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handoutMasterIdLst>
    <p:handoutMasterId r:id="rId87"/>
  </p:handoutMasterIdLst>
  <p:sldIdLst>
    <p:sldId id="256" r:id="rId2"/>
    <p:sldId id="274" r:id="rId3"/>
    <p:sldId id="476" r:id="rId4"/>
    <p:sldId id="477" r:id="rId5"/>
    <p:sldId id="549" r:id="rId6"/>
    <p:sldId id="550" r:id="rId7"/>
    <p:sldId id="551" r:id="rId8"/>
    <p:sldId id="552" r:id="rId9"/>
    <p:sldId id="553" r:id="rId10"/>
    <p:sldId id="554" r:id="rId11"/>
    <p:sldId id="555" r:id="rId12"/>
    <p:sldId id="556" r:id="rId13"/>
    <p:sldId id="557" r:id="rId14"/>
    <p:sldId id="558" r:id="rId15"/>
    <p:sldId id="559" r:id="rId16"/>
    <p:sldId id="572" r:id="rId17"/>
    <p:sldId id="560" r:id="rId18"/>
    <p:sldId id="573" r:id="rId19"/>
    <p:sldId id="574" r:id="rId20"/>
    <p:sldId id="575" r:id="rId21"/>
    <p:sldId id="576" r:id="rId22"/>
    <p:sldId id="577" r:id="rId23"/>
    <p:sldId id="578" r:id="rId24"/>
    <p:sldId id="579" r:id="rId25"/>
    <p:sldId id="580" r:id="rId26"/>
    <p:sldId id="581" r:id="rId27"/>
    <p:sldId id="582" r:id="rId28"/>
    <p:sldId id="583" r:id="rId29"/>
    <p:sldId id="584" r:id="rId30"/>
    <p:sldId id="585" r:id="rId31"/>
    <p:sldId id="586" r:id="rId32"/>
    <p:sldId id="587" r:id="rId33"/>
    <p:sldId id="588" r:id="rId34"/>
    <p:sldId id="589" r:id="rId35"/>
    <p:sldId id="590" r:id="rId36"/>
    <p:sldId id="591" r:id="rId37"/>
    <p:sldId id="592" r:id="rId38"/>
    <p:sldId id="593" r:id="rId39"/>
    <p:sldId id="594" r:id="rId40"/>
    <p:sldId id="595" r:id="rId41"/>
    <p:sldId id="596" r:id="rId42"/>
    <p:sldId id="597" r:id="rId43"/>
    <p:sldId id="598" r:id="rId44"/>
    <p:sldId id="599" r:id="rId45"/>
    <p:sldId id="600" r:id="rId46"/>
    <p:sldId id="601" r:id="rId47"/>
    <p:sldId id="602" r:id="rId48"/>
    <p:sldId id="603" r:id="rId49"/>
    <p:sldId id="604" r:id="rId50"/>
    <p:sldId id="605" r:id="rId51"/>
    <p:sldId id="606" r:id="rId52"/>
    <p:sldId id="607" r:id="rId53"/>
    <p:sldId id="608" r:id="rId54"/>
    <p:sldId id="609" r:id="rId55"/>
    <p:sldId id="611" r:id="rId56"/>
    <p:sldId id="610" r:id="rId57"/>
    <p:sldId id="612" r:id="rId58"/>
    <p:sldId id="613" r:id="rId59"/>
    <p:sldId id="614" r:id="rId60"/>
    <p:sldId id="615" r:id="rId61"/>
    <p:sldId id="616" r:id="rId62"/>
    <p:sldId id="617" r:id="rId63"/>
    <p:sldId id="618" r:id="rId64"/>
    <p:sldId id="619" r:id="rId65"/>
    <p:sldId id="620" r:id="rId66"/>
    <p:sldId id="621" r:id="rId67"/>
    <p:sldId id="622" r:id="rId68"/>
    <p:sldId id="623" r:id="rId69"/>
    <p:sldId id="624" r:id="rId70"/>
    <p:sldId id="625" r:id="rId71"/>
    <p:sldId id="626" r:id="rId72"/>
    <p:sldId id="627" r:id="rId73"/>
    <p:sldId id="628" r:id="rId74"/>
    <p:sldId id="629" r:id="rId75"/>
    <p:sldId id="630" r:id="rId76"/>
    <p:sldId id="631" r:id="rId77"/>
    <p:sldId id="632" r:id="rId78"/>
    <p:sldId id="634" r:id="rId79"/>
    <p:sldId id="633" r:id="rId80"/>
    <p:sldId id="635" r:id="rId81"/>
    <p:sldId id="638" r:id="rId82"/>
    <p:sldId id="637" r:id="rId83"/>
    <p:sldId id="636" r:id="rId84"/>
    <p:sldId id="472" r:id="rId8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FFFFFF"/>
    <a:srgbClr val="009999"/>
    <a:srgbClr val="00CC99"/>
    <a:srgbClr val="CCFF99"/>
    <a:srgbClr val="3333FF"/>
    <a:srgbClr val="99CCFF"/>
    <a:srgbClr val="6699FF"/>
    <a:srgbClr val="99FFCC"/>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56" autoAdjust="0"/>
    <p:restoredTop sz="94301" autoAdjust="0"/>
  </p:normalViewPr>
  <p:slideViewPr>
    <p:cSldViewPr>
      <p:cViewPr varScale="1">
        <p:scale>
          <a:sx n="72" d="100"/>
          <a:sy n="72" d="100"/>
        </p:scale>
        <p:origin x="606" y="72"/>
      </p:cViewPr>
      <p:guideLst>
        <p:guide orient="horz" pos="2160"/>
        <p:guide pos="3840"/>
      </p:guideLst>
    </p:cSldViewPr>
  </p:slideViewPr>
  <p:notesTextViewPr>
    <p:cViewPr>
      <p:scale>
        <a:sx n="100" d="100"/>
        <a:sy n="100" d="100"/>
      </p:scale>
      <p:origin x="0" y="0"/>
    </p:cViewPr>
  </p:notesTextViewPr>
  <p:notesViewPr>
    <p:cSldViewPr>
      <p:cViewPr varScale="1">
        <p:scale>
          <a:sx n="66" d="100"/>
          <a:sy n="66" d="100"/>
        </p:scale>
        <p:origin x="-3173"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image" Target="../media/image6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image" Target="../media/image9.png"/></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image" Target="../media/image11.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 Id="rId4" Type="http://schemas.openxmlformats.org/officeDocument/2006/relationships/image" Target="../media/image29.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 Id="rId4" Type="http://schemas.openxmlformats.org/officeDocument/2006/relationships/image" Target="../media/image33.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8F15ACA-F685-4230-8B8B-EA0DFA6B3540}" type="datetimeFigureOut">
              <a:rPr lang="en-US" smtClean="0"/>
              <a:t>3/1/2019</a:t>
            </a:fld>
            <a:endParaRPr 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5D54DAD-F94A-4CC0-AD45-BE31E0DFF0C4}" type="slidenum">
              <a:rPr lang="en-US" smtClean="0"/>
              <a:t>‹#›</a:t>
            </a:fld>
            <a:endParaRPr lang="en-US"/>
          </a:p>
        </p:txBody>
      </p:sp>
    </p:spTree>
    <p:extLst>
      <p:ext uri="{BB962C8B-B14F-4D97-AF65-F5344CB8AC3E}">
        <p14:creationId xmlns:p14="http://schemas.microsoft.com/office/powerpoint/2010/main" val="38380256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D5B8243-C86B-4FEC-A713-DCF901C02614}" type="datetimeFigureOut">
              <a:rPr lang="en-US" smtClean="0"/>
              <a:t>3/1/2019</a:t>
            </a:fld>
            <a:endParaRPr 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8407FCB-45D4-4C5D-B642-10AEE34B2C66}" type="slidenum">
              <a:rPr lang="en-US" smtClean="0"/>
              <a:t>‹#›</a:t>
            </a:fld>
            <a:endParaRPr lang="en-US"/>
          </a:p>
        </p:txBody>
      </p:sp>
    </p:spTree>
    <p:extLst>
      <p:ext uri="{BB962C8B-B14F-4D97-AF65-F5344CB8AC3E}">
        <p14:creationId xmlns:p14="http://schemas.microsoft.com/office/powerpoint/2010/main" val="1731738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endParaRPr lang="zh-CN" altLang="en-US" dirty="0"/>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63353" y="34991"/>
            <a:ext cx="11737304" cy="699805"/>
          </a:xfrm>
        </p:spPr>
        <p:txBody>
          <a:bodyPr/>
          <a:lstStyle>
            <a:lvl1pPr algn="l">
              <a:defRPr sz="3200" b="0">
                <a:latin typeface="Arial" pitchFamily="34" charset="0"/>
                <a:cs typeface="Arial" pitchFamily="34" charset="0"/>
              </a:defRPr>
            </a:lvl1pPr>
          </a:lstStyle>
          <a:p>
            <a:r>
              <a:rPr lang="zh-CN" altLang="en-US" dirty="0"/>
              <a:t>单击此处编辑母版标题样式</a:t>
            </a:r>
          </a:p>
        </p:txBody>
      </p:sp>
      <p:sp>
        <p:nvSpPr>
          <p:cNvPr id="3" name="内容占位符 2"/>
          <p:cNvSpPr>
            <a:spLocks noGrp="1"/>
          </p:cNvSpPr>
          <p:nvPr>
            <p:ph idx="1"/>
          </p:nvPr>
        </p:nvSpPr>
        <p:spPr>
          <a:xfrm>
            <a:off x="247660" y="908720"/>
            <a:ext cx="11752996" cy="5415880"/>
          </a:xfrm>
        </p:spPr>
        <p:txBody>
          <a:bodyPr>
            <a:normAutofit/>
          </a:bodyPr>
          <a:lstStyle>
            <a:lvl1pPr>
              <a:defRPr sz="1600">
                <a:latin typeface="Microsoft YaHei UI" pitchFamily="34" charset="-122"/>
                <a:ea typeface="Microsoft YaHei UI" pitchFamily="34" charset="-122"/>
              </a:defRPr>
            </a:lvl1pPr>
            <a:lvl2pPr>
              <a:defRPr sz="1600">
                <a:latin typeface="Microsoft YaHei UI" pitchFamily="34" charset="-122"/>
                <a:ea typeface="Microsoft YaHei UI" pitchFamily="34" charset="-122"/>
              </a:defRPr>
            </a:lvl2pPr>
            <a:lvl3pPr>
              <a:defRPr sz="1600">
                <a:latin typeface="Microsoft YaHei UI" pitchFamily="34" charset="-122"/>
                <a:ea typeface="Microsoft YaHei UI" pitchFamily="34" charset="-122"/>
              </a:defRPr>
            </a:lvl3pPr>
            <a:lvl4pPr>
              <a:defRPr sz="1600">
                <a:latin typeface="Microsoft YaHei UI" pitchFamily="34" charset="-122"/>
                <a:ea typeface="Microsoft YaHei UI" pitchFamily="34" charset="-122"/>
              </a:defRPr>
            </a:lvl4pPr>
            <a:lvl5pPr>
              <a:defRPr sz="1600">
                <a:latin typeface="Microsoft YaHei UI" pitchFamily="34" charset="-122"/>
                <a:ea typeface="Microsoft YaHei UI"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cxnSp>
        <p:nvCxnSpPr>
          <p:cNvPr id="11" name="直接连接符 3"/>
          <p:cNvCxnSpPr>
            <a:cxnSpLocks noChangeShapeType="1"/>
          </p:cNvCxnSpPr>
          <p:nvPr userDrawn="1"/>
        </p:nvCxnSpPr>
        <p:spPr bwMode="auto">
          <a:xfrm>
            <a:off x="263352" y="785912"/>
            <a:ext cx="11737304" cy="0"/>
          </a:xfrm>
          <a:prstGeom prst="line">
            <a:avLst/>
          </a:prstGeom>
          <a:noFill/>
          <a:ln w="25400" algn="ctr">
            <a:solidFill>
              <a:srgbClr val="0082B0"/>
            </a:solidFill>
            <a:round/>
            <a:headEnd/>
            <a:tailEnd type="none" w="sm" len="lg"/>
          </a:ln>
          <a:extLst>
            <a:ext uri="{909E8E84-426E-40DD-AFC4-6F175D3DCCD1}">
              <a14:hiddenFill xmlns:a14="http://schemas.microsoft.com/office/drawing/2010/main">
                <a:noFill/>
              </a14:hiddenFill>
            </a:ext>
          </a:extLst>
        </p:spPr>
      </p:cxn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15630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矩形 5"/>
          <p:cNvSpPr/>
          <p:nvPr userDrawn="1"/>
        </p:nvSpPr>
        <p:spPr>
          <a:xfrm>
            <a:off x="0" y="6550744"/>
            <a:ext cx="12192000" cy="31649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Text Box 16"/>
          <p:cNvSpPr txBox="1">
            <a:spLocks noChangeArrowheads="1"/>
          </p:cNvSpPr>
          <p:nvPr/>
        </p:nvSpPr>
        <p:spPr bwMode="black">
          <a:xfrm>
            <a:off x="7608169" y="6601544"/>
            <a:ext cx="4498404" cy="229669"/>
          </a:xfrm>
          <a:prstGeom prst="rect">
            <a:avLst/>
          </a:prstGeom>
          <a:noFill/>
          <a:ln w="9525" algn="ctr">
            <a:noFill/>
            <a:miter lim="800000"/>
            <a:headEnd/>
            <a:tailEnd/>
          </a:ln>
          <a:effectLst>
            <a:prstShdw prst="shdw17" dist="17961" dir="2700000">
              <a:schemeClr val="tx2">
                <a:gamma/>
                <a:shade val="60000"/>
                <a:invGamma/>
              </a:schemeClr>
            </a:prstShdw>
          </a:effectLst>
        </p:spPr>
        <p:txBody>
          <a:bodyPr wrap="square" lIns="72000" tIns="36000" rIns="72000" bIns="36000">
            <a:spAutoFit/>
          </a:bodyPr>
          <a:lstStyle/>
          <a:p>
            <a:pPr marL="0" marR="0" indent="0" algn="r" defTabSz="914400" rtl="0" eaLnBrk="0" fontAlgn="auto" latinLnBrk="0" hangingPunct="0">
              <a:lnSpc>
                <a:spcPct val="85000"/>
              </a:lnSpc>
              <a:spcBef>
                <a:spcPts val="0"/>
              </a:spcBef>
              <a:spcAft>
                <a:spcPts val="0"/>
              </a:spcAft>
              <a:buClrTx/>
              <a:buSzTx/>
              <a:buFontTx/>
              <a:buNone/>
              <a:tabLst/>
              <a:defRPr/>
            </a:pPr>
            <a:r>
              <a:rPr lang="en-US" altLang="zh-CN" sz="1200" dirty="0">
                <a:solidFill>
                  <a:schemeClr val="bg1"/>
                </a:solidFill>
                <a:latin typeface="Arial" pitchFamily="34" charset="0"/>
                <a:cs typeface="Arial" pitchFamily="34" charset="0"/>
              </a:rPr>
              <a:t>© IVC Solution 2019</a:t>
            </a:r>
            <a:r>
              <a:rPr lang="zh-CN" altLang="en-US" sz="1200" baseline="0" dirty="0">
                <a:solidFill>
                  <a:schemeClr val="bg1"/>
                </a:solidFill>
                <a:latin typeface="Arial" pitchFamily="34" charset="0"/>
                <a:cs typeface="Arial" pitchFamily="34" charset="0"/>
              </a:rPr>
              <a:t>       </a:t>
            </a:r>
            <a:r>
              <a:rPr lang="en-US" altLang="zh-CN" sz="1200" baseline="0" dirty="0">
                <a:solidFill>
                  <a:schemeClr val="bg1"/>
                </a:solidFill>
                <a:latin typeface="Arial" pitchFamily="34" charset="0"/>
                <a:cs typeface="Arial" pitchFamily="34" charset="0"/>
              </a:rPr>
              <a:t>Page </a:t>
            </a:r>
            <a:fld id="{4C2F4E61-B0BB-4A42-A36C-E7330C935190}" type="slidenum">
              <a:rPr lang="en-US" sz="1200" smtClean="0">
                <a:solidFill>
                  <a:schemeClr val="bg1"/>
                </a:solidFill>
                <a:latin typeface="Arial" pitchFamily="34" charset="0"/>
                <a:ea typeface="微软雅黑" pitchFamily="34" charset="-122"/>
                <a:cs typeface="Arial" pitchFamily="34" charset="0"/>
              </a:rPr>
              <a:pPr algn="r" eaLnBrk="0" hangingPunct="0">
                <a:lnSpc>
                  <a:spcPct val="85000"/>
                </a:lnSpc>
                <a:defRPr/>
              </a:pPr>
              <a:t>‹#›</a:t>
            </a:fld>
            <a:endParaRPr lang="en-US" sz="1200" dirty="0">
              <a:solidFill>
                <a:schemeClr val="bg1"/>
              </a:solidFill>
              <a:latin typeface="Arial" pitchFamily="34" charset="0"/>
              <a:ea typeface="微软雅黑" pitchFamily="34" charset="-122"/>
              <a:cs typeface="Arial" pitchFamily="34" charset="0"/>
            </a:endParaRPr>
          </a:p>
        </p:txBody>
      </p:sp>
      <p:sp>
        <p:nvSpPr>
          <p:cNvPr id="17" name="Text Box 16"/>
          <p:cNvSpPr txBox="1">
            <a:spLocks noChangeArrowheads="1"/>
          </p:cNvSpPr>
          <p:nvPr userDrawn="1"/>
        </p:nvSpPr>
        <p:spPr bwMode="black">
          <a:xfrm>
            <a:off x="119336" y="6601544"/>
            <a:ext cx="4498404" cy="229669"/>
          </a:xfrm>
          <a:prstGeom prst="rect">
            <a:avLst/>
          </a:prstGeom>
          <a:noFill/>
          <a:ln w="9525" algn="ctr">
            <a:noFill/>
            <a:miter lim="800000"/>
            <a:headEnd/>
            <a:tailEnd/>
          </a:ln>
          <a:effectLst>
            <a:prstShdw prst="shdw17" dist="17961" dir="2700000">
              <a:schemeClr val="tx2">
                <a:gamma/>
                <a:shade val="60000"/>
                <a:invGamma/>
              </a:schemeClr>
            </a:prstShdw>
          </a:effectLst>
        </p:spPr>
        <p:txBody>
          <a:bodyPr wrap="square" lIns="72000" tIns="36000" rIns="72000" bIns="36000">
            <a:spAutoFit/>
          </a:bodyPr>
          <a:lstStyle/>
          <a:p>
            <a:pPr marL="0" marR="0" indent="0" algn="l" defTabSz="914400" rtl="0" eaLnBrk="0" fontAlgn="auto" latinLnBrk="0" hangingPunct="0">
              <a:lnSpc>
                <a:spcPct val="85000"/>
              </a:lnSpc>
              <a:spcBef>
                <a:spcPts val="0"/>
              </a:spcBef>
              <a:spcAft>
                <a:spcPts val="0"/>
              </a:spcAft>
              <a:buClrTx/>
              <a:buSzTx/>
              <a:buFontTx/>
              <a:buNone/>
              <a:tabLst/>
              <a:defRPr/>
            </a:pPr>
            <a:r>
              <a:rPr lang="en-US" altLang="zh-CN" sz="1200" dirty="0">
                <a:solidFill>
                  <a:schemeClr val="bg1"/>
                </a:solidFill>
                <a:latin typeface="Arial" pitchFamily="34" charset="0"/>
                <a:ea typeface="Microsoft YaHei UI" pitchFamily="34" charset="-122"/>
                <a:cs typeface="Arial" pitchFamily="34" charset="0"/>
              </a:rPr>
              <a:t>IVC</a:t>
            </a:r>
            <a:r>
              <a:rPr lang="en-US" altLang="zh-CN" sz="1200" baseline="0" dirty="0">
                <a:solidFill>
                  <a:schemeClr val="bg1"/>
                </a:solidFill>
                <a:latin typeface="Arial" pitchFamily="34" charset="0"/>
                <a:ea typeface="Microsoft YaHei UI" pitchFamily="34" charset="-122"/>
                <a:cs typeface="Arial" pitchFamily="34" charset="0"/>
              </a:rPr>
              <a:t> Consulting Group - </a:t>
            </a:r>
            <a:r>
              <a:rPr lang="zh-CN" altLang="en-US" sz="1200" dirty="0">
                <a:solidFill>
                  <a:schemeClr val="bg1"/>
                </a:solidFill>
                <a:latin typeface="Arial" pitchFamily="34" charset="0"/>
                <a:ea typeface="Microsoft YaHei UI" pitchFamily="34" charset="-122"/>
                <a:cs typeface="Arial" pitchFamily="34" charset="0"/>
              </a:rPr>
              <a:t>顾云咨询服务（深圳）有限公司</a:t>
            </a:r>
            <a:endParaRPr lang="en-US" sz="1200" dirty="0">
              <a:solidFill>
                <a:schemeClr val="bg1"/>
              </a:solidFill>
              <a:latin typeface="Arial" pitchFamily="34" charset="0"/>
              <a:ea typeface="微软雅黑" pitchFamily="34" charset="-122"/>
              <a:cs typeface="Arial"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spcBef>
          <a:spcPct val="0"/>
        </a:spcBef>
        <a:buNone/>
        <a:defRPr sz="44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icrosoft YaHei UI" pitchFamily="34" charset="-122"/>
          <a:ea typeface="Microsoft YaHei UI"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icrosoft YaHei UI" pitchFamily="34" charset="-122"/>
          <a:ea typeface="Microsoft YaHei UI"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icrosoft YaHei UI" pitchFamily="34" charset="-122"/>
          <a:ea typeface="Microsoft YaHei UI"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icrosoft YaHei UI" pitchFamily="34" charset="-122"/>
          <a:ea typeface="Microsoft YaHei UI"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icrosoft YaHei UI" pitchFamily="34" charset="-122"/>
          <a:ea typeface="Microsoft YaHei UI"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9.png"/><Relationship Id="rId4" Type="http://schemas.openxmlformats.org/officeDocument/2006/relationships/oleObject" Target="../embeddings/oleObject3.bin"/></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11.png"/><Relationship Id="rId4" Type="http://schemas.openxmlformats.org/officeDocument/2006/relationships/oleObject" Target="../embeddings/oleObject5.bin"/></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5.png"/><Relationship Id="rId7" Type="http://schemas.openxmlformats.org/officeDocument/2006/relationships/image" Target="../media/image24.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8.bin"/><Relationship Id="rId5" Type="http://schemas.openxmlformats.org/officeDocument/2006/relationships/image" Target="../media/image23.wmf"/><Relationship Id="rId4" Type="http://schemas.openxmlformats.org/officeDocument/2006/relationships/oleObject" Target="../embeddings/oleObject7.bin"/></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image" Target="../media/image5.png"/><Relationship Id="rId7" Type="http://schemas.openxmlformats.org/officeDocument/2006/relationships/image" Target="../media/image27.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0.bin"/><Relationship Id="rId11" Type="http://schemas.openxmlformats.org/officeDocument/2006/relationships/image" Target="../media/image29.wmf"/><Relationship Id="rId5" Type="http://schemas.openxmlformats.org/officeDocument/2006/relationships/image" Target="../media/image26.wmf"/><Relationship Id="rId10" Type="http://schemas.openxmlformats.org/officeDocument/2006/relationships/oleObject" Target="../embeddings/oleObject12.bin"/><Relationship Id="rId4" Type="http://schemas.openxmlformats.org/officeDocument/2006/relationships/oleObject" Target="../embeddings/oleObject9.bin"/><Relationship Id="rId9" Type="http://schemas.openxmlformats.org/officeDocument/2006/relationships/image" Target="../media/image28.wmf"/></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5.png"/><Relationship Id="rId7" Type="http://schemas.openxmlformats.org/officeDocument/2006/relationships/image" Target="../media/image31.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4.bin"/><Relationship Id="rId11" Type="http://schemas.openxmlformats.org/officeDocument/2006/relationships/image" Target="../media/image33.wmf"/><Relationship Id="rId5" Type="http://schemas.openxmlformats.org/officeDocument/2006/relationships/image" Target="../media/image30.wmf"/><Relationship Id="rId10" Type="http://schemas.openxmlformats.org/officeDocument/2006/relationships/oleObject" Target="../embeddings/oleObject16.bin"/><Relationship Id="rId4" Type="http://schemas.openxmlformats.org/officeDocument/2006/relationships/oleObject" Target="../embeddings/oleObject13.bin"/><Relationship Id="rId9" Type="http://schemas.openxmlformats.org/officeDocument/2006/relationships/image" Target="../media/image32.wmf"/></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6.png"/><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1.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8.bin"/><Relationship Id="rId5" Type="http://schemas.openxmlformats.org/officeDocument/2006/relationships/image" Target="../media/image40.wmf"/><Relationship Id="rId4" Type="http://schemas.openxmlformats.org/officeDocument/2006/relationships/oleObject" Target="../embeddings/oleObject17.bin"/></Relationships>
</file>

<file path=ppt/slides/_rels/slide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20.bin"/><Relationship Id="rId5" Type="http://schemas.openxmlformats.org/officeDocument/2006/relationships/image" Target="../media/image42.wmf"/><Relationship Id="rId4" Type="http://schemas.openxmlformats.org/officeDocument/2006/relationships/oleObject" Target="../embeddings/oleObject19.bin"/></Relationships>
</file>

<file path=ppt/slides/_rels/slide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7.png"/><Relationship Id="rId4" Type="http://schemas.openxmlformats.org/officeDocument/2006/relationships/oleObject" Target="../embeddings/oleObject2.bin"/></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53.jpeg"/><Relationship Id="rId5" Type="http://schemas.openxmlformats.org/officeDocument/2006/relationships/image" Target="../media/image52.png"/><Relationship Id="rId4" Type="http://schemas.openxmlformats.org/officeDocument/2006/relationships/image" Target="../media/image51.png"/></Relationships>
</file>

<file path=ppt/slides/_rels/slide7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55.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21.bin"/><Relationship Id="rId5" Type="http://schemas.openxmlformats.org/officeDocument/2006/relationships/image" Target="../media/image57.png"/><Relationship Id="rId4" Type="http://schemas.openxmlformats.org/officeDocument/2006/relationships/image" Target="../media/image56.png"/></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8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62.e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23.bin"/><Relationship Id="rId5" Type="http://schemas.openxmlformats.org/officeDocument/2006/relationships/image" Target="../media/image61.emf"/><Relationship Id="rId4" Type="http://schemas.openxmlformats.org/officeDocument/2006/relationships/oleObject" Target="../embeddings/oleObject22.bin"/></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6.jpg"/><Relationship Id="rId2" Type="http://schemas.openxmlformats.org/officeDocument/2006/relationships/image" Target="../media/image63.png"/><Relationship Id="rId1" Type="http://schemas.openxmlformats.org/officeDocument/2006/relationships/slideLayout" Target="../slideLayouts/slideLayout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4.gif"/></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7"/>
          <p:cNvSpPr txBox="1">
            <a:spLocks/>
          </p:cNvSpPr>
          <p:nvPr/>
        </p:nvSpPr>
        <p:spPr>
          <a:xfrm>
            <a:off x="263352" y="3573016"/>
            <a:ext cx="7323535" cy="1808707"/>
          </a:xfrm>
          <a:prstGeom prst="rect">
            <a:avLst/>
          </a:prstGeom>
        </p:spPr>
        <p:txBody>
          <a:bodyPr vert="horz" lIns="91440" tIns="45720" rIns="91440" bIns="45720" rtlCol="0" anchor="t">
            <a:noAutofit/>
          </a:bodyPr>
          <a:lstStyle>
            <a:lvl1pPr algn="l" defTabSz="914400" rtl="0" eaLnBrk="1" latinLnBrk="0" hangingPunct="1">
              <a:spcBef>
                <a:spcPct val="0"/>
              </a:spcBef>
              <a:buNone/>
              <a:defRPr sz="4400" kern="1200">
                <a:solidFill>
                  <a:schemeClr val="bg1"/>
                </a:solidFill>
                <a:latin typeface="Microsoft YaHei" panose="020B0503020204020204" pitchFamily="34" charset="-122"/>
                <a:ea typeface="Microsoft YaHei" panose="020B0503020204020204" pitchFamily="34" charset="-122"/>
                <a:cs typeface="+mj-cs"/>
              </a:defRPr>
            </a:lvl1pPr>
          </a:lstStyle>
          <a:p>
            <a:pPr>
              <a:lnSpc>
                <a:spcPct val="150000"/>
              </a:lnSpc>
            </a:pPr>
            <a:r>
              <a:rPr lang="en-US" altLang="zh-CN" sz="3000" b="1" dirty="0">
                <a:solidFill>
                  <a:schemeClr val="tx1"/>
                </a:solidFill>
                <a:latin typeface="Century Gothic" pitchFamily="34" charset="0"/>
                <a:ea typeface="Microsoft YaHei UI" pitchFamily="34" charset="-122"/>
                <a:cs typeface="Arial" pitchFamily="34" charset="0"/>
              </a:rPr>
              <a:t>CO</a:t>
            </a:r>
            <a:r>
              <a:rPr lang="en-US" sz="3000" b="1" dirty="0">
                <a:solidFill>
                  <a:schemeClr val="tx1"/>
                </a:solidFill>
                <a:latin typeface="Century Gothic" pitchFamily="34" charset="0"/>
                <a:ea typeface="Microsoft YaHei UI" pitchFamily="34" charset="-122"/>
                <a:cs typeface="Arial" pitchFamily="34" charset="0"/>
              </a:rPr>
              <a:t> (Controlling) </a:t>
            </a:r>
          </a:p>
          <a:p>
            <a:pPr>
              <a:lnSpc>
                <a:spcPct val="150000"/>
              </a:lnSpc>
            </a:pPr>
            <a:r>
              <a:rPr lang="zh-CN" altLang="en-US" sz="3000" dirty="0">
                <a:solidFill>
                  <a:schemeClr val="tx1"/>
                </a:solidFill>
                <a:latin typeface="Arial" pitchFamily="34" charset="0"/>
                <a:ea typeface="Microsoft YaHei UI" pitchFamily="34" charset="-122"/>
                <a:cs typeface="Arial" pitchFamily="34" charset="0"/>
              </a:rPr>
              <a:t>成本管理模块概览</a:t>
            </a:r>
            <a:endParaRPr lang="en-US" sz="3000" dirty="0">
              <a:solidFill>
                <a:schemeClr val="tx1"/>
              </a:solidFill>
              <a:latin typeface="Arial" pitchFamily="34" charset="0"/>
              <a:ea typeface="Microsoft YaHei UI" pitchFamily="34" charset="-122"/>
              <a:cs typeface="Arial" pitchFamily="34" charset="0"/>
            </a:endParaRPr>
          </a:p>
        </p:txBody>
      </p:sp>
      <p:sp>
        <p:nvSpPr>
          <p:cNvPr id="21" name="文字方塊 7">
            <a:extLst>
              <a:ext uri="{FF2B5EF4-FFF2-40B4-BE49-F238E27FC236}">
                <a16:creationId xmlns:a16="http://schemas.microsoft.com/office/drawing/2014/main" id="{9EE6E20F-1B83-49CD-A0B8-E2883D3A6604}"/>
              </a:ext>
            </a:extLst>
          </p:cNvPr>
          <p:cNvSpPr txBox="1"/>
          <p:nvPr/>
        </p:nvSpPr>
        <p:spPr>
          <a:xfrm>
            <a:off x="8832304" y="1953707"/>
            <a:ext cx="3359696" cy="323165"/>
          </a:xfrm>
          <a:prstGeom prst="rect">
            <a:avLst/>
          </a:prstGeom>
          <a:noFill/>
        </p:spPr>
        <p:txBody>
          <a:bodyPr wrap="square" rtlCol="0">
            <a:spAutoFit/>
          </a:bodyPr>
          <a:lstStyle/>
          <a:p>
            <a:pPr algn="r"/>
            <a:r>
              <a:rPr lang="en-US" altLang="zh-HK" sz="1500" b="1" dirty="0">
                <a:solidFill>
                  <a:schemeClr val="bg1"/>
                </a:solidFill>
                <a:latin typeface="Arial" panose="020B0604020202020204" pitchFamily="34" charset="0"/>
                <a:cs typeface="Arial" panose="020B0604020202020204" pitchFamily="34" charset="0"/>
              </a:rPr>
              <a:t>Digital · Transformation · Talent</a:t>
            </a:r>
            <a:endParaRPr lang="zh-HK" altLang="en-US" sz="1500" b="1" dirty="0">
              <a:solidFill>
                <a:schemeClr val="bg1"/>
              </a:solidFill>
              <a:latin typeface="Arial" panose="020B0604020202020204" pitchFamily="34" charset="0"/>
              <a:cs typeface="Arial" panose="020B0604020202020204" pitchFamily="34" charset="0"/>
            </a:endParaRPr>
          </a:p>
        </p:txBody>
      </p:sp>
      <p:sp>
        <p:nvSpPr>
          <p:cNvPr id="23" name="文字方塊 7">
            <a:extLst>
              <a:ext uri="{FF2B5EF4-FFF2-40B4-BE49-F238E27FC236}">
                <a16:creationId xmlns:a16="http://schemas.microsoft.com/office/drawing/2014/main" id="{E1DED2E7-D1A8-4262-8300-6059220094DD}"/>
              </a:ext>
            </a:extLst>
          </p:cNvPr>
          <p:cNvSpPr txBox="1"/>
          <p:nvPr/>
        </p:nvSpPr>
        <p:spPr>
          <a:xfrm>
            <a:off x="9624392" y="2406257"/>
            <a:ext cx="2567608" cy="400110"/>
          </a:xfrm>
          <a:prstGeom prst="rect">
            <a:avLst/>
          </a:prstGeom>
          <a:noFill/>
        </p:spPr>
        <p:txBody>
          <a:bodyPr wrap="square" rtlCol="0">
            <a:spAutoFit/>
          </a:bodyPr>
          <a:lstStyle/>
          <a:p>
            <a:pPr algn="r"/>
            <a:r>
              <a:rPr lang="zh-CN" altLang="en-US" sz="1600" b="1" dirty="0">
                <a:solidFill>
                  <a:schemeClr val="bg1"/>
                </a:solidFill>
                <a:latin typeface="微软雅黑" panose="020B0503020204020204" pitchFamily="34" charset="-122"/>
                <a:ea typeface="微软雅黑" panose="020B0503020204020204" pitchFamily="34" charset="-122"/>
              </a:rPr>
              <a:t>        数字化</a:t>
            </a:r>
            <a:r>
              <a:rPr lang="en-US" altLang="zh-HK" sz="1600" b="1" dirty="0">
                <a:solidFill>
                  <a:schemeClr val="bg1"/>
                </a:solidFill>
                <a:latin typeface="微软雅黑" panose="020B0503020204020204" pitchFamily="34" charset="-122"/>
                <a:ea typeface="微软雅黑" panose="020B0503020204020204" pitchFamily="34" charset="-122"/>
              </a:rPr>
              <a:t> </a:t>
            </a:r>
            <a:r>
              <a:rPr lang="en-US" altLang="zh-HK" sz="2000" b="1" dirty="0">
                <a:solidFill>
                  <a:schemeClr val="bg1"/>
                </a:solidFill>
                <a:latin typeface="微软雅黑" panose="020B0503020204020204" pitchFamily="34" charset="-122"/>
                <a:ea typeface="微软雅黑" panose="020B0503020204020204" pitchFamily="34" charset="-122"/>
              </a:rPr>
              <a:t>·</a:t>
            </a:r>
            <a:r>
              <a:rPr lang="en-US" altLang="zh-HK" sz="1600" b="1" dirty="0">
                <a:solidFill>
                  <a:schemeClr val="bg1"/>
                </a:solidFill>
                <a:latin typeface="微软雅黑" panose="020B0503020204020204" pitchFamily="34" charset="-122"/>
                <a:ea typeface="微软雅黑" panose="020B0503020204020204" pitchFamily="34" charset="-122"/>
              </a:rPr>
              <a:t> </a:t>
            </a:r>
            <a:r>
              <a:rPr lang="zh-CN" altLang="en-US" sz="1600" b="1" dirty="0">
                <a:solidFill>
                  <a:schemeClr val="bg1"/>
                </a:solidFill>
                <a:latin typeface="微软雅黑" panose="020B0503020204020204" pitchFamily="34" charset="-122"/>
                <a:ea typeface="微软雅黑" panose="020B0503020204020204" pitchFamily="34" charset="-122"/>
              </a:rPr>
              <a:t>变革</a:t>
            </a:r>
            <a:r>
              <a:rPr lang="en-US" altLang="zh-HK" sz="1600" b="1" dirty="0">
                <a:solidFill>
                  <a:schemeClr val="bg1"/>
                </a:solidFill>
                <a:latin typeface="微软雅黑" panose="020B0503020204020204" pitchFamily="34" charset="-122"/>
                <a:ea typeface="微软雅黑" panose="020B0503020204020204" pitchFamily="34" charset="-122"/>
              </a:rPr>
              <a:t> · </a:t>
            </a:r>
            <a:r>
              <a:rPr lang="zh-CN" altLang="en-US" sz="1600" b="1" dirty="0">
                <a:solidFill>
                  <a:schemeClr val="bg1"/>
                </a:solidFill>
                <a:latin typeface="微软雅黑" panose="020B0503020204020204" pitchFamily="34" charset="-122"/>
                <a:ea typeface="微软雅黑" panose="020B0503020204020204" pitchFamily="34" charset="-122"/>
              </a:rPr>
              <a:t>人才</a:t>
            </a:r>
            <a:endParaRPr lang="zh-HK" altLang="en-US" sz="1600" b="1" dirty="0">
              <a:solidFill>
                <a:schemeClr val="bg1"/>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10026616" y="5733256"/>
            <a:ext cx="1974040" cy="369332"/>
          </a:xfrm>
          <a:prstGeom prst="rect">
            <a:avLst/>
          </a:prstGeom>
          <a:solidFill>
            <a:schemeClr val="bg1"/>
          </a:solidFill>
        </p:spPr>
        <p:txBody>
          <a:bodyPr wrap="square" rtlCol="0" anchor="ctr">
            <a:spAutoFit/>
          </a:bodyPr>
          <a:lstStyle/>
          <a:p>
            <a:pPr algn="ctr"/>
            <a:r>
              <a:rPr lang="en-US" altLang="zh-CN" b="1" dirty="0">
                <a:latin typeface="Century Gothic" pitchFamily="34" charset="0"/>
                <a:ea typeface="Microsoft YaHei UI" pitchFamily="34" charset="-122"/>
                <a:cs typeface="Arial" pitchFamily="34" charset="0"/>
              </a:rPr>
              <a:t>2019-02-27</a:t>
            </a:r>
            <a:endParaRPr lang="zh-CN" altLang="en-US" b="1" dirty="0">
              <a:latin typeface="Century Gothic" pitchFamily="34" charset="0"/>
              <a:ea typeface="Microsoft YaHei UI" pitchFamily="34" charset="-122"/>
              <a:cs typeface="Arial" pitchFamily="34" charset="0"/>
            </a:endParaRPr>
          </a:p>
        </p:txBody>
      </p:sp>
      <p:sp>
        <p:nvSpPr>
          <p:cNvPr id="18" name="TextBox 17"/>
          <p:cNvSpPr txBox="1"/>
          <p:nvPr/>
        </p:nvSpPr>
        <p:spPr>
          <a:xfrm>
            <a:off x="10026616" y="4976935"/>
            <a:ext cx="1974040" cy="369332"/>
          </a:xfrm>
          <a:prstGeom prst="rect">
            <a:avLst/>
          </a:prstGeom>
          <a:solidFill>
            <a:schemeClr val="bg1"/>
          </a:solidFill>
        </p:spPr>
        <p:txBody>
          <a:bodyPr wrap="square" rtlCol="0" anchor="ctr">
            <a:spAutoFit/>
          </a:bodyPr>
          <a:lstStyle/>
          <a:p>
            <a:pPr algn="ctr"/>
            <a:endParaRPr lang="zh-CN" altLang="en-US" b="1" dirty="0">
              <a:latin typeface="Century Gothic" pitchFamily="34" charset="0"/>
              <a:ea typeface="Microsoft YaHei UI" pitchFamily="34" charset="-122"/>
              <a:cs typeface="Arial" pitchFamily="34" charset="0"/>
            </a:endParaRPr>
          </a:p>
        </p:txBody>
      </p:sp>
      <p:cxnSp>
        <p:nvCxnSpPr>
          <p:cNvPr id="8" name="直接连接符 7"/>
          <p:cNvCxnSpPr/>
          <p:nvPr/>
        </p:nvCxnSpPr>
        <p:spPr>
          <a:xfrm>
            <a:off x="10272464" y="6276196"/>
            <a:ext cx="1728192"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0" name="矩形 39"/>
          <p:cNvSpPr/>
          <p:nvPr/>
        </p:nvSpPr>
        <p:spPr bwMode="gray">
          <a:xfrm>
            <a:off x="5022937" y="3430007"/>
            <a:ext cx="7172238" cy="71002"/>
          </a:xfrm>
          <a:prstGeom prst="rect">
            <a:avLst/>
          </a:prstGeom>
          <a:solidFill>
            <a:schemeClr val="bg1">
              <a:lumMod val="75000"/>
            </a:schemeClr>
          </a:solidFill>
          <a:ln w="2540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zh-CN" altLang="en-US" sz="1800" kern="0" dirty="0" err="1">
              <a:ea typeface="Arial Unicode MS" pitchFamily="34" charset="-128"/>
              <a:cs typeface="Arial Unicode MS" pitchFamily="34" charset="-128"/>
            </a:endParaRPr>
          </a:p>
        </p:txBody>
      </p:sp>
      <p:sp>
        <p:nvSpPr>
          <p:cNvPr id="42"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43" name="Rectangle SAP Gold 30%"/>
          <p:cNvSpPr/>
          <p:nvPr userDrawn="1"/>
        </p:nvSpPr>
        <p:spPr bwMode="gray">
          <a:xfrm>
            <a:off x="10179174" y="0"/>
            <a:ext cx="1008000" cy="3430006"/>
          </a:xfrm>
          <a:prstGeom prst="rect">
            <a:avLst/>
          </a:prstGeom>
          <a:solidFill>
            <a:schemeClr val="accent5">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44" name="Rectangle SAP Gold 60%"/>
          <p:cNvSpPr/>
          <p:nvPr userDrawn="1"/>
        </p:nvSpPr>
        <p:spPr bwMode="gray">
          <a:xfrm>
            <a:off x="9160221" y="0"/>
            <a:ext cx="1018952" cy="3430006"/>
          </a:xfrm>
          <a:prstGeom prst="rect">
            <a:avLst/>
          </a:prstGeom>
          <a:solidFill>
            <a:schemeClr val="accent5">
              <a:lumMod val="20000"/>
              <a:lumOff val="80000"/>
              <a:alpha val="2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45" name="文字方塊 7">
            <a:extLst>
              <a:ext uri="{FF2B5EF4-FFF2-40B4-BE49-F238E27FC236}">
                <a16:creationId xmlns:a16="http://schemas.microsoft.com/office/drawing/2014/main" id="{9EE6E20F-1B83-49CD-A0B8-E2883D3A6604}"/>
              </a:ext>
            </a:extLst>
          </p:cNvPr>
          <p:cNvSpPr txBox="1"/>
          <p:nvPr/>
        </p:nvSpPr>
        <p:spPr>
          <a:xfrm>
            <a:off x="8523160" y="3573016"/>
            <a:ext cx="3668840" cy="830997"/>
          </a:xfrm>
          <a:prstGeom prst="rect">
            <a:avLst/>
          </a:prstGeom>
          <a:noFill/>
        </p:spPr>
        <p:txBody>
          <a:bodyPr wrap="square" rtlCol="0" anchor="ctr">
            <a:spAutoFit/>
          </a:bodyPr>
          <a:lstStyle/>
          <a:p>
            <a:pPr algn="r">
              <a:lnSpc>
                <a:spcPct val="150000"/>
              </a:lnSpc>
            </a:pPr>
            <a:r>
              <a:rPr lang="en-US" altLang="zh-HK" sz="1600" b="1" dirty="0">
                <a:solidFill>
                  <a:schemeClr val="tx1">
                    <a:lumMod val="65000"/>
                    <a:lumOff val="35000"/>
                  </a:schemeClr>
                </a:solidFill>
                <a:latin typeface="Century Gothic" pitchFamily="34" charset="0"/>
                <a:ea typeface="Microsoft YaHei UI" pitchFamily="34" charset="-122"/>
                <a:cs typeface="Arial" pitchFamily="34" charset="0"/>
              </a:rPr>
              <a:t>Digital · Transformation · Talent</a:t>
            </a:r>
          </a:p>
          <a:p>
            <a:pPr algn="r">
              <a:lnSpc>
                <a:spcPct val="150000"/>
              </a:lnSpc>
            </a:pPr>
            <a:r>
              <a:rPr lang="zh-CN" altLang="en-US" sz="1600" b="1" dirty="0">
                <a:solidFill>
                  <a:schemeClr val="tx1">
                    <a:lumMod val="65000"/>
                    <a:lumOff val="35000"/>
                  </a:schemeClr>
                </a:solidFill>
                <a:latin typeface="Arial" pitchFamily="34" charset="0"/>
                <a:ea typeface="Microsoft YaHei UI" pitchFamily="34" charset="-122"/>
                <a:cs typeface="Arial" pitchFamily="34" charset="0"/>
              </a:rPr>
              <a:t>数字化 </a:t>
            </a:r>
            <a:r>
              <a:rPr lang="en-US" altLang="zh-HK" sz="1600" b="1" dirty="0">
                <a:solidFill>
                  <a:schemeClr val="tx1">
                    <a:lumMod val="65000"/>
                    <a:lumOff val="35000"/>
                  </a:schemeClr>
                </a:solidFill>
                <a:latin typeface="Arial" pitchFamily="34" charset="0"/>
                <a:ea typeface="Microsoft YaHei UI" pitchFamily="34" charset="-122"/>
                <a:cs typeface="Arial" pitchFamily="34" charset="0"/>
              </a:rPr>
              <a:t>· </a:t>
            </a:r>
            <a:r>
              <a:rPr lang="zh-CN" altLang="en-US" sz="1600" b="1" dirty="0">
                <a:solidFill>
                  <a:schemeClr val="tx1">
                    <a:lumMod val="65000"/>
                    <a:lumOff val="35000"/>
                  </a:schemeClr>
                </a:solidFill>
                <a:latin typeface="Arial" pitchFamily="34" charset="0"/>
                <a:ea typeface="Microsoft YaHei UI" pitchFamily="34" charset="-122"/>
                <a:cs typeface="Arial" pitchFamily="34" charset="0"/>
              </a:rPr>
              <a:t>变革 </a:t>
            </a:r>
            <a:r>
              <a:rPr lang="en-US" altLang="zh-HK" sz="1600" b="1" dirty="0">
                <a:solidFill>
                  <a:schemeClr val="tx1">
                    <a:lumMod val="65000"/>
                    <a:lumOff val="35000"/>
                  </a:schemeClr>
                </a:solidFill>
                <a:latin typeface="Arial" pitchFamily="34" charset="0"/>
                <a:ea typeface="Microsoft YaHei UI" pitchFamily="34" charset="-122"/>
                <a:cs typeface="Arial" pitchFamily="34" charset="0"/>
              </a:rPr>
              <a:t>· </a:t>
            </a:r>
            <a:r>
              <a:rPr lang="zh-CN" altLang="en-US" sz="1600" b="1" dirty="0">
                <a:solidFill>
                  <a:schemeClr val="tx1">
                    <a:lumMod val="65000"/>
                    <a:lumOff val="35000"/>
                  </a:schemeClr>
                </a:solidFill>
                <a:latin typeface="Arial" pitchFamily="34" charset="0"/>
                <a:ea typeface="Microsoft YaHei UI" pitchFamily="34" charset="-122"/>
                <a:cs typeface="Arial" pitchFamily="34" charset="0"/>
              </a:rPr>
              <a:t>人才</a:t>
            </a:r>
            <a:endParaRPr lang="zh-HK" altLang="en-US" sz="1600" b="1" dirty="0">
              <a:solidFill>
                <a:schemeClr val="tx1">
                  <a:lumMod val="65000"/>
                  <a:lumOff val="35000"/>
                </a:schemeClr>
              </a:solidFill>
              <a:latin typeface="Arial" pitchFamily="34" charset="0"/>
              <a:ea typeface="Microsoft YaHei UI" pitchFamily="34" charset="-122"/>
              <a:cs typeface="Arial" pitchFamily="34" charset="0"/>
            </a:endParaRPr>
          </a:p>
        </p:txBody>
      </p:sp>
      <p:sp>
        <p:nvSpPr>
          <p:cNvPr id="46" name="五边形 45"/>
          <p:cNvSpPr/>
          <p:nvPr/>
        </p:nvSpPr>
        <p:spPr bwMode="gray">
          <a:xfrm>
            <a:off x="0" y="3430007"/>
            <a:ext cx="5987441" cy="71002"/>
          </a:xfrm>
          <a:prstGeom prst="homePlate">
            <a:avLst/>
          </a:prstGeom>
          <a:solidFill>
            <a:schemeClr val="accent1"/>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zh-CN" alt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4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652" b="8777"/>
          <a:stretch/>
        </p:blipFill>
        <p:spPr bwMode="auto">
          <a:xfrm>
            <a:off x="0" y="0"/>
            <a:ext cx="9160220" cy="3430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 name="图片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561" y="190591"/>
            <a:ext cx="1731983" cy="502105"/>
          </a:xfrm>
          <a:prstGeom prst="rect">
            <a:avLst/>
          </a:prstGeom>
        </p:spPr>
      </p:pic>
      <p:pic>
        <p:nvPicPr>
          <p:cNvPr id="20" name="Picture 2"/>
          <p:cNvPicPr>
            <a:picLocks noChangeAspect="1"/>
          </p:cNvPicPr>
          <p:nvPr/>
        </p:nvPicPr>
        <p:blipFill>
          <a:blip r:embed="rId4"/>
          <a:stretch>
            <a:fillRect/>
          </a:stretch>
        </p:blipFill>
        <p:spPr>
          <a:xfrm>
            <a:off x="8523160" y="4845766"/>
            <a:ext cx="1503456" cy="715215"/>
          </a:xfrm>
          <a:prstGeom prst="rect">
            <a:avLst/>
          </a:prstGeom>
        </p:spPr>
      </p:pic>
      <p:pic>
        <p:nvPicPr>
          <p:cNvPr id="22" name="图片 21" descr="说明: 说明: SAP_GoldPartner_Small"/>
          <p:cNvPicPr/>
          <p:nvPr/>
        </p:nvPicPr>
        <p:blipFill>
          <a:blip r:embed="rId5">
            <a:extLst>
              <a:ext uri="{28A0092B-C50C-407E-A947-70E740481C1C}">
                <a14:useLocalDpi xmlns:a14="http://schemas.microsoft.com/office/drawing/2010/main" val="0"/>
              </a:ext>
            </a:extLst>
          </a:blip>
          <a:srcRect/>
          <a:stretch>
            <a:fillRect/>
          </a:stretch>
        </p:blipFill>
        <p:spPr bwMode="auto">
          <a:xfrm>
            <a:off x="8599360" y="5625200"/>
            <a:ext cx="1093992" cy="656394"/>
          </a:xfrm>
          <a:prstGeom prst="rect">
            <a:avLst/>
          </a:prstGeom>
          <a:noFill/>
          <a:ln>
            <a:noFill/>
          </a:ln>
        </p:spPr>
      </p:pic>
    </p:spTree>
    <p:extLst>
      <p:ext uri="{BB962C8B-B14F-4D97-AF65-F5344CB8AC3E}">
        <p14:creationId xmlns:p14="http://schemas.microsoft.com/office/powerpoint/2010/main" val="1499215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b="0" dirty="0"/>
              <a:t>管理会计 </a:t>
            </a:r>
            <a:r>
              <a:rPr lang="en-US" altLang="zh-CN" b="0" dirty="0"/>
              <a:t>– </a:t>
            </a:r>
            <a:r>
              <a:rPr lang="zh-CN" altLang="en-US" b="0" dirty="0"/>
              <a:t>业务</a:t>
            </a:r>
            <a:r>
              <a:rPr lang="zh-CN" altLang="en-US" dirty="0"/>
              <a:t>财务一体化架构</a:t>
            </a:r>
            <a:endParaRPr lang="en-US" b="0" dirty="0"/>
          </a:p>
        </p:txBody>
      </p:sp>
      <p:grpSp>
        <p:nvGrpSpPr>
          <p:cNvPr id="4" name="Group 96">
            <a:extLst>
              <a:ext uri="{FF2B5EF4-FFF2-40B4-BE49-F238E27FC236}">
                <a16:creationId xmlns:a16="http://schemas.microsoft.com/office/drawing/2014/main" id="{8063D0BA-6F64-4B0C-B9A3-EE1812349B72}"/>
              </a:ext>
            </a:extLst>
          </p:cNvPr>
          <p:cNvGrpSpPr>
            <a:grpSpLocks/>
          </p:cNvGrpSpPr>
          <p:nvPr/>
        </p:nvGrpSpPr>
        <p:grpSpPr bwMode="auto">
          <a:xfrm>
            <a:off x="3551733" y="2204492"/>
            <a:ext cx="5962650" cy="3870325"/>
            <a:chOff x="339793" y="2168860"/>
            <a:chExt cx="6459255" cy="3869610"/>
          </a:xfrm>
        </p:grpSpPr>
        <p:sp>
          <p:nvSpPr>
            <p:cNvPr id="5" name="Freeform 26">
              <a:extLst>
                <a:ext uri="{FF2B5EF4-FFF2-40B4-BE49-F238E27FC236}">
                  <a16:creationId xmlns:a16="http://schemas.microsoft.com/office/drawing/2014/main" id="{67B2D887-BC5E-46CF-AFEF-68D358DA976C}"/>
                </a:ext>
              </a:extLst>
            </p:cNvPr>
            <p:cNvSpPr/>
            <p:nvPr/>
          </p:nvSpPr>
          <p:spPr bwMode="auto">
            <a:xfrm>
              <a:off x="339793" y="4795687"/>
              <a:ext cx="5963977" cy="1242783"/>
            </a:xfrm>
            <a:custGeom>
              <a:avLst/>
              <a:gdLst>
                <a:gd name="connsiteX0" fmla="*/ 0 w 6732748"/>
                <a:gd name="connsiteY0" fmla="*/ 0 h 2772308"/>
                <a:gd name="connsiteX1" fmla="*/ 6732748 w 6732748"/>
                <a:gd name="connsiteY1" fmla="*/ 0 h 2772308"/>
                <a:gd name="connsiteX2" fmla="*/ 6732748 w 6732748"/>
                <a:gd name="connsiteY2" fmla="*/ 2772308 h 2772308"/>
                <a:gd name="connsiteX3" fmla="*/ 0 w 6732748"/>
                <a:gd name="connsiteY3" fmla="*/ 2772308 h 2772308"/>
                <a:gd name="connsiteX4" fmla="*/ 0 w 6732748"/>
                <a:gd name="connsiteY4" fmla="*/ 0 h 2772308"/>
                <a:gd name="connsiteX0" fmla="*/ 0 w 7689304"/>
                <a:gd name="connsiteY0" fmla="*/ 0 h 2772308"/>
                <a:gd name="connsiteX1" fmla="*/ 7689304 w 7689304"/>
                <a:gd name="connsiteY1" fmla="*/ 0 h 2772308"/>
                <a:gd name="connsiteX2" fmla="*/ 6732748 w 7689304"/>
                <a:gd name="connsiteY2" fmla="*/ 2772308 h 2772308"/>
                <a:gd name="connsiteX3" fmla="*/ 0 w 7689304"/>
                <a:gd name="connsiteY3" fmla="*/ 2772308 h 2772308"/>
                <a:gd name="connsiteX4" fmla="*/ 0 w 7689304"/>
                <a:gd name="connsiteY4" fmla="*/ 0 h 2772308"/>
                <a:gd name="connsiteX0" fmla="*/ 1424608 w 7689304"/>
                <a:gd name="connsiteY0" fmla="*/ 0 h 2772308"/>
                <a:gd name="connsiteX1" fmla="*/ 7689304 w 7689304"/>
                <a:gd name="connsiteY1" fmla="*/ 0 h 2772308"/>
                <a:gd name="connsiteX2" fmla="*/ 6732748 w 7689304"/>
                <a:gd name="connsiteY2" fmla="*/ 2772308 h 2772308"/>
                <a:gd name="connsiteX3" fmla="*/ 0 w 7689304"/>
                <a:gd name="connsiteY3" fmla="*/ 2772308 h 2772308"/>
                <a:gd name="connsiteX4" fmla="*/ 1424608 w 7689304"/>
                <a:gd name="connsiteY4" fmla="*/ 0 h 2772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304" h="2772308">
                  <a:moveTo>
                    <a:pt x="1424608" y="0"/>
                  </a:moveTo>
                  <a:lnTo>
                    <a:pt x="7689304" y="0"/>
                  </a:lnTo>
                  <a:lnTo>
                    <a:pt x="6732748" y="2772308"/>
                  </a:lnTo>
                  <a:lnTo>
                    <a:pt x="0" y="2772308"/>
                  </a:lnTo>
                  <a:lnTo>
                    <a:pt x="1424608" y="0"/>
                  </a:lnTo>
                  <a:close/>
                </a:path>
              </a:pathLst>
            </a:custGeom>
            <a:solidFill>
              <a:srgbClr val="6699FF"/>
            </a:solidFill>
            <a:ln w="9525" cap="flat" cmpd="sng" algn="ctr">
              <a:noFill/>
              <a:prstDash val="solid"/>
              <a:round/>
              <a:headEnd type="none" w="med" len="med"/>
              <a:tailEnd type="none" w="med" len="med"/>
            </a:ln>
            <a:effectLst>
              <a:outerShdw blurRad="50800" dist="38100" dir="8100000" algn="tr" rotWithShape="0">
                <a:prstClr val="black">
                  <a:alpha val="40000"/>
                </a:prstClr>
              </a:outerShdw>
            </a:effectLst>
          </p:spPr>
          <p:txBody>
            <a:bodyPr wrap="none" lIns="72000" tIns="36000" rIns="72000" bIns="36000" anchor="ctr"/>
            <a:lstStyle/>
            <a:p>
              <a:pPr fontAlgn="auto">
                <a:spcBef>
                  <a:spcPts val="0"/>
                </a:spcBef>
                <a:spcAft>
                  <a:spcPts val="0"/>
                </a:spcAft>
                <a:defRPr/>
              </a:pPr>
              <a:endParaRPr lang="zh-CN" altLang="en-US" sz="1400" dirty="0">
                <a:latin typeface="微软雅黑" pitchFamily="34" charset="-122"/>
                <a:ea typeface="微软雅黑" pitchFamily="34" charset="-122"/>
                <a:cs typeface="Arial" charset="0"/>
              </a:endParaRPr>
            </a:p>
          </p:txBody>
        </p:sp>
        <p:sp>
          <p:nvSpPr>
            <p:cNvPr id="6" name="Freeform 37">
              <a:extLst>
                <a:ext uri="{FF2B5EF4-FFF2-40B4-BE49-F238E27FC236}">
                  <a16:creationId xmlns:a16="http://schemas.microsoft.com/office/drawing/2014/main" id="{2914446A-0331-44D1-A2A5-7F7C2DCB599D}"/>
                </a:ext>
              </a:extLst>
            </p:cNvPr>
            <p:cNvSpPr/>
            <p:nvPr/>
          </p:nvSpPr>
          <p:spPr bwMode="auto">
            <a:xfrm>
              <a:off x="353551" y="4554431"/>
              <a:ext cx="6003531" cy="1241196"/>
            </a:xfrm>
            <a:custGeom>
              <a:avLst/>
              <a:gdLst>
                <a:gd name="connsiteX0" fmla="*/ 0 w 6732748"/>
                <a:gd name="connsiteY0" fmla="*/ 0 h 2772308"/>
                <a:gd name="connsiteX1" fmla="*/ 6732748 w 6732748"/>
                <a:gd name="connsiteY1" fmla="*/ 0 h 2772308"/>
                <a:gd name="connsiteX2" fmla="*/ 6732748 w 6732748"/>
                <a:gd name="connsiteY2" fmla="*/ 2772308 h 2772308"/>
                <a:gd name="connsiteX3" fmla="*/ 0 w 6732748"/>
                <a:gd name="connsiteY3" fmla="*/ 2772308 h 2772308"/>
                <a:gd name="connsiteX4" fmla="*/ 0 w 6732748"/>
                <a:gd name="connsiteY4" fmla="*/ 0 h 2772308"/>
                <a:gd name="connsiteX0" fmla="*/ 0 w 7689304"/>
                <a:gd name="connsiteY0" fmla="*/ 0 h 2772308"/>
                <a:gd name="connsiteX1" fmla="*/ 7689304 w 7689304"/>
                <a:gd name="connsiteY1" fmla="*/ 0 h 2772308"/>
                <a:gd name="connsiteX2" fmla="*/ 6732748 w 7689304"/>
                <a:gd name="connsiteY2" fmla="*/ 2772308 h 2772308"/>
                <a:gd name="connsiteX3" fmla="*/ 0 w 7689304"/>
                <a:gd name="connsiteY3" fmla="*/ 2772308 h 2772308"/>
                <a:gd name="connsiteX4" fmla="*/ 0 w 7689304"/>
                <a:gd name="connsiteY4" fmla="*/ 0 h 2772308"/>
                <a:gd name="connsiteX0" fmla="*/ 1424608 w 7689304"/>
                <a:gd name="connsiteY0" fmla="*/ 0 h 2772308"/>
                <a:gd name="connsiteX1" fmla="*/ 7689304 w 7689304"/>
                <a:gd name="connsiteY1" fmla="*/ 0 h 2772308"/>
                <a:gd name="connsiteX2" fmla="*/ 6732748 w 7689304"/>
                <a:gd name="connsiteY2" fmla="*/ 2772308 h 2772308"/>
                <a:gd name="connsiteX3" fmla="*/ 0 w 7689304"/>
                <a:gd name="connsiteY3" fmla="*/ 2772308 h 2772308"/>
                <a:gd name="connsiteX4" fmla="*/ 1424608 w 7689304"/>
                <a:gd name="connsiteY4" fmla="*/ 0 h 2772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304" h="2772308">
                  <a:moveTo>
                    <a:pt x="1424608" y="0"/>
                  </a:moveTo>
                  <a:lnTo>
                    <a:pt x="7689304" y="0"/>
                  </a:lnTo>
                  <a:lnTo>
                    <a:pt x="6732748" y="2772308"/>
                  </a:lnTo>
                  <a:lnTo>
                    <a:pt x="0" y="2772308"/>
                  </a:lnTo>
                  <a:lnTo>
                    <a:pt x="1424608" y="0"/>
                  </a:lnTo>
                  <a:close/>
                </a:path>
              </a:pathLst>
            </a:custGeom>
            <a:solidFill>
              <a:srgbClr val="6699FF"/>
            </a:solidFill>
            <a:ln w="9525" cap="flat" cmpd="sng" algn="ctr">
              <a:noFill/>
              <a:prstDash val="solid"/>
              <a:round/>
              <a:headEnd type="none" w="med" len="med"/>
              <a:tailEnd type="none" w="med" len="med"/>
            </a:ln>
            <a:effectLst>
              <a:outerShdw blurRad="50800" dist="38100" dir="8100000" algn="tr" rotWithShape="0">
                <a:prstClr val="black">
                  <a:alpha val="40000"/>
                </a:prstClr>
              </a:outerShdw>
            </a:effectLst>
          </p:spPr>
          <p:txBody>
            <a:bodyPr wrap="none" lIns="72000" tIns="36000" rIns="72000" bIns="36000" anchor="ctr"/>
            <a:lstStyle/>
            <a:p>
              <a:pPr fontAlgn="auto">
                <a:spcBef>
                  <a:spcPts val="0"/>
                </a:spcBef>
                <a:spcAft>
                  <a:spcPts val="0"/>
                </a:spcAft>
                <a:defRPr/>
              </a:pPr>
              <a:endParaRPr lang="zh-CN" altLang="en-US" sz="1400" dirty="0">
                <a:latin typeface="微软雅黑" pitchFamily="34" charset="-122"/>
                <a:ea typeface="微软雅黑" pitchFamily="34" charset="-122"/>
                <a:cs typeface="Arial" charset="0"/>
              </a:endParaRPr>
            </a:p>
          </p:txBody>
        </p:sp>
        <p:sp>
          <p:nvSpPr>
            <p:cNvPr id="7" name="Freeform 38">
              <a:extLst>
                <a:ext uri="{FF2B5EF4-FFF2-40B4-BE49-F238E27FC236}">
                  <a16:creationId xmlns:a16="http://schemas.microsoft.com/office/drawing/2014/main" id="{23D6ACA9-4697-4501-8A68-C66C750CC0C1}"/>
                </a:ext>
              </a:extLst>
            </p:cNvPr>
            <p:cNvSpPr/>
            <p:nvPr/>
          </p:nvSpPr>
          <p:spPr bwMode="auto">
            <a:xfrm>
              <a:off x="420620" y="4338571"/>
              <a:ext cx="5951938" cy="1241196"/>
            </a:xfrm>
            <a:custGeom>
              <a:avLst/>
              <a:gdLst>
                <a:gd name="connsiteX0" fmla="*/ 0 w 6732748"/>
                <a:gd name="connsiteY0" fmla="*/ 0 h 2772308"/>
                <a:gd name="connsiteX1" fmla="*/ 6732748 w 6732748"/>
                <a:gd name="connsiteY1" fmla="*/ 0 h 2772308"/>
                <a:gd name="connsiteX2" fmla="*/ 6732748 w 6732748"/>
                <a:gd name="connsiteY2" fmla="*/ 2772308 h 2772308"/>
                <a:gd name="connsiteX3" fmla="*/ 0 w 6732748"/>
                <a:gd name="connsiteY3" fmla="*/ 2772308 h 2772308"/>
                <a:gd name="connsiteX4" fmla="*/ 0 w 6732748"/>
                <a:gd name="connsiteY4" fmla="*/ 0 h 2772308"/>
                <a:gd name="connsiteX0" fmla="*/ 0 w 7689304"/>
                <a:gd name="connsiteY0" fmla="*/ 0 h 2772308"/>
                <a:gd name="connsiteX1" fmla="*/ 7689304 w 7689304"/>
                <a:gd name="connsiteY1" fmla="*/ 0 h 2772308"/>
                <a:gd name="connsiteX2" fmla="*/ 6732748 w 7689304"/>
                <a:gd name="connsiteY2" fmla="*/ 2772308 h 2772308"/>
                <a:gd name="connsiteX3" fmla="*/ 0 w 7689304"/>
                <a:gd name="connsiteY3" fmla="*/ 2772308 h 2772308"/>
                <a:gd name="connsiteX4" fmla="*/ 0 w 7689304"/>
                <a:gd name="connsiteY4" fmla="*/ 0 h 2772308"/>
                <a:gd name="connsiteX0" fmla="*/ 1424608 w 7689304"/>
                <a:gd name="connsiteY0" fmla="*/ 0 h 2772308"/>
                <a:gd name="connsiteX1" fmla="*/ 7689304 w 7689304"/>
                <a:gd name="connsiteY1" fmla="*/ 0 h 2772308"/>
                <a:gd name="connsiteX2" fmla="*/ 6732748 w 7689304"/>
                <a:gd name="connsiteY2" fmla="*/ 2772308 h 2772308"/>
                <a:gd name="connsiteX3" fmla="*/ 0 w 7689304"/>
                <a:gd name="connsiteY3" fmla="*/ 2772308 h 2772308"/>
                <a:gd name="connsiteX4" fmla="*/ 1424608 w 7689304"/>
                <a:gd name="connsiteY4" fmla="*/ 0 h 2772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304" h="2772308">
                  <a:moveTo>
                    <a:pt x="1424608" y="0"/>
                  </a:moveTo>
                  <a:lnTo>
                    <a:pt x="7689304" y="0"/>
                  </a:lnTo>
                  <a:lnTo>
                    <a:pt x="6732748" y="2772308"/>
                  </a:lnTo>
                  <a:lnTo>
                    <a:pt x="0" y="2772308"/>
                  </a:lnTo>
                  <a:lnTo>
                    <a:pt x="1424608" y="0"/>
                  </a:lnTo>
                  <a:close/>
                </a:path>
              </a:pathLst>
            </a:custGeom>
            <a:solidFill>
              <a:srgbClr val="6699FF"/>
            </a:solidFill>
            <a:ln w="9525" cap="flat" cmpd="sng" algn="ctr">
              <a:solidFill>
                <a:schemeClr val="tx1">
                  <a:lumMod val="65000"/>
                  <a:lumOff val="35000"/>
                </a:schemeClr>
              </a:solidFill>
              <a:prstDash val="solid"/>
              <a:round/>
              <a:headEnd type="none" w="med" len="med"/>
              <a:tailEnd type="none" w="med" len="med"/>
            </a:ln>
            <a:effectLst>
              <a:outerShdw blurRad="50800" dist="38100" dir="8100000" algn="tr" rotWithShape="0">
                <a:prstClr val="black">
                  <a:alpha val="40000"/>
                </a:prstClr>
              </a:outerShdw>
            </a:effectLst>
          </p:spPr>
          <p:txBody>
            <a:bodyPr wrap="none" lIns="72000" tIns="36000" rIns="72000" bIns="36000" anchor="ctr"/>
            <a:lstStyle/>
            <a:p>
              <a:pPr fontAlgn="auto">
                <a:spcBef>
                  <a:spcPts val="0"/>
                </a:spcBef>
                <a:spcAft>
                  <a:spcPts val="0"/>
                </a:spcAft>
                <a:defRPr/>
              </a:pPr>
              <a:endParaRPr lang="zh-CN" altLang="en-US" sz="1400" dirty="0">
                <a:latin typeface="微软雅黑" pitchFamily="34" charset="-122"/>
                <a:ea typeface="微软雅黑" pitchFamily="34" charset="-122"/>
                <a:cs typeface="Arial" charset="0"/>
              </a:endParaRPr>
            </a:p>
          </p:txBody>
        </p:sp>
        <p:sp>
          <p:nvSpPr>
            <p:cNvPr id="8" name="Freeform 39">
              <a:extLst>
                <a:ext uri="{FF2B5EF4-FFF2-40B4-BE49-F238E27FC236}">
                  <a16:creationId xmlns:a16="http://schemas.microsoft.com/office/drawing/2014/main" id="{33FE38F0-8992-4199-9CF9-8E05C3B87A49}"/>
                </a:ext>
              </a:extLst>
            </p:cNvPr>
            <p:cNvSpPr/>
            <p:nvPr/>
          </p:nvSpPr>
          <p:spPr bwMode="auto">
            <a:xfrm>
              <a:off x="625266" y="2232348"/>
              <a:ext cx="6173782" cy="1637997"/>
            </a:xfrm>
            <a:custGeom>
              <a:avLst/>
              <a:gdLst>
                <a:gd name="connsiteX0" fmla="*/ 0 w 6732748"/>
                <a:gd name="connsiteY0" fmla="*/ 0 h 2772308"/>
                <a:gd name="connsiteX1" fmla="*/ 6732748 w 6732748"/>
                <a:gd name="connsiteY1" fmla="*/ 0 h 2772308"/>
                <a:gd name="connsiteX2" fmla="*/ 6732748 w 6732748"/>
                <a:gd name="connsiteY2" fmla="*/ 2772308 h 2772308"/>
                <a:gd name="connsiteX3" fmla="*/ 0 w 6732748"/>
                <a:gd name="connsiteY3" fmla="*/ 2772308 h 2772308"/>
                <a:gd name="connsiteX4" fmla="*/ 0 w 6732748"/>
                <a:gd name="connsiteY4" fmla="*/ 0 h 2772308"/>
                <a:gd name="connsiteX0" fmla="*/ 0 w 7689304"/>
                <a:gd name="connsiteY0" fmla="*/ 0 h 2772308"/>
                <a:gd name="connsiteX1" fmla="*/ 7689304 w 7689304"/>
                <a:gd name="connsiteY1" fmla="*/ 0 h 2772308"/>
                <a:gd name="connsiteX2" fmla="*/ 6732748 w 7689304"/>
                <a:gd name="connsiteY2" fmla="*/ 2772308 h 2772308"/>
                <a:gd name="connsiteX3" fmla="*/ 0 w 7689304"/>
                <a:gd name="connsiteY3" fmla="*/ 2772308 h 2772308"/>
                <a:gd name="connsiteX4" fmla="*/ 0 w 7689304"/>
                <a:gd name="connsiteY4" fmla="*/ 0 h 2772308"/>
                <a:gd name="connsiteX0" fmla="*/ 1424608 w 7689304"/>
                <a:gd name="connsiteY0" fmla="*/ 0 h 2772308"/>
                <a:gd name="connsiteX1" fmla="*/ 7689304 w 7689304"/>
                <a:gd name="connsiteY1" fmla="*/ 0 h 2772308"/>
                <a:gd name="connsiteX2" fmla="*/ 6732748 w 7689304"/>
                <a:gd name="connsiteY2" fmla="*/ 2772308 h 2772308"/>
                <a:gd name="connsiteX3" fmla="*/ 0 w 7689304"/>
                <a:gd name="connsiteY3" fmla="*/ 2772308 h 2772308"/>
                <a:gd name="connsiteX4" fmla="*/ 1424608 w 7689304"/>
                <a:gd name="connsiteY4" fmla="*/ 0 h 2772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304" h="2772308">
                  <a:moveTo>
                    <a:pt x="1424608" y="0"/>
                  </a:moveTo>
                  <a:lnTo>
                    <a:pt x="7689304" y="0"/>
                  </a:lnTo>
                  <a:lnTo>
                    <a:pt x="6732748" y="2772308"/>
                  </a:lnTo>
                  <a:lnTo>
                    <a:pt x="0" y="2772308"/>
                  </a:lnTo>
                  <a:lnTo>
                    <a:pt x="1424608" y="0"/>
                  </a:lnTo>
                  <a:close/>
                </a:path>
              </a:pathLst>
            </a:custGeom>
            <a:solidFill>
              <a:srgbClr val="FFC000"/>
            </a:solidFill>
            <a:ln w="9525" cap="flat" cmpd="sng" algn="ctr">
              <a:noFill/>
              <a:prstDash val="solid"/>
              <a:round/>
              <a:headEnd type="none" w="med" len="med"/>
              <a:tailEnd type="none" w="med" len="med"/>
            </a:ln>
            <a:effectLst>
              <a:outerShdw blurRad="50800" dist="38100" dir="8100000" algn="tr" rotWithShape="0">
                <a:prstClr val="black">
                  <a:alpha val="40000"/>
                </a:prstClr>
              </a:outerShdw>
            </a:effectLst>
          </p:spPr>
          <p:txBody>
            <a:bodyPr wrap="none" lIns="72000" tIns="36000" rIns="72000" bIns="36000" anchor="ctr"/>
            <a:lstStyle/>
            <a:p>
              <a:pPr fontAlgn="auto">
                <a:spcBef>
                  <a:spcPts val="0"/>
                </a:spcBef>
                <a:spcAft>
                  <a:spcPts val="0"/>
                </a:spcAft>
                <a:defRPr/>
              </a:pPr>
              <a:endParaRPr lang="zh-CN" altLang="en-US" sz="1400" dirty="0">
                <a:latin typeface="微软雅黑" pitchFamily="34" charset="-122"/>
                <a:ea typeface="微软雅黑" pitchFamily="34" charset="-122"/>
                <a:cs typeface="Arial" charset="0"/>
              </a:endParaRPr>
            </a:p>
          </p:txBody>
        </p:sp>
        <p:grpSp>
          <p:nvGrpSpPr>
            <p:cNvPr id="9" name="Group 9">
              <a:extLst>
                <a:ext uri="{FF2B5EF4-FFF2-40B4-BE49-F238E27FC236}">
                  <a16:creationId xmlns:a16="http://schemas.microsoft.com/office/drawing/2014/main" id="{C82B52E0-F6F0-4336-B468-532C1B809D98}"/>
                </a:ext>
              </a:extLst>
            </p:cNvPr>
            <p:cNvGrpSpPr>
              <a:grpSpLocks/>
            </p:cNvGrpSpPr>
            <p:nvPr/>
          </p:nvGrpSpPr>
          <p:grpSpPr bwMode="auto">
            <a:xfrm>
              <a:off x="1631631" y="4527122"/>
              <a:ext cx="4077453" cy="972885"/>
              <a:chOff x="2252700" y="2564386"/>
              <a:chExt cx="5436604" cy="1297180"/>
            </a:xfrm>
          </p:grpSpPr>
          <p:sp>
            <p:nvSpPr>
              <p:cNvPr id="49" name="Freeform 41">
                <a:extLst>
                  <a:ext uri="{FF2B5EF4-FFF2-40B4-BE49-F238E27FC236}">
                    <a16:creationId xmlns:a16="http://schemas.microsoft.com/office/drawing/2014/main" id="{578D8951-0DC2-417B-BEE0-AB8D7D6947BA}"/>
                  </a:ext>
                </a:extLst>
              </p:cNvPr>
              <p:cNvSpPr>
                <a:spLocks/>
              </p:cNvSpPr>
              <p:nvPr/>
            </p:nvSpPr>
            <p:spPr bwMode="auto">
              <a:xfrm>
                <a:off x="2252700" y="2661193"/>
                <a:ext cx="1224136" cy="432567"/>
              </a:xfrm>
              <a:custGeom>
                <a:avLst/>
                <a:gdLst>
                  <a:gd name="connsiteX0" fmla="*/ 0 w 1152128"/>
                  <a:gd name="connsiteY0" fmla="*/ 234026 h 468052"/>
                  <a:gd name="connsiteX1" fmla="*/ 359247 w 1152128"/>
                  <a:gd name="connsiteY1" fmla="*/ 17209 h 468052"/>
                  <a:gd name="connsiteX2" fmla="*/ 576064 w 1152128"/>
                  <a:gd name="connsiteY2" fmla="*/ 0 h 468052"/>
                  <a:gd name="connsiteX3" fmla="*/ 792882 w 1152128"/>
                  <a:gd name="connsiteY3" fmla="*/ 17209 h 468052"/>
                  <a:gd name="connsiteX4" fmla="*/ 1152128 w 1152128"/>
                  <a:gd name="connsiteY4" fmla="*/ 234027 h 468052"/>
                  <a:gd name="connsiteX5" fmla="*/ 792881 w 1152128"/>
                  <a:gd name="connsiteY5" fmla="*/ 450844 h 468052"/>
                  <a:gd name="connsiteX6" fmla="*/ 576064 w 1152128"/>
                  <a:gd name="connsiteY6" fmla="*/ 468053 h 468052"/>
                  <a:gd name="connsiteX7" fmla="*/ 359247 w 1152128"/>
                  <a:gd name="connsiteY7" fmla="*/ 450844 h 468052"/>
                  <a:gd name="connsiteX8" fmla="*/ 1 w 1152128"/>
                  <a:gd name="connsiteY8" fmla="*/ 234026 h 468052"/>
                  <a:gd name="connsiteX9" fmla="*/ 0 w 1152128"/>
                  <a:gd name="connsiteY9" fmla="*/ 234026 h 468052"/>
                  <a:gd name="connsiteX0" fmla="*/ 0 w 1152129"/>
                  <a:gd name="connsiteY0" fmla="*/ 234026 h 468053"/>
                  <a:gd name="connsiteX1" fmla="*/ 359247 w 1152129"/>
                  <a:gd name="connsiteY1" fmla="*/ 17209 h 468053"/>
                  <a:gd name="connsiteX2" fmla="*/ 576064 w 1152129"/>
                  <a:gd name="connsiteY2" fmla="*/ 0 h 468053"/>
                  <a:gd name="connsiteX3" fmla="*/ 792882 w 1152129"/>
                  <a:gd name="connsiteY3" fmla="*/ 17209 h 468053"/>
                  <a:gd name="connsiteX4" fmla="*/ 1152128 w 1152129"/>
                  <a:gd name="connsiteY4" fmla="*/ 234027 h 468053"/>
                  <a:gd name="connsiteX5" fmla="*/ 792881 w 1152129"/>
                  <a:gd name="connsiteY5" fmla="*/ 450844 h 468053"/>
                  <a:gd name="connsiteX6" fmla="*/ 576064 w 1152129"/>
                  <a:gd name="connsiteY6" fmla="*/ 468053 h 468053"/>
                  <a:gd name="connsiteX7" fmla="*/ 359247 w 1152129"/>
                  <a:gd name="connsiteY7" fmla="*/ 450844 h 468053"/>
                  <a:gd name="connsiteX8" fmla="*/ 1 w 1152129"/>
                  <a:gd name="connsiteY8" fmla="*/ 234026 h 468053"/>
                  <a:gd name="connsiteX9" fmla="*/ 0 w 1152129"/>
                  <a:gd name="connsiteY9" fmla="*/ 234026 h 4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2129" h="468053">
                    <a:moveTo>
                      <a:pt x="0" y="234026"/>
                    </a:moveTo>
                    <a:cubicBezTo>
                      <a:pt x="1" y="138791"/>
                      <a:pt x="142059" y="53054"/>
                      <a:pt x="359247" y="17209"/>
                    </a:cubicBezTo>
                    <a:cubicBezTo>
                      <a:pt x="428110" y="5844"/>
                      <a:pt x="501736" y="0"/>
                      <a:pt x="576064" y="0"/>
                    </a:cubicBezTo>
                    <a:cubicBezTo>
                      <a:pt x="650393" y="0"/>
                      <a:pt x="724019" y="5844"/>
                      <a:pt x="792882" y="17209"/>
                    </a:cubicBezTo>
                    <a:cubicBezTo>
                      <a:pt x="1010071" y="53054"/>
                      <a:pt x="1152129" y="138791"/>
                      <a:pt x="1152128" y="234027"/>
                    </a:cubicBezTo>
                    <a:cubicBezTo>
                      <a:pt x="1152128" y="329263"/>
                      <a:pt x="1010069" y="415000"/>
                      <a:pt x="792881" y="450844"/>
                    </a:cubicBezTo>
                    <a:cubicBezTo>
                      <a:pt x="724018" y="462209"/>
                      <a:pt x="650392" y="468053"/>
                      <a:pt x="576064" y="468053"/>
                    </a:cubicBezTo>
                    <a:cubicBezTo>
                      <a:pt x="501735" y="468053"/>
                      <a:pt x="428109" y="462209"/>
                      <a:pt x="359247" y="450844"/>
                    </a:cubicBezTo>
                    <a:cubicBezTo>
                      <a:pt x="142059" y="414999"/>
                      <a:pt x="0" y="329262"/>
                      <a:pt x="1" y="234026"/>
                    </a:cubicBezTo>
                    <a:lnTo>
                      <a:pt x="0" y="234026"/>
                    </a:lnTo>
                    <a:close/>
                  </a:path>
                </a:pathLst>
              </a:custGeom>
              <a:solidFill>
                <a:schemeClr val="tx2">
                  <a:lumMod val="40000"/>
                  <a:lumOff val="60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3"/>
              </a:lnRef>
              <a:fillRef idx="1">
                <a:schemeClr val="lt1"/>
              </a:fillRef>
              <a:effectRef idx="0">
                <a:schemeClr val="accent3"/>
              </a:effectRef>
              <a:fontRef idx="minor">
                <a:schemeClr val="dk1"/>
              </a:fontRef>
            </p:style>
            <p:txBody>
              <a:bodyPr wrap="none" lIns="72000" tIns="36000" rIns="72000" bIns="36000" anchor="ctr"/>
              <a:lstStyle/>
              <a:p>
                <a:pPr algn="ctr" fontAlgn="auto">
                  <a:spcBef>
                    <a:spcPts val="0"/>
                  </a:spcBef>
                  <a:spcAft>
                    <a:spcPts val="0"/>
                  </a:spcAft>
                  <a:defRPr/>
                </a:pPr>
                <a:r>
                  <a:rPr lang="zh-CN" altLang="en-US" sz="1400" dirty="0">
                    <a:ln w="12700">
                      <a:solidFill>
                        <a:schemeClr val="tx1"/>
                      </a:solidFill>
                      <a:prstDash val="solid"/>
                    </a:ln>
                    <a:solidFill>
                      <a:sysClr val="windowText" lastClr="000000"/>
                    </a:solidFill>
                    <a:latin typeface="微软雅黑" pitchFamily="34" charset="-122"/>
                    <a:ea typeface="微软雅黑" pitchFamily="34" charset="-122"/>
                    <a:cs typeface="Arial" charset="0"/>
                  </a:rPr>
                  <a:t>应收</a:t>
                </a:r>
              </a:p>
            </p:txBody>
          </p:sp>
          <p:sp>
            <p:nvSpPr>
              <p:cNvPr id="50" name="Freeform 42">
                <a:extLst>
                  <a:ext uri="{FF2B5EF4-FFF2-40B4-BE49-F238E27FC236}">
                    <a16:creationId xmlns:a16="http://schemas.microsoft.com/office/drawing/2014/main" id="{D1966940-D3CD-44B9-BEE4-83AACBF8C2E4}"/>
                  </a:ext>
                </a:extLst>
              </p:cNvPr>
              <p:cNvSpPr>
                <a:spLocks/>
              </p:cNvSpPr>
              <p:nvPr/>
            </p:nvSpPr>
            <p:spPr bwMode="auto">
              <a:xfrm>
                <a:off x="4232920" y="2708920"/>
                <a:ext cx="1224136" cy="432566"/>
              </a:xfrm>
              <a:custGeom>
                <a:avLst/>
                <a:gdLst>
                  <a:gd name="connsiteX0" fmla="*/ 0 w 1152128"/>
                  <a:gd name="connsiteY0" fmla="*/ 234026 h 468052"/>
                  <a:gd name="connsiteX1" fmla="*/ 359247 w 1152128"/>
                  <a:gd name="connsiteY1" fmla="*/ 17209 h 468052"/>
                  <a:gd name="connsiteX2" fmla="*/ 576064 w 1152128"/>
                  <a:gd name="connsiteY2" fmla="*/ 0 h 468052"/>
                  <a:gd name="connsiteX3" fmla="*/ 792882 w 1152128"/>
                  <a:gd name="connsiteY3" fmla="*/ 17209 h 468052"/>
                  <a:gd name="connsiteX4" fmla="*/ 1152128 w 1152128"/>
                  <a:gd name="connsiteY4" fmla="*/ 234027 h 468052"/>
                  <a:gd name="connsiteX5" fmla="*/ 792881 w 1152128"/>
                  <a:gd name="connsiteY5" fmla="*/ 450844 h 468052"/>
                  <a:gd name="connsiteX6" fmla="*/ 576064 w 1152128"/>
                  <a:gd name="connsiteY6" fmla="*/ 468053 h 468052"/>
                  <a:gd name="connsiteX7" fmla="*/ 359247 w 1152128"/>
                  <a:gd name="connsiteY7" fmla="*/ 450844 h 468052"/>
                  <a:gd name="connsiteX8" fmla="*/ 1 w 1152128"/>
                  <a:gd name="connsiteY8" fmla="*/ 234026 h 468052"/>
                  <a:gd name="connsiteX9" fmla="*/ 0 w 1152128"/>
                  <a:gd name="connsiteY9" fmla="*/ 234026 h 468052"/>
                  <a:gd name="connsiteX0" fmla="*/ 0 w 1152129"/>
                  <a:gd name="connsiteY0" fmla="*/ 234026 h 468053"/>
                  <a:gd name="connsiteX1" fmla="*/ 359247 w 1152129"/>
                  <a:gd name="connsiteY1" fmla="*/ 17209 h 468053"/>
                  <a:gd name="connsiteX2" fmla="*/ 576064 w 1152129"/>
                  <a:gd name="connsiteY2" fmla="*/ 0 h 468053"/>
                  <a:gd name="connsiteX3" fmla="*/ 792882 w 1152129"/>
                  <a:gd name="connsiteY3" fmla="*/ 17209 h 468053"/>
                  <a:gd name="connsiteX4" fmla="*/ 1152128 w 1152129"/>
                  <a:gd name="connsiteY4" fmla="*/ 234027 h 468053"/>
                  <a:gd name="connsiteX5" fmla="*/ 792881 w 1152129"/>
                  <a:gd name="connsiteY5" fmla="*/ 450844 h 468053"/>
                  <a:gd name="connsiteX6" fmla="*/ 576064 w 1152129"/>
                  <a:gd name="connsiteY6" fmla="*/ 468053 h 468053"/>
                  <a:gd name="connsiteX7" fmla="*/ 359247 w 1152129"/>
                  <a:gd name="connsiteY7" fmla="*/ 450844 h 468053"/>
                  <a:gd name="connsiteX8" fmla="*/ 1 w 1152129"/>
                  <a:gd name="connsiteY8" fmla="*/ 234026 h 468053"/>
                  <a:gd name="connsiteX9" fmla="*/ 0 w 1152129"/>
                  <a:gd name="connsiteY9" fmla="*/ 234026 h 4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2129" h="468053">
                    <a:moveTo>
                      <a:pt x="0" y="234026"/>
                    </a:moveTo>
                    <a:cubicBezTo>
                      <a:pt x="1" y="138791"/>
                      <a:pt x="142059" y="53054"/>
                      <a:pt x="359247" y="17209"/>
                    </a:cubicBezTo>
                    <a:cubicBezTo>
                      <a:pt x="428110" y="5844"/>
                      <a:pt x="501736" y="0"/>
                      <a:pt x="576064" y="0"/>
                    </a:cubicBezTo>
                    <a:cubicBezTo>
                      <a:pt x="650393" y="0"/>
                      <a:pt x="724019" y="5844"/>
                      <a:pt x="792882" y="17209"/>
                    </a:cubicBezTo>
                    <a:cubicBezTo>
                      <a:pt x="1010071" y="53054"/>
                      <a:pt x="1152129" y="138791"/>
                      <a:pt x="1152128" y="234027"/>
                    </a:cubicBezTo>
                    <a:cubicBezTo>
                      <a:pt x="1152128" y="329263"/>
                      <a:pt x="1010069" y="415000"/>
                      <a:pt x="792881" y="450844"/>
                    </a:cubicBezTo>
                    <a:cubicBezTo>
                      <a:pt x="724018" y="462209"/>
                      <a:pt x="650392" y="468053"/>
                      <a:pt x="576064" y="468053"/>
                    </a:cubicBezTo>
                    <a:cubicBezTo>
                      <a:pt x="501735" y="468053"/>
                      <a:pt x="428109" y="462209"/>
                      <a:pt x="359247" y="450844"/>
                    </a:cubicBezTo>
                    <a:cubicBezTo>
                      <a:pt x="142059" y="414999"/>
                      <a:pt x="0" y="329262"/>
                      <a:pt x="1" y="234026"/>
                    </a:cubicBezTo>
                    <a:lnTo>
                      <a:pt x="0" y="234026"/>
                    </a:lnTo>
                    <a:close/>
                  </a:path>
                </a:pathLst>
              </a:custGeom>
              <a:solidFill>
                <a:schemeClr val="tx2">
                  <a:lumMod val="40000"/>
                  <a:lumOff val="60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3"/>
              </a:lnRef>
              <a:fillRef idx="1">
                <a:schemeClr val="lt1"/>
              </a:fillRef>
              <a:effectRef idx="0">
                <a:schemeClr val="accent3"/>
              </a:effectRef>
              <a:fontRef idx="minor">
                <a:schemeClr val="dk1"/>
              </a:fontRef>
            </p:style>
            <p:txBody>
              <a:bodyPr wrap="none" lIns="72000" tIns="36000" rIns="72000" bIns="36000" anchor="ctr"/>
              <a:lstStyle/>
              <a:p>
                <a:pPr algn="ctr" fontAlgn="auto">
                  <a:spcBef>
                    <a:spcPts val="0"/>
                  </a:spcBef>
                  <a:spcAft>
                    <a:spcPts val="0"/>
                  </a:spcAft>
                  <a:defRPr/>
                </a:pPr>
                <a:r>
                  <a:rPr lang="zh-CN" altLang="en-US" sz="1400" dirty="0">
                    <a:ln w="12700">
                      <a:solidFill>
                        <a:schemeClr val="tx1"/>
                      </a:solidFill>
                      <a:prstDash val="solid"/>
                    </a:ln>
                    <a:solidFill>
                      <a:sysClr val="windowText" lastClr="000000"/>
                    </a:solidFill>
                    <a:latin typeface="微软雅黑" pitchFamily="34" charset="-122"/>
                    <a:ea typeface="微软雅黑" pitchFamily="34" charset="-122"/>
                    <a:cs typeface="Arial" charset="0"/>
                  </a:rPr>
                  <a:t>总账</a:t>
                </a:r>
              </a:p>
            </p:txBody>
          </p:sp>
          <p:sp>
            <p:nvSpPr>
              <p:cNvPr id="51" name="Freeform 43">
                <a:extLst>
                  <a:ext uri="{FF2B5EF4-FFF2-40B4-BE49-F238E27FC236}">
                    <a16:creationId xmlns:a16="http://schemas.microsoft.com/office/drawing/2014/main" id="{76AB4719-81C5-48CF-ABC1-E2B31CC67742}"/>
                  </a:ext>
                </a:extLst>
              </p:cNvPr>
              <p:cNvSpPr>
                <a:spLocks/>
              </p:cNvSpPr>
              <p:nvPr/>
            </p:nvSpPr>
            <p:spPr bwMode="auto">
              <a:xfrm>
                <a:off x="6465168" y="2564386"/>
                <a:ext cx="1224136" cy="432566"/>
              </a:xfrm>
              <a:custGeom>
                <a:avLst/>
                <a:gdLst>
                  <a:gd name="connsiteX0" fmla="*/ 0 w 1152128"/>
                  <a:gd name="connsiteY0" fmla="*/ 234026 h 468052"/>
                  <a:gd name="connsiteX1" fmla="*/ 359247 w 1152128"/>
                  <a:gd name="connsiteY1" fmla="*/ 17209 h 468052"/>
                  <a:gd name="connsiteX2" fmla="*/ 576064 w 1152128"/>
                  <a:gd name="connsiteY2" fmla="*/ 0 h 468052"/>
                  <a:gd name="connsiteX3" fmla="*/ 792882 w 1152128"/>
                  <a:gd name="connsiteY3" fmla="*/ 17209 h 468052"/>
                  <a:gd name="connsiteX4" fmla="*/ 1152128 w 1152128"/>
                  <a:gd name="connsiteY4" fmla="*/ 234027 h 468052"/>
                  <a:gd name="connsiteX5" fmla="*/ 792881 w 1152128"/>
                  <a:gd name="connsiteY5" fmla="*/ 450844 h 468052"/>
                  <a:gd name="connsiteX6" fmla="*/ 576064 w 1152128"/>
                  <a:gd name="connsiteY6" fmla="*/ 468053 h 468052"/>
                  <a:gd name="connsiteX7" fmla="*/ 359247 w 1152128"/>
                  <a:gd name="connsiteY7" fmla="*/ 450844 h 468052"/>
                  <a:gd name="connsiteX8" fmla="*/ 1 w 1152128"/>
                  <a:gd name="connsiteY8" fmla="*/ 234026 h 468052"/>
                  <a:gd name="connsiteX9" fmla="*/ 0 w 1152128"/>
                  <a:gd name="connsiteY9" fmla="*/ 234026 h 468052"/>
                  <a:gd name="connsiteX0" fmla="*/ 0 w 1152129"/>
                  <a:gd name="connsiteY0" fmla="*/ 234026 h 468053"/>
                  <a:gd name="connsiteX1" fmla="*/ 359247 w 1152129"/>
                  <a:gd name="connsiteY1" fmla="*/ 17209 h 468053"/>
                  <a:gd name="connsiteX2" fmla="*/ 576064 w 1152129"/>
                  <a:gd name="connsiteY2" fmla="*/ 0 h 468053"/>
                  <a:gd name="connsiteX3" fmla="*/ 792882 w 1152129"/>
                  <a:gd name="connsiteY3" fmla="*/ 17209 h 468053"/>
                  <a:gd name="connsiteX4" fmla="*/ 1152128 w 1152129"/>
                  <a:gd name="connsiteY4" fmla="*/ 234027 h 468053"/>
                  <a:gd name="connsiteX5" fmla="*/ 792881 w 1152129"/>
                  <a:gd name="connsiteY5" fmla="*/ 450844 h 468053"/>
                  <a:gd name="connsiteX6" fmla="*/ 576064 w 1152129"/>
                  <a:gd name="connsiteY6" fmla="*/ 468053 h 468053"/>
                  <a:gd name="connsiteX7" fmla="*/ 359247 w 1152129"/>
                  <a:gd name="connsiteY7" fmla="*/ 450844 h 468053"/>
                  <a:gd name="connsiteX8" fmla="*/ 1 w 1152129"/>
                  <a:gd name="connsiteY8" fmla="*/ 234026 h 468053"/>
                  <a:gd name="connsiteX9" fmla="*/ 0 w 1152129"/>
                  <a:gd name="connsiteY9" fmla="*/ 234026 h 4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2129" h="468053">
                    <a:moveTo>
                      <a:pt x="0" y="234026"/>
                    </a:moveTo>
                    <a:cubicBezTo>
                      <a:pt x="1" y="138791"/>
                      <a:pt x="142059" y="53054"/>
                      <a:pt x="359247" y="17209"/>
                    </a:cubicBezTo>
                    <a:cubicBezTo>
                      <a:pt x="428110" y="5844"/>
                      <a:pt x="501736" y="0"/>
                      <a:pt x="576064" y="0"/>
                    </a:cubicBezTo>
                    <a:cubicBezTo>
                      <a:pt x="650393" y="0"/>
                      <a:pt x="724019" y="5844"/>
                      <a:pt x="792882" y="17209"/>
                    </a:cubicBezTo>
                    <a:cubicBezTo>
                      <a:pt x="1010071" y="53054"/>
                      <a:pt x="1152129" y="138791"/>
                      <a:pt x="1152128" y="234027"/>
                    </a:cubicBezTo>
                    <a:cubicBezTo>
                      <a:pt x="1152128" y="329263"/>
                      <a:pt x="1010069" y="415000"/>
                      <a:pt x="792881" y="450844"/>
                    </a:cubicBezTo>
                    <a:cubicBezTo>
                      <a:pt x="724018" y="462209"/>
                      <a:pt x="650392" y="468053"/>
                      <a:pt x="576064" y="468053"/>
                    </a:cubicBezTo>
                    <a:cubicBezTo>
                      <a:pt x="501735" y="468053"/>
                      <a:pt x="428109" y="462209"/>
                      <a:pt x="359247" y="450844"/>
                    </a:cubicBezTo>
                    <a:cubicBezTo>
                      <a:pt x="142059" y="414999"/>
                      <a:pt x="0" y="329262"/>
                      <a:pt x="1" y="234026"/>
                    </a:cubicBezTo>
                    <a:lnTo>
                      <a:pt x="0" y="234026"/>
                    </a:lnTo>
                    <a:close/>
                  </a:path>
                </a:pathLst>
              </a:custGeom>
              <a:solidFill>
                <a:schemeClr val="tx2">
                  <a:lumMod val="40000"/>
                  <a:lumOff val="60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3"/>
              </a:lnRef>
              <a:fillRef idx="1">
                <a:schemeClr val="lt1"/>
              </a:fillRef>
              <a:effectRef idx="0">
                <a:schemeClr val="accent3"/>
              </a:effectRef>
              <a:fontRef idx="minor">
                <a:schemeClr val="dk1"/>
              </a:fontRef>
            </p:style>
            <p:txBody>
              <a:bodyPr wrap="none" lIns="72000" tIns="36000" rIns="72000" bIns="36000" anchor="ctr"/>
              <a:lstStyle/>
              <a:p>
                <a:pPr algn="ctr" fontAlgn="auto">
                  <a:spcBef>
                    <a:spcPts val="0"/>
                  </a:spcBef>
                  <a:spcAft>
                    <a:spcPts val="0"/>
                  </a:spcAft>
                  <a:defRPr/>
                </a:pPr>
                <a:r>
                  <a:rPr lang="zh-CN" altLang="en-US" sz="1400" dirty="0">
                    <a:ln w="12700">
                      <a:solidFill>
                        <a:schemeClr val="tx1"/>
                      </a:solidFill>
                      <a:prstDash val="solid"/>
                    </a:ln>
                    <a:solidFill>
                      <a:sysClr val="windowText" lastClr="000000"/>
                    </a:solidFill>
                    <a:latin typeface="微软雅黑" pitchFamily="34" charset="-122"/>
                    <a:ea typeface="微软雅黑" pitchFamily="34" charset="-122"/>
                    <a:cs typeface="Arial" charset="0"/>
                  </a:rPr>
                  <a:t>应付</a:t>
                </a:r>
              </a:p>
            </p:txBody>
          </p:sp>
          <p:sp>
            <p:nvSpPr>
              <p:cNvPr id="52" name="Freeform 44">
                <a:extLst>
                  <a:ext uri="{FF2B5EF4-FFF2-40B4-BE49-F238E27FC236}">
                    <a16:creationId xmlns:a16="http://schemas.microsoft.com/office/drawing/2014/main" id="{77DAD387-47EB-48BF-B181-8BBBC8454860}"/>
                  </a:ext>
                </a:extLst>
              </p:cNvPr>
              <p:cNvSpPr>
                <a:spLocks/>
              </p:cNvSpPr>
              <p:nvPr/>
            </p:nvSpPr>
            <p:spPr bwMode="auto">
              <a:xfrm>
                <a:off x="4196916" y="3429000"/>
                <a:ext cx="1224136" cy="432566"/>
              </a:xfrm>
              <a:custGeom>
                <a:avLst/>
                <a:gdLst>
                  <a:gd name="connsiteX0" fmla="*/ 0 w 1152128"/>
                  <a:gd name="connsiteY0" fmla="*/ 234026 h 468052"/>
                  <a:gd name="connsiteX1" fmla="*/ 359247 w 1152128"/>
                  <a:gd name="connsiteY1" fmla="*/ 17209 h 468052"/>
                  <a:gd name="connsiteX2" fmla="*/ 576064 w 1152128"/>
                  <a:gd name="connsiteY2" fmla="*/ 0 h 468052"/>
                  <a:gd name="connsiteX3" fmla="*/ 792882 w 1152128"/>
                  <a:gd name="connsiteY3" fmla="*/ 17209 h 468052"/>
                  <a:gd name="connsiteX4" fmla="*/ 1152128 w 1152128"/>
                  <a:gd name="connsiteY4" fmla="*/ 234027 h 468052"/>
                  <a:gd name="connsiteX5" fmla="*/ 792881 w 1152128"/>
                  <a:gd name="connsiteY5" fmla="*/ 450844 h 468052"/>
                  <a:gd name="connsiteX6" fmla="*/ 576064 w 1152128"/>
                  <a:gd name="connsiteY6" fmla="*/ 468053 h 468052"/>
                  <a:gd name="connsiteX7" fmla="*/ 359247 w 1152128"/>
                  <a:gd name="connsiteY7" fmla="*/ 450844 h 468052"/>
                  <a:gd name="connsiteX8" fmla="*/ 1 w 1152128"/>
                  <a:gd name="connsiteY8" fmla="*/ 234026 h 468052"/>
                  <a:gd name="connsiteX9" fmla="*/ 0 w 1152128"/>
                  <a:gd name="connsiteY9" fmla="*/ 234026 h 468052"/>
                  <a:gd name="connsiteX0" fmla="*/ 0 w 1152129"/>
                  <a:gd name="connsiteY0" fmla="*/ 234026 h 468053"/>
                  <a:gd name="connsiteX1" fmla="*/ 359247 w 1152129"/>
                  <a:gd name="connsiteY1" fmla="*/ 17209 h 468053"/>
                  <a:gd name="connsiteX2" fmla="*/ 576064 w 1152129"/>
                  <a:gd name="connsiteY2" fmla="*/ 0 h 468053"/>
                  <a:gd name="connsiteX3" fmla="*/ 792882 w 1152129"/>
                  <a:gd name="connsiteY3" fmla="*/ 17209 h 468053"/>
                  <a:gd name="connsiteX4" fmla="*/ 1152128 w 1152129"/>
                  <a:gd name="connsiteY4" fmla="*/ 234027 h 468053"/>
                  <a:gd name="connsiteX5" fmla="*/ 792881 w 1152129"/>
                  <a:gd name="connsiteY5" fmla="*/ 450844 h 468053"/>
                  <a:gd name="connsiteX6" fmla="*/ 576064 w 1152129"/>
                  <a:gd name="connsiteY6" fmla="*/ 468053 h 468053"/>
                  <a:gd name="connsiteX7" fmla="*/ 359247 w 1152129"/>
                  <a:gd name="connsiteY7" fmla="*/ 450844 h 468053"/>
                  <a:gd name="connsiteX8" fmla="*/ 1 w 1152129"/>
                  <a:gd name="connsiteY8" fmla="*/ 234026 h 468053"/>
                  <a:gd name="connsiteX9" fmla="*/ 0 w 1152129"/>
                  <a:gd name="connsiteY9" fmla="*/ 234026 h 4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2129" h="468053">
                    <a:moveTo>
                      <a:pt x="0" y="234026"/>
                    </a:moveTo>
                    <a:cubicBezTo>
                      <a:pt x="1" y="138791"/>
                      <a:pt x="142059" y="53054"/>
                      <a:pt x="359247" y="17209"/>
                    </a:cubicBezTo>
                    <a:cubicBezTo>
                      <a:pt x="428110" y="5844"/>
                      <a:pt x="501736" y="0"/>
                      <a:pt x="576064" y="0"/>
                    </a:cubicBezTo>
                    <a:cubicBezTo>
                      <a:pt x="650393" y="0"/>
                      <a:pt x="724019" y="5844"/>
                      <a:pt x="792882" y="17209"/>
                    </a:cubicBezTo>
                    <a:cubicBezTo>
                      <a:pt x="1010071" y="53054"/>
                      <a:pt x="1152129" y="138791"/>
                      <a:pt x="1152128" y="234027"/>
                    </a:cubicBezTo>
                    <a:cubicBezTo>
                      <a:pt x="1152128" y="329263"/>
                      <a:pt x="1010069" y="415000"/>
                      <a:pt x="792881" y="450844"/>
                    </a:cubicBezTo>
                    <a:cubicBezTo>
                      <a:pt x="724018" y="462209"/>
                      <a:pt x="650392" y="468053"/>
                      <a:pt x="576064" y="468053"/>
                    </a:cubicBezTo>
                    <a:cubicBezTo>
                      <a:pt x="501735" y="468053"/>
                      <a:pt x="428109" y="462209"/>
                      <a:pt x="359247" y="450844"/>
                    </a:cubicBezTo>
                    <a:cubicBezTo>
                      <a:pt x="142059" y="414999"/>
                      <a:pt x="0" y="329262"/>
                      <a:pt x="1" y="234026"/>
                    </a:cubicBezTo>
                    <a:lnTo>
                      <a:pt x="0" y="234026"/>
                    </a:lnTo>
                    <a:close/>
                  </a:path>
                </a:pathLst>
              </a:custGeom>
              <a:solidFill>
                <a:schemeClr val="tx2">
                  <a:lumMod val="40000"/>
                  <a:lumOff val="60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3"/>
              </a:lnRef>
              <a:fillRef idx="1">
                <a:schemeClr val="lt1"/>
              </a:fillRef>
              <a:effectRef idx="0">
                <a:schemeClr val="accent3"/>
              </a:effectRef>
              <a:fontRef idx="minor">
                <a:schemeClr val="dk1"/>
              </a:fontRef>
            </p:style>
            <p:txBody>
              <a:bodyPr wrap="none" lIns="72000" tIns="36000" rIns="72000" bIns="36000" anchor="ctr"/>
              <a:lstStyle/>
              <a:p>
                <a:pPr algn="ctr" fontAlgn="auto">
                  <a:spcBef>
                    <a:spcPts val="0"/>
                  </a:spcBef>
                  <a:spcAft>
                    <a:spcPts val="0"/>
                  </a:spcAft>
                  <a:defRPr/>
                </a:pPr>
                <a:r>
                  <a:rPr lang="zh-CN" altLang="en-US" sz="1400" dirty="0">
                    <a:ln w="12700">
                      <a:solidFill>
                        <a:schemeClr val="tx1"/>
                      </a:solidFill>
                      <a:prstDash val="solid"/>
                    </a:ln>
                    <a:solidFill>
                      <a:sysClr val="windowText" lastClr="000000"/>
                    </a:solidFill>
                    <a:latin typeface="微软雅黑" pitchFamily="34" charset="-122"/>
                    <a:ea typeface="微软雅黑" pitchFamily="34" charset="-122"/>
                    <a:cs typeface="Arial" charset="0"/>
                  </a:rPr>
                  <a:t>资产</a:t>
                </a:r>
              </a:p>
            </p:txBody>
          </p:sp>
        </p:grpSp>
        <p:sp>
          <p:nvSpPr>
            <p:cNvPr id="10" name="Freeform 45">
              <a:extLst>
                <a:ext uri="{FF2B5EF4-FFF2-40B4-BE49-F238E27FC236}">
                  <a16:creationId xmlns:a16="http://schemas.microsoft.com/office/drawing/2014/main" id="{07A06220-BF78-481E-B274-D227EA5A175D}"/>
                </a:ext>
              </a:extLst>
            </p:cNvPr>
            <p:cNvSpPr>
              <a:spLocks/>
            </p:cNvSpPr>
            <p:nvPr/>
          </p:nvSpPr>
          <p:spPr bwMode="auto">
            <a:xfrm>
              <a:off x="1727979" y="2366882"/>
              <a:ext cx="1050454" cy="325022"/>
            </a:xfrm>
            <a:custGeom>
              <a:avLst/>
              <a:gdLst>
                <a:gd name="connsiteX0" fmla="*/ 0 w 1152128"/>
                <a:gd name="connsiteY0" fmla="*/ 234026 h 468052"/>
                <a:gd name="connsiteX1" fmla="*/ 359247 w 1152128"/>
                <a:gd name="connsiteY1" fmla="*/ 17209 h 468052"/>
                <a:gd name="connsiteX2" fmla="*/ 576064 w 1152128"/>
                <a:gd name="connsiteY2" fmla="*/ 0 h 468052"/>
                <a:gd name="connsiteX3" fmla="*/ 792882 w 1152128"/>
                <a:gd name="connsiteY3" fmla="*/ 17209 h 468052"/>
                <a:gd name="connsiteX4" fmla="*/ 1152128 w 1152128"/>
                <a:gd name="connsiteY4" fmla="*/ 234027 h 468052"/>
                <a:gd name="connsiteX5" fmla="*/ 792881 w 1152128"/>
                <a:gd name="connsiteY5" fmla="*/ 450844 h 468052"/>
                <a:gd name="connsiteX6" fmla="*/ 576064 w 1152128"/>
                <a:gd name="connsiteY6" fmla="*/ 468053 h 468052"/>
                <a:gd name="connsiteX7" fmla="*/ 359247 w 1152128"/>
                <a:gd name="connsiteY7" fmla="*/ 450844 h 468052"/>
                <a:gd name="connsiteX8" fmla="*/ 1 w 1152128"/>
                <a:gd name="connsiteY8" fmla="*/ 234026 h 468052"/>
                <a:gd name="connsiteX9" fmla="*/ 0 w 1152128"/>
                <a:gd name="connsiteY9" fmla="*/ 234026 h 468052"/>
                <a:gd name="connsiteX0" fmla="*/ 0 w 1152129"/>
                <a:gd name="connsiteY0" fmla="*/ 234026 h 468053"/>
                <a:gd name="connsiteX1" fmla="*/ 359247 w 1152129"/>
                <a:gd name="connsiteY1" fmla="*/ 17209 h 468053"/>
                <a:gd name="connsiteX2" fmla="*/ 576064 w 1152129"/>
                <a:gd name="connsiteY2" fmla="*/ 0 h 468053"/>
                <a:gd name="connsiteX3" fmla="*/ 792882 w 1152129"/>
                <a:gd name="connsiteY3" fmla="*/ 17209 h 468053"/>
                <a:gd name="connsiteX4" fmla="*/ 1152128 w 1152129"/>
                <a:gd name="connsiteY4" fmla="*/ 234027 h 468053"/>
                <a:gd name="connsiteX5" fmla="*/ 792881 w 1152129"/>
                <a:gd name="connsiteY5" fmla="*/ 450844 h 468053"/>
                <a:gd name="connsiteX6" fmla="*/ 576064 w 1152129"/>
                <a:gd name="connsiteY6" fmla="*/ 468053 h 468053"/>
                <a:gd name="connsiteX7" fmla="*/ 359247 w 1152129"/>
                <a:gd name="connsiteY7" fmla="*/ 450844 h 468053"/>
                <a:gd name="connsiteX8" fmla="*/ 1 w 1152129"/>
                <a:gd name="connsiteY8" fmla="*/ 234026 h 468053"/>
                <a:gd name="connsiteX9" fmla="*/ 0 w 1152129"/>
                <a:gd name="connsiteY9" fmla="*/ 234026 h 4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2129" h="468053">
                  <a:moveTo>
                    <a:pt x="0" y="234026"/>
                  </a:moveTo>
                  <a:cubicBezTo>
                    <a:pt x="1" y="138791"/>
                    <a:pt x="142059" y="53054"/>
                    <a:pt x="359247" y="17209"/>
                  </a:cubicBezTo>
                  <a:cubicBezTo>
                    <a:pt x="428110" y="5844"/>
                    <a:pt x="501736" y="0"/>
                    <a:pt x="576064" y="0"/>
                  </a:cubicBezTo>
                  <a:cubicBezTo>
                    <a:pt x="650393" y="0"/>
                    <a:pt x="724019" y="5844"/>
                    <a:pt x="792882" y="17209"/>
                  </a:cubicBezTo>
                  <a:cubicBezTo>
                    <a:pt x="1010071" y="53054"/>
                    <a:pt x="1152129" y="138791"/>
                    <a:pt x="1152128" y="234027"/>
                  </a:cubicBezTo>
                  <a:cubicBezTo>
                    <a:pt x="1152128" y="329263"/>
                    <a:pt x="1010069" y="415000"/>
                    <a:pt x="792881" y="450844"/>
                  </a:cubicBezTo>
                  <a:cubicBezTo>
                    <a:pt x="724018" y="462209"/>
                    <a:pt x="650392" y="468053"/>
                    <a:pt x="576064" y="468053"/>
                  </a:cubicBezTo>
                  <a:cubicBezTo>
                    <a:pt x="501735" y="468053"/>
                    <a:pt x="428109" y="462209"/>
                    <a:pt x="359247" y="450844"/>
                  </a:cubicBezTo>
                  <a:cubicBezTo>
                    <a:pt x="142059" y="414999"/>
                    <a:pt x="0" y="329262"/>
                    <a:pt x="1" y="234026"/>
                  </a:cubicBezTo>
                  <a:lnTo>
                    <a:pt x="0" y="234026"/>
                  </a:lnTo>
                  <a:close/>
                </a:path>
              </a:pathLst>
            </a:custGeom>
            <a:solidFill>
              <a:srgbClr val="CC99FF"/>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lIns="72000" tIns="36000" rIns="72000" bIns="36000" anchor="ctr"/>
            <a:lstStyle/>
            <a:p>
              <a:pPr algn="ctr" fontAlgn="auto">
                <a:spcBef>
                  <a:spcPts val="0"/>
                </a:spcBef>
                <a:spcAft>
                  <a:spcPts val="0"/>
                </a:spcAft>
                <a:defRPr/>
              </a:pPr>
              <a:r>
                <a:rPr lang="zh-CN" altLang="en-US" sz="1000" dirty="0">
                  <a:latin typeface="微软雅黑" pitchFamily="34" charset="-122"/>
                  <a:ea typeface="微软雅黑" pitchFamily="34" charset="-122"/>
                  <a:cs typeface="Arial" charset="0"/>
                </a:rPr>
                <a:t>销售订单</a:t>
              </a:r>
              <a:r>
                <a:rPr lang="en-US" altLang="zh-CN" sz="1000" dirty="0">
                  <a:latin typeface="微软雅黑" pitchFamily="34" charset="-122"/>
                  <a:ea typeface="微软雅黑" pitchFamily="34" charset="-122"/>
                  <a:cs typeface="Arial" charset="0"/>
                </a:rPr>
                <a:t>,</a:t>
              </a:r>
              <a:r>
                <a:rPr lang="zh-CN" altLang="en-US" sz="1000" dirty="0">
                  <a:latin typeface="微软雅黑" pitchFamily="34" charset="-122"/>
                  <a:ea typeface="微软雅黑" pitchFamily="34" charset="-122"/>
                  <a:cs typeface="Arial" charset="0"/>
                </a:rPr>
                <a:t>交货单</a:t>
              </a:r>
              <a:endParaRPr lang="zh-CN" altLang="en-US" sz="1000" dirty="0">
                <a:ln w="12700">
                  <a:solidFill>
                    <a:schemeClr val="tx1"/>
                  </a:solidFill>
                  <a:prstDash val="solid"/>
                </a:ln>
                <a:effectLst>
                  <a:outerShdw blurRad="41275" dist="20320" dir="1800000" algn="tl" rotWithShape="0">
                    <a:srgbClr val="000000">
                      <a:alpha val="40000"/>
                    </a:srgbClr>
                  </a:outerShdw>
                </a:effectLst>
                <a:latin typeface="微软雅黑" pitchFamily="34" charset="-122"/>
                <a:ea typeface="微软雅黑" pitchFamily="34" charset="-122"/>
                <a:cs typeface="Arial" charset="0"/>
              </a:endParaRPr>
            </a:p>
          </p:txBody>
        </p:sp>
        <p:sp>
          <p:nvSpPr>
            <p:cNvPr id="11" name="Freeform 46">
              <a:extLst>
                <a:ext uri="{FF2B5EF4-FFF2-40B4-BE49-F238E27FC236}">
                  <a16:creationId xmlns:a16="http://schemas.microsoft.com/office/drawing/2014/main" id="{D28303B4-D7C6-4C8D-94AE-2B1A248074C2}"/>
                </a:ext>
              </a:extLst>
            </p:cNvPr>
            <p:cNvSpPr>
              <a:spLocks/>
            </p:cNvSpPr>
            <p:nvPr/>
          </p:nvSpPr>
          <p:spPr bwMode="auto">
            <a:xfrm>
              <a:off x="3926886" y="2475491"/>
              <a:ext cx="1080000" cy="324425"/>
            </a:xfrm>
            <a:custGeom>
              <a:avLst/>
              <a:gdLst>
                <a:gd name="connsiteX0" fmla="*/ 0 w 1152128"/>
                <a:gd name="connsiteY0" fmla="*/ 234026 h 468052"/>
                <a:gd name="connsiteX1" fmla="*/ 359247 w 1152128"/>
                <a:gd name="connsiteY1" fmla="*/ 17209 h 468052"/>
                <a:gd name="connsiteX2" fmla="*/ 576064 w 1152128"/>
                <a:gd name="connsiteY2" fmla="*/ 0 h 468052"/>
                <a:gd name="connsiteX3" fmla="*/ 792882 w 1152128"/>
                <a:gd name="connsiteY3" fmla="*/ 17209 h 468052"/>
                <a:gd name="connsiteX4" fmla="*/ 1152128 w 1152128"/>
                <a:gd name="connsiteY4" fmla="*/ 234027 h 468052"/>
                <a:gd name="connsiteX5" fmla="*/ 792881 w 1152128"/>
                <a:gd name="connsiteY5" fmla="*/ 450844 h 468052"/>
                <a:gd name="connsiteX6" fmla="*/ 576064 w 1152128"/>
                <a:gd name="connsiteY6" fmla="*/ 468053 h 468052"/>
                <a:gd name="connsiteX7" fmla="*/ 359247 w 1152128"/>
                <a:gd name="connsiteY7" fmla="*/ 450844 h 468052"/>
                <a:gd name="connsiteX8" fmla="*/ 1 w 1152128"/>
                <a:gd name="connsiteY8" fmla="*/ 234026 h 468052"/>
                <a:gd name="connsiteX9" fmla="*/ 0 w 1152128"/>
                <a:gd name="connsiteY9" fmla="*/ 234026 h 468052"/>
                <a:gd name="connsiteX0" fmla="*/ 0 w 1152129"/>
                <a:gd name="connsiteY0" fmla="*/ 234026 h 468053"/>
                <a:gd name="connsiteX1" fmla="*/ 359247 w 1152129"/>
                <a:gd name="connsiteY1" fmla="*/ 17209 h 468053"/>
                <a:gd name="connsiteX2" fmla="*/ 576064 w 1152129"/>
                <a:gd name="connsiteY2" fmla="*/ 0 h 468053"/>
                <a:gd name="connsiteX3" fmla="*/ 792882 w 1152129"/>
                <a:gd name="connsiteY3" fmla="*/ 17209 h 468053"/>
                <a:gd name="connsiteX4" fmla="*/ 1152128 w 1152129"/>
                <a:gd name="connsiteY4" fmla="*/ 234027 h 468053"/>
                <a:gd name="connsiteX5" fmla="*/ 792881 w 1152129"/>
                <a:gd name="connsiteY5" fmla="*/ 450844 h 468053"/>
                <a:gd name="connsiteX6" fmla="*/ 576064 w 1152129"/>
                <a:gd name="connsiteY6" fmla="*/ 468053 h 468053"/>
                <a:gd name="connsiteX7" fmla="*/ 359247 w 1152129"/>
                <a:gd name="connsiteY7" fmla="*/ 450844 h 468053"/>
                <a:gd name="connsiteX8" fmla="*/ 1 w 1152129"/>
                <a:gd name="connsiteY8" fmla="*/ 234026 h 468053"/>
                <a:gd name="connsiteX9" fmla="*/ 0 w 1152129"/>
                <a:gd name="connsiteY9" fmla="*/ 234026 h 4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2129" h="468053">
                  <a:moveTo>
                    <a:pt x="0" y="234026"/>
                  </a:moveTo>
                  <a:cubicBezTo>
                    <a:pt x="1" y="138791"/>
                    <a:pt x="142059" y="53054"/>
                    <a:pt x="359247" y="17209"/>
                  </a:cubicBezTo>
                  <a:cubicBezTo>
                    <a:pt x="428110" y="5844"/>
                    <a:pt x="501736" y="0"/>
                    <a:pt x="576064" y="0"/>
                  </a:cubicBezTo>
                  <a:cubicBezTo>
                    <a:pt x="650393" y="0"/>
                    <a:pt x="724019" y="5844"/>
                    <a:pt x="792882" y="17209"/>
                  </a:cubicBezTo>
                  <a:cubicBezTo>
                    <a:pt x="1010071" y="53054"/>
                    <a:pt x="1152129" y="138791"/>
                    <a:pt x="1152128" y="234027"/>
                  </a:cubicBezTo>
                  <a:cubicBezTo>
                    <a:pt x="1152128" y="329263"/>
                    <a:pt x="1010069" y="415000"/>
                    <a:pt x="792881" y="450844"/>
                  </a:cubicBezTo>
                  <a:cubicBezTo>
                    <a:pt x="724018" y="462209"/>
                    <a:pt x="650392" y="468053"/>
                    <a:pt x="576064" y="468053"/>
                  </a:cubicBezTo>
                  <a:cubicBezTo>
                    <a:pt x="501735" y="468053"/>
                    <a:pt x="428109" y="462209"/>
                    <a:pt x="359247" y="450844"/>
                  </a:cubicBezTo>
                  <a:cubicBezTo>
                    <a:pt x="142059" y="414999"/>
                    <a:pt x="0" y="329262"/>
                    <a:pt x="1" y="234026"/>
                  </a:cubicBezTo>
                  <a:lnTo>
                    <a:pt x="0" y="234026"/>
                  </a:lnTo>
                  <a:close/>
                </a:path>
              </a:pathLst>
            </a:custGeom>
            <a:solidFill>
              <a:srgbClr val="CC99FF"/>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lIns="72000" tIns="36000" rIns="72000" bIns="36000" anchor="ctr"/>
            <a:lstStyle/>
            <a:p>
              <a:pPr algn="ctr" fontAlgn="auto">
                <a:spcBef>
                  <a:spcPts val="0"/>
                </a:spcBef>
                <a:spcAft>
                  <a:spcPts val="0"/>
                </a:spcAft>
                <a:defRPr/>
              </a:pPr>
              <a:r>
                <a:rPr lang="zh-CN" altLang="en-US" sz="1000" dirty="0">
                  <a:latin typeface="微软雅黑" pitchFamily="34" charset="-122"/>
                  <a:ea typeface="微软雅黑" pitchFamily="34" charset="-122"/>
                  <a:cs typeface="Arial" charset="0"/>
                </a:rPr>
                <a:t>计划</a:t>
              </a:r>
              <a:r>
                <a:rPr lang="en-US" altLang="zh-CN" sz="1000" dirty="0">
                  <a:latin typeface="微软雅黑" pitchFamily="34" charset="-122"/>
                  <a:ea typeface="微软雅黑" pitchFamily="34" charset="-122"/>
                  <a:cs typeface="Arial" charset="0"/>
                </a:rPr>
                <a:t>,</a:t>
              </a:r>
              <a:r>
                <a:rPr lang="zh-CN" altLang="en-US" sz="1000" dirty="0">
                  <a:latin typeface="微软雅黑" pitchFamily="34" charset="-122"/>
                  <a:ea typeface="微软雅黑" pitchFamily="34" charset="-122"/>
                  <a:cs typeface="Arial" charset="0"/>
                </a:rPr>
                <a:t>订单</a:t>
              </a:r>
              <a:endParaRPr lang="en-US" altLang="zh-CN" sz="1000" dirty="0">
                <a:latin typeface="微软雅黑" pitchFamily="34" charset="-122"/>
                <a:ea typeface="微软雅黑" pitchFamily="34" charset="-122"/>
                <a:cs typeface="Arial" charset="0"/>
              </a:endParaRPr>
            </a:p>
            <a:p>
              <a:pPr algn="ctr" fontAlgn="auto">
                <a:spcBef>
                  <a:spcPts val="0"/>
                </a:spcBef>
                <a:spcAft>
                  <a:spcPts val="0"/>
                </a:spcAft>
                <a:defRPr/>
              </a:pPr>
              <a:r>
                <a:rPr lang="en-US" altLang="zh-CN" sz="1000" dirty="0">
                  <a:latin typeface="微软雅黑" pitchFamily="34" charset="-122"/>
                  <a:ea typeface="微软雅黑" pitchFamily="34" charset="-122"/>
                  <a:cs typeface="Arial" charset="0"/>
                </a:rPr>
                <a:t>MRP</a:t>
              </a:r>
              <a:endParaRPr lang="zh-CN" altLang="en-US" sz="1000" dirty="0">
                <a:latin typeface="微软雅黑" pitchFamily="34" charset="-122"/>
                <a:ea typeface="微软雅黑" pitchFamily="34" charset="-122"/>
                <a:cs typeface="Arial" charset="0"/>
              </a:endParaRPr>
            </a:p>
          </p:txBody>
        </p:sp>
        <p:sp>
          <p:nvSpPr>
            <p:cNvPr id="12" name="Freeform 47">
              <a:extLst>
                <a:ext uri="{FF2B5EF4-FFF2-40B4-BE49-F238E27FC236}">
                  <a16:creationId xmlns:a16="http://schemas.microsoft.com/office/drawing/2014/main" id="{444D9C65-38EC-4F07-834D-B996CA695109}"/>
                </a:ext>
              </a:extLst>
            </p:cNvPr>
            <p:cNvSpPr>
              <a:spLocks/>
            </p:cNvSpPr>
            <p:nvPr/>
          </p:nvSpPr>
          <p:spPr bwMode="auto">
            <a:xfrm>
              <a:off x="5223031" y="2464750"/>
              <a:ext cx="1080000" cy="324425"/>
            </a:xfrm>
            <a:custGeom>
              <a:avLst/>
              <a:gdLst>
                <a:gd name="connsiteX0" fmla="*/ 0 w 1152128"/>
                <a:gd name="connsiteY0" fmla="*/ 234026 h 468052"/>
                <a:gd name="connsiteX1" fmla="*/ 359247 w 1152128"/>
                <a:gd name="connsiteY1" fmla="*/ 17209 h 468052"/>
                <a:gd name="connsiteX2" fmla="*/ 576064 w 1152128"/>
                <a:gd name="connsiteY2" fmla="*/ 0 h 468052"/>
                <a:gd name="connsiteX3" fmla="*/ 792882 w 1152128"/>
                <a:gd name="connsiteY3" fmla="*/ 17209 h 468052"/>
                <a:gd name="connsiteX4" fmla="*/ 1152128 w 1152128"/>
                <a:gd name="connsiteY4" fmla="*/ 234027 h 468052"/>
                <a:gd name="connsiteX5" fmla="*/ 792881 w 1152128"/>
                <a:gd name="connsiteY5" fmla="*/ 450844 h 468052"/>
                <a:gd name="connsiteX6" fmla="*/ 576064 w 1152128"/>
                <a:gd name="connsiteY6" fmla="*/ 468053 h 468052"/>
                <a:gd name="connsiteX7" fmla="*/ 359247 w 1152128"/>
                <a:gd name="connsiteY7" fmla="*/ 450844 h 468052"/>
                <a:gd name="connsiteX8" fmla="*/ 1 w 1152128"/>
                <a:gd name="connsiteY8" fmla="*/ 234026 h 468052"/>
                <a:gd name="connsiteX9" fmla="*/ 0 w 1152128"/>
                <a:gd name="connsiteY9" fmla="*/ 234026 h 468052"/>
                <a:gd name="connsiteX0" fmla="*/ 0 w 1152129"/>
                <a:gd name="connsiteY0" fmla="*/ 234026 h 468053"/>
                <a:gd name="connsiteX1" fmla="*/ 359247 w 1152129"/>
                <a:gd name="connsiteY1" fmla="*/ 17209 h 468053"/>
                <a:gd name="connsiteX2" fmla="*/ 576064 w 1152129"/>
                <a:gd name="connsiteY2" fmla="*/ 0 h 468053"/>
                <a:gd name="connsiteX3" fmla="*/ 792882 w 1152129"/>
                <a:gd name="connsiteY3" fmla="*/ 17209 h 468053"/>
                <a:gd name="connsiteX4" fmla="*/ 1152128 w 1152129"/>
                <a:gd name="connsiteY4" fmla="*/ 234027 h 468053"/>
                <a:gd name="connsiteX5" fmla="*/ 792881 w 1152129"/>
                <a:gd name="connsiteY5" fmla="*/ 450844 h 468053"/>
                <a:gd name="connsiteX6" fmla="*/ 576064 w 1152129"/>
                <a:gd name="connsiteY6" fmla="*/ 468053 h 468053"/>
                <a:gd name="connsiteX7" fmla="*/ 359247 w 1152129"/>
                <a:gd name="connsiteY7" fmla="*/ 450844 h 468053"/>
                <a:gd name="connsiteX8" fmla="*/ 1 w 1152129"/>
                <a:gd name="connsiteY8" fmla="*/ 234026 h 468053"/>
                <a:gd name="connsiteX9" fmla="*/ 0 w 1152129"/>
                <a:gd name="connsiteY9" fmla="*/ 234026 h 4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2129" h="468053">
                  <a:moveTo>
                    <a:pt x="0" y="234026"/>
                  </a:moveTo>
                  <a:cubicBezTo>
                    <a:pt x="1" y="138791"/>
                    <a:pt x="142059" y="53054"/>
                    <a:pt x="359247" y="17209"/>
                  </a:cubicBezTo>
                  <a:cubicBezTo>
                    <a:pt x="428110" y="5844"/>
                    <a:pt x="501736" y="0"/>
                    <a:pt x="576064" y="0"/>
                  </a:cubicBezTo>
                  <a:cubicBezTo>
                    <a:pt x="650393" y="0"/>
                    <a:pt x="724019" y="5844"/>
                    <a:pt x="792882" y="17209"/>
                  </a:cubicBezTo>
                  <a:cubicBezTo>
                    <a:pt x="1010071" y="53054"/>
                    <a:pt x="1152129" y="138791"/>
                    <a:pt x="1152128" y="234027"/>
                  </a:cubicBezTo>
                  <a:cubicBezTo>
                    <a:pt x="1152128" y="329263"/>
                    <a:pt x="1010069" y="415000"/>
                    <a:pt x="792881" y="450844"/>
                  </a:cubicBezTo>
                  <a:cubicBezTo>
                    <a:pt x="724018" y="462209"/>
                    <a:pt x="650392" y="468053"/>
                    <a:pt x="576064" y="468053"/>
                  </a:cubicBezTo>
                  <a:cubicBezTo>
                    <a:pt x="501735" y="468053"/>
                    <a:pt x="428109" y="462209"/>
                    <a:pt x="359247" y="450844"/>
                  </a:cubicBezTo>
                  <a:cubicBezTo>
                    <a:pt x="142059" y="414999"/>
                    <a:pt x="0" y="329262"/>
                    <a:pt x="1" y="234026"/>
                  </a:cubicBezTo>
                  <a:lnTo>
                    <a:pt x="0" y="234026"/>
                  </a:lnTo>
                  <a:close/>
                </a:path>
              </a:pathLst>
            </a:custGeom>
            <a:solidFill>
              <a:srgbClr val="CC99FF"/>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lIns="72000" tIns="36000" rIns="72000" bIns="36000" anchor="ctr"/>
            <a:lstStyle/>
            <a:p>
              <a:pPr algn="ctr" fontAlgn="auto">
                <a:spcBef>
                  <a:spcPts val="0"/>
                </a:spcBef>
                <a:spcAft>
                  <a:spcPts val="0"/>
                </a:spcAft>
                <a:defRPr/>
              </a:pPr>
              <a:r>
                <a:rPr lang="zh-CN" altLang="en-US" sz="1000" dirty="0">
                  <a:latin typeface="微软雅黑" pitchFamily="34" charset="-122"/>
                  <a:ea typeface="微软雅黑" pitchFamily="34" charset="-122"/>
                  <a:cs typeface="Arial" charset="0"/>
                </a:rPr>
                <a:t>采购申请</a:t>
              </a:r>
              <a:r>
                <a:rPr lang="en-US" altLang="zh-CN" sz="1000" dirty="0">
                  <a:latin typeface="微软雅黑" pitchFamily="34" charset="-122"/>
                  <a:ea typeface="微软雅黑" pitchFamily="34" charset="-122"/>
                  <a:cs typeface="Arial" charset="0"/>
                </a:rPr>
                <a:t>,</a:t>
              </a:r>
              <a:r>
                <a:rPr lang="zh-CN" altLang="en-US" sz="1000" dirty="0">
                  <a:latin typeface="微软雅黑" pitchFamily="34" charset="-122"/>
                  <a:ea typeface="微软雅黑" pitchFamily="34" charset="-122"/>
                  <a:cs typeface="Arial" charset="0"/>
                </a:rPr>
                <a:t>询价</a:t>
              </a:r>
              <a:endParaRPr lang="en-US" altLang="zh-CN" sz="1000" dirty="0">
                <a:latin typeface="微软雅黑" pitchFamily="34" charset="-122"/>
                <a:ea typeface="微软雅黑" pitchFamily="34" charset="-122"/>
                <a:cs typeface="Arial" charset="0"/>
              </a:endParaRPr>
            </a:p>
            <a:p>
              <a:pPr algn="ctr" fontAlgn="auto">
                <a:spcBef>
                  <a:spcPts val="0"/>
                </a:spcBef>
                <a:spcAft>
                  <a:spcPts val="0"/>
                </a:spcAft>
                <a:defRPr/>
              </a:pPr>
              <a:r>
                <a:rPr lang="zh-CN" altLang="en-US" sz="1000" dirty="0">
                  <a:latin typeface="微软雅黑" pitchFamily="34" charset="-122"/>
                  <a:ea typeface="微软雅黑" pitchFamily="34" charset="-122"/>
                  <a:cs typeface="Arial" charset="0"/>
                </a:rPr>
                <a:t>报价</a:t>
              </a:r>
              <a:r>
                <a:rPr lang="en-US" altLang="zh-CN" sz="1000" dirty="0">
                  <a:latin typeface="微软雅黑" pitchFamily="34" charset="-122"/>
                  <a:ea typeface="微软雅黑" pitchFamily="34" charset="-122"/>
                  <a:cs typeface="Arial" charset="0"/>
                </a:rPr>
                <a:t>,</a:t>
              </a:r>
              <a:r>
                <a:rPr lang="zh-CN" altLang="en-US" sz="1000" dirty="0">
                  <a:latin typeface="微软雅黑" pitchFamily="34" charset="-122"/>
                  <a:ea typeface="微软雅黑" pitchFamily="34" charset="-122"/>
                  <a:cs typeface="Arial" charset="0"/>
                </a:rPr>
                <a:t>采购订单</a:t>
              </a:r>
            </a:p>
          </p:txBody>
        </p:sp>
        <p:sp>
          <p:nvSpPr>
            <p:cNvPr id="13" name="Freeform 48">
              <a:extLst>
                <a:ext uri="{FF2B5EF4-FFF2-40B4-BE49-F238E27FC236}">
                  <a16:creationId xmlns:a16="http://schemas.microsoft.com/office/drawing/2014/main" id="{A242F756-CEED-4C7E-864A-C17063DA2522}"/>
                </a:ext>
              </a:extLst>
            </p:cNvPr>
            <p:cNvSpPr>
              <a:spLocks/>
            </p:cNvSpPr>
            <p:nvPr/>
          </p:nvSpPr>
          <p:spPr bwMode="auto">
            <a:xfrm>
              <a:off x="3265381" y="2997549"/>
              <a:ext cx="1080000" cy="324425"/>
            </a:xfrm>
            <a:custGeom>
              <a:avLst/>
              <a:gdLst>
                <a:gd name="connsiteX0" fmla="*/ 0 w 1152128"/>
                <a:gd name="connsiteY0" fmla="*/ 234026 h 468052"/>
                <a:gd name="connsiteX1" fmla="*/ 359247 w 1152128"/>
                <a:gd name="connsiteY1" fmla="*/ 17209 h 468052"/>
                <a:gd name="connsiteX2" fmla="*/ 576064 w 1152128"/>
                <a:gd name="connsiteY2" fmla="*/ 0 h 468052"/>
                <a:gd name="connsiteX3" fmla="*/ 792882 w 1152128"/>
                <a:gd name="connsiteY3" fmla="*/ 17209 h 468052"/>
                <a:gd name="connsiteX4" fmla="*/ 1152128 w 1152128"/>
                <a:gd name="connsiteY4" fmla="*/ 234027 h 468052"/>
                <a:gd name="connsiteX5" fmla="*/ 792881 w 1152128"/>
                <a:gd name="connsiteY5" fmla="*/ 450844 h 468052"/>
                <a:gd name="connsiteX6" fmla="*/ 576064 w 1152128"/>
                <a:gd name="connsiteY6" fmla="*/ 468053 h 468052"/>
                <a:gd name="connsiteX7" fmla="*/ 359247 w 1152128"/>
                <a:gd name="connsiteY7" fmla="*/ 450844 h 468052"/>
                <a:gd name="connsiteX8" fmla="*/ 1 w 1152128"/>
                <a:gd name="connsiteY8" fmla="*/ 234026 h 468052"/>
                <a:gd name="connsiteX9" fmla="*/ 0 w 1152128"/>
                <a:gd name="connsiteY9" fmla="*/ 234026 h 468052"/>
                <a:gd name="connsiteX0" fmla="*/ 0 w 1152129"/>
                <a:gd name="connsiteY0" fmla="*/ 234026 h 468053"/>
                <a:gd name="connsiteX1" fmla="*/ 359247 w 1152129"/>
                <a:gd name="connsiteY1" fmla="*/ 17209 h 468053"/>
                <a:gd name="connsiteX2" fmla="*/ 576064 w 1152129"/>
                <a:gd name="connsiteY2" fmla="*/ 0 h 468053"/>
                <a:gd name="connsiteX3" fmla="*/ 792882 w 1152129"/>
                <a:gd name="connsiteY3" fmla="*/ 17209 h 468053"/>
                <a:gd name="connsiteX4" fmla="*/ 1152128 w 1152129"/>
                <a:gd name="connsiteY4" fmla="*/ 234027 h 468053"/>
                <a:gd name="connsiteX5" fmla="*/ 792881 w 1152129"/>
                <a:gd name="connsiteY5" fmla="*/ 450844 h 468053"/>
                <a:gd name="connsiteX6" fmla="*/ 576064 w 1152129"/>
                <a:gd name="connsiteY6" fmla="*/ 468053 h 468053"/>
                <a:gd name="connsiteX7" fmla="*/ 359247 w 1152129"/>
                <a:gd name="connsiteY7" fmla="*/ 450844 h 468053"/>
                <a:gd name="connsiteX8" fmla="*/ 1 w 1152129"/>
                <a:gd name="connsiteY8" fmla="*/ 234026 h 468053"/>
                <a:gd name="connsiteX9" fmla="*/ 0 w 1152129"/>
                <a:gd name="connsiteY9" fmla="*/ 234026 h 4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2129" h="468053">
                  <a:moveTo>
                    <a:pt x="0" y="234026"/>
                  </a:moveTo>
                  <a:cubicBezTo>
                    <a:pt x="1" y="138791"/>
                    <a:pt x="142059" y="53054"/>
                    <a:pt x="359247" y="17209"/>
                  </a:cubicBezTo>
                  <a:cubicBezTo>
                    <a:pt x="428110" y="5844"/>
                    <a:pt x="501736" y="0"/>
                    <a:pt x="576064" y="0"/>
                  </a:cubicBezTo>
                  <a:cubicBezTo>
                    <a:pt x="650393" y="0"/>
                    <a:pt x="724019" y="5844"/>
                    <a:pt x="792882" y="17209"/>
                  </a:cubicBezTo>
                  <a:cubicBezTo>
                    <a:pt x="1010071" y="53054"/>
                    <a:pt x="1152129" y="138791"/>
                    <a:pt x="1152128" y="234027"/>
                  </a:cubicBezTo>
                  <a:cubicBezTo>
                    <a:pt x="1152128" y="329263"/>
                    <a:pt x="1010069" y="415000"/>
                    <a:pt x="792881" y="450844"/>
                  </a:cubicBezTo>
                  <a:cubicBezTo>
                    <a:pt x="724018" y="462209"/>
                    <a:pt x="650392" y="468053"/>
                    <a:pt x="576064" y="468053"/>
                  </a:cubicBezTo>
                  <a:cubicBezTo>
                    <a:pt x="501735" y="468053"/>
                    <a:pt x="428109" y="462209"/>
                    <a:pt x="359247" y="450844"/>
                  </a:cubicBezTo>
                  <a:cubicBezTo>
                    <a:pt x="142059" y="414999"/>
                    <a:pt x="0" y="329262"/>
                    <a:pt x="1" y="234026"/>
                  </a:cubicBezTo>
                  <a:lnTo>
                    <a:pt x="0" y="234026"/>
                  </a:lnTo>
                  <a:close/>
                </a:path>
              </a:pathLst>
            </a:custGeom>
            <a:solidFill>
              <a:srgbClr val="CC99FF"/>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lIns="72000" tIns="36000" rIns="72000" bIns="36000" anchor="ctr"/>
            <a:lstStyle/>
            <a:p>
              <a:pPr algn="ctr" fontAlgn="auto">
                <a:spcBef>
                  <a:spcPts val="0"/>
                </a:spcBef>
                <a:spcAft>
                  <a:spcPts val="0"/>
                </a:spcAft>
                <a:defRPr/>
              </a:pPr>
              <a:r>
                <a:rPr lang="zh-CN" altLang="en-US" sz="1000" dirty="0">
                  <a:latin typeface="微软雅黑" pitchFamily="34" charset="-122"/>
                  <a:ea typeface="微软雅黑" pitchFamily="34" charset="-122"/>
                  <a:cs typeface="Arial" charset="0"/>
                </a:rPr>
                <a:t>收发</a:t>
              </a:r>
              <a:r>
                <a:rPr lang="en-US" altLang="zh-CN" sz="1000" dirty="0">
                  <a:latin typeface="微软雅黑" pitchFamily="34" charset="-122"/>
                  <a:ea typeface="微软雅黑" pitchFamily="34" charset="-122"/>
                  <a:cs typeface="Arial" charset="0"/>
                </a:rPr>
                <a:t>,</a:t>
              </a:r>
              <a:r>
                <a:rPr lang="zh-CN" altLang="en-US" sz="1000" dirty="0">
                  <a:latin typeface="微软雅黑" pitchFamily="34" charset="-122"/>
                  <a:ea typeface="微软雅黑" pitchFamily="34" charset="-122"/>
                  <a:cs typeface="Arial" charset="0"/>
                </a:rPr>
                <a:t>移库</a:t>
              </a:r>
              <a:endParaRPr lang="en-US" altLang="zh-CN" sz="1000" dirty="0">
                <a:latin typeface="微软雅黑" pitchFamily="34" charset="-122"/>
                <a:ea typeface="微软雅黑" pitchFamily="34" charset="-122"/>
                <a:cs typeface="Arial" charset="0"/>
              </a:endParaRPr>
            </a:p>
            <a:p>
              <a:pPr algn="ctr" fontAlgn="auto">
                <a:spcBef>
                  <a:spcPts val="0"/>
                </a:spcBef>
                <a:spcAft>
                  <a:spcPts val="0"/>
                </a:spcAft>
                <a:defRPr/>
              </a:pPr>
              <a:r>
                <a:rPr lang="zh-CN" altLang="en-US" sz="1000" dirty="0">
                  <a:latin typeface="微软雅黑" pitchFamily="34" charset="-122"/>
                  <a:ea typeface="微软雅黑" pitchFamily="34" charset="-122"/>
                  <a:cs typeface="Arial" charset="0"/>
                </a:rPr>
                <a:t>盘点</a:t>
              </a:r>
              <a:r>
                <a:rPr lang="en-US" altLang="zh-CN" sz="1000" dirty="0">
                  <a:latin typeface="微软雅黑" pitchFamily="34" charset="-122"/>
                  <a:ea typeface="微软雅黑" pitchFamily="34" charset="-122"/>
                  <a:cs typeface="Arial" charset="0"/>
                </a:rPr>
                <a:t>,</a:t>
              </a:r>
              <a:r>
                <a:rPr lang="zh-CN" altLang="en-US" sz="1000" dirty="0">
                  <a:latin typeface="微软雅黑" pitchFamily="34" charset="-122"/>
                  <a:ea typeface="微软雅黑" pitchFamily="34" charset="-122"/>
                  <a:cs typeface="Arial" charset="0"/>
                </a:rPr>
                <a:t>估价</a:t>
              </a:r>
            </a:p>
          </p:txBody>
        </p:sp>
        <p:sp>
          <p:nvSpPr>
            <p:cNvPr id="14" name="TextBox 49">
              <a:extLst>
                <a:ext uri="{FF2B5EF4-FFF2-40B4-BE49-F238E27FC236}">
                  <a16:creationId xmlns:a16="http://schemas.microsoft.com/office/drawing/2014/main" id="{72B7F250-867A-4062-B9D7-4AC2BFB6C9DB}"/>
                </a:ext>
              </a:extLst>
            </p:cNvPr>
            <p:cNvSpPr txBox="1">
              <a:spLocks noChangeArrowheads="1"/>
            </p:cNvSpPr>
            <p:nvPr/>
          </p:nvSpPr>
          <p:spPr bwMode="auto">
            <a:xfrm>
              <a:off x="2414718" y="2168860"/>
              <a:ext cx="5373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eaLnBrk="1" hangingPunct="1">
                <a:spcBef>
                  <a:spcPct val="0"/>
                </a:spcBef>
                <a:buClrTx/>
                <a:buFontTx/>
                <a:buNone/>
              </a:pPr>
              <a:r>
                <a:rPr lang="zh-CN" altLang="en-US" sz="1200">
                  <a:solidFill>
                    <a:srgbClr val="333333"/>
                  </a:solidFill>
                  <a:latin typeface="微软雅黑" panose="020B0503020204020204" pitchFamily="34" charset="-122"/>
                  <a:ea typeface="微软雅黑" panose="020B0503020204020204" pitchFamily="34" charset="-122"/>
                  <a:cs typeface="Arial Unicode MS" panose="020B0604020202020204" pitchFamily="34" charset="-122"/>
                </a:rPr>
                <a:t>销售</a:t>
              </a:r>
            </a:p>
          </p:txBody>
        </p:sp>
        <p:sp>
          <p:nvSpPr>
            <p:cNvPr id="15" name="TextBox 50">
              <a:extLst>
                <a:ext uri="{FF2B5EF4-FFF2-40B4-BE49-F238E27FC236}">
                  <a16:creationId xmlns:a16="http://schemas.microsoft.com/office/drawing/2014/main" id="{9D1CCCD3-C932-4AD2-9E03-972564BD4B2C}"/>
                </a:ext>
              </a:extLst>
            </p:cNvPr>
            <p:cNvSpPr txBox="1">
              <a:spLocks noChangeArrowheads="1"/>
            </p:cNvSpPr>
            <p:nvPr/>
          </p:nvSpPr>
          <p:spPr bwMode="auto">
            <a:xfrm>
              <a:off x="5898105" y="2204864"/>
              <a:ext cx="5670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eaLnBrk="1" hangingPunct="1">
                <a:spcBef>
                  <a:spcPct val="0"/>
                </a:spcBef>
                <a:buClrTx/>
                <a:buFontTx/>
                <a:buNone/>
              </a:pPr>
              <a:r>
                <a:rPr lang="zh-CN" altLang="en-US" sz="1200">
                  <a:solidFill>
                    <a:srgbClr val="333333"/>
                  </a:solidFill>
                  <a:latin typeface="微软雅黑" panose="020B0503020204020204" pitchFamily="34" charset="-122"/>
                  <a:ea typeface="微软雅黑" panose="020B0503020204020204" pitchFamily="34" charset="-122"/>
                  <a:cs typeface="Arial Unicode MS" panose="020B0604020202020204" pitchFamily="34" charset="-122"/>
                </a:rPr>
                <a:t>采购</a:t>
              </a:r>
            </a:p>
          </p:txBody>
        </p:sp>
        <p:sp>
          <p:nvSpPr>
            <p:cNvPr id="16" name="TextBox 51">
              <a:extLst>
                <a:ext uri="{FF2B5EF4-FFF2-40B4-BE49-F238E27FC236}">
                  <a16:creationId xmlns:a16="http://schemas.microsoft.com/office/drawing/2014/main" id="{B25591FE-4F83-422A-976D-57B2FD8A935A}"/>
                </a:ext>
              </a:extLst>
            </p:cNvPr>
            <p:cNvSpPr txBox="1">
              <a:spLocks noChangeArrowheads="1"/>
            </p:cNvSpPr>
            <p:nvPr/>
          </p:nvSpPr>
          <p:spPr bwMode="auto">
            <a:xfrm>
              <a:off x="4743041" y="2205030"/>
              <a:ext cx="5670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eaLnBrk="1" hangingPunct="1">
                <a:spcBef>
                  <a:spcPct val="0"/>
                </a:spcBef>
                <a:buClrTx/>
                <a:buFontTx/>
                <a:buNone/>
              </a:pPr>
              <a:endParaRPr lang="zh-CN" altLang="en-US" sz="1200">
                <a:solidFill>
                  <a:srgbClr val="333333"/>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7" name="TextBox 52">
              <a:extLst>
                <a:ext uri="{FF2B5EF4-FFF2-40B4-BE49-F238E27FC236}">
                  <a16:creationId xmlns:a16="http://schemas.microsoft.com/office/drawing/2014/main" id="{8CC5A38C-F7B4-4D13-93A0-D0A7EF84E98A}"/>
                </a:ext>
              </a:extLst>
            </p:cNvPr>
            <p:cNvSpPr txBox="1">
              <a:spLocks noChangeArrowheads="1"/>
            </p:cNvSpPr>
            <p:nvPr/>
          </p:nvSpPr>
          <p:spPr bwMode="auto">
            <a:xfrm>
              <a:off x="4041236" y="2846953"/>
              <a:ext cx="6750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eaLnBrk="1" hangingPunct="1">
                <a:spcBef>
                  <a:spcPct val="0"/>
                </a:spcBef>
                <a:buClrTx/>
                <a:buFontTx/>
                <a:buNone/>
              </a:pPr>
              <a:r>
                <a:rPr lang="zh-CN" altLang="en-US" sz="1200">
                  <a:solidFill>
                    <a:srgbClr val="333333"/>
                  </a:solidFill>
                  <a:latin typeface="微软雅黑" panose="020B0503020204020204" pitchFamily="34" charset="-122"/>
                  <a:ea typeface="微软雅黑" panose="020B0503020204020204" pitchFamily="34" charset="-122"/>
                  <a:cs typeface="Arial Unicode MS" panose="020B0604020202020204" pitchFamily="34" charset="-122"/>
                </a:rPr>
                <a:t>库存</a:t>
              </a:r>
              <a:endParaRPr lang="en-US" altLang="zh-CN" sz="1200">
                <a:solidFill>
                  <a:srgbClr val="333333"/>
                </a:solidFill>
                <a:latin typeface="微软雅黑" panose="020B0503020204020204" pitchFamily="34" charset="-122"/>
                <a:ea typeface="微软雅黑" panose="020B0503020204020204" pitchFamily="34" charset="-122"/>
                <a:cs typeface="Arial Unicode MS" panose="020B0604020202020204" pitchFamily="34" charset="-122"/>
              </a:endParaRPr>
            </a:p>
          </p:txBody>
        </p:sp>
        <p:cxnSp>
          <p:nvCxnSpPr>
            <p:cNvPr id="18" name="Straight Arrow Connector 53">
              <a:extLst>
                <a:ext uri="{FF2B5EF4-FFF2-40B4-BE49-F238E27FC236}">
                  <a16:creationId xmlns:a16="http://schemas.microsoft.com/office/drawing/2014/main" id="{9C6F328B-22DA-4D60-BF87-3DD806D834A5}"/>
                </a:ext>
              </a:extLst>
            </p:cNvPr>
            <p:cNvCxnSpPr>
              <a:cxnSpLocks noChangeShapeType="1"/>
              <a:stCxn id="24" idx="2"/>
              <a:endCxn id="50" idx="1"/>
            </p:cNvCxnSpPr>
            <p:nvPr/>
          </p:nvCxnSpPr>
          <p:spPr bwMode="auto">
            <a:xfrm rot="16200000" flipH="1">
              <a:off x="2669629" y="3914008"/>
              <a:ext cx="1038431" cy="428453"/>
            </a:xfrm>
            <a:prstGeom prst="straightConnector1">
              <a:avLst/>
            </a:prstGeom>
            <a:noFill/>
            <a:ln w="12700" algn="ctr">
              <a:solidFill>
                <a:srgbClr val="0070C0"/>
              </a:solidFill>
              <a:round/>
              <a:headEnd/>
              <a:tailEnd type="triangle" w="med" len="med"/>
            </a:ln>
            <a:extLst>
              <a:ext uri="{909E8E84-426E-40DD-AFC4-6F175D3DCCD1}">
                <a14:hiddenFill xmlns:a14="http://schemas.microsoft.com/office/drawing/2010/main">
                  <a:noFill/>
                </a14:hiddenFill>
              </a:ext>
            </a:extLst>
          </p:spPr>
        </p:cxnSp>
        <p:cxnSp>
          <p:nvCxnSpPr>
            <p:cNvPr id="19" name="Straight Arrow Connector 54">
              <a:extLst>
                <a:ext uri="{FF2B5EF4-FFF2-40B4-BE49-F238E27FC236}">
                  <a16:creationId xmlns:a16="http://schemas.microsoft.com/office/drawing/2014/main" id="{0F6DB37B-7572-434F-BA19-BE43717150D4}"/>
                </a:ext>
              </a:extLst>
            </p:cNvPr>
            <p:cNvCxnSpPr>
              <a:cxnSpLocks noChangeShapeType="1"/>
            </p:cNvCxnSpPr>
            <p:nvPr/>
          </p:nvCxnSpPr>
          <p:spPr bwMode="auto">
            <a:xfrm rot="16200000" flipH="1">
              <a:off x="2349541" y="2862429"/>
              <a:ext cx="737095" cy="324035"/>
            </a:xfrm>
            <a:prstGeom prst="straightConnector1">
              <a:avLst/>
            </a:prstGeom>
            <a:noFill/>
            <a:ln w="12700" algn="ctr">
              <a:solidFill>
                <a:srgbClr val="0070C0"/>
              </a:solidFill>
              <a:prstDash val="lgDash"/>
              <a:round/>
              <a:headEnd/>
              <a:tailEnd/>
            </a:ln>
            <a:extLst>
              <a:ext uri="{909E8E84-426E-40DD-AFC4-6F175D3DCCD1}">
                <a14:hiddenFill xmlns:a14="http://schemas.microsoft.com/office/drawing/2010/main">
                  <a:noFill/>
                </a14:hiddenFill>
              </a:ext>
            </a:extLst>
          </p:spPr>
        </p:cxnSp>
        <p:cxnSp>
          <p:nvCxnSpPr>
            <p:cNvPr id="20" name="Straight Arrow Connector 55">
              <a:extLst>
                <a:ext uri="{FF2B5EF4-FFF2-40B4-BE49-F238E27FC236}">
                  <a16:creationId xmlns:a16="http://schemas.microsoft.com/office/drawing/2014/main" id="{7A237024-1C39-49F3-AE50-A80DAB19DC75}"/>
                </a:ext>
              </a:extLst>
            </p:cNvPr>
            <p:cNvCxnSpPr>
              <a:cxnSpLocks noChangeShapeType="1"/>
              <a:stCxn id="25" idx="2"/>
              <a:endCxn id="50" idx="2"/>
            </p:cNvCxnSpPr>
            <p:nvPr/>
          </p:nvCxnSpPr>
          <p:spPr bwMode="auto">
            <a:xfrm rot="5400000">
              <a:off x="3342689" y="4328233"/>
              <a:ext cx="540449" cy="74130"/>
            </a:xfrm>
            <a:prstGeom prst="straightConnector1">
              <a:avLst/>
            </a:prstGeom>
            <a:noFill/>
            <a:ln w="12700" algn="ctr">
              <a:solidFill>
                <a:srgbClr val="0070C0"/>
              </a:solidFill>
              <a:round/>
              <a:headEnd/>
              <a:tailEnd type="triangle" w="med" len="med"/>
            </a:ln>
            <a:extLst>
              <a:ext uri="{909E8E84-426E-40DD-AFC4-6F175D3DCCD1}">
                <a14:hiddenFill xmlns:a14="http://schemas.microsoft.com/office/drawing/2010/main">
                  <a:noFill/>
                </a14:hiddenFill>
              </a:ext>
            </a:extLst>
          </p:spPr>
        </p:cxnSp>
        <p:cxnSp>
          <p:nvCxnSpPr>
            <p:cNvPr id="21" name="Straight Arrow Connector 56">
              <a:extLst>
                <a:ext uri="{FF2B5EF4-FFF2-40B4-BE49-F238E27FC236}">
                  <a16:creationId xmlns:a16="http://schemas.microsoft.com/office/drawing/2014/main" id="{FFF56471-8379-4090-9ABF-E0ECDD1FDD16}"/>
                </a:ext>
              </a:extLst>
            </p:cNvPr>
            <p:cNvCxnSpPr>
              <a:cxnSpLocks noChangeShapeType="1"/>
              <a:stCxn id="26" idx="2"/>
              <a:endCxn id="50" idx="3"/>
            </p:cNvCxnSpPr>
            <p:nvPr/>
          </p:nvCxnSpPr>
          <p:spPr bwMode="auto">
            <a:xfrm rot="5400000">
              <a:off x="3752000" y="3336600"/>
              <a:ext cx="1307475" cy="1314227"/>
            </a:xfrm>
            <a:prstGeom prst="straightConnector1">
              <a:avLst/>
            </a:prstGeom>
            <a:noFill/>
            <a:ln w="12700" algn="ctr">
              <a:solidFill>
                <a:srgbClr val="0070C0"/>
              </a:solidFill>
              <a:round/>
              <a:headEnd/>
              <a:tailEnd type="triangle" w="med" len="med"/>
            </a:ln>
            <a:extLst>
              <a:ext uri="{909E8E84-426E-40DD-AFC4-6F175D3DCCD1}">
                <a14:hiddenFill xmlns:a14="http://schemas.microsoft.com/office/drawing/2010/main">
                  <a:noFill/>
                </a14:hiddenFill>
              </a:ext>
            </a:extLst>
          </p:spPr>
        </p:cxnSp>
        <p:cxnSp>
          <p:nvCxnSpPr>
            <p:cNvPr id="22" name="Straight Arrow Connector 57">
              <a:extLst>
                <a:ext uri="{FF2B5EF4-FFF2-40B4-BE49-F238E27FC236}">
                  <a16:creationId xmlns:a16="http://schemas.microsoft.com/office/drawing/2014/main" id="{91D87660-FF84-437B-9DC0-129EBDDFEDDA}"/>
                </a:ext>
              </a:extLst>
            </p:cNvPr>
            <p:cNvCxnSpPr>
              <a:cxnSpLocks noChangeShapeType="1"/>
            </p:cNvCxnSpPr>
            <p:nvPr/>
          </p:nvCxnSpPr>
          <p:spPr bwMode="auto">
            <a:xfrm rot="5400000">
              <a:off x="5103756" y="4068656"/>
              <a:ext cx="695018" cy="245771"/>
            </a:xfrm>
            <a:prstGeom prst="straightConnector1">
              <a:avLst/>
            </a:prstGeom>
            <a:noFill/>
            <a:ln w="12700" algn="ctr">
              <a:solidFill>
                <a:srgbClr val="0070C0"/>
              </a:solidFill>
              <a:round/>
              <a:headEnd/>
              <a:tailEnd type="triangle" w="med" len="med"/>
            </a:ln>
            <a:extLst>
              <a:ext uri="{909E8E84-426E-40DD-AFC4-6F175D3DCCD1}">
                <a14:hiddenFill xmlns:a14="http://schemas.microsoft.com/office/drawing/2010/main">
                  <a:noFill/>
                </a14:hiddenFill>
              </a:ext>
            </a:extLst>
          </p:spPr>
        </p:cxnSp>
        <p:sp>
          <p:nvSpPr>
            <p:cNvPr id="23" name="Rounded Rectangle 58">
              <a:extLst>
                <a:ext uri="{FF2B5EF4-FFF2-40B4-BE49-F238E27FC236}">
                  <a16:creationId xmlns:a16="http://schemas.microsoft.com/office/drawing/2014/main" id="{EF125228-AB21-42FE-89A2-1703B96BBCA3}"/>
                </a:ext>
              </a:extLst>
            </p:cNvPr>
            <p:cNvSpPr/>
            <p:nvPr/>
          </p:nvSpPr>
          <p:spPr bwMode="auto">
            <a:xfrm>
              <a:off x="2097343" y="3394184"/>
              <a:ext cx="459165" cy="215860"/>
            </a:xfrm>
            <a:prstGeom prst="roundRect">
              <a:avLst/>
            </a:prstGeom>
            <a:noFill/>
            <a:ln w="19050" cap="flat" cmpd="sng" algn="ctr">
              <a:solidFill>
                <a:srgbClr val="0070C0"/>
              </a:solidFill>
              <a:prstDash val="solid"/>
              <a:round/>
              <a:headEnd type="none" w="med" len="med"/>
              <a:tailEnd type="none" w="med" len="med"/>
            </a:ln>
            <a:effectLst/>
          </p:spPr>
          <p:txBody>
            <a:bodyPr wrap="none" lIns="72000" tIns="36000" rIns="72000" bIns="36000" anchor="ctr"/>
            <a:lstStyle/>
            <a:p>
              <a:pPr fontAlgn="auto">
                <a:spcBef>
                  <a:spcPts val="0"/>
                </a:spcBef>
                <a:spcAft>
                  <a:spcPts val="0"/>
                </a:spcAft>
                <a:defRPr/>
              </a:pPr>
              <a:r>
                <a:rPr lang="zh-CN" altLang="en-US" sz="1200" dirty="0">
                  <a:solidFill>
                    <a:schemeClr val="accent3">
                      <a:lumMod val="25000"/>
                    </a:schemeClr>
                  </a:solidFill>
                  <a:latin typeface="微软雅黑" pitchFamily="34" charset="-122"/>
                  <a:ea typeface="微软雅黑" pitchFamily="34" charset="-122"/>
                  <a:cs typeface="Arial" charset="0"/>
                </a:rPr>
                <a:t>开票</a:t>
              </a:r>
            </a:p>
          </p:txBody>
        </p:sp>
        <p:sp>
          <p:nvSpPr>
            <p:cNvPr id="24" name="Rounded Rectangle 59">
              <a:extLst>
                <a:ext uri="{FF2B5EF4-FFF2-40B4-BE49-F238E27FC236}">
                  <a16:creationId xmlns:a16="http://schemas.microsoft.com/office/drawing/2014/main" id="{F93DE67A-D501-4875-B505-4C81347DDB3E}"/>
                </a:ext>
              </a:extLst>
            </p:cNvPr>
            <p:cNvSpPr/>
            <p:nvPr/>
          </p:nvSpPr>
          <p:spPr bwMode="auto">
            <a:xfrm>
              <a:off x="2637334" y="3392596"/>
              <a:ext cx="674129" cy="215860"/>
            </a:xfrm>
            <a:prstGeom prst="roundRect">
              <a:avLst/>
            </a:prstGeom>
            <a:noFill/>
            <a:ln w="19050" cap="flat" cmpd="sng" algn="ctr">
              <a:solidFill>
                <a:srgbClr val="0070C0"/>
              </a:solidFill>
              <a:prstDash val="solid"/>
              <a:round/>
              <a:headEnd type="none" w="med" len="med"/>
              <a:tailEnd type="none" w="med" len="med"/>
            </a:ln>
            <a:effectLst/>
          </p:spPr>
          <p:txBody>
            <a:bodyPr wrap="none" lIns="72000" tIns="36000" rIns="72000" bIns="36000" anchor="ctr"/>
            <a:lstStyle/>
            <a:p>
              <a:pPr fontAlgn="auto">
                <a:spcBef>
                  <a:spcPts val="0"/>
                </a:spcBef>
                <a:spcAft>
                  <a:spcPts val="0"/>
                </a:spcAft>
                <a:defRPr/>
              </a:pPr>
              <a:r>
                <a:rPr lang="zh-CN" altLang="en-US" sz="1200" dirty="0">
                  <a:solidFill>
                    <a:schemeClr val="accent3">
                      <a:lumMod val="25000"/>
                    </a:schemeClr>
                  </a:solidFill>
                  <a:latin typeface="微软雅黑" pitchFamily="34" charset="-122"/>
                  <a:ea typeface="微软雅黑" pitchFamily="34" charset="-122"/>
                  <a:cs typeface="Arial" charset="0"/>
                </a:rPr>
                <a:t>销售发货</a:t>
              </a:r>
            </a:p>
          </p:txBody>
        </p:sp>
        <p:sp>
          <p:nvSpPr>
            <p:cNvPr id="25" name="Rounded Rectangle 60">
              <a:extLst>
                <a:ext uri="{FF2B5EF4-FFF2-40B4-BE49-F238E27FC236}">
                  <a16:creationId xmlns:a16="http://schemas.microsoft.com/office/drawing/2014/main" id="{11CD17B1-C8BC-4DC1-8B5E-BAE36A3CA260}"/>
                </a:ext>
              </a:extLst>
            </p:cNvPr>
            <p:cNvSpPr/>
            <p:nvPr/>
          </p:nvSpPr>
          <p:spPr bwMode="auto">
            <a:xfrm>
              <a:off x="3146370" y="3689404"/>
              <a:ext cx="1006035" cy="406325"/>
            </a:xfrm>
            <a:prstGeom prst="roundRect">
              <a:avLst/>
            </a:prstGeom>
            <a:noFill/>
            <a:ln w="19050" cap="flat" cmpd="sng" algn="ctr">
              <a:solidFill>
                <a:srgbClr val="0070C0"/>
              </a:solidFill>
              <a:prstDash val="solid"/>
              <a:round/>
              <a:headEnd type="none" w="med" len="med"/>
              <a:tailEnd type="none" w="med" len="med"/>
            </a:ln>
            <a:effectLst/>
          </p:spPr>
          <p:txBody>
            <a:bodyPr wrap="none" lIns="72000" tIns="36000" rIns="72000" bIns="36000" anchor="ctr"/>
            <a:lstStyle/>
            <a:p>
              <a:pPr algn="ctr" fontAlgn="auto">
                <a:spcBef>
                  <a:spcPts val="0"/>
                </a:spcBef>
                <a:spcAft>
                  <a:spcPts val="0"/>
                </a:spcAft>
                <a:defRPr/>
              </a:pPr>
              <a:r>
                <a:rPr lang="zh-CN" altLang="en-US" sz="1200" dirty="0">
                  <a:solidFill>
                    <a:schemeClr val="accent3">
                      <a:lumMod val="25000"/>
                    </a:schemeClr>
                  </a:solidFill>
                  <a:latin typeface="微软雅黑" pitchFamily="34" charset="-122"/>
                  <a:ea typeface="微软雅黑" pitchFamily="34" charset="-122"/>
                  <a:cs typeface="Arial" charset="0"/>
                </a:rPr>
                <a:t>其他收发货</a:t>
              </a:r>
              <a:endParaRPr lang="en-US" altLang="zh-CN" sz="1200" dirty="0">
                <a:solidFill>
                  <a:schemeClr val="accent3">
                    <a:lumMod val="25000"/>
                  </a:schemeClr>
                </a:solidFill>
                <a:latin typeface="微软雅黑" pitchFamily="34" charset="-122"/>
                <a:ea typeface="微软雅黑" pitchFamily="34" charset="-122"/>
                <a:cs typeface="Arial" charset="0"/>
              </a:endParaRPr>
            </a:p>
            <a:p>
              <a:pPr algn="ctr" fontAlgn="auto">
                <a:spcBef>
                  <a:spcPts val="0"/>
                </a:spcBef>
                <a:spcAft>
                  <a:spcPts val="0"/>
                </a:spcAft>
                <a:defRPr/>
              </a:pPr>
              <a:r>
                <a:rPr lang="zh-CN" altLang="en-US" sz="1200" dirty="0">
                  <a:solidFill>
                    <a:schemeClr val="accent3">
                      <a:lumMod val="25000"/>
                    </a:schemeClr>
                  </a:solidFill>
                  <a:latin typeface="微软雅黑" pitchFamily="34" charset="-122"/>
                  <a:ea typeface="微软雅黑" pitchFamily="34" charset="-122"/>
                  <a:cs typeface="Arial" charset="0"/>
                </a:rPr>
                <a:t>盘点 估价等</a:t>
              </a:r>
            </a:p>
          </p:txBody>
        </p:sp>
        <p:sp>
          <p:nvSpPr>
            <p:cNvPr id="26" name="Rounded Rectangle 61">
              <a:extLst>
                <a:ext uri="{FF2B5EF4-FFF2-40B4-BE49-F238E27FC236}">
                  <a16:creationId xmlns:a16="http://schemas.microsoft.com/office/drawing/2014/main" id="{AC87BEE9-8C5B-483C-A31A-0B718CEAC493}"/>
                </a:ext>
              </a:extLst>
            </p:cNvPr>
            <p:cNvSpPr/>
            <p:nvPr/>
          </p:nvSpPr>
          <p:spPr bwMode="auto">
            <a:xfrm>
              <a:off x="4725070" y="3124358"/>
              <a:ext cx="675849" cy="215860"/>
            </a:xfrm>
            <a:prstGeom prst="roundRect">
              <a:avLst/>
            </a:prstGeom>
            <a:noFill/>
            <a:ln w="19050" cap="flat" cmpd="sng" algn="ctr">
              <a:solidFill>
                <a:srgbClr val="0070C0"/>
              </a:solidFill>
              <a:prstDash val="solid"/>
              <a:round/>
              <a:headEnd type="none" w="med" len="med"/>
              <a:tailEnd type="none" w="med" len="med"/>
            </a:ln>
            <a:effectLst/>
          </p:spPr>
          <p:txBody>
            <a:bodyPr wrap="none" lIns="72000" tIns="36000" rIns="72000" bIns="36000" anchor="ctr"/>
            <a:lstStyle/>
            <a:p>
              <a:pPr algn="ctr" fontAlgn="auto">
                <a:spcBef>
                  <a:spcPts val="0"/>
                </a:spcBef>
                <a:spcAft>
                  <a:spcPts val="0"/>
                </a:spcAft>
                <a:defRPr/>
              </a:pPr>
              <a:r>
                <a:rPr lang="zh-CN" altLang="en-US" sz="1200" dirty="0">
                  <a:solidFill>
                    <a:schemeClr val="accent3">
                      <a:lumMod val="25000"/>
                    </a:schemeClr>
                  </a:solidFill>
                  <a:latin typeface="微软雅黑" pitchFamily="34" charset="-122"/>
                  <a:ea typeface="微软雅黑" pitchFamily="34" charset="-122"/>
                  <a:cs typeface="Arial" charset="0"/>
                </a:rPr>
                <a:t>采购收货</a:t>
              </a:r>
            </a:p>
          </p:txBody>
        </p:sp>
        <p:sp>
          <p:nvSpPr>
            <p:cNvPr id="27" name="Rounded Rectangle 62">
              <a:extLst>
                <a:ext uri="{FF2B5EF4-FFF2-40B4-BE49-F238E27FC236}">
                  <a16:creationId xmlns:a16="http://schemas.microsoft.com/office/drawing/2014/main" id="{6D0B9239-2084-4D08-91D7-B99409B8C2CB}"/>
                </a:ext>
              </a:extLst>
            </p:cNvPr>
            <p:cNvSpPr/>
            <p:nvPr/>
          </p:nvSpPr>
          <p:spPr bwMode="auto">
            <a:xfrm>
              <a:off x="5208311" y="3627502"/>
              <a:ext cx="675848" cy="215860"/>
            </a:xfrm>
            <a:prstGeom prst="roundRect">
              <a:avLst/>
            </a:prstGeom>
            <a:noFill/>
            <a:ln w="19050" cap="flat" cmpd="sng" algn="ctr">
              <a:solidFill>
                <a:srgbClr val="0070C0"/>
              </a:solidFill>
              <a:prstDash val="solid"/>
              <a:round/>
              <a:headEnd type="none" w="med" len="med"/>
              <a:tailEnd type="none" w="med" len="med"/>
            </a:ln>
            <a:effectLst/>
          </p:spPr>
          <p:txBody>
            <a:bodyPr wrap="none" lIns="72000" tIns="36000" rIns="72000" bIns="36000" anchor="ctr"/>
            <a:lstStyle/>
            <a:p>
              <a:pPr algn="ctr" fontAlgn="auto">
                <a:spcBef>
                  <a:spcPts val="0"/>
                </a:spcBef>
                <a:spcAft>
                  <a:spcPts val="0"/>
                </a:spcAft>
                <a:defRPr/>
              </a:pPr>
              <a:r>
                <a:rPr lang="zh-CN" altLang="en-US" sz="1200" dirty="0">
                  <a:solidFill>
                    <a:schemeClr val="accent3">
                      <a:lumMod val="25000"/>
                    </a:schemeClr>
                  </a:solidFill>
                  <a:latin typeface="微软雅黑" pitchFamily="34" charset="-122"/>
                  <a:ea typeface="微软雅黑" pitchFamily="34" charset="-122"/>
                  <a:cs typeface="Arial" charset="0"/>
                </a:rPr>
                <a:t>发票校验</a:t>
              </a:r>
            </a:p>
          </p:txBody>
        </p:sp>
        <p:cxnSp>
          <p:nvCxnSpPr>
            <p:cNvPr id="28" name="Straight Connector 63">
              <a:extLst>
                <a:ext uri="{FF2B5EF4-FFF2-40B4-BE49-F238E27FC236}">
                  <a16:creationId xmlns:a16="http://schemas.microsoft.com/office/drawing/2014/main" id="{E4B6F116-7801-4BC1-B4C4-D384BE301C90}"/>
                </a:ext>
              </a:extLst>
            </p:cNvPr>
            <p:cNvCxnSpPr>
              <a:cxnSpLocks noChangeShapeType="1"/>
            </p:cNvCxnSpPr>
            <p:nvPr/>
          </p:nvCxnSpPr>
          <p:spPr bwMode="auto">
            <a:xfrm rot="5400000">
              <a:off x="2029511" y="3011439"/>
              <a:ext cx="702077" cy="63010"/>
            </a:xfrm>
            <a:prstGeom prst="line">
              <a:avLst/>
            </a:prstGeom>
            <a:noFill/>
            <a:ln w="12700" algn="ctr">
              <a:solidFill>
                <a:srgbClr val="0070C0"/>
              </a:solidFill>
              <a:prstDash val="lgDash"/>
              <a:round/>
              <a:headEnd/>
              <a:tailEnd/>
            </a:ln>
            <a:extLst>
              <a:ext uri="{909E8E84-426E-40DD-AFC4-6F175D3DCCD1}">
                <a14:hiddenFill xmlns:a14="http://schemas.microsoft.com/office/drawing/2010/main">
                  <a:noFill/>
                </a14:hiddenFill>
              </a:ext>
            </a:extLst>
          </p:spPr>
        </p:cxnSp>
        <p:cxnSp>
          <p:nvCxnSpPr>
            <p:cNvPr id="29" name="Straight Arrow Connector 64">
              <a:extLst>
                <a:ext uri="{FF2B5EF4-FFF2-40B4-BE49-F238E27FC236}">
                  <a16:creationId xmlns:a16="http://schemas.microsoft.com/office/drawing/2014/main" id="{41082F6A-F015-4041-AFDC-A2E2948B42FB}"/>
                </a:ext>
              </a:extLst>
            </p:cNvPr>
            <p:cNvCxnSpPr>
              <a:cxnSpLocks noChangeShapeType="1"/>
              <a:stCxn id="23" idx="2"/>
              <a:endCxn id="49" idx="3"/>
            </p:cNvCxnSpPr>
            <p:nvPr/>
          </p:nvCxnSpPr>
          <p:spPr bwMode="auto">
            <a:xfrm rot="5400000">
              <a:off x="1794178" y="4079287"/>
              <a:ext cx="1001648" cy="63088"/>
            </a:xfrm>
            <a:prstGeom prst="straightConnector1">
              <a:avLst/>
            </a:prstGeom>
            <a:noFill/>
            <a:ln w="12700" algn="ctr">
              <a:solidFill>
                <a:srgbClr val="0070C0"/>
              </a:solidFill>
              <a:round/>
              <a:headEnd/>
              <a:tailEnd type="triangle" w="med" len="med"/>
            </a:ln>
            <a:extLst>
              <a:ext uri="{909E8E84-426E-40DD-AFC4-6F175D3DCCD1}">
                <a14:hiddenFill xmlns:a14="http://schemas.microsoft.com/office/drawing/2010/main">
                  <a:noFill/>
                </a14:hiddenFill>
              </a:ext>
            </a:extLst>
          </p:spPr>
        </p:cxnSp>
        <p:cxnSp>
          <p:nvCxnSpPr>
            <p:cNvPr id="30" name="Straight Connector 65">
              <a:extLst>
                <a:ext uri="{FF2B5EF4-FFF2-40B4-BE49-F238E27FC236}">
                  <a16:creationId xmlns:a16="http://schemas.microsoft.com/office/drawing/2014/main" id="{437A7721-2BF3-4B73-AC52-76E7CBFDFDE3}"/>
                </a:ext>
              </a:extLst>
            </p:cNvPr>
            <p:cNvCxnSpPr>
              <a:cxnSpLocks noChangeShapeType="1"/>
            </p:cNvCxnSpPr>
            <p:nvPr/>
          </p:nvCxnSpPr>
          <p:spPr bwMode="auto">
            <a:xfrm flipH="1">
              <a:off x="5220369" y="2777247"/>
              <a:ext cx="339418" cy="346705"/>
            </a:xfrm>
            <a:prstGeom prst="line">
              <a:avLst/>
            </a:prstGeom>
            <a:noFill/>
            <a:ln w="12700" algn="ctr">
              <a:solidFill>
                <a:srgbClr val="0070C0"/>
              </a:solidFill>
              <a:prstDash val="lgDash"/>
              <a:round/>
              <a:headEnd/>
              <a:tailEnd/>
            </a:ln>
            <a:extLst>
              <a:ext uri="{909E8E84-426E-40DD-AFC4-6F175D3DCCD1}">
                <a14:hiddenFill xmlns:a14="http://schemas.microsoft.com/office/drawing/2010/main">
                  <a:noFill/>
                </a14:hiddenFill>
              </a:ext>
            </a:extLst>
          </p:spPr>
        </p:cxnSp>
        <p:cxnSp>
          <p:nvCxnSpPr>
            <p:cNvPr id="31" name="Straight Connector 66">
              <a:extLst>
                <a:ext uri="{FF2B5EF4-FFF2-40B4-BE49-F238E27FC236}">
                  <a16:creationId xmlns:a16="http://schemas.microsoft.com/office/drawing/2014/main" id="{7C0F3487-07DA-4A66-92CF-28204EBEE418}"/>
                </a:ext>
              </a:extLst>
            </p:cNvPr>
            <p:cNvCxnSpPr>
              <a:cxnSpLocks noChangeShapeType="1"/>
            </p:cNvCxnSpPr>
            <p:nvPr/>
          </p:nvCxnSpPr>
          <p:spPr bwMode="auto">
            <a:xfrm flipH="1">
              <a:off x="5628077" y="2789175"/>
              <a:ext cx="134953" cy="819845"/>
            </a:xfrm>
            <a:prstGeom prst="line">
              <a:avLst/>
            </a:prstGeom>
            <a:noFill/>
            <a:ln w="12700" algn="ctr">
              <a:solidFill>
                <a:srgbClr val="0070C0"/>
              </a:solidFill>
              <a:prstDash val="lgDash"/>
              <a:round/>
              <a:headEnd/>
              <a:tailEnd/>
            </a:ln>
            <a:extLst>
              <a:ext uri="{909E8E84-426E-40DD-AFC4-6F175D3DCCD1}">
                <a14:hiddenFill xmlns:a14="http://schemas.microsoft.com/office/drawing/2010/main">
                  <a:noFill/>
                </a14:hiddenFill>
              </a:ext>
            </a:extLst>
          </p:spPr>
        </p:cxnSp>
        <p:sp>
          <p:nvSpPr>
            <p:cNvPr id="32" name="Round Diagonal Corner Rectangle 67">
              <a:extLst>
                <a:ext uri="{FF2B5EF4-FFF2-40B4-BE49-F238E27FC236}">
                  <a16:creationId xmlns:a16="http://schemas.microsoft.com/office/drawing/2014/main" id="{0F53809F-BFA6-4F2D-AF3B-1DA2CE6301DF}"/>
                </a:ext>
              </a:extLst>
            </p:cNvPr>
            <p:cNvSpPr/>
            <p:nvPr/>
          </p:nvSpPr>
          <p:spPr bwMode="auto">
            <a:xfrm>
              <a:off x="659660" y="5363907"/>
              <a:ext cx="782472" cy="215860"/>
            </a:xfrm>
            <a:prstGeom prst="round2DiagRect">
              <a:avLst/>
            </a:prstGeom>
            <a:noFill/>
            <a:ln w="9525" cap="flat" cmpd="sng" algn="ctr">
              <a:noFill/>
              <a:prstDash val="solid"/>
              <a:round/>
              <a:headEnd type="none" w="med" len="med"/>
              <a:tailEnd type="none" w="med" len="med"/>
            </a:ln>
            <a:effectLst/>
          </p:spPr>
          <p:txBody>
            <a:bodyPr wrap="none" lIns="72000" tIns="36000" rIns="72000" bIns="36000" anchor="ctr"/>
            <a:lstStyle/>
            <a:p>
              <a:pPr algn="ctr" fontAlgn="auto">
                <a:spcBef>
                  <a:spcPts val="0"/>
                </a:spcBef>
                <a:spcAft>
                  <a:spcPts val="0"/>
                </a:spcAft>
                <a:defRPr/>
              </a:pPr>
              <a:r>
                <a:rPr lang="zh-CN" altLang="en-US" sz="1400" i="1" dirty="0">
                  <a:latin typeface="微软雅黑" pitchFamily="34" charset="-122"/>
                  <a:ea typeface="微软雅黑" pitchFamily="34" charset="-122"/>
                  <a:cs typeface="Arial" charset="0"/>
                </a:rPr>
                <a:t>财务会计</a:t>
              </a:r>
            </a:p>
          </p:txBody>
        </p:sp>
        <p:sp>
          <p:nvSpPr>
            <p:cNvPr id="33" name="Round Diagonal Corner Rectangle 68">
              <a:extLst>
                <a:ext uri="{FF2B5EF4-FFF2-40B4-BE49-F238E27FC236}">
                  <a16:creationId xmlns:a16="http://schemas.microsoft.com/office/drawing/2014/main" id="{ED152861-DFA9-4306-876B-0C6342F39363}"/>
                </a:ext>
              </a:extLst>
            </p:cNvPr>
            <p:cNvSpPr/>
            <p:nvPr/>
          </p:nvSpPr>
          <p:spPr bwMode="auto">
            <a:xfrm>
              <a:off x="578834" y="5579767"/>
              <a:ext cx="782470" cy="215860"/>
            </a:xfrm>
            <a:prstGeom prst="round2DiagRect">
              <a:avLst/>
            </a:prstGeom>
            <a:noFill/>
            <a:ln w="9525" cap="flat" cmpd="sng" algn="ctr">
              <a:noFill/>
              <a:prstDash val="solid"/>
              <a:round/>
              <a:headEnd type="none" w="med" len="med"/>
              <a:tailEnd type="none" w="med" len="med"/>
            </a:ln>
            <a:effectLst/>
          </p:spPr>
          <p:txBody>
            <a:bodyPr wrap="none" lIns="72000" tIns="36000" rIns="72000" bIns="36000" anchor="ctr"/>
            <a:lstStyle/>
            <a:p>
              <a:pPr algn="ctr" fontAlgn="auto">
                <a:spcBef>
                  <a:spcPts val="0"/>
                </a:spcBef>
                <a:spcAft>
                  <a:spcPts val="0"/>
                </a:spcAft>
                <a:defRPr/>
              </a:pPr>
              <a:r>
                <a:rPr lang="zh-CN" altLang="en-US" sz="1200" i="1" dirty="0">
                  <a:latin typeface="微软雅黑" pitchFamily="34" charset="-122"/>
                  <a:ea typeface="微软雅黑" pitchFamily="34" charset="-122"/>
                  <a:cs typeface="Arial" charset="0"/>
                </a:rPr>
                <a:t>管理会计</a:t>
              </a:r>
            </a:p>
          </p:txBody>
        </p:sp>
        <p:cxnSp>
          <p:nvCxnSpPr>
            <p:cNvPr id="34" name="Straight Arrow Connector 70">
              <a:extLst>
                <a:ext uri="{FF2B5EF4-FFF2-40B4-BE49-F238E27FC236}">
                  <a16:creationId xmlns:a16="http://schemas.microsoft.com/office/drawing/2014/main" id="{DC93E5DD-0EDA-46CF-B9C6-AF33648AF2D1}"/>
                </a:ext>
              </a:extLst>
            </p:cNvPr>
            <p:cNvCxnSpPr>
              <a:cxnSpLocks noChangeShapeType="1"/>
            </p:cNvCxnSpPr>
            <p:nvPr/>
          </p:nvCxnSpPr>
          <p:spPr bwMode="auto">
            <a:xfrm rot="5400000">
              <a:off x="3539006" y="3484831"/>
              <a:ext cx="350053" cy="60343"/>
            </a:xfrm>
            <a:prstGeom prst="straightConnector1">
              <a:avLst/>
            </a:prstGeom>
            <a:noFill/>
            <a:ln w="12700" algn="ctr">
              <a:solidFill>
                <a:srgbClr val="0070C0"/>
              </a:solidFill>
              <a:prstDash val="lgDash"/>
              <a:round/>
              <a:headEnd/>
              <a:tailEnd/>
            </a:ln>
            <a:extLst>
              <a:ext uri="{909E8E84-426E-40DD-AFC4-6F175D3DCCD1}">
                <a14:hiddenFill xmlns:a14="http://schemas.microsoft.com/office/drawing/2010/main">
                  <a:noFill/>
                </a14:hiddenFill>
              </a:ext>
            </a:extLst>
          </p:spPr>
        </p:cxnSp>
        <p:sp>
          <p:nvSpPr>
            <p:cNvPr id="35" name="Round Diagonal Corner Rectangle 71">
              <a:extLst>
                <a:ext uri="{FF2B5EF4-FFF2-40B4-BE49-F238E27FC236}">
                  <a16:creationId xmlns:a16="http://schemas.microsoft.com/office/drawing/2014/main" id="{5F463D53-8260-4992-8D04-7EE3139461FF}"/>
                </a:ext>
              </a:extLst>
            </p:cNvPr>
            <p:cNvSpPr/>
            <p:nvPr/>
          </p:nvSpPr>
          <p:spPr bwMode="auto">
            <a:xfrm>
              <a:off x="523803" y="5809912"/>
              <a:ext cx="784191" cy="215860"/>
            </a:xfrm>
            <a:prstGeom prst="round2DiagRect">
              <a:avLst/>
            </a:prstGeom>
            <a:noFill/>
            <a:ln w="9525" cap="flat" cmpd="sng" algn="ctr">
              <a:noFill/>
              <a:prstDash val="solid"/>
              <a:round/>
              <a:headEnd type="none" w="med" len="med"/>
              <a:tailEnd type="none" w="med" len="med"/>
            </a:ln>
            <a:effectLst/>
          </p:spPr>
          <p:txBody>
            <a:bodyPr wrap="none" lIns="72000" tIns="36000" rIns="72000" bIns="36000" anchor="ctr"/>
            <a:lstStyle/>
            <a:p>
              <a:pPr algn="ctr" fontAlgn="auto">
                <a:spcBef>
                  <a:spcPts val="0"/>
                </a:spcBef>
                <a:spcAft>
                  <a:spcPts val="0"/>
                </a:spcAft>
                <a:defRPr/>
              </a:pPr>
              <a:r>
                <a:rPr lang="zh-CN" altLang="en-US" sz="1200" i="1" dirty="0">
                  <a:latin typeface="微软雅黑" pitchFamily="34" charset="-122"/>
                  <a:ea typeface="微软雅黑" pitchFamily="34" charset="-122"/>
                  <a:cs typeface="Arial" charset="0"/>
                </a:rPr>
                <a:t>合并报表</a:t>
              </a:r>
            </a:p>
          </p:txBody>
        </p:sp>
        <p:cxnSp>
          <p:nvCxnSpPr>
            <p:cNvPr id="36" name="Straight Connector 72">
              <a:extLst>
                <a:ext uri="{FF2B5EF4-FFF2-40B4-BE49-F238E27FC236}">
                  <a16:creationId xmlns:a16="http://schemas.microsoft.com/office/drawing/2014/main" id="{AEB34C20-5142-4020-8094-36893637466C}"/>
                </a:ext>
              </a:extLst>
            </p:cNvPr>
            <p:cNvCxnSpPr>
              <a:cxnSpLocks noChangeShapeType="1"/>
              <a:stCxn id="49" idx="4"/>
              <a:endCxn id="50" idx="0"/>
            </p:cNvCxnSpPr>
            <p:nvPr/>
          </p:nvCxnSpPr>
          <p:spPr bwMode="auto">
            <a:xfrm>
              <a:off x="2549732" y="4761940"/>
              <a:ext cx="567064" cy="35795"/>
            </a:xfrm>
            <a:prstGeom prst="line">
              <a:avLst/>
            </a:prstGeom>
            <a:noFill/>
            <a:ln w="19050" algn="ctr">
              <a:solidFill>
                <a:srgbClr val="66CCFF"/>
              </a:solidFill>
              <a:round/>
              <a:headEnd/>
              <a:tailEnd/>
            </a:ln>
            <a:extLst>
              <a:ext uri="{909E8E84-426E-40DD-AFC4-6F175D3DCCD1}">
                <a14:hiddenFill xmlns:a14="http://schemas.microsoft.com/office/drawing/2010/main">
                  <a:noFill/>
                </a14:hiddenFill>
              </a:ext>
            </a:extLst>
          </p:spPr>
        </p:cxnSp>
        <p:cxnSp>
          <p:nvCxnSpPr>
            <p:cNvPr id="37" name="Straight Connector 73">
              <a:extLst>
                <a:ext uri="{FF2B5EF4-FFF2-40B4-BE49-F238E27FC236}">
                  <a16:creationId xmlns:a16="http://schemas.microsoft.com/office/drawing/2014/main" id="{9C017847-509B-4010-B65E-F8980E7D6DA0}"/>
                </a:ext>
              </a:extLst>
            </p:cNvPr>
            <p:cNvCxnSpPr>
              <a:cxnSpLocks noChangeShapeType="1"/>
              <a:stCxn id="52" idx="2"/>
              <a:endCxn id="50" idx="6"/>
            </p:cNvCxnSpPr>
            <p:nvPr/>
          </p:nvCxnSpPr>
          <p:spPr bwMode="auto">
            <a:xfrm flipV="1">
              <a:off x="3548843" y="4959947"/>
              <a:ext cx="27003" cy="215636"/>
            </a:xfrm>
            <a:prstGeom prst="line">
              <a:avLst/>
            </a:prstGeom>
            <a:noFill/>
            <a:ln w="19050" algn="ctr">
              <a:solidFill>
                <a:srgbClr val="66CCFF"/>
              </a:solidFill>
              <a:round/>
              <a:headEnd/>
              <a:tailEnd/>
            </a:ln>
            <a:extLst>
              <a:ext uri="{909E8E84-426E-40DD-AFC4-6F175D3DCCD1}">
                <a14:hiddenFill xmlns:a14="http://schemas.microsoft.com/office/drawing/2010/main">
                  <a:noFill/>
                </a14:hiddenFill>
              </a:ext>
            </a:extLst>
          </p:spPr>
        </p:cxnSp>
        <p:cxnSp>
          <p:nvCxnSpPr>
            <p:cNvPr id="38" name="Straight Connector 74">
              <a:extLst>
                <a:ext uri="{FF2B5EF4-FFF2-40B4-BE49-F238E27FC236}">
                  <a16:creationId xmlns:a16="http://schemas.microsoft.com/office/drawing/2014/main" id="{F8A45FB6-AA57-4133-A091-A4BE18760AC3}"/>
                </a:ext>
              </a:extLst>
            </p:cNvPr>
            <p:cNvCxnSpPr>
              <a:cxnSpLocks noChangeShapeType="1"/>
              <a:stCxn id="50" idx="4"/>
              <a:endCxn id="51" idx="0"/>
            </p:cNvCxnSpPr>
            <p:nvPr/>
          </p:nvCxnSpPr>
          <p:spPr bwMode="auto">
            <a:xfrm flipV="1">
              <a:off x="4034897" y="4689334"/>
              <a:ext cx="756085" cy="108401"/>
            </a:xfrm>
            <a:prstGeom prst="line">
              <a:avLst/>
            </a:prstGeom>
            <a:noFill/>
            <a:ln w="19050" algn="ctr">
              <a:solidFill>
                <a:srgbClr val="66CCFF"/>
              </a:solidFill>
              <a:round/>
              <a:headEnd/>
              <a:tailEnd/>
            </a:ln>
            <a:extLst>
              <a:ext uri="{909E8E84-426E-40DD-AFC4-6F175D3DCCD1}">
                <a14:hiddenFill xmlns:a14="http://schemas.microsoft.com/office/drawing/2010/main">
                  <a:noFill/>
                </a14:hiddenFill>
              </a:ext>
            </a:extLst>
          </p:spPr>
        </p:cxnSp>
        <p:sp>
          <p:nvSpPr>
            <p:cNvPr id="39" name="Freeform 75">
              <a:extLst>
                <a:ext uri="{FF2B5EF4-FFF2-40B4-BE49-F238E27FC236}">
                  <a16:creationId xmlns:a16="http://schemas.microsoft.com/office/drawing/2014/main" id="{C706D5F1-15CD-4256-941E-207402664EED}"/>
                </a:ext>
              </a:extLst>
            </p:cNvPr>
            <p:cNvSpPr>
              <a:spLocks/>
            </p:cNvSpPr>
            <p:nvPr/>
          </p:nvSpPr>
          <p:spPr bwMode="auto">
            <a:xfrm>
              <a:off x="1115911" y="3176973"/>
              <a:ext cx="1080000" cy="351040"/>
            </a:xfrm>
            <a:custGeom>
              <a:avLst/>
              <a:gdLst>
                <a:gd name="connsiteX0" fmla="*/ 0 w 1152128"/>
                <a:gd name="connsiteY0" fmla="*/ 234026 h 468052"/>
                <a:gd name="connsiteX1" fmla="*/ 359247 w 1152128"/>
                <a:gd name="connsiteY1" fmla="*/ 17209 h 468052"/>
                <a:gd name="connsiteX2" fmla="*/ 576064 w 1152128"/>
                <a:gd name="connsiteY2" fmla="*/ 0 h 468052"/>
                <a:gd name="connsiteX3" fmla="*/ 792882 w 1152128"/>
                <a:gd name="connsiteY3" fmla="*/ 17209 h 468052"/>
                <a:gd name="connsiteX4" fmla="*/ 1152128 w 1152128"/>
                <a:gd name="connsiteY4" fmla="*/ 234027 h 468052"/>
                <a:gd name="connsiteX5" fmla="*/ 792881 w 1152128"/>
                <a:gd name="connsiteY5" fmla="*/ 450844 h 468052"/>
                <a:gd name="connsiteX6" fmla="*/ 576064 w 1152128"/>
                <a:gd name="connsiteY6" fmla="*/ 468053 h 468052"/>
                <a:gd name="connsiteX7" fmla="*/ 359247 w 1152128"/>
                <a:gd name="connsiteY7" fmla="*/ 450844 h 468052"/>
                <a:gd name="connsiteX8" fmla="*/ 1 w 1152128"/>
                <a:gd name="connsiteY8" fmla="*/ 234026 h 468052"/>
                <a:gd name="connsiteX9" fmla="*/ 0 w 1152128"/>
                <a:gd name="connsiteY9" fmla="*/ 234026 h 468052"/>
                <a:gd name="connsiteX0" fmla="*/ 0 w 1152129"/>
                <a:gd name="connsiteY0" fmla="*/ 234026 h 468053"/>
                <a:gd name="connsiteX1" fmla="*/ 359247 w 1152129"/>
                <a:gd name="connsiteY1" fmla="*/ 17209 h 468053"/>
                <a:gd name="connsiteX2" fmla="*/ 576064 w 1152129"/>
                <a:gd name="connsiteY2" fmla="*/ 0 h 468053"/>
                <a:gd name="connsiteX3" fmla="*/ 792882 w 1152129"/>
                <a:gd name="connsiteY3" fmla="*/ 17209 h 468053"/>
                <a:gd name="connsiteX4" fmla="*/ 1152128 w 1152129"/>
                <a:gd name="connsiteY4" fmla="*/ 234027 h 468053"/>
                <a:gd name="connsiteX5" fmla="*/ 792881 w 1152129"/>
                <a:gd name="connsiteY5" fmla="*/ 450844 h 468053"/>
                <a:gd name="connsiteX6" fmla="*/ 576064 w 1152129"/>
                <a:gd name="connsiteY6" fmla="*/ 468053 h 468053"/>
                <a:gd name="connsiteX7" fmla="*/ 359247 w 1152129"/>
                <a:gd name="connsiteY7" fmla="*/ 450844 h 468053"/>
                <a:gd name="connsiteX8" fmla="*/ 1 w 1152129"/>
                <a:gd name="connsiteY8" fmla="*/ 234026 h 468053"/>
                <a:gd name="connsiteX9" fmla="*/ 0 w 1152129"/>
                <a:gd name="connsiteY9" fmla="*/ 234026 h 4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2129" h="468053">
                  <a:moveTo>
                    <a:pt x="0" y="234026"/>
                  </a:moveTo>
                  <a:cubicBezTo>
                    <a:pt x="1" y="138791"/>
                    <a:pt x="142059" y="53054"/>
                    <a:pt x="359247" y="17209"/>
                  </a:cubicBezTo>
                  <a:cubicBezTo>
                    <a:pt x="428110" y="5844"/>
                    <a:pt x="501736" y="0"/>
                    <a:pt x="576064" y="0"/>
                  </a:cubicBezTo>
                  <a:cubicBezTo>
                    <a:pt x="650393" y="0"/>
                    <a:pt x="724019" y="5844"/>
                    <a:pt x="792882" y="17209"/>
                  </a:cubicBezTo>
                  <a:cubicBezTo>
                    <a:pt x="1010071" y="53054"/>
                    <a:pt x="1152129" y="138791"/>
                    <a:pt x="1152128" y="234027"/>
                  </a:cubicBezTo>
                  <a:cubicBezTo>
                    <a:pt x="1152128" y="329263"/>
                    <a:pt x="1010069" y="415000"/>
                    <a:pt x="792881" y="450844"/>
                  </a:cubicBezTo>
                  <a:cubicBezTo>
                    <a:pt x="724018" y="462209"/>
                    <a:pt x="650392" y="468053"/>
                    <a:pt x="576064" y="468053"/>
                  </a:cubicBezTo>
                  <a:cubicBezTo>
                    <a:pt x="501735" y="468053"/>
                    <a:pt x="428109" y="462209"/>
                    <a:pt x="359247" y="450844"/>
                  </a:cubicBezTo>
                  <a:cubicBezTo>
                    <a:pt x="142059" y="414999"/>
                    <a:pt x="0" y="329262"/>
                    <a:pt x="1" y="234026"/>
                  </a:cubicBezTo>
                  <a:lnTo>
                    <a:pt x="0" y="234026"/>
                  </a:lnTo>
                  <a:close/>
                </a:path>
              </a:pathLst>
            </a:custGeom>
            <a:solidFill>
              <a:srgbClr val="CC99FF"/>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lIns="72000" tIns="36000" rIns="72000" bIns="36000" anchor="ctr"/>
            <a:lstStyle/>
            <a:p>
              <a:pPr algn="ctr" fontAlgn="auto">
                <a:spcBef>
                  <a:spcPts val="0"/>
                </a:spcBef>
                <a:spcAft>
                  <a:spcPts val="0"/>
                </a:spcAft>
                <a:defRPr/>
              </a:pPr>
              <a:r>
                <a:rPr lang="zh-CN" altLang="en-US" sz="1000" dirty="0">
                  <a:latin typeface="微软雅黑" pitchFamily="34" charset="-122"/>
                  <a:ea typeface="微软雅黑" pitchFamily="34" charset="-122"/>
                  <a:cs typeface="Arial" charset="0"/>
                </a:rPr>
                <a:t>设备购置</a:t>
              </a:r>
              <a:r>
                <a:rPr lang="en-US" altLang="zh-CN" sz="1000" dirty="0">
                  <a:latin typeface="微软雅黑" pitchFamily="34" charset="-122"/>
                  <a:ea typeface="微软雅黑" pitchFamily="34" charset="-122"/>
                  <a:cs typeface="Arial" charset="0"/>
                </a:rPr>
                <a:t>,</a:t>
              </a:r>
              <a:r>
                <a:rPr lang="zh-CN" altLang="en-US" sz="1000" dirty="0">
                  <a:latin typeface="微软雅黑" pitchFamily="34" charset="-122"/>
                  <a:ea typeface="微软雅黑" pitchFamily="34" charset="-122"/>
                  <a:cs typeface="Arial" charset="0"/>
                </a:rPr>
                <a:t>安装</a:t>
              </a:r>
              <a:endParaRPr lang="en-US" altLang="zh-CN" sz="1000" dirty="0">
                <a:latin typeface="微软雅黑" pitchFamily="34" charset="-122"/>
                <a:ea typeface="微软雅黑" pitchFamily="34" charset="-122"/>
                <a:cs typeface="Arial" charset="0"/>
              </a:endParaRPr>
            </a:p>
            <a:p>
              <a:pPr algn="ctr" fontAlgn="auto">
                <a:spcBef>
                  <a:spcPts val="0"/>
                </a:spcBef>
                <a:spcAft>
                  <a:spcPts val="0"/>
                </a:spcAft>
                <a:defRPr/>
              </a:pPr>
              <a:r>
                <a:rPr lang="zh-CN" altLang="en-US" sz="1000" dirty="0">
                  <a:latin typeface="微软雅黑" pitchFamily="34" charset="-122"/>
                  <a:ea typeface="微软雅黑" pitchFamily="34" charset="-122"/>
                  <a:cs typeface="Arial" charset="0"/>
                </a:rPr>
                <a:t>报</a:t>
              </a:r>
              <a:r>
                <a:rPr lang="en-US" altLang="zh-CN" sz="1000" dirty="0">
                  <a:latin typeface="微软雅黑" pitchFamily="34" charset="-122"/>
                  <a:ea typeface="微软雅黑" pitchFamily="34" charset="-122"/>
                  <a:cs typeface="Arial" charset="0"/>
                </a:rPr>
                <a:t>,</a:t>
              </a:r>
              <a:r>
                <a:rPr lang="zh-CN" altLang="en-US" sz="1000" dirty="0">
                  <a:latin typeface="微软雅黑" pitchFamily="34" charset="-122"/>
                  <a:ea typeface="微软雅黑" pitchFamily="34" charset="-122"/>
                  <a:cs typeface="Arial" charset="0"/>
                </a:rPr>
                <a:t>维修</a:t>
              </a:r>
            </a:p>
          </p:txBody>
        </p:sp>
        <p:sp>
          <p:nvSpPr>
            <p:cNvPr id="40" name="TextBox 76">
              <a:extLst>
                <a:ext uri="{FF2B5EF4-FFF2-40B4-BE49-F238E27FC236}">
                  <a16:creationId xmlns:a16="http://schemas.microsoft.com/office/drawing/2014/main" id="{C53EF050-046C-4468-B561-BF8F0B22A354}"/>
                </a:ext>
              </a:extLst>
            </p:cNvPr>
            <p:cNvSpPr txBox="1">
              <a:spLocks noChangeArrowheads="1"/>
            </p:cNvSpPr>
            <p:nvPr/>
          </p:nvSpPr>
          <p:spPr bwMode="auto">
            <a:xfrm>
              <a:off x="1388604" y="2918961"/>
              <a:ext cx="6750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eaLnBrk="1" hangingPunct="1">
                <a:spcBef>
                  <a:spcPct val="0"/>
                </a:spcBef>
                <a:buClrTx/>
                <a:buFontTx/>
                <a:buNone/>
              </a:pPr>
              <a:r>
                <a:rPr lang="zh-CN" altLang="en-US" sz="1200">
                  <a:solidFill>
                    <a:srgbClr val="333333"/>
                  </a:solidFill>
                  <a:latin typeface="微软雅黑" panose="020B0503020204020204" pitchFamily="34" charset="-122"/>
                  <a:ea typeface="微软雅黑" panose="020B0503020204020204" pitchFamily="34" charset="-122"/>
                  <a:cs typeface="Arial Unicode MS" panose="020B0604020202020204" pitchFamily="34" charset="-122"/>
                </a:rPr>
                <a:t>设备</a:t>
              </a:r>
              <a:endParaRPr lang="en-US" altLang="zh-CN" sz="1200">
                <a:solidFill>
                  <a:srgbClr val="333333"/>
                </a:solidFill>
                <a:latin typeface="微软雅黑" panose="020B0503020204020204" pitchFamily="34" charset="-122"/>
                <a:ea typeface="微软雅黑" panose="020B0503020204020204" pitchFamily="34" charset="-122"/>
                <a:cs typeface="Arial Unicode MS" panose="020B0604020202020204" pitchFamily="34" charset="-122"/>
              </a:endParaRPr>
            </a:p>
          </p:txBody>
        </p:sp>
        <p:cxnSp>
          <p:nvCxnSpPr>
            <p:cNvPr id="41" name="Straight Connector 77">
              <a:extLst>
                <a:ext uri="{FF2B5EF4-FFF2-40B4-BE49-F238E27FC236}">
                  <a16:creationId xmlns:a16="http://schemas.microsoft.com/office/drawing/2014/main" id="{4192F7C3-E4AF-4E9A-B79D-EE7A2835D3BB}"/>
                </a:ext>
              </a:extLst>
            </p:cNvPr>
            <p:cNvCxnSpPr>
              <a:cxnSpLocks noChangeShapeType="1"/>
              <a:endCxn id="42" idx="0"/>
            </p:cNvCxnSpPr>
            <p:nvPr/>
          </p:nvCxnSpPr>
          <p:spPr bwMode="auto">
            <a:xfrm>
              <a:off x="1655911" y="3528013"/>
              <a:ext cx="178243" cy="324034"/>
            </a:xfrm>
            <a:prstGeom prst="line">
              <a:avLst/>
            </a:prstGeom>
            <a:noFill/>
            <a:ln w="12700" algn="ctr">
              <a:solidFill>
                <a:srgbClr val="0070C0"/>
              </a:solidFill>
              <a:prstDash val="lgDash"/>
              <a:round/>
              <a:headEnd/>
              <a:tailEnd/>
            </a:ln>
            <a:extLst>
              <a:ext uri="{909E8E84-426E-40DD-AFC4-6F175D3DCCD1}">
                <a14:hiddenFill xmlns:a14="http://schemas.microsoft.com/office/drawing/2010/main">
                  <a:noFill/>
                </a14:hiddenFill>
              </a:ext>
            </a:extLst>
          </p:spPr>
        </p:cxnSp>
        <p:sp>
          <p:nvSpPr>
            <p:cNvPr id="42" name="Rounded Rectangle 78">
              <a:extLst>
                <a:ext uri="{FF2B5EF4-FFF2-40B4-BE49-F238E27FC236}">
                  <a16:creationId xmlns:a16="http://schemas.microsoft.com/office/drawing/2014/main" id="{286967D9-5FFB-4AB8-BEC4-7138D4A18D02}"/>
                </a:ext>
              </a:extLst>
            </p:cNvPr>
            <p:cNvSpPr/>
            <p:nvPr/>
          </p:nvSpPr>
          <p:spPr bwMode="auto">
            <a:xfrm>
              <a:off x="1631301" y="3851299"/>
              <a:ext cx="405853" cy="217447"/>
            </a:xfrm>
            <a:prstGeom prst="roundRect">
              <a:avLst/>
            </a:prstGeom>
            <a:noFill/>
            <a:ln w="19050" cap="flat" cmpd="sng" algn="ctr">
              <a:solidFill>
                <a:srgbClr val="0070C0"/>
              </a:solidFill>
              <a:prstDash val="solid"/>
              <a:round/>
              <a:headEnd type="none" w="med" len="med"/>
              <a:tailEnd type="none" w="med" len="med"/>
            </a:ln>
            <a:effectLst/>
          </p:spPr>
          <p:txBody>
            <a:bodyPr wrap="none" lIns="72000" tIns="36000" rIns="72000" bIns="36000" anchor="ctr"/>
            <a:lstStyle/>
            <a:p>
              <a:pPr algn="ctr" fontAlgn="auto">
                <a:spcBef>
                  <a:spcPts val="0"/>
                </a:spcBef>
                <a:spcAft>
                  <a:spcPts val="0"/>
                </a:spcAft>
                <a:defRPr/>
              </a:pPr>
              <a:r>
                <a:rPr lang="zh-CN" altLang="en-US" sz="1200" dirty="0">
                  <a:solidFill>
                    <a:schemeClr val="accent3">
                      <a:lumMod val="25000"/>
                    </a:schemeClr>
                  </a:solidFill>
                  <a:latin typeface="微软雅黑" pitchFamily="34" charset="-122"/>
                  <a:ea typeface="微软雅黑" pitchFamily="34" charset="-122"/>
                  <a:cs typeface="Arial" charset="0"/>
                </a:rPr>
                <a:t>报废</a:t>
              </a:r>
            </a:p>
          </p:txBody>
        </p:sp>
        <p:cxnSp>
          <p:nvCxnSpPr>
            <p:cNvPr id="43" name="Straight Arrow Connector 79">
              <a:extLst>
                <a:ext uri="{FF2B5EF4-FFF2-40B4-BE49-F238E27FC236}">
                  <a16:creationId xmlns:a16="http://schemas.microsoft.com/office/drawing/2014/main" id="{7A926599-A27D-4246-9406-493CD7AA8168}"/>
                </a:ext>
              </a:extLst>
            </p:cNvPr>
            <p:cNvCxnSpPr>
              <a:cxnSpLocks noChangeShapeType="1"/>
              <a:endCxn id="52" idx="0"/>
            </p:cNvCxnSpPr>
            <p:nvPr/>
          </p:nvCxnSpPr>
          <p:spPr bwMode="auto">
            <a:xfrm rot="16200000" flipH="1">
              <a:off x="1878029" y="4126030"/>
              <a:ext cx="1277739" cy="1145790"/>
            </a:xfrm>
            <a:prstGeom prst="straightConnector1">
              <a:avLst/>
            </a:prstGeom>
            <a:noFill/>
            <a:ln w="12700" algn="ctr">
              <a:solidFill>
                <a:srgbClr val="0070C0"/>
              </a:solidFill>
              <a:round/>
              <a:headEnd/>
              <a:tailEnd type="triangle" w="med" len="med"/>
            </a:ln>
            <a:extLst>
              <a:ext uri="{909E8E84-426E-40DD-AFC4-6F175D3DCCD1}">
                <a14:hiddenFill xmlns:a14="http://schemas.microsoft.com/office/drawing/2010/main">
                  <a:noFill/>
                </a14:hiddenFill>
              </a:ext>
            </a:extLst>
          </p:spPr>
        </p:cxnSp>
        <p:cxnSp>
          <p:nvCxnSpPr>
            <p:cNvPr id="44" name="Straight Connector 80">
              <a:extLst>
                <a:ext uri="{FF2B5EF4-FFF2-40B4-BE49-F238E27FC236}">
                  <a16:creationId xmlns:a16="http://schemas.microsoft.com/office/drawing/2014/main" id="{3F954694-3579-4199-B3E8-28CCD4387D29}"/>
                </a:ext>
              </a:extLst>
            </p:cNvPr>
            <p:cNvCxnSpPr>
              <a:cxnSpLocks noChangeShapeType="1"/>
            </p:cNvCxnSpPr>
            <p:nvPr/>
          </p:nvCxnSpPr>
          <p:spPr bwMode="auto">
            <a:xfrm>
              <a:off x="1820652" y="3474005"/>
              <a:ext cx="1491503" cy="1143127"/>
            </a:xfrm>
            <a:prstGeom prst="line">
              <a:avLst/>
            </a:prstGeom>
            <a:noFill/>
            <a:ln w="12700" algn="ctr">
              <a:solidFill>
                <a:srgbClr val="0070C0"/>
              </a:solidFill>
              <a:prstDash val="lgDash"/>
              <a:round/>
              <a:headEnd/>
              <a:tailEnd/>
            </a:ln>
            <a:extLst>
              <a:ext uri="{909E8E84-426E-40DD-AFC4-6F175D3DCCD1}">
                <a14:hiddenFill xmlns:a14="http://schemas.microsoft.com/office/drawing/2010/main">
                  <a:noFill/>
                </a14:hiddenFill>
              </a:ext>
            </a:extLst>
          </p:spPr>
        </p:cxnSp>
        <p:sp>
          <p:nvSpPr>
            <p:cNvPr id="45" name="Round Diagonal Corner Rectangle 84">
              <a:extLst>
                <a:ext uri="{FF2B5EF4-FFF2-40B4-BE49-F238E27FC236}">
                  <a16:creationId xmlns:a16="http://schemas.microsoft.com/office/drawing/2014/main" id="{21827532-BC62-4831-AC7C-29DE207DBA85}"/>
                </a:ext>
              </a:extLst>
            </p:cNvPr>
            <p:cNvSpPr/>
            <p:nvPr/>
          </p:nvSpPr>
          <p:spPr bwMode="auto">
            <a:xfrm>
              <a:off x="769722" y="3611630"/>
              <a:ext cx="782472" cy="215860"/>
            </a:xfrm>
            <a:prstGeom prst="round2DiagRect">
              <a:avLst/>
            </a:prstGeom>
            <a:noFill/>
            <a:ln w="9525" cap="flat" cmpd="sng" algn="ctr">
              <a:noFill/>
              <a:prstDash val="solid"/>
              <a:round/>
              <a:headEnd type="none" w="med" len="med"/>
              <a:tailEnd type="none" w="med" len="med"/>
            </a:ln>
            <a:effectLst/>
          </p:spPr>
          <p:txBody>
            <a:bodyPr wrap="none" lIns="72000" tIns="36000" rIns="72000" bIns="36000" anchor="ctr"/>
            <a:lstStyle/>
            <a:p>
              <a:pPr algn="ctr" fontAlgn="auto">
                <a:spcBef>
                  <a:spcPts val="0"/>
                </a:spcBef>
                <a:spcAft>
                  <a:spcPts val="0"/>
                </a:spcAft>
                <a:defRPr/>
              </a:pPr>
              <a:r>
                <a:rPr lang="zh-CN" altLang="en-US" sz="1400" i="1" dirty="0">
                  <a:latin typeface="微软雅黑" pitchFamily="34" charset="-122"/>
                  <a:ea typeface="微软雅黑" pitchFamily="34" charset="-122"/>
                  <a:cs typeface="Arial" charset="0"/>
                </a:rPr>
                <a:t>后勤业务</a:t>
              </a:r>
            </a:p>
          </p:txBody>
        </p:sp>
        <p:cxnSp>
          <p:nvCxnSpPr>
            <p:cNvPr id="46" name="Straight Connector 85">
              <a:extLst>
                <a:ext uri="{FF2B5EF4-FFF2-40B4-BE49-F238E27FC236}">
                  <a16:creationId xmlns:a16="http://schemas.microsoft.com/office/drawing/2014/main" id="{CFC8C7D6-3E28-4455-ABBE-6EF841113D3A}"/>
                </a:ext>
              </a:extLst>
            </p:cNvPr>
            <p:cNvCxnSpPr>
              <a:cxnSpLocks noChangeShapeType="1"/>
              <a:endCxn id="47" idx="0"/>
            </p:cNvCxnSpPr>
            <p:nvPr/>
          </p:nvCxnSpPr>
          <p:spPr bwMode="auto">
            <a:xfrm flipH="1">
              <a:off x="4454989" y="2745324"/>
              <a:ext cx="300754" cy="612067"/>
            </a:xfrm>
            <a:prstGeom prst="line">
              <a:avLst/>
            </a:prstGeom>
            <a:noFill/>
            <a:ln w="12700" algn="ctr">
              <a:solidFill>
                <a:srgbClr val="0070C0"/>
              </a:solidFill>
              <a:prstDash val="lgDash"/>
              <a:round/>
              <a:headEnd/>
              <a:tailEnd/>
            </a:ln>
            <a:extLst>
              <a:ext uri="{909E8E84-426E-40DD-AFC4-6F175D3DCCD1}">
                <a14:hiddenFill xmlns:a14="http://schemas.microsoft.com/office/drawing/2010/main">
                  <a:noFill/>
                </a14:hiddenFill>
              </a:ext>
            </a:extLst>
          </p:spPr>
        </p:cxnSp>
        <p:sp>
          <p:nvSpPr>
            <p:cNvPr id="47" name="Rounded Rectangle 86">
              <a:extLst>
                <a:ext uri="{FF2B5EF4-FFF2-40B4-BE49-F238E27FC236}">
                  <a16:creationId xmlns:a16="http://schemas.microsoft.com/office/drawing/2014/main" id="{3AC58378-E460-4E96-B198-267B4E931D39}"/>
                </a:ext>
              </a:extLst>
            </p:cNvPr>
            <p:cNvSpPr/>
            <p:nvPr/>
          </p:nvSpPr>
          <p:spPr bwMode="auto">
            <a:xfrm>
              <a:off x="4040623" y="3357677"/>
              <a:ext cx="828903" cy="277762"/>
            </a:xfrm>
            <a:prstGeom prst="roundRect">
              <a:avLst/>
            </a:prstGeom>
            <a:noFill/>
            <a:ln w="19050" cap="flat" cmpd="sng" algn="ctr">
              <a:solidFill>
                <a:srgbClr val="0070C0"/>
              </a:solidFill>
              <a:prstDash val="solid"/>
              <a:round/>
              <a:headEnd type="none" w="med" len="med"/>
              <a:tailEnd type="none" w="med" len="med"/>
            </a:ln>
            <a:effectLst/>
          </p:spPr>
          <p:txBody>
            <a:bodyPr wrap="none" lIns="72000" tIns="36000" rIns="72000" bIns="36000" anchor="ctr"/>
            <a:lstStyle/>
            <a:p>
              <a:pPr algn="ctr" fontAlgn="auto">
                <a:spcBef>
                  <a:spcPts val="0"/>
                </a:spcBef>
                <a:spcAft>
                  <a:spcPts val="0"/>
                </a:spcAft>
                <a:defRPr/>
              </a:pPr>
              <a:r>
                <a:rPr lang="zh-CN" altLang="en-US" sz="1200" dirty="0">
                  <a:solidFill>
                    <a:schemeClr val="accent3">
                      <a:lumMod val="25000"/>
                    </a:schemeClr>
                  </a:solidFill>
                  <a:latin typeface="微软雅黑" pitchFamily="34" charset="-122"/>
                  <a:ea typeface="微软雅黑" pitchFamily="34" charset="-122"/>
                  <a:cs typeface="Arial" charset="0"/>
                </a:rPr>
                <a:t>订单收发料</a:t>
              </a:r>
            </a:p>
          </p:txBody>
        </p:sp>
        <p:cxnSp>
          <p:nvCxnSpPr>
            <p:cNvPr id="48" name="Straight Arrow Connector 87">
              <a:extLst>
                <a:ext uri="{FF2B5EF4-FFF2-40B4-BE49-F238E27FC236}">
                  <a16:creationId xmlns:a16="http://schemas.microsoft.com/office/drawing/2014/main" id="{51E08B24-49A9-4123-B52D-4CBC63E6887E}"/>
                </a:ext>
              </a:extLst>
            </p:cNvPr>
            <p:cNvCxnSpPr>
              <a:cxnSpLocks noChangeShapeType="1"/>
            </p:cNvCxnSpPr>
            <p:nvPr/>
          </p:nvCxnSpPr>
          <p:spPr bwMode="auto">
            <a:xfrm rot="5400000">
              <a:off x="3450507" y="3813694"/>
              <a:ext cx="1019443" cy="648071"/>
            </a:xfrm>
            <a:prstGeom prst="straightConnector1">
              <a:avLst/>
            </a:prstGeom>
            <a:noFill/>
            <a:ln w="12700" algn="ctr">
              <a:solidFill>
                <a:srgbClr val="0070C0"/>
              </a:solidFill>
              <a:round/>
              <a:headEnd/>
              <a:tailEnd type="triangle" w="med" len="med"/>
            </a:ln>
            <a:extLst>
              <a:ext uri="{909E8E84-426E-40DD-AFC4-6F175D3DCCD1}">
                <a14:hiddenFill xmlns:a14="http://schemas.microsoft.com/office/drawing/2010/main">
                  <a:noFill/>
                </a14:hiddenFill>
              </a:ext>
            </a:extLst>
          </p:spPr>
        </p:cxnSp>
      </p:grpSp>
      <p:sp>
        <p:nvSpPr>
          <p:cNvPr id="53" name="Rounded Rectangle 89">
            <a:extLst>
              <a:ext uri="{FF2B5EF4-FFF2-40B4-BE49-F238E27FC236}">
                <a16:creationId xmlns:a16="http://schemas.microsoft.com/office/drawing/2014/main" id="{3635B5FA-982F-4B70-9066-A46E4900246A}"/>
              </a:ext>
            </a:extLst>
          </p:cNvPr>
          <p:cNvSpPr/>
          <p:nvPr/>
        </p:nvSpPr>
        <p:spPr bwMode="auto">
          <a:xfrm>
            <a:off x="3640633" y="1026567"/>
            <a:ext cx="7927975" cy="1116012"/>
          </a:xfrm>
          <a:prstGeom prst="roundRect">
            <a:avLst/>
          </a:prstGeom>
          <a:solidFill>
            <a:srgbClr val="92D050"/>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lIns="72000" tIns="36000" rIns="72000" bIns="36000" anchor="ctr"/>
          <a:lstStyle/>
          <a:p>
            <a:pPr algn="ctr" fontAlgn="auto">
              <a:spcBef>
                <a:spcPts val="0"/>
              </a:spcBef>
              <a:spcAft>
                <a:spcPts val="0"/>
              </a:spcAft>
              <a:defRPr/>
            </a:pPr>
            <a:endParaRPr lang="zh-CN" altLang="en-US" sz="1400" dirty="0">
              <a:solidFill>
                <a:schemeClr val="tx1"/>
              </a:solidFill>
              <a:latin typeface="微软雅黑" pitchFamily="34" charset="-122"/>
              <a:ea typeface="微软雅黑" pitchFamily="34" charset="-122"/>
              <a:cs typeface="Arial" charset="0"/>
            </a:endParaRPr>
          </a:p>
        </p:txBody>
      </p:sp>
      <p:sp>
        <p:nvSpPr>
          <p:cNvPr id="54" name="TextBox 90">
            <a:extLst>
              <a:ext uri="{FF2B5EF4-FFF2-40B4-BE49-F238E27FC236}">
                <a16:creationId xmlns:a16="http://schemas.microsoft.com/office/drawing/2014/main" id="{5B167B19-2FF6-408D-9B40-03A954696B32}"/>
              </a:ext>
            </a:extLst>
          </p:cNvPr>
          <p:cNvSpPr txBox="1"/>
          <p:nvPr/>
        </p:nvSpPr>
        <p:spPr>
          <a:xfrm>
            <a:off x="3640633" y="999579"/>
            <a:ext cx="7802563" cy="954088"/>
          </a:xfrm>
          <a:prstGeom prst="rect">
            <a:avLst/>
          </a:prstGeom>
          <a:noFill/>
        </p:spPr>
        <p:txBody>
          <a:bodyPr>
            <a:spAutoFit/>
          </a:bodyPr>
          <a:lstStyle/>
          <a:p>
            <a:pPr fontAlgn="auto">
              <a:spcBef>
                <a:spcPts val="0"/>
              </a:spcBef>
              <a:spcAft>
                <a:spcPts val="0"/>
              </a:spcAft>
              <a:buClr>
                <a:schemeClr val="accent6">
                  <a:lumMod val="75000"/>
                </a:schemeClr>
              </a:buClr>
              <a:defRPr/>
            </a:pPr>
            <a:r>
              <a:rPr lang="zh-CN" altLang="en-US" sz="1400" u="sng" dirty="0">
                <a:solidFill>
                  <a:schemeClr val="accent4">
                    <a:lumMod val="75000"/>
                  </a:schemeClr>
                </a:solidFill>
                <a:latin typeface="微软雅黑" pitchFamily="34" charset="-122"/>
                <a:ea typeface="微软雅黑" pitchFamily="34" charset="-122"/>
              </a:rPr>
              <a:t>集成方案特点</a:t>
            </a:r>
            <a:endParaRPr lang="en-US" altLang="zh-CN" sz="1400" u="sng" dirty="0">
              <a:solidFill>
                <a:schemeClr val="accent4">
                  <a:lumMod val="75000"/>
                </a:schemeClr>
              </a:solidFill>
              <a:latin typeface="微软雅黑" pitchFamily="34" charset="-122"/>
              <a:ea typeface="微软雅黑" pitchFamily="34" charset="-122"/>
            </a:endParaRPr>
          </a:p>
          <a:p>
            <a:pPr fontAlgn="auto">
              <a:spcBef>
                <a:spcPts val="0"/>
              </a:spcBef>
              <a:spcAft>
                <a:spcPts val="0"/>
              </a:spcAft>
              <a:buClr>
                <a:schemeClr val="accent6">
                  <a:lumMod val="75000"/>
                </a:schemeClr>
              </a:buClr>
              <a:buFont typeface="Arial" pitchFamily="34" charset="0"/>
              <a:buChar char="•"/>
              <a:defRPr/>
            </a:pPr>
            <a:r>
              <a:rPr lang="zh-CN" altLang="en-US" sz="1400" dirty="0">
                <a:latin typeface="微软雅黑" pitchFamily="34" charset="-122"/>
                <a:ea typeface="微软雅黑" pitchFamily="34" charset="-122"/>
              </a:rPr>
              <a:t> 按照财务管理规范，根据财务合规性要求，建设符合相关法律规定的财务业务集成系统</a:t>
            </a:r>
            <a:endParaRPr lang="en-US" altLang="zh-CN" sz="1400" dirty="0">
              <a:latin typeface="微软雅黑" pitchFamily="34" charset="-122"/>
              <a:ea typeface="微软雅黑" pitchFamily="34" charset="-122"/>
            </a:endParaRPr>
          </a:p>
          <a:p>
            <a:pPr fontAlgn="auto">
              <a:spcBef>
                <a:spcPts val="0"/>
              </a:spcBef>
              <a:spcAft>
                <a:spcPts val="0"/>
              </a:spcAft>
              <a:buClr>
                <a:schemeClr val="accent6">
                  <a:lumMod val="75000"/>
                </a:schemeClr>
              </a:buClr>
              <a:buFont typeface="Arial" pitchFamily="34" charset="0"/>
              <a:buChar char="•"/>
              <a:defRPr/>
            </a:pPr>
            <a:r>
              <a:rPr lang="zh-CN" altLang="en-US" sz="1400" dirty="0">
                <a:latin typeface="微软雅黑" pitchFamily="34" charset="-122"/>
                <a:ea typeface="微软雅黑" pitchFamily="34" charset="-122"/>
              </a:rPr>
              <a:t> 统一的财务核算平台和核算准则，搭建纵向一体化的平台</a:t>
            </a:r>
            <a:endParaRPr lang="en-US" altLang="zh-CN" sz="1400" dirty="0">
              <a:latin typeface="微软雅黑" pitchFamily="34" charset="-122"/>
              <a:ea typeface="微软雅黑" pitchFamily="34" charset="-122"/>
            </a:endParaRPr>
          </a:p>
          <a:p>
            <a:pPr fontAlgn="auto">
              <a:spcBef>
                <a:spcPts val="0"/>
              </a:spcBef>
              <a:spcAft>
                <a:spcPts val="0"/>
              </a:spcAft>
              <a:buClr>
                <a:schemeClr val="accent6">
                  <a:lumMod val="75000"/>
                </a:schemeClr>
              </a:buClr>
              <a:buFont typeface="Arial" pitchFamily="34" charset="0"/>
              <a:buChar char="•"/>
              <a:defRPr/>
            </a:pPr>
            <a:r>
              <a:rPr lang="zh-CN" altLang="en-US" sz="1400" dirty="0">
                <a:latin typeface="微软雅黑" pitchFamily="34" charset="-122"/>
                <a:ea typeface="微软雅黑" pitchFamily="34" charset="-122"/>
              </a:rPr>
              <a:t> 以财务管理为核心，集成采购管理、销售管理、生产管理、品质管理等搭建横向一体化的平台</a:t>
            </a:r>
            <a:endParaRPr lang="en-US" altLang="zh-CN" sz="1400" dirty="0">
              <a:latin typeface="微软雅黑" pitchFamily="34" charset="-122"/>
              <a:ea typeface="微软雅黑" pitchFamily="34" charset="-122"/>
            </a:endParaRPr>
          </a:p>
        </p:txBody>
      </p:sp>
      <p:grpSp>
        <p:nvGrpSpPr>
          <p:cNvPr id="55" name="Group 13">
            <a:extLst>
              <a:ext uri="{FF2B5EF4-FFF2-40B4-BE49-F238E27FC236}">
                <a16:creationId xmlns:a16="http://schemas.microsoft.com/office/drawing/2014/main" id="{3C821C62-CDF6-4184-B791-0B2C32E87B8F}"/>
              </a:ext>
            </a:extLst>
          </p:cNvPr>
          <p:cNvGrpSpPr>
            <a:grpSpLocks/>
          </p:cNvGrpSpPr>
          <p:nvPr/>
        </p:nvGrpSpPr>
        <p:grpSpPr bwMode="auto">
          <a:xfrm>
            <a:off x="10436721" y="3896767"/>
            <a:ext cx="830262" cy="1044575"/>
            <a:chOff x="798" y="2971"/>
            <a:chExt cx="677" cy="883"/>
          </a:xfrm>
        </p:grpSpPr>
        <p:sp>
          <p:nvSpPr>
            <p:cNvPr id="56" name="Rectangle 14">
              <a:extLst>
                <a:ext uri="{FF2B5EF4-FFF2-40B4-BE49-F238E27FC236}">
                  <a16:creationId xmlns:a16="http://schemas.microsoft.com/office/drawing/2014/main" id="{CADDB948-AC9F-48E3-A8B8-72780AFBA384}"/>
                </a:ext>
              </a:extLst>
            </p:cNvPr>
            <p:cNvSpPr>
              <a:spLocks noChangeArrowheads="1"/>
            </p:cNvSpPr>
            <p:nvPr/>
          </p:nvSpPr>
          <p:spPr bwMode="auto">
            <a:xfrm>
              <a:off x="933" y="2971"/>
              <a:ext cx="542" cy="798"/>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0" tIns="0" rIns="0" bIns="0" anchor="ctr"/>
            <a:lstStyle/>
            <a:p>
              <a:pPr fontAlgn="auto">
                <a:spcBef>
                  <a:spcPts val="0"/>
                </a:spcBef>
                <a:spcAft>
                  <a:spcPts val="0"/>
                </a:spcAft>
                <a:defRPr/>
              </a:pPr>
              <a:endParaRPr lang="zh-CN" altLang="en-US">
                <a:solidFill>
                  <a:schemeClr val="tx1"/>
                </a:solidFill>
                <a:latin typeface="微软雅黑" pitchFamily="34" charset="-122"/>
                <a:ea typeface="微软雅黑" pitchFamily="34" charset="-122"/>
              </a:endParaRPr>
            </a:p>
          </p:txBody>
        </p:sp>
        <p:sp>
          <p:nvSpPr>
            <p:cNvPr id="57" name="Rectangle 15">
              <a:extLst>
                <a:ext uri="{FF2B5EF4-FFF2-40B4-BE49-F238E27FC236}">
                  <a16:creationId xmlns:a16="http://schemas.microsoft.com/office/drawing/2014/main" id="{83732558-5076-49F0-A40E-EA382FBC43FB}"/>
                </a:ext>
              </a:extLst>
            </p:cNvPr>
            <p:cNvSpPr>
              <a:spLocks noChangeArrowheads="1"/>
            </p:cNvSpPr>
            <p:nvPr/>
          </p:nvSpPr>
          <p:spPr bwMode="auto">
            <a:xfrm>
              <a:off x="865" y="3014"/>
              <a:ext cx="541" cy="798"/>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0" tIns="0" rIns="0" bIns="0" anchor="ctr"/>
            <a:lstStyle/>
            <a:p>
              <a:pPr fontAlgn="auto">
                <a:spcBef>
                  <a:spcPts val="0"/>
                </a:spcBef>
                <a:spcAft>
                  <a:spcPts val="0"/>
                </a:spcAft>
                <a:defRPr/>
              </a:pPr>
              <a:endParaRPr lang="zh-CN" altLang="en-US">
                <a:solidFill>
                  <a:schemeClr val="tx1"/>
                </a:solidFill>
                <a:latin typeface="微软雅黑" pitchFamily="34" charset="-122"/>
                <a:ea typeface="微软雅黑" pitchFamily="34" charset="-122"/>
              </a:endParaRPr>
            </a:p>
          </p:txBody>
        </p:sp>
        <p:sp>
          <p:nvSpPr>
            <p:cNvPr id="58" name="Rectangle 16">
              <a:extLst>
                <a:ext uri="{FF2B5EF4-FFF2-40B4-BE49-F238E27FC236}">
                  <a16:creationId xmlns:a16="http://schemas.microsoft.com/office/drawing/2014/main" id="{1858E343-62C0-496B-AA48-0FF460BE23B9}"/>
                </a:ext>
              </a:extLst>
            </p:cNvPr>
            <p:cNvSpPr>
              <a:spLocks noChangeArrowheads="1"/>
            </p:cNvSpPr>
            <p:nvPr/>
          </p:nvSpPr>
          <p:spPr bwMode="auto">
            <a:xfrm>
              <a:off x="798" y="3056"/>
              <a:ext cx="542" cy="798"/>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0" tIns="0" rIns="0" bIns="0" anchor="ctr"/>
            <a:lstStyle/>
            <a:p>
              <a:pPr fontAlgn="auto">
                <a:spcBef>
                  <a:spcPts val="0"/>
                </a:spcBef>
                <a:spcAft>
                  <a:spcPts val="0"/>
                </a:spcAft>
                <a:defRPr/>
              </a:pPr>
              <a:endParaRPr lang="zh-CN" altLang="en-US">
                <a:solidFill>
                  <a:schemeClr val="tx1"/>
                </a:solidFill>
                <a:latin typeface="微软雅黑" pitchFamily="34" charset="-122"/>
                <a:ea typeface="微软雅黑" pitchFamily="34" charset="-122"/>
              </a:endParaRPr>
            </a:p>
          </p:txBody>
        </p:sp>
        <p:sp>
          <p:nvSpPr>
            <p:cNvPr id="59" name="Line 17">
              <a:extLst>
                <a:ext uri="{FF2B5EF4-FFF2-40B4-BE49-F238E27FC236}">
                  <a16:creationId xmlns:a16="http://schemas.microsoft.com/office/drawing/2014/main" id="{C116DE81-05A0-4E10-841B-0794AB599E5B}"/>
                </a:ext>
              </a:extLst>
            </p:cNvPr>
            <p:cNvSpPr>
              <a:spLocks noChangeShapeType="1"/>
            </p:cNvSpPr>
            <p:nvPr/>
          </p:nvSpPr>
          <p:spPr bwMode="auto">
            <a:xfrm>
              <a:off x="868" y="3289"/>
              <a:ext cx="381" cy="0"/>
            </a:xfrm>
            <a:prstGeom prst="line">
              <a:avLst/>
            </a:prstGeom>
            <a:ln>
              <a:headEnd/>
              <a:tailEnd/>
            </a:ln>
          </p:spPr>
          <p:style>
            <a:lnRef idx="1">
              <a:schemeClr val="accent6"/>
            </a:lnRef>
            <a:fillRef idx="2">
              <a:schemeClr val="accent6"/>
            </a:fillRef>
            <a:effectRef idx="1">
              <a:schemeClr val="accent6"/>
            </a:effectRef>
            <a:fontRef idx="minor">
              <a:schemeClr val="dk1"/>
            </a:fontRef>
          </p:style>
          <p:txBody>
            <a:bodyPr wrap="none" lIns="0" tIns="0" rIns="0" bIns="0" anchor="ctr"/>
            <a:lstStyle/>
            <a:p>
              <a:pPr fontAlgn="auto">
                <a:spcBef>
                  <a:spcPts val="0"/>
                </a:spcBef>
                <a:spcAft>
                  <a:spcPts val="0"/>
                </a:spcAft>
                <a:defRPr/>
              </a:pPr>
              <a:endParaRPr lang="zh-CN" altLang="en-US">
                <a:solidFill>
                  <a:schemeClr val="tx1"/>
                </a:solidFill>
                <a:latin typeface="微软雅黑" pitchFamily="34" charset="-122"/>
                <a:ea typeface="微软雅黑" pitchFamily="34" charset="-122"/>
              </a:endParaRPr>
            </a:p>
          </p:txBody>
        </p:sp>
        <p:sp>
          <p:nvSpPr>
            <p:cNvPr id="60" name="Line 18">
              <a:extLst>
                <a:ext uri="{FF2B5EF4-FFF2-40B4-BE49-F238E27FC236}">
                  <a16:creationId xmlns:a16="http://schemas.microsoft.com/office/drawing/2014/main" id="{67737181-C6BB-4B40-A3C5-944EA72287F8}"/>
                </a:ext>
              </a:extLst>
            </p:cNvPr>
            <p:cNvSpPr>
              <a:spLocks noChangeShapeType="1"/>
            </p:cNvSpPr>
            <p:nvPr/>
          </p:nvSpPr>
          <p:spPr bwMode="auto">
            <a:xfrm>
              <a:off x="868" y="3349"/>
              <a:ext cx="381" cy="0"/>
            </a:xfrm>
            <a:prstGeom prst="line">
              <a:avLst/>
            </a:prstGeom>
            <a:ln>
              <a:headEnd/>
              <a:tailEnd/>
            </a:ln>
          </p:spPr>
          <p:style>
            <a:lnRef idx="1">
              <a:schemeClr val="accent6"/>
            </a:lnRef>
            <a:fillRef idx="2">
              <a:schemeClr val="accent6"/>
            </a:fillRef>
            <a:effectRef idx="1">
              <a:schemeClr val="accent6"/>
            </a:effectRef>
            <a:fontRef idx="minor">
              <a:schemeClr val="dk1"/>
            </a:fontRef>
          </p:style>
          <p:txBody>
            <a:bodyPr wrap="none" lIns="0" tIns="0" rIns="0" bIns="0" anchor="ctr"/>
            <a:lstStyle/>
            <a:p>
              <a:pPr fontAlgn="auto">
                <a:spcBef>
                  <a:spcPts val="0"/>
                </a:spcBef>
                <a:spcAft>
                  <a:spcPts val="0"/>
                </a:spcAft>
                <a:defRPr/>
              </a:pPr>
              <a:endParaRPr lang="zh-CN" altLang="en-US">
                <a:solidFill>
                  <a:schemeClr val="tx1"/>
                </a:solidFill>
                <a:latin typeface="微软雅黑" pitchFamily="34" charset="-122"/>
                <a:ea typeface="微软雅黑" pitchFamily="34" charset="-122"/>
              </a:endParaRPr>
            </a:p>
          </p:txBody>
        </p:sp>
        <p:sp>
          <p:nvSpPr>
            <p:cNvPr id="61" name="Line 19">
              <a:extLst>
                <a:ext uri="{FF2B5EF4-FFF2-40B4-BE49-F238E27FC236}">
                  <a16:creationId xmlns:a16="http://schemas.microsoft.com/office/drawing/2014/main" id="{740D25D8-9639-4935-9916-B137E44EA772}"/>
                </a:ext>
              </a:extLst>
            </p:cNvPr>
            <p:cNvSpPr>
              <a:spLocks noChangeShapeType="1"/>
            </p:cNvSpPr>
            <p:nvPr/>
          </p:nvSpPr>
          <p:spPr bwMode="auto">
            <a:xfrm>
              <a:off x="868" y="3412"/>
              <a:ext cx="381" cy="0"/>
            </a:xfrm>
            <a:prstGeom prst="line">
              <a:avLst/>
            </a:prstGeom>
            <a:ln>
              <a:headEnd/>
              <a:tailEnd/>
            </a:ln>
          </p:spPr>
          <p:style>
            <a:lnRef idx="1">
              <a:schemeClr val="accent6"/>
            </a:lnRef>
            <a:fillRef idx="2">
              <a:schemeClr val="accent6"/>
            </a:fillRef>
            <a:effectRef idx="1">
              <a:schemeClr val="accent6"/>
            </a:effectRef>
            <a:fontRef idx="minor">
              <a:schemeClr val="dk1"/>
            </a:fontRef>
          </p:style>
          <p:txBody>
            <a:bodyPr wrap="none" lIns="0" tIns="0" rIns="0" bIns="0" anchor="ctr"/>
            <a:lstStyle/>
            <a:p>
              <a:pPr fontAlgn="auto">
                <a:spcBef>
                  <a:spcPts val="0"/>
                </a:spcBef>
                <a:spcAft>
                  <a:spcPts val="0"/>
                </a:spcAft>
                <a:defRPr/>
              </a:pPr>
              <a:endParaRPr lang="zh-CN" altLang="en-US">
                <a:solidFill>
                  <a:schemeClr val="tx1"/>
                </a:solidFill>
                <a:latin typeface="微软雅黑" pitchFamily="34" charset="-122"/>
                <a:ea typeface="微软雅黑" pitchFamily="34" charset="-122"/>
              </a:endParaRPr>
            </a:p>
          </p:txBody>
        </p:sp>
        <p:sp>
          <p:nvSpPr>
            <p:cNvPr id="62" name="Line 20">
              <a:extLst>
                <a:ext uri="{FF2B5EF4-FFF2-40B4-BE49-F238E27FC236}">
                  <a16:creationId xmlns:a16="http://schemas.microsoft.com/office/drawing/2014/main" id="{5F0782E3-4D98-403D-8862-355752AF3BDC}"/>
                </a:ext>
              </a:extLst>
            </p:cNvPr>
            <p:cNvSpPr>
              <a:spLocks noChangeShapeType="1"/>
            </p:cNvSpPr>
            <p:nvPr/>
          </p:nvSpPr>
          <p:spPr bwMode="auto">
            <a:xfrm>
              <a:off x="868" y="3474"/>
              <a:ext cx="381" cy="0"/>
            </a:xfrm>
            <a:prstGeom prst="line">
              <a:avLst/>
            </a:prstGeom>
            <a:ln>
              <a:headEnd/>
              <a:tailEnd/>
            </a:ln>
          </p:spPr>
          <p:style>
            <a:lnRef idx="1">
              <a:schemeClr val="accent6"/>
            </a:lnRef>
            <a:fillRef idx="2">
              <a:schemeClr val="accent6"/>
            </a:fillRef>
            <a:effectRef idx="1">
              <a:schemeClr val="accent6"/>
            </a:effectRef>
            <a:fontRef idx="minor">
              <a:schemeClr val="dk1"/>
            </a:fontRef>
          </p:style>
          <p:txBody>
            <a:bodyPr wrap="none" lIns="0" tIns="0" rIns="0" bIns="0" anchor="ctr"/>
            <a:lstStyle/>
            <a:p>
              <a:pPr fontAlgn="auto">
                <a:spcBef>
                  <a:spcPts val="0"/>
                </a:spcBef>
                <a:spcAft>
                  <a:spcPts val="0"/>
                </a:spcAft>
                <a:defRPr/>
              </a:pPr>
              <a:endParaRPr lang="zh-CN" altLang="en-US">
                <a:solidFill>
                  <a:schemeClr val="tx1"/>
                </a:solidFill>
                <a:latin typeface="微软雅黑" pitchFamily="34" charset="-122"/>
                <a:ea typeface="微软雅黑" pitchFamily="34" charset="-122"/>
              </a:endParaRPr>
            </a:p>
          </p:txBody>
        </p:sp>
        <p:sp>
          <p:nvSpPr>
            <p:cNvPr id="63" name="Line 21">
              <a:extLst>
                <a:ext uri="{FF2B5EF4-FFF2-40B4-BE49-F238E27FC236}">
                  <a16:creationId xmlns:a16="http://schemas.microsoft.com/office/drawing/2014/main" id="{99DDDF05-8113-4B31-B473-05E25B919ADC}"/>
                </a:ext>
              </a:extLst>
            </p:cNvPr>
            <p:cNvSpPr>
              <a:spLocks noChangeShapeType="1"/>
            </p:cNvSpPr>
            <p:nvPr/>
          </p:nvSpPr>
          <p:spPr bwMode="auto">
            <a:xfrm>
              <a:off x="868" y="3536"/>
              <a:ext cx="381" cy="0"/>
            </a:xfrm>
            <a:prstGeom prst="line">
              <a:avLst/>
            </a:prstGeom>
            <a:ln>
              <a:headEnd/>
              <a:tailEnd/>
            </a:ln>
          </p:spPr>
          <p:style>
            <a:lnRef idx="1">
              <a:schemeClr val="accent6"/>
            </a:lnRef>
            <a:fillRef idx="2">
              <a:schemeClr val="accent6"/>
            </a:fillRef>
            <a:effectRef idx="1">
              <a:schemeClr val="accent6"/>
            </a:effectRef>
            <a:fontRef idx="minor">
              <a:schemeClr val="dk1"/>
            </a:fontRef>
          </p:style>
          <p:txBody>
            <a:bodyPr wrap="none" lIns="0" tIns="0" rIns="0" bIns="0" anchor="ctr"/>
            <a:lstStyle/>
            <a:p>
              <a:pPr fontAlgn="auto">
                <a:spcBef>
                  <a:spcPts val="0"/>
                </a:spcBef>
                <a:spcAft>
                  <a:spcPts val="0"/>
                </a:spcAft>
                <a:defRPr/>
              </a:pPr>
              <a:endParaRPr lang="zh-CN" altLang="en-US">
                <a:solidFill>
                  <a:schemeClr val="tx1"/>
                </a:solidFill>
                <a:latin typeface="微软雅黑" pitchFamily="34" charset="-122"/>
                <a:ea typeface="微软雅黑" pitchFamily="34" charset="-122"/>
              </a:endParaRPr>
            </a:p>
          </p:txBody>
        </p:sp>
        <p:sp>
          <p:nvSpPr>
            <p:cNvPr id="64" name="Line 22">
              <a:extLst>
                <a:ext uri="{FF2B5EF4-FFF2-40B4-BE49-F238E27FC236}">
                  <a16:creationId xmlns:a16="http://schemas.microsoft.com/office/drawing/2014/main" id="{6EAFE838-5D8D-46BF-8CB3-0C70AEF6DBCC}"/>
                </a:ext>
              </a:extLst>
            </p:cNvPr>
            <p:cNvSpPr>
              <a:spLocks noChangeShapeType="1"/>
            </p:cNvSpPr>
            <p:nvPr/>
          </p:nvSpPr>
          <p:spPr bwMode="auto">
            <a:xfrm>
              <a:off x="868" y="3635"/>
              <a:ext cx="381" cy="0"/>
            </a:xfrm>
            <a:prstGeom prst="line">
              <a:avLst/>
            </a:prstGeom>
            <a:ln>
              <a:headEnd/>
              <a:tailEnd/>
            </a:ln>
          </p:spPr>
          <p:style>
            <a:lnRef idx="1">
              <a:schemeClr val="accent6"/>
            </a:lnRef>
            <a:fillRef idx="2">
              <a:schemeClr val="accent6"/>
            </a:fillRef>
            <a:effectRef idx="1">
              <a:schemeClr val="accent6"/>
            </a:effectRef>
            <a:fontRef idx="minor">
              <a:schemeClr val="dk1"/>
            </a:fontRef>
          </p:style>
          <p:txBody>
            <a:bodyPr wrap="none" lIns="0" tIns="0" rIns="0" bIns="0" anchor="ctr"/>
            <a:lstStyle/>
            <a:p>
              <a:pPr fontAlgn="auto">
                <a:spcBef>
                  <a:spcPts val="0"/>
                </a:spcBef>
                <a:spcAft>
                  <a:spcPts val="0"/>
                </a:spcAft>
                <a:defRPr/>
              </a:pPr>
              <a:endParaRPr lang="zh-CN" altLang="en-US">
                <a:solidFill>
                  <a:schemeClr val="tx1"/>
                </a:solidFill>
                <a:latin typeface="微软雅黑" pitchFamily="34" charset="-122"/>
                <a:ea typeface="微软雅黑" pitchFamily="34" charset="-122"/>
              </a:endParaRPr>
            </a:p>
          </p:txBody>
        </p:sp>
        <p:sp>
          <p:nvSpPr>
            <p:cNvPr id="65" name="Line 23">
              <a:extLst>
                <a:ext uri="{FF2B5EF4-FFF2-40B4-BE49-F238E27FC236}">
                  <a16:creationId xmlns:a16="http://schemas.microsoft.com/office/drawing/2014/main" id="{EEF258D8-8A3F-4911-A5F6-ADA0313C4034}"/>
                </a:ext>
              </a:extLst>
            </p:cNvPr>
            <p:cNvSpPr>
              <a:spLocks noChangeShapeType="1"/>
            </p:cNvSpPr>
            <p:nvPr/>
          </p:nvSpPr>
          <p:spPr bwMode="auto">
            <a:xfrm>
              <a:off x="868" y="3692"/>
              <a:ext cx="381" cy="0"/>
            </a:xfrm>
            <a:prstGeom prst="line">
              <a:avLst/>
            </a:prstGeom>
            <a:ln>
              <a:headEnd/>
              <a:tailEnd/>
            </a:ln>
          </p:spPr>
          <p:style>
            <a:lnRef idx="1">
              <a:schemeClr val="accent6"/>
            </a:lnRef>
            <a:fillRef idx="2">
              <a:schemeClr val="accent6"/>
            </a:fillRef>
            <a:effectRef idx="1">
              <a:schemeClr val="accent6"/>
            </a:effectRef>
            <a:fontRef idx="minor">
              <a:schemeClr val="dk1"/>
            </a:fontRef>
          </p:style>
          <p:txBody>
            <a:bodyPr wrap="none" lIns="0" tIns="0" rIns="0" bIns="0" anchor="ctr"/>
            <a:lstStyle/>
            <a:p>
              <a:pPr fontAlgn="auto">
                <a:spcBef>
                  <a:spcPts val="0"/>
                </a:spcBef>
                <a:spcAft>
                  <a:spcPts val="0"/>
                </a:spcAft>
                <a:defRPr/>
              </a:pPr>
              <a:endParaRPr lang="zh-CN" altLang="en-US">
                <a:solidFill>
                  <a:schemeClr val="tx1"/>
                </a:solidFill>
                <a:latin typeface="微软雅黑" pitchFamily="34" charset="-122"/>
                <a:ea typeface="微软雅黑" pitchFamily="34" charset="-122"/>
              </a:endParaRPr>
            </a:p>
          </p:txBody>
        </p:sp>
        <p:sp>
          <p:nvSpPr>
            <p:cNvPr id="66" name="Text Box 24">
              <a:extLst>
                <a:ext uri="{FF2B5EF4-FFF2-40B4-BE49-F238E27FC236}">
                  <a16:creationId xmlns:a16="http://schemas.microsoft.com/office/drawing/2014/main" id="{2381D94D-F3FD-4E02-831D-B5690C9CD71A}"/>
                </a:ext>
              </a:extLst>
            </p:cNvPr>
            <p:cNvSpPr txBox="1">
              <a:spLocks noChangeArrowheads="1"/>
            </p:cNvSpPr>
            <p:nvPr/>
          </p:nvSpPr>
          <p:spPr bwMode="auto">
            <a:xfrm>
              <a:off x="1066" y="3135"/>
              <a:ext cx="0" cy="130"/>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0" tIns="0" rIns="0" bIns="0" anchor="ctr">
              <a:spAutoFit/>
            </a:bodyPr>
            <a:lstStyle/>
            <a:p>
              <a:pPr algn="ctr" fontAlgn="auto">
                <a:spcBef>
                  <a:spcPts val="0"/>
                </a:spcBef>
                <a:spcAft>
                  <a:spcPts val="0"/>
                </a:spcAft>
                <a:defRPr/>
              </a:pPr>
              <a:endParaRPr kumimoji="1" lang="zh-CN" altLang="zh-CN" sz="1000">
                <a:solidFill>
                  <a:schemeClr val="tx1"/>
                </a:solidFill>
                <a:latin typeface="微软雅黑" pitchFamily="34" charset="-122"/>
                <a:ea typeface="微软雅黑" pitchFamily="34" charset="-122"/>
              </a:endParaRPr>
            </a:p>
          </p:txBody>
        </p:sp>
      </p:grpSp>
      <p:sp>
        <p:nvSpPr>
          <p:cNvPr id="67" name="Right Arrow 149">
            <a:extLst>
              <a:ext uri="{FF2B5EF4-FFF2-40B4-BE49-F238E27FC236}">
                <a16:creationId xmlns:a16="http://schemas.microsoft.com/office/drawing/2014/main" id="{DF1C24A3-12D3-4EC6-83A3-E0A571C88102}"/>
              </a:ext>
            </a:extLst>
          </p:cNvPr>
          <p:cNvSpPr/>
          <p:nvPr/>
        </p:nvSpPr>
        <p:spPr>
          <a:xfrm>
            <a:off x="9239746" y="2817267"/>
            <a:ext cx="963612" cy="468312"/>
          </a:xfrm>
          <a:prstGeom prst="rightArrow">
            <a:avLst/>
          </a:prstGeom>
          <a:ln/>
        </p:spPr>
        <p:style>
          <a:lnRef idx="1">
            <a:schemeClr val="accent4"/>
          </a:lnRef>
          <a:fillRef idx="2">
            <a:schemeClr val="accent4"/>
          </a:fillRef>
          <a:effectRef idx="1">
            <a:schemeClr val="accent4"/>
          </a:effectRef>
          <a:fontRef idx="minor">
            <a:schemeClr val="dk1"/>
          </a:fontRef>
        </p:style>
        <p:txBody>
          <a:bodyPr lIns="64008" tIns="32004" rIns="106013" bIns="32004" spcCol="1270" anchor="ctr"/>
          <a:lstStyle/>
          <a:p>
            <a:pPr algn="ctr" defTabSz="533400" fontAlgn="auto">
              <a:lnSpc>
                <a:spcPct val="90000"/>
              </a:lnSpc>
              <a:spcBef>
                <a:spcPts val="0"/>
              </a:spcBef>
              <a:spcAft>
                <a:spcPct val="35000"/>
              </a:spcAft>
              <a:defRPr/>
            </a:pPr>
            <a:endParaRPr lang="zh-CN" altLang="en-US" sz="1000" dirty="0">
              <a:latin typeface="微软雅黑" pitchFamily="34" charset="-122"/>
              <a:ea typeface="微软雅黑" pitchFamily="34" charset="-122"/>
            </a:endParaRPr>
          </a:p>
        </p:txBody>
      </p:sp>
      <p:sp>
        <p:nvSpPr>
          <p:cNvPr id="68" name="Right Arrow 150">
            <a:extLst>
              <a:ext uri="{FF2B5EF4-FFF2-40B4-BE49-F238E27FC236}">
                <a16:creationId xmlns:a16="http://schemas.microsoft.com/office/drawing/2014/main" id="{C51F587B-C0DA-4EA7-97E1-68E92D94AE73}"/>
              </a:ext>
            </a:extLst>
          </p:cNvPr>
          <p:cNvSpPr/>
          <p:nvPr/>
        </p:nvSpPr>
        <p:spPr>
          <a:xfrm>
            <a:off x="9206408" y="4220617"/>
            <a:ext cx="963613" cy="468312"/>
          </a:xfrm>
          <a:prstGeom prst="rightArrow">
            <a:avLst/>
          </a:prstGeom>
          <a:ln/>
        </p:spPr>
        <p:style>
          <a:lnRef idx="1">
            <a:schemeClr val="accent4"/>
          </a:lnRef>
          <a:fillRef idx="2">
            <a:schemeClr val="accent4"/>
          </a:fillRef>
          <a:effectRef idx="1">
            <a:schemeClr val="accent4"/>
          </a:effectRef>
          <a:fontRef idx="minor">
            <a:schemeClr val="dk1"/>
          </a:fontRef>
        </p:style>
        <p:txBody>
          <a:bodyPr lIns="64008" tIns="32004" rIns="106013" bIns="32004" spcCol="1270" anchor="ctr"/>
          <a:lstStyle/>
          <a:p>
            <a:pPr algn="ctr" defTabSz="533400" fontAlgn="auto">
              <a:lnSpc>
                <a:spcPct val="90000"/>
              </a:lnSpc>
              <a:spcBef>
                <a:spcPts val="0"/>
              </a:spcBef>
              <a:spcAft>
                <a:spcPct val="35000"/>
              </a:spcAft>
              <a:defRPr/>
            </a:pPr>
            <a:endParaRPr lang="zh-CN" altLang="en-US" sz="1000" dirty="0">
              <a:latin typeface="微软雅黑" pitchFamily="34" charset="-122"/>
              <a:ea typeface="微软雅黑" pitchFamily="34" charset="-122"/>
            </a:endParaRPr>
          </a:p>
        </p:txBody>
      </p:sp>
      <p:sp>
        <p:nvSpPr>
          <p:cNvPr id="69" name="Right Arrow 151">
            <a:extLst>
              <a:ext uri="{FF2B5EF4-FFF2-40B4-BE49-F238E27FC236}">
                <a16:creationId xmlns:a16="http://schemas.microsoft.com/office/drawing/2014/main" id="{D25D0200-D575-4092-9773-98569058ACD8}"/>
              </a:ext>
            </a:extLst>
          </p:cNvPr>
          <p:cNvSpPr/>
          <p:nvPr/>
        </p:nvSpPr>
        <p:spPr>
          <a:xfrm>
            <a:off x="9173071" y="5444579"/>
            <a:ext cx="963612" cy="468313"/>
          </a:xfrm>
          <a:prstGeom prst="rightArrow">
            <a:avLst/>
          </a:prstGeom>
          <a:ln/>
        </p:spPr>
        <p:style>
          <a:lnRef idx="1">
            <a:schemeClr val="accent4"/>
          </a:lnRef>
          <a:fillRef idx="2">
            <a:schemeClr val="accent4"/>
          </a:fillRef>
          <a:effectRef idx="1">
            <a:schemeClr val="accent4"/>
          </a:effectRef>
          <a:fontRef idx="minor">
            <a:schemeClr val="dk1"/>
          </a:fontRef>
        </p:style>
        <p:txBody>
          <a:bodyPr lIns="64008" tIns="32004" rIns="106013" bIns="32004" spcCol="1270" anchor="ctr"/>
          <a:lstStyle/>
          <a:p>
            <a:pPr algn="ctr" defTabSz="533400" fontAlgn="auto">
              <a:lnSpc>
                <a:spcPct val="90000"/>
              </a:lnSpc>
              <a:spcBef>
                <a:spcPts val="0"/>
              </a:spcBef>
              <a:spcAft>
                <a:spcPct val="35000"/>
              </a:spcAft>
              <a:defRPr/>
            </a:pPr>
            <a:endParaRPr lang="zh-CN" altLang="en-US" sz="1000" dirty="0">
              <a:latin typeface="微软雅黑" pitchFamily="34" charset="-122"/>
              <a:ea typeface="微软雅黑" pitchFamily="34" charset="-122"/>
            </a:endParaRPr>
          </a:p>
        </p:txBody>
      </p:sp>
      <p:grpSp>
        <p:nvGrpSpPr>
          <p:cNvPr id="70" name="Group 13">
            <a:extLst>
              <a:ext uri="{FF2B5EF4-FFF2-40B4-BE49-F238E27FC236}">
                <a16:creationId xmlns:a16="http://schemas.microsoft.com/office/drawing/2014/main" id="{9F827A28-DB7C-4ECA-9FDB-1E7E3CFDC1E2}"/>
              </a:ext>
            </a:extLst>
          </p:cNvPr>
          <p:cNvGrpSpPr>
            <a:grpSpLocks/>
          </p:cNvGrpSpPr>
          <p:nvPr/>
        </p:nvGrpSpPr>
        <p:grpSpPr bwMode="auto">
          <a:xfrm>
            <a:off x="10436721" y="5120729"/>
            <a:ext cx="830262" cy="1044575"/>
            <a:chOff x="798" y="2971"/>
            <a:chExt cx="677" cy="883"/>
          </a:xfrm>
        </p:grpSpPr>
        <p:sp>
          <p:nvSpPr>
            <p:cNvPr id="71" name="Rectangle 14">
              <a:extLst>
                <a:ext uri="{FF2B5EF4-FFF2-40B4-BE49-F238E27FC236}">
                  <a16:creationId xmlns:a16="http://schemas.microsoft.com/office/drawing/2014/main" id="{71764811-3343-4DDE-8319-A49A6BBDD606}"/>
                </a:ext>
              </a:extLst>
            </p:cNvPr>
            <p:cNvSpPr>
              <a:spLocks noChangeArrowheads="1"/>
            </p:cNvSpPr>
            <p:nvPr/>
          </p:nvSpPr>
          <p:spPr bwMode="auto">
            <a:xfrm>
              <a:off x="933" y="2971"/>
              <a:ext cx="542" cy="79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0" tIns="0" rIns="0" bIns="0" anchor="ctr"/>
            <a:lstStyle/>
            <a:p>
              <a:pPr fontAlgn="auto">
                <a:spcBef>
                  <a:spcPts val="0"/>
                </a:spcBef>
                <a:spcAft>
                  <a:spcPts val="0"/>
                </a:spcAft>
                <a:defRPr/>
              </a:pPr>
              <a:endParaRPr lang="zh-CN" altLang="en-US">
                <a:solidFill>
                  <a:schemeClr val="tx1"/>
                </a:solidFill>
                <a:latin typeface="微软雅黑" pitchFamily="34" charset="-122"/>
                <a:ea typeface="微软雅黑" pitchFamily="34" charset="-122"/>
              </a:endParaRPr>
            </a:p>
          </p:txBody>
        </p:sp>
        <p:sp>
          <p:nvSpPr>
            <p:cNvPr id="72" name="Rectangle 15">
              <a:extLst>
                <a:ext uri="{FF2B5EF4-FFF2-40B4-BE49-F238E27FC236}">
                  <a16:creationId xmlns:a16="http://schemas.microsoft.com/office/drawing/2014/main" id="{2A322B15-F72F-4A85-9D9F-57C6C462F9B3}"/>
                </a:ext>
              </a:extLst>
            </p:cNvPr>
            <p:cNvSpPr>
              <a:spLocks noChangeArrowheads="1"/>
            </p:cNvSpPr>
            <p:nvPr/>
          </p:nvSpPr>
          <p:spPr bwMode="auto">
            <a:xfrm>
              <a:off x="865" y="3014"/>
              <a:ext cx="541" cy="79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0" tIns="0" rIns="0" bIns="0" anchor="ctr"/>
            <a:lstStyle/>
            <a:p>
              <a:pPr fontAlgn="auto">
                <a:spcBef>
                  <a:spcPts val="0"/>
                </a:spcBef>
                <a:spcAft>
                  <a:spcPts val="0"/>
                </a:spcAft>
                <a:defRPr/>
              </a:pPr>
              <a:endParaRPr lang="zh-CN" altLang="en-US">
                <a:solidFill>
                  <a:schemeClr val="tx1"/>
                </a:solidFill>
                <a:latin typeface="微软雅黑" pitchFamily="34" charset="-122"/>
                <a:ea typeface="微软雅黑" pitchFamily="34" charset="-122"/>
              </a:endParaRPr>
            </a:p>
          </p:txBody>
        </p:sp>
        <p:sp>
          <p:nvSpPr>
            <p:cNvPr id="73" name="Rectangle 16">
              <a:extLst>
                <a:ext uri="{FF2B5EF4-FFF2-40B4-BE49-F238E27FC236}">
                  <a16:creationId xmlns:a16="http://schemas.microsoft.com/office/drawing/2014/main" id="{CA78800C-33FB-43FA-B0A3-E8C97AF16F61}"/>
                </a:ext>
              </a:extLst>
            </p:cNvPr>
            <p:cNvSpPr>
              <a:spLocks noChangeArrowheads="1"/>
            </p:cNvSpPr>
            <p:nvPr/>
          </p:nvSpPr>
          <p:spPr bwMode="auto">
            <a:xfrm>
              <a:off x="798" y="3056"/>
              <a:ext cx="542" cy="79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0" tIns="0" rIns="0" bIns="0" anchor="ctr"/>
            <a:lstStyle/>
            <a:p>
              <a:pPr fontAlgn="auto">
                <a:spcBef>
                  <a:spcPts val="0"/>
                </a:spcBef>
                <a:spcAft>
                  <a:spcPts val="0"/>
                </a:spcAft>
                <a:defRPr/>
              </a:pPr>
              <a:endParaRPr lang="zh-CN" altLang="en-US">
                <a:solidFill>
                  <a:schemeClr val="tx1"/>
                </a:solidFill>
                <a:latin typeface="微软雅黑" pitchFamily="34" charset="-122"/>
                <a:ea typeface="微软雅黑" pitchFamily="34" charset="-122"/>
              </a:endParaRPr>
            </a:p>
          </p:txBody>
        </p:sp>
        <p:sp>
          <p:nvSpPr>
            <p:cNvPr id="74" name="Line 17">
              <a:extLst>
                <a:ext uri="{FF2B5EF4-FFF2-40B4-BE49-F238E27FC236}">
                  <a16:creationId xmlns:a16="http://schemas.microsoft.com/office/drawing/2014/main" id="{FDE83498-8E6E-4C37-8E97-593317DB2BD3}"/>
                </a:ext>
              </a:extLst>
            </p:cNvPr>
            <p:cNvSpPr>
              <a:spLocks noChangeShapeType="1"/>
            </p:cNvSpPr>
            <p:nvPr/>
          </p:nvSpPr>
          <p:spPr bwMode="auto">
            <a:xfrm>
              <a:off x="868" y="3289"/>
              <a:ext cx="381" cy="0"/>
            </a:xfrm>
            <a:prstGeom prst="line">
              <a:avLst/>
            </a:prstGeom>
            <a:ln>
              <a:headEnd/>
              <a:tailEnd/>
            </a:ln>
          </p:spPr>
          <p:style>
            <a:lnRef idx="1">
              <a:schemeClr val="accent2"/>
            </a:lnRef>
            <a:fillRef idx="2">
              <a:schemeClr val="accent2"/>
            </a:fillRef>
            <a:effectRef idx="1">
              <a:schemeClr val="accent2"/>
            </a:effectRef>
            <a:fontRef idx="minor">
              <a:schemeClr val="dk1"/>
            </a:fontRef>
          </p:style>
          <p:txBody>
            <a:bodyPr wrap="none" lIns="0" tIns="0" rIns="0" bIns="0" anchor="ctr"/>
            <a:lstStyle/>
            <a:p>
              <a:pPr fontAlgn="auto">
                <a:spcBef>
                  <a:spcPts val="0"/>
                </a:spcBef>
                <a:spcAft>
                  <a:spcPts val="0"/>
                </a:spcAft>
                <a:defRPr/>
              </a:pPr>
              <a:endParaRPr lang="zh-CN" altLang="en-US">
                <a:solidFill>
                  <a:schemeClr val="tx1"/>
                </a:solidFill>
                <a:latin typeface="微软雅黑" pitchFamily="34" charset="-122"/>
                <a:ea typeface="微软雅黑" pitchFamily="34" charset="-122"/>
              </a:endParaRPr>
            </a:p>
          </p:txBody>
        </p:sp>
        <p:sp>
          <p:nvSpPr>
            <p:cNvPr id="75" name="Line 18">
              <a:extLst>
                <a:ext uri="{FF2B5EF4-FFF2-40B4-BE49-F238E27FC236}">
                  <a16:creationId xmlns:a16="http://schemas.microsoft.com/office/drawing/2014/main" id="{61B11D97-5CCC-4519-8A15-F2718A401BE1}"/>
                </a:ext>
              </a:extLst>
            </p:cNvPr>
            <p:cNvSpPr>
              <a:spLocks noChangeShapeType="1"/>
            </p:cNvSpPr>
            <p:nvPr/>
          </p:nvSpPr>
          <p:spPr bwMode="auto">
            <a:xfrm>
              <a:off x="868" y="3349"/>
              <a:ext cx="381" cy="0"/>
            </a:xfrm>
            <a:prstGeom prst="line">
              <a:avLst/>
            </a:prstGeom>
            <a:ln>
              <a:headEnd/>
              <a:tailEnd/>
            </a:ln>
          </p:spPr>
          <p:style>
            <a:lnRef idx="1">
              <a:schemeClr val="accent2"/>
            </a:lnRef>
            <a:fillRef idx="2">
              <a:schemeClr val="accent2"/>
            </a:fillRef>
            <a:effectRef idx="1">
              <a:schemeClr val="accent2"/>
            </a:effectRef>
            <a:fontRef idx="minor">
              <a:schemeClr val="dk1"/>
            </a:fontRef>
          </p:style>
          <p:txBody>
            <a:bodyPr wrap="none" lIns="0" tIns="0" rIns="0" bIns="0" anchor="ctr"/>
            <a:lstStyle/>
            <a:p>
              <a:pPr fontAlgn="auto">
                <a:spcBef>
                  <a:spcPts val="0"/>
                </a:spcBef>
                <a:spcAft>
                  <a:spcPts val="0"/>
                </a:spcAft>
                <a:defRPr/>
              </a:pPr>
              <a:endParaRPr lang="zh-CN" altLang="en-US">
                <a:solidFill>
                  <a:schemeClr val="tx1"/>
                </a:solidFill>
                <a:latin typeface="微软雅黑" pitchFamily="34" charset="-122"/>
                <a:ea typeface="微软雅黑" pitchFamily="34" charset="-122"/>
              </a:endParaRPr>
            </a:p>
          </p:txBody>
        </p:sp>
        <p:sp>
          <p:nvSpPr>
            <p:cNvPr id="76" name="Line 19">
              <a:extLst>
                <a:ext uri="{FF2B5EF4-FFF2-40B4-BE49-F238E27FC236}">
                  <a16:creationId xmlns:a16="http://schemas.microsoft.com/office/drawing/2014/main" id="{31C68F05-7E64-4751-A8E2-DC0FF453BA40}"/>
                </a:ext>
              </a:extLst>
            </p:cNvPr>
            <p:cNvSpPr>
              <a:spLocks noChangeShapeType="1"/>
            </p:cNvSpPr>
            <p:nvPr/>
          </p:nvSpPr>
          <p:spPr bwMode="auto">
            <a:xfrm>
              <a:off x="868" y="3413"/>
              <a:ext cx="381" cy="0"/>
            </a:xfrm>
            <a:prstGeom prst="line">
              <a:avLst/>
            </a:prstGeom>
            <a:ln>
              <a:headEnd/>
              <a:tailEnd/>
            </a:ln>
          </p:spPr>
          <p:style>
            <a:lnRef idx="1">
              <a:schemeClr val="accent2"/>
            </a:lnRef>
            <a:fillRef idx="2">
              <a:schemeClr val="accent2"/>
            </a:fillRef>
            <a:effectRef idx="1">
              <a:schemeClr val="accent2"/>
            </a:effectRef>
            <a:fontRef idx="minor">
              <a:schemeClr val="dk1"/>
            </a:fontRef>
          </p:style>
          <p:txBody>
            <a:bodyPr wrap="none" lIns="0" tIns="0" rIns="0" bIns="0" anchor="ctr"/>
            <a:lstStyle/>
            <a:p>
              <a:pPr fontAlgn="auto">
                <a:spcBef>
                  <a:spcPts val="0"/>
                </a:spcBef>
                <a:spcAft>
                  <a:spcPts val="0"/>
                </a:spcAft>
                <a:defRPr/>
              </a:pPr>
              <a:endParaRPr lang="zh-CN" altLang="en-US">
                <a:solidFill>
                  <a:schemeClr val="tx1"/>
                </a:solidFill>
                <a:latin typeface="微软雅黑" pitchFamily="34" charset="-122"/>
                <a:ea typeface="微软雅黑" pitchFamily="34" charset="-122"/>
              </a:endParaRPr>
            </a:p>
          </p:txBody>
        </p:sp>
        <p:sp>
          <p:nvSpPr>
            <p:cNvPr id="77" name="Line 20">
              <a:extLst>
                <a:ext uri="{FF2B5EF4-FFF2-40B4-BE49-F238E27FC236}">
                  <a16:creationId xmlns:a16="http://schemas.microsoft.com/office/drawing/2014/main" id="{130EE731-5BAE-43BE-9CB8-AF770AAE1115}"/>
                </a:ext>
              </a:extLst>
            </p:cNvPr>
            <p:cNvSpPr>
              <a:spLocks noChangeShapeType="1"/>
            </p:cNvSpPr>
            <p:nvPr/>
          </p:nvSpPr>
          <p:spPr bwMode="auto">
            <a:xfrm>
              <a:off x="868" y="3474"/>
              <a:ext cx="381" cy="0"/>
            </a:xfrm>
            <a:prstGeom prst="line">
              <a:avLst/>
            </a:prstGeom>
            <a:ln>
              <a:headEnd/>
              <a:tailEnd/>
            </a:ln>
          </p:spPr>
          <p:style>
            <a:lnRef idx="1">
              <a:schemeClr val="accent2"/>
            </a:lnRef>
            <a:fillRef idx="2">
              <a:schemeClr val="accent2"/>
            </a:fillRef>
            <a:effectRef idx="1">
              <a:schemeClr val="accent2"/>
            </a:effectRef>
            <a:fontRef idx="minor">
              <a:schemeClr val="dk1"/>
            </a:fontRef>
          </p:style>
          <p:txBody>
            <a:bodyPr wrap="none" lIns="0" tIns="0" rIns="0" bIns="0" anchor="ctr"/>
            <a:lstStyle/>
            <a:p>
              <a:pPr fontAlgn="auto">
                <a:spcBef>
                  <a:spcPts val="0"/>
                </a:spcBef>
                <a:spcAft>
                  <a:spcPts val="0"/>
                </a:spcAft>
                <a:defRPr/>
              </a:pPr>
              <a:endParaRPr lang="zh-CN" altLang="en-US">
                <a:solidFill>
                  <a:schemeClr val="tx1"/>
                </a:solidFill>
                <a:latin typeface="微软雅黑" pitchFamily="34" charset="-122"/>
                <a:ea typeface="微软雅黑" pitchFamily="34" charset="-122"/>
              </a:endParaRPr>
            </a:p>
          </p:txBody>
        </p:sp>
        <p:sp>
          <p:nvSpPr>
            <p:cNvPr id="78" name="Line 21">
              <a:extLst>
                <a:ext uri="{FF2B5EF4-FFF2-40B4-BE49-F238E27FC236}">
                  <a16:creationId xmlns:a16="http://schemas.microsoft.com/office/drawing/2014/main" id="{3186FA58-EE78-4CF1-9BA0-D2B962C4DF5C}"/>
                </a:ext>
              </a:extLst>
            </p:cNvPr>
            <p:cNvSpPr>
              <a:spLocks noChangeShapeType="1"/>
            </p:cNvSpPr>
            <p:nvPr/>
          </p:nvSpPr>
          <p:spPr bwMode="auto">
            <a:xfrm>
              <a:off x="868" y="3536"/>
              <a:ext cx="381" cy="0"/>
            </a:xfrm>
            <a:prstGeom prst="line">
              <a:avLst/>
            </a:prstGeom>
            <a:ln>
              <a:headEnd/>
              <a:tailEnd/>
            </a:ln>
          </p:spPr>
          <p:style>
            <a:lnRef idx="1">
              <a:schemeClr val="accent2"/>
            </a:lnRef>
            <a:fillRef idx="2">
              <a:schemeClr val="accent2"/>
            </a:fillRef>
            <a:effectRef idx="1">
              <a:schemeClr val="accent2"/>
            </a:effectRef>
            <a:fontRef idx="minor">
              <a:schemeClr val="dk1"/>
            </a:fontRef>
          </p:style>
          <p:txBody>
            <a:bodyPr wrap="none" lIns="0" tIns="0" rIns="0" bIns="0" anchor="ctr"/>
            <a:lstStyle/>
            <a:p>
              <a:pPr fontAlgn="auto">
                <a:spcBef>
                  <a:spcPts val="0"/>
                </a:spcBef>
                <a:spcAft>
                  <a:spcPts val="0"/>
                </a:spcAft>
                <a:defRPr/>
              </a:pPr>
              <a:endParaRPr lang="zh-CN" altLang="en-US">
                <a:solidFill>
                  <a:schemeClr val="tx1"/>
                </a:solidFill>
                <a:latin typeface="微软雅黑" pitchFamily="34" charset="-122"/>
                <a:ea typeface="微软雅黑" pitchFamily="34" charset="-122"/>
              </a:endParaRPr>
            </a:p>
          </p:txBody>
        </p:sp>
        <p:sp>
          <p:nvSpPr>
            <p:cNvPr id="79" name="Line 22">
              <a:extLst>
                <a:ext uri="{FF2B5EF4-FFF2-40B4-BE49-F238E27FC236}">
                  <a16:creationId xmlns:a16="http://schemas.microsoft.com/office/drawing/2014/main" id="{C711FC67-8B4C-4946-8F2F-2B3C83190557}"/>
                </a:ext>
              </a:extLst>
            </p:cNvPr>
            <p:cNvSpPr>
              <a:spLocks noChangeShapeType="1"/>
            </p:cNvSpPr>
            <p:nvPr/>
          </p:nvSpPr>
          <p:spPr bwMode="auto">
            <a:xfrm>
              <a:off x="868" y="3635"/>
              <a:ext cx="381" cy="0"/>
            </a:xfrm>
            <a:prstGeom prst="line">
              <a:avLst/>
            </a:prstGeom>
            <a:ln>
              <a:headEnd/>
              <a:tailEnd/>
            </a:ln>
          </p:spPr>
          <p:style>
            <a:lnRef idx="1">
              <a:schemeClr val="accent2"/>
            </a:lnRef>
            <a:fillRef idx="2">
              <a:schemeClr val="accent2"/>
            </a:fillRef>
            <a:effectRef idx="1">
              <a:schemeClr val="accent2"/>
            </a:effectRef>
            <a:fontRef idx="minor">
              <a:schemeClr val="dk1"/>
            </a:fontRef>
          </p:style>
          <p:txBody>
            <a:bodyPr wrap="none" lIns="0" tIns="0" rIns="0" bIns="0" anchor="ctr"/>
            <a:lstStyle/>
            <a:p>
              <a:pPr fontAlgn="auto">
                <a:spcBef>
                  <a:spcPts val="0"/>
                </a:spcBef>
                <a:spcAft>
                  <a:spcPts val="0"/>
                </a:spcAft>
                <a:defRPr/>
              </a:pPr>
              <a:endParaRPr lang="zh-CN" altLang="en-US">
                <a:solidFill>
                  <a:schemeClr val="tx1"/>
                </a:solidFill>
                <a:latin typeface="微软雅黑" pitchFamily="34" charset="-122"/>
                <a:ea typeface="微软雅黑" pitchFamily="34" charset="-122"/>
              </a:endParaRPr>
            </a:p>
          </p:txBody>
        </p:sp>
        <p:sp>
          <p:nvSpPr>
            <p:cNvPr id="80" name="Line 23">
              <a:extLst>
                <a:ext uri="{FF2B5EF4-FFF2-40B4-BE49-F238E27FC236}">
                  <a16:creationId xmlns:a16="http://schemas.microsoft.com/office/drawing/2014/main" id="{96BB2B67-68FE-4262-AC81-3F66637340F7}"/>
                </a:ext>
              </a:extLst>
            </p:cNvPr>
            <p:cNvSpPr>
              <a:spLocks noChangeShapeType="1"/>
            </p:cNvSpPr>
            <p:nvPr/>
          </p:nvSpPr>
          <p:spPr bwMode="auto">
            <a:xfrm>
              <a:off x="868" y="3692"/>
              <a:ext cx="381" cy="0"/>
            </a:xfrm>
            <a:prstGeom prst="line">
              <a:avLst/>
            </a:prstGeom>
            <a:ln>
              <a:headEnd/>
              <a:tailEnd/>
            </a:ln>
          </p:spPr>
          <p:style>
            <a:lnRef idx="1">
              <a:schemeClr val="accent2"/>
            </a:lnRef>
            <a:fillRef idx="2">
              <a:schemeClr val="accent2"/>
            </a:fillRef>
            <a:effectRef idx="1">
              <a:schemeClr val="accent2"/>
            </a:effectRef>
            <a:fontRef idx="minor">
              <a:schemeClr val="dk1"/>
            </a:fontRef>
          </p:style>
          <p:txBody>
            <a:bodyPr wrap="none" lIns="0" tIns="0" rIns="0" bIns="0" anchor="ctr"/>
            <a:lstStyle/>
            <a:p>
              <a:pPr fontAlgn="auto">
                <a:spcBef>
                  <a:spcPts val="0"/>
                </a:spcBef>
                <a:spcAft>
                  <a:spcPts val="0"/>
                </a:spcAft>
                <a:defRPr/>
              </a:pPr>
              <a:endParaRPr lang="zh-CN" altLang="en-US">
                <a:solidFill>
                  <a:schemeClr val="tx1"/>
                </a:solidFill>
                <a:latin typeface="微软雅黑" pitchFamily="34" charset="-122"/>
                <a:ea typeface="微软雅黑" pitchFamily="34" charset="-122"/>
              </a:endParaRPr>
            </a:p>
          </p:txBody>
        </p:sp>
        <p:sp>
          <p:nvSpPr>
            <p:cNvPr id="81" name="Text Box 24">
              <a:extLst>
                <a:ext uri="{FF2B5EF4-FFF2-40B4-BE49-F238E27FC236}">
                  <a16:creationId xmlns:a16="http://schemas.microsoft.com/office/drawing/2014/main" id="{690A4EF3-B82F-42E4-A087-6AE873437D0E}"/>
                </a:ext>
              </a:extLst>
            </p:cNvPr>
            <p:cNvSpPr txBox="1">
              <a:spLocks noChangeArrowheads="1"/>
            </p:cNvSpPr>
            <p:nvPr/>
          </p:nvSpPr>
          <p:spPr bwMode="auto">
            <a:xfrm>
              <a:off x="1066" y="3135"/>
              <a:ext cx="0" cy="13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0" tIns="0" rIns="0" bIns="0" anchor="ctr">
              <a:spAutoFit/>
            </a:bodyPr>
            <a:lstStyle/>
            <a:p>
              <a:pPr algn="ctr" fontAlgn="auto">
                <a:spcBef>
                  <a:spcPts val="0"/>
                </a:spcBef>
                <a:spcAft>
                  <a:spcPts val="0"/>
                </a:spcAft>
                <a:defRPr/>
              </a:pPr>
              <a:endParaRPr kumimoji="1" lang="zh-CN" altLang="zh-CN" sz="1000">
                <a:solidFill>
                  <a:schemeClr val="tx1"/>
                </a:solidFill>
                <a:latin typeface="微软雅黑" pitchFamily="34" charset="-122"/>
                <a:ea typeface="微软雅黑" pitchFamily="34" charset="-122"/>
              </a:endParaRPr>
            </a:p>
          </p:txBody>
        </p:sp>
      </p:grpSp>
      <p:sp>
        <p:nvSpPr>
          <p:cNvPr id="82" name="TextBox 165">
            <a:extLst>
              <a:ext uri="{FF2B5EF4-FFF2-40B4-BE49-F238E27FC236}">
                <a16:creationId xmlns:a16="http://schemas.microsoft.com/office/drawing/2014/main" id="{8AFBEDBE-B1BE-41AF-B658-A5FD8F33A91B}"/>
              </a:ext>
            </a:extLst>
          </p:cNvPr>
          <p:cNvSpPr txBox="1">
            <a:spLocks noChangeArrowheads="1"/>
          </p:cNvSpPr>
          <p:nvPr/>
        </p:nvSpPr>
        <p:spPr bwMode="auto">
          <a:xfrm>
            <a:off x="10397033" y="3990429"/>
            <a:ext cx="7620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eaLnBrk="1" hangingPunct="1">
              <a:spcBef>
                <a:spcPts val="600"/>
              </a:spcBef>
              <a:buClrTx/>
              <a:buFontTx/>
              <a:buNone/>
            </a:pPr>
            <a:r>
              <a:rPr lang="zh-CN" altLang="en-US" sz="900">
                <a:solidFill>
                  <a:srgbClr val="333333"/>
                </a:solidFill>
                <a:latin typeface="微软雅黑" panose="020B0503020204020204" pitchFamily="34" charset="-122"/>
                <a:ea typeface="微软雅黑" panose="020B0503020204020204" pitchFamily="34" charset="-122"/>
                <a:cs typeface="Arial Unicode MS" panose="020B0604020202020204" pitchFamily="34" charset="-122"/>
              </a:rPr>
              <a:t>资产负债表</a:t>
            </a:r>
          </a:p>
        </p:txBody>
      </p:sp>
      <p:sp>
        <p:nvSpPr>
          <p:cNvPr id="83" name="TextBox 166">
            <a:extLst>
              <a:ext uri="{FF2B5EF4-FFF2-40B4-BE49-F238E27FC236}">
                <a16:creationId xmlns:a16="http://schemas.microsoft.com/office/drawing/2014/main" id="{6AFC1790-2A8A-41C0-B6FF-C4F039396DC2}"/>
              </a:ext>
            </a:extLst>
          </p:cNvPr>
          <p:cNvSpPr txBox="1">
            <a:spLocks noChangeArrowheads="1"/>
          </p:cNvSpPr>
          <p:nvPr/>
        </p:nvSpPr>
        <p:spPr bwMode="auto">
          <a:xfrm>
            <a:off x="10436721" y="5265192"/>
            <a:ext cx="76200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eaLnBrk="1" hangingPunct="1">
              <a:spcBef>
                <a:spcPts val="600"/>
              </a:spcBef>
              <a:buClrTx/>
              <a:buFontTx/>
              <a:buNone/>
            </a:pPr>
            <a:r>
              <a:rPr lang="zh-CN" altLang="en-US" sz="900">
                <a:solidFill>
                  <a:srgbClr val="333333"/>
                </a:solidFill>
                <a:latin typeface="微软雅黑" panose="020B0503020204020204" pitchFamily="34" charset="-122"/>
                <a:ea typeface="微软雅黑" panose="020B0503020204020204" pitchFamily="34" charset="-122"/>
                <a:cs typeface="Arial Unicode MS" panose="020B0604020202020204" pitchFamily="34" charset="-122"/>
              </a:rPr>
              <a:t>资金预测表</a:t>
            </a:r>
          </a:p>
        </p:txBody>
      </p:sp>
      <p:sp>
        <p:nvSpPr>
          <p:cNvPr id="84" name="TextBox 167">
            <a:extLst>
              <a:ext uri="{FF2B5EF4-FFF2-40B4-BE49-F238E27FC236}">
                <a16:creationId xmlns:a16="http://schemas.microsoft.com/office/drawing/2014/main" id="{7082D81B-894D-42D6-87B8-C10CBF982F59}"/>
              </a:ext>
            </a:extLst>
          </p:cNvPr>
          <p:cNvSpPr txBox="1">
            <a:spLocks noChangeArrowheads="1"/>
          </p:cNvSpPr>
          <p:nvPr/>
        </p:nvSpPr>
        <p:spPr bwMode="auto">
          <a:xfrm>
            <a:off x="9406433" y="2636292"/>
            <a:ext cx="4921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eaLnBrk="1" hangingPunct="1">
              <a:spcBef>
                <a:spcPts val="600"/>
              </a:spcBef>
              <a:buClrTx/>
              <a:buFontTx/>
              <a:buNone/>
            </a:pPr>
            <a:r>
              <a:rPr lang="zh-CN" altLang="en-US" sz="1200">
                <a:solidFill>
                  <a:srgbClr val="002060"/>
                </a:solidFill>
                <a:latin typeface="微软雅黑" panose="020B0503020204020204" pitchFamily="34" charset="-122"/>
                <a:ea typeface="微软雅黑" panose="020B0503020204020204" pitchFamily="34" charset="-122"/>
                <a:cs typeface="Arial Unicode MS" panose="020B0604020202020204" pitchFamily="34" charset="-122"/>
              </a:rPr>
              <a:t>自动</a:t>
            </a:r>
          </a:p>
        </p:txBody>
      </p:sp>
      <p:sp>
        <p:nvSpPr>
          <p:cNvPr id="85" name="TextBox 168">
            <a:extLst>
              <a:ext uri="{FF2B5EF4-FFF2-40B4-BE49-F238E27FC236}">
                <a16:creationId xmlns:a16="http://schemas.microsoft.com/office/drawing/2014/main" id="{8AFE5A2B-7FD2-4C99-833B-B10D98A02FCE}"/>
              </a:ext>
            </a:extLst>
          </p:cNvPr>
          <p:cNvSpPr txBox="1">
            <a:spLocks noChangeArrowheads="1"/>
          </p:cNvSpPr>
          <p:nvPr/>
        </p:nvSpPr>
        <p:spPr bwMode="auto">
          <a:xfrm>
            <a:off x="9384208" y="4052342"/>
            <a:ext cx="4921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eaLnBrk="1" hangingPunct="1">
              <a:spcBef>
                <a:spcPts val="600"/>
              </a:spcBef>
              <a:buClrTx/>
              <a:buFontTx/>
              <a:buNone/>
            </a:pPr>
            <a:r>
              <a:rPr lang="zh-CN" altLang="en-US" sz="1200">
                <a:solidFill>
                  <a:srgbClr val="002060"/>
                </a:solidFill>
                <a:latin typeface="微软雅黑" panose="020B0503020204020204" pitchFamily="34" charset="-122"/>
                <a:ea typeface="微软雅黑" panose="020B0503020204020204" pitchFamily="34" charset="-122"/>
                <a:cs typeface="Arial Unicode MS" panose="020B0604020202020204" pitchFamily="34" charset="-122"/>
              </a:rPr>
              <a:t>自动</a:t>
            </a:r>
          </a:p>
        </p:txBody>
      </p:sp>
      <p:sp>
        <p:nvSpPr>
          <p:cNvPr id="86" name="TextBox 169">
            <a:extLst>
              <a:ext uri="{FF2B5EF4-FFF2-40B4-BE49-F238E27FC236}">
                <a16:creationId xmlns:a16="http://schemas.microsoft.com/office/drawing/2014/main" id="{75B76BEA-3515-423A-ACBF-6EE10DFB2F4C}"/>
              </a:ext>
            </a:extLst>
          </p:cNvPr>
          <p:cNvSpPr txBox="1">
            <a:spLocks noChangeArrowheads="1"/>
          </p:cNvSpPr>
          <p:nvPr/>
        </p:nvSpPr>
        <p:spPr bwMode="auto">
          <a:xfrm>
            <a:off x="9339758" y="5239792"/>
            <a:ext cx="4921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eaLnBrk="1" hangingPunct="1">
              <a:spcBef>
                <a:spcPts val="600"/>
              </a:spcBef>
              <a:buClrTx/>
              <a:buFontTx/>
              <a:buNone/>
            </a:pPr>
            <a:r>
              <a:rPr lang="zh-CN" altLang="en-US" sz="1200">
                <a:solidFill>
                  <a:srgbClr val="002060"/>
                </a:solidFill>
                <a:latin typeface="微软雅黑" panose="020B0503020204020204" pitchFamily="34" charset="-122"/>
                <a:ea typeface="微软雅黑" panose="020B0503020204020204" pitchFamily="34" charset="-122"/>
                <a:cs typeface="Arial Unicode MS" panose="020B0604020202020204" pitchFamily="34" charset="-122"/>
              </a:rPr>
              <a:t>自动</a:t>
            </a:r>
          </a:p>
        </p:txBody>
      </p:sp>
      <p:grpSp>
        <p:nvGrpSpPr>
          <p:cNvPr id="87" name="Group 174">
            <a:extLst>
              <a:ext uri="{FF2B5EF4-FFF2-40B4-BE49-F238E27FC236}">
                <a16:creationId xmlns:a16="http://schemas.microsoft.com/office/drawing/2014/main" id="{B647572C-7A7E-47C5-B71E-0BEF3058F7CE}"/>
              </a:ext>
            </a:extLst>
          </p:cNvPr>
          <p:cNvGrpSpPr>
            <a:grpSpLocks/>
          </p:cNvGrpSpPr>
          <p:nvPr/>
        </p:nvGrpSpPr>
        <p:grpSpPr bwMode="auto">
          <a:xfrm>
            <a:off x="10336708" y="2241004"/>
            <a:ext cx="996950" cy="1476375"/>
            <a:chOff x="7761312" y="2204864"/>
            <a:chExt cx="1116124" cy="1401762"/>
          </a:xfrm>
        </p:grpSpPr>
        <p:sp>
          <p:nvSpPr>
            <p:cNvPr id="88" name="Rectangle 14">
              <a:extLst>
                <a:ext uri="{FF2B5EF4-FFF2-40B4-BE49-F238E27FC236}">
                  <a16:creationId xmlns:a16="http://schemas.microsoft.com/office/drawing/2014/main" id="{C44C36D4-9DCF-4890-908B-B5CE9F8A7509}"/>
                </a:ext>
              </a:extLst>
            </p:cNvPr>
            <p:cNvSpPr>
              <a:spLocks noChangeArrowheads="1"/>
            </p:cNvSpPr>
            <p:nvPr/>
          </p:nvSpPr>
          <p:spPr bwMode="auto">
            <a:xfrm>
              <a:off x="8015462" y="2204864"/>
              <a:ext cx="861974" cy="1266108"/>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lIns="0" tIns="0" rIns="0" bIns="0" anchor="ctr"/>
            <a:lstStyle/>
            <a:p>
              <a:pPr fontAlgn="auto">
                <a:spcBef>
                  <a:spcPts val="0"/>
                </a:spcBef>
                <a:spcAft>
                  <a:spcPts val="0"/>
                </a:spcAft>
                <a:defRPr/>
              </a:pPr>
              <a:endParaRPr lang="zh-CN" altLang="en-US">
                <a:solidFill>
                  <a:schemeClr val="tx1"/>
                </a:solidFill>
                <a:latin typeface="微软雅黑" pitchFamily="34" charset="-122"/>
                <a:ea typeface="微软雅黑" pitchFamily="34" charset="-122"/>
              </a:endParaRPr>
            </a:p>
          </p:txBody>
        </p:sp>
        <p:sp>
          <p:nvSpPr>
            <p:cNvPr id="89" name="Rectangle 15">
              <a:extLst>
                <a:ext uri="{FF2B5EF4-FFF2-40B4-BE49-F238E27FC236}">
                  <a16:creationId xmlns:a16="http://schemas.microsoft.com/office/drawing/2014/main" id="{C7A8BC10-DF78-46AB-921D-A7A55D4466E5}"/>
                </a:ext>
              </a:extLst>
            </p:cNvPr>
            <p:cNvSpPr>
              <a:spLocks noChangeArrowheads="1"/>
            </p:cNvSpPr>
            <p:nvPr/>
          </p:nvSpPr>
          <p:spPr bwMode="auto">
            <a:xfrm>
              <a:off x="7908826" y="2272692"/>
              <a:ext cx="861974" cy="1267614"/>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lIns="0" tIns="0" rIns="0" bIns="0" anchor="ctr"/>
            <a:lstStyle/>
            <a:p>
              <a:pPr fontAlgn="auto">
                <a:spcBef>
                  <a:spcPts val="0"/>
                </a:spcBef>
                <a:spcAft>
                  <a:spcPts val="0"/>
                </a:spcAft>
                <a:defRPr/>
              </a:pPr>
              <a:endParaRPr lang="zh-CN" altLang="en-US">
                <a:solidFill>
                  <a:schemeClr val="tx1"/>
                </a:solidFill>
                <a:latin typeface="微软雅黑" pitchFamily="34" charset="-122"/>
                <a:ea typeface="微软雅黑" pitchFamily="34" charset="-122"/>
              </a:endParaRPr>
            </a:p>
          </p:txBody>
        </p:sp>
        <p:sp>
          <p:nvSpPr>
            <p:cNvPr id="90" name="Rectangle 16">
              <a:extLst>
                <a:ext uri="{FF2B5EF4-FFF2-40B4-BE49-F238E27FC236}">
                  <a16:creationId xmlns:a16="http://schemas.microsoft.com/office/drawing/2014/main" id="{399CED61-CE02-4C96-AA21-CF80CB56EA31}"/>
                </a:ext>
              </a:extLst>
            </p:cNvPr>
            <p:cNvSpPr>
              <a:spLocks noChangeArrowheads="1"/>
            </p:cNvSpPr>
            <p:nvPr/>
          </p:nvSpPr>
          <p:spPr bwMode="auto">
            <a:xfrm>
              <a:off x="7802190" y="2340518"/>
              <a:ext cx="861974" cy="1266108"/>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lIns="0" tIns="0" rIns="0" bIns="0" anchor="ctr"/>
            <a:lstStyle/>
            <a:p>
              <a:pPr fontAlgn="auto">
                <a:spcBef>
                  <a:spcPts val="0"/>
                </a:spcBef>
                <a:spcAft>
                  <a:spcPts val="0"/>
                </a:spcAft>
                <a:defRPr/>
              </a:pPr>
              <a:endParaRPr lang="zh-CN" altLang="en-US">
                <a:solidFill>
                  <a:schemeClr val="tx1"/>
                </a:solidFill>
                <a:latin typeface="微软雅黑" pitchFamily="34" charset="-122"/>
                <a:ea typeface="微软雅黑" pitchFamily="34" charset="-122"/>
              </a:endParaRPr>
            </a:p>
          </p:txBody>
        </p:sp>
        <p:sp>
          <p:nvSpPr>
            <p:cNvPr id="91" name="Line 22">
              <a:extLst>
                <a:ext uri="{FF2B5EF4-FFF2-40B4-BE49-F238E27FC236}">
                  <a16:creationId xmlns:a16="http://schemas.microsoft.com/office/drawing/2014/main" id="{D0C6C16A-0D15-442A-8E7D-0DF0E9EFFC3B}"/>
                </a:ext>
              </a:extLst>
            </p:cNvPr>
            <p:cNvSpPr>
              <a:spLocks noChangeShapeType="1"/>
            </p:cNvSpPr>
            <p:nvPr/>
          </p:nvSpPr>
          <p:spPr bwMode="auto">
            <a:xfrm>
              <a:off x="7913824" y="3258964"/>
              <a:ext cx="604837"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92" name="Line 23">
              <a:extLst>
                <a:ext uri="{FF2B5EF4-FFF2-40B4-BE49-F238E27FC236}">
                  <a16:creationId xmlns:a16="http://schemas.microsoft.com/office/drawing/2014/main" id="{99EFDCD0-4E95-4D86-BEED-A8B35C0AC373}"/>
                </a:ext>
              </a:extLst>
            </p:cNvPr>
            <p:cNvSpPr>
              <a:spLocks noChangeShapeType="1"/>
            </p:cNvSpPr>
            <p:nvPr/>
          </p:nvSpPr>
          <p:spPr bwMode="auto">
            <a:xfrm>
              <a:off x="7913824" y="3347864"/>
              <a:ext cx="604837"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93" name="Text Box 24">
              <a:extLst>
                <a:ext uri="{FF2B5EF4-FFF2-40B4-BE49-F238E27FC236}">
                  <a16:creationId xmlns:a16="http://schemas.microsoft.com/office/drawing/2014/main" id="{C6A194F0-4F7C-4D44-A1BF-E03171462893}"/>
                </a:ext>
              </a:extLst>
            </p:cNvPr>
            <p:cNvSpPr txBox="1">
              <a:spLocks noChangeArrowheads="1"/>
            </p:cNvSpPr>
            <p:nvPr/>
          </p:nvSpPr>
          <p:spPr bwMode="auto">
            <a:xfrm>
              <a:off x="8228149" y="2465214"/>
              <a:ext cx="73" cy="146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eaLnBrk="1" hangingPunct="1">
                <a:spcBef>
                  <a:spcPct val="0"/>
                </a:spcBef>
                <a:buClrTx/>
                <a:buFontTx/>
                <a:buNone/>
              </a:pPr>
              <a:endParaRPr kumimoji="1" lang="zh-CN" altLang="zh-CN" sz="1000">
                <a:solidFill>
                  <a:srgbClr val="333333"/>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94" name="TextBox 164">
              <a:extLst>
                <a:ext uri="{FF2B5EF4-FFF2-40B4-BE49-F238E27FC236}">
                  <a16:creationId xmlns:a16="http://schemas.microsoft.com/office/drawing/2014/main" id="{A0150FEE-182D-4F2A-8D96-EA6EB67E8913}"/>
                </a:ext>
              </a:extLst>
            </p:cNvPr>
            <p:cNvSpPr txBox="1">
              <a:spLocks noChangeArrowheads="1"/>
            </p:cNvSpPr>
            <p:nvPr/>
          </p:nvSpPr>
          <p:spPr bwMode="auto">
            <a:xfrm>
              <a:off x="7761312" y="2420888"/>
              <a:ext cx="1068070" cy="233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eaLnBrk="1" hangingPunct="1">
                <a:spcBef>
                  <a:spcPts val="600"/>
                </a:spcBef>
                <a:buClrTx/>
                <a:buFontTx/>
                <a:buNone/>
              </a:pPr>
              <a:r>
                <a:rPr lang="zh-CN" altLang="en-US" sz="1000">
                  <a:solidFill>
                    <a:srgbClr val="333333"/>
                  </a:solidFill>
                  <a:latin typeface="微软雅黑" panose="020B0503020204020204" pitchFamily="34" charset="-122"/>
                  <a:ea typeface="微软雅黑" panose="020B0503020204020204" pitchFamily="34" charset="-122"/>
                  <a:cs typeface="Arial Unicode MS" panose="020B0604020202020204" pitchFamily="34" charset="-122"/>
                </a:rPr>
                <a:t>库存周转报表</a:t>
              </a:r>
            </a:p>
          </p:txBody>
        </p:sp>
        <p:sp>
          <p:nvSpPr>
            <p:cNvPr id="95" name="Line 23">
              <a:extLst>
                <a:ext uri="{FF2B5EF4-FFF2-40B4-BE49-F238E27FC236}">
                  <a16:creationId xmlns:a16="http://schemas.microsoft.com/office/drawing/2014/main" id="{760AD26C-85E7-4C17-A62B-9634E3F820F6}"/>
                </a:ext>
              </a:extLst>
            </p:cNvPr>
            <p:cNvSpPr>
              <a:spLocks noChangeShapeType="1"/>
            </p:cNvSpPr>
            <p:nvPr/>
          </p:nvSpPr>
          <p:spPr bwMode="auto">
            <a:xfrm>
              <a:off x="7918976" y="2708920"/>
              <a:ext cx="604837"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96" name="Line 23">
              <a:extLst>
                <a:ext uri="{FF2B5EF4-FFF2-40B4-BE49-F238E27FC236}">
                  <a16:creationId xmlns:a16="http://schemas.microsoft.com/office/drawing/2014/main" id="{13EF9458-1C3F-420A-9617-DA57AE95DF86}"/>
                </a:ext>
              </a:extLst>
            </p:cNvPr>
            <p:cNvSpPr>
              <a:spLocks noChangeShapeType="1"/>
            </p:cNvSpPr>
            <p:nvPr/>
          </p:nvSpPr>
          <p:spPr bwMode="auto">
            <a:xfrm>
              <a:off x="7914036" y="2830580"/>
              <a:ext cx="604837"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97" name="Line 23">
              <a:extLst>
                <a:ext uri="{FF2B5EF4-FFF2-40B4-BE49-F238E27FC236}">
                  <a16:creationId xmlns:a16="http://schemas.microsoft.com/office/drawing/2014/main" id="{B5676D0D-2C4E-4FB8-89B1-D6D2451FCD34}"/>
                </a:ext>
              </a:extLst>
            </p:cNvPr>
            <p:cNvSpPr>
              <a:spLocks noChangeShapeType="1"/>
            </p:cNvSpPr>
            <p:nvPr/>
          </p:nvSpPr>
          <p:spPr bwMode="auto">
            <a:xfrm>
              <a:off x="7914036" y="2960948"/>
              <a:ext cx="604837"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98" name="Line 23">
              <a:extLst>
                <a:ext uri="{FF2B5EF4-FFF2-40B4-BE49-F238E27FC236}">
                  <a16:creationId xmlns:a16="http://schemas.microsoft.com/office/drawing/2014/main" id="{8A45702E-D6A8-4F5F-83A0-3D3253A96306}"/>
                </a:ext>
              </a:extLst>
            </p:cNvPr>
            <p:cNvSpPr>
              <a:spLocks noChangeShapeType="1"/>
            </p:cNvSpPr>
            <p:nvPr/>
          </p:nvSpPr>
          <p:spPr bwMode="auto">
            <a:xfrm>
              <a:off x="7914036" y="3091316"/>
              <a:ext cx="604837"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grpSp>
    </p:spTree>
    <p:extLst>
      <p:ext uri="{BB962C8B-B14F-4D97-AF65-F5344CB8AC3E}">
        <p14:creationId xmlns:p14="http://schemas.microsoft.com/office/powerpoint/2010/main" val="1923533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en-US" altLang="zh-CN" dirty="0"/>
              <a:t>CO </a:t>
            </a:r>
            <a:r>
              <a:rPr lang="zh-CN" altLang="en-US" dirty="0"/>
              <a:t>模块组织结构</a:t>
            </a:r>
            <a:endParaRPr lang="en-US" b="0" dirty="0"/>
          </a:p>
        </p:txBody>
      </p:sp>
      <p:grpSp>
        <p:nvGrpSpPr>
          <p:cNvPr id="4" name="Group 228">
            <a:extLst>
              <a:ext uri="{FF2B5EF4-FFF2-40B4-BE49-F238E27FC236}">
                <a16:creationId xmlns:a16="http://schemas.microsoft.com/office/drawing/2014/main" id="{E9651109-A3DA-45A9-BAEA-91F7700FEC96}"/>
              </a:ext>
            </a:extLst>
          </p:cNvPr>
          <p:cNvGrpSpPr>
            <a:grpSpLocks/>
          </p:cNvGrpSpPr>
          <p:nvPr/>
        </p:nvGrpSpPr>
        <p:grpSpPr bwMode="auto">
          <a:xfrm>
            <a:off x="3108944" y="1183977"/>
            <a:ext cx="8675688" cy="5413375"/>
            <a:chOff x="91" y="383"/>
            <a:chExt cx="5465" cy="3410"/>
          </a:xfrm>
        </p:grpSpPr>
        <p:sp>
          <p:nvSpPr>
            <p:cNvPr id="5" name="Rectangle 39">
              <a:extLst>
                <a:ext uri="{FF2B5EF4-FFF2-40B4-BE49-F238E27FC236}">
                  <a16:creationId xmlns:a16="http://schemas.microsoft.com/office/drawing/2014/main" id="{8C8873DA-B718-4C93-907A-2776F6BB3A68}"/>
                </a:ext>
              </a:extLst>
            </p:cNvPr>
            <p:cNvSpPr>
              <a:spLocks noChangeArrowheads="1"/>
            </p:cNvSpPr>
            <p:nvPr/>
          </p:nvSpPr>
          <p:spPr bwMode="auto">
            <a:xfrm>
              <a:off x="91" y="1252"/>
              <a:ext cx="1311"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6" name="Rectangle 40">
              <a:extLst>
                <a:ext uri="{FF2B5EF4-FFF2-40B4-BE49-F238E27FC236}">
                  <a16:creationId xmlns:a16="http://schemas.microsoft.com/office/drawing/2014/main" id="{168B4BFD-BCEF-452C-AAF9-7E7B05510E6B}"/>
                </a:ext>
              </a:extLst>
            </p:cNvPr>
            <p:cNvSpPr>
              <a:spLocks noChangeArrowheads="1"/>
            </p:cNvSpPr>
            <p:nvPr/>
          </p:nvSpPr>
          <p:spPr bwMode="auto">
            <a:xfrm>
              <a:off x="227" y="664"/>
              <a:ext cx="5329" cy="3129"/>
            </a:xfrm>
            <a:prstGeom prst="rect">
              <a:avLst/>
            </a:prstGeom>
            <a:noFill/>
            <a:ln w="11113">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nvGrpSpPr>
            <p:cNvPr id="7" name="Group 41">
              <a:extLst>
                <a:ext uri="{FF2B5EF4-FFF2-40B4-BE49-F238E27FC236}">
                  <a16:creationId xmlns:a16="http://schemas.microsoft.com/office/drawing/2014/main" id="{59C62476-1B22-4455-B603-9AE809AC4596}"/>
                </a:ext>
              </a:extLst>
            </p:cNvPr>
            <p:cNvGrpSpPr>
              <a:grpSpLocks/>
            </p:cNvGrpSpPr>
            <p:nvPr/>
          </p:nvGrpSpPr>
          <p:grpSpPr bwMode="auto">
            <a:xfrm>
              <a:off x="289" y="2487"/>
              <a:ext cx="1143" cy="233"/>
              <a:chOff x="396" y="2753"/>
              <a:chExt cx="1041" cy="225"/>
            </a:xfrm>
          </p:grpSpPr>
          <p:sp>
            <p:nvSpPr>
              <p:cNvPr id="181" name="Freeform 42">
                <a:extLst>
                  <a:ext uri="{FF2B5EF4-FFF2-40B4-BE49-F238E27FC236}">
                    <a16:creationId xmlns:a16="http://schemas.microsoft.com/office/drawing/2014/main" id="{3C11055C-C371-4048-840C-4FA90A7E80CA}"/>
                  </a:ext>
                </a:extLst>
              </p:cNvPr>
              <p:cNvSpPr>
                <a:spLocks/>
              </p:cNvSpPr>
              <p:nvPr/>
            </p:nvSpPr>
            <p:spPr bwMode="auto">
              <a:xfrm>
                <a:off x="396" y="2753"/>
                <a:ext cx="1027" cy="214"/>
              </a:xfrm>
              <a:custGeom>
                <a:avLst/>
                <a:gdLst>
                  <a:gd name="T0" fmla="*/ 302 w 1027"/>
                  <a:gd name="T1" fmla="*/ 0 h 214"/>
                  <a:gd name="T2" fmla="*/ 0 w 1027"/>
                  <a:gd name="T3" fmla="*/ 214 h 214"/>
                  <a:gd name="T4" fmla="*/ 725 w 1027"/>
                  <a:gd name="T5" fmla="*/ 214 h 214"/>
                  <a:gd name="T6" fmla="*/ 1027 w 1027"/>
                  <a:gd name="T7" fmla="*/ 0 h 214"/>
                  <a:gd name="T8" fmla="*/ 302 w 1027"/>
                  <a:gd name="T9" fmla="*/ 0 h 214"/>
                  <a:gd name="T10" fmla="*/ 0 60000 65536"/>
                  <a:gd name="T11" fmla="*/ 0 60000 65536"/>
                  <a:gd name="T12" fmla="*/ 0 60000 65536"/>
                  <a:gd name="T13" fmla="*/ 0 60000 65536"/>
                  <a:gd name="T14" fmla="*/ 0 60000 65536"/>
                  <a:gd name="T15" fmla="*/ 0 w 1027"/>
                  <a:gd name="T16" fmla="*/ 0 h 214"/>
                  <a:gd name="T17" fmla="*/ 1027 w 1027"/>
                  <a:gd name="T18" fmla="*/ 214 h 214"/>
                </a:gdLst>
                <a:ahLst/>
                <a:cxnLst>
                  <a:cxn ang="T10">
                    <a:pos x="T0" y="T1"/>
                  </a:cxn>
                  <a:cxn ang="T11">
                    <a:pos x="T2" y="T3"/>
                  </a:cxn>
                  <a:cxn ang="T12">
                    <a:pos x="T4" y="T5"/>
                  </a:cxn>
                  <a:cxn ang="T13">
                    <a:pos x="T6" y="T7"/>
                  </a:cxn>
                  <a:cxn ang="T14">
                    <a:pos x="T8" y="T9"/>
                  </a:cxn>
                </a:cxnLst>
                <a:rect l="T15" t="T16" r="T17" b="T18"/>
                <a:pathLst>
                  <a:path w="1027" h="214">
                    <a:moveTo>
                      <a:pt x="302" y="0"/>
                    </a:moveTo>
                    <a:lnTo>
                      <a:pt x="0" y="214"/>
                    </a:lnTo>
                    <a:lnTo>
                      <a:pt x="725" y="214"/>
                    </a:lnTo>
                    <a:lnTo>
                      <a:pt x="1027" y="0"/>
                    </a:lnTo>
                    <a:lnTo>
                      <a:pt x="302"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2" name="Freeform 43">
                <a:extLst>
                  <a:ext uri="{FF2B5EF4-FFF2-40B4-BE49-F238E27FC236}">
                    <a16:creationId xmlns:a16="http://schemas.microsoft.com/office/drawing/2014/main" id="{CB07C8BB-6E59-4685-9FBD-417D1E7D6970}"/>
                  </a:ext>
                </a:extLst>
              </p:cNvPr>
              <p:cNvSpPr>
                <a:spLocks/>
              </p:cNvSpPr>
              <p:nvPr/>
            </p:nvSpPr>
            <p:spPr bwMode="auto">
              <a:xfrm>
                <a:off x="409" y="2765"/>
                <a:ext cx="1028" cy="213"/>
              </a:xfrm>
              <a:custGeom>
                <a:avLst/>
                <a:gdLst>
                  <a:gd name="T0" fmla="*/ 303 w 1028"/>
                  <a:gd name="T1" fmla="*/ 0 h 213"/>
                  <a:gd name="T2" fmla="*/ 0 w 1028"/>
                  <a:gd name="T3" fmla="*/ 213 h 213"/>
                  <a:gd name="T4" fmla="*/ 725 w 1028"/>
                  <a:gd name="T5" fmla="*/ 213 h 213"/>
                  <a:gd name="T6" fmla="*/ 1028 w 1028"/>
                  <a:gd name="T7" fmla="*/ 0 h 213"/>
                  <a:gd name="T8" fmla="*/ 303 w 1028"/>
                  <a:gd name="T9" fmla="*/ 0 h 213"/>
                  <a:gd name="T10" fmla="*/ 0 60000 65536"/>
                  <a:gd name="T11" fmla="*/ 0 60000 65536"/>
                  <a:gd name="T12" fmla="*/ 0 60000 65536"/>
                  <a:gd name="T13" fmla="*/ 0 60000 65536"/>
                  <a:gd name="T14" fmla="*/ 0 60000 65536"/>
                  <a:gd name="T15" fmla="*/ 0 w 1028"/>
                  <a:gd name="T16" fmla="*/ 0 h 213"/>
                  <a:gd name="T17" fmla="*/ 1028 w 1028"/>
                  <a:gd name="T18" fmla="*/ 213 h 213"/>
                </a:gdLst>
                <a:ahLst/>
                <a:cxnLst>
                  <a:cxn ang="T10">
                    <a:pos x="T0" y="T1"/>
                  </a:cxn>
                  <a:cxn ang="T11">
                    <a:pos x="T2" y="T3"/>
                  </a:cxn>
                  <a:cxn ang="T12">
                    <a:pos x="T4" y="T5"/>
                  </a:cxn>
                  <a:cxn ang="T13">
                    <a:pos x="T6" y="T7"/>
                  </a:cxn>
                  <a:cxn ang="T14">
                    <a:pos x="T8" y="T9"/>
                  </a:cxn>
                </a:cxnLst>
                <a:rect l="T15" t="T16" r="T17" b="T18"/>
                <a:pathLst>
                  <a:path w="1028" h="213">
                    <a:moveTo>
                      <a:pt x="303" y="0"/>
                    </a:moveTo>
                    <a:lnTo>
                      <a:pt x="0" y="213"/>
                    </a:lnTo>
                    <a:lnTo>
                      <a:pt x="725" y="213"/>
                    </a:lnTo>
                    <a:lnTo>
                      <a:pt x="1028" y="0"/>
                    </a:lnTo>
                    <a:lnTo>
                      <a:pt x="303" y="0"/>
                    </a:lnTo>
                    <a:close/>
                  </a:path>
                </a:pathLst>
              </a:custGeom>
              <a:solidFill>
                <a:srgbClr val="8F8F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3" name="Freeform 44">
                <a:extLst>
                  <a:ext uri="{FF2B5EF4-FFF2-40B4-BE49-F238E27FC236}">
                    <a16:creationId xmlns:a16="http://schemas.microsoft.com/office/drawing/2014/main" id="{259B4EB9-4019-4758-BA5E-D63374078F09}"/>
                  </a:ext>
                </a:extLst>
              </p:cNvPr>
              <p:cNvSpPr>
                <a:spLocks/>
              </p:cNvSpPr>
              <p:nvPr/>
            </p:nvSpPr>
            <p:spPr bwMode="auto">
              <a:xfrm>
                <a:off x="403" y="2759"/>
                <a:ext cx="1027" cy="214"/>
              </a:xfrm>
              <a:custGeom>
                <a:avLst/>
                <a:gdLst>
                  <a:gd name="T0" fmla="*/ 302 w 1027"/>
                  <a:gd name="T1" fmla="*/ 0 h 214"/>
                  <a:gd name="T2" fmla="*/ 0 w 1027"/>
                  <a:gd name="T3" fmla="*/ 214 h 214"/>
                  <a:gd name="T4" fmla="*/ 724 w 1027"/>
                  <a:gd name="T5" fmla="*/ 214 h 214"/>
                  <a:gd name="T6" fmla="*/ 1027 w 1027"/>
                  <a:gd name="T7" fmla="*/ 0 h 214"/>
                  <a:gd name="T8" fmla="*/ 302 w 1027"/>
                  <a:gd name="T9" fmla="*/ 0 h 214"/>
                  <a:gd name="T10" fmla="*/ 0 60000 65536"/>
                  <a:gd name="T11" fmla="*/ 0 60000 65536"/>
                  <a:gd name="T12" fmla="*/ 0 60000 65536"/>
                  <a:gd name="T13" fmla="*/ 0 60000 65536"/>
                  <a:gd name="T14" fmla="*/ 0 60000 65536"/>
                  <a:gd name="T15" fmla="*/ 0 w 1027"/>
                  <a:gd name="T16" fmla="*/ 0 h 214"/>
                  <a:gd name="T17" fmla="*/ 1027 w 1027"/>
                  <a:gd name="T18" fmla="*/ 214 h 214"/>
                </a:gdLst>
                <a:ahLst/>
                <a:cxnLst>
                  <a:cxn ang="T10">
                    <a:pos x="T0" y="T1"/>
                  </a:cxn>
                  <a:cxn ang="T11">
                    <a:pos x="T2" y="T3"/>
                  </a:cxn>
                  <a:cxn ang="T12">
                    <a:pos x="T4" y="T5"/>
                  </a:cxn>
                  <a:cxn ang="T13">
                    <a:pos x="T6" y="T7"/>
                  </a:cxn>
                  <a:cxn ang="T14">
                    <a:pos x="T8" y="T9"/>
                  </a:cxn>
                </a:cxnLst>
                <a:rect l="T15" t="T16" r="T17" b="T18"/>
                <a:pathLst>
                  <a:path w="1027" h="214">
                    <a:moveTo>
                      <a:pt x="302" y="0"/>
                    </a:moveTo>
                    <a:lnTo>
                      <a:pt x="0" y="214"/>
                    </a:lnTo>
                    <a:lnTo>
                      <a:pt x="724" y="214"/>
                    </a:lnTo>
                    <a:lnTo>
                      <a:pt x="1027" y="0"/>
                    </a:lnTo>
                    <a:lnTo>
                      <a:pt x="302" y="0"/>
                    </a:lnTo>
                    <a:close/>
                  </a:path>
                </a:pathLst>
              </a:custGeom>
              <a:solidFill>
                <a:srgbClr val="DADADA"/>
              </a:solidFill>
              <a:ln w="11113">
                <a:solidFill>
                  <a:srgbClr val="EEEEEE"/>
                </a:solidFill>
                <a:round/>
                <a:headEnd/>
                <a:tailEnd/>
              </a:ln>
            </p:spPr>
            <p:txBody>
              <a:bodyPr/>
              <a:lstStyle/>
              <a:p>
                <a:endParaRPr lang="zh-CN" altLang="en-US"/>
              </a:p>
            </p:txBody>
          </p:sp>
        </p:grpSp>
        <p:grpSp>
          <p:nvGrpSpPr>
            <p:cNvPr id="8" name="Group 45">
              <a:extLst>
                <a:ext uri="{FF2B5EF4-FFF2-40B4-BE49-F238E27FC236}">
                  <a16:creationId xmlns:a16="http://schemas.microsoft.com/office/drawing/2014/main" id="{206066A9-1914-4AD9-8F56-09A11AF09BCD}"/>
                </a:ext>
              </a:extLst>
            </p:cNvPr>
            <p:cNvGrpSpPr>
              <a:grpSpLocks/>
            </p:cNvGrpSpPr>
            <p:nvPr/>
          </p:nvGrpSpPr>
          <p:grpSpPr bwMode="auto">
            <a:xfrm>
              <a:off x="289" y="1908"/>
              <a:ext cx="1143" cy="252"/>
              <a:chOff x="396" y="1932"/>
              <a:chExt cx="1041" cy="224"/>
            </a:xfrm>
          </p:grpSpPr>
          <p:sp>
            <p:nvSpPr>
              <p:cNvPr id="178" name="Freeform 46">
                <a:extLst>
                  <a:ext uri="{FF2B5EF4-FFF2-40B4-BE49-F238E27FC236}">
                    <a16:creationId xmlns:a16="http://schemas.microsoft.com/office/drawing/2014/main" id="{1F98789B-E624-4BE4-B609-9EF4AAD306F4}"/>
                  </a:ext>
                </a:extLst>
              </p:cNvPr>
              <p:cNvSpPr>
                <a:spLocks/>
              </p:cNvSpPr>
              <p:nvPr/>
            </p:nvSpPr>
            <p:spPr bwMode="auto">
              <a:xfrm>
                <a:off x="396" y="1932"/>
                <a:ext cx="1027" cy="213"/>
              </a:xfrm>
              <a:custGeom>
                <a:avLst/>
                <a:gdLst>
                  <a:gd name="T0" fmla="*/ 302 w 1027"/>
                  <a:gd name="T1" fmla="*/ 0 h 213"/>
                  <a:gd name="T2" fmla="*/ 0 w 1027"/>
                  <a:gd name="T3" fmla="*/ 213 h 213"/>
                  <a:gd name="T4" fmla="*/ 725 w 1027"/>
                  <a:gd name="T5" fmla="*/ 213 h 213"/>
                  <a:gd name="T6" fmla="*/ 1027 w 1027"/>
                  <a:gd name="T7" fmla="*/ 0 h 213"/>
                  <a:gd name="T8" fmla="*/ 302 w 1027"/>
                  <a:gd name="T9" fmla="*/ 0 h 213"/>
                  <a:gd name="T10" fmla="*/ 0 60000 65536"/>
                  <a:gd name="T11" fmla="*/ 0 60000 65536"/>
                  <a:gd name="T12" fmla="*/ 0 60000 65536"/>
                  <a:gd name="T13" fmla="*/ 0 60000 65536"/>
                  <a:gd name="T14" fmla="*/ 0 60000 65536"/>
                  <a:gd name="T15" fmla="*/ 0 w 1027"/>
                  <a:gd name="T16" fmla="*/ 0 h 213"/>
                  <a:gd name="T17" fmla="*/ 1027 w 1027"/>
                  <a:gd name="T18" fmla="*/ 213 h 213"/>
                </a:gdLst>
                <a:ahLst/>
                <a:cxnLst>
                  <a:cxn ang="T10">
                    <a:pos x="T0" y="T1"/>
                  </a:cxn>
                  <a:cxn ang="T11">
                    <a:pos x="T2" y="T3"/>
                  </a:cxn>
                  <a:cxn ang="T12">
                    <a:pos x="T4" y="T5"/>
                  </a:cxn>
                  <a:cxn ang="T13">
                    <a:pos x="T6" y="T7"/>
                  </a:cxn>
                  <a:cxn ang="T14">
                    <a:pos x="T8" y="T9"/>
                  </a:cxn>
                </a:cxnLst>
                <a:rect l="T15" t="T16" r="T17" b="T18"/>
                <a:pathLst>
                  <a:path w="1027" h="213">
                    <a:moveTo>
                      <a:pt x="302" y="0"/>
                    </a:moveTo>
                    <a:lnTo>
                      <a:pt x="0" y="213"/>
                    </a:lnTo>
                    <a:lnTo>
                      <a:pt x="725" y="213"/>
                    </a:lnTo>
                    <a:lnTo>
                      <a:pt x="1027" y="0"/>
                    </a:lnTo>
                    <a:lnTo>
                      <a:pt x="302"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9" name="Freeform 47">
                <a:extLst>
                  <a:ext uri="{FF2B5EF4-FFF2-40B4-BE49-F238E27FC236}">
                    <a16:creationId xmlns:a16="http://schemas.microsoft.com/office/drawing/2014/main" id="{5F503293-0E63-403F-8DD7-0DDE9B28F83B}"/>
                  </a:ext>
                </a:extLst>
              </p:cNvPr>
              <p:cNvSpPr>
                <a:spLocks/>
              </p:cNvSpPr>
              <p:nvPr/>
            </p:nvSpPr>
            <p:spPr bwMode="auto">
              <a:xfrm>
                <a:off x="409" y="1943"/>
                <a:ext cx="1028" cy="213"/>
              </a:xfrm>
              <a:custGeom>
                <a:avLst/>
                <a:gdLst>
                  <a:gd name="T0" fmla="*/ 303 w 1028"/>
                  <a:gd name="T1" fmla="*/ 0 h 213"/>
                  <a:gd name="T2" fmla="*/ 0 w 1028"/>
                  <a:gd name="T3" fmla="*/ 213 h 213"/>
                  <a:gd name="T4" fmla="*/ 725 w 1028"/>
                  <a:gd name="T5" fmla="*/ 213 h 213"/>
                  <a:gd name="T6" fmla="*/ 1028 w 1028"/>
                  <a:gd name="T7" fmla="*/ 0 h 213"/>
                  <a:gd name="T8" fmla="*/ 303 w 1028"/>
                  <a:gd name="T9" fmla="*/ 0 h 213"/>
                  <a:gd name="T10" fmla="*/ 0 60000 65536"/>
                  <a:gd name="T11" fmla="*/ 0 60000 65536"/>
                  <a:gd name="T12" fmla="*/ 0 60000 65536"/>
                  <a:gd name="T13" fmla="*/ 0 60000 65536"/>
                  <a:gd name="T14" fmla="*/ 0 60000 65536"/>
                  <a:gd name="T15" fmla="*/ 0 w 1028"/>
                  <a:gd name="T16" fmla="*/ 0 h 213"/>
                  <a:gd name="T17" fmla="*/ 1028 w 1028"/>
                  <a:gd name="T18" fmla="*/ 213 h 213"/>
                </a:gdLst>
                <a:ahLst/>
                <a:cxnLst>
                  <a:cxn ang="T10">
                    <a:pos x="T0" y="T1"/>
                  </a:cxn>
                  <a:cxn ang="T11">
                    <a:pos x="T2" y="T3"/>
                  </a:cxn>
                  <a:cxn ang="T12">
                    <a:pos x="T4" y="T5"/>
                  </a:cxn>
                  <a:cxn ang="T13">
                    <a:pos x="T6" y="T7"/>
                  </a:cxn>
                  <a:cxn ang="T14">
                    <a:pos x="T8" y="T9"/>
                  </a:cxn>
                </a:cxnLst>
                <a:rect l="T15" t="T16" r="T17" b="T18"/>
                <a:pathLst>
                  <a:path w="1028" h="213">
                    <a:moveTo>
                      <a:pt x="303" y="0"/>
                    </a:moveTo>
                    <a:lnTo>
                      <a:pt x="0" y="213"/>
                    </a:lnTo>
                    <a:lnTo>
                      <a:pt x="725" y="213"/>
                    </a:lnTo>
                    <a:lnTo>
                      <a:pt x="1028" y="0"/>
                    </a:lnTo>
                    <a:lnTo>
                      <a:pt x="303" y="0"/>
                    </a:lnTo>
                    <a:close/>
                  </a:path>
                </a:pathLst>
              </a:custGeom>
              <a:solidFill>
                <a:srgbClr val="8F8F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0" name="Freeform 48">
                <a:extLst>
                  <a:ext uri="{FF2B5EF4-FFF2-40B4-BE49-F238E27FC236}">
                    <a16:creationId xmlns:a16="http://schemas.microsoft.com/office/drawing/2014/main" id="{952B1C1C-951A-4443-AC28-6D02698C135A}"/>
                  </a:ext>
                </a:extLst>
              </p:cNvPr>
              <p:cNvSpPr>
                <a:spLocks/>
              </p:cNvSpPr>
              <p:nvPr/>
            </p:nvSpPr>
            <p:spPr bwMode="auto">
              <a:xfrm>
                <a:off x="403" y="1937"/>
                <a:ext cx="1027" cy="214"/>
              </a:xfrm>
              <a:custGeom>
                <a:avLst/>
                <a:gdLst>
                  <a:gd name="T0" fmla="*/ 302 w 1027"/>
                  <a:gd name="T1" fmla="*/ 0 h 214"/>
                  <a:gd name="T2" fmla="*/ 0 w 1027"/>
                  <a:gd name="T3" fmla="*/ 214 h 214"/>
                  <a:gd name="T4" fmla="*/ 724 w 1027"/>
                  <a:gd name="T5" fmla="*/ 214 h 214"/>
                  <a:gd name="T6" fmla="*/ 1027 w 1027"/>
                  <a:gd name="T7" fmla="*/ 0 h 214"/>
                  <a:gd name="T8" fmla="*/ 302 w 1027"/>
                  <a:gd name="T9" fmla="*/ 0 h 214"/>
                  <a:gd name="T10" fmla="*/ 0 60000 65536"/>
                  <a:gd name="T11" fmla="*/ 0 60000 65536"/>
                  <a:gd name="T12" fmla="*/ 0 60000 65536"/>
                  <a:gd name="T13" fmla="*/ 0 60000 65536"/>
                  <a:gd name="T14" fmla="*/ 0 60000 65536"/>
                  <a:gd name="T15" fmla="*/ 0 w 1027"/>
                  <a:gd name="T16" fmla="*/ 0 h 214"/>
                  <a:gd name="T17" fmla="*/ 1027 w 1027"/>
                  <a:gd name="T18" fmla="*/ 214 h 214"/>
                </a:gdLst>
                <a:ahLst/>
                <a:cxnLst>
                  <a:cxn ang="T10">
                    <a:pos x="T0" y="T1"/>
                  </a:cxn>
                  <a:cxn ang="T11">
                    <a:pos x="T2" y="T3"/>
                  </a:cxn>
                  <a:cxn ang="T12">
                    <a:pos x="T4" y="T5"/>
                  </a:cxn>
                  <a:cxn ang="T13">
                    <a:pos x="T6" y="T7"/>
                  </a:cxn>
                  <a:cxn ang="T14">
                    <a:pos x="T8" y="T9"/>
                  </a:cxn>
                </a:cxnLst>
                <a:rect l="T15" t="T16" r="T17" b="T18"/>
                <a:pathLst>
                  <a:path w="1027" h="214">
                    <a:moveTo>
                      <a:pt x="302" y="0"/>
                    </a:moveTo>
                    <a:lnTo>
                      <a:pt x="0" y="214"/>
                    </a:lnTo>
                    <a:lnTo>
                      <a:pt x="724" y="214"/>
                    </a:lnTo>
                    <a:lnTo>
                      <a:pt x="1027" y="0"/>
                    </a:lnTo>
                    <a:lnTo>
                      <a:pt x="302" y="0"/>
                    </a:lnTo>
                    <a:close/>
                  </a:path>
                </a:pathLst>
              </a:custGeom>
              <a:solidFill>
                <a:srgbClr val="DADADA"/>
              </a:solidFill>
              <a:ln w="11113">
                <a:solidFill>
                  <a:srgbClr val="EEEEEE"/>
                </a:solidFill>
                <a:round/>
                <a:headEnd/>
                <a:tailEnd/>
              </a:ln>
            </p:spPr>
            <p:txBody>
              <a:bodyPr/>
              <a:lstStyle/>
              <a:p>
                <a:endParaRPr lang="zh-CN" altLang="en-US"/>
              </a:p>
            </p:txBody>
          </p:sp>
        </p:grpSp>
        <p:grpSp>
          <p:nvGrpSpPr>
            <p:cNvPr id="9" name="Group 49">
              <a:extLst>
                <a:ext uri="{FF2B5EF4-FFF2-40B4-BE49-F238E27FC236}">
                  <a16:creationId xmlns:a16="http://schemas.microsoft.com/office/drawing/2014/main" id="{C9FF313C-81C1-4B3F-9DB4-8D54BEFD9E65}"/>
                </a:ext>
              </a:extLst>
            </p:cNvPr>
            <p:cNvGrpSpPr>
              <a:grpSpLocks/>
            </p:cNvGrpSpPr>
            <p:nvPr/>
          </p:nvGrpSpPr>
          <p:grpSpPr bwMode="auto">
            <a:xfrm>
              <a:off x="952" y="2448"/>
              <a:ext cx="4189" cy="356"/>
              <a:chOff x="997" y="2723"/>
              <a:chExt cx="4184" cy="344"/>
            </a:xfrm>
          </p:grpSpPr>
          <p:sp>
            <p:nvSpPr>
              <p:cNvPr id="175" name="Freeform 50">
                <a:extLst>
                  <a:ext uri="{FF2B5EF4-FFF2-40B4-BE49-F238E27FC236}">
                    <a16:creationId xmlns:a16="http://schemas.microsoft.com/office/drawing/2014/main" id="{489ADC54-8104-4BE9-9E04-67E86ADC0EB6}"/>
                  </a:ext>
                </a:extLst>
              </p:cNvPr>
              <p:cNvSpPr>
                <a:spLocks/>
              </p:cNvSpPr>
              <p:nvPr/>
            </p:nvSpPr>
            <p:spPr bwMode="auto">
              <a:xfrm>
                <a:off x="997" y="2724"/>
                <a:ext cx="4182" cy="308"/>
              </a:xfrm>
              <a:custGeom>
                <a:avLst/>
                <a:gdLst>
                  <a:gd name="T0" fmla="*/ 0 w 4182"/>
                  <a:gd name="T1" fmla="*/ 306 h 308"/>
                  <a:gd name="T2" fmla="*/ 3875 w 4182"/>
                  <a:gd name="T3" fmla="*/ 308 h 308"/>
                  <a:gd name="T4" fmla="*/ 4182 w 4182"/>
                  <a:gd name="T5" fmla="*/ 0 h 308"/>
                  <a:gd name="T6" fmla="*/ 424 w 4182"/>
                  <a:gd name="T7" fmla="*/ 0 h 308"/>
                  <a:gd name="T8" fmla="*/ 0 w 4182"/>
                  <a:gd name="T9" fmla="*/ 306 h 308"/>
                  <a:gd name="T10" fmla="*/ 0 60000 65536"/>
                  <a:gd name="T11" fmla="*/ 0 60000 65536"/>
                  <a:gd name="T12" fmla="*/ 0 60000 65536"/>
                  <a:gd name="T13" fmla="*/ 0 60000 65536"/>
                  <a:gd name="T14" fmla="*/ 0 60000 65536"/>
                  <a:gd name="T15" fmla="*/ 0 w 4182"/>
                  <a:gd name="T16" fmla="*/ 0 h 308"/>
                  <a:gd name="T17" fmla="*/ 4182 w 4182"/>
                  <a:gd name="T18" fmla="*/ 308 h 308"/>
                </a:gdLst>
                <a:ahLst/>
                <a:cxnLst>
                  <a:cxn ang="T10">
                    <a:pos x="T0" y="T1"/>
                  </a:cxn>
                  <a:cxn ang="T11">
                    <a:pos x="T2" y="T3"/>
                  </a:cxn>
                  <a:cxn ang="T12">
                    <a:pos x="T4" y="T5"/>
                  </a:cxn>
                  <a:cxn ang="T13">
                    <a:pos x="T6" y="T7"/>
                  </a:cxn>
                  <a:cxn ang="T14">
                    <a:pos x="T8" y="T9"/>
                  </a:cxn>
                </a:cxnLst>
                <a:rect l="T15" t="T16" r="T17" b="T18"/>
                <a:pathLst>
                  <a:path w="4182" h="308">
                    <a:moveTo>
                      <a:pt x="0" y="306"/>
                    </a:moveTo>
                    <a:lnTo>
                      <a:pt x="3875" y="308"/>
                    </a:lnTo>
                    <a:lnTo>
                      <a:pt x="4182" y="0"/>
                    </a:lnTo>
                    <a:lnTo>
                      <a:pt x="424" y="0"/>
                    </a:lnTo>
                    <a:lnTo>
                      <a:pt x="0" y="306"/>
                    </a:lnTo>
                    <a:close/>
                  </a:path>
                </a:pathLst>
              </a:custGeom>
              <a:solidFill>
                <a:srgbClr val="007D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6" name="Rectangle 51">
                <a:extLst>
                  <a:ext uri="{FF2B5EF4-FFF2-40B4-BE49-F238E27FC236}">
                    <a16:creationId xmlns:a16="http://schemas.microsoft.com/office/drawing/2014/main" id="{6FEECD28-1B77-4354-B47A-BD5302DBDADF}"/>
                  </a:ext>
                </a:extLst>
              </p:cNvPr>
              <p:cNvSpPr>
                <a:spLocks noChangeArrowheads="1"/>
              </p:cNvSpPr>
              <p:nvPr/>
            </p:nvSpPr>
            <p:spPr bwMode="auto">
              <a:xfrm>
                <a:off x="999" y="3033"/>
                <a:ext cx="3878" cy="34"/>
              </a:xfrm>
              <a:prstGeom prst="rect">
                <a:avLst/>
              </a:prstGeom>
              <a:solidFill>
                <a:srgbClr val="48A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77" name="Freeform 52">
                <a:extLst>
                  <a:ext uri="{FF2B5EF4-FFF2-40B4-BE49-F238E27FC236}">
                    <a16:creationId xmlns:a16="http://schemas.microsoft.com/office/drawing/2014/main" id="{108BC2D3-5F87-459A-8041-1ADB86585DEA}"/>
                  </a:ext>
                </a:extLst>
              </p:cNvPr>
              <p:cNvSpPr>
                <a:spLocks/>
              </p:cNvSpPr>
              <p:nvPr/>
            </p:nvSpPr>
            <p:spPr bwMode="auto">
              <a:xfrm>
                <a:off x="4877" y="2723"/>
                <a:ext cx="304" cy="342"/>
              </a:xfrm>
              <a:custGeom>
                <a:avLst/>
                <a:gdLst>
                  <a:gd name="T0" fmla="*/ 0 w 304"/>
                  <a:gd name="T1" fmla="*/ 309 h 342"/>
                  <a:gd name="T2" fmla="*/ 0 w 304"/>
                  <a:gd name="T3" fmla="*/ 342 h 342"/>
                  <a:gd name="T4" fmla="*/ 304 w 304"/>
                  <a:gd name="T5" fmla="*/ 33 h 342"/>
                  <a:gd name="T6" fmla="*/ 304 w 304"/>
                  <a:gd name="T7" fmla="*/ 0 h 342"/>
                  <a:gd name="T8" fmla="*/ 0 w 304"/>
                  <a:gd name="T9" fmla="*/ 309 h 342"/>
                  <a:gd name="T10" fmla="*/ 0 60000 65536"/>
                  <a:gd name="T11" fmla="*/ 0 60000 65536"/>
                  <a:gd name="T12" fmla="*/ 0 60000 65536"/>
                  <a:gd name="T13" fmla="*/ 0 60000 65536"/>
                  <a:gd name="T14" fmla="*/ 0 60000 65536"/>
                  <a:gd name="T15" fmla="*/ 0 w 304"/>
                  <a:gd name="T16" fmla="*/ 0 h 342"/>
                  <a:gd name="T17" fmla="*/ 304 w 304"/>
                  <a:gd name="T18" fmla="*/ 342 h 342"/>
                </a:gdLst>
                <a:ahLst/>
                <a:cxnLst>
                  <a:cxn ang="T10">
                    <a:pos x="T0" y="T1"/>
                  </a:cxn>
                  <a:cxn ang="T11">
                    <a:pos x="T2" y="T3"/>
                  </a:cxn>
                  <a:cxn ang="T12">
                    <a:pos x="T4" y="T5"/>
                  </a:cxn>
                  <a:cxn ang="T13">
                    <a:pos x="T6" y="T7"/>
                  </a:cxn>
                  <a:cxn ang="T14">
                    <a:pos x="T8" y="T9"/>
                  </a:cxn>
                </a:cxnLst>
                <a:rect l="T15" t="T16" r="T17" b="T18"/>
                <a:pathLst>
                  <a:path w="304" h="342">
                    <a:moveTo>
                      <a:pt x="0" y="309"/>
                    </a:moveTo>
                    <a:lnTo>
                      <a:pt x="0" y="342"/>
                    </a:lnTo>
                    <a:lnTo>
                      <a:pt x="304" y="33"/>
                    </a:lnTo>
                    <a:lnTo>
                      <a:pt x="304" y="0"/>
                    </a:lnTo>
                    <a:lnTo>
                      <a:pt x="0" y="309"/>
                    </a:lnTo>
                    <a:close/>
                  </a:path>
                </a:pathLst>
              </a:custGeom>
              <a:solidFill>
                <a:srgbClr val="00427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0" name="Rectangle 53">
              <a:extLst>
                <a:ext uri="{FF2B5EF4-FFF2-40B4-BE49-F238E27FC236}">
                  <a16:creationId xmlns:a16="http://schemas.microsoft.com/office/drawing/2014/main" id="{A28CFA74-9024-4E32-8236-93C3E8EB73EC}"/>
                </a:ext>
              </a:extLst>
            </p:cNvPr>
            <p:cNvSpPr>
              <a:spLocks noChangeArrowheads="1"/>
            </p:cNvSpPr>
            <p:nvPr/>
          </p:nvSpPr>
          <p:spPr bwMode="auto">
            <a:xfrm>
              <a:off x="430" y="913"/>
              <a:ext cx="5104"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1" name="Rectangle 54">
              <a:extLst>
                <a:ext uri="{FF2B5EF4-FFF2-40B4-BE49-F238E27FC236}">
                  <a16:creationId xmlns:a16="http://schemas.microsoft.com/office/drawing/2014/main" id="{91813AF1-4C1B-4434-B073-1A359202D63F}"/>
                </a:ext>
              </a:extLst>
            </p:cNvPr>
            <p:cNvSpPr>
              <a:spLocks noChangeArrowheads="1"/>
            </p:cNvSpPr>
            <p:nvPr/>
          </p:nvSpPr>
          <p:spPr bwMode="auto">
            <a:xfrm>
              <a:off x="2091" y="950"/>
              <a:ext cx="1"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kumimoji="1" lang="zh-CN" altLang="en-US" sz="2400">
                <a:latin typeface="Times New Roman" panose="02020603050405020304" pitchFamily="18" charset="0"/>
              </a:endParaRPr>
            </a:p>
          </p:txBody>
        </p:sp>
        <p:sp>
          <p:nvSpPr>
            <p:cNvPr id="12" name="Rectangle 56">
              <a:extLst>
                <a:ext uri="{FF2B5EF4-FFF2-40B4-BE49-F238E27FC236}">
                  <a16:creationId xmlns:a16="http://schemas.microsoft.com/office/drawing/2014/main" id="{1D756312-CB7E-48BF-B53F-847A4E5BDBDF}"/>
                </a:ext>
              </a:extLst>
            </p:cNvPr>
            <p:cNvSpPr>
              <a:spLocks noChangeArrowheads="1"/>
            </p:cNvSpPr>
            <p:nvPr/>
          </p:nvSpPr>
          <p:spPr bwMode="auto">
            <a:xfrm>
              <a:off x="2427" y="2590"/>
              <a:ext cx="458" cy="123"/>
            </a:xfrm>
            <a:prstGeom prst="rect">
              <a:avLst/>
            </a:prstGeom>
            <a:solidFill>
              <a:srgbClr val="C0FE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3" name="Freeform 57">
              <a:extLst>
                <a:ext uri="{FF2B5EF4-FFF2-40B4-BE49-F238E27FC236}">
                  <a16:creationId xmlns:a16="http://schemas.microsoft.com/office/drawing/2014/main" id="{88E3335E-69C4-43A8-A627-22768622D141}"/>
                </a:ext>
              </a:extLst>
            </p:cNvPr>
            <p:cNvSpPr>
              <a:spLocks/>
            </p:cNvSpPr>
            <p:nvPr/>
          </p:nvSpPr>
          <p:spPr bwMode="auto">
            <a:xfrm>
              <a:off x="2425" y="2568"/>
              <a:ext cx="486" cy="22"/>
            </a:xfrm>
            <a:custGeom>
              <a:avLst/>
              <a:gdLst>
                <a:gd name="T0" fmla="*/ 0 w 443"/>
                <a:gd name="T1" fmla="*/ 31 h 21"/>
                <a:gd name="T2" fmla="*/ 1265 w 443"/>
                <a:gd name="T3" fmla="*/ 34 h 21"/>
                <a:gd name="T4" fmla="*/ 1346 w 443"/>
                <a:gd name="T5" fmla="*/ 0 h 21"/>
                <a:gd name="T6" fmla="*/ 113 w 443"/>
                <a:gd name="T7" fmla="*/ 0 h 21"/>
                <a:gd name="T8" fmla="*/ 0 w 443"/>
                <a:gd name="T9" fmla="*/ 31 h 21"/>
                <a:gd name="T10" fmla="*/ 0 60000 65536"/>
                <a:gd name="T11" fmla="*/ 0 60000 65536"/>
                <a:gd name="T12" fmla="*/ 0 60000 65536"/>
                <a:gd name="T13" fmla="*/ 0 60000 65536"/>
                <a:gd name="T14" fmla="*/ 0 60000 65536"/>
                <a:gd name="T15" fmla="*/ 0 w 443"/>
                <a:gd name="T16" fmla="*/ 0 h 21"/>
                <a:gd name="T17" fmla="*/ 443 w 443"/>
                <a:gd name="T18" fmla="*/ 21 h 21"/>
              </a:gdLst>
              <a:ahLst/>
              <a:cxnLst>
                <a:cxn ang="T10">
                  <a:pos x="T0" y="T1"/>
                </a:cxn>
                <a:cxn ang="T11">
                  <a:pos x="T2" y="T3"/>
                </a:cxn>
                <a:cxn ang="T12">
                  <a:pos x="T4" y="T5"/>
                </a:cxn>
                <a:cxn ang="T13">
                  <a:pos x="T6" y="T7"/>
                </a:cxn>
                <a:cxn ang="T14">
                  <a:pos x="T8" y="T9"/>
                </a:cxn>
              </a:cxnLst>
              <a:rect l="T15" t="T16" r="T17" b="T18"/>
              <a:pathLst>
                <a:path w="443" h="21">
                  <a:moveTo>
                    <a:pt x="0" y="19"/>
                  </a:moveTo>
                  <a:lnTo>
                    <a:pt x="417" y="21"/>
                  </a:lnTo>
                  <a:lnTo>
                    <a:pt x="443" y="0"/>
                  </a:lnTo>
                  <a:lnTo>
                    <a:pt x="37" y="0"/>
                  </a:lnTo>
                  <a:lnTo>
                    <a:pt x="0" y="19"/>
                  </a:lnTo>
                  <a:close/>
                </a:path>
              </a:pathLst>
            </a:custGeom>
            <a:solidFill>
              <a:srgbClr val="00DF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58">
              <a:extLst>
                <a:ext uri="{FF2B5EF4-FFF2-40B4-BE49-F238E27FC236}">
                  <a16:creationId xmlns:a16="http://schemas.microsoft.com/office/drawing/2014/main" id="{B0201413-6CA8-438C-BD75-71B5A7EE65FC}"/>
                </a:ext>
              </a:extLst>
            </p:cNvPr>
            <p:cNvSpPr>
              <a:spLocks/>
            </p:cNvSpPr>
            <p:nvPr/>
          </p:nvSpPr>
          <p:spPr bwMode="auto">
            <a:xfrm>
              <a:off x="2885" y="2568"/>
              <a:ext cx="26" cy="145"/>
            </a:xfrm>
            <a:custGeom>
              <a:avLst/>
              <a:gdLst>
                <a:gd name="T0" fmla="*/ 0 w 24"/>
                <a:gd name="T1" fmla="*/ 34 h 140"/>
                <a:gd name="T2" fmla="*/ 0 w 24"/>
                <a:gd name="T3" fmla="*/ 213 h 140"/>
                <a:gd name="T4" fmla="*/ 63 w 24"/>
                <a:gd name="T5" fmla="*/ 172 h 140"/>
                <a:gd name="T6" fmla="*/ 63 w 24"/>
                <a:gd name="T7" fmla="*/ 0 h 140"/>
                <a:gd name="T8" fmla="*/ 0 w 24"/>
                <a:gd name="T9" fmla="*/ 34 h 140"/>
                <a:gd name="T10" fmla="*/ 0 60000 65536"/>
                <a:gd name="T11" fmla="*/ 0 60000 65536"/>
                <a:gd name="T12" fmla="*/ 0 60000 65536"/>
                <a:gd name="T13" fmla="*/ 0 60000 65536"/>
                <a:gd name="T14" fmla="*/ 0 60000 65536"/>
                <a:gd name="T15" fmla="*/ 0 w 24"/>
                <a:gd name="T16" fmla="*/ 0 h 140"/>
                <a:gd name="T17" fmla="*/ 24 w 24"/>
                <a:gd name="T18" fmla="*/ 140 h 140"/>
              </a:gdLst>
              <a:ahLst/>
              <a:cxnLst>
                <a:cxn ang="T10">
                  <a:pos x="T0" y="T1"/>
                </a:cxn>
                <a:cxn ang="T11">
                  <a:pos x="T2" y="T3"/>
                </a:cxn>
                <a:cxn ang="T12">
                  <a:pos x="T4" y="T5"/>
                </a:cxn>
                <a:cxn ang="T13">
                  <a:pos x="T6" y="T7"/>
                </a:cxn>
                <a:cxn ang="T14">
                  <a:pos x="T8" y="T9"/>
                </a:cxn>
              </a:cxnLst>
              <a:rect l="T15" t="T16" r="T17" b="T18"/>
              <a:pathLst>
                <a:path w="24" h="140">
                  <a:moveTo>
                    <a:pt x="0" y="22"/>
                  </a:moveTo>
                  <a:lnTo>
                    <a:pt x="0" y="140"/>
                  </a:lnTo>
                  <a:lnTo>
                    <a:pt x="24" y="113"/>
                  </a:lnTo>
                  <a:lnTo>
                    <a:pt x="24" y="0"/>
                  </a:lnTo>
                  <a:lnTo>
                    <a:pt x="0" y="22"/>
                  </a:lnTo>
                  <a:close/>
                </a:path>
              </a:pathLst>
            </a:custGeom>
            <a:solidFill>
              <a:srgbClr val="004E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Rectangle 59">
              <a:extLst>
                <a:ext uri="{FF2B5EF4-FFF2-40B4-BE49-F238E27FC236}">
                  <a16:creationId xmlns:a16="http://schemas.microsoft.com/office/drawing/2014/main" id="{E78FEFC9-B77F-4BA1-A1A9-3CF42166BE43}"/>
                </a:ext>
              </a:extLst>
            </p:cNvPr>
            <p:cNvSpPr>
              <a:spLocks noChangeArrowheads="1"/>
            </p:cNvSpPr>
            <p:nvPr/>
          </p:nvSpPr>
          <p:spPr bwMode="auto">
            <a:xfrm>
              <a:off x="2412" y="2598"/>
              <a:ext cx="487"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6" name="Rectangle 60">
              <a:extLst>
                <a:ext uri="{FF2B5EF4-FFF2-40B4-BE49-F238E27FC236}">
                  <a16:creationId xmlns:a16="http://schemas.microsoft.com/office/drawing/2014/main" id="{E012D0E8-3407-439B-B131-7F493D29633B}"/>
                </a:ext>
              </a:extLst>
            </p:cNvPr>
            <p:cNvSpPr>
              <a:spLocks noChangeArrowheads="1"/>
            </p:cNvSpPr>
            <p:nvPr/>
          </p:nvSpPr>
          <p:spPr bwMode="auto">
            <a:xfrm>
              <a:off x="2536" y="2573"/>
              <a:ext cx="22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1400">
                  <a:solidFill>
                    <a:srgbClr val="000000"/>
                  </a:solidFill>
                  <a:latin typeface="宋体" panose="02010600030101010101" pitchFamily="2" charset="-122"/>
                </a:rPr>
                <a:t>订单</a:t>
              </a:r>
              <a:endParaRPr kumimoji="1" lang="zh-CN" altLang="en-US" sz="1400">
                <a:latin typeface="Times New Roman" panose="02020603050405020304" pitchFamily="18" charset="0"/>
              </a:endParaRPr>
            </a:p>
          </p:txBody>
        </p:sp>
        <p:sp>
          <p:nvSpPr>
            <p:cNvPr id="17" name="Rectangle 62">
              <a:extLst>
                <a:ext uri="{FF2B5EF4-FFF2-40B4-BE49-F238E27FC236}">
                  <a16:creationId xmlns:a16="http://schemas.microsoft.com/office/drawing/2014/main" id="{F1257EC1-1CB6-4F27-A829-21F5320BBD67}"/>
                </a:ext>
              </a:extLst>
            </p:cNvPr>
            <p:cNvSpPr>
              <a:spLocks noChangeArrowheads="1"/>
            </p:cNvSpPr>
            <p:nvPr/>
          </p:nvSpPr>
          <p:spPr bwMode="auto">
            <a:xfrm>
              <a:off x="3058" y="2590"/>
              <a:ext cx="817" cy="123"/>
            </a:xfrm>
            <a:prstGeom prst="rect">
              <a:avLst/>
            </a:prstGeom>
            <a:solidFill>
              <a:srgbClr val="C0FE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8" name="Freeform 63">
              <a:extLst>
                <a:ext uri="{FF2B5EF4-FFF2-40B4-BE49-F238E27FC236}">
                  <a16:creationId xmlns:a16="http://schemas.microsoft.com/office/drawing/2014/main" id="{5E8108DC-5F12-4345-ADD9-B4CD6F57CE43}"/>
                </a:ext>
              </a:extLst>
            </p:cNvPr>
            <p:cNvSpPr>
              <a:spLocks/>
            </p:cNvSpPr>
            <p:nvPr/>
          </p:nvSpPr>
          <p:spPr bwMode="auto">
            <a:xfrm>
              <a:off x="3056" y="2568"/>
              <a:ext cx="846" cy="20"/>
            </a:xfrm>
            <a:custGeom>
              <a:avLst/>
              <a:gdLst>
                <a:gd name="T0" fmla="*/ 0 w 770"/>
                <a:gd name="T1" fmla="*/ 33 h 19"/>
                <a:gd name="T2" fmla="*/ 2319 w 770"/>
                <a:gd name="T3" fmla="*/ 33 h 19"/>
                <a:gd name="T4" fmla="*/ 2386 w 770"/>
                <a:gd name="T5" fmla="*/ 0 h 19"/>
                <a:gd name="T6" fmla="*/ 113 w 770"/>
                <a:gd name="T7" fmla="*/ 0 h 19"/>
                <a:gd name="T8" fmla="*/ 0 w 770"/>
                <a:gd name="T9" fmla="*/ 33 h 19"/>
                <a:gd name="T10" fmla="*/ 0 60000 65536"/>
                <a:gd name="T11" fmla="*/ 0 60000 65536"/>
                <a:gd name="T12" fmla="*/ 0 60000 65536"/>
                <a:gd name="T13" fmla="*/ 0 60000 65536"/>
                <a:gd name="T14" fmla="*/ 0 60000 65536"/>
                <a:gd name="T15" fmla="*/ 0 w 770"/>
                <a:gd name="T16" fmla="*/ 0 h 19"/>
                <a:gd name="T17" fmla="*/ 770 w 770"/>
                <a:gd name="T18" fmla="*/ 19 h 19"/>
              </a:gdLst>
              <a:ahLst/>
              <a:cxnLst>
                <a:cxn ang="T10">
                  <a:pos x="T0" y="T1"/>
                </a:cxn>
                <a:cxn ang="T11">
                  <a:pos x="T2" y="T3"/>
                </a:cxn>
                <a:cxn ang="T12">
                  <a:pos x="T4" y="T5"/>
                </a:cxn>
                <a:cxn ang="T13">
                  <a:pos x="T6" y="T7"/>
                </a:cxn>
                <a:cxn ang="T14">
                  <a:pos x="T8" y="T9"/>
                </a:cxn>
              </a:cxnLst>
              <a:rect l="T15" t="T16" r="T17" b="T18"/>
              <a:pathLst>
                <a:path w="770" h="19">
                  <a:moveTo>
                    <a:pt x="0" y="19"/>
                  </a:moveTo>
                  <a:lnTo>
                    <a:pt x="750" y="19"/>
                  </a:lnTo>
                  <a:lnTo>
                    <a:pt x="770" y="0"/>
                  </a:lnTo>
                  <a:lnTo>
                    <a:pt x="37" y="0"/>
                  </a:lnTo>
                  <a:lnTo>
                    <a:pt x="0" y="19"/>
                  </a:lnTo>
                  <a:close/>
                </a:path>
              </a:pathLst>
            </a:custGeom>
            <a:solidFill>
              <a:srgbClr val="00DF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64">
              <a:extLst>
                <a:ext uri="{FF2B5EF4-FFF2-40B4-BE49-F238E27FC236}">
                  <a16:creationId xmlns:a16="http://schemas.microsoft.com/office/drawing/2014/main" id="{DFEF83DC-3C13-4294-AE8E-6865A2339A13}"/>
                </a:ext>
              </a:extLst>
            </p:cNvPr>
            <p:cNvSpPr>
              <a:spLocks/>
            </p:cNvSpPr>
            <p:nvPr/>
          </p:nvSpPr>
          <p:spPr bwMode="auto">
            <a:xfrm>
              <a:off x="3878" y="2568"/>
              <a:ext cx="24" cy="145"/>
            </a:xfrm>
            <a:custGeom>
              <a:avLst/>
              <a:gdLst>
                <a:gd name="T0" fmla="*/ 0 w 22"/>
                <a:gd name="T1" fmla="*/ 34 h 140"/>
                <a:gd name="T2" fmla="*/ 0 w 22"/>
                <a:gd name="T3" fmla="*/ 213 h 140"/>
                <a:gd name="T4" fmla="*/ 62 w 22"/>
                <a:gd name="T5" fmla="*/ 172 h 140"/>
                <a:gd name="T6" fmla="*/ 62 w 22"/>
                <a:gd name="T7" fmla="*/ 0 h 140"/>
                <a:gd name="T8" fmla="*/ 0 w 22"/>
                <a:gd name="T9" fmla="*/ 34 h 140"/>
                <a:gd name="T10" fmla="*/ 0 60000 65536"/>
                <a:gd name="T11" fmla="*/ 0 60000 65536"/>
                <a:gd name="T12" fmla="*/ 0 60000 65536"/>
                <a:gd name="T13" fmla="*/ 0 60000 65536"/>
                <a:gd name="T14" fmla="*/ 0 60000 65536"/>
                <a:gd name="T15" fmla="*/ 0 w 22"/>
                <a:gd name="T16" fmla="*/ 0 h 140"/>
                <a:gd name="T17" fmla="*/ 22 w 22"/>
                <a:gd name="T18" fmla="*/ 140 h 140"/>
              </a:gdLst>
              <a:ahLst/>
              <a:cxnLst>
                <a:cxn ang="T10">
                  <a:pos x="T0" y="T1"/>
                </a:cxn>
                <a:cxn ang="T11">
                  <a:pos x="T2" y="T3"/>
                </a:cxn>
                <a:cxn ang="T12">
                  <a:pos x="T4" y="T5"/>
                </a:cxn>
                <a:cxn ang="T13">
                  <a:pos x="T6" y="T7"/>
                </a:cxn>
                <a:cxn ang="T14">
                  <a:pos x="T8" y="T9"/>
                </a:cxn>
              </a:cxnLst>
              <a:rect l="T15" t="T16" r="T17" b="T18"/>
              <a:pathLst>
                <a:path w="22" h="140">
                  <a:moveTo>
                    <a:pt x="0" y="22"/>
                  </a:moveTo>
                  <a:lnTo>
                    <a:pt x="0" y="140"/>
                  </a:lnTo>
                  <a:lnTo>
                    <a:pt x="22" y="113"/>
                  </a:lnTo>
                  <a:lnTo>
                    <a:pt x="22" y="0"/>
                  </a:lnTo>
                  <a:lnTo>
                    <a:pt x="0" y="22"/>
                  </a:lnTo>
                  <a:close/>
                </a:path>
              </a:pathLst>
            </a:custGeom>
            <a:solidFill>
              <a:srgbClr val="004E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Rectangle 65">
              <a:extLst>
                <a:ext uri="{FF2B5EF4-FFF2-40B4-BE49-F238E27FC236}">
                  <a16:creationId xmlns:a16="http://schemas.microsoft.com/office/drawing/2014/main" id="{F7CA8EC0-20A0-4113-B94D-707B04D85988}"/>
                </a:ext>
              </a:extLst>
            </p:cNvPr>
            <p:cNvSpPr>
              <a:spLocks noChangeArrowheads="1"/>
            </p:cNvSpPr>
            <p:nvPr/>
          </p:nvSpPr>
          <p:spPr bwMode="auto">
            <a:xfrm>
              <a:off x="2984" y="2598"/>
              <a:ext cx="966"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1" name="Rectangle 66">
              <a:extLst>
                <a:ext uri="{FF2B5EF4-FFF2-40B4-BE49-F238E27FC236}">
                  <a16:creationId xmlns:a16="http://schemas.microsoft.com/office/drawing/2014/main" id="{5E1F9A3A-5D3E-4F69-B27D-D32BE1AC536B}"/>
                </a:ext>
              </a:extLst>
            </p:cNvPr>
            <p:cNvSpPr>
              <a:spLocks noChangeArrowheads="1"/>
            </p:cNvSpPr>
            <p:nvPr/>
          </p:nvSpPr>
          <p:spPr bwMode="auto">
            <a:xfrm>
              <a:off x="3239" y="2579"/>
              <a:ext cx="447"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1400">
                  <a:solidFill>
                    <a:srgbClr val="000000"/>
                  </a:solidFill>
                  <a:latin typeface="宋体" panose="02010600030101010101" pitchFamily="2" charset="-122"/>
                </a:rPr>
                <a:t>成本对象</a:t>
              </a:r>
              <a:endParaRPr kumimoji="1" lang="zh-CN" altLang="en-US" sz="1400">
                <a:latin typeface="Times New Roman" panose="02020603050405020304" pitchFamily="18" charset="0"/>
              </a:endParaRPr>
            </a:p>
          </p:txBody>
        </p:sp>
        <p:sp>
          <p:nvSpPr>
            <p:cNvPr id="22" name="Rectangle 68">
              <a:extLst>
                <a:ext uri="{FF2B5EF4-FFF2-40B4-BE49-F238E27FC236}">
                  <a16:creationId xmlns:a16="http://schemas.microsoft.com/office/drawing/2014/main" id="{E92D41F6-9D73-4CD6-927E-87DF69B4E732}"/>
                </a:ext>
              </a:extLst>
            </p:cNvPr>
            <p:cNvSpPr>
              <a:spLocks noChangeArrowheads="1"/>
            </p:cNvSpPr>
            <p:nvPr/>
          </p:nvSpPr>
          <p:spPr bwMode="auto">
            <a:xfrm>
              <a:off x="1432" y="2598"/>
              <a:ext cx="818" cy="123"/>
            </a:xfrm>
            <a:prstGeom prst="rect">
              <a:avLst/>
            </a:prstGeom>
            <a:solidFill>
              <a:srgbClr val="C0FE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3" name="Freeform 69">
              <a:extLst>
                <a:ext uri="{FF2B5EF4-FFF2-40B4-BE49-F238E27FC236}">
                  <a16:creationId xmlns:a16="http://schemas.microsoft.com/office/drawing/2014/main" id="{48AB6E79-B8EC-4979-9EA2-709ADE2CA764}"/>
                </a:ext>
              </a:extLst>
            </p:cNvPr>
            <p:cNvSpPr>
              <a:spLocks/>
            </p:cNvSpPr>
            <p:nvPr/>
          </p:nvSpPr>
          <p:spPr bwMode="auto">
            <a:xfrm>
              <a:off x="1431" y="2576"/>
              <a:ext cx="846" cy="20"/>
            </a:xfrm>
            <a:custGeom>
              <a:avLst/>
              <a:gdLst>
                <a:gd name="T0" fmla="*/ 0 w 770"/>
                <a:gd name="T1" fmla="*/ 33 h 19"/>
                <a:gd name="T2" fmla="*/ 2319 w 770"/>
                <a:gd name="T3" fmla="*/ 33 h 19"/>
                <a:gd name="T4" fmla="*/ 2386 w 770"/>
                <a:gd name="T5" fmla="*/ 0 h 19"/>
                <a:gd name="T6" fmla="*/ 113 w 770"/>
                <a:gd name="T7" fmla="*/ 0 h 19"/>
                <a:gd name="T8" fmla="*/ 0 w 770"/>
                <a:gd name="T9" fmla="*/ 33 h 19"/>
                <a:gd name="T10" fmla="*/ 0 60000 65536"/>
                <a:gd name="T11" fmla="*/ 0 60000 65536"/>
                <a:gd name="T12" fmla="*/ 0 60000 65536"/>
                <a:gd name="T13" fmla="*/ 0 60000 65536"/>
                <a:gd name="T14" fmla="*/ 0 60000 65536"/>
                <a:gd name="T15" fmla="*/ 0 w 770"/>
                <a:gd name="T16" fmla="*/ 0 h 19"/>
                <a:gd name="T17" fmla="*/ 770 w 770"/>
                <a:gd name="T18" fmla="*/ 19 h 19"/>
              </a:gdLst>
              <a:ahLst/>
              <a:cxnLst>
                <a:cxn ang="T10">
                  <a:pos x="T0" y="T1"/>
                </a:cxn>
                <a:cxn ang="T11">
                  <a:pos x="T2" y="T3"/>
                </a:cxn>
                <a:cxn ang="T12">
                  <a:pos x="T4" y="T5"/>
                </a:cxn>
                <a:cxn ang="T13">
                  <a:pos x="T6" y="T7"/>
                </a:cxn>
                <a:cxn ang="T14">
                  <a:pos x="T8" y="T9"/>
                </a:cxn>
              </a:cxnLst>
              <a:rect l="T15" t="T16" r="T17" b="T18"/>
              <a:pathLst>
                <a:path w="770" h="19">
                  <a:moveTo>
                    <a:pt x="0" y="19"/>
                  </a:moveTo>
                  <a:lnTo>
                    <a:pt x="750" y="19"/>
                  </a:lnTo>
                  <a:lnTo>
                    <a:pt x="770" y="0"/>
                  </a:lnTo>
                  <a:lnTo>
                    <a:pt x="37" y="0"/>
                  </a:lnTo>
                  <a:lnTo>
                    <a:pt x="0" y="19"/>
                  </a:lnTo>
                  <a:close/>
                </a:path>
              </a:pathLst>
            </a:custGeom>
            <a:solidFill>
              <a:srgbClr val="00DF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70">
              <a:extLst>
                <a:ext uri="{FF2B5EF4-FFF2-40B4-BE49-F238E27FC236}">
                  <a16:creationId xmlns:a16="http://schemas.microsoft.com/office/drawing/2014/main" id="{4ECA0E0A-59CD-4A38-B756-43AC22B01950}"/>
                </a:ext>
              </a:extLst>
            </p:cNvPr>
            <p:cNvSpPr>
              <a:spLocks/>
            </p:cNvSpPr>
            <p:nvPr/>
          </p:nvSpPr>
          <p:spPr bwMode="auto">
            <a:xfrm>
              <a:off x="2252" y="2576"/>
              <a:ext cx="25" cy="145"/>
            </a:xfrm>
            <a:custGeom>
              <a:avLst/>
              <a:gdLst>
                <a:gd name="T0" fmla="*/ 0 w 22"/>
                <a:gd name="T1" fmla="*/ 34 h 140"/>
                <a:gd name="T2" fmla="*/ 0 w 22"/>
                <a:gd name="T3" fmla="*/ 213 h 140"/>
                <a:gd name="T4" fmla="*/ 100 w 22"/>
                <a:gd name="T5" fmla="*/ 172 h 140"/>
                <a:gd name="T6" fmla="*/ 100 w 22"/>
                <a:gd name="T7" fmla="*/ 0 h 140"/>
                <a:gd name="T8" fmla="*/ 0 w 22"/>
                <a:gd name="T9" fmla="*/ 34 h 140"/>
                <a:gd name="T10" fmla="*/ 0 60000 65536"/>
                <a:gd name="T11" fmla="*/ 0 60000 65536"/>
                <a:gd name="T12" fmla="*/ 0 60000 65536"/>
                <a:gd name="T13" fmla="*/ 0 60000 65536"/>
                <a:gd name="T14" fmla="*/ 0 60000 65536"/>
                <a:gd name="T15" fmla="*/ 0 w 22"/>
                <a:gd name="T16" fmla="*/ 0 h 140"/>
                <a:gd name="T17" fmla="*/ 22 w 22"/>
                <a:gd name="T18" fmla="*/ 140 h 140"/>
              </a:gdLst>
              <a:ahLst/>
              <a:cxnLst>
                <a:cxn ang="T10">
                  <a:pos x="T0" y="T1"/>
                </a:cxn>
                <a:cxn ang="T11">
                  <a:pos x="T2" y="T3"/>
                </a:cxn>
                <a:cxn ang="T12">
                  <a:pos x="T4" y="T5"/>
                </a:cxn>
                <a:cxn ang="T13">
                  <a:pos x="T6" y="T7"/>
                </a:cxn>
                <a:cxn ang="T14">
                  <a:pos x="T8" y="T9"/>
                </a:cxn>
              </a:cxnLst>
              <a:rect l="T15" t="T16" r="T17" b="T18"/>
              <a:pathLst>
                <a:path w="22" h="140">
                  <a:moveTo>
                    <a:pt x="0" y="22"/>
                  </a:moveTo>
                  <a:lnTo>
                    <a:pt x="0" y="140"/>
                  </a:lnTo>
                  <a:lnTo>
                    <a:pt x="22" y="113"/>
                  </a:lnTo>
                  <a:lnTo>
                    <a:pt x="22" y="0"/>
                  </a:lnTo>
                  <a:lnTo>
                    <a:pt x="0" y="22"/>
                  </a:lnTo>
                  <a:close/>
                </a:path>
              </a:pathLst>
            </a:custGeom>
            <a:solidFill>
              <a:srgbClr val="004E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Rectangle 71">
              <a:extLst>
                <a:ext uri="{FF2B5EF4-FFF2-40B4-BE49-F238E27FC236}">
                  <a16:creationId xmlns:a16="http://schemas.microsoft.com/office/drawing/2014/main" id="{11CAA3C2-65A8-4BBD-BF77-FA881822D1F7}"/>
                </a:ext>
              </a:extLst>
            </p:cNvPr>
            <p:cNvSpPr>
              <a:spLocks noChangeArrowheads="1"/>
            </p:cNvSpPr>
            <p:nvPr/>
          </p:nvSpPr>
          <p:spPr bwMode="auto">
            <a:xfrm>
              <a:off x="1358" y="2606"/>
              <a:ext cx="967"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6" name="Rectangle 72">
              <a:extLst>
                <a:ext uri="{FF2B5EF4-FFF2-40B4-BE49-F238E27FC236}">
                  <a16:creationId xmlns:a16="http://schemas.microsoft.com/office/drawing/2014/main" id="{C64C6301-476A-4080-88DB-038F845E7CC5}"/>
                </a:ext>
              </a:extLst>
            </p:cNvPr>
            <p:cNvSpPr>
              <a:spLocks noChangeArrowheads="1"/>
            </p:cNvSpPr>
            <p:nvPr/>
          </p:nvSpPr>
          <p:spPr bwMode="auto">
            <a:xfrm>
              <a:off x="1618" y="2593"/>
              <a:ext cx="44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1400">
                  <a:solidFill>
                    <a:srgbClr val="000000"/>
                  </a:solidFill>
                  <a:latin typeface="宋体" panose="02010600030101010101" pitchFamily="2" charset="-122"/>
                </a:rPr>
                <a:t>成本中心</a:t>
              </a:r>
              <a:endParaRPr kumimoji="1" lang="zh-CN" altLang="en-US" sz="1400">
                <a:latin typeface="Times New Roman" panose="02020603050405020304" pitchFamily="18" charset="0"/>
              </a:endParaRPr>
            </a:p>
          </p:txBody>
        </p:sp>
        <p:grpSp>
          <p:nvGrpSpPr>
            <p:cNvPr id="27" name="Group 73">
              <a:extLst>
                <a:ext uri="{FF2B5EF4-FFF2-40B4-BE49-F238E27FC236}">
                  <a16:creationId xmlns:a16="http://schemas.microsoft.com/office/drawing/2014/main" id="{DE5D7B83-FD74-48BA-9AE4-6536A91619F7}"/>
                </a:ext>
              </a:extLst>
            </p:cNvPr>
            <p:cNvGrpSpPr>
              <a:grpSpLocks/>
            </p:cNvGrpSpPr>
            <p:nvPr/>
          </p:nvGrpSpPr>
          <p:grpSpPr bwMode="auto">
            <a:xfrm>
              <a:off x="2658" y="2484"/>
              <a:ext cx="32" cy="107"/>
              <a:chOff x="2545" y="2773"/>
              <a:chExt cx="29" cy="103"/>
            </a:xfrm>
          </p:grpSpPr>
          <p:sp>
            <p:nvSpPr>
              <p:cNvPr id="172" name="Freeform 74">
                <a:extLst>
                  <a:ext uri="{FF2B5EF4-FFF2-40B4-BE49-F238E27FC236}">
                    <a16:creationId xmlns:a16="http://schemas.microsoft.com/office/drawing/2014/main" id="{2545A0AF-CF9E-40F8-83B2-3B37033050C7}"/>
                  </a:ext>
                </a:extLst>
              </p:cNvPr>
              <p:cNvSpPr>
                <a:spLocks/>
              </p:cNvSpPr>
              <p:nvPr/>
            </p:nvSpPr>
            <p:spPr bwMode="auto">
              <a:xfrm>
                <a:off x="2545" y="2773"/>
                <a:ext cx="15" cy="91"/>
              </a:xfrm>
              <a:custGeom>
                <a:avLst/>
                <a:gdLst>
                  <a:gd name="T0" fmla="*/ 14 w 15"/>
                  <a:gd name="T1" fmla="*/ 0 h 91"/>
                  <a:gd name="T2" fmla="*/ 0 w 15"/>
                  <a:gd name="T3" fmla="*/ 0 h 91"/>
                  <a:gd name="T4" fmla="*/ 2 w 15"/>
                  <a:gd name="T5" fmla="*/ 91 h 91"/>
                  <a:gd name="T6" fmla="*/ 15 w 15"/>
                  <a:gd name="T7" fmla="*/ 91 h 91"/>
                  <a:gd name="T8" fmla="*/ 14 w 15"/>
                  <a:gd name="T9" fmla="*/ 0 h 91"/>
                  <a:gd name="T10" fmla="*/ 0 60000 65536"/>
                  <a:gd name="T11" fmla="*/ 0 60000 65536"/>
                  <a:gd name="T12" fmla="*/ 0 60000 65536"/>
                  <a:gd name="T13" fmla="*/ 0 60000 65536"/>
                  <a:gd name="T14" fmla="*/ 0 60000 65536"/>
                  <a:gd name="T15" fmla="*/ 0 w 15"/>
                  <a:gd name="T16" fmla="*/ 0 h 91"/>
                  <a:gd name="T17" fmla="*/ 15 w 15"/>
                  <a:gd name="T18" fmla="*/ 91 h 91"/>
                </a:gdLst>
                <a:ahLst/>
                <a:cxnLst>
                  <a:cxn ang="T10">
                    <a:pos x="T0" y="T1"/>
                  </a:cxn>
                  <a:cxn ang="T11">
                    <a:pos x="T2" y="T3"/>
                  </a:cxn>
                  <a:cxn ang="T12">
                    <a:pos x="T4" y="T5"/>
                  </a:cxn>
                  <a:cxn ang="T13">
                    <a:pos x="T6" y="T7"/>
                  </a:cxn>
                  <a:cxn ang="T14">
                    <a:pos x="T8" y="T9"/>
                  </a:cxn>
                </a:cxnLst>
                <a:rect l="T15" t="T16" r="T17" b="T18"/>
                <a:pathLst>
                  <a:path w="15" h="91">
                    <a:moveTo>
                      <a:pt x="14" y="0"/>
                    </a:moveTo>
                    <a:lnTo>
                      <a:pt x="0" y="0"/>
                    </a:lnTo>
                    <a:lnTo>
                      <a:pt x="2" y="91"/>
                    </a:lnTo>
                    <a:lnTo>
                      <a:pt x="15" y="91"/>
                    </a:lnTo>
                    <a:lnTo>
                      <a:pt x="14" y="0"/>
                    </a:lnTo>
                    <a:close/>
                  </a:path>
                </a:pathLst>
              </a:custGeom>
              <a:solidFill>
                <a:srgbClr val="FCFE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3" name="Freeform 75">
                <a:extLst>
                  <a:ext uri="{FF2B5EF4-FFF2-40B4-BE49-F238E27FC236}">
                    <a16:creationId xmlns:a16="http://schemas.microsoft.com/office/drawing/2014/main" id="{29DBE054-7CBE-49CB-86F4-C3EE60BDED26}"/>
                  </a:ext>
                </a:extLst>
              </p:cNvPr>
              <p:cNvSpPr>
                <a:spLocks/>
              </p:cNvSpPr>
              <p:nvPr/>
            </p:nvSpPr>
            <p:spPr bwMode="auto">
              <a:xfrm>
                <a:off x="2559" y="2784"/>
                <a:ext cx="15" cy="92"/>
              </a:xfrm>
              <a:custGeom>
                <a:avLst/>
                <a:gdLst>
                  <a:gd name="T0" fmla="*/ 13 w 15"/>
                  <a:gd name="T1" fmla="*/ 0 h 92"/>
                  <a:gd name="T2" fmla="*/ 0 w 15"/>
                  <a:gd name="T3" fmla="*/ 0 h 92"/>
                  <a:gd name="T4" fmla="*/ 1 w 15"/>
                  <a:gd name="T5" fmla="*/ 92 h 92"/>
                  <a:gd name="T6" fmla="*/ 15 w 15"/>
                  <a:gd name="T7" fmla="*/ 92 h 92"/>
                  <a:gd name="T8" fmla="*/ 13 w 15"/>
                  <a:gd name="T9" fmla="*/ 0 h 92"/>
                  <a:gd name="T10" fmla="*/ 0 60000 65536"/>
                  <a:gd name="T11" fmla="*/ 0 60000 65536"/>
                  <a:gd name="T12" fmla="*/ 0 60000 65536"/>
                  <a:gd name="T13" fmla="*/ 0 60000 65536"/>
                  <a:gd name="T14" fmla="*/ 0 60000 65536"/>
                  <a:gd name="T15" fmla="*/ 0 w 15"/>
                  <a:gd name="T16" fmla="*/ 0 h 92"/>
                  <a:gd name="T17" fmla="*/ 15 w 15"/>
                  <a:gd name="T18" fmla="*/ 92 h 92"/>
                </a:gdLst>
                <a:ahLst/>
                <a:cxnLst>
                  <a:cxn ang="T10">
                    <a:pos x="T0" y="T1"/>
                  </a:cxn>
                  <a:cxn ang="T11">
                    <a:pos x="T2" y="T3"/>
                  </a:cxn>
                  <a:cxn ang="T12">
                    <a:pos x="T4" y="T5"/>
                  </a:cxn>
                  <a:cxn ang="T13">
                    <a:pos x="T6" y="T7"/>
                  </a:cxn>
                  <a:cxn ang="T14">
                    <a:pos x="T8" y="T9"/>
                  </a:cxn>
                </a:cxnLst>
                <a:rect l="T15" t="T16" r="T17" b="T18"/>
                <a:pathLst>
                  <a:path w="15" h="92">
                    <a:moveTo>
                      <a:pt x="13" y="0"/>
                    </a:moveTo>
                    <a:lnTo>
                      <a:pt x="0" y="0"/>
                    </a:lnTo>
                    <a:lnTo>
                      <a:pt x="1" y="92"/>
                    </a:lnTo>
                    <a:lnTo>
                      <a:pt x="15" y="92"/>
                    </a:lnTo>
                    <a:lnTo>
                      <a:pt x="13" y="0"/>
                    </a:lnTo>
                    <a:close/>
                  </a:path>
                </a:pathLst>
              </a:custGeom>
              <a:solidFill>
                <a:srgbClr val="969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 name="Freeform 76">
                <a:extLst>
                  <a:ext uri="{FF2B5EF4-FFF2-40B4-BE49-F238E27FC236}">
                    <a16:creationId xmlns:a16="http://schemas.microsoft.com/office/drawing/2014/main" id="{9607AFDC-6668-46B1-A55E-18009EDDF928}"/>
                  </a:ext>
                </a:extLst>
              </p:cNvPr>
              <p:cNvSpPr>
                <a:spLocks/>
              </p:cNvSpPr>
              <p:nvPr/>
            </p:nvSpPr>
            <p:spPr bwMode="auto">
              <a:xfrm>
                <a:off x="2552" y="2779"/>
                <a:ext cx="15" cy="91"/>
              </a:xfrm>
              <a:custGeom>
                <a:avLst/>
                <a:gdLst>
                  <a:gd name="T0" fmla="*/ 13 w 15"/>
                  <a:gd name="T1" fmla="*/ 0 h 91"/>
                  <a:gd name="T2" fmla="*/ 0 w 15"/>
                  <a:gd name="T3" fmla="*/ 0 h 91"/>
                  <a:gd name="T4" fmla="*/ 1 w 15"/>
                  <a:gd name="T5" fmla="*/ 91 h 91"/>
                  <a:gd name="T6" fmla="*/ 15 w 15"/>
                  <a:gd name="T7" fmla="*/ 91 h 91"/>
                  <a:gd name="T8" fmla="*/ 13 w 15"/>
                  <a:gd name="T9" fmla="*/ 0 h 91"/>
                  <a:gd name="T10" fmla="*/ 0 60000 65536"/>
                  <a:gd name="T11" fmla="*/ 0 60000 65536"/>
                  <a:gd name="T12" fmla="*/ 0 60000 65536"/>
                  <a:gd name="T13" fmla="*/ 0 60000 65536"/>
                  <a:gd name="T14" fmla="*/ 0 60000 65536"/>
                  <a:gd name="T15" fmla="*/ 0 w 15"/>
                  <a:gd name="T16" fmla="*/ 0 h 91"/>
                  <a:gd name="T17" fmla="*/ 15 w 15"/>
                  <a:gd name="T18" fmla="*/ 91 h 91"/>
                </a:gdLst>
                <a:ahLst/>
                <a:cxnLst>
                  <a:cxn ang="T10">
                    <a:pos x="T0" y="T1"/>
                  </a:cxn>
                  <a:cxn ang="T11">
                    <a:pos x="T2" y="T3"/>
                  </a:cxn>
                  <a:cxn ang="T12">
                    <a:pos x="T4" y="T5"/>
                  </a:cxn>
                  <a:cxn ang="T13">
                    <a:pos x="T6" y="T7"/>
                  </a:cxn>
                  <a:cxn ang="T14">
                    <a:pos x="T8" y="T9"/>
                  </a:cxn>
                </a:cxnLst>
                <a:rect l="T15" t="T16" r="T17" b="T18"/>
                <a:pathLst>
                  <a:path w="15" h="91">
                    <a:moveTo>
                      <a:pt x="13" y="0"/>
                    </a:moveTo>
                    <a:lnTo>
                      <a:pt x="0" y="0"/>
                    </a:lnTo>
                    <a:lnTo>
                      <a:pt x="1" y="91"/>
                    </a:lnTo>
                    <a:lnTo>
                      <a:pt x="15" y="91"/>
                    </a:lnTo>
                    <a:lnTo>
                      <a:pt x="13" y="0"/>
                    </a:lnTo>
                    <a:close/>
                  </a:path>
                </a:pathLst>
              </a:custGeom>
              <a:solidFill>
                <a:srgbClr val="FAF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8" name="Group 77">
              <a:extLst>
                <a:ext uri="{FF2B5EF4-FFF2-40B4-BE49-F238E27FC236}">
                  <a16:creationId xmlns:a16="http://schemas.microsoft.com/office/drawing/2014/main" id="{1DCFC1CC-BA3C-45A7-98D4-D80CAF4A2A52}"/>
                </a:ext>
              </a:extLst>
            </p:cNvPr>
            <p:cNvGrpSpPr>
              <a:grpSpLocks/>
            </p:cNvGrpSpPr>
            <p:nvPr/>
          </p:nvGrpSpPr>
          <p:grpSpPr bwMode="auto">
            <a:xfrm>
              <a:off x="952" y="1835"/>
              <a:ext cx="4250" cy="356"/>
              <a:chOff x="997" y="1875"/>
              <a:chExt cx="4184" cy="345"/>
            </a:xfrm>
          </p:grpSpPr>
          <p:sp>
            <p:nvSpPr>
              <p:cNvPr id="169" name="Freeform 78">
                <a:extLst>
                  <a:ext uri="{FF2B5EF4-FFF2-40B4-BE49-F238E27FC236}">
                    <a16:creationId xmlns:a16="http://schemas.microsoft.com/office/drawing/2014/main" id="{66472C71-3C4A-4A31-8A02-36A25941F8F6}"/>
                  </a:ext>
                </a:extLst>
              </p:cNvPr>
              <p:cNvSpPr>
                <a:spLocks/>
              </p:cNvSpPr>
              <p:nvPr/>
            </p:nvSpPr>
            <p:spPr bwMode="auto">
              <a:xfrm>
                <a:off x="997" y="1877"/>
                <a:ext cx="4182" cy="308"/>
              </a:xfrm>
              <a:custGeom>
                <a:avLst/>
                <a:gdLst>
                  <a:gd name="T0" fmla="*/ 0 w 4182"/>
                  <a:gd name="T1" fmla="*/ 306 h 308"/>
                  <a:gd name="T2" fmla="*/ 3875 w 4182"/>
                  <a:gd name="T3" fmla="*/ 308 h 308"/>
                  <a:gd name="T4" fmla="*/ 4182 w 4182"/>
                  <a:gd name="T5" fmla="*/ 0 h 308"/>
                  <a:gd name="T6" fmla="*/ 424 w 4182"/>
                  <a:gd name="T7" fmla="*/ 0 h 308"/>
                  <a:gd name="T8" fmla="*/ 0 w 4182"/>
                  <a:gd name="T9" fmla="*/ 306 h 308"/>
                  <a:gd name="T10" fmla="*/ 0 60000 65536"/>
                  <a:gd name="T11" fmla="*/ 0 60000 65536"/>
                  <a:gd name="T12" fmla="*/ 0 60000 65536"/>
                  <a:gd name="T13" fmla="*/ 0 60000 65536"/>
                  <a:gd name="T14" fmla="*/ 0 60000 65536"/>
                  <a:gd name="T15" fmla="*/ 0 w 4182"/>
                  <a:gd name="T16" fmla="*/ 0 h 308"/>
                  <a:gd name="T17" fmla="*/ 4182 w 4182"/>
                  <a:gd name="T18" fmla="*/ 308 h 308"/>
                </a:gdLst>
                <a:ahLst/>
                <a:cxnLst>
                  <a:cxn ang="T10">
                    <a:pos x="T0" y="T1"/>
                  </a:cxn>
                  <a:cxn ang="T11">
                    <a:pos x="T2" y="T3"/>
                  </a:cxn>
                  <a:cxn ang="T12">
                    <a:pos x="T4" y="T5"/>
                  </a:cxn>
                  <a:cxn ang="T13">
                    <a:pos x="T6" y="T7"/>
                  </a:cxn>
                  <a:cxn ang="T14">
                    <a:pos x="T8" y="T9"/>
                  </a:cxn>
                </a:cxnLst>
                <a:rect l="T15" t="T16" r="T17" b="T18"/>
                <a:pathLst>
                  <a:path w="4182" h="308">
                    <a:moveTo>
                      <a:pt x="0" y="306"/>
                    </a:moveTo>
                    <a:lnTo>
                      <a:pt x="3875" y="308"/>
                    </a:lnTo>
                    <a:lnTo>
                      <a:pt x="4182" y="0"/>
                    </a:lnTo>
                    <a:lnTo>
                      <a:pt x="424" y="0"/>
                    </a:lnTo>
                    <a:lnTo>
                      <a:pt x="0" y="306"/>
                    </a:lnTo>
                    <a:close/>
                  </a:path>
                </a:pathLst>
              </a:custGeom>
              <a:solidFill>
                <a:srgbClr val="007D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0" name="Rectangle 79">
                <a:extLst>
                  <a:ext uri="{FF2B5EF4-FFF2-40B4-BE49-F238E27FC236}">
                    <a16:creationId xmlns:a16="http://schemas.microsoft.com/office/drawing/2014/main" id="{32CCBA70-4C99-4F3C-949A-C5E2A25C3AC6}"/>
                  </a:ext>
                </a:extLst>
              </p:cNvPr>
              <p:cNvSpPr>
                <a:spLocks noChangeArrowheads="1"/>
              </p:cNvSpPr>
              <p:nvPr/>
            </p:nvSpPr>
            <p:spPr bwMode="auto">
              <a:xfrm>
                <a:off x="999" y="2186"/>
                <a:ext cx="3878" cy="34"/>
              </a:xfrm>
              <a:prstGeom prst="rect">
                <a:avLst/>
              </a:prstGeom>
              <a:solidFill>
                <a:srgbClr val="48A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71" name="Freeform 80">
                <a:extLst>
                  <a:ext uri="{FF2B5EF4-FFF2-40B4-BE49-F238E27FC236}">
                    <a16:creationId xmlns:a16="http://schemas.microsoft.com/office/drawing/2014/main" id="{78242332-4FB2-40DF-A174-31813302F1BA}"/>
                  </a:ext>
                </a:extLst>
              </p:cNvPr>
              <p:cNvSpPr>
                <a:spLocks/>
              </p:cNvSpPr>
              <p:nvPr/>
            </p:nvSpPr>
            <p:spPr bwMode="auto">
              <a:xfrm>
                <a:off x="4877" y="1875"/>
                <a:ext cx="304" cy="343"/>
              </a:xfrm>
              <a:custGeom>
                <a:avLst/>
                <a:gdLst>
                  <a:gd name="T0" fmla="*/ 0 w 304"/>
                  <a:gd name="T1" fmla="*/ 310 h 343"/>
                  <a:gd name="T2" fmla="*/ 0 w 304"/>
                  <a:gd name="T3" fmla="*/ 343 h 343"/>
                  <a:gd name="T4" fmla="*/ 304 w 304"/>
                  <a:gd name="T5" fmla="*/ 34 h 343"/>
                  <a:gd name="T6" fmla="*/ 304 w 304"/>
                  <a:gd name="T7" fmla="*/ 0 h 343"/>
                  <a:gd name="T8" fmla="*/ 0 w 304"/>
                  <a:gd name="T9" fmla="*/ 310 h 343"/>
                  <a:gd name="T10" fmla="*/ 0 60000 65536"/>
                  <a:gd name="T11" fmla="*/ 0 60000 65536"/>
                  <a:gd name="T12" fmla="*/ 0 60000 65536"/>
                  <a:gd name="T13" fmla="*/ 0 60000 65536"/>
                  <a:gd name="T14" fmla="*/ 0 60000 65536"/>
                  <a:gd name="T15" fmla="*/ 0 w 304"/>
                  <a:gd name="T16" fmla="*/ 0 h 343"/>
                  <a:gd name="T17" fmla="*/ 304 w 304"/>
                  <a:gd name="T18" fmla="*/ 343 h 343"/>
                </a:gdLst>
                <a:ahLst/>
                <a:cxnLst>
                  <a:cxn ang="T10">
                    <a:pos x="T0" y="T1"/>
                  </a:cxn>
                  <a:cxn ang="T11">
                    <a:pos x="T2" y="T3"/>
                  </a:cxn>
                  <a:cxn ang="T12">
                    <a:pos x="T4" y="T5"/>
                  </a:cxn>
                  <a:cxn ang="T13">
                    <a:pos x="T6" y="T7"/>
                  </a:cxn>
                  <a:cxn ang="T14">
                    <a:pos x="T8" y="T9"/>
                  </a:cxn>
                </a:cxnLst>
                <a:rect l="T15" t="T16" r="T17" b="T18"/>
                <a:pathLst>
                  <a:path w="304" h="343">
                    <a:moveTo>
                      <a:pt x="0" y="310"/>
                    </a:moveTo>
                    <a:lnTo>
                      <a:pt x="0" y="343"/>
                    </a:lnTo>
                    <a:lnTo>
                      <a:pt x="304" y="34"/>
                    </a:lnTo>
                    <a:lnTo>
                      <a:pt x="304" y="0"/>
                    </a:lnTo>
                    <a:lnTo>
                      <a:pt x="0" y="310"/>
                    </a:lnTo>
                    <a:close/>
                  </a:path>
                </a:pathLst>
              </a:custGeom>
              <a:solidFill>
                <a:srgbClr val="00427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9" name="Freeform 81">
              <a:extLst>
                <a:ext uri="{FF2B5EF4-FFF2-40B4-BE49-F238E27FC236}">
                  <a16:creationId xmlns:a16="http://schemas.microsoft.com/office/drawing/2014/main" id="{57FEBC7C-D67F-46FD-B13B-1D66FBF62C19}"/>
                </a:ext>
              </a:extLst>
            </p:cNvPr>
            <p:cNvSpPr>
              <a:spLocks/>
            </p:cNvSpPr>
            <p:nvPr/>
          </p:nvSpPr>
          <p:spPr bwMode="auto">
            <a:xfrm>
              <a:off x="1041" y="1952"/>
              <a:ext cx="3875" cy="163"/>
            </a:xfrm>
            <a:custGeom>
              <a:avLst/>
              <a:gdLst>
                <a:gd name="T0" fmla="*/ 0 w 3898"/>
                <a:gd name="T1" fmla="*/ 229 h 158"/>
                <a:gd name="T2" fmla="*/ 3494 w 3898"/>
                <a:gd name="T3" fmla="*/ 222 h 158"/>
                <a:gd name="T4" fmla="*/ 3630 w 3898"/>
                <a:gd name="T5" fmla="*/ 0 h 158"/>
                <a:gd name="T6" fmla="*/ 186 w 3898"/>
                <a:gd name="T7" fmla="*/ 13 h 158"/>
                <a:gd name="T8" fmla="*/ 0 w 3898"/>
                <a:gd name="T9" fmla="*/ 229 h 158"/>
                <a:gd name="T10" fmla="*/ 0 60000 65536"/>
                <a:gd name="T11" fmla="*/ 0 60000 65536"/>
                <a:gd name="T12" fmla="*/ 0 60000 65536"/>
                <a:gd name="T13" fmla="*/ 0 60000 65536"/>
                <a:gd name="T14" fmla="*/ 0 60000 65536"/>
                <a:gd name="T15" fmla="*/ 0 w 3898"/>
                <a:gd name="T16" fmla="*/ 0 h 158"/>
                <a:gd name="T17" fmla="*/ 3898 w 3898"/>
                <a:gd name="T18" fmla="*/ 158 h 158"/>
              </a:gdLst>
              <a:ahLst/>
              <a:cxnLst>
                <a:cxn ang="T10">
                  <a:pos x="T0" y="T1"/>
                </a:cxn>
                <a:cxn ang="T11">
                  <a:pos x="T2" y="T3"/>
                </a:cxn>
                <a:cxn ang="T12">
                  <a:pos x="T4" y="T5"/>
                </a:cxn>
                <a:cxn ang="T13">
                  <a:pos x="T6" y="T7"/>
                </a:cxn>
                <a:cxn ang="T14">
                  <a:pos x="T8" y="T9"/>
                </a:cxn>
              </a:cxnLst>
              <a:rect l="T15" t="T16" r="T17" b="T18"/>
              <a:pathLst>
                <a:path w="3898" h="158">
                  <a:moveTo>
                    <a:pt x="0" y="158"/>
                  </a:moveTo>
                  <a:lnTo>
                    <a:pt x="3751" y="153"/>
                  </a:lnTo>
                  <a:lnTo>
                    <a:pt x="3898" y="0"/>
                  </a:lnTo>
                  <a:lnTo>
                    <a:pt x="198" y="13"/>
                  </a:lnTo>
                  <a:lnTo>
                    <a:pt x="0" y="158"/>
                  </a:lnTo>
                  <a:close/>
                </a:path>
              </a:pathLst>
            </a:custGeom>
            <a:solidFill>
              <a:srgbClr val="F766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Rectangle 83">
              <a:extLst>
                <a:ext uri="{FF2B5EF4-FFF2-40B4-BE49-F238E27FC236}">
                  <a16:creationId xmlns:a16="http://schemas.microsoft.com/office/drawing/2014/main" id="{4C617588-B3FC-4261-B983-716D6AABF18E}"/>
                </a:ext>
              </a:extLst>
            </p:cNvPr>
            <p:cNvSpPr>
              <a:spLocks noChangeArrowheads="1"/>
            </p:cNvSpPr>
            <p:nvPr/>
          </p:nvSpPr>
          <p:spPr bwMode="auto">
            <a:xfrm>
              <a:off x="1276" y="1887"/>
              <a:ext cx="742" cy="217"/>
            </a:xfrm>
            <a:prstGeom prst="rect">
              <a:avLst/>
            </a:prstGeom>
            <a:solidFill>
              <a:srgbClr val="C0FE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1" name="Rectangle 84">
              <a:extLst>
                <a:ext uri="{FF2B5EF4-FFF2-40B4-BE49-F238E27FC236}">
                  <a16:creationId xmlns:a16="http://schemas.microsoft.com/office/drawing/2014/main" id="{3BF4AEC0-176B-4EB1-B485-E40B2232D334}"/>
                </a:ext>
              </a:extLst>
            </p:cNvPr>
            <p:cNvSpPr>
              <a:spLocks noChangeArrowheads="1"/>
            </p:cNvSpPr>
            <p:nvPr/>
          </p:nvSpPr>
          <p:spPr bwMode="auto">
            <a:xfrm>
              <a:off x="1383" y="1933"/>
              <a:ext cx="560"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1400">
                  <a:solidFill>
                    <a:srgbClr val="000000"/>
                  </a:solidFill>
                  <a:latin typeface="宋体" panose="02010600030101010101" pitchFamily="2" charset="-122"/>
                </a:rPr>
                <a:t>成本要素组</a:t>
              </a:r>
              <a:endParaRPr kumimoji="1" lang="zh-CN" altLang="en-US" sz="1400">
                <a:latin typeface="Times New Roman" panose="02020603050405020304" pitchFamily="18" charset="0"/>
              </a:endParaRPr>
            </a:p>
          </p:txBody>
        </p:sp>
        <p:sp>
          <p:nvSpPr>
            <p:cNvPr id="32" name="Freeform 85">
              <a:extLst>
                <a:ext uri="{FF2B5EF4-FFF2-40B4-BE49-F238E27FC236}">
                  <a16:creationId xmlns:a16="http://schemas.microsoft.com/office/drawing/2014/main" id="{54CE08E4-F718-4426-8A0A-B860013D3FBE}"/>
                </a:ext>
              </a:extLst>
            </p:cNvPr>
            <p:cNvSpPr>
              <a:spLocks/>
            </p:cNvSpPr>
            <p:nvPr/>
          </p:nvSpPr>
          <p:spPr bwMode="auto">
            <a:xfrm>
              <a:off x="2020" y="1863"/>
              <a:ext cx="32" cy="240"/>
            </a:xfrm>
            <a:custGeom>
              <a:avLst/>
              <a:gdLst>
                <a:gd name="T0" fmla="*/ 0 w 29"/>
                <a:gd name="T1" fmla="*/ 37 h 233"/>
                <a:gd name="T2" fmla="*/ 0 w 29"/>
                <a:gd name="T3" fmla="*/ 332 h 233"/>
                <a:gd name="T4" fmla="*/ 94 w 29"/>
                <a:gd name="T5" fmla="*/ 297 h 233"/>
                <a:gd name="T6" fmla="*/ 94 w 29"/>
                <a:gd name="T7" fmla="*/ 0 h 233"/>
                <a:gd name="T8" fmla="*/ 0 w 29"/>
                <a:gd name="T9" fmla="*/ 37 h 233"/>
                <a:gd name="T10" fmla="*/ 0 60000 65536"/>
                <a:gd name="T11" fmla="*/ 0 60000 65536"/>
                <a:gd name="T12" fmla="*/ 0 60000 65536"/>
                <a:gd name="T13" fmla="*/ 0 60000 65536"/>
                <a:gd name="T14" fmla="*/ 0 60000 65536"/>
                <a:gd name="T15" fmla="*/ 0 w 29"/>
                <a:gd name="T16" fmla="*/ 0 h 233"/>
                <a:gd name="T17" fmla="*/ 29 w 29"/>
                <a:gd name="T18" fmla="*/ 233 h 233"/>
              </a:gdLst>
              <a:ahLst/>
              <a:cxnLst>
                <a:cxn ang="T10">
                  <a:pos x="T0" y="T1"/>
                </a:cxn>
                <a:cxn ang="T11">
                  <a:pos x="T2" y="T3"/>
                </a:cxn>
                <a:cxn ang="T12">
                  <a:pos x="T4" y="T5"/>
                </a:cxn>
                <a:cxn ang="T13">
                  <a:pos x="T6" y="T7"/>
                </a:cxn>
                <a:cxn ang="T14">
                  <a:pos x="T8" y="T9"/>
                </a:cxn>
              </a:cxnLst>
              <a:rect l="T15" t="T16" r="T17" b="T18"/>
              <a:pathLst>
                <a:path w="29" h="233">
                  <a:moveTo>
                    <a:pt x="0" y="25"/>
                  </a:moveTo>
                  <a:lnTo>
                    <a:pt x="0" y="233"/>
                  </a:lnTo>
                  <a:lnTo>
                    <a:pt x="29" y="209"/>
                  </a:lnTo>
                  <a:lnTo>
                    <a:pt x="29" y="0"/>
                  </a:lnTo>
                  <a:lnTo>
                    <a:pt x="0" y="25"/>
                  </a:lnTo>
                  <a:close/>
                </a:path>
              </a:pathLst>
            </a:custGeom>
            <a:solidFill>
              <a:srgbClr val="004E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86">
              <a:extLst>
                <a:ext uri="{FF2B5EF4-FFF2-40B4-BE49-F238E27FC236}">
                  <a16:creationId xmlns:a16="http://schemas.microsoft.com/office/drawing/2014/main" id="{C0A57265-50F3-424A-BE5F-8ED1F781885A}"/>
                </a:ext>
              </a:extLst>
            </p:cNvPr>
            <p:cNvSpPr>
              <a:spLocks/>
            </p:cNvSpPr>
            <p:nvPr/>
          </p:nvSpPr>
          <p:spPr bwMode="auto">
            <a:xfrm>
              <a:off x="1276" y="1864"/>
              <a:ext cx="772" cy="22"/>
            </a:xfrm>
            <a:custGeom>
              <a:avLst/>
              <a:gdLst>
                <a:gd name="T0" fmla="*/ 0 w 703"/>
                <a:gd name="T1" fmla="*/ 32 h 21"/>
                <a:gd name="T2" fmla="*/ 2074 w 703"/>
                <a:gd name="T3" fmla="*/ 34 h 21"/>
                <a:gd name="T4" fmla="*/ 2161 w 703"/>
                <a:gd name="T5" fmla="*/ 0 h 21"/>
                <a:gd name="T6" fmla="*/ 119 w 703"/>
                <a:gd name="T7" fmla="*/ 0 h 21"/>
                <a:gd name="T8" fmla="*/ 0 w 703"/>
                <a:gd name="T9" fmla="*/ 32 h 21"/>
                <a:gd name="T10" fmla="*/ 0 60000 65536"/>
                <a:gd name="T11" fmla="*/ 0 60000 65536"/>
                <a:gd name="T12" fmla="*/ 0 60000 65536"/>
                <a:gd name="T13" fmla="*/ 0 60000 65536"/>
                <a:gd name="T14" fmla="*/ 0 60000 65536"/>
                <a:gd name="T15" fmla="*/ 0 w 703"/>
                <a:gd name="T16" fmla="*/ 0 h 21"/>
                <a:gd name="T17" fmla="*/ 703 w 703"/>
                <a:gd name="T18" fmla="*/ 21 h 21"/>
              </a:gdLst>
              <a:ahLst/>
              <a:cxnLst>
                <a:cxn ang="T10">
                  <a:pos x="T0" y="T1"/>
                </a:cxn>
                <a:cxn ang="T11">
                  <a:pos x="T2" y="T3"/>
                </a:cxn>
                <a:cxn ang="T12">
                  <a:pos x="T4" y="T5"/>
                </a:cxn>
                <a:cxn ang="T13">
                  <a:pos x="T6" y="T7"/>
                </a:cxn>
                <a:cxn ang="T14">
                  <a:pos x="T8" y="T9"/>
                </a:cxn>
              </a:cxnLst>
              <a:rect l="T15" t="T16" r="T17" b="T18"/>
              <a:pathLst>
                <a:path w="703" h="21">
                  <a:moveTo>
                    <a:pt x="0" y="20"/>
                  </a:moveTo>
                  <a:lnTo>
                    <a:pt x="674" y="21"/>
                  </a:lnTo>
                  <a:lnTo>
                    <a:pt x="703" y="0"/>
                  </a:lnTo>
                  <a:lnTo>
                    <a:pt x="38" y="0"/>
                  </a:lnTo>
                  <a:lnTo>
                    <a:pt x="0" y="20"/>
                  </a:lnTo>
                  <a:close/>
                </a:path>
              </a:pathLst>
            </a:custGeom>
            <a:solidFill>
              <a:srgbClr val="00B7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Rectangle 88">
              <a:extLst>
                <a:ext uri="{FF2B5EF4-FFF2-40B4-BE49-F238E27FC236}">
                  <a16:creationId xmlns:a16="http://schemas.microsoft.com/office/drawing/2014/main" id="{A8E80029-3E32-47F6-95F2-30DA6E93948B}"/>
                </a:ext>
              </a:extLst>
            </p:cNvPr>
            <p:cNvSpPr>
              <a:spLocks noChangeArrowheads="1"/>
            </p:cNvSpPr>
            <p:nvPr/>
          </p:nvSpPr>
          <p:spPr bwMode="auto">
            <a:xfrm>
              <a:off x="2114" y="1887"/>
              <a:ext cx="742" cy="217"/>
            </a:xfrm>
            <a:prstGeom prst="rect">
              <a:avLst/>
            </a:prstGeom>
            <a:solidFill>
              <a:srgbClr val="C0FE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5" name="Rectangle 89">
              <a:extLst>
                <a:ext uri="{FF2B5EF4-FFF2-40B4-BE49-F238E27FC236}">
                  <a16:creationId xmlns:a16="http://schemas.microsoft.com/office/drawing/2014/main" id="{00981FAC-D372-43D0-8B08-AD63892308D5}"/>
                </a:ext>
              </a:extLst>
            </p:cNvPr>
            <p:cNvSpPr>
              <a:spLocks noChangeArrowheads="1"/>
            </p:cNvSpPr>
            <p:nvPr/>
          </p:nvSpPr>
          <p:spPr bwMode="auto">
            <a:xfrm>
              <a:off x="2200" y="1933"/>
              <a:ext cx="560"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1400">
                  <a:solidFill>
                    <a:srgbClr val="000000"/>
                  </a:solidFill>
                  <a:latin typeface="宋体" panose="02010600030101010101" pitchFamily="2" charset="-122"/>
                </a:rPr>
                <a:t>作业类型组</a:t>
              </a:r>
              <a:endParaRPr kumimoji="1" lang="zh-CN" altLang="en-US" sz="1400">
                <a:latin typeface="Times New Roman" panose="02020603050405020304" pitchFamily="18" charset="0"/>
              </a:endParaRPr>
            </a:p>
          </p:txBody>
        </p:sp>
        <p:sp>
          <p:nvSpPr>
            <p:cNvPr id="36" name="Freeform 90">
              <a:extLst>
                <a:ext uri="{FF2B5EF4-FFF2-40B4-BE49-F238E27FC236}">
                  <a16:creationId xmlns:a16="http://schemas.microsoft.com/office/drawing/2014/main" id="{7FC8CAFA-5F39-4A70-A9F9-8F4C5A49F257}"/>
                </a:ext>
              </a:extLst>
            </p:cNvPr>
            <p:cNvSpPr>
              <a:spLocks/>
            </p:cNvSpPr>
            <p:nvPr/>
          </p:nvSpPr>
          <p:spPr bwMode="auto">
            <a:xfrm>
              <a:off x="2857" y="1863"/>
              <a:ext cx="32" cy="240"/>
            </a:xfrm>
            <a:custGeom>
              <a:avLst/>
              <a:gdLst>
                <a:gd name="T0" fmla="*/ 0 w 29"/>
                <a:gd name="T1" fmla="*/ 37 h 233"/>
                <a:gd name="T2" fmla="*/ 0 w 29"/>
                <a:gd name="T3" fmla="*/ 332 h 233"/>
                <a:gd name="T4" fmla="*/ 94 w 29"/>
                <a:gd name="T5" fmla="*/ 297 h 233"/>
                <a:gd name="T6" fmla="*/ 94 w 29"/>
                <a:gd name="T7" fmla="*/ 0 h 233"/>
                <a:gd name="T8" fmla="*/ 0 w 29"/>
                <a:gd name="T9" fmla="*/ 37 h 233"/>
                <a:gd name="T10" fmla="*/ 0 60000 65536"/>
                <a:gd name="T11" fmla="*/ 0 60000 65536"/>
                <a:gd name="T12" fmla="*/ 0 60000 65536"/>
                <a:gd name="T13" fmla="*/ 0 60000 65536"/>
                <a:gd name="T14" fmla="*/ 0 60000 65536"/>
                <a:gd name="T15" fmla="*/ 0 w 29"/>
                <a:gd name="T16" fmla="*/ 0 h 233"/>
                <a:gd name="T17" fmla="*/ 29 w 29"/>
                <a:gd name="T18" fmla="*/ 233 h 233"/>
              </a:gdLst>
              <a:ahLst/>
              <a:cxnLst>
                <a:cxn ang="T10">
                  <a:pos x="T0" y="T1"/>
                </a:cxn>
                <a:cxn ang="T11">
                  <a:pos x="T2" y="T3"/>
                </a:cxn>
                <a:cxn ang="T12">
                  <a:pos x="T4" y="T5"/>
                </a:cxn>
                <a:cxn ang="T13">
                  <a:pos x="T6" y="T7"/>
                </a:cxn>
                <a:cxn ang="T14">
                  <a:pos x="T8" y="T9"/>
                </a:cxn>
              </a:cxnLst>
              <a:rect l="T15" t="T16" r="T17" b="T18"/>
              <a:pathLst>
                <a:path w="29" h="233">
                  <a:moveTo>
                    <a:pt x="0" y="25"/>
                  </a:moveTo>
                  <a:lnTo>
                    <a:pt x="0" y="233"/>
                  </a:lnTo>
                  <a:lnTo>
                    <a:pt x="29" y="209"/>
                  </a:lnTo>
                  <a:lnTo>
                    <a:pt x="29" y="0"/>
                  </a:lnTo>
                  <a:lnTo>
                    <a:pt x="0" y="25"/>
                  </a:lnTo>
                  <a:close/>
                </a:path>
              </a:pathLst>
            </a:custGeom>
            <a:solidFill>
              <a:srgbClr val="004E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91">
              <a:extLst>
                <a:ext uri="{FF2B5EF4-FFF2-40B4-BE49-F238E27FC236}">
                  <a16:creationId xmlns:a16="http://schemas.microsoft.com/office/drawing/2014/main" id="{D29ACA27-35E2-40D3-99C3-67D29D8E5C50}"/>
                </a:ext>
              </a:extLst>
            </p:cNvPr>
            <p:cNvSpPr>
              <a:spLocks/>
            </p:cNvSpPr>
            <p:nvPr/>
          </p:nvSpPr>
          <p:spPr bwMode="auto">
            <a:xfrm>
              <a:off x="2114" y="1864"/>
              <a:ext cx="772" cy="22"/>
            </a:xfrm>
            <a:custGeom>
              <a:avLst/>
              <a:gdLst>
                <a:gd name="T0" fmla="*/ 0 w 703"/>
                <a:gd name="T1" fmla="*/ 32 h 21"/>
                <a:gd name="T2" fmla="*/ 2074 w 703"/>
                <a:gd name="T3" fmla="*/ 34 h 21"/>
                <a:gd name="T4" fmla="*/ 2161 w 703"/>
                <a:gd name="T5" fmla="*/ 0 h 21"/>
                <a:gd name="T6" fmla="*/ 113 w 703"/>
                <a:gd name="T7" fmla="*/ 0 h 21"/>
                <a:gd name="T8" fmla="*/ 0 w 703"/>
                <a:gd name="T9" fmla="*/ 32 h 21"/>
                <a:gd name="T10" fmla="*/ 0 60000 65536"/>
                <a:gd name="T11" fmla="*/ 0 60000 65536"/>
                <a:gd name="T12" fmla="*/ 0 60000 65536"/>
                <a:gd name="T13" fmla="*/ 0 60000 65536"/>
                <a:gd name="T14" fmla="*/ 0 60000 65536"/>
                <a:gd name="T15" fmla="*/ 0 w 703"/>
                <a:gd name="T16" fmla="*/ 0 h 21"/>
                <a:gd name="T17" fmla="*/ 703 w 703"/>
                <a:gd name="T18" fmla="*/ 21 h 21"/>
              </a:gdLst>
              <a:ahLst/>
              <a:cxnLst>
                <a:cxn ang="T10">
                  <a:pos x="T0" y="T1"/>
                </a:cxn>
                <a:cxn ang="T11">
                  <a:pos x="T2" y="T3"/>
                </a:cxn>
                <a:cxn ang="T12">
                  <a:pos x="T4" y="T5"/>
                </a:cxn>
                <a:cxn ang="T13">
                  <a:pos x="T6" y="T7"/>
                </a:cxn>
                <a:cxn ang="T14">
                  <a:pos x="T8" y="T9"/>
                </a:cxn>
              </a:cxnLst>
              <a:rect l="T15" t="T16" r="T17" b="T18"/>
              <a:pathLst>
                <a:path w="703" h="21">
                  <a:moveTo>
                    <a:pt x="0" y="20"/>
                  </a:moveTo>
                  <a:lnTo>
                    <a:pt x="674" y="21"/>
                  </a:lnTo>
                  <a:lnTo>
                    <a:pt x="703" y="0"/>
                  </a:lnTo>
                  <a:lnTo>
                    <a:pt x="37" y="0"/>
                  </a:lnTo>
                  <a:lnTo>
                    <a:pt x="0" y="20"/>
                  </a:lnTo>
                  <a:close/>
                </a:path>
              </a:pathLst>
            </a:custGeom>
            <a:solidFill>
              <a:srgbClr val="00B7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Rectangle 93">
              <a:extLst>
                <a:ext uri="{FF2B5EF4-FFF2-40B4-BE49-F238E27FC236}">
                  <a16:creationId xmlns:a16="http://schemas.microsoft.com/office/drawing/2014/main" id="{91DF0DA1-867C-49CA-A511-35E84B070AB2}"/>
                </a:ext>
              </a:extLst>
            </p:cNvPr>
            <p:cNvSpPr>
              <a:spLocks noChangeArrowheads="1"/>
            </p:cNvSpPr>
            <p:nvPr/>
          </p:nvSpPr>
          <p:spPr bwMode="auto">
            <a:xfrm>
              <a:off x="3171" y="1887"/>
              <a:ext cx="742" cy="218"/>
            </a:xfrm>
            <a:prstGeom prst="rect">
              <a:avLst/>
            </a:prstGeom>
            <a:solidFill>
              <a:srgbClr val="C0FE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9" name="Rectangle 94">
              <a:extLst>
                <a:ext uri="{FF2B5EF4-FFF2-40B4-BE49-F238E27FC236}">
                  <a16:creationId xmlns:a16="http://schemas.microsoft.com/office/drawing/2014/main" id="{7F98585A-0750-46C6-95BD-56624B550585}"/>
                </a:ext>
              </a:extLst>
            </p:cNvPr>
            <p:cNvSpPr>
              <a:spLocks noChangeArrowheads="1"/>
            </p:cNvSpPr>
            <p:nvPr/>
          </p:nvSpPr>
          <p:spPr bwMode="auto">
            <a:xfrm>
              <a:off x="3334" y="1888"/>
              <a:ext cx="44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1400">
                  <a:solidFill>
                    <a:srgbClr val="000000"/>
                  </a:solidFill>
                  <a:latin typeface="宋体" panose="02010600030101010101" pitchFamily="2" charset="-122"/>
                </a:rPr>
                <a:t>成本中心</a:t>
              </a:r>
              <a:endParaRPr kumimoji="1" lang="zh-CN" altLang="en-US" sz="1400">
                <a:latin typeface="Times New Roman" panose="02020603050405020304" pitchFamily="18" charset="0"/>
              </a:endParaRPr>
            </a:p>
          </p:txBody>
        </p:sp>
        <p:sp>
          <p:nvSpPr>
            <p:cNvPr id="40" name="Rectangle 95">
              <a:extLst>
                <a:ext uri="{FF2B5EF4-FFF2-40B4-BE49-F238E27FC236}">
                  <a16:creationId xmlns:a16="http://schemas.microsoft.com/office/drawing/2014/main" id="{ABE9D91B-D6F0-4168-BCED-46BD9FFD0BBB}"/>
                </a:ext>
              </a:extLst>
            </p:cNvPr>
            <p:cNvSpPr>
              <a:spLocks noChangeArrowheads="1"/>
            </p:cNvSpPr>
            <p:nvPr/>
          </p:nvSpPr>
          <p:spPr bwMode="auto">
            <a:xfrm>
              <a:off x="3470" y="1979"/>
              <a:ext cx="22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1400">
                  <a:solidFill>
                    <a:srgbClr val="000000"/>
                  </a:solidFill>
                  <a:latin typeface="宋体" panose="02010600030101010101" pitchFamily="2" charset="-122"/>
                </a:rPr>
                <a:t>层次</a:t>
              </a:r>
              <a:endParaRPr kumimoji="1" lang="zh-CN" altLang="en-US" sz="1400">
                <a:latin typeface="Times New Roman" panose="02020603050405020304" pitchFamily="18" charset="0"/>
              </a:endParaRPr>
            </a:p>
          </p:txBody>
        </p:sp>
        <p:sp>
          <p:nvSpPr>
            <p:cNvPr id="41" name="Freeform 96">
              <a:extLst>
                <a:ext uri="{FF2B5EF4-FFF2-40B4-BE49-F238E27FC236}">
                  <a16:creationId xmlns:a16="http://schemas.microsoft.com/office/drawing/2014/main" id="{4D5E8391-11D3-4234-BB32-92E84D150BF7}"/>
                </a:ext>
              </a:extLst>
            </p:cNvPr>
            <p:cNvSpPr>
              <a:spLocks/>
            </p:cNvSpPr>
            <p:nvPr/>
          </p:nvSpPr>
          <p:spPr bwMode="auto">
            <a:xfrm>
              <a:off x="3914" y="1863"/>
              <a:ext cx="32" cy="241"/>
            </a:xfrm>
            <a:custGeom>
              <a:avLst/>
              <a:gdLst>
                <a:gd name="T0" fmla="*/ 0 w 29"/>
                <a:gd name="T1" fmla="*/ 37 h 233"/>
                <a:gd name="T2" fmla="*/ 0 w 29"/>
                <a:gd name="T3" fmla="*/ 349 h 233"/>
                <a:gd name="T4" fmla="*/ 94 w 29"/>
                <a:gd name="T5" fmla="*/ 312 h 233"/>
                <a:gd name="T6" fmla="*/ 94 w 29"/>
                <a:gd name="T7" fmla="*/ 0 h 233"/>
                <a:gd name="T8" fmla="*/ 0 w 29"/>
                <a:gd name="T9" fmla="*/ 37 h 233"/>
                <a:gd name="T10" fmla="*/ 0 60000 65536"/>
                <a:gd name="T11" fmla="*/ 0 60000 65536"/>
                <a:gd name="T12" fmla="*/ 0 60000 65536"/>
                <a:gd name="T13" fmla="*/ 0 60000 65536"/>
                <a:gd name="T14" fmla="*/ 0 60000 65536"/>
                <a:gd name="T15" fmla="*/ 0 w 29"/>
                <a:gd name="T16" fmla="*/ 0 h 233"/>
                <a:gd name="T17" fmla="*/ 29 w 29"/>
                <a:gd name="T18" fmla="*/ 233 h 233"/>
              </a:gdLst>
              <a:ahLst/>
              <a:cxnLst>
                <a:cxn ang="T10">
                  <a:pos x="T0" y="T1"/>
                </a:cxn>
                <a:cxn ang="T11">
                  <a:pos x="T2" y="T3"/>
                </a:cxn>
                <a:cxn ang="T12">
                  <a:pos x="T4" y="T5"/>
                </a:cxn>
                <a:cxn ang="T13">
                  <a:pos x="T6" y="T7"/>
                </a:cxn>
                <a:cxn ang="T14">
                  <a:pos x="T8" y="T9"/>
                </a:cxn>
              </a:cxnLst>
              <a:rect l="T15" t="T16" r="T17" b="T18"/>
              <a:pathLst>
                <a:path w="29" h="233">
                  <a:moveTo>
                    <a:pt x="0" y="25"/>
                  </a:moveTo>
                  <a:lnTo>
                    <a:pt x="0" y="233"/>
                  </a:lnTo>
                  <a:lnTo>
                    <a:pt x="29" y="209"/>
                  </a:lnTo>
                  <a:lnTo>
                    <a:pt x="29" y="0"/>
                  </a:lnTo>
                  <a:lnTo>
                    <a:pt x="0" y="25"/>
                  </a:lnTo>
                  <a:close/>
                </a:path>
              </a:pathLst>
            </a:custGeom>
            <a:solidFill>
              <a:srgbClr val="004E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97">
              <a:extLst>
                <a:ext uri="{FF2B5EF4-FFF2-40B4-BE49-F238E27FC236}">
                  <a16:creationId xmlns:a16="http://schemas.microsoft.com/office/drawing/2014/main" id="{7168501A-A44B-4C6C-80E0-7CFB7FF0876A}"/>
                </a:ext>
              </a:extLst>
            </p:cNvPr>
            <p:cNvSpPr>
              <a:spLocks/>
            </p:cNvSpPr>
            <p:nvPr/>
          </p:nvSpPr>
          <p:spPr bwMode="auto">
            <a:xfrm>
              <a:off x="3171" y="1864"/>
              <a:ext cx="772" cy="22"/>
            </a:xfrm>
            <a:custGeom>
              <a:avLst/>
              <a:gdLst>
                <a:gd name="T0" fmla="*/ 0 w 703"/>
                <a:gd name="T1" fmla="*/ 32 h 21"/>
                <a:gd name="T2" fmla="*/ 2074 w 703"/>
                <a:gd name="T3" fmla="*/ 34 h 21"/>
                <a:gd name="T4" fmla="*/ 2161 w 703"/>
                <a:gd name="T5" fmla="*/ 0 h 21"/>
                <a:gd name="T6" fmla="*/ 113 w 703"/>
                <a:gd name="T7" fmla="*/ 0 h 21"/>
                <a:gd name="T8" fmla="*/ 0 w 703"/>
                <a:gd name="T9" fmla="*/ 32 h 21"/>
                <a:gd name="T10" fmla="*/ 0 60000 65536"/>
                <a:gd name="T11" fmla="*/ 0 60000 65536"/>
                <a:gd name="T12" fmla="*/ 0 60000 65536"/>
                <a:gd name="T13" fmla="*/ 0 60000 65536"/>
                <a:gd name="T14" fmla="*/ 0 60000 65536"/>
                <a:gd name="T15" fmla="*/ 0 w 703"/>
                <a:gd name="T16" fmla="*/ 0 h 21"/>
                <a:gd name="T17" fmla="*/ 703 w 703"/>
                <a:gd name="T18" fmla="*/ 21 h 21"/>
              </a:gdLst>
              <a:ahLst/>
              <a:cxnLst>
                <a:cxn ang="T10">
                  <a:pos x="T0" y="T1"/>
                </a:cxn>
                <a:cxn ang="T11">
                  <a:pos x="T2" y="T3"/>
                </a:cxn>
                <a:cxn ang="T12">
                  <a:pos x="T4" y="T5"/>
                </a:cxn>
                <a:cxn ang="T13">
                  <a:pos x="T6" y="T7"/>
                </a:cxn>
                <a:cxn ang="T14">
                  <a:pos x="T8" y="T9"/>
                </a:cxn>
              </a:cxnLst>
              <a:rect l="T15" t="T16" r="T17" b="T18"/>
              <a:pathLst>
                <a:path w="703" h="21">
                  <a:moveTo>
                    <a:pt x="0" y="20"/>
                  </a:moveTo>
                  <a:lnTo>
                    <a:pt x="674" y="21"/>
                  </a:lnTo>
                  <a:lnTo>
                    <a:pt x="703" y="0"/>
                  </a:lnTo>
                  <a:lnTo>
                    <a:pt x="37" y="0"/>
                  </a:lnTo>
                  <a:lnTo>
                    <a:pt x="0" y="20"/>
                  </a:lnTo>
                  <a:close/>
                </a:path>
              </a:pathLst>
            </a:custGeom>
            <a:solidFill>
              <a:srgbClr val="00B7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Rectangle 99">
              <a:extLst>
                <a:ext uri="{FF2B5EF4-FFF2-40B4-BE49-F238E27FC236}">
                  <a16:creationId xmlns:a16="http://schemas.microsoft.com/office/drawing/2014/main" id="{BFF63A06-0A20-43C8-B211-C15FFD54D5DB}"/>
                </a:ext>
              </a:extLst>
            </p:cNvPr>
            <p:cNvSpPr>
              <a:spLocks noChangeArrowheads="1"/>
            </p:cNvSpPr>
            <p:nvPr/>
          </p:nvSpPr>
          <p:spPr bwMode="auto">
            <a:xfrm>
              <a:off x="4009" y="1887"/>
              <a:ext cx="742" cy="217"/>
            </a:xfrm>
            <a:prstGeom prst="rect">
              <a:avLst/>
            </a:prstGeom>
            <a:solidFill>
              <a:srgbClr val="C0FE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44" name="Rectangle 100">
              <a:extLst>
                <a:ext uri="{FF2B5EF4-FFF2-40B4-BE49-F238E27FC236}">
                  <a16:creationId xmlns:a16="http://schemas.microsoft.com/office/drawing/2014/main" id="{45091C00-954A-4826-AA27-E7C3C05C17D5}"/>
                </a:ext>
              </a:extLst>
            </p:cNvPr>
            <p:cNvSpPr>
              <a:spLocks noChangeArrowheads="1"/>
            </p:cNvSpPr>
            <p:nvPr/>
          </p:nvSpPr>
          <p:spPr bwMode="auto">
            <a:xfrm>
              <a:off x="4150" y="1933"/>
              <a:ext cx="44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1400">
                  <a:solidFill>
                    <a:srgbClr val="000000"/>
                  </a:solidFill>
                  <a:latin typeface="宋体" panose="02010600030101010101" pitchFamily="2" charset="-122"/>
                </a:rPr>
                <a:t>订单层次</a:t>
              </a:r>
              <a:endParaRPr kumimoji="1" lang="zh-CN" altLang="en-US" sz="1400">
                <a:latin typeface="Times New Roman" panose="02020603050405020304" pitchFamily="18" charset="0"/>
              </a:endParaRPr>
            </a:p>
          </p:txBody>
        </p:sp>
        <p:sp>
          <p:nvSpPr>
            <p:cNvPr id="45" name="Freeform 101">
              <a:extLst>
                <a:ext uri="{FF2B5EF4-FFF2-40B4-BE49-F238E27FC236}">
                  <a16:creationId xmlns:a16="http://schemas.microsoft.com/office/drawing/2014/main" id="{C83EC157-FE5E-4C52-936D-CFA4461FE7E6}"/>
                </a:ext>
              </a:extLst>
            </p:cNvPr>
            <p:cNvSpPr>
              <a:spLocks/>
            </p:cNvSpPr>
            <p:nvPr/>
          </p:nvSpPr>
          <p:spPr bwMode="auto">
            <a:xfrm>
              <a:off x="4753" y="1863"/>
              <a:ext cx="32" cy="240"/>
            </a:xfrm>
            <a:custGeom>
              <a:avLst/>
              <a:gdLst>
                <a:gd name="T0" fmla="*/ 0 w 29"/>
                <a:gd name="T1" fmla="*/ 37 h 233"/>
                <a:gd name="T2" fmla="*/ 0 w 29"/>
                <a:gd name="T3" fmla="*/ 332 h 233"/>
                <a:gd name="T4" fmla="*/ 94 w 29"/>
                <a:gd name="T5" fmla="*/ 297 h 233"/>
                <a:gd name="T6" fmla="*/ 94 w 29"/>
                <a:gd name="T7" fmla="*/ 0 h 233"/>
                <a:gd name="T8" fmla="*/ 0 w 29"/>
                <a:gd name="T9" fmla="*/ 37 h 233"/>
                <a:gd name="T10" fmla="*/ 0 60000 65536"/>
                <a:gd name="T11" fmla="*/ 0 60000 65536"/>
                <a:gd name="T12" fmla="*/ 0 60000 65536"/>
                <a:gd name="T13" fmla="*/ 0 60000 65536"/>
                <a:gd name="T14" fmla="*/ 0 60000 65536"/>
                <a:gd name="T15" fmla="*/ 0 w 29"/>
                <a:gd name="T16" fmla="*/ 0 h 233"/>
                <a:gd name="T17" fmla="*/ 29 w 29"/>
                <a:gd name="T18" fmla="*/ 233 h 233"/>
              </a:gdLst>
              <a:ahLst/>
              <a:cxnLst>
                <a:cxn ang="T10">
                  <a:pos x="T0" y="T1"/>
                </a:cxn>
                <a:cxn ang="T11">
                  <a:pos x="T2" y="T3"/>
                </a:cxn>
                <a:cxn ang="T12">
                  <a:pos x="T4" y="T5"/>
                </a:cxn>
                <a:cxn ang="T13">
                  <a:pos x="T6" y="T7"/>
                </a:cxn>
                <a:cxn ang="T14">
                  <a:pos x="T8" y="T9"/>
                </a:cxn>
              </a:cxnLst>
              <a:rect l="T15" t="T16" r="T17" b="T18"/>
              <a:pathLst>
                <a:path w="29" h="233">
                  <a:moveTo>
                    <a:pt x="0" y="25"/>
                  </a:moveTo>
                  <a:lnTo>
                    <a:pt x="0" y="233"/>
                  </a:lnTo>
                  <a:lnTo>
                    <a:pt x="29" y="209"/>
                  </a:lnTo>
                  <a:lnTo>
                    <a:pt x="29" y="0"/>
                  </a:lnTo>
                  <a:lnTo>
                    <a:pt x="0" y="25"/>
                  </a:lnTo>
                  <a:close/>
                </a:path>
              </a:pathLst>
            </a:custGeom>
            <a:solidFill>
              <a:srgbClr val="004E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 name="Freeform 102">
              <a:extLst>
                <a:ext uri="{FF2B5EF4-FFF2-40B4-BE49-F238E27FC236}">
                  <a16:creationId xmlns:a16="http://schemas.microsoft.com/office/drawing/2014/main" id="{DC2F39C0-CB09-442F-B5FE-6A279326F720}"/>
                </a:ext>
              </a:extLst>
            </p:cNvPr>
            <p:cNvSpPr>
              <a:spLocks/>
            </p:cNvSpPr>
            <p:nvPr/>
          </p:nvSpPr>
          <p:spPr bwMode="auto">
            <a:xfrm>
              <a:off x="4009" y="1864"/>
              <a:ext cx="772" cy="22"/>
            </a:xfrm>
            <a:custGeom>
              <a:avLst/>
              <a:gdLst>
                <a:gd name="T0" fmla="*/ 0 w 703"/>
                <a:gd name="T1" fmla="*/ 32 h 21"/>
                <a:gd name="T2" fmla="*/ 2074 w 703"/>
                <a:gd name="T3" fmla="*/ 34 h 21"/>
                <a:gd name="T4" fmla="*/ 2161 w 703"/>
                <a:gd name="T5" fmla="*/ 0 h 21"/>
                <a:gd name="T6" fmla="*/ 113 w 703"/>
                <a:gd name="T7" fmla="*/ 0 h 21"/>
                <a:gd name="T8" fmla="*/ 0 w 703"/>
                <a:gd name="T9" fmla="*/ 32 h 21"/>
                <a:gd name="T10" fmla="*/ 0 60000 65536"/>
                <a:gd name="T11" fmla="*/ 0 60000 65536"/>
                <a:gd name="T12" fmla="*/ 0 60000 65536"/>
                <a:gd name="T13" fmla="*/ 0 60000 65536"/>
                <a:gd name="T14" fmla="*/ 0 60000 65536"/>
                <a:gd name="T15" fmla="*/ 0 w 703"/>
                <a:gd name="T16" fmla="*/ 0 h 21"/>
                <a:gd name="T17" fmla="*/ 703 w 703"/>
                <a:gd name="T18" fmla="*/ 21 h 21"/>
              </a:gdLst>
              <a:ahLst/>
              <a:cxnLst>
                <a:cxn ang="T10">
                  <a:pos x="T0" y="T1"/>
                </a:cxn>
                <a:cxn ang="T11">
                  <a:pos x="T2" y="T3"/>
                </a:cxn>
                <a:cxn ang="T12">
                  <a:pos x="T4" y="T5"/>
                </a:cxn>
                <a:cxn ang="T13">
                  <a:pos x="T6" y="T7"/>
                </a:cxn>
                <a:cxn ang="T14">
                  <a:pos x="T8" y="T9"/>
                </a:cxn>
              </a:cxnLst>
              <a:rect l="T15" t="T16" r="T17" b="T18"/>
              <a:pathLst>
                <a:path w="703" h="21">
                  <a:moveTo>
                    <a:pt x="0" y="20"/>
                  </a:moveTo>
                  <a:lnTo>
                    <a:pt x="674" y="21"/>
                  </a:lnTo>
                  <a:lnTo>
                    <a:pt x="703" y="0"/>
                  </a:lnTo>
                  <a:lnTo>
                    <a:pt x="37" y="0"/>
                  </a:lnTo>
                  <a:lnTo>
                    <a:pt x="0" y="20"/>
                  </a:lnTo>
                  <a:close/>
                </a:path>
              </a:pathLst>
            </a:custGeom>
            <a:solidFill>
              <a:srgbClr val="00B7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7" name="Group 103">
              <a:extLst>
                <a:ext uri="{FF2B5EF4-FFF2-40B4-BE49-F238E27FC236}">
                  <a16:creationId xmlns:a16="http://schemas.microsoft.com/office/drawing/2014/main" id="{333B7701-6F86-4EC2-9FD9-02DBF1FD3D6F}"/>
                </a:ext>
              </a:extLst>
            </p:cNvPr>
            <p:cNvGrpSpPr>
              <a:grpSpLocks/>
            </p:cNvGrpSpPr>
            <p:nvPr/>
          </p:nvGrpSpPr>
          <p:grpSpPr bwMode="auto">
            <a:xfrm>
              <a:off x="2496" y="1774"/>
              <a:ext cx="29" cy="74"/>
              <a:chOff x="2398" y="1829"/>
              <a:chExt cx="27" cy="72"/>
            </a:xfrm>
          </p:grpSpPr>
          <p:sp>
            <p:nvSpPr>
              <p:cNvPr id="166" name="Rectangle 104">
                <a:extLst>
                  <a:ext uri="{FF2B5EF4-FFF2-40B4-BE49-F238E27FC236}">
                    <a16:creationId xmlns:a16="http://schemas.microsoft.com/office/drawing/2014/main" id="{0A5DF05E-3524-474A-9F39-0530A93EF888}"/>
                  </a:ext>
                </a:extLst>
              </p:cNvPr>
              <p:cNvSpPr>
                <a:spLocks noChangeArrowheads="1"/>
              </p:cNvSpPr>
              <p:nvPr/>
            </p:nvSpPr>
            <p:spPr bwMode="auto">
              <a:xfrm>
                <a:off x="2398" y="1829"/>
                <a:ext cx="14" cy="61"/>
              </a:xfrm>
              <a:prstGeom prst="rect">
                <a:avLst/>
              </a:prstGeom>
              <a:solidFill>
                <a:srgbClr val="FCFE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67" name="Rectangle 105">
                <a:extLst>
                  <a:ext uri="{FF2B5EF4-FFF2-40B4-BE49-F238E27FC236}">
                    <a16:creationId xmlns:a16="http://schemas.microsoft.com/office/drawing/2014/main" id="{591FF9AB-C33E-4E2F-943C-B7FE9FED271A}"/>
                  </a:ext>
                </a:extLst>
              </p:cNvPr>
              <p:cNvSpPr>
                <a:spLocks noChangeArrowheads="1"/>
              </p:cNvSpPr>
              <p:nvPr/>
            </p:nvSpPr>
            <p:spPr bwMode="auto">
              <a:xfrm>
                <a:off x="2412" y="1840"/>
                <a:ext cx="13" cy="61"/>
              </a:xfrm>
              <a:prstGeom prst="rect">
                <a:avLst/>
              </a:prstGeom>
              <a:solidFill>
                <a:srgbClr val="9698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68" name="Rectangle 106">
                <a:extLst>
                  <a:ext uri="{FF2B5EF4-FFF2-40B4-BE49-F238E27FC236}">
                    <a16:creationId xmlns:a16="http://schemas.microsoft.com/office/drawing/2014/main" id="{48329832-D052-4596-95C2-B47C38237806}"/>
                  </a:ext>
                </a:extLst>
              </p:cNvPr>
              <p:cNvSpPr>
                <a:spLocks noChangeArrowheads="1"/>
              </p:cNvSpPr>
              <p:nvPr/>
            </p:nvSpPr>
            <p:spPr bwMode="auto">
              <a:xfrm>
                <a:off x="2405" y="1835"/>
                <a:ext cx="13" cy="60"/>
              </a:xfrm>
              <a:prstGeom prst="rect">
                <a:avLst/>
              </a:prstGeom>
              <a:solidFill>
                <a:srgbClr val="FAFD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48" name="Group 107">
              <a:extLst>
                <a:ext uri="{FF2B5EF4-FFF2-40B4-BE49-F238E27FC236}">
                  <a16:creationId xmlns:a16="http://schemas.microsoft.com/office/drawing/2014/main" id="{195147E5-7AC2-4BDD-B618-32B9645A27BA}"/>
                </a:ext>
              </a:extLst>
            </p:cNvPr>
            <p:cNvGrpSpPr>
              <a:grpSpLocks/>
            </p:cNvGrpSpPr>
            <p:nvPr/>
          </p:nvGrpSpPr>
          <p:grpSpPr bwMode="auto">
            <a:xfrm>
              <a:off x="3547" y="1774"/>
              <a:ext cx="30" cy="71"/>
              <a:chOff x="3736" y="1829"/>
              <a:chExt cx="27" cy="69"/>
            </a:xfrm>
          </p:grpSpPr>
          <p:sp>
            <p:nvSpPr>
              <p:cNvPr id="163" name="Rectangle 108">
                <a:extLst>
                  <a:ext uri="{FF2B5EF4-FFF2-40B4-BE49-F238E27FC236}">
                    <a16:creationId xmlns:a16="http://schemas.microsoft.com/office/drawing/2014/main" id="{F1E8533F-E95B-4745-99A5-6292C873F588}"/>
                  </a:ext>
                </a:extLst>
              </p:cNvPr>
              <p:cNvSpPr>
                <a:spLocks noChangeArrowheads="1"/>
              </p:cNvSpPr>
              <p:nvPr/>
            </p:nvSpPr>
            <p:spPr bwMode="auto">
              <a:xfrm>
                <a:off x="3736" y="1829"/>
                <a:ext cx="14" cy="58"/>
              </a:xfrm>
              <a:prstGeom prst="rect">
                <a:avLst/>
              </a:prstGeom>
              <a:solidFill>
                <a:srgbClr val="FCFE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64" name="Rectangle 109">
                <a:extLst>
                  <a:ext uri="{FF2B5EF4-FFF2-40B4-BE49-F238E27FC236}">
                    <a16:creationId xmlns:a16="http://schemas.microsoft.com/office/drawing/2014/main" id="{ADD50F57-C6AB-4418-83AD-72F59626C975}"/>
                  </a:ext>
                </a:extLst>
              </p:cNvPr>
              <p:cNvSpPr>
                <a:spLocks noChangeArrowheads="1"/>
              </p:cNvSpPr>
              <p:nvPr/>
            </p:nvSpPr>
            <p:spPr bwMode="auto">
              <a:xfrm>
                <a:off x="3750" y="1840"/>
                <a:ext cx="13" cy="58"/>
              </a:xfrm>
              <a:prstGeom prst="rect">
                <a:avLst/>
              </a:prstGeom>
              <a:solidFill>
                <a:srgbClr val="9698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65" name="Rectangle 110">
                <a:extLst>
                  <a:ext uri="{FF2B5EF4-FFF2-40B4-BE49-F238E27FC236}">
                    <a16:creationId xmlns:a16="http://schemas.microsoft.com/office/drawing/2014/main" id="{294DE39C-44B0-46E5-A966-CDEA90BBB8DD}"/>
                  </a:ext>
                </a:extLst>
              </p:cNvPr>
              <p:cNvSpPr>
                <a:spLocks noChangeArrowheads="1"/>
              </p:cNvSpPr>
              <p:nvPr/>
            </p:nvSpPr>
            <p:spPr bwMode="auto">
              <a:xfrm>
                <a:off x="3743" y="1835"/>
                <a:ext cx="14" cy="57"/>
              </a:xfrm>
              <a:prstGeom prst="rect">
                <a:avLst/>
              </a:prstGeom>
              <a:solidFill>
                <a:srgbClr val="FAFD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49" name="Group 111">
              <a:extLst>
                <a:ext uri="{FF2B5EF4-FFF2-40B4-BE49-F238E27FC236}">
                  <a16:creationId xmlns:a16="http://schemas.microsoft.com/office/drawing/2014/main" id="{3E482D17-00A3-46CF-83B9-ADE78ADEF965}"/>
                </a:ext>
              </a:extLst>
            </p:cNvPr>
            <p:cNvGrpSpPr>
              <a:grpSpLocks/>
            </p:cNvGrpSpPr>
            <p:nvPr/>
          </p:nvGrpSpPr>
          <p:grpSpPr bwMode="auto">
            <a:xfrm>
              <a:off x="1659" y="1775"/>
              <a:ext cx="2728" cy="74"/>
              <a:chOff x="1639" y="1823"/>
              <a:chExt cx="2893" cy="79"/>
            </a:xfrm>
          </p:grpSpPr>
          <p:sp>
            <p:nvSpPr>
              <p:cNvPr id="160" name="Freeform 112">
                <a:extLst>
                  <a:ext uri="{FF2B5EF4-FFF2-40B4-BE49-F238E27FC236}">
                    <a16:creationId xmlns:a16="http://schemas.microsoft.com/office/drawing/2014/main" id="{45DC89EF-EC75-459D-8DE7-E4E1AC2272B8}"/>
                  </a:ext>
                </a:extLst>
              </p:cNvPr>
              <p:cNvSpPr>
                <a:spLocks/>
              </p:cNvSpPr>
              <p:nvPr/>
            </p:nvSpPr>
            <p:spPr bwMode="auto">
              <a:xfrm>
                <a:off x="1639" y="1823"/>
                <a:ext cx="2880" cy="68"/>
              </a:xfrm>
              <a:custGeom>
                <a:avLst/>
                <a:gdLst>
                  <a:gd name="T0" fmla="*/ 0 w 2880"/>
                  <a:gd name="T1" fmla="*/ 65 h 68"/>
                  <a:gd name="T2" fmla="*/ 0 w 2880"/>
                  <a:gd name="T3" fmla="*/ 0 h 68"/>
                  <a:gd name="T4" fmla="*/ 2880 w 2880"/>
                  <a:gd name="T5" fmla="*/ 0 h 68"/>
                  <a:gd name="T6" fmla="*/ 2880 w 2880"/>
                  <a:gd name="T7" fmla="*/ 68 h 68"/>
                  <a:gd name="T8" fmla="*/ 0 60000 65536"/>
                  <a:gd name="T9" fmla="*/ 0 60000 65536"/>
                  <a:gd name="T10" fmla="*/ 0 60000 65536"/>
                  <a:gd name="T11" fmla="*/ 0 60000 65536"/>
                  <a:gd name="T12" fmla="*/ 0 w 2880"/>
                  <a:gd name="T13" fmla="*/ 0 h 68"/>
                  <a:gd name="T14" fmla="*/ 2880 w 2880"/>
                  <a:gd name="T15" fmla="*/ 68 h 68"/>
                </a:gdLst>
                <a:ahLst/>
                <a:cxnLst>
                  <a:cxn ang="T8">
                    <a:pos x="T0" y="T1"/>
                  </a:cxn>
                  <a:cxn ang="T9">
                    <a:pos x="T2" y="T3"/>
                  </a:cxn>
                  <a:cxn ang="T10">
                    <a:pos x="T4" y="T5"/>
                  </a:cxn>
                  <a:cxn ang="T11">
                    <a:pos x="T6" y="T7"/>
                  </a:cxn>
                </a:cxnLst>
                <a:rect l="T12" t="T13" r="T14" b="T15"/>
                <a:pathLst>
                  <a:path w="2880" h="68">
                    <a:moveTo>
                      <a:pt x="0" y="65"/>
                    </a:moveTo>
                    <a:lnTo>
                      <a:pt x="0" y="0"/>
                    </a:lnTo>
                    <a:lnTo>
                      <a:pt x="2880" y="0"/>
                    </a:lnTo>
                    <a:lnTo>
                      <a:pt x="2880" y="68"/>
                    </a:lnTo>
                  </a:path>
                </a:pathLst>
              </a:custGeom>
              <a:noFill/>
              <a:ln w="22225">
                <a:solidFill>
                  <a:srgbClr val="FCFE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1" name="Freeform 113">
                <a:extLst>
                  <a:ext uri="{FF2B5EF4-FFF2-40B4-BE49-F238E27FC236}">
                    <a16:creationId xmlns:a16="http://schemas.microsoft.com/office/drawing/2014/main" id="{C99F9C6E-C98D-422A-A185-9615F789184F}"/>
                  </a:ext>
                </a:extLst>
              </p:cNvPr>
              <p:cNvSpPr>
                <a:spLocks/>
              </p:cNvSpPr>
              <p:nvPr/>
            </p:nvSpPr>
            <p:spPr bwMode="auto">
              <a:xfrm>
                <a:off x="1653" y="1835"/>
                <a:ext cx="2879" cy="67"/>
              </a:xfrm>
              <a:custGeom>
                <a:avLst/>
                <a:gdLst>
                  <a:gd name="T0" fmla="*/ 0 w 2879"/>
                  <a:gd name="T1" fmla="*/ 64 h 67"/>
                  <a:gd name="T2" fmla="*/ 0 w 2879"/>
                  <a:gd name="T3" fmla="*/ 0 h 67"/>
                  <a:gd name="T4" fmla="*/ 2879 w 2879"/>
                  <a:gd name="T5" fmla="*/ 0 h 67"/>
                  <a:gd name="T6" fmla="*/ 2879 w 2879"/>
                  <a:gd name="T7" fmla="*/ 67 h 67"/>
                  <a:gd name="T8" fmla="*/ 0 60000 65536"/>
                  <a:gd name="T9" fmla="*/ 0 60000 65536"/>
                  <a:gd name="T10" fmla="*/ 0 60000 65536"/>
                  <a:gd name="T11" fmla="*/ 0 60000 65536"/>
                  <a:gd name="T12" fmla="*/ 0 w 2879"/>
                  <a:gd name="T13" fmla="*/ 0 h 67"/>
                  <a:gd name="T14" fmla="*/ 2879 w 2879"/>
                  <a:gd name="T15" fmla="*/ 67 h 67"/>
                </a:gdLst>
                <a:ahLst/>
                <a:cxnLst>
                  <a:cxn ang="T8">
                    <a:pos x="T0" y="T1"/>
                  </a:cxn>
                  <a:cxn ang="T9">
                    <a:pos x="T2" y="T3"/>
                  </a:cxn>
                  <a:cxn ang="T10">
                    <a:pos x="T4" y="T5"/>
                  </a:cxn>
                  <a:cxn ang="T11">
                    <a:pos x="T6" y="T7"/>
                  </a:cxn>
                </a:cxnLst>
                <a:rect l="T12" t="T13" r="T14" b="T15"/>
                <a:pathLst>
                  <a:path w="2879" h="67">
                    <a:moveTo>
                      <a:pt x="0" y="64"/>
                    </a:moveTo>
                    <a:lnTo>
                      <a:pt x="0" y="0"/>
                    </a:lnTo>
                    <a:lnTo>
                      <a:pt x="2879" y="0"/>
                    </a:lnTo>
                    <a:lnTo>
                      <a:pt x="2879" y="67"/>
                    </a:lnTo>
                  </a:path>
                </a:pathLst>
              </a:custGeom>
              <a:noFill/>
              <a:ln w="22225">
                <a:solidFill>
                  <a:srgbClr val="9698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2" name="Freeform 114">
                <a:extLst>
                  <a:ext uri="{FF2B5EF4-FFF2-40B4-BE49-F238E27FC236}">
                    <a16:creationId xmlns:a16="http://schemas.microsoft.com/office/drawing/2014/main" id="{39CCAE84-14EB-4AC1-A038-710889B86710}"/>
                  </a:ext>
                </a:extLst>
              </p:cNvPr>
              <p:cNvSpPr>
                <a:spLocks/>
              </p:cNvSpPr>
              <p:nvPr/>
            </p:nvSpPr>
            <p:spPr bwMode="auto">
              <a:xfrm>
                <a:off x="1646" y="1829"/>
                <a:ext cx="2879" cy="68"/>
              </a:xfrm>
              <a:custGeom>
                <a:avLst/>
                <a:gdLst>
                  <a:gd name="T0" fmla="*/ 0 w 2879"/>
                  <a:gd name="T1" fmla="*/ 65 h 68"/>
                  <a:gd name="T2" fmla="*/ 0 w 2879"/>
                  <a:gd name="T3" fmla="*/ 0 h 68"/>
                  <a:gd name="T4" fmla="*/ 2879 w 2879"/>
                  <a:gd name="T5" fmla="*/ 0 h 68"/>
                  <a:gd name="T6" fmla="*/ 2879 w 2879"/>
                  <a:gd name="T7" fmla="*/ 68 h 68"/>
                  <a:gd name="T8" fmla="*/ 0 60000 65536"/>
                  <a:gd name="T9" fmla="*/ 0 60000 65536"/>
                  <a:gd name="T10" fmla="*/ 0 60000 65536"/>
                  <a:gd name="T11" fmla="*/ 0 60000 65536"/>
                  <a:gd name="T12" fmla="*/ 0 w 2879"/>
                  <a:gd name="T13" fmla="*/ 0 h 68"/>
                  <a:gd name="T14" fmla="*/ 2879 w 2879"/>
                  <a:gd name="T15" fmla="*/ 68 h 68"/>
                </a:gdLst>
                <a:ahLst/>
                <a:cxnLst>
                  <a:cxn ang="T8">
                    <a:pos x="T0" y="T1"/>
                  </a:cxn>
                  <a:cxn ang="T9">
                    <a:pos x="T2" y="T3"/>
                  </a:cxn>
                  <a:cxn ang="T10">
                    <a:pos x="T4" y="T5"/>
                  </a:cxn>
                  <a:cxn ang="T11">
                    <a:pos x="T6" y="T7"/>
                  </a:cxn>
                </a:cxnLst>
                <a:rect l="T12" t="T13" r="T14" b="T15"/>
                <a:pathLst>
                  <a:path w="2879" h="68">
                    <a:moveTo>
                      <a:pt x="0" y="65"/>
                    </a:moveTo>
                    <a:lnTo>
                      <a:pt x="0" y="0"/>
                    </a:lnTo>
                    <a:lnTo>
                      <a:pt x="2879" y="0"/>
                    </a:lnTo>
                    <a:lnTo>
                      <a:pt x="2879" y="68"/>
                    </a:lnTo>
                  </a:path>
                </a:pathLst>
              </a:custGeom>
              <a:noFill/>
              <a:ln w="22225">
                <a:solidFill>
                  <a:srgbClr val="FAFD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50" name="Group 115">
              <a:extLst>
                <a:ext uri="{FF2B5EF4-FFF2-40B4-BE49-F238E27FC236}">
                  <a16:creationId xmlns:a16="http://schemas.microsoft.com/office/drawing/2014/main" id="{3A2CA8CF-F4B3-49AA-A0A6-A85914F8A6B6}"/>
                </a:ext>
              </a:extLst>
            </p:cNvPr>
            <p:cNvGrpSpPr>
              <a:grpSpLocks/>
            </p:cNvGrpSpPr>
            <p:nvPr/>
          </p:nvGrpSpPr>
          <p:grpSpPr bwMode="auto">
            <a:xfrm>
              <a:off x="952" y="386"/>
              <a:ext cx="4215" cy="384"/>
              <a:chOff x="997" y="665"/>
              <a:chExt cx="4184" cy="372"/>
            </a:xfrm>
          </p:grpSpPr>
          <p:sp>
            <p:nvSpPr>
              <p:cNvPr id="157" name="Freeform 116">
                <a:extLst>
                  <a:ext uri="{FF2B5EF4-FFF2-40B4-BE49-F238E27FC236}">
                    <a16:creationId xmlns:a16="http://schemas.microsoft.com/office/drawing/2014/main" id="{90EA6D04-2DFD-4965-98C5-0E35D600DF67}"/>
                  </a:ext>
                </a:extLst>
              </p:cNvPr>
              <p:cNvSpPr>
                <a:spLocks/>
              </p:cNvSpPr>
              <p:nvPr/>
            </p:nvSpPr>
            <p:spPr bwMode="auto">
              <a:xfrm>
                <a:off x="997" y="665"/>
                <a:ext cx="4182" cy="308"/>
              </a:xfrm>
              <a:custGeom>
                <a:avLst/>
                <a:gdLst>
                  <a:gd name="T0" fmla="*/ 0 w 4182"/>
                  <a:gd name="T1" fmla="*/ 307 h 308"/>
                  <a:gd name="T2" fmla="*/ 3875 w 4182"/>
                  <a:gd name="T3" fmla="*/ 308 h 308"/>
                  <a:gd name="T4" fmla="*/ 4182 w 4182"/>
                  <a:gd name="T5" fmla="*/ 0 h 308"/>
                  <a:gd name="T6" fmla="*/ 424 w 4182"/>
                  <a:gd name="T7" fmla="*/ 0 h 308"/>
                  <a:gd name="T8" fmla="*/ 0 w 4182"/>
                  <a:gd name="T9" fmla="*/ 307 h 308"/>
                  <a:gd name="T10" fmla="*/ 0 60000 65536"/>
                  <a:gd name="T11" fmla="*/ 0 60000 65536"/>
                  <a:gd name="T12" fmla="*/ 0 60000 65536"/>
                  <a:gd name="T13" fmla="*/ 0 60000 65536"/>
                  <a:gd name="T14" fmla="*/ 0 60000 65536"/>
                  <a:gd name="T15" fmla="*/ 0 w 4182"/>
                  <a:gd name="T16" fmla="*/ 0 h 308"/>
                  <a:gd name="T17" fmla="*/ 4182 w 4182"/>
                  <a:gd name="T18" fmla="*/ 308 h 308"/>
                </a:gdLst>
                <a:ahLst/>
                <a:cxnLst>
                  <a:cxn ang="T10">
                    <a:pos x="T0" y="T1"/>
                  </a:cxn>
                  <a:cxn ang="T11">
                    <a:pos x="T2" y="T3"/>
                  </a:cxn>
                  <a:cxn ang="T12">
                    <a:pos x="T4" y="T5"/>
                  </a:cxn>
                  <a:cxn ang="T13">
                    <a:pos x="T6" y="T7"/>
                  </a:cxn>
                  <a:cxn ang="T14">
                    <a:pos x="T8" y="T9"/>
                  </a:cxn>
                </a:cxnLst>
                <a:rect l="T15" t="T16" r="T17" b="T18"/>
                <a:pathLst>
                  <a:path w="4182" h="308">
                    <a:moveTo>
                      <a:pt x="0" y="307"/>
                    </a:moveTo>
                    <a:lnTo>
                      <a:pt x="3875" y="308"/>
                    </a:lnTo>
                    <a:lnTo>
                      <a:pt x="4182" y="0"/>
                    </a:lnTo>
                    <a:lnTo>
                      <a:pt x="424" y="0"/>
                    </a:lnTo>
                    <a:lnTo>
                      <a:pt x="0" y="307"/>
                    </a:lnTo>
                    <a:close/>
                  </a:path>
                </a:pathLst>
              </a:custGeom>
              <a:solidFill>
                <a:srgbClr val="007D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 name="Rectangle 117">
                <a:extLst>
                  <a:ext uri="{FF2B5EF4-FFF2-40B4-BE49-F238E27FC236}">
                    <a16:creationId xmlns:a16="http://schemas.microsoft.com/office/drawing/2014/main" id="{6DE1F32C-3FCC-4BBC-935D-6BB6E67E8C71}"/>
                  </a:ext>
                </a:extLst>
              </p:cNvPr>
              <p:cNvSpPr>
                <a:spLocks noChangeArrowheads="1"/>
              </p:cNvSpPr>
              <p:nvPr/>
            </p:nvSpPr>
            <p:spPr bwMode="auto">
              <a:xfrm>
                <a:off x="999" y="995"/>
                <a:ext cx="3878" cy="34"/>
              </a:xfrm>
              <a:prstGeom prst="rect">
                <a:avLst/>
              </a:prstGeom>
              <a:solidFill>
                <a:srgbClr val="48A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59" name="Freeform 118">
                <a:extLst>
                  <a:ext uri="{FF2B5EF4-FFF2-40B4-BE49-F238E27FC236}">
                    <a16:creationId xmlns:a16="http://schemas.microsoft.com/office/drawing/2014/main" id="{49019F9F-BBE9-4227-B173-B9A0AD99B088}"/>
                  </a:ext>
                </a:extLst>
              </p:cNvPr>
              <p:cNvSpPr>
                <a:spLocks/>
              </p:cNvSpPr>
              <p:nvPr/>
            </p:nvSpPr>
            <p:spPr bwMode="auto">
              <a:xfrm>
                <a:off x="4877" y="694"/>
                <a:ext cx="304" cy="343"/>
              </a:xfrm>
              <a:custGeom>
                <a:avLst/>
                <a:gdLst>
                  <a:gd name="T0" fmla="*/ 0 w 304"/>
                  <a:gd name="T1" fmla="*/ 309 h 343"/>
                  <a:gd name="T2" fmla="*/ 0 w 304"/>
                  <a:gd name="T3" fmla="*/ 343 h 343"/>
                  <a:gd name="T4" fmla="*/ 304 w 304"/>
                  <a:gd name="T5" fmla="*/ 34 h 343"/>
                  <a:gd name="T6" fmla="*/ 304 w 304"/>
                  <a:gd name="T7" fmla="*/ 0 h 343"/>
                  <a:gd name="T8" fmla="*/ 0 w 304"/>
                  <a:gd name="T9" fmla="*/ 309 h 343"/>
                  <a:gd name="T10" fmla="*/ 0 60000 65536"/>
                  <a:gd name="T11" fmla="*/ 0 60000 65536"/>
                  <a:gd name="T12" fmla="*/ 0 60000 65536"/>
                  <a:gd name="T13" fmla="*/ 0 60000 65536"/>
                  <a:gd name="T14" fmla="*/ 0 60000 65536"/>
                  <a:gd name="T15" fmla="*/ 0 w 304"/>
                  <a:gd name="T16" fmla="*/ 0 h 343"/>
                  <a:gd name="T17" fmla="*/ 304 w 304"/>
                  <a:gd name="T18" fmla="*/ 343 h 343"/>
                </a:gdLst>
                <a:ahLst/>
                <a:cxnLst>
                  <a:cxn ang="T10">
                    <a:pos x="T0" y="T1"/>
                  </a:cxn>
                  <a:cxn ang="T11">
                    <a:pos x="T2" y="T3"/>
                  </a:cxn>
                  <a:cxn ang="T12">
                    <a:pos x="T4" y="T5"/>
                  </a:cxn>
                  <a:cxn ang="T13">
                    <a:pos x="T6" y="T7"/>
                  </a:cxn>
                  <a:cxn ang="T14">
                    <a:pos x="T8" y="T9"/>
                  </a:cxn>
                </a:cxnLst>
                <a:rect l="T15" t="T16" r="T17" b="T18"/>
                <a:pathLst>
                  <a:path w="304" h="343">
                    <a:moveTo>
                      <a:pt x="0" y="309"/>
                    </a:moveTo>
                    <a:lnTo>
                      <a:pt x="0" y="343"/>
                    </a:lnTo>
                    <a:lnTo>
                      <a:pt x="304" y="34"/>
                    </a:lnTo>
                    <a:lnTo>
                      <a:pt x="304" y="0"/>
                    </a:lnTo>
                    <a:lnTo>
                      <a:pt x="0" y="309"/>
                    </a:lnTo>
                    <a:close/>
                  </a:path>
                </a:pathLst>
              </a:custGeom>
              <a:solidFill>
                <a:srgbClr val="00427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1" name="Group 119">
              <a:extLst>
                <a:ext uri="{FF2B5EF4-FFF2-40B4-BE49-F238E27FC236}">
                  <a16:creationId xmlns:a16="http://schemas.microsoft.com/office/drawing/2014/main" id="{015DA0ED-043A-40CC-81FB-C9950A3DFB36}"/>
                </a:ext>
              </a:extLst>
            </p:cNvPr>
            <p:cNvGrpSpPr>
              <a:grpSpLocks/>
            </p:cNvGrpSpPr>
            <p:nvPr/>
          </p:nvGrpSpPr>
          <p:grpSpPr bwMode="auto">
            <a:xfrm>
              <a:off x="2768" y="383"/>
              <a:ext cx="975" cy="338"/>
              <a:chOff x="2645" y="601"/>
              <a:chExt cx="888" cy="326"/>
            </a:xfrm>
          </p:grpSpPr>
          <p:sp>
            <p:nvSpPr>
              <p:cNvPr id="153" name="Rectangle 120">
                <a:extLst>
                  <a:ext uri="{FF2B5EF4-FFF2-40B4-BE49-F238E27FC236}">
                    <a16:creationId xmlns:a16="http://schemas.microsoft.com/office/drawing/2014/main" id="{BD46969D-01F3-451B-BBCF-B8601C83805E}"/>
                  </a:ext>
                </a:extLst>
              </p:cNvPr>
              <p:cNvSpPr>
                <a:spLocks noChangeArrowheads="1"/>
              </p:cNvSpPr>
              <p:nvPr/>
            </p:nvSpPr>
            <p:spPr bwMode="auto">
              <a:xfrm>
                <a:off x="2645" y="628"/>
                <a:ext cx="851" cy="243"/>
              </a:xfrm>
              <a:prstGeom prst="rect">
                <a:avLst/>
              </a:prstGeom>
              <a:solidFill>
                <a:srgbClr val="C0FE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54" name="Rectangle 121">
                <a:extLst>
                  <a:ext uri="{FF2B5EF4-FFF2-40B4-BE49-F238E27FC236}">
                    <a16:creationId xmlns:a16="http://schemas.microsoft.com/office/drawing/2014/main" id="{0BFF294C-B4BB-4AD6-877C-F52100B9399F}"/>
                  </a:ext>
                </a:extLst>
              </p:cNvPr>
              <p:cNvSpPr>
                <a:spLocks noChangeArrowheads="1"/>
              </p:cNvSpPr>
              <p:nvPr/>
            </p:nvSpPr>
            <p:spPr bwMode="auto">
              <a:xfrm>
                <a:off x="2866" y="696"/>
                <a:ext cx="306"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1400" dirty="0">
                    <a:solidFill>
                      <a:srgbClr val="000000"/>
                    </a:solidFill>
                    <a:latin typeface="宋体" panose="02010600030101010101" pitchFamily="2" charset="-122"/>
                  </a:rPr>
                  <a:t>科目表</a:t>
                </a:r>
                <a:endParaRPr kumimoji="1" lang="zh-CN" altLang="en-US" sz="1400" dirty="0">
                  <a:latin typeface="Times New Roman" panose="02020603050405020304" pitchFamily="18" charset="0"/>
                </a:endParaRPr>
              </a:p>
            </p:txBody>
          </p:sp>
          <p:sp>
            <p:nvSpPr>
              <p:cNvPr id="155" name="Freeform 122">
                <a:extLst>
                  <a:ext uri="{FF2B5EF4-FFF2-40B4-BE49-F238E27FC236}">
                    <a16:creationId xmlns:a16="http://schemas.microsoft.com/office/drawing/2014/main" id="{98610772-C75D-4E1C-887E-5D2C57854CCC}"/>
                  </a:ext>
                </a:extLst>
              </p:cNvPr>
              <p:cNvSpPr>
                <a:spLocks/>
              </p:cNvSpPr>
              <p:nvPr/>
            </p:nvSpPr>
            <p:spPr bwMode="auto">
              <a:xfrm>
                <a:off x="3498" y="659"/>
                <a:ext cx="35" cy="268"/>
              </a:xfrm>
              <a:custGeom>
                <a:avLst/>
                <a:gdLst>
                  <a:gd name="T0" fmla="*/ 0 w 35"/>
                  <a:gd name="T1" fmla="*/ 28 h 269"/>
                  <a:gd name="T2" fmla="*/ 0 w 35"/>
                  <a:gd name="T3" fmla="*/ 257 h 269"/>
                  <a:gd name="T4" fmla="*/ 35 w 35"/>
                  <a:gd name="T5" fmla="*/ 229 h 269"/>
                  <a:gd name="T6" fmla="*/ 35 w 35"/>
                  <a:gd name="T7" fmla="*/ 0 h 269"/>
                  <a:gd name="T8" fmla="*/ 0 w 35"/>
                  <a:gd name="T9" fmla="*/ 28 h 269"/>
                  <a:gd name="T10" fmla="*/ 0 60000 65536"/>
                  <a:gd name="T11" fmla="*/ 0 60000 65536"/>
                  <a:gd name="T12" fmla="*/ 0 60000 65536"/>
                  <a:gd name="T13" fmla="*/ 0 60000 65536"/>
                  <a:gd name="T14" fmla="*/ 0 60000 65536"/>
                  <a:gd name="T15" fmla="*/ 0 w 35"/>
                  <a:gd name="T16" fmla="*/ 0 h 269"/>
                  <a:gd name="T17" fmla="*/ 35 w 35"/>
                  <a:gd name="T18" fmla="*/ 269 h 269"/>
                </a:gdLst>
                <a:ahLst/>
                <a:cxnLst>
                  <a:cxn ang="T10">
                    <a:pos x="T0" y="T1"/>
                  </a:cxn>
                  <a:cxn ang="T11">
                    <a:pos x="T2" y="T3"/>
                  </a:cxn>
                  <a:cxn ang="T12">
                    <a:pos x="T4" y="T5"/>
                  </a:cxn>
                  <a:cxn ang="T13">
                    <a:pos x="T6" y="T7"/>
                  </a:cxn>
                  <a:cxn ang="T14">
                    <a:pos x="T8" y="T9"/>
                  </a:cxn>
                </a:cxnLst>
                <a:rect l="T15" t="T16" r="T17" b="T18"/>
                <a:pathLst>
                  <a:path w="35" h="269">
                    <a:moveTo>
                      <a:pt x="0" y="28"/>
                    </a:moveTo>
                    <a:lnTo>
                      <a:pt x="0" y="269"/>
                    </a:lnTo>
                    <a:lnTo>
                      <a:pt x="35" y="241"/>
                    </a:lnTo>
                    <a:lnTo>
                      <a:pt x="35" y="0"/>
                    </a:lnTo>
                    <a:lnTo>
                      <a:pt x="0" y="28"/>
                    </a:lnTo>
                    <a:close/>
                  </a:path>
                </a:pathLst>
              </a:custGeom>
              <a:solidFill>
                <a:srgbClr val="004E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6" name="Freeform 123">
                <a:extLst>
                  <a:ext uri="{FF2B5EF4-FFF2-40B4-BE49-F238E27FC236}">
                    <a16:creationId xmlns:a16="http://schemas.microsoft.com/office/drawing/2014/main" id="{89C713A7-AB1A-4763-BA77-26A1F5B772D8}"/>
                  </a:ext>
                </a:extLst>
              </p:cNvPr>
              <p:cNvSpPr>
                <a:spLocks/>
              </p:cNvSpPr>
              <p:nvPr/>
            </p:nvSpPr>
            <p:spPr bwMode="auto">
              <a:xfrm>
                <a:off x="2645" y="601"/>
                <a:ext cx="885" cy="25"/>
              </a:xfrm>
              <a:custGeom>
                <a:avLst/>
                <a:gdLst>
                  <a:gd name="T0" fmla="*/ 0 w 885"/>
                  <a:gd name="T1" fmla="*/ 24 h 25"/>
                  <a:gd name="T2" fmla="*/ 848 w 885"/>
                  <a:gd name="T3" fmla="*/ 25 h 25"/>
                  <a:gd name="T4" fmla="*/ 885 w 885"/>
                  <a:gd name="T5" fmla="*/ 0 h 25"/>
                  <a:gd name="T6" fmla="*/ 47 w 885"/>
                  <a:gd name="T7" fmla="*/ 0 h 25"/>
                  <a:gd name="T8" fmla="*/ 0 w 885"/>
                  <a:gd name="T9" fmla="*/ 24 h 25"/>
                  <a:gd name="T10" fmla="*/ 0 60000 65536"/>
                  <a:gd name="T11" fmla="*/ 0 60000 65536"/>
                  <a:gd name="T12" fmla="*/ 0 60000 65536"/>
                  <a:gd name="T13" fmla="*/ 0 60000 65536"/>
                  <a:gd name="T14" fmla="*/ 0 60000 65536"/>
                  <a:gd name="T15" fmla="*/ 0 w 885"/>
                  <a:gd name="T16" fmla="*/ 0 h 25"/>
                  <a:gd name="T17" fmla="*/ 885 w 885"/>
                  <a:gd name="T18" fmla="*/ 25 h 25"/>
                </a:gdLst>
                <a:ahLst/>
                <a:cxnLst>
                  <a:cxn ang="T10">
                    <a:pos x="T0" y="T1"/>
                  </a:cxn>
                  <a:cxn ang="T11">
                    <a:pos x="T2" y="T3"/>
                  </a:cxn>
                  <a:cxn ang="T12">
                    <a:pos x="T4" y="T5"/>
                  </a:cxn>
                  <a:cxn ang="T13">
                    <a:pos x="T6" y="T7"/>
                  </a:cxn>
                  <a:cxn ang="T14">
                    <a:pos x="T8" y="T9"/>
                  </a:cxn>
                </a:cxnLst>
                <a:rect l="T15" t="T16" r="T17" b="T18"/>
                <a:pathLst>
                  <a:path w="885" h="25">
                    <a:moveTo>
                      <a:pt x="0" y="24"/>
                    </a:moveTo>
                    <a:lnTo>
                      <a:pt x="848" y="25"/>
                    </a:lnTo>
                    <a:lnTo>
                      <a:pt x="885" y="0"/>
                    </a:lnTo>
                    <a:lnTo>
                      <a:pt x="47" y="0"/>
                    </a:lnTo>
                    <a:lnTo>
                      <a:pt x="0" y="24"/>
                    </a:lnTo>
                    <a:close/>
                  </a:path>
                </a:pathLst>
              </a:custGeom>
              <a:solidFill>
                <a:srgbClr val="00B7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2" name="Group 124">
              <a:extLst>
                <a:ext uri="{FF2B5EF4-FFF2-40B4-BE49-F238E27FC236}">
                  <a16:creationId xmlns:a16="http://schemas.microsoft.com/office/drawing/2014/main" id="{EE609DBA-94EF-4C49-BD98-C94641E17A49}"/>
                </a:ext>
              </a:extLst>
            </p:cNvPr>
            <p:cNvGrpSpPr>
              <a:grpSpLocks/>
            </p:cNvGrpSpPr>
            <p:nvPr/>
          </p:nvGrpSpPr>
          <p:grpSpPr bwMode="auto">
            <a:xfrm>
              <a:off x="3233" y="1169"/>
              <a:ext cx="30" cy="48"/>
              <a:chOff x="3067" y="1366"/>
              <a:chExt cx="27" cy="46"/>
            </a:xfrm>
          </p:grpSpPr>
          <p:sp>
            <p:nvSpPr>
              <p:cNvPr id="150" name="Rectangle 125">
                <a:extLst>
                  <a:ext uri="{FF2B5EF4-FFF2-40B4-BE49-F238E27FC236}">
                    <a16:creationId xmlns:a16="http://schemas.microsoft.com/office/drawing/2014/main" id="{A8B6E103-07F3-4527-A825-AF2FF4EFF8CD}"/>
                  </a:ext>
                </a:extLst>
              </p:cNvPr>
              <p:cNvSpPr>
                <a:spLocks noChangeArrowheads="1"/>
              </p:cNvSpPr>
              <p:nvPr/>
            </p:nvSpPr>
            <p:spPr bwMode="auto">
              <a:xfrm>
                <a:off x="3067" y="1366"/>
                <a:ext cx="14" cy="35"/>
              </a:xfrm>
              <a:prstGeom prst="rect">
                <a:avLst/>
              </a:prstGeom>
              <a:solidFill>
                <a:srgbClr val="FCFE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51" name="Rectangle 126">
                <a:extLst>
                  <a:ext uri="{FF2B5EF4-FFF2-40B4-BE49-F238E27FC236}">
                    <a16:creationId xmlns:a16="http://schemas.microsoft.com/office/drawing/2014/main" id="{9F3CC5D7-E43C-4067-A015-309EE2F77CCA}"/>
                  </a:ext>
                </a:extLst>
              </p:cNvPr>
              <p:cNvSpPr>
                <a:spLocks noChangeArrowheads="1"/>
              </p:cNvSpPr>
              <p:nvPr/>
            </p:nvSpPr>
            <p:spPr bwMode="auto">
              <a:xfrm>
                <a:off x="3081" y="1377"/>
                <a:ext cx="13" cy="35"/>
              </a:xfrm>
              <a:prstGeom prst="rect">
                <a:avLst/>
              </a:prstGeom>
              <a:solidFill>
                <a:srgbClr val="9698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52" name="Rectangle 127">
                <a:extLst>
                  <a:ext uri="{FF2B5EF4-FFF2-40B4-BE49-F238E27FC236}">
                    <a16:creationId xmlns:a16="http://schemas.microsoft.com/office/drawing/2014/main" id="{DDF0011A-8EA8-4241-8BF8-9F428EC92214}"/>
                  </a:ext>
                </a:extLst>
              </p:cNvPr>
              <p:cNvSpPr>
                <a:spLocks noChangeArrowheads="1"/>
              </p:cNvSpPr>
              <p:nvPr/>
            </p:nvSpPr>
            <p:spPr bwMode="auto">
              <a:xfrm>
                <a:off x="3074" y="1371"/>
                <a:ext cx="13" cy="35"/>
              </a:xfrm>
              <a:prstGeom prst="rect">
                <a:avLst/>
              </a:prstGeom>
              <a:solidFill>
                <a:srgbClr val="FAFD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53" name="Group 128">
              <a:extLst>
                <a:ext uri="{FF2B5EF4-FFF2-40B4-BE49-F238E27FC236}">
                  <a16:creationId xmlns:a16="http://schemas.microsoft.com/office/drawing/2014/main" id="{69EC8039-0FBE-4EBA-BC99-9EE34D8B163B}"/>
                </a:ext>
              </a:extLst>
            </p:cNvPr>
            <p:cNvGrpSpPr>
              <a:grpSpLocks/>
            </p:cNvGrpSpPr>
            <p:nvPr/>
          </p:nvGrpSpPr>
          <p:grpSpPr bwMode="auto">
            <a:xfrm>
              <a:off x="2768" y="1393"/>
              <a:ext cx="975" cy="240"/>
              <a:chOff x="2645" y="1538"/>
              <a:chExt cx="888" cy="232"/>
            </a:xfrm>
          </p:grpSpPr>
          <p:sp>
            <p:nvSpPr>
              <p:cNvPr id="146" name="Rectangle 129">
                <a:extLst>
                  <a:ext uri="{FF2B5EF4-FFF2-40B4-BE49-F238E27FC236}">
                    <a16:creationId xmlns:a16="http://schemas.microsoft.com/office/drawing/2014/main" id="{193AAE29-000C-46BB-847F-A4C7A10F94FB}"/>
                  </a:ext>
                </a:extLst>
              </p:cNvPr>
              <p:cNvSpPr>
                <a:spLocks noChangeArrowheads="1"/>
              </p:cNvSpPr>
              <p:nvPr/>
            </p:nvSpPr>
            <p:spPr bwMode="auto">
              <a:xfrm>
                <a:off x="2645" y="1561"/>
                <a:ext cx="851" cy="209"/>
              </a:xfrm>
              <a:prstGeom prst="rect">
                <a:avLst/>
              </a:prstGeom>
              <a:solidFill>
                <a:srgbClr val="C0FE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47" name="Rectangle 130">
                <a:extLst>
                  <a:ext uri="{FF2B5EF4-FFF2-40B4-BE49-F238E27FC236}">
                    <a16:creationId xmlns:a16="http://schemas.microsoft.com/office/drawing/2014/main" id="{82DFF686-16A4-41AF-B311-8E988278881C}"/>
                  </a:ext>
                </a:extLst>
              </p:cNvPr>
              <p:cNvSpPr>
                <a:spLocks noChangeArrowheads="1"/>
              </p:cNvSpPr>
              <p:nvPr/>
            </p:nvSpPr>
            <p:spPr bwMode="auto">
              <a:xfrm>
                <a:off x="2853" y="1623"/>
                <a:ext cx="408"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1400">
                    <a:solidFill>
                      <a:srgbClr val="000000"/>
                    </a:solidFill>
                    <a:latin typeface="宋体" panose="02010600030101010101" pitchFamily="2" charset="-122"/>
                  </a:rPr>
                  <a:t>控制范围</a:t>
                </a:r>
                <a:endParaRPr kumimoji="1" lang="zh-CN" altLang="en-US" sz="1400">
                  <a:latin typeface="Times New Roman" panose="02020603050405020304" pitchFamily="18" charset="0"/>
                </a:endParaRPr>
              </a:p>
            </p:txBody>
          </p:sp>
          <p:sp>
            <p:nvSpPr>
              <p:cNvPr id="148" name="Freeform 131">
                <a:extLst>
                  <a:ext uri="{FF2B5EF4-FFF2-40B4-BE49-F238E27FC236}">
                    <a16:creationId xmlns:a16="http://schemas.microsoft.com/office/drawing/2014/main" id="{67DDBD0A-3F43-41E6-8DDC-F270CF6C7C42}"/>
                  </a:ext>
                </a:extLst>
              </p:cNvPr>
              <p:cNvSpPr>
                <a:spLocks/>
              </p:cNvSpPr>
              <p:nvPr/>
            </p:nvSpPr>
            <p:spPr bwMode="auto">
              <a:xfrm>
                <a:off x="3498" y="1538"/>
                <a:ext cx="35" cy="232"/>
              </a:xfrm>
              <a:custGeom>
                <a:avLst/>
                <a:gdLst>
                  <a:gd name="T0" fmla="*/ 0 w 35"/>
                  <a:gd name="T1" fmla="*/ 24 h 232"/>
                  <a:gd name="T2" fmla="*/ 0 w 35"/>
                  <a:gd name="T3" fmla="*/ 232 h 232"/>
                  <a:gd name="T4" fmla="*/ 35 w 35"/>
                  <a:gd name="T5" fmla="*/ 208 h 232"/>
                  <a:gd name="T6" fmla="*/ 35 w 35"/>
                  <a:gd name="T7" fmla="*/ 0 h 232"/>
                  <a:gd name="T8" fmla="*/ 0 w 35"/>
                  <a:gd name="T9" fmla="*/ 24 h 232"/>
                  <a:gd name="T10" fmla="*/ 0 60000 65536"/>
                  <a:gd name="T11" fmla="*/ 0 60000 65536"/>
                  <a:gd name="T12" fmla="*/ 0 60000 65536"/>
                  <a:gd name="T13" fmla="*/ 0 60000 65536"/>
                  <a:gd name="T14" fmla="*/ 0 60000 65536"/>
                  <a:gd name="T15" fmla="*/ 0 w 35"/>
                  <a:gd name="T16" fmla="*/ 0 h 232"/>
                  <a:gd name="T17" fmla="*/ 35 w 35"/>
                  <a:gd name="T18" fmla="*/ 232 h 232"/>
                </a:gdLst>
                <a:ahLst/>
                <a:cxnLst>
                  <a:cxn ang="T10">
                    <a:pos x="T0" y="T1"/>
                  </a:cxn>
                  <a:cxn ang="T11">
                    <a:pos x="T2" y="T3"/>
                  </a:cxn>
                  <a:cxn ang="T12">
                    <a:pos x="T4" y="T5"/>
                  </a:cxn>
                  <a:cxn ang="T13">
                    <a:pos x="T6" y="T7"/>
                  </a:cxn>
                  <a:cxn ang="T14">
                    <a:pos x="T8" y="T9"/>
                  </a:cxn>
                </a:cxnLst>
                <a:rect l="T15" t="T16" r="T17" b="T18"/>
                <a:pathLst>
                  <a:path w="35" h="232">
                    <a:moveTo>
                      <a:pt x="0" y="24"/>
                    </a:moveTo>
                    <a:lnTo>
                      <a:pt x="0" y="232"/>
                    </a:lnTo>
                    <a:lnTo>
                      <a:pt x="35" y="208"/>
                    </a:lnTo>
                    <a:lnTo>
                      <a:pt x="35" y="0"/>
                    </a:lnTo>
                    <a:lnTo>
                      <a:pt x="0" y="24"/>
                    </a:lnTo>
                    <a:close/>
                  </a:path>
                </a:pathLst>
              </a:custGeom>
              <a:solidFill>
                <a:srgbClr val="004E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9" name="Freeform 132">
                <a:extLst>
                  <a:ext uri="{FF2B5EF4-FFF2-40B4-BE49-F238E27FC236}">
                    <a16:creationId xmlns:a16="http://schemas.microsoft.com/office/drawing/2014/main" id="{CA58ADB8-FDD5-4F76-B046-481E72C7C179}"/>
                  </a:ext>
                </a:extLst>
              </p:cNvPr>
              <p:cNvSpPr>
                <a:spLocks/>
              </p:cNvSpPr>
              <p:nvPr/>
            </p:nvSpPr>
            <p:spPr bwMode="auto">
              <a:xfrm>
                <a:off x="2645" y="1538"/>
                <a:ext cx="885" cy="23"/>
              </a:xfrm>
              <a:custGeom>
                <a:avLst/>
                <a:gdLst>
                  <a:gd name="T0" fmla="*/ 0 w 885"/>
                  <a:gd name="T1" fmla="*/ 21 h 23"/>
                  <a:gd name="T2" fmla="*/ 848 w 885"/>
                  <a:gd name="T3" fmla="*/ 23 h 23"/>
                  <a:gd name="T4" fmla="*/ 885 w 885"/>
                  <a:gd name="T5" fmla="*/ 0 h 23"/>
                  <a:gd name="T6" fmla="*/ 47 w 885"/>
                  <a:gd name="T7" fmla="*/ 0 h 23"/>
                  <a:gd name="T8" fmla="*/ 0 w 885"/>
                  <a:gd name="T9" fmla="*/ 21 h 23"/>
                  <a:gd name="T10" fmla="*/ 0 60000 65536"/>
                  <a:gd name="T11" fmla="*/ 0 60000 65536"/>
                  <a:gd name="T12" fmla="*/ 0 60000 65536"/>
                  <a:gd name="T13" fmla="*/ 0 60000 65536"/>
                  <a:gd name="T14" fmla="*/ 0 60000 65536"/>
                  <a:gd name="T15" fmla="*/ 0 w 885"/>
                  <a:gd name="T16" fmla="*/ 0 h 23"/>
                  <a:gd name="T17" fmla="*/ 885 w 885"/>
                  <a:gd name="T18" fmla="*/ 23 h 23"/>
                </a:gdLst>
                <a:ahLst/>
                <a:cxnLst>
                  <a:cxn ang="T10">
                    <a:pos x="T0" y="T1"/>
                  </a:cxn>
                  <a:cxn ang="T11">
                    <a:pos x="T2" y="T3"/>
                  </a:cxn>
                  <a:cxn ang="T12">
                    <a:pos x="T4" y="T5"/>
                  </a:cxn>
                  <a:cxn ang="T13">
                    <a:pos x="T6" y="T7"/>
                  </a:cxn>
                  <a:cxn ang="T14">
                    <a:pos x="T8" y="T9"/>
                  </a:cxn>
                </a:cxnLst>
                <a:rect l="T15" t="T16" r="T17" b="T18"/>
                <a:pathLst>
                  <a:path w="885" h="23">
                    <a:moveTo>
                      <a:pt x="0" y="21"/>
                    </a:moveTo>
                    <a:lnTo>
                      <a:pt x="848" y="23"/>
                    </a:lnTo>
                    <a:lnTo>
                      <a:pt x="885" y="0"/>
                    </a:lnTo>
                    <a:lnTo>
                      <a:pt x="47" y="0"/>
                    </a:lnTo>
                    <a:lnTo>
                      <a:pt x="0" y="21"/>
                    </a:lnTo>
                    <a:close/>
                  </a:path>
                </a:pathLst>
              </a:custGeom>
              <a:solidFill>
                <a:srgbClr val="00B7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4" name="Group 133">
              <a:extLst>
                <a:ext uri="{FF2B5EF4-FFF2-40B4-BE49-F238E27FC236}">
                  <a16:creationId xmlns:a16="http://schemas.microsoft.com/office/drawing/2014/main" id="{337343DB-07DE-44C4-9993-369272A4A610}"/>
                </a:ext>
              </a:extLst>
            </p:cNvPr>
            <p:cNvGrpSpPr>
              <a:grpSpLocks/>
            </p:cNvGrpSpPr>
            <p:nvPr/>
          </p:nvGrpSpPr>
          <p:grpSpPr bwMode="auto">
            <a:xfrm>
              <a:off x="3238" y="2253"/>
              <a:ext cx="30" cy="179"/>
              <a:chOff x="3072" y="2592"/>
              <a:chExt cx="27" cy="173"/>
            </a:xfrm>
          </p:grpSpPr>
          <p:sp>
            <p:nvSpPr>
              <p:cNvPr id="143" name="Rectangle 134">
                <a:extLst>
                  <a:ext uri="{FF2B5EF4-FFF2-40B4-BE49-F238E27FC236}">
                    <a16:creationId xmlns:a16="http://schemas.microsoft.com/office/drawing/2014/main" id="{9E99BC6C-7841-456D-A87F-57AAFD8F170A}"/>
                  </a:ext>
                </a:extLst>
              </p:cNvPr>
              <p:cNvSpPr>
                <a:spLocks noChangeArrowheads="1"/>
              </p:cNvSpPr>
              <p:nvPr/>
            </p:nvSpPr>
            <p:spPr bwMode="auto">
              <a:xfrm>
                <a:off x="3072" y="2592"/>
                <a:ext cx="14" cy="161"/>
              </a:xfrm>
              <a:prstGeom prst="rect">
                <a:avLst/>
              </a:prstGeom>
              <a:solidFill>
                <a:srgbClr val="FCFE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44" name="Rectangle 135">
                <a:extLst>
                  <a:ext uri="{FF2B5EF4-FFF2-40B4-BE49-F238E27FC236}">
                    <a16:creationId xmlns:a16="http://schemas.microsoft.com/office/drawing/2014/main" id="{3B9108BB-20EF-406E-8CA3-4467CAFC91BD}"/>
                  </a:ext>
                </a:extLst>
              </p:cNvPr>
              <p:cNvSpPr>
                <a:spLocks noChangeArrowheads="1"/>
              </p:cNvSpPr>
              <p:nvPr/>
            </p:nvSpPr>
            <p:spPr bwMode="auto">
              <a:xfrm>
                <a:off x="3086" y="2603"/>
                <a:ext cx="13" cy="162"/>
              </a:xfrm>
              <a:prstGeom prst="rect">
                <a:avLst/>
              </a:prstGeom>
              <a:solidFill>
                <a:srgbClr val="9698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45" name="Rectangle 136">
                <a:extLst>
                  <a:ext uri="{FF2B5EF4-FFF2-40B4-BE49-F238E27FC236}">
                    <a16:creationId xmlns:a16="http://schemas.microsoft.com/office/drawing/2014/main" id="{E8F9E32A-8250-444A-8D09-EA8B0232C8E4}"/>
                  </a:ext>
                </a:extLst>
              </p:cNvPr>
              <p:cNvSpPr>
                <a:spLocks noChangeArrowheads="1"/>
              </p:cNvSpPr>
              <p:nvPr/>
            </p:nvSpPr>
            <p:spPr bwMode="auto">
              <a:xfrm>
                <a:off x="3079" y="2598"/>
                <a:ext cx="13" cy="161"/>
              </a:xfrm>
              <a:prstGeom prst="rect">
                <a:avLst/>
              </a:prstGeom>
              <a:solidFill>
                <a:srgbClr val="FAFD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55" name="Group 137">
              <a:extLst>
                <a:ext uri="{FF2B5EF4-FFF2-40B4-BE49-F238E27FC236}">
                  <a16:creationId xmlns:a16="http://schemas.microsoft.com/office/drawing/2014/main" id="{B27A5352-14F7-4EFC-9A91-A77470FC6EB2}"/>
                </a:ext>
              </a:extLst>
            </p:cNvPr>
            <p:cNvGrpSpPr>
              <a:grpSpLocks/>
            </p:cNvGrpSpPr>
            <p:nvPr/>
          </p:nvGrpSpPr>
          <p:grpSpPr bwMode="auto">
            <a:xfrm>
              <a:off x="3233" y="1283"/>
              <a:ext cx="30" cy="61"/>
              <a:chOff x="3067" y="1484"/>
              <a:chExt cx="27" cy="59"/>
            </a:xfrm>
          </p:grpSpPr>
          <p:sp>
            <p:nvSpPr>
              <p:cNvPr id="140" name="Rectangle 138">
                <a:extLst>
                  <a:ext uri="{FF2B5EF4-FFF2-40B4-BE49-F238E27FC236}">
                    <a16:creationId xmlns:a16="http://schemas.microsoft.com/office/drawing/2014/main" id="{6A8B6C58-7111-4BA0-8108-82D1D351C5F0}"/>
                  </a:ext>
                </a:extLst>
              </p:cNvPr>
              <p:cNvSpPr>
                <a:spLocks noChangeArrowheads="1"/>
              </p:cNvSpPr>
              <p:nvPr/>
            </p:nvSpPr>
            <p:spPr bwMode="auto">
              <a:xfrm>
                <a:off x="3067" y="1484"/>
                <a:ext cx="14" cy="47"/>
              </a:xfrm>
              <a:prstGeom prst="rect">
                <a:avLst/>
              </a:prstGeom>
              <a:solidFill>
                <a:srgbClr val="FCFE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41" name="Rectangle 139">
                <a:extLst>
                  <a:ext uri="{FF2B5EF4-FFF2-40B4-BE49-F238E27FC236}">
                    <a16:creationId xmlns:a16="http://schemas.microsoft.com/office/drawing/2014/main" id="{97FA1026-6300-40C3-B724-E9670F3BBC61}"/>
                  </a:ext>
                </a:extLst>
              </p:cNvPr>
              <p:cNvSpPr>
                <a:spLocks noChangeArrowheads="1"/>
              </p:cNvSpPr>
              <p:nvPr/>
            </p:nvSpPr>
            <p:spPr bwMode="auto">
              <a:xfrm>
                <a:off x="3081" y="1495"/>
                <a:ext cx="13" cy="48"/>
              </a:xfrm>
              <a:prstGeom prst="rect">
                <a:avLst/>
              </a:prstGeom>
              <a:solidFill>
                <a:srgbClr val="9698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42" name="Rectangle 140">
                <a:extLst>
                  <a:ext uri="{FF2B5EF4-FFF2-40B4-BE49-F238E27FC236}">
                    <a16:creationId xmlns:a16="http://schemas.microsoft.com/office/drawing/2014/main" id="{0AA02FF0-1B0B-41FC-A6BD-6A1455B7C3C3}"/>
                  </a:ext>
                </a:extLst>
              </p:cNvPr>
              <p:cNvSpPr>
                <a:spLocks noChangeArrowheads="1"/>
              </p:cNvSpPr>
              <p:nvPr/>
            </p:nvSpPr>
            <p:spPr bwMode="auto">
              <a:xfrm>
                <a:off x="3074" y="1489"/>
                <a:ext cx="13" cy="48"/>
              </a:xfrm>
              <a:prstGeom prst="rect">
                <a:avLst/>
              </a:prstGeom>
              <a:solidFill>
                <a:srgbClr val="FAFD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56" name="Group 141">
              <a:extLst>
                <a:ext uri="{FF2B5EF4-FFF2-40B4-BE49-F238E27FC236}">
                  <a16:creationId xmlns:a16="http://schemas.microsoft.com/office/drawing/2014/main" id="{EAB958B5-9179-49B3-8787-5F8BB2FC1FD8}"/>
                </a:ext>
              </a:extLst>
            </p:cNvPr>
            <p:cNvGrpSpPr>
              <a:grpSpLocks/>
            </p:cNvGrpSpPr>
            <p:nvPr/>
          </p:nvGrpSpPr>
          <p:grpSpPr bwMode="auto">
            <a:xfrm>
              <a:off x="3490" y="2479"/>
              <a:ext cx="29" cy="111"/>
              <a:chOff x="3300" y="2769"/>
              <a:chExt cx="27" cy="107"/>
            </a:xfrm>
          </p:grpSpPr>
          <p:sp>
            <p:nvSpPr>
              <p:cNvPr id="137" name="Rectangle 142">
                <a:extLst>
                  <a:ext uri="{FF2B5EF4-FFF2-40B4-BE49-F238E27FC236}">
                    <a16:creationId xmlns:a16="http://schemas.microsoft.com/office/drawing/2014/main" id="{A010AC92-9BA4-4B98-BD0E-6E806CED0B21}"/>
                  </a:ext>
                </a:extLst>
              </p:cNvPr>
              <p:cNvSpPr>
                <a:spLocks noChangeArrowheads="1"/>
              </p:cNvSpPr>
              <p:nvPr/>
            </p:nvSpPr>
            <p:spPr bwMode="auto">
              <a:xfrm>
                <a:off x="3300" y="2769"/>
                <a:ext cx="14" cy="95"/>
              </a:xfrm>
              <a:prstGeom prst="rect">
                <a:avLst/>
              </a:prstGeom>
              <a:solidFill>
                <a:srgbClr val="FCFE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38" name="Rectangle 143">
                <a:extLst>
                  <a:ext uri="{FF2B5EF4-FFF2-40B4-BE49-F238E27FC236}">
                    <a16:creationId xmlns:a16="http://schemas.microsoft.com/office/drawing/2014/main" id="{8E10F243-31C4-4AE2-AF77-FE0F3E155DCC}"/>
                  </a:ext>
                </a:extLst>
              </p:cNvPr>
              <p:cNvSpPr>
                <a:spLocks noChangeArrowheads="1"/>
              </p:cNvSpPr>
              <p:nvPr/>
            </p:nvSpPr>
            <p:spPr bwMode="auto">
              <a:xfrm>
                <a:off x="3314" y="2780"/>
                <a:ext cx="13" cy="96"/>
              </a:xfrm>
              <a:prstGeom prst="rect">
                <a:avLst/>
              </a:prstGeom>
              <a:solidFill>
                <a:srgbClr val="9698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39" name="Rectangle 144">
                <a:extLst>
                  <a:ext uri="{FF2B5EF4-FFF2-40B4-BE49-F238E27FC236}">
                    <a16:creationId xmlns:a16="http://schemas.microsoft.com/office/drawing/2014/main" id="{8884E251-4444-4CF4-AD12-02A58B1E205C}"/>
                  </a:ext>
                </a:extLst>
              </p:cNvPr>
              <p:cNvSpPr>
                <a:spLocks noChangeArrowheads="1"/>
              </p:cNvSpPr>
              <p:nvPr/>
            </p:nvSpPr>
            <p:spPr bwMode="auto">
              <a:xfrm>
                <a:off x="3307" y="2775"/>
                <a:ext cx="14" cy="95"/>
              </a:xfrm>
              <a:prstGeom prst="rect">
                <a:avLst/>
              </a:prstGeom>
              <a:solidFill>
                <a:srgbClr val="FAFD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57" name="Group 145">
              <a:extLst>
                <a:ext uri="{FF2B5EF4-FFF2-40B4-BE49-F238E27FC236}">
                  <a16:creationId xmlns:a16="http://schemas.microsoft.com/office/drawing/2014/main" id="{C8D4E73A-B200-4999-9B4E-1E040888B237}"/>
                </a:ext>
              </a:extLst>
            </p:cNvPr>
            <p:cNvGrpSpPr>
              <a:grpSpLocks/>
            </p:cNvGrpSpPr>
            <p:nvPr/>
          </p:nvGrpSpPr>
          <p:grpSpPr bwMode="auto">
            <a:xfrm>
              <a:off x="1833" y="2478"/>
              <a:ext cx="2495" cy="112"/>
              <a:chOff x="1797" y="2768"/>
              <a:chExt cx="2857" cy="108"/>
            </a:xfrm>
          </p:grpSpPr>
          <p:sp>
            <p:nvSpPr>
              <p:cNvPr id="134" name="Freeform 146">
                <a:extLst>
                  <a:ext uri="{FF2B5EF4-FFF2-40B4-BE49-F238E27FC236}">
                    <a16:creationId xmlns:a16="http://schemas.microsoft.com/office/drawing/2014/main" id="{13667D8C-8762-45C9-BD9D-EE4718AAA855}"/>
                  </a:ext>
                </a:extLst>
              </p:cNvPr>
              <p:cNvSpPr>
                <a:spLocks/>
              </p:cNvSpPr>
              <p:nvPr/>
            </p:nvSpPr>
            <p:spPr bwMode="auto">
              <a:xfrm>
                <a:off x="1797" y="2768"/>
                <a:ext cx="2843" cy="96"/>
              </a:xfrm>
              <a:custGeom>
                <a:avLst/>
                <a:gdLst>
                  <a:gd name="T0" fmla="*/ 0 w 2843"/>
                  <a:gd name="T1" fmla="*/ 96 h 96"/>
                  <a:gd name="T2" fmla="*/ 0 w 2843"/>
                  <a:gd name="T3" fmla="*/ 0 h 96"/>
                  <a:gd name="T4" fmla="*/ 2843 w 2843"/>
                  <a:gd name="T5" fmla="*/ 0 h 96"/>
                  <a:gd name="T6" fmla="*/ 2843 w 2843"/>
                  <a:gd name="T7" fmla="*/ 92 h 96"/>
                  <a:gd name="T8" fmla="*/ 0 60000 65536"/>
                  <a:gd name="T9" fmla="*/ 0 60000 65536"/>
                  <a:gd name="T10" fmla="*/ 0 60000 65536"/>
                  <a:gd name="T11" fmla="*/ 0 60000 65536"/>
                  <a:gd name="T12" fmla="*/ 0 w 2843"/>
                  <a:gd name="T13" fmla="*/ 0 h 96"/>
                  <a:gd name="T14" fmla="*/ 2843 w 2843"/>
                  <a:gd name="T15" fmla="*/ 96 h 96"/>
                </a:gdLst>
                <a:ahLst/>
                <a:cxnLst>
                  <a:cxn ang="T8">
                    <a:pos x="T0" y="T1"/>
                  </a:cxn>
                  <a:cxn ang="T9">
                    <a:pos x="T2" y="T3"/>
                  </a:cxn>
                  <a:cxn ang="T10">
                    <a:pos x="T4" y="T5"/>
                  </a:cxn>
                  <a:cxn ang="T11">
                    <a:pos x="T6" y="T7"/>
                  </a:cxn>
                </a:cxnLst>
                <a:rect l="T12" t="T13" r="T14" b="T15"/>
                <a:pathLst>
                  <a:path w="2843" h="96">
                    <a:moveTo>
                      <a:pt x="0" y="96"/>
                    </a:moveTo>
                    <a:lnTo>
                      <a:pt x="0" y="0"/>
                    </a:lnTo>
                    <a:lnTo>
                      <a:pt x="2843" y="0"/>
                    </a:lnTo>
                    <a:lnTo>
                      <a:pt x="2843" y="92"/>
                    </a:lnTo>
                  </a:path>
                </a:pathLst>
              </a:custGeom>
              <a:noFill/>
              <a:ln w="22225">
                <a:solidFill>
                  <a:srgbClr val="FCFE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5" name="Freeform 147">
                <a:extLst>
                  <a:ext uri="{FF2B5EF4-FFF2-40B4-BE49-F238E27FC236}">
                    <a16:creationId xmlns:a16="http://schemas.microsoft.com/office/drawing/2014/main" id="{B2500833-431B-44CF-9344-B48C6DB157AB}"/>
                  </a:ext>
                </a:extLst>
              </p:cNvPr>
              <p:cNvSpPr>
                <a:spLocks/>
              </p:cNvSpPr>
              <p:nvPr/>
            </p:nvSpPr>
            <p:spPr bwMode="auto">
              <a:xfrm>
                <a:off x="1810" y="2779"/>
                <a:ext cx="2844" cy="97"/>
              </a:xfrm>
              <a:custGeom>
                <a:avLst/>
                <a:gdLst>
                  <a:gd name="T0" fmla="*/ 0 w 2844"/>
                  <a:gd name="T1" fmla="*/ 97 h 97"/>
                  <a:gd name="T2" fmla="*/ 0 w 2844"/>
                  <a:gd name="T3" fmla="*/ 0 h 97"/>
                  <a:gd name="T4" fmla="*/ 2844 w 2844"/>
                  <a:gd name="T5" fmla="*/ 0 h 97"/>
                  <a:gd name="T6" fmla="*/ 2844 w 2844"/>
                  <a:gd name="T7" fmla="*/ 92 h 97"/>
                  <a:gd name="T8" fmla="*/ 0 60000 65536"/>
                  <a:gd name="T9" fmla="*/ 0 60000 65536"/>
                  <a:gd name="T10" fmla="*/ 0 60000 65536"/>
                  <a:gd name="T11" fmla="*/ 0 60000 65536"/>
                  <a:gd name="T12" fmla="*/ 0 w 2844"/>
                  <a:gd name="T13" fmla="*/ 0 h 97"/>
                  <a:gd name="T14" fmla="*/ 2844 w 2844"/>
                  <a:gd name="T15" fmla="*/ 97 h 97"/>
                </a:gdLst>
                <a:ahLst/>
                <a:cxnLst>
                  <a:cxn ang="T8">
                    <a:pos x="T0" y="T1"/>
                  </a:cxn>
                  <a:cxn ang="T9">
                    <a:pos x="T2" y="T3"/>
                  </a:cxn>
                  <a:cxn ang="T10">
                    <a:pos x="T4" y="T5"/>
                  </a:cxn>
                  <a:cxn ang="T11">
                    <a:pos x="T6" y="T7"/>
                  </a:cxn>
                </a:cxnLst>
                <a:rect l="T12" t="T13" r="T14" b="T15"/>
                <a:pathLst>
                  <a:path w="2844" h="97">
                    <a:moveTo>
                      <a:pt x="0" y="97"/>
                    </a:moveTo>
                    <a:lnTo>
                      <a:pt x="0" y="0"/>
                    </a:lnTo>
                    <a:lnTo>
                      <a:pt x="2844" y="0"/>
                    </a:lnTo>
                    <a:lnTo>
                      <a:pt x="2844" y="92"/>
                    </a:lnTo>
                  </a:path>
                </a:pathLst>
              </a:custGeom>
              <a:noFill/>
              <a:ln w="22225">
                <a:solidFill>
                  <a:srgbClr val="9698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6" name="Freeform 148">
                <a:extLst>
                  <a:ext uri="{FF2B5EF4-FFF2-40B4-BE49-F238E27FC236}">
                    <a16:creationId xmlns:a16="http://schemas.microsoft.com/office/drawing/2014/main" id="{824620EB-A055-42C8-9DF8-330001072884}"/>
                  </a:ext>
                </a:extLst>
              </p:cNvPr>
              <p:cNvSpPr>
                <a:spLocks/>
              </p:cNvSpPr>
              <p:nvPr/>
            </p:nvSpPr>
            <p:spPr bwMode="auto">
              <a:xfrm>
                <a:off x="1803" y="2773"/>
                <a:ext cx="2844" cy="97"/>
              </a:xfrm>
              <a:custGeom>
                <a:avLst/>
                <a:gdLst>
                  <a:gd name="T0" fmla="*/ 0 w 2844"/>
                  <a:gd name="T1" fmla="*/ 97 h 97"/>
                  <a:gd name="T2" fmla="*/ 0 w 2844"/>
                  <a:gd name="T3" fmla="*/ 0 h 97"/>
                  <a:gd name="T4" fmla="*/ 2844 w 2844"/>
                  <a:gd name="T5" fmla="*/ 0 h 97"/>
                  <a:gd name="T6" fmla="*/ 2844 w 2844"/>
                  <a:gd name="T7" fmla="*/ 93 h 97"/>
                  <a:gd name="T8" fmla="*/ 0 60000 65536"/>
                  <a:gd name="T9" fmla="*/ 0 60000 65536"/>
                  <a:gd name="T10" fmla="*/ 0 60000 65536"/>
                  <a:gd name="T11" fmla="*/ 0 60000 65536"/>
                  <a:gd name="T12" fmla="*/ 0 w 2844"/>
                  <a:gd name="T13" fmla="*/ 0 h 97"/>
                  <a:gd name="T14" fmla="*/ 2844 w 2844"/>
                  <a:gd name="T15" fmla="*/ 97 h 97"/>
                </a:gdLst>
                <a:ahLst/>
                <a:cxnLst>
                  <a:cxn ang="T8">
                    <a:pos x="T0" y="T1"/>
                  </a:cxn>
                  <a:cxn ang="T9">
                    <a:pos x="T2" y="T3"/>
                  </a:cxn>
                  <a:cxn ang="T10">
                    <a:pos x="T4" y="T5"/>
                  </a:cxn>
                  <a:cxn ang="T11">
                    <a:pos x="T6" y="T7"/>
                  </a:cxn>
                </a:cxnLst>
                <a:rect l="T12" t="T13" r="T14" b="T15"/>
                <a:pathLst>
                  <a:path w="2844" h="97">
                    <a:moveTo>
                      <a:pt x="0" y="97"/>
                    </a:moveTo>
                    <a:lnTo>
                      <a:pt x="0" y="0"/>
                    </a:lnTo>
                    <a:lnTo>
                      <a:pt x="2844" y="0"/>
                    </a:lnTo>
                    <a:lnTo>
                      <a:pt x="2844" y="93"/>
                    </a:lnTo>
                  </a:path>
                </a:pathLst>
              </a:custGeom>
              <a:noFill/>
              <a:ln w="22225">
                <a:solidFill>
                  <a:srgbClr val="FAFD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8" name="Rectangle 149">
              <a:extLst>
                <a:ext uri="{FF2B5EF4-FFF2-40B4-BE49-F238E27FC236}">
                  <a16:creationId xmlns:a16="http://schemas.microsoft.com/office/drawing/2014/main" id="{91C9E304-8D8D-4667-99FA-FE1109CD117D}"/>
                </a:ext>
              </a:extLst>
            </p:cNvPr>
            <p:cNvSpPr>
              <a:spLocks noChangeArrowheads="1"/>
            </p:cNvSpPr>
            <p:nvPr/>
          </p:nvSpPr>
          <p:spPr bwMode="auto">
            <a:xfrm>
              <a:off x="382" y="1858"/>
              <a:ext cx="1072"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59" name="Rectangle 150">
              <a:extLst>
                <a:ext uri="{FF2B5EF4-FFF2-40B4-BE49-F238E27FC236}">
                  <a16:creationId xmlns:a16="http://schemas.microsoft.com/office/drawing/2014/main" id="{0DDE8028-BD67-4984-AD60-A259E4D42C55}"/>
                </a:ext>
              </a:extLst>
            </p:cNvPr>
            <p:cNvSpPr>
              <a:spLocks noChangeArrowheads="1"/>
            </p:cNvSpPr>
            <p:nvPr/>
          </p:nvSpPr>
          <p:spPr bwMode="auto">
            <a:xfrm>
              <a:off x="441" y="1901"/>
              <a:ext cx="44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1400">
                  <a:solidFill>
                    <a:srgbClr val="C0C0C0"/>
                  </a:solidFill>
                  <a:latin typeface="宋体" panose="02010600030101010101" pitchFamily="2" charset="-122"/>
                </a:rPr>
                <a:t>结构定义</a:t>
              </a:r>
              <a:endParaRPr kumimoji="1" lang="zh-CN" altLang="en-US" sz="1400">
                <a:latin typeface="Times New Roman" panose="02020603050405020304" pitchFamily="18" charset="0"/>
              </a:endParaRPr>
            </a:p>
          </p:txBody>
        </p:sp>
        <p:sp>
          <p:nvSpPr>
            <p:cNvPr id="60" name="Rectangle 151">
              <a:extLst>
                <a:ext uri="{FF2B5EF4-FFF2-40B4-BE49-F238E27FC236}">
                  <a16:creationId xmlns:a16="http://schemas.microsoft.com/office/drawing/2014/main" id="{5542900D-DA7D-4580-9F7D-9D4FB870FE67}"/>
                </a:ext>
              </a:extLst>
            </p:cNvPr>
            <p:cNvSpPr>
              <a:spLocks noChangeArrowheads="1"/>
            </p:cNvSpPr>
            <p:nvPr/>
          </p:nvSpPr>
          <p:spPr bwMode="auto">
            <a:xfrm>
              <a:off x="438" y="1896"/>
              <a:ext cx="44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1400">
                  <a:latin typeface="宋体" panose="02010600030101010101" pitchFamily="2" charset="-122"/>
                </a:rPr>
                <a:t>结构定义</a:t>
              </a:r>
              <a:endParaRPr kumimoji="1" lang="zh-CN" altLang="en-US" sz="1400">
                <a:latin typeface="Times New Roman" panose="02020603050405020304" pitchFamily="18" charset="0"/>
              </a:endParaRPr>
            </a:p>
          </p:txBody>
        </p:sp>
        <p:sp>
          <p:nvSpPr>
            <p:cNvPr id="61" name="Rectangle 152">
              <a:extLst>
                <a:ext uri="{FF2B5EF4-FFF2-40B4-BE49-F238E27FC236}">
                  <a16:creationId xmlns:a16="http://schemas.microsoft.com/office/drawing/2014/main" id="{115C2ED1-E4CC-48B7-9190-654839F76025}"/>
                </a:ext>
              </a:extLst>
            </p:cNvPr>
            <p:cNvSpPr>
              <a:spLocks noChangeArrowheads="1"/>
            </p:cNvSpPr>
            <p:nvPr/>
          </p:nvSpPr>
          <p:spPr bwMode="auto">
            <a:xfrm>
              <a:off x="382" y="2544"/>
              <a:ext cx="833"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62" name="Rectangle 153">
              <a:extLst>
                <a:ext uri="{FF2B5EF4-FFF2-40B4-BE49-F238E27FC236}">
                  <a16:creationId xmlns:a16="http://schemas.microsoft.com/office/drawing/2014/main" id="{ABD74D63-845A-4EFC-8214-462BF98AEAA5}"/>
                </a:ext>
              </a:extLst>
            </p:cNvPr>
            <p:cNvSpPr>
              <a:spLocks noChangeArrowheads="1"/>
            </p:cNvSpPr>
            <p:nvPr/>
          </p:nvSpPr>
          <p:spPr bwMode="auto">
            <a:xfrm>
              <a:off x="441" y="2586"/>
              <a:ext cx="33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1400">
                  <a:solidFill>
                    <a:srgbClr val="C0C0C0"/>
                  </a:solidFill>
                  <a:latin typeface="宋体" panose="02010600030101010101" pitchFamily="2" charset="-122"/>
                </a:rPr>
                <a:t>对象层</a:t>
              </a:r>
              <a:endParaRPr kumimoji="1" lang="zh-CN" altLang="en-US" sz="1400">
                <a:latin typeface="Times New Roman" panose="02020603050405020304" pitchFamily="18" charset="0"/>
              </a:endParaRPr>
            </a:p>
          </p:txBody>
        </p:sp>
        <p:sp>
          <p:nvSpPr>
            <p:cNvPr id="63" name="Rectangle 154">
              <a:extLst>
                <a:ext uri="{FF2B5EF4-FFF2-40B4-BE49-F238E27FC236}">
                  <a16:creationId xmlns:a16="http://schemas.microsoft.com/office/drawing/2014/main" id="{AA3556B4-4CF4-42BF-BFD6-8306305146FC}"/>
                </a:ext>
              </a:extLst>
            </p:cNvPr>
            <p:cNvSpPr>
              <a:spLocks noChangeArrowheads="1"/>
            </p:cNvSpPr>
            <p:nvPr/>
          </p:nvSpPr>
          <p:spPr bwMode="auto">
            <a:xfrm>
              <a:off x="438" y="2582"/>
              <a:ext cx="33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1400">
                  <a:latin typeface="宋体" panose="02010600030101010101" pitchFamily="2" charset="-122"/>
                </a:rPr>
                <a:t>对象层</a:t>
              </a:r>
              <a:endParaRPr kumimoji="1" lang="zh-CN" altLang="en-US" sz="1400">
                <a:latin typeface="Times New Roman" panose="02020603050405020304" pitchFamily="18" charset="0"/>
              </a:endParaRPr>
            </a:p>
          </p:txBody>
        </p:sp>
        <p:sp>
          <p:nvSpPr>
            <p:cNvPr id="64" name="Freeform 155">
              <a:extLst>
                <a:ext uri="{FF2B5EF4-FFF2-40B4-BE49-F238E27FC236}">
                  <a16:creationId xmlns:a16="http://schemas.microsoft.com/office/drawing/2014/main" id="{F0D53385-93A0-4156-89EB-2B588D44FEAA}"/>
                </a:ext>
              </a:extLst>
            </p:cNvPr>
            <p:cNvSpPr>
              <a:spLocks/>
            </p:cNvSpPr>
            <p:nvPr/>
          </p:nvSpPr>
          <p:spPr bwMode="auto">
            <a:xfrm>
              <a:off x="293" y="3203"/>
              <a:ext cx="4764" cy="318"/>
            </a:xfrm>
            <a:custGeom>
              <a:avLst/>
              <a:gdLst>
                <a:gd name="T0" fmla="*/ 387 w 4669"/>
                <a:gd name="T1" fmla="*/ 0 h 220"/>
                <a:gd name="T2" fmla="*/ 0 w 4669"/>
                <a:gd name="T3" fmla="*/ 18312 h 220"/>
                <a:gd name="T4" fmla="*/ 5557 w 4669"/>
                <a:gd name="T5" fmla="*/ 18312 h 220"/>
                <a:gd name="T6" fmla="*/ 5946 w 4669"/>
                <a:gd name="T7" fmla="*/ 0 h 220"/>
                <a:gd name="T8" fmla="*/ 387 w 4669"/>
                <a:gd name="T9" fmla="*/ 0 h 220"/>
                <a:gd name="T10" fmla="*/ 0 60000 65536"/>
                <a:gd name="T11" fmla="*/ 0 60000 65536"/>
                <a:gd name="T12" fmla="*/ 0 60000 65536"/>
                <a:gd name="T13" fmla="*/ 0 60000 65536"/>
                <a:gd name="T14" fmla="*/ 0 60000 65536"/>
                <a:gd name="T15" fmla="*/ 0 w 4669"/>
                <a:gd name="T16" fmla="*/ 0 h 220"/>
                <a:gd name="T17" fmla="*/ 4669 w 4669"/>
                <a:gd name="T18" fmla="*/ 220 h 220"/>
              </a:gdLst>
              <a:ahLst/>
              <a:cxnLst>
                <a:cxn ang="T10">
                  <a:pos x="T0" y="T1"/>
                </a:cxn>
                <a:cxn ang="T11">
                  <a:pos x="T2" y="T3"/>
                </a:cxn>
                <a:cxn ang="T12">
                  <a:pos x="T4" y="T5"/>
                </a:cxn>
                <a:cxn ang="T13">
                  <a:pos x="T6" y="T7"/>
                </a:cxn>
                <a:cxn ang="T14">
                  <a:pos x="T8" y="T9"/>
                </a:cxn>
              </a:cxnLst>
              <a:rect l="T15" t="T16" r="T17" b="T18"/>
              <a:pathLst>
                <a:path w="4669" h="220">
                  <a:moveTo>
                    <a:pt x="304" y="0"/>
                  </a:moveTo>
                  <a:lnTo>
                    <a:pt x="0" y="220"/>
                  </a:lnTo>
                  <a:lnTo>
                    <a:pt x="4365" y="220"/>
                  </a:lnTo>
                  <a:lnTo>
                    <a:pt x="4669" y="0"/>
                  </a:lnTo>
                  <a:lnTo>
                    <a:pt x="304" y="0"/>
                  </a:lnTo>
                  <a:close/>
                </a:path>
              </a:pathLst>
            </a:custGeom>
            <a:solidFill>
              <a:srgbClr val="00B7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65" name="Group 156">
              <a:extLst>
                <a:ext uri="{FF2B5EF4-FFF2-40B4-BE49-F238E27FC236}">
                  <a16:creationId xmlns:a16="http://schemas.microsoft.com/office/drawing/2014/main" id="{DABFE12D-EDF9-4A1D-B55A-8678483D1807}"/>
                </a:ext>
              </a:extLst>
            </p:cNvPr>
            <p:cNvGrpSpPr>
              <a:grpSpLocks/>
            </p:cNvGrpSpPr>
            <p:nvPr/>
          </p:nvGrpSpPr>
          <p:grpSpPr bwMode="auto">
            <a:xfrm>
              <a:off x="292" y="3187"/>
              <a:ext cx="4765" cy="334"/>
              <a:chOff x="398" y="3143"/>
              <a:chExt cx="4778" cy="238"/>
            </a:xfrm>
          </p:grpSpPr>
          <p:sp>
            <p:nvSpPr>
              <p:cNvPr id="131" name="Freeform 157">
                <a:extLst>
                  <a:ext uri="{FF2B5EF4-FFF2-40B4-BE49-F238E27FC236}">
                    <a16:creationId xmlns:a16="http://schemas.microsoft.com/office/drawing/2014/main" id="{57C32CB8-1816-4BEF-A6C0-9EE12E1ABE9A}"/>
                  </a:ext>
                </a:extLst>
              </p:cNvPr>
              <p:cNvSpPr>
                <a:spLocks/>
              </p:cNvSpPr>
              <p:nvPr/>
            </p:nvSpPr>
            <p:spPr bwMode="auto">
              <a:xfrm>
                <a:off x="398" y="3143"/>
                <a:ext cx="4764" cy="227"/>
              </a:xfrm>
              <a:custGeom>
                <a:avLst/>
                <a:gdLst>
                  <a:gd name="T0" fmla="*/ 0 w 4764"/>
                  <a:gd name="T1" fmla="*/ 223 h 227"/>
                  <a:gd name="T2" fmla="*/ 304 w 4764"/>
                  <a:gd name="T3" fmla="*/ 0 h 227"/>
                  <a:gd name="T4" fmla="*/ 4764 w 4764"/>
                  <a:gd name="T5" fmla="*/ 0 h 227"/>
                  <a:gd name="T6" fmla="*/ 4536 w 4764"/>
                  <a:gd name="T7" fmla="*/ 227 h 227"/>
                  <a:gd name="T8" fmla="*/ 0 w 4764"/>
                  <a:gd name="T9" fmla="*/ 223 h 227"/>
                  <a:gd name="T10" fmla="*/ 0 60000 65536"/>
                  <a:gd name="T11" fmla="*/ 0 60000 65536"/>
                  <a:gd name="T12" fmla="*/ 0 60000 65536"/>
                  <a:gd name="T13" fmla="*/ 0 60000 65536"/>
                  <a:gd name="T14" fmla="*/ 0 60000 65536"/>
                  <a:gd name="T15" fmla="*/ 0 w 4764"/>
                  <a:gd name="T16" fmla="*/ 0 h 227"/>
                  <a:gd name="T17" fmla="*/ 4764 w 4764"/>
                  <a:gd name="T18" fmla="*/ 227 h 227"/>
                </a:gdLst>
                <a:ahLst/>
                <a:cxnLst>
                  <a:cxn ang="T10">
                    <a:pos x="T0" y="T1"/>
                  </a:cxn>
                  <a:cxn ang="T11">
                    <a:pos x="T2" y="T3"/>
                  </a:cxn>
                  <a:cxn ang="T12">
                    <a:pos x="T4" y="T5"/>
                  </a:cxn>
                  <a:cxn ang="T13">
                    <a:pos x="T6" y="T7"/>
                  </a:cxn>
                  <a:cxn ang="T14">
                    <a:pos x="T8" y="T9"/>
                  </a:cxn>
                </a:cxnLst>
                <a:rect l="T15" t="T16" r="T17" b="T18"/>
                <a:pathLst>
                  <a:path w="4764" h="227">
                    <a:moveTo>
                      <a:pt x="0" y="223"/>
                    </a:moveTo>
                    <a:lnTo>
                      <a:pt x="304" y="0"/>
                    </a:lnTo>
                    <a:lnTo>
                      <a:pt x="4764" y="0"/>
                    </a:lnTo>
                    <a:lnTo>
                      <a:pt x="4536" y="227"/>
                    </a:lnTo>
                    <a:lnTo>
                      <a:pt x="0" y="223"/>
                    </a:lnTo>
                    <a:close/>
                  </a:path>
                </a:pathLst>
              </a:custGeom>
              <a:solidFill>
                <a:srgbClr val="BFE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2" name="Freeform 158">
                <a:extLst>
                  <a:ext uri="{FF2B5EF4-FFF2-40B4-BE49-F238E27FC236}">
                    <a16:creationId xmlns:a16="http://schemas.microsoft.com/office/drawing/2014/main" id="{CEC4DC1E-2E58-4780-8AAE-E4B73163158E}"/>
                  </a:ext>
                </a:extLst>
              </p:cNvPr>
              <p:cNvSpPr>
                <a:spLocks/>
              </p:cNvSpPr>
              <p:nvPr/>
            </p:nvSpPr>
            <p:spPr bwMode="auto">
              <a:xfrm>
                <a:off x="411" y="3154"/>
                <a:ext cx="4765" cy="227"/>
              </a:xfrm>
              <a:custGeom>
                <a:avLst/>
                <a:gdLst>
                  <a:gd name="T0" fmla="*/ 0 w 4765"/>
                  <a:gd name="T1" fmla="*/ 223 h 227"/>
                  <a:gd name="T2" fmla="*/ 304 w 4765"/>
                  <a:gd name="T3" fmla="*/ 0 h 227"/>
                  <a:gd name="T4" fmla="*/ 4765 w 4765"/>
                  <a:gd name="T5" fmla="*/ 0 h 227"/>
                  <a:gd name="T6" fmla="*/ 4537 w 4765"/>
                  <a:gd name="T7" fmla="*/ 227 h 227"/>
                  <a:gd name="T8" fmla="*/ 0 w 4765"/>
                  <a:gd name="T9" fmla="*/ 223 h 227"/>
                  <a:gd name="T10" fmla="*/ 0 60000 65536"/>
                  <a:gd name="T11" fmla="*/ 0 60000 65536"/>
                  <a:gd name="T12" fmla="*/ 0 60000 65536"/>
                  <a:gd name="T13" fmla="*/ 0 60000 65536"/>
                  <a:gd name="T14" fmla="*/ 0 60000 65536"/>
                  <a:gd name="T15" fmla="*/ 0 w 4765"/>
                  <a:gd name="T16" fmla="*/ 0 h 227"/>
                  <a:gd name="T17" fmla="*/ 4765 w 4765"/>
                  <a:gd name="T18" fmla="*/ 227 h 227"/>
                </a:gdLst>
                <a:ahLst/>
                <a:cxnLst>
                  <a:cxn ang="T10">
                    <a:pos x="T0" y="T1"/>
                  </a:cxn>
                  <a:cxn ang="T11">
                    <a:pos x="T2" y="T3"/>
                  </a:cxn>
                  <a:cxn ang="T12">
                    <a:pos x="T4" y="T5"/>
                  </a:cxn>
                  <a:cxn ang="T13">
                    <a:pos x="T6" y="T7"/>
                  </a:cxn>
                  <a:cxn ang="T14">
                    <a:pos x="T8" y="T9"/>
                  </a:cxn>
                </a:cxnLst>
                <a:rect l="T15" t="T16" r="T17" b="T18"/>
                <a:pathLst>
                  <a:path w="4765" h="227">
                    <a:moveTo>
                      <a:pt x="0" y="223"/>
                    </a:moveTo>
                    <a:lnTo>
                      <a:pt x="304" y="0"/>
                    </a:lnTo>
                    <a:lnTo>
                      <a:pt x="4765" y="0"/>
                    </a:lnTo>
                    <a:lnTo>
                      <a:pt x="4537" y="227"/>
                    </a:lnTo>
                    <a:lnTo>
                      <a:pt x="0" y="223"/>
                    </a:lnTo>
                    <a:close/>
                  </a:path>
                </a:pathLst>
              </a:custGeom>
              <a:solidFill>
                <a:srgbClr val="597B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 name="Freeform 159">
                <a:extLst>
                  <a:ext uri="{FF2B5EF4-FFF2-40B4-BE49-F238E27FC236}">
                    <a16:creationId xmlns:a16="http://schemas.microsoft.com/office/drawing/2014/main" id="{93D77E92-B243-4ADC-BE6F-123BAF08ABFD}"/>
                  </a:ext>
                </a:extLst>
              </p:cNvPr>
              <p:cNvSpPr>
                <a:spLocks/>
              </p:cNvSpPr>
              <p:nvPr/>
            </p:nvSpPr>
            <p:spPr bwMode="auto">
              <a:xfrm>
                <a:off x="404" y="3148"/>
                <a:ext cx="4765" cy="228"/>
              </a:xfrm>
              <a:custGeom>
                <a:avLst/>
                <a:gdLst>
                  <a:gd name="T0" fmla="*/ 0 w 4765"/>
                  <a:gd name="T1" fmla="*/ 224 h 228"/>
                  <a:gd name="T2" fmla="*/ 304 w 4765"/>
                  <a:gd name="T3" fmla="*/ 0 h 228"/>
                  <a:gd name="T4" fmla="*/ 4765 w 4765"/>
                  <a:gd name="T5" fmla="*/ 0 h 228"/>
                  <a:gd name="T6" fmla="*/ 4537 w 4765"/>
                  <a:gd name="T7" fmla="*/ 228 h 228"/>
                  <a:gd name="T8" fmla="*/ 0 w 4765"/>
                  <a:gd name="T9" fmla="*/ 224 h 228"/>
                  <a:gd name="T10" fmla="*/ 0 60000 65536"/>
                  <a:gd name="T11" fmla="*/ 0 60000 65536"/>
                  <a:gd name="T12" fmla="*/ 0 60000 65536"/>
                  <a:gd name="T13" fmla="*/ 0 60000 65536"/>
                  <a:gd name="T14" fmla="*/ 0 60000 65536"/>
                  <a:gd name="T15" fmla="*/ 0 w 4765"/>
                  <a:gd name="T16" fmla="*/ 0 h 228"/>
                  <a:gd name="T17" fmla="*/ 4765 w 4765"/>
                  <a:gd name="T18" fmla="*/ 228 h 228"/>
                </a:gdLst>
                <a:ahLst/>
                <a:cxnLst>
                  <a:cxn ang="T10">
                    <a:pos x="T0" y="T1"/>
                  </a:cxn>
                  <a:cxn ang="T11">
                    <a:pos x="T2" y="T3"/>
                  </a:cxn>
                  <a:cxn ang="T12">
                    <a:pos x="T4" y="T5"/>
                  </a:cxn>
                  <a:cxn ang="T13">
                    <a:pos x="T6" y="T7"/>
                  </a:cxn>
                  <a:cxn ang="T14">
                    <a:pos x="T8" y="T9"/>
                  </a:cxn>
                </a:cxnLst>
                <a:rect l="T15" t="T16" r="T17" b="T18"/>
                <a:pathLst>
                  <a:path w="4765" h="228">
                    <a:moveTo>
                      <a:pt x="0" y="224"/>
                    </a:moveTo>
                    <a:lnTo>
                      <a:pt x="304" y="0"/>
                    </a:lnTo>
                    <a:lnTo>
                      <a:pt x="4765" y="0"/>
                    </a:lnTo>
                    <a:lnTo>
                      <a:pt x="4537" y="228"/>
                    </a:lnTo>
                    <a:lnTo>
                      <a:pt x="0" y="224"/>
                    </a:lnTo>
                    <a:close/>
                  </a:path>
                </a:pathLst>
              </a:custGeom>
              <a:solidFill>
                <a:srgbClr val="94C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6" name="Rectangle 160">
              <a:extLst>
                <a:ext uri="{FF2B5EF4-FFF2-40B4-BE49-F238E27FC236}">
                  <a16:creationId xmlns:a16="http://schemas.microsoft.com/office/drawing/2014/main" id="{A9AE989D-9025-423D-9228-CCE8BE2DA58B}"/>
                </a:ext>
              </a:extLst>
            </p:cNvPr>
            <p:cNvSpPr>
              <a:spLocks noChangeArrowheads="1"/>
            </p:cNvSpPr>
            <p:nvPr/>
          </p:nvSpPr>
          <p:spPr bwMode="auto">
            <a:xfrm>
              <a:off x="382" y="3239"/>
              <a:ext cx="594"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67" name="Rectangle 161">
              <a:extLst>
                <a:ext uri="{FF2B5EF4-FFF2-40B4-BE49-F238E27FC236}">
                  <a16:creationId xmlns:a16="http://schemas.microsoft.com/office/drawing/2014/main" id="{E538A2D6-B119-4B89-A964-531CB2EB8CD4}"/>
                </a:ext>
              </a:extLst>
            </p:cNvPr>
            <p:cNvSpPr>
              <a:spLocks noChangeArrowheads="1"/>
            </p:cNvSpPr>
            <p:nvPr/>
          </p:nvSpPr>
          <p:spPr bwMode="auto">
            <a:xfrm>
              <a:off x="441" y="3282"/>
              <a:ext cx="22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1400">
                  <a:solidFill>
                    <a:srgbClr val="C0C0C0"/>
                  </a:solidFill>
                  <a:latin typeface="宋体" panose="02010600030101010101" pitchFamily="2" charset="-122"/>
                </a:rPr>
                <a:t>内容</a:t>
              </a:r>
              <a:endParaRPr kumimoji="1" lang="zh-CN" altLang="en-US" sz="1400">
                <a:latin typeface="Times New Roman" panose="02020603050405020304" pitchFamily="18" charset="0"/>
              </a:endParaRPr>
            </a:p>
          </p:txBody>
        </p:sp>
        <p:sp>
          <p:nvSpPr>
            <p:cNvPr id="68" name="Rectangle 162">
              <a:extLst>
                <a:ext uri="{FF2B5EF4-FFF2-40B4-BE49-F238E27FC236}">
                  <a16:creationId xmlns:a16="http://schemas.microsoft.com/office/drawing/2014/main" id="{73892A97-A562-478F-9271-9C44D9328C62}"/>
                </a:ext>
              </a:extLst>
            </p:cNvPr>
            <p:cNvSpPr>
              <a:spLocks noChangeArrowheads="1"/>
            </p:cNvSpPr>
            <p:nvPr/>
          </p:nvSpPr>
          <p:spPr bwMode="auto">
            <a:xfrm>
              <a:off x="438" y="3278"/>
              <a:ext cx="22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1400">
                  <a:latin typeface="宋体" panose="02010600030101010101" pitchFamily="2" charset="-122"/>
                </a:rPr>
                <a:t>内容</a:t>
              </a:r>
              <a:endParaRPr kumimoji="1" lang="zh-CN" altLang="en-US" sz="1400">
                <a:latin typeface="Times New Roman" panose="02020603050405020304" pitchFamily="18" charset="0"/>
              </a:endParaRPr>
            </a:p>
          </p:txBody>
        </p:sp>
        <p:sp>
          <p:nvSpPr>
            <p:cNvPr id="69" name="Rectangle 164">
              <a:extLst>
                <a:ext uri="{FF2B5EF4-FFF2-40B4-BE49-F238E27FC236}">
                  <a16:creationId xmlns:a16="http://schemas.microsoft.com/office/drawing/2014/main" id="{1BE3F3D7-F42E-4BCF-8BCB-F04BDA04B8AE}"/>
                </a:ext>
              </a:extLst>
            </p:cNvPr>
            <p:cNvSpPr>
              <a:spLocks noChangeArrowheads="1"/>
            </p:cNvSpPr>
            <p:nvPr/>
          </p:nvSpPr>
          <p:spPr bwMode="auto">
            <a:xfrm>
              <a:off x="994" y="3261"/>
              <a:ext cx="804" cy="123"/>
            </a:xfrm>
            <a:prstGeom prst="rect">
              <a:avLst/>
            </a:prstGeom>
            <a:solidFill>
              <a:srgbClr val="75F2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70" name="Freeform 165">
              <a:extLst>
                <a:ext uri="{FF2B5EF4-FFF2-40B4-BE49-F238E27FC236}">
                  <a16:creationId xmlns:a16="http://schemas.microsoft.com/office/drawing/2014/main" id="{31FB72F2-C7F4-4B88-825D-B4C220A91F42}"/>
                </a:ext>
              </a:extLst>
            </p:cNvPr>
            <p:cNvSpPr>
              <a:spLocks/>
            </p:cNvSpPr>
            <p:nvPr/>
          </p:nvSpPr>
          <p:spPr bwMode="auto">
            <a:xfrm>
              <a:off x="994" y="3238"/>
              <a:ext cx="830" cy="22"/>
            </a:xfrm>
            <a:custGeom>
              <a:avLst/>
              <a:gdLst>
                <a:gd name="T0" fmla="*/ 0 w 755"/>
                <a:gd name="T1" fmla="*/ 34 h 21"/>
                <a:gd name="T2" fmla="*/ 2290 w 755"/>
                <a:gd name="T3" fmla="*/ 34 h 21"/>
                <a:gd name="T4" fmla="*/ 2353 w 755"/>
                <a:gd name="T5" fmla="*/ 0 h 21"/>
                <a:gd name="T6" fmla="*/ 114 w 755"/>
                <a:gd name="T7" fmla="*/ 0 h 21"/>
                <a:gd name="T8" fmla="*/ 0 w 755"/>
                <a:gd name="T9" fmla="*/ 34 h 21"/>
                <a:gd name="T10" fmla="*/ 0 60000 65536"/>
                <a:gd name="T11" fmla="*/ 0 60000 65536"/>
                <a:gd name="T12" fmla="*/ 0 60000 65536"/>
                <a:gd name="T13" fmla="*/ 0 60000 65536"/>
                <a:gd name="T14" fmla="*/ 0 60000 65536"/>
                <a:gd name="T15" fmla="*/ 0 w 755"/>
                <a:gd name="T16" fmla="*/ 0 h 21"/>
                <a:gd name="T17" fmla="*/ 755 w 755"/>
                <a:gd name="T18" fmla="*/ 21 h 21"/>
              </a:gdLst>
              <a:ahLst/>
              <a:cxnLst>
                <a:cxn ang="T10">
                  <a:pos x="T0" y="T1"/>
                </a:cxn>
                <a:cxn ang="T11">
                  <a:pos x="T2" y="T3"/>
                </a:cxn>
                <a:cxn ang="T12">
                  <a:pos x="T4" y="T5"/>
                </a:cxn>
                <a:cxn ang="T13">
                  <a:pos x="T6" y="T7"/>
                </a:cxn>
                <a:cxn ang="T14">
                  <a:pos x="T8" y="T9"/>
                </a:cxn>
              </a:cxnLst>
              <a:rect l="T15" t="T16" r="T17" b="T18"/>
              <a:pathLst>
                <a:path w="755" h="21">
                  <a:moveTo>
                    <a:pt x="0" y="21"/>
                  </a:moveTo>
                  <a:lnTo>
                    <a:pt x="735" y="21"/>
                  </a:lnTo>
                  <a:lnTo>
                    <a:pt x="755" y="0"/>
                  </a:lnTo>
                  <a:lnTo>
                    <a:pt x="37" y="0"/>
                  </a:lnTo>
                  <a:lnTo>
                    <a:pt x="0" y="21"/>
                  </a:lnTo>
                  <a:close/>
                </a:path>
              </a:pathLst>
            </a:custGeom>
            <a:solidFill>
              <a:srgbClr val="00B7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Rectangle 166">
              <a:extLst>
                <a:ext uri="{FF2B5EF4-FFF2-40B4-BE49-F238E27FC236}">
                  <a16:creationId xmlns:a16="http://schemas.microsoft.com/office/drawing/2014/main" id="{D376D839-BC32-4426-B2F0-9922119CE955}"/>
                </a:ext>
              </a:extLst>
            </p:cNvPr>
            <p:cNvSpPr>
              <a:spLocks noChangeArrowheads="1"/>
            </p:cNvSpPr>
            <p:nvPr/>
          </p:nvSpPr>
          <p:spPr bwMode="auto">
            <a:xfrm>
              <a:off x="916" y="3270"/>
              <a:ext cx="96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72" name="Rectangle 167">
              <a:extLst>
                <a:ext uri="{FF2B5EF4-FFF2-40B4-BE49-F238E27FC236}">
                  <a16:creationId xmlns:a16="http://schemas.microsoft.com/office/drawing/2014/main" id="{C2D3F618-0238-4B70-B1F4-28FF64F4D7A9}"/>
                </a:ext>
              </a:extLst>
            </p:cNvPr>
            <p:cNvSpPr>
              <a:spLocks noChangeArrowheads="1"/>
            </p:cNvSpPr>
            <p:nvPr/>
          </p:nvSpPr>
          <p:spPr bwMode="auto">
            <a:xfrm>
              <a:off x="1156" y="3249"/>
              <a:ext cx="44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1400">
                  <a:solidFill>
                    <a:srgbClr val="000000"/>
                  </a:solidFill>
                  <a:latin typeface="宋体" panose="02010600030101010101" pitchFamily="2" charset="-122"/>
                </a:rPr>
                <a:t>成本要素</a:t>
              </a:r>
              <a:endParaRPr kumimoji="1" lang="zh-CN" altLang="en-US" sz="1400">
                <a:latin typeface="Times New Roman" panose="02020603050405020304" pitchFamily="18" charset="0"/>
              </a:endParaRPr>
            </a:p>
          </p:txBody>
        </p:sp>
        <p:sp>
          <p:nvSpPr>
            <p:cNvPr id="73" name="Freeform 168">
              <a:extLst>
                <a:ext uri="{FF2B5EF4-FFF2-40B4-BE49-F238E27FC236}">
                  <a16:creationId xmlns:a16="http://schemas.microsoft.com/office/drawing/2014/main" id="{3AA785E1-AF80-4AAE-A42D-4FF9AA44E90D}"/>
                </a:ext>
              </a:extLst>
            </p:cNvPr>
            <p:cNvSpPr>
              <a:spLocks/>
            </p:cNvSpPr>
            <p:nvPr/>
          </p:nvSpPr>
          <p:spPr bwMode="auto">
            <a:xfrm>
              <a:off x="1799" y="3238"/>
              <a:ext cx="25" cy="144"/>
            </a:xfrm>
            <a:custGeom>
              <a:avLst/>
              <a:gdLst>
                <a:gd name="T0" fmla="*/ 0 w 22"/>
                <a:gd name="T1" fmla="*/ 34 h 140"/>
                <a:gd name="T2" fmla="*/ 0 w 22"/>
                <a:gd name="T3" fmla="*/ 195 h 140"/>
                <a:gd name="T4" fmla="*/ 100 w 22"/>
                <a:gd name="T5" fmla="*/ 160 h 140"/>
                <a:gd name="T6" fmla="*/ 100 w 22"/>
                <a:gd name="T7" fmla="*/ 0 h 140"/>
                <a:gd name="T8" fmla="*/ 0 w 22"/>
                <a:gd name="T9" fmla="*/ 34 h 140"/>
                <a:gd name="T10" fmla="*/ 0 60000 65536"/>
                <a:gd name="T11" fmla="*/ 0 60000 65536"/>
                <a:gd name="T12" fmla="*/ 0 60000 65536"/>
                <a:gd name="T13" fmla="*/ 0 60000 65536"/>
                <a:gd name="T14" fmla="*/ 0 60000 65536"/>
                <a:gd name="T15" fmla="*/ 0 w 22"/>
                <a:gd name="T16" fmla="*/ 0 h 140"/>
                <a:gd name="T17" fmla="*/ 22 w 22"/>
                <a:gd name="T18" fmla="*/ 140 h 140"/>
              </a:gdLst>
              <a:ahLst/>
              <a:cxnLst>
                <a:cxn ang="T10">
                  <a:pos x="T0" y="T1"/>
                </a:cxn>
                <a:cxn ang="T11">
                  <a:pos x="T2" y="T3"/>
                </a:cxn>
                <a:cxn ang="T12">
                  <a:pos x="T4" y="T5"/>
                </a:cxn>
                <a:cxn ang="T13">
                  <a:pos x="T6" y="T7"/>
                </a:cxn>
                <a:cxn ang="T14">
                  <a:pos x="T8" y="T9"/>
                </a:cxn>
              </a:cxnLst>
              <a:rect l="T15" t="T16" r="T17" b="T18"/>
              <a:pathLst>
                <a:path w="22" h="140">
                  <a:moveTo>
                    <a:pt x="0" y="22"/>
                  </a:moveTo>
                  <a:lnTo>
                    <a:pt x="0" y="140"/>
                  </a:lnTo>
                  <a:lnTo>
                    <a:pt x="22" y="115"/>
                  </a:lnTo>
                  <a:lnTo>
                    <a:pt x="22" y="0"/>
                  </a:lnTo>
                  <a:lnTo>
                    <a:pt x="0" y="22"/>
                  </a:lnTo>
                  <a:close/>
                </a:path>
              </a:pathLst>
            </a:custGeom>
            <a:solidFill>
              <a:srgbClr val="004E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Rectangle 170">
              <a:extLst>
                <a:ext uri="{FF2B5EF4-FFF2-40B4-BE49-F238E27FC236}">
                  <a16:creationId xmlns:a16="http://schemas.microsoft.com/office/drawing/2014/main" id="{66415865-88FA-4BCD-A014-B9C43A3FF315}"/>
                </a:ext>
              </a:extLst>
            </p:cNvPr>
            <p:cNvSpPr>
              <a:spLocks noChangeArrowheads="1"/>
            </p:cNvSpPr>
            <p:nvPr/>
          </p:nvSpPr>
          <p:spPr bwMode="auto">
            <a:xfrm>
              <a:off x="1861" y="3261"/>
              <a:ext cx="820" cy="123"/>
            </a:xfrm>
            <a:prstGeom prst="rect">
              <a:avLst/>
            </a:prstGeom>
            <a:solidFill>
              <a:srgbClr val="75F2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75" name="Freeform 171">
              <a:extLst>
                <a:ext uri="{FF2B5EF4-FFF2-40B4-BE49-F238E27FC236}">
                  <a16:creationId xmlns:a16="http://schemas.microsoft.com/office/drawing/2014/main" id="{E25CA6B0-733D-499F-A1D3-C8F646A85A53}"/>
                </a:ext>
              </a:extLst>
            </p:cNvPr>
            <p:cNvSpPr>
              <a:spLocks/>
            </p:cNvSpPr>
            <p:nvPr/>
          </p:nvSpPr>
          <p:spPr bwMode="auto">
            <a:xfrm>
              <a:off x="1861" y="3238"/>
              <a:ext cx="846" cy="22"/>
            </a:xfrm>
            <a:custGeom>
              <a:avLst/>
              <a:gdLst>
                <a:gd name="T0" fmla="*/ 0 w 770"/>
                <a:gd name="T1" fmla="*/ 34 h 21"/>
                <a:gd name="T2" fmla="*/ 2319 w 770"/>
                <a:gd name="T3" fmla="*/ 34 h 21"/>
                <a:gd name="T4" fmla="*/ 2386 w 770"/>
                <a:gd name="T5" fmla="*/ 0 h 21"/>
                <a:gd name="T6" fmla="*/ 113 w 770"/>
                <a:gd name="T7" fmla="*/ 0 h 21"/>
                <a:gd name="T8" fmla="*/ 0 w 770"/>
                <a:gd name="T9" fmla="*/ 34 h 21"/>
                <a:gd name="T10" fmla="*/ 0 60000 65536"/>
                <a:gd name="T11" fmla="*/ 0 60000 65536"/>
                <a:gd name="T12" fmla="*/ 0 60000 65536"/>
                <a:gd name="T13" fmla="*/ 0 60000 65536"/>
                <a:gd name="T14" fmla="*/ 0 60000 65536"/>
                <a:gd name="T15" fmla="*/ 0 w 770"/>
                <a:gd name="T16" fmla="*/ 0 h 21"/>
                <a:gd name="T17" fmla="*/ 770 w 770"/>
                <a:gd name="T18" fmla="*/ 21 h 21"/>
              </a:gdLst>
              <a:ahLst/>
              <a:cxnLst>
                <a:cxn ang="T10">
                  <a:pos x="T0" y="T1"/>
                </a:cxn>
                <a:cxn ang="T11">
                  <a:pos x="T2" y="T3"/>
                </a:cxn>
                <a:cxn ang="T12">
                  <a:pos x="T4" y="T5"/>
                </a:cxn>
                <a:cxn ang="T13">
                  <a:pos x="T6" y="T7"/>
                </a:cxn>
                <a:cxn ang="T14">
                  <a:pos x="T8" y="T9"/>
                </a:cxn>
              </a:cxnLst>
              <a:rect l="T15" t="T16" r="T17" b="T18"/>
              <a:pathLst>
                <a:path w="770" h="21">
                  <a:moveTo>
                    <a:pt x="0" y="21"/>
                  </a:moveTo>
                  <a:lnTo>
                    <a:pt x="750" y="21"/>
                  </a:lnTo>
                  <a:lnTo>
                    <a:pt x="770" y="0"/>
                  </a:lnTo>
                  <a:lnTo>
                    <a:pt x="37" y="0"/>
                  </a:lnTo>
                  <a:lnTo>
                    <a:pt x="0" y="21"/>
                  </a:lnTo>
                  <a:close/>
                </a:path>
              </a:pathLst>
            </a:custGeom>
            <a:solidFill>
              <a:srgbClr val="00B7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172">
              <a:extLst>
                <a:ext uri="{FF2B5EF4-FFF2-40B4-BE49-F238E27FC236}">
                  <a16:creationId xmlns:a16="http://schemas.microsoft.com/office/drawing/2014/main" id="{F8293E1F-7B95-472F-A494-85F33DDD1F75}"/>
                </a:ext>
              </a:extLst>
            </p:cNvPr>
            <p:cNvSpPr>
              <a:spLocks/>
            </p:cNvSpPr>
            <p:nvPr/>
          </p:nvSpPr>
          <p:spPr bwMode="auto">
            <a:xfrm>
              <a:off x="2683" y="3238"/>
              <a:ext cx="24" cy="144"/>
            </a:xfrm>
            <a:custGeom>
              <a:avLst/>
              <a:gdLst>
                <a:gd name="T0" fmla="*/ 0 w 22"/>
                <a:gd name="T1" fmla="*/ 34 h 140"/>
                <a:gd name="T2" fmla="*/ 0 w 22"/>
                <a:gd name="T3" fmla="*/ 195 h 140"/>
                <a:gd name="T4" fmla="*/ 62 w 22"/>
                <a:gd name="T5" fmla="*/ 160 h 140"/>
                <a:gd name="T6" fmla="*/ 62 w 22"/>
                <a:gd name="T7" fmla="*/ 0 h 140"/>
                <a:gd name="T8" fmla="*/ 0 w 22"/>
                <a:gd name="T9" fmla="*/ 34 h 140"/>
                <a:gd name="T10" fmla="*/ 0 60000 65536"/>
                <a:gd name="T11" fmla="*/ 0 60000 65536"/>
                <a:gd name="T12" fmla="*/ 0 60000 65536"/>
                <a:gd name="T13" fmla="*/ 0 60000 65536"/>
                <a:gd name="T14" fmla="*/ 0 60000 65536"/>
                <a:gd name="T15" fmla="*/ 0 w 22"/>
                <a:gd name="T16" fmla="*/ 0 h 140"/>
                <a:gd name="T17" fmla="*/ 22 w 22"/>
                <a:gd name="T18" fmla="*/ 140 h 140"/>
              </a:gdLst>
              <a:ahLst/>
              <a:cxnLst>
                <a:cxn ang="T10">
                  <a:pos x="T0" y="T1"/>
                </a:cxn>
                <a:cxn ang="T11">
                  <a:pos x="T2" y="T3"/>
                </a:cxn>
                <a:cxn ang="T12">
                  <a:pos x="T4" y="T5"/>
                </a:cxn>
                <a:cxn ang="T13">
                  <a:pos x="T6" y="T7"/>
                </a:cxn>
                <a:cxn ang="T14">
                  <a:pos x="T8" y="T9"/>
                </a:cxn>
              </a:cxnLst>
              <a:rect l="T15" t="T16" r="T17" b="T18"/>
              <a:pathLst>
                <a:path w="22" h="140">
                  <a:moveTo>
                    <a:pt x="0" y="22"/>
                  </a:moveTo>
                  <a:lnTo>
                    <a:pt x="0" y="140"/>
                  </a:lnTo>
                  <a:lnTo>
                    <a:pt x="22" y="115"/>
                  </a:lnTo>
                  <a:lnTo>
                    <a:pt x="22" y="0"/>
                  </a:lnTo>
                  <a:lnTo>
                    <a:pt x="0" y="22"/>
                  </a:lnTo>
                  <a:close/>
                </a:path>
              </a:pathLst>
            </a:custGeom>
            <a:solidFill>
              <a:srgbClr val="004E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Rectangle 173">
              <a:extLst>
                <a:ext uri="{FF2B5EF4-FFF2-40B4-BE49-F238E27FC236}">
                  <a16:creationId xmlns:a16="http://schemas.microsoft.com/office/drawing/2014/main" id="{2E300DBA-995D-4D33-9150-8100799DDCB2}"/>
                </a:ext>
              </a:extLst>
            </p:cNvPr>
            <p:cNvSpPr>
              <a:spLocks noChangeArrowheads="1"/>
            </p:cNvSpPr>
            <p:nvPr/>
          </p:nvSpPr>
          <p:spPr bwMode="auto">
            <a:xfrm>
              <a:off x="1786" y="3270"/>
              <a:ext cx="96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78" name="Rectangle 174">
              <a:extLst>
                <a:ext uri="{FF2B5EF4-FFF2-40B4-BE49-F238E27FC236}">
                  <a16:creationId xmlns:a16="http://schemas.microsoft.com/office/drawing/2014/main" id="{EE1AD545-CE4B-462B-82BD-2C0D672865CC}"/>
                </a:ext>
              </a:extLst>
            </p:cNvPr>
            <p:cNvSpPr>
              <a:spLocks noChangeArrowheads="1"/>
            </p:cNvSpPr>
            <p:nvPr/>
          </p:nvSpPr>
          <p:spPr bwMode="auto">
            <a:xfrm>
              <a:off x="2018" y="3249"/>
              <a:ext cx="44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1400">
                  <a:solidFill>
                    <a:srgbClr val="000000"/>
                  </a:solidFill>
                  <a:latin typeface="宋体" panose="02010600030101010101" pitchFamily="2" charset="-122"/>
                </a:rPr>
                <a:t>作业类型</a:t>
              </a:r>
              <a:endParaRPr kumimoji="1" lang="zh-CN" altLang="en-US" sz="1400">
                <a:latin typeface="Times New Roman" panose="02020603050405020304" pitchFamily="18" charset="0"/>
              </a:endParaRPr>
            </a:p>
          </p:txBody>
        </p:sp>
        <p:grpSp>
          <p:nvGrpSpPr>
            <p:cNvPr id="79" name="Group 175">
              <a:extLst>
                <a:ext uri="{FF2B5EF4-FFF2-40B4-BE49-F238E27FC236}">
                  <a16:creationId xmlns:a16="http://schemas.microsoft.com/office/drawing/2014/main" id="{DD5E4458-2A0F-4A95-A73A-1AC66B240706}"/>
                </a:ext>
              </a:extLst>
            </p:cNvPr>
            <p:cNvGrpSpPr>
              <a:grpSpLocks/>
            </p:cNvGrpSpPr>
            <p:nvPr/>
          </p:nvGrpSpPr>
          <p:grpSpPr bwMode="auto">
            <a:xfrm>
              <a:off x="1454" y="2827"/>
              <a:ext cx="393" cy="267"/>
              <a:chOff x="1477" y="3013"/>
              <a:chExt cx="333" cy="186"/>
            </a:xfrm>
          </p:grpSpPr>
          <p:sp>
            <p:nvSpPr>
              <p:cNvPr id="128" name="Freeform 176">
                <a:extLst>
                  <a:ext uri="{FF2B5EF4-FFF2-40B4-BE49-F238E27FC236}">
                    <a16:creationId xmlns:a16="http://schemas.microsoft.com/office/drawing/2014/main" id="{186C5244-5E2D-4F01-A3F3-E2B095B6976E}"/>
                  </a:ext>
                </a:extLst>
              </p:cNvPr>
              <p:cNvSpPr>
                <a:spLocks/>
              </p:cNvSpPr>
              <p:nvPr/>
            </p:nvSpPr>
            <p:spPr bwMode="auto">
              <a:xfrm>
                <a:off x="1477" y="3013"/>
                <a:ext cx="320" cy="175"/>
              </a:xfrm>
              <a:custGeom>
                <a:avLst/>
                <a:gdLst>
                  <a:gd name="T0" fmla="*/ 320 w 320"/>
                  <a:gd name="T1" fmla="*/ 9 h 175"/>
                  <a:gd name="T2" fmla="*/ 313 w 320"/>
                  <a:gd name="T3" fmla="*/ 0 h 175"/>
                  <a:gd name="T4" fmla="*/ 0 w 320"/>
                  <a:gd name="T5" fmla="*/ 166 h 175"/>
                  <a:gd name="T6" fmla="*/ 7 w 320"/>
                  <a:gd name="T7" fmla="*/ 175 h 175"/>
                  <a:gd name="T8" fmla="*/ 320 w 320"/>
                  <a:gd name="T9" fmla="*/ 9 h 175"/>
                  <a:gd name="T10" fmla="*/ 0 60000 65536"/>
                  <a:gd name="T11" fmla="*/ 0 60000 65536"/>
                  <a:gd name="T12" fmla="*/ 0 60000 65536"/>
                  <a:gd name="T13" fmla="*/ 0 60000 65536"/>
                  <a:gd name="T14" fmla="*/ 0 60000 65536"/>
                  <a:gd name="T15" fmla="*/ 0 w 320"/>
                  <a:gd name="T16" fmla="*/ 0 h 175"/>
                  <a:gd name="T17" fmla="*/ 320 w 320"/>
                  <a:gd name="T18" fmla="*/ 175 h 175"/>
                </a:gdLst>
                <a:ahLst/>
                <a:cxnLst>
                  <a:cxn ang="T10">
                    <a:pos x="T0" y="T1"/>
                  </a:cxn>
                  <a:cxn ang="T11">
                    <a:pos x="T2" y="T3"/>
                  </a:cxn>
                  <a:cxn ang="T12">
                    <a:pos x="T4" y="T5"/>
                  </a:cxn>
                  <a:cxn ang="T13">
                    <a:pos x="T6" y="T7"/>
                  </a:cxn>
                  <a:cxn ang="T14">
                    <a:pos x="T8" y="T9"/>
                  </a:cxn>
                </a:cxnLst>
                <a:rect l="T15" t="T16" r="T17" b="T18"/>
                <a:pathLst>
                  <a:path w="320" h="175">
                    <a:moveTo>
                      <a:pt x="320" y="9"/>
                    </a:moveTo>
                    <a:lnTo>
                      <a:pt x="313" y="0"/>
                    </a:lnTo>
                    <a:lnTo>
                      <a:pt x="0" y="166"/>
                    </a:lnTo>
                    <a:lnTo>
                      <a:pt x="7" y="175"/>
                    </a:lnTo>
                    <a:lnTo>
                      <a:pt x="320" y="9"/>
                    </a:lnTo>
                    <a:close/>
                  </a:path>
                </a:pathLst>
              </a:custGeom>
              <a:solidFill>
                <a:srgbClr val="FCFE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9" name="Freeform 177">
                <a:extLst>
                  <a:ext uri="{FF2B5EF4-FFF2-40B4-BE49-F238E27FC236}">
                    <a16:creationId xmlns:a16="http://schemas.microsoft.com/office/drawing/2014/main" id="{D93017A9-68BA-4726-AECD-77F0E9C73F66}"/>
                  </a:ext>
                </a:extLst>
              </p:cNvPr>
              <p:cNvSpPr>
                <a:spLocks/>
              </p:cNvSpPr>
              <p:nvPr/>
            </p:nvSpPr>
            <p:spPr bwMode="auto">
              <a:xfrm>
                <a:off x="1491" y="3025"/>
                <a:ext cx="319" cy="174"/>
              </a:xfrm>
              <a:custGeom>
                <a:avLst/>
                <a:gdLst>
                  <a:gd name="T0" fmla="*/ 319 w 319"/>
                  <a:gd name="T1" fmla="*/ 8 h 174"/>
                  <a:gd name="T2" fmla="*/ 312 w 319"/>
                  <a:gd name="T3" fmla="*/ 0 h 174"/>
                  <a:gd name="T4" fmla="*/ 0 w 319"/>
                  <a:gd name="T5" fmla="*/ 165 h 174"/>
                  <a:gd name="T6" fmla="*/ 6 w 319"/>
                  <a:gd name="T7" fmla="*/ 174 h 174"/>
                  <a:gd name="T8" fmla="*/ 319 w 319"/>
                  <a:gd name="T9" fmla="*/ 8 h 174"/>
                  <a:gd name="T10" fmla="*/ 0 60000 65536"/>
                  <a:gd name="T11" fmla="*/ 0 60000 65536"/>
                  <a:gd name="T12" fmla="*/ 0 60000 65536"/>
                  <a:gd name="T13" fmla="*/ 0 60000 65536"/>
                  <a:gd name="T14" fmla="*/ 0 60000 65536"/>
                  <a:gd name="T15" fmla="*/ 0 w 319"/>
                  <a:gd name="T16" fmla="*/ 0 h 174"/>
                  <a:gd name="T17" fmla="*/ 319 w 319"/>
                  <a:gd name="T18" fmla="*/ 174 h 174"/>
                </a:gdLst>
                <a:ahLst/>
                <a:cxnLst>
                  <a:cxn ang="T10">
                    <a:pos x="T0" y="T1"/>
                  </a:cxn>
                  <a:cxn ang="T11">
                    <a:pos x="T2" y="T3"/>
                  </a:cxn>
                  <a:cxn ang="T12">
                    <a:pos x="T4" y="T5"/>
                  </a:cxn>
                  <a:cxn ang="T13">
                    <a:pos x="T6" y="T7"/>
                  </a:cxn>
                  <a:cxn ang="T14">
                    <a:pos x="T8" y="T9"/>
                  </a:cxn>
                </a:cxnLst>
                <a:rect l="T15" t="T16" r="T17" b="T18"/>
                <a:pathLst>
                  <a:path w="319" h="174">
                    <a:moveTo>
                      <a:pt x="319" y="8"/>
                    </a:moveTo>
                    <a:lnTo>
                      <a:pt x="312" y="0"/>
                    </a:lnTo>
                    <a:lnTo>
                      <a:pt x="0" y="165"/>
                    </a:lnTo>
                    <a:lnTo>
                      <a:pt x="6" y="174"/>
                    </a:lnTo>
                    <a:lnTo>
                      <a:pt x="319" y="8"/>
                    </a:lnTo>
                    <a:close/>
                  </a:path>
                </a:pathLst>
              </a:custGeom>
              <a:solidFill>
                <a:srgbClr val="969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0" name="Freeform 178">
                <a:extLst>
                  <a:ext uri="{FF2B5EF4-FFF2-40B4-BE49-F238E27FC236}">
                    <a16:creationId xmlns:a16="http://schemas.microsoft.com/office/drawing/2014/main" id="{3D8AE013-5DCC-4187-BAD8-027089D0B1AF}"/>
                  </a:ext>
                </a:extLst>
              </p:cNvPr>
              <p:cNvSpPr>
                <a:spLocks/>
              </p:cNvSpPr>
              <p:nvPr/>
            </p:nvSpPr>
            <p:spPr bwMode="auto">
              <a:xfrm>
                <a:off x="1484" y="3019"/>
                <a:ext cx="319" cy="174"/>
              </a:xfrm>
              <a:custGeom>
                <a:avLst/>
                <a:gdLst>
                  <a:gd name="T0" fmla="*/ 319 w 319"/>
                  <a:gd name="T1" fmla="*/ 8 h 174"/>
                  <a:gd name="T2" fmla="*/ 313 w 319"/>
                  <a:gd name="T3" fmla="*/ 0 h 174"/>
                  <a:gd name="T4" fmla="*/ 0 w 319"/>
                  <a:gd name="T5" fmla="*/ 166 h 174"/>
                  <a:gd name="T6" fmla="*/ 7 w 319"/>
                  <a:gd name="T7" fmla="*/ 174 h 174"/>
                  <a:gd name="T8" fmla="*/ 319 w 319"/>
                  <a:gd name="T9" fmla="*/ 8 h 174"/>
                  <a:gd name="T10" fmla="*/ 0 60000 65536"/>
                  <a:gd name="T11" fmla="*/ 0 60000 65536"/>
                  <a:gd name="T12" fmla="*/ 0 60000 65536"/>
                  <a:gd name="T13" fmla="*/ 0 60000 65536"/>
                  <a:gd name="T14" fmla="*/ 0 60000 65536"/>
                  <a:gd name="T15" fmla="*/ 0 w 319"/>
                  <a:gd name="T16" fmla="*/ 0 h 174"/>
                  <a:gd name="T17" fmla="*/ 319 w 319"/>
                  <a:gd name="T18" fmla="*/ 174 h 174"/>
                </a:gdLst>
                <a:ahLst/>
                <a:cxnLst>
                  <a:cxn ang="T10">
                    <a:pos x="T0" y="T1"/>
                  </a:cxn>
                  <a:cxn ang="T11">
                    <a:pos x="T2" y="T3"/>
                  </a:cxn>
                  <a:cxn ang="T12">
                    <a:pos x="T4" y="T5"/>
                  </a:cxn>
                  <a:cxn ang="T13">
                    <a:pos x="T6" y="T7"/>
                  </a:cxn>
                  <a:cxn ang="T14">
                    <a:pos x="T8" y="T9"/>
                  </a:cxn>
                </a:cxnLst>
                <a:rect l="T15" t="T16" r="T17" b="T18"/>
                <a:pathLst>
                  <a:path w="319" h="174">
                    <a:moveTo>
                      <a:pt x="319" y="8"/>
                    </a:moveTo>
                    <a:lnTo>
                      <a:pt x="313" y="0"/>
                    </a:lnTo>
                    <a:lnTo>
                      <a:pt x="0" y="166"/>
                    </a:lnTo>
                    <a:lnTo>
                      <a:pt x="7" y="174"/>
                    </a:lnTo>
                    <a:lnTo>
                      <a:pt x="319" y="8"/>
                    </a:lnTo>
                    <a:close/>
                  </a:path>
                </a:pathLst>
              </a:custGeom>
              <a:solidFill>
                <a:srgbClr val="FAF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80" name="Group 179">
              <a:extLst>
                <a:ext uri="{FF2B5EF4-FFF2-40B4-BE49-F238E27FC236}">
                  <a16:creationId xmlns:a16="http://schemas.microsoft.com/office/drawing/2014/main" id="{15A4904A-0772-46FC-8CB9-13E5C54EBEA3}"/>
                </a:ext>
              </a:extLst>
            </p:cNvPr>
            <p:cNvGrpSpPr>
              <a:grpSpLocks/>
            </p:cNvGrpSpPr>
            <p:nvPr/>
          </p:nvGrpSpPr>
          <p:grpSpPr bwMode="auto">
            <a:xfrm>
              <a:off x="1904" y="2827"/>
              <a:ext cx="369" cy="283"/>
              <a:chOff x="1861" y="3013"/>
              <a:chExt cx="392" cy="186"/>
            </a:xfrm>
          </p:grpSpPr>
          <p:sp>
            <p:nvSpPr>
              <p:cNvPr id="125" name="Freeform 180">
                <a:extLst>
                  <a:ext uri="{FF2B5EF4-FFF2-40B4-BE49-F238E27FC236}">
                    <a16:creationId xmlns:a16="http://schemas.microsoft.com/office/drawing/2014/main" id="{C84BAA18-EB7A-441A-9AC3-7098A1467FBC}"/>
                  </a:ext>
                </a:extLst>
              </p:cNvPr>
              <p:cNvSpPr>
                <a:spLocks/>
              </p:cNvSpPr>
              <p:nvPr/>
            </p:nvSpPr>
            <p:spPr bwMode="auto">
              <a:xfrm>
                <a:off x="1861" y="3013"/>
                <a:ext cx="378" cy="175"/>
              </a:xfrm>
              <a:custGeom>
                <a:avLst/>
                <a:gdLst>
                  <a:gd name="T0" fmla="*/ 6 w 378"/>
                  <a:gd name="T1" fmla="*/ 0 h 175"/>
                  <a:gd name="T2" fmla="*/ 0 w 378"/>
                  <a:gd name="T3" fmla="*/ 9 h 175"/>
                  <a:gd name="T4" fmla="*/ 371 w 378"/>
                  <a:gd name="T5" fmla="*/ 175 h 175"/>
                  <a:gd name="T6" fmla="*/ 378 w 378"/>
                  <a:gd name="T7" fmla="*/ 166 h 175"/>
                  <a:gd name="T8" fmla="*/ 6 w 378"/>
                  <a:gd name="T9" fmla="*/ 0 h 175"/>
                  <a:gd name="T10" fmla="*/ 0 60000 65536"/>
                  <a:gd name="T11" fmla="*/ 0 60000 65536"/>
                  <a:gd name="T12" fmla="*/ 0 60000 65536"/>
                  <a:gd name="T13" fmla="*/ 0 60000 65536"/>
                  <a:gd name="T14" fmla="*/ 0 60000 65536"/>
                  <a:gd name="T15" fmla="*/ 0 w 378"/>
                  <a:gd name="T16" fmla="*/ 0 h 175"/>
                  <a:gd name="T17" fmla="*/ 378 w 378"/>
                  <a:gd name="T18" fmla="*/ 175 h 175"/>
                </a:gdLst>
                <a:ahLst/>
                <a:cxnLst>
                  <a:cxn ang="T10">
                    <a:pos x="T0" y="T1"/>
                  </a:cxn>
                  <a:cxn ang="T11">
                    <a:pos x="T2" y="T3"/>
                  </a:cxn>
                  <a:cxn ang="T12">
                    <a:pos x="T4" y="T5"/>
                  </a:cxn>
                  <a:cxn ang="T13">
                    <a:pos x="T6" y="T7"/>
                  </a:cxn>
                  <a:cxn ang="T14">
                    <a:pos x="T8" y="T9"/>
                  </a:cxn>
                </a:cxnLst>
                <a:rect l="T15" t="T16" r="T17" b="T18"/>
                <a:pathLst>
                  <a:path w="378" h="175">
                    <a:moveTo>
                      <a:pt x="6" y="0"/>
                    </a:moveTo>
                    <a:lnTo>
                      <a:pt x="0" y="9"/>
                    </a:lnTo>
                    <a:lnTo>
                      <a:pt x="371" y="175"/>
                    </a:lnTo>
                    <a:lnTo>
                      <a:pt x="378" y="166"/>
                    </a:lnTo>
                    <a:lnTo>
                      <a:pt x="6" y="0"/>
                    </a:lnTo>
                    <a:close/>
                  </a:path>
                </a:pathLst>
              </a:custGeom>
              <a:solidFill>
                <a:srgbClr val="FCFE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6" name="Freeform 181">
                <a:extLst>
                  <a:ext uri="{FF2B5EF4-FFF2-40B4-BE49-F238E27FC236}">
                    <a16:creationId xmlns:a16="http://schemas.microsoft.com/office/drawing/2014/main" id="{2DF29393-AED7-4EA7-82D6-B8767137A858}"/>
                  </a:ext>
                </a:extLst>
              </p:cNvPr>
              <p:cNvSpPr>
                <a:spLocks/>
              </p:cNvSpPr>
              <p:nvPr/>
            </p:nvSpPr>
            <p:spPr bwMode="auto">
              <a:xfrm>
                <a:off x="1874" y="3025"/>
                <a:ext cx="379" cy="174"/>
              </a:xfrm>
              <a:custGeom>
                <a:avLst/>
                <a:gdLst>
                  <a:gd name="T0" fmla="*/ 7 w 379"/>
                  <a:gd name="T1" fmla="*/ 0 h 174"/>
                  <a:gd name="T2" fmla="*/ 0 w 379"/>
                  <a:gd name="T3" fmla="*/ 8 h 174"/>
                  <a:gd name="T4" fmla="*/ 372 w 379"/>
                  <a:gd name="T5" fmla="*/ 174 h 174"/>
                  <a:gd name="T6" fmla="*/ 379 w 379"/>
                  <a:gd name="T7" fmla="*/ 165 h 174"/>
                  <a:gd name="T8" fmla="*/ 7 w 379"/>
                  <a:gd name="T9" fmla="*/ 0 h 174"/>
                  <a:gd name="T10" fmla="*/ 0 60000 65536"/>
                  <a:gd name="T11" fmla="*/ 0 60000 65536"/>
                  <a:gd name="T12" fmla="*/ 0 60000 65536"/>
                  <a:gd name="T13" fmla="*/ 0 60000 65536"/>
                  <a:gd name="T14" fmla="*/ 0 60000 65536"/>
                  <a:gd name="T15" fmla="*/ 0 w 379"/>
                  <a:gd name="T16" fmla="*/ 0 h 174"/>
                  <a:gd name="T17" fmla="*/ 379 w 379"/>
                  <a:gd name="T18" fmla="*/ 174 h 174"/>
                </a:gdLst>
                <a:ahLst/>
                <a:cxnLst>
                  <a:cxn ang="T10">
                    <a:pos x="T0" y="T1"/>
                  </a:cxn>
                  <a:cxn ang="T11">
                    <a:pos x="T2" y="T3"/>
                  </a:cxn>
                  <a:cxn ang="T12">
                    <a:pos x="T4" y="T5"/>
                  </a:cxn>
                  <a:cxn ang="T13">
                    <a:pos x="T6" y="T7"/>
                  </a:cxn>
                  <a:cxn ang="T14">
                    <a:pos x="T8" y="T9"/>
                  </a:cxn>
                </a:cxnLst>
                <a:rect l="T15" t="T16" r="T17" b="T18"/>
                <a:pathLst>
                  <a:path w="379" h="174">
                    <a:moveTo>
                      <a:pt x="7" y="0"/>
                    </a:moveTo>
                    <a:lnTo>
                      <a:pt x="0" y="8"/>
                    </a:lnTo>
                    <a:lnTo>
                      <a:pt x="372" y="174"/>
                    </a:lnTo>
                    <a:lnTo>
                      <a:pt x="379" y="165"/>
                    </a:lnTo>
                    <a:lnTo>
                      <a:pt x="7" y="0"/>
                    </a:lnTo>
                    <a:close/>
                  </a:path>
                </a:pathLst>
              </a:custGeom>
              <a:solidFill>
                <a:srgbClr val="969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7" name="Freeform 182">
                <a:extLst>
                  <a:ext uri="{FF2B5EF4-FFF2-40B4-BE49-F238E27FC236}">
                    <a16:creationId xmlns:a16="http://schemas.microsoft.com/office/drawing/2014/main" id="{61F68BB6-7174-45A7-9C2E-A9C5E52837F8}"/>
                  </a:ext>
                </a:extLst>
              </p:cNvPr>
              <p:cNvSpPr>
                <a:spLocks/>
              </p:cNvSpPr>
              <p:nvPr/>
            </p:nvSpPr>
            <p:spPr bwMode="auto">
              <a:xfrm>
                <a:off x="1867" y="3019"/>
                <a:ext cx="379" cy="174"/>
              </a:xfrm>
              <a:custGeom>
                <a:avLst/>
                <a:gdLst>
                  <a:gd name="T0" fmla="*/ 7 w 379"/>
                  <a:gd name="T1" fmla="*/ 0 h 174"/>
                  <a:gd name="T2" fmla="*/ 0 w 379"/>
                  <a:gd name="T3" fmla="*/ 8 h 174"/>
                  <a:gd name="T4" fmla="*/ 372 w 379"/>
                  <a:gd name="T5" fmla="*/ 174 h 174"/>
                  <a:gd name="T6" fmla="*/ 379 w 379"/>
                  <a:gd name="T7" fmla="*/ 166 h 174"/>
                  <a:gd name="T8" fmla="*/ 7 w 379"/>
                  <a:gd name="T9" fmla="*/ 0 h 174"/>
                  <a:gd name="T10" fmla="*/ 0 60000 65536"/>
                  <a:gd name="T11" fmla="*/ 0 60000 65536"/>
                  <a:gd name="T12" fmla="*/ 0 60000 65536"/>
                  <a:gd name="T13" fmla="*/ 0 60000 65536"/>
                  <a:gd name="T14" fmla="*/ 0 60000 65536"/>
                  <a:gd name="T15" fmla="*/ 0 w 379"/>
                  <a:gd name="T16" fmla="*/ 0 h 174"/>
                  <a:gd name="T17" fmla="*/ 379 w 379"/>
                  <a:gd name="T18" fmla="*/ 174 h 174"/>
                </a:gdLst>
                <a:ahLst/>
                <a:cxnLst>
                  <a:cxn ang="T10">
                    <a:pos x="T0" y="T1"/>
                  </a:cxn>
                  <a:cxn ang="T11">
                    <a:pos x="T2" y="T3"/>
                  </a:cxn>
                  <a:cxn ang="T12">
                    <a:pos x="T4" y="T5"/>
                  </a:cxn>
                  <a:cxn ang="T13">
                    <a:pos x="T6" y="T7"/>
                  </a:cxn>
                  <a:cxn ang="T14">
                    <a:pos x="T8" y="T9"/>
                  </a:cxn>
                </a:cxnLst>
                <a:rect l="T15" t="T16" r="T17" b="T18"/>
                <a:pathLst>
                  <a:path w="379" h="174">
                    <a:moveTo>
                      <a:pt x="7" y="0"/>
                    </a:moveTo>
                    <a:lnTo>
                      <a:pt x="0" y="8"/>
                    </a:lnTo>
                    <a:lnTo>
                      <a:pt x="372" y="174"/>
                    </a:lnTo>
                    <a:lnTo>
                      <a:pt x="379" y="166"/>
                    </a:lnTo>
                    <a:lnTo>
                      <a:pt x="7" y="0"/>
                    </a:lnTo>
                    <a:close/>
                  </a:path>
                </a:pathLst>
              </a:custGeom>
              <a:solidFill>
                <a:srgbClr val="FAF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81" name="Group 183">
              <a:extLst>
                <a:ext uri="{FF2B5EF4-FFF2-40B4-BE49-F238E27FC236}">
                  <a16:creationId xmlns:a16="http://schemas.microsoft.com/office/drawing/2014/main" id="{22E5C324-70BC-4F6E-A998-65F782B60844}"/>
                </a:ext>
              </a:extLst>
            </p:cNvPr>
            <p:cNvGrpSpPr>
              <a:grpSpLocks/>
            </p:cNvGrpSpPr>
            <p:nvPr/>
          </p:nvGrpSpPr>
          <p:grpSpPr bwMode="auto">
            <a:xfrm>
              <a:off x="4418" y="2478"/>
              <a:ext cx="221" cy="32"/>
              <a:chOff x="4654" y="2768"/>
              <a:chExt cx="202" cy="11"/>
            </a:xfrm>
          </p:grpSpPr>
          <p:sp>
            <p:nvSpPr>
              <p:cNvPr id="117" name="Rectangle 184">
                <a:extLst>
                  <a:ext uri="{FF2B5EF4-FFF2-40B4-BE49-F238E27FC236}">
                    <a16:creationId xmlns:a16="http://schemas.microsoft.com/office/drawing/2014/main" id="{4CD3E66B-3FAA-4F15-8C7B-AC0A1E88628B}"/>
                  </a:ext>
                </a:extLst>
              </p:cNvPr>
              <p:cNvSpPr>
                <a:spLocks noChangeArrowheads="1"/>
              </p:cNvSpPr>
              <p:nvPr/>
            </p:nvSpPr>
            <p:spPr bwMode="auto">
              <a:xfrm>
                <a:off x="4654" y="2768"/>
                <a:ext cx="13" cy="11"/>
              </a:xfrm>
              <a:prstGeom prst="rect">
                <a:avLst/>
              </a:prstGeom>
              <a:solidFill>
                <a:srgbClr val="FAFD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18" name="Rectangle 185">
                <a:extLst>
                  <a:ext uri="{FF2B5EF4-FFF2-40B4-BE49-F238E27FC236}">
                    <a16:creationId xmlns:a16="http://schemas.microsoft.com/office/drawing/2014/main" id="{AF820D94-18B9-431B-A775-96F70F2D2AAC}"/>
                  </a:ext>
                </a:extLst>
              </p:cNvPr>
              <p:cNvSpPr>
                <a:spLocks noChangeArrowheads="1"/>
              </p:cNvSpPr>
              <p:nvPr/>
            </p:nvSpPr>
            <p:spPr bwMode="auto">
              <a:xfrm>
                <a:off x="4681" y="2768"/>
                <a:ext cx="13" cy="11"/>
              </a:xfrm>
              <a:prstGeom prst="rect">
                <a:avLst/>
              </a:prstGeom>
              <a:solidFill>
                <a:srgbClr val="FAFD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19" name="Rectangle 186">
                <a:extLst>
                  <a:ext uri="{FF2B5EF4-FFF2-40B4-BE49-F238E27FC236}">
                    <a16:creationId xmlns:a16="http://schemas.microsoft.com/office/drawing/2014/main" id="{F39CD232-F19B-458C-B3BB-C7AE7CBE05EB}"/>
                  </a:ext>
                </a:extLst>
              </p:cNvPr>
              <p:cNvSpPr>
                <a:spLocks noChangeArrowheads="1"/>
              </p:cNvSpPr>
              <p:nvPr/>
            </p:nvSpPr>
            <p:spPr bwMode="auto">
              <a:xfrm>
                <a:off x="4708" y="2768"/>
                <a:ext cx="13" cy="11"/>
              </a:xfrm>
              <a:prstGeom prst="rect">
                <a:avLst/>
              </a:prstGeom>
              <a:solidFill>
                <a:srgbClr val="FAFD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20" name="Rectangle 187">
                <a:extLst>
                  <a:ext uri="{FF2B5EF4-FFF2-40B4-BE49-F238E27FC236}">
                    <a16:creationId xmlns:a16="http://schemas.microsoft.com/office/drawing/2014/main" id="{EAAFD5FD-9DF7-4F8C-B873-88FFBF185F27}"/>
                  </a:ext>
                </a:extLst>
              </p:cNvPr>
              <p:cNvSpPr>
                <a:spLocks noChangeArrowheads="1"/>
              </p:cNvSpPr>
              <p:nvPr/>
            </p:nvSpPr>
            <p:spPr bwMode="auto">
              <a:xfrm>
                <a:off x="4735" y="2768"/>
                <a:ext cx="13" cy="11"/>
              </a:xfrm>
              <a:prstGeom prst="rect">
                <a:avLst/>
              </a:prstGeom>
              <a:solidFill>
                <a:srgbClr val="FAFD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21" name="Rectangle 188">
                <a:extLst>
                  <a:ext uri="{FF2B5EF4-FFF2-40B4-BE49-F238E27FC236}">
                    <a16:creationId xmlns:a16="http://schemas.microsoft.com/office/drawing/2014/main" id="{1A5690DC-06F1-4311-BC90-842B7FB2F028}"/>
                  </a:ext>
                </a:extLst>
              </p:cNvPr>
              <p:cNvSpPr>
                <a:spLocks noChangeArrowheads="1"/>
              </p:cNvSpPr>
              <p:nvPr/>
            </p:nvSpPr>
            <p:spPr bwMode="auto">
              <a:xfrm>
                <a:off x="4762" y="2768"/>
                <a:ext cx="13" cy="11"/>
              </a:xfrm>
              <a:prstGeom prst="rect">
                <a:avLst/>
              </a:prstGeom>
              <a:solidFill>
                <a:srgbClr val="FAFD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22" name="Rectangle 189">
                <a:extLst>
                  <a:ext uri="{FF2B5EF4-FFF2-40B4-BE49-F238E27FC236}">
                    <a16:creationId xmlns:a16="http://schemas.microsoft.com/office/drawing/2014/main" id="{313B48EF-A28A-438D-8828-8DD0B9FCD56E}"/>
                  </a:ext>
                </a:extLst>
              </p:cNvPr>
              <p:cNvSpPr>
                <a:spLocks noChangeArrowheads="1"/>
              </p:cNvSpPr>
              <p:nvPr/>
            </p:nvSpPr>
            <p:spPr bwMode="auto">
              <a:xfrm>
                <a:off x="4789" y="2768"/>
                <a:ext cx="13" cy="11"/>
              </a:xfrm>
              <a:prstGeom prst="rect">
                <a:avLst/>
              </a:prstGeom>
              <a:solidFill>
                <a:srgbClr val="FAFD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23" name="Rectangle 190">
                <a:extLst>
                  <a:ext uri="{FF2B5EF4-FFF2-40B4-BE49-F238E27FC236}">
                    <a16:creationId xmlns:a16="http://schemas.microsoft.com/office/drawing/2014/main" id="{3E8333E5-C0C7-4A80-8B20-1753B36E34FE}"/>
                  </a:ext>
                </a:extLst>
              </p:cNvPr>
              <p:cNvSpPr>
                <a:spLocks noChangeArrowheads="1"/>
              </p:cNvSpPr>
              <p:nvPr/>
            </p:nvSpPr>
            <p:spPr bwMode="auto">
              <a:xfrm>
                <a:off x="4816" y="2768"/>
                <a:ext cx="13" cy="11"/>
              </a:xfrm>
              <a:prstGeom prst="rect">
                <a:avLst/>
              </a:prstGeom>
              <a:solidFill>
                <a:srgbClr val="FAFD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24" name="Rectangle 191">
                <a:extLst>
                  <a:ext uri="{FF2B5EF4-FFF2-40B4-BE49-F238E27FC236}">
                    <a16:creationId xmlns:a16="http://schemas.microsoft.com/office/drawing/2014/main" id="{B5AA9178-87DC-48DD-8B45-D9F2052BFA16}"/>
                  </a:ext>
                </a:extLst>
              </p:cNvPr>
              <p:cNvSpPr>
                <a:spLocks noChangeArrowheads="1"/>
              </p:cNvSpPr>
              <p:nvPr/>
            </p:nvSpPr>
            <p:spPr bwMode="auto">
              <a:xfrm>
                <a:off x="4843" y="2768"/>
                <a:ext cx="13" cy="11"/>
              </a:xfrm>
              <a:prstGeom prst="rect">
                <a:avLst/>
              </a:prstGeom>
              <a:solidFill>
                <a:srgbClr val="FAFD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82" name="Group 192">
              <a:extLst>
                <a:ext uri="{FF2B5EF4-FFF2-40B4-BE49-F238E27FC236}">
                  <a16:creationId xmlns:a16="http://schemas.microsoft.com/office/drawing/2014/main" id="{9E715E5E-F706-4F52-8855-79DBC4291E47}"/>
                </a:ext>
              </a:extLst>
            </p:cNvPr>
            <p:cNvGrpSpPr>
              <a:grpSpLocks/>
            </p:cNvGrpSpPr>
            <p:nvPr/>
          </p:nvGrpSpPr>
          <p:grpSpPr bwMode="auto">
            <a:xfrm>
              <a:off x="2034" y="2827"/>
              <a:ext cx="1180" cy="295"/>
              <a:chOff x="1979" y="3013"/>
              <a:chExt cx="1075" cy="184"/>
            </a:xfrm>
          </p:grpSpPr>
          <p:sp>
            <p:nvSpPr>
              <p:cNvPr id="114" name="Freeform 193">
                <a:extLst>
                  <a:ext uri="{FF2B5EF4-FFF2-40B4-BE49-F238E27FC236}">
                    <a16:creationId xmlns:a16="http://schemas.microsoft.com/office/drawing/2014/main" id="{E14887D6-A829-4AAE-8458-D77D6B8D686F}"/>
                  </a:ext>
                </a:extLst>
              </p:cNvPr>
              <p:cNvSpPr>
                <a:spLocks/>
              </p:cNvSpPr>
              <p:nvPr/>
            </p:nvSpPr>
            <p:spPr bwMode="auto">
              <a:xfrm>
                <a:off x="1979" y="3013"/>
                <a:ext cx="1061" cy="173"/>
              </a:xfrm>
              <a:custGeom>
                <a:avLst/>
                <a:gdLst>
                  <a:gd name="T0" fmla="*/ 2 w 1061"/>
                  <a:gd name="T1" fmla="*/ 0 h 173"/>
                  <a:gd name="T2" fmla="*/ 0 w 1061"/>
                  <a:gd name="T3" fmla="*/ 10 h 173"/>
                  <a:gd name="T4" fmla="*/ 1059 w 1061"/>
                  <a:gd name="T5" fmla="*/ 173 h 173"/>
                  <a:gd name="T6" fmla="*/ 1061 w 1061"/>
                  <a:gd name="T7" fmla="*/ 163 h 173"/>
                  <a:gd name="T8" fmla="*/ 2 w 1061"/>
                  <a:gd name="T9" fmla="*/ 0 h 173"/>
                  <a:gd name="T10" fmla="*/ 0 60000 65536"/>
                  <a:gd name="T11" fmla="*/ 0 60000 65536"/>
                  <a:gd name="T12" fmla="*/ 0 60000 65536"/>
                  <a:gd name="T13" fmla="*/ 0 60000 65536"/>
                  <a:gd name="T14" fmla="*/ 0 60000 65536"/>
                  <a:gd name="T15" fmla="*/ 0 w 1061"/>
                  <a:gd name="T16" fmla="*/ 0 h 173"/>
                  <a:gd name="T17" fmla="*/ 1061 w 1061"/>
                  <a:gd name="T18" fmla="*/ 173 h 173"/>
                </a:gdLst>
                <a:ahLst/>
                <a:cxnLst>
                  <a:cxn ang="T10">
                    <a:pos x="T0" y="T1"/>
                  </a:cxn>
                  <a:cxn ang="T11">
                    <a:pos x="T2" y="T3"/>
                  </a:cxn>
                  <a:cxn ang="T12">
                    <a:pos x="T4" y="T5"/>
                  </a:cxn>
                  <a:cxn ang="T13">
                    <a:pos x="T6" y="T7"/>
                  </a:cxn>
                  <a:cxn ang="T14">
                    <a:pos x="T8" y="T9"/>
                  </a:cxn>
                </a:cxnLst>
                <a:rect l="T15" t="T16" r="T17" b="T18"/>
                <a:pathLst>
                  <a:path w="1061" h="173">
                    <a:moveTo>
                      <a:pt x="2" y="0"/>
                    </a:moveTo>
                    <a:lnTo>
                      <a:pt x="0" y="10"/>
                    </a:lnTo>
                    <a:lnTo>
                      <a:pt x="1059" y="173"/>
                    </a:lnTo>
                    <a:lnTo>
                      <a:pt x="1061" y="163"/>
                    </a:lnTo>
                    <a:lnTo>
                      <a:pt x="2" y="0"/>
                    </a:lnTo>
                    <a:close/>
                  </a:path>
                </a:pathLst>
              </a:custGeom>
              <a:solidFill>
                <a:srgbClr val="FCFE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5" name="Freeform 194">
                <a:extLst>
                  <a:ext uri="{FF2B5EF4-FFF2-40B4-BE49-F238E27FC236}">
                    <a16:creationId xmlns:a16="http://schemas.microsoft.com/office/drawing/2014/main" id="{ABA60F2C-95D3-43F2-980A-70504CE5FEF4}"/>
                  </a:ext>
                </a:extLst>
              </p:cNvPr>
              <p:cNvSpPr>
                <a:spLocks/>
              </p:cNvSpPr>
              <p:nvPr/>
            </p:nvSpPr>
            <p:spPr bwMode="auto">
              <a:xfrm>
                <a:off x="1993" y="3025"/>
                <a:ext cx="1061" cy="172"/>
              </a:xfrm>
              <a:custGeom>
                <a:avLst/>
                <a:gdLst>
                  <a:gd name="T0" fmla="*/ 1 w 1061"/>
                  <a:gd name="T1" fmla="*/ 0 h 172"/>
                  <a:gd name="T2" fmla="*/ 0 w 1061"/>
                  <a:gd name="T3" fmla="*/ 9 h 172"/>
                  <a:gd name="T4" fmla="*/ 1059 w 1061"/>
                  <a:gd name="T5" fmla="*/ 172 h 172"/>
                  <a:gd name="T6" fmla="*/ 1061 w 1061"/>
                  <a:gd name="T7" fmla="*/ 163 h 172"/>
                  <a:gd name="T8" fmla="*/ 1 w 1061"/>
                  <a:gd name="T9" fmla="*/ 0 h 172"/>
                  <a:gd name="T10" fmla="*/ 0 60000 65536"/>
                  <a:gd name="T11" fmla="*/ 0 60000 65536"/>
                  <a:gd name="T12" fmla="*/ 0 60000 65536"/>
                  <a:gd name="T13" fmla="*/ 0 60000 65536"/>
                  <a:gd name="T14" fmla="*/ 0 60000 65536"/>
                  <a:gd name="T15" fmla="*/ 0 w 1061"/>
                  <a:gd name="T16" fmla="*/ 0 h 172"/>
                  <a:gd name="T17" fmla="*/ 1061 w 1061"/>
                  <a:gd name="T18" fmla="*/ 172 h 172"/>
                </a:gdLst>
                <a:ahLst/>
                <a:cxnLst>
                  <a:cxn ang="T10">
                    <a:pos x="T0" y="T1"/>
                  </a:cxn>
                  <a:cxn ang="T11">
                    <a:pos x="T2" y="T3"/>
                  </a:cxn>
                  <a:cxn ang="T12">
                    <a:pos x="T4" y="T5"/>
                  </a:cxn>
                  <a:cxn ang="T13">
                    <a:pos x="T6" y="T7"/>
                  </a:cxn>
                  <a:cxn ang="T14">
                    <a:pos x="T8" y="T9"/>
                  </a:cxn>
                </a:cxnLst>
                <a:rect l="T15" t="T16" r="T17" b="T18"/>
                <a:pathLst>
                  <a:path w="1061" h="172">
                    <a:moveTo>
                      <a:pt x="1" y="0"/>
                    </a:moveTo>
                    <a:lnTo>
                      <a:pt x="0" y="9"/>
                    </a:lnTo>
                    <a:lnTo>
                      <a:pt x="1059" y="172"/>
                    </a:lnTo>
                    <a:lnTo>
                      <a:pt x="1061" y="163"/>
                    </a:lnTo>
                    <a:lnTo>
                      <a:pt x="1" y="0"/>
                    </a:lnTo>
                    <a:close/>
                  </a:path>
                </a:pathLst>
              </a:custGeom>
              <a:solidFill>
                <a:srgbClr val="969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 name="Freeform 195">
                <a:extLst>
                  <a:ext uri="{FF2B5EF4-FFF2-40B4-BE49-F238E27FC236}">
                    <a16:creationId xmlns:a16="http://schemas.microsoft.com/office/drawing/2014/main" id="{52C24229-BED3-4FE6-BC61-FDED39B5629F}"/>
                  </a:ext>
                </a:extLst>
              </p:cNvPr>
              <p:cNvSpPr>
                <a:spLocks/>
              </p:cNvSpPr>
              <p:nvPr/>
            </p:nvSpPr>
            <p:spPr bwMode="auto">
              <a:xfrm>
                <a:off x="1986" y="3019"/>
                <a:ext cx="1061" cy="173"/>
              </a:xfrm>
              <a:custGeom>
                <a:avLst/>
                <a:gdLst>
                  <a:gd name="T0" fmla="*/ 1 w 1061"/>
                  <a:gd name="T1" fmla="*/ 0 h 173"/>
                  <a:gd name="T2" fmla="*/ 0 w 1061"/>
                  <a:gd name="T3" fmla="*/ 10 h 173"/>
                  <a:gd name="T4" fmla="*/ 1059 w 1061"/>
                  <a:gd name="T5" fmla="*/ 173 h 173"/>
                  <a:gd name="T6" fmla="*/ 1061 w 1061"/>
                  <a:gd name="T7" fmla="*/ 163 h 173"/>
                  <a:gd name="T8" fmla="*/ 1 w 1061"/>
                  <a:gd name="T9" fmla="*/ 0 h 173"/>
                  <a:gd name="T10" fmla="*/ 0 60000 65536"/>
                  <a:gd name="T11" fmla="*/ 0 60000 65536"/>
                  <a:gd name="T12" fmla="*/ 0 60000 65536"/>
                  <a:gd name="T13" fmla="*/ 0 60000 65536"/>
                  <a:gd name="T14" fmla="*/ 0 60000 65536"/>
                  <a:gd name="T15" fmla="*/ 0 w 1061"/>
                  <a:gd name="T16" fmla="*/ 0 h 173"/>
                  <a:gd name="T17" fmla="*/ 1061 w 1061"/>
                  <a:gd name="T18" fmla="*/ 173 h 173"/>
                </a:gdLst>
                <a:ahLst/>
                <a:cxnLst>
                  <a:cxn ang="T10">
                    <a:pos x="T0" y="T1"/>
                  </a:cxn>
                  <a:cxn ang="T11">
                    <a:pos x="T2" y="T3"/>
                  </a:cxn>
                  <a:cxn ang="T12">
                    <a:pos x="T4" y="T5"/>
                  </a:cxn>
                  <a:cxn ang="T13">
                    <a:pos x="T6" y="T7"/>
                  </a:cxn>
                  <a:cxn ang="T14">
                    <a:pos x="T8" y="T9"/>
                  </a:cxn>
                </a:cxnLst>
                <a:rect l="T15" t="T16" r="T17" b="T18"/>
                <a:pathLst>
                  <a:path w="1061" h="173">
                    <a:moveTo>
                      <a:pt x="1" y="0"/>
                    </a:moveTo>
                    <a:lnTo>
                      <a:pt x="0" y="10"/>
                    </a:lnTo>
                    <a:lnTo>
                      <a:pt x="1059" y="173"/>
                    </a:lnTo>
                    <a:lnTo>
                      <a:pt x="1061" y="163"/>
                    </a:lnTo>
                    <a:lnTo>
                      <a:pt x="1" y="0"/>
                    </a:lnTo>
                    <a:close/>
                  </a:path>
                </a:pathLst>
              </a:custGeom>
              <a:solidFill>
                <a:srgbClr val="FAF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83" name="Rectangle 196">
              <a:extLst>
                <a:ext uri="{FF2B5EF4-FFF2-40B4-BE49-F238E27FC236}">
                  <a16:creationId xmlns:a16="http://schemas.microsoft.com/office/drawing/2014/main" id="{97365B70-9D6F-4F33-BE51-578AF14A6B16}"/>
                </a:ext>
              </a:extLst>
            </p:cNvPr>
            <p:cNvSpPr>
              <a:spLocks noChangeArrowheads="1"/>
            </p:cNvSpPr>
            <p:nvPr/>
          </p:nvSpPr>
          <p:spPr bwMode="auto">
            <a:xfrm>
              <a:off x="2749" y="3266"/>
              <a:ext cx="1277" cy="124"/>
            </a:xfrm>
            <a:prstGeom prst="rect">
              <a:avLst/>
            </a:prstGeom>
            <a:solidFill>
              <a:srgbClr val="75F2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84" name="Freeform 197">
              <a:extLst>
                <a:ext uri="{FF2B5EF4-FFF2-40B4-BE49-F238E27FC236}">
                  <a16:creationId xmlns:a16="http://schemas.microsoft.com/office/drawing/2014/main" id="{C8443A8B-49A8-4D18-BC71-D095EB988E2A}"/>
                </a:ext>
              </a:extLst>
            </p:cNvPr>
            <p:cNvSpPr>
              <a:spLocks/>
            </p:cNvSpPr>
            <p:nvPr/>
          </p:nvSpPr>
          <p:spPr bwMode="auto">
            <a:xfrm>
              <a:off x="2744" y="3238"/>
              <a:ext cx="1309" cy="32"/>
            </a:xfrm>
            <a:custGeom>
              <a:avLst/>
              <a:gdLst>
                <a:gd name="T0" fmla="*/ 0 w 1193"/>
                <a:gd name="T1" fmla="*/ 1978 h 22"/>
                <a:gd name="T2" fmla="*/ 3562 w 1193"/>
                <a:gd name="T3" fmla="*/ 1978 h 22"/>
                <a:gd name="T4" fmla="*/ 3631 w 1193"/>
                <a:gd name="T5" fmla="*/ 0 h 22"/>
                <a:gd name="T6" fmla="*/ 86 w 1193"/>
                <a:gd name="T7" fmla="*/ 0 h 22"/>
                <a:gd name="T8" fmla="*/ 0 w 1193"/>
                <a:gd name="T9" fmla="*/ 1978 h 22"/>
                <a:gd name="T10" fmla="*/ 0 60000 65536"/>
                <a:gd name="T11" fmla="*/ 0 60000 65536"/>
                <a:gd name="T12" fmla="*/ 0 60000 65536"/>
                <a:gd name="T13" fmla="*/ 0 60000 65536"/>
                <a:gd name="T14" fmla="*/ 0 60000 65536"/>
                <a:gd name="T15" fmla="*/ 0 w 1193"/>
                <a:gd name="T16" fmla="*/ 0 h 22"/>
                <a:gd name="T17" fmla="*/ 1193 w 1193"/>
                <a:gd name="T18" fmla="*/ 22 h 22"/>
              </a:gdLst>
              <a:ahLst/>
              <a:cxnLst>
                <a:cxn ang="T10">
                  <a:pos x="T0" y="T1"/>
                </a:cxn>
                <a:cxn ang="T11">
                  <a:pos x="T2" y="T3"/>
                </a:cxn>
                <a:cxn ang="T12">
                  <a:pos x="T4" y="T5"/>
                </a:cxn>
                <a:cxn ang="T13">
                  <a:pos x="T6" y="T7"/>
                </a:cxn>
                <a:cxn ang="T14">
                  <a:pos x="T8" y="T9"/>
                </a:cxn>
              </a:cxnLst>
              <a:rect l="T15" t="T16" r="T17" b="T18"/>
              <a:pathLst>
                <a:path w="1193" h="22">
                  <a:moveTo>
                    <a:pt x="0" y="22"/>
                  </a:moveTo>
                  <a:lnTo>
                    <a:pt x="1169" y="22"/>
                  </a:lnTo>
                  <a:lnTo>
                    <a:pt x="1193" y="0"/>
                  </a:lnTo>
                  <a:lnTo>
                    <a:pt x="28" y="0"/>
                  </a:lnTo>
                  <a:lnTo>
                    <a:pt x="0" y="22"/>
                  </a:lnTo>
                  <a:close/>
                </a:path>
              </a:pathLst>
            </a:custGeom>
            <a:solidFill>
              <a:srgbClr val="00B7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198">
              <a:extLst>
                <a:ext uri="{FF2B5EF4-FFF2-40B4-BE49-F238E27FC236}">
                  <a16:creationId xmlns:a16="http://schemas.microsoft.com/office/drawing/2014/main" id="{119AFAD6-46EB-455D-8658-16989D783255}"/>
                </a:ext>
              </a:extLst>
            </p:cNvPr>
            <p:cNvSpPr>
              <a:spLocks/>
            </p:cNvSpPr>
            <p:nvPr/>
          </p:nvSpPr>
          <p:spPr bwMode="auto">
            <a:xfrm>
              <a:off x="4034" y="3238"/>
              <a:ext cx="30" cy="145"/>
            </a:xfrm>
            <a:custGeom>
              <a:avLst/>
              <a:gdLst>
                <a:gd name="T0" fmla="*/ 0 w 23"/>
                <a:gd name="T1" fmla="*/ 34 h 140"/>
                <a:gd name="T2" fmla="*/ 0 w 23"/>
                <a:gd name="T3" fmla="*/ 213 h 140"/>
                <a:gd name="T4" fmla="*/ 554 w 23"/>
                <a:gd name="T5" fmla="*/ 175 h 140"/>
                <a:gd name="T6" fmla="*/ 554 w 23"/>
                <a:gd name="T7" fmla="*/ 0 h 140"/>
                <a:gd name="T8" fmla="*/ 0 w 23"/>
                <a:gd name="T9" fmla="*/ 34 h 140"/>
                <a:gd name="T10" fmla="*/ 0 60000 65536"/>
                <a:gd name="T11" fmla="*/ 0 60000 65536"/>
                <a:gd name="T12" fmla="*/ 0 60000 65536"/>
                <a:gd name="T13" fmla="*/ 0 60000 65536"/>
                <a:gd name="T14" fmla="*/ 0 60000 65536"/>
                <a:gd name="T15" fmla="*/ 0 w 23"/>
                <a:gd name="T16" fmla="*/ 0 h 140"/>
                <a:gd name="T17" fmla="*/ 23 w 23"/>
                <a:gd name="T18" fmla="*/ 140 h 140"/>
              </a:gdLst>
              <a:ahLst/>
              <a:cxnLst>
                <a:cxn ang="T10">
                  <a:pos x="T0" y="T1"/>
                </a:cxn>
                <a:cxn ang="T11">
                  <a:pos x="T2" y="T3"/>
                </a:cxn>
                <a:cxn ang="T12">
                  <a:pos x="T4" y="T5"/>
                </a:cxn>
                <a:cxn ang="T13">
                  <a:pos x="T6" y="T7"/>
                </a:cxn>
                <a:cxn ang="T14">
                  <a:pos x="T8" y="T9"/>
                </a:cxn>
              </a:cxnLst>
              <a:rect l="T15" t="T16" r="T17" b="T18"/>
              <a:pathLst>
                <a:path w="23" h="140">
                  <a:moveTo>
                    <a:pt x="0" y="22"/>
                  </a:moveTo>
                  <a:lnTo>
                    <a:pt x="0" y="140"/>
                  </a:lnTo>
                  <a:lnTo>
                    <a:pt x="23" y="115"/>
                  </a:lnTo>
                  <a:lnTo>
                    <a:pt x="23" y="0"/>
                  </a:lnTo>
                  <a:lnTo>
                    <a:pt x="0" y="22"/>
                  </a:lnTo>
                  <a:close/>
                </a:path>
              </a:pathLst>
            </a:custGeom>
            <a:solidFill>
              <a:srgbClr val="004E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Rectangle 199">
              <a:extLst>
                <a:ext uri="{FF2B5EF4-FFF2-40B4-BE49-F238E27FC236}">
                  <a16:creationId xmlns:a16="http://schemas.microsoft.com/office/drawing/2014/main" id="{388C76B5-3E9D-4F97-A00D-1AC8B2D832F0}"/>
                </a:ext>
              </a:extLst>
            </p:cNvPr>
            <p:cNvSpPr>
              <a:spLocks noChangeArrowheads="1"/>
            </p:cNvSpPr>
            <p:nvPr/>
          </p:nvSpPr>
          <p:spPr bwMode="auto">
            <a:xfrm>
              <a:off x="2906" y="3278"/>
              <a:ext cx="966"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87" name="Rectangle 200">
              <a:extLst>
                <a:ext uri="{FF2B5EF4-FFF2-40B4-BE49-F238E27FC236}">
                  <a16:creationId xmlns:a16="http://schemas.microsoft.com/office/drawing/2014/main" id="{D50CB48C-6245-4B42-AE94-9ED9E41B3149}"/>
                </a:ext>
              </a:extLst>
            </p:cNvPr>
            <p:cNvSpPr>
              <a:spLocks noChangeArrowheads="1"/>
            </p:cNvSpPr>
            <p:nvPr/>
          </p:nvSpPr>
          <p:spPr bwMode="auto">
            <a:xfrm>
              <a:off x="3152" y="3249"/>
              <a:ext cx="44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1400">
                  <a:solidFill>
                    <a:srgbClr val="000000"/>
                  </a:solidFill>
                  <a:latin typeface="宋体" panose="02010600030101010101" pitchFamily="2" charset="-122"/>
                </a:rPr>
                <a:t>统计指标</a:t>
              </a:r>
              <a:endParaRPr kumimoji="1" lang="zh-CN" altLang="en-US" sz="1400">
                <a:latin typeface="Times New Roman" panose="02020603050405020304" pitchFamily="18" charset="0"/>
              </a:endParaRPr>
            </a:p>
          </p:txBody>
        </p:sp>
        <p:sp>
          <p:nvSpPr>
            <p:cNvPr id="88" name="Rectangle 202">
              <a:extLst>
                <a:ext uri="{FF2B5EF4-FFF2-40B4-BE49-F238E27FC236}">
                  <a16:creationId xmlns:a16="http://schemas.microsoft.com/office/drawing/2014/main" id="{861DE7FB-61C0-4631-8278-D6367AD8D3F9}"/>
                </a:ext>
              </a:extLst>
            </p:cNvPr>
            <p:cNvSpPr>
              <a:spLocks noChangeArrowheads="1"/>
            </p:cNvSpPr>
            <p:nvPr/>
          </p:nvSpPr>
          <p:spPr bwMode="auto">
            <a:xfrm>
              <a:off x="4083" y="3302"/>
              <a:ext cx="14" cy="32"/>
            </a:xfrm>
            <a:prstGeom prst="rect">
              <a:avLst/>
            </a:prstGeom>
            <a:solidFill>
              <a:srgbClr val="FAFD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89" name="Rectangle 203">
              <a:extLst>
                <a:ext uri="{FF2B5EF4-FFF2-40B4-BE49-F238E27FC236}">
                  <a16:creationId xmlns:a16="http://schemas.microsoft.com/office/drawing/2014/main" id="{FFB910E3-5C32-428C-9216-5AC8C55CB702}"/>
                </a:ext>
              </a:extLst>
            </p:cNvPr>
            <p:cNvSpPr>
              <a:spLocks noChangeArrowheads="1"/>
            </p:cNvSpPr>
            <p:nvPr/>
          </p:nvSpPr>
          <p:spPr bwMode="auto">
            <a:xfrm>
              <a:off x="4113" y="3302"/>
              <a:ext cx="14" cy="32"/>
            </a:xfrm>
            <a:prstGeom prst="rect">
              <a:avLst/>
            </a:prstGeom>
            <a:solidFill>
              <a:srgbClr val="FAFD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90" name="Rectangle 204">
              <a:extLst>
                <a:ext uri="{FF2B5EF4-FFF2-40B4-BE49-F238E27FC236}">
                  <a16:creationId xmlns:a16="http://schemas.microsoft.com/office/drawing/2014/main" id="{0C9E19F0-26A1-4F64-A574-87970723F2D0}"/>
                </a:ext>
              </a:extLst>
            </p:cNvPr>
            <p:cNvSpPr>
              <a:spLocks noChangeArrowheads="1"/>
            </p:cNvSpPr>
            <p:nvPr/>
          </p:nvSpPr>
          <p:spPr bwMode="auto">
            <a:xfrm>
              <a:off x="4142" y="3302"/>
              <a:ext cx="14" cy="32"/>
            </a:xfrm>
            <a:prstGeom prst="rect">
              <a:avLst/>
            </a:prstGeom>
            <a:solidFill>
              <a:srgbClr val="FAFD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91" name="Rectangle 205">
              <a:extLst>
                <a:ext uri="{FF2B5EF4-FFF2-40B4-BE49-F238E27FC236}">
                  <a16:creationId xmlns:a16="http://schemas.microsoft.com/office/drawing/2014/main" id="{968D8C7D-4B74-431C-87D3-4E1CC0845A7A}"/>
                </a:ext>
              </a:extLst>
            </p:cNvPr>
            <p:cNvSpPr>
              <a:spLocks noChangeArrowheads="1"/>
            </p:cNvSpPr>
            <p:nvPr/>
          </p:nvSpPr>
          <p:spPr bwMode="auto">
            <a:xfrm>
              <a:off x="4172" y="3302"/>
              <a:ext cx="14" cy="32"/>
            </a:xfrm>
            <a:prstGeom prst="rect">
              <a:avLst/>
            </a:prstGeom>
            <a:solidFill>
              <a:srgbClr val="FAFD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92" name="Rectangle 206">
              <a:extLst>
                <a:ext uri="{FF2B5EF4-FFF2-40B4-BE49-F238E27FC236}">
                  <a16:creationId xmlns:a16="http://schemas.microsoft.com/office/drawing/2014/main" id="{19B430BB-E9CE-4E13-BCAD-2376732DE4EF}"/>
                </a:ext>
              </a:extLst>
            </p:cNvPr>
            <p:cNvSpPr>
              <a:spLocks noChangeArrowheads="1"/>
            </p:cNvSpPr>
            <p:nvPr/>
          </p:nvSpPr>
          <p:spPr bwMode="auto">
            <a:xfrm>
              <a:off x="4201" y="3302"/>
              <a:ext cx="14" cy="32"/>
            </a:xfrm>
            <a:prstGeom prst="rect">
              <a:avLst/>
            </a:prstGeom>
            <a:solidFill>
              <a:srgbClr val="FAFD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93" name="Rectangle 207">
              <a:extLst>
                <a:ext uri="{FF2B5EF4-FFF2-40B4-BE49-F238E27FC236}">
                  <a16:creationId xmlns:a16="http://schemas.microsoft.com/office/drawing/2014/main" id="{94974430-0CC5-4128-B71D-CA322C5942F9}"/>
                </a:ext>
              </a:extLst>
            </p:cNvPr>
            <p:cNvSpPr>
              <a:spLocks noChangeArrowheads="1"/>
            </p:cNvSpPr>
            <p:nvPr/>
          </p:nvSpPr>
          <p:spPr bwMode="auto">
            <a:xfrm>
              <a:off x="4231" y="3302"/>
              <a:ext cx="14" cy="32"/>
            </a:xfrm>
            <a:prstGeom prst="rect">
              <a:avLst/>
            </a:prstGeom>
            <a:solidFill>
              <a:srgbClr val="FAFD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94" name="Rectangle 208">
              <a:extLst>
                <a:ext uri="{FF2B5EF4-FFF2-40B4-BE49-F238E27FC236}">
                  <a16:creationId xmlns:a16="http://schemas.microsoft.com/office/drawing/2014/main" id="{2A1515FF-840F-4ADA-B466-35BDFE535E4D}"/>
                </a:ext>
              </a:extLst>
            </p:cNvPr>
            <p:cNvSpPr>
              <a:spLocks noChangeArrowheads="1"/>
            </p:cNvSpPr>
            <p:nvPr/>
          </p:nvSpPr>
          <p:spPr bwMode="auto">
            <a:xfrm>
              <a:off x="4260" y="3302"/>
              <a:ext cx="14" cy="32"/>
            </a:xfrm>
            <a:prstGeom prst="rect">
              <a:avLst/>
            </a:prstGeom>
            <a:solidFill>
              <a:srgbClr val="FAFD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95" name="Rectangle 209">
              <a:extLst>
                <a:ext uri="{FF2B5EF4-FFF2-40B4-BE49-F238E27FC236}">
                  <a16:creationId xmlns:a16="http://schemas.microsoft.com/office/drawing/2014/main" id="{B3AECE9F-1B49-4C38-913C-7A7BFD63C4C4}"/>
                </a:ext>
              </a:extLst>
            </p:cNvPr>
            <p:cNvSpPr>
              <a:spLocks noChangeArrowheads="1"/>
            </p:cNvSpPr>
            <p:nvPr/>
          </p:nvSpPr>
          <p:spPr bwMode="auto">
            <a:xfrm>
              <a:off x="4290" y="3302"/>
              <a:ext cx="14" cy="32"/>
            </a:xfrm>
            <a:prstGeom prst="rect">
              <a:avLst/>
            </a:prstGeom>
            <a:solidFill>
              <a:srgbClr val="FAFD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96" name="Freeform 210">
              <a:extLst>
                <a:ext uri="{FF2B5EF4-FFF2-40B4-BE49-F238E27FC236}">
                  <a16:creationId xmlns:a16="http://schemas.microsoft.com/office/drawing/2014/main" id="{DE6D4663-D771-45D5-B134-F8FB03064525}"/>
                </a:ext>
              </a:extLst>
            </p:cNvPr>
            <p:cNvSpPr>
              <a:spLocks/>
            </p:cNvSpPr>
            <p:nvPr/>
          </p:nvSpPr>
          <p:spPr bwMode="auto">
            <a:xfrm flipH="1">
              <a:off x="1569" y="2864"/>
              <a:ext cx="945" cy="324"/>
            </a:xfrm>
            <a:custGeom>
              <a:avLst/>
              <a:gdLst>
                <a:gd name="T0" fmla="*/ 2 w 1061"/>
                <a:gd name="T1" fmla="*/ 0 h 173"/>
                <a:gd name="T2" fmla="*/ 0 w 1061"/>
                <a:gd name="T3" fmla="*/ 18899 h 173"/>
                <a:gd name="T4" fmla="*/ 264 w 1061"/>
                <a:gd name="T5" fmla="*/ 322202 h 173"/>
                <a:gd name="T6" fmla="*/ 265 w 1061"/>
                <a:gd name="T7" fmla="*/ 302961 h 173"/>
                <a:gd name="T8" fmla="*/ 2 w 1061"/>
                <a:gd name="T9" fmla="*/ 0 h 173"/>
                <a:gd name="T10" fmla="*/ 0 60000 65536"/>
                <a:gd name="T11" fmla="*/ 0 60000 65536"/>
                <a:gd name="T12" fmla="*/ 0 60000 65536"/>
                <a:gd name="T13" fmla="*/ 0 60000 65536"/>
                <a:gd name="T14" fmla="*/ 0 60000 65536"/>
                <a:gd name="T15" fmla="*/ 0 w 1061"/>
                <a:gd name="T16" fmla="*/ 0 h 173"/>
                <a:gd name="T17" fmla="*/ 1061 w 1061"/>
                <a:gd name="T18" fmla="*/ 173 h 173"/>
              </a:gdLst>
              <a:ahLst/>
              <a:cxnLst>
                <a:cxn ang="T10">
                  <a:pos x="T0" y="T1"/>
                </a:cxn>
                <a:cxn ang="T11">
                  <a:pos x="T2" y="T3"/>
                </a:cxn>
                <a:cxn ang="T12">
                  <a:pos x="T4" y="T5"/>
                </a:cxn>
                <a:cxn ang="T13">
                  <a:pos x="T6" y="T7"/>
                </a:cxn>
                <a:cxn ang="T14">
                  <a:pos x="T8" y="T9"/>
                </a:cxn>
              </a:cxnLst>
              <a:rect l="T15" t="T16" r="T17" b="T18"/>
              <a:pathLst>
                <a:path w="1061" h="173">
                  <a:moveTo>
                    <a:pt x="2" y="0"/>
                  </a:moveTo>
                  <a:lnTo>
                    <a:pt x="0" y="10"/>
                  </a:lnTo>
                  <a:lnTo>
                    <a:pt x="1059" y="173"/>
                  </a:lnTo>
                  <a:lnTo>
                    <a:pt x="1061" y="163"/>
                  </a:lnTo>
                  <a:lnTo>
                    <a:pt x="2" y="0"/>
                  </a:lnTo>
                  <a:close/>
                </a:path>
              </a:pathLst>
            </a:custGeom>
            <a:solidFill>
              <a:srgbClr val="FCFE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 name="Freeform 211">
              <a:extLst>
                <a:ext uri="{FF2B5EF4-FFF2-40B4-BE49-F238E27FC236}">
                  <a16:creationId xmlns:a16="http://schemas.microsoft.com/office/drawing/2014/main" id="{5C2FE822-DCD8-43D1-93EC-121E2EF0AF32}"/>
                </a:ext>
              </a:extLst>
            </p:cNvPr>
            <p:cNvSpPr>
              <a:spLocks/>
            </p:cNvSpPr>
            <p:nvPr/>
          </p:nvSpPr>
          <p:spPr bwMode="auto">
            <a:xfrm flipH="1">
              <a:off x="1557" y="2887"/>
              <a:ext cx="945" cy="321"/>
            </a:xfrm>
            <a:custGeom>
              <a:avLst/>
              <a:gdLst>
                <a:gd name="T0" fmla="*/ 1 w 1061"/>
                <a:gd name="T1" fmla="*/ 0 h 172"/>
                <a:gd name="T2" fmla="*/ 0 w 1061"/>
                <a:gd name="T3" fmla="*/ 16485 h 172"/>
                <a:gd name="T4" fmla="*/ 264 w 1061"/>
                <a:gd name="T5" fmla="*/ 307137 h 172"/>
                <a:gd name="T6" fmla="*/ 265 w 1061"/>
                <a:gd name="T7" fmla="*/ 290652 h 172"/>
                <a:gd name="T8" fmla="*/ 1 w 1061"/>
                <a:gd name="T9" fmla="*/ 0 h 172"/>
                <a:gd name="T10" fmla="*/ 0 60000 65536"/>
                <a:gd name="T11" fmla="*/ 0 60000 65536"/>
                <a:gd name="T12" fmla="*/ 0 60000 65536"/>
                <a:gd name="T13" fmla="*/ 0 60000 65536"/>
                <a:gd name="T14" fmla="*/ 0 60000 65536"/>
                <a:gd name="T15" fmla="*/ 0 w 1061"/>
                <a:gd name="T16" fmla="*/ 0 h 172"/>
                <a:gd name="T17" fmla="*/ 1061 w 1061"/>
                <a:gd name="T18" fmla="*/ 172 h 172"/>
              </a:gdLst>
              <a:ahLst/>
              <a:cxnLst>
                <a:cxn ang="T10">
                  <a:pos x="T0" y="T1"/>
                </a:cxn>
                <a:cxn ang="T11">
                  <a:pos x="T2" y="T3"/>
                </a:cxn>
                <a:cxn ang="T12">
                  <a:pos x="T4" y="T5"/>
                </a:cxn>
                <a:cxn ang="T13">
                  <a:pos x="T6" y="T7"/>
                </a:cxn>
                <a:cxn ang="T14">
                  <a:pos x="T8" y="T9"/>
                </a:cxn>
              </a:cxnLst>
              <a:rect l="T15" t="T16" r="T17" b="T18"/>
              <a:pathLst>
                <a:path w="1061" h="172">
                  <a:moveTo>
                    <a:pt x="1" y="0"/>
                  </a:moveTo>
                  <a:lnTo>
                    <a:pt x="0" y="9"/>
                  </a:lnTo>
                  <a:lnTo>
                    <a:pt x="1059" y="172"/>
                  </a:lnTo>
                  <a:lnTo>
                    <a:pt x="1061" y="163"/>
                  </a:lnTo>
                  <a:lnTo>
                    <a:pt x="1" y="0"/>
                  </a:lnTo>
                  <a:close/>
                </a:path>
              </a:pathLst>
            </a:custGeom>
            <a:solidFill>
              <a:srgbClr val="969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 name="Freeform 212">
              <a:extLst>
                <a:ext uri="{FF2B5EF4-FFF2-40B4-BE49-F238E27FC236}">
                  <a16:creationId xmlns:a16="http://schemas.microsoft.com/office/drawing/2014/main" id="{4235CB5A-F75B-4057-80F1-DAD383E30BE6}"/>
                </a:ext>
              </a:extLst>
            </p:cNvPr>
            <p:cNvSpPr>
              <a:spLocks/>
            </p:cNvSpPr>
            <p:nvPr/>
          </p:nvSpPr>
          <p:spPr bwMode="auto">
            <a:xfrm flipH="1">
              <a:off x="1563" y="2875"/>
              <a:ext cx="945" cy="324"/>
            </a:xfrm>
            <a:custGeom>
              <a:avLst/>
              <a:gdLst>
                <a:gd name="T0" fmla="*/ 1 w 1061"/>
                <a:gd name="T1" fmla="*/ 0 h 173"/>
                <a:gd name="T2" fmla="*/ 0 w 1061"/>
                <a:gd name="T3" fmla="*/ 18899 h 173"/>
                <a:gd name="T4" fmla="*/ 264 w 1061"/>
                <a:gd name="T5" fmla="*/ 322202 h 173"/>
                <a:gd name="T6" fmla="*/ 265 w 1061"/>
                <a:gd name="T7" fmla="*/ 302961 h 173"/>
                <a:gd name="T8" fmla="*/ 1 w 1061"/>
                <a:gd name="T9" fmla="*/ 0 h 173"/>
                <a:gd name="T10" fmla="*/ 0 60000 65536"/>
                <a:gd name="T11" fmla="*/ 0 60000 65536"/>
                <a:gd name="T12" fmla="*/ 0 60000 65536"/>
                <a:gd name="T13" fmla="*/ 0 60000 65536"/>
                <a:gd name="T14" fmla="*/ 0 60000 65536"/>
                <a:gd name="T15" fmla="*/ 0 w 1061"/>
                <a:gd name="T16" fmla="*/ 0 h 173"/>
                <a:gd name="T17" fmla="*/ 1061 w 1061"/>
                <a:gd name="T18" fmla="*/ 173 h 173"/>
              </a:gdLst>
              <a:ahLst/>
              <a:cxnLst>
                <a:cxn ang="T10">
                  <a:pos x="T0" y="T1"/>
                </a:cxn>
                <a:cxn ang="T11">
                  <a:pos x="T2" y="T3"/>
                </a:cxn>
                <a:cxn ang="T12">
                  <a:pos x="T4" y="T5"/>
                </a:cxn>
                <a:cxn ang="T13">
                  <a:pos x="T6" y="T7"/>
                </a:cxn>
                <a:cxn ang="T14">
                  <a:pos x="T8" y="T9"/>
                </a:cxn>
              </a:cxnLst>
              <a:rect l="T15" t="T16" r="T17" b="T18"/>
              <a:pathLst>
                <a:path w="1061" h="173">
                  <a:moveTo>
                    <a:pt x="1" y="0"/>
                  </a:moveTo>
                  <a:lnTo>
                    <a:pt x="0" y="10"/>
                  </a:lnTo>
                  <a:lnTo>
                    <a:pt x="1059" y="173"/>
                  </a:lnTo>
                  <a:lnTo>
                    <a:pt x="1061" y="163"/>
                  </a:lnTo>
                  <a:lnTo>
                    <a:pt x="1" y="0"/>
                  </a:lnTo>
                  <a:close/>
                </a:path>
              </a:pathLst>
            </a:custGeom>
            <a:solidFill>
              <a:srgbClr val="FAF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 name="Freeform 213">
              <a:extLst>
                <a:ext uri="{FF2B5EF4-FFF2-40B4-BE49-F238E27FC236}">
                  <a16:creationId xmlns:a16="http://schemas.microsoft.com/office/drawing/2014/main" id="{F811DD39-37EA-43C9-849D-C5DB31A60552}"/>
                </a:ext>
              </a:extLst>
            </p:cNvPr>
            <p:cNvSpPr>
              <a:spLocks/>
            </p:cNvSpPr>
            <p:nvPr/>
          </p:nvSpPr>
          <p:spPr bwMode="auto">
            <a:xfrm>
              <a:off x="2456" y="2864"/>
              <a:ext cx="158" cy="292"/>
            </a:xfrm>
            <a:custGeom>
              <a:avLst/>
              <a:gdLst>
                <a:gd name="T0" fmla="*/ 0 w 320"/>
                <a:gd name="T1" fmla="*/ 4198 h 175"/>
                <a:gd name="T2" fmla="*/ 0 w 320"/>
                <a:gd name="T3" fmla="*/ 0 h 175"/>
                <a:gd name="T4" fmla="*/ 0 w 320"/>
                <a:gd name="T5" fmla="*/ 77282 h 175"/>
                <a:gd name="T6" fmla="*/ 0 w 320"/>
                <a:gd name="T7" fmla="*/ 81538 h 175"/>
                <a:gd name="T8" fmla="*/ 0 w 320"/>
                <a:gd name="T9" fmla="*/ 4198 h 175"/>
                <a:gd name="T10" fmla="*/ 0 60000 65536"/>
                <a:gd name="T11" fmla="*/ 0 60000 65536"/>
                <a:gd name="T12" fmla="*/ 0 60000 65536"/>
                <a:gd name="T13" fmla="*/ 0 60000 65536"/>
                <a:gd name="T14" fmla="*/ 0 60000 65536"/>
                <a:gd name="T15" fmla="*/ 0 w 320"/>
                <a:gd name="T16" fmla="*/ 0 h 175"/>
                <a:gd name="T17" fmla="*/ 320 w 320"/>
                <a:gd name="T18" fmla="*/ 175 h 175"/>
              </a:gdLst>
              <a:ahLst/>
              <a:cxnLst>
                <a:cxn ang="T10">
                  <a:pos x="T0" y="T1"/>
                </a:cxn>
                <a:cxn ang="T11">
                  <a:pos x="T2" y="T3"/>
                </a:cxn>
                <a:cxn ang="T12">
                  <a:pos x="T4" y="T5"/>
                </a:cxn>
                <a:cxn ang="T13">
                  <a:pos x="T6" y="T7"/>
                </a:cxn>
                <a:cxn ang="T14">
                  <a:pos x="T8" y="T9"/>
                </a:cxn>
              </a:cxnLst>
              <a:rect l="T15" t="T16" r="T17" b="T18"/>
              <a:pathLst>
                <a:path w="320" h="175">
                  <a:moveTo>
                    <a:pt x="320" y="9"/>
                  </a:moveTo>
                  <a:lnTo>
                    <a:pt x="313" y="0"/>
                  </a:lnTo>
                  <a:lnTo>
                    <a:pt x="0" y="166"/>
                  </a:lnTo>
                  <a:lnTo>
                    <a:pt x="7" y="175"/>
                  </a:lnTo>
                  <a:lnTo>
                    <a:pt x="320" y="9"/>
                  </a:lnTo>
                  <a:close/>
                </a:path>
              </a:pathLst>
            </a:custGeom>
            <a:solidFill>
              <a:srgbClr val="FCFE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 name="Freeform 214">
              <a:extLst>
                <a:ext uri="{FF2B5EF4-FFF2-40B4-BE49-F238E27FC236}">
                  <a16:creationId xmlns:a16="http://schemas.microsoft.com/office/drawing/2014/main" id="{5601E4E8-83D9-490E-B2EA-EDAE54B640EE}"/>
                </a:ext>
              </a:extLst>
            </p:cNvPr>
            <p:cNvSpPr>
              <a:spLocks/>
            </p:cNvSpPr>
            <p:nvPr/>
          </p:nvSpPr>
          <p:spPr bwMode="auto">
            <a:xfrm>
              <a:off x="2463" y="2884"/>
              <a:ext cx="157" cy="290"/>
            </a:xfrm>
            <a:custGeom>
              <a:avLst/>
              <a:gdLst>
                <a:gd name="T0" fmla="*/ 0 w 319"/>
                <a:gd name="T1" fmla="*/ 3688 h 174"/>
                <a:gd name="T2" fmla="*/ 0 w 319"/>
                <a:gd name="T3" fmla="*/ 0 h 174"/>
                <a:gd name="T4" fmla="*/ 0 w 319"/>
                <a:gd name="T5" fmla="*/ 75717 h 174"/>
                <a:gd name="T6" fmla="*/ 0 w 319"/>
                <a:gd name="T7" fmla="*/ 79897 h 174"/>
                <a:gd name="T8" fmla="*/ 0 w 319"/>
                <a:gd name="T9" fmla="*/ 3688 h 174"/>
                <a:gd name="T10" fmla="*/ 0 60000 65536"/>
                <a:gd name="T11" fmla="*/ 0 60000 65536"/>
                <a:gd name="T12" fmla="*/ 0 60000 65536"/>
                <a:gd name="T13" fmla="*/ 0 60000 65536"/>
                <a:gd name="T14" fmla="*/ 0 60000 65536"/>
                <a:gd name="T15" fmla="*/ 0 w 319"/>
                <a:gd name="T16" fmla="*/ 0 h 174"/>
                <a:gd name="T17" fmla="*/ 319 w 319"/>
                <a:gd name="T18" fmla="*/ 174 h 174"/>
              </a:gdLst>
              <a:ahLst/>
              <a:cxnLst>
                <a:cxn ang="T10">
                  <a:pos x="T0" y="T1"/>
                </a:cxn>
                <a:cxn ang="T11">
                  <a:pos x="T2" y="T3"/>
                </a:cxn>
                <a:cxn ang="T12">
                  <a:pos x="T4" y="T5"/>
                </a:cxn>
                <a:cxn ang="T13">
                  <a:pos x="T6" y="T7"/>
                </a:cxn>
                <a:cxn ang="T14">
                  <a:pos x="T8" y="T9"/>
                </a:cxn>
              </a:cxnLst>
              <a:rect l="T15" t="T16" r="T17" b="T18"/>
              <a:pathLst>
                <a:path w="319" h="174">
                  <a:moveTo>
                    <a:pt x="319" y="8"/>
                  </a:moveTo>
                  <a:lnTo>
                    <a:pt x="312" y="0"/>
                  </a:lnTo>
                  <a:lnTo>
                    <a:pt x="0" y="165"/>
                  </a:lnTo>
                  <a:lnTo>
                    <a:pt x="6" y="174"/>
                  </a:lnTo>
                  <a:lnTo>
                    <a:pt x="319" y="8"/>
                  </a:lnTo>
                  <a:close/>
                </a:path>
              </a:pathLst>
            </a:custGeom>
            <a:solidFill>
              <a:srgbClr val="969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 name="Freeform 215">
              <a:extLst>
                <a:ext uri="{FF2B5EF4-FFF2-40B4-BE49-F238E27FC236}">
                  <a16:creationId xmlns:a16="http://schemas.microsoft.com/office/drawing/2014/main" id="{79E8F1F9-D89E-4269-9920-A0536115A85C}"/>
                </a:ext>
              </a:extLst>
            </p:cNvPr>
            <p:cNvSpPr>
              <a:spLocks/>
            </p:cNvSpPr>
            <p:nvPr/>
          </p:nvSpPr>
          <p:spPr bwMode="auto">
            <a:xfrm>
              <a:off x="2459" y="2874"/>
              <a:ext cx="158" cy="290"/>
            </a:xfrm>
            <a:custGeom>
              <a:avLst/>
              <a:gdLst>
                <a:gd name="T0" fmla="*/ 0 w 319"/>
                <a:gd name="T1" fmla="*/ 3688 h 174"/>
                <a:gd name="T2" fmla="*/ 0 w 319"/>
                <a:gd name="T3" fmla="*/ 0 h 174"/>
                <a:gd name="T4" fmla="*/ 0 w 319"/>
                <a:gd name="T5" fmla="*/ 76367 h 174"/>
                <a:gd name="T6" fmla="*/ 0 w 319"/>
                <a:gd name="T7" fmla="*/ 79897 h 174"/>
                <a:gd name="T8" fmla="*/ 0 w 319"/>
                <a:gd name="T9" fmla="*/ 3688 h 174"/>
                <a:gd name="T10" fmla="*/ 0 60000 65536"/>
                <a:gd name="T11" fmla="*/ 0 60000 65536"/>
                <a:gd name="T12" fmla="*/ 0 60000 65536"/>
                <a:gd name="T13" fmla="*/ 0 60000 65536"/>
                <a:gd name="T14" fmla="*/ 0 60000 65536"/>
                <a:gd name="T15" fmla="*/ 0 w 319"/>
                <a:gd name="T16" fmla="*/ 0 h 174"/>
                <a:gd name="T17" fmla="*/ 319 w 319"/>
                <a:gd name="T18" fmla="*/ 174 h 174"/>
              </a:gdLst>
              <a:ahLst/>
              <a:cxnLst>
                <a:cxn ang="T10">
                  <a:pos x="T0" y="T1"/>
                </a:cxn>
                <a:cxn ang="T11">
                  <a:pos x="T2" y="T3"/>
                </a:cxn>
                <a:cxn ang="T12">
                  <a:pos x="T4" y="T5"/>
                </a:cxn>
                <a:cxn ang="T13">
                  <a:pos x="T6" y="T7"/>
                </a:cxn>
                <a:cxn ang="T14">
                  <a:pos x="T8" y="T9"/>
                </a:cxn>
              </a:cxnLst>
              <a:rect l="T15" t="T16" r="T17" b="T18"/>
              <a:pathLst>
                <a:path w="319" h="174">
                  <a:moveTo>
                    <a:pt x="319" y="8"/>
                  </a:moveTo>
                  <a:lnTo>
                    <a:pt x="313" y="0"/>
                  </a:lnTo>
                  <a:lnTo>
                    <a:pt x="0" y="166"/>
                  </a:lnTo>
                  <a:lnTo>
                    <a:pt x="7" y="174"/>
                  </a:lnTo>
                  <a:lnTo>
                    <a:pt x="319" y="8"/>
                  </a:lnTo>
                  <a:close/>
                </a:path>
              </a:pathLst>
            </a:custGeom>
            <a:solidFill>
              <a:srgbClr val="FAF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02" name="Group 216">
              <a:extLst>
                <a:ext uri="{FF2B5EF4-FFF2-40B4-BE49-F238E27FC236}">
                  <a16:creationId xmlns:a16="http://schemas.microsoft.com/office/drawing/2014/main" id="{2CC59E94-F6B1-4821-8EAE-D369E55ECE1E}"/>
                </a:ext>
              </a:extLst>
            </p:cNvPr>
            <p:cNvGrpSpPr>
              <a:grpSpLocks/>
            </p:cNvGrpSpPr>
            <p:nvPr/>
          </p:nvGrpSpPr>
          <p:grpSpPr bwMode="auto">
            <a:xfrm>
              <a:off x="2356" y="2811"/>
              <a:ext cx="957" cy="344"/>
              <a:chOff x="2426" y="2659"/>
              <a:chExt cx="869" cy="290"/>
            </a:xfrm>
          </p:grpSpPr>
          <p:sp>
            <p:nvSpPr>
              <p:cNvPr id="111" name="Freeform 217">
                <a:extLst>
                  <a:ext uri="{FF2B5EF4-FFF2-40B4-BE49-F238E27FC236}">
                    <a16:creationId xmlns:a16="http://schemas.microsoft.com/office/drawing/2014/main" id="{655D19E1-7A04-4CCB-A58E-D0A3CD264992}"/>
                  </a:ext>
                </a:extLst>
              </p:cNvPr>
              <p:cNvSpPr>
                <a:spLocks/>
              </p:cNvSpPr>
              <p:nvPr/>
            </p:nvSpPr>
            <p:spPr bwMode="auto">
              <a:xfrm flipH="1">
                <a:off x="2437" y="2659"/>
                <a:ext cx="858" cy="273"/>
              </a:xfrm>
              <a:custGeom>
                <a:avLst/>
                <a:gdLst>
                  <a:gd name="T0" fmla="*/ 2 w 1061"/>
                  <a:gd name="T1" fmla="*/ 0 h 173"/>
                  <a:gd name="T2" fmla="*/ 0 w 1061"/>
                  <a:gd name="T3" fmla="*/ 2400 h 173"/>
                  <a:gd name="T4" fmla="*/ 82 w 1061"/>
                  <a:gd name="T5" fmla="*/ 41270 h 173"/>
                  <a:gd name="T6" fmla="*/ 83 w 1061"/>
                  <a:gd name="T7" fmla="*/ 38919 h 173"/>
                  <a:gd name="T8" fmla="*/ 2 w 1061"/>
                  <a:gd name="T9" fmla="*/ 0 h 173"/>
                  <a:gd name="T10" fmla="*/ 0 60000 65536"/>
                  <a:gd name="T11" fmla="*/ 0 60000 65536"/>
                  <a:gd name="T12" fmla="*/ 0 60000 65536"/>
                  <a:gd name="T13" fmla="*/ 0 60000 65536"/>
                  <a:gd name="T14" fmla="*/ 0 60000 65536"/>
                  <a:gd name="T15" fmla="*/ 0 w 1061"/>
                  <a:gd name="T16" fmla="*/ 0 h 173"/>
                  <a:gd name="T17" fmla="*/ 1061 w 1061"/>
                  <a:gd name="T18" fmla="*/ 173 h 173"/>
                </a:gdLst>
                <a:ahLst/>
                <a:cxnLst>
                  <a:cxn ang="T10">
                    <a:pos x="T0" y="T1"/>
                  </a:cxn>
                  <a:cxn ang="T11">
                    <a:pos x="T2" y="T3"/>
                  </a:cxn>
                  <a:cxn ang="T12">
                    <a:pos x="T4" y="T5"/>
                  </a:cxn>
                  <a:cxn ang="T13">
                    <a:pos x="T6" y="T7"/>
                  </a:cxn>
                  <a:cxn ang="T14">
                    <a:pos x="T8" y="T9"/>
                  </a:cxn>
                </a:cxnLst>
                <a:rect l="T15" t="T16" r="T17" b="T18"/>
                <a:pathLst>
                  <a:path w="1061" h="173">
                    <a:moveTo>
                      <a:pt x="2" y="0"/>
                    </a:moveTo>
                    <a:lnTo>
                      <a:pt x="0" y="10"/>
                    </a:lnTo>
                    <a:lnTo>
                      <a:pt x="1059" y="173"/>
                    </a:lnTo>
                    <a:lnTo>
                      <a:pt x="1061" y="163"/>
                    </a:lnTo>
                    <a:lnTo>
                      <a:pt x="2" y="0"/>
                    </a:lnTo>
                    <a:close/>
                  </a:path>
                </a:pathLst>
              </a:custGeom>
              <a:solidFill>
                <a:srgbClr val="FCFE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 name="Freeform 218">
                <a:extLst>
                  <a:ext uri="{FF2B5EF4-FFF2-40B4-BE49-F238E27FC236}">
                    <a16:creationId xmlns:a16="http://schemas.microsoft.com/office/drawing/2014/main" id="{93C75C54-2015-4C07-9187-077DE8F84FE0}"/>
                  </a:ext>
                </a:extLst>
              </p:cNvPr>
              <p:cNvSpPr>
                <a:spLocks/>
              </p:cNvSpPr>
              <p:nvPr/>
            </p:nvSpPr>
            <p:spPr bwMode="auto">
              <a:xfrm flipH="1">
                <a:off x="2426" y="2678"/>
                <a:ext cx="858" cy="271"/>
              </a:xfrm>
              <a:custGeom>
                <a:avLst/>
                <a:gdLst>
                  <a:gd name="T0" fmla="*/ 1 w 1061"/>
                  <a:gd name="T1" fmla="*/ 0 h 172"/>
                  <a:gd name="T2" fmla="*/ 0 w 1061"/>
                  <a:gd name="T3" fmla="*/ 2097 h 172"/>
                  <a:gd name="T4" fmla="*/ 82 w 1061"/>
                  <a:gd name="T5" fmla="*/ 40248 h 172"/>
                  <a:gd name="T6" fmla="*/ 83 w 1061"/>
                  <a:gd name="T7" fmla="*/ 38157 h 172"/>
                  <a:gd name="T8" fmla="*/ 1 w 1061"/>
                  <a:gd name="T9" fmla="*/ 0 h 172"/>
                  <a:gd name="T10" fmla="*/ 0 60000 65536"/>
                  <a:gd name="T11" fmla="*/ 0 60000 65536"/>
                  <a:gd name="T12" fmla="*/ 0 60000 65536"/>
                  <a:gd name="T13" fmla="*/ 0 60000 65536"/>
                  <a:gd name="T14" fmla="*/ 0 60000 65536"/>
                  <a:gd name="T15" fmla="*/ 0 w 1061"/>
                  <a:gd name="T16" fmla="*/ 0 h 172"/>
                  <a:gd name="T17" fmla="*/ 1061 w 1061"/>
                  <a:gd name="T18" fmla="*/ 172 h 172"/>
                </a:gdLst>
                <a:ahLst/>
                <a:cxnLst>
                  <a:cxn ang="T10">
                    <a:pos x="T0" y="T1"/>
                  </a:cxn>
                  <a:cxn ang="T11">
                    <a:pos x="T2" y="T3"/>
                  </a:cxn>
                  <a:cxn ang="T12">
                    <a:pos x="T4" y="T5"/>
                  </a:cxn>
                  <a:cxn ang="T13">
                    <a:pos x="T6" y="T7"/>
                  </a:cxn>
                  <a:cxn ang="T14">
                    <a:pos x="T8" y="T9"/>
                  </a:cxn>
                </a:cxnLst>
                <a:rect l="T15" t="T16" r="T17" b="T18"/>
                <a:pathLst>
                  <a:path w="1061" h="172">
                    <a:moveTo>
                      <a:pt x="1" y="0"/>
                    </a:moveTo>
                    <a:lnTo>
                      <a:pt x="0" y="9"/>
                    </a:lnTo>
                    <a:lnTo>
                      <a:pt x="1059" y="172"/>
                    </a:lnTo>
                    <a:lnTo>
                      <a:pt x="1061" y="163"/>
                    </a:lnTo>
                    <a:lnTo>
                      <a:pt x="1" y="0"/>
                    </a:lnTo>
                    <a:close/>
                  </a:path>
                </a:pathLst>
              </a:custGeom>
              <a:solidFill>
                <a:srgbClr val="969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 name="Freeform 219">
                <a:extLst>
                  <a:ext uri="{FF2B5EF4-FFF2-40B4-BE49-F238E27FC236}">
                    <a16:creationId xmlns:a16="http://schemas.microsoft.com/office/drawing/2014/main" id="{178C045A-D8E3-4F7C-8E28-71DB308C1A2A}"/>
                  </a:ext>
                </a:extLst>
              </p:cNvPr>
              <p:cNvSpPr>
                <a:spLocks/>
              </p:cNvSpPr>
              <p:nvPr/>
            </p:nvSpPr>
            <p:spPr bwMode="auto">
              <a:xfrm flipH="1">
                <a:off x="2432" y="2668"/>
                <a:ext cx="857" cy="273"/>
              </a:xfrm>
              <a:custGeom>
                <a:avLst/>
                <a:gdLst>
                  <a:gd name="T0" fmla="*/ 1 w 1061"/>
                  <a:gd name="T1" fmla="*/ 0 h 173"/>
                  <a:gd name="T2" fmla="*/ 0 w 1061"/>
                  <a:gd name="T3" fmla="*/ 2400 h 173"/>
                  <a:gd name="T4" fmla="*/ 81 w 1061"/>
                  <a:gd name="T5" fmla="*/ 41270 h 173"/>
                  <a:gd name="T6" fmla="*/ 82 w 1061"/>
                  <a:gd name="T7" fmla="*/ 38919 h 173"/>
                  <a:gd name="T8" fmla="*/ 1 w 1061"/>
                  <a:gd name="T9" fmla="*/ 0 h 173"/>
                  <a:gd name="T10" fmla="*/ 0 60000 65536"/>
                  <a:gd name="T11" fmla="*/ 0 60000 65536"/>
                  <a:gd name="T12" fmla="*/ 0 60000 65536"/>
                  <a:gd name="T13" fmla="*/ 0 60000 65536"/>
                  <a:gd name="T14" fmla="*/ 0 60000 65536"/>
                  <a:gd name="T15" fmla="*/ 0 w 1061"/>
                  <a:gd name="T16" fmla="*/ 0 h 173"/>
                  <a:gd name="T17" fmla="*/ 1061 w 1061"/>
                  <a:gd name="T18" fmla="*/ 173 h 173"/>
                </a:gdLst>
                <a:ahLst/>
                <a:cxnLst>
                  <a:cxn ang="T10">
                    <a:pos x="T0" y="T1"/>
                  </a:cxn>
                  <a:cxn ang="T11">
                    <a:pos x="T2" y="T3"/>
                  </a:cxn>
                  <a:cxn ang="T12">
                    <a:pos x="T4" y="T5"/>
                  </a:cxn>
                  <a:cxn ang="T13">
                    <a:pos x="T6" y="T7"/>
                  </a:cxn>
                  <a:cxn ang="T14">
                    <a:pos x="T8" y="T9"/>
                  </a:cxn>
                </a:cxnLst>
                <a:rect l="T15" t="T16" r="T17" b="T18"/>
                <a:pathLst>
                  <a:path w="1061" h="173">
                    <a:moveTo>
                      <a:pt x="1" y="0"/>
                    </a:moveTo>
                    <a:lnTo>
                      <a:pt x="0" y="10"/>
                    </a:lnTo>
                    <a:lnTo>
                      <a:pt x="1059" y="173"/>
                    </a:lnTo>
                    <a:lnTo>
                      <a:pt x="1061" y="163"/>
                    </a:lnTo>
                    <a:lnTo>
                      <a:pt x="1" y="0"/>
                    </a:lnTo>
                    <a:close/>
                  </a:path>
                </a:pathLst>
              </a:custGeom>
              <a:solidFill>
                <a:srgbClr val="FAF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03" name="Group 220">
              <a:extLst>
                <a:ext uri="{FF2B5EF4-FFF2-40B4-BE49-F238E27FC236}">
                  <a16:creationId xmlns:a16="http://schemas.microsoft.com/office/drawing/2014/main" id="{FC1150B8-13D7-493E-A4F2-CC656D62BB92}"/>
                </a:ext>
              </a:extLst>
            </p:cNvPr>
            <p:cNvGrpSpPr>
              <a:grpSpLocks/>
            </p:cNvGrpSpPr>
            <p:nvPr/>
          </p:nvGrpSpPr>
          <p:grpSpPr bwMode="auto">
            <a:xfrm>
              <a:off x="3256" y="2864"/>
              <a:ext cx="164" cy="310"/>
              <a:chOff x="3243" y="2704"/>
              <a:chExt cx="149" cy="261"/>
            </a:xfrm>
          </p:grpSpPr>
          <p:sp>
            <p:nvSpPr>
              <p:cNvPr id="108" name="Freeform 221">
                <a:extLst>
                  <a:ext uri="{FF2B5EF4-FFF2-40B4-BE49-F238E27FC236}">
                    <a16:creationId xmlns:a16="http://schemas.microsoft.com/office/drawing/2014/main" id="{73ECC9B3-3051-4166-B7DC-B41FEF2CB36D}"/>
                  </a:ext>
                </a:extLst>
              </p:cNvPr>
              <p:cNvSpPr>
                <a:spLocks/>
              </p:cNvSpPr>
              <p:nvPr/>
            </p:nvSpPr>
            <p:spPr bwMode="auto">
              <a:xfrm>
                <a:off x="3243" y="2704"/>
                <a:ext cx="143" cy="246"/>
              </a:xfrm>
              <a:custGeom>
                <a:avLst/>
                <a:gdLst>
                  <a:gd name="T0" fmla="*/ 0 w 320"/>
                  <a:gd name="T1" fmla="*/ 530 h 175"/>
                  <a:gd name="T2" fmla="*/ 0 w 320"/>
                  <a:gd name="T3" fmla="*/ 0 h 175"/>
                  <a:gd name="T4" fmla="*/ 0 w 320"/>
                  <a:gd name="T5" fmla="*/ 9886 h 175"/>
                  <a:gd name="T6" fmla="*/ 0 w 320"/>
                  <a:gd name="T7" fmla="*/ 10405 h 175"/>
                  <a:gd name="T8" fmla="*/ 0 w 320"/>
                  <a:gd name="T9" fmla="*/ 530 h 175"/>
                  <a:gd name="T10" fmla="*/ 0 60000 65536"/>
                  <a:gd name="T11" fmla="*/ 0 60000 65536"/>
                  <a:gd name="T12" fmla="*/ 0 60000 65536"/>
                  <a:gd name="T13" fmla="*/ 0 60000 65536"/>
                  <a:gd name="T14" fmla="*/ 0 60000 65536"/>
                  <a:gd name="T15" fmla="*/ 0 w 320"/>
                  <a:gd name="T16" fmla="*/ 0 h 175"/>
                  <a:gd name="T17" fmla="*/ 320 w 320"/>
                  <a:gd name="T18" fmla="*/ 175 h 175"/>
                </a:gdLst>
                <a:ahLst/>
                <a:cxnLst>
                  <a:cxn ang="T10">
                    <a:pos x="T0" y="T1"/>
                  </a:cxn>
                  <a:cxn ang="T11">
                    <a:pos x="T2" y="T3"/>
                  </a:cxn>
                  <a:cxn ang="T12">
                    <a:pos x="T4" y="T5"/>
                  </a:cxn>
                  <a:cxn ang="T13">
                    <a:pos x="T6" y="T7"/>
                  </a:cxn>
                  <a:cxn ang="T14">
                    <a:pos x="T8" y="T9"/>
                  </a:cxn>
                </a:cxnLst>
                <a:rect l="T15" t="T16" r="T17" b="T18"/>
                <a:pathLst>
                  <a:path w="320" h="175">
                    <a:moveTo>
                      <a:pt x="320" y="9"/>
                    </a:moveTo>
                    <a:lnTo>
                      <a:pt x="313" y="0"/>
                    </a:lnTo>
                    <a:lnTo>
                      <a:pt x="0" y="166"/>
                    </a:lnTo>
                    <a:lnTo>
                      <a:pt x="7" y="175"/>
                    </a:lnTo>
                    <a:lnTo>
                      <a:pt x="320" y="9"/>
                    </a:lnTo>
                    <a:close/>
                  </a:path>
                </a:pathLst>
              </a:custGeom>
              <a:solidFill>
                <a:srgbClr val="FCFE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 name="Freeform 222">
                <a:extLst>
                  <a:ext uri="{FF2B5EF4-FFF2-40B4-BE49-F238E27FC236}">
                    <a16:creationId xmlns:a16="http://schemas.microsoft.com/office/drawing/2014/main" id="{C80CD0B5-6FC2-4FBC-9F79-57394E2CF6D4}"/>
                  </a:ext>
                </a:extLst>
              </p:cNvPr>
              <p:cNvSpPr>
                <a:spLocks/>
              </p:cNvSpPr>
              <p:nvPr/>
            </p:nvSpPr>
            <p:spPr bwMode="auto">
              <a:xfrm>
                <a:off x="3249" y="2721"/>
                <a:ext cx="143" cy="244"/>
              </a:xfrm>
              <a:custGeom>
                <a:avLst/>
                <a:gdLst>
                  <a:gd name="T0" fmla="*/ 0 w 319"/>
                  <a:gd name="T1" fmla="*/ 433 h 174"/>
                  <a:gd name="T2" fmla="*/ 0 w 319"/>
                  <a:gd name="T3" fmla="*/ 0 h 174"/>
                  <a:gd name="T4" fmla="*/ 0 w 319"/>
                  <a:gd name="T5" fmla="*/ 9520 h 174"/>
                  <a:gd name="T6" fmla="*/ 0 w 319"/>
                  <a:gd name="T7" fmla="*/ 10070 h 174"/>
                  <a:gd name="T8" fmla="*/ 0 w 319"/>
                  <a:gd name="T9" fmla="*/ 433 h 174"/>
                  <a:gd name="T10" fmla="*/ 0 60000 65536"/>
                  <a:gd name="T11" fmla="*/ 0 60000 65536"/>
                  <a:gd name="T12" fmla="*/ 0 60000 65536"/>
                  <a:gd name="T13" fmla="*/ 0 60000 65536"/>
                  <a:gd name="T14" fmla="*/ 0 60000 65536"/>
                  <a:gd name="T15" fmla="*/ 0 w 319"/>
                  <a:gd name="T16" fmla="*/ 0 h 174"/>
                  <a:gd name="T17" fmla="*/ 319 w 319"/>
                  <a:gd name="T18" fmla="*/ 174 h 174"/>
                </a:gdLst>
                <a:ahLst/>
                <a:cxnLst>
                  <a:cxn ang="T10">
                    <a:pos x="T0" y="T1"/>
                  </a:cxn>
                  <a:cxn ang="T11">
                    <a:pos x="T2" y="T3"/>
                  </a:cxn>
                  <a:cxn ang="T12">
                    <a:pos x="T4" y="T5"/>
                  </a:cxn>
                  <a:cxn ang="T13">
                    <a:pos x="T6" y="T7"/>
                  </a:cxn>
                  <a:cxn ang="T14">
                    <a:pos x="T8" y="T9"/>
                  </a:cxn>
                </a:cxnLst>
                <a:rect l="T15" t="T16" r="T17" b="T18"/>
                <a:pathLst>
                  <a:path w="319" h="174">
                    <a:moveTo>
                      <a:pt x="319" y="8"/>
                    </a:moveTo>
                    <a:lnTo>
                      <a:pt x="312" y="0"/>
                    </a:lnTo>
                    <a:lnTo>
                      <a:pt x="0" y="165"/>
                    </a:lnTo>
                    <a:lnTo>
                      <a:pt x="6" y="174"/>
                    </a:lnTo>
                    <a:lnTo>
                      <a:pt x="319" y="8"/>
                    </a:lnTo>
                    <a:close/>
                  </a:path>
                </a:pathLst>
              </a:custGeom>
              <a:solidFill>
                <a:srgbClr val="969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 name="Freeform 223">
                <a:extLst>
                  <a:ext uri="{FF2B5EF4-FFF2-40B4-BE49-F238E27FC236}">
                    <a16:creationId xmlns:a16="http://schemas.microsoft.com/office/drawing/2014/main" id="{862889F5-2578-4DC7-9446-778CC519F2CA}"/>
                  </a:ext>
                </a:extLst>
              </p:cNvPr>
              <p:cNvSpPr>
                <a:spLocks/>
              </p:cNvSpPr>
              <p:nvPr/>
            </p:nvSpPr>
            <p:spPr bwMode="auto">
              <a:xfrm>
                <a:off x="3246" y="2712"/>
                <a:ext cx="143" cy="245"/>
              </a:xfrm>
              <a:custGeom>
                <a:avLst/>
                <a:gdLst>
                  <a:gd name="T0" fmla="*/ 0 w 319"/>
                  <a:gd name="T1" fmla="*/ 460 h 174"/>
                  <a:gd name="T2" fmla="*/ 0 w 319"/>
                  <a:gd name="T3" fmla="*/ 0 h 174"/>
                  <a:gd name="T4" fmla="*/ 0 w 319"/>
                  <a:gd name="T5" fmla="*/ 10077 h 174"/>
                  <a:gd name="T6" fmla="*/ 0 w 319"/>
                  <a:gd name="T7" fmla="*/ 10565 h 174"/>
                  <a:gd name="T8" fmla="*/ 0 w 319"/>
                  <a:gd name="T9" fmla="*/ 460 h 174"/>
                  <a:gd name="T10" fmla="*/ 0 60000 65536"/>
                  <a:gd name="T11" fmla="*/ 0 60000 65536"/>
                  <a:gd name="T12" fmla="*/ 0 60000 65536"/>
                  <a:gd name="T13" fmla="*/ 0 60000 65536"/>
                  <a:gd name="T14" fmla="*/ 0 60000 65536"/>
                  <a:gd name="T15" fmla="*/ 0 w 319"/>
                  <a:gd name="T16" fmla="*/ 0 h 174"/>
                  <a:gd name="T17" fmla="*/ 319 w 319"/>
                  <a:gd name="T18" fmla="*/ 174 h 174"/>
                </a:gdLst>
                <a:ahLst/>
                <a:cxnLst>
                  <a:cxn ang="T10">
                    <a:pos x="T0" y="T1"/>
                  </a:cxn>
                  <a:cxn ang="T11">
                    <a:pos x="T2" y="T3"/>
                  </a:cxn>
                  <a:cxn ang="T12">
                    <a:pos x="T4" y="T5"/>
                  </a:cxn>
                  <a:cxn ang="T13">
                    <a:pos x="T6" y="T7"/>
                  </a:cxn>
                  <a:cxn ang="T14">
                    <a:pos x="T8" y="T9"/>
                  </a:cxn>
                </a:cxnLst>
                <a:rect l="T15" t="T16" r="T17" b="T18"/>
                <a:pathLst>
                  <a:path w="319" h="174">
                    <a:moveTo>
                      <a:pt x="319" y="8"/>
                    </a:moveTo>
                    <a:lnTo>
                      <a:pt x="313" y="0"/>
                    </a:lnTo>
                    <a:lnTo>
                      <a:pt x="0" y="166"/>
                    </a:lnTo>
                    <a:lnTo>
                      <a:pt x="7" y="174"/>
                    </a:lnTo>
                    <a:lnTo>
                      <a:pt x="319" y="8"/>
                    </a:lnTo>
                    <a:close/>
                  </a:path>
                </a:pathLst>
              </a:custGeom>
              <a:solidFill>
                <a:srgbClr val="FAF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04" name="Group 224">
              <a:extLst>
                <a:ext uri="{FF2B5EF4-FFF2-40B4-BE49-F238E27FC236}">
                  <a16:creationId xmlns:a16="http://schemas.microsoft.com/office/drawing/2014/main" id="{17ADC7A9-EC3B-48E3-9257-D3F51EC738FF}"/>
                </a:ext>
              </a:extLst>
            </p:cNvPr>
            <p:cNvGrpSpPr>
              <a:grpSpLocks/>
            </p:cNvGrpSpPr>
            <p:nvPr/>
          </p:nvGrpSpPr>
          <p:grpSpPr bwMode="auto">
            <a:xfrm>
              <a:off x="3213" y="1661"/>
              <a:ext cx="30" cy="61"/>
              <a:chOff x="3067" y="1484"/>
              <a:chExt cx="27" cy="59"/>
            </a:xfrm>
          </p:grpSpPr>
          <p:sp>
            <p:nvSpPr>
              <p:cNvPr id="105" name="Rectangle 225">
                <a:extLst>
                  <a:ext uri="{FF2B5EF4-FFF2-40B4-BE49-F238E27FC236}">
                    <a16:creationId xmlns:a16="http://schemas.microsoft.com/office/drawing/2014/main" id="{55B48A9A-A2A7-467F-8BD4-B0C31B63D899}"/>
                  </a:ext>
                </a:extLst>
              </p:cNvPr>
              <p:cNvSpPr>
                <a:spLocks noChangeArrowheads="1"/>
              </p:cNvSpPr>
              <p:nvPr/>
            </p:nvSpPr>
            <p:spPr bwMode="auto">
              <a:xfrm>
                <a:off x="3067" y="1484"/>
                <a:ext cx="14" cy="47"/>
              </a:xfrm>
              <a:prstGeom prst="rect">
                <a:avLst/>
              </a:prstGeom>
              <a:solidFill>
                <a:srgbClr val="FCFE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06" name="Rectangle 226">
                <a:extLst>
                  <a:ext uri="{FF2B5EF4-FFF2-40B4-BE49-F238E27FC236}">
                    <a16:creationId xmlns:a16="http://schemas.microsoft.com/office/drawing/2014/main" id="{198DBCA8-4101-406F-84F6-B94CE1CAD3FC}"/>
                  </a:ext>
                </a:extLst>
              </p:cNvPr>
              <p:cNvSpPr>
                <a:spLocks noChangeArrowheads="1"/>
              </p:cNvSpPr>
              <p:nvPr/>
            </p:nvSpPr>
            <p:spPr bwMode="auto">
              <a:xfrm>
                <a:off x="3081" y="1495"/>
                <a:ext cx="13" cy="48"/>
              </a:xfrm>
              <a:prstGeom prst="rect">
                <a:avLst/>
              </a:prstGeom>
              <a:solidFill>
                <a:srgbClr val="9698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07" name="Rectangle 227">
                <a:extLst>
                  <a:ext uri="{FF2B5EF4-FFF2-40B4-BE49-F238E27FC236}">
                    <a16:creationId xmlns:a16="http://schemas.microsoft.com/office/drawing/2014/main" id="{3A43F4F6-067A-4FD6-B6AA-2FB17A855368}"/>
                  </a:ext>
                </a:extLst>
              </p:cNvPr>
              <p:cNvSpPr>
                <a:spLocks noChangeArrowheads="1"/>
              </p:cNvSpPr>
              <p:nvPr/>
            </p:nvSpPr>
            <p:spPr bwMode="auto">
              <a:xfrm>
                <a:off x="3074" y="1489"/>
                <a:ext cx="13" cy="48"/>
              </a:xfrm>
              <a:prstGeom prst="rect">
                <a:avLst/>
              </a:prstGeom>
              <a:solidFill>
                <a:srgbClr val="FAFD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sp>
        <p:nvSpPr>
          <p:cNvPr id="184" name="Rectangle 130">
            <a:extLst>
              <a:ext uri="{FF2B5EF4-FFF2-40B4-BE49-F238E27FC236}">
                <a16:creationId xmlns:a16="http://schemas.microsoft.com/office/drawing/2014/main" id="{A2145212-1639-4DC4-A573-F3C1CF28DDEA}"/>
              </a:ext>
            </a:extLst>
          </p:cNvPr>
          <p:cNvSpPr>
            <a:spLocks noChangeArrowheads="1"/>
          </p:cNvSpPr>
          <p:nvPr/>
        </p:nvSpPr>
        <p:spPr bwMode="auto">
          <a:xfrm>
            <a:off x="7661894" y="2241252"/>
            <a:ext cx="7112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1400">
                <a:solidFill>
                  <a:srgbClr val="000000"/>
                </a:solidFill>
                <a:latin typeface="宋体" panose="02010600030101010101" pitchFamily="2" charset="-122"/>
              </a:rPr>
              <a:t>控制范围</a:t>
            </a:r>
            <a:endParaRPr kumimoji="1" lang="zh-CN" altLang="en-US" sz="1400">
              <a:latin typeface="Times New Roman" panose="02020603050405020304" pitchFamily="18" charset="0"/>
            </a:endParaRPr>
          </a:p>
        </p:txBody>
      </p:sp>
      <p:sp>
        <p:nvSpPr>
          <p:cNvPr id="185" name="Freeform 131">
            <a:extLst>
              <a:ext uri="{FF2B5EF4-FFF2-40B4-BE49-F238E27FC236}">
                <a16:creationId xmlns:a16="http://schemas.microsoft.com/office/drawing/2014/main" id="{65A55617-909D-48E8-B482-6C613CE55948}"/>
              </a:ext>
            </a:extLst>
          </p:cNvPr>
          <p:cNvSpPr>
            <a:spLocks/>
          </p:cNvSpPr>
          <p:nvPr/>
        </p:nvSpPr>
        <p:spPr bwMode="auto">
          <a:xfrm>
            <a:off x="8787432" y="2101552"/>
            <a:ext cx="60325" cy="381000"/>
          </a:xfrm>
          <a:custGeom>
            <a:avLst/>
            <a:gdLst>
              <a:gd name="T0" fmla="*/ 0 w 35"/>
              <a:gd name="T1" fmla="*/ 2147483646 h 232"/>
              <a:gd name="T2" fmla="*/ 0 w 35"/>
              <a:gd name="T3" fmla="*/ 2147483646 h 232"/>
              <a:gd name="T4" fmla="*/ 2147483646 w 35"/>
              <a:gd name="T5" fmla="*/ 2147483646 h 232"/>
              <a:gd name="T6" fmla="*/ 2147483646 w 35"/>
              <a:gd name="T7" fmla="*/ 0 h 232"/>
              <a:gd name="T8" fmla="*/ 0 w 35"/>
              <a:gd name="T9" fmla="*/ 2147483646 h 232"/>
              <a:gd name="T10" fmla="*/ 0 60000 65536"/>
              <a:gd name="T11" fmla="*/ 0 60000 65536"/>
              <a:gd name="T12" fmla="*/ 0 60000 65536"/>
              <a:gd name="T13" fmla="*/ 0 60000 65536"/>
              <a:gd name="T14" fmla="*/ 0 60000 65536"/>
              <a:gd name="T15" fmla="*/ 0 w 35"/>
              <a:gd name="T16" fmla="*/ 0 h 232"/>
              <a:gd name="T17" fmla="*/ 35 w 35"/>
              <a:gd name="T18" fmla="*/ 232 h 232"/>
            </a:gdLst>
            <a:ahLst/>
            <a:cxnLst>
              <a:cxn ang="T10">
                <a:pos x="T0" y="T1"/>
              </a:cxn>
              <a:cxn ang="T11">
                <a:pos x="T2" y="T3"/>
              </a:cxn>
              <a:cxn ang="T12">
                <a:pos x="T4" y="T5"/>
              </a:cxn>
              <a:cxn ang="T13">
                <a:pos x="T6" y="T7"/>
              </a:cxn>
              <a:cxn ang="T14">
                <a:pos x="T8" y="T9"/>
              </a:cxn>
            </a:cxnLst>
            <a:rect l="T15" t="T16" r="T17" b="T18"/>
            <a:pathLst>
              <a:path w="35" h="232">
                <a:moveTo>
                  <a:pt x="0" y="24"/>
                </a:moveTo>
                <a:lnTo>
                  <a:pt x="0" y="232"/>
                </a:lnTo>
                <a:lnTo>
                  <a:pt x="35" y="208"/>
                </a:lnTo>
                <a:lnTo>
                  <a:pt x="35" y="0"/>
                </a:lnTo>
                <a:lnTo>
                  <a:pt x="0" y="24"/>
                </a:lnTo>
                <a:close/>
              </a:path>
            </a:pathLst>
          </a:custGeom>
          <a:solidFill>
            <a:srgbClr val="004E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6" name="Freeform 132">
            <a:extLst>
              <a:ext uri="{FF2B5EF4-FFF2-40B4-BE49-F238E27FC236}">
                <a16:creationId xmlns:a16="http://schemas.microsoft.com/office/drawing/2014/main" id="{7B42D798-C0E9-404D-856A-F1502A58DE87}"/>
              </a:ext>
            </a:extLst>
          </p:cNvPr>
          <p:cNvSpPr>
            <a:spLocks/>
          </p:cNvSpPr>
          <p:nvPr/>
        </p:nvSpPr>
        <p:spPr bwMode="auto">
          <a:xfrm>
            <a:off x="7299944" y="2101552"/>
            <a:ext cx="1543050" cy="38100"/>
          </a:xfrm>
          <a:custGeom>
            <a:avLst/>
            <a:gdLst>
              <a:gd name="T0" fmla="*/ 0 w 885"/>
              <a:gd name="T1" fmla="*/ 2147483646 h 23"/>
              <a:gd name="T2" fmla="*/ 2147483646 w 885"/>
              <a:gd name="T3" fmla="*/ 2147483646 h 23"/>
              <a:gd name="T4" fmla="*/ 2147483646 w 885"/>
              <a:gd name="T5" fmla="*/ 0 h 23"/>
              <a:gd name="T6" fmla="*/ 2147483646 w 885"/>
              <a:gd name="T7" fmla="*/ 0 h 23"/>
              <a:gd name="T8" fmla="*/ 0 w 885"/>
              <a:gd name="T9" fmla="*/ 2147483646 h 23"/>
              <a:gd name="T10" fmla="*/ 0 60000 65536"/>
              <a:gd name="T11" fmla="*/ 0 60000 65536"/>
              <a:gd name="T12" fmla="*/ 0 60000 65536"/>
              <a:gd name="T13" fmla="*/ 0 60000 65536"/>
              <a:gd name="T14" fmla="*/ 0 60000 65536"/>
              <a:gd name="T15" fmla="*/ 0 w 885"/>
              <a:gd name="T16" fmla="*/ 0 h 23"/>
              <a:gd name="T17" fmla="*/ 885 w 885"/>
              <a:gd name="T18" fmla="*/ 23 h 23"/>
            </a:gdLst>
            <a:ahLst/>
            <a:cxnLst>
              <a:cxn ang="T10">
                <a:pos x="T0" y="T1"/>
              </a:cxn>
              <a:cxn ang="T11">
                <a:pos x="T2" y="T3"/>
              </a:cxn>
              <a:cxn ang="T12">
                <a:pos x="T4" y="T5"/>
              </a:cxn>
              <a:cxn ang="T13">
                <a:pos x="T6" y="T7"/>
              </a:cxn>
              <a:cxn ang="T14">
                <a:pos x="T8" y="T9"/>
              </a:cxn>
            </a:cxnLst>
            <a:rect l="T15" t="T16" r="T17" b="T18"/>
            <a:pathLst>
              <a:path w="885" h="23">
                <a:moveTo>
                  <a:pt x="0" y="21"/>
                </a:moveTo>
                <a:lnTo>
                  <a:pt x="848" y="23"/>
                </a:lnTo>
                <a:lnTo>
                  <a:pt x="885" y="0"/>
                </a:lnTo>
                <a:lnTo>
                  <a:pt x="47" y="0"/>
                </a:lnTo>
                <a:lnTo>
                  <a:pt x="0" y="21"/>
                </a:lnTo>
                <a:close/>
              </a:path>
            </a:pathLst>
          </a:custGeom>
          <a:solidFill>
            <a:srgbClr val="00B7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7" name="Rectangle 129">
            <a:extLst>
              <a:ext uri="{FF2B5EF4-FFF2-40B4-BE49-F238E27FC236}">
                <a16:creationId xmlns:a16="http://schemas.microsoft.com/office/drawing/2014/main" id="{F6916843-8F69-4F9E-8A9A-8C2361454189}"/>
              </a:ext>
            </a:extLst>
          </p:cNvPr>
          <p:cNvSpPr>
            <a:spLocks noChangeArrowheads="1"/>
          </p:cNvSpPr>
          <p:nvPr/>
        </p:nvSpPr>
        <p:spPr bwMode="auto">
          <a:xfrm>
            <a:off x="7341219" y="2139652"/>
            <a:ext cx="1482725" cy="342900"/>
          </a:xfrm>
          <a:prstGeom prst="rect">
            <a:avLst/>
          </a:prstGeom>
          <a:solidFill>
            <a:srgbClr val="C0FE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88" name="Rectangle 130">
            <a:extLst>
              <a:ext uri="{FF2B5EF4-FFF2-40B4-BE49-F238E27FC236}">
                <a16:creationId xmlns:a16="http://schemas.microsoft.com/office/drawing/2014/main" id="{26B25FF9-C97B-4B51-A5E1-A9F48F98C847}"/>
              </a:ext>
            </a:extLst>
          </p:cNvPr>
          <p:cNvSpPr>
            <a:spLocks noChangeArrowheads="1"/>
          </p:cNvSpPr>
          <p:nvPr/>
        </p:nvSpPr>
        <p:spPr bwMode="auto">
          <a:xfrm>
            <a:off x="7680944" y="2177752"/>
            <a:ext cx="7175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1400">
                <a:solidFill>
                  <a:srgbClr val="000000"/>
                </a:solidFill>
                <a:latin typeface="宋体" panose="02010600030101010101" pitchFamily="2" charset="-122"/>
              </a:rPr>
              <a:t>经营范围</a:t>
            </a:r>
            <a:endParaRPr kumimoji="1" lang="zh-CN" altLang="en-US" sz="1400">
              <a:latin typeface="Times New Roman" panose="02020603050405020304" pitchFamily="18" charset="0"/>
            </a:endParaRPr>
          </a:p>
        </p:txBody>
      </p:sp>
      <p:sp>
        <p:nvSpPr>
          <p:cNvPr id="189" name="Rectangle 136">
            <a:extLst>
              <a:ext uri="{FF2B5EF4-FFF2-40B4-BE49-F238E27FC236}">
                <a16:creationId xmlns:a16="http://schemas.microsoft.com/office/drawing/2014/main" id="{2D5783DE-B616-4480-A136-018A6DC8835C}"/>
              </a:ext>
            </a:extLst>
          </p:cNvPr>
          <p:cNvSpPr>
            <a:spLocks noChangeArrowheads="1"/>
          </p:cNvSpPr>
          <p:nvPr/>
        </p:nvSpPr>
        <p:spPr bwMode="auto">
          <a:xfrm>
            <a:off x="8115919" y="1720552"/>
            <a:ext cx="22225" cy="265113"/>
          </a:xfrm>
          <a:prstGeom prst="rect">
            <a:avLst/>
          </a:prstGeom>
          <a:solidFill>
            <a:srgbClr val="FAFD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Tree>
    <p:extLst>
      <p:ext uri="{BB962C8B-B14F-4D97-AF65-F5344CB8AC3E}">
        <p14:creationId xmlns:p14="http://schemas.microsoft.com/office/powerpoint/2010/main" val="3109166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b="0" dirty="0"/>
              <a:t>管理会计 </a:t>
            </a:r>
            <a:r>
              <a:rPr lang="en-US" altLang="zh-CN" b="0" dirty="0"/>
              <a:t>– </a:t>
            </a:r>
            <a:r>
              <a:rPr lang="zh-CN" altLang="en-US" dirty="0"/>
              <a:t>控制范围（</a:t>
            </a:r>
            <a:r>
              <a:rPr lang="en-US" altLang="zh-CN" dirty="0"/>
              <a:t>Controlling Area</a:t>
            </a:r>
            <a:r>
              <a:rPr lang="zh-CN" altLang="en-US" dirty="0"/>
              <a:t>）</a:t>
            </a:r>
            <a:endParaRPr lang="en-US" b="0" dirty="0"/>
          </a:p>
        </p:txBody>
      </p:sp>
      <p:sp>
        <p:nvSpPr>
          <p:cNvPr id="4" name="Rectangle 18">
            <a:extLst>
              <a:ext uri="{FF2B5EF4-FFF2-40B4-BE49-F238E27FC236}">
                <a16:creationId xmlns:a16="http://schemas.microsoft.com/office/drawing/2014/main" id="{4B1ED670-EC88-49E4-992A-728BA7F03CD5}"/>
              </a:ext>
            </a:extLst>
          </p:cNvPr>
          <p:cNvSpPr>
            <a:spLocks noGrp="1" noChangeArrowheads="1"/>
          </p:cNvSpPr>
          <p:nvPr>
            <p:ph idx="1"/>
          </p:nvPr>
        </p:nvSpPr>
        <p:spPr>
          <a:xfrm>
            <a:off x="3359199" y="1209451"/>
            <a:ext cx="7740650" cy="1317625"/>
          </a:xfrm>
        </p:spPr>
        <p:txBody>
          <a:bodyPr lIns="0" rIns="0" bIns="0">
            <a:normAutofit fontScale="92500" lnSpcReduction="20000"/>
          </a:bodyPr>
          <a:lstStyle/>
          <a:p>
            <a:pPr defTabSz="687388" eaLnBrk="1" hangingPunct="1">
              <a:lnSpc>
                <a:spcPct val="150000"/>
              </a:lnSpc>
              <a:buFont typeface="Wingdings" panose="05000000000000000000" pitchFamily="2" charset="2"/>
              <a:buChar char="l"/>
            </a:pPr>
            <a:r>
              <a:rPr lang="zh-CN" altLang="en-US">
                <a:ea typeface="宋体" panose="02010600030101010101" pitchFamily="2" charset="-122"/>
              </a:rPr>
              <a:t>控制范围是用来定义公司的管理会计操作的组织单元，侧重于对费用和利润进行分析；</a:t>
            </a:r>
          </a:p>
          <a:p>
            <a:pPr defTabSz="687388" eaLnBrk="1" hangingPunct="1">
              <a:lnSpc>
                <a:spcPct val="150000"/>
              </a:lnSpc>
              <a:buFont typeface="Wingdings" panose="05000000000000000000" pitchFamily="2" charset="2"/>
              <a:buChar char="l"/>
            </a:pPr>
            <a:r>
              <a:rPr lang="zh-CN" altLang="en-US">
                <a:ea typeface="宋体" panose="02010600030101010101" pitchFamily="2" charset="-122"/>
              </a:rPr>
              <a:t>在公司代码和控制范围之间存在着一定的对应关系。一般地，在公司代码和控制范围之间可以是一对一的关系，一个控制范围在考虑跨公司成本分配时也可以包括几个公司代码。</a:t>
            </a:r>
          </a:p>
        </p:txBody>
      </p:sp>
      <p:sp>
        <p:nvSpPr>
          <p:cNvPr id="5" name="Line 12">
            <a:extLst>
              <a:ext uri="{FF2B5EF4-FFF2-40B4-BE49-F238E27FC236}">
                <a16:creationId xmlns:a16="http://schemas.microsoft.com/office/drawing/2014/main" id="{F58566DD-316E-4C09-9FED-F26135BB4B59}"/>
              </a:ext>
            </a:extLst>
          </p:cNvPr>
          <p:cNvSpPr>
            <a:spLocks noChangeShapeType="1"/>
          </p:cNvSpPr>
          <p:nvPr/>
        </p:nvSpPr>
        <p:spPr bwMode="auto">
          <a:xfrm flipH="1">
            <a:off x="8102649" y="3765326"/>
            <a:ext cx="711200" cy="660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Line 13">
            <a:extLst>
              <a:ext uri="{FF2B5EF4-FFF2-40B4-BE49-F238E27FC236}">
                <a16:creationId xmlns:a16="http://schemas.microsoft.com/office/drawing/2014/main" id="{6D3227A5-49B1-4296-AA6D-2077CD590CD3}"/>
              </a:ext>
            </a:extLst>
          </p:cNvPr>
          <p:cNvSpPr>
            <a:spLocks noChangeShapeType="1"/>
          </p:cNvSpPr>
          <p:nvPr/>
        </p:nvSpPr>
        <p:spPr bwMode="auto">
          <a:xfrm>
            <a:off x="9588549" y="3765326"/>
            <a:ext cx="660400" cy="660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Rectangle 14">
            <a:extLst>
              <a:ext uri="{FF2B5EF4-FFF2-40B4-BE49-F238E27FC236}">
                <a16:creationId xmlns:a16="http://schemas.microsoft.com/office/drawing/2014/main" id="{BFEA0078-CE82-4BB9-BE39-B2CEC93BDA9F}"/>
              </a:ext>
            </a:extLst>
          </p:cNvPr>
          <p:cNvSpPr>
            <a:spLocks noChangeArrowheads="1"/>
          </p:cNvSpPr>
          <p:nvPr/>
        </p:nvSpPr>
        <p:spPr bwMode="auto">
          <a:xfrm>
            <a:off x="4265661" y="3149376"/>
            <a:ext cx="1600200" cy="584200"/>
          </a:xfrm>
          <a:prstGeom prst="rect">
            <a:avLst/>
          </a:prstGeom>
          <a:solidFill>
            <a:srgbClr val="003399"/>
          </a:solidFill>
          <a:ln w="12700">
            <a:solidFill>
              <a:schemeClr val="bg2"/>
            </a:solidFill>
            <a:miter lim="800000"/>
            <a:headEnd/>
            <a:tailEnd/>
          </a:ln>
          <a:effectLst>
            <a:outerShdw dist="53882" dir="2700000" algn="ctr" rotWithShape="0">
              <a:schemeClr val="folHlink"/>
            </a:outerShdw>
          </a:effectLst>
        </p:spPr>
        <p:txBody>
          <a:bodyPr wrap="none" lIns="65088" tIns="34925" rIns="65088" bIns="34925" anchor="ctr"/>
          <a:lstStyle>
            <a:lvl1pPr defTabSz="469900">
              <a:spcBef>
                <a:spcPct val="20000"/>
              </a:spcBef>
              <a:buClr>
                <a:srgbClr val="72BFC5"/>
              </a:buClr>
              <a:buChar char="•"/>
              <a:defRPr sz="1300">
                <a:solidFill>
                  <a:schemeClr val="tx1"/>
                </a:solidFill>
                <a:latin typeface="Calibri" panose="020F0502020204030204" pitchFamily="34" charset="0"/>
              </a:defRPr>
            </a:lvl1pPr>
            <a:lvl2pPr marL="742950" indent="-285750" defTabSz="469900">
              <a:spcBef>
                <a:spcPct val="20000"/>
              </a:spcBef>
              <a:buClr>
                <a:srgbClr val="72BFC5"/>
              </a:buClr>
              <a:buChar char="–"/>
              <a:defRPr sz="1300">
                <a:solidFill>
                  <a:schemeClr val="tx1"/>
                </a:solidFill>
                <a:latin typeface="Calibri" panose="020F0502020204030204" pitchFamily="34" charset="0"/>
              </a:defRPr>
            </a:lvl2pPr>
            <a:lvl3pPr marL="1143000" indent="-228600" defTabSz="469900">
              <a:spcBef>
                <a:spcPct val="20000"/>
              </a:spcBef>
              <a:buClr>
                <a:srgbClr val="72BFC5"/>
              </a:buClr>
              <a:buChar char="•"/>
              <a:defRPr sz="1300">
                <a:solidFill>
                  <a:schemeClr val="tx1"/>
                </a:solidFill>
                <a:latin typeface="Calibri" panose="020F0502020204030204" pitchFamily="34" charset="0"/>
              </a:defRPr>
            </a:lvl3pPr>
            <a:lvl4pPr marL="1600200" indent="-228600" defTabSz="469900">
              <a:spcBef>
                <a:spcPct val="20000"/>
              </a:spcBef>
              <a:buClr>
                <a:srgbClr val="72BFC5"/>
              </a:buClr>
              <a:buChar char="–"/>
              <a:defRPr sz="1300">
                <a:solidFill>
                  <a:schemeClr val="tx1"/>
                </a:solidFill>
                <a:latin typeface="Calibri" panose="020F0502020204030204" pitchFamily="34" charset="0"/>
              </a:defRPr>
            </a:lvl4pPr>
            <a:lvl5pPr marL="2057400" indent="-228600" defTabSz="469900">
              <a:spcBef>
                <a:spcPct val="20000"/>
              </a:spcBef>
              <a:buClr>
                <a:srgbClr val="72BFC5"/>
              </a:buClr>
              <a:buChar char="»"/>
              <a:defRPr sz="1300">
                <a:solidFill>
                  <a:schemeClr val="tx1"/>
                </a:solidFill>
                <a:latin typeface="Calibri" panose="020F0502020204030204" pitchFamily="34" charset="0"/>
              </a:defRPr>
            </a:lvl5pPr>
            <a:lvl6pPr marL="2514600" indent="-228600" defTabSz="4699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4699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4699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4699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
                <a:srgbClr val="FAFD00"/>
              </a:buClr>
              <a:buFont typeface="Wingdings" panose="05000000000000000000" pitchFamily="2" charset="2"/>
              <a:buNone/>
            </a:pPr>
            <a:r>
              <a:rPr kumimoji="1" lang="zh-CN" altLang="en-US" sz="1400">
                <a:solidFill>
                  <a:schemeClr val="bg1"/>
                </a:solidFill>
                <a:latin typeface="Arial" panose="020B0604020202020204" pitchFamily="34" charset="0"/>
              </a:rPr>
              <a:t>1000</a:t>
            </a:r>
          </a:p>
          <a:p>
            <a:pPr algn="ctr">
              <a:spcBef>
                <a:spcPct val="0"/>
              </a:spcBef>
              <a:buClr>
                <a:srgbClr val="FAFD00"/>
              </a:buClr>
              <a:buFont typeface="Wingdings" panose="05000000000000000000" pitchFamily="2" charset="2"/>
              <a:buNone/>
            </a:pPr>
            <a:r>
              <a:rPr kumimoji="1" lang="zh-CN" altLang="en-US" sz="1600">
                <a:solidFill>
                  <a:schemeClr val="bg1"/>
                </a:solidFill>
                <a:latin typeface="Arial" panose="020B0604020202020204" pitchFamily="34" charset="0"/>
              </a:rPr>
              <a:t>美国</a:t>
            </a:r>
            <a:endParaRPr kumimoji="1" lang="zh-CN" altLang="zh-CN" sz="1400">
              <a:solidFill>
                <a:schemeClr val="bg1"/>
              </a:solidFill>
              <a:latin typeface="Arial" panose="020B0604020202020204" pitchFamily="34" charset="0"/>
            </a:endParaRPr>
          </a:p>
        </p:txBody>
      </p:sp>
      <p:sp>
        <p:nvSpPr>
          <p:cNvPr id="8" name="Rectangle 15">
            <a:extLst>
              <a:ext uri="{FF2B5EF4-FFF2-40B4-BE49-F238E27FC236}">
                <a16:creationId xmlns:a16="http://schemas.microsoft.com/office/drawing/2014/main" id="{3B7C0F63-4732-4A7B-BE37-E33BE487EBF8}"/>
              </a:ext>
            </a:extLst>
          </p:cNvPr>
          <p:cNvSpPr>
            <a:spLocks noChangeArrowheads="1"/>
          </p:cNvSpPr>
          <p:nvPr/>
        </p:nvSpPr>
        <p:spPr bwMode="auto">
          <a:xfrm>
            <a:off x="8280449" y="3149376"/>
            <a:ext cx="1828800" cy="584200"/>
          </a:xfrm>
          <a:prstGeom prst="rect">
            <a:avLst/>
          </a:prstGeom>
          <a:solidFill>
            <a:srgbClr val="006B61"/>
          </a:solidFill>
          <a:ln w="12700">
            <a:solidFill>
              <a:schemeClr val="bg2"/>
            </a:solidFill>
            <a:miter lim="800000"/>
            <a:headEnd/>
            <a:tailEnd/>
          </a:ln>
          <a:effectLst>
            <a:outerShdw dist="53882" dir="2700000" algn="ctr" rotWithShape="0">
              <a:schemeClr val="folHlink"/>
            </a:outerShdw>
          </a:effectLst>
        </p:spPr>
        <p:txBody>
          <a:bodyPr wrap="none" lIns="65088" tIns="34925" rIns="65088" bIns="34925" anchor="ctr"/>
          <a:lstStyle>
            <a:lvl1pPr defTabSz="469900">
              <a:spcBef>
                <a:spcPct val="20000"/>
              </a:spcBef>
              <a:buClr>
                <a:srgbClr val="72BFC5"/>
              </a:buClr>
              <a:buChar char="•"/>
              <a:defRPr sz="1300">
                <a:solidFill>
                  <a:schemeClr val="tx1"/>
                </a:solidFill>
                <a:latin typeface="Calibri" panose="020F0502020204030204" pitchFamily="34" charset="0"/>
              </a:defRPr>
            </a:lvl1pPr>
            <a:lvl2pPr marL="742950" indent="-285750" defTabSz="469900">
              <a:spcBef>
                <a:spcPct val="20000"/>
              </a:spcBef>
              <a:buClr>
                <a:srgbClr val="72BFC5"/>
              </a:buClr>
              <a:buChar char="–"/>
              <a:defRPr sz="1300">
                <a:solidFill>
                  <a:schemeClr val="tx1"/>
                </a:solidFill>
                <a:latin typeface="Calibri" panose="020F0502020204030204" pitchFamily="34" charset="0"/>
              </a:defRPr>
            </a:lvl2pPr>
            <a:lvl3pPr marL="1143000" indent="-228600" defTabSz="469900">
              <a:spcBef>
                <a:spcPct val="20000"/>
              </a:spcBef>
              <a:buClr>
                <a:srgbClr val="72BFC5"/>
              </a:buClr>
              <a:buChar char="•"/>
              <a:defRPr sz="1300">
                <a:solidFill>
                  <a:schemeClr val="tx1"/>
                </a:solidFill>
                <a:latin typeface="Calibri" panose="020F0502020204030204" pitchFamily="34" charset="0"/>
              </a:defRPr>
            </a:lvl3pPr>
            <a:lvl4pPr marL="1600200" indent="-228600" defTabSz="469900">
              <a:spcBef>
                <a:spcPct val="20000"/>
              </a:spcBef>
              <a:buClr>
                <a:srgbClr val="72BFC5"/>
              </a:buClr>
              <a:buChar char="–"/>
              <a:defRPr sz="1300">
                <a:solidFill>
                  <a:schemeClr val="tx1"/>
                </a:solidFill>
                <a:latin typeface="Calibri" panose="020F0502020204030204" pitchFamily="34" charset="0"/>
              </a:defRPr>
            </a:lvl4pPr>
            <a:lvl5pPr marL="2057400" indent="-228600" defTabSz="469900">
              <a:spcBef>
                <a:spcPct val="20000"/>
              </a:spcBef>
              <a:buClr>
                <a:srgbClr val="72BFC5"/>
              </a:buClr>
              <a:buChar char="»"/>
              <a:defRPr sz="1300">
                <a:solidFill>
                  <a:schemeClr val="tx1"/>
                </a:solidFill>
                <a:latin typeface="Calibri" panose="020F0502020204030204" pitchFamily="34" charset="0"/>
              </a:defRPr>
            </a:lvl5pPr>
            <a:lvl6pPr marL="2514600" indent="-228600" defTabSz="4699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4699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4699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4699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
                <a:srgbClr val="FAFD00"/>
              </a:buClr>
              <a:buFont typeface="Wingdings" panose="05000000000000000000" pitchFamily="2" charset="2"/>
              <a:buNone/>
            </a:pPr>
            <a:r>
              <a:rPr kumimoji="1" lang="en-US" altLang="zh-CN" sz="1400">
                <a:solidFill>
                  <a:schemeClr val="bg1"/>
                </a:solidFill>
                <a:latin typeface="Arial" panose="020B0604020202020204" pitchFamily="34" charset="0"/>
              </a:rPr>
              <a:t>8</a:t>
            </a:r>
            <a:r>
              <a:rPr kumimoji="1" lang="zh-CN" altLang="en-US" sz="1400">
                <a:solidFill>
                  <a:schemeClr val="bg1"/>
                </a:solidFill>
                <a:latin typeface="Arial" panose="020B0604020202020204" pitchFamily="34" charset="0"/>
              </a:rPr>
              <a:t>000</a:t>
            </a:r>
          </a:p>
          <a:p>
            <a:pPr algn="ctr">
              <a:spcBef>
                <a:spcPct val="0"/>
              </a:spcBef>
              <a:buClr>
                <a:srgbClr val="FAFD00"/>
              </a:buClr>
              <a:buFont typeface="Wingdings" panose="05000000000000000000" pitchFamily="2" charset="2"/>
              <a:buNone/>
            </a:pPr>
            <a:r>
              <a:rPr kumimoji="1" lang="zh-CN" altLang="en-US" sz="1600">
                <a:solidFill>
                  <a:schemeClr val="bg1"/>
                </a:solidFill>
                <a:latin typeface="Arial" panose="020B0604020202020204" pitchFamily="34" charset="0"/>
              </a:rPr>
              <a:t>中国</a:t>
            </a:r>
            <a:endParaRPr kumimoji="1" lang="zh-CN" altLang="en-US" sz="1400">
              <a:solidFill>
                <a:schemeClr val="bg1"/>
              </a:solidFill>
              <a:latin typeface="Arial" panose="020B0604020202020204" pitchFamily="34" charset="0"/>
            </a:endParaRPr>
          </a:p>
        </p:txBody>
      </p:sp>
      <p:sp>
        <p:nvSpPr>
          <p:cNvPr id="9" name="Rectangle 16">
            <a:extLst>
              <a:ext uri="{FF2B5EF4-FFF2-40B4-BE49-F238E27FC236}">
                <a16:creationId xmlns:a16="http://schemas.microsoft.com/office/drawing/2014/main" id="{56381D38-54EA-4F50-B0D4-48983EE9B2DF}"/>
              </a:ext>
            </a:extLst>
          </p:cNvPr>
          <p:cNvSpPr>
            <a:spLocks noChangeArrowheads="1"/>
          </p:cNvSpPr>
          <p:nvPr/>
        </p:nvSpPr>
        <p:spPr bwMode="auto">
          <a:xfrm>
            <a:off x="6988224" y="4141564"/>
            <a:ext cx="1851025" cy="595312"/>
          </a:xfrm>
          <a:prstGeom prst="rect">
            <a:avLst/>
          </a:prstGeom>
          <a:solidFill>
            <a:srgbClr val="99FF33"/>
          </a:solidFill>
          <a:ln w="12700">
            <a:solidFill>
              <a:schemeClr val="bg2"/>
            </a:solidFill>
            <a:miter lim="800000"/>
            <a:headEnd/>
            <a:tailEnd/>
          </a:ln>
          <a:effectLst>
            <a:outerShdw dist="53882" dir="2700000" algn="ctr" rotWithShape="0">
              <a:schemeClr val="bg2"/>
            </a:outerShdw>
          </a:effectLst>
        </p:spPr>
        <p:txBody>
          <a:bodyPr wrap="none" lIns="52388" tIns="28575" rIns="52388" bIns="28575" anchor="ctr"/>
          <a:lstStyle>
            <a:lvl1pPr defTabSz="301625">
              <a:spcBef>
                <a:spcPct val="20000"/>
              </a:spcBef>
              <a:buClr>
                <a:srgbClr val="72BFC5"/>
              </a:buClr>
              <a:buChar char="•"/>
              <a:defRPr sz="1300">
                <a:solidFill>
                  <a:schemeClr val="tx1"/>
                </a:solidFill>
                <a:latin typeface="Calibri" panose="020F0502020204030204" pitchFamily="34" charset="0"/>
              </a:defRPr>
            </a:lvl1pPr>
            <a:lvl2pPr marL="742950" indent="-285750" defTabSz="301625">
              <a:spcBef>
                <a:spcPct val="20000"/>
              </a:spcBef>
              <a:buClr>
                <a:srgbClr val="72BFC5"/>
              </a:buClr>
              <a:buChar char="–"/>
              <a:defRPr sz="1300">
                <a:solidFill>
                  <a:schemeClr val="tx1"/>
                </a:solidFill>
                <a:latin typeface="Calibri" panose="020F0502020204030204" pitchFamily="34" charset="0"/>
              </a:defRPr>
            </a:lvl2pPr>
            <a:lvl3pPr marL="1143000" indent="-228600" defTabSz="301625">
              <a:spcBef>
                <a:spcPct val="20000"/>
              </a:spcBef>
              <a:buClr>
                <a:srgbClr val="72BFC5"/>
              </a:buClr>
              <a:buChar char="•"/>
              <a:defRPr sz="1300">
                <a:solidFill>
                  <a:schemeClr val="tx1"/>
                </a:solidFill>
                <a:latin typeface="Calibri" panose="020F0502020204030204" pitchFamily="34" charset="0"/>
              </a:defRPr>
            </a:lvl3pPr>
            <a:lvl4pPr marL="1600200" indent="-228600" defTabSz="301625">
              <a:spcBef>
                <a:spcPct val="20000"/>
              </a:spcBef>
              <a:buClr>
                <a:srgbClr val="72BFC5"/>
              </a:buClr>
              <a:buChar char="–"/>
              <a:defRPr sz="1300">
                <a:solidFill>
                  <a:schemeClr val="tx1"/>
                </a:solidFill>
                <a:latin typeface="Calibri" panose="020F0502020204030204" pitchFamily="34" charset="0"/>
              </a:defRPr>
            </a:lvl4pPr>
            <a:lvl5pPr marL="2057400" indent="-228600" defTabSz="301625">
              <a:spcBef>
                <a:spcPct val="20000"/>
              </a:spcBef>
              <a:buClr>
                <a:srgbClr val="72BFC5"/>
              </a:buClr>
              <a:buChar char="»"/>
              <a:defRPr sz="1300">
                <a:solidFill>
                  <a:schemeClr val="tx1"/>
                </a:solidFill>
                <a:latin typeface="Calibri" panose="020F0502020204030204" pitchFamily="34" charset="0"/>
              </a:defRPr>
            </a:lvl5pPr>
            <a:lvl6pPr marL="2514600" indent="-228600" defTabSz="30162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30162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30162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30162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
                <a:srgbClr val="FAFD00"/>
              </a:buClr>
              <a:buFont typeface="Wingdings" panose="05000000000000000000" pitchFamily="2" charset="2"/>
              <a:buNone/>
            </a:pPr>
            <a:r>
              <a:rPr kumimoji="1" lang="zh-CN" altLang="en-US" sz="1400">
                <a:latin typeface="Arial" panose="020B0604020202020204" pitchFamily="34" charset="0"/>
              </a:rPr>
              <a:t>3000</a:t>
            </a:r>
          </a:p>
          <a:p>
            <a:pPr algn="ctr">
              <a:spcBef>
                <a:spcPct val="0"/>
              </a:spcBef>
              <a:buClr>
                <a:srgbClr val="FAFD00"/>
              </a:buClr>
              <a:buFont typeface="Wingdings" panose="05000000000000000000" pitchFamily="2" charset="2"/>
              <a:buNone/>
            </a:pPr>
            <a:r>
              <a:rPr kumimoji="1" lang="zh-CN" altLang="en-US" sz="1600">
                <a:latin typeface="Arial" panose="020B0604020202020204" pitchFamily="34" charset="0"/>
              </a:rPr>
              <a:t>制造公司</a:t>
            </a:r>
            <a:endParaRPr kumimoji="1" lang="zh-CN" altLang="en-US" sz="1400">
              <a:latin typeface="Arial" panose="020B0604020202020204" pitchFamily="34" charset="0"/>
            </a:endParaRPr>
          </a:p>
        </p:txBody>
      </p:sp>
      <p:sp>
        <p:nvSpPr>
          <p:cNvPr id="10" name="Rectangle 17">
            <a:extLst>
              <a:ext uri="{FF2B5EF4-FFF2-40B4-BE49-F238E27FC236}">
                <a16:creationId xmlns:a16="http://schemas.microsoft.com/office/drawing/2014/main" id="{CBE9849D-DDA9-421C-9E71-3557A07B894A}"/>
              </a:ext>
            </a:extLst>
          </p:cNvPr>
          <p:cNvSpPr>
            <a:spLocks noChangeArrowheads="1"/>
          </p:cNvSpPr>
          <p:nvPr/>
        </p:nvSpPr>
        <p:spPr bwMode="auto">
          <a:xfrm>
            <a:off x="9860011" y="4141564"/>
            <a:ext cx="1852613" cy="595312"/>
          </a:xfrm>
          <a:prstGeom prst="rect">
            <a:avLst/>
          </a:prstGeom>
          <a:solidFill>
            <a:srgbClr val="00CC99"/>
          </a:solidFill>
          <a:ln w="12700">
            <a:solidFill>
              <a:schemeClr val="bg2"/>
            </a:solidFill>
            <a:miter lim="800000"/>
            <a:headEnd/>
            <a:tailEnd/>
          </a:ln>
          <a:effectLst>
            <a:outerShdw dist="53882" dir="2700000" algn="ctr" rotWithShape="0">
              <a:schemeClr val="bg2"/>
            </a:outerShdw>
          </a:effectLst>
        </p:spPr>
        <p:txBody>
          <a:bodyPr wrap="none" lIns="52388" tIns="28575" rIns="52388" bIns="28575" anchor="ctr"/>
          <a:lstStyle>
            <a:lvl1pPr defTabSz="301625">
              <a:spcBef>
                <a:spcPct val="20000"/>
              </a:spcBef>
              <a:buClr>
                <a:srgbClr val="72BFC5"/>
              </a:buClr>
              <a:buChar char="•"/>
              <a:defRPr sz="1300">
                <a:solidFill>
                  <a:schemeClr val="tx1"/>
                </a:solidFill>
                <a:latin typeface="Calibri" panose="020F0502020204030204" pitchFamily="34" charset="0"/>
              </a:defRPr>
            </a:lvl1pPr>
            <a:lvl2pPr marL="742950" indent="-285750" defTabSz="301625">
              <a:spcBef>
                <a:spcPct val="20000"/>
              </a:spcBef>
              <a:buClr>
                <a:srgbClr val="72BFC5"/>
              </a:buClr>
              <a:buChar char="–"/>
              <a:defRPr sz="1300">
                <a:solidFill>
                  <a:schemeClr val="tx1"/>
                </a:solidFill>
                <a:latin typeface="Calibri" panose="020F0502020204030204" pitchFamily="34" charset="0"/>
              </a:defRPr>
            </a:lvl2pPr>
            <a:lvl3pPr marL="1143000" indent="-228600" defTabSz="301625">
              <a:spcBef>
                <a:spcPct val="20000"/>
              </a:spcBef>
              <a:buClr>
                <a:srgbClr val="72BFC5"/>
              </a:buClr>
              <a:buChar char="•"/>
              <a:defRPr sz="1300">
                <a:solidFill>
                  <a:schemeClr val="tx1"/>
                </a:solidFill>
                <a:latin typeface="Calibri" panose="020F0502020204030204" pitchFamily="34" charset="0"/>
              </a:defRPr>
            </a:lvl3pPr>
            <a:lvl4pPr marL="1600200" indent="-228600" defTabSz="301625">
              <a:spcBef>
                <a:spcPct val="20000"/>
              </a:spcBef>
              <a:buClr>
                <a:srgbClr val="72BFC5"/>
              </a:buClr>
              <a:buChar char="–"/>
              <a:defRPr sz="1300">
                <a:solidFill>
                  <a:schemeClr val="tx1"/>
                </a:solidFill>
                <a:latin typeface="Calibri" panose="020F0502020204030204" pitchFamily="34" charset="0"/>
              </a:defRPr>
            </a:lvl4pPr>
            <a:lvl5pPr marL="2057400" indent="-228600" defTabSz="301625">
              <a:spcBef>
                <a:spcPct val="20000"/>
              </a:spcBef>
              <a:buClr>
                <a:srgbClr val="72BFC5"/>
              </a:buClr>
              <a:buChar char="»"/>
              <a:defRPr sz="1300">
                <a:solidFill>
                  <a:schemeClr val="tx1"/>
                </a:solidFill>
                <a:latin typeface="Calibri" panose="020F0502020204030204" pitchFamily="34" charset="0"/>
              </a:defRPr>
            </a:lvl5pPr>
            <a:lvl6pPr marL="2514600" indent="-228600" defTabSz="30162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30162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30162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30162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
                <a:srgbClr val="FAFD00"/>
              </a:buClr>
              <a:buFont typeface="Wingdings" panose="05000000000000000000" pitchFamily="2" charset="2"/>
              <a:buNone/>
            </a:pPr>
            <a:r>
              <a:rPr kumimoji="1" lang="zh-CN" altLang="en-US" sz="1400">
                <a:latin typeface="Arial" panose="020B0604020202020204" pitchFamily="34" charset="0"/>
              </a:rPr>
              <a:t>4000</a:t>
            </a:r>
          </a:p>
          <a:p>
            <a:pPr algn="ctr">
              <a:spcBef>
                <a:spcPct val="0"/>
              </a:spcBef>
              <a:buClr>
                <a:srgbClr val="FAFD00"/>
              </a:buClr>
              <a:buFont typeface="Wingdings" panose="05000000000000000000" pitchFamily="2" charset="2"/>
              <a:buNone/>
            </a:pPr>
            <a:r>
              <a:rPr kumimoji="1" lang="zh-CN" altLang="en-US" sz="1600">
                <a:latin typeface="Arial" panose="020B0604020202020204" pitchFamily="34" charset="0"/>
              </a:rPr>
              <a:t>科技公司</a:t>
            </a:r>
            <a:endParaRPr kumimoji="1" lang="zh-CN" altLang="en-US" sz="1400">
              <a:latin typeface="Arial" panose="020B0604020202020204" pitchFamily="34" charset="0"/>
            </a:endParaRPr>
          </a:p>
        </p:txBody>
      </p:sp>
      <p:sp>
        <p:nvSpPr>
          <p:cNvPr id="11" name="Rectangle 19">
            <a:extLst>
              <a:ext uri="{FF2B5EF4-FFF2-40B4-BE49-F238E27FC236}">
                <a16:creationId xmlns:a16="http://schemas.microsoft.com/office/drawing/2014/main" id="{E6B87AA5-32A6-4E51-94A7-062CFA9709C2}"/>
              </a:ext>
            </a:extLst>
          </p:cNvPr>
          <p:cNvSpPr>
            <a:spLocks noChangeArrowheads="1"/>
          </p:cNvSpPr>
          <p:nvPr/>
        </p:nvSpPr>
        <p:spPr bwMode="auto">
          <a:xfrm>
            <a:off x="4165649" y="4141564"/>
            <a:ext cx="1852612" cy="595312"/>
          </a:xfrm>
          <a:prstGeom prst="rect">
            <a:avLst/>
          </a:prstGeom>
          <a:solidFill>
            <a:srgbClr val="6699FF"/>
          </a:solidFill>
          <a:ln w="12700">
            <a:solidFill>
              <a:schemeClr val="bg2"/>
            </a:solidFill>
            <a:miter lim="800000"/>
            <a:headEnd/>
            <a:tailEnd/>
          </a:ln>
          <a:effectLst>
            <a:outerShdw dist="53882" dir="2700000" algn="ctr" rotWithShape="0">
              <a:schemeClr val="bg2"/>
            </a:outerShdw>
          </a:effectLst>
        </p:spPr>
        <p:txBody>
          <a:bodyPr wrap="none" lIns="52388" tIns="28575" rIns="52388" bIns="28575" anchor="ctr"/>
          <a:lstStyle>
            <a:lvl1pPr defTabSz="301625">
              <a:spcBef>
                <a:spcPct val="20000"/>
              </a:spcBef>
              <a:buClr>
                <a:srgbClr val="72BFC5"/>
              </a:buClr>
              <a:buChar char="•"/>
              <a:defRPr sz="1300">
                <a:solidFill>
                  <a:schemeClr val="tx1"/>
                </a:solidFill>
                <a:latin typeface="Calibri" panose="020F0502020204030204" pitchFamily="34" charset="0"/>
              </a:defRPr>
            </a:lvl1pPr>
            <a:lvl2pPr marL="742950" indent="-285750" defTabSz="301625">
              <a:spcBef>
                <a:spcPct val="20000"/>
              </a:spcBef>
              <a:buClr>
                <a:srgbClr val="72BFC5"/>
              </a:buClr>
              <a:buChar char="–"/>
              <a:defRPr sz="1300">
                <a:solidFill>
                  <a:schemeClr val="tx1"/>
                </a:solidFill>
                <a:latin typeface="Calibri" panose="020F0502020204030204" pitchFamily="34" charset="0"/>
              </a:defRPr>
            </a:lvl2pPr>
            <a:lvl3pPr marL="1143000" indent="-228600" defTabSz="301625">
              <a:spcBef>
                <a:spcPct val="20000"/>
              </a:spcBef>
              <a:buClr>
                <a:srgbClr val="72BFC5"/>
              </a:buClr>
              <a:buChar char="•"/>
              <a:defRPr sz="1300">
                <a:solidFill>
                  <a:schemeClr val="tx1"/>
                </a:solidFill>
                <a:latin typeface="Calibri" panose="020F0502020204030204" pitchFamily="34" charset="0"/>
              </a:defRPr>
            </a:lvl3pPr>
            <a:lvl4pPr marL="1600200" indent="-228600" defTabSz="301625">
              <a:spcBef>
                <a:spcPct val="20000"/>
              </a:spcBef>
              <a:buClr>
                <a:srgbClr val="72BFC5"/>
              </a:buClr>
              <a:buChar char="–"/>
              <a:defRPr sz="1300">
                <a:solidFill>
                  <a:schemeClr val="tx1"/>
                </a:solidFill>
                <a:latin typeface="Calibri" panose="020F0502020204030204" pitchFamily="34" charset="0"/>
              </a:defRPr>
            </a:lvl4pPr>
            <a:lvl5pPr marL="2057400" indent="-228600" defTabSz="301625">
              <a:spcBef>
                <a:spcPct val="20000"/>
              </a:spcBef>
              <a:buClr>
                <a:srgbClr val="72BFC5"/>
              </a:buClr>
              <a:buChar char="»"/>
              <a:defRPr sz="1300">
                <a:solidFill>
                  <a:schemeClr val="tx1"/>
                </a:solidFill>
                <a:latin typeface="Calibri" panose="020F0502020204030204" pitchFamily="34" charset="0"/>
              </a:defRPr>
            </a:lvl5pPr>
            <a:lvl6pPr marL="2514600" indent="-228600" defTabSz="30162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30162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30162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30162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
                <a:srgbClr val="FAFD00"/>
              </a:buClr>
              <a:buFont typeface="Wingdings" panose="05000000000000000000" pitchFamily="2" charset="2"/>
              <a:buNone/>
            </a:pPr>
            <a:r>
              <a:rPr kumimoji="1" lang="zh-CN" altLang="en-US" sz="1400">
                <a:latin typeface="Arial" panose="020B0604020202020204" pitchFamily="34" charset="0"/>
              </a:rPr>
              <a:t>1000</a:t>
            </a:r>
          </a:p>
          <a:p>
            <a:pPr algn="ctr">
              <a:spcBef>
                <a:spcPct val="0"/>
              </a:spcBef>
              <a:buClr>
                <a:srgbClr val="FAFD00"/>
              </a:buClr>
              <a:buFont typeface="Wingdings" panose="05000000000000000000" pitchFamily="2" charset="2"/>
              <a:buNone/>
            </a:pPr>
            <a:r>
              <a:rPr kumimoji="1" lang="zh-CN" altLang="en-US" sz="1600">
                <a:latin typeface="Arial" panose="020B0604020202020204" pitchFamily="34" charset="0"/>
              </a:rPr>
              <a:t>美国公司</a:t>
            </a:r>
            <a:endParaRPr kumimoji="1" lang="zh-CN" altLang="en-US" sz="1400">
              <a:latin typeface="Arial" panose="020B0604020202020204" pitchFamily="34" charset="0"/>
            </a:endParaRPr>
          </a:p>
        </p:txBody>
      </p:sp>
      <p:sp>
        <p:nvSpPr>
          <p:cNvPr id="12" name="Text Box 20">
            <a:extLst>
              <a:ext uri="{FF2B5EF4-FFF2-40B4-BE49-F238E27FC236}">
                <a16:creationId xmlns:a16="http://schemas.microsoft.com/office/drawing/2014/main" id="{95DA66D8-A0B6-4468-9E66-38B454972EED}"/>
              </a:ext>
            </a:extLst>
          </p:cNvPr>
          <p:cNvSpPr txBox="1">
            <a:spLocks noChangeArrowheads="1"/>
          </p:cNvSpPr>
          <p:nvPr/>
        </p:nvSpPr>
        <p:spPr bwMode="auto">
          <a:xfrm>
            <a:off x="3405236" y="4340001"/>
            <a:ext cx="8001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1200">
                <a:latin typeface="Times New Roman" panose="02020603050405020304" pitchFamily="18" charset="0"/>
              </a:rPr>
              <a:t>公司代码</a:t>
            </a:r>
          </a:p>
        </p:txBody>
      </p:sp>
      <p:sp>
        <p:nvSpPr>
          <p:cNvPr id="13" name="Line 21">
            <a:extLst>
              <a:ext uri="{FF2B5EF4-FFF2-40B4-BE49-F238E27FC236}">
                <a16:creationId xmlns:a16="http://schemas.microsoft.com/office/drawing/2014/main" id="{7A18CF80-CB8E-471B-BA93-87AAF250B0FC}"/>
              </a:ext>
            </a:extLst>
          </p:cNvPr>
          <p:cNvSpPr>
            <a:spLocks noChangeShapeType="1"/>
          </p:cNvSpPr>
          <p:nvPr/>
        </p:nvSpPr>
        <p:spPr bwMode="auto">
          <a:xfrm>
            <a:off x="5180061" y="3758976"/>
            <a:ext cx="0" cy="381000"/>
          </a:xfrm>
          <a:prstGeom prst="line">
            <a:avLst/>
          </a:prstGeom>
          <a:noFill/>
          <a:ln w="28575">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Rectangle 17">
            <a:extLst>
              <a:ext uri="{FF2B5EF4-FFF2-40B4-BE49-F238E27FC236}">
                <a16:creationId xmlns:a16="http://schemas.microsoft.com/office/drawing/2014/main" id="{3F3ECF7C-9566-451E-88C8-520B1B33DC61}"/>
              </a:ext>
            </a:extLst>
          </p:cNvPr>
          <p:cNvSpPr>
            <a:spLocks noChangeArrowheads="1"/>
          </p:cNvSpPr>
          <p:nvPr/>
        </p:nvSpPr>
        <p:spPr bwMode="auto">
          <a:xfrm>
            <a:off x="8663036" y="5209951"/>
            <a:ext cx="1852613" cy="595313"/>
          </a:xfrm>
          <a:prstGeom prst="rect">
            <a:avLst/>
          </a:prstGeom>
          <a:solidFill>
            <a:schemeClr val="accent2">
              <a:lumMod val="60000"/>
              <a:lumOff val="40000"/>
            </a:schemeClr>
          </a:solidFill>
          <a:ln w="12700">
            <a:solidFill>
              <a:schemeClr val="bg2"/>
            </a:solidFill>
            <a:miter lim="800000"/>
            <a:headEnd/>
            <a:tailEnd/>
          </a:ln>
          <a:effectLst>
            <a:outerShdw dist="53882" dir="2700000" algn="ctr" rotWithShape="0">
              <a:schemeClr val="bg2"/>
            </a:outerShdw>
          </a:effectLst>
        </p:spPr>
        <p:txBody>
          <a:bodyPr wrap="none" lIns="52388" tIns="28575" rIns="52388" bIns="28575" anchor="ctr"/>
          <a:lstStyle/>
          <a:p>
            <a:pPr algn="ctr" defTabSz="301625">
              <a:buClr>
                <a:srgbClr val="FAFD00"/>
              </a:buClr>
              <a:buFont typeface="Wingdings" pitchFamily="2" charset="2"/>
              <a:buNone/>
              <a:defRPr/>
            </a:pPr>
            <a:r>
              <a:rPr kumimoji="1" lang="en-US" altLang="zh-CN" sz="1400" dirty="0"/>
              <a:t>5000</a:t>
            </a:r>
            <a:endParaRPr kumimoji="1" lang="zh-CN" altLang="en-US" sz="1400" dirty="0"/>
          </a:p>
          <a:p>
            <a:pPr algn="ctr" defTabSz="301625">
              <a:buClr>
                <a:srgbClr val="FAFD00"/>
              </a:buClr>
              <a:buFont typeface="Wingdings" pitchFamily="2" charset="2"/>
              <a:buNone/>
              <a:defRPr/>
            </a:pPr>
            <a:r>
              <a:rPr kumimoji="1" lang="zh-CN" altLang="en-US" sz="1600" dirty="0"/>
              <a:t>销售公司</a:t>
            </a:r>
            <a:endParaRPr kumimoji="1" lang="zh-CN" altLang="en-US" sz="1400" dirty="0"/>
          </a:p>
        </p:txBody>
      </p:sp>
      <p:sp>
        <p:nvSpPr>
          <p:cNvPr id="15" name="Line 13">
            <a:extLst>
              <a:ext uri="{FF2B5EF4-FFF2-40B4-BE49-F238E27FC236}">
                <a16:creationId xmlns:a16="http://schemas.microsoft.com/office/drawing/2014/main" id="{EBEB8809-43C8-41F7-AEB7-E4ECAD8014B5}"/>
              </a:ext>
            </a:extLst>
          </p:cNvPr>
          <p:cNvSpPr>
            <a:spLocks noChangeShapeType="1"/>
          </p:cNvSpPr>
          <p:nvPr/>
        </p:nvSpPr>
        <p:spPr bwMode="auto">
          <a:xfrm>
            <a:off x="9194849" y="3765326"/>
            <a:ext cx="230187" cy="144462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Text Box 20">
            <a:extLst>
              <a:ext uri="{FF2B5EF4-FFF2-40B4-BE49-F238E27FC236}">
                <a16:creationId xmlns:a16="http://schemas.microsoft.com/office/drawing/2014/main" id="{31F1A091-D7C7-4F4C-858D-A519C47BAE64}"/>
              </a:ext>
            </a:extLst>
          </p:cNvPr>
          <p:cNvSpPr txBox="1">
            <a:spLocks noChangeArrowheads="1"/>
          </p:cNvSpPr>
          <p:nvPr/>
        </p:nvSpPr>
        <p:spPr bwMode="auto">
          <a:xfrm>
            <a:off x="3251249" y="3365276"/>
            <a:ext cx="11080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1200">
                <a:latin typeface="Times New Roman" panose="02020603050405020304" pitchFamily="18" charset="0"/>
              </a:rPr>
              <a:t>成本控制范围</a:t>
            </a:r>
          </a:p>
        </p:txBody>
      </p:sp>
    </p:spTree>
    <p:extLst>
      <p:ext uri="{BB962C8B-B14F-4D97-AF65-F5344CB8AC3E}">
        <p14:creationId xmlns:p14="http://schemas.microsoft.com/office/powerpoint/2010/main" val="1236451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b="0" dirty="0"/>
              <a:t>管理会计 </a:t>
            </a:r>
            <a:r>
              <a:rPr lang="en-US" altLang="zh-CN" b="0" dirty="0"/>
              <a:t>– </a:t>
            </a:r>
            <a:r>
              <a:rPr lang="zh-CN" altLang="en-US" b="0" dirty="0"/>
              <a:t>控制范围的组成要素</a:t>
            </a:r>
            <a:endParaRPr lang="en-US" b="0" dirty="0"/>
          </a:p>
        </p:txBody>
      </p:sp>
      <p:sp>
        <p:nvSpPr>
          <p:cNvPr id="4" name="Freeform 3">
            <a:extLst>
              <a:ext uri="{FF2B5EF4-FFF2-40B4-BE49-F238E27FC236}">
                <a16:creationId xmlns:a16="http://schemas.microsoft.com/office/drawing/2014/main" id="{E7271CF1-7BFC-4D86-B1D1-3A86734F82F8}"/>
              </a:ext>
            </a:extLst>
          </p:cNvPr>
          <p:cNvSpPr>
            <a:spLocks/>
          </p:cNvSpPr>
          <p:nvPr/>
        </p:nvSpPr>
        <p:spPr bwMode="auto">
          <a:xfrm>
            <a:off x="8297465" y="1625749"/>
            <a:ext cx="2192338" cy="1106487"/>
          </a:xfrm>
          <a:custGeom>
            <a:avLst/>
            <a:gdLst>
              <a:gd name="T0" fmla="*/ 0 w 1381"/>
              <a:gd name="T1" fmla="*/ 0 h 697"/>
              <a:gd name="T2" fmla="*/ 0 w 1381"/>
              <a:gd name="T3" fmla="*/ 2147483646 h 697"/>
              <a:gd name="T4" fmla="*/ 2147483646 w 1381"/>
              <a:gd name="T5" fmla="*/ 2147483646 h 697"/>
              <a:gd name="T6" fmla="*/ 0 60000 65536"/>
              <a:gd name="T7" fmla="*/ 0 60000 65536"/>
              <a:gd name="T8" fmla="*/ 0 60000 65536"/>
            </a:gdLst>
            <a:ahLst/>
            <a:cxnLst>
              <a:cxn ang="T6">
                <a:pos x="T0" y="T1"/>
              </a:cxn>
              <a:cxn ang="T7">
                <a:pos x="T2" y="T3"/>
              </a:cxn>
              <a:cxn ang="T8">
                <a:pos x="T4" y="T5"/>
              </a:cxn>
            </a:cxnLst>
            <a:rect l="0" t="0" r="r" b="b"/>
            <a:pathLst>
              <a:path w="1381" h="697">
                <a:moveTo>
                  <a:pt x="0" y="0"/>
                </a:moveTo>
                <a:lnTo>
                  <a:pt x="0" y="696"/>
                </a:lnTo>
                <a:lnTo>
                  <a:pt x="1380" y="696"/>
                </a:lnTo>
              </a:path>
            </a:pathLst>
          </a:custGeom>
          <a:noFill/>
          <a:ln w="25400" cap="rnd"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 name="Freeform 4">
            <a:extLst>
              <a:ext uri="{FF2B5EF4-FFF2-40B4-BE49-F238E27FC236}">
                <a16:creationId xmlns:a16="http://schemas.microsoft.com/office/drawing/2014/main" id="{7F96486C-3465-4A33-994E-5C5833D314AB}"/>
              </a:ext>
            </a:extLst>
          </p:cNvPr>
          <p:cNvSpPr>
            <a:spLocks/>
          </p:cNvSpPr>
          <p:nvPr/>
        </p:nvSpPr>
        <p:spPr bwMode="auto">
          <a:xfrm>
            <a:off x="4544615" y="1663849"/>
            <a:ext cx="2192338" cy="1106487"/>
          </a:xfrm>
          <a:custGeom>
            <a:avLst/>
            <a:gdLst>
              <a:gd name="T0" fmla="*/ 2147483646 w 1381"/>
              <a:gd name="T1" fmla="*/ 0 h 697"/>
              <a:gd name="T2" fmla="*/ 2147483646 w 1381"/>
              <a:gd name="T3" fmla="*/ 2147483646 h 697"/>
              <a:gd name="T4" fmla="*/ 0 w 1381"/>
              <a:gd name="T5" fmla="*/ 2147483646 h 697"/>
              <a:gd name="T6" fmla="*/ 0 60000 65536"/>
              <a:gd name="T7" fmla="*/ 0 60000 65536"/>
              <a:gd name="T8" fmla="*/ 0 60000 65536"/>
            </a:gdLst>
            <a:ahLst/>
            <a:cxnLst>
              <a:cxn ang="T6">
                <a:pos x="T0" y="T1"/>
              </a:cxn>
              <a:cxn ang="T7">
                <a:pos x="T2" y="T3"/>
              </a:cxn>
              <a:cxn ang="T8">
                <a:pos x="T4" y="T5"/>
              </a:cxn>
            </a:cxnLst>
            <a:rect l="0" t="0" r="r" b="b"/>
            <a:pathLst>
              <a:path w="1381" h="697">
                <a:moveTo>
                  <a:pt x="1380" y="0"/>
                </a:moveTo>
                <a:lnTo>
                  <a:pt x="1380" y="696"/>
                </a:lnTo>
                <a:lnTo>
                  <a:pt x="0" y="696"/>
                </a:lnTo>
              </a:path>
            </a:pathLst>
          </a:custGeom>
          <a:noFill/>
          <a:ln w="25400" cap="rnd"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 name="Line 5">
            <a:extLst>
              <a:ext uri="{FF2B5EF4-FFF2-40B4-BE49-F238E27FC236}">
                <a16:creationId xmlns:a16="http://schemas.microsoft.com/office/drawing/2014/main" id="{0A0E54F1-389E-41B5-B446-E636B0557EAD}"/>
              </a:ext>
            </a:extLst>
          </p:cNvPr>
          <p:cNvSpPr>
            <a:spLocks noChangeShapeType="1"/>
          </p:cNvSpPr>
          <p:nvPr/>
        </p:nvSpPr>
        <p:spPr bwMode="auto">
          <a:xfrm flipH="1">
            <a:off x="7795815" y="1825774"/>
            <a:ext cx="3175" cy="21590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AutoShape 6">
            <a:extLst>
              <a:ext uri="{FF2B5EF4-FFF2-40B4-BE49-F238E27FC236}">
                <a16:creationId xmlns:a16="http://schemas.microsoft.com/office/drawing/2014/main" id="{81AED417-8DB5-439F-92D3-A0AC32CB5484}"/>
              </a:ext>
            </a:extLst>
          </p:cNvPr>
          <p:cNvSpPr>
            <a:spLocks noChangeArrowheads="1"/>
          </p:cNvSpPr>
          <p:nvPr/>
        </p:nvSpPr>
        <p:spPr bwMode="auto">
          <a:xfrm>
            <a:off x="8373665" y="3548211"/>
            <a:ext cx="2097088" cy="1052513"/>
          </a:xfrm>
          <a:prstGeom prst="roundRect">
            <a:avLst>
              <a:gd name="adj" fmla="val 12495"/>
            </a:avLst>
          </a:prstGeom>
          <a:solidFill>
            <a:srgbClr val="8AB1FF"/>
          </a:solidFill>
          <a:ln w="25400">
            <a:solidFill>
              <a:schemeClr val="tx1"/>
            </a:solidFill>
            <a:round/>
            <a:headEnd/>
            <a:tailEnd/>
          </a:ln>
          <a:effectLst>
            <a:outerShdw dist="35921" dir="2700000" algn="ctr" rotWithShape="0">
              <a:schemeClr val="tx2"/>
            </a:outerShdw>
          </a:effectLst>
        </p:spPr>
        <p:txBody>
          <a:bodyPr wrap="none" lIns="92075" tIns="46038" rIns="92075" bIns="46038"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zh-CN" sz="1800" b="1">
                <a:latin typeface="Arial" panose="020B0604020202020204" pitchFamily="34" charset="0"/>
              </a:rPr>
              <a:t>财务年度</a:t>
            </a:r>
          </a:p>
          <a:p>
            <a:pPr algn="ctr">
              <a:spcBef>
                <a:spcPct val="0"/>
              </a:spcBef>
              <a:buClrTx/>
              <a:buFontTx/>
              <a:buNone/>
            </a:pPr>
            <a:r>
              <a:rPr lang="zh-CN" altLang="zh-CN" sz="1800" b="1">
                <a:latin typeface="Arial" panose="020B0604020202020204" pitchFamily="34" charset="0"/>
              </a:rPr>
              <a:t>(</a:t>
            </a:r>
            <a:r>
              <a:rPr lang="en-US" altLang="zh-CN" sz="1800" b="1">
                <a:latin typeface="Arial" panose="020B0604020202020204" pitchFamily="34" charset="0"/>
              </a:rPr>
              <a:t>Fiscal Year</a:t>
            </a:r>
          </a:p>
          <a:p>
            <a:pPr algn="ctr">
              <a:spcBef>
                <a:spcPct val="0"/>
              </a:spcBef>
              <a:buClrTx/>
              <a:buFontTx/>
              <a:buNone/>
            </a:pPr>
            <a:r>
              <a:rPr lang="en-US" altLang="zh-CN" sz="1800" b="1">
                <a:latin typeface="Arial" panose="020B0604020202020204" pitchFamily="34" charset="0"/>
              </a:rPr>
              <a:t>Variant)</a:t>
            </a:r>
          </a:p>
        </p:txBody>
      </p:sp>
      <p:sp>
        <p:nvSpPr>
          <p:cNvPr id="8" name="AutoShape 7">
            <a:extLst>
              <a:ext uri="{FF2B5EF4-FFF2-40B4-BE49-F238E27FC236}">
                <a16:creationId xmlns:a16="http://schemas.microsoft.com/office/drawing/2014/main" id="{12C22C30-9579-4890-A979-A7460E9E17EE}"/>
              </a:ext>
            </a:extLst>
          </p:cNvPr>
          <p:cNvSpPr>
            <a:spLocks noChangeArrowheads="1"/>
          </p:cNvSpPr>
          <p:nvPr/>
        </p:nvSpPr>
        <p:spPr bwMode="auto">
          <a:xfrm>
            <a:off x="9897665" y="2176611"/>
            <a:ext cx="1828800" cy="1052513"/>
          </a:xfrm>
          <a:prstGeom prst="roundRect">
            <a:avLst>
              <a:gd name="adj" fmla="val 12495"/>
            </a:avLst>
          </a:prstGeom>
          <a:solidFill>
            <a:srgbClr val="8AB1FF"/>
          </a:solidFill>
          <a:ln w="25400">
            <a:solidFill>
              <a:schemeClr val="tx1"/>
            </a:solidFill>
            <a:round/>
            <a:headEnd/>
            <a:tailEnd/>
          </a:ln>
          <a:effectLst>
            <a:outerShdw dist="35921" dir="2700000" algn="ctr" rotWithShape="0">
              <a:schemeClr val="tx2"/>
            </a:outerShdw>
          </a:effectLst>
        </p:spPr>
        <p:txBody>
          <a:bodyPr wrap="none" lIns="92075" tIns="46038" rIns="92075" bIns="46038"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zh-CN" sz="1800" b="1">
                <a:latin typeface="Arial" panose="020B0604020202020204" pitchFamily="34" charset="0"/>
              </a:rPr>
              <a:t>标准</a:t>
            </a:r>
            <a:r>
              <a:rPr lang="zh-CN" altLang="en-US" sz="1800" b="1">
                <a:latin typeface="Arial" panose="020B0604020202020204" pitchFamily="34" charset="0"/>
              </a:rPr>
              <a:t>层</a:t>
            </a:r>
            <a:r>
              <a:rPr lang="zh-CN" altLang="zh-CN" sz="1800" b="1">
                <a:latin typeface="Arial" panose="020B0604020202020204" pitchFamily="34" charset="0"/>
              </a:rPr>
              <a:t>级</a:t>
            </a:r>
          </a:p>
          <a:p>
            <a:pPr algn="ctr">
              <a:spcBef>
                <a:spcPct val="0"/>
              </a:spcBef>
              <a:buClrTx/>
              <a:buFontTx/>
              <a:buNone/>
            </a:pPr>
            <a:r>
              <a:rPr lang="zh-CN" altLang="zh-CN" sz="1800" b="1">
                <a:latin typeface="Arial" panose="020B0604020202020204" pitchFamily="34" charset="0"/>
              </a:rPr>
              <a:t>(</a:t>
            </a:r>
            <a:r>
              <a:rPr lang="en-US" altLang="zh-CN" sz="1800" b="1">
                <a:latin typeface="Arial" panose="020B0604020202020204" pitchFamily="34" charset="0"/>
              </a:rPr>
              <a:t>Standard</a:t>
            </a:r>
          </a:p>
          <a:p>
            <a:pPr algn="ctr">
              <a:spcBef>
                <a:spcPct val="0"/>
              </a:spcBef>
              <a:buClrTx/>
              <a:buFontTx/>
              <a:buNone/>
            </a:pPr>
            <a:r>
              <a:rPr lang="en-US" altLang="zh-CN" sz="1800" b="1">
                <a:latin typeface="Arial" panose="020B0604020202020204" pitchFamily="34" charset="0"/>
              </a:rPr>
              <a:t>Hierarchy)</a:t>
            </a:r>
          </a:p>
        </p:txBody>
      </p:sp>
      <p:sp>
        <p:nvSpPr>
          <p:cNvPr id="9" name="AutoShape 8">
            <a:extLst>
              <a:ext uri="{FF2B5EF4-FFF2-40B4-BE49-F238E27FC236}">
                <a16:creationId xmlns:a16="http://schemas.microsoft.com/office/drawing/2014/main" id="{130051F1-5D39-40C5-A2E0-F65A54199509}"/>
              </a:ext>
            </a:extLst>
          </p:cNvPr>
          <p:cNvSpPr>
            <a:spLocks noChangeArrowheads="1"/>
          </p:cNvSpPr>
          <p:nvPr/>
        </p:nvSpPr>
        <p:spPr bwMode="auto">
          <a:xfrm>
            <a:off x="4563665" y="3562499"/>
            <a:ext cx="2155825" cy="1052512"/>
          </a:xfrm>
          <a:prstGeom prst="roundRect">
            <a:avLst>
              <a:gd name="adj" fmla="val 12495"/>
            </a:avLst>
          </a:prstGeom>
          <a:solidFill>
            <a:srgbClr val="8AB1FF"/>
          </a:solidFill>
          <a:ln w="25400">
            <a:solidFill>
              <a:schemeClr val="tx1"/>
            </a:solidFill>
            <a:round/>
            <a:headEnd/>
            <a:tailEnd/>
          </a:ln>
          <a:effectLst>
            <a:outerShdw dist="35921" dir="2700000" algn="ctr" rotWithShape="0">
              <a:schemeClr val="tx2"/>
            </a:outerShdw>
          </a:effectLst>
        </p:spPr>
        <p:txBody>
          <a:bodyPr wrap="none" lIns="92075" tIns="46038" rIns="92075" bIns="46038"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en-GB" altLang="en-US" sz="1800" b="1">
                <a:latin typeface="Times New Roman" panose="02020603050405020304" pitchFamily="18" charset="0"/>
                <a:ea typeface="'宋体"/>
                <a:cs typeface="'宋体"/>
              </a:rPr>
              <a:t>科目表</a:t>
            </a:r>
            <a:endParaRPr lang="en-GB" altLang="en-US" sz="2400" b="1">
              <a:latin typeface="Times New Roman" panose="02020603050405020304" pitchFamily="18" charset="0"/>
            </a:endParaRPr>
          </a:p>
          <a:p>
            <a:pPr algn="ctr">
              <a:spcBef>
                <a:spcPct val="0"/>
              </a:spcBef>
              <a:buClrTx/>
              <a:buFontTx/>
              <a:buNone/>
            </a:pPr>
            <a:endParaRPr lang="zh-CN" altLang="zh-CN" sz="1800" b="1">
              <a:latin typeface="Arial" panose="020B0604020202020204" pitchFamily="34" charset="0"/>
            </a:endParaRPr>
          </a:p>
          <a:p>
            <a:pPr algn="ctr">
              <a:spcBef>
                <a:spcPct val="0"/>
              </a:spcBef>
              <a:buClrTx/>
              <a:buFontTx/>
              <a:buNone/>
            </a:pPr>
            <a:r>
              <a:rPr lang="zh-CN" altLang="zh-CN" sz="1800" b="1">
                <a:latin typeface="Arial" panose="020B0604020202020204" pitchFamily="34" charset="0"/>
              </a:rPr>
              <a:t>(</a:t>
            </a:r>
            <a:r>
              <a:rPr lang="en-US" altLang="zh-CN" sz="1800" b="1">
                <a:latin typeface="Arial" panose="020B0604020202020204" pitchFamily="34" charset="0"/>
              </a:rPr>
              <a:t>Chart of account)</a:t>
            </a:r>
          </a:p>
        </p:txBody>
      </p:sp>
      <p:sp>
        <p:nvSpPr>
          <p:cNvPr id="10" name="AutoShape 9">
            <a:extLst>
              <a:ext uri="{FF2B5EF4-FFF2-40B4-BE49-F238E27FC236}">
                <a16:creationId xmlns:a16="http://schemas.microsoft.com/office/drawing/2014/main" id="{7C6C3E3F-4C2B-4C90-886D-5A1E286478F5}"/>
              </a:ext>
            </a:extLst>
          </p:cNvPr>
          <p:cNvSpPr>
            <a:spLocks noChangeArrowheads="1"/>
          </p:cNvSpPr>
          <p:nvPr/>
        </p:nvSpPr>
        <p:spPr bwMode="auto">
          <a:xfrm>
            <a:off x="3350815" y="2176611"/>
            <a:ext cx="1670050" cy="1066800"/>
          </a:xfrm>
          <a:prstGeom prst="roundRect">
            <a:avLst>
              <a:gd name="adj" fmla="val 12495"/>
            </a:avLst>
          </a:prstGeom>
          <a:solidFill>
            <a:srgbClr val="8AB1FF"/>
          </a:solidFill>
          <a:ln w="25400">
            <a:solidFill>
              <a:schemeClr val="tx1"/>
            </a:solidFill>
            <a:round/>
            <a:headEnd/>
            <a:tailEnd/>
          </a:ln>
          <a:effectLst>
            <a:outerShdw dist="35921" dir="2700000" algn="ctr" rotWithShape="0">
              <a:schemeClr val="tx2"/>
            </a:outerShdw>
          </a:effectLst>
        </p:spPr>
        <p:txBody>
          <a:bodyPr wrap="none" lIns="92075" tIns="46038" rIns="92075" bIns="46038"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zh-CN" sz="1800" b="1">
                <a:latin typeface="Arial" panose="020B0604020202020204" pitchFamily="34" charset="0"/>
              </a:rPr>
              <a:t>记帐货币</a:t>
            </a:r>
          </a:p>
          <a:p>
            <a:pPr algn="ctr">
              <a:spcBef>
                <a:spcPct val="0"/>
              </a:spcBef>
              <a:buClrTx/>
              <a:buFontTx/>
              <a:buNone/>
            </a:pPr>
            <a:r>
              <a:rPr lang="zh-CN" altLang="zh-CN" sz="1800" b="1">
                <a:latin typeface="Arial" panose="020B0604020202020204" pitchFamily="34" charset="0"/>
              </a:rPr>
              <a:t>(</a:t>
            </a:r>
            <a:r>
              <a:rPr lang="en-US" altLang="zh-CN" sz="1800" b="1">
                <a:latin typeface="Arial" panose="020B0604020202020204" pitchFamily="34" charset="0"/>
              </a:rPr>
              <a:t>Currency)</a:t>
            </a:r>
          </a:p>
        </p:txBody>
      </p:sp>
      <p:sp>
        <p:nvSpPr>
          <p:cNvPr id="11" name="Line 10">
            <a:extLst>
              <a:ext uri="{FF2B5EF4-FFF2-40B4-BE49-F238E27FC236}">
                <a16:creationId xmlns:a16="http://schemas.microsoft.com/office/drawing/2014/main" id="{8D7FD1F5-29D6-4CF2-B58F-8F1DD8366811}"/>
              </a:ext>
            </a:extLst>
          </p:cNvPr>
          <p:cNvSpPr>
            <a:spLocks noChangeShapeType="1"/>
          </p:cNvSpPr>
          <p:nvPr/>
        </p:nvSpPr>
        <p:spPr bwMode="auto">
          <a:xfrm>
            <a:off x="7284640" y="1776561"/>
            <a:ext cx="1588" cy="21971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1">
            <a:extLst>
              <a:ext uri="{FF2B5EF4-FFF2-40B4-BE49-F238E27FC236}">
                <a16:creationId xmlns:a16="http://schemas.microsoft.com/office/drawing/2014/main" id="{FE0CB8EF-EA0E-4D62-8D29-681320A004D5}"/>
              </a:ext>
            </a:extLst>
          </p:cNvPr>
          <p:cNvSpPr>
            <a:spLocks noChangeShapeType="1"/>
          </p:cNvSpPr>
          <p:nvPr/>
        </p:nvSpPr>
        <p:spPr bwMode="auto">
          <a:xfrm flipH="1">
            <a:off x="6741715" y="3973661"/>
            <a:ext cx="5334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2">
            <a:extLst>
              <a:ext uri="{FF2B5EF4-FFF2-40B4-BE49-F238E27FC236}">
                <a16:creationId xmlns:a16="http://schemas.microsoft.com/office/drawing/2014/main" id="{64398833-EF2B-4BFA-966F-765EA379417F}"/>
              </a:ext>
            </a:extLst>
          </p:cNvPr>
          <p:cNvSpPr>
            <a:spLocks noChangeShapeType="1"/>
          </p:cNvSpPr>
          <p:nvPr/>
        </p:nvSpPr>
        <p:spPr bwMode="auto">
          <a:xfrm flipH="1">
            <a:off x="7806928" y="3973661"/>
            <a:ext cx="573087" cy="476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AutoShape 13">
            <a:extLst>
              <a:ext uri="{FF2B5EF4-FFF2-40B4-BE49-F238E27FC236}">
                <a16:creationId xmlns:a16="http://schemas.microsoft.com/office/drawing/2014/main" id="{1A8C9E85-4A44-4341-B9D3-1049394CB5DF}"/>
              </a:ext>
            </a:extLst>
          </p:cNvPr>
          <p:cNvSpPr>
            <a:spLocks noChangeArrowheads="1"/>
          </p:cNvSpPr>
          <p:nvPr/>
        </p:nvSpPr>
        <p:spPr bwMode="auto">
          <a:xfrm>
            <a:off x="6214665" y="1124099"/>
            <a:ext cx="2565400" cy="660400"/>
          </a:xfrm>
          <a:prstGeom prst="roundRect">
            <a:avLst>
              <a:gd name="adj" fmla="val 12495"/>
            </a:avLst>
          </a:prstGeom>
          <a:solidFill>
            <a:srgbClr val="FFCCCC"/>
          </a:solidFill>
          <a:ln w="25400">
            <a:solidFill>
              <a:schemeClr val="tx1"/>
            </a:solidFill>
            <a:round/>
            <a:headEnd/>
            <a:tailEnd/>
          </a:ln>
          <a:effectLst>
            <a:outerShdw dist="35921" dir="2700000" algn="ctr" rotWithShape="0">
              <a:schemeClr val="tx2"/>
            </a:outerShdw>
          </a:effectLst>
        </p:spPr>
        <p:txBody>
          <a:bodyPr wrap="none" lIns="92075" tIns="46038" rIns="92075" bIns="46038"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zh-CN" sz="1800" b="1">
                <a:solidFill>
                  <a:srgbClr val="FF7C80"/>
                </a:solidFill>
                <a:latin typeface="Arial" panose="020B0604020202020204" pitchFamily="34" charset="0"/>
              </a:rPr>
              <a:t>控制区域</a:t>
            </a:r>
          </a:p>
          <a:p>
            <a:pPr algn="ctr">
              <a:spcBef>
                <a:spcPct val="0"/>
              </a:spcBef>
              <a:buClrTx/>
              <a:buFontTx/>
              <a:buNone/>
            </a:pPr>
            <a:r>
              <a:rPr lang="zh-CN" altLang="zh-CN" sz="1800" b="1">
                <a:solidFill>
                  <a:srgbClr val="FF7C80"/>
                </a:solidFill>
                <a:latin typeface="Arial" panose="020B0604020202020204" pitchFamily="34" charset="0"/>
              </a:rPr>
              <a:t>(</a:t>
            </a:r>
            <a:r>
              <a:rPr lang="en-US" altLang="zh-CN" sz="1800" b="1">
                <a:solidFill>
                  <a:srgbClr val="FF7C80"/>
                </a:solidFill>
                <a:latin typeface="Arial" panose="020B0604020202020204" pitchFamily="34" charset="0"/>
              </a:rPr>
              <a:t>Controlling area)</a:t>
            </a:r>
          </a:p>
        </p:txBody>
      </p:sp>
      <p:sp>
        <p:nvSpPr>
          <p:cNvPr id="15" name="Rectangle 3">
            <a:extLst>
              <a:ext uri="{FF2B5EF4-FFF2-40B4-BE49-F238E27FC236}">
                <a16:creationId xmlns:a16="http://schemas.microsoft.com/office/drawing/2014/main" id="{FDBE68E3-358A-4E2E-AA8A-BF5ECBB29EBC}"/>
              </a:ext>
            </a:extLst>
          </p:cNvPr>
          <p:cNvSpPr>
            <a:spLocks noChangeArrowheads="1"/>
          </p:cNvSpPr>
          <p:nvPr/>
        </p:nvSpPr>
        <p:spPr bwMode="auto">
          <a:xfrm>
            <a:off x="3431778" y="4872186"/>
            <a:ext cx="8424862" cy="15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75000"/>
              </a:spcBef>
              <a:buClr>
                <a:schemeClr val="tx1"/>
              </a:buClr>
            </a:pPr>
            <a:r>
              <a:rPr lang="zh-CN" altLang="zh-CN" sz="1800">
                <a:latin typeface="Times New Roman" panose="02020603050405020304" pitchFamily="18" charset="0"/>
                <a:ea typeface="仿宋_GB2312"/>
                <a:cs typeface="仿宋_GB2312"/>
              </a:rPr>
              <a:t>根 据 需 要， 可 以 把 一 到 多 个 公 司 </a:t>
            </a:r>
            <a:r>
              <a:rPr lang="zh-CN" altLang="en-US" sz="1800">
                <a:latin typeface="Times New Roman" panose="02020603050405020304" pitchFamily="18" charset="0"/>
                <a:ea typeface="仿宋_GB2312"/>
                <a:cs typeface="仿宋_GB2312"/>
              </a:rPr>
              <a:t>分配到</a:t>
            </a:r>
            <a:r>
              <a:rPr lang="zh-CN" altLang="zh-CN" sz="1800">
                <a:latin typeface="Times New Roman" panose="02020603050405020304" pitchFamily="18" charset="0"/>
                <a:ea typeface="仿宋_GB2312"/>
                <a:cs typeface="仿宋_GB2312"/>
              </a:rPr>
              <a:t>到 同 一 个 成 本 控 制 </a:t>
            </a:r>
            <a:r>
              <a:rPr lang="zh-CN" altLang="en-US" sz="1800">
                <a:latin typeface="Times New Roman" panose="02020603050405020304" pitchFamily="18" charset="0"/>
                <a:ea typeface="仿宋_GB2312"/>
                <a:cs typeface="仿宋_GB2312"/>
              </a:rPr>
              <a:t>范围</a:t>
            </a:r>
            <a:r>
              <a:rPr lang="zh-CN" altLang="zh-CN" sz="1800">
                <a:latin typeface="Times New Roman" panose="02020603050405020304" pitchFamily="18" charset="0"/>
                <a:ea typeface="仿宋_GB2312"/>
                <a:cs typeface="仿宋_GB2312"/>
              </a:rPr>
              <a:t>。</a:t>
            </a:r>
          </a:p>
          <a:p>
            <a:pPr>
              <a:spcBef>
                <a:spcPct val="75000"/>
              </a:spcBef>
              <a:buClr>
                <a:schemeClr val="tx1"/>
              </a:buClr>
            </a:pPr>
            <a:r>
              <a:rPr lang="zh-CN" altLang="en-US" sz="1800">
                <a:latin typeface="Times New Roman" panose="02020603050405020304" pitchFamily="18" charset="0"/>
                <a:ea typeface="仿宋_GB2312"/>
                <a:cs typeface="仿宋_GB2312"/>
              </a:rPr>
              <a:t>在同一个控制区域内，可以采用不同的货币单位，但</a:t>
            </a:r>
            <a:r>
              <a:rPr lang="zh-CN" altLang="en-US" sz="1800" b="1">
                <a:latin typeface="Times New Roman" panose="02020603050405020304" pitchFamily="18" charset="0"/>
                <a:ea typeface="仿宋_GB2312"/>
                <a:cs typeface="仿宋_GB2312"/>
              </a:rPr>
              <a:t>必须使用统一的科目表</a:t>
            </a:r>
            <a:r>
              <a:rPr lang="zh-CN" altLang="en-US" sz="1800">
                <a:latin typeface="Times New Roman" panose="02020603050405020304" pitchFamily="18" charset="0"/>
                <a:ea typeface="仿宋_GB2312"/>
                <a:cs typeface="仿宋_GB2312"/>
              </a:rPr>
              <a:t>。</a:t>
            </a:r>
          </a:p>
          <a:p>
            <a:pPr>
              <a:spcBef>
                <a:spcPct val="75000"/>
              </a:spcBef>
              <a:buClr>
                <a:schemeClr val="tx1"/>
              </a:buClr>
            </a:pPr>
            <a:r>
              <a:rPr lang="zh-CN" altLang="en-US" sz="1800">
                <a:latin typeface="Times New Roman" panose="02020603050405020304" pitchFamily="18" charset="0"/>
                <a:ea typeface="仿宋_GB2312"/>
                <a:cs typeface="仿宋_GB2312"/>
              </a:rPr>
              <a:t>内部分配和分摊只能在</a:t>
            </a:r>
            <a:r>
              <a:rPr lang="zh-CN" altLang="en-US" sz="1800" b="1">
                <a:latin typeface="Times New Roman" panose="02020603050405020304" pitchFamily="18" charset="0"/>
                <a:ea typeface="仿宋_GB2312"/>
                <a:cs typeface="仿宋_GB2312"/>
              </a:rPr>
              <a:t>同一个控制区域</a:t>
            </a:r>
            <a:r>
              <a:rPr lang="zh-CN" altLang="en-US" sz="1800">
                <a:latin typeface="Times New Roman" panose="02020603050405020304" pitchFamily="18" charset="0"/>
                <a:ea typeface="仿宋_GB2312"/>
                <a:cs typeface="仿宋_GB2312"/>
              </a:rPr>
              <a:t>下进行。</a:t>
            </a:r>
            <a:endParaRPr lang="zh-CN" altLang="zh-CN" sz="1800">
              <a:latin typeface="Futura Bk"/>
            </a:endParaRPr>
          </a:p>
          <a:p>
            <a:pPr>
              <a:spcBef>
                <a:spcPct val="75000"/>
              </a:spcBef>
              <a:buClr>
                <a:schemeClr val="tx1"/>
              </a:buClr>
              <a:buFontTx/>
              <a:buNone/>
            </a:pPr>
            <a:endParaRPr lang="zh-CN" altLang="en-US" sz="1900">
              <a:latin typeface="Futura Bk"/>
            </a:endParaRPr>
          </a:p>
        </p:txBody>
      </p:sp>
    </p:spTree>
    <p:extLst>
      <p:ext uri="{BB962C8B-B14F-4D97-AF65-F5344CB8AC3E}">
        <p14:creationId xmlns:p14="http://schemas.microsoft.com/office/powerpoint/2010/main" val="18877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b="0" dirty="0"/>
              <a:t>管理会计 </a:t>
            </a:r>
            <a:r>
              <a:rPr lang="en-US" altLang="zh-CN" b="0" dirty="0"/>
              <a:t>– </a:t>
            </a:r>
            <a:r>
              <a:rPr lang="zh-CN" altLang="en-US" b="0" dirty="0"/>
              <a:t>经营范围（</a:t>
            </a:r>
            <a:r>
              <a:rPr lang="en-US" altLang="zh-CN" b="0" dirty="0"/>
              <a:t>Operating Concern</a:t>
            </a:r>
            <a:r>
              <a:rPr lang="zh-CN" altLang="en-US" b="0" dirty="0"/>
              <a:t>）</a:t>
            </a:r>
            <a:endParaRPr lang="en-US" b="0" dirty="0"/>
          </a:p>
        </p:txBody>
      </p:sp>
      <p:sp>
        <p:nvSpPr>
          <p:cNvPr id="4" name="内容占位符 2">
            <a:extLst>
              <a:ext uri="{FF2B5EF4-FFF2-40B4-BE49-F238E27FC236}">
                <a16:creationId xmlns:a16="http://schemas.microsoft.com/office/drawing/2014/main" id="{0432E0F9-1023-46D8-9B31-20C7301205DA}"/>
              </a:ext>
            </a:extLst>
          </p:cNvPr>
          <p:cNvSpPr>
            <a:spLocks noGrp="1" noChangeArrowheads="1"/>
          </p:cNvSpPr>
          <p:nvPr>
            <p:ph idx="1"/>
          </p:nvPr>
        </p:nvSpPr>
        <p:spPr>
          <a:xfrm>
            <a:off x="3472035" y="980728"/>
            <a:ext cx="8153400" cy="935038"/>
          </a:xfrm>
        </p:spPr>
        <p:txBody>
          <a:bodyPr/>
          <a:lstStyle/>
          <a:p>
            <a:r>
              <a:rPr lang="zh-CN" altLang="en-US" sz="1400">
                <a:ea typeface="宋体" panose="02010600030101010101" pitchFamily="2" charset="-122"/>
              </a:rPr>
              <a:t>经营范围是用来定义集团公司获利分析领域的组织单元。</a:t>
            </a:r>
            <a:endParaRPr lang="en-US" altLang="zh-CN" sz="1400">
              <a:ea typeface="宋体" panose="02010600030101010101" pitchFamily="2" charset="-122"/>
            </a:endParaRPr>
          </a:p>
          <a:p>
            <a:r>
              <a:rPr lang="zh-CN" altLang="en-US" sz="1400">
                <a:ea typeface="宋体" panose="02010600030101010101" pitchFamily="2" charset="-122"/>
              </a:rPr>
              <a:t>经营范围是隶属于集团下的组织单元，和公司代码和控制范围之间存在 </a:t>
            </a:r>
            <a:r>
              <a:rPr lang="en-US" altLang="zh-CN" sz="1400">
                <a:ea typeface="宋体" panose="02010600030101010101" pitchFamily="2" charset="-122"/>
              </a:rPr>
              <a:t>1:1 </a:t>
            </a:r>
            <a:r>
              <a:rPr lang="zh-CN" altLang="en-US" sz="1400">
                <a:ea typeface="宋体" panose="02010600030101010101" pitchFamily="2" charset="-122"/>
              </a:rPr>
              <a:t>的关系或</a:t>
            </a:r>
            <a:r>
              <a:rPr lang="en-US" altLang="zh-CN" sz="1400">
                <a:ea typeface="宋体" panose="02010600030101010101" pitchFamily="2" charset="-122"/>
              </a:rPr>
              <a:t>1:N</a:t>
            </a:r>
            <a:r>
              <a:rPr lang="zh-CN" altLang="en-US" sz="1400">
                <a:ea typeface="宋体" panose="02010600030101010101" pitchFamily="2" charset="-122"/>
              </a:rPr>
              <a:t>的关系。</a:t>
            </a:r>
            <a:endParaRPr lang="en-US" altLang="zh-CN" sz="1400">
              <a:ea typeface="宋体" panose="02010600030101010101" pitchFamily="2" charset="-122"/>
            </a:endParaRPr>
          </a:p>
          <a:p>
            <a:endParaRPr lang="en-US" altLang="zh-CN" sz="1400">
              <a:ea typeface="宋体" panose="02010600030101010101" pitchFamily="2" charset="-122"/>
            </a:endParaRPr>
          </a:p>
        </p:txBody>
      </p:sp>
      <p:sp>
        <p:nvSpPr>
          <p:cNvPr id="5" name="Rectangle 3">
            <a:extLst>
              <a:ext uri="{FF2B5EF4-FFF2-40B4-BE49-F238E27FC236}">
                <a16:creationId xmlns:a16="http://schemas.microsoft.com/office/drawing/2014/main" id="{76DA711A-5016-4270-9D6B-52145C124EDB}"/>
              </a:ext>
            </a:extLst>
          </p:cNvPr>
          <p:cNvSpPr>
            <a:spLocks noChangeArrowheads="1"/>
          </p:cNvSpPr>
          <p:nvPr/>
        </p:nvSpPr>
        <p:spPr bwMode="auto">
          <a:xfrm>
            <a:off x="8744123" y="3996978"/>
            <a:ext cx="287337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nvGrpSpPr>
          <p:cNvPr id="7" name="Group 6">
            <a:extLst>
              <a:ext uri="{FF2B5EF4-FFF2-40B4-BE49-F238E27FC236}">
                <a16:creationId xmlns:a16="http://schemas.microsoft.com/office/drawing/2014/main" id="{8279CD22-FA47-4FEF-ACA8-0495AE462748}"/>
              </a:ext>
            </a:extLst>
          </p:cNvPr>
          <p:cNvGrpSpPr>
            <a:grpSpLocks/>
          </p:cNvGrpSpPr>
          <p:nvPr/>
        </p:nvGrpSpPr>
        <p:grpSpPr bwMode="auto">
          <a:xfrm>
            <a:off x="3637135" y="1506191"/>
            <a:ext cx="7829550" cy="4721225"/>
            <a:chOff x="136" y="947"/>
            <a:chExt cx="4672" cy="2883"/>
          </a:xfrm>
        </p:grpSpPr>
        <p:grpSp>
          <p:nvGrpSpPr>
            <p:cNvPr id="8" name="Group 7">
              <a:extLst>
                <a:ext uri="{FF2B5EF4-FFF2-40B4-BE49-F238E27FC236}">
                  <a16:creationId xmlns:a16="http://schemas.microsoft.com/office/drawing/2014/main" id="{9529ED75-5F8F-4C05-A623-3A0BD09F8E38}"/>
                </a:ext>
              </a:extLst>
            </p:cNvPr>
            <p:cNvGrpSpPr>
              <a:grpSpLocks/>
            </p:cNvGrpSpPr>
            <p:nvPr/>
          </p:nvGrpSpPr>
          <p:grpSpPr bwMode="auto">
            <a:xfrm>
              <a:off x="479" y="2069"/>
              <a:ext cx="3917" cy="452"/>
              <a:chOff x="1869" y="1618"/>
              <a:chExt cx="1483" cy="238"/>
            </a:xfrm>
          </p:grpSpPr>
          <p:sp>
            <p:nvSpPr>
              <p:cNvPr id="481" name="Freeform 8">
                <a:extLst>
                  <a:ext uri="{FF2B5EF4-FFF2-40B4-BE49-F238E27FC236}">
                    <a16:creationId xmlns:a16="http://schemas.microsoft.com/office/drawing/2014/main" id="{67CEE1FF-6CC6-423E-AC7D-328DEE0828CE}"/>
                  </a:ext>
                </a:extLst>
              </p:cNvPr>
              <p:cNvSpPr>
                <a:spLocks/>
              </p:cNvSpPr>
              <p:nvPr/>
            </p:nvSpPr>
            <p:spPr bwMode="auto">
              <a:xfrm>
                <a:off x="1869" y="1618"/>
                <a:ext cx="1471" cy="227"/>
              </a:xfrm>
              <a:custGeom>
                <a:avLst/>
                <a:gdLst>
                  <a:gd name="T0" fmla="*/ 41 w 1471"/>
                  <a:gd name="T1" fmla="*/ 0 h 227"/>
                  <a:gd name="T2" fmla="*/ 34 w 1471"/>
                  <a:gd name="T3" fmla="*/ 2 h 227"/>
                  <a:gd name="T4" fmla="*/ 25 w 1471"/>
                  <a:gd name="T5" fmla="*/ 3 h 227"/>
                  <a:gd name="T6" fmla="*/ 12 w 1471"/>
                  <a:gd name="T7" fmla="*/ 11 h 227"/>
                  <a:gd name="T8" fmla="*/ 3 w 1471"/>
                  <a:gd name="T9" fmla="*/ 23 h 227"/>
                  <a:gd name="T10" fmla="*/ 1 w 1471"/>
                  <a:gd name="T11" fmla="*/ 31 h 227"/>
                  <a:gd name="T12" fmla="*/ 0 w 1471"/>
                  <a:gd name="T13" fmla="*/ 38 h 227"/>
                  <a:gd name="T14" fmla="*/ 0 w 1471"/>
                  <a:gd name="T15" fmla="*/ 189 h 227"/>
                  <a:gd name="T16" fmla="*/ 1 w 1471"/>
                  <a:gd name="T17" fmla="*/ 197 h 227"/>
                  <a:gd name="T18" fmla="*/ 3 w 1471"/>
                  <a:gd name="T19" fmla="*/ 204 h 227"/>
                  <a:gd name="T20" fmla="*/ 12 w 1471"/>
                  <a:gd name="T21" fmla="*/ 216 h 227"/>
                  <a:gd name="T22" fmla="*/ 25 w 1471"/>
                  <a:gd name="T23" fmla="*/ 224 h 227"/>
                  <a:gd name="T24" fmla="*/ 34 w 1471"/>
                  <a:gd name="T25" fmla="*/ 226 h 227"/>
                  <a:gd name="T26" fmla="*/ 41 w 1471"/>
                  <a:gd name="T27" fmla="*/ 227 h 227"/>
                  <a:gd name="T28" fmla="*/ 1429 w 1471"/>
                  <a:gd name="T29" fmla="*/ 227 h 227"/>
                  <a:gd name="T30" fmla="*/ 1438 w 1471"/>
                  <a:gd name="T31" fmla="*/ 226 h 227"/>
                  <a:gd name="T32" fmla="*/ 1446 w 1471"/>
                  <a:gd name="T33" fmla="*/ 224 h 227"/>
                  <a:gd name="T34" fmla="*/ 1459 w 1471"/>
                  <a:gd name="T35" fmla="*/ 216 h 227"/>
                  <a:gd name="T36" fmla="*/ 1468 w 1471"/>
                  <a:gd name="T37" fmla="*/ 204 h 227"/>
                  <a:gd name="T38" fmla="*/ 1470 w 1471"/>
                  <a:gd name="T39" fmla="*/ 197 h 227"/>
                  <a:gd name="T40" fmla="*/ 1471 w 1471"/>
                  <a:gd name="T41" fmla="*/ 189 h 227"/>
                  <a:gd name="T42" fmla="*/ 1471 w 1471"/>
                  <a:gd name="T43" fmla="*/ 38 h 227"/>
                  <a:gd name="T44" fmla="*/ 1470 w 1471"/>
                  <a:gd name="T45" fmla="*/ 31 h 227"/>
                  <a:gd name="T46" fmla="*/ 1468 w 1471"/>
                  <a:gd name="T47" fmla="*/ 23 h 227"/>
                  <a:gd name="T48" fmla="*/ 1459 w 1471"/>
                  <a:gd name="T49" fmla="*/ 11 h 227"/>
                  <a:gd name="T50" fmla="*/ 1446 w 1471"/>
                  <a:gd name="T51" fmla="*/ 3 h 227"/>
                  <a:gd name="T52" fmla="*/ 1438 w 1471"/>
                  <a:gd name="T53" fmla="*/ 2 h 227"/>
                  <a:gd name="T54" fmla="*/ 1429 w 1471"/>
                  <a:gd name="T55" fmla="*/ 0 h 227"/>
                  <a:gd name="T56" fmla="*/ 41 w 1471"/>
                  <a:gd name="T57" fmla="*/ 0 h 22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71" h="227">
                    <a:moveTo>
                      <a:pt x="41" y="0"/>
                    </a:moveTo>
                    <a:lnTo>
                      <a:pt x="34" y="2"/>
                    </a:lnTo>
                    <a:lnTo>
                      <a:pt x="25" y="3"/>
                    </a:lnTo>
                    <a:lnTo>
                      <a:pt x="12" y="11"/>
                    </a:lnTo>
                    <a:lnTo>
                      <a:pt x="3" y="23"/>
                    </a:lnTo>
                    <a:lnTo>
                      <a:pt x="1" y="31"/>
                    </a:lnTo>
                    <a:lnTo>
                      <a:pt x="0" y="38"/>
                    </a:lnTo>
                    <a:lnTo>
                      <a:pt x="0" y="189"/>
                    </a:lnTo>
                    <a:lnTo>
                      <a:pt x="1" y="197"/>
                    </a:lnTo>
                    <a:lnTo>
                      <a:pt x="3" y="204"/>
                    </a:lnTo>
                    <a:lnTo>
                      <a:pt x="12" y="216"/>
                    </a:lnTo>
                    <a:lnTo>
                      <a:pt x="25" y="224"/>
                    </a:lnTo>
                    <a:lnTo>
                      <a:pt x="34" y="226"/>
                    </a:lnTo>
                    <a:lnTo>
                      <a:pt x="41" y="227"/>
                    </a:lnTo>
                    <a:lnTo>
                      <a:pt x="1429" y="227"/>
                    </a:lnTo>
                    <a:lnTo>
                      <a:pt x="1438" y="226"/>
                    </a:lnTo>
                    <a:lnTo>
                      <a:pt x="1446" y="224"/>
                    </a:lnTo>
                    <a:lnTo>
                      <a:pt x="1459" y="216"/>
                    </a:lnTo>
                    <a:lnTo>
                      <a:pt x="1468" y="204"/>
                    </a:lnTo>
                    <a:lnTo>
                      <a:pt x="1470" y="197"/>
                    </a:lnTo>
                    <a:lnTo>
                      <a:pt x="1471" y="189"/>
                    </a:lnTo>
                    <a:lnTo>
                      <a:pt x="1471" y="38"/>
                    </a:lnTo>
                    <a:lnTo>
                      <a:pt x="1470" y="31"/>
                    </a:lnTo>
                    <a:lnTo>
                      <a:pt x="1468" y="23"/>
                    </a:lnTo>
                    <a:lnTo>
                      <a:pt x="1459" y="11"/>
                    </a:lnTo>
                    <a:lnTo>
                      <a:pt x="1446" y="3"/>
                    </a:lnTo>
                    <a:lnTo>
                      <a:pt x="1438" y="2"/>
                    </a:lnTo>
                    <a:lnTo>
                      <a:pt x="1429" y="0"/>
                    </a:lnTo>
                    <a:lnTo>
                      <a:pt x="41" y="0"/>
                    </a:lnTo>
                    <a:close/>
                  </a:path>
                </a:pathLst>
              </a:custGeom>
              <a:solidFill>
                <a:srgbClr val="99FF99">
                  <a:alpha val="50195"/>
                </a:srgbClr>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7961" dir="2700000" algn="ctr" rotWithShape="0">
                        <a:srgbClr val="5C995C"/>
                      </a:outerShdw>
                    </a:effectLst>
                  </a14:hiddenEffects>
                </a:ext>
              </a:extLst>
            </p:spPr>
            <p:txBody>
              <a:bodyPr/>
              <a:lstStyle/>
              <a:p>
                <a:endParaRPr lang="zh-CN" altLang="en-US"/>
              </a:p>
            </p:txBody>
          </p:sp>
          <p:sp>
            <p:nvSpPr>
              <p:cNvPr id="482" name="Freeform 9">
                <a:extLst>
                  <a:ext uri="{FF2B5EF4-FFF2-40B4-BE49-F238E27FC236}">
                    <a16:creationId xmlns:a16="http://schemas.microsoft.com/office/drawing/2014/main" id="{7B770922-D652-49C3-BED3-B0B034CFD45B}"/>
                  </a:ext>
                </a:extLst>
              </p:cNvPr>
              <p:cNvSpPr>
                <a:spLocks/>
              </p:cNvSpPr>
              <p:nvPr/>
            </p:nvSpPr>
            <p:spPr bwMode="auto">
              <a:xfrm>
                <a:off x="1881" y="1629"/>
                <a:ext cx="1471" cy="227"/>
              </a:xfrm>
              <a:custGeom>
                <a:avLst/>
                <a:gdLst>
                  <a:gd name="T0" fmla="*/ 41 w 1471"/>
                  <a:gd name="T1" fmla="*/ 0 h 227"/>
                  <a:gd name="T2" fmla="*/ 34 w 1471"/>
                  <a:gd name="T3" fmla="*/ 1 h 227"/>
                  <a:gd name="T4" fmla="*/ 25 w 1471"/>
                  <a:gd name="T5" fmla="*/ 3 h 227"/>
                  <a:gd name="T6" fmla="*/ 11 w 1471"/>
                  <a:gd name="T7" fmla="*/ 11 h 227"/>
                  <a:gd name="T8" fmla="*/ 3 w 1471"/>
                  <a:gd name="T9" fmla="*/ 23 h 227"/>
                  <a:gd name="T10" fmla="*/ 1 w 1471"/>
                  <a:gd name="T11" fmla="*/ 31 h 227"/>
                  <a:gd name="T12" fmla="*/ 0 w 1471"/>
                  <a:gd name="T13" fmla="*/ 38 h 227"/>
                  <a:gd name="T14" fmla="*/ 0 w 1471"/>
                  <a:gd name="T15" fmla="*/ 189 h 227"/>
                  <a:gd name="T16" fmla="*/ 1 w 1471"/>
                  <a:gd name="T17" fmla="*/ 197 h 227"/>
                  <a:gd name="T18" fmla="*/ 3 w 1471"/>
                  <a:gd name="T19" fmla="*/ 204 h 227"/>
                  <a:gd name="T20" fmla="*/ 11 w 1471"/>
                  <a:gd name="T21" fmla="*/ 216 h 227"/>
                  <a:gd name="T22" fmla="*/ 25 w 1471"/>
                  <a:gd name="T23" fmla="*/ 224 h 227"/>
                  <a:gd name="T24" fmla="*/ 34 w 1471"/>
                  <a:gd name="T25" fmla="*/ 225 h 227"/>
                  <a:gd name="T26" fmla="*/ 41 w 1471"/>
                  <a:gd name="T27" fmla="*/ 227 h 227"/>
                  <a:gd name="T28" fmla="*/ 1429 w 1471"/>
                  <a:gd name="T29" fmla="*/ 227 h 227"/>
                  <a:gd name="T30" fmla="*/ 1438 w 1471"/>
                  <a:gd name="T31" fmla="*/ 225 h 227"/>
                  <a:gd name="T32" fmla="*/ 1446 w 1471"/>
                  <a:gd name="T33" fmla="*/ 224 h 227"/>
                  <a:gd name="T34" fmla="*/ 1459 w 1471"/>
                  <a:gd name="T35" fmla="*/ 216 h 227"/>
                  <a:gd name="T36" fmla="*/ 1468 w 1471"/>
                  <a:gd name="T37" fmla="*/ 204 h 227"/>
                  <a:gd name="T38" fmla="*/ 1470 w 1471"/>
                  <a:gd name="T39" fmla="*/ 197 h 227"/>
                  <a:gd name="T40" fmla="*/ 1471 w 1471"/>
                  <a:gd name="T41" fmla="*/ 189 h 227"/>
                  <a:gd name="T42" fmla="*/ 1471 w 1471"/>
                  <a:gd name="T43" fmla="*/ 38 h 227"/>
                  <a:gd name="T44" fmla="*/ 1470 w 1471"/>
                  <a:gd name="T45" fmla="*/ 31 h 227"/>
                  <a:gd name="T46" fmla="*/ 1468 w 1471"/>
                  <a:gd name="T47" fmla="*/ 23 h 227"/>
                  <a:gd name="T48" fmla="*/ 1459 w 1471"/>
                  <a:gd name="T49" fmla="*/ 11 h 227"/>
                  <a:gd name="T50" fmla="*/ 1446 w 1471"/>
                  <a:gd name="T51" fmla="*/ 3 h 227"/>
                  <a:gd name="T52" fmla="*/ 1438 w 1471"/>
                  <a:gd name="T53" fmla="*/ 1 h 227"/>
                  <a:gd name="T54" fmla="*/ 1429 w 1471"/>
                  <a:gd name="T55" fmla="*/ 0 h 227"/>
                  <a:gd name="T56" fmla="*/ 41 w 1471"/>
                  <a:gd name="T57" fmla="*/ 0 h 22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71" h="227">
                    <a:moveTo>
                      <a:pt x="41" y="0"/>
                    </a:moveTo>
                    <a:lnTo>
                      <a:pt x="34" y="1"/>
                    </a:lnTo>
                    <a:lnTo>
                      <a:pt x="25" y="3"/>
                    </a:lnTo>
                    <a:lnTo>
                      <a:pt x="11" y="11"/>
                    </a:lnTo>
                    <a:lnTo>
                      <a:pt x="3" y="23"/>
                    </a:lnTo>
                    <a:lnTo>
                      <a:pt x="1" y="31"/>
                    </a:lnTo>
                    <a:lnTo>
                      <a:pt x="0" y="38"/>
                    </a:lnTo>
                    <a:lnTo>
                      <a:pt x="0" y="189"/>
                    </a:lnTo>
                    <a:lnTo>
                      <a:pt x="1" y="197"/>
                    </a:lnTo>
                    <a:lnTo>
                      <a:pt x="3" y="204"/>
                    </a:lnTo>
                    <a:lnTo>
                      <a:pt x="11" y="216"/>
                    </a:lnTo>
                    <a:lnTo>
                      <a:pt x="25" y="224"/>
                    </a:lnTo>
                    <a:lnTo>
                      <a:pt x="34" y="225"/>
                    </a:lnTo>
                    <a:lnTo>
                      <a:pt x="41" y="227"/>
                    </a:lnTo>
                    <a:lnTo>
                      <a:pt x="1429" y="227"/>
                    </a:lnTo>
                    <a:lnTo>
                      <a:pt x="1438" y="225"/>
                    </a:lnTo>
                    <a:lnTo>
                      <a:pt x="1446" y="224"/>
                    </a:lnTo>
                    <a:lnTo>
                      <a:pt x="1459" y="216"/>
                    </a:lnTo>
                    <a:lnTo>
                      <a:pt x="1468" y="204"/>
                    </a:lnTo>
                    <a:lnTo>
                      <a:pt x="1470" y="197"/>
                    </a:lnTo>
                    <a:lnTo>
                      <a:pt x="1471" y="189"/>
                    </a:lnTo>
                    <a:lnTo>
                      <a:pt x="1471" y="38"/>
                    </a:lnTo>
                    <a:lnTo>
                      <a:pt x="1470" y="31"/>
                    </a:lnTo>
                    <a:lnTo>
                      <a:pt x="1468" y="23"/>
                    </a:lnTo>
                    <a:lnTo>
                      <a:pt x="1459" y="11"/>
                    </a:lnTo>
                    <a:lnTo>
                      <a:pt x="1446" y="3"/>
                    </a:lnTo>
                    <a:lnTo>
                      <a:pt x="1438" y="1"/>
                    </a:lnTo>
                    <a:lnTo>
                      <a:pt x="1429" y="0"/>
                    </a:lnTo>
                    <a:lnTo>
                      <a:pt x="41" y="0"/>
                    </a:lnTo>
                    <a:close/>
                  </a:path>
                </a:pathLst>
              </a:custGeom>
              <a:solidFill>
                <a:srgbClr val="99FF99">
                  <a:alpha val="50195"/>
                </a:srgbClr>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7961" dir="2700000" algn="ctr" rotWithShape="0">
                        <a:srgbClr val="5C995C"/>
                      </a:outerShdw>
                    </a:effectLst>
                  </a14:hiddenEffects>
                </a:ext>
              </a:extLst>
            </p:spPr>
            <p:txBody>
              <a:bodyPr/>
              <a:lstStyle/>
              <a:p>
                <a:endParaRPr lang="zh-CN" altLang="en-US"/>
              </a:p>
            </p:txBody>
          </p:sp>
          <p:sp>
            <p:nvSpPr>
              <p:cNvPr id="483" name="Freeform 10">
                <a:extLst>
                  <a:ext uri="{FF2B5EF4-FFF2-40B4-BE49-F238E27FC236}">
                    <a16:creationId xmlns:a16="http://schemas.microsoft.com/office/drawing/2014/main" id="{882F3AFC-084D-4565-AC99-1C15A6EDFB21}"/>
                  </a:ext>
                </a:extLst>
              </p:cNvPr>
              <p:cNvSpPr>
                <a:spLocks/>
              </p:cNvSpPr>
              <p:nvPr/>
            </p:nvSpPr>
            <p:spPr bwMode="auto">
              <a:xfrm>
                <a:off x="1875" y="1624"/>
                <a:ext cx="1471" cy="226"/>
              </a:xfrm>
              <a:custGeom>
                <a:avLst/>
                <a:gdLst>
                  <a:gd name="T0" fmla="*/ 41 w 1471"/>
                  <a:gd name="T1" fmla="*/ 0 h 226"/>
                  <a:gd name="T2" fmla="*/ 34 w 1471"/>
                  <a:gd name="T3" fmla="*/ 1 h 226"/>
                  <a:gd name="T4" fmla="*/ 25 w 1471"/>
                  <a:gd name="T5" fmla="*/ 2 h 226"/>
                  <a:gd name="T6" fmla="*/ 11 w 1471"/>
                  <a:gd name="T7" fmla="*/ 10 h 226"/>
                  <a:gd name="T8" fmla="*/ 3 w 1471"/>
                  <a:gd name="T9" fmla="*/ 23 h 226"/>
                  <a:gd name="T10" fmla="*/ 1 w 1471"/>
                  <a:gd name="T11" fmla="*/ 31 h 226"/>
                  <a:gd name="T12" fmla="*/ 0 w 1471"/>
                  <a:gd name="T13" fmla="*/ 37 h 226"/>
                  <a:gd name="T14" fmla="*/ 0 w 1471"/>
                  <a:gd name="T15" fmla="*/ 189 h 226"/>
                  <a:gd name="T16" fmla="*/ 1 w 1471"/>
                  <a:gd name="T17" fmla="*/ 197 h 226"/>
                  <a:gd name="T18" fmla="*/ 3 w 1471"/>
                  <a:gd name="T19" fmla="*/ 203 h 226"/>
                  <a:gd name="T20" fmla="*/ 11 w 1471"/>
                  <a:gd name="T21" fmla="*/ 216 h 226"/>
                  <a:gd name="T22" fmla="*/ 25 w 1471"/>
                  <a:gd name="T23" fmla="*/ 224 h 226"/>
                  <a:gd name="T24" fmla="*/ 34 w 1471"/>
                  <a:gd name="T25" fmla="*/ 225 h 226"/>
                  <a:gd name="T26" fmla="*/ 41 w 1471"/>
                  <a:gd name="T27" fmla="*/ 226 h 226"/>
                  <a:gd name="T28" fmla="*/ 1429 w 1471"/>
                  <a:gd name="T29" fmla="*/ 226 h 226"/>
                  <a:gd name="T30" fmla="*/ 1438 w 1471"/>
                  <a:gd name="T31" fmla="*/ 225 h 226"/>
                  <a:gd name="T32" fmla="*/ 1446 w 1471"/>
                  <a:gd name="T33" fmla="*/ 224 h 226"/>
                  <a:gd name="T34" fmla="*/ 1459 w 1471"/>
                  <a:gd name="T35" fmla="*/ 216 h 226"/>
                  <a:gd name="T36" fmla="*/ 1468 w 1471"/>
                  <a:gd name="T37" fmla="*/ 203 h 226"/>
                  <a:gd name="T38" fmla="*/ 1470 w 1471"/>
                  <a:gd name="T39" fmla="*/ 197 h 226"/>
                  <a:gd name="T40" fmla="*/ 1471 w 1471"/>
                  <a:gd name="T41" fmla="*/ 189 h 226"/>
                  <a:gd name="T42" fmla="*/ 1471 w 1471"/>
                  <a:gd name="T43" fmla="*/ 37 h 226"/>
                  <a:gd name="T44" fmla="*/ 1470 w 1471"/>
                  <a:gd name="T45" fmla="*/ 31 h 226"/>
                  <a:gd name="T46" fmla="*/ 1468 w 1471"/>
                  <a:gd name="T47" fmla="*/ 23 h 226"/>
                  <a:gd name="T48" fmla="*/ 1459 w 1471"/>
                  <a:gd name="T49" fmla="*/ 10 h 226"/>
                  <a:gd name="T50" fmla="*/ 1446 w 1471"/>
                  <a:gd name="T51" fmla="*/ 2 h 226"/>
                  <a:gd name="T52" fmla="*/ 1438 w 1471"/>
                  <a:gd name="T53" fmla="*/ 1 h 226"/>
                  <a:gd name="T54" fmla="*/ 1429 w 1471"/>
                  <a:gd name="T55" fmla="*/ 0 h 226"/>
                  <a:gd name="T56" fmla="*/ 41 w 1471"/>
                  <a:gd name="T57" fmla="*/ 0 h 22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71" h="226">
                    <a:moveTo>
                      <a:pt x="41" y="0"/>
                    </a:moveTo>
                    <a:lnTo>
                      <a:pt x="34" y="1"/>
                    </a:lnTo>
                    <a:lnTo>
                      <a:pt x="25" y="2"/>
                    </a:lnTo>
                    <a:lnTo>
                      <a:pt x="11" y="10"/>
                    </a:lnTo>
                    <a:lnTo>
                      <a:pt x="3" y="23"/>
                    </a:lnTo>
                    <a:lnTo>
                      <a:pt x="1" y="31"/>
                    </a:lnTo>
                    <a:lnTo>
                      <a:pt x="0" y="37"/>
                    </a:lnTo>
                    <a:lnTo>
                      <a:pt x="0" y="189"/>
                    </a:lnTo>
                    <a:lnTo>
                      <a:pt x="1" y="197"/>
                    </a:lnTo>
                    <a:lnTo>
                      <a:pt x="3" y="203"/>
                    </a:lnTo>
                    <a:lnTo>
                      <a:pt x="11" y="216"/>
                    </a:lnTo>
                    <a:lnTo>
                      <a:pt x="25" y="224"/>
                    </a:lnTo>
                    <a:lnTo>
                      <a:pt x="34" y="225"/>
                    </a:lnTo>
                    <a:lnTo>
                      <a:pt x="41" y="226"/>
                    </a:lnTo>
                    <a:lnTo>
                      <a:pt x="1429" y="226"/>
                    </a:lnTo>
                    <a:lnTo>
                      <a:pt x="1438" y="225"/>
                    </a:lnTo>
                    <a:lnTo>
                      <a:pt x="1446" y="224"/>
                    </a:lnTo>
                    <a:lnTo>
                      <a:pt x="1459" y="216"/>
                    </a:lnTo>
                    <a:lnTo>
                      <a:pt x="1468" y="203"/>
                    </a:lnTo>
                    <a:lnTo>
                      <a:pt x="1470" y="197"/>
                    </a:lnTo>
                    <a:lnTo>
                      <a:pt x="1471" y="189"/>
                    </a:lnTo>
                    <a:lnTo>
                      <a:pt x="1471" y="37"/>
                    </a:lnTo>
                    <a:lnTo>
                      <a:pt x="1470" y="31"/>
                    </a:lnTo>
                    <a:lnTo>
                      <a:pt x="1468" y="23"/>
                    </a:lnTo>
                    <a:lnTo>
                      <a:pt x="1459" y="10"/>
                    </a:lnTo>
                    <a:lnTo>
                      <a:pt x="1446" y="2"/>
                    </a:lnTo>
                    <a:lnTo>
                      <a:pt x="1438" y="1"/>
                    </a:lnTo>
                    <a:lnTo>
                      <a:pt x="1429" y="0"/>
                    </a:lnTo>
                    <a:lnTo>
                      <a:pt x="41" y="0"/>
                    </a:lnTo>
                    <a:close/>
                  </a:path>
                </a:pathLst>
              </a:custGeom>
              <a:solidFill>
                <a:srgbClr val="99FF99">
                  <a:alpha val="50195"/>
                </a:srgbClr>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7961" dir="2700000" algn="ctr" rotWithShape="0">
                        <a:srgbClr val="5C995C"/>
                      </a:outerShdw>
                    </a:effectLst>
                  </a14:hiddenEffects>
                </a:ext>
              </a:extLst>
            </p:spPr>
            <p:txBody>
              <a:bodyPr/>
              <a:lstStyle/>
              <a:p>
                <a:endParaRPr lang="zh-CN" altLang="en-US"/>
              </a:p>
            </p:txBody>
          </p:sp>
        </p:grpSp>
        <p:sp>
          <p:nvSpPr>
            <p:cNvPr id="9" name="Rectangle 11">
              <a:extLst>
                <a:ext uri="{FF2B5EF4-FFF2-40B4-BE49-F238E27FC236}">
                  <a16:creationId xmlns:a16="http://schemas.microsoft.com/office/drawing/2014/main" id="{99040EF9-BA46-4D29-936C-792E32DD7C98}"/>
                </a:ext>
              </a:extLst>
            </p:cNvPr>
            <p:cNvSpPr>
              <a:spLocks noChangeArrowheads="1"/>
            </p:cNvSpPr>
            <p:nvPr/>
          </p:nvSpPr>
          <p:spPr bwMode="auto">
            <a:xfrm>
              <a:off x="3639" y="2158"/>
              <a:ext cx="655" cy="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8900000" algn="ctr" rotWithShape="0">
                      <a:srgbClr val="808080"/>
                    </a:outerShdw>
                  </a:effectLst>
                </a14:hiddenEffects>
              </a:ext>
            </a:extLst>
          </p:spPr>
          <p:txBody>
            <a:bodyPr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200">
                  <a:solidFill>
                    <a:srgbClr val="000000"/>
                  </a:solidFill>
                  <a:latin typeface="Arial" panose="020B0604020202020204" pitchFamily="34" charset="0"/>
                </a:rPr>
                <a:t>利润中心</a:t>
              </a:r>
              <a:endParaRPr lang="en-US" altLang="zh-CN" sz="2400">
                <a:solidFill>
                  <a:schemeClr val="accent2"/>
                </a:solidFill>
                <a:latin typeface="Times New Roman" panose="02020603050405020304" pitchFamily="18" charset="0"/>
              </a:endParaRPr>
            </a:p>
          </p:txBody>
        </p:sp>
        <p:sp>
          <p:nvSpPr>
            <p:cNvPr id="10" name="Rectangle 12">
              <a:extLst>
                <a:ext uri="{FF2B5EF4-FFF2-40B4-BE49-F238E27FC236}">
                  <a16:creationId xmlns:a16="http://schemas.microsoft.com/office/drawing/2014/main" id="{EC0FC770-BE83-4D7F-A8DC-F15F1D328C2B}"/>
                </a:ext>
              </a:extLst>
            </p:cNvPr>
            <p:cNvSpPr>
              <a:spLocks noChangeArrowheads="1"/>
            </p:cNvSpPr>
            <p:nvPr/>
          </p:nvSpPr>
          <p:spPr bwMode="auto">
            <a:xfrm>
              <a:off x="1279" y="1341"/>
              <a:ext cx="1740"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nvGrpSpPr>
            <p:cNvPr id="11" name="Group 13">
              <a:extLst>
                <a:ext uri="{FF2B5EF4-FFF2-40B4-BE49-F238E27FC236}">
                  <a16:creationId xmlns:a16="http://schemas.microsoft.com/office/drawing/2014/main" id="{615028B4-0CAF-46D9-A5AC-703F4FAA3318}"/>
                </a:ext>
              </a:extLst>
            </p:cNvPr>
            <p:cNvGrpSpPr>
              <a:grpSpLocks/>
            </p:cNvGrpSpPr>
            <p:nvPr/>
          </p:nvGrpSpPr>
          <p:grpSpPr bwMode="auto">
            <a:xfrm>
              <a:off x="1031" y="989"/>
              <a:ext cx="2421" cy="388"/>
              <a:chOff x="1869" y="1618"/>
              <a:chExt cx="1483" cy="238"/>
            </a:xfrm>
          </p:grpSpPr>
          <p:sp>
            <p:nvSpPr>
              <p:cNvPr id="478" name="Freeform 14">
                <a:extLst>
                  <a:ext uri="{FF2B5EF4-FFF2-40B4-BE49-F238E27FC236}">
                    <a16:creationId xmlns:a16="http://schemas.microsoft.com/office/drawing/2014/main" id="{1DA77DBF-B3C1-49C7-B844-435550999E8E}"/>
                  </a:ext>
                </a:extLst>
              </p:cNvPr>
              <p:cNvSpPr>
                <a:spLocks/>
              </p:cNvSpPr>
              <p:nvPr/>
            </p:nvSpPr>
            <p:spPr bwMode="auto">
              <a:xfrm>
                <a:off x="1869" y="1618"/>
                <a:ext cx="1471" cy="227"/>
              </a:xfrm>
              <a:custGeom>
                <a:avLst/>
                <a:gdLst>
                  <a:gd name="T0" fmla="*/ 41 w 1471"/>
                  <a:gd name="T1" fmla="*/ 0 h 227"/>
                  <a:gd name="T2" fmla="*/ 34 w 1471"/>
                  <a:gd name="T3" fmla="*/ 2 h 227"/>
                  <a:gd name="T4" fmla="*/ 25 w 1471"/>
                  <a:gd name="T5" fmla="*/ 3 h 227"/>
                  <a:gd name="T6" fmla="*/ 12 w 1471"/>
                  <a:gd name="T7" fmla="*/ 11 h 227"/>
                  <a:gd name="T8" fmla="*/ 3 w 1471"/>
                  <a:gd name="T9" fmla="*/ 23 h 227"/>
                  <a:gd name="T10" fmla="*/ 1 w 1471"/>
                  <a:gd name="T11" fmla="*/ 31 h 227"/>
                  <a:gd name="T12" fmla="*/ 0 w 1471"/>
                  <a:gd name="T13" fmla="*/ 38 h 227"/>
                  <a:gd name="T14" fmla="*/ 0 w 1471"/>
                  <a:gd name="T15" fmla="*/ 189 h 227"/>
                  <a:gd name="T16" fmla="*/ 1 w 1471"/>
                  <a:gd name="T17" fmla="*/ 197 h 227"/>
                  <a:gd name="T18" fmla="*/ 3 w 1471"/>
                  <a:gd name="T19" fmla="*/ 204 h 227"/>
                  <a:gd name="T20" fmla="*/ 12 w 1471"/>
                  <a:gd name="T21" fmla="*/ 216 h 227"/>
                  <a:gd name="T22" fmla="*/ 25 w 1471"/>
                  <a:gd name="T23" fmla="*/ 224 h 227"/>
                  <a:gd name="T24" fmla="*/ 34 w 1471"/>
                  <a:gd name="T25" fmla="*/ 226 h 227"/>
                  <a:gd name="T26" fmla="*/ 41 w 1471"/>
                  <a:gd name="T27" fmla="*/ 227 h 227"/>
                  <a:gd name="T28" fmla="*/ 1429 w 1471"/>
                  <a:gd name="T29" fmla="*/ 227 h 227"/>
                  <a:gd name="T30" fmla="*/ 1438 w 1471"/>
                  <a:gd name="T31" fmla="*/ 226 h 227"/>
                  <a:gd name="T32" fmla="*/ 1446 w 1471"/>
                  <a:gd name="T33" fmla="*/ 224 h 227"/>
                  <a:gd name="T34" fmla="*/ 1459 w 1471"/>
                  <a:gd name="T35" fmla="*/ 216 h 227"/>
                  <a:gd name="T36" fmla="*/ 1468 w 1471"/>
                  <a:gd name="T37" fmla="*/ 204 h 227"/>
                  <a:gd name="T38" fmla="*/ 1470 w 1471"/>
                  <a:gd name="T39" fmla="*/ 197 h 227"/>
                  <a:gd name="T40" fmla="*/ 1471 w 1471"/>
                  <a:gd name="T41" fmla="*/ 189 h 227"/>
                  <a:gd name="T42" fmla="*/ 1471 w 1471"/>
                  <a:gd name="T43" fmla="*/ 38 h 227"/>
                  <a:gd name="T44" fmla="*/ 1470 w 1471"/>
                  <a:gd name="T45" fmla="*/ 31 h 227"/>
                  <a:gd name="T46" fmla="*/ 1468 w 1471"/>
                  <a:gd name="T47" fmla="*/ 23 h 227"/>
                  <a:gd name="T48" fmla="*/ 1459 w 1471"/>
                  <a:gd name="T49" fmla="*/ 11 h 227"/>
                  <a:gd name="T50" fmla="*/ 1446 w 1471"/>
                  <a:gd name="T51" fmla="*/ 3 h 227"/>
                  <a:gd name="T52" fmla="*/ 1438 w 1471"/>
                  <a:gd name="T53" fmla="*/ 2 h 227"/>
                  <a:gd name="T54" fmla="*/ 1429 w 1471"/>
                  <a:gd name="T55" fmla="*/ 0 h 227"/>
                  <a:gd name="T56" fmla="*/ 41 w 1471"/>
                  <a:gd name="T57" fmla="*/ 0 h 22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71" h="227">
                    <a:moveTo>
                      <a:pt x="41" y="0"/>
                    </a:moveTo>
                    <a:lnTo>
                      <a:pt x="34" y="2"/>
                    </a:lnTo>
                    <a:lnTo>
                      <a:pt x="25" y="3"/>
                    </a:lnTo>
                    <a:lnTo>
                      <a:pt x="12" y="11"/>
                    </a:lnTo>
                    <a:lnTo>
                      <a:pt x="3" y="23"/>
                    </a:lnTo>
                    <a:lnTo>
                      <a:pt x="1" y="31"/>
                    </a:lnTo>
                    <a:lnTo>
                      <a:pt x="0" y="38"/>
                    </a:lnTo>
                    <a:lnTo>
                      <a:pt x="0" y="189"/>
                    </a:lnTo>
                    <a:lnTo>
                      <a:pt x="1" y="197"/>
                    </a:lnTo>
                    <a:lnTo>
                      <a:pt x="3" y="204"/>
                    </a:lnTo>
                    <a:lnTo>
                      <a:pt x="12" y="216"/>
                    </a:lnTo>
                    <a:lnTo>
                      <a:pt x="25" y="224"/>
                    </a:lnTo>
                    <a:lnTo>
                      <a:pt x="34" y="226"/>
                    </a:lnTo>
                    <a:lnTo>
                      <a:pt x="41" y="227"/>
                    </a:lnTo>
                    <a:lnTo>
                      <a:pt x="1429" y="227"/>
                    </a:lnTo>
                    <a:lnTo>
                      <a:pt x="1438" y="226"/>
                    </a:lnTo>
                    <a:lnTo>
                      <a:pt x="1446" y="224"/>
                    </a:lnTo>
                    <a:lnTo>
                      <a:pt x="1459" y="216"/>
                    </a:lnTo>
                    <a:lnTo>
                      <a:pt x="1468" y="204"/>
                    </a:lnTo>
                    <a:lnTo>
                      <a:pt x="1470" y="197"/>
                    </a:lnTo>
                    <a:lnTo>
                      <a:pt x="1471" y="189"/>
                    </a:lnTo>
                    <a:lnTo>
                      <a:pt x="1471" y="38"/>
                    </a:lnTo>
                    <a:lnTo>
                      <a:pt x="1470" y="31"/>
                    </a:lnTo>
                    <a:lnTo>
                      <a:pt x="1468" y="23"/>
                    </a:lnTo>
                    <a:lnTo>
                      <a:pt x="1459" y="11"/>
                    </a:lnTo>
                    <a:lnTo>
                      <a:pt x="1446" y="3"/>
                    </a:lnTo>
                    <a:lnTo>
                      <a:pt x="1438" y="2"/>
                    </a:lnTo>
                    <a:lnTo>
                      <a:pt x="1429" y="0"/>
                    </a:lnTo>
                    <a:lnTo>
                      <a:pt x="41" y="0"/>
                    </a:lnTo>
                    <a:close/>
                  </a:path>
                </a:pathLst>
              </a:custGeom>
              <a:solidFill>
                <a:srgbClr val="FF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9" name="Freeform 15">
                <a:extLst>
                  <a:ext uri="{FF2B5EF4-FFF2-40B4-BE49-F238E27FC236}">
                    <a16:creationId xmlns:a16="http://schemas.microsoft.com/office/drawing/2014/main" id="{10491A8B-CE29-4C93-BD0E-F97C549ED072}"/>
                  </a:ext>
                </a:extLst>
              </p:cNvPr>
              <p:cNvSpPr>
                <a:spLocks/>
              </p:cNvSpPr>
              <p:nvPr/>
            </p:nvSpPr>
            <p:spPr bwMode="auto">
              <a:xfrm>
                <a:off x="1881" y="1629"/>
                <a:ext cx="1471" cy="227"/>
              </a:xfrm>
              <a:custGeom>
                <a:avLst/>
                <a:gdLst>
                  <a:gd name="T0" fmla="*/ 41 w 1471"/>
                  <a:gd name="T1" fmla="*/ 0 h 227"/>
                  <a:gd name="T2" fmla="*/ 34 w 1471"/>
                  <a:gd name="T3" fmla="*/ 1 h 227"/>
                  <a:gd name="T4" fmla="*/ 25 w 1471"/>
                  <a:gd name="T5" fmla="*/ 3 h 227"/>
                  <a:gd name="T6" fmla="*/ 11 w 1471"/>
                  <a:gd name="T7" fmla="*/ 11 h 227"/>
                  <a:gd name="T8" fmla="*/ 3 w 1471"/>
                  <a:gd name="T9" fmla="*/ 23 h 227"/>
                  <a:gd name="T10" fmla="*/ 1 w 1471"/>
                  <a:gd name="T11" fmla="*/ 31 h 227"/>
                  <a:gd name="T12" fmla="*/ 0 w 1471"/>
                  <a:gd name="T13" fmla="*/ 38 h 227"/>
                  <a:gd name="T14" fmla="*/ 0 w 1471"/>
                  <a:gd name="T15" fmla="*/ 189 h 227"/>
                  <a:gd name="T16" fmla="*/ 1 w 1471"/>
                  <a:gd name="T17" fmla="*/ 197 h 227"/>
                  <a:gd name="T18" fmla="*/ 3 w 1471"/>
                  <a:gd name="T19" fmla="*/ 204 h 227"/>
                  <a:gd name="T20" fmla="*/ 11 w 1471"/>
                  <a:gd name="T21" fmla="*/ 216 h 227"/>
                  <a:gd name="T22" fmla="*/ 25 w 1471"/>
                  <a:gd name="T23" fmla="*/ 224 h 227"/>
                  <a:gd name="T24" fmla="*/ 34 w 1471"/>
                  <a:gd name="T25" fmla="*/ 225 h 227"/>
                  <a:gd name="T26" fmla="*/ 41 w 1471"/>
                  <a:gd name="T27" fmla="*/ 227 h 227"/>
                  <a:gd name="T28" fmla="*/ 1429 w 1471"/>
                  <a:gd name="T29" fmla="*/ 227 h 227"/>
                  <a:gd name="T30" fmla="*/ 1438 w 1471"/>
                  <a:gd name="T31" fmla="*/ 225 h 227"/>
                  <a:gd name="T32" fmla="*/ 1446 w 1471"/>
                  <a:gd name="T33" fmla="*/ 224 h 227"/>
                  <a:gd name="T34" fmla="*/ 1459 w 1471"/>
                  <a:gd name="T35" fmla="*/ 216 h 227"/>
                  <a:gd name="T36" fmla="*/ 1468 w 1471"/>
                  <a:gd name="T37" fmla="*/ 204 h 227"/>
                  <a:gd name="T38" fmla="*/ 1470 w 1471"/>
                  <a:gd name="T39" fmla="*/ 197 h 227"/>
                  <a:gd name="T40" fmla="*/ 1471 w 1471"/>
                  <a:gd name="T41" fmla="*/ 189 h 227"/>
                  <a:gd name="T42" fmla="*/ 1471 w 1471"/>
                  <a:gd name="T43" fmla="*/ 38 h 227"/>
                  <a:gd name="T44" fmla="*/ 1470 w 1471"/>
                  <a:gd name="T45" fmla="*/ 31 h 227"/>
                  <a:gd name="T46" fmla="*/ 1468 w 1471"/>
                  <a:gd name="T47" fmla="*/ 23 h 227"/>
                  <a:gd name="T48" fmla="*/ 1459 w 1471"/>
                  <a:gd name="T49" fmla="*/ 11 h 227"/>
                  <a:gd name="T50" fmla="*/ 1446 w 1471"/>
                  <a:gd name="T51" fmla="*/ 3 h 227"/>
                  <a:gd name="T52" fmla="*/ 1438 w 1471"/>
                  <a:gd name="T53" fmla="*/ 1 h 227"/>
                  <a:gd name="T54" fmla="*/ 1429 w 1471"/>
                  <a:gd name="T55" fmla="*/ 0 h 227"/>
                  <a:gd name="T56" fmla="*/ 41 w 1471"/>
                  <a:gd name="T57" fmla="*/ 0 h 22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71" h="227">
                    <a:moveTo>
                      <a:pt x="41" y="0"/>
                    </a:moveTo>
                    <a:lnTo>
                      <a:pt x="34" y="1"/>
                    </a:lnTo>
                    <a:lnTo>
                      <a:pt x="25" y="3"/>
                    </a:lnTo>
                    <a:lnTo>
                      <a:pt x="11" y="11"/>
                    </a:lnTo>
                    <a:lnTo>
                      <a:pt x="3" y="23"/>
                    </a:lnTo>
                    <a:lnTo>
                      <a:pt x="1" y="31"/>
                    </a:lnTo>
                    <a:lnTo>
                      <a:pt x="0" y="38"/>
                    </a:lnTo>
                    <a:lnTo>
                      <a:pt x="0" y="189"/>
                    </a:lnTo>
                    <a:lnTo>
                      <a:pt x="1" y="197"/>
                    </a:lnTo>
                    <a:lnTo>
                      <a:pt x="3" y="204"/>
                    </a:lnTo>
                    <a:lnTo>
                      <a:pt x="11" y="216"/>
                    </a:lnTo>
                    <a:lnTo>
                      <a:pt x="25" y="224"/>
                    </a:lnTo>
                    <a:lnTo>
                      <a:pt x="34" y="225"/>
                    </a:lnTo>
                    <a:lnTo>
                      <a:pt x="41" y="227"/>
                    </a:lnTo>
                    <a:lnTo>
                      <a:pt x="1429" y="227"/>
                    </a:lnTo>
                    <a:lnTo>
                      <a:pt x="1438" y="225"/>
                    </a:lnTo>
                    <a:lnTo>
                      <a:pt x="1446" y="224"/>
                    </a:lnTo>
                    <a:lnTo>
                      <a:pt x="1459" y="216"/>
                    </a:lnTo>
                    <a:lnTo>
                      <a:pt x="1468" y="204"/>
                    </a:lnTo>
                    <a:lnTo>
                      <a:pt x="1470" y="197"/>
                    </a:lnTo>
                    <a:lnTo>
                      <a:pt x="1471" y="189"/>
                    </a:lnTo>
                    <a:lnTo>
                      <a:pt x="1471" y="38"/>
                    </a:lnTo>
                    <a:lnTo>
                      <a:pt x="1470" y="31"/>
                    </a:lnTo>
                    <a:lnTo>
                      <a:pt x="1468" y="23"/>
                    </a:lnTo>
                    <a:lnTo>
                      <a:pt x="1459" y="11"/>
                    </a:lnTo>
                    <a:lnTo>
                      <a:pt x="1446" y="3"/>
                    </a:lnTo>
                    <a:lnTo>
                      <a:pt x="1438" y="1"/>
                    </a:lnTo>
                    <a:lnTo>
                      <a:pt x="1429" y="0"/>
                    </a:lnTo>
                    <a:lnTo>
                      <a:pt x="41" y="0"/>
                    </a:lnTo>
                    <a:close/>
                  </a:path>
                </a:pathLst>
              </a:custGeom>
              <a:solidFill>
                <a:srgbClr val="FF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0" name="Freeform 16">
                <a:extLst>
                  <a:ext uri="{FF2B5EF4-FFF2-40B4-BE49-F238E27FC236}">
                    <a16:creationId xmlns:a16="http://schemas.microsoft.com/office/drawing/2014/main" id="{92A69D5F-2C09-40CA-BF06-CA779943C4D5}"/>
                  </a:ext>
                </a:extLst>
              </p:cNvPr>
              <p:cNvSpPr>
                <a:spLocks/>
              </p:cNvSpPr>
              <p:nvPr/>
            </p:nvSpPr>
            <p:spPr bwMode="auto">
              <a:xfrm>
                <a:off x="1875" y="1624"/>
                <a:ext cx="1471" cy="226"/>
              </a:xfrm>
              <a:custGeom>
                <a:avLst/>
                <a:gdLst>
                  <a:gd name="T0" fmla="*/ 41 w 1471"/>
                  <a:gd name="T1" fmla="*/ 0 h 226"/>
                  <a:gd name="T2" fmla="*/ 34 w 1471"/>
                  <a:gd name="T3" fmla="*/ 1 h 226"/>
                  <a:gd name="T4" fmla="*/ 25 w 1471"/>
                  <a:gd name="T5" fmla="*/ 2 h 226"/>
                  <a:gd name="T6" fmla="*/ 11 w 1471"/>
                  <a:gd name="T7" fmla="*/ 10 h 226"/>
                  <a:gd name="T8" fmla="*/ 3 w 1471"/>
                  <a:gd name="T9" fmla="*/ 23 h 226"/>
                  <a:gd name="T10" fmla="*/ 1 w 1471"/>
                  <a:gd name="T11" fmla="*/ 31 h 226"/>
                  <a:gd name="T12" fmla="*/ 0 w 1471"/>
                  <a:gd name="T13" fmla="*/ 37 h 226"/>
                  <a:gd name="T14" fmla="*/ 0 w 1471"/>
                  <a:gd name="T15" fmla="*/ 189 h 226"/>
                  <a:gd name="T16" fmla="*/ 1 w 1471"/>
                  <a:gd name="T17" fmla="*/ 197 h 226"/>
                  <a:gd name="T18" fmla="*/ 3 w 1471"/>
                  <a:gd name="T19" fmla="*/ 203 h 226"/>
                  <a:gd name="T20" fmla="*/ 11 w 1471"/>
                  <a:gd name="T21" fmla="*/ 216 h 226"/>
                  <a:gd name="T22" fmla="*/ 25 w 1471"/>
                  <a:gd name="T23" fmla="*/ 224 h 226"/>
                  <a:gd name="T24" fmla="*/ 34 w 1471"/>
                  <a:gd name="T25" fmla="*/ 225 h 226"/>
                  <a:gd name="T26" fmla="*/ 41 w 1471"/>
                  <a:gd name="T27" fmla="*/ 226 h 226"/>
                  <a:gd name="T28" fmla="*/ 1429 w 1471"/>
                  <a:gd name="T29" fmla="*/ 226 h 226"/>
                  <a:gd name="T30" fmla="*/ 1438 w 1471"/>
                  <a:gd name="T31" fmla="*/ 225 h 226"/>
                  <a:gd name="T32" fmla="*/ 1446 w 1471"/>
                  <a:gd name="T33" fmla="*/ 224 h 226"/>
                  <a:gd name="T34" fmla="*/ 1459 w 1471"/>
                  <a:gd name="T35" fmla="*/ 216 h 226"/>
                  <a:gd name="T36" fmla="*/ 1468 w 1471"/>
                  <a:gd name="T37" fmla="*/ 203 h 226"/>
                  <a:gd name="T38" fmla="*/ 1470 w 1471"/>
                  <a:gd name="T39" fmla="*/ 197 h 226"/>
                  <a:gd name="T40" fmla="*/ 1471 w 1471"/>
                  <a:gd name="T41" fmla="*/ 189 h 226"/>
                  <a:gd name="T42" fmla="*/ 1471 w 1471"/>
                  <a:gd name="T43" fmla="*/ 37 h 226"/>
                  <a:gd name="T44" fmla="*/ 1470 w 1471"/>
                  <a:gd name="T45" fmla="*/ 31 h 226"/>
                  <a:gd name="T46" fmla="*/ 1468 w 1471"/>
                  <a:gd name="T47" fmla="*/ 23 h 226"/>
                  <a:gd name="T48" fmla="*/ 1459 w 1471"/>
                  <a:gd name="T49" fmla="*/ 10 h 226"/>
                  <a:gd name="T50" fmla="*/ 1446 w 1471"/>
                  <a:gd name="T51" fmla="*/ 2 h 226"/>
                  <a:gd name="T52" fmla="*/ 1438 w 1471"/>
                  <a:gd name="T53" fmla="*/ 1 h 226"/>
                  <a:gd name="T54" fmla="*/ 1429 w 1471"/>
                  <a:gd name="T55" fmla="*/ 0 h 226"/>
                  <a:gd name="T56" fmla="*/ 41 w 1471"/>
                  <a:gd name="T57" fmla="*/ 0 h 22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71" h="226">
                    <a:moveTo>
                      <a:pt x="41" y="0"/>
                    </a:moveTo>
                    <a:lnTo>
                      <a:pt x="34" y="1"/>
                    </a:lnTo>
                    <a:lnTo>
                      <a:pt x="25" y="2"/>
                    </a:lnTo>
                    <a:lnTo>
                      <a:pt x="11" y="10"/>
                    </a:lnTo>
                    <a:lnTo>
                      <a:pt x="3" y="23"/>
                    </a:lnTo>
                    <a:lnTo>
                      <a:pt x="1" y="31"/>
                    </a:lnTo>
                    <a:lnTo>
                      <a:pt x="0" y="37"/>
                    </a:lnTo>
                    <a:lnTo>
                      <a:pt x="0" y="189"/>
                    </a:lnTo>
                    <a:lnTo>
                      <a:pt x="1" y="197"/>
                    </a:lnTo>
                    <a:lnTo>
                      <a:pt x="3" y="203"/>
                    </a:lnTo>
                    <a:lnTo>
                      <a:pt x="11" y="216"/>
                    </a:lnTo>
                    <a:lnTo>
                      <a:pt x="25" y="224"/>
                    </a:lnTo>
                    <a:lnTo>
                      <a:pt x="34" y="225"/>
                    </a:lnTo>
                    <a:lnTo>
                      <a:pt x="41" y="226"/>
                    </a:lnTo>
                    <a:lnTo>
                      <a:pt x="1429" y="226"/>
                    </a:lnTo>
                    <a:lnTo>
                      <a:pt x="1438" y="225"/>
                    </a:lnTo>
                    <a:lnTo>
                      <a:pt x="1446" y="224"/>
                    </a:lnTo>
                    <a:lnTo>
                      <a:pt x="1459" y="216"/>
                    </a:lnTo>
                    <a:lnTo>
                      <a:pt x="1468" y="203"/>
                    </a:lnTo>
                    <a:lnTo>
                      <a:pt x="1470" y="197"/>
                    </a:lnTo>
                    <a:lnTo>
                      <a:pt x="1471" y="189"/>
                    </a:lnTo>
                    <a:lnTo>
                      <a:pt x="1471" y="37"/>
                    </a:lnTo>
                    <a:lnTo>
                      <a:pt x="1470" y="31"/>
                    </a:lnTo>
                    <a:lnTo>
                      <a:pt x="1468" y="23"/>
                    </a:lnTo>
                    <a:lnTo>
                      <a:pt x="1459" y="10"/>
                    </a:lnTo>
                    <a:lnTo>
                      <a:pt x="1446" y="2"/>
                    </a:lnTo>
                    <a:lnTo>
                      <a:pt x="1438" y="1"/>
                    </a:lnTo>
                    <a:lnTo>
                      <a:pt x="1429" y="0"/>
                    </a:lnTo>
                    <a:lnTo>
                      <a:pt x="41" y="0"/>
                    </a:lnTo>
                    <a:close/>
                  </a:path>
                </a:pathLst>
              </a:custGeom>
              <a:solidFill>
                <a:srgbClr val="FF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2" name="Group 17">
              <a:extLst>
                <a:ext uri="{FF2B5EF4-FFF2-40B4-BE49-F238E27FC236}">
                  <a16:creationId xmlns:a16="http://schemas.microsoft.com/office/drawing/2014/main" id="{E05B4897-E1D7-48D6-9FD0-0C50D02AD39C}"/>
                </a:ext>
              </a:extLst>
            </p:cNvPr>
            <p:cNvGrpSpPr>
              <a:grpSpLocks/>
            </p:cNvGrpSpPr>
            <p:nvPr/>
          </p:nvGrpSpPr>
          <p:grpSpPr bwMode="auto">
            <a:xfrm flipH="1">
              <a:off x="3332" y="947"/>
              <a:ext cx="587" cy="523"/>
              <a:chOff x="1191" y="1620"/>
              <a:chExt cx="359" cy="320"/>
            </a:xfrm>
          </p:grpSpPr>
          <p:sp>
            <p:nvSpPr>
              <p:cNvPr id="365" name="Freeform 18">
                <a:extLst>
                  <a:ext uri="{FF2B5EF4-FFF2-40B4-BE49-F238E27FC236}">
                    <a16:creationId xmlns:a16="http://schemas.microsoft.com/office/drawing/2014/main" id="{426BC753-D3D9-4831-87DF-CA18D9347501}"/>
                  </a:ext>
                </a:extLst>
              </p:cNvPr>
              <p:cNvSpPr>
                <a:spLocks/>
              </p:cNvSpPr>
              <p:nvPr/>
            </p:nvSpPr>
            <p:spPr bwMode="auto">
              <a:xfrm>
                <a:off x="1366" y="1707"/>
                <a:ext cx="87" cy="77"/>
              </a:xfrm>
              <a:custGeom>
                <a:avLst/>
                <a:gdLst>
                  <a:gd name="T0" fmla="*/ 87 w 87"/>
                  <a:gd name="T1" fmla="*/ 0 h 77"/>
                  <a:gd name="T2" fmla="*/ 0 w 87"/>
                  <a:gd name="T3" fmla="*/ 77 h 77"/>
                  <a:gd name="T4" fmla="*/ 87 w 87"/>
                  <a:gd name="T5" fmla="*/ 77 h 77"/>
                  <a:gd name="T6" fmla="*/ 87 w 87"/>
                  <a:gd name="T7" fmla="*/ 0 h 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7" h="77">
                    <a:moveTo>
                      <a:pt x="87" y="0"/>
                    </a:moveTo>
                    <a:lnTo>
                      <a:pt x="0" y="77"/>
                    </a:lnTo>
                    <a:lnTo>
                      <a:pt x="87" y="77"/>
                    </a:lnTo>
                    <a:lnTo>
                      <a:pt x="87" y="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 name="Freeform 19">
                <a:extLst>
                  <a:ext uri="{FF2B5EF4-FFF2-40B4-BE49-F238E27FC236}">
                    <a16:creationId xmlns:a16="http://schemas.microsoft.com/office/drawing/2014/main" id="{5FE04B40-6F8C-4E38-A43B-975D4F3CB7CF}"/>
                  </a:ext>
                </a:extLst>
              </p:cNvPr>
              <p:cNvSpPr>
                <a:spLocks/>
              </p:cNvSpPr>
              <p:nvPr/>
            </p:nvSpPr>
            <p:spPr bwMode="auto">
              <a:xfrm>
                <a:off x="1366" y="1707"/>
                <a:ext cx="87" cy="77"/>
              </a:xfrm>
              <a:custGeom>
                <a:avLst/>
                <a:gdLst>
                  <a:gd name="T0" fmla="*/ 0 w 87"/>
                  <a:gd name="T1" fmla="*/ 77 h 77"/>
                  <a:gd name="T2" fmla="*/ 87 w 87"/>
                  <a:gd name="T3" fmla="*/ 0 h 77"/>
                  <a:gd name="T4" fmla="*/ 0 w 87"/>
                  <a:gd name="T5" fmla="*/ 0 h 77"/>
                  <a:gd name="T6" fmla="*/ 0 w 87"/>
                  <a:gd name="T7" fmla="*/ 77 h 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7" h="77">
                    <a:moveTo>
                      <a:pt x="0" y="77"/>
                    </a:moveTo>
                    <a:lnTo>
                      <a:pt x="87" y="0"/>
                    </a:lnTo>
                    <a:lnTo>
                      <a:pt x="0" y="0"/>
                    </a:lnTo>
                    <a:lnTo>
                      <a:pt x="0"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7" name="Rectangle 20">
                <a:extLst>
                  <a:ext uri="{FF2B5EF4-FFF2-40B4-BE49-F238E27FC236}">
                    <a16:creationId xmlns:a16="http://schemas.microsoft.com/office/drawing/2014/main" id="{6F1BFF41-1DF9-423B-BEEC-E6367EBD76A3}"/>
                  </a:ext>
                </a:extLst>
              </p:cNvPr>
              <p:cNvSpPr>
                <a:spLocks noChangeArrowheads="1"/>
              </p:cNvSpPr>
              <p:nvPr/>
            </p:nvSpPr>
            <p:spPr bwMode="auto">
              <a:xfrm>
                <a:off x="1377" y="1717"/>
                <a:ext cx="65" cy="58"/>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68" name="Freeform 21">
                <a:extLst>
                  <a:ext uri="{FF2B5EF4-FFF2-40B4-BE49-F238E27FC236}">
                    <a16:creationId xmlns:a16="http://schemas.microsoft.com/office/drawing/2014/main" id="{2206AF62-18B5-4790-B54C-1E2A669DED9D}"/>
                  </a:ext>
                </a:extLst>
              </p:cNvPr>
              <p:cNvSpPr>
                <a:spLocks/>
              </p:cNvSpPr>
              <p:nvPr/>
            </p:nvSpPr>
            <p:spPr bwMode="auto">
              <a:xfrm>
                <a:off x="1278" y="1707"/>
                <a:ext cx="88" cy="77"/>
              </a:xfrm>
              <a:custGeom>
                <a:avLst/>
                <a:gdLst>
                  <a:gd name="T0" fmla="*/ 88 w 88"/>
                  <a:gd name="T1" fmla="*/ 0 h 77"/>
                  <a:gd name="T2" fmla="*/ 0 w 88"/>
                  <a:gd name="T3" fmla="*/ 77 h 77"/>
                  <a:gd name="T4" fmla="*/ 88 w 88"/>
                  <a:gd name="T5" fmla="*/ 77 h 77"/>
                  <a:gd name="T6" fmla="*/ 88 w 88"/>
                  <a:gd name="T7" fmla="*/ 0 h 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 h="77">
                    <a:moveTo>
                      <a:pt x="88" y="0"/>
                    </a:moveTo>
                    <a:lnTo>
                      <a:pt x="0" y="77"/>
                    </a:lnTo>
                    <a:lnTo>
                      <a:pt x="88" y="77"/>
                    </a:lnTo>
                    <a:lnTo>
                      <a:pt x="88" y="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9" name="Freeform 22">
                <a:extLst>
                  <a:ext uri="{FF2B5EF4-FFF2-40B4-BE49-F238E27FC236}">
                    <a16:creationId xmlns:a16="http://schemas.microsoft.com/office/drawing/2014/main" id="{FF4C9EB8-9A19-48E6-8B67-28F17264FE1A}"/>
                  </a:ext>
                </a:extLst>
              </p:cNvPr>
              <p:cNvSpPr>
                <a:spLocks/>
              </p:cNvSpPr>
              <p:nvPr/>
            </p:nvSpPr>
            <p:spPr bwMode="auto">
              <a:xfrm>
                <a:off x="1278" y="1707"/>
                <a:ext cx="88" cy="77"/>
              </a:xfrm>
              <a:custGeom>
                <a:avLst/>
                <a:gdLst>
                  <a:gd name="T0" fmla="*/ 0 w 88"/>
                  <a:gd name="T1" fmla="*/ 77 h 77"/>
                  <a:gd name="T2" fmla="*/ 88 w 88"/>
                  <a:gd name="T3" fmla="*/ 0 h 77"/>
                  <a:gd name="T4" fmla="*/ 0 w 88"/>
                  <a:gd name="T5" fmla="*/ 0 h 77"/>
                  <a:gd name="T6" fmla="*/ 0 w 88"/>
                  <a:gd name="T7" fmla="*/ 77 h 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 h="77">
                    <a:moveTo>
                      <a:pt x="0" y="77"/>
                    </a:moveTo>
                    <a:lnTo>
                      <a:pt x="88" y="0"/>
                    </a:lnTo>
                    <a:lnTo>
                      <a:pt x="0" y="0"/>
                    </a:lnTo>
                    <a:lnTo>
                      <a:pt x="0"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0" name="Rectangle 23">
                <a:extLst>
                  <a:ext uri="{FF2B5EF4-FFF2-40B4-BE49-F238E27FC236}">
                    <a16:creationId xmlns:a16="http://schemas.microsoft.com/office/drawing/2014/main" id="{42DE40BF-CCDD-45ED-9F7B-8832C79BEABA}"/>
                  </a:ext>
                </a:extLst>
              </p:cNvPr>
              <p:cNvSpPr>
                <a:spLocks noChangeArrowheads="1"/>
              </p:cNvSpPr>
              <p:nvPr/>
            </p:nvSpPr>
            <p:spPr bwMode="auto">
              <a:xfrm>
                <a:off x="1290" y="1717"/>
                <a:ext cx="64" cy="58"/>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71" name="Freeform 24">
                <a:extLst>
                  <a:ext uri="{FF2B5EF4-FFF2-40B4-BE49-F238E27FC236}">
                    <a16:creationId xmlns:a16="http://schemas.microsoft.com/office/drawing/2014/main" id="{5A7A308D-E733-4655-B14A-B8F9B77A274B}"/>
                  </a:ext>
                </a:extLst>
              </p:cNvPr>
              <p:cNvSpPr>
                <a:spLocks/>
              </p:cNvSpPr>
              <p:nvPr/>
            </p:nvSpPr>
            <p:spPr bwMode="auto">
              <a:xfrm>
                <a:off x="1191" y="1707"/>
                <a:ext cx="87" cy="77"/>
              </a:xfrm>
              <a:custGeom>
                <a:avLst/>
                <a:gdLst>
                  <a:gd name="T0" fmla="*/ 87 w 87"/>
                  <a:gd name="T1" fmla="*/ 0 h 77"/>
                  <a:gd name="T2" fmla="*/ 0 w 87"/>
                  <a:gd name="T3" fmla="*/ 77 h 77"/>
                  <a:gd name="T4" fmla="*/ 87 w 87"/>
                  <a:gd name="T5" fmla="*/ 77 h 77"/>
                  <a:gd name="T6" fmla="*/ 87 w 87"/>
                  <a:gd name="T7" fmla="*/ 0 h 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7" h="77">
                    <a:moveTo>
                      <a:pt x="87" y="0"/>
                    </a:moveTo>
                    <a:lnTo>
                      <a:pt x="0" y="77"/>
                    </a:lnTo>
                    <a:lnTo>
                      <a:pt x="87" y="77"/>
                    </a:lnTo>
                    <a:lnTo>
                      <a:pt x="87" y="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2" name="Freeform 25">
                <a:extLst>
                  <a:ext uri="{FF2B5EF4-FFF2-40B4-BE49-F238E27FC236}">
                    <a16:creationId xmlns:a16="http://schemas.microsoft.com/office/drawing/2014/main" id="{91396A51-5891-4ABD-AC08-854D0B781A29}"/>
                  </a:ext>
                </a:extLst>
              </p:cNvPr>
              <p:cNvSpPr>
                <a:spLocks/>
              </p:cNvSpPr>
              <p:nvPr/>
            </p:nvSpPr>
            <p:spPr bwMode="auto">
              <a:xfrm>
                <a:off x="1191" y="1707"/>
                <a:ext cx="87" cy="77"/>
              </a:xfrm>
              <a:custGeom>
                <a:avLst/>
                <a:gdLst>
                  <a:gd name="T0" fmla="*/ 0 w 87"/>
                  <a:gd name="T1" fmla="*/ 77 h 77"/>
                  <a:gd name="T2" fmla="*/ 87 w 87"/>
                  <a:gd name="T3" fmla="*/ 0 h 77"/>
                  <a:gd name="T4" fmla="*/ 0 w 87"/>
                  <a:gd name="T5" fmla="*/ 0 h 77"/>
                  <a:gd name="T6" fmla="*/ 0 w 87"/>
                  <a:gd name="T7" fmla="*/ 77 h 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7" h="77">
                    <a:moveTo>
                      <a:pt x="0" y="77"/>
                    </a:moveTo>
                    <a:lnTo>
                      <a:pt x="87" y="0"/>
                    </a:lnTo>
                    <a:lnTo>
                      <a:pt x="0" y="0"/>
                    </a:lnTo>
                    <a:lnTo>
                      <a:pt x="0"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3" name="Freeform 26">
                <a:extLst>
                  <a:ext uri="{FF2B5EF4-FFF2-40B4-BE49-F238E27FC236}">
                    <a16:creationId xmlns:a16="http://schemas.microsoft.com/office/drawing/2014/main" id="{45C16BEA-C810-4DF3-AB6E-52D3A9603ED5}"/>
                  </a:ext>
                </a:extLst>
              </p:cNvPr>
              <p:cNvSpPr>
                <a:spLocks/>
              </p:cNvSpPr>
              <p:nvPr/>
            </p:nvSpPr>
            <p:spPr bwMode="auto">
              <a:xfrm>
                <a:off x="1366" y="1784"/>
                <a:ext cx="87" cy="77"/>
              </a:xfrm>
              <a:custGeom>
                <a:avLst/>
                <a:gdLst>
                  <a:gd name="T0" fmla="*/ 87 w 87"/>
                  <a:gd name="T1" fmla="*/ 0 h 77"/>
                  <a:gd name="T2" fmla="*/ 0 w 87"/>
                  <a:gd name="T3" fmla="*/ 77 h 77"/>
                  <a:gd name="T4" fmla="*/ 87 w 87"/>
                  <a:gd name="T5" fmla="*/ 77 h 77"/>
                  <a:gd name="T6" fmla="*/ 87 w 87"/>
                  <a:gd name="T7" fmla="*/ 0 h 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7" h="77">
                    <a:moveTo>
                      <a:pt x="87" y="0"/>
                    </a:moveTo>
                    <a:lnTo>
                      <a:pt x="0" y="77"/>
                    </a:lnTo>
                    <a:lnTo>
                      <a:pt x="87" y="77"/>
                    </a:lnTo>
                    <a:lnTo>
                      <a:pt x="87" y="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 name="Rectangle 27">
                <a:extLst>
                  <a:ext uri="{FF2B5EF4-FFF2-40B4-BE49-F238E27FC236}">
                    <a16:creationId xmlns:a16="http://schemas.microsoft.com/office/drawing/2014/main" id="{E495DF71-AC17-4626-915C-996E9C3A4426}"/>
                  </a:ext>
                </a:extLst>
              </p:cNvPr>
              <p:cNvSpPr>
                <a:spLocks noChangeArrowheads="1"/>
              </p:cNvSpPr>
              <p:nvPr/>
            </p:nvSpPr>
            <p:spPr bwMode="auto">
              <a:xfrm>
                <a:off x="1377" y="1794"/>
                <a:ext cx="65" cy="58"/>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75" name="Freeform 28">
                <a:extLst>
                  <a:ext uri="{FF2B5EF4-FFF2-40B4-BE49-F238E27FC236}">
                    <a16:creationId xmlns:a16="http://schemas.microsoft.com/office/drawing/2014/main" id="{D91D6C65-8156-47F7-A4A9-41025F6B4AD2}"/>
                  </a:ext>
                </a:extLst>
              </p:cNvPr>
              <p:cNvSpPr>
                <a:spLocks/>
              </p:cNvSpPr>
              <p:nvPr/>
            </p:nvSpPr>
            <p:spPr bwMode="auto">
              <a:xfrm>
                <a:off x="1191" y="1784"/>
                <a:ext cx="87" cy="77"/>
              </a:xfrm>
              <a:custGeom>
                <a:avLst/>
                <a:gdLst>
                  <a:gd name="T0" fmla="*/ 87 w 87"/>
                  <a:gd name="T1" fmla="*/ 0 h 77"/>
                  <a:gd name="T2" fmla="*/ 0 w 87"/>
                  <a:gd name="T3" fmla="*/ 77 h 77"/>
                  <a:gd name="T4" fmla="*/ 87 w 87"/>
                  <a:gd name="T5" fmla="*/ 77 h 77"/>
                  <a:gd name="T6" fmla="*/ 87 w 87"/>
                  <a:gd name="T7" fmla="*/ 0 h 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7" h="77">
                    <a:moveTo>
                      <a:pt x="87" y="0"/>
                    </a:moveTo>
                    <a:lnTo>
                      <a:pt x="0" y="77"/>
                    </a:lnTo>
                    <a:lnTo>
                      <a:pt x="87" y="77"/>
                    </a:lnTo>
                    <a:lnTo>
                      <a:pt x="87" y="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6" name="Rectangle 29">
                <a:extLst>
                  <a:ext uri="{FF2B5EF4-FFF2-40B4-BE49-F238E27FC236}">
                    <a16:creationId xmlns:a16="http://schemas.microsoft.com/office/drawing/2014/main" id="{579071A0-FF37-434D-902E-BFDAD9D32774}"/>
                  </a:ext>
                </a:extLst>
              </p:cNvPr>
              <p:cNvSpPr>
                <a:spLocks noChangeArrowheads="1"/>
              </p:cNvSpPr>
              <p:nvPr/>
            </p:nvSpPr>
            <p:spPr bwMode="auto">
              <a:xfrm>
                <a:off x="1202" y="1794"/>
                <a:ext cx="65" cy="58"/>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77" name="Freeform 30">
                <a:extLst>
                  <a:ext uri="{FF2B5EF4-FFF2-40B4-BE49-F238E27FC236}">
                    <a16:creationId xmlns:a16="http://schemas.microsoft.com/office/drawing/2014/main" id="{6D2A1A44-2DC4-4B5F-B999-6517F3E3DE2B}"/>
                  </a:ext>
                </a:extLst>
              </p:cNvPr>
              <p:cNvSpPr>
                <a:spLocks/>
              </p:cNvSpPr>
              <p:nvPr/>
            </p:nvSpPr>
            <p:spPr bwMode="auto">
              <a:xfrm>
                <a:off x="1278" y="1784"/>
                <a:ext cx="88" cy="77"/>
              </a:xfrm>
              <a:custGeom>
                <a:avLst/>
                <a:gdLst>
                  <a:gd name="T0" fmla="*/ 88 w 88"/>
                  <a:gd name="T1" fmla="*/ 0 h 77"/>
                  <a:gd name="T2" fmla="*/ 0 w 88"/>
                  <a:gd name="T3" fmla="*/ 77 h 77"/>
                  <a:gd name="T4" fmla="*/ 88 w 88"/>
                  <a:gd name="T5" fmla="*/ 77 h 77"/>
                  <a:gd name="T6" fmla="*/ 88 w 88"/>
                  <a:gd name="T7" fmla="*/ 0 h 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 h="77">
                    <a:moveTo>
                      <a:pt x="88" y="0"/>
                    </a:moveTo>
                    <a:lnTo>
                      <a:pt x="0" y="77"/>
                    </a:lnTo>
                    <a:lnTo>
                      <a:pt x="88" y="77"/>
                    </a:lnTo>
                    <a:lnTo>
                      <a:pt x="88" y="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8" name="Rectangle 31">
                <a:extLst>
                  <a:ext uri="{FF2B5EF4-FFF2-40B4-BE49-F238E27FC236}">
                    <a16:creationId xmlns:a16="http://schemas.microsoft.com/office/drawing/2014/main" id="{898E7E60-BB08-40CC-AA69-7B1E096D5B76}"/>
                  </a:ext>
                </a:extLst>
              </p:cNvPr>
              <p:cNvSpPr>
                <a:spLocks noChangeArrowheads="1"/>
              </p:cNvSpPr>
              <p:nvPr/>
            </p:nvSpPr>
            <p:spPr bwMode="auto">
              <a:xfrm>
                <a:off x="1290" y="1794"/>
                <a:ext cx="64" cy="58"/>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79" name="Freeform 32">
                <a:extLst>
                  <a:ext uri="{FF2B5EF4-FFF2-40B4-BE49-F238E27FC236}">
                    <a16:creationId xmlns:a16="http://schemas.microsoft.com/office/drawing/2014/main" id="{BCF2C7B0-2C5E-4E43-B355-30EB7771AFA1}"/>
                  </a:ext>
                </a:extLst>
              </p:cNvPr>
              <p:cNvSpPr>
                <a:spLocks/>
              </p:cNvSpPr>
              <p:nvPr/>
            </p:nvSpPr>
            <p:spPr bwMode="auto">
              <a:xfrm>
                <a:off x="1366" y="1861"/>
                <a:ext cx="87" cy="79"/>
              </a:xfrm>
              <a:custGeom>
                <a:avLst/>
                <a:gdLst>
                  <a:gd name="T0" fmla="*/ 87 w 87"/>
                  <a:gd name="T1" fmla="*/ 0 h 79"/>
                  <a:gd name="T2" fmla="*/ 0 w 87"/>
                  <a:gd name="T3" fmla="*/ 79 h 79"/>
                  <a:gd name="T4" fmla="*/ 87 w 87"/>
                  <a:gd name="T5" fmla="*/ 79 h 79"/>
                  <a:gd name="T6" fmla="*/ 87 w 87"/>
                  <a:gd name="T7" fmla="*/ 0 h 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7" h="79">
                    <a:moveTo>
                      <a:pt x="87" y="0"/>
                    </a:moveTo>
                    <a:lnTo>
                      <a:pt x="0" y="79"/>
                    </a:lnTo>
                    <a:lnTo>
                      <a:pt x="87" y="79"/>
                    </a:lnTo>
                    <a:lnTo>
                      <a:pt x="87" y="0"/>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 name="Freeform 33">
                <a:extLst>
                  <a:ext uri="{FF2B5EF4-FFF2-40B4-BE49-F238E27FC236}">
                    <a16:creationId xmlns:a16="http://schemas.microsoft.com/office/drawing/2014/main" id="{70A4476D-AF75-4336-9C9C-B67644F25412}"/>
                  </a:ext>
                </a:extLst>
              </p:cNvPr>
              <p:cNvSpPr>
                <a:spLocks/>
              </p:cNvSpPr>
              <p:nvPr/>
            </p:nvSpPr>
            <p:spPr bwMode="auto">
              <a:xfrm>
                <a:off x="1366" y="1861"/>
                <a:ext cx="87" cy="79"/>
              </a:xfrm>
              <a:custGeom>
                <a:avLst/>
                <a:gdLst>
                  <a:gd name="T0" fmla="*/ 0 w 87"/>
                  <a:gd name="T1" fmla="*/ 79 h 79"/>
                  <a:gd name="T2" fmla="*/ 87 w 87"/>
                  <a:gd name="T3" fmla="*/ 0 h 79"/>
                  <a:gd name="T4" fmla="*/ 0 w 87"/>
                  <a:gd name="T5" fmla="*/ 0 h 79"/>
                  <a:gd name="T6" fmla="*/ 0 w 87"/>
                  <a:gd name="T7" fmla="*/ 79 h 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7" h="79">
                    <a:moveTo>
                      <a:pt x="0" y="79"/>
                    </a:moveTo>
                    <a:lnTo>
                      <a:pt x="87" y="0"/>
                    </a:lnTo>
                    <a:lnTo>
                      <a:pt x="0" y="0"/>
                    </a:lnTo>
                    <a:lnTo>
                      <a:pt x="0" y="79"/>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 name="Rectangle 34">
                <a:extLst>
                  <a:ext uri="{FF2B5EF4-FFF2-40B4-BE49-F238E27FC236}">
                    <a16:creationId xmlns:a16="http://schemas.microsoft.com/office/drawing/2014/main" id="{BAF3E6E0-35D3-4F3B-A47B-BD16F63CBDCF}"/>
                  </a:ext>
                </a:extLst>
              </p:cNvPr>
              <p:cNvSpPr>
                <a:spLocks noChangeArrowheads="1"/>
              </p:cNvSpPr>
              <p:nvPr/>
            </p:nvSpPr>
            <p:spPr bwMode="auto">
              <a:xfrm>
                <a:off x="1377" y="1872"/>
                <a:ext cx="65" cy="58"/>
              </a:xfrm>
              <a:prstGeom prst="rect">
                <a:avLst/>
              </a:prstGeom>
              <a:solidFill>
                <a:srgbClr val="618F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82" name="Freeform 35">
                <a:extLst>
                  <a:ext uri="{FF2B5EF4-FFF2-40B4-BE49-F238E27FC236}">
                    <a16:creationId xmlns:a16="http://schemas.microsoft.com/office/drawing/2014/main" id="{0F563D2F-21FE-4260-935F-86E0C0EE071B}"/>
                  </a:ext>
                </a:extLst>
              </p:cNvPr>
              <p:cNvSpPr>
                <a:spLocks/>
              </p:cNvSpPr>
              <p:nvPr/>
            </p:nvSpPr>
            <p:spPr bwMode="auto">
              <a:xfrm>
                <a:off x="1278" y="1861"/>
                <a:ext cx="88" cy="79"/>
              </a:xfrm>
              <a:custGeom>
                <a:avLst/>
                <a:gdLst>
                  <a:gd name="T0" fmla="*/ 88 w 88"/>
                  <a:gd name="T1" fmla="*/ 0 h 79"/>
                  <a:gd name="T2" fmla="*/ 0 w 88"/>
                  <a:gd name="T3" fmla="*/ 79 h 79"/>
                  <a:gd name="T4" fmla="*/ 88 w 88"/>
                  <a:gd name="T5" fmla="*/ 79 h 79"/>
                  <a:gd name="T6" fmla="*/ 88 w 88"/>
                  <a:gd name="T7" fmla="*/ 0 h 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 h="79">
                    <a:moveTo>
                      <a:pt x="88" y="0"/>
                    </a:moveTo>
                    <a:lnTo>
                      <a:pt x="0" y="79"/>
                    </a:lnTo>
                    <a:lnTo>
                      <a:pt x="88" y="79"/>
                    </a:lnTo>
                    <a:lnTo>
                      <a:pt x="88" y="0"/>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 name="Freeform 36">
                <a:extLst>
                  <a:ext uri="{FF2B5EF4-FFF2-40B4-BE49-F238E27FC236}">
                    <a16:creationId xmlns:a16="http://schemas.microsoft.com/office/drawing/2014/main" id="{46DE25BC-49EC-4B49-8243-CDBCB0D8D900}"/>
                  </a:ext>
                </a:extLst>
              </p:cNvPr>
              <p:cNvSpPr>
                <a:spLocks/>
              </p:cNvSpPr>
              <p:nvPr/>
            </p:nvSpPr>
            <p:spPr bwMode="auto">
              <a:xfrm>
                <a:off x="1278" y="1861"/>
                <a:ext cx="88" cy="79"/>
              </a:xfrm>
              <a:custGeom>
                <a:avLst/>
                <a:gdLst>
                  <a:gd name="T0" fmla="*/ 0 w 88"/>
                  <a:gd name="T1" fmla="*/ 79 h 79"/>
                  <a:gd name="T2" fmla="*/ 88 w 88"/>
                  <a:gd name="T3" fmla="*/ 0 h 79"/>
                  <a:gd name="T4" fmla="*/ 0 w 88"/>
                  <a:gd name="T5" fmla="*/ 0 h 79"/>
                  <a:gd name="T6" fmla="*/ 0 w 88"/>
                  <a:gd name="T7" fmla="*/ 79 h 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 h="79">
                    <a:moveTo>
                      <a:pt x="0" y="79"/>
                    </a:moveTo>
                    <a:lnTo>
                      <a:pt x="88" y="0"/>
                    </a:lnTo>
                    <a:lnTo>
                      <a:pt x="0" y="0"/>
                    </a:lnTo>
                    <a:lnTo>
                      <a:pt x="0" y="79"/>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4" name="Rectangle 37">
                <a:extLst>
                  <a:ext uri="{FF2B5EF4-FFF2-40B4-BE49-F238E27FC236}">
                    <a16:creationId xmlns:a16="http://schemas.microsoft.com/office/drawing/2014/main" id="{23ED9C48-EF8F-4866-B1CB-94788CB30669}"/>
                  </a:ext>
                </a:extLst>
              </p:cNvPr>
              <p:cNvSpPr>
                <a:spLocks noChangeArrowheads="1"/>
              </p:cNvSpPr>
              <p:nvPr/>
            </p:nvSpPr>
            <p:spPr bwMode="auto">
              <a:xfrm>
                <a:off x="1290" y="1872"/>
                <a:ext cx="64" cy="58"/>
              </a:xfrm>
              <a:prstGeom prst="rect">
                <a:avLst/>
              </a:prstGeom>
              <a:solidFill>
                <a:srgbClr val="618F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85" name="Freeform 38">
                <a:extLst>
                  <a:ext uri="{FF2B5EF4-FFF2-40B4-BE49-F238E27FC236}">
                    <a16:creationId xmlns:a16="http://schemas.microsoft.com/office/drawing/2014/main" id="{CBA10B16-EA09-46AD-9C48-5AE1C5E54214}"/>
                  </a:ext>
                </a:extLst>
              </p:cNvPr>
              <p:cNvSpPr>
                <a:spLocks/>
              </p:cNvSpPr>
              <p:nvPr/>
            </p:nvSpPr>
            <p:spPr bwMode="auto">
              <a:xfrm>
                <a:off x="1453" y="1751"/>
                <a:ext cx="33" cy="33"/>
              </a:xfrm>
              <a:custGeom>
                <a:avLst/>
                <a:gdLst>
                  <a:gd name="T0" fmla="*/ 0 w 33"/>
                  <a:gd name="T1" fmla="*/ 28 h 33"/>
                  <a:gd name="T2" fmla="*/ 0 w 33"/>
                  <a:gd name="T3" fmla="*/ 33 h 33"/>
                  <a:gd name="T4" fmla="*/ 33 w 33"/>
                  <a:gd name="T5" fmla="*/ 4 h 33"/>
                  <a:gd name="T6" fmla="*/ 33 w 33"/>
                  <a:gd name="T7" fmla="*/ 0 h 33"/>
                  <a:gd name="T8" fmla="*/ 0 w 33"/>
                  <a:gd name="T9" fmla="*/ 28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3">
                    <a:moveTo>
                      <a:pt x="0" y="28"/>
                    </a:moveTo>
                    <a:lnTo>
                      <a:pt x="0" y="33"/>
                    </a:lnTo>
                    <a:lnTo>
                      <a:pt x="33" y="4"/>
                    </a:lnTo>
                    <a:lnTo>
                      <a:pt x="33" y="0"/>
                    </a:lnTo>
                    <a:lnTo>
                      <a:pt x="0" y="28"/>
                    </a:lnTo>
                    <a:close/>
                  </a:path>
                </a:pathLst>
              </a:custGeom>
              <a:solidFill>
                <a:srgbClr val="0027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6" name="Freeform 39">
                <a:extLst>
                  <a:ext uri="{FF2B5EF4-FFF2-40B4-BE49-F238E27FC236}">
                    <a16:creationId xmlns:a16="http://schemas.microsoft.com/office/drawing/2014/main" id="{1D962DF4-38DE-4C89-8F97-028EA9C2E4EA}"/>
                  </a:ext>
                </a:extLst>
              </p:cNvPr>
              <p:cNvSpPr>
                <a:spLocks/>
              </p:cNvSpPr>
              <p:nvPr/>
            </p:nvSpPr>
            <p:spPr bwMode="auto">
              <a:xfrm>
                <a:off x="1463" y="1692"/>
                <a:ext cx="23" cy="77"/>
              </a:xfrm>
              <a:custGeom>
                <a:avLst/>
                <a:gdLst>
                  <a:gd name="T0" fmla="*/ 0 w 23"/>
                  <a:gd name="T1" fmla="*/ 77 h 77"/>
                  <a:gd name="T2" fmla="*/ 0 w 23"/>
                  <a:gd name="T3" fmla="*/ 19 h 77"/>
                  <a:gd name="T4" fmla="*/ 23 w 23"/>
                  <a:gd name="T5" fmla="*/ 0 h 77"/>
                  <a:gd name="T6" fmla="*/ 23 w 23"/>
                  <a:gd name="T7" fmla="*/ 59 h 77"/>
                  <a:gd name="T8" fmla="*/ 0 w 23"/>
                  <a:gd name="T9" fmla="*/ 77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77">
                    <a:moveTo>
                      <a:pt x="0" y="77"/>
                    </a:moveTo>
                    <a:lnTo>
                      <a:pt x="0" y="19"/>
                    </a:lnTo>
                    <a:lnTo>
                      <a:pt x="23" y="0"/>
                    </a:lnTo>
                    <a:lnTo>
                      <a:pt x="23" y="59"/>
                    </a:lnTo>
                    <a:lnTo>
                      <a:pt x="0" y="77"/>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7" name="Freeform 40">
                <a:extLst>
                  <a:ext uri="{FF2B5EF4-FFF2-40B4-BE49-F238E27FC236}">
                    <a16:creationId xmlns:a16="http://schemas.microsoft.com/office/drawing/2014/main" id="{5031443D-9816-4D0B-B3D9-DC77F1A463AD}"/>
                  </a:ext>
                </a:extLst>
              </p:cNvPr>
              <p:cNvSpPr>
                <a:spLocks/>
              </p:cNvSpPr>
              <p:nvPr/>
            </p:nvSpPr>
            <p:spPr bwMode="auto">
              <a:xfrm>
                <a:off x="1453" y="1707"/>
                <a:ext cx="10" cy="77"/>
              </a:xfrm>
              <a:custGeom>
                <a:avLst/>
                <a:gdLst>
                  <a:gd name="T0" fmla="*/ 0 w 10"/>
                  <a:gd name="T1" fmla="*/ 0 h 77"/>
                  <a:gd name="T2" fmla="*/ 0 w 10"/>
                  <a:gd name="T3" fmla="*/ 77 h 77"/>
                  <a:gd name="T4" fmla="*/ 10 w 10"/>
                  <a:gd name="T5" fmla="*/ 62 h 77"/>
                  <a:gd name="T6" fmla="*/ 10 w 10"/>
                  <a:gd name="T7" fmla="*/ 4 h 77"/>
                  <a:gd name="T8" fmla="*/ 0 w 10"/>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77">
                    <a:moveTo>
                      <a:pt x="0" y="0"/>
                    </a:moveTo>
                    <a:lnTo>
                      <a:pt x="0" y="77"/>
                    </a:lnTo>
                    <a:lnTo>
                      <a:pt x="10" y="62"/>
                    </a:lnTo>
                    <a:lnTo>
                      <a:pt x="10" y="4"/>
                    </a:lnTo>
                    <a:lnTo>
                      <a:pt x="0" y="0"/>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8" name="Freeform 41">
                <a:extLst>
                  <a:ext uri="{FF2B5EF4-FFF2-40B4-BE49-F238E27FC236}">
                    <a16:creationId xmlns:a16="http://schemas.microsoft.com/office/drawing/2014/main" id="{EC288727-966C-4CF9-9797-25235F452347}"/>
                  </a:ext>
                </a:extLst>
              </p:cNvPr>
              <p:cNvSpPr>
                <a:spLocks/>
              </p:cNvSpPr>
              <p:nvPr/>
            </p:nvSpPr>
            <p:spPr bwMode="auto">
              <a:xfrm>
                <a:off x="1453" y="1678"/>
                <a:ext cx="33" cy="33"/>
              </a:xfrm>
              <a:custGeom>
                <a:avLst/>
                <a:gdLst>
                  <a:gd name="T0" fmla="*/ 0 w 33"/>
                  <a:gd name="T1" fmla="*/ 28 h 33"/>
                  <a:gd name="T2" fmla="*/ 33 w 33"/>
                  <a:gd name="T3" fmla="*/ 0 h 33"/>
                  <a:gd name="T4" fmla="*/ 33 w 33"/>
                  <a:gd name="T5" fmla="*/ 14 h 33"/>
                  <a:gd name="T6" fmla="*/ 10 w 33"/>
                  <a:gd name="T7" fmla="*/ 33 h 33"/>
                  <a:gd name="T8" fmla="*/ 0 w 33"/>
                  <a:gd name="T9" fmla="*/ 28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3">
                    <a:moveTo>
                      <a:pt x="0" y="28"/>
                    </a:moveTo>
                    <a:lnTo>
                      <a:pt x="33" y="0"/>
                    </a:lnTo>
                    <a:lnTo>
                      <a:pt x="33" y="14"/>
                    </a:lnTo>
                    <a:lnTo>
                      <a:pt x="10" y="33"/>
                    </a:lnTo>
                    <a:lnTo>
                      <a:pt x="0" y="28"/>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 name="Freeform 42">
                <a:extLst>
                  <a:ext uri="{FF2B5EF4-FFF2-40B4-BE49-F238E27FC236}">
                    <a16:creationId xmlns:a16="http://schemas.microsoft.com/office/drawing/2014/main" id="{E0DB38A1-8BD6-4268-87ED-0F8BDB03E4CF}"/>
                  </a:ext>
                </a:extLst>
              </p:cNvPr>
              <p:cNvSpPr>
                <a:spLocks/>
              </p:cNvSpPr>
              <p:nvPr/>
            </p:nvSpPr>
            <p:spPr bwMode="auto">
              <a:xfrm>
                <a:off x="1383" y="1678"/>
                <a:ext cx="85" cy="20"/>
              </a:xfrm>
              <a:custGeom>
                <a:avLst/>
                <a:gdLst>
                  <a:gd name="T0" fmla="*/ 0 w 85"/>
                  <a:gd name="T1" fmla="*/ 20 h 20"/>
                  <a:gd name="T2" fmla="*/ 64 w 85"/>
                  <a:gd name="T3" fmla="*/ 20 h 20"/>
                  <a:gd name="T4" fmla="*/ 85 w 85"/>
                  <a:gd name="T5" fmla="*/ 0 h 20"/>
                  <a:gd name="T6" fmla="*/ 20 w 85"/>
                  <a:gd name="T7" fmla="*/ 0 h 20"/>
                  <a:gd name="T8" fmla="*/ 0 w 85"/>
                  <a:gd name="T9" fmla="*/ 2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5" h="20">
                    <a:moveTo>
                      <a:pt x="0" y="20"/>
                    </a:moveTo>
                    <a:lnTo>
                      <a:pt x="64" y="20"/>
                    </a:lnTo>
                    <a:lnTo>
                      <a:pt x="85" y="0"/>
                    </a:lnTo>
                    <a:lnTo>
                      <a:pt x="20" y="0"/>
                    </a:lnTo>
                    <a:lnTo>
                      <a:pt x="0" y="20"/>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 name="Freeform 43">
                <a:extLst>
                  <a:ext uri="{FF2B5EF4-FFF2-40B4-BE49-F238E27FC236}">
                    <a16:creationId xmlns:a16="http://schemas.microsoft.com/office/drawing/2014/main" id="{B2E3DCF8-D578-440E-9B50-95B3A121988C}"/>
                  </a:ext>
                </a:extLst>
              </p:cNvPr>
              <p:cNvSpPr>
                <a:spLocks/>
              </p:cNvSpPr>
              <p:nvPr/>
            </p:nvSpPr>
            <p:spPr bwMode="auto">
              <a:xfrm>
                <a:off x="1366" y="1678"/>
                <a:ext cx="37" cy="29"/>
              </a:xfrm>
              <a:custGeom>
                <a:avLst/>
                <a:gdLst>
                  <a:gd name="T0" fmla="*/ 0 w 37"/>
                  <a:gd name="T1" fmla="*/ 29 h 29"/>
                  <a:gd name="T2" fmla="*/ 15 w 37"/>
                  <a:gd name="T3" fmla="*/ 20 h 29"/>
                  <a:gd name="T4" fmla="*/ 37 w 37"/>
                  <a:gd name="T5" fmla="*/ 0 h 29"/>
                  <a:gd name="T6" fmla="*/ 31 w 37"/>
                  <a:gd name="T7" fmla="*/ 0 h 29"/>
                  <a:gd name="T8" fmla="*/ 0 w 37"/>
                  <a:gd name="T9" fmla="*/ 2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29">
                    <a:moveTo>
                      <a:pt x="0" y="29"/>
                    </a:moveTo>
                    <a:lnTo>
                      <a:pt x="15" y="20"/>
                    </a:lnTo>
                    <a:lnTo>
                      <a:pt x="37" y="0"/>
                    </a:lnTo>
                    <a:lnTo>
                      <a:pt x="31" y="0"/>
                    </a:lnTo>
                    <a:lnTo>
                      <a:pt x="0" y="29"/>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 name="Freeform 44">
                <a:extLst>
                  <a:ext uri="{FF2B5EF4-FFF2-40B4-BE49-F238E27FC236}">
                    <a16:creationId xmlns:a16="http://schemas.microsoft.com/office/drawing/2014/main" id="{1D388FB8-C66D-4E93-A76D-E8E40523B095}"/>
                  </a:ext>
                </a:extLst>
              </p:cNvPr>
              <p:cNvSpPr>
                <a:spLocks/>
              </p:cNvSpPr>
              <p:nvPr/>
            </p:nvSpPr>
            <p:spPr bwMode="auto">
              <a:xfrm>
                <a:off x="1447" y="1678"/>
                <a:ext cx="39" cy="29"/>
              </a:xfrm>
              <a:custGeom>
                <a:avLst/>
                <a:gdLst>
                  <a:gd name="T0" fmla="*/ 6 w 39"/>
                  <a:gd name="T1" fmla="*/ 29 h 29"/>
                  <a:gd name="T2" fmla="*/ 0 w 39"/>
                  <a:gd name="T3" fmla="*/ 20 h 29"/>
                  <a:gd name="T4" fmla="*/ 22 w 39"/>
                  <a:gd name="T5" fmla="*/ 0 h 29"/>
                  <a:gd name="T6" fmla="*/ 39 w 39"/>
                  <a:gd name="T7" fmla="*/ 0 h 29"/>
                  <a:gd name="T8" fmla="*/ 6 w 39"/>
                  <a:gd name="T9" fmla="*/ 2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29">
                    <a:moveTo>
                      <a:pt x="6" y="29"/>
                    </a:moveTo>
                    <a:lnTo>
                      <a:pt x="0" y="20"/>
                    </a:lnTo>
                    <a:lnTo>
                      <a:pt x="22" y="0"/>
                    </a:lnTo>
                    <a:lnTo>
                      <a:pt x="39" y="0"/>
                    </a:lnTo>
                    <a:lnTo>
                      <a:pt x="6" y="29"/>
                    </a:lnTo>
                    <a:close/>
                  </a:path>
                </a:pathLst>
              </a:custGeom>
              <a:solidFill>
                <a:srgbClr val="336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 name="Freeform 45">
                <a:extLst>
                  <a:ext uri="{FF2B5EF4-FFF2-40B4-BE49-F238E27FC236}">
                    <a16:creationId xmlns:a16="http://schemas.microsoft.com/office/drawing/2014/main" id="{5B065214-228A-4678-815D-FEB2E6B59B51}"/>
                  </a:ext>
                </a:extLst>
              </p:cNvPr>
              <p:cNvSpPr>
                <a:spLocks/>
              </p:cNvSpPr>
              <p:nvPr/>
            </p:nvSpPr>
            <p:spPr bwMode="auto">
              <a:xfrm>
                <a:off x="1366" y="1698"/>
                <a:ext cx="87" cy="9"/>
              </a:xfrm>
              <a:custGeom>
                <a:avLst/>
                <a:gdLst>
                  <a:gd name="T0" fmla="*/ 0 w 87"/>
                  <a:gd name="T1" fmla="*/ 9 h 9"/>
                  <a:gd name="T2" fmla="*/ 15 w 87"/>
                  <a:gd name="T3" fmla="*/ 0 h 9"/>
                  <a:gd name="T4" fmla="*/ 81 w 87"/>
                  <a:gd name="T5" fmla="*/ 0 h 9"/>
                  <a:gd name="T6" fmla="*/ 87 w 87"/>
                  <a:gd name="T7" fmla="*/ 9 h 9"/>
                  <a:gd name="T8" fmla="*/ 0 w 87"/>
                  <a:gd name="T9" fmla="*/ 9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 h="9">
                    <a:moveTo>
                      <a:pt x="0" y="9"/>
                    </a:moveTo>
                    <a:lnTo>
                      <a:pt x="15" y="0"/>
                    </a:lnTo>
                    <a:lnTo>
                      <a:pt x="81" y="0"/>
                    </a:lnTo>
                    <a:lnTo>
                      <a:pt x="87" y="9"/>
                    </a:lnTo>
                    <a:lnTo>
                      <a:pt x="0" y="9"/>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3" name="Freeform 46">
                <a:extLst>
                  <a:ext uri="{FF2B5EF4-FFF2-40B4-BE49-F238E27FC236}">
                    <a16:creationId xmlns:a16="http://schemas.microsoft.com/office/drawing/2014/main" id="{DB3E2C9E-3937-4E39-A477-19C1A496E4BA}"/>
                  </a:ext>
                </a:extLst>
              </p:cNvPr>
              <p:cNvSpPr>
                <a:spLocks/>
              </p:cNvSpPr>
              <p:nvPr/>
            </p:nvSpPr>
            <p:spPr bwMode="auto">
              <a:xfrm>
                <a:off x="1453" y="1829"/>
                <a:ext cx="33" cy="32"/>
              </a:xfrm>
              <a:custGeom>
                <a:avLst/>
                <a:gdLst>
                  <a:gd name="T0" fmla="*/ 0 w 33"/>
                  <a:gd name="T1" fmla="*/ 28 h 32"/>
                  <a:gd name="T2" fmla="*/ 0 w 33"/>
                  <a:gd name="T3" fmla="*/ 32 h 32"/>
                  <a:gd name="T4" fmla="*/ 33 w 33"/>
                  <a:gd name="T5" fmla="*/ 4 h 32"/>
                  <a:gd name="T6" fmla="*/ 33 w 33"/>
                  <a:gd name="T7" fmla="*/ 0 h 32"/>
                  <a:gd name="T8" fmla="*/ 0 w 33"/>
                  <a:gd name="T9" fmla="*/ 28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2">
                    <a:moveTo>
                      <a:pt x="0" y="28"/>
                    </a:moveTo>
                    <a:lnTo>
                      <a:pt x="0" y="32"/>
                    </a:lnTo>
                    <a:lnTo>
                      <a:pt x="33" y="4"/>
                    </a:lnTo>
                    <a:lnTo>
                      <a:pt x="33" y="0"/>
                    </a:lnTo>
                    <a:lnTo>
                      <a:pt x="0" y="28"/>
                    </a:lnTo>
                    <a:close/>
                  </a:path>
                </a:pathLst>
              </a:custGeom>
              <a:solidFill>
                <a:srgbClr val="0027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4" name="Freeform 47">
                <a:extLst>
                  <a:ext uri="{FF2B5EF4-FFF2-40B4-BE49-F238E27FC236}">
                    <a16:creationId xmlns:a16="http://schemas.microsoft.com/office/drawing/2014/main" id="{A511EAB7-79F7-4F3E-BBB2-4361F7433559}"/>
                  </a:ext>
                </a:extLst>
              </p:cNvPr>
              <p:cNvSpPr>
                <a:spLocks/>
              </p:cNvSpPr>
              <p:nvPr/>
            </p:nvSpPr>
            <p:spPr bwMode="auto">
              <a:xfrm>
                <a:off x="1463" y="1769"/>
                <a:ext cx="23" cy="77"/>
              </a:xfrm>
              <a:custGeom>
                <a:avLst/>
                <a:gdLst>
                  <a:gd name="T0" fmla="*/ 0 w 23"/>
                  <a:gd name="T1" fmla="*/ 77 h 77"/>
                  <a:gd name="T2" fmla="*/ 0 w 23"/>
                  <a:gd name="T3" fmla="*/ 19 h 77"/>
                  <a:gd name="T4" fmla="*/ 23 w 23"/>
                  <a:gd name="T5" fmla="*/ 0 h 77"/>
                  <a:gd name="T6" fmla="*/ 23 w 23"/>
                  <a:gd name="T7" fmla="*/ 58 h 77"/>
                  <a:gd name="T8" fmla="*/ 0 w 23"/>
                  <a:gd name="T9" fmla="*/ 77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77">
                    <a:moveTo>
                      <a:pt x="0" y="77"/>
                    </a:moveTo>
                    <a:lnTo>
                      <a:pt x="0" y="19"/>
                    </a:lnTo>
                    <a:lnTo>
                      <a:pt x="23" y="0"/>
                    </a:lnTo>
                    <a:lnTo>
                      <a:pt x="23" y="58"/>
                    </a:lnTo>
                    <a:lnTo>
                      <a:pt x="0" y="77"/>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5" name="Freeform 48">
                <a:extLst>
                  <a:ext uri="{FF2B5EF4-FFF2-40B4-BE49-F238E27FC236}">
                    <a16:creationId xmlns:a16="http://schemas.microsoft.com/office/drawing/2014/main" id="{42105960-823D-433B-BFCD-FE6A1BB4F386}"/>
                  </a:ext>
                </a:extLst>
              </p:cNvPr>
              <p:cNvSpPr>
                <a:spLocks/>
              </p:cNvSpPr>
              <p:nvPr/>
            </p:nvSpPr>
            <p:spPr bwMode="auto">
              <a:xfrm>
                <a:off x="1453" y="1784"/>
                <a:ext cx="10" cy="77"/>
              </a:xfrm>
              <a:custGeom>
                <a:avLst/>
                <a:gdLst>
                  <a:gd name="T0" fmla="*/ 0 w 10"/>
                  <a:gd name="T1" fmla="*/ 0 h 77"/>
                  <a:gd name="T2" fmla="*/ 0 w 10"/>
                  <a:gd name="T3" fmla="*/ 77 h 77"/>
                  <a:gd name="T4" fmla="*/ 10 w 10"/>
                  <a:gd name="T5" fmla="*/ 62 h 77"/>
                  <a:gd name="T6" fmla="*/ 10 w 10"/>
                  <a:gd name="T7" fmla="*/ 4 h 77"/>
                  <a:gd name="T8" fmla="*/ 0 w 10"/>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77">
                    <a:moveTo>
                      <a:pt x="0" y="0"/>
                    </a:moveTo>
                    <a:lnTo>
                      <a:pt x="0" y="77"/>
                    </a:lnTo>
                    <a:lnTo>
                      <a:pt x="10" y="62"/>
                    </a:lnTo>
                    <a:lnTo>
                      <a:pt x="10" y="4"/>
                    </a:lnTo>
                    <a:lnTo>
                      <a:pt x="0" y="0"/>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6" name="Freeform 49">
                <a:extLst>
                  <a:ext uri="{FF2B5EF4-FFF2-40B4-BE49-F238E27FC236}">
                    <a16:creationId xmlns:a16="http://schemas.microsoft.com/office/drawing/2014/main" id="{32944874-EB91-4CC6-A39C-2709859BF5AA}"/>
                  </a:ext>
                </a:extLst>
              </p:cNvPr>
              <p:cNvSpPr>
                <a:spLocks/>
              </p:cNvSpPr>
              <p:nvPr/>
            </p:nvSpPr>
            <p:spPr bwMode="auto">
              <a:xfrm>
                <a:off x="1453" y="1755"/>
                <a:ext cx="33" cy="33"/>
              </a:xfrm>
              <a:custGeom>
                <a:avLst/>
                <a:gdLst>
                  <a:gd name="T0" fmla="*/ 0 w 33"/>
                  <a:gd name="T1" fmla="*/ 28 h 33"/>
                  <a:gd name="T2" fmla="*/ 33 w 33"/>
                  <a:gd name="T3" fmla="*/ 0 h 33"/>
                  <a:gd name="T4" fmla="*/ 33 w 33"/>
                  <a:gd name="T5" fmla="*/ 14 h 33"/>
                  <a:gd name="T6" fmla="*/ 10 w 33"/>
                  <a:gd name="T7" fmla="*/ 33 h 33"/>
                  <a:gd name="T8" fmla="*/ 0 w 33"/>
                  <a:gd name="T9" fmla="*/ 28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3">
                    <a:moveTo>
                      <a:pt x="0" y="28"/>
                    </a:moveTo>
                    <a:lnTo>
                      <a:pt x="33" y="0"/>
                    </a:lnTo>
                    <a:lnTo>
                      <a:pt x="33" y="14"/>
                    </a:lnTo>
                    <a:lnTo>
                      <a:pt x="10" y="33"/>
                    </a:lnTo>
                    <a:lnTo>
                      <a:pt x="0" y="28"/>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7" name="Freeform 50">
                <a:extLst>
                  <a:ext uri="{FF2B5EF4-FFF2-40B4-BE49-F238E27FC236}">
                    <a16:creationId xmlns:a16="http://schemas.microsoft.com/office/drawing/2014/main" id="{559D780E-B7E1-4B51-9076-F161540BD74F}"/>
                  </a:ext>
                </a:extLst>
              </p:cNvPr>
              <p:cNvSpPr>
                <a:spLocks/>
              </p:cNvSpPr>
              <p:nvPr/>
            </p:nvSpPr>
            <p:spPr bwMode="auto">
              <a:xfrm>
                <a:off x="1453" y="1906"/>
                <a:ext cx="33" cy="34"/>
              </a:xfrm>
              <a:custGeom>
                <a:avLst/>
                <a:gdLst>
                  <a:gd name="T0" fmla="*/ 0 w 33"/>
                  <a:gd name="T1" fmla="*/ 28 h 34"/>
                  <a:gd name="T2" fmla="*/ 0 w 33"/>
                  <a:gd name="T3" fmla="*/ 34 h 34"/>
                  <a:gd name="T4" fmla="*/ 33 w 33"/>
                  <a:gd name="T5" fmla="*/ 4 h 34"/>
                  <a:gd name="T6" fmla="*/ 33 w 33"/>
                  <a:gd name="T7" fmla="*/ 0 h 34"/>
                  <a:gd name="T8" fmla="*/ 0 w 33"/>
                  <a:gd name="T9" fmla="*/ 28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4">
                    <a:moveTo>
                      <a:pt x="0" y="28"/>
                    </a:moveTo>
                    <a:lnTo>
                      <a:pt x="0" y="34"/>
                    </a:lnTo>
                    <a:lnTo>
                      <a:pt x="33" y="4"/>
                    </a:lnTo>
                    <a:lnTo>
                      <a:pt x="33" y="0"/>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8" name="Freeform 51">
                <a:extLst>
                  <a:ext uri="{FF2B5EF4-FFF2-40B4-BE49-F238E27FC236}">
                    <a16:creationId xmlns:a16="http://schemas.microsoft.com/office/drawing/2014/main" id="{A03EF0E9-EBA1-472A-B501-465FA38242CB}"/>
                  </a:ext>
                </a:extLst>
              </p:cNvPr>
              <p:cNvSpPr>
                <a:spLocks/>
              </p:cNvSpPr>
              <p:nvPr/>
            </p:nvSpPr>
            <p:spPr bwMode="auto">
              <a:xfrm>
                <a:off x="1463" y="1848"/>
                <a:ext cx="23" cy="77"/>
              </a:xfrm>
              <a:custGeom>
                <a:avLst/>
                <a:gdLst>
                  <a:gd name="T0" fmla="*/ 0 w 23"/>
                  <a:gd name="T1" fmla="*/ 77 h 77"/>
                  <a:gd name="T2" fmla="*/ 0 w 23"/>
                  <a:gd name="T3" fmla="*/ 19 h 77"/>
                  <a:gd name="T4" fmla="*/ 23 w 23"/>
                  <a:gd name="T5" fmla="*/ 0 h 77"/>
                  <a:gd name="T6" fmla="*/ 23 w 23"/>
                  <a:gd name="T7" fmla="*/ 58 h 77"/>
                  <a:gd name="T8" fmla="*/ 0 w 23"/>
                  <a:gd name="T9" fmla="*/ 77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77">
                    <a:moveTo>
                      <a:pt x="0" y="77"/>
                    </a:moveTo>
                    <a:lnTo>
                      <a:pt x="0" y="19"/>
                    </a:lnTo>
                    <a:lnTo>
                      <a:pt x="23" y="0"/>
                    </a:lnTo>
                    <a:lnTo>
                      <a:pt x="23" y="58"/>
                    </a:lnTo>
                    <a:lnTo>
                      <a:pt x="0" y="77"/>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9" name="Freeform 52">
                <a:extLst>
                  <a:ext uri="{FF2B5EF4-FFF2-40B4-BE49-F238E27FC236}">
                    <a16:creationId xmlns:a16="http://schemas.microsoft.com/office/drawing/2014/main" id="{0D51AAB0-C991-4F0D-A6C3-BB4BDF4D00F6}"/>
                  </a:ext>
                </a:extLst>
              </p:cNvPr>
              <p:cNvSpPr>
                <a:spLocks/>
              </p:cNvSpPr>
              <p:nvPr/>
            </p:nvSpPr>
            <p:spPr bwMode="auto">
              <a:xfrm>
                <a:off x="1453" y="1861"/>
                <a:ext cx="10" cy="79"/>
              </a:xfrm>
              <a:custGeom>
                <a:avLst/>
                <a:gdLst>
                  <a:gd name="T0" fmla="*/ 0 w 10"/>
                  <a:gd name="T1" fmla="*/ 0 h 79"/>
                  <a:gd name="T2" fmla="*/ 0 w 10"/>
                  <a:gd name="T3" fmla="*/ 79 h 79"/>
                  <a:gd name="T4" fmla="*/ 10 w 10"/>
                  <a:gd name="T5" fmla="*/ 64 h 79"/>
                  <a:gd name="T6" fmla="*/ 10 w 10"/>
                  <a:gd name="T7" fmla="*/ 6 h 79"/>
                  <a:gd name="T8" fmla="*/ 0 w 10"/>
                  <a:gd name="T9" fmla="*/ 0 h 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79">
                    <a:moveTo>
                      <a:pt x="0" y="0"/>
                    </a:moveTo>
                    <a:lnTo>
                      <a:pt x="0" y="79"/>
                    </a:lnTo>
                    <a:lnTo>
                      <a:pt x="10" y="64"/>
                    </a:lnTo>
                    <a:lnTo>
                      <a:pt x="10" y="6"/>
                    </a:lnTo>
                    <a:lnTo>
                      <a:pt x="0" y="0"/>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0" name="Freeform 53">
                <a:extLst>
                  <a:ext uri="{FF2B5EF4-FFF2-40B4-BE49-F238E27FC236}">
                    <a16:creationId xmlns:a16="http://schemas.microsoft.com/office/drawing/2014/main" id="{8CC3F2AB-766F-4660-9080-AF856B38ED17}"/>
                  </a:ext>
                </a:extLst>
              </p:cNvPr>
              <p:cNvSpPr>
                <a:spLocks/>
              </p:cNvSpPr>
              <p:nvPr/>
            </p:nvSpPr>
            <p:spPr bwMode="auto">
              <a:xfrm>
                <a:off x="1453" y="1833"/>
                <a:ext cx="33" cy="34"/>
              </a:xfrm>
              <a:custGeom>
                <a:avLst/>
                <a:gdLst>
                  <a:gd name="T0" fmla="*/ 0 w 33"/>
                  <a:gd name="T1" fmla="*/ 28 h 34"/>
                  <a:gd name="T2" fmla="*/ 33 w 33"/>
                  <a:gd name="T3" fmla="*/ 0 h 34"/>
                  <a:gd name="T4" fmla="*/ 33 w 33"/>
                  <a:gd name="T5" fmla="*/ 15 h 34"/>
                  <a:gd name="T6" fmla="*/ 10 w 33"/>
                  <a:gd name="T7" fmla="*/ 34 h 34"/>
                  <a:gd name="T8" fmla="*/ 0 w 33"/>
                  <a:gd name="T9" fmla="*/ 28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4">
                    <a:moveTo>
                      <a:pt x="0" y="28"/>
                    </a:moveTo>
                    <a:lnTo>
                      <a:pt x="33" y="0"/>
                    </a:lnTo>
                    <a:lnTo>
                      <a:pt x="33" y="15"/>
                    </a:lnTo>
                    <a:lnTo>
                      <a:pt x="10" y="34"/>
                    </a:lnTo>
                    <a:lnTo>
                      <a:pt x="0" y="28"/>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1" name="Freeform 54">
                <a:extLst>
                  <a:ext uri="{FF2B5EF4-FFF2-40B4-BE49-F238E27FC236}">
                    <a16:creationId xmlns:a16="http://schemas.microsoft.com/office/drawing/2014/main" id="{4607BC8A-3E3D-4B3F-8636-AD0563D57A3F}"/>
                  </a:ext>
                </a:extLst>
              </p:cNvPr>
              <p:cNvSpPr>
                <a:spLocks/>
              </p:cNvSpPr>
              <p:nvPr/>
            </p:nvSpPr>
            <p:spPr bwMode="auto">
              <a:xfrm>
                <a:off x="1486" y="1721"/>
                <a:ext cx="31" cy="34"/>
              </a:xfrm>
              <a:custGeom>
                <a:avLst/>
                <a:gdLst>
                  <a:gd name="T0" fmla="*/ 0 w 31"/>
                  <a:gd name="T1" fmla="*/ 30 h 34"/>
                  <a:gd name="T2" fmla="*/ 0 w 31"/>
                  <a:gd name="T3" fmla="*/ 34 h 34"/>
                  <a:gd name="T4" fmla="*/ 31 w 31"/>
                  <a:gd name="T5" fmla="*/ 5 h 34"/>
                  <a:gd name="T6" fmla="*/ 31 w 31"/>
                  <a:gd name="T7" fmla="*/ 0 h 34"/>
                  <a:gd name="T8" fmla="*/ 0 w 31"/>
                  <a:gd name="T9" fmla="*/ 3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4">
                    <a:moveTo>
                      <a:pt x="0" y="30"/>
                    </a:moveTo>
                    <a:lnTo>
                      <a:pt x="0" y="34"/>
                    </a:lnTo>
                    <a:lnTo>
                      <a:pt x="31" y="5"/>
                    </a:lnTo>
                    <a:lnTo>
                      <a:pt x="31" y="0"/>
                    </a:lnTo>
                    <a:lnTo>
                      <a:pt x="0" y="30"/>
                    </a:lnTo>
                    <a:close/>
                  </a:path>
                </a:pathLst>
              </a:custGeom>
              <a:solidFill>
                <a:srgbClr val="0027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2" name="Freeform 55">
                <a:extLst>
                  <a:ext uri="{FF2B5EF4-FFF2-40B4-BE49-F238E27FC236}">
                    <a16:creationId xmlns:a16="http://schemas.microsoft.com/office/drawing/2014/main" id="{9EA94E8A-2004-44A7-9714-08CD33E67DDA}"/>
                  </a:ext>
                </a:extLst>
              </p:cNvPr>
              <p:cNvSpPr>
                <a:spLocks/>
              </p:cNvSpPr>
              <p:nvPr/>
            </p:nvSpPr>
            <p:spPr bwMode="auto">
              <a:xfrm>
                <a:off x="1496" y="1663"/>
                <a:ext cx="21" cy="77"/>
              </a:xfrm>
              <a:custGeom>
                <a:avLst/>
                <a:gdLst>
                  <a:gd name="T0" fmla="*/ 0 w 21"/>
                  <a:gd name="T1" fmla="*/ 77 h 77"/>
                  <a:gd name="T2" fmla="*/ 0 w 21"/>
                  <a:gd name="T3" fmla="*/ 19 h 77"/>
                  <a:gd name="T4" fmla="*/ 21 w 21"/>
                  <a:gd name="T5" fmla="*/ 0 h 77"/>
                  <a:gd name="T6" fmla="*/ 21 w 21"/>
                  <a:gd name="T7" fmla="*/ 58 h 77"/>
                  <a:gd name="T8" fmla="*/ 0 w 21"/>
                  <a:gd name="T9" fmla="*/ 77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77">
                    <a:moveTo>
                      <a:pt x="0" y="77"/>
                    </a:moveTo>
                    <a:lnTo>
                      <a:pt x="0" y="19"/>
                    </a:lnTo>
                    <a:lnTo>
                      <a:pt x="21" y="0"/>
                    </a:lnTo>
                    <a:lnTo>
                      <a:pt x="21" y="58"/>
                    </a:lnTo>
                    <a:lnTo>
                      <a:pt x="0" y="77"/>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 name="Freeform 56">
                <a:extLst>
                  <a:ext uri="{FF2B5EF4-FFF2-40B4-BE49-F238E27FC236}">
                    <a16:creationId xmlns:a16="http://schemas.microsoft.com/office/drawing/2014/main" id="{8904FEFB-30BB-49BA-819A-56F8D180EFC3}"/>
                  </a:ext>
                </a:extLst>
              </p:cNvPr>
              <p:cNvSpPr>
                <a:spLocks/>
              </p:cNvSpPr>
              <p:nvPr/>
            </p:nvSpPr>
            <p:spPr bwMode="auto">
              <a:xfrm>
                <a:off x="1486" y="1678"/>
                <a:ext cx="10" cy="77"/>
              </a:xfrm>
              <a:custGeom>
                <a:avLst/>
                <a:gdLst>
                  <a:gd name="T0" fmla="*/ 0 w 10"/>
                  <a:gd name="T1" fmla="*/ 0 h 77"/>
                  <a:gd name="T2" fmla="*/ 0 w 10"/>
                  <a:gd name="T3" fmla="*/ 77 h 77"/>
                  <a:gd name="T4" fmla="*/ 10 w 10"/>
                  <a:gd name="T5" fmla="*/ 62 h 77"/>
                  <a:gd name="T6" fmla="*/ 10 w 10"/>
                  <a:gd name="T7" fmla="*/ 5 h 77"/>
                  <a:gd name="T8" fmla="*/ 0 w 10"/>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77">
                    <a:moveTo>
                      <a:pt x="0" y="0"/>
                    </a:moveTo>
                    <a:lnTo>
                      <a:pt x="0" y="77"/>
                    </a:lnTo>
                    <a:lnTo>
                      <a:pt x="10" y="62"/>
                    </a:lnTo>
                    <a:lnTo>
                      <a:pt x="10" y="5"/>
                    </a:lnTo>
                    <a:lnTo>
                      <a:pt x="0" y="0"/>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 name="Freeform 57">
                <a:extLst>
                  <a:ext uri="{FF2B5EF4-FFF2-40B4-BE49-F238E27FC236}">
                    <a16:creationId xmlns:a16="http://schemas.microsoft.com/office/drawing/2014/main" id="{E753BF5E-4A0F-4B67-937A-E4A9B5A10F43}"/>
                  </a:ext>
                </a:extLst>
              </p:cNvPr>
              <p:cNvSpPr>
                <a:spLocks/>
              </p:cNvSpPr>
              <p:nvPr/>
            </p:nvSpPr>
            <p:spPr bwMode="auto">
              <a:xfrm>
                <a:off x="1486" y="1649"/>
                <a:ext cx="31" cy="33"/>
              </a:xfrm>
              <a:custGeom>
                <a:avLst/>
                <a:gdLst>
                  <a:gd name="T0" fmla="*/ 0 w 31"/>
                  <a:gd name="T1" fmla="*/ 29 h 33"/>
                  <a:gd name="T2" fmla="*/ 31 w 31"/>
                  <a:gd name="T3" fmla="*/ 0 h 33"/>
                  <a:gd name="T4" fmla="*/ 31 w 31"/>
                  <a:gd name="T5" fmla="*/ 14 h 33"/>
                  <a:gd name="T6" fmla="*/ 10 w 31"/>
                  <a:gd name="T7" fmla="*/ 33 h 33"/>
                  <a:gd name="T8" fmla="*/ 0 w 31"/>
                  <a:gd name="T9" fmla="*/ 29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3">
                    <a:moveTo>
                      <a:pt x="0" y="29"/>
                    </a:moveTo>
                    <a:lnTo>
                      <a:pt x="31" y="0"/>
                    </a:lnTo>
                    <a:lnTo>
                      <a:pt x="31" y="14"/>
                    </a:lnTo>
                    <a:lnTo>
                      <a:pt x="10" y="33"/>
                    </a:lnTo>
                    <a:lnTo>
                      <a:pt x="0" y="29"/>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 name="Freeform 58">
                <a:extLst>
                  <a:ext uri="{FF2B5EF4-FFF2-40B4-BE49-F238E27FC236}">
                    <a16:creationId xmlns:a16="http://schemas.microsoft.com/office/drawing/2014/main" id="{EBB13F97-30C8-4081-B5CF-3993B69E43D4}"/>
                  </a:ext>
                </a:extLst>
              </p:cNvPr>
              <p:cNvSpPr>
                <a:spLocks/>
              </p:cNvSpPr>
              <p:nvPr/>
            </p:nvSpPr>
            <p:spPr bwMode="auto">
              <a:xfrm>
                <a:off x="1486" y="1799"/>
                <a:ext cx="31" cy="34"/>
              </a:xfrm>
              <a:custGeom>
                <a:avLst/>
                <a:gdLst>
                  <a:gd name="T0" fmla="*/ 0 w 31"/>
                  <a:gd name="T1" fmla="*/ 28 h 34"/>
                  <a:gd name="T2" fmla="*/ 0 w 31"/>
                  <a:gd name="T3" fmla="*/ 34 h 34"/>
                  <a:gd name="T4" fmla="*/ 31 w 31"/>
                  <a:gd name="T5" fmla="*/ 4 h 34"/>
                  <a:gd name="T6" fmla="*/ 31 w 31"/>
                  <a:gd name="T7" fmla="*/ 0 h 34"/>
                  <a:gd name="T8" fmla="*/ 0 w 31"/>
                  <a:gd name="T9" fmla="*/ 28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4">
                    <a:moveTo>
                      <a:pt x="0" y="28"/>
                    </a:moveTo>
                    <a:lnTo>
                      <a:pt x="0" y="34"/>
                    </a:lnTo>
                    <a:lnTo>
                      <a:pt x="31" y="4"/>
                    </a:lnTo>
                    <a:lnTo>
                      <a:pt x="31" y="0"/>
                    </a:lnTo>
                    <a:lnTo>
                      <a:pt x="0" y="28"/>
                    </a:lnTo>
                    <a:close/>
                  </a:path>
                </a:pathLst>
              </a:custGeom>
              <a:solidFill>
                <a:srgbClr val="0027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 name="Freeform 59">
                <a:extLst>
                  <a:ext uri="{FF2B5EF4-FFF2-40B4-BE49-F238E27FC236}">
                    <a16:creationId xmlns:a16="http://schemas.microsoft.com/office/drawing/2014/main" id="{38F4774D-D96C-4A4F-97CC-D75531778BD1}"/>
                  </a:ext>
                </a:extLst>
              </p:cNvPr>
              <p:cNvSpPr>
                <a:spLocks/>
              </p:cNvSpPr>
              <p:nvPr/>
            </p:nvSpPr>
            <p:spPr bwMode="auto">
              <a:xfrm>
                <a:off x="1496" y="1740"/>
                <a:ext cx="21" cy="78"/>
              </a:xfrm>
              <a:custGeom>
                <a:avLst/>
                <a:gdLst>
                  <a:gd name="T0" fmla="*/ 0 w 21"/>
                  <a:gd name="T1" fmla="*/ 78 h 78"/>
                  <a:gd name="T2" fmla="*/ 0 w 21"/>
                  <a:gd name="T3" fmla="*/ 20 h 78"/>
                  <a:gd name="T4" fmla="*/ 21 w 21"/>
                  <a:gd name="T5" fmla="*/ 0 h 78"/>
                  <a:gd name="T6" fmla="*/ 21 w 21"/>
                  <a:gd name="T7" fmla="*/ 59 h 78"/>
                  <a:gd name="T8" fmla="*/ 0 w 21"/>
                  <a:gd name="T9" fmla="*/ 78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78">
                    <a:moveTo>
                      <a:pt x="0" y="78"/>
                    </a:moveTo>
                    <a:lnTo>
                      <a:pt x="0" y="20"/>
                    </a:lnTo>
                    <a:lnTo>
                      <a:pt x="21" y="0"/>
                    </a:lnTo>
                    <a:lnTo>
                      <a:pt x="21" y="59"/>
                    </a:lnTo>
                    <a:lnTo>
                      <a:pt x="0" y="78"/>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7" name="Freeform 60">
                <a:extLst>
                  <a:ext uri="{FF2B5EF4-FFF2-40B4-BE49-F238E27FC236}">
                    <a16:creationId xmlns:a16="http://schemas.microsoft.com/office/drawing/2014/main" id="{57672B1A-78DA-4CDE-A712-DDA220A5942E}"/>
                  </a:ext>
                </a:extLst>
              </p:cNvPr>
              <p:cNvSpPr>
                <a:spLocks/>
              </p:cNvSpPr>
              <p:nvPr/>
            </p:nvSpPr>
            <p:spPr bwMode="auto">
              <a:xfrm>
                <a:off x="1486" y="1755"/>
                <a:ext cx="10" cy="78"/>
              </a:xfrm>
              <a:custGeom>
                <a:avLst/>
                <a:gdLst>
                  <a:gd name="T0" fmla="*/ 0 w 10"/>
                  <a:gd name="T1" fmla="*/ 0 h 78"/>
                  <a:gd name="T2" fmla="*/ 0 w 10"/>
                  <a:gd name="T3" fmla="*/ 78 h 78"/>
                  <a:gd name="T4" fmla="*/ 10 w 10"/>
                  <a:gd name="T5" fmla="*/ 63 h 78"/>
                  <a:gd name="T6" fmla="*/ 10 w 10"/>
                  <a:gd name="T7" fmla="*/ 5 h 78"/>
                  <a:gd name="T8" fmla="*/ 0 w 10"/>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78">
                    <a:moveTo>
                      <a:pt x="0" y="0"/>
                    </a:moveTo>
                    <a:lnTo>
                      <a:pt x="0" y="78"/>
                    </a:lnTo>
                    <a:lnTo>
                      <a:pt x="10" y="63"/>
                    </a:lnTo>
                    <a:lnTo>
                      <a:pt x="10" y="5"/>
                    </a:lnTo>
                    <a:lnTo>
                      <a:pt x="0" y="0"/>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8" name="Freeform 61">
                <a:extLst>
                  <a:ext uri="{FF2B5EF4-FFF2-40B4-BE49-F238E27FC236}">
                    <a16:creationId xmlns:a16="http://schemas.microsoft.com/office/drawing/2014/main" id="{3449D149-D7E4-4CED-92AE-6F99D1181B3A}"/>
                  </a:ext>
                </a:extLst>
              </p:cNvPr>
              <p:cNvSpPr>
                <a:spLocks/>
              </p:cNvSpPr>
              <p:nvPr/>
            </p:nvSpPr>
            <p:spPr bwMode="auto">
              <a:xfrm>
                <a:off x="1486" y="1726"/>
                <a:ext cx="31" cy="34"/>
              </a:xfrm>
              <a:custGeom>
                <a:avLst/>
                <a:gdLst>
                  <a:gd name="T0" fmla="*/ 0 w 31"/>
                  <a:gd name="T1" fmla="*/ 29 h 34"/>
                  <a:gd name="T2" fmla="*/ 31 w 31"/>
                  <a:gd name="T3" fmla="*/ 0 h 34"/>
                  <a:gd name="T4" fmla="*/ 31 w 31"/>
                  <a:gd name="T5" fmla="*/ 15 h 34"/>
                  <a:gd name="T6" fmla="*/ 10 w 31"/>
                  <a:gd name="T7" fmla="*/ 34 h 34"/>
                  <a:gd name="T8" fmla="*/ 0 w 31"/>
                  <a:gd name="T9" fmla="*/ 29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4">
                    <a:moveTo>
                      <a:pt x="0" y="29"/>
                    </a:moveTo>
                    <a:lnTo>
                      <a:pt x="31" y="0"/>
                    </a:lnTo>
                    <a:lnTo>
                      <a:pt x="31" y="15"/>
                    </a:lnTo>
                    <a:lnTo>
                      <a:pt x="10" y="34"/>
                    </a:lnTo>
                    <a:lnTo>
                      <a:pt x="0" y="29"/>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9" name="Freeform 62">
                <a:extLst>
                  <a:ext uri="{FF2B5EF4-FFF2-40B4-BE49-F238E27FC236}">
                    <a16:creationId xmlns:a16="http://schemas.microsoft.com/office/drawing/2014/main" id="{C9144611-9443-4FE7-8985-EA3E8D320CF0}"/>
                  </a:ext>
                </a:extLst>
              </p:cNvPr>
              <p:cNvSpPr>
                <a:spLocks/>
              </p:cNvSpPr>
              <p:nvPr/>
            </p:nvSpPr>
            <p:spPr bwMode="auto">
              <a:xfrm>
                <a:off x="1486" y="1876"/>
                <a:ext cx="31" cy="34"/>
              </a:xfrm>
              <a:custGeom>
                <a:avLst/>
                <a:gdLst>
                  <a:gd name="T0" fmla="*/ 0 w 31"/>
                  <a:gd name="T1" fmla="*/ 28 h 34"/>
                  <a:gd name="T2" fmla="*/ 0 w 31"/>
                  <a:gd name="T3" fmla="*/ 34 h 34"/>
                  <a:gd name="T4" fmla="*/ 31 w 31"/>
                  <a:gd name="T5" fmla="*/ 6 h 34"/>
                  <a:gd name="T6" fmla="*/ 31 w 31"/>
                  <a:gd name="T7" fmla="*/ 0 h 34"/>
                  <a:gd name="T8" fmla="*/ 0 w 31"/>
                  <a:gd name="T9" fmla="*/ 28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4">
                    <a:moveTo>
                      <a:pt x="0" y="28"/>
                    </a:moveTo>
                    <a:lnTo>
                      <a:pt x="0" y="34"/>
                    </a:lnTo>
                    <a:lnTo>
                      <a:pt x="31" y="6"/>
                    </a:lnTo>
                    <a:lnTo>
                      <a:pt x="31" y="0"/>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 name="Freeform 63">
                <a:extLst>
                  <a:ext uri="{FF2B5EF4-FFF2-40B4-BE49-F238E27FC236}">
                    <a16:creationId xmlns:a16="http://schemas.microsoft.com/office/drawing/2014/main" id="{32431916-6A64-4224-811D-C720AF160403}"/>
                  </a:ext>
                </a:extLst>
              </p:cNvPr>
              <p:cNvSpPr>
                <a:spLocks/>
              </p:cNvSpPr>
              <p:nvPr/>
            </p:nvSpPr>
            <p:spPr bwMode="auto">
              <a:xfrm>
                <a:off x="1496" y="1819"/>
                <a:ext cx="21" cy="77"/>
              </a:xfrm>
              <a:custGeom>
                <a:avLst/>
                <a:gdLst>
                  <a:gd name="T0" fmla="*/ 0 w 21"/>
                  <a:gd name="T1" fmla="*/ 77 h 77"/>
                  <a:gd name="T2" fmla="*/ 0 w 21"/>
                  <a:gd name="T3" fmla="*/ 19 h 77"/>
                  <a:gd name="T4" fmla="*/ 21 w 21"/>
                  <a:gd name="T5" fmla="*/ 0 h 77"/>
                  <a:gd name="T6" fmla="*/ 21 w 21"/>
                  <a:gd name="T7" fmla="*/ 57 h 77"/>
                  <a:gd name="T8" fmla="*/ 0 w 21"/>
                  <a:gd name="T9" fmla="*/ 77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77">
                    <a:moveTo>
                      <a:pt x="0" y="77"/>
                    </a:moveTo>
                    <a:lnTo>
                      <a:pt x="0" y="19"/>
                    </a:lnTo>
                    <a:lnTo>
                      <a:pt x="21" y="0"/>
                    </a:lnTo>
                    <a:lnTo>
                      <a:pt x="21" y="57"/>
                    </a:lnTo>
                    <a:lnTo>
                      <a:pt x="0" y="77"/>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 name="Freeform 64">
                <a:extLst>
                  <a:ext uri="{FF2B5EF4-FFF2-40B4-BE49-F238E27FC236}">
                    <a16:creationId xmlns:a16="http://schemas.microsoft.com/office/drawing/2014/main" id="{14312F24-7D2D-4730-8D36-62B08FF47C9C}"/>
                  </a:ext>
                </a:extLst>
              </p:cNvPr>
              <p:cNvSpPr>
                <a:spLocks/>
              </p:cNvSpPr>
              <p:nvPr/>
            </p:nvSpPr>
            <p:spPr bwMode="auto">
              <a:xfrm>
                <a:off x="1486" y="1833"/>
                <a:ext cx="10" cy="77"/>
              </a:xfrm>
              <a:custGeom>
                <a:avLst/>
                <a:gdLst>
                  <a:gd name="T0" fmla="*/ 0 w 10"/>
                  <a:gd name="T1" fmla="*/ 0 h 77"/>
                  <a:gd name="T2" fmla="*/ 0 w 10"/>
                  <a:gd name="T3" fmla="*/ 77 h 77"/>
                  <a:gd name="T4" fmla="*/ 10 w 10"/>
                  <a:gd name="T5" fmla="*/ 62 h 77"/>
                  <a:gd name="T6" fmla="*/ 10 w 10"/>
                  <a:gd name="T7" fmla="*/ 4 h 77"/>
                  <a:gd name="T8" fmla="*/ 0 w 10"/>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77">
                    <a:moveTo>
                      <a:pt x="0" y="0"/>
                    </a:moveTo>
                    <a:lnTo>
                      <a:pt x="0" y="77"/>
                    </a:lnTo>
                    <a:lnTo>
                      <a:pt x="10" y="62"/>
                    </a:lnTo>
                    <a:lnTo>
                      <a:pt x="10" y="4"/>
                    </a:lnTo>
                    <a:lnTo>
                      <a:pt x="0" y="0"/>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 name="Freeform 65">
                <a:extLst>
                  <a:ext uri="{FF2B5EF4-FFF2-40B4-BE49-F238E27FC236}">
                    <a16:creationId xmlns:a16="http://schemas.microsoft.com/office/drawing/2014/main" id="{69A31750-3CB9-4788-99E9-216CAAFC4F53}"/>
                  </a:ext>
                </a:extLst>
              </p:cNvPr>
              <p:cNvSpPr>
                <a:spLocks/>
              </p:cNvSpPr>
              <p:nvPr/>
            </p:nvSpPr>
            <p:spPr bwMode="auto">
              <a:xfrm>
                <a:off x="1486" y="1805"/>
                <a:ext cx="31" cy="32"/>
              </a:xfrm>
              <a:custGeom>
                <a:avLst/>
                <a:gdLst>
                  <a:gd name="T0" fmla="*/ 0 w 31"/>
                  <a:gd name="T1" fmla="*/ 27 h 32"/>
                  <a:gd name="T2" fmla="*/ 31 w 31"/>
                  <a:gd name="T3" fmla="*/ 0 h 32"/>
                  <a:gd name="T4" fmla="*/ 31 w 31"/>
                  <a:gd name="T5" fmla="*/ 13 h 32"/>
                  <a:gd name="T6" fmla="*/ 10 w 31"/>
                  <a:gd name="T7" fmla="*/ 32 h 32"/>
                  <a:gd name="T8" fmla="*/ 0 w 31"/>
                  <a:gd name="T9" fmla="*/ 27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2">
                    <a:moveTo>
                      <a:pt x="0" y="27"/>
                    </a:moveTo>
                    <a:lnTo>
                      <a:pt x="31" y="0"/>
                    </a:lnTo>
                    <a:lnTo>
                      <a:pt x="31" y="13"/>
                    </a:lnTo>
                    <a:lnTo>
                      <a:pt x="10" y="32"/>
                    </a:lnTo>
                    <a:lnTo>
                      <a:pt x="0" y="27"/>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 name="Freeform 66">
                <a:extLst>
                  <a:ext uri="{FF2B5EF4-FFF2-40B4-BE49-F238E27FC236}">
                    <a16:creationId xmlns:a16="http://schemas.microsoft.com/office/drawing/2014/main" id="{62D0F944-FCDE-4AB8-BEF0-B941A18213E0}"/>
                  </a:ext>
                </a:extLst>
              </p:cNvPr>
              <p:cNvSpPr>
                <a:spLocks/>
              </p:cNvSpPr>
              <p:nvPr/>
            </p:nvSpPr>
            <p:spPr bwMode="auto">
              <a:xfrm>
                <a:off x="1519" y="1692"/>
                <a:ext cx="31" cy="33"/>
              </a:xfrm>
              <a:custGeom>
                <a:avLst/>
                <a:gdLst>
                  <a:gd name="T0" fmla="*/ 0 w 31"/>
                  <a:gd name="T1" fmla="*/ 29 h 33"/>
                  <a:gd name="T2" fmla="*/ 0 w 31"/>
                  <a:gd name="T3" fmla="*/ 33 h 33"/>
                  <a:gd name="T4" fmla="*/ 31 w 31"/>
                  <a:gd name="T5" fmla="*/ 4 h 33"/>
                  <a:gd name="T6" fmla="*/ 31 w 31"/>
                  <a:gd name="T7" fmla="*/ 0 h 33"/>
                  <a:gd name="T8" fmla="*/ 0 w 31"/>
                  <a:gd name="T9" fmla="*/ 29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3">
                    <a:moveTo>
                      <a:pt x="0" y="29"/>
                    </a:moveTo>
                    <a:lnTo>
                      <a:pt x="0" y="33"/>
                    </a:lnTo>
                    <a:lnTo>
                      <a:pt x="31" y="4"/>
                    </a:lnTo>
                    <a:lnTo>
                      <a:pt x="31" y="0"/>
                    </a:lnTo>
                    <a:lnTo>
                      <a:pt x="0" y="29"/>
                    </a:lnTo>
                    <a:close/>
                  </a:path>
                </a:pathLst>
              </a:custGeom>
              <a:solidFill>
                <a:srgbClr val="0027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 name="Freeform 67">
                <a:extLst>
                  <a:ext uri="{FF2B5EF4-FFF2-40B4-BE49-F238E27FC236}">
                    <a16:creationId xmlns:a16="http://schemas.microsoft.com/office/drawing/2014/main" id="{6866C09E-8AFE-41F3-ADD1-353D15A8246F}"/>
                  </a:ext>
                </a:extLst>
              </p:cNvPr>
              <p:cNvSpPr>
                <a:spLocks/>
              </p:cNvSpPr>
              <p:nvPr/>
            </p:nvSpPr>
            <p:spPr bwMode="auto">
              <a:xfrm>
                <a:off x="1529" y="1634"/>
                <a:ext cx="21" cy="77"/>
              </a:xfrm>
              <a:custGeom>
                <a:avLst/>
                <a:gdLst>
                  <a:gd name="T0" fmla="*/ 0 w 21"/>
                  <a:gd name="T1" fmla="*/ 77 h 77"/>
                  <a:gd name="T2" fmla="*/ 0 w 21"/>
                  <a:gd name="T3" fmla="*/ 19 h 77"/>
                  <a:gd name="T4" fmla="*/ 21 w 21"/>
                  <a:gd name="T5" fmla="*/ 0 h 77"/>
                  <a:gd name="T6" fmla="*/ 21 w 21"/>
                  <a:gd name="T7" fmla="*/ 58 h 77"/>
                  <a:gd name="T8" fmla="*/ 0 w 21"/>
                  <a:gd name="T9" fmla="*/ 77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77">
                    <a:moveTo>
                      <a:pt x="0" y="77"/>
                    </a:moveTo>
                    <a:lnTo>
                      <a:pt x="0" y="19"/>
                    </a:lnTo>
                    <a:lnTo>
                      <a:pt x="21" y="0"/>
                    </a:lnTo>
                    <a:lnTo>
                      <a:pt x="21" y="58"/>
                    </a:lnTo>
                    <a:lnTo>
                      <a:pt x="0" y="77"/>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5" name="Freeform 68">
                <a:extLst>
                  <a:ext uri="{FF2B5EF4-FFF2-40B4-BE49-F238E27FC236}">
                    <a16:creationId xmlns:a16="http://schemas.microsoft.com/office/drawing/2014/main" id="{0375A57D-C9A0-4587-9BE3-6C6B0BC19021}"/>
                  </a:ext>
                </a:extLst>
              </p:cNvPr>
              <p:cNvSpPr>
                <a:spLocks/>
              </p:cNvSpPr>
              <p:nvPr/>
            </p:nvSpPr>
            <p:spPr bwMode="auto">
              <a:xfrm>
                <a:off x="1519" y="1649"/>
                <a:ext cx="10" cy="76"/>
              </a:xfrm>
              <a:custGeom>
                <a:avLst/>
                <a:gdLst>
                  <a:gd name="T0" fmla="*/ 0 w 10"/>
                  <a:gd name="T1" fmla="*/ 0 h 76"/>
                  <a:gd name="T2" fmla="*/ 0 w 10"/>
                  <a:gd name="T3" fmla="*/ 76 h 76"/>
                  <a:gd name="T4" fmla="*/ 10 w 10"/>
                  <a:gd name="T5" fmla="*/ 62 h 76"/>
                  <a:gd name="T6" fmla="*/ 10 w 10"/>
                  <a:gd name="T7" fmla="*/ 4 h 76"/>
                  <a:gd name="T8" fmla="*/ 0 w 10"/>
                  <a:gd name="T9" fmla="*/ 0 h 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76">
                    <a:moveTo>
                      <a:pt x="0" y="0"/>
                    </a:moveTo>
                    <a:lnTo>
                      <a:pt x="0" y="76"/>
                    </a:lnTo>
                    <a:lnTo>
                      <a:pt x="10" y="62"/>
                    </a:lnTo>
                    <a:lnTo>
                      <a:pt x="10" y="4"/>
                    </a:lnTo>
                    <a:lnTo>
                      <a:pt x="0" y="0"/>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6" name="Freeform 69">
                <a:extLst>
                  <a:ext uri="{FF2B5EF4-FFF2-40B4-BE49-F238E27FC236}">
                    <a16:creationId xmlns:a16="http://schemas.microsoft.com/office/drawing/2014/main" id="{0347266E-DCB7-41EC-A0A6-7E21D6738E42}"/>
                  </a:ext>
                </a:extLst>
              </p:cNvPr>
              <p:cNvSpPr>
                <a:spLocks/>
              </p:cNvSpPr>
              <p:nvPr/>
            </p:nvSpPr>
            <p:spPr bwMode="auto">
              <a:xfrm>
                <a:off x="1519" y="1620"/>
                <a:ext cx="31" cy="33"/>
              </a:xfrm>
              <a:custGeom>
                <a:avLst/>
                <a:gdLst>
                  <a:gd name="T0" fmla="*/ 0 w 31"/>
                  <a:gd name="T1" fmla="*/ 29 h 33"/>
                  <a:gd name="T2" fmla="*/ 31 w 31"/>
                  <a:gd name="T3" fmla="*/ 0 h 33"/>
                  <a:gd name="T4" fmla="*/ 31 w 31"/>
                  <a:gd name="T5" fmla="*/ 14 h 33"/>
                  <a:gd name="T6" fmla="*/ 10 w 31"/>
                  <a:gd name="T7" fmla="*/ 33 h 33"/>
                  <a:gd name="T8" fmla="*/ 0 w 31"/>
                  <a:gd name="T9" fmla="*/ 29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3">
                    <a:moveTo>
                      <a:pt x="0" y="29"/>
                    </a:moveTo>
                    <a:lnTo>
                      <a:pt x="31" y="0"/>
                    </a:lnTo>
                    <a:lnTo>
                      <a:pt x="31" y="14"/>
                    </a:lnTo>
                    <a:lnTo>
                      <a:pt x="10" y="33"/>
                    </a:lnTo>
                    <a:lnTo>
                      <a:pt x="0" y="29"/>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7" name="Freeform 70">
                <a:extLst>
                  <a:ext uri="{FF2B5EF4-FFF2-40B4-BE49-F238E27FC236}">
                    <a16:creationId xmlns:a16="http://schemas.microsoft.com/office/drawing/2014/main" id="{9D4DB9B7-37E9-4222-943F-5FB9F46AE655}"/>
                  </a:ext>
                </a:extLst>
              </p:cNvPr>
              <p:cNvSpPr>
                <a:spLocks/>
              </p:cNvSpPr>
              <p:nvPr/>
            </p:nvSpPr>
            <p:spPr bwMode="auto">
              <a:xfrm>
                <a:off x="1519" y="1769"/>
                <a:ext cx="31" cy="36"/>
              </a:xfrm>
              <a:custGeom>
                <a:avLst/>
                <a:gdLst>
                  <a:gd name="T0" fmla="*/ 0 w 31"/>
                  <a:gd name="T1" fmla="*/ 30 h 36"/>
                  <a:gd name="T2" fmla="*/ 0 w 31"/>
                  <a:gd name="T3" fmla="*/ 36 h 36"/>
                  <a:gd name="T4" fmla="*/ 31 w 31"/>
                  <a:gd name="T5" fmla="*/ 6 h 36"/>
                  <a:gd name="T6" fmla="*/ 31 w 31"/>
                  <a:gd name="T7" fmla="*/ 0 h 36"/>
                  <a:gd name="T8" fmla="*/ 0 w 31"/>
                  <a:gd name="T9" fmla="*/ 3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6">
                    <a:moveTo>
                      <a:pt x="0" y="30"/>
                    </a:moveTo>
                    <a:lnTo>
                      <a:pt x="0" y="36"/>
                    </a:lnTo>
                    <a:lnTo>
                      <a:pt x="31" y="6"/>
                    </a:lnTo>
                    <a:lnTo>
                      <a:pt x="31" y="0"/>
                    </a:lnTo>
                    <a:lnTo>
                      <a:pt x="0" y="30"/>
                    </a:lnTo>
                    <a:close/>
                  </a:path>
                </a:pathLst>
              </a:custGeom>
              <a:solidFill>
                <a:srgbClr val="0027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8" name="Freeform 71">
                <a:extLst>
                  <a:ext uri="{FF2B5EF4-FFF2-40B4-BE49-F238E27FC236}">
                    <a16:creationId xmlns:a16="http://schemas.microsoft.com/office/drawing/2014/main" id="{BBDC04A2-F238-479A-A47B-091D9CEBEEAB}"/>
                  </a:ext>
                </a:extLst>
              </p:cNvPr>
              <p:cNvSpPr>
                <a:spLocks/>
              </p:cNvSpPr>
              <p:nvPr/>
            </p:nvSpPr>
            <p:spPr bwMode="auto">
              <a:xfrm>
                <a:off x="1529" y="1711"/>
                <a:ext cx="21" cy="77"/>
              </a:xfrm>
              <a:custGeom>
                <a:avLst/>
                <a:gdLst>
                  <a:gd name="T0" fmla="*/ 0 w 21"/>
                  <a:gd name="T1" fmla="*/ 77 h 77"/>
                  <a:gd name="T2" fmla="*/ 0 w 21"/>
                  <a:gd name="T3" fmla="*/ 19 h 77"/>
                  <a:gd name="T4" fmla="*/ 21 w 21"/>
                  <a:gd name="T5" fmla="*/ 0 h 77"/>
                  <a:gd name="T6" fmla="*/ 21 w 21"/>
                  <a:gd name="T7" fmla="*/ 58 h 77"/>
                  <a:gd name="T8" fmla="*/ 0 w 21"/>
                  <a:gd name="T9" fmla="*/ 77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77">
                    <a:moveTo>
                      <a:pt x="0" y="77"/>
                    </a:moveTo>
                    <a:lnTo>
                      <a:pt x="0" y="19"/>
                    </a:lnTo>
                    <a:lnTo>
                      <a:pt x="21" y="0"/>
                    </a:lnTo>
                    <a:lnTo>
                      <a:pt x="21" y="58"/>
                    </a:lnTo>
                    <a:lnTo>
                      <a:pt x="0" y="77"/>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9" name="Freeform 72">
                <a:extLst>
                  <a:ext uri="{FF2B5EF4-FFF2-40B4-BE49-F238E27FC236}">
                    <a16:creationId xmlns:a16="http://schemas.microsoft.com/office/drawing/2014/main" id="{E3D6D680-9493-4416-8E11-EEEC7C46AD50}"/>
                  </a:ext>
                </a:extLst>
              </p:cNvPr>
              <p:cNvSpPr>
                <a:spLocks/>
              </p:cNvSpPr>
              <p:nvPr/>
            </p:nvSpPr>
            <p:spPr bwMode="auto">
              <a:xfrm>
                <a:off x="1519" y="1726"/>
                <a:ext cx="10" cy="79"/>
              </a:xfrm>
              <a:custGeom>
                <a:avLst/>
                <a:gdLst>
                  <a:gd name="T0" fmla="*/ 0 w 10"/>
                  <a:gd name="T1" fmla="*/ 0 h 79"/>
                  <a:gd name="T2" fmla="*/ 0 w 10"/>
                  <a:gd name="T3" fmla="*/ 79 h 79"/>
                  <a:gd name="T4" fmla="*/ 10 w 10"/>
                  <a:gd name="T5" fmla="*/ 64 h 79"/>
                  <a:gd name="T6" fmla="*/ 10 w 10"/>
                  <a:gd name="T7" fmla="*/ 4 h 79"/>
                  <a:gd name="T8" fmla="*/ 0 w 10"/>
                  <a:gd name="T9" fmla="*/ 0 h 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79">
                    <a:moveTo>
                      <a:pt x="0" y="0"/>
                    </a:moveTo>
                    <a:lnTo>
                      <a:pt x="0" y="79"/>
                    </a:lnTo>
                    <a:lnTo>
                      <a:pt x="10" y="64"/>
                    </a:lnTo>
                    <a:lnTo>
                      <a:pt x="10" y="4"/>
                    </a:lnTo>
                    <a:lnTo>
                      <a:pt x="0" y="0"/>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 name="Freeform 73">
                <a:extLst>
                  <a:ext uri="{FF2B5EF4-FFF2-40B4-BE49-F238E27FC236}">
                    <a16:creationId xmlns:a16="http://schemas.microsoft.com/office/drawing/2014/main" id="{23314ACB-EE63-4113-86FD-31D19E43CF78}"/>
                  </a:ext>
                </a:extLst>
              </p:cNvPr>
              <p:cNvSpPr>
                <a:spLocks/>
              </p:cNvSpPr>
              <p:nvPr/>
            </p:nvSpPr>
            <p:spPr bwMode="auto">
              <a:xfrm>
                <a:off x="1519" y="1698"/>
                <a:ext cx="31" cy="32"/>
              </a:xfrm>
              <a:custGeom>
                <a:avLst/>
                <a:gdLst>
                  <a:gd name="T0" fmla="*/ 0 w 31"/>
                  <a:gd name="T1" fmla="*/ 28 h 32"/>
                  <a:gd name="T2" fmla="*/ 31 w 31"/>
                  <a:gd name="T3" fmla="*/ 0 h 32"/>
                  <a:gd name="T4" fmla="*/ 31 w 31"/>
                  <a:gd name="T5" fmla="*/ 13 h 32"/>
                  <a:gd name="T6" fmla="*/ 10 w 31"/>
                  <a:gd name="T7" fmla="*/ 32 h 32"/>
                  <a:gd name="T8" fmla="*/ 0 w 31"/>
                  <a:gd name="T9" fmla="*/ 28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2">
                    <a:moveTo>
                      <a:pt x="0" y="28"/>
                    </a:moveTo>
                    <a:lnTo>
                      <a:pt x="31" y="0"/>
                    </a:lnTo>
                    <a:lnTo>
                      <a:pt x="31" y="13"/>
                    </a:lnTo>
                    <a:lnTo>
                      <a:pt x="10" y="32"/>
                    </a:lnTo>
                    <a:lnTo>
                      <a:pt x="0" y="28"/>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 name="Freeform 74">
                <a:extLst>
                  <a:ext uri="{FF2B5EF4-FFF2-40B4-BE49-F238E27FC236}">
                    <a16:creationId xmlns:a16="http://schemas.microsoft.com/office/drawing/2014/main" id="{C7796FD5-8631-419B-A26C-DB58918E72AD}"/>
                  </a:ext>
                </a:extLst>
              </p:cNvPr>
              <p:cNvSpPr>
                <a:spLocks/>
              </p:cNvSpPr>
              <p:nvPr/>
            </p:nvSpPr>
            <p:spPr bwMode="auto">
              <a:xfrm>
                <a:off x="1519" y="1848"/>
                <a:ext cx="31" cy="34"/>
              </a:xfrm>
              <a:custGeom>
                <a:avLst/>
                <a:gdLst>
                  <a:gd name="T0" fmla="*/ 0 w 31"/>
                  <a:gd name="T1" fmla="*/ 28 h 34"/>
                  <a:gd name="T2" fmla="*/ 0 w 31"/>
                  <a:gd name="T3" fmla="*/ 34 h 34"/>
                  <a:gd name="T4" fmla="*/ 31 w 31"/>
                  <a:gd name="T5" fmla="*/ 4 h 34"/>
                  <a:gd name="T6" fmla="*/ 31 w 31"/>
                  <a:gd name="T7" fmla="*/ 0 h 34"/>
                  <a:gd name="T8" fmla="*/ 0 w 31"/>
                  <a:gd name="T9" fmla="*/ 28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4">
                    <a:moveTo>
                      <a:pt x="0" y="28"/>
                    </a:moveTo>
                    <a:lnTo>
                      <a:pt x="0" y="34"/>
                    </a:lnTo>
                    <a:lnTo>
                      <a:pt x="31" y="4"/>
                    </a:lnTo>
                    <a:lnTo>
                      <a:pt x="31" y="0"/>
                    </a:lnTo>
                    <a:lnTo>
                      <a:pt x="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2" name="Freeform 75">
                <a:extLst>
                  <a:ext uri="{FF2B5EF4-FFF2-40B4-BE49-F238E27FC236}">
                    <a16:creationId xmlns:a16="http://schemas.microsoft.com/office/drawing/2014/main" id="{9B051046-9725-4074-B664-58B5310151A1}"/>
                  </a:ext>
                </a:extLst>
              </p:cNvPr>
              <p:cNvSpPr>
                <a:spLocks/>
              </p:cNvSpPr>
              <p:nvPr/>
            </p:nvSpPr>
            <p:spPr bwMode="auto">
              <a:xfrm>
                <a:off x="1529" y="1790"/>
                <a:ext cx="21" cy="77"/>
              </a:xfrm>
              <a:custGeom>
                <a:avLst/>
                <a:gdLst>
                  <a:gd name="T0" fmla="*/ 0 w 21"/>
                  <a:gd name="T1" fmla="*/ 77 h 77"/>
                  <a:gd name="T2" fmla="*/ 0 w 21"/>
                  <a:gd name="T3" fmla="*/ 19 h 77"/>
                  <a:gd name="T4" fmla="*/ 21 w 21"/>
                  <a:gd name="T5" fmla="*/ 0 h 77"/>
                  <a:gd name="T6" fmla="*/ 21 w 21"/>
                  <a:gd name="T7" fmla="*/ 58 h 77"/>
                  <a:gd name="T8" fmla="*/ 0 w 21"/>
                  <a:gd name="T9" fmla="*/ 77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77">
                    <a:moveTo>
                      <a:pt x="0" y="77"/>
                    </a:moveTo>
                    <a:lnTo>
                      <a:pt x="0" y="19"/>
                    </a:lnTo>
                    <a:lnTo>
                      <a:pt x="21" y="0"/>
                    </a:lnTo>
                    <a:lnTo>
                      <a:pt x="21" y="58"/>
                    </a:lnTo>
                    <a:lnTo>
                      <a:pt x="0" y="77"/>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 name="Freeform 76">
                <a:extLst>
                  <a:ext uri="{FF2B5EF4-FFF2-40B4-BE49-F238E27FC236}">
                    <a16:creationId xmlns:a16="http://schemas.microsoft.com/office/drawing/2014/main" id="{C807F24E-C779-4628-B430-91CD44ED9CBE}"/>
                  </a:ext>
                </a:extLst>
              </p:cNvPr>
              <p:cNvSpPr>
                <a:spLocks/>
              </p:cNvSpPr>
              <p:nvPr/>
            </p:nvSpPr>
            <p:spPr bwMode="auto">
              <a:xfrm>
                <a:off x="1519" y="1805"/>
                <a:ext cx="10" cy="77"/>
              </a:xfrm>
              <a:custGeom>
                <a:avLst/>
                <a:gdLst>
                  <a:gd name="T0" fmla="*/ 0 w 10"/>
                  <a:gd name="T1" fmla="*/ 0 h 77"/>
                  <a:gd name="T2" fmla="*/ 0 w 10"/>
                  <a:gd name="T3" fmla="*/ 77 h 77"/>
                  <a:gd name="T4" fmla="*/ 10 w 10"/>
                  <a:gd name="T5" fmla="*/ 62 h 77"/>
                  <a:gd name="T6" fmla="*/ 10 w 10"/>
                  <a:gd name="T7" fmla="*/ 4 h 77"/>
                  <a:gd name="T8" fmla="*/ 0 w 10"/>
                  <a:gd name="T9" fmla="*/ 0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77">
                    <a:moveTo>
                      <a:pt x="0" y="0"/>
                    </a:moveTo>
                    <a:lnTo>
                      <a:pt x="0" y="77"/>
                    </a:lnTo>
                    <a:lnTo>
                      <a:pt x="10" y="62"/>
                    </a:lnTo>
                    <a:lnTo>
                      <a:pt x="10" y="4"/>
                    </a:lnTo>
                    <a:lnTo>
                      <a:pt x="0" y="0"/>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4" name="Freeform 77">
                <a:extLst>
                  <a:ext uri="{FF2B5EF4-FFF2-40B4-BE49-F238E27FC236}">
                    <a16:creationId xmlns:a16="http://schemas.microsoft.com/office/drawing/2014/main" id="{73D8C971-1109-4098-BCEF-9150F4C0F4EC}"/>
                  </a:ext>
                </a:extLst>
              </p:cNvPr>
              <p:cNvSpPr>
                <a:spLocks/>
              </p:cNvSpPr>
              <p:nvPr/>
            </p:nvSpPr>
            <p:spPr bwMode="auto">
              <a:xfrm>
                <a:off x="1519" y="1775"/>
                <a:ext cx="31" cy="34"/>
              </a:xfrm>
              <a:custGeom>
                <a:avLst/>
                <a:gdLst>
                  <a:gd name="T0" fmla="*/ 0 w 31"/>
                  <a:gd name="T1" fmla="*/ 28 h 34"/>
                  <a:gd name="T2" fmla="*/ 31 w 31"/>
                  <a:gd name="T3" fmla="*/ 0 h 34"/>
                  <a:gd name="T4" fmla="*/ 31 w 31"/>
                  <a:gd name="T5" fmla="*/ 15 h 34"/>
                  <a:gd name="T6" fmla="*/ 10 w 31"/>
                  <a:gd name="T7" fmla="*/ 34 h 34"/>
                  <a:gd name="T8" fmla="*/ 0 w 31"/>
                  <a:gd name="T9" fmla="*/ 28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4">
                    <a:moveTo>
                      <a:pt x="0" y="28"/>
                    </a:moveTo>
                    <a:lnTo>
                      <a:pt x="31" y="0"/>
                    </a:lnTo>
                    <a:lnTo>
                      <a:pt x="31" y="15"/>
                    </a:lnTo>
                    <a:lnTo>
                      <a:pt x="10" y="34"/>
                    </a:lnTo>
                    <a:lnTo>
                      <a:pt x="0" y="28"/>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5" name="Freeform 78">
                <a:extLst>
                  <a:ext uri="{FF2B5EF4-FFF2-40B4-BE49-F238E27FC236}">
                    <a16:creationId xmlns:a16="http://schemas.microsoft.com/office/drawing/2014/main" id="{8F6768E8-55CB-491F-86D7-62B48F405B86}"/>
                  </a:ext>
                </a:extLst>
              </p:cNvPr>
              <p:cNvSpPr>
                <a:spLocks/>
              </p:cNvSpPr>
              <p:nvPr/>
            </p:nvSpPr>
            <p:spPr bwMode="auto">
              <a:xfrm>
                <a:off x="1294" y="1678"/>
                <a:ext cx="89" cy="20"/>
              </a:xfrm>
              <a:custGeom>
                <a:avLst/>
                <a:gdLst>
                  <a:gd name="T0" fmla="*/ 0 w 89"/>
                  <a:gd name="T1" fmla="*/ 20 h 20"/>
                  <a:gd name="T2" fmla="*/ 66 w 89"/>
                  <a:gd name="T3" fmla="*/ 20 h 20"/>
                  <a:gd name="T4" fmla="*/ 89 w 89"/>
                  <a:gd name="T5" fmla="*/ 0 h 20"/>
                  <a:gd name="T6" fmla="*/ 23 w 89"/>
                  <a:gd name="T7" fmla="*/ 0 h 20"/>
                  <a:gd name="T8" fmla="*/ 0 w 89"/>
                  <a:gd name="T9" fmla="*/ 2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20">
                    <a:moveTo>
                      <a:pt x="0" y="20"/>
                    </a:moveTo>
                    <a:lnTo>
                      <a:pt x="66" y="20"/>
                    </a:lnTo>
                    <a:lnTo>
                      <a:pt x="89" y="0"/>
                    </a:lnTo>
                    <a:lnTo>
                      <a:pt x="23" y="0"/>
                    </a:lnTo>
                    <a:lnTo>
                      <a:pt x="0" y="20"/>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6" name="Freeform 79">
                <a:extLst>
                  <a:ext uri="{FF2B5EF4-FFF2-40B4-BE49-F238E27FC236}">
                    <a16:creationId xmlns:a16="http://schemas.microsoft.com/office/drawing/2014/main" id="{5200B3D0-D9C8-4F22-9C95-883DAC98B198}"/>
                  </a:ext>
                </a:extLst>
              </p:cNvPr>
              <p:cNvSpPr>
                <a:spLocks/>
              </p:cNvSpPr>
              <p:nvPr/>
            </p:nvSpPr>
            <p:spPr bwMode="auto">
              <a:xfrm>
                <a:off x="1278" y="1678"/>
                <a:ext cx="37" cy="29"/>
              </a:xfrm>
              <a:custGeom>
                <a:avLst/>
                <a:gdLst>
                  <a:gd name="T0" fmla="*/ 0 w 37"/>
                  <a:gd name="T1" fmla="*/ 29 h 29"/>
                  <a:gd name="T2" fmla="*/ 16 w 37"/>
                  <a:gd name="T3" fmla="*/ 20 h 29"/>
                  <a:gd name="T4" fmla="*/ 37 w 37"/>
                  <a:gd name="T5" fmla="*/ 0 h 29"/>
                  <a:gd name="T6" fmla="*/ 33 w 37"/>
                  <a:gd name="T7" fmla="*/ 0 h 29"/>
                  <a:gd name="T8" fmla="*/ 0 w 37"/>
                  <a:gd name="T9" fmla="*/ 2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29">
                    <a:moveTo>
                      <a:pt x="0" y="29"/>
                    </a:moveTo>
                    <a:lnTo>
                      <a:pt x="16" y="20"/>
                    </a:lnTo>
                    <a:lnTo>
                      <a:pt x="37" y="0"/>
                    </a:lnTo>
                    <a:lnTo>
                      <a:pt x="33" y="0"/>
                    </a:lnTo>
                    <a:lnTo>
                      <a:pt x="0" y="29"/>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7" name="Freeform 80">
                <a:extLst>
                  <a:ext uri="{FF2B5EF4-FFF2-40B4-BE49-F238E27FC236}">
                    <a16:creationId xmlns:a16="http://schemas.microsoft.com/office/drawing/2014/main" id="{EE4886F5-8E98-4625-A70D-59460DE2D0EA}"/>
                  </a:ext>
                </a:extLst>
              </p:cNvPr>
              <p:cNvSpPr>
                <a:spLocks/>
              </p:cNvSpPr>
              <p:nvPr/>
            </p:nvSpPr>
            <p:spPr bwMode="auto">
              <a:xfrm>
                <a:off x="1360" y="1678"/>
                <a:ext cx="37" cy="29"/>
              </a:xfrm>
              <a:custGeom>
                <a:avLst/>
                <a:gdLst>
                  <a:gd name="T0" fmla="*/ 5 w 37"/>
                  <a:gd name="T1" fmla="*/ 29 h 29"/>
                  <a:gd name="T2" fmla="*/ 0 w 37"/>
                  <a:gd name="T3" fmla="*/ 20 h 29"/>
                  <a:gd name="T4" fmla="*/ 21 w 37"/>
                  <a:gd name="T5" fmla="*/ 0 h 29"/>
                  <a:gd name="T6" fmla="*/ 37 w 37"/>
                  <a:gd name="T7" fmla="*/ 0 h 29"/>
                  <a:gd name="T8" fmla="*/ 5 w 37"/>
                  <a:gd name="T9" fmla="*/ 2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29">
                    <a:moveTo>
                      <a:pt x="5" y="29"/>
                    </a:moveTo>
                    <a:lnTo>
                      <a:pt x="0" y="20"/>
                    </a:lnTo>
                    <a:lnTo>
                      <a:pt x="21" y="0"/>
                    </a:lnTo>
                    <a:lnTo>
                      <a:pt x="37" y="0"/>
                    </a:lnTo>
                    <a:lnTo>
                      <a:pt x="5" y="29"/>
                    </a:lnTo>
                    <a:close/>
                  </a:path>
                </a:pathLst>
              </a:custGeom>
              <a:solidFill>
                <a:srgbClr val="336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8" name="Freeform 81">
                <a:extLst>
                  <a:ext uri="{FF2B5EF4-FFF2-40B4-BE49-F238E27FC236}">
                    <a16:creationId xmlns:a16="http://schemas.microsoft.com/office/drawing/2014/main" id="{96810FA0-36FD-47D3-A935-C5E9EEA6FFB5}"/>
                  </a:ext>
                </a:extLst>
              </p:cNvPr>
              <p:cNvSpPr>
                <a:spLocks/>
              </p:cNvSpPr>
              <p:nvPr/>
            </p:nvSpPr>
            <p:spPr bwMode="auto">
              <a:xfrm>
                <a:off x="1278" y="1698"/>
                <a:ext cx="88" cy="9"/>
              </a:xfrm>
              <a:custGeom>
                <a:avLst/>
                <a:gdLst>
                  <a:gd name="T0" fmla="*/ 0 w 88"/>
                  <a:gd name="T1" fmla="*/ 9 h 9"/>
                  <a:gd name="T2" fmla="*/ 16 w 88"/>
                  <a:gd name="T3" fmla="*/ 0 h 9"/>
                  <a:gd name="T4" fmla="*/ 82 w 88"/>
                  <a:gd name="T5" fmla="*/ 0 h 9"/>
                  <a:gd name="T6" fmla="*/ 88 w 88"/>
                  <a:gd name="T7" fmla="*/ 9 h 9"/>
                  <a:gd name="T8" fmla="*/ 0 w 88"/>
                  <a:gd name="T9" fmla="*/ 9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9">
                    <a:moveTo>
                      <a:pt x="0" y="9"/>
                    </a:moveTo>
                    <a:lnTo>
                      <a:pt x="16" y="0"/>
                    </a:lnTo>
                    <a:lnTo>
                      <a:pt x="82" y="0"/>
                    </a:lnTo>
                    <a:lnTo>
                      <a:pt x="88" y="9"/>
                    </a:lnTo>
                    <a:lnTo>
                      <a:pt x="0" y="9"/>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9" name="Freeform 82">
                <a:extLst>
                  <a:ext uri="{FF2B5EF4-FFF2-40B4-BE49-F238E27FC236}">
                    <a16:creationId xmlns:a16="http://schemas.microsoft.com/office/drawing/2014/main" id="{1E8B5D08-FC0C-435A-8469-52F7F2A5E3EC}"/>
                  </a:ext>
                </a:extLst>
              </p:cNvPr>
              <p:cNvSpPr>
                <a:spLocks/>
              </p:cNvSpPr>
              <p:nvPr/>
            </p:nvSpPr>
            <p:spPr bwMode="auto">
              <a:xfrm>
                <a:off x="1208" y="1678"/>
                <a:ext cx="86" cy="20"/>
              </a:xfrm>
              <a:custGeom>
                <a:avLst/>
                <a:gdLst>
                  <a:gd name="T0" fmla="*/ 0 w 86"/>
                  <a:gd name="T1" fmla="*/ 20 h 20"/>
                  <a:gd name="T2" fmla="*/ 65 w 86"/>
                  <a:gd name="T3" fmla="*/ 20 h 20"/>
                  <a:gd name="T4" fmla="*/ 86 w 86"/>
                  <a:gd name="T5" fmla="*/ 0 h 20"/>
                  <a:gd name="T6" fmla="*/ 22 w 86"/>
                  <a:gd name="T7" fmla="*/ 0 h 20"/>
                  <a:gd name="T8" fmla="*/ 0 w 86"/>
                  <a:gd name="T9" fmla="*/ 2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6" h="20">
                    <a:moveTo>
                      <a:pt x="0" y="20"/>
                    </a:moveTo>
                    <a:lnTo>
                      <a:pt x="65" y="20"/>
                    </a:lnTo>
                    <a:lnTo>
                      <a:pt x="86" y="0"/>
                    </a:lnTo>
                    <a:lnTo>
                      <a:pt x="22" y="0"/>
                    </a:lnTo>
                    <a:lnTo>
                      <a:pt x="0" y="20"/>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0" name="Freeform 83">
                <a:extLst>
                  <a:ext uri="{FF2B5EF4-FFF2-40B4-BE49-F238E27FC236}">
                    <a16:creationId xmlns:a16="http://schemas.microsoft.com/office/drawing/2014/main" id="{F243A8FE-E4B9-401C-A25D-323566CF1A63}"/>
                  </a:ext>
                </a:extLst>
              </p:cNvPr>
              <p:cNvSpPr>
                <a:spLocks/>
              </p:cNvSpPr>
              <p:nvPr/>
            </p:nvSpPr>
            <p:spPr bwMode="auto">
              <a:xfrm>
                <a:off x="1191" y="1678"/>
                <a:ext cx="39" cy="29"/>
              </a:xfrm>
              <a:custGeom>
                <a:avLst/>
                <a:gdLst>
                  <a:gd name="T0" fmla="*/ 0 w 39"/>
                  <a:gd name="T1" fmla="*/ 29 h 29"/>
                  <a:gd name="T2" fmla="*/ 17 w 39"/>
                  <a:gd name="T3" fmla="*/ 20 h 29"/>
                  <a:gd name="T4" fmla="*/ 39 w 39"/>
                  <a:gd name="T5" fmla="*/ 0 h 29"/>
                  <a:gd name="T6" fmla="*/ 33 w 39"/>
                  <a:gd name="T7" fmla="*/ 0 h 29"/>
                  <a:gd name="T8" fmla="*/ 0 w 39"/>
                  <a:gd name="T9" fmla="*/ 2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29">
                    <a:moveTo>
                      <a:pt x="0" y="29"/>
                    </a:moveTo>
                    <a:lnTo>
                      <a:pt x="17" y="20"/>
                    </a:lnTo>
                    <a:lnTo>
                      <a:pt x="39" y="0"/>
                    </a:lnTo>
                    <a:lnTo>
                      <a:pt x="33" y="0"/>
                    </a:lnTo>
                    <a:lnTo>
                      <a:pt x="0" y="29"/>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1" name="Freeform 84">
                <a:extLst>
                  <a:ext uri="{FF2B5EF4-FFF2-40B4-BE49-F238E27FC236}">
                    <a16:creationId xmlns:a16="http://schemas.microsoft.com/office/drawing/2014/main" id="{1B43A1CE-42A9-4FB8-88CA-993B2CC6FA56}"/>
                  </a:ext>
                </a:extLst>
              </p:cNvPr>
              <p:cNvSpPr>
                <a:spLocks/>
              </p:cNvSpPr>
              <p:nvPr/>
            </p:nvSpPr>
            <p:spPr bwMode="auto">
              <a:xfrm>
                <a:off x="1273" y="1678"/>
                <a:ext cx="38" cy="29"/>
              </a:xfrm>
              <a:custGeom>
                <a:avLst/>
                <a:gdLst>
                  <a:gd name="T0" fmla="*/ 5 w 38"/>
                  <a:gd name="T1" fmla="*/ 29 h 29"/>
                  <a:gd name="T2" fmla="*/ 0 w 38"/>
                  <a:gd name="T3" fmla="*/ 20 h 29"/>
                  <a:gd name="T4" fmla="*/ 21 w 38"/>
                  <a:gd name="T5" fmla="*/ 0 h 29"/>
                  <a:gd name="T6" fmla="*/ 38 w 38"/>
                  <a:gd name="T7" fmla="*/ 0 h 29"/>
                  <a:gd name="T8" fmla="*/ 5 w 38"/>
                  <a:gd name="T9" fmla="*/ 2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29">
                    <a:moveTo>
                      <a:pt x="5" y="29"/>
                    </a:moveTo>
                    <a:lnTo>
                      <a:pt x="0" y="20"/>
                    </a:lnTo>
                    <a:lnTo>
                      <a:pt x="21" y="0"/>
                    </a:lnTo>
                    <a:lnTo>
                      <a:pt x="38" y="0"/>
                    </a:lnTo>
                    <a:lnTo>
                      <a:pt x="5" y="29"/>
                    </a:lnTo>
                    <a:close/>
                  </a:path>
                </a:pathLst>
              </a:custGeom>
              <a:solidFill>
                <a:srgbClr val="336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2" name="Freeform 85">
                <a:extLst>
                  <a:ext uri="{FF2B5EF4-FFF2-40B4-BE49-F238E27FC236}">
                    <a16:creationId xmlns:a16="http://schemas.microsoft.com/office/drawing/2014/main" id="{AC75BDA8-91D6-4E89-9AA2-B69586F9F84B}"/>
                  </a:ext>
                </a:extLst>
              </p:cNvPr>
              <p:cNvSpPr>
                <a:spLocks/>
              </p:cNvSpPr>
              <p:nvPr/>
            </p:nvSpPr>
            <p:spPr bwMode="auto">
              <a:xfrm>
                <a:off x="1191" y="1698"/>
                <a:ext cx="87" cy="9"/>
              </a:xfrm>
              <a:custGeom>
                <a:avLst/>
                <a:gdLst>
                  <a:gd name="T0" fmla="*/ 0 w 87"/>
                  <a:gd name="T1" fmla="*/ 9 h 9"/>
                  <a:gd name="T2" fmla="*/ 17 w 87"/>
                  <a:gd name="T3" fmla="*/ 0 h 9"/>
                  <a:gd name="T4" fmla="*/ 81 w 87"/>
                  <a:gd name="T5" fmla="*/ 0 h 9"/>
                  <a:gd name="T6" fmla="*/ 87 w 87"/>
                  <a:gd name="T7" fmla="*/ 9 h 9"/>
                  <a:gd name="T8" fmla="*/ 0 w 87"/>
                  <a:gd name="T9" fmla="*/ 9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 h="9">
                    <a:moveTo>
                      <a:pt x="0" y="9"/>
                    </a:moveTo>
                    <a:lnTo>
                      <a:pt x="17" y="0"/>
                    </a:lnTo>
                    <a:lnTo>
                      <a:pt x="81" y="0"/>
                    </a:lnTo>
                    <a:lnTo>
                      <a:pt x="87" y="9"/>
                    </a:lnTo>
                    <a:lnTo>
                      <a:pt x="0" y="9"/>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3" name="Freeform 86">
                <a:extLst>
                  <a:ext uri="{FF2B5EF4-FFF2-40B4-BE49-F238E27FC236}">
                    <a16:creationId xmlns:a16="http://schemas.microsoft.com/office/drawing/2014/main" id="{B2A990E4-2F33-4BF1-928C-5CBF2552DA55}"/>
                  </a:ext>
                </a:extLst>
              </p:cNvPr>
              <p:cNvSpPr>
                <a:spLocks/>
              </p:cNvSpPr>
              <p:nvPr/>
            </p:nvSpPr>
            <p:spPr bwMode="auto">
              <a:xfrm>
                <a:off x="1415" y="1649"/>
                <a:ext cx="87" cy="19"/>
              </a:xfrm>
              <a:custGeom>
                <a:avLst/>
                <a:gdLst>
                  <a:gd name="T0" fmla="*/ 0 w 87"/>
                  <a:gd name="T1" fmla="*/ 19 h 19"/>
                  <a:gd name="T2" fmla="*/ 65 w 87"/>
                  <a:gd name="T3" fmla="*/ 19 h 19"/>
                  <a:gd name="T4" fmla="*/ 87 w 87"/>
                  <a:gd name="T5" fmla="*/ 0 h 19"/>
                  <a:gd name="T6" fmla="*/ 21 w 87"/>
                  <a:gd name="T7" fmla="*/ 0 h 19"/>
                  <a:gd name="T8" fmla="*/ 0 w 87"/>
                  <a:gd name="T9" fmla="*/ 19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 h="19">
                    <a:moveTo>
                      <a:pt x="0" y="19"/>
                    </a:moveTo>
                    <a:lnTo>
                      <a:pt x="65" y="19"/>
                    </a:lnTo>
                    <a:lnTo>
                      <a:pt x="87" y="0"/>
                    </a:lnTo>
                    <a:lnTo>
                      <a:pt x="21" y="0"/>
                    </a:lnTo>
                    <a:lnTo>
                      <a:pt x="0" y="19"/>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4" name="Freeform 87">
                <a:extLst>
                  <a:ext uri="{FF2B5EF4-FFF2-40B4-BE49-F238E27FC236}">
                    <a16:creationId xmlns:a16="http://schemas.microsoft.com/office/drawing/2014/main" id="{4AE16AF2-9B29-4AF9-AD6E-E52259021A3B}"/>
                  </a:ext>
                </a:extLst>
              </p:cNvPr>
              <p:cNvSpPr>
                <a:spLocks/>
              </p:cNvSpPr>
              <p:nvPr/>
            </p:nvSpPr>
            <p:spPr bwMode="auto">
              <a:xfrm>
                <a:off x="1399" y="1649"/>
                <a:ext cx="37" cy="29"/>
              </a:xfrm>
              <a:custGeom>
                <a:avLst/>
                <a:gdLst>
                  <a:gd name="T0" fmla="*/ 0 w 37"/>
                  <a:gd name="T1" fmla="*/ 29 h 29"/>
                  <a:gd name="T2" fmla="*/ 15 w 37"/>
                  <a:gd name="T3" fmla="*/ 19 h 29"/>
                  <a:gd name="T4" fmla="*/ 37 w 37"/>
                  <a:gd name="T5" fmla="*/ 0 h 29"/>
                  <a:gd name="T6" fmla="*/ 31 w 37"/>
                  <a:gd name="T7" fmla="*/ 0 h 29"/>
                  <a:gd name="T8" fmla="*/ 0 w 37"/>
                  <a:gd name="T9" fmla="*/ 2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29">
                    <a:moveTo>
                      <a:pt x="0" y="29"/>
                    </a:moveTo>
                    <a:lnTo>
                      <a:pt x="15" y="19"/>
                    </a:lnTo>
                    <a:lnTo>
                      <a:pt x="37" y="0"/>
                    </a:lnTo>
                    <a:lnTo>
                      <a:pt x="31" y="0"/>
                    </a:lnTo>
                    <a:lnTo>
                      <a:pt x="0" y="29"/>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5" name="Freeform 88">
                <a:extLst>
                  <a:ext uri="{FF2B5EF4-FFF2-40B4-BE49-F238E27FC236}">
                    <a16:creationId xmlns:a16="http://schemas.microsoft.com/office/drawing/2014/main" id="{CBE252F5-DBFC-4A9B-9920-DF40B88D89FA}"/>
                  </a:ext>
                </a:extLst>
              </p:cNvPr>
              <p:cNvSpPr>
                <a:spLocks/>
              </p:cNvSpPr>
              <p:nvPr/>
            </p:nvSpPr>
            <p:spPr bwMode="auto">
              <a:xfrm>
                <a:off x="1480" y="1649"/>
                <a:ext cx="37" cy="29"/>
              </a:xfrm>
              <a:custGeom>
                <a:avLst/>
                <a:gdLst>
                  <a:gd name="T0" fmla="*/ 6 w 37"/>
                  <a:gd name="T1" fmla="*/ 29 h 29"/>
                  <a:gd name="T2" fmla="*/ 0 w 37"/>
                  <a:gd name="T3" fmla="*/ 19 h 29"/>
                  <a:gd name="T4" fmla="*/ 21 w 37"/>
                  <a:gd name="T5" fmla="*/ 0 h 29"/>
                  <a:gd name="T6" fmla="*/ 37 w 37"/>
                  <a:gd name="T7" fmla="*/ 0 h 29"/>
                  <a:gd name="T8" fmla="*/ 6 w 37"/>
                  <a:gd name="T9" fmla="*/ 2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29">
                    <a:moveTo>
                      <a:pt x="6" y="29"/>
                    </a:moveTo>
                    <a:lnTo>
                      <a:pt x="0" y="19"/>
                    </a:lnTo>
                    <a:lnTo>
                      <a:pt x="21" y="0"/>
                    </a:lnTo>
                    <a:lnTo>
                      <a:pt x="37" y="0"/>
                    </a:lnTo>
                    <a:lnTo>
                      <a:pt x="6" y="29"/>
                    </a:lnTo>
                    <a:close/>
                  </a:path>
                </a:pathLst>
              </a:custGeom>
              <a:solidFill>
                <a:srgbClr val="336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6" name="Freeform 89">
                <a:extLst>
                  <a:ext uri="{FF2B5EF4-FFF2-40B4-BE49-F238E27FC236}">
                    <a16:creationId xmlns:a16="http://schemas.microsoft.com/office/drawing/2014/main" id="{4866A719-73C7-4283-BAF8-6BDC6B50016B}"/>
                  </a:ext>
                </a:extLst>
              </p:cNvPr>
              <p:cNvSpPr>
                <a:spLocks/>
              </p:cNvSpPr>
              <p:nvPr/>
            </p:nvSpPr>
            <p:spPr bwMode="auto">
              <a:xfrm>
                <a:off x="1399" y="1668"/>
                <a:ext cx="87" cy="10"/>
              </a:xfrm>
              <a:custGeom>
                <a:avLst/>
                <a:gdLst>
                  <a:gd name="T0" fmla="*/ 0 w 87"/>
                  <a:gd name="T1" fmla="*/ 10 h 10"/>
                  <a:gd name="T2" fmla="*/ 15 w 87"/>
                  <a:gd name="T3" fmla="*/ 0 h 10"/>
                  <a:gd name="T4" fmla="*/ 81 w 87"/>
                  <a:gd name="T5" fmla="*/ 0 h 10"/>
                  <a:gd name="T6" fmla="*/ 87 w 87"/>
                  <a:gd name="T7" fmla="*/ 10 h 10"/>
                  <a:gd name="T8" fmla="*/ 0 w 87"/>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 h="10">
                    <a:moveTo>
                      <a:pt x="0" y="10"/>
                    </a:moveTo>
                    <a:lnTo>
                      <a:pt x="15" y="0"/>
                    </a:lnTo>
                    <a:lnTo>
                      <a:pt x="81" y="0"/>
                    </a:lnTo>
                    <a:lnTo>
                      <a:pt x="87" y="10"/>
                    </a:lnTo>
                    <a:lnTo>
                      <a:pt x="0" y="10"/>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7" name="Freeform 90">
                <a:extLst>
                  <a:ext uri="{FF2B5EF4-FFF2-40B4-BE49-F238E27FC236}">
                    <a16:creationId xmlns:a16="http://schemas.microsoft.com/office/drawing/2014/main" id="{227C131E-A183-4DCC-A66A-55D2F4964504}"/>
                  </a:ext>
                </a:extLst>
              </p:cNvPr>
              <p:cNvSpPr>
                <a:spLocks/>
              </p:cNvSpPr>
              <p:nvPr/>
            </p:nvSpPr>
            <p:spPr bwMode="auto">
              <a:xfrm>
                <a:off x="1327" y="1649"/>
                <a:ext cx="87" cy="19"/>
              </a:xfrm>
              <a:custGeom>
                <a:avLst/>
                <a:gdLst>
                  <a:gd name="T0" fmla="*/ 0 w 87"/>
                  <a:gd name="T1" fmla="*/ 19 h 19"/>
                  <a:gd name="T2" fmla="*/ 66 w 87"/>
                  <a:gd name="T3" fmla="*/ 19 h 19"/>
                  <a:gd name="T4" fmla="*/ 87 w 87"/>
                  <a:gd name="T5" fmla="*/ 0 h 19"/>
                  <a:gd name="T6" fmla="*/ 23 w 87"/>
                  <a:gd name="T7" fmla="*/ 0 h 19"/>
                  <a:gd name="T8" fmla="*/ 0 w 87"/>
                  <a:gd name="T9" fmla="*/ 19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 h="19">
                    <a:moveTo>
                      <a:pt x="0" y="19"/>
                    </a:moveTo>
                    <a:lnTo>
                      <a:pt x="66" y="19"/>
                    </a:lnTo>
                    <a:lnTo>
                      <a:pt x="87" y="0"/>
                    </a:lnTo>
                    <a:lnTo>
                      <a:pt x="23" y="0"/>
                    </a:lnTo>
                    <a:lnTo>
                      <a:pt x="0" y="19"/>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8" name="Freeform 91">
                <a:extLst>
                  <a:ext uri="{FF2B5EF4-FFF2-40B4-BE49-F238E27FC236}">
                    <a16:creationId xmlns:a16="http://schemas.microsoft.com/office/drawing/2014/main" id="{DB944642-264E-495C-99B9-9EEF30DF9797}"/>
                  </a:ext>
                </a:extLst>
              </p:cNvPr>
              <p:cNvSpPr>
                <a:spLocks/>
              </p:cNvSpPr>
              <p:nvPr/>
            </p:nvSpPr>
            <p:spPr bwMode="auto">
              <a:xfrm>
                <a:off x="1311" y="1649"/>
                <a:ext cx="39" cy="29"/>
              </a:xfrm>
              <a:custGeom>
                <a:avLst/>
                <a:gdLst>
                  <a:gd name="T0" fmla="*/ 0 w 39"/>
                  <a:gd name="T1" fmla="*/ 29 h 29"/>
                  <a:gd name="T2" fmla="*/ 16 w 39"/>
                  <a:gd name="T3" fmla="*/ 19 h 29"/>
                  <a:gd name="T4" fmla="*/ 39 w 39"/>
                  <a:gd name="T5" fmla="*/ 0 h 29"/>
                  <a:gd name="T6" fmla="*/ 33 w 39"/>
                  <a:gd name="T7" fmla="*/ 0 h 29"/>
                  <a:gd name="T8" fmla="*/ 0 w 39"/>
                  <a:gd name="T9" fmla="*/ 2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29">
                    <a:moveTo>
                      <a:pt x="0" y="29"/>
                    </a:moveTo>
                    <a:lnTo>
                      <a:pt x="16" y="19"/>
                    </a:lnTo>
                    <a:lnTo>
                      <a:pt x="39" y="0"/>
                    </a:lnTo>
                    <a:lnTo>
                      <a:pt x="33" y="0"/>
                    </a:lnTo>
                    <a:lnTo>
                      <a:pt x="0" y="29"/>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9" name="Freeform 92">
                <a:extLst>
                  <a:ext uri="{FF2B5EF4-FFF2-40B4-BE49-F238E27FC236}">
                    <a16:creationId xmlns:a16="http://schemas.microsoft.com/office/drawing/2014/main" id="{46075813-B987-443E-951A-0B82CA1C4191}"/>
                  </a:ext>
                </a:extLst>
              </p:cNvPr>
              <p:cNvSpPr>
                <a:spLocks/>
              </p:cNvSpPr>
              <p:nvPr/>
            </p:nvSpPr>
            <p:spPr bwMode="auto">
              <a:xfrm>
                <a:off x="1393" y="1649"/>
                <a:ext cx="37" cy="29"/>
              </a:xfrm>
              <a:custGeom>
                <a:avLst/>
                <a:gdLst>
                  <a:gd name="T0" fmla="*/ 4 w 37"/>
                  <a:gd name="T1" fmla="*/ 29 h 29"/>
                  <a:gd name="T2" fmla="*/ 0 w 37"/>
                  <a:gd name="T3" fmla="*/ 19 h 29"/>
                  <a:gd name="T4" fmla="*/ 21 w 37"/>
                  <a:gd name="T5" fmla="*/ 0 h 29"/>
                  <a:gd name="T6" fmla="*/ 37 w 37"/>
                  <a:gd name="T7" fmla="*/ 0 h 29"/>
                  <a:gd name="T8" fmla="*/ 4 w 37"/>
                  <a:gd name="T9" fmla="*/ 2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29">
                    <a:moveTo>
                      <a:pt x="4" y="29"/>
                    </a:moveTo>
                    <a:lnTo>
                      <a:pt x="0" y="19"/>
                    </a:lnTo>
                    <a:lnTo>
                      <a:pt x="21" y="0"/>
                    </a:lnTo>
                    <a:lnTo>
                      <a:pt x="37" y="0"/>
                    </a:lnTo>
                    <a:lnTo>
                      <a:pt x="4" y="29"/>
                    </a:lnTo>
                    <a:close/>
                  </a:path>
                </a:pathLst>
              </a:custGeom>
              <a:solidFill>
                <a:srgbClr val="336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0" name="Freeform 93">
                <a:extLst>
                  <a:ext uri="{FF2B5EF4-FFF2-40B4-BE49-F238E27FC236}">
                    <a16:creationId xmlns:a16="http://schemas.microsoft.com/office/drawing/2014/main" id="{EE48DC0F-32B1-41D3-9FAF-76CC4D9E5AEF}"/>
                  </a:ext>
                </a:extLst>
              </p:cNvPr>
              <p:cNvSpPr>
                <a:spLocks/>
              </p:cNvSpPr>
              <p:nvPr/>
            </p:nvSpPr>
            <p:spPr bwMode="auto">
              <a:xfrm>
                <a:off x="1311" y="1668"/>
                <a:ext cx="86" cy="10"/>
              </a:xfrm>
              <a:custGeom>
                <a:avLst/>
                <a:gdLst>
                  <a:gd name="T0" fmla="*/ 0 w 86"/>
                  <a:gd name="T1" fmla="*/ 10 h 10"/>
                  <a:gd name="T2" fmla="*/ 16 w 86"/>
                  <a:gd name="T3" fmla="*/ 0 h 10"/>
                  <a:gd name="T4" fmla="*/ 80 w 86"/>
                  <a:gd name="T5" fmla="*/ 0 h 10"/>
                  <a:gd name="T6" fmla="*/ 86 w 86"/>
                  <a:gd name="T7" fmla="*/ 10 h 10"/>
                  <a:gd name="T8" fmla="*/ 0 w 86"/>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6" h="10">
                    <a:moveTo>
                      <a:pt x="0" y="10"/>
                    </a:moveTo>
                    <a:lnTo>
                      <a:pt x="16" y="0"/>
                    </a:lnTo>
                    <a:lnTo>
                      <a:pt x="80" y="0"/>
                    </a:lnTo>
                    <a:lnTo>
                      <a:pt x="86" y="10"/>
                    </a:lnTo>
                    <a:lnTo>
                      <a:pt x="0" y="10"/>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1" name="Freeform 94">
                <a:extLst>
                  <a:ext uri="{FF2B5EF4-FFF2-40B4-BE49-F238E27FC236}">
                    <a16:creationId xmlns:a16="http://schemas.microsoft.com/office/drawing/2014/main" id="{A138039B-9BD2-49CD-99C0-BA4B6BF218DA}"/>
                  </a:ext>
                </a:extLst>
              </p:cNvPr>
              <p:cNvSpPr>
                <a:spLocks/>
              </p:cNvSpPr>
              <p:nvPr/>
            </p:nvSpPr>
            <p:spPr bwMode="auto">
              <a:xfrm>
                <a:off x="1240" y="1649"/>
                <a:ext cx="87" cy="19"/>
              </a:xfrm>
              <a:custGeom>
                <a:avLst/>
                <a:gdLst>
                  <a:gd name="T0" fmla="*/ 0 w 87"/>
                  <a:gd name="T1" fmla="*/ 19 h 19"/>
                  <a:gd name="T2" fmla="*/ 65 w 87"/>
                  <a:gd name="T3" fmla="*/ 19 h 19"/>
                  <a:gd name="T4" fmla="*/ 87 w 87"/>
                  <a:gd name="T5" fmla="*/ 0 h 19"/>
                  <a:gd name="T6" fmla="*/ 21 w 87"/>
                  <a:gd name="T7" fmla="*/ 0 h 19"/>
                  <a:gd name="T8" fmla="*/ 0 w 87"/>
                  <a:gd name="T9" fmla="*/ 19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 h="19">
                    <a:moveTo>
                      <a:pt x="0" y="19"/>
                    </a:moveTo>
                    <a:lnTo>
                      <a:pt x="65" y="19"/>
                    </a:lnTo>
                    <a:lnTo>
                      <a:pt x="87" y="0"/>
                    </a:lnTo>
                    <a:lnTo>
                      <a:pt x="21" y="0"/>
                    </a:lnTo>
                    <a:lnTo>
                      <a:pt x="0" y="19"/>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2" name="Freeform 95">
                <a:extLst>
                  <a:ext uri="{FF2B5EF4-FFF2-40B4-BE49-F238E27FC236}">
                    <a16:creationId xmlns:a16="http://schemas.microsoft.com/office/drawing/2014/main" id="{6BF27B4E-43D8-4B8D-AFFB-466BB1C7C064}"/>
                  </a:ext>
                </a:extLst>
              </p:cNvPr>
              <p:cNvSpPr>
                <a:spLocks/>
              </p:cNvSpPr>
              <p:nvPr/>
            </p:nvSpPr>
            <p:spPr bwMode="auto">
              <a:xfrm>
                <a:off x="1224" y="1649"/>
                <a:ext cx="37" cy="29"/>
              </a:xfrm>
              <a:custGeom>
                <a:avLst/>
                <a:gdLst>
                  <a:gd name="T0" fmla="*/ 0 w 37"/>
                  <a:gd name="T1" fmla="*/ 29 h 29"/>
                  <a:gd name="T2" fmla="*/ 16 w 37"/>
                  <a:gd name="T3" fmla="*/ 19 h 29"/>
                  <a:gd name="T4" fmla="*/ 37 w 37"/>
                  <a:gd name="T5" fmla="*/ 0 h 29"/>
                  <a:gd name="T6" fmla="*/ 31 w 37"/>
                  <a:gd name="T7" fmla="*/ 0 h 29"/>
                  <a:gd name="T8" fmla="*/ 0 w 37"/>
                  <a:gd name="T9" fmla="*/ 2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29">
                    <a:moveTo>
                      <a:pt x="0" y="29"/>
                    </a:moveTo>
                    <a:lnTo>
                      <a:pt x="16" y="19"/>
                    </a:lnTo>
                    <a:lnTo>
                      <a:pt x="37" y="0"/>
                    </a:lnTo>
                    <a:lnTo>
                      <a:pt x="31" y="0"/>
                    </a:lnTo>
                    <a:lnTo>
                      <a:pt x="0" y="29"/>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3" name="Freeform 96">
                <a:extLst>
                  <a:ext uri="{FF2B5EF4-FFF2-40B4-BE49-F238E27FC236}">
                    <a16:creationId xmlns:a16="http://schemas.microsoft.com/office/drawing/2014/main" id="{CCA10F75-159F-42EC-BBF2-39E0D0A9CD3A}"/>
                  </a:ext>
                </a:extLst>
              </p:cNvPr>
              <p:cNvSpPr>
                <a:spLocks/>
              </p:cNvSpPr>
              <p:nvPr/>
            </p:nvSpPr>
            <p:spPr bwMode="auto">
              <a:xfrm>
                <a:off x="1306" y="1649"/>
                <a:ext cx="38" cy="29"/>
              </a:xfrm>
              <a:custGeom>
                <a:avLst/>
                <a:gdLst>
                  <a:gd name="T0" fmla="*/ 5 w 38"/>
                  <a:gd name="T1" fmla="*/ 29 h 29"/>
                  <a:gd name="T2" fmla="*/ 0 w 38"/>
                  <a:gd name="T3" fmla="*/ 19 h 29"/>
                  <a:gd name="T4" fmla="*/ 21 w 38"/>
                  <a:gd name="T5" fmla="*/ 0 h 29"/>
                  <a:gd name="T6" fmla="*/ 38 w 38"/>
                  <a:gd name="T7" fmla="*/ 0 h 29"/>
                  <a:gd name="T8" fmla="*/ 5 w 38"/>
                  <a:gd name="T9" fmla="*/ 2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29">
                    <a:moveTo>
                      <a:pt x="5" y="29"/>
                    </a:moveTo>
                    <a:lnTo>
                      <a:pt x="0" y="19"/>
                    </a:lnTo>
                    <a:lnTo>
                      <a:pt x="21" y="0"/>
                    </a:lnTo>
                    <a:lnTo>
                      <a:pt x="38" y="0"/>
                    </a:lnTo>
                    <a:lnTo>
                      <a:pt x="5" y="29"/>
                    </a:lnTo>
                    <a:close/>
                  </a:path>
                </a:pathLst>
              </a:custGeom>
              <a:solidFill>
                <a:srgbClr val="336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 name="Freeform 97">
                <a:extLst>
                  <a:ext uri="{FF2B5EF4-FFF2-40B4-BE49-F238E27FC236}">
                    <a16:creationId xmlns:a16="http://schemas.microsoft.com/office/drawing/2014/main" id="{289138B6-A119-4185-BE0F-AB688997E478}"/>
                  </a:ext>
                </a:extLst>
              </p:cNvPr>
              <p:cNvSpPr>
                <a:spLocks/>
              </p:cNvSpPr>
              <p:nvPr/>
            </p:nvSpPr>
            <p:spPr bwMode="auto">
              <a:xfrm>
                <a:off x="1224" y="1668"/>
                <a:ext cx="87" cy="10"/>
              </a:xfrm>
              <a:custGeom>
                <a:avLst/>
                <a:gdLst>
                  <a:gd name="T0" fmla="*/ 0 w 87"/>
                  <a:gd name="T1" fmla="*/ 10 h 10"/>
                  <a:gd name="T2" fmla="*/ 16 w 87"/>
                  <a:gd name="T3" fmla="*/ 0 h 10"/>
                  <a:gd name="T4" fmla="*/ 81 w 87"/>
                  <a:gd name="T5" fmla="*/ 0 h 10"/>
                  <a:gd name="T6" fmla="*/ 87 w 87"/>
                  <a:gd name="T7" fmla="*/ 10 h 10"/>
                  <a:gd name="T8" fmla="*/ 0 w 87"/>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 h="10">
                    <a:moveTo>
                      <a:pt x="0" y="10"/>
                    </a:moveTo>
                    <a:lnTo>
                      <a:pt x="16" y="0"/>
                    </a:lnTo>
                    <a:lnTo>
                      <a:pt x="81" y="0"/>
                    </a:lnTo>
                    <a:lnTo>
                      <a:pt x="87" y="10"/>
                    </a:lnTo>
                    <a:lnTo>
                      <a:pt x="0" y="10"/>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5" name="Freeform 98">
                <a:extLst>
                  <a:ext uri="{FF2B5EF4-FFF2-40B4-BE49-F238E27FC236}">
                    <a16:creationId xmlns:a16="http://schemas.microsoft.com/office/drawing/2014/main" id="{BD3D95E3-CE19-4D7B-9CC1-B12B06D3D229}"/>
                  </a:ext>
                </a:extLst>
              </p:cNvPr>
              <p:cNvSpPr>
                <a:spLocks/>
              </p:cNvSpPr>
              <p:nvPr/>
            </p:nvSpPr>
            <p:spPr bwMode="auto">
              <a:xfrm>
                <a:off x="1447" y="1620"/>
                <a:ext cx="87" cy="18"/>
              </a:xfrm>
              <a:custGeom>
                <a:avLst/>
                <a:gdLst>
                  <a:gd name="T0" fmla="*/ 0 w 87"/>
                  <a:gd name="T1" fmla="*/ 18 h 18"/>
                  <a:gd name="T2" fmla="*/ 66 w 87"/>
                  <a:gd name="T3" fmla="*/ 18 h 18"/>
                  <a:gd name="T4" fmla="*/ 87 w 87"/>
                  <a:gd name="T5" fmla="*/ 0 h 18"/>
                  <a:gd name="T6" fmla="*/ 22 w 87"/>
                  <a:gd name="T7" fmla="*/ 0 h 18"/>
                  <a:gd name="T8" fmla="*/ 0 w 87"/>
                  <a:gd name="T9" fmla="*/ 18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 h="18">
                    <a:moveTo>
                      <a:pt x="0" y="18"/>
                    </a:moveTo>
                    <a:lnTo>
                      <a:pt x="66" y="18"/>
                    </a:lnTo>
                    <a:lnTo>
                      <a:pt x="87" y="0"/>
                    </a:lnTo>
                    <a:lnTo>
                      <a:pt x="22" y="0"/>
                    </a:lnTo>
                    <a:lnTo>
                      <a:pt x="0" y="18"/>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6" name="Freeform 99">
                <a:extLst>
                  <a:ext uri="{FF2B5EF4-FFF2-40B4-BE49-F238E27FC236}">
                    <a16:creationId xmlns:a16="http://schemas.microsoft.com/office/drawing/2014/main" id="{E2C97A61-DD87-43B5-9379-684A3DDEAAE2}"/>
                  </a:ext>
                </a:extLst>
              </p:cNvPr>
              <p:cNvSpPr>
                <a:spLocks/>
              </p:cNvSpPr>
              <p:nvPr/>
            </p:nvSpPr>
            <p:spPr bwMode="auto">
              <a:xfrm>
                <a:off x="1432" y="1620"/>
                <a:ext cx="36" cy="29"/>
              </a:xfrm>
              <a:custGeom>
                <a:avLst/>
                <a:gdLst>
                  <a:gd name="T0" fmla="*/ 0 w 36"/>
                  <a:gd name="T1" fmla="*/ 29 h 29"/>
                  <a:gd name="T2" fmla="*/ 15 w 36"/>
                  <a:gd name="T3" fmla="*/ 20 h 29"/>
                  <a:gd name="T4" fmla="*/ 36 w 36"/>
                  <a:gd name="T5" fmla="*/ 0 h 29"/>
                  <a:gd name="T6" fmla="*/ 31 w 36"/>
                  <a:gd name="T7" fmla="*/ 0 h 29"/>
                  <a:gd name="T8" fmla="*/ 0 w 36"/>
                  <a:gd name="T9" fmla="*/ 2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29">
                    <a:moveTo>
                      <a:pt x="0" y="29"/>
                    </a:moveTo>
                    <a:lnTo>
                      <a:pt x="15" y="20"/>
                    </a:lnTo>
                    <a:lnTo>
                      <a:pt x="36" y="0"/>
                    </a:lnTo>
                    <a:lnTo>
                      <a:pt x="31" y="0"/>
                    </a:lnTo>
                    <a:lnTo>
                      <a:pt x="0" y="29"/>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7" name="Freeform 100">
                <a:extLst>
                  <a:ext uri="{FF2B5EF4-FFF2-40B4-BE49-F238E27FC236}">
                    <a16:creationId xmlns:a16="http://schemas.microsoft.com/office/drawing/2014/main" id="{892CAEB7-C8F0-490D-B311-732C48EC67BF}"/>
                  </a:ext>
                </a:extLst>
              </p:cNvPr>
              <p:cNvSpPr>
                <a:spLocks/>
              </p:cNvSpPr>
              <p:nvPr/>
            </p:nvSpPr>
            <p:spPr bwMode="auto">
              <a:xfrm>
                <a:off x="1513" y="1620"/>
                <a:ext cx="37" cy="29"/>
              </a:xfrm>
              <a:custGeom>
                <a:avLst/>
                <a:gdLst>
                  <a:gd name="T0" fmla="*/ 4 w 37"/>
                  <a:gd name="T1" fmla="*/ 29 h 29"/>
                  <a:gd name="T2" fmla="*/ 0 w 37"/>
                  <a:gd name="T3" fmla="*/ 20 h 29"/>
                  <a:gd name="T4" fmla="*/ 21 w 37"/>
                  <a:gd name="T5" fmla="*/ 0 h 29"/>
                  <a:gd name="T6" fmla="*/ 37 w 37"/>
                  <a:gd name="T7" fmla="*/ 0 h 29"/>
                  <a:gd name="T8" fmla="*/ 4 w 37"/>
                  <a:gd name="T9" fmla="*/ 2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29">
                    <a:moveTo>
                      <a:pt x="4" y="29"/>
                    </a:moveTo>
                    <a:lnTo>
                      <a:pt x="0" y="20"/>
                    </a:lnTo>
                    <a:lnTo>
                      <a:pt x="21" y="0"/>
                    </a:lnTo>
                    <a:lnTo>
                      <a:pt x="37" y="0"/>
                    </a:lnTo>
                    <a:lnTo>
                      <a:pt x="4" y="29"/>
                    </a:lnTo>
                    <a:close/>
                  </a:path>
                </a:pathLst>
              </a:custGeom>
              <a:solidFill>
                <a:srgbClr val="336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8" name="Freeform 101">
                <a:extLst>
                  <a:ext uri="{FF2B5EF4-FFF2-40B4-BE49-F238E27FC236}">
                    <a16:creationId xmlns:a16="http://schemas.microsoft.com/office/drawing/2014/main" id="{AB1AD7DA-59CE-4465-AEE5-B82CBF999CA3}"/>
                  </a:ext>
                </a:extLst>
              </p:cNvPr>
              <p:cNvSpPr>
                <a:spLocks/>
              </p:cNvSpPr>
              <p:nvPr/>
            </p:nvSpPr>
            <p:spPr bwMode="auto">
              <a:xfrm>
                <a:off x="1432" y="1638"/>
                <a:ext cx="85" cy="11"/>
              </a:xfrm>
              <a:custGeom>
                <a:avLst/>
                <a:gdLst>
                  <a:gd name="T0" fmla="*/ 0 w 85"/>
                  <a:gd name="T1" fmla="*/ 11 h 11"/>
                  <a:gd name="T2" fmla="*/ 15 w 85"/>
                  <a:gd name="T3" fmla="*/ 0 h 11"/>
                  <a:gd name="T4" fmla="*/ 79 w 85"/>
                  <a:gd name="T5" fmla="*/ 0 h 11"/>
                  <a:gd name="T6" fmla="*/ 85 w 85"/>
                  <a:gd name="T7" fmla="*/ 11 h 11"/>
                  <a:gd name="T8" fmla="*/ 0 w 85"/>
                  <a:gd name="T9" fmla="*/ 11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5" h="11">
                    <a:moveTo>
                      <a:pt x="0" y="11"/>
                    </a:moveTo>
                    <a:lnTo>
                      <a:pt x="15" y="0"/>
                    </a:lnTo>
                    <a:lnTo>
                      <a:pt x="79" y="0"/>
                    </a:lnTo>
                    <a:lnTo>
                      <a:pt x="85" y="11"/>
                    </a:lnTo>
                    <a:lnTo>
                      <a:pt x="0" y="11"/>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9" name="Freeform 102">
                <a:extLst>
                  <a:ext uri="{FF2B5EF4-FFF2-40B4-BE49-F238E27FC236}">
                    <a16:creationId xmlns:a16="http://schemas.microsoft.com/office/drawing/2014/main" id="{F2A1174C-B3BD-4A72-BAA2-98B96853313A}"/>
                  </a:ext>
                </a:extLst>
              </p:cNvPr>
              <p:cNvSpPr>
                <a:spLocks/>
              </p:cNvSpPr>
              <p:nvPr/>
            </p:nvSpPr>
            <p:spPr bwMode="auto">
              <a:xfrm>
                <a:off x="1360" y="1620"/>
                <a:ext cx="87" cy="18"/>
              </a:xfrm>
              <a:custGeom>
                <a:avLst/>
                <a:gdLst>
                  <a:gd name="T0" fmla="*/ 0 w 87"/>
                  <a:gd name="T1" fmla="*/ 18 h 18"/>
                  <a:gd name="T2" fmla="*/ 66 w 87"/>
                  <a:gd name="T3" fmla="*/ 18 h 18"/>
                  <a:gd name="T4" fmla="*/ 87 w 87"/>
                  <a:gd name="T5" fmla="*/ 0 h 18"/>
                  <a:gd name="T6" fmla="*/ 21 w 87"/>
                  <a:gd name="T7" fmla="*/ 0 h 18"/>
                  <a:gd name="T8" fmla="*/ 0 w 87"/>
                  <a:gd name="T9" fmla="*/ 18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 h="18">
                    <a:moveTo>
                      <a:pt x="0" y="18"/>
                    </a:moveTo>
                    <a:lnTo>
                      <a:pt x="66" y="18"/>
                    </a:lnTo>
                    <a:lnTo>
                      <a:pt x="87" y="0"/>
                    </a:lnTo>
                    <a:lnTo>
                      <a:pt x="21" y="0"/>
                    </a:lnTo>
                    <a:lnTo>
                      <a:pt x="0" y="18"/>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0" name="Freeform 103">
                <a:extLst>
                  <a:ext uri="{FF2B5EF4-FFF2-40B4-BE49-F238E27FC236}">
                    <a16:creationId xmlns:a16="http://schemas.microsoft.com/office/drawing/2014/main" id="{65399127-6E4C-42DC-971D-B38A070E31EF}"/>
                  </a:ext>
                </a:extLst>
              </p:cNvPr>
              <p:cNvSpPr>
                <a:spLocks/>
              </p:cNvSpPr>
              <p:nvPr/>
            </p:nvSpPr>
            <p:spPr bwMode="auto">
              <a:xfrm>
                <a:off x="1344" y="1620"/>
                <a:ext cx="39" cy="29"/>
              </a:xfrm>
              <a:custGeom>
                <a:avLst/>
                <a:gdLst>
                  <a:gd name="T0" fmla="*/ 0 w 39"/>
                  <a:gd name="T1" fmla="*/ 29 h 29"/>
                  <a:gd name="T2" fmla="*/ 16 w 39"/>
                  <a:gd name="T3" fmla="*/ 20 h 29"/>
                  <a:gd name="T4" fmla="*/ 39 w 39"/>
                  <a:gd name="T5" fmla="*/ 0 h 29"/>
                  <a:gd name="T6" fmla="*/ 33 w 39"/>
                  <a:gd name="T7" fmla="*/ 0 h 29"/>
                  <a:gd name="T8" fmla="*/ 0 w 39"/>
                  <a:gd name="T9" fmla="*/ 2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29">
                    <a:moveTo>
                      <a:pt x="0" y="29"/>
                    </a:moveTo>
                    <a:lnTo>
                      <a:pt x="16" y="20"/>
                    </a:lnTo>
                    <a:lnTo>
                      <a:pt x="39" y="0"/>
                    </a:lnTo>
                    <a:lnTo>
                      <a:pt x="33" y="0"/>
                    </a:lnTo>
                    <a:lnTo>
                      <a:pt x="0" y="29"/>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 name="Freeform 104">
                <a:extLst>
                  <a:ext uri="{FF2B5EF4-FFF2-40B4-BE49-F238E27FC236}">
                    <a16:creationId xmlns:a16="http://schemas.microsoft.com/office/drawing/2014/main" id="{10AE1933-D055-4D29-A9CB-654E54D90AEE}"/>
                  </a:ext>
                </a:extLst>
              </p:cNvPr>
              <p:cNvSpPr>
                <a:spLocks/>
              </p:cNvSpPr>
              <p:nvPr/>
            </p:nvSpPr>
            <p:spPr bwMode="auto">
              <a:xfrm>
                <a:off x="1426" y="1620"/>
                <a:ext cx="37" cy="29"/>
              </a:xfrm>
              <a:custGeom>
                <a:avLst/>
                <a:gdLst>
                  <a:gd name="T0" fmla="*/ 4 w 37"/>
                  <a:gd name="T1" fmla="*/ 29 h 29"/>
                  <a:gd name="T2" fmla="*/ 0 w 37"/>
                  <a:gd name="T3" fmla="*/ 20 h 29"/>
                  <a:gd name="T4" fmla="*/ 21 w 37"/>
                  <a:gd name="T5" fmla="*/ 0 h 29"/>
                  <a:gd name="T6" fmla="*/ 37 w 37"/>
                  <a:gd name="T7" fmla="*/ 0 h 29"/>
                  <a:gd name="T8" fmla="*/ 4 w 37"/>
                  <a:gd name="T9" fmla="*/ 2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29">
                    <a:moveTo>
                      <a:pt x="4" y="29"/>
                    </a:moveTo>
                    <a:lnTo>
                      <a:pt x="0" y="20"/>
                    </a:lnTo>
                    <a:lnTo>
                      <a:pt x="21" y="0"/>
                    </a:lnTo>
                    <a:lnTo>
                      <a:pt x="37" y="0"/>
                    </a:lnTo>
                    <a:lnTo>
                      <a:pt x="4" y="29"/>
                    </a:lnTo>
                    <a:close/>
                  </a:path>
                </a:pathLst>
              </a:custGeom>
              <a:solidFill>
                <a:srgbClr val="336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 name="Freeform 105">
                <a:extLst>
                  <a:ext uri="{FF2B5EF4-FFF2-40B4-BE49-F238E27FC236}">
                    <a16:creationId xmlns:a16="http://schemas.microsoft.com/office/drawing/2014/main" id="{25CF339A-53B0-4DB2-84F0-22FD5FF01E6D}"/>
                  </a:ext>
                </a:extLst>
              </p:cNvPr>
              <p:cNvSpPr>
                <a:spLocks/>
              </p:cNvSpPr>
              <p:nvPr/>
            </p:nvSpPr>
            <p:spPr bwMode="auto">
              <a:xfrm>
                <a:off x="1344" y="1638"/>
                <a:ext cx="86" cy="11"/>
              </a:xfrm>
              <a:custGeom>
                <a:avLst/>
                <a:gdLst>
                  <a:gd name="T0" fmla="*/ 0 w 86"/>
                  <a:gd name="T1" fmla="*/ 11 h 11"/>
                  <a:gd name="T2" fmla="*/ 16 w 86"/>
                  <a:gd name="T3" fmla="*/ 0 h 11"/>
                  <a:gd name="T4" fmla="*/ 80 w 86"/>
                  <a:gd name="T5" fmla="*/ 0 h 11"/>
                  <a:gd name="T6" fmla="*/ 86 w 86"/>
                  <a:gd name="T7" fmla="*/ 11 h 11"/>
                  <a:gd name="T8" fmla="*/ 0 w 86"/>
                  <a:gd name="T9" fmla="*/ 11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6" h="11">
                    <a:moveTo>
                      <a:pt x="0" y="11"/>
                    </a:moveTo>
                    <a:lnTo>
                      <a:pt x="16" y="0"/>
                    </a:lnTo>
                    <a:lnTo>
                      <a:pt x="80" y="0"/>
                    </a:lnTo>
                    <a:lnTo>
                      <a:pt x="86" y="11"/>
                    </a:lnTo>
                    <a:lnTo>
                      <a:pt x="0" y="11"/>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3" name="Freeform 106">
                <a:extLst>
                  <a:ext uri="{FF2B5EF4-FFF2-40B4-BE49-F238E27FC236}">
                    <a16:creationId xmlns:a16="http://schemas.microsoft.com/office/drawing/2014/main" id="{6B936D69-B8B7-4ABC-96B0-7BFFD071E84D}"/>
                  </a:ext>
                </a:extLst>
              </p:cNvPr>
              <p:cNvSpPr>
                <a:spLocks/>
              </p:cNvSpPr>
              <p:nvPr/>
            </p:nvSpPr>
            <p:spPr bwMode="auto">
              <a:xfrm>
                <a:off x="1273" y="1620"/>
                <a:ext cx="87" cy="18"/>
              </a:xfrm>
              <a:custGeom>
                <a:avLst/>
                <a:gdLst>
                  <a:gd name="T0" fmla="*/ 0 w 87"/>
                  <a:gd name="T1" fmla="*/ 18 h 18"/>
                  <a:gd name="T2" fmla="*/ 65 w 87"/>
                  <a:gd name="T3" fmla="*/ 18 h 18"/>
                  <a:gd name="T4" fmla="*/ 87 w 87"/>
                  <a:gd name="T5" fmla="*/ 0 h 18"/>
                  <a:gd name="T6" fmla="*/ 21 w 87"/>
                  <a:gd name="T7" fmla="*/ 0 h 18"/>
                  <a:gd name="T8" fmla="*/ 0 w 87"/>
                  <a:gd name="T9" fmla="*/ 18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 h="18">
                    <a:moveTo>
                      <a:pt x="0" y="18"/>
                    </a:moveTo>
                    <a:lnTo>
                      <a:pt x="65" y="18"/>
                    </a:lnTo>
                    <a:lnTo>
                      <a:pt x="87" y="0"/>
                    </a:lnTo>
                    <a:lnTo>
                      <a:pt x="21" y="0"/>
                    </a:lnTo>
                    <a:lnTo>
                      <a:pt x="0" y="18"/>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4" name="Freeform 107">
                <a:extLst>
                  <a:ext uri="{FF2B5EF4-FFF2-40B4-BE49-F238E27FC236}">
                    <a16:creationId xmlns:a16="http://schemas.microsoft.com/office/drawing/2014/main" id="{62EBA49C-558A-42F6-B9EB-4A0F5B65D519}"/>
                  </a:ext>
                </a:extLst>
              </p:cNvPr>
              <p:cNvSpPr>
                <a:spLocks/>
              </p:cNvSpPr>
              <p:nvPr/>
            </p:nvSpPr>
            <p:spPr bwMode="auto">
              <a:xfrm>
                <a:off x="1257" y="1620"/>
                <a:ext cx="37" cy="29"/>
              </a:xfrm>
              <a:custGeom>
                <a:avLst/>
                <a:gdLst>
                  <a:gd name="T0" fmla="*/ 0 w 37"/>
                  <a:gd name="T1" fmla="*/ 29 h 29"/>
                  <a:gd name="T2" fmla="*/ 15 w 37"/>
                  <a:gd name="T3" fmla="*/ 20 h 29"/>
                  <a:gd name="T4" fmla="*/ 37 w 37"/>
                  <a:gd name="T5" fmla="*/ 0 h 29"/>
                  <a:gd name="T6" fmla="*/ 31 w 37"/>
                  <a:gd name="T7" fmla="*/ 0 h 29"/>
                  <a:gd name="T8" fmla="*/ 0 w 37"/>
                  <a:gd name="T9" fmla="*/ 2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29">
                    <a:moveTo>
                      <a:pt x="0" y="29"/>
                    </a:moveTo>
                    <a:lnTo>
                      <a:pt x="15" y="20"/>
                    </a:lnTo>
                    <a:lnTo>
                      <a:pt x="37" y="0"/>
                    </a:lnTo>
                    <a:lnTo>
                      <a:pt x="31" y="0"/>
                    </a:lnTo>
                    <a:lnTo>
                      <a:pt x="0" y="29"/>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5" name="Freeform 108">
                <a:extLst>
                  <a:ext uri="{FF2B5EF4-FFF2-40B4-BE49-F238E27FC236}">
                    <a16:creationId xmlns:a16="http://schemas.microsoft.com/office/drawing/2014/main" id="{F17DA68D-47FC-447A-A842-1B86345E78C9}"/>
                  </a:ext>
                </a:extLst>
              </p:cNvPr>
              <p:cNvSpPr>
                <a:spLocks/>
              </p:cNvSpPr>
              <p:nvPr/>
            </p:nvSpPr>
            <p:spPr bwMode="auto">
              <a:xfrm>
                <a:off x="1338" y="1620"/>
                <a:ext cx="39" cy="29"/>
              </a:xfrm>
              <a:custGeom>
                <a:avLst/>
                <a:gdLst>
                  <a:gd name="T0" fmla="*/ 6 w 39"/>
                  <a:gd name="T1" fmla="*/ 29 h 29"/>
                  <a:gd name="T2" fmla="*/ 0 w 39"/>
                  <a:gd name="T3" fmla="*/ 20 h 29"/>
                  <a:gd name="T4" fmla="*/ 22 w 39"/>
                  <a:gd name="T5" fmla="*/ 0 h 29"/>
                  <a:gd name="T6" fmla="*/ 39 w 39"/>
                  <a:gd name="T7" fmla="*/ 0 h 29"/>
                  <a:gd name="T8" fmla="*/ 6 w 39"/>
                  <a:gd name="T9" fmla="*/ 29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29">
                    <a:moveTo>
                      <a:pt x="6" y="29"/>
                    </a:moveTo>
                    <a:lnTo>
                      <a:pt x="0" y="20"/>
                    </a:lnTo>
                    <a:lnTo>
                      <a:pt x="22" y="0"/>
                    </a:lnTo>
                    <a:lnTo>
                      <a:pt x="39" y="0"/>
                    </a:lnTo>
                    <a:lnTo>
                      <a:pt x="6" y="29"/>
                    </a:lnTo>
                    <a:close/>
                  </a:path>
                </a:pathLst>
              </a:custGeom>
              <a:solidFill>
                <a:srgbClr val="336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6" name="Freeform 109">
                <a:extLst>
                  <a:ext uri="{FF2B5EF4-FFF2-40B4-BE49-F238E27FC236}">
                    <a16:creationId xmlns:a16="http://schemas.microsoft.com/office/drawing/2014/main" id="{48DC78F4-7383-4A96-A646-8D13ACBF4E07}"/>
                  </a:ext>
                </a:extLst>
              </p:cNvPr>
              <p:cNvSpPr>
                <a:spLocks/>
              </p:cNvSpPr>
              <p:nvPr/>
            </p:nvSpPr>
            <p:spPr bwMode="auto">
              <a:xfrm>
                <a:off x="1257" y="1638"/>
                <a:ext cx="87" cy="11"/>
              </a:xfrm>
              <a:custGeom>
                <a:avLst/>
                <a:gdLst>
                  <a:gd name="T0" fmla="*/ 0 w 87"/>
                  <a:gd name="T1" fmla="*/ 11 h 11"/>
                  <a:gd name="T2" fmla="*/ 15 w 87"/>
                  <a:gd name="T3" fmla="*/ 0 h 11"/>
                  <a:gd name="T4" fmla="*/ 81 w 87"/>
                  <a:gd name="T5" fmla="*/ 0 h 11"/>
                  <a:gd name="T6" fmla="*/ 87 w 87"/>
                  <a:gd name="T7" fmla="*/ 11 h 11"/>
                  <a:gd name="T8" fmla="*/ 0 w 87"/>
                  <a:gd name="T9" fmla="*/ 11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 h="11">
                    <a:moveTo>
                      <a:pt x="0" y="11"/>
                    </a:moveTo>
                    <a:lnTo>
                      <a:pt x="15" y="0"/>
                    </a:lnTo>
                    <a:lnTo>
                      <a:pt x="81" y="0"/>
                    </a:lnTo>
                    <a:lnTo>
                      <a:pt x="87" y="11"/>
                    </a:lnTo>
                    <a:lnTo>
                      <a:pt x="0" y="11"/>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7" name="Freeform 110">
                <a:extLst>
                  <a:ext uri="{FF2B5EF4-FFF2-40B4-BE49-F238E27FC236}">
                    <a16:creationId xmlns:a16="http://schemas.microsoft.com/office/drawing/2014/main" id="{F15983FE-BEB4-4E8D-AD06-848DE89362B5}"/>
                  </a:ext>
                </a:extLst>
              </p:cNvPr>
              <p:cNvSpPr>
                <a:spLocks/>
              </p:cNvSpPr>
              <p:nvPr/>
            </p:nvSpPr>
            <p:spPr bwMode="auto">
              <a:xfrm>
                <a:off x="1368" y="1784"/>
                <a:ext cx="86" cy="77"/>
              </a:xfrm>
              <a:custGeom>
                <a:avLst/>
                <a:gdLst>
                  <a:gd name="T0" fmla="*/ 86 w 86"/>
                  <a:gd name="T1" fmla="*/ 0 h 77"/>
                  <a:gd name="T2" fmla="*/ 0 w 86"/>
                  <a:gd name="T3" fmla="*/ 77 h 77"/>
                  <a:gd name="T4" fmla="*/ 86 w 86"/>
                  <a:gd name="T5" fmla="*/ 77 h 77"/>
                  <a:gd name="T6" fmla="*/ 86 w 86"/>
                  <a:gd name="T7" fmla="*/ 0 h 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6" h="77">
                    <a:moveTo>
                      <a:pt x="86" y="0"/>
                    </a:moveTo>
                    <a:lnTo>
                      <a:pt x="0" y="77"/>
                    </a:lnTo>
                    <a:lnTo>
                      <a:pt x="86" y="77"/>
                    </a:lnTo>
                    <a:lnTo>
                      <a:pt x="86" y="0"/>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8" name="Freeform 111">
                <a:extLst>
                  <a:ext uri="{FF2B5EF4-FFF2-40B4-BE49-F238E27FC236}">
                    <a16:creationId xmlns:a16="http://schemas.microsoft.com/office/drawing/2014/main" id="{0A7C22D3-B142-4609-AD13-238E5A9ABCA4}"/>
                  </a:ext>
                </a:extLst>
              </p:cNvPr>
              <p:cNvSpPr>
                <a:spLocks/>
              </p:cNvSpPr>
              <p:nvPr/>
            </p:nvSpPr>
            <p:spPr bwMode="auto">
              <a:xfrm>
                <a:off x="1368" y="1784"/>
                <a:ext cx="86" cy="77"/>
              </a:xfrm>
              <a:custGeom>
                <a:avLst/>
                <a:gdLst>
                  <a:gd name="T0" fmla="*/ 0 w 86"/>
                  <a:gd name="T1" fmla="*/ 77 h 77"/>
                  <a:gd name="T2" fmla="*/ 86 w 86"/>
                  <a:gd name="T3" fmla="*/ 0 h 77"/>
                  <a:gd name="T4" fmla="*/ 0 w 86"/>
                  <a:gd name="T5" fmla="*/ 0 h 77"/>
                  <a:gd name="T6" fmla="*/ 0 w 86"/>
                  <a:gd name="T7" fmla="*/ 77 h 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6" h="77">
                    <a:moveTo>
                      <a:pt x="0" y="77"/>
                    </a:moveTo>
                    <a:lnTo>
                      <a:pt x="86" y="0"/>
                    </a:lnTo>
                    <a:lnTo>
                      <a:pt x="0" y="0"/>
                    </a:lnTo>
                    <a:lnTo>
                      <a:pt x="0" y="77"/>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9" name="Rectangle 112">
                <a:extLst>
                  <a:ext uri="{FF2B5EF4-FFF2-40B4-BE49-F238E27FC236}">
                    <a16:creationId xmlns:a16="http://schemas.microsoft.com/office/drawing/2014/main" id="{810D15CF-BFCD-46A8-A879-47E7EC2303CA}"/>
                  </a:ext>
                </a:extLst>
              </p:cNvPr>
              <p:cNvSpPr>
                <a:spLocks noChangeArrowheads="1"/>
              </p:cNvSpPr>
              <p:nvPr/>
            </p:nvSpPr>
            <p:spPr bwMode="auto">
              <a:xfrm>
                <a:off x="1377" y="1794"/>
                <a:ext cx="65" cy="58"/>
              </a:xfrm>
              <a:prstGeom prst="rect">
                <a:avLst/>
              </a:prstGeom>
              <a:solidFill>
                <a:srgbClr val="618F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460" name="Freeform 113">
                <a:extLst>
                  <a:ext uri="{FF2B5EF4-FFF2-40B4-BE49-F238E27FC236}">
                    <a16:creationId xmlns:a16="http://schemas.microsoft.com/office/drawing/2014/main" id="{5570645A-6EDB-448F-B6A0-B7523B3EAD2F}"/>
                  </a:ext>
                </a:extLst>
              </p:cNvPr>
              <p:cNvSpPr>
                <a:spLocks/>
              </p:cNvSpPr>
              <p:nvPr/>
            </p:nvSpPr>
            <p:spPr bwMode="auto">
              <a:xfrm>
                <a:off x="1279" y="1784"/>
                <a:ext cx="87" cy="77"/>
              </a:xfrm>
              <a:custGeom>
                <a:avLst/>
                <a:gdLst>
                  <a:gd name="T0" fmla="*/ 87 w 87"/>
                  <a:gd name="T1" fmla="*/ 0 h 77"/>
                  <a:gd name="T2" fmla="*/ 0 w 87"/>
                  <a:gd name="T3" fmla="*/ 77 h 77"/>
                  <a:gd name="T4" fmla="*/ 87 w 87"/>
                  <a:gd name="T5" fmla="*/ 77 h 77"/>
                  <a:gd name="T6" fmla="*/ 87 w 87"/>
                  <a:gd name="T7" fmla="*/ 0 h 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7" h="77">
                    <a:moveTo>
                      <a:pt x="87" y="0"/>
                    </a:moveTo>
                    <a:lnTo>
                      <a:pt x="0" y="77"/>
                    </a:lnTo>
                    <a:lnTo>
                      <a:pt x="87" y="77"/>
                    </a:lnTo>
                    <a:lnTo>
                      <a:pt x="87" y="0"/>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1" name="Freeform 114">
                <a:extLst>
                  <a:ext uri="{FF2B5EF4-FFF2-40B4-BE49-F238E27FC236}">
                    <a16:creationId xmlns:a16="http://schemas.microsoft.com/office/drawing/2014/main" id="{251D3041-F8EA-4614-9D9D-1C493D8F4E84}"/>
                  </a:ext>
                </a:extLst>
              </p:cNvPr>
              <p:cNvSpPr>
                <a:spLocks/>
              </p:cNvSpPr>
              <p:nvPr/>
            </p:nvSpPr>
            <p:spPr bwMode="auto">
              <a:xfrm>
                <a:off x="1279" y="1784"/>
                <a:ext cx="87" cy="77"/>
              </a:xfrm>
              <a:custGeom>
                <a:avLst/>
                <a:gdLst>
                  <a:gd name="T0" fmla="*/ 0 w 87"/>
                  <a:gd name="T1" fmla="*/ 77 h 77"/>
                  <a:gd name="T2" fmla="*/ 87 w 87"/>
                  <a:gd name="T3" fmla="*/ 0 h 77"/>
                  <a:gd name="T4" fmla="*/ 0 w 87"/>
                  <a:gd name="T5" fmla="*/ 0 h 77"/>
                  <a:gd name="T6" fmla="*/ 0 w 87"/>
                  <a:gd name="T7" fmla="*/ 77 h 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7" h="77">
                    <a:moveTo>
                      <a:pt x="0" y="77"/>
                    </a:moveTo>
                    <a:lnTo>
                      <a:pt x="87" y="0"/>
                    </a:lnTo>
                    <a:lnTo>
                      <a:pt x="0" y="0"/>
                    </a:lnTo>
                    <a:lnTo>
                      <a:pt x="0" y="77"/>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2" name="Rectangle 115">
                <a:extLst>
                  <a:ext uri="{FF2B5EF4-FFF2-40B4-BE49-F238E27FC236}">
                    <a16:creationId xmlns:a16="http://schemas.microsoft.com/office/drawing/2014/main" id="{A91DDE58-3A03-4D4B-B44F-FA273448CFF9}"/>
                  </a:ext>
                </a:extLst>
              </p:cNvPr>
              <p:cNvSpPr>
                <a:spLocks noChangeArrowheads="1"/>
              </p:cNvSpPr>
              <p:nvPr/>
            </p:nvSpPr>
            <p:spPr bwMode="auto">
              <a:xfrm>
                <a:off x="1290" y="1794"/>
                <a:ext cx="66" cy="58"/>
              </a:xfrm>
              <a:prstGeom prst="rect">
                <a:avLst/>
              </a:prstGeom>
              <a:solidFill>
                <a:srgbClr val="618F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463" name="Freeform 116">
                <a:extLst>
                  <a:ext uri="{FF2B5EF4-FFF2-40B4-BE49-F238E27FC236}">
                    <a16:creationId xmlns:a16="http://schemas.microsoft.com/office/drawing/2014/main" id="{819A84E0-86C6-4410-A807-10FECF28BDE0}"/>
                  </a:ext>
                </a:extLst>
              </p:cNvPr>
              <p:cNvSpPr>
                <a:spLocks/>
              </p:cNvSpPr>
              <p:nvPr/>
            </p:nvSpPr>
            <p:spPr bwMode="auto">
              <a:xfrm>
                <a:off x="1191" y="1784"/>
                <a:ext cx="87" cy="77"/>
              </a:xfrm>
              <a:custGeom>
                <a:avLst/>
                <a:gdLst>
                  <a:gd name="T0" fmla="*/ 87 w 87"/>
                  <a:gd name="T1" fmla="*/ 0 h 77"/>
                  <a:gd name="T2" fmla="*/ 0 w 87"/>
                  <a:gd name="T3" fmla="*/ 77 h 77"/>
                  <a:gd name="T4" fmla="*/ 87 w 87"/>
                  <a:gd name="T5" fmla="*/ 77 h 77"/>
                  <a:gd name="T6" fmla="*/ 87 w 87"/>
                  <a:gd name="T7" fmla="*/ 0 h 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7" h="77">
                    <a:moveTo>
                      <a:pt x="87" y="0"/>
                    </a:moveTo>
                    <a:lnTo>
                      <a:pt x="0" y="77"/>
                    </a:lnTo>
                    <a:lnTo>
                      <a:pt x="87" y="77"/>
                    </a:lnTo>
                    <a:lnTo>
                      <a:pt x="87" y="0"/>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4" name="Freeform 117">
                <a:extLst>
                  <a:ext uri="{FF2B5EF4-FFF2-40B4-BE49-F238E27FC236}">
                    <a16:creationId xmlns:a16="http://schemas.microsoft.com/office/drawing/2014/main" id="{E533EAD3-C364-4936-A02A-9DFE0457EBFD}"/>
                  </a:ext>
                </a:extLst>
              </p:cNvPr>
              <p:cNvSpPr>
                <a:spLocks/>
              </p:cNvSpPr>
              <p:nvPr/>
            </p:nvSpPr>
            <p:spPr bwMode="auto">
              <a:xfrm>
                <a:off x="1191" y="1784"/>
                <a:ext cx="87" cy="77"/>
              </a:xfrm>
              <a:custGeom>
                <a:avLst/>
                <a:gdLst>
                  <a:gd name="T0" fmla="*/ 0 w 87"/>
                  <a:gd name="T1" fmla="*/ 77 h 77"/>
                  <a:gd name="T2" fmla="*/ 87 w 87"/>
                  <a:gd name="T3" fmla="*/ 0 h 77"/>
                  <a:gd name="T4" fmla="*/ 0 w 87"/>
                  <a:gd name="T5" fmla="*/ 0 h 77"/>
                  <a:gd name="T6" fmla="*/ 0 w 87"/>
                  <a:gd name="T7" fmla="*/ 77 h 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7" h="77">
                    <a:moveTo>
                      <a:pt x="0" y="77"/>
                    </a:moveTo>
                    <a:lnTo>
                      <a:pt x="87" y="0"/>
                    </a:lnTo>
                    <a:lnTo>
                      <a:pt x="0" y="0"/>
                    </a:lnTo>
                    <a:lnTo>
                      <a:pt x="0" y="77"/>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5" name="Rectangle 118">
                <a:extLst>
                  <a:ext uri="{FF2B5EF4-FFF2-40B4-BE49-F238E27FC236}">
                    <a16:creationId xmlns:a16="http://schemas.microsoft.com/office/drawing/2014/main" id="{777FB308-26AD-498A-A3E2-A37480F1D4D5}"/>
                  </a:ext>
                </a:extLst>
              </p:cNvPr>
              <p:cNvSpPr>
                <a:spLocks noChangeArrowheads="1"/>
              </p:cNvSpPr>
              <p:nvPr/>
            </p:nvSpPr>
            <p:spPr bwMode="auto">
              <a:xfrm>
                <a:off x="1202" y="1794"/>
                <a:ext cx="65" cy="58"/>
              </a:xfrm>
              <a:prstGeom prst="rect">
                <a:avLst/>
              </a:prstGeom>
              <a:solidFill>
                <a:srgbClr val="618F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466" name="Freeform 119">
                <a:extLst>
                  <a:ext uri="{FF2B5EF4-FFF2-40B4-BE49-F238E27FC236}">
                    <a16:creationId xmlns:a16="http://schemas.microsoft.com/office/drawing/2014/main" id="{ECC6BD32-26F8-4059-A450-7F3763B43339}"/>
                  </a:ext>
                </a:extLst>
              </p:cNvPr>
              <p:cNvSpPr>
                <a:spLocks/>
              </p:cNvSpPr>
              <p:nvPr/>
            </p:nvSpPr>
            <p:spPr bwMode="auto">
              <a:xfrm>
                <a:off x="1366" y="1706"/>
                <a:ext cx="87" cy="77"/>
              </a:xfrm>
              <a:custGeom>
                <a:avLst/>
                <a:gdLst>
                  <a:gd name="T0" fmla="*/ 87 w 87"/>
                  <a:gd name="T1" fmla="*/ 0 h 77"/>
                  <a:gd name="T2" fmla="*/ 0 w 87"/>
                  <a:gd name="T3" fmla="*/ 77 h 77"/>
                  <a:gd name="T4" fmla="*/ 87 w 87"/>
                  <a:gd name="T5" fmla="*/ 77 h 77"/>
                  <a:gd name="T6" fmla="*/ 87 w 87"/>
                  <a:gd name="T7" fmla="*/ 0 h 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7" h="77">
                    <a:moveTo>
                      <a:pt x="87" y="0"/>
                    </a:moveTo>
                    <a:lnTo>
                      <a:pt x="0" y="77"/>
                    </a:lnTo>
                    <a:lnTo>
                      <a:pt x="87" y="77"/>
                    </a:lnTo>
                    <a:lnTo>
                      <a:pt x="87" y="0"/>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7" name="Freeform 120">
                <a:extLst>
                  <a:ext uri="{FF2B5EF4-FFF2-40B4-BE49-F238E27FC236}">
                    <a16:creationId xmlns:a16="http://schemas.microsoft.com/office/drawing/2014/main" id="{BBED5C79-1AF6-4A8E-83A8-ECD791F35942}"/>
                  </a:ext>
                </a:extLst>
              </p:cNvPr>
              <p:cNvSpPr>
                <a:spLocks/>
              </p:cNvSpPr>
              <p:nvPr/>
            </p:nvSpPr>
            <p:spPr bwMode="auto">
              <a:xfrm>
                <a:off x="1366" y="1706"/>
                <a:ext cx="87" cy="77"/>
              </a:xfrm>
              <a:custGeom>
                <a:avLst/>
                <a:gdLst>
                  <a:gd name="T0" fmla="*/ 0 w 87"/>
                  <a:gd name="T1" fmla="*/ 77 h 77"/>
                  <a:gd name="T2" fmla="*/ 87 w 87"/>
                  <a:gd name="T3" fmla="*/ 0 h 77"/>
                  <a:gd name="T4" fmla="*/ 0 w 87"/>
                  <a:gd name="T5" fmla="*/ 0 h 77"/>
                  <a:gd name="T6" fmla="*/ 0 w 87"/>
                  <a:gd name="T7" fmla="*/ 77 h 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7" h="77">
                    <a:moveTo>
                      <a:pt x="0" y="77"/>
                    </a:moveTo>
                    <a:lnTo>
                      <a:pt x="87" y="0"/>
                    </a:lnTo>
                    <a:lnTo>
                      <a:pt x="0" y="0"/>
                    </a:lnTo>
                    <a:lnTo>
                      <a:pt x="0" y="77"/>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8" name="Rectangle 121">
                <a:extLst>
                  <a:ext uri="{FF2B5EF4-FFF2-40B4-BE49-F238E27FC236}">
                    <a16:creationId xmlns:a16="http://schemas.microsoft.com/office/drawing/2014/main" id="{6DE5E215-9810-4A76-8ED1-91514282BF62}"/>
                  </a:ext>
                </a:extLst>
              </p:cNvPr>
              <p:cNvSpPr>
                <a:spLocks noChangeArrowheads="1"/>
              </p:cNvSpPr>
              <p:nvPr/>
            </p:nvSpPr>
            <p:spPr bwMode="auto">
              <a:xfrm>
                <a:off x="1377" y="1715"/>
                <a:ext cx="64" cy="58"/>
              </a:xfrm>
              <a:prstGeom prst="rect">
                <a:avLst/>
              </a:prstGeom>
              <a:solidFill>
                <a:srgbClr val="618F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469" name="Freeform 122">
                <a:extLst>
                  <a:ext uri="{FF2B5EF4-FFF2-40B4-BE49-F238E27FC236}">
                    <a16:creationId xmlns:a16="http://schemas.microsoft.com/office/drawing/2014/main" id="{5D1ED81B-2818-495B-A83A-CDFCAF438C9F}"/>
                  </a:ext>
                </a:extLst>
              </p:cNvPr>
              <p:cNvSpPr>
                <a:spLocks/>
              </p:cNvSpPr>
              <p:nvPr/>
            </p:nvSpPr>
            <p:spPr bwMode="auto">
              <a:xfrm>
                <a:off x="1278" y="1706"/>
                <a:ext cx="88" cy="77"/>
              </a:xfrm>
              <a:custGeom>
                <a:avLst/>
                <a:gdLst>
                  <a:gd name="T0" fmla="*/ 88 w 88"/>
                  <a:gd name="T1" fmla="*/ 0 h 77"/>
                  <a:gd name="T2" fmla="*/ 0 w 88"/>
                  <a:gd name="T3" fmla="*/ 77 h 77"/>
                  <a:gd name="T4" fmla="*/ 88 w 88"/>
                  <a:gd name="T5" fmla="*/ 77 h 77"/>
                  <a:gd name="T6" fmla="*/ 88 w 88"/>
                  <a:gd name="T7" fmla="*/ 0 h 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 h="77">
                    <a:moveTo>
                      <a:pt x="88" y="0"/>
                    </a:moveTo>
                    <a:lnTo>
                      <a:pt x="0" y="77"/>
                    </a:lnTo>
                    <a:lnTo>
                      <a:pt x="88" y="77"/>
                    </a:lnTo>
                    <a:lnTo>
                      <a:pt x="88" y="0"/>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0" name="Freeform 123">
                <a:extLst>
                  <a:ext uri="{FF2B5EF4-FFF2-40B4-BE49-F238E27FC236}">
                    <a16:creationId xmlns:a16="http://schemas.microsoft.com/office/drawing/2014/main" id="{2B8FDA84-51D1-42C6-BEB2-6FAFAE296918}"/>
                  </a:ext>
                </a:extLst>
              </p:cNvPr>
              <p:cNvSpPr>
                <a:spLocks/>
              </p:cNvSpPr>
              <p:nvPr/>
            </p:nvSpPr>
            <p:spPr bwMode="auto">
              <a:xfrm>
                <a:off x="1278" y="1706"/>
                <a:ext cx="88" cy="77"/>
              </a:xfrm>
              <a:custGeom>
                <a:avLst/>
                <a:gdLst>
                  <a:gd name="T0" fmla="*/ 0 w 88"/>
                  <a:gd name="T1" fmla="*/ 77 h 77"/>
                  <a:gd name="T2" fmla="*/ 88 w 88"/>
                  <a:gd name="T3" fmla="*/ 0 h 77"/>
                  <a:gd name="T4" fmla="*/ 0 w 88"/>
                  <a:gd name="T5" fmla="*/ 0 h 77"/>
                  <a:gd name="T6" fmla="*/ 0 w 88"/>
                  <a:gd name="T7" fmla="*/ 77 h 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 h="77">
                    <a:moveTo>
                      <a:pt x="0" y="77"/>
                    </a:moveTo>
                    <a:lnTo>
                      <a:pt x="88" y="0"/>
                    </a:lnTo>
                    <a:lnTo>
                      <a:pt x="0" y="0"/>
                    </a:lnTo>
                    <a:lnTo>
                      <a:pt x="0" y="77"/>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 name="Rectangle 124">
                <a:extLst>
                  <a:ext uri="{FF2B5EF4-FFF2-40B4-BE49-F238E27FC236}">
                    <a16:creationId xmlns:a16="http://schemas.microsoft.com/office/drawing/2014/main" id="{170256E0-FEE7-41D2-9319-0473028274C9}"/>
                  </a:ext>
                </a:extLst>
              </p:cNvPr>
              <p:cNvSpPr>
                <a:spLocks noChangeArrowheads="1"/>
              </p:cNvSpPr>
              <p:nvPr/>
            </p:nvSpPr>
            <p:spPr bwMode="auto">
              <a:xfrm>
                <a:off x="1287" y="1714"/>
                <a:ext cx="66" cy="58"/>
              </a:xfrm>
              <a:prstGeom prst="rect">
                <a:avLst/>
              </a:prstGeom>
              <a:solidFill>
                <a:srgbClr val="618F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472" name="Freeform 125">
                <a:extLst>
                  <a:ext uri="{FF2B5EF4-FFF2-40B4-BE49-F238E27FC236}">
                    <a16:creationId xmlns:a16="http://schemas.microsoft.com/office/drawing/2014/main" id="{B69C69AF-9DD4-408B-A1EE-84921B395855}"/>
                  </a:ext>
                </a:extLst>
              </p:cNvPr>
              <p:cNvSpPr>
                <a:spLocks/>
              </p:cNvSpPr>
              <p:nvPr/>
            </p:nvSpPr>
            <p:spPr bwMode="auto">
              <a:xfrm>
                <a:off x="1191" y="1706"/>
                <a:ext cx="87" cy="77"/>
              </a:xfrm>
              <a:custGeom>
                <a:avLst/>
                <a:gdLst>
                  <a:gd name="T0" fmla="*/ 87 w 87"/>
                  <a:gd name="T1" fmla="*/ 0 h 77"/>
                  <a:gd name="T2" fmla="*/ 0 w 87"/>
                  <a:gd name="T3" fmla="*/ 77 h 77"/>
                  <a:gd name="T4" fmla="*/ 87 w 87"/>
                  <a:gd name="T5" fmla="*/ 77 h 77"/>
                  <a:gd name="T6" fmla="*/ 87 w 87"/>
                  <a:gd name="T7" fmla="*/ 0 h 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7" h="77">
                    <a:moveTo>
                      <a:pt x="87" y="0"/>
                    </a:moveTo>
                    <a:lnTo>
                      <a:pt x="0" y="77"/>
                    </a:lnTo>
                    <a:lnTo>
                      <a:pt x="87" y="77"/>
                    </a:lnTo>
                    <a:lnTo>
                      <a:pt x="87" y="0"/>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3" name="Freeform 126">
                <a:extLst>
                  <a:ext uri="{FF2B5EF4-FFF2-40B4-BE49-F238E27FC236}">
                    <a16:creationId xmlns:a16="http://schemas.microsoft.com/office/drawing/2014/main" id="{C852CBF7-F881-4B7B-8A59-6457A4362604}"/>
                  </a:ext>
                </a:extLst>
              </p:cNvPr>
              <p:cNvSpPr>
                <a:spLocks/>
              </p:cNvSpPr>
              <p:nvPr/>
            </p:nvSpPr>
            <p:spPr bwMode="auto">
              <a:xfrm>
                <a:off x="1191" y="1706"/>
                <a:ext cx="87" cy="77"/>
              </a:xfrm>
              <a:custGeom>
                <a:avLst/>
                <a:gdLst>
                  <a:gd name="T0" fmla="*/ 0 w 87"/>
                  <a:gd name="T1" fmla="*/ 77 h 77"/>
                  <a:gd name="T2" fmla="*/ 87 w 87"/>
                  <a:gd name="T3" fmla="*/ 0 h 77"/>
                  <a:gd name="T4" fmla="*/ 0 w 87"/>
                  <a:gd name="T5" fmla="*/ 0 h 77"/>
                  <a:gd name="T6" fmla="*/ 0 w 87"/>
                  <a:gd name="T7" fmla="*/ 77 h 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7" h="77">
                    <a:moveTo>
                      <a:pt x="0" y="77"/>
                    </a:moveTo>
                    <a:lnTo>
                      <a:pt x="87" y="0"/>
                    </a:lnTo>
                    <a:lnTo>
                      <a:pt x="0" y="0"/>
                    </a:lnTo>
                    <a:lnTo>
                      <a:pt x="0" y="77"/>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4" name="Rectangle 127">
                <a:extLst>
                  <a:ext uri="{FF2B5EF4-FFF2-40B4-BE49-F238E27FC236}">
                    <a16:creationId xmlns:a16="http://schemas.microsoft.com/office/drawing/2014/main" id="{D604743E-4BA9-4960-8543-87B67E67DB1D}"/>
                  </a:ext>
                </a:extLst>
              </p:cNvPr>
              <p:cNvSpPr>
                <a:spLocks noChangeArrowheads="1"/>
              </p:cNvSpPr>
              <p:nvPr/>
            </p:nvSpPr>
            <p:spPr bwMode="auto">
              <a:xfrm>
                <a:off x="1202" y="1715"/>
                <a:ext cx="65" cy="58"/>
              </a:xfrm>
              <a:prstGeom prst="rect">
                <a:avLst/>
              </a:prstGeom>
              <a:solidFill>
                <a:srgbClr val="618F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475" name="Freeform 128">
                <a:extLst>
                  <a:ext uri="{FF2B5EF4-FFF2-40B4-BE49-F238E27FC236}">
                    <a16:creationId xmlns:a16="http://schemas.microsoft.com/office/drawing/2014/main" id="{3550E20C-28A2-402E-8E4C-8AA895574196}"/>
                  </a:ext>
                </a:extLst>
              </p:cNvPr>
              <p:cNvSpPr>
                <a:spLocks/>
              </p:cNvSpPr>
              <p:nvPr/>
            </p:nvSpPr>
            <p:spPr bwMode="auto">
              <a:xfrm>
                <a:off x="1191" y="1861"/>
                <a:ext cx="87" cy="79"/>
              </a:xfrm>
              <a:custGeom>
                <a:avLst/>
                <a:gdLst>
                  <a:gd name="T0" fmla="*/ 87 w 87"/>
                  <a:gd name="T1" fmla="*/ 0 h 79"/>
                  <a:gd name="T2" fmla="*/ 0 w 87"/>
                  <a:gd name="T3" fmla="*/ 79 h 79"/>
                  <a:gd name="T4" fmla="*/ 87 w 87"/>
                  <a:gd name="T5" fmla="*/ 79 h 79"/>
                  <a:gd name="T6" fmla="*/ 87 w 87"/>
                  <a:gd name="T7" fmla="*/ 0 h 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7" h="79">
                    <a:moveTo>
                      <a:pt x="87" y="0"/>
                    </a:moveTo>
                    <a:lnTo>
                      <a:pt x="0" y="79"/>
                    </a:lnTo>
                    <a:lnTo>
                      <a:pt x="87" y="79"/>
                    </a:lnTo>
                    <a:lnTo>
                      <a:pt x="87" y="0"/>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6" name="Freeform 129">
                <a:extLst>
                  <a:ext uri="{FF2B5EF4-FFF2-40B4-BE49-F238E27FC236}">
                    <a16:creationId xmlns:a16="http://schemas.microsoft.com/office/drawing/2014/main" id="{D6D3993C-E8F4-43E4-B526-08525712E6BF}"/>
                  </a:ext>
                </a:extLst>
              </p:cNvPr>
              <p:cNvSpPr>
                <a:spLocks/>
              </p:cNvSpPr>
              <p:nvPr/>
            </p:nvSpPr>
            <p:spPr bwMode="auto">
              <a:xfrm>
                <a:off x="1191" y="1861"/>
                <a:ext cx="87" cy="79"/>
              </a:xfrm>
              <a:custGeom>
                <a:avLst/>
                <a:gdLst>
                  <a:gd name="T0" fmla="*/ 0 w 87"/>
                  <a:gd name="T1" fmla="*/ 79 h 79"/>
                  <a:gd name="T2" fmla="*/ 87 w 87"/>
                  <a:gd name="T3" fmla="*/ 0 h 79"/>
                  <a:gd name="T4" fmla="*/ 0 w 87"/>
                  <a:gd name="T5" fmla="*/ 0 h 79"/>
                  <a:gd name="T6" fmla="*/ 0 w 87"/>
                  <a:gd name="T7" fmla="*/ 79 h 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7" h="79">
                    <a:moveTo>
                      <a:pt x="0" y="79"/>
                    </a:moveTo>
                    <a:lnTo>
                      <a:pt x="87" y="0"/>
                    </a:lnTo>
                    <a:lnTo>
                      <a:pt x="0" y="0"/>
                    </a:lnTo>
                    <a:lnTo>
                      <a:pt x="0" y="79"/>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7" name="Rectangle 130">
                <a:extLst>
                  <a:ext uri="{FF2B5EF4-FFF2-40B4-BE49-F238E27FC236}">
                    <a16:creationId xmlns:a16="http://schemas.microsoft.com/office/drawing/2014/main" id="{12BC8045-BCFD-41B3-9349-19C209397DC6}"/>
                  </a:ext>
                </a:extLst>
              </p:cNvPr>
              <p:cNvSpPr>
                <a:spLocks noChangeArrowheads="1"/>
              </p:cNvSpPr>
              <p:nvPr/>
            </p:nvSpPr>
            <p:spPr bwMode="auto">
              <a:xfrm>
                <a:off x="1202" y="1872"/>
                <a:ext cx="65" cy="58"/>
              </a:xfrm>
              <a:prstGeom prst="rect">
                <a:avLst/>
              </a:prstGeom>
              <a:solidFill>
                <a:srgbClr val="618F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sp>
          <p:nvSpPr>
            <p:cNvPr id="13" name="Rectangle 131">
              <a:extLst>
                <a:ext uri="{FF2B5EF4-FFF2-40B4-BE49-F238E27FC236}">
                  <a16:creationId xmlns:a16="http://schemas.microsoft.com/office/drawing/2014/main" id="{77771EDC-D4B9-4F41-94A2-670DA7989F66}"/>
                </a:ext>
              </a:extLst>
            </p:cNvPr>
            <p:cNvSpPr>
              <a:spLocks noChangeArrowheads="1"/>
            </p:cNvSpPr>
            <p:nvPr/>
          </p:nvSpPr>
          <p:spPr bwMode="auto">
            <a:xfrm>
              <a:off x="2103" y="1079"/>
              <a:ext cx="385"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200">
                  <a:solidFill>
                    <a:srgbClr val="000000"/>
                  </a:solidFill>
                  <a:latin typeface="Arial" panose="020B0604020202020204" pitchFamily="34" charset="0"/>
                </a:rPr>
                <a:t>经营组织</a:t>
              </a:r>
            </a:p>
          </p:txBody>
        </p:sp>
        <p:grpSp>
          <p:nvGrpSpPr>
            <p:cNvPr id="14" name="Group 132">
              <a:extLst>
                <a:ext uri="{FF2B5EF4-FFF2-40B4-BE49-F238E27FC236}">
                  <a16:creationId xmlns:a16="http://schemas.microsoft.com/office/drawing/2014/main" id="{9829B596-BFF9-463B-9C9C-42D5DDB61336}"/>
                </a:ext>
              </a:extLst>
            </p:cNvPr>
            <p:cNvGrpSpPr>
              <a:grpSpLocks/>
            </p:cNvGrpSpPr>
            <p:nvPr/>
          </p:nvGrpSpPr>
          <p:grpSpPr bwMode="auto">
            <a:xfrm>
              <a:off x="1002" y="1242"/>
              <a:ext cx="606" cy="598"/>
              <a:chOff x="1338" y="1242"/>
              <a:chExt cx="606" cy="598"/>
            </a:xfrm>
          </p:grpSpPr>
          <p:grpSp>
            <p:nvGrpSpPr>
              <p:cNvPr id="355" name="Group 133">
                <a:extLst>
                  <a:ext uri="{FF2B5EF4-FFF2-40B4-BE49-F238E27FC236}">
                    <a16:creationId xmlns:a16="http://schemas.microsoft.com/office/drawing/2014/main" id="{A2313CD0-81E7-4191-B66B-64C12F9EC1FF}"/>
                  </a:ext>
                </a:extLst>
              </p:cNvPr>
              <p:cNvGrpSpPr>
                <a:grpSpLocks/>
              </p:cNvGrpSpPr>
              <p:nvPr/>
            </p:nvGrpSpPr>
            <p:grpSpPr bwMode="auto">
              <a:xfrm>
                <a:off x="1338" y="1544"/>
                <a:ext cx="606" cy="296"/>
                <a:chOff x="1114" y="1552"/>
                <a:chExt cx="606" cy="296"/>
              </a:xfrm>
            </p:grpSpPr>
            <p:sp>
              <p:nvSpPr>
                <p:cNvPr id="363" name="AutoShape 134">
                  <a:extLst>
                    <a:ext uri="{FF2B5EF4-FFF2-40B4-BE49-F238E27FC236}">
                      <a16:creationId xmlns:a16="http://schemas.microsoft.com/office/drawing/2014/main" id="{C656E5B2-DE94-40B7-B6FF-A56D74AE26B3}"/>
                    </a:ext>
                  </a:extLst>
                </p:cNvPr>
                <p:cNvSpPr>
                  <a:spLocks noChangeArrowheads="1"/>
                </p:cNvSpPr>
                <p:nvPr/>
              </p:nvSpPr>
              <p:spPr bwMode="auto">
                <a:xfrm>
                  <a:off x="1144" y="1552"/>
                  <a:ext cx="576" cy="296"/>
                </a:xfrm>
                <a:prstGeom prst="roundRect">
                  <a:avLst>
                    <a:gd name="adj" fmla="val 16667"/>
                  </a:avLst>
                </a:prstGeom>
                <a:solidFill>
                  <a:srgbClr val="99CCFF"/>
                </a:solidFill>
                <a:ln>
                  <a:noFill/>
                </a:ln>
                <a:effectLst>
                  <a:outerShdw dist="35921" dir="2700000" algn="ctr" rotWithShape="0">
                    <a:srgbClr val="808080"/>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64" name="Rectangle 135">
                  <a:extLst>
                    <a:ext uri="{FF2B5EF4-FFF2-40B4-BE49-F238E27FC236}">
                      <a16:creationId xmlns:a16="http://schemas.microsoft.com/office/drawing/2014/main" id="{B8C911A3-147B-4109-9C7B-16BCF01FE75A}"/>
                    </a:ext>
                  </a:extLst>
                </p:cNvPr>
                <p:cNvSpPr>
                  <a:spLocks noChangeArrowheads="1"/>
                </p:cNvSpPr>
                <p:nvPr/>
              </p:nvSpPr>
              <p:spPr bwMode="auto">
                <a:xfrm>
                  <a:off x="1114" y="1575"/>
                  <a:ext cx="596"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en-US" sz="1000" dirty="0">
                      <a:solidFill>
                        <a:srgbClr val="000000"/>
                      </a:solidFill>
                      <a:latin typeface="Arial" panose="020B0604020202020204" pitchFamily="34" charset="0"/>
                    </a:rPr>
                    <a:t>成本控制范围</a:t>
                  </a:r>
                  <a:r>
                    <a:rPr lang="en-US" altLang="zh-CN" sz="1000" dirty="0">
                      <a:solidFill>
                        <a:srgbClr val="000000"/>
                      </a:solidFill>
                      <a:latin typeface="Arial" panose="020B0604020202020204" pitchFamily="34" charset="0"/>
                    </a:rPr>
                    <a:t>01</a:t>
                  </a:r>
                  <a:endParaRPr lang="en-GB" altLang="zh-CN" sz="1000" dirty="0">
                    <a:solidFill>
                      <a:srgbClr val="000000"/>
                    </a:solidFill>
                    <a:latin typeface="Arial" panose="020B0604020202020204" pitchFamily="34" charset="0"/>
                  </a:endParaRPr>
                </a:p>
              </p:txBody>
            </p:sp>
          </p:grpSp>
          <p:grpSp>
            <p:nvGrpSpPr>
              <p:cNvPr id="356" name="Group 136">
                <a:extLst>
                  <a:ext uri="{FF2B5EF4-FFF2-40B4-BE49-F238E27FC236}">
                    <a16:creationId xmlns:a16="http://schemas.microsoft.com/office/drawing/2014/main" id="{8CD7FD70-9B6C-46F2-BCEB-A90190E60D17}"/>
                  </a:ext>
                </a:extLst>
              </p:cNvPr>
              <p:cNvGrpSpPr>
                <a:grpSpLocks/>
              </p:cNvGrpSpPr>
              <p:nvPr/>
            </p:nvGrpSpPr>
            <p:grpSpPr bwMode="auto">
              <a:xfrm rot="-5400000">
                <a:off x="1553" y="1318"/>
                <a:ext cx="351" cy="199"/>
                <a:chOff x="3560" y="1714"/>
                <a:chExt cx="190" cy="82"/>
              </a:xfrm>
            </p:grpSpPr>
            <p:sp>
              <p:nvSpPr>
                <p:cNvPr id="357" name="Rectangle 137">
                  <a:extLst>
                    <a:ext uri="{FF2B5EF4-FFF2-40B4-BE49-F238E27FC236}">
                      <a16:creationId xmlns:a16="http://schemas.microsoft.com/office/drawing/2014/main" id="{6D001FC3-224E-4D2F-BC07-89B81B37A014}"/>
                    </a:ext>
                  </a:extLst>
                </p:cNvPr>
                <p:cNvSpPr>
                  <a:spLocks noChangeArrowheads="1"/>
                </p:cNvSpPr>
                <p:nvPr/>
              </p:nvSpPr>
              <p:spPr bwMode="auto">
                <a:xfrm>
                  <a:off x="3560" y="1741"/>
                  <a:ext cx="102" cy="16"/>
                </a:xfrm>
                <a:prstGeom prst="rect">
                  <a:avLst/>
                </a:prstGeom>
                <a:solidFill>
                  <a:srgbClr val="A3A3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58" name="Freeform 138">
                  <a:extLst>
                    <a:ext uri="{FF2B5EF4-FFF2-40B4-BE49-F238E27FC236}">
                      <a16:creationId xmlns:a16="http://schemas.microsoft.com/office/drawing/2014/main" id="{403E0D1A-D6B9-4837-8DA9-6C5BAA2F5426}"/>
                    </a:ext>
                  </a:extLst>
                </p:cNvPr>
                <p:cNvSpPr>
                  <a:spLocks/>
                </p:cNvSpPr>
                <p:nvPr/>
              </p:nvSpPr>
              <p:spPr bwMode="auto">
                <a:xfrm>
                  <a:off x="3659" y="1714"/>
                  <a:ext cx="79" cy="72"/>
                </a:xfrm>
                <a:custGeom>
                  <a:avLst/>
                  <a:gdLst>
                    <a:gd name="T0" fmla="*/ 0 w 79"/>
                    <a:gd name="T1" fmla="*/ 72 h 72"/>
                    <a:gd name="T2" fmla="*/ 79 w 79"/>
                    <a:gd name="T3" fmla="*/ 35 h 72"/>
                    <a:gd name="T4" fmla="*/ 0 w 79"/>
                    <a:gd name="T5" fmla="*/ 0 h 72"/>
                    <a:gd name="T6" fmla="*/ 0 w 79"/>
                    <a:gd name="T7" fmla="*/ 72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9" h="72">
                      <a:moveTo>
                        <a:pt x="0" y="72"/>
                      </a:moveTo>
                      <a:lnTo>
                        <a:pt x="79" y="35"/>
                      </a:lnTo>
                      <a:lnTo>
                        <a:pt x="0" y="0"/>
                      </a:lnTo>
                      <a:lnTo>
                        <a:pt x="0" y="72"/>
                      </a:lnTo>
                      <a:close/>
                    </a:path>
                  </a:pathLst>
                </a:custGeom>
                <a:solidFill>
                  <a:srgbClr val="A3A3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9" name="Rectangle 139">
                  <a:extLst>
                    <a:ext uri="{FF2B5EF4-FFF2-40B4-BE49-F238E27FC236}">
                      <a16:creationId xmlns:a16="http://schemas.microsoft.com/office/drawing/2014/main" id="{D677CA02-6673-4932-99B5-77115DED9CBF}"/>
                    </a:ext>
                  </a:extLst>
                </p:cNvPr>
                <p:cNvSpPr>
                  <a:spLocks noChangeArrowheads="1"/>
                </p:cNvSpPr>
                <p:nvPr/>
              </p:nvSpPr>
              <p:spPr bwMode="auto">
                <a:xfrm>
                  <a:off x="3572" y="1752"/>
                  <a:ext cx="102" cy="16"/>
                </a:xfrm>
                <a:prstGeom prst="rect">
                  <a:avLst/>
                </a:prstGeom>
                <a:solidFill>
                  <a:srgbClr val="3D3D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60" name="Freeform 140">
                  <a:extLst>
                    <a:ext uri="{FF2B5EF4-FFF2-40B4-BE49-F238E27FC236}">
                      <a16:creationId xmlns:a16="http://schemas.microsoft.com/office/drawing/2014/main" id="{035692EC-C4BA-4B39-A747-45BAE77540C7}"/>
                    </a:ext>
                  </a:extLst>
                </p:cNvPr>
                <p:cNvSpPr>
                  <a:spLocks/>
                </p:cNvSpPr>
                <p:nvPr/>
              </p:nvSpPr>
              <p:spPr bwMode="auto">
                <a:xfrm>
                  <a:off x="3671" y="1725"/>
                  <a:ext cx="79" cy="71"/>
                </a:xfrm>
                <a:custGeom>
                  <a:avLst/>
                  <a:gdLst>
                    <a:gd name="T0" fmla="*/ 0 w 79"/>
                    <a:gd name="T1" fmla="*/ 71 h 71"/>
                    <a:gd name="T2" fmla="*/ 79 w 79"/>
                    <a:gd name="T3" fmla="*/ 35 h 71"/>
                    <a:gd name="T4" fmla="*/ 0 w 79"/>
                    <a:gd name="T5" fmla="*/ 0 h 71"/>
                    <a:gd name="T6" fmla="*/ 0 w 79"/>
                    <a:gd name="T7" fmla="*/ 71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9" h="71">
                      <a:moveTo>
                        <a:pt x="0" y="71"/>
                      </a:moveTo>
                      <a:lnTo>
                        <a:pt x="79" y="35"/>
                      </a:lnTo>
                      <a:lnTo>
                        <a:pt x="0" y="0"/>
                      </a:lnTo>
                      <a:lnTo>
                        <a:pt x="0" y="71"/>
                      </a:lnTo>
                      <a:close/>
                    </a:path>
                  </a:pathLst>
                </a:custGeom>
                <a:solidFill>
                  <a:srgbClr val="3D3D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1" name="Rectangle 141">
                  <a:extLst>
                    <a:ext uri="{FF2B5EF4-FFF2-40B4-BE49-F238E27FC236}">
                      <a16:creationId xmlns:a16="http://schemas.microsoft.com/office/drawing/2014/main" id="{82F542B0-DC93-47A0-8EE6-30C96F892C95}"/>
                    </a:ext>
                  </a:extLst>
                </p:cNvPr>
                <p:cNvSpPr>
                  <a:spLocks noChangeArrowheads="1"/>
                </p:cNvSpPr>
                <p:nvPr/>
              </p:nvSpPr>
              <p:spPr bwMode="auto">
                <a:xfrm>
                  <a:off x="3566" y="1746"/>
                  <a:ext cx="102" cy="17"/>
                </a:xfrm>
                <a:prstGeom prst="rect">
                  <a:avLst/>
                </a:prstGeom>
                <a:solidFill>
                  <a:srgbClr val="6666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62" name="Freeform 142">
                  <a:extLst>
                    <a:ext uri="{FF2B5EF4-FFF2-40B4-BE49-F238E27FC236}">
                      <a16:creationId xmlns:a16="http://schemas.microsoft.com/office/drawing/2014/main" id="{D66DAF4C-4680-4CEE-9924-9CCD3BB5D2F5}"/>
                    </a:ext>
                  </a:extLst>
                </p:cNvPr>
                <p:cNvSpPr>
                  <a:spLocks/>
                </p:cNvSpPr>
                <p:nvPr/>
              </p:nvSpPr>
              <p:spPr bwMode="auto">
                <a:xfrm>
                  <a:off x="3665" y="1719"/>
                  <a:ext cx="79" cy="72"/>
                </a:xfrm>
                <a:custGeom>
                  <a:avLst/>
                  <a:gdLst>
                    <a:gd name="T0" fmla="*/ 0 w 79"/>
                    <a:gd name="T1" fmla="*/ 72 h 72"/>
                    <a:gd name="T2" fmla="*/ 79 w 79"/>
                    <a:gd name="T3" fmla="*/ 36 h 72"/>
                    <a:gd name="T4" fmla="*/ 0 w 79"/>
                    <a:gd name="T5" fmla="*/ 0 h 72"/>
                    <a:gd name="T6" fmla="*/ 0 w 79"/>
                    <a:gd name="T7" fmla="*/ 72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9" h="72">
                      <a:moveTo>
                        <a:pt x="0" y="72"/>
                      </a:moveTo>
                      <a:lnTo>
                        <a:pt x="79" y="36"/>
                      </a:lnTo>
                      <a:lnTo>
                        <a:pt x="0" y="0"/>
                      </a:lnTo>
                      <a:lnTo>
                        <a:pt x="0" y="72"/>
                      </a:lnTo>
                      <a:close/>
                    </a:path>
                  </a:pathLst>
                </a:custGeom>
                <a:solidFill>
                  <a:srgbClr val="6666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5" name="Group 143">
              <a:extLst>
                <a:ext uri="{FF2B5EF4-FFF2-40B4-BE49-F238E27FC236}">
                  <a16:creationId xmlns:a16="http://schemas.microsoft.com/office/drawing/2014/main" id="{66D34B78-FCE7-4A27-8AC1-80ED3F0B0FCA}"/>
                </a:ext>
              </a:extLst>
            </p:cNvPr>
            <p:cNvGrpSpPr>
              <a:grpSpLocks/>
            </p:cNvGrpSpPr>
            <p:nvPr/>
          </p:nvGrpSpPr>
          <p:grpSpPr bwMode="auto">
            <a:xfrm>
              <a:off x="1904" y="1258"/>
              <a:ext cx="607" cy="590"/>
              <a:chOff x="2040" y="1258"/>
              <a:chExt cx="607" cy="590"/>
            </a:xfrm>
          </p:grpSpPr>
          <p:grpSp>
            <p:nvGrpSpPr>
              <p:cNvPr id="345" name="Group 144">
                <a:extLst>
                  <a:ext uri="{FF2B5EF4-FFF2-40B4-BE49-F238E27FC236}">
                    <a16:creationId xmlns:a16="http://schemas.microsoft.com/office/drawing/2014/main" id="{853AD8F2-C23A-4B7F-8168-DB3A91A39651}"/>
                  </a:ext>
                </a:extLst>
              </p:cNvPr>
              <p:cNvGrpSpPr>
                <a:grpSpLocks/>
              </p:cNvGrpSpPr>
              <p:nvPr/>
            </p:nvGrpSpPr>
            <p:grpSpPr bwMode="auto">
              <a:xfrm>
                <a:off x="2040" y="1552"/>
                <a:ext cx="607" cy="296"/>
                <a:chOff x="1120" y="1552"/>
                <a:chExt cx="607" cy="296"/>
              </a:xfrm>
            </p:grpSpPr>
            <p:sp>
              <p:nvSpPr>
                <p:cNvPr id="353" name="AutoShape 145">
                  <a:extLst>
                    <a:ext uri="{FF2B5EF4-FFF2-40B4-BE49-F238E27FC236}">
                      <a16:creationId xmlns:a16="http://schemas.microsoft.com/office/drawing/2014/main" id="{FB0C9BFE-9B1E-404A-A31D-7B5A57906F66}"/>
                    </a:ext>
                  </a:extLst>
                </p:cNvPr>
                <p:cNvSpPr>
                  <a:spLocks noChangeArrowheads="1"/>
                </p:cNvSpPr>
                <p:nvPr/>
              </p:nvSpPr>
              <p:spPr bwMode="auto">
                <a:xfrm>
                  <a:off x="1144" y="1552"/>
                  <a:ext cx="576" cy="296"/>
                </a:xfrm>
                <a:prstGeom prst="roundRect">
                  <a:avLst>
                    <a:gd name="adj" fmla="val 16667"/>
                  </a:avLst>
                </a:prstGeom>
                <a:solidFill>
                  <a:srgbClr val="99CCFF"/>
                </a:solidFill>
                <a:ln>
                  <a:noFill/>
                </a:ln>
                <a:effectLst>
                  <a:outerShdw dist="35921" dir="2700000" algn="ctr" rotWithShape="0">
                    <a:srgbClr val="808080"/>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54" name="Rectangle 146">
                  <a:extLst>
                    <a:ext uri="{FF2B5EF4-FFF2-40B4-BE49-F238E27FC236}">
                      <a16:creationId xmlns:a16="http://schemas.microsoft.com/office/drawing/2014/main" id="{F3EFF83B-CE0D-401A-8C03-105E6EA57636}"/>
                    </a:ext>
                  </a:extLst>
                </p:cNvPr>
                <p:cNvSpPr>
                  <a:spLocks noChangeArrowheads="1"/>
                </p:cNvSpPr>
                <p:nvPr/>
              </p:nvSpPr>
              <p:spPr bwMode="auto">
                <a:xfrm>
                  <a:off x="1120" y="1575"/>
                  <a:ext cx="607"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en-US" sz="1000" dirty="0">
                      <a:solidFill>
                        <a:srgbClr val="000000"/>
                      </a:solidFill>
                      <a:latin typeface="Arial" panose="020B0604020202020204" pitchFamily="34" charset="0"/>
                    </a:rPr>
                    <a:t>成本控制范围</a:t>
                  </a:r>
                  <a:r>
                    <a:rPr lang="en-US" altLang="zh-CN" sz="1000" dirty="0">
                      <a:solidFill>
                        <a:srgbClr val="000000"/>
                      </a:solidFill>
                      <a:latin typeface="Arial" panose="020B0604020202020204" pitchFamily="34" charset="0"/>
                    </a:rPr>
                    <a:t>  02</a:t>
                  </a:r>
                  <a:endParaRPr lang="en-GB" altLang="zh-CN" sz="1000" dirty="0">
                    <a:solidFill>
                      <a:srgbClr val="000000"/>
                    </a:solidFill>
                    <a:latin typeface="Arial" panose="020B0604020202020204" pitchFamily="34" charset="0"/>
                  </a:endParaRPr>
                </a:p>
              </p:txBody>
            </p:sp>
          </p:grpSp>
          <p:grpSp>
            <p:nvGrpSpPr>
              <p:cNvPr id="346" name="Group 147">
                <a:extLst>
                  <a:ext uri="{FF2B5EF4-FFF2-40B4-BE49-F238E27FC236}">
                    <a16:creationId xmlns:a16="http://schemas.microsoft.com/office/drawing/2014/main" id="{27DF1454-EF39-4BDF-B493-BDFB5E35F38F}"/>
                  </a:ext>
                </a:extLst>
              </p:cNvPr>
              <p:cNvGrpSpPr>
                <a:grpSpLocks/>
              </p:cNvGrpSpPr>
              <p:nvPr/>
            </p:nvGrpSpPr>
            <p:grpSpPr bwMode="auto">
              <a:xfrm rot="-5400000">
                <a:off x="2177" y="1334"/>
                <a:ext cx="351" cy="199"/>
                <a:chOff x="3560" y="1714"/>
                <a:chExt cx="190" cy="82"/>
              </a:xfrm>
            </p:grpSpPr>
            <p:sp>
              <p:nvSpPr>
                <p:cNvPr id="347" name="Rectangle 148">
                  <a:extLst>
                    <a:ext uri="{FF2B5EF4-FFF2-40B4-BE49-F238E27FC236}">
                      <a16:creationId xmlns:a16="http://schemas.microsoft.com/office/drawing/2014/main" id="{9231D0C7-05E0-4A72-8512-809B3E868518}"/>
                    </a:ext>
                  </a:extLst>
                </p:cNvPr>
                <p:cNvSpPr>
                  <a:spLocks noChangeArrowheads="1"/>
                </p:cNvSpPr>
                <p:nvPr/>
              </p:nvSpPr>
              <p:spPr bwMode="auto">
                <a:xfrm>
                  <a:off x="3560" y="1741"/>
                  <a:ext cx="102" cy="16"/>
                </a:xfrm>
                <a:prstGeom prst="rect">
                  <a:avLst/>
                </a:prstGeom>
                <a:solidFill>
                  <a:srgbClr val="A3A3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48" name="Freeform 149">
                  <a:extLst>
                    <a:ext uri="{FF2B5EF4-FFF2-40B4-BE49-F238E27FC236}">
                      <a16:creationId xmlns:a16="http://schemas.microsoft.com/office/drawing/2014/main" id="{64A08D56-B2AA-48FE-B180-1202AB6DB8DA}"/>
                    </a:ext>
                  </a:extLst>
                </p:cNvPr>
                <p:cNvSpPr>
                  <a:spLocks/>
                </p:cNvSpPr>
                <p:nvPr/>
              </p:nvSpPr>
              <p:spPr bwMode="auto">
                <a:xfrm>
                  <a:off x="3659" y="1714"/>
                  <a:ext cx="79" cy="72"/>
                </a:xfrm>
                <a:custGeom>
                  <a:avLst/>
                  <a:gdLst>
                    <a:gd name="T0" fmla="*/ 0 w 79"/>
                    <a:gd name="T1" fmla="*/ 72 h 72"/>
                    <a:gd name="T2" fmla="*/ 79 w 79"/>
                    <a:gd name="T3" fmla="*/ 35 h 72"/>
                    <a:gd name="T4" fmla="*/ 0 w 79"/>
                    <a:gd name="T5" fmla="*/ 0 h 72"/>
                    <a:gd name="T6" fmla="*/ 0 w 79"/>
                    <a:gd name="T7" fmla="*/ 72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9" h="72">
                      <a:moveTo>
                        <a:pt x="0" y="72"/>
                      </a:moveTo>
                      <a:lnTo>
                        <a:pt x="79" y="35"/>
                      </a:lnTo>
                      <a:lnTo>
                        <a:pt x="0" y="0"/>
                      </a:lnTo>
                      <a:lnTo>
                        <a:pt x="0" y="72"/>
                      </a:lnTo>
                      <a:close/>
                    </a:path>
                  </a:pathLst>
                </a:custGeom>
                <a:solidFill>
                  <a:srgbClr val="A3A3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9" name="Rectangle 150">
                  <a:extLst>
                    <a:ext uri="{FF2B5EF4-FFF2-40B4-BE49-F238E27FC236}">
                      <a16:creationId xmlns:a16="http://schemas.microsoft.com/office/drawing/2014/main" id="{2B4A2F9B-EA41-4D09-A78B-D002DC9203F7}"/>
                    </a:ext>
                  </a:extLst>
                </p:cNvPr>
                <p:cNvSpPr>
                  <a:spLocks noChangeArrowheads="1"/>
                </p:cNvSpPr>
                <p:nvPr/>
              </p:nvSpPr>
              <p:spPr bwMode="auto">
                <a:xfrm>
                  <a:off x="3572" y="1752"/>
                  <a:ext cx="102" cy="16"/>
                </a:xfrm>
                <a:prstGeom prst="rect">
                  <a:avLst/>
                </a:prstGeom>
                <a:solidFill>
                  <a:srgbClr val="3D3D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50" name="Freeform 151">
                  <a:extLst>
                    <a:ext uri="{FF2B5EF4-FFF2-40B4-BE49-F238E27FC236}">
                      <a16:creationId xmlns:a16="http://schemas.microsoft.com/office/drawing/2014/main" id="{3A439E4D-9FC9-427C-A4D9-5DE5C751F675}"/>
                    </a:ext>
                  </a:extLst>
                </p:cNvPr>
                <p:cNvSpPr>
                  <a:spLocks/>
                </p:cNvSpPr>
                <p:nvPr/>
              </p:nvSpPr>
              <p:spPr bwMode="auto">
                <a:xfrm>
                  <a:off x="3671" y="1725"/>
                  <a:ext cx="79" cy="71"/>
                </a:xfrm>
                <a:custGeom>
                  <a:avLst/>
                  <a:gdLst>
                    <a:gd name="T0" fmla="*/ 0 w 79"/>
                    <a:gd name="T1" fmla="*/ 71 h 71"/>
                    <a:gd name="T2" fmla="*/ 79 w 79"/>
                    <a:gd name="T3" fmla="*/ 35 h 71"/>
                    <a:gd name="T4" fmla="*/ 0 w 79"/>
                    <a:gd name="T5" fmla="*/ 0 h 71"/>
                    <a:gd name="T6" fmla="*/ 0 w 79"/>
                    <a:gd name="T7" fmla="*/ 71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9" h="71">
                      <a:moveTo>
                        <a:pt x="0" y="71"/>
                      </a:moveTo>
                      <a:lnTo>
                        <a:pt x="79" y="35"/>
                      </a:lnTo>
                      <a:lnTo>
                        <a:pt x="0" y="0"/>
                      </a:lnTo>
                      <a:lnTo>
                        <a:pt x="0" y="71"/>
                      </a:lnTo>
                      <a:close/>
                    </a:path>
                  </a:pathLst>
                </a:custGeom>
                <a:solidFill>
                  <a:srgbClr val="3D3D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1" name="Rectangle 152">
                  <a:extLst>
                    <a:ext uri="{FF2B5EF4-FFF2-40B4-BE49-F238E27FC236}">
                      <a16:creationId xmlns:a16="http://schemas.microsoft.com/office/drawing/2014/main" id="{48CA834A-EE82-4453-AF4D-21977E262927}"/>
                    </a:ext>
                  </a:extLst>
                </p:cNvPr>
                <p:cNvSpPr>
                  <a:spLocks noChangeArrowheads="1"/>
                </p:cNvSpPr>
                <p:nvPr/>
              </p:nvSpPr>
              <p:spPr bwMode="auto">
                <a:xfrm>
                  <a:off x="3566" y="1746"/>
                  <a:ext cx="102" cy="17"/>
                </a:xfrm>
                <a:prstGeom prst="rect">
                  <a:avLst/>
                </a:prstGeom>
                <a:solidFill>
                  <a:srgbClr val="6666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52" name="Freeform 153">
                  <a:extLst>
                    <a:ext uri="{FF2B5EF4-FFF2-40B4-BE49-F238E27FC236}">
                      <a16:creationId xmlns:a16="http://schemas.microsoft.com/office/drawing/2014/main" id="{E05ABEA2-2091-40C3-8F79-D1CDE4487C62}"/>
                    </a:ext>
                  </a:extLst>
                </p:cNvPr>
                <p:cNvSpPr>
                  <a:spLocks/>
                </p:cNvSpPr>
                <p:nvPr/>
              </p:nvSpPr>
              <p:spPr bwMode="auto">
                <a:xfrm>
                  <a:off x="3665" y="1719"/>
                  <a:ext cx="79" cy="72"/>
                </a:xfrm>
                <a:custGeom>
                  <a:avLst/>
                  <a:gdLst>
                    <a:gd name="T0" fmla="*/ 0 w 79"/>
                    <a:gd name="T1" fmla="*/ 72 h 72"/>
                    <a:gd name="T2" fmla="*/ 79 w 79"/>
                    <a:gd name="T3" fmla="*/ 36 h 72"/>
                    <a:gd name="T4" fmla="*/ 0 w 79"/>
                    <a:gd name="T5" fmla="*/ 0 h 72"/>
                    <a:gd name="T6" fmla="*/ 0 w 79"/>
                    <a:gd name="T7" fmla="*/ 72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9" h="72">
                      <a:moveTo>
                        <a:pt x="0" y="72"/>
                      </a:moveTo>
                      <a:lnTo>
                        <a:pt x="79" y="36"/>
                      </a:lnTo>
                      <a:lnTo>
                        <a:pt x="0" y="0"/>
                      </a:lnTo>
                      <a:lnTo>
                        <a:pt x="0" y="72"/>
                      </a:lnTo>
                      <a:close/>
                    </a:path>
                  </a:pathLst>
                </a:custGeom>
                <a:solidFill>
                  <a:srgbClr val="6666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6" name="Group 154">
              <a:extLst>
                <a:ext uri="{FF2B5EF4-FFF2-40B4-BE49-F238E27FC236}">
                  <a16:creationId xmlns:a16="http://schemas.microsoft.com/office/drawing/2014/main" id="{3351D952-5C69-4ED1-8425-E92B672B5916}"/>
                </a:ext>
              </a:extLst>
            </p:cNvPr>
            <p:cNvGrpSpPr>
              <a:grpSpLocks/>
            </p:cNvGrpSpPr>
            <p:nvPr/>
          </p:nvGrpSpPr>
          <p:grpSpPr bwMode="auto">
            <a:xfrm>
              <a:off x="2806" y="1242"/>
              <a:ext cx="594" cy="598"/>
              <a:chOff x="1350" y="1242"/>
              <a:chExt cx="594" cy="598"/>
            </a:xfrm>
          </p:grpSpPr>
          <p:grpSp>
            <p:nvGrpSpPr>
              <p:cNvPr id="335" name="Group 155">
                <a:extLst>
                  <a:ext uri="{FF2B5EF4-FFF2-40B4-BE49-F238E27FC236}">
                    <a16:creationId xmlns:a16="http://schemas.microsoft.com/office/drawing/2014/main" id="{1858D11B-1879-4135-B1FC-772A0F64C827}"/>
                  </a:ext>
                </a:extLst>
              </p:cNvPr>
              <p:cNvGrpSpPr>
                <a:grpSpLocks/>
              </p:cNvGrpSpPr>
              <p:nvPr/>
            </p:nvGrpSpPr>
            <p:grpSpPr bwMode="auto">
              <a:xfrm>
                <a:off x="1350" y="1544"/>
                <a:ext cx="594" cy="296"/>
                <a:chOff x="1126" y="1552"/>
                <a:chExt cx="594" cy="296"/>
              </a:xfrm>
            </p:grpSpPr>
            <p:sp>
              <p:nvSpPr>
                <p:cNvPr id="343" name="AutoShape 156">
                  <a:extLst>
                    <a:ext uri="{FF2B5EF4-FFF2-40B4-BE49-F238E27FC236}">
                      <a16:creationId xmlns:a16="http://schemas.microsoft.com/office/drawing/2014/main" id="{9EB77E09-0454-44FF-A39C-BBE4F180C3C2}"/>
                    </a:ext>
                  </a:extLst>
                </p:cNvPr>
                <p:cNvSpPr>
                  <a:spLocks noChangeArrowheads="1"/>
                </p:cNvSpPr>
                <p:nvPr/>
              </p:nvSpPr>
              <p:spPr bwMode="auto">
                <a:xfrm>
                  <a:off x="1144" y="1552"/>
                  <a:ext cx="576" cy="296"/>
                </a:xfrm>
                <a:prstGeom prst="roundRect">
                  <a:avLst>
                    <a:gd name="adj" fmla="val 16667"/>
                  </a:avLst>
                </a:prstGeom>
                <a:solidFill>
                  <a:srgbClr val="99CCFF"/>
                </a:solidFill>
                <a:ln>
                  <a:noFill/>
                </a:ln>
                <a:effectLst>
                  <a:outerShdw dist="35921" dir="2700000" algn="ctr" rotWithShape="0">
                    <a:srgbClr val="808080"/>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44" name="Rectangle 157">
                  <a:extLst>
                    <a:ext uri="{FF2B5EF4-FFF2-40B4-BE49-F238E27FC236}">
                      <a16:creationId xmlns:a16="http://schemas.microsoft.com/office/drawing/2014/main" id="{E86344A7-579B-4ABE-8580-92D0E9398B65}"/>
                    </a:ext>
                  </a:extLst>
                </p:cNvPr>
                <p:cNvSpPr>
                  <a:spLocks noChangeArrowheads="1"/>
                </p:cNvSpPr>
                <p:nvPr/>
              </p:nvSpPr>
              <p:spPr bwMode="auto">
                <a:xfrm>
                  <a:off x="1126" y="1575"/>
                  <a:ext cx="576"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en-US" sz="1000" dirty="0">
                      <a:solidFill>
                        <a:srgbClr val="000000"/>
                      </a:solidFill>
                      <a:latin typeface="Arial" panose="020B0604020202020204" pitchFamily="34" charset="0"/>
                    </a:rPr>
                    <a:t>成本控制范围</a:t>
                  </a:r>
                  <a:r>
                    <a:rPr lang="en-US" altLang="zh-CN" sz="1000" dirty="0">
                      <a:solidFill>
                        <a:srgbClr val="000000"/>
                      </a:solidFill>
                      <a:latin typeface="Arial" panose="020B0604020202020204" pitchFamily="34" charset="0"/>
                    </a:rPr>
                    <a:t>  03</a:t>
                  </a:r>
                  <a:endParaRPr lang="en-GB" altLang="zh-CN" sz="1000" dirty="0">
                    <a:solidFill>
                      <a:srgbClr val="000000"/>
                    </a:solidFill>
                    <a:latin typeface="Arial" panose="020B0604020202020204" pitchFamily="34" charset="0"/>
                  </a:endParaRPr>
                </a:p>
              </p:txBody>
            </p:sp>
          </p:grpSp>
          <p:grpSp>
            <p:nvGrpSpPr>
              <p:cNvPr id="336" name="Group 158">
                <a:extLst>
                  <a:ext uri="{FF2B5EF4-FFF2-40B4-BE49-F238E27FC236}">
                    <a16:creationId xmlns:a16="http://schemas.microsoft.com/office/drawing/2014/main" id="{7F07E361-A894-410A-8E6B-7A313775BC96}"/>
                  </a:ext>
                </a:extLst>
              </p:cNvPr>
              <p:cNvGrpSpPr>
                <a:grpSpLocks/>
              </p:cNvGrpSpPr>
              <p:nvPr/>
            </p:nvGrpSpPr>
            <p:grpSpPr bwMode="auto">
              <a:xfrm rot="-5400000">
                <a:off x="1553" y="1318"/>
                <a:ext cx="351" cy="199"/>
                <a:chOff x="3560" y="1714"/>
                <a:chExt cx="190" cy="82"/>
              </a:xfrm>
            </p:grpSpPr>
            <p:sp>
              <p:nvSpPr>
                <p:cNvPr id="337" name="Rectangle 159">
                  <a:extLst>
                    <a:ext uri="{FF2B5EF4-FFF2-40B4-BE49-F238E27FC236}">
                      <a16:creationId xmlns:a16="http://schemas.microsoft.com/office/drawing/2014/main" id="{4B61061E-D419-4EC3-8D77-3D06EFD81150}"/>
                    </a:ext>
                  </a:extLst>
                </p:cNvPr>
                <p:cNvSpPr>
                  <a:spLocks noChangeArrowheads="1"/>
                </p:cNvSpPr>
                <p:nvPr/>
              </p:nvSpPr>
              <p:spPr bwMode="auto">
                <a:xfrm>
                  <a:off x="3560" y="1741"/>
                  <a:ext cx="102" cy="16"/>
                </a:xfrm>
                <a:prstGeom prst="rect">
                  <a:avLst/>
                </a:prstGeom>
                <a:solidFill>
                  <a:srgbClr val="A3A3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38" name="Freeform 160">
                  <a:extLst>
                    <a:ext uri="{FF2B5EF4-FFF2-40B4-BE49-F238E27FC236}">
                      <a16:creationId xmlns:a16="http://schemas.microsoft.com/office/drawing/2014/main" id="{2FE68DE1-7019-4575-B6CA-6E7E7924E9EF}"/>
                    </a:ext>
                  </a:extLst>
                </p:cNvPr>
                <p:cNvSpPr>
                  <a:spLocks/>
                </p:cNvSpPr>
                <p:nvPr/>
              </p:nvSpPr>
              <p:spPr bwMode="auto">
                <a:xfrm>
                  <a:off x="3659" y="1714"/>
                  <a:ext cx="79" cy="72"/>
                </a:xfrm>
                <a:custGeom>
                  <a:avLst/>
                  <a:gdLst>
                    <a:gd name="T0" fmla="*/ 0 w 79"/>
                    <a:gd name="T1" fmla="*/ 72 h 72"/>
                    <a:gd name="T2" fmla="*/ 79 w 79"/>
                    <a:gd name="T3" fmla="*/ 35 h 72"/>
                    <a:gd name="T4" fmla="*/ 0 w 79"/>
                    <a:gd name="T5" fmla="*/ 0 h 72"/>
                    <a:gd name="T6" fmla="*/ 0 w 79"/>
                    <a:gd name="T7" fmla="*/ 72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9" h="72">
                      <a:moveTo>
                        <a:pt x="0" y="72"/>
                      </a:moveTo>
                      <a:lnTo>
                        <a:pt x="79" y="35"/>
                      </a:lnTo>
                      <a:lnTo>
                        <a:pt x="0" y="0"/>
                      </a:lnTo>
                      <a:lnTo>
                        <a:pt x="0" y="72"/>
                      </a:lnTo>
                      <a:close/>
                    </a:path>
                  </a:pathLst>
                </a:custGeom>
                <a:solidFill>
                  <a:srgbClr val="A3A3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9" name="Rectangle 161">
                  <a:extLst>
                    <a:ext uri="{FF2B5EF4-FFF2-40B4-BE49-F238E27FC236}">
                      <a16:creationId xmlns:a16="http://schemas.microsoft.com/office/drawing/2014/main" id="{C2B54A2C-3D6B-4DD2-86EB-3D00556FFC9A}"/>
                    </a:ext>
                  </a:extLst>
                </p:cNvPr>
                <p:cNvSpPr>
                  <a:spLocks noChangeArrowheads="1"/>
                </p:cNvSpPr>
                <p:nvPr/>
              </p:nvSpPr>
              <p:spPr bwMode="auto">
                <a:xfrm>
                  <a:off x="3572" y="1752"/>
                  <a:ext cx="102" cy="16"/>
                </a:xfrm>
                <a:prstGeom prst="rect">
                  <a:avLst/>
                </a:prstGeom>
                <a:solidFill>
                  <a:srgbClr val="3D3D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40" name="Freeform 162">
                  <a:extLst>
                    <a:ext uri="{FF2B5EF4-FFF2-40B4-BE49-F238E27FC236}">
                      <a16:creationId xmlns:a16="http://schemas.microsoft.com/office/drawing/2014/main" id="{2B1FC198-F550-42BB-8B8F-99E23DDD08E9}"/>
                    </a:ext>
                  </a:extLst>
                </p:cNvPr>
                <p:cNvSpPr>
                  <a:spLocks/>
                </p:cNvSpPr>
                <p:nvPr/>
              </p:nvSpPr>
              <p:spPr bwMode="auto">
                <a:xfrm>
                  <a:off x="3671" y="1725"/>
                  <a:ext cx="79" cy="71"/>
                </a:xfrm>
                <a:custGeom>
                  <a:avLst/>
                  <a:gdLst>
                    <a:gd name="T0" fmla="*/ 0 w 79"/>
                    <a:gd name="T1" fmla="*/ 71 h 71"/>
                    <a:gd name="T2" fmla="*/ 79 w 79"/>
                    <a:gd name="T3" fmla="*/ 35 h 71"/>
                    <a:gd name="T4" fmla="*/ 0 w 79"/>
                    <a:gd name="T5" fmla="*/ 0 h 71"/>
                    <a:gd name="T6" fmla="*/ 0 w 79"/>
                    <a:gd name="T7" fmla="*/ 71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9" h="71">
                      <a:moveTo>
                        <a:pt x="0" y="71"/>
                      </a:moveTo>
                      <a:lnTo>
                        <a:pt x="79" y="35"/>
                      </a:lnTo>
                      <a:lnTo>
                        <a:pt x="0" y="0"/>
                      </a:lnTo>
                      <a:lnTo>
                        <a:pt x="0" y="71"/>
                      </a:lnTo>
                      <a:close/>
                    </a:path>
                  </a:pathLst>
                </a:custGeom>
                <a:solidFill>
                  <a:srgbClr val="3D3D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1" name="Rectangle 163">
                  <a:extLst>
                    <a:ext uri="{FF2B5EF4-FFF2-40B4-BE49-F238E27FC236}">
                      <a16:creationId xmlns:a16="http://schemas.microsoft.com/office/drawing/2014/main" id="{B7BA3DF4-3BB5-413D-8188-CD4AC04DA9A8}"/>
                    </a:ext>
                  </a:extLst>
                </p:cNvPr>
                <p:cNvSpPr>
                  <a:spLocks noChangeArrowheads="1"/>
                </p:cNvSpPr>
                <p:nvPr/>
              </p:nvSpPr>
              <p:spPr bwMode="auto">
                <a:xfrm>
                  <a:off x="3566" y="1746"/>
                  <a:ext cx="102" cy="17"/>
                </a:xfrm>
                <a:prstGeom prst="rect">
                  <a:avLst/>
                </a:prstGeom>
                <a:solidFill>
                  <a:srgbClr val="6666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42" name="Freeform 164">
                  <a:extLst>
                    <a:ext uri="{FF2B5EF4-FFF2-40B4-BE49-F238E27FC236}">
                      <a16:creationId xmlns:a16="http://schemas.microsoft.com/office/drawing/2014/main" id="{1BD916C4-54AF-4CCD-A090-3B13B1157958}"/>
                    </a:ext>
                  </a:extLst>
                </p:cNvPr>
                <p:cNvSpPr>
                  <a:spLocks/>
                </p:cNvSpPr>
                <p:nvPr/>
              </p:nvSpPr>
              <p:spPr bwMode="auto">
                <a:xfrm>
                  <a:off x="3665" y="1719"/>
                  <a:ext cx="79" cy="72"/>
                </a:xfrm>
                <a:custGeom>
                  <a:avLst/>
                  <a:gdLst>
                    <a:gd name="T0" fmla="*/ 0 w 79"/>
                    <a:gd name="T1" fmla="*/ 72 h 72"/>
                    <a:gd name="T2" fmla="*/ 79 w 79"/>
                    <a:gd name="T3" fmla="*/ 36 h 72"/>
                    <a:gd name="T4" fmla="*/ 0 w 79"/>
                    <a:gd name="T5" fmla="*/ 0 h 72"/>
                    <a:gd name="T6" fmla="*/ 0 w 79"/>
                    <a:gd name="T7" fmla="*/ 72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9" h="72">
                      <a:moveTo>
                        <a:pt x="0" y="72"/>
                      </a:moveTo>
                      <a:lnTo>
                        <a:pt x="79" y="36"/>
                      </a:lnTo>
                      <a:lnTo>
                        <a:pt x="0" y="0"/>
                      </a:lnTo>
                      <a:lnTo>
                        <a:pt x="0" y="72"/>
                      </a:lnTo>
                      <a:close/>
                    </a:path>
                  </a:pathLst>
                </a:custGeom>
                <a:solidFill>
                  <a:srgbClr val="6666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7" name="Group 165">
              <a:extLst>
                <a:ext uri="{FF2B5EF4-FFF2-40B4-BE49-F238E27FC236}">
                  <a16:creationId xmlns:a16="http://schemas.microsoft.com/office/drawing/2014/main" id="{8AEE181E-F602-41EB-8386-927839650D6F}"/>
                </a:ext>
              </a:extLst>
            </p:cNvPr>
            <p:cNvGrpSpPr>
              <a:grpSpLocks/>
            </p:cNvGrpSpPr>
            <p:nvPr/>
          </p:nvGrpSpPr>
          <p:grpSpPr bwMode="auto">
            <a:xfrm>
              <a:off x="608" y="1928"/>
              <a:ext cx="1269" cy="496"/>
              <a:chOff x="608" y="1816"/>
              <a:chExt cx="1269" cy="496"/>
            </a:xfrm>
          </p:grpSpPr>
          <p:grpSp>
            <p:nvGrpSpPr>
              <p:cNvPr id="313" name="Group 166">
                <a:extLst>
                  <a:ext uri="{FF2B5EF4-FFF2-40B4-BE49-F238E27FC236}">
                    <a16:creationId xmlns:a16="http://schemas.microsoft.com/office/drawing/2014/main" id="{9ECB4B31-6565-4E55-8693-49887BD144E8}"/>
                  </a:ext>
                </a:extLst>
              </p:cNvPr>
              <p:cNvGrpSpPr>
                <a:grpSpLocks/>
              </p:cNvGrpSpPr>
              <p:nvPr/>
            </p:nvGrpSpPr>
            <p:grpSpPr bwMode="auto">
              <a:xfrm>
                <a:off x="1296" y="1816"/>
                <a:ext cx="581" cy="496"/>
                <a:chOff x="1296" y="1816"/>
                <a:chExt cx="581" cy="496"/>
              </a:xfrm>
            </p:grpSpPr>
            <p:grpSp>
              <p:nvGrpSpPr>
                <p:cNvPr id="325" name="Group 167">
                  <a:extLst>
                    <a:ext uri="{FF2B5EF4-FFF2-40B4-BE49-F238E27FC236}">
                      <a16:creationId xmlns:a16="http://schemas.microsoft.com/office/drawing/2014/main" id="{88ABF0F3-3C78-4FCA-BC1D-E6B17EB4BB1F}"/>
                    </a:ext>
                  </a:extLst>
                </p:cNvPr>
                <p:cNvGrpSpPr>
                  <a:grpSpLocks/>
                </p:cNvGrpSpPr>
                <p:nvPr/>
              </p:nvGrpSpPr>
              <p:grpSpPr bwMode="auto">
                <a:xfrm>
                  <a:off x="1296" y="2016"/>
                  <a:ext cx="581" cy="296"/>
                  <a:chOff x="1144" y="1552"/>
                  <a:chExt cx="581" cy="296"/>
                </a:xfrm>
              </p:grpSpPr>
              <p:sp>
                <p:nvSpPr>
                  <p:cNvPr id="333" name="AutoShape 168">
                    <a:extLst>
                      <a:ext uri="{FF2B5EF4-FFF2-40B4-BE49-F238E27FC236}">
                        <a16:creationId xmlns:a16="http://schemas.microsoft.com/office/drawing/2014/main" id="{B11F05BD-89B7-47F6-8A22-024A06676899}"/>
                      </a:ext>
                    </a:extLst>
                  </p:cNvPr>
                  <p:cNvSpPr>
                    <a:spLocks noChangeArrowheads="1"/>
                  </p:cNvSpPr>
                  <p:nvPr/>
                </p:nvSpPr>
                <p:spPr bwMode="auto">
                  <a:xfrm>
                    <a:off x="1144" y="1552"/>
                    <a:ext cx="576" cy="296"/>
                  </a:xfrm>
                  <a:prstGeom prst="roundRect">
                    <a:avLst>
                      <a:gd name="adj" fmla="val 16667"/>
                    </a:avLst>
                  </a:prstGeom>
                  <a:solidFill>
                    <a:srgbClr val="FE0C18"/>
                  </a:solidFill>
                  <a:ln>
                    <a:noFill/>
                  </a:ln>
                  <a:effectLst>
                    <a:outerShdw dist="35921" dir="2700000" algn="ctr" rotWithShape="0">
                      <a:srgbClr val="808080"/>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34" name="Rectangle 169">
                    <a:extLst>
                      <a:ext uri="{FF2B5EF4-FFF2-40B4-BE49-F238E27FC236}">
                        <a16:creationId xmlns:a16="http://schemas.microsoft.com/office/drawing/2014/main" id="{64399257-E68F-4437-80CA-D5E76884D000}"/>
                      </a:ext>
                    </a:extLst>
                  </p:cNvPr>
                  <p:cNvSpPr>
                    <a:spLocks noChangeArrowheads="1"/>
                  </p:cNvSpPr>
                  <p:nvPr/>
                </p:nvSpPr>
                <p:spPr bwMode="auto">
                  <a:xfrm>
                    <a:off x="1176" y="1575"/>
                    <a:ext cx="549" cy="155"/>
                  </a:xfrm>
                  <a:prstGeom prst="rect">
                    <a:avLst/>
                  </a:prstGeom>
                  <a:solidFill>
                    <a:srgbClr val="FE0C18"/>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en-US" sz="1000" dirty="0">
                        <a:solidFill>
                          <a:srgbClr val="000000"/>
                        </a:solidFill>
                        <a:latin typeface="Arial" panose="020B0604020202020204" pitchFamily="34" charset="0"/>
                      </a:rPr>
                      <a:t>公司</a:t>
                    </a:r>
                    <a:r>
                      <a:rPr lang="en-US" altLang="zh-CN" sz="1000" dirty="0">
                        <a:solidFill>
                          <a:srgbClr val="000000"/>
                        </a:solidFill>
                        <a:latin typeface="Arial" panose="020B0604020202020204" pitchFamily="34" charset="0"/>
                      </a:rPr>
                      <a:t>B</a:t>
                    </a:r>
                    <a:endParaRPr lang="en-GB" altLang="zh-CN" sz="1000" dirty="0">
                      <a:solidFill>
                        <a:srgbClr val="000000"/>
                      </a:solidFill>
                      <a:latin typeface="Arial" panose="020B0604020202020204" pitchFamily="34" charset="0"/>
                    </a:endParaRPr>
                  </a:p>
                </p:txBody>
              </p:sp>
            </p:grpSp>
            <p:grpSp>
              <p:nvGrpSpPr>
                <p:cNvPr id="326" name="Group 170">
                  <a:extLst>
                    <a:ext uri="{FF2B5EF4-FFF2-40B4-BE49-F238E27FC236}">
                      <a16:creationId xmlns:a16="http://schemas.microsoft.com/office/drawing/2014/main" id="{8990C208-1503-4B3F-9B3F-6056E225198B}"/>
                    </a:ext>
                  </a:extLst>
                </p:cNvPr>
                <p:cNvGrpSpPr>
                  <a:grpSpLocks/>
                </p:cNvGrpSpPr>
                <p:nvPr/>
              </p:nvGrpSpPr>
              <p:grpSpPr bwMode="auto">
                <a:xfrm rot="-7936867">
                  <a:off x="1261" y="1898"/>
                  <a:ext cx="283" cy="120"/>
                  <a:chOff x="3560" y="2200"/>
                  <a:chExt cx="190" cy="83"/>
                </a:xfrm>
              </p:grpSpPr>
              <p:sp>
                <p:nvSpPr>
                  <p:cNvPr id="327" name="Rectangle 171">
                    <a:extLst>
                      <a:ext uri="{FF2B5EF4-FFF2-40B4-BE49-F238E27FC236}">
                        <a16:creationId xmlns:a16="http://schemas.microsoft.com/office/drawing/2014/main" id="{34930AB1-FBC6-457E-87B9-AB3B63A01411}"/>
                      </a:ext>
                    </a:extLst>
                  </p:cNvPr>
                  <p:cNvSpPr>
                    <a:spLocks noChangeArrowheads="1"/>
                  </p:cNvSpPr>
                  <p:nvPr/>
                </p:nvSpPr>
                <p:spPr bwMode="auto">
                  <a:xfrm>
                    <a:off x="3560" y="2227"/>
                    <a:ext cx="102" cy="16"/>
                  </a:xfrm>
                  <a:prstGeom prst="rect">
                    <a:avLst/>
                  </a:prstGeom>
                  <a:solidFill>
                    <a:srgbClr val="A3A3C2"/>
                  </a:solidFill>
                  <a:ln>
                    <a:noFill/>
                  </a:ln>
                  <a:effectLst>
                    <a:prstShdw prst="shdw17" dist="17961" dir="2700000">
                      <a:srgbClr val="626274"/>
                    </a:prstShdw>
                  </a:effectLst>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28" name="Freeform 172">
                    <a:extLst>
                      <a:ext uri="{FF2B5EF4-FFF2-40B4-BE49-F238E27FC236}">
                        <a16:creationId xmlns:a16="http://schemas.microsoft.com/office/drawing/2014/main" id="{433823BA-DC04-4C29-BC86-01F8ECCCC7CE}"/>
                      </a:ext>
                    </a:extLst>
                  </p:cNvPr>
                  <p:cNvSpPr>
                    <a:spLocks/>
                  </p:cNvSpPr>
                  <p:nvPr/>
                </p:nvSpPr>
                <p:spPr bwMode="auto">
                  <a:xfrm>
                    <a:off x="3659" y="2200"/>
                    <a:ext cx="79" cy="72"/>
                  </a:xfrm>
                  <a:custGeom>
                    <a:avLst/>
                    <a:gdLst>
                      <a:gd name="T0" fmla="*/ 0 w 79"/>
                      <a:gd name="T1" fmla="*/ 72 h 72"/>
                      <a:gd name="T2" fmla="*/ 79 w 79"/>
                      <a:gd name="T3" fmla="*/ 35 h 72"/>
                      <a:gd name="T4" fmla="*/ 0 w 79"/>
                      <a:gd name="T5" fmla="*/ 0 h 72"/>
                      <a:gd name="T6" fmla="*/ 0 w 79"/>
                      <a:gd name="T7" fmla="*/ 72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9" h="72">
                        <a:moveTo>
                          <a:pt x="0" y="72"/>
                        </a:moveTo>
                        <a:lnTo>
                          <a:pt x="79" y="35"/>
                        </a:lnTo>
                        <a:lnTo>
                          <a:pt x="0" y="0"/>
                        </a:lnTo>
                        <a:lnTo>
                          <a:pt x="0" y="72"/>
                        </a:lnTo>
                        <a:close/>
                      </a:path>
                    </a:pathLst>
                  </a:custGeom>
                  <a:solidFill>
                    <a:srgbClr val="A3A3C2"/>
                  </a:solidFill>
                  <a:ln>
                    <a:noFill/>
                  </a:ln>
                  <a:effectLst>
                    <a:prstShdw prst="shdw17" dist="17961" dir="2700000">
                      <a:srgbClr val="626274"/>
                    </a:prst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9" name="Rectangle 173">
                    <a:extLst>
                      <a:ext uri="{FF2B5EF4-FFF2-40B4-BE49-F238E27FC236}">
                        <a16:creationId xmlns:a16="http://schemas.microsoft.com/office/drawing/2014/main" id="{E1EFC411-C6BD-40B2-AA5B-CEBF5A25F619}"/>
                      </a:ext>
                    </a:extLst>
                  </p:cNvPr>
                  <p:cNvSpPr>
                    <a:spLocks noChangeArrowheads="1"/>
                  </p:cNvSpPr>
                  <p:nvPr/>
                </p:nvSpPr>
                <p:spPr bwMode="auto">
                  <a:xfrm>
                    <a:off x="3572" y="2238"/>
                    <a:ext cx="102" cy="16"/>
                  </a:xfrm>
                  <a:prstGeom prst="rect">
                    <a:avLst/>
                  </a:prstGeom>
                  <a:solidFill>
                    <a:srgbClr val="3D3D5C"/>
                  </a:solidFill>
                  <a:ln>
                    <a:noFill/>
                  </a:ln>
                  <a:effectLst>
                    <a:prstShdw prst="shdw17" dist="17961" dir="2700000">
                      <a:srgbClr val="252537"/>
                    </a:prstShdw>
                  </a:effectLst>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30" name="Freeform 174">
                    <a:extLst>
                      <a:ext uri="{FF2B5EF4-FFF2-40B4-BE49-F238E27FC236}">
                        <a16:creationId xmlns:a16="http://schemas.microsoft.com/office/drawing/2014/main" id="{3E4F85CC-56F1-4975-B35A-9FB4AB4B385C}"/>
                      </a:ext>
                    </a:extLst>
                  </p:cNvPr>
                  <p:cNvSpPr>
                    <a:spLocks/>
                  </p:cNvSpPr>
                  <p:nvPr/>
                </p:nvSpPr>
                <p:spPr bwMode="auto">
                  <a:xfrm>
                    <a:off x="3671" y="2211"/>
                    <a:ext cx="79" cy="72"/>
                  </a:xfrm>
                  <a:custGeom>
                    <a:avLst/>
                    <a:gdLst>
                      <a:gd name="T0" fmla="*/ 0 w 79"/>
                      <a:gd name="T1" fmla="*/ 72 h 72"/>
                      <a:gd name="T2" fmla="*/ 79 w 79"/>
                      <a:gd name="T3" fmla="*/ 35 h 72"/>
                      <a:gd name="T4" fmla="*/ 0 w 79"/>
                      <a:gd name="T5" fmla="*/ 0 h 72"/>
                      <a:gd name="T6" fmla="*/ 0 w 79"/>
                      <a:gd name="T7" fmla="*/ 72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9" h="72">
                        <a:moveTo>
                          <a:pt x="0" y="72"/>
                        </a:moveTo>
                        <a:lnTo>
                          <a:pt x="79" y="35"/>
                        </a:lnTo>
                        <a:lnTo>
                          <a:pt x="0" y="0"/>
                        </a:lnTo>
                        <a:lnTo>
                          <a:pt x="0" y="72"/>
                        </a:lnTo>
                        <a:close/>
                      </a:path>
                    </a:pathLst>
                  </a:custGeom>
                  <a:solidFill>
                    <a:srgbClr val="3D3D5C"/>
                  </a:solidFill>
                  <a:ln>
                    <a:noFill/>
                  </a:ln>
                  <a:effectLst>
                    <a:prstShdw prst="shdw17" dist="17961" dir="2700000">
                      <a:srgbClr val="252537"/>
                    </a:prst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1" name="Rectangle 175">
                    <a:extLst>
                      <a:ext uri="{FF2B5EF4-FFF2-40B4-BE49-F238E27FC236}">
                        <a16:creationId xmlns:a16="http://schemas.microsoft.com/office/drawing/2014/main" id="{7F2CFC87-CF39-48D0-8C6D-FA99C75F5F7A}"/>
                      </a:ext>
                    </a:extLst>
                  </p:cNvPr>
                  <p:cNvSpPr>
                    <a:spLocks noChangeArrowheads="1"/>
                  </p:cNvSpPr>
                  <p:nvPr/>
                </p:nvSpPr>
                <p:spPr bwMode="auto">
                  <a:xfrm>
                    <a:off x="3566" y="2233"/>
                    <a:ext cx="102" cy="16"/>
                  </a:xfrm>
                  <a:prstGeom prst="rect">
                    <a:avLst/>
                  </a:prstGeom>
                  <a:solidFill>
                    <a:srgbClr val="666699"/>
                  </a:solidFill>
                  <a:ln>
                    <a:noFill/>
                  </a:ln>
                  <a:effectLst>
                    <a:prstShdw prst="shdw17" dist="17961" dir="2700000">
                      <a:srgbClr val="3D3D5C"/>
                    </a:prstShdw>
                  </a:effectLst>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32" name="Freeform 176">
                    <a:extLst>
                      <a:ext uri="{FF2B5EF4-FFF2-40B4-BE49-F238E27FC236}">
                        <a16:creationId xmlns:a16="http://schemas.microsoft.com/office/drawing/2014/main" id="{98404913-7E5A-40AD-BC5D-7C777FC5BF85}"/>
                      </a:ext>
                    </a:extLst>
                  </p:cNvPr>
                  <p:cNvSpPr>
                    <a:spLocks/>
                  </p:cNvSpPr>
                  <p:nvPr/>
                </p:nvSpPr>
                <p:spPr bwMode="auto">
                  <a:xfrm>
                    <a:off x="3665" y="2206"/>
                    <a:ext cx="79" cy="71"/>
                  </a:xfrm>
                  <a:custGeom>
                    <a:avLst/>
                    <a:gdLst>
                      <a:gd name="T0" fmla="*/ 0 w 79"/>
                      <a:gd name="T1" fmla="*/ 71 h 71"/>
                      <a:gd name="T2" fmla="*/ 79 w 79"/>
                      <a:gd name="T3" fmla="*/ 35 h 71"/>
                      <a:gd name="T4" fmla="*/ 0 w 79"/>
                      <a:gd name="T5" fmla="*/ 0 h 71"/>
                      <a:gd name="T6" fmla="*/ 0 w 79"/>
                      <a:gd name="T7" fmla="*/ 71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9" h="71">
                        <a:moveTo>
                          <a:pt x="0" y="71"/>
                        </a:moveTo>
                        <a:lnTo>
                          <a:pt x="79" y="35"/>
                        </a:lnTo>
                        <a:lnTo>
                          <a:pt x="0" y="0"/>
                        </a:lnTo>
                        <a:lnTo>
                          <a:pt x="0" y="71"/>
                        </a:lnTo>
                        <a:close/>
                      </a:path>
                    </a:pathLst>
                  </a:custGeom>
                  <a:solidFill>
                    <a:srgbClr val="666699"/>
                  </a:solidFill>
                  <a:ln>
                    <a:noFill/>
                  </a:ln>
                  <a:effectLst>
                    <a:prstShdw prst="shdw17" dist="17961" dir="2700000">
                      <a:srgbClr val="3D3D5C"/>
                    </a:prst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314" name="Group 177">
                <a:extLst>
                  <a:ext uri="{FF2B5EF4-FFF2-40B4-BE49-F238E27FC236}">
                    <a16:creationId xmlns:a16="http://schemas.microsoft.com/office/drawing/2014/main" id="{475C5EBA-4CD2-4882-839A-E3E422C7D7E7}"/>
                  </a:ext>
                </a:extLst>
              </p:cNvPr>
              <p:cNvGrpSpPr>
                <a:grpSpLocks/>
              </p:cNvGrpSpPr>
              <p:nvPr/>
            </p:nvGrpSpPr>
            <p:grpSpPr bwMode="auto">
              <a:xfrm>
                <a:off x="608" y="1884"/>
                <a:ext cx="660" cy="420"/>
                <a:chOff x="608" y="1884"/>
                <a:chExt cx="660" cy="420"/>
              </a:xfrm>
            </p:grpSpPr>
            <p:grpSp>
              <p:nvGrpSpPr>
                <p:cNvPr id="315" name="Group 178">
                  <a:extLst>
                    <a:ext uri="{FF2B5EF4-FFF2-40B4-BE49-F238E27FC236}">
                      <a16:creationId xmlns:a16="http://schemas.microsoft.com/office/drawing/2014/main" id="{17EB1D4D-2B9C-450E-BBAE-697D378E087E}"/>
                    </a:ext>
                  </a:extLst>
                </p:cNvPr>
                <p:cNvGrpSpPr>
                  <a:grpSpLocks/>
                </p:cNvGrpSpPr>
                <p:nvPr/>
              </p:nvGrpSpPr>
              <p:grpSpPr bwMode="auto">
                <a:xfrm>
                  <a:off x="608" y="2008"/>
                  <a:ext cx="581" cy="296"/>
                  <a:chOff x="1144" y="1552"/>
                  <a:chExt cx="581" cy="296"/>
                </a:xfrm>
              </p:grpSpPr>
              <p:sp>
                <p:nvSpPr>
                  <p:cNvPr id="323" name="AutoShape 179">
                    <a:extLst>
                      <a:ext uri="{FF2B5EF4-FFF2-40B4-BE49-F238E27FC236}">
                        <a16:creationId xmlns:a16="http://schemas.microsoft.com/office/drawing/2014/main" id="{087282F1-D94B-4A82-B149-12635D6DA5AA}"/>
                      </a:ext>
                    </a:extLst>
                  </p:cNvPr>
                  <p:cNvSpPr>
                    <a:spLocks noChangeArrowheads="1"/>
                  </p:cNvSpPr>
                  <p:nvPr/>
                </p:nvSpPr>
                <p:spPr bwMode="auto">
                  <a:xfrm>
                    <a:off x="1144" y="1552"/>
                    <a:ext cx="576" cy="296"/>
                  </a:xfrm>
                  <a:prstGeom prst="roundRect">
                    <a:avLst>
                      <a:gd name="adj" fmla="val 16667"/>
                    </a:avLst>
                  </a:prstGeom>
                  <a:solidFill>
                    <a:srgbClr val="FE0C18"/>
                  </a:solidFill>
                  <a:ln>
                    <a:noFill/>
                  </a:ln>
                  <a:effectLst>
                    <a:outerShdw dist="35921" dir="2700000" algn="ctr" rotWithShape="0">
                      <a:srgbClr val="808080"/>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24" name="Rectangle 180">
                    <a:extLst>
                      <a:ext uri="{FF2B5EF4-FFF2-40B4-BE49-F238E27FC236}">
                        <a16:creationId xmlns:a16="http://schemas.microsoft.com/office/drawing/2014/main" id="{30D462AF-2D6E-45D0-B462-4E9782873152}"/>
                      </a:ext>
                    </a:extLst>
                  </p:cNvPr>
                  <p:cNvSpPr>
                    <a:spLocks noChangeArrowheads="1"/>
                  </p:cNvSpPr>
                  <p:nvPr/>
                </p:nvSpPr>
                <p:spPr bwMode="auto">
                  <a:xfrm>
                    <a:off x="1176" y="1575"/>
                    <a:ext cx="549" cy="155"/>
                  </a:xfrm>
                  <a:prstGeom prst="rect">
                    <a:avLst/>
                  </a:prstGeom>
                  <a:solidFill>
                    <a:srgbClr val="FE0C18"/>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en-US" sz="1000" dirty="0">
                        <a:solidFill>
                          <a:srgbClr val="000000"/>
                        </a:solidFill>
                        <a:latin typeface="Arial" panose="020B0604020202020204" pitchFamily="34" charset="0"/>
                      </a:rPr>
                      <a:t>公司</a:t>
                    </a:r>
                    <a:r>
                      <a:rPr lang="en-US" altLang="zh-CN" sz="1000" dirty="0">
                        <a:solidFill>
                          <a:srgbClr val="000000"/>
                        </a:solidFill>
                        <a:latin typeface="Arial" panose="020B0604020202020204" pitchFamily="34" charset="0"/>
                      </a:rPr>
                      <a:t>A</a:t>
                    </a:r>
                    <a:endParaRPr lang="en-GB" altLang="zh-CN" sz="1000" dirty="0">
                      <a:solidFill>
                        <a:srgbClr val="000000"/>
                      </a:solidFill>
                      <a:latin typeface="Arial" panose="020B0604020202020204" pitchFamily="34" charset="0"/>
                    </a:endParaRPr>
                  </a:p>
                </p:txBody>
              </p:sp>
            </p:grpSp>
            <p:grpSp>
              <p:nvGrpSpPr>
                <p:cNvPr id="316" name="Group 181">
                  <a:extLst>
                    <a:ext uri="{FF2B5EF4-FFF2-40B4-BE49-F238E27FC236}">
                      <a16:creationId xmlns:a16="http://schemas.microsoft.com/office/drawing/2014/main" id="{DC62CB8F-3160-48A3-AAEA-7BB737E05FBB}"/>
                    </a:ext>
                  </a:extLst>
                </p:cNvPr>
                <p:cNvGrpSpPr>
                  <a:grpSpLocks/>
                </p:cNvGrpSpPr>
                <p:nvPr/>
              </p:nvGrpSpPr>
              <p:grpSpPr bwMode="auto">
                <a:xfrm rot="-2536867">
                  <a:off x="957" y="1884"/>
                  <a:ext cx="311" cy="136"/>
                  <a:chOff x="3560" y="2200"/>
                  <a:chExt cx="190" cy="83"/>
                </a:xfrm>
              </p:grpSpPr>
              <p:sp>
                <p:nvSpPr>
                  <p:cNvPr id="317" name="Rectangle 182">
                    <a:extLst>
                      <a:ext uri="{FF2B5EF4-FFF2-40B4-BE49-F238E27FC236}">
                        <a16:creationId xmlns:a16="http://schemas.microsoft.com/office/drawing/2014/main" id="{B4D27D78-2824-48B6-A5EE-2B0D035E15D1}"/>
                      </a:ext>
                    </a:extLst>
                  </p:cNvPr>
                  <p:cNvSpPr>
                    <a:spLocks noChangeArrowheads="1"/>
                  </p:cNvSpPr>
                  <p:nvPr/>
                </p:nvSpPr>
                <p:spPr bwMode="auto">
                  <a:xfrm>
                    <a:off x="3560" y="2227"/>
                    <a:ext cx="102" cy="16"/>
                  </a:xfrm>
                  <a:prstGeom prst="rect">
                    <a:avLst/>
                  </a:prstGeom>
                  <a:solidFill>
                    <a:srgbClr val="A3A3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18" name="Freeform 183">
                    <a:extLst>
                      <a:ext uri="{FF2B5EF4-FFF2-40B4-BE49-F238E27FC236}">
                        <a16:creationId xmlns:a16="http://schemas.microsoft.com/office/drawing/2014/main" id="{7D5FF3AC-4EEE-417E-AB1B-2CD88BBAAC48}"/>
                      </a:ext>
                    </a:extLst>
                  </p:cNvPr>
                  <p:cNvSpPr>
                    <a:spLocks/>
                  </p:cNvSpPr>
                  <p:nvPr/>
                </p:nvSpPr>
                <p:spPr bwMode="auto">
                  <a:xfrm>
                    <a:off x="3659" y="2200"/>
                    <a:ext cx="79" cy="72"/>
                  </a:xfrm>
                  <a:custGeom>
                    <a:avLst/>
                    <a:gdLst>
                      <a:gd name="T0" fmla="*/ 0 w 79"/>
                      <a:gd name="T1" fmla="*/ 72 h 72"/>
                      <a:gd name="T2" fmla="*/ 79 w 79"/>
                      <a:gd name="T3" fmla="*/ 35 h 72"/>
                      <a:gd name="T4" fmla="*/ 0 w 79"/>
                      <a:gd name="T5" fmla="*/ 0 h 72"/>
                      <a:gd name="T6" fmla="*/ 0 w 79"/>
                      <a:gd name="T7" fmla="*/ 72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9" h="72">
                        <a:moveTo>
                          <a:pt x="0" y="72"/>
                        </a:moveTo>
                        <a:lnTo>
                          <a:pt x="79" y="35"/>
                        </a:lnTo>
                        <a:lnTo>
                          <a:pt x="0" y="0"/>
                        </a:lnTo>
                        <a:lnTo>
                          <a:pt x="0" y="72"/>
                        </a:lnTo>
                        <a:close/>
                      </a:path>
                    </a:pathLst>
                  </a:custGeom>
                  <a:solidFill>
                    <a:srgbClr val="A3A3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9" name="Rectangle 184">
                    <a:extLst>
                      <a:ext uri="{FF2B5EF4-FFF2-40B4-BE49-F238E27FC236}">
                        <a16:creationId xmlns:a16="http://schemas.microsoft.com/office/drawing/2014/main" id="{A51EA354-ED97-4B34-B60E-9BA2E6C574DA}"/>
                      </a:ext>
                    </a:extLst>
                  </p:cNvPr>
                  <p:cNvSpPr>
                    <a:spLocks noChangeArrowheads="1"/>
                  </p:cNvSpPr>
                  <p:nvPr/>
                </p:nvSpPr>
                <p:spPr bwMode="auto">
                  <a:xfrm>
                    <a:off x="3572" y="2238"/>
                    <a:ext cx="102" cy="16"/>
                  </a:xfrm>
                  <a:prstGeom prst="rect">
                    <a:avLst/>
                  </a:prstGeom>
                  <a:solidFill>
                    <a:srgbClr val="3D3D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20" name="Freeform 185">
                    <a:extLst>
                      <a:ext uri="{FF2B5EF4-FFF2-40B4-BE49-F238E27FC236}">
                        <a16:creationId xmlns:a16="http://schemas.microsoft.com/office/drawing/2014/main" id="{DCCE05D0-1F5F-421F-85B7-2217E320AC94}"/>
                      </a:ext>
                    </a:extLst>
                  </p:cNvPr>
                  <p:cNvSpPr>
                    <a:spLocks/>
                  </p:cNvSpPr>
                  <p:nvPr/>
                </p:nvSpPr>
                <p:spPr bwMode="auto">
                  <a:xfrm>
                    <a:off x="3671" y="2211"/>
                    <a:ext cx="79" cy="72"/>
                  </a:xfrm>
                  <a:custGeom>
                    <a:avLst/>
                    <a:gdLst>
                      <a:gd name="T0" fmla="*/ 0 w 79"/>
                      <a:gd name="T1" fmla="*/ 72 h 72"/>
                      <a:gd name="T2" fmla="*/ 79 w 79"/>
                      <a:gd name="T3" fmla="*/ 35 h 72"/>
                      <a:gd name="T4" fmla="*/ 0 w 79"/>
                      <a:gd name="T5" fmla="*/ 0 h 72"/>
                      <a:gd name="T6" fmla="*/ 0 w 79"/>
                      <a:gd name="T7" fmla="*/ 72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9" h="72">
                        <a:moveTo>
                          <a:pt x="0" y="72"/>
                        </a:moveTo>
                        <a:lnTo>
                          <a:pt x="79" y="35"/>
                        </a:lnTo>
                        <a:lnTo>
                          <a:pt x="0" y="0"/>
                        </a:lnTo>
                        <a:lnTo>
                          <a:pt x="0" y="72"/>
                        </a:lnTo>
                        <a:close/>
                      </a:path>
                    </a:pathLst>
                  </a:custGeom>
                  <a:solidFill>
                    <a:srgbClr val="3D3D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1" name="Rectangle 186">
                    <a:extLst>
                      <a:ext uri="{FF2B5EF4-FFF2-40B4-BE49-F238E27FC236}">
                        <a16:creationId xmlns:a16="http://schemas.microsoft.com/office/drawing/2014/main" id="{B2444236-F7DA-4EFD-AE18-E0FF25F50A04}"/>
                      </a:ext>
                    </a:extLst>
                  </p:cNvPr>
                  <p:cNvSpPr>
                    <a:spLocks noChangeArrowheads="1"/>
                  </p:cNvSpPr>
                  <p:nvPr/>
                </p:nvSpPr>
                <p:spPr bwMode="auto">
                  <a:xfrm>
                    <a:off x="3566" y="2233"/>
                    <a:ext cx="102" cy="16"/>
                  </a:xfrm>
                  <a:prstGeom prst="rect">
                    <a:avLst/>
                  </a:prstGeom>
                  <a:solidFill>
                    <a:srgbClr val="6666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22" name="Freeform 187">
                    <a:extLst>
                      <a:ext uri="{FF2B5EF4-FFF2-40B4-BE49-F238E27FC236}">
                        <a16:creationId xmlns:a16="http://schemas.microsoft.com/office/drawing/2014/main" id="{AA74E0CD-F8C1-4437-9DAA-DD91293FFFD5}"/>
                      </a:ext>
                    </a:extLst>
                  </p:cNvPr>
                  <p:cNvSpPr>
                    <a:spLocks/>
                  </p:cNvSpPr>
                  <p:nvPr/>
                </p:nvSpPr>
                <p:spPr bwMode="auto">
                  <a:xfrm>
                    <a:off x="3665" y="2206"/>
                    <a:ext cx="79" cy="71"/>
                  </a:xfrm>
                  <a:custGeom>
                    <a:avLst/>
                    <a:gdLst>
                      <a:gd name="T0" fmla="*/ 0 w 79"/>
                      <a:gd name="T1" fmla="*/ 71 h 71"/>
                      <a:gd name="T2" fmla="*/ 79 w 79"/>
                      <a:gd name="T3" fmla="*/ 35 h 71"/>
                      <a:gd name="T4" fmla="*/ 0 w 79"/>
                      <a:gd name="T5" fmla="*/ 0 h 71"/>
                      <a:gd name="T6" fmla="*/ 0 w 79"/>
                      <a:gd name="T7" fmla="*/ 71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9" h="71">
                        <a:moveTo>
                          <a:pt x="0" y="71"/>
                        </a:moveTo>
                        <a:lnTo>
                          <a:pt x="79" y="35"/>
                        </a:lnTo>
                        <a:lnTo>
                          <a:pt x="0" y="0"/>
                        </a:lnTo>
                        <a:lnTo>
                          <a:pt x="0" y="71"/>
                        </a:lnTo>
                        <a:close/>
                      </a:path>
                    </a:pathLst>
                  </a:custGeom>
                  <a:solidFill>
                    <a:srgbClr val="6666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18" name="Group 188">
              <a:extLst>
                <a:ext uri="{FF2B5EF4-FFF2-40B4-BE49-F238E27FC236}">
                  <a16:creationId xmlns:a16="http://schemas.microsoft.com/office/drawing/2014/main" id="{0F1039C0-DCD3-46CB-B4F6-CD8895550FF4}"/>
                </a:ext>
              </a:extLst>
            </p:cNvPr>
            <p:cNvGrpSpPr>
              <a:grpSpLocks/>
            </p:cNvGrpSpPr>
            <p:nvPr/>
          </p:nvGrpSpPr>
          <p:grpSpPr bwMode="auto">
            <a:xfrm>
              <a:off x="2840" y="1914"/>
              <a:ext cx="581" cy="510"/>
              <a:chOff x="2840" y="1802"/>
              <a:chExt cx="581" cy="510"/>
            </a:xfrm>
          </p:grpSpPr>
          <p:grpSp>
            <p:nvGrpSpPr>
              <p:cNvPr id="303" name="Group 189">
                <a:extLst>
                  <a:ext uri="{FF2B5EF4-FFF2-40B4-BE49-F238E27FC236}">
                    <a16:creationId xmlns:a16="http://schemas.microsoft.com/office/drawing/2014/main" id="{0177A2B9-5DDF-42DA-A1DD-A2F9744E9066}"/>
                  </a:ext>
                </a:extLst>
              </p:cNvPr>
              <p:cNvGrpSpPr>
                <a:grpSpLocks/>
              </p:cNvGrpSpPr>
              <p:nvPr/>
            </p:nvGrpSpPr>
            <p:grpSpPr bwMode="auto">
              <a:xfrm>
                <a:off x="2840" y="2016"/>
                <a:ext cx="581" cy="296"/>
                <a:chOff x="1144" y="1552"/>
                <a:chExt cx="581" cy="296"/>
              </a:xfrm>
            </p:grpSpPr>
            <p:sp>
              <p:nvSpPr>
                <p:cNvPr id="311" name="AutoShape 190">
                  <a:extLst>
                    <a:ext uri="{FF2B5EF4-FFF2-40B4-BE49-F238E27FC236}">
                      <a16:creationId xmlns:a16="http://schemas.microsoft.com/office/drawing/2014/main" id="{383DA808-3522-44BF-9AF0-4C8663F0494E}"/>
                    </a:ext>
                  </a:extLst>
                </p:cNvPr>
                <p:cNvSpPr>
                  <a:spLocks noChangeArrowheads="1"/>
                </p:cNvSpPr>
                <p:nvPr/>
              </p:nvSpPr>
              <p:spPr bwMode="auto">
                <a:xfrm>
                  <a:off x="1144" y="1552"/>
                  <a:ext cx="576" cy="296"/>
                </a:xfrm>
                <a:prstGeom prst="roundRect">
                  <a:avLst>
                    <a:gd name="adj" fmla="val 16667"/>
                  </a:avLst>
                </a:prstGeom>
                <a:solidFill>
                  <a:srgbClr val="FE0C18"/>
                </a:solidFill>
                <a:ln>
                  <a:noFill/>
                </a:ln>
                <a:effectLst>
                  <a:outerShdw dist="35921" dir="2700000" algn="ctr" rotWithShape="0">
                    <a:srgbClr val="808080"/>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12" name="Rectangle 191">
                  <a:extLst>
                    <a:ext uri="{FF2B5EF4-FFF2-40B4-BE49-F238E27FC236}">
                      <a16:creationId xmlns:a16="http://schemas.microsoft.com/office/drawing/2014/main" id="{C51A355C-E67C-4C50-A652-3B73D244F7EB}"/>
                    </a:ext>
                  </a:extLst>
                </p:cNvPr>
                <p:cNvSpPr>
                  <a:spLocks noChangeArrowheads="1"/>
                </p:cNvSpPr>
                <p:nvPr/>
              </p:nvSpPr>
              <p:spPr bwMode="auto">
                <a:xfrm>
                  <a:off x="1176" y="1575"/>
                  <a:ext cx="549" cy="155"/>
                </a:xfrm>
                <a:prstGeom prst="rect">
                  <a:avLst/>
                </a:prstGeom>
                <a:solidFill>
                  <a:srgbClr val="FE0C18"/>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en-US" sz="1000" dirty="0">
                      <a:solidFill>
                        <a:srgbClr val="000000"/>
                      </a:solidFill>
                      <a:latin typeface="Arial" panose="020B0604020202020204" pitchFamily="34" charset="0"/>
                    </a:rPr>
                    <a:t>公司</a:t>
                  </a:r>
                  <a:r>
                    <a:rPr lang="en-US" altLang="zh-CN" sz="1000" dirty="0">
                      <a:solidFill>
                        <a:srgbClr val="000000"/>
                      </a:solidFill>
                      <a:latin typeface="Arial" panose="020B0604020202020204" pitchFamily="34" charset="0"/>
                    </a:rPr>
                    <a:t>D</a:t>
                  </a:r>
                  <a:endParaRPr lang="en-GB" altLang="zh-CN" sz="1000" dirty="0">
                    <a:solidFill>
                      <a:srgbClr val="000000"/>
                    </a:solidFill>
                    <a:latin typeface="Arial" panose="020B0604020202020204" pitchFamily="34" charset="0"/>
                  </a:endParaRPr>
                </a:p>
              </p:txBody>
            </p:sp>
          </p:grpSp>
          <p:grpSp>
            <p:nvGrpSpPr>
              <p:cNvPr id="304" name="Group 192">
                <a:extLst>
                  <a:ext uri="{FF2B5EF4-FFF2-40B4-BE49-F238E27FC236}">
                    <a16:creationId xmlns:a16="http://schemas.microsoft.com/office/drawing/2014/main" id="{5B859F2F-6FA3-4B19-823C-C72FEE8666B8}"/>
                  </a:ext>
                </a:extLst>
              </p:cNvPr>
              <p:cNvGrpSpPr>
                <a:grpSpLocks/>
              </p:cNvGrpSpPr>
              <p:nvPr/>
            </p:nvGrpSpPr>
            <p:grpSpPr bwMode="auto">
              <a:xfrm rot="-5400000">
                <a:off x="3005" y="1874"/>
                <a:ext cx="271" cy="127"/>
                <a:chOff x="3560" y="1714"/>
                <a:chExt cx="190" cy="82"/>
              </a:xfrm>
            </p:grpSpPr>
            <p:sp>
              <p:nvSpPr>
                <p:cNvPr id="305" name="Rectangle 193">
                  <a:extLst>
                    <a:ext uri="{FF2B5EF4-FFF2-40B4-BE49-F238E27FC236}">
                      <a16:creationId xmlns:a16="http://schemas.microsoft.com/office/drawing/2014/main" id="{8B8DDF4E-F6D5-49D1-A413-10B09C7C2429}"/>
                    </a:ext>
                  </a:extLst>
                </p:cNvPr>
                <p:cNvSpPr>
                  <a:spLocks noChangeArrowheads="1"/>
                </p:cNvSpPr>
                <p:nvPr/>
              </p:nvSpPr>
              <p:spPr bwMode="auto">
                <a:xfrm>
                  <a:off x="3560" y="1741"/>
                  <a:ext cx="102" cy="16"/>
                </a:xfrm>
                <a:prstGeom prst="rect">
                  <a:avLst/>
                </a:prstGeom>
                <a:solidFill>
                  <a:srgbClr val="A3A3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06" name="Freeform 194">
                  <a:extLst>
                    <a:ext uri="{FF2B5EF4-FFF2-40B4-BE49-F238E27FC236}">
                      <a16:creationId xmlns:a16="http://schemas.microsoft.com/office/drawing/2014/main" id="{C26F2990-A34B-42BF-B4C5-CACFAD8E6CE1}"/>
                    </a:ext>
                  </a:extLst>
                </p:cNvPr>
                <p:cNvSpPr>
                  <a:spLocks/>
                </p:cNvSpPr>
                <p:nvPr/>
              </p:nvSpPr>
              <p:spPr bwMode="auto">
                <a:xfrm>
                  <a:off x="3659" y="1714"/>
                  <a:ext cx="79" cy="72"/>
                </a:xfrm>
                <a:custGeom>
                  <a:avLst/>
                  <a:gdLst>
                    <a:gd name="T0" fmla="*/ 0 w 79"/>
                    <a:gd name="T1" fmla="*/ 72 h 72"/>
                    <a:gd name="T2" fmla="*/ 79 w 79"/>
                    <a:gd name="T3" fmla="*/ 35 h 72"/>
                    <a:gd name="T4" fmla="*/ 0 w 79"/>
                    <a:gd name="T5" fmla="*/ 0 h 72"/>
                    <a:gd name="T6" fmla="*/ 0 w 79"/>
                    <a:gd name="T7" fmla="*/ 72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9" h="72">
                      <a:moveTo>
                        <a:pt x="0" y="72"/>
                      </a:moveTo>
                      <a:lnTo>
                        <a:pt x="79" y="35"/>
                      </a:lnTo>
                      <a:lnTo>
                        <a:pt x="0" y="0"/>
                      </a:lnTo>
                      <a:lnTo>
                        <a:pt x="0" y="72"/>
                      </a:lnTo>
                      <a:close/>
                    </a:path>
                  </a:pathLst>
                </a:custGeom>
                <a:solidFill>
                  <a:srgbClr val="A3A3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 name="Rectangle 195">
                  <a:extLst>
                    <a:ext uri="{FF2B5EF4-FFF2-40B4-BE49-F238E27FC236}">
                      <a16:creationId xmlns:a16="http://schemas.microsoft.com/office/drawing/2014/main" id="{770D3A40-4A73-41A0-8A9F-C4AD69789022}"/>
                    </a:ext>
                  </a:extLst>
                </p:cNvPr>
                <p:cNvSpPr>
                  <a:spLocks noChangeArrowheads="1"/>
                </p:cNvSpPr>
                <p:nvPr/>
              </p:nvSpPr>
              <p:spPr bwMode="auto">
                <a:xfrm>
                  <a:off x="3572" y="1752"/>
                  <a:ext cx="102" cy="16"/>
                </a:xfrm>
                <a:prstGeom prst="rect">
                  <a:avLst/>
                </a:prstGeom>
                <a:solidFill>
                  <a:srgbClr val="3D3D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08" name="Freeform 196">
                  <a:extLst>
                    <a:ext uri="{FF2B5EF4-FFF2-40B4-BE49-F238E27FC236}">
                      <a16:creationId xmlns:a16="http://schemas.microsoft.com/office/drawing/2014/main" id="{70716638-E001-4425-9FD1-32075B964CA5}"/>
                    </a:ext>
                  </a:extLst>
                </p:cNvPr>
                <p:cNvSpPr>
                  <a:spLocks/>
                </p:cNvSpPr>
                <p:nvPr/>
              </p:nvSpPr>
              <p:spPr bwMode="auto">
                <a:xfrm>
                  <a:off x="3671" y="1725"/>
                  <a:ext cx="79" cy="71"/>
                </a:xfrm>
                <a:custGeom>
                  <a:avLst/>
                  <a:gdLst>
                    <a:gd name="T0" fmla="*/ 0 w 79"/>
                    <a:gd name="T1" fmla="*/ 71 h 71"/>
                    <a:gd name="T2" fmla="*/ 79 w 79"/>
                    <a:gd name="T3" fmla="*/ 35 h 71"/>
                    <a:gd name="T4" fmla="*/ 0 w 79"/>
                    <a:gd name="T5" fmla="*/ 0 h 71"/>
                    <a:gd name="T6" fmla="*/ 0 w 79"/>
                    <a:gd name="T7" fmla="*/ 71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9" h="71">
                      <a:moveTo>
                        <a:pt x="0" y="71"/>
                      </a:moveTo>
                      <a:lnTo>
                        <a:pt x="79" y="35"/>
                      </a:lnTo>
                      <a:lnTo>
                        <a:pt x="0" y="0"/>
                      </a:lnTo>
                      <a:lnTo>
                        <a:pt x="0" y="71"/>
                      </a:lnTo>
                      <a:close/>
                    </a:path>
                  </a:pathLst>
                </a:custGeom>
                <a:solidFill>
                  <a:srgbClr val="3D3D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 name="Rectangle 197">
                  <a:extLst>
                    <a:ext uri="{FF2B5EF4-FFF2-40B4-BE49-F238E27FC236}">
                      <a16:creationId xmlns:a16="http://schemas.microsoft.com/office/drawing/2014/main" id="{CD3EB8F3-83CE-4094-95ED-A4A8B293D2CD}"/>
                    </a:ext>
                  </a:extLst>
                </p:cNvPr>
                <p:cNvSpPr>
                  <a:spLocks noChangeArrowheads="1"/>
                </p:cNvSpPr>
                <p:nvPr/>
              </p:nvSpPr>
              <p:spPr bwMode="auto">
                <a:xfrm>
                  <a:off x="3566" y="1746"/>
                  <a:ext cx="102" cy="17"/>
                </a:xfrm>
                <a:prstGeom prst="rect">
                  <a:avLst/>
                </a:prstGeom>
                <a:solidFill>
                  <a:srgbClr val="6666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10" name="Freeform 198">
                  <a:extLst>
                    <a:ext uri="{FF2B5EF4-FFF2-40B4-BE49-F238E27FC236}">
                      <a16:creationId xmlns:a16="http://schemas.microsoft.com/office/drawing/2014/main" id="{3756685D-E342-44D9-BCFB-C179FBCB9A69}"/>
                    </a:ext>
                  </a:extLst>
                </p:cNvPr>
                <p:cNvSpPr>
                  <a:spLocks/>
                </p:cNvSpPr>
                <p:nvPr/>
              </p:nvSpPr>
              <p:spPr bwMode="auto">
                <a:xfrm>
                  <a:off x="3665" y="1719"/>
                  <a:ext cx="79" cy="72"/>
                </a:xfrm>
                <a:custGeom>
                  <a:avLst/>
                  <a:gdLst>
                    <a:gd name="T0" fmla="*/ 0 w 79"/>
                    <a:gd name="T1" fmla="*/ 72 h 72"/>
                    <a:gd name="T2" fmla="*/ 79 w 79"/>
                    <a:gd name="T3" fmla="*/ 36 h 72"/>
                    <a:gd name="T4" fmla="*/ 0 w 79"/>
                    <a:gd name="T5" fmla="*/ 0 h 72"/>
                    <a:gd name="T6" fmla="*/ 0 w 79"/>
                    <a:gd name="T7" fmla="*/ 72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9" h="72">
                      <a:moveTo>
                        <a:pt x="0" y="72"/>
                      </a:moveTo>
                      <a:lnTo>
                        <a:pt x="79" y="36"/>
                      </a:lnTo>
                      <a:lnTo>
                        <a:pt x="0" y="0"/>
                      </a:lnTo>
                      <a:lnTo>
                        <a:pt x="0" y="72"/>
                      </a:lnTo>
                      <a:close/>
                    </a:path>
                  </a:pathLst>
                </a:custGeom>
                <a:solidFill>
                  <a:srgbClr val="6666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9" name="Group 199">
              <a:extLst>
                <a:ext uri="{FF2B5EF4-FFF2-40B4-BE49-F238E27FC236}">
                  <a16:creationId xmlns:a16="http://schemas.microsoft.com/office/drawing/2014/main" id="{05B41EAC-05CE-48C8-9018-1589EC933892}"/>
                </a:ext>
              </a:extLst>
            </p:cNvPr>
            <p:cNvGrpSpPr>
              <a:grpSpLocks/>
            </p:cNvGrpSpPr>
            <p:nvPr/>
          </p:nvGrpSpPr>
          <p:grpSpPr bwMode="auto">
            <a:xfrm>
              <a:off x="1936" y="1914"/>
              <a:ext cx="581" cy="510"/>
              <a:chOff x="1936" y="1802"/>
              <a:chExt cx="581" cy="510"/>
            </a:xfrm>
          </p:grpSpPr>
          <p:grpSp>
            <p:nvGrpSpPr>
              <p:cNvPr id="293" name="Group 200">
                <a:extLst>
                  <a:ext uri="{FF2B5EF4-FFF2-40B4-BE49-F238E27FC236}">
                    <a16:creationId xmlns:a16="http://schemas.microsoft.com/office/drawing/2014/main" id="{59E58A7A-9500-40A7-B82A-CE18D6AE36D1}"/>
                  </a:ext>
                </a:extLst>
              </p:cNvPr>
              <p:cNvGrpSpPr>
                <a:grpSpLocks/>
              </p:cNvGrpSpPr>
              <p:nvPr/>
            </p:nvGrpSpPr>
            <p:grpSpPr bwMode="auto">
              <a:xfrm>
                <a:off x="1936" y="2016"/>
                <a:ext cx="581" cy="296"/>
                <a:chOff x="1144" y="1552"/>
                <a:chExt cx="581" cy="296"/>
              </a:xfrm>
            </p:grpSpPr>
            <p:sp>
              <p:nvSpPr>
                <p:cNvPr id="301" name="AutoShape 201">
                  <a:extLst>
                    <a:ext uri="{FF2B5EF4-FFF2-40B4-BE49-F238E27FC236}">
                      <a16:creationId xmlns:a16="http://schemas.microsoft.com/office/drawing/2014/main" id="{D9815218-597E-4DC4-90CA-0A088348FF08}"/>
                    </a:ext>
                  </a:extLst>
                </p:cNvPr>
                <p:cNvSpPr>
                  <a:spLocks noChangeArrowheads="1"/>
                </p:cNvSpPr>
                <p:nvPr/>
              </p:nvSpPr>
              <p:spPr bwMode="auto">
                <a:xfrm>
                  <a:off x="1144" y="1552"/>
                  <a:ext cx="576" cy="296"/>
                </a:xfrm>
                <a:prstGeom prst="roundRect">
                  <a:avLst>
                    <a:gd name="adj" fmla="val 16667"/>
                  </a:avLst>
                </a:prstGeom>
                <a:solidFill>
                  <a:srgbClr val="FE0C18"/>
                </a:solidFill>
                <a:ln>
                  <a:noFill/>
                </a:ln>
                <a:effectLst>
                  <a:outerShdw dist="35921" dir="2700000" algn="ctr" rotWithShape="0">
                    <a:srgbClr val="808080"/>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02" name="Rectangle 202">
                  <a:extLst>
                    <a:ext uri="{FF2B5EF4-FFF2-40B4-BE49-F238E27FC236}">
                      <a16:creationId xmlns:a16="http://schemas.microsoft.com/office/drawing/2014/main" id="{CEDF19CF-5B57-4C51-8912-7D6E88DDDB54}"/>
                    </a:ext>
                  </a:extLst>
                </p:cNvPr>
                <p:cNvSpPr>
                  <a:spLocks noChangeArrowheads="1"/>
                </p:cNvSpPr>
                <p:nvPr/>
              </p:nvSpPr>
              <p:spPr bwMode="auto">
                <a:xfrm>
                  <a:off x="1176" y="1575"/>
                  <a:ext cx="549" cy="155"/>
                </a:xfrm>
                <a:prstGeom prst="rect">
                  <a:avLst/>
                </a:prstGeom>
                <a:solidFill>
                  <a:srgbClr val="FE0C18"/>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en-US" sz="1000" dirty="0">
                      <a:solidFill>
                        <a:srgbClr val="000000"/>
                      </a:solidFill>
                      <a:latin typeface="Arial" panose="020B0604020202020204" pitchFamily="34" charset="0"/>
                    </a:rPr>
                    <a:t>公司</a:t>
                  </a:r>
                  <a:r>
                    <a:rPr lang="en-US" altLang="zh-CN" sz="1000" dirty="0">
                      <a:solidFill>
                        <a:srgbClr val="000000"/>
                      </a:solidFill>
                      <a:latin typeface="Arial" panose="020B0604020202020204" pitchFamily="34" charset="0"/>
                    </a:rPr>
                    <a:t>C</a:t>
                  </a:r>
                  <a:endParaRPr lang="en-GB" altLang="zh-CN" sz="1000" dirty="0">
                    <a:solidFill>
                      <a:srgbClr val="000000"/>
                    </a:solidFill>
                    <a:latin typeface="Arial" panose="020B0604020202020204" pitchFamily="34" charset="0"/>
                  </a:endParaRPr>
                </a:p>
              </p:txBody>
            </p:sp>
          </p:grpSp>
          <p:grpSp>
            <p:nvGrpSpPr>
              <p:cNvPr id="294" name="Group 203">
                <a:extLst>
                  <a:ext uri="{FF2B5EF4-FFF2-40B4-BE49-F238E27FC236}">
                    <a16:creationId xmlns:a16="http://schemas.microsoft.com/office/drawing/2014/main" id="{E827748C-4716-46BE-B04D-12D453471F35}"/>
                  </a:ext>
                </a:extLst>
              </p:cNvPr>
              <p:cNvGrpSpPr>
                <a:grpSpLocks/>
              </p:cNvGrpSpPr>
              <p:nvPr/>
            </p:nvGrpSpPr>
            <p:grpSpPr bwMode="auto">
              <a:xfrm rot="-5400000">
                <a:off x="2069" y="1874"/>
                <a:ext cx="271" cy="127"/>
                <a:chOff x="3560" y="1714"/>
                <a:chExt cx="190" cy="82"/>
              </a:xfrm>
            </p:grpSpPr>
            <p:sp>
              <p:nvSpPr>
                <p:cNvPr id="295" name="Rectangle 204">
                  <a:extLst>
                    <a:ext uri="{FF2B5EF4-FFF2-40B4-BE49-F238E27FC236}">
                      <a16:creationId xmlns:a16="http://schemas.microsoft.com/office/drawing/2014/main" id="{07C04AFF-3B05-4A5A-9C80-1112626CB185}"/>
                    </a:ext>
                  </a:extLst>
                </p:cNvPr>
                <p:cNvSpPr>
                  <a:spLocks noChangeArrowheads="1"/>
                </p:cNvSpPr>
                <p:nvPr/>
              </p:nvSpPr>
              <p:spPr bwMode="auto">
                <a:xfrm>
                  <a:off x="3560" y="1741"/>
                  <a:ext cx="102" cy="16"/>
                </a:xfrm>
                <a:prstGeom prst="rect">
                  <a:avLst/>
                </a:prstGeom>
                <a:solidFill>
                  <a:srgbClr val="A3A3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96" name="Freeform 205">
                  <a:extLst>
                    <a:ext uri="{FF2B5EF4-FFF2-40B4-BE49-F238E27FC236}">
                      <a16:creationId xmlns:a16="http://schemas.microsoft.com/office/drawing/2014/main" id="{CD259A07-6158-44D3-B2CA-18B7A976D506}"/>
                    </a:ext>
                  </a:extLst>
                </p:cNvPr>
                <p:cNvSpPr>
                  <a:spLocks/>
                </p:cNvSpPr>
                <p:nvPr/>
              </p:nvSpPr>
              <p:spPr bwMode="auto">
                <a:xfrm>
                  <a:off x="3659" y="1714"/>
                  <a:ext cx="79" cy="72"/>
                </a:xfrm>
                <a:custGeom>
                  <a:avLst/>
                  <a:gdLst>
                    <a:gd name="T0" fmla="*/ 0 w 79"/>
                    <a:gd name="T1" fmla="*/ 72 h 72"/>
                    <a:gd name="T2" fmla="*/ 79 w 79"/>
                    <a:gd name="T3" fmla="*/ 35 h 72"/>
                    <a:gd name="T4" fmla="*/ 0 w 79"/>
                    <a:gd name="T5" fmla="*/ 0 h 72"/>
                    <a:gd name="T6" fmla="*/ 0 w 79"/>
                    <a:gd name="T7" fmla="*/ 72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9" h="72">
                      <a:moveTo>
                        <a:pt x="0" y="72"/>
                      </a:moveTo>
                      <a:lnTo>
                        <a:pt x="79" y="35"/>
                      </a:lnTo>
                      <a:lnTo>
                        <a:pt x="0" y="0"/>
                      </a:lnTo>
                      <a:lnTo>
                        <a:pt x="0" y="72"/>
                      </a:lnTo>
                      <a:close/>
                    </a:path>
                  </a:pathLst>
                </a:custGeom>
                <a:solidFill>
                  <a:srgbClr val="A3A3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 name="Rectangle 206">
                  <a:extLst>
                    <a:ext uri="{FF2B5EF4-FFF2-40B4-BE49-F238E27FC236}">
                      <a16:creationId xmlns:a16="http://schemas.microsoft.com/office/drawing/2014/main" id="{DDBE6DB8-929A-4A0F-A5D1-0D1AA60DD073}"/>
                    </a:ext>
                  </a:extLst>
                </p:cNvPr>
                <p:cNvSpPr>
                  <a:spLocks noChangeArrowheads="1"/>
                </p:cNvSpPr>
                <p:nvPr/>
              </p:nvSpPr>
              <p:spPr bwMode="auto">
                <a:xfrm>
                  <a:off x="3572" y="1752"/>
                  <a:ext cx="102" cy="16"/>
                </a:xfrm>
                <a:prstGeom prst="rect">
                  <a:avLst/>
                </a:prstGeom>
                <a:solidFill>
                  <a:srgbClr val="3D3D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98" name="Freeform 207">
                  <a:extLst>
                    <a:ext uri="{FF2B5EF4-FFF2-40B4-BE49-F238E27FC236}">
                      <a16:creationId xmlns:a16="http://schemas.microsoft.com/office/drawing/2014/main" id="{F9385457-0D62-4298-A417-F87979CB069C}"/>
                    </a:ext>
                  </a:extLst>
                </p:cNvPr>
                <p:cNvSpPr>
                  <a:spLocks/>
                </p:cNvSpPr>
                <p:nvPr/>
              </p:nvSpPr>
              <p:spPr bwMode="auto">
                <a:xfrm>
                  <a:off x="3671" y="1725"/>
                  <a:ext cx="79" cy="71"/>
                </a:xfrm>
                <a:custGeom>
                  <a:avLst/>
                  <a:gdLst>
                    <a:gd name="T0" fmla="*/ 0 w 79"/>
                    <a:gd name="T1" fmla="*/ 71 h 71"/>
                    <a:gd name="T2" fmla="*/ 79 w 79"/>
                    <a:gd name="T3" fmla="*/ 35 h 71"/>
                    <a:gd name="T4" fmla="*/ 0 w 79"/>
                    <a:gd name="T5" fmla="*/ 0 h 71"/>
                    <a:gd name="T6" fmla="*/ 0 w 79"/>
                    <a:gd name="T7" fmla="*/ 71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9" h="71">
                      <a:moveTo>
                        <a:pt x="0" y="71"/>
                      </a:moveTo>
                      <a:lnTo>
                        <a:pt x="79" y="35"/>
                      </a:lnTo>
                      <a:lnTo>
                        <a:pt x="0" y="0"/>
                      </a:lnTo>
                      <a:lnTo>
                        <a:pt x="0" y="71"/>
                      </a:lnTo>
                      <a:close/>
                    </a:path>
                  </a:pathLst>
                </a:custGeom>
                <a:solidFill>
                  <a:srgbClr val="3D3D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9" name="Rectangle 208">
                  <a:extLst>
                    <a:ext uri="{FF2B5EF4-FFF2-40B4-BE49-F238E27FC236}">
                      <a16:creationId xmlns:a16="http://schemas.microsoft.com/office/drawing/2014/main" id="{FC0644F2-71AE-44A4-A522-707A6EA16CF1}"/>
                    </a:ext>
                  </a:extLst>
                </p:cNvPr>
                <p:cNvSpPr>
                  <a:spLocks noChangeArrowheads="1"/>
                </p:cNvSpPr>
                <p:nvPr/>
              </p:nvSpPr>
              <p:spPr bwMode="auto">
                <a:xfrm>
                  <a:off x="3566" y="1746"/>
                  <a:ext cx="102" cy="17"/>
                </a:xfrm>
                <a:prstGeom prst="rect">
                  <a:avLst/>
                </a:prstGeom>
                <a:solidFill>
                  <a:srgbClr val="6666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00" name="Freeform 209">
                  <a:extLst>
                    <a:ext uri="{FF2B5EF4-FFF2-40B4-BE49-F238E27FC236}">
                      <a16:creationId xmlns:a16="http://schemas.microsoft.com/office/drawing/2014/main" id="{34E5BD3E-8AAA-45C4-89AA-AE826C71BD65}"/>
                    </a:ext>
                  </a:extLst>
                </p:cNvPr>
                <p:cNvSpPr>
                  <a:spLocks/>
                </p:cNvSpPr>
                <p:nvPr/>
              </p:nvSpPr>
              <p:spPr bwMode="auto">
                <a:xfrm>
                  <a:off x="3665" y="1719"/>
                  <a:ext cx="79" cy="72"/>
                </a:xfrm>
                <a:custGeom>
                  <a:avLst/>
                  <a:gdLst>
                    <a:gd name="T0" fmla="*/ 0 w 79"/>
                    <a:gd name="T1" fmla="*/ 72 h 72"/>
                    <a:gd name="T2" fmla="*/ 79 w 79"/>
                    <a:gd name="T3" fmla="*/ 36 h 72"/>
                    <a:gd name="T4" fmla="*/ 0 w 79"/>
                    <a:gd name="T5" fmla="*/ 0 h 72"/>
                    <a:gd name="T6" fmla="*/ 0 w 79"/>
                    <a:gd name="T7" fmla="*/ 72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9" h="72">
                      <a:moveTo>
                        <a:pt x="0" y="72"/>
                      </a:moveTo>
                      <a:lnTo>
                        <a:pt x="79" y="36"/>
                      </a:lnTo>
                      <a:lnTo>
                        <a:pt x="0" y="0"/>
                      </a:lnTo>
                      <a:lnTo>
                        <a:pt x="0" y="72"/>
                      </a:lnTo>
                      <a:close/>
                    </a:path>
                  </a:pathLst>
                </a:custGeom>
                <a:solidFill>
                  <a:srgbClr val="6666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20" name="Group 210">
              <a:extLst>
                <a:ext uri="{FF2B5EF4-FFF2-40B4-BE49-F238E27FC236}">
                  <a16:creationId xmlns:a16="http://schemas.microsoft.com/office/drawing/2014/main" id="{FC4C1641-0DF1-4ECF-B77B-8CF53D1DD088}"/>
                </a:ext>
              </a:extLst>
            </p:cNvPr>
            <p:cNvGrpSpPr>
              <a:grpSpLocks/>
            </p:cNvGrpSpPr>
            <p:nvPr/>
          </p:nvGrpSpPr>
          <p:grpSpPr bwMode="auto">
            <a:xfrm>
              <a:off x="598" y="3420"/>
              <a:ext cx="612" cy="402"/>
              <a:chOff x="598" y="3300"/>
              <a:chExt cx="612" cy="402"/>
            </a:xfrm>
          </p:grpSpPr>
          <p:grpSp>
            <p:nvGrpSpPr>
              <p:cNvPr id="218" name="Group 211">
                <a:extLst>
                  <a:ext uri="{FF2B5EF4-FFF2-40B4-BE49-F238E27FC236}">
                    <a16:creationId xmlns:a16="http://schemas.microsoft.com/office/drawing/2014/main" id="{D748265F-8E31-4E91-B737-CE87736A907E}"/>
                  </a:ext>
                </a:extLst>
              </p:cNvPr>
              <p:cNvGrpSpPr>
                <a:grpSpLocks noChangeAspect="1"/>
              </p:cNvGrpSpPr>
              <p:nvPr/>
            </p:nvGrpSpPr>
            <p:grpSpPr bwMode="auto">
              <a:xfrm>
                <a:off x="623" y="3300"/>
                <a:ext cx="587" cy="250"/>
                <a:chOff x="1206" y="3397"/>
                <a:chExt cx="525" cy="224"/>
              </a:xfrm>
            </p:grpSpPr>
            <p:grpSp>
              <p:nvGrpSpPr>
                <p:cNvPr id="220" name="Group 212">
                  <a:extLst>
                    <a:ext uri="{FF2B5EF4-FFF2-40B4-BE49-F238E27FC236}">
                      <a16:creationId xmlns:a16="http://schemas.microsoft.com/office/drawing/2014/main" id="{42148F73-85D5-48A0-8F88-7F1E8D12BEF6}"/>
                    </a:ext>
                  </a:extLst>
                </p:cNvPr>
                <p:cNvGrpSpPr>
                  <a:grpSpLocks noChangeAspect="1"/>
                </p:cNvGrpSpPr>
                <p:nvPr/>
              </p:nvGrpSpPr>
              <p:grpSpPr bwMode="auto">
                <a:xfrm>
                  <a:off x="1206" y="3455"/>
                  <a:ext cx="332" cy="166"/>
                  <a:chOff x="1206" y="3455"/>
                  <a:chExt cx="332" cy="166"/>
                </a:xfrm>
              </p:grpSpPr>
              <p:grpSp>
                <p:nvGrpSpPr>
                  <p:cNvPr id="228" name="Group 213">
                    <a:extLst>
                      <a:ext uri="{FF2B5EF4-FFF2-40B4-BE49-F238E27FC236}">
                        <a16:creationId xmlns:a16="http://schemas.microsoft.com/office/drawing/2014/main" id="{AA77F3DA-9A25-4360-9F01-77FF00FA7099}"/>
                      </a:ext>
                    </a:extLst>
                  </p:cNvPr>
                  <p:cNvGrpSpPr>
                    <a:grpSpLocks noChangeAspect="1"/>
                  </p:cNvGrpSpPr>
                  <p:nvPr/>
                </p:nvGrpSpPr>
                <p:grpSpPr bwMode="auto">
                  <a:xfrm>
                    <a:off x="1315" y="3520"/>
                    <a:ext cx="50" cy="15"/>
                    <a:chOff x="1315" y="3520"/>
                    <a:chExt cx="50" cy="15"/>
                  </a:xfrm>
                </p:grpSpPr>
                <p:sp>
                  <p:nvSpPr>
                    <p:cNvPr id="291" name="Freeform 214">
                      <a:extLst>
                        <a:ext uri="{FF2B5EF4-FFF2-40B4-BE49-F238E27FC236}">
                          <a16:creationId xmlns:a16="http://schemas.microsoft.com/office/drawing/2014/main" id="{082B726F-31B7-4738-B2B0-A75555E5A69F}"/>
                        </a:ext>
                      </a:extLst>
                    </p:cNvPr>
                    <p:cNvSpPr>
                      <a:spLocks noChangeAspect="1"/>
                    </p:cNvSpPr>
                    <p:nvPr/>
                  </p:nvSpPr>
                  <p:spPr bwMode="auto">
                    <a:xfrm>
                      <a:off x="1315" y="3520"/>
                      <a:ext cx="50" cy="15"/>
                    </a:xfrm>
                    <a:custGeom>
                      <a:avLst/>
                      <a:gdLst>
                        <a:gd name="T0" fmla="*/ 0 w 50"/>
                        <a:gd name="T1" fmla="*/ 15 h 15"/>
                        <a:gd name="T2" fmla="*/ 0 w 50"/>
                        <a:gd name="T3" fmla="*/ 6 h 15"/>
                        <a:gd name="T4" fmla="*/ 50 w 50"/>
                        <a:gd name="T5" fmla="*/ 0 h 15"/>
                        <a:gd name="T6" fmla="*/ 50 w 50"/>
                        <a:gd name="T7" fmla="*/ 10 h 15"/>
                        <a:gd name="T8" fmla="*/ 0 w 50"/>
                        <a:gd name="T9" fmla="*/ 15 h 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5">
                          <a:moveTo>
                            <a:pt x="0" y="15"/>
                          </a:moveTo>
                          <a:lnTo>
                            <a:pt x="0" y="6"/>
                          </a:lnTo>
                          <a:lnTo>
                            <a:pt x="50" y="0"/>
                          </a:lnTo>
                          <a:lnTo>
                            <a:pt x="50" y="10"/>
                          </a:lnTo>
                          <a:lnTo>
                            <a:pt x="0" y="1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2" name="Freeform 215">
                      <a:extLst>
                        <a:ext uri="{FF2B5EF4-FFF2-40B4-BE49-F238E27FC236}">
                          <a16:creationId xmlns:a16="http://schemas.microsoft.com/office/drawing/2014/main" id="{17509F5C-12E4-40F2-AB71-168F1E810C2B}"/>
                        </a:ext>
                      </a:extLst>
                    </p:cNvPr>
                    <p:cNvSpPr>
                      <a:spLocks noChangeAspect="1"/>
                    </p:cNvSpPr>
                    <p:nvPr/>
                  </p:nvSpPr>
                  <p:spPr bwMode="auto">
                    <a:xfrm>
                      <a:off x="1315" y="3520"/>
                      <a:ext cx="50" cy="15"/>
                    </a:xfrm>
                    <a:custGeom>
                      <a:avLst/>
                      <a:gdLst>
                        <a:gd name="T0" fmla="*/ 0 w 50"/>
                        <a:gd name="T1" fmla="*/ 15 h 15"/>
                        <a:gd name="T2" fmla="*/ 0 w 50"/>
                        <a:gd name="T3" fmla="*/ 6 h 15"/>
                        <a:gd name="T4" fmla="*/ 50 w 50"/>
                        <a:gd name="T5" fmla="*/ 0 h 15"/>
                        <a:gd name="T6" fmla="*/ 50 w 50"/>
                        <a:gd name="T7" fmla="*/ 10 h 15"/>
                        <a:gd name="T8" fmla="*/ 0 w 50"/>
                        <a:gd name="T9" fmla="*/ 15 h 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5">
                          <a:moveTo>
                            <a:pt x="0" y="15"/>
                          </a:moveTo>
                          <a:lnTo>
                            <a:pt x="0" y="6"/>
                          </a:lnTo>
                          <a:lnTo>
                            <a:pt x="50" y="0"/>
                          </a:lnTo>
                          <a:lnTo>
                            <a:pt x="50" y="10"/>
                          </a:lnTo>
                          <a:lnTo>
                            <a:pt x="0" y="15"/>
                          </a:lnTo>
                        </a:path>
                      </a:pathLst>
                    </a:custGeom>
                    <a:noFill/>
                    <a:ln w="9525">
                      <a:solidFill>
                        <a:srgbClr val="60606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29" name="Freeform 216">
                    <a:extLst>
                      <a:ext uri="{FF2B5EF4-FFF2-40B4-BE49-F238E27FC236}">
                        <a16:creationId xmlns:a16="http://schemas.microsoft.com/office/drawing/2014/main" id="{2DE2AF26-8B90-484E-BFB9-9A0ADFA92682}"/>
                      </a:ext>
                    </a:extLst>
                  </p:cNvPr>
                  <p:cNvSpPr>
                    <a:spLocks noChangeAspect="1"/>
                  </p:cNvSpPr>
                  <p:nvPr/>
                </p:nvSpPr>
                <p:spPr bwMode="auto">
                  <a:xfrm>
                    <a:off x="1365" y="3518"/>
                    <a:ext cx="22" cy="11"/>
                  </a:xfrm>
                  <a:custGeom>
                    <a:avLst/>
                    <a:gdLst>
                      <a:gd name="T0" fmla="*/ 0 w 22"/>
                      <a:gd name="T1" fmla="*/ 0 h 11"/>
                      <a:gd name="T2" fmla="*/ 0 w 22"/>
                      <a:gd name="T3" fmla="*/ 11 h 11"/>
                      <a:gd name="T4" fmla="*/ 22 w 22"/>
                      <a:gd name="T5" fmla="*/ 11 h 11"/>
                      <a:gd name="T6" fmla="*/ 22 w 22"/>
                      <a:gd name="T7" fmla="*/ 4 h 11"/>
                      <a:gd name="T8" fmla="*/ 0 w 22"/>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11">
                        <a:moveTo>
                          <a:pt x="0" y="0"/>
                        </a:moveTo>
                        <a:lnTo>
                          <a:pt x="0" y="11"/>
                        </a:lnTo>
                        <a:lnTo>
                          <a:pt x="22" y="11"/>
                        </a:lnTo>
                        <a:lnTo>
                          <a:pt x="22" y="4"/>
                        </a:lnTo>
                        <a:lnTo>
                          <a:pt x="0" y="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30" name="Group 217">
                    <a:extLst>
                      <a:ext uri="{FF2B5EF4-FFF2-40B4-BE49-F238E27FC236}">
                        <a16:creationId xmlns:a16="http://schemas.microsoft.com/office/drawing/2014/main" id="{0ACD9828-D014-42D2-8D52-34107DE3615F}"/>
                      </a:ext>
                    </a:extLst>
                  </p:cNvPr>
                  <p:cNvGrpSpPr>
                    <a:grpSpLocks noChangeAspect="1"/>
                  </p:cNvGrpSpPr>
                  <p:nvPr/>
                </p:nvGrpSpPr>
                <p:grpSpPr bwMode="auto">
                  <a:xfrm>
                    <a:off x="1380" y="3455"/>
                    <a:ext cx="80" cy="96"/>
                    <a:chOff x="1380" y="3455"/>
                    <a:chExt cx="80" cy="96"/>
                  </a:xfrm>
                </p:grpSpPr>
                <p:sp>
                  <p:nvSpPr>
                    <p:cNvPr id="288" name="Freeform 218">
                      <a:extLst>
                        <a:ext uri="{FF2B5EF4-FFF2-40B4-BE49-F238E27FC236}">
                          <a16:creationId xmlns:a16="http://schemas.microsoft.com/office/drawing/2014/main" id="{F9D4408A-67EC-44BF-9931-74D42F89445B}"/>
                        </a:ext>
                      </a:extLst>
                    </p:cNvPr>
                    <p:cNvSpPr>
                      <a:spLocks noChangeAspect="1"/>
                    </p:cNvSpPr>
                    <p:nvPr/>
                  </p:nvSpPr>
                  <p:spPr bwMode="auto">
                    <a:xfrm>
                      <a:off x="1380" y="3455"/>
                      <a:ext cx="16" cy="90"/>
                    </a:xfrm>
                    <a:custGeom>
                      <a:avLst/>
                      <a:gdLst>
                        <a:gd name="T0" fmla="*/ 0 w 16"/>
                        <a:gd name="T1" fmla="*/ 90 h 90"/>
                        <a:gd name="T2" fmla="*/ 4 w 16"/>
                        <a:gd name="T3" fmla="*/ 0 h 90"/>
                        <a:gd name="T4" fmla="*/ 11 w 16"/>
                        <a:gd name="T5" fmla="*/ 0 h 90"/>
                        <a:gd name="T6" fmla="*/ 16 w 16"/>
                        <a:gd name="T7" fmla="*/ 90 h 90"/>
                        <a:gd name="T8" fmla="*/ 0 w 16"/>
                        <a:gd name="T9" fmla="*/ 90 h 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90">
                          <a:moveTo>
                            <a:pt x="0" y="90"/>
                          </a:moveTo>
                          <a:lnTo>
                            <a:pt x="4" y="0"/>
                          </a:lnTo>
                          <a:lnTo>
                            <a:pt x="11" y="0"/>
                          </a:lnTo>
                          <a:lnTo>
                            <a:pt x="16" y="90"/>
                          </a:lnTo>
                          <a:lnTo>
                            <a:pt x="0" y="9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9" name="Freeform 219">
                      <a:extLst>
                        <a:ext uri="{FF2B5EF4-FFF2-40B4-BE49-F238E27FC236}">
                          <a16:creationId xmlns:a16="http://schemas.microsoft.com/office/drawing/2014/main" id="{DC819263-390E-4F52-AE9D-15D7E40115B0}"/>
                        </a:ext>
                      </a:extLst>
                    </p:cNvPr>
                    <p:cNvSpPr>
                      <a:spLocks noChangeAspect="1"/>
                    </p:cNvSpPr>
                    <p:nvPr/>
                  </p:nvSpPr>
                  <p:spPr bwMode="auto">
                    <a:xfrm>
                      <a:off x="1411" y="3458"/>
                      <a:ext cx="16" cy="87"/>
                    </a:xfrm>
                    <a:custGeom>
                      <a:avLst/>
                      <a:gdLst>
                        <a:gd name="T0" fmla="*/ 0 w 16"/>
                        <a:gd name="T1" fmla="*/ 87 h 87"/>
                        <a:gd name="T2" fmla="*/ 4 w 16"/>
                        <a:gd name="T3" fmla="*/ 0 h 87"/>
                        <a:gd name="T4" fmla="*/ 12 w 16"/>
                        <a:gd name="T5" fmla="*/ 0 h 87"/>
                        <a:gd name="T6" fmla="*/ 16 w 16"/>
                        <a:gd name="T7" fmla="*/ 87 h 87"/>
                        <a:gd name="T8" fmla="*/ 0 w 16"/>
                        <a:gd name="T9" fmla="*/ 87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87">
                          <a:moveTo>
                            <a:pt x="0" y="87"/>
                          </a:moveTo>
                          <a:lnTo>
                            <a:pt x="4" y="0"/>
                          </a:lnTo>
                          <a:lnTo>
                            <a:pt x="12" y="0"/>
                          </a:lnTo>
                          <a:lnTo>
                            <a:pt x="16" y="87"/>
                          </a:lnTo>
                          <a:lnTo>
                            <a:pt x="0" y="8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0" name="Freeform 220">
                      <a:extLst>
                        <a:ext uri="{FF2B5EF4-FFF2-40B4-BE49-F238E27FC236}">
                          <a16:creationId xmlns:a16="http://schemas.microsoft.com/office/drawing/2014/main" id="{5A48B54D-8357-42B7-8DF7-2CFE2E845C33}"/>
                        </a:ext>
                      </a:extLst>
                    </p:cNvPr>
                    <p:cNvSpPr>
                      <a:spLocks noChangeAspect="1"/>
                    </p:cNvSpPr>
                    <p:nvPr/>
                  </p:nvSpPr>
                  <p:spPr bwMode="auto">
                    <a:xfrm>
                      <a:off x="1444" y="3462"/>
                      <a:ext cx="16" cy="89"/>
                    </a:xfrm>
                    <a:custGeom>
                      <a:avLst/>
                      <a:gdLst>
                        <a:gd name="T0" fmla="*/ 0 w 16"/>
                        <a:gd name="T1" fmla="*/ 89 h 89"/>
                        <a:gd name="T2" fmla="*/ 4 w 16"/>
                        <a:gd name="T3" fmla="*/ 0 h 89"/>
                        <a:gd name="T4" fmla="*/ 12 w 16"/>
                        <a:gd name="T5" fmla="*/ 0 h 89"/>
                        <a:gd name="T6" fmla="*/ 16 w 16"/>
                        <a:gd name="T7" fmla="*/ 89 h 89"/>
                        <a:gd name="T8" fmla="*/ 0 w 16"/>
                        <a:gd name="T9" fmla="*/ 89 h 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89">
                          <a:moveTo>
                            <a:pt x="0" y="89"/>
                          </a:moveTo>
                          <a:lnTo>
                            <a:pt x="4" y="0"/>
                          </a:lnTo>
                          <a:lnTo>
                            <a:pt x="12" y="0"/>
                          </a:lnTo>
                          <a:lnTo>
                            <a:pt x="16" y="89"/>
                          </a:lnTo>
                          <a:lnTo>
                            <a:pt x="0" y="8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31" name="Freeform 221">
                    <a:extLst>
                      <a:ext uri="{FF2B5EF4-FFF2-40B4-BE49-F238E27FC236}">
                        <a16:creationId xmlns:a16="http://schemas.microsoft.com/office/drawing/2014/main" id="{B60D5F3C-C830-4CA5-9389-AD2CAB0877D1}"/>
                      </a:ext>
                    </a:extLst>
                  </p:cNvPr>
                  <p:cNvSpPr>
                    <a:spLocks noChangeAspect="1"/>
                  </p:cNvSpPr>
                  <p:nvPr/>
                </p:nvSpPr>
                <p:spPr bwMode="auto">
                  <a:xfrm>
                    <a:off x="1206" y="3570"/>
                    <a:ext cx="332" cy="51"/>
                  </a:xfrm>
                  <a:custGeom>
                    <a:avLst/>
                    <a:gdLst>
                      <a:gd name="T0" fmla="*/ 3 w 332"/>
                      <a:gd name="T1" fmla="*/ 4 h 51"/>
                      <a:gd name="T2" fmla="*/ 5 w 332"/>
                      <a:gd name="T3" fmla="*/ 13 h 51"/>
                      <a:gd name="T4" fmla="*/ 17 w 332"/>
                      <a:gd name="T5" fmla="*/ 19 h 51"/>
                      <a:gd name="T6" fmla="*/ 37 w 332"/>
                      <a:gd name="T7" fmla="*/ 17 h 51"/>
                      <a:gd name="T8" fmla="*/ 54 w 332"/>
                      <a:gd name="T9" fmla="*/ 21 h 51"/>
                      <a:gd name="T10" fmla="*/ 64 w 332"/>
                      <a:gd name="T11" fmla="*/ 29 h 51"/>
                      <a:gd name="T12" fmla="*/ 75 w 332"/>
                      <a:gd name="T13" fmla="*/ 37 h 51"/>
                      <a:gd name="T14" fmla="*/ 96 w 332"/>
                      <a:gd name="T15" fmla="*/ 42 h 51"/>
                      <a:gd name="T16" fmla="*/ 100 w 332"/>
                      <a:gd name="T17" fmla="*/ 42 h 51"/>
                      <a:gd name="T18" fmla="*/ 103 w 332"/>
                      <a:gd name="T19" fmla="*/ 42 h 51"/>
                      <a:gd name="T20" fmla="*/ 106 w 332"/>
                      <a:gd name="T21" fmla="*/ 42 h 51"/>
                      <a:gd name="T22" fmla="*/ 118 w 332"/>
                      <a:gd name="T23" fmla="*/ 42 h 51"/>
                      <a:gd name="T24" fmla="*/ 127 w 332"/>
                      <a:gd name="T25" fmla="*/ 42 h 51"/>
                      <a:gd name="T26" fmla="*/ 129 w 332"/>
                      <a:gd name="T27" fmla="*/ 42 h 51"/>
                      <a:gd name="T28" fmla="*/ 130 w 332"/>
                      <a:gd name="T29" fmla="*/ 42 h 51"/>
                      <a:gd name="T30" fmla="*/ 133 w 332"/>
                      <a:gd name="T31" fmla="*/ 43 h 51"/>
                      <a:gd name="T32" fmla="*/ 135 w 332"/>
                      <a:gd name="T33" fmla="*/ 43 h 51"/>
                      <a:gd name="T34" fmla="*/ 148 w 332"/>
                      <a:gd name="T35" fmla="*/ 44 h 51"/>
                      <a:gd name="T36" fmla="*/ 159 w 332"/>
                      <a:gd name="T37" fmla="*/ 48 h 51"/>
                      <a:gd name="T38" fmla="*/ 182 w 332"/>
                      <a:gd name="T39" fmla="*/ 51 h 51"/>
                      <a:gd name="T40" fmla="*/ 194 w 332"/>
                      <a:gd name="T41" fmla="*/ 46 h 51"/>
                      <a:gd name="T42" fmla="*/ 209 w 332"/>
                      <a:gd name="T43" fmla="*/ 42 h 51"/>
                      <a:gd name="T44" fmla="*/ 227 w 332"/>
                      <a:gd name="T45" fmla="*/ 32 h 51"/>
                      <a:gd name="T46" fmla="*/ 241 w 332"/>
                      <a:gd name="T47" fmla="*/ 31 h 51"/>
                      <a:gd name="T48" fmla="*/ 244 w 332"/>
                      <a:gd name="T49" fmla="*/ 31 h 51"/>
                      <a:gd name="T50" fmla="*/ 247 w 332"/>
                      <a:gd name="T51" fmla="*/ 31 h 51"/>
                      <a:gd name="T52" fmla="*/ 250 w 332"/>
                      <a:gd name="T53" fmla="*/ 31 h 51"/>
                      <a:gd name="T54" fmla="*/ 253 w 332"/>
                      <a:gd name="T55" fmla="*/ 32 h 51"/>
                      <a:gd name="T56" fmla="*/ 254 w 332"/>
                      <a:gd name="T57" fmla="*/ 32 h 51"/>
                      <a:gd name="T58" fmla="*/ 262 w 332"/>
                      <a:gd name="T59" fmla="*/ 33 h 51"/>
                      <a:gd name="T60" fmla="*/ 283 w 332"/>
                      <a:gd name="T61" fmla="*/ 27 h 51"/>
                      <a:gd name="T62" fmla="*/ 296 w 332"/>
                      <a:gd name="T63" fmla="*/ 19 h 51"/>
                      <a:gd name="T64" fmla="*/ 314 w 332"/>
                      <a:gd name="T65" fmla="*/ 17 h 51"/>
                      <a:gd name="T66" fmla="*/ 332 w 332"/>
                      <a:gd name="T67" fmla="*/ 8 h 51"/>
                      <a:gd name="T68" fmla="*/ 325 w 332"/>
                      <a:gd name="T69" fmla="*/ 0 h 5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32" h="51">
                        <a:moveTo>
                          <a:pt x="14" y="2"/>
                        </a:moveTo>
                        <a:lnTo>
                          <a:pt x="3" y="4"/>
                        </a:lnTo>
                        <a:lnTo>
                          <a:pt x="0" y="8"/>
                        </a:lnTo>
                        <a:lnTo>
                          <a:pt x="5" y="13"/>
                        </a:lnTo>
                        <a:lnTo>
                          <a:pt x="8" y="17"/>
                        </a:lnTo>
                        <a:lnTo>
                          <a:pt x="17" y="19"/>
                        </a:lnTo>
                        <a:lnTo>
                          <a:pt x="27" y="17"/>
                        </a:lnTo>
                        <a:lnTo>
                          <a:pt x="37" y="17"/>
                        </a:lnTo>
                        <a:lnTo>
                          <a:pt x="43" y="17"/>
                        </a:lnTo>
                        <a:lnTo>
                          <a:pt x="54" y="21"/>
                        </a:lnTo>
                        <a:lnTo>
                          <a:pt x="58" y="24"/>
                        </a:lnTo>
                        <a:lnTo>
                          <a:pt x="64" y="29"/>
                        </a:lnTo>
                        <a:lnTo>
                          <a:pt x="70" y="33"/>
                        </a:lnTo>
                        <a:lnTo>
                          <a:pt x="75" y="37"/>
                        </a:lnTo>
                        <a:lnTo>
                          <a:pt x="88" y="42"/>
                        </a:lnTo>
                        <a:lnTo>
                          <a:pt x="96" y="42"/>
                        </a:lnTo>
                        <a:lnTo>
                          <a:pt x="99" y="42"/>
                        </a:lnTo>
                        <a:lnTo>
                          <a:pt x="100" y="42"/>
                        </a:lnTo>
                        <a:lnTo>
                          <a:pt x="102" y="42"/>
                        </a:lnTo>
                        <a:lnTo>
                          <a:pt x="103" y="42"/>
                        </a:lnTo>
                        <a:lnTo>
                          <a:pt x="106" y="42"/>
                        </a:lnTo>
                        <a:lnTo>
                          <a:pt x="109" y="42"/>
                        </a:lnTo>
                        <a:lnTo>
                          <a:pt x="118" y="42"/>
                        </a:lnTo>
                        <a:lnTo>
                          <a:pt x="126" y="42"/>
                        </a:lnTo>
                        <a:lnTo>
                          <a:pt x="127" y="42"/>
                        </a:lnTo>
                        <a:lnTo>
                          <a:pt x="129" y="42"/>
                        </a:lnTo>
                        <a:lnTo>
                          <a:pt x="130" y="42"/>
                        </a:lnTo>
                        <a:lnTo>
                          <a:pt x="132" y="43"/>
                        </a:lnTo>
                        <a:lnTo>
                          <a:pt x="133" y="43"/>
                        </a:lnTo>
                        <a:lnTo>
                          <a:pt x="135" y="43"/>
                        </a:lnTo>
                        <a:lnTo>
                          <a:pt x="136" y="43"/>
                        </a:lnTo>
                        <a:lnTo>
                          <a:pt x="148" y="44"/>
                        </a:lnTo>
                        <a:lnTo>
                          <a:pt x="153" y="46"/>
                        </a:lnTo>
                        <a:lnTo>
                          <a:pt x="159" y="48"/>
                        </a:lnTo>
                        <a:lnTo>
                          <a:pt x="162" y="50"/>
                        </a:lnTo>
                        <a:lnTo>
                          <a:pt x="182" y="51"/>
                        </a:lnTo>
                        <a:lnTo>
                          <a:pt x="190" y="50"/>
                        </a:lnTo>
                        <a:lnTo>
                          <a:pt x="194" y="46"/>
                        </a:lnTo>
                        <a:lnTo>
                          <a:pt x="205" y="43"/>
                        </a:lnTo>
                        <a:lnTo>
                          <a:pt x="209" y="42"/>
                        </a:lnTo>
                        <a:lnTo>
                          <a:pt x="217" y="42"/>
                        </a:lnTo>
                        <a:lnTo>
                          <a:pt x="227" y="32"/>
                        </a:lnTo>
                        <a:lnTo>
                          <a:pt x="236" y="31"/>
                        </a:lnTo>
                        <a:lnTo>
                          <a:pt x="241" y="31"/>
                        </a:lnTo>
                        <a:lnTo>
                          <a:pt x="242" y="31"/>
                        </a:lnTo>
                        <a:lnTo>
                          <a:pt x="244" y="31"/>
                        </a:lnTo>
                        <a:lnTo>
                          <a:pt x="245" y="31"/>
                        </a:lnTo>
                        <a:lnTo>
                          <a:pt x="247" y="31"/>
                        </a:lnTo>
                        <a:lnTo>
                          <a:pt x="248" y="31"/>
                        </a:lnTo>
                        <a:lnTo>
                          <a:pt x="250" y="31"/>
                        </a:lnTo>
                        <a:lnTo>
                          <a:pt x="251" y="31"/>
                        </a:lnTo>
                        <a:lnTo>
                          <a:pt x="253" y="32"/>
                        </a:lnTo>
                        <a:lnTo>
                          <a:pt x="254" y="32"/>
                        </a:lnTo>
                        <a:lnTo>
                          <a:pt x="256" y="32"/>
                        </a:lnTo>
                        <a:lnTo>
                          <a:pt x="262" y="33"/>
                        </a:lnTo>
                        <a:lnTo>
                          <a:pt x="275" y="32"/>
                        </a:lnTo>
                        <a:lnTo>
                          <a:pt x="283" y="27"/>
                        </a:lnTo>
                        <a:lnTo>
                          <a:pt x="290" y="20"/>
                        </a:lnTo>
                        <a:lnTo>
                          <a:pt x="296" y="19"/>
                        </a:lnTo>
                        <a:lnTo>
                          <a:pt x="305" y="20"/>
                        </a:lnTo>
                        <a:lnTo>
                          <a:pt x="314" y="17"/>
                        </a:lnTo>
                        <a:lnTo>
                          <a:pt x="319" y="12"/>
                        </a:lnTo>
                        <a:lnTo>
                          <a:pt x="332" y="8"/>
                        </a:lnTo>
                        <a:lnTo>
                          <a:pt x="332" y="2"/>
                        </a:lnTo>
                        <a:lnTo>
                          <a:pt x="325" y="0"/>
                        </a:lnTo>
                        <a:lnTo>
                          <a:pt x="14" y="2"/>
                        </a:lnTo>
                        <a:close/>
                      </a:path>
                    </a:pathLst>
                  </a:custGeom>
                  <a:solidFill>
                    <a:srgbClr val="006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2" name="Freeform 222">
                    <a:extLst>
                      <a:ext uri="{FF2B5EF4-FFF2-40B4-BE49-F238E27FC236}">
                        <a16:creationId xmlns:a16="http://schemas.microsoft.com/office/drawing/2014/main" id="{0CAD947E-ABBC-4486-A684-0964CF0A3C96}"/>
                      </a:ext>
                    </a:extLst>
                  </p:cNvPr>
                  <p:cNvSpPr>
                    <a:spLocks noChangeAspect="1"/>
                  </p:cNvSpPr>
                  <p:nvPr/>
                </p:nvSpPr>
                <p:spPr bwMode="auto">
                  <a:xfrm>
                    <a:off x="1483" y="3560"/>
                    <a:ext cx="16" cy="1"/>
                  </a:xfrm>
                  <a:custGeom>
                    <a:avLst/>
                    <a:gdLst>
                      <a:gd name="T0" fmla="*/ 0 w 16"/>
                      <a:gd name="T1" fmla="*/ 0 h 1"/>
                      <a:gd name="T2" fmla="*/ 16 w 16"/>
                      <a:gd name="T3" fmla="*/ 0 h 1"/>
                      <a:gd name="T4" fmla="*/ 15 w 16"/>
                      <a:gd name="T5" fmla="*/ 0 h 1"/>
                      <a:gd name="T6" fmla="*/ 0 w 16"/>
                      <a:gd name="T7" fmla="*/ 0 h 1"/>
                      <a:gd name="T8" fmla="*/ 0 w 16"/>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1">
                        <a:moveTo>
                          <a:pt x="0" y="0"/>
                        </a:moveTo>
                        <a:lnTo>
                          <a:pt x="16" y="0"/>
                        </a:lnTo>
                        <a:lnTo>
                          <a:pt x="15" y="0"/>
                        </a:lnTo>
                        <a:lnTo>
                          <a:pt x="0" y="0"/>
                        </a:lnTo>
                        <a:close/>
                      </a:path>
                    </a:pathLst>
                  </a:custGeom>
                  <a:solidFill>
                    <a:srgbClr val="2F1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3" name="Freeform 223">
                    <a:extLst>
                      <a:ext uri="{FF2B5EF4-FFF2-40B4-BE49-F238E27FC236}">
                        <a16:creationId xmlns:a16="http://schemas.microsoft.com/office/drawing/2014/main" id="{1E25F041-2DBC-4888-A2FA-26F7AC1199AF}"/>
                      </a:ext>
                    </a:extLst>
                  </p:cNvPr>
                  <p:cNvSpPr>
                    <a:spLocks noChangeAspect="1"/>
                  </p:cNvSpPr>
                  <p:nvPr/>
                </p:nvSpPr>
                <p:spPr bwMode="auto">
                  <a:xfrm>
                    <a:off x="1483" y="3580"/>
                    <a:ext cx="16" cy="3"/>
                  </a:xfrm>
                  <a:custGeom>
                    <a:avLst/>
                    <a:gdLst>
                      <a:gd name="T0" fmla="*/ 0 w 16"/>
                      <a:gd name="T1" fmla="*/ 3 h 3"/>
                      <a:gd name="T2" fmla="*/ 16 w 16"/>
                      <a:gd name="T3" fmla="*/ 0 h 3"/>
                      <a:gd name="T4" fmla="*/ 15 w 16"/>
                      <a:gd name="T5" fmla="*/ 0 h 3"/>
                      <a:gd name="T6" fmla="*/ 0 w 16"/>
                      <a:gd name="T7" fmla="*/ 2 h 3"/>
                      <a:gd name="T8" fmla="*/ 0 w 16"/>
                      <a:gd name="T9" fmla="*/ 3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3">
                        <a:moveTo>
                          <a:pt x="0" y="3"/>
                        </a:moveTo>
                        <a:lnTo>
                          <a:pt x="16" y="0"/>
                        </a:lnTo>
                        <a:lnTo>
                          <a:pt x="15" y="0"/>
                        </a:lnTo>
                        <a:lnTo>
                          <a:pt x="0" y="2"/>
                        </a:lnTo>
                        <a:lnTo>
                          <a:pt x="0" y="3"/>
                        </a:lnTo>
                        <a:close/>
                      </a:path>
                    </a:pathLst>
                  </a:custGeom>
                  <a:solidFill>
                    <a:srgbClr val="5635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4" name="Freeform 224">
                    <a:extLst>
                      <a:ext uri="{FF2B5EF4-FFF2-40B4-BE49-F238E27FC236}">
                        <a16:creationId xmlns:a16="http://schemas.microsoft.com/office/drawing/2014/main" id="{9163CAEB-6302-45AA-B24B-091B1139132A}"/>
                      </a:ext>
                    </a:extLst>
                  </p:cNvPr>
                  <p:cNvSpPr>
                    <a:spLocks noChangeAspect="1"/>
                  </p:cNvSpPr>
                  <p:nvPr/>
                </p:nvSpPr>
                <p:spPr bwMode="auto">
                  <a:xfrm>
                    <a:off x="1215" y="3529"/>
                    <a:ext cx="159" cy="76"/>
                  </a:xfrm>
                  <a:custGeom>
                    <a:avLst/>
                    <a:gdLst>
                      <a:gd name="T0" fmla="*/ 159 w 159"/>
                      <a:gd name="T1" fmla="*/ 0 h 76"/>
                      <a:gd name="T2" fmla="*/ 159 w 159"/>
                      <a:gd name="T3" fmla="*/ 76 h 76"/>
                      <a:gd name="T4" fmla="*/ 0 w 159"/>
                      <a:gd name="T5" fmla="*/ 45 h 76"/>
                      <a:gd name="T6" fmla="*/ 0 w 159"/>
                      <a:gd name="T7" fmla="*/ 14 h 76"/>
                      <a:gd name="T8" fmla="*/ 159 w 159"/>
                      <a:gd name="T9" fmla="*/ 0 h 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9" h="76">
                        <a:moveTo>
                          <a:pt x="159" y="0"/>
                        </a:moveTo>
                        <a:lnTo>
                          <a:pt x="159" y="76"/>
                        </a:lnTo>
                        <a:lnTo>
                          <a:pt x="0" y="45"/>
                        </a:lnTo>
                        <a:lnTo>
                          <a:pt x="0" y="14"/>
                        </a:lnTo>
                        <a:lnTo>
                          <a:pt x="159" y="0"/>
                        </a:lnTo>
                        <a:close/>
                      </a:path>
                    </a:pathLst>
                  </a:custGeom>
                  <a:solidFill>
                    <a:srgbClr val="6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5" name="Freeform 225">
                    <a:extLst>
                      <a:ext uri="{FF2B5EF4-FFF2-40B4-BE49-F238E27FC236}">
                        <a16:creationId xmlns:a16="http://schemas.microsoft.com/office/drawing/2014/main" id="{568B1065-818E-46DF-A1B2-B7794382BEE2}"/>
                      </a:ext>
                    </a:extLst>
                  </p:cNvPr>
                  <p:cNvSpPr>
                    <a:spLocks noChangeAspect="1"/>
                  </p:cNvSpPr>
                  <p:nvPr/>
                </p:nvSpPr>
                <p:spPr bwMode="auto">
                  <a:xfrm>
                    <a:off x="1218" y="3537"/>
                    <a:ext cx="144" cy="50"/>
                  </a:xfrm>
                  <a:custGeom>
                    <a:avLst/>
                    <a:gdLst>
                      <a:gd name="T0" fmla="*/ 0 w 144"/>
                      <a:gd name="T1" fmla="*/ 8 h 50"/>
                      <a:gd name="T2" fmla="*/ 0 w 144"/>
                      <a:gd name="T3" fmla="*/ 30 h 50"/>
                      <a:gd name="T4" fmla="*/ 144 w 144"/>
                      <a:gd name="T5" fmla="*/ 50 h 50"/>
                      <a:gd name="T6" fmla="*/ 144 w 144"/>
                      <a:gd name="T7" fmla="*/ 0 h 50"/>
                      <a:gd name="T8" fmla="*/ 0 w 144"/>
                      <a:gd name="T9" fmla="*/ 8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 h="50">
                        <a:moveTo>
                          <a:pt x="0" y="8"/>
                        </a:moveTo>
                        <a:lnTo>
                          <a:pt x="0" y="30"/>
                        </a:lnTo>
                        <a:lnTo>
                          <a:pt x="144" y="50"/>
                        </a:lnTo>
                        <a:lnTo>
                          <a:pt x="144" y="0"/>
                        </a:lnTo>
                        <a:lnTo>
                          <a:pt x="0" y="8"/>
                        </a:lnTo>
                        <a:close/>
                      </a:path>
                    </a:pathLst>
                  </a:custGeom>
                  <a:solidFill>
                    <a:srgbClr val="404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6" name="Line 226">
                    <a:extLst>
                      <a:ext uri="{FF2B5EF4-FFF2-40B4-BE49-F238E27FC236}">
                        <a16:creationId xmlns:a16="http://schemas.microsoft.com/office/drawing/2014/main" id="{D8F367A5-228F-4C75-8C20-7AD76280938D}"/>
                      </a:ext>
                    </a:extLst>
                  </p:cNvPr>
                  <p:cNvSpPr>
                    <a:spLocks noChangeAspect="1" noChangeShapeType="1"/>
                  </p:cNvSpPr>
                  <p:nvPr/>
                </p:nvSpPr>
                <p:spPr bwMode="auto">
                  <a:xfrm>
                    <a:off x="1350" y="3540"/>
                    <a:ext cx="1" cy="44"/>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7" name="Line 227">
                    <a:extLst>
                      <a:ext uri="{FF2B5EF4-FFF2-40B4-BE49-F238E27FC236}">
                        <a16:creationId xmlns:a16="http://schemas.microsoft.com/office/drawing/2014/main" id="{87C3930C-4DB5-4608-9040-A7971358F491}"/>
                      </a:ext>
                    </a:extLst>
                  </p:cNvPr>
                  <p:cNvSpPr>
                    <a:spLocks noChangeAspect="1" noChangeShapeType="1"/>
                  </p:cNvSpPr>
                  <p:nvPr/>
                </p:nvSpPr>
                <p:spPr bwMode="auto">
                  <a:xfrm>
                    <a:off x="1338" y="3540"/>
                    <a:ext cx="1" cy="43"/>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8" name="Line 228">
                    <a:extLst>
                      <a:ext uri="{FF2B5EF4-FFF2-40B4-BE49-F238E27FC236}">
                        <a16:creationId xmlns:a16="http://schemas.microsoft.com/office/drawing/2014/main" id="{8FC6A179-26EE-47E7-A54D-5EE18D13D301}"/>
                      </a:ext>
                    </a:extLst>
                  </p:cNvPr>
                  <p:cNvSpPr>
                    <a:spLocks noChangeAspect="1" noChangeShapeType="1"/>
                  </p:cNvSpPr>
                  <p:nvPr/>
                </p:nvSpPr>
                <p:spPr bwMode="auto">
                  <a:xfrm>
                    <a:off x="1329" y="3541"/>
                    <a:ext cx="1" cy="41"/>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9" name="Line 229">
                    <a:extLst>
                      <a:ext uri="{FF2B5EF4-FFF2-40B4-BE49-F238E27FC236}">
                        <a16:creationId xmlns:a16="http://schemas.microsoft.com/office/drawing/2014/main" id="{32E21114-0E10-4DBF-B157-A5037B209F3B}"/>
                      </a:ext>
                    </a:extLst>
                  </p:cNvPr>
                  <p:cNvSpPr>
                    <a:spLocks noChangeAspect="1" noChangeShapeType="1"/>
                  </p:cNvSpPr>
                  <p:nvPr/>
                </p:nvSpPr>
                <p:spPr bwMode="auto">
                  <a:xfrm>
                    <a:off x="1318" y="3541"/>
                    <a:ext cx="1" cy="39"/>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0" name="Line 230">
                    <a:extLst>
                      <a:ext uri="{FF2B5EF4-FFF2-40B4-BE49-F238E27FC236}">
                        <a16:creationId xmlns:a16="http://schemas.microsoft.com/office/drawing/2014/main" id="{2CD68892-8495-493E-8820-A832D638B0F8}"/>
                      </a:ext>
                    </a:extLst>
                  </p:cNvPr>
                  <p:cNvSpPr>
                    <a:spLocks noChangeAspect="1" noChangeShapeType="1"/>
                  </p:cNvSpPr>
                  <p:nvPr/>
                </p:nvSpPr>
                <p:spPr bwMode="auto">
                  <a:xfrm>
                    <a:off x="1308" y="3543"/>
                    <a:ext cx="1" cy="36"/>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1" name="Line 231">
                    <a:extLst>
                      <a:ext uri="{FF2B5EF4-FFF2-40B4-BE49-F238E27FC236}">
                        <a16:creationId xmlns:a16="http://schemas.microsoft.com/office/drawing/2014/main" id="{3DD8EB26-59C8-4336-AB2A-54DCF1F454EE}"/>
                      </a:ext>
                    </a:extLst>
                  </p:cNvPr>
                  <p:cNvSpPr>
                    <a:spLocks noChangeAspect="1" noChangeShapeType="1"/>
                  </p:cNvSpPr>
                  <p:nvPr/>
                </p:nvSpPr>
                <p:spPr bwMode="auto">
                  <a:xfrm>
                    <a:off x="1300" y="3543"/>
                    <a:ext cx="2" cy="35"/>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2" name="Line 232">
                    <a:extLst>
                      <a:ext uri="{FF2B5EF4-FFF2-40B4-BE49-F238E27FC236}">
                        <a16:creationId xmlns:a16="http://schemas.microsoft.com/office/drawing/2014/main" id="{7A65FA55-7923-497D-83EB-6C10F830BA10}"/>
                      </a:ext>
                    </a:extLst>
                  </p:cNvPr>
                  <p:cNvSpPr>
                    <a:spLocks noChangeAspect="1" noChangeShapeType="1"/>
                  </p:cNvSpPr>
                  <p:nvPr/>
                </p:nvSpPr>
                <p:spPr bwMode="auto">
                  <a:xfrm>
                    <a:off x="1293" y="3543"/>
                    <a:ext cx="1" cy="35"/>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3" name="Line 233">
                    <a:extLst>
                      <a:ext uri="{FF2B5EF4-FFF2-40B4-BE49-F238E27FC236}">
                        <a16:creationId xmlns:a16="http://schemas.microsoft.com/office/drawing/2014/main" id="{D49AD596-636C-43B0-8CB2-FB7575B64A50}"/>
                      </a:ext>
                    </a:extLst>
                  </p:cNvPr>
                  <p:cNvSpPr>
                    <a:spLocks noChangeAspect="1" noChangeShapeType="1"/>
                  </p:cNvSpPr>
                  <p:nvPr/>
                </p:nvSpPr>
                <p:spPr bwMode="auto">
                  <a:xfrm>
                    <a:off x="1287" y="3544"/>
                    <a:ext cx="1" cy="32"/>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4" name="Line 234">
                    <a:extLst>
                      <a:ext uri="{FF2B5EF4-FFF2-40B4-BE49-F238E27FC236}">
                        <a16:creationId xmlns:a16="http://schemas.microsoft.com/office/drawing/2014/main" id="{2FFBB2C8-3EC1-4583-96FF-B71E35F5DE73}"/>
                      </a:ext>
                    </a:extLst>
                  </p:cNvPr>
                  <p:cNvSpPr>
                    <a:spLocks noChangeAspect="1" noChangeShapeType="1"/>
                  </p:cNvSpPr>
                  <p:nvPr/>
                </p:nvSpPr>
                <p:spPr bwMode="auto">
                  <a:xfrm>
                    <a:off x="1279" y="3544"/>
                    <a:ext cx="2" cy="31"/>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 name="Line 235">
                    <a:extLst>
                      <a:ext uri="{FF2B5EF4-FFF2-40B4-BE49-F238E27FC236}">
                        <a16:creationId xmlns:a16="http://schemas.microsoft.com/office/drawing/2014/main" id="{9D15F6C3-6804-4698-A07A-90B5DD04ED4B}"/>
                      </a:ext>
                    </a:extLst>
                  </p:cNvPr>
                  <p:cNvSpPr>
                    <a:spLocks noChangeAspect="1" noChangeShapeType="1"/>
                  </p:cNvSpPr>
                  <p:nvPr/>
                </p:nvSpPr>
                <p:spPr bwMode="auto">
                  <a:xfrm>
                    <a:off x="1273" y="3544"/>
                    <a:ext cx="1" cy="31"/>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 name="Line 236">
                    <a:extLst>
                      <a:ext uri="{FF2B5EF4-FFF2-40B4-BE49-F238E27FC236}">
                        <a16:creationId xmlns:a16="http://schemas.microsoft.com/office/drawing/2014/main" id="{3A733F34-55A9-445C-9B65-7B13D97AED66}"/>
                      </a:ext>
                    </a:extLst>
                  </p:cNvPr>
                  <p:cNvSpPr>
                    <a:spLocks noChangeAspect="1" noChangeShapeType="1"/>
                  </p:cNvSpPr>
                  <p:nvPr/>
                </p:nvSpPr>
                <p:spPr bwMode="auto">
                  <a:xfrm>
                    <a:off x="1267" y="3544"/>
                    <a:ext cx="1" cy="30"/>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7" name="Line 237">
                    <a:extLst>
                      <a:ext uri="{FF2B5EF4-FFF2-40B4-BE49-F238E27FC236}">
                        <a16:creationId xmlns:a16="http://schemas.microsoft.com/office/drawing/2014/main" id="{B0FEBAC2-727F-4C8F-87CB-446DE34AD4EA}"/>
                      </a:ext>
                    </a:extLst>
                  </p:cNvPr>
                  <p:cNvSpPr>
                    <a:spLocks noChangeAspect="1" noChangeShapeType="1"/>
                  </p:cNvSpPr>
                  <p:nvPr/>
                </p:nvSpPr>
                <p:spPr bwMode="auto">
                  <a:xfrm>
                    <a:off x="1260" y="3545"/>
                    <a:ext cx="1" cy="27"/>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8" name="Line 238">
                    <a:extLst>
                      <a:ext uri="{FF2B5EF4-FFF2-40B4-BE49-F238E27FC236}">
                        <a16:creationId xmlns:a16="http://schemas.microsoft.com/office/drawing/2014/main" id="{B3C5F365-EB53-475C-A6A6-32049C92D84D}"/>
                      </a:ext>
                    </a:extLst>
                  </p:cNvPr>
                  <p:cNvSpPr>
                    <a:spLocks noChangeAspect="1" noChangeShapeType="1"/>
                  </p:cNvSpPr>
                  <p:nvPr/>
                </p:nvSpPr>
                <p:spPr bwMode="auto">
                  <a:xfrm>
                    <a:off x="1248" y="3545"/>
                    <a:ext cx="1" cy="26"/>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9" name="Line 239">
                    <a:extLst>
                      <a:ext uri="{FF2B5EF4-FFF2-40B4-BE49-F238E27FC236}">
                        <a16:creationId xmlns:a16="http://schemas.microsoft.com/office/drawing/2014/main" id="{0B9D44C2-1ACE-49F4-95D9-5B2489C4DCF7}"/>
                      </a:ext>
                    </a:extLst>
                  </p:cNvPr>
                  <p:cNvSpPr>
                    <a:spLocks noChangeAspect="1" noChangeShapeType="1"/>
                  </p:cNvSpPr>
                  <p:nvPr/>
                </p:nvSpPr>
                <p:spPr bwMode="auto">
                  <a:xfrm>
                    <a:off x="1243" y="3545"/>
                    <a:ext cx="1" cy="25"/>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0" name="Line 240">
                    <a:extLst>
                      <a:ext uri="{FF2B5EF4-FFF2-40B4-BE49-F238E27FC236}">
                        <a16:creationId xmlns:a16="http://schemas.microsoft.com/office/drawing/2014/main" id="{8FC03FA5-A33F-4030-8516-32B17FD7A450}"/>
                      </a:ext>
                    </a:extLst>
                  </p:cNvPr>
                  <p:cNvSpPr>
                    <a:spLocks noChangeAspect="1" noChangeShapeType="1"/>
                  </p:cNvSpPr>
                  <p:nvPr/>
                </p:nvSpPr>
                <p:spPr bwMode="auto">
                  <a:xfrm>
                    <a:off x="1237" y="3545"/>
                    <a:ext cx="2" cy="25"/>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1" name="Line 241">
                    <a:extLst>
                      <a:ext uri="{FF2B5EF4-FFF2-40B4-BE49-F238E27FC236}">
                        <a16:creationId xmlns:a16="http://schemas.microsoft.com/office/drawing/2014/main" id="{F374F33F-9D5B-4E3C-960C-A85BD26981B7}"/>
                      </a:ext>
                    </a:extLst>
                  </p:cNvPr>
                  <p:cNvSpPr>
                    <a:spLocks noChangeAspect="1" noChangeShapeType="1"/>
                  </p:cNvSpPr>
                  <p:nvPr/>
                </p:nvSpPr>
                <p:spPr bwMode="auto">
                  <a:xfrm>
                    <a:off x="1233" y="3547"/>
                    <a:ext cx="1" cy="21"/>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2" name="Line 242">
                    <a:extLst>
                      <a:ext uri="{FF2B5EF4-FFF2-40B4-BE49-F238E27FC236}">
                        <a16:creationId xmlns:a16="http://schemas.microsoft.com/office/drawing/2014/main" id="{7AE4DF33-1B17-40F2-91AE-90B599734833}"/>
                      </a:ext>
                    </a:extLst>
                  </p:cNvPr>
                  <p:cNvSpPr>
                    <a:spLocks noChangeAspect="1" noChangeShapeType="1"/>
                  </p:cNvSpPr>
                  <p:nvPr/>
                </p:nvSpPr>
                <p:spPr bwMode="auto">
                  <a:xfrm>
                    <a:off x="1228" y="3547"/>
                    <a:ext cx="1" cy="21"/>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3" name="Line 243">
                    <a:extLst>
                      <a:ext uri="{FF2B5EF4-FFF2-40B4-BE49-F238E27FC236}">
                        <a16:creationId xmlns:a16="http://schemas.microsoft.com/office/drawing/2014/main" id="{2913AADA-5E61-480E-8539-8202CAE3E04D}"/>
                      </a:ext>
                    </a:extLst>
                  </p:cNvPr>
                  <p:cNvSpPr>
                    <a:spLocks noChangeAspect="1" noChangeShapeType="1"/>
                  </p:cNvSpPr>
                  <p:nvPr/>
                </p:nvSpPr>
                <p:spPr bwMode="auto">
                  <a:xfrm>
                    <a:off x="1223" y="3547"/>
                    <a:ext cx="1" cy="20"/>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4" name="Freeform 244">
                    <a:extLst>
                      <a:ext uri="{FF2B5EF4-FFF2-40B4-BE49-F238E27FC236}">
                        <a16:creationId xmlns:a16="http://schemas.microsoft.com/office/drawing/2014/main" id="{00311D7A-1E65-452F-A3AF-1E6484444D8A}"/>
                      </a:ext>
                    </a:extLst>
                  </p:cNvPr>
                  <p:cNvSpPr>
                    <a:spLocks noChangeAspect="1"/>
                  </p:cNvSpPr>
                  <p:nvPr/>
                </p:nvSpPr>
                <p:spPr bwMode="auto">
                  <a:xfrm>
                    <a:off x="1218" y="3537"/>
                    <a:ext cx="147" cy="52"/>
                  </a:xfrm>
                  <a:custGeom>
                    <a:avLst/>
                    <a:gdLst>
                      <a:gd name="T0" fmla="*/ 0 w 147"/>
                      <a:gd name="T1" fmla="*/ 8 h 52"/>
                      <a:gd name="T2" fmla="*/ 0 w 147"/>
                      <a:gd name="T3" fmla="*/ 31 h 52"/>
                      <a:gd name="T4" fmla="*/ 147 w 147"/>
                      <a:gd name="T5" fmla="*/ 52 h 52"/>
                      <a:gd name="T6" fmla="*/ 147 w 147"/>
                      <a:gd name="T7" fmla="*/ 0 h 52"/>
                      <a:gd name="T8" fmla="*/ 0 w 147"/>
                      <a:gd name="T9" fmla="*/ 8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7" h="52">
                        <a:moveTo>
                          <a:pt x="0" y="8"/>
                        </a:moveTo>
                        <a:lnTo>
                          <a:pt x="0" y="31"/>
                        </a:lnTo>
                        <a:lnTo>
                          <a:pt x="147" y="52"/>
                        </a:lnTo>
                        <a:lnTo>
                          <a:pt x="147" y="0"/>
                        </a:lnTo>
                        <a:lnTo>
                          <a:pt x="0" y="8"/>
                        </a:lnTo>
                      </a:path>
                    </a:pathLst>
                  </a:custGeom>
                  <a:noFill/>
                  <a:ln w="9525">
                    <a:solidFill>
                      <a:srgbClr val="20202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5" name="Line 245">
                    <a:extLst>
                      <a:ext uri="{FF2B5EF4-FFF2-40B4-BE49-F238E27FC236}">
                        <a16:creationId xmlns:a16="http://schemas.microsoft.com/office/drawing/2014/main" id="{1A76A19D-4792-4E63-950E-7E1261CAD36E}"/>
                      </a:ext>
                    </a:extLst>
                  </p:cNvPr>
                  <p:cNvSpPr>
                    <a:spLocks noChangeAspect="1" noChangeShapeType="1"/>
                  </p:cNvSpPr>
                  <p:nvPr/>
                </p:nvSpPr>
                <p:spPr bwMode="auto">
                  <a:xfrm flipV="1">
                    <a:off x="1233" y="3547"/>
                    <a:ext cx="6" cy="8"/>
                  </a:xfrm>
                  <a:prstGeom prst="line">
                    <a:avLst/>
                  </a:prstGeom>
                  <a:noFill/>
                  <a:ln w="9525">
                    <a:solidFill>
                      <a:srgbClr val="C0C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 name="Line 246">
                    <a:extLst>
                      <a:ext uri="{FF2B5EF4-FFF2-40B4-BE49-F238E27FC236}">
                        <a16:creationId xmlns:a16="http://schemas.microsoft.com/office/drawing/2014/main" id="{DC9B9676-3153-4E3C-8476-5E00A8EC7545}"/>
                      </a:ext>
                    </a:extLst>
                  </p:cNvPr>
                  <p:cNvSpPr>
                    <a:spLocks noChangeAspect="1" noChangeShapeType="1"/>
                  </p:cNvSpPr>
                  <p:nvPr/>
                </p:nvSpPr>
                <p:spPr bwMode="auto">
                  <a:xfrm flipV="1">
                    <a:off x="1240" y="3559"/>
                    <a:ext cx="3" cy="7"/>
                  </a:xfrm>
                  <a:prstGeom prst="line">
                    <a:avLst/>
                  </a:prstGeom>
                  <a:noFill/>
                  <a:ln w="9525">
                    <a:solidFill>
                      <a:srgbClr val="C0C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7" name="Line 247">
                    <a:extLst>
                      <a:ext uri="{FF2B5EF4-FFF2-40B4-BE49-F238E27FC236}">
                        <a16:creationId xmlns:a16="http://schemas.microsoft.com/office/drawing/2014/main" id="{5FB43EA4-8C2B-4DC5-A6A3-C31230362DF3}"/>
                      </a:ext>
                    </a:extLst>
                  </p:cNvPr>
                  <p:cNvSpPr>
                    <a:spLocks noChangeAspect="1" noChangeShapeType="1"/>
                  </p:cNvSpPr>
                  <p:nvPr/>
                </p:nvSpPr>
                <p:spPr bwMode="auto">
                  <a:xfrm flipV="1">
                    <a:off x="1305" y="3544"/>
                    <a:ext cx="9" cy="12"/>
                  </a:xfrm>
                  <a:prstGeom prst="line">
                    <a:avLst/>
                  </a:prstGeom>
                  <a:noFill/>
                  <a:ln w="9525">
                    <a:solidFill>
                      <a:srgbClr val="C0C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8" name="Line 248">
                    <a:extLst>
                      <a:ext uri="{FF2B5EF4-FFF2-40B4-BE49-F238E27FC236}">
                        <a16:creationId xmlns:a16="http://schemas.microsoft.com/office/drawing/2014/main" id="{DBDD317C-3F70-45A0-8471-C52E606AADBE}"/>
                      </a:ext>
                    </a:extLst>
                  </p:cNvPr>
                  <p:cNvSpPr>
                    <a:spLocks noChangeAspect="1" noChangeShapeType="1"/>
                  </p:cNvSpPr>
                  <p:nvPr/>
                </p:nvSpPr>
                <p:spPr bwMode="auto">
                  <a:xfrm flipV="1">
                    <a:off x="1285" y="3563"/>
                    <a:ext cx="9" cy="9"/>
                  </a:xfrm>
                  <a:prstGeom prst="line">
                    <a:avLst/>
                  </a:prstGeom>
                  <a:noFill/>
                  <a:ln w="9525">
                    <a:solidFill>
                      <a:srgbClr val="C0C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9" name="Line 249">
                    <a:extLst>
                      <a:ext uri="{FF2B5EF4-FFF2-40B4-BE49-F238E27FC236}">
                        <a16:creationId xmlns:a16="http://schemas.microsoft.com/office/drawing/2014/main" id="{5B908A21-05AC-4A1C-87A5-D9C4ECAA959F}"/>
                      </a:ext>
                    </a:extLst>
                  </p:cNvPr>
                  <p:cNvSpPr>
                    <a:spLocks noChangeAspect="1" noChangeShapeType="1"/>
                  </p:cNvSpPr>
                  <p:nvPr/>
                </p:nvSpPr>
                <p:spPr bwMode="auto">
                  <a:xfrm flipV="1">
                    <a:off x="1338" y="3548"/>
                    <a:ext cx="7" cy="11"/>
                  </a:xfrm>
                  <a:prstGeom prst="line">
                    <a:avLst/>
                  </a:prstGeom>
                  <a:noFill/>
                  <a:ln w="9525">
                    <a:solidFill>
                      <a:srgbClr val="C0C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0" name="Line 250">
                    <a:extLst>
                      <a:ext uri="{FF2B5EF4-FFF2-40B4-BE49-F238E27FC236}">
                        <a16:creationId xmlns:a16="http://schemas.microsoft.com/office/drawing/2014/main" id="{1BB67417-CF11-464C-B288-3909227CEE02}"/>
                      </a:ext>
                    </a:extLst>
                  </p:cNvPr>
                  <p:cNvSpPr>
                    <a:spLocks noChangeAspect="1" noChangeShapeType="1"/>
                  </p:cNvSpPr>
                  <p:nvPr/>
                </p:nvSpPr>
                <p:spPr bwMode="auto">
                  <a:xfrm flipV="1">
                    <a:off x="1314" y="3566"/>
                    <a:ext cx="6" cy="9"/>
                  </a:xfrm>
                  <a:prstGeom prst="line">
                    <a:avLst/>
                  </a:prstGeom>
                  <a:noFill/>
                  <a:ln w="9525">
                    <a:solidFill>
                      <a:srgbClr val="C0C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1" name="Line 251">
                    <a:extLst>
                      <a:ext uri="{FF2B5EF4-FFF2-40B4-BE49-F238E27FC236}">
                        <a16:creationId xmlns:a16="http://schemas.microsoft.com/office/drawing/2014/main" id="{1BAB0D79-40E9-4B2C-810B-A5AEDEC9AECD}"/>
                      </a:ext>
                    </a:extLst>
                  </p:cNvPr>
                  <p:cNvSpPr>
                    <a:spLocks noChangeAspect="1" noChangeShapeType="1"/>
                  </p:cNvSpPr>
                  <p:nvPr/>
                </p:nvSpPr>
                <p:spPr bwMode="auto">
                  <a:xfrm flipV="1">
                    <a:off x="1342" y="3563"/>
                    <a:ext cx="8" cy="11"/>
                  </a:xfrm>
                  <a:prstGeom prst="line">
                    <a:avLst/>
                  </a:prstGeom>
                  <a:noFill/>
                  <a:ln w="9525">
                    <a:solidFill>
                      <a:srgbClr val="C0C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2" name="Line 252">
                    <a:extLst>
                      <a:ext uri="{FF2B5EF4-FFF2-40B4-BE49-F238E27FC236}">
                        <a16:creationId xmlns:a16="http://schemas.microsoft.com/office/drawing/2014/main" id="{30F66499-E3F5-4FD2-897C-2E8613A717EF}"/>
                      </a:ext>
                    </a:extLst>
                  </p:cNvPr>
                  <p:cNvSpPr>
                    <a:spLocks noChangeAspect="1" noChangeShapeType="1"/>
                  </p:cNvSpPr>
                  <p:nvPr/>
                </p:nvSpPr>
                <p:spPr bwMode="auto">
                  <a:xfrm>
                    <a:off x="1254" y="3545"/>
                    <a:ext cx="1" cy="27"/>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3" name="Freeform 253">
                    <a:extLst>
                      <a:ext uri="{FF2B5EF4-FFF2-40B4-BE49-F238E27FC236}">
                        <a16:creationId xmlns:a16="http://schemas.microsoft.com/office/drawing/2014/main" id="{96B588A9-7001-41FE-996C-8DFFEE491AAD}"/>
                      </a:ext>
                    </a:extLst>
                  </p:cNvPr>
                  <p:cNvSpPr>
                    <a:spLocks noChangeAspect="1"/>
                  </p:cNvSpPr>
                  <p:nvPr/>
                </p:nvSpPr>
                <p:spPr bwMode="auto">
                  <a:xfrm>
                    <a:off x="1375" y="3529"/>
                    <a:ext cx="157" cy="76"/>
                  </a:xfrm>
                  <a:custGeom>
                    <a:avLst/>
                    <a:gdLst>
                      <a:gd name="T0" fmla="*/ 0 w 157"/>
                      <a:gd name="T1" fmla="*/ 0 h 76"/>
                      <a:gd name="T2" fmla="*/ 0 w 157"/>
                      <a:gd name="T3" fmla="*/ 76 h 76"/>
                      <a:gd name="T4" fmla="*/ 157 w 157"/>
                      <a:gd name="T5" fmla="*/ 45 h 76"/>
                      <a:gd name="T6" fmla="*/ 157 w 157"/>
                      <a:gd name="T7" fmla="*/ 14 h 76"/>
                      <a:gd name="T8" fmla="*/ 0 w 157"/>
                      <a:gd name="T9" fmla="*/ 0 h 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7" h="76">
                        <a:moveTo>
                          <a:pt x="0" y="0"/>
                        </a:moveTo>
                        <a:lnTo>
                          <a:pt x="0" y="76"/>
                        </a:lnTo>
                        <a:lnTo>
                          <a:pt x="157" y="45"/>
                        </a:lnTo>
                        <a:lnTo>
                          <a:pt x="157" y="14"/>
                        </a:lnTo>
                        <a:lnTo>
                          <a:pt x="0" y="0"/>
                        </a:lnTo>
                        <a:close/>
                      </a:path>
                    </a:pathLst>
                  </a:custGeom>
                  <a:solidFill>
                    <a:srgbClr val="4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4" name="Freeform 254">
                    <a:extLst>
                      <a:ext uri="{FF2B5EF4-FFF2-40B4-BE49-F238E27FC236}">
                        <a16:creationId xmlns:a16="http://schemas.microsoft.com/office/drawing/2014/main" id="{07E9A2A1-C4DB-4909-B8D3-C5E406CE357B}"/>
                      </a:ext>
                    </a:extLst>
                  </p:cNvPr>
                  <p:cNvSpPr>
                    <a:spLocks noChangeAspect="1"/>
                  </p:cNvSpPr>
                  <p:nvPr/>
                </p:nvSpPr>
                <p:spPr bwMode="auto">
                  <a:xfrm>
                    <a:off x="1483" y="3560"/>
                    <a:ext cx="16" cy="23"/>
                  </a:xfrm>
                  <a:custGeom>
                    <a:avLst/>
                    <a:gdLst>
                      <a:gd name="T0" fmla="*/ 0 w 16"/>
                      <a:gd name="T1" fmla="*/ 23 h 23"/>
                      <a:gd name="T2" fmla="*/ 0 w 16"/>
                      <a:gd name="T3" fmla="*/ 0 h 23"/>
                      <a:gd name="T4" fmla="*/ 16 w 16"/>
                      <a:gd name="T5" fmla="*/ 0 h 23"/>
                      <a:gd name="T6" fmla="*/ 16 w 16"/>
                      <a:gd name="T7" fmla="*/ 19 h 23"/>
                      <a:gd name="T8" fmla="*/ 0 w 16"/>
                      <a:gd name="T9" fmla="*/ 23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23">
                        <a:moveTo>
                          <a:pt x="0" y="23"/>
                        </a:moveTo>
                        <a:lnTo>
                          <a:pt x="0" y="0"/>
                        </a:lnTo>
                        <a:lnTo>
                          <a:pt x="16" y="0"/>
                        </a:lnTo>
                        <a:lnTo>
                          <a:pt x="16" y="19"/>
                        </a:lnTo>
                        <a:lnTo>
                          <a:pt x="0" y="23"/>
                        </a:lnTo>
                        <a:close/>
                      </a:path>
                    </a:pathLst>
                  </a:custGeom>
                  <a:solidFill>
                    <a:srgbClr val="472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5" name="Rectangle 255">
                    <a:extLst>
                      <a:ext uri="{FF2B5EF4-FFF2-40B4-BE49-F238E27FC236}">
                        <a16:creationId xmlns:a16="http://schemas.microsoft.com/office/drawing/2014/main" id="{82535677-1ACC-43D0-B944-2E09C79DD5CE}"/>
                      </a:ext>
                    </a:extLst>
                  </p:cNvPr>
                  <p:cNvSpPr>
                    <a:spLocks noChangeAspect="1" noChangeArrowheads="1"/>
                  </p:cNvSpPr>
                  <p:nvPr/>
                </p:nvSpPr>
                <p:spPr bwMode="auto">
                  <a:xfrm>
                    <a:off x="1508" y="3548"/>
                    <a:ext cx="8" cy="15"/>
                  </a:xfrm>
                  <a:prstGeom prst="rect">
                    <a:avLst/>
                  </a:prstGeom>
                  <a:solidFill>
                    <a:srgbClr val="4D556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66" name="Line 256">
                    <a:extLst>
                      <a:ext uri="{FF2B5EF4-FFF2-40B4-BE49-F238E27FC236}">
                        <a16:creationId xmlns:a16="http://schemas.microsoft.com/office/drawing/2014/main" id="{63E922E4-86C6-4084-B1E8-56A82133753C}"/>
                      </a:ext>
                    </a:extLst>
                  </p:cNvPr>
                  <p:cNvSpPr>
                    <a:spLocks noChangeAspect="1" noChangeShapeType="1"/>
                  </p:cNvSpPr>
                  <p:nvPr/>
                </p:nvSpPr>
                <p:spPr bwMode="auto">
                  <a:xfrm>
                    <a:off x="1510" y="3553"/>
                    <a:ext cx="6" cy="1"/>
                  </a:xfrm>
                  <a:prstGeom prst="line">
                    <a:avLst/>
                  </a:prstGeom>
                  <a:noFill/>
                  <a:ln w="9525">
                    <a:solidFill>
                      <a:srgbClr val="272B3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7" name="Line 257">
                    <a:extLst>
                      <a:ext uri="{FF2B5EF4-FFF2-40B4-BE49-F238E27FC236}">
                        <a16:creationId xmlns:a16="http://schemas.microsoft.com/office/drawing/2014/main" id="{02F0289A-8995-442F-9DB3-5360527FABEE}"/>
                      </a:ext>
                    </a:extLst>
                  </p:cNvPr>
                  <p:cNvSpPr>
                    <a:spLocks noChangeAspect="1" noChangeShapeType="1"/>
                  </p:cNvSpPr>
                  <p:nvPr/>
                </p:nvSpPr>
                <p:spPr bwMode="auto">
                  <a:xfrm>
                    <a:off x="1510" y="3557"/>
                    <a:ext cx="6" cy="2"/>
                  </a:xfrm>
                  <a:prstGeom prst="line">
                    <a:avLst/>
                  </a:prstGeom>
                  <a:noFill/>
                  <a:ln w="9525">
                    <a:solidFill>
                      <a:srgbClr val="272B3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8" name="Line 258">
                    <a:extLst>
                      <a:ext uri="{FF2B5EF4-FFF2-40B4-BE49-F238E27FC236}">
                        <a16:creationId xmlns:a16="http://schemas.microsoft.com/office/drawing/2014/main" id="{366B9632-7A27-40AF-B671-24D5B81ED97C}"/>
                      </a:ext>
                    </a:extLst>
                  </p:cNvPr>
                  <p:cNvSpPr>
                    <a:spLocks noChangeAspect="1" noChangeShapeType="1"/>
                  </p:cNvSpPr>
                  <p:nvPr/>
                </p:nvSpPr>
                <p:spPr bwMode="auto">
                  <a:xfrm>
                    <a:off x="1513" y="3549"/>
                    <a:ext cx="1" cy="14"/>
                  </a:xfrm>
                  <a:prstGeom prst="line">
                    <a:avLst/>
                  </a:prstGeom>
                  <a:noFill/>
                  <a:ln w="9525">
                    <a:solidFill>
                      <a:srgbClr val="272B3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9" name="Rectangle 259">
                    <a:extLst>
                      <a:ext uri="{FF2B5EF4-FFF2-40B4-BE49-F238E27FC236}">
                        <a16:creationId xmlns:a16="http://schemas.microsoft.com/office/drawing/2014/main" id="{FB149B87-AB12-4EAA-BEDA-60A28AA1F90A}"/>
                      </a:ext>
                    </a:extLst>
                  </p:cNvPr>
                  <p:cNvSpPr>
                    <a:spLocks noChangeAspect="1" noChangeArrowheads="1"/>
                  </p:cNvSpPr>
                  <p:nvPr/>
                </p:nvSpPr>
                <p:spPr bwMode="auto">
                  <a:xfrm>
                    <a:off x="1508" y="3548"/>
                    <a:ext cx="9" cy="16"/>
                  </a:xfrm>
                  <a:prstGeom prst="rect">
                    <a:avLst/>
                  </a:prstGeom>
                  <a:noFill/>
                  <a:ln w="9525">
                    <a:solidFill>
                      <a:srgbClr val="21212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70" name="Freeform 260">
                    <a:extLst>
                      <a:ext uri="{FF2B5EF4-FFF2-40B4-BE49-F238E27FC236}">
                        <a16:creationId xmlns:a16="http://schemas.microsoft.com/office/drawing/2014/main" id="{C299790D-9EC5-45BD-82F2-AE0BA97DADE2}"/>
                      </a:ext>
                    </a:extLst>
                  </p:cNvPr>
                  <p:cNvSpPr>
                    <a:spLocks noChangeAspect="1"/>
                  </p:cNvSpPr>
                  <p:nvPr/>
                </p:nvSpPr>
                <p:spPr bwMode="auto">
                  <a:xfrm>
                    <a:off x="1384" y="3537"/>
                    <a:ext cx="85" cy="50"/>
                  </a:xfrm>
                  <a:custGeom>
                    <a:avLst/>
                    <a:gdLst>
                      <a:gd name="T0" fmla="*/ 85 w 85"/>
                      <a:gd name="T1" fmla="*/ 4 h 50"/>
                      <a:gd name="T2" fmla="*/ 85 w 85"/>
                      <a:gd name="T3" fmla="*/ 38 h 50"/>
                      <a:gd name="T4" fmla="*/ 0 w 85"/>
                      <a:gd name="T5" fmla="*/ 50 h 50"/>
                      <a:gd name="T6" fmla="*/ 0 w 85"/>
                      <a:gd name="T7" fmla="*/ 0 h 50"/>
                      <a:gd name="T8" fmla="*/ 85 w 85"/>
                      <a:gd name="T9" fmla="*/ 4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5" h="50">
                        <a:moveTo>
                          <a:pt x="85" y="4"/>
                        </a:moveTo>
                        <a:lnTo>
                          <a:pt x="85" y="38"/>
                        </a:lnTo>
                        <a:lnTo>
                          <a:pt x="0" y="50"/>
                        </a:lnTo>
                        <a:lnTo>
                          <a:pt x="0" y="0"/>
                        </a:lnTo>
                        <a:lnTo>
                          <a:pt x="85" y="4"/>
                        </a:lnTo>
                        <a:close/>
                      </a:path>
                    </a:pathLst>
                  </a:custGeom>
                  <a:solidFill>
                    <a:srgbClr val="404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1" name="Line 261">
                    <a:extLst>
                      <a:ext uri="{FF2B5EF4-FFF2-40B4-BE49-F238E27FC236}">
                        <a16:creationId xmlns:a16="http://schemas.microsoft.com/office/drawing/2014/main" id="{48469D9E-B0D9-4D96-83AD-B8D068545810}"/>
                      </a:ext>
                    </a:extLst>
                  </p:cNvPr>
                  <p:cNvSpPr>
                    <a:spLocks noChangeAspect="1" noChangeShapeType="1"/>
                  </p:cNvSpPr>
                  <p:nvPr/>
                </p:nvSpPr>
                <p:spPr bwMode="auto">
                  <a:xfrm>
                    <a:off x="1418" y="3540"/>
                    <a:ext cx="1" cy="42"/>
                  </a:xfrm>
                  <a:prstGeom prst="line">
                    <a:avLst/>
                  </a:prstGeom>
                  <a:noFill/>
                  <a:ln w="9525">
                    <a:solidFill>
                      <a:srgbClr val="30354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2" name="Line 262">
                    <a:extLst>
                      <a:ext uri="{FF2B5EF4-FFF2-40B4-BE49-F238E27FC236}">
                        <a16:creationId xmlns:a16="http://schemas.microsoft.com/office/drawing/2014/main" id="{F3DE197F-C4AA-453F-BFF0-8FE9138E02C9}"/>
                      </a:ext>
                    </a:extLst>
                  </p:cNvPr>
                  <p:cNvSpPr>
                    <a:spLocks noChangeAspect="1" noChangeShapeType="1"/>
                  </p:cNvSpPr>
                  <p:nvPr/>
                </p:nvSpPr>
                <p:spPr bwMode="auto">
                  <a:xfrm>
                    <a:off x="1429" y="3541"/>
                    <a:ext cx="1" cy="39"/>
                  </a:xfrm>
                  <a:prstGeom prst="line">
                    <a:avLst/>
                  </a:prstGeom>
                  <a:noFill/>
                  <a:ln w="9525">
                    <a:solidFill>
                      <a:srgbClr val="30354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3" name="Line 263">
                    <a:extLst>
                      <a:ext uri="{FF2B5EF4-FFF2-40B4-BE49-F238E27FC236}">
                        <a16:creationId xmlns:a16="http://schemas.microsoft.com/office/drawing/2014/main" id="{F474BC5C-F4A7-4F97-9258-62B2689BEFE3}"/>
                      </a:ext>
                    </a:extLst>
                  </p:cNvPr>
                  <p:cNvSpPr>
                    <a:spLocks noChangeAspect="1" noChangeShapeType="1"/>
                  </p:cNvSpPr>
                  <p:nvPr/>
                </p:nvSpPr>
                <p:spPr bwMode="auto">
                  <a:xfrm>
                    <a:off x="1438" y="3541"/>
                    <a:ext cx="1" cy="38"/>
                  </a:xfrm>
                  <a:prstGeom prst="line">
                    <a:avLst/>
                  </a:prstGeom>
                  <a:noFill/>
                  <a:ln w="9525">
                    <a:solidFill>
                      <a:srgbClr val="30354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4" name="Freeform 264">
                    <a:extLst>
                      <a:ext uri="{FF2B5EF4-FFF2-40B4-BE49-F238E27FC236}">
                        <a16:creationId xmlns:a16="http://schemas.microsoft.com/office/drawing/2014/main" id="{0C8A3101-C9F6-469C-B1D5-B813F73CECF3}"/>
                      </a:ext>
                    </a:extLst>
                  </p:cNvPr>
                  <p:cNvSpPr>
                    <a:spLocks noChangeAspect="1"/>
                  </p:cNvSpPr>
                  <p:nvPr/>
                </p:nvSpPr>
                <p:spPr bwMode="auto">
                  <a:xfrm>
                    <a:off x="1386" y="3537"/>
                    <a:ext cx="85" cy="52"/>
                  </a:xfrm>
                  <a:custGeom>
                    <a:avLst/>
                    <a:gdLst>
                      <a:gd name="T0" fmla="*/ 0 w 85"/>
                      <a:gd name="T1" fmla="*/ 0 h 52"/>
                      <a:gd name="T2" fmla="*/ 0 w 85"/>
                      <a:gd name="T3" fmla="*/ 52 h 52"/>
                      <a:gd name="T4" fmla="*/ 85 w 85"/>
                      <a:gd name="T5" fmla="*/ 38 h 52"/>
                      <a:gd name="T6" fmla="*/ 85 w 85"/>
                      <a:gd name="T7" fmla="*/ 4 h 52"/>
                      <a:gd name="T8" fmla="*/ 0 w 85"/>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5" h="52">
                        <a:moveTo>
                          <a:pt x="0" y="0"/>
                        </a:moveTo>
                        <a:lnTo>
                          <a:pt x="0" y="52"/>
                        </a:lnTo>
                        <a:lnTo>
                          <a:pt x="85" y="38"/>
                        </a:lnTo>
                        <a:lnTo>
                          <a:pt x="85" y="4"/>
                        </a:lnTo>
                        <a:lnTo>
                          <a:pt x="0" y="0"/>
                        </a:lnTo>
                      </a:path>
                    </a:pathLst>
                  </a:custGeom>
                  <a:noFill/>
                  <a:ln w="9525">
                    <a:solidFill>
                      <a:srgbClr val="21212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5" name="Line 265">
                    <a:extLst>
                      <a:ext uri="{FF2B5EF4-FFF2-40B4-BE49-F238E27FC236}">
                        <a16:creationId xmlns:a16="http://schemas.microsoft.com/office/drawing/2014/main" id="{BE226ECB-CA15-4570-88C8-3B7D9DE2A568}"/>
                      </a:ext>
                    </a:extLst>
                  </p:cNvPr>
                  <p:cNvSpPr>
                    <a:spLocks noChangeAspect="1" noChangeShapeType="1"/>
                  </p:cNvSpPr>
                  <p:nvPr/>
                </p:nvSpPr>
                <p:spPr bwMode="auto">
                  <a:xfrm>
                    <a:off x="1396" y="3540"/>
                    <a:ext cx="1" cy="44"/>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 name="Line 266">
                    <a:extLst>
                      <a:ext uri="{FF2B5EF4-FFF2-40B4-BE49-F238E27FC236}">
                        <a16:creationId xmlns:a16="http://schemas.microsoft.com/office/drawing/2014/main" id="{EC50A32B-D0B3-48F3-A55A-FBE325F0DB7F}"/>
                      </a:ext>
                    </a:extLst>
                  </p:cNvPr>
                  <p:cNvSpPr>
                    <a:spLocks noChangeAspect="1" noChangeShapeType="1"/>
                  </p:cNvSpPr>
                  <p:nvPr/>
                </p:nvSpPr>
                <p:spPr bwMode="auto">
                  <a:xfrm>
                    <a:off x="1418" y="3541"/>
                    <a:ext cx="1" cy="41"/>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 name="Line 267">
                    <a:extLst>
                      <a:ext uri="{FF2B5EF4-FFF2-40B4-BE49-F238E27FC236}">
                        <a16:creationId xmlns:a16="http://schemas.microsoft.com/office/drawing/2014/main" id="{C87BE9DB-0A44-496E-8A31-31B5A12C7867}"/>
                      </a:ext>
                    </a:extLst>
                  </p:cNvPr>
                  <p:cNvSpPr>
                    <a:spLocks noChangeAspect="1" noChangeShapeType="1"/>
                  </p:cNvSpPr>
                  <p:nvPr/>
                </p:nvSpPr>
                <p:spPr bwMode="auto">
                  <a:xfrm>
                    <a:off x="1429" y="3541"/>
                    <a:ext cx="1" cy="39"/>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8" name="Line 268">
                    <a:extLst>
                      <a:ext uri="{FF2B5EF4-FFF2-40B4-BE49-F238E27FC236}">
                        <a16:creationId xmlns:a16="http://schemas.microsoft.com/office/drawing/2014/main" id="{EED5F7F6-5CF9-4FF4-A525-CEBD07CBFA5C}"/>
                      </a:ext>
                    </a:extLst>
                  </p:cNvPr>
                  <p:cNvSpPr>
                    <a:spLocks noChangeAspect="1" noChangeShapeType="1"/>
                  </p:cNvSpPr>
                  <p:nvPr/>
                </p:nvSpPr>
                <p:spPr bwMode="auto">
                  <a:xfrm>
                    <a:off x="1445" y="3543"/>
                    <a:ext cx="2" cy="35"/>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9" name="Line 269">
                    <a:extLst>
                      <a:ext uri="{FF2B5EF4-FFF2-40B4-BE49-F238E27FC236}">
                        <a16:creationId xmlns:a16="http://schemas.microsoft.com/office/drawing/2014/main" id="{3156C96D-7B9E-41D8-9075-25CC2052DF41}"/>
                      </a:ext>
                    </a:extLst>
                  </p:cNvPr>
                  <p:cNvSpPr>
                    <a:spLocks noChangeAspect="1" noChangeShapeType="1"/>
                  </p:cNvSpPr>
                  <p:nvPr/>
                </p:nvSpPr>
                <p:spPr bwMode="auto">
                  <a:xfrm>
                    <a:off x="1453" y="3543"/>
                    <a:ext cx="1" cy="35"/>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0" name="Line 270">
                    <a:extLst>
                      <a:ext uri="{FF2B5EF4-FFF2-40B4-BE49-F238E27FC236}">
                        <a16:creationId xmlns:a16="http://schemas.microsoft.com/office/drawing/2014/main" id="{A0631992-E1F6-489F-ABAB-69917F882839}"/>
                      </a:ext>
                    </a:extLst>
                  </p:cNvPr>
                  <p:cNvSpPr>
                    <a:spLocks noChangeAspect="1" noChangeShapeType="1"/>
                  </p:cNvSpPr>
                  <p:nvPr/>
                </p:nvSpPr>
                <p:spPr bwMode="auto">
                  <a:xfrm>
                    <a:off x="1460" y="3544"/>
                    <a:ext cx="1" cy="32"/>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1" name="Line 271">
                    <a:extLst>
                      <a:ext uri="{FF2B5EF4-FFF2-40B4-BE49-F238E27FC236}">
                        <a16:creationId xmlns:a16="http://schemas.microsoft.com/office/drawing/2014/main" id="{FED3293B-92B6-466D-A0E4-32368981BF6E}"/>
                      </a:ext>
                    </a:extLst>
                  </p:cNvPr>
                  <p:cNvSpPr>
                    <a:spLocks noChangeAspect="1" noChangeShapeType="1"/>
                  </p:cNvSpPr>
                  <p:nvPr/>
                </p:nvSpPr>
                <p:spPr bwMode="auto">
                  <a:xfrm>
                    <a:off x="1466" y="3544"/>
                    <a:ext cx="2" cy="31"/>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2" name="Line 272">
                    <a:extLst>
                      <a:ext uri="{FF2B5EF4-FFF2-40B4-BE49-F238E27FC236}">
                        <a16:creationId xmlns:a16="http://schemas.microsoft.com/office/drawing/2014/main" id="{B412530B-F3EB-4CCF-B502-8CAB536EF66B}"/>
                      </a:ext>
                    </a:extLst>
                  </p:cNvPr>
                  <p:cNvSpPr>
                    <a:spLocks noChangeAspect="1" noChangeShapeType="1"/>
                  </p:cNvSpPr>
                  <p:nvPr/>
                </p:nvSpPr>
                <p:spPr bwMode="auto">
                  <a:xfrm flipH="1" flipV="1">
                    <a:off x="1456" y="3543"/>
                    <a:ext cx="13" cy="9"/>
                  </a:xfrm>
                  <a:prstGeom prst="line">
                    <a:avLst/>
                  </a:prstGeom>
                  <a:noFill/>
                  <a:ln w="9525">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3" name="Line 273">
                    <a:extLst>
                      <a:ext uri="{FF2B5EF4-FFF2-40B4-BE49-F238E27FC236}">
                        <a16:creationId xmlns:a16="http://schemas.microsoft.com/office/drawing/2014/main" id="{76A04F77-1186-4572-A55D-90DEE0244C1C}"/>
                      </a:ext>
                    </a:extLst>
                  </p:cNvPr>
                  <p:cNvSpPr>
                    <a:spLocks noChangeAspect="1" noChangeShapeType="1"/>
                  </p:cNvSpPr>
                  <p:nvPr/>
                </p:nvSpPr>
                <p:spPr bwMode="auto">
                  <a:xfrm flipH="1" flipV="1">
                    <a:off x="1453" y="3563"/>
                    <a:ext cx="12" cy="8"/>
                  </a:xfrm>
                  <a:prstGeom prst="line">
                    <a:avLst/>
                  </a:prstGeom>
                  <a:noFill/>
                  <a:ln w="9525">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4" name="Line 274">
                    <a:extLst>
                      <a:ext uri="{FF2B5EF4-FFF2-40B4-BE49-F238E27FC236}">
                        <a16:creationId xmlns:a16="http://schemas.microsoft.com/office/drawing/2014/main" id="{12B91614-4312-427A-B6C5-11B4AE26F682}"/>
                      </a:ext>
                    </a:extLst>
                  </p:cNvPr>
                  <p:cNvSpPr>
                    <a:spLocks noChangeAspect="1" noChangeShapeType="1"/>
                  </p:cNvSpPr>
                  <p:nvPr/>
                </p:nvSpPr>
                <p:spPr bwMode="auto">
                  <a:xfrm flipH="1" flipV="1">
                    <a:off x="1393" y="3544"/>
                    <a:ext cx="15" cy="11"/>
                  </a:xfrm>
                  <a:prstGeom prst="line">
                    <a:avLst/>
                  </a:prstGeom>
                  <a:noFill/>
                  <a:ln w="9525">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5" name="Line 275">
                    <a:extLst>
                      <a:ext uri="{FF2B5EF4-FFF2-40B4-BE49-F238E27FC236}">
                        <a16:creationId xmlns:a16="http://schemas.microsoft.com/office/drawing/2014/main" id="{267784E0-5C13-4C59-A94B-2CD639697619}"/>
                      </a:ext>
                    </a:extLst>
                  </p:cNvPr>
                  <p:cNvSpPr>
                    <a:spLocks noChangeAspect="1" noChangeShapeType="1"/>
                  </p:cNvSpPr>
                  <p:nvPr/>
                </p:nvSpPr>
                <p:spPr bwMode="auto">
                  <a:xfrm flipH="1" flipV="1">
                    <a:off x="1417" y="3543"/>
                    <a:ext cx="18" cy="13"/>
                  </a:xfrm>
                  <a:prstGeom prst="line">
                    <a:avLst/>
                  </a:prstGeom>
                  <a:noFill/>
                  <a:ln w="9525">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 name="Line 276">
                    <a:extLst>
                      <a:ext uri="{FF2B5EF4-FFF2-40B4-BE49-F238E27FC236}">
                        <a16:creationId xmlns:a16="http://schemas.microsoft.com/office/drawing/2014/main" id="{5FF895D7-3421-451E-BFDD-1922C7FE46C9}"/>
                      </a:ext>
                    </a:extLst>
                  </p:cNvPr>
                  <p:cNvSpPr>
                    <a:spLocks noChangeAspect="1" noChangeShapeType="1"/>
                  </p:cNvSpPr>
                  <p:nvPr/>
                </p:nvSpPr>
                <p:spPr bwMode="auto">
                  <a:xfrm flipH="1" flipV="1">
                    <a:off x="1411" y="3567"/>
                    <a:ext cx="15" cy="11"/>
                  </a:xfrm>
                  <a:prstGeom prst="line">
                    <a:avLst/>
                  </a:prstGeom>
                  <a:noFill/>
                  <a:ln w="9525">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 name="Line 277">
                    <a:extLst>
                      <a:ext uri="{FF2B5EF4-FFF2-40B4-BE49-F238E27FC236}">
                        <a16:creationId xmlns:a16="http://schemas.microsoft.com/office/drawing/2014/main" id="{F8B0D2DF-9C75-49D8-94D6-A64C9519FCA1}"/>
                      </a:ext>
                    </a:extLst>
                  </p:cNvPr>
                  <p:cNvSpPr>
                    <a:spLocks noChangeAspect="1" noChangeShapeType="1"/>
                  </p:cNvSpPr>
                  <p:nvPr/>
                </p:nvSpPr>
                <p:spPr bwMode="auto">
                  <a:xfrm>
                    <a:off x="1406" y="3541"/>
                    <a:ext cx="2" cy="41"/>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21" name="Freeform 278">
                  <a:extLst>
                    <a:ext uri="{FF2B5EF4-FFF2-40B4-BE49-F238E27FC236}">
                      <a16:creationId xmlns:a16="http://schemas.microsoft.com/office/drawing/2014/main" id="{2279763D-1371-4096-A8D4-636B8FD2FE7F}"/>
                    </a:ext>
                  </a:extLst>
                </p:cNvPr>
                <p:cNvSpPr>
                  <a:spLocks noChangeAspect="1"/>
                </p:cNvSpPr>
                <p:nvPr/>
              </p:nvSpPr>
              <p:spPr bwMode="auto">
                <a:xfrm>
                  <a:off x="1383" y="3397"/>
                  <a:ext cx="348" cy="89"/>
                </a:xfrm>
                <a:custGeom>
                  <a:avLst/>
                  <a:gdLst>
                    <a:gd name="T0" fmla="*/ 0 w 348"/>
                    <a:gd name="T1" fmla="*/ 51 h 89"/>
                    <a:gd name="T2" fmla="*/ 10 w 348"/>
                    <a:gd name="T3" fmla="*/ 38 h 89"/>
                    <a:gd name="T4" fmla="*/ 25 w 348"/>
                    <a:gd name="T5" fmla="*/ 36 h 89"/>
                    <a:gd name="T6" fmla="*/ 41 w 348"/>
                    <a:gd name="T7" fmla="*/ 32 h 89"/>
                    <a:gd name="T8" fmla="*/ 55 w 348"/>
                    <a:gd name="T9" fmla="*/ 25 h 89"/>
                    <a:gd name="T10" fmla="*/ 70 w 348"/>
                    <a:gd name="T11" fmla="*/ 20 h 89"/>
                    <a:gd name="T12" fmla="*/ 85 w 348"/>
                    <a:gd name="T13" fmla="*/ 24 h 89"/>
                    <a:gd name="T14" fmla="*/ 103 w 348"/>
                    <a:gd name="T15" fmla="*/ 20 h 89"/>
                    <a:gd name="T16" fmla="*/ 118 w 348"/>
                    <a:gd name="T17" fmla="*/ 23 h 89"/>
                    <a:gd name="T18" fmla="*/ 136 w 348"/>
                    <a:gd name="T19" fmla="*/ 15 h 89"/>
                    <a:gd name="T20" fmla="*/ 152 w 348"/>
                    <a:gd name="T21" fmla="*/ 13 h 89"/>
                    <a:gd name="T22" fmla="*/ 170 w 348"/>
                    <a:gd name="T23" fmla="*/ 12 h 89"/>
                    <a:gd name="T24" fmla="*/ 182 w 348"/>
                    <a:gd name="T25" fmla="*/ 5 h 89"/>
                    <a:gd name="T26" fmla="*/ 198 w 348"/>
                    <a:gd name="T27" fmla="*/ 1 h 89"/>
                    <a:gd name="T28" fmla="*/ 216 w 348"/>
                    <a:gd name="T29" fmla="*/ 1 h 89"/>
                    <a:gd name="T30" fmla="*/ 233 w 348"/>
                    <a:gd name="T31" fmla="*/ 4 h 89"/>
                    <a:gd name="T32" fmla="*/ 242 w 348"/>
                    <a:gd name="T33" fmla="*/ 12 h 89"/>
                    <a:gd name="T34" fmla="*/ 258 w 348"/>
                    <a:gd name="T35" fmla="*/ 8 h 89"/>
                    <a:gd name="T36" fmla="*/ 276 w 348"/>
                    <a:gd name="T37" fmla="*/ 12 h 89"/>
                    <a:gd name="T38" fmla="*/ 294 w 348"/>
                    <a:gd name="T39" fmla="*/ 17 h 89"/>
                    <a:gd name="T40" fmla="*/ 309 w 348"/>
                    <a:gd name="T41" fmla="*/ 19 h 89"/>
                    <a:gd name="T42" fmla="*/ 327 w 348"/>
                    <a:gd name="T43" fmla="*/ 27 h 89"/>
                    <a:gd name="T44" fmla="*/ 343 w 348"/>
                    <a:gd name="T45" fmla="*/ 32 h 89"/>
                    <a:gd name="T46" fmla="*/ 348 w 348"/>
                    <a:gd name="T47" fmla="*/ 46 h 89"/>
                    <a:gd name="T48" fmla="*/ 337 w 348"/>
                    <a:gd name="T49" fmla="*/ 56 h 89"/>
                    <a:gd name="T50" fmla="*/ 327 w 348"/>
                    <a:gd name="T51" fmla="*/ 66 h 89"/>
                    <a:gd name="T52" fmla="*/ 312 w 348"/>
                    <a:gd name="T53" fmla="*/ 66 h 89"/>
                    <a:gd name="T54" fmla="*/ 294 w 348"/>
                    <a:gd name="T55" fmla="*/ 74 h 89"/>
                    <a:gd name="T56" fmla="*/ 278 w 348"/>
                    <a:gd name="T57" fmla="*/ 78 h 89"/>
                    <a:gd name="T58" fmla="*/ 261 w 348"/>
                    <a:gd name="T59" fmla="*/ 78 h 89"/>
                    <a:gd name="T60" fmla="*/ 243 w 348"/>
                    <a:gd name="T61" fmla="*/ 85 h 89"/>
                    <a:gd name="T62" fmla="*/ 227 w 348"/>
                    <a:gd name="T63" fmla="*/ 89 h 89"/>
                    <a:gd name="T64" fmla="*/ 212 w 348"/>
                    <a:gd name="T65" fmla="*/ 82 h 89"/>
                    <a:gd name="T66" fmla="*/ 197 w 348"/>
                    <a:gd name="T67" fmla="*/ 78 h 89"/>
                    <a:gd name="T68" fmla="*/ 180 w 348"/>
                    <a:gd name="T69" fmla="*/ 82 h 89"/>
                    <a:gd name="T70" fmla="*/ 163 w 348"/>
                    <a:gd name="T71" fmla="*/ 82 h 89"/>
                    <a:gd name="T72" fmla="*/ 146 w 348"/>
                    <a:gd name="T73" fmla="*/ 75 h 89"/>
                    <a:gd name="T74" fmla="*/ 133 w 348"/>
                    <a:gd name="T75" fmla="*/ 69 h 89"/>
                    <a:gd name="T76" fmla="*/ 125 w 348"/>
                    <a:gd name="T77" fmla="*/ 56 h 89"/>
                    <a:gd name="T78" fmla="*/ 107 w 348"/>
                    <a:gd name="T79" fmla="*/ 52 h 89"/>
                    <a:gd name="T80" fmla="*/ 91 w 348"/>
                    <a:gd name="T81" fmla="*/ 56 h 89"/>
                    <a:gd name="T82" fmla="*/ 74 w 348"/>
                    <a:gd name="T83" fmla="*/ 62 h 89"/>
                    <a:gd name="T84" fmla="*/ 71 w 348"/>
                    <a:gd name="T85" fmla="*/ 59 h 89"/>
                    <a:gd name="T86" fmla="*/ 65 w 348"/>
                    <a:gd name="T87" fmla="*/ 51 h 89"/>
                    <a:gd name="T88" fmla="*/ 49 w 348"/>
                    <a:gd name="T89" fmla="*/ 52 h 89"/>
                    <a:gd name="T90" fmla="*/ 31 w 348"/>
                    <a:gd name="T91" fmla="*/ 58 h 89"/>
                    <a:gd name="T92" fmla="*/ 26 w 348"/>
                    <a:gd name="T93" fmla="*/ 47 h 89"/>
                    <a:gd name="T94" fmla="*/ 13 w 348"/>
                    <a:gd name="T95" fmla="*/ 56 h 89"/>
                    <a:gd name="T96" fmla="*/ 1 w 348"/>
                    <a:gd name="T97" fmla="*/ 56 h 8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48" h="89">
                      <a:moveTo>
                        <a:pt x="1" y="56"/>
                      </a:moveTo>
                      <a:lnTo>
                        <a:pt x="0" y="51"/>
                      </a:lnTo>
                      <a:lnTo>
                        <a:pt x="4" y="44"/>
                      </a:lnTo>
                      <a:lnTo>
                        <a:pt x="10" y="38"/>
                      </a:lnTo>
                      <a:lnTo>
                        <a:pt x="16" y="38"/>
                      </a:lnTo>
                      <a:lnTo>
                        <a:pt x="25" y="36"/>
                      </a:lnTo>
                      <a:lnTo>
                        <a:pt x="34" y="38"/>
                      </a:lnTo>
                      <a:lnTo>
                        <a:pt x="41" y="32"/>
                      </a:lnTo>
                      <a:lnTo>
                        <a:pt x="49" y="27"/>
                      </a:lnTo>
                      <a:lnTo>
                        <a:pt x="55" y="25"/>
                      </a:lnTo>
                      <a:lnTo>
                        <a:pt x="64" y="25"/>
                      </a:lnTo>
                      <a:lnTo>
                        <a:pt x="70" y="20"/>
                      </a:lnTo>
                      <a:lnTo>
                        <a:pt x="76" y="23"/>
                      </a:lnTo>
                      <a:lnTo>
                        <a:pt x="85" y="24"/>
                      </a:lnTo>
                      <a:lnTo>
                        <a:pt x="95" y="20"/>
                      </a:lnTo>
                      <a:lnTo>
                        <a:pt x="103" y="20"/>
                      </a:lnTo>
                      <a:lnTo>
                        <a:pt x="110" y="24"/>
                      </a:lnTo>
                      <a:lnTo>
                        <a:pt x="118" y="23"/>
                      </a:lnTo>
                      <a:lnTo>
                        <a:pt x="127" y="19"/>
                      </a:lnTo>
                      <a:lnTo>
                        <a:pt x="136" y="15"/>
                      </a:lnTo>
                      <a:lnTo>
                        <a:pt x="145" y="15"/>
                      </a:lnTo>
                      <a:lnTo>
                        <a:pt x="152" y="13"/>
                      </a:lnTo>
                      <a:lnTo>
                        <a:pt x="161" y="15"/>
                      </a:lnTo>
                      <a:lnTo>
                        <a:pt x="170" y="12"/>
                      </a:lnTo>
                      <a:lnTo>
                        <a:pt x="173" y="7"/>
                      </a:lnTo>
                      <a:lnTo>
                        <a:pt x="182" y="5"/>
                      </a:lnTo>
                      <a:lnTo>
                        <a:pt x="191" y="5"/>
                      </a:lnTo>
                      <a:lnTo>
                        <a:pt x="198" y="1"/>
                      </a:lnTo>
                      <a:lnTo>
                        <a:pt x="207" y="1"/>
                      </a:lnTo>
                      <a:lnTo>
                        <a:pt x="216" y="1"/>
                      </a:lnTo>
                      <a:lnTo>
                        <a:pt x="224" y="0"/>
                      </a:lnTo>
                      <a:lnTo>
                        <a:pt x="233" y="4"/>
                      </a:lnTo>
                      <a:lnTo>
                        <a:pt x="234" y="8"/>
                      </a:lnTo>
                      <a:lnTo>
                        <a:pt x="242" y="12"/>
                      </a:lnTo>
                      <a:lnTo>
                        <a:pt x="251" y="11"/>
                      </a:lnTo>
                      <a:lnTo>
                        <a:pt x="258" y="8"/>
                      </a:lnTo>
                      <a:lnTo>
                        <a:pt x="267" y="8"/>
                      </a:lnTo>
                      <a:lnTo>
                        <a:pt x="276" y="12"/>
                      </a:lnTo>
                      <a:lnTo>
                        <a:pt x="284" y="17"/>
                      </a:lnTo>
                      <a:lnTo>
                        <a:pt x="294" y="17"/>
                      </a:lnTo>
                      <a:lnTo>
                        <a:pt x="302" y="17"/>
                      </a:lnTo>
                      <a:lnTo>
                        <a:pt x="309" y="19"/>
                      </a:lnTo>
                      <a:lnTo>
                        <a:pt x="318" y="23"/>
                      </a:lnTo>
                      <a:lnTo>
                        <a:pt x="327" y="27"/>
                      </a:lnTo>
                      <a:lnTo>
                        <a:pt x="335" y="31"/>
                      </a:lnTo>
                      <a:lnTo>
                        <a:pt x="343" y="32"/>
                      </a:lnTo>
                      <a:lnTo>
                        <a:pt x="345" y="39"/>
                      </a:lnTo>
                      <a:lnTo>
                        <a:pt x="348" y="46"/>
                      </a:lnTo>
                      <a:lnTo>
                        <a:pt x="345" y="52"/>
                      </a:lnTo>
                      <a:lnTo>
                        <a:pt x="337" y="56"/>
                      </a:lnTo>
                      <a:lnTo>
                        <a:pt x="329" y="59"/>
                      </a:lnTo>
                      <a:lnTo>
                        <a:pt x="327" y="66"/>
                      </a:lnTo>
                      <a:lnTo>
                        <a:pt x="320" y="69"/>
                      </a:lnTo>
                      <a:lnTo>
                        <a:pt x="312" y="66"/>
                      </a:lnTo>
                      <a:lnTo>
                        <a:pt x="303" y="70"/>
                      </a:lnTo>
                      <a:lnTo>
                        <a:pt x="294" y="74"/>
                      </a:lnTo>
                      <a:lnTo>
                        <a:pt x="287" y="77"/>
                      </a:lnTo>
                      <a:lnTo>
                        <a:pt x="278" y="78"/>
                      </a:lnTo>
                      <a:lnTo>
                        <a:pt x="269" y="78"/>
                      </a:lnTo>
                      <a:lnTo>
                        <a:pt x="261" y="78"/>
                      </a:lnTo>
                      <a:lnTo>
                        <a:pt x="252" y="82"/>
                      </a:lnTo>
                      <a:lnTo>
                        <a:pt x="243" y="85"/>
                      </a:lnTo>
                      <a:lnTo>
                        <a:pt x="234" y="88"/>
                      </a:lnTo>
                      <a:lnTo>
                        <a:pt x="227" y="89"/>
                      </a:lnTo>
                      <a:lnTo>
                        <a:pt x="218" y="88"/>
                      </a:lnTo>
                      <a:lnTo>
                        <a:pt x="212" y="82"/>
                      </a:lnTo>
                      <a:lnTo>
                        <a:pt x="206" y="78"/>
                      </a:lnTo>
                      <a:lnTo>
                        <a:pt x="197" y="78"/>
                      </a:lnTo>
                      <a:lnTo>
                        <a:pt x="188" y="81"/>
                      </a:lnTo>
                      <a:lnTo>
                        <a:pt x="180" y="82"/>
                      </a:lnTo>
                      <a:lnTo>
                        <a:pt x="171" y="84"/>
                      </a:lnTo>
                      <a:lnTo>
                        <a:pt x="163" y="82"/>
                      </a:lnTo>
                      <a:lnTo>
                        <a:pt x="155" y="77"/>
                      </a:lnTo>
                      <a:lnTo>
                        <a:pt x="146" y="75"/>
                      </a:lnTo>
                      <a:lnTo>
                        <a:pt x="137" y="75"/>
                      </a:lnTo>
                      <a:lnTo>
                        <a:pt x="133" y="69"/>
                      </a:lnTo>
                      <a:lnTo>
                        <a:pt x="133" y="62"/>
                      </a:lnTo>
                      <a:lnTo>
                        <a:pt x="125" y="56"/>
                      </a:lnTo>
                      <a:lnTo>
                        <a:pt x="116" y="55"/>
                      </a:lnTo>
                      <a:lnTo>
                        <a:pt x="107" y="52"/>
                      </a:lnTo>
                      <a:lnTo>
                        <a:pt x="100" y="55"/>
                      </a:lnTo>
                      <a:lnTo>
                        <a:pt x="91" y="56"/>
                      </a:lnTo>
                      <a:lnTo>
                        <a:pt x="82" y="58"/>
                      </a:lnTo>
                      <a:lnTo>
                        <a:pt x="74" y="62"/>
                      </a:lnTo>
                      <a:lnTo>
                        <a:pt x="65" y="63"/>
                      </a:lnTo>
                      <a:lnTo>
                        <a:pt x="71" y="59"/>
                      </a:lnTo>
                      <a:lnTo>
                        <a:pt x="71" y="55"/>
                      </a:lnTo>
                      <a:lnTo>
                        <a:pt x="65" y="51"/>
                      </a:lnTo>
                      <a:lnTo>
                        <a:pt x="55" y="51"/>
                      </a:lnTo>
                      <a:lnTo>
                        <a:pt x="49" y="52"/>
                      </a:lnTo>
                      <a:lnTo>
                        <a:pt x="40" y="56"/>
                      </a:lnTo>
                      <a:lnTo>
                        <a:pt x="31" y="58"/>
                      </a:lnTo>
                      <a:lnTo>
                        <a:pt x="34" y="51"/>
                      </a:lnTo>
                      <a:lnTo>
                        <a:pt x="26" y="47"/>
                      </a:lnTo>
                      <a:lnTo>
                        <a:pt x="19" y="51"/>
                      </a:lnTo>
                      <a:lnTo>
                        <a:pt x="13" y="56"/>
                      </a:lnTo>
                      <a:lnTo>
                        <a:pt x="5" y="58"/>
                      </a:lnTo>
                      <a:lnTo>
                        <a:pt x="1" y="56"/>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2" name="Freeform 279">
                  <a:extLst>
                    <a:ext uri="{FF2B5EF4-FFF2-40B4-BE49-F238E27FC236}">
                      <a16:creationId xmlns:a16="http://schemas.microsoft.com/office/drawing/2014/main" id="{6440D5B4-2317-4933-8A9A-8868C64507D4}"/>
                    </a:ext>
                  </a:extLst>
                </p:cNvPr>
                <p:cNvSpPr>
                  <a:spLocks noChangeAspect="1"/>
                </p:cNvSpPr>
                <p:nvPr/>
              </p:nvSpPr>
              <p:spPr bwMode="auto">
                <a:xfrm>
                  <a:off x="1566" y="3412"/>
                  <a:ext cx="44" cy="54"/>
                </a:xfrm>
                <a:custGeom>
                  <a:avLst/>
                  <a:gdLst>
                    <a:gd name="T0" fmla="*/ 30 w 44"/>
                    <a:gd name="T1" fmla="*/ 0 h 54"/>
                    <a:gd name="T2" fmla="*/ 26 w 44"/>
                    <a:gd name="T3" fmla="*/ 0 h 54"/>
                    <a:gd name="T4" fmla="*/ 20 w 44"/>
                    <a:gd name="T5" fmla="*/ 0 h 54"/>
                    <a:gd name="T6" fmla="*/ 15 w 44"/>
                    <a:gd name="T7" fmla="*/ 1 h 54"/>
                    <a:gd name="T8" fmla="*/ 9 w 44"/>
                    <a:gd name="T9" fmla="*/ 2 h 54"/>
                    <a:gd name="T10" fmla="*/ 6 w 44"/>
                    <a:gd name="T11" fmla="*/ 6 h 54"/>
                    <a:gd name="T12" fmla="*/ 3 w 44"/>
                    <a:gd name="T13" fmla="*/ 9 h 54"/>
                    <a:gd name="T14" fmla="*/ 2 w 44"/>
                    <a:gd name="T15" fmla="*/ 13 h 54"/>
                    <a:gd name="T16" fmla="*/ 2 w 44"/>
                    <a:gd name="T17" fmla="*/ 17 h 54"/>
                    <a:gd name="T18" fmla="*/ 0 w 44"/>
                    <a:gd name="T19" fmla="*/ 21 h 54"/>
                    <a:gd name="T20" fmla="*/ 3 w 44"/>
                    <a:gd name="T21" fmla="*/ 25 h 54"/>
                    <a:gd name="T22" fmla="*/ 3 w 44"/>
                    <a:gd name="T23" fmla="*/ 29 h 54"/>
                    <a:gd name="T24" fmla="*/ 9 w 44"/>
                    <a:gd name="T25" fmla="*/ 32 h 54"/>
                    <a:gd name="T26" fmla="*/ 14 w 44"/>
                    <a:gd name="T27" fmla="*/ 35 h 54"/>
                    <a:gd name="T28" fmla="*/ 15 w 44"/>
                    <a:gd name="T29" fmla="*/ 39 h 54"/>
                    <a:gd name="T30" fmla="*/ 15 w 44"/>
                    <a:gd name="T31" fmla="*/ 43 h 54"/>
                    <a:gd name="T32" fmla="*/ 15 w 44"/>
                    <a:gd name="T33" fmla="*/ 47 h 54"/>
                    <a:gd name="T34" fmla="*/ 18 w 44"/>
                    <a:gd name="T35" fmla="*/ 51 h 54"/>
                    <a:gd name="T36" fmla="*/ 24 w 44"/>
                    <a:gd name="T37" fmla="*/ 52 h 54"/>
                    <a:gd name="T38" fmla="*/ 29 w 44"/>
                    <a:gd name="T39" fmla="*/ 52 h 54"/>
                    <a:gd name="T40" fmla="*/ 33 w 44"/>
                    <a:gd name="T41" fmla="*/ 52 h 54"/>
                    <a:gd name="T42" fmla="*/ 36 w 44"/>
                    <a:gd name="T43" fmla="*/ 51 h 54"/>
                    <a:gd name="T44" fmla="*/ 32 w 44"/>
                    <a:gd name="T45" fmla="*/ 50 h 54"/>
                    <a:gd name="T46" fmla="*/ 27 w 44"/>
                    <a:gd name="T47" fmla="*/ 47 h 54"/>
                    <a:gd name="T48" fmla="*/ 26 w 44"/>
                    <a:gd name="T49" fmla="*/ 43 h 54"/>
                    <a:gd name="T50" fmla="*/ 29 w 44"/>
                    <a:gd name="T51" fmla="*/ 39 h 54"/>
                    <a:gd name="T52" fmla="*/ 33 w 44"/>
                    <a:gd name="T53" fmla="*/ 36 h 54"/>
                    <a:gd name="T54" fmla="*/ 36 w 44"/>
                    <a:gd name="T55" fmla="*/ 33 h 54"/>
                    <a:gd name="T56" fmla="*/ 42 w 44"/>
                    <a:gd name="T57" fmla="*/ 33 h 54"/>
                    <a:gd name="T58" fmla="*/ 44 w 44"/>
                    <a:gd name="T59" fmla="*/ 29 h 54"/>
                    <a:gd name="T60" fmla="*/ 44 w 44"/>
                    <a:gd name="T61" fmla="*/ 25 h 54"/>
                    <a:gd name="T62" fmla="*/ 41 w 44"/>
                    <a:gd name="T63" fmla="*/ 25 h 54"/>
                    <a:gd name="T64" fmla="*/ 36 w 44"/>
                    <a:gd name="T65" fmla="*/ 25 h 54"/>
                    <a:gd name="T66" fmla="*/ 33 w 44"/>
                    <a:gd name="T67" fmla="*/ 24 h 54"/>
                    <a:gd name="T68" fmla="*/ 30 w 44"/>
                    <a:gd name="T69" fmla="*/ 27 h 54"/>
                    <a:gd name="T70" fmla="*/ 26 w 44"/>
                    <a:gd name="T71" fmla="*/ 28 h 54"/>
                    <a:gd name="T72" fmla="*/ 20 w 44"/>
                    <a:gd name="T73" fmla="*/ 27 h 54"/>
                    <a:gd name="T74" fmla="*/ 15 w 44"/>
                    <a:gd name="T75" fmla="*/ 23 h 54"/>
                    <a:gd name="T76" fmla="*/ 17 w 44"/>
                    <a:gd name="T77" fmla="*/ 20 h 54"/>
                    <a:gd name="T78" fmla="*/ 21 w 44"/>
                    <a:gd name="T79" fmla="*/ 21 h 54"/>
                    <a:gd name="T80" fmla="*/ 27 w 44"/>
                    <a:gd name="T81" fmla="*/ 21 h 54"/>
                    <a:gd name="T82" fmla="*/ 32 w 44"/>
                    <a:gd name="T83" fmla="*/ 20 h 54"/>
                    <a:gd name="T84" fmla="*/ 33 w 44"/>
                    <a:gd name="T85" fmla="*/ 16 h 54"/>
                    <a:gd name="T86" fmla="*/ 32 w 44"/>
                    <a:gd name="T87" fmla="*/ 12 h 54"/>
                    <a:gd name="T88" fmla="*/ 26 w 44"/>
                    <a:gd name="T89" fmla="*/ 10 h 54"/>
                    <a:gd name="T90" fmla="*/ 21 w 44"/>
                    <a:gd name="T91" fmla="*/ 9 h 54"/>
                    <a:gd name="T92" fmla="*/ 17 w 44"/>
                    <a:gd name="T93" fmla="*/ 8 h 54"/>
                    <a:gd name="T94" fmla="*/ 21 w 44"/>
                    <a:gd name="T95" fmla="*/ 4 h 54"/>
                    <a:gd name="T96" fmla="*/ 26 w 44"/>
                    <a:gd name="T97" fmla="*/ 4 h 54"/>
                    <a:gd name="T98" fmla="*/ 32 w 44"/>
                    <a:gd name="T99" fmla="*/ 4 h 54"/>
                    <a:gd name="T100" fmla="*/ 35 w 44"/>
                    <a:gd name="T101" fmla="*/ 1 h 54"/>
                    <a:gd name="T102" fmla="*/ 35 w 44"/>
                    <a:gd name="T103" fmla="*/ 0 h 5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4" h="54">
                      <a:moveTo>
                        <a:pt x="33" y="0"/>
                      </a:moveTo>
                      <a:lnTo>
                        <a:pt x="30" y="0"/>
                      </a:lnTo>
                      <a:lnTo>
                        <a:pt x="27" y="0"/>
                      </a:lnTo>
                      <a:lnTo>
                        <a:pt x="26" y="0"/>
                      </a:lnTo>
                      <a:lnTo>
                        <a:pt x="23" y="0"/>
                      </a:lnTo>
                      <a:lnTo>
                        <a:pt x="20" y="0"/>
                      </a:lnTo>
                      <a:lnTo>
                        <a:pt x="18" y="1"/>
                      </a:lnTo>
                      <a:lnTo>
                        <a:pt x="15" y="1"/>
                      </a:lnTo>
                      <a:lnTo>
                        <a:pt x="12" y="1"/>
                      </a:lnTo>
                      <a:lnTo>
                        <a:pt x="9" y="2"/>
                      </a:lnTo>
                      <a:lnTo>
                        <a:pt x="8" y="4"/>
                      </a:lnTo>
                      <a:lnTo>
                        <a:pt x="6" y="6"/>
                      </a:lnTo>
                      <a:lnTo>
                        <a:pt x="5" y="8"/>
                      </a:lnTo>
                      <a:lnTo>
                        <a:pt x="3" y="9"/>
                      </a:lnTo>
                      <a:lnTo>
                        <a:pt x="2" y="12"/>
                      </a:lnTo>
                      <a:lnTo>
                        <a:pt x="2" y="13"/>
                      </a:lnTo>
                      <a:lnTo>
                        <a:pt x="2" y="16"/>
                      </a:lnTo>
                      <a:lnTo>
                        <a:pt x="2" y="17"/>
                      </a:lnTo>
                      <a:lnTo>
                        <a:pt x="2" y="20"/>
                      </a:lnTo>
                      <a:lnTo>
                        <a:pt x="0" y="21"/>
                      </a:lnTo>
                      <a:lnTo>
                        <a:pt x="2" y="24"/>
                      </a:lnTo>
                      <a:lnTo>
                        <a:pt x="3" y="25"/>
                      </a:lnTo>
                      <a:lnTo>
                        <a:pt x="3" y="28"/>
                      </a:lnTo>
                      <a:lnTo>
                        <a:pt x="3" y="29"/>
                      </a:lnTo>
                      <a:lnTo>
                        <a:pt x="6" y="31"/>
                      </a:lnTo>
                      <a:lnTo>
                        <a:pt x="9" y="32"/>
                      </a:lnTo>
                      <a:lnTo>
                        <a:pt x="11" y="33"/>
                      </a:lnTo>
                      <a:lnTo>
                        <a:pt x="14" y="35"/>
                      </a:lnTo>
                      <a:lnTo>
                        <a:pt x="15" y="36"/>
                      </a:lnTo>
                      <a:lnTo>
                        <a:pt x="15" y="39"/>
                      </a:lnTo>
                      <a:lnTo>
                        <a:pt x="15" y="40"/>
                      </a:lnTo>
                      <a:lnTo>
                        <a:pt x="15" y="43"/>
                      </a:lnTo>
                      <a:lnTo>
                        <a:pt x="15" y="44"/>
                      </a:lnTo>
                      <a:lnTo>
                        <a:pt x="15" y="47"/>
                      </a:lnTo>
                      <a:lnTo>
                        <a:pt x="17" y="48"/>
                      </a:lnTo>
                      <a:lnTo>
                        <a:pt x="18" y="51"/>
                      </a:lnTo>
                      <a:lnTo>
                        <a:pt x="21" y="51"/>
                      </a:lnTo>
                      <a:lnTo>
                        <a:pt x="24" y="52"/>
                      </a:lnTo>
                      <a:lnTo>
                        <a:pt x="26" y="52"/>
                      </a:lnTo>
                      <a:lnTo>
                        <a:pt x="29" y="52"/>
                      </a:lnTo>
                      <a:lnTo>
                        <a:pt x="32" y="52"/>
                      </a:lnTo>
                      <a:lnTo>
                        <a:pt x="33" y="52"/>
                      </a:lnTo>
                      <a:lnTo>
                        <a:pt x="36" y="54"/>
                      </a:lnTo>
                      <a:lnTo>
                        <a:pt x="36" y="51"/>
                      </a:lnTo>
                      <a:lnTo>
                        <a:pt x="33" y="50"/>
                      </a:lnTo>
                      <a:lnTo>
                        <a:pt x="32" y="50"/>
                      </a:lnTo>
                      <a:lnTo>
                        <a:pt x="29" y="50"/>
                      </a:lnTo>
                      <a:lnTo>
                        <a:pt x="27" y="47"/>
                      </a:lnTo>
                      <a:lnTo>
                        <a:pt x="26" y="46"/>
                      </a:lnTo>
                      <a:lnTo>
                        <a:pt x="26" y="43"/>
                      </a:lnTo>
                      <a:lnTo>
                        <a:pt x="27" y="41"/>
                      </a:lnTo>
                      <a:lnTo>
                        <a:pt x="29" y="39"/>
                      </a:lnTo>
                      <a:lnTo>
                        <a:pt x="30" y="37"/>
                      </a:lnTo>
                      <a:lnTo>
                        <a:pt x="33" y="36"/>
                      </a:lnTo>
                      <a:lnTo>
                        <a:pt x="33" y="35"/>
                      </a:lnTo>
                      <a:lnTo>
                        <a:pt x="36" y="33"/>
                      </a:lnTo>
                      <a:lnTo>
                        <a:pt x="39" y="35"/>
                      </a:lnTo>
                      <a:lnTo>
                        <a:pt x="42" y="33"/>
                      </a:lnTo>
                      <a:lnTo>
                        <a:pt x="42" y="31"/>
                      </a:lnTo>
                      <a:lnTo>
                        <a:pt x="44" y="29"/>
                      </a:lnTo>
                      <a:lnTo>
                        <a:pt x="44" y="27"/>
                      </a:lnTo>
                      <a:lnTo>
                        <a:pt x="44" y="25"/>
                      </a:lnTo>
                      <a:lnTo>
                        <a:pt x="42" y="23"/>
                      </a:lnTo>
                      <a:lnTo>
                        <a:pt x="41" y="25"/>
                      </a:lnTo>
                      <a:lnTo>
                        <a:pt x="38" y="25"/>
                      </a:lnTo>
                      <a:lnTo>
                        <a:pt x="36" y="25"/>
                      </a:lnTo>
                      <a:lnTo>
                        <a:pt x="36" y="23"/>
                      </a:lnTo>
                      <a:lnTo>
                        <a:pt x="33" y="24"/>
                      </a:lnTo>
                      <a:lnTo>
                        <a:pt x="33" y="25"/>
                      </a:lnTo>
                      <a:lnTo>
                        <a:pt x="30" y="27"/>
                      </a:lnTo>
                      <a:lnTo>
                        <a:pt x="27" y="28"/>
                      </a:lnTo>
                      <a:lnTo>
                        <a:pt x="26" y="28"/>
                      </a:lnTo>
                      <a:lnTo>
                        <a:pt x="23" y="28"/>
                      </a:lnTo>
                      <a:lnTo>
                        <a:pt x="20" y="27"/>
                      </a:lnTo>
                      <a:lnTo>
                        <a:pt x="18" y="25"/>
                      </a:lnTo>
                      <a:lnTo>
                        <a:pt x="15" y="23"/>
                      </a:lnTo>
                      <a:lnTo>
                        <a:pt x="14" y="21"/>
                      </a:lnTo>
                      <a:lnTo>
                        <a:pt x="17" y="20"/>
                      </a:lnTo>
                      <a:lnTo>
                        <a:pt x="20" y="20"/>
                      </a:lnTo>
                      <a:lnTo>
                        <a:pt x="21" y="21"/>
                      </a:lnTo>
                      <a:lnTo>
                        <a:pt x="24" y="21"/>
                      </a:lnTo>
                      <a:lnTo>
                        <a:pt x="27" y="21"/>
                      </a:lnTo>
                      <a:lnTo>
                        <a:pt x="30" y="20"/>
                      </a:lnTo>
                      <a:lnTo>
                        <a:pt x="32" y="20"/>
                      </a:lnTo>
                      <a:lnTo>
                        <a:pt x="33" y="17"/>
                      </a:lnTo>
                      <a:lnTo>
                        <a:pt x="33" y="16"/>
                      </a:lnTo>
                      <a:lnTo>
                        <a:pt x="33" y="13"/>
                      </a:lnTo>
                      <a:lnTo>
                        <a:pt x="32" y="12"/>
                      </a:lnTo>
                      <a:lnTo>
                        <a:pt x="29" y="12"/>
                      </a:lnTo>
                      <a:lnTo>
                        <a:pt x="26" y="10"/>
                      </a:lnTo>
                      <a:lnTo>
                        <a:pt x="24" y="10"/>
                      </a:lnTo>
                      <a:lnTo>
                        <a:pt x="21" y="9"/>
                      </a:lnTo>
                      <a:lnTo>
                        <a:pt x="18" y="9"/>
                      </a:lnTo>
                      <a:lnTo>
                        <a:pt x="17" y="8"/>
                      </a:lnTo>
                      <a:lnTo>
                        <a:pt x="18" y="5"/>
                      </a:lnTo>
                      <a:lnTo>
                        <a:pt x="21" y="4"/>
                      </a:lnTo>
                      <a:lnTo>
                        <a:pt x="24" y="4"/>
                      </a:lnTo>
                      <a:lnTo>
                        <a:pt x="26" y="4"/>
                      </a:lnTo>
                      <a:lnTo>
                        <a:pt x="29" y="2"/>
                      </a:lnTo>
                      <a:lnTo>
                        <a:pt x="32" y="4"/>
                      </a:lnTo>
                      <a:lnTo>
                        <a:pt x="33" y="2"/>
                      </a:lnTo>
                      <a:lnTo>
                        <a:pt x="35" y="1"/>
                      </a:lnTo>
                      <a:lnTo>
                        <a:pt x="38" y="0"/>
                      </a:lnTo>
                      <a:lnTo>
                        <a:pt x="35" y="0"/>
                      </a:lnTo>
                      <a:lnTo>
                        <a:pt x="33" y="0"/>
                      </a:lnTo>
                      <a:close/>
                    </a:path>
                  </a:pathLst>
                </a:custGeom>
                <a:solidFill>
                  <a:srgbClr val="4747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3" name="Freeform 280">
                  <a:extLst>
                    <a:ext uri="{FF2B5EF4-FFF2-40B4-BE49-F238E27FC236}">
                      <a16:creationId xmlns:a16="http://schemas.microsoft.com/office/drawing/2014/main" id="{C2864D6C-9077-4F5A-A51C-C3AABB65FA80}"/>
                    </a:ext>
                  </a:extLst>
                </p:cNvPr>
                <p:cNvSpPr>
                  <a:spLocks noChangeAspect="1"/>
                </p:cNvSpPr>
                <p:nvPr/>
              </p:nvSpPr>
              <p:spPr bwMode="auto">
                <a:xfrm>
                  <a:off x="1614" y="3421"/>
                  <a:ext cx="21" cy="10"/>
                </a:xfrm>
                <a:custGeom>
                  <a:avLst/>
                  <a:gdLst>
                    <a:gd name="T0" fmla="*/ 0 w 21"/>
                    <a:gd name="T1" fmla="*/ 5 h 10"/>
                    <a:gd name="T2" fmla="*/ 2 w 21"/>
                    <a:gd name="T3" fmla="*/ 4 h 10"/>
                    <a:gd name="T4" fmla="*/ 5 w 21"/>
                    <a:gd name="T5" fmla="*/ 3 h 10"/>
                    <a:gd name="T6" fmla="*/ 8 w 21"/>
                    <a:gd name="T7" fmla="*/ 3 h 10"/>
                    <a:gd name="T8" fmla="*/ 9 w 21"/>
                    <a:gd name="T9" fmla="*/ 3 h 10"/>
                    <a:gd name="T10" fmla="*/ 12 w 21"/>
                    <a:gd name="T11" fmla="*/ 1 h 10"/>
                    <a:gd name="T12" fmla="*/ 15 w 21"/>
                    <a:gd name="T13" fmla="*/ 1 h 10"/>
                    <a:gd name="T14" fmla="*/ 17 w 21"/>
                    <a:gd name="T15" fmla="*/ 0 h 10"/>
                    <a:gd name="T16" fmla="*/ 20 w 21"/>
                    <a:gd name="T17" fmla="*/ 0 h 10"/>
                    <a:gd name="T18" fmla="*/ 21 w 21"/>
                    <a:gd name="T19" fmla="*/ 1 h 10"/>
                    <a:gd name="T20" fmla="*/ 21 w 21"/>
                    <a:gd name="T21" fmla="*/ 4 h 10"/>
                    <a:gd name="T22" fmla="*/ 18 w 21"/>
                    <a:gd name="T23" fmla="*/ 5 h 10"/>
                    <a:gd name="T24" fmla="*/ 15 w 21"/>
                    <a:gd name="T25" fmla="*/ 7 h 10"/>
                    <a:gd name="T26" fmla="*/ 12 w 21"/>
                    <a:gd name="T27" fmla="*/ 8 h 10"/>
                    <a:gd name="T28" fmla="*/ 9 w 21"/>
                    <a:gd name="T29" fmla="*/ 8 h 10"/>
                    <a:gd name="T30" fmla="*/ 8 w 21"/>
                    <a:gd name="T31" fmla="*/ 8 h 10"/>
                    <a:gd name="T32" fmla="*/ 5 w 21"/>
                    <a:gd name="T33" fmla="*/ 10 h 10"/>
                    <a:gd name="T34" fmla="*/ 2 w 21"/>
                    <a:gd name="T35" fmla="*/ 8 h 10"/>
                    <a:gd name="T36" fmla="*/ 0 w 21"/>
                    <a:gd name="T37" fmla="*/ 7 h 10"/>
                    <a:gd name="T38" fmla="*/ 0 w 21"/>
                    <a:gd name="T39" fmla="*/ 5 h 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1" h="10">
                      <a:moveTo>
                        <a:pt x="0" y="5"/>
                      </a:moveTo>
                      <a:lnTo>
                        <a:pt x="2" y="4"/>
                      </a:lnTo>
                      <a:lnTo>
                        <a:pt x="5" y="3"/>
                      </a:lnTo>
                      <a:lnTo>
                        <a:pt x="8" y="3"/>
                      </a:lnTo>
                      <a:lnTo>
                        <a:pt x="9" y="3"/>
                      </a:lnTo>
                      <a:lnTo>
                        <a:pt x="12" y="1"/>
                      </a:lnTo>
                      <a:lnTo>
                        <a:pt x="15" y="1"/>
                      </a:lnTo>
                      <a:lnTo>
                        <a:pt x="17" y="0"/>
                      </a:lnTo>
                      <a:lnTo>
                        <a:pt x="20" y="0"/>
                      </a:lnTo>
                      <a:lnTo>
                        <a:pt x="21" y="1"/>
                      </a:lnTo>
                      <a:lnTo>
                        <a:pt x="21" y="4"/>
                      </a:lnTo>
                      <a:lnTo>
                        <a:pt x="18" y="5"/>
                      </a:lnTo>
                      <a:lnTo>
                        <a:pt x="15" y="7"/>
                      </a:lnTo>
                      <a:lnTo>
                        <a:pt x="12" y="8"/>
                      </a:lnTo>
                      <a:lnTo>
                        <a:pt x="9" y="8"/>
                      </a:lnTo>
                      <a:lnTo>
                        <a:pt x="8" y="8"/>
                      </a:lnTo>
                      <a:lnTo>
                        <a:pt x="5" y="10"/>
                      </a:lnTo>
                      <a:lnTo>
                        <a:pt x="2" y="8"/>
                      </a:lnTo>
                      <a:lnTo>
                        <a:pt x="0" y="7"/>
                      </a:lnTo>
                      <a:lnTo>
                        <a:pt x="0" y="5"/>
                      </a:lnTo>
                      <a:close/>
                    </a:path>
                  </a:pathLst>
                </a:custGeom>
                <a:solidFill>
                  <a:srgbClr val="4747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4" name="Freeform 281">
                  <a:extLst>
                    <a:ext uri="{FF2B5EF4-FFF2-40B4-BE49-F238E27FC236}">
                      <a16:creationId xmlns:a16="http://schemas.microsoft.com/office/drawing/2014/main" id="{FBD01C37-093F-41E8-B273-5D04D384351C}"/>
                    </a:ext>
                  </a:extLst>
                </p:cNvPr>
                <p:cNvSpPr>
                  <a:spLocks noChangeAspect="1"/>
                </p:cNvSpPr>
                <p:nvPr/>
              </p:nvSpPr>
              <p:spPr bwMode="auto">
                <a:xfrm>
                  <a:off x="1616" y="3433"/>
                  <a:ext cx="21" cy="27"/>
                </a:xfrm>
                <a:custGeom>
                  <a:avLst/>
                  <a:gdLst>
                    <a:gd name="T0" fmla="*/ 21 w 21"/>
                    <a:gd name="T1" fmla="*/ 0 h 27"/>
                    <a:gd name="T2" fmla="*/ 19 w 21"/>
                    <a:gd name="T3" fmla="*/ 2 h 27"/>
                    <a:gd name="T4" fmla="*/ 18 w 21"/>
                    <a:gd name="T5" fmla="*/ 4 h 27"/>
                    <a:gd name="T6" fmla="*/ 15 w 21"/>
                    <a:gd name="T7" fmla="*/ 4 h 27"/>
                    <a:gd name="T8" fmla="*/ 13 w 21"/>
                    <a:gd name="T9" fmla="*/ 4 h 27"/>
                    <a:gd name="T10" fmla="*/ 10 w 21"/>
                    <a:gd name="T11" fmla="*/ 6 h 27"/>
                    <a:gd name="T12" fmla="*/ 7 w 21"/>
                    <a:gd name="T13" fmla="*/ 6 h 27"/>
                    <a:gd name="T14" fmla="*/ 4 w 21"/>
                    <a:gd name="T15" fmla="*/ 6 h 27"/>
                    <a:gd name="T16" fmla="*/ 4 w 21"/>
                    <a:gd name="T17" fmla="*/ 8 h 27"/>
                    <a:gd name="T18" fmla="*/ 7 w 21"/>
                    <a:gd name="T19" fmla="*/ 10 h 27"/>
                    <a:gd name="T20" fmla="*/ 6 w 21"/>
                    <a:gd name="T21" fmla="*/ 12 h 27"/>
                    <a:gd name="T22" fmla="*/ 3 w 21"/>
                    <a:gd name="T23" fmla="*/ 12 h 27"/>
                    <a:gd name="T24" fmla="*/ 3 w 21"/>
                    <a:gd name="T25" fmla="*/ 15 h 27"/>
                    <a:gd name="T26" fmla="*/ 1 w 21"/>
                    <a:gd name="T27" fmla="*/ 15 h 27"/>
                    <a:gd name="T28" fmla="*/ 1 w 21"/>
                    <a:gd name="T29" fmla="*/ 18 h 27"/>
                    <a:gd name="T30" fmla="*/ 0 w 21"/>
                    <a:gd name="T31" fmla="*/ 19 h 27"/>
                    <a:gd name="T32" fmla="*/ 0 w 21"/>
                    <a:gd name="T33" fmla="*/ 22 h 27"/>
                    <a:gd name="T34" fmla="*/ 0 w 21"/>
                    <a:gd name="T35" fmla="*/ 23 h 27"/>
                    <a:gd name="T36" fmla="*/ 0 w 21"/>
                    <a:gd name="T37" fmla="*/ 26 h 27"/>
                    <a:gd name="T38" fmla="*/ 0 w 21"/>
                    <a:gd name="T39" fmla="*/ 27 h 27"/>
                    <a:gd name="T40" fmla="*/ 3 w 21"/>
                    <a:gd name="T41" fmla="*/ 27 h 27"/>
                    <a:gd name="T42" fmla="*/ 3 w 21"/>
                    <a:gd name="T43" fmla="*/ 25 h 27"/>
                    <a:gd name="T44" fmla="*/ 3 w 21"/>
                    <a:gd name="T45" fmla="*/ 23 h 27"/>
                    <a:gd name="T46" fmla="*/ 4 w 21"/>
                    <a:gd name="T47" fmla="*/ 20 h 27"/>
                    <a:gd name="T48" fmla="*/ 4 w 21"/>
                    <a:gd name="T49" fmla="*/ 19 h 27"/>
                    <a:gd name="T50" fmla="*/ 7 w 21"/>
                    <a:gd name="T51" fmla="*/ 18 h 27"/>
                    <a:gd name="T52" fmla="*/ 9 w 21"/>
                    <a:gd name="T53" fmla="*/ 16 h 27"/>
                    <a:gd name="T54" fmla="*/ 10 w 21"/>
                    <a:gd name="T55" fmla="*/ 14 h 27"/>
                    <a:gd name="T56" fmla="*/ 13 w 21"/>
                    <a:gd name="T57" fmla="*/ 14 h 27"/>
                    <a:gd name="T58" fmla="*/ 15 w 21"/>
                    <a:gd name="T59" fmla="*/ 11 h 27"/>
                    <a:gd name="T60" fmla="*/ 16 w 21"/>
                    <a:gd name="T61" fmla="*/ 10 h 27"/>
                    <a:gd name="T62" fmla="*/ 19 w 21"/>
                    <a:gd name="T63" fmla="*/ 8 h 27"/>
                    <a:gd name="T64" fmla="*/ 21 w 21"/>
                    <a:gd name="T65" fmla="*/ 6 h 27"/>
                    <a:gd name="T66" fmla="*/ 21 w 21"/>
                    <a:gd name="T67" fmla="*/ 4 h 27"/>
                    <a:gd name="T68" fmla="*/ 21 w 21"/>
                    <a:gd name="T69" fmla="*/ 2 h 27"/>
                    <a:gd name="T70" fmla="*/ 21 w 21"/>
                    <a:gd name="T71" fmla="*/ 0 h 27"/>
                    <a:gd name="T72" fmla="*/ 21 w 21"/>
                    <a:gd name="T73" fmla="*/ 0 h 2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1" h="27">
                      <a:moveTo>
                        <a:pt x="21" y="0"/>
                      </a:moveTo>
                      <a:lnTo>
                        <a:pt x="19" y="2"/>
                      </a:lnTo>
                      <a:lnTo>
                        <a:pt x="18" y="4"/>
                      </a:lnTo>
                      <a:lnTo>
                        <a:pt x="15" y="4"/>
                      </a:lnTo>
                      <a:lnTo>
                        <a:pt x="13" y="4"/>
                      </a:lnTo>
                      <a:lnTo>
                        <a:pt x="10" y="6"/>
                      </a:lnTo>
                      <a:lnTo>
                        <a:pt x="7" y="6"/>
                      </a:lnTo>
                      <a:lnTo>
                        <a:pt x="4" y="6"/>
                      </a:lnTo>
                      <a:lnTo>
                        <a:pt x="4" y="8"/>
                      </a:lnTo>
                      <a:lnTo>
                        <a:pt x="7" y="10"/>
                      </a:lnTo>
                      <a:lnTo>
                        <a:pt x="6" y="12"/>
                      </a:lnTo>
                      <a:lnTo>
                        <a:pt x="3" y="12"/>
                      </a:lnTo>
                      <a:lnTo>
                        <a:pt x="3" y="15"/>
                      </a:lnTo>
                      <a:lnTo>
                        <a:pt x="1" y="15"/>
                      </a:lnTo>
                      <a:lnTo>
                        <a:pt x="1" y="18"/>
                      </a:lnTo>
                      <a:lnTo>
                        <a:pt x="0" y="19"/>
                      </a:lnTo>
                      <a:lnTo>
                        <a:pt x="0" y="22"/>
                      </a:lnTo>
                      <a:lnTo>
                        <a:pt x="0" y="23"/>
                      </a:lnTo>
                      <a:lnTo>
                        <a:pt x="0" y="26"/>
                      </a:lnTo>
                      <a:lnTo>
                        <a:pt x="0" y="27"/>
                      </a:lnTo>
                      <a:lnTo>
                        <a:pt x="3" y="27"/>
                      </a:lnTo>
                      <a:lnTo>
                        <a:pt x="3" y="25"/>
                      </a:lnTo>
                      <a:lnTo>
                        <a:pt x="3" y="23"/>
                      </a:lnTo>
                      <a:lnTo>
                        <a:pt x="4" y="20"/>
                      </a:lnTo>
                      <a:lnTo>
                        <a:pt x="4" y="19"/>
                      </a:lnTo>
                      <a:lnTo>
                        <a:pt x="7" y="18"/>
                      </a:lnTo>
                      <a:lnTo>
                        <a:pt x="9" y="16"/>
                      </a:lnTo>
                      <a:lnTo>
                        <a:pt x="10" y="14"/>
                      </a:lnTo>
                      <a:lnTo>
                        <a:pt x="13" y="14"/>
                      </a:lnTo>
                      <a:lnTo>
                        <a:pt x="15" y="11"/>
                      </a:lnTo>
                      <a:lnTo>
                        <a:pt x="16" y="10"/>
                      </a:lnTo>
                      <a:lnTo>
                        <a:pt x="19" y="8"/>
                      </a:lnTo>
                      <a:lnTo>
                        <a:pt x="21" y="6"/>
                      </a:lnTo>
                      <a:lnTo>
                        <a:pt x="21" y="4"/>
                      </a:lnTo>
                      <a:lnTo>
                        <a:pt x="21" y="2"/>
                      </a:lnTo>
                      <a:lnTo>
                        <a:pt x="21" y="0"/>
                      </a:lnTo>
                      <a:close/>
                    </a:path>
                  </a:pathLst>
                </a:custGeom>
                <a:solidFill>
                  <a:srgbClr val="4747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 name="Freeform 282">
                  <a:extLst>
                    <a:ext uri="{FF2B5EF4-FFF2-40B4-BE49-F238E27FC236}">
                      <a16:creationId xmlns:a16="http://schemas.microsoft.com/office/drawing/2014/main" id="{E9383C7E-13CC-410E-99D4-AC99CC4BF999}"/>
                    </a:ext>
                  </a:extLst>
                </p:cNvPr>
                <p:cNvSpPr>
                  <a:spLocks noChangeAspect="1"/>
                </p:cNvSpPr>
                <p:nvPr/>
              </p:nvSpPr>
              <p:spPr bwMode="auto">
                <a:xfrm>
                  <a:off x="1451" y="3436"/>
                  <a:ext cx="89" cy="36"/>
                </a:xfrm>
                <a:custGeom>
                  <a:avLst/>
                  <a:gdLst>
                    <a:gd name="T0" fmla="*/ 8 w 89"/>
                    <a:gd name="T1" fmla="*/ 24 h 36"/>
                    <a:gd name="T2" fmla="*/ 14 w 89"/>
                    <a:gd name="T3" fmla="*/ 24 h 36"/>
                    <a:gd name="T4" fmla="*/ 17 w 89"/>
                    <a:gd name="T5" fmla="*/ 22 h 36"/>
                    <a:gd name="T6" fmla="*/ 23 w 89"/>
                    <a:gd name="T7" fmla="*/ 22 h 36"/>
                    <a:gd name="T8" fmla="*/ 27 w 89"/>
                    <a:gd name="T9" fmla="*/ 20 h 36"/>
                    <a:gd name="T10" fmla="*/ 33 w 89"/>
                    <a:gd name="T11" fmla="*/ 17 h 36"/>
                    <a:gd name="T12" fmla="*/ 38 w 89"/>
                    <a:gd name="T13" fmla="*/ 17 h 36"/>
                    <a:gd name="T14" fmla="*/ 42 w 89"/>
                    <a:gd name="T15" fmla="*/ 17 h 36"/>
                    <a:gd name="T16" fmla="*/ 50 w 89"/>
                    <a:gd name="T17" fmla="*/ 19 h 36"/>
                    <a:gd name="T18" fmla="*/ 59 w 89"/>
                    <a:gd name="T19" fmla="*/ 20 h 36"/>
                    <a:gd name="T20" fmla="*/ 62 w 89"/>
                    <a:gd name="T21" fmla="*/ 24 h 36"/>
                    <a:gd name="T22" fmla="*/ 66 w 89"/>
                    <a:gd name="T23" fmla="*/ 27 h 36"/>
                    <a:gd name="T24" fmla="*/ 66 w 89"/>
                    <a:gd name="T25" fmla="*/ 31 h 36"/>
                    <a:gd name="T26" fmla="*/ 69 w 89"/>
                    <a:gd name="T27" fmla="*/ 34 h 36"/>
                    <a:gd name="T28" fmla="*/ 75 w 89"/>
                    <a:gd name="T29" fmla="*/ 36 h 36"/>
                    <a:gd name="T30" fmla="*/ 80 w 89"/>
                    <a:gd name="T31" fmla="*/ 36 h 36"/>
                    <a:gd name="T32" fmla="*/ 86 w 89"/>
                    <a:gd name="T33" fmla="*/ 35 h 36"/>
                    <a:gd name="T34" fmla="*/ 81 w 89"/>
                    <a:gd name="T35" fmla="*/ 32 h 36"/>
                    <a:gd name="T36" fmla="*/ 77 w 89"/>
                    <a:gd name="T37" fmla="*/ 32 h 36"/>
                    <a:gd name="T38" fmla="*/ 74 w 89"/>
                    <a:gd name="T39" fmla="*/ 28 h 36"/>
                    <a:gd name="T40" fmla="*/ 74 w 89"/>
                    <a:gd name="T41" fmla="*/ 24 h 36"/>
                    <a:gd name="T42" fmla="*/ 78 w 89"/>
                    <a:gd name="T43" fmla="*/ 24 h 36"/>
                    <a:gd name="T44" fmla="*/ 83 w 89"/>
                    <a:gd name="T45" fmla="*/ 23 h 36"/>
                    <a:gd name="T46" fmla="*/ 87 w 89"/>
                    <a:gd name="T47" fmla="*/ 20 h 36"/>
                    <a:gd name="T48" fmla="*/ 86 w 89"/>
                    <a:gd name="T49" fmla="*/ 17 h 36"/>
                    <a:gd name="T50" fmla="*/ 81 w 89"/>
                    <a:gd name="T51" fmla="*/ 20 h 36"/>
                    <a:gd name="T52" fmla="*/ 75 w 89"/>
                    <a:gd name="T53" fmla="*/ 20 h 36"/>
                    <a:gd name="T54" fmla="*/ 71 w 89"/>
                    <a:gd name="T55" fmla="*/ 19 h 36"/>
                    <a:gd name="T56" fmla="*/ 66 w 89"/>
                    <a:gd name="T57" fmla="*/ 16 h 36"/>
                    <a:gd name="T58" fmla="*/ 66 w 89"/>
                    <a:gd name="T59" fmla="*/ 13 h 36"/>
                    <a:gd name="T60" fmla="*/ 66 w 89"/>
                    <a:gd name="T61" fmla="*/ 9 h 36"/>
                    <a:gd name="T62" fmla="*/ 72 w 89"/>
                    <a:gd name="T63" fmla="*/ 5 h 36"/>
                    <a:gd name="T64" fmla="*/ 74 w 89"/>
                    <a:gd name="T65" fmla="*/ 1 h 36"/>
                    <a:gd name="T66" fmla="*/ 72 w 89"/>
                    <a:gd name="T67" fmla="*/ 0 h 36"/>
                    <a:gd name="T68" fmla="*/ 66 w 89"/>
                    <a:gd name="T69" fmla="*/ 3 h 36"/>
                    <a:gd name="T70" fmla="*/ 62 w 89"/>
                    <a:gd name="T71" fmla="*/ 5 h 36"/>
                    <a:gd name="T72" fmla="*/ 57 w 89"/>
                    <a:gd name="T73" fmla="*/ 8 h 36"/>
                    <a:gd name="T74" fmla="*/ 51 w 89"/>
                    <a:gd name="T75" fmla="*/ 9 h 36"/>
                    <a:gd name="T76" fmla="*/ 45 w 89"/>
                    <a:gd name="T77" fmla="*/ 11 h 36"/>
                    <a:gd name="T78" fmla="*/ 41 w 89"/>
                    <a:gd name="T79" fmla="*/ 11 h 36"/>
                    <a:gd name="T80" fmla="*/ 35 w 89"/>
                    <a:gd name="T81" fmla="*/ 9 h 36"/>
                    <a:gd name="T82" fmla="*/ 30 w 89"/>
                    <a:gd name="T83" fmla="*/ 9 h 36"/>
                    <a:gd name="T84" fmla="*/ 24 w 89"/>
                    <a:gd name="T85" fmla="*/ 11 h 36"/>
                    <a:gd name="T86" fmla="*/ 17 w 89"/>
                    <a:gd name="T87" fmla="*/ 15 h 36"/>
                    <a:gd name="T88" fmla="*/ 11 w 89"/>
                    <a:gd name="T89" fmla="*/ 17 h 36"/>
                    <a:gd name="T90" fmla="*/ 8 w 89"/>
                    <a:gd name="T91" fmla="*/ 20 h 36"/>
                    <a:gd name="T92" fmla="*/ 2 w 89"/>
                    <a:gd name="T93" fmla="*/ 22 h 36"/>
                    <a:gd name="T94" fmla="*/ 5 w 89"/>
                    <a:gd name="T95" fmla="*/ 26 h 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9" h="36">
                      <a:moveTo>
                        <a:pt x="5" y="26"/>
                      </a:moveTo>
                      <a:lnTo>
                        <a:pt x="8" y="24"/>
                      </a:lnTo>
                      <a:lnTo>
                        <a:pt x="11" y="24"/>
                      </a:lnTo>
                      <a:lnTo>
                        <a:pt x="14" y="24"/>
                      </a:lnTo>
                      <a:lnTo>
                        <a:pt x="15" y="23"/>
                      </a:lnTo>
                      <a:lnTo>
                        <a:pt x="17" y="22"/>
                      </a:lnTo>
                      <a:lnTo>
                        <a:pt x="20" y="20"/>
                      </a:lnTo>
                      <a:lnTo>
                        <a:pt x="23" y="22"/>
                      </a:lnTo>
                      <a:lnTo>
                        <a:pt x="24" y="22"/>
                      </a:lnTo>
                      <a:lnTo>
                        <a:pt x="27" y="20"/>
                      </a:lnTo>
                      <a:lnTo>
                        <a:pt x="30" y="19"/>
                      </a:lnTo>
                      <a:lnTo>
                        <a:pt x="33" y="17"/>
                      </a:lnTo>
                      <a:lnTo>
                        <a:pt x="35" y="17"/>
                      </a:lnTo>
                      <a:lnTo>
                        <a:pt x="38" y="17"/>
                      </a:lnTo>
                      <a:lnTo>
                        <a:pt x="41" y="17"/>
                      </a:lnTo>
                      <a:lnTo>
                        <a:pt x="42" y="17"/>
                      </a:lnTo>
                      <a:lnTo>
                        <a:pt x="47" y="19"/>
                      </a:lnTo>
                      <a:lnTo>
                        <a:pt x="50" y="19"/>
                      </a:lnTo>
                      <a:lnTo>
                        <a:pt x="53" y="20"/>
                      </a:lnTo>
                      <a:lnTo>
                        <a:pt x="59" y="20"/>
                      </a:lnTo>
                      <a:lnTo>
                        <a:pt x="60" y="22"/>
                      </a:lnTo>
                      <a:lnTo>
                        <a:pt x="62" y="24"/>
                      </a:lnTo>
                      <a:lnTo>
                        <a:pt x="63" y="26"/>
                      </a:lnTo>
                      <a:lnTo>
                        <a:pt x="66" y="27"/>
                      </a:lnTo>
                      <a:lnTo>
                        <a:pt x="66" y="28"/>
                      </a:lnTo>
                      <a:lnTo>
                        <a:pt x="66" y="31"/>
                      </a:lnTo>
                      <a:lnTo>
                        <a:pt x="68" y="32"/>
                      </a:lnTo>
                      <a:lnTo>
                        <a:pt x="69" y="34"/>
                      </a:lnTo>
                      <a:lnTo>
                        <a:pt x="72" y="35"/>
                      </a:lnTo>
                      <a:lnTo>
                        <a:pt x="75" y="36"/>
                      </a:lnTo>
                      <a:lnTo>
                        <a:pt x="77" y="36"/>
                      </a:lnTo>
                      <a:lnTo>
                        <a:pt x="80" y="36"/>
                      </a:lnTo>
                      <a:lnTo>
                        <a:pt x="83" y="35"/>
                      </a:lnTo>
                      <a:lnTo>
                        <a:pt x="86" y="35"/>
                      </a:lnTo>
                      <a:lnTo>
                        <a:pt x="84" y="32"/>
                      </a:lnTo>
                      <a:lnTo>
                        <a:pt x="81" y="32"/>
                      </a:lnTo>
                      <a:lnTo>
                        <a:pt x="80" y="32"/>
                      </a:lnTo>
                      <a:lnTo>
                        <a:pt x="77" y="32"/>
                      </a:lnTo>
                      <a:lnTo>
                        <a:pt x="75" y="30"/>
                      </a:lnTo>
                      <a:lnTo>
                        <a:pt x="74" y="28"/>
                      </a:lnTo>
                      <a:lnTo>
                        <a:pt x="74" y="26"/>
                      </a:lnTo>
                      <a:lnTo>
                        <a:pt x="74" y="24"/>
                      </a:lnTo>
                      <a:lnTo>
                        <a:pt x="75" y="23"/>
                      </a:lnTo>
                      <a:lnTo>
                        <a:pt x="78" y="24"/>
                      </a:lnTo>
                      <a:lnTo>
                        <a:pt x="81" y="24"/>
                      </a:lnTo>
                      <a:lnTo>
                        <a:pt x="83" y="23"/>
                      </a:lnTo>
                      <a:lnTo>
                        <a:pt x="86" y="22"/>
                      </a:lnTo>
                      <a:lnTo>
                        <a:pt x="87" y="20"/>
                      </a:lnTo>
                      <a:lnTo>
                        <a:pt x="89" y="17"/>
                      </a:lnTo>
                      <a:lnTo>
                        <a:pt x="86" y="17"/>
                      </a:lnTo>
                      <a:lnTo>
                        <a:pt x="83" y="19"/>
                      </a:lnTo>
                      <a:lnTo>
                        <a:pt x="81" y="20"/>
                      </a:lnTo>
                      <a:lnTo>
                        <a:pt x="78" y="20"/>
                      </a:lnTo>
                      <a:lnTo>
                        <a:pt x="75" y="20"/>
                      </a:lnTo>
                      <a:lnTo>
                        <a:pt x="74" y="19"/>
                      </a:lnTo>
                      <a:lnTo>
                        <a:pt x="71" y="19"/>
                      </a:lnTo>
                      <a:lnTo>
                        <a:pt x="68" y="17"/>
                      </a:lnTo>
                      <a:lnTo>
                        <a:pt x="66" y="16"/>
                      </a:lnTo>
                      <a:lnTo>
                        <a:pt x="63" y="15"/>
                      </a:lnTo>
                      <a:lnTo>
                        <a:pt x="66" y="13"/>
                      </a:lnTo>
                      <a:lnTo>
                        <a:pt x="66" y="11"/>
                      </a:lnTo>
                      <a:lnTo>
                        <a:pt x="66" y="9"/>
                      </a:lnTo>
                      <a:lnTo>
                        <a:pt x="69" y="7"/>
                      </a:lnTo>
                      <a:lnTo>
                        <a:pt x="72" y="5"/>
                      </a:lnTo>
                      <a:lnTo>
                        <a:pt x="74" y="4"/>
                      </a:lnTo>
                      <a:lnTo>
                        <a:pt x="74" y="1"/>
                      </a:lnTo>
                      <a:lnTo>
                        <a:pt x="74" y="0"/>
                      </a:lnTo>
                      <a:lnTo>
                        <a:pt x="72" y="0"/>
                      </a:lnTo>
                      <a:lnTo>
                        <a:pt x="69" y="1"/>
                      </a:lnTo>
                      <a:lnTo>
                        <a:pt x="66" y="3"/>
                      </a:lnTo>
                      <a:lnTo>
                        <a:pt x="63" y="4"/>
                      </a:lnTo>
                      <a:lnTo>
                        <a:pt x="62" y="5"/>
                      </a:lnTo>
                      <a:lnTo>
                        <a:pt x="60" y="8"/>
                      </a:lnTo>
                      <a:lnTo>
                        <a:pt x="57" y="8"/>
                      </a:lnTo>
                      <a:lnTo>
                        <a:pt x="54" y="9"/>
                      </a:lnTo>
                      <a:lnTo>
                        <a:pt x="51" y="9"/>
                      </a:lnTo>
                      <a:lnTo>
                        <a:pt x="48" y="11"/>
                      </a:lnTo>
                      <a:lnTo>
                        <a:pt x="45" y="11"/>
                      </a:lnTo>
                      <a:lnTo>
                        <a:pt x="42" y="11"/>
                      </a:lnTo>
                      <a:lnTo>
                        <a:pt x="41" y="11"/>
                      </a:lnTo>
                      <a:lnTo>
                        <a:pt x="38" y="11"/>
                      </a:lnTo>
                      <a:lnTo>
                        <a:pt x="35" y="9"/>
                      </a:lnTo>
                      <a:lnTo>
                        <a:pt x="33" y="9"/>
                      </a:lnTo>
                      <a:lnTo>
                        <a:pt x="30" y="9"/>
                      </a:lnTo>
                      <a:lnTo>
                        <a:pt x="27" y="9"/>
                      </a:lnTo>
                      <a:lnTo>
                        <a:pt x="24" y="11"/>
                      </a:lnTo>
                      <a:lnTo>
                        <a:pt x="18" y="12"/>
                      </a:lnTo>
                      <a:lnTo>
                        <a:pt x="17" y="15"/>
                      </a:lnTo>
                      <a:lnTo>
                        <a:pt x="14" y="16"/>
                      </a:lnTo>
                      <a:lnTo>
                        <a:pt x="11" y="17"/>
                      </a:lnTo>
                      <a:lnTo>
                        <a:pt x="9" y="20"/>
                      </a:lnTo>
                      <a:lnTo>
                        <a:pt x="8" y="20"/>
                      </a:lnTo>
                      <a:lnTo>
                        <a:pt x="5" y="22"/>
                      </a:lnTo>
                      <a:lnTo>
                        <a:pt x="2" y="22"/>
                      </a:lnTo>
                      <a:lnTo>
                        <a:pt x="0" y="23"/>
                      </a:lnTo>
                      <a:lnTo>
                        <a:pt x="5" y="26"/>
                      </a:lnTo>
                      <a:close/>
                    </a:path>
                  </a:pathLst>
                </a:custGeom>
                <a:solidFill>
                  <a:srgbClr val="4747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6" name="Freeform 283">
                  <a:extLst>
                    <a:ext uri="{FF2B5EF4-FFF2-40B4-BE49-F238E27FC236}">
                      <a16:creationId xmlns:a16="http://schemas.microsoft.com/office/drawing/2014/main" id="{EAB3E70A-8531-484E-B63E-1BD5B11ABACD}"/>
                    </a:ext>
                  </a:extLst>
                </p:cNvPr>
                <p:cNvSpPr>
                  <a:spLocks noChangeAspect="1"/>
                </p:cNvSpPr>
                <p:nvPr/>
              </p:nvSpPr>
              <p:spPr bwMode="auto">
                <a:xfrm>
                  <a:off x="1415" y="3436"/>
                  <a:ext cx="51" cy="22"/>
                </a:xfrm>
                <a:custGeom>
                  <a:avLst/>
                  <a:gdLst>
                    <a:gd name="T0" fmla="*/ 8 w 51"/>
                    <a:gd name="T1" fmla="*/ 22 h 22"/>
                    <a:gd name="T2" fmla="*/ 9 w 51"/>
                    <a:gd name="T3" fmla="*/ 20 h 22"/>
                    <a:gd name="T4" fmla="*/ 12 w 51"/>
                    <a:gd name="T5" fmla="*/ 19 h 22"/>
                    <a:gd name="T6" fmla="*/ 15 w 51"/>
                    <a:gd name="T7" fmla="*/ 17 h 22"/>
                    <a:gd name="T8" fmla="*/ 17 w 51"/>
                    <a:gd name="T9" fmla="*/ 16 h 22"/>
                    <a:gd name="T10" fmla="*/ 17 w 51"/>
                    <a:gd name="T11" fmla="*/ 13 h 22"/>
                    <a:gd name="T12" fmla="*/ 20 w 51"/>
                    <a:gd name="T13" fmla="*/ 12 h 22"/>
                    <a:gd name="T14" fmla="*/ 21 w 51"/>
                    <a:gd name="T15" fmla="*/ 12 h 22"/>
                    <a:gd name="T16" fmla="*/ 24 w 51"/>
                    <a:gd name="T17" fmla="*/ 13 h 22"/>
                    <a:gd name="T18" fmla="*/ 27 w 51"/>
                    <a:gd name="T19" fmla="*/ 12 h 22"/>
                    <a:gd name="T20" fmla="*/ 29 w 51"/>
                    <a:gd name="T21" fmla="*/ 11 h 22"/>
                    <a:gd name="T22" fmla="*/ 32 w 51"/>
                    <a:gd name="T23" fmla="*/ 12 h 22"/>
                    <a:gd name="T24" fmla="*/ 33 w 51"/>
                    <a:gd name="T25" fmla="*/ 13 h 22"/>
                    <a:gd name="T26" fmla="*/ 36 w 51"/>
                    <a:gd name="T27" fmla="*/ 13 h 22"/>
                    <a:gd name="T28" fmla="*/ 39 w 51"/>
                    <a:gd name="T29" fmla="*/ 13 h 22"/>
                    <a:gd name="T30" fmla="*/ 42 w 51"/>
                    <a:gd name="T31" fmla="*/ 12 h 22"/>
                    <a:gd name="T32" fmla="*/ 44 w 51"/>
                    <a:gd name="T33" fmla="*/ 11 h 22"/>
                    <a:gd name="T34" fmla="*/ 47 w 51"/>
                    <a:gd name="T35" fmla="*/ 11 h 22"/>
                    <a:gd name="T36" fmla="*/ 50 w 51"/>
                    <a:gd name="T37" fmla="*/ 9 h 22"/>
                    <a:gd name="T38" fmla="*/ 51 w 51"/>
                    <a:gd name="T39" fmla="*/ 7 h 22"/>
                    <a:gd name="T40" fmla="*/ 51 w 51"/>
                    <a:gd name="T41" fmla="*/ 5 h 22"/>
                    <a:gd name="T42" fmla="*/ 48 w 51"/>
                    <a:gd name="T43" fmla="*/ 5 h 22"/>
                    <a:gd name="T44" fmla="*/ 45 w 51"/>
                    <a:gd name="T45" fmla="*/ 7 h 22"/>
                    <a:gd name="T46" fmla="*/ 44 w 51"/>
                    <a:gd name="T47" fmla="*/ 7 h 22"/>
                    <a:gd name="T48" fmla="*/ 41 w 51"/>
                    <a:gd name="T49" fmla="*/ 8 h 22"/>
                    <a:gd name="T50" fmla="*/ 39 w 51"/>
                    <a:gd name="T51" fmla="*/ 5 h 22"/>
                    <a:gd name="T52" fmla="*/ 38 w 51"/>
                    <a:gd name="T53" fmla="*/ 4 h 22"/>
                    <a:gd name="T54" fmla="*/ 38 w 51"/>
                    <a:gd name="T55" fmla="*/ 1 h 22"/>
                    <a:gd name="T56" fmla="*/ 39 w 51"/>
                    <a:gd name="T57" fmla="*/ 0 h 22"/>
                    <a:gd name="T58" fmla="*/ 38 w 51"/>
                    <a:gd name="T59" fmla="*/ 0 h 22"/>
                    <a:gd name="T60" fmla="*/ 32 w 51"/>
                    <a:gd name="T61" fmla="*/ 0 h 22"/>
                    <a:gd name="T62" fmla="*/ 32 w 51"/>
                    <a:gd name="T63" fmla="*/ 3 h 22"/>
                    <a:gd name="T64" fmla="*/ 30 w 51"/>
                    <a:gd name="T65" fmla="*/ 4 h 22"/>
                    <a:gd name="T66" fmla="*/ 27 w 51"/>
                    <a:gd name="T67" fmla="*/ 4 h 22"/>
                    <a:gd name="T68" fmla="*/ 26 w 51"/>
                    <a:gd name="T69" fmla="*/ 5 h 22"/>
                    <a:gd name="T70" fmla="*/ 23 w 51"/>
                    <a:gd name="T71" fmla="*/ 5 h 22"/>
                    <a:gd name="T72" fmla="*/ 21 w 51"/>
                    <a:gd name="T73" fmla="*/ 7 h 22"/>
                    <a:gd name="T74" fmla="*/ 24 w 51"/>
                    <a:gd name="T75" fmla="*/ 7 h 22"/>
                    <a:gd name="T76" fmla="*/ 23 w 51"/>
                    <a:gd name="T77" fmla="*/ 9 h 22"/>
                    <a:gd name="T78" fmla="*/ 21 w 51"/>
                    <a:gd name="T79" fmla="*/ 9 h 22"/>
                    <a:gd name="T80" fmla="*/ 18 w 51"/>
                    <a:gd name="T81" fmla="*/ 11 h 22"/>
                    <a:gd name="T82" fmla="*/ 15 w 51"/>
                    <a:gd name="T83" fmla="*/ 11 h 22"/>
                    <a:gd name="T84" fmla="*/ 12 w 51"/>
                    <a:gd name="T85" fmla="*/ 12 h 22"/>
                    <a:gd name="T86" fmla="*/ 9 w 51"/>
                    <a:gd name="T87" fmla="*/ 12 h 22"/>
                    <a:gd name="T88" fmla="*/ 8 w 51"/>
                    <a:gd name="T89" fmla="*/ 12 h 22"/>
                    <a:gd name="T90" fmla="*/ 8 w 51"/>
                    <a:gd name="T91" fmla="*/ 13 h 22"/>
                    <a:gd name="T92" fmla="*/ 5 w 51"/>
                    <a:gd name="T93" fmla="*/ 15 h 22"/>
                    <a:gd name="T94" fmla="*/ 3 w 51"/>
                    <a:gd name="T95" fmla="*/ 17 h 22"/>
                    <a:gd name="T96" fmla="*/ 2 w 51"/>
                    <a:gd name="T97" fmla="*/ 17 h 22"/>
                    <a:gd name="T98" fmla="*/ 0 w 51"/>
                    <a:gd name="T99" fmla="*/ 19 h 22"/>
                    <a:gd name="T100" fmla="*/ 8 w 51"/>
                    <a:gd name="T101" fmla="*/ 22 h 2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1" h="22">
                      <a:moveTo>
                        <a:pt x="8" y="22"/>
                      </a:moveTo>
                      <a:lnTo>
                        <a:pt x="9" y="20"/>
                      </a:lnTo>
                      <a:lnTo>
                        <a:pt x="12" y="19"/>
                      </a:lnTo>
                      <a:lnTo>
                        <a:pt x="15" y="17"/>
                      </a:lnTo>
                      <a:lnTo>
                        <a:pt x="17" y="16"/>
                      </a:lnTo>
                      <a:lnTo>
                        <a:pt x="17" y="13"/>
                      </a:lnTo>
                      <a:lnTo>
                        <a:pt x="20" y="12"/>
                      </a:lnTo>
                      <a:lnTo>
                        <a:pt x="21" y="12"/>
                      </a:lnTo>
                      <a:lnTo>
                        <a:pt x="24" y="13"/>
                      </a:lnTo>
                      <a:lnTo>
                        <a:pt x="27" y="12"/>
                      </a:lnTo>
                      <a:lnTo>
                        <a:pt x="29" y="11"/>
                      </a:lnTo>
                      <a:lnTo>
                        <a:pt x="32" y="12"/>
                      </a:lnTo>
                      <a:lnTo>
                        <a:pt x="33" y="13"/>
                      </a:lnTo>
                      <a:lnTo>
                        <a:pt x="36" y="13"/>
                      </a:lnTo>
                      <a:lnTo>
                        <a:pt x="39" y="13"/>
                      </a:lnTo>
                      <a:lnTo>
                        <a:pt x="42" y="12"/>
                      </a:lnTo>
                      <a:lnTo>
                        <a:pt x="44" y="11"/>
                      </a:lnTo>
                      <a:lnTo>
                        <a:pt x="47" y="11"/>
                      </a:lnTo>
                      <a:lnTo>
                        <a:pt x="50" y="9"/>
                      </a:lnTo>
                      <a:lnTo>
                        <a:pt x="51" y="7"/>
                      </a:lnTo>
                      <a:lnTo>
                        <a:pt x="51" y="5"/>
                      </a:lnTo>
                      <a:lnTo>
                        <a:pt x="48" y="5"/>
                      </a:lnTo>
                      <a:lnTo>
                        <a:pt x="45" y="7"/>
                      </a:lnTo>
                      <a:lnTo>
                        <a:pt x="44" y="7"/>
                      </a:lnTo>
                      <a:lnTo>
                        <a:pt x="41" y="8"/>
                      </a:lnTo>
                      <a:lnTo>
                        <a:pt x="39" y="5"/>
                      </a:lnTo>
                      <a:lnTo>
                        <a:pt x="38" y="4"/>
                      </a:lnTo>
                      <a:lnTo>
                        <a:pt x="38" y="1"/>
                      </a:lnTo>
                      <a:lnTo>
                        <a:pt x="39" y="0"/>
                      </a:lnTo>
                      <a:lnTo>
                        <a:pt x="38" y="0"/>
                      </a:lnTo>
                      <a:lnTo>
                        <a:pt x="32" y="0"/>
                      </a:lnTo>
                      <a:lnTo>
                        <a:pt x="32" y="3"/>
                      </a:lnTo>
                      <a:lnTo>
                        <a:pt x="30" y="4"/>
                      </a:lnTo>
                      <a:lnTo>
                        <a:pt x="27" y="4"/>
                      </a:lnTo>
                      <a:lnTo>
                        <a:pt x="26" y="5"/>
                      </a:lnTo>
                      <a:lnTo>
                        <a:pt x="23" y="5"/>
                      </a:lnTo>
                      <a:lnTo>
                        <a:pt x="21" y="7"/>
                      </a:lnTo>
                      <a:lnTo>
                        <a:pt x="24" y="7"/>
                      </a:lnTo>
                      <a:lnTo>
                        <a:pt x="23" y="9"/>
                      </a:lnTo>
                      <a:lnTo>
                        <a:pt x="21" y="9"/>
                      </a:lnTo>
                      <a:lnTo>
                        <a:pt x="18" y="11"/>
                      </a:lnTo>
                      <a:lnTo>
                        <a:pt x="15" y="11"/>
                      </a:lnTo>
                      <a:lnTo>
                        <a:pt x="12" y="12"/>
                      </a:lnTo>
                      <a:lnTo>
                        <a:pt x="9" y="12"/>
                      </a:lnTo>
                      <a:lnTo>
                        <a:pt x="8" y="12"/>
                      </a:lnTo>
                      <a:lnTo>
                        <a:pt x="8" y="13"/>
                      </a:lnTo>
                      <a:lnTo>
                        <a:pt x="5" y="15"/>
                      </a:lnTo>
                      <a:lnTo>
                        <a:pt x="3" y="17"/>
                      </a:lnTo>
                      <a:lnTo>
                        <a:pt x="2" y="17"/>
                      </a:lnTo>
                      <a:lnTo>
                        <a:pt x="0" y="19"/>
                      </a:lnTo>
                      <a:lnTo>
                        <a:pt x="8" y="22"/>
                      </a:lnTo>
                      <a:close/>
                    </a:path>
                  </a:pathLst>
                </a:custGeom>
                <a:solidFill>
                  <a:srgbClr val="4747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7" name="Freeform 284">
                  <a:extLst>
                    <a:ext uri="{FF2B5EF4-FFF2-40B4-BE49-F238E27FC236}">
                      <a16:creationId xmlns:a16="http://schemas.microsoft.com/office/drawing/2014/main" id="{EDA91804-CD77-4667-A366-82EBC973A155}"/>
                    </a:ext>
                  </a:extLst>
                </p:cNvPr>
                <p:cNvSpPr>
                  <a:spLocks noChangeAspect="1"/>
                </p:cNvSpPr>
                <p:nvPr/>
              </p:nvSpPr>
              <p:spPr bwMode="auto">
                <a:xfrm>
                  <a:off x="1599" y="3413"/>
                  <a:ext cx="105" cy="77"/>
                </a:xfrm>
                <a:custGeom>
                  <a:avLst/>
                  <a:gdLst>
                    <a:gd name="T0" fmla="*/ 77 w 105"/>
                    <a:gd name="T1" fmla="*/ 1 h 77"/>
                    <a:gd name="T2" fmla="*/ 86 w 105"/>
                    <a:gd name="T3" fmla="*/ 1 h 77"/>
                    <a:gd name="T4" fmla="*/ 96 w 105"/>
                    <a:gd name="T5" fmla="*/ 4 h 77"/>
                    <a:gd name="T6" fmla="*/ 104 w 105"/>
                    <a:gd name="T7" fmla="*/ 11 h 77"/>
                    <a:gd name="T8" fmla="*/ 99 w 105"/>
                    <a:gd name="T9" fmla="*/ 19 h 77"/>
                    <a:gd name="T10" fmla="*/ 93 w 105"/>
                    <a:gd name="T11" fmla="*/ 26 h 77"/>
                    <a:gd name="T12" fmla="*/ 83 w 105"/>
                    <a:gd name="T13" fmla="*/ 27 h 77"/>
                    <a:gd name="T14" fmla="*/ 81 w 105"/>
                    <a:gd name="T15" fmla="*/ 36 h 77"/>
                    <a:gd name="T16" fmla="*/ 77 w 105"/>
                    <a:gd name="T17" fmla="*/ 42 h 77"/>
                    <a:gd name="T18" fmla="*/ 83 w 105"/>
                    <a:gd name="T19" fmla="*/ 42 h 77"/>
                    <a:gd name="T20" fmla="*/ 86 w 105"/>
                    <a:gd name="T21" fmla="*/ 45 h 77"/>
                    <a:gd name="T22" fmla="*/ 78 w 105"/>
                    <a:gd name="T23" fmla="*/ 49 h 77"/>
                    <a:gd name="T24" fmla="*/ 68 w 105"/>
                    <a:gd name="T25" fmla="*/ 51 h 77"/>
                    <a:gd name="T26" fmla="*/ 75 w 105"/>
                    <a:gd name="T27" fmla="*/ 57 h 77"/>
                    <a:gd name="T28" fmla="*/ 86 w 105"/>
                    <a:gd name="T29" fmla="*/ 54 h 77"/>
                    <a:gd name="T30" fmla="*/ 95 w 105"/>
                    <a:gd name="T31" fmla="*/ 51 h 77"/>
                    <a:gd name="T32" fmla="*/ 105 w 105"/>
                    <a:gd name="T33" fmla="*/ 53 h 77"/>
                    <a:gd name="T34" fmla="*/ 95 w 105"/>
                    <a:gd name="T35" fmla="*/ 54 h 77"/>
                    <a:gd name="T36" fmla="*/ 86 w 105"/>
                    <a:gd name="T37" fmla="*/ 58 h 77"/>
                    <a:gd name="T38" fmla="*/ 77 w 105"/>
                    <a:gd name="T39" fmla="*/ 63 h 77"/>
                    <a:gd name="T40" fmla="*/ 66 w 105"/>
                    <a:gd name="T41" fmla="*/ 62 h 77"/>
                    <a:gd name="T42" fmla="*/ 56 w 105"/>
                    <a:gd name="T43" fmla="*/ 65 h 77"/>
                    <a:gd name="T44" fmla="*/ 50 w 105"/>
                    <a:gd name="T45" fmla="*/ 68 h 77"/>
                    <a:gd name="T46" fmla="*/ 42 w 105"/>
                    <a:gd name="T47" fmla="*/ 74 h 77"/>
                    <a:gd name="T48" fmla="*/ 33 w 105"/>
                    <a:gd name="T49" fmla="*/ 74 h 77"/>
                    <a:gd name="T50" fmla="*/ 21 w 105"/>
                    <a:gd name="T51" fmla="*/ 74 h 77"/>
                    <a:gd name="T52" fmla="*/ 9 w 105"/>
                    <a:gd name="T53" fmla="*/ 76 h 77"/>
                    <a:gd name="T54" fmla="*/ 0 w 105"/>
                    <a:gd name="T55" fmla="*/ 72 h 77"/>
                    <a:gd name="T56" fmla="*/ 11 w 105"/>
                    <a:gd name="T57" fmla="*/ 73 h 77"/>
                    <a:gd name="T58" fmla="*/ 18 w 105"/>
                    <a:gd name="T59" fmla="*/ 69 h 77"/>
                    <a:gd name="T60" fmla="*/ 29 w 105"/>
                    <a:gd name="T61" fmla="*/ 68 h 77"/>
                    <a:gd name="T62" fmla="*/ 39 w 105"/>
                    <a:gd name="T63" fmla="*/ 66 h 77"/>
                    <a:gd name="T64" fmla="*/ 35 w 105"/>
                    <a:gd name="T65" fmla="*/ 59 h 77"/>
                    <a:gd name="T66" fmla="*/ 42 w 105"/>
                    <a:gd name="T67" fmla="*/ 62 h 77"/>
                    <a:gd name="T68" fmla="*/ 54 w 105"/>
                    <a:gd name="T69" fmla="*/ 59 h 77"/>
                    <a:gd name="T70" fmla="*/ 60 w 105"/>
                    <a:gd name="T71" fmla="*/ 51 h 77"/>
                    <a:gd name="T72" fmla="*/ 53 w 105"/>
                    <a:gd name="T73" fmla="*/ 49 h 77"/>
                    <a:gd name="T74" fmla="*/ 54 w 105"/>
                    <a:gd name="T75" fmla="*/ 43 h 77"/>
                    <a:gd name="T76" fmla="*/ 62 w 105"/>
                    <a:gd name="T77" fmla="*/ 42 h 77"/>
                    <a:gd name="T78" fmla="*/ 71 w 105"/>
                    <a:gd name="T79" fmla="*/ 35 h 77"/>
                    <a:gd name="T80" fmla="*/ 69 w 105"/>
                    <a:gd name="T81" fmla="*/ 27 h 77"/>
                    <a:gd name="T82" fmla="*/ 66 w 105"/>
                    <a:gd name="T83" fmla="*/ 23 h 77"/>
                    <a:gd name="T84" fmla="*/ 56 w 105"/>
                    <a:gd name="T85" fmla="*/ 18 h 77"/>
                    <a:gd name="T86" fmla="*/ 65 w 105"/>
                    <a:gd name="T87" fmla="*/ 20 h 77"/>
                    <a:gd name="T88" fmla="*/ 74 w 105"/>
                    <a:gd name="T89" fmla="*/ 23 h 77"/>
                    <a:gd name="T90" fmla="*/ 87 w 105"/>
                    <a:gd name="T91" fmla="*/ 18 h 77"/>
                    <a:gd name="T92" fmla="*/ 92 w 105"/>
                    <a:gd name="T93" fmla="*/ 11 h 77"/>
                    <a:gd name="T94" fmla="*/ 83 w 105"/>
                    <a:gd name="T95" fmla="*/ 8 h 77"/>
                    <a:gd name="T96" fmla="*/ 74 w 105"/>
                    <a:gd name="T97" fmla="*/ 7 h 77"/>
                    <a:gd name="T98" fmla="*/ 69 w 105"/>
                    <a:gd name="T99" fmla="*/ 1 h 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5" h="77">
                      <a:moveTo>
                        <a:pt x="69" y="1"/>
                      </a:moveTo>
                      <a:lnTo>
                        <a:pt x="72" y="1"/>
                      </a:lnTo>
                      <a:lnTo>
                        <a:pt x="74" y="1"/>
                      </a:lnTo>
                      <a:lnTo>
                        <a:pt x="77" y="1"/>
                      </a:lnTo>
                      <a:lnTo>
                        <a:pt x="80" y="1"/>
                      </a:lnTo>
                      <a:lnTo>
                        <a:pt x="81" y="0"/>
                      </a:lnTo>
                      <a:lnTo>
                        <a:pt x="84" y="0"/>
                      </a:lnTo>
                      <a:lnTo>
                        <a:pt x="86" y="1"/>
                      </a:lnTo>
                      <a:lnTo>
                        <a:pt x="89" y="1"/>
                      </a:lnTo>
                      <a:lnTo>
                        <a:pt x="92" y="4"/>
                      </a:lnTo>
                      <a:lnTo>
                        <a:pt x="93" y="4"/>
                      </a:lnTo>
                      <a:lnTo>
                        <a:pt x="96" y="4"/>
                      </a:lnTo>
                      <a:lnTo>
                        <a:pt x="99" y="5"/>
                      </a:lnTo>
                      <a:lnTo>
                        <a:pt x="99" y="7"/>
                      </a:lnTo>
                      <a:lnTo>
                        <a:pt x="102" y="9"/>
                      </a:lnTo>
                      <a:lnTo>
                        <a:pt x="104" y="11"/>
                      </a:lnTo>
                      <a:lnTo>
                        <a:pt x="104" y="13"/>
                      </a:lnTo>
                      <a:lnTo>
                        <a:pt x="104" y="15"/>
                      </a:lnTo>
                      <a:lnTo>
                        <a:pt x="102" y="18"/>
                      </a:lnTo>
                      <a:lnTo>
                        <a:pt x="99" y="19"/>
                      </a:lnTo>
                      <a:lnTo>
                        <a:pt x="96" y="19"/>
                      </a:lnTo>
                      <a:lnTo>
                        <a:pt x="93" y="22"/>
                      </a:lnTo>
                      <a:lnTo>
                        <a:pt x="93" y="23"/>
                      </a:lnTo>
                      <a:lnTo>
                        <a:pt x="93" y="26"/>
                      </a:lnTo>
                      <a:lnTo>
                        <a:pt x="92" y="27"/>
                      </a:lnTo>
                      <a:lnTo>
                        <a:pt x="89" y="27"/>
                      </a:lnTo>
                      <a:lnTo>
                        <a:pt x="86" y="28"/>
                      </a:lnTo>
                      <a:lnTo>
                        <a:pt x="83" y="27"/>
                      </a:lnTo>
                      <a:lnTo>
                        <a:pt x="81" y="30"/>
                      </a:lnTo>
                      <a:lnTo>
                        <a:pt x="80" y="32"/>
                      </a:lnTo>
                      <a:lnTo>
                        <a:pt x="80" y="34"/>
                      </a:lnTo>
                      <a:lnTo>
                        <a:pt x="81" y="36"/>
                      </a:lnTo>
                      <a:lnTo>
                        <a:pt x="81" y="38"/>
                      </a:lnTo>
                      <a:lnTo>
                        <a:pt x="78" y="39"/>
                      </a:lnTo>
                      <a:lnTo>
                        <a:pt x="77" y="39"/>
                      </a:lnTo>
                      <a:lnTo>
                        <a:pt x="77" y="42"/>
                      </a:lnTo>
                      <a:lnTo>
                        <a:pt x="77" y="43"/>
                      </a:lnTo>
                      <a:lnTo>
                        <a:pt x="78" y="45"/>
                      </a:lnTo>
                      <a:lnTo>
                        <a:pt x="80" y="42"/>
                      </a:lnTo>
                      <a:lnTo>
                        <a:pt x="83" y="42"/>
                      </a:lnTo>
                      <a:lnTo>
                        <a:pt x="86" y="42"/>
                      </a:lnTo>
                      <a:lnTo>
                        <a:pt x="89" y="42"/>
                      </a:lnTo>
                      <a:lnTo>
                        <a:pt x="90" y="45"/>
                      </a:lnTo>
                      <a:lnTo>
                        <a:pt x="86" y="45"/>
                      </a:lnTo>
                      <a:lnTo>
                        <a:pt x="84" y="43"/>
                      </a:lnTo>
                      <a:lnTo>
                        <a:pt x="83" y="46"/>
                      </a:lnTo>
                      <a:lnTo>
                        <a:pt x="80" y="47"/>
                      </a:lnTo>
                      <a:lnTo>
                        <a:pt x="78" y="49"/>
                      </a:lnTo>
                      <a:lnTo>
                        <a:pt x="75" y="49"/>
                      </a:lnTo>
                      <a:lnTo>
                        <a:pt x="72" y="50"/>
                      </a:lnTo>
                      <a:lnTo>
                        <a:pt x="71" y="50"/>
                      </a:lnTo>
                      <a:lnTo>
                        <a:pt x="68" y="51"/>
                      </a:lnTo>
                      <a:lnTo>
                        <a:pt x="68" y="54"/>
                      </a:lnTo>
                      <a:lnTo>
                        <a:pt x="71" y="55"/>
                      </a:lnTo>
                      <a:lnTo>
                        <a:pt x="72" y="57"/>
                      </a:lnTo>
                      <a:lnTo>
                        <a:pt x="75" y="57"/>
                      </a:lnTo>
                      <a:lnTo>
                        <a:pt x="78" y="55"/>
                      </a:lnTo>
                      <a:lnTo>
                        <a:pt x="80" y="55"/>
                      </a:lnTo>
                      <a:lnTo>
                        <a:pt x="83" y="55"/>
                      </a:lnTo>
                      <a:lnTo>
                        <a:pt x="86" y="54"/>
                      </a:lnTo>
                      <a:lnTo>
                        <a:pt x="87" y="53"/>
                      </a:lnTo>
                      <a:lnTo>
                        <a:pt x="90" y="51"/>
                      </a:lnTo>
                      <a:lnTo>
                        <a:pt x="92" y="51"/>
                      </a:lnTo>
                      <a:lnTo>
                        <a:pt x="95" y="51"/>
                      </a:lnTo>
                      <a:lnTo>
                        <a:pt x="98" y="51"/>
                      </a:lnTo>
                      <a:lnTo>
                        <a:pt x="99" y="51"/>
                      </a:lnTo>
                      <a:lnTo>
                        <a:pt x="102" y="51"/>
                      </a:lnTo>
                      <a:lnTo>
                        <a:pt x="105" y="53"/>
                      </a:lnTo>
                      <a:lnTo>
                        <a:pt x="102" y="53"/>
                      </a:lnTo>
                      <a:lnTo>
                        <a:pt x="99" y="54"/>
                      </a:lnTo>
                      <a:lnTo>
                        <a:pt x="98" y="54"/>
                      </a:lnTo>
                      <a:lnTo>
                        <a:pt x="95" y="54"/>
                      </a:lnTo>
                      <a:lnTo>
                        <a:pt x="92" y="54"/>
                      </a:lnTo>
                      <a:lnTo>
                        <a:pt x="90" y="55"/>
                      </a:lnTo>
                      <a:lnTo>
                        <a:pt x="87" y="57"/>
                      </a:lnTo>
                      <a:lnTo>
                        <a:pt x="86" y="58"/>
                      </a:lnTo>
                      <a:lnTo>
                        <a:pt x="83" y="59"/>
                      </a:lnTo>
                      <a:lnTo>
                        <a:pt x="80" y="61"/>
                      </a:lnTo>
                      <a:lnTo>
                        <a:pt x="78" y="61"/>
                      </a:lnTo>
                      <a:lnTo>
                        <a:pt x="77" y="63"/>
                      </a:lnTo>
                      <a:lnTo>
                        <a:pt x="74" y="63"/>
                      </a:lnTo>
                      <a:lnTo>
                        <a:pt x="71" y="63"/>
                      </a:lnTo>
                      <a:lnTo>
                        <a:pt x="68" y="63"/>
                      </a:lnTo>
                      <a:lnTo>
                        <a:pt x="66" y="62"/>
                      </a:lnTo>
                      <a:lnTo>
                        <a:pt x="63" y="62"/>
                      </a:lnTo>
                      <a:lnTo>
                        <a:pt x="60" y="63"/>
                      </a:lnTo>
                      <a:lnTo>
                        <a:pt x="59" y="65"/>
                      </a:lnTo>
                      <a:lnTo>
                        <a:pt x="56" y="65"/>
                      </a:lnTo>
                      <a:lnTo>
                        <a:pt x="54" y="62"/>
                      </a:lnTo>
                      <a:lnTo>
                        <a:pt x="53" y="65"/>
                      </a:lnTo>
                      <a:lnTo>
                        <a:pt x="53" y="66"/>
                      </a:lnTo>
                      <a:lnTo>
                        <a:pt x="50" y="68"/>
                      </a:lnTo>
                      <a:lnTo>
                        <a:pt x="48" y="70"/>
                      </a:lnTo>
                      <a:lnTo>
                        <a:pt x="48" y="73"/>
                      </a:lnTo>
                      <a:lnTo>
                        <a:pt x="45" y="74"/>
                      </a:lnTo>
                      <a:lnTo>
                        <a:pt x="42" y="74"/>
                      </a:lnTo>
                      <a:lnTo>
                        <a:pt x="41" y="74"/>
                      </a:lnTo>
                      <a:lnTo>
                        <a:pt x="38" y="72"/>
                      </a:lnTo>
                      <a:lnTo>
                        <a:pt x="35" y="73"/>
                      </a:lnTo>
                      <a:lnTo>
                        <a:pt x="33" y="74"/>
                      </a:lnTo>
                      <a:lnTo>
                        <a:pt x="30" y="74"/>
                      </a:lnTo>
                      <a:lnTo>
                        <a:pt x="27" y="74"/>
                      </a:lnTo>
                      <a:lnTo>
                        <a:pt x="23" y="76"/>
                      </a:lnTo>
                      <a:lnTo>
                        <a:pt x="21" y="74"/>
                      </a:lnTo>
                      <a:lnTo>
                        <a:pt x="18" y="74"/>
                      </a:lnTo>
                      <a:lnTo>
                        <a:pt x="15" y="77"/>
                      </a:lnTo>
                      <a:lnTo>
                        <a:pt x="12" y="76"/>
                      </a:lnTo>
                      <a:lnTo>
                        <a:pt x="9" y="76"/>
                      </a:lnTo>
                      <a:lnTo>
                        <a:pt x="8" y="76"/>
                      </a:lnTo>
                      <a:lnTo>
                        <a:pt x="5" y="74"/>
                      </a:lnTo>
                      <a:lnTo>
                        <a:pt x="2" y="74"/>
                      </a:lnTo>
                      <a:lnTo>
                        <a:pt x="0" y="72"/>
                      </a:lnTo>
                      <a:lnTo>
                        <a:pt x="3" y="72"/>
                      </a:lnTo>
                      <a:lnTo>
                        <a:pt x="5" y="72"/>
                      </a:lnTo>
                      <a:lnTo>
                        <a:pt x="8" y="73"/>
                      </a:lnTo>
                      <a:lnTo>
                        <a:pt x="11" y="73"/>
                      </a:lnTo>
                      <a:lnTo>
                        <a:pt x="15" y="72"/>
                      </a:lnTo>
                      <a:lnTo>
                        <a:pt x="17" y="72"/>
                      </a:lnTo>
                      <a:lnTo>
                        <a:pt x="20" y="72"/>
                      </a:lnTo>
                      <a:lnTo>
                        <a:pt x="18" y="69"/>
                      </a:lnTo>
                      <a:lnTo>
                        <a:pt x="18" y="68"/>
                      </a:lnTo>
                      <a:lnTo>
                        <a:pt x="24" y="68"/>
                      </a:lnTo>
                      <a:lnTo>
                        <a:pt x="27" y="69"/>
                      </a:lnTo>
                      <a:lnTo>
                        <a:pt x="29" y="68"/>
                      </a:lnTo>
                      <a:lnTo>
                        <a:pt x="32" y="68"/>
                      </a:lnTo>
                      <a:lnTo>
                        <a:pt x="35" y="66"/>
                      </a:lnTo>
                      <a:lnTo>
                        <a:pt x="36" y="66"/>
                      </a:lnTo>
                      <a:lnTo>
                        <a:pt x="39" y="66"/>
                      </a:lnTo>
                      <a:lnTo>
                        <a:pt x="41" y="63"/>
                      </a:lnTo>
                      <a:lnTo>
                        <a:pt x="39" y="62"/>
                      </a:lnTo>
                      <a:lnTo>
                        <a:pt x="36" y="62"/>
                      </a:lnTo>
                      <a:lnTo>
                        <a:pt x="35" y="59"/>
                      </a:lnTo>
                      <a:lnTo>
                        <a:pt x="36" y="59"/>
                      </a:lnTo>
                      <a:lnTo>
                        <a:pt x="39" y="59"/>
                      </a:lnTo>
                      <a:lnTo>
                        <a:pt x="41" y="62"/>
                      </a:lnTo>
                      <a:lnTo>
                        <a:pt x="42" y="62"/>
                      </a:lnTo>
                      <a:lnTo>
                        <a:pt x="45" y="61"/>
                      </a:lnTo>
                      <a:lnTo>
                        <a:pt x="48" y="61"/>
                      </a:lnTo>
                      <a:lnTo>
                        <a:pt x="51" y="61"/>
                      </a:lnTo>
                      <a:lnTo>
                        <a:pt x="54" y="59"/>
                      </a:lnTo>
                      <a:lnTo>
                        <a:pt x="54" y="57"/>
                      </a:lnTo>
                      <a:lnTo>
                        <a:pt x="56" y="55"/>
                      </a:lnTo>
                      <a:lnTo>
                        <a:pt x="59" y="54"/>
                      </a:lnTo>
                      <a:lnTo>
                        <a:pt x="60" y="51"/>
                      </a:lnTo>
                      <a:lnTo>
                        <a:pt x="60" y="50"/>
                      </a:lnTo>
                      <a:lnTo>
                        <a:pt x="59" y="49"/>
                      </a:lnTo>
                      <a:lnTo>
                        <a:pt x="56" y="49"/>
                      </a:lnTo>
                      <a:lnTo>
                        <a:pt x="53" y="49"/>
                      </a:lnTo>
                      <a:lnTo>
                        <a:pt x="53" y="46"/>
                      </a:lnTo>
                      <a:lnTo>
                        <a:pt x="50" y="43"/>
                      </a:lnTo>
                      <a:lnTo>
                        <a:pt x="53" y="43"/>
                      </a:lnTo>
                      <a:lnTo>
                        <a:pt x="54" y="43"/>
                      </a:lnTo>
                      <a:lnTo>
                        <a:pt x="57" y="43"/>
                      </a:lnTo>
                      <a:lnTo>
                        <a:pt x="60" y="45"/>
                      </a:lnTo>
                      <a:lnTo>
                        <a:pt x="62" y="43"/>
                      </a:lnTo>
                      <a:lnTo>
                        <a:pt x="62" y="42"/>
                      </a:lnTo>
                      <a:lnTo>
                        <a:pt x="65" y="40"/>
                      </a:lnTo>
                      <a:lnTo>
                        <a:pt x="66" y="39"/>
                      </a:lnTo>
                      <a:lnTo>
                        <a:pt x="68" y="36"/>
                      </a:lnTo>
                      <a:lnTo>
                        <a:pt x="71" y="35"/>
                      </a:lnTo>
                      <a:lnTo>
                        <a:pt x="72" y="34"/>
                      </a:lnTo>
                      <a:lnTo>
                        <a:pt x="72" y="31"/>
                      </a:lnTo>
                      <a:lnTo>
                        <a:pt x="71" y="30"/>
                      </a:lnTo>
                      <a:lnTo>
                        <a:pt x="69" y="27"/>
                      </a:lnTo>
                      <a:lnTo>
                        <a:pt x="72" y="27"/>
                      </a:lnTo>
                      <a:lnTo>
                        <a:pt x="72" y="24"/>
                      </a:lnTo>
                      <a:lnTo>
                        <a:pt x="69" y="24"/>
                      </a:lnTo>
                      <a:lnTo>
                        <a:pt x="66" y="23"/>
                      </a:lnTo>
                      <a:lnTo>
                        <a:pt x="62" y="22"/>
                      </a:lnTo>
                      <a:lnTo>
                        <a:pt x="60" y="22"/>
                      </a:lnTo>
                      <a:lnTo>
                        <a:pt x="59" y="19"/>
                      </a:lnTo>
                      <a:lnTo>
                        <a:pt x="56" y="18"/>
                      </a:lnTo>
                      <a:lnTo>
                        <a:pt x="56" y="16"/>
                      </a:lnTo>
                      <a:lnTo>
                        <a:pt x="59" y="18"/>
                      </a:lnTo>
                      <a:lnTo>
                        <a:pt x="60" y="19"/>
                      </a:lnTo>
                      <a:lnTo>
                        <a:pt x="65" y="20"/>
                      </a:lnTo>
                      <a:lnTo>
                        <a:pt x="66" y="22"/>
                      </a:lnTo>
                      <a:lnTo>
                        <a:pt x="69" y="22"/>
                      </a:lnTo>
                      <a:lnTo>
                        <a:pt x="72" y="23"/>
                      </a:lnTo>
                      <a:lnTo>
                        <a:pt x="74" y="23"/>
                      </a:lnTo>
                      <a:lnTo>
                        <a:pt x="83" y="23"/>
                      </a:lnTo>
                      <a:lnTo>
                        <a:pt x="86" y="23"/>
                      </a:lnTo>
                      <a:lnTo>
                        <a:pt x="86" y="20"/>
                      </a:lnTo>
                      <a:lnTo>
                        <a:pt x="87" y="18"/>
                      </a:lnTo>
                      <a:lnTo>
                        <a:pt x="89" y="16"/>
                      </a:lnTo>
                      <a:lnTo>
                        <a:pt x="92" y="15"/>
                      </a:lnTo>
                      <a:lnTo>
                        <a:pt x="93" y="13"/>
                      </a:lnTo>
                      <a:lnTo>
                        <a:pt x="92" y="11"/>
                      </a:lnTo>
                      <a:lnTo>
                        <a:pt x="90" y="9"/>
                      </a:lnTo>
                      <a:lnTo>
                        <a:pt x="87" y="8"/>
                      </a:lnTo>
                      <a:lnTo>
                        <a:pt x="86" y="7"/>
                      </a:lnTo>
                      <a:lnTo>
                        <a:pt x="83" y="8"/>
                      </a:lnTo>
                      <a:lnTo>
                        <a:pt x="80" y="9"/>
                      </a:lnTo>
                      <a:lnTo>
                        <a:pt x="78" y="9"/>
                      </a:lnTo>
                      <a:lnTo>
                        <a:pt x="75" y="8"/>
                      </a:lnTo>
                      <a:lnTo>
                        <a:pt x="74" y="7"/>
                      </a:lnTo>
                      <a:lnTo>
                        <a:pt x="72" y="4"/>
                      </a:lnTo>
                      <a:lnTo>
                        <a:pt x="69" y="3"/>
                      </a:lnTo>
                      <a:lnTo>
                        <a:pt x="68" y="1"/>
                      </a:lnTo>
                      <a:lnTo>
                        <a:pt x="69" y="1"/>
                      </a:lnTo>
                      <a:close/>
                    </a:path>
                  </a:pathLst>
                </a:custGeom>
                <a:solidFill>
                  <a:srgbClr val="4747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19" name="WordArt 285">
                <a:extLst>
                  <a:ext uri="{FF2B5EF4-FFF2-40B4-BE49-F238E27FC236}">
                    <a16:creationId xmlns:a16="http://schemas.microsoft.com/office/drawing/2014/main" id="{D2FE48EA-70B7-4587-9BED-44ED0FF97A67}"/>
                  </a:ext>
                </a:extLst>
              </p:cNvPr>
              <p:cNvSpPr>
                <a:spLocks noChangeArrowheads="1" noChangeShapeType="1" noTextEdit="1"/>
              </p:cNvSpPr>
              <p:nvPr/>
            </p:nvSpPr>
            <p:spPr bwMode="auto">
              <a:xfrm>
                <a:off x="598" y="3531"/>
                <a:ext cx="402" cy="171"/>
              </a:xfrm>
              <a:prstGeom prst="rect">
                <a:avLst/>
              </a:prstGeom>
            </p:spPr>
            <p:txBody>
              <a:bodyPr wrap="none" fromWordArt="1">
                <a:prstTxWarp prst="textCanDown">
                  <a:avLst>
                    <a:gd name="adj" fmla="val 33333"/>
                  </a:avLst>
                </a:prstTxWarp>
              </a:bodyPr>
              <a:lstStyle/>
              <a:p>
                <a:r>
                  <a:rPr lang="en-US" altLang="zh-CN" sz="1200" kern="10">
                    <a:ln w="9525">
                      <a:solidFill>
                        <a:srgbClr val="000000"/>
                      </a:solidFill>
                      <a:round/>
                      <a:headEnd/>
                      <a:tailEnd/>
                    </a:ln>
                    <a:solidFill>
                      <a:srgbClr val="000000"/>
                    </a:solidFill>
                    <a:latin typeface="Times New Roman" panose="02020603050405020304" pitchFamily="18" charset="0"/>
                    <a:cs typeface="Times New Roman" panose="02020603050405020304" pitchFamily="18" charset="0"/>
                  </a:rPr>
                  <a:t>Wind Plant</a:t>
                </a:r>
                <a:endParaRPr lang="zh-CN" altLang="en-US" sz="1200" kern="10">
                  <a:ln w="9525">
                    <a:solidFill>
                      <a:srgbClr val="000000"/>
                    </a:solidFill>
                    <a:round/>
                    <a:headEnd/>
                    <a:tailEnd/>
                  </a:ln>
                  <a:solidFill>
                    <a:srgbClr val="000000"/>
                  </a:solidFill>
                  <a:latin typeface="Times New Roman" panose="02020603050405020304" pitchFamily="18" charset="0"/>
                  <a:cs typeface="Times New Roman" panose="02020603050405020304" pitchFamily="18" charset="0"/>
                </a:endParaRPr>
              </a:p>
            </p:txBody>
          </p:sp>
        </p:grpSp>
        <p:sp>
          <p:nvSpPr>
            <p:cNvPr id="21" name="AutoShape 286" descr="Parchment">
              <a:extLst>
                <a:ext uri="{FF2B5EF4-FFF2-40B4-BE49-F238E27FC236}">
                  <a16:creationId xmlns:a16="http://schemas.microsoft.com/office/drawing/2014/main" id="{6EFF2C3E-2BC1-47F4-9660-E79BDC751A9B}"/>
                </a:ext>
              </a:extLst>
            </p:cNvPr>
            <p:cNvSpPr>
              <a:spLocks noChangeArrowheads="1"/>
            </p:cNvSpPr>
            <p:nvPr/>
          </p:nvSpPr>
          <p:spPr bwMode="auto">
            <a:xfrm>
              <a:off x="768" y="2368"/>
              <a:ext cx="136" cy="992"/>
            </a:xfrm>
            <a:prstGeom prst="upArrow">
              <a:avLst>
                <a:gd name="adj1" fmla="val 50000"/>
                <a:gd name="adj2" fmla="val 182353"/>
              </a:avLst>
            </a:prstGeom>
            <a:gradFill rotWithShape="0">
              <a:gsLst>
                <a:gs pos="0">
                  <a:schemeClr val="accent2">
                    <a:gamma/>
                    <a:tint val="60784"/>
                    <a:invGamma/>
                  </a:schemeClr>
                </a:gs>
                <a:gs pos="100000">
                  <a:schemeClr val="accent2"/>
                </a:gs>
              </a:gsLst>
              <a:lin ang="54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zh-CN" altLang="en-US"/>
            </a:p>
          </p:txBody>
        </p:sp>
        <p:grpSp>
          <p:nvGrpSpPr>
            <p:cNvPr id="22" name="Group 287">
              <a:extLst>
                <a:ext uri="{FF2B5EF4-FFF2-40B4-BE49-F238E27FC236}">
                  <a16:creationId xmlns:a16="http://schemas.microsoft.com/office/drawing/2014/main" id="{74232457-C303-4B8C-B9D6-E5948130744C}"/>
                </a:ext>
              </a:extLst>
            </p:cNvPr>
            <p:cNvGrpSpPr>
              <a:grpSpLocks/>
            </p:cNvGrpSpPr>
            <p:nvPr/>
          </p:nvGrpSpPr>
          <p:grpSpPr bwMode="auto">
            <a:xfrm>
              <a:off x="1632" y="2400"/>
              <a:ext cx="1136" cy="1080"/>
              <a:chOff x="1632" y="2280"/>
              <a:chExt cx="1136" cy="1080"/>
            </a:xfrm>
          </p:grpSpPr>
          <p:grpSp>
            <p:nvGrpSpPr>
              <p:cNvPr id="214" name="Group 288">
                <a:extLst>
                  <a:ext uri="{FF2B5EF4-FFF2-40B4-BE49-F238E27FC236}">
                    <a16:creationId xmlns:a16="http://schemas.microsoft.com/office/drawing/2014/main" id="{2AC316D9-490A-41A7-BBB2-5C358CC342AF}"/>
                  </a:ext>
                </a:extLst>
              </p:cNvPr>
              <p:cNvGrpSpPr>
                <a:grpSpLocks/>
              </p:cNvGrpSpPr>
              <p:nvPr/>
            </p:nvGrpSpPr>
            <p:grpSpPr bwMode="auto">
              <a:xfrm>
                <a:off x="1632" y="3192"/>
                <a:ext cx="1136" cy="168"/>
                <a:chOff x="1632" y="3192"/>
                <a:chExt cx="1136" cy="168"/>
              </a:xfrm>
            </p:grpSpPr>
            <p:sp>
              <p:nvSpPr>
                <p:cNvPr id="216" name="AutoShape 289">
                  <a:extLst>
                    <a:ext uri="{FF2B5EF4-FFF2-40B4-BE49-F238E27FC236}">
                      <a16:creationId xmlns:a16="http://schemas.microsoft.com/office/drawing/2014/main" id="{AD0ABA63-A4FF-4D60-AEFA-A0C056CB5875}"/>
                    </a:ext>
                  </a:extLst>
                </p:cNvPr>
                <p:cNvSpPr>
                  <a:spLocks noChangeArrowheads="1"/>
                </p:cNvSpPr>
                <p:nvPr/>
              </p:nvSpPr>
              <p:spPr bwMode="auto">
                <a:xfrm>
                  <a:off x="1632" y="3192"/>
                  <a:ext cx="664" cy="16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lnTo>
                        <a:pt x="5400" y="10800"/>
                      </a:lnTo>
                      <a:close/>
                    </a:path>
                  </a:pathLst>
                </a:custGeom>
                <a:solidFill>
                  <a:schemeClr val="accent2"/>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7" name="AutoShape 290">
                  <a:extLst>
                    <a:ext uri="{FF2B5EF4-FFF2-40B4-BE49-F238E27FC236}">
                      <a16:creationId xmlns:a16="http://schemas.microsoft.com/office/drawing/2014/main" id="{D122B0D7-B742-40D7-914C-6FA5BD5CAFB1}"/>
                    </a:ext>
                  </a:extLst>
                </p:cNvPr>
                <p:cNvSpPr>
                  <a:spLocks noChangeArrowheads="1"/>
                </p:cNvSpPr>
                <p:nvPr/>
              </p:nvSpPr>
              <p:spPr bwMode="auto">
                <a:xfrm>
                  <a:off x="2104" y="3192"/>
                  <a:ext cx="664" cy="16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lnTo>
                        <a:pt x="5400" y="10800"/>
                      </a:lnTo>
                      <a:close/>
                    </a:path>
                  </a:pathLst>
                </a:custGeom>
                <a:solidFill>
                  <a:schemeClr val="accent2"/>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215" name="AutoShape 291" descr="Parchment">
                <a:extLst>
                  <a:ext uri="{FF2B5EF4-FFF2-40B4-BE49-F238E27FC236}">
                    <a16:creationId xmlns:a16="http://schemas.microsoft.com/office/drawing/2014/main" id="{DD215B47-21F8-41B1-AAD3-14B93DDD7B95}"/>
                  </a:ext>
                </a:extLst>
              </p:cNvPr>
              <p:cNvSpPr>
                <a:spLocks noChangeArrowheads="1"/>
              </p:cNvSpPr>
              <p:nvPr/>
            </p:nvSpPr>
            <p:spPr bwMode="auto">
              <a:xfrm>
                <a:off x="2136" y="2280"/>
                <a:ext cx="135" cy="992"/>
              </a:xfrm>
              <a:prstGeom prst="upArrow">
                <a:avLst>
                  <a:gd name="adj1" fmla="val 50000"/>
                  <a:gd name="adj2" fmla="val 182353"/>
                </a:avLst>
              </a:prstGeom>
              <a:gradFill rotWithShape="0">
                <a:gsLst>
                  <a:gs pos="0">
                    <a:schemeClr val="accent2">
                      <a:gamma/>
                      <a:tint val="60784"/>
                      <a:invGamma/>
                    </a:schemeClr>
                  </a:gs>
                  <a:gs pos="100000">
                    <a:schemeClr val="accent2"/>
                  </a:gs>
                </a:gsLst>
                <a:lin ang="54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endParaRPr lang="zh-CN" altLang="en-US"/>
              </a:p>
            </p:txBody>
          </p:sp>
        </p:grpSp>
        <p:grpSp>
          <p:nvGrpSpPr>
            <p:cNvPr id="23" name="Group 292">
              <a:extLst>
                <a:ext uri="{FF2B5EF4-FFF2-40B4-BE49-F238E27FC236}">
                  <a16:creationId xmlns:a16="http://schemas.microsoft.com/office/drawing/2014/main" id="{E8EC6DB3-22A4-4606-B825-4A753BC2BE50}"/>
                </a:ext>
              </a:extLst>
            </p:cNvPr>
            <p:cNvGrpSpPr>
              <a:grpSpLocks/>
            </p:cNvGrpSpPr>
            <p:nvPr/>
          </p:nvGrpSpPr>
          <p:grpSpPr bwMode="auto">
            <a:xfrm>
              <a:off x="1591" y="3444"/>
              <a:ext cx="1235" cy="386"/>
              <a:chOff x="1591" y="3324"/>
              <a:chExt cx="1235" cy="386"/>
            </a:xfrm>
          </p:grpSpPr>
          <p:grpSp>
            <p:nvGrpSpPr>
              <p:cNvPr id="64" name="Group 293">
                <a:extLst>
                  <a:ext uri="{FF2B5EF4-FFF2-40B4-BE49-F238E27FC236}">
                    <a16:creationId xmlns:a16="http://schemas.microsoft.com/office/drawing/2014/main" id="{630CFDFB-338C-4CEB-817E-F79AE5FFA9B5}"/>
                  </a:ext>
                </a:extLst>
              </p:cNvPr>
              <p:cNvGrpSpPr>
                <a:grpSpLocks noChangeAspect="1"/>
              </p:cNvGrpSpPr>
              <p:nvPr/>
            </p:nvGrpSpPr>
            <p:grpSpPr bwMode="auto">
              <a:xfrm>
                <a:off x="2239" y="3324"/>
                <a:ext cx="587" cy="250"/>
                <a:chOff x="1206" y="3397"/>
                <a:chExt cx="525" cy="224"/>
              </a:xfrm>
            </p:grpSpPr>
            <p:grpSp>
              <p:nvGrpSpPr>
                <p:cNvPr id="141" name="Group 294">
                  <a:extLst>
                    <a:ext uri="{FF2B5EF4-FFF2-40B4-BE49-F238E27FC236}">
                      <a16:creationId xmlns:a16="http://schemas.microsoft.com/office/drawing/2014/main" id="{A43BE76A-16FC-4B9A-968D-F42E8459AED2}"/>
                    </a:ext>
                  </a:extLst>
                </p:cNvPr>
                <p:cNvGrpSpPr>
                  <a:grpSpLocks noChangeAspect="1"/>
                </p:cNvGrpSpPr>
                <p:nvPr/>
              </p:nvGrpSpPr>
              <p:grpSpPr bwMode="auto">
                <a:xfrm>
                  <a:off x="1206" y="3455"/>
                  <a:ext cx="332" cy="166"/>
                  <a:chOff x="1206" y="3455"/>
                  <a:chExt cx="332" cy="166"/>
                </a:xfrm>
              </p:grpSpPr>
              <p:grpSp>
                <p:nvGrpSpPr>
                  <p:cNvPr id="149" name="Group 295">
                    <a:extLst>
                      <a:ext uri="{FF2B5EF4-FFF2-40B4-BE49-F238E27FC236}">
                        <a16:creationId xmlns:a16="http://schemas.microsoft.com/office/drawing/2014/main" id="{A7B1BE45-5F42-4502-8692-8FC5F78AF425}"/>
                      </a:ext>
                    </a:extLst>
                  </p:cNvPr>
                  <p:cNvGrpSpPr>
                    <a:grpSpLocks noChangeAspect="1"/>
                  </p:cNvGrpSpPr>
                  <p:nvPr/>
                </p:nvGrpSpPr>
                <p:grpSpPr bwMode="auto">
                  <a:xfrm>
                    <a:off x="1315" y="3520"/>
                    <a:ext cx="50" cy="15"/>
                    <a:chOff x="1315" y="3520"/>
                    <a:chExt cx="50" cy="15"/>
                  </a:xfrm>
                </p:grpSpPr>
                <p:sp>
                  <p:nvSpPr>
                    <p:cNvPr id="212" name="Freeform 296">
                      <a:extLst>
                        <a:ext uri="{FF2B5EF4-FFF2-40B4-BE49-F238E27FC236}">
                          <a16:creationId xmlns:a16="http://schemas.microsoft.com/office/drawing/2014/main" id="{FC8AED68-B927-44C8-852B-8F011C61506E}"/>
                        </a:ext>
                      </a:extLst>
                    </p:cNvPr>
                    <p:cNvSpPr>
                      <a:spLocks noChangeAspect="1"/>
                    </p:cNvSpPr>
                    <p:nvPr/>
                  </p:nvSpPr>
                  <p:spPr bwMode="auto">
                    <a:xfrm>
                      <a:off x="1315" y="3520"/>
                      <a:ext cx="50" cy="15"/>
                    </a:xfrm>
                    <a:custGeom>
                      <a:avLst/>
                      <a:gdLst>
                        <a:gd name="T0" fmla="*/ 0 w 50"/>
                        <a:gd name="T1" fmla="*/ 15 h 15"/>
                        <a:gd name="T2" fmla="*/ 0 w 50"/>
                        <a:gd name="T3" fmla="*/ 6 h 15"/>
                        <a:gd name="T4" fmla="*/ 50 w 50"/>
                        <a:gd name="T5" fmla="*/ 0 h 15"/>
                        <a:gd name="T6" fmla="*/ 50 w 50"/>
                        <a:gd name="T7" fmla="*/ 10 h 15"/>
                        <a:gd name="T8" fmla="*/ 0 w 50"/>
                        <a:gd name="T9" fmla="*/ 15 h 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5">
                          <a:moveTo>
                            <a:pt x="0" y="15"/>
                          </a:moveTo>
                          <a:lnTo>
                            <a:pt x="0" y="6"/>
                          </a:lnTo>
                          <a:lnTo>
                            <a:pt x="50" y="0"/>
                          </a:lnTo>
                          <a:lnTo>
                            <a:pt x="50" y="10"/>
                          </a:lnTo>
                          <a:lnTo>
                            <a:pt x="0" y="1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3" name="Freeform 297">
                      <a:extLst>
                        <a:ext uri="{FF2B5EF4-FFF2-40B4-BE49-F238E27FC236}">
                          <a16:creationId xmlns:a16="http://schemas.microsoft.com/office/drawing/2014/main" id="{7991806C-8CBB-495A-9DD1-A1E692CC022B}"/>
                        </a:ext>
                      </a:extLst>
                    </p:cNvPr>
                    <p:cNvSpPr>
                      <a:spLocks noChangeAspect="1"/>
                    </p:cNvSpPr>
                    <p:nvPr/>
                  </p:nvSpPr>
                  <p:spPr bwMode="auto">
                    <a:xfrm>
                      <a:off x="1315" y="3520"/>
                      <a:ext cx="50" cy="15"/>
                    </a:xfrm>
                    <a:custGeom>
                      <a:avLst/>
                      <a:gdLst>
                        <a:gd name="T0" fmla="*/ 0 w 50"/>
                        <a:gd name="T1" fmla="*/ 15 h 15"/>
                        <a:gd name="T2" fmla="*/ 0 w 50"/>
                        <a:gd name="T3" fmla="*/ 6 h 15"/>
                        <a:gd name="T4" fmla="*/ 50 w 50"/>
                        <a:gd name="T5" fmla="*/ 0 h 15"/>
                        <a:gd name="T6" fmla="*/ 50 w 50"/>
                        <a:gd name="T7" fmla="*/ 10 h 15"/>
                        <a:gd name="T8" fmla="*/ 0 w 50"/>
                        <a:gd name="T9" fmla="*/ 15 h 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5">
                          <a:moveTo>
                            <a:pt x="0" y="15"/>
                          </a:moveTo>
                          <a:lnTo>
                            <a:pt x="0" y="6"/>
                          </a:lnTo>
                          <a:lnTo>
                            <a:pt x="50" y="0"/>
                          </a:lnTo>
                          <a:lnTo>
                            <a:pt x="50" y="10"/>
                          </a:lnTo>
                          <a:lnTo>
                            <a:pt x="0" y="15"/>
                          </a:lnTo>
                        </a:path>
                      </a:pathLst>
                    </a:custGeom>
                    <a:noFill/>
                    <a:ln w="9525">
                      <a:solidFill>
                        <a:srgbClr val="60606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50" name="Freeform 298">
                    <a:extLst>
                      <a:ext uri="{FF2B5EF4-FFF2-40B4-BE49-F238E27FC236}">
                        <a16:creationId xmlns:a16="http://schemas.microsoft.com/office/drawing/2014/main" id="{C70AF9DD-5134-4B48-BB32-704122B5B2C1}"/>
                      </a:ext>
                    </a:extLst>
                  </p:cNvPr>
                  <p:cNvSpPr>
                    <a:spLocks noChangeAspect="1"/>
                  </p:cNvSpPr>
                  <p:nvPr/>
                </p:nvSpPr>
                <p:spPr bwMode="auto">
                  <a:xfrm>
                    <a:off x="1365" y="3518"/>
                    <a:ext cx="22" cy="11"/>
                  </a:xfrm>
                  <a:custGeom>
                    <a:avLst/>
                    <a:gdLst>
                      <a:gd name="T0" fmla="*/ 0 w 22"/>
                      <a:gd name="T1" fmla="*/ 0 h 11"/>
                      <a:gd name="T2" fmla="*/ 0 w 22"/>
                      <a:gd name="T3" fmla="*/ 11 h 11"/>
                      <a:gd name="T4" fmla="*/ 22 w 22"/>
                      <a:gd name="T5" fmla="*/ 11 h 11"/>
                      <a:gd name="T6" fmla="*/ 22 w 22"/>
                      <a:gd name="T7" fmla="*/ 4 h 11"/>
                      <a:gd name="T8" fmla="*/ 0 w 22"/>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11">
                        <a:moveTo>
                          <a:pt x="0" y="0"/>
                        </a:moveTo>
                        <a:lnTo>
                          <a:pt x="0" y="11"/>
                        </a:lnTo>
                        <a:lnTo>
                          <a:pt x="22" y="11"/>
                        </a:lnTo>
                        <a:lnTo>
                          <a:pt x="22" y="4"/>
                        </a:lnTo>
                        <a:lnTo>
                          <a:pt x="0" y="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51" name="Group 299">
                    <a:extLst>
                      <a:ext uri="{FF2B5EF4-FFF2-40B4-BE49-F238E27FC236}">
                        <a16:creationId xmlns:a16="http://schemas.microsoft.com/office/drawing/2014/main" id="{56FBE3A1-CAFF-421C-A6E5-FD39ADD6D109}"/>
                      </a:ext>
                    </a:extLst>
                  </p:cNvPr>
                  <p:cNvGrpSpPr>
                    <a:grpSpLocks noChangeAspect="1"/>
                  </p:cNvGrpSpPr>
                  <p:nvPr/>
                </p:nvGrpSpPr>
                <p:grpSpPr bwMode="auto">
                  <a:xfrm>
                    <a:off x="1380" y="3455"/>
                    <a:ext cx="80" cy="96"/>
                    <a:chOff x="1380" y="3455"/>
                    <a:chExt cx="80" cy="96"/>
                  </a:xfrm>
                </p:grpSpPr>
                <p:sp>
                  <p:nvSpPr>
                    <p:cNvPr id="209" name="Freeform 300">
                      <a:extLst>
                        <a:ext uri="{FF2B5EF4-FFF2-40B4-BE49-F238E27FC236}">
                          <a16:creationId xmlns:a16="http://schemas.microsoft.com/office/drawing/2014/main" id="{F09C02C0-D71A-43A3-8591-C2E32CC0866A}"/>
                        </a:ext>
                      </a:extLst>
                    </p:cNvPr>
                    <p:cNvSpPr>
                      <a:spLocks noChangeAspect="1"/>
                    </p:cNvSpPr>
                    <p:nvPr/>
                  </p:nvSpPr>
                  <p:spPr bwMode="auto">
                    <a:xfrm>
                      <a:off x="1380" y="3455"/>
                      <a:ext cx="16" cy="90"/>
                    </a:xfrm>
                    <a:custGeom>
                      <a:avLst/>
                      <a:gdLst>
                        <a:gd name="T0" fmla="*/ 0 w 16"/>
                        <a:gd name="T1" fmla="*/ 90 h 90"/>
                        <a:gd name="T2" fmla="*/ 4 w 16"/>
                        <a:gd name="T3" fmla="*/ 0 h 90"/>
                        <a:gd name="T4" fmla="*/ 11 w 16"/>
                        <a:gd name="T5" fmla="*/ 0 h 90"/>
                        <a:gd name="T6" fmla="*/ 16 w 16"/>
                        <a:gd name="T7" fmla="*/ 90 h 90"/>
                        <a:gd name="T8" fmla="*/ 0 w 16"/>
                        <a:gd name="T9" fmla="*/ 90 h 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90">
                          <a:moveTo>
                            <a:pt x="0" y="90"/>
                          </a:moveTo>
                          <a:lnTo>
                            <a:pt x="4" y="0"/>
                          </a:lnTo>
                          <a:lnTo>
                            <a:pt x="11" y="0"/>
                          </a:lnTo>
                          <a:lnTo>
                            <a:pt x="16" y="90"/>
                          </a:lnTo>
                          <a:lnTo>
                            <a:pt x="0" y="9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0" name="Freeform 301">
                      <a:extLst>
                        <a:ext uri="{FF2B5EF4-FFF2-40B4-BE49-F238E27FC236}">
                          <a16:creationId xmlns:a16="http://schemas.microsoft.com/office/drawing/2014/main" id="{FFE13243-2322-42E2-BEB4-2962DF7AFBA0}"/>
                        </a:ext>
                      </a:extLst>
                    </p:cNvPr>
                    <p:cNvSpPr>
                      <a:spLocks noChangeAspect="1"/>
                    </p:cNvSpPr>
                    <p:nvPr/>
                  </p:nvSpPr>
                  <p:spPr bwMode="auto">
                    <a:xfrm>
                      <a:off x="1411" y="3458"/>
                      <a:ext cx="16" cy="87"/>
                    </a:xfrm>
                    <a:custGeom>
                      <a:avLst/>
                      <a:gdLst>
                        <a:gd name="T0" fmla="*/ 0 w 16"/>
                        <a:gd name="T1" fmla="*/ 87 h 87"/>
                        <a:gd name="T2" fmla="*/ 4 w 16"/>
                        <a:gd name="T3" fmla="*/ 0 h 87"/>
                        <a:gd name="T4" fmla="*/ 12 w 16"/>
                        <a:gd name="T5" fmla="*/ 0 h 87"/>
                        <a:gd name="T6" fmla="*/ 16 w 16"/>
                        <a:gd name="T7" fmla="*/ 87 h 87"/>
                        <a:gd name="T8" fmla="*/ 0 w 16"/>
                        <a:gd name="T9" fmla="*/ 87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87">
                          <a:moveTo>
                            <a:pt x="0" y="87"/>
                          </a:moveTo>
                          <a:lnTo>
                            <a:pt x="4" y="0"/>
                          </a:lnTo>
                          <a:lnTo>
                            <a:pt x="12" y="0"/>
                          </a:lnTo>
                          <a:lnTo>
                            <a:pt x="16" y="87"/>
                          </a:lnTo>
                          <a:lnTo>
                            <a:pt x="0" y="8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1" name="Freeform 302">
                      <a:extLst>
                        <a:ext uri="{FF2B5EF4-FFF2-40B4-BE49-F238E27FC236}">
                          <a16:creationId xmlns:a16="http://schemas.microsoft.com/office/drawing/2014/main" id="{640388A3-7F3B-42C8-B4D4-4B13752F20BB}"/>
                        </a:ext>
                      </a:extLst>
                    </p:cNvPr>
                    <p:cNvSpPr>
                      <a:spLocks noChangeAspect="1"/>
                    </p:cNvSpPr>
                    <p:nvPr/>
                  </p:nvSpPr>
                  <p:spPr bwMode="auto">
                    <a:xfrm>
                      <a:off x="1444" y="3462"/>
                      <a:ext cx="16" cy="89"/>
                    </a:xfrm>
                    <a:custGeom>
                      <a:avLst/>
                      <a:gdLst>
                        <a:gd name="T0" fmla="*/ 0 w 16"/>
                        <a:gd name="T1" fmla="*/ 89 h 89"/>
                        <a:gd name="T2" fmla="*/ 4 w 16"/>
                        <a:gd name="T3" fmla="*/ 0 h 89"/>
                        <a:gd name="T4" fmla="*/ 12 w 16"/>
                        <a:gd name="T5" fmla="*/ 0 h 89"/>
                        <a:gd name="T6" fmla="*/ 16 w 16"/>
                        <a:gd name="T7" fmla="*/ 89 h 89"/>
                        <a:gd name="T8" fmla="*/ 0 w 16"/>
                        <a:gd name="T9" fmla="*/ 89 h 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89">
                          <a:moveTo>
                            <a:pt x="0" y="89"/>
                          </a:moveTo>
                          <a:lnTo>
                            <a:pt x="4" y="0"/>
                          </a:lnTo>
                          <a:lnTo>
                            <a:pt x="12" y="0"/>
                          </a:lnTo>
                          <a:lnTo>
                            <a:pt x="16" y="89"/>
                          </a:lnTo>
                          <a:lnTo>
                            <a:pt x="0" y="8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52" name="Freeform 303">
                    <a:extLst>
                      <a:ext uri="{FF2B5EF4-FFF2-40B4-BE49-F238E27FC236}">
                        <a16:creationId xmlns:a16="http://schemas.microsoft.com/office/drawing/2014/main" id="{C99ADBEE-970B-48F6-8E84-CD0BBE2F73BB}"/>
                      </a:ext>
                    </a:extLst>
                  </p:cNvPr>
                  <p:cNvSpPr>
                    <a:spLocks noChangeAspect="1"/>
                  </p:cNvSpPr>
                  <p:nvPr/>
                </p:nvSpPr>
                <p:spPr bwMode="auto">
                  <a:xfrm>
                    <a:off x="1206" y="3570"/>
                    <a:ext cx="332" cy="51"/>
                  </a:xfrm>
                  <a:custGeom>
                    <a:avLst/>
                    <a:gdLst>
                      <a:gd name="T0" fmla="*/ 3 w 332"/>
                      <a:gd name="T1" fmla="*/ 4 h 51"/>
                      <a:gd name="T2" fmla="*/ 5 w 332"/>
                      <a:gd name="T3" fmla="*/ 13 h 51"/>
                      <a:gd name="T4" fmla="*/ 17 w 332"/>
                      <a:gd name="T5" fmla="*/ 19 h 51"/>
                      <a:gd name="T6" fmla="*/ 37 w 332"/>
                      <a:gd name="T7" fmla="*/ 17 h 51"/>
                      <a:gd name="T8" fmla="*/ 54 w 332"/>
                      <a:gd name="T9" fmla="*/ 21 h 51"/>
                      <a:gd name="T10" fmla="*/ 64 w 332"/>
                      <a:gd name="T11" fmla="*/ 29 h 51"/>
                      <a:gd name="T12" fmla="*/ 75 w 332"/>
                      <a:gd name="T13" fmla="*/ 37 h 51"/>
                      <a:gd name="T14" fmla="*/ 96 w 332"/>
                      <a:gd name="T15" fmla="*/ 42 h 51"/>
                      <a:gd name="T16" fmla="*/ 100 w 332"/>
                      <a:gd name="T17" fmla="*/ 42 h 51"/>
                      <a:gd name="T18" fmla="*/ 103 w 332"/>
                      <a:gd name="T19" fmla="*/ 42 h 51"/>
                      <a:gd name="T20" fmla="*/ 106 w 332"/>
                      <a:gd name="T21" fmla="*/ 42 h 51"/>
                      <a:gd name="T22" fmla="*/ 118 w 332"/>
                      <a:gd name="T23" fmla="*/ 42 h 51"/>
                      <a:gd name="T24" fmla="*/ 127 w 332"/>
                      <a:gd name="T25" fmla="*/ 42 h 51"/>
                      <a:gd name="T26" fmla="*/ 129 w 332"/>
                      <a:gd name="T27" fmla="*/ 42 h 51"/>
                      <a:gd name="T28" fmla="*/ 130 w 332"/>
                      <a:gd name="T29" fmla="*/ 42 h 51"/>
                      <a:gd name="T30" fmla="*/ 133 w 332"/>
                      <a:gd name="T31" fmla="*/ 43 h 51"/>
                      <a:gd name="T32" fmla="*/ 135 w 332"/>
                      <a:gd name="T33" fmla="*/ 43 h 51"/>
                      <a:gd name="T34" fmla="*/ 148 w 332"/>
                      <a:gd name="T35" fmla="*/ 44 h 51"/>
                      <a:gd name="T36" fmla="*/ 159 w 332"/>
                      <a:gd name="T37" fmla="*/ 48 h 51"/>
                      <a:gd name="T38" fmla="*/ 182 w 332"/>
                      <a:gd name="T39" fmla="*/ 51 h 51"/>
                      <a:gd name="T40" fmla="*/ 194 w 332"/>
                      <a:gd name="T41" fmla="*/ 46 h 51"/>
                      <a:gd name="T42" fmla="*/ 209 w 332"/>
                      <a:gd name="T43" fmla="*/ 42 h 51"/>
                      <a:gd name="T44" fmla="*/ 227 w 332"/>
                      <a:gd name="T45" fmla="*/ 32 h 51"/>
                      <a:gd name="T46" fmla="*/ 241 w 332"/>
                      <a:gd name="T47" fmla="*/ 31 h 51"/>
                      <a:gd name="T48" fmla="*/ 244 w 332"/>
                      <a:gd name="T49" fmla="*/ 31 h 51"/>
                      <a:gd name="T50" fmla="*/ 247 w 332"/>
                      <a:gd name="T51" fmla="*/ 31 h 51"/>
                      <a:gd name="T52" fmla="*/ 250 w 332"/>
                      <a:gd name="T53" fmla="*/ 31 h 51"/>
                      <a:gd name="T54" fmla="*/ 253 w 332"/>
                      <a:gd name="T55" fmla="*/ 32 h 51"/>
                      <a:gd name="T56" fmla="*/ 254 w 332"/>
                      <a:gd name="T57" fmla="*/ 32 h 51"/>
                      <a:gd name="T58" fmla="*/ 262 w 332"/>
                      <a:gd name="T59" fmla="*/ 33 h 51"/>
                      <a:gd name="T60" fmla="*/ 283 w 332"/>
                      <a:gd name="T61" fmla="*/ 27 h 51"/>
                      <a:gd name="T62" fmla="*/ 296 w 332"/>
                      <a:gd name="T63" fmla="*/ 19 h 51"/>
                      <a:gd name="T64" fmla="*/ 314 w 332"/>
                      <a:gd name="T65" fmla="*/ 17 h 51"/>
                      <a:gd name="T66" fmla="*/ 332 w 332"/>
                      <a:gd name="T67" fmla="*/ 8 h 51"/>
                      <a:gd name="T68" fmla="*/ 325 w 332"/>
                      <a:gd name="T69" fmla="*/ 0 h 5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32" h="51">
                        <a:moveTo>
                          <a:pt x="14" y="2"/>
                        </a:moveTo>
                        <a:lnTo>
                          <a:pt x="3" y="4"/>
                        </a:lnTo>
                        <a:lnTo>
                          <a:pt x="0" y="8"/>
                        </a:lnTo>
                        <a:lnTo>
                          <a:pt x="5" y="13"/>
                        </a:lnTo>
                        <a:lnTo>
                          <a:pt x="8" y="17"/>
                        </a:lnTo>
                        <a:lnTo>
                          <a:pt x="17" y="19"/>
                        </a:lnTo>
                        <a:lnTo>
                          <a:pt x="27" y="17"/>
                        </a:lnTo>
                        <a:lnTo>
                          <a:pt x="37" y="17"/>
                        </a:lnTo>
                        <a:lnTo>
                          <a:pt x="43" y="17"/>
                        </a:lnTo>
                        <a:lnTo>
                          <a:pt x="54" y="21"/>
                        </a:lnTo>
                        <a:lnTo>
                          <a:pt x="58" y="24"/>
                        </a:lnTo>
                        <a:lnTo>
                          <a:pt x="64" y="29"/>
                        </a:lnTo>
                        <a:lnTo>
                          <a:pt x="70" y="33"/>
                        </a:lnTo>
                        <a:lnTo>
                          <a:pt x="75" y="37"/>
                        </a:lnTo>
                        <a:lnTo>
                          <a:pt x="88" y="42"/>
                        </a:lnTo>
                        <a:lnTo>
                          <a:pt x="96" y="42"/>
                        </a:lnTo>
                        <a:lnTo>
                          <a:pt x="99" y="42"/>
                        </a:lnTo>
                        <a:lnTo>
                          <a:pt x="100" y="42"/>
                        </a:lnTo>
                        <a:lnTo>
                          <a:pt x="102" y="42"/>
                        </a:lnTo>
                        <a:lnTo>
                          <a:pt x="103" y="42"/>
                        </a:lnTo>
                        <a:lnTo>
                          <a:pt x="106" y="42"/>
                        </a:lnTo>
                        <a:lnTo>
                          <a:pt x="109" y="42"/>
                        </a:lnTo>
                        <a:lnTo>
                          <a:pt x="118" y="42"/>
                        </a:lnTo>
                        <a:lnTo>
                          <a:pt x="126" y="42"/>
                        </a:lnTo>
                        <a:lnTo>
                          <a:pt x="127" y="42"/>
                        </a:lnTo>
                        <a:lnTo>
                          <a:pt x="129" y="42"/>
                        </a:lnTo>
                        <a:lnTo>
                          <a:pt x="130" y="42"/>
                        </a:lnTo>
                        <a:lnTo>
                          <a:pt x="132" y="43"/>
                        </a:lnTo>
                        <a:lnTo>
                          <a:pt x="133" y="43"/>
                        </a:lnTo>
                        <a:lnTo>
                          <a:pt x="135" y="43"/>
                        </a:lnTo>
                        <a:lnTo>
                          <a:pt x="136" y="43"/>
                        </a:lnTo>
                        <a:lnTo>
                          <a:pt x="148" y="44"/>
                        </a:lnTo>
                        <a:lnTo>
                          <a:pt x="153" y="46"/>
                        </a:lnTo>
                        <a:lnTo>
                          <a:pt x="159" y="48"/>
                        </a:lnTo>
                        <a:lnTo>
                          <a:pt x="162" y="50"/>
                        </a:lnTo>
                        <a:lnTo>
                          <a:pt x="182" y="51"/>
                        </a:lnTo>
                        <a:lnTo>
                          <a:pt x="190" y="50"/>
                        </a:lnTo>
                        <a:lnTo>
                          <a:pt x="194" y="46"/>
                        </a:lnTo>
                        <a:lnTo>
                          <a:pt x="205" y="43"/>
                        </a:lnTo>
                        <a:lnTo>
                          <a:pt x="209" y="42"/>
                        </a:lnTo>
                        <a:lnTo>
                          <a:pt x="217" y="42"/>
                        </a:lnTo>
                        <a:lnTo>
                          <a:pt x="227" y="32"/>
                        </a:lnTo>
                        <a:lnTo>
                          <a:pt x="236" y="31"/>
                        </a:lnTo>
                        <a:lnTo>
                          <a:pt x="241" y="31"/>
                        </a:lnTo>
                        <a:lnTo>
                          <a:pt x="242" y="31"/>
                        </a:lnTo>
                        <a:lnTo>
                          <a:pt x="244" y="31"/>
                        </a:lnTo>
                        <a:lnTo>
                          <a:pt x="245" y="31"/>
                        </a:lnTo>
                        <a:lnTo>
                          <a:pt x="247" y="31"/>
                        </a:lnTo>
                        <a:lnTo>
                          <a:pt x="248" y="31"/>
                        </a:lnTo>
                        <a:lnTo>
                          <a:pt x="250" y="31"/>
                        </a:lnTo>
                        <a:lnTo>
                          <a:pt x="251" y="31"/>
                        </a:lnTo>
                        <a:lnTo>
                          <a:pt x="253" y="32"/>
                        </a:lnTo>
                        <a:lnTo>
                          <a:pt x="254" y="32"/>
                        </a:lnTo>
                        <a:lnTo>
                          <a:pt x="256" y="32"/>
                        </a:lnTo>
                        <a:lnTo>
                          <a:pt x="262" y="33"/>
                        </a:lnTo>
                        <a:lnTo>
                          <a:pt x="275" y="32"/>
                        </a:lnTo>
                        <a:lnTo>
                          <a:pt x="283" y="27"/>
                        </a:lnTo>
                        <a:lnTo>
                          <a:pt x="290" y="20"/>
                        </a:lnTo>
                        <a:lnTo>
                          <a:pt x="296" y="19"/>
                        </a:lnTo>
                        <a:lnTo>
                          <a:pt x="305" y="20"/>
                        </a:lnTo>
                        <a:lnTo>
                          <a:pt x="314" y="17"/>
                        </a:lnTo>
                        <a:lnTo>
                          <a:pt x="319" y="12"/>
                        </a:lnTo>
                        <a:lnTo>
                          <a:pt x="332" y="8"/>
                        </a:lnTo>
                        <a:lnTo>
                          <a:pt x="332" y="2"/>
                        </a:lnTo>
                        <a:lnTo>
                          <a:pt x="325" y="0"/>
                        </a:lnTo>
                        <a:lnTo>
                          <a:pt x="14" y="2"/>
                        </a:lnTo>
                        <a:close/>
                      </a:path>
                    </a:pathLst>
                  </a:custGeom>
                  <a:solidFill>
                    <a:srgbClr val="006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3" name="Freeform 304">
                    <a:extLst>
                      <a:ext uri="{FF2B5EF4-FFF2-40B4-BE49-F238E27FC236}">
                        <a16:creationId xmlns:a16="http://schemas.microsoft.com/office/drawing/2014/main" id="{CCDAFA16-9860-42A3-BB82-EDD27D3DD168}"/>
                      </a:ext>
                    </a:extLst>
                  </p:cNvPr>
                  <p:cNvSpPr>
                    <a:spLocks noChangeAspect="1"/>
                  </p:cNvSpPr>
                  <p:nvPr/>
                </p:nvSpPr>
                <p:spPr bwMode="auto">
                  <a:xfrm>
                    <a:off x="1483" y="3560"/>
                    <a:ext cx="16" cy="1"/>
                  </a:xfrm>
                  <a:custGeom>
                    <a:avLst/>
                    <a:gdLst>
                      <a:gd name="T0" fmla="*/ 0 w 16"/>
                      <a:gd name="T1" fmla="*/ 0 h 1"/>
                      <a:gd name="T2" fmla="*/ 16 w 16"/>
                      <a:gd name="T3" fmla="*/ 0 h 1"/>
                      <a:gd name="T4" fmla="*/ 15 w 16"/>
                      <a:gd name="T5" fmla="*/ 0 h 1"/>
                      <a:gd name="T6" fmla="*/ 0 w 16"/>
                      <a:gd name="T7" fmla="*/ 0 h 1"/>
                      <a:gd name="T8" fmla="*/ 0 w 16"/>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1">
                        <a:moveTo>
                          <a:pt x="0" y="0"/>
                        </a:moveTo>
                        <a:lnTo>
                          <a:pt x="16" y="0"/>
                        </a:lnTo>
                        <a:lnTo>
                          <a:pt x="15" y="0"/>
                        </a:lnTo>
                        <a:lnTo>
                          <a:pt x="0" y="0"/>
                        </a:lnTo>
                        <a:close/>
                      </a:path>
                    </a:pathLst>
                  </a:custGeom>
                  <a:solidFill>
                    <a:srgbClr val="2F1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 name="Freeform 305">
                    <a:extLst>
                      <a:ext uri="{FF2B5EF4-FFF2-40B4-BE49-F238E27FC236}">
                        <a16:creationId xmlns:a16="http://schemas.microsoft.com/office/drawing/2014/main" id="{9EF02FC3-9FD4-4160-96C3-8E826E91DB55}"/>
                      </a:ext>
                    </a:extLst>
                  </p:cNvPr>
                  <p:cNvSpPr>
                    <a:spLocks noChangeAspect="1"/>
                  </p:cNvSpPr>
                  <p:nvPr/>
                </p:nvSpPr>
                <p:spPr bwMode="auto">
                  <a:xfrm>
                    <a:off x="1483" y="3580"/>
                    <a:ext cx="16" cy="3"/>
                  </a:xfrm>
                  <a:custGeom>
                    <a:avLst/>
                    <a:gdLst>
                      <a:gd name="T0" fmla="*/ 0 w 16"/>
                      <a:gd name="T1" fmla="*/ 3 h 3"/>
                      <a:gd name="T2" fmla="*/ 16 w 16"/>
                      <a:gd name="T3" fmla="*/ 0 h 3"/>
                      <a:gd name="T4" fmla="*/ 15 w 16"/>
                      <a:gd name="T5" fmla="*/ 0 h 3"/>
                      <a:gd name="T6" fmla="*/ 0 w 16"/>
                      <a:gd name="T7" fmla="*/ 2 h 3"/>
                      <a:gd name="T8" fmla="*/ 0 w 16"/>
                      <a:gd name="T9" fmla="*/ 3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3">
                        <a:moveTo>
                          <a:pt x="0" y="3"/>
                        </a:moveTo>
                        <a:lnTo>
                          <a:pt x="16" y="0"/>
                        </a:lnTo>
                        <a:lnTo>
                          <a:pt x="15" y="0"/>
                        </a:lnTo>
                        <a:lnTo>
                          <a:pt x="0" y="2"/>
                        </a:lnTo>
                        <a:lnTo>
                          <a:pt x="0" y="3"/>
                        </a:lnTo>
                        <a:close/>
                      </a:path>
                    </a:pathLst>
                  </a:custGeom>
                  <a:solidFill>
                    <a:srgbClr val="5635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5" name="Freeform 306">
                    <a:extLst>
                      <a:ext uri="{FF2B5EF4-FFF2-40B4-BE49-F238E27FC236}">
                        <a16:creationId xmlns:a16="http://schemas.microsoft.com/office/drawing/2014/main" id="{584DCBCC-315C-44B3-BACF-9A8516FA16CA}"/>
                      </a:ext>
                    </a:extLst>
                  </p:cNvPr>
                  <p:cNvSpPr>
                    <a:spLocks noChangeAspect="1"/>
                  </p:cNvSpPr>
                  <p:nvPr/>
                </p:nvSpPr>
                <p:spPr bwMode="auto">
                  <a:xfrm>
                    <a:off x="1215" y="3529"/>
                    <a:ext cx="159" cy="76"/>
                  </a:xfrm>
                  <a:custGeom>
                    <a:avLst/>
                    <a:gdLst>
                      <a:gd name="T0" fmla="*/ 159 w 159"/>
                      <a:gd name="T1" fmla="*/ 0 h 76"/>
                      <a:gd name="T2" fmla="*/ 159 w 159"/>
                      <a:gd name="T3" fmla="*/ 76 h 76"/>
                      <a:gd name="T4" fmla="*/ 0 w 159"/>
                      <a:gd name="T5" fmla="*/ 45 h 76"/>
                      <a:gd name="T6" fmla="*/ 0 w 159"/>
                      <a:gd name="T7" fmla="*/ 14 h 76"/>
                      <a:gd name="T8" fmla="*/ 159 w 159"/>
                      <a:gd name="T9" fmla="*/ 0 h 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9" h="76">
                        <a:moveTo>
                          <a:pt x="159" y="0"/>
                        </a:moveTo>
                        <a:lnTo>
                          <a:pt x="159" y="76"/>
                        </a:lnTo>
                        <a:lnTo>
                          <a:pt x="0" y="45"/>
                        </a:lnTo>
                        <a:lnTo>
                          <a:pt x="0" y="14"/>
                        </a:lnTo>
                        <a:lnTo>
                          <a:pt x="159" y="0"/>
                        </a:lnTo>
                        <a:close/>
                      </a:path>
                    </a:pathLst>
                  </a:custGeom>
                  <a:solidFill>
                    <a:srgbClr val="6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6" name="Freeform 307">
                    <a:extLst>
                      <a:ext uri="{FF2B5EF4-FFF2-40B4-BE49-F238E27FC236}">
                        <a16:creationId xmlns:a16="http://schemas.microsoft.com/office/drawing/2014/main" id="{F4394F43-FFFC-4A27-848C-6B1D2CE67E99}"/>
                      </a:ext>
                    </a:extLst>
                  </p:cNvPr>
                  <p:cNvSpPr>
                    <a:spLocks noChangeAspect="1"/>
                  </p:cNvSpPr>
                  <p:nvPr/>
                </p:nvSpPr>
                <p:spPr bwMode="auto">
                  <a:xfrm>
                    <a:off x="1218" y="3537"/>
                    <a:ext cx="144" cy="50"/>
                  </a:xfrm>
                  <a:custGeom>
                    <a:avLst/>
                    <a:gdLst>
                      <a:gd name="T0" fmla="*/ 0 w 144"/>
                      <a:gd name="T1" fmla="*/ 8 h 50"/>
                      <a:gd name="T2" fmla="*/ 0 w 144"/>
                      <a:gd name="T3" fmla="*/ 30 h 50"/>
                      <a:gd name="T4" fmla="*/ 144 w 144"/>
                      <a:gd name="T5" fmla="*/ 50 h 50"/>
                      <a:gd name="T6" fmla="*/ 144 w 144"/>
                      <a:gd name="T7" fmla="*/ 0 h 50"/>
                      <a:gd name="T8" fmla="*/ 0 w 144"/>
                      <a:gd name="T9" fmla="*/ 8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 h="50">
                        <a:moveTo>
                          <a:pt x="0" y="8"/>
                        </a:moveTo>
                        <a:lnTo>
                          <a:pt x="0" y="30"/>
                        </a:lnTo>
                        <a:lnTo>
                          <a:pt x="144" y="50"/>
                        </a:lnTo>
                        <a:lnTo>
                          <a:pt x="144" y="0"/>
                        </a:lnTo>
                        <a:lnTo>
                          <a:pt x="0" y="8"/>
                        </a:lnTo>
                        <a:close/>
                      </a:path>
                    </a:pathLst>
                  </a:custGeom>
                  <a:solidFill>
                    <a:srgbClr val="404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7" name="Line 308">
                    <a:extLst>
                      <a:ext uri="{FF2B5EF4-FFF2-40B4-BE49-F238E27FC236}">
                        <a16:creationId xmlns:a16="http://schemas.microsoft.com/office/drawing/2014/main" id="{790DC30E-8899-437F-B4FE-61DD4394D406}"/>
                      </a:ext>
                    </a:extLst>
                  </p:cNvPr>
                  <p:cNvSpPr>
                    <a:spLocks noChangeAspect="1" noChangeShapeType="1"/>
                  </p:cNvSpPr>
                  <p:nvPr/>
                </p:nvSpPr>
                <p:spPr bwMode="auto">
                  <a:xfrm>
                    <a:off x="1350" y="3540"/>
                    <a:ext cx="1" cy="44"/>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8" name="Line 309">
                    <a:extLst>
                      <a:ext uri="{FF2B5EF4-FFF2-40B4-BE49-F238E27FC236}">
                        <a16:creationId xmlns:a16="http://schemas.microsoft.com/office/drawing/2014/main" id="{9BF0E2FD-B213-4459-8B82-03EE86B3E9EE}"/>
                      </a:ext>
                    </a:extLst>
                  </p:cNvPr>
                  <p:cNvSpPr>
                    <a:spLocks noChangeAspect="1" noChangeShapeType="1"/>
                  </p:cNvSpPr>
                  <p:nvPr/>
                </p:nvSpPr>
                <p:spPr bwMode="auto">
                  <a:xfrm>
                    <a:off x="1338" y="3540"/>
                    <a:ext cx="1" cy="43"/>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 name="Line 310">
                    <a:extLst>
                      <a:ext uri="{FF2B5EF4-FFF2-40B4-BE49-F238E27FC236}">
                        <a16:creationId xmlns:a16="http://schemas.microsoft.com/office/drawing/2014/main" id="{5DCDB207-32D3-40D7-96F8-FE994568BED2}"/>
                      </a:ext>
                    </a:extLst>
                  </p:cNvPr>
                  <p:cNvSpPr>
                    <a:spLocks noChangeAspect="1" noChangeShapeType="1"/>
                  </p:cNvSpPr>
                  <p:nvPr/>
                </p:nvSpPr>
                <p:spPr bwMode="auto">
                  <a:xfrm>
                    <a:off x="1329" y="3541"/>
                    <a:ext cx="1" cy="41"/>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 name="Line 311">
                    <a:extLst>
                      <a:ext uri="{FF2B5EF4-FFF2-40B4-BE49-F238E27FC236}">
                        <a16:creationId xmlns:a16="http://schemas.microsoft.com/office/drawing/2014/main" id="{E7DF7BFE-DF90-427E-90A5-8C61466B02E7}"/>
                      </a:ext>
                    </a:extLst>
                  </p:cNvPr>
                  <p:cNvSpPr>
                    <a:spLocks noChangeAspect="1" noChangeShapeType="1"/>
                  </p:cNvSpPr>
                  <p:nvPr/>
                </p:nvSpPr>
                <p:spPr bwMode="auto">
                  <a:xfrm>
                    <a:off x="1318" y="3541"/>
                    <a:ext cx="1" cy="39"/>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1" name="Line 312">
                    <a:extLst>
                      <a:ext uri="{FF2B5EF4-FFF2-40B4-BE49-F238E27FC236}">
                        <a16:creationId xmlns:a16="http://schemas.microsoft.com/office/drawing/2014/main" id="{C2A234CB-B1B6-4E79-8591-9F9437E50DDB}"/>
                      </a:ext>
                    </a:extLst>
                  </p:cNvPr>
                  <p:cNvSpPr>
                    <a:spLocks noChangeAspect="1" noChangeShapeType="1"/>
                  </p:cNvSpPr>
                  <p:nvPr/>
                </p:nvSpPr>
                <p:spPr bwMode="auto">
                  <a:xfrm>
                    <a:off x="1308" y="3543"/>
                    <a:ext cx="1" cy="36"/>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2" name="Line 313">
                    <a:extLst>
                      <a:ext uri="{FF2B5EF4-FFF2-40B4-BE49-F238E27FC236}">
                        <a16:creationId xmlns:a16="http://schemas.microsoft.com/office/drawing/2014/main" id="{56DEA45D-86D4-4A75-B648-03A058B2D4F6}"/>
                      </a:ext>
                    </a:extLst>
                  </p:cNvPr>
                  <p:cNvSpPr>
                    <a:spLocks noChangeAspect="1" noChangeShapeType="1"/>
                  </p:cNvSpPr>
                  <p:nvPr/>
                </p:nvSpPr>
                <p:spPr bwMode="auto">
                  <a:xfrm>
                    <a:off x="1300" y="3543"/>
                    <a:ext cx="2" cy="35"/>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 name="Line 314">
                    <a:extLst>
                      <a:ext uri="{FF2B5EF4-FFF2-40B4-BE49-F238E27FC236}">
                        <a16:creationId xmlns:a16="http://schemas.microsoft.com/office/drawing/2014/main" id="{A02A84AF-E3A0-44AB-B42C-6A11A97DB3BE}"/>
                      </a:ext>
                    </a:extLst>
                  </p:cNvPr>
                  <p:cNvSpPr>
                    <a:spLocks noChangeAspect="1" noChangeShapeType="1"/>
                  </p:cNvSpPr>
                  <p:nvPr/>
                </p:nvSpPr>
                <p:spPr bwMode="auto">
                  <a:xfrm>
                    <a:off x="1293" y="3543"/>
                    <a:ext cx="1" cy="35"/>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 name="Line 315">
                    <a:extLst>
                      <a:ext uri="{FF2B5EF4-FFF2-40B4-BE49-F238E27FC236}">
                        <a16:creationId xmlns:a16="http://schemas.microsoft.com/office/drawing/2014/main" id="{FFD2357F-EC13-4DC2-AFBC-70D89A29C3B2}"/>
                      </a:ext>
                    </a:extLst>
                  </p:cNvPr>
                  <p:cNvSpPr>
                    <a:spLocks noChangeAspect="1" noChangeShapeType="1"/>
                  </p:cNvSpPr>
                  <p:nvPr/>
                </p:nvSpPr>
                <p:spPr bwMode="auto">
                  <a:xfrm>
                    <a:off x="1287" y="3544"/>
                    <a:ext cx="1" cy="32"/>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 name="Line 316">
                    <a:extLst>
                      <a:ext uri="{FF2B5EF4-FFF2-40B4-BE49-F238E27FC236}">
                        <a16:creationId xmlns:a16="http://schemas.microsoft.com/office/drawing/2014/main" id="{9510D10D-F613-4890-9AAA-C00BC00C56EF}"/>
                      </a:ext>
                    </a:extLst>
                  </p:cNvPr>
                  <p:cNvSpPr>
                    <a:spLocks noChangeAspect="1" noChangeShapeType="1"/>
                  </p:cNvSpPr>
                  <p:nvPr/>
                </p:nvSpPr>
                <p:spPr bwMode="auto">
                  <a:xfrm>
                    <a:off x="1279" y="3544"/>
                    <a:ext cx="2" cy="31"/>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6" name="Line 317">
                    <a:extLst>
                      <a:ext uri="{FF2B5EF4-FFF2-40B4-BE49-F238E27FC236}">
                        <a16:creationId xmlns:a16="http://schemas.microsoft.com/office/drawing/2014/main" id="{EDAA8854-686C-419F-90C8-2F1AE0D7AEDB}"/>
                      </a:ext>
                    </a:extLst>
                  </p:cNvPr>
                  <p:cNvSpPr>
                    <a:spLocks noChangeAspect="1" noChangeShapeType="1"/>
                  </p:cNvSpPr>
                  <p:nvPr/>
                </p:nvSpPr>
                <p:spPr bwMode="auto">
                  <a:xfrm>
                    <a:off x="1273" y="3544"/>
                    <a:ext cx="1" cy="31"/>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7" name="Line 318">
                    <a:extLst>
                      <a:ext uri="{FF2B5EF4-FFF2-40B4-BE49-F238E27FC236}">
                        <a16:creationId xmlns:a16="http://schemas.microsoft.com/office/drawing/2014/main" id="{8936A968-1422-482C-B860-E027B28DE79C}"/>
                      </a:ext>
                    </a:extLst>
                  </p:cNvPr>
                  <p:cNvSpPr>
                    <a:spLocks noChangeAspect="1" noChangeShapeType="1"/>
                  </p:cNvSpPr>
                  <p:nvPr/>
                </p:nvSpPr>
                <p:spPr bwMode="auto">
                  <a:xfrm>
                    <a:off x="1267" y="3544"/>
                    <a:ext cx="1" cy="30"/>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8" name="Line 319">
                    <a:extLst>
                      <a:ext uri="{FF2B5EF4-FFF2-40B4-BE49-F238E27FC236}">
                        <a16:creationId xmlns:a16="http://schemas.microsoft.com/office/drawing/2014/main" id="{26896BBE-C0C7-4634-A05B-BEB4C68D78FF}"/>
                      </a:ext>
                    </a:extLst>
                  </p:cNvPr>
                  <p:cNvSpPr>
                    <a:spLocks noChangeAspect="1" noChangeShapeType="1"/>
                  </p:cNvSpPr>
                  <p:nvPr/>
                </p:nvSpPr>
                <p:spPr bwMode="auto">
                  <a:xfrm>
                    <a:off x="1260" y="3545"/>
                    <a:ext cx="1" cy="27"/>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9" name="Line 320">
                    <a:extLst>
                      <a:ext uri="{FF2B5EF4-FFF2-40B4-BE49-F238E27FC236}">
                        <a16:creationId xmlns:a16="http://schemas.microsoft.com/office/drawing/2014/main" id="{E6135529-68B7-4EFC-848D-26A469EB8A87}"/>
                      </a:ext>
                    </a:extLst>
                  </p:cNvPr>
                  <p:cNvSpPr>
                    <a:spLocks noChangeAspect="1" noChangeShapeType="1"/>
                  </p:cNvSpPr>
                  <p:nvPr/>
                </p:nvSpPr>
                <p:spPr bwMode="auto">
                  <a:xfrm>
                    <a:off x="1248" y="3545"/>
                    <a:ext cx="1" cy="26"/>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0" name="Line 321">
                    <a:extLst>
                      <a:ext uri="{FF2B5EF4-FFF2-40B4-BE49-F238E27FC236}">
                        <a16:creationId xmlns:a16="http://schemas.microsoft.com/office/drawing/2014/main" id="{D06190D2-2997-4F66-AAE7-F9A637C163DA}"/>
                      </a:ext>
                    </a:extLst>
                  </p:cNvPr>
                  <p:cNvSpPr>
                    <a:spLocks noChangeAspect="1" noChangeShapeType="1"/>
                  </p:cNvSpPr>
                  <p:nvPr/>
                </p:nvSpPr>
                <p:spPr bwMode="auto">
                  <a:xfrm>
                    <a:off x="1243" y="3545"/>
                    <a:ext cx="1" cy="25"/>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1" name="Line 322">
                    <a:extLst>
                      <a:ext uri="{FF2B5EF4-FFF2-40B4-BE49-F238E27FC236}">
                        <a16:creationId xmlns:a16="http://schemas.microsoft.com/office/drawing/2014/main" id="{15FDCDEE-4934-4CC8-B6FC-B313A8C16010}"/>
                      </a:ext>
                    </a:extLst>
                  </p:cNvPr>
                  <p:cNvSpPr>
                    <a:spLocks noChangeAspect="1" noChangeShapeType="1"/>
                  </p:cNvSpPr>
                  <p:nvPr/>
                </p:nvSpPr>
                <p:spPr bwMode="auto">
                  <a:xfrm>
                    <a:off x="1237" y="3545"/>
                    <a:ext cx="2" cy="25"/>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2" name="Line 323">
                    <a:extLst>
                      <a:ext uri="{FF2B5EF4-FFF2-40B4-BE49-F238E27FC236}">
                        <a16:creationId xmlns:a16="http://schemas.microsoft.com/office/drawing/2014/main" id="{DA5990D2-3624-4A93-9F6A-D0A1F781610A}"/>
                      </a:ext>
                    </a:extLst>
                  </p:cNvPr>
                  <p:cNvSpPr>
                    <a:spLocks noChangeAspect="1" noChangeShapeType="1"/>
                  </p:cNvSpPr>
                  <p:nvPr/>
                </p:nvSpPr>
                <p:spPr bwMode="auto">
                  <a:xfrm>
                    <a:off x="1233" y="3547"/>
                    <a:ext cx="1" cy="21"/>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3" name="Line 324">
                    <a:extLst>
                      <a:ext uri="{FF2B5EF4-FFF2-40B4-BE49-F238E27FC236}">
                        <a16:creationId xmlns:a16="http://schemas.microsoft.com/office/drawing/2014/main" id="{C88D1210-3C74-4B49-9BF1-F3D8750AC0CF}"/>
                      </a:ext>
                    </a:extLst>
                  </p:cNvPr>
                  <p:cNvSpPr>
                    <a:spLocks noChangeAspect="1" noChangeShapeType="1"/>
                  </p:cNvSpPr>
                  <p:nvPr/>
                </p:nvSpPr>
                <p:spPr bwMode="auto">
                  <a:xfrm>
                    <a:off x="1228" y="3547"/>
                    <a:ext cx="1" cy="21"/>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 name="Line 325">
                    <a:extLst>
                      <a:ext uri="{FF2B5EF4-FFF2-40B4-BE49-F238E27FC236}">
                        <a16:creationId xmlns:a16="http://schemas.microsoft.com/office/drawing/2014/main" id="{AFB0FCD0-2C12-4952-BF45-53ECEA771CE9}"/>
                      </a:ext>
                    </a:extLst>
                  </p:cNvPr>
                  <p:cNvSpPr>
                    <a:spLocks noChangeAspect="1" noChangeShapeType="1"/>
                  </p:cNvSpPr>
                  <p:nvPr/>
                </p:nvSpPr>
                <p:spPr bwMode="auto">
                  <a:xfrm>
                    <a:off x="1223" y="3547"/>
                    <a:ext cx="1" cy="20"/>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5" name="Freeform 326">
                    <a:extLst>
                      <a:ext uri="{FF2B5EF4-FFF2-40B4-BE49-F238E27FC236}">
                        <a16:creationId xmlns:a16="http://schemas.microsoft.com/office/drawing/2014/main" id="{973EF416-5B1D-435D-81E6-F60682AECD85}"/>
                      </a:ext>
                    </a:extLst>
                  </p:cNvPr>
                  <p:cNvSpPr>
                    <a:spLocks noChangeAspect="1"/>
                  </p:cNvSpPr>
                  <p:nvPr/>
                </p:nvSpPr>
                <p:spPr bwMode="auto">
                  <a:xfrm>
                    <a:off x="1218" y="3537"/>
                    <a:ext cx="147" cy="52"/>
                  </a:xfrm>
                  <a:custGeom>
                    <a:avLst/>
                    <a:gdLst>
                      <a:gd name="T0" fmla="*/ 0 w 147"/>
                      <a:gd name="T1" fmla="*/ 8 h 52"/>
                      <a:gd name="T2" fmla="*/ 0 w 147"/>
                      <a:gd name="T3" fmla="*/ 31 h 52"/>
                      <a:gd name="T4" fmla="*/ 147 w 147"/>
                      <a:gd name="T5" fmla="*/ 52 h 52"/>
                      <a:gd name="T6" fmla="*/ 147 w 147"/>
                      <a:gd name="T7" fmla="*/ 0 h 52"/>
                      <a:gd name="T8" fmla="*/ 0 w 147"/>
                      <a:gd name="T9" fmla="*/ 8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7" h="52">
                        <a:moveTo>
                          <a:pt x="0" y="8"/>
                        </a:moveTo>
                        <a:lnTo>
                          <a:pt x="0" y="31"/>
                        </a:lnTo>
                        <a:lnTo>
                          <a:pt x="147" y="52"/>
                        </a:lnTo>
                        <a:lnTo>
                          <a:pt x="147" y="0"/>
                        </a:lnTo>
                        <a:lnTo>
                          <a:pt x="0" y="8"/>
                        </a:lnTo>
                      </a:path>
                    </a:pathLst>
                  </a:custGeom>
                  <a:noFill/>
                  <a:ln w="9525">
                    <a:solidFill>
                      <a:srgbClr val="20202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6" name="Line 327">
                    <a:extLst>
                      <a:ext uri="{FF2B5EF4-FFF2-40B4-BE49-F238E27FC236}">
                        <a16:creationId xmlns:a16="http://schemas.microsoft.com/office/drawing/2014/main" id="{DE218F8A-A609-492D-853E-1A938BF3ECBE}"/>
                      </a:ext>
                    </a:extLst>
                  </p:cNvPr>
                  <p:cNvSpPr>
                    <a:spLocks noChangeAspect="1" noChangeShapeType="1"/>
                  </p:cNvSpPr>
                  <p:nvPr/>
                </p:nvSpPr>
                <p:spPr bwMode="auto">
                  <a:xfrm flipV="1">
                    <a:off x="1233" y="3547"/>
                    <a:ext cx="6" cy="8"/>
                  </a:xfrm>
                  <a:prstGeom prst="line">
                    <a:avLst/>
                  </a:prstGeom>
                  <a:noFill/>
                  <a:ln w="9525">
                    <a:solidFill>
                      <a:srgbClr val="C0C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7" name="Line 328">
                    <a:extLst>
                      <a:ext uri="{FF2B5EF4-FFF2-40B4-BE49-F238E27FC236}">
                        <a16:creationId xmlns:a16="http://schemas.microsoft.com/office/drawing/2014/main" id="{829D68F0-4F65-4C2A-B9D4-5F0996CEB59A}"/>
                      </a:ext>
                    </a:extLst>
                  </p:cNvPr>
                  <p:cNvSpPr>
                    <a:spLocks noChangeAspect="1" noChangeShapeType="1"/>
                  </p:cNvSpPr>
                  <p:nvPr/>
                </p:nvSpPr>
                <p:spPr bwMode="auto">
                  <a:xfrm flipV="1">
                    <a:off x="1240" y="3559"/>
                    <a:ext cx="3" cy="7"/>
                  </a:xfrm>
                  <a:prstGeom prst="line">
                    <a:avLst/>
                  </a:prstGeom>
                  <a:noFill/>
                  <a:ln w="9525">
                    <a:solidFill>
                      <a:srgbClr val="C0C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8" name="Line 329">
                    <a:extLst>
                      <a:ext uri="{FF2B5EF4-FFF2-40B4-BE49-F238E27FC236}">
                        <a16:creationId xmlns:a16="http://schemas.microsoft.com/office/drawing/2014/main" id="{8801F5A6-D9E9-4E62-9D67-9A50F18C7974}"/>
                      </a:ext>
                    </a:extLst>
                  </p:cNvPr>
                  <p:cNvSpPr>
                    <a:spLocks noChangeAspect="1" noChangeShapeType="1"/>
                  </p:cNvSpPr>
                  <p:nvPr/>
                </p:nvSpPr>
                <p:spPr bwMode="auto">
                  <a:xfrm flipV="1">
                    <a:off x="1305" y="3544"/>
                    <a:ext cx="9" cy="12"/>
                  </a:xfrm>
                  <a:prstGeom prst="line">
                    <a:avLst/>
                  </a:prstGeom>
                  <a:noFill/>
                  <a:ln w="9525">
                    <a:solidFill>
                      <a:srgbClr val="C0C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9" name="Line 330">
                    <a:extLst>
                      <a:ext uri="{FF2B5EF4-FFF2-40B4-BE49-F238E27FC236}">
                        <a16:creationId xmlns:a16="http://schemas.microsoft.com/office/drawing/2014/main" id="{9687BB4F-D56E-4129-B486-AE0986F6D68A}"/>
                      </a:ext>
                    </a:extLst>
                  </p:cNvPr>
                  <p:cNvSpPr>
                    <a:spLocks noChangeAspect="1" noChangeShapeType="1"/>
                  </p:cNvSpPr>
                  <p:nvPr/>
                </p:nvSpPr>
                <p:spPr bwMode="auto">
                  <a:xfrm flipV="1">
                    <a:off x="1285" y="3563"/>
                    <a:ext cx="9" cy="9"/>
                  </a:xfrm>
                  <a:prstGeom prst="line">
                    <a:avLst/>
                  </a:prstGeom>
                  <a:noFill/>
                  <a:ln w="9525">
                    <a:solidFill>
                      <a:srgbClr val="C0C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0" name="Line 331">
                    <a:extLst>
                      <a:ext uri="{FF2B5EF4-FFF2-40B4-BE49-F238E27FC236}">
                        <a16:creationId xmlns:a16="http://schemas.microsoft.com/office/drawing/2014/main" id="{40DDC504-8E09-4ABD-8158-A77754B030E9}"/>
                      </a:ext>
                    </a:extLst>
                  </p:cNvPr>
                  <p:cNvSpPr>
                    <a:spLocks noChangeAspect="1" noChangeShapeType="1"/>
                  </p:cNvSpPr>
                  <p:nvPr/>
                </p:nvSpPr>
                <p:spPr bwMode="auto">
                  <a:xfrm flipV="1">
                    <a:off x="1338" y="3548"/>
                    <a:ext cx="7" cy="11"/>
                  </a:xfrm>
                  <a:prstGeom prst="line">
                    <a:avLst/>
                  </a:prstGeom>
                  <a:noFill/>
                  <a:ln w="9525">
                    <a:solidFill>
                      <a:srgbClr val="C0C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 name="Line 332">
                    <a:extLst>
                      <a:ext uri="{FF2B5EF4-FFF2-40B4-BE49-F238E27FC236}">
                        <a16:creationId xmlns:a16="http://schemas.microsoft.com/office/drawing/2014/main" id="{6A0409DF-690B-4F1D-A68A-327026E2635A}"/>
                      </a:ext>
                    </a:extLst>
                  </p:cNvPr>
                  <p:cNvSpPr>
                    <a:spLocks noChangeAspect="1" noChangeShapeType="1"/>
                  </p:cNvSpPr>
                  <p:nvPr/>
                </p:nvSpPr>
                <p:spPr bwMode="auto">
                  <a:xfrm flipV="1">
                    <a:off x="1314" y="3566"/>
                    <a:ext cx="6" cy="9"/>
                  </a:xfrm>
                  <a:prstGeom prst="line">
                    <a:avLst/>
                  </a:prstGeom>
                  <a:noFill/>
                  <a:ln w="9525">
                    <a:solidFill>
                      <a:srgbClr val="C0C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2" name="Line 333">
                    <a:extLst>
                      <a:ext uri="{FF2B5EF4-FFF2-40B4-BE49-F238E27FC236}">
                        <a16:creationId xmlns:a16="http://schemas.microsoft.com/office/drawing/2014/main" id="{7E8BD5AF-A59B-40B5-8D9A-2387176FA26D}"/>
                      </a:ext>
                    </a:extLst>
                  </p:cNvPr>
                  <p:cNvSpPr>
                    <a:spLocks noChangeAspect="1" noChangeShapeType="1"/>
                  </p:cNvSpPr>
                  <p:nvPr/>
                </p:nvSpPr>
                <p:spPr bwMode="auto">
                  <a:xfrm flipV="1">
                    <a:off x="1342" y="3563"/>
                    <a:ext cx="8" cy="11"/>
                  </a:xfrm>
                  <a:prstGeom prst="line">
                    <a:avLst/>
                  </a:prstGeom>
                  <a:noFill/>
                  <a:ln w="9525">
                    <a:solidFill>
                      <a:srgbClr val="C0C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3" name="Line 334">
                    <a:extLst>
                      <a:ext uri="{FF2B5EF4-FFF2-40B4-BE49-F238E27FC236}">
                        <a16:creationId xmlns:a16="http://schemas.microsoft.com/office/drawing/2014/main" id="{D014FD7D-432E-43BA-9A0C-980FD936D21B}"/>
                      </a:ext>
                    </a:extLst>
                  </p:cNvPr>
                  <p:cNvSpPr>
                    <a:spLocks noChangeAspect="1" noChangeShapeType="1"/>
                  </p:cNvSpPr>
                  <p:nvPr/>
                </p:nvSpPr>
                <p:spPr bwMode="auto">
                  <a:xfrm>
                    <a:off x="1254" y="3545"/>
                    <a:ext cx="1" cy="27"/>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 name="Freeform 335">
                    <a:extLst>
                      <a:ext uri="{FF2B5EF4-FFF2-40B4-BE49-F238E27FC236}">
                        <a16:creationId xmlns:a16="http://schemas.microsoft.com/office/drawing/2014/main" id="{45408C21-E794-4191-95E8-CC3EC6C65D77}"/>
                      </a:ext>
                    </a:extLst>
                  </p:cNvPr>
                  <p:cNvSpPr>
                    <a:spLocks noChangeAspect="1"/>
                  </p:cNvSpPr>
                  <p:nvPr/>
                </p:nvSpPr>
                <p:spPr bwMode="auto">
                  <a:xfrm>
                    <a:off x="1375" y="3529"/>
                    <a:ext cx="157" cy="76"/>
                  </a:xfrm>
                  <a:custGeom>
                    <a:avLst/>
                    <a:gdLst>
                      <a:gd name="T0" fmla="*/ 0 w 157"/>
                      <a:gd name="T1" fmla="*/ 0 h 76"/>
                      <a:gd name="T2" fmla="*/ 0 w 157"/>
                      <a:gd name="T3" fmla="*/ 76 h 76"/>
                      <a:gd name="T4" fmla="*/ 157 w 157"/>
                      <a:gd name="T5" fmla="*/ 45 h 76"/>
                      <a:gd name="T6" fmla="*/ 157 w 157"/>
                      <a:gd name="T7" fmla="*/ 14 h 76"/>
                      <a:gd name="T8" fmla="*/ 0 w 157"/>
                      <a:gd name="T9" fmla="*/ 0 h 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7" h="76">
                        <a:moveTo>
                          <a:pt x="0" y="0"/>
                        </a:moveTo>
                        <a:lnTo>
                          <a:pt x="0" y="76"/>
                        </a:lnTo>
                        <a:lnTo>
                          <a:pt x="157" y="45"/>
                        </a:lnTo>
                        <a:lnTo>
                          <a:pt x="157" y="14"/>
                        </a:lnTo>
                        <a:lnTo>
                          <a:pt x="0" y="0"/>
                        </a:lnTo>
                        <a:close/>
                      </a:path>
                    </a:pathLst>
                  </a:custGeom>
                  <a:solidFill>
                    <a:srgbClr val="4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 name="Freeform 336">
                    <a:extLst>
                      <a:ext uri="{FF2B5EF4-FFF2-40B4-BE49-F238E27FC236}">
                        <a16:creationId xmlns:a16="http://schemas.microsoft.com/office/drawing/2014/main" id="{F3898037-8A88-441C-B497-92CED19D61E3}"/>
                      </a:ext>
                    </a:extLst>
                  </p:cNvPr>
                  <p:cNvSpPr>
                    <a:spLocks noChangeAspect="1"/>
                  </p:cNvSpPr>
                  <p:nvPr/>
                </p:nvSpPr>
                <p:spPr bwMode="auto">
                  <a:xfrm>
                    <a:off x="1483" y="3560"/>
                    <a:ext cx="16" cy="23"/>
                  </a:xfrm>
                  <a:custGeom>
                    <a:avLst/>
                    <a:gdLst>
                      <a:gd name="T0" fmla="*/ 0 w 16"/>
                      <a:gd name="T1" fmla="*/ 23 h 23"/>
                      <a:gd name="T2" fmla="*/ 0 w 16"/>
                      <a:gd name="T3" fmla="*/ 0 h 23"/>
                      <a:gd name="T4" fmla="*/ 16 w 16"/>
                      <a:gd name="T5" fmla="*/ 0 h 23"/>
                      <a:gd name="T6" fmla="*/ 16 w 16"/>
                      <a:gd name="T7" fmla="*/ 19 h 23"/>
                      <a:gd name="T8" fmla="*/ 0 w 16"/>
                      <a:gd name="T9" fmla="*/ 23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23">
                        <a:moveTo>
                          <a:pt x="0" y="23"/>
                        </a:moveTo>
                        <a:lnTo>
                          <a:pt x="0" y="0"/>
                        </a:lnTo>
                        <a:lnTo>
                          <a:pt x="16" y="0"/>
                        </a:lnTo>
                        <a:lnTo>
                          <a:pt x="16" y="19"/>
                        </a:lnTo>
                        <a:lnTo>
                          <a:pt x="0" y="23"/>
                        </a:lnTo>
                        <a:close/>
                      </a:path>
                    </a:pathLst>
                  </a:custGeom>
                  <a:solidFill>
                    <a:srgbClr val="472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6" name="Rectangle 337">
                    <a:extLst>
                      <a:ext uri="{FF2B5EF4-FFF2-40B4-BE49-F238E27FC236}">
                        <a16:creationId xmlns:a16="http://schemas.microsoft.com/office/drawing/2014/main" id="{A4809D03-D99B-4279-8B20-2B0A6BADE4D8}"/>
                      </a:ext>
                    </a:extLst>
                  </p:cNvPr>
                  <p:cNvSpPr>
                    <a:spLocks noChangeAspect="1" noChangeArrowheads="1"/>
                  </p:cNvSpPr>
                  <p:nvPr/>
                </p:nvSpPr>
                <p:spPr bwMode="auto">
                  <a:xfrm>
                    <a:off x="1508" y="3548"/>
                    <a:ext cx="8" cy="15"/>
                  </a:xfrm>
                  <a:prstGeom prst="rect">
                    <a:avLst/>
                  </a:prstGeom>
                  <a:solidFill>
                    <a:srgbClr val="4D556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87" name="Line 338">
                    <a:extLst>
                      <a:ext uri="{FF2B5EF4-FFF2-40B4-BE49-F238E27FC236}">
                        <a16:creationId xmlns:a16="http://schemas.microsoft.com/office/drawing/2014/main" id="{ACAA3588-6173-45B5-9C95-D1558846CCD5}"/>
                      </a:ext>
                    </a:extLst>
                  </p:cNvPr>
                  <p:cNvSpPr>
                    <a:spLocks noChangeAspect="1" noChangeShapeType="1"/>
                  </p:cNvSpPr>
                  <p:nvPr/>
                </p:nvSpPr>
                <p:spPr bwMode="auto">
                  <a:xfrm>
                    <a:off x="1510" y="3553"/>
                    <a:ext cx="6" cy="1"/>
                  </a:xfrm>
                  <a:prstGeom prst="line">
                    <a:avLst/>
                  </a:prstGeom>
                  <a:noFill/>
                  <a:ln w="9525">
                    <a:solidFill>
                      <a:srgbClr val="272B3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 name="Line 339">
                    <a:extLst>
                      <a:ext uri="{FF2B5EF4-FFF2-40B4-BE49-F238E27FC236}">
                        <a16:creationId xmlns:a16="http://schemas.microsoft.com/office/drawing/2014/main" id="{E5566FF3-D110-4578-9F1C-9A140DD6A512}"/>
                      </a:ext>
                    </a:extLst>
                  </p:cNvPr>
                  <p:cNvSpPr>
                    <a:spLocks noChangeAspect="1" noChangeShapeType="1"/>
                  </p:cNvSpPr>
                  <p:nvPr/>
                </p:nvSpPr>
                <p:spPr bwMode="auto">
                  <a:xfrm>
                    <a:off x="1510" y="3557"/>
                    <a:ext cx="6" cy="2"/>
                  </a:xfrm>
                  <a:prstGeom prst="line">
                    <a:avLst/>
                  </a:prstGeom>
                  <a:noFill/>
                  <a:ln w="9525">
                    <a:solidFill>
                      <a:srgbClr val="272B3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9" name="Line 340">
                    <a:extLst>
                      <a:ext uri="{FF2B5EF4-FFF2-40B4-BE49-F238E27FC236}">
                        <a16:creationId xmlns:a16="http://schemas.microsoft.com/office/drawing/2014/main" id="{07F27C95-9F2A-4707-A9FF-D70B1CBE296D}"/>
                      </a:ext>
                    </a:extLst>
                  </p:cNvPr>
                  <p:cNvSpPr>
                    <a:spLocks noChangeAspect="1" noChangeShapeType="1"/>
                  </p:cNvSpPr>
                  <p:nvPr/>
                </p:nvSpPr>
                <p:spPr bwMode="auto">
                  <a:xfrm>
                    <a:off x="1513" y="3549"/>
                    <a:ext cx="1" cy="14"/>
                  </a:xfrm>
                  <a:prstGeom prst="line">
                    <a:avLst/>
                  </a:prstGeom>
                  <a:noFill/>
                  <a:ln w="9525">
                    <a:solidFill>
                      <a:srgbClr val="272B3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0" name="Rectangle 341">
                    <a:extLst>
                      <a:ext uri="{FF2B5EF4-FFF2-40B4-BE49-F238E27FC236}">
                        <a16:creationId xmlns:a16="http://schemas.microsoft.com/office/drawing/2014/main" id="{C154D722-F00B-4BC3-945C-A66462D5FDA7}"/>
                      </a:ext>
                    </a:extLst>
                  </p:cNvPr>
                  <p:cNvSpPr>
                    <a:spLocks noChangeAspect="1" noChangeArrowheads="1"/>
                  </p:cNvSpPr>
                  <p:nvPr/>
                </p:nvSpPr>
                <p:spPr bwMode="auto">
                  <a:xfrm>
                    <a:off x="1508" y="3548"/>
                    <a:ext cx="9" cy="16"/>
                  </a:xfrm>
                  <a:prstGeom prst="rect">
                    <a:avLst/>
                  </a:prstGeom>
                  <a:noFill/>
                  <a:ln w="9525">
                    <a:solidFill>
                      <a:srgbClr val="21212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91" name="Freeform 342">
                    <a:extLst>
                      <a:ext uri="{FF2B5EF4-FFF2-40B4-BE49-F238E27FC236}">
                        <a16:creationId xmlns:a16="http://schemas.microsoft.com/office/drawing/2014/main" id="{E1493539-525B-4DBB-9B72-2360A8183BFB}"/>
                      </a:ext>
                    </a:extLst>
                  </p:cNvPr>
                  <p:cNvSpPr>
                    <a:spLocks noChangeAspect="1"/>
                  </p:cNvSpPr>
                  <p:nvPr/>
                </p:nvSpPr>
                <p:spPr bwMode="auto">
                  <a:xfrm>
                    <a:off x="1384" y="3537"/>
                    <a:ext cx="85" cy="50"/>
                  </a:xfrm>
                  <a:custGeom>
                    <a:avLst/>
                    <a:gdLst>
                      <a:gd name="T0" fmla="*/ 85 w 85"/>
                      <a:gd name="T1" fmla="*/ 4 h 50"/>
                      <a:gd name="T2" fmla="*/ 85 w 85"/>
                      <a:gd name="T3" fmla="*/ 38 h 50"/>
                      <a:gd name="T4" fmla="*/ 0 w 85"/>
                      <a:gd name="T5" fmla="*/ 50 h 50"/>
                      <a:gd name="T6" fmla="*/ 0 w 85"/>
                      <a:gd name="T7" fmla="*/ 0 h 50"/>
                      <a:gd name="T8" fmla="*/ 85 w 85"/>
                      <a:gd name="T9" fmla="*/ 4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5" h="50">
                        <a:moveTo>
                          <a:pt x="85" y="4"/>
                        </a:moveTo>
                        <a:lnTo>
                          <a:pt x="85" y="38"/>
                        </a:lnTo>
                        <a:lnTo>
                          <a:pt x="0" y="50"/>
                        </a:lnTo>
                        <a:lnTo>
                          <a:pt x="0" y="0"/>
                        </a:lnTo>
                        <a:lnTo>
                          <a:pt x="85" y="4"/>
                        </a:lnTo>
                        <a:close/>
                      </a:path>
                    </a:pathLst>
                  </a:custGeom>
                  <a:solidFill>
                    <a:srgbClr val="404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2" name="Line 343">
                    <a:extLst>
                      <a:ext uri="{FF2B5EF4-FFF2-40B4-BE49-F238E27FC236}">
                        <a16:creationId xmlns:a16="http://schemas.microsoft.com/office/drawing/2014/main" id="{DDBF1ECA-6689-4ED6-9BCD-19885E10A4AD}"/>
                      </a:ext>
                    </a:extLst>
                  </p:cNvPr>
                  <p:cNvSpPr>
                    <a:spLocks noChangeAspect="1" noChangeShapeType="1"/>
                  </p:cNvSpPr>
                  <p:nvPr/>
                </p:nvSpPr>
                <p:spPr bwMode="auto">
                  <a:xfrm>
                    <a:off x="1418" y="3540"/>
                    <a:ext cx="1" cy="42"/>
                  </a:xfrm>
                  <a:prstGeom prst="line">
                    <a:avLst/>
                  </a:prstGeom>
                  <a:noFill/>
                  <a:ln w="9525">
                    <a:solidFill>
                      <a:srgbClr val="30354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3" name="Line 344">
                    <a:extLst>
                      <a:ext uri="{FF2B5EF4-FFF2-40B4-BE49-F238E27FC236}">
                        <a16:creationId xmlns:a16="http://schemas.microsoft.com/office/drawing/2014/main" id="{F0EF85B6-EB70-4FC6-B476-60476BA39A42}"/>
                      </a:ext>
                    </a:extLst>
                  </p:cNvPr>
                  <p:cNvSpPr>
                    <a:spLocks noChangeAspect="1" noChangeShapeType="1"/>
                  </p:cNvSpPr>
                  <p:nvPr/>
                </p:nvSpPr>
                <p:spPr bwMode="auto">
                  <a:xfrm>
                    <a:off x="1429" y="3541"/>
                    <a:ext cx="1" cy="39"/>
                  </a:xfrm>
                  <a:prstGeom prst="line">
                    <a:avLst/>
                  </a:prstGeom>
                  <a:noFill/>
                  <a:ln w="9525">
                    <a:solidFill>
                      <a:srgbClr val="30354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 name="Line 345">
                    <a:extLst>
                      <a:ext uri="{FF2B5EF4-FFF2-40B4-BE49-F238E27FC236}">
                        <a16:creationId xmlns:a16="http://schemas.microsoft.com/office/drawing/2014/main" id="{FEE1621E-9232-4408-9A24-C8B23F9BC794}"/>
                      </a:ext>
                    </a:extLst>
                  </p:cNvPr>
                  <p:cNvSpPr>
                    <a:spLocks noChangeAspect="1" noChangeShapeType="1"/>
                  </p:cNvSpPr>
                  <p:nvPr/>
                </p:nvSpPr>
                <p:spPr bwMode="auto">
                  <a:xfrm>
                    <a:off x="1438" y="3541"/>
                    <a:ext cx="1" cy="38"/>
                  </a:xfrm>
                  <a:prstGeom prst="line">
                    <a:avLst/>
                  </a:prstGeom>
                  <a:noFill/>
                  <a:ln w="9525">
                    <a:solidFill>
                      <a:srgbClr val="30354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 name="Freeform 346">
                    <a:extLst>
                      <a:ext uri="{FF2B5EF4-FFF2-40B4-BE49-F238E27FC236}">
                        <a16:creationId xmlns:a16="http://schemas.microsoft.com/office/drawing/2014/main" id="{BA1738A9-9127-4FE1-9F1E-4B67F55FBEDF}"/>
                      </a:ext>
                    </a:extLst>
                  </p:cNvPr>
                  <p:cNvSpPr>
                    <a:spLocks noChangeAspect="1"/>
                  </p:cNvSpPr>
                  <p:nvPr/>
                </p:nvSpPr>
                <p:spPr bwMode="auto">
                  <a:xfrm>
                    <a:off x="1386" y="3537"/>
                    <a:ext cx="85" cy="52"/>
                  </a:xfrm>
                  <a:custGeom>
                    <a:avLst/>
                    <a:gdLst>
                      <a:gd name="T0" fmla="*/ 0 w 85"/>
                      <a:gd name="T1" fmla="*/ 0 h 52"/>
                      <a:gd name="T2" fmla="*/ 0 w 85"/>
                      <a:gd name="T3" fmla="*/ 52 h 52"/>
                      <a:gd name="T4" fmla="*/ 85 w 85"/>
                      <a:gd name="T5" fmla="*/ 38 h 52"/>
                      <a:gd name="T6" fmla="*/ 85 w 85"/>
                      <a:gd name="T7" fmla="*/ 4 h 52"/>
                      <a:gd name="T8" fmla="*/ 0 w 85"/>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5" h="52">
                        <a:moveTo>
                          <a:pt x="0" y="0"/>
                        </a:moveTo>
                        <a:lnTo>
                          <a:pt x="0" y="52"/>
                        </a:lnTo>
                        <a:lnTo>
                          <a:pt x="85" y="38"/>
                        </a:lnTo>
                        <a:lnTo>
                          <a:pt x="85" y="4"/>
                        </a:lnTo>
                        <a:lnTo>
                          <a:pt x="0" y="0"/>
                        </a:lnTo>
                      </a:path>
                    </a:pathLst>
                  </a:custGeom>
                  <a:noFill/>
                  <a:ln w="9525">
                    <a:solidFill>
                      <a:srgbClr val="21212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6" name="Line 347">
                    <a:extLst>
                      <a:ext uri="{FF2B5EF4-FFF2-40B4-BE49-F238E27FC236}">
                        <a16:creationId xmlns:a16="http://schemas.microsoft.com/office/drawing/2014/main" id="{B334051B-14E0-407C-86A7-3C40A327A328}"/>
                      </a:ext>
                    </a:extLst>
                  </p:cNvPr>
                  <p:cNvSpPr>
                    <a:spLocks noChangeAspect="1" noChangeShapeType="1"/>
                  </p:cNvSpPr>
                  <p:nvPr/>
                </p:nvSpPr>
                <p:spPr bwMode="auto">
                  <a:xfrm>
                    <a:off x="1396" y="3540"/>
                    <a:ext cx="1" cy="44"/>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7" name="Line 348">
                    <a:extLst>
                      <a:ext uri="{FF2B5EF4-FFF2-40B4-BE49-F238E27FC236}">
                        <a16:creationId xmlns:a16="http://schemas.microsoft.com/office/drawing/2014/main" id="{3144EB51-CB71-4086-AF46-B3800E642DBC}"/>
                      </a:ext>
                    </a:extLst>
                  </p:cNvPr>
                  <p:cNvSpPr>
                    <a:spLocks noChangeAspect="1" noChangeShapeType="1"/>
                  </p:cNvSpPr>
                  <p:nvPr/>
                </p:nvSpPr>
                <p:spPr bwMode="auto">
                  <a:xfrm>
                    <a:off x="1418" y="3541"/>
                    <a:ext cx="1" cy="41"/>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8" name="Line 349">
                    <a:extLst>
                      <a:ext uri="{FF2B5EF4-FFF2-40B4-BE49-F238E27FC236}">
                        <a16:creationId xmlns:a16="http://schemas.microsoft.com/office/drawing/2014/main" id="{7133AE64-A09F-4612-BD21-5A74FC48ADDB}"/>
                      </a:ext>
                    </a:extLst>
                  </p:cNvPr>
                  <p:cNvSpPr>
                    <a:spLocks noChangeAspect="1" noChangeShapeType="1"/>
                  </p:cNvSpPr>
                  <p:nvPr/>
                </p:nvSpPr>
                <p:spPr bwMode="auto">
                  <a:xfrm>
                    <a:off x="1429" y="3541"/>
                    <a:ext cx="1" cy="39"/>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9" name="Line 350">
                    <a:extLst>
                      <a:ext uri="{FF2B5EF4-FFF2-40B4-BE49-F238E27FC236}">
                        <a16:creationId xmlns:a16="http://schemas.microsoft.com/office/drawing/2014/main" id="{4077A111-3C58-41DC-8C3E-E26680B8526D}"/>
                      </a:ext>
                    </a:extLst>
                  </p:cNvPr>
                  <p:cNvSpPr>
                    <a:spLocks noChangeAspect="1" noChangeShapeType="1"/>
                  </p:cNvSpPr>
                  <p:nvPr/>
                </p:nvSpPr>
                <p:spPr bwMode="auto">
                  <a:xfrm>
                    <a:off x="1445" y="3543"/>
                    <a:ext cx="2" cy="35"/>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0" name="Line 351">
                    <a:extLst>
                      <a:ext uri="{FF2B5EF4-FFF2-40B4-BE49-F238E27FC236}">
                        <a16:creationId xmlns:a16="http://schemas.microsoft.com/office/drawing/2014/main" id="{9E659B29-279F-4AAE-B485-DD0E660B772D}"/>
                      </a:ext>
                    </a:extLst>
                  </p:cNvPr>
                  <p:cNvSpPr>
                    <a:spLocks noChangeAspect="1" noChangeShapeType="1"/>
                  </p:cNvSpPr>
                  <p:nvPr/>
                </p:nvSpPr>
                <p:spPr bwMode="auto">
                  <a:xfrm>
                    <a:off x="1453" y="3543"/>
                    <a:ext cx="1" cy="35"/>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1" name="Line 352">
                    <a:extLst>
                      <a:ext uri="{FF2B5EF4-FFF2-40B4-BE49-F238E27FC236}">
                        <a16:creationId xmlns:a16="http://schemas.microsoft.com/office/drawing/2014/main" id="{F34CADB4-4596-4531-8D56-4CE58B6EC124}"/>
                      </a:ext>
                    </a:extLst>
                  </p:cNvPr>
                  <p:cNvSpPr>
                    <a:spLocks noChangeAspect="1" noChangeShapeType="1"/>
                  </p:cNvSpPr>
                  <p:nvPr/>
                </p:nvSpPr>
                <p:spPr bwMode="auto">
                  <a:xfrm>
                    <a:off x="1460" y="3544"/>
                    <a:ext cx="1" cy="32"/>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2" name="Line 353">
                    <a:extLst>
                      <a:ext uri="{FF2B5EF4-FFF2-40B4-BE49-F238E27FC236}">
                        <a16:creationId xmlns:a16="http://schemas.microsoft.com/office/drawing/2014/main" id="{7E4982F3-A70B-429E-8F4D-08ABF261C823}"/>
                      </a:ext>
                    </a:extLst>
                  </p:cNvPr>
                  <p:cNvSpPr>
                    <a:spLocks noChangeAspect="1" noChangeShapeType="1"/>
                  </p:cNvSpPr>
                  <p:nvPr/>
                </p:nvSpPr>
                <p:spPr bwMode="auto">
                  <a:xfrm>
                    <a:off x="1466" y="3544"/>
                    <a:ext cx="2" cy="31"/>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3" name="Line 354">
                    <a:extLst>
                      <a:ext uri="{FF2B5EF4-FFF2-40B4-BE49-F238E27FC236}">
                        <a16:creationId xmlns:a16="http://schemas.microsoft.com/office/drawing/2014/main" id="{F3FCCEEB-80C6-4099-99EB-9F2B414C3816}"/>
                      </a:ext>
                    </a:extLst>
                  </p:cNvPr>
                  <p:cNvSpPr>
                    <a:spLocks noChangeAspect="1" noChangeShapeType="1"/>
                  </p:cNvSpPr>
                  <p:nvPr/>
                </p:nvSpPr>
                <p:spPr bwMode="auto">
                  <a:xfrm flipH="1" flipV="1">
                    <a:off x="1456" y="3543"/>
                    <a:ext cx="13" cy="9"/>
                  </a:xfrm>
                  <a:prstGeom prst="line">
                    <a:avLst/>
                  </a:prstGeom>
                  <a:noFill/>
                  <a:ln w="9525">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 name="Line 355">
                    <a:extLst>
                      <a:ext uri="{FF2B5EF4-FFF2-40B4-BE49-F238E27FC236}">
                        <a16:creationId xmlns:a16="http://schemas.microsoft.com/office/drawing/2014/main" id="{4E0FC905-4EDF-4B23-90D4-4083DC6B9588}"/>
                      </a:ext>
                    </a:extLst>
                  </p:cNvPr>
                  <p:cNvSpPr>
                    <a:spLocks noChangeAspect="1" noChangeShapeType="1"/>
                  </p:cNvSpPr>
                  <p:nvPr/>
                </p:nvSpPr>
                <p:spPr bwMode="auto">
                  <a:xfrm flipH="1" flipV="1">
                    <a:off x="1453" y="3563"/>
                    <a:ext cx="12" cy="8"/>
                  </a:xfrm>
                  <a:prstGeom prst="line">
                    <a:avLst/>
                  </a:prstGeom>
                  <a:noFill/>
                  <a:ln w="9525">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 name="Line 356">
                    <a:extLst>
                      <a:ext uri="{FF2B5EF4-FFF2-40B4-BE49-F238E27FC236}">
                        <a16:creationId xmlns:a16="http://schemas.microsoft.com/office/drawing/2014/main" id="{9A8B22BC-B485-45FA-8A29-A75E97C6D654}"/>
                      </a:ext>
                    </a:extLst>
                  </p:cNvPr>
                  <p:cNvSpPr>
                    <a:spLocks noChangeAspect="1" noChangeShapeType="1"/>
                  </p:cNvSpPr>
                  <p:nvPr/>
                </p:nvSpPr>
                <p:spPr bwMode="auto">
                  <a:xfrm flipH="1" flipV="1">
                    <a:off x="1393" y="3544"/>
                    <a:ext cx="15" cy="11"/>
                  </a:xfrm>
                  <a:prstGeom prst="line">
                    <a:avLst/>
                  </a:prstGeom>
                  <a:noFill/>
                  <a:ln w="9525">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 name="Line 357">
                    <a:extLst>
                      <a:ext uri="{FF2B5EF4-FFF2-40B4-BE49-F238E27FC236}">
                        <a16:creationId xmlns:a16="http://schemas.microsoft.com/office/drawing/2014/main" id="{1002A97D-B8DD-4AA3-B1DC-5E9D0F2D768E}"/>
                      </a:ext>
                    </a:extLst>
                  </p:cNvPr>
                  <p:cNvSpPr>
                    <a:spLocks noChangeAspect="1" noChangeShapeType="1"/>
                  </p:cNvSpPr>
                  <p:nvPr/>
                </p:nvSpPr>
                <p:spPr bwMode="auto">
                  <a:xfrm flipH="1" flipV="1">
                    <a:off x="1417" y="3543"/>
                    <a:ext cx="18" cy="13"/>
                  </a:xfrm>
                  <a:prstGeom prst="line">
                    <a:avLst/>
                  </a:prstGeom>
                  <a:noFill/>
                  <a:ln w="9525">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 name="Line 358">
                    <a:extLst>
                      <a:ext uri="{FF2B5EF4-FFF2-40B4-BE49-F238E27FC236}">
                        <a16:creationId xmlns:a16="http://schemas.microsoft.com/office/drawing/2014/main" id="{A2FDBA12-8E9D-4865-8AD9-D95BFC71748E}"/>
                      </a:ext>
                    </a:extLst>
                  </p:cNvPr>
                  <p:cNvSpPr>
                    <a:spLocks noChangeAspect="1" noChangeShapeType="1"/>
                  </p:cNvSpPr>
                  <p:nvPr/>
                </p:nvSpPr>
                <p:spPr bwMode="auto">
                  <a:xfrm flipH="1" flipV="1">
                    <a:off x="1411" y="3567"/>
                    <a:ext cx="15" cy="11"/>
                  </a:xfrm>
                  <a:prstGeom prst="line">
                    <a:avLst/>
                  </a:prstGeom>
                  <a:noFill/>
                  <a:ln w="9525">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8" name="Line 359">
                    <a:extLst>
                      <a:ext uri="{FF2B5EF4-FFF2-40B4-BE49-F238E27FC236}">
                        <a16:creationId xmlns:a16="http://schemas.microsoft.com/office/drawing/2014/main" id="{BE659339-297C-419B-8E11-DFFBC3431226}"/>
                      </a:ext>
                    </a:extLst>
                  </p:cNvPr>
                  <p:cNvSpPr>
                    <a:spLocks noChangeAspect="1" noChangeShapeType="1"/>
                  </p:cNvSpPr>
                  <p:nvPr/>
                </p:nvSpPr>
                <p:spPr bwMode="auto">
                  <a:xfrm>
                    <a:off x="1406" y="3541"/>
                    <a:ext cx="2" cy="41"/>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2" name="Freeform 360">
                  <a:extLst>
                    <a:ext uri="{FF2B5EF4-FFF2-40B4-BE49-F238E27FC236}">
                      <a16:creationId xmlns:a16="http://schemas.microsoft.com/office/drawing/2014/main" id="{00884D95-F768-4800-B55B-8FF1072FFE4C}"/>
                    </a:ext>
                  </a:extLst>
                </p:cNvPr>
                <p:cNvSpPr>
                  <a:spLocks noChangeAspect="1"/>
                </p:cNvSpPr>
                <p:nvPr/>
              </p:nvSpPr>
              <p:spPr bwMode="auto">
                <a:xfrm>
                  <a:off x="1383" y="3397"/>
                  <a:ext cx="348" cy="89"/>
                </a:xfrm>
                <a:custGeom>
                  <a:avLst/>
                  <a:gdLst>
                    <a:gd name="T0" fmla="*/ 0 w 348"/>
                    <a:gd name="T1" fmla="*/ 51 h 89"/>
                    <a:gd name="T2" fmla="*/ 10 w 348"/>
                    <a:gd name="T3" fmla="*/ 38 h 89"/>
                    <a:gd name="T4" fmla="*/ 25 w 348"/>
                    <a:gd name="T5" fmla="*/ 36 h 89"/>
                    <a:gd name="T6" fmla="*/ 41 w 348"/>
                    <a:gd name="T7" fmla="*/ 32 h 89"/>
                    <a:gd name="T8" fmla="*/ 55 w 348"/>
                    <a:gd name="T9" fmla="*/ 25 h 89"/>
                    <a:gd name="T10" fmla="*/ 70 w 348"/>
                    <a:gd name="T11" fmla="*/ 20 h 89"/>
                    <a:gd name="T12" fmla="*/ 85 w 348"/>
                    <a:gd name="T13" fmla="*/ 24 h 89"/>
                    <a:gd name="T14" fmla="*/ 103 w 348"/>
                    <a:gd name="T15" fmla="*/ 20 h 89"/>
                    <a:gd name="T16" fmla="*/ 118 w 348"/>
                    <a:gd name="T17" fmla="*/ 23 h 89"/>
                    <a:gd name="T18" fmla="*/ 136 w 348"/>
                    <a:gd name="T19" fmla="*/ 15 h 89"/>
                    <a:gd name="T20" fmla="*/ 152 w 348"/>
                    <a:gd name="T21" fmla="*/ 13 h 89"/>
                    <a:gd name="T22" fmla="*/ 170 w 348"/>
                    <a:gd name="T23" fmla="*/ 12 h 89"/>
                    <a:gd name="T24" fmla="*/ 182 w 348"/>
                    <a:gd name="T25" fmla="*/ 5 h 89"/>
                    <a:gd name="T26" fmla="*/ 198 w 348"/>
                    <a:gd name="T27" fmla="*/ 1 h 89"/>
                    <a:gd name="T28" fmla="*/ 216 w 348"/>
                    <a:gd name="T29" fmla="*/ 1 h 89"/>
                    <a:gd name="T30" fmla="*/ 233 w 348"/>
                    <a:gd name="T31" fmla="*/ 4 h 89"/>
                    <a:gd name="T32" fmla="*/ 242 w 348"/>
                    <a:gd name="T33" fmla="*/ 12 h 89"/>
                    <a:gd name="T34" fmla="*/ 258 w 348"/>
                    <a:gd name="T35" fmla="*/ 8 h 89"/>
                    <a:gd name="T36" fmla="*/ 276 w 348"/>
                    <a:gd name="T37" fmla="*/ 12 h 89"/>
                    <a:gd name="T38" fmla="*/ 294 w 348"/>
                    <a:gd name="T39" fmla="*/ 17 h 89"/>
                    <a:gd name="T40" fmla="*/ 309 w 348"/>
                    <a:gd name="T41" fmla="*/ 19 h 89"/>
                    <a:gd name="T42" fmla="*/ 327 w 348"/>
                    <a:gd name="T43" fmla="*/ 27 h 89"/>
                    <a:gd name="T44" fmla="*/ 343 w 348"/>
                    <a:gd name="T45" fmla="*/ 32 h 89"/>
                    <a:gd name="T46" fmla="*/ 348 w 348"/>
                    <a:gd name="T47" fmla="*/ 46 h 89"/>
                    <a:gd name="T48" fmla="*/ 337 w 348"/>
                    <a:gd name="T49" fmla="*/ 56 h 89"/>
                    <a:gd name="T50" fmla="*/ 327 w 348"/>
                    <a:gd name="T51" fmla="*/ 66 h 89"/>
                    <a:gd name="T52" fmla="*/ 312 w 348"/>
                    <a:gd name="T53" fmla="*/ 66 h 89"/>
                    <a:gd name="T54" fmla="*/ 294 w 348"/>
                    <a:gd name="T55" fmla="*/ 74 h 89"/>
                    <a:gd name="T56" fmla="*/ 278 w 348"/>
                    <a:gd name="T57" fmla="*/ 78 h 89"/>
                    <a:gd name="T58" fmla="*/ 261 w 348"/>
                    <a:gd name="T59" fmla="*/ 78 h 89"/>
                    <a:gd name="T60" fmla="*/ 243 w 348"/>
                    <a:gd name="T61" fmla="*/ 85 h 89"/>
                    <a:gd name="T62" fmla="*/ 227 w 348"/>
                    <a:gd name="T63" fmla="*/ 89 h 89"/>
                    <a:gd name="T64" fmla="*/ 212 w 348"/>
                    <a:gd name="T65" fmla="*/ 82 h 89"/>
                    <a:gd name="T66" fmla="*/ 197 w 348"/>
                    <a:gd name="T67" fmla="*/ 78 h 89"/>
                    <a:gd name="T68" fmla="*/ 180 w 348"/>
                    <a:gd name="T69" fmla="*/ 82 h 89"/>
                    <a:gd name="T70" fmla="*/ 163 w 348"/>
                    <a:gd name="T71" fmla="*/ 82 h 89"/>
                    <a:gd name="T72" fmla="*/ 146 w 348"/>
                    <a:gd name="T73" fmla="*/ 75 h 89"/>
                    <a:gd name="T74" fmla="*/ 133 w 348"/>
                    <a:gd name="T75" fmla="*/ 69 h 89"/>
                    <a:gd name="T76" fmla="*/ 125 w 348"/>
                    <a:gd name="T77" fmla="*/ 56 h 89"/>
                    <a:gd name="T78" fmla="*/ 107 w 348"/>
                    <a:gd name="T79" fmla="*/ 52 h 89"/>
                    <a:gd name="T80" fmla="*/ 91 w 348"/>
                    <a:gd name="T81" fmla="*/ 56 h 89"/>
                    <a:gd name="T82" fmla="*/ 74 w 348"/>
                    <a:gd name="T83" fmla="*/ 62 h 89"/>
                    <a:gd name="T84" fmla="*/ 71 w 348"/>
                    <a:gd name="T85" fmla="*/ 59 h 89"/>
                    <a:gd name="T86" fmla="*/ 65 w 348"/>
                    <a:gd name="T87" fmla="*/ 51 h 89"/>
                    <a:gd name="T88" fmla="*/ 49 w 348"/>
                    <a:gd name="T89" fmla="*/ 52 h 89"/>
                    <a:gd name="T90" fmla="*/ 31 w 348"/>
                    <a:gd name="T91" fmla="*/ 58 h 89"/>
                    <a:gd name="T92" fmla="*/ 26 w 348"/>
                    <a:gd name="T93" fmla="*/ 47 h 89"/>
                    <a:gd name="T94" fmla="*/ 13 w 348"/>
                    <a:gd name="T95" fmla="*/ 56 h 89"/>
                    <a:gd name="T96" fmla="*/ 1 w 348"/>
                    <a:gd name="T97" fmla="*/ 56 h 8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48" h="89">
                      <a:moveTo>
                        <a:pt x="1" y="56"/>
                      </a:moveTo>
                      <a:lnTo>
                        <a:pt x="0" y="51"/>
                      </a:lnTo>
                      <a:lnTo>
                        <a:pt x="4" y="44"/>
                      </a:lnTo>
                      <a:lnTo>
                        <a:pt x="10" y="38"/>
                      </a:lnTo>
                      <a:lnTo>
                        <a:pt x="16" y="38"/>
                      </a:lnTo>
                      <a:lnTo>
                        <a:pt x="25" y="36"/>
                      </a:lnTo>
                      <a:lnTo>
                        <a:pt x="34" y="38"/>
                      </a:lnTo>
                      <a:lnTo>
                        <a:pt x="41" y="32"/>
                      </a:lnTo>
                      <a:lnTo>
                        <a:pt x="49" y="27"/>
                      </a:lnTo>
                      <a:lnTo>
                        <a:pt x="55" y="25"/>
                      </a:lnTo>
                      <a:lnTo>
                        <a:pt x="64" y="25"/>
                      </a:lnTo>
                      <a:lnTo>
                        <a:pt x="70" y="20"/>
                      </a:lnTo>
                      <a:lnTo>
                        <a:pt x="76" y="23"/>
                      </a:lnTo>
                      <a:lnTo>
                        <a:pt x="85" y="24"/>
                      </a:lnTo>
                      <a:lnTo>
                        <a:pt x="95" y="20"/>
                      </a:lnTo>
                      <a:lnTo>
                        <a:pt x="103" y="20"/>
                      </a:lnTo>
                      <a:lnTo>
                        <a:pt x="110" y="24"/>
                      </a:lnTo>
                      <a:lnTo>
                        <a:pt x="118" y="23"/>
                      </a:lnTo>
                      <a:lnTo>
                        <a:pt x="127" y="19"/>
                      </a:lnTo>
                      <a:lnTo>
                        <a:pt x="136" y="15"/>
                      </a:lnTo>
                      <a:lnTo>
                        <a:pt x="145" y="15"/>
                      </a:lnTo>
                      <a:lnTo>
                        <a:pt x="152" y="13"/>
                      </a:lnTo>
                      <a:lnTo>
                        <a:pt x="161" y="15"/>
                      </a:lnTo>
                      <a:lnTo>
                        <a:pt x="170" y="12"/>
                      </a:lnTo>
                      <a:lnTo>
                        <a:pt x="173" y="7"/>
                      </a:lnTo>
                      <a:lnTo>
                        <a:pt x="182" y="5"/>
                      </a:lnTo>
                      <a:lnTo>
                        <a:pt x="191" y="5"/>
                      </a:lnTo>
                      <a:lnTo>
                        <a:pt x="198" y="1"/>
                      </a:lnTo>
                      <a:lnTo>
                        <a:pt x="207" y="1"/>
                      </a:lnTo>
                      <a:lnTo>
                        <a:pt x="216" y="1"/>
                      </a:lnTo>
                      <a:lnTo>
                        <a:pt x="224" y="0"/>
                      </a:lnTo>
                      <a:lnTo>
                        <a:pt x="233" y="4"/>
                      </a:lnTo>
                      <a:lnTo>
                        <a:pt x="234" y="8"/>
                      </a:lnTo>
                      <a:lnTo>
                        <a:pt x="242" y="12"/>
                      </a:lnTo>
                      <a:lnTo>
                        <a:pt x="251" y="11"/>
                      </a:lnTo>
                      <a:lnTo>
                        <a:pt x="258" y="8"/>
                      </a:lnTo>
                      <a:lnTo>
                        <a:pt x="267" y="8"/>
                      </a:lnTo>
                      <a:lnTo>
                        <a:pt x="276" y="12"/>
                      </a:lnTo>
                      <a:lnTo>
                        <a:pt x="284" y="17"/>
                      </a:lnTo>
                      <a:lnTo>
                        <a:pt x="294" y="17"/>
                      </a:lnTo>
                      <a:lnTo>
                        <a:pt x="302" y="17"/>
                      </a:lnTo>
                      <a:lnTo>
                        <a:pt x="309" y="19"/>
                      </a:lnTo>
                      <a:lnTo>
                        <a:pt x="318" y="23"/>
                      </a:lnTo>
                      <a:lnTo>
                        <a:pt x="327" y="27"/>
                      </a:lnTo>
                      <a:lnTo>
                        <a:pt x="335" y="31"/>
                      </a:lnTo>
                      <a:lnTo>
                        <a:pt x="343" y="32"/>
                      </a:lnTo>
                      <a:lnTo>
                        <a:pt x="345" y="39"/>
                      </a:lnTo>
                      <a:lnTo>
                        <a:pt x="348" y="46"/>
                      </a:lnTo>
                      <a:lnTo>
                        <a:pt x="345" y="52"/>
                      </a:lnTo>
                      <a:lnTo>
                        <a:pt x="337" y="56"/>
                      </a:lnTo>
                      <a:lnTo>
                        <a:pt x="329" y="59"/>
                      </a:lnTo>
                      <a:lnTo>
                        <a:pt x="327" y="66"/>
                      </a:lnTo>
                      <a:lnTo>
                        <a:pt x="320" y="69"/>
                      </a:lnTo>
                      <a:lnTo>
                        <a:pt x="312" y="66"/>
                      </a:lnTo>
                      <a:lnTo>
                        <a:pt x="303" y="70"/>
                      </a:lnTo>
                      <a:lnTo>
                        <a:pt x="294" y="74"/>
                      </a:lnTo>
                      <a:lnTo>
                        <a:pt x="287" y="77"/>
                      </a:lnTo>
                      <a:lnTo>
                        <a:pt x="278" y="78"/>
                      </a:lnTo>
                      <a:lnTo>
                        <a:pt x="269" y="78"/>
                      </a:lnTo>
                      <a:lnTo>
                        <a:pt x="261" y="78"/>
                      </a:lnTo>
                      <a:lnTo>
                        <a:pt x="252" y="82"/>
                      </a:lnTo>
                      <a:lnTo>
                        <a:pt x="243" y="85"/>
                      </a:lnTo>
                      <a:lnTo>
                        <a:pt x="234" y="88"/>
                      </a:lnTo>
                      <a:lnTo>
                        <a:pt x="227" y="89"/>
                      </a:lnTo>
                      <a:lnTo>
                        <a:pt x="218" y="88"/>
                      </a:lnTo>
                      <a:lnTo>
                        <a:pt x="212" y="82"/>
                      </a:lnTo>
                      <a:lnTo>
                        <a:pt x="206" y="78"/>
                      </a:lnTo>
                      <a:lnTo>
                        <a:pt x="197" y="78"/>
                      </a:lnTo>
                      <a:lnTo>
                        <a:pt x="188" y="81"/>
                      </a:lnTo>
                      <a:lnTo>
                        <a:pt x="180" y="82"/>
                      </a:lnTo>
                      <a:lnTo>
                        <a:pt x="171" y="84"/>
                      </a:lnTo>
                      <a:lnTo>
                        <a:pt x="163" y="82"/>
                      </a:lnTo>
                      <a:lnTo>
                        <a:pt x="155" y="77"/>
                      </a:lnTo>
                      <a:lnTo>
                        <a:pt x="146" y="75"/>
                      </a:lnTo>
                      <a:lnTo>
                        <a:pt x="137" y="75"/>
                      </a:lnTo>
                      <a:lnTo>
                        <a:pt x="133" y="69"/>
                      </a:lnTo>
                      <a:lnTo>
                        <a:pt x="133" y="62"/>
                      </a:lnTo>
                      <a:lnTo>
                        <a:pt x="125" y="56"/>
                      </a:lnTo>
                      <a:lnTo>
                        <a:pt x="116" y="55"/>
                      </a:lnTo>
                      <a:lnTo>
                        <a:pt x="107" y="52"/>
                      </a:lnTo>
                      <a:lnTo>
                        <a:pt x="100" y="55"/>
                      </a:lnTo>
                      <a:lnTo>
                        <a:pt x="91" y="56"/>
                      </a:lnTo>
                      <a:lnTo>
                        <a:pt x="82" y="58"/>
                      </a:lnTo>
                      <a:lnTo>
                        <a:pt x="74" y="62"/>
                      </a:lnTo>
                      <a:lnTo>
                        <a:pt x="65" y="63"/>
                      </a:lnTo>
                      <a:lnTo>
                        <a:pt x="71" y="59"/>
                      </a:lnTo>
                      <a:lnTo>
                        <a:pt x="71" y="55"/>
                      </a:lnTo>
                      <a:lnTo>
                        <a:pt x="65" y="51"/>
                      </a:lnTo>
                      <a:lnTo>
                        <a:pt x="55" y="51"/>
                      </a:lnTo>
                      <a:lnTo>
                        <a:pt x="49" y="52"/>
                      </a:lnTo>
                      <a:lnTo>
                        <a:pt x="40" y="56"/>
                      </a:lnTo>
                      <a:lnTo>
                        <a:pt x="31" y="58"/>
                      </a:lnTo>
                      <a:lnTo>
                        <a:pt x="34" y="51"/>
                      </a:lnTo>
                      <a:lnTo>
                        <a:pt x="26" y="47"/>
                      </a:lnTo>
                      <a:lnTo>
                        <a:pt x="19" y="51"/>
                      </a:lnTo>
                      <a:lnTo>
                        <a:pt x="13" y="56"/>
                      </a:lnTo>
                      <a:lnTo>
                        <a:pt x="5" y="58"/>
                      </a:lnTo>
                      <a:lnTo>
                        <a:pt x="1" y="56"/>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 name="Freeform 361">
                  <a:extLst>
                    <a:ext uri="{FF2B5EF4-FFF2-40B4-BE49-F238E27FC236}">
                      <a16:creationId xmlns:a16="http://schemas.microsoft.com/office/drawing/2014/main" id="{DE2D94E8-04B2-4B5D-B2FF-D51A1D8FCB51}"/>
                    </a:ext>
                  </a:extLst>
                </p:cNvPr>
                <p:cNvSpPr>
                  <a:spLocks noChangeAspect="1"/>
                </p:cNvSpPr>
                <p:nvPr/>
              </p:nvSpPr>
              <p:spPr bwMode="auto">
                <a:xfrm>
                  <a:off x="1566" y="3412"/>
                  <a:ext cx="44" cy="54"/>
                </a:xfrm>
                <a:custGeom>
                  <a:avLst/>
                  <a:gdLst>
                    <a:gd name="T0" fmla="*/ 30 w 44"/>
                    <a:gd name="T1" fmla="*/ 0 h 54"/>
                    <a:gd name="T2" fmla="*/ 26 w 44"/>
                    <a:gd name="T3" fmla="*/ 0 h 54"/>
                    <a:gd name="T4" fmla="*/ 20 w 44"/>
                    <a:gd name="T5" fmla="*/ 0 h 54"/>
                    <a:gd name="T6" fmla="*/ 15 w 44"/>
                    <a:gd name="T7" fmla="*/ 1 h 54"/>
                    <a:gd name="T8" fmla="*/ 9 w 44"/>
                    <a:gd name="T9" fmla="*/ 2 h 54"/>
                    <a:gd name="T10" fmla="*/ 6 w 44"/>
                    <a:gd name="T11" fmla="*/ 6 h 54"/>
                    <a:gd name="T12" fmla="*/ 3 w 44"/>
                    <a:gd name="T13" fmla="*/ 9 h 54"/>
                    <a:gd name="T14" fmla="*/ 2 w 44"/>
                    <a:gd name="T15" fmla="*/ 13 h 54"/>
                    <a:gd name="T16" fmla="*/ 2 w 44"/>
                    <a:gd name="T17" fmla="*/ 17 h 54"/>
                    <a:gd name="T18" fmla="*/ 0 w 44"/>
                    <a:gd name="T19" fmla="*/ 21 h 54"/>
                    <a:gd name="T20" fmla="*/ 3 w 44"/>
                    <a:gd name="T21" fmla="*/ 25 h 54"/>
                    <a:gd name="T22" fmla="*/ 3 w 44"/>
                    <a:gd name="T23" fmla="*/ 29 h 54"/>
                    <a:gd name="T24" fmla="*/ 9 w 44"/>
                    <a:gd name="T25" fmla="*/ 32 h 54"/>
                    <a:gd name="T26" fmla="*/ 14 w 44"/>
                    <a:gd name="T27" fmla="*/ 35 h 54"/>
                    <a:gd name="T28" fmla="*/ 15 w 44"/>
                    <a:gd name="T29" fmla="*/ 39 h 54"/>
                    <a:gd name="T30" fmla="*/ 15 w 44"/>
                    <a:gd name="T31" fmla="*/ 43 h 54"/>
                    <a:gd name="T32" fmla="*/ 15 w 44"/>
                    <a:gd name="T33" fmla="*/ 47 h 54"/>
                    <a:gd name="T34" fmla="*/ 18 w 44"/>
                    <a:gd name="T35" fmla="*/ 51 h 54"/>
                    <a:gd name="T36" fmla="*/ 24 w 44"/>
                    <a:gd name="T37" fmla="*/ 52 h 54"/>
                    <a:gd name="T38" fmla="*/ 29 w 44"/>
                    <a:gd name="T39" fmla="*/ 52 h 54"/>
                    <a:gd name="T40" fmla="*/ 33 w 44"/>
                    <a:gd name="T41" fmla="*/ 52 h 54"/>
                    <a:gd name="T42" fmla="*/ 36 w 44"/>
                    <a:gd name="T43" fmla="*/ 51 h 54"/>
                    <a:gd name="T44" fmla="*/ 32 w 44"/>
                    <a:gd name="T45" fmla="*/ 50 h 54"/>
                    <a:gd name="T46" fmla="*/ 27 w 44"/>
                    <a:gd name="T47" fmla="*/ 47 h 54"/>
                    <a:gd name="T48" fmla="*/ 26 w 44"/>
                    <a:gd name="T49" fmla="*/ 43 h 54"/>
                    <a:gd name="T50" fmla="*/ 29 w 44"/>
                    <a:gd name="T51" fmla="*/ 39 h 54"/>
                    <a:gd name="T52" fmla="*/ 33 w 44"/>
                    <a:gd name="T53" fmla="*/ 36 h 54"/>
                    <a:gd name="T54" fmla="*/ 36 w 44"/>
                    <a:gd name="T55" fmla="*/ 33 h 54"/>
                    <a:gd name="T56" fmla="*/ 42 w 44"/>
                    <a:gd name="T57" fmla="*/ 33 h 54"/>
                    <a:gd name="T58" fmla="*/ 44 w 44"/>
                    <a:gd name="T59" fmla="*/ 29 h 54"/>
                    <a:gd name="T60" fmla="*/ 44 w 44"/>
                    <a:gd name="T61" fmla="*/ 25 h 54"/>
                    <a:gd name="T62" fmla="*/ 41 w 44"/>
                    <a:gd name="T63" fmla="*/ 25 h 54"/>
                    <a:gd name="T64" fmla="*/ 36 w 44"/>
                    <a:gd name="T65" fmla="*/ 25 h 54"/>
                    <a:gd name="T66" fmla="*/ 33 w 44"/>
                    <a:gd name="T67" fmla="*/ 24 h 54"/>
                    <a:gd name="T68" fmla="*/ 30 w 44"/>
                    <a:gd name="T69" fmla="*/ 27 h 54"/>
                    <a:gd name="T70" fmla="*/ 26 w 44"/>
                    <a:gd name="T71" fmla="*/ 28 h 54"/>
                    <a:gd name="T72" fmla="*/ 20 w 44"/>
                    <a:gd name="T73" fmla="*/ 27 h 54"/>
                    <a:gd name="T74" fmla="*/ 15 w 44"/>
                    <a:gd name="T75" fmla="*/ 23 h 54"/>
                    <a:gd name="T76" fmla="*/ 17 w 44"/>
                    <a:gd name="T77" fmla="*/ 20 h 54"/>
                    <a:gd name="T78" fmla="*/ 21 w 44"/>
                    <a:gd name="T79" fmla="*/ 21 h 54"/>
                    <a:gd name="T80" fmla="*/ 27 w 44"/>
                    <a:gd name="T81" fmla="*/ 21 h 54"/>
                    <a:gd name="T82" fmla="*/ 32 w 44"/>
                    <a:gd name="T83" fmla="*/ 20 h 54"/>
                    <a:gd name="T84" fmla="*/ 33 w 44"/>
                    <a:gd name="T85" fmla="*/ 16 h 54"/>
                    <a:gd name="T86" fmla="*/ 32 w 44"/>
                    <a:gd name="T87" fmla="*/ 12 h 54"/>
                    <a:gd name="T88" fmla="*/ 26 w 44"/>
                    <a:gd name="T89" fmla="*/ 10 h 54"/>
                    <a:gd name="T90" fmla="*/ 21 w 44"/>
                    <a:gd name="T91" fmla="*/ 9 h 54"/>
                    <a:gd name="T92" fmla="*/ 17 w 44"/>
                    <a:gd name="T93" fmla="*/ 8 h 54"/>
                    <a:gd name="T94" fmla="*/ 21 w 44"/>
                    <a:gd name="T95" fmla="*/ 4 h 54"/>
                    <a:gd name="T96" fmla="*/ 26 w 44"/>
                    <a:gd name="T97" fmla="*/ 4 h 54"/>
                    <a:gd name="T98" fmla="*/ 32 w 44"/>
                    <a:gd name="T99" fmla="*/ 4 h 54"/>
                    <a:gd name="T100" fmla="*/ 35 w 44"/>
                    <a:gd name="T101" fmla="*/ 1 h 54"/>
                    <a:gd name="T102" fmla="*/ 35 w 44"/>
                    <a:gd name="T103" fmla="*/ 0 h 5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4" h="54">
                      <a:moveTo>
                        <a:pt x="33" y="0"/>
                      </a:moveTo>
                      <a:lnTo>
                        <a:pt x="30" y="0"/>
                      </a:lnTo>
                      <a:lnTo>
                        <a:pt x="27" y="0"/>
                      </a:lnTo>
                      <a:lnTo>
                        <a:pt x="26" y="0"/>
                      </a:lnTo>
                      <a:lnTo>
                        <a:pt x="23" y="0"/>
                      </a:lnTo>
                      <a:lnTo>
                        <a:pt x="20" y="0"/>
                      </a:lnTo>
                      <a:lnTo>
                        <a:pt x="18" y="1"/>
                      </a:lnTo>
                      <a:lnTo>
                        <a:pt x="15" y="1"/>
                      </a:lnTo>
                      <a:lnTo>
                        <a:pt x="12" y="1"/>
                      </a:lnTo>
                      <a:lnTo>
                        <a:pt x="9" y="2"/>
                      </a:lnTo>
                      <a:lnTo>
                        <a:pt x="8" y="4"/>
                      </a:lnTo>
                      <a:lnTo>
                        <a:pt x="6" y="6"/>
                      </a:lnTo>
                      <a:lnTo>
                        <a:pt x="5" y="8"/>
                      </a:lnTo>
                      <a:lnTo>
                        <a:pt x="3" y="9"/>
                      </a:lnTo>
                      <a:lnTo>
                        <a:pt x="2" y="12"/>
                      </a:lnTo>
                      <a:lnTo>
                        <a:pt x="2" y="13"/>
                      </a:lnTo>
                      <a:lnTo>
                        <a:pt x="2" y="16"/>
                      </a:lnTo>
                      <a:lnTo>
                        <a:pt x="2" y="17"/>
                      </a:lnTo>
                      <a:lnTo>
                        <a:pt x="2" y="20"/>
                      </a:lnTo>
                      <a:lnTo>
                        <a:pt x="0" y="21"/>
                      </a:lnTo>
                      <a:lnTo>
                        <a:pt x="2" y="24"/>
                      </a:lnTo>
                      <a:lnTo>
                        <a:pt x="3" y="25"/>
                      </a:lnTo>
                      <a:lnTo>
                        <a:pt x="3" y="28"/>
                      </a:lnTo>
                      <a:lnTo>
                        <a:pt x="3" y="29"/>
                      </a:lnTo>
                      <a:lnTo>
                        <a:pt x="6" y="31"/>
                      </a:lnTo>
                      <a:lnTo>
                        <a:pt x="9" y="32"/>
                      </a:lnTo>
                      <a:lnTo>
                        <a:pt x="11" y="33"/>
                      </a:lnTo>
                      <a:lnTo>
                        <a:pt x="14" y="35"/>
                      </a:lnTo>
                      <a:lnTo>
                        <a:pt x="15" y="36"/>
                      </a:lnTo>
                      <a:lnTo>
                        <a:pt x="15" y="39"/>
                      </a:lnTo>
                      <a:lnTo>
                        <a:pt x="15" y="40"/>
                      </a:lnTo>
                      <a:lnTo>
                        <a:pt x="15" y="43"/>
                      </a:lnTo>
                      <a:lnTo>
                        <a:pt x="15" y="44"/>
                      </a:lnTo>
                      <a:lnTo>
                        <a:pt x="15" y="47"/>
                      </a:lnTo>
                      <a:lnTo>
                        <a:pt x="17" y="48"/>
                      </a:lnTo>
                      <a:lnTo>
                        <a:pt x="18" y="51"/>
                      </a:lnTo>
                      <a:lnTo>
                        <a:pt x="21" y="51"/>
                      </a:lnTo>
                      <a:lnTo>
                        <a:pt x="24" y="52"/>
                      </a:lnTo>
                      <a:lnTo>
                        <a:pt x="26" y="52"/>
                      </a:lnTo>
                      <a:lnTo>
                        <a:pt x="29" y="52"/>
                      </a:lnTo>
                      <a:lnTo>
                        <a:pt x="32" y="52"/>
                      </a:lnTo>
                      <a:lnTo>
                        <a:pt x="33" y="52"/>
                      </a:lnTo>
                      <a:lnTo>
                        <a:pt x="36" y="54"/>
                      </a:lnTo>
                      <a:lnTo>
                        <a:pt x="36" y="51"/>
                      </a:lnTo>
                      <a:lnTo>
                        <a:pt x="33" y="50"/>
                      </a:lnTo>
                      <a:lnTo>
                        <a:pt x="32" y="50"/>
                      </a:lnTo>
                      <a:lnTo>
                        <a:pt x="29" y="50"/>
                      </a:lnTo>
                      <a:lnTo>
                        <a:pt x="27" y="47"/>
                      </a:lnTo>
                      <a:lnTo>
                        <a:pt x="26" y="46"/>
                      </a:lnTo>
                      <a:lnTo>
                        <a:pt x="26" y="43"/>
                      </a:lnTo>
                      <a:lnTo>
                        <a:pt x="27" y="41"/>
                      </a:lnTo>
                      <a:lnTo>
                        <a:pt x="29" y="39"/>
                      </a:lnTo>
                      <a:lnTo>
                        <a:pt x="30" y="37"/>
                      </a:lnTo>
                      <a:lnTo>
                        <a:pt x="33" y="36"/>
                      </a:lnTo>
                      <a:lnTo>
                        <a:pt x="33" y="35"/>
                      </a:lnTo>
                      <a:lnTo>
                        <a:pt x="36" y="33"/>
                      </a:lnTo>
                      <a:lnTo>
                        <a:pt x="39" y="35"/>
                      </a:lnTo>
                      <a:lnTo>
                        <a:pt x="42" y="33"/>
                      </a:lnTo>
                      <a:lnTo>
                        <a:pt x="42" y="31"/>
                      </a:lnTo>
                      <a:lnTo>
                        <a:pt x="44" y="29"/>
                      </a:lnTo>
                      <a:lnTo>
                        <a:pt x="44" y="27"/>
                      </a:lnTo>
                      <a:lnTo>
                        <a:pt x="44" y="25"/>
                      </a:lnTo>
                      <a:lnTo>
                        <a:pt x="42" y="23"/>
                      </a:lnTo>
                      <a:lnTo>
                        <a:pt x="41" y="25"/>
                      </a:lnTo>
                      <a:lnTo>
                        <a:pt x="38" y="25"/>
                      </a:lnTo>
                      <a:lnTo>
                        <a:pt x="36" y="25"/>
                      </a:lnTo>
                      <a:lnTo>
                        <a:pt x="36" y="23"/>
                      </a:lnTo>
                      <a:lnTo>
                        <a:pt x="33" y="24"/>
                      </a:lnTo>
                      <a:lnTo>
                        <a:pt x="33" y="25"/>
                      </a:lnTo>
                      <a:lnTo>
                        <a:pt x="30" y="27"/>
                      </a:lnTo>
                      <a:lnTo>
                        <a:pt x="27" y="28"/>
                      </a:lnTo>
                      <a:lnTo>
                        <a:pt x="26" y="28"/>
                      </a:lnTo>
                      <a:lnTo>
                        <a:pt x="23" y="28"/>
                      </a:lnTo>
                      <a:lnTo>
                        <a:pt x="20" y="27"/>
                      </a:lnTo>
                      <a:lnTo>
                        <a:pt x="18" y="25"/>
                      </a:lnTo>
                      <a:lnTo>
                        <a:pt x="15" y="23"/>
                      </a:lnTo>
                      <a:lnTo>
                        <a:pt x="14" y="21"/>
                      </a:lnTo>
                      <a:lnTo>
                        <a:pt x="17" y="20"/>
                      </a:lnTo>
                      <a:lnTo>
                        <a:pt x="20" y="20"/>
                      </a:lnTo>
                      <a:lnTo>
                        <a:pt x="21" y="21"/>
                      </a:lnTo>
                      <a:lnTo>
                        <a:pt x="24" y="21"/>
                      </a:lnTo>
                      <a:lnTo>
                        <a:pt x="27" y="21"/>
                      </a:lnTo>
                      <a:lnTo>
                        <a:pt x="30" y="20"/>
                      </a:lnTo>
                      <a:lnTo>
                        <a:pt x="32" y="20"/>
                      </a:lnTo>
                      <a:lnTo>
                        <a:pt x="33" y="17"/>
                      </a:lnTo>
                      <a:lnTo>
                        <a:pt x="33" y="16"/>
                      </a:lnTo>
                      <a:lnTo>
                        <a:pt x="33" y="13"/>
                      </a:lnTo>
                      <a:lnTo>
                        <a:pt x="32" y="12"/>
                      </a:lnTo>
                      <a:lnTo>
                        <a:pt x="29" y="12"/>
                      </a:lnTo>
                      <a:lnTo>
                        <a:pt x="26" y="10"/>
                      </a:lnTo>
                      <a:lnTo>
                        <a:pt x="24" y="10"/>
                      </a:lnTo>
                      <a:lnTo>
                        <a:pt x="21" y="9"/>
                      </a:lnTo>
                      <a:lnTo>
                        <a:pt x="18" y="9"/>
                      </a:lnTo>
                      <a:lnTo>
                        <a:pt x="17" y="8"/>
                      </a:lnTo>
                      <a:lnTo>
                        <a:pt x="18" y="5"/>
                      </a:lnTo>
                      <a:lnTo>
                        <a:pt x="21" y="4"/>
                      </a:lnTo>
                      <a:lnTo>
                        <a:pt x="24" y="4"/>
                      </a:lnTo>
                      <a:lnTo>
                        <a:pt x="26" y="4"/>
                      </a:lnTo>
                      <a:lnTo>
                        <a:pt x="29" y="2"/>
                      </a:lnTo>
                      <a:lnTo>
                        <a:pt x="32" y="4"/>
                      </a:lnTo>
                      <a:lnTo>
                        <a:pt x="33" y="2"/>
                      </a:lnTo>
                      <a:lnTo>
                        <a:pt x="35" y="1"/>
                      </a:lnTo>
                      <a:lnTo>
                        <a:pt x="38" y="0"/>
                      </a:lnTo>
                      <a:lnTo>
                        <a:pt x="35" y="0"/>
                      </a:lnTo>
                      <a:lnTo>
                        <a:pt x="33" y="0"/>
                      </a:lnTo>
                      <a:close/>
                    </a:path>
                  </a:pathLst>
                </a:custGeom>
                <a:solidFill>
                  <a:srgbClr val="4747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 name="Freeform 362">
                  <a:extLst>
                    <a:ext uri="{FF2B5EF4-FFF2-40B4-BE49-F238E27FC236}">
                      <a16:creationId xmlns:a16="http://schemas.microsoft.com/office/drawing/2014/main" id="{A3F9484D-0171-481D-9825-ADCDC95E94BB}"/>
                    </a:ext>
                  </a:extLst>
                </p:cNvPr>
                <p:cNvSpPr>
                  <a:spLocks noChangeAspect="1"/>
                </p:cNvSpPr>
                <p:nvPr/>
              </p:nvSpPr>
              <p:spPr bwMode="auto">
                <a:xfrm>
                  <a:off x="1614" y="3421"/>
                  <a:ext cx="21" cy="10"/>
                </a:xfrm>
                <a:custGeom>
                  <a:avLst/>
                  <a:gdLst>
                    <a:gd name="T0" fmla="*/ 0 w 21"/>
                    <a:gd name="T1" fmla="*/ 5 h 10"/>
                    <a:gd name="T2" fmla="*/ 2 w 21"/>
                    <a:gd name="T3" fmla="*/ 4 h 10"/>
                    <a:gd name="T4" fmla="*/ 5 w 21"/>
                    <a:gd name="T5" fmla="*/ 3 h 10"/>
                    <a:gd name="T6" fmla="*/ 8 w 21"/>
                    <a:gd name="T7" fmla="*/ 3 h 10"/>
                    <a:gd name="T8" fmla="*/ 9 w 21"/>
                    <a:gd name="T9" fmla="*/ 3 h 10"/>
                    <a:gd name="T10" fmla="*/ 12 w 21"/>
                    <a:gd name="T11" fmla="*/ 1 h 10"/>
                    <a:gd name="T12" fmla="*/ 15 w 21"/>
                    <a:gd name="T13" fmla="*/ 1 h 10"/>
                    <a:gd name="T14" fmla="*/ 17 w 21"/>
                    <a:gd name="T15" fmla="*/ 0 h 10"/>
                    <a:gd name="T16" fmla="*/ 20 w 21"/>
                    <a:gd name="T17" fmla="*/ 0 h 10"/>
                    <a:gd name="T18" fmla="*/ 21 w 21"/>
                    <a:gd name="T19" fmla="*/ 1 h 10"/>
                    <a:gd name="T20" fmla="*/ 21 w 21"/>
                    <a:gd name="T21" fmla="*/ 4 h 10"/>
                    <a:gd name="T22" fmla="*/ 18 w 21"/>
                    <a:gd name="T23" fmla="*/ 5 h 10"/>
                    <a:gd name="T24" fmla="*/ 15 w 21"/>
                    <a:gd name="T25" fmla="*/ 7 h 10"/>
                    <a:gd name="T26" fmla="*/ 12 w 21"/>
                    <a:gd name="T27" fmla="*/ 8 h 10"/>
                    <a:gd name="T28" fmla="*/ 9 w 21"/>
                    <a:gd name="T29" fmla="*/ 8 h 10"/>
                    <a:gd name="T30" fmla="*/ 8 w 21"/>
                    <a:gd name="T31" fmla="*/ 8 h 10"/>
                    <a:gd name="T32" fmla="*/ 5 w 21"/>
                    <a:gd name="T33" fmla="*/ 10 h 10"/>
                    <a:gd name="T34" fmla="*/ 2 w 21"/>
                    <a:gd name="T35" fmla="*/ 8 h 10"/>
                    <a:gd name="T36" fmla="*/ 0 w 21"/>
                    <a:gd name="T37" fmla="*/ 7 h 10"/>
                    <a:gd name="T38" fmla="*/ 0 w 21"/>
                    <a:gd name="T39" fmla="*/ 5 h 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1" h="10">
                      <a:moveTo>
                        <a:pt x="0" y="5"/>
                      </a:moveTo>
                      <a:lnTo>
                        <a:pt x="2" y="4"/>
                      </a:lnTo>
                      <a:lnTo>
                        <a:pt x="5" y="3"/>
                      </a:lnTo>
                      <a:lnTo>
                        <a:pt x="8" y="3"/>
                      </a:lnTo>
                      <a:lnTo>
                        <a:pt x="9" y="3"/>
                      </a:lnTo>
                      <a:lnTo>
                        <a:pt x="12" y="1"/>
                      </a:lnTo>
                      <a:lnTo>
                        <a:pt x="15" y="1"/>
                      </a:lnTo>
                      <a:lnTo>
                        <a:pt x="17" y="0"/>
                      </a:lnTo>
                      <a:lnTo>
                        <a:pt x="20" y="0"/>
                      </a:lnTo>
                      <a:lnTo>
                        <a:pt x="21" y="1"/>
                      </a:lnTo>
                      <a:lnTo>
                        <a:pt x="21" y="4"/>
                      </a:lnTo>
                      <a:lnTo>
                        <a:pt x="18" y="5"/>
                      </a:lnTo>
                      <a:lnTo>
                        <a:pt x="15" y="7"/>
                      </a:lnTo>
                      <a:lnTo>
                        <a:pt x="12" y="8"/>
                      </a:lnTo>
                      <a:lnTo>
                        <a:pt x="9" y="8"/>
                      </a:lnTo>
                      <a:lnTo>
                        <a:pt x="8" y="8"/>
                      </a:lnTo>
                      <a:lnTo>
                        <a:pt x="5" y="10"/>
                      </a:lnTo>
                      <a:lnTo>
                        <a:pt x="2" y="8"/>
                      </a:lnTo>
                      <a:lnTo>
                        <a:pt x="0" y="7"/>
                      </a:lnTo>
                      <a:lnTo>
                        <a:pt x="0" y="5"/>
                      </a:lnTo>
                      <a:close/>
                    </a:path>
                  </a:pathLst>
                </a:custGeom>
                <a:solidFill>
                  <a:srgbClr val="4747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 name="Freeform 363">
                  <a:extLst>
                    <a:ext uri="{FF2B5EF4-FFF2-40B4-BE49-F238E27FC236}">
                      <a16:creationId xmlns:a16="http://schemas.microsoft.com/office/drawing/2014/main" id="{5E0B00F5-741E-43D5-8D9B-BB2C3D2B7B74}"/>
                    </a:ext>
                  </a:extLst>
                </p:cNvPr>
                <p:cNvSpPr>
                  <a:spLocks noChangeAspect="1"/>
                </p:cNvSpPr>
                <p:nvPr/>
              </p:nvSpPr>
              <p:spPr bwMode="auto">
                <a:xfrm>
                  <a:off x="1616" y="3433"/>
                  <a:ext cx="21" cy="27"/>
                </a:xfrm>
                <a:custGeom>
                  <a:avLst/>
                  <a:gdLst>
                    <a:gd name="T0" fmla="*/ 21 w 21"/>
                    <a:gd name="T1" fmla="*/ 0 h 27"/>
                    <a:gd name="T2" fmla="*/ 19 w 21"/>
                    <a:gd name="T3" fmla="*/ 2 h 27"/>
                    <a:gd name="T4" fmla="*/ 18 w 21"/>
                    <a:gd name="T5" fmla="*/ 4 h 27"/>
                    <a:gd name="T6" fmla="*/ 15 w 21"/>
                    <a:gd name="T7" fmla="*/ 4 h 27"/>
                    <a:gd name="T8" fmla="*/ 13 w 21"/>
                    <a:gd name="T9" fmla="*/ 4 h 27"/>
                    <a:gd name="T10" fmla="*/ 10 w 21"/>
                    <a:gd name="T11" fmla="*/ 6 h 27"/>
                    <a:gd name="T12" fmla="*/ 7 w 21"/>
                    <a:gd name="T13" fmla="*/ 6 h 27"/>
                    <a:gd name="T14" fmla="*/ 4 w 21"/>
                    <a:gd name="T15" fmla="*/ 6 h 27"/>
                    <a:gd name="T16" fmla="*/ 4 w 21"/>
                    <a:gd name="T17" fmla="*/ 8 h 27"/>
                    <a:gd name="T18" fmla="*/ 7 w 21"/>
                    <a:gd name="T19" fmla="*/ 10 h 27"/>
                    <a:gd name="T20" fmla="*/ 6 w 21"/>
                    <a:gd name="T21" fmla="*/ 12 h 27"/>
                    <a:gd name="T22" fmla="*/ 3 w 21"/>
                    <a:gd name="T23" fmla="*/ 12 h 27"/>
                    <a:gd name="T24" fmla="*/ 3 w 21"/>
                    <a:gd name="T25" fmla="*/ 15 h 27"/>
                    <a:gd name="T26" fmla="*/ 1 w 21"/>
                    <a:gd name="T27" fmla="*/ 15 h 27"/>
                    <a:gd name="T28" fmla="*/ 1 w 21"/>
                    <a:gd name="T29" fmla="*/ 18 h 27"/>
                    <a:gd name="T30" fmla="*/ 0 w 21"/>
                    <a:gd name="T31" fmla="*/ 19 h 27"/>
                    <a:gd name="T32" fmla="*/ 0 w 21"/>
                    <a:gd name="T33" fmla="*/ 22 h 27"/>
                    <a:gd name="T34" fmla="*/ 0 w 21"/>
                    <a:gd name="T35" fmla="*/ 23 h 27"/>
                    <a:gd name="T36" fmla="*/ 0 w 21"/>
                    <a:gd name="T37" fmla="*/ 26 h 27"/>
                    <a:gd name="T38" fmla="*/ 0 w 21"/>
                    <a:gd name="T39" fmla="*/ 27 h 27"/>
                    <a:gd name="T40" fmla="*/ 3 w 21"/>
                    <a:gd name="T41" fmla="*/ 27 h 27"/>
                    <a:gd name="T42" fmla="*/ 3 w 21"/>
                    <a:gd name="T43" fmla="*/ 25 h 27"/>
                    <a:gd name="T44" fmla="*/ 3 w 21"/>
                    <a:gd name="T45" fmla="*/ 23 h 27"/>
                    <a:gd name="T46" fmla="*/ 4 w 21"/>
                    <a:gd name="T47" fmla="*/ 20 h 27"/>
                    <a:gd name="T48" fmla="*/ 4 w 21"/>
                    <a:gd name="T49" fmla="*/ 19 h 27"/>
                    <a:gd name="T50" fmla="*/ 7 w 21"/>
                    <a:gd name="T51" fmla="*/ 18 h 27"/>
                    <a:gd name="T52" fmla="*/ 9 w 21"/>
                    <a:gd name="T53" fmla="*/ 16 h 27"/>
                    <a:gd name="T54" fmla="*/ 10 w 21"/>
                    <a:gd name="T55" fmla="*/ 14 h 27"/>
                    <a:gd name="T56" fmla="*/ 13 w 21"/>
                    <a:gd name="T57" fmla="*/ 14 h 27"/>
                    <a:gd name="T58" fmla="*/ 15 w 21"/>
                    <a:gd name="T59" fmla="*/ 11 h 27"/>
                    <a:gd name="T60" fmla="*/ 16 w 21"/>
                    <a:gd name="T61" fmla="*/ 10 h 27"/>
                    <a:gd name="T62" fmla="*/ 19 w 21"/>
                    <a:gd name="T63" fmla="*/ 8 h 27"/>
                    <a:gd name="T64" fmla="*/ 21 w 21"/>
                    <a:gd name="T65" fmla="*/ 6 h 27"/>
                    <a:gd name="T66" fmla="*/ 21 w 21"/>
                    <a:gd name="T67" fmla="*/ 4 h 27"/>
                    <a:gd name="T68" fmla="*/ 21 w 21"/>
                    <a:gd name="T69" fmla="*/ 2 h 27"/>
                    <a:gd name="T70" fmla="*/ 21 w 21"/>
                    <a:gd name="T71" fmla="*/ 0 h 27"/>
                    <a:gd name="T72" fmla="*/ 21 w 21"/>
                    <a:gd name="T73" fmla="*/ 0 h 2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1" h="27">
                      <a:moveTo>
                        <a:pt x="21" y="0"/>
                      </a:moveTo>
                      <a:lnTo>
                        <a:pt x="19" y="2"/>
                      </a:lnTo>
                      <a:lnTo>
                        <a:pt x="18" y="4"/>
                      </a:lnTo>
                      <a:lnTo>
                        <a:pt x="15" y="4"/>
                      </a:lnTo>
                      <a:lnTo>
                        <a:pt x="13" y="4"/>
                      </a:lnTo>
                      <a:lnTo>
                        <a:pt x="10" y="6"/>
                      </a:lnTo>
                      <a:lnTo>
                        <a:pt x="7" y="6"/>
                      </a:lnTo>
                      <a:lnTo>
                        <a:pt x="4" y="6"/>
                      </a:lnTo>
                      <a:lnTo>
                        <a:pt x="4" y="8"/>
                      </a:lnTo>
                      <a:lnTo>
                        <a:pt x="7" y="10"/>
                      </a:lnTo>
                      <a:lnTo>
                        <a:pt x="6" y="12"/>
                      </a:lnTo>
                      <a:lnTo>
                        <a:pt x="3" y="12"/>
                      </a:lnTo>
                      <a:lnTo>
                        <a:pt x="3" y="15"/>
                      </a:lnTo>
                      <a:lnTo>
                        <a:pt x="1" y="15"/>
                      </a:lnTo>
                      <a:lnTo>
                        <a:pt x="1" y="18"/>
                      </a:lnTo>
                      <a:lnTo>
                        <a:pt x="0" y="19"/>
                      </a:lnTo>
                      <a:lnTo>
                        <a:pt x="0" y="22"/>
                      </a:lnTo>
                      <a:lnTo>
                        <a:pt x="0" y="23"/>
                      </a:lnTo>
                      <a:lnTo>
                        <a:pt x="0" y="26"/>
                      </a:lnTo>
                      <a:lnTo>
                        <a:pt x="0" y="27"/>
                      </a:lnTo>
                      <a:lnTo>
                        <a:pt x="3" y="27"/>
                      </a:lnTo>
                      <a:lnTo>
                        <a:pt x="3" y="25"/>
                      </a:lnTo>
                      <a:lnTo>
                        <a:pt x="3" y="23"/>
                      </a:lnTo>
                      <a:lnTo>
                        <a:pt x="4" y="20"/>
                      </a:lnTo>
                      <a:lnTo>
                        <a:pt x="4" y="19"/>
                      </a:lnTo>
                      <a:lnTo>
                        <a:pt x="7" y="18"/>
                      </a:lnTo>
                      <a:lnTo>
                        <a:pt x="9" y="16"/>
                      </a:lnTo>
                      <a:lnTo>
                        <a:pt x="10" y="14"/>
                      </a:lnTo>
                      <a:lnTo>
                        <a:pt x="13" y="14"/>
                      </a:lnTo>
                      <a:lnTo>
                        <a:pt x="15" y="11"/>
                      </a:lnTo>
                      <a:lnTo>
                        <a:pt x="16" y="10"/>
                      </a:lnTo>
                      <a:lnTo>
                        <a:pt x="19" y="8"/>
                      </a:lnTo>
                      <a:lnTo>
                        <a:pt x="21" y="6"/>
                      </a:lnTo>
                      <a:lnTo>
                        <a:pt x="21" y="4"/>
                      </a:lnTo>
                      <a:lnTo>
                        <a:pt x="21" y="2"/>
                      </a:lnTo>
                      <a:lnTo>
                        <a:pt x="21" y="0"/>
                      </a:lnTo>
                      <a:close/>
                    </a:path>
                  </a:pathLst>
                </a:custGeom>
                <a:solidFill>
                  <a:srgbClr val="4747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 name="Freeform 364">
                  <a:extLst>
                    <a:ext uri="{FF2B5EF4-FFF2-40B4-BE49-F238E27FC236}">
                      <a16:creationId xmlns:a16="http://schemas.microsoft.com/office/drawing/2014/main" id="{B804408D-243C-40D2-94BD-8E7E38F818DA}"/>
                    </a:ext>
                  </a:extLst>
                </p:cNvPr>
                <p:cNvSpPr>
                  <a:spLocks noChangeAspect="1"/>
                </p:cNvSpPr>
                <p:nvPr/>
              </p:nvSpPr>
              <p:spPr bwMode="auto">
                <a:xfrm>
                  <a:off x="1451" y="3436"/>
                  <a:ext cx="89" cy="36"/>
                </a:xfrm>
                <a:custGeom>
                  <a:avLst/>
                  <a:gdLst>
                    <a:gd name="T0" fmla="*/ 8 w 89"/>
                    <a:gd name="T1" fmla="*/ 24 h 36"/>
                    <a:gd name="T2" fmla="*/ 14 w 89"/>
                    <a:gd name="T3" fmla="*/ 24 h 36"/>
                    <a:gd name="T4" fmla="*/ 17 w 89"/>
                    <a:gd name="T5" fmla="*/ 22 h 36"/>
                    <a:gd name="T6" fmla="*/ 23 w 89"/>
                    <a:gd name="T7" fmla="*/ 22 h 36"/>
                    <a:gd name="T8" fmla="*/ 27 w 89"/>
                    <a:gd name="T9" fmla="*/ 20 h 36"/>
                    <a:gd name="T10" fmla="*/ 33 w 89"/>
                    <a:gd name="T11" fmla="*/ 17 h 36"/>
                    <a:gd name="T12" fmla="*/ 38 w 89"/>
                    <a:gd name="T13" fmla="*/ 17 h 36"/>
                    <a:gd name="T14" fmla="*/ 42 w 89"/>
                    <a:gd name="T15" fmla="*/ 17 h 36"/>
                    <a:gd name="T16" fmla="*/ 50 w 89"/>
                    <a:gd name="T17" fmla="*/ 19 h 36"/>
                    <a:gd name="T18" fmla="*/ 59 w 89"/>
                    <a:gd name="T19" fmla="*/ 20 h 36"/>
                    <a:gd name="T20" fmla="*/ 62 w 89"/>
                    <a:gd name="T21" fmla="*/ 24 h 36"/>
                    <a:gd name="T22" fmla="*/ 66 w 89"/>
                    <a:gd name="T23" fmla="*/ 27 h 36"/>
                    <a:gd name="T24" fmla="*/ 66 w 89"/>
                    <a:gd name="T25" fmla="*/ 31 h 36"/>
                    <a:gd name="T26" fmla="*/ 69 w 89"/>
                    <a:gd name="T27" fmla="*/ 34 h 36"/>
                    <a:gd name="T28" fmla="*/ 75 w 89"/>
                    <a:gd name="T29" fmla="*/ 36 h 36"/>
                    <a:gd name="T30" fmla="*/ 80 w 89"/>
                    <a:gd name="T31" fmla="*/ 36 h 36"/>
                    <a:gd name="T32" fmla="*/ 86 w 89"/>
                    <a:gd name="T33" fmla="*/ 35 h 36"/>
                    <a:gd name="T34" fmla="*/ 81 w 89"/>
                    <a:gd name="T35" fmla="*/ 32 h 36"/>
                    <a:gd name="T36" fmla="*/ 77 w 89"/>
                    <a:gd name="T37" fmla="*/ 32 h 36"/>
                    <a:gd name="T38" fmla="*/ 74 w 89"/>
                    <a:gd name="T39" fmla="*/ 28 h 36"/>
                    <a:gd name="T40" fmla="*/ 74 w 89"/>
                    <a:gd name="T41" fmla="*/ 24 h 36"/>
                    <a:gd name="T42" fmla="*/ 78 w 89"/>
                    <a:gd name="T43" fmla="*/ 24 h 36"/>
                    <a:gd name="T44" fmla="*/ 83 w 89"/>
                    <a:gd name="T45" fmla="*/ 23 h 36"/>
                    <a:gd name="T46" fmla="*/ 87 w 89"/>
                    <a:gd name="T47" fmla="*/ 20 h 36"/>
                    <a:gd name="T48" fmla="*/ 86 w 89"/>
                    <a:gd name="T49" fmla="*/ 17 h 36"/>
                    <a:gd name="T50" fmla="*/ 81 w 89"/>
                    <a:gd name="T51" fmla="*/ 20 h 36"/>
                    <a:gd name="T52" fmla="*/ 75 w 89"/>
                    <a:gd name="T53" fmla="*/ 20 h 36"/>
                    <a:gd name="T54" fmla="*/ 71 w 89"/>
                    <a:gd name="T55" fmla="*/ 19 h 36"/>
                    <a:gd name="T56" fmla="*/ 66 w 89"/>
                    <a:gd name="T57" fmla="*/ 16 h 36"/>
                    <a:gd name="T58" fmla="*/ 66 w 89"/>
                    <a:gd name="T59" fmla="*/ 13 h 36"/>
                    <a:gd name="T60" fmla="*/ 66 w 89"/>
                    <a:gd name="T61" fmla="*/ 9 h 36"/>
                    <a:gd name="T62" fmla="*/ 72 w 89"/>
                    <a:gd name="T63" fmla="*/ 5 h 36"/>
                    <a:gd name="T64" fmla="*/ 74 w 89"/>
                    <a:gd name="T65" fmla="*/ 1 h 36"/>
                    <a:gd name="T66" fmla="*/ 72 w 89"/>
                    <a:gd name="T67" fmla="*/ 0 h 36"/>
                    <a:gd name="T68" fmla="*/ 66 w 89"/>
                    <a:gd name="T69" fmla="*/ 3 h 36"/>
                    <a:gd name="T70" fmla="*/ 62 w 89"/>
                    <a:gd name="T71" fmla="*/ 5 h 36"/>
                    <a:gd name="T72" fmla="*/ 57 w 89"/>
                    <a:gd name="T73" fmla="*/ 8 h 36"/>
                    <a:gd name="T74" fmla="*/ 51 w 89"/>
                    <a:gd name="T75" fmla="*/ 9 h 36"/>
                    <a:gd name="T76" fmla="*/ 45 w 89"/>
                    <a:gd name="T77" fmla="*/ 11 h 36"/>
                    <a:gd name="T78" fmla="*/ 41 w 89"/>
                    <a:gd name="T79" fmla="*/ 11 h 36"/>
                    <a:gd name="T80" fmla="*/ 35 w 89"/>
                    <a:gd name="T81" fmla="*/ 9 h 36"/>
                    <a:gd name="T82" fmla="*/ 30 w 89"/>
                    <a:gd name="T83" fmla="*/ 9 h 36"/>
                    <a:gd name="T84" fmla="*/ 24 w 89"/>
                    <a:gd name="T85" fmla="*/ 11 h 36"/>
                    <a:gd name="T86" fmla="*/ 17 w 89"/>
                    <a:gd name="T87" fmla="*/ 15 h 36"/>
                    <a:gd name="T88" fmla="*/ 11 w 89"/>
                    <a:gd name="T89" fmla="*/ 17 h 36"/>
                    <a:gd name="T90" fmla="*/ 8 w 89"/>
                    <a:gd name="T91" fmla="*/ 20 h 36"/>
                    <a:gd name="T92" fmla="*/ 2 w 89"/>
                    <a:gd name="T93" fmla="*/ 22 h 36"/>
                    <a:gd name="T94" fmla="*/ 5 w 89"/>
                    <a:gd name="T95" fmla="*/ 26 h 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9" h="36">
                      <a:moveTo>
                        <a:pt x="5" y="26"/>
                      </a:moveTo>
                      <a:lnTo>
                        <a:pt x="8" y="24"/>
                      </a:lnTo>
                      <a:lnTo>
                        <a:pt x="11" y="24"/>
                      </a:lnTo>
                      <a:lnTo>
                        <a:pt x="14" y="24"/>
                      </a:lnTo>
                      <a:lnTo>
                        <a:pt x="15" y="23"/>
                      </a:lnTo>
                      <a:lnTo>
                        <a:pt x="17" y="22"/>
                      </a:lnTo>
                      <a:lnTo>
                        <a:pt x="20" y="20"/>
                      </a:lnTo>
                      <a:lnTo>
                        <a:pt x="23" y="22"/>
                      </a:lnTo>
                      <a:lnTo>
                        <a:pt x="24" y="22"/>
                      </a:lnTo>
                      <a:lnTo>
                        <a:pt x="27" y="20"/>
                      </a:lnTo>
                      <a:lnTo>
                        <a:pt x="30" y="19"/>
                      </a:lnTo>
                      <a:lnTo>
                        <a:pt x="33" y="17"/>
                      </a:lnTo>
                      <a:lnTo>
                        <a:pt x="35" y="17"/>
                      </a:lnTo>
                      <a:lnTo>
                        <a:pt x="38" y="17"/>
                      </a:lnTo>
                      <a:lnTo>
                        <a:pt x="41" y="17"/>
                      </a:lnTo>
                      <a:lnTo>
                        <a:pt x="42" y="17"/>
                      </a:lnTo>
                      <a:lnTo>
                        <a:pt x="47" y="19"/>
                      </a:lnTo>
                      <a:lnTo>
                        <a:pt x="50" y="19"/>
                      </a:lnTo>
                      <a:lnTo>
                        <a:pt x="53" y="20"/>
                      </a:lnTo>
                      <a:lnTo>
                        <a:pt x="59" y="20"/>
                      </a:lnTo>
                      <a:lnTo>
                        <a:pt x="60" y="22"/>
                      </a:lnTo>
                      <a:lnTo>
                        <a:pt x="62" y="24"/>
                      </a:lnTo>
                      <a:lnTo>
                        <a:pt x="63" y="26"/>
                      </a:lnTo>
                      <a:lnTo>
                        <a:pt x="66" y="27"/>
                      </a:lnTo>
                      <a:lnTo>
                        <a:pt x="66" y="28"/>
                      </a:lnTo>
                      <a:lnTo>
                        <a:pt x="66" y="31"/>
                      </a:lnTo>
                      <a:lnTo>
                        <a:pt x="68" y="32"/>
                      </a:lnTo>
                      <a:lnTo>
                        <a:pt x="69" y="34"/>
                      </a:lnTo>
                      <a:lnTo>
                        <a:pt x="72" y="35"/>
                      </a:lnTo>
                      <a:lnTo>
                        <a:pt x="75" y="36"/>
                      </a:lnTo>
                      <a:lnTo>
                        <a:pt x="77" y="36"/>
                      </a:lnTo>
                      <a:lnTo>
                        <a:pt x="80" y="36"/>
                      </a:lnTo>
                      <a:lnTo>
                        <a:pt x="83" y="35"/>
                      </a:lnTo>
                      <a:lnTo>
                        <a:pt x="86" y="35"/>
                      </a:lnTo>
                      <a:lnTo>
                        <a:pt x="84" y="32"/>
                      </a:lnTo>
                      <a:lnTo>
                        <a:pt x="81" y="32"/>
                      </a:lnTo>
                      <a:lnTo>
                        <a:pt x="80" y="32"/>
                      </a:lnTo>
                      <a:lnTo>
                        <a:pt x="77" y="32"/>
                      </a:lnTo>
                      <a:lnTo>
                        <a:pt x="75" y="30"/>
                      </a:lnTo>
                      <a:lnTo>
                        <a:pt x="74" y="28"/>
                      </a:lnTo>
                      <a:lnTo>
                        <a:pt x="74" y="26"/>
                      </a:lnTo>
                      <a:lnTo>
                        <a:pt x="74" y="24"/>
                      </a:lnTo>
                      <a:lnTo>
                        <a:pt x="75" y="23"/>
                      </a:lnTo>
                      <a:lnTo>
                        <a:pt x="78" y="24"/>
                      </a:lnTo>
                      <a:lnTo>
                        <a:pt x="81" y="24"/>
                      </a:lnTo>
                      <a:lnTo>
                        <a:pt x="83" y="23"/>
                      </a:lnTo>
                      <a:lnTo>
                        <a:pt x="86" y="22"/>
                      </a:lnTo>
                      <a:lnTo>
                        <a:pt x="87" y="20"/>
                      </a:lnTo>
                      <a:lnTo>
                        <a:pt x="89" y="17"/>
                      </a:lnTo>
                      <a:lnTo>
                        <a:pt x="86" y="17"/>
                      </a:lnTo>
                      <a:lnTo>
                        <a:pt x="83" y="19"/>
                      </a:lnTo>
                      <a:lnTo>
                        <a:pt x="81" y="20"/>
                      </a:lnTo>
                      <a:lnTo>
                        <a:pt x="78" y="20"/>
                      </a:lnTo>
                      <a:lnTo>
                        <a:pt x="75" y="20"/>
                      </a:lnTo>
                      <a:lnTo>
                        <a:pt x="74" y="19"/>
                      </a:lnTo>
                      <a:lnTo>
                        <a:pt x="71" y="19"/>
                      </a:lnTo>
                      <a:lnTo>
                        <a:pt x="68" y="17"/>
                      </a:lnTo>
                      <a:lnTo>
                        <a:pt x="66" y="16"/>
                      </a:lnTo>
                      <a:lnTo>
                        <a:pt x="63" y="15"/>
                      </a:lnTo>
                      <a:lnTo>
                        <a:pt x="66" y="13"/>
                      </a:lnTo>
                      <a:lnTo>
                        <a:pt x="66" y="11"/>
                      </a:lnTo>
                      <a:lnTo>
                        <a:pt x="66" y="9"/>
                      </a:lnTo>
                      <a:lnTo>
                        <a:pt x="69" y="7"/>
                      </a:lnTo>
                      <a:lnTo>
                        <a:pt x="72" y="5"/>
                      </a:lnTo>
                      <a:lnTo>
                        <a:pt x="74" y="4"/>
                      </a:lnTo>
                      <a:lnTo>
                        <a:pt x="74" y="1"/>
                      </a:lnTo>
                      <a:lnTo>
                        <a:pt x="74" y="0"/>
                      </a:lnTo>
                      <a:lnTo>
                        <a:pt x="72" y="0"/>
                      </a:lnTo>
                      <a:lnTo>
                        <a:pt x="69" y="1"/>
                      </a:lnTo>
                      <a:lnTo>
                        <a:pt x="66" y="3"/>
                      </a:lnTo>
                      <a:lnTo>
                        <a:pt x="63" y="4"/>
                      </a:lnTo>
                      <a:lnTo>
                        <a:pt x="62" y="5"/>
                      </a:lnTo>
                      <a:lnTo>
                        <a:pt x="60" y="8"/>
                      </a:lnTo>
                      <a:lnTo>
                        <a:pt x="57" y="8"/>
                      </a:lnTo>
                      <a:lnTo>
                        <a:pt x="54" y="9"/>
                      </a:lnTo>
                      <a:lnTo>
                        <a:pt x="51" y="9"/>
                      </a:lnTo>
                      <a:lnTo>
                        <a:pt x="48" y="11"/>
                      </a:lnTo>
                      <a:lnTo>
                        <a:pt x="45" y="11"/>
                      </a:lnTo>
                      <a:lnTo>
                        <a:pt x="42" y="11"/>
                      </a:lnTo>
                      <a:lnTo>
                        <a:pt x="41" y="11"/>
                      </a:lnTo>
                      <a:lnTo>
                        <a:pt x="38" y="11"/>
                      </a:lnTo>
                      <a:lnTo>
                        <a:pt x="35" y="9"/>
                      </a:lnTo>
                      <a:lnTo>
                        <a:pt x="33" y="9"/>
                      </a:lnTo>
                      <a:lnTo>
                        <a:pt x="30" y="9"/>
                      </a:lnTo>
                      <a:lnTo>
                        <a:pt x="27" y="9"/>
                      </a:lnTo>
                      <a:lnTo>
                        <a:pt x="24" y="11"/>
                      </a:lnTo>
                      <a:lnTo>
                        <a:pt x="18" y="12"/>
                      </a:lnTo>
                      <a:lnTo>
                        <a:pt x="17" y="15"/>
                      </a:lnTo>
                      <a:lnTo>
                        <a:pt x="14" y="16"/>
                      </a:lnTo>
                      <a:lnTo>
                        <a:pt x="11" y="17"/>
                      </a:lnTo>
                      <a:lnTo>
                        <a:pt x="9" y="20"/>
                      </a:lnTo>
                      <a:lnTo>
                        <a:pt x="8" y="20"/>
                      </a:lnTo>
                      <a:lnTo>
                        <a:pt x="5" y="22"/>
                      </a:lnTo>
                      <a:lnTo>
                        <a:pt x="2" y="22"/>
                      </a:lnTo>
                      <a:lnTo>
                        <a:pt x="0" y="23"/>
                      </a:lnTo>
                      <a:lnTo>
                        <a:pt x="5" y="26"/>
                      </a:lnTo>
                      <a:close/>
                    </a:path>
                  </a:pathLst>
                </a:custGeom>
                <a:solidFill>
                  <a:srgbClr val="4747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 name="Freeform 365">
                  <a:extLst>
                    <a:ext uri="{FF2B5EF4-FFF2-40B4-BE49-F238E27FC236}">
                      <a16:creationId xmlns:a16="http://schemas.microsoft.com/office/drawing/2014/main" id="{257098B9-8A1C-4568-A7BB-EAA312D90F4C}"/>
                    </a:ext>
                  </a:extLst>
                </p:cNvPr>
                <p:cNvSpPr>
                  <a:spLocks noChangeAspect="1"/>
                </p:cNvSpPr>
                <p:nvPr/>
              </p:nvSpPr>
              <p:spPr bwMode="auto">
                <a:xfrm>
                  <a:off x="1415" y="3436"/>
                  <a:ext cx="51" cy="22"/>
                </a:xfrm>
                <a:custGeom>
                  <a:avLst/>
                  <a:gdLst>
                    <a:gd name="T0" fmla="*/ 8 w 51"/>
                    <a:gd name="T1" fmla="*/ 22 h 22"/>
                    <a:gd name="T2" fmla="*/ 9 w 51"/>
                    <a:gd name="T3" fmla="*/ 20 h 22"/>
                    <a:gd name="T4" fmla="*/ 12 w 51"/>
                    <a:gd name="T5" fmla="*/ 19 h 22"/>
                    <a:gd name="T6" fmla="*/ 15 w 51"/>
                    <a:gd name="T7" fmla="*/ 17 h 22"/>
                    <a:gd name="T8" fmla="*/ 17 w 51"/>
                    <a:gd name="T9" fmla="*/ 16 h 22"/>
                    <a:gd name="T10" fmla="*/ 17 w 51"/>
                    <a:gd name="T11" fmla="*/ 13 h 22"/>
                    <a:gd name="T12" fmla="*/ 20 w 51"/>
                    <a:gd name="T13" fmla="*/ 12 h 22"/>
                    <a:gd name="T14" fmla="*/ 21 w 51"/>
                    <a:gd name="T15" fmla="*/ 12 h 22"/>
                    <a:gd name="T16" fmla="*/ 24 w 51"/>
                    <a:gd name="T17" fmla="*/ 13 h 22"/>
                    <a:gd name="T18" fmla="*/ 27 w 51"/>
                    <a:gd name="T19" fmla="*/ 12 h 22"/>
                    <a:gd name="T20" fmla="*/ 29 w 51"/>
                    <a:gd name="T21" fmla="*/ 11 h 22"/>
                    <a:gd name="T22" fmla="*/ 32 w 51"/>
                    <a:gd name="T23" fmla="*/ 12 h 22"/>
                    <a:gd name="T24" fmla="*/ 33 w 51"/>
                    <a:gd name="T25" fmla="*/ 13 h 22"/>
                    <a:gd name="T26" fmla="*/ 36 w 51"/>
                    <a:gd name="T27" fmla="*/ 13 h 22"/>
                    <a:gd name="T28" fmla="*/ 39 w 51"/>
                    <a:gd name="T29" fmla="*/ 13 h 22"/>
                    <a:gd name="T30" fmla="*/ 42 w 51"/>
                    <a:gd name="T31" fmla="*/ 12 h 22"/>
                    <a:gd name="T32" fmla="*/ 44 w 51"/>
                    <a:gd name="T33" fmla="*/ 11 h 22"/>
                    <a:gd name="T34" fmla="*/ 47 w 51"/>
                    <a:gd name="T35" fmla="*/ 11 h 22"/>
                    <a:gd name="T36" fmla="*/ 50 w 51"/>
                    <a:gd name="T37" fmla="*/ 9 h 22"/>
                    <a:gd name="T38" fmla="*/ 51 w 51"/>
                    <a:gd name="T39" fmla="*/ 7 h 22"/>
                    <a:gd name="T40" fmla="*/ 51 w 51"/>
                    <a:gd name="T41" fmla="*/ 5 h 22"/>
                    <a:gd name="T42" fmla="*/ 48 w 51"/>
                    <a:gd name="T43" fmla="*/ 5 h 22"/>
                    <a:gd name="T44" fmla="*/ 45 w 51"/>
                    <a:gd name="T45" fmla="*/ 7 h 22"/>
                    <a:gd name="T46" fmla="*/ 44 w 51"/>
                    <a:gd name="T47" fmla="*/ 7 h 22"/>
                    <a:gd name="T48" fmla="*/ 41 w 51"/>
                    <a:gd name="T49" fmla="*/ 8 h 22"/>
                    <a:gd name="T50" fmla="*/ 39 w 51"/>
                    <a:gd name="T51" fmla="*/ 5 h 22"/>
                    <a:gd name="T52" fmla="*/ 38 w 51"/>
                    <a:gd name="T53" fmla="*/ 4 h 22"/>
                    <a:gd name="T54" fmla="*/ 38 w 51"/>
                    <a:gd name="T55" fmla="*/ 1 h 22"/>
                    <a:gd name="T56" fmla="*/ 39 w 51"/>
                    <a:gd name="T57" fmla="*/ 0 h 22"/>
                    <a:gd name="T58" fmla="*/ 38 w 51"/>
                    <a:gd name="T59" fmla="*/ 0 h 22"/>
                    <a:gd name="T60" fmla="*/ 32 w 51"/>
                    <a:gd name="T61" fmla="*/ 0 h 22"/>
                    <a:gd name="T62" fmla="*/ 32 w 51"/>
                    <a:gd name="T63" fmla="*/ 3 h 22"/>
                    <a:gd name="T64" fmla="*/ 30 w 51"/>
                    <a:gd name="T65" fmla="*/ 4 h 22"/>
                    <a:gd name="T66" fmla="*/ 27 w 51"/>
                    <a:gd name="T67" fmla="*/ 4 h 22"/>
                    <a:gd name="T68" fmla="*/ 26 w 51"/>
                    <a:gd name="T69" fmla="*/ 5 h 22"/>
                    <a:gd name="T70" fmla="*/ 23 w 51"/>
                    <a:gd name="T71" fmla="*/ 5 h 22"/>
                    <a:gd name="T72" fmla="*/ 21 w 51"/>
                    <a:gd name="T73" fmla="*/ 7 h 22"/>
                    <a:gd name="T74" fmla="*/ 24 w 51"/>
                    <a:gd name="T75" fmla="*/ 7 h 22"/>
                    <a:gd name="T76" fmla="*/ 23 w 51"/>
                    <a:gd name="T77" fmla="*/ 9 h 22"/>
                    <a:gd name="T78" fmla="*/ 21 w 51"/>
                    <a:gd name="T79" fmla="*/ 9 h 22"/>
                    <a:gd name="T80" fmla="*/ 18 w 51"/>
                    <a:gd name="T81" fmla="*/ 11 h 22"/>
                    <a:gd name="T82" fmla="*/ 15 w 51"/>
                    <a:gd name="T83" fmla="*/ 11 h 22"/>
                    <a:gd name="T84" fmla="*/ 12 w 51"/>
                    <a:gd name="T85" fmla="*/ 12 h 22"/>
                    <a:gd name="T86" fmla="*/ 9 w 51"/>
                    <a:gd name="T87" fmla="*/ 12 h 22"/>
                    <a:gd name="T88" fmla="*/ 8 w 51"/>
                    <a:gd name="T89" fmla="*/ 12 h 22"/>
                    <a:gd name="T90" fmla="*/ 8 w 51"/>
                    <a:gd name="T91" fmla="*/ 13 h 22"/>
                    <a:gd name="T92" fmla="*/ 5 w 51"/>
                    <a:gd name="T93" fmla="*/ 15 h 22"/>
                    <a:gd name="T94" fmla="*/ 3 w 51"/>
                    <a:gd name="T95" fmla="*/ 17 h 22"/>
                    <a:gd name="T96" fmla="*/ 2 w 51"/>
                    <a:gd name="T97" fmla="*/ 17 h 22"/>
                    <a:gd name="T98" fmla="*/ 0 w 51"/>
                    <a:gd name="T99" fmla="*/ 19 h 22"/>
                    <a:gd name="T100" fmla="*/ 8 w 51"/>
                    <a:gd name="T101" fmla="*/ 22 h 2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1" h="22">
                      <a:moveTo>
                        <a:pt x="8" y="22"/>
                      </a:moveTo>
                      <a:lnTo>
                        <a:pt x="9" y="20"/>
                      </a:lnTo>
                      <a:lnTo>
                        <a:pt x="12" y="19"/>
                      </a:lnTo>
                      <a:lnTo>
                        <a:pt x="15" y="17"/>
                      </a:lnTo>
                      <a:lnTo>
                        <a:pt x="17" y="16"/>
                      </a:lnTo>
                      <a:lnTo>
                        <a:pt x="17" y="13"/>
                      </a:lnTo>
                      <a:lnTo>
                        <a:pt x="20" y="12"/>
                      </a:lnTo>
                      <a:lnTo>
                        <a:pt x="21" y="12"/>
                      </a:lnTo>
                      <a:lnTo>
                        <a:pt x="24" y="13"/>
                      </a:lnTo>
                      <a:lnTo>
                        <a:pt x="27" y="12"/>
                      </a:lnTo>
                      <a:lnTo>
                        <a:pt x="29" y="11"/>
                      </a:lnTo>
                      <a:lnTo>
                        <a:pt x="32" y="12"/>
                      </a:lnTo>
                      <a:lnTo>
                        <a:pt x="33" y="13"/>
                      </a:lnTo>
                      <a:lnTo>
                        <a:pt x="36" y="13"/>
                      </a:lnTo>
                      <a:lnTo>
                        <a:pt x="39" y="13"/>
                      </a:lnTo>
                      <a:lnTo>
                        <a:pt x="42" y="12"/>
                      </a:lnTo>
                      <a:lnTo>
                        <a:pt x="44" y="11"/>
                      </a:lnTo>
                      <a:lnTo>
                        <a:pt x="47" y="11"/>
                      </a:lnTo>
                      <a:lnTo>
                        <a:pt x="50" y="9"/>
                      </a:lnTo>
                      <a:lnTo>
                        <a:pt x="51" y="7"/>
                      </a:lnTo>
                      <a:lnTo>
                        <a:pt x="51" y="5"/>
                      </a:lnTo>
                      <a:lnTo>
                        <a:pt x="48" y="5"/>
                      </a:lnTo>
                      <a:lnTo>
                        <a:pt x="45" y="7"/>
                      </a:lnTo>
                      <a:lnTo>
                        <a:pt x="44" y="7"/>
                      </a:lnTo>
                      <a:lnTo>
                        <a:pt x="41" y="8"/>
                      </a:lnTo>
                      <a:lnTo>
                        <a:pt x="39" y="5"/>
                      </a:lnTo>
                      <a:lnTo>
                        <a:pt x="38" y="4"/>
                      </a:lnTo>
                      <a:lnTo>
                        <a:pt x="38" y="1"/>
                      </a:lnTo>
                      <a:lnTo>
                        <a:pt x="39" y="0"/>
                      </a:lnTo>
                      <a:lnTo>
                        <a:pt x="38" y="0"/>
                      </a:lnTo>
                      <a:lnTo>
                        <a:pt x="32" y="0"/>
                      </a:lnTo>
                      <a:lnTo>
                        <a:pt x="32" y="3"/>
                      </a:lnTo>
                      <a:lnTo>
                        <a:pt x="30" y="4"/>
                      </a:lnTo>
                      <a:lnTo>
                        <a:pt x="27" y="4"/>
                      </a:lnTo>
                      <a:lnTo>
                        <a:pt x="26" y="5"/>
                      </a:lnTo>
                      <a:lnTo>
                        <a:pt x="23" y="5"/>
                      </a:lnTo>
                      <a:lnTo>
                        <a:pt x="21" y="7"/>
                      </a:lnTo>
                      <a:lnTo>
                        <a:pt x="24" y="7"/>
                      </a:lnTo>
                      <a:lnTo>
                        <a:pt x="23" y="9"/>
                      </a:lnTo>
                      <a:lnTo>
                        <a:pt x="21" y="9"/>
                      </a:lnTo>
                      <a:lnTo>
                        <a:pt x="18" y="11"/>
                      </a:lnTo>
                      <a:lnTo>
                        <a:pt x="15" y="11"/>
                      </a:lnTo>
                      <a:lnTo>
                        <a:pt x="12" y="12"/>
                      </a:lnTo>
                      <a:lnTo>
                        <a:pt x="9" y="12"/>
                      </a:lnTo>
                      <a:lnTo>
                        <a:pt x="8" y="12"/>
                      </a:lnTo>
                      <a:lnTo>
                        <a:pt x="8" y="13"/>
                      </a:lnTo>
                      <a:lnTo>
                        <a:pt x="5" y="15"/>
                      </a:lnTo>
                      <a:lnTo>
                        <a:pt x="3" y="17"/>
                      </a:lnTo>
                      <a:lnTo>
                        <a:pt x="2" y="17"/>
                      </a:lnTo>
                      <a:lnTo>
                        <a:pt x="0" y="19"/>
                      </a:lnTo>
                      <a:lnTo>
                        <a:pt x="8" y="22"/>
                      </a:lnTo>
                      <a:close/>
                    </a:path>
                  </a:pathLst>
                </a:custGeom>
                <a:solidFill>
                  <a:srgbClr val="4747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 name="Freeform 366">
                  <a:extLst>
                    <a:ext uri="{FF2B5EF4-FFF2-40B4-BE49-F238E27FC236}">
                      <a16:creationId xmlns:a16="http://schemas.microsoft.com/office/drawing/2014/main" id="{5D1DD174-B38B-4B9F-AAFB-A941671F8A6F}"/>
                    </a:ext>
                  </a:extLst>
                </p:cNvPr>
                <p:cNvSpPr>
                  <a:spLocks noChangeAspect="1"/>
                </p:cNvSpPr>
                <p:nvPr/>
              </p:nvSpPr>
              <p:spPr bwMode="auto">
                <a:xfrm>
                  <a:off x="1599" y="3413"/>
                  <a:ext cx="105" cy="77"/>
                </a:xfrm>
                <a:custGeom>
                  <a:avLst/>
                  <a:gdLst>
                    <a:gd name="T0" fmla="*/ 77 w 105"/>
                    <a:gd name="T1" fmla="*/ 1 h 77"/>
                    <a:gd name="T2" fmla="*/ 86 w 105"/>
                    <a:gd name="T3" fmla="*/ 1 h 77"/>
                    <a:gd name="T4" fmla="*/ 96 w 105"/>
                    <a:gd name="T5" fmla="*/ 4 h 77"/>
                    <a:gd name="T6" fmla="*/ 104 w 105"/>
                    <a:gd name="T7" fmla="*/ 11 h 77"/>
                    <a:gd name="T8" fmla="*/ 99 w 105"/>
                    <a:gd name="T9" fmla="*/ 19 h 77"/>
                    <a:gd name="T10" fmla="*/ 93 w 105"/>
                    <a:gd name="T11" fmla="*/ 26 h 77"/>
                    <a:gd name="T12" fmla="*/ 83 w 105"/>
                    <a:gd name="T13" fmla="*/ 27 h 77"/>
                    <a:gd name="T14" fmla="*/ 81 w 105"/>
                    <a:gd name="T15" fmla="*/ 36 h 77"/>
                    <a:gd name="T16" fmla="*/ 77 w 105"/>
                    <a:gd name="T17" fmla="*/ 42 h 77"/>
                    <a:gd name="T18" fmla="*/ 83 w 105"/>
                    <a:gd name="T19" fmla="*/ 42 h 77"/>
                    <a:gd name="T20" fmla="*/ 86 w 105"/>
                    <a:gd name="T21" fmla="*/ 45 h 77"/>
                    <a:gd name="T22" fmla="*/ 78 w 105"/>
                    <a:gd name="T23" fmla="*/ 49 h 77"/>
                    <a:gd name="T24" fmla="*/ 68 w 105"/>
                    <a:gd name="T25" fmla="*/ 51 h 77"/>
                    <a:gd name="T26" fmla="*/ 75 w 105"/>
                    <a:gd name="T27" fmla="*/ 57 h 77"/>
                    <a:gd name="T28" fmla="*/ 86 w 105"/>
                    <a:gd name="T29" fmla="*/ 54 h 77"/>
                    <a:gd name="T30" fmla="*/ 95 w 105"/>
                    <a:gd name="T31" fmla="*/ 51 h 77"/>
                    <a:gd name="T32" fmla="*/ 105 w 105"/>
                    <a:gd name="T33" fmla="*/ 53 h 77"/>
                    <a:gd name="T34" fmla="*/ 95 w 105"/>
                    <a:gd name="T35" fmla="*/ 54 h 77"/>
                    <a:gd name="T36" fmla="*/ 86 w 105"/>
                    <a:gd name="T37" fmla="*/ 58 h 77"/>
                    <a:gd name="T38" fmla="*/ 77 w 105"/>
                    <a:gd name="T39" fmla="*/ 63 h 77"/>
                    <a:gd name="T40" fmla="*/ 66 w 105"/>
                    <a:gd name="T41" fmla="*/ 62 h 77"/>
                    <a:gd name="T42" fmla="*/ 56 w 105"/>
                    <a:gd name="T43" fmla="*/ 65 h 77"/>
                    <a:gd name="T44" fmla="*/ 50 w 105"/>
                    <a:gd name="T45" fmla="*/ 68 h 77"/>
                    <a:gd name="T46" fmla="*/ 42 w 105"/>
                    <a:gd name="T47" fmla="*/ 74 h 77"/>
                    <a:gd name="T48" fmla="*/ 33 w 105"/>
                    <a:gd name="T49" fmla="*/ 74 h 77"/>
                    <a:gd name="T50" fmla="*/ 21 w 105"/>
                    <a:gd name="T51" fmla="*/ 74 h 77"/>
                    <a:gd name="T52" fmla="*/ 9 w 105"/>
                    <a:gd name="T53" fmla="*/ 76 h 77"/>
                    <a:gd name="T54" fmla="*/ 0 w 105"/>
                    <a:gd name="T55" fmla="*/ 72 h 77"/>
                    <a:gd name="T56" fmla="*/ 11 w 105"/>
                    <a:gd name="T57" fmla="*/ 73 h 77"/>
                    <a:gd name="T58" fmla="*/ 18 w 105"/>
                    <a:gd name="T59" fmla="*/ 69 h 77"/>
                    <a:gd name="T60" fmla="*/ 29 w 105"/>
                    <a:gd name="T61" fmla="*/ 68 h 77"/>
                    <a:gd name="T62" fmla="*/ 39 w 105"/>
                    <a:gd name="T63" fmla="*/ 66 h 77"/>
                    <a:gd name="T64" fmla="*/ 35 w 105"/>
                    <a:gd name="T65" fmla="*/ 59 h 77"/>
                    <a:gd name="T66" fmla="*/ 42 w 105"/>
                    <a:gd name="T67" fmla="*/ 62 h 77"/>
                    <a:gd name="T68" fmla="*/ 54 w 105"/>
                    <a:gd name="T69" fmla="*/ 59 h 77"/>
                    <a:gd name="T70" fmla="*/ 60 w 105"/>
                    <a:gd name="T71" fmla="*/ 51 h 77"/>
                    <a:gd name="T72" fmla="*/ 53 w 105"/>
                    <a:gd name="T73" fmla="*/ 49 h 77"/>
                    <a:gd name="T74" fmla="*/ 54 w 105"/>
                    <a:gd name="T75" fmla="*/ 43 h 77"/>
                    <a:gd name="T76" fmla="*/ 62 w 105"/>
                    <a:gd name="T77" fmla="*/ 42 h 77"/>
                    <a:gd name="T78" fmla="*/ 71 w 105"/>
                    <a:gd name="T79" fmla="*/ 35 h 77"/>
                    <a:gd name="T80" fmla="*/ 69 w 105"/>
                    <a:gd name="T81" fmla="*/ 27 h 77"/>
                    <a:gd name="T82" fmla="*/ 66 w 105"/>
                    <a:gd name="T83" fmla="*/ 23 h 77"/>
                    <a:gd name="T84" fmla="*/ 56 w 105"/>
                    <a:gd name="T85" fmla="*/ 18 h 77"/>
                    <a:gd name="T86" fmla="*/ 65 w 105"/>
                    <a:gd name="T87" fmla="*/ 20 h 77"/>
                    <a:gd name="T88" fmla="*/ 74 w 105"/>
                    <a:gd name="T89" fmla="*/ 23 h 77"/>
                    <a:gd name="T90" fmla="*/ 87 w 105"/>
                    <a:gd name="T91" fmla="*/ 18 h 77"/>
                    <a:gd name="T92" fmla="*/ 92 w 105"/>
                    <a:gd name="T93" fmla="*/ 11 h 77"/>
                    <a:gd name="T94" fmla="*/ 83 w 105"/>
                    <a:gd name="T95" fmla="*/ 8 h 77"/>
                    <a:gd name="T96" fmla="*/ 74 w 105"/>
                    <a:gd name="T97" fmla="*/ 7 h 77"/>
                    <a:gd name="T98" fmla="*/ 69 w 105"/>
                    <a:gd name="T99" fmla="*/ 1 h 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5" h="77">
                      <a:moveTo>
                        <a:pt x="69" y="1"/>
                      </a:moveTo>
                      <a:lnTo>
                        <a:pt x="72" y="1"/>
                      </a:lnTo>
                      <a:lnTo>
                        <a:pt x="74" y="1"/>
                      </a:lnTo>
                      <a:lnTo>
                        <a:pt x="77" y="1"/>
                      </a:lnTo>
                      <a:lnTo>
                        <a:pt x="80" y="1"/>
                      </a:lnTo>
                      <a:lnTo>
                        <a:pt x="81" y="0"/>
                      </a:lnTo>
                      <a:lnTo>
                        <a:pt x="84" y="0"/>
                      </a:lnTo>
                      <a:lnTo>
                        <a:pt x="86" y="1"/>
                      </a:lnTo>
                      <a:lnTo>
                        <a:pt x="89" y="1"/>
                      </a:lnTo>
                      <a:lnTo>
                        <a:pt x="92" y="4"/>
                      </a:lnTo>
                      <a:lnTo>
                        <a:pt x="93" y="4"/>
                      </a:lnTo>
                      <a:lnTo>
                        <a:pt x="96" y="4"/>
                      </a:lnTo>
                      <a:lnTo>
                        <a:pt x="99" y="5"/>
                      </a:lnTo>
                      <a:lnTo>
                        <a:pt x="99" y="7"/>
                      </a:lnTo>
                      <a:lnTo>
                        <a:pt x="102" y="9"/>
                      </a:lnTo>
                      <a:lnTo>
                        <a:pt x="104" y="11"/>
                      </a:lnTo>
                      <a:lnTo>
                        <a:pt x="104" y="13"/>
                      </a:lnTo>
                      <a:lnTo>
                        <a:pt x="104" y="15"/>
                      </a:lnTo>
                      <a:lnTo>
                        <a:pt x="102" y="18"/>
                      </a:lnTo>
                      <a:lnTo>
                        <a:pt x="99" y="19"/>
                      </a:lnTo>
                      <a:lnTo>
                        <a:pt x="96" y="19"/>
                      </a:lnTo>
                      <a:lnTo>
                        <a:pt x="93" y="22"/>
                      </a:lnTo>
                      <a:lnTo>
                        <a:pt x="93" y="23"/>
                      </a:lnTo>
                      <a:lnTo>
                        <a:pt x="93" y="26"/>
                      </a:lnTo>
                      <a:lnTo>
                        <a:pt x="92" y="27"/>
                      </a:lnTo>
                      <a:lnTo>
                        <a:pt x="89" y="27"/>
                      </a:lnTo>
                      <a:lnTo>
                        <a:pt x="86" y="28"/>
                      </a:lnTo>
                      <a:lnTo>
                        <a:pt x="83" y="27"/>
                      </a:lnTo>
                      <a:lnTo>
                        <a:pt x="81" y="30"/>
                      </a:lnTo>
                      <a:lnTo>
                        <a:pt x="80" y="32"/>
                      </a:lnTo>
                      <a:lnTo>
                        <a:pt x="80" y="34"/>
                      </a:lnTo>
                      <a:lnTo>
                        <a:pt x="81" y="36"/>
                      </a:lnTo>
                      <a:lnTo>
                        <a:pt x="81" y="38"/>
                      </a:lnTo>
                      <a:lnTo>
                        <a:pt x="78" y="39"/>
                      </a:lnTo>
                      <a:lnTo>
                        <a:pt x="77" y="39"/>
                      </a:lnTo>
                      <a:lnTo>
                        <a:pt x="77" y="42"/>
                      </a:lnTo>
                      <a:lnTo>
                        <a:pt x="77" y="43"/>
                      </a:lnTo>
                      <a:lnTo>
                        <a:pt x="78" y="45"/>
                      </a:lnTo>
                      <a:lnTo>
                        <a:pt x="80" y="42"/>
                      </a:lnTo>
                      <a:lnTo>
                        <a:pt x="83" y="42"/>
                      </a:lnTo>
                      <a:lnTo>
                        <a:pt x="86" y="42"/>
                      </a:lnTo>
                      <a:lnTo>
                        <a:pt x="89" y="42"/>
                      </a:lnTo>
                      <a:lnTo>
                        <a:pt x="90" y="45"/>
                      </a:lnTo>
                      <a:lnTo>
                        <a:pt x="86" y="45"/>
                      </a:lnTo>
                      <a:lnTo>
                        <a:pt x="84" y="43"/>
                      </a:lnTo>
                      <a:lnTo>
                        <a:pt x="83" y="46"/>
                      </a:lnTo>
                      <a:lnTo>
                        <a:pt x="80" y="47"/>
                      </a:lnTo>
                      <a:lnTo>
                        <a:pt x="78" y="49"/>
                      </a:lnTo>
                      <a:lnTo>
                        <a:pt x="75" y="49"/>
                      </a:lnTo>
                      <a:lnTo>
                        <a:pt x="72" y="50"/>
                      </a:lnTo>
                      <a:lnTo>
                        <a:pt x="71" y="50"/>
                      </a:lnTo>
                      <a:lnTo>
                        <a:pt x="68" y="51"/>
                      </a:lnTo>
                      <a:lnTo>
                        <a:pt x="68" y="54"/>
                      </a:lnTo>
                      <a:lnTo>
                        <a:pt x="71" y="55"/>
                      </a:lnTo>
                      <a:lnTo>
                        <a:pt x="72" y="57"/>
                      </a:lnTo>
                      <a:lnTo>
                        <a:pt x="75" y="57"/>
                      </a:lnTo>
                      <a:lnTo>
                        <a:pt x="78" y="55"/>
                      </a:lnTo>
                      <a:lnTo>
                        <a:pt x="80" y="55"/>
                      </a:lnTo>
                      <a:lnTo>
                        <a:pt x="83" y="55"/>
                      </a:lnTo>
                      <a:lnTo>
                        <a:pt x="86" y="54"/>
                      </a:lnTo>
                      <a:lnTo>
                        <a:pt x="87" y="53"/>
                      </a:lnTo>
                      <a:lnTo>
                        <a:pt x="90" y="51"/>
                      </a:lnTo>
                      <a:lnTo>
                        <a:pt x="92" y="51"/>
                      </a:lnTo>
                      <a:lnTo>
                        <a:pt x="95" y="51"/>
                      </a:lnTo>
                      <a:lnTo>
                        <a:pt x="98" y="51"/>
                      </a:lnTo>
                      <a:lnTo>
                        <a:pt x="99" y="51"/>
                      </a:lnTo>
                      <a:lnTo>
                        <a:pt x="102" y="51"/>
                      </a:lnTo>
                      <a:lnTo>
                        <a:pt x="105" y="53"/>
                      </a:lnTo>
                      <a:lnTo>
                        <a:pt x="102" y="53"/>
                      </a:lnTo>
                      <a:lnTo>
                        <a:pt x="99" y="54"/>
                      </a:lnTo>
                      <a:lnTo>
                        <a:pt x="98" y="54"/>
                      </a:lnTo>
                      <a:lnTo>
                        <a:pt x="95" y="54"/>
                      </a:lnTo>
                      <a:lnTo>
                        <a:pt x="92" y="54"/>
                      </a:lnTo>
                      <a:lnTo>
                        <a:pt x="90" y="55"/>
                      </a:lnTo>
                      <a:lnTo>
                        <a:pt x="87" y="57"/>
                      </a:lnTo>
                      <a:lnTo>
                        <a:pt x="86" y="58"/>
                      </a:lnTo>
                      <a:lnTo>
                        <a:pt x="83" y="59"/>
                      </a:lnTo>
                      <a:lnTo>
                        <a:pt x="80" y="61"/>
                      </a:lnTo>
                      <a:lnTo>
                        <a:pt x="78" y="61"/>
                      </a:lnTo>
                      <a:lnTo>
                        <a:pt x="77" y="63"/>
                      </a:lnTo>
                      <a:lnTo>
                        <a:pt x="74" y="63"/>
                      </a:lnTo>
                      <a:lnTo>
                        <a:pt x="71" y="63"/>
                      </a:lnTo>
                      <a:lnTo>
                        <a:pt x="68" y="63"/>
                      </a:lnTo>
                      <a:lnTo>
                        <a:pt x="66" y="62"/>
                      </a:lnTo>
                      <a:lnTo>
                        <a:pt x="63" y="62"/>
                      </a:lnTo>
                      <a:lnTo>
                        <a:pt x="60" y="63"/>
                      </a:lnTo>
                      <a:lnTo>
                        <a:pt x="59" y="65"/>
                      </a:lnTo>
                      <a:lnTo>
                        <a:pt x="56" y="65"/>
                      </a:lnTo>
                      <a:lnTo>
                        <a:pt x="54" y="62"/>
                      </a:lnTo>
                      <a:lnTo>
                        <a:pt x="53" y="65"/>
                      </a:lnTo>
                      <a:lnTo>
                        <a:pt x="53" y="66"/>
                      </a:lnTo>
                      <a:lnTo>
                        <a:pt x="50" y="68"/>
                      </a:lnTo>
                      <a:lnTo>
                        <a:pt x="48" y="70"/>
                      </a:lnTo>
                      <a:lnTo>
                        <a:pt x="48" y="73"/>
                      </a:lnTo>
                      <a:lnTo>
                        <a:pt x="45" y="74"/>
                      </a:lnTo>
                      <a:lnTo>
                        <a:pt x="42" y="74"/>
                      </a:lnTo>
                      <a:lnTo>
                        <a:pt x="41" y="74"/>
                      </a:lnTo>
                      <a:lnTo>
                        <a:pt x="38" y="72"/>
                      </a:lnTo>
                      <a:lnTo>
                        <a:pt x="35" y="73"/>
                      </a:lnTo>
                      <a:lnTo>
                        <a:pt x="33" y="74"/>
                      </a:lnTo>
                      <a:lnTo>
                        <a:pt x="30" y="74"/>
                      </a:lnTo>
                      <a:lnTo>
                        <a:pt x="27" y="74"/>
                      </a:lnTo>
                      <a:lnTo>
                        <a:pt x="23" y="76"/>
                      </a:lnTo>
                      <a:lnTo>
                        <a:pt x="21" y="74"/>
                      </a:lnTo>
                      <a:lnTo>
                        <a:pt x="18" y="74"/>
                      </a:lnTo>
                      <a:lnTo>
                        <a:pt x="15" y="77"/>
                      </a:lnTo>
                      <a:lnTo>
                        <a:pt x="12" y="76"/>
                      </a:lnTo>
                      <a:lnTo>
                        <a:pt x="9" y="76"/>
                      </a:lnTo>
                      <a:lnTo>
                        <a:pt x="8" y="76"/>
                      </a:lnTo>
                      <a:lnTo>
                        <a:pt x="5" y="74"/>
                      </a:lnTo>
                      <a:lnTo>
                        <a:pt x="2" y="74"/>
                      </a:lnTo>
                      <a:lnTo>
                        <a:pt x="0" y="72"/>
                      </a:lnTo>
                      <a:lnTo>
                        <a:pt x="3" y="72"/>
                      </a:lnTo>
                      <a:lnTo>
                        <a:pt x="5" y="72"/>
                      </a:lnTo>
                      <a:lnTo>
                        <a:pt x="8" y="73"/>
                      </a:lnTo>
                      <a:lnTo>
                        <a:pt x="11" y="73"/>
                      </a:lnTo>
                      <a:lnTo>
                        <a:pt x="15" y="72"/>
                      </a:lnTo>
                      <a:lnTo>
                        <a:pt x="17" y="72"/>
                      </a:lnTo>
                      <a:lnTo>
                        <a:pt x="20" y="72"/>
                      </a:lnTo>
                      <a:lnTo>
                        <a:pt x="18" y="69"/>
                      </a:lnTo>
                      <a:lnTo>
                        <a:pt x="18" y="68"/>
                      </a:lnTo>
                      <a:lnTo>
                        <a:pt x="24" y="68"/>
                      </a:lnTo>
                      <a:lnTo>
                        <a:pt x="27" y="69"/>
                      </a:lnTo>
                      <a:lnTo>
                        <a:pt x="29" y="68"/>
                      </a:lnTo>
                      <a:lnTo>
                        <a:pt x="32" y="68"/>
                      </a:lnTo>
                      <a:lnTo>
                        <a:pt x="35" y="66"/>
                      </a:lnTo>
                      <a:lnTo>
                        <a:pt x="36" y="66"/>
                      </a:lnTo>
                      <a:lnTo>
                        <a:pt x="39" y="66"/>
                      </a:lnTo>
                      <a:lnTo>
                        <a:pt x="41" y="63"/>
                      </a:lnTo>
                      <a:lnTo>
                        <a:pt x="39" y="62"/>
                      </a:lnTo>
                      <a:lnTo>
                        <a:pt x="36" y="62"/>
                      </a:lnTo>
                      <a:lnTo>
                        <a:pt x="35" y="59"/>
                      </a:lnTo>
                      <a:lnTo>
                        <a:pt x="36" y="59"/>
                      </a:lnTo>
                      <a:lnTo>
                        <a:pt x="39" y="59"/>
                      </a:lnTo>
                      <a:lnTo>
                        <a:pt x="41" y="62"/>
                      </a:lnTo>
                      <a:lnTo>
                        <a:pt x="42" y="62"/>
                      </a:lnTo>
                      <a:lnTo>
                        <a:pt x="45" y="61"/>
                      </a:lnTo>
                      <a:lnTo>
                        <a:pt x="48" y="61"/>
                      </a:lnTo>
                      <a:lnTo>
                        <a:pt x="51" y="61"/>
                      </a:lnTo>
                      <a:lnTo>
                        <a:pt x="54" y="59"/>
                      </a:lnTo>
                      <a:lnTo>
                        <a:pt x="54" y="57"/>
                      </a:lnTo>
                      <a:lnTo>
                        <a:pt x="56" y="55"/>
                      </a:lnTo>
                      <a:lnTo>
                        <a:pt x="59" y="54"/>
                      </a:lnTo>
                      <a:lnTo>
                        <a:pt x="60" y="51"/>
                      </a:lnTo>
                      <a:lnTo>
                        <a:pt x="60" y="50"/>
                      </a:lnTo>
                      <a:lnTo>
                        <a:pt x="59" y="49"/>
                      </a:lnTo>
                      <a:lnTo>
                        <a:pt x="56" y="49"/>
                      </a:lnTo>
                      <a:lnTo>
                        <a:pt x="53" y="49"/>
                      </a:lnTo>
                      <a:lnTo>
                        <a:pt x="53" y="46"/>
                      </a:lnTo>
                      <a:lnTo>
                        <a:pt x="50" y="43"/>
                      </a:lnTo>
                      <a:lnTo>
                        <a:pt x="53" y="43"/>
                      </a:lnTo>
                      <a:lnTo>
                        <a:pt x="54" y="43"/>
                      </a:lnTo>
                      <a:lnTo>
                        <a:pt x="57" y="43"/>
                      </a:lnTo>
                      <a:lnTo>
                        <a:pt x="60" y="45"/>
                      </a:lnTo>
                      <a:lnTo>
                        <a:pt x="62" y="43"/>
                      </a:lnTo>
                      <a:lnTo>
                        <a:pt x="62" y="42"/>
                      </a:lnTo>
                      <a:lnTo>
                        <a:pt x="65" y="40"/>
                      </a:lnTo>
                      <a:lnTo>
                        <a:pt x="66" y="39"/>
                      </a:lnTo>
                      <a:lnTo>
                        <a:pt x="68" y="36"/>
                      </a:lnTo>
                      <a:lnTo>
                        <a:pt x="71" y="35"/>
                      </a:lnTo>
                      <a:lnTo>
                        <a:pt x="72" y="34"/>
                      </a:lnTo>
                      <a:lnTo>
                        <a:pt x="72" y="31"/>
                      </a:lnTo>
                      <a:lnTo>
                        <a:pt x="71" y="30"/>
                      </a:lnTo>
                      <a:lnTo>
                        <a:pt x="69" y="27"/>
                      </a:lnTo>
                      <a:lnTo>
                        <a:pt x="72" y="27"/>
                      </a:lnTo>
                      <a:lnTo>
                        <a:pt x="72" y="24"/>
                      </a:lnTo>
                      <a:lnTo>
                        <a:pt x="69" y="24"/>
                      </a:lnTo>
                      <a:lnTo>
                        <a:pt x="66" y="23"/>
                      </a:lnTo>
                      <a:lnTo>
                        <a:pt x="62" y="22"/>
                      </a:lnTo>
                      <a:lnTo>
                        <a:pt x="60" y="22"/>
                      </a:lnTo>
                      <a:lnTo>
                        <a:pt x="59" y="19"/>
                      </a:lnTo>
                      <a:lnTo>
                        <a:pt x="56" y="18"/>
                      </a:lnTo>
                      <a:lnTo>
                        <a:pt x="56" y="16"/>
                      </a:lnTo>
                      <a:lnTo>
                        <a:pt x="59" y="18"/>
                      </a:lnTo>
                      <a:lnTo>
                        <a:pt x="60" y="19"/>
                      </a:lnTo>
                      <a:lnTo>
                        <a:pt x="65" y="20"/>
                      </a:lnTo>
                      <a:lnTo>
                        <a:pt x="66" y="22"/>
                      </a:lnTo>
                      <a:lnTo>
                        <a:pt x="69" y="22"/>
                      </a:lnTo>
                      <a:lnTo>
                        <a:pt x="72" y="23"/>
                      </a:lnTo>
                      <a:lnTo>
                        <a:pt x="74" y="23"/>
                      </a:lnTo>
                      <a:lnTo>
                        <a:pt x="83" y="23"/>
                      </a:lnTo>
                      <a:lnTo>
                        <a:pt x="86" y="23"/>
                      </a:lnTo>
                      <a:lnTo>
                        <a:pt x="86" y="20"/>
                      </a:lnTo>
                      <a:lnTo>
                        <a:pt x="87" y="18"/>
                      </a:lnTo>
                      <a:lnTo>
                        <a:pt x="89" y="16"/>
                      </a:lnTo>
                      <a:lnTo>
                        <a:pt x="92" y="15"/>
                      </a:lnTo>
                      <a:lnTo>
                        <a:pt x="93" y="13"/>
                      </a:lnTo>
                      <a:lnTo>
                        <a:pt x="92" y="11"/>
                      </a:lnTo>
                      <a:lnTo>
                        <a:pt x="90" y="9"/>
                      </a:lnTo>
                      <a:lnTo>
                        <a:pt x="87" y="8"/>
                      </a:lnTo>
                      <a:lnTo>
                        <a:pt x="86" y="7"/>
                      </a:lnTo>
                      <a:lnTo>
                        <a:pt x="83" y="8"/>
                      </a:lnTo>
                      <a:lnTo>
                        <a:pt x="80" y="9"/>
                      </a:lnTo>
                      <a:lnTo>
                        <a:pt x="78" y="9"/>
                      </a:lnTo>
                      <a:lnTo>
                        <a:pt x="75" y="8"/>
                      </a:lnTo>
                      <a:lnTo>
                        <a:pt x="74" y="7"/>
                      </a:lnTo>
                      <a:lnTo>
                        <a:pt x="72" y="4"/>
                      </a:lnTo>
                      <a:lnTo>
                        <a:pt x="69" y="3"/>
                      </a:lnTo>
                      <a:lnTo>
                        <a:pt x="68" y="1"/>
                      </a:lnTo>
                      <a:lnTo>
                        <a:pt x="69" y="1"/>
                      </a:lnTo>
                      <a:close/>
                    </a:path>
                  </a:pathLst>
                </a:custGeom>
                <a:solidFill>
                  <a:srgbClr val="4747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5" name="WordArt 367">
                <a:extLst>
                  <a:ext uri="{FF2B5EF4-FFF2-40B4-BE49-F238E27FC236}">
                    <a16:creationId xmlns:a16="http://schemas.microsoft.com/office/drawing/2014/main" id="{87832B68-52A5-4D62-A3EB-01E55B216B24}"/>
                  </a:ext>
                </a:extLst>
              </p:cNvPr>
              <p:cNvSpPr>
                <a:spLocks noChangeArrowheads="1" noChangeShapeType="1" noTextEdit="1"/>
              </p:cNvSpPr>
              <p:nvPr/>
            </p:nvSpPr>
            <p:spPr bwMode="auto">
              <a:xfrm>
                <a:off x="2246" y="3539"/>
                <a:ext cx="360" cy="171"/>
              </a:xfrm>
              <a:prstGeom prst="rect">
                <a:avLst/>
              </a:prstGeom>
            </p:spPr>
            <p:txBody>
              <a:bodyPr wrap="none" fromWordArt="1">
                <a:prstTxWarp prst="textCanDown">
                  <a:avLst>
                    <a:gd name="adj" fmla="val 33333"/>
                  </a:avLst>
                </a:prstTxWarp>
              </a:bodyPr>
              <a:lstStyle/>
              <a:p>
                <a:r>
                  <a:rPr lang="en-US" altLang="zh-CN" sz="1200" kern="10">
                    <a:ln w="9525">
                      <a:solidFill>
                        <a:srgbClr val="000000"/>
                      </a:solidFill>
                      <a:round/>
                      <a:headEnd/>
                      <a:tailEnd/>
                    </a:ln>
                    <a:solidFill>
                      <a:srgbClr val="000000"/>
                    </a:solidFill>
                    <a:latin typeface="Times New Roman" panose="02020603050405020304" pitchFamily="18" charset="0"/>
                    <a:cs typeface="Times New Roman" panose="02020603050405020304" pitchFamily="18" charset="0"/>
                  </a:rPr>
                  <a:t>East Plant</a:t>
                </a:r>
                <a:endParaRPr lang="zh-CN" altLang="en-US" sz="1200" kern="10">
                  <a:ln w="9525">
                    <a:solidFill>
                      <a:srgbClr val="000000"/>
                    </a:solidFill>
                    <a:round/>
                    <a:headEnd/>
                    <a:tailEnd/>
                  </a:ln>
                  <a:solidFill>
                    <a:srgbClr val="000000"/>
                  </a:solidFill>
                  <a:latin typeface="Times New Roman" panose="02020603050405020304" pitchFamily="18" charset="0"/>
                  <a:cs typeface="Times New Roman" panose="02020603050405020304" pitchFamily="18" charset="0"/>
                </a:endParaRPr>
              </a:p>
            </p:txBody>
          </p:sp>
          <p:grpSp>
            <p:nvGrpSpPr>
              <p:cNvPr id="66" name="Group 368">
                <a:extLst>
                  <a:ext uri="{FF2B5EF4-FFF2-40B4-BE49-F238E27FC236}">
                    <a16:creationId xmlns:a16="http://schemas.microsoft.com/office/drawing/2014/main" id="{1FD0693A-85AD-4186-95B5-F0ABB5C6E180}"/>
                  </a:ext>
                </a:extLst>
              </p:cNvPr>
              <p:cNvGrpSpPr>
                <a:grpSpLocks noChangeAspect="1"/>
              </p:cNvGrpSpPr>
              <p:nvPr/>
            </p:nvGrpSpPr>
            <p:grpSpPr bwMode="auto">
              <a:xfrm flipH="1">
                <a:off x="1591" y="3324"/>
                <a:ext cx="587" cy="250"/>
                <a:chOff x="1206" y="3397"/>
                <a:chExt cx="525" cy="224"/>
              </a:xfrm>
            </p:grpSpPr>
            <p:grpSp>
              <p:nvGrpSpPr>
                <p:cNvPr id="68" name="Group 369">
                  <a:extLst>
                    <a:ext uri="{FF2B5EF4-FFF2-40B4-BE49-F238E27FC236}">
                      <a16:creationId xmlns:a16="http://schemas.microsoft.com/office/drawing/2014/main" id="{72662990-82F3-4589-BAF5-6A920150BE96}"/>
                    </a:ext>
                  </a:extLst>
                </p:cNvPr>
                <p:cNvGrpSpPr>
                  <a:grpSpLocks noChangeAspect="1"/>
                </p:cNvGrpSpPr>
                <p:nvPr/>
              </p:nvGrpSpPr>
              <p:grpSpPr bwMode="auto">
                <a:xfrm>
                  <a:off x="1206" y="3455"/>
                  <a:ext cx="332" cy="166"/>
                  <a:chOff x="1206" y="3455"/>
                  <a:chExt cx="332" cy="166"/>
                </a:xfrm>
              </p:grpSpPr>
              <p:grpSp>
                <p:nvGrpSpPr>
                  <p:cNvPr id="76" name="Group 370">
                    <a:extLst>
                      <a:ext uri="{FF2B5EF4-FFF2-40B4-BE49-F238E27FC236}">
                        <a16:creationId xmlns:a16="http://schemas.microsoft.com/office/drawing/2014/main" id="{53828324-B2AA-4C30-91C1-510ABE7AD8DF}"/>
                      </a:ext>
                    </a:extLst>
                  </p:cNvPr>
                  <p:cNvGrpSpPr>
                    <a:grpSpLocks noChangeAspect="1"/>
                  </p:cNvGrpSpPr>
                  <p:nvPr/>
                </p:nvGrpSpPr>
                <p:grpSpPr bwMode="auto">
                  <a:xfrm>
                    <a:off x="1315" y="3520"/>
                    <a:ext cx="50" cy="15"/>
                    <a:chOff x="1315" y="3520"/>
                    <a:chExt cx="50" cy="15"/>
                  </a:xfrm>
                </p:grpSpPr>
                <p:sp>
                  <p:nvSpPr>
                    <p:cNvPr id="139" name="Freeform 371">
                      <a:extLst>
                        <a:ext uri="{FF2B5EF4-FFF2-40B4-BE49-F238E27FC236}">
                          <a16:creationId xmlns:a16="http://schemas.microsoft.com/office/drawing/2014/main" id="{26126E93-13A5-49B6-A22B-0BF2774FBF9A}"/>
                        </a:ext>
                      </a:extLst>
                    </p:cNvPr>
                    <p:cNvSpPr>
                      <a:spLocks noChangeAspect="1"/>
                    </p:cNvSpPr>
                    <p:nvPr/>
                  </p:nvSpPr>
                  <p:spPr bwMode="auto">
                    <a:xfrm>
                      <a:off x="1315" y="3520"/>
                      <a:ext cx="50" cy="15"/>
                    </a:xfrm>
                    <a:custGeom>
                      <a:avLst/>
                      <a:gdLst>
                        <a:gd name="T0" fmla="*/ 0 w 50"/>
                        <a:gd name="T1" fmla="*/ 15 h 15"/>
                        <a:gd name="T2" fmla="*/ 0 w 50"/>
                        <a:gd name="T3" fmla="*/ 6 h 15"/>
                        <a:gd name="T4" fmla="*/ 50 w 50"/>
                        <a:gd name="T5" fmla="*/ 0 h 15"/>
                        <a:gd name="T6" fmla="*/ 50 w 50"/>
                        <a:gd name="T7" fmla="*/ 10 h 15"/>
                        <a:gd name="T8" fmla="*/ 0 w 50"/>
                        <a:gd name="T9" fmla="*/ 15 h 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5">
                          <a:moveTo>
                            <a:pt x="0" y="15"/>
                          </a:moveTo>
                          <a:lnTo>
                            <a:pt x="0" y="6"/>
                          </a:lnTo>
                          <a:lnTo>
                            <a:pt x="50" y="0"/>
                          </a:lnTo>
                          <a:lnTo>
                            <a:pt x="50" y="10"/>
                          </a:lnTo>
                          <a:lnTo>
                            <a:pt x="0" y="1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0" name="Freeform 372">
                      <a:extLst>
                        <a:ext uri="{FF2B5EF4-FFF2-40B4-BE49-F238E27FC236}">
                          <a16:creationId xmlns:a16="http://schemas.microsoft.com/office/drawing/2014/main" id="{862D0175-9F5D-45BE-BBCB-1BFA21D2F4EA}"/>
                        </a:ext>
                      </a:extLst>
                    </p:cNvPr>
                    <p:cNvSpPr>
                      <a:spLocks noChangeAspect="1"/>
                    </p:cNvSpPr>
                    <p:nvPr/>
                  </p:nvSpPr>
                  <p:spPr bwMode="auto">
                    <a:xfrm>
                      <a:off x="1315" y="3520"/>
                      <a:ext cx="50" cy="15"/>
                    </a:xfrm>
                    <a:custGeom>
                      <a:avLst/>
                      <a:gdLst>
                        <a:gd name="T0" fmla="*/ 0 w 50"/>
                        <a:gd name="T1" fmla="*/ 15 h 15"/>
                        <a:gd name="T2" fmla="*/ 0 w 50"/>
                        <a:gd name="T3" fmla="*/ 6 h 15"/>
                        <a:gd name="T4" fmla="*/ 50 w 50"/>
                        <a:gd name="T5" fmla="*/ 0 h 15"/>
                        <a:gd name="T6" fmla="*/ 50 w 50"/>
                        <a:gd name="T7" fmla="*/ 10 h 15"/>
                        <a:gd name="T8" fmla="*/ 0 w 50"/>
                        <a:gd name="T9" fmla="*/ 15 h 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5">
                          <a:moveTo>
                            <a:pt x="0" y="15"/>
                          </a:moveTo>
                          <a:lnTo>
                            <a:pt x="0" y="6"/>
                          </a:lnTo>
                          <a:lnTo>
                            <a:pt x="50" y="0"/>
                          </a:lnTo>
                          <a:lnTo>
                            <a:pt x="50" y="10"/>
                          </a:lnTo>
                          <a:lnTo>
                            <a:pt x="0" y="15"/>
                          </a:lnTo>
                        </a:path>
                      </a:pathLst>
                    </a:custGeom>
                    <a:noFill/>
                    <a:ln w="9525">
                      <a:solidFill>
                        <a:srgbClr val="60606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7" name="Freeform 373">
                    <a:extLst>
                      <a:ext uri="{FF2B5EF4-FFF2-40B4-BE49-F238E27FC236}">
                        <a16:creationId xmlns:a16="http://schemas.microsoft.com/office/drawing/2014/main" id="{4DA175AC-6345-4A40-AAE7-5E2A53DC3184}"/>
                      </a:ext>
                    </a:extLst>
                  </p:cNvPr>
                  <p:cNvSpPr>
                    <a:spLocks noChangeAspect="1"/>
                  </p:cNvSpPr>
                  <p:nvPr/>
                </p:nvSpPr>
                <p:spPr bwMode="auto">
                  <a:xfrm>
                    <a:off x="1365" y="3518"/>
                    <a:ext cx="22" cy="11"/>
                  </a:xfrm>
                  <a:custGeom>
                    <a:avLst/>
                    <a:gdLst>
                      <a:gd name="T0" fmla="*/ 0 w 22"/>
                      <a:gd name="T1" fmla="*/ 0 h 11"/>
                      <a:gd name="T2" fmla="*/ 0 w 22"/>
                      <a:gd name="T3" fmla="*/ 11 h 11"/>
                      <a:gd name="T4" fmla="*/ 22 w 22"/>
                      <a:gd name="T5" fmla="*/ 11 h 11"/>
                      <a:gd name="T6" fmla="*/ 22 w 22"/>
                      <a:gd name="T7" fmla="*/ 4 h 11"/>
                      <a:gd name="T8" fmla="*/ 0 w 22"/>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11">
                        <a:moveTo>
                          <a:pt x="0" y="0"/>
                        </a:moveTo>
                        <a:lnTo>
                          <a:pt x="0" y="11"/>
                        </a:lnTo>
                        <a:lnTo>
                          <a:pt x="22" y="11"/>
                        </a:lnTo>
                        <a:lnTo>
                          <a:pt x="22" y="4"/>
                        </a:lnTo>
                        <a:lnTo>
                          <a:pt x="0" y="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78" name="Group 374">
                    <a:extLst>
                      <a:ext uri="{FF2B5EF4-FFF2-40B4-BE49-F238E27FC236}">
                        <a16:creationId xmlns:a16="http://schemas.microsoft.com/office/drawing/2014/main" id="{E6C40482-8C71-4A93-847F-A904BCBB4E09}"/>
                      </a:ext>
                    </a:extLst>
                  </p:cNvPr>
                  <p:cNvGrpSpPr>
                    <a:grpSpLocks noChangeAspect="1"/>
                  </p:cNvGrpSpPr>
                  <p:nvPr/>
                </p:nvGrpSpPr>
                <p:grpSpPr bwMode="auto">
                  <a:xfrm>
                    <a:off x="1380" y="3455"/>
                    <a:ext cx="80" cy="96"/>
                    <a:chOff x="1380" y="3455"/>
                    <a:chExt cx="80" cy="96"/>
                  </a:xfrm>
                </p:grpSpPr>
                <p:sp>
                  <p:nvSpPr>
                    <p:cNvPr id="136" name="Freeform 375">
                      <a:extLst>
                        <a:ext uri="{FF2B5EF4-FFF2-40B4-BE49-F238E27FC236}">
                          <a16:creationId xmlns:a16="http://schemas.microsoft.com/office/drawing/2014/main" id="{B1CA7E31-3A56-4402-B791-87D8E8A11AD2}"/>
                        </a:ext>
                      </a:extLst>
                    </p:cNvPr>
                    <p:cNvSpPr>
                      <a:spLocks noChangeAspect="1"/>
                    </p:cNvSpPr>
                    <p:nvPr/>
                  </p:nvSpPr>
                  <p:spPr bwMode="auto">
                    <a:xfrm>
                      <a:off x="1380" y="3455"/>
                      <a:ext cx="16" cy="90"/>
                    </a:xfrm>
                    <a:custGeom>
                      <a:avLst/>
                      <a:gdLst>
                        <a:gd name="T0" fmla="*/ 0 w 16"/>
                        <a:gd name="T1" fmla="*/ 90 h 90"/>
                        <a:gd name="T2" fmla="*/ 4 w 16"/>
                        <a:gd name="T3" fmla="*/ 0 h 90"/>
                        <a:gd name="T4" fmla="*/ 11 w 16"/>
                        <a:gd name="T5" fmla="*/ 0 h 90"/>
                        <a:gd name="T6" fmla="*/ 16 w 16"/>
                        <a:gd name="T7" fmla="*/ 90 h 90"/>
                        <a:gd name="T8" fmla="*/ 0 w 16"/>
                        <a:gd name="T9" fmla="*/ 90 h 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90">
                          <a:moveTo>
                            <a:pt x="0" y="90"/>
                          </a:moveTo>
                          <a:lnTo>
                            <a:pt x="4" y="0"/>
                          </a:lnTo>
                          <a:lnTo>
                            <a:pt x="11" y="0"/>
                          </a:lnTo>
                          <a:lnTo>
                            <a:pt x="16" y="90"/>
                          </a:lnTo>
                          <a:lnTo>
                            <a:pt x="0" y="9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 name="Freeform 376">
                      <a:extLst>
                        <a:ext uri="{FF2B5EF4-FFF2-40B4-BE49-F238E27FC236}">
                          <a16:creationId xmlns:a16="http://schemas.microsoft.com/office/drawing/2014/main" id="{39567E12-D858-46E8-872A-96B4981F7220}"/>
                        </a:ext>
                      </a:extLst>
                    </p:cNvPr>
                    <p:cNvSpPr>
                      <a:spLocks noChangeAspect="1"/>
                    </p:cNvSpPr>
                    <p:nvPr/>
                  </p:nvSpPr>
                  <p:spPr bwMode="auto">
                    <a:xfrm>
                      <a:off x="1411" y="3458"/>
                      <a:ext cx="16" cy="87"/>
                    </a:xfrm>
                    <a:custGeom>
                      <a:avLst/>
                      <a:gdLst>
                        <a:gd name="T0" fmla="*/ 0 w 16"/>
                        <a:gd name="T1" fmla="*/ 87 h 87"/>
                        <a:gd name="T2" fmla="*/ 4 w 16"/>
                        <a:gd name="T3" fmla="*/ 0 h 87"/>
                        <a:gd name="T4" fmla="*/ 12 w 16"/>
                        <a:gd name="T5" fmla="*/ 0 h 87"/>
                        <a:gd name="T6" fmla="*/ 16 w 16"/>
                        <a:gd name="T7" fmla="*/ 87 h 87"/>
                        <a:gd name="T8" fmla="*/ 0 w 16"/>
                        <a:gd name="T9" fmla="*/ 87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87">
                          <a:moveTo>
                            <a:pt x="0" y="87"/>
                          </a:moveTo>
                          <a:lnTo>
                            <a:pt x="4" y="0"/>
                          </a:lnTo>
                          <a:lnTo>
                            <a:pt x="12" y="0"/>
                          </a:lnTo>
                          <a:lnTo>
                            <a:pt x="16" y="87"/>
                          </a:lnTo>
                          <a:lnTo>
                            <a:pt x="0" y="8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 name="Freeform 377">
                      <a:extLst>
                        <a:ext uri="{FF2B5EF4-FFF2-40B4-BE49-F238E27FC236}">
                          <a16:creationId xmlns:a16="http://schemas.microsoft.com/office/drawing/2014/main" id="{12F149EC-1CA4-4C5D-8BCD-F915D4AD591E}"/>
                        </a:ext>
                      </a:extLst>
                    </p:cNvPr>
                    <p:cNvSpPr>
                      <a:spLocks noChangeAspect="1"/>
                    </p:cNvSpPr>
                    <p:nvPr/>
                  </p:nvSpPr>
                  <p:spPr bwMode="auto">
                    <a:xfrm>
                      <a:off x="1444" y="3462"/>
                      <a:ext cx="16" cy="89"/>
                    </a:xfrm>
                    <a:custGeom>
                      <a:avLst/>
                      <a:gdLst>
                        <a:gd name="T0" fmla="*/ 0 w 16"/>
                        <a:gd name="T1" fmla="*/ 89 h 89"/>
                        <a:gd name="T2" fmla="*/ 4 w 16"/>
                        <a:gd name="T3" fmla="*/ 0 h 89"/>
                        <a:gd name="T4" fmla="*/ 12 w 16"/>
                        <a:gd name="T5" fmla="*/ 0 h 89"/>
                        <a:gd name="T6" fmla="*/ 16 w 16"/>
                        <a:gd name="T7" fmla="*/ 89 h 89"/>
                        <a:gd name="T8" fmla="*/ 0 w 16"/>
                        <a:gd name="T9" fmla="*/ 89 h 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89">
                          <a:moveTo>
                            <a:pt x="0" y="89"/>
                          </a:moveTo>
                          <a:lnTo>
                            <a:pt x="4" y="0"/>
                          </a:lnTo>
                          <a:lnTo>
                            <a:pt x="12" y="0"/>
                          </a:lnTo>
                          <a:lnTo>
                            <a:pt x="16" y="89"/>
                          </a:lnTo>
                          <a:lnTo>
                            <a:pt x="0" y="8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79" name="Freeform 378">
                    <a:extLst>
                      <a:ext uri="{FF2B5EF4-FFF2-40B4-BE49-F238E27FC236}">
                        <a16:creationId xmlns:a16="http://schemas.microsoft.com/office/drawing/2014/main" id="{DF1A4ABD-4986-4EBA-BB68-ED8807811E13}"/>
                      </a:ext>
                    </a:extLst>
                  </p:cNvPr>
                  <p:cNvSpPr>
                    <a:spLocks noChangeAspect="1"/>
                  </p:cNvSpPr>
                  <p:nvPr/>
                </p:nvSpPr>
                <p:spPr bwMode="auto">
                  <a:xfrm>
                    <a:off x="1206" y="3570"/>
                    <a:ext cx="332" cy="51"/>
                  </a:xfrm>
                  <a:custGeom>
                    <a:avLst/>
                    <a:gdLst>
                      <a:gd name="T0" fmla="*/ 3 w 332"/>
                      <a:gd name="T1" fmla="*/ 4 h 51"/>
                      <a:gd name="T2" fmla="*/ 5 w 332"/>
                      <a:gd name="T3" fmla="*/ 13 h 51"/>
                      <a:gd name="T4" fmla="*/ 17 w 332"/>
                      <a:gd name="T5" fmla="*/ 19 h 51"/>
                      <a:gd name="T6" fmla="*/ 37 w 332"/>
                      <a:gd name="T7" fmla="*/ 17 h 51"/>
                      <a:gd name="T8" fmla="*/ 54 w 332"/>
                      <a:gd name="T9" fmla="*/ 21 h 51"/>
                      <a:gd name="T10" fmla="*/ 64 w 332"/>
                      <a:gd name="T11" fmla="*/ 29 h 51"/>
                      <a:gd name="T12" fmla="*/ 75 w 332"/>
                      <a:gd name="T13" fmla="*/ 37 h 51"/>
                      <a:gd name="T14" fmla="*/ 96 w 332"/>
                      <a:gd name="T15" fmla="*/ 42 h 51"/>
                      <a:gd name="T16" fmla="*/ 100 w 332"/>
                      <a:gd name="T17" fmla="*/ 42 h 51"/>
                      <a:gd name="T18" fmla="*/ 103 w 332"/>
                      <a:gd name="T19" fmla="*/ 42 h 51"/>
                      <a:gd name="T20" fmla="*/ 106 w 332"/>
                      <a:gd name="T21" fmla="*/ 42 h 51"/>
                      <a:gd name="T22" fmla="*/ 118 w 332"/>
                      <a:gd name="T23" fmla="*/ 42 h 51"/>
                      <a:gd name="T24" fmla="*/ 127 w 332"/>
                      <a:gd name="T25" fmla="*/ 42 h 51"/>
                      <a:gd name="T26" fmla="*/ 129 w 332"/>
                      <a:gd name="T27" fmla="*/ 42 h 51"/>
                      <a:gd name="T28" fmla="*/ 130 w 332"/>
                      <a:gd name="T29" fmla="*/ 42 h 51"/>
                      <a:gd name="T30" fmla="*/ 133 w 332"/>
                      <a:gd name="T31" fmla="*/ 43 h 51"/>
                      <a:gd name="T32" fmla="*/ 135 w 332"/>
                      <a:gd name="T33" fmla="*/ 43 h 51"/>
                      <a:gd name="T34" fmla="*/ 148 w 332"/>
                      <a:gd name="T35" fmla="*/ 44 h 51"/>
                      <a:gd name="T36" fmla="*/ 159 w 332"/>
                      <a:gd name="T37" fmla="*/ 48 h 51"/>
                      <a:gd name="T38" fmla="*/ 182 w 332"/>
                      <a:gd name="T39" fmla="*/ 51 h 51"/>
                      <a:gd name="T40" fmla="*/ 194 w 332"/>
                      <a:gd name="T41" fmla="*/ 46 h 51"/>
                      <a:gd name="T42" fmla="*/ 209 w 332"/>
                      <a:gd name="T43" fmla="*/ 42 h 51"/>
                      <a:gd name="T44" fmla="*/ 227 w 332"/>
                      <a:gd name="T45" fmla="*/ 32 h 51"/>
                      <a:gd name="T46" fmla="*/ 241 w 332"/>
                      <a:gd name="T47" fmla="*/ 31 h 51"/>
                      <a:gd name="T48" fmla="*/ 244 w 332"/>
                      <a:gd name="T49" fmla="*/ 31 h 51"/>
                      <a:gd name="T50" fmla="*/ 247 w 332"/>
                      <a:gd name="T51" fmla="*/ 31 h 51"/>
                      <a:gd name="T52" fmla="*/ 250 w 332"/>
                      <a:gd name="T53" fmla="*/ 31 h 51"/>
                      <a:gd name="T54" fmla="*/ 253 w 332"/>
                      <a:gd name="T55" fmla="*/ 32 h 51"/>
                      <a:gd name="T56" fmla="*/ 254 w 332"/>
                      <a:gd name="T57" fmla="*/ 32 h 51"/>
                      <a:gd name="T58" fmla="*/ 262 w 332"/>
                      <a:gd name="T59" fmla="*/ 33 h 51"/>
                      <a:gd name="T60" fmla="*/ 283 w 332"/>
                      <a:gd name="T61" fmla="*/ 27 h 51"/>
                      <a:gd name="T62" fmla="*/ 296 w 332"/>
                      <a:gd name="T63" fmla="*/ 19 h 51"/>
                      <a:gd name="T64" fmla="*/ 314 w 332"/>
                      <a:gd name="T65" fmla="*/ 17 h 51"/>
                      <a:gd name="T66" fmla="*/ 332 w 332"/>
                      <a:gd name="T67" fmla="*/ 8 h 51"/>
                      <a:gd name="T68" fmla="*/ 325 w 332"/>
                      <a:gd name="T69" fmla="*/ 0 h 5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32" h="51">
                        <a:moveTo>
                          <a:pt x="14" y="2"/>
                        </a:moveTo>
                        <a:lnTo>
                          <a:pt x="3" y="4"/>
                        </a:lnTo>
                        <a:lnTo>
                          <a:pt x="0" y="8"/>
                        </a:lnTo>
                        <a:lnTo>
                          <a:pt x="5" y="13"/>
                        </a:lnTo>
                        <a:lnTo>
                          <a:pt x="8" y="17"/>
                        </a:lnTo>
                        <a:lnTo>
                          <a:pt x="17" y="19"/>
                        </a:lnTo>
                        <a:lnTo>
                          <a:pt x="27" y="17"/>
                        </a:lnTo>
                        <a:lnTo>
                          <a:pt x="37" y="17"/>
                        </a:lnTo>
                        <a:lnTo>
                          <a:pt x="43" y="17"/>
                        </a:lnTo>
                        <a:lnTo>
                          <a:pt x="54" y="21"/>
                        </a:lnTo>
                        <a:lnTo>
                          <a:pt x="58" y="24"/>
                        </a:lnTo>
                        <a:lnTo>
                          <a:pt x="64" y="29"/>
                        </a:lnTo>
                        <a:lnTo>
                          <a:pt x="70" y="33"/>
                        </a:lnTo>
                        <a:lnTo>
                          <a:pt x="75" y="37"/>
                        </a:lnTo>
                        <a:lnTo>
                          <a:pt x="88" y="42"/>
                        </a:lnTo>
                        <a:lnTo>
                          <a:pt x="96" y="42"/>
                        </a:lnTo>
                        <a:lnTo>
                          <a:pt x="99" y="42"/>
                        </a:lnTo>
                        <a:lnTo>
                          <a:pt x="100" y="42"/>
                        </a:lnTo>
                        <a:lnTo>
                          <a:pt x="102" y="42"/>
                        </a:lnTo>
                        <a:lnTo>
                          <a:pt x="103" y="42"/>
                        </a:lnTo>
                        <a:lnTo>
                          <a:pt x="106" y="42"/>
                        </a:lnTo>
                        <a:lnTo>
                          <a:pt x="109" y="42"/>
                        </a:lnTo>
                        <a:lnTo>
                          <a:pt x="118" y="42"/>
                        </a:lnTo>
                        <a:lnTo>
                          <a:pt x="126" y="42"/>
                        </a:lnTo>
                        <a:lnTo>
                          <a:pt x="127" y="42"/>
                        </a:lnTo>
                        <a:lnTo>
                          <a:pt x="129" y="42"/>
                        </a:lnTo>
                        <a:lnTo>
                          <a:pt x="130" y="42"/>
                        </a:lnTo>
                        <a:lnTo>
                          <a:pt x="132" y="43"/>
                        </a:lnTo>
                        <a:lnTo>
                          <a:pt x="133" y="43"/>
                        </a:lnTo>
                        <a:lnTo>
                          <a:pt x="135" y="43"/>
                        </a:lnTo>
                        <a:lnTo>
                          <a:pt x="136" y="43"/>
                        </a:lnTo>
                        <a:lnTo>
                          <a:pt x="148" y="44"/>
                        </a:lnTo>
                        <a:lnTo>
                          <a:pt x="153" y="46"/>
                        </a:lnTo>
                        <a:lnTo>
                          <a:pt x="159" y="48"/>
                        </a:lnTo>
                        <a:lnTo>
                          <a:pt x="162" y="50"/>
                        </a:lnTo>
                        <a:lnTo>
                          <a:pt x="182" y="51"/>
                        </a:lnTo>
                        <a:lnTo>
                          <a:pt x="190" y="50"/>
                        </a:lnTo>
                        <a:lnTo>
                          <a:pt x="194" y="46"/>
                        </a:lnTo>
                        <a:lnTo>
                          <a:pt x="205" y="43"/>
                        </a:lnTo>
                        <a:lnTo>
                          <a:pt x="209" y="42"/>
                        </a:lnTo>
                        <a:lnTo>
                          <a:pt x="217" y="42"/>
                        </a:lnTo>
                        <a:lnTo>
                          <a:pt x="227" y="32"/>
                        </a:lnTo>
                        <a:lnTo>
                          <a:pt x="236" y="31"/>
                        </a:lnTo>
                        <a:lnTo>
                          <a:pt x="241" y="31"/>
                        </a:lnTo>
                        <a:lnTo>
                          <a:pt x="242" y="31"/>
                        </a:lnTo>
                        <a:lnTo>
                          <a:pt x="244" y="31"/>
                        </a:lnTo>
                        <a:lnTo>
                          <a:pt x="245" y="31"/>
                        </a:lnTo>
                        <a:lnTo>
                          <a:pt x="247" y="31"/>
                        </a:lnTo>
                        <a:lnTo>
                          <a:pt x="248" y="31"/>
                        </a:lnTo>
                        <a:lnTo>
                          <a:pt x="250" y="31"/>
                        </a:lnTo>
                        <a:lnTo>
                          <a:pt x="251" y="31"/>
                        </a:lnTo>
                        <a:lnTo>
                          <a:pt x="253" y="32"/>
                        </a:lnTo>
                        <a:lnTo>
                          <a:pt x="254" y="32"/>
                        </a:lnTo>
                        <a:lnTo>
                          <a:pt x="256" y="32"/>
                        </a:lnTo>
                        <a:lnTo>
                          <a:pt x="262" y="33"/>
                        </a:lnTo>
                        <a:lnTo>
                          <a:pt x="275" y="32"/>
                        </a:lnTo>
                        <a:lnTo>
                          <a:pt x="283" y="27"/>
                        </a:lnTo>
                        <a:lnTo>
                          <a:pt x="290" y="20"/>
                        </a:lnTo>
                        <a:lnTo>
                          <a:pt x="296" y="19"/>
                        </a:lnTo>
                        <a:lnTo>
                          <a:pt x="305" y="20"/>
                        </a:lnTo>
                        <a:lnTo>
                          <a:pt x="314" y="17"/>
                        </a:lnTo>
                        <a:lnTo>
                          <a:pt x="319" y="12"/>
                        </a:lnTo>
                        <a:lnTo>
                          <a:pt x="332" y="8"/>
                        </a:lnTo>
                        <a:lnTo>
                          <a:pt x="332" y="2"/>
                        </a:lnTo>
                        <a:lnTo>
                          <a:pt x="325" y="0"/>
                        </a:lnTo>
                        <a:lnTo>
                          <a:pt x="14" y="2"/>
                        </a:lnTo>
                        <a:close/>
                      </a:path>
                    </a:pathLst>
                  </a:custGeom>
                  <a:solidFill>
                    <a:srgbClr val="006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379">
                    <a:extLst>
                      <a:ext uri="{FF2B5EF4-FFF2-40B4-BE49-F238E27FC236}">
                        <a16:creationId xmlns:a16="http://schemas.microsoft.com/office/drawing/2014/main" id="{8898DCBA-E275-47FA-99DE-BB6657119E7E}"/>
                      </a:ext>
                    </a:extLst>
                  </p:cNvPr>
                  <p:cNvSpPr>
                    <a:spLocks noChangeAspect="1"/>
                  </p:cNvSpPr>
                  <p:nvPr/>
                </p:nvSpPr>
                <p:spPr bwMode="auto">
                  <a:xfrm>
                    <a:off x="1483" y="3560"/>
                    <a:ext cx="16" cy="1"/>
                  </a:xfrm>
                  <a:custGeom>
                    <a:avLst/>
                    <a:gdLst>
                      <a:gd name="T0" fmla="*/ 0 w 16"/>
                      <a:gd name="T1" fmla="*/ 0 h 1"/>
                      <a:gd name="T2" fmla="*/ 16 w 16"/>
                      <a:gd name="T3" fmla="*/ 0 h 1"/>
                      <a:gd name="T4" fmla="*/ 15 w 16"/>
                      <a:gd name="T5" fmla="*/ 0 h 1"/>
                      <a:gd name="T6" fmla="*/ 0 w 16"/>
                      <a:gd name="T7" fmla="*/ 0 h 1"/>
                      <a:gd name="T8" fmla="*/ 0 w 16"/>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1">
                        <a:moveTo>
                          <a:pt x="0" y="0"/>
                        </a:moveTo>
                        <a:lnTo>
                          <a:pt x="16" y="0"/>
                        </a:lnTo>
                        <a:lnTo>
                          <a:pt x="15" y="0"/>
                        </a:lnTo>
                        <a:lnTo>
                          <a:pt x="0" y="0"/>
                        </a:lnTo>
                        <a:close/>
                      </a:path>
                    </a:pathLst>
                  </a:custGeom>
                  <a:solidFill>
                    <a:srgbClr val="2F1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380">
                    <a:extLst>
                      <a:ext uri="{FF2B5EF4-FFF2-40B4-BE49-F238E27FC236}">
                        <a16:creationId xmlns:a16="http://schemas.microsoft.com/office/drawing/2014/main" id="{37094577-88BB-4A8C-BD48-632693954E44}"/>
                      </a:ext>
                    </a:extLst>
                  </p:cNvPr>
                  <p:cNvSpPr>
                    <a:spLocks noChangeAspect="1"/>
                  </p:cNvSpPr>
                  <p:nvPr/>
                </p:nvSpPr>
                <p:spPr bwMode="auto">
                  <a:xfrm>
                    <a:off x="1483" y="3580"/>
                    <a:ext cx="16" cy="3"/>
                  </a:xfrm>
                  <a:custGeom>
                    <a:avLst/>
                    <a:gdLst>
                      <a:gd name="T0" fmla="*/ 0 w 16"/>
                      <a:gd name="T1" fmla="*/ 3 h 3"/>
                      <a:gd name="T2" fmla="*/ 16 w 16"/>
                      <a:gd name="T3" fmla="*/ 0 h 3"/>
                      <a:gd name="T4" fmla="*/ 15 w 16"/>
                      <a:gd name="T5" fmla="*/ 0 h 3"/>
                      <a:gd name="T6" fmla="*/ 0 w 16"/>
                      <a:gd name="T7" fmla="*/ 2 h 3"/>
                      <a:gd name="T8" fmla="*/ 0 w 16"/>
                      <a:gd name="T9" fmla="*/ 3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3">
                        <a:moveTo>
                          <a:pt x="0" y="3"/>
                        </a:moveTo>
                        <a:lnTo>
                          <a:pt x="16" y="0"/>
                        </a:lnTo>
                        <a:lnTo>
                          <a:pt x="15" y="0"/>
                        </a:lnTo>
                        <a:lnTo>
                          <a:pt x="0" y="2"/>
                        </a:lnTo>
                        <a:lnTo>
                          <a:pt x="0" y="3"/>
                        </a:lnTo>
                        <a:close/>
                      </a:path>
                    </a:pathLst>
                  </a:custGeom>
                  <a:solidFill>
                    <a:srgbClr val="5635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381">
                    <a:extLst>
                      <a:ext uri="{FF2B5EF4-FFF2-40B4-BE49-F238E27FC236}">
                        <a16:creationId xmlns:a16="http://schemas.microsoft.com/office/drawing/2014/main" id="{A8E9FE57-BBA2-46DD-899A-E067DCD640E8}"/>
                      </a:ext>
                    </a:extLst>
                  </p:cNvPr>
                  <p:cNvSpPr>
                    <a:spLocks noChangeAspect="1"/>
                  </p:cNvSpPr>
                  <p:nvPr/>
                </p:nvSpPr>
                <p:spPr bwMode="auto">
                  <a:xfrm>
                    <a:off x="1215" y="3529"/>
                    <a:ext cx="159" cy="76"/>
                  </a:xfrm>
                  <a:custGeom>
                    <a:avLst/>
                    <a:gdLst>
                      <a:gd name="T0" fmla="*/ 159 w 159"/>
                      <a:gd name="T1" fmla="*/ 0 h 76"/>
                      <a:gd name="T2" fmla="*/ 159 w 159"/>
                      <a:gd name="T3" fmla="*/ 76 h 76"/>
                      <a:gd name="T4" fmla="*/ 0 w 159"/>
                      <a:gd name="T5" fmla="*/ 45 h 76"/>
                      <a:gd name="T6" fmla="*/ 0 w 159"/>
                      <a:gd name="T7" fmla="*/ 14 h 76"/>
                      <a:gd name="T8" fmla="*/ 159 w 159"/>
                      <a:gd name="T9" fmla="*/ 0 h 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9" h="76">
                        <a:moveTo>
                          <a:pt x="159" y="0"/>
                        </a:moveTo>
                        <a:lnTo>
                          <a:pt x="159" y="76"/>
                        </a:lnTo>
                        <a:lnTo>
                          <a:pt x="0" y="45"/>
                        </a:lnTo>
                        <a:lnTo>
                          <a:pt x="0" y="14"/>
                        </a:lnTo>
                        <a:lnTo>
                          <a:pt x="159" y="0"/>
                        </a:lnTo>
                        <a:close/>
                      </a:path>
                    </a:pathLst>
                  </a:custGeom>
                  <a:solidFill>
                    <a:srgbClr val="6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382">
                    <a:extLst>
                      <a:ext uri="{FF2B5EF4-FFF2-40B4-BE49-F238E27FC236}">
                        <a16:creationId xmlns:a16="http://schemas.microsoft.com/office/drawing/2014/main" id="{5A83830F-F440-4537-8B17-1E54566F6AA9}"/>
                      </a:ext>
                    </a:extLst>
                  </p:cNvPr>
                  <p:cNvSpPr>
                    <a:spLocks noChangeAspect="1"/>
                  </p:cNvSpPr>
                  <p:nvPr/>
                </p:nvSpPr>
                <p:spPr bwMode="auto">
                  <a:xfrm>
                    <a:off x="1218" y="3537"/>
                    <a:ext cx="144" cy="50"/>
                  </a:xfrm>
                  <a:custGeom>
                    <a:avLst/>
                    <a:gdLst>
                      <a:gd name="T0" fmla="*/ 0 w 144"/>
                      <a:gd name="T1" fmla="*/ 8 h 50"/>
                      <a:gd name="T2" fmla="*/ 0 w 144"/>
                      <a:gd name="T3" fmla="*/ 30 h 50"/>
                      <a:gd name="T4" fmla="*/ 144 w 144"/>
                      <a:gd name="T5" fmla="*/ 50 h 50"/>
                      <a:gd name="T6" fmla="*/ 144 w 144"/>
                      <a:gd name="T7" fmla="*/ 0 h 50"/>
                      <a:gd name="T8" fmla="*/ 0 w 144"/>
                      <a:gd name="T9" fmla="*/ 8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 h="50">
                        <a:moveTo>
                          <a:pt x="0" y="8"/>
                        </a:moveTo>
                        <a:lnTo>
                          <a:pt x="0" y="30"/>
                        </a:lnTo>
                        <a:lnTo>
                          <a:pt x="144" y="50"/>
                        </a:lnTo>
                        <a:lnTo>
                          <a:pt x="144" y="0"/>
                        </a:lnTo>
                        <a:lnTo>
                          <a:pt x="0" y="8"/>
                        </a:lnTo>
                        <a:close/>
                      </a:path>
                    </a:pathLst>
                  </a:custGeom>
                  <a:solidFill>
                    <a:srgbClr val="404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Line 383">
                    <a:extLst>
                      <a:ext uri="{FF2B5EF4-FFF2-40B4-BE49-F238E27FC236}">
                        <a16:creationId xmlns:a16="http://schemas.microsoft.com/office/drawing/2014/main" id="{06E12065-AAF2-456D-9247-01387A24107B}"/>
                      </a:ext>
                    </a:extLst>
                  </p:cNvPr>
                  <p:cNvSpPr>
                    <a:spLocks noChangeAspect="1" noChangeShapeType="1"/>
                  </p:cNvSpPr>
                  <p:nvPr/>
                </p:nvSpPr>
                <p:spPr bwMode="auto">
                  <a:xfrm>
                    <a:off x="1350" y="3540"/>
                    <a:ext cx="1" cy="44"/>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 name="Line 384">
                    <a:extLst>
                      <a:ext uri="{FF2B5EF4-FFF2-40B4-BE49-F238E27FC236}">
                        <a16:creationId xmlns:a16="http://schemas.microsoft.com/office/drawing/2014/main" id="{6B991E25-F069-40FB-BE9D-558FD46A6684}"/>
                      </a:ext>
                    </a:extLst>
                  </p:cNvPr>
                  <p:cNvSpPr>
                    <a:spLocks noChangeAspect="1" noChangeShapeType="1"/>
                  </p:cNvSpPr>
                  <p:nvPr/>
                </p:nvSpPr>
                <p:spPr bwMode="auto">
                  <a:xfrm>
                    <a:off x="1338" y="3540"/>
                    <a:ext cx="1" cy="43"/>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 name="Line 385">
                    <a:extLst>
                      <a:ext uri="{FF2B5EF4-FFF2-40B4-BE49-F238E27FC236}">
                        <a16:creationId xmlns:a16="http://schemas.microsoft.com/office/drawing/2014/main" id="{4FDE02E5-C5DA-4F47-81A1-EC066CEB3134}"/>
                      </a:ext>
                    </a:extLst>
                  </p:cNvPr>
                  <p:cNvSpPr>
                    <a:spLocks noChangeAspect="1" noChangeShapeType="1"/>
                  </p:cNvSpPr>
                  <p:nvPr/>
                </p:nvSpPr>
                <p:spPr bwMode="auto">
                  <a:xfrm>
                    <a:off x="1329" y="3541"/>
                    <a:ext cx="1" cy="41"/>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 name="Line 386">
                    <a:extLst>
                      <a:ext uri="{FF2B5EF4-FFF2-40B4-BE49-F238E27FC236}">
                        <a16:creationId xmlns:a16="http://schemas.microsoft.com/office/drawing/2014/main" id="{1A8C441F-D7FE-43DA-82DE-4059EA27ACA8}"/>
                      </a:ext>
                    </a:extLst>
                  </p:cNvPr>
                  <p:cNvSpPr>
                    <a:spLocks noChangeAspect="1" noChangeShapeType="1"/>
                  </p:cNvSpPr>
                  <p:nvPr/>
                </p:nvSpPr>
                <p:spPr bwMode="auto">
                  <a:xfrm>
                    <a:off x="1318" y="3541"/>
                    <a:ext cx="1" cy="39"/>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 name="Line 387">
                    <a:extLst>
                      <a:ext uri="{FF2B5EF4-FFF2-40B4-BE49-F238E27FC236}">
                        <a16:creationId xmlns:a16="http://schemas.microsoft.com/office/drawing/2014/main" id="{8FC51291-2D7B-4D48-877B-C15285D52948}"/>
                      </a:ext>
                    </a:extLst>
                  </p:cNvPr>
                  <p:cNvSpPr>
                    <a:spLocks noChangeAspect="1" noChangeShapeType="1"/>
                  </p:cNvSpPr>
                  <p:nvPr/>
                </p:nvSpPr>
                <p:spPr bwMode="auto">
                  <a:xfrm>
                    <a:off x="1308" y="3543"/>
                    <a:ext cx="1" cy="36"/>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 name="Line 388">
                    <a:extLst>
                      <a:ext uri="{FF2B5EF4-FFF2-40B4-BE49-F238E27FC236}">
                        <a16:creationId xmlns:a16="http://schemas.microsoft.com/office/drawing/2014/main" id="{2B9ACB2E-9BE1-4306-9F80-BCE8085BA507}"/>
                      </a:ext>
                    </a:extLst>
                  </p:cNvPr>
                  <p:cNvSpPr>
                    <a:spLocks noChangeAspect="1" noChangeShapeType="1"/>
                  </p:cNvSpPr>
                  <p:nvPr/>
                </p:nvSpPr>
                <p:spPr bwMode="auto">
                  <a:xfrm>
                    <a:off x="1300" y="3543"/>
                    <a:ext cx="2" cy="35"/>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 name="Line 389">
                    <a:extLst>
                      <a:ext uri="{FF2B5EF4-FFF2-40B4-BE49-F238E27FC236}">
                        <a16:creationId xmlns:a16="http://schemas.microsoft.com/office/drawing/2014/main" id="{DD4ED8E0-3F63-47E9-8E69-BF774E6F6394}"/>
                      </a:ext>
                    </a:extLst>
                  </p:cNvPr>
                  <p:cNvSpPr>
                    <a:spLocks noChangeAspect="1" noChangeShapeType="1"/>
                  </p:cNvSpPr>
                  <p:nvPr/>
                </p:nvSpPr>
                <p:spPr bwMode="auto">
                  <a:xfrm>
                    <a:off x="1293" y="3543"/>
                    <a:ext cx="1" cy="35"/>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 name="Line 390">
                    <a:extLst>
                      <a:ext uri="{FF2B5EF4-FFF2-40B4-BE49-F238E27FC236}">
                        <a16:creationId xmlns:a16="http://schemas.microsoft.com/office/drawing/2014/main" id="{559D24B3-3CF5-4663-98F2-6B554F7154F2}"/>
                      </a:ext>
                    </a:extLst>
                  </p:cNvPr>
                  <p:cNvSpPr>
                    <a:spLocks noChangeAspect="1" noChangeShapeType="1"/>
                  </p:cNvSpPr>
                  <p:nvPr/>
                </p:nvSpPr>
                <p:spPr bwMode="auto">
                  <a:xfrm>
                    <a:off x="1287" y="3544"/>
                    <a:ext cx="1" cy="32"/>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 name="Line 391">
                    <a:extLst>
                      <a:ext uri="{FF2B5EF4-FFF2-40B4-BE49-F238E27FC236}">
                        <a16:creationId xmlns:a16="http://schemas.microsoft.com/office/drawing/2014/main" id="{2A5CAE24-F27B-4E00-9680-47EED5B51802}"/>
                      </a:ext>
                    </a:extLst>
                  </p:cNvPr>
                  <p:cNvSpPr>
                    <a:spLocks noChangeAspect="1" noChangeShapeType="1"/>
                  </p:cNvSpPr>
                  <p:nvPr/>
                </p:nvSpPr>
                <p:spPr bwMode="auto">
                  <a:xfrm>
                    <a:off x="1279" y="3544"/>
                    <a:ext cx="2" cy="31"/>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 name="Line 392">
                    <a:extLst>
                      <a:ext uri="{FF2B5EF4-FFF2-40B4-BE49-F238E27FC236}">
                        <a16:creationId xmlns:a16="http://schemas.microsoft.com/office/drawing/2014/main" id="{631BAA34-FDB9-43A8-966B-90C6A285D65E}"/>
                      </a:ext>
                    </a:extLst>
                  </p:cNvPr>
                  <p:cNvSpPr>
                    <a:spLocks noChangeAspect="1" noChangeShapeType="1"/>
                  </p:cNvSpPr>
                  <p:nvPr/>
                </p:nvSpPr>
                <p:spPr bwMode="auto">
                  <a:xfrm>
                    <a:off x="1273" y="3544"/>
                    <a:ext cx="1" cy="31"/>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 name="Line 393">
                    <a:extLst>
                      <a:ext uri="{FF2B5EF4-FFF2-40B4-BE49-F238E27FC236}">
                        <a16:creationId xmlns:a16="http://schemas.microsoft.com/office/drawing/2014/main" id="{E245FC23-C7B5-4359-963A-1AC8097E0FD7}"/>
                      </a:ext>
                    </a:extLst>
                  </p:cNvPr>
                  <p:cNvSpPr>
                    <a:spLocks noChangeAspect="1" noChangeShapeType="1"/>
                  </p:cNvSpPr>
                  <p:nvPr/>
                </p:nvSpPr>
                <p:spPr bwMode="auto">
                  <a:xfrm>
                    <a:off x="1267" y="3544"/>
                    <a:ext cx="1" cy="30"/>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 name="Line 394">
                    <a:extLst>
                      <a:ext uri="{FF2B5EF4-FFF2-40B4-BE49-F238E27FC236}">
                        <a16:creationId xmlns:a16="http://schemas.microsoft.com/office/drawing/2014/main" id="{C9061E4D-1395-41AA-86A1-BE38C270A3ED}"/>
                      </a:ext>
                    </a:extLst>
                  </p:cNvPr>
                  <p:cNvSpPr>
                    <a:spLocks noChangeAspect="1" noChangeShapeType="1"/>
                  </p:cNvSpPr>
                  <p:nvPr/>
                </p:nvSpPr>
                <p:spPr bwMode="auto">
                  <a:xfrm>
                    <a:off x="1260" y="3545"/>
                    <a:ext cx="1" cy="27"/>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 name="Line 395">
                    <a:extLst>
                      <a:ext uri="{FF2B5EF4-FFF2-40B4-BE49-F238E27FC236}">
                        <a16:creationId xmlns:a16="http://schemas.microsoft.com/office/drawing/2014/main" id="{9E4CA257-BFA4-4923-B1BB-1B8CE32CCA0D}"/>
                      </a:ext>
                    </a:extLst>
                  </p:cNvPr>
                  <p:cNvSpPr>
                    <a:spLocks noChangeAspect="1" noChangeShapeType="1"/>
                  </p:cNvSpPr>
                  <p:nvPr/>
                </p:nvSpPr>
                <p:spPr bwMode="auto">
                  <a:xfrm>
                    <a:off x="1248" y="3545"/>
                    <a:ext cx="1" cy="26"/>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 name="Line 396">
                    <a:extLst>
                      <a:ext uri="{FF2B5EF4-FFF2-40B4-BE49-F238E27FC236}">
                        <a16:creationId xmlns:a16="http://schemas.microsoft.com/office/drawing/2014/main" id="{D68977DD-515F-4AA0-A6E1-25F81FB2E42E}"/>
                      </a:ext>
                    </a:extLst>
                  </p:cNvPr>
                  <p:cNvSpPr>
                    <a:spLocks noChangeAspect="1" noChangeShapeType="1"/>
                  </p:cNvSpPr>
                  <p:nvPr/>
                </p:nvSpPr>
                <p:spPr bwMode="auto">
                  <a:xfrm>
                    <a:off x="1243" y="3545"/>
                    <a:ext cx="1" cy="25"/>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 name="Line 397">
                    <a:extLst>
                      <a:ext uri="{FF2B5EF4-FFF2-40B4-BE49-F238E27FC236}">
                        <a16:creationId xmlns:a16="http://schemas.microsoft.com/office/drawing/2014/main" id="{6452B579-91BE-49CB-A4AA-8A258DBB06DC}"/>
                      </a:ext>
                    </a:extLst>
                  </p:cNvPr>
                  <p:cNvSpPr>
                    <a:spLocks noChangeAspect="1" noChangeShapeType="1"/>
                  </p:cNvSpPr>
                  <p:nvPr/>
                </p:nvSpPr>
                <p:spPr bwMode="auto">
                  <a:xfrm>
                    <a:off x="1237" y="3545"/>
                    <a:ext cx="2" cy="25"/>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 name="Line 398">
                    <a:extLst>
                      <a:ext uri="{FF2B5EF4-FFF2-40B4-BE49-F238E27FC236}">
                        <a16:creationId xmlns:a16="http://schemas.microsoft.com/office/drawing/2014/main" id="{D800C5B8-DD63-4EDB-B627-2724725CDC6A}"/>
                      </a:ext>
                    </a:extLst>
                  </p:cNvPr>
                  <p:cNvSpPr>
                    <a:spLocks noChangeAspect="1" noChangeShapeType="1"/>
                  </p:cNvSpPr>
                  <p:nvPr/>
                </p:nvSpPr>
                <p:spPr bwMode="auto">
                  <a:xfrm>
                    <a:off x="1233" y="3547"/>
                    <a:ext cx="1" cy="21"/>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 name="Line 399">
                    <a:extLst>
                      <a:ext uri="{FF2B5EF4-FFF2-40B4-BE49-F238E27FC236}">
                        <a16:creationId xmlns:a16="http://schemas.microsoft.com/office/drawing/2014/main" id="{A908876E-99E8-40BE-B63B-F95BA8015847}"/>
                      </a:ext>
                    </a:extLst>
                  </p:cNvPr>
                  <p:cNvSpPr>
                    <a:spLocks noChangeAspect="1" noChangeShapeType="1"/>
                  </p:cNvSpPr>
                  <p:nvPr/>
                </p:nvSpPr>
                <p:spPr bwMode="auto">
                  <a:xfrm>
                    <a:off x="1228" y="3547"/>
                    <a:ext cx="1" cy="21"/>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 name="Line 400">
                    <a:extLst>
                      <a:ext uri="{FF2B5EF4-FFF2-40B4-BE49-F238E27FC236}">
                        <a16:creationId xmlns:a16="http://schemas.microsoft.com/office/drawing/2014/main" id="{4D1D687C-BC54-485C-930A-053BD5866B16}"/>
                      </a:ext>
                    </a:extLst>
                  </p:cNvPr>
                  <p:cNvSpPr>
                    <a:spLocks noChangeAspect="1" noChangeShapeType="1"/>
                  </p:cNvSpPr>
                  <p:nvPr/>
                </p:nvSpPr>
                <p:spPr bwMode="auto">
                  <a:xfrm>
                    <a:off x="1223" y="3547"/>
                    <a:ext cx="1" cy="20"/>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 name="Freeform 401">
                    <a:extLst>
                      <a:ext uri="{FF2B5EF4-FFF2-40B4-BE49-F238E27FC236}">
                        <a16:creationId xmlns:a16="http://schemas.microsoft.com/office/drawing/2014/main" id="{636B9A51-6EFA-448A-B1BA-CF4369A9606D}"/>
                      </a:ext>
                    </a:extLst>
                  </p:cNvPr>
                  <p:cNvSpPr>
                    <a:spLocks noChangeAspect="1"/>
                  </p:cNvSpPr>
                  <p:nvPr/>
                </p:nvSpPr>
                <p:spPr bwMode="auto">
                  <a:xfrm>
                    <a:off x="1218" y="3537"/>
                    <a:ext cx="147" cy="52"/>
                  </a:xfrm>
                  <a:custGeom>
                    <a:avLst/>
                    <a:gdLst>
                      <a:gd name="T0" fmla="*/ 0 w 147"/>
                      <a:gd name="T1" fmla="*/ 8 h 52"/>
                      <a:gd name="T2" fmla="*/ 0 w 147"/>
                      <a:gd name="T3" fmla="*/ 31 h 52"/>
                      <a:gd name="T4" fmla="*/ 147 w 147"/>
                      <a:gd name="T5" fmla="*/ 52 h 52"/>
                      <a:gd name="T6" fmla="*/ 147 w 147"/>
                      <a:gd name="T7" fmla="*/ 0 h 52"/>
                      <a:gd name="T8" fmla="*/ 0 w 147"/>
                      <a:gd name="T9" fmla="*/ 8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7" h="52">
                        <a:moveTo>
                          <a:pt x="0" y="8"/>
                        </a:moveTo>
                        <a:lnTo>
                          <a:pt x="0" y="31"/>
                        </a:lnTo>
                        <a:lnTo>
                          <a:pt x="147" y="52"/>
                        </a:lnTo>
                        <a:lnTo>
                          <a:pt x="147" y="0"/>
                        </a:lnTo>
                        <a:lnTo>
                          <a:pt x="0" y="8"/>
                        </a:lnTo>
                      </a:path>
                    </a:pathLst>
                  </a:custGeom>
                  <a:noFill/>
                  <a:ln w="9525">
                    <a:solidFill>
                      <a:srgbClr val="20202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3" name="Line 402">
                    <a:extLst>
                      <a:ext uri="{FF2B5EF4-FFF2-40B4-BE49-F238E27FC236}">
                        <a16:creationId xmlns:a16="http://schemas.microsoft.com/office/drawing/2014/main" id="{5D869161-7F27-44FB-9CD6-E41714E3E415}"/>
                      </a:ext>
                    </a:extLst>
                  </p:cNvPr>
                  <p:cNvSpPr>
                    <a:spLocks noChangeAspect="1" noChangeShapeType="1"/>
                  </p:cNvSpPr>
                  <p:nvPr/>
                </p:nvSpPr>
                <p:spPr bwMode="auto">
                  <a:xfrm flipV="1">
                    <a:off x="1233" y="3547"/>
                    <a:ext cx="6" cy="8"/>
                  </a:xfrm>
                  <a:prstGeom prst="line">
                    <a:avLst/>
                  </a:prstGeom>
                  <a:noFill/>
                  <a:ln w="9525">
                    <a:solidFill>
                      <a:srgbClr val="C0C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 name="Line 403">
                    <a:extLst>
                      <a:ext uri="{FF2B5EF4-FFF2-40B4-BE49-F238E27FC236}">
                        <a16:creationId xmlns:a16="http://schemas.microsoft.com/office/drawing/2014/main" id="{5CDC4822-E936-49FC-B5BA-3D9591A121BC}"/>
                      </a:ext>
                    </a:extLst>
                  </p:cNvPr>
                  <p:cNvSpPr>
                    <a:spLocks noChangeAspect="1" noChangeShapeType="1"/>
                  </p:cNvSpPr>
                  <p:nvPr/>
                </p:nvSpPr>
                <p:spPr bwMode="auto">
                  <a:xfrm flipV="1">
                    <a:off x="1240" y="3559"/>
                    <a:ext cx="3" cy="7"/>
                  </a:xfrm>
                  <a:prstGeom prst="line">
                    <a:avLst/>
                  </a:prstGeom>
                  <a:noFill/>
                  <a:ln w="9525">
                    <a:solidFill>
                      <a:srgbClr val="C0C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 name="Line 404">
                    <a:extLst>
                      <a:ext uri="{FF2B5EF4-FFF2-40B4-BE49-F238E27FC236}">
                        <a16:creationId xmlns:a16="http://schemas.microsoft.com/office/drawing/2014/main" id="{285A966E-8678-44F2-8906-528CF44732B4}"/>
                      </a:ext>
                    </a:extLst>
                  </p:cNvPr>
                  <p:cNvSpPr>
                    <a:spLocks noChangeAspect="1" noChangeShapeType="1"/>
                  </p:cNvSpPr>
                  <p:nvPr/>
                </p:nvSpPr>
                <p:spPr bwMode="auto">
                  <a:xfrm flipV="1">
                    <a:off x="1305" y="3544"/>
                    <a:ext cx="9" cy="12"/>
                  </a:xfrm>
                  <a:prstGeom prst="line">
                    <a:avLst/>
                  </a:prstGeom>
                  <a:noFill/>
                  <a:ln w="9525">
                    <a:solidFill>
                      <a:srgbClr val="C0C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 name="Line 405">
                    <a:extLst>
                      <a:ext uri="{FF2B5EF4-FFF2-40B4-BE49-F238E27FC236}">
                        <a16:creationId xmlns:a16="http://schemas.microsoft.com/office/drawing/2014/main" id="{0071D839-505B-4E26-8ADB-F29CDD956B5B}"/>
                      </a:ext>
                    </a:extLst>
                  </p:cNvPr>
                  <p:cNvSpPr>
                    <a:spLocks noChangeAspect="1" noChangeShapeType="1"/>
                  </p:cNvSpPr>
                  <p:nvPr/>
                </p:nvSpPr>
                <p:spPr bwMode="auto">
                  <a:xfrm flipV="1">
                    <a:off x="1285" y="3563"/>
                    <a:ext cx="9" cy="9"/>
                  </a:xfrm>
                  <a:prstGeom prst="line">
                    <a:avLst/>
                  </a:prstGeom>
                  <a:noFill/>
                  <a:ln w="9525">
                    <a:solidFill>
                      <a:srgbClr val="C0C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 name="Line 406">
                    <a:extLst>
                      <a:ext uri="{FF2B5EF4-FFF2-40B4-BE49-F238E27FC236}">
                        <a16:creationId xmlns:a16="http://schemas.microsoft.com/office/drawing/2014/main" id="{B6F2756F-019E-474B-ABC3-3F1160C21EFF}"/>
                      </a:ext>
                    </a:extLst>
                  </p:cNvPr>
                  <p:cNvSpPr>
                    <a:spLocks noChangeAspect="1" noChangeShapeType="1"/>
                  </p:cNvSpPr>
                  <p:nvPr/>
                </p:nvSpPr>
                <p:spPr bwMode="auto">
                  <a:xfrm flipV="1">
                    <a:off x="1338" y="3548"/>
                    <a:ext cx="7" cy="11"/>
                  </a:xfrm>
                  <a:prstGeom prst="line">
                    <a:avLst/>
                  </a:prstGeom>
                  <a:noFill/>
                  <a:ln w="9525">
                    <a:solidFill>
                      <a:srgbClr val="C0C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 name="Line 407">
                    <a:extLst>
                      <a:ext uri="{FF2B5EF4-FFF2-40B4-BE49-F238E27FC236}">
                        <a16:creationId xmlns:a16="http://schemas.microsoft.com/office/drawing/2014/main" id="{D898FF98-0D29-4D61-B0B7-96AAFDA8FB37}"/>
                      </a:ext>
                    </a:extLst>
                  </p:cNvPr>
                  <p:cNvSpPr>
                    <a:spLocks noChangeAspect="1" noChangeShapeType="1"/>
                  </p:cNvSpPr>
                  <p:nvPr/>
                </p:nvSpPr>
                <p:spPr bwMode="auto">
                  <a:xfrm flipV="1">
                    <a:off x="1314" y="3566"/>
                    <a:ext cx="6" cy="9"/>
                  </a:xfrm>
                  <a:prstGeom prst="line">
                    <a:avLst/>
                  </a:prstGeom>
                  <a:noFill/>
                  <a:ln w="9525">
                    <a:solidFill>
                      <a:srgbClr val="C0C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 name="Line 408">
                    <a:extLst>
                      <a:ext uri="{FF2B5EF4-FFF2-40B4-BE49-F238E27FC236}">
                        <a16:creationId xmlns:a16="http://schemas.microsoft.com/office/drawing/2014/main" id="{216E5ABD-E08E-4731-BA87-0EE88F6B3598}"/>
                      </a:ext>
                    </a:extLst>
                  </p:cNvPr>
                  <p:cNvSpPr>
                    <a:spLocks noChangeAspect="1" noChangeShapeType="1"/>
                  </p:cNvSpPr>
                  <p:nvPr/>
                </p:nvSpPr>
                <p:spPr bwMode="auto">
                  <a:xfrm flipV="1">
                    <a:off x="1342" y="3563"/>
                    <a:ext cx="8" cy="11"/>
                  </a:xfrm>
                  <a:prstGeom prst="line">
                    <a:avLst/>
                  </a:prstGeom>
                  <a:noFill/>
                  <a:ln w="9525">
                    <a:solidFill>
                      <a:srgbClr val="C0C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 name="Line 409">
                    <a:extLst>
                      <a:ext uri="{FF2B5EF4-FFF2-40B4-BE49-F238E27FC236}">
                        <a16:creationId xmlns:a16="http://schemas.microsoft.com/office/drawing/2014/main" id="{1FCAE5E6-E9E6-4B09-B262-2D8D38519E58}"/>
                      </a:ext>
                    </a:extLst>
                  </p:cNvPr>
                  <p:cNvSpPr>
                    <a:spLocks noChangeAspect="1" noChangeShapeType="1"/>
                  </p:cNvSpPr>
                  <p:nvPr/>
                </p:nvSpPr>
                <p:spPr bwMode="auto">
                  <a:xfrm>
                    <a:off x="1254" y="3545"/>
                    <a:ext cx="1" cy="27"/>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 name="Freeform 410">
                    <a:extLst>
                      <a:ext uri="{FF2B5EF4-FFF2-40B4-BE49-F238E27FC236}">
                        <a16:creationId xmlns:a16="http://schemas.microsoft.com/office/drawing/2014/main" id="{66961C8E-B83F-4B7A-AE18-79DF8FA3F5AF}"/>
                      </a:ext>
                    </a:extLst>
                  </p:cNvPr>
                  <p:cNvSpPr>
                    <a:spLocks noChangeAspect="1"/>
                  </p:cNvSpPr>
                  <p:nvPr/>
                </p:nvSpPr>
                <p:spPr bwMode="auto">
                  <a:xfrm>
                    <a:off x="1375" y="3529"/>
                    <a:ext cx="157" cy="76"/>
                  </a:xfrm>
                  <a:custGeom>
                    <a:avLst/>
                    <a:gdLst>
                      <a:gd name="T0" fmla="*/ 0 w 157"/>
                      <a:gd name="T1" fmla="*/ 0 h 76"/>
                      <a:gd name="T2" fmla="*/ 0 w 157"/>
                      <a:gd name="T3" fmla="*/ 76 h 76"/>
                      <a:gd name="T4" fmla="*/ 157 w 157"/>
                      <a:gd name="T5" fmla="*/ 45 h 76"/>
                      <a:gd name="T6" fmla="*/ 157 w 157"/>
                      <a:gd name="T7" fmla="*/ 14 h 76"/>
                      <a:gd name="T8" fmla="*/ 0 w 157"/>
                      <a:gd name="T9" fmla="*/ 0 h 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7" h="76">
                        <a:moveTo>
                          <a:pt x="0" y="0"/>
                        </a:moveTo>
                        <a:lnTo>
                          <a:pt x="0" y="76"/>
                        </a:lnTo>
                        <a:lnTo>
                          <a:pt x="157" y="45"/>
                        </a:lnTo>
                        <a:lnTo>
                          <a:pt x="157" y="14"/>
                        </a:lnTo>
                        <a:lnTo>
                          <a:pt x="0" y="0"/>
                        </a:lnTo>
                        <a:close/>
                      </a:path>
                    </a:pathLst>
                  </a:custGeom>
                  <a:solidFill>
                    <a:srgbClr val="4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 name="Freeform 411">
                    <a:extLst>
                      <a:ext uri="{FF2B5EF4-FFF2-40B4-BE49-F238E27FC236}">
                        <a16:creationId xmlns:a16="http://schemas.microsoft.com/office/drawing/2014/main" id="{2B567191-62CB-4D6B-B330-8BE6DE11A053}"/>
                      </a:ext>
                    </a:extLst>
                  </p:cNvPr>
                  <p:cNvSpPr>
                    <a:spLocks noChangeAspect="1"/>
                  </p:cNvSpPr>
                  <p:nvPr/>
                </p:nvSpPr>
                <p:spPr bwMode="auto">
                  <a:xfrm>
                    <a:off x="1483" y="3560"/>
                    <a:ext cx="16" cy="23"/>
                  </a:xfrm>
                  <a:custGeom>
                    <a:avLst/>
                    <a:gdLst>
                      <a:gd name="T0" fmla="*/ 0 w 16"/>
                      <a:gd name="T1" fmla="*/ 23 h 23"/>
                      <a:gd name="T2" fmla="*/ 0 w 16"/>
                      <a:gd name="T3" fmla="*/ 0 h 23"/>
                      <a:gd name="T4" fmla="*/ 16 w 16"/>
                      <a:gd name="T5" fmla="*/ 0 h 23"/>
                      <a:gd name="T6" fmla="*/ 16 w 16"/>
                      <a:gd name="T7" fmla="*/ 19 h 23"/>
                      <a:gd name="T8" fmla="*/ 0 w 16"/>
                      <a:gd name="T9" fmla="*/ 23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23">
                        <a:moveTo>
                          <a:pt x="0" y="23"/>
                        </a:moveTo>
                        <a:lnTo>
                          <a:pt x="0" y="0"/>
                        </a:lnTo>
                        <a:lnTo>
                          <a:pt x="16" y="0"/>
                        </a:lnTo>
                        <a:lnTo>
                          <a:pt x="16" y="19"/>
                        </a:lnTo>
                        <a:lnTo>
                          <a:pt x="0" y="23"/>
                        </a:lnTo>
                        <a:close/>
                      </a:path>
                    </a:pathLst>
                  </a:custGeom>
                  <a:solidFill>
                    <a:srgbClr val="472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 name="Rectangle 412">
                    <a:extLst>
                      <a:ext uri="{FF2B5EF4-FFF2-40B4-BE49-F238E27FC236}">
                        <a16:creationId xmlns:a16="http://schemas.microsoft.com/office/drawing/2014/main" id="{787CF95D-E9F9-4B2E-8053-26E97F497E0F}"/>
                      </a:ext>
                    </a:extLst>
                  </p:cNvPr>
                  <p:cNvSpPr>
                    <a:spLocks noChangeAspect="1" noChangeArrowheads="1"/>
                  </p:cNvSpPr>
                  <p:nvPr/>
                </p:nvSpPr>
                <p:spPr bwMode="auto">
                  <a:xfrm>
                    <a:off x="1508" y="3548"/>
                    <a:ext cx="8" cy="15"/>
                  </a:xfrm>
                  <a:prstGeom prst="rect">
                    <a:avLst/>
                  </a:prstGeom>
                  <a:solidFill>
                    <a:srgbClr val="4D556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14" name="Line 413">
                    <a:extLst>
                      <a:ext uri="{FF2B5EF4-FFF2-40B4-BE49-F238E27FC236}">
                        <a16:creationId xmlns:a16="http://schemas.microsoft.com/office/drawing/2014/main" id="{4FBE7E89-8EC9-4768-999F-8356E5EAD96D}"/>
                      </a:ext>
                    </a:extLst>
                  </p:cNvPr>
                  <p:cNvSpPr>
                    <a:spLocks noChangeAspect="1" noChangeShapeType="1"/>
                  </p:cNvSpPr>
                  <p:nvPr/>
                </p:nvSpPr>
                <p:spPr bwMode="auto">
                  <a:xfrm>
                    <a:off x="1510" y="3553"/>
                    <a:ext cx="6" cy="1"/>
                  </a:xfrm>
                  <a:prstGeom prst="line">
                    <a:avLst/>
                  </a:prstGeom>
                  <a:noFill/>
                  <a:ln w="9525">
                    <a:solidFill>
                      <a:srgbClr val="272B3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 name="Line 414">
                    <a:extLst>
                      <a:ext uri="{FF2B5EF4-FFF2-40B4-BE49-F238E27FC236}">
                        <a16:creationId xmlns:a16="http://schemas.microsoft.com/office/drawing/2014/main" id="{4148198D-506E-425F-9EFD-C78B02EA1B2A}"/>
                      </a:ext>
                    </a:extLst>
                  </p:cNvPr>
                  <p:cNvSpPr>
                    <a:spLocks noChangeAspect="1" noChangeShapeType="1"/>
                  </p:cNvSpPr>
                  <p:nvPr/>
                </p:nvSpPr>
                <p:spPr bwMode="auto">
                  <a:xfrm>
                    <a:off x="1510" y="3557"/>
                    <a:ext cx="6" cy="2"/>
                  </a:xfrm>
                  <a:prstGeom prst="line">
                    <a:avLst/>
                  </a:prstGeom>
                  <a:noFill/>
                  <a:ln w="9525">
                    <a:solidFill>
                      <a:srgbClr val="272B3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6" name="Line 415">
                    <a:extLst>
                      <a:ext uri="{FF2B5EF4-FFF2-40B4-BE49-F238E27FC236}">
                        <a16:creationId xmlns:a16="http://schemas.microsoft.com/office/drawing/2014/main" id="{EAA29C7A-22D4-4142-B9F8-8F69F88531B5}"/>
                      </a:ext>
                    </a:extLst>
                  </p:cNvPr>
                  <p:cNvSpPr>
                    <a:spLocks noChangeAspect="1" noChangeShapeType="1"/>
                  </p:cNvSpPr>
                  <p:nvPr/>
                </p:nvSpPr>
                <p:spPr bwMode="auto">
                  <a:xfrm>
                    <a:off x="1513" y="3549"/>
                    <a:ext cx="1" cy="14"/>
                  </a:xfrm>
                  <a:prstGeom prst="line">
                    <a:avLst/>
                  </a:prstGeom>
                  <a:noFill/>
                  <a:ln w="9525">
                    <a:solidFill>
                      <a:srgbClr val="272B3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 name="Rectangle 416">
                    <a:extLst>
                      <a:ext uri="{FF2B5EF4-FFF2-40B4-BE49-F238E27FC236}">
                        <a16:creationId xmlns:a16="http://schemas.microsoft.com/office/drawing/2014/main" id="{1E92CA3B-3C1B-43A3-83DD-65EA6F360151}"/>
                      </a:ext>
                    </a:extLst>
                  </p:cNvPr>
                  <p:cNvSpPr>
                    <a:spLocks noChangeAspect="1" noChangeArrowheads="1"/>
                  </p:cNvSpPr>
                  <p:nvPr/>
                </p:nvSpPr>
                <p:spPr bwMode="auto">
                  <a:xfrm>
                    <a:off x="1508" y="3548"/>
                    <a:ext cx="9" cy="16"/>
                  </a:xfrm>
                  <a:prstGeom prst="rect">
                    <a:avLst/>
                  </a:prstGeom>
                  <a:noFill/>
                  <a:ln w="9525">
                    <a:solidFill>
                      <a:srgbClr val="21212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18" name="Freeform 417">
                    <a:extLst>
                      <a:ext uri="{FF2B5EF4-FFF2-40B4-BE49-F238E27FC236}">
                        <a16:creationId xmlns:a16="http://schemas.microsoft.com/office/drawing/2014/main" id="{C17C3DB5-3F4F-4A0F-B410-79C39D43E66F}"/>
                      </a:ext>
                    </a:extLst>
                  </p:cNvPr>
                  <p:cNvSpPr>
                    <a:spLocks noChangeAspect="1"/>
                  </p:cNvSpPr>
                  <p:nvPr/>
                </p:nvSpPr>
                <p:spPr bwMode="auto">
                  <a:xfrm>
                    <a:off x="1384" y="3537"/>
                    <a:ext cx="85" cy="50"/>
                  </a:xfrm>
                  <a:custGeom>
                    <a:avLst/>
                    <a:gdLst>
                      <a:gd name="T0" fmla="*/ 85 w 85"/>
                      <a:gd name="T1" fmla="*/ 4 h 50"/>
                      <a:gd name="T2" fmla="*/ 85 w 85"/>
                      <a:gd name="T3" fmla="*/ 38 h 50"/>
                      <a:gd name="T4" fmla="*/ 0 w 85"/>
                      <a:gd name="T5" fmla="*/ 50 h 50"/>
                      <a:gd name="T6" fmla="*/ 0 w 85"/>
                      <a:gd name="T7" fmla="*/ 0 h 50"/>
                      <a:gd name="T8" fmla="*/ 85 w 85"/>
                      <a:gd name="T9" fmla="*/ 4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5" h="50">
                        <a:moveTo>
                          <a:pt x="85" y="4"/>
                        </a:moveTo>
                        <a:lnTo>
                          <a:pt x="85" y="38"/>
                        </a:lnTo>
                        <a:lnTo>
                          <a:pt x="0" y="50"/>
                        </a:lnTo>
                        <a:lnTo>
                          <a:pt x="0" y="0"/>
                        </a:lnTo>
                        <a:lnTo>
                          <a:pt x="85" y="4"/>
                        </a:lnTo>
                        <a:close/>
                      </a:path>
                    </a:pathLst>
                  </a:custGeom>
                  <a:solidFill>
                    <a:srgbClr val="404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9" name="Line 418">
                    <a:extLst>
                      <a:ext uri="{FF2B5EF4-FFF2-40B4-BE49-F238E27FC236}">
                        <a16:creationId xmlns:a16="http://schemas.microsoft.com/office/drawing/2014/main" id="{2387E3A7-0209-4FCA-9425-1DE99F0BC6A4}"/>
                      </a:ext>
                    </a:extLst>
                  </p:cNvPr>
                  <p:cNvSpPr>
                    <a:spLocks noChangeAspect="1" noChangeShapeType="1"/>
                  </p:cNvSpPr>
                  <p:nvPr/>
                </p:nvSpPr>
                <p:spPr bwMode="auto">
                  <a:xfrm>
                    <a:off x="1418" y="3540"/>
                    <a:ext cx="1" cy="42"/>
                  </a:xfrm>
                  <a:prstGeom prst="line">
                    <a:avLst/>
                  </a:prstGeom>
                  <a:noFill/>
                  <a:ln w="9525">
                    <a:solidFill>
                      <a:srgbClr val="30354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 name="Line 419">
                    <a:extLst>
                      <a:ext uri="{FF2B5EF4-FFF2-40B4-BE49-F238E27FC236}">
                        <a16:creationId xmlns:a16="http://schemas.microsoft.com/office/drawing/2014/main" id="{BB66D372-E32F-44B6-843A-E5B0A6D67592}"/>
                      </a:ext>
                    </a:extLst>
                  </p:cNvPr>
                  <p:cNvSpPr>
                    <a:spLocks noChangeAspect="1" noChangeShapeType="1"/>
                  </p:cNvSpPr>
                  <p:nvPr/>
                </p:nvSpPr>
                <p:spPr bwMode="auto">
                  <a:xfrm>
                    <a:off x="1429" y="3541"/>
                    <a:ext cx="1" cy="39"/>
                  </a:xfrm>
                  <a:prstGeom prst="line">
                    <a:avLst/>
                  </a:prstGeom>
                  <a:noFill/>
                  <a:ln w="9525">
                    <a:solidFill>
                      <a:srgbClr val="30354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 name="Line 420">
                    <a:extLst>
                      <a:ext uri="{FF2B5EF4-FFF2-40B4-BE49-F238E27FC236}">
                        <a16:creationId xmlns:a16="http://schemas.microsoft.com/office/drawing/2014/main" id="{AFE3782C-10DF-40BD-A2C0-1F27EF3C0D9A}"/>
                      </a:ext>
                    </a:extLst>
                  </p:cNvPr>
                  <p:cNvSpPr>
                    <a:spLocks noChangeAspect="1" noChangeShapeType="1"/>
                  </p:cNvSpPr>
                  <p:nvPr/>
                </p:nvSpPr>
                <p:spPr bwMode="auto">
                  <a:xfrm>
                    <a:off x="1438" y="3541"/>
                    <a:ext cx="1" cy="38"/>
                  </a:xfrm>
                  <a:prstGeom prst="line">
                    <a:avLst/>
                  </a:prstGeom>
                  <a:noFill/>
                  <a:ln w="9525">
                    <a:solidFill>
                      <a:srgbClr val="30354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 name="Freeform 421">
                    <a:extLst>
                      <a:ext uri="{FF2B5EF4-FFF2-40B4-BE49-F238E27FC236}">
                        <a16:creationId xmlns:a16="http://schemas.microsoft.com/office/drawing/2014/main" id="{176522B1-F17F-40A6-B79D-18ACBD11CEB0}"/>
                      </a:ext>
                    </a:extLst>
                  </p:cNvPr>
                  <p:cNvSpPr>
                    <a:spLocks noChangeAspect="1"/>
                  </p:cNvSpPr>
                  <p:nvPr/>
                </p:nvSpPr>
                <p:spPr bwMode="auto">
                  <a:xfrm>
                    <a:off x="1386" y="3537"/>
                    <a:ext cx="85" cy="52"/>
                  </a:xfrm>
                  <a:custGeom>
                    <a:avLst/>
                    <a:gdLst>
                      <a:gd name="T0" fmla="*/ 0 w 85"/>
                      <a:gd name="T1" fmla="*/ 0 h 52"/>
                      <a:gd name="T2" fmla="*/ 0 w 85"/>
                      <a:gd name="T3" fmla="*/ 52 h 52"/>
                      <a:gd name="T4" fmla="*/ 85 w 85"/>
                      <a:gd name="T5" fmla="*/ 38 h 52"/>
                      <a:gd name="T6" fmla="*/ 85 w 85"/>
                      <a:gd name="T7" fmla="*/ 4 h 52"/>
                      <a:gd name="T8" fmla="*/ 0 w 85"/>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5" h="52">
                        <a:moveTo>
                          <a:pt x="0" y="0"/>
                        </a:moveTo>
                        <a:lnTo>
                          <a:pt x="0" y="52"/>
                        </a:lnTo>
                        <a:lnTo>
                          <a:pt x="85" y="38"/>
                        </a:lnTo>
                        <a:lnTo>
                          <a:pt x="85" y="4"/>
                        </a:lnTo>
                        <a:lnTo>
                          <a:pt x="0" y="0"/>
                        </a:lnTo>
                      </a:path>
                    </a:pathLst>
                  </a:custGeom>
                  <a:noFill/>
                  <a:ln w="9525">
                    <a:solidFill>
                      <a:srgbClr val="21212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 name="Line 422">
                    <a:extLst>
                      <a:ext uri="{FF2B5EF4-FFF2-40B4-BE49-F238E27FC236}">
                        <a16:creationId xmlns:a16="http://schemas.microsoft.com/office/drawing/2014/main" id="{CE9A24E0-938A-497D-9A4A-C5CFCA982293}"/>
                      </a:ext>
                    </a:extLst>
                  </p:cNvPr>
                  <p:cNvSpPr>
                    <a:spLocks noChangeAspect="1" noChangeShapeType="1"/>
                  </p:cNvSpPr>
                  <p:nvPr/>
                </p:nvSpPr>
                <p:spPr bwMode="auto">
                  <a:xfrm>
                    <a:off x="1396" y="3540"/>
                    <a:ext cx="1" cy="44"/>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 name="Line 423">
                    <a:extLst>
                      <a:ext uri="{FF2B5EF4-FFF2-40B4-BE49-F238E27FC236}">
                        <a16:creationId xmlns:a16="http://schemas.microsoft.com/office/drawing/2014/main" id="{38FB9C3D-AD53-4BC7-AA62-F9F0C045887D}"/>
                      </a:ext>
                    </a:extLst>
                  </p:cNvPr>
                  <p:cNvSpPr>
                    <a:spLocks noChangeAspect="1" noChangeShapeType="1"/>
                  </p:cNvSpPr>
                  <p:nvPr/>
                </p:nvSpPr>
                <p:spPr bwMode="auto">
                  <a:xfrm>
                    <a:off x="1418" y="3541"/>
                    <a:ext cx="1" cy="41"/>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 name="Line 424">
                    <a:extLst>
                      <a:ext uri="{FF2B5EF4-FFF2-40B4-BE49-F238E27FC236}">
                        <a16:creationId xmlns:a16="http://schemas.microsoft.com/office/drawing/2014/main" id="{43BA13EA-FB73-4BF1-82E0-BE65ED6B38BB}"/>
                      </a:ext>
                    </a:extLst>
                  </p:cNvPr>
                  <p:cNvSpPr>
                    <a:spLocks noChangeAspect="1" noChangeShapeType="1"/>
                  </p:cNvSpPr>
                  <p:nvPr/>
                </p:nvSpPr>
                <p:spPr bwMode="auto">
                  <a:xfrm>
                    <a:off x="1429" y="3541"/>
                    <a:ext cx="1" cy="39"/>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 name="Line 425">
                    <a:extLst>
                      <a:ext uri="{FF2B5EF4-FFF2-40B4-BE49-F238E27FC236}">
                        <a16:creationId xmlns:a16="http://schemas.microsoft.com/office/drawing/2014/main" id="{24E4A534-F6D3-4151-BF4D-A2094EFE6FDE}"/>
                      </a:ext>
                    </a:extLst>
                  </p:cNvPr>
                  <p:cNvSpPr>
                    <a:spLocks noChangeAspect="1" noChangeShapeType="1"/>
                  </p:cNvSpPr>
                  <p:nvPr/>
                </p:nvSpPr>
                <p:spPr bwMode="auto">
                  <a:xfrm>
                    <a:off x="1445" y="3543"/>
                    <a:ext cx="2" cy="35"/>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 name="Line 426">
                    <a:extLst>
                      <a:ext uri="{FF2B5EF4-FFF2-40B4-BE49-F238E27FC236}">
                        <a16:creationId xmlns:a16="http://schemas.microsoft.com/office/drawing/2014/main" id="{A5BD0A67-8A3E-4EAC-990D-9E540EAD2C65}"/>
                      </a:ext>
                    </a:extLst>
                  </p:cNvPr>
                  <p:cNvSpPr>
                    <a:spLocks noChangeAspect="1" noChangeShapeType="1"/>
                  </p:cNvSpPr>
                  <p:nvPr/>
                </p:nvSpPr>
                <p:spPr bwMode="auto">
                  <a:xfrm>
                    <a:off x="1453" y="3543"/>
                    <a:ext cx="1" cy="35"/>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8" name="Line 427">
                    <a:extLst>
                      <a:ext uri="{FF2B5EF4-FFF2-40B4-BE49-F238E27FC236}">
                        <a16:creationId xmlns:a16="http://schemas.microsoft.com/office/drawing/2014/main" id="{EB312CE1-5A23-47B4-BB70-4F6926C4D3C9}"/>
                      </a:ext>
                    </a:extLst>
                  </p:cNvPr>
                  <p:cNvSpPr>
                    <a:spLocks noChangeAspect="1" noChangeShapeType="1"/>
                  </p:cNvSpPr>
                  <p:nvPr/>
                </p:nvSpPr>
                <p:spPr bwMode="auto">
                  <a:xfrm>
                    <a:off x="1460" y="3544"/>
                    <a:ext cx="1" cy="32"/>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 name="Line 428">
                    <a:extLst>
                      <a:ext uri="{FF2B5EF4-FFF2-40B4-BE49-F238E27FC236}">
                        <a16:creationId xmlns:a16="http://schemas.microsoft.com/office/drawing/2014/main" id="{FEC23966-4478-4952-AFB3-372A0A91B85A}"/>
                      </a:ext>
                    </a:extLst>
                  </p:cNvPr>
                  <p:cNvSpPr>
                    <a:spLocks noChangeAspect="1" noChangeShapeType="1"/>
                  </p:cNvSpPr>
                  <p:nvPr/>
                </p:nvSpPr>
                <p:spPr bwMode="auto">
                  <a:xfrm>
                    <a:off x="1466" y="3544"/>
                    <a:ext cx="2" cy="31"/>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 name="Line 429">
                    <a:extLst>
                      <a:ext uri="{FF2B5EF4-FFF2-40B4-BE49-F238E27FC236}">
                        <a16:creationId xmlns:a16="http://schemas.microsoft.com/office/drawing/2014/main" id="{6D30A199-5F2B-4D22-B808-D3F179A14334}"/>
                      </a:ext>
                    </a:extLst>
                  </p:cNvPr>
                  <p:cNvSpPr>
                    <a:spLocks noChangeAspect="1" noChangeShapeType="1"/>
                  </p:cNvSpPr>
                  <p:nvPr/>
                </p:nvSpPr>
                <p:spPr bwMode="auto">
                  <a:xfrm flipH="1" flipV="1">
                    <a:off x="1456" y="3543"/>
                    <a:ext cx="13" cy="9"/>
                  </a:xfrm>
                  <a:prstGeom prst="line">
                    <a:avLst/>
                  </a:prstGeom>
                  <a:noFill/>
                  <a:ln w="9525">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1" name="Line 430">
                    <a:extLst>
                      <a:ext uri="{FF2B5EF4-FFF2-40B4-BE49-F238E27FC236}">
                        <a16:creationId xmlns:a16="http://schemas.microsoft.com/office/drawing/2014/main" id="{5E0F9726-9B32-496D-9E72-A6C4350DDAB0}"/>
                      </a:ext>
                    </a:extLst>
                  </p:cNvPr>
                  <p:cNvSpPr>
                    <a:spLocks noChangeAspect="1" noChangeShapeType="1"/>
                  </p:cNvSpPr>
                  <p:nvPr/>
                </p:nvSpPr>
                <p:spPr bwMode="auto">
                  <a:xfrm flipH="1" flipV="1">
                    <a:off x="1453" y="3563"/>
                    <a:ext cx="12" cy="8"/>
                  </a:xfrm>
                  <a:prstGeom prst="line">
                    <a:avLst/>
                  </a:prstGeom>
                  <a:noFill/>
                  <a:ln w="9525">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 name="Line 431">
                    <a:extLst>
                      <a:ext uri="{FF2B5EF4-FFF2-40B4-BE49-F238E27FC236}">
                        <a16:creationId xmlns:a16="http://schemas.microsoft.com/office/drawing/2014/main" id="{22281B47-78FB-4197-8BD8-7F275AF4F532}"/>
                      </a:ext>
                    </a:extLst>
                  </p:cNvPr>
                  <p:cNvSpPr>
                    <a:spLocks noChangeAspect="1" noChangeShapeType="1"/>
                  </p:cNvSpPr>
                  <p:nvPr/>
                </p:nvSpPr>
                <p:spPr bwMode="auto">
                  <a:xfrm flipH="1" flipV="1">
                    <a:off x="1393" y="3544"/>
                    <a:ext cx="15" cy="11"/>
                  </a:xfrm>
                  <a:prstGeom prst="line">
                    <a:avLst/>
                  </a:prstGeom>
                  <a:noFill/>
                  <a:ln w="9525">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 name="Line 432">
                    <a:extLst>
                      <a:ext uri="{FF2B5EF4-FFF2-40B4-BE49-F238E27FC236}">
                        <a16:creationId xmlns:a16="http://schemas.microsoft.com/office/drawing/2014/main" id="{005EE295-EE6C-4559-8FDD-9A67A52DC391}"/>
                      </a:ext>
                    </a:extLst>
                  </p:cNvPr>
                  <p:cNvSpPr>
                    <a:spLocks noChangeAspect="1" noChangeShapeType="1"/>
                  </p:cNvSpPr>
                  <p:nvPr/>
                </p:nvSpPr>
                <p:spPr bwMode="auto">
                  <a:xfrm flipH="1" flipV="1">
                    <a:off x="1417" y="3543"/>
                    <a:ext cx="18" cy="13"/>
                  </a:xfrm>
                  <a:prstGeom prst="line">
                    <a:avLst/>
                  </a:prstGeom>
                  <a:noFill/>
                  <a:ln w="9525">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 name="Line 433">
                    <a:extLst>
                      <a:ext uri="{FF2B5EF4-FFF2-40B4-BE49-F238E27FC236}">
                        <a16:creationId xmlns:a16="http://schemas.microsoft.com/office/drawing/2014/main" id="{1689F274-71CB-4A1A-8F57-CE7EB58C67AB}"/>
                      </a:ext>
                    </a:extLst>
                  </p:cNvPr>
                  <p:cNvSpPr>
                    <a:spLocks noChangeAspect="1" noChangeShapeType="1"/>
                  </p:cNvSpPr>
                  <p:nvPr/>
                </p:nvSpPr>
                <p:spPr bwMode="auto">
                  <a:xfrm flipH="1" flipV="1">
                    <a:off x="1411" y="3567"/>
                    <a:ext cx="15" cy="11"/>
                  </a:xfrm>
                  <a:prstGeom prst="line">
                    <a:avLst/>
                  </a:prstGeom>
                  <a:noFill/>
                  <a:ln w="9525">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5" name="Line 434">
                    <a:extLst>
                      <a:ext uri="{FF2B5EF4-FFF2-40B4-BE49-F238E27FC236}">
                        <a16:creationId xmlns:a16="http://schemas.microsoft.com/office/drawing/2014/main" id="{0EC957C2-DABB-4C29-B4B0-6395EEFC3DA5}"/>
                      </a:ext>
                    </a:extLst>
                  </p:cNvPr>
                  <p:cNvSpPr>
                    <a:spLocks noChangeAspect="1" noChangeShapeType="1"/>
                  </p:cNvSpPr>
                  <p:nvPr/>
                </p:nvSpPr>
                <p:spPr bwMode="auto">
                  <a:xfrm>
                    <a:off x="1406" y="3541"/>
                    <a:ext cx="2" cy="41"/>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9" name="Freeform 435">
                  <a:extLst>
                    <a:ext uri="{FF2B5EF4-FFF2-40B4-BE49-F238E27FC236}">
                      <a16:creationId xmlns:a16="http://schemas.microsoft.com/office/drawing/2014/main" id="{64923E97-BE0E-4315-9371-DA6BBE2260EE}"/>
                    </a:ext>
                  </a:extLst>
                </p:cNvPr>
                <p:cNvSpPr>
                  <a:spLocks noChangeAspect="1"/>
                </p:cNvSpPr>
                <p:nvPr/>
              </p:nvSpPr>
              <p:spPr bwMode="auto">
                <a:xfrm>
                  <a:off x="1383" y="3397"/>
                  <a:ext cx="348" cy="89"/>
                </a:xfrm>
                <a:custGeom>
                  <a:avLst/>
                  <a:gdLst>
                    <a:gd name="T0" fmla="*/ 0 w 348"/>
                    <a:gd name="T1" fmla="*/ 51 h 89"/>
                    <a:gd name="T2" fmla="*/ 10 w 348"/>
                    <a:gd name="T3" fmla="*/ 38 h 89"/>
                    <a:gd name="T4" fmla="*/ 25 w 348"/>
                    <a:gd name="T5" fmla="*/ 36 h 89"/>
                    <a:gd name="T6" fmla="*/ 41 w 348"/>
                    <a:gd name="T7" fmla="*/ 32 h 89"/>
                    <a:gd name="T8" fmla="*/ 55 w 348"/>
                    <a:gd name="T9" fmla="*/ 25 h 89"/>
                    <a:gd name="T10" fmla="*/ 70 w 348"/>
                    <a:gd name="T11" fmla="*/ 20 h 89"/>
                    <a:gd name="T12" fmla="*/ 85 w 348"/>
                    <a:gd name="T13" fmla="*/ 24 h 89"/>
                    <a:gd name="T14" fmla="*/ 103 w 348"/>
                    <a:gd name="T15" fmla="*/ 20 h 89"/>
                    <a:gd name="T16" fmla="*/ 118 w 348"/>
                    <a:gd name="T17" fmla="*/ 23 h 89"/>
                    <a:gd name="T18" fmla="*/ 136 w 348"/>
                    <a:gd name="T19" fmla="*/ 15 h 89"/>
                    <a:gd name="T20" fmla="*/ 152 w 348"/>
                    <a:gd name="T21" fmla="*/ 13 h 89"/>
                    <a:gd name="T22" fmla="*/ 170 w 348"/>
                    <a:gd name="T23" fmla="*/ 12 h 89"/>
                    <a:gd name="T24" fmla="*/ 182 w 348"/>
                    <a:gd name="T25" fmla="*/ 5 h 89"/>
                    <a:gd name="T26" fmla="*/ 198 w 348"/>
                    <a:gd name="T27" fmla="*/ 1 h 89"/>
                    <a:gd name="T28" fmla="*/ 216 w 348"/>
                    <a:gd name="T29" fmla="*/ 1 h 89"/>
                    <a:gd name="T30" fmla="*/ 233 w 348"/>
                    <a:gd name="T31" fmla="*/ 4 h 89"/>
                    <a:gd name="T32" fmla="*/ 242 w 348"/>
                    <a:gd name="T33" fmla="*/ 12 h 89"/>
                    <a:gd name="T34" fmla="*/ 258 w 348"/>
                    <a:gd name="T35" fmla="*/ 8 h 89"/>
                    <a:gd name="T36" fmla="*/ 276 w 348"/>
                    <a:gd name="T37" fmla="*/ 12 h 89"/>
                    <a:gd name="T38" fmla="*/ 294 w 348"/>
                    <a:gd name="T39" fmla="*/ 17 h 89"/>
                    <a:gd name="T40" fmla="*/ 309 w 348"/>
                    <a:gd name="T41" fmla="*/ 19 h 89"/>
                    <a:gd name="T42" fmla="*/ 327 w 348"/>
                    <a:gd name="T43" fmla="*/ 27 h 89"/>
                    <a:gd name="T44" fmla="*/ 343 w 348"/>
                    <a:gd name="T45" fmla="*/ 32 h 89"/>
                    <a:gd name="T46" fmla="*/ 348 w 348"/>
                    <a:gd name="T47" fmla="*/ 46 h 89"/>
                    <a:gd name="T48" fmla="*/ 337 w 348"/>
                    <a:gd name="T49" fmla="*/ 56 h 89"/>
                    <a:gd name="T50" fmla="*/ 327 w 348"/>
                    <a:gd name="T51" fmla="*/ 66 h 89"/>
                    <a:gd name="T52" fmla="*/ 312 w 348"/>
                    <a:gd name="T53" fmla="*/ 66 h 89"/>
                    <a:gd name="T54" fmla="*/ 294 w 348"/>
                    <a:gd name="T55" fmla="*/ 74 h 89"/>
                    <a:gd name="T56" fmla="*/ 278 w 348"/>
                    <a:gd name="T57" fmla="*/ 78 h 89"/>
                    <a:gd name="T58" fmla="*/ 261 w 348"/>
                    <a:gd name="T59" fmla="*/ 78 h 89"/>
                    <a:gd name="T60" fmla="*/ 243 w 348"/>
                    <a:gd name="T61" fmla="*/ 85 h 89"/>
                    <a:gd name="T62" fmla="*/ 227 w 348"/>
                    <a:gd name="T63" fmla="*/ 89 h 89"/>
                    <a:gd name="T64" fmla="*/ 212 w 348"/>
                    <a:gd name="T65" fmla="*/ 82 h 89"/>
                    <a:gd name="T66" fmla="*/ 197 w 348"/>
                    <a:gd name="T67" fmla="*/ 78 h 89"/>
                    <a:gd name="T68" fmla="*/ 180 w 348"/>
                    <a:gd name="T69" fmla="*/ 82 h 89"/>
                    <a:gd name="T70" fmla="*/ 163 w 348"/>
                    <a:gd name="T71" fmla="*/ 82 h 89"/>
                    <a:gd name="T72" fmla="*/ 146 w 348"/>
                    <a:gd name="T73" fmla="*/ 75 h 89"/>
                    <a:gd name="T74" fmla="*/ 133 w 348"/>
                    <a:gd name="T75" fmla="*/ 69 h 89"/>
                    <a:gd name="T76" fmla="*/ 125 w 348"/>
                    <a:gd name="T77" fmla="*/ 56 h 89"/>
                    <a:gd name="T78" fmla="*/ 107 w 348"/>
                    <a:gd name="T79" fmla="*/ 52 h 89"/>
                    <a:gd name="T80" fmla="*/ 91 w 348"/>
                    <a:gd name="T81" fmla="*/ 56 h 89"/>
                    <a:gd name="T82" fmla="*/ 74 w 348"/>
                    <a:gd name="T83" fmla="*/ 62 h 89"/>
                    <a:gd name="T84" fmla="*/ 71 w 348"/>
                    <a:gd name="T85" fmla="*/ 59 h 89"/>
                    <a:gd name="T86" fmla="*/ 65 w 348"/>
                    <a:gd name="T87" fmla="*/ 51 h 89"/>
                    <a:gd name="T88" fmla="*/ 49 w 348"/>
                    <a:gd name="T89" fmla="*/ 52 h 89"/>
                    <a:gd name="T90" fmla="*/ 31 w 348"/>
                    <a:gd name="T91" fmla="*/ 58 h 89"/>
                    <a:gd name="T92" fmla="*/ 26 w 348"/>
                    <a:gd name="T93" fmla="*/ 47 h 89"/>
                    <a:gd name="T94" fmla="*/ 13 w 348"/>
                    <a:gd name="T95" fmla="*/ 56 h 89"/>
                    <a:gd name="T96" fmla="*/ 1 w 348"/>
                    <a:gd name="T97" fmla="*/ 56 h 8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48" h="89">
                      <a:moveTo>
                        <a:pt x="1" y="56"/>
                      </a:moveTo>
                      <a:lnTo>
                        <a:pt x="0" y="51"/>
                      </a:lnTo>
                      <a:lnTo>
                        <a:pt x="4" y="44"/>
                      </a:lnTo>
                      <a:lnTo>
                        <a:pt x="10" y="38"/>
                      </a:lnTo>
                      <a:lnTo>
                        <a:pt x="16" y="38"/>
                      </a:lnTo>
                      <a:lnTo>
                        <a:pt x="25" y="36"/>
                      </a:lnTo>
                      <a:lnTo>
                        <a:pt x="34" y="38"/>
                      </a:lnTo>
                      <a:lnTo>
                        <a:pt x="41" y="32"/>
                      </a:lnTo>
                      <a:lnTo>
                        <a:pt x="49" y="27"/>
                      </a:lnTo>
                      <a:lnTo>
                        <a:pt x="55" y="25"/>
                      </a:lnTo>
                      <a:lnTo>
                        <a:pt x="64" y="25"/>
                      </a:lnTo>
                      <a:lnTo>
                        <a:pt x="70" y="20"/>
                      </a:lnTo>
                      <a:lnTo>
                        <a:pt x="76" y="23"/>
                      </a:lnTo>
                      <a:lnTo>
                        <a:pt x="85" y="24"/>
                      </a:lnTo>
                      <a:lnTo>
                        <a:pt x="95" y="20"/>
                      </a:lnTo>
                      <a:lnTo>
                        <a:pt x="103" y="20"/>
                      </a:lnTo>
                      <a:lnTo>
                        <a:pt x="110" y="24"/>
                      </a:lnTo>
                      <a:lnTo>
                        <a:pt x="118" y="23"/>
                      </a:lnTo>
                      <a:lnTo>
                        <a:pt x="127" y="19"/>
                      </a:lnTo>
                      <a:lnTo>
                        <a:pt x="136" y="15"/>
                      </a:lnTo>
                      <a:lnTo>
                        <a:pt x="145" y="15"/>
                      </a:lnTo>
                      <a:lnTo>
                        <a:pt x="152" y="13"/>
                      </a:lnTo>
                      <a:lnTo>
                        <a:pt x="161" y="15"/>
                      </a:lnTo>
                      <a:lnTo>
                        <a:pt x="170" y="12"/>
                      </a:lnTo>
                      <a:lnTo>
                        <a:pt x="173" y="7"/>
                      </a:lnTo>
                      <a:lnTo>
                        <a:pt x="182" y="5"/>
                      </a:lnTo>
                      <a:lnTo>
                        <a:pt x="191" y="5"/>
                      </a:lnTo>
                      <a:lnTo>
                        <a:pt x="198" y="1"/>
                      </a:lnTo>
                      <a:lnTo>
                        <a:pt x="207" y="1"/>
                      </a:lnTo>
                      <a:lnTo>
                        <a:pt x="216" y="1"/>
                      </a:lnTo>
                      <a:lnTo>
                        <a:pt x="224" y="0"/>
                      </a:lnTo>
                      <a:lnTo>
                        <a:pt x="233" y="4"/>
                      </a:lnTo>
                      <a:lnTo>
                        <a:pt x="234" y="8"/>
                      </a:lnTo>
                      <a:lnTo>
                        <a:pt x="242" y="12"/>
                      </a:lnTo>
                      <a:lnTo>
                        <a:pt x="251" y="11"/>
                      </a:lnTo>
                      <a:lnTo>
                        <a:pt x="258" y="8"/>
                      </a:lnTo>
                      <a:lnTo>
                        <a:pt x="267" y="8"/>
                      </a:lnTo>
                      <a:lnTo>
                        <a:pt x="276" y="12"/>
                      </a:lnTo>
                      <a:lnTo>
                        <a:pt x="284" y="17"/>
                      </a:lnTo>
                      <a:lnTo>
                        <a:pt x="294" y="17"/>
                      </a:lnTo>
                      <a:lnTo>
                        <a:pt x="302" y="17"/>
                      </a:lnTo>
                      <a:lnTo>
                        <a:pt x="309" y="19"/>
                      </a:lnTo>
                      <a:lnTo>
                        <a:pt x="318" y="23"/>
                      </a:lnTo>
                      <a:lnTo>
                        <a:pt x="327" y="27"/>
                      </a:lnTo>
                      <a:lnTo>
                        <a:pt x="335" y="31"/>
                      </a:lnTo>
                      <a:lnTo>
                        <a:pt x="343" y="32"/>
                      </a:lnTo>
                      <a:lnTo>
                        <a:pt x="345" y="39"/>
                      </a:lnTo>
                      <a:lnTo>
                        <a:pt x="348" y="46"/>
                      </a:lnTo>
                      <a:lnTo>
                        <a:pt x="345" y="52"/>
                      </a:lnTo>
                      <a:lnTo>
                        <a:pt x="337" y="56"/>
                      </a:lnTo>
                      <a:lnTo>
                        <a:pt x="329" y="59"/>
                      </a:lnTo>
                      <a:lnTo>
                        <a:pt x="327" y="66"/>
                      </a:lnTo>
                      <a:lnTo>
                        <a:pt x="320" y="69"/>
                      </a:lnTo>
                      <a:lnTo>
                        <a:pt x="312" y="66"/>
                      </a:lnTo>
                      <a:lnTo>
                        <a:pt x="303" y="70"/>
                      </a:lnTo>
                      <a:lnTo>
                        <a:pt x="294" y="74"/>
                      </a:lnTo>
                      <a:lnTo>
                        <a:pt x="287" y="77"/>
                      </a:lnTo>
                      <a:lnTo>
                        <a:pt x="278" y="78"/>
                      </a:lnTo>
                      <a:lnTo>
                        <a:pt x="269" y="78"/>
                      </a:lnTo>
                      <a:lnTo>
                        <a:pt x="261" y="78"/>
                      </a:lnTo>
                      <a:lnTo>
                        <a:pt x="252" y="82"/>
                      </a:lnTo>
                      <a:lnTo>
                        <a:pt x="243" y="85"/>
                      </a:lnTo>
                      <a:lnTo>
                        <a:pt x="234" y="88"/>
                      </a:lnTo>
                      <a:lnTo>
                        <a:pt x="227" y="89"/>
                      </a:lnTo>
                      <a:lnTo>
                        <a:pt x="218" y="88"/>
                      </a:lnTo>
                      <a:lnTo>
                        <a:pt x="212" y="82"/>
                      </a:lnTo>
                      <a:lnTo>
                        <a:pt x="206" y="78"/>
                      </a:lnTo>
                      <a:lnTo>
                        <a:pt x="197" y="78"/>
                      </a:lnTo>
                      <a:lnTo>
                        <a:pt x="188" y="81"/>
                      </a:lnTo>
                      <a:lnTo>
                        <a:pt x="180" y="82"/>
                      </a:lnTo>
                      <a:lnTo>
                        <a:pt x="171" y="84"/>
                      </a:lnTo>
                      <a:lnTo>
                        <a:pt x="163" y="82"/>
                      </a:lnTo>
                      <a:lnTo>
                        <a:pt x="155" y="77"/>
                      </a:lnTo>
                      <a:lnTo>
                        <a:pt x="146" y="75"/>
                      </a:lnTo>
                      <a:lnTo>
                        <a:pt x="137" y="75"/>
                      </a:lnTo>
                      <a:lnTo>
                        <a:pt x="133" y="69"/>
                      </a:lnTo>
                      <a:lnTo>
                        <a:pt x="133" y="62"/>
                      </a:lnTo>
                      <a:lnTo>
                        <a:pt x="125" y="56"/>
                      </a:lnTo>
                      <a:lnTo>
                        <a:pt x="116" y="55"/>
                      </a:lnTo>
                      <a:lnTo>
                        <a:pt x="107" y="52"/>
                      </a:lnTo>
                      <a:lnTo>
                        <a:pt x="100" y="55"/>
                      </a:lnTo>
                      <a:lnTo>
                        <a:pt x="91" y="56"/>
                      </a:lnTo>
                      <a:lnTo>
                        <a:pt x="82" y="58"/>
                      </a:lnTo>
                      <a:lnTo>
                        <a:pt x="74" y="62"/>
                      </a:lnTo>
                      <a:lnTo>
                        <a:pt x="65" y="63"/>
                      </a:lnTo>
                      <a:lnTo>
                        <a:pt x="71" y="59"/>
                      </a:lnTo>
                      <a:lnTo>
                        <a:pt x="71" y="55"/>
                      </a:lnTo>
                      <a:lnTo>
                        <a:pt x="65" y="51"/>
                      </a:lnTo>
                      <a:lnTo>
                        <a:pt x="55" y="51"/>
                      </a:lnTo>
                      <a:lnTo>
                        <a:pt x="49" y="52"/>
                      </a:lnTo>
                      <a:lnTo>
                        <a:pt x="40" y="56"/>
                      </a:lnTo>
                      <a:lnTo>
                        <a:pt x="31" y="58"/>
                      </a:lnTo>
                      <a:lnTo>
                        <a:pt x="34" y="51"/>
                      </a:lnTo>
                      <a:lnTo>
                        <a:pt x="26" y="47"/>
                      </a:lnTo>
                      <a:lnTo>
                        <a:pt x="19" y="51"/>
                      </a:lnTo>
                      <a:lnTo>
                        <a:pt x="13" y="56"/>
                      </a:lnTo>
                      <a:lnTo>
                        <a:pt x="5" y="58"/>
                      </a:lnTo>
                      <a:lnTo>
                        <a:pt x="1" y="56"/>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436">
                  <a:extLst>
                    <a:ext uri="{FF2B5EF4-FFF2-40B4-BE49-F238E27FC236}">
                      <a16:creationId xmlns:a16="http://schemas.microsoft.com/office/drawing/2014/main" id="{B54D0CF5-BAAD-4FA5-AC09-87887B9EA405}"/>
                    </a:ext>
                  </a:extLst>
                </p:cNvPr>
                <p:cNvSpPr>
                  <a:spLocks noChangeAspect="1"/>
                </p:cNvSpPr>
                <p:nvPr/>
              </p:nvSpPr>
              <p:spPr bwMode="auto">
                <a:xfrm>
                  <a:off x="1566" y="3412"/>
                  <a:ext cx="44" cy="54"/>
                </a:xfrm>
                <a:custGeom>
                  <a:avLst/>
                  <a:gdLst>
                    <a:gd name="T0" fmla="*/ 30 w 44"/>
                    <a:gd name="T1" fmla="*/ 0 h 54"/>
                    <a:gd name="T2" fmla="*/ 26 w 44"/>
                    <a:gd name="T3" fmla="*/ 0 h 54"/>
                    <a:gd name="T4" fmla="*/ 20 w 44"/>
                    <a:gd name="T5" fmla="*/ 0 h 54"/>
                    <a:gd name="T6" fmla="*/ 15 w 44"/>
                    <a:gd name="T7" fmla="*/ 1 h 54"/>
                    <a:gd name="T8" fmla="*/ 9 w 44"/>
                    <a:gd name="T9" fmla="*/ 2 h 54"/>
                    <a:gd name="T10" fmla="*/ 6 w 44"/>
                    <a:gd name="T11" fmla="*/ 6 h 54"/>
                    <a:gd name="T12" fmla="*/ 3 w 44"/>
                    <a:gd name="T13" fmla="*/ 9 h 54"/>
                    <a:gd name="T14" fmla="*/ 2 w 44"/>
                    <a:gd name="T15" fmla="*/ 13 h 54"/>
                    <a:gd name="T16" fmla="*/ 2 w 44"/>
                    <a:gd name="T17" fmla="*/ 17 h 54"/>
                    <a:gd name="T18" fmla="*/ 0 w 44"/>
                    <a:gd name="T19" fmla="*/ 21 h 54"/>
                    <a:gd name="T20" fmla="*/ 3 w 44"/>
                    <a:gd name="T21" fmla="*/ 25 h 54"/>
                    <a:gd name="T22" fmla="*/ 3 w 44"/>
                    <a:gd name="T23" fmla="*/ 29 h 54"/>
                    <a:gd name="T24" fmla="*/ 9 w 44"/>
                    <a:gd name="T25" fmla="*/ 32 h 54"/>
                    <a:gd name="T26" fmla="*/ 14 w 44"/>
                    <a:gd name="T27" fmla="*/ 35 h 54"/>
                    <a:gd name="T28" fmla="*/ 15 w 44"/>
                    <a:gd name="T29" fmla="*/ 39 h 54"/>
                    <a:gd name="T30" fmla="*/ 15 w 44"/>
                    <a:gd name="T31" fmla="*/ 43 h 54"/>
                    <a:gd name="T32" fmla="*/ 15 w 44"/>
                    <a:gd name="T33" fmla="*/ 47 h 54"/>
                    <a:gd name="T34" fmla="*/ 18 w 44"/>
                    <a:gd name="T35" fmla="*/ 51 h 54"/>
                    <a:gd name="T36" fmla="*/ 24 w 44"/>
                    <a:gd name="T37" fmla="*/ 52 h 54"/>
                    <a:gd name="T38" fmla="*/ 29 w 44"/>
                    <a:gd name="T39" fmla="*/ 52 h 54"/>
                    <a:gd name="T40" fmla="*/ 33 w 44"/>
                    <a:gd name="T41" fmla="*/ 52 h 54"/>
                    <a:gd name="T42" fmla="*/ 36 w 44"/>
                    <a:gd name="T43" fmla="*/ 51 h 54"/>
                    <a:gd name="T44" fmla="*/ 32 w 44"/>
                    <a:gd name="T45" fmla="*/ 50 h 54"/>
                    <a:gd name="T46" fmla="*/ 27 w 44"/>
                    <a:gd name="T47" fmla="*/ 47 h 54"/>
                    <a:gd name="T48" fmla="*/ 26 w 44"/>
                    <a:gd name="T49" fmla="*/ 43 h 54"/>
                    <a:gd name="T50" fmla="*/ 29 w 44"/>
                    <a:gd name="T51" fmla="*/ 39 h 54"/>
                    <a:gd name="T52" fmla="*/ 33 w 44"/>
                    <a:gd name="T53" fmla="*/ 36 h 54"/>
                    <a:gd name="T54" fmla="*/ 36 w 44"/>
                    <a:gd name="T55" fmla="*/ 33 h 54"/>
                    <a:gd name="T56" fmla="*/ 42 w 44"/>
                    <a:gd name="T57" fmla="*/ 33 h 54"/>
                    <a:gd name="T58" fmla="*/ 44 w 44"/>
                    <a:gd name="T59" fmla="*/ 29 h 54"/>
                    <a:gd name="T60" fmla="*/ 44 w 44"/>
                    <a:gd name="T61" fmla="*/ 25 h 54"/>
                    <a:gd name="T62" fmla="*/ 41 w 44"/>
                    <a:gd name="T63" fmla="*/ 25 h 54"/>
                    <a:gd name="T64" fmla="*/ 36 w 44"/>
                    <a:gd name="T65" fmla="*/ 25 h 54"/>
                    <a:gd name="T66" fmla="*/ 33 w 44"/>
                    <a:gd name="T67" fmla="*/ 24 h 54"/>
                    <a:gd name="T68" fmla="*/ 30 w 44"/>
                    <a:gd name="T69" fmla="*/ 27 h 54"/>
                    <a:gd name="T70" fmla="*/ 26 w 44"/>
                    <a:gd name="T71" fmla="*/ 28 h 54"/>
                    <a:gd name="T72" fmla="*/ 20 w 44"/>
                    <a:gd name="T73" fmla="*/ 27 h 54"/>
                    <a:gd name="T74" fmla="*/ 15 w 44"/>
                    <a:gd name="T75" fmla="*/ 23 h 54"/>
                    <a:gd name="T76" fmla="*/ 17 w 44"/>
                    <a:gd name="T77" fmla="*/ 20 h 54"/>
                    <a:gd name="T78" fmla="*/ 21 w 44"/>
                    <a:gd name="T79" fmla="*/ 21 h 54"/>
                    <a:gd name="T80" fmla="*/ 27 w 44"/>
                    <a:gd name="T81" fmla="*/ 21 h 54"/>
                    <a:gd name="T82" fmla="*/ 32 w 44"/>
                    <a:gd name="T83" fmla="*/ 20 h 54"/>
                    <a:gd name="T84" fmla="*/ 33 w 44"/>
                    <a:gd name="T85" fmla="*/ 16 h 54"/>
                    <a:gd name="T86" fmla="*/ 32 w 44"/>
                    <a:gd name="T87" fmla="*/ 12 h 54"/>
                    <a:gd name="T88" fmla="*/ 26 w 44"/>
                    <a:gd name="T89" fmla="*/ 10 h 54"/>
                    <a:gd name="T90" fmla="*/ 21 w 44"/>
                    <a:gd name="T91" fmla="*/ 9 h 54"/>
                    <a:gd name="T92" fmla="*/ 17 w 44"/>
                    <a:gd name="T93" fmla="*/ 8 h 54"/>
                    <a:gd name="T94" fmla="*/ 21 w 44"/>
                    <a:gd name="T95" fmla="*/ 4 h 54"/>
                    <a:gd name="T96" fmla="*/ 26 w 44"/>
                    <a:gd name="T97" fmla="*/ 4 h 54"/>
                    <a:gd name="T98" fmla="*/ 32 w 44"/>
                    <a:gd name="T99" fmla="*/ 4 h 54"/>
                    <a:gd name="T100" fmla="*/ 35 w 44"/>
                    <a:gd name="T101" fmla="*/ 1 h 54"/>
                    <a:gd name="T102" fmla="*/ 35 w 44"/>
                    <a:gd name="T103" fmla="*/ 0 h 5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4" h="54">
                      <a:moveTo>
                        <a:pt x="33" y="0"/>
                      </a:moveTo>
                      <a:lnTo>
                        <a:pt x="30" y="0"/>
                      </a:lnTo>
                      <a:lnTo>
                        <a:pt x="27" y="0"/>
                      </a:lnTo>
                      <a:lnTo>
                        <a:pt x="26" y="0"/>
                      </a:lnTo>
                      <a:lnTo>
                        <a:pt x="23" y="0"/>
                      </a:lnTo>
                      <a:lnTo>
                        <a:pt x="20" y="0"/>
                      </a:lnTo>
                      <a:lnTo>
                        <a:pt x="18" y="1"/>
                      </a:lnTo>
                      <a:lnTo>
                        <a:pt x="15" y="1"/>
                      </a:lnTo>
                      <a:lnTo>
                        <a:pt x="12" y="1"/>
                      </a:lnTo>
                      <a:lnTo>
                        <a:pt x="9" y="2"/>
                      </a:lnTo>
                      <a:lnTo>
                        <a:pt x="8" y="4"/>
                      </a:lnTo>
                      <a:lnTo>
                        <a:pt x="6" y="6"/>
                      </a:lnTo>
                      <a:lnTo>
                        <a:pt x="5" y="8"/>
                      </a:lnTo>
                      <a:lnTo>
                        <a:pt x="3" y="9"/>
                      </a:lnTo>
                      <a:lnTo>
                        <a:pt x="2" y="12"/>
                      </a:lnTo>
                      <a:lnTo>
                        <a:pt x="2" y="13"/>
                      </a:lnTo>
                      <a:lnTo>
                        <a:pt x="2" y="16"/>
                      </a:lnTo>
                      <a:lnTo>
                        <a:pt x="2" y="17"/>
                      </a:lnTo>
                      <a:lnTo>
                        <a:pt x="2" y="20"/>
                      </a:lnTo>
                      <a:lnTo>
                        <a:pt x="0" y="21"/>
                      </a:lnTo>
                      <a:lnTo>
                        <a:pt x="2" y="24"/>
                      </a:lnTo>
                      <a:lnTo>
                        <a:pt x="3" y="25"/>
                      </a:lnTo>
                      <a:lnTo>
                        <a:pt x="3" y="28"/>
                      </a:lnTo>
                      <a:lnTo>
                        <a:pt x="3" y="29"/>
                      </a:lnTo>
                      <a:lnTo>
                        <a:pt x="6" y="31"/>
                      </a:lnTo>
                      <a:lnTo>
                        <a:pt x="9" y="32"/>
                      </a:lnTo>
                      <a:lnTo>
                        <a:pt x="11" y="33"/>
                      </a:lnTo>
                      <a:lnTo>
                        <a:pt x="14" y="35"/>
                      </a:lnTo>
                      <a:lnTo>
                        <a:pt x="15" y="36"/>
                      </a:lnTo>
                      <a:lnTo>
                        <a:pt x="15" y="39"/>
                      </a:lnTo>
                      <a:lnTo>
                        <a:pt x="15" y="40"/>
                      </a:lnTo>
                      <a:lnTo>
                        <a:pt x="15" y="43"/>
                      </a:lnTo>
                      <a:lnTo>
                        <a:pt x="15" y="44"/>
                      </a:lnTo>
                      <a:lnTo>
                        <a:pt x="15" y="47"/>
                      </a:lnTo>
                      <a:lnTo>
                        <a:pt x="17" y="48"/>
                      </a:lnTo>
                      <a:lnTo>
                        <a:pt x="18" y="51"/>
                      </a:lnTo>
                      <a:lnTo>
                        <a:pt x="21" y="51"/>
                      </a:lnTo>
                      <a:lnTo>
                        <a:pt x="24" y="52"/>
                      </a:lnTo>
                      <a:lnTo>
                        <a:pt x="26" y="52"/>
                      </a:lnTo>
                      <a:lnTo>
                        <a:pt x="29" y="52"/>
                      </a:lnTo>
                      <a:lnTo>
                        <a:pt x="32" y="52"/>
                      </a:lnTo>
                      <a:lnTo>
                        <a:pt x="33" y="52"/>
                      </a:lnTo>
                      <a:lnTo>
                        <a:pt x="36" y="54"/>
                      </a:lnTo>
                      <a:lnTo>
                        <a:pt x="36" y="51"/>
                      </a:lnTo>
                      <a:lnTo>
                        <a:pt x="33" y="50"/>
                      </a:lnTo>
                      <a:lnTo>
                        <a:pt x="32" y="50"/>
                      </a:lnTo>
                      <a:lnTo>
                        <a:pt x="29" y="50"/>
                      </a:lnTo>
                      <a:lnTo>
                        <a:pt x="27" y="47"/>
                      </a:lnTo>
                      <a:lnTo>
                        <a:pt x="26" y="46"/>
                      </a:lnTo>
                      <a:lnTo>
                        <a:pt x="26" y="43"/>
                      </a:lnTo>
                      <a:lnTo>
                        <a:pt x="27" y="41"/>
                      </a:lnTo>
                      <a:lnTo>
                        <a:pt x="29" y="39"/>
                      </a:lnTo>
                      <a:lnTo>
                        <a:pt x="30" y="37"/>
                      </a:lnTo>
                      <a:lnTo>
                        <a:pt x="33" y="36"/>
                      </a:lnTo>
                      <a:lnTo>
                        <a:pt x="33" y="35"/>
                      </a:lnTo>
                      <a:lnTo>
                        <a:pt x="36" y="33"/>
                      </a:lnTo>
                      <a:lnTo>
                        <a:pt x="39" y="35"/>
                      </a:lnTo>
                      <a:lnTo>
                        <a:pt x="42" y="33"/>
                      </a:lnTo>
                      <a:lnTo>
                        <a:pt x="42" y="31"/>
                      </a:lnTo>
                      <a:lnTo>
                        <a:pt x="44" y="29"/>
                      </a:lnTo>
                      <a:lnTo>
                        <a:pt x="44" y="27"/>
                      </a:lnTo>
                      <a:lnTo>
                        <a:pt x="44" y="25"/>
                      </a:lnTo>
                      <a:lnTo>
                        <a:pt x="42" y="23"/>
                      </a:lnTo>
                      <a:lnTo>
                        <a:pt x="41" y="25"/>
                      </a:lnTo>
                      <a:lnTo>
                        <a:pt x="38" y="25"/>
                      </a:lnTo>
                      <a:lnTo>
                        <a:pt x="36" y="25"/>
                      </a:lnTo>
                      <a:lnTo>
                        <a:pt x="36" y="23"/>
                      </a:lnTo>
                      <a:lnTo>
                        <a:pt x="33" y="24"/>
                      </a:lnTo>
                      <a:lnTo>
                        <a:pt x="33" y="25"/>
                      </a:lnTo>
                      <a:lnTo>
                        <a:pt x="30" y="27"/>
                      </a:lnTo>
                      <a:lnTo>
                        <a:pt x="27" y="28"/>
                      </a:lnTo>
                      <a:lnTo>
                        <a:pt x="26" y="28"/>
                      </a:lnTo>
                      <a:lnTo>
                        <a:pt x="23" y="28"/>
                      </a:lnTo>
                      <a:lnTo>
                        <a:pt x="20" y="27"/>
                      </a:lnTo>
                      <a:lnTo>
                        <a:pt x="18" y="25"/>
                      </a:lnTo>
                      <a:lnTo>
                        <a:pt x="15" y="23"/>
                      </a:lnTo>
                      <a:lnTo>
                        <a:pt x="14" y="21"/>
                      </a:lnTo>
                      <a:lnTo>
                        <a:pt x="17" y="20"/>
                      </a:lnTo>
                      <a:lnTo>
                        <a:pt x="20" y="20"/>
                      </a:lnTo>
                      <a:lnTo>
                        <a:pt x="21" y="21"/>
                      </a:lnTo>
                      <a:lnTo>
                        <a:pt x="24" y="21"/>
                      </a:lnTo>
                      <a:lnTo>
                        <a:pt x="27" y="21"/>
                      </a:lnTo>
                      <a:lnTo>
                        <a:pt x="30" y="20"/>
                      </a:lnTo>
                      <a:lnTo>
                        <a:pt x="32" y="20"/>
                      </a:lnTo>
                      <a:lnTo>
                        <a:pt x="33" y="17"/>
                      </a:lnTo>
                      <a:lnTo>
                        <a:pt x="33" y="16"/>
                      </a:lnTo>
                      <a:lnTo>
                        <a:pt x="33" y="13"/>
                      </a:lnTo>
                      <a:lnTo>
                        <a:pt x="32" y="12"/>
                      </a:lnTo>
                      <a:lnTo>
                        <a:pt x="29" y="12"/>
                      </a:lnTo>
                      <a:lnTo>
                        <a:pt x="26" y="10"/>
                      </a:lnTo>
                      <a:lnTo>
                        <a:pt x="24" y="10"/>
                      </a:lnTo>
                      <a:lnTo>
                        <a:pt x="21" y="9"/>
                      </a:lnTo>
                      <a:lnTo>
                        <a:pt x="18" y="9"/>
                      </a:lnTo>
                      <a:lnTo>
                        <a:pt x="17" y="8"/>
                      </a:lnTo>
                      <a:lnTo>
                        <a:pt x="18" y="5"/>
                      </a:lnTo>
                      <a:lnTo>
                        <a:pt x="21" y="4"/>
                      </a:lnTo>
                      <a:lnTo>
                        <a:pt x="24" y="4"/>
                      </a:lnTo>
                      <a:lnTo>
                        <a:pt x="26" y="4"/>
                      </a:lnTo>
                      <a:lnTo>
                        <a:pt x="29" y="2"/>
                      </a:lnTo>
                      <a:lnTo>
                        <a:pt x="32" y="4"/>
                      </a:lnTo>
                      <a:lnTo>
                        <a:pt x="33" y="2"/>
                      </a:lnTo>
                      <a:lnTo>
                        <a:pt x="35" y="1"/>
                      </a:lnTo>
                      <a:lnTo>
                        <a:pt x="38" y="0"/>
                      </a:lnTo>
                      <a:lnTo>
                        <a:pt x="35" y="0"/>
                      </a:lnTo>
                      <a:lnTo>
                        <a:pt x="33" y="0"/>
                      </a:lnTo>
                      <a:close/>
                    </a:path>
                  </a:pathLst>
                </a:custGeom>
                <a:solidFill>
                  <a:srgbClr val="4747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437">
                  <a:extLst>
                    <a:ext uri="{FF2B5EF4-FFF2-40B4-BE49-F238E27FC236}">
                      <a16:creationId xmlns:a16="http://schemas.microsoft.com/office/drawing/2014/main" id="{C380F07C-D743-44D6-A1DB-7F492DCA6D38}"/>
                    </a:ext>
                  </a:extLst>
                </p:cNvPr>
                <p:cNvSpPr>
                  <a:spLocks noChangeAspect="1"/>
                </p:cNvSpPr>
                <p:nvPr/>
              </p:nvSpPr>
              <p:spPr bwMode="auto">
                <a:xfrm>
                  <a:off x="1614" y="3421"/>
                  <a:ext cx="21" cy="10"/>
                </a:xfrm>
                <a:custGeom>
                  <a:avLst/>
                  <a:gdLst>
                    <a:gd name="T0" fmla="*/ 0 w 21"/>
                    <a:gd name="T1" fmla="*/ 5 h 10"/>
                    <a:gd name="T2" fmla="*/ 2 w 21"/>
                    <a:gd name="T3" fmla="*/ 4 h 10"/>
                    <a:gd name="T4" fmla="*/ 5 w 21"/>
                    <a:gd name="T5" fmla="*/ 3 h 10"/>
                    <a:gd name="T6" fmla="*/ 8 w 21"/>
                    <a:gd name="T7" fmla="*/ 3 h 10"/>
                    <a:gd name="T8" fmla="*/ 9 w 21"/>
                    <a:gd name="T9" fmla="*/ 3 h 10"/>
                    <a:gd name="T10" fmla="*/ 12 w 21"/>
                    <a:gd name="T11" fmla="*/ 1 h 10"/>
                    <a:gd name="T12" fmla="*/ 15 w 21"/>
                    <a:gd name="T13" fmla="*/ 1 h 10"/>
                    <a:gd name="T14" fmla="*/ 17 w 21"/>
                    <a:gd name="T15" fmla="*/ 0 h 10"/>
                    <a:gd name="T16" fmla="*/ 20 w 21"/>
                    <a:gd name="T17" fmla="*/ 0 h 10"/>
                    <a:gd name="T18" fmla="*/ 21 w 21"/>
                    <a:gd name="T19" fmla="*/ 1 h 10"/>
                    <a:gd name="T20" fmla="*/ 21 w 21"/>
                    <a:gd name="T21" fmla="*/ 4 h 10"/>
                    <a:gd name="T22" fmla="*/ 18 w 21"/>
                    <a:gd name="T23" fmla="*/ 5 h 10"/>
                    <a:gd name="T24" fmla="*/ 15 w 21"/>
                    <a:gd name="T25" fmla="*/ 7 h 10"/>
                    <a:gd name="T26" fmla="*/ 12 w 21"/>
                    <a:gd name="T27" fmla="*/ 8 h 10"/>
                    <a:gd name="T28" fmla="*/ 9 w 21"/>
                    <a:gd name="T29" fmla="*/ 8 h 10"/>
                    <a:gd name="T30" fmla="*/ 8 w 21"/>
                    <a:gd name="T31" fmla="*/ 8 h 10"/>
                    <a:gd name="T32" fmla="*/ 5 w 21"/>
                    <a:gd name="T33" fmla="*/ 10 h 10"/>
                    <a:gd name="T34" fmla="*/ 2 w 21"/>
                    <a:gd name="T35" fmla="*/ 8 h 10"/>
                    <a:gd name="T36" fmla="*/ 0 w 21"/>
                    <a:gd name="T37" fmla="*/ 7 h 10"/>
                    <a:gd name="T38" fmla="*/ 0 w 21"/>
                    <a:gd name="T39" fmla="*/ 5 h 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1" h="10">
                      <a:moveTo>
                        <a:pt x="0" y="5"/>
                      </a:moveTo>
                      <a:lnTo>
                        <a:pt x="2" y="4"/>
                      </a:lnTo>
                      <a:lnTo>
                        <a:pt x="5" y="3"/>
                      </a:lnTo>
                      <a:lnTo>
                        <a:pt x="8" y="3"/>
                      </a:lnTo>
                      <a:lnTo>
                        <a:pt x="9" y="3"/>
                      </a:lnTo>
                      <a:lnTo>
                        <a:pt x="12" y="1"/>
                      </a:lnTo>
                      <a:lnTo>
                        <a:pt x="15" y="1"/>
                      </a:lnTo>
                      <a:lnTo>
                        <a:pt x="17" y="0"/>
                      </a:lnTo>
                      <a:lnTo>
                        <a:pt x="20" y="0"/>
                      </a:lnTo>
                      <a:lnTo>
                        <a:pt x="21" y="1"/>
                      </a:lnTo>
                      <a:lnTo>
                        <a:pt x="21" y="4"/>
                      </a:lnTo>
                      <a:lnTo>
                        <a:pt x="18" y="5"/>
                      </a:lnTo>
                      <a:lnTo>
                        <a:pt x="15" y="7"/>
                      </a:lnTo>
                      <a:lnTo>
                        <a:pt x="12" y="8"/>
                      </a:lnTo>
                      <a:lnTo>
                        <a:pt x="9" y="8"/>
                      </a:lnTo>
                      <a:lnTo>
                        <a:pt x="8" y="8"/>
                      </a:lnTo>
                      <a:lnTo>
                        <a:pt x="5" y="10"/>
                      </a:lnTo>
                      <a:lnTo>
                        <a:pt x="2" y="8"/>
                      </a:lnTo>
                      <a:lnTo>
                        <a:pt x="0" y="7"/>
                      </a:lnTo>
                      <a:lnTo>
                        <a:pt x="0" y="5"/>
                      </a:lnTo>
                      <a:close/>
                    </a:path>
                  </a:pathLst>
                </a:custGeom>
                <a:solidFill>
                  <a:srgbClr val="4747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438">
                  <a:extLst>
                    <a:ext uri="{FF2B5EF4-FFF2-40B4-BE49-F238E27FC236}">
                      <a16:creationId xmlns:a16="http://schemas.microsoft.com/office/drawing/2014/main" id="{0C3550E8-D78E-45E0-87BF-097FB3F5B5D8}"/>
                    </a:ext>
                  </a:extLst>
                </p:cNvPr>
                <p:cNvSpPr>
                  <a:spLocks noChangeAspect="1"/>
                </p:cNvSpPr>
                <p:nvPr/>
              </p:nvSpPr>
              <p:spPr bwMode="auto">
                <a:xfrm>
                  <a:off x="1616" y="3433"/>
                  <a:ext cx="21" cy="27"/>
                </a:xfrm>
                <a:custGeom>
                  <a:avLst/>
                  <a:gdLst>
                    <a:gd name="T0" fmla="*/ 21 w 21"/>
                    <a:gd name="T1" fmla="*/ 0 h 27"/>
                    <a:gd name="T2" fmla="*/ 19 w 21"/>
                    <a:gd name="T3" fmla="*/ 2 h 27"/>
                    <a:gd name="T4" fmla="*/ 18 w 21"/>
                    <a:gd name="T5" fmla="*/ 4 h 27"/>
                    <a:gd name="T6" fmla="*/ 15 w 21"/>
                    <a:gd name="T7" fmla="*/ 4 h 27"/>
                    <a:gd name="T8" fmla="*/ 13 w 21"/>
                    <a:gd name="T9" fmla="*/ 4 h 27"/>
                    <a:gd name="T10" fmla="*/ 10 w 21"/>
                    <a:gd name="T11" fmla="*/ 6 h 27"/>
                    <a:gd name="T12" fmla="*/ 7 w 21"/>
                    <a:gd name="T13" fmla="*/ 6 h 27"/>
                    <a:gd name="T14" fmla="*/ 4 w 21"/>
                    <a:gd name="T15" fmla="*/ 6 h 27"/>
                    <a:gd name="T16" fmla="*/ 4 w 21"/>
                    <a:gd name="T17" fmla="*/ 8 h 27"/>
                    <a:gd name="T18" fmla="*/ 7 w 21"/>
                    <a:gd name="T19" fmla="*/ 10 h 27"/>
                    <a:gd name="T20" fmla="*/ 6 w 21"/>
                    <a:gd name="T21" fmla="*/ 12 h 27"/>
                    <a:gd name="T22" fmla="*/ 3 w 21"/>
                    <a:gd name="T23" fmla="*/ 12 h 27"/>
                    <a:gd name="T24" fmla="*/ 3 w 21"/>
                    <a:gd name="T25" fmla="*/ 15 h 27"/>
                    <a:gd name="T26" fmla="*/ 1 w 21"/>
                    <a:gd name="T27" fmla="*/ 15 h 27"/>
                    <a:gd name="T28" fmla="*/ 1 w 21"/>
                    <a:gd name="T29" fmla="*/ 18 h 27"/>
                    <a:gd name="T30" fmla="*/ 0 w 21"/>
                    <a:gd name="T31" fmla="*/ 19 h 27"/>
                    <a:gd name="T32" fmla="*/ 0 w 21"/>
                    <a:gd name="T33" fmla="*/ 22 h 27"/>
                    <a:gd name="T34" fmla="*/ 0 w 21"/>
                    <a:gd name="T35" fmla="*/ 23 h 27"/>
                    <a:gd name="T36" fmla="*/ 0 w 21"/>
                    <a:gd name="T37" fmla="*/ 26 h 27"/>
                    <a:gd name="T38" fmla="*/ 0 w 21"/>
                    <a:gd name="T39" fmla="*/ 27 h 27"/>
                    <a:gd name="T40" fmla="*/ 3 w 21"/>
                    <a:gd name="T41" fmla="*/ 27 h 27"/>
                    <a:gd name="T42" fmla="*/ 3 w 21"/>
                    <a:gd name="T43" fmla="*/ 25 h 27"/>
                    <a:gd name="T44" fmla="*/ 3 w 21"/>
                    <a:gd name="T45" fmla="*/ 23 h 27"/>
                    <a:gd name="T46" fmla="*/ 4 w 21"/>
                    <a:gd name="T47" fmla="*/ 20 h 27"/>
                    <a:gd name="T48" fmla="*/ 4 w 21"/>
                    <a:gd name="T49" fmla="*/ 19 h 27"/>
                    <a:gd name="T50" fmla="*/ 7 w 21"/>
                    <a:gd name="T51" fmla="*/ 18 h 27"/>
                    <a:gd name="T52" fmla="*/ 9 w 21"/>
                    <a:gd name="T53" fmla="*/ 16 h 27"/>
                    <a:gd name="T54" fmla="*/ 10 w 21"/>
                    <a:gd name="T55" fmla="*/ 14 h 27"/>
                    <a:gd name="T56" fmla="*/ 13 w 21"/>
                    <a:gd name="T57" fmla="*/ 14 h 27"/>
                    <a:gd name="T58" fmla="*/ 15 w 21"/>
                    <a:gd name="T59" fmla="*/ 11 h 27"/>
                    <a:gd name="T60" fmla="*/ 16 w 21"/>
                    <a:gd name="T61" fmla="*/ 10 h 27"/>
                    <a:gd name="T62" fmla="*/ 19 w 21"/>
                    <a:gd name="T63" fmla="*/ 8 h 27"/>
                    <a:gd name="T64" fmla="*/ 21 w 21"/>
                    <a:gd name="T65" fmla="*/ 6 h 27"/>
                    <a:gd name="T66" fmla="*/ 21 w 21"/>
                    <a:gd name="T67" fmla="*/ 4 h 27"/>
                    <a:gd name="T68" fmla="*/ 21 w 21"/>
                    <a:gd name="T69" fmla="*/ 2 h 27"/>
                    <a:gd name="T70" fmla="*/ 21 w 21"/>
                    <a:gd name="T71" fmla="*/ 0 h 27"/>
                    <a:gd name="T72" fmla="*/ 21 w 21"/>
                    <a:gd name="T73" fmla="*/ 0 h 2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1" h="27">
                      <a:moveTo>
                        <a:pt x="21" y="0"/>
                      </a:moveTo>
                      <a:lnTo>
                        <a:pt x="19" y="2"/>
                      </a:lnTo>
                      <a:lnTo>
                        <a:pt x="18" y="4"/>
                      </a:lnTo>
                      <a:lnTo>
                        <a:pt x="15" y="4"/>
                      </a:lnTo>
                      <a:lnTo>
                        <a:pt x="13" y="4"/>
                      </a:lnTo>
                      <a:lnTo>
                        <a:pt x="10" y="6"/>
                      </a:lnTo>
                      <a:lnTo>
                        <a:pt x="7" y="6"/>
                      </a:lnTo>
                      <a:lnTo>
                        <a:pt x="4" y="6"/>
                      </a:lnTo>
                      <a:lnTo>
                        <a:pt x="4" y="8"/>
                      </a:lnTo>
                      <a:lnTo>
                        <a:pt x="7" y="10"/>
                      </a:lnTo>
                      <a:lnTo>
                        <a:pt x="6" y="12"/>
                      </a:lnTo>
                      <a:lnTo>
                        <a:pt x="3" y="12"/>
                      </a:lnTo>
                      <a:lnTo>
                        <a:pt x="3" y="15"/>
                      </a:lnTo>
                      <a:lnTo>
                        <a:pt x="1" y="15"/>
                      </a:lnTo>
                      <a:lnTo>
                        <a:pt x="1" y="18"/>
                      </a:lnTo>
                      <a:lnTo>
                        <a:pt x="0" y="19"/>
                      </a:lnTo>
                      <a:lnTo>
                        <a:pt x="0" y="22"/>
                      </a:lnTo>
                      <a:lnTo>
                        <a:pt x="0" y="23"/>
                      </a:lnTo>
                      <a:lnTo>
                        <a:pt x="0" y="26"/>
                      </a:lnTo>
                      <a:lnTo>
                        <a:pt x="0" y="27"/>
                      </a:lnTo>
                      <a:lnTo>
                        <a:pt x="3" y="27"/>
                      </a:lnTo>
                      <a:lnTo>
                        <a:pt x="3" y="25"/>
                      </a:lnTo>
                      <a:lnTo>
                        <a:pt x="3" y="23"/>
                      </a:lnTo>
                      <a:lnTo>
                        <a:pt x="4" y="20"/>
                      </a:lnTo>
                      <a:lnTo>
                        <a:pt x="4" y="19"/>
                      </a:lnTo>
                      <a:lnTo>
                        <a:pt x="7" y="18"/>
                      </a:lnTo>
                      <a:lnTo>
                        <a:pt x="9" y="16"/>
                      </a:lnTo>
                      <a:lnTo>
                        <a:pt x="10" y="14"/>
                      </a:lnTo>
                      <a:lnTo>
                        <a:pt x="13" y="14"/>
                      </a:lnTo>
                      <a:lnTo>
                        <a:pt x="15" y="11"/>
                      </a:lnTo>
                      <a:lnTo>
                        <a:pt x="16" y="10"/>
                      </a:lnTo>
                      <a:lnTo>
                        <a:pt x="19" y="8"/>
                      </a:lnTo>
                      <a:lnTo>
                        <a:pt x="21" y="6"/>
                      </a:lnTo>
                      <a:lnTo>
                        <a:pt x="21" y="4"/>
                      </a:lnTo>
                      <a:lnTo>
                        <a:pt x="21" y="2"/>
                      </a:lnTo>
                      <a:lnTo>
                        <a:pt x="21" y="0"/>
                      </a:lnTo>
                      <a:close/>
                    </a:path>
                  </a:pathLst>
                </a:custGeom>
                <a:solidFill>
                  <a:srgbClr val="4747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439">
                  <a:extLst>
                    <a:ext uri="{FF2B5EF4-FFF2-40B4-BE49-F238E27FC236}">
                      <a16:creationId xmlns:a16="http://schemas.microsoft.com/office/drawing/2014/main" id="{2C784E39-4F66-47CC-8F38-1BE83E137F31}"/>
                    </a:ext>
                  </a:extLst>
                </p:cNvPr>
                <p:cNvSpPr>
                  <a:spLocks noChangeAspect="1"/>
                </p:cNvSpPr>
                <p:nvPr/>
              </p:nvSpPr>
              <p:spPr bwMode="auto">
                <a:xfrm>
                  <a:off x="1451" y="3436"/>
                  <a:ext cx="89" cy="36"/>
                </a:xfrm>
                <a:custGeom>
                  <a:avLst/>
                  <a:gdLst>
                    <a:gd name="T0" fmla="*/ 8 w 89"/>
                    <a:gd name="T1" fmla="*/ 24 h 36"/>
                    <a:gd name="T2" fmla="*/ 14 w 89"/>
                    <a:gd name="T3" fmla="*/ 24 h 36"/>
                    <a:gd name="T4" fmla="*/ 17 w 89"/>
                    <a:gd name="T5" fmla="*/ 22 h 36"/>
                    <a:gd name="T6" fmla="*/ 23 w 89"/>
                    <a:gd name="T7" fmla="*/ 22 h 36"/>
                    <a:gd name="T8" fmla="*/ 27 w 89"/>
                    <a:gd name="T9" fmla="*/ 20 h 36"/>
                    <a:gd name="T10" fmla="*/ 33 w 89"/>
                    <a:gd name="T11" fmla="*/ 17 h 36"/>
                    <a:gd name="T12" fmla="*/ 38 w 89"/>
                    <a:gd name="T13" fmla="*/ 17 h 36"/>
                    <a:gd name="T14" fmla="*/ 42 w 89"/>
                    <a:gd name="T15" fmla="*/ 17 h 36"/>
                    <a:gd name="T16" fmla="*/ 50 w 89"/>
                    <a:gd name="T17" fmla="*/ 19 h 36"/>
                    <a:gd name="T18" fmla="*/ 59 w 89"/>
                    <a:gd name="T19" fmla="*/ 20 h 36"/>
                    <a:gd name="T20" fmla="*/ 62 w 89"/>
                    <a:gd name="T21" fmla="*/ 24 h 36"/>
                    <a:gd name="T22" fmla="*/ 66 w 89"/>
                    <a:gd name="T23" fmla="*/ 27 h 36"/>
                    <a:gd name="T24" fmla="*/ 66 w 89"/>
                    <a:gd name="T25" fmla="*/ 31 h 36"/>
                    <a:gd name="T26" fmla="*/ 69 w 89"/>
                    <a:gd name="T27" fmla="*/ 34 h 36"/>
                    <a:gd name="T28" fmla="*/ 75 w 89"/>
                    <a:gd name="T29" fmla="*/ 36 h 36"/>
                    <a:gd name="T30" fmla="*/ 80 w 89"/>
                    <a:gd name="T31" fmla="*/ 36 h 36"/>
                    <a:gd name="T32" fmla="*/ 86 w 89"/>
                    <a:gd name="T33" fmla="*/ 35 h 36"/>
                    <a:gd name="T34" fmla="*/ 81 w 89"/>
                    <a:gd name="T35" fmla="*/ 32 h 36"/>
                    <a:gd name="T36" fmla="*/ 77 w 89"/>
                    <a:gd name="T37" fmla="*/ 32 h 36"/>
                    <a:gd name="T38" fmla="*/ 74 w 89"/>
                    <a:gd name="T39" fmla="*/ 28 h 36"/>
                    <a:gd name="T40" fmla="*/ 74 w 89"/>
                    <a:gd name="T41" fmla="*/ 24 h 36"/>
                    <a:gd name="T42" fmla="*/ 78 w 89"/>
                    <a:gd name="T43" fmla="*/ 24 h 36"/>
                    <a:gd name="T44" fmla="*/ 83 w 89"/>
                    <a:gd name="T45" fmla="*/ 23 h 36"/>
                    <a:gd name="T46" fmla="*/ 87 w 89"/>
                    <a:gd name="T47" fmla="*/ 20 h 36"/>
                    <a:gd name="T48" fmla="*/ 86 w 89"/>
                    <a:gd name="T49" fmla="*/ 17 h 36"/>
                    <a:gd name="T50" fmla="*/ 81 w 89"/>
                    <a:gd name="T51" fmla="*/ 20 h 36"/>
                    <a:gd name="T52" fmla="*/ 75 w 89"/>
                    <a:gd name="T53" fmla="*/ 20 h 36"/>
                    <a:gd name="T54" fmla="*/ 71 w 89"/>
                    <a:gd name="T55" fmla="*/ 19 h 36"/>
                    <a:gd name="T56" fmla="*/ 66 w 89"/>
                    <a:gd name="T57" fmla="*/ 16 h 36"/>
                    <a:gd name="T58" fmla="*/ 66 w 89"/>
                    <a:gd name="T59" fmla="*/ 13 h 36"/>
                    <a:gd name="T60" fmla="*/ 66 w 89"/>
                    <a:gd name="T61" fmla="*/ 9 h 36"/>
                    <a:gd name="T62" fmla="*/ 72 w 89"/>
                    <a:gd name="T63" fmla="*/ 5 h 36"/>
                    <a:gd name="T64" fmla="*/ 74 w 89"/>
                    <a:gd name="T65" fmla="*/ 1 h 36"/>
                    <a:gd name="T66" fmla="*/ 72 w 89"/>
                    <a:gd name="T67" fmla="*/ 0 h 36"/>
                    <a:gd name="T68" fmla="*/ 66 w 89"/>
                    <a:gd name="T69" fmla="*/ 3 h 36"/>
                    <a:gd name="T70" fmla="*/ 62 w 89"/>
                    <a:gd name="T71" fmla="*/ 5 h 36"/>
                    <a:gd name="T72" fmla="*/ 57 w 89"/>
                    <a:gd name="T73" fmla="*/ 8 h 36"/>
                    <a:gd name="T74" fmla="*/ 51 w 89"/>
                    <a:gd name="T75" fmla="*/ 9 h 36"/>
                    <a:gd name="T76" fmla="*/ 45 w 89"/>
                    <a:gd name="T77" fmla="*/ 11 h 36"/>
                    <a:gd name="T78" fmla="*/ 41 w 89"/>
                    <a:gd name="T79" fmla="*/ 11 h 36"/>
                    <a:gd name="T80" fmla="*/ 35 w 89"/>
                    <a:gd name="T81" fmla="*/ 9 h 36"/>
                    <a:gd name="T82" fmla="*/ 30 w 89"/>
                    <a:gd name="T83" fmla="*/ 9 h 36"/>
                    <a:gd name="T84" fmla="*/ 24 w 89"/>
                    <a:gd name="T85" fmla="*/ 11 h 36"/>
                    <a:gd name="T86" fmla="*/ 17 w 89"/>
                    <a:gd name="T87" fmla="*/ 15 h 36"/>
                    <a:gd name="T88" fmla="*/ 11 w 89"/>
                    <a:gd name="T89" fmla="*/ 17 h 36"/>
                    <a:gd name="T90" fmla="*/ 8 w 89"/>
                    <a:gd name="T91" fmla="*/ 20 h 36"/>
                    <a:gd name="T92" fmla="*/ 2 w 89"/>
                    <a:gd name="T93" fmla="*/ 22 h 36"/>
                    <a:gd name="T94" fmla="*/ 5 w 89"/>
                    <a:gd name="T95" fmla="*/ 26 h 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9" h="36">
                      <a:moveTo>
                        <a:pt x="5" y="26"/>
                      </a:moveTo>
                      <a:lnTo>
                        <a:pt x="8" y="24"/>
                      </a:lnTo>
                      <a:lnTo>
                        <a:pt x="11" y="24"/>
                      </a:lnTo>
                      <a:lnTo>
                        <a:pt x="14" y="24"/>
                      </a:lnTo>
                      <a:lnTo>
                        <a:pt x="15" y="23"/>
                      </a:lnTo>
                      <a:lnTo>
                        <a:pt x="17" y="22"/>
                      </a:lnTo>
                      <a:lnTo>
                        <a:pt x="20" y="20"/>
                      </a:lnTo>
                      <a:lnTo>
                        <a:pt x="23" y="22"/>
                      </a:lnTo>
                      <a:lnTo>
                        <a:pt x="24" y="22"/>
                      </a:lnTo>
                      <a:lnTo>
                        <a:pt x="27" y="20"/>
                      </a:lnTo>
                      <a:lnTo>
                        <a:pt x="30" y="19"/>
                      </a:lnTo>
                      <a:lnTo>
                        <a:pt x="33" y="17"/>
                      </a:lnTo>
                      <a:lnTo>
                        <a:pt x="35" y="17"/>
                      </a:lnTo>
                      <a:lnTo>
                        <a:pt x="38" y="17"/>
                      </a:lnTo>
                      <a:lnTo>
                        <a:pt x="41" y="17"/>
                      </a:lnTo>
                      <a:lnTo>
                        <a:pt x="42" y="17"/>
                      </a:lnTo>
                      <a:lnTo>
                        <a:pt x="47" y="19"/>
                      </a:lnTo>
                      <a:lnTo>
                        <a:pt x="50" y="19"/>
                      </a:lnTo>
                      <a:lnTo>
                        <a:pt x="53" y="20"/>
                      </a:lnTo>
                      <a:lnTo>
                        <a:pt x="59" y="20"/>
                      </a:lnTo>
                      <a:lnTo>
                        <a:pt x="60" y="22"/>
                      </a:lnTo>
                      <a:lnTo>
                        <a:pt x="62" y="24"/>
                      </a:lnTo>
                      <a:lnTo>
                        <a:pt x="63" y="26"/>
                      </a:lnTo>
                      <a:lnTo>
                        <a:pt x="66" y="27"/>
                      </a:lnTo>
                      <a:lnTo>
                        <a:pt x="66" y="28"/>
                      </a:lnTo>
                      <a:lnTo>
                        <a:pt x="66" y="31"/>
                      </a:lnTo>
                      <a:lnTo>
                        <a:pt x="68" y="32"/>
                      </a:lnTo>
                      <a:lnTo>
                        <a:pt x="69" y="34"/>
                      </a:lnTo>
                      <a:lnTo>
                        <a:pt x="72" y="35"/>
                      </a:lnTo>
                      <a:lnTo>
                        <a:pt x="75" y="36"/>
                      </a:lnTo>
                      <a:lnTo>
                        <a:pt x="77" y="36"/>
                      </a:lnTo>
                      <a:lnTo>
                        <a:pt x="80" y="36"/>
                      </a:lnTo>
                      <a:lnTo>
                        <a:pt x="83" y="35"/>
                      </a:lnTo>
                      <a:lnTo>
                        <a:pt x="86" y="35"/>
                      </a:lnTo>
                      <a:lnTo>
                        <a:pt x="84" y="32"/>
                      </a:lnTo>
                      <a:lnTo>
                        <a:pt x="81" y="32"/>
                      </a:lnTo>
                      <a:lnTo>
                        <a:pt x="80" y="32"/>
                      </a:lnTo>
                      <a:lnTo>
                        <a:pt x="77" y="32"/>
                      </a:lnTo>
                      <a:lnTo>
                        <a:pt x="75" y="30"/>
                      </a:lnTo>
                      <a:lnTo>
                        <a:pt x="74" y="28"/>
                      </a:lnTo>
                      <a:lnTo>
                        <a:pt x="74" y="26"/>
                      </a:lnTo>
                      <a:lnTo>
                        <a:pt x="74" y="24"/>
                      </a:lnTo>
                      <a:lnTo>
                        <a:pt x="75" y="23"/>
                      </a:lnTo>
                      <a:lnTo>
                        <a:pt x="78" y="24"/>
                      </a:lnTo>
                      <a:lnTo>
                        <a:pt x="81" y="24"/>
                      </a:lnTo>
                      <a:lnTo>
                        <a:pt x="83" y="23"/>
                      </a:lnTo>
                      <a:lnTo>
                        <a:pt x="86" y="22"/>
                      </a:lnTo>
                      <a:lnTo>
                        <a:pt x="87" y="20"/>
                      </a:lnTo>
                      <a:lnTo>
                        <a:pt x="89" y="17"/>
                      </a:lnTo>
                      <a:lnTo>
                        <a:pt x="86" y="17"/>
                      </a:lnTo>
                      <a:lnTo>
                        <a:pt x="83" y="19"/>
                      </a:lnTo>
                      <a:lnTo>
                        <a:pt x="81" y="20"/>
                      </a:lnTo>
                      <a:lnTo>
                        <a:pt x="78" y="20"/>
                      </a:lnTo>
                      <a:lnTo>
                        <a:pt x="75" y="20"/>
                      </a:lnTo>
                      <a:lnTo>
                        <a:pt x="74" y="19"/>
                      </a:lnTo>
                      <a:lnTo>
                        <a:pt x="71" y="19"/>
                      </a:lnTo>
                      <a:lnTo>
                        <a:pt x="68" y="17"/>
                      </a:lnTo>
                      <a:lnTo>
                        <a:pt x="66" y="16"/>
                      </a:lnTo>
                      <a:lnTo>
                        <a:pt x="63" y="15"/>
                      </a:lnTo>
                      <a:lnTo>
                        <a:pt x="66" y="13"/>
                      </a:lnTo>
                      <a:lnTo>
                        <a:pt x="66" y="11"/>
                      </a:lnTo>
                      <a:lnTo>
                        <a:pt x="66" y="9"/>
                      </a:lnTo>
                      <a:lnTo>
                        <a:pt x="69" y="7"/>
                      </a:lnTo>
                      <a:lnTo>
                        <a:pt x="72" y="5"/>
                      </a:lnTo>
                      <a:lnTo>
                        <a:pt x="74" y="4"/>
                      </a:lnTo>
                      <a:lnTo>
                        <a:pt x="74" y="1"/>
                      </a:lnTo>
                      <a:lnTo>
                        <a:pt x="74" y="0"/>
                      </a:lnTo>
                      <a:lnTo>
                        <a:pt x="72" y="0"/>
                      </a:lnTo>
                      <a:lnTo>
                        <a:pt x="69" y="1"/>
                      </a:lnTo>
                      <a:lnTo>
                        <a:pt x="66" y="3"/>
                      </a:lnTo>
                      <a:lnTo>
                        <a:pt x="63" y="4"/>
                      </a:lnTo>
                      <a:lnTo>
                        <a:pt x="62" y="5"/>
                      </a:lnTo>
                      <a:lnTo>
                        <a:pt x="60" y="8"/>
                      </a:lnTo>
                      <a:lnTo>
                        <a:pt x="57" y="8"/>
                      </a:lnTo>
                      <a:lnTo>
                        <a:pt x="54" y="9"/>
                      </a:lnTo>
                      <a:lnTo>
                        <a:pt x="51" y="9"/>
                      </a:lnTo>
                      <a:lnTo>
                        <a:pt x="48" y="11"/>
                      </a:lnTo>
                      <a:lnTo>
                        <a:pt x="45" y="11"/>
                      </a:lnTo>
                      <a:lnTo>
                        <a:pt x="42" y="11"/>
                      </a:lnTo>
                      <a:lnTo>
                        <a:pt x="41" y="11"/>
                      </a:lnTo>
                      <a:lnTo>
                        <a:pt x="38" y="11"/>
                      </a:lnTo>
                      <a:lnTo>
                        <a:pt x="35" y="9"/>
                      </a:lnTo>
                      <a:lnTo>
                        <a:pt x="33" y="9"/>
                      </a:lnTo>
                      <a:lnTo>
                        <a:pt x="30" y="9"/>
                      </a:lnTo>
                      <a:lnTo>
                        <a:pt x="27" y="9"/>
                      </a:lnTo>
                      <a:lnTo>
                        <a:pt x="24" y="11"/>
                      </a:lnTo>
                      <a:lnTo>
                        <a:pt x="18" y="12"/>
                      </a:lnTo>
                      <a:lnTo>
                        <a:pt x="17" y="15"/>
                      </a:lnTo>
                      <a:lnTo>
                        <a:pt x="14" y="16"/>
                      </a:lnTo>
                      <a:lnTo>
                        <a:pt x="11" y="17"/>
                      </a:lnTo>
                      <a:lnTo>
                        <a:pt x="9" y="20"/>
                      </a:lnTo>
                      <a:lnTo>
                        <a:pt x="8" y="20"/>
                      </a:lnTo>
                      <a:lnTo>
                        <a:pt x="5" y="22"/>
                      </a:lnTo>
                      <a:lnTo>
                        <a:pt x="2" y="22"/>
                      </a:lnTo>
                      <a:lnTo>
                        <a:pt x="0" y="23"/>
                      </a:lnTo>
                      <a:lnTo>
                        <a:pt x="5" y="26"/>
                      </a:lnTo>
                      <a:close/>
                    </a:path>
                  </a:pathLst>
                </a:custGeom>
                <a:solidFill>
                  <a:srgbClr val="4747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440">
                  <a:extLst>
                    <a:ext uri="{FF2B5EF4-FFF2-40B4-BE49-F238E27FC236}">
                      <a16:creationId xmlns:a16="http://schemas.microsoft.com/office/drawing/2014/main" id="{7BBE53E9-E75B-4E8D-81FC-8BE560C101E7}"/>
                    </a:ext>
                  </a:extLst>
                </p:cNvPr>
                <p:cNvSpPr>
                  <a:spLocks noChangeAspect="1"/>
                </p:cNvSpPr>
                <p:nvPr/>
              </p:nvSpPr>
              <p:spPr bwMode="auto">
                <a:xfrm>
                  <a:off x="1415" y="3436"/>
                  <a:ext cx="51" cy="22"/>
                </a:xfrm>
                <a:custGeom>
                  <a:avLst/>
                  <a:gdLst>
                    <a:gd name="T0" fmla="*/ 8 w 51"/>
                    <a:gd name="T1" fmla="*/ 22 h 22"/>
                    <a:gd name="T2" fmla="*/ 9 w 51"/>
                    <a:gd name="T3" fmla="*/ 20 h 22"/>
                    <a:gd name="T4" fmla="*/ 12 w 51"/>
                    <a:gd name="T5" fmla="*/ 19 h 22"/>
                    <a:gd name="T6" fmla="*/ 15 w 51"/>
                    <a:gd name="T7" fmla="*/ 17 h 22"/>
                    <a:gd name="T8" fmla="*/ 17 w 51"/>
                    <a:gd name="T9" fmla="*/ 16 h 22"/>
                    <a:gd name="T10" fmla="*/ 17 w 51"/>
                    <a:gd name="T11" fmla="*/ 13 h 22"/>
                    <a:gd name="T12" fmla="*/ 20 w 51"/>
                    <a:gd name="T13" fmla="*/ 12 h 22"/>
                    <a:gd name="T14" fmla="*/ 21 w 51"/>
                    <a:gd name="T15" fmla="*/ 12 h 22"/>
                    <a:gd name="T16" fmla="*/ 24 w 51"/>
                    <a:gd name="T17" fmla="*/ 13 h 22"/>
                    <a:gd name="T18" fmla="*/ 27 w 51"/>
                    <a:gd name="T19" fmla="*/ 12 h 22"/>
                    <a:gd name="T20" fmla="*/ 29 w 51"/>
                    <a:gd name="T21" fmla="*/ 11 h 22"/>
                    <a:gd name="T22" fmla="*/ 32 w 51"/>
                    <a:gd name="T23" fmla="*/ 12 h 22"/>
                    <a:gd name="T24" fmla="*/ 33 w 51"/>
                    <a:gd name="T25" fmla="*/ 13 h 22"/>
                    <a:gd name="T26" fmla="*/ 36 w 51"/>
                    <a:gd name="T27" fmla="*/ 13 h 22"/>
                    <a:gd name="T28" fmla="*/ 39 w 51"/>
                    <a:gd name="T29" fmla="*/ 13 h 22"/>
                    <a:gd name="T30" fmla="*/ 42 w 51"/>
                    <a:gd name="T31" fmla="*/ 12 h 22"/>
                    <a:gd name="T32" fmla="*/ 44 w 51"/>
                    <a:gd name="T33" fmla="*/ 11 h 22"/>
                    <a:gd name="T34" fmla="*/ 47 w 51"/>
                    <a:gd name="T35" fmla="*/ 11 h 22"/>
                    <a:gd name="T36" fmla="*/ 50 w 51"/>
                    <a:gd name="T37" fmla="*/ 9 h 22"/>
                    <a:gd name="T38" fmla="*/ 51 w 51"/>
                    <a:gd name="T39" fmla="*/ 7 h 22"/>
                    <a:gd name="T40" fmla="*/ 51 w 51"/>
                    <a:gd name="T41" fmla="*/ 5 h 22"/>
                    <a:gd name="T42" fmla="*/ 48 w 51"/>
                    <a:gd name="T43" fmla="*/ 5 h 22"/>
                    <a:gd name="T44" fmla="*/ 45 w 51"/>
                    <a:gd name="T45" fmla="*/ 7 h 22"/>
                    <a:gd name="T46" fmla="*/ 44 w 51"/>
                    <a:gd name="T47" fmla="*/ 7 h 22"/>
                    <a:gd name="T48" fmla="*/ 41 w 51"/>
                    <a:gd name="T49" fmla="*/ 8 h 22"/>
                    <a:gd name="T50" fmla="*/ 39 w 51"/>
                    <a:gd name="T51" fmla="*/ 5 h 22"/>
                    <a:gd name="T52" fmla="*/ 38 w 51"/>
                    <a:gd name="T53" fmla="*/ 4 h 22"/>
                    <a:gd name="T54" fmla="*/ 38 w 51"/>
                    <a:gd name="T55" fmla="*/ 1 h 22"/>
                    <a:gd name="T56" fmla="*/ 39 w 51"/>
                    <a:gd name="T57" fmla="*/ 0 h 22"/>
                    <a:gd name="T58" fmla="*/ 38 w 51"/>
                    <a:gd name="T59" fmla="*/ 0 h 22"/>
                    <a:gd name="T60" fmla="*/ 32 w 51"/>
                    <a:gd name="T61" fmla="*/ 0 h 22"/>
                    <a:gd name="T62" fmla="*/ 32 w 51"/>
                    <a:gd name="T63" fmla="*/ 3 h 22"/>
                    <a:gd name="T64" fmla="*/ 30 w 51"/>
                    <a:gd name="T65" fmla="*/ 4 h 22"/>
                    <a:gd name="T66" fmla="*/ 27 w 51"/>
                    <a:gd name="T67" fmla="*/ 4 h 22"/>
                    <a:gd name="T68" fmla="*/ 26 w 51"/>
                    <a:gd name="T69" fmla="*/ 5 h 22"/>
                    <a:gd name="T70" fmla="*/ 23 w 51"/>
                    <a:gd name="T71" fmla="*/ 5 h 22"/>
                    <a:gd name="T72" fmla="*/ 21 w 51"/>
                    <a:gd name="T73" fmla="*/ 7 h 22"/>
                    <a:gd name="T74" fmla="*/ 24 w 51"/>
                    <a:gd name="T75" fmla="*/ 7 h 22"/>
                    <a:gd name="T76" fmla="*/ 23 w 51"/>
                    <a:gd name="T77" fmla="*/ 9 h 22"/>
                    <a:gd name="T78" fmla="*/ 21 w 51"/>
                    <a:gd name="T79" fmla="*/ 9 h 22"/>
                    <a:gd name="T80" fmla="*/ 18 w 51"/>
                    <a:gd name="T81" fmla="*/ 11 h 22"/>
                    <a:gd name="T82" fmla="*/ 15 w 51"/>
                    <a:gd name="T83" fmla="*/ 11 h 22"/>
                    <a:gd name="T84" fmla="*/ 12 w 51"/>
                    <a:gd name="T85" fmla="*/ 12 h 22"/>
                    <a:gd name="T86" fmla="*/ 9 w 51"/>
                    <a:gd name="T87" fmla="*/ 12 h 22"/>
                    <a:gd name="T88" fmla="*/ 8 w 51"/>
                    <a:gd name="T89" fmla="*/ 12 h 22"/>
                    <a:gd name="T90" fmla="*/ 8 w 51"/>
                    <a:gd name="T91" fmla="*/ 13 h 22"/>
                    <a:gd name="T92" fmla="*/ 5 w 51"/>
                    <a:gd name="T93" fmla="*/ 15 h 22"/>
                    <a:gd name="T94" fmla="*/ 3 w 51"/>
                    <a:gd name="T95" fmla="*/ 17 h 22"/>
                    <a:gd name="T96" fmla="*/ 2 w 51"/>
                    <a:gd name="T97" fmla="*/ 17 h 22"/>
                    <a:gd name="T98" fmla="*/ 0 w 51"/>
                    <a:gd name="T99" fmla="*/ 19 h 22"/>
                    <a:gd name="T100" fmla="*/ 8 w 51"/>
                    <a:gd name="T101" fmla="*/ 22 h 2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1" h="22">
                      <a:moveTo>
                        <a:pt x="8" y="22"/>
                      </a:moveTo>
                      <a:lnTo>
                        <a:pt x="9" y="20"/>
                      </a:lnTo>
                      <a:lnTo>
                        <a:pt x="12" y="19"/>
                      </a:lnTo>
                      <a:lnTo>
                        <a:pt x="15" y="17"/>
                      </a:lnTo>
                      <a:lnTo>
                        <a:pt x="17" y="16"/>
                      </a:lnTo>
                      <a:lnTo>
                        <a:pt x="17" y="13"/>
                      </a:lnTo>
                      <a:lnTo>
                        <a:pt x="20" y="12"/>
                      </a:lnTo>
                      <a:lnTo>
                        <a:pt x="21" y="12"/>
                      </a:lnTo>
                      <a:lnTo>
                        <a:pt x="24" y="13"/>
                      </a:lnTo>
                      <a:lnTo>
                        <a:pt x="27" y="12"/>
                      </a:lnTo>
                      <a:lnTo>
                        <a:pt x="29" y="11"/>
                      </a:lnTo>
                      <a:lnTo>
                        <a:pt x="32" y="12"/>
                      </a:lnTo>
                      <a:lnTo>
                        <a:pt x="33" y="13"/>
                      </a:lnTo>
                      <a:lnTo>
                        <a:pt x="36" y="13"/>
                      </a:lnTo>
                      <a:lnTo>
                        <a:pt x="39" y="13"/>
                      </a:lnTo>
                      <a:lnTo>
                        <a:pt x="42" y="12"/>
                      </a:lnTo>
                      <a:lnTo>
                        <a:pt x="44" y="11"/>
                      </a:lnTo>
                      <a:lnTo>
                        <a:pt x="47" y="11"/>
                      </a:lnTo>
                      <a:lnTo>
                        <a:pt x="50" y="9"/>
                      </a:lnTo>
                      <a:lnTo>
                        <a:pt x="51" y="7"/>
                      </a:lnTo>
                      <a:lnTo>
                        <a:pt x="51" y="5"/>
                      </a:lnTo>
                      <a:lnTo>
                        <a:pt x="48" y="5"/>
                      </a:lnTo>
                      <a:lnTo>
                        <a:pt x="45" y="7"/>
                      </a:lnTo>
                      <a:lnTo>
                        <a:pt x="44" y="7"/>
                      </a:lnTo>
                      <a:lnTo>
                        <a:pt x="41" y="8"/>
                      </a:lnTo>
                      <a:lnTo>
                        <a:pt x="39" y="5"/>
                      </a:lnTo>
                      <a:lnTo>
                        <a:pt x="38" y="4"/>
                      </a:lnTo>
                      <a:lnTo>
                        <a:pt x="38" y="1"/>
                      </a:lnTo>
                      <a:lnTo>
                        <a:pt x="39" y="0"/>
                      </a:lnTo>
                      <a:lnTo>
                        <a:pt x="38" y="0"/>
                      </a:lnTo>
                      <a:lnTo>
                        <a:pt x="32" y="0"/>
                      </a:lnTo>
                      <a:lnTo>
                        <a:pt x="32" y="3"/>
                      </a:lnTo>
                      <a:lnTo>
                        <a:pt x="30" y="4"/>
                      </a:lnTo>
                      <a:lnTo>
                        <a:pt x="27" y="4"/>
                      </a:lnTo>
                      <a:lnTo>
                        <a:pt x="26" y="5"/>
                      </a:lnTo>
                      <a:lnTo>
                        <a:pt x="23" y="5"/>
                      </a:lnTo>
                      <a:lnTo>
                        <a:pt x="21" y="7"/>
                      </a:lnTo>
                      <a:lnTo>
                        <a:pt x="24" y="7"/>
                      </a:lnTo>
                      <a:lnTo>
                        <a:pt x="23" y="9"/>
                      </a:lnTo>
                      <a:lnTo>
                        <a:pt x="21" y="9"/>
                      </a:lnTo>
                      <a:lnTo>
                        <a:pt x="18" y="11"/>
                      </a:lnTo>
                      <a:lnTo>
                        <a:pt x="15" y="11"/>
                      </a:lnTo>
                      <a:lnTo>
                        <a:pt x="12" y="12"/>
                      </a:lnTo>
                      <a:lnTo>
                        <a:pt x="9" y="12"/>
                      </a:lnTo>
                      <a:lnTo>
                        <a:pt x="8" y="12"/>
                      </a:lnTo>
                      <a:lnTo>
                        <a:pt x="8" y="13"/>
                      </a:lnTo>
                      <a:lnTo>
                        <a:pt x="5" y="15"/>
                      </a:lnTo>
                      <a:lnTo>
                        <a:pt x="3" y="17"/>
                      </a:lnTo>
                      <a:lnTo>
                        <a:pt x="2" y="17"/>
                      </a:lnTo>
                      <a:lnTo>
                        <a:pt x="0" y="19"/>
                      </a:lnTo>
                      <a:lnTo>
                        <a:pt x="8" y="22"/>
                      </a:lnTo>
                      <a:close/>
                    </a:path>
                  </a:pathLst>
                </a:custGeom>
                <a:solidFill>
                  <a:srgbClr val="4747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441">
                  <a:extLst>
                    <a:ext uri="{FF2B5EF4-FFF2-40B4-BE49-F238E27FC236}">
                      <a16:creationId xmlns:a16="http://schemas.microsoft.com/office/drawing/2014/main" id="{A507F626-F705-4BC7-ABE9-467DBECDDB64}"/>
                    </a:ext>
                  </a:extLst>
                </p:cNvPr>
                <p:cNvSpPr>
                  <a:spLocks noChangeAspect="1"/>
                </p:cNvSpPr>
                <p:nvPr/>
              </p:nvSpPr>
              <p:spPr bwMode="auto">
                <a:xfrm>
                  <a:off x="1599" y="3413"/>
                  <a:ext cx="105" cy="77"/>
                </a:xfrm>
                <a:custGeom>
                  <a:avLst/>
                  <a:gdLst>
                    <a:gd name="T0" fmla="*/ 77 w 105"/>
                    <a:gd name="T1" fmla="*/ 1 h 77"/>
                    <a:gd name="T2" fmla="*/ 86 w 105"/>
                    <a:gd name="T3" fmla="*/ 1 h 77"/>
                    <a:gd name="T4" fmla="*/ 96 w 105"/>
                    <a:gd name="T5" fmla="*/ 4 h 77"/>
                    <a:gd name="T6" fmla="*/ 104 w 105"/>
                    <a:gd name="T7" fmla="*/ 11 h 77"/>
                    <a:gd name="T8" fmla="*/ 99 w 105"/>
                    <a:gd name="T9" fmla="*/ 19 h 77"/>
                    <a:gd name="T10" fmla="*/ 93 w 105"/>
                    <a:gd name="T11" fmla="*/ 26 h 77"/>
                    <a:gd name="T12" fmla="*/ 83 w 105"/>
                    <a:gd name="T13" fmla="*/ 27 h 77"/>
                    <a:gd name="T14" fmla="*/ 81 w 105"/>
                    <a:gd name="T15" fmla="*/ 36 h 77"/>
                    <a:gd name="T16" fmla="*/ 77 w 105"/>
                    <a:gd name="T17" fmla="*/ 42 h 77"/>
                    <a:gd name="T18" fmla="*/ 83 w 105"/>
                    <a:gd name="T19" fmla="*/ 42 h 77"/>
                    <a:gd name="T20" fmla="*/ 86 w 105"/>
                    <a:gd name="T21" fmla="*/ 45 h 77"/>
                    <a:gd name="T22" fmla="*/ 78 w 105"/>
                    <a:gd name="T23" fmla="*/ 49 h 77"/>
                    <a:gd name="T24" fmla="*/ 68 w 105"/>
                    <a:gd name="T25" fmla="*/ 51 h 77"/>
                    <a:gd name="T26" fmla="*/ 75 w 105"/>
                    <a:gd name="T27" fmla="*/ 57 h 77"/>
                    <a:gd name="T28" fmla="*/ 86 w 105"/>
                    <a:gd name="T29" fmla="*/ 54 h 77"/>
                    <a:gd name="T30" fmla="*/ 95 w 105"/>
                    <a:gd name="T31" fmla="*/ 51 h 77"/>
                    <a:gd name="T32" fmla="*/ 105 w 105"/>
                    <a:gd name="T33" fmla="*/ 53 h 77"/>
                    <a:gd name="T34" fmla="*/ 95 w 105"/>
                    <a:gd name="T35" fmla="*/ 54 h 77"/>
                    <a:gd name="T36" fmla="*/ 86 w 105"/>
                    <a:gd name="T37" fmla="*/ 58 h 77"/>
                    <a:gd name="T38" fmla="*/ 77 w 105"/>
                    <a:gd name="T39" fmla="*/ 63 h 77"/>
                    <a:gd name="T40" fmla="*/ 66 w 105"/>
                    <a:gd name="T41" fmla="*/ 62 h 77"/>
                    <a:gd name="T42" fmla="*/ 56 w 105"/>
                    <a:gd name="T43" fmla="*/ 65 h 77"/>
                    <a:gd name="T44" fmla="*/ 50 w 105"/>
                    <a:gd name="T45" fmla="*/ 68 h 77"/>
                    <a:gd name="T46" fmla="*/ 42 w 105"/>
                    <a:gd name="T47" fmla="*/ 74 h 77"/>
                    <a:gd name="T48" fmla="*/ 33 w 105"/>
                    <a:gd name="T49" fmla="*/ 74 h 77"/>
                    <a:gd name="T50" fmla="*/ 21 w 105"/>
                    <a:gd name="T51" fmla="*/ 74 h 77"/>
                    <a:gd name="T52" fmla="*/ 9 w 105"/>
                    <a:gd name="T53" fmla="*/ 76 h 77"/>
                    <a:gd name="T54" fmla="*/ 0 w 105"/>
                    <a:gd name="T55" fmla="*/ 72 h 77"/>
                    <a:gd name="T56" fmla="*/ 11 w 105"/>
                    <a:gd name="T57" fmla="*/ 73 h 77"/>
                    <a:gd name="T58" fmla="*/ 18 w 105"/>
                    <a:gd name="T59" fmla="*/ 69 h 77"/>
                    <a:gd name="T60" fmla="*/ 29 w 105"/>
                    <a:gd name="T61" fmla="*/ 68 h 77"/>
                    <a:gd name="T62" fmla="*/ 39 w 105"/>
                    <a:gd name="T63" fmla="*/ 66 h 77"/>
                    <a:gd name="T64" fmla="*/ 35 w 105"/>
                    <a:gd name="T65" fmla="*/ 59 h 77"/>
                    <a:gd name="T66" fmla="*/ 42 w 105"/>
                    <a:gd name="T67" fmla="*/ 62 h 77"/>
                    <a:gd name="T68" fmla="*/ 54 w 105"/>
                    <a:gd name="T69" fmla="*/ 59 h 77"/>
                    <a:gd name="T70" fmla="*/ 60 w 105"/>
                    <a:gd name="T71" fmla="*/ 51 h 77"/>
                    <a:gd name="T72" fmla="*/ 53 w 105"/>
                    <a:gd name="T73" fmla="*/ 49 h 77"/>
                    <a:gd name="T74" fmla="*/ 54 w 105"/>
                    <a:gd name="T75" fmla="*/ 43 h 77"/>
                    <a:gd name="T76" fmla="*/ 62 w 105"/>
                    <a:gd name="T77" fmla="*/ 42 h 77"/>
                    <a:gd name="T78" fmla="*/ 71 w 105"/>
                    <a:gd name="T79" fmla="*/ 35 h 77"/>
                    <a:gd name="T80" fmla="*/ 69 w 105"/>
                    <a:gd name="T81" fmla="*/ 27 h 77"/>
                    <a:gd name="T82" fmla="*/ 66 w 105"/>
                    <a:gd name="T83" fmla="*/ 23 h 77"/>
                    <a:gd name="T84" fmla="*/ 56 w 105"/>
                    <a:gd name="T85" fmla="*/ 18 h 77"/>
                    <a:gd name="T86" fmla="*/ 65 w 105"/>
                    <a:gd name="T87" fmla="*/ 20 h 77"/>
                    <a:gd name="T88" fmla="*/ 74 w 105"/>
                    <a:gd name="T89" fmla="*/ 23 h 77"/>
                    <a:gd name="T90" fmla="*/ 87 w 105"/>
                    <a:gd name="T91" fmla="*/ 18 h 77"/>
                    <a:gd name="T92" fmla="*/ 92 w 105"/>
                    <a:gd name="T93" fmla="*/ 11 h 77"/>
                    <a:gd name="T94" fmla="*/ 83 w 105"/>
                    <a:gd name="T95" fmla="*/ 8 h 77"/>
                    <a:gd name="T96" fmla="*/ 74 w 105"/>
                    <a:gd name="T97" fmla="*/ 7 h 77"/>
                    <a:gd name="T98" fmla="*/ 69 w 105"/>
                    <a:gd name="T99" fmla="*/ 1 h 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5" h="77">
                      <a:moveTo>
                        <a:pt x="69" y="1"/>
                      </a:moveTo>
                      <a:lnTo>
                        <a:pt x="72" y="1"/>
                      </a:lnTo>
                      <a:lnTo>
                        <a:pt x="74" y="1"/>
                      </a:lnTo>
                      <a:lnTo>
                        <a:pt x="77" y="1"/>
                      </a:lnTo>
                      <a:lnTo>
                        <a:pt x="80" y="1"/>
                      </a:lnTo>
                      <a:lnTo>
                        <a:pt x="81" y="0"/>
                      </a:lnTo>
                      <a:lnTo>
                        <a:pt x="84" y="0"/>
                      </a:lnTo>
                      <a:lnTo>
                        <a:pt x="86" y="1"/>
                      </a:lnTo>
                      <a:lnTo>
                        <a:pt x="89" y="1"/>
                      </a:lnTo>
                      <a:lnTo>
                        <a:pt x="92" y="4"/>
                      </a:lnTo>
                      <a:lnTo>
                        <a:pt x="93" y="4"/>
                      </a:lnTo>
                      <a:lnTo>
                        <a:pt x="96" y="4"/>
                      </a:lnTo>
                      <a:lnTo>
                        <a:pt x="99" y="5"/>
                      </a:lnTo>
                      <a:lnTo>
                        <a:pt x="99" y="7"/>
                      </a:lnTo>
                      <a:lnTo>
                        <a:pt x="102" y="9"/>
                      </a:lnTo>
                      <a:lnTo>
                        <a:pt x="104" y="11"/>
                      </a:lnTo>
                      <a:lnTo>
                        <a:pt x="104" y="13"/>
                      </a:lnTo>
                      <a:lnTo>
                        <a:pt x="104" y="15"/>
                      </a:lnTo>
                      <a:lnTo>
                        <a:pt x="102" y="18"/>
                      </a:lnTo>
                      <a:lnTo>
                        <a:pt x="99" y="19"/>
                      </a:lnTo>
                      <a:lnTo>
                        <a:pt x="96" y="19"/>
                      </a:lnTo>
                      <a:lnTo>
                        <a:pt x="93" y="22"/>
                      </a:lnTo>
                      <a:lnTo>
                        <a:pt x="93" y="23"/>
                      </a:lnTo>
                      <a:lnTo>
                        <a:pt x="93" y="26"/>
                      </a:lnTo>
                      <a:lnTo>
                        <a:pt x="92" y="27"/>
                      </a:lnTo>
                      <a:lnTo>
                        <a:pt x="89" y="27"/>
                      </a:lnTo>
                      <a:lnTo>
                        <a:pt x="86" y="28"/>
                      </a:lnTo>
                      <a:lnTo>
                        <a:pt x="83" y="27"/>
                      </a:lnTo>
                      <a:lnTo>
                        <a:pt x="81" y="30"/>
                      </a:lnTo>
                      <a:lnTo>
                        <a:pt x="80" y="32"/>
                      </a:lnTo>
                      <a:lnTo>
                        <a:pt x="80" y="34"/>
                      </a:lnTo>
                      <a:lnTo>
                        <a:pt x="81" y="36"/>
                      </a:lnTo>
                      <a:lnTo>
                        <a:pt x="81" y="38"/>
                      </a:lnTo>
                      <a:lnTo>
                        <a:pt x="78" y="39"/>
                      </a:lnTo>
                      <a:lnTo>
                        <a:pt x="77" y="39"/>
                      </a:lnTo>
                      <a:lnTo>
                        <a:pt x="77" y="42"/>
                      </a:lnTo>
                      <a:lnTo>
                        <a:pt x="77" y="43"/>
                      </a:lnTo>
                      <a:lnTo>
                        <a:pt x="78" y="45"/>
                      </a:lnTo>
                      <a:lnTo>
                        <a:pt x="80" y="42"/>
                      </a:lnTo>
                      <a:lnTo>
                        <a:pt x="83" y="42"/>
                      </a:lnTo>
                      <a:lnTo>
                        <a:pt x="86" y="42"/>
                      </a:lnTo>
                      <a:lnTo>
                        <a:pt x="89" y="42"/>
                      </a:lnTo>
                      <a:lnTo>
                        <a:pt x="90" y="45"/>
                      </a:lnTo>
                      <a:lnTo>
                        <a:pt x="86" y="45"/>
                      </a:lnTo>
                      <a:lnTo>
                        <a:pt x="84" y="43"/>
                      </a:lnTo>
                      <a:lnTo>
                        <a:pt x="83" y="46"/>
                      </a:lnTo>
                      <a:lnTo>
                        <a:pt x="80" y="47"/>
                      </a:lnTo>
                      <a:lnTo>
                        <a:pt x="78" y="49"/>
                      </a:lnTo>
                      <a:lnTo>
                        <a:pt x="75" y="49"/>
                      </a:lnTo>
                      <a:lnTo>
                        <a:pt x="72" y="50"/>
                      </a:lnTo>
                      <a:lnTo>
                        <a:pt x="71" y="50"/>
                      </a:lnTo>
                      <a:lnTo>
                        <a:pt x="68" y="51"/>
                      </a:lnTo>
                      <a:lnTo>
                        <a:pt x="68" y="54"/>
                      </a:lnTo>
                      <a:lnTo>
                        <a:pt x="71" y="55"/>
                      </a:lnTo>
                      <a:lnTo>
                        <a:pt x="72" y="57"/>
                      </a:lnTo>
                      <a:lnTo>
                        <a:pt x="75" y="57"/>
                      </a:lnTo>
                      <a:lnTo>
                        <a:pt x="78" y="55"/>
                      </a:lnTo>
                      <a:lnTo>
                        <a:pt x="80" y="55"/>
                      </a:lnTo>
                      <a:lnTo>
                        <a:pt x="83" y="55"/>
                      </a:lnTo>
                      <a:lnTo>
                        <a:pt x="86" y="54"/>
                      </a:lnTo>
                      <a:lnTo>
                        <a:pt x="87" y="53"/>
                      </a:lnTo>
                      <a:lnTo>
                        <a:pt x="90" y="51"/>
                      </a:lnTo>
                      <a:lnTo>
                        <a:pt x="92" y="51"/>
                      </a:lnTo>
                      <a:lnTo>
                        <a:pt x="95" y="51"/>
                      </a:lnTo>
                      <a:lnTo>
                        <a:pt x="98" y="51"/>
                      </a:lnTo>
                      <a:lnTo>
                        <a:pt x="99" y="51"/>
                      </a:lnTo>
                      <a:lnTo>
                        <a:pt x="102" y="51"/>
                      </a:lnTo>
                      <a:lnTo>
                        <a:pt x="105" y="53"/>
                      </a:lnTo>
                      <a:lnTo>
                        <a:pt x="102" y="53"/>
                      </a:lnTo>
                      <a:lnTo>
                        <a:pt x="99" y="54"/>
                      </a:lnTo>
                      <a:lnTo>
                        <a:pt x="98" y="54"/>
                      </a:lnTo>
                      <a:lnTo>
                        <a:pt x="95" y="54"/>
                      </a:lnTo>
                      <a:lnTo>
                        <a:pt x="92" y="54"/>
                      </a:lnTo>
                      <a:lnTo>
                        <a:pt x="90" y="55"/>
                      </a:lnTo>
                      <a:lnTo>
                        <a:pt x="87" y="57"/>
                      </a:lnTo>
                      <a:lnTo>
                        <a:pt x="86" y="58"/>
                      </a:lnTo>
                      <a:lnTo>
                        <a:pt x="83" y="59"/>
                      </a:lnTo>
                      <a:lnTo>
                        <a:pt x="80" y="61"/>
                      </a:lnTo>
                      <a:lnTo>
                        <a:pt x="78" y="61"/>
                      </a:lnTo>
                      <a:lnTo>
                        <a:pt x="77" y="63"/>
                      </a:lnTo>
                      <a:lnTo>
                        <a:pt x="74" y="63"/>
                      </a:lnTo>
                      <a:lnTo>
                        <a:pt x="71" y="63"/>
                      </a:lnTo>
                      <a:lnTo>
                        <a:pt x="68" y="63"/>
                      </a:lnTo>
                      <a:lnTo>
                        <a:pt x="66" y="62"/>
                      </a:lnTo>
                      <a:lnTo>
                        <a:pt x="63" y="62"/>
                      </a:lnTo>
                      <a:lnTo>
                        <a:pt x="60" y="63"/>
                      </a:lnTo>
                      <a:lnTo>
                        <a:pt x="59" y="65"/>
                      </a:lnTo>
                      <a:lnTo>
                        <a:pt x="56" y="65"/>
                      </a:lnTo>
                      <a:lnTo>
                        <a:pt x="54" y="62"/>
                      </a:lnTo>
                      <a:lnTo>
                        <a:pt x="53" y="65"/>
                      </a:lnTo>
                      <a:lnTo>
                        <a:pt x="53" y="66"/>
                      </a:lnTo>
                      <a:lnTo>
                        <a:pt x="50" y="68"/>
                      </a:lnTo>
                      <a:lnTo>
                        <a:pt x="48" y="70"/>
                      </a:lnTo>
                      <a:lnTo>
                        <a:pt x="48" y="73"/>
                      </a:lnTo>
                      <a:lnTo>
                        <a:pt x="45" y="74"/>
                      </a:lnTo>
                      <a:lnTo>
                        <a:pt x="42" y="74"/>
                      </a:lnTo>
                      <a:lnTo>
                        <a:pt x="41" y="74"/>
                      </a:lnTo>
                      <a:lnTo>
                        <a:pt x="38" y="72"/>
                      </a:lnTo>
                      <a:lnTo>
                        <a:pt x="35" y="73"/>
                      </a:lnTo>
                      <a:lnTo>
                        <a:pt x="33" y="74"/>
                      </a:lnTo>
                      <a:lnTo>
                        <a:pt x="30" y="74"/>
                      </a:lnTo>
                      <a:lnTo>
                        <a:pt x="27" y="74"/>
                      </a:lnTo>
                      <a:lnTo>
                        <a:pt x="23" y="76"/>
                      </a:lnTo>
                      <a:lnTo>
                        <a:pt x="21" y="74"/>
                      </a:lnTo>
                      <a:lnTo>
                        <a:pt x="18" y="74"/>
                      </a:lnTo>
                      <a:lnTo>
                        <a:pt x="15" y="77"/>
                      </a:lnTo>
                      <a:lnTo>
                        <a:pt x="12" y="76"/>
                      </a:lnTo>
                      <a:lnTo>
                        <a:pt x="9" y="76"/>
                      </a:lnTo>
                      <a:lnTo>
                        <a:pt x="8" y="76"/>
                      </a:lnTo>
                      <a:lnTo>
                        <a:pt x="5" y="74"/>
                      </a:lnTo>
                      <a:lnTo>
                        <a:pt x="2" y="74"/>
                      </a:lnTo>
                      <a:lnTo>
                        <a:pt x="0" y="72"/>
                      </a:lnTo>
                      <a:lnTo>
                        <a:pt x="3" y="72"/>
                      </a:lnTo>
                      <a:lnTo>
                        <a:pt x="5" y="72"/>
                      </a:lnTo>
                      <a:lnTo>
                        <a:pt x="8" y="73"/>
                      </a:lnTo>
                      <a:lnTo>
                        <a:pt x="11" y="73"/>
                      </a:lnTo>
                      <a:lnTo>
                        <a:pt x="15" y="72"/>
                      </a:lnTo>
                      <a:lnTo>
                        <a:pt x="17" y="72"/>
                      </a:lnTo>
                      <a:lnTo>
                        <a:pt x="20" y="72"/>
                      </a:lnTo>
                      <a:lnTo>
                        <a:pt x="18" y="69"/>
                      </a:lnTo>
                      <a:lnTo>
                        <a:pt x="18" y="68"/>
                      </a:lnTo>
                      <a:lnTo>
                        <a:pt x="24" y="68"/>
                      </a:lnTo>
                      <a:lnTo>
                        <a:pt x="27" y="69"/>
                      </a:lnTo>
                      <a:lnTo>
                        <a:pt x="29" y="68"/>
                      </a:lnTo>
                      <a:lnTo>
                        <a:pt x="32" y="68"/>
                      </a:lnTo>
                      <a:lnTo>
                        <a:pt x="35" y="66"/>
                      </a:lnTo>
                      <a:lnTo>
                        <a:pt x="36" y="66"/>
                      </a:lnTo>
                      <a:lnTo>
                        <a:pt x="39" y="66"/>
                      </a:lnTo>
                      <a:lnTo>
                        <a:pt x="41" y="63"/>
                      </a:lnTo>
                      <a:lnTo>
                        <a:pt x="39" y="62"/>
                      </a:lnTo>
                      <a:lnTo>
                        <a:pt x="36" y="62"/>
                      </a:lnTo>
                      <a:lnTo>
                        <a:pt x="35" y="59"/>
                      </a:lnTo>
                      <a:lnTo>
                        <a:pt x="36" y="59"/>
                      </a:lnTo>
                      <a:lnTo>
                        <a:pt x="39" y="59"/>
                      </a:lnTo>
                      <a:lnTo>
                        <a:pt x="41" y="62"/>
                      </a:lnTo>
                      <a:lnTo>
                        <a:pt x="42" y="62"/>
                      </a:lnTo>
                      <a:lnTo>
                        <a:pt x="45" y="61"/>
                      </a:lnTo>
                      <a:lnTo>
                        <a:pt x="48" y="61"/>
                      </a:lnTo>
                      <a:lnTo>
                        <a:pt x="51" y="61"/>
                      </a:lnTo>
                      <a:lnTo>
                        <a:pt x="54" y="59"/>
                      </a:lnTo>
                      <a:lnTo>
                        <a:pt x="54" y="57"/>
                      </a:lnTo>
                      <a:lnTo>
                        <a:pt x="56" y="55"/>
                      </a:lnTo>
                      <a:lnTo>
                        <a:pt x="59" y="54"/>
                      </a:lnTo>
                      <a:lnTo>
                        <a:pt x="60" y="51"/>
                      </a:lnTo>
                      <a:lnTo>
                        <a:pt x="60" y="50"/>
                      </a:lnTo>
                      <a:lnTo>
                        <a:pt x="59" y="49"/>
                      </a:lnTo>
                      <a:lnTo>
                        <a:pt x="56" y="49"/>
                      </a:lnTo>
                      <a:lnTo>
                        <a:pt x="53" y="49"/>
                      </a:lnTo>
                      <a:lnTo>
                        <a:pt x="53" y="46"/>
                      </a:lnTo>
                      <a:lnTo>
                        <a:pt x="50" y="43"/>
                      </a:lnTo>
                      <a:lnTo>
                        <a:pt x="53" y="43"/>
                      </a:lnTo>
                      <a:lnTo>
                        <a:pt x="54" y="43"/>
                      </a:lnTo>
                      <a:lnTo>
                        <a:pt x="57" y="43"/>
                      </a:lnTo>
                      <a:lnTo>
                        <a:pt x="60" y="45"/>
                      </a:lnTo>
                      <a:lnTo>
                        <a:pt x="62" y="43"/>
                      </a:lnTo>
                      <a:lnTo>
                        <a:pt x="62" y="42"/>
                      </a:lnTo>
                      <a:lnTo>
                        <a:pt x="65" y="40"/>
                      </a:lnTo>
                      <a:lnTo>
                        <a:pt x="66" y="39"/>
                      </a:lnTo>
                      <a:lnTo>
                        <a:pt x="68" y="36"/>
                      </a:lnTo>
                      <a:lnTo>
                        <a:pt x="71" y="35"/>
                      </a:lnTo>
                      <a:lnTo>
                        <a:pt x="72" y="34"/>
                      </a:lnTo>
                      <a:lnTo>
                        <a:pt x="72" y="31"/>
                      </a:lnTo>
                      <a:lnTo>
                        <a:pt x="71" y="30"/>
                      </a:lnTo>
                      <a:lnTo>
                        <a:pt x="69" y="27"/>
                      </a:lnTo>
                      <a:lnTo>
                        <a:pt x="72" y="27"/>
                      </a:lnTo>
                      <a:lnTo>
                        <a:pt x="72" y="24"/>
                      </a:lnTo>
                      <a:lnTo>
                        <a:pt x="69" y="24"/>
                      </a:lnTo>
                      <a:lnTo>
                        <a:pt x="66" y="23"/>
                      </a:lnTo>
                      <a:lnTo>
                        <a:pt x="62" y="22"/>
                      </a:lnTo>
                      <a:lnTo>
                        <a:pt x="60" y="22"/>
                      </a:lnTo>
                      <a:lnTo>
                        <a:pt x="59" y="19"/>
                      </a:lnTo>
                      <a:lnTo>
                        <a:pt x="56" y="18"/>
                      </a:lnTo>
                      <a:lnTo>
                        <a:pt x="56" y="16"/>
                      </a:lnTo>
                      <a:lnTo>
                        <a:pt x="59" y="18"/>
                      </a:lnTo>
                      <a:lnTo>
                        <a:pt x="60" y="19"/>
                      </a:lnTo>
                      <a:lnTo>
                        <a:pt x="65" y="20"/>
                      </a:lnTo>
                      <a:lnTo>
                        <a:pt x="66" y="22"/>
                      </a:lnTo>
                      <a:lnTo>
                        <a:pt x="69" y="22"/>
                      </a:lnTo>
                      <a:lnTo>
                        <a:pt x="72" y="23"/>
                      </a:lnTo>
                      <a:lnTo>
                        <a:pt x="74" y="23"/>
                      </a:lnTo>
                      <a:lnTo>
                        <a:pt x="83" y="23"/>
                      </a:lnTo>
                      <a:lnTo>
                        <a:pt x="86" y="23"/>
                      </a:lnTo>
                      <a:lnTo>
                        <a:pt x="86" y="20"/>
                      </a:lnTo>
                      <a:lnTo>
                        <a:pt x="87" y="18"/>
                      </a:lnTo>
                      <a:lnTo>
                        <a:pt x="89" y="16"/>
                      </a:lnTo>
                      <a:lnTo>
                        <a:pt x="92" y="15"/>
                      </a:lnTo>
                      <a:lnTo>
                        <a:pt x="93" y="13"/>
                      </a:lnTo>
                      <a:lnTo>
                        <a:pt x="92" y="11"/>
                      </a:lnTo>
                      <a:lnTo>
                        <a:pt x="90" y="9"/>
                      </a:lnTo>
                      <a:lnTo>
                        <a:pt x="87" y="8"/>
                      </a:lnTo>
                      <a:lnTo>
                        <a:pt x="86" y="7"/>
                      </a:lnTo>
                      <a:lnTo>
                        <a:pt x="83" y="8"/>
                      </a:lnTo>
                      <a:lnTo>
                        <a:pt x="80" y="9"/>
                      </a:lnTo>
                      <a:lnTo>
                        <a:pt x="78" y="9"/>
                      </a:lnTo>
                      <a:lnTo>
                        <a:pt x="75" y="8"/>
                      </a:lnTo>
                      <a:lnTo>
                        <a:pt x="74" y="7"/>
                      </a:lnTo>
                      <a:lnTo>
                        <a:pt x="72" y="4"/>
                      </a:lnTo>
                      <a:lnTo>
                        <a:pt x="69" y="3"/>
                      </a:lnTo>
                      <a:lnTo>
                        <a:pt x="68" y="1"/>
                      </a:lnTo>
                      <a:lnTo>
                        <a:pt x="69" y="1"/>
                      </a:lnTo>
                      <a:close/>
                    </a:path>
                  </a:pathLst>
                </a:custGeom>
                <a:solidFill>
                  <a:srgbClr val="4747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7" name="WordArt 442">
                <a:extLst>
                  <a:ext uri="{FF2B5EF4-FFF2-40B4-BE49-F238E27FC236}">
                    <a16:creationId xmlns:a16="http://schemas.microsoft.com/office/drawing/2014/main" id="{171C0DD5-D9CB-4996-8293-AC24892C1474}"/>
                  </a:ext>
                </a:extLst>
              </p:cNvPr>
              <p:cNvSpPr>
                <a:spLocks noChangeArrowheads="1" noChangeShapeType="1" noTextEdit="1"/>
              </p:cNvSpPr>
              <p:nvPr/>
            </p:nvSpPr>
            <p:spPr bwMode="auto">
              <a:xfrm>
                <a:off x="1782" y="3531"/>
                <a:ext cx="396" cy="171"/>
              </a:xfrm>
              <a:prstGeom prst="rect">
                <a:avLst/>
              </a:prstGeom>
            </p:spPr>
            <p:txBody>
              <a:bodyPr wrap="none" fromWordArt="1">
                <a:prstTxWarp prst="textCanDown">
                  <a:avLst>
                    <a:gd name="adj" fmla="val 33333"/>
                  </a:avLst>
                </a:prstTxWarp>
              </a:bodyPr>
              <a:lstStyle/>
              <a:p>
                <a:r>
                  <a:rPr lang="en-US" altLang="zh-CN" sz="1200" kern="10">
                    <a:ln w="9525">
                      <a:solidFill>
                        <a:srgbClr val="000000"/>
                      </a:solidFill>
                      <a:round/>
                      <a:headEnd/>
                      <a:tailEnd/>
                    </a:ln>
                    <a:solidFill>
                      <a:srgbClr val="000000"/>
                    </a:solidFill>
                    <a:latin typeface="Times New Roman" panose="02020603050405020304" pitchFamily="18" charset="0"/>
                    <a:cs typeface="Times New Roman" panose="02020603050405020304" pitchFamily="18" charset="0"/>
                  </a:rPr>
                  <a:t>West Plant</a:t>
                </a:r>
                <a:endParaRPr lang="zh-CN" altLang="en-US" sz="1200" kern="10">
                  <a:ln w="9525">
                    <a:solidFill>
                      <a:srgbClr val="000000"/>
                    </a:solidFill>
                    <a:round/>
                    <a:headEnd/>
                    <a:tailEnd/>
                  </a:ln>
                  <a:solidFill>
                    <a:srgbClr val="000000"/>
                  </a:solidFill>
                  <a:latin typeface="Times New Roman" panose="02020603050405020304" pitchFamily="18" charset="0"/>
                  <a:cs typeface="Times New Roman" panose="02020603050405020304" pitchFamily="18" charset="0"/>
                </a:endParaRPr>
              </a:p>
            </p:txBody>
          </p:sp>
        </p:grpSp>
        <p:grpSp>
          <p:nvGrpSpPr>
            <p:cNvPr id="24" name="Group 443">
              <a:extLst>
                <a:ext uri="{FF2B5EF4-FFF2-40B4-BE49-F238E27FC236}">
                  <a16:creationId xmlns:a16="http://schemas.microsoft.com/office/drawing/2014/main" id="{590FEE32-163B-40EA-A7E4-ADF4BF889562}"/>
                </a:ext>
              </a:extLst>
            </p:cNvPr>
            <p:cNvGrpSpPr>
              <a:grpSpLocks/>
            </p:cNvGrpSpPr>
            <p:nvPr/>
          </p:nvGrpSpPr>
          <p:grpSpPr bwMode="auto">
            <a:xfrm>
              <a:off x="1296" y="2365"/>
              <a:ext cx="600" cy="763"/>
              <a:chOff x="1296" y="2365"/>
              <a:chExt cx="600" cy="763"/>
            </a:xfrm>
          </p:grpSpPr>
          <p:grpSp>
            <p:nvGrpSpPr>
              <p:cNvPr id="54" name="Group 444">
                <a:extLst>
                  <a:ext uri="{FF2B5EF4-FFF2-40B4-BE49-F238E27FC236}">
                    <a16:creationId xmlns:a16="http://schemas.microsoft.com/office/drawing/2014/main" id="{25AE85B3-907A-4618-9EDF-3E4FB02C31C0}"/>
                  </a:ext>
                </a:extLst>
              </p:cNvPr>
              <p:cNvGrpSpPr>
                <a:grpSpLocks/>
              </p:cNvGrpSpPr>
              <p:nvPr/>
            </p:nvGrpSpPr>
            <p:grpSpPr bwMode="auto">
              <a:xfrm rot="-5400000">
                <a:off x="1344" y="2541"/>
                <a:ext cx="512" cy="159"/>
                <a:chOff x="3560" y="1714"/>
                <a:chExt cx="190" cy="82"/>
              </a:xfrm>
            </p:grpSpPr>
            <p:sp>
              <p:nvSpPr>
                <p:cNvPr id="58" name="Rectangle 445">
                  <a:extLst>
                    <a:ext uri="{FF2B5EF4-FFF2-40B4-BE49-F238E27FC236}">
                      <a16:creationId xmlns:a16="http://schemas.microsoft.com/office/drawing/2014/main" id="{02BB52AB-27D9-45B6-9902-7C314CAD7E1E}"/>
                    </a:ext>
                  </a:extLst>
                </p:cNvPr>
                <p:cNvSpPr>
                  <a:spLocks noChangeArrowheads="1"/>
                </p:cNvSpPr>
                <p:nvPr/>
              </p:nvSpPr>
              <p:spPr bwMode="auto">
                <a:xfrm>
                  <a:off x="3560" y="1741"/>
                  <a:ext cx="102" cy="16"/>
                </a:xfrm>
                <a:prstGeom prst="rect">
                  <a:avLst/>
                </a:prstGeom>
                <a:solidFill>
                  <a:srgbClr val="A3A3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59" name="Freeform 446">
                  <a:extLst>
                    <a:ext uri="{FF2B5EF4-FFF2-40B4-BE49-F238E27FC236}">
                      <a16:creationId xmlns:a16="http://schemas.microsoft.com/office/drawing/2014/main" id="{48698CAD-540D-4CAD-9B43-AF4830ACC9B4}"/>
                    </a:ext>
                  </a:extLst>
                </p:cNvPr>
                <p:cNvSpPr>
                  <a:spLocks/>
                </p:cNvSpPr>
                <p:nvPr/>
              </p:nvSpPr>
              <p:spPr bwMode="auto">
                <a:xfrm>
                  <a:off x="3659" y="1714"/>
                  <a:ext cx="79" cy="72"/>
                </a:xfrm>
                <a:custGeom>
                  <a:avLst/>
                  <a:gdLst>
                    <a:gd name="T0" fmla="*/ 0 w 79"/>
                    <a:gd name="T1" fmla="*/ 72 h 72"/>
                    <a:gd name="T2" fmla="*/ 79 w 79"/>
                    <a:gd name="T3" fmla="*/ 35 h 72"/>
                    <a:gd name="T4" fmla="*/ 0 w 79"/>
                    <a:gd name="T5" fmla="*/ 0 h 72"/>
                    <a:gd name="T6" fmla="*/ 0 w 79"/>
                    <a:gd name="T7" fmla="*/ 72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9" h="72">
                      <a:moveTo>
                        <a:pt x="0" y="72"/>
                      </a:moveTo>
                      <a:lnTo>
                        <a:pt x="79" y="35"/>
                      </a:lnTo>
                      <a:lnTo>
                        <a:pt x="0" y="0"/>
                      </a:lnTo>
                      <a:lnTo>
                        <a:pt x="0" y="72"/>
                      </a:lnTo>
                      <a:close/>
                    </a:path>
                  </a:pathLst>
                </a:custGeom>
                <a:solidFill>
                  <a:srgbClr val="A3A3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Rectangle 447">
                  <a:extLst>
                    <a:ext uri="{FF2B5EF4-FFF2-40B4-BE49-F238E27FC236}">
                      <a16:creationId xmlns:a16="http://schemas.microsoft.com/office/drawing/2014/main" id="{641BB8E1-B61A-4EC5-A37C-B326F7DB2093}"/>
                    </a:ext>
                  </a:extLst>
                </p:cNvPr>
                <p:cNvSpPr>
                  <a:spLocks noChangeArrowheads="1"/>
                </p:cNvSpPr>
                <p:nvPr/>
              </p:nvSpPr>
              <p:spPr bwMode="auto">
                <a:xfrm>
                  <a:off x="3572" y="1752"/>
                  <a:ext cx="102" cy="16"/>
                </a:xfrm>
                <a:prstGeom prst="rect">
                  <a:avLst/>
                </a:prstGeom>
                <a:solidFill>
                  <a:srgbClr val="3D3D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61" name="Freeform 448">
                  <a:extLst>
                    <a:ext uri="{FF2B5EF4-FFF2-40B4-BE49-F238E27FC236}">
                      <a16:creationId xmlns:a16="http://schemas.microsoft.com/office/drawing/2014/main" id="{460B0835-342A-4C30-9B96-ABDC77544600}"/>
                    </a:ext>
                  </a:extLst>
                </p:cNvPr>
                <p:cNvSpPr>
                  <a:spLocks/>
                </p:cNvSpPr>
                <p:nvPr/>
              </p:nvSpPr>
              <p:spPr bwMode="auto">
                <a:xfrm>
                  <a:off x="3671" y="1725"/>
                  <a:ext cx="79" cy="71"/>
                </a:xfrm>
                <a:custGeom>
                  <a:avLst/>
                  <a:gdLst>
                    <a:gd name="T0" fmla="*/ 0 w 79"/>
                    <a:gd name="T1" fmla="*/ 71 h 71"/>
                    <a:gd name="T2" fmla="*/ 79 w 79"/>
                    <a:gd name="T3" fmla="*/ 35 h 71"/>
                    <a:gd name="T4" fmla="*/ 0 w 79"/>
                    <a:gd name="T5" fmla="*/ 0 h 71"/>
                    <a:gd name="T6" fmla="*/ 0 w 79"/>
                    <a:gd name="T7" fmla="*/ 71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9" h="71">
                      <a:moveTo>
                        <a:pt x="0" y="71"/>
                      </a:moveTo>
                      <a:lnTo>
                        <a:pt x="79" y="35"/>
                      </a:lnTo>
                      <a:lnTo>
                        <a:pt x="0" y="0"/>
                      </a:lnTo>
                      <a:lnTo>
                        <a:pt x="0" y="71"/>
                      </a:lnTo>
                      <a:close/>
                    </a:path>
                  </a:pathLst>
                </a:custGeom>
                <a:solidFill>
                  <a:srgbClr val="3D3D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Rectangle 449">
                  <a:extLst>
                    <a:ext uri="{FF2B5EF4-FFF2-40B4-BE49-F238E27FC236}">
                      <a16:creationId xmlns:a16="http://schemas.microsoft.com/office/drawing/2014/main" id="{5B5028B3-AB7C-418A-90E3-BB40992E8F9C}"/>
                    </a:ext>
                  </a:extLst>
                </p:cNvPr>
                <p:cNvSpPr>
                  <a:spLocks noChangeArrowheads="1"/>
                </p:cNvSpPr>
                <p:nvPr/>
              </p:nvSpPr>
              <p:spPr bwMode="auto">
                <a:xfrm>
                  <a:off x="3566" y="1746"/>
                  <a:ext cx="102" cy="17"/>
                </a:xfrm>
                <a:prstGeom prst="rect">
                  <a:avLst/>
                </a:prstGeom>
                <a:solidFill>
                  <a:srgbClr val="6666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63" name="Freeform 450">
                  <a:extLst>
                    <a:ext uri="{FF2B5EF4-FFF2-40B4-BE49-F238E27FC236}">
                      <a16:creationId xmlns:a16="http://schemas.microsoft.com/office/drawing/2014/main" id="{758706A3-AD7E-4763-B944-2EC456DB34A0}"/>
                    </a:ext>
                  </a:extLst>
                </p:cNvPr>
                <p:cNvSpPr>
                  <a:spLocks/>
                </p:cNvSpPr>
                <p:nvPr/>
              </p:nvSpPr>
              <p:spPr bwMode="auto">
                <a:xfrm>
                  <a:off x="3665" y="1719"/>
                  <a:ext cx="79" cy="72"/>
                </a:xfrm>
                <a:custGeom>
                  <a:avLst/>
                  <a:gdLst>
                    <a:gd name="T0" fmla="*/ 0 w 79"/>
                    <a:gd name="T1" fmla="*/ 72 h 72"/>
                    <a:gd name="T2" fmla="*/ 79 w 79"/>
                    <a:gd name="T3" fmla="*/ 36 h 72"/>
                    <a:gd name="T4" fmla="*/ 0 w 79"/>
                    <a:gd name="T5" fmla="*/ 0 h 72"/>
                    <a:gd name="T6" fmla="*/ 0 w 79"/>
                    <a:gd name="T7" fmla="*/ 72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9" h="72">
                      <a:moveTo>
                        <a:pt x="0" y="72"/>
                      </a:moveTo>
                      <a:lnTo>
                        <a:pt x="79" y="36"/>
                      </a:lnTo>
                      <a:lnTo>
                        <a:pt x="0" y="0"/>
                      </a:lnTo>
                      <a:lnTo>
                        <a:pt x="0" y="72"/>
                      </a:lnTo>
                      <a:close/>
                    </a:path>
                  </a:pathLst>
                </a:custGeom>
                <a:solidFill>
                  <a:srgbClr val="6666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5" name="Group 451">
                <a:extLst>
                  <a:ext uri="{FF2B5EF4-FFF2-40B4-BE49-F238E27FC236}">
                    <a16:creationId xmlns:a16="http://schemas.microsoft.com/office/drawing/2014/main" id="{98DD1B51-70DD-464B-BBF6-E11E639AAAE7}"/>
                  </a:ext>
                </a:extLst>
              </p:cNvPr>
              <p:cNvGrpSpPr>
                <a:grpSpLocks/>
              </p:cNvGrpSpPr>
              <p:nvPr/>
            </p:nvGrpSpPr>
            <p:grpSpPr bwMode="auto">
              <a:xfrm>
                <a:off x="1296" y="2816"/>
                <a:ext cx="600" cy="312"/>
                <a:chOff x="592" y="2440"/>
                <a:chExt cx="600" cy="312"/>
              </a:xfrm>
            </p:grpSpPr>
            <p:sp>
              <p:nvSpPr>
                <p:cNvPr id="56" name="AutoShape 452">
                  <a:extLst>
                    <a:ext uri="{FF2B5EF4-FFF2-40B4-BE49-F238E27FC236}">
                      <a16:creationId xmlns:a16="http://schemas.microsoft.com/office/drawing/2014/main" id="{5DEFB68B-5508-4D5F-A51A-35281CFB7537}"/>
                    </a:ext>
                  </a:extLst>
                </p:cNvPr>
                <p:cNvSpPr>
                  <a:spLocks noChangeArrowheads="1"/>
                </p:cNvSpPr>
                <p:nvPr/>
              </p:nvSpPr>
              <p:spPr bwMode="auto">
                <a:xfrm flipV="1">
                  <a:off x="592" y="2440"/>
                  <a:ext cx="600" cy="31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DF665"/>
                </a:solidFill>
                <a:ln>
                  <a:noFill/>
                </a:ln>
                <a:effectLst>
                  <a:prstShdw prst="shdw17" dist="17961" dir="2700000">
                    <a:srgbClr val="98943D"/>
                  </a:prstShdw>
                </a:effectLst>
                <a:extLst>
                  <a:ext uri="{91240B29-F687-4F45-9708-019B960494DF}">
                    <a14:hiddenLine xmlns:a14="http://schemas.microsoft.com/office/drawing/2010/main" w="9525">
                      <a:solidFill>
                        <a:schemeClr val="tx2"/>
                      </a:solidFill>
                      <a:miter lim="800000"/>
                      <a:headEnd/>
                      <a:tailEnd/>
                    </a14:hiddenLine>
                  </a:ext>
                </a:extLst>
              </p:spPr>
              <p:txBody>
                <a:bodyPr wrap="none" anchor="ctr"/>
                <a:lstStyle/>
                <a:p>
                  <a:endParaRPr lang="zh-CN" altLang="en-US"/>
                </a:p>
              </p:txBody>
            </p:sp>
            <p:sp>
              <p:nvSpPr>
                <p:cNvPr id="57" name="Text Box 453">
                  <a:extLst>
                    <a:ext uri="{FF2B5EF4-FFF2-40B4-BE49-F238E27FC236}">
                      <a16:creationId xmlns:a16="http://schemas.microsoft.com/office/drawing/2014/main" id="{A264172C-93A0-4DBA-9F62-BC18BBEE6A15}"/>
                    </a:ext>
                  </a:extLst>
                </p:cNvPr>
                <p:cNvSpPr txBox="1">
                  <a:spLocks noChangeArrowheads="1"/>
                </p:cNvSpPr>
                <p:nvPr/>
              </p:nvSpPr>
              <p:spPr bwMode="auto">
                <a:xfrm>
                  <a:off x="650" y="2461"/>
                  <a:ext cx="464" cy="252"/>
                </a:xfrm>
                <a:prstGeom prst="rect">
                  <a:avLst/>
                </a:prstGeom>
                <a:noFill/>
                <a:ln>
                  <a:noFill/>
                </a:ln>
                <a:effectLst>
                  <a:prstShdw prst="shdw17" dist="17961" dir="2700000">
                    <a:srgbClr val="98943D"/>
                  </a:prstShdw>
                </a:effectLst>
                <a:extLst>
                  <a:ext uri="{909E8E84-426E-40DD-AFC4-6F175D3DCCD1}">
                    <a14:hiddenFill xmlns:a14="http://schemas.microsoft.com/office/drawing/2010/main">
                      <a:solidFill>
                        <a:srgbClr val="FDF665"/>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50000"/>
                    </a:spcBef>
                    <a:buClrTx/>
                    <a:buFontTx/>
                    <a:buNone/>
                  </a:pPr>
                  <a:r>
                    <a:rPr lang="en-GB" altLang="zh-CN" sz="1000" dirty="0">
                      <a:latin typeface="Times New Roman" panose="02020603050405020304" pitchFamily="18" charset="0"/>
                    </a:rPr>
                    <a:t> E1 </a:t>
                  </a:r>
                </a:p>
                <a:p>
                  <a:pPr>
                    <a:spcBef>
                      <a:spcPct val="0"/>
                    </a:spcBef>
                    <a:buClrTx/>
                    <a:buFontTx/>
                    <a:buNone/>
                  </a:pPr>
                  <a:r>
                    <a:rPr lang="zh-CN" altLang="en-US" sz="1000" dirty="0">
                      <a:latin typeface="Times New Roman" panose="02020603050405020304" pitchFamily="18" charset="0"/>
                    </a:rPr>
                    <a:t>销售组织</a:t>
                  </a:r>
                  <a:endParaRPr lang="en-GB" altLang="zh-CN" sz="1000" dirty="0">
                    <a:latin typeface="Times New Roman" panose="02020603050405020304" pitchFamily="18" charset="0"/>
                  </a:endParaRPr>
                </a:p>
              </p:txBody>
            </p:sp>
          </p:grpSp>
        </p:grpSp>
        <p:grpSp>
          <p:nvGrpSpPr>
            <p:cNvPr id="25" name="Group 454">
              <a:extLst>
                <a:ext uri="{FF2B5EF4-FFF2-40B4-BE49-F238E27FC236}">
                  <a16:creationId xmlns:a16="http://schemas.microsoft.com/office/drawing/2014/main" id="{58178CE9-9F03-4B3D-9004-AF1821A02AAD}"/>
                </a:ext>
              </a:extLst>
            </p:cNvPr>
            <p:cNvGrpSpPr>
              <a:grpSpLocks/>
            </p:cNvGrpSpPr>
            <p:nvPr/>
          </p:nvGrpSpPr>
          <p:grpSpPr bwMode="auto">
            <a:xfrm>
              <a:off x="2560" y="2339"/>
              <a:ext cx="600" cy="789"/>
              <a:chOff x="2560" y="2339"/>
              <a:chExt cx="600" cy="789"/>
            </a:xfrm>
          </p:grpSpPr>
          <p:grpSp>
            <p:nvGrpSpPr>
              <p:cNvPr id="44" name="Group 455">
                <a:extLst>
                  <a:ext uri="{FF2B5EF4-FFF2-40B4-BE49-F238E27FC236}">
                    <a16:creationId xmlns:a16="http://schemas.microsoft.com/office/drawing/2014/main" id="{FE155463-A29B-43C5-AB51-CFB1FC540E90}"/>
                  </a:ext>
                </a:extLst>
              </p:cNvPr>
              <p:cNvGrpSpPr>
                <a:grpSpLocks/>
              </p:cNvGrpSpPr>
              <p:nvPr/>
            </p:nvGrpSpPr>
            <p:grpSpPr bwMode="auto">
              <a:xfrm rot="-4172008">
                <a:off x="2690" y="2506"/>
                <a:ext cx="521" cy="188"/>
                <a:chOff x="3560" y="2200"/>
                <a:chExt cx="190" cy="83"/>
              </a:xfrm>
            </p:grpSpPr>
            <p:sp>
              <p:nvSpPr>
                <p:cNvPr id="48" name="Rectangle 456">
                  <a:extLst>
                    <a:ext uri="{FF2B5EF4-FFF2-40B4-BE49-F238E27FC236}">
                      <a16:creationId xmlns:a16="http://schemas.microsoft.com/office/drawing/2014/main" id="{5CD4ABA5-3490-48D6-8D2A-7DD958B01A87}"/>
                    </a:ext>
                  </a:extLst>
                </p:cNvPr>
                <p:cNvSpPr>
                  <a:spLocks noChangeArrowheads="1"/>
                </p:cNvSpPr>
                <p:nvPr/>
              </p:nvSpPr>
              <p:spPr bwMode="auto">
                <a:xfrm>
                  <a:off x="3560" y="2227"/>
                  <a:ext cx="102" cy="16"/>
                </a:xfrm>
                <a:prstGeom prst="rect">
                  <a:avLst/>
                </a:prstGeom>
                <a:solidFill>
                  <a:srgbClr val="A3A3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49" name="Freeform 457">
                  <a:extLst>
                    <a:ext uri="{FF2B5EF4-FFF2-40B4-BE49-F238E27FC236}">
                      <a16:creationId xmlns:a16="http://schemas.microsoft.com/office/drawing/2014/main" id="{9AE1105C-9E76-4360-B24B-2779643E820A}"/>
                    </a:ext>
                  </a:extLst>
                </p:cNvPr>
                <p:cNvSpPr>
                  <a:spLocks/>
                </p:cNvSpPr>
                <p:nvPr/>
              </p:nvSpPr>
              <p:spPr bwMode="auto">
                <a:xfrm>
                  <a:off x="3659" y="2200"/>
                  <a:ext cx="79" cy="72"/>
                </a:xfrm>
                <a:custGeom>
                  <a:avLst/>
                  <a:gdLst>
                    <a:gd name="T0" fmla="*/ 0 w 79"/>
                    <a:gd name="T1" fmla="*/ 72 h 72"/>
                    <a:gd name="T2" fmla="*/ 79 w 79"/>
                    <a:gd name="T3" fmla="*/ 35 h 72"/>
                    <a:gd name="T4" fmla="*/ 0 w 79"/>
                    <a:gd name="T5" fmla="*/ 0 h 72"/>
                    <a:gd name="T6" fmla="*/ 0 w 79"/>
                    <a:gd name="T7" fmla="*/ 72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9" h="72">
                      <a:moveTo>
                        <a:pt x="0" y="72"/>
                      </a:moveTo>
                      <a:lnTo>
                        <a:pt x="79" y="35"/>
                      </a:lnTo>
                      <a:lnTo>
                        <a:pt x="0" y="0"/>
                      </a:lnTo>
                      <a:lnTo>
                        <a:pt x="0" y="72"/>
                      </a:lnTo>
                      <a:close/>
                    </a:path>
                  </a:pathLst>
                </a:custGeom>
                <a:solidFill>
                  <a:srgbClr val="A3A3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Rectangle 458">
                  <a:extLst>
                    <a:ext uri="{FF2B5EF4-FFF2-40B4-BE49-F238E27FC236}">
                      <a16:creationId xmlns:a16="http://schemas.microsoft.com/office/drawing/2014/main" id="{0FB4D58D-C46B-4C7D-A147-8E777CF91B81}"/>
                    </a:ext>
                  </a:extLst>
                </p:cNvPr>
                <p:cNvSpPr>
                  <a:spLocks noChangeArrowheads="1"/>
                </p:cNvSpPr>
                <p:nvPr/>
              </p:nvSpPr>
              <p:spPr bwMode="auto">
                <a:xfrm>
                  <a:off x="3572" y="2238"/>
                  <a:ext cx="102" cy="16"/>
                </a:xfrm>
                <a:prstGeom prst="rect">
                  <a:avLst/>
                </a:prstGeom>
                <a:solidFill>
                  <a:srgbClr val="3D3D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51" name="Freeform 459">
                  <a:extLst>
                    <a:ext uri="{FF2B5EF4-FFF2-40B4-BE49-F238E27FC236}">
                      <a16:creationId xmlns:a16="http://schemas.microsoft.com/office/drawing/2014/main" id="{21F3DB03-AC93-4E17-BE35-A0A7DB0021FF}"/>
                    </a:ext>
                  </a:extLst>
                </p:cNvPr>
                <p:cNvSpPr>
                  <a:spLocks/>
                </p:cNvSpPr>
                <p:nvPr/>
              </p:nvSpPr>
              <p:spPr bwMode="auto">
                <a:xfrm>
                  <a:off x="3671" y="2211"/>
                  <a:ext cx="79" cy="72"/>
                </a:xfrm>
                <a:custGeom>
                  <a:avLst/>
                  <a:gdLst>
                    <a:gd name="T0" fmla="*/ 0 w 79"/>
                    <a:gd name="T1" fmla="*/ 72 h 72"/>
                    <a:gd name="T2" fmla="*/ 79 w 79"/>
                    <a:gd name="T3" fmla="*/ 35 h 72"/>
                    <a:gd name="T4" fmla="*/ 0 w 79"/>
                    <a:gd name="T5" fmla="*/ 0 h 72"/>
                    <a:gd name="T6" fmla="*/ 0 w 79"/>
                    <a:gd name="T7" fmla="*/ 72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9" h="72">
                      <a:moveTo>
                        <a:pt x="0" y="72"/>
                      </a:moveTo>
                      <a:lnTo>
                        <a:pt x="79" y="35"/>
                      </a:lnTo>
                      <a:lnTo>
                        <a:pt x="0" y="0"/>
                      </a:lnTo>
                      <a:lnTo>
                        <a:pt x="0" y="72"/>
                      </a:lnTo>
                      <a:close/>
                    </a:path>
                  </a:pathLst>
                </a:custGeom>
                <a:solidFill>
                  <a:srgbClr val="3D3D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Rectangle 460">
                  <a:extLst>
                    <a:ext uri="{FF2B5EF4-FFF2-40B4-BE49-F238E27FC236}">
                      <a16:creationId xmlns:a16="http://schemas.microsoft.com/office/drawing/2014/main" id="{C7D91E84-6FEC-4CFE-B9BA-A7C52A0BDF04}"/>
                    </a:ext>
                  </a:extLst>
                </p:cNvPr>
                <p:cNvSpPr>
                  <a:spLocks noChangeArrowheads="1"/>
                </p:cNvSpPr>
                <p:nvPr/>
              </p:nvSpPr>
              <p:spPr bwMode="auto">
                <a:xfrm>
                  <a:off x="3566" y="2233"/>
                  <a:ext cx="102" cy="16"/>
                </a:xfrm>
                <a:prstGeom prst="rect">
                  <a:avLst/>
                </a:prstGeom>
                <a:solidFill>
                  <a:srgbClr val="6666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53" name="Freeform 461">
                  <a:extLst>
                    <a:ext uri="{FF2B5EF4-FFF2-40B4-BE49-F238E27FC236}">
                      <a16:creationId xmlns:a16="http://schemas.microsoft.com/office/drawing/2014/main" id="{4CA5BB6B-D50D-4A84-8BCE-C2F58842473E}"/>
                    </a:ext>
                  </a:extLst>
                </p:cNvPr>
                <p:cNvSpPr>
                  <a:spLocks/>
                </p:cNvSpPr>
                <p:nvPr/>
              </p:nvSpPr>
              <p:spPr bwMode="auto">
                <a:xfrm>
                  <a:off x="3665" y="2206"/>
                  <a:ext cx="79" cy="71"/>
                </a:xfrm>
                <a:custGeom>
                  <a:avLst/>
                  <a:gdLst>
                    <a:gd name="T0" fmla="*/ 0 w 79"/>
                    <a:gd name="T1" fmla="*/ 71 h 71"/>
                    <a:gd name="T2" fmla="*/ 79 w 79"/>
                    <a:gd name="T3" fmla="*/ 35 h 71"/>
                    <a:gd name="T4" fmla="*/ 0 w 79"/>
                    <a:gd name="T5" fmla="*/ 0 h 71"/>
                    <a:gd name="T6" fmla="*/ 0 w 79"/>
                    <a:gd name="T7" fmla="*/ 71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9" h="71">
                      <a:moveTo>
                        <a:pt x="0" y="71"/>
                      </a:moveTo>
                      <a:lnTo>
                        <a:pt x="79" y="35"/>
                      </a:lnTo>
                      <a:lnTo>
                        <a:pt x="0" y="0"/>
                      </a:lnTo>
                      <a:lnTo>
                        <a:pt x="0" y="71"/>
                      </a:lnTo>
                      <a:close/>
                    </a:path>
                  </a:pathLst>
                </a:custGeom>
                <a:solidFill>
                  <a:srgbClr val="6666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5" name="Group 462">
                <a:extLst>
                  <a:ext uri="{FF2B5EF4-FFF2-40B4-BE49-F238E27FC236}">
                    <a16:creationId xmlns:a16="http://schemas.microsoft.com/office/drawing/2014/main" id="{1EAE5440-8C77-44C2-88E2-E8DDA457F207}"/>
                  </a:ext>
                </a:extLst>
              </p:cNvPr>
              <p:cNvGrpSpPr>
                <a:grpSpLocks/>
              </p:cNvGrpSpPr>
              <p:nvPr/>
            </p:nvGrpSpPr>
            <p:grpSpPr bwMode="auto">
              <a:xfrm>
                <a:off x="2560" y="2816"/>
                <a:ext cx="600" cy="312"/>
                <a:chOff x="592" y="2440"/>
                <a:chExt cx="600" cy="312"/>
              </a:xfrm>
            </p:grpSpPr>
            <p:sp>
              <p:nvSpPr>
                <p:cNvPr id="46" name="AutoShape 463">
                  <a:extLst>
                    <a:ext uri="{FF2B5EF4-FFF2-40B4-BE49-F238E27FC236}">
                      <a16:creationId xmlns:a16="http://schemas.microsoft.com/office/drawing/2014/main" id="{C2204FC6-0DFB-4C78-9655-6507386B7130}"/>
                    </a:ext>
                  </a:extLst>
                </p:cNvPr>
                <p:cNvSpPr>
                  <a:spLocks noChangeArrowheads="1"/>
                </p:cNvSpPr>
                <p:nvPr/>
              </p:nvSpPr>
              <p:spPr bwMode="auto">
                <a:xfrm flipV="1">
                  <a:off x="592" y="2440"/>
                  <a:ext cx="600" cy="31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DF665"/>
                </a:solidFill>
                <a:ln>
                  <a:noFill/>
                </a:ln>
                <a:effectLst>
                  <a:prstShdw prst="shdw17" dist="17961" dir="2700000">
                    <a:srgbClr val="98943D"/>
                  </a:prstShdw>
                </a:effectLst>
                <a:extLst>
                  <a:ext uri="{91240B29-F687-4F45-9708-019B960494DF}">
                    <a14:hiddenLine xmlns:a14="http://schemas.microsoft.com/office/drawing/2010/main" w="9525">
                      <a:solidFill>
                        <a:schemeClr val="tx2"/>
                      </a:solidFill>
                      <a:miter lim="800000"/>
                      <a:headEnd/>
                      <a:tailEnd/>
                    </a14:hiddenLine>
                  </a:ext>
                </a:extLst>
              </p:spPr>
              <p:txBody>
                <a:bodyPr wrap="none" anchor="ctr"/>
                <a:lstStyle/>
                <a:p>
                  <a:endParaRPr lang="zh-CN" altLang="en-US"/>
                </a:p>
              </p:txBody>
            </p:sp>
            <p:sp>
              <p:nvSpPr>
                <p:cNvPr id="47" name="Text Box 464">
                  <a:extLst>
                    <a:ext uri="{FF2B5EF4-FFF2-40B4-BE49-F238E27FC236}">
                      <a16:creationId xmlns:a16="http://schemas.microsoft.com/office/drawing/2014/main" id="{7101CF01-0EEF-40B3-8792-BDB8DA157596}"/>
                    </a:ext>
                  </a:extLst>
                </p:cNvPr>
                <p:cNvSpPr txBox="1">
                  <a:spLocks noChangeArrowheads="1"/>
                </p:cNvSpPr>
                <p:nvPr/>
              </p:nvSpPr>
              <p:spPr bwMode="auto">
                <a:xfrm>
                  <a:off x="624" y="2461"/>
                  <a:ext cx="471" cy="252"/>
                </a:xfrm>
                <a:prstGeom prst="rect">
                  <a:avLst/>
                </a:prstGeom>
                <a:noFill/>
                <a:ln>
                  <a:noFill/>
                </a:ln>
                <a:effectLst>
                  <a:prstShdw prst="shdw17" dist="17961" dir="2700000">
                    <a:srgbClr val="98943D"/>
                  </a:prstShdw>
                </a:effectLst>
                <a:extLst>
                  <a:ext uri="{909E8E84-426E-40DD-AFC4-6F175D3DCCD1}">
                    <a14:hiddenFill xmlns:a14="http://schemas.microsoft.com/office/drawing/2010/main">
                      <a:solidFill>
                        <a:srgbClr val="FDF665"/>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50000"/>
                    </a:spcBef>
                    <a:buClrTx/>
                    <a:buFontTx/>
                    <a:buNone/>
                  </a:pPr>
                  <a:r>
                    <a:rPr lang="en-GB" altLang="zh-CN" sz="1000" dirty="0">
                      <a:latin typeface="Times New Roman" panose="02020603050405020304" pitchFamily="18" charset="0"/>
                    </a:rPr>
                    <a:t> N1 </a:t>
                  </a:r>
                </a:p>
                <a:p>
                  <a:pPr algn="ctr">
                    <a:spcBef>
                      <a:spcPct val="0"/>
                    </a:spcBef>
                    <a:buClrTx/>
                    <a:buFontTx/>
                    <a:buNone/>
                  </a:pPr>
                  <a:r>
                    <a:rPr lang="zh-CN" altLang="en-US" sz="1000" dirty="0">
                      <a:latin typeface="Times New Roman" panose="02020603050405020304" pitchFamily="18" charset="0"/>
                    </a:rPr>
                    <a:t>销售组织</a:t>
                  </a:r>
                  <a:endParaRPr lang="en-GB" altLang="zh-CN" sz="1000" dirty="0">
                    <a:latin typeface="Times New Roman" panose="02020603050405020304" pitchFamily="18" charset="0"/>
                  </a:endParaRPr>
                </a:p>
              </p:txBody>
            </p:sp>
          </p:grpSp>
        </p:grpSp>
        <p:grpSp>
          <p:nvGrpSpPr>
            <p:cNvPr id="26" name="Group 465">
              <a:extLst>
                <a:ext uri="{FF2B5EF4-FFF2-40B4-BE49-F238E27FC236}">
                  <a16:creationId xmlns:a16="http://schemas.microsoft.com/office/drawing/2014/main" id="{9266454F-732E-4B57-8568-CC83BE556501}"/>
                </a:ext>
              </a:extLst>
            </p:cNvPr>
            <p:cNvGrpSpPr>
              <a:grpSpLocks/>
            </p:cNvGrpSpPr>
            <p:nvPr/>
          </p:nvGrpSpPr>
          <p:grpSpPr bwMode="auto">
            <a:xfrm>
              <a:off x="3176" y="2347"/>
              <a:ext cx="600" cy="781"/>
              <a:chOff x="3176" y="2347"/>
              <a:chExt cx="600" cy="781"/>
            </a:xfrm>
          </p:grpSpPr>
          <p:grpSp>
            <p:nvGrpSpPr>
              <p:cNvPr id="34" name="Group 466">
                <a:extLst>
                  <a:ext uri="{FF2B5EF4-FFF2-40B4-BE49-F238E27FC236}">
                    <a16:creationId xmlns:a16="http://schemas.microsoft.com/office/drawing/2014/main" id="{7C1BE9F2-86EC-4D42-A9D5-29CBB201FD94}"/>
                  </a:ext>
                </a:extLst>
              </p:cNvPr>
              <p:cNvGrpSpPr>
                <a:grpSpLocks/>
              </p:cNvGrpSpPr>
              <p:nvPr/>
            </p:nvGrpSpPr>
            <p:grpSpPr bwMode="auto">
              <a:xfrm rot="3661525" flipH="1">
                <a:off x="3106" y="2514"/>
                <a:ext cx="521" cy="188"/>
                <a:chOff x="3560" y="2200"/>
                <a:chExt cx="190" cy="83"/>
              </a:xfrm>
            </p:grpSpPr>
            <p:sp>
              <p:nvSpPr>
                <p:cNvPr id="38" name="Rectangle 467">
                  <a:extLst>
                    <a:ext uri="{FF2B5EF4-FFF2-40B4-BE49-F238E27FC236}">
                      <a16:creationId xmlns:a16="http://schemas.microsoft.com/office/drawing/2014/main" id="{C51C6E2A-2215-48B6-9FDD-DED07FC6988E}"/>
                    </a:ext>
                  </a:extLst>
                </p:cNvPr>
                <p:cNvSpPr>
                  <a:spLocks noChangeArrowheads="1"/>
                </p:cNvSpPr>
                <p:nvPr/>
              </p:nvSpPr>
              <p:spPr bwMode="auto">
                <a:xfrm>
                  <a:off x="3560" y="2227"/>
                  <a:ext cx="102" cy="16"/>
                </a:xfrm>
                <a:prstGeom prst="rect">
                  <a:avLst/>
                </a:prstGeom>
                <a:solidFill>
                  <a:srgbClr val="A3A3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9" name="Freeform 468">
                  <a:extLst>
                    <a:ext uri="{FF2B5EF4-FFF2-40B4-BE49-F238E27FC236}">
                      <a16:creationId xmlns:a16="http://schemas.microsoft.com/office/drawing/2014/main" id="{8BD9327D-7FE0-452C-85F8-9AA24321FD25}"/>
                    </a:ext>
                  </a:extLst>
                </p:cNvPr>
                <p:cNvSpPr>
                  <a:spLocks/>
                </p:cNvSpPr>
                <p:nvPr/>
              </p:nvSpPr>
              <p:spPr bwMode="auto">
                <a:xfrm>
                  <a:off x="3659" y="2200"/>
                  <a:ext cx="79" cy="72"/>
                </a:xfrm>
                <a:custGeom>
                  <a:avLst/>
                  <a:gdLst>
                    <a:gd name="T0" fmla="*/ 0 w 79"/>
                    <a:gd name="T1" fmla="*/ 72 h 72"/>
                    <a:gd name="T2" fmla="*/ 79 w 79"/>
                    <a:gd name="T3" fmla="*/ 35 h 72"/>
                    <a:gd name="T4" fmla="*/ 0 w 79"/>
                    <a:gd name="T5" fmla="*/ 0 h 72"/>
                    <a:gd name="T6" fmla="*/ 0 w 79"/>
                    <a:gd name="T7" fmla="*/ 72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9" h="72">
                      <a:moveTo>
                        <a:pt x="0" y="72"/>
                      </a:moveTo>
                      <a:lnTo>
                        <a:pt x="79" y="35"/>
                      </a:lnTo>
                      <a:lnTo>
                        <a:pt x="0" y="0"/>
                      </a:lnTo>
                      <a:lnTo>
                        <a:pt x="0" y="72"/>
                      </a:lnTo>
                      <a:close/>
                    </a:path>
                  </a:pathLst>
                </a:custGeom>
                <a:solidFill>
                  <a:srgbClr val="A3A3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Rectangle 469">
                  <a:extLst>
                    <a:ext uri="{FF2B5EF4-FFF2-40B4-BE49-F238E27FC236}">
                      <a16:creationId xmlns:a16="http://schemas.microsoft.com/office/drawing/2014/main" id="{2EA69A60-9F32-41BD-AB5D-D5FDF39A330C}"/>
                    </a:ext>
                  </a:extLst>
                </p:cNvPr>
                <p:cNvSpPr>
                  <a:spLocks noChangeArrowheads="1"/>
                </p:cNvSpPr>
                <p:nvPr/>
              </p:nvSpPr>
              <p:spPr bwMode="auto">
                <a:xfrm>
                  <a:off x="3572" y="2238"/>
                  <a:ext cx="102" cy="16"/>
                </a:xfrm>
                <a:prstGeom prst="rect">
                  <a:avLst/>
                </a:prstGeom>
                <a:solidFill>
                  <a:srgbClr val="3D3D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41" name="Freeform 470">
                  <a:extLst>
                    <a:ext uri="{FF2B5EF4-FFF2-40B4-BE49-F238E27FC236}">
                      <a16:creationId xmlns:a16="http://schemas.microsoft.com/office/drawing/2014/main" id="{52A08BB4-7447-4678-B753-BD507E3FE24F}"/>
                    </a:ext>
                  </a:extLst>
                </p:cNvPr>
                <p:cNvSpPr>
                  <a:spLocks/>
                </p:cNvSpPr>
                <p:nvPr/>
              </p:nvSpPr>
              <p:spPr bwMode="auto">
                <a:xfrm>
                  <a:off x="3671" y="2211"/>
                  <a:ext cx="79" cy="72"/>
                </a:xfrm>
                <a:custGeom>
                  <a:avLst/>
                  <a:gdLst>
                    <a:gd name="T0" fmla="*/ 0 w 79"/>
                    <a:gd name="T1" fmla="*/ 72 h 72"/>
                    <a:gd name="T2" fmla="*/ 79 w 79"/>
                    <a:gd name="T3" fmla="*/ 35 h 72"/>
                    <a:gd name="T4" fmla="*/ 0 w 79"/>
                    <a:gd name="T5" fmla="*/ 0 h 72"/>
                    <a:gd name="T6" fmla="*/ 0 w 79"/>
                    <a:gd name="T7" fmla="*/ 72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9" h="72">
                      <a:moveTo>
                        <a:pt x="0" y="72"/>
                      </a:moveTo>
                      <a:lnTo>
                        <a:pt x="79" y="35"/>
                      </a:lnTo>
                      <a:lnTo>
                        <a:pt x="0" y="0"/>
                      </a:lnTo>
                      <a:lnTo>
                        <a:pt x="0" y="72"/>
                      </a:lnTo>
                      <a:close/>
                    </a:path>
                  </a:pathLst>
                </a:custGeom>
                <a:solidFill>
                  <a:srgbClr val="3D3D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Rectangle 471">
                  <a:extLst>
                    <a:ext uri="{FF2B5EF4-FFF2-40B4-BE49-F238E27FC236}">
                      <a16:creationId xmlns:a16="http://schemas.microsoft.com/office/drawing/2014/main" id="{B68DCC71-E86E-477B-8A1C-390DD6D9A7EA}"/>
                    </a:ext>
                  </a:extLst>
                </p:cNvPr>
                <p:cNvSpPr>
                  <a:spLocks noChangeArrowheads="1"/>
                </p:cNvSpPr>
                <p:nvPr/>
              </p:nvSpPr>
              <p:spPr bwMode="auto">
                <a:xfrm>
                  <a:off x="3566" y="2233"/>
                  <a:ext cx="102" cy="16"/>
                </a:xfrm>
                <a:prstGeom prst="rect">
                  <a:avLst/>
                </a:prstGeom>
                <a:solidFill>
                  <a:srgbClr val="6666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43" name="Freeform 472">
                  <a:extLst>
                    <a:ext uri="{FF2B5EF4-FFF2-40B4-BE49-F238E27FC236}">
                      <a16:creationId xmlns:a16="http://schemas.microsoft.com/office/drawing/2014/main" id="{9CB8FFA2-23C2-4A7E-BED4-B1D533532E26}"/>
                    </a:ext>
                  </a:extLst>
                </p:cNvPr>
                <p:cNvSpPr>
                  <a:spLocks/>
                </p:cNvSpPr>
                <p:nvPr/>
              </p:nvSpPr>
              <p:spPr bwMode="auto">
                <a:xfrm>
                  <a:off x="3665" y="2206"/>
                  <a:ext cx="79" cy="71"/>
                </a:xfrm>
                <a:custGeom>
                  <a:avLst/>
                  <a:gdLst>
                    <a:gd name="T0" fmla="*/ 0 w 79"/>
                    <a:gd name="T1" fmla="*/ 71 h 71"/>
                    <a:gd name="T2" fmla="*/ 79 w 79"/>
                    <a:gd name="T3" fmla="*/ 35 h 71"/>
                    <a:gd name="T4" fmla="*/ 0 w 79"/>
                    <a:gd name="T5" fmla="*/ 0 h 71"/>
                    <a:gd name="T6" fmla="*/ 0 w 79"/>
                    <a:gd name="T7" fmla="*/ 71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9" h="71">
                      <a:moveTo>
                        <a:pt x="0" y="71"/>
                      </a:moveTo>
                      <a:lnTo>
                        <a:pt x="79" y="35"/>
                      </a:lnTo>
                      <a:lnTo>
                        <a:pt x="0" y="0"/>
                      </a:lnTo>
                      <a:lnTo>
                        <a:pt x="0" y="71"/>
                      </a:lnTo>
                      <a:close/>
                    </a:path>
                  </a:pathLst>
                </a:custGeom>
                <a:solidFill>
                  <a:srgbClr val="6666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5" name="Group 473">
                <a:extLst>
                  <a:ext uri="{FF2B5EF4-FFF2-40B4-BE49-F238E27FC236}">
                    <a16:creationId xmlns:a16="http://schemas.microsoft.com/office/drawing/2014/main" id="{6D219945-911F-445B-9C2F-8B9BE45FBDB9}"/>
                  </a:ext>
                </a:extLst>
              </p:cNvPr>
              <p:cNvGrpSpPr>
                <a:grpSpLocks/>
              </p:cNvGrpSpPr>
              <p:nvPr/>
            </p:nvGrpSpPr>
            <p:grpSpPr bwMode="auto">
              <a:xfrm>
                <a:off x="3176" y="2816"/>
                <a:ext cx="600" cy="312"/>
                <a:chOff x="592" y="2440"/>
                <a:chExt cx="600" cy="312"/>
              </a:xfrm>
            </p:grpSpPr>
            <p:sp>
              <p:nvSpPr>
                <p:cNvPr id="36" name="AutoShape 474">
                  <a:extLst>
                    <a:ext uri="{FF2B5EF4-FFF2-40B4-BE49-F238E27FC236}">
                      <a16:creationId xmlns:a16="http://schemas.microsoft.com/office/drawing/2014/main" id="{13F7F764-319D-4668-8F4A-8C69D9B7972A}"/>
                    </a:ext>
                  </a:extLst>
                </p:cNvPr>
                <p:cNvSpPr>
                  <a:spLocks noChangeArrowheads="1"/>
                </p:cNvSpPr>
                <p:nvPr/>
              </p:nvSpPr>
              <p:spPr bwMode="auto">
                <a:xfrm flipV="1">
                  <a:off x="592" y="2440"/>
                  <a:ext cx="600" cy="31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DF665"/>
                </a:solidFill>
                <a:ln>
                  <a:noFill/>
                </a:ln>
                <a:effectLst>
                  <a:prstShdw prst="shdw17" dist="17961" dir="2700000">
                    <a:srgbClr val="98943D"/>
                  </a:prstShdw>
                </a:effectLst>
                <a:extLst>
                  <a:ext uri="{91240B29-F687-4F45-9708-019B960494DF}">
                    <a14:hiddenLine xmlns:a14="http://schemas.microsoft.com/office/drawing/2010/main" w="9525">
                      <a:solidFill>
                        <a:schemeClr val="tx2"/>
                      </a:solidFill>
                      <a:miter lim="800000"/>
                      <a:headEnd/>
                      <a:tailEnd/>
                    </a14:hiddenLine>
                  </a:ext>
                </a:extLst>
              </p:spPr>
              <p:txBody>
                <a:bodyPr wrap="none" anchor="ctr"/>
                <a:lstStyle/>
                <a:p>
                  <a:endParaRPr lang="zh-CN" altLang="en-US"/>
                </a:p>
              </p:txBody>
            </p:sp>
            <p:sp>
              <p:nvSpPr>
                <p:cNvPr id="37" name="Text Box 475">
                  <a:extLst>
                    <a:ext uri="{FF2B5EF4-FFF2-40B4-BE49-F238E27FC236}">
                      <a16:creationId xmlns:a16="http://schemas.microsoft.com/office/drawing/2014/main" id="{A375DDF7-CF5B-4DB5-B8AB-27A546730FC1}"/>
                    </a:ext>
                  </a:extLst>
                </p:cNvPr>
                <p:cNvSpPr txBox="1">
                  <a:spLocks noChangeArrowheads="1"/>
                </p:cNvSpPr>
                <p:nvPr/>
              </p:nvSpPr>
              <p:spPr bwMode="auto">
                <a:xfrm>
                  <a:off x="652" y="2449"/>
                  <a:ext cx="483" cy="252"/>
                </a:xfrm>
                <a:prstGeom prst="rect">
                  <a:avLst/>
                </a:prstGeom>
                <a:noFill/>
                <a:ln>
                  <a:noFill/>
                </a:ln>
                <a:effectLst>
                  <a:prstShdw prst="shdw17" dist="17961" dir="2700000">
                    <a:srgbClr val="98943D"/>
                  </a:prstShdw>
                </a:effectLst>
                <a:extLst>
                  <a:ext uri="{909E8E84-426E-40DD-AFC4-6F175D3DCCD1}">
                    <a14:hiddenFill xmlns:a14="http://schemas.microsoft.com/office/drawing/2010/main">
                      <a:solidFill>
                        <a:srgbClr val="FDF665"/>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50000"/>
                    </a:spcBef>
                    <a:buClrTx/>
                    <a:buFontTx/>
                    <a:buNone/>
                  </a:pPr>
                  <a:r>
                    <a:rPr lang="en-GB" altLang="zh-CN" sz="1000" dirty="0">
                      <a:latin typeface="Times New Roman" panose="02020603050405020304" pitchFamily="18" charset="0"/>
                    </a:rPr>
                    <a:t> N2 </a:t>
                  </a:r>
                </a:p>
                <a:p>
                  <a:pPr>
                    <a:spcBef>
                      <a:spcPct val="0"/>
                    </a:spcBef>
                    <a:buClrTx/>
                    <a:buFontTx/>
                    <a:buNone/>
                  </a:pPr>
                  <a:r>
                    <a:rPr lang="zh-CN" altLang="en-US" sz="1000" dirty="0">
                      <a:latin typeface="Times New Roman" panose="02020603050405020304" pitchFamily="18" charset="0"/>
                    </a:rPr>
                    <a:t>销售组织</a:t>
                  </a:r>
                  <a:endParaRPr lang="en-GB" altLang="zh-CN" sz="1000" dirty="0">
                    <a:latin typeface="Times New Roman" panose="02020603050405020304" pitchFamily="18" charset="0"/>
                  </a:endParaRPr>
                </a:p>
              </p:txBody>
            </p:sp>
          </p:grpSp>
        </p:grpSp>
        <p:sp>
          <p:nvSpPr>
            <p:cNvPr id="27" name="AutoShape 476">
              <a:extLst>
                <a:ext uri="{FF2B5EF4-FFF2-40B4-BE49-F238E27FC236}">
                  <a16:creationId xmlns:a16="http://schemas.microsoft.com/office/drawing/2014/main" id="{27E920D2-968C-45BB-B6EC-5C693BBFDFF1}"/>
                </a:ext>
              </a:extLst>
            </p:cNvPr>
            <p:cNvSpPr>
              <a:spLocks noChangeArrowheads="1"/>
            </p:cNvSpPr>
            <p:nvPr/>
          </p:nvSpPr>
          <p:spPr bwMode="auto">
            <a:xfrm>
              <a:off x="3632" y="1568"/>
              <a:ext cx="704" cy="280"/>
            </a:xfrm>
            <a:prstGeom prst="wedgeRoundRectCallout">
              <a:avLst>
                <a:gd name="adj1" fmla="val -76704"/>
                <a:gd name="adj2" fmla="val -7144"/>
                <a:gd name="adj3" fmla="val 16667"/>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en-GB" altLang="zh-CN" sz="1000">
                <a:solidFill>
                  <a:schemeClr val="accent2"/>
                </a:solidFill>
                <a:latin typeface="Times New Roman" panose="02020603050405020304" pitchFamily="18" charset="0"/>
              </a:endParaRPr>
            </a:p>
          </p:txBody>
        </p:sp>
        <p:sp>
          <p:nvSpPr>
            <p:cNvPr id="28" name="AutoShape 477">
              <a:extLst>
                <a:ext uri="{FF2B5EF4-FFF2-40B4-BE49-F238E27FC236}">
                  <a16:creationId xmlns:a16="http://schemas.microsoft.com/office/drawing/2014/main" id="{545F1E7B-96CC-44B2-82C8-586741F012AE}"/>
                </a:ext>
              </a:extLst>
            </p:cNvPr>
            <p:cNvSpPr>
              <a:spLocks noChangeArrowheads="1"/>
            </p:cNvSpPr>
            <p:nvPr/>
          </p:nvSpPr>
          <p:spPr bwMode="auto">
            <a:xfrm>
              <a:off x="3624" y="1568"/>
              <a:ext cx="704" cy="280"/>
            </a:xfrm>
            <a:prstGeom prst="wedgeRoundRectCallout">
              <a:avLst>
                <a:gd name="adj1" fmla="val -26704"/>
                <a:gd name="adj2" fmla="val 107144"/>
                <a:gd name="adj3" fmla="val 16667"/>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100" dirty="0">
                  <a:solidFill>
                    <a:srgbClr val="4094D0"/>
                  </a:solidFill>
                  <a:latin typeface="Times New Roman" panose="02020603050405020304" pitchFamily="18" charset="0"/>
                </a:rPr>
                <a:t>成本关注</a:t>
              </a:r>
              <a:endParaRPr lang="en-GB" altLang="zh-CN" sz="1100" dirty="0">
                <a:solidFill>
                  <a:srgbClr val="4094D0"/>
                </a:solidFill>
                <a:latin typeface="Times New Roman" panose="02020603050405020304" pitchFamily="18" charset="0"/>
              </a:endParaRPr>
            </a:p>
          </p:txBody>
        </p:sp>
        <p:sp>
          <p:nvSpPr>
            <p:cNvPr id="29" name="AutoShape 478">
              <a:extLst>
                <a:ext uri="{FF2B5EF4-FFF2-40B4-BE49-F238E27FC236}">
                  <a16:creationId xmlns:a16="http://schemas.microsoft.com/office/drawing/2014/main" id="{94A4D6C8-7C35-4D1F-98F2-DE549B3CA2E1}"/>
                </a:ext>
              </a:extLst>
            </p:cNvPr>
            <p:cNvSpPr>
              <a:spLocks noChangeArrowheads="1"/>
            </p:cNvSpPr>
            <p:nvPr/>
          </p:nvSpPr>
          <p:spPr bwMode="auto">
            <a:xfrm rot="10800000" flipV="1">
              <a:off x="3520" y="1600"/>
              <a:ext cx="144" cy="88"/>
            </a:xfrm>
            <a:prstGeom prst="rtTriangle">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0" name="AutoShape 479">
              <a:extLst>
                <a:ext uri="{FF2B5EF4-FFF2-40B4-BE49-F238E27FC236}">
                  <a16:creationId xmlns:a16="http://schemas.microsoft.com/office/drawing/2014/main" id="{54429900-FF26-4220-B4EF-965464350C3A}"/>
                </a:ext>
              </a:extLst>
            </p:cNvPr>
            <p:cNvSpPr>
              <a:spLocks noChangeArrowheads="1"/>
            </p:cNvSpPr>
            <p:nvPr/>
          </p:nvSpPr>
          <p:spPr bwMode="auto">
            <a:xfrm>
              <a:off x="4104" y="2784"/>
              <a:ext cx="704" cy="280"/>
            </a:xfrm>
            <a:prstGeom prst="wedgeRoundRectCallout">
              <a:avLst>
                <a:gd name="adj1" fmla="val -97157"/>
                <a:gd name="adj2" fmla="val -4287"/>
                <a:gd name="adj3" fmla="val 16667"/>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100" dirty="0">
                  <a:solidFill>
                    <a:srgbClr val="4094D0"/>
                  </a:solidFill>
                  <a:latin typeface="Times New Roman" panose="02020603050405020304" pitchFamily="18" charset="0"/>
                </a:rPr>
                <a:t>销售关注</a:t>
              </a:r>
              <a:endParaRPr lang="en-GB" altLang="zh-CN" sz="1100" dirty="0">
                <a:solidFill>
                  <a:srgbClr val="4094D0"/>
                </a:solidFill>
                <a:latin typeface="Times New Roman" panose="02020603050405020304" pitchFamily="18" charset="0"/>
              </a:endParaRPr>
            </a:p>
          </p:txBody>
        </p:sp>
        <p:sp>
          <p:nvSpPr>
            <p:cNvPr id="31" name="AutoShape 480">
              <a:extLst>
                <a:ext uri="{FF2B5EF4-FFF2-40B4-BE49-F238E27FC236}">
                  <a16:creationId xmlns:a16="http://schemas.microsoft.com/office/drawing/2014/main" id="{B5D20642-D4B7-462E-B1D3-5DCEA78E0286}"/>
                </a:ext>
              </a:extLst>
            </p:cNvPr>
            <p:cNvSpPr>
              <a:spLocks noChangeArrowheads="1"/>
            </p:cNvSpPr>
            <p:nvPr/>
          </p:nvSpPr>
          <p:spPr bwMode="auto">
            <a:xfrm>
              <a:off x="184" y="1664"/>
              <a:ext cx="704" cy="280"/>
            </a:xfrm>
            <a:prstGeom prst="wedgeRoundRectCallout">
              <a:avLst>
                <a:gd name="adj1" fmla="val 17616"/>
                <a:gd name="adj2" fmla="val 138569"/>
                <a:gd name="adj3" fmla="val 16667"/>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just">
                <a:spcBef>
                  <a:spcPct val="0"/>
                </a:spcBef>
                <a:buClrTx/>
                <a:buFontTx/>
                <a:buNone/>
              </a:pPr>
              <a:r>
                <a:rPr lang="zh-CN" altLang="en-US" sz="1100" dirty="0">
                  <a:solidFill>
                    <a:srgbClr val="4094D0"/>
                  </a:solidFill>
                  <a:latin typeface="Times New Roman" panose="02020603050405020304" pitchFamily="18" charset="0"/>
                </a:rPr>
                <a:t>财务会计关心</a:t>
              </a:r>
              <a:endParaRPr lang="en-GB" altLang="zh-CN" sz="1100" dirty="0">
                <a:solidFill>
                  <a:srgbClr val="4094D0"/>
                </a:solidFill>
                <a:latin typeface="Times New Roman" panose="02020603050405020304" pitchFamily="18" charset="0"/>
              </a:endParaRPr>
            </a:p>
          </p:txBody>
        </p:sp>
        <p:sp>
          <p:nvSpPr>
            <p:cNvPr id="32" name="AutoShape 481">
              <a:extLst>
                <a:ext uri="{FF2B5EF4-FFF2-40B4-BE49-F238E27FC236}">
                  <a16:creationId xmlns:a16="http://schemas.microsoft.com/office/drawing/2014/main" id="{05DC59FE-847D-4F39-8FAF-CC6CF537FA4A}"/>
                </a:ext>
              </a:extLst>
            </p:cNvPr>
            <p:cNvSpPr>
              <a:spLocks noChangeArrowheads="1"/>
            </p:cNvSpPr>
            <p:nvPr/>
          </p:nvSpPr>
          <p:spPr bwMode="auto">
            <a:xfrm>
              <a:off x="136" y="1040"/>
              <a:ext cx="704" cy="280"/>
            </a:xfrm>
            <a:prstGeom prst="wedgeRoundRectCallout">
              <a:avLst>
                <a:gd name="adj1" fmla="val 72157"/>
                <a:gd name="adj2" fmla="val -4287"/>
                <a:gd name="adj3" fmla="val 16667"/>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100" dirty="0">
                  <a:solidFill>
                    <a:srgbClr val="4094D0"/>
                  </a:solidFill>
                  <a:latin typeface="Times New Roman" panose="02020603050405020304" pitchFamily="18" charset="0"/>
                </a:rPr>
                <a:t>市场关注</a:t>
              </a:r>
              <a:endParaRPr lang="en-GB" altLang="zh-CN" sz="1100" dirty="0">
                <a:solidFill>
                  <a:srgbClr val="4094D0"/>
                </a:solidFill>
                <a:latin typeface="Times New Roman" panose="02020603050405020304" pitchFamily="18" charset="0"/>
              </a:endParaRPr>
            </a:p>
          </p:txBody>
        </p:sp>
        <p:sp>
          <p:nvSpPr>
            <p:cNvPr id="33" name="AutoShape 482">
              <a:extLst>
                <a:ext uri="{FF2B5EF4-FFF2-40B4-BE49-F238E27FC236}">
                  <a16:creationId xmlns:a16="http://schemas.microsoft.com/office/drawing/2014/main" id="{A1D23D16-0338-446A-8A29-77FE4D8A5632}"/>
                </a:ext>
              </a:extLst>
            </p:cNvPr>
            <p:cNvSpPr>
              <a:spLocks noChangeArrowheads="1"/>
            </p:cNvSpPr>
            <p:nvPr/>
          </p:nvSpPr>
          <p:spPr bwMode="auto">
            <a:xfrm>
              <a:off x="3192" y="3392"/>
              <a:ext cx="704" cy="280"/>
            </a:xfrm>
            <a:prstGeom prst="wedgeRoundRectCallout">
              <a:avLst>
                <a:gd name="adj1" fmla="val -118750"/>
                <a:gd name="adj2" fmla="val 35713"/>
                <a:gd name="adj3" fmla="val 16667"/>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100" dirty="0">
                  <a:solidFill>
                    <a:srgbClr val="4094D0"/>
                  </a:solidFill>
                  <a:latin typeface="Times New Roman" panose="02020603050405020304" pitchFamily="18" charset="0"/>
                </a:rPr>
                <a:t>制造关注</a:t>
              </a:r>
              <a:endParaRPr lang="en-GB" altLang="zh-CN" sz="1100" dirty="0">
                <a:solidFill>
                  <a:srgbClr val="4094D0"/>
                </a:solidFill>
                <a:latin typeface="Times New Roman" panose="02020603050405020304" pitchFamily="18" charset="0"/>
              </a:endParaRPr>
            </a:p>
          </p:txBody>
        </p:sp>
      </p:grpSp>
    </p:spTree>
    <p:extLst>
      <p:ext uri="{BB962C8B-B14F-4D97-AF65-F5344CB8AC3E}">
        <p14:creationId xmlns:p14="http://schemas.microsoft.com/office/powerpoint/2010/main" val="591294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b="0" dirty="0"/>
              <a:t>管理会计</a:t>
            </a:r>
            <a:r>
              <a:rPr lang="en-US" altLang="zh-CN" dirty="0"/>
              <a:t> – SAP</a:t>
            </a:r>
            <a:r>
              <a:rPr lang="zh-CN" altLang="en-US" dirty="0"/>
              <a:t>系统中总体组织回顾</a:t>
            </a:r>
            <a:endParaRPr lang="en-US" b="0" dirty="0"/>
          </a:p>
        </p:txBody>
      </p:sp>
      <p:grpSp>
        <p:nvGrpSpPr>
          <p:cNvPr id="485" name="Group 1027">
            <a:extLst>
              <a:ext uri="{FF2B5EF4-FFF2-40B4-BE49-F238E27FC236}">
                <a16:creationId xmlns:a16="http://schemas.microsoft.com/office/drawing/2014/main" id="{696365D4-1C9B-434C-B347-A294CC7EA5DC}"/>
              </a:ext>
            </a:extLst>
          </p:cNvPr>
          <p:cNvGrpSpPr>
            <a:grpSpLocks noChangeAspect="1"/>
          </p:cNvGrpSpPr>
          <p:nvPr/>
        </p:nvGrpSpPr>
        <p:grpSpPr bwMode="auto">
          <a:xfrm>
            <a:off x="3701156" y="908050"/>
            <a:ext cx="7291388" cy="5199063"/>
            <a:chOff x="521" y="754"/>
            <a:chExt cx="4593" cy="3275"/>
          </a:xfrm>
        </p:grpSpPr>
        <p:sp>
          <p:nvSpPr>
            <p:cNvPr id="486" name="AutoShape 1028">
              <a:extLst>
                <a:ext uri="{FF2B5EF4-FFF2-40B4-BE49-F238E27FC236}">
                  <a16:creationId xmlns:a16="http://schemas.microsoft.com/office/drawing/2014/main" id="{0826F068-78B3-4101-8832-F0B2BD0634D4}"/>
                </a:ext>
              </a:extLst>
            </p:cNvPr>
            <p:cNvSpPr>
              <a:spLocks noChangeAspect="1" noChangeArrowheads="1" noTextEdit="1"/>
            </p:cNvSpPr>
            <p:nvPr/>
          </p:nvSpPr>
          <p:spPr bwMode="auto">
            <a:xfrm>
              <a:off x="521" y="754"/>
              <a:ext cx="4582" cy="3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87" name="Rectangle 1029">
              <a:extLst>
                <a:ext uri="{FF2B5EF4-FFF2-40B4-BE49-F238E27FC236}">
                  <a16:creationId xmlns:a16="http://schemas.microsoft.com/office/drawing/2014/main" id="{B7B403B8-EA5B-4BED-BB04-983795316F6A}"/>
                </a:ext>
              </a:extLst>
            </p:cNvPr>
            <p:cNvSpPr>
              <a:spLocks noChangeArrowheads="1"/>
            </p:cNvSpPr>
            <p:nvPr/>
          </p:nvSpPr>
          <p:spPr bwMode="auto">
            <a:xfrm>
              <a:off x="521" y="754"/>
              <a:ext cx="4592" cy="3275"/>
            </a:xfrm>
            <a:prstGeom prst="rect">
              <a:avLst/>
            </a:prstGeom>
            <a:solidFill>
              <a:srgbClr val="FFFFFF"/>
            </a:solidFill>
            <a:ln w="9525" cap="rnd">
              <a:solidFill>
                <a:srgbClr val="000000"/>
              </a:solidFill>
              <a:prstDash val="sysDot"/>
              <a:miter lim="800000"/>
              <a:headEnd/>
              <a:tailEnd/>
            </a:ln>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pic>
          <p:nvPicPr>
            <p:cNvPr id="488" name="Picture 1030">
              <a:extLst>
                <a:ext uri="{FF2B5EF4-FFF2-40B4-BE49-F238E27FC236}">
                  <a16:creationId xmlns:a16="http://schemas.microsoft.com/office/drawing/2014/main" id="{07F3E352-CB5C-45EA-966D-B540EA8F4F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 y="757"/>
              <a:ext cx="4338" cy="358"/>
            </a:xfrm>
            <a:prstGeom prst="rect">
              <a:avLst/>
            </a:prstGeom>
            <a:noFill/>
            <a:ln w="9525" cap="rnd">
              <a:solidFill>
                <a:srgbClr val="000000"/>
              </a:solidFill>
              <a:prstDash val="sysDot"/>
              <a:miter lim="800000"/>
              <a:headEnd/>
              <a:tailEnd/>
            </a:ln>
            <a:extLst>
              <a:ext uri="{909E8E84-426E-40DD-AFC4-6F175D3DCCD1}">
                <a14:hiddenFill xmlns:a14="http://schemas.microsoft.com/office/drawing/2010/main">
                  <a:solidFill>
                    <a:srgbClr val="FFFFFF"/>
                  </a:solidFill>
                </a14:hiddenFill>
              </a:ext>
            </a:extLst>
          </p:spPr>
        </p:pic>
        <p:sp>
          <p:nvSpPr>
            <p:cNvPr id="489" name="Rectangle 1031">
              <a:extLst>
                <a:ext uri="{FF2B5EF4-FFF2-40B4-BE49-F238E27FC236}">
                  <a16:creationId xmlns:a16="http://schemas.microsoft.com/office/drawing/2014/main" id="{9D077473-5D4A-4AD2-8D98-170BD8BCE8B3}"/>
                </a:ext>
              </a:extLst>
            </p:cNvPr>
            <p:cNvSpPr>
              <a:spLocks noChangeArrowheads="1"/>
            </p:cNvSpPr>
            <p:nvPr/>
          </p:nvSpPr>
          <p:spPr bwMode="auto">
            <a:xfrm>
              <a:off x="841" y="3920"/>
              <a:ext cx="2885" cy="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490" name="Rectangle 1032">
              <a:extLst>
                <a:ext uri="{FF2B5EF4-FFF2-40B4-BE49-F238E27FC236}">
                  <a16:creationId xmlns:a16="http://schemas.microsoft.com/office/drawing/2014/main" id="{A8FFD40E-6B39-4835-92F3-86EAA6B3A950}"/>
                </a:ext>
              </a:extLst>
            </p:cNvPr>
            <p:cNvSpPr>
              <a:spLocks noChangeArrowheads="1"/>
            </p:cNvSpPr>
            <p:nvPr/>
          </p:nvSpPr>
          <p:spPr bwMode="auto">
            <a:xfrm>
              <a:off x="871" y="3900"/>
              <a:ext cx="5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en-US" altLang="zh-CN" sz="900">
                  <a:solidFill>
                    <a:srgbClr val="000000"/>
                  </a:solidFill>
                  <a:latin typeface="Symbol" panose="05050102010706020507" pitchFamily="18" charset="2"/>
                </a:rPr>
                <a:t>ã</a:t>
              </a:r>
              <a:endParaRPr lang="en-US" altLang="zh-CN" sz="1800">
                <a:latin typeface="Times New Roman" panose="02020603050405020304" pitchFamily="18" charset="0"/>
              </a:endParaRPr>
            </a:p>
          </p:txBody>
        </p:sp>
        <p:sp>
          <p:nvSpPr>
            <p:cNvPr id="491" name="Rectangle 1033">
              <a:extLst>
                <a:ext uri="{FF2B5EF4-FFF2-40B4-BE49-F238E27FC236}">
                  <a16:creationId xmlns:a16="http://schemas.microsoft.com/office/drawing/2014/main" id="{91BCFB37-7E94-4530-BBD0-6FBBE4D0F0F9}"/>
                </a:ext>
              </a:extLst>
            </p:cNvPr>
            <p:cNvSpPr>
              <a:spLocks noChangeArrowheads="1"/>
            </p:cNvSpPr>
            <p:nvPr/>
          </p:nvSpPr>
          <p:spPr bwMode="auto">
            <a:xfrm>
              <a:off x="924" y="3918"/>
              <a:ext cx="29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en-US" sz="800">
                  <a:solidFill>
                    <a:srgbClr val="000000"/>
                  </a:solidFill>
                  <a:latin typeface="Arial" panose="020B0604020202020204" pitchFamily="34" charset="0"/>
                </a:rPr>
                <a:t>  </a:t>
              </a:r>
              <a:r>
                <a:rPr lang="en-US" altLang="zh-CN" sz="800">
                  <a:solidFill>
                    <a:srgbClr val="000000"/>
                  </a:solidFill>
                  <a:latin typeface="Arial" panose="020B0604020202020204" pitchFamily="34" charset="0"/>
                </a:rPr>
                <a:t>SAP AG </a:t>
              </a:r>
              <a:endParaRPr lang="en-US" altLang="zh-CN" sz="1800">
                <a:latin typeface="Times New Roman" panose="02020603050405020304" pitchFamily="18" charset="0"/>
              </a:endParaRPr>
            </a:p>
          </p:txBody>
        </p:sp>
        <p:sp>
          <p:nvSpPr>
            <p:cNvPr id="492" name="Rectangle 1034">
              <a:extLst>
                <a:ext uri="{FF2B5EF4-FFF2-40B4-BE49-F238E27FC236}">
                  <a16:creationId xmlns:a16="http://schemas.microsoft.com/office/drawing/2014/main" id="{6DE9BD2D-1DA4-4322-9B9D-DC57C483F62C}"/>
                </a:ext>
              </a:extLst>
            </p:cNvPr>
            <p:cNvSpPr>
              <a:spLocks noChangeArrowheads="1"/>
            </p:cNvSpPr>
            <p:nvPr/>
          </p:nvSpPr>
          <p:spPr bwMode="auto">
            <a:xfrm>
              <a:off x="1207" y="3918"/>
              <a:ext cx="14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en-US" sz="800">
                  <a:solidFill>
                    <a:srgbClr val="000000"/>
                  </a:solidFill>
                  <a:latin typeface="Arial" panose="020B0604020202020204" pitchFamily="34" charset="0"/>
                </a:rPr>
                <a:t>1999</a:t>
              </a:r>
              <a:endParaRPr lang="zh-CN" altLang="en-US" sz="1800">
                <a:latin typeface="Times New Roman" panose="02020603050405020304" pitchFamily="18" charset="0"/>
              </a:endParaRPr>
            </a:p>
          </p:txBody>
        </p:sp>
        <p:sp>
          <p:nvSpPr>
            <p:cNvPr id="493" name="Rectangle 1035">
              <a:extLst>
                <a:ext uri="{FF2B5EF4-FFF2-40B4-BE49-F238E27FC236}">
                  <a16:creationId xmlns:a16="http://schemas.microsoft.com/office/drawing/2014/main" id="{FDBD555C-E27A-41D8-A04A-C918A5E281C4}"/>
                </a:ext>
              </a:extLst>
            </p:cNvPr>
            <p:cNvSpPr>
              <a:spLocks noChangeArrowheads="1"/>
            </p:cNvSpPr>
            <p:nvPr/>
          </p:nvSpPr>
          <p:spPr bwMode="auto">
            <a:xfrm>
              <a:off x="636" y="772"/>
              <a:ext cx="3445"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494" name="Rectangle 1036">
              <a:extLst>
                <a:ext uri="{FF2B5EF4-FFF2-40B4-BE49-F238E27FC236}">
                  <a16:creationId xmlns:a16="http://schemas.microsoft.com/office/drawing/2014/main" id="{B3741485-E2E9-4D08-A450-A9840CA1998D}"/>
                </a:ext>
              </a:extLst>
            </p:cNvPr>
            <p:cNvSpPr>
              <a:spLocks noChangeArrowheads="1"/>
            </p:cNvSpPr>
            <p:nvPr/>
          </p:nvSpPr>
          <p:spPr bwMode="auto">
            <a:xfrm>
              <a:off x="1089" y="824"/>
              <a:ext cx="57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en-US" altLang="zh-CN" sz="1800">
                  <a:solidFill>
                    <a:schemeClr val="bg1"/>
                  </a:solidFill>
                  <a:latin typeface="Times New Roman" panose="02020603050405020304" pitchFamily="18" charset="0"/>
                </a:rPr>
                <a:t>SAP</a:t>
              </a:r>
              <a:r>
                <a:rPr lang="zh-CN" altLang="en-US" sz="1800">
                  <a:solidFill>
                    <a:schemeClr val="bg1"/>
                  </a:solidFill>
                  <a:latin typeface="Times New Roman" panose="02020603050405020304" pitchFamily="18" charset="0"/>
                </a:rPr>
                <a:t>组织架构</a:t>
              </a:r>
            </a:p>
          </p:txBody>
        </p:sp>
        <p:grpSp>
          <p:nvGrpSpPr>
            <p:cNvPr id="495" name="Group 1037">
              <a:extLst>
                <a:ext uri="{FF2B5EF4-FFF2-40B4-BE49-F238E27FC236}">
                  <a16:creationId xmlns:a16="http://schemas.microsoft.com/office/drawing/2014/main" id="{994FBF0D-B9EB-4B8A-98E7-7CBDDE14F99D}"/>
                </a:ext>
              </a:extLst>
            </p:cNvPr>
            <p:cNvGrpSpPr>
              <a:grpSpLocks/>
            </p:cNvGrpSpPr>
            <p:nvPr/>
          </p:nvGrpSpPr>
          <p:grpSpPr bwMode="auto">
            <a:xfrm>
              <a:off x="3117" y="1353"/>
              <a:ext cx="204" cy="92"/>
              <a:chOff x="3117" y="1353"/>
              <a:chExt cx="204" cy="92"/>
            </a:xfrm>
          </p:grpSpPr>
          <p:sp>
            <p:nvSpPr>
              <p:cNvPr id="1279" name="Rectangle 1038">
                <a:extLst>
                  <a:ext uri="{FF2B5EF4-FFF2-40B4-BE49-F238E27FC236}">
                    <a16:creationId xmlns:a16="http://schemas.microsoft.com/office/drawing/2014/main" id="{9040391D-FCE9-4AB1-92AE-38C0DECBEA92}"/>
                  </a:ext>
                </a:extLst>
              </p:cNvPr>
              <p:cNvSpPr>
                <a:spLocks noChangeArrowheads="1"/>
              </p:cNvSpPr>
              <p:nvPr/>
            </p:nvSpPr>
            <p:spPr bwMode="auto">
              <a:xfrm>
                <a:off x="3117" y="1383"/>
                <a:ext cx="110" cy="18"/>
              </a:xfrm>
              <a:prstGeom prst="rect">
                <a:avLst/>
              </a:prstGeom>
              <a:solidFill>
                <a:srgbClr val="7D8A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280" name="Freeform 1039">
                <a:extLst>
                  <a:ext uri="{FF2B5EF4-FFF2-40B4-BE49-F238E27FC236}">
                    <a16:creationId xmlns:a16="http://schemas.microsoft.com/office/drawing/2014/main" id="{F460D5FD-6EDB-4883-A32B-CC9426D477D0}"/>
                  </a:ext>
                </a:extLst>
              </p:cNvPr>
              <p:cNvSpPr>
                <a:spLocks/>
              </p:cNvSpPr>
              <p:nvPr/>
            </p:nvSpPr>
            <p:spPr bwMode="auto">
              <a:xfrm>
                <a:off x="3223" y="1353"/>
                <a:ext cx="85" cy="80"/>
              </a:xfrm>
              <a:custGeom>
                <a:avLst/>
                <a:gdLst>
                  <a:gd name="T0" fmla="*/ 0 w 85"/>
                  <a:gd name="T1" fmla="*/ 80 h 80"/>
                  <a:gd name="T2" fmla="*/ 85 w 85"/>
                  <a:gd name="T3" fmla="*/ 39 h 80"/>
                  <a:gd name="T4" fmla="*/ 0 w 85"/>
                  <a:gd name="T5" fmla="*/ 0 h 80"/>
                  <a:gd name="T6" fmla="*/ 0 w 85"/>
                  <a:gd name="T7" fmla="*/ 80 h 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5" h="80">
                    <a:moveTo>
                      <a:pt x="0" y="80"/>
                    </a:moveTo>
                    <a:lnTo>
                      <a:pt x="85" y="39"/>
                    </a:lnTo>
                    <a:lnTo>
                      <a:pt x="0" y="0"/>
                    </a:lnTo>
                    <a:lnTo>
                      <a:pt x="0" y="80"/>
                    </a:lnTo>
                    <a:close/>
                  </a:path>
                </a:pathLst>
              </a:custGeom>
              <a:solidFill>
                <a:srgbClr val="7D8A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81" name="Rectangle 1040">
                <a:extLst>
                  <a:ext uri="{FF2B5EF4-FFF2-40B4-BE49-F238E27FC236}">
                    <a16:creationId xmlns:a16="http://schemas.microsoft.com/office/drawing/2014/main" id="{10E3B387-0679-49B3-8746-100BFEE8C27D}"/>
                  </a:ext>
                </a:extLst>
              </p:cNvPr>
              <p:cNvSpPr>
                <a:spLocks noChangeArrowheads="1"/>
              </p:cNvSpPr>
              <p:nvPr/>
            </p:nvSpPr>
            <p:spPr bwMode="auto">
              <a:xfrm>
                <a:off x="3129" y="1395"/>
                <a:ext cx="110" cy="19"/>
              </a:xfrm>
              <a:prstGeom prst="rect">
                <a:avLst/>
              </a:prstGeom>
              <a:solidFill>
                <a:srgbClr val="17244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282" name="Freeform 1041">
                <a:extLst>
                  <a:ext uri="{FF2B5EF4-FFF2-40B4-BE49-F238E27FC236}">
                    <a16:creationId xmlns:a16="http://schemas.microsoft.com/office/drawing/2014/main" id="{F63A9936-B215-42C6-8DA2-7D651E766157}"/>
                  </a:ext>
                </a:extLst>
              </p:cNvPr>
              <p:cNvSpPr>
                <a:spLocks/>
              </p:cNvSpPr>
              <p:nvPr/>
            </p:nvSpPr>
            <p:spPr bwMode="auto">
              <a:xfrm>
                <a:off x="3236" y="1365"/>
                <a:ext cx="85" cy="80"/>
              </a:xfrm>
              <a:custGeom>
                <a:avLst/>
                <a:gdLst>
                  <a:gd name="T0" fmla="*/ 0 w 85"/>
                  <a:gd name="T1" fmla="*/ 80 h 80"/>
                  <a:gd name="T2" fmla="*/ 85 w 85"/>
                  <a:gd name="T3" fmla="*/ 39 h 80"/>
                  <a:gd name="T4" fmla="*/ 0 w 85"/>
                  <a:gd name="T5" fmla="*/ 0 h 80"/>
                  <a:gd name="T6" fmla="*/ 0 w 85"/>
                  <a:gd name="T7" fmla="*/ 80 h 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5" h="80">
                    <a:moveTo>
                      <a:pt x="0" y="80"/>
                    </a:moveTo>
                    <a:lnTo>
                      <a:pt x="85" y="39"/>
                    </a:lnTo>
                    <a:lnTo>
                      <a:pt x="0" y="0"/>
                    </a:lnTo>
                    <a:lnTo>
                      <a:pt x="0" y="80"/>
                    </a:lnTo>
                    <a:close/>
                  </a:path>
                </a:pathLst>
              </a:custGeom>
              <a:solidFill>
                <a:srgbClr val="17244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83" name="Rectangle 1042">
                <a:extLst>
                  <a:ext uri="{FF2B5EF4-FFF2-40B4-BE49-F238E27FC236}">
                    <a16:creationId xmlns:a16="http://schemas.microsoft.com/office/drawing/2014/main" id="{7A34B9BA-9712-4171-B356-15A4B5E2E6B7}"/>
                  </a:ext>
                </a:extLst>
              </p:cNvPr>
              <p:cNvSpPr>
                <a:spLocks noChangeArrowheads="1"/>
              </p:cNvSpPr>
              <p:nvPr/>
            </p:nvSpPr>
            <p:spPr bwMode="auto">
              <a:xfrm>
                <a:off x="3123" y="1389"/>
                <a:ext cx="110" cy="19"/>
              </a:xfrm>
              <a:prstGeom prst="rect">
                <a:avLst/>
              </a:prstGeom>
              <a:solidFill>
                <a:srgbClr val="273C8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284" name="Freeform 1043">
                <a:extLst>
                  <a:ext uri="{FF2B5EF4-FFF2-40B4-BE49-F238E27FC236}">
                    <a16:creationId xmlns:a16="http://schemas.microsoft.com/office/drawing/2014/main" id="{FC19C5CE-D330-4220-B5AC-42C372A699E2}"/>
                  </a:ext>
                </a:extLst>
              </p:cNvPr>
              <p:cNvSpPr>
                <a:spLocks/>
              </p:cNvSpPr>
              <p:nvPr/>
            </p:nvSpPr>
            <p:spPr bwMode="auto">
              <a:xfrm>
                <a:off x="3230" y="1359"/>
                <a:ext cx="84" cy="80"/>
              </a:xfrm>
              <a:custGeom>
                <a:avLst/>
                <a:gdLst>
                  <a:gd name="T0" fmla="*/ 0 w 84"/>
                  <a:gd name="T1" fmla="*/ 80 h 80"/>
                  <a:gd name="T2" fmla="*/ 84 w 84"/>
                  <a:gd name="T3" fmla="*/ 39 h 80"/>
                  <a:gd name="T4" fmla="*/ 0 w 84"/>
                  <a:gd name="T5" fmla="*/ 0 h 80"/>
                  <a:gd name="T6" fmla="*/ 0 w 84"/>
                  <a:gd name="T7" fmla="*/ 80 h 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4" h="80">
                    <a:moveTo>
                      <a:pt x="0" y="80"/>
                    </a:moveTo>
                    <a:lnTo>
                      <a:pt x="84" y="39"/>
                    </a:lnTo>
                    <a:lnTo>
                      <a:pt x="0" y="0"/>
                    </a:lnTo>
                    <a:lnTo>
                      <a:pt x="0" y="80"/>
                    </a:lnTo>
                    <a:close/>
                  </a:path>
                </a:pathLst>
              </a:custGeom>
              <a:solidFill>
                <a:srgbClr val="273C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96" name="Group 1044">
              <a:extLst>
                <a:ext uri="{FF2B5EF4-FFF2-40B4-BE49-F238E27FC236}">
                  <a16:creationId xmlns:a16="http://schemas.microsoft.com/office/drawing/2014/main" id="{F3BBDA4F-867C-4E5D-9023-7017F5F3CB77}"/>
                </a:ext>
              </a:extLst>
            </p:cNvPr>
            <p:cNvGrpSpPr>
              <a:grpSpLocks/>
            </p:cNvGrpSpPr>
            <p:nvPr/>
          </p:nvGrpSpPr>
          <p:grpSpPr bwMode="auto">
            <a:xfrm>
              <a:off x="3117" y="1899"/>
              <a:ext cx="204" cy="92"/>
              <a:chOff x="3117" y="1899"/>
              <a:chExt cx="204" cy="92"/>
            </a:xfrm>
          </p:grpSpPr>
          <p:sp>
            <p:nvSpPr>
              <p:cNvPr id="1273" name="Rectangle 1045">
                <a:extLst>
                  <a:ext uri="{FF2B5EF4-FFF2-40B4-BE49-F238E27FC236}">
                    <a16:creationId xmlns:a16="http://schemas.microsoft.com/office/drawing/2014/main" id="{230F0568-0398-4348-B3C8-76D0ABD86A8A}"/>
                  </a:ext>
                </a:extLst>
              </p:cNvPr>
              <p:cNvSpPr>
                <a:spLocks noChangeArrowheads="1"/>
              </p:cNvSpPr>
              <p:nvPr/>
            </p:nvSpPr>
            <p:spPr bwMode="auto">
              <a:xfrm>
                <a:off x="3117" y="1929"/>
                <a:ext cx="110" cy="18"/>
              </a:xfrm>
              <a:prstGeom prst="rect">
                <a:avLst/>
              </a:prstGeom>
              <a:solidFill>
                <a:srgbClr val="7D8A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274" name="Freeform 1046">
                <a:extLst>
                  <a:ext uri="{FF2B5EF4-FFF2-40B4-BE49-F238E27FC236}">
                    <a16:creationId xmlns:a16="http://schemas.microsoft.com/office/drawing/2014/main" id="{46AF062B-AD3B-4E6E-AE05-F5EB3A51F428}"/>
                  </a:ext>
                </a:extLst>
              </p:cNvPr>
              <p:cNvSpPr>
                <a:spLocks/>
              </p:cNvSpPr>
              <p:nvPr/>
            </p:nvSpPr>
            <p:spPr bwMode="auto">
              <a:xfrm>
                <a:off x="3223" y="1899"/>
                <a:ext cx="85" cy="80"/>
              </a:xfrm>
              <a:custGeom>
                <a:avLst/>
                <a:gdLst>
                  <a:gd name="T0" fmla="*/ 0 w 85"/>
                  <a:gd name="T1" fmla="*/ 80 h 80"/>
                  <a:gd name="T2" fmla="*/ 85 w 85"/>
                  <a:gd name="T3" fmla="*/ 39 h 80"/>
                  <a:gd name="T4" fmla="*/ 0 w 85"/>
                  <a:gd name="T5" fmla="*/ 0 h 80"/>
                  <a:gd name="T6" fmla="*/ 0 w 85"/>
                  <a:gd name="T7" fmla="*/ 80 h 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5" h="80">
                    <a:moveTo>
                      <a:pt x="0" y="80"/>
                    </a:moveTo>
                    <a:lnTo>
                      <a:pt x="85" y="39"/>
                    </a:lnTo>
                    <a:lnTo>
                      <a:pt x="0" y="0"/>
                    </a:lnTo>
                    <a:lnTo>
                      <a:pt x="0" y="80"/>
                    </a:lnTo>
                    <a:close/>
                  </a:path>
                </a:pathLst>
              </a:custGeom>
              <a:solidFill>
                <a:srgbClr val="7D8A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75" name="Rectangle 1047">
                <a:extLst>
                  <a:ext uri="{FF2B5EF4-FFF2-40B4-BE49-F238E27FC236}">
                    <a16:creationId xmlns:a16="http://schemas.microsoft.com/office/drawing/2014/main" id="{F1723325-3573-4D4C-814A-6610D8BA12A9}"/>
                  </a:ext>
                </a:extLst>
              </p:cNvPr>
              <p:cNvSpPr>
                <a:spLocks noChangeArrowheads="1"/>
              </p:cNvSpPr>
              <p:nvPr/>
            </p:nvSpPr>
            <p:spPr bwMode="auto">
              <a:xfrm>
                <a:off x="3129" y="1941"/>
                <a:ext cx="110" cy="18"/>
              </a:xfrm>
              <a:prstGeom prst="rect">
                <a:avLst/>
              </a:prstGeom>
              <a:solidFill>
                <a:srgbClr val="17244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276" name="Freeform 1048">
                <a:extLst>
                  <a:ext uri="{FF2B5EF4-FFF2-40B4-BE49-F238E27FC236}">
                    <a16:creationId xmlns:a16="http://schemas.microsoft.com/office/drawing/2014/main" id="{916F2929-2523-4171-AA51-ADC77517E2E0}"/>
                  </a:ext>
                </a:extLst>
              </p:cNvPr>
              <p:cNvSpPr>
                <a:spLocks/>
              </p:cNvSpPr>
              <p:nvPr/>
            </p:nvSpPr>
            <p:spPr bwMode="auto">
              <a:xfrm>
                <a:off x="3236" y="1911"/>
                <a:ext cx="85" cy="80"/>
              </a:xfrm>
              <a:custGeom>
                <a:avLst/>
                <a:gdLst>
                  <a:gd name="T0" fmla="*/ 0 w 85"/>
                  <a:gd name="T1" fmla="*/ 80 h 80"/>
                  <a:gd name="T2" fmla="*/ 85 w 85"/>
                  <a:gd name="T3" fmla="*/ 39 h 80"/>
                  <a:gd name="T4" fmla="*/ 0 w 85"/>
                  <a:gd name="T5" fmla="*/ 0 h 80"/>
                  <a:gd name="T6" fmla="*/ 0 w 85"/>
                  <a:gd name="T7" fmla="*/ 80 h 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5" h="80">
                    <a:moveTo>
                      <a:pt x="0" y="80"/>
                    </a:moveTo>
                    <a:lnTo>
                      <a:pt x="85" y="39"/>
                    </a:lnTo>
                    <a:lnTo>
                      <a:pt x="0" y="0"/>
                    </a:lnTo>
                    <a:lnTo>
                      <a:pt x="0" y="80"/>
                    </a:lnTo>
                    <a:close/>
                  </a:path>
                </a:pathLst>
              </a:custGeom>
              <a:solidFill>
                <a:srgbClr val="17244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77" name="Rectangle 1049">
                <a:extLst>
                  <a:ext uri="{FF2B5EF4-FFF2-40B4-BE49-F238E27FC236}">
                    <a16:creationId xmlns:a16="http://schemas.microsoft.com/office/drawing/2014/main" id="{EC6D6D48-9A6D-418A-8306-60025A55E85A}"/>
                  </a:ext>
                </a:extLst>
              </p:cNvPr>
              <p:cNvSpPr>
                <a:spLocks noChangeArrowheads="1"/>
              </p:cNvSpPr>
              <p:nvPr/>
            </p:nvSpPr>
            <p:spPr bwMode="auto">
              <a:xfrm>
                <a:off x="3123" y="1935"/>
                <a:ext cx="110" cy="18"/>
              </a:xfrm>
              <a:prstGeom prst="rect">
                <a:avLst/>
              </a:prstGeom>
              <a:solidFill>
                <a:srgbClr val="273C8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278" name="Freeform 1050">
                <a:extLst>
                  <a:ext uri="{FF2B5EF4-FFF2-40B4-BE49-F238E27FC236}">
                    <a16:creationId xmlns:a16="http://schemas.microsoft.com/office/drawing/2014/main" id="{EA17C46F-5E51-4309-B827-129EE71DACF6}"/>
                  </a:ext>
                </a:extLst>
              </p:cNvPr>
              <p:cNvSpPr>
                <a:spLocks/>
              </p:cNvSpPr>
              <p:nvPr/>
            </p:nvSpPr>
            <p:spPr bwMode="auto">
              <a:xfrm>
                <a:off x="3230" y="1905"/>
                <a:ext cx="84" cy="80"/>
              </a:xfrm>
              <a:custGeom>
                <a:avLst/>
                <a:gdLst>
                  <a:gd name="T0" fmla="*/ 0 w 84"/>
                  <a:gd name="T1" fmla="*/ 80 h 80"/>
                  <a:gd name="T2" fmla="*/ 84 w 84"/>
                  <a:gd name="T3" fmla="*/ 39 h 80"/>
                  <a:gd name="T4" fmla="*/ 0 w 84"/>
                  <a:gd name="T5" fmla="*/ 0 h 80"/>
                  <a:gd name="T6" fmla="*/ 0 w 84"/>
                  <a:gd name="T7" fmla="*/ 80 h 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4" h="80">
                    <a:moveTo>
                      <a:pt x="0" y="80"/>
                    </a:moveTo>
                    <a:lnTo>
                      <a:pt x="84" y="39"/>
                    </a:lnTo>
                    <a:lnTo>
                      <a:pt x="0" y="0"/>
                    </a:lnTo>
                    <a:lnTo>
                      <a:pt x="0" y="80"/>
                    </a:lnTo>
                    <a:close/>
                  </a:path>
                </a:pathLst>
              </a:custGeom>
              <a:solidFill>
                <a:srgbClr val="273C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97" name="Group 1051">
              <a:extLst>
                <a:ext uri="{FF2B5EF4-FFF2-40B4-BE49-F238E27FC236}">
                  <a16:creationId xmlns:a16="http://schemas.microsoft.com/office/drawing/2014/main" id="{99FC0240-0F7F-4EA8-992A-2D638B862C5D}"/>
                </a:ext>
              </a:extLst>
            </p:cNvPr>
            <p:cNvGrpSpPr>
              <a:grpSpLocks/>
            </p:cNvGrpSpPr>
            <p:nvPr/>
          </p:nvGrpSpPr>
          <p:grpSpPr bwMode="auto">
            <a:xfrm>
              <a:off x="3117" y="2481"/>
              <a:ext cx="204" cy="92"/>
              <a:chOff x="3117" y="2481"/>
              <a:chExt cx="204" cy="92"/>
            </a:xfrm>
          </p:grpSpPr>
          <p:sp>
            <p:nvSpPr>
              <p:cNvPr id="1267" name="Rectangle 1052">
                <a:extLst>
                  <a:ext uri="{FF2B5EF4-FFF2-40B4-BE49-F238E27FC236}">
                    <a16:creationId xmlns:a16="http://schemas.microsoft.com/office/drawing/2014/main" id="{B02E33F4-3702-444D-A638-8A9111CC5724}"/>
                  </a:ext>
                </a:extLst>
              </p:cNvPr>
              <p:cNvSpPr>
                <a:spLocks noChangeArrowheads="1"/>
              </p:cNvSpPr>
              <p:nvPr/>
            </p:nvSpPr>
            <p:spPr bwMode="auto">
              <a:xfrm>
                <a:off x="3117" y="2511"/>
                <a:ext cx="110" cy="19"/>
              </a:xfrm>
              <a:prstGeom prst="rect">
                <a:avLst/>
              </a:prstGeom>
              <a:solidFill>
                <a:srgbClr val="7D8A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268" name="Freeform 1053">
                <a:extLst>
                  <a:ext uri="{FF2B5EF4-FFF2-40B4-BE49-F238E27FC236}">
                    <a16:creationId xmlns:a16="http://schemas.microsoft.com/office/drawing/2014/main" id="{7890C7D0-B03E-4D82-AD56-EB336BD269BA}"/>
                  </a:ext>
                </a:extLst>
              </p:cNvPr>
              <p:cNvSpPr>
                <a:spLocks/>
              </p:cNvSpPr>
              <p:nvPr/>
            </p:nvSpPr>
            <p:spPr bwMode="auto">
              <a:xfrm>
                <a:off x="3223" y="2481"/>
                <a:ext cx="85" cy="80"/>
              </a:xfrm>
              <a:custGeom>
                <a:avLst/>
                <a:gdLst>
                  <a:gd name="T0" fmla="*/ 0 w 85"/>
                  <a:gd name="T1" fmla="*/ 80 h 80"/>
                  <a:gd name="T2" fmla="*/ 85 w 85"/>
                  <a:gd name="T3" fmla="*/ 39 h 80"/>
                  <a:gd name="T4" fmla="*/ 0 w 85"/>
                  <a:gd name="T5" fmla="*/ 0 h 80"/>
                  <a:gd name="T6" fmla="*/ 0 w 85"/>
                  <a:gd name="T7" fmla="*/ 80 h 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5" h="80">
                    <a:moveTo>
                      <a:pt x="0" y="80"/>
                    </a:moveTo>
                    <a:lnTo>
                      <a:pt x="85" y="39"/>
                    </a:lnTo>
                    <a:lnTo>
                      <a:pt x="0" y="0"/>
                    </a:lnTo>
                    <a:lnTo>
                      <a:pt x="0" y="80"/>
                    </a:lnTo>
                    <a:close/>
                  </a:path>
                </a:pathLst>
              </a:custGeom>
              <a:solidFill>
                <a:srgbClr val="7D8A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69" name="Rectangle 1054">
                <a:extLst>
                  <a:ext uri="{FF2B5EF4-FFF2-40B4-BE49-F238E27FC236}">
                    <a16:creationId xmlns:a16="http://schemas.microsoft.com/office/drawing/2014/main" id="{4A3621DB-4EA0-4EDD-8513-E964351EBFFC}"/>
                  </a:ext>
                </a:extLst>
              </p:cNvPr>
              <p:cNvSpPr>
                <a:spLocks noChangeArrowheads="1"/>
              </p:cNvSpPr>
              <p:nvPr/>
            </p:nvSpPr>
            <p:spPr bwMode="auto">
              <a:xfrm>
                <a:off x="3129" y="2523"/>
                <a:ext cx="110" cy="19"/>
              </a:xfrm>
              <a:prstGeom prst="rect">
                <a:avLst/>
              </a:prstGeom>
              <a:solidFill>
                <a:srgbClr val="17244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270" name="Freeform 1055">
                <a:extLst>
                  <a:ext uri="{FF2B5EF4-FFF2-40B4-BE49-F238E27FC236}">
                    <a16:creationId xmlns:a16="http://schemas.microsoft.com/office/drawing/2014/main" id="{B2A4C019-8246-4A6A-AE51-71CD3B356E45}"/>
                  </a:ext>
                </a:extLst>
              </p:cNvPr>
              <p:cNvSpPr>
                <a:spLocks/>
              </p:cNvSpPr>
              <p:nvPr/>
            </p:nvSpPr>
            <p:spPr bwMode="auto">
              <a:xfrm>
                <a:off x="3236" y="2493"/>
                <a:ext cx="85" cy="80"/>
              </a:xfrm>
              <a:custGeom>
                <a:avLst/>
                <a:gdLst>
                  <a:gd name="T0" fmla="*/ 0 w 85"/>
                  <a:gd name="T1" fmla="*/ 80 h 80"/>
                  <a:gd name="T2" fmla="*/ 85 w 85"/>
                  <a:gd name="T3" fmla="*/ 40 h 80"/>
                  <a:gd name="T4" fmla="*/ 0 w 85"/>
                  <a:gd name="T5" fmla="*/ 0 h 80"/>
                  <a:gd name="T6" fmla="*/ 0 w 85"/>
                  <a:gd name="T7" fmla="*/ 80 h 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5" h="80">
                    <a:moveTo>
                      <a:pt x="0" y="80"/>
                    </a:moveTo>
                    <a:lnTo>
                      <a:pt x="85" y="40"/>
                    </a:lnTo>
                    <a:lnTo>
                      <a:pt x="0" y="0"/>
                    </a:lnTo>
                    <a:lnTo>
                      <a:pt x="0" y="80"/>
                    </a:lnTo>
                    <a:close/>
                  </a:path>
                </a:pathLst>
              </a:custGeom>
              <a:solidFill>
                <a:srgbClr val="17244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71" name="Rectangle 1056">
                <a:extLst>
                  <a:ext uri="{FF2B5EF4-FFF2-40B4-BE49-F238E27FC236}">
                    <a16:creationId xmlns:a16="http://schemas.microsoft.com/office/drawing/2014/main" id="{0CEBF3D0-ACB9-49D4-8C48-2FC00C827F98}"/>
                  </a:ext>
                </a:extLst>
              </p:cNvPr>
              <p:cNvSpPr>
                <a:spLocks noChangeArrowheads="1"/>
              </p:cNvSpPr>
              <p:nvPr/>
            </p:nvSpPr>
            <p:spPr bwMode="auto">
              <a:xfrm>
                <a:off x="3123" y="2517"/>
                <a:ext cx="110" cy="19"/>
              </a:xfrm>
              <a:prstGeom prst="rect">
                <a:avLst/>
              </a:prstGeom>
              <a:solidFill>
                <a:srgbClr val="273C8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272" name="Freeform 1057">
                <a:extLst>
                  <a:ext uri="{FF2B5EF4-FFF2-40B4-BE49-F238E27FC236}">
                    <a16:creationId xmlns:a16="http://schemas.microsoft.com/office/drawing/2014/main" id="{20B5B9EB-EA33-449C-99D9-506C3552F4C7}"/>
                  </a:ext>
                </a:extLst>
              </p:cNvPr>
              <p:cNvSpPr>
                <a:spLocks/>
              </p:cNvSpPr>
              <p:nvPr/>
            </p:nvSpPr>
            <p:spPr bwMode="auto">
              <a:xfrm>
                <a:off x="3230" y="2487"/>
                <a:ext cx="84" cy="80"/>
              </a:xfrm>
              <a:custGeom>
                <a:avLst/>
                <a:gdLst>
                  <a:gd name="T0" fmla="*/ 0 w 84"/>
                  <a:gd name="T1" fmla="*/ 80 h 80"/>
                  <a:gd name="T2" fmla="*/ 84 w 84"/>
                  <a:gd name="T3" fmla="*/ 39 h 80"/>
                  <a:gd name="T4" fmla="*/ 0 w 84"/>
                  <a:gd name="T5" fmla="*/ 0 h 80"/>
                  <a:gd name="T6" fmla="*/ 0 w 84"/>
                  <a:gd name="T7" fmla="*/ 80 h 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4" h="80">
                    <a:moveTo>
                      <a:pt x="0" y="80"/>
                    </a:moveTo>
                    <a:lnTo>
                      <a:pt x="84" y="39"/>
                    </a:lnTo>
                    <a:lnTo>
                      <a:pt x="0" y="0"/>
                    </a:lnTo>
                    <a:lnTo>
                      <a:pt x="0" y="80"/>
                    </a:lnTo>
                    <a:close/>
                  </a:path>
                </a:pathLst>
              </a:custGeom>
              <a:solidFill>
                <a:srgbClr val="273C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98" name="Group 1058">
              <a:extLst>
                <a:ext uri="{FF2B5EF4-FFF2-40B4-BE49-F238E27FC236}">
                  <a16:creationId xmlns:a16="http://schemas.microsoft.com/office/drawing/2014/main" id="{F5C66B84-6079-4E6A-B036-ACCA70BAF05E}"/>
                </a:ext>
              </a:extLst>
            </p:cNvPr>
            <p:cNvGrpSpPr>
              <a:grpSpLocks/>
            </p:cNvGrpSpPr>
            <p:nvPr/>
          </p:nvGrpSpPr>
          <p:grpSpPr bwMode="auto">
            <a:xfrm>
              <a:off x="3117" y="3100"/>
              <a:ext cx="204" cy="92"/>
              <a:chOff x="3117" y="3100"/>
              <a:chExt cx="204" cy="92"/>
            </a:xfrm>
          </p:grpSpPr>
          <p:sp>
            <p:nvSpPr>
              <p:cNvPr id="1261" name="Rectangle 1059">
                <a:extLst>
                  <a:ext uri="{FF2B5EF4-FFF2-40B4-BE49-F238E27FC236}">
                    <a16:creationId xmlns:a16="http://schemas.microsoft.com/office/drawing/2014/main" id="{A71DC16F-5FB2-4CF4-BF47-D897F8CDC265}"/>
                  </a:ext>
                </a:extLst>
              </p:cNvPr>
              <p:cNvSpPr>
                <a:spLocks noChangeArrowheads="1"/>
              </p:cNvSpPr>
              <p:nvPr/>
            </p:nvSpPr>
            <p:spPr bwMode="auto">
              <a:xfrm>
                <a:off x="3117" y="3130"/>
                <a:ext cx="110" cy="18"/>
              </a:xfrm>
              <a:prstGeom prst="rect">
                <a:avLst/>
              </a:prstGeom>
              <a:solidFill>
                <a:srgbClr val="7D8A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262" name="Freeform 1060">
                <a:extLst>
                  <a:ext uri="{FF2B5EF4-FFF2-40B4-BE49-F238E27FC236}">
                    <a16:creationId xmlns:a16="http://schemas.microsoft.com/office/drawing/2014/main" id="{DB2A80B8-4530-40F9-9ADA-5856C8733772}"/>
                  </a:ext>
                </a:extLst>
              </p:cNvPr>
              <p:cNvSpPr>
                <a:spLocks/>
              </p:cNvSpPr>
              <p:nvPr/>
            </p:nvSpPr>
            <p:spPr bwMode="auto">
              <a:xfrm>
                <a:off x="3223" y="3100"/>
                <a:ext cx="85" cy="80"/>
              </a:xfrm>
              <a:custGeom>
                <a:avLst/>
                <a:gdLst>
                  <a:gd name="T0" fmla="*/ 0 w 85"/>
                  <a:gd name="T1" fmla="*/ 80 h 80"/>
                  <a:gd name="T2" fmla="*/ 85 w 85"/>
                  <a:gd name="T3" fmla="*/ 39 h 80"/>
                  <a:gd name="T4" fmla="*/ 0 w 85"/>
                  <a:gd name="T5" fmla="*/ 0 h 80"/>
                  <a:gd name="T6" fmla="*/ 0 w 85"/>
                  <a:gd name="T7" fmla="*/ 80 h 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5" h="80">
                    <a:moveTo>
                      <a:pt x="0" y="80"/>
                    </a:moveTo>
                    <a:lnTo>
                      <a:pt x="85" y="39"/>
                    </a:lnTo>
                    <a:lnTo>
                      <a:pt x="0" y="0"/>
                    </a:lnTo>
                    <a:lnTo>
                      <a:pt x="0" y="80"/>
                    </a:lnTo>
                    <a:close/>
                  </a:path>
                </a:pathLst>
              </a:custGeom>
              <a:solidFill>
                <a:srgbClr val="7D8A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63" name="Rectangle 1061">
                <a:extLst>
                  <a:ext uri="{FF2B5EF4-FFF2-40B4-BE49-F238E27FC236}">
                    <a16:creationId xmlns:a16="http://schemas.microsoft.com/office/drawing/2014/main" id="{CE3B37FF-970F-40A1-9720-512F891B90B0}"/>
                  </a:ext>
                </a:extLst>
              </p:cNvPr>
              <p:cNvSpPr>
                <a:spLocks noChangeArrowheads="1"/>
              </p:cNvSpPr>
              <p:nvPr/>
            </p:nvSpPr>
            <p:spPr bwMode="auto">
              <a:xfrm>
                <a:off x="3129" y="3142"/>
                <a:ext cx="110" cy="18"/>
              </a:xfrm>
              <a:prstGeom prst="rect">
                <a:avLst/>
              </a:prstGeom>
              <a:solidFill>
                <a:srgbClr val="17244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264" name="Freeform 1062">
                <a:extLst>
                  <a:ext uri="{FF2B5EF4-FFF2-40B4-BE49-F238E27FC236}">
                    <a16:creationId xmlns:a16="http://schemas.microsoft.com/office/drawing/2014/main" id="{C3AFE546-D7B3-4E73-83CB-A67B4651C0AC}"/>
                  </a:ext>
                </a:extLst>
              </p:cNvPr>
              <p:cNvSpPr>
                <a:spLocks/>
              </p:cNvSpPr>
              <p:nvPr/>
            </p:nvSpPr>
            <p:spPr bwMode="auto">
              <a:xfrm>
                <a:off x="3236" y="3112"/>
                <a:ext cx="85" cy="80"/>
              </a:xfrm>
              <a:custGeom>
                <a:avLst/>
                <a:gdLst>
                  <a:gd name="T0" fmla="*/ 0 w 85"/>
                  <a:gd name="T1" fmla="*/ 80 h 80"/>
                  <a:gd name="T2" fmla="*/ 85 w 85"/>
                  <a:gd name="T3" fmla="*/ 39 h 80"/>
                  <a:gd name="T4" fmla="*/ 0 w 85"/>
                  <a:gd name="T5" fmla="*/ 0 h 80"/>
                  <a:gd name="T6" fmla="*/ 0 w 85"/>
                  <a:gd name="T7" fmla="*/ 80 h 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5" h="80">
                    <a:moveTo>
                      <a:pt x="0" y="80"/>
                    </a:moveTo>
                    <a:lnTo>
                      <a:pt x="85" y="39"/>
                    </a:lnTo>
                    <a:lnTo>
                      <a:pt x="0" y="0"/>
                    </a:lnTo>
                    <a:lnTo>
                      <a:pt x="0" y="80"/>
                    </a:lnTo>
                    <a:close/>
                  </a:path>
                </a:pathLst>
              </a:custGeom>
              <a:solidFill>
                <a:srgbClr val="17244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65" name="Rectangle 1063">
                <a:extLst>
                  <a:ext uri="{FF2B5EF4-FFF2-40B4-BE49-F238E27FC236}">
                    <a16:creationId xmlns:a16="http://schemas.microsoft.com/office/drawing/2014/main" id="{B4B0903D-04C5-45F6-AEF6-7E7A91063FE3}"/>
                  </a:ext>
                </a:extLst>
              </p:cNvPr>
              <p:cNvSpPr>
                <a:spLocks noChangeArrowheads="1"/>
              </p:cNvSpPr>
              <p:nvPr/>
            </p:nvSpPr>
            <p:spPr bwMode="auto">
              <a:xfrm>
                <a:off x="3123" y="3136"/>
                <a:ext cx="110" cy="18"/>
              </a:xfrm>
              <a:prstGeom prst="rect">
                <a:avLst/>
              </a:prstGeom>
              <a:solidFill>
                <a:srgbClr val="273C8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266" name="Freeform 1064">
                <a:extLst>
                  <a:ext uri="{FF2B5EF4-FFF2-40B4-BE49-F238E27FC236}">
                    <a16:creationId xmlns:a16="http://schemas.microsoft.com/office/drawing/2014/main" id="{36EB0B41-6652-4B53-BE98-05E01AC6CEC7}"/>
                  </a:ext>
                </a:extLst>
              </p:cNvPr>
              <p:cNvSpPr>
                <a:spLocks/>
              </p:cNvSpPr>
              <p:nvPr/>
            </p:nvSpPr>
            <p:spPr bwMode="auto">
              <a:xfrm>
                <a:off x="3230" y="3106"/>
                <a:ext cx="84" cy="80"/>
              </a:xfrm>
              <a:custGeom>
                <a:avLst/>
                <a:gdLst>
                  <a:gd name="T0" fmla="*/ 0 w 84"/>
                  <a:gd name="T1" fmla="*/ 80 h 80"/>
                  <a:gd name="T2" fmla="*/ 84 w 84"/>
                  <a:gd name="T3" fmla="*/ 39 h 80"/>
                  <a:gd name="T4" fmla="*/ 0 w 84"/>
                  <a:gd name="T5" fmla="*/ 0 h 80"/>
                  <a:gd name="T6" fmla="*/ 0 w 84"/>
                  <a:gd name="T7" fmla="*/ 80 h 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4" h="80">
                    <a:moveTo>
                      <a:pt x="0" y="80"/>
                    </a:moveTo>
                    <a:lnTo>
                      <a:pt x="84" y="39"/>
                    </a:lnTo>
                    <a:lnTo>
                      <a:pt x="0" y="0"/>
                    </a:lnTo>
                    <a:lnTo>
                      <a:pt x="0" y="80"/>
                    </a:lnTo>
                    <a:close/>
                  </a:path>
                </a:pathLst>
              </a:custGeom>
              <a:solidFill>
                <a:srgbClr val="273C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99" name="Group 1065">
              <a:extLst>
                <a:ext uri="{FF2B5EF4-FFF2-40B4-BE49-F238E27FC236}">
                  <a16:creationId xmlns:a16="http://schemas.microsoft.com/office/drawing/2014/main" id="{DD1099B9-A137-44F6-8534-A34E5EDB30F6}"/>
                </a:ext>
              </a:extLst>
            </p:cNvPr>
            <p:cNvGrpSpPr>
              <a:grpSpLocks/>
            </p:cNvGrpSpPr>
            <p:nvPr/>
          </p:nvGrpSpPr>
          <p:grpSpPr bwMode="auto">
            <a:xfrm>
              <a:off x="3346" y="3350"/>
              <a:ext cx="204" cy="92"/>
              <a:chOff x="3346" y="3350"/>
              <a:chExt cx="204" cy="92"/>
            </a:xfrm>
          </p:grpSpPr>
          <p:sp>
            <p:nvSpPr>
              <p:cNvPr id="1255" name="Rectangle 1066">
                <a:extLst>
                  <a:ext uri="{FF2B5EF4-FFF2-40B4-BE49-F238E27FC236}">
                    <a16:creationId xmlns:a16="http://schemas.microsoft.com/office/drawing/2014/main" id="{A88E8B65-C952-41A6-827D-A105F18D3EE6}"/>
                  </a:ext>
                </a:extLst>
              </p:cNvPr>
              <p:cNvSpPr>
                <a:spLocks noChangeArrowheads="1"/>
              </p:cNvSpPr>
              <p:nvPr/>
            </p:nvSpPr>
            <p:spPr bwMode="auto">
              <a:xfrm>
                <a:off x="3346" y="3380"/>
                <a:ext cx="110" cy="18"/>
              </a:xfrm>
              <a:prstGeom prst="rect">
                <a:avLst/>
              </a:prstGeom>
              <a:solidFill>
                <a:srgbClr val="7D8A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256" name="Freeform 1067">
                <a:extLst>
                  <a:ext uri="{FF2B5EF4-FFF2-40B4-BE49-F238E27FC236}">
                    <a16:creationId xmlns:a16="http://schemas.microsoft.com/office/drawing/2014/main" id="{6F7CD43B-B5D4-41E0-AB7C-68447F1473F0}"/>
                  </a:ext>
                </a:extLst>
              </p:cNvPr>
              <p:cNvSpPr>
                <a:spLocks/>
              </p:cNvSpPr>
              <p:nvPr/>
            </p:nvSpPr>
            <p:spPr bwMode="auto">
              <a:xfrm>
                <a:off x="3453" y="3350"/>
                <a:ext cx="84" cy="80"/>
              </a:xfrm>
              <a:custGeom>
                <a:avLst/>
                <a:gdLst>
                  <a:gd name="T0" fmla="*/ 0 w 84"/>
                  <a:gd name="T1" fmla="*/ 80 h 80"/>
                  <a:gd name="T2" fmla="*/ 84 w 84"/>
                  <a:gd name="T3" fmla="*/ 39 h 80"/>
                  <a:gd name="T4" fmla="*/ 0 w 84"/>
                  <a:gd name="T5" fmla="*/ 0 h 80"/>
                  <a:gd name="T6" fmla="*/ 0 w 84"/>
                  <a:gd name="T7" fmla="*/ 80 h 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4" h="80">
                    <a:moveTo>
                      <a:pt x="0" y="80"/>
                    </a:moveTo>
                    <a:lnTo>
                      <a:pt x="84" y="39"/>
                    </a:lnTo>
                    <a:lnTo>
                      <a:pt x="0" y="0"/>
                    </a:lnTo>
                    <a:lnTo>
                      <a:pt x="0" y="80"/>
                    </a:lnTo>
                    <a:close/>
                  </a:path>
                </a:pathLst>
              </a:custGeom>
              <a:solidFill>
                <a:srgbClr val="7D8A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57" name="Rectangle 1068">
                <a:extLst>
                  <a:ext uri="{FF2B5EF4-FFF2-40B4-BE49-F238E27FC236}">
                    <a16:creationId xmlns:a16="http://schemas.microsoft.com/office/drawing/2014/main" id="{383CB015-11B6-4266-B65E-77E4E8D87F42}"/>
                  </a:ext>
                </a:extLst>
              </p:cNvPr>
              <p:cNvSpPr>
                <a:spLocks noChangeArrowheads="1"/>
              </p:cNvSpPr>
              <p:nvPr/>
            </p:nvSpPr>
            <p:spPr bwMode="auto">
              <a:xfrm>
                <a:off x="3359" y="3392"/>
                <a:ext cx="110" cy="18"/>
              </a:xfrm>
              <a:prstGeom prst="rect">
                <a:avLst/>
              </a:prstGeom>
              <a:solidFill>
                <a:srgbClr val="17244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258" name="Freeform 1069">
                <a:extLst>
                  <a:ext uri="{FF2B5EF4-FFF2-40B4-BE49-F238E27FC236}">
                    <a16:creationId xmlns:a16="http://schemas.microsoft.com/office/drawing/2014/main" id="{C9D70D43-26D3-4FA6-BB4F-30816BF7CF3E}"/>
                  </a:ext>
                </a:extLst>
              </p:cNvPr>
              <p:cNvSpPr>
                <a:spLocks/>
              </p:cNvSpPr>
              <p:nvPr/>
            </p:nvSpPr>
            <p:spPr bwMode="auto">
              <a:xfrm>
                <a:off x="3466" y="3362"/>
                <a:ext cx="84" cy="80"/>
              </a:xfrm>
              <a:custGeom>
                <a:avLst/>
                <a:gdLst>
                  <a:gd name="T0" fmla="*/ 0 w 84"/>
                  <a:gd name="T1" fmla="*/ 80 h 80"/>
                  <a:gd name="T2" fmla="*/ 84 w 84"/>
                  <a:gd name="T3" fmla="*/ 39 h 80"/>
                  <a:gd name="T4" fmla="*/ 0 w 84"/>
                  <a:gd name="T5" fmla="*/ 0 h 80"/>
                  <a:gd name="T6" fmla="*/ 0 w 84"/>
                  <a:gd name="T7" fmla="*/ 80 h 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4" h="80">
                    <a:moveTo>
                      <a:pt x="0" y="80"/>
                    </a:moveTo>
                    <a:lnTo>
                      <a:pt x="84" y="39"/>
                    </a:lnTo>
                    <a:lnTo>
                      <a:pt x="0" y="0"/>
                    </a:lnTo>
                    <a:lnTo>
                      <a:pt x="0" y="80"/>
                    </a:lnTo>
                    <a:close/>
                  </a:path>
                </a:pathLst>
              </a:custGeom>
              <a:solidFill>
                <a:srgbClr val="17244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59" name="Rectangle 1070">
                <a:extLst>
                  <a:ext uri="{FF2B5EF4-FFF2-40B4-BE49-F238E27FC236}">
                    <a16:creationId xmlns:a16="http://schemas.microsoft.com/office/drawing/2014/main" id="{5F150733-E852-44BC-A945-D901727BCA9F}"/>
                  </a:ext>
                </a:extLst>
              </p:cNvPr>
              <p:cNvSpPr>
                <a:spLocks noChangeArrowheads="1"/>
              </p:cNvSpPr>
              <p:nvPr/>
            </p:nvSpPr>
            <p:spPr bwMode="auto">
              <a:xfrm>
                <a:off x="3352" y="3386"/>
                <a:ext cx="110" cy="18"/>
              </a:xfrm>
              <a:prstGeom prst="rect">
                <a:avLst/>
              </a:prstGeom>
              <a:solidFill>
                <a:srgbClr val="273C8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260" name="Freeform 1071">
                <a:extLst>
                  <a:ext uri="{FF2B5EF4-FFF2-40B4-BE49-F238E27FC236}">
                    <a16:creationId xmlns:a16="http://schemas.microsoft.com/office/drawing/2014/main" id="{57C233CD-8118-4DA7-9F32-B4E813CDBD18}"/>
                  </a:ext>
                </a:extLst>
              </p:cNvPr>
              <p:cNvSpPr>
                <a:spLocks/>
              </p:cNvSpPr>
              <p:nvPr/>
            </p:nvSpPr>
            <p:spPr bwMode="auto">
              <a:xfrm>
                <a:off x="3459" y="3356"/>
                <a:ext cx="85" cy="80"/>
              </a:xfrm>
              <a:custGeom>
                <a:avLst/>
                <a:gdLst>
                  <a:gd name="T0" fmla="*/ 0 w 85"/>
                  <a:gd name="T1" fmla="*/ 80 h 80"/>
                  <a:gd name="T2" fmla="*/ 85 w 85"/>
                  <a:gd name="T3" fmla="*/ 39 h 80"/>
                  <a:gd name="T4" fmla="*/ 0 w 85"/>
                  <a:gd name="T5" fmla="*/ 0 h 80"/>
                  <a:gd name="T6" fmla="*/ 0 w 85"/>
                  <a:gd name="T7" fmla="*/ 80 h 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5" h="80">
                    <a:moveTo>
                      <a:pt x="0" y="80"/>
                    </a:moveTo>
                    <a:lnTo>
                      <a:pt x="85" y="39"/>
                    </a:lnTo>
                    <a:lnTo>
                      <a:pt x="0" y="0"/>
                    </a:lnTo>
                    <a:lnTo>
                      <a:pt x="0" y="80"/>
                    </a:lnTo>
                    <a:close/>
                  </a:path>
                </a:pathLst>
              </a:custGeom>
              <a:solidFill>
                <a:srgbClr val="273C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00" name="Group 1072">
              <a:extLst>
                <a:ext uri="{FF2B5EF4-FFF2-40B4-BE49-F238E27FC236}">
                  <a16:creationId xmlns:a16="http://schemas.microsoft.com/office/drawing/2014/main" id="{8333B9D3-7645-42B9-9260-B92AD4515524}"/>
                </a:ext>
              </a:extLst>
            </p:cNvPr>
            <p:cNvGrpSpPr>
              <a:grpSpLocks/>
            </p:cNvGrpSpPr>
            <p:nvPr/>
          </p:nvGrpSpPr>
          <p:grpSpPr bwMode="auto">
            <a:xfrm>
              <a:off x="1548" y="3057"/>
              <a:ext cx="1581" cy="267"/>
              <a:chOff x="1548" y="3057"/>
              <a:chExt cx="1581" cy="267"/>
            </a:xfrm>
          </p:grpSpPr>
          <p:sp>
            <p:nvSpPr>
              <p:cNvPr id="1252" name="Freeform 1073">
                <a:extLst>
                  <a:ext uri="{FF2B5EF4-FFF2-40B4-BE49-F238E27FC236}">
                    <a16:creationId xmlns:a16="http://schemas.microsoft.com/office/drawing/2014/main" id="{7C1A5D85-B65A-4BC4-82FE-0F615E9FBB1C}"/>
                  </a:ext>
                </a:extLst>
              </p:cNvPr>
              <p:cNvSpPr>
                <a:spLocks/>
              </p:cNvSpPr>
              <p:nvPr/>
            </p:nvSpPr>
            <p:spPr bwMode="auto">
              <a:xfrm>
                <a:off x="1548" y="3057"/>
                <a:ext cx="1569" cy="255"/>
              </a:xfrm>
              <a:custGeom>
                <a:avLst/>
                <a:gdLst>
                  <a:gd name="T0" fmla="*/ 44 w 1569"/>
                  <a:gd name="T1" fmla="*/ 0 h 255"/>
                  <a:gd name="T2" fmla="*/ 36 w 1569"/>
                  <a:gd name="T3" fmla="*/ 2 h 255"/>
                  <a:gd name="T4" fmla="*/ 27 w 1569"/>
                  <a:gd name="T5" fmla="*/ 3 h 255"/>
                  <a:gd name="T6" fmla="*/ 12 w 1569"/>
                  <a:gd name="T7" fmla="*/ 12 h 255"/>
                  <a:gd name="T8" fmla="*/ 3 w 1569"/>
                  <a:gd name="T9" fmla="*/ 26 h 255"/>
                  <a:gd name="T10" fmla="*/ 1 w 1569"/>
                  <a:gd name="T11" fmla="*/ 35 h 255"/>
                  <a:gd name="T12" fmla="*/ 0 w 1569"/>
                  <a:gd name="T13" fmla="*/ 43 h 255"/>
                  <a:gd name="T14" fmla="*/ 0 w 1569"/>
                  <a:gd name="T15" fmla="*/ 212 h 255"/>
                  <a:gd name="T16" fmla="*/ 1 w 1569"/>
                  <a:gd name="T17" fmla="*/ 222 h 255"/>
                  <a:gd name="T18" fmla="*/ 3 w 1569"/>
                  <a:gd name="T19" fmla="*/ 229 h 255"/>
                  <a:gd name="T20" fmla="*/ 12 w 1569"/>
                  <a:gd name="T21" fmla="*/ 243 h 255"/>
                  <a:gd name="T22" fmla="*/ 27 w 1569"/>
                  <a:gd name="T23" fmla="*/ 252 h 255"/>
                  <a:gd name="T24" fmla="*/ 36 w 1569"/>
                  <a:gd name="T25" fmla="*/ 253 h 255"/>
                  <a:gd name="T26" fmla="*/ 44 w 1569"/>
                  <a:gd name="T27" fmla="*/ 255 h 255"/>
                  <a:gd name="T28" fmla="*/ 1524 w 1569"/>
                  <a:gd name="T29" fmla="*/ 255 h 255"/>
                  <a:gd name="T30" fmla="*/ 1533 w 1569"/>
                  <a:gd name="T31" fmla="*/ 253 h 255"/>
                  <a:gd name="T32" fmla="*/ 1541 w 1569"/>
                  <a:gd name="T33" fmla="*/ 252 h 255"/>
                  <a:gd name="T34" fmla="*/ 1556 w 1569"/>
                  <a:gd name="T35" fmla="*/ 243 h 255"/>
                  <a:gd name="T36" fmla="*/ 1565 w 1569"/>
                  <a:gd name="T37" fmla="*/ 229 h 255"/>
                  <a:gd name="T38" fmla="*/ 1567 w 1569"/>
                  <a:gd name="T39" fmla="*/ 222 h 255"/>
                  <a:gd name="T40" fmla="*/ 1569 w 1569"/>
                  <a:gd name="T41" fmla="*/ 212 h 255"/>
                  <a:gd name="T42" fmla="*/ 1569 w 1569"/>
                  <a:gd name="T43" fmla="*/ 43 h 255"/>
                  <a:gd name="T44" fmla="*/ 1567 w 1569"/>
                  <a:gd name="T45" fmla="*/ 35 h 255"/>
                  <a:gd name="T46" fmla="*/ 1565 w 1569"/>
                  <a:gd name="T47" fmla="*/ 26 h 255"/>
                  <a:gd name="T48" fmla="*/ 1556 w 1569"/>
                  <a:gd name="T49" fmla="*/ 12 h 255"/>
                  <a:gd name="T50" fmla="*/ 1541 w 1569"/>
                  <a:gd name="T51" fmla="*/ 3 h 255"/>
                  <a:gd name="T52" fmla="*/ 1533 w 1569"/>
                  <a:gd name="T53" fmla="*/ 2 h 255"/>
                  <a:gd name="T54" fmla="*/ 1524 w 1569"/>
                  <a:gd name="T55" fmla="*/ 0 h 255"/>
                  <a:gd name="T56" fmla="*/ 44 w 1569"/>
                  <a:gd name="T57" fmla="*/ 0 h 2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569" h="255">
                    <a:moveTo>
                      <a:pt x="44" y="0"/>
                    </a:moveTo>
                    <a:lnTo>
                      <a:pt x="36" y="2"/>
                    </a:lnTo>
                    <a:lnTo>
                      <a:pt x="27" y="3"/>
                    </a:lnTo>
                    <a:lnTo>
                      <a:pt x="12" y="12"/>
                    </a:lnTo>
                    <a:lnTo>
                      <a:pt x="3" y="26"/>
                    </a:lnTo>
                    <a:lnTo>
                      <a:pt x="1" y="35"/>
                    </a:lnTo>
                    <a:lnTo>
                      <a:pt x="0" y="43"/>
                    </a:lnTo>
                    <a:lnTo>
                      <a:pt x="0" y="212"/>
                    </a:lnTo>
                    <a:lnTo>
                      <a:pt x="1" y="222"/>
                    </a:lnTo>
                    <a:lnTo>
                      <a:pt x="3" y="229"/>
                    </a:lnTo>
                    <a:lnTo>
                      <a:pt x="12" y="243"/>
                    </a:lnTo>
                    <a:lnTo>
                      <a:pt x="27" y="252"/>
                    </a:lnTo>
                    <a:lnTo>
                      <a:pt x="36" y="253"/>
                    </a:lnTo>
                    <a:lnTo>
                      <a:pt x="44" y="255"/>
                    </a:lnTo>
                    <a:lnTo>
                      <a:pt x="1524" y="255"/>
                    </a:lnTo>
                    <a:lnTo>
                      <a:pt x="1533" y="253"/>
                    </a:lnTo>
                    <a:lnTo>
                      <a:pt x="1541" y="252"/>
                    </a:lnTo>
                    <a:lnTo>
                      <a:pt x="1556" y="243"/>
                    </a:lnTo>
                    <a:lnTo>
                      <a:pt x="1565" y="229"/>
                    </a:lnTo>
                    <a:lnTo>
                      <a:pt x="1567" y="222"/>
                    </a:lnTo>
                    <a:lnTo>
                      <a:pt x="1569" y="212"/>
                    </a:lnTo>
                    <a:lnTo>
                      <a:pt x="1569" y="43"/>
                    </a:lnTo>
                    <a:lnTo>
                      <a:pt x="1567" y="35"/>
                    </a:lnTo>
                    <a:lnTo>
                      <a:pt x="1565" y="26"/>
                    </a:lnTo>
                    <a:lnTo>
                      <a:pt x="1556" y="12"/>
                    </a:lnTo>
                    <a:lnTo>
                      <a:pt x="1541" y="3"/>
                    </a:lnTo>
                    <a:lnTo>
                      <a:pt x="1533" y="2"/>
                    </a:lnTo>
                    <a:lnTo>
                      <a:pt x="1524" y="0"/>
                    </a:lnTo>
                    <a:lnTo>
                      <a:pt x="44" y="0"/>
                    </a:lnTo>
                    <a:close/>
                  </a:path>
                </a:pathLst>
              </a:custGeom>
              <a:solidFill>
                <a:srgbClr val="C2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53" name="Freeform 1074">
                <a:extLst>
                  <a:ext uri="{FF2B5EF4-FFF2-40B4-BE49-F238E27FC236}">
                    <a16:creationId xmlns:a16="http://schemas.microsoft.com/office/drawing/2014/main" id="{DEE384F9-6F82-4056-A43B-D8FB42EFBE2C}"/>
                  </a:ext>
                </a:extLst>
              </p:cNvPr>
              <p:cNvSpPr>
                <a:spLocks/>
              </p:cNvSpPr>
              <p:nvPr/>
            </p:nvSpPr>
            <p:spPr bwMode="auto">
              <a:xfrm>
                <a:off x="1560" y="3069"/>
                <a:ext cx="1569" cy="255"/>
              </a:xfrm>
              <a:custGeom>
                <a:avLst/>
                <a:gdLst>
                  <a:gd name="T0" fmla="*/ 45 w 1569"/>
                  <a:gd name="T1" fmla="*/ 0 h 255"/>
                  <a:gd name="T2" fmla="*/ 37 w 1569"/>
                  <a:gd name="T3" fmla="*/ 2 h 255"/>
                  <a:gd name="T4" fmla="*/ 28 w 1569"/>
                  <a:gd name="T5" fmla="*/ 3 h 255"/>
                  <a:gd name="T6" fmla="*/ 13 w 1569"/>
                  <a:gd name="T7" fmla="*/ 12 h 255"/>
                  <a:gd name="T8" fmla="*/ 4 w 1569"/>
                  <a:gd name="T9" fmla="*/ 26 h 255"/>
                  <a:gd name="T10" fmla="*/ 2 w 1569"/>
                  <a:gd name="T11" fmla="*/ 35 h 255"/>
                  <a:gd name="T12" fmla="*/ 0 w 1569"/>
                  <a:gd name="T13" fmla="*/ 43 h 255"/>
                  <a:gd name="T14" fmla="*/ 0 w 1569"/>
                  <a:gd name="T15" fmla="*/ 213 h 255"/>
                  <a:gd name="T16" fmla="*/ 2 w 1569"/>
                  <a:gd name="T17" fmla="*/ 222 h 255"/>
                  <a:gd name="T18" fmla="*/ 4 w 1569"/>
                  <a:gd name="T19" fmla="*/ 229 h 255"/>
                  <a:gd name="T20" fmla="*/ 13 w 1569"/>
                  <a:gd name="T21" fmla="*/ 243 h 255"/>
                  <a:gd name="T22" fmla="*/ 28 w 1569"/>
                  <a:gd name="T23" fmla="*/ 252 h 255"/>
                  <a:gd name="T24" fmla="*/ 37 w 1569"/>
                  <a:gd name="T25" fmla="*/ 254 h 255"/>
                  <a:gd name="T26" fmla="*/ 45 w 1569"/>
                  <a:gd name="T27" fmla="*/ 255 h 255"/>
                  <a:gd name="T28" fmla="*/ 1525 w 1569"/>
                  <a:gd name="T29" fmla="*/ 255 h 255"/>
                  <a:gd name="T30" fmla="*/ 1534 w 1569"/>
                  <a:gd name="T31" fmla="*/ 254 h 255"/>
                  <a:gd name="T32" fmla="*/ 1542 w 1569"/>
                  <a:gd name="T33" fmla="*/ 252 h 255"/>
                  <a:gd name="T34" fmla="*/ 1557 w 1569"/>
                  <a:gd name="T35" fmla="*/ 243 h 255"/>
                  <a:gd name="T36" fmla="*/ 1566 w 1569"/>
                  <a:gd name="T37" fmla="*/ 229 h 255"/>
                  <a:gd name="T38" fmla="*/ 1568 w 1569"/>
                  <a:gd name="T39" fmla="*/ 222 h 255"/>
                  <a:gd name="T40" fmla="*/ 1569 w 1569"/>
                  <a:gd name="T41" fmla="*/ 213 h 255"/>
                  <a:gd name="T42" fmla="*/ 1569 w 1569"/>
                  <a:gd name="T43" fmla="*/ 43 h 255"/>
                  <a:gd name="T44" fmla="*/ 1568 w 1569"/>
                  <a:gd name="T45" fmla="*/ 35 h 255"/>
                  <a:gd name="T46" fmla="*/ 1566 w 1569"/>
                  <a:gd name="T47" fmla="*/ 26 h 255"/>
                  <a:gd name="T48" fmla="*/ 1557 w 1569"/>
                  <a:gd name="T49" fmla="*/ 12 h 255"/>
                  <a:gd name="T50" fmla="*/ 1542 w 1569"/>
                  <a:gd name="T51" fmla="*/ 3 h 255"/>
                  <a:gd name="T52" fmla="*/ 1534 w 1569"/>
                  <a:gd name="T53" fmla="*/ 2 h 255"/>
                  <a:gd name="T54" fmla="*/ 1525 w 1569"/>
                  <a:gd name="T55" fmla="*/ 0 h 255"/>
                  <a:gd name="T56" fmla="*/ 45 w 1569"/>
                  <a:gd name="T57" fmla="*/ 0 h 2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569" h="255">
                    <a:moveTo>
                      <a:pt x="45" y="0"/>
                    </a:moveTo>
                    <a:lnTo>
                      <a:pt x="37" y="2"/>
                    </a:lnTo>
                    <a:lnTo>
                      <a:pt x="28" y="3"/>
                    </a:lnTo>
                    <a:lnTo>
                      <a:pt x="13" y="12"/>
                    </a:lnTo>
                    <a:lnTo>
                      <a:pt x="4" y="26"/>
                    </a:lnTo>
                    <a:lnTo>
                      <a:pt x="2" y="35"/>
                    </a:lnTo>
                    <a:lnTo>
                      <a:pt x="0" y="43"/>
                    </a:lnTo>
                    <a:lnTo>
                      <a:pt x="0" y="213"/>
                    </a:lnTo>
                    <a:lnTo>
                      <a:pt x="2" y="222"/>
                    </a:lnTo>
                    <a:lnTo>
                      <a:pt x="4" y="229"/>
                    </a:lnTo>
                    <a:lnTo>
                      <a:pt x="13" y="243"/>
                    </a:lnTo>
                    <a:lnTo>
                      <a:pt x="28" y="252"/>
                    </a:lnTo>
                    <a:lnTo>
                      <a:pt x="37" y="254"/>
                    </a:lnTo>
                    <a:lnTo>
                      <a:pt x="45" y="255"/>
                    </a:lnTo>
                    <a:lnTo>
                      <a:pt x="1525" y="255"/>
                    </a:lnTo>
                    <a:lnTo>
                      <a:pt x="1534" y="254"/>
                    </a:lnTo>
                    <a:lnTo>
                      <a:pt x="1542" y="252"/>
                    </a:lnTo>
                    <a:lnTo>
                      <a:pt x="1557" y="243"/>
                    </a:lnTo>
                    <a:lnTo>
                      <a:pt x="1566" y="229"/>
                    </a:lnTo>
                    <a:lnTo>
                      <a:pt x="1568" y="222"/>
                    </a:lnTo>
                    <a:lnTo>
                      <a:pt x="1569" y="213"/>
                    </a:lnTo>
                    <a:lnTo>
                      <a:pt x="1569" y="43"/>
                    </a:lnTo>
                    <a:lnTo>
                      <a:pt x="1568" y="35"/>
                    </a:lnTo>
                    <a:lnTo>
                      <a:pt x="1566" y="26"/>
                    </a:lnTo>
                    <a:lnTo>
                      <a:pt x="1557" y="12"/>
                    </a:lnTo>
                    <a:lnTo>
                      <a:pt x="1542" y="3"/>
                    </a:lnTo>
                    <a:lnTo>
                      <a:pt x="1534" y="2"/>
                    </a:lnTo>
                    <a:lnTo>
                      <a:pt x="1525" y="0"/>
                    </a:lnTo>
                    <a:lnTo>
                      <a:pt x="45" y="0"/>
                    </a:lnTo>
                    <a:close/>
                  </a:path>
                </a:pathLst>
              </a:custGeom>
              <a:solidFill>
                <a:srgbClr val="5C7A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54" name="Freeform 1075">
                <a:extLst>
                  <a:ext uri="{FF2B5EF4-FFF2-40B4-BE49-F238E27FC236}">
                    <a16:creationId xmlns:a16="http://schemas.microsoft.com/office/drawing/2014/main" id="{6538EE60-6C66-484E-8A2C-FC2CE5C15D4E}"/>
                  </a:ext>
                </a:extLst>
              </p:cNvPr>
              <p:cNvSpPr>
                <a:spLocks/>
              </p:cNvSpPr>
              <p:nvPr/>
            </p:nvSpPr>
            <p:spPr bwMode="auto">
              <a:xfrm>
                <a:off x="1554" y="3063"/>
                <a:ext cx="1569" cy="255"/>
              </a:xfrm>
              <a:custGeom>
                <a:avLst/>
                <a:gdLst>
                  <a:gd name="T0" fmla="*/ 45 w 1569"/>
                  <a:gd name="T1" fmla="*/ 0 h 255"/>
                  <a:gd name="T2" fmla="*/ 37 w 1569"/>
                  <a:gd name="T3" fmla="*/ 2 h 255"/>
                  <a:gd name="T4" fmla="*/ 27 w 1569"/>
                  <a:gd name="T5" fmla="*/ 3 h 255"/>
                  <a:gd name="T6" fmla="*/ 13 w 1569"/>
                  <a:gd name="T7" fmla="*/ 12 h 255"/>
                  <a:gd name="T8" fmla="*/ 3 w 1569"/>
                  <a:gd name="T9" fmla="*/ 26 h 255"/>
                  <a:gd name="T10" fmla="*/ 2 w 1569"/>
                  <a:gd name="T11" fmla="*/ 35 h 255"/>
                  <a:gd name="T12" fmla="*/ 0 w 1569"/>
                  <a:gd name="T13" fmla="*/ 43 h 255"/>
                  <a:gd name="T14" fmla="*/ 0 w 1569"/>
                  <a:gd name="T15" fmla="*/ 213 h 255"/>
                  <a:gd name="T16" fmla="*/ 2 w 1569"/>
                  <a:gd name="T17" fmla="*/ 222 h 255"/>
                  <a:gd name="T18" fmla="*/ 3 w 1569"/>
                  <a:gd name="T19" fmla="*/ 229 h 255"/>
                  <a:gd name="T20" fmla="*/ 13 w 1569"/>
                  <a:gd name="T21" fmla="*/ 243 h 255"/>
                  <a:gd name="T22" fmla="*/ 27 w 1569"/>
                  <a:gd name="T23" fmla="*/ 252 h 255"/>
                  <a:gd name="T24" fmla="*/ 37 w 1569"/>
                  <a:gd name="T25" fmla="*/ 253 h 255"/>
                  <a:gd name="T26" fmla="*/ 45 w 1569"/>
                  <a:gd name="T27" fmla="*/ 255 h 255"/>
                  <a:gd name="T28" fmla="*/ 1524 w 1569"/>
                  <a:gd name="T29" fmla="*/ 255 h 255"/>
                  <a:gd name="T30" fmla="*/ 1534 w 1569"/>
                  <a:gd name="T31" fmla="*/ 253 h 255"/>
                  <a:gd name="T32" fmla="*/ 1542 w 1569"/>
                  <a:gd name="T33" fmla="*/ 252 h 255"/>
                  <a:gd name="T34" fmla="*/ 1556 w 1569"/>
                  <a:gd name="T35" fmla="*/ 243 h 255"/>
                  <a:gd name="T36" fmla="*/ 1566 w 1569"/>
                  <a:gd name="T37" fmla="*/ 229 h 255"/>
                  <a:gd name="T38" fmla="*/ 1567 w 1569"/>
                  <a:gd name="T39" fmla="*/ 222 h 255"/>
                  <a:gd name="T40" fmla="*/ 1569 w 1569"/>
                  <a:gd name="T41" fmla="*/ 213 h 255"/>
                  <a:gd name="T42" fmla="*/ 1569 w 1569"/>
                  <a:gd name="T43" fmla="*/ 43 h 255"/>
                  <a:gd name="T44" fmla="*/ 1567 w 1569"/>
                  <a:gd name="T45" fmla="*/ 35 h 255"/>
                  <a:gd name="T46" fmla="*/ 1566 w 1569"/>
                  <a:gd name="T47" fmla="*/ 26 h 255"/>
                  <a:gd name="T48" fmla="*/ 1556 w 1569"/>
                  <a:gd name="T49" fmla="*/ 12 h 255"/>
                  <a:gd name="T50" fmla="*/ 1542 w 1569"/>
                  <a:gd name="T51" fmla="*/ 3 h 255"/>
                  <a:gd name="T52" fmla="*/ 1534 w 1569"/>
                  <a:gd name="T53" fmla="*/ 2 h 255"/>
                  <a:gd name="T54" fmla="*/ 1524 w 1569"/>
                  <a:gd name="T55" fmla="*/ 0 h 255"/>
                  <a:gd name="T56" fmla="*/ 45 w 1569"/>
                  <a:gd name="T57" fmla="*/ 0 h 2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569" h="255">
                    <a:moveTo>
                      <a:pt x="45" y="0"/>
                    </a:moveTo>
                    <a:lnTo>
                      <a:pt x="37" y="2"/>
                    </a:lnTo>
                    <a:lnTo>
                      <a:pt x="27" y="3"/>
                    </a:lnTo>
                    <a:lnTo>
                      <a:pt x="13" y="12"/>
                    </a:lnTo>
                    <a:lnTo>
                      <a:pt x="3" y="26"/>
                    </a:lnTo>
                    <a:lnTo>
                      <a:pt x="2" y="35"/>
                    </a:lnTo>
                    <a:lnTo>
                      <a:pt x="0" y="43"/>
                    </a:lnTo>
                    <a:lnTo>
                      <a:pt x="0" y="213"/>
                    </a:lnTo>
                    <a:lnTo>
                      <a:pt x="2" y="222"/>
                    </a:lnTo>
                    <a:lnTo>
                      <a:pt x="3" y="229"/>
                    </a:lnTo>
                    <a:lnTo>
                      <a:pt x="13" y="243"/>
                    </a:lnTo>
                    <a:lnTo>
                      <a:pt x="27" y="252"/>
                    </a:lnTo>
                    <a:lnTo>
                      <a:pt x="37" y="253"/>
                    </a:lnTo>
                    <a:lnTo>
                      <a:pt x="45" y="255"/>
                    </a:lnTo>
                    <a:lnTo>
                      <a:pt x="1524" y="255"/>
                    </a:lnTo>
                    <a:lnTo>
                      <a:pt x="1534" y="253"/>
                    </a:lnTo>
                    <a:lnTo>
                      <a:pt x="1542" y="252"/>
                    </a:lnTo>
                    <a:lnTo>
                      <a:pt x="1556" y="243"/>
                    </a:lnTo>
                    <a:lnTo>
                      <a:pt x="1566" y="229"/>
                    </a:lnTo>
                    <a:lnTo>
                      <a:pt x="1567" y="222"/>
                    </a:lnTo>
                    <a:lnTo>
                      <a:pt x="1569" y="213"/>
                    </a:lnTo>
                    <a:lnTo>
                      <a:pt x="1569" y="43"/>
                    </a:lnTo>
                    <a:lnTo>
                      <a:pt x="1567" y="35"/>
                    </a:lnTo>
                    <a:lnTo>
                      <a:pt x="1566" y="26"/>
                    </a:lnTo>
                    <a:lnTo>
                      <a:pt x="1556" y="12"/>
                    </a:lnTo>
                    <a:lnTo>
                      <a:pt x="1542" y="3"/>
                    </a:lnTo>
                    <a:lnTo>
                      <a:pt x="1534" y="2"/>
                    </a:lnTo>
                    <a:lnTo>
                      <a:pt x="1524" y="0"/>
                    </a:lnTo>
                    <a:lnTo>
                      <a:pt x="45" y="0"/>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01" name="Group 1076">
              <a:extLst>
                <a:ext uri="{FF2B5EF4-FFF2-40B4-BE49-F238E27FC236}">
                  <a16:creationId xmlns:a16="http://schemas.microsoft.com/office/drawing/2014/main" id="{BC5E8400-0656-4DCF-82D7-401C5E111E51}"/>
                </a:ext>
              </a:extLst>
            </p:cNvPr>
            <p:cNvGrpSpPr>
              <a:grpSpLocks/>
            </p:cNvGrpSpPr>
            <p:nvPr/>
          </p:nvGrpSpPr>
          <p:grpSpPr bwMode="auto">
            <a:xfrm>
              <a:off x="1548" y="2410"/>
              <a:ext cx="1581" cy="265"/>
              <a:chOff x="1548" y="2410"/>
              <a:chExt cx="1581" cy="265"/>
            </a:xfrm>
          </p:grpSpPr>
          <p:sp>
            <p:nvSpPr>
              <p:cNvPr id="1249" name="Freeform 1077">
                <a:extLst>
                  <a:ext uri="{FF2B5EF4-FFF2-40B4-BE49-F238E27FC236}">
                    <a16:creationId xmlns:a16="http://schemas.microsoft.com/office/drawing/2014/main" id="{202B77DC-8E18-461E-A511-829CC9B1DC86}"/>
                  </a:ext>
                </a:extLst>
              </p:cNvPr>
              <p:cNvSpPr>
                <a:spLocks/>
              </p:cNvSpPr>
              <p:nvPr/>
            </p:nvSpPr>
            <p:spPr bwMode="auto">
              <a:xfrm>
                <a:off x="1548" y="2410"/>
                <a:ext cx="1569" cy="253"/>
              </a:xfrm>
              <a:custGeom>
                <a:avLst/>
                <a:gdLst>
                  <a:gd name="T0" fmla="*/ 44 w 1569"/>
                  <a:gd name="T1" fmla="*/ 0 h 253"/>
                  <a:gd name="T2" fmla="*/ 36 w 1569"/>
                  <a:gd name="T3" fmla="*/ 1 h 253"/>
                  <a:gd name="T4" fmla="*/ 27 w 1569"/>
                  <a:gd name="T5" fmla="*/ 3 h 253"/>
                  <a:gd name="T6" fmla="*/ 12 w 1569"/>
                  <a:gd name="T7" fmla="*/ 12 h 253"/>
                  <a:gd name="T8" fmla="*/ 3 w 1569"/>
                  <a:gd name="T9" fmla="*/ 24 h 253"/>
                  <a:gd name="T10" fmla="*/ 1 w 1569"/>
                  <a:gd name="T11" fmla="*/ 33 h 253"/>
                  <a:gd name="T12" fmla="*/ 0 w 1569"/>
                  <a:gd name="T13" fmla="*/ 41 h 253"/>
                  <a:gd name="T14" fmla="*/ 0 w 1569"/>
                  <a:gd name="T15" fmla="*/ 211 h 253"/>
                  <a:gd name="T16" fmla="*/ 1 w 1569"/>
                  <a:gd name="T17" fmla="*/ 220 h 253"/>
                  <a:gd name="T18" fmla="*/ 3 w 1569"/>
                  <a:gd name="T19" fmla="*/ 227 h 253"/>
                  <a:gd name="T20" fmla="*/ 12 w 1569"/>
                  <a:gd name="T21" fmla="*/ 241 h 253"/>
                  <a:gd name="T22" fmla="*/ 27 w 1569"/>
                  <a:gd name="T23" fmla="*/ 250 h 253"/>
                  <a:gd name="T24" fmla="*/ 36 w 1569"/>
                  <a:gd name="T25" fmla="*/ 251 h 253"/>
                  <a:gd name="T26" fmla="*/ 44 w 1569"/>
                  <a:gd name="T27" fmla="*/ 253 h 253"/>
                  <a:gd name="T28" fmla="*/ 1524 w 1569"/>
                  <a:gd name="T29" fmla="*/ 253 h 253"/>
                  <a:gd name="T30" fmla="*/ 1533 w 1569"/>
                  <a:gd name="T31" fmla="*/ 251 h 253"/>
                  <a:gd name="T32" fmla="*/ 1541 w 1569"/>
                  <a:gd name="T33" fmla="*/ 250 h 253"/>
                  <a:gd name="T34" fmla="*/ 1556 w 1569"/>
                  <a:gd name="T35" fmla="*/ 241 h 253"/>
                  <a:gd name="T36" fmla="*/ 1565 w 1569"/>
                  <a:gd name="T37" fmla="*/ 227 h 253"/>
                  <a:gd name="T38" fmla="*/ 1567 w 1569"/>
                  <a:gd name="T39" fmla="*/ 220 h 253"/>
                  <a:gd name="T40" fmla="*/ 1569 w 1569"/>
                  <a:gd name="T41" fmla="*/ 211 h 253"/>
                  <a:gd name="T42" fmla="*/ 1569 w 1569"/>
                  <a:gd name="T43" fmla="*/ 41 h 253"/>
                  <a:gd name="T44" fmla="*/ 1567 w 1569"/>
                  <a:gd name="T45" fmla="*/ 33 h 253"/>
                  <a:gd name="T46" fmla="*/ 1565 w 1569"/>
                  <a:gd name="T47" fmla="*/ 24 h 253"/>
                  <a:gd name="T48" fmla="*/ 1556 w 1569"/>
                  <a:gd name="T49" fmla="*/ 12 h 253"/>
                  <a:gd name="T50" fmla="*/ 1541 w 1569"/>
                  <a:gd name="T51" fmla="*/ 3 h 253"/>
                  <a:gd name="T52" fmla="*/ 1533 w 1569"/>
                  <a:gd name="T53" fmla="*/ 1 h 253"/>
                  <a:gd name="T54" fmla="*/ 1524 w 1569"/>
                  <a:gd name="T55" fmla="*/ 0 h 253"/>
                  <a:gd name="T56" fmla="*/ 44 w 1569"/>
                  <a:gd name="T57" fmla="*/ 0 h 25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569" h="253">
                    <a:moveTo>
                      <a:pt x="44" y="0"/>
                    </a:moveTo>
                    <a:lnTo>
                      <a:pt x="36" y="1"/>
                    </a:lnTo>
                    <a:lnTo>
                      <a:pt x="27" y="3"/>
                    </a:lnTo>
                    <a:lnTo>
                      <a:pt x="12" y="12"/>
                    </a:lnTo>
                    <a:lnTo>
                      <a:pt x="3" y="24"/>
                    </a:lnTo>
                    <a:lnTo>
                      <a:pt x="1" y="33"/>
                    </a:lnTo>
                    <a:lnTo>
                      <a:pt x="0" y="41"/>
                    </a:lnTo>
                    <a:lnTo>
                      <a:pt x="0" y="211"/>
                    </a:lnTo>
                    <a:lnTo>
                      <a:pt x="1" y="220"/>
                    </a:lnTo>
                    <a:lnTo>
                      <a:pt x="3" y="227"/>
                    </a:lnTo>
                    <a:lnTo>
                      <a:pt x="12" y="241"/>
                    </a:lnTo>
                    <a:lnTo>
                      <a:pt x="27" y="250"/>
                    </a:lnTo>
                    <a:lnTo>
                      <a:pt x="36" y="251"/>
                    </a:lnTo>
                    <a:lnTo>
                      <a:pt x="44" y="253"/>
                    </a:lnTo>
                    <a:lnTo>
                      <a:pt x="1524" y="253"/>
                    </a:lnTo>
                    <a:lnTo>
                      <a:pt x="1533" y="251"/>
                    </a:lnTo>
                    <a:lnTo>
                      <a:pt x="1541" y="250"/>
                    </a:lnTo>
                    <a:lnTo>
                      <a:pt x="1556" y="241"/>
                    </a:lnTo>
                    <a:lnTo>
                      <a:pt x="1565" y="227"/>
                    </a:lnTo>
                    <a:lnTo>
                      <a:pt x="1567" y="220"/>
                    </a:lnTo>
                    <a:lnTo>
                      <a:pt x="1569" y="211"/>
                    </a:lnTo>
                    <a:lnTo>
                      <a:pt x="1569" y="41"/>
                    </a:lnTo>
                    <a:lnTo>
                      <a:pt x="1567" y="33"/>
                    </a:lnTo>
                    <a:lnTo>
                      <a:pt x="1565" y="24"/>
                    </a:lnTo>
                    <a:lnTo>
                      <a:pt x="1556" y="12"/>
                    </a:lnTo>
                    <a:lnTo>
                      <a:pt x="1541" y="3"/>
                    </a:lnTo>
                    <a:lnTo>
                      <a:pt x="1533" y="1"/>
                    </a:lnTo>
                    <a:lnTo>
                      <a:pt x="1524" y="0"/>
                    </a:lnTo>
                    <a:lnTo>
                      <a:pt x="44" y="0"/>
                    </a:lnTo>
                    <a:close/>
                  </a:path>
                </a:pathLst>
              </a:custGeom>
              <a:solidFill>
                <a:srgbClr val="C2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50" name="Freeform 1078">
                <a:extLst>
                  <a:ext uri="{FF2B5EF4-FFF2-40B4-BE49-F238E27FC236}">
                    <a16:creationId xmlns:a16="http://schemas.microsoft.com/office/drawing/2014/main" id="{B3BB08D8-343C-415D-9506-2E91CA077F4B}"/>
                  </a:ext>
                </a:extLst>
              </p:cNvPr>
              <p:cNvSpPr>
                <a:spLocks/>
              </p:cNvSpPr>
              <p:nvPr/>
            </p:nvSpPr>
            <p:spPr bwMode="auto">
              <a:xfrm>
                <a:off x="1560" y="2422"/>
                <a:ext cx="1569" cy="253"/>
              </a:xfrm>
              <a:custGeom>
                <a:avLst/>
                <a:gdLst>
                  <a:gd name="T0" fmla="*/ 45 w 1569"/>
                  <a:gd name="T1" fmla="*/ 0 h 253"/>
                  <a:gd name="T2" fmla="*/ 37 w 1569"/>
                  <a:gd name="T3" fmla="*/ 1 h 253"/>
                  <a:gd name="T4" fmla="*/ 28 w 1569"/>
                  <a:gd name="T5" fmla="*/ 3 h 253"/>
                  <a:gd name="T6" fmla="*/ 13 w 1569"/>
                  <a:gd name="T7" fmla="*/ 12 h 253"/>
                  <a:gd name="T8" fmla="*/ 4 w 1569"/>
                  <a:gd name="T9" fmla="*/ 24 h 253"/>
                  <a:gd name="T10" fmla="*/ 2 w 1569"/>
                  <a:gd name="T11" fmla="*/ 33 h 253"/>
                  <a:gd name="T12" fmla="*/ 0 w 1569"/>
                  <a:gd name="T13" fmla="*/ 41 h 253"/>
                  <a:gd name="T14" fmla="*/ 0 w 1569"/>
                  <a:gd name="T15" fmla="*/ 211 h 253"/>
                  <a:gd name="T16" fmla="*/ 2 w 1569"/>
                  <a:gd name="T17" fmla="*/ 220 h 253"/>
                  <a:gd name="T18" fmla="*/ 4 w 1569"/>
                  <a:gd name="T19" fmla="*/ 227 h 253"/>
                  <a:gd name="T20" fmla="*/ 13 w 1569"/>
                  <a:gd name="T21" fmla="*/ 241 h 253"/>
                  <a:gd name="T22" fmla="*/ 28 w 1569"/>
                  <a:gd name="T23" fmla="*/ 250 h 253"/>
                  <a:gd name="T24" fmla="*/ 37 w 1569"/>
                  <a:gd name="T25" fmla="*/ 252 h 253"/>
                  <a:gd name="T26" fmla="*/ 45 w 1569"/>
                  <a:gd name="T27" fmla="*/ 253 h 253"/>
                  <a:gd name="T28" fmla="*/ 1525 w 1569"/>
                  <a:gd name="T29" fmla="*/ 253 h 253"/>
                  <a:gd name="T30" fmla="*/ 1534 w 1569"/>
                  <a:gd name="T31" fmla="*/ 252 h 253"/>
                  <a:gd name="T32" fmla="*/ 1542 w 1569"/>
                  <a:gd name="T33" fmla="*/ 250 h 253"/>
                  <a:gd name="T34" fmla="*/ 1557 w 1569"/>
                  <a:gd name="T35" fmla="*/ 241 h 253"/>
                  <a:gd name="T36" fmla="*/ 1566 w 1569"/>
                  <a:gd name="T37" fmla="*/ 227 h 253"/>
                  <a:gd name="T38" fmla="*/ 1568 w 1569"/>
                  <a:gd name="T39" fmla="*/ 220 h 253"/>
                  <a:gd name="T40" fmla="*/ 1569 w 1569"/>
                  <a:gd name="T41" fmla="*/ 211 h 253"/>
                  <a:gd name="T42" fmla="*/ 1569 w 1569"/>
                  <a:gd name="T43" fmla="*/ 41 h 253"/>
                  <a:gd name="T44" fmla="*/ 1568 w 1569"/>
                  <a:gd name="T45" fmla="*/ 33 h 253"/>
                  <a:gd name="T46" fmla="*/ 1566 w 1569"/>
                  <a:gd name="T47" fmla="*/ 24 h 253"/>
                  <a:gd name="T48" fmla="*/ 1557 w 1569"/>
                  <a:gd name="T49" fmla="*/ 12 h 253"/>
                  <a:gd name="T50" fmla="*/ 1542 w 1569"/>
                  <a:gd name="T51" fmla="*/ 3 h 253"/>
                  <a:gd name="T52" fmla="*/ 1534 w 1569"/>
                  <a:gd name="T53" fmla="*/ 1 h 253"/>
                  <a:gd name="T54" fmla="*/ 1525 w 1569"/>
                  <a:gd name="T55" fmla="*/ 0 h 253"/>
                  <a:gd name="T56" fmla="*/ 45 w 1569"/>
                  <a:gd name="T57" fmla="*/ 0 h 25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569" h="253">
                    <a:moveTo>
                      <a:pt x="45" y="0"/>
                    </a:moveTo>
                    <a:lnTo>
                      <a:pt x="37" y="1"/>
                    </a:lnTo>
                    <a:lnTo>
                      <a:pt x="28" y="3"/>
                    </a:lnTo>
                    <a:lnTo>
                      <a:pt x="13" y="12"/>
                    </a:lnTo>
                    <a:lnTo>
                      <a:pt x="4" y="24"/>
                    </a:lnTo>
                    <a:lnTo>
                      <a:pt x="2" y="33"/>
                    </a:lnTo>
                    <a:lnTo>
                      <a:pt x="0" y="41"/>
                    </a:lnTo>
                    <a:lnTo>
                      <a:pt x="0" y="211"/>
                    </a:lnTo>
                    <a:lnTo>
                      <a:pt x="2" y="220"/>
                    </a:lnTo>
                    <a:lnTo>
                      <a:pt x="4" y="227"/>
                    </a:lnTo>
                    <a:lnTo>
                      <a:pt x="13" y="241"/>
                    </a:lnTo>
                    <a:lnTo>
                      <a:pt x="28" y="250"/>
                    </a:lnTo>
                    <a:lnTo>
                      <a:pt x="37" y="252"/>
                    </a:lnTo>
                    <a:lnTo>
                      <a:pt x="45" y="253"/>
                    </a:lnTo>
                    <a:lnTo>
                      <a:pt x="1525" y="253"/>
                    </a:lnTo>
                    <a:lnTo>
                      <a:pt x="1534" y="252"/>
                    </a:lnTo>
                    <a:lnTo>
                      <a:pt x="1542" y="250"/>
                    </a:lnTo>
                    <a:lnTo>
                      <a:pt x="1557" y="241"/>
                    </a:lnTo>
                    <a:lnTo>
                      <a:pt x="1566" y="227"/>
                    </a:lnTo>
                    <a:lnTo>
                      <a:pt x="1568" y="220"/>
                    </a:lnTo>
                    <a:lnTo>
                      <a:pt x="1569" y="211"/>
                    </a:lnTo>
                    <a:lnTo>
                      <a:pt x="1569" y="41"/>
                    </a:lnTo>
                    <a:lnTo>
                      <a:pt x="1568" y="33"/>
                    </a:lnTo>
                    <a:lnTo>
                      <a:pt x="1566" y="24"/>
                    </a:lnTo>
                    <a:lnTo>
                      <a:pt x="1557" y="12"/>
                    </a:lnTo>
                    <a:lnTo>
                      <a:pt x="1542" y="3"/>
                    </a:lnTo>
                    <a:lnTo>
                      <a:pt x="1534" y="1"/>
                    </a:lnTo>
                    <a:lnTo>
                      <a:pt x="1525" y="0"/>
                    </a:lnTo>
                    <a:lnTo>
                      <a:pt x="45" y="0"/>
                    </a:lnTo>
                    <a:close/>
                  </a:path>
                </a:pathLst>
              </a:custGeom>
              <a:solidFill>
                <a:srgbClr val="5C7A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51" name="Freeform 1079">
                <a:extLst>
                  <a:ext uri="{FF2B5EF4-FFF2-40B4-BE49-F238E27FC236}">
                    <a16:creationId xmlns:a16="http://schemas.microsoft.com/office/drawing/2014/main" id="{586BF51B-E2A3-4032-AC78-DF149B5DA1BB}"/>
                  </a:ext>
                </a:extLst>
              </p:cNvPr>
              <p:cNvSpPr>
                <a:spLocks/>
              </p:cNvSpPr>
              <p:nvPr/>
            </p:nvSpPr>
            <p:spPr bwMode="auto">
              <a:xfrm>
                <a:off x="1554" y="2416"/>
                <a:ext cx="1569" cy="253"/>
              </a:xfrm>
              <a:custGeom>
                <a:avLst/>
                <a:gdLst>
                  <a:gd name="T0" fmla="*/ 45 w 1569"/>
                  <a:gd name="T1" fmla="*/ 0 h 253"/>
                  <a:gd name="T2" fmla="*/ 37 w 1569"/>
                  <a:gd name="T3" fmla="*/ 1 h 253"/>
                  <a:gd name="T4" fmla="*/ 27 w 1569"/>
                  <a:gd name="T5" fmla="*/ 3 h 253"/>
                  <a:gd name="T6" fmla="*/ 13 w 1569"/>
                  <a:gd name="T7" fmla="*/ 12 h 253"/>
                  <a:gd name="T8" fmla="*/ 3 w 1569"/>
                  <a:gd name="T9" fmla="*/ 24 h 253"/>
                  <a:gd name="T10" fmla="*/ 2 w 1569"/>
                  <a:gd name="T11" fmla="*/ 33 h 253"/>
                  <a:gd name="T12" fmla="*/ 0 w 1569"/>
                  <a:gd name="T13" fmla="*/ 41 h 253"/>
                  <a:gd name="T14" fmla="*/ 0 w 1569"/>
                  <a:gd name="T15" fmla="*/ 211 h 253"/>
                  <a:gd name="T16" fmla="*/ 2 w 1569"/>
                  <a:gd name="T17" fmla="*/ 220 h 253"/>
                  <a:gd name="T18" fmla="*/ 3 w 1569"/>
                  <a:gd name="T19" fmla="*/ 227 h 253"/>
                  <a:gd name="T20" fmla="*/ 13 w 1569"/>
                  <a:gd name="T21" fmla="*/ 241 h 253"/>
                  <a:gd name="T22" fmla="*/ 27 w 1569"/>
                  <a:gd name="T23" fmla="*/ 250 h 253"/>
                  <a:gd name="T24" fmla="*/ 37 w 1569"/>
                  <a:gd name="T25" fmla="*/ 252 h 253"/>
                  <a:gd name="T26" fmla="*/ 45 w 1569"/>
                  <a:gd name="T27" fmla="*/ 253 h 253"/>
                  <a:gd name="T28" fmla="*/ 1524 w 1569"/>
                  <a:gd name="T29" fmla="*/ 253 h 253"/>
                  <a:gd name="T30" fmla="*/ 1534 w 1569"/>
                  <a:gd name="T31" fmla="*/ 252 h 253"/>
                  <a:gd name="T32" fmla="*/ 1542 w 1569"/>
                  <a:gd name="T33" fmla="*/ 250 h 253"/>
                  <a:gd name="T34" fmla="*/ 1556 w 1569"/>
                  <a:gd name="T35" fmla="*/ 241 h 253"/>
                  <a:gd name="T36" fmla="*/ 1566 w 1569"/>
                  <a:gd name="T37" fmla="*/ 227 h 253"/>
                  <a:gd name="T38" fmla="*/ 1567 w 1569"/>
                  <a:gd name="T39" fmla="*/ 220 h 253"/>
                  <a:gd name="T40" fmla="*/ 1569 w 1569"/>
                  <a:gd name="T41" fmla="*/ 211 h 253"/>
                  <a:gd name="T42" fmla="*/ 1569 w 1569"/>
                  <a:gd name="T43" fmla="*/ 41 h 253"/>
                  <a:gd name="T44" fmla="*/ 1567 w 1569"/>
                  <a:gd name="T45" fmla="*/ 33 h 253"/>
                  <a:gd name="T46" fmla="*/ 1566 w 1569"/>
                  <a:gd name="T47" fmla="*/ 24 h 253"/>
                  <a:gd name="T48" fmla="*/ 1556 w 1569"/>
                  <a:gd name="T49" fmla="*/ 12 h 253"/>
                  <a:gd name="T50" fmla="*/ 1542 w 1569"/>
                  <a:gd name="T51" fmla="*/ 3 h 253"/>
                  <a:gd name="T52" fmla="*/ 1534 w 1569"/>
                  <a:gd name="T53" fmla="*/ 1 h 253"/>
                  <a:gd name="T54" fmla="*/ 1524 w 1569"/>
                  <a:gd name="T55" fmla="*/ 0 h 253"/>
                  <a:gd name="T56" fmla="*/ 45 w 1569"/>
                  <a:gd name="T57" fmla="*/ 0 h 25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569" h="253">
                    <a:moveTo>
                      <a:pt x="45" y="0"/>
                    </a:moveTo>
                    <a:lnTo>
                      <a:pt x="37" y="1"/>
                    </a:lnTo>
                    <a:lnTo>
                      <a:pt x="27" y="3"/>
                    </a:lnTo>
                    <a:lnTo>
                      <a:pt x="13" y="12"/>
                    </a:lnTo>
                    <a:lnTo>
                      <a:pt x="3" y="24"/>
                    </a:lnTo>
                    <a:lnTo>
                      <a:pt x="2" y="33"/>
                    </a:lnTo>
                    <a:lnTo>
                      <a:pt x="0" y="41"/>
                    </a:lnTo>
                    <a:lnTo>
                      <a:pt x="0" y="211"/>
                    </a:lnTo>
                    <a:lnTo>
                      <a:pt x="2" y="220"/>
                    </a:lnTo>
                    <a:lnTo>
                      <a:pt x="3" y="227"/>
                    </a:lnTo>
                    <a:lnTo>
                      <a:pt x="13" y="241"/>
                    </a:lnTo>
                    <a:lnTo>
                      <a:pt x="27" y="250"/>
                    </a:lnTo>
                    <a:lnTo>
                      <a:pt x="37" y="252"/>
                    </a:lnTo>
                    <a:lnTo>
                      <a:pt x="45" y="253"/>
                    </a:lnTo>
                    <a:lnTo>
                      <a:pt x="1524" y="253"/>
                    </a:lnTo>
                    <a:lnTo>
                      <a:pt x="1534" y="252"/>
                    </a:lnTo>
                    <a:lnTo>
                      <a:pt x="1542" y="250"/>
                    </a:lnTo>
                    <a:lnTo>
                      <a:pt x="1556" y="241"/>
                    </a:lnTo>
                    <a:lnTo>
                      <a:pt x="1566" y="227"/>
                    </a:lnTo>
                    <a:lnTo>
                      <a:pt x="1567" y="220"/>
                    </a:lnTo>
                    <a:lnTo>
                      <a:pt x="1569" y="211"/>
                    </a:lnTo>
                    <a:lnTo>
                      <a:pt x="1569" y="41"/>
                    </a:lnTo>
                    <a:lnTo>
                      <a:pt x="1567" y="33"/>
                    </a:lnTo>
                    <a:lnTo>
                      <a:pt x="1566" y="24"/>
                    </a:lnTo>
                    <a:lnTo>
                      <a:pt x="1556" y="12"/>
                    </a:lnTo>
                    <a:lnTo>
                      <a:pt x="1542" y="3"/>
                    </a:lnTo>
                    <a:lnTo>
                      <a:pt x="1534" y="1"/>
                    </a:lnTo>
                    <a:lnTo>
                      <a:pt x="1524" y="0"/>
                    </a:lnTo>
                    <a:lnTo>
                      <a:pt x="45" y="0"/>
                    </a:lnTo>
                    <a:close/>
                  </a:path>
                </a:pathLst>
              </a:custGeom>
              <a:solidFill>
                <a:srgbClr val="99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02" name="Group 1080">
              <a:extLst>
                <a:ext uri="{FF2B5EF4-FFF2-40B4-BE49-F238E27FC236}">
                  <a16:creationId xmlns:a16="http://schemas.microsoft.com/office/drawing/2014/main" id="{1AFFB203-B441-43AE-A26A-4D34397E52D8}"/>
                </a:ext>
              </a:extLst>
            </p:cNvPr>
            <p:cNvGrpSpPr>
              <a:grpSpLocks/>
            </p:cNvGrpSpPr>
            <p:nvPr/>
          </p:nvGrpSpPr>
          <p:grpSpPr bwMode="auto">
            <a:xfrm>
              <a:off x="1548" y="1245"/>
              <a:ext cx="1581" cy="267"/>
              <a:chOff x="1548" y="1245"/>
              <a:chExt cx="1581" cy="267"/>
            </a:xfrm>
          </p:grpSpPr>
          <p:sp>
            <p:nvSpPr>
              <p:cNvPr id="1246" name="Freeform 1081">
                <a:extLst>
                  <a:ext uri="{FF2B5EF4-FFF2-40B4-BE49-F238E27FC236}">
                    <a16:creationId xmlns:a16="http://schemas.microsoft.com/office/drawing/2014/main" id="{86F46D4A-8463-4C80-AEF8-E92BF8B3537B}"/>
                  </a:ext>
                </a:extLst>
              </p:cNvPr>
              <p:cNvSpPr>
                <a:spLocks/>
              </p:cNvSpPr>
              <p:nvPr/>
            </p:nvSpPr>
            <p:spPr bwMode="auto">
              <a:xfrm>
                <a:off x="1548" y="1245"/>
                <a:ext cx="1569" cy="255"/>
              </a:xfrm>
              <a:custGeom>
                <a:avLst/>
                <a:gdLst>
                  <a:gd name="T0" fmla="*/ 44 w 1569"/>
                  <a:gd name="T1" fmla="*/ 0 h 255"/>
                  <a:gd name="T2" fmla="*/ 36 w 1569"/>
                  <a:gd name="T3" fmla="*/ 2 h 255"/>
                  <a:gd name="T4" fmla="*/ 27 w 1569"/>
                  <a:gd name="T5" fmla="*/ 3 h 255"/>
                  <a:gd name="T6" fmla="*/ 12 w 1569"/>
                  <a:gd name="T7" fmla="*/ 12 h 255"/>
                  <a:gd name="T8" fmla="*/ 3 w 1569"/>
                  <a:gd name="T9" fmla="*/ 26 h 255"/>
                  <a:gd name="T10" fmla="*/ 1 w 1569"/>
                  <a:gd name="T11" fmla="*/ 35 h 255"/>
                  <a:gd name="T12" fmla="*/ 0 w 1569"/>
                  <a:gd name="T13" fmla="*/ 43 h 255"/>
                  <a:gd name="T14" fmla="*/ 0 w 1569"/>
                  <a:gd name="T15" fmla="*/ 213 h 255"/>
                  <a:gd name="T16" fmla="*/ 1 w 1569"/>
                  <a:gd name="T17" fmla="*/ 222 h 255"/>
                  <a:gd name="T18" fmla="*/ 3 w 1569"/>
                  <a:gd name="T19" fmla="*/ 229 h 255"/>
                  <a:gd name="T20" fmla="*/ 12 w 1569"/>
                  <a:gd name="T21" fmla="*/ 243 h 255"/>
                  <a:gd name="T22" fmla="*/ 27 w 1569"/>
                  <a:gd name="T23" fmla="*/ 252 h 255"/>
                  <a:gd name="T24" fmla="*/ 36 w 1569"/>
                  <a:gd name="T25" fmla="*/ 253 h 255"/>
                  <a:gd name="T26" fmla="*/ 44 w 1569"/>
                  <a:gd name="T27" fmla="*/ 255 h 255"/>
                  <a:gd name="T28" fmla="*/ 1524 w 1569"/>
                  <a:gd name="T29" fmla="*/ 255 h 255"/>
                  <a:gd name="T30" fmla="*/ 1533 w 1569"/>
                  <a:gd name="T31" fmla="*/ 253 h 255"/>
                  <a:gd name="T32" fmla="*/ 1541 w 1569"/>
                  <a:gd name="T33" fmla="*/ 252 h 255"/>
                  <a:gd name="T34" fmla="*/ 1556 w 1569"/>
                  <a:gd name="T35" fmla="*/ 243 h 255"/>
                  <a:gd name="T36" fmla="*/ 1565 w 1569"/>
                  <a:gd name="T37" fmla="*/ 229 h 255"/>
                  <a:gd name="T38" fmla="*/ 1567 w 1569"/>
                  <a:gd name="T39" fmla="*/ 222 h 255"/>
                  <a:gd name="T40" fmla="*/ 1569 w 1569"/>
                  <a:gd name="T41" fmla="*/ 213 h 255"/>
                  <a:gd name="T42" fmla="*/ 1569 w 1569"/>
                  <a:gd name="T43" fmla="*/ 43 h 255"/>
                  <a:gd name="T44" fmla="*/ 1567 w 1569"/>
                  <a:gd name="T45" fmla="*/ 35 h 255"/>
                  <a:gd name="T46" fmla="*/ 1565 w 1569"/>
                  <a:gd name="T47" fmla="*/ 26 h 255"/>
                  <a:gd name="T48" fmla="*/ 1556 w 1569"/>
                  <a:gd name="T49" fmla="*/ 12 h 255"/>
                  <a:gd name="T50" fmla="*/ 1541 w 1569"/>
                  <a:gd name="T51" fmla="*/ 3 h 255"/>
                  <a:gd name="T52" fmla="*/ 1533 w 1569"/>
                  <a:gd name="T53" fmla="*/ 2 h 255"/>
                  <a:gd name="T54" fmla="*/ 1524 w 1569"/>
                  <a:gd name="T55" fmla="*/ 0 h 255"/>
                  <a:gd name="T56" fmla="*/ 44 w 1569"/>
                  <a:gd name="T57" fmla="*/ 0 h 2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569" h="255">
                    <a:moveTo>
                      <a:pt x="44" y="0"/>
                    </a:moveTo>
                    <a:lnTo>
                      <a:pt x="36" y="2"/>
                    </a:lnTo>
                    <a:lnTo>
                      <a:pt x="27" y="3"/>
                    </a:lnTo>
                    <a:lnTo>
                      <a:pt x="12" y="12"/>
                    </a:lnTo>
                    <a:lnTo>
                      <a:pt x="3" y="26"/>
                    </a:lnTo>
                    <a:lnTo>
                      <a:pt x="1" y="35"/>
                    </a:lnTo>
                    <a:lnTo>
                      <a:pt x="0" y="43"/>
                    </a:lnTo>
                    <a:lnTo>
                      <a:pt x="0" y="213"/>
                    </a:lnTo>
                    <a:lnTo>
                      <a:pt x="1" y="222"/>
                    </a:lnTo>
                    <a:lnTo>
                      <a:pt x="3" y="229"/>
                    </a:lnTo>
                    <a:lnTo>
                      <a:pt x="12" y="243"/>
                    </a:lnTo>
                    <a:lnTo>
                      <a:pt x="27" y="252"/>
                    </a:lnTo>
                    <a:lnTo>
                      <a:pt x="36" y="253"/>
                    </a:lnTo>
                    <a:lnTo>
                      <a:pt x="44" y="255"/>
                    </a:lnTo>
                    <a:lnTo>
                      <a:pt x="1524" y="255"/>
                    </a:lnTo>
                    <a:lnTo>
                      <a:pt x="1533" y="253"/>
                    </a:lnTo>
                    <a:lnTo>
                      <a:pt x="1541" y="252"/>
                    </a:lnTo>
                    <a:lnTo>
                      <a:pt x="1556" y="243"/>
                    </a:lnTo>
                    <a:lnTo>
                      <a:pt x="1565" y="229"/>
                    </a:lnTo>
                    <a:lnTo>
                      <a:pt x="1567" y="222"/>
                    </a:lnTo>
                    <a:lnTo>
                      <a:pt x="1569" y="213"/>
                    </a:lnTo>
                    <a:lnTo>
                      <a:pt x="1569" y="43"/>
                    </a:lnTo>
                    <a:lnTo>
                      <a:pt x="1567" y="35"/>
                    </a:lnTo>
                    <a:lnTo>
                      <a:pt x="1565" y="26"/>
                    </a:lnTo>
                    <a:lnTo>
                      <a:pt x="1556" y="12"/>
                    </a:lnTo>
                    <a:lnTo>
                      <a:pt x="1541" y="3"/>
                    </a:lnTo>
                    <a:lnTo>
                      <a:pt x="1533" y="2"/>
                    </a:lnTo>
                    <a:lnTo>
                      <a:pt x="1524" y="0"/>
                    </a:lnTo>
                    <a:lnTo>
                      <a:pt x="44" y="0"/>
                    </a:lnTo>
                    <a:close/>
                  </a:path>
                </a:pathLst>
              </a:custGeom>
              <a:solidFill>
                <a:srgbClr val="C2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47" name="Freeform 1082">
                <a:extLst>
                  <a:ext uri="{FF2B5EF4-FFF2-40B4-BE49-F238E27FC236}">
                    <a16:creationId xmlns:a16="http://schemas.microsoft.com/office/drawing/2014/main" id="{CB545F6F-5B6C-4CAB-9A25-78E3BDE61F90}"/>
                  </a:ext>
                </a:extLst>
              </p:cNvPr>
              <p:cNvSpPr>
                <a:spLocks/>
              </p:cNvSpPr>
              <p:nvPr/>
            </p:nvSpPr>
            <p:spPr bwMode="auto">
              <a:xfrm>
                <a:off x="1560" y="1257"/>
                <a:ext cx="1569" cy="255"/>
              </a:xfrm>
              <a:custGeom>
                <a:avLst/>
                <a:gdLst>
                  <a:gd name="T0" fmla="*/ 45 w 1569"/>
                  <a:gd name="T1" fmla="*/ 0 h 255"/>
                  <a:gd name="T2" fmla="*/ 37 w 1569"/>
                  <a:gd name="T3" fmla="*/ 2 h 255"/>
                  <a:gd name="T4" fmla="*/ 28 w 1569"/>
                  <a:gd name="T5" fmla="*/ 3 h 255"/>
                  <a:gd name="T6" fmla="*/ 13 w 1569"/>
                  <a:gd name="T7" fmla="*/ 13 h 255"/>
                  <a:gd name="T8" fmla="*/ 4 w 1569"/>
                  <a:gd name="T9" fmla="*/ 26 h 255"/>
                  <a:gd name="T10" fmla="*/ 2 w 1569"/>
                  <a:gd name="T11" fmla="*/ 35 h 255"/>
                  <a:gd name="T12" fmla="*/ 0 w 1569"/>
                  <a:gd name="T13" fmla="*/ 43 h 255"/>
                  <a:gd name="T14" fmla="*/ 0 w 1569"/>
                  <a:gd name="T15" fmla="*/ 213 h 255"/>
                  <a:gd name="T16" fmla="*/ 2 w 1569"/>
                  <a:gd name="T17" fmla="*/ 222 h 255"/>
                  <a:gd name="T18" fmla="*/ 4 w 1569"/>
                  <a:gd name="T19" fmla="*/ 229 h 255"/>
                  <a:gd name="T20" fmla="*/ 13 w 1569"/>
                  <a:gd name="T21" fmla="*/ 243 h 255"/>
                  <a:gd name="T22" fmla="*/ 28 w 1569"/>
                  <a:gd name="T23" fmla="*/ 252 h 255"/>
                  <a:gd name="T24" fmla="*/ 37 w 1569"/>
                  <a:gd name="T25" fmla="*/ 254 h 255"/>
                  <a:gd name="T26" fmla="*/ 45 w 1569"/>
                  <a:gd name="T27" fmla="*/ 255 h 255"/>
                  <a:gd name="T28" fmla="*/ 1525 w 1569"/>
                  <a:gd name="T29" fmla="*/ 255 h 255"/>
                  <a:gd name="T30" fmla="*/ 1534 w 1569"/>
                  <a:gd name="T31" fmla="*/ 254 h 255"/>
                  <a:gd name="T32" fmla="*/ 1542 w 1569"/>
                  <a:gd name="T33" fmla="*/ 252 h 255"/>
                  <a:gd name="T34" fmla="*/ 1557 w 1569"/>
                  <a:gd name="T35" fmla="*/ 243 h 255"/>
                  <a:gd name="T36" fmla="*/ 1566 w 1569"/>
                  <a:gd name="T37" fmla="*/ 229 h 255"/>
                  <a:gd name="T38" fmla="*/ 1568 w 1569"/>
                  <a:gd name="T39" fmla="*/ 222 h 255"/>
                  <a:gd name="T40" fmla="*/ 1569 w 1569"/>
                  <a:gd name="T41" fmla="*/ 213 h 255"/>
                  <a:gd name="T42" fmla="*/ 1569 w 1569"/>
                  <a:gd name="T43" fmla="*/ 43 h 255"/>
                  <a:gd name="T44" fmla="*/ 1568 w 1569"/>
                  <a:gd name="T45" fmla="*/ 35 h 255"/>
                  <a:gd name="T46" fmla="*/ 1566 w 1569"/>
                  <a:gd name="T47" fmla="*/ 26 h 255"/>
                  <a:gd name="T48" fmla="*/ 1557 w 1569"/>
                  <a:gd name="T49" fmla="*/ 13 h 255"/>
                  <a:gd name="T50" fmla="*/ 1542 w 1569"/>
                  <a:gd name="T51" fmla="*/ 3 h 255"/>
                  <a:gd name="T52" fmla="*/ 1534 w 1569"/>
                  <a:gd name="T53" fmla="*/ 2 h 255"/>
                  <a:gd name="T54" fmla="*/ 1525 w 1569"/>
                  <a:gd name="T55" fmla="*/ 0 h 255"/>
                  <a:gd name="T56" fmla="*/ 45 w 1569"/>
                  <a:gd name="T57" fmla="*/ 0 h 2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569" h="255">
                    <a:moveTo>
                      <a:pt x="45" y="0"/>
                    </a:moveTo>
                    <a:lnTo>
                      <a:pt x="37" y="2"/>
                    </a:lnTo>
                    <a:lnTo>
                      <a:pt x="28" y="3"/>
                    </a:lnTo>
                    <a:lnTo>
                      <a:pt x="13" y="13"/>
                    </a:lnTo>
                    <a:lnTo>
                      <a:pt x="4" y="26"/>
                    </a:lnTo>
                    <a:lnTo>
                      <a:pt x="2" y="35"/>
                    </a:lnTo>
                    <a:lnTo>
                      <a:pt x="0" y="43"/>
                    </a:lnTo>
                    <a:lnTo>
                      <a:pt x="0" y="213"/>
                    </a:lnTo>
                    <a:lnTo>
                      <a:pt x="2" y="222"/>
                    </a:lnTo>
                    <a:lnTo>
                      <a:pt x="4" y="229"/>
                    </a:lnTo>
                    <a:lnTo>
                      <a:pt x="13" y="243"/>
                    </a:lnTo>
                    <a:lnTo>
                      <a:pt x="28" y="252"/>
                    </a:lnTo>
                    <a:lnTo>
                      <a:pt x="37" y="254"/>
                    </a:lnTo>
                    <a:lnTo>
                      <a:pt x="45" y="255"/>
                    </a:lnTo>
                    <a:lnTo>
                      <a:pt x="1525" y="255"/>
                    </a:lnTo>
                    <a:lnTo>
                      <a:pt x="1534" y="254"/>
                    </a:lnTo>
                    <a:lnTo>
                      <a:pt x="1542" y="252"/>
                    </a:lnTo>
                    <a:lnTo>
                      <a:pt x="1557" y="243"/>
                    </a:lnTo>
                    <a:lnTo>
                      <a:pt x="1566" y="229"/>
                    </a:lnTo>
                    <a:lnTo>
                      <a:pt x="1568" y="222"/>
                    </a:lnTo>
                    <a:lnTo>
                      <a:pt x="1569" y="213"/>
                    </a:lnTo>
                    <a:lnTo>
                      <a:pt x="1569" y="43"/>
                    </a:lnTo>
                    <a:lnTo>
                      <a:pt x="1568" y="35"/>
                    </a:lnTo>
                    <a:lnTo>
                      <a:pt x="1566" y="26"/>
                    </a:lnTo>
                    <a:lnTo>
                      <a:pt x="1557" y="13"/>
                    </a:lnTo>
                    <a:lnTo>
                      <a:pt x="1542" y="3"/>
                    </a:lnTo>
                    <a:lnTo>
                      <a:pt x="1534" y="2"/>
                    </a:lnTo>
                    <a:lnTo>
                      <a:pt x="1525" y="0"/>
                    </a:lnTo>
                    <a:lnTo>
                      <a:pt x="45" y="0"/>
                    </a:lnTo>
                    <a:close/>
                  </a:path>
                </a:pathLst>
              </a:custGeom>
              <a:solidFill>
                <a:srgbClr val="5C7A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48" name="Freeform 1083">
                <a:extLst>
                  <a:ext uri="{FF2B5EF4-FFF2-40B4-BE49-F238E27FC236}">
                    <a16:creationId xmlns:a16="http://schemas.microsoft.com/office/drawing/2014/main" id="{2C9A27BB-D77C-4BCC-9D92-400CCD14654B}"/>
                  </a:ext>
                </a:extLst>
              </p:cNvPr>
              <p:cNvSpPr>
                <a:spLocks/>
              </p:cNvSpPr>
              <p:nvPr/>
            </p:nvSpPr>
            <p:spPr bwMode="auto">
              <a:xfrm>
                <a:off x="1554" y="1251"/>
                <a:ext cx="1569" cy="255"/>
              </a:xfrm>
              <a:custGeom>
                <a:avLst/>
                <a:gdLst>
                  <a:gd name="T0" fmla="*/ 45 w 1569"/>
                  <a:gd name="T1" fmla="*/ 0 h 255"/>
                  <a:gd name="T2" fmla="*/ 37 w 1569"/>
                  <a:gd name="T3" fmla="*/ 2 h 255"/>
                  <a:gd name="T4" fmla="*/ 27 w 1569"/>
                  <a:gd name="T5" fmla="*/ 3 h 255"/>
                  <a:gd name="T6" fmla="*/ 13 w 1569"/>
                  <a:gd name="T7" fmla="*/ 12 h 255"/>
                  <a:gd name="T8" fmla="*/ 3 w 1569"/>
                  <a:gd name="T9" fmla="*/ 26 h 255"/>
                  <a:gd name="T10" fmla="*/ 2 w 1569"/>
                  <a:gd name="T11" fmla="*/ 35 h 255"/>
                  <a:gd name="T12" fmla="*/ 0 w 1569"/>
                  <a:gd name="T13" fmla="*/ 43 h 255"/>
                  <a:gd name="T14" fmla="*/ 0 w 1569"/>
                  <a:gd name="T15" fmla="*/ 213 h 255"/>
                  <a:gd name="T16" fmla="*/ 2 w 1569"/>
                  <a:gd name="T17" fmla="*/ 222 h 255"/>
                  <a:gd name="T18" fmla="*/ 3 w 1569"/>
                  <a:gd name="T19" fmla="*/ 229 h 255"/>
                  <a:gd name="T20" fmla="*/ 13 w 1569"/>
                  <a:gd name="T21" fmla="*/ 243 h 255"/>
                  <a:gd name="T22" fmla="*/ 27 w 1569"/>
                  <a:gd name="T23" fmla="*/ 252 h 255"/>
                  <a:gd name="T24" fmla="*/ 37 w 1569"/>
                  <a:gd name="T25" fmla="*/ 254 h 255"/>
                  <a:gd name="T26" fmla="*/ 45 w 1569"/>
                  <a:gd name="T27" fmla="*/ 255 h 255"/>
                  <a:gd name="T28" fmla="*/ 1524 w 1569"/>
                  <a:gd name="T29" fmla="*/ 255 h 255"/>
                  <a:gd name="T30" fmla="*/ 1534 w 1569"/>
                  <a:gd name="T31" fmla="*/ 254 h 255"/>
                  <a:gd name="T32" fmla="*/ 1542 w 1569"/>
                  <a:gd name="T33" fmla="*/ 252 h 255"/>
                  <a:gd name="T34" fmla="*/ 1556 w 1569"/>
                  <a:gd name="T35" fmla="*/ 243 h 255"/>
                  <a:gd name="T36" fmla="*/ 1566 w 1569"/>
                  <a:gd name="T37" fmla="*/ 229 h 255"/>
                  <a:gd name="T38" fmla="*/ 1567 w 1569"/>
                  <a:gd name="T39" fmla="*/ 222 h 255"/>
                  <a:gd name="T40" fmla="*/ 1569 w 1569"/>
                  <a:gd name="T41" fmla="*/ 213 h 255"/>
                  <a:gd name="T42" fmla="*/ 1569 w 1569"/>
                  <a:gd name="T43" fmla="*/ 43 h 255"/>
                  <a:gd name="T44" fmla="*/ 1567 w 1569"/>
                  <a:gd name="T45" fmla="*/ 35 h 255"/>
                  <a:gd name="T46" fmla="*/ 1566 w 1569"/>
                  <a:gd name="T47" fmla="*/ 26 h 255"/>
                  <a:gd name="T48" fmla="*/ 1556 w 1569"/>
                  <a:gd name="T49" fmla="*/ 12 h 255"/>
                  <a:gd name="T50" fmla="*/ 1542 w 1569"/>
                  <a:gd name="T51" fmla="*/ 3 h 255"/>
                  <a:gd name="T52" fmla="*/ 1534 w 1569"/>
                  <a:gd name="T53" fmla="*/ 2 h 255"/>
                  <a:gd name="T54" fmla="*/ 1524 w 1569"/>
                  <a:gd name="T55" fmla="*/ 0 h 255"/>
                  <a:gd name="T56" fmla="*/ 45 w 1569"/>
                  <a:gd name="T57" fmla="*/ 0 h 2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569" h="255">
                    <a:moveTo>
                      <a:pt x="45" y="0"/>
                    </a:moveTo>
                    <a:lnTo>
                      <a:pt x="37" y="2"/>
                    </a:lnTo>
                    <a:lnTo>
                      <a:pt x="27" y="3"/>
                    </a:lnTo>
                    <a:lnTo>
                      <a:pt x="13" y="12"/>
                    </a:lnTo>
                    <a:lnTo>
                      <a:pt x="3" y="26"/>
                    </a:lnTo>
                    <a:lnTo>
                      <a:pt x="2" y="35"/>
                    </a:lnTo>
                    <a:lnTo>
                      <a:pt x="0" y="43"/>
                    </a:lnTo>
                    <a:lnTo>
                      <a:pt x="0" y="213"/>
                    </a:lnTo>
                    <a:lnTo>
                      <a:pt x="2" y="222"/>
                    </a:lnTo>
                    <a:lnTo>
                      <a:pt x="3" y="229"/>
                    </a:lnTo>
                    <a:lnTo>
                      <a:pt x="13" y="243"/>
                    </a:lnTo>
                    <a:lnTo>
                      <a:pt x="27" y="252"/>
                    </a:lnTo>
                    <a:lnTo>
                      <a:pt x="37" y="254"/>
                    </a:lnTo>
                    <a:lnTo>
                      <a:pt x="45" y="255"/>
                    </a:lnTo>
                    <a:lnTo>
                      <a:pt x="1524" y="255"/>
                    </a:lnTo>
                    <a:lnTo>
                      <a:pt x="1534" y="254"/>
                    </a:lnTo>
                    <a:lnTo>
                      <a:pt x="1542" y="252"/>
                    </a:lnTo>
                    <a:lnTo>
                      <a:pt x="1556" y="243"/>
                    </a:lnTo>
                    <a:lnTo>
                      <a:pt x="1566" y="229"/>
                    </a:lnTo>
                    <a:lnTo>
                      <a:pt x="1567" y="222"/>
                    </a:lnTo>
                    <a:lnTo>
                      <a:pt x="1569" y="213"/>
                    </a:lnTo>
                    <a:lnTo>
                      <a:pt x="1569" y="43"/>
                    </a:lnTo>
                    <a:lnTo>
                      <a:pt x="1567" y="35"/>
                    </a:lnTo>
                    <a:lnTo>
                      <a:pt x="1566" y="26"/>
                    </a:lnTo>
                    <a:lnTo>
                      <a:pt x="1556" y="12"/>
                    </a:lnTo>
                    <a:lnTo>
                      <a:pt x="1542" y="3"/>
                    </a:lnTo>
                    <a:lnTo>
                      <a:pt x="1534" y="2"/>
                    </a:lnTo>
                    <a:lnTo>
                      <a:pt x="1524" y="0"/>
                    </a:lnTo>
                    <a:lnTo>
                      <a:pt x="45" y="0"/>
                    </a:lnTo>
                    <a:close/>
                  </a:path>
                </a:pathLst>
              </a:custGeom>
              <a:solidFill>
                <a:srgbClr val="99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03" name="Group 1084">
              <a:extLst>
                <a:ext uri="{FF2B5EF4-FFF2-40B4-BE49-F238E27FC236}">
                  <a16:creationId xmlns:a16="http://schemas.microsoft.com/office/drawing/2014/main" id="{FCABCB7F-094F-429F-8416-1BD9909130A5}"/>
                </a:ext>
              </a:extLst>
            </p:cNvPr>
            <p:cNvGrpSpPr>
              <a:grpSpLocks/>
            </p:cNvGrpSpPr>
            <p:nvPr/>
          </p:nvGrpSpPr>
          <p:grpSpPr bwMode="auto">
            <a:xfrm>
              <a:off x="803" y="1815"/>
              <a:ext cx="381" cy="405"/>
              <a:chOff x="803" y="1815"/>
              <a:chExt cx="381" cy="405"/>
            </a:xfrm>
          </p:grpSpPr>
          <p:grpSp>
            <p:nvGrpSpPr>
              <p:cNvPr id="1105" name="Group 1085">
                <a:extLst>
                  <a:ext uri="{FF2B5EF4-FFF2-40B4-BE49-F238E27FC236}">
                    <a16:creationId xmlns:a16="http://schemas.microsoft.com/office/drawing/2014/main" id="{3B9ADD57-239B-4952-819B-E171C3ADA45D}"/>
                  </a:ext>
                </a:extLst>
              </p:cNvPr>
              <p:cNvGrpSpPr>
                <a:grpSpLocks/>
              </p:cNvGrpSpPr>
              <p:nvPr/>
            </p:nvGrpSpPr>
            <p:grpSpPr bwMode="auto">
              <a:xfrm>
                <a:off x="803" y="1815"/>
                <a:ext cx="381" cy="405"/>
                <a:chOff x="803" y="1815"/>
                <a:chExt cx="381" cy="405"/>
              </a:xfrm>
            </p:grpSpPr>
            <p:sp>
              <p:nvSpPr>
                <p:cNvPr id="1107" name="Oval 1086">
                  <a:extLst>
                    <a:ext uri="{FF2B5EF4-FFF2-40B4-BE49-F238E27FC236}">
                      <a16:creationId xmlns:a16="http://schemas.microsoft.com/office/drawing/2014/main" id="{BD6DD998-1C48-4333-94B7-2195C3743EF6}"/>
                    </a:ext>
                  </a:extLst>
                </p:cNvPr>
                <p:cNvSpPr>
                  <a:spLocks noChangeArrowheads="1"/>
                </p:cNvSpPr>
                <p:nvPr/>
              </p:nvSpPr>
              <p:spPr bwMode="auto">
                <a:xfrm>
                  <a:off x="873" y="1896"/>
                  <a:ext cx="227" cy="242"/>
                </a:xfrm>
                <a:prstGeom prst="ellipse">
                  <a:avLst/>
                </a:prstGeom>
                <a:solidFill>
                  <a:srgbClr val="B1001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08" name="Freeform 1087">
                  <a:extLst>
                    <a:ext uri="{FF2B5EF4-FFF2-40B4-BE49-F238E27FC236}">
                      <a16:creationId xmlns:a16="http://schemas.microsoft.com/office/drawing/2014/main" id="{599631D7-3EAC-4439-8510-D9140C71D7E8}"/>
                    </a:ext>
                  </a:extLst>
                </p:cNvPr>
                <p:cNvSpPr>
                  <a:spLocks/>
                </p:cNvSpPr>
                <p:nvPr/>
              </p:nvSpPr>
              <p:spPr bwMode="auto">
                <a:xfrm>
                  <a:off x="916" y="1912"/>
                  <a:ext cx="39" cy="43"/>
                </a:xfrm>
                <a:custGeom>
                  <a:avLst/>
                  <a:gdLst>
                    <a:gd name="T0" fmla="*/ 0 w 39"/>
                    <a:gd name="T1" fmla="*/ 13 h 43"/>
                    <a:gd name="T2" fmla="*/ 26 w 39"/>
                    <a:gd name="T3" fmla="*/ 43 h 43"/>
                    <a:gd name="T4" fmla="*/ 39 w 39"/>
                    <a:gd name="T5" fmla="*/ 31 h 43"/>
                    <a:gd name="T6" fmla="*/ 13 w 39"/>
                    <a:gd name="T7" fmla="*/ 0 h 43"/>
                    <a:gd name="T8" fmla="*/ 0 w 39"/>
                    <a:gd name="T9" fmla="*/ 13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43">
                      <a:moveTo>
                        <a:pt x="0" y="13"/>
                      </a:moveTo>
                      <a:lnTo>
                        <a:pt x="26" y="43"/>
                      </a:lnTo>
                      <a:lnTo>
                        <a:pt x="39" y="31"/>
                      </a:lnTo>
                      <a:lnTo>
                        <a:pt x="13" y="0"/>
                      </a:lnTo>
                      <a:lnTo>
                        <a:pt x="0" y="13"/>
                      </a:lnTo>
                      <a:close/>
                    </a:path>
                  </a:pathLst>
                </a:custGeom>
                <a:solidFill>
                  <a:srgbClr val="CB002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109" name="Group 1088">
                  <a:extLst>
                    <a:ext uri="{FF2B5EF4-FFF2-40B4-BE49-F238E27FC236}">
                      <a16:creationId xmlns:a16="http://schemas.microsoft.com/office/drawing/2014/main" id="{44D47460-F70E-49A3-821A-513D26D99D09}"/>
                    </a:ext>
                  </a:extLst>
                </p:cNvPr>
                <p:cNvGrpSpPr>
                  <a:grpSpLocks/>
                </p:cNvGrpSpPr>
                <p:nvPr/>
              </p:nvGrpSpPr>
              <p:grpSpPr bwMode="auto">
                <a:xfrm>
                  <a:off x="1015" y="1888"/>
                  <a:ext cx="94" cy="209"/>
                  <a:chOff x="1015" y="1888"/>
                  <a:chExt cx="94" cy="209"/>
                </a:xfrm>
              </p:grpSpPr>
              <p:sp>
                <p:nvSpPr>
                  <p:cNvPr id="1180" name="Rectangle 1089">
                    <a:extLst>
                      <a:ext uri="{FF2B5EF4-FFF2-40B4-BE49-F238E27FC236}">
                        <a16:creationId xmlns:a16="http://schemas.microsoft.com/office/drawing/2014/main" id="{1DF84BB9-CEC1-4C48-AB54-212E9E3A4745}"/>
                      </a:ext>
                    </a:extLst>
                  </p:cNvPr>
                  <p:cNvSpPr>
                    <a:spLocks noChangeArrowheads="1"/>
                  </p:cNvSpPr>
                  <p:nvPr/>
                </p:nvSpPr>
                <p:spPr bwMode="auto">
                  <a:xfrm>
                    <a:off x="1015" y="1888"/>
                    <a:ext cx="94" cy="6"/>
                  </a:xfrm>
                  <a:prstGeom prst="rect">
                    <a:avLst/>
                  </a:prstGeom>
                  <a:solidFill>
                    <a:srgbClr val="FE74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81" name="Rectangle 1090">
                    <a:extLst>
                      <a:ext uri="{FF2B5EF4-FFF2-40B4-BE49-F238E27FC236}">
                        <a16:creationId xmlns:a16="http://schemas.microsoft.com/office/drawing/2014/main" id="{DD557949-FDAE-4F57-B157-D28F4AA27785}"/>
                      </a:ext>
                    </a:extLst>
                  </p:cNvPr>
                  <p:cNvSpPr>
                    <a:spLocks noChangeArrowheads="1"/>
                  </p:cNvSpPr>
                  <p:nvPr/>
                </p:nvSpPr>
                <p:spPr bwMode="auto">
                  <a:xfrm>
                    <a:off x="1015" y="1894"/>
                    <a:ext cx="94" cy="8"/>
                  </a:xfrm>
                  <a:prstGeom prst="rect">
                    <a:avLst/>
                  </a:prstGeom>
                  <a:solidFill>
                    <a:srgbClr val="FE74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82" name="Rectangle 1091">
                    <a:extLst>
                      <a:ext uri="{FF2B5EF4-FFF2-40B4-BE49-F238E27FC236}">
                        <a16:creationId xmlns:a16="http://schemas.microsoft.com/office/drawing/2014/main" id="{1C1BFC95-14DD-40A7-98C2-36F1EA7F7399}"/>
                      </a:ext>
                    </a:extLst>
                  </p:cNvPr>
                  <p:cNvSpPr>
                    <a:spLocks noChangeArrowheads="1"/>
                  </p:cNvSpPr>
                  <p:nvPr/>
                </p:nvSpPr>
                <p:spPr bwMode="auto">
                  <a:xfrm>
                    <a:off x="1015" y="1902"/>
                    <a:ext cx="94" cy="6"/>
                  </a:xfrm>
                  <a:prstGeom prst="rect">
                    <a:avLst/>
                  </a:prstGeom>
                  <a:solidFill>
                    <a:srgbClr val="FD74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83" name="Rectangle 1092">
                    <a:extLst>
                      <a:ext uri="{FF2B5EF4-FFF2-40B4-BE49-F238E27FC236}">
                        <a16:creationId xmlns:a16="http://schemas.microsoft.com/office/drawing/2014/main" id="{EF93B999-FE25-42E4-8A25-58FA9DBFFDB4}"/>
                      </a:ext>
                    </a:extLst>
                  </p:cNvPr>
                  <p:cNvSpPr>
                    <a:spLocks noChangeArrowheads="1"/>
                  </p:cNvSpPr>
                  <p:nvPr/>
                </p:nvSpPr>
                <p:spPr bwMode="auto">
                  <a:xfrm>
                    <a:off x="1015" y="1908"/>
                    <a:ext cx="94" cy="6"/>
                  </a:xfrm>
                  <a:prstGeom prst="rect">
                    <a:avLst/>
                  </a:prstGeom>
                  <a:solidFill>
                    <a:srgbClr val="FD74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84" name="Rectangle 1093">
                    <a:extLst>
                      <a:ext uri="{FF2B5EF4-FFF2-40B4-BE49-F238E27FC236}">
                        <a16:creationId xmlns:a16="http://schemas.microsoft.com/office/drawing/2014/main" id="{A397908F-065B-4DBA-8968-22FB4ECEA03B}"/>
                      </a:ext>
                    </a:extLst>
                  </p:cNvPr>
                  <p:cNvSpPr>
                    <a:spLocks noChangeArrowheads="1"/>
                  </p:cNvSpPr>
                  <p:nvPr/>
                </p:nvSpPr>
                <p:spPr bwMode="auto">
                  <a:xfrm>
                    <a:off x="1015" y="1914"/>
                    <a:ext cx="94" cy="8"/>
                  </a:xfrm>
                  <a:prstGeom prst="rect">
                    <a:avLst/>
                  </a:prstGeom>
                  <a:solidFill>
                    <a:srgbClr val="FC73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85" name="Rectangle 1094">
                    <a:extLst>
                      <a:ext uri="{FF2B5EF4-FFF2-40B4-BE49-F238E27FC236}">
                        <a16:creationId xmlns:a16="http://schemas.microsoft.com/office/drawing/2014/main" id="{C4D7C2F6-9E10-4A10-8A24-72027310A47F}"/>
                      </a:ext>
                    </a:extLst>
                  </p:cNvPr>
                  <p:cNvSpPr>
                    <a:spLocks noChangeArrowheads="1"/>
                  </p:cNvSpPr>
                  <p:nvPr/>
                </p:nvSpPr>
                <p:spPr bwMode="auto">
                  <a:xfrm>
                    <a:off x="1015" y="1922"/>
                    <a:ext cx="94" cy="6"/>
                  </a:xfrm>
                  <a:prstGeom prst="rect">
                    <a:avLst/>
                  </a:prstGeom>
                  <a:solidFill>
                    <a:srgbClr val="FB73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86" name="Rectangle 1095">
                    <a:extLst>
                      <a:ext uri="{FF2B5EF4-FFF2-40B4-BE49-F238E27FC236}">
                        <a16:creationId xmlns:a16="http://schemas.microsoft.com/office/drawing/2014/main" id="{9CAA15B1-08FD-4063-8054-E8768E14938C}"/>
                      </a:ext>
                    </a:extLst>
                  </p:cNvPr>
                  <p:cNvSpPr>
                    <a:spLocks noChangeArrowheads="1"/>
                  </p:cNvSpPr>
                  <p:nvPr/>
                </p:nvSpPr>
                <p:spPr bwMode="auto">
                  <a:xfrm>
                    <a:off x="1015" y="1928"/>
                    <a:ext cx="94" cy="6"/>
                  </a:xfrm>
                  <a:prstGeom prst="rect">
                    <a:avLst/>
                  </a:prstGeom>
                  <a:solidFill>
                    <a:srgbClr val="FA72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87" name="Rectangle 1096">
                    <a:extLst>
                      <a:ext uri="{FF2B5EF4-FFF2-40B4-BE49-F238E27FC236}">
                        <a16:creationId xmlns:a16="http://schemas.microsoft.com/office/drawing/2014/main" id="{CD2BCE80-3989-4850-B7BA-DAF89370E28F}"/>
                      </a:ext>
                    </a:extLst>
                  </p:cNvPr>
                  <p:cNvSpPr>
                    <a:spLocks noChangeArrowheads="1"/>
                  </p:cNvSpPr>
                  <p:nvPr/>
                </p:nvSpPr>
                <p:spPr bwMode="auto">
                  <a:xfrm>
                    <a:off x="1015" y="1934"/>
                    <a:ext cx="94" cy="6"/>
                  </a:xfrm>
                  <a:prstGeom prst="rect">
                    <a:avLst/>
                  </a:prstGeom>
                  <a:solidFill>
                    <a:srgbClr val="F9728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88" name="Rectangle 1097">
                    <a:extLst>
                      <a:ext uri="{FF2B5EF4-FFF2-40B4-BE49-F238E27FC236}">
                        <a16:creationId xmlns:a16="http://schemas.microsoft.com/office/drawing/2014/main" id="{315677B3-4F4F-4389-A6B1-666AC2C588C9}"/>
                      </a:ext>
                    </a:extLst>
                  </p:cNvPr>
                  <p:cNvSpPr>
                    <a:spLocks noChangeArrowheads="1"/>
                  </p:cNvSpPr>
                  <p:nvPr/>
                </p:nvSpPr>
                <p:spPr bwMode="auto">
                  <a:xfrm>
                    <a:off x="1015" y="1940"/>
                    <a:ext cx="94" cy="7"/>
                  </a:xfrm>
                  <a:prstGeom prst="rect">
                    <a:avLst/>
                  </a:prstGeom>
                  <a:solidFill>
                    <a:srgbClr val="F7718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89" name="Rectangle 1098">
                    <a:extLst>
                      <a:ext uri="{FF2B5EF4-FFF2-40B4-BE49-F238E27FC236}">
                        <a16:creationId xmlns:a16="http://schemas.microsoft.com/office/drawing/2014/main" id="{B317779E-91E3-401F-B653-3C597414CB86}"/>
                      </a:ext>
                    </a:extLst>
                  </p:cNvPr>
                  <p:cNvSpPr>
                    <a:spLocks noChangeArrowheads="1"/>
                  </p:cNvSpPr>
                  <p:nvPr/>
                </p:nvSpPr>
                <p:spPr bwMode="auto">
                  <a:xfrm>
                    <a:off x="1015" y="1947"/>
                    <a:ext cx="94" cy="6"/>
                  </a:xfrm>
                  <a:prstGeom prst="rect">
                    <a:avLst/>
                  </a:prstGeom>
                  <a:solidFill>
                    <a:srgbClr val="F5708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90" name="Rectangle 1099">
                    <a:extLst>
                      <a:ext uri="{FF2B5EF4-FFF2-40B4-BE49-F238E27FC236}">
                        <a16:creationId xmlns:a16="http://schemas.microsoft.com/office/drawing/2014/main" id="{9AA82B3C-C24E-4919-900C-2D4C5283A491}"/>
                      </a:ext>
                    </a:extLst>
                  </p:cNvPr>
                  <p:cNvSpPr>
                    <a:spLocks noChangeArrowheads="1"/>
                  </p:cNvSpPr>
                  <p:nvPr/>
                </p:nvSpPr>
                <p:spPr bwMode="auto">
                  <a:xfrm>
                    <a:off x="1015" y="1953"/>
                    <a:ext cx="94" cy="6"/>
                  </a:xfrm>
                  <a:prstGeom prst="rect">
                    <a:avLst/>
                  </a:prstGeom>
                  <a:solidFill>
                    <a:srgbClr val="F46F8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91" name="Rectangle 1100">
                    <a:extLst>
                      <a:ext uri="{FF2B5EF4-FFF2-40B4-BE49-F238E27FC236}">
                        <a16:creationId xmlns:a16="http://schemas.microsoft.com/office/drawing/2014/main" id="{BDE12169-0490-4655-90AF-005BB36C3611}"/>
                      </a:ext>
                    </a:extLst>
                  </p:cNvPr>
                  <p:cNvSpPr>
                    <a:spLocks noChangeArrowheads="1"/>
                  </p:cNvSpPr>
                  <p:nvPr/>
                </p:nvSpPr>
                <p:spPr bwMode="auto">
                  <a:xfrm>
                    <a:off x="1015" y="1959"/>
                    <a:ext cx="94" cy="8"/>
                  </a:xfrm>
                  <a:prstGeom prst="rect">
                    <a:avLst/>
                  </a:prstGeom>
                  <a:solidFill>
                    <a:srgbClr val="F26E8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92" name="Rectangle 1101">
                    <a:extLst>
                      <a:ext uri="{FF2B5EF4-FFF2-40B4-BE49-F238E27FC236}">
                        <a16:creationId xmlns:a16="http://schemas.microsoft.com/office/drawing/2014/main" id="{AEBD66AA-FB63-4581-AE06-FFB911C74B86}"/>
                      </a:ext>
                    </a:extLst>
                  </p:cNvPr>
                  <p:cNvSpPr>
                    <a:spLocks noChangeArrowheads="1"/>
                  </p:cNvSpPr>
                  <p:nvPr/>
                </p:nvSpPr>
                <p:spPr bwMode="auto">
                  <a:xfrm>
                    <a:off x="1015" y="1967"/>
                    <a:ext cx="94" cy="6"/>
                  </a:xfrm>
                  <a:prstGeom prst="rect">
                    <a:avLst/>
                  </a:prstGeom>
                  <a:solidFill>
                    <a:srgbClr val="EF6D8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93" name="Rectangle 1102">
                    <a:extLst>
                      <a:ext uri="{FF2B5EF4-FFF2-40B4-BE49-F238E27FC236}">
                        <a16:creationId xmlns:a16="http://schemas.microsoft.com/office/drawing/2014/main" id="{B2667135-D2C7-4B38-946E-B10C5158627E}"/>
                      </a:ext>
                    </a:extLst>
                  </p:cNvPr>
                  <p:cNvSpPr>
                    <a:spLocks noChangeArrowheads="1"/>
                  </p:cNvSpPr>
                  <p:nvPr/>
                </p:nvSpPr>
                <p:spPr bwMode="auto">
                  <a:xfrm>
                    <a:off x="1015" y="1973"/>
                    <a:ext cx="94" cy="6"/>
                  </a:xfrm>
                  <a:prstGeom prst="rect">
                    <a:avLst/>
                  </a:prstGeom>
                  <a:solidFill>
                    <a:srgbClr val="ED6C8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94" name="Rectangle 1103">
                    <a:extLst>
                      <a:ext uri="{FF2B5EF4-FFF2-40B4-BE49-F238E27FC236}">
                        <a16:creationId xmlns:a16="http://schemas.microsoft.com/office/drawing/2014/main" id="{20C197F9-5FCB-44CC-A5EF-0E7FCF9EC958}"/>
                      </a:ext>
                    </a:extLst>
                  </p:cNvPr>
                  <p:cNvSpPr>
                    <a:spLocks noChangeArrowheads="1"/>
                  </p:cNvSpPr>
                  <p:nvPr/>
                </p:nvSpPr>
                <p:spPr bwMode="auto">
                  <a:xfrm>
                    <a:off x="1015" y="1979"/>
                    <a:ext cx="94" cy="8"/>
                  </a:xfrm>
                  <a:prstGeom prst="rect">
                    <a:avLst/>
                  </a:prstGeom>
                  <a:solidFill>
                    <a:srgbClr val="EB6B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95" name="Rectangle 1104">
                    <a:extLst>
                      <a:ext uri="{FF2B5EF4-FFF2-40B4-BE49-F238E27FC236}">
                        <a16:creationId xmlns:a16="http://schemas.microsoft.com/office/drawing/2014/main" id="{586358E0-2E64-467D-80CB-B45243D069B7}"/>
                      </a:ext>
                    </a:extLst>
                  </p:cNvPr>
                  <p:cNvSpPr>
                    <a:spLocks noChangeArrowheads="1"/>
                  </p:cNvSpPr>
                  <p:nvPr/>
                </p:nvSpPr>
                <p:spPr bwMode="auto">
                  <a:xfrm>
                    <a:off x="1015" y="1987"/>
                    <a:ext cx="94" cy="6"/>
                  </a:xfrm>
                  <a:prstGeom prst="rect">
                    <a:avLst/>
                  </a:prstGeom>
                  <a:solidFill>
                    <a:srgbClr val="E86A7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96" name="Rectangle 1105">
                    <a:extLst>
                      <a:ext uri="{FF2B5EF4-FFF2-40B4-BE49-F238E27FC236}">
                        <a16:creationId xmlns:a16="http://schemas.microsoft.com/office/drawing/2014/main" id="{4DEE1814-813F-416B-886F-84EBABF8E9EC}"/>
                      </a:ext>
                    </a:extLst>
                  </p:cNvPr>
                  <p:cNvSpPr>
                    <a:spLocks noChangeArrowheads="1"/>
                  </p:cNvSpPr>
                  <p:nvPr/>
                </p:nvSpPr>
                <p:spPr bwMode="auto">
                  <a:xfrm>
                    <a:off x="1015" y="1993"/>
                    <a:ext cx="94" cy="6"/>
                  </a:xfrm>
                  <a:prstGeom prst="rect">
                    <a:avLst/>
                  </a:prstGeom>
                  <a:solidFill>
                    <a:srgbClr val="E569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97" name="Rectangle 1106">
                    <a:extLst>
                      <a:ext uri="{FF2B5EF4-FFF2-40B4-BE49-F238E27FC236}">
                        <a16:creationId xmlns:a16="http://schemas.microsoft.com/office/drawing/2014/main" id="{9A80293D-C09C-4407-97E5-827FB8FE9FFB}"/>
                      </a:ext>
                    </a:extLst>
                  </p:cNvPr>
                  <p:cNvSpPr>
                    <a:spLocks noChangeArrowheads="1"/>
                  </p:cNvSpPr>
                  <p:nvPr/>
                </p:nvSpPr>
                <p:spPr bwMode="auto">
                  <a:xfrm>
                    <a:off x="1015" y="1999"/>
                    <a:ext cx="94" cy="7"/>
                  </a:xfrm>
                  <a:prstGeom prst="rect">
                    <a:avLst/>
                  </a:prstGeom>
                  <a:solidFill>
                    <a:srgbClr val="E2677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98" name="Rectangle 1107">
                    <a:extLst>
                      <a:ext uri="{FF2B5EF4-FFF2-40B4-BE49-F238E27FC236}">
                        <a16:creationId xmlns:a16="http://schemas.microsoft.com/office/drawing/2014/main" id="{36605EC5-4DED-4837-8A46-2ACA08A5DD21}"/>
                      </a:ext>
                    </a:extLst>
                  </p:cNvPr>
                  <p:cNvSpPr>
                    <a:spLocks noChangeArrowheads="1"/>
                  </p:cNvSpPr>
                  <p:nvPr/>
                </p:nvSpPr>
                <p:spPr bwMode="auto">
                  <a:xfrm>
                    <a:off x="1015" y="2006"/>
                    <a:ext cx="94" cy="6"/>
                  </a:xfrm>
                  <a:prstGeom prst="rect">
                    <a:avLst/>
                  </a:prstGeom>
                  <a:solidFill>
                    <a:srgbClr val="E066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99" name="Rectangle 1108">
                    <a:extLst>
                      <a:ext uri="{FF2B5EF4-FFF2-40B4-BE49-F238E27FC236}">
                        <a16:creationId xmlns:a16="http://schemas.microsoft.com/office/drawing/2014/main" id="{D83A1412-599F-4AC1-9E07-47FC4D796FE9}"/>
                      </a:ext>
                    </a:extLst>
                  </p:cNvPr>
                  <p:cNvSpPr>
                    <a:spLocks noChangeArrowheads="1"/>
                  </p:cNvSpPr>
                  <p:nvPr/>
                </p:nvSpPr>
                <p:spPr bwMode="auto">
                  <a:xfrm>
                    <a:off x="1015" y="2012"/>
                    <a:ext cx="94" cy="7"/>
                  </a:xfrm>
                  <a:prstGeom prst="rect">
                    <a:avLst/>
                  </a:prstGeom>
                  <a:solidFill>
                    <a:srgbClr val="DD65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200" name="Rectangle 1109">
                    <a:extLst>
                      <a:ext uri="{FF2B5EF4-FFF2-40B4-BE49-F238E27FC236}">
                        <a16:creationId xmlns:a16="http://schemas.microsoft.com/office/drawing/2014/main" id="{A5A4FD7F-DD14-4889-988C-76E61087EB90}"/>
                      </a:ext>
                    </a:extLst>
                  </p:cNvPr>
                  <p:cNvSpPr>
                    <a:spLocks noChangeArrowheads="1"/>
                  </p:cNvSpPr>
                  <p:nvPr/>
                </p:nvSpPr>
                <p:spPr bwMode="auto">
                  <a:xfrm>
                    <a:off x="1015" y="2019"/>
                    <a:ext cx="94" cy="7"/>
                  </a:xfrm>
                  <a:prstGeom prst="rect">
                    <a:avLst/>
                  </a:prstGeom>
                  <a:solidFill>
                    <a:srgbClr val="DB64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201" name="Rectangle 1110">
                    <a:extLst>
                      <a:ext uri="{FF2B5EF4-FFF2-40B4-BE49-F238E27FC236}">
                        <a16:creationId xmlns:a16="http://schemas.microsoft.com/office/drawing/2014/main" id="{60577E6D-4867-4ECA-AB42-BF068B190CB5}"/>
                      </a:ext>
                    </a:extLst>
                  </p:cNvPr>
                  <p:cNvSpPr>
                    <a:spLocks noChangeArrowheads="1"/>
                  </p:cNvSpPr>
                  <p:nvPr/>
                </p:nvSpPr>
                <p:spPr bwMode="auto">
                  <a:xfrm>
                    <a:off x="1015" y="2026"/>
                    <a:ext cx="94" cy="6"/>
                  </a:xfrm>
                  <a:prstGeom prst="rect">
                    <a:avLst/>
                  </a:prstGeom>
                  <a:solidFill>
                    <a:srgbClr val="D863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202" name="Rectangle 1111">
                    <a:extLst>
                      <a:ext uri="{FF2B5EF4-FFF2-40B4-BE49-F238E27FC236}">
                        <a16:creationId xmlns:a16="http://schemas.microsoft.com/office/drawing/2014/main" id="{ADF48972-D17D-4AA1-A8BA-056797C3A4C3}"/>
                      </a:ext>
                    </a:extLst>
                  </p:cNvPr>
                  <p:cNvSpPr>
                    <a:spLocks noChangeArrowheads="1"/>
                  </p:cNvSpPr>
                  <p:nvPr/>
                </p:nvSpPr>
                <p:spPr bwMode="auto">
                  <a:xfrm>
                    <a:off x="1015" y="2032"/>
                    <a:ext cx="94" cy="6"/>
                  </a:xfrm>
                  <a:prstGeom prst="rect">
                    <a:avLst/>
                  </a:prstGeom>
                  <a:solidFill>
                    <a:srgbClr val="D6627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203" name="Rectangle 1112">
                    <a:extLst>
                      <a:ext uri="{FF2B5EF4-FFF2-40B4-BE49-F238E27FC236}">
                        <a16:creationId xmlns:a16="http://schemas.microsoft.com/office/drawing/2014/main" id="{1D242409-9C59-4F10-BEA3-4C4085B142C0}"/>
                      </a:ext>
                    </a:extLst>
                  </p:cNvPr>
                  <p:cNvSpPr>
                    <a:spLocks noChangeArrowheads="1"/>
                  </p:cNvSpPr>
                  <p:nvPr/>
                </p:nvSpPr>
                <p:spPr bwMode="auto">
                  <a:xfrm>
                    <a:off x="1015" y="2038"/>
                    <a:ext cx="94" cy="6"/>
                  </a:xfrm>
                  <a:prstGeom prst="rect">
                    <a:avLst/>
                  </a:prstGeom>
                  <a:solidFill>
                    <a:srgbClr val="D461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204" name="Rectangle 1113">
                    <a:extLst>
                      <a:ext uri="{FF2B5EF4-FFF2-40B4-BE49-F238E27FC236}">
                        <a16:creationId xmlns:a16="http://schemas.microsoft.com/office/drawing/2014/main" id="{57B696F2-3BB6-45F1-9CFA-1C353964C030}"/>
                      </a:ext>
                    </a:extLst>
                  </p:cNvPr>
                  <p:cNvSpPr>
                    <a:spLocks noChangeArrowheads="1"/>
                  </p:cNvSpPr>
                  <p:nvPr/>
                </p:nvSpPr>
                <p:spPr bwMode="auto">
                  <a:xfrm>
                    <a:off x="1015" y="2044"/>
                    <a:ext cx="94" cy="8"/>
                  </a:xfrm>
                  <a:prstGeom prst="rect">
                    <a:avLst/>
                  </a:prstGeom>
                  <a:solidFill>
                    <a:srgbClr val="D3607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205" name="Rectangle 1114">
                    <a:extLst>
                      <a:ext uri="{FF2B5EF4-FFF2-40B4-BE49-F238E27FC236}">
                        <a16:creationId xmlns:a16="http://schemas.microsoft.com/office/drawing/2014/main" id="{178B8DA0-3B65-4996-9D52-2B1DB12E0E0A}"/>
                      </a:ext>
                    </a:extLst>
                  </p:cNvPr>
                  <p:cNvSpPr>
                    <a:spLocks noChangeArrowheads="1"/>
                  </p:cNvSpPr>
                  <p:nvPr/>
                </p:nvSpPr>
                <p:spPr bwMode="auto">
                  <a:xfrm>
                    <a:off x="1015" y="2052"/>
                    <a:ext cx="94" cy="6"/>
                  </a:xfrm>
                  <a:prstGeom prst="rect">
                    <a:avLst/>
                  </a:prstGeom>
                  <a:solidFill>
                    <a:srgbClr val="D15F7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206" name="Rectangle 1115">
                    <a:extLst>
                      <a:ext uri="{FF2B5EF4-FFF2-40B4-BE49-F238E27FC236}">
                        <a16:creationId xmlns:a16="http://schemas.microsoft.com/office/drawing/2014/main" id="{B44915B2-089A-47E6-990F-A602B5C5E9F2}"/>
                      </a:ext>
                    </a:extLst>
                  </p:cNvPr>
                  <p:cNvSpPr>
                    <a:spLocks noChangeArrowheads="1"/>
                  </p:cNvSpPr>
                  <p:nvPr/>
                </p:nvSpPr>
                <p:spPr bwMode="auto">
                  <a:xfrm>
                    <a:off x="1015" y="2058"/>
                    <a:ext cx="94" cy="6"/>
                  </a:xfrm>
                  <a:prstGeom prst="rect">
                    <a:avLst/>
                  </a:prstGeom>
                  <a:solidFill>
                    <a:srgbClr val="D05F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207" name="Rectangle 1116">
                    <a:extLst>
                      <a:ext uri="{FF2B5EF4-FFF2-40B4-BE49-F238E27FC236}">
                        <a16:creationId xmlns:a16="http://schemas.microsoft.com/office/drawing/2014/main" id="{A7CE46A0-49B9-4443-927C-52F33E37FAA4}"/>
                      </a:ext>
                    </a:extLst>
                  </p:cNvPr>
                  <p:cNvSpPr>
                    <a:spLocks noChangeArrowheads="1"/>
                  </p:cNvSpPr>
                  <p:nvPr/>
                </p:nvSpPr>
                <p:spPr bwMode="auto">
                  <a:xfrm>
                    <a:off x="1015" y="2064"/>
                    <a:ext cx="94" cy="8"/>
                  </a:xfrm>
                  <a:prstGeom prst="rect">
                    <a:avLst/>
                  </a:prstGeom>
                  <a:solidFill>
                    <a:srgbClr val="CF5E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208" name="Rectangle 1117">
                    <a:extLst>
                      <a:ext uri="{FF2B5EF4-FFF2-40B4-BE49-F238E27FC236}">
                        <a16:creationId xmlns:a16="http://schemas.microsoft.com/office/drawing/2014/main" id="{6E15E53F-643C-4701-954A-F5BEE4DD90E1}"/>
                      </a:ext>
                    </a:extLst>
                  </p:cNvPr>
                  <p:cNvSpPr>
                    <a:spLocks noChangeArrowheads="1"/>
                  </p:cNvSpPr>
                  <p:nvPr/>
                </p:nvSpPr>
                <p:spPr bwMode="auto">
                  <a:xfrm>
                    <a:off x="1015" y="2072"/>
                    <a:ext cx="94" cy="6"/>
                  </a:xfrm>
                  <a:prstGeom prst="rect">
                    <a:avLst/>
                  </a:prstGeom>
                  <a:solidFill>
                    <a:srgbClr val="CE5D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209" name="Rectangle 1118">
                    <a:extLst>
                      <a:ext uri="{FF2B5EF4-FFF2-40B4-BE49-F238E27FC236}">
                        <a16:creationId xmlns:a16="http://schemas.microsoft.com/office/drawing/2014/main" id="{9CE04F0D-30C7-4E3D-819E-51D86909BDA3}"/>
                      </a:ext>
                    </a:extLst>
                  </p:cNvPr>
                  <p:cNvSpPr>
                    <a:spLocks noChangeArrowheads="1"/>
                  </p:cNvSpPr>
                  <p:nvPr/>
                </p:nvSpPr>
                <p:spPr bwMode="auto">
                  <a:xfrm>
                    <a:off x="1015" y="2078"/>
                    <a:ext cx="94" cy="6"/>
                  </a:xfrm>
                  <a:prstGeom prst="rect">
                    <a:avLst/>
                  </a:prstGeom>
                  <a:solidFill>
                    <a:srgbClr val="CD5D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210" name="Rectangle 1119">
                    <a:extLst>
                      <a:ext uri="{FF2B5EF4-FFF2-40B4-BE49-F238E27FC236}">
                        <a16:creationId xmlns:a16="http://schemas.microsoft.com/office/drawing/2014/main" id="{9414E0D9-BF40-4648-87A6-3D547FD86B45}"/>
                      </a:ext>
                    </a:extLst>
                  </p:cNvPr>
                  <p:cNvSpPr>
                    <a:spLocks noChangeArrowheads="1"/>
                  </p:cNvSpPr>
                  <p:nvPr/>
                </p:nvSpPr>
                <p:spPr bwMode="auto">
                  <a:xfrm>
                    <a:off x="1015" y="2084"/>
                    <a:ext cx="94" cy="7"/>
                  </a:xfrm>
                  <a:prstGeom prst="rect">
                    <a:avLst/>
                  </a:prstGeom>
                  <a:solidFill>
                    <a:srgbClr val="CC5D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211" name="Rectangle 1120">
                    <a:extLst>
                      <a:ext uri="{FF2B5EF4-FFF2-40B4-BE49-F238E27FC236}">
                        <a16:creationId xmlns:a16="http://schemas.microsoft.com/office/drawing/2014/main" id="{ACF6CF9E-724A-4110-BBED-D18F62B205FA}"/>
                      </a:ext>
                    </a:extLst>
                  </p:cNvPr>
                  <p:cNvSpPr>
                    <a:spLocks noChangeArrowheads="1"/>
                  </p:cNvSpPr>
                  <p:nvPr/>
                </p:nvSpPr>
                <p:spPr bwMode="auto">
                  <a:xfrm>
                    <a:off x="1015" y="2091"/>
                    <a:ext cx="94" cy="6"/>
                  </a:xfrm>
                  <a:prstGeom prst="rect">
                    <a:avLst/>
                  </a:prstGeom>
                  <a:solidFill>
                    <a:srgbClr val="CC5D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212" name="Freeform 1121">
                    <a:extLst>
                      <a:ext uri="{FF2B5EF4-FFF2-40B4-BE49-F238E27FC236}">
                        <a16:creationId xmlns:a16="http://schemas.microsoft.com/office/drawing/2014/main" id="{D3D99DAE-5E4A-4C8E-88CD-6AC90E39B3EC}"/>
                      </a:ext>
                    </a:extLst>
                  </p:cNvPr>
                  <p:cNvSpPr>
                    <a:spLocks/>
                  </p:cNvSpPr>
                  <p:nvPr/>
                </p:nvSpPr>
                <p:spPr bwMode="auto">
                  <a:xfrm>
                    <a:off x="1015" y="1888"/>
                    <a:ext cx="93" cy="208"/>
                  </a:xfrm>
                  <a:custGeom>
                    <a:avLst/>
                    <a:gdLst>
                      <a:gd name="T0" fmla="*/ 75 w 93"/>
                      <a:gd name="T1" fmla="*/ 176 h 208"/>
                      <a:gd name="T2" fmla="*/ 78 w 93"/>
                      <a:gd name="T3" fmla="*/ 168 h 208"/>
                      <a:gd name="T4" fmla="*/ 82 w 93"/>
                      <a:gd name="T5" fmla="*/ 162 h 208"/>
                      <a:gd name="T6" fmla="*/ 86 w 93"/>
                      <a:gd name="T7" fmla="*/ 155 h 208"/>
                      <a:gd name="T8" fmla="*/ 88 w 93"/>
                      <a:gd name="T9" fmla="*/ 147 h 208"/>
                      <a:gd name="T10" fmla="*/ 91 w 93"/>
                      <a:gd name="T11" fmla="*/ 140 h 208"/>
                      <a:gd name="T12" fmla="*/ 91 w 93"/>
                      <a:gd name="T13" fmla="*/ 131 h 208"/>
                      <a:gd name="T14" fmla="*/ 93 w 93"/>
                      <a:gd name="T15" fmla="*/ 123 h 208"/>
                      <a:gd name="T16" fmla="*/ 93 w 93"/>
                      <a:gd name="T17" fmla="*/ 115 h 208"/>
                      <a:gd name="T18" fmla="*/ 93 w 93"/>
                      <a:gd name="T19" fmla="*/ 106 h 208"/>
                      <a:gd name="T20" fmla="*/ 93 w 93"/>
                      <a:gd name="T21" fmla="*/ 97 h 208"/>
                      <a:gd name="T22" fmla="*/ 91 w 93"/>
                      <a:gd name="T23" fmla="*/ 90 h 208"/>
                      <a:gd name="T24" fmla="*/ 88 w 93"/>
                      <a:gd name="T25" fmla="*/ 82 h 208"/>
                      <a:gd name="T26" fmla="*/ 86 w 93"/>
                      <a:gd name="T27" fmla="*/ 74 h 208"/>
                      <a:gd name="T28" fmla="*/ 85 w 93"/>
                      <a:gd name="T29" fmla="*/ 68 h 208"/>
                      <a:gd name="T30" fmla="*/ 83 w 93"/>
                      <a:gd name="T31" fmla="*/ 62 h 208"/>
                      <a:gd name="T32" fmla="*/ 80 w 93"/>
                      <a:gd name="T33" fmla="*/ 56 h 208"/>
                      <a:gd name="T34" fmla="*/ 75 w 93"/>
                      <a:gd name="T35" fmla="*/ 49 h 208"/>
                      <a:gd name="T36" fmla="*/ 70 w 93"/>
                      <a:gd name="T37" fmla="*/ 41 h 208"/>
                      <a:gd name="T38" fmla="*/ 66 w 93"/>
                      <a:gd name="T39" fmla="*/ 34 h 208"/>
                      <a:gd name="T40" fmla="*/ 58 w 93"/>
                      <a:gd name="T41" fmla="*/ 26 h 208"/>
                      <a:gd name="T42" fmla="*/ 48 w 93"/>
                      <a:gd name="T43" fmla="*/ 18 h 208"/>
                      <a:gd name="T44" fmla="*/ 38 w 93"/>
                      <a:gd name="T45" fmla="*/ 12 h 208"/>
                      <a:gd name="T46" fmla="*/ 27 w 93"/>
                      <a:gd name="T47" fmla="*/ 6 h 208"/>
                      <a:gd name="T48" fmla="*/ 0 w 93"/>
                      <a:gd name="T49" fmla="*/ 12 h 208"/>
                      <a:gd name="T50" fmla="*/ 15 w 93"/>
                      <a:gd name="T51" fmla="*/ 20 h 208"/>
                      <a:gd name="T52" fmla="*/ 24 w 93"/>
                      <a:gd name="T53" fmla="*/ 24 h 208"/>
                      <a:gd name="T54" fmla="*/ 32 w 93"/>
                      <a:gd name="T55" fmla="*/ 30 h 208"/>
                      <a:gd name="T56" fmla="*/ 40 w 93"/>
                      <a:gd name="T57" fmla="*/ 37 h 208"/>
                      <a:gd name="T58" fmla="*/ 46 w 93"/>
                      <a:gd name="T59" fmla="*/ 43 h 208"/>
                      <a:gd name="T60" fmla="*/ 53 w 93"/>
                      <a:gd name="T61" fmla="*/ 50 h 208"/>
                      <a:gd name="T62" fmla="*/ 58 w 93"/>
                      <a:gd name="T63" fmla="*/ 56 h 208"/>
                      <a:gd name="T64" fmla="*/ 61 w 93"/>
                      <a:gd name="T65" fmla="*/ 64 h 208"/>
                      <a:gd name="T66" fmla="*/ 66 w 93"/>
                      <a:gd name="T67" fmla="*/ 71 h 208"/>
                      <a:gd name="T68" fmla="*/ 69 w 93"/>
                      <a:gd name="T69" fmla="*/ 79 h 208"/>
                      <a:gd name="T70" fmla="*/ 72 w 93"/>
                      <a:gd name="T71" fmla="*/ 88 h 208"/>
                      <a:gd name="T72" fmla="*/ 75 w 93"/>
                      <a:gd name="T73" fmla="*/ 97 h 208"/>
                      <a:gd name="T74" fmla="*/ 77 w 93"/>
                      <a:gd name="T75" fmla="*/ 108 h 208"/>
                      <a:gd name="T76" fmla="*/ 78 w 93"/>
                      <a:gd name="T77" fmla="*/ 118 h 208"/>
                      <a:gd name="T78" fmla="*/ 78 w 93"/>
                      <a:gd name="T79" fmla="*/ 129 h 208"/>
                      <a:gd name="T80" fmla="*/ 77 w 93"/>
                      <a:gd name="T81" fmla="*/ 140 h 208"/>
                      <a:gd name="T82" fmla="*/ 75 w 93"/>
                      <a:gd name="T83" fmla="*/ 150 h 208"/>
                      <a:gd name="T84" fmla="*/ 72 w 93"/>
                      <a:gd name="T85" fmla="*/ 161 h 208"/>
                      <a:gd name="T86" fmla="*/ 69 w 93"/>
                      <a:gd name="T87" fmla="*/ 170 h 208"/>
                      <a:gd name="T88" fmla="*/ 64 w 93"/>
                      <a:gd name="T89" fmla="*/ 181 h 208"/>
                      <a:gd name="T90" fmla="*/ 48 w 93"/>
                      <a:gd name="T91" fmla="*/ 206 h 208"/>
                      <a:gd name="T92" fmla="*/ 54 w 93"/>
                      <a:gd name="T93" fmla="*/ 202 h 208"/>
                      <a:gd name="T94" fmla="*/ 61 w 93"/>
                      <a:gd name="T95" fmla="*/ 194 h 208"/>
                      <a:gd name="T96" fmla="*/ 67 w 93"/>
                      <a:gd name="T97" fmla="*/ 188 h 20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93" h="208">
                        <a:moveTo>
                          <a:pt x="72" y="181"/>
                        </a:moveTo>
                        <a:lnTo>
                          <a:pt x="74" y="179"/>
                        </a:lnTo>
                        <a:lnTo>
                          <a:pt x="74" y="178"/>
                        </a:lnTo>
                        <a:lnTo>
                          <a:pt x="75" y="176"/>
                        </a:lnTo>
                        <a:lnTo>
                          <a:pt x="77" y="175"/>
                        </a:lnTo>
                        <a:lnTo>
                          <a:pt x="77" y="171"/>
                        </a:lnTo>
                        <a:lnTo>
                          <a:pt x="78" y="170"/>
                        </a:lnTo>
                        <a:lnTo>
                          <a:pt x="78" y="168"/>
                        </a:lnTo>
                        <a:lnTo>
                          <a:pt x="80" y="167"/>
                        </a:lnTo>
                        <a:lnTo>
                          <a:pt x="82" y="165"/>
                        </a:lnTo>
                        <a:lnTo>
                          <a:pt x="82" y="164"/>
                        </a:lnTo>
                        <a:lnTo>
                          <a:pt x="82" y="162"/>
                        </a:lnTo>
                        <a:lnTo>
                          <a:pt x="83" y="161"/>
                        </a:lnTo>
                        <a:lnTo>
                          <a:pt x="83" y="159"/>
                        </a:lnTo>
                        <a:lnTo>
                          <a:pt x="85" y="158"/>
                        </a:lnTo>
                        <a:lnTo>
                          <a:pt x="86" y="155"/>
                        </a:lnTo>
                        <a:lnTo>
                          <a:pt x="86" y="153"/>
                        </a:lnTo>
                        <a:lnTo>
                          <a:pt x="86" y="152"/>
                        </a:lnTo>
                        <a:lnTo>
                          <a:pt x="88" y="149"/>
                        </a:lnTo>
                        <a:lnTo>
                          <a:pt x="88" y="147"/>
                        </a:lnTo>
                        <a:lnTo>
                          <a:pt x="88" y="146"/>
                        </a:lnTo>
                        <a:lnTo>
                          <a:pt x="90" y="143"/>
                        </a:lnTo>
                        <a:lnTo>
                          <a:pt x="90" y="141"/>
                        </a:lnTo>
                        <a:lnTo>
                          <a:pt x="91" y="140"/>
                        </a:lnTo>
                        <a:lnTo>
                          <a:pt x="91" y="137"/>
                        </a:lnTo>
                        <a:lnTo>
                          <a:pt x="91" y="135"/>
                        </a:lnTo>
                        <a:lnTo>
                          <a:pt x="91" y="132"/>
                        </a:lnTo>
                        <a:lnTo>
                          <a:pt x="91" y="131"/>
                        </a:lnTo>
                        <a:lnTo>
                          <a:pt x="93" y="129"/>
                        </a:lnTo>
                        <a:lnTo>
                          <a:pt x="93" y="126"/>
                        </a:lnTo>
                        <a:lnTo>
                          <a:pt x="93" y="124"/>
                        </a:lnTo>
                        <a:lnTo>
                          <a:pt x="93" y="123"/>
                        </a:lnTo>
                        <a:lnTo>
                          <a:pt x="93" y="120"/>
                        </a:lnTo>
                        <a:lnTo>
                          <a:pt x="93" y="118"/>
                        </a:lnTo>
                        <a:lnTo>
                          <a:pt x="93" y="117"/>
                        </a:lnTo>
                        <a:lnTo>
                          <a:pt x="93" y="115"/>
                        </a:lnTo>
                        <a:lnTo>
                          <a:pt x="93" y="112"/>
                        </a:lnTo>
                        <a:lnTo>
                          <a:pt x="93" y="111"/>
                        </a:lnTo>
                        <a:lnTo>
                          <a:pt x="93" y="109"/>
                        </a:lnTo>
                        <a:lnTo>
                          <a:pt x="93" y="106"/>
                        </a:lnTo>
                        <a:lnTo>
                          <a:pt x="93" y="105"/>
                        </a:lnTo>
                        <a:lnTo>
                          <a:pt x="93" y="102"/>
                        </a:lnTo>
                        <a:lnTo>
                          <a:pt x="93" y="100"/>
                        </a:lnTo>
                        <a:lnTo>
                          <a:pt x="93" y="97"/>
                        </a:lnTo>
                        <a:lnTo>
                          <a:pt x="91" y="96"/>
                        </a:lnTo>
                        <a:lnTo>
                          <a:pt x="91" y="94"/>
                        </a:lnTo>
                        <a:lnTo>
                          <a:pt x="91" y="91"/>
                        </a:lnTo>
                        <a:lnTo>
                          <a:pt x="91" y="90"/>
                        </a:lnTo>
                        <a:lnTo>
                          <a:pt x="90" y="87"/>
                        </a:lnTo>
                        <a:lnTo>
                          <a:pt x="90" y="85"/>
                        </a:lnTo>
                        <a:lnTo>
                          <a:pt x="90" y="84"/>
                        </a:lnTo>
                        <a:lnTo>
                          <a:pt x="88" y="82"/>
                        </a:lnTo>
                        <a:lnTo>
                          <a:pt x="88" y="79"/>
                        </a:lnTo>
                        <a:lnTo>
                          <a:pt x="88" y="77"/>
                        </a:lnTo>
                        <a:lnTo>
                          <a:pt x="88" y="76"/>
                        </a:lnTo>
                        <a:lnTo>
                          <a:pt x="86" y="74"/>
                        </a:lnTo>
                        <a:lnTo>
                          <a:pt x="86" y="73"/>
                        </a:lnTo>
                        <a:lnTo>
                          <a:pt x="86" y="71"/>
                        </a:lnTo>
                        <a:lnTo>
                          <a:pt x="86" y="70"/>
                        </a:lnTo>
                        <a:lnTo>
                          <a:pt x="85" y="68"/>
                        </a:lnTo>
                        <a:lnTo>
                          <a:pt x="85" y="67"/>
                        </a:lnTo>
                        <a:lnTo>
                          <a:pt x="83" y="65"/>
                        </a:lnTo>
                        <a:lnTo>
                          <a:pt x="83" y="64"/>
                        </a:lnTo>
                        <a:lnTo>
                          <a:pt x="83" y="62"/>
                        </a:lnTo>
                        <a:lnTo>
                          <a:pt x="82" y="61"/>
                        </a:lnTo>
                        <a:lnTo>
                          <a:pt x="82" y="59"/>
                        </a:lnTo>
                        <a:lnTo>
                          <a:pt x="80" y="58"/>
                        </a:lnTo>
                        <a:lnTo>
                          <a:pt x="80" y="56"/>
                        </a:lnTo>
                        <a:lnTo>
                          <a:pt x="78" y="53"/>
                        </a:lnTo>
                        <a:lnTo>
                          <a:pt x="77" y="52"/>
                        </a:lnTo>
                        <a:lnTo>
                          <a:pt x="77" y="50"/>
                        </a:lnTo>
                        <a:lnTo>
                          <a:pt x="75" y="49"/>
                        </a:lnTo>
                        <a:lnTo>
                          <a:pt x="74" y="47"/>
                        </a:lnTo>
                        <a:lnTo>
                          <a:pt x="74" y="46"/>
                        </a:lnTo>
                        <a:lnTo>
                          <a:pt x="72" y="43"/>
                        </a:lnTo>
                        <a:lnTo>
                          <a:pt x="70" y="41"/>
                        </a:lnTo>
                        <a:lnTo>
                          <a:pt x="69" y="40"/>
                        </a:lnTo>
                        <a:lnTo>
                          <a:pt x="69" y="38"/>
                        </a:lnTo>
                        <a:lnTo>
                          <a:pt x="67" y="37"/>
                        </a:lnTo>
                        <a:lnTo>
                          <a:pt x="66" y="34"/>
                        </a:lnTo>
                        <a:lnTo>
                          <a:pt x="64" y="32"/>
                        </a:lnTo>
                        <a:lnTo>
                          <a:pt x="61" y="30"/>
                        </a:lnTo>
                        <a:lnTo>
                          <a:pt x="59" y="27"/>
                        </a:lnTo>
                        <a:lnTo>
                          <a:pt x="58" y="26"/>
                        </a:lnTo>
                        <a:lnTo>
                          <a:pt x="54" y="23"/>
                        </a:lnTo>
                        <a:lnTo>
                          <a:pt x="53" y="21"/>
                        </a:lnTo>
                        <a:lnTo>
                          <a:pt x="50" y="20"/>
                        </a:lnTo>
                        <a:lnTo>
                          <a:pt x="48" y="18"/>
                        </a:lnTo>
                        <a:lnTo>
                          <a:pt x="46" y="17"/>
                        </a:lnTo>
                        <a:lnTo>
                          <a:pt x="43" y="15"/>
                        </a:lnTo>
                        <a:lnTo>
                          <a:pt x="42" y="14"/>
                        </a:lnTo>
                        <a:lnTo>
                          <a:pt x="38" y="12"/>
                        </a:lnTo>
                        <a:lnTo>
                          <a:pt x="37" y="11"/>
                        </a:lnTo>
                        <a:lnTo>
                          <a:pt x="34" y="9"/>
                        </a:lnTo>
                        <a:lnTo>
                          <a:pt x="31" y="8"/>
                        </a:lnTo>
                        <a:lnTo>
                          <a:pt x="27" y="6"/>
                        </a:lnTo>
                        <a:lnTo>
                          <a:pt x="24" y="5"/>
                        </a:lnTo>
                        <a:lnTo>
                          <a:pt x="21" y="3"/>
                        </a:lnTo>
                        <a:lnTo>
                          <a:pt x="13" y="0"/>
                        </a:lnTo>
                        <a:lnTo>
                          <a:pt x="0" y="12"/>
                        </a:lnTo>
                        <a:lnTo>
                          <a:pt x="8" y="15"/>
                        </a:lnTo>
                        <a:lnTo>
                          <a:pt x="10" y="17"/>
                        </a:lnTo>
                        <a:lnTo>
                          <a:pt x="13" y="18"/>
                        </a:lnTo>
                        <a:lnTo>
                          <a:pt x="15" y="20"/>
                        </a:lnTo>
                        <a:lnTo>
                          <a:pt x="18" y="21"/>
                        </a:lnTo>
                        <a:lnTo>
                          <a:pt x="19" y="21"/>
                        </a:lnTo>
                        <a:lnTo>
                          <a:pt x="21" y="23"/>
                        </a:lnTo>
                        <a:lnTo>
                          <a:pt x="24" y="24"/>
                        </a:lnTo>
                        <a:lnTo>
                          <a:pt x="26" y="26"/>
                        </a:lnTo>
                        <a:lnTo>
                          <a:pt x="27" y="27"/>
                        </a:lnTo>
                        <a:lnTo>
                          <a:pt x="29" y="29"/>
                        </a:lnTo>
                        <a:lnTo>
                          <a:pt x="32" y="30"/>
                        </a:lnTo>
                        <a:lnTo>
                          <a:pt x="34" y="32"/>
                        </a:lnTo>
                        <a:lnTo>
                          <a:pt x="35" y="34"/>
                        </a:lnTo>
                        <a:lnTo>
                          <a:pt x="38" y="35"/>
                        </a:lnTo>
                        <a:lnTo>
                          <a:pt x="40" y="37"/>
                        </a:lnTo>
                        <a:lnTo>
                          <a:pt x="42" y="38"/>
                        </a:lnTo>
                        <a:lnTo>
                          <a:pt x="43" y="40"/>
                        </a:lnTo>
                        <a:lnTo>
                          <a:pt x="45" y="41"/>
                        </a:lnTo>
                        <a:lnTo>
                          <a:pt x="46" y="43"/>
                        </a:lnTo>
                        <a:lnTo>
                          <a:pt x="48" y="44"/>
                        </a:lnTo>
                        <a:lnTo>
                          <a:pt x="50" y="47"/>
                        </a:lnTo>
                        <a:lnTo>
                          <a:pt x="51" y="49"/>
                        </a:lnTo>
                        <a:lnTo>
                          <a:pt x="53" y="50"/>
                        </a:lnTo>
                        <a:lnTo>
                          <a:pt x="54" y="52"/>
                        </a:lnTo>
                        <a:lnTo>
                          <a:pt x="54" y="53"/>
                        </a:lnTo>
                        <a:lnTo>
                          <a:pt x="56" y="55"/>
                        </a:lnTo>
                        <a:lnTo>
                          <a:pt x="58" y="56"/>
                        </a:lnTo>
                        <a:lnTo>
                          <a:pt x="58" y="59"/>
                        </a:lnTo>
                        <a:lnTo>
                          <a:pt x="59" y="61"/>
                        </a:lnTo>
                        <a:lnTo>
                          <a:pt x="61" y="62"/>
                        </a:lnTo>
                        <a:lnTo>
                          <a:pt x="61" y="64"/>
                        </a:lnTo>
                        <a:lnTo>
                          <a:pt x="62" y="65"/>
                        </a:lnTo>
                        <a:lnTo>
                          <a:pt x="64" y="68"/>
                        </a:lnTo>
                        <a:lnTo>
                          <a:pt x="64" y="70"/>
                        </a:lnTo>
                        <a:lnTo>
                          <a:pt x="66" y="71"/>
                        </a:lnTo>
                        <a:lnTo>
                          <a:pt x="66" y="73"/>
                        </a:lnTo>
                        <a:lnTo>
                          <a:pt x="67" y="76"/>
                        </a:lnTo>
                        <a:lnTo>
                          <a:pt x="69" y="77"/>
                        </a:lnTo>
                        <a:lnTo>
                          <a:pt x="69" y="79"/>
                        </a:lnTo>
                        <a:lnTo>
                          <a:pt x="69" y="82"/>
                        </a:lnTo>
                        <a:lnTo>
                          <a:pt x="70" y="84"/>
                        </a:lnTo>
                        <a:lnTo>
                          <a:pt x="70" y="85"/>
                        </a:lnTo>
                        <a:lnTo>
                          <a:pt x="72" y="88"/>
                        </a:lnTo>
                        <a:lnTo>
                          <a:pt x="72" y="90"/>
                        </a:lnTo>
                        <a:lnTo>
                          <a:pt x="74" y="93"/>
                        </a:lnTo>
                        <a:lnTo>
                          <a:pt x="74" y="94"/>
                        </a:lnTo>
                        <a:lnTo>
                          <a:pt x="75" y="97"/>
                        </a:lnTo>
                        <a:lnTo>
                          <a:pt x="75" y="99"/>
                        </a:lnTo>
                        <a:lnTo>
                          <a:pt x="77" y="102"/>
                        </a:lnTo>
                        <a:lnTo>
                          <a:pt x="77" y="105"/>
                        </a:lnTo>
                        <a:lnTo>
                          <a:pt x="77" y="108"/>
                        </a:lnTo>
                        <a:lnTo>
                          <a:pt x="77" y="111"/>
                        </a:lnTo>
                        <a:lnTo>
                          <a:pt x="77" y="114"/>
                        </a:lnTo>
                        <a:lnTo>
                          <a:pt x="77" y="115"/>
                        </a:lnTo>
                        <a:lnTo>
                          <a:pt x="78" y="118"/>
                        </a:lnTo>
                        <a:lnTo>
                          <a:pt x="78" y="121"/>
                        </a:lnTo>
                        <a:lnTo>
                          <a:pt x="78" y="124"/>
                        </a:lnTo>
                        <a:lnTo>
                          <a:pt x="78" y="126"/>
                        </a:lnTo>
                        <a:lnTo>
                          <a:pt x="78" y="129"/>
                        </a:lnTo>
                        <a:lnTo>
                          <a:pt x="78" y="132"/>
                        </a:lnTo>
                        <a:lnTo>
                          <a:pt x="77" y="135"/>
                        </a:lnTo>
                        <a:lnTo>
                          <a:pt x="77" y="137"/>
                        </a:lnTo>
                        <a:lnTo>
                          <a:pt x="77" y="140"/>
                        </a:lnTo>
                        <a:lnTo>
                          <a:pt x="77" y="143"/>
                        </a:lnTo>
                        <a:lnTo>
                          <a:pt x="77" y="146"/>
                        </a:lnTo>
                        <a:lnTo>
                          <a:pt x="75" y="147"/>
                        </a:lnTo>
                        <a:lnTo>
                          <a:pt x="75" y="150"/>
                        </a:lnTo>
                        <a:lnTo>
                          <a:pt x="75" y="153"/>
                        </a:lnTo>
                        <a:lnTo>
                          <a:pt x="74" y="156"/>
                        </a:lnTo>
                        <a:lnTo>
                          <a:pt x="74" y="158"/>
                        </a:lnTo>
                        <a:lnTo>
                          <a:pt x="72" y="161"/>
                        </a:lnTo>
                        <a:lnTo>
                          <a:pt x="72" y="162"/>
                        </a:lnTo>
                        <a:lnTo>
                          <a:pt x="70" y="165"/>
                        </a:lnTo>
                        <a:lnTo>
                          <a:pt x="70" y="168"/>
                        </a:lnTo>
                        <a:lnTo>
                          <a:pt x="69" y="170"/>
                        </a:lnTo>
                        <a:lnTo>
                          <a:pt x="69" y="173"/>
                        </a:lnTo>
                        <a:lnTo>
                          <a:pt x="67" y="176"/>
                        </a:lnTo>
                        <a:lnTo>
                          <a:pt x="66" y="179"/>
                        </a:lnTo>
                        <a:lnTo>
                          <a:pt x="64" y="181"/>
                        </a:lnTo>
                        <a:lnTo>
                          <a:pt x="64" y="184"/>
                        </a:lnTo>
                        <a:lnTo>
                          <a:pt x="53" y="202"/>
                        </a:lnTo>
                        <a:lnTo>
                          <a:pt x="46" y="208"/>
                        </a:lnTo>
                        <a:lnTo>
                          <a:pt x="48" y="206"/>
                        </a:lnTo>
                        <a:lnTo>
                          <a:pt x="50" y="205"/>
                        </a:lnTo>
                        <a:lnTo>
                          <a:pt x="51" y="203"/>
                        </a:lnTo>
                        <a:lnTo>
                          <a:pt x="54" y="202"/>
                        </a:lnTo>
                        <a:lnTo>
                          <a:pt x="56" y="200"/>
                        </a:lnTo>
                        <a:lnTo>
                          <a:pt x="59" y="199"/>
                        </a:lnTo>
                        <a:lnTo>
                          <a:pt x="59" y="196"/>
                        </a:lnTo>
                        <a:lnTo>
                          <a:pt x="61" y="194"/>
                        </a:lnTo>
                        <a:lnTo>
                          <a:pt x="62" y="193"/>
                        </a:lnTo>
                        <a:lnTo>
                          <a:pt x="64" y="191"/>
                        </a:lnTo>
                        <a:lnTo>
                          <a:pt x="66" y="190"/>
                        </a:lnTo>
                        <a:lnTo>
                          <a:pt x="67" y="188"/>
                        </a:lnTo>
                        <a:lnTo>
                          <a:pt x="69" y="185"/>
                        </a:lnTo>
                        <a:lnTo>
                          <a:pt x="70" y="184"/>
                        </a:lnTo>
                        <a:lnTo>
                          <a:pt x="72" y="181"/>
                        </a:lnTo>
                        <a:close/>
                      </a:path>
                    </a:pathLst>
                  </a:custGeom>
                  <a:solidFill>
                    <a:srgbClr val="CC5D6F"/>
                  </a:solidFill>
                  <a:ln w="0">
                    <a:solidFill>
                      <a:srgbClr val="FFFFFF"/>
                    </a:solidFill>
                    <a:prstDash val="solid"/>
                    <a:round/>
                    <a:headEnd/>
                    <a:tailEnd/>
                  </a:ln>
                </p:spPr>
                <p:txBody>
                  <a:bodyPr/>
                  <a:lstStyle/>
                  <a:p>
                    <a:endParaRPr lang="zh-CN" altLang="en-US"/>
                  </a:p>
                </p:txBody>
              </p:sp>
              <p:sp>
                <p:nvSpPr>
                  <p:cNvPr id="1213" name="Freeform 1122">
                    <a:extLst>
                      <a:ext uri="{FF2B5EF4-FFF2-40B4-BE49-F238E27FC236}">
                        <a16:creationId xmlns:a16="http://schemas.microsoft.com/office/drawing/2014/main" id="{02BBB4DD-713E-4095-B45F-8937C6912119}"/>
                      </a:ext>
                    </a:extLst>
                  </p:cNvPr>
                  <p:cNvSpPr>
                    <a:spLocks/>
                  </p:cNvSpPr>
                  <p:nvPr/>
                </p:nvSpPr>
                <p:spPr bwMode="auto">
                  <a:xfrm>
                    <a:off x="1015" y="1888"/>
                    <a:ext cx="93" cy="208"/>
                  </a:xfrm>
                  <a:custGeom>
                    <a:avLst/>
                    <a:gdLst>
                      <a:gd name="T0" fmla="*/ 75 w 93"/>
                      <a:gd name="T1" fmla="*/ 176 h 208"/>
                      <a:gd name="T2" fmla="*/ 78 w 93"/>
                      <a:gd name="T3" fmla="*/ 168 h 208"/>
                      <a:gd name="T4" fmla="*/ 82 w 93"/>
                      <a:gd name="T5" fmla="*/ 162 h 208"/>
                      <a:gd name="T6" fmla="*/ 86 w 93"/>
                      <a:gd name="T7" fmla="*/ 155 h 208"/>
                      <a:gd name="T8" fmla="*/ 88 w 93"/>
                      <a:gd name="T9" fmla="*/ 147 h 208"/>
                      <a:gd name="T10" fmla="*/ 91 w 93"/>
                      <a:gd name="T11" fmla="*/ 140 h 208"/>
                      <a:gd name="T12" fmla="*/ 91 w 93"/>
                      <a:gd name="T13" fmla="*/ 131 h 208"/>
                      <a:gd name="T14" fmla="*/ 93 w 93"/>
                      <a:gd name="T15" fmla="*/ 123 h 208"/>
                      <a:gd name="T16" fmla="*/ 93 w 93"/>
                      <a:gd name="T17" fmla="*/ 115 h 208"/>
                      <a:gd name="T18" fmla="*/ 93 w 93"/>
                      <a:gd name="T19" fmla="*/ 106 h 208"/>
                      <a:gd name="T20" fmla="*/ 93 w 93"/>
                      <a:gd name="T21" fmla="*/ 97 h 208"/>
                      <a:gd name="T22" fmla="*/ 91 w 93"/>
                      <a:gd name="T23" fmla="*/ 90 h 208"/>
                      <a:gd name="T24" fmla="*/ 88 w 93"/>
                      <a:gd name="T25" fmla="*/ 82 h 208"/>
                      <a:gd name="T26" fmla="*/ 86 w 93"/>
                      <a:gd name="T27" fmla="*/ 74 h 208"/>
                      <a:gd name="T28" fmla="*/ 85 w 93"/>
                      <a:gd name="T29" fmla="*/ 68 h 208"/>
                      <a:gd name="T30" fmla="*/ 83 w 93"/>
                      <a:gd name="T31" fmla="*/ 62 h 208"/>
                      <a:gd name="T32" fmla="*/ 80 w 93"/>
                      <a:gd name="T33" fmla="*/ 56 h 208"/>
                      <a:gd name="T34" fmla="*/ 75 w 93"/>
                      <a:gd name="T35" fmla="*/ 49 h 208"/>
                      <a:gd name="T36" fmla="*/ 70 w 93"/>
                      <a:gd name="T37" fmla="*/ 41 h 208"/>
                      <a:gd name="T38" fmla="*/ 66 w 93"/>
                      <a:gd name="T39" fmla="*/ 34 h 208"/>
                      <a:gd name="T40" fmla="*/ 58 w 93"/>
                      <a:gd name="T41" fmla="*/ 26 h 208"/>
                      <a:gd name="T42" fmla="*/ 48 w 93"/>
                      <a:gd name="T43" fmla="*/ 18 h 208"/>
                      <a:gd name="T44" fmla="*/ 38 w 93"/>
                      <a:gd name="T45" fmla="*/ 12 h 208"/>
                      <a:gd name="T46" fmla="*/ 27 w 93"/>
                      <a:gd name="T47" fmla="*/ 6 h 208"/>
                      <a:gd name="T48" fmla="*/ 0 w 93"/>
                      <a:gd name="T49" fmla="*/ 12 h 208"/>
                      <a:gd name="T50" fmla="*/ 15 w 93"/>
                      <a:gd name="T51" fmla="*/ 20 h 208"/>
                      <a:gd name="T52" fmla="*/ 24 w 93"/>
                      <a:gd name="T53" fmla="*/ 24 h 208"/>
                      <a:gd name="T54" fmla="*/ 32 w 93"/>
                      <a:gd name="T55" fmla="*/ 30 h 208"/>
                      <a:gd name="T56" fmla="*/ 40 w 93"/>
                      <a:gd name="T57" fmla="*/ 37 h 208"/>
                      <a:gd name="T58" fmla="*/ 46 w 93"/>
                      <a:gd name="T59" fmla="*/ 43 h 208"/>
                      <a:gd name="T60" fmla="*/ 53 w 93"/>
                      <a:gd name="T61" fmla="*/ 50 h 208"/>
                      <a:gd name="T62" fmla="*/ 58 w 93"/>
                      <a:gd name="T63" fmla="*/ 56 h 208"/>
                      <a:gd name="T64" fmla="*/ 61 w 93"/>
                      <a:gd name="T65" fmla="*/ 64 h 208"/>
                      <a:gd name="T66" fmla="*/ 66 w 93"/>
                      <a:gd name="T67" fmla="*/ 71 h 208"/>
                      <a:gd name="T68" fmla="*/ 69 w 93"/>
                      <a:gd name="T69" fmla="*/ 79 h 208"/>
                      <a:gd name="T70" fmla="*/ 72 w 93"/>
                      <a:gd name="T71" fmla="*/ 88 h 208"/>
                      <a:gd name="T72" fmla="*/ 75 w 93"/>
                      <a:gd name="T73" fmla="*/ 97 h 208"/>
                      <a:gd name="T74" fmla="*/ 77 w 93"/>
                      <a:gd name="T75" fmla="*/ 108 h 208"/>
                      <a:gd name="T76" fmla="*/ 78 w 93"/>
                      <a:gd name="T77" fmla="*/ 118 h 208"/>
                      <a:gd name="T78" fmla="*/ 78 w 93"/>
                      <a:gd name="T79" fmla="*/ 129 h 208"/>
                      <a:gd name="T80" fmla="*/ 77 w 93"/>
                      <a:gd name="T81" fmla="*/ 140 h 208"/>
                      <a:gd name="T82" fmla="*/ 75 w 93"/>
                      <a:gd name="T83" fmla="*/ 150 h 208"/>
                      <a:gd name="T84" fmla="*/ 72 w 93"/>
                      <a:gd name="T85" fmla="*/ 161 h 208"/>
                      <a:gd name="T86" fmla="*/ 69 w 93"/>
                      <a:gd name="T87" fmla="*/ 170 h 208"/>
                      <a:gd name="T88" fmla="*/ 64 w 93"/>
                      <a:gd name="T89" fmla="*/ 181 h 208"/>
                      <a:gd name="T90" fmla="*/ 48 w 93"/>
                      <a:gd name="T91" fmla="*/ 206 h 208"/>
                      <a:gd name="T92" fmla="*/ 54 w 93"/>
                      <a:gd name="T93" fmla="*/ 202 h 208"/>
                      <a:gd name="T94" fmla="*/ 61 w 93"/>
                      <a:gd name="T95" fmla="*/ 194 h 208"/>
                      <a:gd name="T96" fmla="*/ 67 w 93"/>
                      <a:gd name="T97" fmla="*/ 188 h 20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93" h="208">
                        <a:moveTo>
                          <a:pt x="72" y="181"/>
                        </a:moveTo>
                        <a:lnTo>
                          <a:pt x="74" y="179"/>
                        </a:lnTo>
                        <a:lnTo>
                          <a:pt x="74" y="178"/>
                        </a:lnTo>
                        <a:lnTo>
                          <a:pt x="75" y="176"/>
                        </a:lnTo>
                        <a:lnTo>
                          <a:pt x="77" y="175"/>
                        </a:lnTo>
                        <a:lnTo>
                          <a:pt x="77" y="171"/>
                        </a:lnTo>
                        <a:lnTo>
                          <a:pt x="78" y="170"/>
                        </a:lnTo>
                        <a:lnTo>
                          <a:pt x="78" y="168"/>
                        </a:lnTo>
                        <a:lnTo>
                          <a:pt x="80" y="167"/>
                        </a:lnTo>
                        <a:lnTo>
                          <a:pt x="82" y="165"/>
                        </a:lnTo>
                        <a:lnTo>
                          <a:pt x="82" y="164"/>
                        </a:lnTo>
                        <a:lnTo>
                          <a:pt x="82" y="162"/>
                        </a:lnTo>
                        <a:lnTo>
                          <a:pt x="83" y="161"/>
                        </a:lnTo>
                        <a:lnTo>
                          <a:pt x="83" y="159"/>
                        </a:lnTo>
                        <a:lnTo>
                          <a:pt x="85" y="158"/>
                        </a:lnTo>
                        <a:lnTo>
                          <a:pt x="86" y="155"/>
                        </a:lnTo>
                        <a:lnTo>
                          <a:pt x="86" y="153"/>
                        </a:lnTo>
                        <a:lnTo>
                          <a:pt x="86" y="152"/>
                        </a:lnTo>
                        <a:lnTo>
                          <a:pt x="88" y="149"/>
                        </a:lnTo>
                        <a:lnTo>
                          <a:pt x="88" y="147"/>
                        </a:lnTo>
                        <a:lnTo>
                          <a:pt x="88" y="146"/>
                        </a:lnTo>
                        <a:lnTo>
                          <a:pt x="90" y="143"/>
                        </a:lnTo>
                        <a:lnTo>
                          <a:pt x="90" y="141"/>
                        </a:lnTo>
                        <a:lnTo>
                          <a:pt x="91" y="140"/>
                        </a:lnTo>
                        <a:lnTo>
                          <a:pt x="91" y="137"/>
                        </a:lnTo>
                        <a:lnTo>
                          <a:pt x="91" y="135"/>
                        </a:lnTo>
                        <a:lnTo>
                          <a:pt x="91" y="132"/>
                        </a:lnTo>
                        <a:lnTo>
                          <a:pt x="91" y="131"/>
                        </a:lnTo>
                        <a:lnTo>
                          <a:pt x="93" y="129"/>
                        </a:lnTo>
                        <a:lnTo>
                          <a:pt x="93" y="126"/>
                        </a:lnTo>
                        <a:lnTo>
                          <a:pt x="93" y="124"/>
                        </a:lnTo>
                        <a:lnTo>
                          <a:pt x="93" y="123"/>
                        </a:lnTo>
                        <a:lnTo>
                          <a:pt x="93" y="120"/>
                        </a:lnTo>
                        <a:lnTo>
                          <a:pt x="93" y="118"/>
                        </a:lnTo>
                        <a:lnTo>
                          <a:pt x="93" y="117"/>
                        </a:lnTo>
                        <a:lnTo>
                          <a:pt x="93" y="115"/>
                        </a:lnTo>
                        <a:lnTo>
                          <a:pt x="93" y="112"/>
                        </a:lnTo>
                        <a:lnTo>
                          <a:pt x="93" y="111"/>
                        </a:lnTo>
                        <a:lnTo>
                          <a:pt x="93" y="109"/>
                        </a:lnTo>
                        <a:lnTo>
                          <a:pt x="93" y="106"/>
                        </a:lnTo>
                        <a:lnTo>
                          <a:pt x="93" y="105"/>
                        </a:lnTo>
                        <a:lnTo>
                          <a:pt x="93" y="102"/>
                        </a:lnTo>
                        <a:lnTo>
                          <a:pt x="93" y="100"/>
                        </a:lnTo>
                        <a:lnTo>
                          <a:pt x="93" y="97"/>
                        </a:lnTo>
                        <a:lnTo>
                          <a:pt x="91" y="96"/>
                        </a:lnTo>
                        <a:lnTo>
                          <a:pt x="91" y="94"/>
                        </a:lnTo>
                        <a:lnTo>
                          <a:pt x="91" y="91"/>
                        </a:lnTo>
                        <a:lnTo>
                          <a:pt x="91" y="90"/>
                        </a:lnTo>
                        <a:lnTo>
                          <a:pt x="90" y="87"/>
                        </a:lnTo>
                        <a:lnTo>
                          <a:pt x="90" y="85"/>
                        </a:lnTo>
                        <a:lnTo>
                          <a:pt x="90" y="84"/>
                        </a:lnTo>
                        <a:lnTo>
                          <a:pt x="88" y="82"/>
                        </a:lnTo>
                        <a:lnTo>
                          <a:pt x="88" y="79"/>
                        </a:lnTo>
                        <a:lnTo>
                          <a:pt x="88" y="77"/>
                        </a:lnTo>
                        <a:lnTo>
                          <a:pt x="88" y="76"/>
                        </a:lnTo>
                        <a:lnTo>
                          <a:pt x="86" y="74"/>
                        </a:lnTo>
                        <a:lnTo>
                          <a:pt x="86" y="73"/>
                        </a:lnTo>
                        <a:lnTo>
                          <a:pt x="86" y="71"/>
                        </a:lnTo>
                        <a:lnTo>
                          <a:pt x="86" y="70"/>
                        </a:lnTo>
                        <a:lnTo>
                          <a:pt x="85" y="68"/>
                        </a:lnTo>
                        <a:lnTo>
                          <a:pt x="85" y="67"/>
                        </a:lnTo>
                        <a:lnTo>
                          <a:pt x="83" y="65"/>
                        </a:lnTo>
                        <a:lnTo>
                          <a:pt x="83" y="64"/>
                        </a:lnTo>
                        <a:lnTo>
                          <a:pt x="83" y="62"/>
                        </a:lnTo>
                        <a:lnTo>
                          <a:pt x="82" y="61"/>
                        </a:lnTo>
                        <a:lnTo>
                          <a:pt x="82" y="59"/>
                        </a:lnTo>
                        <a:lnTo>
                          <a:pt x="80" y="58"/>
                        </a:lnTo>
                        <a:lnTo>
                          <a:pt x="80" y="56"/>
                        </a:lnTo>
                        <a:lnTo>
                          <a:pt x="78" y="53"/>
                        </a:lnTo>
                        <a:lnTo>
                          <a:pt x="77" y="52"/>
                        </a:lnTo>
                        <a:lnTo>
                          <a:pt x="77" y="50"/>
                        </a:lnTo>
                        <a:lnTo>
                          <a:pt x="75" y="49"/>
                        </a:lnTo>
                        <a:lnTo>
                          <a:pt x="74" y="47"/>
                        </a:lnTo>
                        <a:lnTo>
                          <a:pt x="74" y="46"/>
                        </a:lnTo>
                        <a:lnTo>
                          <a:pt x="72" y="43"/>
                        </a:lnTo>
                        <a:lnTo>
                          <a:pt x="70" y="41"/>
                        </a:lnTo>
                        <a:lnTo>
                          <a:pt x="69" y="40"/>
                        </a:lnTo>
                        <a:lnTo>
                          <a:pt x="69" y="38"/>
                        </a:lnTo>
                        <a:lnTo>
                          <a:pt x="67" y="37"/>
                        </a:lnTo>
                        <a:lnTo>
                          <a:pt x="66" y="34"/>
                        </a:lnTo>
                        <a:lnTo>
                          <a:pt x="64" y="32"/>
                        </a:lnTo>
                        <a:lnTo>
                          <a:pt x="61" y="30"/>
                        </a:lnTo>
                        <a:lnTo>
                          <a:pt x="59" y="27"/>
                        </a:lnTo>
                        <a:lnTo>
                          <a:pt x="58" y="26"/>
                        </a:lnTo>
                        <a:lnTo>
                          <a:pt x="54" y="23"/>
                        </a:lnTo>
                        <a:lnTo>
                          <a:pt x="53" y="21"/>
                        </a:lnTo>
                        <a:lnTo>
                          <a:pt x="50" y="20"/>
                        </a:lnTo>
                        <a:lnTo>
                          <a:pt x="48" y="18"/>
                        </a:lnTo>
                        <a:lnTo>
                          <a:pt x="46" y="17"/>
                        </a:lnTo>
                        <a:lnTo>
                          <a:pt x="43" y="15"/>
                        </a:lnTo>
                        <a:lnTo>
                          <a:pt x="42" y="14"/>
                        </a:lnTo>
                        <a:lnTo>
                          <a:pt x="38" y="12"/>
                        </a:lnTo>
                        <a:lnTo>
                          <a:pt x="37" y="11"/>
                        </a:lnTo>
                        <a:lnTo>
                          <a:pt x="34" y="9"/>
                        </a:lnTo>
                        <a:lnTo>
                          <a:pt x="31" y="8"/>
                        </a:lnTo>
                        <a:lnTo>
                          <a:pt x="27" y="6"/>
                        </a:lnTo>
                        <a:lnTo>
                          <a:pt x="24" y="5"/>
                        </a:lnTo>
                        <a:lnTo>
                          <a:pt x="21" y="3"/>
                        </a:lnTo>
                        <a:lnTo>
                          <a:pt x="13" y="0"/>
                        </a:lnTo>
                        <a:lnTo>
                          <a:pt x="0" y="12"/>
                        </a:lnTo>
                        <a:lnTo>
                          <a:pt x="8" y="15"/>
                        </a:lnTo>
                        <a:lnTo>
                          <a:pt x="10" y="17"/>
                        </a:lnTo>
                        <a:lnTo>
                          <a:pt x="13" y="18"/>
                        </a:lnTo>
                        <a:lnTo>
                          <a:pt x="15" y="20"/>
                        </a:lnTo>
                        <a:lnTo>
                          <a:pt x="18" y="21"/>
                        </a:lnTo>
                        <a:lnTo>
                          <a:pt x="19" y="21"/>
                        </a:lnTo>
                        <a:lnTo>
                          <a:pt x="21" y="23"/>
                        </a:lnTo>
                        <a:lnTo>
                          <a:pt x="24" y="24"/>
                        </a:lnTo>
                        <a:lnTo>
                          <a:pt x="26" y="26"/>
                        </a:lnTo>
                        <a:lnTo>
                          <a:pt x="27" y="27"/>
                        </a:lnTo>
                        <a:lnTo>
                          <a:pt x="29" y="29"/>
                        </a:lnTo>
                        <a:lnTo>
                          <a:pt x="32" y="30"/>
                        </a:lnTo>
                        <a:lnTo>
                          <a:pt x="34" y="32"/>
                        </a:lnTo>
                        <a:lnTo>
                          <a:pt x="35" y="34"/>
                        </a:lnTo>
                        <a:lnTo>
                          <a:pt x="38" y="35"/>
                        </a:lnTo>
                        <a:lnTo>
                          <a:pt x="40" y="37"/>
                        </a:lnTo>
                        <a:lnTo>
                          <a:pt x="42" y="38"/>
                        </a:lnTo>
                        <a:lnTo>
                          <a:pt x="43" y="40"/>
                        </a:lnTo>
                        <a:lnTo>
                          <a:pt x="45" y="41"/>
                        </a:lnTo>
                        <a:lnTo>
                          <a:pt x="46" y="43"/>
                        </a:lnTo>
                        <a:lnTo>
                          <a:pt x="48" y="44"/>
                        </a:lnTo>
                        <a:lnTo>
                          <a:pt x="50" y="47"/>
                        </a:lnTo>
                        <a:lnTo>
                          <a:pt x="51" y="49"/>
                        </a:lnTo>
                        <a:lnTo>
                          <a:pt x="53" y="50"/>
                        </a:lnTo>
                        <a:lnTo>
                          <a:pt x="54" y="52"/>
                        </a:lnTo>
                        <a:lnTo>
                          <a:pt x="54" y="53"/>
                        </a:lnTo>
                        <a:lnTo>
                          <a:pt x="56" y="55"/>
                        </a:lnTo>
                        <a:lnTo>
                          <a:pt x="58" y="56"/>
                        </a:lnTo>
                        <a:lnTo>
                          <a:pt x="58" y="59"/>
                        </a:lnTo>
                        <a:lnTo>
                          <a:pt x="59" y="61"/>
                        </a:lnTo>
                        <a:lnTo>
                          <a:pt x="61" y="62"/>
                        </a:lnTo>
                        <a:lnTo>
                          <a:pt x="61" y="64"/>
                        </a:lnTo>
                        <a:lnTo>
                          <a:pt x="62" y="65"/>
                        </a:lnTo>
                        <a:lnTo>
                          <a:pt x="64" y="68"/>
                        </a:lnTo>
                        <a:lnTo>
                          <a:pt x="64" y="70"/>
                        </a:lnTo>
                        <a:lnTo>
                          <a:pt x="66" y="71"/>
                        </a:lnTo>
                        <a:lnTo>
                          <a:pt x="66" y="73"/>
                        </a:lnTo>
                        <a:lnTo>
                          <a:pt x="67" y="76"/>
                        </a:lnTo>
                        <a:lnTo>
                          <a:pt x="69" y="77"/>
                        </a:lnTo>
                        <a:lnTo>
                          <a:pt x="69" y="79"/>
                        </a:lnTo>
                        <a:lnTo>
                          <a:pt x="69" y="82"/>
                        </a:lnTo>
                        <a:lnTo>
                          <a:pt x="70" y="84"/>
                        </a:lnTo>
                        <a:lnTo>
                          <a:pt x="70" y="85"/>
                        </a:lnTo>
                        <a:lnTo>
                          <a:pt x="72" y="88"/>
                        </a:lnTo>
                        <a:lnTo>
                          <a:pt x="72" y="90"/>
                        </a:lnTo>
                        <a:lnTo>
                          <a:pt x="74" y="93"/>
                        </a:lnTo>
                        <a:lnTo>
                          <a:pt x="74" y="94"/>
                        </a:lnTo>
                        <a:lnTo>
                          <a:pt x="75" y="97"/>
                        </a:lnTo>
                        <a:lnTo>
                          <a:pt x="75" y="99"/>
                        </a:lnTo>
                        <a:lnTo>
                          <a:pt x="77" y="102"/>
                        </a:lnTo>
                        <a:lnTo>
                          <a:pt x="77" y="105"/>
                        </a:lnTo>
                        <a:lnTo>
                          <a:pt x="77" y="108"/>
                        </a:lnTo>
                        <a:lnTo>
                          <a:pt x="77" y="111"/>
                        </a:lnTo>
                        <a:lnTo>
                          <a:pt x="77" y="114"/>
                        </a:lnTo>
                        <a:lnTo>
                          <a:pt x="77" y="115"/>
                        </a:lnTo>
                        <a:lnTo>
                          <a:pt x="78" y="118"/>
                        </a:lnTo>
                        <a:lnTo>
                          <a:pt x="78" y="121"/>
                        </a:lnTo>
                        <a:lnTo>
                          <a:pt x="78" y="124"/>
                        </a:lnTo>
                        <a:lnTo>
                          <a:pt x="78" y="126"/>
                        </a:lnTo>
                        <a:lnTo>
                          <a:pt x="78" y="129"/>
                        </a:lnTo>
                        <a:lnTo>
                          <a:pt x="78" y="132"/>
                        </a:lnTo>
                        <a:lnTo>
                          <a:pt x="77" y="135"/>
                        </a:lnTo>
                        <a:lnTo>
                          <a:pt x="77" y="137"/>
                        </a:lnTo>
                        <a:lnTo>
                          <a:pt x="77" y="140"/>
                        </a:lnTo>
                        <a:lnTo>
                          <a:pt x="77" y="143"/>
                        </a:lnTo>
                        <a:lnTo>
                          <a:pt x="77" y="146"/>
                        </a:lnTo>
                        <a:lnTo>
                          <a:pt x="75" y="147"/>
                        </a:lnTo>
                        <a:lnTo>
                          <a:pt x="75" y="150"/>
                        </a:lnTo>
                        <a:lnTo>
                          <a:pt x="75" y="153"/>
                        </a:lnTo>
                        <a:lnTo>
                          <a:pt x="74" y="156"/>
                        </a:lnTo>
                        <a:lnTo>
                          <a:pt x="74" y="158"/>
                        </a:lnTo>
                        <a:lnTo>
                          <a:pt x="72" y="161"/>
                        </a:lnTo>
                        <a:lnTo>
                          <a:pt x="72" y="162"/>
                        </a:lnTo>
                        <a:lnTo>
                          <a:pt x="70" y="165"/>
                        </a:lnTo>
                        <a:lnTo>
                          <a:pt x="70" y="168"/>
                        </a:lnTo>
                        <a:lnTo>
                          <a:pt x="69" y="170"/>
                        </a:lnTo>
                        <a:lnTo>
                          <a:pt x="69" y="173"/>
                        </a:lnTo>
                        <a:lnTo>
                          <a:pt x="67" y="176"/>
                        </a:lnTo>
                        <a:lnTo>
                          <a:pt x="66" y="179"/>
                        </a:lnTo>
                        <a:lnTo>
                          <a:pt x="64" y="181"/>
                        </a:lnTo>
                        <a:lnTo>
                          <a:pt x="64" y="184"/>
                        </a:lnTo>
                        <a:lnTo>
                          <a:pt x="53" y="202"/>
                        </a:lnTo>
                        <a:lnTo>
                          <a:pt x="46" y="208"/>
                        </a:lnTo>
                        <a:lnTo>
                          <a:pt x="48" y="206"/>
                        </a:lnTo>
                        <a:lnTo>
                          <a:pt x="50" y="205"/>
                        </a:lnTo>
                        <a:lnTo>
                          <a:pt x="51" y="203"/>
                        </a:lnTo>
                        <a:lnTo>
                          <a:pt x="54" y="202"/>
                        </a:lnTo>
                        <a:lnTo>
                          <a:pt x="56" y="200"/>
                        </a:lnTo>
                        <a:lnTo>
                          <a:pt x="59" y="199"/>
                        </a:lnTo>
                        <a:lnTo>
                          <a:pt x="59" y="196"/>
                        </a:lnTo>
                        <a:lnTo>
                          <a:pt x="61" y="194"/>
                        </a:lnTo>
                        <a:lnTo>
                          <a:pt x="62" y="193"/>
                        </a:lnTo>
                        <a:lnTo>
                          <a:pt x="64" y="191"/>
                        </a:lnTo>
                        <a:lnTo>
                          <a:pt x="66" y="190"/>
                        </a:lnTo>
                        <a:lnTo>
                          <a:pt x="67" y="188"/>
                        </a:lnTo>
                        <a:lnTo>
                          <a:pt x="69" y="185"/>
                        </a:lnTo>
                        <a:lnTo>
                          <a:pt x="70" y="184"/>
                        </a:lnTo>
                        <a:lnTo>
                          <a:pt x="72" y="1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14" name="Rectangle 1123">
                    <a:extLst>
                      <a:ext uri="{FF2B5EF4-FFF2-40B4-BE49-F238E27FC236}">
                        <a16:creationId xmlns:a16="http://schemas.microsoft.com/office/drawing/2014/main" id="{ED88FDAB-8A5E-418E-BC3E-105A596C8730}"/>
                      </a:ext>
                    </a:extLst>
                  </p:cNvPr>
                  <p:cNvSpPr>
                    <a:spLocks noChangeArrowheads="1"/>
                  </p:cNvSpPr>
                  <p:nvPr/>
                </p:nvSpPr>
                <p:spPr bwMode="auto">
                  <a:xfrm>
                    <a:off x="1015" y="1888"/>
                    <a:ext cx="94" cy="6"/>
                  </a:xfrm>
                  <a:prstGeom prst="rect">
                    <a:avLst/>
                  </a:prstGeom>
                  <a:solidFill>
                    <a:srgbClr val="FE74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215" name="Rectangle 1124">
                    <a:extLst>
                      <a:ext uri="{FF2B5EF4-FFF2-40B4-BE49-F238E27FC236}">
                        <a16:creationId xmlns:a16="http://schemas.microsoft.com/office/drawing/2014/main" id="{BAFD98BA-842F-4223-A561-6A9B420523F5}"/>
                      </a:ext>
                    </a:extLst>
                  </p:cNvPr>
                  <p:cNvSpPr>
                    <a:spLocks noChangeArrowheads="1"/>
                  </p:cNvSpPr>
                  <p:nvPr/>
                </p:nvSpPr>
                <p:spPr bwMode="auto">
                  <a:xfrm>
                    <a:off x="1015" y="1894"/>
                    <a:ext cx="94" cy="8"/>
                  </a:xfrm>
                  <a:prstGeom prst="rect">
                    <a:avLst/>
                  </a:prstGeom>
                  <a:solidFill>
                    <a:srgbClr val="FE74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216" name="Rectangle 1125">
                    <a:extLst>
                      <a:ext uri="{FF2B5EF4-FFF2-40B4-BE49-F238E27FC236}">
                        <a16:creationId xmlns:a16="http://schemas.microsoft.com/office/drawing/2014/main" id="{E6FB6A6B-75A1-4FAA-A4BB-542DEDE09A79}"/>
                      </a:ext>
                    </a:extLst>
                  </p:cNvPr>
                  <p:cNvSpPr>
                    <a:spLocks noChangeArrowheads="1"/>
                  </p:cNvSpPr>
                  <p:nvPr/>
                </p:nvSpPr>
                <p:spPr bwMode="auto">
                  <a:xfrm>
                    <a:off x="1015" y="1902"/>
                    <a:ext cx="94" cy="6"/>
                  </a:xfrm>
                  <a:prstGeom prst="rect">
                    <a:avLst/>
                  </a:prstGeom>
                  <a:solidFill>
                    <a:srgbClr val="FD74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217" name="Rectangle 1126">
                    <a:extLst>
                      <a:ext uri="{FF2B5EF4-FFF2-40B4-BE49-F238E27FC236}">
                        <a16:creationId xmlns:a16="http://schemas.microsoft.com/office/drawing/2014/main" id="{6B47758F-9F59-488D-984A-F98D82DD98A4}"/>
                      </a:ext>
                    </a:extLst>
                  </p:cNvPr>
                  <p:cNvSpPr>
                    <a:spLocks noChangeArrowheads="1"/>
                  </p:cNvSpPr>
                  <p:nvPr/>
                </p:nvSpPr>
                <p:spPr bwMode="auto">
                  <a:xfrm>
                    <a:off x="1015" y="1908"/>
                    <a:ext cx="94" cy="6"/>
                  </a:xfrm>
                  <a:prstGeom prst="rect">
                    <a:avLst/>
                  </a:prstGeom>
                  <a:solidFill>
                    <a:srgbClr val="FD74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218" name="Rectangle 1127">
                    <a:extLst>
                      <a:ext uri="{FF2B5EF4-FFF2-40B4-BE49-F238E27FC236}">
                        <a16:creationId xmlns:a16="http://schemas.microsoft.com/office/drawing/2014/main" id="{BC5DD69F-A72B-47F4-8999-6954B37F016F}"/>
                      </a:ext>
                    </a:extLst>
                  </p:cNvPr>
                  <p:cNvSpPr>
                    <a:spLocks noChangeArrowheads="1"/>
                  </p:cNvSpPr>
                  <p:nvPr/>
                </p:nvSpPr>
                <p:spPr bwMode="auto">
                  <a:xfrm>
                    <a:off x="1015" y="1914"/>
                    <a:ext cx="94" cy="8"/>
                  </a:xfrm>
                  <a:prstGeom prst="rect">
                    <a:avLst/>
                  </a:prstGeom>
                  <a:solidFill>
                    <a:srgbClr val="FC73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219" name="Rectangle 1128">
                    <a:extLst>
                      <a:ext uri="{FF2B5EF4-FFF2-40B4-BE49-F238E27FC236}">
                        <a16:creationId xmlns:a16="http://schemas.microsoft.com/office/drawing/2014/main" id="{C1D432CB-CBDA-4634-8EBB-F04A35A2D7FD}"/>
                      </a:ext>
                    </a:extLst>
                  </p:cNvPr>
                  <p:cNvSpPr>
                    <a:spLocks noChangeArrowheads="1"/>
                  </p:cNvSpPr>
                  <p:nvPr/>
                </p:nvSpPr>
                <p:spPr bwMode="auto">
                  <a:xfrm>
                    <a:off x="1015" y="1922"/>
                    <a:ext cx="94" cy="6"/>
                  </a:xfrm>
                  <a:prstGeom prst="rect">
                    <a:avLst/>
                  </a:prstGeom>
                  <a:solidFill>
                    <a:srgbClr val="FB73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220" name="Rectangle 1129">
                    <a:extLst>
                      <a:ext uri="{FF2B5EF4-FFF2-40B4-BE49-F238E27FC236}">
                        <a16:creationId xmlns:a16="http://schemas.microsoft.com/office/drawing/2014/main" id="{75E3F212-952F-41BB-83D1-148A7AD27D69}"/>
                      </a:ext>
                    </a:extLst>
                  </p:cNvPr>
                  <p:cNvSpPr>
                    <a:spLocks noChangeArrowheads="1"/>
                  </p:cNvSpPr>
                  <p:nvPr/>
                </p:nvSpPr>
                <p:spPr bwMode="auto">
                  <a:xfrm>
                    <a:off x="1015" y="1928"/>
                    <a:ext cx="94" cy="6"/>
                  </a:xfrm>
                  <a:prstGeom prst="rect">
                    <a:avLst/>
                  </a:prstGeom>
                  <a:solidFill>
                    <a:srgbClr val="FA72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221" name="Rectangle 1130">
                    <a:extLst>
                      <a:ext uri="{FF2B5EF4-FFF2-40B4-BE49-F238E27FC236}">
                        <a16:creationId xmlns:a16="http://schemas.microsoft.com/office/drawing/2014/main" id="{097110C9-FFA5-40D5-8BA3-8000D6B0D054}"/>
                      </a:ext>
                    </a:extLst>
                  </p:cNvPr>
                  <p:cNvSpPr>
                    <a:spLocks noChangeArrowheads="1"/>
                  </p:cNvSpPr>
                  <p:nvPr/>
                </p:nvSpPr>
                <p:spPr bwMode="auto">
                  <a:xfrm>
                    <a:off x="1015" y="1934"/>
                    <a:ext cx="94" cy="6"/>
                  </a:xfrm>
                  <a:prstGeom prst="rect">
                    <a:avLst/>
                  </a:prstGeom>
                  <a:solidFill>
                    <a:srgbClr val="F9728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222" name="Rectangle 1131">
                    <a:extLst>
                      <a:ext uri="{FF2B5EF4-FFF2-40B4-BE49-F238E27FC236}">
                        <a16:creationId xmlns:a16="http://schemas.microsoft.com/office/drawing/2014/main" id="{904ED088-DFA7-4625-940A-781357D9D50E}"/>
                      </a:ext>
                    </a:extLst>
                  </p:cNvPr>
                  <p:cNvSpPr>
                    <a:spLocks noChangeArrowheads="1"/>
                  </p:cNvSpPr>
                  <p:nvPr/>
                </p:nvSpPr>
                <p:spPr bwMode="auto">
                  <a:xfrm>
                    <a:off x="1015" y="1940"/>
                    <a:ext cx="94" cy="7"/>
                  </a:xfrm>
                  <a:prstGeom prst="rect">
                    <a:avLst/>
                  </a:prstGeom>
                  <a:solidFill>
                    <a:srgbClr val="F7718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223" name="Rectangle 1132">
                    <a:extLst>
                      <a:ext uri="{FF2B5EF4-FFF2-40B4-BE49-F238E27FC236}">
                        <a16:creationId xmlns:a16="http://schemas.microsoft.com/office/drawing/2014/main" id="{1C955363-3CE9-42C9-B6E3-BFC83627101E}"/>
                      </a:ext>
                    </a:extLst>
                  </p:cNvPr>
                  <p:cNvSpPr>
                    <a:spLocks noChangeArrowheads="1"/>
                  </p:cNvSpPr>
                  <p:nvPr/>
                </p:nvSpPr>
                <p:spPr bwMode="auto">
                  <a:xfrm>
                    <a:off x="1015" y="1947"/>
                    <a:ext cx="94" cy="6"/>
                  </a:xfrm>
                  <a:prstGeom prst="rect">
                    <a:avLst/>
                  </a:prstGeom>
                  <a:solidFill>
                    <a:srgbClr val="F5708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224" name="Rectangle 1133">
                    <a:extLst>
                      <a:ext uri="{FF2B5EF4-FFF2-40B4-BE49-F238E27FC236}">
                        <a16:creationId xmlns:a16="http://schemas.microsoft.com/office/drawing/2014/main" id="{85C79D65-3E43-408A-9545-208D0196A653}"/>
                      </a:ext>
                    </a:extLst>
                  </p:cNvPr>
                  <p:cNvSpPr>
                    <a:spLocks noChangeArrowheads="1"/>
                  </p:cNvSpPr>
                  <p:nvPr/>
                </p:nvSpPr>
                <p:spPr bwMode="auto">
                  <a:xfrm>
                    <a:off x="1015" y="1953"/>
                    <a:ext cx="94" cy="6"/>
                  </a:xfrm>
                  <a:prstGeom prst="rect">
                    <a:avLst/>
                  </a:prstGeom>
                  <a:solidFill>
                    <a:srgbClr val="F46F8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225" name="Rectangle 1134">
                    <a:extLst>
                      <a:ext uri="{FF2B5EF4-FFF2-40B4-BE49-F238E27FC236}">
                        <a16:creationId xmlns:a16="http://schemas.microsoft.com/office/drawing/2014/main" id="{5EAEEFE0-6752-475E-ADA6-550EA3B62C53}"/>
                      </a:ext>
                    </a:extLst>
                  </p:cNvPr>
                  <p:cNvSpPr>
                    <a:spLocks noChangeArrowheads="1"/>
                  </p:cNvSpPr>
                  <p:nvPr/>
                </p:nvSpPr>
                <p:spPr bwMode="auto">
                  <a:xfrm>
                    <a:off x="1015" y="1959"/>
                    <a:ext cx="94" cy="8"/>
                  </a:xfrm>
                  <a:prstGeom prst="rect">
                    <a:avLst/>
                  </a:prstGeom>
                  <a:solidFill>
                    <a:srgbClr val="F26E8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226" name="Rectangle 1135">
                    <a:extLst>
                      <a:ext uri="{FF2B5EF4-FFF2-40B4-BE49-F238E27FC236}">
                        <a16:creationId xmlns:a16="http://schemas.microsoft.com/office/drawing/2014/main" id="{2377EF98-FD85-405B-8F82-22C13F2FB8D4}"/>
                      </a:ext>
                    </a:extLst>
                  </p:cNvPr>
                  <p:cNvSpPr>
                    <a:spLocks noChangeArrowheads="1"/>
                  </p:cNvSpPr>
                  <p:nvPr/>
                </p:nvSpPr>
                <p:spPr bwMode="auto">
                  <a:xfrm>
                    <a:off x="1015" y="1967"/>
                    <a:ext cx="94" cy="6"/>
                  </a:xfrm>
                  <a:prstGeom prst="rect">
                    <a:avLst/>
                  </a:prstGeom>
                  <a:solidFill>
                    <a:srgbClr val="EF6D8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227" name="Rectangle 1136">
                    <a:extLst>
                      <a:ext uri="{FF2B5EF4-FFF2-40B4-BE49-F238E27FC236}">
                        <a16:creationId xmlns:a16="http://schemas.microsoft.com/office/drawing/2014/main" id="{5D7BDEEC-D14A-4504-A258-AF8CD2785F6E}"/>
                      </a:ext>
                    </a:extLst>
                  </p:cNvPr>
                  <p:cNvSpPr>
                    <a:spLocks noChangeArrowheads="1"/>
                  </p:cNvSpPr>
                  <p:nvPr/>
                </p:nvSpPr>
                <p:spPr bwMode="auto">
                  <a:xfrm>
                    <a:off x="1015" y="1973"/>
                    <a:ext cx="94" cy="6"/>
                  </a:xfrm>
                  <a:prstGeom prst="rect">
                    <a:avLst/>
                  </a:prstGeom>
                  <a:solidFill>
                    <a:srgbClr val="ED6C8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228" name="Rectangle 1137">
                    <a:extLst>
                      <a:ext uri="{FF2B5EF4-FFF2-40B4-BE49-F238E27FC236}">
                        <a16:creationId xmlns:a16="http://schemas.microsoft.com/office/drawing/2014/main" id="{9A04AF02-DA12-4665-84D4-CD3762A0CB1D}"/>
                      </a:ext>
                    </a:extLst>
                  </p:cNvPr>
                  <p:cNvSpPr>
                    <a:spLocks noChangeArrowheads="1"/>
                  </p:cNvSpPr>
                  <p:nvPr/>
                </p:nvSpPr>
                <p:spPr bwMode="auto">
                  <a:xfrm>
                    <a:off x="1015" y="1979"/>
                    <a:ext cx="94" cy="8"/>
                  </a:xfrm>
                  <a:prstGeom prst="rect">
                    <a:avLst/>
                  </a:prstGeom>
                  <a:solidFill>
                    <a:srgbClr val="EB6B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229" name="Rectangle 1138">
                    <a:extLst>
                      <a:ext uri="{FF2B5EF4-FFF2-40B4-BE49-F238E27FC236}">
                        <a16:creationId xmlns:a16="http://schemas.microsoft.com/office/drawing/2014/main" id="{C1F6A3BE-E365-4F76-9EF0-880A34EFEC2F}"/>
                      </a:ext>
                    </a:extLst>
                  </p:cNvPr>
                  <p:cNvSpPr>
                    <a:spLocks noChangeArrowheads="1"/>
                  </p:cNvSpPr>
                  <p:nvPr/>
                </p:nvSpPr>
                <p:spPr bwMode="auto">
                  <a:xfrm>
                    <a:off x="1015" y="1987"/>
                    <a:ext cx="94" cy="6"/>
                  </a:xfrm>
                  <a:prstGeom prst="rect">
                    <a:avLst/>
                  </a:prstGeom>
                  <a:solidFill>
                    <a:srgbClr val="E86A7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230" name="Rectangle 1139">
                    <a:extLst>
                      <a:ext uri="{FF2B5EF4-FFF2-40B4-BE49-F238E27FC236}">
                        <a16:creationId xmlns:a16="http://schemas.microsoft.com/office/drawing/2014/main" id="{A85863B1-B8FF-4BFD-8A92-708B162F1B88}"/>
                      </a:ext>
                    </a:extLst>
                  </p:cNvPr>
                  <p:cNvSpPr>
                    <a:spLocks noChangeArrowheads="1"/>
                  </p:cNvSpPr>
                  <p:nvPr/>
                </p:nvSpPr>
                <p:spPr bwMode="auto">
                  <a:xfrm>
                    <a:off x="1015" y="1993"/>
                    <a:ext cx="94" cy="6"/>
                  </a:xfrm>
                  <a:prstGeom prst="rect">
                    <a:avLst/>
                  </a:prstGeom>
                  <a:solidFill>
                    <a:srgbClr val="E569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231" name="Rectangle 1140">
                    <a:extLst>
                      <a:ext uri="{FF2B5EF4-FFF2-40B4-BE49-F238E27FC236}">
                        <a16:creationId xmlns:a16="http://schemas.microsoft.com/office/drawing/2014/main" id="{16137160-6E10-4D6C-AF44-81C2D4B7C43C}"/>
                      </a:ext>
                    </a:extLst>
                  </p:cNvPr>
                  <p:cNvSpPr>
                    <a:spLocks noChangeArrowheads="1"/>
                  </p:cNvSpPr>
                  <p:nvPr/>
                </p:nvSpPr>
                <p:spPr bwMode="auto">
                  <a:xfrm>
                    <a:off x="1015" y="1999"/>
                    <a:ext cx="94" cy="7"/>
                  </a:xfrm>
                  <a:prstGeom prst="rect">
                    <a:avLst/>
                  </a:prstGeom>
                  <a:solidFill>
                    <a:srgbClr val="E2677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232" name="Rectangle 1141">
                    <a:extLst>
                      <a:ext uri="{FF2B5EF4-FFF2-40B4-BE49-F238E27FC236}">
                        <a16:creationId xmlns:a16="http://schemas.microsoft.com/office/drawing/2014/main" id="{13A87E97-27AC-4F09-8933-F5C843C17BB9}"/>
                      </a:ext>
                    </a:extLst>
                  </p:cNvPr>
                  <p:cNvSpPr>
                    <a:spLocks noChangeArrowheads="1"/>
                  </p:cNvSpPr>
                  <p:nvPr/>
                </p:nvSpPr>
                <p:spPr bwMode="auto">
                  <a:xfrm>
                    <a:off x="1015" y="2006"/>
                    <a:ext cx="94" cy="6"/>
                  </a:xfrm>
                  <a:prstGeom prst="rect">
                    <a:avLst/>
                  </a:prstGeom>
                  <a:solidFill>
                    <a:srgbClr val="E066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233" name="Rectangle 1142">
                    <a:extLst>
                      <a:ext uri="{FF2B5EF4-FFF2-40B4-BE49-F238E27FC236}">
                        <a16:creationId xmlns:a16="http://schemas.microsoft.com/office/drawing/2014/main" id="{E430727B-5079-44CE-A5FB-563C8ACD6933}"/>
                      </a:ext>
                    </a:extLst>
                  </p:cNvPr>
                  <p:cNvSpPr>
                    <a:spLocks noChangeArrowheads="1"/>
                  </p:cNvSpPr>
                  <p:nvPr/>
                </p:nvSpPr>
                <p:spPr bwMode="auto">
                  <a:xfrm>
                    <a:off x="1015" y="2012"/>
                    <a:ext cx="94" cy="7"/>
                  </a:xfrm>
                  <a:prstGeom prst="rect">
                    <a:avLst/>
                  </a:prstGeom>
                  <a:solidFill>
                    <a:srgbClr val="DD65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234" name="Rectangle 1143">
                    <a:extLst>
                      <a:ext uri="{FF2B5EF4-FFF2-40B4-BE49-F238E27FC236}">
                        <a16:creationId xmlns:a16="http://schemas.microsoft.com/office/drawing/2014/main" id="{252C607F-CF04-42B0-81E3-56B781F3E171}"/>
                      </a:ext>
                    </a:extLst>
                  </p:cNvPr>
                  <p:cNvSpPr>
                    <a:spLocks noChangeArrowheads="1"/>
                  </p:cNvSpPr>
                  <p:nvPr/>
                </p:nvSpPr>
                <p:spPr bwMode="auto">
                  <a:xfrm>
                    <a:off x="1015" y="2019"/>
                    <a:ext cx="94" cy="7"/>
                  </a:xfrm>
                  <a:prstGeom prst="rect">
                    <a:avLst/>
                  </a:prstGeom>
                  <a:solidFill>
                    <a:srgbClr val="DB64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235" name="Rectangle 1144">
                    <a:extLst>
                      <a:ext uri="{FF2B5EF4-FFF2-40B4-BE49-F238E27FC236}">
                        <a16:creationId xmlns:a16="http://schemas.microsoft.com/office/drawing/2014/main" id="{597E6DFF-0A9D-4CB6-86CE-E948AC33FBAC}"/>
                      </a:ext>
                    </a:extLst>
                  </p:cNvPr>
                  <p:cNvSpPr>
                    <a:spLocks noChangeArrowheads="1"/>
                  </p:cNvSpPr>
                  <p:nvPr/>
                </p:nvSpPr>
                <p:spPr bwMode="auto">
                  <a:xfrm>
                    <a:off x="1015" y="2026"/>
                    <a:ext cx="94" cy="6"/>
                  </a:xfrm>
                  <a:prstGeom prst="rect">
                    <a:avLst/>
                  </a:prstGeom>
                  <a:solidFill>
                    <a:srgbClr val="D863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236" name="Rectangle 1145">
                    <a:extLst>
                      <a:ext uri="{FF2B5EF4-FFF2-40B4-BE49-F238E27FC236}">
                        <a16:creationId xmlns:a16="http://schemas.microsoft.com/office/drawing/2014/main" id="{9648AE86-1CD7-42CE-BAEC-169F17C3C568}"/>
                      </a:ext>
                    </a:extLst>
                  </p:cNvPr>
                  <p:cNvSpPr>
                    <a:spLocks noChangeArrowheads="1"/>
                  </p:cNvSpPr>
                  <p:nvPr/>
                </p:nvSpPr>
                <p:spPr bwMode="auto">
                  <a:xfrm>
                    <a:off x="1015" y="2032"/>
                    <a:ext cx="94" cy="6"/>
                  </a:xfrm>
                  <a:prstGeom prst="rect">
                    <a:avLst/>
                  </a:prstGeom>
                  <a:solidFill>
                    <a:srgbClr val="D6627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237" name="Rectangle 1146">
                    <a:extLst>
                      <a:ext uri="{FF2B5EF4-FFF2-40B4-BE49-F238E27FC236}">
                        <a16:creationId xmlns:a16="http://schemas.microsoft.com/office/drawing/2014/main" id="{F5BCE65A-0BBA-41BD-BFE9-5D87580B6399}"/>
                      </a:ext>
                    </a:extLst>
                  </p:cNvPr>
                  <p:cNvSpPr>
                    <a:spLocks noChangeArrowheads="1"/>
                  </p:cNvSpPr>
                  <p:nvPr/>
                </p:nvSpPr>
                <p:spPr bwMode="auto">
                  <a:xfrm>
                    <a:off x="1015" y="2038"/>
                    <a:ext cx="94" cy="6"/>
                  </a:xfrm>
                  <a:prstGeom prst="rect">
                    <a:avLst/>
                  </a:prstGeom>
                  <a:solidFill>
                    <a:srgbClr val="D461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238" name="Rectangle 1147">
                    <a:extLst>
                      <a:ext uri="{FF2B5EF4-FFF2-40B4-BE49-F238E27FC236}">
                        <a16:creationId xmlns:a16="http://schemas.microsoft.com/office/drawing/2014/main" id="{2FE0C014-BB47-419B-AA88-FE4B39192B85}"/>
                      </a:ext>
                    </a:extLst>
                  </p:cNvPr>
                  <p:cNvSpPr>
                    <a:spLocks noChangeArrowheads="1"/>
                  </p:cNvSpPr>
                  <p:nvPr/>
                </p:nvSpPr>
                <p:spPr bwMode="auto">
                  <a:xfrm>
                    <a:off x="1015" y="2044"/>
                    <a:ext cx="94" cy="8"/>
                  </a:xfrm>
                  <a:prstGeom prst="rect">
                    <a:avLst/>
                  </a:prstGeom>
                  <a:solidFill>
                    <a:srgbClr val="D3607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239" name="Rectangle 1148">
                    <a:extLst>
                      <a:ext uri="{FF2B5EF4-FFF2-40B4-BE49-F238E27FC236}">
                        <a16:creationId xmlns:a16="http://schemas.microsoft.com/office/drawing/2014/main" id="{3EA0D1E1-0D18-431B-BB4E-53DEF7303550}"/>
                      </a:ext>
                    </a:extLst>
                  </p:cNvPr>
                  <p:cNvSpPr>
                    <a:spLocks noChangeArrowheads="1"/>
                  </p:cNvSpPr>
                  <p:nvPr/>
                </p:nvSpPr>
                <p:spPr bwMode="auto">
                  <a:xfrm>
                    <a:off x="1015" y="2052"/>
                    <a:ext cx="94" cy="6"/>
                  </a:xfrm>
                  <a:prstGeom prst="rect">
                    <a:avLst/>
                  </a:prstGeom>
                  <a:solidFill>
                    <a:srgbClr val="D15F7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240" name="Rectangle 1149">
                    <a:extLst>
                      <a:ext uri="{FF2B5EF4-FFF2-40B4-BE49-F238E27FC236}">
                        <a16:creationId xmlns:a16="http://schemas.microsoft.com/office/drawing/2014/main" id="{42827AD2-3944-4D3A-BB24-A907A20ABD03}"/>
                      </a:ext>
                    </a:extLst>
                  </p:cNvPr>
                  <p:cNvSpPr>
                    <a:spLocks noChangeArrowheads="1"/>
                  </p:cNvSpPr>
                  <p:nvPr/>
                </p:nvSpPr>
                <p:spPr bwMode="auto">
                  <a:xfrm>
                    <a:off x="1015" y="2058"/>
                    <a:ext cx="94" cy="6"/>
                  </a:xfrm>
                  <a:prstGeom prst="rect">
                    <a:avLst/>
                  </a:prstGeom>
                  <a:solidFill>
                    <a:srgbClr val="D05F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241" name="Rectangle 1150">
                    <a:extLst>
                      <a:ext uri="{FF2B5EF4-FFF2-40B4-BE49-F238E27FC236}">
                        <a16:creationId xmlns:a16="http://schemas.microsoft.com/office/drawing/2014/main" id="{67AEB58C-DE2D-4C5A-A5F1-46C77115367A}"/>
                      </a:ext>
                    </a:extLst>
                  </p:cNvPr>
                  <p:cNvSpPr>
                    <a:spLocks noChangeArrowheads="1"/>
                  </p:cNvSpPr>
                  <p:nvPr/>
                </p:nvSpPr>
                <p:spPr bwMode="auto">
                  <a:xfrm>
                    <a:off x="1015" y="2064"/>
                    <a:ext cx="94" cy="8"/>
                  </a:xfrm>
                  <a:prstGeom prst="rect">
                    <a:avLst/>
                  </a:prstGeom>
                  <a:solidFill>
                    <a:srgbClr val="CF5E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242" name="Rectangle 1151">
                    <a:extLst>
                      <a:ext uri="{FF2B5EF4-FFF2-40B4-BE49-F238E27FC236}">
                        <a16:creationId xmlns:a16="http://schemas.microsoft.com/office/drawing/2014/main" id="{4DE03703-8639-4CC9-9772-AF11BBE8A52A}"/>
                      </a:ext>
                    </a:extLst>
                  </p:cNvPr>
                  <p:cNvSpPr>
                    <a:spLocks noChangeArrowheads="1"/>
                  </p:cNvSpPr>
                  <p:nvPr/>
                </p:nvSpPr>
                <p:spPr bwMode="auto">
                  <a:xfrm>
                    <a:off x="1015" y="2072"/>
                    <a:ext cx="94" cy="6"/>
                  </a:xfrm>
                  <a:prstGeom prst="rect">
                    <a:avLst/>
                  </a:prstGeom>
                  <a:solidFill>
                    <a:srgbClr val="CE5D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243" name="Rectangle 1152">
                    <a:extLst>
                      <a:ext uri="{FF2B5EF4-FFF2-40B4-BE49-F238E27FC236}">
                        <a16:creationId xmlns:a16="http://schemas.microsoft.com/office/drawing/2014/main" id="{FBD1BE9E-ED16-41D4-930F-55A413B82746}"/>
                      </a:ext>
                    </a:extLst>
                  </p:cNvPr>
                  <p:cNvSpPr>
                    <a:spLocks noChangeArrowheads="1"/>
                  </p:cNvSpPr>
                  <p:nvPr/>
                </p:nvSpPr>
                <p:spPr bwMode="auto">
                  <a:xfrm>
                    <a:off x="1015" y="2078"/>
                    <a:ext cx="94" cy="6"/>
                  </a:xfrm>
                  <a:prstGeom prst="rect">
                    <a:avLst/>
                  </a:prstGeom>
                  <a:solidFill>
                    <a:srgbClr val="CD5D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244" name="Rectangle 1153">
                    <a:extLst>
                      <a:ext uri="{FF2B5EF4-FFF2-40B4-BE49-F238E27FC236}">
                        <a16:creationId xmlns:a16="http://schemas.microsoft.com/office/drawing/2014/main" id="{B1140F27-77C1-4580-B448-39012559B19E}"/>
                      </a:ext>
                    </a:extLst>
                  </p:cNvPr>
                  <p:cNvSpPr>
                    <a:spLocks noChangeArrowheads="1"/>
                  </p:cNvSpPr>
                  <p:nvPr/>
                </p:nvSpPr>
                <p:spPr bwMode="auto">
                  <a:xfrm>
                    <a:off x="1015" y="2084"/>
                    <a:ext cx="94" cy="7"/>
                  </a:xfrm>
                  <a:prstGeom prst="rect">
                    <a:avLst/>
                  </a:prstGeom>
                  <a:solidFill>
                    <a:srgbClr val="CC5D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245" name="Rectangle 1154">
                    <a:extLst>
                      <a:ext uri="{FF2B5EF4-FFF2-40B4-BE49-F238E27FC236}">
                        <a16:creationId xmlns:a16="http://schemas.microsoft.com/office/drawing/2014/main" id="{31EBD038-097A-44BD-9B4B-B2E960ACB7A1}"/>
                      </a:ext>
                    </a:extLst>
                  </p:cNvPr>
                  <p:cNvSpPr>
                    <a:spLocks noChangeArrowheads="1"/>
                  </p:cNvSpPr>
                  <p:nvPr/>
                </p:nvSpPr>
                <p:spPr bwMode="auto">
                  <a:xfrm>
                    <a:off x="1015" y="2091"/>
                    <a:ext cx="94" cy="6"/>
                  </a:xfrm>
                  <a:prstGeom prst="rect">
                    <a:avLst/>
                  </a:prstGeom>
                  <a:solidFill>
                    <a:srgbClr val="CC5D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grpSp>
            <p:grpSp>
              <p:nvGrpSpPr>
                <p:cNvPr id="1110" name="Group 1155">
                  <a:extLst>
                    <a:ext uri="{FF2B5EF4-FFF2-40B4-BE49-F238E27FC236}">
                      <a16:creationId xmlns:a16="http://schemas.microsoft.com/office/drawing/2014/main" id="{A37ECFEC-BC92-44E9-A425-1F021600D586}"/>
                    </a:ext>
                  </a:extLst>
                </p:cNvPr>
                <p:cNvGrpSpPr>
                  <a:grpSpLocks/>
                </p:cNvGrpSpPr>
                <p:nvPr/>
              </p:nvGrpSpPr>
              <p:grpSpPr bwMode="auto">
                <a:xfrm>
                  <a:off x="803" y="1852"/>
                  <a:ext cx="314" cy="368"/>
                  <a:chOff x="803" y="1852"/>
                  <a:chExt cx="314" cy="368"/>
                </a:xfrm>
              </p:grpSpPr>
              <p:sp>
                <p:nvSpPr>
                  <p:cNvPr id="1114" name="Rectangle 1156">
                    <a:extLst>
                      <a:ext uri="{FF2B5EF4-FFF2-40B4-BE49-F238E27FC236}">
                        <a16:creationId xmlns:a16="http://schemas.microsoft.com/office/drawing/2014/main" id="{E9D9D5A9-56F8-42DE-B5E9-49E43FAE7E2E}"/>
                      </a:ext>
                    </a:extLst>
                  </p:cNvPr>
                  <p:cNvSpPr>
                    <a:spLocks noChangeArrowheads="1"/>
                  </p:cNvSpPr>
                  <p:nvPr/>
                </p:nvSpPr>
                <p:spPr bwMode="auto">
                  <a:xfrm>
                    <a:off x="803" y="1852"/>
                    <a:ext cx="314" cy="12"/>
                  </a:xfrm>
                  <a:prstGeom prst="rect">
                    <a:avLst/>
                  </a:prstGeom>
                  <a:solidFill>
                    <a:srgbClr val="FE74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15" name="Rectangle 1157">
                    <a:extLst>
                      <a:ext uri="{FF2B5EF4-FFF2-40B4-BE49-F238E27FC236}">
                        <a16:creationId xmlns:a16="http://schemas.microsoft.com/office/drawing/2014/main" id="{AB63E256-3A7E-48CF-9ECE-6C7356EEDB23}"/>
                      </a:ext>
                    </a:extLst>
                  </p:cNvPr>
                  <p:cNvSpPr>
                    <a:spLocks noChangeArrowheads="1"/>
                  </p:cNvSpPr>
                  <p:nvPr/>
                </p:nvSpPr>
                <p:spPr bwMode="auto">
                  <a:xfrm>
                    <a:off x="803" y="1864"/>
                    <a:ext cx="314" cy="11"/>
                  </a:xfrm>
                  <a:prstGeom prst="rect">
                    <a:avLst/>
                  </a:prstGeom>
                  <a:solidFill>
                    <a:srgbClr val="FE74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16" name="Rectangle 1158">
                    <a:extLst>
                      <a:ext uri="{FF2B5EF4-FFF2-40B4-BE49-F238E27FC236}">
                        <a16:creationId xmlns:a16="http://schemas.microsoft.com/office/drawing/2014/main" id="{9B3DBFFB-3DE0-4111-915C-2594A1573E2A}"/>
                      </a:ext>
                    </a:extLst>
                  </p:cNvPr>
                  <p:cNvSpPr>
                    <a:spLocks noChangeArrowheads="1"/>
                  </p:cNvSpPr>
                  <p:nvPr/>
                </p:nvSpPr>
                <p:spPr bwMode="auto">
                  <a:xfrm>
                    <a:off x="803" y="1875"/>
                    <a:ext cx="314" cy="12"/>
                  </a:xfrm>
                  <a:prstGeom prst="rect">
                    <a:avLst/>
                  </a:prstGeom>
                  <a:solidFill>
                    <a:srgbClr val="FD74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17" name="Rectangle 1159">
                    <a:extLst>
                      <a:ext uri="{FF2B5EF4-FFF2-40B4-BE49-F238E27FC236}">
                        <a16:creationId xmlns:a16="http://schemas.microsoft.com/office/drawing/2014/main" id="{318CBCA3-F4C5-4985-B5D0-46273BF2268F}"/>
                      </a:ext>
                    </a:extLst>
                  </p:cNvPr>
                  <p:cNvSpPr>
                    <a:spLocks noChangeArrowheads="1"/>
                  </p:cNvSpPr>
                  <p:nvPr/>
                </p:nvSpPr>
                <p:spPr bwMode="auto">
                  <a:xfrm>
                    <a:off x="803" y="1887"/>
                    <a:ext cx="314" cy="10"/>
                  </a:xfrm>
                  <a:prstGeom prst="rect">
                    <a:avLst/>
                  </a:prstGeom>
                  <a:solidFill>
                    <a:srgbClr val="FD74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18" name="Rectangle 1160">
                    <a:extLst>
                      <a:ext uri="{FF2B5EF4-FFF2-40B4-BE49-F238E27FC236}">
                        <a16:creationId xmlns:a16="http://schemas.microsoft.com/office/drawing/2014/main" id="{B9583EB5-6407-460F-B36C-443B1C69136C}"/>
                      </a:ext>
                    </a:extLst>
                  </p:cNvPr>
                  <p:cNvSpPr>
                    <a:spLocks noChangeArrowheads="1"/>
                  </p:cNvSpPr>
                  <p:nvPr/>
                </p:nvSpPr>
                <p:spPr bwMode="auto">
                  <a:xfrm>
                    <a:off x="803" y="1897"/>
                    <a:ext cx="314" cy="12"/>
                  </a:xfrm>
                  <a:prstGeom prst="rect">
                    <a:avLst/>
                  </a:prstGeom>
                  <a:solidFill>
                    <a:srgbClr val="FC73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19" name="Rectangle 1161">
                    <a:extLst>
                      <a:ext uri="{FF2B5EF4-FFF2-40B4-BE49-F238E27FC236}">
                        <a16:creationId xmlns:a16="http://schemas.microsoft.com/office/drawing/2014/main" id="{CB6A4DB6-1267-462F-8B64-F964C61FDEE3}"/>
                      </a:ext>
                    </a:extLst>
                  </p:cNvPr>
                  <p:cNvSpPr>
                    <a:spLocks noChangeArrowheads="1"/>
                  </p:cNvSpPr>
                  <p:nvPr/>
                </p:nvSpPr>
                <p:spPr bwMode="auto">
                  <a:xfrm>
                    <a:off x="803" y="1909"/>
                    <a:ext cx="314" cy="13"/>
                  </a:xfrm>
                  <a:prstGeom prst="rect">
                    <a:avLst/>
                  </a:prstGeom>
                  <a:solidFill>
                    <a:srgbClr val="FB73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20" name="Rectangle 1162">
                    <a:extLst>
                      <a:ext uri="{FF2B5EF4-FFF2-40B4-BE49-F238E27FC236}">
                        <a16:creationId xmlns:a16="http://schemas.microsoft.com/office/drawing/2014/main" id="{7259A5E5-3965-4D4B-A555-36FEDE961F6D}"/>
                      </a:ext>
                    </a:extLst>
                  </p:cNvPr>
                  <p:cNvSpPr>
                    <a:spLocks noChangeArrowheads="1"/>
                  </p:cNvSpPr>
                  <p:nvPr/>
                </p:nvSpPr>
                <p:spPr bwMode="auto">
                  <a:xfrm>
                    <a:off x="803" y="1922"/>
                    <a:ext cx="314" cy="10"/>
                  </a:xfrm>
                  <a:prstGeom prst="rect">
                    <a:avLst/>
                  </a:prstGeom>
                  <a:solidFill>
                    <a:srgbClr val="FA72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21" name="Rectangle 1163">
                    <a:extLst>
                      <a:ext uri="{FF2B5EF4-FFF2-40B4-BE49-F238E27FC236}">
                        <a16:creationId xmlns:a16="http://schemas.microsoft.com/office/drawing/2014/main" id="{DC05E80A-BA06-4232-94AE-9851B19107FB}"/>
                      </a:ext>
                    </a:extLst>
                  </p:cNvPr>
                  <p:cNvSpPr>
                    <a:spLocks noChangeArrowheads="1"/>
                  </p:cNvSpPr>
                  <p:nvPr/>
                </p:nvSpPr>
                <p:spPr bwMode="auto">
                  <a:xfrm>
                    <a:off x="803" y="1932"/>
                    <a:ext cx="314" cy="12"/>
                  </a:xfrm>
                  <a:prstGeom prst="rect">
                    <a:avLst/>
                  </a:prstGeom>
                  <a:solidFill>
                    <a:srgbClr val="F9728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22" name="Rectangle 1164">
                    <a:extLst>
                      <a:ext uri="{FF2B5EF4-FFF2-40B4-BE49-F238E27FC236}">
                        <a16:creationId xmlns:a16="http://schemas.microsoft.com/office/drawing/2014/main" id="{50572742-F5E7-446A-8B25-5456FC9DFD30}"/>
                      </a:ext>
                    </a:extLst>
                  </p:cNvPr>
                  <p:cNvSpPr>
                    <a:spLocks noChangeArrowheads="1"/>
                  </p:cNvSpPr>
                  <p:nvPr/>
                </p:nvSpPr>
                <p:spPr bwMode="auto">
                  <a:xfrm>
                    <a:off x="803" y="1944"/>
                    <a:ext cx="314" cy="11"/>
                  </a:xfrm>
                  <a:prstGeom prst="rect">
                    <a:avLst/>
                  </a:prstGeom>
                  <a:solidFill>
                    <a:srgbClr val="F7718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23" name="Rectangle 1165">
                    <a:extLst>
                      <a:ext uri="{FF2B5EF4-FFF2-40B4-BE49-F238E27FC236}">
                        <a16:creationId xmlns:a16="http://schemas.microsoft.com/office/drawing/2014/main" id="{FA581400-3AEC-4B2F-9FA4-69B3511BF31C}"/>
                      </a:ext>
                    </a:extLst>
                  </p:cNvPr>
                  <p:cNvSpPr>
                    <a:spLocks noChangeArrowheads="1"/>
                  </p:cNvSpPr>
                  <p:nvPr/>
                </p:nvSpPr>
                <p:spPr bwMode="auto">
                  <a:xfrm>
                    <a:off x="803" y="1955"/>
                    <a:ext cx="314" cy="12"/>
                  </a:xfrm>
                  <a:prstGeom prst="rect">
                    <a:avLst/>
                  </a:prstGeom>
                  <a:solidFill>
                    <a:srgbClr val="F670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24" name="Rectangle 1166">
                    <a:extLst>
                      <a:ext uri="{FF2B5EF4-FFF2-40B4-BE49-F238E27FC236}">
                        <a16:creationId xmlns:a16="http://schemas.microsoft.com/office/drawing/2014/main" id="{1E96A99A-F4C2-4FC2-81A2-617729D883CF}"/>
                      </a:ext>
                    </a:extLst>
                  </p:cNvPr>
                  <p:cNvSpPr>
                    <a:spLocks noChangeArrowheads="1"/>
                  </p:cNvSpPr>
                  <p:nvPr/>
                </p:nvSpPr>
                <p:spPr bwMode="auto">
                  <a:xfrm>
                    <a:off x="803" y="1967"/>
                    <a:ext cx="314" cy="12"/>
                  </a:xfrm>
                  <a:prstGeom prst="rect">
                    <a:avLst/>
                  </a:prstGeom>
                  <a:solidFill>
                    <a:srgbClr val="F36F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25" name="Rectangle 1167">
                    <a:extLst>
                      <a:ext uri="{FF2B5EF4-FFF2-40B4-BE49-F238E27FC236}">
                        <a16:creationId xmlns:a16="http://schemas.microsoft.com/office/drawing/2014/main" id="{F419DC6A-DEA0-4FC6-BA1F-B9C9ADDF3169}"/>
                      </a:ext>
                    </a:extLst>
                  </p:cNvPr>
                  <p:cNvSpPr>
                    <a:spLocks noChangeArrowheads="1"/>
                  </p:cNvSpPr>
                  <p:nvPr/>
                </p:nvSpPr>
                <p:spPr bwMode="auto">
                  <a:xfrm>
                    <a:off x="803" y="1979"/>
                    <a:ext cx="314" cy="11"/>
                  </a:xfrm>
                  <a:prstGeom prst="rect">
                    <a:avLst/>
                  </a:prstGeom>
                  <a:solidFill>
                    <a:srgbClr val="F16E8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26" name="Rectangle 1168">
                    <a:extLst>
                      <a:ext uri="{FF2B5EF4-FFF2-40B4-BE49-F238E27FC236}">
                        <a16:creationId xmlns:a16="http://schemas.microsoft.com/office/drawing/2014/main" id="{B11BA739-B1BC-4301-9D6D-26921513FC20}"/>
                      </a:ext>
                    </a:extLst>
                  </p:cNvPr>
                  <p:cNvSpPr>
                    <a:spLocks noChangeArrowheads="1"/>
                  </p:cNvSpPr>
                  <p:nvPr/>
                </p:nvSpPr>
                <p:spPr bwMode="auto">
                  <a:xfrm>
                    <a:off x="803" y="1990"/>
                    <a:ext cx="314" cy="12"/>
                  </a:xfrm>
                  <a:prstGeom prst="rect">
                    <a:avLst/>
                  </a:prstGeom>
                  <a:solidFill>
                    <a:srgbClr val="EF6D8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27" name="Rectangle 1169">
                    <a:extLst>
                      <a:ext uri="{FF2B5EF4-FFF2-40B4-BE49-F238E27FC236}">
                        <a16:creationId xmlns:a16="http://schemas.microsoft.com/office/drawing/2014/main" id="{336DF16B-56BF-404F-A921-5281E73CF3D6}"/>
                      </a:ext>
                    </a:extLst>
                  </p:cNvPr>
                  <p:cNvSpPr>
                    <a:spLocks noChangeArrowheads="1"/>
                  </p:cNvSpPr>
                  <p:nvPr/>
                </p:nvSpPr>
                <p:spPr bwMode="auto">
                  <a:xfrm>
                    <a:off x="803" y="2002"/>
                    <a:ext cx="314" cy="10"/>
                  </a:xfrm>
                  <a:prstGeom prst="rect">
                    <a:avLst/>
                  </a:prstGeom>
                  <a:solidFill>
                    <a:srgbClr val="ED6C8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28" name="Rectangle 1170">
                    <a:extLst>
                      <a:ext uri="{FF2B5EF4-FFF2-40B4-BE49-F238E27FC236}">
                        <a16:creationId xmlns:a16="http://schemas.microsoft.com/office/drawing/2014/main" id="{9CB6D47E-53B5-4CD3-81F9-443B607C5FB5}"/>
                      </a:ext>
                    </a:extLst>
                  </p:cNvPr>
                  <p:cNvSpPr>
                    <a:spLocks noChangeArrowheads="1"/>
                  </p:cNvSpPr>
                  <p:nvPr/>
                </p:nvSpPr>
                <p:spPr bwMode="auto">
                  <a:xfrm>
                    <a:off x="803" y="2012"/>
                    <a:ext cx="314" cy="13"/>
                  </a:xfrm>
                  <a:prstGeom prst="rect">
                    <a:avLst/>
                  </a:prstGeom>
                  <a:solidFill>
                    <a:srgbClr val="EB6B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29" name="Rectangle 1171">
                    <a:extLst>
                      <a:ext uri="{FF2B5EF4-FFF2-40B4-BE49-F238E27FC236}">
                        <a16:creationId xmlns:a16="http://schemas.microsoft.com/office/drawing/2014/main" id="{940E8B46-85D7-40BA-8D3C-0AE34029BFF2}"/>
                      </a:ext>
                    </a:extLst>
                  </p:cNvPr>
                  <p:cNvSpPr>
                    <a:spLocks noChangeArrowheads="1"/>
                  </p:cNvSpPr>
                  <p:nvPr/>
                </p:nvSpPr>
                <p:spPr bwMode="auto">
                  <a:xfrm>
                    <a:off x="803" y="2025"/>
                    <a:ext cx="314" cy="10"/>
                  </a:xfrm>
                  <a:prstGeom prst="rect">
                    <a:avLst/>
                  </a:prstGeom>
                  <a:solidFill>
                    <a:srgbClr val="E86A7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30" name="Rectangle 1172">
                    <a:extLst>
                      <a:ext uri="{FF2B5EF4-FFF2-40B4-BE49-F238E27FC236}">
                        <a16:creationId xmlns:a16="http://schemas.microsoft.com/office/drawing/2014/main" id="{B44D1C97-9A7D-4BEB-9630-04B691E1CF3E}"/>
                      </a:ext>
                    </a:extLst>
                  </p:cNvPr>
                  <p:cNvSpPr>
                    <a:spLocks noChangeArrowheads="1"/>
                  </p:cNvSpPr>
                  <p:nvPr/>
                </p:nvSpPr>
                <p:spPr bwMode="auto">
                  <a:xfrm>
                    <a:off x="803" y="2035"/>
                    <a:ext cx="314" cy="12"/>
                  </a:xfrm>
                  <a:prstGeom prst="rect">
                    <a:avLst/>
                  </a:prstGeom>
                  <a:solidFill>
                    <a:srgbClr val="E569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31" name="Rectangle 1173">
                    <a:extLst>
                      <a:ext uri="{FF2B5EF4-FFF2-40B4-BE49-F238E27FC236}">
                        <a16:creationId xmlns:a16="http://schemas.microsoft.com/office/drawing/2014/main" id="{FAE11D9E-DBD7-41A6-B163-3F837640F433}"/>
                      </a:ext>
                    </a:extLst>
                  </p:cNvPr>
                  <p:cNvSpPr>
                    <a:spLocks noChangeArrowheads="1"/>
                  </p:cNvSpPr>
                  <p:nvPr/>
                </p:nvSpPr>
                <p:spPr bwMode="auto">
                  <a:xfrm>
                    <a:off x="803" y="2047"/>
                    <a:ext cx="314" cy="12"/>
                  </a:xfrm>
                  <a:prstGeom prst="rect">
                    <a:avLst/>
                  </a:prstGeom>
                  <a:solidFill>
                    <a:srgbClr val="E2677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32" name="Rectangle 1174">
                    <a:extLst>
                      <a:ext uri="{FF2B5EF4-FFF2-40B4-BE49-F238E27FC236}">
                        <a16:creationId xmlns:a16="http://schemas.microsoft.com/office/drawing/2014/main" id="{68AD9B96-1C4E-4528-9B19-95A08E37D8D2}"/>
                      </a:ext>
                    </a:extLst>
                  </p:cNvPr>
                  <p:cNvSpPr>
                    <a:spLocks noChangeArrowheads="1"/>
                  </p:cNvSpPr>
                  <p:nvPr/>
                </p:nvSpPr>
                <p:spPr bwMode="auto">
                  <a:xfrm>
                    <a:off x="803" y="2059"/>
                    <a:ext cx="314" cy="11"/>
                  </a:xfrm>
                  <a:prstGeom prst="rect">
                    <a:avLst/>
                  </a:prstGeom>
                  <a:solidFill>
                    <a:srgbClr val="E066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33" name="Rectangle 1175">
                    <a:extLst>
                      <a:ext uri="{FF2B5EF4-FFF2-40B4-BE49-F238E27FC236}">
                        <a16:creationId xmlns:a16="http://schemas.microsoft.com/office/drawing/2014/main" id="{F6943FC8-D75B-4485-A562-07C26BA94917}"/>
                      </a:ext>
                    </a:extLst>
                  </p:cNvPr>
                  <p:cNvSpPr>
                    <a:spLocks noChangeArrowheads="1"/>
                  </p:cNvSpPr>
                  <p:nvPr/>
                </p:nvSpPr>
                <p:spPr bwMode="auto">
                  <a:xfrm>
                    <a:off x="803" y="2070"/>
                    <a:ext cx="314" cy="12"/>
                  </a:xfrm>
                  <a:prstGeom prst="rect">
                    <a:avLst/>
                  </a:prstGeom>
                  <a:solidFill>
                    <a:srgbClr val="DD65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34" name="Rectangle 1176">
                    <a:extLst>
                      <a:ext uri="{FF2B5EF4-FFF2-40B4-BE49-F238E27FC236}">
                        <a16:creationId xmlns:a16="http://schemas.microsoft.com/office/drawing/2014/main" id="{B6F26835-0115-4650-B136-57580C9CF296}"/>
                      </a:ext>
                    </a:extLst>
                  </p:cNvPr>
                  <p:cNvSpPr>
                    <a:spLocks noChangeArrowheads="1"/>
                  </p:cNvSpPr>
                  <p:nvPr/>
                </p:nvSpPr>
                <p:spPr bwMode="auto">
                  <a:xfrm>
                    <a:off x="803" y="2082"/>
                    <a:ext cx="314" cy="11"/>
                  </a:xfrm>
                  <a:prstGeom prst="rect">
                    <a:avLst/>
                  </a:prstGeom>
                  <a:solidFill>
                    <a:srgbClr val="DB64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35" name="Rectangle 1177">
                    <a:extLst>
                      <a:ext uri="{FF2B5EF4-FFF2-40B4-BE49-F238E27FC236}">
                        <a16:creationId xmlns:a16="http://schemas.microsoft.com/office/drawing/2014/main" id="{96277F4D-3E94-428B-BD83-C7CA8E7F6C26}"/>
                      </a:ext>
                    </a:extLst>
                  </p:cNvPr>
                  <p:cNvSpPr>
                    <a:spLocks noChangeArrowheads="1"/>
                  </p:cNvSpPr>
                  <p:nvPr/>
                </p:nvSpPr>
                <p:spPr bwMode="auto">
                  <a:xfrm>
                    <a:off x="803" y="2093"/>
                    <a:ext cx="314" cy="12"/>
                  </a:xfrm>
                  <a:prstGeom prst="rect">
                    <a:avLst/>
                  </a:prstGeom>
                  <a:solidFill>
                    <a:srgbClr val="D963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36" name="Rectangle 1178">
                    <a:extLst>
                      <a:ext uri="{FF2B5EF4-FFF2-40B4-BE49-F238E27FC236}">
                        <a16:creationId xmlns:a16="http://schemas.microsoft.com/office/drawing/2014/main" id="{E3D36B85-5CB7-49DB-B718-3B1CB5FFEAE6}"/>
                      </a:ext>
                    </a:extLst>
                  </p:cNvPr>
                  <p:cNvSpPr>
                    <a:spLocks noChangeArrowheads="1"/>
                  </p:cNvSpPr>
                  <p:nvPr/>
                </p:nvSpPr>
                <p:spPr bwMode="auto">
                  <a:xfrm>
                    <a:off x="803" y="2105"/>
                    <a:ext cx="314" cy="12"/>
                  </a:xfrm>
                  <a:prstGeom prst="rect">
                    <a:avLst/>
                  </a:prstGeom>
                  <a:solidFill>
                    <a:srgbClr val="D662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37" name="Rectangle 1179">
                    <a:extLst>
                      <a:ext uri="{FF2B5EF4-FFF2-40B4-BE49-F238E27FC236}">
                        <a16:creationId xmlns:a16="http://schemas.microsoft.com/office/drawing/2014/main" id="{98F95538-488A-462D-84FA-1608990A6CCB}"/>
                      </a:ext>
                    </a:extLst>
                  </p:cNvPr>
                  <p:cNvSpPr>
                    <a:spLocks noChangeArrowheads="1"/>
                  </p:cNvSpPr>
                  <p:nvPr/>
                </p:nvSpPr>
                <p:spPr bwMode="auto">
                  <a:xfrm>
                    <a:off x="803" y="2117"/>
                    <a:ext cx="314" cy="11"/>
                  </a:xfrm>
                  <a:prstGeom prst="rect">
                    <a:avLst/>
                  </a:prstGeom>
                  <a:solidFill>
                    <a:srgbClr val="D461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38" name="Rectangle 1180">
                    <a:extLst>
                      <a:ext uri="{FF2B5EF4-FFF2-40B4-BE49-F238E27FC236}">
                        <a16:creationId xmlns:a16="http://schemas.microsoft.com/office/drawing/2014/main" id="{C38978C0-F789-497D-8734-092072B857DF}"/>
                      </a:ext>
                    </a:extLst>
                  </p:cNvPr>
                  <p:cNvSpPr>
                    <a:spLocks noChangeArrowheads="1"/>
                  </p:cNvSpPr>
                  <p:nvPr/>
                </p:nvSpPr>
                <p:spPr bwMode="auto">
                  <a:xfrm>
                    <a:off x="803" y="2128"/>
                    <a:ext cx="314" cy="12"/>
                  </a:xfrm>
                  <a:prstGeom prst="rect">
                    <a:avLst/>
                  </a:prstGeom>
                  <a:solidFill>
                    <a:srgbClr val="D3607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39" name="Rectangle 1181">
                    <a:extLst>
                      <a:ext uri="{FF2B5EF4-FFF2-40B4-BE49-F238E27FC236}">
                        <a16:creationId xmlns:a16="http://schemas.microsoft.com/office/drawing/2014/main" id="{6B007DE3-AA07-4646-A31F-B96C38A461EF}"/>
                      </a:ext>
                    </a:extLst>
                  </p:cNvPr>
                  <p:cNvSpPr>
                    <a:spLocks noChangeArrowheads="1"/>
                  </p:cNvSpPr>
                  <p:nvPr/>
                </p:nvSpPr>
                <p:spPr bwMode="auto">
                  <a:xfrm>
                    <a:off x="803" y="2140"/>
                    <a:ext cx="314" cy="10"/>
                  </a:xfrm>
                  <a:prstGeom prst="rect">
                    <a:avLst/>
                  </a:prstGeom>
                  <a:solidFill>
                    <a:srgbClr val="D15F7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40" name="Rectangle 1182">
                    <a:extLst>
                      <a:ext uri="{FF2B5EF4-FFF2-40B4-BE49-F238E27FC236}">
                        <a16:creationId xmlns:a16="http://schemas.microsoft.com/office/drawing/2014/main" id="{74DA67D4-9D18-4FB4-87BD-AAA461349302}"/>
                      </a:ext>
                    </a:extLst>
                  </p:cNvPr>
                  <p:cNvSpPr>
                    <a:spLocks noChangeArrowheads="1"/>
                  </p:cNvSpPr>
                  <p:nvPr/>
                </p:nvSpPr>
                <p:spPr bwMode="auto">
                  <a:xfrm>
                    <a:off x="803" y="2150"/>
                    <a:ext cx="314" cy="13"/>
                  </a:xfrm>
                  <a:prstGeom prst="rect">
                    <a:avLst/>
                  </a:prstGeom>
                  <a:solidFill>
                    <a:srgbClr val="D05F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41" name="Rectangle 1183">
                    <a:extLst>
                      <a:ext uri="{FF2B5EF4-FFF2-40B4-BE49-F238E27FC236}">
                        <a16:creationId xmlns:a16="http://schemas.microsoft.com/office/drawing/2014/main" id="{FE7AD0FB-F2E2-4A13-A30A-BDBA1345D0C1}"/>
                      </a:ext>
                    </a:extLst>
                  </p:cNvPr>
                  <p:cNvSpPr>
                    <a:spLocks noChangeArrowheads="1"/>
                  </p:cNvSpPr>
                  <p:nvPr/>
                </p:nvSpPr>
                <p:spPr bwMode="auto">
                  <a:xfrm>
                    <a:off x="803" y="2163"/>
                    <a:ext cx="314" cy="12"/>
                  </a:xfrm>
                  <a:prstGeom prst="rect">
                    <a:avLst/>
                  </a:prstGeom>
                  <a:solidFill>
                    <a:srgbClr val="CF5E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42" name="Rectangle 1184">
                    <a:extLst>
                      <a:ext uri="{FF2B5EF4-FFF2-40B4-BE49-F238E27FC236}">
                        <a16:creationId xmlns:a16="http://schemas.microsoft.com/office/drawing/2014/main" id="{C1D3261D-9F11-4F22-9F84-67DFB2FFD196}"/>
                      </a:ext>
                    </a:extLst>
                  </p:cNvPr>
                  <p:cNvSpPr>
                    <a:spLocks noChangeArrowheads="1"/>
                  </p:cNvSpPr>
                  <p:nvPr/>
                </p:nvSpPr>
                <p:spPr bwMode="auto">
                  <a:xfrm>
                    <a:off x="803" y="2175"/>
                    <a:ext cx="314" cy="10"/>
                  </a:xfrm>
                  <a:prstGeom prst="rect">
                    <a:avLst/>
                  </a:prstGeom>
                  <a:solidFill>
                    <a:srgbClr val="CE5D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43" name="Rectangle 1185">
                    <a:extLst>
                      <a:ext uri="{FF2B5EF4-FFF2-40B4-BE49-F238E27FC236}">
                        <a16:creationId xmlns:a16="http://schemas.microsoft.com/office/drawing/2014/main" id="{B606F264-E193-4012-A468-8A643A04C6EA}"/>
                      </a:ext>
                    </a:extLst>
                  </p:cNvPr>
                  <p:cNvSpPr>
                    <a:spLocks noChangeArrowheads="1"/>
                  </p:cNvSpPr>
                  <p:nvPr/>
                </p:nvSpPr>
                <p:spPr bwMode="auto">
                  <a:xfrm>
                    <a:off x="803" y="2185"/>
                    <a:ext cx="314" cy="12"/>
                  </a:xfrm>
                  <a:prstGeom prst="rect">
                    <a:avLst/>
                  </a:prstGeom>
                  <a:solidFill>
                    <a:srgbClr val="CD5D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44" name="Rectangle 1186">
                    <a:extLst>
                      <a:ext uri="{FF2B5EF4-FFF2-40B4-BE49-F238E27FC236}">
                        <a16:creationId xmlns:a16="http://schemas.microsoft.com/office/drawing/2014/main" id="{89685CA0-0FDD-488F-88C1-431ABFB0739D}"/>
                      </a:ext>
                    </a:extLst>
                  </p:cNvPr>
                  <p:cNvSpPr>
                    <a:spLocks noChangeArrowheads="1"/>
                  </p:cNvSpPr>
                  <p:nvPr/>
                </p:nvSpPr>
                <p:spPr bwMode="auto">
                  <a:xfrm>
                    <a:off x="803" y="2197"/>
                    <a:ext cx="314" cy="11"/>
                  </a:xfrm>
                  <a:prstGeom prst="rect">
                    <a:avLst/>
                  </a:prstGeom>
                  <a:solidFill>
                    <a:srgbClr val="CC5D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45" name="Rectangle 1187">
                    <a:extLst>
                      <a:ext uri="{FF2B5EF4-FFF2-40B4-BE49-F238E27FC236}">
                        <a16:creationId xmlns:a16="http://schemas.microsoft.com/office/drawing/2014/main" id="{911F55ED-D954-407B-BB50-1D18490ED753}"/>
                      </a:ext>
                    </a:extLst>
                  </p:cNvPr>
                  <p:cNvSpPr>
                    <a:spLocks noChangeArrowheads="1"/>
                  </p:cNvSpPr>
                  <p:nvPr/>
                </p:nvSpPr>
                <p:spPr bwMode="auto">
                  <a:xfrm>
                    <a:off x="803" y="2208"/>
                    <a:ext cx="314" cy="12"/>
                  </a:xfrm>
                  <a:prstGeom prst="rect">
                    <a:avLst/>
                  </a:prstGeom>
                  <a:solidFill>
                    <a:srgbClr val="CC5D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46" name="Freeform 1188">
                    <a:extLst>
                      <a:ext uri="{FF2B5EF4-FFF2-40B4-BE49-F238E27FC236}">
                        <a16:creationId xmlns:a16="http://schemas.microsoft.com/office/drawing/2014/main" id="{280BE1A6-747A-4390-BD89-54EB360AACCB}"/>
                      </a:ext>
                    </a:extLst>
                  </p:cNvPr>
                  <p:cNvSpPr>
                    <a:spLocks/>
                  </p:cNvSpPr>
                  <p:nvPr/>
                </p:nvSpPr>
                <p:spPr bwMode="auto">
                  <a:xfrm>
                    <a:off x="803" y="1852"/>
                    <a:ext cx="313" cy="367"/>
                  </a:xfrm>
                  <a:custGeom>
                    <a:avLst/>
                    <a:gdLst>
                      <a:gd name="T0" fmla="*/ 303 w 313"/>
                      <a:gd name="T1" fmla="*/ 315 h 367"/>
                      <a:gd name="T2" fmla="*/ 287 w 313"/>
                      <a:gd name="T3" fmla="*/ 327 h 367"/>
                      <a:gd name="T4" fmla="*/ 266 w 313"/>
                      <a:gd name="T5" fmla="*/ 338 h 367"/>
                      <a:gd name="T6" fmla="*/ 247 w 313"/>
                      <a:gd name="T7" fmla="*/ 345 h 367"/>
                      <a:gd name="T8" fmla="*/ 225 w 313"/>
                      <a:gd name="T9" fmla="*/ 352 h 367"/>
                      <a:gd name="T10" fmla="*/ 206 w 313"/>
                      <a:gd name="T11" fmla="*/ 353 h 367"/>
                      <a:gd name="T12" fmla="*/ 190 w 313"/>
                      <a:gd name="T13" fmla="*/ 353 h 367"/>
                      <a:gd name="T14" fmla="*/ 169 w 313"/>
                      <a:gd name="T15" fmla="*/ 352 h 367"/>
                      <a:gd name="T16" fmla="*/ 150 w 313"/>
                      <a:gd name="T17" fmla="*/ 347 h 367"/>
                      <a:gd name="T18" fmla="*/ 128 w 313"/>
                      <a:gd name="T19" fmla="*/ 339 h 367"/>
                      <a:gd name="T20" fmla="*/ 107 w 313"/>
                      <a:gd name="T21" fmla="*/ 329 h 367"/>
                      <a:gd name="T22" fmla="*/ 86 w 313"/>
                      <a:gd name="T23" fmla="*/ 314 h 367"/>
                      <a:gd name="T24" fmla="*/ 69 w 313"/>
                      <a:gd name="T25" fmla="*/ 297 h 367"/>
                      <a:gd name="T26" fmla="*/ 54 w 313"/>
                      <a:gd name="T27" fmla="*/ 279 h 367"/>
                      <a:gd name="T28" fmla="*/ 40 w 313"/>
                      <a:gd name="T29" fmla="*/ 256 h 367"/>
                      <a:gd name="T30" fmla="*/ 29 w 313"/>
                      <a:gd name="T31" fmla="*/ 236 h 367"/>
                      <a:gd name="T32" fmla="*/ 23 w 313"/>
                      <a:gd name="T33" fmla="*/ 215 h 367"/>
                      <a:gd name="T34" fmla="*/ 18 w 313"/>
                      <a:gd name="T35" fmla="*/ 195 h 367"/>
                      <a:gd name="T36" fmla="*/ 15 w 313"/>
                      <a:gd name="T37" fmla="*/ 174 h 367"/>
                      <a:gd name="T38" fmla="*/ 13 w 313"/>
                      <a:gd name="T39" fmla="*/ 145 h 367"/>
                      <a:gd name="T40" fmla="*/ 16 w 313"/>
                      <a:gd name="T41" fmla="*/ 117 h 367"/>
                      <a:gd name="T42" fmla="*/ 21 w 313"/>
                      <a:gd name="T43" fmla="*/ 92 h 367"/>
                      <a:gd name="T44" fmla="*/ 30 w 313"/>
                      <a:gd name="T45" fmla="*/ 66 h 367"/>
                      <a:gd name="T46" fmla="*/ 40 w 313"/>
                      <a:gd name="T47" fmla="*/ 45 h 367"/>
                      <a:gd name="T48" fmla="*/ 56 w 313"/>
                      <a:gd name="T49" fmla="*/ 23 h 367"/>
                      <a:gd name="T50" fmla="*/ 62 w 313"/>
                      <a:gd name="T51" fmla="*/ 9 h 367"/>
                      <a:gd name="T52" fmla="*/ 42 w 313"/>
                      <a:gd name="T53" fmla="*/ 35 h 367"/>
                      <a:gd name="T54" fmla="*/ 26 w 313"/>
                      <a:gd name="T55" fmla="*/ 57 h 367"/>
                      <a:gd name="T56" fmla="*/ 16 w 313"/>
                      <a:gd name="T57" fmla="*/ 79 h 367"/>
                      <a:gd name="T58" fmla="*/ 7 w 313"/>
                      <a:gd name="T59" fmla="*/ 106 h 367"/>
                      <a:gd name="T60" fmla="*/ 2 w 313"/>
                      <a:gd name="T61" fmla="*/ 129 h 367"/>
                      <a:gd name="T62" fmla="*/ 0 w 313"/>
                      <a:gd name="T63" fmla="*/ 157 h 367"/>
                      <a:gd name="T64" fmla="*/ 0 w 313"/>
                      <a:gd name="T65" fmla="*/ 186 h 367"/>
                      <a:gd name="T66" fmla="*/ 3 w 313"/>
                      <a:gd name="T67" fmla="*/ 207 h 367"/>
                      <a:gd name="T68" fmla="*/ 8 w 313"/>
                      <a:gd name="T69" fmla="*/ 229 h 367"/>
                      <a:gd name="T70" fmla="*/ 16 w 313"/>
                      <a:gd name="T71" fmla="*/ 248 h 367"/>
                      <a:gd name="T72" fmla="*/ 26 w 313"/>
                      <a:gd name="T73" fmla="*/ 270 h 367"/>
                      <a:gd name="T74" fmla="*/ 40 w 313"/>
                      <a:gd name="T75" fmla="*/ 292 h 367"/>
                      <a:gd name="T76" fmla="*/ 54 w 313"/>
                      <a:gd name="T77" fmla="*/ 309 h 367"/>
                      <a:gd name="T78" fmla="*/ 74 w 313"/>
                      <a:gd name="T79" fmla="*/ 326 h 367"/>
                      <a:gd name="T80" fmla="*/ 93 w 313"/>
                      <a:gd name="T81" fmla="*/ 341 h 367"/>
                      <a:gd name="T82" fmla="*/ 115 w 313"/>
                      <a:gd name="T83" fmla="*/ 352 h 367"/>
                      <a:gd name="T84" fmla="*/ 137 w 313"/>
                      <a:gd name="T85" fmla="*/ 361 h 367"/>
                      <a:gd name="T86" fmla="*/ 155 w 313"/>
                      <a:gd name="T87" fmla="*/ 365 h 367"/>
                      <a:gd name="T88" fmla="*/ 176 w 313"/>
                      <a:gd name="T89" fmla="*/ 367 h 367"/>
                      <a:gd name="T90" fmla="*/ 192 w 313"/>
                      <a:gd name="T91" fmla="*/ 367 h 367"/>
                      <a:gd name="T92" fmla="*/ 211 w 313"/>
                      <a:gd name="T93" fmla="*/ 364 h 367"/>
                      <a:gd name="T94" fmla="*/ 235 w 313"/>
                      <a:gd name="T95" fmla="*/ 358 h 367"/>
                      <a:gd name="T96" fmla="*/ 252 w 313"/>
                      <a:gd name="T97" fmla="*/ 350 h 367"/>
                      <a:gd name="T98" fmla="*/ 273 w 313"/>
                      <a:gd name="T99" fmla="*/ 339 h 367"/>
                      <a:gd name="T100" fmla="*/ 289 w 313"/>
                      <a:gd name="T101" fmla="*/ 327 h 367"/>
                      <a:gd name="T102" fmla="*/ 306 w 313"/>
                      <a:gd name="T103" fmla="*/ 312 h 36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13" h="367">
                        <a:moveTo>
                          <a:pt x="313" y="308"/>
                        </a:moveTo>
                        <a:lnTo>
                          <a:pt x="303" y="315"/>
                        </a:lnTo>
                        <a:lnTo>
                          <a:pt x="297" y="320"/>
                        </a:lnTo>
                        <a:lnTo>
                          <a:pt x="287" y="327"/>
                        </a:lnTo>
                        <a:lnTo>
                          <a:pt x="276" y="333"/>
                        </a:lnTo>
                        <a:lnTo>
                          <a:pt x="266" y="338"/>
                        </a:lnTo>
                        <a:lnTo>
                          <a:pt x="257" y="342"/>
                        </a:lnTo>
                        <a:lnTo>
                          <a:pt x="247" y="345"/>
                        </a:lnTo>
                        <a:lnTo>
                          <a:pt x="236" y="349"/>
                        </a:lnTo>
                        <a:lnTo>
                          <a:pt x="225" y="352"/>
                        </a:lnTo>
                        <a:lnTo>
                          <a:pt x="215" y="353"/>
                        </a:lnTo>
                        <a:lnTo>
                          <a:pt x="206" y="353"/>
                        </a:lnTo>
                        <a:lnTo>
                          <a:pt x="196" y="355"/>
                        </a:lnTo>
                        <a:lnTo>
                          <a:pt x="190" y="353"/>
                        </a:lnTo>
                        <a:lnTo>
                          <a:pt x="179" y="353"/>
                        </a:lnTo>
                        <a:lnTo>
                          <a:pt x="169" y="352"/>
                        </a:lnTo>
                        <a:lnTo>
                          <a:pt x="160" y="350"/>
                        </a:lnTo>
                        <a:lnTo>
                          <a:pt x="150" y="347"/>
                        </a:lnTo>
                        <a:lnTo>
                          <a:pt x="139" y="344"/>
                        </a:lnTo>
                        <a:lnTo>
                          <a:pt x="128" y="339"/>
                        </a:lnTo>
                        <a:lnTo>
                          <a:pt x="118" y="335"/>
                        </a:lnTo>
                        <a:lnTo>
                          <a:pt x="107" y="329"/>
                        </a:lnTo>
                        <a:lnTo>
                          <a:pt x="97" y="321"/>
                        </a:lnTo>
                        <a:lnTo>
                          <a:pt x="86" y="314"/>
                        </a:lnTo>
                        <a:lnTo>
                          <a:pt x="77" y="305"/>
                        </a:lnTo>
                        <a:lnTo>
                          <a:pt x="69" y="297"/>
                        </a:lnTo>
                        <a:lnTo>
                          <a:pt x="61" y="288"/>
                        </a:lnTo>
                        <a:lnTo>
                          <a:pt x="54" y="279"/>
                        </a:lnTo>
                        <a:lnTo>
                          <a:pt x="46" y="268"/>
                        </a:lnTo>
                        <a:lnTo>
                          <a:pt x="40" y="256"/>
                        </a:lnTo>
                        <a:lnTo>
                          <a:pt x="34" y="245"/>
                        </a:lnTo>
                        <a:lnTo>
                          <a:pt x="29" y="236"/>
                        </a:lnTo>
                        <a:lnTo>
                          <a:pt x="26" y="226"/>
                        </a:lnTo>
                        <a:lnTo>
                          <a:pt x="23" y="215"/>
                        </a:lnTo>
                        <a:lnTo>
                          <a:pt x="19" y="204"/>
                        </a:lnTo>
                        <a:lnTo>
                          <a:pt x="18" y="195"/>
                        </a:lnTo>
                        <a:lnTo>
                          <a:pt x="16" y="185"/>
                        </a:lnTo>
                        <a:lnTo>
                          <a:pt x="15" y="174"/>
                        </a:lnTo>
                        <a:lnTo>
                          <a:pt x="13" y="162"/>
                        </a:lnTo>
                        <a:lnTo>
                          <a:pt x="13" y="145"/>
                        </a:lnTo>
                        <a:lnTo>
                          <a:pt x="15" y="129"/>
                        </a:lnTo>
                        <a:lnTo>
                          <a:pt x="16" y="117"/>
                        </a:lnTo>
                        <a:lnTo>
                          <a:pt x="18" y="104"/>
                        </a:lnTo>
                        <a:lnTo>
                          <a:pt x="21" y="92"/>
                        </a:lnTo>
                        <a:lnTo>
                          <a:pt x="26" y="80"/>
                        </a:lnTo>
                        <a:lnTo>
                          <a:pt x="30" y="66"/>
                        </a:lnTo>
                        <a:lnTo>
                          <a:pt x="35" y="56"/>
                        </a:lnTo>
                        <a:lnTo>
                          <a:pt x="40" y="45"/>
                        </a:lnTo>
                        <a:lnTo>
                          <a:pt x="46" y="35"/>
                        </a:lnTo>
                        <a:lnTo>
                          <a:pt x="56" y="23"/>
                        </a:lnTo>
                        <a:lnTo>
                          <a:pt x="75" y="0"/>
                        </a:lnTo>
                        <a:lnTo>
                          <a:pt x="62" y="9"/>
                        </a:lnTo>
                        <a:lnTo>
                          <a:pt x="51" y="23"/>
                        </a:lnTo>
                        <a:lnTo>
                          <a:pt x="42" y="35"/>
                        </a:lnTo>
                        <a:lnTo>
                          <a:pt x="34" y="47"/>
                        </a:lnTo>
                        <a:lnTo>
                          <a:pt x="26" y="57"/>
                        </a:lnTo>
                        <a:lnTo>
                          <a:pt x="21" y="70"/>
                        </a:lnTo>
                        <a:lnTo>
                          <a:pt x="16" y="79"/>
                        </a:lnTo>
                        <a:lnTo>
                          <a:pt x="11" y="92"/>
                        </a:lnTo>
                        <a:lnTo>
                          <a:pt x="7" y="106"/>
                        </a:lnTo>
                        <a:lnTo>
                          <a:pt x="5" y="118"/>
                        </a:lnTo>
                        <a:lnTo>
                          <a:pt x="2" y="129"/>
                        </a:lnTo>
                        <a:lnTo>
                          <a:pt x="0" y="141"/>
                        </a:lnTo>
                        <a:lnTo>
                          <a:pt x="0" y="157"/>
                        </a:lnTo>
                        <a:lnTo>
                          <a:pt x="0" y="174"/>
                        </a:lnTo>
                        <a:lnTo>
                          <a:pt x="0" y="186"/>
                        </a:lnTo>
                        <a:lnTo>
                          <a:pt x="2" y="198"/>
                        </a:lnTo>
                        <a:lnTo>
                          <a:pt x="3" y="207"/>
                        </a:lnTo>
                        <a:lnTo>
                          <a:pt x="5" y="218"/>
                        </a:lnTo>
                        <a:lnTo>
                          <a:pt x="8" y="229"/>
                        </a:lnTo>
                        <a:lnTo>
                          <a:pt x="11" y="239"/>
                        </a:lnTo>
                        <a:lnTo>
                          <a:pt x="16" y="248"/>
                        </a:lnTo>
                        <a:lnTo>
                          <a:pt x="21" y="259"/>
                        </a:lnTo>
                        <a:lnTo>
                          <a:pt x="26" y="270"/>
                        </a:lnTo>
                        <a:lnTo>
                          <a:pt x="32" y="280"/>
                        </a:lnTo>
                        <a:lnTo>
                          <a:pt x="40" y="292"/>
                        </a:lnTo>
                        <a:lnTo>
                          <a:pt x="48" y="301"/>
                        </a:lnTo>
                        <a:lnTo>
                          <a:pt x="54" y="309"/>
                        </a:lnTo>
                        <a:lnTo>
                          <a:pt x="64" y="318"/>
                        </a:lnTo>
                        <a:lnTo>
                          <a:pt x="74" y="326"/>
                        </a:lnTo>
                        <a:lnTo>
                          <a:pt x="83" y="335"/>
                        </a:lnTo>
                        <a:lnTo>
                          <a:pt x="93" y="341"/>
                        </a:lnTo>
                        <a:lnTo>
                          <a:pt x="104" y="347"/>
                        </a:lnTo>
                        <a:lnTo>
                          <a:pt x="115" y="352"/>
                        </a:lnTo>
                        <a:lnTo>
                          <a:pt x="125" y="356"/>
                        </a:lnTo>
                        <a:lnTo>
                          <a:pt x="137" y="361"/>
                        </a:lnTo>
                        <a:lnTo>
                          <a:pt x="147" y="362"/>
                        </a:lnTo>
                        <a:lnTo>
                          <a:pt x="155" y="365"/>
                        </a:lnTo>
                        <a:lnTo>
                          <a:pt x="166" y="367"/>
                        </a:lnTo>
                        <a:lnTo>
                          <a:pt x="176" y="367"/>
                        </a:lnTo>
                        <a:lnTo>
                          <a:pt x="184" y="367"/>
                        </a:lnTo>
                        <a:lnTo>
                          <a:pt x="192" y="367"/>
                        </a:lnTo>
                        <a:lnTo>
                          <a:pt x="201" y="367"/>
                        </a:lnTo>
                        <a:lnTo>
                          <a:pt x="211" y="364"/>
                        </a:lnTo>
                        <a:lnTo>
                          <a:pt x="222" y="362"/>
                        </a:lnTo>
                        <a:lnTo>
                          <a:pt x="235" y="358"/>
                        </a:lnTo>
                        <a:lnTo>
                          <a:pt x="244" y="355"/>
                        </a:lnTo>
                        <a:lnTo>
                          <a:pt x="252" y="350"/>
                        </a:lnTo>
                        <a:lnTo>
                          <a:pt x="262" y="345"/>
                        </a:lnTo>
                        <a:lnTo>
                          <a:pt x="273" y="339"/>
                        </a:lnTo>
                        <a:lnTo>
                          <a:pt x="282" y="333"/>
                        </a:lnTo>
                        <a:lnTo>
                          <a:pt x="289" y="327"/>
                        </a:lnTo>
                        <a:lnTo>
                          <a:pt x="298" y="320"/>
                        </a:lnTo>
                        <a:lnTo>
                          <a:pt x="306" y="312"/>
                        </a:lnTo>
                        <a:lnTo>
                          <a:pt x="313" y="308"/>
                        </a:lnTo>
                        <a:close/>
                      </a:path>
                    </a:pathLst>
                  </a:custGeom>
                  <a:solidFill>
                    <a:srgbClr val="CC5D6F"/>
                  </a:solidFill>
                  <a:ln w="0">
                    <a:solidFill>
                      <a:srgbClr val="FFFFFF"/>
                    </a:solidFill>
                    <a:prstDash val="solid"/>
                    <a:round/>
                    <a:headEnd/>
                    <a:tailEnd/>
                  </a:ln>
                </p:spPr>
                <p:txBody>
                  <a:bodyPr/>
                  <a:lstStyle/>
                  <a:p>
                    <a:endParaRPr lang="zh-CN" altLang="en-US"/>
                  </a:p>
                </p:txBody>
              </p:sp>
              <p:sp>
                <p:nvSpPr>
                  <p:cNvPr id="1147" name="Freeform 1189">
                    <a:extLst>
                      <a:ext uri="{FF2B5EF4-FFF2-40B4-BE49-F238E27FC236}">
                        <a16:creationId xmlns:a16="http://schemas.microsoft.com/office/drawing/2014/main" id="{99C3E120-5F18-48E6-9535-FF41960CBF6D}"/>
                      </a:ext>
                    </a:extLst>
                  </p:cNvPr>
                  <p:cNvSpPr>
                    <a:spLocks/>
                  </p:cNvSpPr>
                  <p:nvPr/>
                </p:nvSpPr>
                <p:spPr bwMode="auto">
                  <a:xfrm>
                    <a:off x="803" y="1852"/>
                    <a:ext cx="313" cy="367"/>
                  </a:xfrm>
                  <a:custGeom>
                    <a:avLst/>
                    <a:gdLst>
                      <a:gd name="T0" fmla="*/ 303 w 313"/>
                      <a:gd name="T1" fmla="*/ 315 h 367"/>
                      <a:gd name="T2" fmla="*/ 287 w 313"/>
                      <a:gd name="T3" fmla="*/ 327 h 367"/>
                      <a:gd name="T4" fmla="*/ 266 w 313"/>
                      <a:gd name="T5" fmla="*/ 338 h 367"/>
                      <a:gd name="T6" fmla="*/ 247 w 313"/>
                      <a:gd name="T7" fmla="*/ 345 h 367"/>
                      <a:gd name="T8" fmla="*/ 225 w 313"/>
                      <a:gd name="T9" fmla="*/ 352 h 367"/>
                      <a:gd name="T10" fmla="*/ 206 w 313"/>
                      <a:gd name="T11" fmla="*/ 353 h 367"/>
                      <a:gd name="T12" fmla="*/ 190 w 313"/>
                      <a:gd name="T13" fmla="*/ 353 h 367"/>
                      <a:gd name="T14" fmla="*/ 169 w 313"/>
                      <a:gd name="T15" fmla="*/ 352 h 367"/>
                      <a:gd name="T16" fmla="*/ 150 w 313"/>
                      <a:gd name="T17" fmla="*/ 347 h 367"/>
                      <a:gd name="T18" fmla="*/ 128 w 313"/>
                      <a:gd name="T19" fmla="*/ 339 h 367"/>
                      <a:gd name="T20" fmla="*/ 107 w 313"/>
                      <a:gd name="T21" fmla="*/ 329 h 367"/>
                      <a:gd name="T22" fmla="*/ 86 w 313"/>
                      <a:gd name="T23" fmla="*/ 314 h 367"/>
                      <a:gd name="T24" fmla="*/ 69 w 313"/>
                      <a:gd name="T25" fmla="*/ 297 h 367"/>
                      <a:gd name="T26" fmla="*/ 54 w 313"/>
                      <a:gd name="T27" fmla="*/ 279 h 367"/>
                      <a:gd name="T28" fmla="*/ 40 w 313"/>
                      <a:gd name="T29" fmla="*/ 256 h 367"/>
                      <a:gd name="T30" fmla="*/ 29 w 313"/>
                      <a:gd name="T31" fmla="*/ 236 h 367"/>
                      <a:gd name="T32" fmla="*/ 23 w 313"/>
                      <a:gd name="T33" fmla="*/ 215 h 367"/>
                      <a:gd name="T34" fmla="*/ 18 w 313"/>
                      <a:gd name="T35" fmla="*/ 195 h 367"/>
                      <a:gd name="T36" fmla="*/ 15 w 313"/>
                      <a:gd name="T37" fmla="*/ 174 h 367"/>
                      <a:gd name="T38" fmla="*/ 13 w 313"/>
                      <a:gd name="T39" fmla="*/ 145 h 367"/>
                      <a:gd name="T40" fmla="*/ 16 w 313"/>
                      <a:gd name="T41" fmla="*/ 117 h 367"/>
                      <a:gd name="T42" fmla="*/ 21 w 313"/>
                      <a:gd name="T43" fmla="*/ 92 h 367"/>
                      <a:gd name="T44" fmla="*/ 30 w 313"/>
                      <a:gd name="T45" fmla="*/ 66 h 367"/>
                      <a:gd name="T46" fmla="*/ 40 w 313"/>
                      <a:gd name="T47" fmla="*/ 45 h 367"/>
                      <a:gd name="T48" fmla="*/ 56 w 313"/>
                      <a:gd name="T49" fmla="*/ 23 h 367"/>
                      <a:gd name="T50" fmla="*/ 62 w 313"/>
                      <a:gd name="T51" fmla="*/ 9 h 367"/>
                      <a:gd name="T52" fmla="*/ 42 w 313"/>
                      <a:gd name="T53" fmla="*/ 35 h 367"/>
                      <a:gd name="T54" fmla="*/ 26 w 313"/>
                      <a:gd name="T55" fmla="*/ 57 h 367"/>
                      <a:gd name="T56" fmla="*/ 16 w 313"/>
                      <a:gd name="T57" fmla="*/ 79 h 367"/>
                      <a:gd name="T58" fmla="*/ 7 w 313"/>
                      <a:gd name="T59" fmla="*/ 106 h 367"/>
                      <a:gd name="T60" fmla="*/ 2 w 313"/>
                      <a:gd name="T61" fmla="*/ 129 h 367"/>
                      <a:gd name="T62" fmla="*/ 0 w 313"/>
                      <a:gd name="T63" fmla="*/ 157 h 367"/>
                      <a:gd name="T64" fmla="*/ 0 w 313"/>
                      <a:gd name="T65" fmla="*/ 186 h 367"/>
                      <a:gd name="T66" fmla="*/ 3 w 313"/>
                      <a:gd name="T67" fmla="*/ 207 h 367"/>
                      <a:gd name="T68" fmla="*/ 8 w 313"/>
                      <a:gd name="T69" fmla="*/ 229 h 367"/>
                      <a:gd name="T70" fmla="*/ 16 w 313"/>
                      <a:gd name="T71" fmla="*/ 248 h 367"/>
                      <a:gd name="T72" fmla="*/ 26 w 313"/>
                      <a:gd name="T73" fmla="*/ 270 h 367"/>
                      <a:gd name="T74" fmla="*/ 40 w 313"/>
                      <a:gd name="T75" fmla="*/ 292 h 367"/>
                      <a:gd name="T76" fmla="*/ 54 w 313"/>
                      <a:gd name="T77" fmla="*/ 309 h 367"/>
                      <a:gd name="T78" fmla="*/ 74 w 313"/>
                      <a:gd name="T79" fmla="*/ 326 h 367"/>
                      <a:gd name="T80" fmla="*/ 93 w 313"/>
                      <a:gd name="T81" fmla="*/ 341 h 367"/>
                      <a:gd name="T82" fmla="*/ 115 w 313"/>
                      <a:gd name="T83" fmla="*/ 352 h 367"/>
                      <a:gd name="T84" fmla="*/ 137 w 313"/>
                      <a:gd name="T85" fmla="*/ 361 h 367"/>
                      <a:gd name="T86" fmla="*/ 155 w 313"/>
                      <a:gd name="T87" fmla="*/ 365 h 367"/>
                      <a:gd name="T88" fmla="*/ 176 w 313"/>
                      <a:gd name="T89" fmla="*/ 367 h 367"/>
                      <a:gd name="T90" fmla="*/ 192 w 313"/>
                      <a:gd name="T91" fmla="*/ 367 h 367"/>
                      <a:gd name="T92" fmla="*/ 211 w 313"/>
                      <a:gd name="T93" fmla="*/ 364 h 367"/>
                      <a:gd name="T94" fmla="*/ 235 w 313"/>
                      <a:gd name="T95" fmla="*/ 358 h 367"/>
                      <a:gd name="T96" fmla="*/ 252 w 313"/>
                      <a:gd name="T97" fmla="*/ 350 h 367"/>
                      <a:gd name="T98" fmla="*/ 273 w 313"/>
                      <a:gd name="T99" fmla="*/ 339 h 367"/>
                      <a:gd name="T100" fmla="*/ 289 w 313"/>
                      <a:gd name="T101" fmla="*/ 327 h 367"/>
                      <a:gd name="T102" fmla="*/ 306 w 313"/>
                      <a:gd name="T103" fmla="*/ 312 h 36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13" h="367">
                        <a:moveTo>
                          <a:pt x="313" y="308"/>
                        </a:moveTo>
                        <a:lnTo>
                          <a:pt x="303" y="315"/>
                        </a:lnTo>
                        <a:lnTo>
                          <a:pt x="297" y="320"/>
                        </a:lnTo>
                        <a:lnTo>
                          <a:pt x="287" y="327"/>
                        </a:lnTo>
                        <a:lnTo>
                          <a:pt x="276" y="333"/>
                        </a:lnTo>
                        <a:lnTo>
                          <a:pt x="266" y="338"/>
                        </a:lnTo>
                        <a:lnTo>
                          <a:pt x="257" y="342"/>
                        </a:lnTo>
                        <a:lnTo>
                          <a:pt x="247" y="345"/>
                        </a:lnTo>
                        <a:lnTo>
                          <a:pt x="236" y="349"/>
                        </a:lnTo>
                        <a:lnTo>
                          <a:pt x="225" y="352"/>
                        </a:lnTo>
                        <a:lnTo>
                          <a:pt x="215" y="353"/>
                        </a:lnTo>
                        <a:lnTo>
                          <a:pt x="206" y="353"/>
                        </a:lnTo>
                        <a:lnTo>
                          <a:pt x="196" y="355"/>
                        </a:lnTo>
                        <a:lnTo>
                          <a:pt x="190" y="353"/>
                        </a:lnTo>
                        <a:lnTo>
                          <a:pt x="179" y="353"/>
                        </a:lnTo>
                        <a:lnTo>
                          <a:pt x="169" y="352"/>
                        </a:lnTo>
                        <a:lnTo>
                          <a:pt x="160" y="350"/>
                        </a:lnTo>
                        <a:lnTo>
                          <a:pt x="150" y="347"/>
                        </a:lnTo>
                        <a:lnTo>
                          <a:pt x="139" y="344"/>
                        </a:lnTo>
                        <a:lnTo>
                          <a:pt x="128" y="339"/>
                        </a:lnTo>
                        <a:lnTo>
                          <a:pt x="118" y="335"/>
                        </a:lnTo>
                        <a:lnTo>
                          <a:pt x="107" y="329"/>
                        </a:lnTo>
                        <a:lnTo>
                          <a:pt x="97" y="321"/>
                        </a:lnTo>
                        <a:lnTo>
                          <a:pt x="86" y="314"/>
                        </a:lnTo>
                        <a:lnTo>
                          <a:pt x="77" y="305"/>
                        </a:lnTo>
                        <a:lnTo>
                          <a:pt x="69" y="297"/>
                        </a:lnTo>
                        <a:lnTo>
                          <a:pt x="61" y="288"/>
                        </a:lnTo>
                        <a:lnTo>
                          <a:pt x="54" y="279"/>
                        </a:lnTo>
                        <a:lnTo>
                          <a:pt x="46" y="268"/>
                        </a:lnTo>
                        <a:lnTo>
                          <a:pt x="40" y="256"/>
                        </a:lnTo>
                        <a:lnTo>
                          <a:pt x="34" y="245"/>
                        </a:lnTo>
                        <a:lnTo>
                          <a:pt x="29" y="236"/>
                        </a:lnTo>
                        <a:lnTo>
                          <a:pt x="26" y="226"/>
                        </a:lnTo>
                        <a:lnTo>
                          <a:pt x="23" y="215"/>
                        </a:lnTo>
                        <a:lnTo>
                          <a:pt x="19" y="204"/>
                        </a:lnTo>
                        <a:lnTo>
                          <a:pt x="18" y="195"/>
                        </a:lnTo>
                        <a:lnTo>
                          <a:pt x="16" y="185"/>
                        </a:lnTo>
                        <a:lnTo>
                          <a:pt x="15" y="174"/>
                        </a:lnTo>
                        <a:lnTo>
                          <a:pt x="13" y="162"/>
                        </a:lnTo>
                        <a:lnTo>
                          <a:pt x="13" y="145"/>
                        </a:lnTo>
                        <a:lnTo>
                          <a:pt x="15" y="129"/>
                        </a:lnTo>
                        <a:lnTo>
                          <a:pt x="16" y="117"/>
                        </a:lnTo>
                        <a:lnTo>
                          <a:pt x="18" y="104"/>
                        </a:lnTo>
                        <a:lnTo>
                          <a:pt x="21" y="92"/>
                        </a:lnTo>
                        <a:lnTo>
                          <a:pt x="26" y="80"/>
                        </a:lnTo>
                        <a:lnTo>
                          <a:pt x="30" y="66"/>
                        </a:lnTo>
                        <a:lnTo>
                          <a:pt x="35" y="56"/>
                        </a:lnTo>
                        <a:lnTo>
                          <a:pt x="40" y="45"/>
                        </a:lnTo>
                        <a:lnTo>
                          <a:pt x="46" y="35"/>
                        </a:lnTo>
                        <a:lnTo>
                          <a:pt x="56" y="23"/>
                        </a:lnTo>
                        <a:lnTo>
                          <a:pt x="75" y="0"/>
                        </a:lnTo>
                        <a:lnTo>
                          <a:pt x="62" y="9"/>
                        </a:lnTo>
                        <a:lnTo>
                          <a:pt x="51" y="23"/>
                        </a:lnTo>
                        <a:lnTo>
                          <a:pt x="42" y="35"/>
                        </a:lnTo>
                        <a:lnTo>
                          <a:pt x="34" y="47"/>
                        </a:lnTo>
                        <a:lnTo>
                          <a:pt x="26" y="57"/>
                        </a:lnTo>
                        <a:lnTo>
                          <a:pt x="21" y="70"/>
                        </a:lnTo>
                        <a:lnTo>
                          <a:pt x="16" y="79"/>
                        </a:lnTo>
                        <a:lnTo>
                          <a:pt x="11" y="92"/>
                        </a:lnTo>
                        <a:lnTo>
                          <a:pt x="7" y="106"/>
                        </a:lnTo>
                        <a:lnTo>
                          <a:pt x="5" y="118"/>
                        </a:lnTo>
                        <a:lnTo>
                          <a:pt x="2" y="129"/>
                        </a:lnTo>
                        <a:lnTo>
                          <a:pt x="0" y="141"/>
                        </a:lnTo>
                        <a:lnTo>
                          <a:pt x="0" y="157"/>
                        </a:lnTo>
                        <a:lnTo>
                          <a:pt x="0" y="174"/>
                        </a:lnTo>
                        <a:lnTo>
                          <a:pt x="0" y="186"/>
                        </a:lnTo>
                        <a:lnTo>
                          <a:pt x="2" y="198"/>
                        </a:lnTo>
                        <a:lnTo>
                          <a:pt x="3" y="207"/>
                        </a:lnTo>
                        <a:lnTo>
                          <a:pt x="5" y="218"/>
                        </a:lnTo>
                        <a:lnTo>
                          <a:pt x="8" y="229"/>
                        </a:lnTo>
                        <a:lnTo>
                          <a:pt x="11" y="239"/>
                        </a:lnTo>
                        <a:lnTo>
                          <a:pt x="16" y="248"/>
                        </a:lnTo>
                        <a:lnTo>
                          <a:pt x="21" y="259"/>
                        </a:lnTo>
                        <a:lnTo>
                          <a:pt x="26" y="270"/>
                        </a:lnTo>
                        <a:lnTo>
                          <a:pt x="32" y="280"/>
                        </a:lnTo>
                        <a:lnTo>
                          <a:pt x="40" y="292"/>
                        </a:lnTo>
                        <a:lnTo>
                          <a:pt x="48" y="301"/>
                        </a:lnTo>
                        <a:lnTo>
                          <a:pt x="54" y="309"/>
                        </a:lnTo>
                        <a:lnTo>
                          <a:pt x="64" y="318"/>
                        </a:lnTo>
                        <a:lnTo>
                          <a:pt x="74" y="326"/>
                        </a:lnTo>
                        <a:lnTo>
                          <a:pt x="83" y="335"/>
                        </a:lnTo>
                        <a:lnTo>
                          <a:pt x="93" y="341"/>
                        </a:lnTo>
                        <a:lnTo>
                          <a:pt x="104" y="347"/>
                        </a:lnTo>
                        <a:lnTo>
                          <a:pt x="115" y="352"/>
                        </a:lnTo>
                        <a:lnTo>
                          <a:pt x="125" y="356"/>
                        </a:lnTo>
                        <a:lnTo>
                          <a:pt x="137" y="361"/>
                        </a:lnTo>
                        <a:lnTo>
                          <a:pt x="147" y="362"/>
                        </a:lnTo>
                        <a:lnTo>
                          <a:pt x="155" y="365"/>
                        </a:lnTo>
                        <a:lnTo>
                          <a:pt x="166" y="367"/>
                        </a:lnTo>
                        <a:lnTo>
                          <a:pt x="176" y="367"/>
                        </a:lnTo>
                        <a:lnTo>
                          <a:pt x="184" y="367"/>
                        </a:lnTo>
                        <a:lnTo>
                          <a:pt x="192" y="367"/>
                        </a:lnTo>
                        <a:lnTo>
                          <a:pt x="201" y="367"/>
                        </a:lnTo>
                        <a:lnTo>
                          <a:pt x="211" y="364"/>
                        </a:lnTo>
                        <a:lnTo>
                          <a:pt x="222" y="362"/>
                        </a:lnTo>
                        <a:lnTo>
                          <a:pt x="235" y="358"/>
                        </a:lnTo>
                        <a:lnTo>
                          <a:pt x="244" y="355"/>
                        </a:lnTo>
                        <a:lnTo>
                          <a:pt x="252" y="350"/>
                        </a:lnTo>
                        <a:lnTo>
                          <a:pt x="262" y="345"/>
                        </a:lnTo>
                        <a:lnTo>
                          <a:pt x="273" y="339"/>
                        </a:lnTo>
                        <a:lnTo>
                          <a:pt x="282" y="333"/>
                        </a:lnTo>
                        <a:lnTo>
                          <a:pt x="289" y="327"/>
                        </a:lnTo>
                        <a:lnTo>
                          <a:pt x="298" y="320"/>
                        </a:lnTo>
                        <a:lnTo>
                          <a:pt x="306" y="312"/>
                        </a:lnTo>
                        <a:lnTo>
                          <a:pt x="313" y="3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8" name="Rectangle 1190">
                    <a:extLst>
                      <a:ext uri="{FF2B5EF4-FFF2-40B4-BE49-F238E27FC236}">
                        <a16:creationId xmlns:a16="http://schemas.microsoft.com/office/drawing/2014/main" id="{5E309472-D815-4C65-9168-8EC68786FEED}"/>
                      </a:ext>
                    </a:extLst>
                  </p:cNvPr>
                  <p:cNvSpPr>
                    <a:spLocks noChangeArrowheads="1"/>
                  </p:cNvSpPr>
                  <p:nvPr/>
                </p:nvSpPr>
                <p:spPr bwMode="auto">
                  <a:xfrm>
                    <a:off x="803" y="1852"/>
                    <a:ext cx="314" cy="12"/>
                  </a:xfrm>
                  <a:prstGeom prst="rect">
                    <a:avLst/>
                  </a:prstGeom>
                  <a:solidFill>
                    <a:srgbClr val="FE74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49" name="Rectangle 1191">
                    <a:extLst>
                      <a:ext uri="{FF2B5EF4-FFF2-40B4-BE49-F238E27FC236}">
                        <a16:creationId xmlns:a16="http://schemas.microsoft.com/office/drawing/2014/main" id="{2390F542-7675-469D-9D87-73E6B270D15C}"/>
                      </a:ext>
                    </a:extLst>
                  </p:cNvPr>
                  <p:cNvSpPr>
                    <a:spLocks noChangeArrowheads="1"/>
                  </p:cNvSpPr>
                  <p:nvPr/>
                </p:nvSpPr>
                <p:spPr bwMode="auto">
                  <a:xfrm>
                    <a:off x="803" y="1864"/>
                    <a:ext cx="314" cy="11"/>
                  </a:xfrm>
                  <a:prstGeom prst="rect">
                    <a:avLst/>
                  </a:prstGeom>
                  <a:solidFill>
                    <a:srgbClr val="FE74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50" name="Rectangle 1192">
                    <a:extLst>
                      <a:ext uri="{FF2B5EF4-FFF2-40B4-BE49-F238E27FC236}">
                        <a16:creationId xmlns:a16="http://schemas.microsoft.com/office/drawing/2014/main" id="{C4894C4A-CF38-4E52-B3BC-D2B66A4600FF}"/>
                      </a:ext>
                    </a:extLst>
                  </p:cNvPr>
                  <p:cNvSpPr>
                    <a:spLocks noChangeArrowheads="1"/>
                  </p:cNvSpPr>
                  <p:nvPr/>
                </p:nvSpPr>
                <p:spPr bwMode="auto">
                  <a:xfrm>
                    <a:off x="803" y="1875"/>
                    <a:ext cx="314" cy="12"/>
                  </a:xfrm>
                  <a:prstGeom prst="rect">
                    <a:avLst/>
                  </a:prstGeom>
                  <a:solidFill>
                    <a:srgbClr val="FD74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51" name="Rectangle 1193">
                    <a:extLst>
                      <a:ext uri="{FF2B5EF4-FFF2-40B4-BE49-F238E27FC236}">
                        <a16:creationId xmlns:a16="http://schemas.microsoft.com/office/drawing/2014/main" id="{8155B5EC-9ECB-4806-BABD-634374E46C29}"/>
                      </a:ext>
                    </a:extLst>
                  </p:cNvPr>
                  <p:cNvSpPr>
                    <a:spLocks noChangeArrowheads="1"/>
                  </p:cNvSpPr>
                  <p:nvPr/>
                </p:nvSpPr>
                <p:spPr bwMode="auto">
                  <a:xfrm>
                    <a:off x="803" y="1887"/>
                    <a:ext cx="314" cy="10"/>
                  </a:xfrm>
                  <a:prstGeom prst="rect">
                    <a:avLst/>
                  </a:prstGeom>
                  <a:solidFill>
                    <a:srgbClr val="FD74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52" name="Rectangle 1194">
                    <a:extLst>
                      <a:ext uri="{FF2B5EF4-FFF2-40B4-BE49-F238E27FC236}">
                        <a16:creationId xmlns:a16="http://schemas.microsoft.com/office/drawing/2014/main" id="{A50BE40C-62E8-4664-A130-B0A83720122D}"/>
                      </a:ext>
                    </a:extLst>
                  </p:cNvPr>
                  <p:cNvSpPr>
                    <a:spLocks noChangeArrowheads="1"/>
                  </p:cNvSpPr>
                  <p:nvPr/>
                </p:nvSpPr>
                <p:spPr bwMode="auto">
                  <a:xfrm>
                    <a:off x="803" y="1897"/>
                    <a:ext cx="314" cy="12"/>
                  </a:xfrm>
                  <a:prstGeom prst="rect">
                    <a:avLst/>
                  </a:prstGeom>
                  <a:solidFill>
                    <a:srgbClr val="FC73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53" name="Rectangle 1195">
                    <a:extLst>
                      <a:ext uri="{FF2B5EF4-FFF2-40B4-BE49-F238E27FC236}">
                        <a16:creationId xmlns:a16="http://schemas.microsoft.com/office/drawing/2014/main" id="{8610F7D2-D620-4805-B95D-990CCFA636BF}"/>
                      </a:ext>
                    </a:extLst>
                  </p:cNvPr>
                  <p:cNvSpPr>
                    <a:spLocks noChangeArrowheads="1"/>
                  </p:cNvSpPr>
                  <p:nvPr/>
                </p:nvSpPr>
                <p:spPr bwMode="auto">
                  <a:xfrm>
                    <a:off x="803" y="1909"/>
                    <a:ext cx="314" cy="13"/>
                  </a:xfrm>
                  <a:prstGeom prst="rect">
                    <a:avLst/>
                  </a:prstGeom>
                  <a:solidFill>
                    <a:srgbClr val="FB73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54" name="Rectangle 1196">
                    <a:extLst>
                      <a:ext uri="{FF2B5EF4-FFF2-40B4-BE49-F238E27FC236}">
                        <a16:creationId xmlns:a16="http://schemas.microsoft.com/office/drawing/2014/main" id="{E7712C11-B66A-4D4C-8E11-66DE5F8A6C10}"/>
                      </a:ext>
                    </a:extLst>
                  </p:cNvPr>
                  <p:cNvSpPr>
                    <a:spLocks noChangeArrowheads="1"/>
                  </p:cNvSpPr>
                  <p:nvPr/>
                </p:nvSpPr>
                <p:spPr bwMode="auto">
                  <a:xfrm>
                    <a:off x="803" y="1922"/>
                    <a:ext cx="314" cy="10"/>
                  </a:xfrm>
                  <a:prstGeom prst="rect">
                    <a:avLst/>
                  </a:prstGeom>
                  <a:solidFill>
                    <a:srgbClr val="FA72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55" name="Rectangle 1197">
                    <a:extLst>
                      <a:ext uri="{FF2B5EF4-FFF2-40B4-BE49-F238E27FC236}">
                        <a16:creationId xmlns:a16="http://schemas.microsoft.com/office/drawing/2014/main" id="{2D4CFFEE-5F20-417E-97D1-A68C1899B8D7}"/>
                      </a:ext>
                    </a:extLst>
                  </p:cNvPr>
                  <p:cNvSpPr>
                    <a:spLocks noChangeArrowheads="1"/>
                  </p:cNvSpPr>
                  <p:nvPr/>
                </p:nvSpPr>
                <p:spPr bwMode="auto">
                  <a:xfrm>
                    <a:off x="803" y="1932"/>
                    <a:ext cx="314" cy="12"/>
                  </a:xfrm>
                  <a:prstGeom prst="rect">
                    <a:avLst/>
                  </a:prstGeom>
                  <a:solidFill>
                    <a:srgbClr val="F9728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56" name="Rectangle 1198">
                    <a:extLst>
                      <a:ext uri="{FF2B5EF4-FFF2-40B4-BE49-F238E27FC236}">
                        <a16:creationId xmlns:a16="http://schemas.microsoft.com/office/drawing/2014/main" id="{D22BE1BD-424C-448E-B481-7501F984C268}"/>
                      </a:ext>
                    </a:extLst>
                  </p:cNvPr>
                  <p:cNvSpPr>
                    <a:spLocks noChangeArrowheads="1"/>
                  </p:cNvSpPr>
                  <p:nvPr/>
                </p:nvSpPr>
                <p:spPr bwMode="auto">
                  <a:xfrm>
                    <a:off x="803" y="1944"/>
                    <a:ext cx="314" cy="11"/>
                  </a:xfrm>
                  <a:prstGeom prst="rect">
                    <a:avLst/>
                  </a:prstGeom>
                  <a:solidFill>
                    <a:srgbClr val="F7718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57" name="Rectangle 1199">
                    <a:extLst>
                      <a:ext uri="{FF2B5EF4-FFF2-40B4-BE49-F238E27FC236}">
                        <a16:creationId xmlns:a16="http://schemas.microsoft.com/office/drawing/2014/main" id="{2F680E2D-2DE1-47A1-A4AF-37FC564D20C0}"/>
                      </a:ext>
                    </a:extLst>
                  </p:cNvPr>
                  <p:cNvSpPr>
                    <a:spLocks noChangeArrowheads="1"/>
                  </p:cNvSpPr>
                  <p:nvPr/>
                </p:nvSpPr>
                <p:spPr bwMode="auto">
                  <a:xfrm>
                    <a:off x="803" y="1955"/>
                    <a:ext cx="314" cy="12"/>
                  </a:xfrm>
                  <a:prstGeom prst="rect">
                    <a:avLst/>
                  </a:prstGeom>
                  <a:solidFill>
                    <a:srgbClr val="F670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58" name="Rectangle 1200">
                    <a:extLst>
                      <a:ext uri="{FF2B5EF4-FFF2-40B4-BE49-F238E27FC236}">
                        <a16:creationId xmlns:a16="http://schemas.microsoft.com/office/drawing/2014/main" id="{4077A69D-6B99-46A0-8156-ED2EE2CDDFDF}"/>
                      </a:ext>
                    </a:extLst>
                  </p:cNvPr>
                  <p:cNvSpPr>
                    <a:spLocks noChangeArrowheads="1"/>
                  </p:cNvSpPr>
                  <p:nvPr/>
                </p:nvSpPr>
                <p:spPr bwMode="auto">
                  <a:xfrm>
                    <a:off x="803" y="1967"/>
                    <a:ext cx="314" cy="12"/>
                  </a:xfrm>
                  <a:prstGeom prst="rect">
                    <a:avLst/>
                  </a:prstGeom>
                  <a:solidFill>
                    <a:srgbClr val="F36F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59" name="Rectangle 1201">
                    <a:extLst>
                      <a:ext uri="{FF2B5EF4-FFF2-40B4-BE49-F238E27FC236}">
                        <a16:creationId xmlns:a16="http://schemas.microsoft.com/office/drawing/2014/main" id="{475BE7DA-3FB5-4BB4-B87B-07AC3CE882E9}"/>
                      </a:ext>
                    </a:extLst>
                  </p:cNvPr>
                  <p:cNvSpPr>
                    <a:spLocks noChangeArrowheads="1"/>
                  </p:cNvSpPr>
                  <p:nvPr/>
                </p:nvSpPr>
                <p:spPr bwMode="auto">
                  <a:xfrm>
                    <a:off x="803" y="1979"/>
                    <a:ext cx="314" cy="11"/>
                  </a:xfrm>
                  <a:prstGeom prst="rect">
                    <a:avLst/>
                  </a:prstGeom>
                  <a:solidFill>
                    <a:srgbClr val="F16E8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60" name="Rectangle 1202">
                    <a:extLst>
                      <a:ext uri="{FF2B5EF4-FFF2-40B4-BE49-F238E27FC236}">
                        <a16:creationId xmlns:a16="http://schemas.microsoft.com/office/drawing/2014/main" id="{90E96946-71C5-4B14-A50C-6363178B2A01}"/>
                      </a:ext>
                    </a:extLst>
                  </p:cNvPr>
                  <p:cNvSpPr>
                    <a:spLocks noChangeArrowheads="1"/>
                  </p:cNvSpPr>
                  <p:nvPr/>
                </p:nvSpPr>
                <p:spPr bwMode="auto">
                  <a:xfrm>
                    <a:off x="803" y="1990"/>
                    <a:ext cx="314" cy="12"/>
                  </a:xfrm>
                  <a:prstGeom prst="rect">
                    <a:avLst/>
                  </a:prstGeom>
                  <a:solidFill>
                    <a:srgbClr val="EF6D8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61" name="Rectangle 1203">
                    <a:extLst>
                      <a:ext uri="{FF2B5EF4-FFF2-40B4-BE49-F238E27FC236}">
                        <a16:creationId xmlns:a16="http://schemas.microsoft.com/office/drawing/2014/main" id="{9DACE4FD-DD88-4FBA-86CC-1ED9E027FD60}"/>
                      </a:ext>
                    </a:extLst>
                  </p:cNvPr>
                  <p:cNvSpPr>
                    <a:spLocks noChangeArrowheads="1"/>
                  </p:cNvSpPr>
                  <p:nvPr/>
                </p:nvSpPr>
                <p:spPr bwMode="auto">
                  <a:xfrm>
                    <a:off x="803" y="2002"/>
                    <a:ext cx="314" cy="10"/>
                  </a:xfrm>
                  <a:prstGeom prst="rect">
                    <a:avLst/>
                  </a:prstGeom>
                  <a:solidFill>
                    <a:srgbClr val="ED6C8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62" name="Rectangle 1204">
                    <a:extLst>
                      <a:ext uri="{FF2B5EF4-FFF2-40B4-BE49-F238E27FC236}">
                        <a16:creationId xmlns:a16="http://schemas.microsoft.com/office/drawing/2014/main" id="{F2349101-46A0-4DFF-AC9D-BDE8D12ABC6C}"/>
                      </a:ext>
                    </a:extLst>
                  </p:cNvPr>
                  <p:cNvSpPr>
                    <a:spLocks noChangeArrowheads="1"/>
                  </p:cNvSpPr>
                  <p:nvPr/>
                </p:nvSpPr>
                <p:spPr bwMode="auto">
                  <a:xfrm>
                    <a:off x="803" y="2012"/>
                    <a:ext cx="314" cy="13"/>
                  </a:xfrm>
                  <a:prstGeom prst="rect">
                    <a:avLst/>
                  </a:prstGeom>
                  <a:solidFill>
                    <a:srgbClr val="EB6B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63" name="Rectangle 1205">
                    <a:extLst>
                      <a:ext uri="{FF2B5EF4-FFF2-40B4-BE49-F238E27FC236}">
                        <a16:creationId xmlns:a16="http://schemas.microsoft.com/office/drawing/2014/main" id="{7EFB1777-F0E4-4400-90D4-4D652913B7D6}"/>
                      </a:ext>
                    </a:extLst>
                  </p:cNvPr>
                  <p:cNvSpPr>
                    <a:spLocks noChangeArrowheads="1"/>
                  </p:cNvSpPr>
                  <p:nvPr/>
                </p:nvSpPr>
                <p:spPr bwMode="auto">
                  <a:xfrm>
                    <a:off x="803" y="2025"/>
                    <a:ext cx="314" cy="10"/>
                  </a:xfrm>
                  <a:prstGeom prst="rect">
                    <a:avLst/>
                  </a:prstGeom>
                  <a:solidFill>
                    <a:srgbClr val="E86A7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64" name="Rectangle 1206">
                    <a:extLst>
                      <a:ext uri="{FF2B5EF4-FFF2-40B4-BE49-F238E27FC236}">
                        <a16:creationId xmlns:a16="http://schemas.microsoft.com/office/drawing/2014/main" id="{DAB54DE5-30DE-4879-BB3F-81FFD84D8B71}"/>
                      </a:ext>
                    </a:extLst>
                  </p:cNvPr>
                  <p:cNvSpPr>
                    <a:spLocks noChangeArrowheads="1"/>
                  </p:cNvSpPr>
                  <p:nvPr/>
                </p:nvSpPr>
                <p:spPr bwMode="auto">
                  <a:xfrm>
                    <a:off x="803" y="2035"/>
                    <a:ext cx="314" cy="12"/>
                  </a:xfrm>
                  <a:prstGeom prst="rect">
                    <a:avLst/>
                  </a:prstGeom>
                  <a:solidFill>
                    <a:srgbClr val="E569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65" name="Rectangle 1207">
                    <a:extLst>
                      <a:ext uri="{FF2B5EF4-FFF2-40B4-BE49-F238E27FC236}">
                        <a16:creationId xmlns:a16="http://schemas.microsoft.com/office/drawing/2014/main" id="{B3191DE4-D510-44D5-B7E5-D03C4FA9ADFB}"/>
                      </a:ext>
                    </a:extLst>
                  </p:cNvPr>
                  <p:cNvSpPr>
                    <a:spLocks noChangeArrowheads="1"/>
                  </p:cNvSpPr>
                  <p:nvPr/>
                </p:nvSpPr>
                <p:spPr bwMode="auto">
                  <a:xfrm>
                    <a:off x="803" y="2047"/>
                    <a:ext cx="314" cy="12"/>
                  </a:xfrm>
                  <a:prstGeom prst="rect">
                    <a:avLst/>
                  </a:prstGeom>
                  <a:solidFill>
                    <a:srgbClr val="E2677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66" name="Rectangle 1208">
                    <a:extLst>
                      <a:ext uri="{FF2B5EF4-FFF2-40B4-BE49-F238E27FC236}">
                        <a16:creationId xmlns:a16="http://schemas.microsoft.com/office/drawing/2014/main" id="{9EEA6359-FB4E-4905-B596-35FDBB03DEE8}"/>
                      </a:ext>
                    </a:extLst>
                  </p:cNvPr>
                  <p:cNvSpPr>
                    <a:spLocks noChangeArrowheads="1"/>
                  </p:cNvSpPr>
                  <p:nvPr/>
                </p:nvSpPr>
                <p:spPr bwMode="auto">
                  <a:xfrm>
                    <a:off x="803" y="2059"/>
                    <a:ext cx="314" cy="11"/>
                  </a:xfrm>
                  <a:prstGeom prst="rect">
                    <a:avLst/>
                  </a:prstGeom>
                  <a:solidFill>
                    <a:srgbClr val="E066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67" name="Rectangle 1209">
                    <a:extLst>
                      <a:ext uri="{FF2B5EF4-FFF2-40B4-BE49-F238E27FC236}">
                        <a16:creationId xmlns:a16="http://schemas.microsoft.com/office/drawing/2014/main" id="{045B983D-3E6C-4562-AE97-7A611CE98202}"/>
                      </a:ext>
                    </a:extLst>
                  </p:cNvPr>
                  <p:cNvSpPr>
                    <a:spLocks noChangeArrowheads="1"/>
                  </p:cNvSpPr>
                  <p:nvPr/>
                </p:nvSpPr>
                <p:spPr bwMode="auto">
                  <a:xfrm>
                    <a:off x="803" y="2070"/>
                    <a:ext cx="314" cy="12"/>
                  </a:xfrm>
                  <a:prstGeom prst="rect">
                    <a:avLst/>
                  </a:prstGeom>
                  <a:solidFill>
                    <a:srgbClr val="DD65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68" name="Rectangle 1210">
                    <a:extLst>
                      <a:ext uri="{FF2B5EF4-FFF2-40B4-BE49-F238E27FC236}">
                        <a16:creationId xmlns:a16="http://schemas.microsoft.com/office/drawing/2014/main" id="{8CC92FA3-1A9A-434B-A363-7CC932B6A808}"/>
                      </a:ext>
                    </a:extLst>
                  </p:cNvPr>
                  <p:cNvSpPr>
                    <a:spLocks noChangeArrowheads="1"/>
                  </p:cNvSpPr>
                  <p:nvPr/>
                </p:nvSpPr>
                <p:spPr bwMode="auto">
                  <a:xfrm>
                    <a:off x="803" y="2082"/>
                    <a:ext cx="314" cy="11"/>
                  </a:xfrm>
                  <a:prstGeom prst="rect">
                    <a:avLst/>
                  </a:prstGeom>
                  <a:solidFill>
                    <a:srgbClr val="DB64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69" name="Rectangle 1211">
                    <a:extLst>
                      <a:ext uri="{FF2B5EF4-FFF2-40B4-BE49-F238E27FC236}">
                        <a16:creationId xmlns:a16="http://schemas.microsoft.com/office/drawing/2014/main" id="{BD7B598F-97A2-486C-8AEF-1A46BA4CB706}"/>
                      </a:ext>
                    </a:extLst>
                  </p:cNvPr>
                  <p:cNvSpPr>
                    <a:spLocks noChangeArrowheads="1"/>
                  </p:cNvSpPr>
                  <p:nvPr/>
                </p:nvSpPr>
                <p:spPr bwMode="auto">
                  <a:xfrm>
                    <a:off x="803" y="2093"/>
                    <a:ext cx="314" cy="12"/>
                  </a:xfrm>
                  <a:prstGeom prst="rect">
                    <a:avLst/>
                  </a:prstGeom>
                  <a:solidFill>
                    <a:srgbClr val="D963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70" name="Rectangle 1212">
                    <a:extLst>
                      <a:ext uri="{FF2B5EF4-FFF2-40B4-BE49-F238E27FC236}">
                        <a16:creationId xmlns:a16="http://schemas.microsoft.com/office/drawing/2014/main" id="{DED5E312-279E-48A0-9C80-9046B21E9215}"/>
                      </a:ext>
                    </a:extLst>
                  </p:cNvPr>
                  <p:cNvSpPr>
                    <a:spLocks noChangeArrowheads="1"/>
                  </p:cNvSpPr>
                  <p:nvPr/>
                </p:nvSpPr>
                <p:spPr bwMode="auto">
                  <a:xfrm>
                    <a:off x="803" y="2105"/>
                    <a:ext cx="314" cy="12"/>
                  </a:xfrm>
                  <a:prstGeom prst="rect">
                    <a:avLst/>
                  </a:prstGeom>
                  <a:solidFill>
                    <a:srgbClr val="D662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71" name="Rectangle 1213">
                    <a:extLst>
                      <a:ext uri="{FF2B5EF4-FFF2-40B4-BE49-F238E27FC236}">
                        <a16:creationId xmlns:a16="http://schemas.microsoft.com/office/drawing/2014/main" id="{6E047F5D-8EEF-4CFF-828B-B50F83FE495F}"/>
                      </a:ext>
                    </a:extLst>
                  </p:cNvPr>
                  <p:cNvSpPr>
                    <a:spLocks noChangeArrowheads="1"/>
                  </p:cNvSpPr>
                  <p:nvPr/>
                </p:nvSpPr>
                <p:spPr bwMode="auto">
                  <a:xfrm>
                    <a:off x="803" y="2117"/>
                    <a:ext cx="314" cy="11"/>
                  </a:xfrm>
                  <a:prstGeom prst="rect">
                    <a:avLst/>
                  </a:prstGeom>
                  <a:solidFill>
                    <a:srgbClr val="D461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72" name="Rectangle 1214">
                    <a:extLst>
                      <a:ext uri="{FF2B5EF4-FFF2-40B4-BE49-F238E27FC236}">
                        <a16:creationId xmlns:a16="http://schemas.microsoft.com/office/drawing/2014/main" id="{88C6B7A7-75B1-4160-8E84-BE4FD111009E}"/>
                      </a:ext>
                    </a:extLst>
                  </p:cNvPr>
                  <p:cNvSpPr>
                    <a:spLocks noChangeArrowheads="1"/>
                  </p:cNvSpPr>
                  <p:nvPr/>
                </p:nvSpPr>
                <p:spPr bwMode="auto">
                  <a:xfrm>
                    <a:off x="803" y="2128"/>
                    <a:ext cx="314" cy="12"/>
                  </a:xfrm>
                  <a:prstGeom prst="rect">
                    <a:avLst/>
                  </a:prstGeom>
                  <a:solidFill>
                    <a:srgbClr val="D3607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73" name="Rectangle 1215">
                    <a:extLst>
                      <a:ext uri="{FF2B5EF4-FFF2-40B4-BE49-F238E27FC236}">
                        <a16:creationId xmlns:a16="http://schemas.microsoft.com/office/drawing/2014/main" id="{6A3A74F6-3575-4C14-8A01-98DC52EDCFCE}"/>
                      </a:ext>
                    </a:extLst>
                  </p:cNvPr>
                  <p:cNvSpPr>
                    <a:spLocks noChangeArrowheads="1"/>
                  </p:cNvSpPr>
                  <p:nvPr/>
                </p:nvSpPr>
                <p:spPr bwMode="auto">
                  <a:xfrm>
                    <a:off x="803" y="2140"/>
                    <a:ext cx="314" cy="10"/>
                  </a:xfrm>
                  <a:prstGeom prst="rect">
                    <a:avLst/>
                  </a:prstGeom>
                  <a:solidFill>
                    <a:srgbClr val="D15F7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74" name="Rectangle 1216">
                    <a:extLst>
                      <a:ext uri="{FF2B5EF4-FFF2-40B4-BE49-F238E27FC236}">
                        <a16:creationId xmlns:a16="http://schemas.microsoft.com/office/drawing/2014/main" id="{B0649C46-2B3E-47A9-893D-B84EC5B11E9F}"/>
                      </a:ext>
                    </a:extLst>
                  </p:cNvPr>
                  <p:cNvSpPr>
                    <a:spLocks noChangeArrowheads="1"/>
                  </p:cNvSpPr>
                  <p:nvPr/>
                </p:nvSpPr>
                <p:spPr bwMode="auto">
                  <a:xfrm>
                    <a:off x="803" y="2150"/>
                    <a:ext cx="314" cy="13"/>
                  </a:xfrm>
                  <a:prstGeom prst="rect">
                    <a:avLst/>
                  </a:prstGeom>
                  <a:solidFill>
                    <a:srgbClr val="D05F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75" name="Rectangle 1217">
                    <a:extLst>
                      <a:ext uri="{FF2B5EF4-FFF2-40B4-BE49-F238E27FC236}">
                        <a16:creationId xmlns:a16="http://schemas.microsoft.com/office/drawing/2014/main" id="{30829C21-AC18-445D-9059-5EAA51B5D3DF}"/>
                      </a:ext>
                    </a:extLst>
                  </p:cNvPr>
                  <p:cNvSpPr>
                    <a:spLocks noChangeArrowheads="1"/>
                  </p:cNvSpPr>
                  <p:nvPr/>
                </p:nvSpPr>
                <p:spPr bwMode="auto">
                  <a:xfrm>
                    <a:off x="803" y="2163"/>
                    <a:ext cx="314" cy="12"/>
                  </a:xfrm>
                  <a:prstGeom prst="rect">
                    <a:avLst/>
                  </a:prstGeom>
                  <a:solidFill>
                    <a:srgbClr val="CF5E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76" name="Rectangle 1218">
                    <a:extLst>
                      <a:ext uri="{FF2B5EF4-FFF2-40B4-BE49-F238E27FC236}">
                        <a16:creationId xmlns:a16="http://schemas.microsoft.com/office/drawing/2014/main" id="{1690FFF8-AF97-443C-AB17-0EE7FED3A77E}"/>
                      </a:ext>
                    </a:extLst>
                  </p:cNvPr>
                  <p:cNvSpPr>
                    <a:spLocks noChangeArrowheads="1"/>
                  </p:cNvSpPr>
                  <p:nvPr/>
                </p:nvSpPr>
                <p:spPr bwMode="auto">
                  <a:xfrm>
                    <a:off x="803" y="2175"/>
                    <a:ext cx="314" cy="10"/>
                  </a:xfrm>
                  <a:prstGeom prst="rect">
                    <a:avLst/>
                  </a:prstGeom>
                  <a:solidFill>
                    <a:srgbClr val="CE5D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77" name="Rectangle 1219">
                    <a:extLst>
                      <a:ext uri="{FF2B5EF4-FFF2-40B4-BE49-F238E27FC236}">
                        <a16:creationId xmlns:a16="http://schemas.microsoft.com/office/drawing/2014/main" id="{581847B7-D079-4485-A61C-ED5646FDF7E2}"/>
                      </a:ext>
                    </a:extLst>
                  </p:cNvPr>
                  <p:cNvSpPr>
                    <a:spLocks noChangeArrowheads="1"/>
                  </p:cNvSpPr>
                  <p:nvPr/>
                </p:nvSpPr>
                <p:spPr bwMode="auto">
                  <a:xfrm>
                    <a:off x="803" y="2185"/>
                    <a:ext cx="314" cy="12"/>
                  </a:xfrm>
                  <a:prstGeom prst="rect">
                    <a:avLst/>
                  </a:prstGeom>
                  <a:solidFill>
                    <a:srgbClr val="CD5D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78" name="Rectangle 1220">
                    <a:extLst>
                      <a:ext uri="{FF2B5EF4-FFF2-40B4-BE49-F238E27FC236}">
                        <a16:creationId xmlns:a16="http://schemas.microsoft.com/office/drawing/2014/main" id="{35F23AF7-FD35-4EBC-BFD8-543FE7E44345}"/>
                      </a:ext>
                    </a:extLst>
                  </p:cNvPr>
                  <p:cNvSpPr>
                    <a:spLocks noChangeArrowheads="1"/>
                  </p:cNvSpPr>
                  <p:nvPr/>
                </p:nvSpPr>
                <p:spPr bwMode="auto">
                  <a:xfrm>
                    <a:off x="803" y="2197"/>
                    <a:ext cx="314" cy="11"/>
                  </a:xfrm>
                  <a:prstGeom prst="rect">
                    <a:avLst/>
                  </a:prstGeom>
                  <a:solidFill>
                    <a:srgbClr val="CC5D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79" name="Rectangle 1221">
                    <a:extLst>
                      <a:ext uri="{FF2B5EF4-FFF2-40B4-BE49-F238E27FC236}">
                        <a16:creationId xmlns:a16="http://schemas.microsoft.com/office/drawing/2014/main" id="{E53EDCD2-27DF-4E23-AF6A-903CD1D95280}"/>
                      </a:ext>
                    </a:extLst>
                  </p:cNvPr>
                  <p:cNvSpPr>
                    <a:spLocks noChangeArrowheads="1"/>
                  </p:cNvSpPr>
                  <p:nvPr/>
                </p:nvSpPr>
                <p:spPr bwMode="auto">
                  <a:xfrm>
                    <a:off x="803" y="2208"/>
                    <a:ext cx="314" cy="12"/>
                  </a:xfrm>
                  <a:prstGeom prst="rect">
                    <a:avLst/>
                  </a:prstGeom>
                  <a:solidFill>
                    <a:srgbClr val="CC5D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grpSp>
            <p:sp>
              <p:nvSpPr>
                <p:cNvPr id="1111" name="Freeform 1222">
                  <a:extLst>
                    <a:ext uri="{FF2B5EF4-FFF2-40B4-BE49-F238E27FC236}">
                      <a16:creationId xmlns:a16="http://schemas.microsoft.com/office/drawing/2014/main" id="{76E81EBE-42EB-4CF7-BB9F-E37AA5D66195}"/>
                    </a:ext>
                  </a:extLst>
                </p:cNvPr>
                <p:cNvSpPr>
                  <a:spLocks/>
                </p:cNvSpPr>
                <p:nvPr/>
              </p:nvSpPr>
              <p:spPr bwMode="auto">
                <a:xfrm>
                  <a:off x="1015" y="1815"/>
                  <a:ext cx="48" cy="85"/>
                </a:xfrm>
                <a:custGeom>
                  <a:avLst/>
                  <a:gdLst>
                    <a:gd name="T0" fmla="*/ 48 w 48"/>
                    <a:gd name="T1" fmla="*/ 0 h 85"/>
                    <a:gd name="T2" fmla="*/ 15 w 48"/>
                    <a:gd name="T3" fmla="*/ 73 h 85"/>
                    <a:gd name="T4" fmla="*/ 0 w 48"/>
                    <a:gd name="T5" fmla="*/ 85 h 85"/>
                    <a:gd name="T6" fmla="*/ 35 w 48"/>
                    <a:gd name="T7" fmla="*/ 11 h 85"/>
                    <a:gd name="T8" fmla="*/ 48 w 48"/>
                    <a:gd name="T9" fmla="*/ 0 h 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 h="85">
                      <a:moveTo>
                        <a:pt x="48" y="0"/>
                      </a:moveTo>
                      <a:lnTo>
                        <a:pt x="15" y="73"/>
                      </a:lnTo>
                      <a:lnTo>
                        <a:pt x="0" y="85"/>
                      </a:lnTo>
                      <a:lnTo>
                        <a:pt x="35" y="11"/>
                      </a:lnTo>
                      <a:lnTo>
                        <a:pt x="48" y="0"/>
                      </a:lnTo>
                      <a:close/>
                    </a:path>
                  </a:pathLst>
                </a:custGeom>
                <a:solidFill>
                  <a:srgbClr val="CB002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2" name="Freeform 1223">
                  <a:extLst>
                    <a:ext uri="{FF2B5EF4-FFF2-40B4-BE49-F238E27FC236}">
                      <a16:creationId xmlns:a16="http://schemas.microsoft.com/office/drawing/2014/main" id="{F993C5E7-3B39-4E0E-909D-9C794DF9D157}"/>
                    </a:ext>
                  </a:extLst>
                </p:cNvPr>
                <p:cNvSpPr>
                  <a:spLocks/>
                </p:cNvSpPr>
                <p:nvPr/>
              </p:nvSpPr>
              <p:spPr bwMode="auto">
                <a:xfrm>
                  <a:off x="814" y="1815"/>
                  <a:ext cx="370" cy="395"/>
                </a:xfrm>
                <a:custGeom>
                  <a:avLst/>
                  <a:gdLst>
                    <a:gd name="T0" fmla="*/ 222 w 370"/>
                    <a:gd name="T1" fmla="*/ 76 h 395"/>
                    <a:gd name="T2" fmla="*/ 249 w 370"/>
                    <a:gd name="T3" fmla="*/ 93 h 395"/>
                    <a:gd name="T4" fmla="*/ 268 w 370"/>
                    <a:gd name="T5" fmla="*/ 114 h 395"/>
                    <a:gd name="T6" fmla="*/ 283 w 370"/>
                    <a:gd name="T7" fmla="*/ 141 h 395"/>
                    <a:gd name="T8" fmla="*/ 291 w 370"/>
                    <a:gd name="T9" fmla="*/ 169 h 395"/>
                    <a:gd name="T10" fmla="*/ 291 w 370"/>
                    <a:gd name="T11" fmla="*/ 194 h 395"/>
                    <a:gd name="T12" fmla="*/ 287 w 370"/>
                    <a:gd name="T13" fmla="*/ 219 h 395"/>
                    <a:gd name="T14" fmla="*/ 276 w 370"/>
                    <a:gd name="T15" fmla="*/ 246 h 395"/>
                    <a:gd name="T16" fmla="*/ 259 w 370"/>
                    <a:gd name="T17" fmla="*/ 273 h 395"/>
                    <a:gd name="T18" fmla="*/ 236 w 370"/>
                    <a:gd name="T19" fmla="*/ 290 h 395"/>
                    <a:gd name="T20" fmla="*/ 211 w 370"/>
                    <a:gd name="T21" fmla="*/ 301 h 395"/>
                    <a:gd name="T22" fmla="*/ 185 w 370"/>
                    <a:gd name="T23" fmla="*/ 305 h 395"/>
                    <a:gd name="T24" fmla="*/ 158 w 370"/>
                    <a:gd name="T25" fmla="*/ 302 h 395"/>
                    <a:gd name="T26" fmla="*/ 136 w 370"/>
                    <a:gd name="T27" fmla="*/ 291 h 395"/>
                    <a:gd name="T28" fmla="*/ 115 w 370"/>
                    <a:gd name="T29" fmla="*/ 278 h 395"/>
                    <a:gd name="T30" fmla="*/ 98 w 370"/>
                    <a:gd name="T31" fmla="*/ 257 h 395"/>
                    <a:gd name="T32" fmla="*/ 85 w 370"/>
                    <a:gd name="T33" fmla="*/ 229 h 395"/>
                    <a:gd name="T34" fmla="*/ 77 w 370"/>
                    <a:gd name="T35" fmla="*/ 197 h 395"/>
                    <a:gd name="T36" fmla="*/ 80 w 370"/>
                    <a:gd name="T37" fmla="*/ 164 h 395"/>
                    <a:gd name="T38" fmla="*/ 90 w 370"/>
                    <a:gd name="T39" fmla="*/ 131 h 395"/>
                    <a:gd name="T40" fmla="*/ 115 w 370"/>
                    <a:gd name="T41" fmla="*/ 96 h 395"/>
                    <a:gd name="T42" fmla="*/ 39 w 370"/>
                    <a:gd name="T43" fmla="*/ 6 h 395"/>
                    <a:gd name="T44" fmla="*/ 43 w 370"/>
                    <a:gd name="T45" fmla="*/ 60 h 395"/>
                    <a:gd name="T46" fmla="*/ 23 w 370"/>
                    <a:gd name="T47" fmla="*/ 94 h 395"/>
                    <a:gd name="T48" fmla="*/ 8 w 370"/>
                    <a:gd name="T49" fmla="*/ 131 h 395"/>
                    <a:gd name="T50" fmla="*/ 2 w 370"/>
                    <a:gd name="T51" fmla="*/ 167 h 395"/>
                    <a:gd name="T52" fmla="*/ 2 w 370"/>
                    <a:gd name="T53" fmla="*/ 213 h 395"/>
                    <a:gd name="T54" fmla="*/ 7 w 370"/>
                    <a:gd name="T55" fmla="*/ 244 h 395"/>
                    <a:gd name="T56" fmla="*/ 16 w 370"/>
                    <a:gd name="T57" fmla="*/ 276 h 395"/>
                    <a:gd name="T58" fmla="*/ 34 w 370"/>
                    <a:gd name="T59" fmla="*/ 308 h 395"/>
                    <a:gd name="T60" fmla="*/ 56 w 370"/>
                    <a:gd name="T61" fmla="*/ 337 h 395"/>
                    <a:gd name="T62" fmla="*/ 85 w 370"/>
                    <a:gd name="T63" fmla="*/ 361 h 395"/>
                    <a:gd name="T64" fmla="*/ 117 w 370"/>
                    <a:gd name="T65" fmla="*/ 379 h 395"/>
                    <a:gd name="T66" fmla="*/ 149 w 370"/>
                    <a:gd name="T67" fmla="*/ 390 h 395"/>
                    <a:gd name="T68" fmla="*/ 179 w 370"/>
                    <a:gd name="T69" fmla="*/ 393 h 395"/>
                    <a:gd name="T70" fmla="*/ 204 w 370"/>
                    <a:gd name="T71" fmla="*/ 393 h 395"/>
                    <a:gd name="T72" fmla="*/ 238 w 370"/>
                    <a:gd name="T73" fmla="*/ 386 h 395"/>
                    <a:gd name="T74" fmla="*/ 267 w 370"/>
                    <a:gd name="T75" fmla="*/ 373 h 395"/>
                    <a:gd name="T76" fmla="*/ 292 w 370"/>
                    <a:gd name="T77" fmla="*/ 355 h 395"/>
                    <a:gd name="T78" fmla="*/ 319 w 370"/>
                    <a:gd name="T79" fmla="*/ 331 h 395"/>
                    <a:gd name="T80" fmla="*/ 337 w 370"/>
                    <a:gd name="T81" fmla="*/ 305 h 395"/>
                    <a:gd name="T82" fmla="*/ 353 w 370"/>
                    <a:gd name="T83" fmla="*/ 278 h 395"/>
                    <a:gd name="T84" fmla="*/ 364 w 370"/>
                    <a:gd name="T85" fmla="*/ 246 h 395"/>
                    <a:gd name="T86" fmla="*/ 369 w 370"/>
                    <a:gd name="T87" fmla="*/ 216 h 395"/>
                    <a:gd name="T88" fmla="*/ 370 w 370"/>
                    <a:gd name="T89" fmla="*/ 190 h 395"/>
                    <a:gd name="T90" fmla="*/ 369 w 370"/>
                    <a:gd name="T91" fmla="*/ 160 h 395"/>
                    <a:gd name="T92" fmla="*/ 361 w 370"/>
                    <a:gd name="T93" fmla="*/ 125 h 395"/>
                    <a:gd name="T94" fmla="*/ 346 w 370"/>
                    <a:gd name="T95" fmla="*/ 90 h 395"/>
                    <a:gd name="T96" fmla="*/ 330 w 370"/>
                    <a:gd name="T97" fmla="*/ 63 h 395"/>
                    <a:gd name="T98" fmla="*/ 310 w 370"/>
                    <a:gd name="T99" fmla="*/ 40 h 395"/>
                    <a:gd name="T100" fmla="*/ 284 w 370"/>
                    <a:gd name="T101" fmla="*/ 17 h 395"/>
                    <a:gd name="T102" fmla="*/ 249 w 370"/>
                    <a:gd name="T103" fmla="*/ 0 h 39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70" h="395">
                      <a:moveTo>
                        <a:pt x="249" y="0"/>
                      </a:moveTo>
                      <a:lnTo>
                        <a:pt x="214" y="75"/>
                      </a:lnTo>
                      <a:lnTo>
                        <a:pt x="222" y="76"/>
                      </a:lnTo>
                      <a:lnTo>
                        <a:pt x="230" y="81"/>
                      </a:lnTo>
                      <a:lnTo>
                        <a:pt x="239" y="85"/>
                      </a:lnTo>
                      <a:lnTo>
                        <a:pt x="249" y="93"/>
                      </a:lnTo>
                      <a:lnTo>
                        <a:pt x="255" y="99"/>
                      </a:lnTo>
                      <a:lnTo>
                        <a:pt x="262" y="107"/>
                      </a:lnTo>
                      <a:lnTo>
                        <a:pt x="268" y="114"/>
                      </a:lnTo>
                      <a:lnTo>
                        <a:pt x="273" y="123"/>
                      </a:lnTo>
                      <a:lnTo>
                        <a:pt x="279" y="132"/>
                      </a:lnTo>
                      <a:lnTo>
                        <a:pt x="283" y="141"/>
                      </a:lnTo>
                      <a:lnTo>
                        <a:pt x="286" y="150"/>
                      </a:lnTo>
                      <a:lnTo>
                        <a:pt x="289" y="161"/>
                      </a:lnTo>
                      <a:lnTo>
                        <a:pt x="291" y="169"/>
                      </a:lnTo>
                      <a:lnTo>
                        <a:pt x="291" y="178"/>
                      </a:lnTo>
                      <a:lnTo>
                        <a:pt x="292" y="185"/>
                      </a:lnTo>
                      <a:lnTo>
                        <a:pt x="291" y="194"/>
                      </a:lnTo>
                      <a:lnTo>
                        <a:pt x="291" y="201"/>
                      </a:lnTo>
                      <a:lnTo>
                        <a:pt x="289" y="211"/>
                      </a:lnTo>
                      <a:lnTo>
                        <a:pt x="287" y="219"/>
                      </a:lnTo>
                      <a:lnTo>
                        <a:pt x="284" y="228"/>
                      </a:lnTo>
                      <a:lnTo>
                        <a:pt x="281" y="237"/>
                      </a:lnTo>
                      <a:lnTo>
                        <a:pt x="276" y="246"/>
                      </a:lnTo>
                      <a:lnTo>
                        <a:pt x="271" y="255"/>
                      </a:lnTo>
                      <a:lnTo>
                        <a:pt x="265" y="264"/>
                      </a:lnTo>
                      <a:lnTo>
                        <a:pt x="259" y="273"/>
                      </a:lnTo>
                      <a:lnTo>
                        <a:pt x="251" y="279"/>
                      </a:lnTo>
                      <a:lnTo>
                        <a:pt x="244" y="285"/>
                      </a:lnTo>
                      <a:lnTo>
                        <a:pt x="236" y="290"/>
                      </a:lnTo>
                      <a:lnTo>
                        <a:pt x="228" y="295"/>
                      </a:lnTo>
                      <a:lnTo>
                        <a:pt x="219" y="298"/>
                      </a:lnTo>
                      <a:lnTo>
                        <a:pt x="211" y="301"/>
                      </a:lnTo>
                      <a:lnTo>
                        <a:pt x="203" y="302"/>
                      </a:lnTo>
                      <a:lnTo>
                        <a:pt x="193" y="305"/>
                      </a:lnTo>
                      <a:lnTo>
                        <a:pt x="185" y="305"/>
                      </a:lnTo>
                      <a:lnTo>
                        <a:pt x="176" y="305"/>
                      </a:lnTo>
                      <a:lnTo>
                        <a:pt x="166" y="304"/>
                      </a:lnTo>
                      <a:lnTo>
                        <a:pt x="158" y="302"/>
                      </a:lnTo>
                      <a:lnTo>
                        <a:pt x="150" y="299"/>
                      </a:lnTo>
                      <a:lnTo>
                        <a:pt x="142" y="295"/>
                      </a:lnTo>
                      <a:lnTo>
                        <a:pt x="136" y="291"/>
                      </a:lnTo>
                      <a:lnTo>
                        <a:pt x="129" y="288"/>
                      </a:lnTo>
                      <a:lnTo>
                        <a:pt x="123" y="284"/>
                      </a:lnTo>
                      <a:lnTo>
                        <a:pt x="115" y="278"/>
                      </a:lnTo>
                      <a:lnTo>
                        <a:pt x="109" y="272"/>
                      </a:lnTo>
                      <a:lnTo>
                        <a:pt x="104" y="264"/>
                      </a:lnTo>
                      <a:lnTo>
                        <a:pt x="98" y="257"/>
                      </a:lnTo>
                      <a:lnTo>
                        <a:pt x="93" y="248"/>
                      </a:lnTo>
                      <a:lnTo>
                        <a:pt x="88" y="240"/>
                      </a:lnTo>
                      <a:lnTo>
                        <a:pt x="85" y="229"/>
                      </a:lnTo>
                      <a:lnTo>
                        <a:pt x="82" y="219"/>
                      </a:lnTo>
                      <a:lnTo>
                        <a:pt x="78" y="210"/>
                      </a:lnTo>
                      <a:lnTo>
                        <a:pt x="77" y="197"/>
                      </a:lnTo>
                      <a:lnTo>
                        <a:pt x="77" y="184"/>
                      </a:lnTo>
                      <a:lnTo>
                        <a:pt x="78" y="173"/>
                      </a:lnTo>
                      <a:lnTo>
                        <a:pt x="80" y="164"/>
                      </a:lnTo>
                      <a:lnTo>
                        <a:pt x="82" y="154"/>
                      </a:lnTo>
                      <a:lnTo>
                        <a:pt x="86" y="141"/>
                      </a:lnTo>
                      <a:lnTo>
                        <a:pt x="90" y="131"/>
                      </a:lnTo>
                      <a:lnTo>
                        <a:pt x="98" y="119"/>
                      </a:lnTo>
                      <a:lnTo>
                        <a:pt x="106" y="108"/>
                      </a:lnTo>
                      <a:lnTo>
                        <a:pt x="115" y="96"/>
                      </a:lnTo>
                      <a:lnTo>
                        <a:pt x="141" y="128"/>
                      </a:lnTo>
                      <a:lnTo>
                        <a:pt x="145" y="3"/>
                      </a:lnTo>
                      <a:lnTo>
                        <a:pt x="39" y="6"/>
                      </a:lnTo>
                      <a:lnTo>
                        <a:pt x="64" y="35"/>
                      </a:lnTo>
                      <a:lnTo>
                        <a:pt x="53" y="47"/>
                      </a:lnTo>
                      <a:lnTo>
                        <a:pt x="43" y="60"/>
                      </a:lnTo>
                      <a:lnTo>
                        <a:pt x="34" y="73"/>
                      </a:lnTo>
                      <a:lnTo>
                        <a:pt x="27" y="84"/>
                      </a:lnTo>
                      <a:lnTo>
                        <a:pt x="23" y="94"/>
                      </a:lnTo>
                      <a:lnTo>
                        <a:pt x="18" y="105"/>
                      </a:lnTo>
                      <a:lnTo>
                        <a:pt x="13" y="119"/>
                      </a:lnTo>
                      <a:lnTo>
                        <a:pt x="8" y="131"/>
                      </a:lnTo>
                      <a:lnTo>
                        <a:pt x="5" y="143"/>
                      </a:lnTo>
                      <a:lnTo>
                        <a:pt x="4" y="155"/>
                      </a:lnTo>
                      <a:lnTo>
                        <a:pt x="2" y="167"/>
                      </a:lnTo>
                      <a:lnTo>
                        <a:pt x="0" y="184"/>
                      </a:lnTo>
                      <a:lnTo>
                        <a:pt x="0" y="201"/>
                      </a:lnTo>
                      <a:lnTo>
                        <a:pt x="2" y="213"/>
                      </a:lnTo>
                      <a:lnTo>
                        <a:pt x="2" y="225"/>
                      </a:lnTo>
                      <a:lnTo>
                        <a:pt x="5" y="235"/>
                      </a:lnTo>
                      <a:lnTo>
                        <a:pt x="7" y="244"/>
                      </a:lnTo>
                      <a:lnTo>
                        <a:pt x="10" y="255"/>
                      </a:lnTo>
                      <a:lnTo>
                        <a:pt x="13" y="266"/>
                      </a:lnTo>
                      <a:lnTo>
                        <a:pt x="16" y="276"/>
                      </a:lnTo>
                      <a:lnTo>
                        <a:pt x="21" y="285"/>
                      </a:lnTo>
                      <a:lnTo>
                        <a:pt x="27" y="296"/>
                      </a:lnTo>
                      <a:lnTo>
                        <a:pt x="34" y="308"/>
                      </a:lnTo>
                      <a:lnTo>
                        <a:pt x="42" y="319"/>
                      </a:lnTo>
                      <a:lnTo>
                        <a:pt x="48" y="329"/>
                      </a:lnTo>
                      <a:lnTo>
                        <a:pt x="56" y="337"/>
                      </a:lnTo>
                      <a:lnTo>
                        <a:pt x="66" y="345"/>
                      </a:lnTo>
                      <a:lnTo>
                        <a:pt x="75" y="354"/>
                      </a:lnTo>
                      <a:lnTo>
                        <a:pt x="85" y="361"/>
                      </a:lnTo>
                      <a:lnTo>
                        <a:pt x="96" y="369"/>
                      </a:lnTo>
                      <a:lnTo>
                        <a:pt x="107" y="375"/>
                      </a:lnTo>
                      <a:lnTo>
                        <a:pt x="117" y="379"/>
                      </a:lnTo>
                      <a:lnTo>
                        <a:pt x="128" y="384"/>
                      </a:lnTo>
                      <a:lnTo>
                        <a:pt x="139" y="387"/>
                      </a:lnTo>
                      <a:lnTo>
                        <a:pt x="149" y="390"/>
                      </a:lnTo>
                      <a:lnTo>
                        <a:pt x="158" y="392"/>
                      </a:lnTo>
                      <a:lnTo>
                        <a:pt x="168" y="393"/>
                      </a:lnTo>
                      <a:lnTo>
                        <a:pt x="179" y="393"/>
                      </a:lnTo>
                      <a:lnTo>
                        <a:pt x="185" y="395"/>
                      </a:lnTo>
                      <a:lnTo>
                        <a:pt x="195" y="393"/>
                      </a:lnTo>
                      <a:lnTo>
                        <a:pt x="204" y="393"/>
                      </a:lnTo>
                      <a:lnTo>
                        <a:pt x="214" y="392"/>
                      </a:lnTo>
                      <a:lnTo>
                        <a:pt x="225" y="389"/>
                      </a:lnTo>
                      <a:lnTo>
                        <a:pt x="238" y="386"/>
                      </a:lnTo>
                      <a:lnTo>
                        <a:pt x="247" y="381"/>
                      </a:lnTo>
                      <a:lnTo>
                        <a:pt x="255" y="378"/>
                      </a:lnTo>
                      <a:lnTo>
                        <a:pt x="267" y="373"/>
                      </a:lnTo>
                      <a:lnTo>
                        <a:pt x="276" y="367"/>
                      </a:lnTo>
                      <a:lnTo>
                        <a:pt x="286" y="360"/>
                      </a:lnTo>
                      <a:lnTo>
                        <a:pt x="292" y="355"/>
                      </a:lnTo>
                      <a:lnTo>
                        <a:pt x="303" y="348"/>
                      </a:lnTo>
                      <a:lnTo>
                        <a:pt x="311" y="338"/>
                      </a:lnTo>
                      <a:lnTo>
                        <a:pt x="319" y="331"/>
                      </a:lnTo>
                      <a:lnTo>
                        <a:pt x="326" y="323"/>
                      </a:lnTo>
                      <a:lnTo>
                        <a:pt x="332" y="313"/>
                      </a:lnTo>
                      <a:lnTo>
                        <a:pt x="337" y="305"/>
                      </a:lnTo>
                      <a:lnTo>
                        <a:pt x="343" y="295"/>
                      </a:lnTo>
                      <a:lnTo>
                        <a:pt x="348" y="287"/>
                      </a:lnTo>
                      <a:lnTo>
                        <a:pt x="353" y="278"/>
                      </a:lnTo>
                      <a:lnTo>
                        <a:pt x="357" y="266"/>
                      </a:lnTo>
                      <a:lnTo>
                        <a:pt x="361" y="257"/>
                      </a:lnTo>
                      <a:lnTo>
                        <a:pt x="364" y="246"/>
                      </a:lnTo>
                      <a:lnTo>
                        <a:pt x="365" y="234"/>
                      </a:lnTo>
                      <a:lnTo>
                        <a:pt x="369" y="225"/>
                      </a:lnTo>
                      <a:lnTo>
                        <a:pt x="369" y="216"/>
                      </a:lnTo>
                      <a:lnTo>
                        <a:pt x="370" y="208"/>
                      </a:lnTo>
                      <a:lnTo>
                        <a:pt x="370" y="201"/>
                      </a:lnTo>
                      <a:lnTo>
                        <a:pt x="370" y="190"/>
                      </a:lnTo>
                      <a:lnTo>
                        <a:pt x="370" y="181"/>
                      </a:lnTo>
                      <a:lnTo>
                        <a:pt x="369" y="170"/>
                      </a:lnTo>
                      <a:lnTo>
                        <a:pt x="369" y="160"/>
                      </a:lnTo>
                      <a:lnTo>
                        <a:pt x="365" y="147"/>
                      </a:lnTo>
                      <a:lnTo>
                        <a:pt x="364" y="137"/>
                      </a:lnTo>
                      <a:lnTo>
                        <a:pt x="361" y="125"/>
                      </a:lnTo>
                      <a:lnTo>
                        <a:pt x="356" y="114"/>
                      </a:lnTo>
                      <a:lnTo>
                        <a:pt x="351" y="100"/>
                      </a:lnTo>
                      <a:lnTo>
                        <a:pt x="346" y="90"/>
                      </a:lnTo>
                      <a:lnTo>
                        <a:pt x="340" y="81"/>
                      </a:lnTo>
                      <a:lnTo>
                        <a:pt x="335" y="72"/>
                      </a:lnTo>
                      <a:lnTo>
                        <a:pt x="330" y="63"/>
                      </a:lnTo>
                      <a:lnTo>
                        <a:pt x="322" y="53"/>
                      </a:lnTo>
                      <a:lnTo>
                        <a:pt x="316" y="46"/>
                      </a:lnTo>
                      <a:lnTo>
                        <a:pt x="310" y="40"/>
                      </a:lnTo>
                      <a:lnTo>
                        <a:pt x="302" y="32"/>
                      </a:lnTo>
                      <a:lnTo>
                        <a:pt x="292" y="25"/>
                      </a:lnTo>
                      <a:lnTo>
                        <a:pt x="284" y="17"/>
                      </a:lnTo>
                      <a:lnTo>
                        <a:pt x="273" y="11"/>
                      </a:lnTo>
                      <a:lnTo>
                        <a:pt x="262" y="5"/>
                      </a:lnTo>
                      <a:lnTo>
                        <a:pt x="249" y="0"/>
                      </a:lnTo>
                      <a:close/>
                    </a:path>
                  </a:pathLst>
                </a:custGeom>
                <a:solidFill>
                  <a:srgbClr val="FC01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3" name="Freeform 1224">
                  <a:extLst>
                    <a:ext uri="{FF2B5EF4-FFF2-40B4-BE49-F238E27FC236}">
                      <a16:creationId xmlns:a16="http://schemas.microsoft.com/office/drawing/2014/main" id="{CC041393-05A5-4060-9F79-8CA063F38725}"/>
                    </a:ext>
                  </a:extLst>
                </p:cNvPr>
                <p:cNvSpPr>
                  <a:spLocks/>
                </p:cNvSpPr>
                <p:nvPr/>
              </p:nvSpPr>
              <p:spPr bwMode="auto">
                <a:xfrm>
                  <a:off x="843" y="1823"/>
                  <a:ext cx="35" cy="41"/>
                </a:xfrm>
                <a:custGeom>
                  <a:avLst/>
                  <a:gdLst>
                    <a:gd name="T0" fmla="*/ 11 w 35"/>
                    <a:gd name="T1" fmla="*/ 0 h 41"/>
                    <a:gd name="T2" fmla="*/ 35 w 35"/>
                    <a:gd name="T3" fmla="*/ 27 h 41"/>
                    <a:gd name="T4" fmla="*/ 24 w 35"/>
                    <a:gd name="T5" fmla="*/ 41 h 41"/>
                    <a:gd name="T6" fmla="*/ 0 w 35"/>
                    <a:gd name="T7" fmla="*/ 12 h 41"/>
                    <a:gd name="T8" fmla="*/ 11 w 35"/>
                    <a:gd name="T9" fmla="*/ 0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41">
                      <a:moveTo>
                        <a:pt x="11" y="0"/>
                      </a:moveTo>
                      <a:lnTo>
                        <a:pt x="35" y="27"/>
                      </a:lnTo>
                      <a:lnTo>
                        <a:pt x="24" y="41"/>
                      </a:lnTo>
                      <a:lnTo>
                        <a:pt x="0" y="12"/>
                      </a:lnTo>
                      <a:lnTo>
                        <a:pt x="11" y="0"/>
                      </a:lnTo>
                      <a:close/>
                    </a:path>
                  </a:pathLst>
                </a:custGeom>
                <a:solidFill>
                  <a:srgbClr val="FFC5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106" name="Rectangle 1225">
                <a:extLst>
                  <a:ext uri="{FF2B5EF4-FFF2-40B4-BE49-F238E27FC236}">
                    <a16:creationId xmlns:a16="http://schemas.microsoft.com/office/drawing/2014/main" id="{63EEA170-4CCC-4866-BC3E-7FF7560769EF}"/>
                  </a:ext>
                </a:extLst>
              </p:cNvPr>
              <p:cNvSpPr>
                <a:spLocks noChangeArrowheads="1"/>
              </p:cNvSpPr>
              <p:nvPr/>
            </p:nvSpPr>
            <p:spPr bwMode="auto">
              <a:xfrm>
                <a:off x="956" y="1915"/>
                <a:ext cx="93"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grpSp>
        <p:grpSp>
          <p:nvGrpSpPr>
            <p:cNvPr id="504" name="Group 1226">
              <a:extLst>
                <a:ext uri="{FF2B5EF4-FFF2-40B4-BE49-F238E27FC236}">
                  <a16:creationId xmlns:a16="http://schemas.microsoft.com/office/drawing/2014/main" id="{CC8919CE-F2CA-4CC5-B8D3-72716BDF821F}"/>
                </a:ext>
              </a:extLst>
            </p:cNvPr>
            <p:cNvGrpSpPr>
              <a:grpSpLocks/>
            </p:cNvGrpSpPr>
            <p:nvPr/>
          </p:nvGrpSpPr>
          <p:grpSpPr bwMode="auto">
            <a:xfrm>
              <a:off x="688" y="2925"/>
              <a:ext cx="625" cy="448"/>
              <a:chOff x="688" y="2925"/>
              <a:chExt cx="625" cy="448"/>
            </a:xfrm>
          </p:grpSpPr>
          <p:grpSp>
            <p:nvGrpSpPr>
              <p:cNvPr id="1030" name="Group 1227">
                <a:extLst>
                  <a:ext uri="{FF2B5EF4-FFF2-40B4-BE49-F238E27FC236}">
                    <a16:creationId xmlns:a16="http://schemas.microsoft.com/office/drawing/2014/main" id="{070B013F-6954-4C09-978D-F800F12C4B25}"/>
                  </a:ext>
                </a:extLst>
              </p:cNvPr>
              <p:cNvGrpSpPr>
                <a:grpSpLocks/>
              </p:cNvGrpSpPr>
              <p:nvPr/>
            </p:nvGrpSpPr>
            <p:grpSpPr bwMode="auto">
              <a:xfrm>
                <a:off x="688" y="2925"/>
                <a:ext cx="625" cy="448"/>
                <a:chOff x="688" y="2925"/>
                <a:chExt cx="625" cy="448"/>
              </a:xfrm>
            </p:grpSpPr>
            <p:sp>
              <p:nvSpPr>
                <p:cNvPr id="1102" name="Rectangle 1228">
                  <a:extLst>
                    <a:ext uri="{FF2B5EF4-FFF2-40B4-BE49-F238E27FC236}">
                      <a16:creationId xmlns:a16="http://schemas.microsoft.com/office/drawing/2014/main" id="{8D0F23A2-0FDF-4D31-B777-A2E145FEFDF9}"/>
                    </a:ext>
                  </a:extLst>
                </p:cNvPr>
                <p:cNvSpPr>
                  <a:spLocks noChangeArrowheads="1"/>
                </p:cNvSpPr>
                <p:nvPr/>
              </p:nvSpPr>
              <p:spPr bwMode="auto">
                <a:xfrm>
                  <a:off x="688" y="2925"/>
                  <a:ext cx="613" cy="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03" name="Rectangle 1229">
                  <a:extLst>
                    <a:ext uri="{FF2B5EF4-FFF2-40B4-BE49-F238E27FC236}">
                      <a16:creationId xmlns:a16="http://schemas.microsoft.com/office/drawing/2014/main" id="{BEB21A0B-4342-46AB-A6BE-3AE64AB4E782}"/>
                    </a:ext>
                  </a:extLst>
                </p:cNvPr>
                <p:cNvSpPr>
                  <a:spLocks noChangeArrowheads="1"/>
                </p:cNvSpPr>
                <p:nvPr/>
              </p:nvSpPr>
              <p:spPr bwMode="auto">
                <a:xfrm>
                  <a:off x="701" y="2937"/>
                  <a:ext cx="612" cy="436"/>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104" name="Rectangle 1230">
                  <a:extLst>
                    <a:ext uri="{FF2B5EF4-FFF2-40B4-BE49-F238E27FC236}">
                      <a16:creationId xmlns:a16="http://schemas.microsoft.com/office/drawing/2014/main" id="{67E48FE4-760D-4010-B09A-DADB48BA8D1F}"/>
                    </a:ext>
                  </a:extLst>
                </p:cNvPr>
                <p:cNvSpPr>
                  <a:spLocks noChangeArrowheads="1"/>
                </p:cNvSpPr>
                <p:nvPr/>
              </p:nvSpPr>
              <p:spPr bwMode="auto">
                <a:xfrm>
                  <a:off x="695" y="2931"/>
                  <a:ext cx="614" cy="437"/>
                </a:xfrm>
                <a:prstGeom prst="rect">
                  <a:avLst/>
                </a:prstGeom>
                <a:solidFill>
                  <a:srgbClr val="F1F1F1"/>
                </a:solidFill>
                <a:ln w="9525">
                  <a:solidFill>
                    <a:srgbClr val="FFFFFF"/>
                  </a:solidFill>
                  <a:miter lim="800000"/>
                  <a:headEnd/>
                  <a:tailEnd/>
                </a:ln>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grpSp>
          <p:grpSp>
            <p:nvGrpSpPr>
              <p:cNvPr id="1031" name="Group 1231">
                <a:extLst>
                  <a:ext uri="{FF2B5EF4-FFF2-40B4-BE49-F238E27FC236}">
                    <a16:creationId xmlns:a16="http://schemas.microsoft.com/office/drawing/2014/main" id="{D7F91BD7-0C4F-4056-A9DE-9F84FDE003F3}"/>
                  </a:ext>
                </a:extLst>
              </p:cNvPr>
              <p:cNvGrpSpPr>
                <a:grpSpLocks/>
              </p:cNvGrpSpPr>
              <p:nvPr/>
            </p:nvGrpSpPr>
            <p:grpSpPr bwMode="auto">
              <a:xfrm>
                <a:off x="767" y="2997"/>
                <a:ext cx="468" cy="308"/>
                <a:chOff x="767" y="2997"/>
                <a:chExt cx="468" cy="308"/>
              </a:xfrm>
            </p:grpSpPr>
            <p:sp>
              <p:nvSpPr>
                <p:cNvPr id="1032" name="Freeform 1232">
                  <a:extLst>
                    <a:ext uri="{FF2B5EF4-FFF2-40B4-BE49-F238E27FC236}">
                      <a16:creationId xmlns:a16="http://schemas.microsoft.com/office/drawing/2014/main" id="{4DCEAD52-C122-47AA-8B18-D741AB712B8D}"/>
                    </a:ext>
                  </a:extLst>
                </p:cNvPr>
                <p:cNvSpPr>
                  <a:spLocks/>
                </p:cNvSpPr>
                <p:nvPr/>
              </p:nvSpPr>
              <p:spPr bwMode="auto">
                <a:xfrm>
                  <a:off x="912" y="3092"/>
                  <a:ext cx="102" cy="27"/>
                </a:xfrm>
                <a:custGeom>
                  <a:avLst/>
                  <a:gdLst>
                    <a:gd name="T0" fmla="*/ 0 w 102"/>
                    <a:gd name="T1" fmla="*/ 0 h 27"/>
                    <a:gd name="T2" fmla="*/ 4 w 102"/>
                    <a:gd name="T3" fmla="*/ 0 h 27"/>
                    <a:gd name="T4" fmla="*/ 12 w 102"/>
                    <a:gd name="T5" fmla="*/ 2 h 27"/>
                    <a:gd name="T6" fmla="*/ 17 w 102"/>
                    <a:gd name="T7" fmla="*/ 2 h 27"/>
                    <a:gd name="T8" fmla="*/ 25 w 102"/>
                    <a:gd name="T9" fmla="*/ 3 h 27"/>
                    <a:gd name="T10" fmla="*/ 30 w 102"/>
                    <a:gd name="T11" fmla="*/ 5 h 27"/>
                    <a:gd name="T12" fmla="*/ 38 w 102"/>
                    <a:gd name="T13" fmla="*/ 5 h 27"/>
                    <a:gd name="T14" fmla="*/ 43 w 102"/>
                    <a:gd name="T15" fmla="*/ 5 h 27"/>
                    <a:gd name="T16" fmla="*/ 49 w 102"/>
                    <a:gd name="T17" fmla="*/ 6 h 27"/>
                    <a:gd name="T18" fmla="*/ 55 w 102"/>
                    <a:gd name="T19" fmla="*/ 6 h 27"/>
                    <a:gd name="T20" fmla="*/ 62 w 102"/>
                    <a:gd name="T21" fmla="*/ 8 h 27"/>
                    <a:gd name="T22" fmla="*/ 68 w 102"/>
                    <a:gd name="T23" fmla="*/ 8 h 27"/>
                    <a:gd name="T24" fmla="*/ 76 w 102"/>
                    <a:gd name="T25" fmla="*/ 9 h 27"/>
                    <a:gd name="T26" fmla="*/ 83 w 102"/>
                    <a:gd name="T27" fmla="*/ 9 h 27"/>
                    <a:gd name="T28" fmla="*/ 87 w 102"/>
                    <a:gd name="T29" fmla="*/ 11 h 27"/>
                    <a:gd name="T30" fmla="*/ 95 w 102"/>
                    <a:gd name="T31" fmla="*/ 11 h 27"/>
                    <a:gd name="T32" fmla="*/ 102 w 102"/>
                    <a:gd name="T33" fmla="*/ 12 h 27"/>
                    <a:gd name="T34" fmla="*/ 102 w 102"/>
                    <a:gd name="T35" fmla="*/ 14 h 27"/>
                    <a:gd name="T36" fmla="*/ 102 w 102"/>
                    <a:gd name="T37" fmla="*/ 15 h 27"/>
                    <a:gd name="T38" fmla="*/ 102 w 102"/>
                    <a:gd name="T39" fmla="*/ 17 h 27"/>
                    <a:gd name="T40" fmla="*/ 102 w 102"/>
                    <a:gd name="T41" fmla="*/ 18 h 27"/>
                    <a:gd name="T42" fmla="*/ 102 w 102"/>
                    <a:gd name="T43" fmla="*/ 21 h 27"/>
                    <a:gd name="T44" fmla="*/ 102 w 102"/>
                    <a:gd name="T45" fmla="*/ 23 h 27"/>
                    <a:gd name="T46" fmla="*/ 102 w 102"/>
                    <a:gd name="T47" fmla="*/ 24 h 27"/>
                    <a:gd name="T48" fmla="*/ 102 w 102"/>
                    <a:gd name="T49" fmla="*/ 27 h 27"/>
                    <a:gd name="T50" fmla="*/ 95 w 102"/>
                    <a:gd name="T51" fmla="*/ 26 h 27"/>
                    <a:gd name="T52" fmla="*/ 87 w 102"/>
                    <a:gd name="T53" fmla="*/ 26 h 27"/>
                    <a:gd name="T54" fmla="*/ 83 w 102"/>
                    <a:gd name="T55" fmla="*/ 24 h 27"/>
                    <a:gd name="T56" fmla="*/ 76 w 102"/>
                    <a:gd name="T57" fmla="*/ 24 h 27"/>
                    <a:gd name="T58" fmla="*/ 68 w 102"/>
                    <a:gd name="T59" fmla="*/ 23 h 27"/>
                    <a:gd name="T60" fmla="*/ 62 w 102"/>
                    <a:gd name="T61" fmla="*/ 23 h 27"/>
                    <a:gd name="T62" fmla="*/ 55 w 102"/>
                    <a:gd name="T63" fmla="*/ 21 h 27"/>
                    <a:gd name="T64" fmla="*/ 49 w 102"/>
                    <a:gd name="T65" fmla="*/ 21 h 27"/>
                    <a:gd name="T66" fmla="*/ 43 w 102"/>
                    <a:gd name="T67" fmla="*/ 20 h 27"/>
                    <a:gd name="T68" fmla="*/ 38 w 102"/>
                    <a:gd name="T69" fmla="*/ 20 h 27"/>
                    <a:gd name="T70" fmla="*/ 30 w 102"/>
                    <a:gd name="T71" fmla="*/ 18 h 27"/>
                    <a:gd name="T72" fmla="*/ 25 w 102"/>
                    <a:gd name="T73" fmla="*/ 18 h 27"/>
                    <a:gd name="T74" fmla="*/ 17 w 102"/>
                    <a:gd name="T75" fmla="*/ 17 h 27"/>
                    <a:gd name="T76" fmla="*/ 12 w 102"/>
                    <a:gd name="T77" fmla="*/ 17 h 27"/>
                    <a:gd name="T78" fmla="*/ 4 w 102"/>
                    <a:gd name="T79" fmla="*/ 15 h 27"/>
                    <a:gd name="T80" fmla="*/ 0 w 102"/>
                    <a:gd name="T81" fmla="*/ 15 h 27"/>
                    <a:gd name="T82" fmla="*/ 0 w 102"/>
                    <a:gd name="T83" fmla="*/ 12 h 27"/>
                    <a:gd name="T84" fmla="*/ 0 w 102"/>
                    <a:gd name="T85" fmla="*/ 11 h 27"/>
                    <a:gd name="T86" fmla="*/ 0 w 102"/>
                    <a:gd name="T87" fmla="*/ 9 h 27"/>
                    <a:gd name="T88" fmla="*/ 0 w 102"/>
                    <a:gd name="T89" fmla="*/ 8 h 27"/>
                    <a:gd name="T90" fmla="*/ 0 w 102"/>
                    <a:gd name="T91" fmla="*/ 6 h 27"/>
                    <a:gd name="T92" fmla="*/ 0 w 102"/>
                    <a:gd name="T93" fmla="*/ 5 h 27"/>
                    <a:gd name="T94" fmla="*/ 0 w 102"/>
                    <a:gd name="T95" fmla="*/ 2 h 27"/>
                    <a:gd name="T96" fmla="*/ 0 w 102"/>
                    <a:gd name="T97" fmla="*/ 0 h 2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2" h="27">
                      <a:moveTo>
                        <a:pt x="0" y="0"/>
                      </a:moveTo>
                      <a:lnTo>
                        <a:pt x="4" y="0"/>
                      </a:lnTo>
                      <a:lnTo>
                        <a:pt x="12" y="2"/>
                      </a:lnTo>
                      <a:lnTo>
                        <a:pt x="17" y="2"/>
                      </a:lnTo>
                      <a:lnTo>
                        <a:pt x="25" y="3"/>
                      </a:lnTo>
                      <a:lnTo>
                        <a:pt x="30" y="5"/>
                      </a:lnTo>
                      <a:lnTo>
                        <a:pt x="38" y="5"/>
                      </a:lnTo>
                      <a:lnTo>
                        <a:pt x="43" y="5"/>
                      </a:lnTo>
                      <a:lnTo>
                        <a:pt x="49" y="6"/>
                      </a:lnTo>
                      <a:lnTo>
                        <a:pt x="55" y="6"/>
                      </a:lnTo>
                      <a:lnTo>
                        <a:pt x="62" y="8"/>
                      </a:lnTo>
                      <a:lnTo>
                        <a:pt x="68" y="8"/>
                      </a:lnTo>
                      <a:lnTo>
                        <a:pt x="76" y="9"/>
                      </a:lnTo>
                      <a:lnTo>
                        <a:pt x="83" y="9"/>
                      </a:lnTo>
                      <a:lnTo>
                        <a:pt x="87" y="11"/>
                      </a:lnTo>
                      <a:lnTo>
                        <a:pt x="95" y="11"/>
                      </a:lnTo>
                      <a:lnTo>
                        <a:pt x="102" y="12"/>
                      </a:lnTo>
                      <a:lnTo>
                        <a:pt x="102" y="14"/>
                      </a:lnTo>
                      <a:lnTo>
                        <a:pt x="102" y="15"/>
                      </a:lnTo>
                      <a:lnTo>
                        <a:pt x="102" y="17"/>
                      </a:lnTo>
                      <a:lnTo>
                        <a:pt x="102" y="18"/>
                      </a:lnTo>
                      <a:lnTo>
                        <a:pt x="102" y="21"/>
                      </a:lnTo>
                      <a:lnTo>
                        <a:pt x="102" y="23"/>
                      </a:lnTo>
                      <a:lnTo>
                        <a:pt x="102" y="24"/>
                      </a:lnTo>
                      <a:lnTo>
                        <a:pt x="102" y="27"/>
                      </a:lnTo>
                      <a:lnTo>
                        <a:pt x="95" y="26"/>
                      </a:lnTo>
                      <a:lnTo>
                        <a:pt x="87" y="26"/>
                      </a:lnTo>
                      <a:lnTo>
                        <a:pt x="83" y="24"/>
                      </a:lnTo>
                      <a:lnTo>
                        <a:pt x="76" y="24"/>
                      </a:lnTo>
                      <a:lnTo>
                        <a:pt x="68" y="23"/>
                      </a:lnTo>
                      <a:lnTo>
                        <a:pt x="62" y="23"/>
                      </a:lnTo>
                      <a:lnTo>
                        <a:pt x="55" y="21"/>
                      </a:lnTo>
                      <a:lnTo>
                        <a:pt x="49" y="21"/>
                      </a:lnTo>
                      <a:lnTo>
                        <a:pt x="43" y="20"/>
                      </a:lnTo>
                      <a:lnTo>
                        <a:pt x="38" y="20"/>
                      </a:lnTo>
                      <a:lnTo>
                        <a:pt x="30" y="18"/>
                      </a:lnTo>
                      <a:lnTo>
                        <a:pt x="25" y="18"/>
                      </a:lnTo>
                      <a:lnTo>
                        <a:pt x="17" y="17"/>
                      </a:lnTo>
                      <a:lnTo>
                        <a:pt x="12" y="17"/>
                      </a:lnTo>
                      <a:lnTo>
                        <a:pt x="4" y="15"/>
                      </a:lnTo>
                      <a:lnTo>
                        <a:pt x="0" y="15"/>
                      </a:lnTo>
                      <a:lnTo>
                        <a:pt x="0" y="12"/>
                      </a:lnTo>
                      <a:lnTo>
                        <a:pt x="0" y="11"/>
                      </a:lnTo>
                      <a:lnTo>
                        <a:pt x="0" y="9"/>
                      </a:lnTo>
                      <a:lnTo>
                        <a:pt x="0" y="8"/>
                      </a:lnTo>
                      <a:lnTo>
                        <a:pt x="0" y="6"/>
                      </a:lnTo>
                      <a:lnTo>
                        <a:pt x="0" y="5"/>
                      </a:lnTo>
                      <a:lnTo>
                        <a:pt x="0" y="2"/>
                      </a:lnTo>
                      <a:lnTo>
                        <a:pt x="0"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3" name="Freeform 1233">
                  <a:extLst>
                    <a:ext uri="{FF2B5EF4-FFF2-40B4-BE49-F238E27FC236}">
                      <a16:creationId xmlns:a16="http://schemas.microsoft.com/office/drawing/2014/main" id="{42BB9C34-59A5-4835-A744-22F815915B4C}"/>
                    </a:ext>
                  </a:extLst>
                </p:cNvPr>
                <p:cNvSpPr>
                  <a:spLocks/>
                </p:cNvSpPr>
                <p:nvPr/>
              </p:nvSpPr>
              <p:spPr bwMode="auto">
                <a:xfrm>
                  <a:off x="912" y="3092"/>
                  <a:ext cx="110" cy="33"/>
                </a:xfrm>
                <a:custGeom>
                  <a:avLst/>
                  <a:gdLst>
                    <a:gd name="T0" fmla="*/ 0 w 110"/>
                    <a:gd name="T1" fmla="*/ 0 h 33"/>
                    <a:gd name="T2" fmla="*/ 0 w 110"/>
                    <a:gd name="T3" fmla="*/ 0 h 33"/>
                    <a:gd name="T4" fmla="*/ 6 w 110"/>
                    <a:gd name="T5" fmla="*/ 0 h 33"/>
                    <a:gd name="T6" fmla="*/ 12 w 110"/>
                    <a:gd name="T7" fmla="*/ 2 h 33"/>
                    <a:gd name="T8" fmla="*/ 19 w 110"/>
                    <a:gd name="T9" fmla="*/ 3 h 33"/>
                    <a:gd name="T10" fmla="*/ 27 w 110"/>
                    <a:gd name="T11" fmla="*/ 3 h 33"/>
                    <a:gd name="T12" fmla="*/ 33 w 110"/>
                    <a:gd name="T13" fmla="*/ 5 h 33"/>
                    <a:gd name="T14" fmla="*/ 41 w 110"/>
                    <a:gd name="T15" fmla="*/ 5 h 33"/>
                    <a:gd name="T16" fmla="*/ 46 w 110"/>
                    <a:gd name="T17" fmla="*/ 6 h 33"/>
                    <a:gd name="T18" fmla="*/ 54 w 110"/>
                    <a:gd name="T19" fmla="*/ 8 h 33"/>
                    <a:gd name="T20" fmla="*/ 60 w 110"/>
                    <a:gd name="T21" fmla="*/ 8 h 33"/>
                    <a:gd name="T22" fmla="*/ 67 w 110"/>
                    <a:gd name="T23" fmla="*/ 9 h 33"/>
                    <a:gd name="T24" fmla="*/ 75 w 110"/>
                    <a:gd name="T25" fmla="*/ 9 h 33"/>
                    <a:gd name="T26" fmla="*/ 81 w 110"/>
                    <a:gd name="T27" fmla="*/ 11 h 33"/>
                    <a:gd name="T28" fmla="*/ 89 w 110"/>
                    <a:gd name="T29" fmla="*/ 12 h 33"/>
                    <a:gd name="T30" fmla="*/ 95 w 110"/>
                    <a:gd name="T31" fmla="*/ 14 h 33"/>
                    <a:gd name="T32" fmla="*/ 102 w 110"/>
                    <a:gd name="T33" fmla="*/ 14 h 33"/>
                    <a:gd name="T34" fmla="*/ 110 w 110"/>
                    <a:gd name="T35" fmla="*/ 15 h 33"/>
                    <a:gd name="T36" fmla="*/ 110 w 110"/>
                    <a:gd name="T37" fmla="*/ 17 h 33"/>
                    <a:gd name="T38" fmla="*/ 110 w 110"/>
                    <a:gd name="T39" fmla="*/ 20 h 33"/>
                    <a:gd name="T40" fmla="*/ 110 w 110"/>
                    <a:gd name="T41" fmla="*/ 21 h 33"/>
                    <a:gd name="T42" fmla="*/ 110 w 110"/>
                    <a:gd name="T43" fmla="*/ 24 h 33"/>
                    <a:gd name="T44" fmla="*/ 110 w 110"/>
                    <a:gd name="T45" fmla="*/ 26 h 33"/>
                    <a:gd name="T46" fmla="*/ 110 w 110"/>
                    <a:gd name="T47" fmla="*/ 29 h 33"/>
                    <a:gd name="T48" fmla="*/ 110 w 110"/>
                    <a:gd name="T49" fmla="*/ 30 h 33"/>
                    <a:gd name="T50" fmla="*/ 110 w 110"/>
                    <a:gd name="T51" fmla="*/ 33 h 33"/>
                    <a:gd name="T52" fmla="*/ 102 w 110"/>
                    <a:gd name="T53" fmla="*/ 33 h 33"/>
                    <a:gd name="T54" fmla="*/ 95 w 110"/>
                    <a:gd name="T55" fmla="*/ 32 h 33"/>
                    <a:gd name="T56" fmla="*/ 89 w 110"/>
                    <a:gd name="T57" fmla="*/ 30 h 33"/>
                    <a:gd name="T58" fmla="*/ 81 w 110"/>
                    <a:gd name="T59" fmla="*/ 30 h 33"/>
                    <a:gd name="T60" fmla="*/ 75 w 110"/>
                    <a:gd name="T61" fmla="*/ 29 h 33"/>
                    <a:gd name="T62" fmla="*/ 67 w 110"/>
                    <a:gd name="T63" fmla="*/ 29 h 33"/>
                    <a:gd name="T64" fmla="*/ 60 w 110"/>
                    <a:gd name="T65" fmla="*/ 27 h 33"/>
                    <a:gd name="T66" fmla="*/ 54 w 110"/>
                    <a:gd name="T67" fmla="*/ 26 h 33"/>
                    <a:gd name="T68" fmla="*/ 46 w 110"/>
                    <a:gd name="T69" fmla="*/ 26 h 33"/>
                    <a:gd name="T70" fmla="*/ 41 w 110"/>
                    <a:gd name="T71" fmla="*/ 24 h 33"/>
                    <a:gd name="T72" fmla="*/ 33 w 110"/>
                    <a:gd name="T73" fmla="*/ 24 h 33"/>
                    <a:gd name="T74" fmla="*/ 27 w 110"/>
                    <a:gd name="T75" fmla="*/ 23 h 33"/>
                    <a:gd name="T76" fmla="*/ 19 w 110"/>
                    <a:gd name="T77" fmla="*/ 21 h 33"/>
                    <a:gd name="T78" fmla="*/ 12 w 110"/>
                    <a:gd name="T79" fmla="*/ 20 h 33"/>
                    <a:gd name="T80" fmla="*/ 6 w 110"/>
                    <a:gd name="T81" fmla="*/ 20 h 33"/>
                    <a:gd name="T82" fmla="*/ 0 w 110"/>
                    <a:gd name="T83" fmla="*/ 18 h 33"/>
                    <a:gd name="T84" fmla="*/ 0 w 110"/>
                    <a:gd name="T85" fmla="*/ 15 h 33"/>
                    <a:gd name="T86" fmla="*/ 0 w 110"/>
                    <a:gd name="T87" fmla="*/ 14 h 33"/>
                    <a:gd name="T88" fmla="*/ 0 w 110"/>
                    <a:gd name="T89" fmla="*/ 11 h 33"/>
                    <a:gd name="T90" fmla="*/ 0 w 110"/>
                    <a:gd name="T91" fmla="*/ 9 h 33"/>
                    <a:gd name="T92" fmla="*/ 0 w 110"/>
                    <a:gd name="T93" fmla="*/ 8 h 33"/>
                    <a:gd name="T94" fmla="*/ 0 w 110"/>
                    <a:gd name="T95" fmla="*/ 5 h 33"/>
                    <a:gd name="T96" fmla="*/ 0 w 110"/>
                    <a:gd name="T97" fmla="*/ 3 h 33"/>
                    <a:gd name="T98" fmla="*/ 0 w 110"/>
                    <a:gd name="T99" fmla="*/ 0 h 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10" h="33">
                      <a:moveTo>
                        <a:pt x="0" y="0"/>
                      </a:moveTo>
                      <a:lnTo>
                        <a:pt x="0" y="0"/>
                      </a:lnTo>
                      <a:lnTo>
                        <a:pt x="6" y="0"/>
                      </a:lnTo>
                      <a:lnTo>
                        <a:pt x="12" y="2"/>
                      </a:lnTo>
                      <a:lnTo>
                        <a:pt x="19" y="3"/>
                      </a:lnTo>
                      <a:lnTo>
                        <a:pt x="27" y="3"/>
                      </a:lnTo>
                      <a:lnTo>
                        <a:pt x="33" y="5"/>
                      </a:lnTo>
                      <a:lnTo>
                        <a:pt x="41" y="5"/>
                      </a:lnTo>
                      <a:lnTo>
                        <a:pt x="46" y="6"/>
                      </a:lnTo>
                      <a:lnTo>
                        <a:pt x="54" y="8"/>
                      </a:lnTo>
                      <a:lnTo>
                        <a:pt x="60" y="8"/>
                      </a:lnTo>
                      <a:lnTo>
                        <a:pt x="67" y="9"/>
                      </a:lnTo>
                      <a:lnTo>
                        <a:pt x="75" y="9"/>
                      </a:lnTo>
                      <a:lnTo>
                        <a:pt x="81" y="11"/>
                      </a:lnTo>
                      <a:lnTo>
                        <a:pt x="89" y="12"/>
                      </a:lnTo>
                      <a:lnTo>
                        <a:pt x="95" y="14"/>
                      </a:lnTo>
                      <a:lnTo>
                        <a:pt x="102" y="14"/>
                      </a:lnTo>
                      <a:lnTo>
                        <a:pt x="110" y="15"/>
                      </a:lnTo>
                      <a:lnTo>
                        <a:pt x="110" y="17"/>
                      </a:lnTo>
                      <a:lnTo>
                        <a:pt x="110" y="20"/>
                      </a:lnTo>
                      <a:lnTo>
                        <a:pt x="110" y="21"/>
                      </a:lnTo>
                      <a:lnTo>
                        <a:pt x="110" y="24"/>
                      </a:lnTo>
                      <a:lnTo>
                        <a:pt x="110" y="26"/>
                      </a:lnTo>
                      <a:lnTo>
                        <a:pt x="110" y="29"/>
                      </a:lnTo>
                      <a:lnTo>
                        <a:pt x="110" y="30"/>
                      </a:lnTo>
                      <a:lnTo>
                        <a:pt x="110" y="33"/>
                      </a:lnTo>
                      <a:lnTo>
                        <a:pt x="102" y="33"/>
                      </a:lnTo>
                      <a:lnTo>
                        <a:pt x="95" y="32"/>
                      </a:lnTo>
                      <a:lnTo>
                        <a:pt x="89" y="30"/>
                      </a:lnTo>
                      <a:lnTo>
                        <a:pt x="81" y="30"/>
                      </a:lnTo>
                      <a:lnTo>
                        <a:pt x="75" y="29"/>
                      </a:lnTo>
                      <a:lnTo>
                        <a:pt x="67" y="29"/>
                      </a:lnTo>
                      <a:lnTo>
                        <a:pt x="60" y="27"/>
                      </a:lnTo>
                      <a:lnTo>
                        <a:pt x="54" y="26"/>
                      </a:lnTo>
                      <a:lnTo>
                        <a:pt x="46" y="26"/>
                      </a:lnTo>
                      <a:lnTo>
                        <a:pt x="41" y="24"/>
                      </a:lnTo>
                      <a:lnTo>
                        <a:pt x="33" y="24"/>
                      </a:lnTo>
                      <a:lnTo>
                        <a:pt x="27" y="23"/>
                      </a:lnTo>
                      <a:lnTo>
                        <a:pt x="19" y="21"/>
                      </a:lnTo>
                      <a:lnTo>
                        <a:pt x="12" y="20"/>
                      </a:lnTo>
                      <a:lnTo>
                        <a:pt x="6" y="20"/>
                      </a:lnTo>
                      <a:lnTo>
                        <a:pt x="0" y="18"/>
                      </a:lnTo>
                      <a:lnTo>
                        <a:pt x="0" y="15"/>
                      </a:lnTo>
                      <a:lnTo>
                        <a:pt x="0" y="14"/>
                      </a:lnTo>
                      <a:lnTo>
                        <a:pt x="0" y="11"/>
                      </a:lnTo>
                      <a:lnTo>
                        <a:pt x="0" y="9"/>
                      </a:lnTo>
                      <a:lnTo>
                        <a:pt x="0" y="8"/>
                      </a:lnTo>
                      <a:lnTo>
                        <a:pt x="0" y="5"/>
                      </a:lnTo>
                      <a:lnTo>
                        <a:pt x="0" y="3"/>
                      </a:lnTo>
                      <a:lnTo>
                        <a:pt x="0" y="0"/>
                      </a:lnTo>
                    </a:path>
                  </a:pathLst>
                </a:custGeom>
                <a:noFill/>
                <a:ln w="9525">
                  <a:solidFill>
                    <a:srgbClr val="59595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34" name="Freeform 1234">
                  <a:extLst>
                    <a:ext uri="{FF2B5EF4-FFF2-40B4-BE49-F238E27FC236}">
                      <a16:creationId xmlns:a16="http://schemas.microsoft.com/office/drawing/2014/main" id="{4880B52E-4E3C-41D4-AF28-1F7749FE6F36}"/>
                    </a:ext>
                  </a:extLst>
                </p:cNvPr>
                <p:cNvSpPr>
                  <a:spLocks/>
                </p:cNvSpPr>
                <p:nvPr/>
              </p:nvSpPr>
              <p:spPr bwMode="auto">
                <a:xfrm>
                  <a:off x="767" y="3012"/>
                  <a:ext cx="11" cy="142"/>
                </a:xfrm>
                <a:custGeom>
                  <a:avLst/>
                  <a:gdLst>
                    <a:gd name="T0" fmla="*/ 0 w 11"/>
                    <a:gd name="T1" fmla="*/ 19 h 142"/>
                    <a:gd name="T2" fmla="*/ 1 w 11"/>
                    <a:gd name="T3" fmla="*/ 16 h 142"/>
                    <a:gd name="T4" fmla="*/ 3 w 11"/>
                    <a:gd name="T5" fmla="*/ 13 h 142"/>
                    <a:gd name="T6" fmla="*/ 4 w 11"/>
                    <a:gd name="T7" fmla="*/ 10 h 142"/>
                    <a:gd name="T8" fmla="*/ 4 w 11"/>
                    <a:gd name="T9" fmla="*/ 9 h 142"/>
                    <a:gd name="T10" fmla="*/ 6 w 11"/>
                    <a:gd name="T11" fmla="*/ 7 h 142"/>
                    <a:gd name="T12" fmla="*/ 7 w 11"/>
                    <a:gd name="T13" fmla="*/ 4 h 142"/>
                    <a:gd name="T14" fmla="*/ 9 w 11"/>
                    <a:gd name="T15" fmla="*/ 3 h 142"/>
                    <a:gd name="T16" fmla="*/ 11 w 11"/>
                    <a:gd name="T17" fmla="*/ 0 h 142"/>
                    <a:gd name="T18" fmla="*/ 11 w 11"/>
                    <a:gd name="T19" fmla="*/ 18 h 142"/>
                    <a:gd name="T20" fmla="*/ 11 w 11"/>
                    <a:gd name="T21" fmla="*/ 35 h 142"/>
                    <a:gd name="T22" fmla="*/ 11 w 11"/>
                    <a:gd name="T23" fmla="*/ 53 h 142"/>
                    <a:gd name="T24" fmla="*/ 11 w 11"/>
                    <a:gd name="T25" fmla="*/ 71 h 142"/>
                    <a:gd name="T26" fmla="*/ 11 w 11"/>
                    <a:gd name="T27" fmla="*/ 88 h 142"/>
                    <a:gd name="T28" fmla="*/ 11 w 11"/>
                    <a:gd name="T29" fmla="*/ 106 h 142"/>
                    <a:gd name="T30" fmla="*/ 11 w 11"/>
                    <a:gd name="T31" fmla="*/ 124 h 142"/>
                    <a:gd name="T32" fmla="*/ 11 w 11"/>
                    <a:gd name="T33" fmla="*/ 142 h 142"/>
                    <a:gd name="T34" fmla="*/ 9 w 11"/>
                    <a:gd name="T35" fmla="*/ 142 h 142"/>
                    <a:gd name="T36" fmla="*/ 7 w 11"/>
                    <a:gd name="T37" fmla="*/ 141 h 142"/>
                    <a:gd name="T38" fmla="*/ 6 w 11"/>
                    <a:gd name="T39" fmla="*/ 141 h 142"/>
                    <a:gd name="T40" fmla="*/ 4 w 11"/>
                    <a:gd name="T41" fmla="*/ 141 h 142"/>
                    <a:gd name="T42" fmla="*/ 4 w 11"/>
                    <a:gd name="T43" fmla="*/ 141 h 142"/>
                    <a:gd name="T44" fmla="*/ 3 w 11"/>
                    <a:gd name="T45" fmla="*/ 141 h 142"/>
                    <a:gd name="T46" fmla="*/ 1 w 11"/>
                    <a:gd name="T47" fmla="*/ 141 h 142"/>
                    <a:gd name="T48" fmla="*/ 0 w 11"/>
                    <a:gd name="T49" fmla="*/ 142 h 142"/>
                    <a:gd name="T50" fmla="*/ 0 w 11"/>
                    <a:gd name="T51" fmla="*/ 126 h 142"/>
                    <a:gd name="T52" fmla="*/ 0 w 11"/>
                    <a:gd name="T53" fmla="*/ 110 h 142"/>
                    <a:gd name="T54" fmla="*/ 0 w 11"/>
                    <a:gd name="T55" fmla="*/ 95 h 142"/>
                    <a:gd name="T56" fmla="*/ 0 w 11"/>
                    <a:gd name="T57" fmla="*/ 79 h 142"/>
                    <a:gd name="T58" fmla="*/ 0 w 11"/>
                    <a:gd name="T59" fmla="*/ 63 h 142"/>
                    <a:gd name="T60" fmla="*/ 0 w 11"/>
                    <a:gd name="T61" fmla="*/ 48 h 142"/>
                    <a:gd name="T62" fmla="*/ 0 w 11"/>
                    <a:gd name="T63" fmla="*/ 35 h 142"/>
                    <a:gd name="T64" fmla="*/ 0 w 11"/>
                    <a:gd name="T65" fmla="*/ 19 h 14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1" h="142">
                      <a:moveTo>
                        <a:pt x="0" y="19"/>
                      </a:moveTo>
                      <a:lnTo>
                        <a:pt x="1" y="16"/>
                      </a:lnTo>
                      <a:lnTo>
                        <a:pt x="3" y="13"/>
                      </a:lnTo>
                      <a:lnTo>
                        <a:pt x="4" y="10"/>
                      </a:lnTo>
                      <a:lnTo>
                        <a:pt x="4" y="9"/>
                      </a:lnTo>
                      <a:lnTo>
                        <a:pt x="6" y="7"/>
                      </a:lnTo>
                      <a:lnTo>
                        <a:pt x="7" y="4"/>
                      </a:lnTo>
                      <a:lnTo>
                        <a:pt x="9" y="3"/>
                      </a:lnTo>
                      <a:lnTo>
                        <a:pt x="11" y="0"/>
                      </a:lnTo>
                      <a:lnTo>
                        <a:pt x="11" y="18"/>
                      </a:lnTo>
                      <a:lnTo>
                        <a:pt x="11" y="35"/>
                      </a:lnTo>
                      <a:lnTo>
                        <a:pt x="11" y="53"/>
                      </a:lnTo>
                      <a:lnTo>
                        <a:pt x="11" y="71"/>
                      </a:lnTo>
                      <a:lnTo>
                        <a:pt x="11" y="88"/>
                      </a:lnTo>
                      <a:lnTo>
                        <a:pt x="11" y="106"/>
                      </a:lnTo>
                      <a:lnTo>
                        <a:pt x="11" y="124"/>
                      </a:lnTo>
                      <a:lnTo>
                        <a:pt x="11" y="142"/>
                      </a:lnTo>
                      <a:lnTo>
                        <a:pt x="9" y="142"/>
                      </a:lnTo>
                      <a:lnTo>
                        <a:pt x="7" y="141"/>
                      </a:lnTo>
                      <a:lnTo>
                        <a:pt x="6" y="141"/>
                      </a:lnTo>
                      <a:lnTo>
                        <a:pt x="4" y="141"/>
                      </a:lnTo>
                      <a:lnTo>
                        <a:pt x="3" y="141"/>
                      </a:lnTo>
                      <a:lnTo>
                        <a:pt x="1" y="141"/>
                      </a:lnTo>
                      <a:lnTo>
                        <a:pt x="0" y="142"/>
                      </a:lnTo>
                      <a:lnTo>
                        <a:pt x="0" y="126"/>
                      </a:lnTo>
                      <a:lnTo>
                        <a:pt x="0" y="110"/>
                      </a:lnTo>
                      <a:lnTo>
                        <a:pt x="0" y="95"/>
                      </a:lnTo>
                      <a:lnTo>
                        <a:pt x="0" y="79"/>
                      </a:lnTo>
                      <a:lnTo>
                        <a:pt x="0" y="63"/>
                      </a:lnTo>
                      <a:lnTo>
                        <a:pt x="0" y="48"/>
                      </a:lnTo>
                      <a:lnTo>
                        <a:pt x="0" y="35"/>
                      </a:lnTo>
                      <a:lnTo>
                        <a:pt x="0" y="19"/>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5" name="Freeform 1235">
                  <a:extLst>
                    <a:ext uri="{FF2B5EF4-FFF2-40B4-BE49-F238E27FC236}">
                      <a16:creationId xmlns:a16="http://schemas.microsoft.com/office/drawing/2014/main" id="{53619C0D-8773-4C95-9A1D-74C08337EC4B}"/>
                    </a:ext>
                  </a:extLst>
                </p:cNvPr>
                <p:cNvSpPr>
                  <a:spLocks/>
                </p:cNvSpPr>
                <p:nvPr/>
              </p:nvSpPr>
              <p:spPr bwMode="auto">
                <a:xfrm>
                  <a:off x="813" y="2998"/>
                  <a:ext cx="30" cy="156"/>
                </a:xfrm>
                <a:custGeom>
                  <a:avLst/>
                  <a:gdLst>
                    <a:gd name="T0" fmla="*/ 0 w 30"/>
                    <a:gd name="T1" fmla="*/ 20 h 156"/>
                    <a:gd name="T2" fmla="*/ 0 w 30"/>
                    <a:gd name="T3" fmla="*/ 18 h 156"/>
                    <a:gd name="T4" fmla="*/ 3 w 30"/>
                    <a:gd name="T5" fmla="*/ 18 h 156"/>
                    <a:gd name="T6" fmla="*/ 5 w 30"/>
                    <a:gd name="T7" fmla="*/ 15 h 156"/>
                    <a:gd name="T8" fmla="*/ 6 w 30"/>
                    <a:gd name="T9" fmla="*/ 14 h 156"/>
                    <a:gd name="T10" fmla="*/ 9 w 30"/>
                    <a:gd name="T11" fmla="*/ 14 h 156"/>
                    <a:gd name="T12" fmla="*/ 11 w 30"/>
                    <a:gd name="T13" fmla="*/ 12 h 156"/>
                    <a:gd name="T14" fmla="*/ 13 w 30"/>
                    <a:gd name="T15" fmla="*/ 11 h 156"/>
                    <a:gd name="T16" fmla="*/ 14 w 30"/>
                    <a:gd name="T17" fmla="*/ 9 h 156"/>
                    <a:gd name="T18" fmla="*/ 16 w 30"/>
                    <a:gd name="T19" fmla="*/ 8 h 156"/>
                    <a:gd name="T20" fmla="*/ 17 w 30"/>
                    <a:gd name="T21" fmla="*/ 8 h 156"/>
                    <a:gd name="T22" fmla="*/ 19 w 30"/>
                    <a:gd name="T23" fmla="*/ 6 h 156"/>
                    <a:gd name="T24" fmla="*/ 22 w 30"/>
                    <a:gd name="T25" fmla="*/ 5 h 156"/>
                    <a:gd name="T26" fmla="*/ 24 w 30"/>
                    <a:gd name="T27" fmla="*/ 3 h 156"/>
                    <a:gd name="T28" fmla="*/ 25 w 30"/>
                    <a:gd name="T29" fmla="*/ 2 h 156"/>
                    <a:gd name="T30" fmla="*/ 28 w 30"/>
                    <a:gd name="T31" fmla="*/ 0 h 156"/>
                    <a:gd name="T32" fmla="*/ 30 w 30"/>
                    <a:gd name="T33" fmla="*/ 0 h 156"/>
                    <a:gd name="T34" fmla="*/ 30 w 30"/>
                    <a:gd name="T35" fmla="*/ 18 h 156"/>
                    <a:gd name="T36" fmla="*/ 30 w 30"/>
                    <a:gd name="T37" fmla="*/ 38 h 156"/>
                    <a:gd name="T38" fmla="*/ 30 w 30"/>
                    <a:gd name="T39" fmla="*/ 58 h 156"/>
                    <a:gd name="T40" fmla="*/ 30 w 30"/>
                    <a:gd name="T41" fmla="*/ 77 h 156"/>
                    <a:gd name="T42" fmla="*/ 30 w 30"/>
                    <a:gd name="T43" fmla="*/ 97 h 156"/>
                    <a:gd name="T44" fmla="*/ 30 w 30"/>
                    <a:gd name="T45" fmla="*/ 117 h 156"/>
                    <a:gd name="T46" fmla="*/ 30 w 30"/>
                    <a:gd name="T47" fmla="*/ 137 h 156"/>
                    <a:gd name="T48" fmla="*/ 30 w 30"/>
                    <a:gd name="T49" fmla="*/ 156 h 156"/>
                    <a:gd name="T50" fmla="*/ 28 w 30"/>
                    <a:gd name="T51" fmla="*/ 156 h 156"/>
                    <a:gd name="T52" fmla="*/ 25 w 30"/>
                    <a:gd name="T53" fmla="*/ 156 h 156"/>
                    <a:gd name="T54" fmla="*/ 24 w 30"/>
                    <a:gd name="T55" fmla="*/ 156 h 156"/>
                    <a:gd name="T56" fmla="*/ 22 w 30"/>
                    <a:gd name="T57" fmla="*/ 156 h 156"/>
                    <a:gd name="T58" fmla="*/ 19 w 30"/>
                    <a:gd name="T59" fmla="*/ 156 h 156"/>
                    <a:gd name="T60" fmla="*/ 17 w 30"/>
                    <a:gd name="T61" fmla="*/ 156 h 156"/>
                    <a:gd name="T62" fmla="*/ 16 w 30"/>
                    <a:gd name="T63" fmla="*/ 156 h 156"/>
                    <a:gd name="T64" fmla="*/ 14 w 30"/>
                    <a:gd name="T65" fmla="*/ 156 h 156"/>
                    <a:gd name="T66" fmla="*/ 13 w 30"/>
                    <a:gd name="T67" fmla="*/ 156 h 156"/>
                    <a:gd name="T68" fmla="*/ 11 w 30"/>
                    <a:gd name="T69" fmla="*/ 156 h 156"/>
                    <a:gd name="T70" fmla="*/ 9 w 30"/>
                    <a:gd name="T71" fmla="*/ 156 h 156"/>
                    <a:gd name="T72" fmla="*/ 6 w 30"/>
                    <a:gd name="T73" fmla="*/ 156 h 156"/>
                    <a:gd name="T74" fmla="*/ 5 w 30"/>
                    <a:gd name="T75" fmla="*/ 156 h 156"/>
                    <a:gd name="T76" fmla="*/ 3 w 30"/>
                    <a:gd name="T77" fmla="*/ 156 h 156"/>
                    <a:gd name="T78" fmla="*/ 0 w 30"/>
                    <a:gd name="T79" fmla="*/ 156 h 156"/>
                    <a:gd name="T80" fmla="*/ 0 w 30"/>
                    <a:gd name="T81" fmla="*/ 156 h 156"/>
                    <a:gd name="T82" fmla="*/ 0 w 30"/>
                    <a:gd name="T83" fmla="*/ 138 h 156"/>
                    <a:gd name="T84" fmla="*/ 0 w 30"/>
                    <a:gd name="T85" fmla="*/ 121 h 156"/>
                    <a:gd name="T86" fmla="*/ 0 w 30"/>
                    <a:gd name="T87" fmla="*/ 105 h 156"/>
                    <a:gd name="T88" fmla="*/ 0 w 30"/>
                    <a:gd name="T89" fmla="*/ 88 h 156"/>
                    <a:gd name="T90" fmla="*/ 0 w 30"/>
                    <a:gd name="T91" fmla="*/ 70 h 156"/>
                    <a:gd name="T92" fmla="*/ 0 w 30"/>
                    <a:gd name="T93" fmla="*/ 53 h 156"/>
                    <a:gd name="T94" fmla="*/ 0 w 30"/>
                    <a:gd name="T95" fmla="*/ 36 h 156"/>
                    <a:gd name="T96" fmla="*/ 0 w 30"/>
                    <a:gd name="T97" fmla="*/ 20 h 15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0" h="156">
                      <a:moveTo>
                        <a:pt x="0" y="20"/>
                      </a:moveTo>
                      <a:lnTo>
                        <a:pt x="0" y="18"/>
                      </a:lnTo>
                      <a:lnTo>
                        <a:pt x="3" y="18"/>
                      </a:lnTo>
                      <a:lnTo>
                        <a:pt x="5" y="15"/>
                      </a:lnTo>
                      <a:lnTo>
                        <a:pt x="6" y="14"/>
                      </a:lnTo>
                      <a:lnTo>
                        <a:pt x="9" y="14"/>
                      </a:lnTo>
                      <a:lnTo>
                        <a:pt x="11" y="12"/>
                      </a:lnTo>
                      <a:lnTo>
                        <a:pt x="13" y="11"/>
                      </a:lnTo>
                      <a:lnTo>
                        <a:pt x="14" y="9"/>
                      </a:lnTo>
                      <a:lnTo>
                        <a:pt x="16" y="8"/>
                      </a:lnTo>
                      <a:lnTo>
                        <a:pt x="17" y="8"/>
                      </a:lnTo>
                      <a:lnTo>
                        <a:pt x="19" y="6"/>
                      </a:lnTo>
                      <a:lnTo>
                        <a:pt x="22" y="5"/>
                      </a:lnTo>
                      <a:lnTo>
                        <a:pt x="24" y="3"/>
                      </a:lnTo>
                      <a:lnTo>
                        <a:pt x="25" y="2"/>
                      </a:lnTo>
                      <a:lnTo>
                        <a:pt x="28" y="0"/>
                      </a:lnTo>
                      <a:lnTo>
                        <a:pt x="30" y="0"/>
                      </a:lnTo>
                      <a:lnTo>
                        <a:pt x="30" y="18"/>
                      </a:lnTo>
                      <a:lnTo>
                        <a:pt x="30" y="38"/>
                      </a:lnTo>
                      <a:lnTo>
                        <a:pt x="30" y="58"/>
                      </a:lnTo>
                      <a:lnTo>
                        <a:pt x="30" y="77"/>
                      </a:lnTo>
                      <a:lnTo>
                        <a:pt x="30" y="97"/>
                      </a:lnTo>
                      <a:lnTo>
                        <a:pt x="30" y="117"/>
                      </a:lnTo>
                      <a:lnTo>
                        <a:pt x="30" y="137"/>
                      </a:lnTo>
                      <a:lnTo>
                        <a:pt x="30" y="156"/>
                      </a:lnTo>
                      <a:lnTo>
                        <a:pt x="28" y="156"/>
                      </a:lnTo>
                      <a:lnTo>
                        <a:pt x="25" y="156"/>
                      </a:lnTo>
                      <a:lnTo>
                        <a:pt x="24" y="156"/>
                      </a:lnTo>
                      <a:lnTo>
                        <a:pt x="22" y="156"/>
                      </a:lnTo>
                      <a:lnTo>
                        <a:pt x="19" y="156"/>
                      </a:lnTo>
                      <a:lnTo>
                        <a:pt x="17" y="156"/>
                      </a:lnTo>
                      <a:lnTo>
                        <a:pt x="16" y="156"/>
                      </a:lnTo>
                      <a:lnTo>
                        <a:pt x="14" y="156"/>
                      </a:lnTo>
                      <a:lnTo>
                        <a:pt x="13" y="156"/>
                      </a:lnTo>
                      <a:lnTo>
                        <a:pt x="11" y="156"/>
                      </a:lnTo>
                      <a:lnTo>
                        <a:pt x="9" y="156"/>
                      </a:lnTo>
                      <a:lnTo>
                        <a:pt x="6" y="156"/>
                      </a:lnTo>
                      <a:lnTo>
                        <a:pt x="5" y="156"/>
                      </a:lnTo>
                      <a:lnTo>
                        <a:pt x="3" y="156"/>
                      </a:lnTo>
                      <a:lnTo>
                        <a:pt x="0" y="156"/>
                      </a:lnTo>
                      <a:lnTo>
                        <a:pt x="0" y="138"/>
                      </a:lnTo>
                      <a:lnTo>
                        <a:pt x="0" y="121"/>
                      </a:lnTo>
                      <a:lnTo>
                        <a:pt x="0" y="105"/>
                      </a:lnTo>
                      <a:lnTo>
                        <a:pt x="0" y="88"/>
                      </a:lnTo>
                      <a:lnTo>
                        <a:pt x="0" y="70"/>
                      </a:lnTo>
                      <a:lnTo>
                        <a:pt x="0" y="53"/>
                      </a:lnTo>
                      <a:lnTo>
                        <a:pt x="0" y="36"/>
                      </a:lnTo>
                      <a:lnTo>
                        <a:pt x="0" y="20"/>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6" name="Freeform 1236">
                  <a:extLst>
                    <a:ext uri="{FF2B5EF4-FFF2-40B4-BE49-F238E27FC236}">
                      <a16:creationId xmlns:a16="http://schemas.microsoft.com/office/drawing/2014/main" id="{02123309-A742-475B-8E57-CB162D30A537}"/>
                    </a:ext>
                  </a:extLst>
                </p:cNvPr>
                <p:cNvSpPr>
                  <a:spLocks/>
                </p:cNvSpPr>
                <p:nvPr/>
              </p:nvSpPr>
              <p:spPr bwMode="auto">
                <a:xfrm>
                  <a:off x="878" y="2997"/>
                  <a:ext cx="14" cy="159"/>
                </a:xfrm>
                <a:custGeom>
                  <a:avLst/>
                  <a:gdLst>
                    <a:gd name="T0" fmla="*/ 0 w 14"/>
                    <a:gd name="T1" fmla="*/ 7 h 159"/>
                    <a:gd name="T2" fmla="*/ 2 w 14"/>
                    <a:gd name="T3" fmla="*/ 7 h 159"/>
                    <a:gd name="T4" fmla="*/ 3 w 14"/>
                    <a:gd name="T5" fmla="*/ 6 h 159"/>
                    <a:gd name="T6" fmla="*/ 5 w 14"/>
                    <a:gd name="T7" fmla="*/ 4 h 159"/>
                    <a:gd name="T8" fmla="*/ 8 w 14"/>
                    <a:gd name="T9" fmla="*/ 4 h 159"/>
                    <a:gd name="T10" fmla="*/ 10 w 14"/>
                    <a:gd name="T11" fmla="*/ 3 h 159"/>
                    <a:gd name="T12" fmla="*/ 11 w 14"/>
                    <a:gd name="T13" fmla="*/ 1 h 159"/>
                    <a:gd name="T14" fmla="*/ 13 w 14"/>
                    <a:gd name="T15" fmla="*/ 0 h 159"/>
                    <a:gd name="T16" fmla="*/ 14 w 14"/>
                    <a:gd name="T17" fmla="*/ 0 h 159"/>
                    <a:gd name="T18" fmla="*/ 14 w 14"/>
                    <a:gd name="T19" fmla="*/ 19 h 159"/>
                    <a:gd name="T20" fmla="*/ 14 w 14"/>
                    <a:gd name="T21" fmla="*/ 39 h 159"/>
                    <a:gd name="T22" fmla="*/ 14 w 14"/>
                    <a:gd name="T23" fmla="*/ 59 h 159"/>
                    <a:gd name="T24" fmla="*/ 14 w 14"/>
                    <a:gd name="T25" fmla="*/ 78 h 159"/>
                    <a:gd name="T26" fmla="*/ 14 w 14"/>
                    <a:gd name="T27" fmla="*/ 100 h 159"/>
                    <a:gd name="T28" fmla="*/ 14 w 14"/>
                    <a:gd name="T29" fmla="*/ 119 h 159"/>
                    <a:gd name="T30" fmla="*/ 14 w 14"/>
                    <a:gd name="T31" fmla="*/ 138 h 159"/>
                    <a:gd name="T32" fmla="*/ 14 w 14"/>
                    <a:gd name="T33" fmla="*/ 159 h 159"/>
                    <a:gd name="T34" fmla="*/ 13 w 14"/>
                    <a:gd name="T35" fmla="*/ 159 h 159"/>
                    <a:gd name="T36" fmla="*/ 11 w 14"/>
                    <a:gd name="T37" fmla="*/ 159 h 159"/>
                    <a:gd name="T38" fmla="*/ 10 w 14"/>
                    <a:gd name="T39" fmla="*/ 159 h 159"/>
                    <a:gd name="T40" fmla="*/ 8 w 14"/>
                    <a:gd name="T41" fmla="*/ 159 h 159"/>
                    <a:gd name="T42" fmla="*/ 5 w 14"/>
                    <a:gd name="T43" fmla="*/ 159 h 159"/>
                    <a:gd name="T44" fmla="*/ 3 w 14"/>
                    <a:gd name="T45" fmla="*/ 159 h 159"/>
                    <a:gd name="T46" fmla="*/ 2 w 14"/>
                    <a:gd name="T47" fmla="*/ 159 h 159"/>
                    <a:gd name="T48" fmla="*/ 0 w 14"/>
                    <a:gd name="T49" fmla="*/ 159 h 159"/>
                    <a:gd name="T50" fmla="*/ 0 w 14"/>
                    <a:gd name="T51" fmla="*/ 139 h 159"/>
                    <a:gd name="T52" fmla="*/ 0 w 14"/>
                    <a:gd name="T53" fmla="*/ 119 h 159"/>
                    <a:gd name="T54" fmla="*/ 0 w 14"/>
                    <a:gd name="T55" fmla="*/ 101 h 159"/>
                    <a:gd name="T56" fmla="*/ 0 w 14"/>
                    <a:gd name="T57" fmla="*/ 83 h 159"/>
                    <a:gd name="T58" fmla="*/ 0 w 14"/>
                    <a:gd name="T59" fmla="*/ 65 h 159"/>
                    <a:gd name="T60" fmla="*/ 0 w 14"/>
                    <a:gd name="T61" fmla="*/ 45 h 159"/>
                    <a:gd name="T62" fmla="*/ 0 w 14"/>
                    <a:gd name="T63" fmla="*/ 27 h 159"/>
                    <a:gd name="T64" fmla="*/ 0 w 14"/>
                    <a:gd name="T65" fmla="*/ 7 h 15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4" h="159">
                      <a:moveTo>
                        <a:pt x="0" y="7"/>
                      </a:moveTo>
                      <a:lnTo>
                        <a:pt x="2" y="7"/>
                      </a:lnTo>
                      <a:lnTo>
                        <a:pt x="3" y="6"/>
                      </a:lnTo>
                      <a:lnTo>
                        <a:pt x="5" y="4"/>
                      </a:lnTo>
                      <a:lnTo>
                        <a:pt x="8" y="4"/>
                      </a:lnTo>
                      <a:lnTo>
                        <a:pt x="10" y="3"/>
                      </a:lnTo>
                      <a:lnTo>
                        <a:pt x="11" y="1"/>
                      </a:lnTo>
                      <a:lnTo>
                        <a:pt x="13" y="0"/>
                      </a:lnTo>
                      <a:lnTo>
                        <a:pt x="14" y="0"/>
                      </a:lnTo>
                      <a:lnTo>
                        <a:pt x="14" y="19"/>
                      </a:lnTo>
                      <a:lnTo>
                        <a:pt x="14" y="39"/>
                      </a:lnTo>
                      <a:lnTo>
                        <a:pt x="14" y="59"/>
                      </a:lnTo>
                      <a:lnTo>
                        <a:pt x="14" y="78"/>
                      </a:lnTo>
                      <a:lnTo>
                        <a:pt x="14" y="100"/>
                      </a:lnTo>
                      <a:lnTo>
                        <a:pt x="14" y="119"/>
                      </a:lnTo>
                      <a:lnTo>
                        <a:pt x="14" y="138"/>
                      </a:lnTo>
                      <a:lnTo>
                        <a:pt x="14" y="159"/>
                      </a:lnTo>
                      <a:lnTo>
                        <a:pt x="13" y="159"/>
                      </a:lnTo>
                      <a:lnTo>
                        <a:pt x="11" y="159"/>
                      </a:lnTo>
                      <a:lnTo>
                        <a:pt x="10" y="159"/>
                      </a:lnTo>
                      <a:lnTo>
                        <a:pt x="8" y="159"/>
                      </a:lnTo>
                      <a:lnTo>
                        <a:pt x="5" y="159"/>
                      </a:lnTo>
                      <a:lnTo>
                        <a:pt x="3" y="159"/>
                      </a:lnTo>
                      <a:lnTo>
                        <a:pt x="2" y="159"/>
                      </a:lnTo>
                      <a:lnTo>
                        <a:pt x="0" y="159"/>
                      </a:lnTo>
                      <a:lnTo>
                        <a:pt x="0" y="139"/>
                      </a:lnTo>
                      <a:lnTo>
                        <a:pt x="0" y="119"/>
                      </a:lnTo>
                      <a:lnTo>
                        <a:pt x="0" y="101"/>
                      </a:lnTo>
                      <a:lnTo>
                        <a:pt x="0" y="83"/>
                      </a:lnTo>
                      <a:lnTo>
                        <a:pt x="0" y="65"/>
                      </a:lnTo>
                      <a:lnTo>
                        <a:pt x="0" y="45"/>
                      </a:lnTo>
                      <a:lnTo>
                        <a:pt x="0" y="27"/>
                      </a:lnTo>
                      <a:lnTo>
                        <a:pt x="0" y="7"/>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7" name="Freeform 1237">
                  <a:extLst>
                    <a:ext uri="{FF2B5EF4-FFF2-40B4-BE49-F238E27FC236}">
                      <a16:creationId xmlns:a16="http://schemas.microsoft.com/office/drawing/2014/main" id="{12EDBD81-6E23-4F5B-B125-E3C2849E265C}"/>
                    </a:ext>
                  </a:extLst>
                </p:cNvPr>
                <p:cNvSpPr>
                  <a:spLocks/>
                </p:cNvSpPr>
                <p:nvPr/>
              </p:nvSpPr>
              <p:spPr bwMode="auto">
                <a:xfrm>
                  <a:off x="1009" y="3157"/>
                  <a:ext cx="65" cy="2"/>
                </a:xfrm>
                <a:custGeom>
                  <a:avLst/>
                  <a:gdLst>
                    <a:gd name="T0" fmla="*/ 0 w 65"/>
                    <a:gd name="T1" fmla="*/ 0 h 2"/>
                    <a:gd name="T2" fmla="*/ 0 w 65"/>
                    <a:gd name="T3" fmla="*/ 0 h 2"/>
                    <a:gd name="T4" fmla="*/ 0 w 65"/>
                    <a:gd name="T5" fmla="*/ 2 h 2"/>
                    <a:gd name="T6" fmla="*/ 3 w 65"/>
                    <a:gd name="T7" fmla="*/ 2 h 2"/>
                    <a:gd name="T8" fmla="*/ 9 w 65"/>
                    <a:gd name="T9" fmla="*/ 2 h 2"/>
                    <a:gd name="T10" fmla="*/ 13 w 65"/>
                    <a:gd name="T11" fmla="*/ 2 h 2"/>
                    <a:gd name="T12" fmla="*/ 16 w 65"/>
                    <a:gd name="T13" fmla="*/ 2 h 2"/>
                    <a:gd name="T14" fmla="*/ 21 w 65"/>
                    <a:gd name="T15" fmla="*/ 2 h 2"/>
                    <a:gd name="T16" fmla="*/ 25 w 65"/>
                    <a:gd name="T17" fmla="*/ 2 h 2"/>
                    <a:gd name="T18" fmla="*/ 30 w 65"/>
                    <a:gd name="T19" fmla="*/ 2 h 2"/>
                    <a:gd name="T20" fmla="*/ 33 w 65"/>
                    <a:gd name="T21" fmla="*/ 2 h 2"/>
                    <a:gd name="T22" fmla="*/ 37 w 65"/>
                    <a:gd name="T23" fmla="*/ 2 h 2"/>
                    <a:gd name="T24" fmla="*/ 41 w 65"/>
                    <a:gd name="T25" fmla="*/ 2 h 2"/>
                    <a:gd name="T26" fmla="*/ 44 w 65"/>
                    <a:gd name="T27" fmla="*/ 2 h 2"/>
                    <a:gd name="T28" fmla="*/ 49 w 65"/>
                    <a:gd name="T29" fmla="*/ 2 h 2"/>
                    <a:gd name="T30" fmla="*/ 52 w 65"/>
                    <a:gd name="T31" fmla="*/ 2 h 2"/>
                    <a:gd name="T32" fmla="*/ 57 w 65"/>
                    <a:gd name="T33" fmla="*/ 2 h 2"/>
                    <a:gd name="T34" fmla="*/ 62 w 65"/>
                    <a:gd name="T35" fmla="*/ 2 h 2"/>
                    <a:gd name="T36" fmla="*/ 65 w 65"/>
                    <a:gd name="T37" fmla="*/ 2 h 2"/>
                    <a:gd name="T38" fmla="*/ 65 w 65"/>
                    <a:gd name="T39" fmla="*/ 0 h 2"/>
                    <a:gd name="T40" fmla="*/ 65 w 65"/>
                    <a:gd name="T41" fmla="*/ 0 h 2"/>
                    <a:gd name="T42" fmla="*/ 0 w 65"/>
                    <a:gd name="T43" fmla="*/ 0 h 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5" h="2">
                      <a:moveTo>
                        <a:pt x="0" y="0"/>
                      </a:moveTo>
                      <a:lnTo>
                        <a:pt x="0" y="0"/>
                      </a:lnTo>
                      <a:lnTo>
                        <a:pt x="0" y="2"/>
                      </a:lnTo>
                      <a:lnTo>
                        <a:pt x="3" y="2"/>
                      </a:lnTo>
                      <a:lnTo>
                        <a:pt x="9" y="2"/>
                      </a:lnTo>
                      <a:lnTo>
                        <a:pt x="13" y="2"/>
                      </a:lnTo>
                      <a:lnTo>
                        <a:pt x="16" y="2"/>
                      </a:lnTo>
                      <a:lnTo>
                        <a:pt x="21" y="2"/>
                      </a:lnTo>
                      <a:lnTo>
                        <a:pt x="25" y="2"/>
                      </a:lnTo>
                      <a:lnTo>
                        <a:pt x="30" y="2"/>
                      </a:lnTo>
                      <a:lnTo>
                        <a:pt x="33" y="2"/>
                      </a:lnTo>
                      <a:lnTo>
                        <a:pt x="37" y="2"/>
                      </a:lnTo>
                      <a:lnTo>
                        <a:pt x="41" y="2"/>
                      </a:lnTo>
                      <a:lnTo>
                        <a:pt x="44" y="2"/>
                      </a:lnTo>
                      <a:lnTo>
                        <a:pt x="49" y="2"/>
                      </a:lnTo>
                      <a:lnTo>
                        <a:pt x="52" y="2"/>
                      </a:lnTo>
                      <a:lnTo>
                        <a:pt x="57" y="2"/>
                      </a:lnTo>
                      <a:lnTo>
                        <a:pt x="62" y="2"/>
                      </a:lnTo>
                      <a:lnTo>
                        <a:pt x="65" y="2"/>
                      </a:lnTo>
                      <a:lnTo>
                        <a:pt x="65" y="0"/>
                      </a:lnTo>
                      <a:lnTo>
                        <a:pt x="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8" name="Freeform 1238">
                  <a:extLst>
                    <a:ext uri="{FF2B5EF4-FFF2-40B4-BE49-F238E27FC236}">
                      <a16:creationId xmlns:a16="http://schemas.microsoft.com/office/drawing/2014/main" id="{228412BD-5D35-4B6F-ACC5-679B7BFD3A9A}"/>
                    </a:ext>
                  </a:extLst>
                </p:cNvPr>
                <p:cNvSpPr>
                  <a:spLocks/>
                </p:cNvSpPr>
                <p:nvPr/>
              </p:nvSpPr>
              <p:spPr bwMode="auto">
                <a:xfrm>
                  <a:off x="1009" y="3148"/>
                  <a:ext cx="65" cy="6"/>
                </a:xfrm>
                <a:custGeom>
                  <a:avLst/>
                  <a:gdLst>
                    <a:gd name="T0" fmla="*/ 0 w 65"/>
                    <a:gd name="T1" fmla="*/ 6 h 6"/>
                    <a:gd name="T2" fmla="*/ 0 w 65"/>
                    <a:gd name="T3" fmla="*/ 5 h 6"/>
                    <a:gd name="T4" fmla="*/ 0 w 65"/>
                    <a:gd name="T5" fmla="*/ 3 h 6"/>
                    <a:gd name="T6" fmla="*/ 0 w 65"/>
                    <a:gd name="T7" fmla="*/ 3 h 6"/>
                    <a:gd name="T8" fmla="*/ 0 w 65"/>
                    <a:gd name="T9" fmla="*/ 2 h 6"/>
                    <a:gd name="T10" fmla="*/ 65 w 65"/>
                    <a:gd name="T11" fmla="*/ 0 h 6"/>
                    <a:gd name="T12" fmla="*/ 65 w 65"/>
                    <a:gd name="T13" fmla="*/ 0 h 6"/>
                    <a:gd name="T14" fmla="*/ 65 w 65"/>
                    <a:gd name="T15" fmla="*/ 2 h 6"/>
                    <a:gd name="T16" fmla="*/ 65 w 65"/>
                    <a:gd name="T17" fmla="*/ 3 h 6"/>
                    <a:gd name="T18" fmla="*/ 65 w 65"/>
                    <a:gd name="T19" fmla="*/ 5 h 6"/>
                    <a:gd name="T20" fmla="*/ 0 w 65"/>
                    <a:gd name="T21" fmla="*/ 6 h 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5" h="6">
                      <a:moveTo>
                        <a:pt x="0" y="6"/>
                      </a:moveTo>
                      <a:lnTo>
                        <a:pt x="0" y="5"/>
                      </a:lnTo>
                      <a:lnTo>
                        <a:pt x="0" y="3"/>
                      </a:lnTo>
                      <a:lnTo>
                        <a:pt x="0" y="2"/>
                      </a:lnTo>
                      <a:lnTo>
                        <a:pt x="65" y="0"/>
                      </a:lnTo>
                      <a:lnTo>
                        <a:pt x="65" y="2"/>
                      </a:lnTo>
                      <a:lnTo>
                        <a:pt x="65" y="3"/>
                      </a:lnTo>
                      <a:lnTo>
                        <a:pt x="65" y="5"/>
                      </a:lnTo>
                      <a:lnTo>
                        <a:pt x="0" y="6"/>
                      </a:lnTo>
                      <a:close/>
                    </a:path>
                  </a:pathLst>
                </a:custGeom>
                <a:solidFill>
                  <a:srgbClr val="8383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9" name="Freeform 1239">
                  <a:extLst>
                    <a:ext uri="{FF2B5EF4-FFF2-40B4-BE49-F238E27FC236}">
                      <a16:creationId xmlns:a16="http://schemas.microsoft.com/office/drawing/2014/main" id="{56618B82-FADB-4D56-8AC4-FE26A9F2DF35}"/>
                    </a:ext>
                  </a:extLst>
                </p:cNvPr>
                <p:cNvSpPr>
                  <a:spLocks/>
                </p:cNvSpPr>
                <p:nvPr/>
              </p:nvSpPr>
              <p:spPr bwMode="auto">
                <a:xfrm>
                  <a:off x="1010" y="3141"/>
                  <a:ext cx="66" cy="6"/>
                </a:xfrm>
                <a:custGeom>
                  <a:avLst/>
                  <a:gdLst>
                    <a:gd name="T0" fmla="*/ 0 w 66"/>
                    <a:gd name="T1" fmla="*/ 6 h 6"/>
                    <a:gd name="T2" fmla="*/ 0 w 66"/>
                    <a:gd name="T3" fmla="*/ 4 h 6"/>
                    <a:gd name="T4" fmla="*/ 0 w 66"/>
                    <a:gd name="T5" fmla="*/ 3 h 6"/>
                    <a:gd name="T6" fmla="*/ 0 w 66"/>
                    <a:gd name="T7" fmla="*/ 3 h 6"/>
                    <a:gd name="T8" fmla="*/ 0 w 66"/>
                    <a:gd name="T9" fmla="*/ 1 h 6"/>
                    <a:gd name="T10" fmla="*/ 66 w 66"/>
                    <a:gd name="T11" fmla="*/ 0 h 6"/>
                    <a:gd name="T12" fmla="*/ 66 w 66"/>
                    <a:gd name="T13" fmla="*/ 0 h 6"/>
                    <a:gd name="T14" fmla="*/ 66 w 66"/>
                    <a:gd name="T15" fmla="*/ 1 h 6"/>
                    <a:gd name="T16" fmla="*/ 66 w 66"/>
                    <a:gd name="T17" fmla="*/ 3 h 6"/>
                    <a:gd name="T18" fmla="*/ 64 w 66"/>
                    <a:gd name="T19" fmla="*/ 3 h 6"/>
                    <a:gd name="T20" fmla="*/ 0 w 66"/>
                    <a:gd name="T21" fmla="*/ 6 h 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6" h="6">
                      <a:moveTo>
                        <a:pt x="0" y="6"/>
                      </a:moveTo>
                      <a:lnTo>
                        <a:pt x="0" y="4"/>
                      </a:lnTo>
                      <a:lnTo>
                        <a:pt x="0" y="3"/>
                      </a:lnTo>
                      <a:lnTo>
                        <a:pt x="0" y="1"/>
                      </a:lnTo>
                      <a:lnTo>
                        <a:pt x="66" y="0"/>
                      </a:lnTo>
                      <a:lnTo>
                        <a:pt x="66" y="1"/>
                      </a:lnTo>
                      <a:lnTo>
                        <a:pt x="66" y="3"/>
                      </a:lnTo>
                      <a:lnTo>
                        <a:pt x="64" y="3"/>
                      </a:lnTo>
                      <a:lnTo>
                        <a:pt x="0" y="6"/>
                      </a:lnTo>
                      <a:close/>
                    </a:path>
                  </a:pathLst>
                </a:custGeom>
                <a:solidFill>
                  <a:srgbClr val="8787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0" name="Freeform 1240">
                  <a:extLst>
                    <a:ext uri="{FF2B5EF4-FFF2-40B4-BE49-F238E27FC236}">
                      <a16:creationId xmlns:a16="http://schemas.microsoft.com/office/drawing/2014/main" id="{BFEF2C34-3159-4BD1-9AFF-57FAD55D77B3}"/>
                    </a:ext>
                  </a:extLst>
                </p:cNvPr>
                <p:cNvSpPr>
                  <a:spLocks/>
                </p:cNvSpPr>
                <p:nvPr/>
              </p:nvSpPr>
              <p:spPr bwMode="auto">
                <a:xfrm>
                  <a:off x="1010" y="3133"/>
                  <a:ext cx="66" cy="5"/>
                </a:xfrm>
                <a:custGeom>
                  <a:avLst/>
                  <a:gdLst>
                    <a:gd name="T0" fmla="*/ 0 w 66"/>
                    <a:gd name="T1" fmla="*/ 5 h 5"/>
                    <a:gd name="T2" fmla="*/ 0 w 66"/>
                    <a:gd name="T3" fmla="*/ 5 h 5"/>
                    <a:gd name="T4" fmla="*/ 0 w 66"/>
                    <a:gd name="T5" fmla="*/ 3 h 5"/>
                    <a:gd name="T6" fmla="*/ 0 w 66"/>
                    <a:gd name="T7" fmla="*/ 2 h 5"/>
                    <a:gd name="T8" fmla="*/ 0 w 66"/>
                    <a:gd name="T9" fmla="*/ 0 h 5"/>
                    <a:gd name="T10" fmla="*/ 66 w 66"/>
                    <a:gd name="T11" fmla="*/ 0 h 5"/>
                    <a:gd name="T12" fmla="*/ 66 w 66"/>
                    <a:gd name="T13" fmla="*/ 0 h 5"/>
                    <a:gd name="T14" fmla="*/ 66 w 66"/>
                    <a:gd name="T15" fmla="*/ 2 h 5"/>
                    <a:gd name="T16" fmla="*/ 66 w 66"/>
                    <a:gd name="T17" fmla="*/ 2 h 5"/>
                    <a:gd name="T18" fmla="*/ 66 w 66"/>
                    <a:gd name="T19" fmla="*/ 3 h 5"/>
                    <a:gd name="T20" fmla="*/ 0 w 66"/>
                    <a:gd name="T21" fmla="*/ 5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6" h="5">
                      <a:moveTo>
                        <a:pt x="0" y="5"/>
                      </a:moveTo>
                      <a:lnTo>
                        <a:pt x="0" y="5"/>
                      </a:lnTo>
                      <a:lnTo>
                        <a:pt x="0" y="3"/>
                      </a:lnTo>
                      <a:lnTo>
                        <a:pt x="0" y="2"/>
                      </a:lnTo>
                      <a:lnTo>
                        <a:pt x="0" y="0"/>
                      </a:lnTo>
                      <a:lnTo>
                        <a:pt x="66" y="0"/>
                      </a:lnTo>
                      <a:lnTo>
                        <a:pt x="66" y="2"/>
                      </a:lnTo>
                      <a:lnTo>
                        <a:pt x="66" y="3"/>
                      </a:lnTo>
                      <a:lnTo>
                        <a:pt x="0" y="5"/>
                      </a:lnTo>
                      <a:close/>
                    </a:path>
                  </a:pathLst>
                </a:custGeom>
                <a:solidFill>
                  <a:srgbClr val="8B8B8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1" name="Freeform 1241">
                  <a:extLst>
                    <a:ext uri="{FF2B5EF4-FFF2-40B4-BE49-F238E27FC236}">
                      <a16:creationId xmlns:a16="http://schemas.microsoft.com/office/drawing/2014/main" id="{F195C8F4-F922-47BB-89A1-C7D34487C221}"/>
                    </a:ext>
                  </a:extLst>
                </p:cNvPr>
                <p:cNvSpPr>
                  <a:spLocks/>
                </p:cNvSpPr>
                <p:nvPr/>
              </p:nvSpPr>
              <p:spPr bwMode="auto">
                <a:xfrm>
                  <a:off x="1010" y="3125"/>
                  <a:ext cx="66" cy="5"/>
                </a:xfrm>
                <a:custGeom>
                  <a:avLst/>
                  <a:gdLst>
                    <a:gd name="T0" fmla="*/ 0 w 66"/>
                    <a:gd name="T1" fmla="*/ 5 h 5"/>
                    <a:gd name="T2" fmla="*/ 0 w 66"/>
                    <a:gd name="T3" fmla="*/ 3 h 5"/>
                    <a:gd name="T4" fmla="*/ 0 w 66"/>
                    <a:gd name="T5" fmla="*/ 3 h 5"/>
                    <a:gd name="T6" fmla="*/ 0 w 66"/>
                    <a:gd name="T7" fmla="*/ 2 h 5"/>
                    <a:gd name="T8" fmla="*/ 0 w 66"/>
                    <a:gd name="T9" fmla="*/ 0 h 5"/>
                    <a:gd name="T10" fmla="*/ 66 w 66"/>
                    <a:gd name="T11" fmla="*/ 0 h 5"/>
                    <a:gd name="T12" fmla="*/ 66 w 66"/>
                    <a:gd name="T13" fmla="*/ 0 h 5"/>
                    <a:gd name="T14" fmla="*/ 66 w 66"/>
                    <a:gd name="T15" fmla="*/ 0 h 5"/>
                    <a:gd name="T16" fmla="*/ 66 w 66"/>
                    <a:gd name="T17" fmla="*/ 2 h 5"/>
                    <a:gd name="T18" fmla="*/ 66 w 66"/>
                    <a:gd name="T19" fmla="*/ 3 h 5"/>
                    <a:gd name="T20" fmla="*/ 0 w 66"/>
                    <a:gd name="T21" fmla="*/ 5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6" h="5">
                      <a:moveTo>
                        <a:pt x="0" y="5"/>
                      </a:moveTo>
                      <a:lnTo>
                        <a:pt x="0" y="3"/>
                      </a:lnTo>
                      <a:lnTo>
                        <a:pt x="0" y="2"/>
                      </a:lnTo>
                      <a:lnTo>
                        <a:pt x="0" y="0"/>
                      </a:lnTo>
                      <a:lnTo>
                        <a:pt x="66" y="0"/>
                      </a:lnTo>
                      <a:lnTo>
                        <a:pt x="66" y="2"/>
                      </a:lnTo>
                      <a:lnTo>
                        <a:pt x="66" y="3"/>
                      </a:lnTo>
                      <a:lnTo>
                        <a:pt x="0" y="5"/>
                      </a:lnTo>
                      <a:close/>
                    </a:path>
                  </a:pathLst>
                </a:custGeom>
                <a:solidFill>
                  <a:srgbClr val="8F8F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2" name="Freeform 1242">
                  <a:extLst>
                    <a:ext uri="{FF2B5EF4-FFF2-40B4-BE49-F238E27FC236}">
                      <a16:creationId xmlns:a16="http://schemas.microsoft.com/office/drawing/2014/main" id="{34DF3058-A9E1-4CD6-9D1C-1D22D1997004}"/>
                    </a:ext>
                  </a:extLst>
                </p:cNvPr>
                <p:cNvSpPr>
                  <a:spLocks/>
                </p:cNvSpPr>
                <p:nvPr/>
              </p:nvSpPr>
              <p:spPr bwMode="auto">
                <a:xfrm>
                  <a:off x="1010" y="3118"/>
                  <a:ext cx="66" cy="4"/>
                </a:xfrm>
                <a:custGeom>
                  <a:avLst/>
                  <a:gdLst>
                    <a:gd name="T0" fmla="*/ 0 w 66"/>
                    <a:gd name="T1" fmla="*/ 4 h 4"/>
                    <a:gd name="T2" fmla="*/ 0 w 66"/>
                    <a:gd name="T3" fmla="*/ 3 h 4"/>
                    <a:gd name="T4" fmla="*/ 0 w 66"/>
                    <a:gd name="T5" fmla="*/ 1 h 4"/>
                    <a:gd name="T6" fmla="*/ 0 w 66"/>
                    <a:gd name="T7" fmla="*/ 1 h 4"/>
                    <a:gd name="T8" fmla="*/ 0 w 66"/>
                    <a:gd name="T9" fmla="*/ 0 h 4"/>
                    <a:gd name="T10" fmla="*/ 66 w 66"/>
                    <a:gd name="T11" fmla="*/ 0 h 4"/>
                    <a:gd name="T12" fmla="*/ 66 w 66"/>
                    <a:gd name="T13" fmla="*/ 0 h 4"/>
                    <a:gd name="T14" fmla="*/ 66 w 66"/>
                    <a:gd name="T15" fmla="*/ 0 h 4"/>
                    <a:gd name="T16" fmla="*/ 66 w 66"/>
                    <a:gd name="T17" fmla="*/ 1 h 4"/>
                    <a:gd name="T18" fmla="*/ 66 w 66"/>
                    <a:gd name="T19" fmla="*/ 3 h 4"/>
                    <a:gd name="T20" fmla="*/ 0 w 66"/>
                    <a:gd name="T21" fmla="*/ 4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6" h="4">
                      <a:moveTo>
                        <a:pt x="0" y="4"/>
                      </a:moveTo>
                      <a:lnTo>
                        <a:pt x="0" y="3"/>
                      </a:lnTo>
                      <a:lnTo>
                        <a:pt x="0" y="1"/>
                      </a:lnTo>
                      <a:lnTo>
                        <a:pt x="0" y="0"/>
                      </a:lnTo>
                      <a:lnTo>
                        <a:pt x="66" y="0"/>
                      </a:lnTo>
                      <a:lnTo>
                        <a:pt x="66" y="1"/>
                      </a:lnTo>
                      <a:lnTo>
                        <a:pt x="66" y="3"/>
                      </a:lnTo>
                      <a:lnTo>
                        <a:pt x="0"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3" name="Freeform 1243">
                  <a:extLst>
                    <a:ext uri="{FF2B5EF4-FFF2-40B4-BE49-F238E27FC236}">
                      <a16:creationId xmlns:a16="http://schemas.microsoft.com/office/drawing/2014/main" id="{355A2B9E-623B-44CD-972D-B1B6B3D1C92A}"/>
                    </a:ext>
                  </a:extLst>
                </p:cNvPr>
                <p:cNvSpPr>
                  <a:spLocks/>
                </p:cNvSpPr>
                <p:nvPr/>
              </p:nvSpPr>
              <p:spPr bwMode="auto">
                <a:xfrm>
                  <a:off x="1010" y="3109"/>
                  <a:ext cx="66" cy="4"/>
                </a:xfrm>
                <a:custGeom>
                  <a:avLst/>
                  <a:gdLst>
                    <a:gd name="T0" fmla="*/ 0 w 66"/>
                    <a:gd name="T1" fmla="*/ 4 h 4"/>
                    <a:gd name="T2" fmla="*/ 0 w 66"/>
                    <a:gd name="T3" fmla="*/ 4 h 4"/>
                    <a:gd name="T4" fmla="*/ 0 w 66"/>
                    <a:gd name="T5" fmla="*/ 3 h 4"/>
                    <a:gd name="T6" fmla="*/ 0 w 66"/>
                    <a:gd name="T7" fmla="*/ 1 h 4"/>
                    <a:gd name="T8" fmla="*/ 0 w 66"/>
                    <a:gd name="T9" fmla="*/ 1 h 4"/>
                    <a:gd name="T10" fmla="*/ 66 w 66"/>
                    <a:gd name="T11" fmla="*/ 0 h 4"/>
                    <a:gd name="T12" fmla="*/ 66 w 66"/>
                    <a:gd name="T13" fmla="*/ 0 h 4"/>
                    <a:gd name="T14" fmla="*/ 66 w 66"/>
                    <a:gd name="T15" fmla="*/ 1 h 4"/>
                    <a:gd name="T16" fmla="*/ 66 w 66"/>
                    <a:gd name="T17" fmla="*/ 1 h 4"/>
                    <a:gd name="T18" fmla="*/ 66 w 66"/>
                    <a:gd name="T19" fmla="*/ 3 h 4"/>
                    <a:gd name="T20" fmla="*/ 0 w 66"/>
                    <a:gd name="T21" fmla="*/ 4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6" h="4">
                      <a:moveTo>
                        <a:pt x="0" y="4"/>
                      </a:moveTo>
                      <a:lnTo>
                        <a:pt x="0" y="4"/>
                      </a:lnTo>
                      <a:lnTo>
                        <a:pt x="0" y="3"/>
                      </a:lnTo>
                      <a:lnTo>
                        <a:pt x="0" y="1"/>
                      </a:lnTo>
                      <a:lnTo>
                        <a:pt x="66" y="0"/>
                      </a:lnTo>
                      <a:lnTo>
                        <a:pt x="66" y="1"/>
                      </a:lnTo>
                      <a:lnTo>
                        <a:pt x="66" y="3"/>
                      </a:lnTo>
                      <a:lnTo>
                        <a:pt x="0" y="4"/>
                      </a:lnTo>
                      <a:close/>
                    </a:path>
                  </a:pathLst>
                </a:custGeom>
                <a:solidFill>
                  <a:srgbClr val="9797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4" name="Freeform 1244">
                  <a:extLst>
                    <a:ext uri="{FF2B5EF4-FFF2-40B4-BE49-F238E27FC236}">
                      <a16:creationId xmlns:a16="http://schemas.microsoft.com/office/drawing/2014/main" id="{72B9633C-B255-4713-8F6B-E845AC832916}"/>
                    </a:ext>
                  </a:extLst>
                </p:cNvPr>
                <p:cNvSpPr>
                  <a:spLocks/>
                </p:cNvSpPr>
                <p:nvPr/>
              </p:nvSpPr>
              <p:spPr bwMode="auto">
                <a:xfrm>
                  <a:off x="1010" y="3101"/>
                  <a:ext cx="66" cy="5"/>
                </a:xfrm>
                <a:custGeom>
                  <a:avLst/>
                  <a:gdLst>
                    <a:gd name="T0" fmla="*/ 0 w 66"/>
                    <a:gd name="T1" fmla="*/ 5 h 5"/>
                    <a:gd name="T2" fmla="*/ 0 w 66"/>
                    <a:gd name="T3" fmla="*/ 5 h 5"/>
                    <a:gd name="T4" fmla="*/ 0 w 66"/>
                    <a:gd name="T5" fmla="*/ 3 h 5"/>
                    <a:gd name="T6" fmla="*/ 0 w 66"/>
                    <a:gd name="T7" fmla="*/ 2 h 5"/>
                    <a:gd name="T8" fmla="*/ 0 w 66"/>
                    <a:gd name="T9" fmla="*/ 2 h 5"/>
                    <a:gd name="T10" fmla="*/ 66 w 66"/>
                    <a:gd name="T11" fmla="*/ 0 h 5"/>
                    <a:gd name="T12" fmla="*/ 66 w 66"/>
                    <a:gd name="T13" fmla="*/ 0 h 5"/>
                    <a:gd name="T14" fmla="*/ 66 w 66"/>
                    <a:gd name="T15" fmla="*/ 2 h 5"/>
                    <a:gd name="T16" fmla="*/ 66 w 66"/>
                    <a:gd name="T17" fmla="*/ 2 h 5"/>
                    <a:gd name="T18" fmla="*/ 66 w 66"/>
                    <a:gd name="T19" fmla="*/ 3 h 5"/>
                    <a:gd name="T20" fmla="*/ 0 w 66"/>
                    <a:gd name="T21" fmla="*/ 5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6" h="5">
                      <a:moveTo>
                        <a:pt x="0" y="5"/>
                      </a:moveTo>
                      <a:lnTo>
                        <a:pt x="0" y="5"/>
                      </a:lnTo>
                      <a:lnTo>
                        <a:pt x="0" y="3"/>
                      </a:lnTo>
                      <a:lnTo>
                        <a:pt x="0" y="2"/>
                      </a:lnTo>
                      <a:lnTo>
                        <a:pt x="66" y="0"/>
                      </a:lnTo>
                      <a:lnTo>
                        <a:pt x="66" y="2"/>
                      </a:lnTo>
                      <a:lnTo>
                        <a:pt x="66" y="3"/>
                      </a:lnTo>
                      <a:lnTo>
                        <a:pt x="0" y="5"/>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5" name="Freeform 1245">
                  <a:extLst>
                    <a:ext uri="{FF2B5EF4-FFF2-40B4-BE49-F238E27FC236}">
                      <a16:creationId xmlns:a16="http://schemas.microsoft.com/office/drawing/2014/main" id="{A0E18202-EE8B-410A-8093-C4A4F329F115}"/>
                    </a:ext>
                  </a:extLst>
                </p:cNvPr>
                <p:cNvSpPr>
                  <a:spLocks/>
                </p:cNvSpPr>
                <p:nvPr/>
              </p:nvSpPr>
              <p:spPr bwMode="auto">
                <a:xfrm>
                  <a:off x="1010" y="3094"/>
                  <a:ext cx="66" cy="4"/>
                </a:xfrm>
                <a:custGeom>
                  <a:avLst/>
                  <a:gdLst>
                    <a:gd name="T0" fmla="*/ 0 w 66"/>
                    <a:gd name="T1" fmla="*/ 4 h 4"/>
                    <a:gd name="T2" fmla="*/ 0 w 66"/>
                    <a:gd name="T3" fmla="*/ 3 h 4"/>
                    <a:gd name="T4" fmla="*/ 0 w 66"/>
                    <a:gd name="T5" fmla="*/ 1 h 4"/>
                    <a:gd name="T6" fmla="*/ 0 w 66"/>
                    <a:gd name="T7" fmla="*/ 1 h 4"/>
                    <a:gd name="T8" fmla="*/ 0 w 66"/>
                    <a:gd name="T9" fmla="*/ 0 h 4"/>
                    <a:gd name="T10" fmla="*/ 66 w 66"/>
                    <a:gd name="T11" fmla="*/ 0 h 4"/>
                    <a:gd name="T12" fmla="*/ 66 w 66"/>
                    <a:gd name="T13" fmla="*/ 0 h 4"/>
                    <a:gd name="T14" fmla="*/ 66 w 66"/>
                    <a:gd name="T15" fmla="*/ 1 h 4"/>
                    <a:gd name="T16" fmla="*/ 66 w 66"/>
                    <a:gd name="T17" fmla="*/ 1 h 4"/>
                    <a:gd name="T18" fmla="*/ 66 w 66"/>
                    <a:gd name="T19" fmla="*/ 1 h 4"/>
                    <a:gd name="T20" fmla="*/ 0 w 66"/>
                    <a:gd name="T21" fmla="*/ 4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6" h="4">
                      <a:moveTo>
                        <a:pt x="0" y="4"/>
                      </a:moveTo>
                      <a:lnTo>
                        <a:pt x="0" y="3"/>
                      </a:lnTo>
                      <a:lnTo>
                        <a:pt x="0" y="1"/>
                      </a:lnTo>
                      <a:lnTo>
                        <a:pt x="0" y="0"/>
                      </a:lnTo>
                      <a:lnTo>
                        <a:pt x="66" y="0"/>
                      </a:lnTo>
                      <a:lnTo>
                        <a:pt x="66" y="1"/>
                      </a:lnTo>
                      <a:lnTo>
                        <a:pt x="0" y="4"/>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6" name="Freeform 1246">
                  <a:extLst>
                    <a:ext uri="{FF2B5EF4-FFF2-40B4-BE49-F238E27FC236}">
                      <a16:creationId xmlns:a16="http://schemas.microsoft.com/office/drawing/2014/main" id="{3843F114-1F77-4FF6-A549-46A0DAB67E53}"/>
                    </a:ext>
                  </a:extLst>
                </p:cNvPr>
                <p:cNvSpPr>
                  <a:spLocks/>
                </p:cNvSpPr>
                <p:nvPr/>
              </p:nvSpPr>
              <p:spPr bwMode="auto">
                <a:xfrm>
                  <a:off x="1010" y="3084"/>
                  <a:ext cx="66" cy="5"/>
                </a:xfrm>
                <a:custGeom>
                  <a:avLst/>
                  <a:gdLst>
                    <a:gd name="T0" fmla="*/ 0 w 66"/>
                    <a:gd name="T1" fmla="*/ 5 h 5"/>
                    <a:gd name="T2" fmla="*/ 0 w 66"/>
                    <a:gd name="T3" fmla="*/ 5 h 5"/>
                    <a:gd name="T4" fmla="*/ 0 w 66"/>
                    <a:gd name="T5" fmla="*/ 4 h 5"/>
                    <a:gd name="T6" fmla="*/ 0 w 66"/>
                    <a:gd name="T7" fmla="*/ 4 h 5"/>
                    <a:gd name="T8" fmla="*/ 0 w 66"/>
                    <a:gd name="T9" fmla="*/ 2 h 5"/>
                    <a:gd name="T10" fmla="*/ 0 w 66"/>
                    <a:gd name="T11" fmla="*/ 2 h 5"/>
                    <a:gd name="T12" fmla="*/ 66 w 66"/>
                    <a:gd name="T13" fmla="*/ 0 h 5"/>
                    <a:gd name="T14" fmla="*/ 66 w 66"/>
                    <a:gd name="T15" fmla="*/ 2 h 5"/>
                    <a:gd name="T16" fmla="*/ 66 w 66"/>
                    <a:gd name="T17" fmla="*/ 2 h 5"/>
                    <a:gd name="T18" fmla="*/ 66 w 66"/>
                    <a:gd name="T19" fmla="*/ 4 h 5"/>
                    <a:gd name="T20" fmla="*/ 66 w 66"/>
                    <a:gd name="T21" fmla="*/ 4 h 5"/>
                    <a:gd name="T22" fmla="*/ 0 w 66"/>
                    <a:gd name="T23" fmla="*/ 5 h 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6" h="5">
                      <a:moveTo>
                        <a:pt x="0" y="5"/>
                      </a:moveTo>
                      <a:lnTo>
                        <a:pt x="0" y="5"/>
                      </a:lnTo>
                      <a:lnTo>
                        <a:pt x="0" y="4"/>
                      </a:lnTo>
                      <a:lnTo>
                        <a:pt x="0" y="2"/>
                      </a:lnTo>
                      <a:lnTo>
                        <a:pt x="66" y="0"/>
                      </a:lnTo>
                      <a:lnTo>
                        <a:pt x="66" y="2"/>
                      </a:lnTo>
                      <a:lnTo>
                        <a:pt x="66" y="4"/>
                      </a:lnTo>
                      <a:lnTo>
                        <a:pt x="0" y="5"/>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 name="Freeform 1247">
                  <a:extLst>
                    <a:ext uri="{FF2B5EF4-FFF2-40B4-BE49-F238E27FC236}">
                      <a16:creationId xmlns:a16="http://schemas.microsoft.com/office/drawing/2014/main" id="{7142F29E-80F4-4BB7-B639-A0F04A0A4190}"/>
                    </a:ext>
                  </a:extLst>
                </p:cNvPr>
                <p:cNvSpPr>
                  <a:spLocks/>
                </p:cNvSpPr>
                <p:nvPr/>
              </p:nvSpPr>
              <p:spPr bwMode="auto">
                <a:xfrm>
                  <a:off x="1010" y="3077"/>
                  <a:ext cx="66" cy="4"/>
                </a:xfrm>
                <a:custGeom>
                  <a:avLst/>
                  <a:gdLst>
                    <a:gd name="T0" fmla="*/ 0 w 66"/>
                    <a:gd name="T1" fmla="*/ 4 h 4"/>
                    <a:gd name="T2" fmla="*/ 0 w 66"/>
                    <a:gd name="T3" fmla="*/ 4 h 4"/>
                    <a:gd name="T4" fmla="*/ 0 w 66"/>
                    <a:gd name="T5" fmla="*/ 3 h 4"/>
                    <a:gd name="T6" fmla="*/ 0 w 66"/>
                    <a:gd name="T7" fmla="*/ 1 h 4"/>
                    <a:gd name="T8" fmla="*/ 0 w 66"/>
                    <a:gd name="T9" fmla="*/ 1 h 4"/>
                    <a:gd name="T10" fmla="*/ 66 w 66"/>
                    <a:gd name="T11" fmla="*/ 0 h 4"/>
                    <a:gd name="T12" fmla="*/ 66 w 66"/>
                    <a:gd name="T13" fmla="*/ 0 h 4"/>
                    <a:gd name="T14" fmla="*/ 66 w 66"/>
                    <a:gd name="T15" fmla="*/ 1 h 4"/>
                    <a:gd name="T16" fmla="*/ 66 w 66"/>
                    <a:gd name="T17" fmla="*/ 3 h 4"/>
                    <a:gd name="T18" fmla="*/ 66 w 66"/>
                    <a:gd name="T19" fmla="*/ 3 h 4"/>
                    <a:gd name="T20" fmla="*/ 0 w 66"/>
                    <a:gd name="T21" fmla="*/ 4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6" h="4">
                      <a:moveTo>
                        <a:pt x="0" y="4"/>
                      </a:moveTo>
                      <a:lnTo>
                        <a:pt x="0" y="4"/>
                      </a:lnTo>
                      <a:lnTo>
                        <a:pt x="0" y="3"/>
                      </a:lnTo>
                      <a:lnTo>
                        <a:pt x="0" y="1"/>
                      </a:lnTo>
                      <a:lnTo>
                        <a:pt x="66" y="0"/>
                      </a:lnTo>
                      <a:lnTo>
                        <a:pt x="66" y="1"/>
                      </a:lnTo>
                      <a:lnTo>
                        <a:pt x="66" y="3"/>
                      </a:lnTo>
                      <a:lnTo>
                        <a:pt x="0" y="4"/>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8" name="Freeform 1248">
                  <a:extLst>
                    <a:ext uri="{FF2B5EF4-FFF2-40B4-BE49-F238E27FC236}">
                      <a16:creationId xmlns:a16="http://schemas.microsoft.com/office/drawing/2014/main" id="{1C7C0BFC-5A72-4DFE-A70A-118A2977AAFD}"/>
                    </a:ext>
                  </a:extLst>
                </p:cNvPr>
                <p:cNvSpPr>
                  <a:spLocks/>
                </p:cNvSpPr>
                <p:nvPr/>
              </p:nvSpPr>
              <p:spPr bwMode="auto">
                <a:xfrm>
                  <a:off x="1010" y="3068"/>
                  <a:ext cx="66" cy="6"/>
                </a:xfrm>
                <a:custGeom>
                  <a:avLst/>
                  <a:gdLst>
                    <a:gd name="T0" fmla="*/ 0 w 66"/>
                    <a:gd name="T1" fmla="*/ 6 h 6"/>
                    <a:gd name="T2" fmla="*/ 0 w 66"/>
                    <a:gd name="T3" fmla="*/ 4 h 6"/>
                    <a:gd name="T4" fmla="*/ 0 w 66"/>
                    <a:gd name="T5" fmla="*/ 3 h 6"/>
                    <a:gd name="T6" fmla="*/ 0 w 66"/>
                    <a:gd name="T7" fmla="*/ 3 h 6"/>
                    <a:gd name="T8" fmla="*/ 0 w 66"/>
                    <a:gd name="T9" fmla="*/ 1 h 6"/>
                    <a:gd name="T10" fmla="*/ 66 w 66"/>
                    <a:gd name="T11" fmla="*/ 0 h 6"/>
                    <a:gd name="T12" fmla="*/ 66 w 66"/>
                    <a:gd name="T13" fmla="*/ 0 h 6"/>
                    <a:gd name="T14" fmla="*/ 66 w 66"/>
                    <a:gd name="T15" fmla="*/ 1 h 6"/>
                    <a:gd name="T16" fmla="*/ 66 w 66"/>
                    <a:gd name="T17" fmla="*/ 3 h 6"/>
                    <a:gd name="T18" fmla="*/ 66 w 66"/>
                    <a:gd name="T19" fmla="*/ 4 h 6"/>
                    <a:gd name="T20" fmla="*/ 0 w 66"/>
                    <a:gd name="T21" fmla="*/ 6 h 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6" h="6">
                      <a:moveTo>
                        <a:pt x="0" y="6"/>
                      </a:moveTo>
                      <a:lnTo>
                        <a:pt x="0" y="4"/>
                      </a:lnTo>
                      <a:lnTo>
                        <a:pt x="0" y="3"/>
                      </a:lnTo>
                      <a:lnTo>
                        <a:pt x="0" y="1"/>
                      </a:lnTo>
                      <a:lnTo>
                        <a:pt x="66" y="0"/>
                      </a:lnTo>
                      <a:lnTo>
                        <a:pt x="66" y="1"/>
                      </a:lnTo>
                      <a:lnTo>
                        <a:pt x="66" y="3"/>
                      </a:lnTo>
                      <a:lnTo>
                        <a:pt x="66" y="4"/>
                      </a:lnTo>
                      <a:lnTo>
                        <a:pt x="0" y="6"/>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9" name="Freeform 1249">
                  <a:extLst>
                    <a:ext uri="{FF2B5EF4-FFF2-40B4-BE49-F238E27FC236}">
                      <a16:creationId xmlns:a16="http://schemas.microsoft.com/office/drawing/2014/main" id="{D6EE5EB1-70F2-4046-9030-8C284B575CAF}"/>
                    </a:ext>
                  </a:extLst>
                </p:cNvPr>
                <p:cNvSpPr>
                  <a:spLocks/>
                </p:cNvSpPr>
                <p:nvPr/>
              </p:nvSpPr>
              <p:spPr bwMode="auto">
                <a:xfrm>
                  <a:off x="1010" y="3060"/>
                  <a:ext cx="66" cy="5"/>
                </a:xfrm>
                <a:custGeom>
                  <a:avLst/>
                  <a:gdLst>
                    <a:gd name="T0" fmla="*/ 0 w 66"/>
                    <a:gd name="T1" fmla="*/ 5 h 5"/>
                    <a:gd name="T2" fmla="*/ 0 w 66"/>
                    <a:gd name="T3" fmla="*/ 5 h 5"/>
                    <a:gd name="T4" fmla="*/ 0 w 66"/>
                    <a:gd name="T5" fmla="*/ 3 h 5"/>
                    <a:gd name="T6" fmla="*/ 0 w 66"/>
                    <a:gd name="T7" fmla="*/ 2 h 5"/>
                    <a:gd name="T8" fmla="*/ 0 w 66"/>
                    <a:gd name="T9" fmla="*/ 2 h 5"/>
                    <a:gd name="T10" fmla="*/ 66 w 66"/>
                    <a:gd name="T11" fmla="*/ 0 h 5"/>
                    <a:gd name="T12" fmla="*/ 66 w 66"/>
                    <a:gd name="T13" fmla="*/ 0 h 5"/>
                    <a:gd name="T14" fmla="*/ 66 w 66"/>
                    <a:gd name="T15" fmla="*/ 2 h 5"/>
                    <a:gd name="T16" fmla="*/ 66 w 66"/>
                    <a:gd name="T17" fmla="*/ 3 h 5"/>
                    <a:gd name="T18" fmla="*/ 66 w 66"/>
                    <a:gd name="T19" fmla="*/ 3 h 5"/>
                    <a:gd name="T20" fmla="*/ 0 w 66"/>
                    <a:gd name="T21" fmla="*/ 5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6" h="5">
                      <a:moveTo>
                        <a:pt x="0" y="5"/>
                      </a:moveTo>
                      <a:lnTo>
                        <a:pt x="0" y="5"/>
                      </a:lnTo>
                      <a:lnTo>
                        <a:pt x="0" y="3"/>
                      </a:lnTo>
                      <a:lnTo>
                        <a:pt x="0" y="2"/>
                      </a:lnTo>
                      <a:lnTo>
                        <a:pt x="66" y="0"/>
                      </a:lnTo>
                      <a:lnTo>
                        <a:pt x="66" y="2"/>
                      </a:lnTo>
                      <a:lnTo>
                        <a:pt x="66" y="3"/>
                      </a:lnTo>
                      <a:lnTo>
                        <a:pt x="0" y="5"/>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0" name="Freeform 1250">
                  <a:extLst>
                    <a:ext uri="{FF2B5EF4-FFF2-40B4-BE49-F238E27FC236}">
                      <a16:creationId xmlns:a16="http://schemas.microsoft.com/office/drawing/2014/main" id="{A53592BF-A50F-4FBA-92C8-AE4CF09D6493}"/>
                    </a:ext>
                  </a:extLst>
                </p:cNvPr>
                <p:cNvSpPr>
                  <a:spLocks/>
                </p:cNvSpPr>
                <p:nvPr/>
              </p:nvSpPr>
              <p:spPr bwMode="auto">
                <a:xfrm>
                  <a:off x="1010" y="3053"/>
                  <a:ext cx="66" cy="4"/>
                </a:xfrm>
                <a:custGeom>
                  <a:avLst/>
                  <a:gdLst>
                    <a:gd name="T0" fmla="*/ 0 w 66"/>
                    <a:gd name="T1" fmla="*/ 4 h 4"/>
                    <a:gd name="T2" fmla="*/ 0 w 66"/>
                    <a:gd name="T3" fmla="*/ 3 h 4"/>
                    <a:gd name="T4" fmla="*/ 0 w 66"/>
                    <a:gd name="T5" fmla="*/ 3 h 4"/>
                    <a:gd name="T6" fmla="*/ 0 w 66"/>
                    <a:gd name="T7" fmla="*/ 1 h 4"/>
                    <a:gd name="T8" fmla="*/ 0 w 66"/>
                    <a:gd name="T9" fmla="*/ 1 h 4"/>
                    <a:gd name="T10" fmla="*/ 66 w 66"/>
                    <a:gd name="T11" fmla="*/ 0 h 4"/>
                    <a:gd name="T12" fmla="*/ 66 w 66"/>
                    <a:gd name="T13" fmla="*/ 0 h 4"/>
                    <a:gd name="T14" fmla="*/ 66 w 66"/>
                    <a:gd name="T15" fmla="*/ 1 h 4"/>
                    <a:gd name="T16" fmla="*/ 66 w 66"/>
                    <a:gd name="T17" fmla="*/ 1 h 4"/>
                    <a:gd name="T18" fmla="*/ 66 w 66"/>
                    <a:gd name="T19" fmla="*/ 3 h 4"/>
                    <a:gd name="T20" fmla="*/ 0 w 66"/>
                    <a:gd name="T21" fmla="*/ 4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6" h="4">
                      <a:moveTo>
                        <a:pt x="0" y="4"/>
                      </a:moveTo>
                      <a:lnTo>
                        <a:pt x="0" y="3"/>
                      </a:lnTo>
                      <a:lnTo>
                        <a:pt x="0" y="1"/>
                      </a:lnTo>
                      <a:lnTo>
                        <a:pt x="66" y="0"/>
                      </a:lnTo>
                      <a:lnTo>
                        <a:pt x="66" y="1"/>
                      </a:lnTo>
                      <a:lnTo>
                        <a:pt x="66" y="3"/>
                      </a:lnTo>
                      <a:lnTo>
                        <a:pt x="0" y="4"/>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1" name="Freeform 1251">
                  <a:extLst>
                    <a:ext uri="{FF2B5EF4-FFF2-40B4-BE49-F238E27FC236}">
                      <a16:creationId xmlns:a16="http://schemas.microsoft.com/office/drawing/2014/main" id="{C7A67063-C19A-43DF-A6A3-83B9C7512E23}"/>
                    </a:ext>
                  </a:extLst>
                </p:cNvPr>
                <p:cNvSpPr>
                  <a:spLocks/>
                </p:cNvSpPr>
                <p:nvPr/>
              </p:nvSpPr>
              <p:spPr bwMode="auto">
                <a:xfrm>
                  <a:off x="1010" y="3045"/>
                  <a:ext cx="66" cy="3"/>
                </a:xfrm>
                <a:custGeom>
                  <a:avLst/>
                  <a:gdLst>
                    <a:gd name="T0" fmla="*/ 0 w 66"/>
                    <a:gd name="T1" fmla="*/ 3 h 3"/>
                    <a:gd name="T2" fmla="*/ 0 w 66"/>
                    <a:gd name="T3" fmla="*/ 3 h 3"/>
                    <a:gd name="T4" fmla="*/ 0 w 66"/>
                    <a:gd name="T5" fmla="*/ 2 h 3"/>
                    <a:gd name="T6" fmla="*/ 0 w 66"/>
                    <a:gd name="T7" fmla="*/ 2 h 3"/>
                    <a:gd name="T8" fmla="*/ 0 w 66"/>
                    <a:gd name="T9" fmla="*/ 0 h 3"/>
                    <a:gd name="T10" fmla="*/ 64 w 66"/>
                    <a:gd name="T11" fmla="*/ 0 h 3"/>
                    <a:gd name="T12" fmla="*/ 66 w 66"/>
                    <a:gd name="T13" fmla="*/ 0 h 3"/>
                    <a:gd name="T14" fmla="*/ 66 w 66"/>
                    <a:gd name="T15" fmla="*/ 0 h 3"/>
                    <a:gd name="T16" fmla="*/ 66 w 66"/>
                    <a:gd name="T17" fmla="*/ 2 h 3"/>
                    <a:gd name="T18" fmla="*/ 66 w 66"/>
                    <a:gd name="T19" fmla="*/ 3 h 3"/>
                    <a:gd name="T20" fmla="*/ 0 w 66"/>
                    <a:gd name="T21" fmla="*/ 3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6" h="3">
                      <a:moveTo>
                        <a:pt x="0" y="3"/>
                      </a:moveTo>
                      <a:lnTo>
                        <a:pt x="0" y="3"/>
                      </a:lnTo>
                      <a:lnTo>
                        <a:pt x="0" y="2"/>
                      </a:lnTo>
                      <a:lnTo>
                        <a:pt x="0" y="0"/>
                      </a:lnTo>
                      <a:lnTo>
                        <a:pt x="64" y="0"/>
                      </a:lnTo>
                      <a:lnTo>
                        <a:pt x="66" y="0"/>
                      </a:lnTo>
                      <a:lnTo>
                        <a:pt x="66" y="2"/>
                      </a:lnTo>
                      <a:lnTo>
                        <a:pt x="66" y="3"/>
                      </a:lnTo>
                      <a:lnTo>
                        <a:pt x="0" y="3"/>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2" name="Freeform 1252">
                  <a:extLst>
                    <a:ext uri="{FF2B5EF4-FFF2-40B4-BE49-F238E27FC236}">
                      <a16:creationId xmlns:a16="http://schemas.microsoft.com/office/drawing/2014/main" id="{3BF58BAC-EDDF-45BA-8867-4358835A2377}"/>
                    </a:ext>
                  </a:extLst>
                </p:cNvPr>
                <p:cNvSpPr>
                  <a:spLocks/>
                </p:cNvSpPr>
                <p:nvPr/>
              </p:nvSpPr>
              <p:spPr bwMode="auto">
                <a:xfrm>
                  <a:off x="1009" y="3036"/>
                  <a:ext cx="65" cy="5"/>
                </a:xfrm>
                <a:custGeom>
                  <a:avLst/>
                  <a:gdLst>
                    <a:gd name="T0" fmla="*/ 0 w 65"/>
                    <a:gd name="T1" fmla="*/ 5 h 5"/>
                    <a:gd name="T2" fmla="*/ 0 w 65"/>
                    <a:gd name="T3" fmla="*/ 5 h 5"/>
                    <a:gd name="T4" fmla="*/ 0 w 65"/>
                    <a:gd name="T5" fmla="*/ 3 h 5"/>
                    <a:gd name="T6" fmla="*/ 0 w 65"/>
                    <a:gd name="T7" fmla="*/ 1 h 5"/>
                    <a:gd name="T8" fmla="*/ 0 w 65"/>
                    <a:gd name="T9" fmla="*/ 1 h 5"/>
                    <a:gd name="T10" fmla="*/ 65 w 65"/>
                    <a:gd name="T11" fmla="*/ 0 h 5"/>
                    <a:gd name="T12" fmla="*/ 65 w 65"/>
                    <a:gd name="T13" fmla="*/ 0 h 5"/>
                    <a:gd name="T14" fmla="*/ 65 w 65"/>
                    <a:gd name="T15" fmla="*/ 1 h 5"/>
                    <a:gd name="T16" fmla="*/ 65 w 65"/>
                    <a:gd name="T17" fmla="*/ 1 h 5"/>
                    <a:gd name="T18" fmla="*/ 65 w 65"/>
                    <a:gd name="T19" fmla="*/ 3 h 5"/>
                    <a:gd name="T20" fmla="*/ 0 w 65"/>
                    <a:gd name="T21" fmla="*/ 5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5" h="5">
                      <a:moveTo>
                        <a:pt x="0" y="5"/>
                      </a:moveTo>
                      <a:lnTo>
                        <a:pt x="0" y="5"/>
                      </a:lnTo>
                      <a:lnTo>
                        <a:pt x="0" y="3"/>
                      </a:lnTo>
                      <a:lnTo>
                        <a:pt x="0" y="1"/>
                      </a:lnTo>
                      <a:lnTo>
                        <a:pt x="65" y="0"/>
                      </a:lnTo>
                      <a:lnTo>
                        <a:pt x="65" y="1"/>
                      </a:lnTo>
                      <a:lnTo>
                        <a:pt x="65" y="3"/>
                      </a:lnTo>
                      <a:lnTo>
                        <a:pt x="0" y="5"/>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3" name="Freeform 1253">
                  <a:extLst>
                    <a:ext uri="{FF2B5EF4-FFF2-40B4-BE49-F238E27FC236}">
                      <a16:creationId xmlns:a16="http://schemas.microsoft.com/office/drawing/2014/main" id="{05AE6925-8715-4DDB-BF73-04F3DE502230}"/>
                    </a:ext>
                  </a:extLst>
                </p:cNvPr>
                <p:cNvSpPr>
                  <a:spLocks/>
                </p:cNvSpPr>
                <p:nvPr/>
              </p:nvSpPr>
              <p:spPr bwMode="auto">
                <a:xfrm>
                  <a:off x="1009" y="3028"/>
                  <a:ext cx="65" cy="5"/>
                </a:xfrm>
                <a:custGeom>
                  <a:avLst/>
                  <a:gdLst>
                    <a:gd name="T0" fmla="*/ 0 w 65"/>
                    <a:gd name="T1" fmla="*/ 5 h 5"/>
                    <a:gd name="T2" fmla="*/ 0 w 65"/>
                    <a:gd name="T3" fmla="*/ 3 h 5"/>
                    <a:gd name="T4" fmla="*/ 0 w 65"/>
                    <a:gd name="T5" fmla="*/ 2 h 5"/>
                    <a:gd name="T6" fmla="*/ 0 w 65"/>
                    <a:gd name="T7" fmla="*/ 2 h 5"/>
                    <a:gd name="T8" fmla="*/ 0 w 65"/>
                    <a:gd name="T9" fmla="*/ 2 h 5"/>
                    <a:gd name="T10" fmla="*/ 65 w 65"/>
                    <a:gd name="T11" fmla="*/ 0 h 5"/>
                    <a:gd name="T12" fmla="*/ 65 w 65"/>
                    <a:gd name="T13" fmla="*/ 0 h 5"/>
                    <a:gd name="T14" fmla="*/ 65 w 65"/>
                    <a:gd name="T15" fmla="*/ 2 h 5"/>
                    <a:gd name="T16" fmla="*/ 65 w 65"/>
                    <a:gd name="T17" fmla="*/ 2 h 5"/>
                    <a:gd name="T18" fmla="*/ 65 w 65"/>
                    <a:gd name="T19" fmla="*/ 2 h 5"/>
                    <a:gd name="T20" fmla="*/ 0 w 65"/>
                    <a:gd name="T21" fmla="*/ 5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5" h="5">
                      <a:moveTo>
                        <a:pt x="0" y="5"/>
                      </a:moveTo>
                      <a:lnTo>
                        <a:pt x="0" y="3"/>
                      </a:lnTo>
                      <a:lnTo>
                        <a:pt x="0" y="2"/>
                      </a:lnTo>
                      <a:lnTo>
                        <a:pt x="65" y="0"/>
                      </a:lnTo>
                      <a:lnTo>
                        <a:pt x="65" y="2"/>
                      </a:lnTo>
                      <a:lnTo>
                        <a:pt x="0" y="5"/>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4" name="Freeform 1254">
                  <a:extLst>
                    <a:ext uri="{FF2B5EF4-FFF2-40B4-BE49-F238E27FC236}">
                      <a16:creationId xmlns:a16="http://schemas.microsoft.com/office/drawing/2014/main" id="{D8760822-FE7A-4C6B-AF36-5A1ED04C960B}"/>
                    </a:ext>
                  </a:extLst>
                </p:cNvPr>
                <p:cNvSpPr>
                  <a:spLocks/>
                </p:cNvSpPr>
                <p:nvPr/>
              </p:nvSpPr>
              <p:spPr bwMode="auto">
                <a:xfrm>
                  <a:off x="1009" y="3019"/>
                  <a:ext cx="65" cy="6"/>
                </a:xfrm>
                <a:custGeom>
                  <a:avLst/>
                  <a:gdLst>
                    <a:gd name="T0" fmla="*/ 0 w 65"/>
                    <a:gd name="T1" fmla="*/ 6 h 6"/>
                    <a:gd name="T2" fmla="*/ 0 w 65"/>
                    <a:gd name="T3" fmla="*/ 5 h 6"/>
                    <a:gd name="T4" fmla="*/ 0 w 65"/>
                    <a:gd name="T5" fmla="*/ 3 h 6"/>
                    <a:gd name="T6" fmla="*/ 0 w 65"/>
                    <a:gd name="T7" fmla="*/ 3 h 6"/>
                    <a:gd name="T8" fmla="*/ 0 w 65"/>
                    <a:gd name="T9" fmla="*/ 2 h 6"/>
                    <a:gd name="T10" fmla="*/ 65 w 65"/>
                    <a:gd name="T11" fmla="*/ 0 h 6"/>
                    <a:gd name="T12" fmla="*/ 65 w 65"/>
                    <a:gd name="T13" fmla="*/ 0 h 6"/>
                    <a:gd name="T14" fmla="*/ 65 w 65"/>
                    <a:gd name="T15" fmla="*/ 2 h 6"/>
                    <a:gd name="T16" fmla="*/ 65 w 65"/>
                    <a:gd name="T17" fmla="*/ 3 h 6"/>
                    <a:gd name="T18" fmla="*/ 65 w 65"/>
                    <a:gd name="T19" fmla="*/ 3 h 6"/>
                    <a:gd name="T20" fmla="*/ 0 w 65"/>
                    <a:gd name="T21" fmla="*/ 6 h 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5" h="6">
                      <a:moveTo>
                        <a:pt x="0" y="6"/>
                      </a:moveTo>
                      <a:lnTo>
                        <a:pt x="0" y="5"/>
                      </a:lnTo>
                      <a:lnTo>
                        <a:pt x="0" y="3"/>
                      </a:lnTo>
                      <a:lnTo>
                        <a:pt x="0" y="2"/>
                      </a:lnTo>
                      <a:lnTo>
                        <a:pt x="65" y="0"/>
                      </a:lnTo>
                      <a:lnTo>
                        <a:pt x="65" y="2"/>
                      </a:lnTo>
                      <a:lnTo>
                        <a:pt x="65" y="3"/>
                      </a:lnTo>
                      <a:lnTo>
                        <a:pt x="0" y="6"/>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5" name="Freeform 1255">
                  <a:extLst>
                    <a:ext uri="{FF2B5EF4-FFF2-40B4-BE49-F238E27FC236}">
                      <a16:creationId xmlns:a16="http://schemas.microsoft.com/office/drawing/2014/main" id="{B350200F-F29C-414D-B33B-03AEA811B33C}"/>
                    </a:ext>
                  </a:extLst>
                </p:cNvPr>
                <p:cNvSpPr>
                  <a:spLocks/>
                </p:cNvSpPr>
                <p:nvPr/>
              </p:nvSpPr>
              <p:spPr bwMode="auto">
                <a:xfrm>
                  <a:off x="1009" y="3012"/>
                  <a:ext cx="65" cy="6"/>
                </a:xfrm>
                <a:custGeom>
                  <a:avLst/>
                  <a:gdLst>
                    <a:gd name="T0" fmla="*/ 0 w 65"/>
                    <a:gd name="T1" fmla="*/ 6 h 6"/>
                    <a:gd name="T2" fmla="*/ 0 w 65"/>
                    <a:gd name="T3" fmla="*/ 4 h 6"/>
                    <a:gd name="T4" fmla="*/ 0 w 65"/>
                    <a:gd name="T5" fmla="*/ 4 h 6"/>
                    <a:gd name="T6" fmla="*/ 0 w 65"/>
                    <a:gd name="T7" fmla="*/ 3 h 6"/>
                    <a:gd name="T8" fmla="*/ 0 w 65"/>
                    <a:gd name="T9" fmla="*/ 3 h 6"/>
                    <a:gd name="T10" fmla="*/ 3 w 65"/>
                    <a:gd name="T11" fmla="*/ 3 h 6"/>
                    <a:gd name="T12" fmla="*/ 6 w 65"/>
                    <a:gd name="T13" fmla="*/ 3 h 6"/>
                    <a:gd name="T14" fmla="*/ 9 w 65"/>
                    <a:gd name="T15" fmla="*/ 1 h 6"/>
                    <a:gd name="T16" fmla="*/ 13 w 65"/>
                    <a:gd name="T17" fmla="*/ 1 h 6"/>
                    <a:gd name="T18" fmla="*/ 16 w 65"/>
                    <a:gd name="T19" fmla="*/ 1 h 6"/>
                    <a:gd name="T20" fmla="*/ 19 w 65"/>
                    <a:gd name="T21" fmla="*/ 1 h 6"/>
                    <a:gd name="T22" fmla="*/ 22 w 65"/>
                    <a:gd name="T23" fmla="*/ 1 h 6"/>
                    <a:gd name="T24" fmla="*/ 25 w 65"/>
                    <a:gd name="T25" fmla="*/ 0 h 6"/>
                    <a:gd name="T26" fmla="*/ 65 w 65"/>
                    <a:gd name="T27" fmla="*/ 0 h 6"/>
                    <a:gd name="T28" fmla="*/ 65 w 65"/>
                    <a:gd name="T29" fmla="*/ 0 h 6"/>
                    <a:gd name="T30" fmla="*/ 65 w 65"/>
                    <a:gd name="T31" fmla="*/ 1 h 6"/>
                    <a:gd name="T32" fmla="*/ 65 w 65"/>
                    <a:gd name="T33" fmla="*/ 3 h 6"/>
                    <a:gd name="T34" fmla="*/ 65 w 65"/>
                    <a:gd name="T35" fmla="*/ 3 h 6"/>
                    <a:gd name="T36" fmla="*/ 0 w 65"/>
                    <a:gd name="T37" fmla="*/ 6 h 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5" h="6">
                      <a:moveTo>
                        <a:pt x="0" y="6"/>
                      </a:moveTo>
                      <a:lnTo>
                        <a:pt x="0" y="4"/>
                      </a:lnTo>
                      <a:lnTo>
                        <a:pt x="0" y="3"/>
                      </a:lnTo>
                      <a:lnTo>
                        <a:pt x="3" y="3"/>
                      </a:lnTo>
                      <a:lnTo>
                        <a:pt x="6" y="3"/>
                      </a:lnTo>
                      <a:lnTo>
                        <a:pt x="9" y="1"/>
                      </a:lnTo>
                      <a:lnTo>
                        <a:pt x="13" y="1"/>
                      </a:lnTo>
                      <a:lnTo>
                        <a:pt x="16" y="1"/>
                      </a:lnTo>
                      <a:lnTo>
                        <a:pt x="19" y="1"/>
                      </a:lnTo>
                      <a:lnTo>
                        <a:pt x="22" y="1"/>
                      </a:lnTo>
                      <a:lnTo>
                        <a:pt x="25" y="0"/>
                      </a:lnTo>
                      <a:lnTo>
                        <a:pt x="65" y="0"/>
                      </a:lnTo>
                      <a:lnTo>
                        <a:pt x="65" y="1"/>
                      </a:lnTo>
                      <a:lnTo>
                        <a:pt x="65" y="3"/>
                      </a:lnTo>
                      <a:lnTo>
                        <a:pt x="0" y="6"/>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6" name="Freeform 1256">
                  <a:extLst>
                    <a:ext uri="{FF2B5EF4-FFF2-40B4-BE49-F238E27FC236}">
                      <a16:creationId xmlns:a16="http://schemas.microsoft.com/office/drawing/2014/main" id="{5837974D-753E-444B-A274-61371337F42C}"/>
                    </a:ext>
                  </a:extLst>
                </p:cNvPr>
                <p:cNvSpPr>
                  <a:spLocks/>
                </p:cNvSpPr>
                <p:nvPr/>
              </p:nvSpPr>
              <p:spPr bwMode="auto">
                <a:xfrm>
                  <a:off x="1038" y="3007"/>
                  <a:ext cx="36" cy="1"/>
                </a:xfrm>
                <a:custGeom>
                  <a:avLst/>
                  <a:gdLst>
                    <a:gd name="T0" fmla="*/ 0 w 36"/>
                    <a:gd name="T1" fmla="*/ 0 h 1"/>
                    <a:gd name="T2" fmla="*/ 1 w 36"/>
                    <a:gd name="T3" fmla="*/ 0 h 1"/>
                    <a:gd name="T4" fmla="*/ 3 w 36"/>
                    <a:gd name="T5" fmla="*/ 0 h 1"/>
                    <a:gd name="T6" fmla="*/ 4 w 36"/>
                    <a:gd name="T7" fmla="*/ 0 h 1"/>
                    <a:gd name="T8" fmla="*/ 8 w 36"/>
                    <a:gd name="T9" fmla="*/ 0 h 1"/>
                    <a:gd name="T10" fmla="*/ 11 w 36"/>
                    <a:gd name="T11" fmla="*/ 0 h 1"/>
                    <a:gd name="T12" fmla="*/ 14 w 36"/>
                    <a:gd name="T13" fmla="*/ 0 h 1"/>
                    <a:gd name="T14" fmla="*/ 17 w 36"/>
                    <a:gd name="T15" fmla="*/ 0 h 1"/>
                    <a:gd name="T16" fmla="*/ 22 w 36"/>
                    <a:gd name="T17" fmla="*/ 0 h 1"/>
                    <a:gd name="T18" fmla="*/ 25 w 36"/>
                    <a:gd name="T19" fmla="*/ 0 h 1"/>
                    <a:gd name="T20" fmla="*/ 28 w 36"/>
                    <a:gd name="T21" fmla="*/ 0 h 1"/>
                    <a:gd name="T22" fmla="*/ 33 w 36"/>
                    <a:gd name="T23" fmla="*/ 0 h 1"/>
                    <a:gd name="T24" fmla="*/ 36 w 36"/>
                    <a:gd name="T25" fmla="*/ 0 h 1"/>
                    <a:gd name="T26" fmla="*/ 0 w 36"/>
                    <a:gd name="T27" fmla="*/ 0 h 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 h="1">
                      <a:moveTo>
                        <a:pt x="0" y="0"/>
                      </a:moveTo>
                      <a:lnTo>
                        <a:pt x="1" y="0"/>
                      </a:lnTo>
                      <a:lnTo>
                        <a:pt x="3" y="0"/>
                      </a:lnTo>
                      <a:lnTo>
                        <a:pt x="4" y="0"/>
                      </a:lnTo>
                      <a:lnTo>
                        <a:pt x="8" y="0"/>
                      </a:lnTo>
                      <a:lnTo>
                        <a:pt x="11" y="0"/>
                      </a:lnTo>
                      <a:lnTo>
                        <a:pt x="14" y="0"/>
                      </a:lnTo>
                      <a:lnTo>
                        <a:pt x="17" y="0"/>
                      </a:lnTo>
                      <a:lnTo>
                        <a:pt x="22" y="0"/>
                      </a:lnTo>
                      <a:lnTo>
                        <a:pt x="25" y="0"/>
                      </a:lnTo>
                      <a:lnTo>
                        <a:pt x="28" y="0"/>
                      </a:lnTo>
                      <a:lnTo>
                        <a:pt x="33" y="0"/>
                      </a:lnTo>
                      <a:lnTo>
                        <a:pt x="36" y="0"/>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7" name="Freeform 1257">
                  <a:extLst>
                    <a:ext uri="{FF2B5EF4-FFF2-40B4-BE49-F238E27FC236}">
                      <a16:creationId xmlns:a16="http://schemas.microsoft.com/office/drawing/2014/main" id="{50014CBC-BDBD-4DBC-9255-119DF0BFB1B0}"/>
                    </a:ext>
                  </a:extLst>
                </p:cNvPr>
                <p:cNvSpPr>
                  <a:spLocks/>
                </p:cNvSpPr>
                <p:nvPr/>
              </p:nvSpPr>
              <p:spPr bwMode="auto">
                <a:xfrm>
                  <a:off x="786" y="3012"/>
                  <a:ext cx="19" cy="142"/>
                </a:xfrm>
                <a:custGeom>
                  <a:avLst/>
                  <a:gdLst>
                    <a:gd name="T0" fmla="*/ 0 w 19"/>
                    <a:gd name="T1" fmla="*/ 0 h 142"/>
                    <a:gd name="T2" fmla="*/ 0 w 19"/>
                    <a:gd name="T3" fmla="*/ 0 h 142"/>
                    <a:gd name="T4" fmla="*/ 1 w 19"/>
                    <a:gd name="T5" fmla="*/ 0 h 142"/>
                    <a:gd name="T6" fmla="*/ 3 w 19"/>
                    <a:gd name="T7" fmla="*/ 0 h 142"/>
                    <a:gd name="T8" fmla="*/ 4 w 19"/>
                    <a:gd name="T9" fmla="*/ 1 h 142"/>
                    <a:gd name="T10" fmla="*/ 6 w 19"/>
                    <a:gd name="T11" fmla="*/ 1 h 142"/>
                    <a:gd name="T12" fmla="*/ 6 w 19"/>
                    <a:gd name="T13" fmla="*/ 3 h 142"/>
                    <a:gd name="T14" fmla="*/ 8 w 19"/>
                    <a:gd name="T15" fmla="*/ 3 h 142"/>
                    <a:gd name="T16" fmla="*/ 9 w 19"/>
                    <a:gd name="T17" fmla="*/ 3 h 142"/>
                    <a:gd name="T18" fmla="*/ 11 w 19"/>
                    <a:gd name="T19" fmla="*/ 3 h 142"/>
                    <a:gd name="T20" fmla="*/ 12 w 19"/>
                    <a:gd name="T21" fmla="*/ 4 h 142"/>
                    <a:gd name="T22" fmla="*/ 12 w 19"/>
                    <a:gd name="T23" fmla="*/ 4 h 142"/>
                    <a:gd name="T24" fmla="*/ 14 w 19"/>
                    <a:gd name="T25" fmla="*/ 4 h 142"/>
                    <a:gd name="T26" fmla="*/ 16 w 19"/>
                    <a:gd name="T27" fmla="*/ 4 h 142"/>
                    <a:gd name="T28" fmla="*/ 17 w 19"/>
                    <a:gd name="T29" fmla="*/ 4 h 142"/>
                    <a:gd name="T30" fmla="*/ 19 w 19"/>
                    <a:gd name="T31" fmla="*/ 6 h 142"/>
                    <a:gd name="T32" fmla="*/ 19 w 19"/>
                    <a:gd name="T33" fmla="*/ 6 h 142"/>
                    <a:gd name="T34" fmla="*/ 19 w 19"/>
                    <a:gd name="T35" fmla="*/ 22 h 142"/>
                    <a:gd name="T36" fmla="*/ 19 w 19"/>
                    <a:gd name="T37" fmla="*/ 39 h 142"/>
                    <a:gd name="T38" fmla="*/ 19 w 19"/>
                    <a:gd name="T39" fmla="*/ 57 h 142"/>
                    <a:gd name="T40" fmla="*/ 19 w 19"/>
                    <a:gd name="T41" fmla="*/ 74 h 142"/>
                    <a:gd name="T42" fmla="*/ 19 w 19"/>
                    <a:gd name="T43" fmla="*/ 91 h 142"/>
                    <a:gd name="T44" fmla="*/ 19 w 19"/>
                    <a:gd name="T45" fmla="*/ 107 h 142"/>
                    <a:gd name="T46" fmla="*/ 19 w 19"/>
                    <a:gd name="T47" fmla="*/ 124 h 142"/>
                    <a:gd name="T48" fmla="*/ 19 w 19"/>
                    <a:gd name="T49" fmla="*/ 142 h 142"/>
                    <a:gd name="T50" fmla="*/ 19 w 19"/>
                    <a:gd name="T51" fmla="*/ 142 h 142"/>
                    <a:gd name="T52" fmla="*/ 17 w 19"/>
                    <a:gd name="T53" fmla="*/ 142 h 142"/>
                    <a:gd name="T54" fmla="*/ 16 w 19"/>
                    <a:gd name="T55" fmla="*/ 142 h 142"/>
                    <a:gd name="T56" fmla="*/ 14 w 19"/>
                    <a:gd name="T57" fmla="*/ 141 h 142"/>
                    <a:gd name="T58" fmla="*/ 12 w 19"/>
                    <a:gd name="T59" fmla="*/ 141 h 142"/>
                    <a:gd name="T60" fmla="*/ 12 w 19"/>
                    <a:gd name="T61" fmla="*/ 141 h 142"/>
                    <a:gd name="T62" fmla="*/ 11 w 19"/>
                    <a:gd name="T63" fmla="*/ 141 h 142"/>
                    <a:gd name="T64" fmla="*/ 9 w 19"/>
                    <a:gd name="T65" fmla="*/ 141 h 142"/>
                    <a:gd name="T66" fmla="*/ 8 w 19"/>
                    <a:gd name="T67" fmla="*/ 141 h 142"/>
                    <a:gd name="T68" fmla="*/ 6 w 19"/>
                    <a:gd name="T69" fmla="*/ 141 h 142"/>
                    <a:gd name="T70" fmla="*/ 6 w 19"/>
                    <a:gd name="T71" fmla="*/ 141 h 142"/>
                    <a:gd name="T72" fmla="*/ 4 w 19"/>
                    <a:gd name="T73" fmla="*/ 141 h 142"/>
                    <a:gd name="T74" fmla="*/ 3 w 19"/>
                    <a:gd name="T75" fmla="*/ 141 h 142"/>
                    <a:gd name="T76" fmla="*/ 1 w 19"/>
                    <a:gd name="T77" fmla="*/ 141 h 142"/>
                    <a:gd name="T78" fmla="*/ 0 w 19"/>
                    <a:gd name="T79" fmla="*/ 142 h 142"/>
                    <a:gd name="T80" fmla="*/ 0 w 19"/>
                    <a:gd name="T81" fmla="*/ 142 h 142"/>
                    <a:gd name="T82" fmla="*/ 0 w 19"/>
                    <a:gd name="T83" fmla="*/ 124 h 142"/>
                    <a:gd name="T84" fmla="*/ 0 w 19"/>
                    <a:gd name="T85" fmla="*/ 106 h 142"/>
                    <a:gd name="T86" fmla="*/ 0 w 19"/>
                    <a:gd name="T87" fmla="*/ 88 h 142"/>
                    <a:gd name="T88" fmla="*/ 0 w 19"/>
                    <a:gd name="T89" fmla="*/ 71 h 142"/>
                    <a:gd name="T90" fmla="*/ 0 w 19"/>
                    <a:gd name="T91" fmla="*/ 53 h 142"/>
                    <a:gd name="T92" fmla="*/ 0 w 19"/>
                    <a:gd name="T93" fmla="*/ 35 h 142"/>
                    <a:gd name="T94" fmla="*/ 0 w 19"/>
                    <a:gd name="T95" fmla="*/ 18 h 142"/>
                    <a:gd name="T96" fmla="*/ 0 w 19"/>
                    <a:gd name="T97" fmla="*/ 0 h 14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9" h="142">
                      <a:moveTo>
                        <a:pt x="0" y="0"/>
                      </a:moveTo>
                      <a:lnTo>
                        <a:pt x="0" y="0"/>
                      </a:lnTo>
                      <a:lnTo>
                        <a:pt x="1" y="0"/>
                      </a:lnTo>
                      <a:lnTo>
                        <a:pt x="3" y="0"/>
                      </a:lnTo>
                      <a:lnTo>
                        <a:pt x="4" y="1"/>
                      </a:lnTo>
                      <a:lnTo>
                        <a:pt x="6" y="1"/>
                      </a:lnTo>
                      <a:lnTo>
                        <a:pt x="6" y="3"/>
                      </a:lnTo>
                      <a:lnTo>
                        <a:pt x="8" y="3"/>
                      </a:lnTo>
                      <a:lnTo>
                        <a:pt x="9" y="3"/>
                      </a:lnTo>
                      <a:lnTo>
                        <a:pt x="11" y="3"/>
                      </a:lnTo>
                      <a:lnTo>
                        <a:pt x="12" y="4"/>
                      </a:lnTo>
                      <a:lnTo>
                        <a:pt x="14" y="4"/>
                      </a:lnTo>
                      <a:lnTo>
                        <a:pt x="16" y="4"/>
                      </a:lnTo>
                      <a:lnTo>
                        <a:pt x="17" y="4"/>
                      </a:lnTo>
                      <a:lnTo>
                        <a:pt x="19" y="6"/>
                      </a:lnTo>
                      <a:lnTo>
                        <a:pt x="19" y="22"/>
                      </a:lnTo>
                      <a:lnTo>
                        <a:pt x="19" y="39"/>
                      </a:lnTo>
                      <a:lnTo>
                        <a:pt x="19" y="57"/>
                      </a:lnTo>
                      <a:lnTo>
                        <a:pt x="19" y="74"/>
                      </a:lnTo>
                      <a:lnTo>
                        <a:pt x="19" y="91"/>
                      </a:lnTo>
                      <a:lnTo>
                        <a:pt x="19" y="107"/>
                      </a:lnTo>
                      <a:lnTo>
                        <a:pt x="19" y="124"/>
                      </a:lnTo>
                      <a:lnTo>
                        <a:pt x="19" y="142"/>
                      </a:lnTo>
                      <a:lnTo>
                        <a:pt x="17" y="142"/>
                      </a:lnTo>
                      <a:lnTo>
                        <a:pt x="16" y="142"/>
                      </a:lnTo>
                      <a:lnTo>
                        <a:pt x="14" y="141"/>
                      </a:lnTo>
                      <a:lnTo>
                        <a:pt x="12" y="141"/>
                      </a:lnTo>
                      <a:lnTo>
                        <a:pt x="11" y="141"/>
                      </a:lnTo>
                      <a:lnTo>
                        <a:pt x="9" y="141"/>
                      </a:lnTo>
                      <a:lnTo>
                        <a:pt x="8" y="141"/>
                      </a:lnTo>
                      <a:lnTo>
                        <a:pt x="6" y="141"/>
                      </a:lnTo>
                      <a:lnTo>
                        <a:pt x="4" y="141"/>
                      </a:lnTo>
                      <a:lnTo>
                        <a:pt x="3" y="141"/>
                      </a:lnTo>
                      <a:lnTo>
                        <a:pt x="1" y="141"/>
                      </a:lnTo>
                      <a:lnTo>
                        <a:pt x="0" y="142"/>
                      </a:lnTo>
                      <a:lnTo>
                        <a:pt x="0" y="124"/>
                      </a:lnTo>
                      <a:lnTo>
                        <a:pt x="0" y="106"/>
                      </a:lnTo>
                      <a:lnTo>
                        <a:pt x="0" y="88"/>
                      </a:lnTo>
                      <a:lnTo>
                        <a:pt x="0" y="71"/>
                      </a:lnTo>
                      <a:lnTo>
                        <a:pt x="0" y="53"/>
                      </a:lnTo>
                      <a:lnTo>
                        <a:pt x="0" y="35"/>
                      </a:lnTo>
                      <a:lnTo>
                        <a:pt x="0" y="18"/>
                      </a:lnTo>
                      <a:lnTo>
                        <a:pt x="0"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8" name="Freeform 1258">
                  <a:extLst>
                    <a:ext uri="{FF2B5EF4-FFF2-40B4-BE49-F238E27FC236}">
                      <a16:creationId xmlns:a16="http://schemas.microsoft.com/office/drawing/2014/main" id="{A85184F7-4198-440A-8E8A-8451E5757218}"/>
                    </a:ext>
                  </a:extLst>
                </p:cNvPr>
                <p:cNvSpPr>
                  <a:spLocks/>
                </p:cNvSpPr>
                <p:nvPr/>
              </p:nvSpPr>
              <p:spPr bwMode="auto">
                <a:xfrm>
                  <a:off x="853" y="2998"/>
                  <a:ext cx="17" cy="156"/>
                </a:xfrm>
                <a:custGeom>
                  <a:avLst/>
                  <a:gdLst>
                    <a:gd name="T0" fmla="*/ 0 w 17"/>
                    <a:gd name="T1" fmla="*/ 0 h 156"/>
                    <a:gd name="T2" fmla="*/ 0 w 17"/>
                    <a:gd name="T3" fmla="*/ 0 h 156"/>
                    <a:gd name="T4" fmla="*/ 1 w 17"/>
                    <a:gd name="T5" fmla="*/ 0 h 156"/>
                    <a:gd name="T6" fmla="*/ 1 w 17"/>
                    <a:gd name="T7" fmla="*/ 0 h 156"/>
                    <a:gd name="T8" fmla="*/ 3 w 17"/>
                    <a:gd name="T9" fmla="*/ 2 h 156"/>
                    <a:gd name="T10" fmla="*/ 4 w 17"/>
                    <a:gd name="T11" fmla="*/ 2 h 156"/>
                    <a:gd name="T12" fmla="*/ 6 w 17"/>
                    <a:gd name="T13" fmla="*/ 2 h 156"/>
                    <a:gd name="T14" fmla="*/ 6 w 17"/>
                    <a:gd name="T15" fmla="*/ 3 h 156"/>
                    <a:gd name="T16" fmla="*/ 8 w 17"/>
                    <a:gd name="T17" fmla="*/ 3 h 156"/>
                    <a:gd name="T18" fmla="*/ 9 w 17"/>
                    <a:gd name="T19" fmla="*/ 3 h 156"/>
                    <a:gd name="T20" fmla="*/ 9 w 17"/>
                    <a:gd name="T21" fmla="*/ 5 h 156"/>
                    <a:gd name="T22" fmla="*/ 11 w 17"/>
                    <a:gd name="T23" fmla="*/ 5 h 156"/>
                    <a:gd name="T24" fmla="*/ 12 w 17"/>
                    <a:gd name="T25" fmla="*/ 5 h 156"/>
                    <a:gd name="T26" fmla="*/ 14 w 17"/>
                    <a:gd name="T27" fmla="*/ 5 h 156"/>
                    <a:gd name="T28" fmla="*/ 16 w 17"/>
                    <a:gd name="T29" fmla="*/ 6 h 156"/>
                    <a:gd name="T30" fmla="*/ 17 w 17"/>
                    <a:gd name="T31" fmla="*/ 6 h 156"/>
                    <a:gd name="T32" fmla="*/ 17 w 17"/>
                    <a:gd name="T33" fmla="*/ 6 h 156"/>
                    <a:gd name="T34" fmla="*/ 17 w 17"/>
                    <a:gd name="T35" fmla="*/ 26 h 156"/>
                    <a:gd name="T36" fmla="*/ 17 w 17"/>
                    <a:gd name="T37" fmla="*/ 44 h 156"/>
                    <a:gd name="T38" fmla="*/ 17 w 17"/>
                    <a:gd name="T39" fmla="*/ 62 h 156"/>
                    <a:gd name="T40" fmla="*/ 17 w 17"/>
                    <a:gd name="T41" fmla="*/ 80 h 156"/>
                    <a:gd name="T42" fmla="*/ 17 w 17"/>
                    <a:gd name="T43" fmla="*/ 100 h 156"/>
                    <a:gd name="T44" fmla="*/ 17 w 17"/>
                    <a:gd name="T45" fmla="*/ 118 h 156"/>
                    <a:gd name="T46" fmla="*/ 17 w 17"/>
                    <a:gd name="T47" fmla="*/ 138 h 156"/>
                    <a:gd name="T48" fmla="*/ 17 w 17"/>
                    <a:gd name="T49" fmla="*/ 156 h 156"/>
                    <a:gd name="T50" fmla="*/ 17 w 17"/>
                    <a:gd name="T51" fmla="*/ 156 h 156"/>
                    <a:gd name="T52" fmla="*/ 16 w 17"/>
                    <a:gd name="T53" fmla="*/ 156 h 156"/>
                    <a:gd name="T54" fmla="*/ 14 w 17"/>
                    <a:gd name="T55" fmla="*/ 156 h 156"/>
                    <a:gd name="T56" fmla="*/ 12 w 17"/>
                    <a:gd name="T57" fmla="*/ 156 h 156"/>
                    <a:gd name="T58" fmla="*/ 11 w 17"/>
                    <a:gd name="T59" fmla="*/ 156 h 156"/>
                    <a:gd name="T60" fmla="*/ 9 w 17"/>
                    <a:gd name="T61" fmla="*/ 156 h 156"/>
                    <a:gd name="T62" fmla="*/ 9 w 17"/>
                    <a:gd name="T63" fmla="*/ 156 h 156"/>
                    <a:gd name="T64" fmla="*/ 8 w 17"/>
                    <a:gd name="T65" fmla="*/ 156 h 156"/>
                    <a:gd name="T66" fmla="*/ 6 w 17"/>
                    <a:gd name="T67" fmla="*/ 156 h 156"/>
                    <a:gd name="T68" fmla="*/ 6 w 17"/>
                    <a:gd name="T69" fmla="*/ 156 h 156"/>
                    <a:gd name="T70" fmla="*/ 4 w 17"/>
                    <a:gd name="T71" fmla="*/ 156 h 156"/>
                    <a:gd name="T72" fmla="*/ 3 w 17"/>
                    <a:gd name="T73" fmla="*/ 156 h 156"/>
                    <a:gd name="T74" fmla="*/ 1 w 17"/>
                    <a:gd name="T75" fmla="*/ 156 h 156"/>
                    <a:gd name="T76" fmla="*/ 1 w 17"/>
                    <a:gd name="T77" fmla="*/ 156 h 156"/>
                    <a:gd name="T78" fmla="*/ 0 w 17"/>
                    <a:gd name="T79" fmla="*/ 156 h 156"/>
                    <a:gd name="T80" fmla="*/ 0 w 17"/>
                    <a:gd name="T81" fmla="*/ 156 h 156"/>
                    <a:gd name="T82" fmla="*/ 0 w 17"/>
                    <a:gd name="T83" fmla="*/ 137 h 156"/>
                    <a:gd name="T84" fmla="*/ 0 w 17"/>
                    <a:gd name="T85" fmla="*/ 117 h 156"/>
                    <a:gd name="T86" fmla="*/ 0 w 17"/>
                    <a:gd name="T87" fmla="*/ 97 h 156"/>
                    <a:gd name="T88" fmla="*/ 0 w 17"/>
                    <a:gd name="T89" fmla="*/ 77 h 156"/>
                    <a:gd name="T90" fmla="*/ 0 w 17"/>
                    <a:gd name="T91" fmla="*/ 58 h 156"/>
                    <a:gd name="T92" fmla="*/ 0 w 17"/>
                    <a:gd name="T93" fmla="*/ 39 h 156"/>
                    <a:gd name="T94" fmla="*/ 0 w 17"/>
                    <a:gd name="T95" fmla="*/ 20 h 156"/>
                    <a:gd name="T96" fmla="*/ 0 w 17"/>
                    <a:gd name="T97" fmla="*/ 0 h 15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7" h="156">
                      <a:moveTo>
                        <a:pt x="0" y="0"/>
                      </a:moveTo>
                      <a:lnTo>
                        <a:pt x="0" y="0"/>
                      </a:lnTo>
                      <a:lnTo>
                        <a:pt x="1" y="0"/>
                      </a:lnTo>
                      <a:lnTo>
                        <a:pt x="3" y="2"/>
                      </a:lnTo>
                      <a:lnTo>
                        <a:pt x="4" y="2"/>
                      </a:lnTo>
                      <a:lnTo>
                        <a:pt x="6" y="2"/>
                      </a:lnTo>
                      <a:lnTo>
                        <a:pt x="6" y="3"/>
                      </a:lnTo>
                      <a:lnTo>
                        <a:pt x="8" y="3"/>
                      </a:lnTo>
                      <a:lnTo>
                        <a:pt x="9" y="3"/>
                      </a:lnTo>
                      <a:lnTo>
                        <a:pt x="9" y="5"/>
                      </a:lnTo>
                      <a:lnTo>
                        <a:pt x="11" y="5"/>
                      </a:lnTo>
                      <a:lnTo>
                        <a:pt x="12" y="5"/>
                      </a:lnTo>
                      <a:lnTo>
                        <a:pt x="14" y="5"/>
                      </a:lnTo>
                      <a:lnTo>
                        <a:pt x="16" y="6"/>
                      </a:lnTo>
                      <a:lnTo>
                        <a:pt x="17" y="6"/>
                      </a:lnTo>
                      <a:lnTo>
                        <a:pt x="17" y="26"/>
                      </a:lnTo>
                      <a:lnTo>
                        <a:pt x="17" y="44"/>
                      </a:lnTo>
                      <a:lnTo>
                        <a:pt x="17" y="62"/>
                      </a:lnTo>
                      <a:lnTo>
                        <a:pt x="17" y="80"/>
                      </a:lnTo>
                      <a:lnTo>
                        <a:pt x="17" y="100"/>
                      </a:lnTo>
                      <a:lnTo>
                        <a:pt x="17" y="118"/>
                      </a:lnTo>
                      <a:lnTo>
                        <a:pt x="17" y="138"/>
                      </a:lnTo>
                      <a:lnTo>
                        <a:pt x="17" y="156"/>
                      </a:lnTo>
                      <a:lnTo>
                        <a:pt x="16" y="156"/>
                      </a:lnTo>
                      <a:lnTo>
                        <a:pt x="14" y="156"/>
                      </a:lnTo>
                      <a:lnTo>
                        <a:pt x="12" y="156"/>
                      </a:lnTo>
                      <a:lnTo>
                        <a:pt x="11" y="156"/>
                      </a:lnTo>
                      <a:lnTo>
                        <a:pt x="9" y="156"/>
                      </a:lnTo>
                      <a:lnTo>
                        <a:pt x="8" y="156"/>
                      </a:lnTo>
                      <a:lnTo>
                        <a:pt x="6" y="156"/>
                      </a:lnTo>
                      <a:lnTo>
                        <a:pt x="4" y="156"/>
                      </a:lnTo>
                      <a:lnTo>
                        <a:pt x="3" y="156"/>
                      </a:lnTo>
                      <a:lnTo>
                        <a:pt x="1" y="156"/>
                      </a:lnTo>
                      <a:lnTo>
                        <a:pt x="0" y="156"/>
                      </a:lnTo>
                      <a:lnTo>
                        <a:pt x="0" y="137"/>
                      </a:lnTo>
                      <a:lnTo>
                        <a:pt x="0" y="117"/>
                      </a:lnTo>
                      <a:lnTo>
                        <a:pt x="0" y="97"/>
                      </a:lnTo>
                      <a:lnTo>
                        <a:pt x="0" y="77"/>
                      </a:lnTo>
                      <a:lnTo>
                        <a:pt x="0" y="58"/>
                      </a:lnTo>
                      <a:lnTo>
                        <a:pt x="0" y="39"/>
                      </a:lnTo>
                      <a:lnTo>
                        <a:pt x="0" y="20"/>
                      </a:lnTo>
                      <a:lnTo>
                        <a:pt x="0"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9" name="Freeform 1259">
                  <a:extLst>
                    <a:ext uri="{FF2B5EF4-FFF2-40B4-BE49-F238E27FC236}">
                      <a16:creationId xmlns:a16="http://schemas.microsoft.com/office/drawing/2014/main" id="{33D1C6DC-9A43-4DB4-BFF3-335CA901419A}"/>
                    </a:ext>
                  </a:extLst>
                </p:cNvPr>
                <p:cNvSpPr>
                  <a:spLocks/>
                </p:cNvSpPr>
                <p:nvPr/>
              </p:nvSpPr>
              <p:spPr bwMode="auto">
                <a:xfrm>
                  <a:off x="899" y="2997"/>
                  <a:ext cx="103" cy="160"/>
                </a:xfrm>
                <a:custGeom>
                  <a:avLst/>
                  <a:gdLst>
                    <a:gd name="T0" fmla="*/ 0 w 103"/>
                    <a:gd name="T1" fmla="*/ 0 h 160"/>
                    <a:gd name="T2" fmla="*/ 6 w 103"/>
                    <a:gd name="T3" fmla="*/ 0 h 160"/>
                    <a:gd name="T4" fmla="*/ 14 w 103"/>
                    <a:gd name="T5" fmla="*/ 1 h 160"/>
                    <a:gd name="T6" fmla="*/ 19 w 103"/>
                    <a:gd name="T7" fmla="*/ 3 h 160"/>
                    <a:gd name="T8" fmla="*/ 25 w 103"/>
                    <a:gd name="T9" fmla="*/ 4 h 160"/>
                    <a:gd name="T10" fmla="*/ 32 w 103"/>
                    <a:gd name="T11" fmla="*/ 6 h 160"/>
                    <a:gd name="T12" fmla="*/ 40 w 103"/>
                    <a:gd name="T13" fmla="*/ 7 h 160"/>
                    <a:gd name="T14" fmla="*/ 46 w 103"/>
                    <a:gd name="T15" fmla="*/ 7 h 160"/>
                    <a:gd name="T16" fmla="*/ 52 w 103"/>
                    <a:gd name="T17" fmla="*/ 9 h 160"/>
                    <a:gd name="T18" fmla="*/ 59 w 103"/>
                    <a:gd name="T19" fmla="*/ 10 h 160"/>
                    <a:gd name="T20" fmla="*/ 65 w 103"/>
                    <a:gd name="T21" fmla="*/ 12 h 160"/>
                    <a:gd name="T22" fmla="*/ 70 w 103"/>
                    <a:gd name="T23" fmla="*/ 13 h 160"/>
                    <a:gd name="T24" fmla="*/ 78 w 103"/>
                    <a:gd name="T25" fmla="*/ 13 h 160"/>
                    <a:gd name="T26" fmla="*/ 84 w 103"/>
                    <a:gd name="T27" fmla="*/ 15 h 160"/>
                    <a:gd name="T28" fmla="*/ 89 w 103"/>
                    <a:gd name="T29" fmla="*/ 16 h 160"/>
                    <a:gd name="T30" fmla="*/ 97 w 103"/>
                    <a:gd name="T31" fmla="*/ 18 h 160"/>
                    <a:gd name="T32" fmla="*/ 103 w 103"/>
                    <a:gd name="T33" fmla="*/ 19 h 160"/>
                    <a:gd name="T34" fmla="*/ 103 w 103"/>
                    <a:gd name="T35" fmla="*/ 37 h 160"/>
                    <a:gd name="T36" fmla="*/ 103 w 103"/>
                    <a:gd name="T37" fmla="*/ 54 h 160"/>
                    <a:gd name="T38" fmla="*/ 103 w 103"/>
                    <a:gd name="T39" fmla="*/ 71 h 160"/>
                    <a:gd name="T40" fmla="*/ 103 w 103"/>
                    <a:gd name="T41" fmla="*/ 89 h 160"/>
                    <a:gd name="T42" fmla="*/ 103 w 103"/>
                    <a:gd name="T43" fmla="*/ 106 h 160"/>
                    <a:gd name="T44" fmla="*/ 103 w 103"/>
                    <a:gd name="T45" fmla="*/ 124 h 160"/>
                    <a:gd name="T46" fmla="*/ 103 w 103"/>
                    <a:gd name="T47" fmla="*/ 142 h 160"/>
                    <a:gd name="T48" fmla="*/ 103 w 103"/>
                    <a:gd name="T49" fmla="*/ 160 h 160"/>
                    <a:gd name="T50" fmla="*/ 97 w 103"/>
                    <a:gd name="T51" fmla="*/ 160 h 160"/>
                    <a:gd name="T52" fmla="*/ 89 w 103"/>
                    <a:gd name="T53" fmla="*/ 160 h 160"/>
                    <a:gd name="T54" fmla="*/ 84 w 103"/>
                    <a:gd name="T55" fmla="*/ 160 h 160"/>
                    <a:gd name="T56" fmla="*/ 78 w 103"/>
                    <a:gd name="T57" fmla="*/ 160 h 160"/>
                    <a:gd name="T58" fmla="*/ 70 w 103"/>
                    <a:gd name="T59" fmla="*/ 160 h 160"/>
                    <a:gd name="T60" fmla="*/ 65 w 103"/>
                    <a:gd name="T61" fmla="*/ 160 h 160"/>
                    <a:gd name="T62" fmla="*/ 59 w 103"/>
                    <a:gd name="T63" fmla="*/ 160 h 160"/>
                    <a:gd name="T64" fmla="*/ 52 w 103"/>
                    <a:gd name="T65" fmla="*/ 160 h 160"/>
                    <a:gd name="T66" fmla="*/ 46 w 103"/>
                    <a:gd name="T67" fmla="*/ 160 h 160"/>
                    <a:gd name="T68" fmla="*/ 40 w 103"/>
                    <a:gd name="T69" fmla="*/ 160 h 160"/>
                    <a:gd name="T70" fmla="*/ 32 w 103"/>
                    <a:gd name="T71" fmla="*/ 160 h 160"/>
                    <a:gd name="T72" fmla="*/ 25 w 103"/>
                    <a:gd name="T73" fmla="*/ 160 h 160"/>
                    <a:gd name="T74" fmla="*/ 19 w 103"/>
                    <a:gd name="T75" fmla="*/ 160 h 160"/>
                    <a:gd name="T76" fmla="*/ 14 w 103"/>
                    <a:gd name="T77" fmla="*/ 160 h 160"/>
                    <a:gd name="T78" fmla="*/ 6 w 103"/>
                    <a:gd name="T79" fmla="*/ 160 h 160"/>
                    <a:gd name="T80" fmla="*/ 0 w 103"/>
                    <a:gd name="T81" fmla="*/ 160 h 160"/>
                    <a:gd name="T82" fmla="*/ 0 w 103"/>
                    <a:gd name="T83" fmla="*/ 139 h 160"/>
                    <a:gd name="T84" fmla="*/ 0 w 103"/>
                    <a:gd name="T85" fmla="*/ 119 h 160"/>
                    <a:gd name="T86" fmla="*/ 0 w 103"/>
                    <a:gd name="T87" fmla="*/ 100 h 160"/>
                    <a:gd name="T88" fmla="*/ 0 w 103"/>
                    <a:gd name="T89" fmla="*/ 80 h 160"/>
                    <a:gd name="T90" fmla="*/ 0 w 103"/>
                    <a:gd name="T91" fmla="*/ 59 h 160"/>
                    <a:gd name="T92" fmla="*/ 0 w 103"/>
                    <a:gd name="T93" fmla="*/ 39 h 160"/>
                    <a:gd name="T94" fmla="*/ 0 w 103"/>
                    <a:gd name="T95" fmla="*/ 19 h 160"/>
                    <a:gd name="T96" fmla="*/ 0 w 103"/>
                    <a:gd name="T97" fmla="*/ 0 h 1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3" h="160">
                      <a:moveTo>
                        <a:pt x="0" y="0"/>
                      </a:moveTo>
                      <a:lnTo>
                        <a:pt x="6" y="0"/>
                      </a:lnTo>
                      <a:lnTo>
                        <a:pt x="14" y="1"/>
                      </a:lnTo>
                      <a:lnTo>
                        <a:pt x="19" y="3"/>
                      </a:lnTo>
                      <a:lnTo>
                        <a:pt x="25" y="4"/>
                      </a:lnTo>
                      <a:lnTo>
                        <a:pt x="32" y="6"/>
                      </a:lnTo>
                      <a:lnTo>
                        <a:pt x="40" y="7"/>
                      </a:lnTo>
                      <a:lnTo>
                        <a:pt x="46" y="7"/>
                      </a:lnTo>
                      <a:lnTo>
                        <a:pt x="52" y="9"/>
                      </a:lnTo>
                      <a:lnTo>
                        <a:pt x="59" y="10"/>
                      </a:lnTo>
                      <a:lnTo>
                        <a:pt x="65" y="12"/>
                      </a:lnTo>
                      <a:lnTo>
                        <a:pt x="70" y="13"/>
                      </a:lnTo>
                      <a:lnTo>
                        <a:pt x="78" y="13"/>
                      </a:lnTo>
                      <a:lnTo>
                        <a:pt x="84" y="15"/>
                      </a:lnTo>
                      <a:lnTo>
                        <a:pt x="89" y="16"/>
                      </a:lnTo>
                      <a:lnTo>
                        <a:pt x="97" y="18"/>
                      </a:lnTo>
                      <a:lnTo>
                        <a:pt x="103" y="19"/>
                      </a:lnTo>
                      <a:lnTo>
                        <a:pt x="103" y="37"/>
                      </a:lnTo>
                      <a:lnTo>
                        <a:pt x="103" y="54"/>
                      </a:lnTo>
                      <a:lnTo>
                        <a:pt x="103" y="71"/>
                      </a:lnTo>
                      <a:lnTo>
                        <a:pt x="103" y="89"/>
                      </a:lnTo>
                      <a:lnTo>
                        <a:pt x="103" y="106"/>
                      </a:lnTo>
                      <a:lnTo>
                        <a:pt x="103" y="124"/>
                      </a:lnTo>
                      <a:lnTo>
                        <a:pt x="103" y="142"/>
                      </a:lnTo>
                      <a:lnTo>
                        <a:pt x="103" y="160"/>
                      </a:lnTo>
                      <a:lnTo>
                        <a:pt x="97" y="160"/>
                      </a:lnTo>
                      <a:lnTo>
                        <a:pt x="89" y="160"/>
                      </a:lnTo>
                      <a:lnTo>
                        <a:pt x="84" y="160"/>
                      </a:lnTo>
                      <a:lnTo>
                        <a:pt x="78" y="160"/>
                      </a:lnTo>
                      <a:lnTo>
                        <a:pt x="70" y="160"/>
                      </a:lnTo>
                      <a:lnTo>
                        <a:pt x="65" y="160"/>
                      </a:lnTo>
                      <a:lnTo>
                        <a:pt x="59" y="160"/>
                      </a:lnTo>
                      <a:lnTo>
                        <a:pt x="52" y="160"/>
                      </a:lnTo>
                      <a:lnTo>
                        <a:pt x="46" y="160"/>
                      </a:lnTo>
                      <a:lnTo>
                        <a:pt x="40" y="160"/>
                      </a:lnTo>
                      <a:lnTo>
                        <a:pt x="32" y="160"/>
                      </a:lnTo>
                      <a:lnTo>
                        <a:pt x="25" y="160"/>
                      </a:lnTo>
                      <a:lnTo>
                        <a:pt x="19" y="160"/>
                      </a:lnTo>
                      <a:lnTo>
                        <a:pt x="14" y="160"/>
                      </a:lnTo>
                      <a:lnTo>
                        <a:pt x="6" y="160"/>
                      </a:lnTo>
                      <a:lnTo>
                        <a:pt x="0" y="160"/>
                      </a:lnTo>
                      <a:lnTo>
                        <a:pt x="0" y="139"/>
                      </a:lnTo>
                      <a:lnTo>
                        <a:pt x="0" y="119"/>
                      </a:lnTo>
                      <a:lnTo>
                        <a:pt x="0" y="100"/>
                      </a:lnTo>
                      <a:lnTo>
                        <a:pt x="0" y="80"/>
                      </a:lnTo>
                      <a:lnTo>
                        <a:pt x="0" y="59"/>
                      </a:lnTo>
                      <a:lnTo>
                        <a:pt x="0" y="39"/>
                      </a:lnTo>
                      <a:lnTo>
                        <a:pt x="0" y="19"/>
                      </a:lnTo>
                      <a:lnTo>
                        <a:pt x="0"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0" name="Freeform 1260">
                  <a:extLst>
                    <a:ext uri="{FF2B5EF4-FFF2-40B4-BE49-F238E27FC236}">
                      <a16:creationId xmlns:a16="http://schemas.microsoft.com/office/drawing/2014/main" id="{E5FBEA18-CB6C-4644-946E-1033DBB84131}"/>
                    </a:ext>
                  </a:extLst>
                </p:cNvPr>
                <p:cNvSpPr>
                  <a:spLocks/>
                </p:cNvSpPr>
                <p:nvPr/>
              </p:nvSpPr>
              <p:spPr bwMode="auto">
                <a:xfrm>
                  <a:off x="1082" y="3007"/>
                  <a:ext cx="104" cy="150"/>
                </a:xfrm>
                <a:custGeom>
                  <a:avLst/>
                  <a:gdLst>
                    <a:gd name="T0" fmla="*/ 0 w 104"/>
                    <a:gd name="T1" fmla="*/ 0 h 150"/>
                    <a:gd name="T2" fmla="*/ 7 w 104"/>
                    <a:gd name="T3" fmla="*/ 2 h 150"/>
                    <a:gd name="T4" fmla="*/ 15 w 104"/>
                    <a:gd name="T5" fmla="*/ 3 h 150"/>
                    <a:gd name="T6" fmla="*/ 19 w 104"/>
                    <a:gd name="T7" fmla="*/ 5 h 150"/>
                    <a:gd name="T8" fmla="*/ 26 w 104"/>
                    <a:gd name="T9" fmla="*/ 8 h 150"/>
                    <a:gd name="T10" fmla="*/ 32 w 104"/>
                    <a:gd name="T11" fmla="*/ 9 h 150"/>
                    <a:gd name="T12" fmla="*/ 38 w 104"/>
                    <a:gd name="T13" fmla="*/ 11 h 150"/>
                    <a:gd name="T14" fmla="*/ 46 w 104"/>
                    <a:gd name="T15" fmla="*/ 14 h 150"/>
                    <a:gd name="T16" fmla="*/ 53 w 104"/>
                    <a:gd name="T17" fmla="*/ 15 h 150"/>
                    <a:gd name="T18" fmla="*/ 58 w 104"/>
                    <a:gd name="T19" fmla="*/ 18 h 150"/>
                    <a:gd name="T20" fmla="*/ 66 w 104"/>
                    <a:gd name="T21" fmla="*/ 20 h 150"/>
                    <a:gd name="T22" fmla="*/ 70 w 104"/>
                    <a:gd name="T23" fmla="*/ 23 h 150"/>
                    <a:gd name="T24" fmla="*/ 77 w 104"/>
                    <a:gd name="T25" fmla="*/ 24 h 150"/>
                    <a:gd name="T26" fmla="*/ 85 w 104"/>
                    <a:gd name="T27" fmla="*/ 26 h 150"/>
                    <a:gd name="T28" fmla="*/ 89 w 104"/>
                    <a:gd name="T29" fmla="*/ 29 h 150"/>
                    <a:gd name="T30" fmla="*/ 97 w 104"/>
                    <a:gd name="T31" fmla="*/ 30 h 150"/>
                    <a:gd name="T32" fmla="*/ 104 w 104"/>
                    <a:gd name="T33" fmla="*/ 34 h 150"/>
                    <a:gd name="T34" fmla="*/ 104 w 104"/>
                    <a:gd name="T35" fmla="*/ 49 h 150"/>
                    <a:gd name="T36" fmla="*/ 104 w 104"/>
                    <a:gd name="T37" fmla="*/ 62 h 150"/>
                    <a:gd name="T38" fmla="*/ 104 w 104"/>
                    <a:gd name="T39" fmla="*/ 77 h 150"/>
                    <a:gd name="T40" fmla="*/ 104 w 104"/>
                    <a:gd name="T41" fmla="*/ 91 h 150"/>
                    <a:gd name="T42" fmla="*/ 104 w 104"/>
                    <a:gd name="T43" fmla="*/ 106 h 150"/>
                    <a:gd name="T44" fmla="*/ 104 w 104"/>
                    <a:gd name="T45" fmla="*/ 120 h 150"/>
                    <a:gd name="T46" fmla="*/ 104 w 104"/>
                    <a:gd name="T47" fmla="*/ 135 h 150"/>
                    <a:gd name="T48" fmla="*/ 104 w 104"/>
                    <a:gd name="T49" fmla="*/ 150 h 150"/>
                    <a:gd name="T50" fmla="*/ 97 w 104"/>
                    <a:gd name="T51" fmla="*/ 150 h 150"/>
                    <a:gd name="T52" fmla="*/ 89 w 104"/>
                    <a:gd name="T53" fmla="*/ 150 h 150"/>
                    <a:gd name="T54" fmla="*/ 85 w 104"/>
                    <a:gd name="T55" fmla="*/ 150 h 150"/>
                    <a:gd name="T56" fmla="*/ 77 w 104"/>
                    <a:gd name="T57" fmla="*/ 150 h 150"/>
                    <a:gd name="T58" fmla="*/ 70 w 104"/>
                    <a:gd name="T59" fmla="*/ 150 h 150"/>
                    <a:gd name="T60" fmla="*/ 66 w 104"/>
                    <a:gd name="T61" fmla="*/ 150 h 150"/>
                    <a:gd name="T62" fmla="*/ 58 w 104"/>
                    <a:gd name="T63" fmla="*/ 150 h 150"/>
                    <a:gd name="T64" fmla="*/ 53 w 104"/>
                    <a:gd name="T65" fmla="*/ 150 h 150"/>
                    <a:gd name="T66" fmla="*/ 46 w 104"/>
                    <a:gd name="T67" fmla="*/ 150 h 150"/>
                    <a:gd name="T68" fmla="*/ 38 w 104"/>
                    <a:gd name="T69" fmla="*/ 150 h 150"/>
                    <a:gd name="T70" fmla="*/ 32 w 104"/>
                    <a:gd name="T71" fmla="*/ 150 h 150"/>
                    <a:gd name="T72" fmla="*/ 26 w 104"/>
                    <a:gd name="T73" fmla="*/ 150 h 150"/>
                    <a:gd name="T74" fmla="*/ 19 w 104"/>
                    <a:gd name="T75" fmla="*/ 150 h 150"/>
                    <a:gd name="T76" fmla="*/ 15 w 104"/>
                    <a:gd name="T77" fmla="*/ 150 h 150"/>
                    <a:gd name="T78" fmla="*/ 7 w 104"/>
                    <a:gd name="T79" fmla="*/ 150 h 150"/>
                    <a:gd name="T80" fmla="*/ 0 w 104"/>
                    <a:gd name="T81" fmla="*/ 150 h 150"/>
                    <a:gd name="T82" fmla="*/ 0 w 104"/>
                    <a:gd name="T83" fmla="*/ 132 h 150"/>
                    <a:gd name="T84" fmla="*/ 0 w 104"/>
                    <a:gd name="T85" fmla="*/ 112 h 150"/>
                    <a:gd name="T86" fmla="*/ 0 w 104"/>
                    <a:gd name="T87" fmla="*/ 93 h 150"/>
                    <a:gd name="T88" fmla="*/ 0 w 104"/>
                    <a:gd name="T89" fmla="*/ 73 h 150"/>
                    <a:gd name="T90" fmla="*/ 0 w 104"/>
                    <a:gd name="T91" fmla="*/ 55 h 150"/>
                    <a:gd name="T92" fmla="*/ 0 w 104"/>
                    <a:gd name="T93" fmla="*/ 37 h 150"/>
                    <a:gd name="T94" fmla="*/ 0 w 104"/>
                    <a:gd name="T95" fmla="*/ 18 h 150"/>
                    <a:gd name="T96" fmla="*/ 0 w 104"/>
                    <a:gd name="T97" fmla="*/ 0 h 15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4" h="150">
                      <a:moveTo>
                        <a:pt x="0" y="0"/>
                      </a:moveTo>
                      <a:lnTo>
                        <a:pt x="7" y="2"/>
                      </a:lnTo>
                      <a:lnTo>
                        <a:pt x="15" y="3"/>
                      </a:lnTo>
                      <a:lnTo>
                        <a:pt x="19" y="5"/>
                      </a:lnTo>
                      <a:lnTo>
                        <a:pt x="26" y="8"/>
                      </a:lnTo>
                      <a:lnTo>
                        <a:pt x="32" y="9"/>
                      </a:lnTo>
                      <a:lnTo>
                        <a:pt x="38" y="11"/>
                      </a:lnTo>
                      <a:lnTo>
                        <a:pt x="46" y="14"/>
                      </a:lnTo>
                      <a:lnTo>
                        <a:pt x="53" y="15"/>
                      </a:lnTo>
                      <a:lnTo>
                        <a:pt x="58" y="18"/>
                      </a:lnTo>
                      <a:lnTo>
                        <a:pt x="66" y="20"/>
                      </a:lnTo>
                      <a:lnTo>
                        <a:pt x="70" y="23"/>
                      </a:lnTo>
                      <a:lnTo>
                        <a:pt x="77" y="24"/>
                      </a:lnTo>
                      <a:lnTo>
                        <a:pt x="85" y="26"/>
                      </a:lnTo>
                      <a:lnTo>
                        <a:pt x="89" y="29"/>
                      </a:lnTo>
                      <a:lnTo>
                        <a:pt x="97" y="30"/>
                      </a:lnTo>
                      <a:lnTo>
                        <a:pt x="104" y="34"/>
                      </a:lnTo>
                      <a:lnTo>
                        <a:pt x="104" y="49"/>
                      </a:lnTo>
                      <a:lnTo>
                        <a:pt x="104" y="62"/>
                      </a:lnTo>
                      <a:lnTo>
                        <a:pt x="104" y="77"/>
                      </a:lnTo>
                      <a:lnTo>
                        <a:pt x="104" y="91"/>
                      </a:lnTo>
                      <a:lnTo>
                        <a:pt x="104" y="106"/>
                      </a:lnTo>
                      <a:lnTo>
                        <a:pt x="104" y="120"/>
                      </a:lnTo>
                      <a:lnTo>
                        <a:pt x="104" y="135"/>
                      </a:lnTo>
                      <a:lnTo>
                        <a:pt x="104" y="150"/>
                      </a:lnTo>
                      <a:lnTo>
                        <a:pt x="97" y="150"/>
                      </a:lnTo>
                      <a:lnTo>
                        <a:pt x="89" y="150"/>
                      </a:lnTo>
                      <a:lnTo>
                        <a:pt x="85" y="150"/>
                      </a:lnTo>
                      <a:lnTo>
                        <a:pt x="77" y="150"/>
                      </a:lnTo>
                      <a:lnTo>
                        <a:pt x="70" y="150"/>
                      </a:lnTo>
                      <a:lnTo>
                        <a:pt x="66" y="150"/>
                      </a:lnTo>
                      <a:lnTo>
                        <a:pt x="58" y="150"/>
                      </a:lnTo>
                      <a:lnTo>
                        <a:pt x="53" y="150"/>
                      </a:lnTo>
                      <a:lnTo>
                        <a:pt x="46" y="150"/>
                      </a:lnTo>
                      <a:lnTo>
                        <a:pt x="38" y="150"/>
                      </a:lnTo>
                      <a:lnTo>
                        <a:pt x="32" y="150"/>
                      </a:lnTo>
                      <a:lnTo>
                        <a:pt x="26" y="150"/>
                      </a:lnTo>
                      <a:lnTo>
                        <a:pt x="19" y="150"/>
                      </a:lnTo>
                      <a:lnTo>
                        <a:pt x="15" y="150"/>
                      </a:lnTo>
                      <a:lnTo>
                        <a:pt x="7" y="150"/>
                      </a:lnTo>
                      <a:lnTo>
                        <a:pt x="0" y="150"/>
                      </a:lnTo>
                      <a:lnTo>
                        <a:pt x="0" y="132"/>
                      </a:lnTo>
                      <a:lnTo>
                        <a:pt x="0" y="112"/>
                      </a:lnTo>
                      <a:lnTo>
                        <a:pt x="0" y="93"/>
                      </a:lnTo>
                      <a:lnTo>
                        <a:pt x="0" y="73"/>
                      </a:lnTo>
                      <a:lnTo>
                        <a:pt x="0" y="55"/>
                      </a:lnTo>
                      <a:lnTo>
                        <a:pt x="0" y="37"/>
                      </a:lnTo>
                      <a:lnTo>
                        <a:pt x="0" y="18"/>
                      </a:lnTo>
                      <a:lnTo>
                        <a:pt x="0"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1" name="Freeform 1261">
                  <a:extLst>
                    <a:ext uri="{FF2B5EF4-FFF2-40B4-BE49-F238E27FC236}">
                      <a16:creationId xmlns:a16="http://schemas.microsoft.com/office/drawing/2014/main" id="{07E90F79-E682-4C9F-A161-A4F3B3AC1E42}"/>
                    </a:ext>
                  </a:extLst>
                </p:cNvPr>
                <p:cNvSpPr>
                  <a:spLocks/>
                </p:cNvSpPr>
                <p:nvPr/>
              </p:nvSpPr>
              <p:spPr bwMode="auto">
                <a:xfrm>
                  <a:off x="1194" y="3084"/>
                  <a:ext cx="41" cy="75"/>
                </a:xfrm>
                <a:custGeom>
                  <a:avLst/>
                  <a:gdLst>
                    <a:gd name="T0" fmla="*/ 0 w 41"/>
                    <a:gd name="T1" fmla="*/ 0 h 75"/>
                    <a:gd name="T2" fmla="*/ 1 w 41"/>
                    <a:gd name="T3" fmla="*/ 0 h 75"/>
                    <a:gd name="T4" fmla="*/ 5 w 41"/>
                    <a:gd name="T5" fmla="*/ 2 h 75"/>
                    <a:gd name="T6" fmla="*/ 6 w 41"/>
                    <a:gd name="T7" fmla="*/ 4 h 75"/>
                    <a:gd name="T8" fmla="*/ 9 w 41"/>
                    <a:gd name="T9" fmla="*/ 4 h 75"/>
                    <a:gd name="T10" fmla="*/ 13 w 41"/>
                    <a:gd name="T11" fmla="*/ 5 h 75"/>
                    <a:gd name="T12" fmla="*/ 14 w 41"/>
                    <a:gd name="T13" fmla="*/ 5 h 75"/>
                    <a:gd name="T14" fmla="*/ 17 w 41"/>
                    <a:gd name="T15" fmla="*/ 7 h 75"/>
                    <a:gd name="T16" fmla="*/ 21 w 41"/>
                    <a:gd name="T17" fmla="*/ 7 h 75"/>
                    <a:gd name="T18" fmla="*/ 22 w 41"/>
                    <a:gd name="T19" fmla="*/ 8 h 75"/>
                    <a:gd name="T20" fmla="*/ 25 w 41"/>
                    <a:gd name="T21" fmla="*/ 10 h 75"/>
                    <a:gd name="T22" fmla="*/ 27 w 41"/>
                    <a:gd name="T23" fmla="*/ 10 h 75"/>
                    <a:gd name="T24" fmla="*/ 30 w 41"/>
                    <a:gd name="T25" fmla="*/ 11 h 75"/>
                    <a:gd name="T26" fmla="*/ 33 w 41"/>
                    <a:gd name="T27" fmla="*/ 11 h 75"/>
                    <a:gd name="T28" fmla="*/ 35 w 41"/>
                    <a:gd name="T29" fmla="*/ 13 h 75"/>
                    <a:gd name="T30" fmla="*/ 40 w 41"/>
                    <a:gd name="T31" fmla="*/ 14 h 75"/>
                    <a:gd name="T32" fmla="*/ 41 w 41"/>
                    <a:gd name="T33" fmla="*/ 14 h 75"/>
                    <a:gd name="T34" fmla="*/ 41 w 41"/>
                    <a:gd name="T35" fmla="*/ 22 h 75"/>
                    <a:gd name="T36" fmla="*/ 41 w 41"/>
                    <a:gd name="T37" fmla="*/ 29 h 75"/>
                    <a:gd name="T38" fmla="*/ 41 w 41"/>
                    <a:gd name="T39" fmla="*/ 37 h 75"/>
                    <a:gd name="T40" fmla="*/ 41 w 41"/>
                    <a:gd name="T41" fmla="*/ 44 h 75"/>
                    <a:gd name="T42" fmla="*/ 41 w 41"/>
                    <a:gd name="T43" fmla="*/ 52 h 75"/>
                    <a:gd name="T44" fmla="*/ 41 w 41"/>
                    <a:gd name="T45" fmla="*/ 60 h 75"/>
                    <a:gd name="T46" fmla="*/ 41 w 41"/>
                    <a:gd name="T47" fmla="*/ 67 h 75"/>
                    <a:gd name="T48" fmla="*/ 41 w 41"/>
                    <a:gd name="T49" fmla="*/ 75 h 75"/>
                    <a:gd name="T50" fmla="*/ 40 w 41"/>
                    <a:gd name="T51" fmla="*/ 75 h 75"/>
                    <a:gd name="T52" fmla="*/ 35 w 41"/>
                    <a:gd name="T53" fmla="*/ 75 h 75"/>
                    <a:gd name="T54" fmla="*/ 33 w 41"/>
                    <a:gd name="T55" fmla="*/ 75 h 75"/>
                    <a:gd name="T56" fmla="*/ 30 w 41"/>
                    <a:gd name="T57" fmla="*/ 75 h 75"/>
                    <a:gd name="T58" fmla="*/ 27 w 41"/>
                    <a:gd name="T59" fmla="*/ 75 h 75"/>
                    <a:gd name="T60" fmla="*/ 25 w 41"/>
                    <a:gd name="T61" fmla="*/ 75 h 75"/>
                    <a:gd name="T62" fmla="*/ 22 w 41"/>
                    <a:gd name="T63" fmla="*/ 75 h 75"/>
                    <a:gd name="T64" fmla="*/ 21 w 41"/>
                    <a:gd name="T65" fmla="*/ 75 h 75"/>
                    <a:gd name="T66" fmla="*/ 17 w 41"/>
                    <a:gd name="T67" fmla="*/ 75 h 75"/>
                    <a:gd name="T68" fmla="*/ 14 w 41"/>
                    <a:gd name="T69" fmla="*/ 75 h 75"/>
                    <a:gd name="T70" fmla="*/ 13 w 41"/>
                    <a:gd name="T71" fmla="*/ 75 h 75"/>
                    <a:gd name="T72" fmla="*/ 9 w 41"/>
                    <a:gd name="T73" fmla="*/ 75 h 75"/>
                    <a:gd name="T74" fmla="*/ 6 w 41"/>
                    <a:gd name="T75" fmla="*/ 75 h 75"/>
                    <a:gd name="T76" fmla="*/ 5 w 41"/>
                    <a:gd name="T77" fmla="*/ 75 h 75"/>
                    <a:gd name="T78" fmla="*/ 1 w 41"/>
                    <a:gd name="T79" fmla="*/ 75 h 75"/>
                    <a:gd name="T80" fmla="*/ 0 w 41"/>
                    <a:gd name="T81" fmla="*/ 75 h 75"/>
                    <a:gd name="T82" fmla="*/ 0 w 41"/>
                    <a:gd name="T83" fmla="*/ 64 h 75"/>
                    <a:gd name="T84" fmla="*/ 0 w 41"/>
                    <a:gd name="T85" fmla="*/ 55 h 75"/>
                    <a:gd name="T86" fmla="*/ 0 w 41"/>
                    <a:gd name="T87" fmla="*/ 46 h 75"/>
                    <a:gd name="T88" fmla="*/ 0 w 41"/>
                    <a:gd name="T89" fmla="*/ 37 h 75"/>
                    <a:gd name="T90" fmla="*/ 0 w 41"/>
                    <a:gd name="T91" fmla="*/ 28 h 75"/>
                    <a:gd name="T92" fmla="*/ 0 w 41"/>
                    <a:gd name="T93" fmla="*/ 19 h 75"/>
                    <a:gd name="T94" fmla="*/ 0 w 41"/>
                    <a:gd name="T95" fmla="*/ 10 h 75"/>
                    <a:gd name="T96" fmla="*/ 0 w 41"/>
                    <a:gd name="T97" fmla="*/ 0 h 7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41" h="75">
                      <a:moveTo>
                        <a:pt x="0" y="0"/>
                      </a:moveTo>
                      <a:lnTo>
                        <a:pt x="1" y="0"/>
                      </a:lnTo>
                      <a:lnTo>
                        <a:pt x="5" y="2"/>
                      </a:lnTo>
                      <a:lnTo>
                        <a:pt x="6" y="4"/>
                      </a:lnTo>
                      <a:lnTo>
                        <a:pt x="9" y="4"/>
                      </a:lnTo>
                      <a:lnTo>
                        <a:pt x="13" y="5"/>
                      </a:lnTo>
                      <a:lnTo>
                        <a:pt x="14" y="5"/>
                      </a:lnTo>
                      <a:lnTo>
                        <a:pt x="17" y="7"/>
                      </a:lnTo>
                      <a:lnTo>
                        <a:pt x="21" y="7"/>
                      </a:lnTo>
                      <a:lnTo>
                        <a:pt x="22" y="8"/>
                      </a:lnTo>
                      <a:lnTo>
                        <a:pt x="25" y="10"/>
                      </a:lnTo>
                      <a:lnTo>
                        <a:pt x="27" y="10"/>
                      </a:lnTo>
                      <a:lnTo>
                        <a:pt x="30" y="11"/>
                      </a:lnTo>
                      <a:lnTo>
                        <a:pt x="33" y="11"/>
                      </a:lnTo>
                      <a:lnTo>
                        <a:pt x="35" y="13"/>
                      </a:lnTo>
                      <a:lnTo>
                        <a:pt x="40" y="14"/>
                      </a:lnTo>
                      <a:lnTo>
                        <a:pt x="41" y="14"/>
                      </a:lnTo>
                      <a:lnTo>
                        <a:pt x="41" y="22"/>
                      </a:lnTo>
                      <a:lnTo>
                        <a:pt x="41" y="29"/>
                      </a:lnTo>
                      <a:lnTo>
                        <a:pt x="41" y="37"/>
                      </a:lnTo>
                      <a:lnTo>
                        <a:pt x="41" y="44"/>
                      </a:lnTo>
                      <a:lnTo>
                        <a:pt x="41" y="52"/>
                      </a:lnTo>
                      <a:lnTo>
                        <a:pt x="41" y="60"/>
                      </a:lnTo>
                      <a:lnTo>
                        <a:pt x="41" y="67"/>
                      </a:lnTo>
                      <a:lnTo>
                        <a:pt x="41" y="75"/>
                      </a:lnTo>
                      <a:lnTo>
                        <a:pt x="40" y="75"/>
                      </a:lnTo>
                      <a:lnTo>
                        <a:pt x="35" y="75"/>
                      </a:lnTo>
                      <a:lnTo>
                        <a:pt x="33" y="75"/>
                      </a:lnTo>
                      <a:lnTo>
                        <a:pt x="30" y="75"/>
                      </a:lnTo>
                      <a:lnTo>
                        <a:pt x="27" y="75"/>
                      </a:lnTo>
                      <a:lnTo>
                        <a:pt x="25" y="75"/>
                      </a:lnTo>
                      <a:lnTo>
                        <a:pt x="22" y="75"/>
                      </a:lnTo>
                      <a:lnTo>
                        <a:pt x="21" y="75"/>
                      </a:lnTo>
                      <a:lnTo>
                        <a:pt x="17" y="75"/>
                      </a:lnTo>
                      <a:lnTo>
                        <a:pt x="14" y="75"/>
                      </a:lnTo>
                      <a:lnTo>
                        <a:pt x="13" y="75"/>
                      </a:lnTo>
                      <a:lnTo>
                        <a:pt x="9" y="75"/>
                      </a:lnTo>
                      <a:lnTo>
                        <a:pt x="6" y="75"/>
                      </a:lnTo>
                      <a:lnTo>
                        <a:pt x="5" y="75"/>
                      </a:lnTo>
                      <a:lnTo>
                        <a:pt x="1" y="75"/>
                      </a:lnTo>
                      <a:lnTo>
                        <a:pt x="0" y="75"/>
                      </a:lnTo>
                      <a:lnTo>
                        <a:pt x="0" y="64"/>
                      </a:lnTo>
                      <a:lnTo>
                        <a:pt x="0" y="55"/>
                      </a:lnTo>
                      <a:lnTo>
                        <a:pt x="0" y="46"/>
                      </a:lnTo>
                      <a:lnTo>
                        <a:pt x="0" y="37"/>
                      </a:lnTo>
                      <a:lnTo>
                        <a:pt x="0" y="28"/>
                      </a:lnTo>
                      <a:lnTo>
                        <a:pt x="0" y="19"/>
                      </a:lnTo>
                      <a:lnTo>
                        <a:pt x="0" y="10"/>
                      </a:lnTo>
                      <a:lnTo>
                        <a:pt x="0" y="0"/>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2" name="Freeform 1262">
                  <a:extLst>
                    <a:ext uri="{FF2B5EF4-FFF2-40B4-BE49-F238E27FC236}">
                      <a16:creationId xmlns:a16="http://schemas.microsoft.com/office/drawing/2014/main" id="{651AE0C4-D524-4F81-B341-72432170B885}"/>
                    </a:ext>
                  </a:extLst>
                </p:cNvPr>
                <p:cNvSpPr>
                  <a:spLocks/>
                </p:cNvSpPr>
                <p:nvPr/>
              </p:nvSpPr>
              <p:spPr bwMode="auto">
                <a:xfrm>
                  <a:off x="899" y="3034"/>
                  <a:ext cx="103" cy="28"/>
                </a:xfrm>
                <a:custGeom>
                  <a:avLst/>
                  <a:gdLst>
                    <a:gd name="T0" fmla="*/ 0 w 103"/>
                    <a:gd name="T1" fmla="*/ 0 h 28"/>
                    <a:gd name="T2" fmla="*/ 6 w 103"/>
                    <a:gd name="T3" fmla="*/ 0 h 28"/>
                    <a:gd name="T4" fmla="*/ 14 w 103"/>
                    <a:gd name="T5" fmla="*/ 2 h 28"/>
                    <a:gd name="T6" fmla="*/ 19 w 103"/>
                    <a:gd name="T7" fmla="*/ 2 h 28"/>
                    <a:gd name="T8" fmla="*/ 25 w 103"/>
                    <a:gd name="T9" fmla="*/ 3 h 28"/>
                    <a:gd name="T10" fmla="*/ 32 w 103"/>
                    <a:gd name="T11" fmla="*/ 5 h 28"/>
                    <a:gd name="T12" fmla="*/ 38 w 103"/>
                    <a:gd name="T13" fmla="*/ 5 h 28"/>
                    <a:gd name="T14" fmla="*/ 44 w 103"/>
                    <a:gd name="T15" fmla="*/ 5 h 28"/>
                    <a:gd name="T16" fmla="*/ 51 w 103"/>
                    <a:gd name="T17" fmla="*/ 7 h 28"/>
                    <a:gd name="T18" fmla="*/ 57 w 103"/>
                    <a:gd name="T19" fmla="*/ 7 h 28"/>
                    <a:gd name="T20" fmla="*/ 64 w 103"/>
                    <a:gd name="T21" fmla="*/ 8 h 28"/>
                    <a:gd name="T22" fmla="*/ 70 w 103"/>
                    <a:gd name="T23" fmla="*/ 8 h 28"/>
                    <a:gd name="T24" fmla="*/ 76 w 103"/>
                    <a:gd name="T25" fmla="*/ 10 h 28"/>
                    <a:gd name="T26" fmla="*/ 83 w 103"/>
                    <a:gd name="T27" fmla="*/ 10 h 28"/>
                    <a:gd name="T28" fmla="*/ 89 w 103"/>
                    <a:gd name="T29" fmla="*/ 11 h 28"/>
                    <a:gd name="T30" fmla="*/ 97 w 103"/>
                    <a:gd name="T31" fmla="*/ 11 h 28"/>
                    <a:gd name="T32" fmla="*/ 103 w 103"/>
                    <a:gd name="T33" fmla="*/ 13 h 28"/>
                    <a:gd name="T34" fmla="*/ 103 w 103"/>
                    <a:gd name="T35" fmla="*/ 14 h 28"/>
                    <a:gd name="T36" fmla="*/ 103 w 103"/>
                    <a:gd name="T37" fmla="*/ 16 h 28"/>
                    <a:gd name="T38" fmla="*/ 103 w 103"/>
                    <a:gd name="T39" fmla="*/ 19 h 28"/>
                    <a:gd name="T40" fmla="*/ 103 w 103"/>
                    <a:gd name="T41" fmla="*/ 20 h 28"/>
                    <a:gd name="T42" fmla="*/ 103 w 103"/>
                    <a:gd name="T43" fmla="*/ 22 h 28"/>
                    <a:gd name="T44" fmla="*/ 103 w 103"/>
                    <a:gd name="T45" fmla="*/ 23 h 28"/>
                    <a:gd name="T46" fmla="*/ 103 w 103"/>
                    <a:gd name="T47" fmla="*/ 25 h 28"/>
                    <a:gd name="T48" fmla="*/ 103 w 103"/>
                    <a:gd name="T49" fmla="*/ 28 h 28"/>
                    <a:gd name="T50" fmla="*/ 97 w 103"/>
                    <a:gd name="T51" fmla="*/ 26 h 28"/>
                    <a:gd name="T52" fmla="*/ 89 w 103"/>
                    <a:gd name="T53" fmla="*/ 26 h 28"/>
                    <a:gd name="T54" fmla="*/ 83 w 103"/>
                    <a:gd name="T55" fmla="*/ 25 h 28"/>
                    <a:gd name="T56" fmla="*/ 76 w 103"/>
                    <a:gd name="T57" fmla="*/ 25 h 28"/>
                    <a:gd name="T58" fmla="*/ 70 w 103"/>
                    <a:gd name="T59" fmla="*/ 23 h 28"/>
                    <a:gd name="T60" fmla="*/ 64 w 103"/>
                    <a:gd name="T61" fmla="*/ 23 h 28"/>
                    <a:gd name="T62" fmla="*/ 57 w 103"/>
                    <a:gd name="T63" fmla="*/ 22 h 28"/>
                    <a:gd name="T64" fmla="*/ 51 w 103"/>
                    <a:gd name="T65" fmla="*/ 22 h 28"/>
                    <a:gd name="T66" fmla="*/ 44 w 103"/>
                    <a:gd name="T67" fmla="*/ 22 h 28"/>
                    <a:gd name="T68" fmla="*/ 38 w 103"/>
                    <a:gd name="T69" fmla="*/ 20 h 28"/>
                    <a:gd name="T70" fmla="*/ 32 w 103"/>
                    <a:gd name="T71" fmla="*/ 19 h 28"/>
                    <a:gd name="T72" fmla="*/ 25 w 103"/>
                    <a:gd name="T73" fmla="*/ 19 h 28"/>
                    <a:gd name="T74" fmla="*/ 19 w 103"/>
                    <a:gd name="T75" fmla="*/ 19 h 28"/>
                    <a:gd name="T76" fmla="*/ 14 w 103"/>
                    <a:gd name="T77" fmla="*/ 17 h 28"/>
                    <a:gd name="T78" fmla="*/ 6 w 103"/>
                    <a:gd name="T79" fmla="*/ 16 h 28"/>
                    <a:gd name="T80" fmla="*/ 0 w 103"/>
                    <a:gd name="T81" fmla="*/ 16 h 28"/>
                    <a:gd name="T82" fmla="*/ 0 w 103"/>
                    <a:gd name="T83" fmla="*/ 13 h 28"/>
                    <a:gd name="T84" fmla="*/ 0 w 103"/>
                    <a:gd name="T85" fmla="*/ 11 h 28"/>
                    <a:gd name="T86" fmla="*/ 0 w 103"/>
                    <a:gd name="T87" fmla="*/ 10 h 28"/>
                    <a:gd name="T88" fmla="*/ 0 w 103"/>
                    <a:gd name="T89" fmla="*/ 8 h 28"/>
                    <a:gd name="T90" fmla="*/ 0 w 103"/>
                    <a:gd name="T91" fmla="*/ 7 h 28"/>
                    <a:gd name="T92" fmla="*/ 0 w 103"/>
                    <a:gd name="T93" fmla="*/ 5 h 28"/>
                    <a:gd name="T94" fmla="*/ 0 w 103"/>
                    <a:gd name="T95" fmla="*/ 2 h 28"/>
                    <a:gd name="T96" fmla="*/ 0 w 103"/>
                    <a:gd name="T97" fmla="*/ 0 h 2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3" h="28">
                      <a:moveTo>
                        <a:pt x="0" y="0"/>
                      </a:moveTo>
                      <a:lnTo>
                        <a:pt x="6" y="0"/>
                      </a:lnTo>
                      <a:lnTo>
                        <a:pt x="14" y="2"/>
                      </a:lnTo>
                      <a:lnTo>
                        <a:pt x="19" y="2"/>
                      </a:lnTo>
                      <a:lnTo>
                        <a:pt x="25" y="3"/>
                      </a:lnTo>
                      <a:lnTo>
                        <a:pt x="32" y="5"/>
                      </a:lnTo>
                      <a:lnTo>
                        <a:pt x="38" y="5"/>
                      </a:lnTo>
                      <a:lnTo>
                        <a:pt x="44" y="5"/>
                      </a:lnTo>
                      <a:lnTo>
                        <a:pt x="51" y="7"/>
                      </a:lnTo>
                      <a:lnTo>
                        <a:pt x="57" y="7"/>
                      </a:lnTo>
                      <a:lnTo>
                        <a:pt x="64" y="8"/>
                      </a:lnTo>
                      <a:lnTo>
                        <a:pt x="70" y="8"/>
                      </a:lnTo>
                      <a:lnTo>
                        <a:pt x="76" y="10"/>
                      </a:lnTo>
                      <a:lnTo>
                        <a:pt x="83" y="10"/>
                      </a:lnTo>
                      <a:lnTo>
                        <a:pt x="89" y="11"/>
                      </a:lnTo>
                      <a:lnTo>
                        <a:pt x="97" y="11"/>
                      </a:lnTo>
                      <a:lnTo>
                        <a:pt x="103" y="13"/>
                      </a:lnTo>
                      <a:lnTo>
                        <a:pt x="103" y="14"/>
                      </a:lnTo>
                      <a:lnTo>
                        <a:pt x="103" y="16"/>
                      </a:lnTo>
                      <a:lnTo>
                        <a:pt x="103" y="19"/>
                      </a:lnTo>
                      <a:lnTo>
                        <a:pt x="103" y="20"/>
                      </a:lnTo>
                      <a:lnTo>
                        <a:pt x="103" y="22"/>
                      </a:lnTo>
                      <a:lnTo>
                        <a:pt x="103" y="23"/>
                      </a:lnTo>
                      <a:lnTo>
                        <a:pt x="103" y="25"/>
                      </a:lnTo>
                      <a:lnTo>
                        <a:pt x="103" y="28"/>
                      </a:lnTo>
                      <a:lnTo>
                        <a:pt x="97" y="26"/>
                      </a:lnTo>
                      <a:lnTo>
                        <a:pt x="89" y="26"/>
                      </a:lnTo>
                      <a:lnTo>
                        <a:pt x="83" y="25"/>
                      </a:lnTo>
                      <a:lnTo>
                        <a:pt x="76" y="25"/>
                      </a:lnTo>
                      <a:lnTo>
                        <a:pt x="70" y="23"/>
                      </a:lnTo>
                      <a:lnTo>
                        <a:pt x="64" y="23"/>
                      </a:lnTo>
                      <a:lnTo>
                        <a:pt x="57" y="22"/>
                      </a:lnTo>
                      <a:lnTo>
                        <a:pt x="51" y="22"/>
                      </a:lnTo>
                      <a:lnTo>
                        <a:pt x="44" y="22"/>
                      </a:lnTo>
                      <a:lnTo>
                        <a:pt x="38" y="20"/>
                      </a:lnTo>
                      <a:lnTo>
                        <a:pt x="32" y="19"/>
                      </a:lnTo>
                      <a:lnTo>
                        <a:pt x="25" y="19"/>
                      </a:lnTo>
                      <a:lnTo>
                        <a:pt x="19" y="19"/>
                      </a:lnTo>
                      <a:lnTo>
                        <a:pt x="14" y="17"/>
                      </a:lnTo>
                      <a:lnTo>
                        <a:pt x="6" y="16"/>
                      </a:lnTo>
                      <a:lnTo>
                        <a:pt x="0" y="16"/>
                      </a:lnTo>
                      <a:lnTo>
                        <a:pt x="0" y="13"/>
                      </a:lnTo>
                      <a:lnTo>
                        <a:pt x="0" y="11"/>
                      </a:lnTo>
                      <a:lnTo>
                        <a:pt x="0" y="10"/>
                      </a:lnTo>
                      <a:lnTo>
                        <a:pt x="0" y="8"/>
                      </a:lnTo>
                      <a:lnTo>
                        <a:pt x="0" y="7"/>
                      </a:lnTo>
                      <a:lnTo>
                        <a:pt x="0" y="5"/>
                      </a:lnTo>
                      <a:lnTo>
                        <a:pt x="0" y="2"/>
                      </a:lnTo>
                      <a:lnTo>
                        <a:pt x="0" y="0"/>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3" name="Freeform 1263">
                  <a:extLst>
                    <a:ext uri="{FF2B5EF4-FFF2-40B4-BE49-F238E27FC236}">
                      <a16:creationId xmlns:a16="http://schemas.microsoft.com/office/drawing/2014/main" id="{DD754DE2-8963-4C3A-9F08-4D1E1BFDBA8D}"/>
                    </a:ext>
                  </a:extLst>
                </p:cNvPr>
                <p:cNvSpPr>
                  <a:spLocks/>
                </p:cNvSpPr>
                <p:nvPr/>
              </p:nvSpPr>
              <p:spPr bwMode="auto">
                <a:xfrm>
                  <a:off x="900" y="3097"/>
                  <a:ext cx="102" cy="21"/>
                </a:xfrm>
                <a:custGeom>
                  <a:avLst/>
                  <a:gdLst>
                    <a:gd name="T0" fmla="*/ 0 w 102"/>
                    <a:gd name="T1" fmla="*/ 0 h 21"/>
                    <a:gd name="T2" fmla="*/ 5 w 102"/>
                    <a:gd name="T3" fmla="*/ 0 h 21"/>
                    <a:gd name="T4" fmla="*/ 13 w 102"/>
                    <a:gd name="T5" fmla="*/ 0 h 21"/>
                    <a:gd name="T6" fmla="*/ 18 w 102"/>
                    <a:gd name="T7" fmla="*/ 0 h 21"/>
                    <a:gd name="T8" fmla="*/ 26 w 102"/>
                    <a:gd name="T9" fmla="*/ 1 h 21"/>
                    <a:gd name="T10" fmla="*/ 31 w 102"/>
                    <a:gd name="T11" fmla="*/ 1 h 21"/>
                    <a:gd name="T12" fmla="*/ 39 w 102"/>
                    <a:gd name="T13" fmla="*/ 3 h 21"/>
                    <a:gd name="T14" fmla="*/ 43 w 102"/>
                    <a:gd name="T15" fmla="*/ 3 h 21"/>
                    <a:gd name="T16" fmla="*/ 50 w 102"/>
                    <a:gd name="T17" fmla="*/ 3 h 21"/>
                    <a:gd name="T18" fmla="*/ 58 w 102"/>
                    <a:gd name="T19" fmla="*/ 3 h 21"/>
                    <a:gd name="T20" fmla="*/ 64 w 102"/>
                    <a:gd name="T21" fmla="*/ 3 h 21"/>
                    <a:gd name="T22" fmla="*/ 69 w 102"/>
                    <a:gd name="T23" fmla="*/ 4 h 21"/>
                    <a:gd name="T24" fmla="*/ 77 w 102"/>
                    <a:gd name="T25" fmla="*/ 4 h 21"/>
                    <a:gd name="T26" fmla="*/ 83 w 102"/>
                    <a:gd name="T27" fmla="*/ 4 h 21"/>
                    <a:gd name="T28" fmla="*/ 88 w 102"/>
                    <a:gd name="T29" fmla="*/ 6 h 21"/>
                    <a:gd name="T30" fmla="*/ 96 w 102"/>
                    <a:gd name="T31" fmla="*/ 6 h 21"/>
                    <a:gd name="T32" fmla="*/ 102 w 102"/>
                    <a:gd name="T33" fmla="*/ 7 h 21"/>
                    <a:gd name="T34" fmla="*/ 102 w 102"/>
                    <a:gd name="T35" fmla="*/ 7 h 21"/>
                    <a:gd name="T36" fmla="*/ 102 w 102"/>
                    <a:gd name="T37" fmla="*/ 9 h 21"/>
                    <a:gd name="T38" fmla="*/ 102 w 102"/>
                    <a:gd name="T39" fmla="*/ 12 h 21"/>
                    <a:gd name="T40" fmla="*/ 102 w 102"/>
                    <a:gd name="T41" fmla="*/ 13 h 21"/>
                    <a:gd name="T42" fmla="*/ 102 w 102"/>
                    <a:gd name="T43" fmla="*/ 16 h 21"/>
                    <a:gd name="T44" fmla="*/ 102 w 102"/>
                    <a:gd name="T45" fmla="*/ 16 h 21"/>
                    <a:gd name="T46" fmla="*/ 102 w 102"/>
                    <a:gd name="T47" fmla="*/ 19 h 21"/>
                    <a:gd name="T48" fmla="*/ 102 w 102"/>
                    <a:gd name="T49" fmla="*/ 21 h 21"/>
                    <a:gd name="T50" fmla="*/ 96 w 102"/>
                    <a:gd name="T51" fmla="*/ 19 h 21"/>
                    <a:gd name="T52" fmla="*/ 88 w 102"/>
                    <a:gd name="T53" fmla="*/ 19 h 21"/>
                    <a:gd name="T54" fmla="*/ 83 w 102"/>
                    <a:gd name="T55" fmla="*/ 19 h 21"/>
                    <a:gd name="T56" fmla="*/ 77 w 102"/>
                    <a:gd name="T57" fmla="*/ 19 h 21"/>
                    <a:gd name="T58" fmla="*/ 69 w 102"/>
                    <a:gd name="T59" fmla="*/ 18 h 21"/>
                    <a:gd name="T60" fmla="*/ 64 w 102"/>
                    <a:gd name="T61" fmla="*/ 18 h 21"/>
                    <a:gd name="T62" fmla="*/ 58 w 102"/>
                    <a:gd name="T63" fmla="*/ 18 h 21"/>
                    <a:gd name="T64" fmla="*/ 50 w 102"/>
                    <a:gd name="T65" fmla="*/ 16 h 21"/>
                    <a:gd name="T66" fmla="*/ 43 w 102"/>
                    <a:gd name="T67" fmla="*/ 16 h 21"/>
                    <a:gd name="T68" fmla="*/ 39 w 102"/>
                    <a:gd name="T69" fmla="*/ 16 h 21"/>
                    <a:gd name="T70" fmla="*/ 31 w 102"/>
                    <a:gd name="T71" fmla="*/ 16 h 21"/>
                    <a:gd name="T72" fmla="*/ 26 w 102"/>
                    <a:gd name="T73" fmla="*/ 15 h 21"/>
                    <a:gd name="T74" fmla="*/ 18 w 102"/>
                    <a:gd name="T75" fmla="*/ 15 h 21"/>
                    <a:gd name="T76" fmla="*/ 13 w 102"/>
                    <a:gd name="T77" fmla="*/ 13 h 21"/>
                    <a:gd name="T78" fmla="*/ 5 w 102"/>
                    <a:gd name="T79" fmla="*/ 13 h 21"/>
                    <a:gd name="T80" fmla="*/ 0 w 102"/>
                    <a:gd name="T81" fmla="*/ 13 h 21"/>
                    <a:gd name="T82" fmla="*/ 0 w 102"/>
                    <a:gd name="T83" fmla="*/ 12 h 21"/>
                    <a:gd name="T84" fmla="*/ 0 w 102"/>
                    <a:gd name="T85" fmla="*/ 10 h 21"/>
                    <a:gd name="T86" fmla="*/ 0 w 102"/>
                    <a:gd name="T87" fmla="*/ 7 h 21"/>
                    <a:gd name="T88" fmla="*/ 0 w 102"/>
                    <a:gd name="T89" fmla="*/ 7 h 21"/>
                    <a:gd name="T90" fmla="*/ 0 w 102"/>
                    <a:gd name="T91" fmla="*/ 4 h 21"/>
                    <a:gd name="T92" fmla="*/ 0 w 102"/>
                    <a:gd name="T93" fmla="*/ 3 h 21"/>
                    <a:gd name="T94" fmla="*/ 0 w 102"/>
                    <a:gd name="T95" fmla="*/ 1 h 21"/>
                    <a:gd name="T96" fmla="*/ 0 w 102"/>
                    <a:gd name="T97" fmla="*/ 0 h 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2" h="21">
                      <a:moveTo>
                        <a:pt x="0" y="0"/>
                      </a:moveTo>
                      <a:lnTo>
                        <a:pt x="5" y="0"/>
                      </a:lnTo>
                      <a:lnTo>
                        <a:pt x="13" y="0"/>
                      </a:lnTo>
                      <a:lnTo>
                        <a:pt x="18" y="0"/>
                      </a:lnTo>
                      <a:lnTo>
                        <a:pt x="26" y="1"/>
                      </a:lnTo>
                      <a:lnTo>
                        <a:pt x="31" y="1"/>
                      </a:lnTo>
                      <a:lnTo>
                        <a:pt x="39" y="3"/>
                      </a:lnTo>
                      <a:lnTo>
                        <a:pt x="43" y="3"/>
                      </a:lnTo>
                      <a:lnTo>
                        <a:pt x="50" y="3"/>
                      </a:lnTo>
                      <a:lnTo>
                        <a:pt x="58" y="3"/>
                      </a:lnTo>
                      <a:lnTo>
                        <a:pt x="64" y="3"/>
                      </a:lnTo>
                      <a:lnTo>
                        <a:pt x="69" y="4"/>
                      </a:lnTo>
                      <a:lnTo>
                        <a:pt x="77" y="4"/>
                      </a:lnTo>
                      <a:lnTo>
                        <a:pt x="83" y="4"/>
                      </a:lnTo>
                      <a:lnTo>
                        <a:pt x="88" y="6"/>
                      </a:lnTo>
                      <a:lnTo>
                        <a:pt x="96" y="6"/>
                      </a:lnTo>
                      <a:lnTo>
                        <a:pt x="102" y="7"/>
                      </a:lnTo>
                      <a:lnTo>
                        <a:pt x="102" y="9"/>
                      </a:lnTo>
                      <a:lnTo>
                        <a:pt x="102" y="12"/>
                      </a:lnTo>
                      <a:lnTo>
                        <a:pt x="102" y="13"/>
                      </a:lnTo>
                      <a:lnTo>
                        <a:pt x="102" y="16"/>
                      </a:lnTo>
                      <a:lnTo>
                        <a:pt x="102" y="19"/>
                      </a:lnTo>
                      <a:lnTo>
                        <a:pt x="102" y="21"/>
                      </a:lnTo>
                      <a:lnTo>
                        <a:pt x="96" y="19"/>
                      </a:lnTo>
                      <a:lnTo>
                        <a:pt x="88" y="19"/>
                      </a:lnTo>
                      <a:lnTo>
                        <a:pt x="83" y="19"/>
                      </a:lnTo>
                      <a:lnTo>
                        <a:pt x="77" y="19"/>
                      </a:lnTo>
                      <a:lnTo>
                        <a:pt x="69" y="18"/>
                      </a:lnTo>
                      <a:lnTo>
                        <a:pt x="64" y="18"/>
                      </a:lnTo>
                      <a:lnTo>
                        <a:pt x="58" y="18"/>
                      </a:lnTo>
                      <a:lnTo>
                        <a:pt x="50" y="16"/>
                      </a:lnTo>
                      <a:lnTo>
                        <a:pt x="43" y="16"/>
                      </a:lnTo>
                      <a:lnTo>
                        <a:pt x="39" y="16"/>
                      </a:lnTo>
                      <a:lnTo>
                        <a:pt x="31" y="16"/>
                      </a:lnTo>
                      <a:lnTo>
                        <a:pt x="26" y="15"/>
                      </a:lnTo>
                      <a:lnTo>
                        <a:pt x="18" y="15"/>
                      </a:lnTo>
                      <a:lnTo>
                        <a:pt x="13" y="13"/>
                      </a:lnTo>
                      <a:lnTo>
                        <a:pt x="5" y="13"/>
                      </a:lnTo>
                      <a:lnTo>
                        <a:pt x="0" y="13"/>
                      </a:lnTo>
                      <a:lnTo>
                        <a:pt x="0" y="12"/>
                      </a:lnTo>
                      <a:lnTo>
                        <a:pt x="0" y="10"/>
                      </a:lnTo>
                      <a:lnTo>
                        <a:pt x="0" y="7"/>
                      </a:lnTo>
                      <a:lnTo>
                        <a:pt x="0" y="4"/>
                      </a:lnTo>
                      <a:lnTo>
                        <a:pt x="0" y="3"/>
                      </a:lnTo>
                      <a:lnTo>
                        <a:pt x="0" y="1"/>
                      </a:lnTo>
                      <a:lnTo>
                        <a:pt x="0" y="0"/>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4" name="Freeform 1264">
                  <a:extLst>
                    <a:ext uri="{FF2B5EF4-FFF2-40B4-BE49-F238E27FC236}">
                      <a16:creationId xmlns:a16="http://schemas.microsoft.com/office/drawing/2014/main" id="{BDF0A533-7F73-451A-9537-AD9E0AA5AC68}"/>
                    </a:ext>
                  </a:extLst>
                </p:cNvPr>
                <p:cNvSpPr>
                  <a:spLocks/>
                </p:cNvSpPr>
                <p:nvPr/>
              </p:nvSpPr>
              <p:spPr bwMode="auto">
                <a:xfrm>
                  <a:off x="1082" y="3047"/>
                  <a:ext cx="102" cy="39"/>
                </a:xfrm>
                <a:custGeom>
                  <a:avLst/>
                  <a:gdLst>
                    <a:gd name="T0" fmla="*/ 0 w 102"/>
                    <a:gd name="T1" fmla="*/ 0 h 39"/>
                    <a:gd name="T2" fmla="*/ 5 w 102"/>
                    <a:gd name="T3" fmla="*/ 1 h 39"/>
                    <a:gd name="T4" fmla="*/ 11 w 102"/>
                    <a:gd name="T5" fmla="*/ 1 h 39"/>
                    <a:gd name="T6" fmla="*/ 18 w 102"/>
                    <a:gd name="T7" fmla="*/ 3 h 39"/>
                    <a:gd name="T8" fmla="*/ 24 w 102"/>
                    <a:gd name="T9" fmla="*/ 4 h 39"/>
                    <a:gd name="T10" fmla="*/ 30 w 102"/>
                    <a:gd name="T11" fmla="*/ 6 h 39"/>
                    <a:gd name="T12" fmla="*/ 37 w 102"/>
                    <a:gd name="T13" fmla="*/ 7 h 39"/>
                    <a:gd name="T14" fmla="*/ 43 w 102"/>
                    <a:gd name="T15" fmla="*/ 9 h 39"/>
                    <a:gd name="T16" fmla="*/ 50 w 102"/>
                    <a:gd name="T17" fmla="*/ 10 h 39"/>
                    <a:gd name="T18" fmla="*/ 56 w 102"/>
                    <a:gd name="T19" fmla="*/ 12 h 39"/>
                    <a:gd name="T20" fmla="*/ 62 w 102"/>
                    <a:gd name="T21" fmla="*/ 13 h 39"/>
                    <a:gd name="T22" fmla="*/ 69 w 102"/>
                    <a:gd name="T23" fmla="*/ 15 h 39"/>
                    <a:gd name="T24" fmla="*/ 75 w 102"/>
                    <a:gd name="T25" fmla="*/ 18 h 39"/>
                    <a:gd name="T26" fmla="*/ 82 w 102"/>
                    <a:gd name="T27" fmla="*/ 19 h 39"/>
                    <a:gd name="T28" fmla="*/ 88 w 102"/>
                    <a:gd name="T29" fmla="*/ 21 h 39"/>
                    <a:gd name="T30" fmla="*/ 96 w 102"/>
                    <a:gd name="T31" fmla="*/ 22 h 39"/>
                    <a:gd name="T32" fmla="*/ 102 w 102"/>
                    <a:gd name="T33" fmla="*/ 24 h 39"/>
                    <a:gd name="T34" fmla="*/ 102 w 102"/>
                    <a:gd name="T35" fmla="*/ 25 h 39"/>
                    <a:gd name="T36" fmla="*/ 102 w 102"/>
                    <a:gd name="T37" fmla="*/ 27 h 39"/>
                    <a:gd name="T38" fmla="*/ 102 w 102"/>
                    <a:gd name="T39" fmla="*/ 30 h 39"/>
                    <a:gd name="T40" fmla="*/ 102 w 102"/>
                    <a:gd name="T41" fmla="*/ 30 h 39"/>
                    <a:gd name="T42" fmla="*/ 102 w 102"/>
                    <a:gd name="T43" fmla="*/ 33 h 39"/>
                    <a:gd name="T44" fmla="*/ 102 w 102"/>
                    <a:gd name="T45" fmla="*/ 34 h 39"/>
                    <a:gd name="T46" fmla="*/ 102 w 102"/>
                    <a:gd name="T47" fmla="*/ 37 h 39"/>
                    <a:gd name="T48" fmla="*/ 102 w 102"/>
                    <a:gd name="T49" fmla="*/ 39 h 39"/>
                    <a:gd name="T50" fmla="*/ 96 w 102"/>
                    <a:gd name="T51" fmla="*/ 37 h 39"/>
                    <a:gd name="T52" fmla="*/ 88 w 102"/>
                    <a:gd name="T53" fmla="*/ 36 h 39"/>
                    <a:gd name="T54" fmla="*/ 83 w 102"/>
                    <a:gd name="T55" fmla="*/ 34 h 39"/>
                    <a:gd name="T56" fmla="*/ 75 w 102"/>
                    <a:gd name="T57" fmla="*/ 33 h 39"/>
                    <a:gd name="T58" fmla="*/ 69 w 102"/>
                    <a:gd name="T59" fmla="*/ 31 h 39"/>
                    <a:gd name="T60" fmla="*/ 62 w 102"/>
                    <a:gd name="T61" fmla="*/ 30 h 39"/>
                    <a:gd name="T62" fmla="*/ 56 w 102"/>
                    <a:gd name="T63" fmla="*/ 28 h 39"/>
                    <a:gd name="T64" fmla="*/ 50 w 102"/>
                    <a:gd name="T65" fmla="*/ 27 h 39"/>
                    <a:gd name="T66" fmla="*/ 43 w 102"/>
                    <a:gd name="T67" fmla="*/ 25 h 39"/>
                    <a:gd name="T68" fmla="*/ 37 w 102"/>
                    <a:gd name="T69" fmla="*/ 24 h 39"/>
                    <a:gd name="T70" fmla="*/ 30 w 102"/>
                    <a:gd name="T71" fmla="*/ 22 h 39"/>
                    <a:gd name="T72" fmla="*/ 24 w 102"/>
                    <a:gd name="T73" fmla="*/ 21 h 39"/>
                    <a:gd name="T74" fmla="*/ 18 w 102"/>
                    <a:gd name="T75" fmla="*/ 19 h 39"/>
                    <a:gd name="T76" fmla="*/ 11 w 102"/>
                    <a:gd name="T77" fmla="*/ 18 h 39"/>
                    <a:gd name="T78" fmla="*/ 5 w 102"/>
                    <a:gd name="T79" fmla="*/ 16 h 39"/>
                    <a:gd name="T80" fmla="*/ 0 w 102"/>
                    <a:gd name="T81" fmla="*/ 15 h 39"/>
                    <a:gd name="T82" fmla="*/ 0 w 102"/>
                    <a:gd name="T83" fmla="*/ 13 h 39"/>
                    <a:gd name="T84" fmla="*/ 0 w 102"/>
                    <a:gd name="T85" fmla="*/ 12 h 39"/>
                    <a:gd name="T86" fmla="*/ 0 w 102"/>
                    <a:gd name="T87" fmla="*/ 10 h 39"/>
                    <a:gd name="T88" fmla="*/ 0 w 102"/>
                    <a:gd name="T89" fmla="*/ 7 h 39"/>
                    <a:gd name="T90" fmla="*/ 0 w 102"/>
                    <a:gd name="T91" fmla="*/ 6 h 39"/>
                    <a:gd name="T92" fmla="*/ 0 w 102"/>
                    <a:gd name="T93" fmla="*/ 3 h 39"/>
                    <a:gd name="T94" fmla="*/ 0 w 102"/>
                    <a:gd name="T95" fmla="*/ 1 h 39"/>
                    <a:gd name="T96" fmla="*/ 0 w 102"/>
                    <a:gd name="T97" fmla="*/ 0 h 3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2" h="39">
                      <a:moveTo>
                        <a:pt x="0" y="0"/>
                      </a:moveTo>
                      <a:lnTo>
                        <a:pt x="5" y="1"/>
                      </a:lnTo>
                      <a:lnTo>
                        <a:pt x="11" y="1"/>
                      </a:lnTo>
                      <a:lnTo>
                        <a:pt x="18" y="3"/>
                      </a:lnTo>
                      <a:lnTo>
                        <a:pt x="24" y="4"/>
                      </a:lnTo>
                      <a:lnTo>
                        <a:pt x="30" y="6"/>
                      </a:lnTo>
                      <a:lnTo>
                        <a:pt x="37" y="7"/>
                      </a:lnTo>
                      <a:lnTo>
                        <a:pt x="43" y="9"/>
                      </a:lnTo>
                      <a:lnTo>
                        <a:pt x="50" y="10"/>
                      </a:lnTo>
                      <a:lnTo>
                        <a:pt x="56" y="12"/>
                      </a:lnTo>
                      <a:lnTo>
                        <a:pt x="62" y="13"/>
                      </a:lnTo>
                      <a:lnTo>
                        <a:pt x="69" y="15"/>
                      </a:lnTo>
                      <a:lnTo>
                        <a:pt x="75" y="18"/>
                      </a:lnTo>
                      <a:lnTo>
                        <a:pt x="82" y="19"/>
                      </a:lnTo>
                      <a:lnTo>
                        <a:pt x="88" y="21"/>
                      </a:lnTo>
                      <a:lnTo>
                        <a:pt x="96" y="22"/>
                      </a:lnTo>
                      <a:lnTo>
                        <a:pt x="102" y="24"/>
                      </a:lnTo>
                      <a:lnTo>
                        <a:pt x="102" y="25"/>
                      </a:lnTo>
                      <a:lnTo>
                        <a:pt x="102" y="27"/>
                      </a:lnTo>
                      <a:lnTo>
                        <a:pt x="102" y="30"/>
                      </a:lnTo>
                      <a:lnTo>
                        <a:pt x="102" y="33"/>
                      </a:lnTo>
                      <a:lnTo>
                        <a:pt x="102" y="34"/>
                      </a:lnTo>
                      <a:lnTo>
                        <a:pt x="102" y="37"/>
                      </a:lnTo>
                      <a:lnTo>
                        <a:pt x="102" y="39"/>
                      </a:lnTo>
                      <a:lnTo>
                        <a:pt x="96" y="37"/>
                      </a:lnTo>
                      <a:lnTo>
                        <a:pt x="88" y="36"/>
                      </a:lnTo>
                      <a:lnTo>
                        <a:pt x="83" y="34"/>
                      </a:lnTo>
                      <a:lnTo>
                        <a:pt x="75" y="33"/>
                      </a:lnTo>
                      <a:lnTo>
                        <a:pt x="69" y="31"/>
                      </a:lnTo>
                      <a:lnTo>
                        <a:pt x="62" y="30"/>
                      </a:lnTo>
                      <a:lnTo>
                        <a:pt x="56" y="28"/>
                      </a:lnTo>
                      <a:lnTo>
                        <a:pt x="50" y="27"/>
                      </a:lnTo>
                      <a:lnTo>
                        <a:pt x="43" y="25"/>
                      </a:lnTo>
                      <a:lnTo>
                        <a:pt x="37" y="24"/>
                      </a:lnTo>
                      <a:lnTo>
                        <a:pt x="30" y="22"/>
                      </a:lnTo>
                      <a:lnTo>
                        <a:pt x="24" y="21"/>
                      </a:lnTo>
                      <a:lnTo>
                        <a:pt x="18" y="19"/>
                      </a:lnTo>
                      <a:lnTo>
                        <a:pt x="11" y="18"/>
                      </a:lnTo>
                      <a:lnTo>
                        <a:pt x="5" y="16"/>
                      </a:lnTo>
                      <a:lnTo>
                        <a:pt x="0" y="15"/>
                      </a:lnTo>
                      <a:lnTo>
                        <a:pt x="0" y="13"/>
                      </a:lnTo>
                      <a:lnTo>
                        <a:pt x="0" y="12"/>
                      </a:lnTo>
                      <a:lnTo>
                        <a:pt x="0" y="10"/>
                      </a:lnTo>
                      <a:lnTo>
                        <a:pt x="0" y="7"/>
                      </a:lnTo>
                      <a:lnTo>
                        <a:pt x="0" y="6"/>
                      </a:lnTo>
                      <a:lnTo>
                        <a:pt x="0" y="3"/>
                      </a:lnTo>
                      <a:lnTo>
                        <a:pt x="0" y="1"/>
                      </a:lnTo>
                      <a:lnTo>
                        <a:pt x="0" y="0"/>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5" name="Freeform 1265">
                  <a:extLst>
                    <a:ext uri="{FF2B5EF4-FFF2-40B4-BE49-F238E27FC236}">
                      <a16:creationId xmlns:a16="http://schemas.microsoft.com/office/drawing/2014/main" id="{878FC824-B8A7-4C86-8539-AD340E53DA75}"/>
                    </a:ext>
                  </a:extLst>
                </p:cNvPr>
                <p:cNvSpPr>
                  <a:spLocks/>
                </p:cNvSpPr>
                <p:nvPr/>
              </p:nvSpPr>
              <p:spPr bwMode="auto">
                <a:xfrm>
                  <a:off x="1082" y="3103"/>
                  <a:ext cx="102" cy="35"/>
                </a:xfrm>
                <a:custGeom>
                  <a:avLst/>
                  <a:gdLst>
                    <a:gd name="T0" fmla="*/ 0 w 102"/>
                    <a:gd name="T1" fmla="*/ 0 h 35"/>
                    <a:gd name="T2" fmla="*/ 5 w 102"/>
                    <a:gd name="T3" fmla="*/ 0 h 35"/>
                    <a:gd name="T4" fmla="*/ 11 w 102"/>
                    <a:gd name="T5" fmla="*/ 1 h 35"/>
                    <a:gd name="T6" fmla="*/ 16 w 102"/>
                    <a:gd name="T7" fmla="*/ 3 h 35"/>
                    <a:gd name="T8" fmla="*/ 23 w 102"/>
                    <a:gd name="T9" fmla="*/ 3 h 35"/>
                    <a:gd name="T10" fmla="*/ 29 w 102"/>
                    <a:gd name="T11" fmla="*/ 4 h 35"/>
                    <a:gd name="T12" fmla="*/ 35 w 102"/>
                    <a:gd name="T13" fmla="*/ 6 h 35"/>
                    <a:gd name="T14" fmla="*/ 42 w 102"/>
                    <a:gd name="T15" fmla="*/ 7 h 35"/>
                    <a:gd name="T16" fmla="*/ 48 w 102"/>
                    <a:gd name="T17" fmla="*/ 7 h 35"/>
                    <a:gd name="T18" fmla="*/ 54 w 102"/>
                    <a:gd name="T19" fmla="*/ 10 h 35"/>
                    <a:gd name="T20" fmla="*/ 61 w 102"/>
                    <a:gd name="T21" fmla="*/ 12 h 35"/>
                    <a:gd name="T22" fmla="*/ 67 w 102"/>
                    <a:gd name="T23" fmla="*/ 12 h 35"/>
                    <a:gd name="T24" fmla="*/ 75 w 102"/>
                    <a:gd name="T25" fmla="*/ 13 h 35"/>
                    <a:gd name="T26" fmla="*/ 82 w 102"/>
                    <a:gd name="T27" fmla="*/ 15 h 35"/>
                    <a:gd name="T28" fmla="*/ 88 w 102"/>
                    <a:gd name="T29" fmla="*/ 16 h 35"/>
                    <a:gd name="T30" fmla="*/ 94 w 102"/>
                    <a:gd name="T31" fmla="*/ 18 h 35"/>
                    <a:gd name="T32" fmla="*/ 101 w 102"/>
                    <a:gd name="T33" fmla="*/ 19 h 35"/>
                    <a:gd name="T34" fmla="*/ 101 w 102"/>
                    <a:gd name="T35" fmla="*/ 21 h 35"/>
                    <a:gd name="T36" fmla="*/ 101 w 102"/>
                    <a:gd name="T37" fmla="*/ 22 h 35"/>
                    <a:gd name="T38" fmla="*/ 101 w 102"/>
                    <a:gd name="T39" fmla="*/ 25 h 35"/>
                    <a:gd name="T40" fmla="*/ 101 w 102"/>
                    <a:gd name="T41" fmla="*/ 25 h 35"/>
                    <a:gd name="T42" fmla="*/ 101 w 102"/>
                    <a:gd name="T43" fmla="*/ 28 h 35"/>
                    <a:gd name="T44" fmla="*/ 101 w 102"/>
                    <a:gd name="T45" fmla="*/ 30 h 35"/>
                    <a:gd name="T46" fmla="*/ 101 w 102"/>
                    <a:gd name="T47" fmla="*/ 33 h 35"/>
                    <a:gd name="T48" fmla="*/ 102 w 102"/>
                    <a:gd name="T49" fmla="*/ 35 h 35"/>
                    <a:gd name="T50" fmla="*/ 96 w 102"/>
                    <a:gd name="T51" fmla="*/ 33 h 35"/>
                    <a:gd name="T52" fmla="*/ 88 w 102"/>
                    <a:gd name="T53" fmla="*/ 32 h 35"/>
                    <a:gd name="T54" fmla="*/ 82 w 102"/>
                    <a:gd name="T55" fmla="*/ 30 h 35"/>
                    <a:gd name="T56" fmla="*/ 75 w 102"/>
                    <a:gd name="T57" fmla="*/ 30 h 35"/>
                    <a:gd name="T58" fmla="*/ 69 w 102"/>
                    <a:gd name="T59" fmla="*/ 27 h 35"/>
                    <a:gd name="T60" fmla="*/ 61 w 102"/>
                    <a:gd name="T61" fmla="*/ 25 h 35"/>
                    <a:gd name="T62" fmla="*/ 56 w 102"/>
                    <a:gd name="T63" fmla="*/ 25 h 35"/>
                    <a:gd name="T64" fmla="*/ 48 w 102"/>
                    <a:gd name="T65" fmla="*/ 24 h 35"/>
                    <a:gd name="T66" fmla="*/ 42 w 102"/>
                    <a:gd name="T67" fmla="*/ 22 h 35"/>
                    <a:gd name="T68" fmla="*/ 35 w 102"/>
                    <a:gd name="T69" fmla="*/ 21 h 35"/>
                    <a:gd name="T70" fmla="*/ 29 w 102"/>
                    <a:gd name="T71" fmla="*/ 21 h 35"/>
                    <a:gd name="T72" fmla="*/ 23 w 102"/>
                    <a:gd name="T73" fmla="*/ 18 h 35"/>
                    <a:gd name="T74" fmla="*/ 16 w 102"/>
                    <a:gd name="T75" fmla="*/ 18 h 35"/>
                    <a:gd name="T76" fmla="*/ 11 w 102"/>
                    <a:gd name="T77" fmla="*/ 16 h 35"/>
                    <a:gd name="T78" fmla="*/ 5 w 102"/>
                    <a:gd name="T79" fmla="*/ 15 h 35"/>
                    <a:gd name="T80" fmla="*/ 0 w 102"/>
                    <a:gd name="T81" fmla="*/ 13 h 35"/>
                    <a:gd name="T82" fmla="*/ 0 w 102"/>
                    <a:gd name="T83" fmla="*/ 12 h 35"/>
                    <a:gd name="T84" fmla="*/ 0 w 102"/>
                    <a:gd name="T85" fmla="*/ 10 h 35"/>
                    <a:gd name="T86" fmla="*/ 0 w 102"/>
                    <a:gd name="T87" fmla="*/ 7 h 35"/>
                    <a:gd name="T88" fmla="*/ 0 w 102"/>
                    <a:gd name="T89" fmla="*/ 6 h 35"/>
                    <a:gd name="T90" fmla="*/ 0 w 102"/>
                    <a:gd name="T91" fmla="*/ 4 h 35"/>
                    <a:gd name="T92" fmla="*/ 0 w 102"/>
                    <a:gd name="T93" fmla="*/ 3 h 35"/>
                    <a:gd name="T94" fmla="*/ 0 w 102"/>
                    <a:gd name="T95" fmla="*/ 1 h 35"/>
                    <a:gd name="T96" fmla="*/ 0 w 102"/>
                    <a:gd name="T97" fmla="*/ 0 h 3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2" h="35">
                      <a:moveTo>
                        <a:pt x="0" y="0"/>
                      </a:moveTo>
                      <a:lnTo>
                        <a:pt x="5" y="0"/>
                      </a:lnTo>
                      <a:lnTo>
                        <a:pt x="11" y="1"/>
                      </a:lnTo>
                      <a:lnTo>
                        <a:pt x="16" y="3"/>
                      </a:lnTo>
                      <a:lnTo>
                        <a:pt x="23" y="3"/>
                      </a:lnTo>
                      <a:lnTo>
                        <a:pt x="29" y="4"/>
                      </a:lnTo>
                      <a:lnTo>
                        <a:pt x="35" y="6"/>
                      </a:lnTo>
                      <a:lnTo>
                        <a:pt x="42" y="7"/>
                      </a:lnTo>
                      <a:lnTo>
                        <a:pt x="48" y="7"/>
                      </a:lnTo>
                      <a:lnTo>
                        <a:pt x="54" y="10"/>
                      </a:lnTo>
                      <a:lnTo>
                        <a:pt x="61" y="12"/>
                      </a:lnTo>
                      <a:lnTo>
                        <a:pt x="67" y="12"/>
                      </a:lnTo>
                      <a:lnTo>
                        <a:pt x="75" y="13"/>
                      </a:lnTo>
                      <a:lnTo>
                        <a:pt x="82" y="15"/>
                      </a:lnTo>
                      <a:lnTo>
                        <a:pt x="88" y="16"/>
                      </a:lnTo>
                      <a:lnTo>
                        <a:pt x="94" y="18"/>
                      </a:lnTo>
                      <a:lnTo>
                        <a:pt x="101" y="19"/>
                      </a:lnTo>
                      <a:lnTo>
                        <a:pt x="101" y="21"/>
                      </a:lnTo>
                      <a:lnTo>
                        <a:pt x="101" y="22"/>
                      </a:lnTo>
                      <a:lnTo>
                        <a:pt x="101" y="25"/>
                      </a:lnTo>
                      <a:lnTo>
                        <a:pt x="101" y="28"/>
                      </a:lnTo>
                      <a:lnTo>
                        <a:pt x="101" y="30"/>
                      </a:lnTo>
                      <a:lnTo>
                        <a:pt x="101" y="33"/>
                      </a:lnTo>
                      <a:lnTo>
                        <a:pt x="102" y="35"/>
                      </a:lnTo>
                      <a:lnTo>
                        <a:pt x="96" y="33"/>
                      </a:lnTo>
                      <a:lnTo>
                        <a:pt x="88" y="32"/>
                      </a:lnTo>
                      <a:lnTo>
                        <a:pt x="82" y="30"/>
                      </a:lnTo>
                      <a:lnTo>
                        <a:pt x="75" y="30"/>
                      </a:lnTo>
                      <a:lnTo>
                        <a:pt x="69" y="27"/>
                      </a:lnTo>
                      <a:lnTo>
                        <a:pt x="61" y="25"/>
                      </a:lnTo>
                      <a:lnTo>
                        <a:pt x="56" y="25"/>
                      </a:lnTo>
                      <a:lnTo>
                        <a:pt x="48" y="24"/>
                      </a:lnTo>
                      <a:lnTo>
                        <a:pt x="42" y="22"/>
                      </a:lnTo>
                      <a:lnTo>
                        <a:pt x="35" y="21"/>
                      </a:lnTo>
                      <a:lnTo>
                        <a:pt x="29" y="21"/>
                      </a:lnTo>
                      <a:lnTo>
                        <a:pt x="23" y="18"/>
                      </a:lnTo>
                      <a:lnTo>
                        <a:pt x="16" y="18"/>
                      </a:lnTo>
                      <a:lnTo>
                        <a:pt x="11" y="16"/>
                      </a:lnTo>
                      <a:lnTo>
                        <a:pt x="5" y="15"/>
                      </a:lnTo>
                      <a:lnTo>
                        <a:pt x="0" y="13"/>
                      </a:lnTo>
                      <a:lnTo>
                        <a:pt x="0" y="12"/>
                      </a:lnTo>
                      <a:lnTo>
                        <a:pt x="0" y="10"/>
                      </a:lnTo>
                      <a:lnTo>
                        <a:pt x="0" y="7"/>
                      </a:lnTo>
                      <a:lnTo>
                        <a:pt x="0" y="6"/>
                      </a:lnTo>
                      <a:lnTo>
                        <a:pt x="0" y="4"/>
                      </a:lnTo>
                      <a:lnTo>
                        <a:pt x="0" y="3"/>
                      </a:lnTo>
                      <a:lnTo>
                        <a:pt x="0" y="1"/>
                      </a:lnTo>
                      <a:lnTo>
                        <a:pt x="0" y="0"/>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6" name="Freeform 1266">
                  <a:extLst>
                    <a:ext uri="{FF2B5EF4-FFF2-40B4-BE49-F238E27FC236}">
                      <a16:creationId xmlns:a16="http://schemas.microsoft.com/office/drawing/2014/main" id="{2500AB57-6C81-4721-ACE3-C2B58FD75594}"/>
                    </a:ext>
                  </a:extLst>
                </p:cNvPr>
                <p:cNvSpPr>
                  <a:spLocks/>
                </p:cNvSpPr>
                <p:nvPr/>
              </p:nvSpPr>
              <p:spPr bwMode="auto">
                <a:xfrm>
                  <a:off x="853" y="3033"/>
                  <a:ext cx="17" cy="14"/>
                </a:xfrm>
                <a:custGeom>
                  <a:avLst/>
                  <a:gdLst>
                    <a:gd name="T0" fmla="*/ 0 w 17"/>
                    <a:gd name="T1" fmla="*/ 0 h 14"/>
                    <a:gd name="T2" fmla="*/ 0 w 17"/>
                    <a:gd name="T3" fmla="*/ 0 h 14"/>
                    <a:gd name="T4" fmla="*/ 1 w 17"/>
                    <a:gd name="T5" fmla="*/ 0 h 14"/>
                    <a:gd name="T6" fmla="*/ 1 w 17"/>
                    <a:gd name="T7" fmla="*/ 0 h 14"/>
                    <a:gd name="T8" fmla="*/ 3 w 17"/>
                    <a:gd name="T9" fmla="*/ 0 h 14"/>
                    <a:gd name="T10" fmla="*/ 4 w 17"/>
                    <a:gd name="T11" fmla="*/ 0 h 14"/>
                    <a:gd name="T12" fmla="*/ 6 w 17"/>
                    <a:gd name="T13" fmla="*/ 0 h 14"/>
                    <a:gd name="T14" fmla="*/ 8 w 17"/>
                    <a:gd name="T15" fmla="*/ 0 h 14"/>
                    <a:gd name="T16" fmla="*/ 8 w 17"/>
                    <a:gd name="T17" fmla="*/ 0 h 14"/>
                    <a:gd name="T18" fmla="*/ 9 w 17"/>
                    <a:gd name="T19" fmla="*/ 0 h 14"/>
                    <a:gd name="T20" fmla="*/ 9 w 17"/>
                    <a:gd name="T21" fmla="*/ 0 h 14"/>
                    <a:gd name="T22" fmla="*/ 11 w 17"/>
                    <a:gd name="T23" fmla="*/ 1 h 14"/>
                    <a:gd name="T24" fmla="*/ 12 w 17"/>
                    <a:gd name="T25" fmla="*/ 1 h 14"/>
                    <a:gd name="T26" fmla="*/ 14 w 17"/>
                    <a:gd name="T27" fmla="*/ 1 h 14"/>
                    <a:gd name="T28" fmla="*/ 16 w 17"/>
                    <a:gd name="T29" fmla="*/ 1 h 14"/>
                    <a:gd name="T30" fmla="*/ 17 w 17"/>
                    <a:gd name="T31" fmla="*/ 1 h 14"/>
                    <a:gd name="T32" fmla="*/ 17 w 17"/>
                    <a:gd name="T33" fmla="*/ 1 h 14"/>
                    <a:gd name="T34" fmla="*/ 17 w 17"/>
                    <a:gd name="T35" fmla="*/ 3 h 14"/>
                    <a:gd name="T36" fmla="*/ 17 w 17"/>
                    <a:gd name="T37" fmla="*/ 4 h 14"/>
                    <a:gd name="T38" fmla="*/ 17 w 17"/>
                    <a:gd name="T39" fmla="*/ 6 h 14"/>
                    <a:gd name="T40" fmla="*/ 17 w 17"/>
                    <a:gd name="T41" fmla="*/ 8 h 14"/>
                    <a:gd name="T42" fmla="*/ 17 w 17"/>
                    <a:gd name="T43" fmla="*/ 9 h 14"/>
                    <a:gd name="T44" fmla="*/ 17 w 17"/>
                    <a:gd name="T45" fmla="*/ 9 h 14"/>
                    <a:gd name="T46" fmla="*/ 17 w 17"/>
                    <a:gd name="T47" fmla="*/ 12 h 14"/>
                    <a:gd name="T48" fmla="*/ 17 w 17"/>
                    <a:gd name="T49" fmla="*/ 14 h 14"/>
                    <a:gd name="T50" fmla="*/ 17 w 17"/>
                    <a:gd name="T51" fmla="*/ 14 h 14"/>
                    <a:gd name="T52" fmla="*/ 16 w 17"/>
                    <a:gd name="T53" fmla="*/ 12 h 14"/>
                    <a:gd name="T54" fmla="*/ 14 w 17"/>
                    <a:gd name="T55" fmla="*/ 12 h 14"/>
                    <a:gd name="T56" fmla="*/ 12 w 17"/>
                    <a:gd name="T57" fmla="*/ 12 h 14"/>
                    <a:gd name="T58" fmla="*/ 11 w 17"/>
                    <a:gd name="T59" fmla="*/ 12 h 14"/>
                    <a:gd name="T60" fmla="*/ 9 w 17"/>
                    <a:gd name="T61" fmla="*/ 12 h 14"/>
                    <a:gd name="T62" fmla="*/ 9 w 17"/>
                    <a:gd name="T63" fmla="*/ 12 h 14"/>
                    <a:gd name="T64" fmla="*/ 8 w 17"/>
                    <a:gd name="T65" fmla="*/ 12 h 14"/>
                    <a:gd name="T66" fmla="*/ 8 w 17"/>
                    <a:gd name="T67" fmla="*/ 11 h 14"/>
                    <a:gd name="T68" fmla="*/ 6 w 17"/>
                    <a:gd name="T69" fmla="*/ 11 h 14"/>
                    <a:gd name="T70" fmla="*/ 4 w 17"/>
                    <a:gd name="T71" fmla="*/ 11 h 14"/>
                    <a:gd name="T72" fmla="*/ 3 w 17"/>
                    <a:gd name="T73" fmla="*/ 11 h 14"/>
                    <a:gd name="T74" fmla="*/ 1 w 17"/>
                    <a:gd name="T75" fmla="*/ 11 h 14"/>
                    <a:gd name="T76" fmla="*/ 1 w 17"/>
                    <a:gd name="T77" fmla="*/ 11 h 14"/>
                    <a:gd name="T78" fmla="*/ 0 w 17"/>
                    <a:gd name="T79" fmla="*/ 11 h 14"/>
                    <a:gd name="T80" fmla="*/ 0 w 17"/>
                    <a:gd name="T81" fmla="*/ 11 h 14"/>
                    <a:gd name="T82" fmla="*/ 0 w 17"/>
                    <a:gd name="T83" fmla="*/ 9 h 14"/>
                    <a:gd name="T84" fmla="*/ 0 w 17"/>
                    <a:gd name="T85" fmla="*/ 8 h 14"/>
                    <a:gd name="T86" fmla="*/ 0 w 17"/>
                    <a:gd name="T87" fmla="*/ 6 h 14"/>
                    <a:gd name="T88" fmla="*/ 0 w 17"/>
                    <a:gd name="T89" fmla="*/ 4 h 14"/>
                    <a:gd name="T90" fmla="*/ 0 w 17"/>
                    <a:gd name="T91" fmla="*/ 3 h 14"/>
                    <a:gd name="T92" fmla="*/ 0 w 17"/>
                    <a:gd name="T93" fmla="*/ 1 h 14"/>
                    <a:gd name="T94" fmla="*/ 0 w 17"/>
                    <a:gd name="T95" fmla="*/ 0 h 14"/>
                    <a:gd name="T96" fmla="*/ 0 w 17"/>
                    <a:gd name="T97" fmla="*/ 0 h 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7" h="14">
                      <a:moveTo>
                        <a:pt x="0" y="0"/>
                      </a:moveTo>
                      <a:lnTo>
                        <a:pt x="0" y="0"/>
                      </a:lnTo>
                      <a:lnTo>
                        <a:pt x="1" y="0"/>
                      </a:lnTo>
                      <a:lnTo>
                        <a:pt x="3" y="0"/>
                      </a:lnTo>
                      <a:lnTo>
                        <a:pt x="4" y="0"/>
                      </a:lnTo>
                      <a:lnTo>
                        <a:pt x="6" y="0"/>
                      </a:lnTo>
                      <a:lnTo>
                        <a:pt x="8" y="0"/>
                      </a:lnTo>
                      <a:lnTo>
                        <a:pt x="9" y="0"/>
                      </a:lnTo>
                      <a:lnTo>
                        <a:pt x="11" y="1"/>
                      </a:lnTo>
                      <a:lnTo>
                        <a:pt x="12" y="1"/>
                      </a:lnTo>
                      <a:lnTo>
                        <a:pt x="14" y="1"/>
                      </a:lnTo>
                      <a:lnTo>
                        <a:pt x="16" y="1"/>
                      </a:lnTo>
                      <a:lnTo>
                        <a:pt x="17" y="1"/>
                      </a:lnTo>
                      <a:lnTo>
                        <a:pt x="17" y="3"/>
                      </a:lnTo>
                      <a:lnTo>
                        <a:pt x="17" y="4"/>
                      </a:lnTo>
                      <a:lnTo>
                        <a:pt x="17" y="6"/>
                      </a:lnTo>
                      <a:lnTo>
                        <a:pt x="17" y="8"/>
                      </a:lnTo>
                      <a:lnTo>
                        <a:pt x="17" y="9"/>
                      </a:lnTo>
                      <a:lnTo>
                        <a:pt x="17" y="12"/>
                      </a:lnTo>
                      <a:lnTo>
                        <a:pt x="17" y="14"/>
                      </a:lnTo>
                      <a:lnTo>
                        <a:pt x="16" y="12"/>
                      </a:lnTo>
                      <a:lnTo>
                        <a:pt x="14" y="12"/>
                      </a:lnTo>
                      <a:lnTo>
                        <a:pt x="12" y="12"/>
                      </a:lnTo>
                      <a:lnTo>
                        <a:pt x="11" y="12"/>
                      </a:lnTo>
                      <a:lnTo>
                        <a:pt x="9" y="12"/>
                      </a:lnTo>
                      <a:lnTo>
                        <a:pt x="8" y="12"/>
                      </a:lnTo>
                      <a:lnTo>
                        <a:pt x="8" y="11"/>
                      </a:lnTo>
                      <a:lnTo>
                        <a:pt x="6" y="11"/>
                      </a:lnTo>
                      <a:lnTo>
                        <a:pt x="4" y="11"/>
                      </a:lnTo>
                      <a:lnTo>
                        <a:pt x="3" y="11"/>
                      </a:lnTo>
                      <a:lnTo>
                        <a:pt x="1" y="11"/>
                      </a:lnTo>
                      <a:lnTo>
                        <a:pt x="0" y="11"/>
                      </a:lnTo>
                      <a:lnTo>
                        <a:pt x="0" y="9"/>
                      </a:lnTo>
                      <a:lnTo>
                        <a:pt x="0" y="8"/>
                      </a:lnTo>
                      <a:lnTo>
                        <a:pt x="0" y="6"/>
                      </a:lnTo>
                      <a:lnTo>
                        <a:pt x="0" y="4"/>
                      </a:lnTo>
                      <a:lnTo>
                        <a:pt x="0" y="3"/>
                      </a:lnTo>
                      <a:lnTo>
                        <a:pt x="0" y="1"/>
                      </a:lnTo>
                      <a:lnTo>
                        <a:pt x="0" y="0"/>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7" name="Freeform 1267">
                  <a:extLst>
                    <a:ext uri="{FF2B5EF4-FFF2-40B4-BE49-F238E27FC236}">
                      <a16:creationId xmlns:a16="http://schemas.microsoft.com/office/drawing/2014/main" id="{D32D99CC-AC22-4EB5-80B4-F25CDC244C84}"/>
                    </a:ext>
                  </a:extLst>
                </p:cNvPr>
                <p:cNvSpPr>
                  <a:spLocks/>
                </p:cNvSpPr>
                <p:nvPr/>
              </p:nvSpPr>
              <p:spPr bwMode="auto">
                <a:xfrm>
                  <a:off x="786" y="3041"/>
                  <a:ext cx="19" cy="13"/>
                </a:xfrm>
                <a:custGeom>
                  <a:avLst/>
                  <a:gdLst>
                    <a:gd name="T0" fmla="*/ 0 w 19"/>
                    <a:gd name="T1" fmla="*/ 0 h 13"/>
                    <a:gd name="T2" fmla="*/ 0 w 19"/>
                    <a:gd name="T3" fmla="*/ 0 h 13"/>
                    <a:gd name="T4" fmla="*/ 1 w 19"/>
                    <a:gd name="T5" fmla="*/ 0 h 13"/>
                    <a:gd name="T6" fmla="*/ 3 w 19"/>
                    <a:gd name="T7" fmla="*/ 0 h 13"/>
                    <a:gd name="T8" fmla="*/ 4 w 19"/>
                    <a:gd name="T9" fmla="*/ 0 h 13"/>
                    <a:gd name="T10" fmla="*/ 6 w 19"/>
                    <a:gd name="T11" fmla="*/ 0 h 13"/>
                    <a:gd name="T12" fmla="*/ 6 w 19"/>
                    <a:gd name="T13" fmla="*/ 0 h 13"/>
                    <a:gd name="T14" fmla="*/ 8 w 19"/>
                    <a:gd name="T15" fmla="*/ 0 h 13"/>
                    <a:gd name="T16" fmla="*/ 9 w 19"/>
                    <a:gd name="T17" fmla="*/ 0 h 13"/>
                    <a:gd name="T18" fmla="*/ 11 w 19"/>
                    <a:gd name="T19" fmla="*/ 0 h 13"/>
                    <a:gd name="T20" fmla="*/ 12 w 19"/>
                    <a:gd name="T21" fmla="*/ 0 h 13"/>
                    <a:gd name="T22" fmla="*/ 12 w 19"/>
                    <a:gd name="T23" fmla="*/ 1 h 13"/>
                    <a:gd name="T24" fmla="*/ 14 w 19"/>
                    <a:gd name="T25" fmla="*/ 1 h 13"/>
                    <a:gd name="T26" fmla="*/ 16 w 19"/>
                    <a:gd name="T27" fmla="*/ 1 h 13"/>
                    <a:gd name="T28" fmla="*/ 17 w 19"/>
                    <a:gd name="T29" fmla="*/ 1 h 13"/>
                    <a:gd name="T30" fmla="*/ 19 w 19"/>
                    <a:gd name="T31" fmla="*/ 1 h 13"/>
                    <a:gd name="T32" fmla="*/ 19 w 19"/>
                    <a:gd name="T33" fmla="*/ 1 h 13"/>
                    <a:gd name="T34" fmla="*/ 19 w 19"/>
                    <a:gd name="T35" fmla="*/ 3 h 13"/>
                    <a:gd name="T36" fmla="*/ 19 w 19"/>
                    <a:gd name="T37" fmla="*/ 4 h 13"/>
                    <a:gd name="T38" fmla="*/ 19 w 19"/>
                    <a:gd name="T39" fmla="*/ 6 h 13"/>
                    <a:gd name="T40" fmla="*/ 19 w 19"/>
                    <a:gd name="T41" fmla="*/ 7 h 13"/>
                    <a:gd name="T42" fmla="*/ 19 w 19"/>
                    <a:gd name="T43" fmla="*/ 9 h 13"/>
                    <a:gd name="T44" fmla="*/ 19 w 19"/>
                    <a:gd name="T45" fmla="*/ 10 h 13"/>
                    <a:gd name="T46" fmla="*/ 19 w 19"/>
                    <a:gd name="T47" fmla="*/ 12 h 13"/>
                    <a:gd name="T48" fmla="*/ 19 w 19"/>
                    <a:gd name="T49" fmla="*/ 13 h 13"/>
                    <a:gd name="T50" fmla="*/ 19 w 19"/>
                    <a:gd name="T51" fmla="*/ 13 h 13"/>
                    <a:gd name="T52" fmla="*/ 17 w 19"/>
                    <a:gd name="T53" fmla="*/ 13 h 13"/>
                    <a:gd name="T54" fmla="*/ 16 w 19"/>
                    <a:gd name="T55" fmla="*/ 13 h 13"/>
                    <a:gd name="T56" fmla="*/ 14 w 19"/>
                    <a:gd name="T57" fmla="*/ 13 h 13"/>
                    <a:gd name="T58" fmla="*/ 12 w 19"/>
                    <a:gd name="T59" fmla="*/ 12 h 13"/>
                    <a:gd name="T60" fmla="*/ 12 w 19"/>
                    <a:gd name="T61" fmla="*/ 12 h 13"/>
                    <a:gd name="T62" fmla="*/ 11 w 19"/>
                    <a:gd name="T63" fmla="*/ 12 h 13"/>
                    <a:gd name="T64" fmla="*/ 9 w 19"/>
                    <a:gd name="T65" fmla="*/ 12 h 13"/>
                    <a:gd name="T66" fmla="*/ 8 w 19"/>
                    <a:gd name="T67" fmla="*/ 12 h 13"/>
                    <a:gd name="T68" fmla="*/ 6 w 19"/>
                    <a:gd name="T69" fmla="*/ 12 h 13"/>
                    <a:gd name="T70" fmla="*/ 6 w 19"/>
                    <a:gd name="T71" fmla="*/ 12 h 13"/>
                    <a:gd name="T72" fmla="*/ 4 w 19"/>
                    <a:gd name="T73" fmla="*/ 10 h 13"/>
                    <a:gd name="T74" fmla="*/ 3 w 19"/>
                    <a:gd name="T75" fmla="*/ 10 h 13"/>
                    <a:gd name="T76" fmla="*/ 1 w 19"/>
                    <a:gd name="T77" fmla="*/ 10 h 13"/>
                    <a:gd name="T78" fmla="*/ 0 w 19"/>
                    <a:gd name="T79" fmla="*/ 10 h 13"/>
                    <a:gd name="T80" fmla="*/ 0 w 19"/>
                    <a:gd name="T81" fmla="*/ 10 h 13"/>
                    <a:gd name="T82" fmla="*/ 0 w 19"/>
                    <a:gd name="T83" fmla="*/ 9 h 13"/>
                    <a:gd name="T84" fmla="*/ 0 w 19"/>
                    <a:gd name="T85" fmla="*/ 7 h 13"/>
                    <a:gd name="T86" fmla="*/ 0 w 19"/>
                    <a:gd name="T87" fmla="*/ 6 h 13"/>
                    <a:gd name="T88" fmla="*/ 0 w 19"/>
                    <a:gd name="T89" fmla="*/ 4 h 13"/>
                    <a:gd name="T90" fmla="*/ 0 w 19"/>
                    <a:gd name="T91" fmla="*/ 3 h 13"/>
                    <a:gd name="T92" fmla="*/ 0 w 19"/>
                    <a:gd name="T93" fmla="*/ 1 h 13"/>
                    <a:gd name="T94" fmla="*/ 0 w 19"/>
                    <a:gd name="T95" fmla="*/ 0 h 13"/>
                    <a:gd name="T96" fmla="*/ 0 w 19"/>
                    <a:gd name="T97" fmla="*/ 0 h 1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9" h="13">
                      <a:moveTo>
                        <a:pt x="0" y="0"/>
                      </a:moveTo>
                      <a:lnTo>
                        <a:pt x="0" y="0"/>
                      </a:lnTo>
                      <a:lnTo>
                        <a:pt x="1" y="0"/>
                      </a:lnTo>
                      <a:lnTo>
                        <a:pt x="3" y="0"/>
                      </a:lnTo>
                      <a:lnTo>
                        <a:pt x="4" y="0"/>
                      </a:lnTo>
                      <a:lnTo>
                        <a:pt x="6" y="0"/>
                      </a:lnTo>
                      <a:lnTo>
                        <a:pt x="8" y="0"/>
                      </a:lnTo>
                      <a:lnTo>
                        <a:pt x="9" y="0"/>
                      </a:lnTo>
                      <a:lnTo>
                        <a:pt x="11" y="0"/>
                      </a:lnTo>
                      <a:lnTo>
                        <a:pt x="12" y="0"/>
                      </a:lnTo>
                      <a:lnTo>
                        <a:pt x="12" y="1"/>
                      </a:lnTo>
                      <a:lnTo>
                        <a:pt x="14" y="1"/>
                      </a:lnTo>
                      <a:lnTo>
                        <a:pt x="16" y="1"/>
                      </a:lnTo>
                      <a:lnTo>
                        <a:pt x="17" y="1"/>
                      </a:lnTo>
                      <a:lnTo>
                        <a:pt x="19" y="1"/>
                      </a:lnTo>
                      <a:lnTo>
                        <a:pt x="19" y="3"/>
                      </a:lnTo>
                      <a:lnTo>
                        <a:pt x="19" y="4"/>
                      </a:lnTo>
                      <a:lnTo>
                        <a:pt x="19" y="6"/>
                      </a:lnTo>
                      <a:lnTo>
                        <a:pt x="19" y="7"/>
                      </a:lnTo>
                      <a:lnTo>
                        <a:pt x="19" y="9"/>
                      </a:lnTo>
                      <a:lnTo>
                        <a:pt x="19" y="10"/>
                      </a:lnTo>
                      <a:lnTo>
                        <a:pt x="19" y="12"/>
                      </a:lnTo>
                      <a:lnTo>
                        <a:pt x="19" y="13"/>
                      </a:lnTo>
                      <a:lnTo>
                        <a:pt x="17" y="13"/>
                      </a:lnTo>
                      <a:lnTo>
                        <a:pt x="16" y="13"/>
                      </a:lnTo>
                      <a:lnTo>
                        <a:pt x="14" y="13"/>
                      </a:lnTo>
                      <a:lnTo>
                        <a:pt x="12" y="12"/>
                      </a:lnTo>
                      <a:lnTo>
                        <a:pt x="11" y="12"/>
                      </a:lnTo>
                      <a:lnTo>
                        <a:pt x="9" y="12"/>
                      </a:lnTo>
                      <a:lnTo>
                        <a:pt x="8" y="12"/>
                      </a:lnTo>
                      <a:lnTo>
                        <a:pt x="6" y="12"/>
                      </a:lnTo>
                      <a:lnTo>
                        <a:pt x="4" y="10"/>
                      </a:lnTo>
                      <a:lnTo>
                        <a:pt x="3" y="10"/>
                      </a:lnTo>
                      <a:lnTo>
                        <a:pt x="1" y="10"/>
                      </a:lnTo>
                      <a:lnTo>
                        <a:pt x="0" y="10"/>
                      </a:lnTo>
                      <a:lnTo>
                        <a:pt x="0" y="9"/>
                      </a:lnTo>
                      <a:lnTo>
                        <a:pt x="0" y="7"/>
                      </a:lnTo>
                      <a:lnTo>
                        <a:pt x="0" y="6"/>
                      </a:lnTo>
                      <a:lnTo>
                        <a:pt x="0" y="4"/>
                      </a:lnTo>
                      <a:lnTo>
                        <a:pt x="0" y="3"/>
                      </a:lnTo>
                      <a:lnTo>
                        <a:pt x="0" y="1"/>
                      </a:lnTo>
                      <a:lnTo>
                        <a:pt x="0" y="0"/>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8" name="Freeform 1268">
                  <a:extLst>
                    <a:ext uri="{FF2B5EF4-FFF2-40B4-BE49-F238E27FC236}">
                      <a16:creationId xmlns:a16="http://schemas.microsoft.com/office/drawing/2014/main" id="{EE781FBF-EF76-4810-8003-D86AFCA8455D}"/>
                    </a:ext>
                  </a:extLst>
                </p:cNvPr>
                <p:cNvSpPr>
                  <a:spLocks/>
                </p:cNvSpPr>
                <p:nvPr/>
              </p:nvSpPr>
              <p:spPr bwMode="auto">
                <a:xfrm>
                  <a:off x="786" y="3098"/>
                  <a:ext cx="19" cy="15"/>
                </a:xfrm>
                <a:custGeom>
                  <a:avLst/>
                  <a:gdLst>
                    <a:gd name="T0" fmla="*/ 0 w 19"/>
                    <a:gd name="T1" fmla="*/ 0 h 15"/>
                    <a:gd name="T2" fmla="*/ 0 w 19"/>
                    <a:gd name="T3" fmla="*/ 0 h 15"/>
                    <a:gd name="T4" fmla="*/ 1 w 19"/>
                    <a:gd name="T5" fmla="*/ 0 h 15"/>
                    <a:gd name="T6" fmla="*/ 3 w 19"/>
                    <a:gd name="T7" fmla="*/ 0 h 15"/>
                    <a:gd name="T8" fmla="*/ 4 w 19"/>
                    <a:gd name="T9" fmla="*/ 0 h 15"/>
                    <a:gd name="T10" fmla="*/ 6 w 19"/>
                    <a:gd name="T11" fmla="*/ 0 h 15"/>
                    <a:gd name="T12" fmla="*/ 6 w 19"/>
                    <a:gd name="T13" fmla="*/ 0 h 15"/>
                    <a:gd name="T14" fmla="*/ 8 w 19"/>
                    <a:gd name="T15" fmla="*/ 0 h 15"/>
                    <a:gd name="T16" fmla="*/ 9 w 19"/>
                    <a:gd name="T17" fmla="*/ 0 h 15"/>
                    <a:gd name="T18" fmla="*/ 11 w 19"/>
                    <a:gd name="T19" fmla="*/ 2 h 15"/>
                    <a:gd name="T20" fmla="*/ 11 w 19"/>
                    <a:gd name="T21" fmla="*/ 2 h 15"/>
                    <a:gd name="T22" fmla="*/ 12 w 19"/>
                    <a:gd name="T23" fmla="*/ 2 h 15"/>
                    <a:gd name="T24" fmla="*/ 14 w 19"/>
                    <a:gd name="T25" fmla="*/ 2 h 15"/>
                    <a:gd name="T26" fmla="*/ 16 w 19"/>
                    <a:gd name="T27" fmla="*/ 2 h 15"/>
                    <a:gd name="T28" fmla="*/ 17 w 19"/>
                    <a:gd name="T29" fmla="*/ 2 h 15"/>
                    <a:gd name="T30" fmla="*/ 19 w 19"/>
                    <a:gd name="T31" fmla="*/ 3 h 15"/>
                    <a:gd name="T32" fmla="*/ 19 w 19"/>
                    <a:gd name="T33" fmla="*/ 3 h 15"/>
                    <a:gd name="T34" fmla="*/ 19 w 19"/>
                    <a:gd name="T35" fmla="*/ 5 h 15"/>
                    <a:gd name="T36" fmla="*/ 19 w 19"/>
                    <a:gd name="T37" fmla="*/ 5 h 15"/>
                    <a:gd name="T38" fmla="*/ 19 w 19"/>
                    <a:gd name="T39" fmla="*/ 6 h 15"/>
                    <a:gd name="T40" fmla="*/ 19 w 19"/>
                    <a:gd name="T41" fmla="*/ 8 h 15"/>
                    <a:gd name="T42" fmla="*/ 19 w 19"/>
                    <a:gd name="T43" fmla="*/ 11 h 15"/>
                    <a:gd name="T44" fmla="*/ 19 w 19"/>
                    <a:gd name="T45" fmla="*/ 11 h 15"/>
                    <a:gd name="T46" fmla="*/ 19 w 19"/>
                    <a:gd name="T47" fmla="*/ 12 h 15"/>
                    <a:gd name="T48" fmla="*/ 19 w 19"/>
                    <a:gd name="T49" fmla="*/ 15 h 15"/>
                    <a:gd name="T50" fmla="*/ 19 w 19"/>
                    <a:gd name="T51" fmla="*/ 14 h 15"/>
                    <a:gd name="T52" fmla="*/ 17 w 19"/>
                    <a:gd name="T53" fmla="*/ 14 h 15"/>
                    <a:gd name="T54" fmla="*/ 16 w 19"/>
                    <a:gd name="T55" fmla="*/ 14 h 15"/>
                    <a:gd name="T56" fmla="*/ 14 w 19"/>
                    <a:gd name="T57" fmla="*/ 14 h 15"/>
                    <a:gd name="T58" fmla="*/ 12 w 19"/>
                    <a:gd name="T59" fmla="*/ 14 h 15"/>
                    <a:gd name="T60" fmla="*/ 11 w 19"/>
                    <a:gd name="T61" fmla="*/ 14 h 15"/>
                    <a:gd name="T62" fmla="*/ 11 w 19"/>
                    <a:gd name="T63" fmla="*/ 12 h 15"/>
                    <a:gd name="T64" fmla="*/ 9 w 19"/>
                    <a:gd name="T65" fmla="*/ 12 h 15"/>
                    <a:gd name="T66" fmla="*/ 8 w 19"/>
                    <a:gd name="T67" fmla="*/ 12 h 15"/>
                    <a:gd name="T68" fmla="*/ 6 w 19"/>
                    <a:gd name="T69" fmla="*/ 12 h 15"/>
                    <a:gd name="T70" fmla="*/ 6 w 19"/>
                    <a:gd name="T71" fmla="*/ 12 h 15"/>
                    <a:gd name="T72" fmla="*/ 4 w 19"/>
                    <a:gd name="T73" fmla="*/ 12 h 15"/>
                    <a:gd name="T74" fmla="*/ 3 w 19"/>
                    <a:gd name="T75" fmla="*/ 12 h 15"/>
                    <a:gd name="T76" fmla="*/ 1 w 19"/>
                    <a:gd name="T77" fmla="*/ 11 h 15"/>
                    <a:gd name="T78" fmla="*/ 0 w 19"/>
                    <a:gd name="T79" fmla="*/ 11 h 15"/>
                    <a:gd name="T80" fmla="*/ 0 w 19"/>
                    <a:gd name="T81" fmla="*/ 11 h 15"/>
                    <a:gd name="T82" fmla="*/ 0 w 19"/>
                    <a:gd name="T83" fmla="*/ 11 h 15"/>
                    <a:gd name="T84" fmla="*/ 0 w 19"/>
                    <a:gd name="T85" fmla="*/ 8 h 15"/>
                    <a:gd name="T86" fmla="*/ 0 w 19"/>
                    <a:gd name="T87" fmla="*/ 6 h 15"/>
                    <a:gd name="T88" fmla="*/ 0 w 19"/>
                    <a:gd name="T89" fmla="*/ 5 h 15"/>
                    <a:gd name="T90" fmla="*/ 0 w 19"/>
                    <a:gd name="T91" fmla="*/ 5 h 15"/>
                    <a:gd name="T92" fmla="*/ 0 w 19"/>
                    <a:gd name="T93" fmla="*/ 3 h 15"/>
                    <a:gd name="T94" fmla="*/ 0 w 19"/>
                    <a:gd name="T95" fmla="*/ 2 h 15"/>
                    <a:gd name="T96" fmla="*/ 0 w 19"/>
                    <a:gd name="T97" fmla="*/ 0 h 1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9" h="15">
                      <a:moveTo>
                        <a:pt x="0" y="0"/>
                      </a:moveTo>
                      <a:lnTo>
                        <a:pt x="0" y="0"/>
                      </a:lnTo>
                      <a:lnTo>
                        <a:pt x="1" y="0"/>
                      </a:lnTo>
                      <a:lnTo>
                        <a:pt x="3" y="0"/>
                      </a:lnTo>
                      <a:lnTo>
                        <a:pt x="4" y="0"/>
                      </a:lnTo>
                      <a:lnTo>
                        <a:pt x="6" y="0"/>
                      </a:lnTo>
                      <a:lnTo>
                        <a:pt x="8" y="0"/>
                      </a:lnTo>
                      <a:lnTo>
                        <a:pt x="9" y="0"/>
                      </a:lnTo>
                      <a:lnTo>
                        <a:pt x="11" y="2"/>
                      </a:lnTo>
                      <a:lnTo>
                        <a:pt x="12" y="2"/>
                      </a:lnTo>
                      <a:lnTo>
                        <a:pt x="14" y="2"/>
                      </a:lnTo>
                      <a:lnTo>
                        <a:pt x="16" y="2"/>
                      </a:lnTo>
                      <a:lnTo>
                        <a:pt x="17" y="2"/>
                      </a:lnTo>
                      <a:lnTo>
                        <a:pt x="19" y="3"/>
                      </a:lnTo>
                      <a:lnTo>
                        <a:pt x="19" y="5"/>
                      </a:lnTo>
                      <a:lnTo>
                        <a:pt x="19" y="6"/>
                      </a:lnTo>
                      <a:lnTo>
                        <a:pt x="19" y="8"/>
                      </a:lnTo>
                      <a:lnTo>
                        <a:pt x="19" y="11"/>
                      </a:lnTo>
                      <a:lnTo>
                        <a:pt x="19" y="12"/>
                      </a:lnTo>
                      <a:lnTo>
                        <a:pt x="19" y="15"/>
                      </a:lnTo>
                      <a:lnTo>
                        <a:pt x="19" y="14"/>
                      </a:lnTo>
                      <a:lnTo>
                        <a:pt x="17" y="14"/>
                      </a:lnTo>
                      <a:lnTo>
                        <a:pt x="16" y="14"/>
                      </a:lnTo>
                      <a:lnTo>
                        <a:pt x="14" y="14"/>
                      </a:lnTo>
                      <a:lnTo>
                        <a:pt x="12" y="14"/>
                      </a:lnTo>
                      <a:lnTo>
                        <a:pt x="11" y="14"/>
                      </a:lnTo>
                      <a:lnTo>
                        <a:pt x="11" y="12"/>
                      </a:lnTo>
                      <a:lnTo>
                        <a:pt x="9" y="12"/>
                      </a:lnTo>
                      <a:lnTo>
                        <a:pt x="8" y="12"/>
                      </a:lnTo>
                      <a:lnTo>
                        <a:pt x="6" y="12"/>
                      </a:lnTo>
                      <a:lnTo>
                        <a:pt x="4" y="12"/>
                      </a:lnTo>
                      <a:lnTo>
                        <a:pt x="3" y="12"/>
                      </a:lnTo>
                      <a:lnTo>
                        <a:pt x="1" y="11"/>
                      </a:lnTo>
                      <a:lnTo>
                        <a:pt x="0" y="11"/>
                      </a:lnTo>
                      <a:lnTo>
                        <a:pt x="0" y="8"/>
                      </a:lnTo>
                      <a:lnTo>
                        <a:pt x="0" y="6"/>
                      </a:lnTo>
                      <a:lnTo>
                        <a:pt x="0" y="5"/>
                      </a:lnTo>
                      <a:lnTo>
                        <a:pt x="0" y="3"/>
                      </a:lnTo>
                      <a:lnTo>
                        <a:pt x="0" y="2"/>
                      </a:lnTo>
                      <a:lnTo>
                        <a:pt x="0" y="0"/>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9" name="Freeform 1269">
                  <a:extLst>
                    <a:ext uri="{FF2B5EF4-FFF2-40B4-BE49-F238E27FC236}">
                      <a16:creationId xmlns:a16="http://schemas.microsoft.com/office/drawing/2014/main" id="{88CD4BD1-B656-4EF0-AB87-5E828AD7F2CA}"/>
                    </a:ext>
                  </a:extLst>
                </p:cNvPr>
                <p:cNvSpPr>
                  <a:spLocks/>
                </p:cNvSpPr>
                <p:nvPr/>
              </p:nvSpPr>
              <p:spPr bwMode="auto">
                <a:xfrm>
                  <a:off x="853" y="3092"/>
                  <a:ext cx="17" cy="14"/>
                </a:xfrm>
                <a:custGeom>
                  <a:avLst/>
                  <a:gdLst>
                    <a:gd name="T0" fmla="*/ 0 w 17"/>
                    <a:gd name="T1" fmla="*/ 0 h 14"/>
                    <a:gd name="T2" fmla="*/ 0 w 17"/>
                    <a:gd name="T3" fmla="*/ 0 h 14"/>
                    <a:gd name="T4" fmla="*/ 1 w 17"/>
                    <a:gd name="T5" fmla="*/ 0 h 14"/>
                    <a:gd name="T6" fmla="*/ 1 w 17"/>
                    <a:gd name="T7" fmla="*/ 0 h 14"/>
                    <a:gd name="T8" fmla="*/ 3 w 17"/>
                    <a:gd name="T9" fmla="*/ 0 h 14"/>
                    <a:gd name="T10" fmla="*/ 4 w 17"/>
                    <a:gd name="T11" fmla="*/ 0 h 14"/>
                    <a:gd name="T12" fmla="*/ 6 w 17"/>
                    <a:gd name="T13" fmla="*/ 0 h 14"/>
                    <a:gd name="T14" fmla="*/ 8 w 17"/>
                    <a:gd name="T15" fmla="*/ 0 h 14"/>
                    <a:gd name="T16" fmla="*/ 8 w 17"/>
                    <a:gd name="T17" fmla="*/ 0 h 14"/>
                    <a:gd name="T18" fmla="*/ 9 w 17"/>
                    <a:gd name="T19" fmla="*/ 0 h 14"/>
                    <a:gd name="T20" fmla="*/ 11 w 17"/>
                    <a:gd name="T21" fmla="*/ 2 h 14"/>
                    <a:gd name="T22" fmla="*/ 11 w 17"/>
                    <a:gd name="T23" fmla="*/ 2 h 14"/>
                    <a:gd name="T24" fmla="*/ 12 w 17"/>
                    <a:gd name="T25" fmla="*/ 2 h 14"/>
                    <a:gd name="T26" fmla="*/ 14 w 17"/>
                    <a:gd name="T27" fmla="*/ 2 h 14"/>
                    <a:gd name="T28" fmla="*/ 16 w 17"/>
                    <a:gd name="T29" fmla="*/ 2 h 14"/>
                    <a:gd name="T30" fmla="*/ 17 w 17"/>
                    <a:gd name="T31" fmla="*/ 2 h 14"/>
                    <a:gd name="T32" fmla="*/ 17 w 17"/>
                    <a:gd name="T33" fmla="*/ 2 h 14"/>
                    <a:gd name="T34" fmla="*/ 17 w 17"/>
                    <a:gd name="T35" fmla="*/ 5 h 14"/>
                    <a:gd name="T36" fmla="*/ 17 w 17"/>
                    <a:gd name="T37" fmla="*/ 5 h 14"/>
                    <a:gd name="T38" fmla="*/ 17 w 17"/>
                    <a:gd name="T39" fmla="*/ 6 h 14"/>
                    <a:gd name="T40" fmla="*/ 17 w 17"/>
                    <a:gd name="T41" fmla="*/ 8 h 14"/>
                    <a:gd name="T42" fmla="*/ 17 w 17"/>
                    <a:gd name="T43" fmla="*/ 9 h 14"/>
                    <a:gd name="T44" fmla="*/ 17 w 17"/>
                    <a:gd name="T45" fmla="*/ 11 h 14"/>
                    <a:gd name="T46" fmla="*/ 17 w 17"/>
                    <a:gd name="T47" fmla="*/ 12 h 14"/>
                    <a:gd name="T48" fmla="*/ 17 w 17"/>
                    <a:gd name="T49" fmla="*/ 14 h 14"/>
                    <a:gd name="T50" fmla="*/ 17 w 17"/>
                    <a:gd name="T51" fmla="*/ 14 h 14"/>
                    <a:gd name="T52" fmla="*/ 16 w 17"/>
                    <a:gd name="T53" fmla="*/ 14 h 14"/>
                    <a:gd name="T54" fmla="*/ 14 w 17"/>
                    <a:gd name="T55" fmla="*/ 14 h 14"/>
                    <a:gd name="T56" fmla="*/ 12 w 17"/>
                    <a:gd name="T57" fmla="*/ 14 h 14"/>
                    <a:gd name="T58" fmla="*/ 11 w 17"/>
                    <a:gd name="T59" fmla="*/ 14 h 14"/>
                    <a:gd name="T60" fmla="*/ 11 w 17"/>
                    <a:gd name="T61" fmla="*/ 12 h 14"/>
                    <a:gd name="T62" fmla="*/ 9 w 17"/>
                    <a:gd name="T63" fmla="*/ 12 h 14"/>
                    <a:gd name="T64" fmla="*/ 8 w 17"/>
                    <a:gd name="T65" fmla="*/ 12 h 14"/>
                    <a:gd name="T66" fmla="*/ 8 w 17"/>
                    <a:gd name="T67" fmla="*/ 12 h 14"/>
                    <a:gd name="T68" fmla="*/ 6 w 17"/>
                    <a:gd name="T69" fmla="*/ 12 h 14"/>
                    <a:gd name="T70" fmla="*/ 4 w 17"/>
                    <a:gd name="T71" fmla="*/ 12 h 14"/>
                    <a:gd name="T72" fmla="*/ 3 w 17"/>
                    <a:gd name="T73" fmla="*/ 12 h 14"/>
                    <a:gd name="T74" fmla="*/ 1 w 17"/>
                    <a:gd name="T75" fmla="*/ 11 h 14"/>
                    <a:gd name="T76" fmla="*/ 1 w 17"/>
                    <a:gd name="T77" fmla="*/ 11 h 14"/>
                    <a:gd name="T78" fmla="*/ 0 w 17"/>
                    <a:gd name="T79" fmla="*/ 11 h 14"/>
                    <a:gd name="T80" fmla="*/ 0 w 17"/>
                    <a:gd name="T81" fmla="*/ 11 h 14"/>
                    <a:gd name="T82" fmla="*/ 0 w 17"/>
                    <a:gd name="T83" fmla="*/ 9 h 14"/>
                    <a:gd name="T84" fmla="*/ 0 w 17"/>
                    <a:gd name="T85" fmla="*/ 8 h 14"/>
                    <a:gd name="T86" fmla="*/ 0 w 17"/>
                    <a:gd name="T87" fmla="*/ 6 h 14"/>
                    <a:gd name="T88" fmla="*/ 0 w 17"/>
                    <a:gd name="T89" fmla="*/ 5 h 14"/>
                    <a:gd name="T90" fmla="*/ 0 w 17"/>
                    <a:gd name="T91" fmla="*/ 5 h 14"/>
                    <a:gd name="T92" fmla="*/ 0 w 17"/>
                    <a:gd name="T93" fmla="*/ 2 h 14"/>
                    <a:gd name="T94" fmla="*/ 0 w 17"/>
                    <a:gd name="T95" fmla="*/ 0 h 14"/>
                    <a:gd name="T96" fmla="*/ 0 w 17"/>
                    <a:gd name="T97" fmla="*/ 0 h 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7" h="14">
                      <a:moveTo>
                        <a:pt x="0" y="0"/>
                      </a:moveTo>
                      <a:lnTo>
                        <a:pt x="0" y="0"/>
                      </a:lnTo>
                      <a:lnTo>
                        <a:pt x="1" y="0"/>
                      </a:lnTo>
                      <a:lnTo>
                        <a:pt x="3" y="0"/>
                      </a:lnTo>
                      <a:lnTo>
                        <a:pt x="4" y="0"/>
                      </a:lnTo>
                      <a:lnTo>
                        <a:pt x="6" y="0"/>
                      </a:lnTo>
                      <a:lnTo>
                        <a:pt x="8" y="0"/>
                      </a:lnTo>
                      <a:lnTo>
                        <a:pt x="9" y="0"/>
                      </a:lnTo>
                      <a:lnTo>
                        <a:pt x="11" y="2"/>
                      </a:lnTo>
                      <a:lnTo>
                        <a:pt x="12" y="2"/>
                      </a:lnTo>
                      <a:lnTo>
                        <a:pt x="14" y="2"/>
                      </a:lnTo>
                      <a:lnTo>
                        <a:pt x="16" y="2"/>
                      </a:lnTo>
                      <a:lnTo>
                        <a:pt x="17" y="2"/>
                      </a:lnTo>
                      <a:lnTo>
                        <a:pt x="17" y="5"/>
                      </a:lnTo>
                      <a:lnTo>
                        <a:pt x="17" y="6"/>
                      </a:lnTo>
                      <a:lnTo>
                        <a:pt x="17" y="8"/>
                      </a:lnTo>
                      <a:lnTo>
                        <a:pt x="17" y="9"/>
                      </a:lnTo>
                      <a:lnTo>
                        <a:pt x="17" y="11"/>
                      </a:lnTo>
                      <a:lnTo>
                        <a:pt x="17" y="12"/>
                      </a:lnTo>
                      <a:lnTo>
                        <a:pt x="17" y="14"/>
                      </a:lnTo>
                      <a:lnTo>
                        <a:pt x="16" y="14"/>
                      </a:lnTo>
                      <a:lnTo>
                        <a:pt x="14" y="14"/>
                      </a:lnTo>
                      <a:lnTo>
                        <a:pt x="12" y="14"/>
                      </a:lnTo>
                      <a:lnTo>
                        <a:pt x="11" y="14"/>
                      </a:lnTo>
                      <a:lnTo>
                        <a:pt x="11" y="12"/>
                      </a:lnTo>
                      <a:lnTo>
                        <a:pt x="9" y="12"/>
                      </a:lnTo>
                      <a:lnTo>
                        <a:pt x="8" y="12"/>
                      </a:lnTo>
                      <a:lnTo>
                        <a:pt x="6" y="12"/>
                      </a:lnTo>
                      <a:lnTo>
                        <a:pt x="4" y="12"/>
                      </a:lnTo>
                      <a:lnTo>
                        <a:pt x="3" y="12"/>
                      </a:lnTo>
                      <a:lnTo>
                        <a:pt x="1" y="11"/>
                      </a:lnTo>
                      <a:lnTo>
                        <a:pt x="0" y="11"/>
                      </a:lnTo>
                      <a:lnTo>
                        <a:pt x="0" y="9"/>
                      </a:lnTo>
                      <a:lnTo>
                        <a:pt x="0" y="8"/>
                      </a:lnTo>
                      <a:lnTo>
                        <a:pt x="0" y="6"/>
                      </a:lnTo>
                      <a:lnTo>
                        <a:pt x="0" y="5"/>
                      </a:lnTo>
                      <a:lnTo>
                        <a:pt x="0" y="2"/>
                      </a:lnTo>
                      <a:lnTo>
                        <a:pt x="0" y="0"/>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0" name="Freeform 1270">
                  <a:extLst>
                    <a:ext uri="{FF2B5EF4-FFF2-40B4-BE49-F238E27FC236}">
                      <a16:creationId xmlns:a16="http://schemas.microsoft.com/office/drawing/2014/main" id="{E92A76BE-0F29-43F7-BD1F-B751CB53A21F}"/>
                    </a:ext>
                  </a:extLst>
                </p:cNvPr>
                <p:cNvSpPr>
                  <a:spLocks/>
                </p:cNvSpPr>
                <p:nvPr/>
              </p:nvSpPr>
              <p:spPr bwMode="auto">
                <a:xfrm>
                  <a:off x="813" y="3031"/>
                  <a:ext cx="32" cy="25"/>
                </a:xfrm>
                <a:custGeom>
                  <a:avLst/>
                  <a:gdLst>
                    <a:gd name="T0" fmla="*/ 0 w 32"/>
                    <a:gd name="T1" fmla="*/ 11 h 25"/>
                    <a:gd name="T2" fmla="*/ 1 w 32"/>
                    <a:gd name="T3" fmla="*/ 10 h 25"/>
                    <a:gd name="T4" fmla="*/ 3 w 32"/>
                    <a:gd name="T5" fmla="*/ 10 h 25"/>
                    <a:gd name="T6" fmla="*/ 5 w 32"/>
                    <a:gd name="T7" fmla="*/ 10 h 25"/>
                    <a:gd name="T8" fmla="*/ 8 w 32"/>
                    <a:gd name="T9" fmla="*/ 8 h 25"/>
                    <a:gd name="T10" fmla="*/ 9 w 32"/>
                    <a:gd name="T11" fmla="*/ 8 h 25"/>
                    <a:gd name="T12" fmla="*/ 11 w 32"/>
                    <a:gd name="T13" fmla="*/ 6 h 25"/>
                    <a:gd name="T14" fmla="*/ 13 w 32"/>
                    <a:gd name="T15" fmla="*/ 6 h 25"/>
                    <a:gd name="T16" fmla="*/ 16 w 32"/>
                    <a:gd name="T17" fmla="*/ 6 h 25"/>
                    <a:gd name="T18" fmla="*/ 16 w 32"/>
                    <a:gd name="T19" fmla="*/ 5 h 25"/>
                    <a:gd name="T20" fmla="*/ 19 w 32"/>
                    <a:gd name="T21" fmla="*/ 5 h 25"/>
                    <a:gd name="T22" fmla="*/ 20 w 32"/>
                    <a:gd name="T23" fmla="*/ 3 h 25"/>
                    <a:gd name="T24" fmla="*/ 24 w 32"/>
                    <a:gd name="T25" fmla="*/ 3 h 25"/>
                    <a:gd name="T26" fmla="*/ 25 w 32"/>
                    <a:gd name="T27" fmla="*/ 2 h 25"/>
                    <a:gd name="T28" fmla="*/ 27 w 32"/>
                    <a:gd name="T29" fmla="*/ 2 h 25"/>
                    <a:gd name="T30" fmla="*/ 28 w 32"/>
                    <a:gd name="T31" fmla="*/ 0 h 25"/>
                    <a:gd name="T32" fmla="*/ 32 w 32"/>
                    <a:gd name="T33" fmla="*/ 0 h 25"/>
                    <a:gd name="T34" fmla="*/ 32 w 32"/>
                    <a:gd name="T35" fmla="*/ 2 h 25"/>
                    <a:gd name="T36" fmla="*/ 32 w 32"/>
                    <a:gd name="T37" fmla="*/ 3 h 25"/>
                    <a:gd name="T38" fmla="*/ 32 w 32"/>
                    <a:gd name="T39" fmla="*/ 5 h 25"/>
                    <a:gd name="T40" fmla="*/ 32 w 32"/>
                    <a:gd name="T41" fmla="*/ 6 h 25"/>
                    <a:gd name="T42" fmla="*/ 32 w 32"/>
                    <a:gd name="T43" fmla="*/ 10 h 25"/>
                    <a:gd name="T44" fmla="*/ 32 w 32"/>
                    <a:gd name="T45" fmla="*/ 10 h 25"/>
                    <a:gd name="T46" fmla="*/ 32 w 32"/>
                    <a:gd name="T47" fmla="*/ 13 h 25"/>
                    <a:gd name="T48" fmla="*/ 32 w 32"/>
                    <a:gd name="T49" fmla="*/ 14 h 25"/>
                    <a:gd name="T50" fmla="*/ 28 w 32"/>
                    <a:gd name="T51" fmla="*/ 14 h 25"/>
                    <a:gd name="T52" fmla="*/ 27 w 32"/>
                    <a:gd name="T53" fmla="*/ 16 h 25"/>
                    <a:gd name="T54" fmla="*/ 25 w 32"/>
                    <a:gd name="T55" fmla="*/ 16 h 25"/>
                    <a:gd name="T56" fmla="*/ 24 w 32"/>
                    <a:gd name="T57" fmla="*/ 16 h 25"/>
                    <a:gd name="T58" fmla="*/ 20 w 32"/>
                    <a:gd name="T59" fmla="*/ 17 h 25"/>
                    <a:gd name="T60" fmla="*/ 19 w 32"/>
                    <a:gd name="T61" fmla="*/ 17 h 25"/>
                    <a:gd name="T62" fmla="*/ 16 w 32"/>
                    <a:gd name="T63" fmla="*/ 19 h 25"/>
                    <a:gd name="T64" fmla="*/ 16 w 32"/>
                    <a:gd name="T65" fmla="*/ 19 h 25"/>
                    <a:gd name="T66" fmla="*/ 13 w 32"/>
                    <a:gd name="T67" fmla="*/ 19 h 25"/>
                    <a:gd name="T68" fmla="*/ 11 w 32"/>
                    <a:gd name="T69" fmla="*/ 20 h 25"/>
                    <a:gd name="T70" fmla="*/ 9 w 32"/>
                    <a:gd name="T71" fmla="*/ 20 h 25"/>
                    <a:gd name="T72" fmla="*/ 8 w 32"/>
                    <a:gd name="T73" fmla="*/ 20 h 25"/>
                    <a:gd name="T74" fmla="*/ 5 w 32"/>
                    <a:gd name="T75" fmla="*/ 22 h 25"/>
                    <a:gd name="T76" fmla="*/ 3 w 32"/>
                    <a:gd name="T77" fmla="*/ 23 h 25"/>
                    <a:gd name="T78" fmla="*/ 1 w 32"/>
                    <a:gd name="T79" fmla="*/ 23 h 25"/>
                    <a:gd name="T80" fmla="*/ 0 w 32"/>
                    <a:gd name="T81" fmla="*/ 25 h 25"/>
                    <a:gd name="T82" fmla="*/ 0 w 32"/>
                    <a:gd name="T83" fmla="*/ 22 h 25"/>
                    <a:gd name="T84" fmla="*/ 0 w 32"/>
                    <a:gd name="T85" fmla="*/ 20 h 25"/>
                    <a:gd name="T86" fmla="*/ 0 w 32"/>
                    <a:gd name="T87" fmla="*/ 19 h 25"/>
                    <a:gd name="T88" fmla="*/ 0 w 32"/>
                    <a:gd name="T89" fmla="*/ 17 h 25"/>
                    <a:gd name="T90" fmla="*/ 0 w 32"/>
                    <a:gd name="T91" fmla="*/ 16 h 25"/>
                    <a:gd name="T92" fmla="*/ 0 w 32"/>
                    <a:gd name="T93" fmla="*/ 14 h 25"/>
                    <a:gd name="T94" fmla="*/ 0 w 32"/>
                    <a:gd name="T95" fmla="*/ 13 h 25"/>
                    <a:gd name="T96" fmla="*/ 0 w 32"/>
                    <a:gd name="T97" fmla="*/ 11 h 2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2" h="25">
                      <a:moveTo>
                        <a:pt x="0" y="11"/>
                      </a:moveTo>
                      <a:lnTo>
                        <a:pt x="1" y="10"/>
                      </a:lnTo>
                      <a:lnTo>
                        <a:pt x="3" y="10"/>
                      </a:lnTo>
                      <a:lnTo>
                        <a:pt x="5" y="10"/>
                      </a:lnTo>
                      <a:lnTo>
                        <a:pt x="8" y="8"/>
                      </a:lnTo>
                      <a:lnTo>
                        <a:pt x="9" y="8"/>
                      </a:lnTo>
                      <a:lnTo>
                        <a:pt x="11" y="6"/>
                      </a:lnTo>
                      <a:lnTo>
                        <a:pt x="13" y="6"/>
                      </a:lnTo>
                      <a:lnTo>
                        <a:pt x="16" y="6"/>
                      </a:lnTo>
                      <a:lnTo>
                        <a:pt x="16" y="5"/>
                      </a:lnTo>
                      <a:lnTo>
                        <a:pt x="19" y="5"/>
                      </a:lnTo>
                      <a:lnTo>
                        <a:pt x="20" y="3"/>
                      </a:lnTo>
                      <a:lnTo>
                        <a:pt x="24" y="3"/>
                      </a:lnTo>
                      <a:lnTo>
                        <a:pt x="25" y="2"/>
                      </a:lnTo>
                      <a:lnTo>
                        <a:pt x="27" y="2"/>
                      </a:lnTo>
                      <a:lnTo>
                        <a:pt x="28" y="0"/>
                      </a:lnTo>
                      <a:lnTo>
                        <a:pt x="32" y="0"/>
                      </a:lnTo>
                      <a:lnTo>
                        <a:pt x="32" y="2"/>
                      </a:lnTo>
                      <a:lnTo>
                        <a:pt x="32" y="3"/>
                      </a:lnTo>
                      <a:lnTo>
                        <a:pt x="32" y="5"/>
                      </a:lnTo>
                      <a:lnTo>
                        <a:pt x="32" y="6"/>
                      </a:lnTo>
                      <a:lnTo>
                        <a:pt x="32" y="10"/>
                      </a:lnTo>
                      <a:lnTo>
                        <a:pt x="32" y="13"/>
                      </a:lnTo>
                      <a:lnTo>
                        <a:pt x="32" y="14"/>
                      </a:lnTo>
                      <a:lnTo>
                        <a:pt x="28" y="14"/>
                      </a:lnTo>
                      <a:lnTo>
                        <a:pt x="27" y="16"/>
                      </a:lnTo>
                      <a:lnTo>
                        <a:pt x="25" y="16"/>
                      </a:lnTo>
                      <a:lnTo>
                        <a:pt x="24" y="16"/>
                      </a:lnTo>
                      <a:lnTo>
                        <a:pt x="20" y="17"/>
                      </a:lnTo>
                      <a:lnTo>
                        <a:pt x="19" y="17"/>
                      </a:lnTo>
                      <a:lnTo>
                        <a:pt x="16" y="19"/>
                      </a:lnTo>
                      <a:lnTo>
                        <a:pt x="13" y="19"/>
                      </a:lnTo>
                      <a:lnTo>
                        <a:pt x="11" y="20"/>
                      </a:lnTo>
                      <a:lnTo>
                        <a:pt x="9" y="20"/>
                      </a:lnTo>
                      <a:lnTo>
                        <a:pt x="8" y="20"/>
                      </a:lnTo>
                      <a:lnTo>
                        <a:pt x="5" y="22"/>
                      </a:lnTo>
                      <a:lnTo>
                        <a:pt x="3" y="23"/>
                      </a:lnTo>
                      <a:lnTo>
                        <a:pt x="1" y="23"/>
                      </a:lnTo>
                      <a:lnTo>
                        <a:pt x="0" y="25"/>
                      </a:lnTo>
                      <a:lnTo>
                        <a:pt x="0" y="22"/>
                      </a:lnTo>
                      <a:lnTo>
                        <a:pt x="0" y="20"/>
                      </a:lnTo>
                      <a:lnTo>
                        <a:pt x="0" y="19"/>
                      </a:lnTo>
                      <a:lnTo>
                        <a:pt x="0" y="17"/>
                      </a:lnTo>
                      <a:lnTo>
                        <a:pt x="0" y="16"/>
                      </a:lnTo>
                      <a:lnTo>
                        <a:pt x="0" y="14"/>
                      </a:lnTo>
                      <a:lnTo>
                        <a:pt x="0" y="13"/>
                      </a:lnTo>
                      <a:lnTo>
                        <a:pt x="0" y="11"/>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1" name="Freeform 1271">
                  <a:extLst>
                    <a:ext uri="{FF2B5EF4-FFF2-40B4-BE49-F238E27FC236}">
                      <a16:creationId xmlns:a16="http://schemas.microsoft.com/office/drawing/2014/main" id="{FB487839-1F7E-475A-A484-91D5143A65FC}"/>
                    </a:ext>
                  </a:extLst>
                </p:cNvPr>
                <p:cNvSpPr>
                  <a:spLocks/>
                </p:cNvSpPr>
                <p:nvPr/>
              </p:nvSpPr>
              <p:spPr bwMode="auto">
                <a:xfrm>
                  <a:off x="813" y="3091"/>
                  <a:ext cx="32" cy="22"/>
                </a:xfrm>
                <a:custGeom>
                  <a:avLst/>
                  <a:gdLst>
                    <a:gd name="T0" fmla="*/ 0 w 32"/>
                    <a:gd name="T1" fmla="*/ 10 h 22"/>
                    <a:gd name="T2" fmla="*/ 1 w 32"/>
                    <a:gd name="T3" fmla="*/ 9 h 22"/>
                    <a:gd name="T4" fmla="*/ 3 w 32"/>
                    <a:gd name="T5" fmla="*/ 9 h 22"/>
                    <a:gd name="T6" fmla="*/ 5 w 32"/>
                    <a:gd name="T7" fmla="*/ 9 h 22"/>
                    <a:gd name="T8" fmla="*/ 8 w 32"/>
                    <a:gd name="T9" fmla="*/ 7 h 22"/>
                    <a:gd name="T10" fmla="*/ 9 w 32"/>
                    <a:gd name="T11" fmla="*/ 7 h 22"/>
                    <a:gd name="T12" fmla="*/ 11 w 32"/>
                    <a:gd name="T13" fmla="*/ 6 h 22"/>
                    <a:gd name="T14" fmla="*/ 13 w 32"/>
                    <a:gd name="T15" fmla="*/ 6 h 22"/>
                    <a:gd name="T16" fmla="*/ 16 w 32"/>
                    <a:gd name="T17" fmla="*/ 4 h 22"/>
                    <a:gd name="T18" fmla="*/ 16 w 32"/>
                    <a:gd name="T19" fmla="*/ 4 h 22"/>
                    <a:gd name="T20" fmla="*/ 19 w 32"/>
                    <a:gd name="T21" fmla="*/ 4 h 22"/>
                    <a:gd name="T22" fmla="*/ 20 w 32"/>
                    <a:gd name="T23" fmla="*/ 3 h 22"/>
                    <a:gd name="T24" fmla="*/ 24 w 32"/>
                    <a:gd name="T25" fmla="*/ 3 h 22"/>
                    <a:gd name="T26" fmla="*/ 25 w 32"/>
                    <a:gd name="T27" fmla="*/ 1 h 22"/>
                    <a:gd name="T28" fmla="*/ 27 w 32"/>
                    <a:gd name="T29" fmla="*/ 1 h 22"/>
                    <a:gd name="T30" fmla="*/ 28 w 32"/>
                    <a:gd name="T31" fmla="*/ 1 h 22"/>
                    <a:gd name="T32" fmla="*/ 32 w 32"/>
                    <a:gd name="T33" fmla="*/ 0 h 22"/>
                    <a:gd name="T34" fmla="*/ 32 w 32"/>
                    <a:gd name="T35" fmla="*/ 1 h 22"/>
                    <a:gd name="T36" fmla="*/ 32 w 32"/>
                    <a:gd name="T37" fmla="*/ 3 h 22"/>
                    <a:gd name="T38" fmla="*/ 32 w 32"/>
                    <a:gd name="T39" fmla="*/ 4 h 22"/>
                    <a:gd name="T40" fmla="*/ 32 w 32"/>
                    <a:gd name="T41" fmla="*/ 6 h 22"/>
                    <a:gd name="T42" fmla="*/ 32 w 32"/>
                    <a:gd name="T43" fmla="*/ 7 h 22"/>
                    <a:gd name="T44" fmla="*/ 32 w 32"/>
                    <a:gd name="T45" fmla="*/ 9 h 22"/>
                    <a:gd name="T46" fmla="*/ 32 w 32"/>
                    <a:gd name="T47" fmla="*/ 10 h 22"/>
                    <a:gd name="T48" fmla="*/ 32 w 32"/>
                    <a:gd name="T49" fmla="*/ 13 h 22"/>
                    <a:gd name="T50" fmla="*/ 28 w 32"/>
                    <a:gd name="T51" fmla="*/ 13 h 22"/>
                    <a:gd name="T52" fmla="*/ 27 w 32"/>
                    <a:gd name="T53" fmla="*/ 13 h 22"/>
                    <a:gd name="T54" fmla="*/ 25 w 32"/>
                    <a:gd name="T55" fmla="*/ 15 h 22"/>
                    <a:gd name="T56" fmla="*/ 24 w 32"/>
                    <a:gd name="T57" fmla="*/ 15 h 22"/>
                    <a:gd name="T58" fmla="*/ 20 w 32"/>
                    <a:gd name="T59" fmla="*/ 16 h 22"/>
                    <a:gd name="T60" fmla="*/ 19 w 32"/>
                    <a:gd name="T61" fmla="*/ 16 h 22"/>
                    <a:gd name="T62" fmla="*/ 16 w 32"/>
                    <a:gd name="T63" fmla="*/ 16 h 22"/>
                    <a:gd name="T64" fmla="*/ 16 w 32"/>
                    <a:gd name="T65" fmla="*/ 18 h 22"/>
                    <a:gd name="T66" fmla="*/ 13 w 32"/>
                    <a:gd name="T67" fmla="*/ 18 h 22"/>
                    <a:gd name="T68" fmla="*/ 11 w 32"/>
                    <a:gd name="T69" fmla="*/ 18 h 22"/>
                    <a:gd name="T70" fmla="*/ 9 w 32"/>
                    <a:gd name="T71" fmla="*/ 19 h 22"/>
                    <a:gd name="T72" fmla="*/ 8 w 32"/>
                    <a:gd name="T73" fmla="*/ 19 h 22"/>
                    <a:gd name="T74" fmla="*/ 5 w 32"/>
                    <a:gd name="T75" fmla="*/ 21 h 22"/>
                    <a:gd name="T76" fmla="*/ 3 w 32"/>
                    <a:gd name="T77" fmla="*/ 21 h 22"/>
                    <a:gd name="T78" fmla="*/ 1 w 32"/>
                    <a:gd name="T79" fmla="*/ 22 h 22"/>
                    <a:gd name="T80" fmla="*/ 0 w 32"/>
                    <a:gd name="T81" fmla="*/ 22 h 22"/>
                    <a:gd name="T82" fmla="*/ 0 w 32"/>
                    <a:gd name="T83" fmla="*/ 21 h 22"/>
                    <a:gd name="T84" fmla="*/ 0 w 32"/>
                    <a:gd name="T85" fmla="*/ 19 h 22"/>
                    <a:gd name="T86" fmla="*/ 0 w 32"/>
                    <a:gd name="T87" fmla="*/ 18 h 22"/>
                    <a:gd name="T88" fmla="*/ 0 w 32"/>
                    <a:gd name="T89" fmla="*/ 16 h 22"/>
                    <a:gd name="T90" fmla="*/ 0 w 32"/>
                    <a:gd name="T91" fmla="*/ 15 h 22"/>
                    <a:gd name="T92" fmla="*/ 0 w 32"/>
                    <a:gd name="T93" fmla="*/ 13 h 22"/>
                    <a:gd name="T94" fmla="*/ 0 w 32"/>
                    <a:gd name="T95" fmla="*/ 12 h 22"/>
                    <a:gd name="T96" fmla="*/ 0 w 32"/>
                    <a:gd name="T97" fmla="*/ 10 h 2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2" h="22">
                      <a:moveTo>
                        <a:pt x="0" y="10"/>
                      </a:moveTo>
                      <a:lnTo>
                        <a:pt x="1" y="9"/>
                      </a:lnTo>
                      <a:lnTo>
                        <a:pt x="3" y="9"/>
                      </a:lnTo>
                      <a:lnTo>
                        <a:pt x="5" y="9"/>
                      </a:lnTo>
                      <a:lnTo>
                        <a:pt x="8" y="7"/>
                      </a:lnTo>
                      <a:lnTo>
                        <a:pt x="9" y="7"/>
                      </a:lnTo>
                      <a:lnTo>
                        <a:pt x="11" y="6"/>
                      </a:lnTo>
                      <a:lnTo>
                        <a:pt x="13" y="6"/>
                      </a:lnTo>
                      <a:lnTo>
                        <a:pt x="16" y="4"/>
                      </a:lnTo>
                      <a:lnTo>
                        <a:pt x="19" y="4"/>
                      </a:lnTo>
                      <a:lnTo>
                        <a:pt x="20" y="3"/>
                      </a:lnTo>
                      <a:lnTo>
                        <a:pt x="24" y="3"/>
                      </a:lnTo>
                      <a:lnTo>
                        <a:pt x="25" y="1"/>
                      </a:lnTo>
                      <a:lnTo>
                        <a:pt x="27" y="1"/>
                      </a:lnTo>
                      <a:lnTo>
                        <a:pt x="28" y="1"/>
                      </a:lnTo>
                      <a:lnTo>
                        <a:pt x="32" y="0"/>
                      </a:lnTo>
                      <a:lnTo>
                        <a:pt x="32" y="1"/>
                      </a:lnTo>
                      <a:lnTo>
                        <a:pt x="32" y="3"/>
                      </a:lnTo>
                      <a:lnTo>
                        <a:pt x="32" y="4"/>
                      </a:lnTo>
                      <a:lnTo>
                        <a:pt x="32" y="6"/>
                      </a:lnTo>
                      <a:lnTo>
                        <a:pt x="32" y="7"/>
                      </a:lnTo>
                      <a:lnTo>
                        <a:pt x="32" y="9"/>
                      </a:lnTo>
                      <a:lnTo>
                        <a:pt x="32" y="10"/>
                      </a:lnTo>
                      <a:lnTo>
                        <a:pt x="32" y="13"/>
                      </a:lnTo>
                      <a:lnTo>
                        <a:pt x="28" y="13"/>
                      </a:lnTo>
                      <a:lnTo>
                        <a:pt x="27" y="13"/>
                      </a:lnTo>
                      <a:lnTo>
                        <a:pt x="25" y="15"/>
                      </a:lnTo>
                      <a:lnTo>
                        <a:pt x="24" y="15"/>
                      </a:lnTo>
                      <a:lnTo>
                        <a:pt x="20" y="16"/>
                      </a:lnTo>
                      <a:lnTo>
                        <a:pt x="19" y="16"/>
                      </a:lnTo>
                      <a:lnTo>
                        <a:pt x="16" y="16"/>
                      </a:lnTo>
                      <a:lnTo>
                        <a:pt x="16" y="18"/>
                      </a:lnTo>
                      <a:lnTo>
                        <a:pt x="13" y="18"/>
                      </a:lnTo>
                      <a:lnTo>
                        <a:pt x="11" y="18"/>
                      </a:lnTo>
                      <a:lnTo>
                        <a:pt x="9" y="19"/>
                      </a:lnTo>
                      <a:lnTo>
                        <a:pt x="8" y="19"/>
                      </a:lnTo>
                      <a:lnTo>
                        <a:pt x="5" y="21"/>
                      </a:lnTo>
                      <a:lnTo>
                        <a:pt x="3" y="21"/>
                      </a:lnTo>
                      <a:lnTo>
                        <a:pt x="1" y="22"/>
                      </a:lnTo>
                      <a:lnTo>
                        <a:pt x="0" y="22"/>
                      </a:lnTo>
                      <a:lnTo>
                        <a:pt x="0" y="21"/>
                      </a:lnTo>
                      <a:lnTo>
                        <a:pt x="0" y="19"/>
                      </a:lnTo>
                      <a:lnTo>
                        <a:pt x="0" y="18"/>
                      </a:lnTo>
                      <a:lnTo>
                        <a:pt x="0" y="16"/>
                      </a:lnTo>
                      <a:lnTo>
                        <a:pt x="0" y="15"/>
                      </a:lnTo>
                      <a:lnTo>
                        <a:pt x="0" y="13"/>
                      </a:lnTo>
                      <a:lnTo>
                        <a:pt x="0" y="12"/>
                      </a:lnTo>
                      <a:lnTo>
                        <a:pt x="0" y="10"/>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2" name="Freeform 1272">
                  <a:extLst>
                    <a:ext uri="{FF2B5EF4-FFF2-40B4-BE49-F238E27FC236}">
                      <a16:creationId xmlns:a16="http://schemas.microsoft.com/office/drawing/2014/main" id="{05894E5F-A1B1-4AAF-9DC4-863C0829085C}"/>
                    </a:ext>
                  </a:extLst>
                </p:cNvPr>
                <p:cNvSpPr>
                  <a:spLocks/>
                </p:cNvSpPr>
                <p:nvPr/>
              </p:nvSpPr>
              <p:spPr bwMode="auto">
                <a:xfrm>
                  <a:off x="974" y="3122"/>
                  <a:ext cx="108" cy="6"/>
                </a:xfrm>
                <a:custGeom>
                  <a:avLst/>
                  <a:gdLst>
                    <a:gd name="T0" fmla="*/ 48 w 108"/>
                    <a:gd name="T1" fmla="*/ 0 h 6"/>
                    <a:gd name="T2" fmla="*/ 108 w 108"/>
                    <a:gd name="T3" fmla="*/ 6 h 6"/>
                    <a:gd name="T4" fmla="*/ 0 w 108"/>
                    <a:gd name="T5" fmla="*/ 3 h 6"/>
                    <a:gd name="T6" fmla="*/ 48 w 108"/>
                    <a:gd name="T7" fmla="*/ 0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8" h="6">
                      <a:moveTo>
                        <a:pt x="48" y="0"/>
                      </a:moveTo>
                      <a:lnTo>
                        <a:pt x="108" y="6"/>
                      </a:lnTo>
                      <a:lnTo>
                        <a:pt x="0" y="3"/>
                      </a:lnTo>
                      <a:lnTo>
                        <a:pt x="48"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3" name="Freeform 1273">
                  <a:extLst>
                    <a:ext uri="{FF2B5EF4-FFF2-40B4-BE49-F238E27FC236}">
                      <a16:creationId xmlns:a16="http://schemas.microsoft.com/office/drawing/2014/main" id="{B54F409F-2900-4474-8E85-E5CFC0D4D47F}"/>
                    </a:ext>
                  </a:extLst>
                </p:cNvPr>
                <p:cNvSpPr>
                  <a:spLocks/>
                </p:cNvSpPr>
                <p:nvPr/>
              </p:nvSpPr>
              <p:spPr bwMode="auto">
                <a:xfrm>
                  <a:off x="974" y="3122"/>
                  <a:ext cx="115" cy="14"/>
                </a:xfrm>
                <a:custGeom>
                  <a:avLst/>
                  <a:gdLst>
                    <a:gd name="T0" fmla="*/ 52 w 115"/>
                    <a:gd name="T1" fmla="*/ 0 h 14"/>
                    <a:gd name="T2" fmla="*/ 115 w 115"/>
                    <a:gd name="T3" fmla="*/ 14 h 14"/>
                    <a:gd name="T4" fmla="*/ 0 w 115"/>
                    <a:gd name="T5" fmla="*/ 5 h 14"/>
                    <a:gd name="T6" fmla="*/ 52 w 115"/>
                    <a:gd name="T7" fmla="*/ 0 h 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5" h="14">
                      <a:moveTo>
                        <a:pt x="52" y="0"/>
                      </a:moveTo>
                      <a:lnTo>
                        <a:pt x="115" y="14"/>
                      </a:lnTo>
                      <a:lnTo>
                        <a:pt x="0" y="5"/>
                      </a:lnTo>
                      <a:lnTo>
                        <a:pt x="52" y="0"/>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74" name="Freeform 1274">
                  <a:extLst>
                    <a:ext uri="{FF2B5EF4-FFF2-40B4-BE49-F238E27FC236}">
                      <a16:creationId xmlns:a16="http://schemas.microsoft.com/office/drawing/2014/main" id="{BCE29F36-0EAE-4F6E-B515-B46BBB315AA6}"/>
                    </a:ext>
                  </a:extLst>
                </p:cNvPr>
                <p:cNvSpPr>
                  <a:spLocks/>
                </p:cNvSpPr>
                <p:nvPr/>
              </p:nvSpPr>
              <p:spPr bwMode="auto">
                <a:xfrm>
                  <a:off x="1020" y="3122"/>
                  <a:ext cx="2" cy="37"/>
                </a:xfrm>
                <a:custGeom>
                  <a:avLst/>
                  <a:gdLst>
                    <a:gd name="T0" fmla="*/ 2 w 2"/>
                    <a:gd name="T1" fmla="*/ 0 h 37"/>
                    <a:gd name="T2" fmla="*/ 2 w 2"/>
                    <a:gd name="T3" fmla="*/ 0 h 37"/>
                    <a:gd name="T4" fmla="*/ 2 w 2"/>
                    <a:gd name="T5" fmla="*/ 0 h 37"/>
                    <a:gd name="T6" fmla="*/ 0 w 2"/>
                    <a:gd name="T7" fmla="*/ 0 h 37"/>
                    <a:gd name="T8" fmla="*/ 0 w 2"/>
                    <a:gd name="T9" fmla="*/ 0 h 37"/>
                    <a:gd name="T10" fmla="*/ 0 w 2"/>
                    <a:gd name="T11" fmla="*/ 5 h 37"/>
                    <a:gd name="T12" fmla="*/ 0 w 2"/>
                    <a:gd name="T13" fmla="*/ 9 h 37"/>
                    <a:gd name="T14" fmla="*/ 0 w 2"/>
                    <a:gd name="T15" fmla="*/ 13 h 37"/>
                    <a:gd name="T16" fmla="*/ 0 w 2"/>
                    <a:gd name="T17" fmla="*/ 17 h 37"/>
                    <a:gd name="T18" fmla="*/ 0 w 2"/>
                    <a:gd name="T19" fmla="*/ 23 h 37"/>
                    <a:gd name="T20" fmla="*/ 0 w 2"/>
                    <a:gd name="T21" fmla="*/ 28 h 37"/>
                    <a:gd name="T22" fmla="*/ 0 w 2"/>
                    <a:gd name="T23" fmla="*/ 31 h 37"/>
                    <a:gd name="T24" fmla="*/ 0 w 2"/>
                    <a:gd name="T25" fmla="*/ 37 h 37"/>
                    <a:gd name="T26" fmla="*/ 0 w 2"/>
                    <a:gd name="T27" fmla="*/ 37 h 37"/>
                    <a:gd name="T28" fmla="*/ 0 w 2"/>
                    <a:gd name="T29" fmla="*/ 35 h 37"/>
                    <a:gd name="T30" fmla="*/ 2 w 2"/>
                    <a:gd name="T31" fmla="*/ 35 h 37"/>
                    <a:gd name="T32" fmla="*/ 2 w 2"/>
                    <a:gd name="T33" fmla="*/ 35 h 37"/>
                    <a:gd name="T34" fmla="*/ 2 w 2"/>
                    <a:gd name="T35" fmla="*/ 37 h 37"/>
                    <a:gd name="T36" fmla="*/ 2 w 2"/>
                    <a:gd name="T37" fmla="*/ 31 h 37"/>
                    <a:gd name="T38" fmla="*/ 2 w 2"/>
                    <a:gd name="T39" fmla="*/ 28 h 37"/>
                    <a:gd name="T40" fmla="*/ 2 w 2"/>
                    <a:gd name="T41" fmla="*/ 23 h 37"/>
                    <a:gd name="T42" fmla="*/ 2 w 2"/>
                    <a:gd name="T43" fmla="*/ 17 h 37"/>
                    <a:gd name="T44" fmla="*/ 2 w 2"/>
                    <a:gd name="T45" fmla="*/ 13 h 37"/>
                    <a:gd name="T46" fmla="*/ 2 w 2"/>
                    <a:gd name="T47" fmla="*/ 9 h 37"/>
                    <a:gd name="T48" fmla="*/ 2 w 2"/>
                    <a:gd name="T49" fmla="*/ 5 h 37"/>
                    <a:gd name="T50" fmla="*/ 2 w 2"/>
                    <a:gd name="T51" fmla="*/ 0 h 3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 h="37">
                      <a:moveTo>
                        <a:pt x="2" y="0"/>
                      </a:moveTo>
                      <a:lnTo>
                        <a:pt x="2" y="0"/>
                      </a:lnTo>
                      <a:lnTo>
                        <a:pt x="0" y="0"/>
                      </a:lnTo>
                      <a:lnTo>
                        <a:pt x="0" y="5"/>
                      </a:lnTo>
                      <a:lnTo>
                        <a:pt x="0" y="9"/>
                      </a:lnTo>
                      <a:lnTo>
                        <a:pt x="0" y="13"/>
                      </a:lnTo>
                      <a:lnTo>
                        <a:pt x="0" y="17"/>
                      </a:lnTo>
                      <a:lnTo>
                        <a:pt x="0" y="23"/>
                      </a:lnTo>
                      <a:lnTo>
                        <a:pt x="0" y="28"/>
                      </a:lnTo>
                      <a:lnTo>
                        <a:pt x="0" y="31"/>
                      </a:lnTo>
                      <a:lnTo>
                        <a:pt x="0" y="37"/>
                      </a:lnTo>
                      <a:lnTo>
                        <a:pt x="0" y="35"/>
                      </a:lnTo>
                      <a:lnTo>
                        <a:pt x="2" y="35"/>
                      </a:lnTo>
                      <a:lnTo>
                        <a:pt x="2" y="37"/>
                      </a:lnTo>
                      <a:lnTo>
                        <a:pt x="2" y="31"/>
                      </a:lnTo>
                      <a:lnTo>
                        <a:pt x="2" y="28"/>
                      </a:lnTo>
                      <a:lnTo>
                        <a:pt x="2" y="23"/>
                      </a:lnTo>
                      <a:lnTo>
                        <a:pt x="2" y="17"/>
                      </a:lnTo>
                      <a:lnTo>
                        <a:pt x="2" y="13"/>
                      </a:lnTo>
                      <a:lnTo>
                        <a:pt x="2" y="9"/>
                      </a:lnTo>
                      <a:lnTo>
                        <a:pt x="2" y="5"/>
                      </a:lnTo>
                      <a:lnTo>
                        <a:pt x="2"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5" name="Freeform 1275">
                  <a:extLst>
                    <a:ext uri="{FF2B5EF4-FFF2-40B4-BE49-F238E27FC236}">
                      <a16:creationId xmlns:a16="http://schemas.microsoft.com/office/drawing/2014/main" id="{2985741F-417B-4130-B025-EADA97E8DA48}"/>
                    </a:ext>
                  </a:extLst>
                </p:cNvPr>
                <p:cNvSpPr>
                  <a:spLocks/>
                </p:cNvSpPr>
                <p:nvPr/>
              </p:nvSpPr>
              <p:spPr bwMode="auto">
                <a:xfrm>
                  <a:off x="1023" y="3122"/>
                  <a:ext cx="5" cy="43"/>
                </a:xfrm>
                <a:custGeom>
                  <a:avLst/>
                  <a:gdLst>
                    <a:gd name="T0" fmla="*/ 0 w 5"/>
                    <a:gd name="T1" fmla="*/ 0 h 43"/>
                    <a:gd name="T2" fmla="*/ 0 w 5"/>
                    <a:gd name="T3" fmla="*/ 0 h 43"/>
                    <a:gd name="T4" fmla="*/ 0 w 5"/>
                    <a:gd name="T5" fmla="*/ 0 h 43"/>
                    <a:gd name="T6" fmla="*/ 2 w 5"/>
                    <a:gd name="T7" fmla="*/ 0 h 43"/>
                    <a:gd name="T8" fmla="*/ 2 w 5"/>
                    <a:gd name="T9" fmla="*/ 0 h 43"/>
                    <a:gd name="T10" fmla="*/ 3 w 5"/>
                    <a:gd name="T11" fmla="*/ 0 h 43"/>
                    <a:gd name="T12" fmla="*/ 5 w 5"/>
                    <a:gd name="T13" fmla="*/ 0 h 43"/>
                    <a:gd name="T14" fmla="*/ 5 w 5"/>
                    <a:gd name="T15" fmla="*/ 5 h 43"/>
                    <a:gd name="T16" fmla="*/ 5 w 5"/>
                    <a:gd name="T17" fmla="*/ 9 h 43"/>
                    <a:gd name="T18" fmla="*/ 5 w 5"/>
                    <a:gd name="T19" fmla="*/ 16 h 43"/>
                    <a:gd name="T20" fmla="*/ 5 w 5"/>
                    <a:gd name="T21" fmla="*/ 20 h 43"/>
                    <a:gd name="T22" fmla="*/ 5 w 5"/>
                    <a:gd name="T23" fmla="*/ 26 h 43"/>
                    <a:gd name="T24" fmla="*/ 5 w 5"/>
                    <a:gd name="T25" fmla="*/ 32 h 43"/>
                    <a:gd name="T26" fmla="*/ 5 w 5"/>
                    <a:gd name="T27" fmla="*/ 37 h 43"/>
                    <a:gd name="T28" fmla="*/ 5 w 5"/>
                    <a:gd name="T29" fmla="*/ 43 h 43"/>
                    <a:gd name="T30" fmla="*/ 3 w 5"/>
                    <a:gd name="T31" fmla="*/ 43 h 43"/>
                    <a:gd name="T32" fmla="*/ 3 w 5"/>
                    <a:gd name="T33" fmla="*/ 43 h 43"/>
                    <a:gd name="T34" fmla="*/ 2 w 5"/>
                    <a:gd name="T35" fmla="*/ 43 h 43"/>
                    <a:gd name="T36" fmla="*/ 2 w 5"/>
                    <a:gd name="T37" fmla="*/ 43 h 43"/>
                    <a:gd name="T38" fmla="*/ 0 w 5"/>
                    <a:gd name="T39" fmla="*/ 43 h 43"/>
                    <a:gd name="T40" fmla="*/ 0 w 5"/>
                    <a:gd name="T41" fmla="*/ 43 h 43"/>
                    <a:gd name="T42" fmla="*/ 0 w 5"/>
                    <a:gd name="T43" fmla="*/ 43 h 43"/>
                    <a:gd name="T44" fmla="*/ 0 w 5"/>
                    <a:gd name="T45" fmla="*/ 37 h 43"/>
                    <a:gd name="T46" fmla="*/ 0 w 5"/>
                    <a:gd name="T47" fmla="*/ 32 h 43"/>
                    <a:gd name="T48" fmla="*/ 0 w 5"/>
                    <a:gd name="T49" fmla="*/ 26 h 43"/>
                    <a:gd name="T50" fmla="*/ 0 w 5"/>
                    <a:gd name="T51" fmla="*/ 20 h 43"/>
                    <a:gd name="T52" fmla="*/ 0 w 5"/>
                    <a:gd name="T53" fmla="*/ 16 h 43"/>
                    <a:gd name="T54" fmla="*/ 0 w 5"/>
                    <a:gd name="T55" fmla="*/ 9 h 43"/>
                    <a:gd name="T56" fmla="*/ 0 w 5"/>
                    <a:gd name="T57" fmla="*/ 5 h 43"/>
                    <a:gd name="T58" fmla="*/ 0 w 5"/>
                    <a:gd name="T59" fmla="*/ 0 h 4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 h="43">
                      <a:moveTo>
                        <a:pt x="0" y="0"/>
                      </a:moveTo>
                      <a:lnTo>
                        <a:pt x="0" y="0"/>
                      </a:lnTo>
                      <a:lnTo>
                        <a:pt x="2" y="0"/>
                      </a:lnTo>
                      <a:lnTo>
                        <a:pt x="3" y="0"/>
                      </a:lnTo>
                      <a:lnTo>
                        <a:pt x="5" y="0"/>
                      </a:lnTo>
                      <a:lnTo>
                        <a:pt x="5" y="5"/>
                      </a:lnTo>
                      <a:lnTo>
                        <a:pt x="5" y="9"/>
                      </a:lnTo>
                      <a:lnTo>
                        <a:pt x="5" y="16"/>
                      </a:lnTo>
                      <a:lnTo>
                        <a:pt x="5" y="20"/>
                      </a:lnTo>
                      <a:lnTo>
                        <a:pt x="5" y="26"/>
                      </a:lnTo>
                      <a:lnTo>
                        <a:pt x="5" y="32"/>
                      </a:lnTo>
                      <a:lnTo>
                        <a:pt x="5" y="37"/>
                      </a:lnTo>
                      <a:lnTo>
                        <a:pt x="5" y="43"/>
                      </a:lnTo>
                      <a:lnTo>
                        <a:pt x="3" y="43"/>
                      </a:lnTo>
                      <a:lnTo>
                        <a:pt x="2" y="43"/>
                      </a:lnTo>
                      <a:lnTo>
                        <a:pt x="0" y="43"/>
                      </a:lnTo>
                      <a:lnTo>
                        <a:pt x="0" y="37"/>
                      </a:lnTo>
                      <a:lnTo>
                        <a:pt x="0" y="32"/>
                      </a:lnTo>
                      <a:lnTo>
                        <a:pt x="0" y="26"/>
                      </a:lnTo>
                      <a:lnTo>
                        <a:pt x="0" y="20"/>
                      </a:lnTo>
                      <a:lnTo>
                        <a:pt x="0" y="16"/>
                      </a:lnTo>
                      <a:lnTo>
                        <a:pt x="0" y="9"/>
                      </a:lnTo>
                      <a:lnTo>
                        <a:pt x="0" y="5"/>
                      </a:lnTo>
                      <a:lnTo>
                        <a:pt x="0" y="0"/>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76" name="Rectangle 1276">
                  <a:extLst>
                    <a:ext uri="{FF2B5EF4-FFF2-40B4-BE49-F238E27FC236}">
                      <a16:creationId xmlns:a16="http://schemas.microsoft.com/office/drawing/2014/main" id="{CE6E22BE-C273-459D-BCA8-C8DCCFC4CA79}"/>
                    </a:ext>
                  </a:extLst>
                </p:cNvPr>
                <p:cNvSpPr>
                  <a:spLocks noChangeArrowheads="1"/>
                </p:cNvSpPr>
                <p:nvPr/>
              </p:nvSpPr>
              <p:spPr bwMode="auto">
                <a:xfrm>
                  <a:off x="1015" y="3122"/>
                  <a:ext cx="2" cy="37"/>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077" name="Rectangle 1277">
                  <a:extLst>
                    <a:ext uri="{FF2B5EF4-FFF2-40B4-BE49-F238E27FC236}">
                      <a16:creationId xmlns:a16="http://schemas.microsoft.com/office/drawing/2014/main" id="{98912A4C-AC0B-40F2-B9CA-33186DF37301}"/>
                    </a:ext>
                  </a:extLst>
                </p:cNvPr>
                <p:cNvSpPr>
                  <a:spLocks noChangeArrowheads="1"/>
                </p:cNvSpPr>
                <p:nvPr/>
              </p:nvSpPr>
              <p:spPr bwMode="auto">
                <a:xfrm>
                  <a:off x="1018" y="3122"/>
                  <a:ext cx="5" cy="4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078" name="Freeform 1278">
                  <a:extLst>
                    <a:ext uri="{FF2B5EF4-FFF2-40B4-BE49-F238E27FC236}">
                      <a16:creationId xmlns:a16="http://schemas.microsoft.com/office/drawing/2014/main" id="{6BE31A13-B102-44B7-B3D2-F799880BB85D}"/>
                    </a:ext>
                  </a:extLst>
                </p:cNvPr>
                <p:cNvSpPr>
                  <a:spLocks/>
                </p:cNvSpPr>
                <p:nvPr/>
              </p:nvSpPr>
              <p:spPr bwMode="auto">
                <a:xfrm>
                  <a:off x="975" y="3106"/>
                  <a:ext cx="107" cy="22"/>
                </a:xfrm>
                <a:custGeom>
                  <a:avLst/>
                  <a:gdLst>
                    <a:gd name="T0" fmla="*/ 0 w 107"/>
                    <a:gd name="T1" fmla="*/ 4 h 22"/>
                    <a:gd name="T2" fmla="*/ 50 w 107"/>
                    <a:gd name="T3" fmla="*/ 0 h 22"/>
                    <a:gd name="T4" fmla="*/ 107 w 107"/>
                    <a:gd name="T5" fmla="*/ 10 h 22"/>
                    <a:gd name="T6" fmla="*/ 107 w 107"/>
                    <a:gd name="T7" fmla="*/ 22 h 22"/>
                    <a:gd name="T8" fmla="*/ 51 w 107"/>
                    <a:gd name="T9" fmla="*/ 13 h 22"/>
                    <a:gd name="T10" fmla="*/ 0 w 107"/>
                    <a:gd name="T11" fmla="*/ 16 h 22"/>
                    <a:gd name="T12" fmla="*/ 0 w 107"/>
                    <a:gd name="T13" fmla="*/ 4 h 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7" h="22">
                      <a:moveTo>
                        <a:pt x="0" y="4"/>
                      </a:moveTo>
                      <a:lnTo>
                        <a:pt x="50" y="0"/>
                      </a:lnTo>
                      <a:lnTo>
                        <a:pt x="107" y="10"/>
                      </a:lnTo>
                      <a:lnTo>
                        <a:pt x="107" y="22"/>
                      </a:lnTo>
                      <a:lnTo>
                        <a:pt x="51" y="13"/>
                      </a:lnTo>
                      <a:lnTo>
                        <a:pt x="0" y="16"/>
                      </a:lnTo>
                      <a:lnTo>
                        <a:pt x="0" y="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9" name="Freeform 1279">
                  <a:extLst>
                    <a:ext uri="{FF2B5EF4-FFF2-40B4-BE49-F238E27FC236}">
                      <a16:creationId xmlns:a16="http://schemas.microsoft.com/office/drawing/2014/main" id="{280FC35E-428C-4949-8658-C48E249DD2D9}"/>
                    </a:ext>
                  </a:extLst>
                </p:cNvPr>
                <p:cNvSpPr>
                  <a:spLocks/>
                </p:cNvSpPr>
                <p:nvPr/>
              </p:nvSpPr>
              <p:spPr bwMode="auto">
                <a:xfrm>
                  <a:off x="774" y="3133"/>
                  <a:ext cx="32" cy="24"/>
                </a:xfrm>
                <a:custGeom>
                  <a:avLst/>
                  <a:gdLst>
                    <a:gd name="T0" fmla="*/ 31 w 32"/>
                    <a:gd name="T1" fmla="*/ 14 h 24"/>
                    <a:gd name="T2" fmla="*/ 24 w 32"/>
                    <a:gd name="T3" fmla="*/ 15 h 24"/>
                    <a:gd name="T4" fmla="*/ 23 w 32"/>
                    <a:gd name="T5" fmla="*/ 18 h 24"/>
                    <a:gd name="T6" fmla="*/ 26 w 32"/>
                    <a:gd name="T7" fmla="*/ 18 h 24"/>
                    <a:gd name="T8" fmla="*/ 29 w 32"/>
                    <a:gd name="T9" fmla="*/ 18 h 24"/>
                    <a:gd name="T10" fmla="*/ 31 w 32"/>
                    <a:gd name="T11" fmla="*/ 21 h 24"/>
                    <a:gd name="T12" fmla="*/ 29 w 32"/>
                    <a:gd name="T13" fmla="*/ 24 h 24"/>
                    <a:gd name="T14" fmla="*/ 28 w 32"/>
                    <a:gd name="T15" fmla="*/ 23 h 24"/>
                    <a:gd name="T16" fmla="*/ 23 w 32"/>
                    <a:gd name="T17" fmla="*/ 21 h 24"/>
                    <a:gd name="T18" fmla="*/ 18 w 32"/>
                    <a:gd name="T19" fmla="*/ 23 h 24"/>
                    <a:gd name="T20" fmla="*/ 13 w 32"/>
                    <a:gd name="T21" fmla="*/ 23 h 24"/>
                    <a:gd name="T22" fmla="*/ 10 w 32"/>
                    <a:gd name="T23" fmla="*/ 23 h 24"/>
                    <a:gd name="T24" fmla="*/ 8 w 32"/>
                    <a:gd name="T25" fmla="*/ 23 h 24"/>
                    <a:gd name="T26" fmla="*/ 4 w 32"/>
                    <a:gd name="T27" fmla="*/ 23 h 24"/>
                    <a:gd name="T28" fmla="*/ 4 w 32"/>
                    <a:gd name="T29" fmla="*/ 20 h 24"/>
                    <a:gd name="T30" fmla="*/ 8 w 32"/>
                    <a:gd name="T31" fmla="*/ 18 h 24"/>
                    <a:gd name="T32" fmla="*/ 5 w 32"/>
                    <a:gd name="T33" fmla="*/ 17 h 24"/>
                    <a:gd name="T34" fmla="*/ 0 w 32"/>
                    <a:gd name="T35" fmla="*/ 17 h 24"/>
                    <a:gd name="T36" fmla="*/ 2 w 32"/>
                    <a:gd name="T37" fmla="*/ 14 h 24"/>
                    <a:gd name="T38" fmla="*/ 7 w 32"/>
                    <a:gd name="T39" fmla="*/ 14 h 24"/>
                    <a:gd name="T40" fmla="*/ 8 w 32"/>
                    <a:gd name="T41" fmla="*/ 12 h 24"/>
                    <a:gd name="T42" fmla="*/ 2 w 32"/>
                    <a:gd name="T43" fmla="*/ 11 h 24"/>
                    <a:gd name="T44" fmla="*/ 2 w 32"/>
                    <a:gd name="T45" fmla="*/ 9 h 24"/>
                    <a:gd name="T46" fmla="*/ 7 w 32"/>
                    <a:gd name="T47" fmla="*/ 8 h 24"/>
                    <a:gd name="T48" fmla="*/ 10 w 32"/>
                    <a:gd name="T49" fmla="*/ 11 h 24"/>
                    <a:gd name="T50" fmla="*/ 12 w 32"/>
                    <a:gd name="T51" fmla="*/ 14 h 24"/>
                    <a:gd name="T52" fmla="*/ 10 w 32"/>
                    <a:gd name="T53" fmla="*/ 12 h 24"/>
                    <a:gd name="T54" fmla="*/ 10 w 32"/>
                    <a:gd name="T55" fmla="*/ 3 h 24"/>
                    <a:gd name="T56" fmla="*/ 12 w 32"/>
                    <a:gd name="T57" fmla="*/ 3 h 24"/>
                    <a:gd name="T58" fmla="*/ 13 w 32"/>
                    <a:gd name="T59" fmla="*/ 11 h 24"/>
                    <a:gd name="T60" fmla="*/ 15 w 32"/>
                    <a:gd name="T61" fmla="*/ 8 h 24"/>
                    <a:gd name="T62" fmla="*/ 15 w 32"/>
                    <a:gd name="T63" fmla="*/ 2 h 24"/>
                    <a:gd name="T64" fmla="*/ 18 w 32"/>
                    <a:gd name="T65" fmla="*/ 3 h 24"/>
                    <a:gd name="T66" fmla="*/ 16 w 32"/>
                    <a:gd name="T67" fmla="*/ 11 h 24"/>
                    <a:gd name="T68" fmla="*/ 20 w 32"/>
                    <a:gd name="T69" fmla="*/ 9 h 24"/>
                    <a:gd name="T70" fmla="*/ 23 w 32"/>
                    <a:gd name="T71" fmla="*/ 3 h 24"/>
                    <a:gd name="T72" fmla="*/ 24 w 32"/>
                    <a:gd name="T73" fmla="*/ 6 h 24"/>
                    <a:gd name="T74" fmla="*/ 21 w 32"/>
                    <a:gd name="T75" fmla="*/ 9 h 24"/>
                    <a:gd name="T76" fmla="*/ 21 w 32"/>
                    <a:gd name="T77" fmla="*/ 12 h 24"/>
                    <a:gd name="T78" fmla="*/ 24 w 32"/>
                    <a:gd name="T79" fmla="*/ 12 h 24"/>
                    <a:gd name="T80" fmla="*/ 28 w 32"/>
                    <a:gd name="T81" fmla="*/ 12 h 24"/>
                    <a:gd name="T82" fmla="*/ 31 w 32"/>
                    <a:gd name="T83" fmla="*/ 12 h 2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2" h="24">
                      <a:moveTo>
                        <a:pt x="32" y="14"/>
                      </a:moveTo>
                      <a:lnTo>
                        <a:pt x="31" y="14"/>
                      </a:lnTo>
                      <a:lnTo>
                        <a:pt x="28" y="14"/>
                      </a:lnTo>
                      <a:lnTo>
                        <a:pt x="24" y="15"/>
                      </a:lnTo>
                      <a:lnTo>
                        <a:pt x="21" y="18"/>
                      </a:lnTo>
                      <a:lnTo>
                        <a:pt x="23" y="18"/>
                      </a:lnTo>
                      <a:lnTo>
                        <a:pt x="24" y="18"/>
                      </a:lnTo>
                      <a:lnTo>
                        <a:pt x="26" y="18"/>
                      </a:lnTo>
                      <a:lnTo>
                        <a:pt x="28" y="18"/>
                      </a:lnTo>
                      <a:lnTo>
                        <a:pt x="29" y="18"/>
                      </a:lnTo>
                      <a:lnTo>
                        <a:pt x="31" y="20"/>
                      </a:lnTo>
                      <a:lnTo>
                        <a:pt x="31" y="21"/>
                      </a:lnTo>
                      <a:lnTo>
                        <a:pt x="31" y="24"/>
                      </a:lnTo>
                      <a:lnTo>
                        <a:pt x="29" y="24"/>
                      </a:lnTo>
                      <a:lnTo>
                        <a:pt x="29" y="23"/>
                      </a:lnTo>
                      <a:lnTo>
                        <a:pt x="28" y="23"/>
                      </a:lnTo>
                      <a:lnTo>
                        <a:pt x="26" y="23"/>
                      </a:lnTo>
                      <a:lnTo>
                        <a:pt x="23" y="21"/>
                      </a:lnTo>
                      <a:lnTo>
                        <a:pt x="21" y="21"/>
                      </a:lnTo>
                      <a:lnTo>
                        <a:pt x="18" y="23"/>
                      </a:lnTo>
                      <a:lnTo>
                        <a:pt x="15" y="23"/>
                      </a:lnTo>
                      <a:lnTo>
                        <a:pt x="13" y="23"/>
                      </a:lnTo>
                      <a:lnTo>
                        <a:pt x="12" y="23"/>
                      </a:lnTo>
                      <a:lnTo>
                        <a:pt x="10" y="23"/>
                      </a:lnTo>
                      <a:lnTo>
                        <a:pt x="8" y="23"/>
                      </a:lnTo>
                      <a:lnTo>
                        <a:pt x="5" y="23"/>
                      </a:lnTo>
                      <a:lnTo>
                        <a:pt x="4" y="23"/>
                      </a:lnTo>
                      <a:lnTo>
                        <a:pt x="2" y="23"/>
                      </a:lnTo>
                      <a:lnTo>
                        <a:pt x="4" y="20"/>
                      </a:lnTo>
                      <a:lnTo>
                        <a:pt x="5" y="18"/>
                      </a:lnTo>
                      <a:lnTo>
                        <a:pt x="8" y="18"/>
                      </a:lnTo>
                      <a:lnTo>
                        <a:pt x="10" y="18"/>
                      </a:lnTo>
                      <a:lnTo>
                        <a:pt x="5" y="17"/>
                      </a:lnTo>
                      <a:lnTo>
                        <a:pt x="4" y="15"/>
                      </a:lnTo>
                      <a:lnTo>
                        <a:pt x="0" y="17"/>
                      </a:lnTo>
                      <a:lnTo>
                        <a:pt x="2" y="14"/>
                      </a:lnTo>
                      <a:lnTo>
                        <a:pt x="4" y="14"/>
                      </a:lnTo>
                      <a:lnTo>
                        <a:pt x="7" y="14"/>
                      </a:lnTo>
                      <a:lnTo>
                        <a:pt x="10" y="15"/>
                      </a:lnTo>
                      <a:lnTo>
                        <a:pt x="8" y="12"/>
                      </a:lnTo>
                      <a:lnTo>
                        <a:pt x="4" y="11"/>
                      </a:lnTo>
                      <a:lnTo>
                        <a:pt x="2" y="11"/>
                      </a:lnTo>
                      <a:lnTo>
                        <a:pt x="0" y="11"/>
                      </a:lnTo>
                      <a:lnTo>
                        <a:pt x="2" y="9"/>
                      </a:lnTo>
                      <a:lnTo>
                        <a:pt x="5" y="8"/>
                      </a:lnTo>
                      <a:lnTo>
                        <a:pt x="7" y="8"/>
                      </a:lnTo>
                      <a:lnTo>
                        <a:pt x="8" y="9"/>
                      </a:lnTo>
                      <a:lnTo>
                        <a:pt x="10" y="11"/>
                      </a:lnTo>
                      <a:lnTo>
                        <a:pt x="10" y="12"/>
                      </a:lnTo>
                      <a:lnTo>
                        <a:pt x="12" y="14"/>
                      </a:lnTo>
                      <a:lnTo>
                        <a:pt x="12" y="15"/>
                      </a:lnTo>
                      <a:lnTo>
                        <a:pt x="10" y="12"/>
                      </a:lnTo>
                      <a:lnTo>
                        <a:pt x="10" y="8"/>
                      </a:lnTo>
                      <a:lnTo>
                        <a:pt x="10" y="3"/>
                      </a:lnTo>
                      <a:lnTo>
                        <a:pt x="10" y="0"/>
                      </a:lnTo>
                      <a:lnTo>
                        <a:pt x="12" y="3"/>
                      </a:lnTo>
                      <a:lnTo>
                        <a:pt x="12" y="6"/>
                      </a:lnTo>
                      <a:lnTo>
                        <a:pt x="13" y="11"/>
                      </a:lnTo>
                      <a:lnTo>
                        <a:pt x="13" y="12"/>
                      </a:lnTo>
                      <a:lnTo>
                        <a:pt x="15" y="8"/>
                      </a:lnTo>
                      <a:lnTo>
                        <a:pt x="15" y="5"/>
                      </a:lnTo>
                      <a:lnTo>
                        <a:pt x="15" y="2"/>
                      </a:lnTo>
                      <a:lnTo>
                        <a:pt x="15" y="0"/>
                      </a:lnTo>
                      <a:lnTo>
                        <a:pt x="18" y="3"/>
                      </a:lnTo>
                      <a:lnTo>
                        <a:pt x="18" y="6"/>
                      </a:lnTo>
                      <a:lnTo>
                        <a:pt x="16" y="11"/>
                      </a:lnTo>
                      <a:lnTo>
                        <a:pt x="16" y="14"/>
                      </a:lnTo>
                      <a:lnTo>
                        <a:pt x="20" y="9"/>
                      </a:lnTo>
                      <a:lnTo>
                        <a:pt x="21" y="6"/>
                      </a:lnTo>
                      <a:lnTo>
                        <a:pt x="23" y="3"/>
                      </a:lnTo>
                      <a:lnTo>
                        <a:pt x="26" y="3"/>
                      </a:lnTo>
                      <a:lnTo>
                        <a:pt x="24" y="6"/>
                      </a:lnTo>
                      <a:lnTo>
                        <a:pt x="23" y="8"/>
                      </a:lnTo>
                      <a:lnTo>
                        <a:pt x="21" y="9"/>
                      </a:lnTo>
                      <a:lnTo>
                        <a:pt x="21" y="12"/>
                      </a:lnTo>
                      <a:lnTo>
                        <a:pt x="23" y="12"/>
                      </a:lnTo>
                      <a:lnTo>
                        <a:pt x="24" y="12"/>
                      </a:lnTo>
                      <a:lnTo>
                        <a:pt x="26" y="12"/>
                      </a:lnTo>
                      <a:lnTo>
                        <a:pt x="28" y="12"/>
                      </a:lnTo>
                      <a:lnTo>
                        <a:pt x="29" y="12"/>
                      </a:lnTo>
                      <a:lnTo>
                        <a:pt x="31" y="12"/>
                      </a:lnTo>
                      <a:lnTo>
                        <a:pt x="32" y="14"/>
                      </a:lnTo>
                      <a:close/>
                    </a:path>
                  </a:pathLst>
                </a:custGeom>
                <a:solidFill>
                  <a:srgbClr val="0066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0" name="Freeform 1280">
                  <a:extLst>
                    <a:ext uri="{FF2B5EF4-FFF2-40B4-BE49-F238E27FC236}">
                      <a16:creationId xmlns:a16="http://schemas.microsoft.com/office/drawing/2014/main" id="{8DD04A2C-704B-4A42-BA9D-199C27D1274F}"/>
                    </a:ext>
                  </a:extLst>
                </p:cNvPr>
                <p:cNvSpPr>
                  <a:spLocks/>
                </p:cNvSpPr>
                <p:nvPr/>
              </p:nvSpPr>
              <p:spPr bwMode="auto">
                <a:xfrm>
                  <a:off x="883" y="3068"/>
                  <a:ext cx="43" cy="85"/>
                </a:xfrm>
                <a:custGeom>
                  <a:avLst/>
                  <a:gdLst>
                    <a:gd name="T0" fmla="*/ 40 w 43"/>
                    <a:gd name="T1" fmla="*/ 30 h 85"/>
                    <a:gd name="T2" fmla="*/ 29 w 43"/>
                    <a:gd name="T3" fmla="*/ 26 h 85"/>
                    <a:gd name="T4" fmla="*/ 24 w 43"/>
                    <a:gd name="T5" fmla="*/ 29 h 85"/>
                    <a:gd name="T6" fmla="*/ 27 w 43"/>
                    <a:gd name="T7" fmla="*/ 29 h 85"/>
                    <a:gd name="T8" fmla="*/ 29 w 43"/>
                    <a:gd name="T9" fmla="*/ 32 h 85"/>
                    <a:gd name="T10" fmla="*/ 29 w 43"/>
                    <a:gd name="T11" fmla="*/ 33 h 85"/>
                    <a:gd name="T12" fmla="*/ 35 w 43"/>
                    <a:gd name="T13" fmla="*/ 35 h 85"/>
                    <a:gd name="T14" fmla="*/ 40 w 43"/>
                    <a:gd name="T15" fmla="*/ 45 h 85"/>
                    <a:gd name="T16" fmla="*/ 32 w 43"/>
                    <a:gd name="T17" fmla="*/ 48 h 85"/>
                    <a:gd name="T18" fmla="*/ 24 w 43"/>
                    <a:gd name="T19" fmla="*/ 42 h 85"/>
                    <a:gd name="T20" fmla="*/ 19 w 43"/>
                    <a:gd name="T21" fmla="*/ 56 h 85"/>
                    <a:gd name="T22" fmla="*/ 29 w 43"/>
                    <a:gd name="T23" fmla="*/ 50 h 85"/>
                    <a:gd name="T24" fmla="*/ 32 w 43"/>
                    <a:gd name="T25" fmla="*/ 50 h 85"/>
                    <a:gd name="T26" fmla="*/ 37 w 43"/>
                    <a:gd name="T27" fmla="*/ 50 h 85"/>
                    <a:gd name="T28" fmla="*/ 41 w 43"/>
                    <a:gd name="T29" fmla="*/ 50 h 85"/>
                    <a:gd name="T30" fmla="*/ 37 w 43"/>
                    <a:gd name="T31" fmla="*/ 57 h 85"/>
                    <a:gd name="T32" fmla="*/ 32 w 43"/>
                    <a:gd name="T33" fmla="*/ 62 h 85"/>
                    <a:gd name="T34" fmla="*/ 27 w 43"/>
                    <a:gd name="T35" fmla="*/ 63 h 85"/>
                    <a:gd name="T36" fmla="*/ 24 w 43"/>
                    <a:gd name="T37" fmla="*/ 62 h 85"/>
                    <a:gd name="T38" fmla="*/ 27 w 43"/>
                    <a:gd name="T39" fmla="*/ 53 h 85"/>
                    <a:gd name="T40" fmla="*/ 21 w 43"/>
                    <a:gd name="T41" fmla="*/ 65 h 85"/>
                    <a:gd name="T42" fmla="*/ 21 w 43"/>
                    <a:gd name="T43" fmla="*/ 85 h 85"/>
                    <a:gd name="T44" fmla="*/ 14 w 43"/>
                    <a:gd name="T45" fmla="*/ 85 h 85"/>
                    <a:gd name="T46" fmla="*/ 16 w 43"/>
                    <a:gd name="T47" fmla="*/ 60 h 85"/>
                    <a:gd name="T48" fmla="*/ 13 w 43"/>
                    <a:gd name="T49" fmla="*/ 60 h 85"/>
                    <a:gd name="T50" fmla="*/ 11 w 43"/>
                    <a:gd name="T51" fmla="*/ 62 h 85"/>
                    <a:gd name="T52" fmla="*/ 5 w 43"/>
                    <a:gd name="T53" fmla="*/ 67 h 85"/>
                    <a:gd name="T54" fmla="*/ 6 w 43"/>
                    <a:gd name="T55" fmla="*/ 57 h 85"/>
                    <a:gd name="T56" fmla="*/ 6 w 43"/>
                    <a:gd name="T57" fmla="*/ 53 h 85"/>
                    <a:gd name="T58" fmla="*/ 0 w 43"/>
                    <a:gd name="T59" fmla="*/ 51 h 85"/>
                    <a:gd name="T60" fmla="*/ 11 w 43"/>
                    <a:gd name="T61" fmla="*/ 42 h 85"/>
                    <a:gd name="T62" fmla="*/ 19 w 43"/>
                    <a:gd name="T63" fmla="*/ 42 h 85"/>
                    <a:gd name="T64" fmla="*/ 13 w 43"/>
                    <a:gd name="T65" fmla="*/ 38 h 85"/>
                    <a:gd name="T66" fmla="*/ 6 w 43"/>
                    <a:gd name="T67" fmla="*/ 39 h 85"/>
                    <a:gd name="T68" fmla="*/ 1 w 43"/>
                    <a:gd name="T69" fmla="*/ 39 h 85"/>
                    <a:gd name="T70" fmla="*/ 0 w 43"/>
                    <a:gd name="T71" fmla="*/ 39 h 85"/>
                    <a:gd name="T72" fmla="*/ 8 w 43"/>
                    <a:gd name="T73" fmla="*/ 24 h 85"/>
                    <a:gd name="T74" fmla="*/ 5 w 43"/>
                    <a:gd name="T75" fmla="*/ 13 h 85"/>
                    <a:gd name="T76" fmla="*/ 13 w 43"/>
                    <a:gd name="T77" fmla="*/ 13 h 85"/>
                    <a:gd name="T78" fmla="*/ 17 w 43"/>
                    <a:gd name="T79" fmla="*/ 20 h 85"/>
                    <a:gd name="T80" fmla="*/ 19 w 43"/>
                    <a:gd name="T81" fmla="*/ 16 h 85"/>
                    <a:gd name="T82" fmla="*/ 14 w 43"/>
                    <a:gd name="T83" fmla="*/ 10 h 85"/>
                    <a:gd name="T84" fmla="*/ 22 w 43"/>
                    <a:gd name="T85" fmla="*/ 0 h 85"/>
                    <a:gd name="T86" fmla="*/ 25 w 43"/>
                    <a:gd name="T87" fmla="*/ 9 h 85"/>
                    <a:gd name="T88" fmla="*/ 19 w 43"/>
                    <a:gd name="T89" fmla="*/ 15 h 85"/>
                    <a:gd name="T90" fmla="*/ 27 w 43"/>
                    <a:gd name="T91" fmla="*/ 21 h 85"/>
                    <a:gd name="T92" fmla="*/ 29 w 43"/>
                    <a:gd name="T93" fmla="*/ 16 h 85"/>
                    <a:gd name="T94" fmla="*/ 37 w 43"/>
                    <a:gd name="T95" fmla="*/ 15 h 85"/>
                    <a:gd name="T96" fmla="*/ 43 w 43"/>
                    <a:gd name="T97" fmla="*/ 21 h 85"/>
                    <a:gd name="T98" fmla="*/ 19 w 43"/>
                    <a:gd name="T99" fmla="*/ 38 h 85"/>
                    <a:gd name="T100" fmla="*/ 19 w 43"/>
                    <a:gd name="T101" fmla="*/ 30 h 85"/>
                    <a:gd name="T102" fmla="*/ 9 w 43"/>
                    <a:gd name="T103" fmla="*/ 29 h 85"/>
                    <a:gd name="T104" fmla="*/ 13 w 43"/>
                    <a:gd name="T105" fmla="*/ 30 h 85"/>
                    <a:gd name="T106" fmla="*/ 17 w 43"/>
                    <a:gd name="T107" fmla="*/ 33 h 85"/>
                    <a:gd name="T108" fmla="*/ 14 w 43"/>
                    <a:gd name="T109" fmla="*/ 47 h 85"/>
                    <a:gd name="T110" fmla="*/ 17 w 43"/>
                    <a:gd name="T111" fmla="*/ 53 h 8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3" h="85">
                      <a:moveTo>
                        <a:pt x="43" y="21"/>
                      </a:moveTo>
                      <a:lnTo>
                        <a:pt x="41" y="29"/>
                      </a:lnTo>
                      <a:lnTo>
                        <a:pt x="40" y="30"/>
                      </a:lnTo>
                      <a:lnTo>
                        <a:pt x="37" y="30"/>
                      </a:lnTo>
                      <a:lnTo>
                        <a:pt x="33" y="30"/>
                      </a:lnTo>
                      <a:lnTo>
                        <a:pt x="29" y="26"/>
                      </a:lnTo>
                      <a:lnTo>
                        <a:pt x="27" y="24"/>
                      </a:lnTo>
                      <a:lnTo>
                        <a:pt x="25" y="24"/>
                      </a:lnTo>
                      <a:lnTo>
                        <a:pt x="24" y="29"/>
                      </a:lnTo>
                      <a:lnTo>
                        <a:pt x="22" y="30"/>
                      </a:lnTo>
                      <a:lnTo>
                        <a:pt x="27" y="29"/>
                      </a:lnTo>
                      <a:lnTo>
                        <a:pt x="29" y="30"/>
                      </a:lnTo>
                      <a:lnTo>
                        <a:pt x="29" y="32"/>
                      </a:lnTo>
                      <a:lnTo>
                        <a:pt x="29" y="33"/>
                      </a:lnTo>
                      <a:lnTo>
                        <a:pt x="32" y="35"/>
                      </a:lnTo>
                      <a:lnTo>
                        <a:pt x="32" y="36"/>
                      </a:lnTo>
                      <a:lnTo>
                        <a:pt x="35" y="35"/>
                      </a:lnTo>
                      <a:lnTo>
                        <a:pt x="37" y="38"/>
                      </a:lnTo>
                      <a:lnTo>
                        <a:pt x="41" y="38"/>
                      </a:lnTo>
                      <a:lnTo>
                        <a:pt x="40" y="45"/>
                      </a:lnTo>
                      <a:lnTo>
                        <a:pt x="37" y="47"/>
                      </a:lnTo>
                      <a:lnTo>
                        <a:pt x="33" y="47"/>
                      </a:lnTo>
                      <a:lnTo>
                        <a:pt x="32" y="48"/>
                      </a:lnTo>
                      <a:lnTo>
                        <a:pt x="29" y="47"/>
                      </a:lnTo>
                      <a:lnTo>
                        <a:pt x="22" y="47"/>
                      </a:lnTo>
                      <a:lnTo>
                        <a:pt x="24" y="42"/>
                      </a:lnTo>
                      <a:lnTo>
                        <a:pt x="22" y="42"/>
                      </a:lnTo>
                      <a:lnTo>
                        <a:pt x="19" y="47"/>
                      </a:lnTo>
                      <a:lnTo>
                        <a:pt x="19" y="56"/>
                      </a:lnTo>
                      <a:lnTo>
                        <a:pt x="25" y="50"/>
                      </a:lnTo>
                      <a:lnTo>
                        <a:pt x="27" y="50"/>
                      </a:lnTo>
                      <a:lnTo>
                        <a:pt x="29" y="50"/>
                      </a:lnTo>
                      <a:lnTo>
                        <a:pt x="30" y="50"/>
                      </a:lnTo>
                      <a:lnTo>
                        <a:pt x="32" y="50"/>
                      </a:lnTo>
                      <a:lnTo>
                        <a:pt x="33" y="50"/>
                      </a:lnTo>
                      <a:lnTo>
                        <a:pt x="35" y="50"/>
                      </a:lnTo>
                      <a:lnTo>
                        <a:pt x="37" y="50"/>
                      </a:lnTo>
                      <a:lnTo>
                        <a:pt x="37" y="48"/>
                      </a:lnTo>
                      <a:lnTo>
                        <a:pt x="41" y="47"/>
                      </a:lnTo>
                      <a:lnTo>
                        <a:pt x="41" y="50"/>
                      </a:lnTo>
                      <a:lnTo>
                        <a:pt x="41" y="53"/>
                      </a:lnTo>
                      <a:lnTo>
                        <a:pt x="38" y="59"/>
                      </a:lnTo>
                      <a:lnTo>
                        <a:pt x="37" y="57"/>
                      </a:lnTo>
                      <a:lnTo>
                        <a:pt x="35" y="60"/>
                      </a:lnTo>
                      <a:lnTo>
                        <a:pt x="33" y="60"/>
                      </a:lnTo>
                      <a:lnTo>
                        <a:pt x="32" y="62"/>
                      </a:lnTo>
                      <a:lnTo>
                        <a:pt x="29" y="62"/>
                      </a:lnTo>
                      <a:lnTo>
                        <a:pt x="29" y="63"/>
                      </a:lnTo>
                      <a:lnTo>
                        <a:pt x="27" y="63"/>
                      </a:lnTo>
                      <a:lnTo>
                        <a:pt x="25" y="62"/>
                      </a:lnTo>
                      <a:lnTo>
                        <a:pt x="24" y="62"/>
                      </a:lnTo>
                      <a:lnTo>
                        <a:pt x="25" y="59"/>
                      </a:lnTo>
                      <a:lnTo>
                        <a:pt x="24" y="57"/>
                      </a:lnTo>
                      <a:lnTo>
                        <a:pt x="27" y="53"/>
                      </a:lnTo>
                      <a:lnTo>
                        <a:pt x="24" y="53"/>
                      </a:lnTo>
                      <a:lnTo>
                        <a:pt x="21" y="57"/>
                      </a:lnTo>
                      <a:lnTo>
                        <a:pt x="21" y="65"/>
                      </a:lnTo>
                      <a:lnTo>
                        <a:pt x="21" y="71"/>
                      </a:lnTo>
                      <a:lnTo>
                        <a:pt x="21" y="77"/>
                      </a:lnTo>
                      <a:lnTo>
                        <a:pt x="21" y="85"/>
                      </a:lnTo>
                      <a:lnTo>
                        <a:pt x="19" y="85"/>
                      </a:lnTo>
                      <a:lnTo>
                        <a:pt x="16" y="85"/>
                      </a:lnTo>
                      <a:lnTo>
                        <a:pt x="14" y="85"/>
                      </a:lnTo>
                      <a:lnTo>
                        <a:pt x="16" y="71"/>
                      </a:lnTo>
                      <a:lnTo>
                        <a:pt x="16" y="60"/>
                      </a:lnTo>
                      <a:lnTo>
                        <a:pt x="16" y="57"/>
                      </a:lnTo>
                      <a:lnTo>
                        <a:pt x="14" y="60"/>
                      </a:lnTo>
                      <a:lnTo>
                        <a:pt x="13" y="60"/>
                      </a:lnTo>
                      <a:lnTo>
                        <a:pt x="13" y="62"/>
                      </a:lnTo>
                      <a:lnTo>
                        <a:pt x="11" y="62"/>
                      </a:lnTo>
                      <a:lnTo>
                        <a:pt x="11" y="63"/>
                      </a:lnTo>
                      <a:lnTo>
                        <a:pt x="9" y="68"/>
                      </a:lnTo>
                      <a:lnTo>
                        <a:pt x="5" y="67"/>
                      </a:lnTo>
                      <a:lnTo>
                        <a:pt x="1" y="62"/>
                      </a:lnTo>
                      <a:lnTo>
                        <a:pt x="5" y="59"/>
                      </a:lnTo>
                      <a:lnTo>
                        <a:pt x="6" y="57"/>
                      </a:lnTo>
                      <a:lnTo>
                        <a:pt x="9" y="56"/>
                      </a:lnTo>
                      <a:lnTo>
                        <a:pt x="9" y="53"/>
                      </a:lnTo>
                      <a:lnTo>
                        <a:pt x="6" y="53"/>
                      </a:lnTo>
                      <a:lnTo>
                        <a:pt x="5" y="54"/>
                      </a:lnTo>
                      <a:lnTo>
                        <a:pt x="0" y="53"/>
                      </a:lnTo>
                      <a:lnTo>
                        <a:pt x="0" y="51"/>
                      </a:lnTo>
                      <a:lnTo>
                        <a:pt x="5" y="42"/>
                      </a:lnTo>
                      <a:lnTo>
                        <a:pt x="8" y="44"/>
                      </a:lnTo>
                      <a:lnTo>
                        <a:pt x="11" y="42"/>
                      </a:lnTo>
                      <a:lnTo>
                        <a:pt x="13" y="44"/>
                      </a:lnTo>
                      <a:lnTo>
                        <a:pt x="17" y="47"/>
                      </a:lnTo>
                      <a:lnTo>
                        <a:pt x="19" y="42"/>
                      </a:lnTo>
                      <a:lnTo>
                        <a:pt x="17" y="36"/>
                      </a:lnTo>
                      <a:lnTo>
                        <a:pt x="16" y="35"/>
                      </a:lnTo>
                      <a:lnTo>
                        <a:pt x="13" y="38"/>
                      </a:lnTo>
                      <a:lnTo>
                        <a:pt x="9" y="39"/>
                      </a:lnTo>
                      <a:lnTo>
                        <a:pt x="8" y="41"/>
                      </a:lnTo>
                      <a:lnTo>
                        <a:pt x="6" y="39"/>
                      </a:lnTo>
                      <a:lnTo>
                        <a:pt x="3" y="42"/>
                      </a:lnTo>
                      <a:lnTo>
                        <a:pt x="1" y="42"/>
                      </a:lnTo>
                      <a:lnTo>
                        <a:pt x="1" y="39"/>
                      </a:lnTo>
                      <a:lnTo>
                        <a:pt x="0" y="41"/>
                      </a:lnTo>
                      <a:lnTo>
                        <a:pt x="0" y="39"/>
                      </a:lnTo>
                      <a:lnTo>
                        <a:pt x="0" y="36"/>
                      </a:lnTo>
                      <a:lnTo>
                        <a:pt x="1" y="30"/>
                      </a:lnTo>
                      <a:lnTo>
                        <a:pt x="8" y="24"/>
                      </a:lnTo>
                      <a:lnTo>
                        <a:pt x="6" y="23"/>
                      </a:lnTo>
                      <a:lnTo>
                        <a:pt x="1" y="21"/>
                      </a:lnTo>
                      <a:lnTo>
                        <a:pt x="5" y="13"/>
                      </a:lnTo>
                      <a:lnTo>
                        <a:pt x="11" y="9"/>
                      </a:lnTo>
                      <a:lnTo>
                        <a:pt x="11" y="12"/>
                      </a:lnTo>
                      <a:lnTo>
                        <a:pt x="13" y="13"/>
                      </a:lnTo>
                      <a:lnTo>
                        <a:pt x="14" y="16"/>
                      </a:lnTo>
                      <a:lnTo>
                        <a:pt x="17" y="20"/>
                      </a:lnTo>
                      <a:lnTo>
                        <a:pt x="17" y="24"/>
                      </a:lnTo>
                      <a:lnTo>
                        <a:pt x="19" y="24"/>
                      </a:lnTo>
                      <a:lnTo>
                        <a:pt x="19" y="16"/>
                      </a:lnTo>
                      <a:lnTo>
                        <a:pt x="16" y="16"/>
                      </a:lnTo>
                      <a:lnTo>
                        <a:pt x="16" y="13"/>
                      </a:lnTo>
                      <a:lnTo>
                        <a:pt x="14" y="10"/>
                      </a:lnTo>
                      <a:lnTo>
                        <a:pt x="14" y="7"/>
                      </a:lnTo>
                      <a:lnTo>
                        <a:pt x="16" y="4"/>
                      </a:lnTo>
                      <a:lnTo>
                        <a:pt x="22" y="0"/>
                      </a:lnTo>
                      <a:lnTo>
                        <a:pt x="24" y="6"/>
                      </a:lnTo>
                      <a:lnTo>
                        <a:pt x="24" y="7"/>
                      </a:lnTo>
                      <a:lnTo>
                        <a:pt x="25" y="9"/>
                      </a:lnTo>
                      <a:lnTo>
                        <a:pt x="24" y="12"/>
                      </a:lnTo>
                      <a:lnTo>
                        <a:pt x="24" y="13"/>
                      </a:lnTo>
                      <a:lnTo>
                        <a:pt x="19" y="15"/>
                      </a:lnTo>
                      <a:lnTo>
                        <a:pt x="19" y="33"/>
                      </a:lnTo>
                      <a:lnTo>
                        <a:pt x="24" y="27"/>
                      </a:lnTo>
                      <a:lnTo>
                        <a:pt x="27" y="21"/>
                      </a:lnTo>
                      <a:lnTo>
                        <a:pt x="24" y="20"/>
                      </a:lnTo>
                      <a:lnTo>
                        <a:pt x="29" y="16"/>
                      </a:lnTo>
                      <a:lnTo>
                        <a:pt x="32" y="13"/>
                      </a:lnTo>
                      <a:lnTo>
                        <a:pt x="33" y="15"/>
                      </a:lnTo>
                      <a:lnTo>
                        <a:pt x="37" y="15"/>
                      </a:lnTo>
                      <a:lnTo>
                        <a:pt x="38" y="18"/>
                      </a:lnTo>
                      <a:lnTo>
                        <a:pt x="41" y="21"/>
                      </a:lnTo>
                      <a:lnTo>
                        <a:pt x="43" y="21"/>
                      </a:lnTo>
                      <a:lnTo>
                        <a:pt x="19" y="42"/>
                      </a:lnTo>
                      <a:lnTo>
                        <a:pt x="24" y="39"/>
                      </a:lnTo>
                      <a:lnTo>
                        <a:pt x="19" y="38"/>
                      </a:lnTo>
                      <a:lnTo>
                        <a:pt x="19" y="42"/>
                      </a:lnTo>
                      <a:lnTo>
                        <a:pt x="17" y="33"/>
                      </a:lnTo>
                      <a:lnTo>
                        <a:pt x="19" y="30"/>
                      </a:lnTo>
                      <a:lnTo>
                        <a:pt x="16" y="26"/>
                      </a:lnTo>
                      <a:lnTo>
                        <a:pt x="14" y="29"/>
                      </a:lnTo>
                      <a:lnTo>
                        <a:pt x="9" y="29"/>
                      </a:lnTo>
                      <a:lnTo>
                        <a:pt x="11" y="29"/>
                      </a:lnTo>
                      <a:lnTo>
                        <a:pt x="13" y="29"/>
                      </a:lnTo>
                      <a:lnTo>
                        <a:pt x="13" y="30"/>
                      </a:lnTo>
                      <a:lnTo>
                        <a:pt x="14" y="30"/>
                      </a:lnTo>
                      <a:lnTo>
                        <a:pt x="16" y="29"/>
                      </a:lnTo>
                      <a:lnTo>
                        <a:pt x="17" y="33"/>
                      </a:lnTo>
                      <a:lnTo>
                        <a:pt x="17" y="53"/>
                      </a:lnTo>
                      <a:lnTo>
                        <a:pt x="14" y="47"/>
                      </a:lnTo>
                      <a:lnTo>
                        <a:pt x="13" y="53"/>
                      </a:lnTo>
                      <a:lnTo>
                        <a:pt x="17" y="56"/>
                      </a:lnTo>
                      <a:lnTo>
                        <a:pt x="17" y="53"/>
                      </a:lnTo>
                      <a:lnTo>
                        <a:pt x="43" y="21"/>
                      </a:lnTo>
                      <a:close/>
                    </a:path>
                  </a:pathLst>
                </a:custGeom>
                <a:solidFill>
                  <a:srgbClr val="00A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1" name="Freeform 1281">
                  <a:extLst>
                    <a:ext uri="{FF2B5EF4-FFF2-40B4-BE49-F238E27FC236}">
                      <a16:creationId xmlns:a16="http://schemas.microsoft.com/office/drawing/2014/main" id="{D9EDD1D8-319F-40B2-A422-50D4F9CF9946}"/>
                    </a:ext>
                  </a:extLst>
                </p:cNvPr>
                <p:cNvSpPr>
                  <a:spLocks/>
                </p:cNvSpPr>
                <p:nvPr/>
              </p:nvSpPr>
              <p:spPr bwMode="auto">
                <a:xfrm>
                  <a:off x="913" y="3089"/>
                  <a:ext cx="32" cy="67"/>
                </a:xfrm>
                <a:custGeom>
                  <a:avLst/>
                  <a:gdLst>
                    <a:gd name="T0" fmla="*/ 30 w 32"/>
                    <a:gd name="T1" fmla="*/ 23 h 67"/>
                    <a:gd name="T2" fmla="*/ 21 w 32"/>
                    <a:gd name="T3" fmla="*/ 20 h 67"/>
                    <a:gd name="T4" fmla="*/ 18 w 32"/>
                    <a:gd name="T5" fmla="*/ 21 h 67"/>
                    <a:gd name="T6" fmla="*/ 21 w 32"/>
                    <a:gd name="T7" fmla="*/ 23 h 67"/>
                    <a:gd name="T8" fmla="*/ 23 w 32"/>
                    <a:gd name="T9" fmla="*/ 26 h 67"/>
                    <a:gd name="T10" fmla="*/ 24 w 32"/>
                    <a:gd name="T11" fmla="*/ 29 h 67"/>
                    <a:gd name="T12" fmla="*/ 32 w 32"/>
                    <a:gd name="T13" fmla="*/ 29 h 67"/>
                    <a:gd name="T14" fmla="*/ 26 w 32"/>
                    <a:gd name="T15" fmla="*/ 36 h 67"/>
                    <a:gd name="T16" fmla="*/ 16 w 32"/>
                    <a:gd name="T17" fmla="*/ 36 h 67"/>
                    <a:gd name="T18" fmla="*/ 15 w 32"/>
                    <a:gd name="T19" fmla="*/ 36 h 67"/>
                    <a:gd name="T20" fmla="*/ 21 w 32"/>
                    <a:gd name="T21" fmla="*/ 39 h 67"/>
                    <a:gd name="T22" fmla="*/ 27 w 32"/>
                    <a:gd name="T23" fmla="*/ 39 h 67"/>
                    <a:gd name="T24" fmla="*/ 30 w 32"/>
                    <a:gd name="T25" fmla="*/ 39 h 67"/>
                    <a:gd name="T26" fmla="*/ 27 w 32"/>
                    <a:gd name="T27" fmla="*/ 46 h 67"/>
                    <a:gd name="T28" fmla="*/ 24 w 32"/>
                    <a:gd name="T29" fmla="*/ 49 h 67"/>
                    <a:gd name="T30" fmla="*/ 21 w 32"/>
                    <a:gd name="T31" fmla="*/ 49 h 67"/>
                    <a:gd name="T32" fmla="*/ 18 w 32"/>
                    <a:gd name="T33" fmla="*/ 49 h 67"/>
                    <a:gd name="T34" fmla="*/ 19 w 32"/>
                    <a:gd name="T35" fmla="*/ 41 h 67"/>
                    <a:gd name="T36" fmla="*/ 15 w 32"/>
                    <a:gd name="T37" fmla="*/ 50 h 67"/>
                    <a:gd name="T38" fmla="*/ 15 w 32"/>
                    <a:gd name="T39" fmla="*/ 65 h 67"/>
                    <a:gd name="T40" fmla="*/ 11 w 32"/>
                    <a:gd name="T41" fmla="*/ 67 h 67"/>
                    <a:gd name="T42" fmla="*/ 13 w 32"/>
                    <a:gd name="T43" fmla="*/ 47 h 67"/>
                    <a:gd name="T44" fmla="*/ 10 w 32"/>
                    <a:gd name="T45" fmla="*/ 47 h 67"/>
                    <a:gd name="T46" fmla="*/ 8 w 32"/>
                    <a:gd name="T47" fmla="*/ 49 h 67"/>
                    <a:gd name="T48" fmla="*/ 3 w 32"/>
                    <a:gd name="T49" fmla="*/ 52 h 67"/>
                    <a:gd name="T50" fmla="*/ 3 w 32"/>
                    <a:gd name="T51" fmla="*/ 44 h 67"/>
                    <a:gd name="T52" fmla="*/ 3 w 32"/>
                    <a:gd name="T53" fmla="*/ 41 h 67"/>
                    <a:gd name="T54" fmla="*/ 0 w 32"/>
                    <a:gd name="T55" fmla="*/ 39 h 67"/>
                    <a:gd name="T56" fmla="*/ 8 w 32"/>
                    <a:gd name="T57" fmla="*/ 33 h 67"/>
                    <a:gd name="T58" fmla="*/ 15 w 32"/>
                    <a:gd name="T59" fmla="*/ 33 h 67"/>
                    <a:gd name="T60" fmla="*/ 10 w 32"/>
                    <a:gd name="T61" fmla="*/ 30 h 67"/>
                    <a:gd name="T62" fmla="*/ 3 w 32"/>
                    <a:gd name="T63" fmla="*/ 30 h 67"/>
                    <a:gd name="T64" fmla="*/ 2 w 32"/>
                    <a:gd name="T65" fmla="*/ 30 h 67"/>
                    <a:gd name="T66" fmla="*/ 0 w 32"/>
                    <a:gd name="T67" fmla="*/ 30 h 67"/>
                    <a:gd name="T68" fmla="*/ 2 w 32"/>
                    <a:gd name="T69" fmla="*/ 23 h 67"/>
                    <a:gd name="T70" fmla="*/ 0 w 32"/>
                    <a:gd name="T71" fmla="*/ 17 h 67"/>
                    <a:gd name="T72" fmla="*/ 8 w 32"/>
                    <a:gd name="T73" fmla="*/ 9 h 67"/>
                    <a:gd name="T74" fmla="*/ 10 w 32"/>
                    <a:gd name="T75" fmla="*/ 12 h 67"/>
                    <a:gd name="T76" fmla="*/ 15 w 32"/>
                    <a:gd name="T77" fmla="*/ 18 h 67"/>
                    <a:gd name="T78" fmla="*/ 13 w 32"/>
                    <a:gd name="T79" fmla="*/ 9 h 67"/>
                    <a:gd name="T80" fmla="*/ 11 w 32"/>
                    <a:gd name="T81" fmla="*/ 3 h 67"/>
                    <a:gd name="T82" fmla="*/ 18 w 32"/>
                    <a:gd name="T83" fmla="*/ 5 h 67"/>
                    <a:gd name="T84" fmla="*/ 18 w 32"/>
                    <a:gd name="T85" fmla="*/ 11 h 67"/>
                    <a:gd name="T86" fmla="*/ 18 w 32"/>
                    <a:gd name="T87" fmla="*/ 20 h 67"/>
                    <a:gd name="T88" fmla="*/ 21 w 32"/>
                    <a:gd name="T89" fmla="*/ 12 h 67"/>
                    <a:gd name="T90" fmla="*/ 26 w 32"/>
                    <a:gd name="T91" fmla="*/ 12 h 67"/>
                    <a:gd name="T92" fmla="*/ 30 w 32"/>
                    <a:gd name="T93" fmla="*/ 15 h 67"/>
                    <a:gd name="T94" fmla="*/ 18 w 32"/>
                    <a:gd name="T95" fmla="*/ 30 h 67"/>
                    <a:gd name="T96" fmla="*/ 13 w 32"/>
                    <a:gd name="T97" fmla="*/ 26 h 67"/>
                    <a:gd name="T98" fmla="*/ 10 w 32"/>
                    <a:gd name="T99" fmla="*/ 21 h 67"/>
                    <a:gd name="T100" fmla="*/ 8 w 32"/>
                    <a:gd name="T101" fmla="*/ 23 h 67"/>
                    <a:gd name="T102" fmla="*/ 11 w 32"/>
                    <a:gd name="T103" fmla="*/ 23 h 67"/>
                    <a:gd name="T104" fmla="*/ 11 w 32"/>
                    <a:gd name="T105" fmla="*/ 36 h 67"/>
                    <a:gd name="T106" fmla="*/ 13 w 32"/>
                    <a:gd name="T107" fmla="*/ 41 h 6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2" h="67">
                      <a:moveTo>
                        <a:pt x="32" y="17"/>
                      </a:moveTo>
                      <a:lnTo>
                        <a:pt x="30" y="21"/>
                      </a:lnTo>
                      <a:lnTo>
                        <a:pt x="30" y="23"/>
                      </a:lnTo>
                      <a:lnTo>
                        <a:pt x="29" y="24"/>
                      </a:lnTo>
                      <a:lnTo>
                        <a:pt x="26" y="23"/>
                      </a:lnTo>
                      <a:lnTo>
                        <a:pt x="21" y="20"/>
                      </a:lnTo>
                      <a:lnTo>
                        <a:pt x="19" y="18"/>
                      </a:lnTo>
                      <a:lnTo>
                        <a:pt x="18" y="20"/>
                      </a:lnTo>
                      <a:lnTo>
                        <a:pt x="18" y="21"/>
                      </a:lnTo>
                      <a:lnTo>
                        <a:pt x="16" y="24"/>
                      </a:lnTo>
                      <a:lnTo>
                        <a:pt x="19" y="21"/>
                      </a:lnTo>
                      <a:lnTo>
                        <a:pt x="21" y="23"/>
                      </a:lnTo>
                      <a:lnTo>
                        <a:pt x="21" y="24"/>
                      </a:lnTo>
                      <a:lnTo>
                        <a:pt x="23" y="26"/>
                      </a:lnTo>
                      <a:lnTo>
                        <a:pt x="24" y="26"/>
                      </a:lnTo>
                      <a:lnTo>
                        <a:pt x="24" y="29"/>
                      </a:lnTo>
                      <a:lnTo>
                        <a:pt x="26" y="27"/>
                      </a:lnTo>
                      <a:lnTo>
                        <a:pt x="29" y="30"/>
                      </a:lnTo>
                      <a:lnTo>
                        <a:pt x="32" y="29"/>
                      </a:lnTo>
                      <a:lnTo>
                        <a:pt x="30" y="35"/>
                      </a:lnTo>
                      <a:lnTo>
                        <a:pt x="27" y="36"/>
                      </a:lnTo>
                      <a:lnTo>
                        <a:pt x="26" y="36"/>
                      </a:lnTo>
                      <a:lnTo>
                        <a:pt x="24" y="38"/>
                      </a:lnTo>
                      <a:lnTo>
                        <a:pt x="21" y="36"/>
                      </a:lnTo>
                      <a:lnTo>
                        <a:pt x="16" y="36"/>
                      </a:lnTo>
                      <a:lnTo>
                        <a:pt x="18" y="33"/>
                      </a:lnTo>
                      <a:lnTo>
                        <a:pt x="16" y="33"/>
                      </a:lnTo>
                      <a:lnTo>
                        <a:pt x="15" y="36"/>
                      </a:lnTo>
                      <a:lnTo>
                        <a:pt x="15" y="44"/>
                      </a:lnTo>
                      <a:lnTo>
                        <a:pt x="18" y="39"/>
                      </a:lnTo>
                      <a:lnTo>
                        <a:pt x="21" y="39"/>
                      </a:lnTo>
                      <a:lnTo>
                        <a:pt x="23" y="39"/>
                      </a:lnTo>
                      <a:lnTo>
                        <a:pt x="26" y="39"/>
                      </a:lnTo>
                      <a:lnTo>
                        <a:pt x="27" y="39"/>
                      </a:lnTo>
                      <a:lnTo>
                        <a:pt x="27" y="38"/>
                      </a:lnTo>
                      <a:lnTo>
                        <a:pt x="30" y="36"/>
                      </a:lnTo>
                      <a:lnTo>
                        <a:pt x="30" y="39"/>
                      </a:lnTo>
                      <a:lnTo>
                        <a:pt x="30" y="41"/>
                      </a:lnTo>
                      <a:lnTo>
                        <a:pt x="29" y="46"/>
                      </a:lnTo>
                      <a:lnTo>
                        <a:pt x="27" y="46"/>
                      </a:lnTo>
                      <a:lnTo>
                        <a:pt x="26" y="47"/>
                      </a:lnTo>
                      <a:lnTo>
                        <a:pt x="24" y="47"/>
                      </a:lnTo>
                      <a:lnTo>
                        <a:pt x="24" y="49"/>
                      </a:lnTo>
                      <a:lnTo>
                        <a:pt x="23" y="49"/>
                      </a:lnTo>
                      <a:lnTo>
                        <a:pt x="21" y="50"/>
                      </a:lnTo>
                      <a:lnTo>
                        <a:pt x="21" y="49"/>
                      </a:lnTo>
                      <a:lnTo>
                        <a:pt x="19" y="49"/>
                      </a:lnTo>
                      <a:lnTo>
                        <a:pt x="18" y="49"/>
                      </a:lnTo>
                      <a:lnTo>
                        <a:pt x="18" y="47"/>
                      </a:lnTo>
                      <a:lnTo>
                        <a:pt x="18" y="46"/>
                      </a:lnTo>
                      <a:lnTo>
                        <a:pt x="19" y="41"/>
                      </a:lnTo>
                      <a:lnTo>
                        <a:pt x="18" y="41"/>
                      </a:lnTo>
                      <a:lnTo>
                        <a:pt x="16" y="46"/>
                      </a:lnTo>
                      <a:lnTo>
                        <a:pt x="15" y="50"/>
                      </a:lnTo>
                      <a:lnTo>
                        <a:pt x="15" y="56"/>
                      </a:lnTo>
                      <a:lnTo>
                        <a:pt x="16" y="61"/>
                      </a:lnTo>
                      <a:lnTo>
                        <a:pt x="15" y="65"/>
                      </a:lnTo>
                      <a:lnTo>
                        <a:pt x="13" y="67"/>
                      </a:lnTo>
                      <a:lnTo>
                        <a:pt x="11" y="67"/>
                      </a:lnTo>
                      <a:lnTo>
                        <a:pt x="10" y="67"/>
                      </a:lnTo>
                      <a:lnTo>
                        <a:pt x="11" y="56"/>
                      </a:lnTo>
                      <a:lnTo>
                        <a:pt x="13" y="47"/>
                      </a:lnTo>
                      <a:lnTo>
                        <a:pt x="11" y="46"/>
                      </a:lnTo>
                      <a:lnTo>
                        <a:pt x="10" y="47"/>
                      </a:lnTo>
                      <a:lnTo>
                        <a:pt x="8" y="47"/>
                      </a:lnTo>
                      <a:lnTo>
                        <a:pt x="8" y="49"/>
                      </a:lnTo>
                      <a:lnTo>
                        <a:pt x="8" y="50"/>
                      </a:lnTo>
                      <a:lnTo>
                        <a:pt x="7" y="53"/>
                      </a:lnTo>
                      <a:lnTo>
                        <a:pt x="3" y="52"/>
                      </a:lnTo>
                      <a:lnTo>
                        <a:pt x="2" y="47"/>
                      </a:lnTo>
                      <a:lnTo>
                        <a:pt x="3" y="47"/>
                      </a:lnTo>
                      <a:lnTo>
                        <a:pt x="3" y="44"/>
                      </a:lnTo>
                      <a:lnTo>
                        <a:pt x="7" y="42"/>
                      </a:lnTo>
                      <a:lnTo>
                        <a:pt x="7" y="41"/>
                      </a:lnTo>
                      <a:lnTo>
                        <a:pt x="3" y="41"/>
                      </a:lnTo>
                      <a:lnTo>
                        <a:pt x="3" y="42"/>
                      </a:lnTo>
                      <a:lnTo>
                        <a:pt x="0" y="41"/>
                      </a:lnTo>
                      <a:lnTo>
                        <a:pt x="0" y="39"/>
                      </a:lnTo>
                      <a:lnTo>
                        <a:pt x="3" y="33"/>
                      </a:lnTo>
                      <a:lnTo>
                        <a:pt x="5" y="35"/>
                      </a:lnTo>
                      <a:lnTo>
                        <a:pt x="8" y="33"/>
                      </a:lnTo>
                      <a:lnTo>
                        <a:pt x="8" y="35"/>
                      </a:lnTo>
                      <a:lnTo>
                        <a:pt x="13" y="36"/>
                      </a:lnTo>
                      <a:lnTo>
                        <a:pt x="15" y="33"/>
                      </a:lnTo>
                      <a:lnTo>
                        <a:pt x="13" y="27"/>
                      </a:lnTo>
                      <a:lnTo>
                        <a:pt x="11" y="27"/>
                      </a:lnTo>
                      <a:lnTo>
                        <a:pt x="10" y="30"/>
                      </a:lnTo>
                      <a:lnTo>
                        <a:pt x="7" y="30"/>
                      </a:lnTo>
                      <a:lnTo>
                        <a:pt x="5" y="32"/>
                      </a:lnTo>
                      <a:lnTo>
                        <a:pt x="3" y="30"/>
                      </a:lnTo>
                      <a:lnTo>
                        <a:pt x="2" y="33"/>
                      </a:lnTo>
                      <a:lnTo>
                        <a:pt x="2" y="32"/>
                      </a:lnTo>
                      <a:lnTo>
                        <a:pt x="2" y="30"/>
                      </a:lnTo>
                      <a:lnTo>
                        <a:pt x="0" y="30"/>
                      </a:lnTo>
                      <a:lnTo>
                        <a:pt x="0" y="29"/>
                      </a:lnTo>
                      <a:lnTo>
                        <a:pt x="2" y="23"/>
                      </a:lnTo>
                      <a:lnTo>
                        <a:pt x="5" y="20"/>
                      </a:lnTo>
                      <a:lnTo>
                        <a:pt x="3" y="17"/>
                      </a:lnTo>
                      <a:lnTo>
                        <a:pt x="0" y="17"/>
                      </a:lnTo>
                      <a:lnTo>
                        <a:pt x="3" y="11"/>
                      </a:lnTo>
                      <a:lnTo>
                        <a:pt x="8" y="8"/>
                      </a:lnTo>
                      <a:lnTo>
                        <a:pt x="8" y="9"/>
                      </a:lnTo>
                      <a:lnTo>
                        <a:pt x="10" y="11"/>
                      </a:lnTo>
                      <a:lnTo>
                        <a:pt x="10" y="12"/>
                      </a:lnTo>
                      <a:lnTo>
                        <a:pt x="13" y="15"/>
                      </a:lnTo>
                      <a:lnTo>
                        <a:pt x="13" y="20"/>
                      </a:lnTo>
                      <a:lnTo>
                        <a:pt x="15" y="18"/>
                      </a:lnTo>
                      <a:lnTo>
                        <a:pt x="15" y="12"/>
                      </a:lnTo>
                      <a:lnTo>
                        <a:pt x="11" y="12"/>
                      </a:lnTo>
                      <a:lnTo>
                        <a:pt x="13" y="9"/>
                      </a:lnTo>
                      <a:lnTo>
                        <a:pt x="11" y="9"/>
                      </a:lnTo>
                      <a:lnTo>
                        <a:pt x="11" y="5"/>
                      </a:lnTo>
                      <a:lnTo>
                        <a:pt x="11" y="3"/>
                      </a:lnTo>
                      <a:lnTo>
                        <a:pt x="16" y="0"/>
                      </a:lnTo>
                      <a:lnTo>
                        <a:pt x="18" y="5"/>
                      </a:lnTo>
                      <a:lnTo>
                        <a:pt x="18" y="6"/>
                      </a:lnTo>
                      <a:lnTo>
                        <a:pt x="18" y="9"/>
                      </a:lnTo>
                      <a:lnTo>
                        <a:pt x="18" y="11"/>
                      </a:lnTo>
                      <a:lnTo>
                        <a:pt x="15" y="12"/>
                      </a:lnTo>
                      <a:lnTo>
                        <a:pt x="15" y="26"/>
                      </a:lnTo>
                      <a:lnTo>
                        <a:pt x="18" y="20"/>
                      </a:lnTo>
                      <a:lnTo>
                        <a:pt x="19" y="17"/>
                      </a:lnTo>
                      <a:lnTo>
                        <a:pt x="18" y="15"/>
                      </a:lnTo>
                      <a:lnTo>
                        <a:pt x="21" y="12"/>
                      </a:lnTo>
                      <a:lnTo>
                        <a:pt x="23" y="9"/>
                      </a:lnTo>
                      <a:lnTo>
                        <a:pt x="26" y="12"/>
                      </a:lnTo>
                      <a:lnTo>
                        <a:pt x="29" y="12"/>
                      </a:lnTo>
                      <a:lnTo>
                        <a:pt x="29" y="14"/>
                      </a:lnTo>
                      <a:lnTo>
                        <a:pt x="30" y="15"/>
                      </a:lnTo>
                      <a:lnTo>
                        <a:pt x="32" y="17"/>
                      </a:lnTo>
                      <a:lnTo>
                        <a:pt x="15" y="33"/>
                      </a:lnTo>
                      <a:lnTo>
                        <a:pt x="18" y="30"/>
                      </a:lnTo>
                      <a:lnTo>
                        <a:pt x="15" y="30"/>
                      </a:lnTo>
                      <a:lnTo>
                        <a:pt x="15" y="33"/>
                      </a:lnTo>
                      <a:lnTo>
                        <a:pt x="13" y="26"/>
                      </a:lnTo>
                      <a:lnTo>
                        <a:pt x="15" y="23"/>
                      </a:lnTo>
                      <a:lnTo>
                        <a:pt x="11" y="20"/>
                      </a:lnTo>
                      <a:lnTo>
                        <a:pt x="10" y="21"/>
                      </a:lnTo>
                      <a:lnTo>
                        <a:pt x="7" y="21"/>
                      </a:lnTo>
                      <a:lnTo>
                        <a:pt x="8" y="21"/>
                      </a:lnTo>
                      <a:lnTo>
                        <a:pt x="8" y="23"/>
                      </a:lnTo>
                      <a:lnTo>
                        <a:pt x="10" y="23"/>
                      </a:lnTo>
                      <a:lnTo>
                        <a:pt x="10" y="24"/>
                      </a:lnTo>
                      <a:lnTo>
                        <a:pt x="11" y="23"/>
                      </a:lnTo>
                      <a:lnTo>
                        <a:pt x="13" y="26"/>
                      </a:lnTo>
                      <a:lnTo>
                        <a:pt x="13" y="41"/>
                      </a:lnTo>
                      <a:lnTo>
                        <a:pt x="11" y="36"/>
                      </a:lnTo>
                      <a:lnTo>
                        <a:pt x="10" y="41"/>
                      </a:lnTo>
                      <a:lnTo>
                        <a:pt x="13" y="42"/>
                      </a:lnTo>
                      <a:lnTo>
                        <a:pt x="13" y="41"/>
                      </a:lnTo>
                      <a:lnTo>
                        <a:pt x="32" y="17"/>
                      </a:lnTo>
                      <a:close/>
                    </a:path>
                  </a:pathLst>
                </a:custGeom>
                <a:solidFill>
                  <a:srgbClr val="037C0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2" name="Freeform 1282">
                  <a:extLst>
                    <a:ext uri="{FF2B5EF4-FFF2-40B4-BE49-F238E27FC236}">
                      <a16:creationId xmlns:a16="http://schemas.microsoft.com/office/drawing/2014/main" id="{4C365286-54AC-4217-A2F5-FD5BC2CB7037}"/>
                    </a:ext>
                  </a:extLst>
                </p:cNvPr>
                <p:cNvSpPr>
                  <a:spLocks/>
                </p:cNvSpPr>
                <p:nvPr/>
              </p:nvSpPr>
              <p:spPr bwMode="auto">
                <a:xfrm>
                  <a:off x="939" y="3136"/>
                  <a:ext cx="25" cy="21"/>
                </a:xfrm>
                <a:custGeom>
                  <a:avLst/>
                  <a:gdLst>
                    <a:gd name="T0" fmla="*/ 24 w 25"/>
                    <a:gd name="T1" fmla="*/ 12 h 21"/>
                    <a:gd name="T2" fmla="*/ 20 w 25"/>
                    <a:gd name="T3" fmla="*/ 14 h 21"/>
                    <a:gd name="T4" fmla="*/ 20 w 25"/>
                    <a:gd name="T5" fmla="*/ 17 h 21"/>
                    <a:gd name="T6" fmla="*/ 24 w 25"/>
                    <a:gd name="T7" fmla="*/ 18 h 21"/>
                    <a:gd name="T8" fmla="*/ 24 w 25"/>
                    <a:gd name="T9" fmla="*/ 21 h 21"/>
                    <a:gd name="T10" fmla="*/ 22 w 25"/>
                    <a:gd name="T11" fmla="*/ 21 h 21"/>
                    <a:gd name="T12" fmla="*/ 19 w 25"/>
                    <a:gd name="T13" fmla="*/ 20 h 21"/>
                    <a:gd name="T14" fmla="*/ 14 w 25"/>
                    <a:gd name="T15" fmla="*/ 20 h 21"/>
                    <a:gd name="T16" fmla="*/ 11 w 25"/>
                    <a:gd name="T17" fmla="*/ 20 h 21"/>
                    <a:gd name="T18" fmla="*/ 4 w 25"/>
                    <a:gd name="T19" fmla="*/ 21 h 21"/>
                    <a:gd name="T20" fmla="*/ 3 w 25"/>
                    <a:gd name="T21" fmla="*/ 18 h 21"/>
                    <a:gd name="T22" fmla="*/ 8 w 25"/>
                    <a:gd name="T23" fmla="*/ 17 h 21"/>
                    <a:gd name="T24" fmla="*/ 3 w 25"/>
                    <a:gd name="T25" fmla="*/ 14 h 21"/>
                    <a:gd name="T26" fmla="*/ 0 w 25"/>
                    <a:gd name="T27" fmla="*/ 14 h 21"/>
                    <a:gd name="T28" fmla="*/ 4 w 25"/>
                    <a:gd name="T29" fmla="*/ 12 h 21"/>
                    <a:gd name="T30" fmla="*/ 8 w 25"/>
                    <a:gd name="T31" fmla="*/ 14 h 21"/>
                    <a:gd name="T32" fmla="*/ 4 w 25"/>
                    <a:gd name="T33" fmla="*/ 11 h 21"/>
                    <a:gd name="T34" fmla="*/ 0 w 25"/>
                    <a:gd name="T35" fmla="*/ 9 h 21"/>
                    <a:gd name="T36" fmla="*/ 8 w 25"/>
                    <a:gd name="T37" fmla="*/ 9 h 21"/>
                    <a:gd name="T38" fmla="*/ 11 w 25"/>
                    <a:gd name="T39" fmla="*/ 14 h 21"/>
                    <a:gd name="T40" fmla="*/ 8 w 25"/>
                    <a:gd name="T41" fmla="*/ 8 h 21"/>
                    <a:gd name="T42" fmla="*/ 8 w 25"/>
                    <a:gd name="T43" fmla="*/ 2 h 21"/>
                    <a:gd name="T44" fmla="*/ 11 w 25"/>
                    <a:gd name="T45" fmla="*/ 6 h 21"/>
                    <a:gd name="T46" fmla="*/ 12 w 25"/>
                    <a:gd name="T47" fmla="*/ 11 h 21"/>
                    <a:gd name="T48" fmla="*/ 12 w 25"/>
                    <a:gd name="T49" fmla="*/ 5 h 21"/>
                    <a:gd name="T50" fmla="*/ 12 w 25"/>
                    <a:gd name="T51" fmla="*/ 0 h 21"/>
                    <a:gd name="T52" fmla="*/ 14 w 25"/>
                    <a:gd name="T53" fmla="*/ 6 h 21"/>
                    <a:gd name="T54" fmla="*/ 12 w 25"/>
                    <a:gd name="T55" fmla="*/ 12 h 21"/>
                    <a:gd name="T56" fmla="*/ 17 w 25"/>
                    <a:gd name="T57" fmla="*/ 6 h 21"/>
                    <a:gd name="T58" fmla="*/ 20 w 25"/>
                    <a:gd name="T59" fmla="*/ 3 h 21"/>
                    <a:gd name="T60" fmla="*/ 19 w 25"/>
                    <a:gd name="T61" fmla="*/ 8 h 21"/>
                    <a:gd name="T62" fmla="*/ 17 w 25"/>
                    <a:gd name="T63" fmla="*/ 12 h 21"/>
                    <a:gd name="T64" fmla="*/ 20 w 25"/>
                    <a:gd name="T65" fmla="*/ 11 h 21"/>
                    <a:gd name="T66" fmla="*/ 25 w 25"/>
                    <a:gd name="T67" fmla="*/ 14 h 2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5" h="21">
                      <a:moveTo>
                        <a:pt x="25" y="14"/>
                      </a:moveTo>
                      <a:lnTo>
                        <a:pt x="24" y="12"/>
                      </a:lnTo>
                      <a:lnTo>
                        <a:pt x="22" y="12"/>
                      </a:lnTo>
                      <a:lnTo>
                        <a:pt x="20" y="14"/>
                      </a:lnTo>
                      <a:lnTo>
                        <a:pt x="17" y="17"/>
                      </a:lnTo>
                      <a:lnTo>
                        <a:pt x="20" y="17"/>
                      </a:lnTo>
                      <a:lnTo>
                        <a:pt x="24" y="17"/>
                      </a:lnTo>
                      <a:lnTo>
                        <a:pt x="24" y="18"/>
                      </a:lnTo>
                      <a:lnTo>
                        <a:pt x="24" y="21"/>
                      </a:lnTo>
                      <a:lnTo>
                        <a:pt x="22" y="21"/>
                      </a:lnTo>
                      <a:lnTo>
                        <a:pt x="20" y="20"/>
                      </a:lnTo>
                      <a:lnTo>
                        <a:pt x="19" y="20"/>
                      </a:lnTo>
                      <a:lnTo>
                        <a:pt x="17" y="20"/>
                      </a:lnTo>
                      <a:lnTo>
                        <a:pt x="14" y="20"/>
                      </a:lnTo>
                      <a:lnTo>
                        <a:pt x="12" y="21"/>
                      </a:lnTo>
                      <a:lnTo>
                        <a:pt x="11" y="20"/>
                      </a:lnTo>
                      <a:lnTo>
                        <a:pt x="8" y="20"/>
                      </a:lnTo>
                      <a:lnTo>
                        <a:pt x="4" y="21"/>
                      </a:lnTo>
                      <a:lnTo>
                        <a:pt x="1" y="20"/>
                      </a:lnTo>
                      <a:lnTo>
                        <a:pt x="3" y="18"/>
                      </a:lnTo>
                      <a:lnTo>
                        <a:pt x="4" y="17"/>
                      </a:lnTo>
                      <a:lnTo>
                        <a:pt x="8" y="17"/>
                      </a:lnTo>
                      <a:lnTo>
                        <a:pt x="4" y="14"/>
                      </a:lnTo>
                      <a:lnTo>
                        <a:pt x="3" y="14"/>
                      </a:lnTo>
                      <a:lnTo>
                        <a:pt x="1" y="14"/>
                      </a:lnTo>
                      <a:lnTo>
                        <a:pt x="0" y="14"/>
                      </a:lnTo>
                      <a:lnTo>
                        <a:pt x="1" y="12"/>
                      </a:lnTo>
                      <a:lnTo>
                        <a:pt x="4" y="12"/>
                      </a:lnTo>
                      <a:lnTo>
                        <a:pt x="6" y="12"/>
                      </a:lnTo>
                      <a:lnTo>
                        <a:pt x="8" y="14"/>
                      </a:lnTo>
                      <a:lnTo>
                        <a:pt x="6" y="11"/>
                      </a:lnTo>
                      <a:lnTo>
                        <a:pt x="4" y="11"/>
                      </a:lnTo>
                      <a:lnTo>
                        <a:pt x="1" y="11"/>
                      </a:lnTo>
                      <a:lnTo>
                        <a:pt x="0" y="9"/>
                      </a:lnTo>
                      <a:lnTo>
                        <a:pt x="4" y="8"/>
                      </a:lnTo>
                      <a:lnTo>
                        <a:pt x="8" y="9"/>
                      </a:lnTo>
                      <a:lnTo>
                        <a:pt x="9" y="11"/>
                      </a:lnTo>
                      <a:lnTo>
                        <a:pt x="11" y="14"/>
                      </a:lnTo>
                      <a:lnTo>
                        <a:pt x="9" y="11"/>
                      </a:lnTo>
                      <a:lnTo>
                        <a:pt x="8" y="8"/>
                      </a:lnTo>
                      <a:lnTo>
                        <a:pt x="8" y="5"/>
                      </a:lnTo>
                      <a:lnTo>
                        <a:pt x="8" y="2"/>
                      </a:lnTo>
                      <a:lnTo>
                        <a:pt x="9" y="3"/>
                      </a:lnTo>
                      <a:lnTo>
                        <a:pt x="11" y="6"/>
                      </a:lnTo>
                      <a:lnTo>
                        <a:pt x="11" y="9"/>
                      </a:lnTo>
                      <a:lnTo>
                        <a:pt x="12" y="11"/>
                      </a:lnTo>
                      <a:lnTo>
                        <a:pt x="12" y="9"/>
                      </a:lnTo>
                      <a:lnTo>
                        <a:pt x="12" y="5"/>
                      </a:lnTo>
                      <a:lnTo>
                        <a:pt x="12" y="2"/>
                      </a:lnTo>
                      <a:lnTo>
                        <a:pt x="12" y="0"/>
                      </a:lnTo>
                      <a:lnTo>
                        <a:pt x="14" y="3"/>
                      </a:lnTo>
                      <a:lnTo>
                        <a:pt x="14" y="6"/>
                      </a:lnTo>
                      <a:lnTo>
                        <a:pt x="12" y="9"/>
                      </a:lnTo>
                      <a:lnTo>
                        <a:pt x="12" y="12"/>
                      </a:lnTo>
                      <a:lnTo>
                        <a:pt x="16" y="9"/>
                      </a:lnTo>
                      <a:lnTo>
                        <a:pt x="17" y="6"/>
                      </a:lnTo>
                      <a:lnTo>
                        <a:pt x="19" y="5"/>
                      </a:lnTo>
                      <a:lnTo>
                        <a:pt x="20" y="3"/>
                      </a:lnTo>
                      <a:lnTo>
                        <a:pt x="20" y="6"/>
                      </a:lnTo>
                      <a:lnTo>
                        <a:pt x="19" y="8"/>
                      </a:lnTo>
                      <a:lnTo>
                        <a:pt x="17" y="9"/>
                      </a:lnTo>
                      <a:lnTo>
                        <a:pt x="17" y="12"/>
                      </a:lnTo>
                      <a:lnTo>
                        <a:pt x="17" y="11"/>
                      </a:lnTo>
                      <a:lnTo>
                        <a:pt x="20" y="11"/>
                      </a:lnTo>
                      <a:lnTo>
                        <a:pt x="24" y="11"/>
                      </a:lnTo>
                      <a:lnTo>
                        <a:pt x="25" y="14"/>
                      </a:lnTo>
                      <a:close/>
                    </a:path>
                  </a:pathLst>
                </a:custGeom>
                <a:solidFill>
                  <a:srgbClr val="0066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3" name="Freeform 1283">
                  <a:extLst>
                    <a:ext uri="{FF2B5EF4-FFF2-40B4-BE49-F238E27FC236}">
                      <a16:creationId xmlns:a16="http://schemas.microsoft.com/office/drawing/2014/main" id="{40B18155-F89F-494F-810B-0A9C070730D9}"/>
                    </a:ext>
                  </a:extLst>
                </p:cNvPr>
                <p:cNvSpPr>
                  <a:spLocks/>
                </p:cNvSpPr>
                <p:nvPr/>
              </p:nvSpPr>
              <p:spPr bwMode="auto">
                <a:xfrm>
                  <a:off x="1020" y="3122"/>
                  <a:ext cx="3" cy="37"/>
                </a:xfrm>
                <a:custGeom>
                  <a:avLst/>
                  <a:gdLst>
                    <a:gd name="T0" fmla="*/ 3 w 3"/>
                    <a:gd name="T1" fmla="*/ 0 h 37"/>
                    <a:gd name="T2" fmla="*/ 0 w 3"/>
                    <a:gd name="T3" fmla="*/ 0 h 37"/>
                    <a:gd name="T4" fmla="*/ 0 w 3"/>
                    <a:gd name="T5" fmla="*/ 35 h 37"/>
                    <a:gd name="T6" fmla="*/ 3 w 3"/>
                    <a:gd name="T7" fmla="*/ 37 h 37"/>
                    <a:gd name="T8" fmla="*/ 3 w 3"/>
                    <a:gd name="T9" fmla="*/ 0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 h="37">
                      <a:moveTo>
                        <a:pt x="3" y="0"/>
                      </a:moveTo>
                      <a:lnTo>
                        <a:pt x="0" y="0"/>
                      </a:lnTo>
                      <a:lnTo>
                        <a:pt x="0" y="35"/>
                      </a:lnTo>
                      <a:lnTo>
                        <a:pt x="3" y="37"/>
                      </a:lnTo>
                      <a:lnTo>
                        <a:pt x="3"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4" name="Freeform 1284">
                  <a:extLst>
                    <a:ext uri="{FF2B5EF4-FFF2-40B4-BE49-F238E27FC236}">
                      <a16:creationId xmlns:a16="http://schemas.microsoft.com/office/drawing/2014/main" id="{A5AE4617-8D0A-406E-9639-8A6932627774}"/>
                    </a:ext>
                  </a:extLst>
                </p:cNvPr>
                <p:cNvSpPr>
                  <a:spLocks/>
                </p:cNvSpPr>
                <p:nvPr/>
              </p:nvSpPr>
              <p:spPr bwMode="auto">
                <a:xfrm>
                  <a:off x="1023" y="3122"/>
                  <a:ext cx="5" cy="44"/>
                </a:xfrm>
                <a:custGeom>
                  <a:avLst/>
                  <a:gdLst>
                    <a:gd name="T0" fmla="*/ 0 w 5"/>
                    <a:gd name="T1" fmla="*/ 0 h 44"/>
                    <a:gd name="T2" fmla="*/ 5 w 5"/>
                    <a:gd name="T3" fmla="*/ 0 h 44"/>
                    <a:gd name="T4" fmla="*/ 5 w 5"/>
                    <a:gd name="T5" fmla="*/ 41 h 44"/>
                    <a:gd name="T6" fmla="*/ 0 w 5"/>
                    <a:gd name="T7" fmla="*/ 44 h 44"/>
                    <a:gd name="T8" fmla="*/ 0 w 5"/>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 h="44">
                      <a:moveTo>
                        <a:pt x="0" y="0"/>
                      </a:moveTo>
                      <a:lnTo>
                        <a:pt x="5" y="0"/>
                      </a:lnTo>
                      <a:lnTo>
                        <a:pt x="5" y="41"/>
                      </a:lnTo>
                      <a:lnTo>
                        <a:pt x="0" y="44"/>
                      </a:lnTo>
                      <a:lnTo>
                        <a:pt x="0" y="0"/>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85" name="Freeform 1285">
                  <a:extLst>
                    <a:ext uri="{FF2B5EF4-FFF2-40B4-BE49-F238E27FC236}">
                      <a16:creationId xmlns:a16="http://schemas.microsoft.com/office/drawing/2014/main" id="{B00FF71E-EC9B-41FE-82A5-60A211CD0635}"/>
                    </a:ext>
                  </a:extLst>
                </p:cNvPr>
                <p:cNvSpPr>
                  <a:spLocks/>
                </p:cNvSpPr>
                <p:nvPr/>
              </p:nvSpPr>
              <p:spPr bwMode="auto">
                <a:xfrm>
                  <a:off x="980" y="3094"/>
                  <a:ext cx="43" cy="13"/>
                </a:xfrm>
                <a:custGeom>
                  <a:avLst/>
                  <a:gdLst>
                    <a:gd name="T0" fmla="*/ 0 w 43"/>
                    <a:gd name="T1" fmla="*/ 3 h 13"/>
                    <a:gd name="T2" fmla="*/ 43 w 43"/>
                    <a:gd name="T3" fmla="*/ 0 h 13"/>
                    <a:gd name="T4" fmla="*/ 43 w 43"/>
                    <a:gd name="T5" fmla="*/ 10 h 13"/>
                    <a:gd name="T6" fmla="*/ 0 w 43"/>
                    <a:gd name="T7" fmla="*/ 13 h 13"/>
                    <a:gd name="T8" fmla="*/ 0 w 43"/>
                    <a:gd name="T9" fmla="*/ 3 h 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13">
                      <a:moveTo>
                        <a:pt x="0" y="3"/>
                      </a:moveTo>
                      <a:lnTo>
                        <a:pt x="43" y="0"/>
                      </a:lnTo>
                      <a:lnTo>
                        <a:pt x="43" y="10"/>
                      </a:lnTo>
                      <a:lnTo>
                        <a:pt x="0" y="13"/>
                      </a:lnTo>
                      <a:lnTo>
                        <a:pt x="0" y="3"/>
                      </a:lnTo>
                      <a:close/>
                    </a:path>
                  </a:pathLst>
                </a:custGeom>
                <a:solidFill>
                  <a:srgbClr val="5997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086" name="Group 1286">
                  <a:extLst>
                    <a:ext uri="{FF2B5EF4-FFF2-40B4-BE49-F238E27FC236}">
                      <a16:creationId xmlns:a16="http://schemas.microsoft.com/office/drawing/2014/main" id="{962FF2AF-FECA-4A82-AF7D-C9CA67F2F019}"/>
                    </a:ext>
                  </a:extLst>
                </p:cNvPr>
                <p:cNvGrpSpPr>
                  <a:grpSpLocks/>
                </p:cNvGrpSpPr>
                <p:nvPr/>
              </p:nvGrpSpPr>
              <p:grpSpPr bwMode="auto">
                <a:xfrm>
                  <a:off x="782" y="3165"/>
                  <a:ext cx="232" cy="140"/>
                  <a:chOff x="782" y="3165"/>
                  <a:chExt cx="232" cy="140"/>
                </a:xfrm>
              </p:grpSpPr>
              <p:sp>
                <p:nvSpPr>
                  <p:cNvPr id="1087" name="Freeform 1287">
                    <a:extLst>
                      <a:ext uri="{FF2B5EF4-FFF2-40B4-BE49-F238E27FC236}">
                        <a16:creationId xmlns:a16="http://schemas.microsoft.com/office/drawing/2014/main" id="{83D9BE9B-5154-4DEC-9486-3F85CF13E640}"/>
                      </a:ext>
                    </a:extLst>
                  </p:cNvPr>
                  <p:cNvSpPr>
                    <a:spLocks/>
                  </p:cNvSpPr>
                  <p:nvPr/>
                </p:nvSpPr>
                <p:spPr bwMode="auto">
                  <a:xfrm>
                    <a:off x="913" y="3180"/>
                    <a:ext cx="85" cy="71"/>
                  </a:xfrm>
                  <a:custGeom>
                    <a:avLst/>
                    <a:gdLst>
                      <a:gd name="T0" fmla="*/ 30 w 85"/>
                      <a:gd name="T1" fmla="*/ 0 h 71"/>
                      <a:gd name="T2" fmla="*/ 82 w 85"/>
                      <a:gd name="T3" fmla="*/ 0 h 71"/>
                      <a:gd name="T4" fmla="*/ 85 w 85"/>
                      <a:gd name="T5" fmla="*/ 42 h 71"/>
                      <a:gd name="T6" fmla="*/ 69 w 85"/>
                      <a:gd name="T7" fmla="*/ 71 h 71"/>
                      <a:gd name="T8" fmla="*/ 66 w 85"/>
                      <a:gd name="T9" fmla="*/ 15 h 71"/>
                      <a:gd name="T10" fmla="*/ 0 w 85"/>
                      <a:gd name="T11" fmla="*/ 12 h 71"/>
                      <a:gd name="T12" fmla="*/ 30 w 85"/>
                      <a:gd name="T13" fmla="*/ 0 h 7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5" h="71">
                        <a:moveTo>
                          <a:pt x="30" y="0"/>
                        </a:moveTo>
                        <a:lnTo>
                          <a:pt x="82" y="0"/>
                        </a:lnTo>
                        <a:lnTo>
                          <a:pt x="85" y="42"/>
                        </a:lnTo>
                        <a:lnTo>
                          <a:pt x="69" y="71"/>
                        </a:lnTo>
                        <a:lnTo>
                          <a:pt x="66" y="15"/>
                        </a:lnTo>
                        <a:lnTo>
                          <a:pt x="0" y="12"/>
                        </a:lnTo>
                        <a:lnTo>
                          <a:pt x="30" y="0"/>
                        </a:lnTo>
                        <a:close/>
                      </a:path>
                    </a:pathLst>
                  </a:custGeom>
                  <a:solidFill>
                    <a:srgbClr val="00B7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8" name="Freeform 1288">
                    <a:extLst>
                      <a:ext uri="{FF2B5EF4-FFF2-40B4-BE49-F238E27FC236}">
                        <a16:creationId xmlns:a16="http://schemas.microsoft.com/office/drawing/2014/main" id="{5A6CE940-0DE5-47FA-9EA3-F3FD6615D340}"/>
                      </a:ext>
                    </a:extLst>
                  </p:cNvPr>
                  <p:cNvSpPr>
                    <a:spLocks/>
                  </p:cNvSpPr>
                  <p:nvPr/>
                </p:nvSpPr>
                <p:spPr bwMode="auto">
                  <a:xfrm>
                    <a:off x="958" y="3165"/>
                    <a:ext cx="56" cy="48"/>
                  </a:xfrm>
                  <a:custGeom>
                    <a:avLst/>
                    <a:gdLst>
                      <a:gd name="T0" fmla="*/ 56 w 56"/>
                      <a:gd name="T1" fmla="*/ 29 h 48"/>
                      <a:gd name="T2" fmla="*/ 54 w 56"/>
                      <a:gd name="T3" fmla="*/ 1 h 48"/>
                      <a:gd name="T4" fmla="*/ 21 w 56"/>
                      <a:gd name="T5" fmla="*/ 0 h 48"/>
                      <a:gd name="T6" fmla="*/ 0 w 56"/>
                      <a:gd name="T7" fmla="*/ 9 h 48"/>
                      <a:gd name="T8" fmla="*/ 43 w 56"/>
                      <a:gd name="T9" fmla="*/ 9 h 48"/>
                      <a:gd name="T10" fmla="*/ 46 w 56"/>
                      <a:gd name="T11" fmla="*/ 48 h 48"/>
                      <a:gd name="T12" fmla="*/ 56 w 56"/>
                      <a:gd name="T13" fmla="*/ 29 h 4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 h="48">
                        <a:moveTo>
                          <a:pt x="56" y="29"/>
                        </a:moveTo>
                        <a:lnTo>
                          <a:pt x="54" y="1"/>
                        </a:lnTo>
                        <a:lnTo>
                          <a:pt x="21" y="0"/>
                        </a:lnTo>
                        <a:lnTo>
                          <a:pt x="0" y="9"/>
                        </a:lnTo>
                        <a:lnTo>
                          <a:pt x="43" y="9"/>
                        </a:lnTo>
                        <a:lnTo>
                          <a:pt x="46" y="48"/>
                        </a:lnTo>
                        <a:lnTo>
                          <a:pt x="56" y="29"/>
                        </a:lnTo>
                        <a:close/>
                      </a:path>
                    </a:pathLst>
                  </a:custGeom>
                  <a:solidFill>
                    <a:srgbClr val="00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9" name="Freeform 1289">
                    <a:extLst>
                      <a:ext uri="{FF2B5EF4-FFF2-40B4-BE49-F238E27FC236}">
                        <a16:creationId xmlns:a16="http://schemas.microsoft.com/office/drawing/2014/main" id="{3EF85F90-AFD1-4DF7-9159-30B715DA4D47}"/>
                      </a:ext>
                    </a:extLst>
                  </p:cNvPr>
                  <p:cNvSpPr>
                    <a:spLocks/>
                  </p:cNvSpPr>
                  <p:nvPr/>
                </p:nvSpPr>
                <p:spPr bwMode="auto">
                  <a:xfrm>
                    <a:off x="849" y="3198"/>
                    <a:ext cx="122" cy="105"/>
                  </a:xfrm>
                  <a:custGeom>
                    <a:avLst/>
                    <a:gdLst>
                      <a:gd name="T0" fmla="*/ 45 w 122"/>
                      <a:gd name="T1" fmla="*/ 0 h 105"/>
                      <a:gd name="T2" fmla="*/ 120 w 122"/>
                      <a:gd name="T3" fmla="*/ 3 h 105"/>
                      <a:gd name="T4" fmla="*/ 122 w 122"/>
                      <a:gd name="T5" fmla="*/ 67 h 105"/>
                      <a:gd name="T6" fmla="*/ 101 w 122"/>
                      <a:gd name="T7" fmla="*/ 105 h 105"/>
                      <a:gd name="T8" fmla="*/ 98 w 122"/>
                      <a:gd name="T9" fmla="*/ 21 h 105"/>
                      <a:gd name="T10" fmla="*/ 0 w 122"/>
                      <a:gd name="T11" fmla="*/ 18 h 105"/>
                      <a:gd name="T12" fmla="*/ 45 w 122"/>
                      <a:gd name="T13" fmla="*/ 0 h 10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2" h="105">
                        <a:moveTo>
                          <a:pt x="45" y="0"/>
                        </a:moveTo>
                        <a:lnTo>
                          <a:pt x="120" y="3"/>
                        </a:lnTo>
                        <a:lnTo>
                          <a:pt x="122" y="67"/>
                        </a:lnTo>
                        <a:lnTo>
                          <a:pt x="101" y="105"/>
                        </a:lnTo>
                        <a:lnTo>
                          <a:pt x="98" y="21"/>
                        </a:lnTo>
                        <a:lnTo>
                          <a:pt x="0" y="18"/>
                        </a:lnTo>
                        <a:lnTo>
                          <a:pt x="45" y="0"/>
                        </a:lnTo>
                        <a:close/>
                      </a:path>
                    </a:pathLst>
                  </a:custGeom>
                  <a:solidFill>
                    <a:srgbClr val="00DF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0" name="Rectangle 1290">
                    <a:extLst>
                      <a:ext uri="{FF2B5EF4-FFF2-40B4-BE49-F238E27FC236}">
                        <a16:creationId xmlns:a16="http://schemas.microsoft.com/office/drawing/2014/main" id="{739BD80A-E5A4-4A88-AEA2-A74E9B83AD49}"/>
                      </a:ext>
                    </a:extLst>
                  </p:cNvPr>
                  <p:cNvSpPr>
                    <a:spLocks noChangeArrowheads="1"/>
                  </p:cNvSpPr>
                  <p:nvPr/>
                </p:nvSpPr>
                <p:spPr bwMode="auto">
                  <a:xfrm>
                    <a:off x="782" y="3248"/>
                    <a:ext cx="61" cy="53"/>
                  </a:xfrm>
                  <a:prstGeom prst="rect">
                    <a:avLst/>
                  </a:prstGeom>
                  <a:solidFill>
                    <a:srgbClr val="CECE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091" name="Rectangle 1291">
                    <a:extLst>
                      <a:ext uri="{FF2B5EF4-FFF2-40B4-BE49-F238E27FC236}">
                        <a16:creationId xmlns:a16="http://schemas.microsoft.com/office/drawing/2014/main" id="{6509CD4C-E925-4D77-B28C-B5D7DA13F73B}"/>
                      </a:ext>
                    </a:extLst>
                  </p:cNvPr>
                  <p:cNvSpPr>
                    <a:spLocks noChangeArrowheads="1"/>
                  </p:cNvSpPr>
                  <p:nvPr/>
                </p:nvSpPr>
                <p:spPr bwMode="auto">
                  <a:xfrm>
                    <a:off x="812" y="3247"/>
                    <a:ext cx="35"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en-US" altLang="zh-CN" sz="600">
                        <a:solidFill>
                          <a:srgbClr val="000000"/>
                        </a:solidFill>
                        <a:latin typeface="Arial" panose="020B0604020202020204" pitchFamily="34" charset="0"/>
                      </a:rPr>
                      <a:t>A</a:t>
                    </a:r>
                    <a:endParaRPr lang="en-US" altLang="zh-CN" sz="1800">
                      <a:latin typeface="Times New Roman" panose="02020603050405020304" pitchFamily="18" charset="0"/>
                    </a:endParaRPr>
                  </a:p>
                </p:txBody>
              </p:sp>
              <p:sp>
                <p:nvSpPr>
                  <p:cNvPr id="1092" name="Freeform 1292">
                    <a:extLst>
                      <a:ext uri="{FF2B5EF4-FFF2-40B4-BE49-F238E27FC236}">
                        <a16:creationId xmlns:a16="http://schemas.microsoft.com/office/drawing/2014/main" id="{0F6F915D-C0DF-4793-9C84-AC5AF0009555}"/>
                      </a:ext>
                    </a:extLst>
                  </p:cNvPr>
                  <p:cNvSpPr>
                    <a:spLocks/>
                  </p:cNvSpPr>
                  <p:nvPr/>
                </p:nvSpPr>
                <p:spPr bwMode="auto">
                  <a:xfrm>
                    <a:off x="782" y="3238"/>
                    <a:ext cx="74" cy="10"/>
                  </a:xfrm>
                  <a:custGeom>
                    <a:avLst/>
                    <a:gdLst>
                      <a:gd name="T0" fmla="*/ 0 w 74"/>
                      <a:gd name="T1" fmla="*/ 10 h 10"/>
                      <a:gd name="T2" fmla="*/ 13 w 74"/>
                      <a:gd name="T3" fmla="*/ 0 h 10"/>
                      <a:gd name="T4" fmla="*/ 74 w 74"/>
                      <a:gd name="T5" fmla="*/ 0 h 10"/>
                      <a:gd name="T6" fmla="*/ 61 w 74"/>
                      <a:gd name="T7" fmla="*/ 10 h 10"/>
                      <a:gd name="T8" fmla="*/ 0 w 74"/>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 h="10">
                        <a:moveTo>
                          <a:pt x="0" y="10"/>
                        </a:moveTo>
                        <a:lnTo>
                          <a:pt x="13" y="0"/>
                        </a:lnTo>
                        <a:lnTo>
                          <a:pt x="74" y="0"/>
                        </a:lnTo>
                        <a:lnTo>
                          <a:pt x="61" y="10"/>
                        </a:lnTo>
                        <a:lnTo>
                          <a:pt x="0" y="1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3" name="Freeform 1293">
                    <a:extLst>
                      <a:ext uri="{FF2B5EF4-FFF2-40B4-BE49-F238E27FC236}">
                        <a16:creationId xmlns:a16="http://schemas.microsoft.com/office/drawing/2014/main" id="{2E1C7CC5-C42C-4908-86BC-4E5D1663E088}"/>
                      </a:ext>
                    </a:extLst>
                  </p:cNvPr>
                  <p:cNvSpPr>
                    <a:spLocks/>
                  </p:cNvSpPr>
                  <p:nvPr/>
                </p:nvSpPr>
                <p:spPr bwMode="auto">
                  <a:xfrm>
                    <a:off x="843" y="3238"/>
                    <a:ext cx="13" cy="63"/>
                  </a:xfrm>
                  <a:custGeom>
                    <a:avLst/>
                    <a:gdLst>
                      <a:gd name="T0" fmla="*/ 0 w 13"/>
                      <a:gd name="T1" fmla="*/ 10 h 63"/>
                      <a:gd name="T2" fmla="*/ 13 w 13"/>
                      <a:gd name="T3" fmla="*/ 0 h 63"/>
                      <a:gd name="T4" fmla="*/ 13 w 13"/>
                      <a:gd name="T5" fmla="*/ 53 h 63"/>
                      <a:gd name="T6" fmla="*/ 0 w 13"/>
                      <a:gd name="T7" fmla="*/ 63 h 63"/>
                      <a:gd name="T8" fmla="*/ 0 w 13"/>
                      <a:gd name="T9" fmla="*/ 1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63">
                        <a:moveTo>
                          <a:pt x="0" y="10"/>
                        </a:moveTo>
                        <a:lnTo>
                          <a:pt x="13" y="0"/>
                        </a:lnTo>
                        <a:lnTo>
                          <a:pt x="13" y="53"/>
                        </a:lnTo>
                        <a:lnTo>
                          <a:pt x="0" y="63"/>
                        </a:lnTo>
                        <a:lnTo>
                          <a:pt x="0" y="10"/>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4" name="Rectangle 1294">
                    <a:extLst>
                      <a:ext uri="{FF2B5EF4-FFF2-40B4-BE49-F238E27FC236}">
                        <a16:creationId xmlns:a16="http://schemas.microsoft.com/office/drawing/2014/main" id="{CEF4612D-0513-4C10-89B0-5F376780B39B}"/>
                      </a:ext>
                    </a:extLst>
                  </p:cNvPr>
                  <p:cNvSpPr>
                    <a:spLocks noChangeArrowheads="1"/>
                  </p:cNvSpPr>
                  <p:nvPr/>
                </p:nvSpPr>
                <p:spPr bwMode="auto">
                  <a:xfrm>
                    <a:off x="856" y="3248"/>
                    <a:ext cx="60" cy="53"/>
                  </a:xfrm>
                  <a:prstGeom prst="rect">
                    <a:avLst/>
                  </a:prstGeom>
                  <a:solidFill>
                    <a:srgbClr val="CECE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095" name="Rectangle 1295">
                    <a:extLst>
                      <a:ext uri="{FF2B5EF4-FFF2-40B4-BE49-F238E27FC236}">
                        <a16:creationId xmlns:a16="http://schemas.microsoft.com/office/drawing/2014/main" id="{928A4EFA-00F1-44D1-AB01-55909F2CD79D}"/>
                      </a:ext>
                    </a:extLst>
                  </p:cNvPr>
                  <p:cNvSpPr>
                    <a:spLocks noChangeArrowheads="1"/>
                  </p:cNvSpPr>
                  <p:nvPr/>
                </p:nvSpPr>
                <p:spPr bwMode="auto">
                  <a:xfrm>
                    <a:off x="885" y="3247"/>
                    <a:ext cx="35"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en-US" altLang="zh-CN" sz="600">
                        <a:solidFill>
                          <a:srgbClr val="000000"/>
                        </a:solidFill>
                        <a:latin typeface="Arial" panose="020B0604020202020204" pitchFamily="34" charset="0"/>
                      </a:rPr>
                      <a:t>A</a:t>
                    </a:r>
                    <a:endParaRPr lang="en-US" altLang="zh-CN" sz="1800">
                      <a:latin typeface="Times New Roman" panose="02020603050405020304" pitchFamily="18" charset="0"/>
                    </a:endParaRPr>
                  </a:p>
                </p:txBody>
              </p:sp>
              <p:sp>
                <p:nvSpPr>
                  <p:cNvPr id="1096" name="Freeform 1296">
                    <a:extLst>
                      <a:ext uri="{FF2B5EF4-FFF2-40B4-BE49-F238E27FC236}">
                        <a16:creationId xmlns:a16="http://schemas.microsoft.com/office/drawing/2014/main" id="{33F8114C-8677-4B7C-9F94-57787E214211}"/>
                      </a:ext>
                    </a:extLst>
                  </p:cNvPr>
                  <p:cNvSpPr>
                    <a:spLocks/>
                  </p:cNvSpPr>
                  <p:nvPr/>
                </p:nvSpPr>
                <p:spPr bwMode="auto">
                  <a:xfrm>
                    <a:off x="856" y="3238"/>
                    <a:ext cx="73" cy="10"/>
                  </a:xfrm>
                  <a:custGeom>
                    <a:avLst/>
                    <a:gdLst>
                      <a:gd name="T0" fmla="*/ 0 w 73"/>
                      <a:gd name="T1" fmla="*/ 10 h 10"/>
                      <a:gd name="T2" fmla="*/ 11 w 73"/>
                      <a:gd name="T3" fmla="*/ 0 h 10"/>
                      <a:gd name="T4" fmla="*/ 73 w 73"/>
                      <a:gd name="T5" fmla="*/ 0 h 10"/>
                      <a:gd name="T6" fmla="*/ 60 w 73"/>
                      <a:gd name="T7" fmla="*/ 10 h 10"/>
                      <a:gd name="T8" fmla="*/ 0 w 73"/>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 h="10">
                        <a:moveTo>
                          <a:pt x="0" y="10"/>
                        </a:moveTo>
                        <a:lnTo>
                          <a:pt x="11" y="0"/>
                        </a:lnTo>
                        <a:lnTo>
                          <a:pt x="73" y="0"/>
                        </a:lnTo>
                        <a:lnTo>
                          <a:pt x="60" y="10"/>
                        </a:lnTo>
                        <a:lnTo>
                          <a:pt x="0" y="1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7" name="Freeform 1297">
                    <a:extLst>
                      <a:ext uri="{FF2B5EF4-FFF2-40B4-BE49-F238E27FC236}">
                        <a16:creationId xmlns:a16="http://schemas.microsoft.com/office/drawing/2014/main" id="{1134E827-A3C4-4BAF-BF9C-A3524A5E2988}"/>
                      </a:ext>
                    </a:extLst>
                  </p:cNvPr>
                  <p:cNvSpPr>
                    <a:spLocks/>
                  </p:cNvSpPr>
                  <p:nvPr/>
                </p:nvSpPr>
                <p:spPr bwMode="auto">
                  <a:xfrm>
                    <a:off x="916" y="3238"/>
                    <a:ext cx="12" cy="63"/>
                  </a:xfrm>
                  <a:custGeom>
                    <a:avLst/>
                    <a:gdLst>
                      <a:gd name="T0" fmla="*/ 0 w 12"/>
                      <a:gd name="T1" fmla="*/ 10 h 63"/>
                      <a:gd name="T2" fmla="*/ 12 w 12"/>
                      <a:gd name="T3" fmla="*/ 0 h 63"/>
                      <a:gd name="T4" fmla="*/ 12 w 12"/>
                      <a:gd name="T5" fmla="*/ 53 h 63"/>
                      <a:gd name="T6" fmla="*/ 0 w 12"/>
                      <a:gd name="T7" fmla="*/ 63 h 63"/>
                      <a:gd name="T8" fmla="*/ 0 w 12"/>
                      <a:gd name="T9" fmla="*/ 1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63">
                        <a:moveTo>
                          <a:pt x="0" y="10"/>
                        </a:moveTo>
                        <a:lnTo>
                          <a:pt x="12" y="0"/>
                        </a:lnTo>
                        <a:lnTo>
                          <a:pt x="12" y="53"/>
                        </a:lnTo>
                        <a:lnTo>
                          <a:pt x="0" y="63"/>
                        </a:lnTo>
                        <a:lnTo>
                          <a:pt x="0" y="10"/>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8" name="Rectangle 1298">
                    <a:extLst>
                      <a:ext uri="{FF2B5EF4-FFF2-40B4-BE49-F238E27FC236}">
                        <a16:creationId xmlns:a16="http://schemas.microsoft.com/office/drawing/2014/main" id="{34665B51-B18F-4453-812F-A9BD48D63C54}"/>
                      </a:ext>
                    </a:extLst>
                  </p:cNvPr>
                  <p:cNvSpPr>
                    <a:spLocks noChangeArrowheads="1"/>
                  </p:cNvSpPr>
                  <p:nvPr/>
                </p:nvSpPr>
                <p:spPr bwMode="auto">
                  <a:xfrm>
                    <a:off x="819" y="3191"/>
                    <a:ext cx="61" cy="53"/>
                  </a:xfrm>
                  <a:prstGeom prst="rect">
                    <a:avLst/>
                  </a:prstGeom>
                  <a:solidFill>
                    <a:srgbClr val="CECE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099" name="Rectangle 1299">
                    <a:extLst>
                      <a:ext uri="{FF2B5EF4-FFF2-40B4-BE49-F238E27FC236}">
                        <a16:creationId xmlns:a16="http://schemas.microsoft.com/office/drawing/2014/main" id="{98A1F5B4-C23E-4082-A04E-311745E5DC7B}"/>
                      </a:ext>
                    </a:extLst>
                  </p:cNvPr>
                  <p:cNvSpPr>
                    <a:spLocks noChangeArrowheads="1"/>
                  </p:cNvSpPr>
                  <p:nvPr/>
                </p:nvSpPr>
                <p:spPr bwMode="auto">
                  <a:xfrm>
                    <a:off x="848" y="3190"/>
                    <a:ext cx="35"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en-US" altLang="zh-CN" sz="600">
                        <a:solidFill>
                          <a:srgbClr val="000000"/>
                        </a:solidFill>
                        <a:latin typeface="Arial" panose="020B0604020202020204" pitchFamily="34" charset="0"/>
                      </a:rPr>
                      <a:t>A</a:t>
                    </a:r>
                    <a:endParaRPr lang="en-US" altLang="zh-CN" sz="1800">
                      <a:latin typeface="Times New Roman" panose="02020603050405020304" pitchFamily="18" charset="0"/>
                    </a:endParaRPr>
                  </a:p>
                </p:txBody>
              </p:sp>
              <p:sp>
                <p:nvSpPr>
                  <p:cNvPr id="1100" name="Freeform 1300">
                    <a:extLst>
                      <a:ext uri="{FF2B5EF4-FFF2-40B4-BE49-F238E27FC236}">
                        <a16:creationId xmlns:a16="http://schemas.microsoft.com/office/drawing/2014/main" id="{B28EB1B6-C42B-41B5-AD80-C55D27B92232}"/>
                      </a:ext>
                    </a:extLst>
                  </p:cNvPr>
                  <p:cNvSpPr>
                    <a:spLocks/>
                  </p:cNvSpPr>
                  <p:nvPr/>
                </p:nvSpPr>
                <p:spPr bwMode="auto">
                  <a:xfrm>
                    <a:off x="819" y="3180"/>
                    <a:ext cx="73" cy="11"/>
                  </a:xfrm>
                  <a:custGeom>
                    <a:avLst/>
                    <a:gdLst>
                      <a:gd name="T0" fmla="*/ 0 w 73"/>
                      <a:gd name="T1" fmla="*/ 11 h 11"/>
                      <a:gd name="T2" fmla="*/ 13 w 73"/>
                      <a:gd name="T3" fmla="*/ 0 h 11"/>
                      <a:gd name="T4" fmla="*/ 73 w 73"/>
                      <a:gd name="T5" fmla="*/ 0 h 11"/>
                      <a:gd name="T6" fmla="*/ 61 w 73"/>
                      <a:gd name="T7" fmla="*/ 11 h 11"/>
                      <a:gd name="T8" fmla="*/ 0 w 73"/>
                      <a:gd name="T9" fmla="*/ 11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 h="11">
                        <a:moveTo>
                          <a:pt x="0" y="11"/>
                        </a:moveTo>
                        <a:lnTo>
                          <a:pt x="13" y="0"/>
                        </a:lnTo>
                        <a:lnTo>
                          <a:pt x="73" y="0"/>
                        </a:lnTo>
                        <a:lnTo>
                          <a:pt x="61" y="11"/>
                        </a:lnTo>
                        <a:lnTo>
                          <a:pt x="0" y="11"/>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1" name="Freeform 1301">
                    <a:extLst>
                      <a:ext uri="{FF2B5EF4-FFF2-40B4-BE49-F238E27FC236}">
                        <a16:creationId xmlns:a16="http://schemas.microsoft.com/office/drawing/2014/main" id="{80D9C52C-15A9-4E57-8CFA-F4F5A7D472EE}"/>
                      </a:ext>
                    </a:extLst>
                  </p:cNvPr>
                  <p:cNvSpPr>
                    <a:spLocks/>
                  </p:cNvSpPr>
                  <p:nvPr/>
                </p:nvSpPr>
                <p:spPr bwMode="auto">
                  <a:xfrm>
                    <a:off x="880" y="3180"/>
                    <a:ext cx="12" cy="64"/>
                  </a:xfrm>
                  <a:custGeom>
                    <a:avLst/>
                    <a:gdLst>
                      <a:gd name="T0" fmla="*/ 0 w 12"/>
                      <a:gd name="T1" fmla="*/ 11 h 64"/>
                      <a:gd name="T2" fmla="*/ 12 w 12"/>
                      <a:gd name="T3" fmla="*/ 0 h 64"/>
                      <a:gd name="T4" fmla="*/ 12 w 12"/>
                      <a:gd name="T5" fmla="*/ 53 h 64"/>
                      <a:gd name="T6" fmla="*/ 0 w 12"/>
                      <a:gd name="T7" fmla="*/ 64 h 64"/>
                      <a:gd name="T8" fmla="*/ 0 w 12"/>
                      <a:gd name="T9" fmla="*/ 11 h 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64">
                        <a:moveTo>
                          <a:pt x="0" y="11"/>
                        </a:moveTo>
                        <a:lnTo>
                          <a:pt x="12" y="0"/>
                        </a:lnTo>
                        <a:lnTo>
                          <a:pt x="12" y="53"/>
                        </a:lnTo>
                        <a:lnTo>
                          <a:pt x="0" y="64"/>
                        </a:lnTo>
                        <a:lnTo>
                          <a:pt x="0" y="11"/>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505" name="Group 1302">
              <a:extLst>
                <a:ext uri="{FF2B5EF4-FFF2-40B4-BE49-F238E27FC236}">
                  <a16:creationId xmlns:a16="http://schemas.microsoft.com/office/drawing/2014/main" id="{1742D836-FD2A-4E24-B863-9A860D5B4885}"/>
                </a:ext>
              </a:extLst>
            </p:cNvPr>
            <p:cNvGrpSpPr>
              <a:grpSpLocks/>
            </p:cNvGrpSpPr>
            <p:nvPr/>
          </p:nvGrpSpPr>
          <p:grpSpPr bwMode="auto">
            <a:xfrm>
              <a:off x="1548" y="1829"/>
              <a:ext cx="1581" cy="267"/>
              <a:chOff x="1548" y="1829"/>
              <a:chExt cx="1581" cy="267"/>
            </a:xfrm>
          </p:grpSpPr>
          <p:sp>
            <p:nvSpPr>
              <p:cNvPr id="1026" name="Freeform 1303">
                <a:extLst>
                  <a:ext uri="{FF2B5EF4-FFF2-40B4-BE49-F238E27FC236}">
                    <a16:creationId xmlns:a16="http://schemas.microsoft.com/office/drawing/2014/main" id="{831709BF-63E2-4DDC-925F-73780E3AA435}"/>
                  </a:ext>
                </a:extLst>
              </p:cNvPr>
              <p:cNvSpPr>
                <a:spLocks/>
              </p:cNvSpPr>
              <p:nvPr/>
            </p:nvSpPr>
            <p:spPr bwMode="auto">
              <a:xfrm>
                <a:off x="1548" y="1829"/>
                <a:ext cx="1569" cy="255"/>
              </a:xfrm>
              <a:custGeom>
                <a:avLst/>
                <a:gdLst>
                  <a:gd name="T0" fmla="*/ 44 w 1569"/>
                  <a:gd name="T1" fmla="*/ 0 h 255"/>
                  <a:gd name="T2" fmla="*/ 36 w 1569"/>
                  <a:gd name="T3" fmla="*/ 2 h 255"/>
                  <a:gd name="T4" fmla="*/ 27 w 1569"/>
                  <a:gd name="T5" fmla="*/ 3 h 255"/>
                  <a:gd name="T6" fmla="*/ 12 w 1569"/>
                  <a:gd name="T7" fmla="*/ 12 h 255"/>
                  <a:gd name="T8" fmla="*/ 3 w 1569"/>
                  <a:gd name="T9" fmla="*/ 26 h 255"/>
                  <a:gd name="T10" fmla="*/ 1 w 1569"/>
                  <a:gd name="T11" fmla="*/ 35 h 255"/>
                  <a:gd name="T12" fmla="*/ 0 w 1569"/>
                  <a:gd name="T13" fmla="*/ 42 h 255"/>
                  <a:gd name="T14" fmla="*/ 0 w 1569"/>
                  <a:gd name="T15" fmla="*/ 212 h 255"/>
                  <a:gd name="T16" fmla="*/ 1 w 1569"/>
                  <a:gd name="T17" fmla="*/ 221 h 255"/>
                  <a:gd name="T18" fmla="*/ 3 w 1569"/>
                  <a:gd name="T19" fmla="*/ 229 h 255"/>
                  <a:gd name="T20" fmla="*/ 12 w 1569"/>
                  <a:gd name="T21" fmla="*/ 243 h 255"/>
                  <a:gd name="T22" fmla="*/ 27 w 1569"/>
                  <a:gd name="T23" fmla="*/ 252 h 255"/>
                  <a:gd name="T24" fmla="*/ 36 w 1569"/>
                  <a:gd name="T25" fmla="*/ 253 h 255"/>
                  <a:gd name="T26" fmla="*/ 44 w 1569"/>
                  <a:gd name="T27" fmla="*/ 255 h 255"/>
                  <a:gd name="T28" fmla="*/ 1524 w 1569"/>
                  <a:gd name="T29" fmla="*/ 255 h 255"/>
                  <a:gd name="T30" fmla="*/ 1533 w 1569"/>
                  <a:gd name="T31" fmla="*/ 253 h 255"/>
                  <a:gd name="T32" fmla="*/ 1541 w 1569"/>
                  <a:gd name="T33" fmla="*/ 252 h 255"/>
                  <a:gd name="T34" fmla="*/ 1556 w 1569"/>
                  <a:gd name="T35" fmla="*/ 243 h 255"/>
                  <a:gd name="T36" fmla="*/ 1565 w 1569"/>
                  <a:gd name="T37" fmla="*/ 229 h 255"/>
                  <a:gd name="T38" fmla="*/ 1567 w 1569"/>
                  <a:gd name="T39" fmla="*/ 221 h 255"/>
                  <a:gd name="T40" fmla="*/ 1569 w 1569"/>
                  <a:gd name="T41" fmla="*/ 212 h 255"/>
                  <a:gd name="T42" fmla="*/ 1569 w 1569"/>
                  <a:gd name="T43" fmla="*/ 42 h 255"/>
                  <a:gd name="T44" fmla="*/ 1567 w 1569"/>
                  <a:gd name="T45" fmla="*/ 35 h 255"/>
                  <a:gd name="T46" fmla="*/ 1565 w 1569"/>
                  <a:gd name="T47" fmla="*/ 26 h 255"/>
                  <a:gd name="T48" fmla="*/ 1556 w 1569"/>
                  <a:gd name="T49" fmla="*/ 12 h 255"/>
                  <a:gd name="T50" fmla="*/ 1541 w 1569"/>
                  <a:gd name="T51" fmla="*/ 3 h 255"/>
                  <a:gd name="T52" fmla="*/ 1533 w 1569"/>
                  <a:gd name="T53" fmla="*/ 2 h 255"/>
                  <a:gd name="T54" fmla="*/ 1524 w 1569"/>
                  <a:gd name="T55" fmla="*/ 0 h 255"/>
                  <a:gd name="T56" fmla="*/ 44 w 1569"/>
                  <a:gd name="T57" fmla="*/ 0 h 2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569" h="255">
                    <a:moveTo>
                      <a:pt x="44" y="0"/>
                    </a:moveTo>
                    <a:lnTo>
                      <a:pt x="36" y="2"/>
                    </a:lnTo>
                    <a:lnTo>
                      <a:pt x="27" y="3"/>
                    </a:lnTo>
                    <a:lnTo>
                      <a:pt x="12" y="12"/>
                    </a:lnTo>
                    <a:lnTo>
                      <a:pt x="3" y="26"/>
                    </a:lnTo>
                    <a:lnTo>
                      <a:pt x="1" y="35"/>
                    </a:lnTo>
                    <a:lnTo>
                      <a:pt x="0" y="42"/>
                    </a:lnTo>
                    <a:lnTo>
                      <a:pt x="0" y="212"/>
                    </a:lnTo>
                    <a:lnTo>
                      <a:pt x="1" y="221"/>
                    </a:lnTo>
                    <a:lnTo>
                      <a:pt x="3" y="229"/>
                    </a:lnTo>
                    <a:lnTo>
                      <a:pt x="12" y="243"/>
                    </a:lnTo>
                    <a:lnTo>
                      <a:pt x="27" y="252"/>
                    </a:lnTo>
                    <a:lnTo>
                      <a:pt x="36" y="253"/>
                    </a:lnTo>
                    <a:lnTo>
                      <a:pt x="44" y="255"/>
                    </a:lnTo>
                    <a:lnTo>
                      <a:pt x="1524" y="255"/>
                    </a:lnTo>
                    <a:lnTo>
                      <a:pt x="1533" y="253"/>
                    </a:lnTo>
                    <a:lnTo>
                      <a:pt x="1541" y="252"/>
                    </a:lnTo>
                    <a:lnTo>
                      <a:pt x="1556" y="243"/>
                    </a:lnTo>
                    <a:lnTo>
                      <a:pt x="1565" y="229"/>
                    </a:lnTo>
                    <a:lnTo>
                      <a:pt x="1567" y="221"/>
                    </a:lnTo>
                    <a:lnTo>
                      <a:pt x="1569" y="212"/>
                    </a:lnTo>
                    <a:lnTo>
                      <a:pt x="1569" y="42"/>
                    </a:lnTo>
                    <a:lnTo>
                      <a:pt x="1567" y="35"/>
                    </a:lnTo>
                    <a:lnTo>
                      <a:pt x="1565" y="26"/>
                    </a:lnTo>
                    <a:lnTo>
                      <a:pt x="1556" y="12"/>
                    </a:lnTo>
                    <a:lnTo>
                      <a:pt x="1541" y="3"/>
                    </a:lnTo>
                    <a:lnTo>
                      <a:pt x="1533" y="2"/>
                    </a:lnTo>
                    <a:lnTo>
                      <a:pt x="1524" y="0"/>
                    </a:lnTo>
                    <a:lnTo>
                      <a:pt x="44" y="0"/>
                    </a:lnTo>
                    <a:close/>
                  </a:path>
                </a:pathLst>
              </a:custGeom>
              <a:solidFill>
                <a:srgbClr val="C2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8" name="Freeform 1304">
                <a:extLst>
                  <a:ext uri="{FF2B5EF4-FFF2-40B4-BE49-F238E27FC236}">
                    <a16:creationId xmlns:a16="http://schemas.microsoft.com/office/drawing/2014/main" id="{E016A954-9B4D-49E1-9D0B-B0EC7DD55785}"/>
                  </a:ext>
                </a:extLst>
              </p:cNvPr>
              <p:cNvSpPr>
                <a:spLocks/>
              </p:cNvSpPr>
              <p:nvPr/>
            </p:nvSpPr>
            <p:spPr bwMode="auto">
              <a:xfrm>
                <a:off x="1560" y="1841"/>
                <a:ext cx="1569" cy="255"/>
              </a:xfrm>
              <a:custGeom>
                <a:avLst/>
                <a:gdLst>
                  <a:gd name="T0" fmla="*/ 45 w 1569"/>
                  <a:gd name="T1" fmla="*/ 0 h 255"/>
                  <a:gd name="T2" fmla="*/ 37 w 1569"/>
                  <a:gd name="T3" fmla="*/ 2 h 255"/>
                  <a:gd name="T4" fmla="*/ 28 w 1569"/>
                  <a:gd name="T5" fmla="*/ 3 h 255"/>
                  <a:gd name="T6" fmla="*/ 13 w 1569"/>
                  <a:gd name="T7" fmla="*/ 12 h 255"/>
                  <a:gd name="T8" fmla="*/ 4 w 1569"/>
                  <a:gd name="T9" fmla="*/ 26 h 255"/>
                  <a:gd name="T10" fmla="*/ 2 w 1569"/>
                  <a:gd name="T11" fmla="*/ 35 h 255"/>
                  <a:gd name="T12" fmla="*/ 0 w 1569"/>
                  <a:gd name="T13" fmla="*/ 43 h 255"/>
                  <a:gd name="T14" fmla="*/ 0 w 1569"/>
                  <a:gd name="T15" fmla="*/ 212 h 255"/>
                  <a:gd name="T16" fmla="*/ 2 w 1569"/>
                  <a:gd name="T17" fmla="*/ 222 h 255"/>
                  <a:gd name="T18" fmla="*/ 4 w 1569"/>
                  <a:gd name="T19" fmla="*/ 229 h 255"/>
                  <a:gd name="T20" fmla="*/ 13 w 1569"/>
                  <a:gd name="T21" fmla="*/ 243 h 255"/>
                  <a:gd name="T22" fmla="*/ 28 w 1569"/>
                  <a:gd name="T23" fmla="*/ 252 h 255"/>
                  <a:gd name="T24" fmla="*/ 37 w 1569"/>
                  <a:gd name="T25" fmla="*/ 253 h 255"/>
                  <a:gd name="T26" fmla="*/ 45 w 1569"/>
                  <a:gd name="T27" fmla="*/ 255 h 255"/>
                  <a:gd name="T28" fmla="*/ 1525 w 1569"/>
                  <a:gd name="T29" fmla="*/ 255 h 255"/>
                  <a:gd name="T30" fmla="*/ 1534 w 1569"/>
                  <a:gd name="T31" fmla="*/ 253 h 255"/>
                  <a:gd name="T32" fmla="*/ 1542 w 1569"/>
                  <a:gd name="T33" fmla="*/ 252 h 255"/>
                  <a:gd name="T34" fmla="*/ 1557 w 1569"/>
                  <a:gd name="T35" fmla="*/ 243 h 255"/>
                  <a:gd name="T36" fmla="*/ 1566 w 1569"/>
                  <a:gd name="T37" fmla="*/ 229 h 255"/>
                  <a:gd name="T38" fmla="*/ 1568 w 1569"/>
                  <a:gd name="T39" fmla="*/ 222 h 255"/>
                  <a:gd name="T40" fmla="*/ 1569 w 1569"/>
                  <a:gd name="T41" fmla="*/ 212 h 255"/>
                  <a:gd name="T42" fmla="*/ 1569 w 1569"/>
                  <a:gd name="T43" fmla="*/ 43 h 255"/>
                  <a:gd name="T44" fmla="*/ 1568 w 1569"/>
                  <a:gd name="T45" fmla="*/ 35 h 255"/>
                  <a:gd name="T46" fmla="*/ 1566 w 1569"/>
                  <a:gd name="T47" fmla="*/ 26 h 255"/>
                  <a:gd name="T48" fmla="*/ 1557 w 1569"/>
                  <a:gd name="T49" fmla="*/ 12 h 255"/>
                  <a:gd name="T50" fmla="*/ 1542 w 1569"/>
                  <a:gd name="T51" fmla="*/ 3 h 255"/>
                  <a:gd name="T52" fmla="*/ 1534 w 1569"/>
                  <a:gd name="T53" fmla="*/ 2 h 255"/>
                  <a:gd name="T54" fmla="*/ 1525 w 1569"/>
                  <a:gd name="T55" fmla="*/ 0 h 255"/>
                  <a:gd name="T56" fmla="*/ 45 w 1569"/>
                  <a:gd name="T57" fmla="*/ 0 h 2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569" h="255">
                    <a:moveTo>
                      <a:pt x="45" y="0"/>
                    </a:moveTo>
                    <a:lnTo>
                      <a:pt x="37" y="2"/>
                    </a:lnTo>
                    <a:lnTo>
                      <a:pt x="28" y="3"/>
                    </a:lnTo>
                    <a:lnTo>
                      <a:pt x="13" y="12"/>
                    </a:lnTo>
                    <a:lnTo>
                      <a:pt x="4" y="26"/>
                    </a:lnTo>
                    <a:lnTo>
                      <a:pt x="2" y="35"/>
                    </a:lnTo>
                    <a:lnTo>
                      <a:pt x="0" y="43"/>
                    </a:lnTo>
                    <a:lnTo>
                      <a:pt x="0" y="212"/>
                    </a:lnTo>
                    <a:lnTo>
                      <a:pt x="2" y="222"/>
                    </a:lnTo>
                    <a:lnTo>
                      <a:pt x="4" y="229"/>
                    </a:lnTo>
                    <a:lnTo>
                      <a:pt x="13" y="243"/>
                    </a:lnTo>
                    <a:lnTo>
                      <a:pt x="28" y="252"/>
                    </a:lnTo>
                    <a:lnTo>
                      <a:pt x="37" y="253"/>
                    </a:lnTo>
                    <a:lnTo>
                      <a:pt x="45" y="255"/>
                    </a:lnTo>
                    <a:lnTo>
                      <a:pt x="1525" y="255"/>
                    </a:lnTo>
                    <a:lnTo>
                      <a:pt x="1534" y="253"/>
                    </a:lnTo>
                    <a:lnTo>
                      <a:pt x="1542" y="252"/>
                    </a:lnTo>
                    <a:lnTo>
                      <a:pt x="1557" y="243"/>
                    </a:lnTo>
                    <a:lnTo>
                      <a:pt x="1566" y="229"/>
                    </a:lnTo>
                    <a:lnTo>
                      <a:pt x="1568" y="222"/>
                    </a:lnTo>
                    <a:lnTo>
                      <a:pt x="1569" y="212"/>
                    </a:lnTo>
                    <a:lnTo>
                      <a:pt x="1569" y="43"/>
                    </a:lnTo>
                    <a:lnTo>
                      <a:pt x="1568" y="35"/>
                    </a:lnTo>
                    <a:lnTo>
                      <a:pt x="1566" y="26"/>
                    </a:lnTo>
                    <a:lnTo>
                      <a:pt x="1557" y="12"/>
                    </a:lnTo>
                    <a:lnTo>
                      <a:pt x="1542" y="3"/>
                    </a:lnTo>
                    <a:lnTo>
                      <a:pt x="1534" y="2"/>
                    </a:lnTo>
                    <a:lnTo>
                      <a:pt x="1525" y="0"/>
                    </a:lnTo>
                    <a:lnTo>
                      <a:pt x="45" y="0"/>
                    </a:lnTo>
                    <a:close/>
                  </a:path>
                </a:pathLst>
              </a:custGeom>
              <a:solidFill>
                <a:srgbClr val="5C7A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9" name="Freeform 1305">
                <a:extLst>
                  <a:ext uri="{FF2B5EF4-FFF2-40B4-BE49-F238E27FC236}">
                    <a16:creationId xmlns:a16="http://schemas.microsoft.com/office/drawing/2014/main" id="{14DA0482-597A-45A4-9913-3F6AA3E3A384}"/>
                  </a:ext>
                </a:extLst>
              </p:cNvPr>
              <p:cNvSpPr>
                <a:spLocks/>
              </p:cNvSpPr>
              <p:nvPr/>
            </p:nvSpPr>
            <p:spPr bwMode="auto">
              <a:xfrm>
                <a:off x="1554" y="1835"/>
                <a:ext cx="1569" cy="255"/>
              </a:xfrm>
              <a:custGeom>
                <a:avLst/>
                <a:gdLst>
                  <a:gd name="T0" fmla="*/ 45 w 1569"/>
                  <a:gd name="T1" fmla="*/ 0 h 255"/>
                  <a:gd name="T2" fmla="*/ 37 w 1569"/>
                  <a:gd name="T3" fmla="*/ 2 h 255"/>
                  <a:gd name="T4" fmla="*/ 27 w 1569"/>
                  <a:gd name="T5" fmla="*/ 3 h 255"/>
                  <a:gd name="T6" fmla="*/ 13 w 1569"/>
                  <a:gd name="T7" fmla="*/ 12 h 255"/>
                  <a:gd name="T8" fmla="*/ 3 w 1569"/>
                  <a:gd name="T9" fmla="*/ 26 h 255"/>
                  <a:gd name="T10" fmla="*/ 2 w 1569"/>
                  <a:gd name="T11" fmla="*/ 35 h 255"/>
                  <a:gd name="T12" fmla="*/ 0 w 1569"/>
                  <a:gd name="T13" fmla="*/ 43 h 255"/>
                  <a:gd name="T14" fmla="*/ 0 w 1569"/>
                  <a:gd name="T15" fmla="*/ 212 h 255"/>
                  <a:gd name="T16" fmla="*/ 2 w 1569"/>
                  <a:gd name="T17" fmla="*/ 221 h 255"/>
                  <a:gd name="T18" fmla="*/ 3 w 1569"/>
                  <a:gd name="T19" fmla="*/ 229 h 255"/>
                  <a:gd name="T20" fmla="*/ 13 w 1569"/>
                  <a:gd name="T21" fmla="*/ 243 h 255"/>
                  <a:gd name="T22" fmla="*/ 27 w 1569"/>
                  <a:gd name="T23" fmla="*/ 252 h 255"/>
                  <a:gd name="T24" fmla="*/ 37 w 1569"/>
                  <a:gd name="T25" fmla="*/ 253 h 255"/>
                  <a:gd name="T26" fmla="*/ 45 w 1569"/>
                  <a:gd name="T27" fmla="*/ 255 h 255"/>
                  <a:gd name="T28" fmla="*/ 1524 w 1569"/>
                  <a:gd name="T29" fmla="*/ 255 h 255"/>
                  <a:gd name="T30" fmla="*/ 1534 w 1569"/>
                  <a:gd name="T31" fmla="*/ 253 h 255"/>
                  <a:gd name="T32" fmla="*/ 1542 w 1569"/>
                  <a:gd name="T33" fmla="*/ 252 h 255"/>
                  <a:gd name="T34" fmla="*/ 1556 w 1569"/>
                  <a:gd name="T35" fmla="*/ 243 h 255"/>
                  <a:gd name="T36" fmla="*/ 1566 w 1569"/>
                  <a:gd name="T37" fmla="*/ 229 h 255"/>
                  <a:gd name="T38" fmla="*/ 1567 w 1569"/>
                  <a:gd name="T39" fmla="*/ 221 h 255"/>
                  <a:gd name="T40" fmla="*/ 1569 w 1569"/>
                  <a:gd name="T41" fmla="*/ 212 h 255"/>
                  <a:gd name="T42" fmla="*/ 1569 w 1569"/>
                  <a:gd name="T43" fmla="*/ 43 h 255"/>
                  <a:gd name="T44" fmla="*/ 1567 w 1569"/>
                  <a:gd name="T45" fmla="*/ 35 h 255"/>
                  <a:gd name="T46" fmla="*/ 1566 w 1569"/>
                  <a:gd name="T47" fmla="*/ 26 h 255"/>
                  <a:gd name="T48" fmla="*/ 1556 w 1569"/>
                  <a:gd name="T49" fmla="*/ 12 h 255"/>
                  <a:gd name="T50" fmla="*/ 1542 w 1569"/>
                  <a:gd name="T51" fmla="*/ 3 h 255"/>
                  <a:gd name="T52" fmla="*/ 1534 w 1569"/>
                  <a:gd name="T53" fmla="*/ 2 h 255"/>
                  <a:gd name="T54" fmla="*/ 1524 w 1569"/>
                  <a:gd name="T55" fmla="*/ 0 h 255"/>
                  <a:gd name="T56" fmla="*/ 45 w 1569"/>
                  <a:gd name="T57" fmla="*/ 0 h 2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569" h="255">
                    <a:moveTo>
                      <a:pt x="45" y="0"/>
                    </a:moveTo>
                    <a:lnTo>
                      <a:pt x="37" y="2"/>
                    </a:lnTo>
                    <a:lnTo>
                      <a:pt x="27" y="3"/>
                    </a:lnTo>
                    <a:lnTo>
                      <a:pt x="13" y="12"/>
                    </a:lnTo>
                    <a:lnTo>
                      <a:pt x="3" y="26"/>
                    </a:lnTo>
                    <a:lnTo>
                      <a:pt x="2" y="35"/>
                    </a:lnTo>
                    <a:lnTo>
                      <a:pt x="0" y="43"/>
                    </a:lnTo>
                    <a:lnTo>
                      <a:pt x="0" y="212"/>
                    </a:lnTo>
                    <a:lnTo>
                      <a:pt x="2" y="221"/>
                    </a:lnTo>
                    <a:lnTo>
                      <a:pt x="3" y="229"/>
                    </a:lnTo>
                    <a:lnTo>
                      <a:pt x="13" y="243"/>
                    </a:lnTo>
                    <a:lnTo>
                      <a:pt x="27" y="252"/>
                    </a:lnTo>
                    <a:lnTo>
                      <a:pt x="37" y="253"/>
                    </a:lnTo>
                    <a:lnTo>
                      <a:pt x="45" y="255"/>
                    </a:lnTo>
                    <a:lnTo>
                      <a:pt x="1524" y="255"/>
                    </a:lnTo>
                    <a:lnTo>
                      <a:pt x="1534" y="253"/>
                    </a:lnTo>
                    <a:lnTo>
                      <a:pt x="1542" y="252"/>
                    </a:lnTo>
                    <a:lnTo>
                      <a:pt x="1556" y="243"/>
                    </a:lnTo>
                    <a:lnTo>
                      <a:pt x="1566" y="229"/>
                    </a:lnTo>
                    <a:lnTo>
                      <a:pt x="1567" y="221"/>
                    </a:lnTo>
                    <a:lnTo>
                      <a:pt x="1569" y="212"/>
                    </a:lnTo>
                    <a:lnTo>
                      <a:pt x="1569" y="43"/>
                    </a:lnTo>
                    <a:lnTo>
                      <a:pt x="1567" y="35"/>
                    </a:lnTo>
                    <a:lnTo>
                      <a:pt x="1566" y="26"/>
                    </a:lnTo>
                    <a:lnTo>
                      <a:pt x="1556" y="12"/>
                    </a:lnTo>
                    <a:lnTo>
                      <a:pt x="1542" y="3"/>
                    </a:lnTo>
                    <a:lnTo>
                      <a:pt x="1534" y="2"/>
                    </a:lnTo>
                    <a:lnTo>
                      <a:pt x="1524" y="0"/>
                    </a:lnTo>
                    <a:lnTo>
                      <a:pt x="45" y="0"/>
                    </a:lnTo>
                    <a:close/>
                  </a:path>
                </a:pathLst>
              </a:custGeom>
              <a:solidFill>
                <a:srgbClr val="99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506" name="Rectangle 1306">
              <a:extLst>
                <a:ext uri="{FF2B5EF4-FFF2-40B4-BE49-F238E27FC236}">
                  <a16:creationId xmlns:a16="http://schemas.microsoft.com/office/drawing/2014/main" id="{716CAB0D-DB69-4A19-86D4-B5FCA9ED1DDA}"/>
                </a:ext>
              </a:extLst>
            </p:cNvPr>
            <p:cNvSpPr>
              <a:spLocks noChangeArrowheads="1"/>
            </p:cNvSpPr>
            <p:nvPr/>
          </p:nvSpPr>
          <p:spPr bwMode="auto">
            <a:xfrm>
              <a:off x="1613" y="1289"/>
              <a:ext cx="1134"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507" name="Rectangle 1307">
              <a:extLst>
                <a:ext uri="{FF2B5EF4-FFF2-40B4-BE49-F238E27FC236}">
                  <a16:creationId xmlns:a16="http://schemas.microsoft.com/office/drawing/2014/main" id="{F711F4D7-75DE-4EFA-AA15-16537C5F390D}"/>
                </a:ext>
              </a:extLst>
            </p:cNvPr>
            <p:cNvSpPr>
              <a:spLocks noChangeArrowheads="1"/>
            </p:cNvSpPr>
            <p:nvPr/>
          </p:nvSpPr>
          <p:spPr bwMode="auto">
            <a:xfrm>
              <a:off x="1937" y="1316"/>
              <a:ext cx="56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en-US" sz="1400">
                  <a:solidFill>
                    <a:srgbClr val="000000"/>
                  </a:solidFill>
                  <a:latin typeface="Arial" panose="020B0604020202020204" pitchFamily="34" charset="0"/>
                </a:rPr>
                <a:t>经营关注点</a:t>
              </a:r>
              <a:endParaRPr lang="zh-CN" altLang="en-US" sz="1800">
                <a:latin typeface="Times New Roman" panose="02020603050405020304" pitchFamily="18" charset="0"/>
              </a:endParaRPr>
            </a:p>
          </p:txBody>
        </p:sp>
        <p:sp>
          <p:nvSpPr>
            <p:cNvPr id="508" name="Rectangle 1308">
              <a:extLst>
                <a:ext uri="{FF2B5EF4-FFF2-40B4-BE49-F238E27FC236}">
                  <a16:creationId xmlns:a16="http://schemas.microsoft.com/office/drawing/2014/main" id="{69320043-47CE-4C41-BC6A-1EDBC51AB436}"/>
                </a:ext>
              </a:extLst>
            </p:cNvPr>
            <p:cNvSpPr>
              <a:spLocks noChangeArrowheads="1"/>
            </p:cNvSpPr>
            <p:nvPr/>
          </p:nvSpPr>
          <p:spPr bwMode="auto">
            <a:xfrm>
              <a:off x="1613" y="1871"/>
              <a:ext cx="993"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509" name="Rectangle 1309">
              <a:extLst>
                <a:ext uri="{FF2B5EF4-FFF2-40B4-BE49-F238E27FC236}">
                  <a16:creationId xmlns:a16="http://schemas.microsoft.com/office/drawing/2014/main" id="{BC18CFE9-6F6A-48B5-A43A-FBC353D40B84}"/>
                </a:ext>
              </a:extLst>
            </p:cNvPr>
            <p:cNvSpPr>
              <a:spLocks noChangeArrowheads="1"/>
            </p:cNvSpPr>
            <p:nvPr/>
          </p:nvSpPr>
          <p:spPr bwMode="auto">
            <a:xfrm>
              <a:off x="1921" y="1898"/>
              <a:ext cx="45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en-US" sz="1400">
                  <a:solidFill>
                    <a:srgbClr val="000000"/>
                  </a:solidFill>
                  <a:latin typeface="Arial" panose="020B0604020202020204" pitchFamily="34" charset="0"/>
                </a:rPr>
                <a:t>控制范围</a:t>
              </a:r>
              <a:endParaRPr lang="zh-CN" altLang="en-US" sz="1800">
                <a:latin typeface="Times New Roman" panose="02020603050405020304" pitchFamily="18" charset="0"/>
              </a:endParaRPr>
            </a:p>
          </p:txBody>
        </p:sp>
        <p:sp>
          <p:nvSpPr>
            <p:cNvPr id="510" name="Rectangle 1310">
              <a:extLst>
                <a:ext uri="{FF2B5EF4-FFF2-40B4-BE49-F238E27FC236}">
                  <a16:creationId xmlns:a16="http://schemas.microsoft.com/office/drawing/2014/main" id="{34485528-63E3-48A8-A412-560416EE9310}"/>
                </a:ext>
              </a:extLst>
            </p:cNvPr>
            <p:cNvSpPr>
              <a:spLocks noChangeArrowheads="1"/>
            </p:cNvSpPr>
            <p:nvPr/>
          </p:nvSpPr>
          <p:spPr bwMode="auto">
            <a:xfrm>
              <a:off x="1613" y="2454"/>
              <a:ext cx="936"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511" name="Rectangle 1311">
              <a:extLst>
                <a:ext uri="{FF2B5EF4-FFF2-40B4-BE49-F238E27FC236}">
                  <a16:creationId xmlns:a16="http://schemas.microsoft.com/office/drawing/2014/main" id="{BFA360D6-7142-4B07-9759-D73B154F20ED}"/>
                </a:ext>
              </a:extLst>
            </p:cNvPr>
            <p:cNvSpPr>
              <a:spLocks noChangeArrowheads="1"/>
            </p:cNvSpPr>
            <p:nvPr/>
          </p:nvSpPr>
          <p:spPr bwMode="auto">
            <a:xfrm>
              <a:off x="1889" y="2481"/>
              <a:ext cx="45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en-US" sz="1400">
                  <a:solidFill>
                    <a:srgbClr val="000000"/>
                  </a:solidFill>
                  <a:latin typeface="Arial" panose="020B0604020202020204" pitchFamily="34" charset="0"/>
                </a:rPr>
                <a:t>公司代码</a:t>
              </a:r>
              <a:endParaRPr lang="zh-CN" altLang="en-US" sz="1800">
                <a:latin typeface="Times New Roman" panose="02020603050405020304" pitchFamily="18" charset="0"/>
              </a:endParaRPr>
            </a:p>
          </p:txBody>
        </p:sp>
        <p:sp>
          <p:nvSpPr>
            <p:cNvPr id="512" name="Rectangle 1312">
              <a:extLst>
                <a:ext uri="{FF2B5EF4-FFF2-40B4-BE49-F238E27FC236}">
                  <a16:creationId xmlns:a16="http://schemas.microsoft.com/office/drawing/2014/main" id="{7A084658-71DB-4B67-A228-4671F0C5D44A}"/>
                </a:ext>
              </a:extLst>
            </p:cNvPr>
            <p:cNvSpPr>
              <a:spLocks noChangeArrowheads="1"/>
            </p:cNvSpPr>
            <p:nvPr/>
          </p:nvSpPr>
          <p:spPr bwMode="auto">
            <a:xfrm>
              <a:off x="1613" y="3072"/>
              <a:ext cx="1127"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513" name="Rectangle 1313">
              <a:extLst>
                <a:ext uri="{FF2B5EF4-FFF2-40B4-BE49-F238E27FC236}">
                  <a16:creationId xmlns:a16="http://schemas.microsoft.com/office/drawing/2014/main" id="{96882083-E63A-4928-8229-042AF1EFA7CF}"/>
                </a:ext>
              </a:extLst>
            </p:cNvPr>
            <p:cNvSpPr>
              <a:spLocks noChangeArrowheads="1"/>
            </p:cNvSpPr>
            <p:nvPr/>
          </p:nvSpPr>
          <p:spPr bwMode="auto">
            <a:xfrm>
              <a:off x="1992" y="3099"/>
              <a:ext cx="45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en-US" sz="1400">
                  <a:solidFill>
                    <a:srgbClr val="000000"/>
                  </a:solidFill>
                  <a:latin typeface="Arial" panose="020B0604020202020204" pitchFamily="34" charset="0"/>
                </a:rPr>
                <a:t>销售组织</a:t>
              </a:r>
              <a:endParaRPr lang="zh-CN" altLang="en-US" sz="1800">
                <a:latin typeface="Times New Roman" panose="02020603050405020304" pitchFamily="18" charset="0"/>
              </a:endParaRPr>
            </a:p>
          </p:txBody>
        </p:sp>
        <p:grpSp>
          <p:nvGrpSpPr>
            <p:cNvPr id="514" name="Group 1314">
              <a:extLst>
                <a:ext uri="{FF2B5EF4-FFF2-40B4-BE49-F238E27FC236}">
                  <a16:creationId xmlns:a16="http://schemas.microsoft.com/office/drawing/2014/main" id="{679F0984-9DCA-49D2-AAD1-49C35EA73FBA}"/>
                </a:ext>
              </a:extLst>
            </p:cNvPr>
            <p:cNvGrpSpPr>
              <a:grpSpLocks/>
            </p:cNvGrpSpPr>
            <p:nvPr/>
          </p:nvGrpSpPr>
          <p:grpSpPr bwMode="auto">
            <a:xfrm>
              <a:off x="1884" y="2120"/>
              <a:ext cx="128" cy="267"/>
              <a:chOff x="1884" y="2120"/>
              <a:chExt cx="128" cy="267"/>
            </a:xfrm>
          </p:grpSpPr>
          <p:sp>
            <p:nvSpPr>
              <p:cNvPr id="1023" name="Freeform 1315">
                <a:extLst>
                  <a:ext uri="{FF2B5EF4-FFF2-40B4-BE49-F238E27FC236}">
                    <a16:creationId xmlns:a16="http://schemas.microsoft.com/office/drawing/2014/main" id="{7B7BD241-B9DC-4C32-9446-D9B9E4746CF2}"/>
                  </a:ext>
                </a:extLst>
              </p:cNvPr>
              <p:cNvSpPr>
                <a:spLocks/>
              </p:cNvSpPr>
              <p:nvPr/>
            </p:nvSpPr>
            <p:spPr bwMode="auto">
              <a:xfrm>
                <a:off x="1884" y="2120"/>
                <a:ext cx="115" cy="255"/>
              </a:xfrm>
              <a:custGeom>
                <a:avLst/>
                <a:gdLst>
                  <a:gd name="T0" fmla="*/ 0 w 115"/>
                  <a:gd name="T1" fmla="*/ 64 h 255"/>
                  <a:gd name="T2" fmla="*/ 29 w 115"/>
                  <a:gd name="T3" fmla="*/ 64 h 255"/>
                  <a:gd name="T4" fmla="*/ 29 w 115"/>
                  <a:gd name="T5" fmla="*/ 255 h 255"/>
                  <a:gd name="T6" fmla="*/ 86 w 115"/>
                  <a:gd name="T7" fmla="*/ 255 h 255"/>
                  <a:gd name="T8" fmla="*/ 86 w 115"/>
                  <a:gd name="T9" fmla="*/ 64 h 255"/>
                  <a:gd name="T10" fmla="*/ 115 w 115"/>
                  <a:gd name="T11" fmla="*/ 64 h 255"/>
                  <a:gd name="T12" fmla="*/ 58 w 115"/>
                  <a:gd name="T13" fmla="*/ 0 h 255"/>
                  <a:gd name="T14" fmla="*/ 0 w 115"/>
                  <a:gd name="T15" fmla="*/ 64 h 25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5" h="255">
                    <a:moveTo>
                      <a:pt x="0" y="64"/>
                    </a:moveTo>
                    <a:lnTo>
                      <a:pt x="29" y="64"/>
                    </a:lnTo>
                    <a:lnTo>
                      <a:pt x="29" y="255"/>
                    </a:lnTo>
                    <a:lnTo>
                      <a:pt x="86" y="255"/>
                    </a:lnTo>
                    <a:lnTo>
                      <a:pt x="86" y="64"/>
                    </a:lnTo>
                    <a:lnTo>
                      <a:pt x="115" y="64"/>
                    </a:lnTo>
                    <a:lnTo>
                      <a:pt x="58" y="0"/>
                    </a:lnTo>
                    <a:lnTo>
                      <a:pt x="0" y="64"/>
                    </a:lnTo>
                    <a:close/>
                  </a:path>
                </a:pathLst>
              </a:custGeom>
              <a:solidFill>
                <a:srgbClr val="7D8A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4" name="Freeform 1316">
                <a:extLst>
                  <a:ext uri="{FF2B5EF4-FFF2-40B4-BE49-F238E27FC236}">
                    <a16:creationId xmlns:a16="http://schemas.microsoft.com/office/drawing/2014/main" id="{90D04EAB-80A8-4E36-BE66-1629CFF03DF5}"/>
                  </a:ext>
                </a:extLst>
              </p:cNvPr>
              <p:cNvSpPr>
                <a:spLocks/>
              </p:cNvSpPr>
              <p:nvPr/>
            </p:nvSpPr>
            <p:spPr bwMode="auto">
              <a:xfrm>
                <a:off x="1897" y="2132"/>
                <a:ext cx="115" cy="255"/>
              </a:xfrm>
              <a:custGeom>
                <a:avLst/>
                <a:gdLst>
                  <a:gd name="T0" fmla="*/ 0 w 115"/>
                  <a:gd name="T1" fmla="*/ 64 h 255"/>
                  <a:gd name="T2" fmla="*/ 29 w 115"/>
                  <a:gd name="T3" fmla="*/ 64 h 255"/>
                  <a:gd name="T4" fmla="*/ 29 w 115"/>
                  <a:gd name="T5" fmla="*/ 255 h 255"/>
                  <a:gd name="T6" fmla="*/ 86 w 115"/>
                  <a:gd name="T7" fmla="*/ 255 h 255"/>
                  <a:gd name="T8" fmla="*/ 86 w 115"/>
                  <a:gd name="T9" fmla="*/ 64 h 255"/>
                  <a:gd name="T10" fmla="*/ 115 w 115"/>
                  <a:gd name="T11" fmla="*/ 64 h 255"/>
                  <a:gd name="T12" fmla="*/ 57 w 115"/>
                  <a:gd name="T13" fmla="*/ 0 h 255"/>
                  <a:gd name="T14" fmla="*/ 0 w 115"/>
                  <a:gd name="T15" fmla="*/ 64 h 25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5" h="255">
                    <a:moveTo>
                      <a:pt x="0" y="64"/>
                    </a:moveTo>
                    <a:lnTo>
                      <a:pt x="29" y="64"/>
                    </a:lnTo>
                    <a:lnTo>
                      <a:pt x="29" y="255"/>
                    </a:lnTo>
                    <a:lnTo>
                      <a:pt x="86" y="255"/>
                    </a:lnTo>
                    <a:lnTo>
                      <a:pt x="86" y="64"/>
                    </a:lnTo>
                    <a:lnTo>
                      <a:pt x="115" y="64"/>
                    </a:lnTo>
                    <a:lnTo>
                      <a:pt x="57" y="0"/>
                    </a:lnTo>
                    <a:lnTo>
                      <a:pt x="0" y="64"/>
                    </a:lnTo>
                    <a:close/>
                  </a:path>
                </a:pathLst>
              </a:custGeom>
              <a:solidFill>
                <a:srgbClr val="17244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5" name="Freeform 1317">
                <a:extLst>
                  <a:ext uri="{FF2B5EF4-FFF2-40B4-BE49-F238E27FC236}">
                    <a16:creationId xmlns:a16="http://schemas.microsoft.com/office/drawing/2014/main" id="{9ABDA602-BCB6-49ED-9C4A-261EA045EF44}"/>
                  </a:ext>
                </a:extLst>
              </p:cNvPr>
              <p:cNvSpPr>
                <a:spLocks/>
              </p:cNvSpPr>
              <p:nvPr/>
            </p:nvSpPr>
            <p:spPr bwMode="auto">
              <a:xfrm>
                <a:off x="1890" y="2126"/>
                <a:ext cx="115" cy="255"/>
              </a:xfrm>
              <a:custGeom>
                <a:avLst/>
                <a:gdLst>
                  <a:gd name="T0" fmla="*/ 0 w 115"/>
                  <a:gd name="T1" fmla="*/ 64 h 255"/>
                  <a:gd name="T2" fmla="*/ 29 w 115"/>
                  <a:gd name="T3" fmla="*/ 64 h 255"/>
                  <a:gd name="T4" fmla="*/ 29 w 115"/>
                  <a:gd name="T5" fmla="*/ 255 h 255"/>
                  <a:gd name="T6" fmla="*/ 87 w 115"/>
                  <a:gd name="T7" fmla="*/ 255 h 255"/>
                  <a:gd name="T8" fmla="*/ 87 w 115"/>
                  <a:gd name="T9" fmla="*/ 64 h 255"/>
                  <a:gd name="T10" fmla="*/ 115 w 115"/>
                  <a:gd name="T11" fmla="*/ 64 h 255"/>
                  <a:gd name="T12" fmla="*/ 58 w 115"/>
                  <a:gd name="T13" fmla="*/ 0 h 255"/>
                  <a:gd name="T14" fmla="*/ 0 w 115"/>
                  <a:gd name="T15" fmla="*/ 64 h 25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5" h="255">
                    <a:moveTo>
                      <a:pt x="0" y="64"/>
                    </a:moveTo>
                    <a:lnTo>
                      <a:pt x="29" y="64"/>
                    </a:lnTo>
                    <a:lnTo>
                      <a:pt x="29" y="255"/>
                    </a:lnTo>
                    <a:lnTo>
                      <a:pt x="87" y="255"/>
                    </a:lnTo>
                    <a:lnTo>
                      <a:pt x="87" y="64"/>
                    </a:lnTo>
                    <a:lnTo>
                      <a:pt x="115" y="64"/>
                    </a:lnTo>
                    <a:lnTo>
                      <a:pt x="58" y="0"/>
                    </a:lnTo>
                    <a:lnTo>
                      <a:pt x="0" y="64"/>
                    </a:lnTo>
                    <a:close/>
                  </a:path>
                </a:pathLst>
              </a:custGeom>
              <a:solidFill>
                <a:srgbClr val="273C83"/>
              </a:solidFill>
              <a:ln w="9525">
                <a:solidFill>
                  <a:srgbClr val="273C83"/>
                </a:solidFill>
                <a:prstDash val="solid"/>
                <a:round/>
                <a:headEnd/>
                <a:tailEnd/>
              </a:ln>
            </p:spPr>
            <p:txBody>
              <a:bodyPr/>
              <a:lstStyle/>
              <a:p>
                <a:endParaRPr lang="zh-CN" altLang="en-US"/>
              </a:p>
            </p:txBody>
          </p:sp>
        </p:grpSp>
        <p:grpSp>
          <p:nvGrpSpPr>
            <p:cNvPr id="515" name="Group 1318">
              <a:extLst>
                <a:ext uri="{FF2B5EF4-FFF2-40B4-BE49-F238E27FC236}">
                  <a16:creationId xmlns:a16="http://schemas.microsoft.com/office/drawing/2014/main" id="{2DAD8A57-EC3D-4650-B5C0-2E3D71CF6C35}"/>
                </a:ext>
              </a:extLst>
            </p:cNvPr>
            <p:cNvGrpSpPr>
              <a:grpSpLocks/>
            </p:cNvGrpSpPr>
            <p:nvPr/>
          </p:nvGrpSpPr>
          <p:grpSpPr bwMode="auto">
            <a:xfrm>
              <a:off x="1897" y="2731"/>
              <a:ext cx="127" cy="266"/>
              <a:chOff x="1897" y="2731"/>
              <a:chExt cx="127" cy="266"/>
            </a:xfrm>
          </p:grpSpPr>
          <p:sp>
            <p:nvSpPr>
              <p:cNvPr id="1020" name="Freeform 1319">
                <a:extLst>
                  <a:ext uri="{FF2B5EF4-FFF2-40B4-BE49-F238E27FC236}">
                    <a16:creationId xmlns:a16="http://schemas.microsoft.com/office/drawing/2014/main" id="{DDF0309E-7E77-412F-9030-E8FB8E987443}"/>
                  </a:ext>
                </a:extLst>
              </p:cNvPr>
              <p:cNvSpPr>
                <a:spLocks/>
              </p:cNvSpPr>
              <p:nvPr/>
            </p:nvSpPr>
            <p:spPr bwMode="auto">
              <a:xfrm>
                <a:off x="1897" y="2731"/>
                <a:ext cx="115" cy="253"/>
              </a:xfrm>
              <a:custGeom>
                <a:avLst/>
                <a:gdLst>
                  <a:gd name="T0" fmla="*/ 0 w 115"/>
                  <a:gd name="T1" fmla="*/ 62 h 253"/>
                  <a:gd name="T2" fmla="*/ 29 w 115"/>
                  <a:gd name="T3" fmla="*/ 62 h 253"/>
                  <a:gd name="T4" fmla="*/ 29 w 115"/>
                  <a:gd name="T5" fmla="*/ 253 h 253"/>
                  <a:gd name="T6" fmla="*/ 86 w 115"/>
                  <a:gd name="T7" fmla="*/ 253 h 253"/>
                  <a:gd name="T8" fmla="*/ 86 w 115"/>
                  <a:gd name="T9" fmla="*/ 62 h 253"/>
                  <a:gd name="T10" fmla="*/ 115 w 115"/>
                  <a:gd name="T11" fmla="*/ 62 h 253"/>
                  <a:gd name="T12" fmla="*/ 57 w 115"/>
                  <a:gd name="T13" fmla="*/ 0 h 253"/>
                  <a:gd name="T14" fmla="*/ 0 w 115"/>
                  <a:gd name="T15" fmla="*/ 62 h 25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5" h="253">
                    <a:moveTo>
                      <a:pt x="0" y="62"/>
                    </a:moveTo>
                    <a:lnTo>
                      <a:pt x="29" y="62"/>
                    </a:lnTo>
                    <a:lnTo>
                      <a:pt x="29" y="253"/>
                    </a:lnTo>
                    <a:lnTo>
                      <a:pt x="86" y="253"/>
                    </a:lnTo>
                    <a:lnTo>
                      <a:pt x="86" y="62"/>
                    </a:lnTo>
                    <a:lnTo>
                      <a:pt x="115" y="62"/>
                    </a:lnTo>
                    <a:lnTo>
                      <a:pt x="57" y="0"/>
                    </a:lnTo>
                    <a:lnTo>
                      <a:pt x="0" y="62"/>
                    </a:lnTo>
                    <a:close/>
                  </a:path>
                </a:pathLst>
              </a:custGeom>
              <a:solidFill>
                <a:srgbClr val="7D8A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1" name="Freeform 1320">
                <a:extLst>
                  <a:ext uri="{FF2B5EF4-FFF2-40B4-BE49-F238E27FC236}">
                    <a16:creationId xmlns:a16="http://schemas.microsoft.com/office/drawing/2014/main" id="{E17820BD-8B35-4712-9953-64C905DF7734}"/>
                  </a:ext>
                </a:extLst>
              </p:cNvPr>
              <p:cNvSpPr>
                <a:spLocks/>
              </p:cNvSpPr>
              <p:nvPr/>
            </p:nvSpPr>
            <p:spPr bwMode="auto">
              <a:xfrm>
                <a:off x="1910" y="2743"/>
                <a:ext cx="114" cy="254"/>
              </a:xfrm>
              <a:custGeom>
                <a:avLst/>
                <a:gdLst>
                  <a:gd name="T0" fmla="*/ 0 w 114"/>
                  <a:gd name="T1" fmla="*/ 62 h 254"/>
                  <a:gd name="T2" fmla="*/ 28 w 114"/>
                  <a:gd name="T3" fmla="*/ 62 h 254"/>
                  <a:gd name="T4" fmla="*/ 28 w 114"/>
                  <a:gd name="T5" fmla="*/ 254 h 254"/>
                  <a:gd name="T6" fmla="*/ 86 w 114"/>
                  <a:gd name="T7" fmla="*/ 254 h 254"/>
                  <a:gd name="T8" fmla="*/ 86 w 114"/>
                  <a:gd name="T9" fmla="*/ 62 h 254"/>
                  <a:gd name="T10" fmla="*/ 114 w 114"/>
                  <a:gd name="T11" fmla="*/ 62 h 254"/>
                  <a:gd name="T12" fmla="*/ 57 w 114"/>
                  <a:gd name="T13" fmla="*/ 0 h 254"/>
                  <a:gd name="T14" fmla="*/ 0 w 114"/>
                  <a:gd name="T15" fmla="*/ 62 h 25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4" h="254">
                    <a:moveTo>
                      <a:pt x="0" y="62"/>
                    </a:moveTo>
                    <a:lnTo>
                      <a:pt x="28" y="62"/>
                    </a:lnTo>
                    <a:lnTo>
                      <a:pt x="28" y="254"/>
                    </a:lnTo>
                    <a:lnTo>
                      <a:pt x="86" y="254"/>
                    </a:lnTo>
                    <a:lnTo>
                      <a:pt x="86" y="62"/>
                    </a:lnTo>
                    <a:lnTo>
                      <a:pt x="114" y="62"/>
                    </a:lnTo>
                    <a:lnTo>
                      <a:pt x="57" y="0"/>
                    </a:lnTo>
                    <a:lnTo>
                      <a:pt x="0" y="62"/>
                    </a:lnTo>
                    <a:close/>
                  </a:path>
                </a:pathLst>
              </a:custGeom>
              <a:solidFill>
                <a:srgbClr val="17244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2" name="Freeform 1321">
                <a:extLst>
                  <a:ext uri="{FF2B5EF4-FFF2-40B4-BE49-F238E27FC236}">
                    <a16:creationId xmlns:a16="http://schemas.microsoft.com/office/drawing/2014/main" id="{AB6D1D54-DDB0-49EF-B077-D350E24FB39D}"/>
                  </a:ext>
                </a:extLst>
              </p:cNvPr>
              <p:cNvSpPr>
                <a:spLocks/>
              </p:cNvSpPr>
              <p:nvPr/>
            </p:nvSpPr>
            <p:spPr bwMode="auto">
              <a:xfrm>
                <a:off x="1903" y="2737"/>
                <a:ext cx="115" cy="253"/>
              </a:xfrm>
              <a:custGeom>
                <a:avLst/>
                <a:gdLst>
                  <a:gd name="T0" fmla="*/ 0 w 115"/>
                  <a:gd name="T1" fmla="*/ 62 h 253"/>
                  <a:gd name="T2" fmla="*/ 29 w 115"/>
                  <a:gd name="T3" fmla="*/ 62 h 253"/>
                  <a:gd name="T4" fmla="*/ 29 w 115"/>
                  <a:gd name="T5" fmla="*/ 253 h 253"/>
                  <a:gd name="T6" fmla="*/ 86 w 115"/>
                  <a:gd name="T7" fmla="*/ 253 h 253"/>
                  <a:gd name="T8" fmla="*/ 86 w 115"/>
                  <a:gd name="T9" fmla="*/ 62 h 253"/>
                  <a:gd name="T10" fmla="*/ 115 w 115"/>
                  <a:gd name="T11" fmla="*/ 62 h 253"/>
                  <a:gd name="T12" fmla="*/ 58 w 115"/>
                  <a:gd name="T13" fmla="*/ 0 h 253"/>
                  <a:gd name="T14" fmla="*/ 0 w 115"/>
                  <a:gd name="T15" fmla="*/ 62 h 25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5" h="253">
                    <a:moveTo>
                      <a:pt x="0" y="62"/>
                    </a:moveTo>
                    <a:lnTo>
                      <a:pt x="29" y="62"/>
                    </a:lnTo>
                    <a:lnTo>
                      <a:pt x="29" y="253"/>
                    </a:lnTo>
                    <a:lnTo>
                      <a:pt x="86" y="253"/>
                    </a:lnTo>
                    <a:lnTo>
                      <a:pt x="86" y="62"/>
                    </a:lnTo>
                    <a:lnTo>
                      <a:pt x="115" y="62"/>
                    </a:lnTo>
                    <a:lnTo>
                      <a:pt x="58" y="0"/>
                    </a:lnTo>
                    <a:lnTo>
                      <a:pt x="0" y="62"/>
                    </a:lnTo>
                    <a:close/>
                  </a:path>
                </a:pathLst>
              </a:custGeom>
              <a:solidFill>
                <a:srgbClr val="273C83"/>
              </a:solidFill>
              <a:ln w="9525">
                <a:solidFill>
                  <a:srgbClr val="273C83"/>
                </a:solidFill>
                <a:prstDash val="solid"/>
                <a:round/>
                <a:headEnd/>
                <a:tailEnd/>
              </a:ln>
            </p:spPr>
            <p:txBody>
              <a:bodyPr/>
              <a:lstStyle/>
              <a:p>
                <a:endParaRPr lang="zh-CN" altLang="en-US"/>
              </a:p>
            </p:txBody>
          </p:sp>
        </p:grpSp>
        <p:sp>
          <p:nvSpPr>
            <p:cNvPr id="516" name="Rectangle 1322">
              <a:extLst>
                <a:ext uri="{FF2B5EF4-FFF2-40B4-BE49-F238E27FC236}">
                  <a16:creationId xmlns:a16="http://schemas.microsoft.com/office/drawing/2014/main" id="{1D03970A-09F8-4E0C-9231-DAF0E4658C76}"/>
                </a:ext>
              </a:extLst>
            </p:cNvPr>
            <p:cNvSpPr>
              <a:spLocks noChangeArrowheads="1"/>
            </p:cNvSpPr>
            <p:nvPr/>
          </p:nvSpPr>
          <p:spPr bwMode="auto">
            <a:xfrm>
              <a:off x="3429" y="2390"/>
              <a:ext cx="1121"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517" name="Rectangle 1323">
              <a:extLst>
                <a:ext uri="{FF2B5EF4-FFF2-40B4-BE49-F238E27FC236}">
                  <a16:creationId xmlns:a16="http://schemas.microsoft.com/office/drawing/2014/main" id="{00853E4C-185A-41A1-9FC5-EB7FC797E052}"/>
                </a:ext>
              </a:extLst>
            </p:cNvPr>
            <p:cNvSpPr>
              <a:spLocks noChangeArrowheads="1"/>
            </p:cNvSpPr>
            <p:nvPr/>
          </p:nvSpPr>
          <p:spPr bwMode="auto">
            <a:xfrm>
              <a:off x="3618" y="2417"/>
              <a:ext cx="82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en-US" sz="1400">
                  <a:solidFill>
                    <a:srgbClr val="000000"/>
                  </a:solidFill>
                  <a:latin typeface="Arial" panose="020B0604020202020204" pitchFamily="34" charset="0"/>
                </a:rPr>
                <a:t>关注于外部会计 </a:t>
              </a:r>
              <a:endParaRPr lang="zh-CN" altLang="en-US" sz="1800">
                <a:latin typeface="Times New Roman" panose="02020603050405020304" pitchFamily="18" charset="0"/>
              </a:endParaRPr>
            </a:p>
          </p:txBody>
        </p:sp>
        <p:sp>
          <p:nvSpPr>
            <p:cNvPr id="518" name="Rectangle 1324">
              <a:extLst>
                <a:ext uri="{FF2B5EF4-FFF2-40B4-BE49-F238E27FC236}">
                  <a16:creationId xmlns:a16="http://schemas.microsoft.com/office/drawing/2014/main" id="{DBD5CDF1-8F7C-4EC7-9AFB-BE3F2B6323AA}"/>
                </a:ext>
              </a:extLst>
            </p:cNvPr>
            <p:cNvSpPr>
              <a:spLocks noChangeArrowheads="1"/>
            </p:cNvSpPr>
            <p:nvPr/>
          </p:nvSpPr>
          <p:spPr bwMode="auto">
            <a:xfrm>
              <a:off x="3824" y="2547"/>
              <a:ext cx="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endParaRPr lang="zh-CN" altLang="en-US" sz="1800">
                <a:latin typeface="Times New Roman" panose="02020603050405020304" pitchFamily="18" charset="0"/>
              </a:endParaRPr>
            </a:p>
          </p:txBody>
        </p:sp>
        <p:sp>
          <p:nvSpPr>
            <p:cNvPr id="519" name="Rectangle 1325">
              <a:extLst>
                <a:ext uri="{FF2B5EF4-FFF2-40B4-BE49-F238E27FC236}">
                  <a16:creationId xmlns:a16="http://schemas.microsoft.com/office/drawing/2014/main" id="{C545498E-AB3B-417F-B7AB-9E72FD250082}"/>
                </a:ext>
              </a:extLst>
            </p:cNvPr>
            <p:cNvSpPr>
              <a:spLocks noChangeArrowheads="1"/>
            </p:cNvSpPr>
            <p:nvPr/>
          </p:nvSpPr>
          <p:spPr bwMode="auto">
            <a:xfrm>
              <a:off x="3429" y="3025"/>
              <a:ext cx="936"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520" name="Rectangle 1326">
              <a:extLst>
                <a:ext uri="{FF2B5EF4-FFF2-40B4-BE49-F238E27FC236}">
                  <a16:creationId xmlns:a16="http://schemas.microsoft.com/office/drawing/2014/main" id="{8E1CD7A6-A9BA-47B3-B213-900B8D0D073E}"/>
                </a:ext>
              </a:extLst>
            </p:cNvPr>
            <p:cNvSpPr>
              <a:spLocks noChangeArrowheads="1"/>
            </p:cNvSpPr>
            <p:nvPr/>
          </p:nvSpPr>
          <p:spPr bwMode="auto">
            <a:xfrm>
              <a:off x="3652" y="3051"/>
              <a:ext cx="56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en-US" sz="1400">
                  <a:solidFill>
                    <a:srgbClr val="000000"/>
                  </a:solidFill>
                  <a:latin typeface="Arial" panose="020B0604020202020204" pitchFamily="34" charset="0"/>
                </a:rPr>
                <a:t>关注于销售</a:t>
              </a:r>
              <a:endParaRPr lang="zh-CN" altLang="en-US" sz="1800">
                <a:latin typeface="Times New Roman" panose="02020603050405020304" pitchFamily="18" charset="0"/>
              </a:endParaRPr>
            </a:p>
          </p:txBody>
        </p:sp>
        <p:grpSp>
          <p:nvGrpSpPr>
            <p:cNvPr id="521" name="Group 1327">
              <a:extLst>
                <a:ext uri="{FF2B5EF4-FFF2-40B4-BE49-F238E27FC236}">
                  <a16:creationId xmlns:a16="http://schemas.microsoft.com/office/drawing/2014/main" id="{1EA4C23A-1561-4444-895D-1361A3179508}"/>
                </a:ext>
              </a:extLst>
            </p:cNvPr>
            <p:cNvGrpSpPr>
              <a:grpSpLocks/>
            </p:cNvGrpSpPr>
            <p:nvPr/>
          </p:nvGrpSpPr>
          <p:grpSpPr bwMode="auto">
            <a:xfrm>
              <a:off x="826" y="1247"/>
              <a:ext cx="382" cy="359"/>
              <a:chOff x="826" y="1247"/>
              <a:chExt cx="382" cy="359"/>
            </a:xfrm>
          </p:grpSpPr>
          <p:sp>
            <p:nvSpPr>
              <p:cNvPr id="907" name="Freeform 1328">
                <a:extLst>
                  <a:ext uri="{FF2B5EF4-FFF2-40B4-BE49-F238E27FC236}">
                    <a16:creationId xmlns:a16="http://schemas.microsoft.com/office/drawing/2014/main" id="{8F4484D9-8C4B-4FE0-85C8-2F615122C61D}"/>
                  </a:ext>
                </a:extLst>
              </p:cNvPr>
              <p:cNvSpPr>
                <a:spLocks/>
              </p:cNvSpPr>
              <p:nvPr/>
            </p:nvSpPr>
            <p:spPr bwMode="auto">
              <a:xfrm>
                <a:off x="1012" y="1345"/>
                <a:ext cx="93" cy="87"/>
              </a:xfrm>
              <a:custGeom>
                <a:avLst/>
                <a:gdLst>
                  <a:gd name="T0" fmla="*/ 93 w 93"/>
                  <a:gd name="T1" fmla="*/ 0 h 87"/>
                  <a:gd name="T2" fmla="*/ 0 w 93"/>
                  <a:gd name="T3" fmla="*/ 87 h 87"/>
                  <a:gd name="T4" fmla="*/ 93 w 93"/>
                  <a:gd name="T5" fmla="*/ 87 h 87"/>
                  <a:gd name="T6" fmla="*/ 93 w 93"/>
                  <a:gd name="T7" fmla="*/ 0 h 8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3" h="87">
                    <a:moveTo>
                      <a:pt x="93" y="0"/>
                    </a:moveTo>
                    <a:lnTo>
                      <a:pt x="0" y="87"/>
                    </a:lnTo>
                    <a:lnTo>
                      <a:pt x="93" y="87"/>
                    </a:lnTo>
                    <a:lnTo>
                      <a:pt x="93" y="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8" name="Freeform 1329">
                <a:extLst>
                  <a:ext uri="{FF2B5EF4-FFF2-40B4-BE49-F238E27FC236}">
                    <a16:creationId xmlns:a16="http://schemas.microsoft.com/office/drawing/2014/main" id="{53E17091-6C37-4BD1-951F-FB5ED967E6E8}"/>
                  </a:ext>
                </a:extLst>
              </p:cNvPr>
              <p:cNvSpPr>
                <a:spLocks/>
              </p:cNvSpPr>
              <p:nvPr/>
            </p:nvSpPr>
            <p:spPr bwMode="auto">
              <a:xfrm>
                <a:off x="1012" y="1345"/>
                <a:ext cx="93" cy="87"/>
              </a:xfrm>
              <a:custGeom>
                <a:avLst/>
                <a:gdLst>
                  <a:gd name="T0" fmla="*/ 0 w 93"/>
                  <a:gd name="T1" fmla="*/ 87 h 87"/>
                  <a:gd name="T2" fmla="*/ 93 w 93"/>
                  <a:gd name="T3" fmla="*/ 0 h 87"/>
                  <a:gd name="T4" fmla="*/ 0 w 93"/>
                  <a:gd name="T5" fmla="*/ 0 h 87"/>
                  <a:gd name="T6" fmla="*/ 0 w 93"/>
                  <a:gd name="T7" fmla="*/ 87 h 8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3" h="87">
                    <a:moveTo>
                      <a:pt x="0" y="87"/>
                    </a:moveTo>
                    <a:lnTo>
                      <a:pt x="93" y="0"/>
                    </a:lnTo>
                    <a:lnTo>
                      <a:pt x="0" y="0"/>
                    </a:lnTo>
                    <a:lnTo>
                      <a:pt x="0" y="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9" name="Rectangle 1330">
                <a:extLst>
                  <a:ext uri="{FF2B5EF4-FFF2-40B4-BE49-F238E27FC236}">
                    <a16:creationId xmlns:a16="http://schemas.microsoft.com/office/drawing/2014/main" id="{99324532-608E-41C4-8A35-02143D888B5E}"/>
                  </a:ext>
                </a:extLst>
              </p:cNvPr>
              <p:cNvSpPr>
                <a:spLocks noChangeArrowheads="1"/>
              </p:cNvSpPr>
              <p:nvPr/>
            </p:nvSpPr>
            <p:spPr bwMode="auto">
              <a:xfrm>
                <a:off x="1023" y="1356"/>
                <a:ext cx="70" cy="65"/>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910" name="Freeform 1331">
                <a:extLst>
                  <a:ext uri="{FF2B5EF4-FFF2-40B4-BE49-F238E27FC236}">
                    <a16:creationId xmlns:a16="http://schemas.microsoft.com/office/drawing/2014/main" id="{3D5CCE26-FC6B-465F-B6BA-6AC113A11C61}"/>
                  </a:ext>
                </a:extLst>
              </p:cNvPr>
              <p:cNvSpPr>
                <a:spLocks/>
              </p:cNvSpPr>
              <p:nvPr/>
            </p:nvSpPr>
            <p:spPr bwMode="auto">
              <a:xfrm>
                <a:off x="918" y="1345"/>
                <a:ext cx="94" cy="87"/>
              </a:xfrm>
              <a:custGeom>
                <a:avLst/>
                <a:gdLst>
                  <a:gd name="T0" fmla="*/ 94 w 94"/>
                  <a:gd name="T1" fmla="*/ 0 h 87"/>
                  <a:gd name="T2" fmla="*/ 0 w 94"/>
                  <a:gd name="T3" fmla="*/ 87 h 87"/>
                  <a:gd name="T4" fmla="*/ 94 w 94"/>
                  <a:gd name="T5" fmla="*/ 87 h 87"/>
                  <a:gd name="T6" fmla="*/ 94 w 94"/>
                  <a:gd name="T7" fmla="*/ 0 h 8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4" h="87">
                    <a:moveTo>
                      <a:pt x="94" y="0"/>
                    </a:moveTo>
                    <a:lnTo>
                      <a:pt x="0" y="87"/>
                    </a:lnTo>
                    <a:lnTo>
                      <a:pt x="94" y="87"/>
                    </a:lnTo>
                    <a:lnTo>
                      <a:pt x="94" y="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1" name="Freeform 1332">
                <a:extLst>
                  <a:ext uri="{FF2B5EF4-FFF2-40B4-BE49-F238E27FC236}">
                    <a16:creationId xmlns:a16="http://schemas.microsoft.com/office/drawing/2014/main" id="{4F7B6224-8FA8-4D68-AF7F-2256A5542B6A}"/>
                  </a:ext>
                </a:extLst>
              </p:cNvPr>
              <p:cNvSpPr>
                <a:spLocks/>
              </p:cNvSpPr>
              <p:nvPr/>
            </p:nvSpPr>
            <p:spPr bwMode="auto">
              <a:xfrm>
                <a:off x="918" y="1345"/>
                <a:ext cx="94" cy="87"/>
              </a:xfrm>
              <a:custGeom>
                <a:avLst/>
                <a:gdLst>
                  <a:gd name="T0" fmla="*/ 0 w 94"/>
                  <a:gd name="T1" fmla="*/ 87 h 87"/>
                  <a:gd name="T2" fmla="*/ 94 w 94"/>
                  <a:gd name="T3" fmla="*/ 0 h 87"/>
                  <a:gd name="T4" fmla="*/ 0 w 94"/>
                  <a:gd name="T5" fmla="*/ 0 h 87"/>
                  <a:gd name="T6" fmla="*/ 0 w 94"/>
                  <a:gd name="T7" fmla="*/ 87 h 8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4" h="87">
                    <a:moveTo>
                      <a:pt x="0" y="87"/>
                    </a:moveTo>
                    <a:lnTo>
                      <a:pt x="94" y="0"/>
                    </a:lnTo>
                    <a:lnTo>
                      <a:pt x="0" y="0"/>
                    </a:lnTo>
                    <a:lnTo>
                      <a:pt x="0" y="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2" name="Rectangle 1333">
                <a:extLst>
                  <a:ext uri="{FF2B5EF4-FFF2-40B4-BE49-F238E27FC236}">
                    <a16:creationId xmlns:a16="http://schemas.microsoft.com/office/drawing/2014/main" id="{F6A14F66-6699-40B3-9A29-3DE927A6A7BE}"/>
                  </a:ext>
                </a:extLst>
              </p:cNvPr>
              <p:cNvSpPr>
                <a:spLocks noChangeArrowheads="1"/>
              </p:cNvSpPr>
              <p:nvPr/>
            </p:nvSpPr>
            <p:spPr bwMode="auto">
              <a:xfrm>
                <a:off x="931" y="1356"/>
                <a:ext cx="68" cy="65"/>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913" name="Freeform 1334">
                <a:extLst>
                  <a:ext uri="{FF2B5EF4-FFF2-40B4-BE49-F238E27FC236}">
                    <a16:creationId xmlns:a16="http://schemas.microsoft.com/office/drawing/2014/main" id="{4C838753-B136-4FA6-B68C-A5529EA8E5BC}"/>
                  </a:ext>
                </a:extLst>
              </p:cNvPr>
              <p:cNvSpPr>
                <a:spLocks/>
              </p:cNvSpPr>
              <p:nvPr/>
            </p:nvSpPr>
            <p:spPr bwMode="auto">
              <a:xfrm>
                <a:off x="826" y="1345"/>
                <a:ext cx="92" cy="87"/>
              </a:xfrm>
              <a:custGeom>
                <a:avLst/>
                <a:gdLst>
                  <a:gd name="T0" fmla="*/ 92 w 92"/>
                  <a:gd name="T1" fmla="*/ 0 h 87"/>
                  <a:gd name="T2" fmla="*/ 0 w 92"/>
                  <a:gd name="T3" fmla="*/ 87 h 87"/>
                  <a:gd name="T4" fmla="*/ 92 w 92"/>
                  <a:gd name="T5" fmla="*/ 87 h 87"/>
                  <a:gd name="T6" fmla="*/ 92 w 92"/>
                  <a:gd name="T7" fmla="*/ 0 h 8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2" h="87">
                    <a:moveTo>
                      <a:pt x="92" y="0"/>
                    </a:moveTo>
                    <a:lnTo>
                      <a:pt x="0" y="87"/>
                    </a:lnTo>
                    <a:lnTo>
                      <a:pt x="92" y="87"/>
                    </a:lnTo>
                    <a:lnTo>
                      <a:pt x="92" y="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4" name="Freeform 1335">
                <a:extLst>
                  <a:ext uri="{FF2B5EF4-FFF2-40B4-BE49-F238E27FC236}">
                    <a16:creationId xmlns:a16="http://schemas.microsoft.com/office/drawing/2014/main" id="{D4243A91-D638-44C5-9DEE-2E495E45F451}"/>
                  </a:ext>
                </a:extLst>
              </p:cNvPr>
              <p:cNvSpPr>
                <a:spLocks/>
              </p:cNvSpPr>
              <p:nvPr/>
            </p:nvSpPr>
            <p:spPr bwMode="auto">
              <a:xfrm>
                <a:off x="826" y="1345"/>
                <a:ext cx="92" cy="87"/>
              </a:xfrm>
              <a:custGeom>
                <a:avLst/>
                <a:gdLst>
                  <a:gd name="T0" fmla="*/ 0 w 92"/>
                  <a:gd name="T1" fmla="*/ 87 h 87"/>
                  <a:gd name="T2" fmla="*/ 92 w 92"/>
                  <a:gd name="T3" fmla="*/ 0 h 87"/>
                  <a:gd name="T4" fmla="*/ 0 w 92"/>
                  <a:gd name="T5" fmla="*/ 0 h 87"/>
                  <a:gd name="T6" fmla="*/ 0 w 92"/>
                  <a:gd name="T7" fmla="*/ 87 h 8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2" h="87">
                    <a:moveTo>
                      <a:pt x="0" y="87"/>
                    </a:moveTo>
                    <a:lnTo>
                      <a:pt x="92" y="0"/>
                    </a:lnTo>
                    <a:lnTo>
                      <a:pt x="0" y="0"/>
                    </a:lnTo>
                    <a:lnTo>
                      <a:pt x="0" y="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5" name="Freeform 1336">
                <a:extLst>
                  <a:ext uri="{FF2B5EF4-FFF2-40B4-BE49-F238E27FC236}">
                    <a16:creationId xmlns:a16="http://schemas.microsoft.com/office/drawing/2014/main" id="{749FB43A-66CF-40D2-98C6-B2EFA15F160A}"/>
                  </a:ext>
                </a:extLst>
              </p:cNvPr>
              <p:cNvSpPr>
                <a:spLocks/>
              </p:cNvSpPr>
              <p:nvPr/>
            </p:nvSpPr>
            <p:spPr bwMode="auto">
              <a:xfrm>
                <a:off x="1012" y="1432"/>
                <a:ext cx="93" cy="86"/>
              </a:xfrm>
              <a:custGeom>
                <a:avLst/>
                <a:gdLst>
                  <a:gd name="T0" fmla="*/ 93 w 93"/>
                  <a:gd name="T1" fmla="*/ 0 h 86"/>
                  <a:gd name="T2" fmla="*/ 0 w 93"/>
                  <a:gd name="T3" fmla="*/ 86 h 86"/>
                  <a:gd name="T4" fmla="*/ 93 w 93"/>
                  <a:gd name="T5" fmla="*/ 86 h 86"/>
                  <a:gd name="T6" fmla="*/ 93 w 93"/>
                  <a:gd name="T7" fmla="*/ 0 h 8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3" h="86">
                    <a:moveTo>
                      <a:pt x="93" y="0"/>
                    </a:moveTo>
                    <a:lnTo>
                      <a:pt x="0" y="86"/>
                    </a:lnTo>
                    <a:lnTo>
                      <a:pt x="93" y="86"/>
                    </a:lnTo>
                    <a:lnTo>
                      <a:pt x="93" y="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6" name="Rectangle 1337">
                <a:extLst>
                  <a:ext uri="{FF2B5EF4-FFF2-40B4-BE49-F238E27FC236}">
                    <a16:creationId xmlns:a16="http://schemas.microsoft.com/office/drawing/2014/main" id="{1D3E1A52-4620-4CF6-99AF-C67042EB7BAA}"/>
                  </a:ext>
                </a:extLst>
              </p:cNvPr>
              <p:cNvSpPr>
                <a:spLocks noChangeArrowheads="1"/>
              </p:cNvSpPr>
              <p:nvPr/>
            </p:nvSpPr>
            <p:spPr bwMode="auto">
              <a:xfrm>
                <a:off x="1023" y="1442"/>
                <a:ext cx="70" cy="66"/>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917" name="Freeform 1338">
                <a:extLst>
                  <a:ext uri="{FF2B5EF4-FFF2-40B4-BE49-F238E27FC236}">
                    <a16:creationId xmlns:a16="http://schemas.microsoft.com/office/drawing/2014/main" id="{21265D99-CEA0-4CC8-8528-36B356AA600A}"/>
                  </a:ext>
                </a:extLst>
              </p:cNvPr>
              <p:cNvSpPr>
                <a:spLocks/>
              </p:cNvSpPr>
              <p:nvPr/>
            </p:nvSpPr>
            <p:spPr bwMode="auto">
              <a:xfrm>
                <a:off x="826" y="1432"/>
                <a:ext cx="92" cy="86"/>
              </a:xfrm>
              <a:custGeom>
                <a:avLst/>
                <a:gdLst>
                  <a:gd name="T0" fmla="*/ 92 w 92"/>
                  <a:gd name="T1" fmla="*/ 0 h 86"/>
                  <a:gd name="T2" fmla="*/ 0 w 92"/>
                  <a:gd name="T3" fmla="*/ 86 h 86"/>
                  <a:gd name="T4" fmla="*/ 92 w 92"/>
                  <a:gd name="T5" fmla="*/ 86 h 86"/>
                  <a:gd name="T6" fmla="*/ 92 w 92"/>
                  <a:gd name="T7" fmla="*/ 0 h 8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2" h="86">
                    <a:moveTo>
                      <a:pt x="92" y="0"/>
                    </a:moveTo>
                    <a:lnTo>
                      <a:pt x="0" y="86"/>
                    </a:lnTo>
                    <a:lnTo>
                      <a:pt x="92" y="86"/>
                    </a:lnTo>
                    <a:lnTo>
                      <a:pt x="92" y="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8" name="Rectangle 1339">
                <a:extLst>
                  <a:ext uri="{FF2B5EF4-FFF2-40B4-BE49-F238E27FC236}">
                    <a16:creationId xmlns:a16="http://schemas.microsoft.com/office/drawing/2014/main" id="{5208F943-4104-4105-9D02-2D66C8EDE452}"/>
                  </a:ext>
                </a:extLst>
              </p:cNvPr>
              <p:cNvSpPr>
                <a:spLocks noChangeArrowheads="1"/>
              </p:cNvSpPr>
              <p:nvPr/>
            </p:nvSpPr>
            <p:spPr bwMode="auto">
              <a:xfrm>
                <a:off x="837" y="1442"/>
                <a:ext cx="70" cy="66"/>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919" name="Freeform 1340">
                <a:extLst>
                  <a:ext uri="{FF2B5EF4-FFF2-40B4-BE49-F238E27FC236}">
                    <a16:creationId xmlns:a16="http://schemas.microsoft.com/office/drawing/2014/main" id="{4AEBEE69-A66C-46A7-8C0A-BF1FEFAEB69B}"/>
                  </a:ext>
                </a:extLst>
              </p:cNvPr>
              <p:cNvSpPr>
                <a:spLocks/>
              </p:cNvSpPr>
              <p:nvPr/>
            </p:nvSpPr>
            <p:spPr bwMode="auto">
              <a:xfrm>
                <a:off x="918" y="1432"/>
                <a:ext cx="94" cy="86"/>
              </a:xfrm>
              <a:custGeom>
                <a:avLst/>
                <a:gdLst>
                  <a:gd name="T0" fmla="*/ 94 w 94"/>
                  <a:gd name="T1" fmla="*/ 0 h 86"/>
                  <a:gd name="T2" fmla="*/ 0 w 94"/>
                  <a:gd name="T3" fmla="*/ 86 h 86"/>
                  <a:gd name="T4" fmla="*/ 94 w 94"/>
                  <a:gd name="T5" fmla="*/ 86 h 86"/>
                  <a:gd name="T6" fmla="*/ 94 w 94"/>
                  <a:gd name="T7" fmla="*/ 0 h 8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4" h="86">
                    <a:moveTo>
                      <a:pt x="94" y="0"/>
                    </a:moveTo>
                    <a:lnTo>
                      <a:pt x="0" y="86"/>
                    </a:lnTo>
                    <a:lnTo>
                      <a:pt x="94" y="86"/>
                    </a:lnTo>
                    <a:lnTo>
                      <a:pt x="94" y="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0" name="Rectangle 1341">
                <a:extLst>
                  <a:ext uri="{FF2B5EF4-FFF2-40B4-BE49-F238E27FC236}">
                    <a16:creationId xmlns:a16="http://schemas.microsoft.com/office/drawing/2014/main" id="{D01CC493-EA01-454D-87DC-980EE78E9DC0}"/>
                  </a:ext>
                </a:extLst>
              </p:cNvPr>
              <p:cNvSpPr>
                <a:spLocks noChangeArrowheads="1"/>
              </p:cNvSpPr>
              <p:nvPr/>
            </p:nvSpPr>
            <p:spPr bwMode="auto">
              <a:xfrm>
                <a:off x="931" y="1442"/>
                <a:ext cx="68" cy="66"/>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921" name="Freeform 1342">
                <a:extLst>
                  <a:ext uri="{FF2B5EF4-FFF2-40B4-BE49-F238E27FC236}">
                    <a16:creationId xmlns:a16="http://schemas.microsoft.com/office/drawing/2014/main" id="{89D7987F-EED9-4993-989B-61E5DDB292C9}"/>
                  </a:ext>
                </a:extLst>
              </p:cNvPr>
              <p:cNvSpPr>
                <a:spLocks/>
              </p:cNvSpPr>
              <p:nvPr/>
            </p:nvSpPr>
            <p:spPr bwMode="auto">
              <a:xfrm>
                <a:off x="1012" y="1518"/>
                <a:ext cx="93" cy="88"/>
              </a:xfrm>
              <a:custGeom>
                <a:avLst/>
                <a:gdLst>
                  <a:gd name="T0" fmla="*/ 93 w 93"/>
                  <a:gd name="T1" fmla="*/ 0 h 88"/>
                  <a:gd name="T2" fmla="*/ 0 w 93"/>
                  <a:gd name="T3" fmla="*/ 88 h 88"/>
                  <a:gd name="T4" fmla="*/ 93 w 93"/>
                  <a:gd name="T5" fmla="*/ 88 h 88"/>
                  <a:gd name="T6" fmla="*/ 93 w 93"/>
                  <a:gd name="T7" fmla="*/ 0 h 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3" h="88">
                    <a:moveTo>
                      <a:pt x="93" y="0"/>
                    </a:moveTo>
                    <a:lnTo>
                      <a:pt x="0" y="88"/>
                    </a:lnTo>
                    <a:lnTo>
                      <a:pt x="93" y="88"/>
                    </a:lnTo>
                    <a:lnTo>
                      <a:pt x="93" y="0"/>
                    </a:lnTo>
                    <a:close/>
                  </a:path>
                </a:pathLst>
              </a:custGeom>
              <a:solidFill>
                <a:srgbClr val="273C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 name="Freeform 1343">
                <a:extLst>
                  <a:ext uri="{FF2B5EF4-FFF2-40B4-BE49-F238E27FC236}">
                    <a16:creationId xmlns:a16="http://schemas.microsoft.com/office/drawing/2014/main" id="{0E8472CD-AB93-4C97-9027-B11E53A9F9B2}"/>
                  </a:ext>
                </a:extLst>
              </p:cNvPr>
              <p:cNvSpPr>
                <a:spLocks/>
              </p:cNvSpPr>
              <p:nvPr/>
            </p:nvSpPr>
            <p:spPr bwMode="auto">
              <a:xfrm>
                <a:off x="1012" y="1518"/>
                <a:ext cx="93" cy="88"/>
              </a:xfrm>
              <a:custGeom>
                <a:avLst/>
                <a:gdLst>
                  <a:gd name="T0" fmla="*/ 0 w 93"/>
                  <a:gd name="T1" fmla="*/ 88 h 88"/>
                  <a:gd name="T2" fmla="*/ 93 w 93"/>
                  <a:gd name="T3" fmla="*/ 0 h 88"/>
                  <a:gd name="T4" fmla="*/ 0 w 93"/>
                  <a:gd name="T5" fmla="*/ 0 h 88"/>
                  <a:gd name="T6" fmla="*/ 0 w 93"/>
                  <a:gd name="T7" fmla="*/ 88 h 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3" h="88">
                    <a:moveTo>
                      <a:pt x="0" y="88"/>
                    </a:moveTo>
                    <a:lnTo>
                      <a:pt x="93" y="0"/>
                    </a:lnTo>
                    <a:lnTo>
                      <a:pt x="0" y="0"/>
                    </a:lnTo>
                    <a:lnTo>
                      <a:pt x="0" y="88"/>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3" name="Rectangle 1344">
                <a:extLst>
                  <a:ext uri="{FF2B5EF4-FFF2-40B4-BE49-F238E27FC236}">
                    <a16:creationId xmlns:a16="http://schemas.microsoft.com/office/drawing/2014/main" id="{09CFCB65-344B-4827-8EE4-86F048DC2119}"/>
                  </a:ext>
                </a:extLst>
              </p:cNvPr>
              <p:cNvSpPr>
                <a:spLocks noChangeArrowheads="1"/>
              </p:cNvSpPr>
              <p:nvPr/>
            </p:nvSpPr>
            <p:spPr bwMode="auto">
              <a:xfrm>
                <a:off x="1023" y="1530"/>
                <a:ext cx="70" cy="66"/>
              </a:xfrm>
              <a:prstGeom prst="rect">
                <a:avLst/>
              </a:prstGeom>
              <a:solidFill>
                <a:srgbClr val="618F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924" name="Freeform 1345">
                <a:extLst>
                  <a:ext uri="{FF2B5EF4-FFF2-40B4-BE49-F238E27FC236}">
                    <a16:creationId xmlns:a16="http://schemas.microsoft.com/office/drawing/2014/main" id="{59C6C46A-D220-4318-94E0-5F776E9BDADD}"/>
                  </a:ext>
                </a:extLst>
              </p:cNvPr>
              <p:cNvSpPr>
                <a:spLocks/>
              </p:cNvSpPr>
              <p:nvPr/>
            </p:nvSpPr>
            <p:spPr bwMode="auto">
              <a:xfrm>
                <a:off x="918" y="1518"/>
                <a:ext cx="94" cy="88"/>
              </a:xfrm>
              <a:custGeom>
                <a:avLst/>
                <a:gdLst>
                  <a:gd name="T0" fmla="*/ 94 w 94"/>
                  <a:gd name="T1" fmla="*/ 0 h 88"/>
                  <a:gd name="T2" fmla="*/ 0 w 94"/>
                  <a:gd name="T3" fmla="*/ 88 h 88"/>
                  <a:gd name="T4" fmla="*/ 94 w 94"/>
                  <a:gd name="T5" fmla="*/ 88 h 88"/>
                  <a:gd name="T6" fmla="*/ 94 w 94"/>
                  <a:gd name="T7" fmla="*/ 0 h 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4" h="88">
                    <a:moveTo>
                      <a:pt x="94" y="0"/>
                    </a:moveTo>
                    <a:lnTo>
                      <a:pt x="0" y="88"/>
                    </a:lnTo>
                    <a:lnTo>
                      <a:pt x="94" y="88"/>
                    </a:lnTo>
                    <a:lnTo>
                      <a:pt x="94" y="0"/>
                    </a:lnTo>
                    <a:close/>
                  </a:path>
                </a:pathLst>
              </a:custGeom>
              <a:solidFill>
                <a:srgbClr val="273C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5" name="Freeform 1346">
                <a:extLst>
                  <a:ext uri="{FF2B5EF4-FFF2-40B4-BE49-F238E27FC236}">
                    <a16:creationId xmlns:a16="http://schemas.microsoft.com/office/drawing/2014/main" id="{3B79BCBF-8F16-4842-85CE-3FABAAFEF7AA}"/>
                  </a:ext>
                </a:extLst>
              </p:cNvPr>
              <p:cNvSpPr>
                <a:spLocks/>
              </p:cNvSpPr>
              <p:nvPr/>
            </p:nvSpPr>
            <p:spPr bwMode="auto">
              <a:xfrm>
                <a:off x="918" y="1518"/>
                <a:ext cx="94" cy="88"/>
              </a:xfrm>
              <a:custGeom>
                <a:avLst/>
                <a:gdLst>
                  <a:gd name="T0" fmla="*/ 0 w 94"/>
                  <a:gd name="T1" fmla="*/ 88 h 88"/>
                  <a:gd name="T2" fmla="*/ 94 w 94"/>
                  <a:gd name="T3" fmla="*/ 0 h 88"/>
                  <a:gd name="T4" fmla="*/ 0 w 94"/>
                  <a:gd name="T5" fmla="*/ 0 h 88"/>
                  <a:gd name="T6" fmla="*/ 0 w 94"/>
                  <a:gd name="T7" fmla="*/ 88 h 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4" h="88">
                    <a:moveTo>
                      <a:pt x="0" y="88"/>
                    </a:moveTo>
                    <a:lnTo>
                      <a:pt x="94" y="0"/>
                    </a:lnTo>
                    <a:lnTo>
                      <a:pt x="0" y="0"/>
                    </a:lnTo>
                    <a:lnTo>
                      <a:pt x="0" y="88"/>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6" name="Rectangle 1347">
                <a:extLst>
                  <a:ext uri="{FF2B5EF4-FFF2-40B4-BE49-F238E27FC236}">
                    <a16:creationId xmlns:a16="http://schemas.microsoft.com/office/drawing/2014/main" id="{7E8DD785-302E-4AF6-A6B8-CDB9990D7AEE}"/>
                  </a:ext>
                </a:extLst>
              </p:cNvPr>
              <p:cNvSpPr>
                <a:spLocks noChangeArrowheads="1"/>
              </p:cNvSpPr>
              <p:nvPr/>
            </p:nvSpPr>
            <p:spPr bwMode="auto">
              <a:xfrm>
                <a:off x="931" y="1530"/>
                <a:ext cx="68" cy="66"/>
              </a:xfrm>
              <a:prstGeom prst="rect">
                <a:avLst/>
              </a:prstGeom>
              <a:solidFill>
                <a:srgbClr val="618F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927" name="Freeform 1348">
                <a:extLst>
                  <a:ext uri="{FF2B5EF4-FFF2-40B4-BE49-F238E27FC236}">
                    <a16:creationId xmlns:a16="http://schemas.microsoft.com/office/drawing/2014/main" id="{0B268CEF-095E-47DC-BD3B-9670E6EBBA78}"/>
                  </a:ext>
                </a:extLst>
              </p:cNvPr>
              <p:cNvSpPr>
                <a:spLocks/>
              </p:cNvSpPr>
              <p:nvPr/>
            </p:nvSpPr>
            <p:spPr bwMode="auto">
              <a:xfrm>
                <a:off x="1105" y="1394"/>
                <a:ext cx="35" cy="38"/>
              </a:xfrm>
              <a:custGeom>
                <a:avLst/>
                <a:gdLst>
                  <a:gd name="T0" fmla="*/ 0 w 35"/>
                  <a:gd name="T1" fmla="*/ 32 h 38"/>
                  <a:gd name="T2" fmla="*/ 0 w 35"/>
                  <a:gd name="T3" fmla="*/ 38 h 38"/>
                  <a:gd name="T4" fmla="*/ 35 w 35"/>
                  <a:gd name="T5" fmla="*/ 4 h 38"/>
                  <a:gd name="T6" fmla="*/ 35 w 35"/>
                  <a:gd name="T7" fmla="*/ 0 h 38"/>
                  <a:gd name="T8" fmla="*/ 0 w 35"/>
                  <a:gd name="T9" fmla="*/ 32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8">
                    <a:moveTo>
                      <a:pt x="0" y="32"/>
                    </a:moveTo>
                    <a:lnTo>
                      <a:pt x="0" y="38"/>
                    </a:lnTo>
                    <a:lnTo>
                      <a:pt x="35" y="4"/>
                    </a:lnTo>
                    <a:lnTo>
                      <a:pt x="35" y="0"/>
                    </a:lnTo>
                    <a:lnTo>
                      <a:pt x="0" y="32"/>
                    </a:lnTo>
                    <a:close/>
                  </a:path>
                </a:pathLst>
              </a:custGeom>
              <a:solidFill>
                <a:srgbClr val="0027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8" name="Freeform 1349">
                <a:extLst>
                  <a:ext uri="{FF2B5EF4-FFF2-40B4-BE49-F238E27FC236}">
                    <a16:creationId xmlns:a16="http://schemas.microsoft.com/office/drawing/2014/main" id="{1A92F936-C007-40EC-A532-ECC4B2BE8434}"/>
                  </a:ext>
                </a:extLst>
              </p:cNvPr>
              <p:cNvSpPr>
                <a:spLocks/>
              </p:cNvSpPr>
              <p:nvPr/>
            </p:nvSpPr>
            <p:spPr bwMode="auto">
              <a:xfrm>
                <a:off x="1116" y="1329"/>
                <a:ext cx="24" cy="86"/>
              </a:xfrm>
              <a:custGeom>
                <a:avLst/>
                <a:gdLst>
                  <a:gd name="T0" fmla="*/ 0 w 24"/>
                  <a:gd name="T1" fmla="*/ 86 h 86"/>
                  <a:gd name="T2" fmla="*/ 0 w 24"/>
                  <a:gd name="T3" fmla="*/ 21 h 86"/>
                  <a:gd name="T4" fmla="*/ 24 w 24"/>
                  <a:gd name="T5" fmla="*/ 0 h 86"/>
                  <a:gd name="T6" fmla="*/ 24 w 24"/>
                  <a:gd name="T7" fmla="*/ 65 h 86"/>
                  <a:gd name="T8" fmla="*/ 0 w 24"/>
                  <a:gd name="T9" fmla="*/ 86 h 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86">
                    <a:moveTo>
                      <a:pt x="0" y="86"/>
                    </a:moveTo>
                    <a:lnTo>
                      <a:pt x="0" y="21"/>
                    </a:lnTo>
                    <a:lnTo>
                      <a:pt x="24" y="0"/>
                    </a:lnTo>
                    <a:lnTo>
                      <a:pt x="24" y="65"/>
                    </a:lnTo>
                    <a:lnTo>
                      <a:pt x="0" y="86"/>
                    </a:lnTo>
                    <a:close/>
                  </a:path>
                </a:pathLst>
              </a:custGeom>
              <a:solidFill>
                <a:srgbClr val="273C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9" name="Freeform 1350">
                <a:extLst>
                  <a:ext uri="{FF2B5EF4-FFF2-40B4-BE49-F238E27FC236}">
                    <a16:creationId xmlns:a16="http://schemas.microsoft.com/office/drawing/2014/main" id="{2E357CD3-3525-4944-ACC2-64F382557BF6}"/>
                  </a:ext>
                </a:extLst>
              </p:cNvPr>
              <p:cNvSpPr>
                <a:spLocks/>
              </p:cNvSpPr>
              <p:nvPr/>
            </p:nvSpPr>
            <p:spPr bwMode="auto">
              <a:xfrm>
                <a:off x="1105" y="1345"/>
                <a:ext cx="11" cy="87"/>
              </a:xfrm>
              <a:custGeom>
                <a:avLst/>
                <a:gdLst>
                  <a:gd name="T0" fmla="*/ 0 w 11"/>
                  <a:gd name="T1" fmla="*/ 0 h 87"/>
                  <a:gd name="T2" fmla="*/ 0 w 11"/>
                  <a:gd name="T3" fmla="*/ 87 h 87"/>
                  <a:gd name="T4" fmla="*/ 11 w 11"/>
                  <a:gd name="T5" fmla="*/ 70 h 87"/>
                  <a:gd name="T6" fmla="*/ 11 w 11"/>
                  <a:gd name="T7" fmla="*/ 5 h 87"/>
                  <a:gd name="T8" fmla="*/ 0 w 11"/>
                  <a:gd name="T9" fmla="*/ 0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87">
                    <a:moveTo>
                      <a:pt x="0" y="0"/>
                    </a:moveTo>
                    <a:lnTo>
                      <a:pt x="0" y="87"/>
                    </a:lnTo>
                    <a:lnTo>
                      <a:pt x="11" y="70"/>
                    </a:lnTo>
                    <a:lnTo>
                      <a:pt x="11" y="5"/>
                    </a:lnTo>
                    <a:lnTo>
                      <a:pt x="0" y="0"/>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0" name="Freeform 1351">
                <a:extLst>
                  <a:ext uri="{FF2B5EF4-FFF2-40B4-BE49-F238E27FC236}">
                    <a16:creationId xmlns:a16="http://schemas.microsoft.com/office/drawing/2014/main" id="{0FE4F4F1-EA40-4103-BB50-7F6BCCFD9367}"/>
                  </a:ext>
                </a:extLst>
              </p:cNvPr>
              <p:cNvSpPr>
                <a:spLocks/>
              </p:cNvSpPr>
              <p:nvPr/>
            </p:nvSpPr>
            <p:spPr bwMode="auto">
              <a:xfrm>
                <a:off x="1105" y="1312"/>
                <a:ext cx="35" cy="38"/>
              </a:xfrm>
              <a:custGeom>
                <a:avLst/>
                <a:gdLst>
                  <a:gd name="T0" fmla="*/ 0 w 35"/>
                  <a:gd name="T1" fmla="*/ 32 h 38"/>
                  <a:gd name="T2" fmla="*/ 35 w 35"/>
                  <a:gd name="T3" fmla="*/ 0 h 38"/>
                  <a:gd name="T4" fmla="*/ 35 w 35"/>
                  <a:gd name="T5" fmla="*/ 17 h 38"/>
                  <a:gd name="T6" fmla="*/ 11 w 35"/>
                  <a:gd name="T7" fmla="*/ 38 h 38"/>
                  <a:gd name="T8" fmla="*/ 0 w 35"/>
                  <a:gd name="T9" fmla="*/ 32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8">
                    <a:moveTo>
                      <a:pt x="0" y="32"/>
                    </a:moveTo>
                    <a:lnTo>
                      <a:pt x="35" y="0"/>
                    </a:lnTo>
                    <a:lnTo>
                      <a:pt x="35" y="17"/>
                    </a:lnTo>
                    <a:lnTo>
                      <a:pt x="11" y="38"/>
                    </a:lnTo>
                    <a:lnTo>
                      <a:pt x="0" y="32"/>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1" name="Freeform 1352">
                <a:extLst>
                  <a:ext uri="{FF2B5EF4-FFF2-40B4-BE49-F238E27FC236}">
                    <a16:creationId xmlns:a16="http://schemas.microsoft.com/office/drawing/2014/main" id="{1680D006-1B6A-4537-A5C8-FB68DE7110D2}"/>
                  </a:ext>
                </a:extLst>
              </p:cNvPr>
              <p:cNvSpPr>
                <a:spLocks/>
              </p:cNvSpPr>
              <p:nvPr/>
            </p:nvSpPr>
            <p:spPr bwMode="auto">
              <a:xfrm>
                <a:off x="1030" y="1312"/>
                <a:ext cx="90" cy="23"/>
              </a:xfrm>
              <a:custGeom>
                <a:avLst/>
                <a:gdLst>
                  <a:gd name="T0" fmla="*/ 0 w 90"/>
                  <a:gd name="T1" fmla="*/ 23 h 23"/>
                  <a:gd name="T2" fmla="*/ 68 w 90"/>
                  <a:gd name="T3" fmla="*/ 23 h 23"/>
                  <a:gd name="T4" fmla="*/ 90 w 90"/>
                  <a:gd name="T5" fmla="*/ 0 h 23"/>
                  <a:gd name="T6" fmla="*/ 22 w 90"/>
                  <a:gd name="T7" fmla="*/ 0 h 23"/>
                  <a:gd name="T8" fmla="*/ 0 w 90"/>
                  <a:gd name="T9" fmla="*/ 23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23">
                    <a:moveTo>
                      <a:pt x="0" y="23"/>
                    </a:moveTo>
                    <a:lnTo>
                      <a:pt x="68" y="23"/>
                    </a:lnTo>
                    <a:lnTo>
                      <a:pt x="90" y="0"/>
                    </a:lnTo>
                    <a:lnTo>
                      <a:pt x="22" y="0"/>
                    </a:lnTo>
                    <a:lnTo>
                      <a:pt x="0" y="23"/>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2" name="Freeform 1353">
                <a:extLst>
                  <a:ext uri="{FF2B5EF4-FFF2-40B4-BE49-F238E27FC236}">
                    <a16:creationId xmlns:a16="http://schemas.microsoft.com/office/drawing/2014/main" id="{2EBE59D6-A00C-4702-A731-7B12DF854782}"/>
                  </a:ext>
                </a:extLst>
              </p:cNvPr>
              <p:cNvSpPr>
                <a:spLocks/>
              </p:cNvSpPr>
              <p:nvPr/>
            </p:nvSpPr>
            <p:spPr bwMode="auto">
              <a:xfrm>
                <a:off x="1012" y="1312"/>
                <a:ext cx="40" cy="33"/>
              </a:xfrm>
              <a:custGeom>
                <a:avLst/>
                <a:gdLst>
                  <a:gd name="T0" fmla="*/ 0 w 40"/>
                  <a:gd name="T1" fmla="*/ 33 h 33"/>
                  <a:gd name="T2" fmla="*/ 16 w 40"/>
                  <a:gd name="T3" fmla="*/ 23 h 33"/>
                  <a:gd name="T4" fmla="*/ 40 w 40"/>
                  <a:gd name="T5" fmla="*/ 0 h 33"/>
                  <a:gd name="T6" fmla="*/ 34 w 40"/>
                  <a:gd name="T7" fmla="*/ 0 h 33"/>
                  <a:gd name="T8" fmla="*/ 0 w 40"/>
                  <a:gd name="T9" fmla="*/ 33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33">
                    <a:moveTo>
                      <a:pt x="0" y="33"/>
                    </a:moveTo>
                    <a:lnTo>
                      <a:pt x="16" y="23"/>
                    </a:lnTo>
                    <a:lnTo>
                      <a:pt x="40" y="0"/>
                    </a:lnTo>
                    <a:lnTo>
                      <a:pt x="34" y="0"/>
                    </a:lnTo>
                    <a:lnTo>
                      <a:pt x="0" y="33"/>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3" name="Freeform 1354">
                <a:extLst>
                  <a:ext uri="{FF2B5EF4-FFF2-40B4-BE49-F238E27FC236}">
                    <a16:creationId xmlns:a16="http://schemas.microsoft.com/office/drawing/2014/main" id="{98CB29D7-B3D6-4CB6-97AC-D4FDACB1CD9C}"/>
                  </a:ext>
                </a:extLst>
              </p:cNvPr>
              <p:cNvSpPr>
                <a:spLocks/>
              </p:cNvSpPr>
              <p:nvPr/>
            </p:nvSpPr>
            <p:spPr bwMode="auto">
              <a:xfrm>
                <a:off x="1098" y="1312"/>
                <a:ext cx="42" cy="33"/>
              </a:xfrm>
              <a:custGeom>
                <a:avLst/>
                <a:gdLst>
                  <a:gd name="T0" fmla="*/ 7 w 42"/>
                  <a:gd name="T1" fmla="*/ 33 h 33"/>
                  <a:gd name="T2" fmla="*/ 0 w 42"/>
                  <a:gd name="T3" fmla="*/ 23 h 33"/>
                  <a:gd name="T4" fmla="*/ 24 w 42"/>
                  <a:gd name="T5" fmla="*/ 0 h 33"/>
                  <a:gd name="T6" fmla="*/ 42 w 42"/>
                  <a:gd name="T7" fmla="*/ 0 h 33"/>
                  <a:gd name="T8" fmla="*/ 7 w 42"/>
                  <a:gd name="T9" fmla="*/ 33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 h="33">
                    <a:moveTo>
                      <a:pt x="7" y="33"/>
                    </a:moveTo>
                    <a:lnTo>
                      <a:pt x="0" y="23"/>
                    </a:lnTo>
                    <a:lnTo>
                      <a:pt x="24" y="0"/>
                    </a:lnTo>
                    <a:lnTo>
                      <a:pt x="42" y="0"/>
                    </a:lnTo>
                    <a:lnTo>
                      <a:pt x="7" y="33"/>
                    </a:lnTo>
                    <a:close/>
                  </a:path>
                </a:pathLst>
              </a:custGeom>
              <a:solidFill>
                <a:srgbClr val="336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4" name="Freeform 1355">
                <a:extLst>
                  <a:ext uri="{FF2B5EF4-FFF2-40B4-BE49-F238E27FC236}">
                    <a16:creationId xmlns:a16="http://schemas.microsoft.com/office/drawing/2014/main" id="{76C4DD93-1070-4AA1-B26E-1C3450F8D543}"/>
                  </a:ext>
                </a:extLst>
              </p:cNvPr>
              <p:cNvSpPr>
                <a:spLocks/>
              </p:cNvSpPr>
              <p:nvPr/>
            </p:nvSpPr>
            <p:spPr bwMode="auto">
              <a:xfrm>
                <a:off x="1012" y="1335"/>
                <a:ext cx="93" cy="10"/>
              </a:xfrm>
              <a:custGeom>
                <a:avLst/>
                <a:gdLst>
                  <a:gd name="T0" fmla="*/ 0 w 93"/>
                  <a:gd name="T1" fmla="*/ 10 h 10"/>
                  <a:gd name="T2" fmla="*/ 16 w 93"/>
                  <a:gd name="T3" fmla="*/ 0 h 10"/>
                  <a:gd name="T4" fmla="*/ 86 w 93"/>
                  <a:gd name="T5" fmla="*/ 0 h 10"/>
                  <a:gd name="T6" fmla="*/ 93 w 93"/>
                  <a:gd name="T7" fmla="*/ 10 h 10"/>
                  <a:gd name="T8" fmla="*/ 0 w 93"/>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 h="10">
                    <a:moveTo>
                      <a:pt x="0" y="10"/>
                    </a:moveTo>
                    <a:lnTo>
                      <a:pt x="16" y="0"/>
                    </a:lnTo>
                    <a:lnTo>
                      <a:pt x="86" y="0"/>
                    </a:lnTo>
                    <a:lnTo>
                      <a:pt x="93" y="10"/>
                    </a:lnTo>
                    <a:lnTo>
                      <a:pt x="0" y="10"/>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5" name="Freeform 1356">
                <a:extLst>
                  <a:ext uri="{FF2B5EF4-FFF2-40B4-BE49-F238E27FC236}">
                    <a16:creationId xmlns:a16="http://schemas.microsoft.com/office/drawing/2014/main" id="{8DA75CE8-8005-42E3-B111-CAB068AF775A}"/>
                  </a:ext>
                </a:extLst>
              </p:cNvPr>
              <p:cNvSpPr>
                <a:spLocks/>
              </p:cNvSpPr>
              <p:nvPr/>
            </p:nvSpPr>
            <p:spPr bwMode="auto">
              <a:xfrm>
                <a:off x="1105" y="1482"/>
                <a:ext cx="35" cy="36"/>
              </a:xfrm>
              <a:custGeom>
                <a:avLst/>
                <a:gdLst>
                  <a:gd name="T0" fmla="*/ 0 w 35"/>
                  <a:gd name="T1" fmla="*/ 32 h 36"/>
                  <a:gd name="T2" fmla="*/ 0 w 35"/>
                  <a:gd name="T3" fmla="*/ 36 h 36"/>
                  <a:gd name="T4" fmla="*/ 35 w 35"/>
                  <a:gd name="T5" fmla="*/ 4 h 36"/>
                  <a:gd name="T6" fmla="*/ 35 w 35"/>
                  <a:gd name="T7" fmla="*/ 0 h 36"/>
                  <a:gd name="T8" fmla="*/ 0 w 35"/>
                  <a:gd name="T9" fmla="*/ 32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6">
                    <a:moveTo>
                      <a:pt x="0" y="32"/>
                    </a:moveTo>
                    <a:lnTo>
                      <a:pt x="0" y="36"/>
                    </a:lnTo>
                    <a:lnTo>
                      <a:pt x="35" y="4"/>
                    </a:lnTo>
                    <a:lnTo>
                      <a:pt x="35" y="0"/>
                    </a:lnTo>
                    <a:lnTo>
                      <a:pt x="0" y="32"/>
                    </a:lnTo>
                    <a:close/>
                  </a:path>
                </a:pathLst>
              </a:custGeom>
              <a:solidFill>
                <a:srgbClr val="0027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6" name="Freeform 1357">
                <a:extLst>
                  <a:ext uri="{FF2B5EF4-FFF2-40B4-BE49-F238E27FC236}">
                    <a16:creationId xmlns:a16="http://schemas.microsoft.com/office/drawing/2014/main" id="{BE864B72-9070-4E28-8E15-609DDD3BFF15}"/>
                  </a:ext>
                </a:extLst>
              </p:cNvPr>
              <p:cNvSpPr>
                <a:spLocks/>
              </p:cNvSpPr>
              <p:nvPr/>
            </p:nvSpPr>
            <p:spPr bwMode="auto">
              <a:xfrm>
                <a:off x="1116" y="1415"/>
                <a:ext cx="24" cy="87"/>
              </a:xfrm>
              <a:custGeom>
                <a:avLst/>
                <a:gdLst>
                  <a:gd name="T0" fmla="*/ 0 w 24"/>
                  <a:gd name="T1" fmla="*/ 87 h 87"/>
                  <a:gd name="T2" fmla="*/ 0 w 24"/>
                  <a:gd name="T3" fmla="*/ 21 h 87"/>
                  <a:gd name="T4" fmla="*/ 24 w 24"/>
                  <a:gd name="T5" fmla="*/ 0 h 87"/>
                  <a:gd name="T6" fmla="*/ 24 w 24"/>
                  <a:gd name="T7" fmla="*/ 65 h 87"/>
                  <a:gd name="T8" fmla="*/ 0 w 24"/>
                  <a:gd name="T9" fmla="*/ 87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87">
                    <a:moveTo>
                      <a:pt x="0" y="87"/>
                    </a:moveTo>
                    <a:lnTo>
                      <a:pt x="0" y="21"/>
                    </a:lnTo>
                    <a:lnTo>
                      <a:pt x="24" y="0"/>
                    </a:lnTo>
                    <a:lnTo>
                      <a:pt x="24" y="65"/>
                    </a:lnTo>
                    <a:lnTo>
                      <a:pt x="0" y="87"/>
                    </a:lnTo>
                    <a:close/>
                  </a:path>
                </a:pathLst>
              </a:custGeom>
              <a:solidFill>
                <a:srgbClr val="273C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7" name="Freeform 1358">
                <a:extLst>
                  <a:ext uri="{FF2B5EF4-FFF2-40B4-BE49-F238E27FC236}">
                    <a16:creationId xmlns:a16="http://schemas.microsoft.com/office/drawing/2014/main" id="{69891E6C-E83E-4D17-93BE-1B3AB477F9CF}"/>
                  </a:ext>
                </a:extLst>
              </p:cNvPr>
              <p:cNvSpPr>
                <a:spLocks/>
              </p:cNvSpPr>
              <p:nvPr/>
            </p:nvSpPr>
            <p:spPr bwMode="auto">
              <a:xfrm>
                <a:off x="1105" y="1432"/>
                <a:ext cx="11" cy="86"/>
              </a:xfrm>
              <a:custGeom>
                <a:avLst/>
                <a:gdLst>
                  <a:gd name="T0" fmla="*/ 0 w 11"/>
                  <a:gd name="T1" fmla="*/ 0 h 86"/>
                  <a:gd name="T2" fmla="*/ 0 w 11"/>
                  <a:gd name="T3" fmla="*/ 86 h 86"/>
                  <a:gd name="T4" fmla="*/ 11 w 11"/>
                  <a:gd name="T5" fmla="*/ 70 h 86"/>
                  <a:gd name="T6" fmla="*/ 11 w 11"/>
                  <a:gd name="T7" fmla="*/ 4 h 86"/>
                  <a:gd name="T8" fmla="*/ 0 w 11"/>
                  <a:gd name="T9" fmla="*/ 0 h 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86">
                    <a:moveTo>
                      <a:pt x="0" y="0"/>
                    </a:moveTo>
                    <a:lnTo>
                      <a:pt x="0" y="86"/>
                    </a:lnTo>
                    <a:lnTo>
                      <a:pt x="11" y="70"/>
                    </a:lnTo>
                    <a:lnTo>
                      <a:pt x="11" y="4"/>
                    </a:lnTo>
                    <a:lnTo>
                      <a:pt x="0" y="0"/>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8" name="Freeform 1359">
                <a:extLst>
                  <a:ext uri="{FF2B5EF4-FFF2-40B4-BE49-F238E27FC236}">
                    <a16:creationId xmlns:a16="http://schemas.microsoft.com/office/drawing/2014/main" id="{BE1DCB0B-8EAF-4621-818B-8B1D382E287B}"/>
                  </a:ext>
                </a:extLst>
              </p:cNvPr>
              <p:cNvSpPr>
                <a:spLocks/>
              </p:cNvSpPr>
              <p:nvPr/>
            </p:nvSpPr>
            <p:spPr bwMode="auto">
              <a:xfrm>
                <a:off x="1105" y="1398"/>
                <a:ext cx="35" cy="38"/>
              </a:xfrm>
              <a:custGeom>
                <a:avLst/>
                <a:gdLst>
                  <a:gd name="T0" fmla="*/ 0 w 35"/>
                  <a:gd name="T1" fmla="*/ 32 h 38"/>
                  <a:gd name="T2" fmla="*/ 35 w 35"/>
                  <a:gd name="T3" fmla="*/ 0 h 38"/>
                  <a:gd name="T4" fmla="*/ 35 w 35"/>
                  <a:gd name="T5" fmla="*/ 17 h 38"/>
                  <a:gd name="T6" fmla="*/ 11 w 35"/>
                  <a:gd name="T7" fmla="*/ 38 h 38"/>
                  <a:gd name="T8" fmla="*/ 0 w 35"/>
                  <a:gd name="T9" fmla="*/ 32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8">
                    <a:moveTo>
                      <a:pt x="0" y="32"/>
                    </a:moveTo>
                    <a:lnTo>
                      <a:pt x="35" y="0"/>
                    </a:lnTo>
                    <a:lnTo>
                      <a:pt x="35" y="17"/>
                    </a:lnTo>
                    <a:lnTo>
                      <a:pt x="11" y="38"/>
                    </a:lnTo>
                    <a:lnTo>
                      <a:pt x="0" y="32"/>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9" name="Freeform 1360">
                <a:extLst>
                  <a:ext uri="{FF2B5EF4-FFF2-40B4-BE49-F238E27FC236}">
                    <a16:creationId xmlns:a16="http://schemas.microsoft.com/office/drawing/2014/main" id="{B8314AB4-12F6-47CE-9209-76BFD19207D8}"/>
                  </a:ext>
                </a:extLst>
              </p:cNvPr>
              <p:cNvSpPr>
                <a:spLocks/>
              </p:cNvSpPr>
              <p:nvPr/>
            </p:nvSpPr>
            <p:spPr bwMode="auto">
              <a:xfrm>
                <a:off x="1105" y="1568"/>
                <a:ext cx="35" cy="38"/>
              </a:xfrm>
              <a:custGeom>
                <a:avLst/>
                <a:gdLst>
                  <a:gd name="T0" fmla="*/ 0 w 35"/>
                  <a:gd name="T1" fmla="*/ 32 h 38"/>
                  <a:gd name="T2" fmla="*/ 0 w 35"/>
                  <a:gd name="T3" fmla="*/ 38 h 38"/>
                  <a:gd name="T4" fmla="*/ 35 w 35"/>
                  <a:gd name="T5" fmla="*/ 5 h 38"/>
                  <a:gd name="T6" fmla="*/ 35 w 35"/>
                  <a:gd name="T7" fmla="*/ 0 h 38"/>
                  <a:gd name="T8" fmla="*/ 0 w 35"/>
                  <a:gd name="T9" fmla="*/ 32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8">
                    <a:moveTo>
                      <a:pt x="0" y="32"/>
                    </a:moveTo>
                    <a:lnTo>
                      <a:pt x="0" y="38"/>
                    </a:lnTo>
                    <a:lnTo>
                      <a:pt x="35" y="5"/>
                    </a:lnTo>
                    <a:lnTo>
                      <a:pt x="35" y="0"/>
                    </a:lnTo>
                    <a:lnTo>
                      <a:pt x="0"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0" name="Freeform 1361">
                <a:extLst>
                  <a:ext uri="{FF2B5EF4-FFF2-40B4-BE49-F238E27FC236}">
                    <a16:creationId xmlns:a16="http://schemas.microsoft.com/office/drawing/2014/main" id="{1102090D-7F1F-4221-88D9-46FA5E39CB3B}"/>
                  </a:ext>
                </a:extLst>
              </p:cNvPr>
              <p:cNvSpPr>
                <a:spLocks/>
              </p:cNvSpPr>
              <p:nvPr/>
            </p:nvSpPr>
            <p:spPr bwMode="auto">
              <a:xfrm>
                <a:off x="1116" y="1503"/>
                <a:ext cx="24" cy="86"/>
              </a:xfrm>
              <a:custGeom>
                <a:avLst/>
                <a:gdLst>
                  <a:gd name="T0" fmla="*/ 0 w 24"/>
                  <a:gd name="T1" fmla="*/ 86 h 86"/>
                  <a:gd name="T2" fmla="*/ 0 w 24"/>
                  <a:gd name="T3" fmla="*/ 21 h 86"/>
                  <a:gd name="T4" fmla="*/ 24 w 24"/>
                  <a:gd name="T5" fmla="*/ 0 h 86"/>
                  <a:gd name="T6" fmla="*/ 24 w 24"/>
                  <a:gd name="T7" fmla="*/ 65 h 86"/>
                  <a:gd name="T8" fmla="*/ 0 w 24"/>
                  <a:gd name="T9" fmla="*/ 86 h 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86">
                    <a:moveTo>
                      <a:pt x="0" y="86"/>
                    </a:moveTo>
                    <a:lnTo>
                      <a:pt x="0" y="21"/>
                    </a:lnTo>
                    <a:lnTo>
                      <a:pt x="24" y="0"/>
                    </a:lnTo>
                    <a:lnTo>
                      <a:pt x="24" y="65"/>
                    </a:lnTo>
                    <a:lnTo>
                      <a:pt x="0" y="86"/>
                    </a:lnTo>
                    <a:close/>
                  </a:path>
                </a:pathLst>
              </a:custGeom>
              <a:solidFill>
                <a:srgbClr val="273C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1" name="Freeform 1362">
                <a:extLst>
                  <a:ext uri="{FF2B5EF4-FFF2-40B4-BE49-F238E27FC236}">
                    <a16:creationId xmlns:a16="http://schemas.microsoft.com/office/drawing/2014/main" id="{57AD3E35-F7DB-46FE-9036-323ED91053BD}"/>
                  </a:ext>
                </a:extLst>
              </p:cNvPr>
              <p:cNvSpPr>
                <a:spLocks/>
              </p:cNvSpPr>
              <p:nvPr/>
            </p:nvSpPr>
            <p:spPr bwMode="auto">
              <a:xfrm>
                <a:off x="1105" y="1518"/>
                <a:ext cx="11" cy="88"/>
              </a:xfrm>
              <a:custGeom>
                <a:avLst/>
                <a:gdLst>
                  <a:gd name="T0" fmla="*/ 0 w 11"/>
                  <a:gd name="T1" fmla="*/ 0 h 88"/>
                  <a:gd name="T2" fmla="*/ 0 w 11"/>
                  <a:gd name="T3" fmla="*/ 88 h 88"/>
                  <a:gd name="T4" fmla="*/ 11 w 11"/>
                  <a:gd name="T5" fmla="*/ 71 h 88"/>
                  <a:gd name="T6" fmla="*/ 11 w 11"/>
                  <a:gd name="T7" fmla="*/ 6 h 88"/>
                  <a:gd name="T8" fmla="*/ 0 w 11"/>
                  <a:gd name="T9" fmla="*/ 0 h 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88">
                    <a:moveTo>
                      <a:pt x="0" y="0"/>
                    </a:moveTo>
                    <a:lnTo>
                      <a:pt x="0" y="88"/>
                    </a:lnTo>
                    <a:lnTo>
                      <a:pt x="11" y="71"/>
                    </a:lnTo>
                    <a:lnTo>
                      <a:pt x="11" y="6"/>
                    </a:lnTo>
                    <a:lnTo>
                      <a:pt x="0" y="0"/>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2" name="Freeform 1363">
                <a:extLst>
                  <a:ext uri="{FF2B5EF4-FFF2-40B4-BE49-F238E27FC236}">
                    <a16:creationId xmlns:a16="http://schemas.microsoft.com/office/drawing/2014/main" id="{DD212532-E324-4F97-AD16-9E56CA046402}"/>
                  </a:ext>
                </a:extLst>
              </p:cNvPr>
              <p:cNvSpPr>
                <a:spLocks/>
              </p:cNvSpPr>
              <p:nvPr/>
            </p:nvSpPr>
            <p:spPr bwMode="auto">
              <a:xfrm>
                <a:off x="1105" y="1486"/>
                <a:ext cx="35" cy="38"/>
              </a:xfrm>
              <a:custGeom>
                <a:avLst/>
                <a:gdLst>
                  <a:gd name="T0" fmla="*/ 0 w 35"/>
                  <a:gd name="T1" fmla="*/ 32 h 38"/>
                  <a:gd name="T2" fmla="*/ 35 w 35"/>
                  <a:gd name="T3" fmla="*/ 0 h 38"/>
                  <a:gd name="T4" fmla="*/ 35 w 35"/>
                  <a:gd name="T5" fmla="*/ 17 h 38"/>
                  <a:gd name="T6" fmla="*/ 11 w 35"/>
                  <a:gd name="T7" fmla="*/ 38 h 38"/>
                  <a:gd name="T8" fmla="*/ 0 w 35"/>
                  <a:gd name="T9" fmla="*/ 32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8">
                    <a:moveTo>
                      <a:pt x="0" y="32"/>
                    </a:moveTo>
                    <a:lnTo>
                      <a:pt x="35" y="0"/>
                    </a:lnTo>
                    <a:lnTo>
                      <a:pt x="35" y="17"/>
                    </a:lnTo>
                    <a:lnTo>
                      <a:pt x="11" y="38"/>
                    </a:lnTo>
                    <a:lnTo>
                      <a:pt x="0" y="32"/>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3" name="Freeform 1364">
                <a:extLst>
                  <a:ext uri="{FF2B5EF4-FFF2-40B4-BE49-F238E27FC236}">
                    <a16:creationId xmlns:a16="http://schemas.microsoft.com/office/drawing/2014/main" id="{67CB3ECB-CE65-4067-91D2-198EFBCBD1B0}"/>
                  </a:ext>
                </a:extLst>
              </p:cNvPr>
              <p:cNvSpPr>
                <a:spLocks/>
              </p:cNvSpPr>
              <p:nvPr/>
            </p:nvSpPr>
            <p:spPr bwMode="auto">
              <a:xfrm>
                <a:off x="1140" y="1360"/>
                <a:ext cx="33" cy="38"/>
              </a:xfrm>
              <a:custGeom>
                <a:avLst/>
                <a:gdLst>
                  <a:gd name="T0" fmla="*/ 0 w 33"/>
                  <a:gd name="T1" fmla="*/ 34 h 38"/>
                  <a:gd name="T2" fmla="*/ 0 w 33"/>
                  <a:gd name="T3" fmla="*/ 38 h 38"/>
                  <a:gd name="T4" fmla="*/ 33 w 33"/>
                  <a:gd name="T5" fmla="*/ 7 h 38"/>
                  <a:gd name="T6" fmla="*/ 33 w 33"/>
                  <a:gd name="T7" fmla="*/ 0 h 38"/>
                  <a:gd name="T8" fmla="*/ 0 w 33"/>
                  <a:gd name="T9" fmla="*/ 34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8">
                    <a:moveTo>
                      <a:pt x="0" y="34"/>
                    </a:moveTo>
                    <a:lnTo>
                      <a:pt x="0" y="38"/>
                    </a:lnTo>
                    <a:lnTo>
                      <a:pt x="33" y="7"/>
                    </a:lnTo>
                    <a:lnTo>
                      <a:pt x="33" y="0"/>
                    </a:lnTo>
                    <a:lnTo>
                      <a:pt x="0" y="34"/>
                    </a:lnTo>
                    <a:close/>
                  </a:path>
                </a:pathLst>
              </a:custGeom>
              <a:solidFill>
                <a:srgbClr val="0027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4" name="Freeform 1365">
                <a:extLst>
                  <a:ext uri="{FF2B5EF4-FFF2-40B4-BE49-F238E27FC236}">
                    <a16:creationId xmlns:a16="http://schemas.microsoft.com/office/drawing/2014/main" id="{10D9DF98-8256-4445-B316-6CCD6B8BD169}"/>
                  </a:ext>
                </a:extLst>
              </p:cNvPr>
              <p:cNvSpPr>
                <a:spLocks/>
              </p:cNvSpPr>
              <p:nvPr/>
            </p:nvSpPr>
            <p:spPr bwMode="auto">
              <a:xfrm>
                <a:off x="1151" y="1295"/>
                <a:ext cx="22" cy="87"/>
              </a:xfrm>
              <a:custGeom>
                <a:avLst/>
                <a:gdLst>
                  <a:gd name="T0" fmla="*/ 0 w 22"/>
                  <a:gd name="T1" fmla="*/ 87 h 87"/>
                  <a:gd name="T2" fmla="*/ 0 w 22"/>
                  <a:gd name="T3" fmla="*/ 22 h 87"/>
                  <a:gd name="T4" fmla="*/ 22 w 22"/>
                  <a:gd name="T5" fmla="*/ 0 h 87"/>
                  <a:gd name="T6" fmla="*/ 22 w 22"/>
                  <a:gd name="T7" fmla="*/ 65 h 87"/>
                  <a:gd name="T8" fmla="*/ 0 w 22"/>
                  <a:gd name="T9" fmla="*/ 87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87">
                    <a:moveTo>
                      <a:pt x="0" y="87"/>
                    </a:moveTo>
                    <a:lnTo>
                      <a:pt x="0" y="22"/>
                    </a:lnTo>
                    <a:lnTo>
                      <a:pt x="22" y="0"/>
                    </a:lnTo>
                    <a:lnTo>
                      <a:pt x="22" y="65"/>
                    </a:lnTo>
                    <a:lnTo>
                      <a:pt x="0" y="87"/>
                    </a:lnTo>
                    <a:close/>
                  </a:path>
                </a:pathLst>
              </a:custGeom>
              <a:solidFill>
                <a:srgbClr val="273C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5" name="Freeform 1366">
                <a:extLst>
                  <a:ext uri="{FF2B5EF4-FFF2-40B4-BE49-F238E27FC236}">
                    <a16:creationId xmlns:a16="http://schemas.microsoft.com/office/drawing/2014/main" id="{28A76FD3-EFF1-4B20-AD99-30190592345B}"/>
                  </a:ext>
                </a:extLst>
              </p:cNvPr>
              <p:cNvSpPr>
                <a:spLocks/>
              </p:cNvSpPr>
              <p:nvPr/>
            </p:nvSpPr>
            <p:spPr bwMode="auto">
              <a:xfrm>
                <a:off x="1140" y="1312"/>
                <a:ext cx="11" cy="86"/>
              </a:xfrm>
              <a:custGeom>
                <a:avLst/>
                <a:gdLst>
                  <a:gd name="T0" fmla="*/ 0 w 11"/>
                  <a:gd name="T1" fmla="*/ 0 h 86"/>
                  <a:gd name="T2" fmla="*/ 0 w 11"/>
                  <a:gd name="T3" fmla="*/ 86 h 86"/>
                  <a:gd name="T4" fmla="*/ 11 w 11"/>
                  <a:gd name="T5" fmla="*/ 70 h 86"/>
                  <a:gd name="T6" fmla="*/ 11 w 11"/>
                  <a:gd name="T7" fmla="*/ 6 h 86"/>
                  <a:gd name="T8" fmla="*/ 0 w 11"/>
                  <a:gd name="T9" fmla="*/ 0 h 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86">
                    <a:moveTo>
                      <a:pt x="0" y="0"/>
                    </a:moveTo>
                    <a:lnTo>
                      <a:pt x="0" y="86"/>
                    </a:lnTo>
                    <a:lnTo>
                      <a:pt x="11" y="70"/>
                    </a:lnTo>
                    <a:lnTo>
                      <a:pt x="11" y="6"/>
                    </a:lnTo>
                    <a:lnTo>
                      <a:pt x="0" y="0"/>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6" name="Freeform 1367">
                <a:extLst>
                  <a:ext uri="{FF2B5EF4-FFF2-40B4-BE49-F238E27FC236}">
                    <a16:creationId xmlns:a16="http://schemas.microsoft.com/office/drawing/2014/main" id="{0173FEBE-3D94-4FA7-86FF-EF0F4B245C8A}"/>
                  </a:ext>
                </a:extLst>
              </p:cNvPr>
              <p:cNvSpPr>
                <a:spLocks/>
              </p:cNvSpPr>
              <p:nvPr/>
            </p:nvSpPr>
            <p:spPr bwMode="auto">
              <a:xfrm>
                <a:off x="1140" y="1280"/>
                <a:ext cx="33" cy="37"/>
              </a:xfrm>
              <a:custGeom>
                <a:avLst/>
                <a:gdLst>
                  <a:gd name="T0" fmla="*/ 0 w 33"/>
                  <a:gd name="T1" fmla="*/ 32 h 37"/>
                  <a:gd name="T2" fmla="*/ 33 w 33"/>
                  <a:gd name="T3" fmla="*/ 0 h 37"/>
                  <a:gd name="T4" fmla="*/ 33 w 33"/>
                  <a:gd name="T5" fmla="*/ 15 h 37"/>
                  <a:gd name="T6" fmla="*/ 11 w 33"/>
                  <a:gd name="T7" fmla="*/ 37 h 37"/>
                  <a:gd name="T8" fmla="*/ 0 w 33"/>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7">
                    <a:moveTo>
                      <a:pt x="0" y="32"/>
                    </a:moveTo>
                    <a:lnTo>
                      <a:pt x="33" y="0"/>
                    </a:lnTo>
                    <a:lnTo>
                      <a:pt x="33" y="15"/>
                    </a:lnTo>
                    <a:lnTo>
                      <a:pt x="11" y="37"/>
                    </a:lnTo>
                    <a:lnTo>
                      <a:pt x="0" y="32"/>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7" name="Freeform 1368">
                <a:extLst>
                  <a:ext uri="{FF2B5EF4-FFF2-40B4-BE49-F238E27FC236}">
                    <a16:creationId xmlns:a16="http://schemas.microsoft.com/office/drawing/2014/main" id="{CBE83CDA-D764-4FBD-9BA6-474224B9C028}"/>
                  </a:ext>
                </a:extLst>
              </p:cNvPr>
              <p:cNvSpPr>
                <a:spLocks/>
              </p:cNvSpPr>
              <p:nvPr/>
            </p:nvSpPr>
            <p:spPr bwMode="auto">
              <a:xfrm>
                <a:off x="1140" y="1448"/>
                <a:ext cx="33" cy="38"/>
              </a:xfrm>
              <a:custGeom>
                <a:avLst/>
                <a:gdLst>
                  <a:gd name="T0" fmla="*/ 0 w 33"/>
                  <a:gd name="T1" fmla="*/ 32 h 38"/>
                  <a:gd name="T2" fmla="*/ 0 w 33"/>
                  <a:gd name="T3" fmla="*/ 38 h 38"/>
                  <a:gd name="T4" fmla="*/ 33 w 33"/>
                  <a:gd name="T5" fmla="*/ 5 h 38"/>
                  <a:gd name="T6" fmla="*/ 33 w 33"/>
                  <a:gd name="T7" fmla="*/ 0 h 38"/>
                  <a:gd name="T8" fmla="*/ 0 w 33"/>
                  <a:gd name="T9" fmla="*/ 32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8">
                    <a:moveTo>
                      <a:pt x="0" y="32"/>
                    </a:moveTo>
                    <a:lnTo>
                      <a:pt x="0" y="38"/>
                    </a:lnTo>
                    <a:lnTo>
                      <a:pt x="33" y="5"/>
                    </a:lnTo>
                    <a:lnTo>
                      <a:pt x="33" y="0"/>
                    </a:lnTo>
                    <a:lnTo>
                      <a:pt x="0" y="32"/>
                    </a:lnTo>
                    <a:close/>
                  </a:path>
                </a:pathLst>
              </a:custGeom>
              <a:solidFill>
                <a:srgbClr val="0027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8" name="Freeform 1369">
                <a:extLst>
                  <a:ext uri="{FF2B5EF4-FFF2-40B4-BE49-F238E27FC236}">
                    <a16:creationId xmlns:a16="http://schemas.microsoft.com/office/drawing/2014/main" id="{450D88E1-26F5-4280-8984-59291145FC28}"/>
                  </a:ext>
                </a:extLst>
              </p:cNvPr>
              <p:cNvSpPr>
                <a:spLocks/>
              </p:cNvSpPr>
              <p:nvPr/>
            </p:nvSpPr>
            <p:spPr bwMode="auto">
              <a:xfrm>
                <a:off x="1151" y="1382"/>
                <a:ext cx="22" cy="88"/>
              </a:xfrm>
              <a:custGeom>
                <a:avLst/>
                <a:gdLst>
                  <a:gd name="T0" fmla="*/ 0 w 22"/>
                  <a:gd name="T1" fmla="*/ 88 h 88"/>
                  <a:gd name="T2" fmla="*/ 0 w 22"/>
                  <a:gd name="T3" fmla="*/ 22 h 88"/>
                  <a:gd name="T4" fmla="*/ 22 w 22"/>
                  <a:gd name="T5" fmla="*/ 0 h 88"/>
                  <a:gd name="T6" fmla="*/ 22 w 22"/>
                  <a:gd name="T7" fmla="*/ 66 h 88"/>
                  <a:gd name="T8" fmla="*/ 0 w 22"/>
                  <a:gd name="T9" fmla="*/ 88 h 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88">
                    <a:moveTo>
                      <a:pt x="0" y="88"/>
                    </a:moveTo>
                    <a:lnTo>
                      <a:pt x="0" y="22"/>
                    </a:lnTo>
                    <a:lnTo>
                      <a:pt x="22" y="0"/>
                    </a:lnTo>
                    <a:lnTo>
                      <a:pt x="22" y="66"/>
                    </a:lnTo>
                    <a:lnTo>
                      <a:pt x="0" y="88"/>
                    </a:lnTo>
                    <a:close/>
                  </a:path>
                </a:pathLst>
              </a:custGeom>
              <a:solidFill>
                <a:srgbClr val="273C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9" name="Freeform 1370">
                <a:extLst>
                  <a:ext uri="{FF2B5EF4-FFF2-40B4-BE49-F238E27FC236}">
                    <a16:creationId xmlns:a16="http://schemas.microsoft.com/office/drawing/2014/main" id="{BD978C04-75F7-4F7F-87C0-E710EB3E08F2}"/>
                  </a:ext>
                </a:extLst>
              </p:cNvPr>
              <p:cNvSpPr>
                <a:spLocks/>
              </p:cNvSpPr>
              <p:nvPr/>
            </p:nvSpPr>
            <p:spPr bwMode="auto">
              <a:xfrm>
                <a:off x="1140" y="1398"/>
                <a:ext cx="11" cy="88"/>
              </a:xfrm>
              <a:custGeom>
                <a:avLst/>
                <a:gdLst>
                  <a:gd name="T0" fmla="*/ 0 w 11"/>
                  <a:gd name="T1" fmla="*/ 0 h 88"/>
                  <a:gd name="T2" fmla="*/ 0 w 11"/>
                  <a:gd name="T3" fmla="*/ 88 h 88"/>
                  <a:gd name="T4" fmla="*/ 11 w 11"/>
                  <a:gd name="T5" fmla="*/ 72 h 88"/>
                  <a:gd name="T6" fmla="*/ 11 w 11"/>
                  <a:gd name="T7" fmla="*/ 6 h 88"/>
                  <a:gd name="T8" fmla="*/ 0 w 11"/>
                  <a:gd name="T9" fmla="*/ 0 h 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88">
                    <a:moveTo>
                      <a:pt x="0" y="0"/>
                    </a:moveTo>
                    <a:lnTo>
                      <a:pt x="0" y="88"/>
                    </a:lnTo>
                    <a:lnTo>
                      <a:pt x="11" y="72"/>
                    </a:lnTo>
                    <a:lnTo>
                      <a:pt x="11" y="6"/>
                    </a:lnTo>
                    <a:lnTo>
                      <a:pt x="0" y="0"/>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0" name="Freeform 1371">
                <a:extLst>
                  <a:ext uri="{FF2B5EF4-FFF2-40B4-BE49-F238E27FC236}">
                    <a16:creationId xmlns:a16="http://schemas.microsoft.com/office/drawing/2014/main" id="{6B914851-0350-422A-BDA3-C87D3FFFC3E3}"/>
                  </a:ext>
                </a:extLst>
              </p:cNvPr>
              <p:cNvSpPr>
                <a:spLocks/>
              </p:cNvSpPr>
              <p:nvPr/>
            </p:nvSpPr>
            <p:spPr bwMode="auto">
              <a:xfrm>
                <a:off x="1140" y="1367"/>
                <a:ext cx="33" cy="37"/>
              </a:xfrm>
              <a:custGeom>
                <a:avLst/>
                <a:gdLst>
                  <a:gd name="T0" fmla="*/ 0 w 33"/>
                  <a:gd name="T1" fmla="*/ 31 h 37"/>
                  <a:gd name="T2" fmla="*/ 33 w 33"/>
                  <a:gd name="T3" fmla="*/ 0 h 37"/>
                  <a:gd name="T4" fmla="*/ 33 w 33"/>
                  <a:gd name="T5" fmla="*/ 16 h 37"/>
                  <a:gd name="T6" fmla="*/ 11 w 33"/>
                  <a:gd name="T7" fmla="*/ 37 h 37"/>
                  <a:gd name="T8" fmla="*/ 0 w 33"/>
                  <a:gd name="T9" fmla="*/ 31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7">
                    <a:moveTo>
                      <a:pt x="0" y="31"/>
                    </a:moveTo>
                    <a:lnTo>
                      <a:pt x="33" y="0"/>
                    </a:lnTo>
                    <a:lnTo>
                      <a:pt x="33" y="16"/>
                    </a:lnTo>
                    <a:lnTo>
                      <a:pt x="11" y="37"/>
                    </a:lnTo>
                    <a:lnTo>
                      <a:pt x="0" y="31"/>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1" name="Freeform 1372">
                <a:extLst>
                  <a:ext uri="{FF2B5EF4-FFF2-40B4-BE49-F238E27FC236}">
                    <a16:creationId xmlns:a16="http://schemas.microsoft.com/office/drawing/2014/main" id="{23700B54-E220-45B6-B259-F646533EBE61}"/>
                  </a:ext>
                </a:extLst>
              </p:cNvPr>
              <p:cNvSpPr>
                <a:spLocks/>
              </p:cNvSpPr>
              <p:nvPr/>
            </p:nvSpPr>
            <p:spPr bwMode="auto">
              <a:xfrm>
                <a:off x="1140" y="1535"/>
                <a:ext cx="33" cy="38"/>
              </a:xfrm>
              <a:custGeom>
                <a:avLst/>
                <a:gdLst>
                  <a:gd name="T0" fmla="*/ 0 w 33"/>
                  <a:gd name="T1" fmla="*/ 32 h 38"/>
                  <a:gd name="T2" fmla="*/ 0 w 33"/>
                  <a:gd name="T3" fmla="*/ 38 h 38"/>
                  <a:gd name="T4" fmla="*/ 33 w 33"/>
                  <a:gd name="T5" fmla="*/ 6 h 38"/>
                  <a:gd name="T6" fmla="*/ 33 w 33"/>
                  <a:gd name="T7" fmla="*/ 0 h 38"/>
                  <a:gd name="T8" fmla="*/ 0 w 33"/>
                  <a:gd name="T9" fmla="*/ 32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8">
                    <a:moveTo>
                      <a:pt x="0" y="32"/>
                    </a:moveTo>
                    <a:lnTo>
                      <a:pt x="0" y="38"/>
                    </a:lnTo>
                    <a:lnTo>
                      <a:pt x="33" y="6"/>
                    </a:lnTo>
                    <a:lnTo>
                      <a:pt x="33" y="0"/>
                    </a:lnTo>
                    <a:lnTo>
                      <a:pt x="0"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2" name="Freeform 1373">
                <a:extLst>
                  <a:ext uri="{FF2B5EF4-FFF2-40B4-BE49-F238E27FC236}">
                    <a16:creationId xmlns:a16="http://schemas.microsoft.com/office/drawing/2014/main" id="{98E0346D-43B1-4E06-8EB0-66897501E76E}"/>
                  </a:ext>
                </a:extLst>
              </p:cNvPr>
              <p:cNvSpPr>
                <a:spLocks/>
              </p:cNvSpPr>
              <p:nvPr/>
            </p:nvSpPr>
            <p:spPr bwMode="auto">
              <a:xfrm>
                <a:off x="1151" y="1471"/>
                <a:ext cx="22" cy="87"/>
              </a:xfrm>
              <a:custGeom>
                <a:avLst/>
                <a:gdLst>
                  <a:gd name="T0" fmla="*/ 0 w 22"/>
                  <a:gd name="T1" fmla="*/ 87 h 87"/>
                  <a:gd name="T2" fmla="*/ 0 w 22"/>
                  <a:gd name="T3" fmla="*/ 21 h 87"/>
                  <a:gd name="T4" fmla="*/ 22 w 22"/>
                  <a:gd name="T5" fmla="*/ 0 h 87"/>
                  <a:gd name="T6" fmla="*/ 22 w 22"/>
                  <a:gd name="T7" fmla="*/ 64 h 87"/>
                  <a:gd name="T8" fmla="*/ 0 w 22"/>
                  <a:gd name="T9" fmla="*/ 87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87">
                    <a:moveTo>
                      <a:pt x="0" y="87"/>
                    </a:moveTo>
                    <a:lnTo>
                      <a:pt x="0" y="21"/>
                    </a:lnTo>
                    <a:lnTo>
                      <a:pt x="22" y="0"/>
                    </a:lnTo>
                    <a:lnTo>
                      <a:pt x="22" y="64"/>
                    </a:lnTo>
                    <a:lnTo>
                      <a:pt x="0" y="87"/>
                    </a:lnTo>
                    <a:close/>
                  </a:path>
                </a:pathLst>
              </a:custGeom>
              <a:solidFill>
                <a:srgbClr val="273C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3" name="Freeform 1374">
                <a:extLst>
                  <a:ext uri="{FF2B5EF4-FFF2-40B4-BE49-F238E27FC236}">
                    <a16:creationId xmlns:a16="http://schemas.microsoft.com/office/drawing/2014/main" id="{D2C0825A-20F7-4275-84F8-F65843C06801}"/>
                  </a:ext>
                </a:extLst>
              </p:cNvPr>
              <p:cNvSpPr>
                <a:spLocks/>
              </p:cNvSpPr>
              <p:nvPr/>
            </p:nvSpPr>
            <p:spPr bwMode="auto">
              <a:xfrm>
                <a:off x="1140" y="1486"/>
                <a:ext cx="11" cy="87"/>
              </a:xfrm>
              <a:custGeom>
                <a:avLst/>
                <a:gdLst>
                  <a:gd name="T0" fmla="*/ 0 w 11"/>
                  <a:gd name="T1" fmla="*/ 0 h 87"/>
                  <a:gd name="T2" fmla="*/ 0 w 11"/>
                  <a:gd name="T3" fmla="*/ 87 h 87"/>
                  <a:gd name="T4" fmla="*/ 11 w 11"/>
                  <a:gd name="T5" fmla="*/ 70 h 87"/>
                  <a:gd name="T6" fmla="*/ 11 w 11"/>
                  <a:gd name="T7" fmla="*/ 5 h 87"/>
                  <a:gd name="T8" fmla="*/ 0 w 11"/>
                  <a:gd name="T9" fmla="*/ 0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87">
                    <a:moveTo>
                      <a:pt x="0" y="0"/>
                    </a:moveTo>
                    <a:lnTo>
                      <a:pt x="0" y="87"/>
                    </a:lnTo>
                    <a:lnTo>
                      <a:pt x="11" y="70"/>
                    </a:lnTo>
                    <a:lnTo>
                      <a:pt x="11" y="5"/>
                    </a:lnTo>
                    <a:lnTo>
                      <a:pt x="0" y="0"/>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4" name="Freeform 1375">
                <a:extLst>
                  <a:ext uri="{FF2B5EF4-FFF2-40B4-BE49-F238E27FC236}">
                    <a16:creationId xmlns:a16="http://schemas.microsoft.com/office/drawing/2014/main" id="{CAC07175-AE98-4559-AD34-9A4789CEF375}"/>
                  </a:ext>
                </a:extLst>
              </p:cNvPr>
              <p:cNvSpPr>
                <a:spLocks/>
              </p:cNvSpPr>
              <p:nvPr/>
            </p:nvSpPr>
            <p:spPr bwMode="auto">
              <a:xfrm>
                <a:off x="1140" y="1455"/>
                <a:ext cx="33" cy="36"/>
              </a:xfrm>
              <a:custGeom>
                <a:avLst/>
                <a:gdLst>
                  <a:gd name="T0" fmla="*/ 0 w 33"/>
                  <a:gd name="T1" fmla="*/ 30 h 36"/>
                  <a:gd name="T2" fmla="*/ 33 w 33"/>
                  <a:gd name="T3" fmla="*/ 0 h 36"/>
                  <a:gd name="T4" fmla="*/ 33 w 33"/>
                  <a:gd name="T5" fmla="*/ 15 h 36"/>
                  <a:gd name="T6" fmla="*/ 11 w 33"/>
                  <a:gd name="T7" fmla="*/ 36 h 36"/>
                  <a:gd name="T8" fmla="*/ 0 w 33"/>
                  <a:gd name="T9" fmla="*/ 3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6">
                    <a:moveTo>
                      <a:pt x="0" y="30"/>
                    </a:moveTo>
                    <a:lnTo>
                      <a:pt x="33" y="0"/>
                    </a:lnTo>
                    <a:lnTo>
                      <a:pt x="33" y="15"/>
                    </a:lnTo>
                    <a:lnTo>
                      <a:pt x="11" y="36"/>
                    </a:lnTo>
                    <a:lnTo>
                      <a:pt x="0" y="30"/>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5" name="Freeform 1376">
                <a:extLst>
                  <a:ext uri="{FF2B5EF4-FFF2-40B4-BE49-F238E27FC236}">
                    <a16:creationId xmlns:a16="http://schemas.microsoft.com/office/drawing/2014/main" id="{CE931027-D722-44B3-9517-7A3DF193E7AF}"/>
                  </a:ext>
                </a:extLst>
              </p:cNvPr>
              <p:cNvSpPr>
                <a:spLocks/>
              </p:cNvSpPr>
              <p:nvPr/>
            </p:nvSpPr>
            <p:spPr bwMode="auto">
              <a:xfrm>
                <a:off x="1175" y="1329"/>
                <a:ext cx="33" cy="36"/>
              </a:xfrm>
              <a:custGeom>
                <a:avLst/>
                <a:gdLst>
                  <a:gd name="T0" fmla="*/ 0 w 33"/>
                  <a:gd name="T1" fmla="*/ 31 h 36"/>
                  <a:gd name="T2" fmla="*/ 0 w 33"/>
                  <a:gd name="T3" fmla="*/ 36 h 36"/>
                  <a:gd name="T4" fmla="*/ 33 w 33"/>
                  <a:gd name="T5" fmla="*/ 4 h 36"/>
                  <a:gd name="T6" fmla="*/ 33 w 33"/>
                  <a:gd name="T7" fmla="*/ 0 h 36"/>
                  <a:gd name="T8" fmla="*/ 0 w 33"/>
                  <a:gd name="T9" fmla="*/ 31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6">
                    <a:moveTo>
                      <a:pt x="0" y="31"/>
                    </a:moveTo>
                    <a:lnTo>
                      <a:pt x="0" y="36"/>
                    </a:lnTo>
                    <a:lnTo>
                      <a:pt x="33" y="4"/>
                    </a:lnTo>
                    <a:lnTo>
                      <a:pt x="33" y="0"/>
                    </a:lnTo>
                    <a:lnTo>
                      <a:pt x="0" y="31"/>
                    </a:lnTo>
                    <a:close/>
                  </a:path>
                </a:pathLst>
              </a:custGeom>
              <a:solidFill>
                <a:srgbClr val="0027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6" name="Freeform 1377">
                <a:extLst>
                  <a:ext uri="{FF2B5EF4-FFF2-40B4-BE49-F238E27FC236}">
                    <a16:creationId xmlns:a16="http://schemas.microsoft.com/office/drawing/2014/main" id="{B7BE9F8C-189A-42CC-97BC-79FAA9573137}"/>
                  </a:ext>
                </a:extLst>
              </p:cNvPr>
              <p:cNvSpPr>
                <a:spLocks/>
              </p:cNvSpPr>
              <p:nvPr/>
            </p:nvSpPr>
            <p:spPr bwMode="auto">
              <a:xfrm>
                <a:off x="1186" y="1263"/>
                <a:ext cx="22" cy="87"/>
              </a:xfrm>
              <a:custGeom>
                <a:avLst/>
                <a:gdLst>
                  <a:gd name="T0" fmla="*/ 0 w 22"/>
                  <a:gd name="T1" fmla="*/ 87 h 87"/>
                  <a:gd name="T2" fmla="*/ 0 w 22"/>
                  <a:gd name="T3" fmla="*/ 22 h 87"/>
                  <a:gd name="T4" fmla="*/ 22 w 22"/>
                  <a:gd name="T5" fmla="*/ 0 h 87"/>
                  <a:gd name="T6" fmla="*/ 22 w 22"/>
                  <a:gd name="T7" fmla="*/ 66 h 87"/>
                  <a:gd name="T8" fmla="*/ 0 w 22"/>
                  <a:gd name="T9" fmla="*/ 87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87">
                    <a:moveTo>
                      <a:pt x="0" y="87"/>
                    </a:moveTo>
                    <a:lnTo>
                      <a:pt x="0" y="22"/>
                    </a:lnTo>
                    <a:lnTo>
                      <a:pt x="22" y="0"/>
                    </a:lnTo>
                    <a:lnTo>
                      <a:pt x="22" y="66"/>
                    </a:lnTo>
                    <a:lnTo>
                      <a:pt x="0" y="87"/>
                    </a:lnTo>
                    <a:close/>
                  </a:path>
                </a:pathLst>
              </a:custGeom>
              <a:solidFill>
                <a:srgbClr val="273C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7" name="Freeform 1378">
                <a:extLst>
                  <a:ext uri="{FF2B5EF4-FFF2-40B4-BE49-F238E27FC236}">
                    <a16:creationId xmlns:a16="http://schemas.microsoft.com/office/drawing/2014/main" id="{F62ECC0B-065A-4D2D-B8D9-9029473A69E5}"/>
                  </a:ext>
                </a:extLst>
              </p:cNvPr>
              <p:cNvSpPr>
                <a:spLocks/>
              </p:cNvSpPr>
              <p:nvPr/>
            </p:nvSpPr>
            <p:spPr bwMode="auto">
              <a:xfrm>
                <a:off x="1175" y="1280"/>
                <a:ext cx="11" cy="85"/>
              </a:xfrm>
              <a:custGeom>
                <a:avLst/>
                <a:gdLst>
                  <a:gd name="T0" fmla="*/ 0 w 11"/>
                  <a:gd name="T1" fmla="*/ 0 h 85"/>
                  <a:gd name="T2" fmla="*/ 0 w 11"/>
                  <a:gd name="T3" fmla="*/ 85 h 85"/>
                  <a:gd name="T4" fmla="*/ 11 w 11"/>
                  <a:gd name="T5" fmla="*/ 70 h 85"/>
                  <a:gd name="T6" fmla="*/ 11 w 11"/>
                  <a:gd name="T7" fmla="*/ 5 h 85"/>
                  <a:gd name="T8" fmla="*/ 0 w 11"/>
                  <a:gd name="T9" fmla="*/ 0 h 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85">
                    <a:moveTo>
                      <a:pt x="0" y="0"/>
                    </a:moveTo>
                    <a:lnTo>
                      <a:pt x="0" y="85"/>
                    </a:lnTo>
                    <a:lnTo>
                      <a:pt x="11" y="70"/>
                    </a:lnTo>
                    <a:lnTo>
                      <a:pt x="11" y="5"/>
                    </a:lnTo>
                    <a:lnTo>
                      <a:pt x="0" y="0"/>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8" name="Freeform 1379">
                <a:extLst>
                  <a:ext uri="{FF2B5EF4-FFF2-40B4-BE49-F238E27FC236}">
                    <a16:creationId xmlns:a16="http://schemas.microsoft.com/office/drawing/2014/main" id="{BEA99D3B-9AFB-4D42-B9D2-874D9B0BFF6F}"/>
                  </a:ext>
                </a:extLst>
              </p:cNvPr>
              <p:cNvSpPr>
                <a:spLocks/>
              </p:cNvSpPr>
              <p:nvPr/>
            </p:nvSpPr>
            <p:spPr bwMode="auto">
              <a:xfrm>
                <a:off x="1175" y="1247"/>
                <a:ext cx="33" cy="38"/>
              </a:xfrm>
              <a:custGeom>
                <a:avLst/>
                <a:gdLst>
                  <a:gd name="T0" fmla="*/ 0 w 33"/>
                  <a:gd name="T1" fmla="*/ 33 h 38"/>
                  <a:gd name="T2" fmla="*/ 33 w 33"/>
                  <a:gd name="T3" fmla="*/ 0 h 38"/>
                  <a:gd name="T4" fmla="*/ 33 w 33"/>
                  <a:gd name="T5" fmla="*/ 16 h 38"/>
                  <a:gd name="T6" fmla="*/ 11 w 33"/>
                  <a:gd name="T7" fmla="*/ 38 h 38"/>
                  <a:gd name="T8" fmla="*/ 0 w 33"/>
                  <a:gd name="T9" fmla="*/ 33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8">
                    <a:moveTo>
                      <a:pt x="0" y="33"/>
                    </a:moveTo>
                    <a:lnTo>
                      <a:pt x="33" y="0"/>
                    </a:lnTo>
                    <a:lnTo>
                      <a:pt x="33" y="16"/>
                    </a:lnTo>
                    <a:lnTo>
                      <a:pt x="11" y="38"/>
                    </a:lnTo>
                    <a:lnTo>
                      <a:pt x="0" y="33"/>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9" name="Freeform 1380">
                <a:extLst>
                  <a:ext uri="{FF2B5EF4-FFF2-40B4-BE49-F238E27FC236}">
                    <a16:creationId xmlns:a16="http://schemas.microsoft.com/office/drawing/2014/main" id="{32391612-31B5-4F88-AC5F-E97200D7B83A}"/>
                  </a:ext>
                </a:extLst>
              </p:cNvPr>
              <p:cNvSpPr>
                <a:spLocks/>
              </p:cNvSpPr>
              <p:nvPr/>
            </p:nvSpPr>
            <p:spPr bwMode="auto">
              <a:xfrm>
                <a:off x="1175" y="1415"/>
                <a:ext cx="33" cy="40"/>
              </a:xfrm>
              <a:custGeom>
                <a:avLst/>
                <a:gdLst>
                  <a:gd name="T0" fmla="*/ 0 w 33"/>
                  <a:gd name="T1" fmla="*/ 33 h 40"/>
                  <a:gd name="T2" fmla="*/ 0 w 33"/>
                  <a:gd name="T3" fmla="*/ 40 h 40"/>
                  <a:gd name="T4" fmla="*/ 33 w 33"/>
                  <a:gd name="T5" fmla="*/ 6 h 40"/>
                  <a:gd name="T6" fmla="*/ 33 w 33"/>
                  <a:gd name="T7" fmla="*/ 0 h 40"/>
                  <a:gd name="T8" fmla="*/ 0 w 33"/>
                  <a:gd name="T9" fmla="*/ 33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40">
                    <a:moveTo>
                      <a:pt x="0" y="33"/>
                    </a:moveTo>
                    <a:lnTo>
                      <a:pt x="0" y="40"/>
                    </a:lnTo>
                    <a:lnTo>
                      <a:pt x="33" y="6"/>
                    </a:lnTo>
                    <a:lnTo>
                      <a:pt x="33" y="0"/>
                    </a:lnTo>
                    <a:lnTo>
                      <a:pt x="0" y="33"/>
                    </a:lnTo>
                    <a:close/>
                  </a:path>
                </a:pathLst>
              </a:custGeom>
              <a:solidFill>
                <a:srgbClr val="0027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0" name="Freeform 1381">
                <a:extLst>
                  <a:ext uri="{FF2B5EF4-FFF2-40B4-BE49-F238E27FC236}">
                    <a16:creationId xmlns:a16="http://schemas.microsoft.com/office/drawing/2014/main" id="{7DED8E0D-ECAB-407C-8EFB-3455337C5195}"/>
                  </a:ext>
                </a:extLst>
              </p:cNvPr>
              <p:cNvSpPr>
                <a:spLocks/>
              </p:cNvSpPr>
              <p:nvPr/>
            </p:nvSpPr>
            <p:spPr bwMode="auto">
              <a:xfrm>
                <a:off x="1186" y="1350"/>
                <a:ext cx="22" cy="86"/>
              </a:xfrm>
              <a:custGeom>
                <a:avLst/>
                <a:gdLst>
                  <a:gd name="T0" fmla="*/ 0 w 22"/>
                  <a:gd name="T1" fmla="*/ 86 h 86"/>
                  <a:gd name="T2" fmla="*/ 0 w 22"/>
                  <a:gd name="T3" fmla="*/ 21 h 86"/>
                  <a:gd name="T4" fmla="*/ 22 w 22"/>
                  <a:gd name="T5" fmla="*/ 0 h 86"/>
                  <a:gd name="T6" fmla="*/ 22 w 22"/>
                  <a:gd name="T7" fmla="*/ 65 h 86"/>
                  <a:gd name="T8" fmla="*/ 0 w 22"/>
                  <a:gd name="T9" fmla="*/ 86 h 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86">
                    <a:moveTo>
                      <a:pt x="0" y="86"/>
                    </a:moveTo>
                    <a:lnTo>
                      <a:pt x="0" y="21"/>
                    </a:lnTo>
                    <a:lnTo>
                      <a:pt x="22" y="0"/>
                    </a:lnTo>
                    <a:lnTo>
                      <a:pt x="22" y="65"/>
                    </a:lnTo>
                    <a:lnTo>
                      <a:pt x="0" y="86"/>
                    </a:lnTo>
                    <a:close/>
                  </a:path>
                </a:pathLst>
              </a:custGeom>
              <a:solidFill>
                <a:srgbClr val="273C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1" name="Freeform 1382">
                <a:extLst>
                  <a:ext uri="{FF2B5EF4-FFF2-40B4-BE49-F238E27FC236}">
                    <a16:creationId xmlns:a16="http://schemas.microsoft.com/office/drawing/2014/main" id="{39D3FA74-60F7-488A-960D-49788A1D87CD}"/>
                  </a:ext>
                </a:extLst>
              </p:cNvPr>
              <p:cNvSpPr>
                <a:spLocks/>
              </p:cNvSpPr>
              <p:nvPr/>
            </p:nvSpPr>
            <p:spPr bwMode="auto">
              <a:xfrm>
                <a:off x="1175" y="1367"/>
                <a:ext cx="11" cy="88"/>
              </a:xfrm>
              <a:custGeom>
                <a:avLst/>
                <a:gdLst>
                  <a:gd name="T0" fmla="*/ 0 w 11"/>
                  <a:gd name="T1" fmla="*/ 0 h 88"/>
                  <a:gd name="T2" fmla="*/ 0 w 11"/>
                  <a:gd name="T3" fmla="*/ 88 h 88"/>
                  <a:gd name="T4" fmla="*/ 11 w 11"/>
                  <a:gd name="T5" fmla="*/ 71 h 88"/>
                  <a:gd name="T6" fmla="*/ 11 w 11"/>
                  <a:gd name="T7" fmla="*/ 4 h 88"/>
                  <a:gd name="T8" fmla="*/ 0 w 11"/>
                  <a:gd name="T9" fmla="*/ 0 h 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88">
                    <a:moveTo>
                      <a:pt x="0" y="0"/>
                    </a:moveTo>
                    <a:lnTo>
                      <a:pt x="0" y="88"/>
                    </a:lnTo>
                    <a:lnTo>
                      <a:pt x="11" y="71"/>
                    </a:lnTo>
                    <a:lnTo>
                      <a:pt x="11" y="4"/>
                    </a:lnTo>
                    <a:lnTo>
                      <a:pt x="0" y="0"/>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2" name="Freeform 1383">
                <a:extLst>
                  <a:ext uri="{FF2B5EF4-FFF2-40B4-BE49-F238E27FC236}">
                    <a16:creationId xmlns:a16="http://schemas.microsoft.com/office/drawing/2014/main" id="{4C3AE568-B337-4697-927E-BB8FF0245CA3}"/>
                  </a:ext>
                </a:extLst>
              </p:cNvPr>
              <p:cNvSpPr>
                <a:spLocks/>
              </p:cNvSpPr>
              <p:nvPr/>
            </p:nvSpPr>
            <p:spPr bwMode="auto">
              <a:xfrm>
                <a:off x="1175" y="1335"/>
                <a:ext cx="33" cy="36"/>
              </a:xfrm>
              <a:custGeom>
                <a:avLst/>
                <a:gdLst>
                  <a:gd name="T0" fmla="*/ 0 w 33"/>
                  <a:gd name="T1" fmla="*/ 32 h 36"/>
                  <a:gd name="T2" fmla="*/ 33 w 33"/>
                  <a:gd name="T3" fmla="*/ 0 h 36"/>
                  <a:gd name="T4" fmla="*/ 33 w 33"/>
                  <a:gd name="T5" fmla="*/ 15 h 36"/>
                  <a:gd name="T6" fmla="*/ 11 w 33"/>
                  <a:gd name="T7" fmla="*/ 36 h 36"/>
                  <a:gd name="T8" fmla="*/ 0 w 33"/>
                  <a:gd name="T9" fmla="*/ 32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6">
                    <a:moveTo>
                      <a:pt x="0" y="32"/>
                    </a:moveTo>
                    <a:lnTo>
                      <a:pt x="33" y="0"/>
                    </a:lnTo>
                    <a:lnTo>
                      <a:pt x="33" y="15"/>
                    </a:lnTo>
                    <a:lnTo>
                      <a:pt x="11" y="36"/>
                    </a:lnTo>
                    <a:lnTo>
                      <a:pt x="0" y="32"/>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 name="Freeform 1384">
                <a:extLst>
                  <a:ext uri="{FF2B5EF4-FFF2-40B4-BE49-F238E27FC236}">
                    <a16:creationId xmlns:a16="http://schemas.microsoft.com/office/drawing/2014/main" id="{56A6732E-21C1-4B4A-AC0C-44A9E031B47D}"/>
                  </a:ext>
                </a:extLst>
              </p:cNvPr>
              <p:cNvSpPr>
                <a:spLocks/>
              </p:cNvSpPr>
              <p:nvPr/>
            </p:nvSpPr>
            <p:spPr bwMode="auto">
              <a:xfrm>
                <a:off x="1175" y="1503"/>
                <a:ext cx="33" cy="38"/>
              </a:xfrm>
              <a:custGeom>
                <a:avLst/>
                <a:gdLst>
                  <a:gd name="T0" fmla="*/ 0 w 33"/>
                  <a:gd name="T1" fmla="*/ 32 h 38"/>
                  <a:gd name="T2" fmla="*/ 0 w 33"/>
                  <a:gd name="T3" fmla="*/ 38 h 38"/>
                  <a:gd name="T4" fmla="*/ 33 w 33"/>
                  <a:gd name="T5" fmla="*/ 5 h 38"/>
                  <a:gd name="T6" fmla="*/ 33 w 33"/>
                  <a:gd name="T7" fmla="*/ 0 h 38"/>
                  <a:gd name="T8" fmla="*/ 0 w 33"/>
                  <a:gd name="T9" fmla="*/ 32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8">
                    <a:moveTo>
                      <a:pt x="0" y="32"/>
                    </a:moveTo>
                    <a:lnTo>
                      <a:pt x="0" y="38"/>
                    </a:lnTo>
                    <a:lnTo>
                      <a:pt x="33" y="5"/>
                    </a:lnTo>
                    <a:lnTo>
                      <a:pt x="33" y="0"/>
                    </a:lnTo>
                    <a:lnTo>
                      <a:pt x="0"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 name="Freeform 1385">
                <a:extLst>
                  <a:ext uri="{FF2B5EF4-FFF2-40B4-BE49-F238E27FC236}">
                    <a16:creationId xmlns:a16="http://schemas.microsoft.com/office/drawing/2014/main" id="{69936983-07C4-470C-B415-54A730F5645F}"/>
                  </a:ext>
                </a:extLst>
              </p:cNvPr>
              <p:cNvSpPr>
                <a:spLocks/>
              </p:cNvSpPr>
              <p:nvPr/>
            </p:nvSpPr>
            <p:spPr bwMode="auto">
              <a:xfrm>
                <a:off x="1186" y="1438"/>
                <a:ext cx="22" cy="86"/>
              </a:xfrm>
              <a:custGeom>
                <a:avLst/>
                <a:gdLst>
                  <a:gd name="T0" fmla="*/ 0 w 22"/>
                  <a:gd name="T1" fmla="*/ 86 h 86"/>
                  <a:gd name="T2" fmla="*/ 0 w 22"/>
                  <a:gd name="T3" fmla="*/ 21 h 86"/>
                  <a:gd name="T4" fmla="*/ 22 w 22"/>
                  <a:gd name="T5" fmla="*/ 0 h 86"/>
                  <a:gd name="T6" fmla="*/ 22 w 22"/>
                  <a:gd name="T7" fmla="*/ 65 h 86"/>
                  <a:gd name="T8" fmla="*/ 0 w 22"/>
                  <a:gd name="T9" fmla="*/ 86 h 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86">
                    <a:moveTo>
                      <a:pt x="0" y="86"/>
                    </a:moveTo>
                    <a:lnTo>
                      <a:pt x="0" y="21"/>
                    </a:lnTo>
                    <a:lnTo>
                      <a:pt x="22" y="0"/>
                    </a:lnTo>
                    <a:lnTo>
                      <a:pt x="22" y="65"/>
                    </a:lnTo>
                    <a:lnTo>
                      <a:pt x="0" y="86"/>
                    </a:lnTo>
                    <a:close/>
                  </a:path>
                </a:pathLst>
              </a:custGeom>
              <a:solidFill>
                <a:srgbClr val="273C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5" name="Freeform 1386">
                <a:extLst>
                  <a:ext uri="{FF2B5EF4-FFF2-40B4-BE49-F238E27FC236}">
                    <a16:creationId xmlns:a16="http://schemas.microsoft.com/office/drawing/2014/main" id="{CFFDF09B-1D82-4EEE-BCBC-61894CC70545}"/>
                  </a:ext>
                </a:extLst>
              </p:cNvPr>
              <p:cNvSpPr>
                <a:spLocks/>
              </p:cNvSpPr>
              <p:nvPr/>
            </p:nvSpPr>
            <p:spPr bwMode="auto">
              <a:xfrm>
                <a:off x="1175" y="1455"/>
                <a:ext cx="11" cy="86"/>
              </a:xfrm>
              <a:custGeom>
                <a:avLst/>
                <a:gdLst>
                  <a:gd name="T0" fmla="*/ 0 w 11"/>
                  <a:gd name="T1" fmla="*/ 0 h 86"/>
                  <a:gd name="T2" fmla="*/ 0 w 11"/>
                  <a:gd name="T3" fmla="*/ 86 h 86"/>
                  <a:gd name="T4" fmla="*/ 11 w 11"/>
                  <a:gd name="T5" fmla="*/ 69 h 86"/>
                  <a:gd name="T6" fmla="*/ 11 w 11"/>
                  <a:gd name="T7" fmla="*/ 4 h 86"/>
                  <a:gd name="T8" fmla="*/ 0 w 11"/>
                  <a:gd name="T9" fmla="*/ 0 h 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86">
                    <a:moveTo>
                      <a:pt x="0" y="0"/>
                    </a:moveTo>
                    <a:lnTo>
                      <a:pt x="0" y="86"/>
                    </a:lnTo>
                    <a:lnTo>
                      <a:pt x="11" y="69"/>
                    </a:lnTo>
                    <a:lnTo>
                      <a:pt x="11" y="4"/>
                    </a:lnTo>
                    <a:lnTo>
                      <a:pt x="0" y="0"/>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6" name="Freeform 1387">
                <a:extLst>
                  <a:ext uri="{FF2B5EF4-FFF2-40B4-BE49-F238E27FC236}">
                    <a16:creationId xmlns:a16="http://schemas.microsoft.com/office/drawing/2014/main" id="{A4A4FE18-1179-49AC-A1BE-BB507BAFDC9B}"/>
                  </a:ext>
                </a:extLst>
              </p:cNvPr>
              <p:cNvSpPr>
                <a:spLocks/>
              </p:cNvSpPr>
              <p:nvPr/>
            </p:nvSpPr>
            <p:spPr bwMode="auto">
              <a:xfrm>
                <a:off x="1175" y="1421"/>
                <a:ext cx="33" cy="38"/>
              </a:xfrm>
              <a:custGeom>
                <a:avLst/>
                <a:gdLst>
                  <a:gd name="T0" fmla="*/ 0 w 33"/>
                  <a:gd name="T1" fmla="*/ 32 h 38"/>
                  <a:gd name="T2" fmla="*/ 33 w 33"/>
                  <a:gd name="T3" fmla="*/ 0 h 38"/>
                  <a:gd name="T4" fmla="*/ 33 w 33"/>
                  <a:gd name="T5" fmla="*/ 17 h 38"/>
                  <a:gd name="T6" fmla="*/ 11 w 33"/>
                  <a:gd name="T7" fmla="*/ 38 h 38"/>
                  <a:gd name="T8" fmla="*/ 0 w 33"/>
                  <a:gd name="T9" fmla="*/ 32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8">
                    <a:moveTo>
                      <a:pt x="0" y="32"/>
                    </a:moveTo>
                    <a:lnTo>
                      <a:pt x="33" y="0"/>
                    </a:lnTo>
                    <a:lnTo>
                      <a:pt x="33" y="17"/>
                    </a:lnTo>
                    <a:lnTo>
                      <a:pt x="11" y="38"/>
                    </a:lnTo>
                    <a:lnTo>
                      <a:pt x="0" y="32"/>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7" name="Freeform 1388">
                <a:extLst>
                  <a:ext uri="{FF2B5EF4-FFF2-40B4-BE49-F238E27FC236}">
                    <a16:creationId xmlns:a16="http://schemas.microsoft.com/office/drawing/2014/main" id="{86EEE975-3FFE-422E-8E21-9B9410AB4C43}"/>
                  </a:ext>
                </a:extLst>
              </p:cNvPr>
              <p:cNvSpPr>
                <a:spLocks/>
              </p:cNvSpPr>
              <p:nvPr/>
            </p:nvSpPr>
            <p:spPr bwMode="auto">
              <a:xfrm>
                <a:off x="936" y="1312"/>
                <a:ext cx="94" cy="23"/>
              </a:xfrm>
              <a:custGeom>
                <a:avLst/>
                <a:gdLst>
                  <a:gd name="T0" fmla="*/ 0 w 94"/>
                  <a:gd name="T1" fmla="*/ 23 h 23"/>
                  <a:gd name="T2" fmla="*/ 70 w 94"/>
                  <a:gd name="T3" fmla="*/ 23 h 23"/>
                  <a:gd name="T4" fmla="*/ 94 w 94"/>
                  <a:gd name="T5" fmla="*/ 0 h 23"/>
                  <a:gd name="T6" fmla="*/ 23 w 94"/>
                  <a:gd name="T7" fmla="*/ 0 h 23"/>
                  <a:gd name="T8" fmla="*/ 0 w 94"/>
                  <a:gd name="T9" fmla="*/ 23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 h="23">
                    <a:moveTo>
                      <a:pt x="0" y="23"/>
                    </a:moveTo>
                    <a:lnTo>
                      <a:pt x="70" y="23"/>
                    </a:lnTo>
                    <a:lnTo>
                      <a:pt x="94" y="0"/>
                    </a:lnTo>
                    <a:lnTo>
                      <a:pt x="23" y="0"/>
                    </a:lnTo>
                    <a:lnTo>
                      <a:pt x="0" y="23"/>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8" name="Freeform 1389">
                <a:extLst>
                  <a:ext uri="{FF2B5EF4-FFF2-40B4-BE49-F238E27FC236}">
                    <a16:creationId xmlns:a16="http://schemas.microsoft.com/office/drawing/2014/main" id="{045D5ED3-9E2F-4820-AEC7-082B3D143BED}"/>
                  </a:ext>
                </a:extLst>
              </p:cNvPr>
              <p:cNvSpPr>
                <a:spLocks/>
              </p:cNvSpPr>
              <p:nvPr/>
            </p:nvSpPr>
            <p:spPr bwMode="auto">
              <a:xfrm>
                <a:off x="918" y="1312"/>
                <a:ext cx="40" cy="33"/>
              </a:xfrm>
              <a:custGeom>
                <a:avLst/>
                <a:gdLst>
                  <a:gd name="T0" fmla="*/ 0 w 40"/>
                  <a:gd name="T1" fmla="*/ 33 h 33"/>
                  <a:gd name="T2" fmla="*/ 18 w 40"/>
                  <a:gd name="T3" fmla="*/ 23 h 33"/>
                  <a:gd name="T4" fmla="*/ 40 w 40"/>
                  <a:gd name="T5" fmla="*/ 0 h 33"/>
                  <a:gd name="T6" fmla="*/ 35 w 40"/>
                  <a:gd name="T7" fmla="*/ 0 h 33"/>
                  <a:gd name="T8" fmla="*/ 0 w 40"/>
                  <a:gd name="T9" fmla="*/ 33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33">
                    <a:moveTo>
                      <a:pt x="0" y="33"/>
                    </a:moveTo>
                    <a:lnTo>
                      <a:pt x="18" y="23"/>
                    </a:lnTo>
                    <a:lnTo>
                      <a:pt x="40" y="0"/>
                    </a:lnTo>
                    <a:lnTo>
                      <a:pt x="35" y="0"/>
                    </a:lnTo>
                    <a:lnTo>
                      <a:pt x="0" y="33"/>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9" name="Freeform 1390">
                <a:extLst>
                  <a:ext uri="{FF2B5EF4-FFF2-40B4-BE49-F238E27FC236}">
                    <a16:creationId xmlns:a16="http://schemas.microsoft.com/office/drawing/2014/main" id="{3C90A830-8A1E-4E00-9380-FF6B9E474295}"/>
                  </a:ext>
                </a:extLst>
              </p:cNvPr>
              <p:cNvSpPr>
                <a:spLocks/>
              </p:cNvSpPr>
              <p:nvPr/>
            </p:nvSpPr>
            <p:spPr bwMode="auto">
              <a:xfrm>
                <a:off x="1006" y="1312"/>
                <a:ext cx="40" cy="33"/>
              </a:xfrm>
              <a:custGeom>
                <a:avLst/>
                <a:gdLst>
                  <a:gd name="T0" fmla="*/ 4 w 40"/>
                  <a:gd name="T1" fmla="*/ 33 h 33"/>
                  <a:gd name="T2" fmla="*/ 0 w 40"/>
                  <a:gd name="T3" fmla="*/ 23 h 33"/>
                  <a:gd name="T4" fmla="*/ 22 w 40"/>
                  <a:gd name="T5" fmla="*/ 0 h 33"/>
                  <a:gd name="T6" fmla="*/ 40 w 40"/>
                  <a:gd name="T7" fmla="*/ 0 h 33"/>
                  <a:gd name="T8" fmla="*/ 4 w 40"/>
                  <a:gd name="T9" fmla="*/ 33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33">
                    <a:moveTo>
                      <a:pt x="4" y="33"/>
                    </a:moveTo>
                    <a:lnTo>
                      <a:pt x="0" y="23"/>
                    </a:lnTo>
                    <a:lnTo>
                      <a:pt x="22" y="0"/>
                    </a:lnTo>
                    <a:lnTo>
                      <a:pt x="40" y="0"/>
                    </a:lnTo>
                    <a:lnTo>
                      <a:pt x="4" y="33"/>
                    </a:lnTo>
                    <a:close/>
                  </a:path>
                </a:pathLst>
              </a:custGeom>
              <a:solidFill>
                <a:srgbClr val="336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0" name="Freeform 1391">
                <a:extLst>
                  <a:ext uri="{FF2B5EF4-FFF2-40B4-BE49-F238E27FC236}">
                    <a16:creationId xmlns:a16="http://schemas.microsoft.com/office/drawing/2014/main" id="{4FFE1D30-C54E-4EEE-B84A-234C3A341F47}"/>
                  </a:ext>
                </a:extLst>
              </p:cNvPr>
              <p:cNvSpPr>
                <a:spLocks/>
              </p:cNvSpPr>
              <p:nvPr/>
            </p:nvSpPr>
            <p:spPr bwMode="auto">
              <a:xfrm>
                <a:off x="918" y="1335"/>
                <a:ext cx="94" cy="10"/>
              </a:xfrm>
              <a:custGeom>
                <a:avLst/>
                <a:gdLst>
                  <a:gd name="T0" fmla="*/ 0 w 94"/>
                  <a:gd name="T1" fmla="*/ 10 h 10"/>
                  <a:gd name="T2" fmla="*/ 18 w 94"/>
                  <a:gd name="T3" fmla="*/ 0 h 10"/>
                  <a:gd name="T4" fmla="*/ 88 w 94"/>
                  <a:gd name="T5" fmla="*/ 0 h 10"/>
                  <a:gd name="T6" fmla="*/ 94 w 94"/>
                  <a:gd name="T7" fmla="*/ 10 h 10"/>
                  <a:gd name="T8" fmla="*/ 0 w 94"/>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 h="10">
                    <a:moveTo>
                      <a:pt x="0" y="10"/>
                    </a:moveTo>
                    <a:lnTo>
                      <a:pt x="18" y="0"/>
                    </a:lnTo>
                    <a:lnTo>
                      <a:pt x="88" y="0"/>
                    </a:lnTo>
                    <a:lnTo>
                      <a:pt x="94" y="10"/>
                    </a:lnTo>
                    <a:lnTo>
                      <a:pt x="0" y="10"/>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1" name="Freeform 1392">
                <a:extLst>
                  <a:ext uri="{FF2B5EF4-FFF2-40B4-BE49-F238E27FC236}">
                    <a16:creationId xmlns:a16="http://schemas.microsoft.com/office/drawing/2014/main" id="{C7BDD5C0-F940-4DD3-A189-93908A53DA5F}"/>
                  </a:ext>
                </a:extLst>
              </p:cNvPr>
              <p:cNvSpPr>
                <a:spLocks/>
              </p:cNvSpPr>
              <p:nvPr/>
            </p:nvSpPr>
            <p:spPr bwMode="auto">
              <a:xfrm>
                <a:off x="843" y="1312"/>
                <a:ext cx="93" cy="23"/>
              </a:xfrm>
              <a:custGeom>
                <a:avLst/>
                <a:gdLst>
                  <a:gd name="T0" fmla="*/ 0 w 93"/>
                  <a:gd name="T1" fmla="*/ 23 h 23"/>
                  <a:gd name="T2" fmla="*/ 70 w 93"/>
                  <a:gd name="T3" fmla="*/ 23 h 23"/>
                  <a:gd name="T4" fmla="*/ 93 w 93"/>
                  <a:gd name="T5" fmla="*/ 0 h 23"/>
                  <a:gd name="T6" fmla="*/ 24 w 93"/>
                  <a:gd name="T7" fmla="*/ 0 h 23"/>
                  <a:gd name="T8" fmla="*/ 0 w 93"/>
                  <a:gd name="T9" fmla="*/ 23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 h="23">
                    <a:moveTo>
                      <a:pt x="0" y="23"/>
                    </a:moveTo>
                    <a:lnTo>
                      <a:pt x="70" y="23"/>
                    </a:lnTo>
                    <a:lnTo>
                      <a:pt x="93" y="0"/>
                    </a:lnTo>
                    <a:lnTo>
                      <a:pt x="24" y="0"/>
                    </a:lnTo>
                    <a:lnTo>
                      <a:pt x="0" y="23"/>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2" name="Freeform 1393">
                <a:extLst>
                  <a:ext uri="{FF2B5EF4-FFF2-40B4-BE49-F238E27FC236}">
                    <a16:creationId xmlns:a16="http://schemas.microsoft.com/office/drawing/2014/main" id="{A481C475-DA91-405A-BE8A-8BC78C2BD7F5}"/>
                  </a:ext>
                </a:extLst>
              </p:cNvPr>
              <p:cNvSpPr>
                <a:spLocks/>
              </p:cNvSpPr>
              <p:nvPr/>
            </p:nvSpPr>
            <p:spPr bwMode="auto">
              <a:xfrm>
                <a:off x="826" y="1312"/>
                <a:ext cx="41" cy="33"/>
              </a:xfrm>
              <a:custGeom>
                <a:avLst/>
                <a:gdLst>
                  <a:gd name="T0" fmla="*/ 0 w 41"/>
                  <a:gd name="T1" fmla="*/ 33 h 33"/>
                  <a:gd name="T2" fmla="*/ 17 w 41"/>
                  <a:gd name="T3" fmla="*/ 23 h 33"/>
                  <a:gd name="T4" fmla="*/ 41 w 41"/>
                  <a:gd name="T5" fmla="*/ 0 h 33"/>
                  <a:gd name="T6" fmla="*/ 35 w 41"/>
                  <a:gd name="T7" fmla="*/ 0 h 33"/>
                  <a:gd name="T8" fmla="*/ 0 w 41"/>
                  <a:gd name="T9" fmla="*/ 33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33">
                    <a:moveTo>
                      <a:pt x="0" y="33"/>
                    </a:moveTo>
                    <a:lnTo>
                      <a:pt x="17" y="23"/>
                    </a:lnTo>
                    <a:lnTo>
                      <a:pt x="41" y="0"/>
                    </a:lnTo>
                    <a:lnTo>
                      <a:pt x="35" y="0"/>
                    </a:lnTo>
                    <a:lnTo>
                      <a:pt x="0" y="33"/>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3" name="Freeform 1394">
                <a:extLst>
                  <a:ext uri="{FF2B5EF4-FFF2-40B4-BE49-F238E27FC236}">
                    <a16:creationId xmlns:a16="http://schemas.microsoft.com/office/drawing/2014/main" id="{DADC45D4-86F9-4407-86AF-D592D153F22F}"/>
                  </a:ext>
                </a:extLst>
              </p:cNvPr>
              <p:cNvSpPr>
                <a:spLocks/>
              </p:cNvSpPr>
              <p:nvPr/>
            </p:nvSpPr>
            <p:spPr bwMode="auto">
              <a:xfrm>
                <a:off x="913" y="1312"/>
                <a:ext cx="40" cy="33"/>
              </a:xfrm>
              <a:custGeom>
                <a:avLst/>
                <a:gdLst>
                  <a:gd name="T0" fmla="*/ 5 w 40"/>
                  <a:gd name="T1" fmla="*/ 33 h 33"/>
                  <a:gd name="T2" fmla="*/ 0 w 40"/>
                  <a:gd name="T3" fmla="*/ 23 h 33"/>
                  <a:gd name="T4" fmla="*/ 23 w 40"/>
                  <a:gd name="T5" fmla="*/ 0 h 33"/>
                  <a:gd name="T6" fmla="*/ 40 w 40"/>
                  <a:gd name="T7" fmla="*/ 0 h 33"/>
                  <a:gd name="T8" fmla="*/ 5 w 40"/>
                  <a:gd name="T9" fmla="*/ 33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33">
                    <a:moveTo>
                      <a:pt x="5" y="33"/>
                    </a:moveTo>
                    <a:lnTo>
                      <a:pt x="0" y="23"/>
                    </a:lnTo>
                    <a:lnTo>
                      <a:pt x="23" y="0"/>
                    </a:lnTo>
                    <a:lnTo>
                      <a:pt x="40" y="0"/>
                    </a:lnTo>
                    <a:lnTo>
                      <a:pt x="5" y="33"/>
                    </a:lnTo>
                    <a:close/>
                  </a:path>
                </a:pathLst>
              </a:custGeom>
              <a:solidFill>
                <a:srgbClr val="336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4" name="Freeform 1395">
                <a:extLst>
                  <a:ext uri="{FF2B5EF4-FFF2-40B4-BE49-F238E27FC236}">
                    <a16:creationId xmlns:a16="http://schemas.microsoft.com/office/drawing/2014/main" id="{50862EE7-5DF9-4660-A7D4-5D198E80672E}"/>
                  </a:ext>
                </a:extLst>
              </p:cNvPr>
              <p:cNvSpPr>
                <a:spLocks/>
              </p:cNvSpPr>
              <p:nvPr/>
            </p:nvSpPr>
            <p:spPr bwMode="auto">
              <a:xfrm>
                <a:off x="826" y="1335"/>
                <a:ext cx="92" cy="10"/>
              </a:xfrm>
              <a:custGeom>
                <a:avLst/>
                <a:gdLst>
                  <a:gd name="T0" fmla="*/ 0 w 92"/>
                  <a:gd name="T1" fmla="*/ 10 h 10"/>
                  <a:gd name="T2" fmla="*/ 17 w 92"/>
                  <a:gd name="T3" fmla="*/ 0 h 10"/>
                  <a:gd name="T4" fmla="*/ 86 w 92"/>
                  <a:gd name="T5" fmla="*/ 0 h 10"/>
                  <a:gd name="T6" fmla="*/ 92 w 92"/>
                  <a:gd name="T7" fmla="*/ 10 h 10"/>
                  <a:gd name="T8" fmla="*/ 0 w 92"/>
                  <a:gd name="T9" fmla="*/ 1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10">
                    <a:moveTo>
                      <a:pt x="0" y="10"/>
                    </a:moveTo>
                    <a:lnTo>
                      <a:pt x="17" y="0"/>
                    </a:lnTo>
                    <a:lnTo>
                      <a:pt x="86" y="0"/>
                    </a:lnTo>
                    <a:lnTo>
                      <a:pt x="92" y="10"/>
                    </a:lnTo>
                    <a:lnTo>
                      <a:pt x="0" y="10"/>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5" name="Freeform 1396">
                <a:extLst>
                  <a:ext uri="{FF2B5EF4-FFF2-40B4-BE49-F238E27FC236}">
                    <a16:creationId xmlns:a16="http://schemas.microsoft.com/office/drawing/2014/main" id="{D2062B6A-225B-4EA5-8D0A-8177283EB7AC}"/>
                  </a:ext>
                </a:extLst>
              </p:cNvPr>
              <p:cNvSpPr>
                <a:spLocks/>
              </p:cNvSpPr>
              <p:nvPr/>
            </p:nvSpPr>
            <p:spPr bwMode="auto">
              <a:xfrm>
                <a:off x="1065" y="1280"/>
                <a:ext cx="92" cy="21"/>
              </a:xfrm>
              <a:custGeom>
                <a:avLst/>
                <a:gdLst>
                  <a:gd name="T0" fmla="*/ 0 w 92"/>
                  <a:gd name="T1" fmla="*/ 21 h 21"/>
                  <a:gd name="T2" fmla="*/ 68 w 92"/>
                  <a:gd name="T3" fmla="*/ 21 h 21"/>
                  <a:gd name="T4" fmla="*/ 92 w 92"/>
                  <a:gd name="T5" fmla="*/ 0 h 21"/>
                  <a:gd name="T6" fmla="*/ 22 w 92"/>
                  <a:gd name="T7" fmla="*/ 0 h 21"/>
                  <a:gd name="T8" fmla="*/ 0 w 92"/>
                  <a:gd name="T9" fmla="*/ 21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21">
                    <a:moveTo>
                      <a:pt x="0" y="21"/>
                    </a:moveTo>
                    <a:lnTo>
                      <a:pt x="68" y="21"/>
                    </a:lnTo>
                    <a:lnTo>
                      <a:pt x="92" y="0"/>
                    </a:lnTo>
                    <a:lnTo>
                      <a:pt x="22" y="0"/>
                    </a:lnTo>
                    <a:lnTo>
                      <a:pt x="0" y="21"/>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6" name="Freeform 1397">
                <a:extLst>
                  <a:ext uri="{FF2B5EF4-FFF2-40B4-BE49-F238E27FC236}">
                    <a16:creationId xmlns:a16="http://schemas.microsoft.com/office/drawing/2014/main" id="{5F313696-787A-4938-A61B-8E6E5EC1B1C8}"/>
                  </a:ext>
                </a:extLst>
              </p:cNvPr>
              <p:cNvSpPr>
                <a:spLocks/>
              </p:cNvSpPr>
              <p:nvPr/>
            </p:nvSpPr>
            <p:spPr bwMode="auto">
              <a:xfrm>
                <a:off x="1047" y="1280"/>
                <a:ext cx="40" cy="32"/>
              </a:xfrm>
              <a:custGeom>
                <a:avLst/>
                <a:gdLst>
                  <a:gd name="T0" fmla="*/ 0 w 40"/>
                  <a:gd name="T1" fmla="*/ 32 h 32"/>
                  <a:gd name="T2" fmla="*/ 16 w 40"/>
                  <a:gd name="T3" fmla="*/ 21 h 32"/>
                  <a:gd name="T4" fmla="*/ 40 w 40"/>
                  <a:gd name="T5" fmla="*/ 0 h 32"/>
                  <a:gd name="T6" fmla="*/ 34 w 40"/>
                  <a:gd name="T7" fmla="*/ 0 h 32"/>
                  <a:gd name="T8" fmla="*/ 0 w 40"/>
                  <a:gd name="T9" fmla="*/ 32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32">
                    <a:moveTo>
                      <a:pt x="0" y="32"/>
                    </a:moveTo>
                    <a:lnTo>
                      <a:pt x="16" y="21"/>
                    </a:lnTo>
                    <a:lnTo>
                      <a:pt x="40" y="0"/>
                    </a:lnTo>
                    <a:lnTo>
                      <a:pt x="34" y="0"/>
                    </a:lnTo>
                    <a:lnTo>
                      <a:pt x="0" y="32"/>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7" name="Freeform 1398">
                <a:extLst>
                  <a:ext uri="{FF2B5EF4-FFF2-40B4-BE49-F238E27FC236}">
                    <a16:creationId xmlns:a16="http://schemas.microsoft.com/office/drawing/2014/main" id="{9005778B-A59D-4A68-B238-71F457E8AC50}"/>
                  </a:ext>
                </a:extLst>
              </p:cNvPr>
              <p:cNvSpPr>
                <a:spLocks/>
              </p:cNvSpPr>
              <p:nvPr/>
            </p:nvSpPr>
            <p:spPr bwMode="auto">
              <a:xfrm>
                <a:off x="1133" y="1280"/>
                <a:ext cx="40" cy="32"/>
              </a:xfrm>
              <a:custGeom>
                <a:avLst/>
                <a:gdLst>
                  <a:gd name="T0" fmla="*/ 7 w 40"/>
                  <a:gd name="T1" fmla="*/ 32 h 32"/>
                  <a:gd name="T2" fmla="*/ 0 w 40"/>
                  <a:gd name="T3" fmla="*/ 21 h 32"/>
                  <a:gd name="T4" fmla="*/ 23 w 40"/>
                  <a:gd name="T5" fmla="*/ 0 h 32"/>
                  <a:gd name="T6" fmla="*/ 40 w 40"/>
                  <a:gd name="T7" fmla="*/ 0 h 32"/>
                  <a:gd name="T8" fmla="*/ 7 w 40"/>
                  <a:gd name="T9" fmla="*/ 32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32">
                    <a:moveTo>
                      <a:pt x="7" y="32"/>
                    </a:moveTo>
                    <a:lnTo>
                      <a:pt x="0" y="21"/>
                    </a:lnTo>
                    <a:lnTo>
                      <a:pt x="23" y="0"/>
                    </a:lnTo>
                    <a:lnTo>
                      <a:pt x="40" y="0"/>
                    </a:lnTo>
                    <a:lnTo>
                      <a:pt x="7" y="32"/>
                    </a:lnTo>
                    <a:close/>
                  </a:path>
                </a:pathLst>
              </a:custGeom>
              <a:solidFill>
                <a:srgbClr val="336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8" name="Freeform 1399">
                <a:extLst>
                  <a:ext uri="{FF2B5EF4-FFF2-40B4-BE49-F238E27FC236}">
                    <a16:creationId xmlns:a16="http://schemas.microsoft.com/office/drawing/2014/main" id="{8DCC371E-8686-4485-8F17-F6CAC5533AAC}"/>
                  </a:ext>
                </a:extLst>
              </p:cNvPr>
              <p:cNvSpPr>
                <a:spLocks/>
              </p:cNvSpPr>
              <p:nvPr/>
            </p:nvSpPr>
            <p:spPr bwMode="auto">
              <a:xfrm>
                <a:off x="1047" y="1301"/>
                <a:ext cx="93" cy="11"/>
              </a:xfrm>
              <a:custGeom>
                <a:avLst/>
                <a:gdLst>
                  <a:gd name="T0" fmla="*/ 0 w 93"/>
                  <a:gd name="T1" fmla="*/ 11 h 11"/>
                  <a:gd name="T2" fmla="*/ 16 w 93"/>
                  <a:gd name="T3" fmla="*/ 0 h 11"/>
                  <a:gd name="T4" fmla="*/ 86 w 93"/>
                  <a:gd name="T5" fmla="*/ 0 h 11"/>
                  <a:gd name="T6" fmla="*/ 93 w 93"/>
                  <a:gd name="T7" fmla="*/ 11 h 11"/>
                  <a:gd name="T8" fmla="*/ 0 w 93"/>
                  <a:gd name="T9" fmla="*/ 11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 h="11">
                    <a:moveTo>
                      <a:pt x="0" y="11"/>
                    </a:moveTo>
                    <a:lnTo>
                      <a:pt x="16" y="0"/>
                    </a:lnTo>
                    <a:lnTo>
                      <a:pt x="86" y="0"/>
                    </a:lnTo>
                    <a:lnTo>
                      <a:pt x="93" y="11"/>
                    </a:lnTo>
                    <a:lnTo>
                      <a:pt x="0" y="11"/>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9" name="Freeform 1400">
                <a:extLst>
                  <a:ext uri="{FF2B5EF4-FFF2-40B4-BE49-F238E27FC236}">
                    <a16:creationId xmlns:a16="http://schemas.microsoft.com/office/drawing/2014/main" id="{966A1ECE-05FA-46A1-94D4-D47ACF333D72}"/>
                  </a:ext>
                </a:extLst>
              </p:cNvPr>
              <p:cNvSpPr>
                <a:spLocks/>
              </p:cNvSpPr>
              <p:nvPr/>
            </p:nvSpPr>
            <p:spPr bwMode="auto">
              <a:xfrm>
                <a:off x="971" y="1280"/>
                <a:ext cx="92" cy="21"/>
              </a:xfrm>
              <a:custGeom>
                <a:avLst/>
                <a:gdLst>
                  <a:gd name="T0" fmla="*/ 0 w 92"/>
                  <a:gd name="T1" fmla="*/ 21 h 21"/>
                  <a:gd name="T2" fmla="*/ 70 w 92"/>
                  <a:gd name="T3" fmla="*/ 21 h 21"/>
                  <a:gd name="T4" fmla="*/ 92 w 92"/>
                  <a:gd name="T5" fmla="*/ 0 h 21"/>
                  <a:gd name="T6" fmla="*/ 24 w 92"/>
                  <a:gd name="T7" fmla="*/ 0 h 21"/>
                  <a:gd name="T8" fmla="*/ 0 w 92"/>
                  <a:gd name="T9" fmla="*/ 21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21">
                    <a:moveTo>
                      <a:pt x="0" y="21"/>
                    </a:moveTo>
                    <a:lnTo>
                      <a:pt x="70" y="21"/>
                    </a:lnTo>
                    <a:lnTo>
                      <a:pt x="92" y="0"/>
                    </a:lnTo>
                    <a:lnTo>
                      <a:pt x="24" y="0"/>
                    </a:lnTo>
                    <a:lnTo>
                      <a:pt x="0" y="21"/>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0" name="Freeform 1401">
                <a:extLst>
                  <a:ext uri="{FF2B5EF4-FFF2-40B4-BE49-F238E27FC236}">
                    <a16:creationId xmlns:a16="http://schemas.microsoft.com/office/drawing/2014/main" id="{D28E9BAE-6CBF-443A-BC74-7DB271958B38}"/>
                  </a:ext>
                </a:extLst>
              </p:cNvPr>
              <p:cNvSpPr>
                <a:spLocks/>
              </p:cNvSpPr>
              <p:nvPr/>
            </p:nvSpPr>
            <p:spPr bwMode="auto">
              <a:xfrm>
                <a:off x="953" y="1280"/>
                <a:ext cx="42" cy="32"/>
              </a:xfrm>
              <a:custGeom>
                <a:avLst/>
                <a:gdLst>
                  <a:gd name="T0" fmla="*/ 0 w 42"/>
                  <a:gd name="T1" fmla="*/ 32 h 32"/>
                  <a:gd name="T2" fmla="*/ 18 w 42"/>
                  <a:gd name="T3" fmla="*/ 21 h 32"/>
                  <a:gd name="T4" fmla="*/ 42 w 42"/>
                  <a:gd name="T5" fmla="*/ 0 h 32"/>
                  <a:gd name="T6" fmla="*/ 35 w 42"/>
                  <a:gd name="T7" fmla="*/ 0 h 32"/>
                  <a:gd name="T8" fmla="*/ 0 w 42"/>
                  <a:gd name="T9" fmla="*/ 32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 h="32">
                    <a:moveTo>
                      <a:pt x="0" y="32"/>
                    </a:moveTo>
                    <a:lnTo>
                      <a:pt x="18" y="21"/>
                    </a:lnTo>
                    <a:lnTo>
                      <a:pt x="42" y="0"/>
                    </a:lnTo>
                    <a:lnTo>
                      <a:pt x="35" y="0"/>
                    </a:lnTo>
                    <a:lnTo>
                      <a:pt x="0" y="32"/>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1" name="Freeform 1402">
                <a:extLst>
                  <a:ext uri="{FF2B5EF4-FFF2-40B4-BE49-F238E27FC236}">
                    <a16:creationId xmlns:a16="http://schemas.microsoft.com/office/drawing/2014/main" id="{44B55F30-54FC-4B20-822A-62C5D8EC9810}"/>
                  </a:ext>
                </a:extLst>
              </p:cNvPr>
              <p:cNvSpPr>
                <a:spLocks/>
              </p:cNvSpPr>
              <p:nvPr/>
            </p:nvSpPr>
            <p:spPr bwMode="auto">
              <a:xfrm>
                <a:off x="1041" y="1280"/>
                <a:ext cx="40" cy="32"/>
              </a:xfrm>
              <a:custGeom>
                <a:avLst/>
                <a:gdLst>
                  <a:gd name="T0" fmla="*/ 5 w 40"/>
                  <a:gd name="T1" fmla="*/ 32 h 32"/>
                  <a:gd name="T2" fmla="*/ 0 w 40"/>
                  <a:gd name="T3" fmla="*/ 21 h 32"/>
                  <a:gd name="T4" fmla="*/ 22 w 40"/>
                  <a:gd name="T5" fmla="*/ 0 h 32"/>
                  <a:gd name="T6" fmla="*/ 40 w 40"/>
                  <a:gd name="T7" fmla="*/ 0 h 32"/>
                  <a:gd name="T8" fmla="*/ 5 w 40"/>
                  <a:gd name="T9" fmla="*/ 32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32">
                    <a:moveTo>
                      <a:pt x="5" y="32"/>
                    </a:moveTo>
                    <a:lnTo>
                      <a:pt x="0" y="21"/>
                    </a:lnTo>
                    <a:lnTo>
                      <a:pt x="22" y="0"/>
                    </a:lnTo>
                    <a:lnTo>
                      <a:pt x="40" y="0"/>
                    </a:lnTo>
                    <a:lnTo>
                      <a:pt x="5" y="32"/>
                    </a:lnTo>
                    <a:close/>
                  </a:path>
                </a:pathLst>
              </a:custGeom>
              <a:solidFill>
                <a:srgbClr val="336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2" name="Freeform 1403">
                <a:extLst>
                  <a:ext uri="{FF2B5EF4-FFF2-40B4-BE49-F238E27FC236}">
                    <a16:creationId xmlns:a16="http://schemas.microsoft.com/office/drawing/2014/main" id="{F41F455D-A7F9-4846-A367-9AF1348C69A0}"/>
                  </a:ext>
                </a:extLst>
              </p:cNvPr>
              <p:cNvSpPr>
                <a:spLocks/>
              </p:cNvSpPr>
              <p:nvPr/>
            </p:nvSpPr>
            <p:spPr bwMode="auto">
              <a:xfrm>
                <a:off x="953" y="1301"/>
                <a:ext cx="93" cy="11"/>
              </a:xfrm>
              <a:custGeom>
                <a:avLst/>
                <a:gdLst>
                  <a:gd name="T0" fmla="*/ 0 w 93"/>
                  <a:gd name="T1" fmla="*/ 11 h 11"/>
                  <a:gd name="T2" fmla="*/ 18 w 93"/>
                  <a:gd name="T3" fmla="*/ 0 h 11"/>
                  <a:gd name="T4" fmla="*/ 86 w 93"/>
                  <a:gd name="T5" fmla="*/ 0 h 11"/>
                  <a:gd name="T6" fmla="*/ 93 w 93"/>
                  <a:gd name="T7" fmla="*/ 11 h 11"/>
                  <a:gd name="T8" fmla="*/ 0 w 93"/>
                  <a:gd name="T9" fmla="*/ 11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 h="11">
                    <a:moveTo>
                      <a:pt x="0" y="11"/>
                    </a:moveTo>
                    <a:lnTo>
                      <a:pt x="18" y="0"/>
                    </a:lnTo>
                    <a:lnTo>
                      <a:pt x="86" y="0"/>
                    </a:lnTo>
                    <a:lnTo>
                      <a:pt x="93" y="11"/>
                    </a:lnTo>
                    <a:lnTo>
                      <a:pt x="0" y="11"/>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3" name="Freeform 1404">
                <a:extLst>
                  <a:ext uri="{FF2B5EF4-FFF2-40B4-BE49-F238E27FC236}">
                    <a16:creationId xmlns:a16="http://schemas.microsoft.com/office/drawing/2014/main" id="{29075AE0-7A12-4F9D-B384-338C54710212}"/>
                  </a:ext>
                </a:extLst>
              </p:cNvPr>
              <p:cNvSpPr>
                <a:spLocks/>
              </p:cNvSpPr>
              <p:nvPr/>
            </p:nvSpPr>
            <p:spPr bwMode="auto">
              <a:xfrm>
                <a:off x="878" y="1280"/>
                <a:ext cx="93" cy="21"/>
              </a:xfrm>
              <a:custGeom>
                <a:avLst/>
                <a:gdLst>
                  <a:gd name="T0" fmla="*/ 0 w 93"/>
                  <a:gd name="T1" fmla="*/ 21 h 21"/>
                  <a:gd name="T2" fmla="*/ 69 w 93"/>
                  <a:gd name="T3" fmla="*/ 21 h 21"/>
                  <a:gd name="T4" fmla="*/ 93 w 93"/>
                  <a:gd name="T5" fmla="*/ 0 h 21"/>
                  <a:gd name="T6" fmla="*/ 22 w 93"/>
                  <a:gd name="T7" fmla="*/ 0 h 21"/>
                  <a:gd name="T8" fmla="*/ 0 w 93"/>
                  <a:gd name="T9" fmla="*/ 21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 h="21">
                    <a:moveTo>
                      <a:pt x="0" y="21"/>
                    </a:moveTo>
                    <a:lnTo>
                      <a:pt x="69" y="21"/>
                    </a:lnTo>
                    <a:lnTo>
                      <a:pt x="93" y="0"/>
                    </a:lnTo>
                    <a:lnTo>
                      <a:pt x="22" y="0"/>
                    </a:lnTo>
                    <a:lnTo>
                      <a:pt x="0" y="21"/>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4" name="Freeform 1405">
                <a:extLst>
                  <a:ext uri="{FF2B5EF4-FFF2-40B4-BE49-F238E27FC236}">
                    <a16:creationId xmlns:a16="http://schemas.microsoft.com/office/drawing/2014/main" id="{A089AC75-F788-4BC7-81BA-C753EE31C643}"/>
                  </a:ext>
                </a:extLst>
              </p:cNvPr>
              <p:cNvSpPr>
                <a:spLocks/>
              </p:cNvSpPr>
              <p:nvPr/>
            </p:nvSpPr>
            <p:spPr bwMode="auto">
              <a:xfrm>
                <a:off x="861" y="1280"/>
                <a:ext cx="39" cy="32"/>
              </a:xfrm>
              <a:custGeom>
                <a:avLst/>
                <a:gdLst>
                  <a:gd name="T0" fmla="*/ 0 w 39"/>
                  <a:gd name="T1" fmla="*/ 32 h 32"/>
                  <a:gd name="T2" fmla="*/ 17 w 39"/>
                  <a:gd name="T3" fmla="*/ 21 h 32"/>
                  <a:gd name="T4" fmla="*/ 39 w 39"/>
                  <a:gd name="T5" fmla="*/ 0 h 32"/>
                  <a:gd name="T6" fmla="*/ 33 w 39"/>
                  <a:gd name="T7" fmla="*/ 0 h 32"/>
                  <a:gd name="T8" fmla="*/ 0 w 39"/>
                  <a:gd name="T9" fmla="*/ 32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32">
                    <a:moveTo>
                      <a:pt x="0" y="32"/>
                    </a:moveTo>
                    <a:lnTo>
                      <a:pt x="17" y="21"/>
                    </a:lnTo>
                    <a:lnTo>
                      <a:pt x="39" y="0"/>
                    </a:lnTo>
                    <a:lnTo>
                      <a:pt x="33" y="0"/>
                    </a:lnTo>
                    <a:lnTo>
                      <a:pt x="0" y="32"/>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5" name="Freeform 1406">
                <a:extLst>
                  <a:ext uri="{FF2B5EF4-FFF2-40B4-BE49-F238E27FC236}">
                    <a16:creationId xmlns:a16="http://schemas.microsoft.com/office/drawing/2014/main" id="{7655A78A-8866-4A1F-B086-7BA2C2E59002}"/>
                  </a:ext>
                </a:extLst>
              </p:cNvPr>
              <p:cNvSpPr>
                <a:spLocks/>
              </p:cNvSpPr>
              <p:nvPr/>
            </p:nvSpPr>
            <p:spPr bwMode="auto">
              <a:xfrm>
                <a:off x="948" y="1280"/>
                <a:ext cx="40" cy="32"/>
              </a:xfrm>
              <a:custGeom>
                <a:avLst/>
                <a:gdLst>
                  <a:gd name="T0" fmla="*/ 5 w 40"/>
                  <a:gd name="T1" fmla="*/ 32 h 32"/>
                  <a:gd name="T2" fmla="*/ 0 w 40"/>
                  <a:gd name="T3" fmla="*/ 21 h 32"/>
                  <a:gd name="T4" fmla="*/ 23 w 40"/>
                  <a:gd name="T5" fmla="*/ 0 h 32"/>
                  <a:gd name="T6" fmla="*/ 40 w 40"/>
                  <a:gd name="T7" fmla="*/ 0 h 32"/>
                  <a:gd name="T8" fmla="*/ 5 w 40"/>
                  <a:gd name="T9" fmla="*/ 32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32">
                    <a:moveTo>
                      <a:pt x="5" y="32"/>
                    </a:moveTo>
                    <a:lnTo>
                      <a:pt x="0" y="21"/>
                    </a:lnTo>
                    <a:lnTo>
                      <a:pt x="23" y="0"/>
                    </a:lnTo>
                    <a:lnTo>
                      <a:pt x="40" y="0"/>
                    </a:lnTo>
                    <a:lnTo>
                      <a:pt x="5" y="32"/>
                    </a:lnTo>
                    <a:close/>
                  </a:path>
                </a:pathLst>
              </a:custGeom>
              <a:solidFill>
                <a:srgbClr val="336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6" name="Freeform 1407">
                <a:extLst>
                  <a:ext uri="{FF2B5EF4-FFF2-40B4-BE49-F238E27FC236}">
                    <a16:creationId xmlns:a16="http://schemas.microsoft.com/office/drawing/2014/main" id="{7730AC19-D04D-4A00-991B-EDC1DA18F832}"/>
                  </a:ext>
                </a:extLst>
              </p:cNvPr>
              <p:cNvSpPr>
                <a:spLocks/>
              </p:cNvSpPr>
              <p:nvPr/>
            </p:nvSpPr>
            <p:spPr bwMode="auto">
              <a:xfrm>
                <a:off x="861" y="1301"/>
                <a:ext cx="92" cy="11"/>
              </a:xfrm>
              <a:custGeom>
                <a:avLst/>
                <a:gdLst>
                  <a:gd name="T0" fmla="*/ 0 w 92"/>
                  <a:gd name="T1" fmla="*/ 11 h 11"/>
                  <a:gd name="T2" fmla="*/ 17 w 92"/>
                  <a:gd name="T3" fmla="*/ 0 h 11"/>
                  <a:gd name="T4" fmla="*/ 86 w 92"/>
                  <a:gd name="T5" fmla="*/ 0 h 11"/>
                  <a:gd name="T6" fmla="*/ 92 w 92"/>
                  <a:gd name="T7" fmla="*/ 11 h 11"/>
                  <a:gd name="T8" fmla="*/ 0 w 92"/>
                  <a:gd name="T9" fmla="*/ 11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11">
                    <a:moveTo>
                      <a:pt x="0" y="11"/>
                    </a:moveTo>
                    <a:lnTo>
                      <a:pt x="17" y="0"/>
                    </a:lnTo>
                    <a:lnTo>
                      <a:pt x="86" y="0"/>
                    </a:lnTo>
                    <a:lnTo>
                      <a:pt x="92" y="11"/>
                    </a:lnTo>
                    <a:lnTo>
                      <a:pt x="0" y="11"/>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7" name="Freeform 1408">
                <a:extLst>
                  <a:ext uri="{FF2B5EF4-FFF2-40B4-BE49-F238E27FC236}">
                    <a16:creationId xmlns:a16="http://schemas.microsoft.com/office/drawing/2014/main" id="{43F2CEF9-36DE-42D8-A887-D5301B470C52}"/>
                  </a:ext>
                </a:extLst>
              </p:cNvPr>
              <p:cNvSpPr>
                <a:spLocks/>
              </p:cNvSpPr>
              <p:nvPr/>
            </p:nvSpPr>
            <p:spPr bwMode="auto">
              <a:xfrm>
                <a:off x="1098" y="1247"/>
                <a:ext cx="93" cy="21"/>
              </a:xfrm>
              <a:custGeom>
                <a:avLst/>
                <a:gdLst>
                  <a:gd name="T0" fmla="*/ 0 w 93"/>
                  <a:gd name="T1" fmla="*/ 21 h 21"/>
                  <a:gd name="T2" fmla="*/ 70 w 93"/>
                  <a:gd name="T3" fmla="*/ 21 h 21"/>
                  <a:gd name="T4" fmla="*/ 93 w 93"/>
                  <a:gd name="T5" fmla="*/ 0 h 21"/>
                  <a:gd name="T6" fmla="*/ 24 w 93"/>
                  <a:gd name="T7" fmla="*/ 0 h 21"/>
                  <a:gd name="T8" fmla="*/ 0 w 93"/>
                  <a:gd name="T9" fmla="*/ 21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 h="21">
                    <a:moveTo>
                      <a:pt x="0" y="21"/>
                    </a:moveTo>
                    <a:lnTo>
                      <a:pt x="70" y="21"/>
                    </a:lnTo>
                    <a:lnTo>
                      <a:pt x="93" y="0"/>
                    </a:lnTo>
                    <a:lnTo>
                      <a:pt x="24" y="0"/>
                    </a:lnTo>
                    <a:lnTo>
                      <a:pt x="0" y="21"/>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8" name="Freeform 1409">
                <a:extLst>
                  <a:ext uri="{FF2B5EF4-FFF2-40B4-BE49-F238E27FC236}">
                    <a16:creationId xmlns:a16="http://schemas.microsoft.com/office/drawing/2014/main" id="{CC331D51-A4E5-48C8-8E00-E94869F405ED}"/>
                  </a:ext>
                </a:extLst>
              </p:cNvPr>
              <p:cNvSpPr>
                <a:spLocks/>
              </p:cNvSpPr>
              <p:nvPr/>
            </p:nvSpPr>
            <p:spPr bwMode="auto">
              <a:xfrm>
                <a:off x="1082" y="1247"/>
                <a:ext cx="38" cy="33"/>
              </a:xfrm>
              <a:custGeom>
                <a:avLst/>
                <a:gdLst>
                  <a:gd name="T0" fmla="*/ 0 w 38"/>
                  <a:gd name="T1" fmla="*/ 33 h 33"/>
                  <a:gd name="T2" fmla="*/ 16 w 38"/>
                  <a:gd name="T3" fmla="*/ 23 h 33"/>
                  <a:gd name="T4" fmla="*/ 38 w 38"/>
                  <a:gd name="T5" fmla="*/ 0 h 33"/>
                  <a:gd name="T6" fmla="*/ 34 w 38"/>
                  <a:gd name="T7" fmla="*/ 0 h 33"/>
                  <a:gd name="T8" fmla="*/ 0 w 38"/>
                  <a:gd name="T9" fmla="*/ 33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3">
                    <a:moveTo>
                      <a:pt x="0" y="33"/>
                    </a:moveTo>
                    <a:lnTo>
                      <a:pt x="16" y="23"/>
                    </a:lnTo>
                    <a:lnTo>
                      <a:pt x="38" y="0"/>
                    </a:lnTo>
                    <a:lnTo>
                      <a:pt x="34" y="0"/>
                    </a:lnTo>
                    <a:lnTo>
                      <a:pt x="0" y="33"/>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9" name="Freeform 1410">
                <a:extLst>
                  <a:ext uri="{FF2B5EF4-FFF2-40B4-BE49-F238E27FC236}">
                    <a16:creationId xmlns:a16="http://schemas.microsoft.com/office/drawing/2014/main" id="{C79E50A9-5EE1-4C07-A53E-095A50E2C9AD}"/>
                  </a:ext>
                </a:extLst>
              </p:cNvPr>
              <p:cNvSpPr>
                <a:spLocks/>
              </p:cNvSpPr>
              <p:nvPr/>
            </p:nvSpPr>
            <p:spPr bwMode="auto">
              <a:xfrm>
                <a:off x="1168" y="1247"/>
                <a:ext cx="40" cy="33"/>
              </a:xfrm>
              <a:custGeom>
                <a:avLst/>
                <a:gdLst>
                  <a:gd name="T0" fmla="*/ 5 w 40"/>
                  <a:gd name="T1" fmla="*/ 33 h 33"/>
                  <a:gd name="T2" fmla="*/ 0 w 40"/>
                  <a:gd name="T3" fmla="*/ 23 h 33"/>
                  <a:gd name="T4" fmla="*/ 23 w 40"/>
                  <a:gd name="T5" fmla="*/ 0 h 33"/>
                  <a:gd name="T6" fmla="*/ 40 w 40"/>
                  <a:gd name="T7" fmla="*/ 0 h 33"/>
                  <a:gd name="T8" fmla="*/ 5 w 40"/>
                  <a:gd name="T9" fmla="*/ 33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33">
                    <a:moveTo>
                      <a:pt x="5" y="33"/>
                    </a:moveTo>
                    <a:lnTo>
                      <a:pt x="0" y="23"/>
                    </a:lnTo>
                    <a:lnTo>
                      <a:pt x="23" y="0"/>
                    </a:lnTo>
                    <a:lnTo>
                      <a:pt x="40" y="0"/>
                    </a:lnTo>
                    <a:lnTo>
                      <a:pt x="5" y="33"/>
                    </a:lnTo>
                    <a:close/>
                  </a:path>
                </a:pathLst>
              </a:custGeom>
              <a:solidFill>
                <a:srgbClr val="336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0" name="Freeform 1411">
                <a:extLst>
                  <a:ext uri="{FF2B5EF4-FFF2-40B4-BE49-F238E27FC236}">
                    <a16:creationId xmlns:a16="http://schemas.microsoft.com/office/drawing/2014/main" id="{186B351E-FB58-49A1-99FA-57F722A76DCF}"/>
                  </a:ext>
                </a:extLst>
              </p:cNvPr>
              <p:cNvSpPr>
                <a:spLocks/>
              </p:cNvSpPr>
              <p:nvPr/>
            </p:nvSpPr>
            <p:spPr bwMode="auto">
              <a:xfrm>
                <a:off x="1082" y="1268"/>
                <a:ext cx="91" cy="12"/>
              </a:xfrm>
              <a:custGeom>
                <a:avLst/>
                <a:gdLst>
                  <a:gd name="T0" fmla="*/ 0 w 91"/>
                  <a:gd name="T1" fmla="*/ 12 h 12"/>
                  <a:gd name="T2" fmla="*/ 16 w 91"/>
                  <a:gd name="T3" fmla="*/ 0 h 12"/>
                  <a:gd name="T4" fmla="*/ 85 w 91"/>
                  <a:gd name="T5" fmla="*/ 0 h 12"/>
                  <a:gd name="T6" fmla="*/ 91 w 91"/>
                  <a:gd name="T7" fmla="*/ 12 h 12"/>
                  <a:gd name="T8" fmla="*/ 0 w 91"/>
                  <a:gd name="T9" fmla="*/ 12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12">
                    <a:moveTo>
                      <a:pt x="0" y="12"/>
                    </a:moveTo>
                    <a:lnTo>
                      <a:pt x="16" y="0"/>
                    </a:lnTo>
                    <a:lnTo>
                      <a:pt x="85" y="0"/>
                    </a:lnTo>
                    <a:lnTo>
                      <a:pt x="91" y="12"/>
                    </a:lnTo>
                    <a:lnTo>
                      <a:pt x="0" y="12"/>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1" name="Freeform 1412">
                <a:extLst>
                  <a:ext uri="{FF2B5EF4-FFF2-40B4-BE49-F238E27FC236}">
                    <a16:creationId xmlns:a16="http://schemas.microsoft.com/office/drawing/2014/main" id="{DA4AA3A5-B9B8-421B-B383-7382D0C124BB}"/>
                  </a:ext>
                </a:extLst>
              </p:cNvPr>
              <p:cNvSpPr>
                <a:spLocks/>
              </p:cNvSpPr>
              <p:nvPr/>
            </p:nvSpPr>
            <p:spPr bwMode="auto">
              <a:xfrm>
                <a:off x="1006" y="1247"/>
                <a:ext cx="92" cy="21"/>
              </a:xfrm>
              <a:custGeom>
                <a:avLst/>
                <a:gdLst>
                  <a:gd name="T0" fmla="*/ 0 w 92"/>
                  <a:gd name="T1" fmla="*/ 21 h 21"/>
                  <a:gd name="T2" fmla="*/ 70 w 92"/>
                  <a:gd name="T3" fmla="*/ 21 h 21"/>
                  <a:gd name="T4" fmla="*/ 92 w 92"/>
                  <a:gd name="T5" fmla="*/ 0 h 21"/>
                  <a:gd name="T6" fmla="*/ 22 w 92"/>
                  <a:gd name="T7" fmla="*/ 0 h 21"/>
                  <a:gd name="T8" fmla="*/ 0 w 92"/>
                  <a:gd name="T9" fmla="*/ 21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21">
                    <a:moveTo>
                      <a:pt x="0" y="21"/>
                    </a:moveTo>
                    <a:lnTo>
                      <a:pt x="70" y="21"/>
                    </a:lnTo>
                    <a:lnTo>
                      <a:pt x="92" y="0"/>
                    </a:lnTo>
                    <a:lnTo>
                      <a:pt x="22" y="0"/>
                    </a:lnTo>
                    <a:lnTo>
                      <a:pt x="0" y="21"/>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2" name="Freeform 1413">
                <a:extLst>
                  <a:ext uri="{FF2B5EF4-FFF2-40B4-BE49-F238E27FC236}">
                    <a16:creationId xmlns:a16="http://schemas.microsoft.com/office/drawing/2014/main" id="{DF043D18-2731-449C-BBBD-9AA564EFDD0A}"/>
                  </a:ext>
                </a:extLst>
              </p:cNvPr>
              <p:cNvSpPr>
                <a:spLocks/>
              </p:cNvSpPr>
              <p:nvPr/>
            </p:nvSpPr>
            <p:spPr bwMode="auto">
              <a:xfrm>
                <a:off x="988" y="1247"/>
                <a:ext cx="42" cy="33"/>
              </a:xfrm>
              <a:custGeom>
                <a:avLst/>
                <a:gdLst>
                  <a:gd name="T0" fmla="*/ 0 w 42"/>
                  <a:gd name="T1" fmla="*/ 33 h 33"/>
                  <a:gd name="T2" fmla="*/ 18 w 42"/>
                  <a:gd name="T3" fmla="*/ 23 h 33"/>
                  <a:gd name="T4" fmla="*/ 42 w 42"/>
                  <a:gd name="T5" fmla="*/ 0 h 33"/>
                  <a:gd name="T6" fmla="*/ 35 w 42"/>
                  <a:gd name="T7" fmla="*/ 0 h 33"/>
                  <a:gd name="T8" fmla="*/ 0 w 42"/>
                  <a:gd name="T9" fmla="*/ 33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 h="33">
                    <a:moveTo>
                      <a:pt x="0" y="33"/>
                    </a:moveTo>
                    <a:lnTo>
                      <a:pt x="18" y="23"/>
                    </a:lnTo>
                    <a:lnTo>
                      <a:pt x="42" y="0"/>
                    </a:lnTo>
                    <a:lnTo>
                      <a:pt x="35" y="0"/>
                    </a:lnTo>
                    <a:lnTo>
                      <a:pt x="0" y="33"/>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3" name="Freeform 1414">
                <a:extLst>
                  <a:ext uri="{FF2B5EF4-FFF2-40B4-BE49-F238E27FC236}">
                    <a16:creationId xmlns:a16="http://schemas.microsoft.com/office/drawing/2014/main" id="{93AED26E-6679-4507-A5EC-6E384C4CB0AF}"/>
                  </a:ext>
                </a:extLst>
              </p:cNvPr>
              <p:cNvSpPr>
                <a:spLocks/>
              </p:cNvSpPr>
              <p:nvPr/>
            </p:nvSpPr>
            <p:spPr bwMode="auto">
              <a:xfrm>
                <a:off x="1076" y="1247"/>
                <a:ext cx="40" cy="33"/>
              </a:xfrm>
              <a:custGeom>
                <a:avLst/>
                <a:gdLst>
                  <a:gd name="T0" fmla="*/ 5 w 40"/>
                  <a:gd name="T1" fmla="*/ 33 h 33"/>
                  <a:gd name="T2" fmla="*/ 0 w 40"/>
                  <a:gd name="T3" fmla="*/ 23 h 33"/>
                  <a:gd name="T4" fmla="*/ 22 w 40"/>
                  <a:gd name="T5" fmla="*/ 0 h 33"/>
                  <a:gd name="T6" fmla="*/ 40 w 40"/>
                  <a:gd name="T7" fmla="*/ 0 h 33"/>
                  <a:gd name="T8" fmla="*/ 5 w 40"/>
                  <a:gd name="T9" fmla="*/ 33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33">
                    <a:moveTo>
                      <a:pt x="5" y="33"/>
                    </a:moveTo>
                    <a:lnTo>
                      <a:pt x="0" y="23"/>
                    </a:lnTo>
                    <a:lnTo>
                      <a:pt x="22" y="0"/>
                    </a:lnTo>
                    <a:lnTo>
                      <a:pt x="40" y="0"/>
                    </a:lnTo>
                    <a:lnTo>
                      <a:pt x="5" y="33"/>
                    </a:lnTo>
                    <a:close/>
                  </a:path>
                </a:pathLst>
              </a:custGeom>
              <a:solidFill>
                <a:srgbClr val="336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4" name="Freeform 1415">
                <a:extLst>
                  <a:ext uri="{FF2B5EF4-FFF2-40B4-BE49-F238E27FC236}">
                    <a16:creationId xmlns:a16="http://schemas.microsoft.com/office/drawing/2014/main" id="{3718B4EE-FA26-432D-9CE6-766F3216F975}"/>
                  </a:ext>
                </a:extLst>
              </p:cNvPr>
              <p:cNvSpPr>
                <a:spLocks/>
              </p:cNvSpPr>
              <p:nvPr/>
            </p:nvSpPr>
            <p:spPr bwMode="auto">
              <a:xfrm>
                <a:off x="988" y="1268"/>
                <a:ext cx="93" cy="12"/>
              </a:xfrm>
              <a:custGeom>
                <a:avLst/>
                <a:gdLst>
                  <a:gd name="T0" fmla="*/ 0 w 93"/>
                  <a:gd name="T1" fmla="*/ 12 h 12"/>
                  <a:gd name="T2" fmla="*/ 18 w 93"/>
                  <a:gd name="T3" fmla="*/ 0 h 12"/>
                  <a:gd name="T4" fmla="*/ 86 w 93"/>
                  <a:gd name="T5" fmla="*/ 0 h 12"/>
                  <a:gd name="T6" fmla="*/ 93 w 93"/>
                  <a:gd name="T7" fmla="*/ 12 h 12"/>
                  <a:gd name="T8" fmla="*/ 0 w 93"/>
                  <a:gd name="T9" fmla="*/ 12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 h="12">
                    <a:moveTo>
                      <a:pt x="0" y="12"/>
                    </a:moveTo>
                    <a:lnTo>
                      <a:pt x="18" y="0"/>
                    </a:lnTo>
                    <a:lnTo>
                      <a:pt x="86" y="0"/>
                    </a:lnTo>
                    <a:lnTo>
                      <a:pt x="93" y="12"/>
                    </a:lnTo>
                    <a:lnTo>
                      <a:pt x="0" y="12"/>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5" name="Freeform 1416">
                <a:extLst>
                  <a:ext uri="{FF2B5EF4-FFF2-40B4-BE49-F238E27FC236}">
                    <a16:creationId xmlns:a16="http://schemas.microsoft.com/office/drawing/2014/main" id="{FD9FAEEC-BA13-4C00-938E-03951E382B2B}"/>
                  </a:ext>
                </a:extLst>
              </p:cNvPr>
              <p:cNvSpPr>
                <a:spLocks/>
              </p:cNvSpPr>
              <p:nvPr/>
            </p:nvSpPr>
            <p:spPr bwMode="auto">
              <a:xfrm>
                <a:off x="913" y="1247"/>
                <a:ext cx="93" cy="21"/>
              </a:xfrm>
              <a:custGeom>
                <a:avLst/>
                <a:gdLst>
                  <a:gd name="T0" fmla="*/ 0 w 93"/>
                  <a:gd name="T1" fmla="*/ 21 h 21"/>
                  <a:gd name="T2" fmla="*/ 69 w 93"/>
                  <a:gd name="T3" fmla="*/ 21 h 21"/>
                  <a:gd name="T4" fmla="*/ 93 w 93"/>
                  <a:gd name="T5" fmla="*/ 0 h 21"/>
                  <a:gd name="T6" fmla="*/ 23 w 93"/>
                  <a:gd name="T7" fmla="*/ 0 h 21"/>
                  <a:gd name="T8" fmla="*/ 0 w 93"/>
                  <a:gd name="T9" fmla="*/ 21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 h="21">
                    <a:moveTo>
                      <a:pt x="0" y="21"/>
                    </a:moveTo>
                    <a:lnTo>
                      <a:pt x="69" y="21"/>
                    </a:lnTo>
                    <a:lnTo>
                      <a:pt x="93" y="0"/>
                    </a:lnTo>
                    <a:lnTo>
                      <a:pt x="23" y="0"/>
                    </a:lnTo>
                    <a:lnTo>
                      <a:pt x="0" y="21"/>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6" name="Freeform 1417">
                <a:extLst>
                  <a:ext uri="{FF2B5EF4-FFF2-40B4-BE49-F238E27FC236}">
                    <a16:creationId xmlns:a16="http://schemas.microsoft.com/office/drawing/2014/main" id="{245B3799-357B-4B5D-920A-3CF3559ADCDF}"/>
                  </a:ext>
                </a:extLst>
              </p:cNvPr>
              <p:cNvSpPr>
                <a:spLocks/>
              </p:cNvSpPr>
              <p:nvPr/>
            </p:nvSpPr>
            <p:spPr bwMode="auto">
              <a:xfrm>
                <a:off x="896" y="1247"/>
                <a:ext cx="40" cy="33"/>
              </a:xfrm>
              <a:custGeom>
                <a:avLst/>
                <a:gdLst>
                  <a:gd name="T0" fmla="*/ 0 w 40"/>
                  <a:gd name="T1" fmla="*/ 33 h 33"/>
                  <a:gd name="T2" fmla="*/ 16 w 40"/>
                  <a:gd name="T3" fmla="*/ 23 h 33"/>
                  <a:gd name="T4" fmla="*/ 40 w 40"/>
                  <a:gd name="T5" fmla="*/ 0 h 33"/>
                  <a:gd name="T6" fmla="*/ 33 w 40"/>
                  <a:gd name="T7" fmla="*/ 0 h 33"/>
                  <a:gd name="T8" fmla="*/ 0 w 40"/>
                  <a:gd name="T9" fmla="*/ 33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33">
                    <a:moveTo>
                      <a:pt x="0" y="33"/>
                    </a:moveTo>
                    <a:lnTo>
                      <a:pt x="16" y="23"/>
                    </a:lnTo>
                    <a:lnTo>
                      <a:pt x="40" y="0"/>
                    </a:lnTo>
                    <a:lnTo>
                      <a:pt x="33" y="0"/>
                    </a:lnTo>
                    <a:lnTo>
                      <a:pt x="0" y="33"/>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7" name="Freeform 1418">
                <a:extLst>
                  <a:ext uri="{FF2B5EF4-FFF2-40B4-BE49-F238E27FC236}">
                    <a16:creationId xmlns:a16="http://schemas.microsoft.com/office/drawing/2014/main" id="{3CAF1F61-9A7F-4FF4-8495-BC0580C0339E}"/>
                  </a:ext>
                </a:extLst>
              </p:cNvPr>
              <p:cNvSpPr>
                <a:spLocks/>
              </p:cNvSpPr>
              <p:nvPr/>
            </p:nvSpPr>
            <p:spPr bwMode="auto">
              <a:xfrm>
                <a:off x="982" y="1247"/>
                <a:ext cx="41" cy="33"/>
              </a:xfrm>
              <a:custGeom>
                <a:avLst/>
                <a:gdLst>
                  <a:gd name="T0" fmla="*/ 6 w 41"/>
                  <a:gd name="T1" fmla="*/ 33 h 33"/>
                  <a:gd name="T2" fmla="*/ 0 w 41"/>
                  <a:gd name="T3" fmla="*/ 23 h 33"/>
                  <a:gd name="T4" fmla="*/ 24 w 41"/>
                  <a:gd name="T5" fmla="*/ 0 h 33"/>
                  <a:gd name="T6" fmla="*/ 41 w 41"/>
                  <a:gd name="T7" fmla="*/ 0 h 33"/>
                  <a:gd name="T8" fmla="*/ 6 w 41"/>
                  <a:gd name="T9" fmla="*/ 33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33">
                    <a:moveTo>
                      <a:pt x="6" y="33"/>
                    </a:moveTo>
                    <a:lnTo>
                      <a:pt x="0" y="23"/>
                    </a:lnTo>
                    <a:lnTo>
                      <a:pt x="24" y="0"/>
                    </a:lnTo>
                    <a:lnTo>
                      <a:pt x="41" y="0"/>
                    </a:lnTo>
                    <a:lnTo>
                      <a:pt x="6" y="33"/>
                    </a:lnTo>
                    <a:close/>
                  </a:path>
                </a:pathLst>
              </a:custGeom>
              <a:solidFill>
                <a:srgbClr val="336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8" name="Freeform 1419">
                <a:extLst>
                  <a:ext uri="{FF2B5EF4-FFF2-40B4-BE49-F238E27FC236}">
                    <a16:creationId xmlns:a16="http://schemas.microsoft.com/office/drawing/2014/main" id="{05052384-1360-4AA7-8CE2-B48EB6C96D3C}"/>
                  </a:ext>
                </a:extLst>
              </p:cNvPr>
              <p:cNvSpPr>
                <a:spLocks/>
              </p:cNvSpPr>
              <p:nvPr/>
            </p:nvSpPr>
            <p:spPr bwMode="auto">
              <a:xfrm>
                <a:off x="896" y="1268"/>
                <a:ext cx="92" cy="12"/>
              </a:xfrm>
              <a:custGeom>
                <a:avLst/>
                <a:gdLst>
                  <a:gd name="T0" fmla="*/ 0 w 92"/>
                  <a:gd name="T1" fmla="*/ 12 h 12"/>
                  <a:gd name="T2" fmla="*/ 16 w 92"/>
                  <a:gd name="T3" fmla="*/ 0 h 12"/>
                  <a:gd name="T4" fmla="*/ 86 w 92"/>
                  <a:gd name="T5" fmla="*/ 0 h 12"/>
                  <a:gd name="T6" fmla="*/ 92 w 92"/>
                  <a:gd name="T7" fmla="*/ 12 h 12"/>
                  <a:gd name="T8" fmla="*/ 0 w 92"/>
                  <a:gd name="T9" fmla="*/ 12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12">
                    <a:moveTo>
                      <a:pt x="0" y="12"/>
                    </a:moveTo>
                    <a:lnTo>
                      <a:pt x="16" y="0"/>
                    </a:lnTo>
                    <a:lnTo>
                      <a:pt x="86" y="0"/>
                    </a:lnTo>
                    <a:lnTo>
                      <a:pt x="92" y="12"/>
                    </a:lnTo>
                    <a:lnTo>
                      <a:pt x="0" y="12"/>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9" name="Freeform 1420">
                <a:extLst>
                  <a:ext uri="{FF2B5EF4-FFF2-40B4-BE49-F238E27FC236}">
                    <a16:creationId xmlns:a16="http://schemas.microsoft.com/office/drawing/2014/main" id="{375E2883-F408-4D7C-B0FF-A669AEE49E73}"/>
                  </a:ext>
                </a:extLst>
              </p:cNvPr>
              <p:cNvSpPr>
                <a:spLocks/>
              </p:cNvSpPr>
              <p:nvPr/>
            </p:nvSpPr>
            <p:spPr bwMode="auto">
              <a:xfrm>
                <a:off x="1014" y="1432"/>
                <a:ext cx="92" cy="86"/>
              </a:xfrm>
              <a:custGeom>
                <a:avLst/>
                <a:gdLst>
                  <a:gd name="T0" fmla="*/ 92 w 92"/>
                  <a:gd name="T1" fmla="*/ 0 h 86"/>
                  <a:gd name="T2" fmla="*/ 0 w 92"/>
                  <a:gd name="T3" fmla="*/ 86 h 86"/>
                  <a:gd name="T4" fmla="*/ 92 w 92"/>
                  <a:gd name="T5" fmla="*/ 86 h 86"/>
                  <a:gd name="T6" fmla="*/ 92 w 92"/>
                  <a:gd name="T7" fmla="*/ 0 h 8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2" h="86">
                    <a:moveTo>
                      <a:pt x="92" y="0"/>
                    </a:moveTo>
                    <a:lnTo>
                      <a:pt x="0" y="86"/>
                    </a:lnTo>
                    <a:lnTo>
                      <a:pt x="92" y="86"/>
                    </a:lnTo>
                    <a:lnTo>
                      <a:pt x="92" y="0"/>
                    </a:lnTo>
                    <a:close/>
                  </a:path>
                </a:pathLst>
              </a:custGeom>
              <a:solidFill>
                <a:srgbClr val="273C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0" name="Freeform 1421">
                <a:extLst>
                  <a:ext uri="{FF2B5EF4-FFF2-40B4-BE49-F238E27FC236}">
                    <a16:creationId xmlns:a16="http://schemas.microsoft.com/office/drawing/2014/main" id="{C80EBFDF-9D6B-4282-A622-4BC5E0FC56FC}"/>
                  </a:ext>
                </a:extLst>
              </p:cNvPr>
              <p:cNvSpPr>
                <a:spLocks/>
              </p:cNvSpPr>
              <p:nvPr/>
            </p:nvSpPr>
            <p:spPr bwMode="auto">
              <a:xfrm>
                <a:off x="1014" y="1432"/>
                <a:ext cx="92" cy="86"/>
              </a:xfrm>
              <a:custGeom>
                <a:avLst/>
                <a:gdLst>
                  <a:gd name="T0" fmla="*/ 0 w 92"/>
                  <a:gd name="T1" fmla="*/ 86 h 86"/>
                  <a:gd name="T2" fmla="*/ 92 w 92"/>
                  <a:gd name="T3" fmla="*/ 0 h 86"/>
                  <a:gd name="T4" fmla="*/ 0 w 92"/>
                  <a:gd name="T5" fmla="*/ 0 h 86"/>
                  <a:gd name="T6" fmla="*/ 0 w 92"/>
                  <a:gd name="T7" fmla="*/ 86 h 8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2" h="86">
                    <a:moveTo>
                      <a:pt x="0" y="86"/>
                    </a:moveTo>
                    <a:lnTo>
                      <a:pt x="92" y="0"/>
                    </a:lnTo>
                    <a:lnTo>
                      <a:pt x="0" y="0"/>
                    </a:lnTo>
                    <a:lnTo>
                      <a:pt x="0" y="86"/>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1" name="Rectangle 1422">
                <a:extLst>
                  <a:ext uri="{FF2B5EF4-FFF2-40B4-BE49-F238E27FC236}">
                    <a16:creationId xmlns:a16="http://schemas.microsoft.com/office/drawing/2014/main" id="{EDA7C7FD-8BCD-44EC-B09F-335D17F95132}"/>
                  </a:ext>
                </a:extLst>
              </p:cNvPr>
              <p:cNvSpPr>
                <a:spLocks noChangeArrowheads="1"/>
              </p:cNvSpPr>
              <p:nvPr/>
            </p:nvSpPr>
            <p:spPr bwMode="auto">
              <a:xfrm>
                <a:off x="1023" y="1442"/>
                <a:ext cx="70" cy="66"/>
              </a:xfrm>
              <a:prstGeom prst="rect">
                <a:avLst/>
              </a:prstGeom>
              <a:solidFill>
                <a:srgbClr val="618F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002" name="Freeform 1423">
                <a:extLst>
                  <a:ext uri="{FF2B5EF4-FFF2-40B4-BE49-F238E27FC236}">
                    <a16:creationId xmlns:a16="http://schemas.microsoft.com/office/drawing/2014/main" id="{0A8F8B5D-295F-468A-8353-35A8AA65FF82}"/>
                  </a:ext>
                </a:extLst>
              </p:cNvPr>
              <p:cNvSpPr>
                <a:spLocks/>
              </p:cNvSpPr>
              <p:nvPr/>
            </p:nvSpPr>
            <p:spPr bwMode="auto">
              <a:xfrm>
                <a:off x="920" y="1432"/>
                <a:ext cx="92" cy="86"/>
              </a:xfrm>
              <a:custGeom>
                <a:avLst/>
                <a:gdLst>
                  <a:gd name="T0" fmla="*/ 92 w 92"/>
                  <a:gd name="T1" fmla="*/ 0 h 86"/>
                  <a:gd name="T2" fmla="*/ 0 w 92"/>
                  <a:gd name="T3" fmla="*/ 86 h 86"/>
                  <a:gd name="T4" fmla="*/ 92 w 92"/>
                  <a:gd name="T5" fmla="*/ 86 h 86"/>
                  <a:gd name="T6" fmla="*/ 92 w 92"/>
                  <a:gd name="T7" fmla="*/ 0 h 8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2" h="86">
                    <a:moveTo>
                      <a:pt x="92" y="0"/>
                    </a:moveTo>
                    <a:lnTo>
                      <a:pt x="0" y="86"/>
                    </a:lnTo>
                    <a:lnTo>
                      <a:pt x="92" y="86"/>
                    </a:lnTo>
                    <a:lnTo>
                      <a:pt x="92" y="0"/>
                    </a:lnTo>
                    <a:close/>
                  </a:path>
                </a:pathLst>
              </a:custGeom>
              <a:solidFill>
                <a:srgbClr val="273C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3" name="Freeform 1424">
                <a:extLst>
                  <a:ext uri="{FF2B5EF4-FFF2-40B4-BE49-F238E27FC236}">
                    <a16:creationId xmlns:a16="http://schemas.microsoft.com/office/drawing/2014/main" id="{0391E7EC-0A16-4F9F-A4D4-A6C9726D8077}"/>
                  </a:ext>
                </a:extLst>
              </p:cNvPr>
              <p:cNvSpPr>
                <a:spLocks/>
              </p:cNvSpPr>
              <p:nvPr/>
            </p:nvSpPr>
            <p:spPr bwMode="auto">
              <a:xfrm>
                <a:off x="920" y="1432"/>
                <a:ext cx="92" cy="86"/>
              </a:xfrm>
              <a:custGeom>
                <a:avLst/>
                <a:gdLst>
                  <a:gd name="T0" fmla="*/ 0 w 92"/>
                  <a:gd name="T1" fmla="*/ 86 h 86"/>
                  <a:gd name="T2" fmla="*/ 92 w 92"/>
                  <a:gd name="T3" fmla="*/ 0 h 86"/>
                  <a:gd name="T4" fmla="*/ 0 w 92"/>
                  <a:gd name="T5" fmla="*/ 0 h 86"/>
                  <a:gd name="T6" fmla="*/ 0 w 92"/>
                  <a:gd name="T7" fmla="*/ 86 h 8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2" h="86">
                    <a:moveTo>
                      <a:pt x="0" y="86"/>
                    </a:moveTo>
                    <a:lnTo>
                      <a:pt x="92" y="0"/>
                    </a:lnTo>
                    <a:lnTo>
                      <a:pt x="0" y="0"/>
                    </a:lnTo>
                    <a:lnTo>
                      <a:pt x="0" y="86"/>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4" name="Rectangle 1425">
                <a:extLst>
                  <a:ext uri="{FF2B5EF4-FFF2-40B4-BE49-F238E27FC236}">
                    <a16:creationId xmlns:a16="http://schemas.microsoft.com/office/drawing/2014/main" id="{F7A2C0CD-C88E-4C66-8D58-307A3CFFC770}"/>
                  </a:ext>
                </a:extLst>
              </p:cNvPr>
              <p:cNvSpPr>
                <a:spLocks noChangeArrowheads="1"/>
              </p:cNvSpPr>
              <p:nvPr/>
            </p:nvSpPr>
            <p:spPr bwMode="auto">
              <a:xfrm>
                <a:off x="931" y="1442"/>
                <a:ext cx="70" cy="66"/>
              </a:xfrm>
              <a:prstGeom prst="rect">
                <a:avLst/>
              </a:prstGeom>
              <a:solidFill>
                <a:srgbClr val="618F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005" name="Freeform 1426">
                <a:extLst>
                  <a:ext uri="{FF2B5EF4-FFF2-40B4-BE49-F238E27FC236}">
                    <a16:creationId xmlns:a16="http://schemas.microsoft.com/office/drawing/2014/main" id="{502BAD62-B391-4D94-B0B1-691D107277CF}"/>
                  </a:ext>
                </a:extLst>
              </p:cNvPr>
              <p:cNvSpPr>
                <a:spLocks/>
              </p:cNvSpPr>
              <p:nvPr/>
            </p:nvSpPr>
            <p:spPr bwMode="auto">
              <a:xfrm>
                <a:off x="826" y="1432"/>
                <a:ext cx="92" cy="86"/>
              </a:xfrm>
              <a:custGeom>
                <a:avLst/>
                <a:gdLst>
                  <a:gd name="T0" fmla="*/ 92 w 92"/>
                  <a:gd name="T1" fmla="*/ 0 h 86"/>
                  <a:gd name="T2" fmla="*/ 0 w 92"/>
                  <a:gd name="T3" fmla="*/ 86 h 86"/>
                  <a:gd name="T4" fmla="*/ 92 w 92"/>
                  <a:gd name="T5" fmla="*/ 86 h 86"/>
                  <a:gd name="T6" fmla="*/ 92 w 92"/>
                  <a:gd name="T7" fmla="*/ 0 h 8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2" h="86">
                    <a:moveTo>
                      <a:pt x="92" y="0"/>
                    </a:moveTo>
                    <a:lnTo>
                      <a:pt x="0" y="86"/>
                    </a:lnTo>
                    <a:lnTo>
                      <a:pt x="92" y="86"/>
                    </a:lnTo>
                    <a:lnTo>
                      <a:pt x="92" y="0"/>
                    </a:lnTo>
                    <a:close/>
                  </a:path>
                </a:pathLst>
              </a:custGeom>
              <a:solidFill>
                <a:srgbClr val="273C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6" name="Freeform 1427">
                <a:extLst>
                  <a:ext uri="{FF2B5EF4-FFF2-40B4-BE49-F238E27FC236}">
                    <a16:creationId xmlns:a16="http://schemas.microsoft.com/office/drawing/2014/main" id="{741C3B9D-DFCD-4D67-A930-FC9D7D739376}"/>
                  </a:ext>
                </a:extLst>
              </p:cNvPr>
              <p:cNvSpPr>
                <a:spLocks/>
              </p:cNvSpPr>
              <p:nvPr/>
            </p:nvSpPr>
            <p:spPr bwMode="auto">
              <a:xfrm>
                <a:off x="826" y="1432"/>
                <a:ext cx="92" cy="86"/>
              </a:xfrm>
              <a:custGeom>
                <a:avLst/>
                <a:gdLst>
                  <a:gd name="T0" fmla="*/ 0 w 92"/>
                  <a:gd name="T1" fmla="*/ 86 h 86"/>
                  <a:gd name="T2" fmla="*/ 92 w 92"/>
                  <a:gd name="T3" fmla="*/ 0 h 86"/>
                  <a:gd name="T4" fmla="*/ 0 w 92"/>
                  <a:gd name="T5" fmla="*/ 0 h 86"/>
                  <a:gd name="T6" fmla="*/ 0 w 92"/>
                  <a:gd name="T7" fmla="*/ 86 h 8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2" h="86">
                    <a:moveTo>
                      <a:pt x="0" y="86"/>
                    </a:moveTo>
                    <a:lnTo>
                      <a:pt x="92" y="0"/>
                    </a:lnTo>
                    <a:lnTo>
                      <a:pt x="0" y="0"/>
                    </a:lnTo>
                    <a:lnTo>
                      <a:pt x="0" y="86"/>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7" name="Rectangle 1428">
                <a:extLst>
                  <a:ext uri="{FF2B5EF4-FFF2-40B4-BE49-F238E27FC236}">
                    <a16:creationId xmlns:a16="http://schemas.microsoft.com/office/drawing/2014/main" id="{1B7ED93B-3336-448D-A1D1-FE112F196D0A}"/>
                  </a:ext>
                </a:extLst>
              </p:cNvPr>
              <p:cNvSpPr>
                <a:spLocks noChangeArrowheads="1"/>
              </p:cNvSpPr>
              <p:nvPr/>
            </p:nvSpPr>
            <p:spPr bwMode="auto">
              <a:xfrm>
                <a:off x="837" y="1442"/>
                <a:ext cx="70" cy="66"/>
              </a:xfrm>
              <a:prstGeom prst="rect">
                <a:avLst/>
              </a:prstGeom>
              <a:solidFill>
                <a:srgbClr val="618F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008" name="Freeform 1429">
                <a:extLst>
                  <a:ext uri="{FF2B5EF4-FFF2-40B4-BE49-F238E27FC236}">
                    <a16:creationId xmlns:a16="http://schemas.microsoft.com/office/drawing/2014/main" id="{2227D432-F566-43EE-A926-0E64EB0AAFBE}"/>
                  </a:ext>
                </a:extLst>
              </p:cNvPr>
              <p:cNvSpPr>
                <a:spLocks/>
              </p:cNvSpPr>
              <p:nvPr/>
            </p:nvSpPr>
            <p:spPr bwMode="auto">
              <a:xfrm>
                <a:off x="1012" y="1344"/>
                <a:ext cx="93" cy="86"/>
              </a:xfrm>
              <a:custGeom>
                <a:avLst/>
                <a:gdLst>
                  <a:gd name="T0" fmla="*/ 93 w 93"/>
                  <a:gd name="T1" fmla="*/ 0 h 86"/>
                  <a:gd name="T2" fmla="*/ 0 w 93"/>
                  <a:gd name="T3" fmla="*/ 86 h 86"/>
                  <a:gd name="T4" fmla="*/ 93 w 93"/>
                  <a:gd name="T5" fmla="*/ 86 h 86"/>
                  <a:gd name="T6" fmla="*/ 93 w 93"/>
                  <a:gd name="T7" fmla="*/ 0 h 8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3" h="86">
                    <a:moveTo>
                      <a:pt x="93" y="0"/>
                    </a:moveTo>
                    <a:lnTo>
                      <a:pt x="0" y="86"/>
                    </a:lnTo>
                    <a:lnTo>
                      <a:pt x="93" y="86"/>
                    </a:lnTo>
                    <a:lnTo>
                      <a:pt x="93" y="0"/>
                    </a:lnTo>
                    <a:close/>
                  </a:path>
                </a:pathLst>
              </a:custGeom>
              <a:solidFill>
                <a:srgbClr val="273C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9" name="Freeform 1430">
                <a:extLst>
                  <a:ext uri="{FF2B5EF4-FFF2-40B4-BE49-F238E27FC236}">
                    <a16:creationId xmlns:a16="http://schemas.microsoft.com/office/drawing/2014/main" id="{2F7C1BB5-8B59-4815-AB89-FED892BB1046}"/>
                  </a:ext>
                </a:extLst>
              </p:cNvPr>
              <p:cNvSpPr>
                <a:spLocks/>
              </p:cNvSpPr>
              <p:nvPr/>
            </p:nvSpPr>
            <p:spPr bwMode="auto">
              <a:xfrm>
                <a:off x="1012" y="1344"/>
                <a:ext cx="93" cy="86"/>
              </a:xfrm>
              <a:custGeom>
                <a:avLst/>
                <a:gdLst>
                  <a:gd name="T0" fmla="*/ 0 w 93"/>
                  <a:gd name="T1" fmla="*/ 86 h 86"/>
                  <a:gd name="T2" fmla="*/ 93 w 93"/>
                  <a:gd name="T3" fmla="*/ 0 h 86"/>
                  <a:gd name="T4" fmla="*/ 0 w 93"/>
                  <a:gd name="T5" fmla="*/ 0 h 86"/>
                  <a:gd name="T6" fmla="*/ 0 w 93"/>
                  <a:gd name="T7" fmla="*/ 86 h 8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3" h="86">
                    <a:moveTo>
                      <a:pt x="0" y="86"/>
                    </a:moveTo>
                    <a:lnTo>
                      <a:pt x="93" y="0"/>
                    </a:lnTo>
                    <a:lnTo>
                      <a:pt x="0" y="0"/>
                    </a:lnTo>
                    <a:lnTo>
                      <a:pt x="0" y="86"/>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0" name="Rectangle 1431">
                <a:extLst>
                  <a:ext uri="{FF2B5EF4-FFF2-40B4-BE49-F238E27FC236}">
                    <a16:creationId xmlns:a16="http://schemas.microsoft.com/office/drawing/2014/main" id="{A156F82D-A9D9-4359-AA26-671E49E409B0}"/>
                  </a:ext>
                </a:extLst>
              </p:cNvPr>
              <p:cNvSpPr>
                <a:spLocks noChangeArrowheads="1"/>
              </p:cNvSpPr>
              <p:nvPr/>
            </p:nvSpPr>
            <p:spPr bwMode="auto">
              <a:xfrm>
                <a:off x="1023" y="1354"/>
                <a:ext cx="69" cy="66"/>
              </a:xfrm>
              <a:prstGeom prst="rect">
                <a:avLst/>
              </a:prstGeom>
              <a:solidFill>
                <a:srgbClr val="618F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011" name="Freeform 1432">
                <a:extLst>
                  <a:ext uri="{FF2B5EF4-FFF2-40B4-BE49-F238E27FC236}">
                    <a16:creationId xmlns:a16="http://schemas.microsoft.com/office/drawing/2014/main" id="{99E9C5DF-200D-4DF5-80AE-F86D383E66E8}"/>
                  </a:ext>
                </a:extLst>
              </p:cNvPr>
              <p:cNvSpPr>
                <a:spLocks/>
              </p:cNvSpPr>
              <p:nvPr/>
            </p:nvSpPr>
            <p:spPr bwMode="auto">
              <a:xfrm>
                <a:off x="918" y="1344"/>
                <a:ext cx="94" cy="86"/>
              </a:xfrm>
              <a:custGeom>
                <a:avLst/>
                <a:gdLst>
                  <a:gd name="T0" fmla="*/ 94 w 94"/>
                  <a:gd name="T1" fmla="*/ 0 h 86"/>
                  <a:gd name="T2" fmla="*/ 0 w 94"/>
                  <a:gd name="T3" fmla="*/ 86 h 86"/>
                  <a:gd name="T4" fmla="*/ 94 w 94"/>
                  <a:gd name="T5" fmla="*/ 86 h 86"/>
                  <a:gd name="T6" fmla="*/ 94 w 94"/>
                  <a:gd name="T7" fmla="*/ 0 h 8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4" h="86">
                    <a:moveTo>
                      <a:pt x="94" y="0"/>
                    </a:moveTo>
                    <a:lnTo>
                      <a:pt x="0" y="86"/>
                    </a:lnTo>
                    <a:lnTo>
                      <a:pt x="94" y="86"/>
                    </a:lnTo>
                    <a:lnTo>
                      <a:pt x="94" y="0"/>
                    </a:lnTo>
                    <a:close/>
                  </a:path>
                </a:pathLst>
              </a:custGeom>
              <a:solidFill>
                <a:srgbClr val="273C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2" name="Freeform 1433">
                <a:extLst>
                  <a:ext uri="{FF2B5EF4-FFF2-40B4-BE49-F238E27FC236}">
                    <a16:creationId xmlns:a16="http://schemas.microsoft.com/office/drawing/2014/main" id="{60B3BD19-C41D-4DDC-9110-3EB8B6AA6897}"/>
                  </a:ext>
                </a:extLst>
              </p:cNvPr>
              <p:cNvSpPr>
                <a:spLocks/>
              </p:cNvSpPr>
              <p:nvPr/>
            </p:nvSpPr>
            <p:spPr bwMode="auto">
              <a:xfrm>
                <a:off x="918" y="1344"/>
                <a:ext cx="94" cy="86"/>
              </a:xfrm>
              <a:custGeom>
                <a:avLst/>
                <a:gdLst>
                  <a:gd name="T0" fmla="*/ 0 w 94"/>
                  <a:gd name="T1" fmla="*/ 86 h 86"/>
                  <a:gd name="T2" fmla="*/ 94 w 94"/>
                  <a:gd name="T3" fmla="*/ 0 h 86"/>
                  <a:gd name="T4" fmla="*/ 0 w 94"/>
                  <a:gd name="T5" fmla="*/ 0 h 86"/>
                  <a:gd name="T6" fmla="*/ 0 w 94"/>
                  <a:gd name="T7" fmla="*/ 86 h 8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4" h="86">
                    <a:moveTo>
                      <a:pt x="0" y="86"/>
                    </a:moveTo>
                    <a:lnTo>
                      <a:pt x="94" y="0"/>
                    </a:lnTo>
                    <a:lnTo>
                      <a:pt x="0" y="0"/>
                    </a:lnTo>
                    <a:lnTo>
                      <a:pt x="0" y="86"/>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3" name="Rectangle 1434">
                <a:extLst>
                  <a:ext uri="{FF2B5EF4-FFF2-40B4-BE49-F238E27FC236}">
                    <a16:creationId xmlns:a16="http://schemas.microsoft.com/office/drawing/2014/main" id="{D28E14A4-8646-483D-8980-5B6DDE11E816}"/>
                  </a:ext>
                </a:extLst>
              </p:cNvPr>
              <p:cNvSpPr>
                <a:spLocks noChangeArrowheads="1"/>
              </p:cNvSpPr>
              <p:nvPr/>
            </p:nvSpPr>
            <p:spPr bwMode="auto">
              <a:xfrm>
                <a:off x="929" y="1354"/>
                <a:ext cx="70" cy="66"/>
              </a:xfrm>
              <a:prstGeom prst="rect">
                <a:avLst/>
              </a:prstGeom>
              <a:solidFill>
                <a:srgbClr val="618F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014" name="Freeform 1435">
                <a:extLst>
                  <a:ext uri="{FF2B5EF4-FFF2-40B4-BE49-F238E27FC236}">
                    <a16:creationId xmlns:a16="http://schemas.microsoft.com/office/drawing/2014/main" id="{D325FFDA-023B-4837-BAFC-D1D477695AA4}"/>
                  </a:ext>
                </a:extLst>
              </p:cNvPr>
              <p:cNvSpPr>
                <a:spLocks/>
              </p:cNvSpPr>
              <p:nvPr/>
            </p:nvSpPr>
            <p:spPr bwMode="auto">
              <a:xfrm>
                <a:off x="826" y="1344"/>
                <a:ext cx="92" cy="86"/>
              </a:xfrm>
              <a:custGeom>
                <a:avLst/>
                <a:gdLst>
                  <a:gd name="T0" fmla="*/ 92 w 92"/>
                  <a:gd name="T1" fmla="*/ 0 h 86"/>
                  <a:gd name="T2" fmla="*/ 0 w 92"/>
                  <a:gd name="T3" fmla="*/ 86 h 86"/>
                  <a:gd name="T4" fmla="*/ 92 w 92"/>
                  <a:gd name="T5" fmla="*/ 86 h 86"/>
                  <a:gd name="T6" fmla="*/ 92 w 92"/>
                  <a:gd name="T7" fmla="*/ 0 h 8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2" h="86">
                    <a:moveTo>
                      <a:pt x="92" y="0"/>
                    </a:moveTo>
                    <a:lnTo>
                      <a:pt x="0" y="86"/>
                    </a:lnTo>
                    <a:lnTo>
                      <a:pt x="92" y="86"/>
                    </a:lnTo>
                    <a:lnTo>
                      <a:pt x="92" y="0"/>
                    </a:lnTo>
                    <a:close/>
                  </a:path>
                </a:pathLst>
              </a:custGeom>
              <a:solidFill>
                <a:srgbClr val="273C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5" name="Freeform 1436">
                <a:extLst>
                  <a:ext uri="{FF2B5EF4-FFF2-40B4-BE49-F238E27FC236}">
                    <a16:creationId xmlns:a16="http://schemas.microsoft.com/office/drawing/2014/main" id="{0CC4A844-B4F0-4A32-89ED-907CFD9AC2A1}"/>
                  </a:ext>
                </a:extLst>
              </p:cNvPr>
              <p:cNvSpPr>
                <a:spLocks/>
              </p:cNvSpPr>
              <p:nvPr/>
            </p:nvSpPr>
            <p:spPr bwMode="auto">
              <a:xfrm>
                <a:off x="826" y="1344"/>
                <a:ext cx="92" cy="86"/>
              </a:xfrm>
              <a:custGeom>
                <a:avLst/>
                <a:gdLst>
                  <a:gd name="T0" fmla="*/ 0 w 92"/>
                  <a:gd name="T1" fmla="*/ 86 h 86"/>
                  <a:gd name="T2" fmla="*/ 92 w 92"/>
                  <a:gd name="T3" fmla="*/ 0 h 86"/>
                  <a:gd name="T4" fmla="*/ 0 w 92"/>
                  <a:gd name="T5" fmla="*/ 0 h 86"/>
                  <a:gd name="T6" fmla="*/ 0 w 92"/>
                  <a:gd name="T7" fmla="*/ 86 h 8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2" h="86">
                    <a:moveTo>
                      <a:pt x="0" y="86"/>
                    </a:moveTo>
                    <a:lnTo>
                      <a:pt x="92" y="0"/>
                    </a:lnTo>
                    <a:lnTo>
                      <a:pt x="0" y="0"/>
                    </a:lnTo>
                    <a:lnTo>
                      <a:pt x="0" y="86"/>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6" name="Rectangle 1437">
                <a:extLst>
                  <a:ext uri="{FF2B5EF4-FFF2-40B4-BE49-F238E27FC236}">
                    <a16:creationId xmlns:a16="http://schemas.microsoft.com/office/drawing/2014/main" id="{E3AC9130-6F84-404F-B907-633A579AAB57}"/>
                  </a:ext>
                </a:extLst>
              </p:cNvPr>
              <p:cNvSpPr>
                <a:spLocks noChangeArrowheads="1"/>
              </p:cNvSpPr>
              <p:nvPr/>
            </p:nvSpPr>
            <p:spPr bwMode="auto">
              <a:xfrm>
                <a:off x="837" y="1354"/>
                <a:ext cx="70" cy="66"/>
              </a:xfrm>
              <a:prstGeom prst="rect">
                <a:avLst/>
              </a:prstGeom>
              <a:solidFill>
                <a:srgbClr val="618F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1017" name="Freeform 1438">
                <a:extLst>
                  <a:ext uri="{FF2B5EF4-FFF2-40B4-BE49-F238E27FC236}">
                    <a16:creationId xmlns:a16="http://schemas.microsoft.com/office/drawing/2014/main" id="{3DD2D099-0AA5-4863-B601-9B06B3E6FAD7}"/>
                  </a:ext>
                </a:extLst>
              </p:cNvPr>
              <p:cNvSpPr>
                <a:spLocks/>
              </p:cNvSpPr>
              <p:nvPr/>
            </p:nvSpPr>
            <p:spPr bwMode="auto">
              <a:xfrm>
                <a:off x="826" y="1518"/>
                <a:ext cx="92" cy="88"/>
              </a:xfrm>
              <a:custGeom>
                <a:avLst/>
                <a:gdLst>
                  <a:gd name="T0" fmla="*/ 92 w 92"/>
                  <a:gd name="T1" fmla="*/ 0 h 88"/>
                  <a:gd name="T2" fmla="*/ 0 w 92"/>
                  <a:gd name="T3" fmla="*/ 88 h 88"/>
                  <a:gd name="T4" fmla="*/ 92 w 92"/>
                  <a:gd name="T5" fmla="*/ 88 h 88"/>
                  <a:gd name="T6" fmla="*/ 92 w 92"/>
                  <a:gd name="T7" fmla="*/ 0 h 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2" h="88">
                    <a:moveTo>
                      <a:pt x="92" y="0"/>
                    </a:moveTo>
                    <a:lnTo>
                      <a:pt x="0" y="88"/>
                    </a:lnTo>
                    <a:lnTo>
                      <a:pt x="92" y="88"/>
                    </a:lnTo>
                    <a:lnTo>
                      <a:pt x="92" y="0"/>
                    </a:lnTo>
                    <a:close/>
                  </a:path>
                </a:pathLst>
              </a:custGeom>
              <a:solidFill>
                <a:srgbClr val="273C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8" name="Freeform 1439">
                <a:extLst>
                  <a:ext uri="{FF2B5EF4-FFF2-40B4-BE49-F238E27FC236}">
                    <a16:creationId xmlns:a16="http://schemas.microsoft.com/office/drawing/2014/main" id="{F79EBAC7-07C0-47A8-A210-835AB4F43D49}"/>
                  </a:ext>
                </a:extLst>
              </p:cNvPr>
              <p:cNvSpPr>
                <a:spLocks/>
              </p:cNvSpPr>
              <p:nvPr/>
            </p:nvSpPr>
            <p:spPr bwMode="auto">
              <a:xfrm>
                <a:off x="826" y="1518"/>
                <a:ext cx="92" cy="88"/>
              </a:xfrm>
              <a:custGeom>
                <a:avLst/>
                <a:gdLst>
                  <a:gd name="T0" fmla="*/ 0 w 92"/>
                  <a:gd name="T1" fmla="*/ 88 h 88"/>
                  <a:gd name="T2" fmla="*/ 92 w 92"/>
                  <a:gd name="T3" fmla="*/ 0 h 88"/>
                  <a:gd name="T4" fmla="*/ 0 w 92"/>
                  <a:gd name="T5" fmla="*/ 0 h 88"/>
                  <a:gd name="T6" fmla="*/ 0 w 92"/>
                  <a:gd name="T7" fmla="*/ 88 h 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2" h="88">
                    <a:moveTo>
                      <a:pt x="0" y="88"/>
                    </a:moveTo>
                    <a:lnTo>
                      <a:pt x="92" y="0"/>
                    </a:lnTo>
                    <a:lnTo>
                      <a:pt x="0" y="0"/>
                    </a:lnTo>
                    <a:lnTo>
                      <a:pt x="0" y="88"/>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9" name="Rectangle 1440">
                <a:extLst>
                  <a:ext uri="{FF2B5EF4-FFF2-40B4-BE49-F238E27FC236}">
                    <a16:creationId xmlns:a16="http://schemas.microsoft.com/office/drawing/2014/main" id="{6F449090-0DC4-4D0A-9E6C-2988B0676FB2}"/>
                  </a:ext>
                </a:extLst>
              </p:cNvPr>
              <p:cNvSpPr>
                <a:spLocks noChangeArrowheads="1"/>
              </p:cNvSpPr>
              <p:nvPr/>
            </p:nvSpPr>
            <p:spPr bwMode="auto">
              <a:xfrm>
                <a:off x="837" y="1530"/>
                <a:ext cx="70" cy="66"/>
              </a:xfrm>
              <a:prstGeom prst="rect">
                <a:avLst/>
              </a:prstGeom>
              <a:solidFill>
                <a:srgbClr val="618F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grpSp>
        <p:grpSp>
          <p:nvGrpSpPr>
            <p:cNvPr id="522" name="Group 1441">
              <a:extLst>
                <a:ext uri="{FF2B5EF4-FFF2-40B4-BE49-F238E27FC236}">
                  <a16:creationId xmlns:a16="http://schemas.microsoft.com/office/drawing/2014/main" id="{45F1DE0C-6BE3-41DA-BAE0-2DA83955CF16}"/>
                </a:ext>
              </a:extLst>
            </p:cNvPr>
            <p:cNvGrpSpPr>
              <a:grpSpLocks/>
            </p:cNvGrpSpPr>
            <p:nvPr/>
          </p:nvGrpSpPr>
          <p:grpSpPr bwMode="auto">
            <a:xfrm>
              <a:off x="714" y="2416"/>
              <a:ext cx="598" cy="289"/>
              <a:chOff x="714" y="2416"/>
              <a:chExt cx="598" cy="289"/>
            </a:xfrm>
          </p:grpSpPr>
          <p:sp>
            <p:nvSpPr>
              <p:cNvPr id="670" name="Oval 1442">
                <a:extLst>
                  <a:ext uri="{FF2B5EF4-FFF2-40B4-BE49-F238E27FC236}">
                    <a16:creationId xmlns:a16="http://schemas.microsoft.com/office/drawing/2014/main" id="{989336BF-5E9B-4237-868E-B71BCE3D6AE3}"/>
                  </a:ext>
                </a:extLst>
              </p:cNvPr>
              <p:cNvSpPr>
                <a:spLocks noChangeArrowheads="1"/>
              </p:cNvSpPr>
              <p:nvPr/>
            </p:nvSpPr>
            <p:spPr bwMode="auto">
              <a:xfrm>
                <a:off x="714" y="2605"/>
                <a:ext cx="598" cy="100"/>
              </a:xfrm>
              <a:prstGeom prst="ellipse">
                <a:avLst/>
              </a:pr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671" name="Oval 1443">
                <a:extLst>
                  <a:ext uri="{FF2B5EF4-FFF2-40B4-BE49-F238E27FC236}">
                    <a16:creationId xmlns:a16="http://schemas.microsoft.com/office/drawing/2014/main" id="{D7136217-E22E-41B4-90F1-5CD4BFDBA679}"/>
                  </a:ext>
                </a:extLst>
              </p:cNvPr>
              <p:cNvSpPr>
                <a:spLocks noChangeArrowheads="1"/>
              </p:cNvSpPr>
              <p:nvPr/>
            </p:nvSpPr>
            <p:spPr bwMode="auto">
              <a:xfrm>
                <a:off x="714" y="2563"/>
                <a:ext cx="598" cy="100"/>
              </a:xfrm>
              <a:prstGeom prst="ellipse">
                <a:avLst/>
              </a:prstGeom>
              <a:solidFill>
                <a:srgbClr val="31650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grpSp>
            <p:nvGrpSpPr>
              <p:cNvPr id="672" name="Group 1444">
                <a:extLst>
                  <a:ext uri="{FF2B5EF4-FFF2-40B4-BE49-F238E27FC236}">
                    <a16:creationId xmlns:a16="http://schemas.microsoft.com/office/drawing/2014/main" id="{CA589D56-6B8B-4ED4-91B6-A0300A8A1D9B}"/>
                  </a:ext>
                </a:extLst>
              </p:cNvPr>
              <p:cNvGrpSpPr>
                <a:grpSpLocks/>
              </p:cNvGrpSpPr>
              <p:nvPr/>
            </p:nvGrpSpPr>
            <p:grpSpPr bwMode="auto">
              <a:xfrm>
                <a:off x="991" y="2416"/>
                <a:ext cx="225" cy="162"/>
                <a:chOff x="991" y="2416"/>
                <a:chExt cx="225" cy="162"/>
              </a:xfrm>
            </p:grpSpPr>
            <p:sp>
              <p:nvSpPr>
                <p:cNvPr id="904" name="Rectangle 1445">
                  <a:extLst>
                    <a:ext uri="{FF2B5EF4-FFF2-40B4-BE49-F238E27FC236}">
                      <a16:creationId xmlns:a16="http://schemas.microsoft.com/office/drawing/2014/main" id="{81961015-760B-4874-BCBF-88A497F1CAB3}"/>
                    </a:ext>
                  </a:extLst>
                </p:cNvPr>
                <p:cNvSpPr>
                  <a:spLocks noChangeArrowheads="1"/>
                </p:cNvSpPr>
                <p:nvPr/>
              </p:nvSpPr>
              <p:spPr bwMode="auto">
                <a:xfrm>
                  <a:off x="991" y="2416"/>
                  <a:ext cx="225" cy="159"/>
                </a:xfrm>
                <a:prstGeom prst="rect">
                  <a:avLst/>
                </a:prstGeom>
                <a:solidFill>
                  <a:srgbClr val="E5A5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905" name="Freeform 1446">
                  <a:extLst>
                    <a:ext uri="{FF2B5EF4-FFF2-40B4-BE49-F238E27FC236}">
                      <a16:creationId xmlns:a16="http://schemas.microsoft.com/office/drawing/2014/main" id="{7594D9B7-90B5-410A-B242-534AECF9AEF6}"/>
                    </a:ext>
                  </a:extLst>
                </p:cNvPr>
                <p:cNvSpPr>
                  <a:spLocks/>
                </p:cNvSpPr>
                <p:nvPr/>
              </p:nvSpPr>
              <p:spPr bwMode="auto">
                <a:xfrm>
                  <a:off x="991" y="2577"/>
                  <a:ext cx="225" cy="1"/>
                </a:xfrm>
                <a:custGeom>
                  <a:avLst/>
                  <a:gdLst>
                    <a:gd name="T0" fmla="*/ 225 w 225"/>
                    <a:gd name="T1" fmla="*/ 0 h 1"/>
                    <a:gd name="T2" fmla="*/ 225 w 225"/>
                    <a:gd name="T3" fmla="*/ 0 h 1"/>
                    <a:gd name="T4" fmla="*/ 0 w 225"/>
                    <a:gd name="T5" fmla="*/ 0 h 1"/>
                    <a:gd name="T6" fmla="*/ 225 w 225"/>
                    <a:gd name="T7" fmla="*/ 0 h 1"/>
                    <a:gd name="T8" fmla="*/ 224 w 225"/>
                    <a:gd name="T9" fmla="*/ 0 h 1"/>
                    <a:gd name="T10" fmla="*/ 225 w 225"/>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5" h="1">
                      <a:moveTo>
                        <a:pt x="225" y="0"/>
                      </a:moveTo>
                      <a:lnTo>
                        <a:pt x="225" y="0"/>
                      </a:lnTo>
                      <a:lnTo>
                        <a:pt x="0" y="0"/>
                      </a:lnTo>
                      <a:lnTo>
                        <a:pt x="225" y="0"/>
                      </a:lnTo>
                      <a:lnTo>
                        <a:pt x="224" y="0"/>
                      </a:lnTo>
                      <a:lnTo>
                        <a:pt x="2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6" name="Rectangle 1447">
                  <a:extLst>
                    <a:ext uri="{FF2B5EF4-FFF2-40B4-BE49-F238E27FC236}">
                      <a16:creationId xmlns:a16="http://schemas.microsoft.com/office/drawing/2014/main" id="{6BF2F356-276C-40A6-A998-D765D80604F1}"/>
                    </a:ext>
                  </a:extLst>
                </p:cNvPr>
                <p:cNvSpPr>
                  <a:spLocks noChangeArrowheads="1"/>
                </p:cNvSpPr>
                <p:nvPr/>
              </p:nvSpPr>
              <p:spPr bwMode="auto">
                <a:xfrm>
                  <a:off x="1001" y="2422"/>
                  <a:ext cx="207" cy="147"/>
                </a:xfrm>
                <a:prstGeom prst="rect">
                  <a:avLst/>
                </a:prstGeom>
                <a:solidFill>
                  <a:srgbClr val="F2D9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grpSp>
          <p:grpSp>
            <p:nvGrpSpPr>
              <p:cNvPr id="673" name="Group 1448">
                <a:extLst>
                  <a:ext uri="{FF2B5EF4-FFF2-40B4-BE49-F238E27FC236}">
                    <a16:creationId xmlns:a16="http://schemas.microsoft.com/office/drawing/2014/main" id="{AF3D7A2A-B9FE-4247-940D-2507D1281EA2}"/>
                  </a:ext>
                </a:extLst>
              </p:cNvPr>
              <p:cNvGrpSpPr>
                <a:grpSpLocks/>
              </p:cNvGrpSpPr>
              <p:nvPr/>
            </p:nvGrpSpPr>
            <p:grpSpPr bwMode="auto">
              <a:xfrm>
                <a:off x="790" y="2443"/>
                <a:ext cx="284" cy="170"/>
                <a:chOff x="790" y="2443"/>
                <a:chExt cx="284" cy="170"/>
              </a:xfrm>
            </p:grpSpPr>
            <p:grpSp>
              <p:nvGrpSpPr>
                <p:cNvPr id="829" name="Group 1449">
                  <a:extLst>
                    <a:ext uri="{FF2B5EF4-FFF2-40B4-BE49-F238E27FC236}">
                      <a16:creationId xmlns:a16="http://schemas.microsoft.com/office/drawing/2014/main" id="{58B6649F-F4C7-4490-B0E6-B2FA2D3111EE}"/>
                    </a:ext>
                  </a:extLst>
                </p:cNvPr>
                <p:cNvGrpSpPr>
                  <a:grpSpLocks/>
                </p:cNvGrpSpPr>
                <p:nvPr/>
              </p:nvGrpSpPr>
              <p:grpSpPr bwMode="auto">
                <a:xfrm>
                  <a:off x="897" y="2443"/>
                  <a:ext cx="74" cy="120"/>
                  <a:chOff x="897" y="2443"/>
                  <a:chExt cx="74" cy="120"/>
                </a:xfrm>
              </p:grpSpPr>
              <p:grpSp>
                <p:nvGrpSpPr>
                  <p:cNvPr id="848" name="Group 1450">
                    <a:extLst>
                      <a:ext uri="{FF2B5EF4-FFF2-40B4-BE49-F238E27FC236}">
                        <a16:creationId xmlns:a16="http://schemas.microsoft.com/office/drawing/2014/main" id="{8CBAE6B8-0743-4E90-9972-C2FF9274ED7D}"/>
                      </a:ext>
                    </a:extLst>
                  </p:cNvPr>
                  <p:cNvGrpSpPr>
                    <a:grpSpLocks/>
                  </p:cNvGrpSpPr>
                  <p:nvPr/>
                </p:nvGrpSpPr>
                <p:grpSpPr bwMode="auto">
                  <a:xfrm>
                    <a:off x="947" y="2445"/>
                    <a:ext cx="24" cy="118"/>
                    <a:chOff x="947" y="2445"/>
                    <a:chExt cx="24" cy="118"/>
                  </a:xfrm>
                </p:grpSpPr>
                <p:sp>
                  <p:nvSpPr>
                    <p:cNvPr id="878" name="Rectangle 1451">
                      <a:extLst>
                        <a:ext uri="{FF2B5EF4-FFF2-40B4-BE49-F238E27FC236}">
                          <a16:creationId xmlns:a16="http://schemas.microsoft.com/office/drawing/2014/main" id="{005D36AF-3510-4F4F-ABCC-DB988A766FCE}"/>
                        </a:ext>
                      </a:extLst>
                    </p:cNvPr>
                    <p:cNvSpPr>
                      <a:spLocks noChangeArrowheads="1"/>
                    </p:cNvSpPr>
                    <p:nvPr/>
                  </p:nvSpPr>
                  <p:spPr bwMode="auto">
                    <a:xfrm>
                      <a:off x="947" y="2445"/>
                      <a:ext cx="1" cy="118"/>
                    </a:xfrm>
                    <a:prstGeom prst="rect">
                      <a:avLst/>
                    </a:prstGeom>
                    <a:solidFill>
                      <a:srgbClr val="BB36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879" name="Rectangle 1452">
                      <a:extLst>
                        <a:ext uri="{FF2B5EF4-FFF2-40B4-BE49-F238E27FC236}">
                          <a16:creationId xmlns:a16="http://schemas.microsoft.com/office/drawing/2014/main" id="{1659DB91-BABA-40CE-93EC-7AF958791157}"/>
                        </a:ext>
                      </a:extLst>
                    </p:cNvPr>
                    <p:cNvSpPr>
                      <a:spLocks noChangeArrowheads="1"/>
                    </p:cNvSpPr>
                    <p:nvPr/>
                  </p:nvSpPr>
                  <p:spPr bwMode="auto">
                    <a:xfrm>
                      <a:off x="948" y="2445"/>
                      <a:ext cx="2" cy="118"/>
                    </a:xfrm>
                    <a:prstGeom prst="rect">
                      <a:avLst/>
                    </a:prstGeom>
                    <a:solidFill>
                      <a:srgbClr val="B936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880" name="Rectangle 1453">
                      <a:extLst>
                        <a:ext uri="{FF2B5EF4-FFF2-40B4-BE49-F238E27FC236}">
                          <a16:creationId xmlns:a16="http://schemas.microsoft.com/office/drawing/2014/main" id="{A76DE85E-905F-440E-8FF9-4C3FE8EC403E}"/>
                        </a:ext>
                      </a:extLst>
                    </p:cNvPr>
                    <p:cNvSpPr>
                      <a:spLocks noChangeArrowheads="1"/>
                    </p:cNvSpPr>
                    <p:nvPr/>
                  </p:nvSpPr>
                  <p:spPr bwMode="auto">
                    <a:xfrm>
                      <a:off x="950" y="2445"/>
                      <a:ext cx="3" cy="118"/>
                    </a:xfrm>
                    <a:prstGeom prst="rect">
                      <a:avLst/>
                    </a:prstGeom>
                    <a:solidFill>
                      <a:srgbClr val="B534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881" name="Rectangle 1454">
                      <a:extLst>
                        <a:ext uri="{FF2B5EF4-FFF2-40B4-BE49-F238E27FC236}">
                          <a16:creationId xmlns:a16="http://schemas.microsoft.com/office/drawing/2014/main" id="{69289E4D-0BC6-4969-9B86-D17F5BDEAFD0}"/>
                        </a:ext>
                      </a:extLst>
                    </p:cNvPr>
                    <p:cNvSpPr>
                      <a:spLocks noChangeArrowheads="1"/>
                    </p:cNvSpPr>
                    <p:nvPr/>
                  </p:nvSpPr>
                  <p:spPr bwMode="auto">
                    <a:xfrm>
                      <a:off x="953" y="2445"/>
                      <a:ext cx="2" cy="118"/>
                    </a:xfrm>
                    <a:prstGeom prst="rect">
                      <a:avLst/>
                    </a:prstGeom>
                    <a:solidFill>
                      <a:srgbClr val="AD32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882" name="Rectangle 1455">
                      <a:extLst>
                        <a:ext uri="{FF2B5EF4-FFF2-40B4-BE49-F238E27FC236}">
                          <a16:creationId xmlns:a16="http://schemas.microsoft.com/office/drawing/2014/main" id="{C3446EEB-CFE0-4D93-8824-FBC2B674B230}"/>
                        </a:ext>
                      </a:extLst>
                    </p:cNvPr>
                    <p:cNvSpPr>
                      <a:spLocks noChangeArrowheads="1"/>
                    </p:cNvSpPr>
                    <p:nvPr/>
                  </p:nvSpPr>
                  <p:spPr bwMode="auto">
                    <a:xfrm>
                      <a:off x="955" y="2445"/>
                      <a:ext cx="1" cy="118"/>
                    </a:xfrm>
                    <a:prstGeom prst="rect">
                      <a:avLst/>
                    </a:prstGeom>
                    <a:solidFill>
                      <a:srgbClr val="A63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883" name="Rectangle 1456">
                      <a:extLst>
                        <a:ext uri="{FF2B5EF4-FFF2-40B4-BE49-F238E27FC236}">
                          <a16:creationId xmlns:a16="http://schemas.microsoft.com/office/drawing/2014/main" id="{040BB018-DEF0-4580-A691-1C229326AB02}"/>
                        </a:ext>
                      </a:extLst>
                    </p:cNvPr>
                    <p:cNvSpPr>
                      <a:spLocks noChangeArrowheads="1"/>
                    </p:cNvSpPr>
                    <p:nvPr/>
                  </p:nvSpPr>
                  <p:spPr bwMode="auto">
                    <a:xfrm>
                      <a:off x="956" y="2445"/>
                      <a:ext cx="2" cy="118"/>
                    </a:xfrm>
                    <a:prstGeom prst="rect">
                      <a:avLst/>
                    </a:prstGeom>
                    <a:solidFill>
                      <a:srgbClr val="9E2E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884" name="Rectangle 1457">
                      <a:extLst>
                        <a:ext uri="{FF2B5EF4-FFF2-40B4-BE49-F238E27FC236}">
                          <a16:creationId xmlns:a16="http://schemas.microsoft.com/office/drawing/2014/main" id="{82E5B371-8052-4861-B073-D554D2F6FF72}"/>
                        </a:ext>
                      </a:extLst>
                    </p:cNvPr>
                    <p:cNvSpPr>
                      <a:spLocks noChangeArrowheads="1"/>
                    </p:cNvSpPr>
                    <p:nvPr/>
                  </p:nvSpPr>
                  <p:spPr bwMode="auto">
                    <a:xfrm>
                      <a:off x="958" y="2445"/>
                      <a:ext cx="3" cy="118"/>
                    </a:xfrm>
                    <a:prstGeom prst="rect">
                      <a:avLst/>
                    </a:prstGeom>
                    <a:solidFill>
                      <a:srgbClr val="8F2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885" name="Rectangle 1458">
                      <a:extLst>
                        <a:ext uri="{FF2B5EF4-FFF2-40B4-BE49-F238E27FC236}">
                          <a16:creationId xmlns:a16="http://schemas.microsoft.com/office/drawing/2014/main" id="{5CC556DA-92A4-4273-AD2F-D1EAA021E972}"/>
                        </a:ext>
                      </a:extLst>
                    </p:cNvPr>
                    <p:cNvSpPr>
                      <a:spLocks noChangeArrowheads="1"/>
                    </p:cNvSpPr>
                    <p:nvPr/>
                  </p:nvSpPr>
                  <p:spPr bwMode="auto">
                    <a:xfrm>
                      <a:off x="961" y="2445"/>
                      <a:ext cx="2" cy="118"/>
                    </a:xfrm>
                    <a:prstGeom prst="rect">
                      <a:avLst/>
                    </a:prstGeom>
                    <a:solidFill>
                      <a:srgbClr val="7F25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886" name="Rectangle 1459">
                      <a:extLst>
                        <a:ext uri="{FF2B5EF4-FFF2-40B4-BE49-F238E27FC236}">
                          <a16:creationId xmlns:a16="http://schemas.microsoft.com/office/drawing/2014/main" id="{A50A2CA7-F8F5-4D50-8BD4-11EBCE47E6F0}"/>
                        </a:ext>
                      </a:extLst>
                    </p:cNvPr>
                    <p:cNvSpPr>
                      <a:spLocks noChangeArrowheads="1"/>
                    </p:cNvSpPr>
                    <p:nvPr/>
                  </p:nvSpPr>
                  <p:spPr bwMode="auto">
                    <a:xfrm>
                      <a:off x="963" y="2445"/>
                      <a:ext cx="1" cy="118"/>
                    </a:xfrm>
                    <a:prstGeom prst="rect">
                      <a:avLst/>
                    </a:prstGeom>
                    <a:solidFill>
                      <a:srgbClr val="7522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887" name="Rectangle 1460">
                      <a:extLst>
                        <a:ext uri="{FF2B5EF4-FFF2-40B4-BE49-F238E27FC236}">
                          <a16:creationId xmlns:a16="http://schemas.microsoft.com/office/drawing/2014/main" id="{CC7F6FAA-12B2-481F-AEC1-D3EDB2F7F4C6}"/>
                        </a:ext>
                      </a:extLst>
                    </p:cNvPr>
                    <p:cNvSpPr>
                      <a:spLocks noChangeArrowheads="1"/>
                    </p:cNvSpPr>
                    <p:nvPr/>
                  </p:nvSpPr>
                  <p:spPr bwMode="auto">
                    <a:xfrm>
                      <a:off x="964" y="2445"/>
                      <a:ext cx="2" cy="118"/>
                    </a:xfrm>
                    <a:prstGeom prst="rect">
                      <a:avLst/>
                    </a:prstGeom>
                    <a:solidFill>
                      <a:srgbClr val="6D1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888" name="Rectangle 1461">
                      <a:extLst>
                        <a:ext uri="{FF2B5EF4-FFF2-40B4-BE49-F238E27FC236}">
                          <a16:creationId xmlns:a16="http://schemas.microsoft.com/office/drawing/2014/main" id="{3BC7A3A5-FDF1-4F16-9499-7AB54F529BD6}"/>
                        </a:ext>
                      </a:extLst>
                    </p:cNvPr>
                    <p:cNvSpPr>
                      <a:spLocks noChangeArrowheads="1"/>
                    </p:cNvSpPr>
                    <p:nvPr/>
                  </p:nvSpPr>
                  <p:spPr bwMode="auto">
                    <a:xfrm>
                      <a:off x="966" y="2445"/>
                      <a:ext cx="3" cy="118"/>
                    </a:xfrm>
                    <a:prstGeom prst="rect">
                      <a:avLst/>
                    </a:prstGeom>
                    <a:solidFill>
                      <a:srgbClr val="641D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889" name="Rectangle 1462">
                      <a:extLst>
                        <a:ext uri="{FF2B5EF4-FFF2-40B4-BE49-F238E27FC236}">
                          <a16:creationId xmlns:a16="http://schemas.microsoft.com/office/drawing/2014/main" id="{0A2DEA5D-BA26-48A8-9FC7-3C3B266BF388}"/>
                        </a:ext>
                      </a:extLst>
                    </p:cNvPr>
                    <p:cNvSpPr>
                      <a:spLocks noChangeArrowheads="1"/>
                    </p:cNvSpPr>
                    <p:nvPr/>
                  </p:nvSpPr>
                  <p:spPr bwMode="auto">
                    <a:xfrm>
                      <a:off x="969" y="2445"/>
                      <a:ext cx="2" cy="118"/>
                    </a:xfrm>
                    <a:prstGeom prst="rect">
                      <a:avLst/>
                    </a:prstGeom>
                    <a:solidFill>
                      <a:srgbClr val="5E1B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890" name="Freeform 1463">
                      <a:extLst>
                        <a:ext uri="{FF2B5EF4-FFF2-40B4-BE49-F238E27FC236}">
                          <a16:creationId xmlns:a16="http://schemas.microsoft.com/office/drawing/2014/main" id="{D6812836-5FEE-4DB1-A348-A18154DF9B74}"/>
                        </a:ext>
                      </a:extLst>
                    </p:cNvPr>
                    <p:cNvSpPr>
                      <a:spLocks/>
                    </p:cNvSpPr>
                    <p:nvPr/>
                  </p:nvSpPr>
                  <p:spPr bwMode="auto">
                    <a:xfrm>
                      <a:off x="947" y="2445"/>
                      <a:ext cx="22" cy="116"/>
                    </a:xfrm>
                    <a:custGeom>
                      <a:avLst/>
                      <a:gdLst>
                        <a:gd name="T0" fmla="*/ 0 w 22"/>
                        <a:gd name="T1" fmla="*/ 116 h 116"/>
                        <a:gd name="T2" fmla="*/ 4 w 22"/>
                        <a:gd name="T3" fmla="*/ 0 h 116"/>
                        <a:gd name="T4" fmla="*/ 16 w 22"/>
                        <a:gd name="T5" fmla="*/ 0 h 116"/>
                        <a:gd name="T6" fmla="*/ 22 w 22"/>
                        <a:gd name="T7" fmla="*/ 116 h 116"/>
                        <a:gd name="T8" fmla="*/ 0 w 22"/>
                        <a:gd name="T9" fmla="*/ 116 h 1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116">
                          <a:moveTo>
                            <a:pt x="0" y="116"/>
                          </a:moveTo>
                          <a:lnTo>
                            <a:pt x="4" y="0"/>
                          </a:lnTo>
                          <a:lnTo>
                            <a:pt x="16" y="0"/>
                          </a:lnTo>
                          <a:lnTo>
                            <a:pt x="22" y="116"/>
                          </a:lnTo>
                          <a:lnTo>
                            <a:pt x="0" y="116"/>
                          </a:lnTo>
                          <a:close/>
                        </a:path>
                      </a:pathLst>
                    </a:custGeom>
                    <a:solidFill>
                      <a:srgbClr val="5E1B00"/>
                    </a:solidFill>
                    <a:ln w="0">
                      <a:solidFill>
                        <a:srgbClr val="FFFFFF"/>
                      </a:solidFill>
                      <a:prstDash val="solid"/>
                      <a:round/>
                      <a:headEnd/>
                      <a:tailEnd/>
                    </a:ln>
                  </p:spPr>
                  <p:txBody>
                    <a:bodyPr/>
                    <a:lstStyle/>
                    <a:p>
                      <a:endParaRPr lang="zh-CN" altLang="en-US"/>
                    </a:p>
                  </p:txBody>
                </p:sp>
                <p:sp>
                  <p:nvSpPr>
                    <p:cNvPr id="891" name="Freeform 1464">
                      <a:extLst>
                        <a:ext uri="{FF2B5EF4-FFF2-40B4-BE49-F238E27FC236}">
                          <a16:creationId xmlns:a16="http://schemas.microsoft.com/office/drawing/2014/main" id="{2470B9C0-6475-4695-965C-01F8059D8F08}"/>
                        </a:ext>
                      </a:extLst>
                    </p:cNvPr>
                    <p:cNvSpPr>
                      <a:spLocks/>
                    </p:cNvSpPr>
                    <p:nvPr/>
                  </p:nvSpPr>
                  <p:spPr bwMode="auto">
                    <a:xfrm>
                      <a:off x="947" y="2445"/>
                      <a:ext cx="22" cy="116"/>
                    </a:xfrm>
                    <a:custGeom>
                      <a:avLst/>
                      <a:gdLst>
                        <a:gd name="T0" fmla="*/ 0 w 22"/>
                        <a:gd name="T1" fmla="*/ 116 h 116"/>
                        <a:gd name="T2" fmla="*/ 4 w 22"/>
                        <a:gd name="T3" fmla="*/ 0 h 116"/>
                        <a:gd name="T4" fmla="*/ 16 w 22"/>
                        <a:gd name="T5" fmla="*/ 0 h 116"/>
                        <a:gd name="T6" fmla="*/ 22 w 22"/>
                        <a:gd name="T7" fmla="*/ 116 h 116"/>
                        <a:gd name="T8" fmla="*/ 0 w 22"/>
                        <a:gd name="T9" fmla="*/ 116 h 1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116">
                          <a:moveTo>
                            <a:pt x="0" y="116"/>
                          </a:moveTo>
                          <a:lnTo>
                            <a:pt x="4" y="0"/>
                          </a:lnTo>
                          <a:lnTo>
                            <a:pt x="16" y="0"/>
                          </a:lnTo>
                          <a:lnTo>
                            <a:pt x="22" y="116"/>
                          </a:lnTo>
                          <a:lnTo>
                            <a:pt x="0" y="1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 name="Rectangle 1465">
                      <a:extLst>
                        <a:ext uri="{FF2B5EF4-FFF2-40B4-BE49-F238E27FC236}">
                          <a16:creationId xmlns:a16="http://schemas.microsoft.com/office/drawing/2014/main" id="{C0210887-F917-4B8C-BA21-DFABA8C5AB6F}"/>
                        </a:ext>
                      </a:extLst>
                    </p:cNvPr>
                    <p:cNvSpPr>
                      <a:spLocks noChangeArrowheads="1"/>
                    </p:cNvSpPr>
                    <p:nvPr/>
                  </p:nvSpPr>
                  <p:spPr bwMode="auto">
                    <a:xfrm>
                      <a:off x="947" y="2445"/>
                      <a:ext cx="1" cy="118"/>
                    </a:xfrm>
                    <a:prstGeom prst="rect">
                      <a:avLst/>
                    </a:prstGeom>
                    <a:solidFill>
                      <a:srgbClr val="BB36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893" name="Rectangle 1466">
                      <a:extLst>
                        <a:ext uri="{FF2B5EF4-FFF2-40B4-BE49-F238E27FC236}">
                          <a16:creationId xmlns:a16="http://schemas.microsoft.com/office/drawing/2014/main" id="{39ADFCD5-D9C7-4989-93D7-BFD5994A92E0}"/>
                        </a:ext>
                      </a:extLst>
                    </p:cNvPr>
                    <p:cNvSpPr>
                      <a:spLocks noChangeArrowheads="1"/>
                    </p:cNvSpPr>
                    <p:nvPr/>
                  </p:nvSpPr>
                  <p:spPr bwMode="auto">
                    <a:xfrm>
                      <a:off x="948" y="2445"/>
                      <a:ext cx="2" cy="118"/>
                    </a:xfrm>
                    <a:prstGeom prst="rect">
                      <a:avLst/>
                    </a:prstGeom>
                    <a:solidFill>
                      <a:srgbClr val="B936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894" name="Rectangle 1467">
                      <a:extLst>
                        <a:ext uri="{FF2B5EF4-FFF2-40B4-BE49-F238E27FC236}">
                          <a16:creationId xmlns:a16="http://schemas.microsoft.com/office/drawing/2014/main" id="{3D27074D-71E7-4BDD-BFE6-C8A08D752973}"/>
                        </a:ext>
                      </a:extLst>
                    </p:cNvPr>
                    <p:cNvSpPr>
                      <a:spLocks noChangeArrowheads="1"/>
                    </p:cNvSpPr>
                    <p:nvPr/>
                  </p:nvSpPr>
                  <p:spPr bwMode="auto">
                    <a:xfrm>
                      <a:off x="950" y="2445"/>
                      <a:ext cx="3" cy="118"/>
                    </a:xfrm>
                    <a:prstGeom prst="rect">
                      <a:avLst/>
                    </a:prstGeom>
                    <a:solidFill>
                      <a:srgbClr val="B534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895" name="Rectangle 1468">
                      <a:extLst>
                        <a:ext uri="{FF2B5EF4-FFF2-40B4-BE49-F238E27FC236}">
                          <a16:creationId xmlns:a16="http://schemas.microsoft.com/office/drawing/2014/main" id="{8D0863E7-9CCE-4B31-A7D1-317AAD303DB9}"/>
                        </a:ext>
                      </a:extLst>
                    </p:cNvPr>
                    <p:cNvSpPr>
                      <a:spLocks noChangeArrowheads="1"/>
                    </p:cNvSpPr>
                    <p:nvPr/>
                  </p:nvSpPr>
                  <p:spPr bwMode="auto">
                    <a:xfrm>
                      <a:off x="953" y="2445"/>
                      <a:ext cx="2" cy="118"/>
                    </a:xfrm>
                    <a:prstGeom prst="rect">
                      <a:avLst/>
                    </a:prstGeom>
                    <a:solidFill>
                      <a:srgbClr val="AD32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896" name="Rectangle 1469">
                      <a:extLst>
                        <a:ext uri="{FF2B5EF4-FFF2-40B4-BE49-F238E27FC236}">
                          <a16:creationId xmlns:a16="http://schemas.microsoft.com/office/drawing/2014/main" id="{74038E14-AB2A-42BF-B6C3-2A0C59BD8639}"/>
                        </a:ext>
                      </a:extLst>
                    </p:cNvPr>
                    <p:cNvSpPr>
                      <a:spLocks noChangeArrowheads="1"/>
                    </p:cNvSpPr>
                    <p:nvPr/>
                  </p:nvSpPr>
                  <p:spPr bwMode="auto">
                    <a:xfrm>
                      <a:off x="955" y="2445"/>
                      <a:ext cx="1" cy="118"/>
                    </a:xfrm>
                    <a:prstGeom prst="rect">
                      <a:avLst/>
                    </a:prstGeom>
                    <a:solidFill>
                      <a:srgbClr val="A63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897" name="Rectangle 1470">
                      <a:extLst>
                        <a:ext uri="{FF2B5EF4-FFF2-40B4-BE49-F238E27FC236}">
                          <a16:creationId xmlns:a16="http://schemas.microsoft.com/office/drawing/2014/main" id="{A2D22217-D2B2-44E8-BBE8-1166E894A602}"/>
                        </a:ext>
                      </a:extLst>
                    </p:cNvPr>
                    <p:cNvSpPr>
                      <a:spLocks noChangeArrowheads="1"/>
                    </p:cNvSpPr>
                    <p:nvPr/>
                  </p:nvSpPr>
                  <p:spPr bwMode="auto">
                    <a:xfrm>
                      <a:off x="956" y="2445"/>
                      <a:ext cx="2" cy="118"/>
                    </a:xfrm>
                    <a:prstGeom prst="rect">
                      <a:avLst/>
                    </a:prstGeom>
                    <a:solidFill>
                      <a:srgbClr val="9E2E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898" name="Rectangle 1471">
                      <a:extLst>
                        <a:ext uri="{FF2B5EF4-FFF2-40B4-BE49-F238E27FC236}">
                          <a16:creationId xmlns:a16="http://schemas.microsoft.com/office/drawing/2014/main" id="{0E8628D6-8DA4-47E3-8383-73DA62937692}"/>
                        </a:ext>
                      </a:extLst>
                    </p:cNvPr>
                    <p:cNvSpPr>
                      <a:spLocks noChangeArrowheads="1"/>
                    </p:cNvSpPr>
                    <p:nvPr/>
                  </p:nvSpPr>
                  <p:spPr bwMode="auto">
                    <a:xfrm>
                      <a:off x="958" y="2445"/>
                      <a:ext cx="3" cy="118"/>
                    </a:xfrm>
                    <a:prstGeom prst="rect">
                      <a:avLst/>
                    </a:prstGeom>
                    <a:solidFill>
                      <a:srgbClr val="8F2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899" name="Rectangle 1472">
                      <a:extLst>
                        <a:ext uri="{FF2B5EF4-FFF2-40B4-BE49-F238E27FC236}">
                          <a16:creationId xmlns:a16="http://schemas.microsoft.com/office/drawing/2014/main" id="{A8E84BCA-E645-4E6A-B376-73EAD1D4D3BA}"/>
                        </a:ext>
                      </a:extLst>
                    </p:cNvPr>
                    <p:cNvSpPr>
                      <a:spLocks noChangeArrowheads="1"/>
                    </p:cNvSpPr>
                    <p:nvPr/>
                  </p:nvSpPr>
                  <p:spPr bwMode="auto">
                    <a:xfrm>
                      <a:off x="961" y="2445"/>
                      <a:ext cx="2" cy="118"/>
                    </a:xfrm>
                    <a:prstGeom prst="rect">
                      <a:avLst/>
                    </a:prstGeom>
                    <a:solidFill>
                      <a:srgbClr val="7F25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900" name="Rectangle 1473">
                      <a:extLst>
                        <a:ext uri="{FF2B5EF4-FFF2-40B4-BE49-F238E27FC236}">
                          <a16:creationId xmlns:a16="http://schemas.microsoft.com/office/drawing/2014/main" id="{2998B20A-A7FA-40B1-8FCE-ABED18F92DD3}"/>
                        </a:ext>
                      </a:extLst>
                    </p:cNvPr>
                    <p:cNvSpPr>
                      <a:spLocks noChangeArrowheads="1"/>
                    </p:cNvSpPr>
                    <p:nvPr/>
                  </p:nvSpPr>
                  <p:spPr bwMode="auto">
                    <a:xfrm>
                      <a:off x="963" y="2445"/>
                      <a:ext cx="1" cy="118"/>
                    </a:xfrm>
                    <a:prstGeom prst="rect">
                      <a:avLst/>
                    </a:prstGeom>
                    <a:solidFill>
                      <a:srgbClr val="7522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901" name="Rectangle 1474">
                      <a:extLst>
                        <a:ext uri="{FF2B5EF4-FFF2-40B4-BE49-F238E27FC236}">
                          <a16:creationId xmlns:a16="http://schemas.microsoft.com/office/drawing/2014/main" id="{49FB05D6-D866-437C-A49C-AC64632ABEEA}"/>
                        </a:ext>
                      </a:extLst>
                    </p:cNvPr>
                    <p:cNvSpPr>
                      <a:spLocks noChangeArrowheads="1"/>
                    </p:cNvSpPr>
                    <p:nvPr/>
                  </p:nvSpPr>
                  <p:spPr bwMode="auto">
                    <a:xfrm>
                      <a:off x="964" y="2445"/>
                      <a:ext cx="2" cy="118"/>
                    </a:xfrm>
                    <a:prstGeom prst="rect">
                      <a:avLst/>
                    </a:prstGeom>
                    <a:solidFill>
                      <a:srgbClr val="6D1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902" name="Rectangle 1475">
                      <a:extLst>
                        <a:ext uri="{FF2B5EF4-FFF2-40B4-BE49-F238E27FC236}">
                          <a16:creationId xmlns:a16="http://schemas.microsoft.com/office/drawing/2014/main" id="{8C5D2F78-382E-45C4-BED3-4182EA95F701}"/>
                        </a:ext>
                      </a:extLst>
                    </p:cNvPr>
                    <p:cNvSpPr>
                      <a:spLocks noChangeArrowheads="1"/>
                    </p:cNvSpPr>
                    <p:nvPr/>
                  </p:nvSpPr>
                  <p:spPr bwMode="auto">
                    <a:xfrm>
                      <a:off x="966" y="2445"/>
                      <a:ext cx="3" cy="118"/>
                    </a:xfrm>
                    <a:prstGeom prst="rect">
                      <a:avLst/>
                    </a:prstGeom>
                    <a:solidFill>
                      <a:srgbClr val="641D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903" name="Rectangle 1476">
                      <a:extLst>
                        <a:ext uri="{FF2B5EF4-FFF2-40B4-BE49-F238E27FC236}">
                          <a16:creationId xmlns:a16="http://schemas.microsoft.com/office/drawing/2014/main" id="{8C9F8F67-0DD8-4DF3-8022-D4385739D6D6}"/>
                        </a:ext>
                      </a:extLst>
                    </p:cNvPr>
                    <p:cNvSpPr>
                      <a:spLocks noChangeArrowheads="1"/>
                    </p:cNvSpPr>
                    <p:nvPr/>
                  </p:nvSpPr>
                  <p:spPr bwMode="auto">
                    <a:xfrm>
                      <a:off x="969" y="2445"/>
                      <a:ext cx="2" cy="118"/>
                    </a:xfrm>
                    <a:prstGeom prst="rect">
                      <a:avLst/>
                    </a:prstGeom>
                    <a:solidFill>
                      <a:srgbClr val="5E1B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grpSp>
              <p:sp>
                <p:nvSpPr>
                  <p:cNvPr id="849" name="Oval 1477">
                    <a:extLst>
                      <a:ext uri="{FF2B5EF4-FFF2-40B4-BE49-F238E27FC236}">
                        <a16:creationId xmlns:a16="http://schemas.microsoft.com/office/drawing/2014/main" id="{F5969A6B-A45A-4E0F-B358-C9B9DDD061B3}"/>
                      </a:ext>
                    </a:extLst>
                  </p:cNvPr>
                  <p:cNvSpPr>
                    <a:spLocks noChangeArrowheads="1"/>
                  </p:cNvSpPr>
                  <p:nvPr/>
                </p:nvSpPr>
                <p:spPr bwMode="auto">
                  <a:xfrm>
                    <a:off x="951" y="2443"/>
                    <a:ext cx="13" cy="8"/>
                  </a:xfrm>
                  <a:prstGeom prst="ellipse">
                    <a:avLst/>
                  </a:pr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grpSp>
                <p:nvGrpSpPr>
                  <p:cNvPr id="850" name="Group 1478">
                    <a:extLst>
                      <a:ext uri="{FF2B5EF4-FFF2-40B4-BE49-F238E27FC236}">
                        <a16:creationId xmlns:a16="http://schemas.microsoft.com/office/drawing/2014/main" id="{732D9C3A-908A-4C7B-B679-DBFF5A468921}"/>
                      </a:ext>
                    </a:extLst>
                  </p:cNvPr>
                  <p:cNvGrpSpPr>
                    <a:grpSpLocks/>
                  </p:cNvGrpSpPr>
                  <p:nvPr/>
                </p:nvGrpSpPr>
                <p:grpSpPr bwMode="auto">
                  <a:xfrm>
                    <a:off x="897" y="2445"/>
                    <a:ext cx="24" cy="118"/>
                    <a:chOff x="897" y="2445"/>
                    <a:chExt cx="24" cy="118"/>
                  </a:xfrm>
                </p:grpSpPr>
                <p:sp>
                  <p:nvSpPr>
                    <p:cNvPr id="852" name="Rectangle 1479">
                      <a:extLst>
                        <a:ext uri="{FF2B5EF4-FFF2-40B4-BE49-F238E27FC236}">
                          <a16:creationId xmlns:a16="http://schemas.microsoft.com/office/drawing/2014/main" id="{DBC0329F-1FBE-4F57-83DB-8ABB93F24D57}"/>
                        </a:ext>
                      </a:extLst>
                    </p:cNvPr>
                    <p:cNvSpPr>
                      <a:spLocks noChangeArrowheads="1"/>
                    </p:cNvSpPr>
                    <p:nvPr/>
                  </p:nvSpPr>
                  <p:spPr bwMode="auto">
                    <a:xfrm>
                      <a:off x="897" y="2445"/>
                      <a:ext cx="2" cy="118"/>
                    </a:xfrm>
                    <a:prstGeom prst="rect">
                      <a:avLst/>
                    </a:prstGeom>
                    <a:solidFill>
                      <a:srgbClr val="BB36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853" name="Rectangle 1480">
                      <a:extLst>
                        <a:ext uri="{FF2B5EF4-FFF2-40B4-BE49-F238E27FC236}">
                          <a16:creationId xmlns:a16="http://schemas.microsoft.com/office/drawing/2014/main" id="{8CD93B5A-A41E-4D57-9F45-6BBAB4DC7BCD}"/>
                        </a:ext>
                      </a:extLst>
                    </p:cNvPr>
                    <p:cNvSpPr>
                      <a:spLocks noChangeArrowheads="1"/>
                    </p:cNvSpPr>
                    <p:nvPr/>
                  </p:nvSpPr>
                  <p:spPr bwMode="auto">
                    <a:xfrm>
                      <a:off x="899" y="2445"/>
                      <a:ext cx="1" cy="118"/>
                    </a:xfrm>
                    <a:prstGeom prst="rect">
                      <a:avLst/>
                    </a:prstGeom>
                    <a:solidFill>
                      <a:srgbClr val="B936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854" name="Rectangle 1481">
                      <a:extLst>
                        <a:ext uri="{FF2B5EF4-FFF2-40B4-BE49-F238E27FC236}">
                          <a16:creationId xmlns:a16="http://schemas.microsoft.com/office/drawing/2014/main" id="{4F34FF3D-57E6-44A7-8426-44DFE7BF0E14}"/>
                        </a:ext>
                      </a:extLst>
                    </p:cNvPr>
                    <p:cNvSpPr>
                      <a:spLocks noChangeArrowheads="1"/>
                    </p:cNvSpPr>
                    <p:nvPr/>
                  </p:nvSpPr>
                  <p:spPr bwMode="auto">
                    <a:xfrm>
                      <a:off x="900" y="2445"/>
                      <a:ext cx="4" cy="118"/>
                    </a:xfrm>
                    <a:prstGeom prst="rect">
                      <a:avLst/>
                    </a:prstGeom>
                    <a:solidFill>
                      <a:srgbClr val="B534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855" name="Rectangle 1482">
                      <a:extLst>
                        <a:ext uri="{FF2B5EF4-FFF2-40B4-BE49-F238E27FC236}">
                          <a16:creationId xmlns:a16="http://schemas.microsoft.com/office/drawing/2014/main" id="{A0CF20A6-B4CC-4A3B-9D3F-891F744F4D3F}"/>
                        </a:ext>
                      </a:extLst>
                    </p:cNvPr>
                    <p:cNvSpPr>
                      <a:spLocks noChangeArrowheads="1"/>
                    </p:cNvSpPr>
                    <p:nvPr/>
                  </p:nvSpPr>
                  <p:spPr bwMode="auto">
                    <a:xfrm>
                      <a:off x="904" y="2445"/>
                      <a:ext cx="1" cy="118"/>
                    </a:xfrm>
                    <a:prstGeom prst="rect">
                      <a:avLst/>
                    </a:prstGeom>
                    <a:solidFill>
                      <a:srgbClr val="AD32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856" name="Rectangle 1483">
                      <a:extLst>
                        <a:ext uri="{FF2B5EF4-FFF2-40B4-BE49-F238E27FC236}">
                          <a16:creationId xmlns:a16="http://schemas.microsoft.com/office/drawing/2014/main" id="{332B2702-5459-4B52-99DE-95696040FABF}"/>
                        </a:ext>
                      </a:extLst>
                    </p:cNvPr>
                    <p:cNvSpPr>
                      <a:spLocks noChangeArrowheads="1"/>
                    </p:cNvSpPr>
                    <p:nvPr/>
                  </p:nvSpPr>
                  <p:spPr bwMode="auto">
                    <a:xfrm>
                      <a:off x="905" y="2445"/>
                      <a:ext cx="2" cy="118"/>
                    </a:xfrm>
                    <a:prstGeom prst="rect">
                      <a:avLst/>
                    </a:prstGeom>
                    <a:solidFill>
                      <a:srgbClr val="A63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857" name="Rectangle 1484">
                      <a:extLst>
                        <a:ext uri="{FF2B5EF4-FFF2-40B4-BE49-F238E27FC236}">
                          <a16:creationId xmlns:a16="http://schemas.microsoft.com/office/drawing/2014/main" id="{AFDDA93C-28B4-45A8-B55F-E52012E7DF10}"/>
                        </a:ext>
                      </a:extLst>
                    </p:cNvPr>
                    <p:cNvSpPr>
                      <a:spLocks noChangeArrowheads="1"/>
                    </p:cNvSpPr>
                    <p:nvPr/>
                  </p:nvSpPr>
                  <p:spPr bwMode="auto">
                    <a:xfrm>
                      <a:off x="907" y="2445"/>
                      <a:ext cx="1" cy="118"/>
                    </a:xfrm>
                    <a:prstGeom prst="rect">
                      <a:avLst/>
                    </a:prstGeom>
                    <a:solidFill>
                      <a:srgbClr val="9E2E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858" name="Rectangle 1485">
                      <a:extLst>
                        <a:ext uri="{FF2B5EF4-FFF2-40B4-BE49-F238E27FC236}">
                          <a16:creationId xmlns:a16="http://schemas.microsoft.com/office/drawing/2014/main" id="{5222B07D-F147-453B-9561-27D07384D098}"/>
                        </a:ext>
                      </a:extLst>
                    </p:cNvPr>
                    <p:cNvSpPr>
                      <a:spLocks noChangeArrowheads="1"/>
                    </p:cNvSpPr>
                    <p:nvPr/>
                  </p:nvSpPr>
                  <p:spPr bwMode="auto">
                    <a:xfrm>
                      <a:off x="908" y="2445"/>
                      <a:ext cx="4" cy="118"/>
                    </a:xfrm>
                    <a:prstGeom prst="rect">
                      <a:avLst/>
                    </a:prstGeom>
                    <a:solidFill>
                      <a:srgbClr val="8F2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859" name="Rectangle 1486">
                      <a:extLst>
                        <a:ext uri="{FF2B5EF4-FFF2-40B4-BE49-F238E27FC236}">
                          <a16:creationId xmlns:a16="http://schemas.microsoft.com/office/drawing/2014/main" id="{E175C91F-C497-40B6-82A7-B73241F796C9}"/>
                        </a:ext>
                      </a:extLst>
                    </p:cNvPr>
                    <p:cNvSpPr>
                      <a:spLocks noChangeArrowheads="1"/>
                    </p:cNvSpPr>
                    <p:nvPr/>
                  </p:nvSpPr>
                  <p:spPr bwMode="auto">
                    <a:xfrm>
                      <a:off x="912" y="2445"/>
                      <a:ext cx="1" cy="118"/>
                    </a:xfrm>
                    <a:prstGeom prst="rect">
                      <a:avLst/>
                    </a:prstGeom>
                    <a:solidFill>
                      <a:srgbClr val="7F25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860" name="Rectangle 1487">
                      <a:extLst>
                        <a:ext uri="{FF2B5EF4-FFF2-40B4-BE49-F238E27FC236}">
                          <a16:creationId xmlns:a16="http://schemas.microsoft.com/office/drawing/2014/main" id="{E797983E-1628-4A17-8F4B-603353779894}"/>
                        </a:ext>
                      </a:extLst>
                    </p:cNvPr>
                    <p:cNvSpPr>
                      <a:spLocks noChangeArrowheads="1"/>
                    </p:cNvSpPr>
                    <p:nvPr/>
                  </p:nvSpPr>
                  <p:spPr bwMode="auto">
                    <a:xfrm>
                      <a:off x="913" y="2445"/>
                      <a:ext cx="2" cy="118"/>
                    </a:xfrm>
                    <a:prstGeom prst="rect">
                      <a:avLst/>
                    </a:prstGeom>
                    <a:solidFill>
                      <a:srgbClr val="7522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861" name="Rectangle 1488">
                      <a:extLst>
                        <a:ext uri="{FF2B5EF4-FFF2-40B4-BE49-F238E27FC236}">
                          <a16:creationId xmlns:a16="http://schemas.microsoft.com/office/drawing/2014/main" id="{DDDBD41B-B7E4-4A35-9044-0D0F9E84D1A3}"/>
                        </a:ext>
                      </a:extLst>
                    </p:cNvPr>
                    <p:cNvSpPr>
                      <a:spLocks noChangeArrowheads="1"/>
                    </p:cNvSpPr>
                    <p:nvPr/>
                  </p:nvSpPr>
                  <p:spPr bwMode="auto">
                    <a:xfrm>
                      <a:off x="915" y="2445"/>
                      <a:ext cx="1" cy="118"/>
                    </a:xfrm>
                    <a:prstGeom prst="rect">
                      <a:avLst/>
                    </a:prstGeom>
                    <a:solidFill>
                      <a:srgbClr val="6D1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862" name="Rectangle 1489">
                      <a:extLst>
                        <a:ext uri="{FF2B5EF4-FFF2-40B4-BE49-F238E27FC236}">
                          <a16:creationId xmlns:a16="http://schemas.microsoft.com/office/drawing/2014/main" id="{DA241344-F39F-46A6-8578-1AE406CB9F9F}"/>
                        </a:ext>
                      </a:extLst>
                    </p:cNvPr>
                    <p:cNvSpPr>
                      <a:spLocks noChangeArrowheads="1"/>
                    </p:cNvSpPr>
                    <p:nvPr/>
                  </p:nvSpPr>
                  <p:spPr bwMode="auto">
                    <a:xfrm>
                      <a:off x="916" y="2445"/>
                      <a:ext cx="4" cy="118"/>
                    </a:xfrm>
                    <a:prstGeom prst="rect">
                      <a:avLst/>
                    </a:prstGeom>
                    <a:solidFill>
                      <a:srgbClr val="641D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863" name="Rectangle 1490">
                      <a:extLst>
                        <a:ext uri="{FF2B5EF4-FFF2-40B4-BE49-F238E27FC236}">
                          <a16:creationId xmlns:a16="http://schemas.microsoft.com/office/drawing/2014/main" id="{2882A7B2-13BB-4C93-905D-3C904AF80EBE}"/>
                        </a:ext>
                      </a:extLst>
                    </p:cNvPr>
                    <p:cNvSpPr>
                      <a:spLocks noChangeArrowheads="1"/>
                    </p:cNvSpPr>
                    <p:nvPr/>
                  </p:nvSpPr>
                  <p:spPr bwMode="auto">
                    <a:xfrm>
                      <a:off x="920" y="2445"/>
                      <a:ext cx="1" cy="118"/>
                    </a:xfrm>
                    <a:prstGeom prst="rect">
                      <a:avLst/>
                    </a:prstGeom>
                    <a:solidFill>
                      <a:srgbClr val="5E1B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864" name="Freeform 1491">
                      <a:extLst>
                        <a:ext uri="{FF2B5EF4-FFF2-40B4-BE49-F238E27FC236}">
                          <a16:creationId xmlns:a16="http://schemas.microsoft.com/office/drawing/2014/main" id="{FF72603D-13D2-4E79-ACBC-42D654BCB956}"/>
                        </a:ext>
                      </a:extLst>
                    </p:cNvPr>
                    <p:cNvSpPr>
                      <a:spLocks/>
                    </p:cNvSpPr>
                    <p:nvPr/>
                  </p:nvSpPr>
                  <p:spPr bwMode="auto">
                    <a:xfrm>
                      <a:off x="897" y="2445"/>
                      <a:ext cx="23" cy="116"/>
                    </a:xfrm>
                    <a:custGeom>
                      <a:avLst/>
                      <a:gdLst>
                        <a:gd name="T0" fmla="*/ 0 w 23"/>
                        <a:gd name="T1" fmla="*/ 116 h 116"/>
                        <a:gd name="T2" fmla="*/ 5 w 23"/>
                        <a:gd name="T3" fmla="*/ 0 h 116"/>
                        <a:gd name="T4" fmla="*/ 16 w 23"/>
                        <a:gd name="T5" fmla="*/ 0 h 116"/>
                        <a:gd name="T6" fmla="*/ 23 w 23"/>
                        <a:gd name="T7" fmla="*/ 116 h 116"/>
                        <a:gd name="T8" fmla="*/ 0 w 23"/>
                        <a:gd name="T9" fmla="*/ 116 h 1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116">
                          <a:moveTo>
                            <a:pt x="0" y="116"/>
                          </a:moveTo>
                          <a:lnTo>
                            <a:pt x="5" y="0"/>
                          </a:lnTo>
                          <a:lnTo>
                            <a:pt x="16" y="0"/>
                          </a:lnTo>
                          <a:lnTo>
                            <a:pt x="23" y="116"/>
                          </a:lnTo>
                          <a:lnTo>
                            <a:pt x="0" y="116"/>
                          </a:lnTo>
                          <a:close/>
                        </a:path>
                      </a:pathLst>
                    </a:custGeom>
                    <a:solidFill>
                      <a:srgbClr val="5E1B00"/>
                    </a:solidFill>
                    <a:ln w="0">
                      <a:solidFill>
                        <a:srgbClr val="FFFFFF"/>
                      </a:solidFill>
                      <a:prstDash val="solid"/>
                      <a:round/>
                      <a:headEnd/>
                      <a:tailEnd/>
                    </a:ln>
                  </p:spPr>
                  <p:txBody>
                    <a:bodyPr/>
                    <a:lstStyle/>
                    <a:p>
                      <a:endParaRPr lang="zh-CN" altLang="en-US"/>
                    </a:p>
                  </p:txBody>
                </p:sp>
                <p:sp>
                  <p:nvSpPr>
                    <p:cNvPr id="865" name="Freeform 1492">
                      <a:extLst>
                        <a:ext uri="{FF2B5EF4-FFF2-40B4-BE49-F238E27FC236}">
                          <a16:creationId xmlns:a16="http://schemas.microsoft.com/office/drawing/2014/main" id="{491EEF5E-F1BC-4DFD-A066-F6AAEE43A9AD}"/>
                        </a:ext>
                      </a:extLst>
                    </p:cNvPr>
                    <p:cNvSpPr>
                      <a:spLocks/>
                    </p:cNvSpPr>
                    <p:nvPr/>
                  </p:nvSpPr>
                  <p:spPr bwMode="auto">
                    <a:xfrm>
                      <a:off x="897" y="2445"/>
                      <a:ext cx="23" cy="116"/>
                    </a:xfrm>
                    <a:custGeom>
                      <a:avLst/>
                      <a:gdLst>
                        <a:gd name="T0" fmla="*/ 0 w 23"/>
                        <a:gd name="T1" fmla="*/ 116 h 116"/>
                        <a:gd name="T2" fmla="*/ 5 w 23"/>
                        <a:gd name="T3" fmla="*/ 0 h 116"/>
                        <a:gd name="T4" fmla="*/ 16 w 23"/>
                        <a:gd name="T5" fmla="*/ 0 h 116"/>
                        <a:gd name="T6" fmla="*/ 23 w 23"/>
                        <a:gd name="T7" fmla="*/ 116 h 116"/>
                        <a:gd name="T8" fmla="*/ 0 w 23"/>
                        <a:gd name="T9" fmla="*/ 116 h 1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116">
                          <a:moveTo>
                            <a:pt x="0" y="116"/>
                          </a:moveTo>
                          <a:lnTo>
                            <a:pt x="5" y="0"/>
                          </a:lnTo>
                          <a:lnTo>
                            <a:pt x="16" y="0"/>
                          </a:lnTo>
                          <a:lnTo>
                            <a:pt x="23" y="116"/>
                          </a:lnTo>
                          <a:lnTo>
                            <a:pt x="0" y="1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6" name="Rectangle 1493">
                      <a:extLst>
                        <a:ext uri="{FF2B5EF4-FFF2-40B4-BE49-F238E27FC236}">
                          <a16:creationId xmlns:a16="http://schemas.microsoft.com/office/drawing/2014/main" id="{445672A9-6591-4158-A3CB-8AC25279297F}"/>
                        </a:ext>
                      </a:extLst>
                    </p:cNvPr>
                    <p:cNvSpPr>
                      <a:spLocks noChangeArrowheads="1"/>
                    </p:cNvSpPr>
                    <p:nvPr/>
                  </p:nvSpPr>
                  <p:spPr bwMode="auto">
                    <a:xfrm>
                      <a:off x="897" y="2445"/>
                      <a:ext cx="2" cy="118"/>
                    </a:xfrm>
                    <a:prstGeom prst="rect">
                      <a:avLst/>
                    </a:prstGeom>
                    <a:solidFill>
                      <a:srgbClr val="BB36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867" name="Rectangle 1494">
                      <a:extLst>
                        <a:ext uri="{FF2B5EF4-FFF2-40B4-BE49-F238E27FC236}">
                          <a16:creationId xmlns:a16="http://schemas.microsoft.com/office/drawing/2014/main" id="{20B42DCA-F39D-44AE-86CC-66072F9DAB01}"/>
                        </a:ext>
                      </a:extLst>
                    </p:cNvPr>
                    <p:cNvSpPr>
                      <a:spLocks noChangeArrowheads="1"/>
                    </p:cNvSpPr>
                    <p:nvPr/>
                  </p:nvSpPr>
                  <p:spPr bwMode="auto">
                    <a:xfrm>
                      <a:off x="899" y="2445"/>
                      <a:ext cx="1" cy="118"/>
                    </a:xfrm>
                    <a:prstGeom prst="rect">
                      <a:avLst/>
                    </a:prstGeom>
                    <a:solidFill>
                      <a:srgbClr val="B936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868" name="Rectangle 1495">
                      <a:extLst>
                        <a:ext uri="{FF2B5EF4-FFF2-40B4-BE49-F238E27FC236}">
                          <a16:creationId xmlns:a16="http://schemas.microsoft.com/office/drawing/2014/main" id="{15A53597-53F4-4A35-BAC2-D58C7A8A68B5}"/>
                        </a:ext>
                      </a:extLst>
                    </p:cNvPr>
                    <p:cNvSpPr>
                      <a:spLocks noChangeArrowheads="1"/>
                    </p:cNvSpPr>
                    <p:nvPr/>
                  </p:nvSpPr>
                  <p:spPr bwMode="auto">
                    <a:xfrm>
                      <a:off x="900" y="2445"/>
                      <a:ext cx="4" cy="118"/>
                    </a:xfrm>
                    <a:prstGeom prst="rect">
                      <a:avLst/>
                    </a:prstGeom>
                    <a:solidFill>
                      <a:srgbClr val="B534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869" name="Rectangle 1496">
                      <a:extLst>
                        <a:ext uri="{FF2B5EF4-FFF2-40B4-BE49-F238E27FC236}">
                          <a16:creationId xmlns:a16="http://schemas.microsoft.com/office/drawing/2014/main" id="{357FCC18-A7FA-4080-97C5-591F8D3A3221}"/>
                        </a:ext>
                      </a:extLst>
                    </p:cNvPr>
                    <p:cNvSpPr>
                      <a:spLocks noChangeArrowheads="1"/>
                    </p:cNvSpPr>
                    <p:nvPr/>
                  </p:nvSpPr>
                  <p:spPr bwMode="auto">
                    <a:xfrm>
                      <a:off x="904" y="2445"/>
                      <a:ext cx="1" cy="118"/>
                    </a:xfrm>
                    <a:prstGeom prst="rect">
                      <a:avLst/>
                    </a:prstGeom>
                    <a:solidFill>
                      <a:srgbClr val="AD32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870" name="Rectangle 1497">
                      <a:extLst>
                        <a:ext uri="{FF2B5EF4-FFF2-40B4-BE49-F238E27FC236}">
                          <a16:creationId xmlns:a16="http://schemas.microsoft.com/office/drawing/2014/main" id="{2082CF84-E8FB-4C54-85C5-73075632DEA2}"/>
                        </a:ext>
                      </a:extLst>
                    </p:cNvPr>
                    <p:cNvSpPr>
                      <a:spLocks noChangeArrowheads="1"/>
                    </p:cNvSpPr>
                    <p:nvPr/>
                  </p:nvSpPr>
                  <p:spPr bwMode="auto">
                    <a:xfrm>
                      <a:off x="905" y="2445"/>
                      <a:ext cx="2" cy="118"/>
                    </a:xfrm>
                    <a:prstGeom prst="rect">
                      <a:avLst/>
                    </a:prstGeom>
                    <a:solidFill>
                      <a:srgbClr val="A63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871" name="Rectangle 1498">
                      <a:extLst>
                        <a:ext uri="{FF2B5EF4-FFF2-40B4-BE49-F238E27FC236}">
                          <a16:creationId xmlns:a16="http://schemas.microsoft.com/office/drawing/2014/main" id="{F5DA00B3-6D95-41A8-965F-C6A09ACF6DDA}"/>
                        </a:ext>
                      </a:extLst>
                    </p:cNvPr>
                    <p:cNvSpPr>
                      <a:spLocks noChangeArrowheads="1"/>
                    </p:cNvSpPr>
                    <p:nvPr/>
                  </p:nvSpPr>
                  <p:spPr bwMode="auto">
                    <a:xfrm>
                      <a:off x="907" y="2445"/>
                      <a:ext cx="1" cy="118"/>
                    </a:xfrm>
                    <a:prstGeom prst="rect">
                      <a:avLst/>
                    </a:prstGeom>
                    <a:solidFill>
                      <a:srgbClr val="9E2E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872" name="Rectangle 1499">
                      <a:extLst>
                        <a:ext uri="{FF2B5EF4-FFF2-40B4-BE49-F238E27FC236}">
                          <a16:creationId xmlns:a16="http://schemas.microsoft.com/office/drawing/2014/main" id="{1855ED3F-1119-4D5E-B312-B1FC3CBA95D1}"/>
                        </a:ext>
                      </a:extLst>
                    </p:cNvPr>
                    <p:cNvSpPr>
                      <a:spLocks noChangeArrowheads="1"/>
                    </p:cNvSpPr>
                    <p:nvPr/>
                  </p:nvSpPr>
                  <p:spPr bwMode="auto">
                    <a:xfrm>
                      <a:off x="908" y="2445"/>
                      <a:ext cx="4" cy="118"/>
                    </a:xfrm>
                    <a:prstGeom prst="rect">
                      <a:avLst/>
                    </a:prstGeom>
                    <a:solidFill>
                      <a:srgbClr val="8F2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873" name="Rectangle 1500">
                      <a:extLst>
                        <a:ext uri="{FF2B5EF4-FFF2-40B4-BE49-F238E27FC236}">
                          <a16:creationId xmlns:a16="http://schemas.microsoft.com/office/drawing/2014/main" id="{EF391996-520B-47D2-B809-204E59F72EF0}"/>
                        </a:ext>
                      </a:extLst>
                    </p:cNvPr>
                    <p:cNvSpPr>
                      <a:spLocks noChangeArrowheads="1"/>
                    </p:cNvSpPr>
                    <p:nvPr/>
                  </p:nvSpPr>
                  <p:spPr bwMode="auto">
                    <a:xfrm>
                      <a:off x="912" y="2445"/>
                      <a:ext cx="1" cy="118"/>
                    </a:xfrm>
                    <a:prstGeom prst="rect">
                      <a:avLst/>
                    </a:prstGeom>
                    <a:solidFill>
                      <a:srgbClr val="7F25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874" name="Rectangle 1501">
                      <a:extLst>
                        <a:ext uri="{FF2B5EF4-FFF2-40B4-BE49-F238E27FC236}">
                          <a16:creationId xmlns:a16="http://schemas.microsoft.com/office/drawing/2014/main" id="{C1AF507D-BBEB-457F-8B28-A3CEC24D8B95}"/>
                        </a:ext>
                      </a:extLst>
                    </p:cNvPr>
                    <p:cNvSpPr>
                      <a:spLocks noChangeArrowheads="1"/>
                    </p:cNvSpPr>
                    <p:nvPr/>
                  </p:nvSpPr>
                  <p:spPr bwMode="auto">
                    <a:xfrm>
                      <a:off x="913" y="2445"/>
                      <a:ext cx="2" cy="118"/>
                    </a:xfrm>
                    <a:prstGeom prst="rect">
                      <a:avLst/>
                    </a:prstGeom>
                    <a:solidFill>
                      <a:srgbClr val="7522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875" name="Rectangle 1502">
                      <a:extLst>
                        <a:ext uri="{FF2B5EF4-FFF2-40B4-BE49-F238E27FC236}">
                          <a16:creationId xmlns:a16="http://schemas.microsoft.com/office/drawing/2014/main" id="{4802C379-C7BF-4402-99B8-A6036CB974FA}"/>
                        </a:ext>
                      </a:extLst>
                    </p:cNvPr>
                    <p:cNvSpPr>
                      <a:spLocks noChangeArrowheads="1"/>
                    </p:cNvSpPr>
                    <p:nvPr/>
                  </p:nvSpPr>
                  <p:spPr bwMode="auto">
                    <a:xfrm>
                      <a:off x="915" y="2445"/>
                      <a:ext cx="1" cy="118"/>
                    </a:xfrm>
                    <a:prstGeom prst="rect">
                      <a:avLst/>
                    </a:prstGeom>
                    <a:solidFill>
                      <a:srgbClr val="6D1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876" name="Rectangle 1503">
                      <a:extLst>
                        <a:ext uri="{FF2B5EF4-FFF2-40B4-BE49-F238E27FC236}">
                          <a16:creationId xmlns:a16="http://schemas.microsoft.com/office/drawing/2014/main" id="{C496D90B-E63A-4E18-8428-F64084D757C2}"/>
                        </a:ext>
                      </a:extLst>
                    </p:cNvPr>
                    <p:cNvSpPr>
                      <a:spLocks noChangeArrowheads="1"/>
                    </p:cNvSpPr>
                    <p:nvPr/>
                  </p:nvSpPr>
                  <p:spPr bwMode="auto">
                    <a:xfrm>
                      <a:off x="916" y="2445"/>
                      <a:ext cx="4" cy="118"/>
                    </a:xfrm>
                    <a:prstGeom prst="rect">
                      <a:avLst/>
                    </a:prstGeom>
                    <a:solidFill>
                      <a:srgbClr val="641D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877" name="Rectangle 1504">
                      <a:extLst>
                        <a:ext uri="{FF2B5EF4-FFF2-40B4-BE49-F238E27FC236}">
                          <a16:creationId xmlns:a16="http://schemas.microsoft.com/office/drawing/2014/main" id="{D3620EE3-A037-4935-994E-7D876B52CDA1}"/>
                        </a:ext>
                      </a:extLst>
                    </p:cNvPr>
                    <p:cNvSpPr>
                      <a:spLocks noChangeArrowheads="1"/>
                    </p:cNvSpPr>
                    <p:nvPr/>
                  </p:nvSpPr>
                  <p:spPr bwMode="auto">
                    <a:xfrm>
                      <a:off x="920" y="2445"/>
                      <a:ext cx="1" cy="118"/>
                    </a:xfrm>
                    <a:prstGeom prst="rect">
                      <a:avLst/>
                    </a:prstGeom>
                    <a:solidFill>
                      <a:srgbClr val="5E1B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grpSp>
              <p:sp>
                <p:nvSpPr>
                  <p:cNvPr id="851" name="Oval 1505">
                    <a:extLst>
                      <a:ext uri="{FF2B5EF4-FFF2-40B4-BE49-F238E27FC236}">
                        <a16:creationId xmlns:a16="http://schemas.microsoft.com/office/drawing/2014/main" id="{F78BF511-82F5-47FE-AFD2-ED95CF3F06D8}"/>
                      </a:ext>
                    </a:extLst>
                  </p:cNvPr>
                  <p:cNvSpPr>
                    <a:spLocks noChangeArrowheads="1"/>
                  </p:cNvSpPr>
                  <p:nvPr/>
                </p:nvSpPr>
                <p:spPr bwMode="auto">
                  <a:xfrm>
                    <a:off x="904" y="2443"/>
                    <a:ext cx="12" cy="8"/>
                  </a:xfrm>
                  <a:prstGeom prst="ellipse">
                    <a:avLst/>
                  </a:pr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grpSp>
            <p:grpSp>
              <p:nvGrpSpPr>
                <p:cNvPr id="830" name="Group 1506">
                  <a:extLst>
                    <a:ext uri="{FF2B5EF4-FFF2-40B4-BE49-F238E27FC236}">
                      <a16:creationId xmlns:a16="http://schemas.microsoft.com/office/drawing/2014/main" id="{8AAFCD9C-9511-4F39-89D8-C9F887CDACD2}"/>
                    </a:ext>
                  </a:extLst>
                </p:cNvPr>
                <p:cNvGrpSpPr>
                  <a:grpSpLocks/>
                </p:cNvGrpSpPr>
                <p:nvPr/>
              </p:nvGrpSpPr>
              <p:grpSpPr bwMode="auto">
                <a:xfrm>
                  <a:off x="790" y="2536"/>
                  <a:ext cx="284" cy="77"/>
                  <a:chOff x="790" y="2536"/>
                  <a:chExt cx="284" cy="77"/>
                </a:xfrm>
              </p:grpSpPr>
              <p:sp>
                <p:nvSpPr>
                  <p:cNvPr id="831" name="Freeform 1507">
                    <a:extLst>
                      <a:ext uri="{FF2B5EF4-FFF2-40B4-BE49-F238E27FC236}">
                        <a16:creationId xmlns:a16="http://schemas.microsoft.com/office/drawing/2014/main" id="{E3964D6B-1B36-4380-B1DA-9789E9093F4A}"/>
                      </a:ext>
                    </a:extLst>
                  </p:cNvPr>
                  <p:cNvSpPr>
                    <a:spLocks/>
                  </p:cNvSpPr>
                  <p:nvPr/>
                </p:nvSpPr>
                <p:spPr bwMode="auto">
                  <a:xfrm>
                    <a:off x="790" y="2536"/>
                    <a:ext cx="279" cy="44"/>
                  </a:xfrm>
                  <a:custGeom>
                    <a:avLst/>
                    <a:gdLst>
                      <a:gd name="T0" fmla="*/ 0 w 279"/>
                      <a:gd name="T1" fmla="*/ 44 h 44"/>
                      <a:gd name="T2" fmla="*/ 259 w 279"/>
                      <a:gd name="T3" fmla="*/ 44 h 44"/>
                      <a:gd name="T4" fmla="*/ 279 w 279"/>
                      <a:gd name="T5" fmla="*/ 0 h 44"/>
                      <a:gd name="T6" fmla="*/ 259 w 279"/>
                      <a:gd name="T7" fmla="*/ 15 h 44"/>
                      <a:gd name="T8" fmla="*/ 256 w 279"/>
                      <a:gd name="T9" fmla="*/ 0 h 44"/>
                      <a:gd name="T10" fmla="*/ 235 w 279"/>
                      <a:gd name="T11" fmla="*/ 13 h 44"/>
                      <a:gd name="T12" fmla="*/ 228 w 279"/>
                      <a:gd name="T13" fmla="*/ 0 h 44"/>
                      <a:gd name="T14" fmla="*/ 208 w 279"/>
                      <a:gd name="T15" fmla="*/ 15 h 44"/>
                      <a:gd name="T16" fmla="*/ 201 w 279"/>
                      <a:gd name="T17" fmla="*/ 0 h 44"/>
                      <a:gd name="T18" fmla="*/ 181 w 279"/>
                      <a:gd name="T19" fmla="*/ 13 h 44"/>
                      <a:gd name="T20" fmla="*/ 176 w 279"/>
                      <a:gd name="T21" fmla="*/ 0 h 44"/>
                      <a:gd name="T22" fmla="*/ 155 w 279"/>
                      <a:gd name="T23" fmla="*/ 13 h 44"/>
                      <a:gd name="T24" fmla="*/ 149 w 279"/>
                      <a:gd name="T25" fmla="*/ 0 h 44"/>
                      <a:gd name="T26" fmla="*/ 130 w 279"/>
                      <a:gd name="T27" fmla="*/ 13 h 44"/>
                      <a:gd name="T28" fmla="*/ 125 w 279"/>
                      <a:gd name="T29" fmla="*/ 1 h 44"/>
                      <a:gd name="T30" fmla="*/ 102 w 279"/>
                      <a:gd name="T31" fmla="*/ 15 h 44"/>
                      <a:gd name="T32" fmla="*/ 99 w 279"/>
                      <a:gd name="T33" fmla="*/ 0 h 44"/>
                      <a:gd name="T34" fmla="*/ 77 w 279"/>
                      <a:gd name="T35" fmla="*/ 15 h 44"/>
                      <a:gd name="T36" fmla="*/ 72 w 279"/>
                      <a:gd name="T37" fmla="*/ 1 h 44"/>
                      <a:gd name="T38" fmla="*/ 53 w 279"/>
                      <a:gd name="T39" fmla="*/ 15 h 44"/>
                      <a:gd name="T40" fmla="*/ 47 w 279"/>
                      <a:gd name="T41" fmla="*/ 0 h 44"/>
                      <a:gd name="T42" fmla="*/ 26 w 279"/>
                      <a:gd name="T43" fmla="*/ 15 h 44"/>
                      <a:gd name="T44" fmla="*/ 0 w 279"/>
                      <a:gd name="T45" fmla="*/ 44 h 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79" h="44">
                        <a:moveTo>
                          <a:pt x="0" y="44"/>
                        </a:moveTo>
                        <a:lnTo>
                          <a:pt x="259" y="44"/>
                        </a:lnTo>
                        <a:lnTo>
                          <a:pt x="279" y="0"/>
                        </a:lnTo>
                        <a:lnTo>
                          <a:pt x="259" y="15"/>
                        </a:lnTo>
                        <a:lnTo>
                          <a:pt x="256" y="0"/>
                        </a:lnTo>
                        <a:lnTo>
                          <a:pt x="235" y="13"/>
                        </a:lnTo>
                        <a:lnTo>
                          <a:pt x="228" y="0"/>
                        </a:lnTo>
                        <a:lnTo>
                          <a:pt x="208" y="15"/>
                        </a:lnTo>
                        <a:lnTo>
                          <a:pt x="201" y="0"/>
                        </a:lnTo>
                        <a:lnTo>
                          <a:pt x="181" y="13"/>
                        </a:lnTo>
                        <a:lnTo>
                          <a:pt x="176" y="0"/>
                        </a:lnTo>
                        <a:lnTo>
                          <a:pt x="155" y="13"/>
                        </a:lnTo>
                        <a:lnTo>
                          <a:pt x="149" y="0"/>
                        </a:lnTo>
                        <a:lnTo>
                          <a:pt x="130" y="13"/>
                        </a:lnTo>
                        <a:lnTo>
                          <a:pt x="125" y="1"/>
                        </a:lnTo>
                        <a:lnTo>
                          <a:pt x="102" y="15"/>
                        </a:lnTo>
                        <a:lnTo>
                          <a:pt x="99" y="0"/>
                        </a:lnTo>
                        <a:lnTo>
                          <a:pt x="77" y="15"/>
                        </a:lnTo>
                        <a:lnTo>
                          <a:pt x="72" y="1"/>
                        </a:lnTo>
                        <a:lnTo>
                          <a:pt x="53" y="15"/>
                        </a:lnTo>
                        <a:lnTo>
                          <a:pt x="47" y="0"/>
                        </a:lnTo>
                        <a:lnTo>
                          <a:pt x="26" y="15"/>
                        </a:lnTo>
                        <a:lnTo>
                          <a:pt x="0" y="44"/>
                        </a:lnTo>
                        <a:close/>
                      </a:path>
                    </a:pathLst>
                  </a:custGeom>
                  <a:solidFill>
                    <a:srgbClr val="FFD8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2" name="Freeform 1508">
                    <a:extLst>
                      <a:ext uri="{FF2B5EF4-FFF2-40B4-BE49-F238E27FC236}">
                        <a16:creationId xmlns:a16="http://schemas.microsoft.com/office/drawing/2014/main" id="{3C44B90D-817A-429D-BFEF-88EFAF9DC117}"/>
                      </a:ext>
                    </a:extLst>
                  </p:cNvPr>
                  <p:cNvSpPr>
                    <a:spLocks/>
                  </p:cNvSpPr>
                  <p:nvPr/>
                </p:nvSpPr>
                <p:spPr bwMode="auto">
                  <a:xfrm>
                    <a:off x="810" y="2537"/>
                    <a:ext cx="33" cy="44"/>
                  </a:xfrm>
                  <a:custGeom>
                    <a:avLst/>
                    <a:gdLst>
                      <a:gd name="T0" fmla="*/ 0 w 33"/>
                      <a:gd name="T1" fmla="*/ 30 h 44"/>
                      <a:gd name="T2" fmla="*/ 27 w 33"/>
                      <a:gd name="T3" fmla="*/ 0 h 44"/>
                      <a:gd name="T4" fmla="*/ 33 w 33"/>
                      <a:gd name="T5" fmla="*/ 14 h 44"/>
                      <a:gd name="T6" fmla="*/ 6 w 33"/>
                      <a:gd name="T7" fmla="*/ 44 h 44"/>
                      <a:gd name="T8" fmla="*/ 0 w 33"/>
                      <a:gd name="T9" fmla="*/ 3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44">
                        <a:moveTo>
                          <a:pt x="0" y="30"/>
                        </a:moveTo>
                        <a:lnTo>
                          <a:pt x="27" y="0"/>
                        </a:lnTo>
                        <a:lnTo>
                          <a:pt x="33" y="14"/>
                        </a:lnTo>
                        <a:lnTo>
                          <a:pt x="6" y="44"/>
                        </a:lnTo>
                        <a:lnTo>
                          <a:pt x="0" y="30"/>
                        </a:lnTo>
                        <a:close/>
                      </a:path>
                    </a:pathLst>
                  </a:custGeom>
                  <a:solidFill>
                    <a:srgbClr val="E57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3" name="Freeform 1509">
                    <a:extLst>
                      <a:ext uri="{FF2B5EF4-FFF2-40B4-BE49-F238E27FC236}">
                        <a16:creationId xmlns:a16="http://schemas.microsoft.com/office/drawing/2014/main" id="{1B73F729-CFFA-499A-80BD-39C6A0BCA699}"/>
                      </a:ext>
                    </a:extLst>
                  </p:cNvPr>
                  <p:cNvSpPr>
                    <a:spLocks/>
                  </p:cNvSpPr>
                  <p:nvPr/>
                </p:nvSpPr>
                <p:spPr bwMode="auto">
                  <a:xfrm>
                    <a:off x="835" y="2536"/>
                    <a:ext cx="32" cy="44"/>
                  </a:xfrm>
                  <a:custGeom>
                    <a:avLst/>
                    <a:gdLst>
                      <a:gd name="T0" fmla="*/ 0 w 32"/>
                      <a:gd name="T1" fmla="*/ 30 h 44"/>
                      <a:gd name="T2" fmla="*/ 27 w 32"/>
                      <a:gd name="T3" fmla="*/ 0 h 44"/>
                      <a:gd name="T4" fmla="*/ 32 w 32"/>
                      <a:gd name="T5" fmla="*/ 15 h 44"/>
                      <a:gd name="T6" fmla="*/ 5 w 32"/>
                      <a:gd name="T7" fmla="*/ 44 h 44"/>
                      <a:gd name="T8" fmla="*/ 0 w 32"/>
                      <a:gd name="T9" fmla="*/ 3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44">
                        <a:moveTo>
                          <a:pt x="0" y="30"/>
                        </a:moveTo>
                        <a:lnTo>
                          <a:pt x="27" y="0"/>
                        </a:lnTo>
                        <a:lnTo>
                          <a:pt x="32" y="15"/>
                        </a:lnTo>
                        <a:lnTo>
                          <a:pt x="5" y="44"/>
                        </a:lnTo>
                        <a:lnTo>
                          <a:pt x="0" y="30"/>
                        </a:lnTo>
                        <a:close/>
                      </a:path>
                    </a:pathLst>
                  </a:custGeom>
                  <a:solidFill>
                    <a:srgbClr val="E57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4" name="Freeform 1510">
                    <a:extLst>
                      <a:ext uri="{FF2B5EF4-FFF2-40B4-BE49-F238E27FC236}">
                        <a16:creationId xmlns:a16="http://schemas.microsoft.com/office/drawing/2014/main" id="{05E148DA-BBAB-46B5-9ED0-6ACCB02EA1C1}"/>
                      </a:ext>
                    </a:extLst>
                  </p:cNvPr>
                  <p:cNvSpPr>
                    <a:spLocks/>
                  </p:cNvSpPr>
                  <p:nvPr/>
                </p:nvSpPr>
                <p:spPr bwMode="auto">
                  <a:xfrm>
                    <a:off x="862" y="2537"/>
                    <a:ext cx="32" cy="43"/>
                  </a:xfrm>
                  <a:custGeom>
                    <a:avLst/>
                    <a:gdLst>
                      <a:gd name="T0" fmla="*/ 0 w 32"/>
                      <a:gd name="T1" fmla="*/ 30 h 43"/>
                      <a:gd name="T2" fmla="*/ 27 w 32"/>
                      <a:gd name="T3" fmla="*/ 0 h 43"/>
                      <a:gd name="T4" fmla="*/ 32 w 32"/>
                      <a:gd name="T5" fmla="*/ 14 h 43"/>
                      <a:gd name="T6" fmla="*/ 5 w 32"/>
                      <a:gd name="T7" fmla="*/ 43 h 43"/>
                      <a:gd name="T8" fmla="*/ 0 w 32"/>
                      <a:gd name="T9" fmla="*/ 3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43">
                        <a:moveTo>
                          <a:pt x="0" y="30"/>
                        </a:moveTo>
                        <a:lnTo>
                          <a:pt x="27" y="0"/>
                        </a:lnTo>
                        <a:lnTo>
                          <a:pt x="32" y="14"/>
                        </a:lnTo>
                        <a:lnTo>
                          <a:pt x="5" y="43"/>
                        </a:lnTo>
                        <a:lnTo>
                          <a:pt x="0" y="30"/>
                        </a:lnTo>
                        <a:close/>
                      </a:path>
                    </a:pathLst>
                  </a:custGeom>
                  <a:solidFill>
                    <a:srgbClr val="E57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5" name="Freeform 1511">
                    <a:extLst>
                      <a:ext uri="{FF2B5EF4-FFF2-40B4-BE49-F238E27FC236}">
                        <a16:creationId xmlns:a16="http://schemas.microsoft.com/office/drawing/2014/main" id="{3B23C739-1347-4815-994A-57CC68F31986}"/>
                      </a:ext>
                    </a:extLst>
                  </p:cNvPr>
                  <p:cNvSpPr>
                    <a:spLocks/>
                  </p:cNvSpPr>
                  <p:nvPr/>
                </p:nvSpPr>
                <p:spPr bwMode="auto">
                  <a:xfrm>
                    <a:off x="886" y="2537"/>
                    <a:ext cx="34" cy="43"/>
                  </a:xfrm>
                  <a:custGeom>
                    <a:avLst/>
                    <a:gdLst>
                      <a:gd name="T0" fmla="*/ 0 w 34"/>
                      <a:gd name="T1" fmla="*/ 30 h 43"/>
                      <a:gd name="T2" fmla="*/ 29 w 34"/>
                      <a:gd name="T3" fmla="*/ 0 h 43"/>
                      <a:gd name="T4" fmla="*/ 34 w 34"/>
                      <a:gd name="T5" fmla="*/ 14 h 43"/>
                      <a:gd name="T6" fmla="*/ 6 w 34"/>
                      <a:gd name="T7" fmla="*/ 43 h 43"/>
                      <a:gd name="T8" fmla="*/ 0 w 34"/>
                      <a:gd name="T9" fmla="*/ 3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43">
                        <a:moveTo>
                          <a:pt x="0" y="30"/>
                        </a:moveTo>
                        <a:lnTo>
                          <a:pt x="29" y="0"/>
                        </a:lnTo>
                        <a:lnTo>
                          <a:pt x="34" y="14"/>
                        </a:lnTo>
                        <a:lnTo>
                          <a:pt x="6" y="43"/>
                        </a:lnTo>
                        <a:lnTo>
                          <a:pt x="0" y="30"/>
                        </a:lnTo>
                        <a:close/>
                      </a:path>
                    </a:pathLst>
                  </a:custGeom>
                  <a:solidFill>
                    <a:srgbClr val="E57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6" name="Freeform 1512">
                    <a:extLst>
                      <a:ext uri="{FF2B5EF4-FFF2-40B4-BE49-F238E27FC236}">
                        <a16:creationId xmlns:a16="http://schemas.microsoft.com/office/drawing/2014/main" id="{F8C62201-4630-460C-B974-8AF9CE7B86AA}"/>
                      </a:ext>
                    </a:extLst>
                  </p:cNvPr>
                  <p:cNvSpPr>
                    <a:spLocks/>
                  </p:cNvSpPr>
                  <p:nvPr/>
                </p:nvSpPr>
                <p:spPr bwMode="auto">
                  <a:xfrm>
                    <a:off x="913" y="2536"/>
                    <a:ext cx="32" cy="44"/>
                  </a:xfrm>
                  <a:custGeom>
                    <a:avLst/>
                    <a:gdLst>
                      <a:gd name="T0" fmla="*/ 0 w 32"/>
                      <a:gd name="T1" fmla="*/ 30 h 44"/>
                      <a:gd name="T2" fmla="*/ 27 w 32"/>
                      <a:gd name="T3" fmla="*/ 0 h 44"/>
                      <a:gd name="T4" fmla="*/ 32 w 32"/>
                      <a:gd name="T5" fmla="*/ 13 h 44"/>
                      <a:gd name="T6" fmla="*/ 7 w 32"/>
                      <a:gd name="T7" fmla="*/ 44 h 44"/>
                      <a:gd name="T8" fmla="*/ 0 w 32"/>
                      <a:gd name="T9" fmla="*/ 3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44">
                        <a:moveTo>
                          <a:pt x="0" y="30"/>
                        </a:moveTo>
                        <a:lnTo>
                          <a:pt x="27" y="0"/>
                        </a:lnTo>
                        <a:lnTo>
                          <a:pt x="32" y="13"/>
                        </a:lnTo>
                        <a:lnTo>
                          <a:pt x="7" y="44"/>
                        </a:lnTo>
                        <a:lnTo>
                          <a:pt x="0" y="30"/>
                        </a:lnTo>
                        <a:close/>
                      </a:path>
                    </a:pathLst>
                  </a:custGeom>
                  <a:solidFill>
                    <a:srgbClr val="E57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7" name="Freeform 1513">
                    <a:extLst>
                      <a:ext uri="{FF2B5EF4-FFF2-40B4-BE49-F238E27FC236}">
                        <a16:creationId xmlns:a16="http://schemas.microsoft.com/office/drawing/2014/main" id="{4074EAEB-E701-44D4-9D1C-85E6FF1FF54F}"/>
                      </a:ext>
                    </a:extLst>
                  </p:cNvPr>
                  <p:cNvSpPr>
                    <a:spLocks/>
                  </p:cNvSpPr>
                  <p:nvPr/>
                </p:nvSpPr>
                <p:spPr bwMode="auto">
                  <a:xfrm>
                    <a:off x="939" y="2536"/>
                    <a:ext cx="32" cy="44"/>
                  </a:xfrm>
                  <a:custGeom>
                    <a:avLst/>
                    <a:gdLst>
                      <a:gd name="T0" fmla="*/ 0 w 32"/>
                      <a:gd name="T1" fmla="*/ 30 h 44"/>
                      <a:gd name="T2" fmla="*/ 27 w 32"/>
                      <a:gd name="T3" fmla="*/ 0 h 44"/>
                      <a:gd name="T4" fmla="*/ 32 w 32"/>
                      <a:gd name="T5" fmla="*/ 15 h 44"/>
                      <a:gd name="T6" fmla="*/ 6 w 32"/>
                      <a:gd name="T7" fmla="*/ 44 h 44"/>
                      <a:gd name="T8" fmla="*/ 0 w 32"/>
                      <a:gd name="T9" fmla="*/ 3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44">
                        <a:moveTo>
                          <a:pt x="0" y="30"/>
                        </a:moveTo>
                        <a:lnTo>
                          <a:pt x="27" y="0"/>
                        </a:lnTo>
                        <a:lnTo>
                          <a:pt x="32" y="15"/>
                        </a:lnTo>
                        <a:lnTo>
                          <a:pt x="6" y="44"/>
                        </a:lnTo>
                        <a:lnTo>
                          <a:pt x="0" y="30"/>
                        </a:lnTo>
                        <a:close/>
                      </a:path>
                    </a:pathLst>
                  </a:custGeom>
                  <a:solidFill>
                    <a:srgbClr val="E57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8" name="Freeform 1514">
                    <a:extLst>
                      <a:ext uri="{FF2B5EF4-FFF2-40B4-BE49-F238E27FC236}">
                        <a16:creationId xmlns:a16="http://schemas.microsoft.com/office/drawing/2014/main" id="{58165714-2919-41F8-B4D8-1DDBCBD4F7B5}"/>
                      </a:ext>
                    </a:extLst>
                  </p:cNvPr>
                  <p:cNvSpPr>
                    <a:spLocks/>
                  </p:cNvSpPr>
                  <p:nvPr/>
                </p:nvSpPr>
                <p:spPr bwMode="auto">
                  <a:xfrm>
                    <a:off x="966" y="2536"/>
                    <a:ext cx="30" cy="44"/>
                  </a:xfrm>
                  <a:custGeom>
                    <a:avLst/>
                    <a:gdLst>
                      <a:gd name="T0" fmla="*/ 0 w 30"/>
                      <a:gd name="T1" fmla="*/ 31 h 44"/>
                      <a:gd name="T2" fmla="*/ 25 w 30"/>
                      <a:gd name="T3" fmla="*/ 0 h 44"/>
                      <a:gd name="T4" fmla="*/ 30 w 30"/>
                      <a:gd name="T5" fmla="*/ 15 h 44"/>
                      <a:gd name="T6" fmla="*/ 5 w 30"/>
                      <a:gd name="T7" fmla="*/ 44 h 44"/>
                      <a:gd name="T8" fmla="*/ 0 w 30"/>
                      <a:gd name="T9" fmla="*/ 31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44">
                        <a:moveTo>
                          <a:pt x="0" y="31"/>
                        </a:moveTo>
                        <a:lnTo>
                          <a:pt x="25" y="0"/>
                        </a:lnTo>
                        <a:lnTo>
                          <a:pt x="30" y="15"/>
                        </a:lnTo>
                        <a:lnTo>
                          <a:pt x="5" y="44"/>
                        </a:lnTo>
                        <a:lnTo>
                          <a:pt x="0" y="31"/>
                        </a:lnTo>
                        <a:close/>
                      </a:path>
                    </a:pathLst>
                  </a:custGeom>
                  <a:solidFill>
                    <a:srgbClr val="E57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9" name="Freeform 1515">
                    <a:extLst>
                      <a:ext uri="{FF2B5EF4-FFF2-40B4-BE49-F238E27FC236}">
                        <a16:creationId xmlns:a16="http://schemas.microsoft.com/office/drawing/2014/main" id="{1DC6DF5B-E50A-4716-A6B0-B3DF2A2F9903}"/>
                      </a:ext>
                    </a:extLst>
                  </p:cNvPr>
                  <p:cNvSpPr>
                    <a:spLocks/>
                  </p:cNvSpPr>
                  <p:nvPr/>
                </p:nvSpPr>
                <p:spPr bwMode="auto">
                  <a:xfrm>
                    <a:off x="991" y="2536"/>
                    <a:ext cx="32" cy="44"/>
                  </a:xfrm>
                  <a:custGeom>
                    <a:avLst/>
                    <a:gdLst>
                      <a:gd name="T0" fmla="*/ 0 w 32"/>
                      <a:gd name="T1" fmla="*/ 30 h 44"/>
                      <a:gd name="T2" fmla="*/ 27 w 32"/>
                      <a:gd name="T3" fmla="*/ 0 h 44"/>
                      <a:gd name="T4" fmla="*/ 32 w 32"/>
                      <a:gd name="T5" fmla="*/ 13 h 44"/>
                      <a:gd name="T6" fmla="*/ 7 w 32"/>
                      <a:gd name="T7" fmla="*/ 44 h 44"/>
                      <a:gd name="T8" fmla="*/ 0 w 32"/>
                      <a:gd name="T9" fmla="*/ 3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44">
                        <a:moveTo>
                          <a:pt x="0" y="30"/>
                        </a:moveTo>
                        <a:lnTo>
                          <a:pt x="27" y="0"/>
                        </a:lnTo>
                        <a:lnTo>
                          <a:pt x="32" y="13"/>
                        </a:lnTo>
                        <a:lnTo>
                          <a:pt x="7" y="44"/>
                        </a:lnTo>
                        <a:lnTo>
                          <a:pt x="0" y="30"/>
                        </a:lnTo>
                        <a:close/>
                      </a:path>
                    </a:pathLst>
                  </a:custGeom>
                  <a:solidFill>
                    <a:srgbClr val="E57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0" name="Freeform 1516">
                    <a:extLst>
                      <a:ext uri="{FF2B5EF4-FFF2-40B4-BE49-F238E27FC236}">
                        <a16:creationId xmlns:a16="http://schemas.microsoft.com/office/drawing/2014/main" id="{4FC36A69-7B14-437D-B0BD-0AD362AF02B0}"/>
                      </a:ext>
                    </a:extLst>
                  </p:cNvPr>
                  <p:cNvSpPr>
                    <a:spLocks/>
                  </p:cNvSpPr>
                  <p:nvPr/>
                </p:nvSpPr>
                <p:spPr bwMode="auto">
                  <a:xfrm>
                    <a:off x="1017" y="2537"/>
                    <a:ext cx="33" cy="43"/>
                  </a:xfrm>
                  <a:custGeom>
                    <a:avLst/>
                    <a:gdLst>
                      <a:gd name="T0" fmla="*/ 0 w 33"/>
                      <a:gd name="T1" fmla="*/ 30 h 43"/>
                      <a:gd name="T2" fmla="*/ 30 w 33"/>
                      <a:gd name="T3" fmla="*/ 0 h 43"/>
                      <a:gd name="T4" fmla="*/ 33 w 33"/>
                      <a:gd name="T5" fmla="*/ 14 h 43"/>
                      <a:gd name="T6" fmla="*/ 6 w 33"/>
                      <a:gd name="T7" fmla="*/ 43 h 43"/>
                      <a:gd name="T8" fmla="*/ 0 w 33"/>
                      <a:gd name="T9" fmla="*/ 3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43">
                        <a:moveTo>
                          <a:pt x="0" y="30"/>
                        </a:moveTo>
                        <a:lnTo>
                          <a:pt x="30" y="0"/>
                        </a:lnTo>
                        <a:lnTo>
                          <a:pt x="33" y="14"/>
                        </a:lnTo>
                        <a:lnTo>
                          <a:pt x="6" y="43"/>
                        </a:lnTo>
                        <a:lnTo>
                          <a:pt x="0" y="30"/>
                        </a:lnTo>
                        <a:close/>
                      </a:path>
                    </a:pathLst>
                  </a:custGeom>
                  <a:solidFill>
                    <a:srgbClr val="E57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1" name="Freeform 1517">
                    <a:extLst>
                      <a:ext uri="{FF2B5EF4-FFF2-40B4-BE49-F238E27FC236}">
                        <a16:creationId xmlns:a16="http://schemas.microsoft.com/office/drawing/2014/main" id="{EDB6A984-D846-4987-8EB2-E91AC939C165}"/>
                      </a:ext>
                    </a:extLst>
                  </p:cNvPr>
                  <p:cNvSpPr>
                    <a:spLocks/>
                  </p:cNvSpPr>
                  <p:nvPr/>
                </p:nvSpPr>
                <p:spPr bwMode="auto">
                  <a:xfrm>
                    <a:off x="1044" y="2536"/>
                    <a:ext cx="30" cy="44"/>
                  </a:xfrm>
                  <a:custGeom>
                    <a:avLst/>
                    <a:gdLst>
                      <a:gd name="T0" fmla="*/ 0 w 30"/>
                      <a:gd name="T1" fmla="*/ 30 h 44"/>
                      <a:gd name="T2" fmla="*/ 25 w 30"/>
                      <a:gd name="T3" fmla="*/ 0 h 44"/>
                      <a:gd name="T4" fmla="*/ 30 w 30"/>
                      <a:gd name="T5" fmla="*/ 13 h 44"/>
                      <a:gd name="T6" fmla="*/ 5 w 30"/>
                      <a:gd name="T7" fmla="*/ 44 h 44"/>
                      <a:gd name="T8" fmla="*/ 0 w 30"/>
                      <a:gd name="T9" fmla="*/ 3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44">
                        <a:moveTo>
                          <a:pt x="0" y="30"/>
                        </a:moveTo>
                        <a:lnTo>
                          <a:pt x="25" y="0"/>
                        </a:lnTo>
                        <a:lnTo>
                          <a:pt x="30" y="13"/>
                        </a:lnTo>
                        <a:lnTo>
                          <a:pt x="5" y="44"/>
                        </a:lnTo>
                        <a:lnTo>
                          <a:pt x="0" y="30"/>
                        </a:lnTo>
                        <a:close/>
                      </a:path>
                    </a:pathLst>
                  </a:custGeom>
                  <a:solidFill>
                    <a:srgbClr val="E57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2" name="Freeform 1518">
                    <a:extLst>
                      <a:ext uri="{FF2B5EF4-FFF2-40B4-BE49-F238E27FC236}">
                        <a16:creationId xmlns:a16="http://schemas.microsoft.com/office/drawing/2014/main" id="{CC693961-C57A-4B64-95AC-5E8F868F0F76}"/>
                      </a:ext>
                    </a:extLst>
                  </p:cNvPr>
                  <p:cNvSpPr>
                    <a:spLocks/>
                  </p:cNvSpPr>
                  <p:nvPr/>
                </p:nvSpPr>
                <p:spPr bwMode="auto">
                  <a:xfrm>
                    <a:off x="790" y="2567"/>
                    <a:ext cx="259" cy="46"/>
                  </a:xfrm>
                  <a:custGeom>
                    <a:avLst/>
                    <a:gdLst>
                      <a:gd name="T0" fmla="*/ 0 w 259"/>
                      <a:gd name="T1" fmla="*/ 13 h 46"/>
                      <a:gd name="T2" fmla="*/ 18 w 259"/>
                      <a:gd name="T3" fmla="*/ 0 h 46"/>
                      <a:gd name="T4" fmla="*/ 24 w 259"/>
                      <a:gd name="T5" fmla="*/ 13 h 46"/>
                      <a:gd name="T6" fmla="*/ 43 w 259"/>
                      <a:gd name="T7" fmla="*/ 0 h 46"/>
                      <a:gd name="T8" fmla="*/ 50 w 259"/>
                      <a:gd name="T9" fmla="*/ 13 h 46"/>
                      <a:gd name="T10" fmla="*/ 71 w 259"/>
                      <a:gd name="T11" fmla="*/ 0 h 46"/>
                      <a:gd name="T12" fmla="*/ 77 w 259"/>
                      <a:gd name="T13" fmla="*/ 13 h 46"/>
                      <a:gd name="T14" fmla="*/ 96 w 259"/>
                      <a:gd name="T15" fmla="*/ 0 h 46"/>
                      <a:gd name="T16" fmla="*/ 102 w 259"/>
                      <a:gd name="T17" fmla="*/ 13 h 46"/>
                      <a:gd name="T18" fmla="*/ 122 w 259"/>
                      <a:gd name="T19" fmla="*/ 0 h 46"/>
                      <a:gd name="T20" fmla="*/ 128 w 259"/>
                      <a:gd name="T21" fmla="*/ 13 h 46"/>
                      <a:gd name="T22" fmla="*/ 149 w 259"/>
                      <a:gd name="T23" fmla="*/ 0 h 46"/>
                      <a:gd name="T24" fmla="*/ 155 w 259"/>
                      <a:gd name="T25" fmla="*/ 13 h 46"/>
                      <a:gd name="T26" fmla="*/ 176 w 259"/>
                      <a:gd name="T27" fmla="*/ 0 h 46"/>
                      <a:gd name="T28" fmla="*/ 181 w 259"/>
                      <a:gd name="T29" fmla="*/ 13 h 46"/>
                      <a:gd name="T30" fmla="*/ 200 w 259"/>
                      <a:gd name="T31" fmla="*/ 0 h 46"/>
                      <a:gd name="T32" fmla="*/ 206 w 259"/>
                      <a:gd name="T33" fmla="*/ 13 h 46"/>
                      <a:gd name="T34" fmla="*/ 225 w 259"/>
                      <a:gd name="T35" fmla="*/ 0 h 46"/>
                      <a:gd name="T36" fmla="*/ 232 w 259"/>
                      <a:gd name="T37" fmla="*/ 13 h 46"/>
                      <a:gd name="T38" fmla="*/ 252 w 259"/>
                      <a:gd name="T39" fmla="*/ 0 h 46"/>
                      <a:gd name="T40" fmla="*/ 259 w 259"/>
                      <a:gd name="T41" fmla="*/ 13 h 46"/>
                      <a:gd name="T42" fmla="*/ 259 w 259"/>
                      <a:gd name="T43" fmla="*/ 46 h 46"/>
                      <a:gd name="T44" fmla="*/ 0 w 259"/>
                      <a:gd name="T45" fmla="*/ 46 h 46"/>
                      <a:gd name="T46" fmla="*/ 0 w 259"/>
                      <a:gd name="T47" fmla="*/ 13 h 4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59" h="46">
                        <a:moveTo>
                          <a:pt x="0" y="13"/>
                        </a:moveTo>
                        <a:lnTo>
                          <a:pt x="18" y="0"/>
                        </a:lnTo>
                        <a:lnTo>
                          <a:pt x="24" y="13"/>
                        </a:lnTo>
                        <a:lnTo>
                          <a:pt x="43" y="0"/>
                        </a:lnTo>
                        <a:lnTo>
                          <a:pt x="50" y="13"/>
                        </a:lnTo>
                        <a:lnTo>
                          <a:pt x="71" y="0"/>
                        </a:lnTo>
                        <a:lnTo>
                          <a:pt x="77" y="13"/>
                        </a:lnTo>
                        <a:lnTo>
                          <a:pt x="96" y="0"/>
                        </a:lnTo>
                        <a:lnTo>
                          <a:pt x="102" y="13"/>
                        </a:lnTo>
                        <a:lnTo>
                          <a:pt x="122" y="0"/>
                        </a:lnTo>
                        <a:lnTo>
                          <a:pt x="128" y="13"/>
                        </a:lnTo>
                        <a:lnTo>
                          <a:pt x="149" y="0"/>
                        </a:lnTo>
                        <a:lnTo>
                          <a:pt x="155" y="13"/>
                        </a:lnTo>
                        <a:lnTo>
                          <a:pt x="176" y="0"/>
                        </a:lnTo>
                        <a:lnTo>
                          <a:pt x="181" y="13"/>
                        </a:lnTo>
                        <a:lnTo>
                          <a:pt x="200" y="0"/>
                        </a:lnTo>
                        <a:lnTo>
                          <a:pt x="206" y="13"/>
                        </a:lnTo>
                        <a:lnTo>
                          <a:pt x="225" y="0"/>
                        </a:lnTo>
                        <a:lnTo>
                          <a:pt x="232" y="13"/>
                        </a:lnTo>
                        <a:lnTo>
                          <a:pt x="252" y="0"/>
                        </a:lnTo>
                        <a:lnTo>
                          <a:pt x="259" y="13"/>
                        </a:lnTo>
                        <a:lnTo>
                          <a:pt x="259" y="46"/>
                        </a:lnTo>
                        <a:lnTo>
                          <a:pt x="0" y="46"/>
                        </a:lnTo>
                        <a:lnTo>
                          <a:pt x="0" y="13"/>
                        </a:lnTo>
                        <a:close/>
                      </a:path>
                    </a:pathLst>
                  </a:custGeom>
                  <a:solidFill>
                    <a:srgbClr val="FF99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3" name="Rectangle 1519">
                    <a:extLst>
                      <a:ext uri="{FF2B5EF4-FFF2-40B4-BE49-F238E27FC236}">
                        <a16:creationId xmlns:a16="http://schemas.microsoft.com/office/drawing/2014/main" id="{C1A06079-CB95-4D02-A974-78B2B93760DC}"/>
                      </a:ext>
                    </a:extLst>
                  </p:cNvPr>
                  <p:cNvSpPr>
                    <a:spLocks noChangeArrowheads="1"/>
                  </p:cNvSpPr>
                  <p:nvPr/>
                </p:nvSpPr>
                <p:spPr bwMode="auto">
                  <a:xfrm>
                    <a:off x="800" y="2592"/>
                    <a:ext cx="105" cy="12"/>
                  </a:xfrm>
                  <a:prstGeom prst="rect">
                    <a:avLst/>
                  </a:prstGeom>
                  <a:solidFill>
                    <a:srgbClr val="B287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844" name="Rectangle 1520">
                    <a:extLst>
                      <a:ext uri="{FF2B5EF4-FFF2-40B4-BE49-F238E27FC236}">
                        <a16:creationId xmlns:a16="http://schemas.microsoft.com/office/drawing/2014/main" id="{22068D0A-11A1-4801-B3BC-A4E0FD92DDAE}"/>
                      </a:ext>
                    </a:extLst>
                  </p:cNvPr>
                  <p:cNvSpPr>
                    <a:spLocks noChangeArrowheads="1"/>
                  </p:cNvSpPr>
                  <p:nvPr/>
                </p:nvSpPr>
                <p:spPr bwMode="auto">
                  <a:xfrm>
                    <a:off x="929" y="2592"/>
                    <a:ext cx="105" cy="12"/>
                  </a:xfrm>
                  <a:prstGeom prst="rect">
                    <a:avLst/>
                  </a:prstGeom>
                  <a:solidFill>
                    <a:srgbClr val="B287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845" name="Rectangle 1521">
                    <a:extLst>
                      <a:ext uri="{FF2B5EF4-FFF2-40B4-BE49-F238E27FC236}">
                        <a16:creationId xmlns:a16="http://schemas.microsoft.com/office/drawing/2014/main" id="{B28A85B4-57BB-4334-96DC-69F89D4088A3}"/>
                      </a:ext>
                    </a:extLst>
                  </p:cNvPr>
                  <p:cNvSpPr>
                    <a:spLocks noChangeArrowheads="1"/>
                  </p:cNvSpPr>
                  <p:nvPr/>
                </p:nvSpPr>
                <p:spPr bwMode="auto">
                  <a:xfrm>
                    <a:off x="802" y="2592"/>
                    <a:ext cx="102" cy="9"/>
                  </a:xfrm>
                  <a:prstGeom prst="rect">
                    <a:avLst/>
                  </a:prstGeom>
                  <a:solidFill>
                    <a:srgbClr val="FFD8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846" name="Rectangle 1522">
                    <a:extLst>
                      <a:ext uri="{FF2B5EF4-FFF2-40B4-BE49-F238E27FC236}">
                        <a16:creationId xmlns:a16="http://schemas.microsoft.com/office/drawing/2014/main" id="{B5FAFA25-5497-47AE-882B-1929CFA4F1EE}"/>
                      </a:ext>
                    </a:extLst>
                  </p:cNvPr>
                  <p:cNvSpPr>
                    <a:spLocks noChangeArrowheads="1"/>
                  </p:cNvSpPr>
                  <p:nvPr/>
                </p:nvSpPr>
                <p:spPr bwMode="auto">
                  <a:xfrm>
                    <a:off x="932" y="2592"/>
                    <a:ext cx="101" cy="9"/>
                  </a:xfrm>
                  <a:prstGeom prst="rect">
                    <a:avLst/>
                  </a:prstGeom>
                  <a:solidFill>
                    <a:srgbClr val="FFD8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847" name="Freeform 1523">
                    <a:extLst>
                      <a:ext uri="{FF2B5EF4-FFF2-40B4-BE49-F238E27FC236}">
                        <a16:creationId xmlns:a16="http://schemas.microsoft.com/office/drawing/2014/main" id="{6F821DFA-7DD4-4B36-82E2-A8C0CCF384E9}"/>
                      </a:ext>
                    </a:extLst>
                  </p:cNvPr>
                  <p:cNvSpPr>
                    <a:spLocks/>
                  </p:cNvSpPr>
                  <p:nvPr/>
                </p:nvSpPr>
                <p:spPr bwMode="auto">
                  <a:xfrm>
                    <a:off x="1049" y="2551"/>
                    <a:ext cx="25" cy="62"/>
                  </a:xfrm>
                  <a:custGeom>
                    <a:avLst/>
                    <a:gdLst>
                      <a:gd name="T0" fmla="*/ 0 w 25"/>
                      <a:gd name="T1" fmla="*/ 29 h 62"/>
                      <a:gd name="T2" fmla="*/ 25 w 25"/>
                      <a:gd name="T3" fmla="*/ 0 h 62"/>
                      <a:gd name="T4" fmla="*/ 25 w 25"/>
                      <a:gd name="T5" fmla="*/ 32 h 62"/>
                      <a:gd name="T6" fmla="*/ 0 w 25"/>
                      <a:gd name="T7" fmla="*/ 62 h 62"/>
                      <a:gd name="T8" fmla="*/ 0 w 25"/>
                      <a:gd name="T9" fmla="*/ 29 h 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62">
                        <a:moveTo>
                          <a:pt x="0" y="29"/>
                        </a:moveTo>
                        <a:lnTo>
                          <a:pt x="25" y="0"/>
                        </a:lnTo>
                        <a:lnTo>
                          <a:pt x="25" y="32"/>
                        </a:lnTo>
                        <a:lnTo>
                          <a:pt x="0" y="62"/>
                        </a:lnTo>
                        <a:lnTo>
                          <a:pt x="0" y="29"/>
                        </a:lnTo>
                        <a:close/>
                      </a:path>
                    </a:pathLst>
                  </a:custGeom>
                  <a:solidFill>
                    <a:srgbClr val="B25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674" name="Group 1524">
                <a:extLst>
                  <a:ext uri="{FF2B5EF4-FFF2-40B4-BE49-F238E27FC236}">
                    <a16:creationId xmlns:a16="http://schemas.microsoft.com/office/drawing/2014/main" id="{1EBCAA39-E3F9-47C2-87DA-51E1F9CDB5EB}"/>
                  </a:ext>
                </a:extLst>
              </p:cNvPr>
              <p:cNvGrpSpPr>
                <a:grpSpLocks/>
              </p:cNvGrpSpPr>
              <p:nvPr/>
            </p:nvGrpSpPr>
            <p:grpSpPr bwMode="auto">
              <a:xfrm>
                <a:off x="1015" y="2442"/>
                <a:ext cx="174" cy="88"/>
                <a:chOff x="1015" y="2442"/>
                <a:chExt cx="174" cy="88"/>
              </a:xfrm>
            </p:grpSpPr>
            <p:sp>
              <p:nvSpPr>
                <p:cNvPr id="821" name="Rectangle 1525">
                  <a:extLst>
                    <a:ext uri="{FF2B5EF4-FFF2-40B4-BE49-F238E27FC236}">
                      <a16:creationId xmlns:a16="http://schemas.microsoft.com/office/drawing/2014/main" id="{0C094673-A1DC-4692-9395-59DB2DA1CEED}"/>
                    </a:ext>
                  </a:extLst>
                </p:cNvPr>
                <p:cNvSpPr>
                  <a:spLocks noChangeArrowheads="1"/>
                </p:cNvSpPr>
                <p:nvPr/>
              </p:nvSpPr>
              <p:spPr bwMode="auto">
                <a:xfrm>
                  <a:off x="1018" y="2442"/>
                  <a:ext cx="171" cy="88"/>
                </a:xfrm>
                <a:prstGeom prst="rect">
                  <a:avLst/>
                </a:prstGeom>
                <a:solidFill>
                  <a:srgbClr val="FFFFFF"/>
                </a:solidFill>
                <a:ln w="9525">
                  <a:solidFill>
                    <a:srgbClr val="000000"/>
                  </a:solidFill>
                  <a:miter lim="800000"/>
                  <a:headEnd/>
                  <a:tailEnd/>
                </a:ln>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grpSp>
              <p:nvGrpSpPr>
                <p:cNvPr id="822" name="Group 1526">
                  <a:extLst>
                    <a:ext uri="{FF2B5EF4-FFF2-40B4-BE49-F238E27FC236}">
                      <a16:creationId xmlns:a16="http://schemas.microsoft.com/office/drawing/2014/main" id="{BF85FC77-2C9D-4B5D-9454-D62D1D01E45B}"/>
                    </a:ext>
                  </a:extLst>
                </p:cNvPr>
                <p:cNvGrpSpPr>
                  <a:grpSpLocks/>
                </p:cNvGrpSpPr>
                <p:nvPr/>
              </p:nvGrpSpPr>
              <p:grpSpPr bwMode="auto">
                <a:xfrm>
                  <a:off x="1015" y="2446"/>
                  <a:ext cx="172" cy="76"/>
                  <a:chOff x="1015" y="2446"/>
                  <a:chExt cx="172" cy="76"/>
                </a:xfrm>
              </p:grpSpPr>
              <p:grpSp>
                <p:nvGrpSpPr>
                  <p:cNvPr id="823" name="Group 1527">
                    <a:extLst>
                      <a:ext uri="{FF2B5EF4-FFF2-40B4-BE49-F238E27FC236}">
                        <a16:creationId xmlns:a16="http://schemas.microsoft.com/office/drawing/2014/main" id="{FD64BA44-0708-440E-9728-F0B4AE5B3DF2}"/>
                      </a:ext>
                    </a:extLst>
                  </p:cNvPr>
                  <p:cNvGrpSpPr>
                    <a:grpSpLocks/>
                  </p:cNvGrpSpPr>
                  <p:nvPr/>
                </p:nvGrpSpPr>
                <p:grpSpPr bwMode="auto">
                  <a:xfrm>
                    <a:off x="1015" y="2448"/>
                    <a:ext cx="172" cy="74"/>
                    <a:chOff x="1015" y="2448"/>
                    <a:chExt cx="172" cy="74"/>
                  </a:xfrm>
                </p:grpSpPr>
                <p:sp>
                  <p:nvSpPr>
                    <p:cNvPr id="827" name="Freeform 1528">
                      <a:extLst>
                        <a:ext uri="{FF2B5EF4-FFF2-40B4-BE49-F238E27FC236}">
                          <a16:creationId xmlns:a16="http://schemas.microsoft.com/office/drawing/2014/main" id="{16865502-F611-4025-96F4-35FFB277437A}"/>
                        </a:ext>
                      </a:extLst>
                    </p:cNvPr>
                    <p:cNvSpPr>
                      <a:spLocks/>
                    </p:cNvSpPr>
                    <p:nvPr/>
                  </p:nvSpPr>
                  <p:spPr bwMode="auto">
                    <a:xfrm>
                      <a:off x="1022" y="2454"/>
                      <a:ext cx="165" cy="68"/>
                    </a:xfrm>
                    <a:custGeom>
                      <a:avLst/>
                      <a:gdLst>
                        <a:gd name="T0" fmla="*/ 0 w 165"/>
                        <a:gd name="T1" fmla="*/ 62 h 68"/>
                        <a:gd name="T2" fmla="*/ 27 w 165"/>
                        <a:gd name="T3" fmla="*/ 44 h 68"/>
                        <a:gd name="T4" fmla="*/ 43 w 165"/>
                        <a:gd name="T5" fmla="*/ 60 h 68"/>
                        <a:gd name="T6" fmla="*/ 65 w 165"/>
                        <a:gd name="T7" fmla="*/ 36 h 68"/>
                        <a:gd name="T8" fmla="*/ 84 w 165"/>
                        <a:gd name="T9" fmla="*/ 51 h 68"/>
                        <a:gd name="T10" fmla="*/ 111 w 165"/>
                        <a:gd name="T11" fmla="*/ 21 h 68"/>
                        <a:gd name="T12" fmla="*/ 130 w 165"/>
                        <a:gd name="T13" fmla="*/ 36 h 68"/>
                        <a:gd name="T14" fmla="*/ 159 w 165"/>
                        <a:gd name="T15" fmla="*/ 4 h 68"/>
                        <a:gd name="T16" fmla="*/ 156 w 165"/>
                        <a:gd name="T17" fmla="*/ 1 h 68"/>
                        <a:gd name="T18" fmla="*/ 165 w 165"/>
                        <a:gd name="T19" fmla="*/ 0 h 68"/>
                        <a:gd name="T20" fmla="*/ 165 w 165"/>
                        <a:gd name="T21" fmla="*/ 9 h 68"/>
                        <a:gd name="T22" fmla="*/ 162 w 165"/>
                        <a:gd name="T23" fmla="*/ 7 h 68"/>
                        <a:gd name="T24" fmla="*/ 130 w 165"/>
                        <a:gd name="T25" fmla="*/ 42 h 68"/>
                        <a:gd name="T26" fmla="*/ 113 w 165"/>
                        <a:gd name="T27" fmla="*/ 27 h 68"/>
                        <a:gd name="T28" fmla="*/ 84 w 165"/>
                        <a:gd name="T29" fmla="*/ 59 h 68"/>
                        <a:gd name="T30" fmla="*/ 65 w 165"/>
                        <a:gd name="T31" fmla="*/ 42 h 68"/>
                        <a:gd name="T32" fmla="*/ 43 w 165"/>
                        <a:gd name="T33" fmla="*/ 68 h 68"/>
                        <a:gd name="T34" fmla="*/ 25 w 165"/>
                        <a:gd name="T35" fmla="*/ 50 h 68"/>
                        <a:gd name="T36" fmla="*/ 0 w 165"/>
                        <a:gd name="T37" fmla="*/ 68 h 68"/>
                        <a:gd name="T38" fmla="*/ 0 w 165"/>
                        <a:gd name="T39" fmla="*/ 62 h 6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65" h="68">
                          <a:moveTo>
                            <a:pt x="0" y="62"/>
                          </a:moveTo>
                          <a:lnTo>
                            <a:pt x="27" y="44"/>
                          </a:lnTo>
                          <a:lnTo>
                            <a:pt x="43" y="60"/>
                          </a:lnTo>
                          <a:lnTo>
                            <a:pt x="65" y="36"/>
                          </a:lnTo>
                          <a:lnTo>
                            <a:pt x="84" y="51"/>
                          </a:lnTo>
                          <a:lnTo>
                            <a:pt x="111" y="21"/>
                          </a:lnTo>
                          <a:lnTo>
                            <a:pt x="130" y="36"/>
                          </a:lnTo>
                          <a:lnTo>
                            <a:pt x="159" y="4"/>
                          </a:lnTo>
                          <a:lnTo>
                            <a:pt x="156" y="1"/>
                          </a:lnTo>
                          <a:lnTo>
                            <a:pt x="165" y="0"/>
                          </a:lnTo>
                          <a:lnTo>
                            <a:pt x="165" y="9"/>
                          </a:lnTo>
                          <a:lnTo>
                            <a:pt x="162" y="7"/>
                          </a:lnTo>
                          <a:lnTo>
                            <a:pt x="130" y="42"/>
                          </a:lnTo>
                          <a:lnTo>
                            <a:pt x="113" y="27"/>
                          </a:lnTo>
                          <a:lnTo>
                            <a:pt x="84" y="59"/>
                          </a:lnTo>
                          <a:lnTo>
                            <a:pt x="65" y="42"/>
                          </a:lnTo>
                          <a:lnTo>
                            <a:pt x="43" y="68"/>
                          </a:lnTo>
                          <a:lnTo>
                            <a:pt x="25" y="50"/>
                          </a:lnTo>
                          <a:lnTo>
                            <a:pt x="0" y="68"/>
                          </a:lnTo>
                          <a:lnTo>
                            <a:pt x="0" y="62"/>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8" name="Freeform 1529">
                      <a:extLst>
                        <a:ext uri="{FF2B5EF4-FFF2-40B4-BE49-F238E27FC236}">
                          <a16:creationId xmlns:a16="http://schemas.microsoft.com/office/drawing/2014/main" id="{9CB567CB-5794-4876-8601-885A5AF16839}"/>
                        </a:ext>
                      </a:extLst>
                    </p:cNvPr>
                    <p:cNvSpPr>
                      <a:spLocks/>
                    </p:cNvSpPr>
                    <p:nvPr/>
                  </p:nvSpPr>
                  <p:spPr bwMode="auto">
                    <a:xfrm>
                      <a:off x="1015" y="2448"/>
                      <a:ext cx="166" cy="68"/>
                    </a:xfrm>
                    <a:custGeom>
                      <a:avLst/>
                      <a:gdLst>
                        <a:gd name="T0" fmla="*/ 0 w 166"/>
                        <a:gd name="T1" fmla="*/ 62 h 68"/>
                        <a:gd name="T2" fmla="*/ 27 w 166"/>
                        <a:gd name="T3" fmla="*/ 44 h 68"/>
                        <a:gd name="T4" fmla="*/ 43 w 166"/>
                        <a:gd name="T5" fmla="*/ 60 h 68"/>
                        <a:gd name="T6" fmla="*/ 66 w 166"/>
                        <a:gd name="T7" fmla="*/ 36 h 68"/>
                        <a:gd name="T8" fmla="*/ 85 w 166"/>
                        <a:gd name="T9" fmla="*/ 51 h 68"/>
                        <a:gd name="T10" fmla="*/ 112 w 166"/>
                        <a:gd name="T11" fmla="*/ 21 h 68"/>
                        <a:gd name="T12" fmla="*/ 131 w 166"/>
                        <a:gd name="T13" fmla="*/ 36 h 68"/>
                        <a:gd name="T14" fmla="*/ 160 w 166"/>
                        <a:gd name="T15" fmla="*/ 4 h 68"/>
                        <a:gd name="T16" fmla="*/ 156 w 166"/>
                        <a:gd name="T17" fmla="*/ 1 h 68"/>
                        <a:gd name="T18" fmla="*/ 166 w 166"/>
                        <a:gd name="T19" fmla="*/ 0 h 68"/>
                        <a:gd name="T20" fmla="*/ 166 w 166"/>
                        <a:gd name="T21" fmla="*/ 9 h 68"/>
                        <a:gd name="T22" fmla="*/ 163 w 166"/>
                        <a:gd name="T23" fmla="*/ 7 h 68"/>
                        <a:gd name="T24" fmla="*/ 131 w 166"/>
                        <a:gd name="T25" fmla="*/ 42 h 68"/>
                        <a:gd name="T26" fmla="*/ 113 w 166"/>
                        <a:gd name="T27" fmla="*/ 27 h 68"/>
                        <a:gd name="T28" fmla="*/ 85 w 166"/>
                        <a:gd name="T29" fmla="*/ 59 h 68"/>
                        <a:gd name="T30" fmla="*/ 66 w 166"/>
                        <a:gd name="T31" fmla="*/ 42 h 68"/>
                        <a:gd name="T32" fmla="*/ 43 w 166"/>
                        <a:gd name="T33" fmla="*/ 68 h 68"/>
                        <a:gd name="T34" fmla="*/ 26 w 166"/>
                        <a:gd name="T35" fmla="*/ 50 h 68"/>
                        <a:gd name="T36" fmla="*/ 0 w 166"/>
                        <a:gd name="T37" fmla="*/ 68 h 68"/>
                        <a:gd name="T38" fmla="*/ 0 w 166"/>
                        <a:gd name="T39" fmla="*/ 62 h 6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66" h="68">
                          <a:moveTo>
                            <a:pt x="0" y="62"/>
                          </a:moveTo>
                          <a:lnTo>
                            <a:pt x="27" y="44"/>
                          </a:lnTo>
                          <a:lnTo>
                            <a:pt x="43" y="60"/>
                          </a:lnTo>
                          <a:lnTo>
                            <a:pt x="66" y="36"/>
                          </a:lnTo>
                          <a:lnTo>
                            <a:pt x="85" y="51"/>
                          </a:lnTo>
                          <a:lnTo>
                            <a:pt x="112" y="21"/>
                          </a:lnTo>
                          <a:lnTo>
                            <a:pt x="131" y="36"/>
                          </a:lnTo>
                          <a:lnTo>
                            <a:pt x="160" y="4"/>
                          </a:lnTo>
                          <a:lnTo>
                            <a:pt x="156" y="1"/>
                          </a:lnTo>
                          <a:lnTo>
                            <a:pt x="166" y="0"/>
                          </a:lnTo>
                          <a:lnTo>
                            <a:pt x="166" y="9"/>
                          </a:lnTo>
                          <a:lnTo>
                            <a:pt x="163" y="7"/>
                          </a:lnTo>
                          <a:lnTo>
                            <a:pt x="131" y="42"/>
                          </a:lnTo>
                          <a:lnTo>
                            <a:pt x="113" y="27"/>
                          </a:lnTo>
                          <a:lnTo>
                            <a:pt x="85" y="59"/>
                          </a:lnTo>
                          <a:lnTo>
                            <a:pt x="66" y="42"/>
                          </a:lnTo>
                          <a:lnTo>
                            <a:pt x="43" y="68"/>
                          </a:lnTo>
                          <a:lnTo>
                            <a:pt x="26" y="50"/>
                          </a:lnTo>
                          <a:lnTo>
                            <a:pt x="0" y="68"/>
                          </a:lnTo>
                          <a:lnTo>
                            <a:pt x="0" y="62"/>
                          </a:lnTo>
                          <a:close/>
                        </a:path>
                      </a:pathLst>
                    </a:custGeom>
                    <a:solidFill>
                      <a:srgbClr val="7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824" name="Group 1530">
                    <a:extLst>
                      <a:ext uri="{FF2B5EF4-FFF2-40B4-BE49-F238E27FC236}">
                        <a16:creationId xmlns:a16="http://schemas.microsoft.com/office/drawing/2014/main" id="{15492BEE-4361-4EA3-A0EF-D186F3CB07A1}"/>
                      </a:ext>
                    </a:extLst>
                  </p:cNvPr>
                  <p:cNvGrpSpPr>
                    <a:grpSpLocks/>
                  </p:cNvGrpSpPr>
                  <p:nvPr/>
                </p:nvGrpSpPr>
                <p:grpSpPr bwMode="auto">
                  <a:xfrm>
                    <a:off x="1015" y="2446"/>
                    <a:ext cx="172" cy="76"/>
                    <a:chOff x="1015" y="2446"/>
                    <a:chExt cx="172" cy="76"/>
                  </a:xfrm>
                </p:grpSpPr>
                <p:sp>
                  <p:nvSpPr>
                    <p:cNvPr id="825" name="Freeform 1531">
                      <a:extLst>
                        <a:ext uri="{FF2B5EF4-FFF2-40B4-BE49-F238E27FC236}">
                          <a16:creationId xmlns:a16="http://schemas.microsoft.com/office/drawing/2014/main" id="{B41B9397-87A7-4507-9F3C-E7BD892D17AA}"/>
                        </a:ext>
                      </a:extLst>
                    </p:cNvPr>
                    <p:cNvSpPr>
                      <a:spLocks/>
                    </p:cNvSpPr>
                    <p:nvPr/>
                  </p:nvSpPr>
                  <p:spPr bwMode="auto">
                    <a:xfrm>
                      <a:off x="1022" y="2452"/>
                      <a:ext cx="165" cy="70"/>
                    </a:xfrm>
                    <a:custGeom>
                      <a:avLst/>
                      <a:gdLst>
                        <a:gd name="T0" fmla="*/ 0 w 165"/>
                        <a:gd name="T1" fmla="*/ 62 h 70"/>
                        <a:gd name="T2" fmla="*/ 27 w 165"/>
                        <a:gd name="T3" fmla="*/ 44 h 70"/>
                        <a:gd name="T4" fmla="*/ 43 w 165"/>
                        <a:gd name="T5" fmla="*/ 62 h 70"/>
                        <a:gd name="T6" fmla="*/ 65 w 165"/>
                        <a:gd name="T7" fmla="*/ 37 h 70"/>
                        <a:gd name="T8" fmla="*/ 84 w 165"/>
                        <a:gd name="T9" fmla="*/ 52 h 70"/>
                        <a:gd name="T10" fmla="*/ 111 w 165"/>
                        <a:gd name="T11" fmla="*/ 21 h 70"/>
                        <a:gd name="T12" fmla="*/ 130 w 165"/>
                        <a:gd name="T13" fmla="*/ 37 h 70"/>
                        <a:gd name="T14" fmla="*/ 159 w 165"/>
                        <a:gd name="T15" fmla="*/ 5 h 70"/>
                        <a:gd name="T16" fmla="*/ 156 w 165"/>
                        <a:gd name="T17" fmla="*/ 2 h 70"/>
                        <a:gd name="T18" fmla="*/ 165 w 165"/>
                        <a:gd name="T19" fmla="*/ 0 h 70"/>
                        <a:gd name="T20" fmla="*/ 165 w 165"/>
                        <a:gd name="T21" fmla="*/ 9 h 70"/>
                        <a:gd name="T22" fmla="*/ 162 w 165"/>
                        <a:gd name="T23" fmla="*/ 8 h 70"/>
                        <a:gd name="T24" fmla="*/ 132 w 165"/>
                        <a:gd name="T25" fmla="*/ 43 h 70"/>
                        <a:gd name="T26" fmla="*/ 113 w 165"/>
                        <a:gd name="T27" fmla="*/ 27 h 70"/>
                        <a:gd name="T28" fmla="*/ 84 w 165"/>
                        <a:gd name="T29" fmla="*/ 59 h 70"/>
                        <a:gd name="T30" fmla="*/ 65 w 165"/>
                        <a:gd name="T31" fmla="*/ 44 h 70"/>
                        <a:gd name="T32" fmla="*/ 43 w 165"/>
                        <a:gd name="T33" fmla="*/ 70 h 70"/>
                        <a:gd name="T34" fmla="*/ 25 w 165"/>
                        <a:gd name="T35" fmla="*/ 52 h 70"/>
                        <a:gd name="T36" fmla="*/ 0 w 165"/>
                        <a:gd name="T37" fmla="*/ 68 h 70"/>
                        <a:gd name="T38" fmla="*/ 0 w 165"/>
                        <a:gd name="T39" fmla="*/ 62 h 7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65" h="70">
                          <a:moveTo>
                            <a:pt x="0" y="62"/>
                          </a:moveTo>
                          <a:lnTo>
                            <a:pt x="27" y="44"/>
                          </a:lnTo>
                          <a:lnTo>
                            <a:pt x="43" y="62"/>
                          </a:lnTo>
                          <a:lnTo>
                            <a:pt x="65" y="37"/>
                          </a:lnTo>
                          <a:lnTo>
                            <a:pt x="84" y="52"/>
                          </a:lnTo>
                          <a:lnTo>
                            <a:pt x="111" y="21"/>
                          </a:lnTo>
                          <a:lnTo>
                            <a:pt x="130" y="37"/>
                          </a:lnTo>
                          <a:lnTo>
                            <a:pt x="159" y="5"/>
                          </a:lnTo>
                          <a:lnTo>
                            <a:pt x="156" y="2"/>
                          </a:lnTo>
                          <a:lnTo>
                            <a:pt x="165" y="0"/>
                          </a:lnTo>
                          <a:lnTo>
                            <a:pt x="165" y="9"/>
                          </a:lnTo>
                          <a:lnTo>
                            <a:pt x="162" y="8"/>
                          </a:lnTo>
                          <a:lnTo>
                            <a:pt x="132" y="43"/>
                          </a:lnTo>
                          <a:lnTo>
                            <a:pt x="113" y="27"/>
                          </a:lnTo>
                          <a:lnTo>
                            <a:pt x="84" y="59"/>
                          </a:lnTo>
                          <a:lnTo>
                            <a:pt x="65" y="44"/>
                          </a:lnTo>
                          <a:lnTo>
                            <a:pt x="43" y="70"/>
                          </a:lnTo>
                          <a:lnTo>
                            <a:pt x="25" y="52"/>
                          </a:lnTo>
                          <a:lnTo>
                            <a:pt x="0" y="68"/>
                          </a:lnTo>
                          <a:lnTo>
                            <a:pt x="0" y="62"/>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6" name="Freeform 1532">
                      <a:extLst>
                        <a:ext uri="{FF2B5EF4-FFF2-40B4-BE49-F238E27FC236}">
                          <a16:creationId xmlns:a16="http://schemas.microsoft.com/office/drawing/2014/main" id="{92171598-3681-42F0-BE3F-136BAA66026B}"/>
                        </a:ext>
                      </a:extLst>
                    </p:cNvPr>
                    <p:cNvSpPr>
                      <a:spLocks/>
                    </p:cNvSpPr>
                    <p:nvPr/>
                  </p:nvSpPr>
                  <p:spPr bwMode="auto">
                    <a:xfrm>
                      <a:off x="1015" y="2446"/>
                      <a:ext cx="166" cy="70"/>
                    </a:xfrm>
                    <a:custGeom>
                      <a:avLst/>
                      <a:gdLst>
                        <a:gd name="T0" fmla="*/ 0 w 166"/>
                        <a:gd name="T1" fmla="*/ 62 h 70"/>
                        <a:gd name="T2" fmla="*/ 27 w 166"/>
                        <a:gd name="T3" fmla="*/ 44 h 70"/>
                        <a:gd name="T4" fmla="*/ 43 w 166"/>
                        <a:gd name="T5" fmla="*/ 62 h 70"/>
                        <a:gd name="T6" fmla="*/ 66 w 166"/>
                        <a:gd name="T7" fmla="*/ 37 h 70"/>
                        <a:gd name="T8" fmla="*/ 85 w 166"/>
                        <a:gd name="T9" fmla="*/ 52 h 70"/>
                        <a:gd name="T10" fmla="*/ 112 w 166"/>
                        <a:gd name="T11" fmla="*/ 21 h 70"/>
                        <a:gd name="T12" fmla="*/ 131 w 166"/>
                        <a:gd name="T13" fmla="*/ 37 h 70"/>
                        <a:gd name="T14" fmla="*/ 160 w 166"/>
                        <a:gd name="T15" fmla="*/ 5 h 70"/>
                        <a:gd name="T16" fmla="*/ 156 w 166"/>
                        <a:gd name="T17" fmla="*/ 2 h 70"/>
                        <a:gd name="T18" fmla="*/ 166 w 166"/>
                        <a:gd name="T19" fmla="*/ 0 h 70"/>
                        <a:gd name="T20" fmla="*/ 166 w 166"/>
                        <a:gd name="T21" fmla="*/ 9 h 70"/>
                        <a:gd name="T22" fmla="*/ 163 w 166"/>
                        <a:gd name="T23" fmla="*/ 8 h 70"/>
                        <a:gd name="T24" fmla="*/ 133 w 166"/>
                        <a:gd name="T25" fmla="*/ 43 h 70"/>
                        <a:gd name="T26" fmla="*/ 113 w 166"/>
                        <a:gd name="T27" fmla="*/ 27 h 70"/>
                        <a:gd name="T28" fmla="*/ 85 w 166"/>
                        <a:gd name="T29" fmla="*/ 59 h 70"/>
                        <a:gd name="T30" fmla="*/ 66 w 166"/>
                        <a:gd name="T31" fmla="*/ 44 h 70"/>
                        <a:gd name="T32" fmla="*/ 43 w 166"/>
                        <a:gd name="T33" fmla="*/ 70 h 70"/>
                        <a:gd name="T34" fmla="*/ 26 w 166"/>
                        <a:gd name="T35" fmla="*/ 52 h 70"/>
                        <a:gd name="T36" fmla="*/ 0 w 166"/>
                        <a:gd name="T37" fmla="*/ 68 h 70"/>
                        <a:gd name="T38" fmla="*/ 0 w 166"/>
                        <a:gd name="T39" fmla="*/ 62 h 7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66" h="70">
                          <a:moveTo>
                            <a:pt x="0" y="62"/>
                          </a:moveTo>
                          <a:lnTo>
                            <a:pt x="27" y="44"/>
                          </a:lnTo>
                          <a:lnTo>
                            <a:pt x="43" y="62"/>
                          </a:lnTo>
                          <a:lnTo>
                            <a:pt x="66" y="37"/>
                          </a:lnTo>
                          <a:lnTo>
                            <a:pt x="85" y="52"/>
                          </a:lnTo>
                          <a:lnTo>
                            <a:pt x="112" y="21"/>
                          </a:lnTo>
                          <a:lnTo>
                            <a:pt x="131" y="37"/>
                          </a:lnTo>
                          <a:lnTo>
                            <a:pt x="160" y="5"/>
                          </a:lnTo>
                          <a:lnTo>
                            <a:pt x="156" y="2"/>
                          </a:lnTo>
                          <a:lnTo>
                            <a:pt x="166" y="0"/>
                          </a:lnTo>
                          <a:lnTo>
                            <a:pt x="166" y="9"/>
                          </a:lnTo>
                          <a:lnTo>
                            <a:pt x="163" y="8"/>
                          </a:lnTo>
                          <a:lnTo>
                            <a:pt x="133" y="43"/>
                          </a:lnTo>
                          <a:lnTo>
                            <a:pt x="113" y="27"/>
                          </a:lnTo>
                          <a:lnTo>
                            <a:pt x="85" y="59"/>
                          </a:lnTo>
                          <a:lnTo>
                            <a:pt x="66" y="44"/>
                          </a:lnTo>
                          <a:lnTo>
                            <a:pt x="43" y="70"/>
                          </a:lnTo>
                          <a:lnTo>
                            <a:pt x="26" y="52"/>
                          </a:lnTo>
                          <a:lnTo>
                            <a:pt x="0" y="68"/>
                          </a:lnTo>
                          <a:lnTo>
                            <a:pt x="0" y="62"/>
                          </a:lnTo>
                          <a:close/>
                        </a:path>
                      </a:pathLst>
                    </a:custGeom>
                    <a:solidFill>
                      <a:srgbClr val="7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675" name="Group 1533">
                <a:extLst>
                  <a:ext uri="{FF2B5EF4-FFF2-40B4-BE49-F238E27FC236}">
                    <a16:creationId xmlns:a16="http://schemas.microsoft.com/office/drawing/2014/main" id="{F45C9DB0-2DB6-4C72-B78F-6C885049BF43}"/>
                  </a:ext>
                </a:extLst>
              </p:cNvPr>
              <p:cNvGrpSpPr>
                <a:grpSpLocks/>
              </p:cNvGrpSpPr>
              <p:nvPr/>
            </p:nvGrpSpPr>
            <p:grpSpPr bwMode="auto">
              <a:xfrm>
                <a:off x="1144" y="2429"/>
                <a:ext cx="105" cy="205"/>
                <a:chOff x="1144" y="2429"/>
                <a:chExt cx="105" cy="205"/>
              </a:xfrm>
            </p:grpSpPr>
            <p:sp>
              <p:nvSpPr>
                <p:cNvPr id="676" name="Freeform 1534">
                  <a:extLst>
                    <a:ext uri="{FF2B5EF4-FFF2-40B4-BE49-F238E27FC236}">
                      <a16:creationId xmlns:a16="http://schemas.microsoft.com/office/drawing/2014/main" id="{92A01097-A401-4031-9BA1-E6300445E956}"/>
                    </a:ext>
                  </a:extLst>
                </p:cNvPr>
                <p:cNvSpPr>
                  <a:spLocks/>
                </p:cNvSpPr>
                <p:nvPr/>
              </p:nvSpPr>
              <p:spPr bwMode="auto">
                <a:xfrm>
                  <a:off x="1235" y="2586"/>
                  <a:ext cx="11" cy="16"/>
                </a:xfrm>
                <a:custGeom>
                  <a:avLst/>
                  <a:gdLst>
                    <a:gd name="T0" fmla="*/ 8 w 11"/>
                    <a:gd name="T1" fmla="*/ 0 h 16"/>
                    <a:gd name="T2" fmla="*/ 8 w 11"/>
                    <a:gd name="T3" fmla="*/ 0 h 16"/>
                    <a:gd name="T4" fmla="*/ 11 w 11"/>
                    <a:gd name="T5" fmla="*/ 7 h 16"/>
                    <a:gd name="T6" fmla="*/ 11 w 11"/>
                    <a:gd name="T7" fmla="*/ 12 h 16"/>
                    <a:gd name="T8" fmla="*/ 10 w 11"/>
                    <a:gd name="T9" fmla="*/ 13 h 16"/>
                    <a:gd name="T10" fmla="*/ 3 w 11"/>
                    <a:gd name="T11" fmla="*/ 16 h 16"/>
                    <a:gd name="T12" fmla="*/ 2 w 11"/>
                    <a:gd name="T13" fmla="*/ 16 h 16"/>
                    <a:gd name="T14" fmla="*/ 0 w 11"/>
                    <a:gd name="T15" fmla="*/ 16 h 16"/>
                    <a:gd name="T16" fmla="*/ 0 w 11"/>
                    <a:gd name="T17" fmla="*/ 16 h 16"/>
                    <a:gd name="T18" fmla="*/ 0 w 11"/>
                    <a:gd name="T19" fmla="*/ 10 h 16"/>
                    <a:gd name="T20" fmla="*/ 0 w 11"/>
                    <a:gd name="T21" fmla="*/ 9 h 16"/>
                    <a:gd name="T22" fmla="*/ 0 w 11"/>
                    <a:gd name="T23" fmla="*/ 9 h 16"/>
                    <a:gd name="T24" fmla="*/ 0 w 11"/>
                    <a:gd name="T25" fmla="*/ 7 h 16"/>
                    <a:gd name="T26" fmla="*/ 0 w 11"/>
                    <a:gd name="T27" fmla="*/ 7 h 16"/>
                    <a:gd name="T28" fmla="*/ 2 w 11"/>
                    <a:gd name="T29" fmla="*/ 7 h 16"/>
                    <a:gd name="T30" fmla="*/ 0 w 11"/>
                    <a:gd name="T31" fmla="*/ 7 h 16"/>
                    <a:gd name="T32" fmla="*/ 0 w 11"/>
                    <a:gd name="T33" fmla="*/ 6 h 16"/>
                    <a:gd name="T34" fmla="*/ 0 w 11"/>
                    <a:gd name="T35" fmla="*/ 6 h 16"/>
                    <a:gd name="T36" fmla="*/ 0 w 11"/>
                    <a:gd name="T37" fmla="*/ 4 h 16"/>
                    <a:gd name="T38" fmla="*/ 0 w 11"/>
                    <a:gd name="T39" fmla="*/ 4 h 16"/>
                    <a:gd name="T40" fmla="*/ 0 w 11"/>
                    <a:gd name="T41" fmla="*/ 3 h 16"/>
                    <a:gd name="T42" fmla="*/ 0 w 11"/>
                    <a:gd name="T43" fmla="*/ 3 h 16"/>
                    <a:gd name="T44" fmla="*/ 2 w 11"/>
                    <a:gd name="T45" fmla="*/ 1 h 16"/>
                    <a:gd name="T46" fmla="*/ 8 w 11"/>
                    <a:gd name="T47" fmla="*/ 0 h 1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 h="16">
                      <a:moveTo>
                        <a:pt x="8" y="0"/>
                      </a:moveTo>
                      <a:lnTo>
                        <a:pt x="8" y="0"/>
                      </a:lnTo>
                      <a:lnTo>
                        <a:pt x="11" y="7"/>
                      </a:lnTo>
                      <a:lnTo>
                        <a:pt x="11" y="12"/>
                      </a:lnTo>
                      <a:lnTo>
                        <a:pt x="10" y="13"/>
                      </a:lnTo>
                      <a:lnTo>
                        <a:pt x="3" y="16"/>
                      </a:lnTo>
                      <a:lnTo>
                        <a:pt x="2" y="16"/>
                      </a:lnTo>
                      <a:lnTo>
                        <a:pt x="0" y="16"/>
                      </a:lnTo>
                      <a:lnTo>
                        <a:pt x="0" y="10"/>
                      </a:lnTo>
                      <a:lnTo>
                        <a:pt x="0" y="9"/>
                      </a:lnTo>
                      <a:lnTo>
                        <a:pt x="0" y="7"/>
                      </a:lnTo>
                      <a:lnTo>
                        <a:pt x="2" y="7"/>
                      </a:lnTo>
                      <a:lnTo>
                        <a:pt x="0" y="7"/>
                      </a:lnTo>
                      <a:lnTo>
                        <a:pt x="0" y="6"/>
                      </a:lnTo>
                      <a:lnTo>
                        <a:pt x="0" y="4"/>
                      </a:lnTo>
                      <a:lnTo>
                        <a:pt x="0" y="3"/>
                      </a:lnTo>
                      <a:lnTo>
                        <a:pt x="2" y="1"/>
                      </a:lnTo>
                      <a:lnTo>
                        <a:pt x="8" y="0"/>
                      </a:lnTo>
                      <a:close/>
                    </a:path>
                  </a:pathLst>
                </a:custGeom>
                <a:solidFill>
                  <a:srgbClr val="FFBF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7" name="Freeform 1535">
                  <a:extLst>
                    <a:ext uri="{FF2B5EF4-FFF2-40B4-BE49-F238E27FC236}">
                      <a16:creationId xmlns:a16="http://schemas.microsoft.com/office/drawing/2014/main" id="{1F69A6BE-EDE0-4AC1-BA4E-FB64F151FB9C}"/>
                    </a:ext>
                  </a:extLst>
                </p:cNvPr>
                <p:cNvSpPr>
                  <a:spLocks/>
                </p:cNvSpPr>
                <p:nvPr/>
              </p:nvSpPr>
              <p:spPr bwMode="auto">
                <a:xfrm>
                  <a:off x="1245" y="2586"/>
                  <a:ext cx="1" cy="9"/>
                </a:xfrm>
                <a:custGeom>
                  <a:avLst/>
                  <a:gdLst>
                    <a:gd name="T0" fmla="*/ 1 w 1"/>
                    <a:gd name="T1" fmla="*/ 9 h 9"/>
                    <a:gd name="T2" fmla="*/ 1 w 1"/>
                    <a:gd name="T3" fmla="*/ 9 h 9"/>
                    <a:gd name="T4" fmla="*/ 1 w 1"/>
                    <a:gd name="T5" fmla="*/ 9 h 9"/>
                    <a:gd name="T6" fmla="*/ 1 w 1"/>
                    <a:gd name="T7" fmla="*/ 7 h 9"/>
                    <a:gd name="T8" fmla="*/ 1 w 1"/>
                    <a:gd name="T9" fmla="*/ 7 h 9"/>
                    <a:gd name="T10" fmla="*/ 1 w 1"/>
                    <a:gd name="T11" fmla="*/ 6 h 9"/>
                    <a:gd name="T12" fmla="*/ 0 w 1"/>
                    <a:gd name="T13" fmla="*/ 6 h 9"/>
                    <a:gd name="T14" fmla="*/ 0 w 1"/>
                    <a:gd name="T15" fmla="*/ 4 h 9"/>
                    <a:gd name="T16" fmla="*/ 0 w 1"/>
                    <a:gd name="T17" fmla="*/ 4 h 9"/>
                    <a:gd name="T18" fmla="*/ 0 w 1"/>
                    <a:gd name="T19" fmla="*/ 3 h 9"/>
                    <a:gd name="T20" fmla="*/ 0 w 1"/>
                    <a:gd name="T21" fmla="*/ 3 h 9"/>
                    <a:gd name="T22" fmla="*/ 0 w 1"/>
                    <a:gd name="T23" fmla="*/ 3 h 9"/>
                    <a:gd name="T24" fmla="*/ 0 w 1"/>
                    <a:gd name="T25" fmla="*/ 1 h 9"/>
                    <a:gd name="T26" fmla="*/ 0 w 1"/>
                    <a:gd name="T27" fmla="*/ 1 h 9"/>
                    <a:gd name="T28" fmla="*/ 0 w 1"/>
                    <a:gd name="T29" fmla="*/ 0 h 9"/>
                    <a:gd name="T30" fmla="*/ 0 w 1"/>
                    <a:gd name="T31" fmla="*/ 0 h 9"/>
                    <a:gd name="T32" fmla="*/ 0 w 1"/>
                    <a:gd name="T33" fmla="*/ 0 h 9"/>
                    <a:gd name="T34" fmla="*/ 0 w 1"/>
                    <a:gd name="T35" fmla="*/ 0 h 9"/>
                    <a:gd name="T36" fmla="*/ 0 w 1"/>
                    <a:gd name="T37" fmla="*/ 0 h 9"/>
                    <a:gd name="T38" fmla="*/ 0 w 1"/>
                    <a:gd name="T39" fmla="*/ 1 h 9"/>
                    <a:gd name="T40" fmla="*/ 0 w 1"/>
                    <a:gd name="T41" fmla="*/ 1 h 9"/>
                    <a:gd name="T42" fmla="*/ 0 w 1"/>
                    <a:gd name="T43" fmla="*/ 3 h 9"/>
                    <a:gd name="T44" fmla="*/ 0 w 1"/>
                    <a:gd name="T45" fmla="*/ 3 h 9"/>
                    <a:gd name="T46" fmla="*/ 0 w 1"/>
                    <a:gd name="T47" fmla="*/ 4 h 9"/>
                    <a:gd name="T48" fmla="*/ 0 w 1"/>
                    <a:gd name="T49" fmla="*/ 4 h 9"/>
                    <a:gd name="T50" fmla="*/ 1 w 1"/>
                    <a:gd name="T51" fmla="*/ 6 h 9"/>
                    <a:gd name="T52" fmla="*/ 1 w 1"/>
                    <a:gd name="T53" fmla="*/ 6 h 9"/>
                    <a:gd name="T54" fmla="*/ 1 w 1"/>
                    <a:gd name="T55" fmla="*/ 7 h 9"/>
                    <a:gd name="T56" fmla="*/ 1 w 1"/>
                    <a:gd name="T57" fmla="*/ 7 h 9"/>
                    <a:gd name="T58" fmla="*/ 1 w 1"/>
                    <a:gd name="T59" fmla="*/ 9 h 9"/>
                    <a:gd name="T60" fmla="*/ 1 w 1"/>
                    <a:gd name="T61" fmla="*/ 9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 h="9">
                      <a:moveTo>
                        <a:pt x="1" y="9"/>
                      </a:moveTo>
                      <a:lnTo>
                        <a:pt x="1" y="9"/>
                      </a:lnTo>
                      <a:lnTo>
                        <a:pt x="1" y="7"/>
                      </a:lnTo>
                      <a:lnTo>
                        <a:pt x="1" y="6"/>
                      </a:lnTo>
                      <a:lnTo>
                        <a:pt x="0" y="6"/>
                      </a:lnTo>
                      <a:lnTo>
                        <a:pt x="0" y="4"/>
                      </a:lnTo>
                      <a:lnTo>
                        <a:pt x="0" y="3"/>
                      </a:lnTo>
                      <a:lnTo>
                        <a:pt x="0" y="1"/>
                      </a:lnTo>
                      <a:lnTo>
                        <a:pt x="0" y="0"/>
                      </a:lnTo>
                      <a:lnTo>
                        <a:pt x="0" y="1"/>
                      </a:lnTo>
                      <a:lnTo>
                        <a:pt x="0" y="3"/>
                      </a:lnTo>
                      <a:lnTo>
                        <a:pt x="0" y="4"/>
                      </a:lnTo>
                      <a:lnTo>
                        <a:pt x="1" y="6"/>
                      </a:lnTo>
                      <a:lnTo>
                        <a:pt x="1" y="7"/>
                      </a:lnTo>
                      <a:lnTo>
                        <a:pt x="1"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8" name="Freeform 1536">
                  <a:extLst>
                    <a:ext uri="{FF2B5EF4-FFF2-40B4-BE49-F238E27FC236}">
                      <a16:creationId xmlns:a16="http://schemas.microsoft.com/office/drawing/2014/main" id="{7A882DA7-942D-4D0B-9591-726B0A8D941D}"/>
                    </a:ext>
                  </a:extLst>
                </p:cNvPr>
                <p:cNvSpPr>
                  <a:spLocks/>
                </p:cNvSpPr>
                <p:nvPr/>
              </p:nvSpPr>
              <p:spPr bwMode="auto">
                <a:xfrm>
                  <a:off x="1246" y="2596"/>
                  <a:ext cx="2" cy="3"/>
                </a:xfrm>
                <a:custGeom>
                  <a:avLst/>
                  <a:gdLst>
                    <a:gd name="T0" fmla="*/ 0 w 2"/>
                    <a:gd name="T1" fmla="*/ 3 h 3"/>
                    <a:gd name="T2" fmla="*/ 0 w 2"/>
                    <a:gd name="T3" fmla="*/ 3 h 3"/>
                    <a:gd name="T4" fmla="*/ 0 w 2"/>
                    <a:gd name="T5" fmla="*/ 3 h 3"/>
                    <a:gd name="T6" fmla="*/ 2 w 2"/>
                    <a:gd name="T7" fmla="*/ 2 h 3"/>
                    <a:gd name="T8" fmla="*/ 2 w 2"/>
                    <a:gd name="T9" fmla="*/ 2 h 3"/>
                    <a:gd name="T10" fmla="*/ 2 w 2"/>
                    <a:gd name="T11" fmla="*/ 0 h 3"/>
                    <a:gd name="T12" fmla="*/ 0 w 2"/>
                    <a:gd name="T13" fmla="*/ 0 h 3"/>
                    <a:gd name="T14" fmla="*/ 2 w 2"/>
                    <a:gd name="T15" fmla="*/ 0 h 3"/>
                    <a:gd name="T16" fmla="*/ 2 w 2"/>
                    <a:gd name="T17" fmla="*/ 0 h 3"/>
                    <a:gd name="T18" fmla="*/ 2 w 2"/>
                    <a:gd name="T19" fmla="*/ 2 h 3"/>
                    <a:gd name="T20" fmla="*/ 2 w 2"/>
                    <a:gd name="T21" fmla="*/ 2 h 3"/>
                    <a:gd name="T22" fmla="*/ 2 w 2"/>
                    <a:gd name="T23" fmla="*/ 3 h 3"/>
                    <a:gd name="T24" fmla="*/ 0 w 2"/>
                    <a:gd name="T25" fmla="*/ 3 h 3"/>
                    <a:gd name="T26" fmla="*/ 0 w 2"/>
                    <a:gd name="T27" fmla="*/ 3 h 3"/>
                    <a:gd name="T28" fmla="*/ 0 w 2"/>
                    <a:gd name="T29" fmla="*/ 3 h 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 h="3">
                      <a:moveTo>
                        <a:pt x="0" y="3"/>
                      </a:moveTo>
                      <a:lnTo>
                        <a:pt x="0" y="3"/>
                      </a:lnTo>
                      <a:lnTo>
                        <a:pt x="2" y="2"/>
                      </a:lnTo>
                      <a:lnTo>
                        <a:pt x="2" y="0"/>
                      </a:lnTo>
                      <a:lnTo>
                        <a:pt x="0" y="0"/>
                      </a:lnTo>
                      <a:lnTo>
                        <a:pt x="2" y="0"/>
                      </a:lnTo>
                      <a:lnTo>
                        <a:pt x="2" y="2"/>
                      </a:lnTo>
                      <a:lnTo>
                        <a:pt x="2" y="3"/>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9" name="Freeform 1537">
                  <a:extLst>
                    <a:ext uri="{FF2B5EF4-FFF2-40B4-BE49-F238E27FC236}">
                      <a16:creationId xmlns:a16="http://schemas.microsoft.com/office/drawing/2014/main" id="{8CD23C6C-4EA4-4AF8-833B-78C78723701E}"/>
                    </a:ext>
                  </a:extLst>
                </p:cNvPr>
                <p:cNvSpPr>
                  <a:spLocks/>
                </p:cNvSpPr>
                <p:nvPr/>
              </p:nvSpPr>
              <p:spPr bwMode="auto">
                <a:xfrm>
                  <a:off x="1243" y="2601"/>
                  <a:ext cx="3" cy="1"/>
                </a:xfrm>
                <a:custGeom>
                  <a:avLst/>
                  <a:gdLst>
                    <a:gd name="T0" fmla="*/ 0 w 3"/>
                    <a:gd name="T1" fmla="*/ 0 h 1"/>
                    <a:gd name="T2" fmla="*/ 0 w 3"/>
                    <a:gd name="T3" fmla="*/ 0 h 1"/>
                    <a:gd name="T4" fmla="*/ 0 w 3"/>
                    <a:gd name="T5" fmla="*/ 0 h 1"/>
                    <a:gd name="T6" fmla="*/ 0 w 3"/>
                    <a:gd name="T7" fmla="*/ 0 h 1"/>
                    <a:gd name="T8" fmla="*/ 2 w 3"/>
                    <a:gd name="T9" fmla="*/ 0 h 1"/>
                    <a:gd name="T10" fmla="*/ 2 w 3"/>
                    <a:gd name="T11" fmla="*/ 0 h 1"/>
                    <a:gd name="T12" fmla="*/ 3 w 3"/>
                    <a:gd name="T13" fmla="*/ 0 h 1"/>
                    <a:gd name="T14" fmla="*/ 3 w 3"/>
                    <a:gd name="T15" fmla="*/ 0 h 1"/>
                    <a:gd name="T16" fmla="*/ 3 w 3"/>
                    <a:gd name="T17" fmla="*/ 0 h 1"/>
                    <a:gd name="T18" fmla="*/ 3 w 3"/>
                    <a:gd name="T19" fmla="*/ 0 h 1"/>
                    <a:gd name="T20" fmla="*/ 2 w 3"/>
                    <a:gd name="T21" fmla="*/ 0 h 1"/>
                    <a:gd name="T22" fmla="*/ 2 w 3"/>
                    <a:gd name="T23" fmla="*/ 0 h 1"/>
                    <a:gd name="T24" fmla="*/ 0 w 3"/>
                    <a:gd name="T25" fmla="*/ 0 h 1"/>
                    <a:gd name="T26" fmla="*/ 0 w 3"/>
                    <a:gd name="T27" fmla="*/ 0 h 1"/>
                    <a:gd name="T28" fmla="*/ 0 w 3"/>
                    <a:gd name="T29" fmla="*/ 0 h 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 h="1">
                      <a:moveTo>
                        <a:pt x="0" y="0"/>
                      </a:moveTo>
                      <a:lnTo>
                        <a:pt x="0" y="0"/>
                      </a:lnTo>
                      <a:lnTo>
                        <a:pt x="2" y="0"/>
                      </a:lnTo>
                      <a:lnTo>
                        <a:pt x="3" y="0"/>
                      </a:lnTo>
                      <a:lnTo>
                        <a:pt x="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0" name="Freeform 1538">
                  <a:extLst>
                    <a:ext uri="{FF2B5EF4-FFF2-40B4-BE49-F238E27FC236}">
                      <a16:creationId xmlns:a16="http://schemas.microsoft.com/office/drawing/2014/main" id="{B77B014F-9031-42EC-922F-83F2AFB5F612}"/>
                    </a:ext>
                  </a:extLst>
                </p:cNvPr>
                <p:cNvSpPr>
                  <a:spLocks/>
                </p:cNvSpPr>
                <p:nvPr/>
              </p:nvSpPr>
              <p:spPr bwMode="auto">
                <a:xfrm>
                  <a:off x="1235" y="2602"/>
                  <a:ext cx="7" cy="1"/>
                </a:xfrm>
                <a:custGeom>
                  <a:avLst/>
                  <a:gdLst>
                    <a:gd name="T0" fmla="*/ 0 w 7"/>
                    <a:gd name="T1" fmla="*/ 0 h 1"/>
                    <a:gd name="T2" fmla="*/ 0 w 7"/>
                    <a:gd name="T3" fmla="*/ 0 h 1"/>
                    <a:gd name="T4" fmla="*/ 0 w 7"/>
                    <a:gd name="T5" fmla="*/ 0 h 1"/>
                    <a:gd name="T6" fmla="*/ 0 w 7"/>
                    <a:gd name="T7" fmla="*/ 0 h 1"/>
                    <a:gd name="T8" fmla="*/ 0 w 7"/>
                    <a:gd name="T9" fmla="*/ 0 h 1"/>
                    <a:gd name="T10" fmla="*/ 2 w 7"/>
                    <a:gd name="T11" fmla="*/ 0 h 1"/>
                    <a:gd name="T12" fmla="*/ 2 w 7"/>
                    <a:gd name="T13" fmla="*/ 0 h 1"/>
                    <a:gd name="T14" fmla="*/ 3 w 7"/>
                    <a:gd name="T15" fmla="*/ 0 h 1"/>
                    <a:gd name="T16" fmla="*/ 3 w 7"/>
                    <a:gd name="T17" fmla="*/ 0 h 1"/>
                    <a:gd name="T18" fmla="*/ 5 w 7"/>
                    <a:gd name="T19" fmla="*/ 0 h 1"/>
                    <a:gd name="T20" fmla="*/ 5 w 7"/>
                    <a:gd name="T21" fmla="*/ 0 h 1"/>
                    <a:gd name="T22" fmla="*/ 7 w 7"/>
                    <a:gd name="T23" fmla="*/ 0 h 1"/>
                    <a:gd name="T24" fmla="*/ 7 w 7"/>
                    <a:gd name="T25" fmla="*/ 0 h 1"/>
                    <a:gd name="T26" fmla="*/ 7 w 7"/>
                    <a:gd name="T27" fmla="*/ 0 h 1"/>
                    <a:gd name="T28" fmla="*/ 7 w 7"/>
                    <a:gd name="T29" fmla="*/ 0 h 1"/>
                    <a:gd name="T30" fmla="*/ 5 w 7"/>
                    <a:gd name="T31" fmla="*/ 0 h 1"/>
                    <a:gd name="T32" fmla="*/ 5 w 7"/>
                    <a:gd name="T33" fmla="*/ 0 h 1"/>
                    <a:gd name="T34" fmla="*/ 3 w 7"/>
                    <a:gd name="T35" fmla="*/ 0 h 1"/>
                    <a:gd name="T36" fmla="*/ 3 w 7"/>
                    <a:gd name="T37" fmla="*/ 0 h 1"/>
                    <a:gd name="T38" fmla="*/ 2 w 7"/>
                    <a:gd name="T39" fmla="*/ 0 h 1"/>
                    <a:gd name="T40" fmla="*/ 2 w 7"/>
                    <a:gd name="T41" fmla="*/ 0 h 1"/>
                    <a:gd name="T42" fmla="*/ 0 w 7"/>
                    <a:gd name="T43" fmla="*/ 0 h 1"/>
                    <a:gd name="T44" fmla="*/ 0 w 7"/>
                    <a:gd name="T45" fmla="*/ 0 h 1"/>
                    <a:gd name="T46" fmla="*/ 0 w 7"/>
                    <a:gd name="T47" fmla="*/ 0 h 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 h="1">
                      <a:moveTo>
                        <a:pt x="0" y="0"/>
                      </a:moveTo>
                      <a:lnTo>
                        <a:pt x="0" y="0"/>
                      </a:lnTo>
                      <a:lnTo>
                        <a:pt x="2" y="0"/>
                      </a:lnTo>
                      <a:lnTo>
                        <a:pt x="3" y="0"/>
                      </a:lnTo>
                      <a:lnTo>
                        <a:pt x="5" y="0"/>
                      </a:lnTo>
                      <a:lnTo>
                        <a:pt x="7" y="0"/>
                      </a:lnTo>
                      <a:lnTo>
                        <a:pt x="5" y="0"/>
                      </a:lnTo>
                      <a:lnTo>
                        <a:pt x="3" y="0"/>
                      </a:lnTo>
                      <a:lnTo>
                        <a:pt x="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1" name="Freeform 1539">
                  <a:extLst>
                    <a:ext uri="{FF2B5EF4-FFF2-40B4-BE49-F238E27FC236}">
                      <a16:creationId xmlns:a16="http://schemas.microsoft.com/office/drawing/2014/main" id="{5DDC6AF4-0CE9-4A7E-8D78-C42C374FD970}"/>
                    </a:ext>
                  </a:extLst>
                </p:cNvPr>
                <p:cNvSpPr>
                  <a:spLocks/>
                </p:cNvSpPr>
                <p:nvPr/>
              </p:nvSpPr>
              <p:spPr bwMode="auto">
                <a:xfrm>
                  <a:off x="1235" y="2595"/>
                  <a:ext cx="1" cy="7"/>
                </a:xfrm>
                <a:custGeom>
                  <a:avLst/>
                  <a:gdLst>
                    <a:gd name="T0" fmla="*/ 0 w 1"/>
                    <a:gd name="T1" fmla="*/ 0 h 7"/>
                    <a:gd name="T2" fmla="*/ 0 w 1"/>
                    <a:gd name="T3" fmla="*/ 0 h 7"/>
                    <a:gd name="T4" fmla="*/ 0 w 1"/>
                    <a:gd name="T5" fmla="*/ 0 h 7"/>
                    <a:gd name="T6" fmla="*/ 0 w 1"/>
                    <a:gd name="T7" fmla="*/ 0 h 7"/>
                    <a:gd name="T8" fmla="*/ 0 w 1"/>
                    <a:gd name="T9" fmla="*/ 1 h 7"/>
                    <a:gd name="T10" fmla="*/ 0 w 1"/>
                    <a:gd name="T11" fmla="*/ 1 h 7"/>
                    <a:gd name="T12" fmla="*/ 0 w 1"/>
                    <a:gd name="T13" fmla="*/ 3 h 7"/>
                    <a:gd name="T14" fmla="*/ 0 w 1"/>
                    <a:gd name="T15" fmla="*/ 3 h 7"/>
                    <a:gd name="T16" fmla="*/ 0 w 1"/>
                    <a:gd name="T17" fmla="*/ 4 h 7"/>
                    <a:gd name="T18" fmla="*/ 0 w 1"/>
                    <a:gd name="T19" fmla="*/ 4 h 7"/>
                    <a:gd name="T20" fmla="*/ 0 w 1"/>
                    <a:gd name="T21" fmla="*/ 6 h 7"/>
                    <a:gd name="T22" fmla="*/ 0 w 1"/>
                    <a:gd name="T23" fmla="*/ 6 h 7"/>
                    <a:gd name="T24" fmla="*/ 0 w 1"/>
                    <a:gd name="T25" fmla="*/ 7 h 7"/>
                    <a:gd name="T26" fmla="*/ 0 w 1"/>
                    <a:gd name="T27" fmla="*/ 6 h 7"/>
                    <a:gd name="T28" fmla="*/ 0 w 1"/>
                    <a:gd name="T29" fmla="*/ 6 h 7"/>
                    <a:gd name="T30" fmla="*/ 0 w 1"/>
                    <a:gd name="T31" fmla="*/ 4 h 7"/>
                    <a:gd name="T32" fmla="*/ 0 w 1"/>
                    <a:gd name="T33" fmla="*/ 4 h 7"/>
                    <a:gd name="T34" fmla="*/ 0 w 1"/>
                    <a:gd name="T35" fmla="*/ 3 h 7"/>
                    <a:gd name="T36" fmla="*/ 0 w 1"/>
                    <a:gd name="T37" fmla="*/ 3 h 7"/>
                    <a:gd name="T38" fmla="*/ 0 w 1"/>
                    <a:gd name="T39" fmla="*/ 1 h 7"/>
                    <a:gd name="T40" fmla="*/ 0 w 1"/>
                    <a:gd name="T41" fmla="*/ 1 h 7"/>
                    <a:gd name="T42" fmla="*/ 0 w 1"/>
                    <a:gd name="T43" fmla="*/ 0 h 7"/>
                    <a:gd name="T44" fmla="*/ 0 w 1"/>
                    <a:gd name="T45" fmla="*/ 0 h 7"/>
                    <a:gd name="T46" fmla="*/ 0 w 1"/>
                    <a:gd name="T47" fmla="*/ 0 h 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 h="7">
                      <a:moveTo>
                        <a:pt x="0" y="0"/>
                      </a:moveTo>
                      <a:lnTo>
                        <a:pt x="0" y="0"/>
                      </a:lnTo>
                      <a:lnTo>
                        <a:pt x="0" y="1"/>
                      </a:lnTo>
                      <a:lnTo>
                        <a:pt x="0" y="3"/>
                      </a:lnTo>
                      <a:lnTo>
                        <a:pt x="0" y="4"/>
                      </a:lnTo>
                      <a:lnTo>
                        <a:pt x="0" y="6"/>
                      </a:lnTo>
                      <a:lnTo>
                        <a:pt x="0" y="7"/>
                      </a:lnTo>
                      <a:lnTo>
                        <a:pt x="0" y="6"/>
                      </a:lnTo>
                      <a:lnTo>
                        <a:pt x="0" y="4"/>
                      </a:lnTo>
                      <a:lnTo>
                        <a:pt x="0" y="3"/>
                      </a:lnTo>
                      <a:lnTo>
                        <a:pt x="0"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2" name="Rectangle 1540">
                  <a:extLst>
                    <a:ext uri="{FF2B5EF4-FFF2-40B4-BE49-F238E27FC236}">
                      <a16:creationId xmlns:a16="http://schemas.microsoft.com/office/drawing/2014/main" id="{610A01E5-1B47-40CC-9A3D-6D4DE8E1521E}"/>
                    </a:ext>
                  </a:extLst>
                </p:cNvPr>
                <p:cNvSpPr>
                  <a:spLocks noChangeArrowheads="1"/>
                </p:cNvSpPr>
                <p:nvPr/>
              </p:nvSpPr>
              <p:spPr bwMode="auto">
                <a:xfrm>
                  <a:off x="1235" y="2595"/>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683" name="Freeform 1541">
                  <a:extLst>
                    <a:ext uri="{FF2B5EF4-FFF2-40B4-BE49-F238E27FC236}">
                      <a16:creationId xmlns:a16="http://schemas.microsoft.com/office/drawing/2014/main" id="{3B0387D4-EA90-45FD-9D39-135EB137EB88}"/>
                    </a:ext>
                  </a:extLst>
                </p:cNvPr>
                <p:cNvSpPr>
                  <a:spLocks/>
                </p:cNvSpPr>
                <p:nvPr/>
              </p:nvSpPr>
              <p:spPr bwMode="auto">
                <a:xfrm>
                  <a:off x="1235" y="2589"/>
                  <a:ext cx="1" cy="4"/>
                </a:xfrm>
                <a:custGeom>
                  <a:avLst/>
                  <a:gdLst>
                    <a:gd name="T0" fmla="*/ 0 w 1"/>
                    <a:gd name="T1" fmla="*/ 0 h 4"/>
                    <a:gd name="T2" fmla="*/ 0 w 1"/>
                    <a:gd name="T3" fmla="*/ 0 h 4"/>
                    <a:gd name="T4" fmla="*/ 0 w 1"/>
                    <a:gd name="T5" fmla="*/ 0 h 4"/>
                    <a:gd name="T6" fmla="*/ 0 w 1"/>
                    <a:gd name="T7" fmla="*/ 1 h 4"/>
                    <a:gd name="T8" fmla="*/ 0 w 1"/>
                    <a:gd name="T9" fmla="*/ 1 h 4"/>
                    <a:gd name="T10" fmla="*/ 0 w 1"/>
                    <a:gd name="T11" fmla="*/ 3 h 4"/>
                    <a:gd name="T12" fmla="*/ 0 w 1"/>
                    <a:gd name="T13" fmla="*/ 3 h 4"/>
                    <a:gd name="T14" fmla="*/ 0 w 1"/>
                    <a:gd name="T15" fmla="*/ 3 h 4"/>
                    <a:gd name="T16" fmla="*/ 0 w 1"/>
                    <a:gd name="T17" fmla="*/ 4 h 4"/>
                    <a:gd name="T18" fmla="*/ 0 w 1"/>
                    <a:gd name="T19" fmla="*/ 4 h 4"/>
                    <a:gd name="T20" fmla="*/ 0 w 1"/>
                    <a:gd name="T21" fmla="*/ 4 h 4"/>
                    <a:gd name="T22" fmla="*/ 0 w 1"/>
                    <a:gd name="T23" fmla="*/ 3 h 4"/>
                    <a:gd name="T24" fmla="*/ 0 w 1"/>
                    <a:gd name="T25" fmla="*/ 3 h 4"/>
                    <a:gd name="T26" fmla="*/ 0 w 1"/>
                    <a:gd name="T27" fmla="*/ 1 h 4"/>
                    <a:gd name="T28" fmla="*/ 0 w 1"/>
                    <a:gd name="T29" fmla="*/ 1 h 4"/>
                    <a:gd name="T30" fmla="*/ 0 w 1"/>
                    <a:gd name="T31" fmla="*/ 0 h 4"/>
                    <a:gd name="T32" fmla="*/ 0 w 1"/>
                    <a:gd name="T33" fmla="*/ 0 h 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 h="4">
                      <a:moveTo>
                        <a:pt x="0" y="0"/>
                      </a:moveTo>
                      <a:lnTo>
                        <a:pt x="0" y="0"/>
                      </a:lnTo>
                      <a:lnTo>
                        <a:pt x="0" y="1"/>
                      </a:lnTo>
                      <a:lnTo>
                        <a:pt x="0" y="3"/>
                      </a:lnTo>
                      <a:lnTo>
                        <a:pt x="0" y="4"/>
                      </a:lnTo>
                      <a:lnTo>
                        <a:pt x="0" y="3"/>
                      </a:lnTo>
                      <a:lnTo>
                        <a:pt x="0"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4" name="Freeform 1542">
                  <a:extLst>
                    <a:ext uri="{FF2B5EF4-FFF2-40B4-BE49-F238E27FC236}">
                      <a16:creationId xmlns:a16="http://schemas.microsoft.com/office/drawing/2014/main" id="{11E87320-C6E6-4385-9CF2-8444632F8A82}"/>
                    </a:ext>
                  </a:extLst>
                </p:cNvPr>
                <p:cNvSpPr>
                  <a:spLocks/>
                </p:cNvSpPr>
                <p:nvPr/>
              </p:nvSpPr>
              <p:spPr bwMode="auto">
                <a:xfrm>
                  <a:off x="1235" y="2586"/>
                  <a:ext cx="8" cy="3"/>
                </a:xfrm>
                <a:custGeom>
                  <a:avLst/>
                  <a:gdLst>
                    <a:gd name="T0" fmla="*/ 8 w 8"/>
                    <a:gd name="T1" fmla="*/ 0 h 3"/>
                    <a:gd name="T2" fmla="*/ 8 w 8"/>
                    <a:gd name="T3" fmla="*/ 0 h 3"/>
                    <a:gd name="T4" fmla="*/ 8 w 8"/>
                    <a:gd name="T5" fmla="*/ 0 h 3"/>
                    <a:gd name="T6" fmla="*/ 7 w 8"/>
                    <a:gd name="T7" fmla="*/ 0 h 3"/>
                    <a:gd name="T8" fmla="*/ 7 w 8"/>
                    <a:gd name="T9" fmla="*/ 0 h 3"/>
                    <a:gd name="T10" fmla="*/ 5 w 8"/>
                    <a:gd name="T11" fmla="*/ 0 h 3"/>
                    <a:gd name="T12" fmla="*/ 5 w 8"/>
                    <a:gd name="T13" fmla="*/ 0 h 3"/>
                    <a:gd name="T14" fmla="*/ 5 w 8"/>
                    <a:gd name="T15" fmla="*/ 0 h 3"/>
                    <a:gd name="T16" fmla="*/ 3 w 8"/>
                    <a:gd name="T17" fmla="*/ 0 h 3"/>
                    <a:gd name="T18" fmla="*/ 3 w 8"/>
                    <a:gd name="T19" fmla="*/ 0 h 3"/>
                    <a:gd name="T20" fmla="*/ 2 w 8"/>
                    <a:gd name="T21" fmla="*/ 1 h 3"/>
                    <a:gd name="T22" fmla="*/ 2 w 8"/>
                    <a:gd name="T23" fmla="*/ 1 h 3"/>
                    <a:gd name="T24" fmla="*/ 0 w 8"/>
                    <a:gd name="T25" fmla="*/ 1 h 3"/>
                    <a:gd name="T26" fmla="*/ 0 w 8"/>
                    <a:gd name="T27" fmla="*/ 3 h 3"/>
                    <a:gd name="T28" fmla="*/ 0 w 8"/>
                    <a:gd name="T29" fmla="*/ 3 h 3"/>
                    <a:gd name="T30" fmla="*/ 0 w 8"/>
                    <a:gd name="T31" fmla="*/ 1 h 3"/>
                    <a:gd name="T32" fmla="*/ 0 w 8"/>
                    <a:gd name="T33" fmla="*/ 1 h 3"/>
                    <a:gd name="T34" fmla="*/ 2 w 8"/>
                    <a:gd name="T35" fmla="*/ 1 h 3"/>
                    <a:gd name="T36" fmla="*/ 2 w 8"/>
                    <a:gd name="T37" fmla="*/ 1 h 3"/>
                    <a:gd name="T38" fmla="*/ 2 w 8"/>
                    <a:gd name="T39" fmla="*/ 0 h 3"/>
                    <a:gd name="T40" fmla="*/ 3 w 8"/>
                    <a:gd name="T41" fmla="*/ 0 h 3"/>
                    <a:gd name="T42" fmla="*/ 3 w 8"/>
                    <a:gd name="T43" fmla="*/ 0 h 3"/>
                    <a:gd name="T44" fmla="*/ 3 w 8"/>
                    <a:gd name="T45" fmla="*/ 0 h 3"/>
                    <a:gd name="T46" fmla="*/ 5 w 8"/>
                    <a:gd name="T47" fmla="*/ 0 h 3"/>
                    <a:gd name="T48" fmla="*/ 5 w 8"/>
                    <a:gd name="T49" fmla="*/ 0 h 3"/>
                    <a:gd name="T50" fmla="*/ 7 w 8"/>
                    <a:gd name="T51" fmla="*/ 0 h 3"/>
                    <a:gd name="T52" fmla="*/ 7 w 8"/>
                    <a:gd name="T53" fmla="*/ 0 h 3"/>
                    <a:gd name="T54" fmla="*/ 8 w 8"/>
                    <a:gd name="T55" fmla="*/ 0 h 3"/>
                    <a:gd name="T56" fmla="*/ 8 w 8"/>
                    <a:gd name="T57" fmla="*/ 0 h 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8" h="3">
                      <a:moveTo>
                        <a:pt x="8" y="0"/>
                      </a:moveTo>
                      <a:lnTo>
                        <a:pt x="8" y="0"/>
                      </a:lnTo>
                      <a:lnTo>
                        <a:pt x="7" y="0"/>
                      </a:lnTo>
                      <a:lnTo>
                        <a:pt x="5" y="0"/>
                      </a:lnTo>
                      <a:lnTo>
                        <a:pt x="3" y="0"/>
                      </a:lnTo>
                      <a:lnTo>
                        <a:pt x="2" y="1"/>
                      </a:lnTo>
                      <a:lnTo>
                        <a:pt x="0" y="1"/>
                      </a:lnTo>
                      <a:lnTo>
                        <a:pt x="0" y="3"/>
                      </a:lnTo>
                      <a:lnTo>
                        <a:pt x="0" y="1"/>
                      </a:lnTo>
                      <a:lnTo>
                        <a:pt x="2" y="1"/>
                      </a:lnTo>
                      <a:lnTo>
                        <a:pt x="2" y="0"/>
                      </a:lnTo>
                      <a:lnTo>
                        <a:pt x="3" y="0"/>
                      </a:lnTo>
                      <a:lnTo>
                        <a:pt x="5" y="0"/>
                      </a:lnTo>
                      <a:lnTo>
                        <a:pt x="7"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5" name="Freeform 1543">
                  <a:extLst>
                    <a:ext uri="{FF2B5EF4-FFF2-40B4-BE49-F238E27FC236}">
                      <a16:creationId xmlns:a16="http://schemas.microsoft.com/office/drawing/2014/main" id="{4A0D696C-8A96-46E5-93B5-D10C0872A224}"/>
                    </a:ext>
                  </a:extLst>
                </p:cNvPr>
                <p:cNvSpPr>
                  <a:spLocks/>
                </p:cNvSpPr>
                <p:nvPr/>
              </p:nvSpPr>
              <p:spPr bwMode="auto">
                <a:xfrm>
                  <a:off x="1235" y="2595"/>
                  <a:ext cx="11" cy="7"/>
                </a:xfrm>
                <a:custGeom>
                  <a:avLst/>
                  <a:gdLst>
                    <a:gd name="T0" fmla="*/ 2 w 11"/>
                    <a:gd name="T1" fmla="*/ 7 h 7"/>
                    <a:gd name="T2" fmla="*/ 0 w 11"/>
                    <a:gd name="T3" fmla="*/ 6 h 7"/>
                    <a:gd name="T4" fmla="*/ 0 w 11"/>
                    <a:gd name="T5" fmla="*/ 4 h 7"/>
                    <a:gd name="T6" fmla="*/ 0 w 11"/>
                    <a:gd name="T7" fmla="*/ 1 h 7"/>
                    <a:gd name="T8" fmla="*/ 0 w 11"/>
                    <a:gd name="T9" fmla="*/ 0 h 7"/>
                    <a:gd name="T10" fmla="*/ 2 w 11"/>
                    <a:gd name="T11" fmla="*/ 0 h 7"/>
                    <a:gd name="T12" fmla="*/ 3 w 11"/>
                    <a:gd name="T13" fmla="*/ 0 h 7"/>
                    <a:gd name="T14" fmla="*/ 5 w 11"/>
                    <a:gd name="T15" fmla="*/ 0 h 7"/>
                    <a:gd name="T16" fmla="*/ 5 w 11"/>
                    <a:gd name="T17" fmla="*/ 0 h 7"/>
                    <a:gd name="T18" fmla="*/ 7 w 11"/>
                    <a:gd name="T19" fmla="*/ 0 h 7"/>
                    <a:gd name="T20" fmla="*/ 8 w 11"/>
                    <a:gd name="T21" fmla="*/ 1 h 7"/>
                    <a:gd name="T22" fmla="*/ 8 w 11"/>
                    <a:gd name="T23" fmla="*/ 3 h 7"/>
                    <a:gd name="T24" fmla="*/ 11 w 11"/>
                    <a:gd name="T25" fmla="*/ 3 h 7"/>
                    <a:gd name="T26" fmla="*/ 11 w 11"/>
                    <a:gd name="T27" fmla="*/ 3 h 7"/>
                    <a:gd name="T28" fmla="*/ 10 w 11"/>
                    <a:gd name="T29" fmla="*/ 3 h 7"/>
                    <a:gd name="T30" fmla="*/ 8 w 11"/>
                    <a:gd name="T31" fmla="*/ 3 h 7"/>
                    <a:gd name="T32" fmla="*/ 8 w 11"/>
                    <a:gd name="T33" fmla="*/ 3 h 7"/>
                    <a:gd name="T34" fmla="*/ 7 w 11"/>
                    <a:gd name="T35" fmla="*/ 0 h 7"/>
                    <a:gd name="T36" fmla="*/ 5 w 11"/>
                    <a:gd name="T37" fmla="*/ 0 h 7"/>
                    <a:gd name="T38" fmla="*/ 5 w 11"/>
                    <a:gd name="T39" fmla="*/ 1 h 7"/>
                    <a:gd name="T40" fmla="*/ 5 w 11"/>
                    <a:gd name="T41" fmla="*/ 4 h 7"/>
                    <a:gd name="T42" fmla="*/ 7 w 11"/>
                    <a:gd name="T43" fmla="*/ 4 h 7"/>
                    <a:gd name="T44" fmla="*/ 10 w 11"/>
                    <a:gd name="T45" fmla="*/ 4 h 7"/>
                    <a:gd name="T46" fmla="*/ 8 w 11"/>
                    <a:gd name="T47" fmla="*/ 6 h 7"/>
                    <a:gd name="T48" fmla="*/ 5 w 11"/>
                    <a:gd name="T49" fmla="*/ 4 h 7"/>
                    <a:gd name="T50" fmla="*/ 5 w 11"/>
                    <a:gd name="T51" fmla="*/ 3 h 7"/>
                    <a:gd name="T52" fmla="*/ 5 w 11"/>
                    <a:gd name="T53" fmla="*/ 0 h 7"/>
                    <a:gd name="T54" fmla="*/ 3 w 11"/>
                    <a:gd name="T55" fmla="*/ 0 h 7"/>
                    <a:gd name="T56" fmla="*/ 3 w 11"/>
                    <a:gd name="T57" fmla="*/ 0 h 7"/>
                    <a:gd name="T58" fmla="*/ 3 w 11"/>
                    <a:gd name="T59" fmla="*/ 3 h 7"/>
                    <a:gd name="T60" fmla="*/ 2 w 11"/>
                    <a:gd name="T61" fmla="*/ 4 h 7"/>
                    <a:gd name="T62" fmla="*/ 3 w 11"/>
                    <a:gd name="T63" fmla="*/ 6 h 7"/>
                    <a:gd name="T64" fmla="*/ 5 w 11"/>
                    <a:gd name="T65" fmla="*/ 6 h 7"/>
                    <a:gd name="T66" fmla="*/ 5 w 11"/>
                    <a:gd name="T67" fmla="*/ 6 h 7"/>
                    <a:gd name="T68" fmla="*/ 3 w 11"/>
                    <a:gd name="T69" fmla="*/ 6 h 7"/>
                    <a:gd name="T70" fmla="*/ 2 w 11"/>
                    <a:gd name="T71" fmla="*/ 4 h 7"/>
                    <a:gd name="T72" fmla="*/ 2 w 11"/>
                    <a:gd name="T73" fmla="*/ 1 h 7"/>
                    <a:gd name="T74" fmla="*/ 2 w 11"/>
                    <a:gd name="T75" fmla="*/ 0 h 7"/>
                    <a:gd name="T76" fmla="*/ 0 w 11"/>
                    <a:gd name="T77" fmla="*/ 0 h 7"/>
                    <a:gd name="T78" fmla="*/ 0 w 11"/>
                    <a:gd name="T79" fmla="*/ 0 h 7"/>
                    <a:gd name="T80" fmla="*/ 0 w 11"/>
                    <a:gd name="T81" fmla="*/ 1 h 7"/>
                    <a:gd name="T82" fmla="*/ 0 w 11"/>
                    <a:gd name="T83" fmla="*/ 4 h 7"/>
                    <a:gd name="T84" fmla="*/ 0 w 11"/>
                    <a:gd name="T85" fmla="*/ 6 h 7"/>
                    <a:gd name="T86" fmla="*/ 2 w 11"/>
                    <a:gd name="T87" fmla="*/ 7 h 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 h="7">
                      <a:moveTo>
                        <a:pt x="2" y="7"/>
                      </a:moveTo>
                      <a:lnTo>
                        <a:pt x="2" y="7"/>
                      </a:lnTo>
                      <a:lnTo>
                        <a:pt x="2" y="6"/>
                      </a:lnTo>
                      <a:lnTo>
                        <a:pt x="0" y="6"/>
                      </a:lnTo>
                      <a:lnTo>
                        <a:pt x="0" y="4"/>
                      </a:lnTo>
                      <a:lnTo>
                        <a:pt x="0" y="3"/>
                      </a:lnTo>
                      <a:lnTo>
                        <a:pt x="0" y="1"/>
                      </a:lnTo>
                      <a:lnTo>
                        <a:pt x="0" y="0"/>
                      </a:lnTo>
                      <a:lnTo>
                        <a:pt x="2" y="0"/>
                      </a:lnTo>
                      <a:lnTo>
                        <a:pt x="3" y="0"/>
                      </a:lnTo>
                      <a:lnTo>
                        <a:pt x="5" y="0"/>
                      </a:lnTo>
                      <a:lnTo>
                        <a:pt x="7" y="0"/>
                      </a:lnTo>
                      <a:lnTo>
                        <a:pt x="8" y="0"/>
                      </a:lnTo>
                      <a:lnTo>
                        <a:pt x="8" y="1"/>
                      </a:lnTo>
                      <a:lnTo>
                        <a:pt x="8" y="3"/>
                      </a:lnTo>
                      <a:lnTo>
                        <a:pt x="10" y="3"/>
                      </a:lnTo>
                      <a:lnTo>
                        <a:pt x="11" y="3"/>
                      </a:lnTo>
                      <a:lnTo>
                        <a:pt x="10" y="3"/>
                      </a:lnTo>
                      <a:lnTo>
                        <a:pt x="8" y="3"/>
                      </a:lnTo>
                      <a:lnTo>
                        <a:pt x="7" y="3"/>
                      </a:lnTo>
                      <a:lnTo>
                        <a:pt x="8" y="3"/>
                      </a:lnTo>
                      <a:lnTo>
                        <a:pt x="8" y="1"/>
                      </a:lnTo>
                      <a:lnTo>
                        <a:pt x="7" y="0"/>
                      </a:lnTo>
                      <a:lnTo>
                        <a:pt x="5" y="0"/>
                      </a:lnTo>
                      <a:lnTo>
                        <a:pt x="5" y="1"/>
                      </a:lnTo>
                      <a:lnTo>
                        <a:pt x="5" y="3"/>
                      </a:lnTo>
                      <a:lnTo>
                        <a:pt x="5" y="4"/>
                      </a:lnTo>
                      <a:lnTo>
                        <a:pt x="7" y="4"/>
                      </a:lnTo>
                      <a:lnTo>
                        <a:pt x="8" y="4"/>
                      </a:lnTo>
                      <a:lnTo>
                        <a:pt x="10" y="4"/>
                      </a:lnTo>
                      <a:lnTo>
                        <a:pt x="10" y="6"/>
                      </a:lnTo>
                      <a:lnTo>
                        <a:pt x="8" y="6"/>
                      </a:lnTo>
                      <a:lnTo>
                        <a:pt x="7" y="6"/>
                      </a:lnTo>
                      <a:lnTo>
                        <a:pt x="7" y="4"/>
                      </a:lnTo>
                      <a:lnTo>
                        <a:pt x="5" y="4"/>
                      </a:lnTo>
                      <a:lnTo>
                        <a:pt x="5" y="3"/>
                      </a:lnTo>
                      <a:lnTo>
                        <a:pt x="5" y="1"/>
                      </a:lnTo>
                      <a:lnTo>
                        <a:pt x="5" y="0"/>
                      </a:lnTo>
                      <a:lnTo>
                        <a:pt x="3" y="0"/>
                      </a:lnTo>
                      <a:lnTo>
                        <a:pt x="3" y="1"/>
                      </a:lnTo>
                      <a:lnTo>
                        <a:pt x="3" y="3"/>
                      </a:lnTo>
                      <a:lnTo>
                        <a:pt x="2" y="3"/>
                      </a:lnTo>
                      <a:lnTo>
                        <a:pt x="2" y="4"/>
                      </a:lnTo>
                      <a:lnTo>
                        <a:pt x="3" y="4"/>
                      </a:lnTo>
                      <a:lnTo>
                        <a:pt x="3" y="6"/>
                      </a:lnTo>
                      <a:lnTo>
                        <a:pt x="5" y="6"/>
                      </a:lnTo>
                      <a:lnTo>
                        <a:pt x="7" y="6"/>
                      </a:lnTo>
                      <a:lnTo>
                        <a:pt x="5" y="6"/>
                      </a:lnTo>
                      <a:lnTo>
                        <a:pt x="3" y="6"/>
                      </a:lnTo>
                      <a:lnTo>
                        <a:pt x="3" y="4"/>
                      </a:lnTo>
                      <a:lnTo>
                        <a:pt x="2" y="4"/>
                      </a:lnTo>
                      <a:lnTo>
                        <a:pt x="2" y="3"/>
                      </a:lnTo>
                      <a:lnTo>
                        <a:pt x="2" y="1"/>
                      </a:lnTo>
                      <a:lnTo>
                        <a:pt x="2" y="0"/>
                      </a:lnTo>
                      <a:lnTo>
                        <a:pt x="0" y="0"/>
                      </a:lnTo>
                      <a:lnTo>
                        <a:pt x="0" y="1"/>
                      </a:lnTo>
                      <a:lnTo>
                        <a:pt x="0" y="3"/>
                      </a:lnTo>
                      <a:lnTo>
                        <a:pt x="0" y="4"/>
                      </a:lnTo>
                      <a:lnTo>
                        <a:pt x="0" y="6"/>
                      </a:lnTo>
                      <a:lnTo>
                        <a:pt x="2" y="6"/>
                      </a:lnTo>
                      <a:lnTo>
                        <a:pt x="2" y="7"/>
                      </a:lnTo>
                      <a:close/>
                    </a:path>
                  </a:pathLst>
                </a:custGeom>
                <a:solidFill>
                  <a:srgbClr val="CC8C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6" name="Freeform 1544">
                  <a:extLst>
                    <a:ext uri="{FF2B5EF4-FFF2-40B4-BE49-F238E27FC236}">
                      <a16:creationId xmlns:a16="http://schemas.microsoft.com/office/drawing/2014/main" id="{7B9BA593-CECA-49AC-997E-6923D56F3EB3}"/>
                    </a:ext>
                  </a:extLst>
                </p:cNvPr>
                <p:cNvSpPr>
                  <a:spLocks/>
                </p:cNvSpPr>
                <p:nvPr/>
              </p:nvSpPr>
              <p:spPr bwMode="auto">
                <a:xfrm>
                  <a:off x="1238" y="2596"/>
                  <a:ext cx="8" cy="6"/>
                </a:xfrm>
                <a:custGeom>
                  <a:avLst/>
                  <a:gdLst>
                    <a:gd name="T0" fmla="*/ 0 w 8"/>
                    <a:gd name="T1" fmla="*/ 5 h 6"/>
                    <a:gd name="T2" fmla="*/ 0 w 8"/>
                    <a:gd name="T3" fmla="*/ 6 h 6"/>
                    <a:gd name="T4" fmla="*/ 2 w 8"/>
                    <a:gd name="T5" fmla="*/ 6 h 6"/>
                    <a:gd name="T6" fmla="*/ 4 w 8"/>
                    <a:gd name="T7" fmla="*/ 5 h 6"/>
                    <a:gd name="T8" fmla="*/ 5 w 8"/>
                    <a:gd name="T9" fmla="*/ 5 h 6"/>
                    <a:gd name="T10" fmla="*/ 7 w 8"/>
                    <a:gd name="T11" fmla="*/ 5 h 6"/>
                    <a:gd name="T12" fmla="*/ 7 w 8"/>
                    <a:gd name="T13" fmla="*/ 3 h 6"/>
                    <a:gd name="T14" fmla="*/ 8 w 8"/>
                    <a:gd name="T15" fmla="*/ 3 h 6"/>
                    <a:gd name="T16" fmla="*/ 8 w 8"/>
                    <a:gd name="T17" fmla="*/ 2 h 6"/>
                    <a:gd name="T18" fmla="*/ 7 w 8"/>
                    <a:gd name="T19" fmla="*/ 2 h 6"/>
                    <a:gd name="T20" fmla="*/ 5 w 8"/>
                    <a:gd name="T21" fmla="*/ 2 h 6"/>
                    <a:gd name="T22" fmla="*/ 5 w 8"/>
                    <a:gd name="T23" fmla="*/ 2 h 6"/>
                    <a:gd name="T24" fmla="*/ 5 w 8"/>
                    <a:gd name="T25" fmla="*/ 3 h 6"/>
                    <a:gd name="T26" fmla="*/ 5 w 8"/>
                    <a:gd name="T27" fmla="*/ 2 h 6"/>
                    <a:gd name="T28" fmla="*/ 7 w 8"/>
                    <a:gd name="T29" fmla="*/ 2 h 6"/>
                    <a:gd name="T30" fmla="*/ 7 w 8"/>
                    <a:gd name="T31" fmla="*/ 3 h 6"/>
                    <a:gd name="T32" fmla="*/ 5 w 8"/>
                    <a:gd name="T33" fmla="*/ 3 h 6"/>
                    <a:gd name="T34" fmla="*/ 4 w 8"/>
                    <a:gd name="T35" fmla="*/ 3 h 6"/>
                    <a:gd name="T36" fmla="*/ 4 w 8"/>
                    <a:gd name="T37" fmla="*/ 3 h 6"/>
                    <a:gd name="T38" fmla="*/ 2 w 8"/>
                    <a:gd name="T39" fmla="*/ 2 h 6"/>
                    <a:gd name="T40" fmla="*/ 2 w 8"/>
                    <a:gd name="T41" fmla="*/ 3 h 6"/>
                    <a:gd name="T42" fmla="*/ 2 w 8"/>
                    <a:gd name="T43" fmla="*/ 3 h 6"/>
                    <a:gd name="T44" fmla="*/ 4 w 8"/>
                    <a:gd name="T45" fmla="*/ 3 h 6"/>
                    <a:gd name="T46" fmla="*/ 4 w 8"/>
                    <a:gd name="T47" fmla="*/ 5 h 6"/>
                    <a:gd name="T48" fmla="*/ 2 w 8"/>
                    <a:gd name="T49" fmla="*/ 5 h 6"/>
                    <a:gd name="T50" fmla="*/ 0 w 8"/>
                    <a:gd name="T51" fmla="*/ 3 h 6"/>
                    <a:gd name="T52" fmla="*/ 0 w 8"/>
                    <a:gd name="T53" fmla="*/ 3 h 6"/>
                    <a:gd name="T54" fmla="*/ 0 w 8"/>
                    <a:gd name="T55" fmla="*/ 2 h 6"/>
                    <a:gd name="T56" fmla="*/ 0 w 8"/>
                    <a:gd name="T57" fmla="*/ 0 h 6"/>
                    <a:gd name="T58" fmla="*/ 0 w 8"/>
                    <a:gd name="T59" fmla="*/ 0 h 6"/>
                    <a:gd name="T60" fmla="*/ 0 w 8"/>
                    <a:gd name="T61" fmla="*/ 2 h 6"/>
                    <a:gd name="T62" fmla="*/ 0 w 8"/>
                    <a:gd name="T63" fmla="*/ 2 h 6"/>
                    <a:gd name="T64" fmla="*/ 0 w 8"/>
                    <a:gd name="T65" fmla="*/ 3 h 6"/>
                    <a:gd name="T66" fmla="*/ 0 w 8"/>
                    <a:gd name="T67" fmla="*/ 3 h 6"/>
                    <a:gd name="T68" fmla="*/ 0 w 8"/>
                    <a:gd name="T69" fmla="*/ 3 h 6"/>
                    <a:gd name="T70" fmla="*/ 0 w 8"/>
                    <a:gd name="T71" fmla="*/ 5 h 6"/>
                    <a:gd name="T72" fmla="*/ 0 w 8"/>
                    <a:gd name="T73" fmla="*/ 5 h 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8" h="6">
                      <a:moveTo>
                        <a:pt x="0" y="5"/>
                      </a:moveTo>
                      <a:lnTo>
                        <a:pt x="0" y="5"/>
                      </a:lnTo>
                      <a:lnTo>
                        <a:pt x="0" y="6"/>
                      </a:lnTo>
                      <a:lnTo>
                        <a:pt x="2" y="6"/>
                      </a:lnTo>
                      <a:lnTo>
                        <a:pt x="4" y="5"/>
                      </a:lnTo>
                      <a:lnTo>
                        <a:pt x="5" y="5"/>
                      </a:lnTo>
                      <a:lnTo>
                        <a:pt x="7" y="5"/>
                      </a:lnTo>
                      <a:lnTo>
                        <a:pt x="7" y="3"/>
                      </a:lnTo>
                      <a:lnTo>
                        <a:pt x="8" y="3"/>
                      </a:lnTo>
                      <a:lnTo>
                        <a:pt x="8" y="2"/>
                      </a:lnTo>
                      <a:lnTo>
                        <a:pt x="7" y="2"/>
                      </a:lnTo>
                      <a:lnTo>
                        <a:pt x="5" y="2"/>
                      </a:lnTo>
                      <a:lnTo>
                        <a:pt x="4" y="3"/>
                      </a:lnTo>
                      <a:lnTo>
                        <a:pt x="5" y="3"/>
                      </a:lnTo>
                      <a:lnTo>
                        <a:pt x="5" y="2"/>
                      </a:lnTo>
                      <a:lnTo>
                        <a:pt x="7" y="2"/>
                      </a:lnTo>
                      <a:lnTo>
                        <a:pt x="7" y="3"/>
                      </a:lnTo>
                      <a:lnTo>
                        <a:pt x="5" y="3"/>
                      </a:lnTo>
                      <a:lnTo>
                        <a:pt x="4" y="3"/>
                      </a:lnTo>
                      <a:lnTo>
                        <a:pt x="4" y="2"/>
                      </a:lnTo>
                      <a:lnTo>
                        <a:pt x="2" y="2"/>
                      </a:lnTo>
                      <a:lnTo>
                        <a:pt x="2" y="3"/>
                      </a:lnTo>
                      <a:lnTo>
                        <a:pt x="4" y="3"/>
                      </a:lnTo>
                      <a:lnTo>
                        <a:pt x="4" y="5"/>
                      </a:lnTo>
                      <a:lnTo>
                        <a:pt x="2" y="5"/>
                      </a:lnTo>
                      <a:lnTo>
                        <a:pt x="0" y="3"/>
                      </a:lnTo>
                      <a:lnTo>
                        <a:pt x="0" y="2"/>
                      </a:lnTo>
                      <a:lnTo>
                        <a:pt x="0" y="0"/>
                      </a:lnTo>
                      <a:lnTo>
                        <a:pt x="0" y="2"/>
                      </a:lnTo>
                      <a:lnTo>
                        <a:pt x="0" y="3"/>
                      </a:lnTo>
                      <a:lnTo>
                        <a:pt x="0" y="5"/>
                      </a:lnTo>
                      <a:close/>
                    </a:path>
                  </a:pathLst>
                </a:custGeom>
                <a:solidFill>
                  <a:srgbClr val="E5A5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7" name="Freeform 1545">
                  <a:extLst>
                    <a:ext uri="{FF2B5EF4-FFF2-40B4-BE49-F238E27FC236}">
                      <a16:creationId xmlns:a16="http://schemas.microsoft.com/office/drawing/2014/main" id="{B1B8C99B-C964-490E-89D3-760E8591A9F0}"/>
                    </a:ext>
                  </a:extLst>
                </p:cNvPr>
                <p:cNvSpPr>
                  <a:spLocks/>
                </p:cNvSpPr>
                <p:nvPr/>
              </p:nvSpPr>
              <p:spPr bwMode="auto">
                <a:xfrm>
                  <a:off x="1157" y="2461"/>
                  <a:ext cx="91" cy="173"/>
                </a:xfrm>
                <a:custGeom>
                  <a:avLst/>
                  <a:gdLst>
                    <a:gd name="T0" fmla="*/ 73 w 91"/>
                    <a:gd name="T1" fmla="*/ 41 h 173"/>
                    <a:gd name="T2" fmla="*/ 70 w 91"/>
                    <a:gd name="T3" fmla="*/ 38 h 173"/>
                    <a:gd name="T4" fmla="*/ 58 w 91"/>
                    <a:gd name="T5" fmla="*/ 32 h 173"/>
                    <a:gd name="T6" fmla="*/ 56 w 91"/>
                    <a:gd name="T7" fmla="*/ 34 h 173"/>
                    <a:gd name="T8" fmla="*/ 43 w 91"/>
                    <a:gd name="T9" fmla="*/ 28 h 173"/>
                    <a:gd name="T10" fmla="*/ 40 w 91"/>
                    <a:gd name="T11" fmla="*/ 25 h 173"/>
                    <a:gd name="T12" fmla="*/ 19 w 91"/>
                    <a:gd name="T13" fmla="*/ 8 h 173"/>
                    <a:gd name="T14" fmla="*/ 7 w 91"/>
                    <a:gd name="T15" fmla="*/ 2 h 173"/>
                    <a:gd name="T16" fmla="*/ 0 w 91"/>
                    <a:gd name="T17" fmla="*/ 9 h 173"/>
                    <a:gd name="T18" fmla="*/ 21 w 91"/>
                    <a:gd name="T19" fmla="*/ 34 h 173"/>
                    <a:gd name="T20" fmla="*/ 29 w 91"/>
                    <a:gd name="T21" fmla="*/ 41 h 173"/>
                    <a:gd name="T22" fmla="*/ 29 w 91"/>
                    <a:gd name="T23" fmla="*/ 43 h 173"/>
                    <a:gd name="T24" fmla="*/ 29 w 91"/>
                    <a:gd name="T25" fmla="*/ 47 h 173"/>
                    <a:gd name="T26" fmla="*/ 19 w 91"/>
                    <a:gd name="T27" fmla="*/ 72 h 173"/>
                    <a:gd name="T28" fmla="*/ 13 w 91"/>
                    <a:gd name="T29" fmla="*/ 78 h 173"/>
                    <a:gd name="T30" fmla="*/ 0 w 91"/>
                    <a:gd name="T31" fmla="*/ 90 h 173"/>
                    <a:gd name="T32" fmla="*/ 11 w 91"/>
                    <a:gd name="T33" fmla="*/ 99 h 173"/>
                    <a:gd name="T34" fmla="*/ 2 w 91"/>
                    <a:gd name="T35" fmla="*/ 129 h 173"/>
                    <a:gd name="T36" fmla="*/ 8 w 91"/>
                    <a:gd name="T37" fmla="*/ 156 h 173"/>
                    <a:gd name="T38" fmla="*/ 10 w 91"/>
                    <a:gd name="T39" fmla="*/ 161 h 173"/>
                    <a:gd name="T40" fmla="*/ 13 w 91"/>
                    <a:gd name="T41" fmla="*/ 173 h 173"/>
                    <a:gd name="T42" fmla="*/ 14 w 91"/>
                    <a:gd name="T43" fmla="*/ 173 h 173"/>
                    <a:gd name="T44" fmla="*/ 30 w 91"/>
                    <a:gd name="T45" fmla="*/ 172 h 173"/>
                    <a:gd name="T46" fmla="*/ 30 w 91"/>
                    <a:gd name="T47" fmla="*/ 169 h 173"/>
                    <a:gd name="T48" fmla="*/ 21 w 91"/>
                    <a:gd name="T49" fmla="*/ 135 h 173"/>
                    <a:gd name="T50" fmla="*/ 27 w 91"/>
                    <a:gd name="T51" fmla="*/ 119 h 173"/>
                    <a:gd name="T52" fmla="*/ 34 w 91"/>
                    <a:gd name="T53" fmla="*/ 128 h 173"/>
                    <a:gd name="T54" fmla="*/ 35 w 91"/>
                    <a:gd name="T55" fmla="*/ 134 h 173"/>
                    <a:gd name="T56" fmla="*/ 38 w 91"/>
                    <a:gd name="T57" fmla="*/ 143 h 173"/>
                    <a:gd name="T58" fmla="*/ 48 w 91"/>
                    <a:gd name="T59" fmla="*/ 172 h 173"/>
                    <a:gd name="T60" fmla="*/ 65 w 91"/>
                    <a:gd name="T61" fmla="*/ 173 h 173"/>
                    <a:gd name="T62" fmla="*/ 62 w 91"/>
                    <a:gd name="T63" fmla="*/ 149 h 173"/>
                    <a:gd name="T64" fmla="*/ 61 w 91"/>
                    <a:gd name="T65" fmla="*/ 143 h 173"/>
                    <a:gd name="T66" fmla="*/ 61 w 91"/>
                    <a:gd name="T67" fmla="*/ 140 h 173"/>
                    <a:gd name="T68" fmla="*/ 59 w 91"/>
                    <a:gd name="T69" fmla="*/ 117 h 173"/>
                    <a:gd name="T70" fmla="*/ 65 w 91"/>
                    <a:gd name="T71" fmla="*/ 109 h 173"/>
                    <a:gd name="T72" fmla="*/ 64 w 91"/>
                    <a:gd name="T73" fmla="*/ 94 h 173"/>
                    <a:gd name="T74" fmla="*/ 65 w 91"/>
                    <a:gd name="T75" fmla="*/ 93 h 173"/>
                    <a:gd name="T76" fmla="*/ 75 w 91"/>
                    <a:gd name="T77" fmla="*/ 81 h 173"/>
                    <a:gd name="T78" fmla="*/ 75 w 91"/>
                    <a:gd name="T79" fmla="*/ 102 h 173"/>
                    <a:gd name="T80" fmla="*/ 77 w 91"/>
                    <a:gd name="T81" fmla="*/ 128 h 173"/>
                    <a:gd name="T82" fmla="*/ 85 w 91"/>
                    <a:gd name="T83" fmla="*/ 123 h 173"/>
                    <a:gd name="T84" fmla="*/ 89 w 91"/>
                    <a:gd name="T85" fmla="*/ 123 h 173"/>
                    <a:gd name="T86" fmla="*/ 89 w 91"/>
                    <a:gd name="T87" fmla="*/ 100 h 173"/>
                    <a:gd name="T88" fmla="*/ 91 w 91"/>
                    <a:gd name="T89" fmla="*/ 59 h 173"/>
                    <a:gd name="T90" fmla="*/ 86 w 91"/>
                    <a:gd name="T91" fmla="*/ 53 h 17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91" h="173">
                      <a:moveTo>
                        <a:pt x="72" y="44"/>
                      </a:moveTo>
                      <a:lnTo>
                        <a:pt x="73" y="43"/>
                      </a:lnTo>
                      <a:lnTo>
                        <a:pt x="73" y="41"/>
                      </a:lnTo>
                      <a:lnTo>
                        <a:pt x="72" y="40"/>
                      </a:lnTo>
                      <a:lnTo>
                        <a:pt x="70" y="38"/>
                      </a:lnTo>
                      <a:lnTo>
                        <a:pt x="65" y="34"/>
                      </a:lnTo>
                      <a:lnTo>
                        <a:pt x="61" y="34"/>
                      </a:lnTo>
                      <a:lnTo>
                        <a:pt x="58" y="32"/>
                      </a:lnTo>
                      <a:lnTo>
                        <a:pt x="56" y="32"/>
                      </a:lnTo>
                      <a:lnTo>
                        <a:pt x="56" y="34"/>
                      </a:lnTo>
                      <a:lnTo>
                        <a:pt x="48" y="28"/>
                      </a:lnTo>
                      <a:lnTo>
                        <a:pt x="46" y="26"/>
                      </a:lnTo>
                      <a:lnTo>
                        <a:pt x="43" y="28"/>
                      </a:lnTo>
                      <a:lnTo>
                        <a:pt x="40" y="25"/>
                      </a:lnTo>
                      <a:lnTo>
                        <a:pt x="30" y="20"/>
                      </a:lnTo>
                      <a:lnTo>
                        <a:pt x="24" y="15"/>
                      </a:lnTo>
                      <a:lnTo>
                        <a:pt x="19" y="8"/>
                      </a:lnTo>
                      <a:lnTo>
                        <a:pt x="11" y="2"/>
                      </a:lnTo>
                      <a:lnTo>
                        <a:pt x="10" y="0"/>
                      </a:lnTo>
                      <a:lnTo>
                        <a:pt x="7" y="2"/>
                      </a:lnTo>
                      <a:lnTo>
                        <a:pt x="0" y="8"/>
                      </a:lnTo>
                      <a:lnTo>
                        <a:pt x="0" y="9"/>
                      </a:lnTo>
                      <a:lnTo>
                        <a:pt x="0" y="11"/>
                      </a:lnTo>
                      <a:lnTo>
                        <a:pt x="10" y="20"/>
                      </a:lnTo>
                      <a:lnTo>
                        <a:pt x="21" y="34"/>
                      </a:lnTo>
                      <a:lnTo>
                        <a:pt x="24" y="38"/>
                      </a:lnTo>
                      <a:lnTo>
                        <a:pt x="29" y="40"/>
                      </a:lnTo>
                      <a:lnTo>
                        <a:pt x="29" y="41"/>
                      </a:lnTo>
                      <a:lnTo>
                        <a:pt x="29" y="43"/>
                      </a:lnTo>
                      <a:lnTo>
                        <a:pt x="29" y="44"/>
                      </a:lnTo>
                      <a:lnTo>
                        <a:pt x="29" y="47"/>
                      </a:lnTo>
                      <a:lnTo>
                        <a:pt x="29" y="49"/>
                      </a:lnTo>
                      <a:lnTo>
                        <a:pt x="22" y="64"/>
                      </a:lnTo>
                      <a:lnTo>
                        <a:pt x="19" y="72"/>
                      </a:lnTo>
                      <a:lnTo>
                        <a:pt x="14" y="76"/>
                      </a:lnTo>
                      <a:lnTo>
                        <a:pt x="13" y="76"/>
                      </a:lnTo>
                      <a:lnTo>
                        <a:pt x="13" y="78"/>
                      </a:lnTo>
                      <a:lnTo>
                        <a:pt x="10" y="82"/>
                      </a:lnTo>
                      <a:lnTo>
                        <a:pt x="2" y="90"/>
                      </a:lnTo>
                      <a:lnTo>
                        <a:pt x="0" y="90"/>
                      </a:lnTo>
                      <a:lnTo>
                        <a:pt x="0" y="93"/>
                      </a:lnTo>
                      <a:lnTo>
                        <a:pt x="11" y="97"/>
                      </a:lnTo>
                      <a:lnTo>
                        <a:pt x="11" y="99"/>
                      </a:lnTo>
                      <a:lnTo>
                        <a:pt x="11" y="100"/>
                      </a:lnTo>
                      <a:lnTo>
                        <a:pt x="3" y="122"/>
                      </a:lnTo>
                      <a:lnTo>
                        <a:pt x="2" y="129"/>
                      </a:lnTo>
                      <a:lnTo>
                        <a:pt x="2" y="135"/>
                      </a:lnTo>
                      <a:lnTo>
                        <a:pt x="3" y="137"/>
                      </a:lnTo>
                      <a:lnTo>
                        <a:pt x="8" y="156"/>
                      </a:lnTo>
                      <a:lnTo>
                        <a:pt x="10" y="158"/>
                      </a:lnTo>
                      <a:lnTo>
                        <a:pt x="10" y="160"/>
                      </a:lnTo>
                      <a:lnTo>
                        <a:pt x="10" y="161"/>
                      </a:lnTo>
                      <a:lnTo>
                        <a:pt x="10" y="164"/>
                      </a:lnTo>
                      <a:lnTo>
                        <a:pt x="13" y="173"/>
                      </a:lnTo>
                      <a:lnTo>
                        <a:pt x="14" y="173"/>
                      </a:lnTo>
                      <a:lnTo>
                        <a:pt x="16" y="173"/>
                      </a:lnTo>
                      <a:lnTo>
                        <a:pt x="30" y="172"/>
                      </a:lnTo>
                      <a:lnTo>
                        <a:pt x="30" y="170"/>
                      </a:lnTo>
                      <a:lnTo>
                        <a:pt x="30" y="169"/>
                      </a:lnTo>
                      <a:lnTo>
                        <a:pt x="22" y="135"/>
                      </a:lnTo>
                      <a:lnTo>
                        <a:pt x="21" y="135"/>
                      </a:lnTo>
                      <a:lnTo>
                        <a:pt x="22" y="129"/>
                      </a:lnTo>
                      <a:lnTo>
                        <a:pt x="27" y="119"/>
                      </a:lnTo>
                      <a:lnTo>
                        <a:pt x="27" y="117"/>
                      </a:lnTo>
                      <a:lnTo>
                        <a:pt x="29" y="117"/>
                      </a:lnTo>
                      <a:lnTo>
                        <a:pt x="34" y="128"/>
                      </a:lnTo>
                      <a:lnTo>
                        <a:pt x="35" y="132"/>
                      </a:lnTo>
                      <a:lnTo>
                        <a:pt x="35" y="134"/>
                      </a:lnTo>
                      <a:lnTo>
                        <a:pt x="38" y="141"/>
                      </a:lnTo>
                      <a:lnTo>
                        <a:pt x="38" y="143"/>
                      </a:lnTo>
                      <a:lnTo>
                        <a:pt x="43" y="153"/>
                      </a:lnTo>
                      <a:lnTo>
                        <a:pt x="48" y="172"/>
                      </a:lnTo>
                      <a:lnTo>
                        <a:pt x="48" y="173"/>
                      </a:lnTo>
                      <a:lnTo>
                        <a:pt x="65" y="173"/>
                      </a:lnTo>
                      <a:lnTo>
                        <a:pt x="64" y="160"/>
                      </a:lnTo>
                      <a:lnTo>
                        <a:pt x="62" y="155"/>
                      </a:lnTo>
                      <a:lnTo>
                        <a:pt x="62" y="149"/>
                      </a:lnTo>
                      <a:lnTo>
                        <a:pt x="62" y="147"/>
                      </a:lnTo>
                      <a:lnTo>
                        <a:pt x="61" y="143"/>
                      </a:lnTo>
                      <a:lnTo>
                        <a:pt x="61" y="141"/>
                      </a:lnTo>
                      <a:lnTo>
                        <a:pt x="61" y="140"/>
                      </a:lnTo>
                      <a:lnTo>
                        <a:pt x="59" y="134"/>
                      </a:lnTo>
                      <a:lnTo>
                        <a:pt x="59" y="119"/>
                      </a:lnTo>
                      <a:lnTo>
                        <a:pt x="59" y="117"/>
                      </a:lnTo>
                      <a:lnTo>
                        <a:pt x="64" y="119"/>
                      </a:lnTo>
                      <a:lnTo>
                        <a:pt x="65" y="117"/>
                      </a:lnTo>
                      <a:lnTo>
                        <a:pt x="65" y="109"/>
                      </a:lnTo>
                      <a:lnTo>
                        <a:pt x="64" y="99"/>
                      </a:lnTo>
                      <a:lnTo>
                        <a:pt x="65" y="94"/>
                      </a:lnTo>
                      <a:lnTo>
                        <a:pt x="64" y="94"/>
                      </a:lnTo>
                      <a:lnTo>
                        <a:pt x="65" y="94"/>
                      </a:lnTo>
                      <a:lnTo>
                        <a:pt x="65" y="93"/>
                      </a:lnTo>
                      <a:lnTo>
                        <a:pt x="67" y="90"/>
                      </a:lnTo>
                      <a:lnTo>
                        <a:pt x="73" y="82"/>
                      </a:lnTo>
                      <a:lnTo>
                        <a:pt x="75" y="81"/>
                      </a:lnTo>
                      <a:lnTo>
                        <a:pt x="75" y="82"/>
                      </a:lnTo>
                      <a:lnTo>
                        <a:pt x="75" y="102"/>
                      </a:lnTo>
                      <a:lnTo>
                        <a:pt x="75" y="111"/>
                      </a:lnTo>
                      <a:lnTo>
                        <a:pt x="77" y="126"/>
                      </a:lnTo>
                      <a:lnTo>
                        <a:pt x="77" y="128"/>
                      </a:lnTo>
                      <a:lnTo>
                        <a:pt x="80" y="126"/>
                      </a:lnTo>
                      <a:lnTo>
                        <a:pt x="85" y="123"/>
                      </a:lnTo>
                      <a:lnTo>
                        <a:pt x="88" y="125"/>
                      </a:lnTo>
                      <a:lnTo>
                        <a:pt x="89" y="123"/>
                      </a:lnTo>
                      <a:lnTo>
                        <a:pt x="89" y="102"/>
                      </a:lnTo>
                      <a:lnTo>
                        <a:pt x="89" y="100"/>
                      </a:lnTo>
                      <a:lnTo>
                        <a:pt x="89" y="99"/>
                      </a:lnTo>
                      <a:lnTo>
                        <a:pt x="91" y="59"/>
                      </a:lnTo>
                      <a:lnTo>
                        <a:pt x="91" y="58"/>
                      </a:lnTo>
                      <a:lnTo>
                        <a:pt x="86" y="53"/>
                      </a:lnTo>
                      <a:lnTo>
                        <a:pt x="78" y="49"/>
                      </a:lnTo>
                      <a:lnTo>
                        <a:pt x="72" y="44"/>
                      </a:lnTo>
                      <a:close/>
                    </a:path>
                  </a:pathLst>
                </a:custGeom>
                <a:solidFill>
                  <a:srgbClr val="404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8" name="Freeform 1546">
                  <a:extLst>
                    <a:ext uri="{FF2B5EF4-FFF2-40B4-BE49-F238E27FC236}">
                      <a16:creationId xmlns:a16="http://schemas.microsoft.com/office/drawing/2014/main" id="{7F7BBF31-6CD2-40AC-8D6D-A741A9B92EBF}"/>
                    </a:ext>
                  </a:extLst>
                </p:cNvPr>
                <p:cNvSpPr>
                  <a:spLocks/>
                </p:cNvSpPr>
                <p:nvPr/>
              </p:nvSpPr>
              <p:spPr bwMode="auto">
                <a:xfrm>
                  <a:off x="1230" y="2502"/>
                  <a:ext cx="1" cy="3"/>
                </a:xfrm>
                <a:custGeom>
                  <a:avLst/>
                  <a:gdLst>
                    <a:gd name="T0" fmla="*/ 0 w 1"/>
                    <a:gd name="T1" fmla="*/ 0 h 3"/>
                    <a:gd name="T2" fmla="*/ 0 w 1"/>
                    <a:gd name="T3" fmla="*/ 0 h 3"/>
                    <a:gd name="T4" fmla="*/ 0 w 1"/>
                    <a:gd name="T5" fmla="*/ 0 h 3"/>
                    <a:gd name="T6" fmla="*/ 0 w 1"/>
                    <a:gd name="T7" fmla="*/ 2 h 3"/>
                    <a:gd name="T8" fmla="*/ 0 w 1"/>
                    <a:gd name="T9" fmla="*/ 2 h 3"/>
                    <a:gd name="T10" fmla="*/ 0 w 1"/>
                    <a:gd name="T11" fmla="*/ 3 h 3"/>
                    <a:gd name="T12" fmla="*/ 0 w 1"/>
                    <a:gd name="T13" fmla="*/ 3 h 3"/>
                    <a:gd name="T14" fmla="*/ 0 w 1"/>
                    <a:gd name="T15" fmla="*/ 3 h 3"/>
                    <a:gd name="T16" fmla="*/ 0 w 1"/>
                    <a:gd name="T17" fmla="*/ 2 h 3"/>
                    <a:gd name="T18" fmla="*/ 0 w 1"/>
                    <a:gd name="T19" fmla="*/ 2 h 3"/>
                    <a:gd name="T20" fmla="*/ 0 w 1"/>
                    <a:gd name="T21" fmla="*/ 0 h 3"/>
                    <a:gd name="T22" fmla="*/ 0 w 1"/>
                    <a:gd name="T23" fmla="*/ 0 h 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 h="3">
                      <a:moveTo>
                        <a:pt x="0" y="0"/>
                      </a:moveTo>
                      <a:lnTo>
                        <a:pt x="0" y="0"/>
                      </a:lnTo>
                      <a:lnTo>
                        <a:pt x="0" y="2"/>
                      </a:lnTo>
                      <a:lnTo>
                        <a:pt x="0" y="3"/>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9" name="Freeform 1547">
                  <a:extLst>
                    <a:ext uri="{FF2B5EF4-FFF2-40B4-BE49-F238E27FC236}">
                      <a16:creationId xmlns:a16="http://schemas.microsoft.com/office/drawing/2014/main" id="{D108A715-A680-40AA-AB41-BB8BA5101C00}"/>
                    </a:ext>
                  </a:extLst>
                </p:cNvPr>
                <p:cNvSpPr>
                  <a:spLocks/>
                </p:cNvSpPr>
                <p:nvPr/>
              </p:nvSpPr>
              <p:spPr bwMode="auto">
                <a:xfrm>
                  <a:off x="1215" y="2495"/>
                  <a:ext cx="15" cy="7"/>
                </a:xfrm>
                <a:custGeom>
                  <a:avLst/>
                  <a:gdLst>
                    <a:gd name="T0" fmla="*/ 0 w 15"/>
                    <a:gd name="T1" fmla="*/ 0 h 7"/>
                    <a:gd name="T2" fmla="*/ 0 w 15"/>
                    <a:gd name="T3" fmla="*/ 0 h 7"/>
                    <a:gd name="T4" fmla="*/ 1 w 15"/>
                    <a:gd name="T5" fmla="*/ 0 h 7"/>
                    <a:gd name="T6" fmla="*/ 3 w 15"/>
                    <a:gd name="T7" fmla="*/ 0 h 7"/>
                    <a:gd name="T8" fmla="*/ 3 w 15"/>
                    <a:gd name="T9" fmla="*/ 0 h 7"/>
                    <a:gd name="T10" fmla="*/ 4 w 15"/>
                    <a:gd name="T11" fmla="*/ 0 h 7"/>
                    <a:gd name="T12" fmla="*/ 6 w 15"/>
                    <a:gd name="T13" fmla="*/ 0 h 7"/>
                    <a:gd name="T14" fmla="*/ 7 w 15"/>
                    <a:gd name="T15" fmla="*/ 0 h 7"/>
                    <a:gd name="T16" fmla="*/ 7 w 15"/>
                    <a:gd name="T17" fmla="*/ 1 h 7"/>
                    <a:gd name="T18" fmla="*/ 9 w 15"/>
                    <a:gd name="T19" fmla="*/ 1 h 7"/>
                    <a:gd name="T20" fmla="*/ 9 w 15"/>
                    <a:gd name="T21" fmla="*/ 1 h 7"/>
                    <a:gd name="T22" fmla="*/ 11 w 15"/>
                    <a:gd name="T23" fmla="*/ 3 h 7"/>
                    <a:gd name="T24" fmla="*/ 11 w 15"/>
                    <a:gd name="T25" fmla="*/ 3 h 7"/>
                    <a:gd name="T26" fmla="*/ 12 w 15"/>
                    <a:gd name="T27" fmla="*/ 4 h 7"/>
                    <a:gd name="T28" fmla="*/ 12 w 15"/>
                    <a:gd name="T29" fmla="*/ 4 h 7"/>
                    <a:gd name="T30" fmla="*/ 14 w 15"/>
                    <a:gd name="T31" fmla="*/ 6 h 7"/>
                    <a:gd name="T32" fmla="*/ 14 w 15"/>
                    <a:gd name="T33" fmla="*/ 6 h 7"/>
                    <a:gd name="T34" fmla="*/ 15 w 15"/>
                    <a:gd name="T35" fmla="*/ 7 h 7"/>
                    <a:gd name="T36" fmla="*/ 14 w 15"/>
                    <a:gd name="T37" fmla="*/ 6 h 7"/>
                    <a:gd name="T38" fmla="*/ 14 w 15"/>
                    <a:gd name="T39" fmla="*/ 6 h 7"/>
                    <a:gd name="T40" fmla="*/ 12 w 15"/>
                    <a:gd name="T41" fmla="*/ 4 h 7"/>
                    <a:gd name="T42" fmla="*/ 12 w 15"/>
                    <a:gd name="T43" fmla="*/ 4 h 7"/>
                    <a:gd name="T44" fmla="*/ 11 w 15"/>
                    <a:gd name="T45" fmla="*/ 3 h 7"/>
                    <a:gd name="T46" fmla="*/ 11 w 15"/>
                    <a:gd name="T47" fmla="*/ 3 h 7"/>
                    <a:gd name="T48" fmla="*/ 9 w 15"/>
                    <a:gd name="T49" fmla="*/ 3 h 7"/>
                    <a:gd name="T50" fmla="*/ 9 w 15"/>
                    <a:gd name="T51" fmla="*/ 1 h 7"/>
                    <a:gd name="T52" fmla="*/ 7 w 15"/>
                    <a:gd name="T53" fmla="*/ 1 h 7"/>
                    <a:gd name="T54" fmla="*/ 6 w 15"/>
                    <a:gd name="T55" fmla="*/ 1 h 7"/>
                    <a:gd name="T56" fmla="*/ 6 w 15"/>
                    <a:gd name="T57" fmla="*/ 0 h 7"/>
                    <a:gd name="T58" fmla="*/ 4 w 15"/>
                    <a:gd name="T59" fmla="*/ 0 h 7"/>
                    <a:gd name="T60" fmla="*/ 3 w 15"/>
                    <a:gd name="T61" fmla="*/ 0 h 7"/>
                    <a:gd name="T62" fmla="*/ 3 w 15"/>
                    <a:gd name="T63" fmla="*/ 0 h 7"/>
                    <a:gd name="T64" fmla="*/ 1 w 15"/>
                    <a:gd name="T65" fmla="*/ 0 h 7"/>
                    <a:gd name="T66" fmla="*/ 0 w 15"/>
                    <a:gd name="T67" fmla="*/ 0 h 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5" h="7">
                      <a:moveTo>
                        <a:pt x="0" y="0"/>
                      </a:moveTo>
                      <a:lnTo>
                        <a:pt x="0" y="0"/>
                      </a:lnTo>
                      <a:lnTo>
                        <a:pt x="1" y="0"/>
                      </a:lnTo>
                      <a:lnTo>
                        <a:pt x="3" y="0"/>
                      </a:lnTo>
                      <a:lnTo>
                        <a:pt x="4" y="0"/>
                      </a:lnTo>
                      <a:lnTo>
                        <a:pt x="6" y="0"/>
                      </a:lnTo>
                      <a:lnTo>
                        <a:pt x="7" y="0"/>
                      </a:lnTo>
                      <a:lnTo>
                        <a:pt x="7" y="1"/>
                      </a:lnTo>
                      <a:lnTo>
                        <a:pt x="9" y="1"/>
                      </a:lnTo>
                      <a:lnTo>
                        <a:pt x="11" y="3"/>
                      </a:lnTo>
                      <a:lnTo>
                        <a:pt x="12" y="4"/>
                      </a:lnTo>
                      <a:lnTo>
                        <a:pt x="14" y="6"/>
                      </a:lnTo>
                      <a:lnTo>
                        <a:pt x="15" y="7"/>
                      </a:lnTo>
                      <a:lnTo>
                        <a:pt x="14" y="6"/>
                      </a:lnTo>
                      <a:lnTo>
                        <a:pt x="12" y="4"/>
                      </a:lnTo>
                      <a:lnTo>
                        <a:pt x="11" y="3"/>
                      </a:lnTo>
                      <a:lnTo>
                        <a:pt x="9" y="3"/>
                      </a:lnTo>
                      <a:lnTo>
                        <a:pt x="9" y="1"/>
                      </a:lnTo>
                      <a:lnTo>
                        <a:pt x="7" y="1"/>
                      </a:lnTo>
                      <a:lnTo>
                        <a:pt x="6" y="1"/>
                      </a:lnTo>
                      <a:lnTo>
                        <a:pt x="6" y="0"/>
                      </a:lnTo>
                      <a:lnTo>
                        <a:pt x="4" y="0"/>
                      </a:lnTo>
                      <a:lnTo>
                        <a:pt x="3" y="0"/>
                      </a:lnTo>
                      <a:lnTo>
                        <a:pt x="1"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0" name="Freeform 1548">
                  <a:extLst>
                    <a:ext uri="{FF2B5EF4-FFF2-40B4-BE49-F238E27FC236}">
                      <a16:creationId xmlns:a16="http://schemas.microsoft.com/office/drawing/2014/main" id="{11779F15-1BDC-4B6C-A2E6-E191C6FD84CF}"/>
                    </a:ext>
                  </a:extLst>
                </p:cNvPr>
                <p:cNvSpPr>
                  <a:spLocks/>
                </p:cNvSpPr>
                <p:nvPr/>
              </p:nvSpPr>
              <p:spPr bwMode="auto">
                <a:xfrm>
                  <a:off x="1211" y="2495"/>
                  <a:ext cx="4" cy="1"/>
                </a:xfrm>
                <a:custGeom>
                  <a:avLst/>
                  <a:gdLst>
                    <a:gd name="T0" fmla="*/ 0 w 4"/>
                    <a:gd name="T1" fmla="*/ 0 h 1"/>
                    <a:gd name="T2" fmla="*/ 0 w 4"/>
                    <a:gd name="T3" fmla="*/ 0 h 1"/>
                    <a:gd name="T4" fmla="*/ 0 w 4"/>
                    <a:gd name="T5" fmla="*/ 0 h 1"/>
                    <a:gd name="T6" fmla="*/ 2 w 4"/>
                    <a:gd name="T7" fmla="*/ 0 h 1"/>
                    <a:gd name="T8" fmla="*/ 2 w 4"/>
                    <a:gd name="T9" fmla="*/ 0 h 1"/>
                    <a:gd name="T10" fmla="*/ 4 w 4"/>
                    <a:gd name="T11" fmla="*/ 0 h 1"/>
                    <a:gd name="T12" fmla="*/ 2 w 4"/>
                    <a:gd name="T13" fmla="*/ 0 h 1"/>
                    <a:gd name="T14" fmla="*/ 2 w 4"/>
                    <a:gd name="T15" fmla="*/ 0 h 1"/>
                    <a:gd name="T16" fmla="*/ 0 w 4"/>
                    <a:gd name="T17" fmla="*/ 0 h 1"/>
                    <a:gd name="T18" fmla="*/ 0 w 4"/>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1">
                      <a:moveTo>
                        <a:pt x="0" y="0"/>
                      </a:moveTo>
                      <a:lnTo>
                        <a:pt x="0" y="0"/>
                      </a:lnTo>
                      <a:lnTo>
                        <a:pt x="2" y="0"/>
                      </a:lnTo>
                      <a:lnTo>
                        <a:pt x="4" y="0"/>
                      </a:lnTo>
                      <a:lnTo>
                        <a:pt x="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1" name="Freeform 1549">
                  <a:extLst>
                    <a:ext uri="{FF2B5EF4-FFF2-40B4-BE49-F238E27FC236}">
                      <a16:creationId xmlns:a16="http://schemas.microsoft.com/office/drawing/2014/main" id="{F65AC4F7-478F-43D7-BF7F-240ABC157CF7}"/>
                    </a:ext>
                  </a:extLst>
                </p:cNvPr>
                <p:cNvSpPr>
                  <a:spLocks/>
                </p:cNvSpPr>
                <p:nvPr/>
              </p:nvSpPr>
              <p:spPr bwMode="auto">
                <a:xfrm>
                  <a:off x="1203" y="2489"/>
                  <a:ext cx="8" cy="4"/>
                </a:xfrm>
                <a:custGeom>
                  <a:avLst/>
                  <a:gdLst>
                    <a:gd name="T0" fmla="*/ 0 w 8"/>
                    <a:gd name="T1" fmla="*/ 0 h 4"/>
                    <a:gd name="T2" fmla="*/ 0 w 8"/>
                    <a:gd name="T3" fmla="*/ 0 h 4"/>
                    <a:gd name="T4" fmla="*/ 0 w 8"/>
                    <a:gd name="T5" fmla="*/ 0 h 4"/>
                    <a:gd name="T6" fmla="*/ 0 w 8"/>
                    <a:gd name="T7" fmla="*/ 0 h 4"/>
                    <a:gd name="T8" fmla="*/ 2 w 8"/>
                    <a:gd name="T9" fmla="*/ 0 h 4"/>
                    <a:gd name="T10" fmla="*/ 2 w 8"/>
                    <a:gd name="T11" fmla="*/ 0 h 4"/>
                    <a:gd name="T12" fmla="*/ 2 w 8"/>
                    <a:gd name="T13" fmla="*/ 0 h 4"/>
                    <a:gd name="T14" fmla="*/ 4 w 8"/>
                    <a:gd name="T15" fmla="*/ 1 h 4"/>
                    <a:gd name="T16" fmla="*/ 4 w 8"/>
                    <a:gd name="T17" fmla="*/ 1 h 4"/>
                    <a:gd name="T18" fmla="*/ 5 w 8"/>
                    <a:gd name="T19" fmla="*/ 3 h 4"/>
                    <a:gd name="T20" fmla="*/ 5 w 8"/>
                    <a:gd name="T21" fmla="*/ 3 h 4"/>
                    <a:gd name="T22" fmla="*/ 7 w 8"/>
                    <a:gd name="T23" fmla="*/ 4 h 4"/>
                    <a:gd name="T24" fmla="*/ 7 w 8"/>
                    <a:gd name="T25" fmla="*/ 4 h 4"/>
                    <a:gd name="T26" fmla="*/ 8 w 8"/>
                    <a:gd name="T27" fmla="*/ 4 h 4"/>
                    <a:gd name="T28" fmla="*/ 7 w 8"/>
                    <a:gd name="T29" fmla="*/ 4 h 4"/>
                    <a:gd name="T30" fmla="*/ 7 w 8"/>
                    <a:gd name="T31" fmla="*/ 4 h 4"/>
                    <a:gd name="T32" fmla="*/ 5 w 8"/>
                    <a:gd name="T33" fmla="*/ 3 h 4"/>
                    <a:gd name="T34" fmla="*/ 5 w 8"/>
                    <a:gd name="T35" fmla="*/ 3 h 4"/>
                    <a:gd name="T36" fmla="*/ 5 w 8"/>
                    <a:gd name="T37" fmla="*/ 3 h 4"/>
                    <a:gd name="T38" fmla="*/ 4 w 8"/>
                    <a:gd name="T39" fmla="*/ 3 h 4"/>
                    <a:gd name="T40" fmla="*/ 4 w 8"/>
                    <a:gd name="T41" fmla="*/ 1 h 4"/>
                    <a:gd name="T42" fmla="*/ 4 w 8"/>
                    <a:gd name="T43" fmla="*/ 1 h 4"/>
                    <a:gd name="T44" fmla="*/ 2 w 8"/>
                    <a:gd name="T45" fmla="*/ 1 h 4"/>
                    <a:gd name="T46" fmla="*/ 2 w 8"/>
                    <a:gd name="T47" fmla="*/ 0 h 4"/>
                    <a:gd name="T48" fmla="*/ 2 w 8"/>
                    <a:gd name="T49" fmla="*/ 0 h 4"/>
                    <a:gd name="T50" fmla="*/ 2 w 8"/>
                    <a:gd name="T51" fmla="*/ 0 h 4"/>
                    <a:gd name="T52" fmla="*/ 0 w 8"/>
                    <a:gd name="T53" fmla="*/ 0 h 4"/>
                    <a:gd name="T54" fmla="*/ 0 w 8"/>
                    <a:gd name="T55" fmla="*/ 0 h 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8" h="4">
                      <a:moveTo>
                        <a:pt x="0" y="0"/>
                      </a:moveTo>
                      <a:lnTo>
                        <a:pt x="0" y="0"/>
                      </a:lnTo>
                      <a:lnTo>
                        <a:pt x="2" y="0"/>
                      </a:lnTo>
                      <a:lnTo>
                        <a:pt x="4" y="1"/>
                      </a:lnTo>
                      <a:lnTo>
                        <a:pt x="5" y="3"/>
                      </a:lnTo>
                      <a:lnTo>
                        <a:pt x="7" y="4"/>
                      </a:lnTo>
                      <a:lnTo>
                        <a:pt x="8" y="4"/>
                      </a:lnTo>
                      <a:lnTo>
                        <a:pt x="7" y="4"/>
                      </a:lnTo>
                      <a:lnTo>
                        <a:pt x="5" y="3"/>
                      </a:lnTo>
                      <a:lnTo>
                        <a:pt x="4" y="3"/>
                      </a:lnTo>
                      <a:lnTo>
                        <a:pt x="4" y="1"/>
                      </a:lnTo>
                      <a:lnTo>
                        <a:pt x="2" y="1"/>
                      </a:lnTo>
                      <a:lnTo>
                        <a:pt x="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2" name="Freeform 1550">
                  <a:extLst>
                    <a:ext uri="{FF2B5EF4-FFF2-40B4-BE49-F238E27FC236}">
                      <a16:creationId xmlns:a16="http://schemas.microsoft.com/office/drawing/2014/main" id="{BFED97E2-188D-429A-A100-72CBAC0B07E5}"/>
                    </a:ext>
                  </a:extLst>
                </p:cNvPr>
                <p:cNvSpPr>
                  <a:spLocks/>
                </p:cNvSpPr>
                <p:nvPr/>
              </p:nvSpPr>
              <p:spPr bwMode="auto">
                <a:xfrm>
                  <a:off x="1200" y="2489"/>
                  <a:ext cx="3" cy="1"/>
                </a:xfrm>
                <a:custGeom>
                  <a:avLst/>
                  <a:gdLst>
                    <a:gd name="T0" fmla="*/ 0 w 3"/>
                    <a:gd name="T1" fmla="*/ 0 h 1"/>
                    <a:gd name="T2" fmla="*/ 0 w 3"/>
                    <a:gd name="T3" fmla="*/ 0 h 1"/>
                    <a:gd name="T4" fmla="*/ 0 w 3"/>
                    <a:gd name="T5" fmla="*/ 0 h 1"/>
                    <a:gd name="T6" fmla="*/ 0 w 3"/>
                    <a:gd name="T7" fmla="*/ 0 h 1"/>
                    <a:gd name="T8" fmla="*/ 2 w 3"/>
                    <a:gd name="T9" fmla="*/ 0 h 1"/>
                    <a:gd name="T10" fmla="*/ 2 w 3"/>
                    <a:gd name="T11" fmla="*/ 0 h 1"/>
                    <a:gd name="T12" fmla="*/ 3 w 3"/>
                    <a:gd name="T13" fmla="*/ 0 h 1"/>
                    <a:gd name="T14" fmla="*/ 2 w 3"/>
                    <a:gd name="T15" fmla="*/ 0 h 1"/>
                    <a:gd name="T16" fmla="*/ 2 w 3"/>
                    <a:gd name="T17" fmla="*/ 0 h 1"/>
                    <a:gd name="T18" fmla="*/ 2 w 3"/>
                    <a:gd name="T19" fmla="*/ 0 h 1"/>
                    <a:gd name="T20" fmla="*/ 0 w 3"/>
                    <a:gd name="T21" fmla="*/ 0 h 1"/>
                    <a:gd name="T22" fmla="*/ 0 w 3"/>
                    <a:gd name="T23" fmla="*/ 0 h 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 h="1">
                      <a:moveTo>
                        <a:pt x="0" y="0"/>
                      </a:moveTo>
                      <a:lnTo>
                        <a:pt x="0" y="0"/>
                      </a:lnTo>
                      <a:lnTo>
                        <a:pt x="2" y="0"/>
                      </a:lnTo>
                      <a:lnTo>
                        <a:pt x="3" y="0"/>
                      </a:lnTo>
                      <a:lnTo>
                        <a:pt x="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3" name="Freeform 1551">
                  <a:extLst>
                    <a:ext uri="{FF2B5EF4-FFF2-40B4-BE49-F238E27FC236}">
                      <a16:creationId xmlns:a16="http://schemas.microsoft.com/office/drawing/2014/main" id="{FBB91626-3AED-4E0D-A8F3-1CD461D25C83}"/>
                    </a:ext>
                  </a:extLst>
                </p:cNvPr>
                <p:cNvSpPr>
                  <a:spLocks/>
                </p:cNvSpPr>
                <p:nvPr/>
              </p:nvSpPr>
              <p:spPr bwMode="auto">
                <a:xfrm>
                  <a:off x="1192" y="2484"/>
                  <a:ext cx="8" cy="5"/>
                </a:xfrm>
                <a:custGeom>
                  <a:avLst/>
                  <a:gdLst>
                    <a:gd name="T0" fmla="*/ 0 w 8"/>
                    <a:gd name="T1" fmla="*/ 0 h 5"/>
                    <a:gd name="T2" fmla="*/ 0 w 8"/>
                    <a:gd name="T3" fmla="*/ 0 h 5"/>
                    <a:gd name="T4" fmla="*/ 0 w 8"/>
                    <a:gd name="T5" fmla="*/ 0 h 5"/>
                    <a:gd name="T6" fmla="*/ 2 w 8"/>
                    <a:gd name="T7" fmla="*/ 0 h 5"/>
                    <a:gd name="T8" fmla="*/ 2 w 8"/>
                    <a:gd name="T9" fmla="*/ 0 h 5"/>
                    <a:gd name="T10" fmla="*/ 3 w 8"/>
                    <a:gd name="T11" fmla="*/ 2 h 5"/>
                    <a:gd name="T12" fmla="*/ 3 w 8"/>
                    <a:gd name="T13" fmla="*/ 2 h 5"/>
                    <a:gd name="T14" fmla="*/ 5 w 8"/>
                    <a:gd name="T15" fmla="*/ 2 h 5"/>
                    <a:gd name="T16" fmla="*/ 5 w 8"/>
                    <a:gd name="T17" fmla="*/ 2 h 5"/>
                    <a:gd name="T18" fmla="*/ 5 w 8"/>
                    <a:gd name="T19" fmla="*/ 3 h 5"/>
                    <a:gd name="T20" fmla="*/ 7 w 8"/>
                    <a:gd name="T21" fmla="*/ 3 h 5"/>
                    <a:gd name="T22" fmla="*/ 7 w 8"/>
                    <a:gd name="T23" fmla="*/ 3 h 5"/>
                    <a:gd name="T24" fmla="*/ 7 w 8"/>
                    <a:gd name="T25" fmla="*/ 3 h 5"/>
                    <a:gd name="T26" fmla="*/ 7 w 8"/>
                    <a:gd name="T27" fmla="*/ 5 h 5"/>
                    <a:gd name="T28" fmla="*/ 8 w 8"/>
                    <a:gd name="T29" fmla="*/ 5 h 5"/>
                    <a:gd name="T30" fmla="*/ 8 w 8"/>
                    <a:gd name="T31" fmla="*/ 5 h 5"/>
                    <a:gd name="T32" fmla="*/ 7 w 8"/>
                    <a:gd name="T33" fmla="*/ 5 h 5"/>
                    <a:gd name="T34" fmla="*/ 7 w 8"/>
                    <a:gd name="T35" fmla="*/ 5 h 5"/>
                    <a:gd name="T36" fmla="*/ 7 w 8"/>
                    <a:gd name="T37" fmla="*/ 5 h 5"/>
                    <a:gd name="T38" fmla="*/ 7 w 8"/>
                    <a:gd name="T39" fmla="*/ 3 h 5"/>
                    <a:gd name="T40" fmla="*/ 5 w 8"/>
                    <a:gd name="T41" fmla="*/ 3 h 5"/>
                    <a:gd name="T42" fmla="*/ 5 w 8"/>
                    <a:gd name="T43" fmla="*/ 3 h 5"/>
                    <a:gd name="T44" fmla="*/ 5 w 8"/>
                    <a:gd name="T45" fmla="*/ 3 h 5"/>
                    <a:gd name="T46" fmla="*/ 5 w 8"/>
                    <a:gd name="T47" fmla="*/ 2 h 5"/>
                    <a:gd name="T48" fmla="*/ 3 w 8"/>
                    <a:gd name="T49" fmla="*/ 2 h 5"/>
                    <a:gd name="T50" fmla="*/ 3 w 8"/>
                    <a:gd name="T51" fmla="*/ 2 h 5"/>
                    <a:gd name="T52" fmla="*/ 2 w 8"/>
                    <a:gd name="T53" fmla="*/ 2 h 5"/>
                    <a:gd name="T54" fmla="*/ 2 w 8"/>
                    <a:gd name="T55" fmla="*/ 0 h 5"/>
                    <a:gd name="T56" fmla="*/ 2 w 8"/>
                    <a:gd name="T57" fmla="*/ 0 h 5"/>
                    <a:gd name="T58" fmla="*/ 0 w 8"/>
                    <a:gd name="T59" fmla="*/ 0 h 5"/>
                    <a:gd name="T60" fmla="*/ 0 w 8"/>
                    <a:gd name="T61" fmla="*/ 0 h 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8" h="5">
                      <a:moveTo>
                        <a:pt x="0" y="0"/>
                      </a:moveTo>
                      <a:lnTo>
                        <a:pt x="0" y="0"/>
                      </a:lnTo>
                      <a:lnTo>
                        <a:pt x="2" y="0"/>
                      </a:lnTo>
                      <a:lnTo>
                        <a:pt x="3" y="2"/>
                      </a:lnTo>
                      <a:lnTo>
                        <a:pt x="5" y="2"/>
                      </a:lnTo>
                      <a:lnTo>
                        <a:pt x="5" y="3"/>
                      </a:lnTo>
                      <a:lnTo>
                        <a:pt x="7" y="3"/>
                      </a:lnTo>
                      <a:lnTo>
                        <a:pt x="7" y="5"/>
                      </a:lnTo>
                      <a:lnTo>
                        <a:pt x="8" y="5"/>
                      </a:lnTo>
                      <a:lnTo>
                        <a:pt x="7" y="5"/>
                      </a:lnTo>
                      <a:lnTo>
                        <a:pt x="7" y="3"/>
                      </a:lnTo>
                      <a:lnTo>
                        <a:pt x="5" y="3"/>
                      </a:lnTo>
                      <a:lnTo>
                        <a:pt x="5" y="2"/>
                      </a:lnTo>
                      <a:lnTo>
                        <a:pt x="3" y="2"/>
                      </a:lnTo>
                      <a:lnTo>
                        <a:pt x="2" y="2"/>
                      </a:lnTo>
                      <a:lnTo>
                        <a:pt x="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4" name="Freeform 1552">
                  <a:extLst>
                    <a:ext uri="{FF2B5EF4-FFF2-40B4-BE49-F238E27FC236}">
                      <a16:creationId xmlns:a16="http://schemas.microsoft.com/office/drawing/2014/main" id="{8AAF100F-FAA1-4B38-9566-9F0141CFB410}"/>
                    </a:ext>
                  </a:extLst>
                </p:cNvPr>
                <p:cNvSpPr>
                  <a:spLocks/>
                </p:cNvSpPr>
                <p:nvPr/>
              </p:nvSpPr>
              <p:spPr bwMode="auto">
                <a:xfrm>
                  <a:off x="1184" y="2479"/>
                  <a:ext cx="7" cy="5"/>
                </a:xfrm>
                <a:custGeom>
                  <a:avLst/>
                  <a:gdLst>
                    <a:gd name="T0" fmla="*/ 0 w 7"/>
                    <a:gd name="T1" fmla="*/ 0 h 5"/>
                    <a:gd name="T2" fmla="*/ 0 w 7"/>
                    <a:gd name="T3" fmla="*/ 0 h 5"/>
                    <a:gd name="T4" fmla="*/ 0 w 7"/>
                    <a:gd name="T5" fmla="*/ 0 h 5"/>
                    <a:gd name="T6" fmla="*/ 2 w 7"/>
                    <a:gd name="T7" fmla="*/ 0 h 5"/>
                    <a:gd name="T8" fmla="*/ 2 w 7"/>
                    <a:gd name="T9" fmla="*/ 0 h 5"/>
                    <a:gd name="T10" fmla="*/ 2 w 7"/>
                    <a:gd name="T11" fmla="*/ 2 h 5"/>
                    <a:gd name="T12" fmla="*/ 3 w 7"/>
                    <a:gd name="T13" fmla="*/ 2 h 5"/>
                    <a:gd name="T14" fmla="*/ 3 w 7"/>
                    <a:gd name="T15" fmla="*/ 2 h 5"/>
                    <a:gd name="T16" fmla="*/ 3 w 7"/>
                    <a:gd name="T17" fmla="*/ 2 h 5"/>
                    <a:gd name="T18" fmla="*/ 5 w 7"/>
                    <a:gd name="T19" fmla="*/ 4 h 5"/>
                    <a:gd name="T20" fmla="*/ 5 w 7"/>
                    <a:gd name="T21" fmla="*/ 4 h 5"/>
                    <a:gd name="T22" fmla="*/ 7 w 7"/>
                    <a:gd name="T23" fmla="*/ 4 h 5"/>
                    <a:gd name="T24" fmla="*/ 7 w 7"/>
                    <a:gd name="T25" fmla="*/ 4 h 5"/>
                    <a:gd name="T26" fmla="*/ 7 w 7"/>
                    <a:gd name="T27" fmla="*/ 5 h 5"/>
                    <a:gd name="T28" fmla="*/ 7 w 7"/>
                    <a:gd name="T29" fmla="*/ 5 h 5"/>
                    <a:gd name="T30" fmla="*/ 7 w 7"/>
                    <a:gd name="T31" fmla="*/ 4 h 5"/>
                    <a:gd name="T32" fmla="*/ 5 w 7"/>
                    <a:gd name="T33" fmla="*/ 4 h 5"/>
                    <a:gd name="T34" fmla="*/ 5 w 7"/>
                    <a:gd name="T35" fmla="*/ 4 h 5"/>
                    <a:gd name="T36" fmla="*/ 3 w 7"/>
                    <a:gd name="T37" fmla="*/ 2 h 5"/>
                    <a:gd name="T38" fmla="*/ 3 w 7"/>
                    <a:gd name="T39" fmla="*/ 2 h 5"/>
                    <a:gd name="T40" fmla="*/ 2 w 7"/>
                    <a:gd name="T41" fmla="*/ 2 h 5"/>
                    <a:gd name="T42" fmla="*/ 2 w 7"/>
                    <a:gd name="T43" fmla="*/ 0 h 5"/>
                    <a:gd name="T44" fmla="*/ 0 w 7"/>
                    <a:gd name="T45" fmla="*/ 0 h 5"/>
                    <a:gd name="T46" fmla="*/ 0 w 7"/>
                    <a:gd name="T47" fmla="*/ 0 h 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 h="5">
                      <a:moveTo>
                        <a:pt x="0" y="0"/>
                      </a:moveTo>
                      <a:lnTo>
                        <a:pt x="0" y="0"/>
                      </a:lnTo>
                      <a:lnTo>
                        <a:pt x="2" y="0"/>
                      </a:lnTo>
                      <a:lnTo>
                        <a:pt x="2" y="2"/>
                      </a:lnTo>
                      <a:lnTo>
                        <a:pt x="3" y="2"/>
                      </a:lnTo>
                      <a:lnTo>
                        <a:pt x="5" y="4"/>
                      </a:lnTo>
                      <a:lnTo>
                        <a:pt x="7" y="4"/>
                      </a:lnTo>
                      <a:lnTo>
                        <a:pt x="7" y="5"/>
                      </a:lnTo>
                      <a:lnTo>
                        <a:pt x="7" y="4"/>
                      </a:lnTo>
                      <a:lnTo>
                        <a:pt x="5" y="4"/>
                      </a:lnTo>
                      <a:lnTo>
                        <a:pt x="3" y="2"/>
                      </a:lnTo>
                      <a:lnTo>
                        <a:pt x="2" y="2"/>
                      </a:lnTo>
                      <a:lnTo>
                        <a:pt x="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5" name="Freeform 1553">
                  <a:extLst>
                    <a:ext uri="{FF2B5EF4-FFF2-40B4-BE49-F238E27FC236}">
                      <a16:creationId xmlns:a16="http://schemas.microsoft.com/office/drawing/2014/main" id="{7B931060-68AD-44E2-82B4-DAA63C043422}"/>
                    </a:ext>
                  </a:extLst>
                </p:cNvPr>
                <p:cNvSpPr>
                  <a:spLocks/>
                </p:cNvSpPr>
                <p:nvPr/>
              </p:nvSpPr>
              <p:spPr bwMode="auto">
                <a:xfrm>
                  <a:off x="1173" y="2469"/>
                  <a:ext cx="10" cy="9"/>
                </a:xfrm>
                <a:custGeom>
                  <a:avLst/>
                  <a:gdLst>
                    <a:gd name="T0" fmla="*/ 0 w 10"/>
                    <a:gd name="T1" fmla="*/ 0 h 9"/>
                    <a:gd name="T2" fmla="*/ 0 w 10"/>
                    <a:gd name="T3" fmla="*/ 0 h 9"/>
                    <a:gd name="T4" fmla="*/ 0 w 10"/>
                    <a:gd name="T5" fmla="*/ 0 h 9"/>
                    <a:gd name="T6" fmla="*/ 0 w 10"/>
                    <a:gd name="T7" fmla="*/ 0 h 9"/>
                    <a:gd name="T8" fmla="*/ 2 w 10"/>
                    <a:gd name="T9" fmla="*/ 0 h 9"/>
                    <a:gd name="T10" fmla="*/ 2 w 10"/>
                    <a:gd name="T11" fmla="*/ 1 h 9"/>
                    <a:gd name="T12" fmla="*/ 2 w 10"/>
                    <a:gd name="T13" fmla="*/ 1 h 9"/>
                    <a:gd name="T14" fmla="*/ 3 w 10"/>
                    <a:gd name="T15" fmla="*/ 3 h 9"/>
                    <a:gd name="T16" fmla="*/ 3 w 10"/>
                    <a:gd name="T17" fmla="*/ 3 h 9"/>
                    <a:gd name="T18" fmla="*/ 5 w 10"/>
                    <a:gd name="T19" fmla="*/ 4 h 9"/>
                    <a:gd name="T20" fmla="*/ 5 w 10"/>
                    <a:gd name="T21" fmla="*/ 4 h 9"/>
                    <a:gd name="T22" fmla="*/ 6 w 10"/>
                    <a:gd name="T23" fmla="*/ 6 h 9"/>
                    <a:gd name="T24" fmla="*/ 6 w 10"/>
                    <a:gd name="T25" fmla="*/ 7 h 9"/>
                    <a:gd name="T26" fmla="*/ 8 w 10"/>
                    <a:gd name="T27" fmla="*/ 7 h 9"/>
                    <a:gd name="T28" fmla="*/ 8 w 10"/>
                    <a:gd name="T29" fmla="*/ 9 h 9"/>
                    <a:gd name="T30" fmla="*/ 10 w 10"/>
                    <a:gd name="T31" fmla="*/ 9 h 9"/>
                    <a:gd name="T32" fmla="*/ 8 w 10"/>
                    <a:gd name="T33" fmla="*/ 9 h 9"/>
                    <a:gd name="T34" fmla="*/ 8 w 10"/>
                    <a:gd name="T35" fmla="*/ 9 h 9"/>
                    <a:gd name="T36" fmla="*/ 8 w 10"/>
                    <a:gd name="T37" fmla="*/ 7 h 9"/>
                    <a:gd name="T38" fmla="*/ 6 w 10"/>
                    <a:gd name="T39" fmla="*/ 7 h 9"/>
                    <a:gd name="T40" fmla="*/ 6 w 10"/>
                    <a:gd name="T41" fmla="*/ 6 h 9"/>
                    <a:gd name="T42" fmla="*/ 5 w 10"/>
                    <a:gd name="T43" fmla="*/ 6 h 9"/>
                    <a:gd name="T44" fmla="*/ 5 w 10"/>
                    <a:gd name="T45" fmla="*/ 4 h 9"/>
                    <a:gd name="T46" fmla="*/ 3 w 10"/>
                    <a:gd name="T47" fmla="*/ 3 h 9"/>
                    <a:gd name="T48" fmla="*/ 3 w 10"/>
                    <a:gd name="T49" fmla="*/ 3 h 9"/>
                    <a:gd name="T50" fmla="*/ 2 w 10"/>
                    <a:gd name="T51" fmla="*/ 1 h 9"/>
                    <a:gd name="T52" fmla="*/ 2 w 10"/>
                    <a:gd name="T53" fmla="*/ 1 h 9"/>
                    <a:gd name="T54" fmla="*/ 0 w 10"/>
                    <a:gd name="T55" fmla="*/ 0 h 9"/>
                    <a:gd name="T56" fmla="*/ 0 w 10"/>
                    <a:gd name="T57" fmla="*/ 0 h 9"/>
                    <a:gd name="T58" fmla="*/ 0 w 10"/>
                    <a:gd name="T59" fmla="*/ 0 h 9"/>
                    <a:gd name="T60" fmla="*/ 0 w 10"/>
                    <a:gd name="T61" fmla="*/ 0 h 9"/>
                    <a:gd name="T62" fmla="*/ 0 w 10"/>
                    <a:gd name="T63" fmla="*/ 0 h 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0" h="9">
                      <a:moveTo>
                        <a:pt x="0" y="0"/>
                      </a:moveTo>
                      <a:lnTo>
                        <a:pt x="0" y="0"/>
                      </a:lnTo>
                      <a:lnTo>
                        <a:pt x="2" y="0"/>
                      </a:lnTo>
                      <a:lnTo>
                        <a:pt x="2" y="1"/>
                      </a:lnTo>
                      <a:lnTo>
                        <a:pt x="3" y="3"/>
                      </a:lnTo>
                      <a:lnTo>
                        <a:pt x="5" y="4"/>
                      </a:lnTo>
                      <a:lnTo>
                        <a:pt x="6" y="6"/>
                      </a:lnTo>
                      <a:lnTo>
                        <a:pt x="6" y="7"/>
                      </a:lnTo>
                      <a:lnTo>
                        <a:pt x="8" y="7"/>
                      </a:lnTo>
                      <a:lnTo>
                        <a:pt x="8" y="9"/>
                      </a:lnTo>
                      <a:lnTo>
                        <a:pt x="10" y="9"/>
                      </a:lnTo>
                      <a:lnTo>
                        <a:pt x="8" y="9"/>
                      </a:lnTo>
                      <a:lnTo>
                        <a:pt x="8" y="7"/>
                      </a:lnTo>
                      <a:lnTo>
                        <a:pt x="6" y="7"/>
                      </a:lnTo>
                      <a:lnTo>
                        <a:pt x="6" y="6"/>
                      </a:lnTo>
                      <a:lnTo>
                        <a:pt x="5" y="6"/>
                      </a:lnTo>
                      <a:lnTo>
                        <a:pt x="5" y="4"/>
                      </a:lnTo>
                      <a:lnTo>
                        <a:pt x="3" y="3"/>
                      </a:lnTo>
                      <a:lnTo>
                        <a:pt x="2"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6" name="Freeform 1554">
                  <a:extLst>
                    <a:ext uri="{FF2B5EF4-FFF2-40B4-BE49-F238E27FC236}">
                      <a16:creationId xmlns:a16="http://schemas.microsoft.com/office/drawing/2014/main" id="{78C17704-CAA4-4FBF-B218-EF54DB5EBAAC}"/>
                    </a:ext>
                  </a:extLst>
                </p:cNvPr>
                <p:cNvSpPr>
                  <a:spLocks/>
                </p:cNvSpPr>
                <p:nvPr/>
              </p:nvSpPr>
              <p:spPr bwMode="auto">
                <a:xfrm>
                  <a:off x="1168" y="2461"/>
                  <a:ext cx="3" cy="8"/>
                </a:xfrm>
                <a:custGeom>
                  <a:avLst/>
                  <a:gdLst>
                    <a:gd name="T0" fmla="*/ 0 w 3"/>
                    <a:gd name="T1" fmla="*/ 0 h 8"/>
                    <a:gd name="T2" fmla="*/ 0 w 3"/>
                    <a:gd name="T3" fmla="*/ 0 h 8"/>
                    <a:gd name="T4" fmla="*/ 0 w 3"/>
                    <a:gd name="T5" fmla="*/ 0 h 8"/>
                    <a:gd name="T6" fmla="*/ 0 w 3"/>
                    <a:gd name="T7" fmla="*/ 2 h 8"/>
                    <a:gd name="T8" fmla="*/ 0 w 3"/>
                    <a:gd name="T9" fmla="*/ 2 h 8"/>
                    <a:gd name="T10" fmla="*/ 0 w 3"/>
                    <a:gd name="T11" fmla="*/ 3 h 8"/>
                    <a:gd name="T12" fmla="*/ 2 w 3"/>
                    <a:gd name="T13" fmla="*/ 3 h 8"/>
                    <a:gd name="T14" fmla="*/ 2 w 3"/>
                    <a:gd name="T15" fmla="*/ 5 h 8"/>
                    <a:gd name="T16" fmla="*/ 2 w 3"/>
                    <a:gd name="T17" fmla="*/ 5 h 8"/>
                    <a:gd name="T18" fmla="*/ 3 w 3"/>
                    <a:gd name="T19" fmla="*/ 6 h 8"/>
                    <a:gd name="T20" fmla="*/ 3 w 3"/>
                    <a:gd name="T21" fmla="*/ 6 h 8"/>
                    <a:gd name="T22" fmla="*/ 3 w 3"/>
                    <a:gd name="T23" fmla="*/ 6 h 8"/>
                    <a:gd name="T24" fmla="*/ 3 w 3"/>
                    <a:gd name="T25" fmla="*/ 8 h 8"/>
                    <a:gd name="T26" fmla="*/ 3 w 3"/>
                    <a:gd name="T27" fmla="*/ 6 h 8"/>
                    <a:gd name="T28" fmla="*/ 2 w 3"/>
                    <a:gd name="T29" fmla="*/ 6 h 8"/>
                    <a:gd name="T30" fmla="*/ 2 w 3"/>
                    <a:gd name="T31" fmla="*/ 5 h 8"/>
                    <a:gd name="T32" fmla="*/ 2 w 3"/>
                    <a:gd name="T33" fmla="*/ 5 h 8"/>
                    <a:gd name="T34" fmla="*/ 2 w 3"/>
                    <a:gd name="T35" fmla="*/ 5 h 8"/>
                    <a:gd name="T36" fmla="*/ 0 w 3"/>
                    <a:gd name="T37" fmla="*/ 3 h 8"/>
                    <a:gd name="T38" fmla="*/ 0 w 3"/>
                    <a:gd name="T39" fmla="*/ 3 h 8"/>
                    <a:gd name="T40" fmla="*/ 0 w 3"/>
                    <a:gd name="T41" fmla="*/ 2 h 8"/>
                    <a:gd name="T42" fmla="*/ 0 w 3"/>
                    <a:gd name="T43" fmla="*/ 2 h 8"/>
                    <a:gd name="T44" fmla="*/ 0 w 3"/>
                    <a:gd name="T45" fmla="*/ 0 h 8"/>
                    <a:gd name="T46" fmla="*/ 0 w 3"/>
                    <a:gd name="T47" fmla="*/ 0 h 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 h="8">
                      <a:moveTo>
                        <a:pt x="0" y="0"/>
                      </a:moveTo>
                      <a:lnTo>
                        <a:pt x="0" y="0"/>
                      </a:lnTo>
                      <a:lnTo>
                        <a:pt x="0" y="2"/>
                      </a:lnTo>
                      <a:lnTo>
                        <a:pt x="0" y="3"/>
                      </a:lnTo>
                      <a:lnTo>
                        <a:pt x="2" y="3"/>
                      </a:lnTo>
                      <a:lnTo>
                        <a:pt x="2" y="5"/>
                      </a:lnTo>
                      <a:lnTo>
                        <a:pt x="3" y="6"/>
                      </a:lnTo>
                      <a:lnTo>
                        <a:pt x="3" y="8"/>
                      </a:lnTo>
                      <a:lnTo>
                        <a:pt x="3" y="6"/>
                      </a:lnTo>
                      <a:lnTo>
                        <a:pt x="2" y="6"/>
                      </a:lnTo>
                      <a:lnTo>
                        <a:pt x="2" y="5"/>
                      </a:lnTo>
                      <a:lnTo>
                        <a:pt x="0" y="3"/>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7" name="Freeform 1555">
                  <a:extLst>
                    <a:ext uri="{FF2B5EF4-FFF2-40B4-BE49-F238E27FC236}">
                      <a16:creationId xmlns:a16="http://schemas.microsoft.com/office/drawing/2014/main" id="{49635C07-FC9C-4A2A-810D-AEF59F85A03E}"/>
                    </a:ext>
                  </a:extLst>
                </p:cNvPr>
                <p:cNvSpPr>
                  <a:spLocks/>
                </p:cNvSpPr>
                <p:nvPr/>
              </p:nvSpPr>
              <p:spPr bwMode="auto">
                <a:xfrm>
                  <a:off x="1164" y="2461"/>
                  <a:ext cx="3" cy="3"/>
                </a:xfrm>
                <a:custGeom>
                  <a:avLst/>
                  <a:gdLst>
                    <a:gd name="T0" fmla="*/ 0 w 3"/>
                    <a:gd name="T1" fmla="*/ 3 h 3"/>
                    <a:gd name="T2" fmla="*/ 0 w 3"/>
                    <a:gd name="T3" fmla="*/ 3 h 3"/>
                    <a:gd name="T4" fmla="*/ 0 w 3"/>
                    <a:gd name="T5" fmla="*/ 2 h 3"/>
                    <a:gd name="T6" fmla="*/ 0 w 3"/>
                    <a:gd name="T7" fmla="*/ 2 h 3"/>
                    <a:gd name="T8" fmla="*/ 1 w 3"/>
                    <a:gd name="T9" fmla="*/ 2 h 3"/>
                    <a:gd name="T10" fmla="*/ 1 w 3"/>
                    <a:gd name="T11" fmla="*/ 0 h 3"/>
                    <a:gd name="T12" fmla="*/ 1 w 3"/>
                    <a:gd name="T13" fmla="*/ 0 h 3"/>
                    <a:gd name="T14" fmla="*/ 1 w 3"/>
                    <a:gd name="T15" fmla="*/ 0 h 3"/>
                    <a:gd name="T16" fmla="*/ 3 w 3"/>
                    <a:gd name="T17" fmla="*/ 0 h 3"/>
                    <a:gd name="T18" fmla="*/ 1 w 3"/>
                    <a:gd name="T19" fmla="*/ 0 h 3"/>
                    <a:gd name="T20" fmla="*/ 1 w 3"/>
                    <a:gd name="T21" fmla="*/ 0 h 3"/>
                    <a:gd name="T22" fmla="*/ 1 w 3"/>
                    <a:gd name="T23" fmla="*/ 2 h 3"/>
                    <a:gd name="T24" fmla="*/ 0 w 3"/>
                    <a:gd name="T25" fmla="*/ 2 h 3"/>
                    <a:gd name="T26" fmla="*/ 0 w 3"/>
                    <a:gd name="T27" fmla="*/ 2 h 3"/>
                    <a:gd name="T28" fmla="*/ 0 w 3"/>
                    <a:gd name="T29" fmla="*/ 3 h 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 h="3">
                      <a:moveTo>
                        <a:pt x="0" y="3"/>
                      </a:moveTo>
                      <a:lnTo>
                        <a:pt x="0" y="3"/>
                      </a:lnTo>
                      <a:lnTo>
                        <a:pt x="0" y="2"/>
                      </a:lnTo>
                      <a:lnTo>
                        <a:pt x="1" y="2"/>
                      </a:lnTo>
                      <a:lnTo>
                        <a:pt x="1" y="0"/>
                      </a:lnTo>
                      <a:lnTo>
                        <a:pt x="3" y="0"/>
                      </a:lnTo>
                      <a:lnTo>
                        <a:pt x="1" y="0"/>
                      </a:lnTo>
                      <a:lnTo>
                        <a:pt x="1" y="2"/>
                      </a:lnTo>
                      <a:lnTo>
                        <a:pt x="0" y="2"/>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8" name="Freeform 1556">
                  <a:extLst>
                    <a:ext uri="{FF2B5EF4-FFF2-40B4-BE49-F238E27FC236}">
                      <a16:creationId xmlns:a16="http://schemas.microsoft.com/office/drawing/2014/main" id="{54633A02-CBBA-48FF-AA55-638D74AD6318}"/>
                    </a:ext>
                  </a:extLst>
                </p:cNvPr>
                <p:cNvSpPr>
                  <a:spLocks/>
                </p:cNvSpPr>
                <p:nvPr/>
              </p:nvSpPr>
              <p:spPr bwMode="auto">
                <a:xfrm>
                  <a:off x="1157" y="2466"/>
                  <a:ext cx="5" cy="6"/>
                </a:xfrm>
                <a:custGeom>
                  <a:avLst/>
                  <a:gdLst>
                    <a:gd name="T0" fmla="*/ 0 w 5"/>
                    <a:gd name="T1" fmla="*/ 6 h 6"/>
                    <a:gd name="T2" fmla="*/ 0 w 5"/>
                    <a:gd name="T3" fmla="*/ 6 h 6"/>
                    <a:gd name="T4" fmla="*/ 0 w 5"/>
                    <a:gd name="T5" fmla="*/ 4 h 6"/>
                    <a:gd name="T6" fmla="*/ 0 w 5"/>
                    <a:gd name="T7" fmla="*/ 4 h 6"/>
                    <a:gd name="T8" fmla="*/ 0 w 5"/>
                    <a:gd name="T9" fmla="*/ 3 h 6"/>
                    <a:gd name="T10" fmla="*/ 0 w 5"/>
                    <a:gd name="T11" fmla="*/ 3 h 6"/>
                    <a:gd name="T12" fmla="*/ 0 w 5"/>
                    <a:gd name="T13" fmla="*/ 1 h 6"/>
                    <a:gd name="T14" fmla="*/ 2 w 5"/>
                    <a:gd name="T15" fmla="*/ 1 h 6"/>
                    <a:gd name="T16" fmla="*/ 2 w 5"/>
                    <a:gd name="T17" fmla="*/ 1 h 6"/>
                    <a:gd name="T18" fmla="*/ 2 w 5"/>
                    <a:gd name="T19" fmla="*/ 0 h 6"/>
                    <a:gd name="T20" fmla="*/ 3 w 5"/>
                    <a:gd name="T21" fmla="*/ 0 h 6"/>
                    <a:gd name="T22" fmla="*/ 3 w 5"/>
                    <a:gd name="T23" fmla="*/ 0 h 6"/>
                    <a:gd name="T24" fmla="*/ 5 w 5"/>
                    <a:gd name="T25" fmla="*/ 0 h 6"/>
                    <a:gd name="T26" fmla="*/ 5 w 5"/>
                    <a:gd name="T27" fmla="*/ 0 h 6"/>
                    <a:gd name="T28" fmla="*/ 5 w 5"/>
                    <a:gd name="T29" fmla="*/ 0 h 6"/>
                    <a:gd name="T30" fmla="*/ 3 w 5"/>
                    <a:gd name="T31" fmla="*/ 0 h 6"/>
                    <a:gd name="T32" fmla="*/ 3 w 5"/>
                    <a:gd name="T33" fmla="*/ 0 h 6"/>
                    <a:gd name="T34" fmla="*/ 2 w 5"/>
                    <a:gd name="T35" fmla="*/ 1 h 6"/>
                    <a:gd name="T36" fmla="*/ 2 w 5"/>
                    <a:gd name="T37" fmla="*/ 1 h 6"/>
                    <a:gd name="T38" fmla="*/ 0 w 5"/>
                    <a:gd name="T39" fmla="*/ 3 h 6"/>
                    <a:gd name="T40" fmla="*/ 0 w 5"/>
                    <a:gd name="T41" fmla="*/ 3 h 6"/>
                    <a:gd name="T42" fmla="*/ 0 w 5"/>
                    <a:gd name="T43" fmla="*/ 4 h 6"/>
                    <a:gd name="T44" fmla="*/ 0 w 5"/>
                    <a:gd name="T45" fmla="*/ 4 h 6"/>
                    <a:gd name="T46" fmla="*/ 0 w 5"/>
                    <a:gd name="T47" fmla="*/ 6 h 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 h="6">
                      <a:moveTo>
                        <a:pt x="0" y="6"/>
                      </a:moveTo>
                      <a:lnTo>
                        <a:pt x="0" y="6"/>
                      </a:lnTo>
                      <a:lnTo>
                        <a:pt x="0" y="4"/>
                      </a:lnTo>
                      <a:lnTo>
                        <a:pt x="0" y="3"/>
                      </a:lnTo>
                      <a:lnTo>
                        <a:pt x="0" y="1"/>
                      </a:lnTo>
                      <a:lnTo>
                        <a:pt x="2" y="1"/>
                      </a:lnTo>
                      <a:lnTo>
                        <a:pt x="2" y="0"/>
                      </a:lnTo>
                      <a:lnTo>
                        <a:pt x="3" y="0"/>
                      </a:lnTo>
                      <a:lnTo>
                        <a:pt x="5" y="0"/>
                      </a:lnTo>
                      <a:lnTo>
                        <a:pt x="3" y="0"/>
                      </a:lnTo>
                      <a:lnTo>
                        <a:pt x="2" y="1"/>
                      </a:lnTo>
                      <a:lnTo>
                        <a:pt x="0" y="3"/>
                      </a:lnTo>
                      <a:lnTo>
                        <a:pt x="0" y="4"/>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9" name="Freeform 1557">
                  <a:extLst>
                    <a:ext uri="{FF2B5EF4-FFF2-40B4-BE49-F238E27FC236}">
                      <a16:creationId xmlns:a16="http://schemas.microsoft.com/office/drawing/2014/main" id="{A34ED169-29DE-4A7D-A31D-85077E0C5D49}"/>
                    </a:ext>
                  </a:extLst>
                </p:cNvPr>
                <p:cNvSpPr>
                  <a:spLocks/>
                </p:cNvSpPr>
                <p:nvPr/>
              </p:nvSpPr>
              <p:spPr bwMode="auto">
                <a:xfrm>
                  <a:off x="1157" y="2472"/>
                  <a:ext cx="10" cy="11"/>
                </a:xfrm>
                <a:custGeom>
                  <a:avLst/>
                  <a:gdLst>
                    <a:gd name="T0" fmla="*/ 10 w 10"/>
                    <a:gd name="T1" fmla="*/ 11 h 11"/>
                    <a:gd name="T2" fmla="*/ 10 w 10"/>
                    <a:gd name="T3" fmla="*/ 11 h 11"/>
                    <a:gd name="T4" fmla="*/ 10 w 10"/>
                    <a:gd name="T5" fmla="*/ 9 h 11"/>
                    <a:gd name="T6" fmla="*/ 8 w 10"/>
                    <a:gd name="T7" fmla="*/ 9 h 11"/>
                    <a:gd name="T8" fmla="*/ 8 w 10"/>
                    <a:gd name="T9" fmla="*/ 9 h 11"/>
                    <a:gd name="T10" fmla="*/ 8 w 10"/>
                    <a:gd name="T11" fmla="*/ 7 h 11"/>
                    <a:gd name="T12" fmla="*/ 7 w 10"/>
                    <a:gd name="T13" fmla="*/ 7 h 11"/>
                    <a:gd name="T14" fmla="*/ 7 w 10"/>
                    <a:gd name="T15" fmla="*/ 6 h 11"/>
                    <a:gd name="T16" fmla="*/ 5 w 10"/>
                    <a:gd name="T17" fmla="*/ 6 h 11"/>
                    <a:gd name="T18" fmla="*/ 5 w 10"/>
                    <a:gd name="T19" fmla="*/ 6 h 11"/>
                    <a:gd name="T20" fmla="*/ 3 w 10"/>
                    <a:gd name="T21" fmla="*/ 4 h 11"/>
                    <a:gd name="T22" fmla="*/ 3 w 10"/>
                    <a:gd name="T23" fmla="*/ 4 h 11"/>
                    <a:gd name="T24" fmla="*/ 2 w 10"/>
                    <a:gd name="T25" fmla="*/ 3 h 11"/>
                    <a:gd name="T26" fmla="*/ 2 w 10"/>
                    <a:gd name="T27" fmla="*/ 3 h 11"/>
                    <a:gd name="T28" fmla="*/ 0 w 10"/>
                    <a:gd name="T29" fmla="*/ 1 h 11"/>
                    <a:gd name="T30" fmla="*/ 0 w 10"/>
                    <a:gd name="T31" fmla="*/ 1 h 11"/>
                    <a:gd name="T32" fmla="*/ 0 w 10"/>
                    <a:gd name="T33" fmla="*/ 0 h 11"/>
                    <a:gd name="T34" fmla="*/ 0 w 10"/>
                    <a:gd name="T35" fmla="*/ 0 h 11"/>
                    <a:gd name="T36" fmla="*/ 0 w 10"/>
                    <a:gd name="T37" fmla="*/ 0 h 11"/>
                    <a:gd name="T38" fmla="*/ 0 w 10"/>
                    <a:gd name="T39" fmla="*/ 1 h 11"/>
                    <a:gd name="T40" fmla="*/ 2 w 10"/>
                    <a:gd name="T41" fmla="*/ 1 h 11"/>
                    <a:gd name="T42" fmla="*/ 2 w 10"/>
                    <a:gd name="T43" fmla="*/ 3 h 11"/>
                    <a:gd name="T44" fmla="*/ 2 w 10"/>
                    <a:gd name="T45" fmla="*/ 3 h 11"/>
                    <a:gd name="T46" fmla="*/ 3 w 10"/>
                    <a:gd name="T47" fmla="*/ 4 h 11"/>
                    <a:gd name="T48" fmla="*/ 3 w 10"/>
                    <a:gd name="T49" fmla="*/ 4 h 11"/>
                    <a:gd name="T50" fmla="*/ 5 w 10"/>
                    <a:gd name="T51" fmla="*/ 4 h 11"/>
                    <a:gd name="T52" fmla="*/ 5 w 10"/>
                    <a:gd name="T53" fmla="*/ 6 h 11"/>
                    <a:gd name="T54" fmla="*/ 7 w 10"/>
                    <a:gd name="T55" fmla="*/ 6 h 11"/>
                    <a:gd name="T56" fmla="*/ 7 w 10"/>
                    <a:gd name="T57" fmla="*/ 7 h 11"/>
                    <a:gd name="T58" fmla="*/ 8 w 10"/>
                    <a:gd name="T59" fmla="*/ 7 h 11"/>
                    <a:gd name="T60" fmla="*/ 8 w 10"/>
                    <a:gd name="T61" fmla="*/ 7 h 11"/>
                    <a:gd name="T62" fmla="*/ 10 w 10"/>
                    <a:gd name="T63" fmla="*/ 9 h 11"/>
                    <a:gd name="T64" fmla="*/ 10 w 10"/>
                    <a:gd name="T65" fmla="*/ 9 h 11"/>
                    <a:gd name="T66" fmla="*/ 10 w 10"/>
                    <a:gd name="T67" fmla="*/ 11 h 1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 h="11">
                      <a:moveTo>
                        <a:pt x="10" y="11"/>
                      </a:moveTo>
                      <a:lnTo>
                        <a:pt x="10" y="11"/>
                      </a:lnTo>
                      <a:lnTo>
                        <a:pt x="10" y="9"/>
                      </a:lnTo>
                      <a:lnTo>
                        <a:pt x="8" y="9"/>
                      </a:lnTo>
                      <a:lnTo>
                        <a:pt x="8" y="7"/>
                      </a:lnTo>
                      <a:lnTo>
                        <a:pt x="7" y="7"/>
                      </a:lnTo>
                      <a:lnTo>
                        <a:pt x="7" y="6"/>
                      </a:lnTo>
                      <a:lnTo>
                        <a:pt x="5" y="6"/>
                      </a:lnTo>
                      <a:lnTo>
                        <a:pt x="3" y="4"/>
                      </a:lnTo>
                      <a:lnTo>
                        <a:pt x="2" y="3"/>
                      </a:lnTo>
                      <a:lnTo>
                        <a:pt x="0" y="1"/>
                      </a:lnTo>
                      <a:lnTo>
                        <a:pt x="0" y="0"/>
                      </a:lnTo>
                      <a:lnTo>
                        <a:pt x="0" y="1"/>
                      </a:lnTo>
                      <a:lnTo>
                        <a:pt x="2" y="1"/>
                      </a:lnTo>
                      <a:lnTo>
                        <a:pt x="2" y="3"/>
                      </a:lnTo>
                      <a:lnTo>
                        <a:pt x="3" y="4"/>
                      </a:lnTo>
                      <a:lnTo>
                        <a:pt x="5" y="4"/>
                      </a:lnTo>
                      <a:lnTo>
                        <a:pt x="5" y="6"/>
                      </a:lnTo>
                      <a:lnTo>
                        <a:pt x="7" y="6"/>
                      </a:lnTo>
                      <a:lnTo>
                        <a:pt x="7" y="7"/>
                      </a:lnTo>
                      <a:lnTo>
                        <a:pt x="8" y="7"/>
                      </a:lnTo>
                      <a:lnTo>
                        <a:pt x="10" y="9"/>
                      </a:lnTo>
                      <a:lnTo>
                        <a:pt x="1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0" name="Freeform 1558">
                  <a:extLst>
                    <a:ext uri="{FF2B5EF4-FFF2-40B4-BE49-F238E27FC236}">
                      <a16:creationId xmlns:a16="http://schemas.microsoft.com/office/drawing/2014/main" id="{9194DA69-A767-4629-8A1F-A4CD6C95A8BF}"/>
                    </a:ext>
                  </a:extLst>
                </p:cNvPr>
                <p:cNvSpPr>
                  <a:spLocks/>
                </p:cNvSpPr>
                <p:nvPr/>
              </p:nvSpPr>
              <p:spPr bwMode="auto">
                <a:xfrm>
                  <a:off x="1168" y="2483"/>
                  <a:ext cx="11" cy="15"/>
                </a:xfrm>
                <a:custGeom>
                  <a:avLst/>
                  <a:gdLst>
                    <a:gd name="T0" fmla="*/ 11 w 11"/>
                    <a:gd name="T1" fmla="*/ 15 h 15"/>
                    <a:gd name="T2" fmla="*/ 11 w 11"/>
                    <a:gd name="T3" fmla="*/ 15 h 15"/>
                    <a:gd name="T4" fmla="*/ 11 w 11"/>
                    <a:gd name="T5" fmla="*/ 15 h 15"/>
                    <a:gd name="T6" fmla="*/ 11 w 11"/>
                    <a:gd name="T7" fmla="*/ 13 h 15"/>
                    <a:gd name="T8" fmla="*/ 11 w 11"/>
                    <a:gd name="T9" fmla="*/ 13 h 15"/>
                    <a:gd name="T10" fmla="*/ 10 w 11"/>
                    <a:gd name="T11" fmla="*/ 13 h 15"/>
                    <a:gd name="T12" fmla="*/ 10 w 11"/>
                    <a:gd name="T13" fmla="*/ 12 h 15"/>
                    <a:gd name="T14" fmla="*/ 8 w 11"/>
                    <a:gd name="T15" fmla="*/ 12 h 15"/>
                    <a:gd name="T16" fmla="*/ 8 w 11"/>
                    <a:gd name="T17" fmla="*/ 10 h 15"/>
                    <a:gd name="T18" fmla="*/ 7 w 11"/>
                    <a:gd name="T19" fmla="*/ 10 h 15"/>
                    <a:gd name="T20" fmla="*/ 7 w 11"/>
                    <a:gd name="T21" fmla="*/ 9 h 15"/>
                    <a:gd name="T22" fmla="*/ 5 w 11"/>
                    <a:gd name="T23" fmla="*/ 7 h 15"/>
                    <a:gd name="T24" fmla="*/ 3 w 11"/>
                    <a:gd name="T25" fmla="*/ 6 h 15"/>
                    <a:gd name="T26" fmla="*/ 3 w 11"/>
                    <a:gd name="T27" fmla="*/ 6 h 15"/>
                    <a:gd name="T28" fmla="*/ 2 w 11"/>
                    <a:gd name="T29" fmla="*/ 4 h 15"/>
                    <a:gd name="T30" fmla="*/ 0 w 11"/>
                    <a:gd name="T31" fmla="*/ 3 h 15"/>
                    <a:gd name="T32" fmla="*/ 0 w 11"/>
                    <a:gd name="T33" fmla="*/ 1 h 15"/>
                    <a:gd name="T34" fmla="*/ 0 w 11"/>
                    <a:gd name="T35" fmla="*/ 0 h 15"/>
                    <a:gd name="T36" fmla="*/ 0 w 11"/>
                    <a:gd name="T37" fmla="*/ 1 h 15"/>
                    <a:gd name="T38" fmla="*/ 2 w 11"/>
                    <a:gd name="T39" fmla="*/ 3 h 15"/>
                    <a:gd name="T40" fmla="*/ 2 w 11"/>
                    <a:gd name="T41" fmla="*/ 4 h 15"/>
                    <a:gd name="T42" fmla="*/ 3 w 11"/>
                    <a:gd name="T43" fmla="*/ 6 h 15"/>
                    <a:gd name="T44" fmla="*/ 5 w 11"/>
                    <a:gd name="T45" fmla="*/ 6 h 15"/>
                    <a:gd name="T46" fmla="*/ 5 w 11"/>
                    <a:gd name="T47" fmla="*/ 7 h 15"/>
                    <a:gd name="T48" fmla="*/ 7 w 11"/>
                    <a:gd name="T49" fmla="*/ 9 h 15"/>
                    <a:gd name="T50" fmla="*/ 7 w 11"/>
                    <a:gd name="T51" fmla="*/ 9 h 15"/>
                    <a:gd name="T52" fmla="*/ 8 w 11"/>
                    <a:gd name="T53" fmla="*/ 10 h 15"/>
                    <a:gd name="T54" fmla="*/ 8 w 11"/>
                    <a:gd name="T55" fmla="*/ 12 h 15"/>
                    <a:gd name="T56" fmla="*/ 10 w 11"/>
                    <a:gd name="T57" fmla="*/ 12 h 15"/>
                    <a:gd name="T58" fmla="*/ 10 w 11"/>
                    <a:gd name="T59" fmla="*/ 12 h 15"/>
                    <a:gd name="T60" fmla="*/ 11 w 11"/>
                    <a:gd name="T61" fmla="*/ 13 h 15"/>
                    <a:gd name="T62" fmla="*/ 11 w 11"/>
                    <a:gd name="T63" fmla="*/ 13 h 15"/>
                    <a:gd name="T64" fmla="*/ 11 w 11"/>
                    <a:gd name="T65" fmla="*/ 13 h 15"/>
                    <a:gd name="T66" fmla="*/ 11 w 11"/>
                    <a:gd name="T67" fmla="*/ 15 h 1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1" h="15">
                      <a:moveTo>
                        <a:pt x="11" y="15"/>
                      </a:moveTo>
                      <a:lnTo>
                        <a:pt x="11" y="15"/>
                      </a:lnTo>
                      <a:lnTo>
                        <a:pt x="11" y="13"/>
                      </a:lnTo>
                      <a:lnTo>
                        <a:pt x="10" y="13"/>
                      </a:lnTo>
                      <a:lnTo>
                        <a:pt x="10" y="12"/>
                      </a:lnTo>
                      <a:lnTo>
                        <a:pt x="8" y="12"/>
                      </a:lnTo>
                      <a:lnTo>
                        <a:pt x="8" y="10"/>
                      </a:lnTo>
                      <a:lnTo>
                        <a:pt x="7" y="10"/>
                      </a:lnTo>
                      <a:lnTo>
                        <a:pt x="7" y="9"/>
                      </a:lnTo>
                      <a:lnTo>
                        <a:pt x="5" y="7"/>
                      </a:lnTo>
                      <a:lnTo>
                        <a:pt x="3" y="6"/>
                      </a:lnTo>
                      <a:lnTo>
                        <a:pt x="2" y="4"/>
                      </a:lnTo>
                      <a:lnTo>
                        <a:pt x="0" y="3"/>
                      </a:lnTo>
                      <a:lnTo>
                        <a:pt x="0" y="1"/>
                      </a:lnTo>
                      <a:lnTo>
                        <a:pt x="0" y="0"/>
                      </a:lnTo>
                      <a:lnTo>
                        <a:pt x="0" y="1"/>
                      </a:lnTo>
                      <a:lnTo>
                        <a:pt x="2" y="3"/>
                      </a:lnTo>
                      <a:lnTo>
                        <a:pt x="2" y="4"/>
                      </a:lnTo>
                      <a:lnTo>
                        <a:pt x="3" y="6"/>
                      </a:lnTo>
                      <a:lnTo>
                        <a:pt x="5" y="6"/>
                      </a:lnTo>
                      <a:lnTo>
                        <a:pt x="5" y="7"/>
                      </a:lnTo>
                      <a:lnTo>
                        <a:pt x="7" y="9"/>
                      </a:lnTo>
                      <a:lnTo>
                        <a:pt x="8" y="10"/>
                      </a:lnTo>
                      <a:lnTo>
                        <a:pt x="8" y="12"/>
                      </a:lnTo>
                      <a:lnTo>
                        <a:pt x="10" y="12"/>
                      </a:lnTo>
                      <a:lnTo>
                        <a:pt x="11" y="13"/>
                      </a:lnTo>
                      <a:lnTo>
                        <a:pt x="11"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1" name="Freeform 1559">
                  <a:extLst>
                    <a:ext uri="{FF2B5EF4-FFF2-40B4-BE49-F238E27FC236}">
                      <a16:creationId xmlns:a16="http://schemas.microsoft.com/office/drawing/2014/main" id="{0B8B04CB-B38A-47FB-9A7A-995108C4D8FF}"/>
                    </a:ext>
                  </a:extLst>
                </p:cNvPr>
                <p:cNvSpPr>
                  <a:spLocks/>
                </p:cNvSpPr>
                <p:nvPr/>
              </p:nvSpPr>
              <p:spPr bwMode="auto">
                <a:xfrm>
                  <a:off x="1181" y="2498"/>
                  <a:ext cx="5" cy="4"/>
                </a:xfrm>
                <a:custGeom>
                  <a:avLst/>
                  <a:gdLst>
                    <a:gd name="T0" fmla="*/ 5 w 5"/>
                    <a:gd name="T1" fmla="*/ 4 h 4"/>
                    <a:gd name="T2" fmla="*/ 5 w 5"/>
                    <a:gd name="T3" fmla="*/ 4 h 4"/>
                    <a:gd name="T4" fmla="*/ 5 w 5"/>
                    <a:gd name="T5" fmla="*/ 4 h 4"/>
                    <a:gd name="T6" fmla="*/ 5 w 5"/>
                    <a:gd name="T7" fmla="*/ 3 h 4"/>
                    <a:gd name="T8" fmla="*/ 3 w 5"/>
                    <a:gd name="T9" fmla="*/ 3 h 4"/>
                    <a:gd name="T10" fmla="*/ 3 w 5"/>
                    <a:gd name="T11" fmla="*/ 3 h 4"/>
                    <a:gd name="T12" fmla="*/ 3 w 5"/>
                    <a:gd name="T13" fmla="*/ 3 h 4"/>
                    <a:gd name="T14" fmla="*/ 2 w 5"/>
                    <a:gd name="T15" fmla="*/ 3 h 4"/>
                    <a:gd name="T16" fmla="*/ 2 w 5"/>
                    <a:gd name="T17" fmla="*/ 1 h 4"/>
                    <a:gd name="T18" fmla="*/ 0 w 5"/>
                    <a:gd name="T19" fmla="*/ 1 h 4"/>
                    <a:gd name="T20" fmla="*/ 0 w 5"/>
                    <a:gd name="T21" fmla="*/ 1 h 4"/>
                    <a:gd name="T22" fmla="*/ 0 w 5"/>
                    <a:gd name="T23" fmla="*/ 0 h 4"/>
                    <a:gd name="T24" fmla="*/ 0 w 5"/>
                    <a:gd name="T25" fmla="*/ 0 h 4"/>
                    <a:gd name="T26" fmla="*/ 0 w 5"/>
                    <a:gd name="T27" fmla="*/ 0 h 4"/>
                    <a:gd name="T28" fmla="*/ 0 w 5"/>
                    <a:gd name="T29" fmla="*/ 0 h 4"/>
                    <a:gd name="T30" fmla="*/ 0 w 5"/>
                    <a:gd name="T31" fmla="*/ 1 h 4"/>
                    <a:gd name="T32" fmla="*/ 2 w 5"/>
                    <a:gd name="T33" fmla="*/ 1 h 4"/>
                    <a:gd name="T34" fmla="*/ 2 w 5"/>
                    <a:gd name="T35" fmla="*/ 1 h 4"/>
                    <a:gd name="T36" fmla="*/ 2 w 5"/>
                    <a:gd name="T37" fmla="*/ 3 h 4"/>
                    <a:gd name="T38" fmla="*/ 3 w 5"/>
                    <a:gd name="T39" fmla="*/ 3 h 4"/>
                    <a:gd name="T40" fmla="*/ 3 w 5"/>
                    <a:gd name="T41" fmla="*/ 3 h 4"/>
                    <a:gd name="T42" fmla="*/ 3 w 5"/>
                    <a:gd name="T43" fmla="*/ 3 h 4"/>
                    <a:gd name="T44" fmla="*/ 5 w 5"/>
                    <a:gd name="T45" fmla="*/ 3 h 4"/>
                    <a:gd name="T46" fmla="*/ 5 w 5"/>
                    <a:gd name="T47" fmla="*/ 3 h 4"/>
                    <a:gd name="T48" fmla="*/ 5 w 5"/>
                    <a:gd name="T49" fmla="*/ 4 h 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 h="4">
                      <a:moveTo>
                        <a:pt x="5" y="4"/>
                      </a:moveTo>
                      <a:lnTo>
                        <a:pt x="5" y="4"/>
                      </a:lnTo>
                      <a:lnTo>
                        <a:pt x="5" y="3"/>
                      </a:lnTo>
                      <a:lnTo>
                        <a:pt x="3" y="3"/>
                      </a:lnTo>
                      <a:lnTo>
                        <a:pt x="2" y="3"/>
                      </a:lnTo>
                      <a:lnTo>
                        <a:pt x="2" y="1"/>
                      </a:lnTo>
                      <a:lnTo>
                        <a:pt x="0" y="1"/>
                      </a:lnTo>
                      <a:lnTo>
                        <a:pt x="0" y="0"/>
                      </a:lnTo>
                      <a:lnTo>
                        <a:pt x="0" y="1"/>
                      </a:lnTo>
                      <a:lnTo>
                        <a:pt x="2" y="1"/>
                      </a:lnTo>
                      <a:lnTo>
                        <a:pt x="2" y="3"/>
                      </a:lnTo>
                      <a:lnTo>
                        <a:pt x="3" y="3"/>
                      </a:lnTo>
                      <a:lnTo>
                        <a:pt x="5" y="3"/>
                      </a:lnTo>
                      <a:lnTo>
                        <a:pt x="5"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2" name="Freeform 1560">
                  <a:extLst>
                    <a:ext uri="{FF2B5EF4-FFF2-40B4-BE49-F238E27FC236}">
                      <a16:creationId xmlns:a16="http://schemas.microsoft.com/office/drawing/2014/main" id="{A0AF6599-BEFD-43CE-BD4D-CC7436F18345}"/>
                    </a:ext>
                  </a:extLst>
                </p:cNvPr>
                <p:cNvSpPr>
                  <a:spLocks/>
                </p:cNvSpPr>
                <p:nvPr/>
              </p:nvSpPr>
              <p:spPr bwMode="auto">
                <a:xfrm>
                  <a:off x="1187" y="2502"/>
                  <a:ext cx="1" cy="8"/>
                </a:xfrm>
                <a:custGeom>
                  <a:avLst/>
                  <a:gdLst>
                    <a:gd name="T0" fmla="*/ 0 w 1"/>
                    <a:gd name="T1" fmla="*/ 8 h 8"/>
                    <a:gd name="T2" fmla="*/ 0 w 1"/>
                    <a:gd name="T3" fmla="*/ 8 h 8"/>
                    <a:gd name="T4" fmla="*/ 0 w 1"/>
                    <a:gd name="T5" fmla="*/ 6 h 8"/>
                    <a:gd name="T6" fmla="*/ 0 w 1"/>
                    <a:gd name="T7" fmla="*/ 6 h 8"/>
                    <a:gd name="T8" fmla="*/ 0 w 1"/>
                    <a:gd name="T9" fmla="*/ 5 h 8"/>
                    <a:gd name="T10" fmla="*/ 0 w 1"/>
                    <a:gd name="T11" fmla="*/ 5 h 8"/>
                    <a:gd name="T12" fmla="*/ 0 w 1"/>
                    <a:gd name="T13" fmla="*/ 3 h 8"/>
                    <a:gd name="T14" fmla="*/ 0 w 1"/>
                    <a:gd name="T15" fmla="*/ 3 h 8"/>
                    <a:gd name="T16" fmla="*/ 0 w 1"/>
                    <a:gd name="T17" fmla="*/ 2 h 8"/>
                    <a:gd name="T18" fmla="*/ 0 w 1"/>
                    <a:gd name="T19" fmla="*/ 2 h 8"/>
                    <a:gd name="T20" fmla="*/ 0 w 1"/>
                    <a:gd name="T21" fmla="*/ 0 h 8"/>
                    <a:gd name="T22" fmla="*/ 0 w 1"/>
                    <a:gd name="T23" fmla="*/ 0 h 8"/>
                    <a:gd name="T24" fmla="*/ 0 w 1"/>
                    <a:gd name="T25" fmla="*/ 0 h 8"/>
                    <a:gd name="T26" fmla="*/ 0 w 1"/>
                    <a:gd name="T27" fmla="*/ 2 h 8"/>
                    <a:gd name="T28" fmla="*/ 0 w 1"/>
                    <a:gd name="T29" fmla="*/ 2 h 8"/>
                    <a:gd name="T30" fmla="*/ 0 w 1"/>
                    <a:gd name="T31" fmla="*/ 3 h 8"/>
                    <a:gd name="T32" fmla="*/ 0 w 1"/>
                    <a:gd name="T33" fmla="*/ 3 h 8"/>
                    <a:gd name="T34" fmla="*/ 0 w 1"/>
                    <a:gd name="T35" fmla="*/ 5 h 8"/>
                    <a:gd name="T36" fmla="*/ 0 w 1"/>
                    <a:gd name="T37" fmla="*/ 5 h 8"/>
                    <a:gd name="T38" fmla="*/ 0 w 1"/>
                    <a:gd name="T39" fmla="*/ 6 h 8"/>
                    <a:gd name="T40" fmla="*/ 0 w 1"/>
                    <a:gd name="T41" fmla="*/ 6 h 8"/>
                    <a:gd name="T42" fmla="*/ 0 w 1"/>
                    <a:gd name="T43" fmla="*/ 8 h 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 h="8">
                      <a:moveTo>
                        <a:pt x="0" y="8"/>
                      </a:moveTo>
                      <a:lnTo>
                        <a:pt x="0" y="8"/>
                      </a:lnTo>
                      <a:lnTo>
                        <a:pt x="0" y="6"/>
                      </a:lnTo>
                      <a:lnTo>
                        <a:pt x="0" y="5"/>
                      </a:lnTo>
                      <a:lnTo>
                        <a:pt x="0" y="3"/>
                      </a:lnTo>
                      <a:lnTo>
                        <a:pt x="0" y="2"/>
                      </a:lnTo>
                      <a:lnTo>
                        <a:pt x="0" y="0"/>
                      </a:lnTo>
                      <a:lnTo>
                        <a:pt x="0" y="2"/>
                      </a:lnTo>
                      <a:lnTo>
                        <a:pt x="0" y="3"/>
                      </a:lnTo>
                      <a:lnTo>
                        <a:pt x="0" y="5"/>
                      </a:lnTo>
                      <a:lnTo>
                        <a:pt x="0" y="6"/>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3" name="Freeform 1561">
                  <a:extLst>
                    <a:ext uri="{FF2B5EF4-FFF2-40B4-BE49-F238E27FC236}">
                      <a16:creationId xmlns:a16="http://schemas.microsoft.com/office/drawing/2014/main" id="{97A62E91-0546-4A16-B92E-642EC52399A5}"/>
                    </a:ext>
                  </a:extLst>
                </p:cNvPr>
                <p:cNvSpPr>
                  <a:spLocks/>
                </p:cNvSpPr>
                <p:nvPr/>
              </p:nvSpPr>
              <p:spPr bwMode="auto">
                <a:xfrm>
                  <a:off x="1170" y="2510"/>
                  <a:ext cx="16" cy="27"/>
                </a:xfrm>
                <a:custGeom>
                  <a:avLst/>
                  <a:gdLst>
                    <a:gd name="T0" fmla="*/ 0 w 16"/>
                    <a:gd name="T1" fmla="*/ 27 h 27"/>
                    <a:gd name="T2" fmla="*/ 0 w 16"/>
                    <a:gd name="T3" fmla="*/ 27 h 27"/>
                    <a:gd name="T4" fmla="*/ 0 w 16"/>
                    <a:gd name="T5" fmla="*/ 27 h 27"/>
                    <a:gd name="T6" fmla="*/ 1 w 16"/>
                    <a:gd name="T7" fmla="*/ 26 h 27"/>
                    <a:gd name="T8" fmla="*/ 1 w 16"/>
                    <a:gd name="T9" fmla="*/ 26 h 27"/>
                    <a:gd name="T10" fmla="*/ 3 w 16"/>
                    <a:gd name="T11" fmla="*/ 24 h 27"/>
                    <a:gd name="T12" fmla="*/ 3 w 16"/>
                    <a:gd name="T13" fmla="*/ 24 h 27"/>
                    <a:gd name="T14" fmla="*/ 3 w 16"/>
                    <a:gd name="T15" fmla="*/ 24 h 27"/>
                    <a:gd name="T16" fmla="*/ 5 w 16"/>
                    <a:gd name="T17" fmla="*/ 24 h 27"/>
                    <a:gd name="T18" fmla="*/ 5 w 16"/>
                    <a:gd name="T19" fmla="*/ 23 h 27"/>
                    <a:gd name="T20" fmla="*/ 5 w 16"/>
                    <a:gd name="T21" fmla="*/ 23 h 27"/>
                    <a:gd name="T22" fmla="*/ 6 w 16"/>
                    <a:gd name="T23" fmla="*/ 23 h 27"/>
                    <a:gd name="T24" fmla="*/ 6 w 16"/>
                    <a:gd name="T25" fmla="*/ 21 h 27"/>
                    <a:gd name="T26" fmla="*/ 6 w 16"/>
                    <a:gd name="T27" fmla="*/ 21 h 27"/>
                    <a:gd name="T28" fmla="*/ 6 w 16"/>
                    <a:gd name="T29" fmla="*/ 21 h 27"/>
                    <a:gd name="T30" fmla="*/ 8 w 16"/>
                    <a:gd name="T31" fmla="*/ 20 h 27"/>
                    <a:gd name="T32" fmla="*/ 8 w 16"/>
                    <a:gd name="T33" fmla="*/ 20 h 27"/>
                    <a:gd name="T34" fmla="*/ 8 w 16"/>
                    <a:gd name="T35" fmla="*/ 18 h 27"/>
                    <a:gd name="T36" fmla="*/ 8 w 16"/>
                    <a:gd name="T37" fmla="*/ 18 h 27"/>
                    <a:gd name="T38" fmla="*/ 9 w 16"/>
                    <a:gd name="T39" fmla="*/ 16 h 27"/>
                    <a:gd name="T40" fmla="*/ 9 w 16"/>
                    <a:gd name="T41" fmla="*/ 16 h 27"/>
                    <a:gd name="T42" fmla="*/ 9 w 16"/>
                    <a:gd name="T43" fmla="*/ 15 h 27"/>
                    <a:gd name="T44" fmla="*/ 9 w 16"/>
                    <a:gd name="T45" fmla="*/ 13 h 27"/>
                    <a:gd name="T46" fmla="*/ 11 w 16"/>
                    <a:gd name="T47" fmla="*/ 12 h 27"/>
                    <a:gd name="T48" fmla="*/ 11 w 16"/>
                    <a:gd name="T49" fmla="*/ 10 h 27"/>
                    <a:gd name="T50" fmla="*/ 11 w 16"/>
                    <a:gd name="T51" fmla="*/ 9 h 27"/>
                    <a:gd name="T52" fmla="*/ 13 w 16"/>
                    <a:gd name="T53" fmla="*/ 7 h 27"/>
                    <a:gd name="T54" fmla="*/ 13 w 16"/>
                    <a:gd name="T55" fmla="*/ 6 h 27"/>
                    <a:gd name="T56" fmla="*/ 14 w 16"/>
                    <a:gd name="T57" fmla="*/ 4 h 27"/>
                    <a:gd name="T58" fmla="*/ 14 w 16"/>
                    <a:gd name="T59" fmla="*/ 1 h 27"/>
                    <a:gd name="T60" fmla="*/ 16 w 16"/>
                    <a:gd name="T61" fmla="*/ 0 h 27"/>
                    <a:gd name="T62" fmla="*/ 16 w 16"/>
                    <a:gd name="T63" fmla="*/ 1 h 27"/>
                    <a:gd name="T64" fmla="*/ 14 w 16"/>
                    <a:gd name="T65" fmla="*/ 4 h 27"/>
                    <a:gd name="T66" fmla="*/ 13 w 16"/>
                    <a:gd name="T67" fmla="*/ 6 h 27"/>
                    <a:gd name="T68" fmla="*/ 13 w 16"/>
                    <a:gd name="T69" fmla="*/ 7 h 27"/>
                    <a:gd name="T70" fmla="*/ 13 w 16"/>
                    <a:gd name="T71" fmla="*/ 10 h 27"/>
                    <a:gd name="T72" fmla="*/ 11 w 16"/>
                    <a:gd name="T73" fmla="*/ 10 h 27"/>
                    <a:gd name="T74" fmla="*/ 11 w 16"/>
                    <a:gd name="T75" fmla="*/ 12 h 27"/>
                    <a:gd name="T76" fmla="*/ 11 w 16"/>
                    <a:gd name="T77" fmla="*/ 13 h 27"/>
                    <a:gd name="T78" fmla="*/ 9 w 16"/>
                    <a:gd name="T79" fmla="*/ 15 h 27"/>
                    <a:gd name="T80" fmla="*/ 9 w 16"/>
                    <a:gd name="T81" fmla="*/ 16 h 27"/>
                    <a:gd name="T82" fmla="*/ 9 w 16"/>
                    <a:gd name="T83" fmla="*/ 16 h 27"/>
                    <a:gd name="T84" fmla="*/ 8 w 16"/>
                    <a:gd name="T85" fmla="*/ 18 h 27"/>
                    <a:gd name="T86" fmla="*/ 8 w 16"/>
                    <a:gd name="T87" fmla="*/ 18 h 27"/>
                    <a:gd name="T88" fmla="*/ 8 w 16"/>
                    <a:gd name="T89" fmla="*/ 20 h 27"/>
                    <a:gd name="T90" fmla="*/ 8 w 16"/>
                    <a:gd name="T91" fmla="*/ 20 h 27"/>
                    <a:gd name="T92" fmla="*/ 8 w 16"/>
                    <a:gd name="T93" fmla="*/ 21 h 27"/>
                    <a:gd name="T94" fmla="*/ 6 w 16"/>
                    <a:gd name="T95" fmla="*/ 21 h 27"/>
                    <a:gd name="T96" fmla="*/ 6 w 16"/>
                    <a:gd name="T97" fmla="*/ 23 h 27"/>
                    <a:gd name="T98" fmla="*/ 6 w 16"/>
                    <a:gd name="T99" fmla="*/ 23 h 27"/>
                    <a:gd name="T100" fmla="*/ 6 w 16"/>
                    <a:gd name="T101" fmla="*/ 23 h 27"/>
                    <a:gd name="T102" fmla="*/ 5 w 16"/>
                    <a:gd name="T103" fmla="*/ 23 h 27"/>
                    <a:gd name="T104" fmla="*/ 5 w 16"/>
                    <a:gd name="T105" fmla="*/ 24 h 27"/>
                    <a:gd name="T106" fmla="*/ 5 w 16"/>
                    <a:gd name="T107" fmla="*/ 24 h 27"/>
                    <a:gd name="T108" fmla="*/ 3 w 16"/>
                    <a:gd name="T109" fmla="*/ 24 h 27"/>
                    <a:gd name="T110" fmla="*/ 3 w 16"/>
                    <a:gd name="T111" fmla="*/ 26 h 27"/>
                    <a:gd name="T112" fmla="*/ 1 w 16"/>
                    <a:gd name="T113" fmla="*/ 26 h 27"/>
                    <a:gd name="T114" fmla="*/ 1 w 16"/>
                    <a:gd name="T115" fmla="*/ 26 h 27"/>
                    <a:gd name="T116" fmla="*/ 0 w 16"/>
                    <a:gd name="T117" fmla="*/ 27 h 27"/>
                    <a:gd name="T118" fmla="*/ 0 w 16"/>
                    <a:gd name="T119" fmla="*/ 27 h 2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6" h="27">
                      <a:moveTo>
                        <a:pt x="0" y="27"/>
                      </a:moveTo>
                      <a:lnTo>
                        <a:pt x="0" y="27"/>
                      </a:lnTo>
                      <a:lnTo>
                        <a:pt x="1" y="26"/>
                      </a:lnTo>
                      <a:lnTo>
                        <a:pt x="3" y="24"/>
                      </a:lnTo>
                      <a:lnTo>
                        <a:pt x="5" y="24"/>
                      </a:lnTo>
                      <a:lnTo>
                        <a:pt x="5" y="23"/>
                      </a:lnTo>
                      <a:lnTo>
                        <a:pt x="6" y="23"/>
                      </a:lnTo>
                      <a:lnTo>
                        <a:pt x="6" y="21"/>
                      </a:lnTo>
                      <a:lnTo>
                        <a:pt x="8" y="20"/>
                      </a:lnTo>
                      <a:lnTo>
                        <a:pt x="8" y="18"/>
                      </a:lnTo>
                      <a:lnTo>
                        <a:pt x="9" y="16"/>
                      </a:lnTo>
                      <a:lnTo>
                        <a:pt x="9" y="15"/>
                      </a:lnTo>
                      <a:lnTo>
                        <a:pt x="9" y="13"/>
                      </a:lnTo>
                      <a:lnTo>
                        <a:pt x="11" y="12"/>
                      </a:lnTo>
                      <a:lnTo>
                        <a:pt x="11" y="10"/>
                      </a:lnTo>
                      <a:lnTo>
                        <a:pt x="11" y="9"/>
                      </a:lnTo>
                      <a:lnTo>
                        <a:pt x="13" y="7"/>
                      </a:lnTo>
                      <a:lnTo>
                        <a:pt x="13" y="6"/>
                      </a:lnTo>
                      <a:lnTo>
                        <a:pt x="14" y="4"/>
                      </a:lnTo>
                      <a:lnTo>
                        <a:pt x="14" y="1"/>
                      </a:lnTo>
                      <a:lnTo>
                        <a:pt x="16" y="0"/>
                      </a:lnTo>
                      <a:lnTo>
                        <a:pt x="16" y="1"/>
                      </a:lnTo>
                      <a:lnTo>
                        <a:pt x="14" y="4"/>
                      </a:lnTo>
                      <a:lnTo>
                        <a:pt x="13" y="6"/>
                      </a:lnTo>
                      <a:lnTo>
                        <a:pt x="13" y="7"/>
                      </a:lnTo>
                      <a:lnTo>
                        <a:pt x="13" y="10"/>
                      </a:lnTo>
                      <a:lnTo>
                        <a:pt x="11" y="10"/>
                      </a:lnTo>
                      <a:lnTo>
                        <a:pt x="11" y="12"/>
                      </a:lnTo>
                      <a:lnTo>
                        <a:pt x="11" y="13"/>
                      </a:lnTo>
                      <a:lnTo>
                        <a:pt x="9" y="15"/>
                      </a:lnTo>
                      <a:lnTo>
                        <a:pt x="9" y="16"/>
                      </a:lnTo>
                      <a:lnTo>
                        <a:pt x="8" y="18"/>
                      </a:lnTo>
                      <a:lnTo>
                        <a:pt x="8" y="20"/>
                      </a:lnTo>
                      <a:lnTo>
                        <a:pt x="8" y="21"/>
                      </a:lnTo>
                      <a:lnTo>
                        <a:pt x="6" y="21"/>
                      </a:lnTo>
                      <a:lnTo>
                        <a:pt x="6" y="23"/>
                      </a:lnTo>
                      <a:lnTo>
                        <a:pt x="5" y="23"/>
                      </a:lnTo>
                      <a:lnTo>
                        <a:pt x="5" y="24"/>
                      </a:lnTo>
                      <a:lnTo>
                        <a:pt x="3" y="24"/>
                      </a:lnTo>
                      <a:lnTo>
                        <a:pt x="3" y="26"/>
                      </a:lnTo>
                      <a:lnTo>
                        <a:pt x="1" y="26"/>
                      </a:lnTo>
                      <a:lnTo>
                        <a:pt x="0"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4" name="Freeform 1562">
                  <a:extLst>
                    <a:ext uri="{FF2B5EF4-FFF2-40B4-BE49-F238E27FC236}">
                      <a16:creationId xmlns:a16="http://schemas.microsoft.com/office/drawing/2014/main" id="{5619367D-4239-4D22-856B-7DF62DABCCC0}"/>
                    </a:ext>
                  </a:extLst>
                </p:cNvPr>
                <p:cNvSpPr>
                  <a:spLocks/>
                </p:cNvSpPr>
                <p:nvPr/>
              </p:nvSpPr>
              <p:spPr bwMode="auto">
                <a:xfrm>
                  <a:off x="1160" y="2539"/>
                  <a:ext cx="10" cy="9"/>
                </a:xfrm>
                <a:custGeom>
                  <a:avLst/>
                  <a:gdLst>
                    <a:gd name="T0" fmla="*/ 0 w 10"/>
                    <a:gd name="T1" fmla="*/ 9 h 9"/>
                    <a:gd name="T2" fmla="*/ 0 w 10"/>
                    <a:gd name="T3" fmla="*/ 9 h 9"/>
                    <a:gd name="T4" fmla="*/ 2 w 10"/>
                    <a:gd name="T5" fmla="*/ 7 h 9"/>
                    <a:gd name="T6" fmla="*/ 4 w 10"/>
                    <a:gd name="T7" fmla="*/ 6 h 9"/>
                    <a:gd name="T8" fmla="*/ 5 w 10"/>
                    <a:gd name="T9" fmla="*/ 4 h 9"/>
                    <a:gd name="T10" fmla="*/ 7 w 10"/>
                    <a:gd name="T11" fmla="*/ 3 h 9"/>
                    <a:gd name="T12" fmla="*/ 7 w 10"/>
                    <a:gd name="T13" fmla="*/ 3 h 9"/>
                    <a:gd name="T14" fmla="*/ 8 w 10"/>
                    <a:gd name="T15" fmla="*/ 1 h 9"/>
                    <a:gd name="T16" fmla="*/ 8 w 10"/>
                    <a:gd name="T17" fmla="*/ 1 h 9"/>
                    <a:gd name="T18" fmla="*/ 8 w 10"/>
                    <a:gd name="T19" fmla="*/ 0 h 9"/>
                    <a:gd name="T20" fmla="*/ 8 w 10"/>
                    <a:gd name="T21" fmla="*/ 0 h 9"/>
                    <a:gd name="T22" fmla="*/ 8 w 10"/>
                    <a:gd name="T23" fmla="*/ 0 h 9"/>
                    <a:gd name="T24" fmla="*/ 10 w 10"/>
                    <a:gd name="T25" fmla="*/ 0 h 9"/>
                    <a:gd name="T26" fmla="*/ 8 w 10"/>
                    <a:gd name="T27" fmla="*/ 0 h 9"/>
                    <a:gd name="T28" fmla="*/ 8 w 10"/>
                    <a:gd name="T29" fmla="*/ 0 h 9"/>
                    <a:gd name="T30" fmla="*/ 8 w 10"/>
                    <a:gd name="T31" fmla="*/ 1 h 9"/>
                    <a:gd name="T32" fmla="*/ 8 w 10"/>
                    <a:gd name="T33" fmla="*/ 1 h 9"/>
                    <a:gd name="T34" fmla="*/ 8 w 10"/>
                    <a:gd name="T35" fmla="*/ 3 h 9"/>
                    <a:gd name="T36" fmla="*/ 7 w 10"/>
                    <a:gd name="T37" fmla="*/ 3 h 9"/>
                    <a:gd name="T38" fmla="*/ 5 w 10"/>
                    <a:gd name="T39" fmla="*/ 4 h 9"/>
                    <a:gd name="T40" fmla="*/ 4 w 10"/>
                    <a:gd name="T41" fmla="*/ 6 h 9"/>
                    <a:gd name="T42" fmla="*/ 2 w 10"/>
                    <a:gd name="T43" fmla="*/ 7 h 9"/>
                    <a:gd name="T44" fmla="*/ 0 w 10"/>
                    <a:gd name="T45" fmla="*/ 9 h 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 h="9">
                      <a:moveTo>
                        <a:pt x="0" y="9"/>
                      </a:moveTo>
                      <a:lnTo>
                        <a:pt x="0" y="9"/>
                      </a:lnTo>
                      <a:lnTo>
                        <a:pt x="2" y="7"/>
                      </a:lnTo>
                      <a:lnTo>
                        <a:pt x="4" y="6"/>
                      </a:lnTo>
                      <a:lnTo>
                        <a:pt x="5" y="4"/>
                      </a:lnTo>
                      <a:lnTo>
                        <a:pt x="7" y="3"/>
                      </a:lnTo>
                      <a:lnTo>
                        <a:pt x="8" y="1"/>
                      </a:lnTo>
                      <a:lnTo>
                        <a:pt x="8" y="0"/>
                      </a:lnTo>
                      <a:lnTo>
                        <a:pt x="10" y="0"/>
                      </a:lnTo>
                      <a:lnTo>
                        <a:pt x="8" y="0"/>
                      </a:lnTo>
                      <a:lnTo>
                        <a:pt x="8" y="1"/>
                      </a:lnTo>
                      <a:lnTo>
                        <a:pt x="8" y="3"/>
                      </a:lnTo>
                      <a:lnTo>
                        <a:pt x="7" y="3"/>
                      </a:lnTo>
                      <a:lnTo>
                        <a:pt x="5" y="4"/>
                      </a:lnTo>
                      <a:lnTo>
                        <a:pt x="4" y="6"/>
                      </a:lnTo>
                      <a:lnTo>
                        <a:pt x="2" y="7"/>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5" name="Freeform 1563">
                  <a:extLst>
                    <a:ext uri="{FF2B5EF4-FFF2-40B4-BE49-F238E27FC236}">
                      <a16:creationId xmlns:a16="http://schemas.microsoft.com/office/drawing/2014/main" id="{95EF55DD-3D48-4DC6-BB32-7A57F127F246}"/>
                    </a:ext>
                  </a:extLst>
                </p:cNvPr>
                <p:cNvSpPr>
                  <a:spLocks/>
                </p:cNvSpPr>
                <p:nvPr/>
              </p:nvSpPr>
              <p:spPr bwMode="auto">
                <a:xfrm>
                  <a:off x="1157" y="2549"/>
                  <a:ext cx="2" cy="5"/>
                </a:xfrm>
                <a:custGeom>
                  <a:avLst/>
                  <a:gdLst>
                    <a:gd name="T0" fmla="*/ 0 w 2"/>
                    <a:gd name="T1" fmla="*/ 5 h 5"/>
                    <a:gd name="T2" fmla="*/ 0 w 2"/>
                    <a:gd name="T3" fmla="*/ 5 h 5"/>
                    <a:gd name="T4" fmla="*/ 0 w 2"/>
                    <a:gd name="T5" fmla="*/ 5 h 5"/>
                    <a:gd name="T6" fmla="*/ 0 w 2"/>
                    <a:gd name="T7" fmla="*/ 3 h 5"/>
                    <a:gd name="T8" fmla="*/ 0 w 2"/>
                    <a:gd name="T9" fmla="*/ 3 h 5"/>
                    <a:gd name="T10" fmla="*/ 0 w 2"/>
                    <a:gd name="T11" fmla="*/ 2 h 5"/>
                    <a:gd name="T12" fmla="*/ 0 w 2"/>
                    <a:gd name="T13" fmla="*/ 2 h 5"/>
                    <a:gd name="T14" fmla="*/ 0 w 2"/>
                    <a:gd name="T15" fmla="*/ 2 h 5"/>
                    <a:gd name="T16" fmla="*/ 0 w 2"/>
                    <a:gd name="T17" fmla="*/ 0 h 5"/>
                    <a:gd name="T18" fmla="*/ 2 w 2"/>
                    <a:gd name="T19" fmla="*/ 0 h 5"/>
                    <a:gd name="T20" fmla="*/ 2 w 2"/>
                    <a:gd name="T21" fmla="*/ 0 h 5"/>
                    <a:gd name="T22" fmla="*/ 2 w 2"/>
                    <a:gd name="T23" fmla="*/ 0 h 5"/>
                    <a:gd name="T24" fmla="*/ 2 w 2"/>
                    <a:gd name="T25" fmla="*/ 0 h 5"/>
                    <a:gd name="T26" fmla="*/ 2 w 2"/>
                    <a:gd name="T27" fmla="*/ 0 h 5"/>
                    <a:gd name="T28" fmla="*/ 2 w 2"/>
                    <a:gd name="T29" fmla="*/ 0 h 5"/>
                    <a:gd name="T30" fmla="*/ 0 w 2"/>
                    <a:gd name="T31" fmla="*/ 2 h 5"/>
                    <a:gd name="T32" fmla="*/ 0 w 2"/>
                    <a:gd name="T33" fmla="*/ 2 h 5"/>
                    <a:gd name="T34" fmla="*/ 0 w 2"/>
                    <a:gd name="T35" fmla="*/ 3 h 5"/>
                    <a:gd name="T36" fmla="*/ 0 w 2"/>
                    <a:gd name="T37" fmla="*/ 3 h 5"/>
                    <a:gd name="T38" fmla="*/ 0 w 2"/>
                    <a:gd name="T39" fmla="*/ 3 h 5"/>
                    <a:gd name="T40" fmla="*/ 0 w 2"/>
                    <a:gd name="T41" fmla="*/ 5 h 5"/>
                    <a:gd name="T42" fmla="*/ 0 w 2"/>
                    <a:gd name="T43" fmla="*/ 5 h 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 h="5">
                      <a:moveTo>
                        <a:pt x="0" y="5"/>
                      </a:moveTo>
                      <a:lnTo>
                        <a:pt x="0" y="5"/>
                      </a:lnTo>
                      <a:lnTo>
                        <a:pt x="0" y="3"/>
                      </a:lnTo>
                      <a:lnTo>
                        <a:pt x="0" y="2"/>
                      </a:lnTo>
                      <a:lnTo>
                        <a:pt x="0" y="0"/>
                      </a:lnTo>
                      <a:lnTo>
                        <a:pt x="2" y="0"/>
                      </a:lnTo>
                      <a:lnTo>
                        <a:pt x="0" y="2"/>
                      </a:lnTo>
                      <a:lnTo>
                        <a:pt x="0" y="3"/>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6" name="Freeform 1564">
                  <a:extLst>
                    <a:ext uri="{FF2B5EF4-FFF2-40B4-BE49-F238E27FC236}">
                      <a16:creationId xmlns:a16="http://schemas.microsoft.com/office/drawing/2014/main" id="{5C528060-ED28-4813-BC81-633BC09BF07C}"/>
                    </a:ext>
                  </a:extLst>
                </p:cNvPr>
                <p:cNvSpPr>
                  <a:spLocks/>
                </p:cNvSpPr>
                <p:nvPr/>
              </p:nvSpPr>
              <p:spPr bwMode="auto">
                <a:xfrm>
                  <a:off x="1157" y="2555"/>
                  <a:ext cx="11" cy="5"/>
                </a:xfrm>
                <a:custGeom>
                  <a:avLst/>
                  <a:gdLst>
                    <a:gd name="T0" fmla="*/ 11 w 11"/>
                    <a:gd name="T1" fmla="*/ 5 h 5"/>
                    <a:gd name="T2" fmla="*/ 11 w 11"/>
                    <a:gd name="T3" fmla="*/ 5 h 5"/>
                    <a:gd name="T4" fmla="*/ 10 w 11"/>
                    <a:gd name="T5" fmla="*/ 5 h 5"/>
                    <a:gd name="T6" fmla="*/ 10 w 11"/>
                    <a:gd name="T7" fmla="*/ 3 h 5"/>
                    <a:gd name="T8" fmla="*/ 8 w 11"/>
                    <a:gd name="T9" fmla="*/ 3 h 5"/>
                    <a:gd name="T10" fmla="*/ 7 w 11"/>
                    <a:gd name="T11" fmla="*/ 3 h 5"/>
                    <a:gd name="T12" fmla="*/ 7 w 11"/>
                    <a:gd name="T13" fmla="*/ 3 h 5"/>
                    <a:gd name="T14" fmla="*/ 5 w 11"/>
                    <a:gd name="T15" fmla="*/ 2 h 5"/>
                    <a:gd name="T16" fmla="*/ 5 w 11"/>
                    <a:gd name="T17" fmla="*/ 2 h 5"/>
                    <a:gd name="T18" fmla="*/ 3 w 11"/>
                    <a:gd name="T19" fmla="*/ 2 h 5"/>
                    <a:gd name="T20" fmla="*/ 2 w 11"/>
                    <a:gd name="T21" fmla="*/ 2 h 5"/>
                    <a:gd name="T22" fmla="*/ 2 w 11"/>
                    <a:gd name="T23" fmla="*/ 2 h 5"/>
                    <a:gd name="T24" fmla="*/ 0 w 11"/>
                    <a:gd name="T25" fmla="*/ 2 h 5"/>
                    <a:gd name="T26" fmla="*/ 0 w 11"/>
                    <a:gd name="T27" fmla="*/ 0 h 5"/>
                    <a:gd name="T28" fmla="*/ 0 w 11"/>
                    <a:gd name="T29" fmla="*/ 0 h 5"/>
                    <a:gd name="T30" fmla="*/ 0 w 11"/>
                    <a:gd name="T31" fmla="*/ 0 h 5"/>
                    <a:gd name="T32" fmla="*/ 0 w 11"/>
                    <a:gd name="T33" fmla="*/ 0 h 5"/>
                    <a:gd name="T34" fmla="*/ 0 w 11"/>
                    <a:gd name="T35" fmla="*/ 0 h 5"/>
                    <a:gd name="T36" fmla="*/ 2 w 11"/>
                    <a:gd name="T37" fmla="*/ 2 h 5"/>
                    <a:gd name="T38" fmla="*/ 3 w 11"/>
                    <a:gd name="T39" fmla="*/ 2 h 5"/>
                    <a:gd name="T40" fmla="*/ 3 w 11"/>
                    <a:gd name="T41" fmla="*/ 2 h 5"/>
                    <a:gd name="T42" fmla="*/ 5 w 11"/>
                    <a:gd name="T43" fmla="*/ 2 h 5"/>
                    <a:gd name="T44" fmla="*/ 5 w 11"/>
                    <a:gd name="T45" fmla="*/ 2 h 5"/>
                    <a:gd name="T46" fmla="*/ 7 w 11"/>
                    <a:gd name="T47" fmla="*/ 2 h 5"/>
                    <a:gd name="T48" fmla="*/ 7 w 11"/>
                    <a:gd name="T49" fmla="*/ 3 h 5"/>
                    <a:gd name="T50" fmla="*/ 8 w 11"/>
                    <a:gd name="T51" fmla="*/ 3 h 5"/>
                    <a:gd name="T52" fmla="*/ 10 w 11"/>
                    <a:gd name="T53" fmla="*/ 3 h 5"/>
                    <a:gd name="T54" fmla="*/ 10 w 11"/>
                    <a:gd name="T55" fmla="*/ 3 h 5"/>
                    <a:gd name="T56" fmla="*/ 11 w 11"/>
                    <a:gd name="T57" fmla="*/ 5 h 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 h="5">
                      <a:moveTo>
                        <a:pt x="11" y="5"/>
                      </a:moveTo>
                      <a:lnTo>
                        <a:pt x="11" y="5"/>
                      </a:lnTo>
                      <a:lnTo>
                        <a:pt x="10" y="5"/>
                      </a:lnTo>
                      <a:lnTo>
                        <a:pt x="10" y="3"/>
                      </a:lnTo>
                      <a:lnTo>
                        <a:pt x="8" y="3"/>
                      </a:lnTo>
                      <a:lnTo>
                        <a:pt x="7" y="3"/>
                      </a:lnTo>
                      <a:lnTo>
                        <a:pt x="5" y="2"/>
                      </a:lnTo>
                      <a:lnTo>
                        <a:pt x="3" y="2"/>
                      </a:lnTo>
                      <a:lnTo>
                        <a:pt x="2" y="2"/>
                      </a:lnTo>
                      <a:lnTo>
                        <a:pt x="0" y="2"/>
                      </a:lnTo>
                      <a:lnTo>
                        <a:pt x="0" y="0"/>
                      </a:lnTo>
                      <a:lnTo>
                        <a:pt x="2" y="2"/>
                      </a:lnTo>
                      <a:lnTo>
                        <a:pt x="3" y="2"/>
                      </a:lnTo>
                      <a:lnTo>
                        <a:pt x="5" y="2"/>
                      </a:lnTo>
                      <a:lnTo>
                        <a:pt x="7" y="2"/>
                      </a:lnTo>
                      <a:lnTo>
                        <a:pt x="7" y="3"/>
                      </a:lnTo>
                      <a:lnTo>
                        <a:pt x="8" y="3"/>
                      </a:lnTo>
                      <a:lnTo>
                        <a:pt x="10" y="3"/>
                      </a:lnTo>
                      <a:lnTo>
                        <a:pt x="11"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7" name="Freeform 1565">
                  <a:extLst>
                    <a:ext uri="{FF2B5EF4-FFF2-40B4-BE49-F238E27FC236}">
                      <a16:creationId xmlns:a16="http://schemas.microsoft.com/office/drawing/2014/main" id="{97BC19C0-85D1-4511-A387-28B1CE15D5ED}"/>
                    </a:ext>
                  </a:extLst>
                </p:cNvPr>
                <p:cNvSpPr>
                  <a:spLocks/>
                </p:cNvSpPr>
                <p:nvPr/>
              </p:nvSpPr>
              <p:spPr bwMode="auto">
                <a:xfrm>
                  <a:off x="1159" y="2561"/>
                  <a:ext cx="9" cy="22"/>
                </a:xfrm>
                <a:custGeom>
                  <a:avLst/>
                  <a:gdLst>
                    <a:gd name="T0" fmla="*/ 0 w 9"/>
                    <a:gd name="T1" fmla="*/ 22 h 22"/>
                    <a:gd name="T2" fmla="*/ 0 w 9"/>
                    <a:gd name="T3" fmla="*/ 22 h 22"/>
                    <a:gd name="T4" fmla="*/ 0 w 9"/>
                    <a:gd name="T5" fmla="*/ 20 h 22"/>
                    <a:gd name="T6" fmla="*/ 0 w 9"/>
                    <a:gd name="T7" fmla="*/ 20 h 22"/>
                    <a:gd name="T8" fmla="*/ 0 w 9"/>
                    <a:gd name="T9" fmla="*/ 19 h 22"/>
                    <a:gd name="T10" fmla="*/ 0 w 9"/>
                    <a:gd name="T11" fmla="*/ 19 h 22"/>
                    <a:gd name="T12" fmla="*/ 1 w 9"/>
                    <a:gd name="T13" fmla="*/ 17 h 22"/>
                    <a:gd name="T14" fmla="*/ 1 w 9"/>
                    <a:gd name="T15" fmla="*/ 17 h 22"/>
                    <a:gd name="T16" fmla="*/ 1 w 9"/>
                    <a:gd name="T17" fmla="*/ 16 h 22"/>
                    <a:gd name="T18" fmla="*/ 1 w 9"/>
                    <a:gd name="T19" fmla="*/ 16 h 22"/>
                    <a:gd name="T20" fmla="*/ 1 w 9"/>
                    <a:gd name="T21" fmla="*/ 14 h 22"/>
                    <a:gd name="T22" fmla="*/ 3 w 9"/>
                    <a:gd name="T23" fmla="*/ 14 h 22"/>
                    <a:gd name="T24" fmla="*/ 3 w 9"/>
                    <a:gd name="T25" fmla="*/ 12 h 22"/>
                    <a:gd name="T26" fmla="*/ 3 w 9"/>
                    <a:gd name="T27" fmla="*/ 12 h 22"/>
                    <a:gd name="T28" fmla="*/ 3 w 9"/>
                    <a:gd name="T29" fmla="*/ 11 h 22"/>
                    <a:gd name="T30" fmla="*/ 5 w 9"/>
                    <a:gd name="T31" fmla="*/ 11 h 22"/>
                    <a:gd name="T32" fmla="*/ 5 w 9"/>
                    <a:gd name="T33" fmla="*/ 9 h 22"/>
                    <a:gd name="T34" fmla="*/ 5 w 9"/>
                    <a:gd name="T35" fmla="*/ 9 h 22"/>
                    <a:gd name="T36" fmla="*/ 5 w 9"/>
                    <a:gd name="T37" fmla="*/ 8 h 22"/>
                    <a:gd name="T38" fmla="*/ 5 w 9"/>
                    <a:gd name="T39" fmla="*/ 8 h 22"/>
                    <a:gd name="T40" fmla="*/ 5 w 9"/>
                    <a:gd name="T41" fmla="*/ 6 h 22"/>
                    <a:gd name="T42" fmla="*/ 6 w 9"/>
                    <a:gd name="T43" fmla="*/ 6 h 22"/>
                    <a:gd name="T44" fmla="*/ 6 w 9"/>
                    <a:gd name="T45" fmla="*/ 5 h 22"/>
                    <a:gd name="T46" fmla="*/ 6 w 9"/>
                    <a:gd name="T47" fmla="*/ 5 h 22"/>
                    <a:gd name="T48" fmla="*/ 6 w 9"/>
                    <a:gd name="T49" fmla="*/ 3 h 22"/>
                    <a:gd name="T50" fmla="*/ 8 w 9"/>
                    <a:gd name="T51" fmla="*/ 3 h 22"/>
                    <a:gd name="T52" fmla="*/ 8 w 9"/>
                    <a:gd name="T53" fmla="*/ 2 h 22"/>
                    <a:gd name="T54" fmla="*/ 8 w 9"/>
                    <a:gd name="T55" fmla="*/ 2 h 22"/>
                    <a:gd name="T56" fmla="*/ 8 w 9"/>
                    <a:gd name="T57" fmla="*/ 0 h 22"/>
                    <a:gd name="T58" fmla="*/ 8 w 9"/>
                    <a:gd name="T59" fmla="*/ 0 h 22"/>
                    <a:gd name="T60" fmla="*/ 9 w 9"/>
                    <a:gd name="T61" fmla="*/ 0 h 22"/>
                    <a:gd name="T62" fmla="*/ 9 w 9"/>
                    <a:gd name="T63" fmla="*/ 0 h 22"/>
                    <a:gd name="T64" fmla="*/ 8 w 9"/>
                    <a:gd name="T65" fmla="*/ 0 h 22"/>
                    <a:gd name="T66" fmla="*/ 8 w 9"/>
                    <a:gd name="T67" fmla="*/ 2 h 22"/>
                    <a:gd name="T68" fmla="*/ 8 w 9"/>
                    <a:gd name="T69" fmla="*/ 2 h 22"/>
                    <a:gd name="T70" fmla="*/ 8 w 9"/>
                    <a:gd name="T71" fmla="*/ 3 h 22"/>
                    <a:gd name="T72" fmla="*/ 8 w 9"/>
                    <a:gd name="T73" fmla="*/ 3 h 22"/>
                    <a:gd name="T74" fmla="*/ 6 w 9"/>
                    <a:gd name="T75" fmla="*/ 5 h 22"/>
                    <a:gd name="T76" fmla="*/ 6 w 9"/>
                    <a:gd name="T77" fmla="*/ 5 h 22"/>
                    <a:gd name="T78" fmla="*/ 6 w 9"/>
                    <a:gd name="T79" fmla="*/ 6 h 22"/>
                    <a:gd name="T80" fmla="*/ 6 w 9"/>
                    <a:gd name="T81" fmla="*/ 6 h 22"/>
                    <a:gd name="T82" fmla="*/ 5 w 9"/>
                    <a:gd name="T83" fmla="*/ 8 h 22"/>
                    <a:gd name="T84" fmla="*/ 5 w 9"/>
                    <a:gd name="T85" fmla="*/ 8 h 22"/>
                    <a:gd name="T86" fmla="*/ 5 w 9"/>
                    <a:gd name="T87" fmla="*/ 9 h 22"/>
                    <a:gd name="T88" fmla="*/ 5 w 9"/>
                    <a:gd name="T89" fmla="*/ 9 h 22"/>
                    <a:gd name="T90" fmla="*/ 5 w 9"/>
                    <a:gd name="T91" fmla="*/ 11 h 22"/>
                    <a:gd name="T92" fmla="*/ 3 w 9"/>
                    <a:gd name="T93" fmla="*/ 11 h 22"/>
                    <a:gd name="T94" fmla="*/ 3 w 9"/>
                    <a:gd name="T95" fmla="*/ 12 h 22"/>
                    <a:gd name="T96" fmla="*/ 3 w 9"/>
                    <a:gd name="T97" fmla="*/ 12 h 22"/>
                    <a:gd name="T98" fmla="*/ 3 w 9"/>
                    <a:gd name="T99" fmla="*/ 14 h 22"/>
                    <a:gd name="T100" fmla="*/ 3 w 9"/>
                    <a:gd name="T101" fmla="*/ 14 h 22"/>
                    <a:gd name="T102" fmla="*/ 1 w 9"/>
                    <a:gd name="T103" fmla="*/ 16 h 22"/>
                    <a:gd name="T104" fmla="*/ 1 w 9"/>
                    <a:gd name="T105" fmla="*/ 16 h 22"/>
                    <a:gd name="T106" fmla="*/ 1 w 9"/>
                    <a:gd name="T107" fmla="*/ 17 h 22"/>
                    <a:gd name="T108" fmla="*/ 1 w 9"/>
                    <a:gd name="T109" fmla="*/ 17 h 22"/>
                    <a:gd name="T110" fmla="*/ 1 w 9"/>
                    <a:gd name="T111" fmla="*/ 19 h 22"/>
                    <a:gd name="T112" fmla="*/ 0 w 9"/>
                    <a:gd name="T113" fmla="*/ 19 h 22"/>
                    <a:gd name="T114" fmla="*/ 0 w 9"/>
                    <a:gd name="T115" fmla="*/ 20 h 22"/>
                    <a:gd name="T116" fmla="*/ 0 w 9"/>
                    <a:gd name="T117" fmla="*/ 20 h 22"/>
                    <a:gd name="T118" fmla="*/ 0 w 9"/>
                    <a:gd name="T119" fmla="*/ 22 h 2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9" h="22">
                      <a:moveTo>
                        <a:pt x="0" y="22"/>
                      </a:moveTo>
                      <a:lnTo>
                        <a:pt x="0" y="22"/>
                      </a:lnTo>
                      <a:lnTo>
                        <a:pt x="0" y="20"/>
                      </a:lnTo>
                      <a:lnTo>
                        <a:pt x="0" y="19"/>
                      </a:lnTo>
                      <a:lnTo>
                        <a:pt x="1" y="17"/>
                      </a:lnTo>
                      <a:lnTo>
                        <a:pt x="1" y="16"/>
                      </a:lnTo>
                      <a:lnTo>
                        <a:pt x="1" y="14"/>
                      </a:lnTo>
                      <a:lnTo>
                        <a:pt x="3" y="14"/>
                      </a:lnTo>
                      <a:lnTo>
                        <a:pt x="3" y="12"/>
                      </a:lnTo>
                      <a:lnTo>
                        <a:pt x="3" y="11"/>
                      </a:lnTo>
                      <a:lnTo>
                        <a:pt x="5" y="11"/>
                      </a:lnTo>
                      <a:lnTo>
                        <a:pt x="5" y="9"/>
                      </a:lnTo>
                      <a:lnTo>
                        <a:pt x="5" y="8"/>
                      </a:lnTo>
                      <a:lnTo>
                        <a:pt x="5" y="6"/>
                      </a:lnTo>
                      <a:lnTo>
                        <a:pt x="6" y="6"/>
                      </a:lnTo>
                      <a:lnTo>
                        <a:pt x="6" y="5"/>
                      </a:lnTo>
                      <a:lnTo>
                        <a:pt x="6" y="3"/>
                      </a:lnTo>
                      <a:lnTo>
                        <a:pt x="8" y="3"/>
                      </a:lnTo>
                      <a:lnTo>
                        <a:pt x="8" y="2"/>
                      </a:lnTo>
                      <a:lnTo>
                        <a:pt x="8" y="0"/>
                      </a:lnTo>
                      <a:lnTo>
                        <a:pt x="9" y="0"/>
                      </a:lnTo>
                      <a:lnTo>
                        <a:pt x="8" y="0"/>
                      </a:lnTo>
                      <a:lnTo>
                        <a:pt x="8" y="2"/>
                      </a:lnTo>
                      <a:lnTo>
                        <a:pt x="8" y="3"/>
                      </a:lnTo>
                      <a:lnTo>
                        <a:pt x="6" y="5"/>
                      </a:lnTo>
                      <a:lnTo>
                        <a:pt x="6" y="6"/>
                      </a:lnTo>
                      <a:lnTo>
                        <a:pt x="5" y="8"/>
                      </a:lnTo>
                      <a:lnTo>
                        <a:pt x="5" y="9"/>
                      </a:lnTo>
                      <a:lnTo>
                        <a:pt x="5" y="11"/>
                      </a:lnTo>
                      <a:lnTo>
                        <a:pt x="3" y="11"/>
                      </a:lnTo>
                      <a:lnTo>
                        <a:pt x="3" y="12"/>
                      </a:lnTo>
                      <a:lnTo>
                        <a:pt x="3" y="14"/>
                      </a:lnTo>
                      <a:lnTo>
                        <a:pt x="1" y="16"/>
                      </a:lnTo>
                      <a:lnTo>
                        <a:pt x="1" y="17"/>
                      </a:lnTo>
                      <a:lnTo>
                        <a:pt x="1" y="19"/>
                      </a:lnTo>
                      <a:lnTo>
                        <a:pt x="0" y="19"/>
                      </a:lnTo>
                      <a:lnTo>
                        <a:pt x="0" y="20"/>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8" name="Line 1566">
                  <a:extLst>
                    <a:ext uri="{FF2B5EF4-FFF2-40B4-BE49-F238E27FC236}">
                      <a16:creationId xmlns:a16="http://schemas.microsoft.com/office/drawing/2014/main" id="{ABA0CF42-3AC3-4E48-801E-7FC559800C59}"/>
                    </a:ext>
                  </a:extLst>
                </p:cNvPr>
                <p:cNvSpPr>
                  <a:spLocks noChangeShapeType="1"/>
                </p:cNvSpPr>
                <p:nvPr/>
              </p:nvSpPr>
              <p:spPr bwMode="auto">
                <a:xfrm>
                  <a:off x="1159" y="2583"/>
                  <a:ext cx="1"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9" name="Freeform 1567">
                  <a:extLst>
                    <a:ext uri="{FF2B5EF4-FFF2-40B4-BE49-F238E27FC236}">
                      <a16:creationId xmlns:a16="http://schemas.microsoft.com/office/drawing/2014/main" id="{A8A25CB6-7D45-4FC6-9E24-8522FB15518A}"/>
                    </a:ext>
                  </a:extLst>
                </p:cNvPr>
                <p:cNvSpPr>
                  <a:spLocks/>
                </p:cNvSpPr>
                <p:nvPr/>
              </p:nvSpPr>
              <p:spPr bwMode="auto">
                <a:xfrm>
                  <a:off x="1159" y="2584"/>
                  <a:ext cx="1" cy="8"/>
                </a:xfrm>
                <a:custGeom>
                  <a:avLst/>
                  <a:gdLst>
                    <a:gd name="T0" fmla="*/ 0 w 1"/>
                    <a:gd name="T1" fmla="*/ 8 h 8"/>
                    <a:gd name="T2" fmla="*/ 0 w 1"/>
                    <a:gd name="T3" fmla="*/ 8 h 8"/>
                    <a:gd name="T4" fmla="*/ 0 w 1"/>
                    <a:gd name="T5" fmla="*/ 6 h 8"/>
                    <a:gd name="T6" fmla="*/ 0 w 1"/>
                    <a:gd name="T7" fmla="*/ 6 h 8"/>
                    <a:gd name="T8" fmla="*/ 0 w 1"/>
                    <a:gd name="T9" fmla="*/ 5 h 8"/>
                    <a:gd name="T10" fmla="*/ 0 w 1"/>
                    <a:gd name="T11" fmla="*/ 5 h 8"/>
                    <a:gd name="T12" fmla="*/ 0 w 1"/>
                    <a:gd name="T13" fmla="*/ 3 h 8"/>
                    <a:gd name="T14" fmla="*/ 0 w 1"/>
                    <a:gd name="T15" fmla="*/ 3 h 8"/>
                    <a:gd name="T16" fmla="*/ 0 w 1"/>
                    <a:gd name="T17" fmla="*/ 2 h 8"/>
                    <a:gd name="T18" fmla="*/ 0 w 1"/>
                    <a:gd name="T19" fmla="*/ 2 h 8"/>
                    <a:gd name="T20" fmla="*/ 0 w 1"/>
                    <a:gd name="T21" fmla="*/ 0 h 8"/>
                    <a:gd name="T22" fmla="*/ 0 w 1"/>
                    <a:gd name="T23" fmla="*/ 0 h 8"/>
                    <a:gd name="T24" fmla="*/ 0 w 1"/>
                    <a:gd name="T25" fmla="*/ 0 h 8"/>
                    <a:gd name="T26" fmla="*/ 0 w 1"/>
                    <a:gd name="T27" fmla="*/ 0 h 8"/>
                    <a:gd name="T28" fmla="*/ 0 w 1"/>
                    <a:gd name="T29" fmla="*/ 0 h 8"/>
                    <a:gd name="T30" fmla="*/ 0 w 1"/>
                    <a:gd name="T31" fmla="*/ 2 h 8"/>
                    <a:gd name="T32" fmla="*/ 0 w 1"/>
                    <a:gd name="T33" fmla="*/ 2 h 8"/>
                    <a:gd name="T34" fmla="*/ 0 w 1"/>
                    <a:gd name="T35" fmla="*/ 3 h 8"/>
                    <a:gd name="T36" fmla="*/ 0 w 1"/>
                    <a:gd name="T37" fmla="*/ 3 h 8"/>
                    <a:gd name="T38" fmla="*/ 0 w 1"/>
                    <a:gd name="T39" fmla="*/ 5 h 8"/>
                    <a:gd name="T40" fmla="*/ 0 w 1"/>
                    <a:gd name="T41" fmla="*/ 5 h 8"/>
                    <a:gd name="T42" fmla="*/ 0 w 1"/>
                    <a:gd name="T43" fmla="*/ 6 h 8"/>
                    <a:gd name="T44" fmla="*/ 0 w 1"/>
                    <a:gd name="T45" fmla="*/ 6 h 8"/>
                    <a:gd name="T46" fmla="*/ 0 w 1"/>
                    <a:gd name="T47" fmla="*/ 8 h 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 h="8">
                      <a:moveTo>
                        <a:pt x="0" y="8"/>
                      </a:moveTo>
                      <a:lnTo>
                        <a:pt x="0" y="8"/>
                      </a:lnTo>
                      <a:lnTo>
                        <a:pt x="0" y="6"/>
                      </a:lnTo>
                      <a:lnTo>
                        <a:pt x="0" y="5"/>
                      </a:lnTo>
                      <a:lnTo>
                        <a:pt x="0" y="3"/>
                      </a:lnTo>
                      <a:lnTo>
                        <a:pt x="0" y="2"/>
                      </a:lnTo>
                      <a:lnTo>
                        <a:pt x="0" y="0"/>
                      </a:lnTo>
                      <a:lnTo>
                        <a:pt x="0" y="2"/>
                      </a:lnTo>
                      <a:lnTo>
                        <a:pt x="0" y="3"/>
                      </a:lnTo>
                      <a:lnTo>
                        <a:pt x="0" y="5"/>
                      </a:lnTo>
                      <a:lnTo>
                        <a:pt x="0" y="6"/>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0" name="Line 1568">
                  <a:extLst>
                    <a:ext uri="{FF2B5EF4-FFF2-40B4-BE49-F238E27FC236}">
                      <a16:creationId xmlns:a16="http://schemas.microsoft.com/office/drawing/2014/main" id="{A83778A1-130C-42E9-9CC8-B31C772B0C93}"/>
                    </a:ext>
                  </a:extLst>
                </p:cNvPr>
                <p:cNvSpPr>
                  <a:spLocks noChangeShapeType="1"/>
                </p:cNvSpPr>
                <p:nvPr/>
              </p:nvSpPr>
              <p:spPr bwMode="auto">
                <a:xfrm>
                  <a:off x="1159" y="2592"/>
                  <a:ext cx="1"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1" name="Freeform 1569">
                  <a:extLst>
                    <a:ext uri="{FF2B5EF4-FFF2-40B4-BE49-F238E27FC236}">
                      <a16:creationId xmlns:a16="http://schemas.microsoft.com/office/drawing/2014/main" id="{77D1C630-10B5-4AF4-B2E7-F3E27796DFE8}"/>
                    </a:ext>
                  </a:extLst>
                </p:cNvPr>
                <p:cNvSpPr>
                  <a:spLocks/>
                </p:cNvSpPr>
                <p:nvPr/>
              </p:nvSpPr>
              <p:spPr bwMode="auto">
                <a:xfrm>
                  <a:off x="1159" y="2593"/>
                  <a:ext cx="1" cy="3"/>
                </a:xfrm>
                <a:custGeom>
                  <a:avLst/>
                  <a:gdLst>
                    <a:gd name="T0" fmla="*/ 0 w 1"/>
                    <a:gd name="T1" fmla="*/ 3 h 3"/>
                    <a:gd name="T2" fmla="*/ 0 w 1"/>
                    <a:gd name="T3" fmla="*/ 3 h 3"/>
                    <a:gd name="T4" fmla="*/ 0 w 1"/>
                    <a:gd name="T5" fmla="*/ 3 h 3"/>
                    <a:gd name="T6" fmla="*/ 0 w 1"/>
                    <a:gd name="T7" fmla="*/ 2 h 3"/>
                    <a:gd name="T8" fmla="*/ 0 w 1"/>
                    <a:gd name="T9" fmla="*/ 2 h 3"/>
                    <a:gd name="T10" fmla="*/ 0 w 1"/>
                    <a:gd name="T11" fmla="*/ 0 h 3"/>
                    <a:gd name="T12" fmla="*/ 0 w 1"/>
                    <a:gd name="T13" fmla="*/ 0 h 3"/>
                    <a:gd name="T14" fmla="*/ 0 w 1"/>
                    <a:gd name="T15" fmla="*/ 0 h 3"/>
                    <a:gd name="T16" fmla="*/ 0 w 1"/>
                    <a:gd name="T17" fmla="*/ 2 h 3"/>
                    <a:gd name="T18" fmla="*/ 0 w 1"/>
                    <a:gd name="T19" fmla="*/ 2 h 3"/>
                    <a:gd name="T20" fmla="*/ 0 w 1"/>
                    <a:gd name="T21" fmla="*/ 3 h 3"/>
                    <a:gd name="T22" fmla="*/ 0 w 1"/>
                    <a:gd name="T23" fmla="*/ 3 h 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 h="3">
                      <a:moveTo>
                        <a:pt x="0" y="3"/>
                      </a:moveTo>
                      <a:lnTo>
                        <a:pt x="0" y="3"/>
                      </a:lnTo>
                      <a:lnTo>
                        <a:pt x="0" y="2"/>
                      </a:lnTo>
                      <a:lnTo>
                        <a:pt x="0" y="0"/>
                      </a:lnTo>
                      <a:lnTo>
                        <a:pt x="0" y="2"/>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2" name="Freeform 1570">
                  <a:extLst>
                    <a:ext uri="{FF2B5EF4-FFF2-40B4-BE49-F238E27FC236}">
                      <a16:creationId xmlns:a16="http://schemas.microsoft.com/office/drawing/2014/main" id="{6DABF1F1-A224-4154-AA8A-066437808B4D}"/>
                    </a:ext>
                  </a:extLst>
                </p:cNvPr>
                <p:cNvSpPr>
                  <a:spLocks/>
                </p:cNvSpPr>
                <p:nvPr/>
              </p:nvSpPr>
              <p:spPr bwMode="auto">
                <a:xfrm>
                  <a:off x="1159" y="2598"/>
                  <a:ext cx="1" cy="1"/>
                </a:xfrm>
                <a:custGeom>
                  <a:avLst/>
                  <a:gdLst>
                    <a:gd name="T0" fmla="*/ 0 w 1"/>
                    <a:gd name="T1" fmla="*/ 1 h 1"/>
                    <a:gd name="T2" fmla="*/ 0 w 1"/>
                    <a:gd name="T3" fmla="*/ 1 h 1"/>
                    <a:gd name="T4" fmla="*/ 0 w 1"/>
                    <a:gd name="T5" fmla="*/ 1 h 1"/>
                    <a:gd name="T6" fmla="*/ 0 w 1"/>
                    <a:gd name="T7" fmla="*/ 1 h 1"/>
                    <a:gd name="T8" fmla="*/ 0 w 1"/>
                    <a:gd name="T9" fmla="*/ 0 h 1"/>
                    <a:gd name="T10" fmla="*/ 0 w 1"/>
                    <a:gd name="T11" fmla="*/ 0 h 1"/>
                    <a:gd name="T12" fmla="*/ 0 w 1"/>
                    <a:gd name="T13" fmla="*/ 0 h 1"/>
                    <a:gd name="T14" fmla="*/ 0 w 1"/>
                    <a:gd name="T15" fmla="*/ 0 h 1"/>
                    <a:gd name="T16" fmla="*/ 0 w 1"/>
                    <a:gd name="T17" fmla="*/ 1 h 1"/>
                    <a:gd name="T18" fmla="*/ 0 w 1"/>
                    <a:gd name="T19" fmla="*/ 1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1">
                      <a:moveTo>
                        <a:pt x="0" y="1"/>
                      </a:moveTo>
                      <a:lnTo>
                        <a:pt x="0" y="1"/>
                      </a:lnTo>
                      <a:lnTo>
                        <a:pt x="0" y="0"/>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3" name="Freeform 1571">
                  <a:extLst>
                    <a:ext uri="{FF2B5EF4-FFF2-40B4-BE49-F238E27FC236}">
                      <a16:creationId xmlns:a16="http://schemas.microsoft.com/office/drawing/2014/main" id="{A6B1B5DA-4BD5-4B68-9071-08F9CBBD5F89}"/>
                    </a:ext>
                  </a:extLst>
                </p:cNvPr>
                <p:cNvSpPr>
                  <a:spLocks/>
                </p:cNvSpPr>
                <p:nvPr/>
              </p:nvSpPr>
              <p:spPr bwMode="auto">
                <a:xfrm>
                  <a:off x="1160" y="2601"/>
                  <a:ext cx="8" cy="33"/>
                </a:xfrm>
                <a:custGeom>
                  <a:avLst/>
                  <a:gdLst>
                    <a:gd name="T0" fmla="*/ 8 w 8"/>
                    <a:gd name="T1" fmla="*/ 33 h 33"/>
                    <a:gd name="T2" fmla="*/ 7 w 8"/>
                    <a:gd name="T3" fmla="*/ 32 h 33"/>
                    <a:gd name="T4" fmla="*/ 7 w 8"/>
                    <a:gd name="T5" fmla="*/ 30 h 33"/>
                    <a:gd name="T6" fmla="*/ 7 w 8"/>
                    <a:gd name="T7" fmla="*/ 29 h 33"/>
                    <a:gd name="T8" fmla="*/ 5 w 8"/>
                    <a:gd name="T9" fmla="*/ 26 h 33"/>
                    <a:gd name="T10" fmla="*/ 5 w 8"/>
                    <a:gd name="T11" fmla="*/ 24 h 33"/>
                    <a:gd name="T12" fmla="*/ 5 w 8"/>
                    <a:gd name="T13" fmla="*/ 21 h 33"/>
                    <a:gd name="T14" fmla="*/ 4 w 8"/>
                    <a:gd name="T15" fmla="*/ 18 h 33"/>
                    <a:gd name="T16" fmla="*/ 4 w 8"/>
                    <a:gd name="T17" fmla="*/ 16 h 33"/>
                    <a:gd name="T18" fmla="*/ 4 w 8"/>
                    <a:gd name="T19" fmla="*/ 13 h 33"/>
                    <a:gd name="T20" fmla="*/ 2 w 8"/>
                    <a:gd name="T21" fmla="*/ 10 h 33"/>
                    <a:gd name="T22" fmla="*/ 2 w 8"/>
                    <a:gd name="T23" fmla="*/ 7 h 33"/>
                    <a:gd name="T24" fmla="*/ 0 w 8"/>
                    <a:gd name="T25" fmla="*/ 6 h 33"/>
                    <a:gd name="T26" fmla="*/ 0 w 8"/>
                    <a:gd name="T27" fmla="*/ 4 h 33"/>
                    <a:gd name="T28" fmla="*/ 0 w 8"/>
                    <a:gd name="T29" fmla="*/ 1 h 33"/>
                    <a:gd name="T30" fmla="*/ 0 w 8"/>
                    <a:gd name="T31" fmla="*/ 0 h 33"/>
                    <a:gd name="T32" fmla="*/ 0 w 8"/>
                    <a:gd name="T33" fmla="*/ 0 h 33"/>
                    <a:gd name="T34" fmla="*/ 0 w 8"/>
                    <a:gd name="T35" fmla="*/ 0 h 33"/>
                    <a:gd name="T36" fmla="*/ 0 w 8"/>
                    <a:gd name="T37" fmla="*/ 1 h 33"/>
                    <a:gd name="T38" fmla="*/ 0 w 8"/>
                    <a:gd name="T39" fmla="*/ 3 h 33"/>
                    <a:gd name="T40" fmla="*/ 2 w 8"/>
                    <a:gd name="T41" fmla="*/ 6 h 33"/>
                    <a:gd name="T42" fmla="*/ 2 w 8"/>
                    <a:gd name="T43" fmla="*/ 7 h 33"/>
                    <a:gd name="T44" fmla="*/ 2 w 8"/>
                    <a:gd name="T45" fmla="*/ 10 h 33"/>
                    <a:gd name="T46" fmla="*/ 4 w 8"/>
                    <a:gd name="T47" fmla="*/ 13 h 33"/>
                    <a:gd name="T48" fmla="*/ 4 w 8"/>
                    <a:gd name="T49" fmla="*/ 16 h 33"/>
                    <a:gd name="T50" fmla="*/ 5 w 8"/>
                    <a:gd name="T51" fmla="*/ 18 h 33"/>
                    <a:gd name="T52" fmla="*/ 5 w 8"/>
                    <a:gd name="T53" fmla="*/ 21 h 33"/>
                    <a:gd name="T54" fmla="*/ 5 w 8"/>
                    <a:gd name="T55" fmla="*/ 24 h 33"/>
                    <a:gd name="T56" fmla="*/ 7 w 8"/>
                    <a:gd name="T57" fmla="*/ 26 h 33"/>
                    <a:gd name="T58" fmla="*/ 7 w 8"/>
                    <a:gd name="T59" fmla="*/ 29 h 33"/>
                    <a:gd name="T60" fmla="*/ 7 w 8"/>
                    <a:gd name="T61" fmla="*/ 30 h 33"/>
                    <a:gd name="T62" fmla="*/ 8 w 8"/>
                    <a:gd name="T63" fmla="*/ 32 h 33"/>
                    <a:gd name="T64" fmla="*/ 8 w 8"/>
                    <a:gd name="T65" fmla="*/ 33 h 3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 h="33">
                      <a:moveTo>
                        <a:pt x="8" y="33"/>
                      </a:moveTo>
                      <a:lnTo>
                        <a:pt x="8" y="33"/>
                      </a:lnTo>
                      <a:lnTo>
                        <a:pt x="7" y="33"/>
                      </a:lnTo>
                      <a:lnTo>
                        <a:pt x="7" y="32"/>
                      </a:lnTo>
                      <a:lnTo>
                        <a:pt x="7" y="30"/>
                      </a:lnTo>
                      <a:lnTo>
                        <a:pt x="7" y="29"/>
                      </a:lnTo>
                      <a:lnTo>
                        <a:pt x="7" y="27"/>
                      </a:lnTo>
                      <a:lnTo>
                        <a:pt x="5" y="26"/>
                      </a:lnTo>
                      <a:lnTo>
                        <a:pt x="5" y="24"/>
                      </a:lnTo>
                      <a:lnTo>
                        <a:pt x="5" y="23"/>
                      </a:lnTo>
                      <a:lnTo>
                        <a:pt x="5" y="21"/>
                      </a:lnTo>
                      <a:lnTo>
                        <a:pt x="5" y="20"/>
                      </a:lnTo>
                      <a:lnTo>
                        <a:pt x="4" y="18"/>
                      </a:lnTo>
                      <a:lnTo>
                        <a:pt x="4" y="16"/>
                      </a:lnTo>
                      <a:lnTo>
                        <a:pt x="4" y="15"/>
                      </a:lnTo>
                      <a:lnTo>
                        <a:pt x="4" y="13"/>
                      </a:lnTo>
                      <a:lnTo>
                        <a:pt x="2" y="12"/>
                      </a:lnTo>
                      <a:lnTo>
                        <a:pt x="2" y="10"/>
                      </a:lnTo>
                      <a:lnTo>
                        <a:pt x="2" y="9"/>
                      </a:lnTo>
                      <a:lnTo>
                        <a:pt x="2" y="7"/>
                      </a:lnTo>
                      <a:lnTo>
                        <a:pt x="0" y="6"/>
                      </a:lnTo>
                      <a:lnTo>
                        <a:pt x="0" y="4"/>
                      </a:lnTo>
                      <a:lnTo>
                        <a:pt x="0" y="3"/>
                      </a:lnTo>
                      <a:lnTo>
                        <a:pt x="0" y="1"/>
                      </a:lnTo>
                      <a:lnTo>
                        <a:pt x="0" y="0"/>
                      </a:lnTo>
                      <a:lnTo>
                        <a:pt x="0" y="1"/>
                      </a:lnTo>
                      <a:lnTo>
                        <a:pt x="0" y="3"/>
                      </a:lnTo>
                      <a:lnTo>
                        <a:pt x="0" y="4"/>
                      </a:lnTo>
                      <a:lnTo>
                        <a:pt x="2" y="6"/>
                      </a:lnTo>
                      <a:lnTo>
                        <a:pt x="2" y="7"/>
                      </a:lnTo>
                      <a:lnTo>
                        <a:pt x="2" y="9"/>
                      </a:lnTo>
                      <a:lnTo>
                        <a:pt x="2" y="10"/>
                      </a:lnTo>
                      <a:lnTo>
                        <a:pt x="4" y="12"/>
                      </a:lnTo>
                      <a:lnTo>
                        <a:pt x="4" y="13"/>
                      </a:lnTo>
                      <a:lnTo>
                        <a:pt x="4" y="15"/>
                      </a:lnTo>
                      <a:lnTo>
                        <a:pt x="4" y="16"/>
                      </a:lnTo>
                      <a:lnTo>
                        <a:pt x="5" y="18"/>
                      </a:lnTo>
                      <a:lnTo>
                        <a:pt x="5" y="20"/>
                      </a:lnTo>
                      <a:lnTo>
                        <a:pt x="5" y="21"/>
                      </a:lnTo>
                      <a:lnTo>
                        <a:pt x="5" y="23"/>
                      </a:lnTo>
                      <a:lnTo>
                        <a:pt x="5" y="24"/>
                      </a:lnTo>
                      <a:lnTo>
                        <a:pt x="7" y="26"/>
                      </a:lnTo>
                      <a:lnTo>
                        <a:pt x="7" y="27"/>
                      </a:lnTo>
                      <a:lnTo>
                        <a:pt x="7" y="29"/>
                      </a:lnTo>
                      <a:lnTo>
                        <a:pt x="7" y="30"/>
                      </a:lnTo>
                      <a:lnTo>
                        <a:pt x="7" y="32"/>
                      </a:lnTo>
                      <a:lnTo>
                        <a:pt x="8" y="32"/>
                      </a:lnTo>
                      <a:lnTo>
                        <a:pt x="8"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4" name="Freeform 1572">
                  <a:extLst>
                    <a:ext uri="{FF2B5EF4-FFF2-40B4-BE49-F238E27FC236}">
                      <a16:creationId xmlns:a16="http://schemas.microsoft.com/office/drawing/2014/main" id="{7DDB928F-29E8-4B99-859C-22E91E06DAA6}"/>
                    </a:ext>
                  </a:extLst>
                </p:cNvPr>
                <p:cNvSpPr>
                  <a:spLocks/>
                </p:cNvSpPr>
                <p:nvPr/>
              </p:nvSpPr>
              <p:spPr bwMode="auto">
                <a:xfrm>
                  <a:off x="1181" y="2598"/>
                  <a:ext cx="2" cy="13"/>
                </a:xfrm>
                <a:custGeom>
                  <a:avLst/>
                  <a:gdLst>
                    <a:gd name="T0" fmla="*/ 0 w 2"/>
                    <a:gd name="T1" fmla="*/ 0 h 13"/>
                    <a:gd name="T2" fmla="*/ 0 w 2"/>
                    <a:gd name="T3" fmla="*/ 0 h 13"/>
                    <a:gd name="T4" fmla="*/ 0 w 2"/>
                    <a:gd name="T5" fmla="*/ 1 h 13"/>
                    <a:gd name="T6" fmla="*/ 0 w 2"/>
                    <a:gd name="T7" fmla="*/ 1 h 13"/>
                    <a:gd name="T8" fmla="*/ 0 w 2"/>
                    <a:gd name="T9" fmla="*/ 3 h 13"/>
                    <a:gd name="T10" fmla="*/ 0 w 2"/>
                    <a:gd name="T11" fmla="*/ 4 h 13"/>
                    <a:gd name="T12" fmla="*/ 0 w 2"/>
                    <a:gd name="T13" fmla="*/ 4 h 13"/>
                    <a:gd name="T14" fmla="*/ 0 w 2"/>
                    <a:gd name="T15" fmla="*/ 6 h 13"/>
                    <a:gd name="T16" fmla="*/ 0 w 2"/>
                    <a:gd name="T17" fmla="*/ 6 h 13"/>
                    <a:gd name="T18" fmla="*/ 0 w 2"/>
                    <a:gd name="T19" fmla="*/ 7 h 13"/>
                    <a:gd name="T20" fmla="*/ 0 w 2"/>
                    <a:gd name="T21" fmla="*/ 7 h 13"/>
                    <a:gd name="T22" fmla="*/ 0 w 2"/>
                    <a:gd name="T23" fmla="*/ 9 h 13"/>
                    <a:gd name="T24" fmla="*/ 0 w 2"/>
                    <a:gd name="T25" fmla="*/ 9 h 13"/>
                    <a:gd name="T26" fmla="*/ 0 w 2"/>
                    <a:gd name="T27" fmla="*/ 10 h 13"/>
                    <a:gd name="T28" fmla="*/ 2 w 2"/>
                    <a:gd name="T29" fmla="*/ 12 h 13"/>
                    <a:gd name="T30" fmla="*/ 2 w 2"/>
                    <a:gd name="T31" fmla="*/ 12 h 13"/>
                    <a:gd name="T32" fmla="*/ 2 w 2"/>
                    <a:gd name="T33" fmla="*/ 13 h 13"/>
                    <a:gd name="T34" fmla="*/ 2 w 2"/>
                    <a:gd name="T35" fmla="*/ 13 h 13"/>
                    <a:gd name="T36" fmla="*/ 2 w 2"/>
                    <a:gd name="T37" fmla="*/ 13 h 13"/>
                    <a:gd name="T38" fmla="*/ 2 w 2"/>
                    <a:gd name="T39" fmla="*/ 12 h 13"/>
                    <a:gd name="T40" fmla="*/ 0 w 2"/>
                    <a:gd name="T41" fmla="*/ 12 h 13"/>
                    <a:gd name="T42" fmla="*/ 0 w 2"/>
                    <a:gd name="T43" fmla="*/ 10 h 13"/>
                    <a:gd name="T44" fmla="*/ 0 w 2"/>
                    <a:gd name="T45" fmla="*/ 10 h 13"/>
                    <a:gd name="T46" fmla="*/ 0 w 2"/>
                    <a:gd name="T47" fmla="*/ 9 h 13"/>
                    <a:gd name="T48" fmla="*/ 0 w 2"/>
                    <a:gd name="T49" fmla="*/ 9 h 13"/>
                    <a:gd name="T50" fmla="*/ 0 w 2"/>
                    <a:gd name="T51" fmla="*/ 7 h 13"/>
                    <a:gd name="T52" fmla="*/ 0 w 2"/>
                    <a:gd name="T53" fmla="*/ 6 h 13"/>
                    <a:gd name="T54" fmla="*/ 0 w 2"/>
                    <a:gd name="T55" fmla="*/ 6 h 13"/>
                    <a:gd name="T56" fmla="*/ 0 w 2"/>
                    <a:gd name="T57" fmla="*/ 4 h 13"/>
                    <a:gd name="T58" fmla="*/ 0 w 2"/>
                    <a:gd name="T59" fmla="*/ 4 h 13"/>
                    <a:gd name="T60" fmla="*/ 0 w 2"/>
                    <a:gd name="T61" fmla="*/ 3 h 13"/>
                    <a:gd name="T62" fmla="*/ 0 w 2"/>
                    <a:gd name="T63" fmla="*/ 1 h 13"/>
                    <a:gd name="T64" fmla="*/ 0 w 2"/>
                    <a:gd name="T65" fmla="*/ 1 h 13"/>
                    <a:gd name="T66" fmla="*/ 0 w 2"/>
                    <a:gd name="T67" fmla="*/ 0 h 1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 h="13">
                      <a:moveTo>
                        <a:pt x="0" y="0"/>
                      </a:moveTo>
                      <a:lnTo>
                        <a:pt x="0" y="0"/>
                      </a:lnTo>
                      <a:lnTo>
                        <a:pt x="0" y="1"/>
                      </a:lnTo>
                      <a:lnTo>
                        <a:pt x="0" y="3"/>
                      </a:lnTo>
                      <a:lnTo>
                        <a:pt x="0" y="4"/>
                      </a:lnTo>
                      <a:lnTo>
                        <a:pt x="0" y="6"/>
                      </a:lnTo>
                      <a:lnTo>
                        <a:pt x="0" y="7"/>
                      </a:lnTo>
                      <a:lnTo>
                        <a:pt x="0" y="9"/>
                      </a:lnTo>
                      <a:lnTo>
                        <a:pt x="0" y="10"/>
                      </a:lnTo>
                      <a:lnTo>
                        <a:pt x="2" y="12"/>
                      </a:lnTo>
                      <a:lnTo>
                        <a:pt x="2" y="13"/>
                      </a:lnTo>
                      <a:lnTo>
                        <a:pt x="2" y="12"/>
                      </a:lnTo>
                      <a:lnTo>
                        <a:pt x="0" y="12"/>
                      </a:lnTo>
                      <a:lnTo>
                        <a:pt x="0" y="10"/>
                      </a:lnTo>
                      <a:lnTo>
                        <a:pt x="0" y="9"/>
                      </a:lnTo>
                      <a:lnTo>
                        <a:pt x="0" y="7"/>
                      </a:lnTo>
                      <a:lnTo>
                        <a:pt x="0" y="6"/>
                      </a:lnTo>
                      <a:lnTo>
                        <a:pt x="0" y="4"/>
                      </a:lnTo>
                      <a:lnTo>
                        <a:pt x="0" y="3"/>
                      </a:lnTo>
                      <a:lnTo>
                        <a:pt x="0"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5" name="Freeform 1573">
                  <a:extLst>
                    <a:ext uri="{FF2B5EF4-FFF2-40B4-BE49-F238E27FC236}">
                      <a16:creationId xmlns:a16="http://schemas.microsoft.com/office/drawing/2014/main" id="{5A4730F6-C980-4C9E-AFF4-783BFB780418}"/>
                    </a:ext>
                  </a:extLst>
                </p:cNvPr>
                <p:cNvSpPr>
                  <a:spLocks/>
                </p:cNvSpPr>
                <p:nvPr/>
              </p:nvSpPr>
              <p:spPr bwMode="auto">
                <a:xfrm>
                  <a:off x="1179" y="2598"/>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6" name="Freeform 1574">
                  <a:extLst>
                    <a:ext uri="{FF2B5EF4-FFF2-40B4-BE49-F238E27FC236}">
                      <a16:creationId xmlns:a16="http://schemas.microsoft.com/office/drawing/2014/main" id="{72D4CC21-B854-4351-8028-4019B4AEB0C9}"/>
                    </a:ext>
                  </a:extLst>
                </p:cNvPr>
                <p:cNvSpPr>
                  <a:spLocks/>
                </p:cNvSpPr>
                <p:nvPr/>
              </p:nvSpPr>
              <p:spPr bwMode="auto">
                <a:xfrm>
                  <a:off x="1179" y="2593"/>
                  <a:ext cx="1" cy="3"/>
                </a:xfrm>
                <a:custGeom>
                  <a:avLst/>
                  <a:gdLst>
                    <a:gd name="T0" fmla="*/ 0 w 1"/>
                    <a:gd name="T1" fmla="*/ 0 h 3"/>
                    <a:gd name="T2" fmla="*/ 0 w 1"/>
                    <a:gd name="T3" fmla="*/ 0 h 3"/>
                    <a:gd name="T4" fmla="*/ 0 w 1"/>
                    <a:gd name="T5" fmla="*/ 0 h 3"/>
                    <a:gd name="T6" fmla="*/ 0 w 1"/>
                    <a:gd name="T7" fmla="*/ 2 h 3"/>
                    <a:gd name="T8" fmla="*/ 0 w 1"/>
                    <a:gd name="T9" fmla="*/ 2 h 3"/>
                    <a:gd name="T10" fmla="*/ 0 w 1"/>
                    <a:gd name="T11" fmla="*/ 3 h 3"/>
                    <a:gd name="T12" fmla="*/ 0 w 1"/>
                    <a:gd name="T13" fmla="*/ 2 h 3"/>
                    <a:gd name="T14" fmla="*/ 0 w 1"/>
                    <a:gd name="T15" fmla="*/ 2 h 3"/>
                    <a:gd name="T16" fmla="*/ 0 w 1"/>
                    <a:gd name="T17" fmla="*/ 2 h 3"/>
                    <a:gd name="T18" fmla="*/ 0 w 1"/>
                    <a:gd name="T19" fmla="*/ 0 h 3"/>
                    <a:gd name="T20" fmla="*/ 0 w 1"/>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 h="3">
                      <a:moveTo>
                        <a:pt x="0" y="0"/>
                      </a:moveTo>
                      <a:lnTo>
                        <a:pt x="0" y="0"/>
                      </a:lnTo>
                      <a:lnTo>
                        <a:pt x="0" y="2"/>
                      </a:lnTo>
                      <a:lnTo>
                        <a:pt x="0" y="3"/>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 name="Freeform 1575">
                  <a:extLst>
                    <a:ext uri="{FF2B5EF4-FFF2-40B4-BE49-F238E27FC236}">
                      <a16:creationId xmlns:a16="http://schemas.microsoft.com/office/drawing/2014/main" id="{2FCA73FE-D390-4920-A40A-B23197EDF233}"/>
                    </a:ext>
                  </a:extLst>
                </p:cNvPr>
                <p:cNvSpPr>
                  <a:spLocks/>
                </p:cNvSpPr>
                <p:nvPr/>
              </p:nvSpPr>
              <p:spPr bwMode="auto">
                <a:xfrm>
                  <a:off x="1179" y="259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1 h 1"/>
                    <a:gd name="T12" fmla="*/ 0 w 1"/>
                    <a:gd name="T13" fmla="*/ 0 h 1"/>
                    <a:gd name="T14" fmla="*/ 0 w 1"/>
                    <a:gd name="T15" fmla="*/ 0 h 1"/>
                    <a:gd name="T16" fmla="*/ 0 w 1"/>
                    <a:gd name="T17" fmla="*/ 0 h 1"/>
                    <a:gd name="T18" fmla="*/ 0 w 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1">
                      <a:moveTo>
                        <a:pt x="0" y="0"/>
                      </a:moveTo>
                      <a:lnTo>
                        <a:pt x="0" y="0"/>
                      </a:lnTo>
                      <a:lnTo>
                        <a:pt x="0"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 name="Freeform 1576">
                  <a:extLst>
                    <a:ext uri="{FF2B5EF4-FFF2-40B4-BE49-F238E27FC236}">
                      <a16:creationId xmlns:a16="http://schemas.microsoft.com/office/drawing/2014/main" id="{308D05A3-768E-44B4-9D12-0BF085B7DA8D}"/>
                    </a:ext>
                  </a:extLst>
                </p:cNvPr>
                <p:cNvSpPr>
                  <a:spLocks/>
                </p:cNvSpPr>
                <p:nvPr/>
              </p:nvSpPr>
              <p:spPr bwMode="auto">
                <a:xfrm>
                  <a:off x="1179" y="2580"/>
                  <a:ext cx="5" cy="9"/>
                </a:xfrm>
                <a:custGeom>
                  <a:avLst/>
                  <a:gdLst>
                    <a:gd name="T0" fmla="*/ 5 w 5"/>
                    <a:gd name="T1" fmla="*/ 0 h 9"/>
                    <a:gd name="T2" fmla="*/ 5 w 5"/>
                    <a:gd name="T3" fmla="*/ 0 h 9"/>
                    <a:gd name="T4" fmla="*/ 5 w 5"/>
                    <a:gd name="T5" fmla="*/ 0 h 9"/>
                    <a:gd name="T6" fmla="*/ 5 w 5"/>
                    <a:gd name="T7" fmla="*/ 0 h 9"/>
                    <a:gd name="T8" fmla="*/ 5 w 5"/>
                    <a:gd name="T9" fmla="*/ 0 h 9"/>
                    <a:gd name="T10" fmla="*/ 5 w 5"/>
                    <a:gd name="T11" fmla="*/ 1 h 9"/>
                    <a:gd name="T12" fmla="*/ 4 w 5"/>
                    <a:gd name="T13" fmla="*/ 1 h 9"/>
                    <a:gd name="T14" fmla="*/ 4 w 5"/>
                    <a:gd name="T15" fmla="*/ 1 h 9"/>
                    <a:gd name="T16" fmla="*/ 4 w 5"/>
                    <a:gd name="T17" fmla="*/ 3 h 9"/>
                    <a:gd name="T18" fmla="*/ 4 w 5"/>
                    <a:gd name="T19" fmla="*/ 3 h 9"/>
                    <a:gd name="T20" fmla="*/ 4 w 5"/>
                    <a:gd name="T21" fmla="*/ 4 h 9"/>
                    <a:gd name="T22" fmla="*/ 4 w 5"/>
                    <a:gd name="T23" fmla="*/ 4 h 9"/>
                    <a:gd name="T24" fmla="*/ 2 w 5"/>
                    <a:gd name="T25" fmla="*/ 4 h 9"/>
                    <a:gd name="T26" fmla="*/ 2 w 5"/>
                    <a:gd name="T27" fmla="*/ 6 h 9"/>
                    <a:gd name="T28" fmla="*/ 2 w 5"/>
                    <a:gd name="T29" fmla="*/ 6 h 9"/>
                    <a:gd name="T30" fmla="*/ 2 w 5"/>
                    <a:gd name="T31" fmla="*/ 7 h 9"/>
                    <a:gd name="T32" fmla="*/ 0 w 5"/>
                    <a:gd name="T33" fmla="*/ 7 h 9"/>
                    <a:gd name="T34" fmla="*/ 0 w 5"/>
                    <a:gd name="T35" fmla="*/ 9 h 9"/>
                    <a:gd name="T36" fmla="*/ 0 w 5"/>
                    <a:gd name="T37" fmla="*/ 7 h 9"/>
                    <a:gd name="T38" fmla="*/ 0 w 5"/>
                    <a:gd name="T39" fmla="*/ 7 h 9"/>
                    <a:gd name="T40" fmla="*/ 2 w 5"/>
                    <a:gd name="T41" fmla="*/ 6 h 9"/>
                    <a:gd name="T42" fmla="*/ 2 w 5"/>
                    <a:gd name="T43" fmla="*/ 6 h 9"/>
                    <a:gd name="T44" fmla="*/ 2 w 5"/>
                    <a:gd name="T45" fmla="*/ 4 h 9"/>
                    <a:gd name="T46" fmla="*/ 2 w 5"/>
                    <a:gd name="T47" fmla="*/ 4 h 9"/>
                    <a:gd name="T48" fmla="*/ 4 w 5"/>
                    <a:gd name="T49" fmla="*/ 4 h 9"/>
                    <a:gd name="T50" fmla="*/ 4 w 5"/>
                    <a:gd name="T51" fmla="*/ 3 h 9"/>
                    <a:gd name="T52" fmla="*/ 4 w 5"/>
                    <a:gd name="T53" fmla="*/ 3 h 9"/>
                    <a:gd name="T54" fmla="*/ 4 w 5"/>
                    <a:gd name="T55" fmla="*/ 1 h 9"/>
                    <a:gd name="T56" fmla="*/ 4 w 5"/>
                    <a:gd name="T57" fmla="*/ 1 h 9"/>
                    <a:gd name="T58" fmla="*/ 5 w 5"/>
                    <a:gd name="T59" fmla="*/ 0 h 9"/>
                    <a:gd name="T60" fmla="*/ 5 w 5"/>
                    <a:gd name="T61" fmla="*/ 0 h 9"/>
                    <a:gd name="T62" fmla="*/ 5 w 5"/>
                    <a:gd name="T63" fmla="*/ 0 h 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 h="9">
                      <a:moveTo>
                        <a:pt x="5" y="0"/>
                      </a:moveTo>
                      <a:lnTo>
                        <a:pt x="5" y="0"/>
                      </a:lnTo>
                      <a:lnTo>
                        <a:pt x="5" y="1"/>
                      </a:lnTo>
                      <a:lnTo>
                        <a:pt x="4" y="1"/>
                      </a:lnTo>
                      <a:lnTo>
                        <a:pt x="4" y="3"/>
                      </a:lnTo>
                      <a:lnTo>
                        <a:pt x="4" y="4"/>
                      </a:lnTo>
                      <a:lnTo>
                        <a:pt x="2" y="4"/>
                      </a:lnTo>
                      <a:lnTo>
                        <a:pt x="2" y="6"/>
                      </a:lnTo>
                      <a:lnTo>
                        <a:pt x="2" y="7"/>
                      </a:lnTo>
                      <a:lnTo>
                        <a:pt x="0" y="7"/>
                      </a:lnTo>
                      <a:lnTo>
                        <a:pt x="0" y="9"/>
                      </a:lnTo>
                      <a:lnTo>
                        <a:pt x="0" y="7"/>
                      </a:lnTo>
                      <a:lnTo>
                        <a:pt x="2" y="6"/>
                      </a:lnTo>
                      <a:lnTo>
                        <a:pt x="2" y="4"/>
                      </a:lnTo>
                      <a:lnTo>
                        <a:pt x="4" y="4"/>
                      </a:lnTo>
                      <a:lnTo>
                        <a:pt x="4" y="3"/>
                      </a:lnTo>
                      <a:lnTo>
                        <a:pt x="4" y="1"/>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9" name="Freeform 1577">
                  <a:extLst>
                    <a:ext uri="{FF2B5EF4-FFF2-40B4-BE49-F238E27FC236}">
                      <a16:creationId xmlns:a16="http://schemas.microsoft.com/office/drawing/2014/main" id="{392D0CF9-69D6-472E-A88E-955572355B15}"/>
                    </a:ext>
                  </a:extLst>
                </p:cNvPr>
                <p:cNvSpPr>
                  <a:spLocks/>
                </p:cNvSpPr>
                <p:nvPr/>
              </p:nvSpPr>
              <p:spPr bwMode="auto">
                <a:xfrm>
                  <a:off x="1186" y="2580"/>
                  <a:ext cx="5" cy="10"/>
                </a:xfrm>
                <a:custGeom>
                  <a:avLst/>
                  <a:gdLst>
                    <a:gd name="T0" fmla="*/ 5 w 5"/>
                    <a:gd name="T1" fmla="*/ 10 h 10"/>
                    <a:gd name="T2" fmla="*/ 5 w 5"/>
                    <a:gd name="T3" fmla="*/ 10 h 10"/>
                    <a:gd name="T4" fmla="*/ 3 w 5"/>
                    <a:gd name="T5" fmla="*/ 10 h 10"/>
                    <a:gd name="T6" fmla="*/ 3 w 5"/>
                    <a:gd name="T7" fmla="*/ 9 h 10"/>
                    <a:gd name="T8" fmla="*/ 3 w 5"/>
                    <a:gd name="T9" fmla="*/ 9 h 10"/>
                    <a:gd name="T10" fmla="*/ 3 w 5"/>
                    <a:gd name="T11" fmla="*/ 7 h 10"/>
                    <a:gd name="T12" fmla="*/ 3 w 5"/>
                    <a:gd name="T13" fmla="*/ 7 h 10"/>
                    <a:gd name="T14" fmla="*/ 1 w 5"/>
                    <a:gd name="T15" fmla="*/ 6 h 10"/>
                    <a:gd name="T16" fmla="*/ 1 w 5"/>
                    <a:gd name="T17" fmla="*/ 6 h 10"/>
                    <a:gd name="T18" fmla="*/ 1 w 5"/>
                    <a:gd name="T19" fmla="*/ 4 h 10"/>
                    <a:gd name="T20" fmla="*/ 1 w 5"/>
                    <a:gd name="T21" fmla="*/ 4 h 10"/>
                    <a:gd name="T22" fmla="*/ 0 w 5"/>
                    <a:gd name="T23" fmla="*/ 3 h 10"/>
                    <a:gd name="T24" fmla="*/ 0 w 5"/>
                    <a:gd name="T25" fmla="*/ 1 h 10"/>
                    <a:gd name="T26" fmla="*/ 0 w 5"/>
                    <a:gd name="T27" fmla="*/ 1 h 10"/>
                    <a:gd name="T28" fmla="*/ 0 w 5"/>
                    <a:gd name="T29" fmla="*/ 0 h 10"/>
                    <a:gd name="T30" fmla="*/ 0 w 5"/>
                    <a:gd name="T31" fmla="*/ 0 h 10"/>
                    <a:gd name="T32" fmla="*/ 0 w 5"/>
                    <a:gd name="T33" fmla="*/ 0 h 10"/>
                    <a:gd name="T34" fmla="*/ 0 w 5"/>
                    <a:gd name="T35" fmla="*/ 1 h 10"/>
                    <a:gd name="T36" fmla="*/ 0 w 5"/>
                    <a:gd name="T37" fmla="*/ 1 h 10"/>
                    <a:gd name="T38" fmla="*/ 0 w 5"/>
                    <a:gd name="T39" fmla="*/ 3 h 10"/>
                    <a:gd name="T40" fmla="*/ 1 w 5"/>
                    <a:gd name="T41" fmla="*/ 3 h 10"/>
                    <a:gd name="T42" fmla="*/ 1 w 5"/>
                    <a:gd name="T43" fmla="*/ 4 h 10"/>
                    <a:gd name="T44" fmla="*/ 1 w 5"/>
                    <a:gd name="T45" fmla="*/ 6 h 10"/>
                    <a:gd name="T46" fmla="*/ 1 w 5"/>
                    <a:gd name="T47" fmla="*/ 6 h 10"/>
                    <a:gd name="T48" fmla="*/ 3 w 5"/>
                    <a:gd name="T49" fmla="*/ 7 h 10"/>
                    <a:gd name="T50" fmla="*/ 3 w 5"/>
                    <a:gd name="T51" fmla="*/ 7 h 10"/>
                    <a:gd name="T52" fmla="*/ 3 w 5"/>
                    <a:gd name="T53" fmla="*/ 9 h 10"/>
                    <a:gd name="T54" fmla="*/ 3 w 5"/>
                    <a:gd name="T55" fmla="*/ 9 h 10"/>
                    <a:gd name="T56" fmla="*/ 3 w 5"/>
                    <a:gd name="T57" fmla="*/ 10 h 10"/>
                    <a:gd name="T58" fmla="*/ 5 w 5"/>
                    <a:gd name="T59" fmla="*/ 10 h 10"/>
                    <a:gd name="T60" fmla="*/ 5 w 5"/>
                    <a:gd name="T61" fmla="*/ 10 h 1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 h="10">
                      <a:moveTo>
                        <a:pt x="5" y="10"/>
                      </a:moveTo>
                      <a:lnTo>
                        <a:pt x="5" y="10"/>
                      </a:lnTo>
                      <a:lnTo>
                        <a:pt x="3" y="10"/>
                      </a:lnTo>
                      <a:lnTo>
                        <a:pt x="3" y="9"/>
                      </a:lnTo>
                      <a:lnTo>
                        <a:pt x="3" y="7"/>
                      </a:lnTo>
                      <a:lnTo>
                        <a:pt x="1" y="6"/>
                      </a:lnTo>
                      <a:lnTo>
                        <a:pt x="1" y="4"/>
                      </a:lnTo>
                      <a:lnTo>
                        <a:pt x="0" y="3"/>
                      </a:lnTo>
                      <a:lnTo>
                        <a:pt x="0" y="1"/>
                      </a:lnTo>
                      <a:lnTo>
                        <a:pt x="0" y="0"/>
                      </a:lnTo>
                      <a:lnTo>
                        <a:pt x="0" y="1"/>
                      </a:lnTo>
                      <a:lnTo>
                        <a:pt x="0" y="3"/>
                      </a:lnTo>
                      <a:lnTo>
                        <a:pt x="1" y="3"/>
                      </a:lnTo>
                      <a:lnTo>
                        <a:pt x="1" y="4"/>
                      </a:lnTo>
                      <a:lnTo>
                        <a:pt x="1" y="6"/>
                      </a:lnTo>
                      <a:lnTo>
                        <a:pt x="3" y="7"/>
                      </a:lnTo>
                      <a:lnTo>
                        <a:pt x="3" y="9"/>
                      </a:lnTo>
                      <a:lnTo>
                        <a:pt x="3" y="10"/>
                      </a:lnTo>
                      <a:lnTo>
                        <a:pt x="5"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0" name="Freeform 1578">
                  <a:extLst>
                    <a:ext uri="{FF2B5EF4-FFF2-40B4-BE49-F238E27FC236}">
                      <a16:creationId xmlns:a16="http://schemas.microsoft.com/office/drawing/2014/main" id="{22472D5C-38DD-4336-9F09-C887E5DC57C2}"/>
                    </a:ext>
                  </a:extLst>
                </p:cNvPr>
                <p:cNvSpPr>
                  <a:spLocks/>
                </p:cNvSpPr>
                <p:nvPr/>
              </p:nvSpPr>
              <p:spPr bwMode="auto">
                <a:xfrm>
                  <a:off x="1191" y="2592"/>
                  <a:ext cx="3" cy="3"/>
                </a:xfrm>
                <a:custGeom>
                  <a:avLst/>
                  <a:gdLst>
                    <a:gd name="T0" fmla="*/ 3 w 3"/>
                    <a:gd name="T1" fmla="*/ 3 h 3"/>
                    <a:gd name="T2" fmla="*/ 3 w 3"/>
                    <a:gd name="T3" fmla="*/ 3 h 3"/>
                    <a:gd name="T4" fmla="*/ 1 w 3"/>
                    <a:gd name="T5" fmla="*/ 3 h 3"/>
                    <a:gd name="T6" fmla="*/ 1 w 3"/>
                    <a:gd name="T7" fmla="*/ 3 h 3"/>
                    <a:gd name="T8" fmla="*/ 1 w 3"/>
                    <a:gd name="T9" fmla="*/ 1 h 3"/>
                    <a:gd name="T10" fmla="*/ 0 w 3"/>
                    <a:gd name="T11" fmla="*/ 1 h 3"/>
                    <a:gd name="T12" fmla="*/ 0 w 3"/>
                    <a:gd name="T13" fmla="*/ 0 h 3"/>
                    <a:gd name="T14" fmla="*/ 0 w 3"/>
                    <a:gd name="T15" fmla="*/ 0 h 3"/>
                    <a:gd name="T16" fmla="*/ 0 w 3"/>
                    <a:gd name="T17" fmla="*/ 0 h 3"/>
                    <a:gd name="T18" fmla="*/ 0 w 3"/>
                    <a:gd name="T19" fmla="*/ 0 h 3"/>
                    <a:gd name="T20" fmla="*/ 0 w 3"/>
                    <a:gd name="T21" fmla="*/ 0 h 3"/>
                    <a:gd name="T22" fmla="*/ 0 w 3"/>
                    <a:gd name="T23" fmla="*/ 0 h 3"/>
                    <a:gd name="T24" fmla="*/ 0 w 3"/>
                    <a:gd name="T25" fmla="*/ 1 h 3"/>
                    <a:gd name="T26" fmla="*/ 1 w 3"/>
                    <a:gd name="T27" fmla="*/ 1 h 3"/>
                    <a:gd name="T28" fmla="*/ 1 w 3"/>
                    <a:gd name="T29" fmla="*/ 1 h 3"/>
                    <a:gd name="T30" fmla="*/ 1 w 3"/>
                    <a:gd name="T31" fmla="*/ 1 h 3"/>
                    <a:gd name="T32" fmla="*/ 1 w 3"/>
                    <a:gd name="T33" fmla="*/ 3 h 3"/>
                    <a:gd name="T34" fmla="*/ 3 w 3"/>
                    <a:gd name="T35" fmla="*/ 3 h 3"/>
                    <a:gd name="T36" fmla="*/ 3 w 3"/>
                    <a:gd name="T37" fmla="*/ 3 h 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 h="3">
                      <a:moveTo>
                        <a:pt x="3" y="3"/>
                      </a:moveTo>
                      <a:lnTo>
                        <a:pt x="3" y="3"/>
                      </a:lnTo>
                      <a:lnTo>
                        <a:pt x="1" y="3"/>
                      </a:lnTo>
                      <a:lnTo>
                        <a:pt x="1" y="1"/>
                      </a:lnTo>
                      <a:lnTo>
                        <a:pt x="0" y="1"/>
                      </a:lnTo>
                      <a:lnTo>
                        <a:pt x="0" y="0"/>
                      </a:lnTo>
                      <a:lnTo>
                        <a:pt x="0" y="1"/>
                      </a:lnTo>
                      <a:lnTo>
                        <a:pt x="1" y="1"/>
                      </a:lnTo>
                      <a:lnTo>
                        <a:pt x="1" y="3"/>
                      </a:lnTo>
                      <a:lnTo>
                        <a:pt x="3"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1" name="Freeform 1579">
                  <a:extLst>
                    <a:ext uri="{FF2B5EF4-FFF2-40B4-BE49-F238E27FC236}">
                      <a16:creationId xmlns:a16="http://schemas.microsoft.com/office/drawing/2014/main" id="{CCB3D903-B64F-45F5-9740-D52606C3699F}"/>
                    </a:ext>
                  </a:extLst>
                </p:cNvPr>
                <p:cNvSpPr>
                  <a:spLocks/>
                </p:cNvSpPr>
                <p:nvPr/>
              </p:nvSpPr>
              <p:spPr bwMode="auto">
                <a:xfrm>
                  <a:off x="1194" y="2596"/>
                  <a:ext cx="6" cy="23"/>
                </a:xfrm>
                <a:custGeom>
                  <a:avLst/>
                  <a:gdLst>
                    <a:gd name="T0" fmla="*/ 6 w 6"/>
                    <a:gd name="T1" fmla="*/ 23 h 23"/>
                    <a:gd name="T2" fmla="*/ 6 w 6"/>
                    <a:gd name="T3" fmla="*/ 23 h 23"/>
                    <a:gd name="T4" fmla="*/ 6 w 6"/>
                    <a:gd name="T5" fmla="*/ 23 h 23"/>
                    <a:gd name="T6" fmla="*/ 6 w 6"/>
                    <a:gd name="T7" fmla="*/ 21 h 23"/>
                    <a:gd name="T8" fmla="*/ 6 w 6"/>
                    <a:gd name="T9" fmla="*/ 20 h 23"/>
                    <a:gd name="T10" fmla="*/ 6 w 6"/>
                    <a:gd name="T11" fmla="*/ 20 h 23"/>
                    <a:gd name="T12" fmla="*/ 6 w 6"/>
                    <a:gd name="T13" fmla="*/ 18 h 23"/>
                    <a:gd name="T14" fmla="*/ 5 w 6"/>
                    <a:gd name="T15" fmla="*/ 18 h 23"/>
                    <a:gd name="T16" fmla="*/ 5 w 6"/>
                    <a:gd name="T17" fmla="*/ 17 h 23"/>
                    <a:gd name="T18" fmla="*/ 5 w 6"/>
                    <a:gd name="T19" fmla="*/ 17 h 23"/>
                    <a:gd name="T20" fmla="*/ 5 w 6"/>
                    <a:gd name="T21" fmla="*/ 15 h 23"/>
                    <a:gd name="T22" fmla="*/ 5 w 6"/>
                    <a:gd name="T23" fmla="*/ 15 h 23"/>
                    <a:gd name="T24" fmla="*/ 5 w 6"/>
                    <a:gd name="T25" fmla="*/ 14 h 23"/>
                    <a:gd name="T26" fmla="*/ 3 w 6"/>
                    <a:gd name="T27" fmla="*/ 14 h 23"/>
                    <a:gd name="T28" fmla="*/ 3 w 6"/>
                    <a:gd name="T29" fmla="*/ 12 h 23"/>
                    <a:gd name="T30" fmla="*/ 3 w 6"/>
                    <a:gd name="T31" fmla="*/ 12 h 23"/>
                    <a:gd name="T32" fmla="*/ 3 w 6"/>
                    <a:gd name="T33" fmla="*/ 11 h 23"/>
                    <a:gd name="T34" fmla="*/ 3 w 6"/>
                    <a:gd name="T35" fmla="*/ 11 h 23"/>
                    <a:gd name="T36" fmla="*/ 1 w 6"/>
                    <a:gd name="T37" fmla="*/ 11 h 23"/>
                    <a:gd name="T38" fmla="*/ 1 w 6"/>
                    <a:gd name="T39" fmla="*/ 9 h 23"/>
                    <a:gd name="T40" fmla="*/ 1 w 6"/>
                    <a:gd name="T41" fmla="*/ 9 h 23"/>
                    <a:gd name="T42" fmla="*/ 1 w 6"/>
                    <a:gd name="T43" fmla="*/ 8 h 23"/>
                    <a:gd name="T44" fmla="*/ 1 w 6"/>
                    <a:gd name="T45" fmla="*/ 8 h 23"/>
                    <a:gd name="T46" fmla="*/ 1 w 6"/>
                    <a:gd name="T47" fmla="*/ 6 h 23"/>
                    <a:gd name="T48" fmla="*/ 1 w 6"/>
                    <a:gd name="T49" fmla="*/ 6 h 23"/>
                    <a:gd name="T50" fmla="*/ 0 w 6"/>
                    <a:gd name="T51" fmla="*/ 5 h 23"/>
                    <a:gd name="T52" fmla="*/ 0 w 6"/>
                    <a:gd name="T53" fmla="*/ 5 h 23"/>
                    <a:gd name="T54" fmla="*/ 0 w 6"/>
                    <a:gd name="T55" fmla="*/ 3 h 23"/>
                    <a:gd name="T56" fmla="*/ 0 w 6"/>
                    <a:gd name="T57" fmla="*/ 3 h 23"/>
                    <a:gd name="T58" fmla="*/ 0 w 6"/>
                    <a:gd name="T59" fmla="*/ 2 h 23"/>
                    <a:gd name="T60" fmla="*/ 0 w 6"/>
                    <a:gd name="T61" fmla="*/ 0 h 23"/>
                    <a:gd name="T62" fmla="*/ 0 w 6"/>
                    <a:gd name="T63" fmla="*/ 0 h 23"/>
                    <a:gd name="T64" fmla="*/ 0 w 6"/>
                    <a:gd name="T65" fmla="*/ 0 h 23"/>
                    <a:gd name="T66" fmla="*/ 0 w 6"/>
                    <a:gd name="T67" fmla="*/ 2 h 23"/>
                    <a:gd name="T68" fmla="*/ 0 w 6"/>
                    <a:gd name="T69" fmla="*/ 3 h 23"/>
                    <a:gd name="T70" fmla="*/ 0 w 6"/>
                    <a:gd name="T71" fmla="*/ 3 h 23"/>
                    <a:gd name="T72" fmla="*/ 1 w 6"/>
                    <a:gd name="T73" fmla="*/ 5 h 23"/>
                    <a:gd name="T74" fmla="*/ 1 w 6"/>
                    <a:gd name="T75" fmla="*/ 5 h 23"/>
                    <a:gd name="T76" fmla="*/ 1 w 6"/>
                    <a:gd name="T77" fmla="*/ 6 h 23"/>
                    <a:gd name="T78" fmla="*/ 1 w 6"/>
                    <a:gd name="T79" fmla="*/ 6 h 23"/>
                    <a:gd name="T80" fmla="*/ 1 w 6"/>
                    <a:gd name="T81" fmla="*/ 8 h 23"/>
                    <a:gd name="T82" fmla="*/ 1 w 6"/>
                    <a:gd name="T83" fmla="*/ 8 h 23"/>
                    <a:gd name="T84" fmla="*/ 1 w 6"/>
                    <a:gd name="T85" fmla="*/ 9 h 23"/>
                    <a:gd name="T86" fmla="*/ 1 w 6"/>
                    <a:gd name="T87" fmla="*/ 9 h 23"/>
                    <a:gd name="T88" fmla="*/ 3 w 6"/>
                    <a:gd name="T89" fmla="*/ 9 h 23"/>
                    <a:gd name="T90" fmla="*/ 3 w 6"/>
                    <a:gd name="T91" fmla="*/ 11 h 23"/>
                    <a:gd name="T92" fmla="*/ 3 w 6"/>
                    <a:gd name="T93" fmla="*/ 11 h 23"/>
                    <a:gd name="T94" fmla="*/ 3 w 6"/>
                    <a:gd name="T95" fmla="*/ 12 h 23"/>
                    <a:gd name="T96" fmla="*/ 3 w 6"/>
                    <a:gd name="T97" fmla="*/ 12 h 23"/>
                    <a:gd name="T98" fmla="*/ 5 w 6"/>
                    <a:gd name="T99" fmla="*/ 14 h 23"/>
                    <a:gd name="T100" fmla="*/ 5 w 6"/>
                    <a:gd name="T101" fmla="*/ 14 h 23"/>
                    <a:gd name="T102" fmla="*/ 5 w 6"/>
                    <a:gd name="T103" fmla="*/ 15 h 23"/>
                    <a:gd name="T104" fmla="*/ 5 w 6"/>
                    <a:gd name="T105" fmla="*/ 15 h 23"/>
                    <a:gd name="T106" fmla="*/ 5 w 6"/>
                    <a:gd name="T107" fmla="*/ 17 h 23"/>
                    <a:gd name="T108" fmla="*/ 5 w 6"/>
                    <a:gd name="T109" fmla="*/ 17 h 23"/>
                    <a:gd name="T110" fmla="*/ 6 w 6"/>
                    <a:gd name="T111" fmla="*/ 18 h 23"/>
                    <a:gd name="T112" fmla="*/ 6 w 6"/>
                    <a:gd name="T113" fmla="*/ 18 h 23"/>
                    <a:gd name="T114" fmla="*/ 6 w 6"/>
                    <a:gd name="T115" fmla="*/ 20 h 23"/>
                    <a:gd name="T116" fmla="*/ 6 w 6"/>
                    <a:gd name="T117" fmla="*/ 20 h 23"/>
                    <a:gd name="T118" fmla="*/ 6 w 6"/>
                    <a:gd name="T119" fmla="*/ 21 h 23"/>
                    <a:gd name="T120" fmla="*/ 6 w 6"/>
                    <a:gd name="T121" fmla="*/ 23 h 23"/>
                    <a:gd name="T122" fmla="*/ 6 w 6"/>
                    <a:gd name="T123" fmla="*/ 23 h 2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6" h="23">
                      <a:moveTo>
                        <a:pt x="6" y="23"/>
                      </a:moveTo>
                      <a:lnTo>
                        <a:pt x="6" y="23"/>
                      </a:lnTo>
                      <a:lnTo>
                        <a:pt x="6" y="21"/>
                      </a:lnTo>
                      <a:lnTo>
                        <a:pt x="6" y="20"/>
                      </a:lnTo>
                      <a:lnTo>
                        <a:pt x="6" y="18"/>
                      </a:lnTo>
                      <a:lnTo>
                        <a:pt x="5" y="18"/>
                      </a:lnTo>
                      <a:lnTo>
                        <a:pt x="5" y="17"/>
                      </a:lnTo>
                      <a:lnTo>
                        <a:pt x="5" y="15"/>
                      </a:lnTo>
                      <a:lnTo>
                        <a:pt x="5" y="14"/>
                      </a:lnTo>
                      <a:lnTo>
                        <a:pt x="3" y="14"/>
                      </a:lnTo>
                      <a:lnTo>
                        <a:pt x="3" y="12"/>
                      </a:lnTo>
                      <a:lnTo>
                        <a:pt x="3" y="11"/>
                      </a:lnTo>
                      <a:lnTo>
                        <a:pt x="1" y="11"/>
                      </a:lnTo>
                      <a:lnTo>
                        <a:pt x="1" y="9"/>
                      </a:lnTo>
                      <a:lnTo>
                        <a:pt x="1" y="8"/>
                      </a:lnTo>
                      <a:lnTo>
                        <a:pt x="1" y="6"/>
                      </a:lnTo>
                      <a:lnTo>
                        <a:pt x="0" y="5"/>
                      </a:lnTo>
                      <a:lnTo>
                        <a:pt x="0" y="3"/>
                      </a:lnTo>
                      <a:lnTo>
                        <a:pt x="0" y="2"/>
                      </a:lnTo>
                      <a:lnTo>
                        <a:pt x="0" y="0"/>
                      </a:lnTo>
                      <a:lnTo>
                        <a:pt x="0" y="2"/>
                      </a:lnTo>
                      <a:lnTo>
                        <a:pt x="0" y="3"/>
                      </a:lnTo>
                      <a:lnTo>
                        <a:pt x="1" y="5"/>
                      </a:lnTo>
                      <a:lnTo>
                        <a:pt x="1" y="6"/>
                      </a:lnTo>
                      <a:lnTo>
                        <a:pt x="1" y="8"/>
                      </a:lnTo>
                      <a:lnTo>
                        <a:pt x="1" y="9"/>
                      </a:lnTo>
                      <a:lnTo>
                        <a:pt x="3" y="9"/>
                      </a:lnTo>
                      <a:lnTo>
                        <a:pt x="3" y="11"/>
                      </a:lnTo>
                      <a:lnTo>
                        <a:pt x="3" y="12"/>
                      </a:lnTo>
                      <a:lnTo>
                        <a:pt x="5" y="14"/>
                      </a:lnTo>
                      <a:lnTo>
                        <a:pt x="5" y="15"/>
                      </a:lnTo>
                      <a:lnTo>
                        <a:pt x="5" y="17"/>
                      </a:lnTo>
                      <a:lnTo>
                        <a:pt x="6" y="18"/>
                      </a:lnTo>
                      <a:lnTo>
                        <a:pt x="6" y="20"/>
                      </a:lnTo>
                      <a:lnTo>
                        <a:pt x="6" y="21"/>
                      </a:lnTo>
                      <a:lnTo>
                        <a:pt x="6"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2" name="Freeform 1580">
                  <a:extLst>
                    <a:ext uri="{FF2B5EF4-FFF2-40B4-BE49-F238E27FC236}">
                      <a16:creationId xmlns:a16="http://schemas.microsoft.com/office/drawing/2014/main" id="{4BC6E86A-E516-4D7D-9E51-5372243AF471}"/>
                    </a:ext>
                  </a:extLst>
                </p:cNvPr>
                <p:cNvSpPr>
                  <a:spLocks/>
                </p:cNvSpPr>
                <p:nvPr/>
              </p:nvSpPr>
              <p:spPr bwMode="auto">
                <a:xfrm>
                  <a:off x="1219" y="2607"/>
                  <a:ext cx="1" cy="7"/>
                </a:xfrm>
                <a:custGeom>
                  <a:avLst/>
                  <a:gdLst>
                    <a:gd name="T0" fmla="*/ 0 w 1"/>
                    <a:gd name="T1" fmla="*/ 0 h 7"/>
                    <a:gd name="T2" fmla="*/ 0 w 1"/>
                    <a:gd name="T3" fmla="*/ 0 h 7"/>
                    <a:gd name="T4" fmla="*/ 0 w 1"/>
                    <a:gd name="T5" fmla="*/ 0 h 7"/>
                    <a:gd name="T6" fmla="*/ 0 w 1"/>
                    <a:gd name="T7" fmla="*/ 0 h 7"/>
                    <a:gd name="T8" fmla="*/ 0 w 1"/>
                    <a:gd name="T9" fmla="*/ 1 h 7"/>
                    <a:gd name="T10" fmla="*/ 0 w 1"/>
                    <a:gd name="T11" fmla="*/ 1 h 7"/>
                    <a:gd name="T12" fmla="*/ 0 w 1"/>
                    <a:gd name="T13" fmla="*/ 3 h 7"/>
                    <a:gd name="T14" fmla="*/ 0 w 1"/>
                    <a:gd name="T15" fmla="*/ 3 h 7"/>
                    <a:gd name="T16" fmla="*/ 0 w 1"/>
                    <a:gd name="T17" fmla="*/ 4 h 7"/>
                    <a:gd name="T18" fmla="*/ 0 w 1"/>
                    <a:gd name="T19" fmla="*/ 4 h 7"/>
                    <a:gd name="T20" fmla="*/ 0 w 1"/>
                    <a:gd name="T21" fmla="*/ 6 h 7"/>
                    <a:gd name="T22" fmla="*/ 0 w 1"/>
                    <a:gd name="T23" fmla="*/ 6 h 7"/>
                    <a:gd name="T24" fmla="*/ 0 w 1"/>
                    <a:gd name="T25" fmla="*/ 7 h 7"/>
                    <a:gd name="T26" fmla="*/ 0 w 1"/>
                    <a:gd name="T27" fmla="*/ 7 h 7"/>
                    <a:gd name="T28" fmla="*/ 0 w 1"/>
                    <a:gd name="T29" fmla="*/ 7 h 7"/>
                    <a:gd name="T30" fmla="*/ 0 w 1"/>
                    <a:gd name="T31" fmla="*/ 6 h 7"/>
                    <a:gd name="T32" fmla="*/ 0 w 1"/>
                    <a:gd name="T33" fmla="*/ 6 h 7"/>
                    <a:gd name="T34" fmla="*/ 0 w 1"/>
                    <a:gd name="T35" fmla="*/ 4 h 7"/>
                    <a:gd name="T36" fmla="*/ 0 w 1"/>
                    <a:gd name="T37" fmla="*/ 4 h 7"/>
                    <a:gd name="T38" fmla="*/ 0 w 1"/>
                    <a:gd name="T39" fmla="*/ 3 h 7"/>
                    <a:gd name="T40" fmla="*/ 0 w 1"/>
                    <a:gd name="T41" fmla="*/ 3 h 7"/>
                    <a:gd name="T42" fmla="*/ 0 w 1"/>
                    <a:gd name="T43" fmla="*/ 1 h 7"/>
                    <a:gd name="T44" fmla="*/ 0 w 1"/>
                    <a:gd name="T45" fmla="*/ 1 h 7"/>
                    <a:gd name="T46" fmla="*/ 0 w 1"/>
                    <a:gd name="T47" fmla="*/ 0 h 7"/>
                    <a:gd name="T48" fmla="*/ 0 w 1"/>
                    <a:gd name="T49" fmla="*/ 0 h 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 h="7">
                      <a:moveTo>
                        <a:pt x="0" y="0"/>
                      </a:moveTo>
                      <a:lnTo>
                        <a:pt x="0" y="0"/>
                      </a:lnTo>
                      <a:lnTo>
                        <a:pt x="0" y="1"/>
                      </a:lnTo>
                      <a:lnTo>
                        <a:pt x="0" y="3"/>
                      </a:lnTo>
                      <a:lnTo>
                        <a:pt x="0" y="4"/>
                      </a:lnTo>
                      <a:lnTo>
                        <a:pt x="0" y="6"/>
                      </a:lnTo>
                      <a:lnTo>
                        <a:pt x="0" y="7"/>
                      </a:lnTo>
                      <a:lnTo>
                        <a:pt x="0" y="6"/>
                      </a:lnTo>
                      <a:lnTo>
                        <a:pt x="0" y="4"/>
                      </a:lnTo>
                      <a:lnTo>
                        <a:pt x="0" y="3"/>
                      </a:lnTo>
                      <a:lnTo>
                        <a:pt x="0"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3" name="Freeform 1581">
                  <a:extLst>
                    <a:ext uri="{FF2B5EF4-FFF2-40B4-BE49-F238E27FC236}">
                      <a16:creationId xmlns:a16="http://schemas.microsoft.com/office/drawing/2014/main" id="{C6E5C437-45C3-4ED0-A67D-9FEDB51CF598}"/>
                    </a:ext>
                  </a:extLst>
                </p:cNvPr>
                <p:cNvSpPr>
                  <a:spLocks/>
                </p:cNvSpPr>
                <p:nvPr/>
              </p:nvSpPr>
              <p:spPr bwMode="auto">
                <a:xfrm>
                  <a:off x="1219" y="2598"/>
                  <a:ext cx="1" cy="9"/>
                </a:xfrm>
                <a:custGeom>
                  <a:avLst/>
                  <a:gdLst>
                    <a:gd name="T0" fmla="*/ 0 w 1"/>
                    <a:gd name="T1" fmla="*/ 0 h 9"/>
                    <a:gd name="T2" fmla="*/ 0 w 1"/>
                    <a:gd name="T3" fmla="*/ 0 h 9"/>
                    <a:gd name="T4" fmla="*/ 0 w 1"/>
                    <a:gd name="T5" fmla="*/ 0 h 9"/>
                    <a:gd name="T6" fmla="*/ 0 w 1"/>
                    <a:gd name="T7" fmla="*/ 0 h 9"/>
                    <a:gd name="T8" fmla="*/ 0 w 1"/>
                    <a:gd name="T9" fmla="*/ 1 h 9"/>
                    <a:gd name="T10" fmla="*/ 0 w 1"/>
                    <a:gd name="T11" fmla="*/ 1 h 9"/>
                    <a:gd name="T12" fmla="*/ 0 w 1"/>
                    <a:gd name="T13" fmla="*/ 3 h 9"/>
                    <a:gd name="T14" fmla="*/ 0 w 1"/>
                    <a:gd name="T15" fmla="*/ 3 h 9"/>
                    <a:gd name="T16" fmla="*/ 0 w 1"/>
                    <a:gd name="T17" fmla="*/ 4 h 9"/>
                    <a:gd name="T18" fmla="*/ 0 w 1"/>
                    <a:gd name="T19" fmla="*/ 4 h 9"/>
                    <a:gd name="T20" fmla="*/ 0 w 1"/>
                    <a:gd name="T21" fmla="*/ 6 h 9"/>
                    <a:gd name="T22" fmla="*/ 0 w 1"/>
                    <a:gd name="T23" fmla="*/ 6 h 9"/>
                    <a:gd name="T24" fmla="*/ 0 w 1"/>
                    <a:gd name="T25" fmla="*/ 7 h 9"/>
                    <a:gd name="T26" fmla="*/ 0 w 1"/>
                    <a:gd name="T27" fmla="*/ 7 h 9"/>
                    <a:gd name="T28" fmla="*/ 0 w 1"/>
                    <a:gd name="T29" fmla="*/ 9 h 9"/>
                    <a:gd name="T30" fmla="*/ 0 w 1"/>
                    <a:gd name="T31" fmla="*/ 9 h 9"/>
                    <a:gd name="T32" fmla="*/ 0 w 1"/>
                    <a:gd name="T33" fmla="*/ 7 h 9"/>
                    <a:gd name="T34" fmla="*/ 0 w 1"/>
                    <a:gd name="T35" fmla="*/ 7 h 9"/>
                    <a:gd name="T36" fmla="*/ 0 w 1"/>
                    <a:gd name="T37" fmla="*/ 6 h 9"/>
                    <a:gd name="T38" fmla="*/ 0 w 1"/>
                    <a:gd name="T39" fmla="*/ 6 h 9"/>
                    <a:gd name="T40" fmla="*/ 0 w 1"/>
                    <a:gd name="T41" fmla="*/ 4 h 9"/>
                    <a:gd name="T42" fmla="*/ 0 w 1"/>
                    <a:gd name="T43" fmla="*/ 4 h 9"/>
                    <a:gd name="T44" fmla="*/ 0 w 1"/>
                    <a:gd name="T45" fmla="*/ 3 h 9"/>
                    <a:gd name="T46" fmla="*/ 0 w 1"/>
                    <a:gd name="T47" fmla="*/ 3 h 9"/>
                    <a:gd name="T48" fmla="*/ 0 w 1"/>
                    <a:gd name="T49" fmla="*/ 1 h 9"/>
                    <a:gd name="T50" fmla="*/ 0 w 1"/>
                    <a:gd name="T51" fmla="*/ 1 h 9"/>
                    <a:gd name="T52" fmla="*/ 0 w 1"/>
                    <a:gd name="T53" fmla="*/ 0 h 9"/>
                    <a:gd name="T54" fmla="*/ 0 w 1"/>
                    <a:gd name="T55" fmla="*/ 0 h 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 h="9">
                      <a:moveTo>
                        <a:pt x="0" y="0"/>
                      </a:moveTo>
                      <a:lnTo>
                        <a:pt x="0" y="0"/>
                      </a:lnTo>
                      <a:lnTo>
                        <a:pt x="0" y="1"/>
                      </a:lnTo>
                      <a:lnTo>
                        <a:pt x="0" y="3"/>
                      </a:lnTo>
                      <a:lnTo>
                        <a:pt x="0" y="4"/>
                      </a:lnTo>
                      <a:lnTo>
                        <a:pt x="0" y="6"/>
                      </a:lnTo>
                      <a:lnTo>
                        <a:pt x="0" y="7"/>
                      </a:lnTo>
                      <a:lnTo>
                        <a:pt x="0" y="9"/>
                      </a:lnTo>
                      <a:lnTo>
                        <a:pt x="0" y="7"/>
                      </a:lnTo>
                      <a:lnTo>
                        <a:pt x="0" y="6"/>
                      </a:lnTo>
                      <a:lnTo>
                        <a:pt x="0" y="4"/>
                      </a:lnTo>
                      <a:lnTo>
                        <a:pt x="0" y="3"/>
                      </a:lnTo>
                      <a:lnTo>
                        <a:pt x="0"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4" name="Freeform 1582">
                  <a:extLst>
                    <a:ext uri="{FF2B5EF4-FFF2-40B4-BE49-F238E27FC236}">
                      <a16:creationId xmlns:a16="http://schemas.microsoft.com/office/drawing/2014/main" id="{1F6F78F4-50EE-4851-B4FB-202A83FC53C1}"/>
                    </a:ext>
                  </a:extLst>
                </p:cNvPr>
                <p:cNvSpPr>
                  <a:spLocks/>
                </p:cNvSpPr>
                <p:nvPr/>
              </p:nvSpPr>
              <p:spPr bwMode="auto">
                <a:xfrm>
                  <a:off x="1216" y="2580"/>
                  <a:ext cx="2" cy="18"/>
                </a:xfrm>
                <a:custGeom>
                  <a:avLst/>
                  <a:gdLst>
                    <a:gd name="T0" fmla="*/ 0 w 2"/>
                    <a:gd name="T1" fmla="*/ 0 h 18"/>
                    <a:gd name="T2" fmla="*/ 0 w 2"/>
                    <a:gd name="T3" fmla="*/ 0 h 18"/>
                    <a:gd name="T4" fmla="*/ 0 w 2"/>
                    <a:gd name="T5" fmla="*/ 0 h 18"/>
                    <a:gd name="T6" fmla="*/ 0 w 2"/>
                    <a:gd name="T7" fmla="*/ 0 h 18"/>
                    <a:gd name="T8" fmla="*/ 0 w 2"/>
                    <a:gd name="T9" fmla="*/ 1 h 18"/>
                    <a:gd name="T10" fmla="*/ 0 w 2"/>
                    <a:gd name="T11" fmla="*/ 1 h 18"/>
                    <a:gd name="T12" fmla="*/ 0 w 2"/>
                    <a:gd name="T13" fmla="*/ 3 h 18"/>
                    <a:gd name="T14" fmla="*/ 2 w 2"/>
                    <a:gd name="T15" fmla="*/ 3 h 18"/>
                    <a:gd name="T16" fmla="*/ 2 w 2"/>
                    <a:gd name="T17" fmla="*/ 4 h 18"/>
                    <a:gd name="T18" fmla="*/ 2 w 2"/>
                    <a:gd name="T19" fmla="*/ 4 h 18"/>
                    <a:gd name="T20" fmla="*/ 2 w 2"/>
                    <a:gd name="T21" fmla="*/ 6 h 18"/>
                    <a:gd name="T22" fmla="*/ 2 w 2"/>
                    <a:gd name="T23" fmla="*/ 6 h 18"/>
                    <a:gd name="T24" fmla="*/ 2 w 2"/>
                    <a:gd name="T25" fmla="*/ 7 h 18"/>
                    <a:gd name="T26" fmla="*/ 2 w 2"/>
                    <a:gd name="T27" fmla="*/ 7 h 18"/>
                    <a:gd name="T28" fmla="*/ 0 w 2"/>
                    <a:gd name="T29" fmla="*/ 9 h 18"/>
                    <a:gd name="T30" fmla="*/ 0 w 2"/>
                    <a:gd name="T31" fmla="*/ 9 h 18"/>
                    <a:gd name="T32" fmla="*/ 0 w 2"/>
                    <a:gd name="T33" fmla="*/ 10 h 18"/>
                    <a:gd name="T34" fmla="*/ 0 w 2"/>
                    <a:gd name="T35" fmla="*/ 10 h 18"/>
                    <a:gd name="T36" fmla="*/ 0 w 2"/>
                    <a:gd name="T37" fmla="*/ 12 h 18"/>
                    <a:gd name="T38" fmla="*/ 2 w 2"/>
                    <a:gd name="T39" fmla="*/ 12 h 18"/>
                    <a:gd name="T40" fmla="*/ 2 w 2"/>
                    <a:gd name="T41" fmla="*/ 12 h 18"/>
                    <a:gd name="T42" fmla="*/ 2 w 2"/>
                    <a:gd name="T43" fmla="*/ 13 h 18"/>
                    <a:gd name="T44" fmla="*/ 2 w 2"/>
                    <a:gd name="T45" fmla="*/ 13 h 18"/>
                    <a:gd name="T46" fmla="*/ 2 w 2"/>
                    <a:gd name="T47" fmla="*/ 15 h 18"/>
                    <a:gd name="T48" fmla="*/ 2 w 2"/>
                    <a:gd name="T49" fmla="*/ 15 h 18"/>
                    <a:gd name="T50" fmla="*/ 2 w 2"/>
                    <a:gd name="T51" fmla="*/ 16 h 18"/>
                    <a:gd name="T52" fmla="*/ 2 w 2"/>
                    <a:gd name="T53" fmla="*/ 16 h 18"/>
                    <a:gd name="T54" fmla="*/ 2 w 2"/>
                    <a:gd name="T55" fmla="*/ 18 h 18"/>
                    <a:gd name="T56" fmla="*/ 2 w 2"/>
                    <a:gd name="T57" fmla="*/ 18 h 18"/>
                    <a:gd name="T58" fmla="*/ 2 w 2"/>
                    <a:gd name="T59" fmla="*/ 16 h 18"/>
                    <a:gd name="T60" fmla="*/ 2 w 2"/>
                    <a:gd name="T61" fmla="*/ 16 h 18"/>
                    <a:gd name="T62" fmla="*/ 0 w 2"/>
                    <a:gd name="T63" fmla="*/ 15 h 18"/>
                    <a:gd name="T64" fmla="*/ 0 w 2"/>
                    <a:gd name="T65" fmla="*/ 15 h 18"/>
                    <a:gd name="T66" fmla="*/ 0 w 2"/>
                    <a:gd name="T67" fmla="*/ 13 h 18"/>
                    <a:gd name="T68" fmla="*/ 0 w 2"/>
                    <a:gd name="T69" fmla="*/ 13 h 18"/>
                    <a:gd name="T70" fmla="*/ 0 w 2"/>
                    <a:gd name="T71" fmla="*/ 12 h 18"/>
                    <a:gd name="T72" fmla="*/ 0 w 2"/>
                    <a:gd name="T73" fmla="*/ 12 h 18"/>
                    <a:gd name="T74" fmla="*/ 0 w 2"/>
                    <a:gd name="T75" fmla="*/ 10 h 18"/>
                    <a:gd name="T76" fmla="*/ 0 w 2"/>
                    <a:gd name="T77" fmla="*/ 10 h 18"/>
                    <a:gd name="T78" fmla="*/ 0 w 2"/>
                    <a:gd name="T79" fmla="*/ 9 h 18"/>
                    <a:gd name="T80" fmla="*/ 0 w 2"/>
                    <a:gd name="T81" fmla="*/ 9 h 18"/>
                    <a:gd name="T82" fmla="*/ 0 w 2"/>
                    <a:gd name="T83" fmla="*/ 7 h 18"/>
                    <a:gd name="T84" fmla="*/ 0 w 2"/>
                    <a:gd name="T85" fmla="*/ 7 h 18"/>
                    <a:gd name="T86" fmla="*/ 0 w 2"/>
                    <a:gd name="T87" fmla="*/ 6 h 18"/>
                    <a:gd name="T88" fmla="*/ 0 w 2"/>
                    <a:gd name="T89" fmla="*/ 6 h 18"/>
                    <a:gd name="T90" fmla="*/ 0 w 2"/>
                    <a:gd name="T91" fmla="*/ 4 h 18"/>
                    <a:gd name="T92" fmla="*/ 0 w 2"/>
                    <a:gd name="T93" fmla="*/ 4 h 18"/>
                    <a:gd name="T94" fmla="*/ 0 w 2"/>
                    <a:gd name="T95" fmla="*/ 3 h 18"/>
                    <a:gd name="T96" fmla="*/ 0 w 2"/>
                    <a:gd name="T97" fmla="*/ 3 h 18"/>
                    <a:gd name="T98" fmla="*/ 0 w 2"/>
                    <a:gd name="T99" fmla="*/ 1 h 18"/>
                    <a:gd name="T100" fmla="*/ 0 w 2"/>
                    <a:gd name="T101" fmla="*/ 1 h 18"/>
                    <a:gd name="T102" fmla="*/ 0 w 2"/>
                    <a:gd name="T103" fmla="*/ 0 h 18"/>
                    <a:gd name="T104" fmla="*/ 0 w 2"/>
                    <a:gd name="T105" fmla="*/ 0 h 18"/>
                    <a:gd name="T106" fmla="*/ 0 w 2"/>
                    <a:gd name="T107" fmla="*/ 0 h 18"/>
                    <a:gd name="T108" fmla="*/ 0 w 2"/>
                    <a:gd name="T109" fmla="*/ 0 h 18"/>
                    <a:gd name="T110" fmla="*/ 0 w 2"/>
                    <a:gd name="T111" fmla="*/ 0 h 18"/>
                    <a:gd name="T112" fmla="*/ 0 w 2"/>
                    <a:gd name="T113" fmla="*/ 0 h 18"/>
                    <a:gd name="T114" fmla="*/ 0 w 2"/>
                    <a:gd name="T115" fmla="*/ 0 h 1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 h="18">
                      <a:moveTo>
                        <a:pt x="0" y="0"/>
                      </a:moveTo>
                      <a:lnTo>
                        <a:pt x="0" y="0"/>
                      </a:lnTo>
                      <a:lnTo>
                        <a:pt x="0" y="1"/>
                      </a:lnTo>
                      <a:lnTo>
                        <a:pt x="0" y="3"/>
                      </a:lnTo>
                      <a:lnTo>
                        <a:pt x="2" y="3"/>
                      </a:lnTo>
                      <a:lnTo>
                        <a:pt x="2" y="4"/>
                      </a:lnTo>
                      <a:lnTo>
                        <a:pt x="2" y="6"/>
                      </a:lnTo>
                      <a:lnTo>
                        <a:pt x="2" y="7"/>
                      </a:lnTo>
                      <a:lnTo>
                        <a:pt x="0" y="9"/>
                      </a:lnTo>
                      <a:lnTo>
                        <a:pt x="0" y="10"/>
                      </a:lnTo>
                      <a:lnTo>
                        <a:pt x="0" y="12"/>
                      </a:lnTo>
                      <a:lnTo>
                        <a:pt x="2" y="12"/>
                      </a:lnTo>
                      <a:lnTo>
                        <a:pt x="2" y="13"/>
                      </a:lnTo>
                      <a:lnTo>
                        <a:pt x="2" y="15"/>
                      </a:lnTo>
                      <a:lnTo>
                        <a:pt x="2" y="16"/>
                      </a:lnTo>
                      <a:lnTo>
                        <a:pt x="2" y="18"/>
                      </a:lnTo>
                      <a:lnTo>
                        <a:pt x="2" y="16"/>
                      </a:lnTo>
                      <a:lnTo>
                        <a:pt x="0" y="15"/>
                      </a:lnTo>
                      <a:lnTo>
                        <a:pt x="0" y="13"/>
                      </a:lnTo>
                      <a:lnTo>
                        <a:pt x="0" y="12"/>
                      </a:lnTo>
                      <a:lnTo>
                        <a:pt x="0" y="10"/>
                      </a:lnTo>
                      <a:lnTo>
                        <a:pt x="0" y="9"/>
                      </a:lnTo>
                      <a:lnTo>
                        <a:pt x="0" y="7"/>
                      </a:lnTo>
                      <a:lnTo>
                        <a:pt x="0" y="6"/>
                      </a:lnTo>
                      <a:lnTo>
                        <a:pt x="0" y="4"/>
                      </a:lnTo>
                      <a:lnTo>
                        <a:pt x="0" y="3"/>
                      </a:lnTo>
                      <a:lnTo>
                        <a:pt x="0"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5" name="Freeform 1583">
                  <a:extLst>
                    <a:ext uri="{FF2B5EF4-FFF2-40B4-BE49-F238E27FC236}">
                      <a16:creationId xmlns:a16="http://schemas.microsoft.com/office/drawing/2014/main" id="{083BBD3E-6AFA-4CE1-984F-35D2D74DCEC7}"/>
                    </a:ext>
                  </a:extLst>
                </p:cNvPr>
                <p:cNvSpPr>
                  <a:spLocks/>
                </p:cNvSpPr>
                <p:nvPr/>
              </p:nvSpPr>
              <p:spPr bwMode="auto">
                <a:xfrm>
                  <a:off x="1216" y="2580"/>
                  <a:ext cx="5" cy="1"/>
                </a:xfrm>
                <a:custGeom>
                  <a:avLst/>
                  <a:gdLst>
                    <a:gd name="T0" fmla="*/ 5 w 5"/>
                    <a:gd name="T1" fmla="*/ 0 h 1"/>
                    <a:gd name="T2" fmla="*/ 5 w 5"/>
                    <a:gd name="T3" fmla="*/ 0 h 1"/>
                    <a:gd name="T4" fmla="*/ 3 w 5"/>
                    <a:gd name="T5" fmla="*/ 0 h 1"/>
                    <a:gd name="T6" fmla="*/ 3 w 5"/>
                    <a:gd name="T7" fmla="*/ 0 h 1"/>
                    <a:gd name="T8" fmla="*/ 2 w 5"/>
                    <a:gd name="T9" fmla="*/ 0 h 1"/>
                    <a:gd name="T10" fmla="*/ 2 w 5"/>
                    <a:gd name="T11" fmla="*/ 0 h 1"/>
                    <a:gd name="T12" fmla="*/ 0 w 5"/>
                    <a:gd name="T13" fmla="*/ 0 h 1"/>
                    <a:gd name="T14" fmla="*/ 2 w 5"/>
                    <a:gd name="T15" fmla="*/ 0 h 1"/>
                    <a:gd name="T16" fmla="*/ 2 w 5"/>
                    <a:gd name="T17" fmla="*/ 0 h 1"/>
                    <a:gd name="T18" fmla="*/ 3 w 5"/>
                    <a:gd name="T19" fmla="*/ 0 h 1"/>
                    <a:gd name="T20" fmla="*/ 3 w 5"/>
                    <a:gd name="T21" fmla="*/ 0 h 1"/>
                    <a:gd name="T22" fmla="*/ 5 w 5"/>
                    <a:gd name="T23" fmla="*/ 0 h 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 h="1">
                      <a:moveTo>
                        <a:pt x="5" y="0"/>
                      </a:moveTo>
                      <a:lnTo>
                        <a:pt x="5" y="0"/>
                      </a:lnTo>
                      <a:lnTo>
                        <a:pt x="3" y="0"/>
                      </a:lnTo>
                      <a:lnTo>
                        <a:pt x="2" y="0"/>
                      </a:lnTo>
                      <a:lnTo>
                        <a:pt x="0" y="0"/>
                      </a:lnTo>
                      <a:lnTo>
                        <a:pt x="2" y="0"/>
                      </a:lnTo>
                      <a:lnTo>
                        <a:pt x="3"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6" name="Freeform 1584">
                  <a:extLst>
                    <a:ext uri="{FF2B5EF4-FFF2-40B4-BE49-F238E27FC236}">
                      <a16:creationId xmlns:a16="http://schemas.microsoft.com/office/drawing/2014/main" id="{2AB16FAF-662F-4DD8-88A7-9806A9D53599}"/>
                    </a:ext>
                  </a:extLst>
                </p:cNvPr>
                <p:cNvSpPr>
                  <a:spLocks/>
                </p:cNvSpPr>
                <p:nvPr/>
              </p:nvSpPr>
              <p:spPr bwMode="auto">
                <a:xfrm>
                  <a:off x="1221" y="2557"/>
                  <a:ext cx="1" cy="23"/>
                </a:xfrm>
                <a:custGeom>
                  <a:avLst/>
                  <a:gdLst>
                    <a:gd name="T0" fmla="*/ 0 w 1"/>
                    <a:gd name="T1" fmla="*/ 0 h 23"/>
                    <a:gd name="T2" fmla="*/ 0 w 1"/>
                    <a:gd name="T3" fmla="*/ 0 h 23"/>
                    <a:gd name="T4" fmla="*/ 0 w 1"/>
                    <a:gd name="T5" fmla="*/ 1 h 23"/>
                    <a:gd name="T6" fmla="*/ 0 w 1"/>
                    <a:gd name="T7" fmla="*/ 3 h 23"/>
                    <a:gd name="T8" fmla="*/ 0 w 1"/>
                    <a:gd name="T9" fmla="*/ 4 h 23"/>
                    <a:gd name="T10" fmla="*/ 0 w 1"/>
                    <a:gd name="T11" fmla="*/ 6 h 23"/>
                    <a:gd name="T12" fmla="*/ 0 w 1"/>
                    <a:gd name="T13" fmla="*/ 7 h 23"/>
                    <a:gd name="T14" fmla="*/ 0 w 1"/>
                    <a:gd name="T15" fmla="*/ 9 h 23"/>
                    <a:gd name="T16" fmla="*/ 0 w 1"/>
                    <a:gd name="T17" fmla="*/ 10 h 23"/>
                    <a:gd name="T18" fmla="*/ 0 w 1"/>
                    <a:gd name="T19" fmla="*/ 10 h 23"/>
                    <a:gd name="T20" fmla="*/ 0 w 1"/>
                    <a:gd name="T21" fmla="*/ 12 h 23"/>
                    <a:gd name="T22" fmla="*/ 0 w 1"/>
                    <a:gd name="T23" fmla="*/ 13 h 23"/>
                    <a:gd name="T24" fmla="*/ 0 w 1"/>
                    <a:gd name="T25" fmla="*/ 13 h 23"/>
                    <a:gd name="T26" fmla="*/ 0 w 1"/>
                    <a:gd name="T27" fmla="*/ 15 h 23"/>
                    <a:gd name="T28" fmla="*/ 0 w 1"/>
                    <a:gd name="T29" fmla="*/ 16 h 23"/>
                    <a:gd name="T30" fmla="*/ 0 w 1"/>
                    <a:gd name="T31" fmla="*/ 16 h 23"/>
                    <a:gd name="T32" fmla="*/ 0 w 1"/>
                    <a:gd name="T33" fmla="*/ 18 h 23"/>
                    <a:gd name="T34" fmla="*/ 0 w 1"/>
                    <a:gd name="T35" fmla="*/ 18 h 23"/>
                    <a:gd name="T36" fmla="*/ 0 w 1"/>
                    <a:gd name="T37" fmla="*/ 20 h 23"/>
                    <a:gd name="T38" fmla="*/ 0 w 1"/>
                    <a:gd name="T39" fmla="*/ 20 h 23"/>
                    <a:gd name="T40" fmla="*/ 0 w 1"/>
                    <a:gd name="T41" fmla="*/ 21 h 23"/>
                    <a:gd name="T42" fmla="*/ 0 w 1"/>
                    <a:gd name="T43" fmla="*/ 21 h 23"/>
                    <a:gd name="T44" fmla="*/ 0 w 1"/>
                    <a:gd name="T45" fmla="*/ 23 h 23"/>
                    <a:gd name="T46" fmla="*/ 0 w 1"/>
                    <a:gd name="T47" fmla="*/ 23 h 23"/>
                    <a:gd name="T48" fmla="*/ 0 w 1"/>
                    <a:gd name="T49" fmla="*/ 23 h 23"/>
                    <a:gd name="T50" fmla="*/ 0 w 1"/>
                    <a:gd name="T51" fmla="*/ 21 h 23"/>
                    <a:gd name="T52" fmla="*/ 0 w 1"/>
                    <a:gd name="T53" fmla="*/ 21 h 23"/>
                    <a:gd name="T54" fmla="*/ 0 w 1"/>
                    <a:gd name="T55" fmla="*/ 20 h 23"/>
                    <a:gd name="T56" fmla="*/ 0 w 1"/>
                    <a:gd name="T57" fmla="*/ 20 h 23"/>
                    <a:gd name="T58" fmla="*/ 0 w 1"/>
                    <a:gd name="T59" fmla="*/ 18 h 23"/>
                    <a:gd name="T60" fmla="*/ 0 w 1"/>
                    <a:gd name="T61" fmla="*/ 18 h 23"/>
                    <a:gd name="T62" fmla="*/ 0 w 1"/>
                    <a:gd name="T63" fmla="*/ 16 h 23"/>
                    <a:gd name="T64" fmla="*/ 0 w 1"/>
                    <a:gd name="T65" fmla="*/ 16 h 23"/>
                    <a:gd name="T66" fmla="*/ 0 w 1"/>
                    <a:gd name="T67" fmla="*/ 15 h 23"/>
                    <a:gd name="T68" fmla="*/ 0 w 1"/>
                    <a:gd name="T69" fmla="*/ 13 h 23"/>
                    <a:gd name="T70" fmla="*/ 0 w 1"/>
                    <a:gd name="T71" fmla="*/ 13 h 23"/>
                    <a:gd name="T72" fmla="*/ 0 w 1"/>
                    <a:gd name="T73" fmla="*/ 12 h 23"/>
                    <a:gd name="T74" fmla="*/ 0 w 1"/>
                    <a:gd name="T75" fmla="*/ 10 h 23"/>
                    <a:gd name="T76" fmla="*/ 0 w 1"/>
                    <a:gd name="T77" fmla="*/ 10 h 23"/>
                    <a:gd name="T78" fmla="*/ 0 w 1"/>
                    <a:gd name="T79" fmla="*/ 9 h 23"/>
                    <a:gd name="T80" fmla="*/ 0 w 1"/>
                    <a:gd name="T81" fmla="*/ 7 h 23"/>
                    <a:gd name="T82" fmla="*/ 0 w 1"/>
                    <a:gd name="T83" fmla="*/ 6 h 23"/>
                    <a:gd name="T84" fmla="*/ 0 w 1"/>
                    <a:gd name="T85" fmla="*/ 4 h 23"/>
                    <a:gd name="T86" fmla="*/ 0 w 1"/>
                    <a:gd name="T87" fmla="*/ 3 h 23"/>
                    <a:gd name="T88" fmla="*/ 0 w 1"/>
                    <a:gd name="T89" fmla="*/ 1 h 23"/>
                    <a:gd name="T90" fmla="*/ 0 w 1"/>
                    <a:gd name="T91" fmla="*/ 0 h 2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 h="23">
                      <a:moveTo>
                        <a:pt x="0" y="0"/>
                      </a:moveTo>
                      <a:lnTo>
                        <a:pt x="0" y="0"/>
                      </a:lnTo>
                      <a:lnTo>
                        <a:pt x="0" y="1"/>
                      </a:lnTo>
                      <a:lnTo>
                        <a:pt x="0" y="3"/>
                      </a:lnTo>
                      <a:lnTo>
                        <a:pt x="0" y="4"/>
                      </a:lnTo>
                      <a:lnTo>
                        <a:pt x="0" y="6"/>
                      </a:lnTo>
                      <a:lnTo>
                        <a:pt x="0" y="7"/>
                      </a:lnTo>
                      <a:lnTo>
                        <a:pt x="0" y="9"/>
                      </a:lnTo>
                      <a:lnTo>
                        <a:pt x="0" y="10"/>
                      </a:lnTo>
                      <a:lnTo>
                        <a:pt x="0" y="12"/>
                      </a:lnTo>
                      <a:lnTo>
                        <a:pt x="0" y="13"/>
                      </a:lnTo>
                      <a:lnTo>
                        <a:pt x="0" y="15"/>
                      </a:lnTo>
                      <a:lnTo>
                        <a:pt x="0" y="16"/>
                      </a:lnTo>
                      <a:lnTo>
                        <a:pt x="0" y="18"/>
                      </a:lnTo>
                      <a:lnTo>
                        <a:pt x="0" y="20"/>
                      </a:lnTo>
                      <a:lnTo>
                        <a:pt x="0" y="21"/>
                      </a:lnTo>
                      <a:lnTo>
                        <a:pt x="0" y="23"/>
                      </a:lnTo>
                      <a:lnTo>
                        <a:pt x="0" y="21"/>
                      </a:lnTo>
                      <a:lnTo>
                        <a:pt x="0" y="20"/>
                      </a:lnTo>
                      <a:lnTo>
                        <a:pt x="0" y="18"/>
                      </a:lnTo>
                      <a:lnTo>
                        <a:pt x="0" y="16"/>
                      </a:lnTo>
                      <a:lnTo>
                        <a:pt x="0" y="15"/>
                      </a:lnTo>
                      <a:lnTo>
                        <a:pt x="0" y="13"/>
                      </a:lnTo>
                      <a:lnTo>
                        <a:pt x="0" y="12"/>
                      </a:lnTo>
                      <a:lnTo>
                        <a:pt x="0" y="10"/>
                      </a:lnTo>
                      <a:lnTo>
                        <a:pt x="0" y="9"/>
                      </a:lnTo>
                      <a:lnTo>
                        <a:pt x="0" y="7"/>
                      </a:lnTo>
                      <a:lnTo>
                        <a:pt x="0" y="6"/>
                      </a:lnTo>
                      <a:lnTo>
                        <a:pt x="0" y="4"/>
                      </a:lnTo>
                      <a:lnTo>
                        <a:pt x="0" y="3"/>
                      </a:lnTo>
                      <a:lnTo>
                        <a:pt x="0"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7" name="Freeform 1585">
                  <a:extLst>
                    <a:ext uri="{FF2B5EF4-FFF2-40B4-BE49-F238E27FC236}">
                      <a16:creationId xmlns:a16="http://schemas.microsoft.com/office/drawing/2014/main" id="{F4FAC6FC-EC36-422D-BAEE-CAC003DED2B3}"/>
                    </a:ext>
                  </a:extLst>
                </p:cNvPr>
                <p:cNvSpPr>
                  <a:spLocks/>
                </p:cNvSpPr>
                <p:nvPr/>
              </p:nvSpPr>
              <p:spPr bwMode="auto">
                <a:xfrm>
                  <a:off x="1221" y="2552"/>
                  <a:ext cx="3" cy="3"/>
                </a:xfrm>
                <a:custGeom>
                  <a:avLst/>
                  <a:gdLst>
                    <a:gd name="T0" fmla="*/ 1 w 3"/>
                    <a:gd name="T1" fmla="*/ 0 h 3"/>
                    <a:gd name="T2" fmla="*/ 1 w 3"/>
                    <a:gd name="T3" fmla="*/ 0 h 3"/>
                    <a:gd name="T4" fmla="*/ 3 w 3"/>
                    <a:gd name="T5" fmla="*/ 0 h 3"/>
                    <a:gd name="T6" fmla="*/ 3 w 3"/>
                    <a:gd name="T7" fmla="*/ 2 h 3"/>
                    <a:gd name="T8" fmla="*/ 3 w 3"/>
                    <a:gd name="T9" fmla="*/ 2 h 3"/>
                    <a:gd name="T10" fmla="*/ 1 w 3"/>
                    <a:gd name="T11" fmla="*/ 3 h 3"/>
                    <a:gd name="T12" fmla="*/ 1 w 3"/>
                    <a:gd name="T13" fmla="*/ 3 h 3"/>
                    <a:gd name="T14" fmla="*/ 0 w 3"/>
                    <a:gd name="T15" fmla="*/ 3 h 3"/>
                    <a:gd name="T16" fmla="*/ 0 w 3"/>
                    <a:gd name="T17" fmla="*/ 3 h 3"/>
                    <a:gd name="T18" fmla="*/ 0 w 3"/>
                    <a:gd name="T19" fmla="*/ 3 h 3"/>
                    <a:gd name="T20" fmla="*/ 1 w 3"/>
                    <a:gd name="T21" fmla="*/ 3 h 3"/>
                    <a:gd name="T22" fmla="*/ 1 w 3"/>
                    <a:gd name="T23" fmla="*/ 3 h 3"/>
                    <a:gd name="T24" fmla="*/ 1 w 3"/>
                    <a:gd name="T25" fmla="*/ 2 h 3"/>
                    <a:gd name="T26" fmla="*/ 1 w 3"/>
                    <a:gd name="T27" fmla="*/ 2 h 3"/>
                    <a:gd name="T28" fmla="*/ 1 w 3"/>
                    <a:gd name="T29" fmla="*/ 0 h 3"/>
                    <a:gd name="T30" fmla="*/ 1 w 3"/>
                    <a:gd name="T31" fmla="*/ 0 h 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 h="3">
                      <a:moveTo>
                        <a:pt x="1" y="0"/>
                      </a:moveTo>
                      <a:lnTo>
                        <a:pt x="1" y="0"/>
                      </a:lnTo>
                      <a:lnTo>
                        <a:pt x="3" y="0"/>
                      </a:lnTo>
                      <a:lnTo>
                        <a:pt x="3" y="2"/>
                      </a:lnTo>
                      <a:lnTo>
                        <a:pt x="1" y="3"/>
                      </a:lnTo>
                      <a:lnTo>
                        <a:pt x="0" y="3"/>
                      </a:lnTo>
                      <a:lnTo>
                        <a:pt x="1" y="3"/>
                      </a:lnTo>
                      <a:lnTo>
                        <a:pt x="1" y="2"/>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8" name="Freeform 1586">
                  <a:extLst>
                    <a:ext uri="{FF2B5EF4-FFF2-40B4-BE49-F238E27FC236}">
                      <a16:creationId xmlns:a16="http://schemas.microsoft.com/office/drawing/2014/main" id="{FF46B53B-FDD0-440F-9878-47BF6C1DE33D}"/>
                    </a:ext>
                  </a:extLst>
                </p:cNvPr>
                <p:cNvSpPr>
                  <a:spLocks/>
                </p:cNvSpPr>
                <p:nvPr/>
              </p:nvSpPr>
              <p:spPr bwMode="auto">
                <a:xfrm>
                  <a:off x="1224" y="2543"/>
                  <a:ext cx="8" cy="8"/>
                </a:xfrm>
                <a:custGeom>
                  <a:avLst/>
                  <a:gdLst>
                    <a:gd name="T0" fmla="*/ 8 w 8"/>
                    <a:gd name="T1" fmla="*/ 0 h 8"/>
                    <a:gd name="T2" fmla="*/ 8 w 8"/>
                    <a:gd name="T3" fmla="*/ 0 h 8"/>
                    <a:gd name="T4" fmla="*/ 8 w 8"/>
                    <a:gd name="T5" fmla="*/ 0 h 8"/>
                    <a:gd name="T6" fmla="*/ 6 w 8"/>
                    <a:gd name="T7" fmla="*/ 2 h 8"/>
                    <a:gd name="T8" fmla="*/ 6 w 8"/>
                    <a:gd name="T9" fmla="*/ 2 h 8"/>
                    <a:gd name="T10" fmla="*/ 6 w 8"/>
                    <a:gd name="T11" fmla="*/ 3 h 8"/>
                    <a:gd name="T12" fmla="*/ 5 w 8"/>
                    <a:gd name="T13" fmla="*/ 3 h 8"/>
                    <a:gd name="T14" fmla="*/ 5 w 8"/>
                    <a:gd name="T15" fmla="*/ 3 h 8"/>
                    <a:gd name="T16" fmla="*/ 5 w 8"/>
                    <a:gd name="T17" fmla="*/ 5 h 8"/>
                    <a:gd name="T18" fmla="*/ 3 w 8"/>
                    <a:gd name="T19" fmla="*/ 5 h 8"/>
                    <a:gd name="T20" fmla="*/ 3 w 8"/>
                    <a:gd name="T21" fmla="*/ 5 h 8"/>
                    <a:gd name="T22" fmla="*/ 3 w 8"/>
                    <a:gd name="T23" fmla="*/ 6 h 8"/>
                    <a:gd name="T24" fmla="*/ 2 w 8"/>
                    <a:gd name="T25" fmla="*/ 6 h 8"/>
                    <a:gd name="T26" fmla="*/ 2 w 8"/>
                    <a:gd name="T27" fmla="*/ 6 h 8"/>
                    <a:gd name="T28" fmla="*/ 0 w 8"/>
                    <a:gd name="T29" fmla="*/ 8 h 8"/>
                    <a:gd name="T30" fmla="*/ 0 w 8"/>
                    <a:gd name="T31" fmla="*/ 8 h 8"/>
                    <a:gd name="T32" fmla="*/ 0 w 8"/>
                    <a:gd name="T33" fmla="*/ 8 h 8"/>
                    <a:gd name="T34" fmla="*/ 0 w 8"/>
                    <a:gd name="T35" fmla="*/ 8 h 8"/>
                    <a:gd name="T36" fmla="*/ 2 w 8"/>
                    <a:gd name="T37" fmla="*/ 6 h 8"/>
                    <a:gd name="T38" fmla="*/ 2 w 8"/>
                    <a:gd name="T39" fmla="*/ 6 h 8"/>
                    <a:gd name="T40" fmla="*/ 3 w 8"/>
                    <a:gd name="T41" fmla="*/ 5 h 8"/>
                    <a:gd name="T42" fmla="*/ 3 w 8"/>
                    <a:gd name="T43" fmla="*/ 5 h 8"/>
                    <a:gd name="T44" fmla="*/ 5 w 8"/>
                    <a:gd name="T45" fmla="*/ 5 h 8"/>
                    <a:gd name="T46" fmla="*/ 5 w 8"/>
                    <a:gd name="T47" fmla="*/ 3 h 8"/>
                    <a:gd name="T48" fmla="*/ 5 w 8"/>
                    <a:gd name="T49" fmla="*/ 3 h 8"/>
                    <a:gd name="T50" fmla="*/ 6 w 8"/>
                    <a:gd name="T51" fmla="*/ 3 h 8"/>
                    <a:gd name="T52" fmla="*/ 6 w 8"/>
                    <a:gd name="T53" fmla="*/ 2 h 8"/>
                    <a:gd name="T54" fmla="*/ 6 w 8"/>
                    <a:gd name="T55" fmla="*/ 2 h 8"/>
                    <a:gd name="T56" fmla="*/ 6 w 8"/>
                    <a:gd name="T57" fmla="*/ 0 h 8"/>
                    <a:gd name="T58" fmla="*/ 8 w 8"/>
                    <a:gd name="T59" fmla="*/ 0 h 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8" h="8">
                      <a:moveTo>
                        <a:pt x="8" y="0"/>
                      </a:moveTo>
                      <a:lnTo>
                        <a:pt x="8" y="0"/>
                      </a:lnTo>
                      <a:lnTo>
                        <a:pt x="6" y="2"/>
                      </a:lnTo>
                      <a:lnTo>
                        <a:pt x="6" y="3"/>
                      </a:lnTo>
                      <a:lnTo>
                        <a:pt x="5" y="3"/>
                      </a:lnTo>
                      <a:lnTo>
                        <a:pt x="5" y="5"/>
                      </a:lnTo>
                      <a:lnTo>
                        <a:pt x="3" y="5"/>
                      </a:lnTo>
                      <a:lnTo>
                        <a:pt x="3" y="6"/>
                      </a:lnTo>
                      <a:lnTo>
                        <a:pt x="2" y="6"/>
                      </a:lnTo>
                      <a:lnTo>
                        <a:pt x="0" y="8"/>
                      </a:lnTo>
                      <a:lnTo>
                        <a:pt x="2" y="6"/>
                      </a:lnTo>
                      <a:lnTo>
                        <a:pt x="3" y="5"/>
                      </a:lnTo>
                      <a:lnTo>
                        <a:pt x="5" y="5"/>
                      </a:lnTo>
                      <a:lnTo>
                        <a:pt x="5" y="3"/>
                      </a:lnTo>
                      <a:lnTo>
                        <a:pt x="6" y="3"/>
                      </a:lnTo>
                      <a:lnTo>
                        <a:pt x="6" y="2"/>
                      </a:lnTo>
                      <a:lnTo>
                        <a:pt x="6"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9" name="Freeform 1587">
                  <a:extLst>
                    <a:ext uri="{FF2B5EF4-FFF2-40B4-BE49-F238E27FC236}">
                      <a16:creationId xmlns:a16="http://schemas.microsoft.com/office/drawing/2014/main" id="{5D0B5E59-2DB8-4340-AD90-966C455B401D}"/>
                    </a:ext>
                  </a:extLst>
                </p:cNvPr>
                <p:cNvSpPr>
                  <a:spLocks/>
                </p:cNvSpPr>
                <p:nvPr/>
              </p:nvSpPr>
              <p:spPr bwMode="auto">
                <a:xfrm>
                  <a:off x="1232" y="2543"/>
                  <a:ext cx="2" cy="23"/>
                </a:xfrm>
                <a:custGeom>
                  <a:avLst/>
                  <a:gdLst>
                    <a:gd name="T0" fmla="*/ 0 w 2"/>
                    <a:gd name="T1" fmla="*/ 23 h 23"/>
                    <a:gd name="T2" fmla="*/ 0 w 2"/>
                    <a:gd name="T3" fmla="*/ 23 h 23"/>
                    <a:gd name="T4" fmla="*/ 0 w 2"/>
                    <a:gd name="T5" fmla="*/ 21 h 23"/>
                    <a:gd name="T6" fmla="*/ 0 w 2"/>
                    <a:gd name="T7" fmla="*/ 21 h 23"/>
                    <a:gd name="T8" fmla="*/ 0 w 2"/>
                    <a:gd name="T9" fmla="*/ 20 h 23"/>
                    <a:gd name="T10" fmla="*/ 0 w 2"/>
                    <a:gd name="T11" fmla="*/ 20 h 23"/>
                    <a:gd name="T12" fmla="*/ 0 w 2"/>
                    <a:gd name="T13" fmla="*/ 18 h 23"/>
                    <a:gd name="T14" fmla="*/ 0 w 2"/>
                    <a:gd name="T15" fmla="*/ 18 h 23"/>
                    <a:gd name="T16" fmla="*/ 0 w 2"/>
                    <a:gd name="T17" fmla="*/ 17 h 23"/>
                    <a:gd name="T18" fmla="*/ 0 w 2"/>
                    <a:gd name="T19" fmla="*/ 17 h 23"/>
                    <a:gd name="T20" fmla="*/ 0 w 2"/>
                    <a:gd name="T21" fmla="*/ 15 h 23"/>
                    <a:gd name="T22" fmla="*/ 0 w 2"/>
                    <a:gd name="T23" fmla="*/ 15 h 23"/>
                    <a:gd name="T24" fmla="*/ 0 w 2"/>
                    <a:gd name="T25" fmla="*/ 14 h 23"/>
                    <a:gd name="T26" fmla="*/ 0 w 2"/>
                    <a:gd name="T27" fmla="*/ 14 h 23"/>
                    <a:gd name="T28" fmla="*/ 0 w 2"/>
                    <a:gd name="T29" fmla="*/ 12 h 23"/>
                    <a:gd name="T30" fmla="*/ 0 w 2"/>
                    <a:gd name="T31" fmla="*/ 12 h 23"/>
                    <a:gd name="T32" fmla="*/ 0 w 2"/>
                    <a:gd name="T33" fmla="*/ 11 h 23"/>
                    <a:gd name="T34" fmla="*/ 0 w 2"/>
                    <a:gd name="T35" fmla="*/ 11 h 23"/>
                    <a:gd name="T36" fmla="*/ 2 w 2"/>
                    <a:gd name="T37" fmla="*/ 9 h 23"/>
                    <a:gd name="T38" fmla="*/ 2 w 2"/>
                    <a:gd name="T39" fmla="*/ 9 h 23"/>
                    <a:gd name="T40" fmla="*/ 2 w 2"/>
                    <a:gd name="T41" fmla="*/ 8 h 23"/>
                    <a:gd name="T42" fmla="*/ 2 w 2"/>
                    <a:gd name="T43" fmla="*/ 8 h 23"/>
                    <a:gd name="T44" fmla="*/ 2 w 2"/>
                    <a:gd name="T45" fmla="*/ 6 h 23"/>
                    <a:gd name="T46" fmla="*/ 2 w 2"/>
                    <a:gd name="T47" fmla="*/ 6 h 23"/>
                    <a:gd name="T48" fmla="*/ 2 w 2"/>
                    <a:gd name="T49" fmla="*/ 5 h 23"/>
                    <a:gd name="T50" fmla="*/ 2 w 2"/>
                    <a:gd name="T51" fmla="*/ 5 h 23"/>
                    <a:gd name="T52" fmla="*/ 0 w 2"/>
                    <a:gd name="T53" fmla="*/ 5 h 23"/>
                    <a:gd name="T54" fmla="*/ 0 w 2"/>
                    <a:gd name="T55" fmla="*/ 3 h 23"/>
                    <a:gd name="T56" fmla="*/ 0 w 2"/>
                    <a:gd name="T57" fmla="*/ 3 h 23"/>
                    <a:gd name="T58" fmla="*/ 0 w 2"/>
                    <a:gd name="T59" fmla="*/ 2 h 23"/>
                    <a:gd name="T60" fmla="*/ 0 w 2"/>
                    <a:gd name="T61" fmla="*/ 2 h 23"/>
                    <a:gd name="T62" fmla="*/ 0 w 2"/>
                    <a:gd name="T63" fmla="*/ 0 h 23"/>
                    <a:gd name="T64" fmla="*/ 0 w 2"/>
                    <a:gd name="T65" fmla="*/ 0 h 23"/>
                    <a:gd name="T66" fmla="*/ 0 w 2"/>
                    <a:gd name="T67" fmla="*/ 0 h 23"/>
                    <a:gd name="T68" fmla="*/ 0 w 2"/>
                    <a:gd name="T69" fmla="*/ 2 h 23"/>
                    <a:gd name="T70" fmla="*/ 0 w 2"/>
                    <a:gd name="T71" fmla="*/ 2 h 23"/>
                    <a:gd name="T72" fmla="*/ 2 w 2"/>
                    <a:gd name="T73" fmla="*/ 3 h 23"/>
                    <a:gd name="T74" fmla="*/ 2 w 2"/>
                    <a:gd name="T75" fmla="*/ 3 h 23"/>
                    <a:gd name="T76" fmla="*/ 2 w 2"/>
                    <a:gd name="T77" fmla="*/ 5 h 23"/>
                    <a:gd name="T78" fmla="*/ 2 w 2"/>
                    <a:gd name="T79" fmla="*/ 5 h 23"/>
                    <a:gd name="T80" fmla="*/ 2 w 2"/>
                    <a:gd name="T81" fmla="*/ 6 h 23"/>
                    <a:gd name="T82" fmla="*/ 2 w 2"/>
                    <a:gd name="T83" fmla="*/ 6 h 23"/>
                    <a:gd name="T84" fmla="*/ 2 w 2"/>
                    <a:gd name="T85" fmla="*/ 8 h 23"/>
                    <a:gd name="T86" fmla="*/ 2 w 2"/>
                    <a:gd name="T87" fmla="*/ 8 h 23"/>
                    <a:gd name="T88" fmla="*/ 2 w 2"/>
                    <a:gd name="T89" fmla="*/ 9 h 23"/>
                    <a:gd name="T90" fmla="*/ 2 w 2"/>
                    <a:gd name="T91" fmla="*/ 9 h 23"/>
                    <a:gd name="T92" fmla="*/ 2 w 2"/>
                    <a:gd name="T93" fmla="*/ 11 h 23"/>
                    <a:gd name="T94" fmla="*/ 2 w 2"/>
                    <a:gd name="T95" fmla="*/ 11 h 23"/>
                    <a:gd name="T96" fmla="*/ 2 w 2"/>
                    <a:gd name="T97" fmla="*/ 12 h 23"/>
                    <a:gd name="T98" fmla="*/ 0 w 2"/>
                    <a:gd name="T99" fmla="*/ 12 h 23"/>
                    <a:gd name="T100" fmla="*/ 0 w 2"/>
                    <a:gd name="T101" fmla="*/ 14 h 23"/>
                    <a:gd name="T102" fmla="*/ 0 w 2"/>
                    <a:gd name="T103" fmla="*/ 14 h 23"/>
                    <a:gd name="T104" fmla="*/ 0 w 2"/>
                    <a:gd name="T105" fmla="*/ 15 h 23"/>
                    <a:gd name="T106" fmla="*/ 0 w 2"/>
                    <a:gd name="T107" fmla="*/ 15 h 23"/>
                    <a:gd name="T108" fmla="*/ 0 w 2"/>
                    <a:gd name="T109" fmla="*/ 17 h 23"/>
                    <a:gd name="T110" fmla="*/ 0 w 2"/>
                    <a:gd name="T111" fmla="*/ 17 h 23"/>
                    <a:gd name="T112" fmla="*/ 0 w 2"/>
                    <a:gd name="T113" fmla="*/ 18 h 23"/>
                    <a:gd name="T114" fmla="*/ 0 w 2"/>
                    <a:gd name="T115" fmla="*/ 18 h 23"/>
                    <a:gd name="T116" fmla="*/ 0 w 2"/>
                    <a:gd name="T117" fmla="*/ 20 h 23"/>
                    <a:gd name="T118" fmla="*/ 0 w 2"/>
                    <a:gd name="T119" fmla="*/ 20 h 23"/>
                    <a:gd name="T120" fmla="*/ 0 w 2"/>
                    <a:gd name="T121" fmla="*/ 21 h 23"/>
                    <a:gd name="T122" fmla="*/ 0 w 2"/>
                    <a:gd name="T123" fmla="*/ 21 h 23"/>
                    <a:gd name="T124" fmla="*/ 0 w 2"/>
                    <a:gd name="T125" fmla="*/ 23 h 2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 h="23">
                      <a:moveTo>
                        <a:pt x="0" y="23"/>
                      </a:moveTo>
                      <a:lnTo>
                        <a:pt x="0" y="23"/>
                      </a:lnTo>
                      <a:lnTo>
                        <a:pt x="0" y="21"/>
                      </a:lnTo>
                      <a:lnTo>
                        <a:pt x="0" y="20"/>
                      </a:lnTo>
                      <a:lnTo>
                        <a:pt x="0" y="18"/>
                      </a:lnTo>
                      <a:lnTo>
                        <a:pt x="0" y="17"/>
                      </a:lnTo>
                      <a:lnTo>
                        <a:pt x="0" y="15"/>
                      </a:lnTo>
                      <a:lnTo>
                        <a:pt x="0" y="14"/>
                      </a:lnTo>
                      <a:lnTo>
                        <a:pt x="0" y="12"/>
                      </a:lnTo>
                      <a:lnTo>
                        <a:pt x="0" y="11"/>
                      </a:lnTo>
                      <a:lnTo>
                        <a:pt x="2" y="9"/>
                      </a:lnTo>
                      <a:lnTo>
                        <a:pt x="2" y="8"/>
                      </a:lnTo>
                      <a:lnTo>
                        <a:pt x="2" y="6"/>
                      </a:lnTo>
                      <a:lnTo>
                        <a:pt x="2" y="5"/>
                      </a:lnTo>
                      <a:lnTo>
                        <a:pt x="0" y="5"/>
                      </a:lnTo>
                      <a:lnTo>
                        <a:pt x="0" y="3"/>
                      </a:lnTo>
                      <a:lnTo>
                        <a:pt x="0" y="2"/>
                      </a:lnTo>
                      <a:lnTo>
                        <a:pt x="0" y="0"/>
                      </a:lnTo>
                      <a:lnTo>
                        <a:pt x="0" y="2"/>
                      </a:lnTo>
                      <a:lnTo>
                        <a:pt x="2" y="3"/>
                      </a:lnTo>
                      <a:lnTo>
                        <a:pt x="2" y="5"/>
                      </a:lnTo>
                      <a:lnTo>
                        <a:pt x="2" y="6"/>
                      </a:lnTo>
                      <a:lnTo>
                        <a:pt x="2" y="8"/>
                      </a:lnTo>
                      <a:lnTo>
                        <a:pt x="2" y="9"/>
                      </a:lnTo>
                      <a:lnTo>
                        <a:pt x="2" y="11"/>
                      </a:lnTo>
                      <a:lnTo>
                        <a:pt x="2" y="12"/>
                      </a:lnTo>
                      <a:lnTo>
                        <a:pt x="0" y="12"/>
                      </a:lnTo>
                      <a:lnTo>
                        <a:pt x="0" y="14"/>
                      </a:lnTo>
                      <a:lnTo>
                        <a:pt x="0" y="15"/>
                      </a:lnTo>
                      <a:lnTo>
                        <a:pt x="0" y="17"/>
                      </a:lnTo>
                      <a:lnTo>
                        <a:pt x="0" y="18"/>
                      </a:lnTo>
                      <a:lnTo>
                        <a:pt x="0" y="20"/>
                      </a:lnTo>
                      <a:lnTo>
                        <a:pt x="0" y="21"/>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0" name="Freeform 1588">
                  <a:extLst>
                    <a:ext uri="{FF2B5EF4-FFF2-40B4-BE49-F238E27FC236}">
                      <a16:creationId xmlns:a16="http://schemas.microsoft.com/office/drawing/2014/main" id="{3388FEB1-6BCD-4233-A8B8-892065B924C5}"/>
                    </a:ext>
                  </a:extLst>
                </p:cNvPr>
                <p:cNvSpPr>
                  <a:spLocks/>
                </p:cNvSpPr>
                <p:nvPr/>
              </p:nvSpPr>
              <p:spPr bwMode="auto">
                <a:xfrm>
                  <a:off x="1234" y="2567"/>
                  <a:ext cx="1" cy="22"/>
                </a:xfrm>
                <a:custGeom>
                  <a:avLst/>
                  <a:gdLst>
                    <a:gd name="T0" fmla="*/ 0 w 1"/>
                    <a:gd name="T1" fmla="*/ 22 h 22"/>
                    <a:gd name="T2" fmla="*/ 0 w 1"/>
                    <a:gd name="T3" fmla="*/ 22 h 22"/>
                    <a:gd name="T4" fmla="*/ 0 w 1"/>
                    <a:gd name="T5" fmla="*/ 20 h 22"/>
                    <a:gd name="T6" fmla="*/ 0 w 1"/>
                    <a:gd name="T7" fmla="*/ 20 h 22"/>
                    <a:gd name="T8" fmla="*/ 0 w 1"/>
                    <a:gd name="T9" fmla="*/ 20 h 22"/>
                    <a:gd name="T10" fmla="*/ 0 w 1"/>
                    <a:gd name="T11" fmla="*/ 19 h 22"/>
                    <a:gd name="T12" fmla="*/ 0 w 1"/>
                    <a:gd name="T13" fmla="*/ 19 h 22"/>
                    <a:gd name="T14" fmla="*/ 0 w 1"/>
                    <a:gd name="T15" fmla="*/ 17 h 22"/>
                    <a:gd name="T16" fmla="*/ 0 w 1"/>
                    <a:gd name="T17" fmla="*/ 17 h 22"/>
                    <a:gd name="T18" fmla="*/ 0 w 1"/>
                    <a:gd name="T19" fmla="*/ 16 h 22"/>
                    <a:gd name="T20" fmla="*/ 0 w 1"/>
                    <a:gd name="T21" fmla="*/ 14 h 22"/>
                    <a:gd name="T22" fmla="*/ 0 w 1"/>
                    <a:gd name="T23" fmla="*/ 14 h 22"/>
                    <a:gd name="T24" fmla="*/ 0 w 1"/>
                    <a:gd name="T25" fmla="*/ 13 h 22"/>
                    <a:gd name="T26" fmla="*/ 0 w 1"/>
                    <a:gd name="T27" fmla="*/ 13 h 22"/>
                    <a:gd name="T28" fmla="*/ 0 w 1"/>
                    <a:gd name="T29" fmla="*/ 11 h 22"/>
                    <a:gd name="T30" fmla="*/ 0 w 1"/>
                    <a:gd name="T31" fmla="*/ 11 h 22"/>
                    <a:gd name="T32" fmla="*/ 0 w 1"/>
                    <a:gd name="T33" fmla="*/ 10 h 22"/>
                    <a:gd name="T34" fmla="*/ 0 w 1"/>
                    <a:gd name="T35" fmla="*/ 8 h 22"/>
                    <a:gd name="T36" fmla="*/ 0 w 1"/>
                    <a:gd name="T37" fmla="*/ 8 h 22"/>
                    <a:gd name="T38" fmla="*/ 0 w 1"/>
                    <a:gd name="T39" fmla="*/ 6 h 22"/>
                    <a:gd name="T40" fmla="*/ 0 w 1"/>
                    <a:gd name="T41" fmla="*/ 6 h 22"/>
                    <a:gd name="T42" fmla="*/ 0 w 1"/>
                    <a:gd name="T43" fmla="*/ 5 h 22"/>
                    <a:gd name="T44" fmla="*/ 0 w 1"/>
                    <a:gd name="T45" fmla="*/ 3 h 22"/>
                    <a:gd name="T46" fmla="*/ 0 w 1"/>
                    <a:gd name="T47" fmla="*/ 3 h 22"/>
                    <a:gd name="T48" fmla="*/ 0 w 1"/>
                    <a:gd name="T49" fmla="*/ 2 h 22"/>
                    <a:gd name="T50" fmla="*/ 0 w 1"/>
                    <a:gd name="T51" fmla="*/ 2 h 22"/>
                    <a:gd name="T52" fmla="*/ 0 w 1"/>
                    <a:gd name="T53" fmla="*/ 0 h 22"/>
                    <a:gd name="T54" fmla="*/ 0 w 1"/>
                    <a:gd name="T55" fmla="*/ 0 h 22"/>
                    <a:gd name="T56" fmla="*/ 0 w 1"/>
                    <a:gd name="T57" fmla="*/ 0 h 22"/>
                    <a:gd name="T58" fmla="*/ 0 w 1"/>
                    <a:gd name="T59" fmla="*/ 0 h 22"/>
                    <a:gd name="T60" fmla="*/ 0 w 1"/>
                    <a:gd name="T61" fmla="*/ 0 h 22"/>
                    <a:gd name="T62" fmla="*/ 0 w 1"/>
                    <a:gd name="T63" fmla="*/ 2 h 22"/>
                    <a:gd name="T64" fmla="*/ 0 w 1"/>
                    <a:gd name="T65" fmla="*/ 2 h 22"/>
                    <a:gd name="T66" fmla="*/ 0 w 1"/>
                    <a:gd name="T67" fmla="*/ 3 h 22"/>
                    <a:gd name="T68" fmla="*/ 0 w 1"/>
                    <a:gd name="T69" fmla="*/ 3 h 22"/>
                    <a:gd name="T70" fmla="*/ 0 w 1"/>
                    <a:gd name="T71" fmla="*/ 5 h 22"/>
                    <a:gd name="T72" fmla="*/ 0 w 1"/>
                    <a:gd name="T73" fmla="*/ 6 h 22"/>
                    <a:gd name="T74" fmla="*/ 0 w 1"/>
                    <a:gd name="T75" fmla="*/ 6 h 22"/>
                    <a:gd name="T76" fmla="*/ 0 w 1"/>
                    <a:gd name="T77" fmla="*/ 8 h 22"/>
                    <a:gd name="T78" fmla="*/ 0 w 1"/>
                    <a:gd name="T79" fmla="*/ 8 h 22"/>
                    <a:gd name="T80" fmla="*/ 0 w 1"/>
                    <a:gd name="T81" fmla="*/ 10 h 22"/>
                    <a:gd name="T82" fmla="*/ 0 w 1"/>
                    <a:gd name="T83" fmla="*/ 11 h 22"/>
                    <a:gd name="T84" fmla="*/ 0 w 1"/>
                    <a:gd name="T85" fmla="*/ 11 h 22"/>
                    <a:gd name="T86" fmla="*/ 0 w 1"/>
                    <a:gd name="T87" fmla="*/ 13 h 22"/>
                    <a:gd name="T88" fmla="*/ 0 w 1"/>
                    <a:gd name="T89" fmla="*/ 13 h 22"/>
                    <a:gd name="T90" fmla="*/ 0 w 1"/>
                    <a:gd name="T91" fmla="*/ 14 h 22"/>
                    <a:gd name="T92" fmla="*/ 0 w 1"/>
                    <a:gd name="T93" fmla="*/ 14 h 22"/>
                    <a:gd name="T94" fmla="*/ 0 w 1"/>
                    <a:gd name="T95" fmla="*/ 16 h 22"/>
                    <a:gd name="T96" fmla="*/ 0 w 1"/>
                    <a:gd name="T97" fmla="*/ 17 h 22"/>
                    <a:gd name="T98" fmla="*/ 0 w 1"/>
                    <a:gd name="T99" fmla="*/ 17 h 22"/>
                    <a:gd name="T100" fmla="*/ 0 w 1"/>
                    <a:gd name="T101" fmla="*/ 19 h 22"/>
                    <a:gd name="T102" fmla="*/ 0 w 1"/>
                    <a:gd name="T103" fmla="*/ 19 h 22"/>
                    <a:gd name="T104" fmla="*/ 0 w 1"/>
                    <a:gd name="T105" fmla="*/ 20 h 22"/>
                    <a:gd name="T106" fmla="*/ 0 w 1"/>
                    <a:gd name="T107" fmla="*/ 20 h 22"/>
                    <a:gd name="T108" fmla="*/ 0 w 1"/>
                    <a:gd name="T109" fmla="*/ 22 h 2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 h="22">
                      <a:moveTo>
                        <a:pt x="0" y="22"/>
                      </a:moveTo>
                      <a:lnTo>
                        <a:pt x="0" y="22"/>
                      </a:lnTo>
                      <a:lnTo>
                        <a:pt x="0" y="20"/>
                      </a:lnTo>
                      <a:lnTo>
                        <a:pt x="0" y="19"/>
                      </a:lnTo>
                      <a:lnTo>
                        <a:pt x="0" y="17"/>
                      </a:lnTo>
                      <a:lnTo>
                        <a:pt x="0" y="16"/>
                      </a:lnTo>
                      <a:lnTo>
                        <a:pt x="0" y="14"/>
                      </a:lnTo>
                      <a:lnTo>
                        <a:pt x="0" y="13"/>
                      </a:lnTo>
                      <a:lnTo>
                        <a:pt x="0" y="11"/>
                      </a:lnTo>
                      <a:lnTo>
                        <a:pt x="0" y="10"/>
                      </a:lnTo>
                      <a:lnTo>
                        <a:pt x="0" y="8"/>
                      </a:lnTo>
                      <a:lnTo>
                        <a:pt x="0" y="6"/>
                      </a:lnTo>
                      <a:lnTo>
                        <a:pt x="0" y="5"/>
                      </a:lnTo>
                      <a:lnTo>
                        <a:pt x="0" y="3"/>
                      </a:lnTo>
                      <a:lnTo>
                        <a:pt x="0" y="2"/>
                      </a:lnTo>
                      <a:lnTo>
                        <a:pt x="0" y="0"/>
                      </a:lnTo>
                      <a:lnTo>
                        <a:pt x="0" y="2"/>
                      </a:lnTo>
                      <a:lnTo>
                        <a:pt x="0" y="3"/>
                      </a:lnTo>
                      <a:lnTo>
                        <a:pt x="0" y="5"/>
                      </a:lnTo>
                      <a:lnTo>
                        <a:pt x="0" y="6"/>
                      </a:lnTo>
                      <a:lnTo>
                        <a:pt x="0" y="8"/>
                      </a:lnTo>
                      <a:lnTo>
                        <a:pt x="0" y="10"/>
                      </a:lnTo>
                      <a:lnTo>
                        <a:pt x="0" y="11"/>
                      </a:lnTo>
                      <a:lnTo>
                        <a:pt x="0" y="13"/>
                      </a:lnTo>
                      <a:lnTo>
                        <a:pt x="0" y="14"/>
                      </a:lnTo>
                      <a:lnTo>
                        <a:pt x="0" y="16"/>
                      </a:lnTo>
                      <a:lnTo>
                        <a:pt x="0" y="17"/>
                      </a:lnTo>
                      <a:lnTo>
                        <a:pt x="0" y="19"/>
                      </a:lnTo>
                      <a:lnTo>
                        <a:pt x="0" y="20"/>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1" name="Freeform 1589">
                  <a:extLst>
                    <a:ext uri="{FF2B5EF4-FFF2-40B4-BE49-F238E27FC236}">
                      <a16:creationId xmlns:a16="http://schemas.microsoft.com/office/drawing/2014/main" id="{BB1D0991-4D1A-4CEA-9720-77A977CCC318}"/>
                    </a:ext>
                  </a:extLst>
                </p:cNvPr>
                <p:cNvSpPr>
                  <a:spLocks/>
                </p:cNvSpPr>
                <p:nvPr/>
              </p:nvSpPr>
              <p:spPr bwMode="auto">
                <a:xfrm>
                  <a:off x="1235" y="2586"/>
                  <a:ext cx="11" cy="3"/>
                </a:xfrm>
                <a:custGeom>
                  <a:avLst/>
                  <a:gdLst>
                    <a:gd name="T0" fmla="*/ 11 w 11"/>
                    <a:gd name="T1" fmla="*/ 0 h 3"/>
                    <a:gd name="T2" fmla="*/ 11 w 11"/>
                    <a:gd name="T3" fmla="*/ 0 h 3"/>
                    <a:gd name="T4" fmla="*/ 10 w 11"/>
                    <a:gd name="T5" fmla="*/ 0 h 3"/>
                    <a:gd name="T6" fmla="*/ 10 w 11"/>
                    <a:gd name="T7" fmla="*/ 0 h 3"/>
                    <a:gd name="T8" fmla="*/ 8 w 11"/>
                    <a:gd name="T9" fmla="*/ 0 h 3"/>
                    <a:gd name="T10" fmla="*/ 8 w 11"/>
                    <a:gd name="T11" fmla="*/ 0 h 3"/>
                    <a:gd name="T12" fmla="*/ 7 w 11"/>
                    <a:gd name="T13" fmla="*/ 0 h 3"/>
                    <a:gd name="T14" fmla="*/ 7 w 11"/>
                    <a:gd name="T15" fmla="*/ 0 h 3"/>
                    <a:gd name="T16" fmla="*/ 5 w 11"/>
                    <a:gd name="T17" fmla="*/ 0 h 3"/>
                    <a:gd name="T18" fmla="*/ 5 w 11"/>
                    <a:gd name="T19" fmla="*/ 1 h 3"/>
                    <a:gd name="T20" fmla="*/ 3 w 11"/>
                    <a:gd name="T21" fmla="*/ 1 h 3"/>
                    <a:gd name="T22" fmla="*/ 3 w 11"/>
                    <a:gd name="T23" fmla="*/ 1 h 3"/>
                    <a:gd name="T24" fmla="*/ 2 w 11"/>
                    <a:gd name="T25" fmla="*/ 1 h 3"/>
                    <a:gd name="T26" fmla="*/ 2 w 11"/>
                    <a:gd name="T27" fmla="*/ 3 h 3"/>
                    <a:gd name="T28" fmla="*/ 0 w 11"/>
                    <a:gd name="T29" fmla="*/ 3 h 3"/>
                    <a:gd name="T30" fmla="*/ 0 w 11"/>
                    <a:gd name="T31" fmla="*/ 3 h 3"/>
                    <a:gd name="T32" fmla="*/ 0 w 11"/>
                    <a:gd name="T33" fmla="*/ 3 h 3"/>
                    <a:gd name="T34" fmla="*/ 0 w 11"/>
                    <a:gd name="T35" fmla="*/ 1 h 3"/>
                    <a:gd name="T36" fmla="*/ 0 w 11"/>
                    <a:gd name="T37" fmla="*/ 3 h 3"/>
                    <a:gd name="T38" fmla="*/ 0 w 11"/>
                    <a:gd name="T39" fmla="*/ 1 h 3"/>
                    <a:gd name="T40" fmla="*/ 2 w 11"/>
                    <a:gd name="T41" fmla="*/ 1 h 3"/>
                    <a:gd name="T42" fmla="*/ 2 w 11"/>
                    <a:gd name="T43" fmla="*/ 1 h 3"/>
                    <a:gd name="T44" fmla="*/ 3 w 11"/>
                    <a:gd name="T45" fmla="*/ 1 h 3"/>
                    <a:gd name="T46" fmla="*/ 5 w 11"/>
                    <a:gd name="T47" fmla="*/ 0 h 3"/>
                    <a:gd name="T48" fmla="*/ 5 w 11"/>
                    <a:gd name="T49" fmla="*/ 0 h 3"/>
                    <a:gd name="T50" fmla="*/ 5 w 11"/>
                    <a:gd name="T51" fmla="*/ 0 h 3"/>
                    <a:gd name="T52" fmla="*/ 7 w 11"/>
                    <a:gd name="T53" fmla="*/ 0 h 3"/>
                    <a:gd name="T54" fmla="*/ 8 w 11"/>
                    <a:gd name="T55" fmla="*/ 0 h 3"/>
                    <a:gd name="T56" fmla="*/ 8 w 11"/>
                    <a:gd name="T57" fmla="*/ 0 h 3"/>
                    <a:gd name="T58" fmla="*/ 10 w 11"/>
                    <a:gd name="T59" fmla="*/ 0 h 3"/>
                    <a:gd name="T60" fmla="*/ 11 w 11"/>
                    <a:gd name="T61" fmla="*/ 0 h 3"/>
                    <a:gd name="T62" fmla="*/ 11 w 11"/>
                    <a:gd name="T63" fmla="*/ 0 h 3"/>
                    <a:gd name="T64" fmla="*/ 11 w 11"/>
                    <a:gd name="T65" fmla="*/ 0 h 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1" h="3">
                      <a:moveTo>
                        <a:pt x="11" y="0"/>
                      </a:moveTo>
                      <a:lnTo>
                        <a:pt x="11" y="0"/>
                      </a:lnTo>
                      <a:lnTo>
                        <a:pt x="10" y="0"/>
                      </a:lnTo>
                      <a:lnTo>
                        <a:pt x="8" y="0"/>
                      </a:lnTo>
                      <a:lnTo>
                        <a:pt x="7" y="0"/>
                      </a:lnTo>
                      <a:lnTo>
                        <a:pt x="5" y="0"/>
                      </a:lnTo>
                      <a:lnTo>
                        <a:pt x="5" y="1"/>
                      </a:lnTo>
                      <a:lnTo>
                        <a:pt x="3" y="1"/>
                      </a:lnTo>
                      <a:lnTo>
                        <a:pt x="2" y="1"/>
                      </a:lnTo>
                      <a:lnTo>
                        <a:pt x="2" y="3"/>
                      </a:lnTo>
                      <a:lnTo>
                        <a:pt x="0" y="3"/>
                      </a:lnTo>
                      <a:lnTo>
                        <a:pt x="0" y="1"/>
                      </a:lnTo>
                      <a:lnTo>
                        <a:pt x="0" y="3"/>
                      </a:lnTo>
                      <a:lnTo>
                        <a:pt x="0" y="1"/>
                      </a:lnTo>
                      <a:lnTo>
                        <a:pt x="2" y="1"/>
                      </a:lnTo>
                      <a:lnTo>
                        <a:pt x="3" y="1"/>
                      </a:lnTo>
                      <a:lnTo>
                        <a:pt x="5" y="0"/>
                      </a:lnTo>
                      <a:lnTo>
                        <a:pt x="7" y="0"/>
                      </a:lnTo>
                      <a:lnTo>
                        <a:pt x="8" y="0"/>
                      </a:lnTo>
                      <a:lnTo>
                        <a:pt x="10" y="0"/>
                      </a:ln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2" name="Freeform 1590">
                  <a:extLst>
                    <a:ext uri="{FF2B5EF4-FFF2-40B4-BE49-F238E27FC236}">
                      <a16:creationId xmlns:a16="http://schemas.microsoft.com/office/drawing/2014/main" id="{8F96AD2E-2559-40E9-ADE8-8B3375B7ECF7}"/>
                    </a:ext>
                  </a:extLst>
                </p:cNvPr>
                <p:cNvSpPr>
                  <a:spLocks/>
                </p:cNvSpPr>
                <p:nvPr/>
              </p:nvSpPr>
              <p:spPr bwMode="auto">
                <a:xfrm>
                  <a:off x="1248" y="2563"/>
                  <a:ext cx="1" cy="21"/>
                </a:xfrm>
                <a:custGeom>
                  <a:avLst/>
                  <a:gdLst>
                    <a:gd name="T0" fmla="*/ 0 w 1"/>
                    <a:gd name="T1" fmla="*/ 0 h 21"/>
                    <a:gd name="T2" fmla="*/ 0 w 1"/>
                    <a:gd name="T3" fmla="*/ 0 h 21"/>
                    <a:gd name="T4" fmla="*/ 0 w 1"/>
                    <a:gd name="T5" fmla="*/ 0 h 21"/>
                    <a:gd name="T6" fmla="*/ 0 w 1"/>
                    <a:gd name="T7" fmla="*/ 0 h 21"/>
                    <a:gd name="T8" fmla="*/ 0 w 1"/>
                    <a:gd name="T9" fmla="*/ 1 h 21"/>
                    <a:gd name="T10" fmla="*/ 0 w 1"/>
                    <a:gd name="T11" fmla="*/ 1 h 21"/>
                    <a:gd name="T12" fmla="*/ 0 w 1"/>
                    <a:gd name="T13" fmla="*/ 3 h 21"/>
                    <a:gd name="T14" fmla="*/ 0 w 1"/>
                    <a:gd name="T15" fmla="*/ 3 h 21"/>
                    <a:gd name="T16" fmla="*/ 0 w 1"/>
                    <a:gd name="T17" fmla="*/ 4 h 21"/>
                    <a:gd name="T18" fmla="*/ 0 w 1"/>
                    <a:gd name="T19" fmla="*/ 6 h 21"/>
                    <a:gd name="T20" fmla="*/ 0 w 1"/>
                    <a:gd name="T21" fmla="*/ 6 h 21"/>
                    <a:gd name="T22" fmla="*/ 0 w 1"/>
                    <a:gd name="T23" fmla="*/ 7 h 21"/>
                    <a:gd name="T24" fmla="*/ 0 w 1"/>
                    <a:gd name="T25" fmla="*/ 7 h 21"/>
                    <a:gd name="T26" fmla="*/ 0 w 1"/>
                    <a:gd name="T27" fmla="*/ 9 h 21"/>
                    <a:gd name="T28" fmla="*/ 0 w 1"/>
                    <a:gd name="T29" fmla="*/ 10 h 21"/>
                    <a:gd name="T30" fmla="*/ 0 w 1"/>
                    <a:gd name="T31" fmla="*/ 10 h 21"/>
                    <a:gd name="T32" fmla="*/ 0 w 1"/>
                    <a:gd name="T33" fmla="*/ 12 h 21"/>
                    <a:gd name="T34" fmla="*/ 0 w 1"/>
                    <a:gd name="T35" fmla="*/ 12 h 21"/>
                    <a:gd name="T36" fmla="*/ 0 w 1"/>
                    <a:gd name="T37" fmla="*/ 14 h 21"/>
                    <a:gd name="T38" fmla="*/ 0 w 1"/>
                    <a:gd name="T39" fmla="*/ 14 h 21"/>
                    <a:gd name="T40" fmla="*/ 0 w 1"/>
                    <a:gd name="T41" fmla="*/ 15 h 21"/>
                    <a:gd name="T42" fmla="*/ 0 w 1"/>
                    <a:gd name="T43" fmla="*/ 17 h 21"/>
                    <a:gd name="T44" fmla="*/ 0 w 1"/>
                    <a:gd name="T45" fmla="*/ 17 h 21"/>
                    <a:gd name="T46" fmla="*/ 0 w 1"/>
                    <a:gd name="T47" fmla="*/ 18 h 21"/>
                    <a:gd name="T48" fmla="*/ 0 w 1"/>
                    <a:gd name="T49" fmla="*/ 18 h 21"/>
                    <a:gd name="T50" fmla="*/ 0 w 1"/>
                    <a:gd name="T51" fmla="*/ 20 h 21"/>
                    <a:gd name="T52" fmla="*/ 0 w 1"/>
                    <a:gd name="T53" fmla="*/ 20 h 21"/>
                    <a:gd name="T54" fmla="*/ 0 w 1"/>
                    <a:gd name="T55" fmla="*/ 21 h 21"/>
                    <a:gd name="T56" fmla="*/ 0 w 1"/>
                    <a:gd name="T57" fmla="*/ 21 h 21"/>
                    <a:gd name="T58" fmla="*/ 0 w 1"/>
                    <a:gd name="T59" fmla="*/ 21 h 21"/>
                    <a:gd name="T60" fmla="*/ 0 w 1"/>
                    <a:gd name="T61" fmla="*/ 20 h 21"/>
                    <a:gd name="T62" fmla="*/ 0 w 1"/>
                    <a:gd name="T63" fmla="*/ 20 h 21"/>
                    <a:gd name="T64" fmla="*/ 0 w 1"/>
                    <a:gd name="T65" fmla="*/ 18 h 21"/>
                    <a:gd name="T66" fmla="*/ 0 w 1"/>
                    <a:gd name="T67" fmla="*/ 18 h 21"/>
                    <a:gd name="T68" fmla="*/ 0 w 1"/>
                    <a:gd name="T69" fmla="*/ 17 h 21"/>
                    <a:gd name="T70" fmla="*/ 0 w 1"/>
                    <a:gd name="T71" fmla="*/ 17 h 21"/>
                    <a:gd name="T72" fmla="*/ 0 w 1"/>
                    <a:gd name="T73" fmla="*/ 15 h 21"/>
                    <a:gd name="T74" fmla="*/ 0 w 1"/>
                    <a:gd name="T75" fmla="*/ 14 h 21"/>
                    <a:gd name="T76" fmla="*/ 0 w 1"/>
                    <a:gd name="T77" fmla="*/ 14 h 21"/>
                    <a:gd name="T78" fmla="*/ 0 w 1"/>
                    <a:gd name="T79" fmla="*/ 12 h 21"/>
                    <a:gd name="T80" fmla="*/ 0 w 1"/>
                    <a:gd name="T81" fmla="*/ 12 h 21"/>
                    <a:gd name="T82" fmla="*/ 0 w 1"/>
                    <a:gd name="T83" fmla="*/ 10 h 21"/>
                    <a:gd name="T84" fmla="*/ 0 w 1"/>
                    <a:gd name="T85" fmla="*/ 10 h 21"/>
                    <a:gd name="T86" fmla="*/ 0 w 1"/>
                    <a:gd name="T87" fmla="*/ 9 h 21"/>
                    <a:gd name="T88" fmla="*/ 0 w 1"/>
                    <a:gd name="T89" fmla="*/ 7 h 21"/>
                    <a:gd name="T90" fmla="*/ 0 w 1"/>
                    <a:gd name="T91" fmla="*/ 7 h 21"/>
                    <a:gd name="T92" fmla="*/ 0 w 1"/>
                    <a:gd name="T93" fmla="*/ 6 h 21"/>
                    <a:gd name="T94" fmla="*/ 0 w 1"/>
                    <a:gd name="T95" fmla="*/ 6 h 21"/>
                    <a:gd name="T96" fmla="*/ 0 w 1"/>
                    <a:gd name="T97" fmla="*/ 4 h 21"/>
                    <a:gd name="T98" fmla="*/ 0 w 1"/>
                    <a:gd name="T99" fmla="*/ 3 h 21"/>
                    <a:gd name="T100" fmla="*/ 0 w 1"/>
                    <a:gd name="T101" fmla="*/ 3 h 21"/>
                    <a:gd name="T102" fmla="*/ 0 w 1"/>
                    <a:gd name="T103" fmla="*/ 1 h 21"/>
                    <a:gd name="T104" fmla="*/ 0 w 1"/>
                    <a:gd name="T105" fmla="*/ 1 h 21"/>
                    <a:gd name="T106" fmla="*/ 0 w 1"/>
                    <a:gd name="T107" fmla="*/ 0 h 21"/>
                    <a:gd name="T108" fmla="*/ 0 w 1"/>
                    <a:gd name="T109" fmla="*/ 0 h 21"/>
                    <a:gd name="T110" fmla="*/ 0 w 1"/>
                    <a:gd name="T111" fmla="*/ 0 h 2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 h="21">
                      <a:moveTo>
                        <a:pt x="0" y="0"/>
                      </a:moveTo>
                      <a:lnTo>
                        <a:pt x="0" y="0"/>
                      </a:lnTo>
                      <a:lnTo>
                        <a:pt x="0" y="1"/>
                      </a:lnTo>
                      <a:lnTo>
                        <a:pt x="0" y="3"/>
                      </a:lnTo>
                      <a:lnTo>
                        <a:pt x="0" y="4"/>
                      </a:lnTo>
                      <a:lnTo>
                        <a:pt x="0" y="6"/>
                      </a:lnTo>
                      <a:lnTo>
                        <a:pt x="0" y="7"/>
                      </a:lnTo>
                      <a:lnTo>
                        <a:pt x="0" y="9"/>
                      </a:lnTo>
                      <a:lnTo>
                        <a:pt x="0" y="10"/>
                      </a:lnTo>
                      <a:lnTo>
                        <a:pt x="0" y="12"/>
                      </a:lnTo>
                      <a:lnTo>
                        <a:pt x="0" y="14"/>
                      </a:lnTo>
                      <a:lnTo>
                        <a:pt x="0" y="15"/>
                      </a:lnTo>
                      <a:lnTo>
                        <a:pt x="0" y="17"/>
                      </a:lnTo>
                      <a:lnTo>
                        <a:pt x="0" y="18"/>
                      </a:lnTo>
                      <a:lnTo>
                        <a:pt x="0" y="20"/>
                      </a:lnTo>
                      <a:lnTo>
                        <a:pt x="0" y="21"/>
                      </a:lnTo>
                      <a:lnTo>
                        <a:pt x="0" y="20"/>
                      </a:lnTo>
                      <a:lnTo>
                        <a:pt x="0" y="18"/>
                      </a:lnTo>
                      <a:lnTo>
                        <a:pt x="0" y="17"/>
                      </a:lnTo>
                      <a:lnTo>
                        <a:pt x="0" y="15"/>
                      </a:lnTo>
                      <a:lnTo>
                        <a:pt x="0" y="14"/>
                      </a:lnTo>
                      <a:lnTo>
                        <a:pt x="0" y="12"/>
                      </a:lnTo>
                      <a:lnTo>
                        <a:pt x="0" y="10"/>
                      </a:lnTo>
                      <a:lnTo>
                        <a:pt x="0" y="9"/>
                      </a:lnTo>
                      <a:lnTo>
                        <a:pt x="0" y="7"/>
                      </a:lnTo>
                      <a:lnTo>
                        <a:pt x="0" y="6"/>
                      </a:lnTo>
                      <a:lnTo>
                        <a:pt x="0" y="4"/>
                      </a:lnTo>
                      <a:lnTo>
                        <a:pt x="0" y="3"/>
                      </a:lnTo>
                      <a:lnTo>
                        <a:pt x="0"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3" name="Freeform 1591">
                  <a:extLst>
                    <a:ext uri="{FF2B5EF4-FFF2-40B4-BE49-F238E27FC236}">
                      <a16:creationId xmlns:a16="http://schemas.microsoft.com/office/drawing/2014/main" id="{1B09563A-CF68-436C-AE7D-40A714A2E70A}"/>
                    </a:ext>
                  </a:extLst>
                </p:cNvPr>
                <p:cNvSpPr>
                  <a:spLocks/>
                </p:cNvSpPr>
                <p:nvPr/>
              </p:nvSpPr>
              <p:spPr bwMode="auto">
                <a:xfrm>
                  <a:off x="1248" y="2552"/>
                  <a:ext cx="1" cy="9"/>
                </a:xfrm>
                <a:custGeom>
                  <a:avLst/>
                  <a:gdLst>
                    <a:gd name="T0" fmla="*/ 0 w 1"/>
                    <a:gd name="T1" fmla="*/ 0 h 9"/>
                    <a:gd name="T2" fmla="*/ 0 w 1"/>
                    <a:gd name="T3" fmla="*/ 0 h 9"/>
                    <a:gd name="T4" fmla="*/ 0 w 1"/>
                    <a:gd name="T5" fmla="*/ 0 h 9"/>
                    <a:gd name="T6" fmla="*/ 0 w 1"/>
                    <a:gd name="T7" fmla="*/ 0 h 9"/>
                    <a:gd name="T8" fmla="*/ 0 w 1"/>
                    <a:gd name="T9" fmla="*/ 2 h 9"/>
                    <a:gd name="T10" fmla="*/ 0 w 1"/>
                    <a:gd name="T11" fmla="*/ 2 h 9"/>
                    <a:gd name="T12" fmla="*/ 0 w 1"/>
                    <a:gd name="T13" fmla="*/ 3 h 9"/>
                    <a:gd name="T14" fmla="*/ 0 w 1"/>
                    <a:gd name="T15" fmla="*/ 3 h 9"/>
                    <a:gd name="T16" fmla="*/ 0 w 1"/>
                    <a:gd name="T17" fmla="*/ 5 h 9"/>
                    <a:gd name="T18" fmla="*/ 0 w 1"/>
                    <a:gd name="T19" fmla="*/ 5 h 9"/>
                    <a:gd name="T20" fmla="*/ 0 w 1"/>
                    <a:gd name="T21" fmla="*/ 6 h 9"/>
                    <a:gd name="T22" fmla="*/ 0 w 1"/>
                    <a:gd name="T23" fmla="*/ 6 h 9"/>
                    <a:gd name="T24" fmla="*/ 0 w 1"/>
                    <a:gd name="T25" fmla="*/ 8 h 9"/>
                    <a:gd name="T26" fmla="*/ 0 w 1"/>
                    <a:gd name="T27" fmla="*/ 8 h 9"/>
                    <a:gd name="T28" fmla="*/ 0 w 1"/>
                    <a:gd name="T29" fmla="*/ 9 h 9"/>
                    <a:gd name="T30" fmla="*/ 0 w 1"/>
                    <a:gd name="T31" fmla="*/ 8 h 9"/>
                    <a:gd name="T32" fmla="*/ 0 w 1"/>
                    <a:gd name="T33" fmla="*/ 8 h 9"/>
                    <a:gd name="T34" fmla="*/ 0 w 1"/>
                    <a:gd name="T35" fmla="*/ 6 h 9"/>
                    <a:gd name="T36" fmla="*/ 0 w 1"/>
                    <a:gd name="T37" fmla="*/ 6 h 9"/>
                    <a:gd name="T38" fmla="*/ 0 w 1"/>
                    <a:gd name="T39" fmla="*/ 5 h 9"/>
                    <a:gd name="T40" fmla="*/ 0 w 1"/>
                    <a:gd name="T41" fmla="*/ 5 h 9"/>
                    <a:gd name="T42" fmla="*/ 0 w 1"/>
                    <a:gd name="T43" fmla="*/ 3 h 9"/>
                    <a:gd name="T44" fmla="*/ 0 w 1"/>
                    <a:gd name="T45" fmla="*/ 3 h 9"/>
                    <a:gd name="T46" fmla="*/ 0 w 1"/>
                    <a:gd name="T47" fmla="*/ 2 h 9"/>
                    <a:gd name="T48" fmla="*/ 0 w 1"/>
                    <a:gd name="T49" fmla="*/ 2 h 9"/>
                    <a:gd name="T50" fmla="*/ 0 w 1"/>
                    <a:gd name="T51" fmla="*/ 0 h 9"/>
                    <a:gd name="T52" fmla="*/ 0 w 1"/>
                    <a:gd name="T53" fmla="*/ 0 h 9"/>
                    <a:gd name="T54" fmla="*/ 0 w 1"/>
                    <a:gd name="T55" fmla="*/ 0 h 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 h="9">
                      <a:moveTo>
                        <a:pt x="0" y="0"/>
                      </a:moveTo>
                      <a:lnTo>
                        <a:pt x="0" y="0"/>
                      </a:lnTo>
                      <a:lnTo>
                        <a:pt x="0" y="2"/>
                      </a:lnTo>
                      <a:lnTo>
                        <a:pt x="0" y="3"/>
                      </a:lnTo>
                      <a:lnTo>
                        <a:pt x="0" y="5"/>
                      </a:lnTo>
                      <a:lnTo>
                        <a:pt x="0" y="6"/>
                      </a:lnTo>
                      <a:lnTo>
                        <a:pt x="0" y="8"/>
                      </a:lnTo>
                      <a:lnTo>
                        <a:pt x="0" y="9"/>
                      </a:lnTo>
                      <a:lnTo>
                        <a:pt x="0" y="8"/>
                      </a:lnTo>
                      <a:lnTo>
                        <a:pt x="0" y="6"/>
                      </a:lnTo>
                      <a:lnTo>
                        <a:pt x="0" y="5"/>
                      </a:lnTo>
                      <a:lnTo>
                        <a:pt x="0" y="3"/>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4" name="Freeform 1592">
                  <a:extLst>
                    <a:ext uri="{FF2B5EF4-FFF2-40B4-BE49-F238E27FC236}">
                      <a16:creationId xmlns:a16="http://schemas.microsoft.com/office/drawing/2014/main" id="{079F35B5-32DC-43AA-BE1E-486D5962BC3E}"/>
                    </a:ext>
                  </a:extLst>
                </p:cNvPr>
                <p:cNvSpPr>
                  <a:spLocks/>
                </p:cNvSpPr>
                <p:nvPr/>
              </p:nvSpPr>
              <p:spPr bwMode="auto">
                <a:xfrm>
                  <a:off x="1248" y="2520"/>
                  <a:ext cx="1" cy="31"/>
                </a:xfrm>
                <a:custGeom>
                  <a:avLst/>
                  <a:gdLst>
                    <a:gd name="T0" fmla="*/ 0 w 1"/>
                    <a:gd name="T1" fmla="*/ 0 h 31"/>
                    <a:gd name="T2" fmla="*/ 0 w 1"/>
                    <a:gd name="T3" fmla="*/ 2 h 31"/>
                    <a:gd name="T4" fmla="*/ 0 w 1"/>
                    <a:gd name="T5" fmla="*/ 3 h 31"/>
                    <a:gd name="T6" fmla="*/ 0 w 1"/>
                    <a:gd name="T7" fmla="*/ 5 h 31"/>
                    <a:gd name="T8" fmla="*/ 0 w 1"/>
                    <a:gd name="T9" fmla="*/ 6 h 31"/>
                    <a:gd name="T10" fmla="*/ 0 w 1"/>
                    <a:gd name="T11" fmla="*/ 8 h 31"/>
                    <a:gd name="T12" fmla="*/ 0 w 1"/>
                    <a:gd name="T13" fmla="*/ 10 h 31"/>
                    <a:gd name="T14" fmla="*/ 0 w 1"/>
                    <a:gd name="T15" fmla="*/ 11 h 31"/>
                    <a:gd name="T16" fmla="*/ 0 w 1"/>
                    <a:gd name="T17" fmla="*/ 13 h 31"/>
                    <a:gd name="T18" fmla="*/ 0 w 1"/>
                    <a:gd name="T19" fmla="*/ 16 h 31"/>
                    <a:gd name="T20" fmla="*/ 0 w 1"/>
                    <a:gd name="T21" fmla="*/ 17 h 31"/>
                    <a:gd name="T22" fmla="*/ 0 w 1"/>
                    <a:gd name="T23" fmla="*/ 20 h 31"/>
                    <a:gd name="T24" fmla="*/ 0 w 1"/>
                    <a:gd name="T25" fmla="*/ 22 h 31"/>
                    <a:gd name="T26" fmla="*/ 0 w 1"/>
                    <a:gd name="T27" fmla="*/ 23 h 31"/>
                    <a:gd name="T28" fmla="*/ 0 w 1"/>
                    <a:gd name="T29" fmla="*/ 26 h 31"/>
                    <a:gd name="T30" fmla="*/ 0 w 1"/>
                    <a:gd name="T31" fmla="*/ 29 h 31"/>
                    <a:gd name="T32" fmla="*/ 0 w 1"/>
                    <a:gd name="T33" fmla="*/ 31 h 31"/>
                    <a:gd name="T34" fmla="*/ 0 w 1"/>
                    <a:gd name="T35" fmla="*/ 29 h 31"/>
                    <a:gd name="T36" fmla="*/ 0 w 1"/>
                    <a:gd name="T37" fmla="*/ 28 h 31"/>
                    <a:gd name="T38" fmla="*/ 0 w 1"/>
                    <a:gd name="T39" fmla="*/ 25 h 31"/>
                    <a:gd name="T40" fmla="*/ 0 w 1"/>
                    <a:gd name="T41" fmla="*/ 23 h 31"/>
                    <a:gd name="T42" fmla="*/ 0 w 1"/>
                    <a:gd name="T43" fmla="*/ 20 h 31"/>
                    <a:gd name="T44" fmla="*/ 0 w 1"/>
                    <a:gd name="T45" fmla="*/ 19 h 31"/>
                    <a:gd name="T46" fmla="*/ 0 w 1"/>
                    <a:gd name="T47" fmla="*/ 16 h 31"/>
                    <a:gd name="T48" fmla="*/ 0 w 1"/>
                    <a:gd name="T49" fmla="*/ 14 h 31"/>
                    <a:gd name="T50" fmla="*/ 0 w 1"/>
                    <a:gd name="T51" fmla="*/ 13 h 31"/>
                    <a:gd name="T52" fmla="*/ 0 w 1"/>
                    <a:gd name="T53" fmla="*/ 11 h 31"/>
                    <a:gd name="T54" fmla="*/ 0 w 1"/>
                    <a:gd name="T55" fmla="*/ 8 h 31"/>
                    <a:gd name="T56" fmla="*/ 0 w 1"/>
                    <a:gd name="T57" fmla="*/ 6 h 31"/>
                    <a:gd name="T58" fmla="*/ 0 w 1"/>
                    <a:gd name="T59" fmla="*/ 5 h 31"/>
                    <a:gd name="T60" fmla="*/ 0 w 1"/>
                    <a:gd name="T61" fmla="*/ 3 h 31"/>
                    <a:gd name="T62" fmla="*/ 0 w 1"/>
                    <a:gd name="T63" fmla="*/ 2 h 31"/>
                    <a:gd name="T64" fmla="*/ 0 w 1"/>
                    <a:gd name="T65" fmla="*/ 0 h 31"/>
                    <a:gd name="T66" fmla="*/ 0 w 1"/>
                    <a:gd name="T67" fmla="*/ 0 h 31"/>
                    <a:gd name="T68" fmla="*/ 0 w 1"/>
                    <a:gd name="T69" fmla="*/ 0 h 3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 h="31">
                      <a:moveTo>
                        <a:pt x="0" y="0"/>
                      </a:moveTo>
                      <a:lnTo>
                        <a:pt x="0" y="0"/>
                      </a:lnTo>
                      <a:lnTo>
                        <a:pt x="0" y="2"/>
                      </a:lnTo>
                      <a:lnTo>
                        <a:pt x="0" y="3"/>
                      </a:lnTo>
                      <a:lnTo>
                        <a:pt x="0" y="5"/>
                      </a:lnTo>
                      <a:lnTo>
                        <a:pt x="0" y="6"/>
                      </a:lnTo>
                      <a:lnTo>
                        <a:pt x="0" y="8"/>
                      </a:lnTo>
                      <a:lnTo>
                        <a:pt x="0" y="10"/>
                      </a:lnTo>
                      <a:lnTo>
                        <a:pt x="0" y="11"/>
                      </a:lnTo>
                      <a:lnTo>
                        <a:pt x="0" y="13"/>
                      </a:lnTo>
                      <a:lnTo>
                        <a:pt x="0" y="14"/>
                      </a:lnTo>
                      <a:lnTo>
                        <a:pt x="0" y="16"/>
                      </a:lnTo>
                      <a:lnTo>
                        <a:pt x="0" y="17"/>
                      </a:lnTo>
                      <a:lnTo>
                        <a:pt x="0" y="19"/>
                      </a:lnTo>
                      <a:lnTo>
                        <a:pt x="0" y="20"/>
                      </a:lnTo>
                      <a:lnTo>
                        <a:pt x="0" y="22"/>
                      </a:lnTo>
                      <a:lnTo>
                        <a:pt x="0" y="23"/>
                      </a:lnTo>
                      <a:lnTo>
                        <a:pt x="0" y="25"/>
                      </a:lnTo>
                      <a:lnTo>
                        <a:pt x="0" y="26"/>
                      </a:lnTo>
                      <a:lnTo>
                        <a:pt x="0" y="28"/>
                      </a:lnTo>
                      <a:lnTo>
                        <a:pt x="0" y="29"/>
                      </a:lnTo>
                      <a:lnTo>
                        <a:pt x="0" y="31"/>
                      </a:lnTo>
                      <a:lnTo>
                        <a:pt x="0" y="29"/>
                      </a:lnTo>
                      <a:lnTo>
                        <a:pt x="0" y="28"/>
                      </a:lnTo>
                      <a:lnTo>
                        <a:pt x="0" y="26"/>
                      </a:lnTo>
                      <a:lnTo>
                        <a:pt x="0" y="25"/>
                      </a:lnTo>
                      <a:lnTo>
                        <a:pt x="0" y="23"/>
                      </a:lnTo>
                      <a:lnTo>
                        <a:pt x="0" y="22"/>
                      </a:lnTo>
                      <a:lnTo>
                        <a:pt x="0" y="20"/>
                      </a:lnTo>
                      <a:lnTo>
                        <a:pt x="0" y="19"/>
                      </a:lnTo>
                      <a:lnTo>
                        <a:pt x="0" y="17"/>
                      </a:lnTo>
                      <a:lnTo>
                        <a:pt x="0" y="16"/>
                      </a:lnTo>
                      <a:lnTo>
                        <a:pt x="0" y="14"/>
                      </a:lnTo>
                      <a:lnTo>
                        <a:pt x="0" y="13"/>
                      </a:lnTo>
                      <a:lnTo>
                        <a:pt x="0" y="11"/>
                      </a:lnTo>
                      <a:lnTo>
                        <a:pt x="0" y="10"/>
                      </a:lnTo>
                      <a:lnTo>
                        <a:pt x="0" y="8"/>
                      </a:lnTo>
                      <a:lnTo>
                        <a:pt x="0" y="6"/>
                      </a:lnTo>
                      <a:lnTo>
                        <a:pt x="0" y="5"/>
                      </a:lnTo>
                      <a:lnTo>
                        <a:pt x="0" y="3"/>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5" name="Freeform 1593">
                  <a:extLst>
                    <a:ext uri="{FF2B5EF4-FFF2-40B4-BE49-F238E27FC236}">
                      <a16:creationId xmlns:a16="http://schemas.microsoft.com/office/drawing/2014/main" id="{B1EC85C6-C146-4B03-BD7A-B6B784B81427}"/>
                    </a:ext>
                  </a:extLst>
                </p:cNvPr>
                <p:cNvSpPr>
                  <a:spLocks/>
                </p:cNvSpPr>
                <p:nvPr/>
              </p:nvSpPr>
              <p:spPr bwMode="auto">
                <a:xfrm>
                  <a:off x="1237" y="2511"/>
                  <a:ext cx="11" cy="9"/>
                </a:xfrm>
                <a:custGeom>
                  <a:avLst/>
                  <a:gdLst>
                    <a:gd name="T0" fmla="*/ 0 w 11"/>
                    <a:gd name="T1" fmla="*/ 0 h 9"/>
                    <a:gd name="T2" fmla="*/ 0 w 11"/>
                    <a:gd name="T3" fmla="*/ 0 h 9"/>
                    <a:gd name="T4" fmla="*/ 0 w 11"/>
                    <a:gd name="T5" fmla="*/ 0 h 9"/>
                    <a:gd name="T6" fmla="*/ 1 w 11"/>
                    <a:gd name="T7" fmla="*/ 0 h 9"/>
                    <a:gd name="T8" fmla="*/ 1 w 11"/>
                    <a:gd name="T9" fmla="*/ 2 h 9"/>
                    <a:gd name="T10" fmla="*/ 3 w 11"/>
                    <a:gd name="T11" fmla="*/ 2 h 9"/>
                    <a:gd name="T12" fmla="*/ 3 w 11"/>
                    <a:gd name="T13" fmla="*/ 2 h 9"/>
                    <a:gd name="T14" fmla="*/ 5 w 11"/>
                    <a:gd name="T15" fmla="*/ 2 h 9"/>
                    <a:gd name="T16" fmla="*/ 6 w 11"/>
                    <a:gd name="T17" fmla="*/ 3 h 9"/>
                    <a:gd name="T18" fmla="*/ 6 w 11"/>
                    <a:gd name="T19" fmla="*/ 3 h 9"/>
                    <a:gd name="T20" fmla="*/ 8 w 11"/>
                    <a:gd name="T21" fmla="*/ 5 h 9"/>
                    <a:gd name="T22" fmla="*/ 8 w 11"/>
                    <a:gd name="T23" fmla="*/ 5 h 9"/>
                    <a:gd name="T24" fmla="*/ 9 w 11"/>
                    <a:gd name="T25" fmla="*/ 6 h 9"/>
                    <a:gd name="T26" fmla="*/ 9 w 11"/>
                    <a:gd name="T27" fmla="*/ 6 h 9"/>
                    <a:gd name="T28" fmla="*/ 11 w 11"/>
                    <a:gd name="T29" fmla="*/ 6 h 9"/>
                    <a:gd name="T30" fmla="*/ 11 w 11"/>
                    <a:gd name="T31" fmla="*/ 8 h 9"/>
                    <a:gd name="T32" fmla="*/ 11 w 11"/>
                    <a:gd name="T33" fmla="*/ 8 h 9"/>
                    <a:gd name="T34" fmla="*/ 11 w 11"/>
                    <a:gd name="T35" fmla="*/ 9 h 9"/>
                    <a:gd name="T36" fmla="*/ 11 w 11"/>
                    <a:gd name="T37" fmla="*/ 8 h 9"/>
                    <a:gd name="T38" fmla="*/ 11 w 11"/>
                    <a:gd name="T39" fmla="*/ 8 h 9"/>
                    <a:gd name="T40" fmla="*/ 9 w 11"/>
                    <a:gd name="T41" fmla="*/ 8 h 9"/>
                    <a:gd name="T42" fmla="*/ 9 w 11"/>
                    <a:gd name="T43" fmla="*/ 6 h 9"/>
                    <a:gd name="T44" fmla="*/ 9 w 11"/>
                    <a:gd name="T45" fmla="*/ 6 h 9"/>
                    <a:gd name="T46" fmla="*/ 8 w 11"/>
                    <a:gd name="T47" fmla="*/ 5 h 9"/>
                    <a:gd name="T48" fmla="*/ 8 w 11"/>
                    <a:gd name="T49" fmla="*/ 5 h 9"/>
                    <a:gd name="T50" fmla="*/ 6 w 11"/>
                    <a:gd name="T51" fmla="*/ 3 h 9"/>
                    <a:gd name="T52" fmla="*/ 6 w 11"/>
                    <a:gd name="T53" fmla="*/ 3 h 9"/>
                    <a:gd name="T54" fmla="*/ 5 w 11"/>
                    <a:gd name="T55" fmla="*/ 3 h 9"/>
                    <a:gd name="T56" fmla="*/ 3 w 11"/>
                    <a:gd name="T57" fmla="*/ 2 h 9"/>
                    <a:gd name="T58" fmla="*/ 3 w 11"/>
                    <a:gd name="T59" fmla="*/ 2 h 9"/>
                    <a:gd name="T60" fmla="*/ 1 w 11"/>
                    <a:gd name="T61" fmla="*/ 2 h 9"/>
                    <a:gd name="T62" fmla="*/ 1 w 11"/>
                    <a:gd name="T63" fmla="*/ 0 h 9"/>
                    <a:gd name="T64" fmla="*/ 0 w 11"/>
                    <a:gd name="T65" fmla="*/ 0 h 9"/>
                    <a:gd name="T66" fmla="*/ 0 w 11"/>
                    <a:gd name="T67" fmla="*/ 0 h 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1" h="9">
                      <a:moveTo>
                        <a:pt x="0" y="0"/>
                      </a:moveTo>
                      <a:lnTo>
                        <a:pt x="0" y="0"/>
                      </a:lnTo>
                      <a:lnTo>
                        <a:pt x="1" y="0"/>
                      </a:lnTo>
                      <a:lnTo>
                        <a:pt x="1" y="2"/>
                      </a:lnTo>
                      <a:lnTo>
                        <a:pt x="3" y="2"/>
                      </a:lnTo>
                      <a:lnTo>
                        <a:pt x="5" y="2"/>
                      </a:lnTo>
                      <a:lnTo>
                        <a:pt x="6" y="3"/>
                      </a:lnTo>
                      <a:lnTo>
                        <a:pt x="8" y="5"/>
                      </a:lnTo>
                      <a:lnTo>
                        <a:pt x="9" y="6"/>
                      </a:lnTo>
                      <a:lnTo>
                        <a:pt x="11" y="6"/>
                      </a:lnTo>
                      <a:lnTo>
                        <a:pt x="11" y="8"/>
                      </a:lnTo>
                      <a:lnTo>
                        <a:pt x="11" y="9"/>
                      </a:lnTo>
                      <a:lnTo>
                        <a:pt x="11" y="8"/>
                      </a:lnTo>
                      <a:lnTo>
                        <a:pt x="9" y="8"/>
                      </a:lnTo>
                      <a:lnTo>
                        <a:pt x="9" y="6"/>
                      </a:lnTo>
                      <a:lnTo>
                        <a:pt x="8" y="5"/>
                      </a:lnTo>
                      <a:lnTo>
                        <a:pt x="6" y="3"/>
                      </a:lnTo>
                      <a:lnTo>
                        <a:pt x="5" y="3"/>
                      </a:lnTo>
                      <a:lnTo>
                        <a:pt x="3" y="2"/>
                      </a:lnTo>
                      <a:lnTo>
                        <a:pt x="1" y="2"/>
                      </a:lnTo>
                      <a:lnTo>
                        <a:pt x="1"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6" name="Freeform 1594">
                  <a:extLst>
                    <a:ext uri="{FF2B5EF4-FFF2-40B4-BE49-F238E27FC236}">
                      <a16:creationId xmlns:a16="http://schemas.microsoft.com/office/drawing/2014/main" id="{597A76AB-97E8-4735-846F-920D4FE9C2A8}"/>
                    </a:ext>
                  </a:extLst>
                </p:cNvPr>
                <p:cNvSpPr>
                  <a:spLocks/>
                </p:cNvSpPr>
                <p:nvPr/>
              </p:nvSpPr>
              <p:spPr bwMode="auto">
                <a:xfrm>
                  <a:off x="1230" y="2507"/>
                  <a:ext cx="5" cy="3"/>
                </a:xfrm>
                <a:custGeom>
                  <a:avLst/>
                  <a:gdLst>
                    <a:gd name="T0" fmla="*/ 0 w 5"/>
                    <a:gd name="T1" fmla="*/ 0 h 3"/>
                    <a:gd name="T2" fmla="*/ 0 w 5"/>
                    <a:gd name="T3" fmla="*/ 0 h 3"/>
                    <a:gd name="T4" fmla="*/ 0 w 5"/>
                    <a:gd name="T5" fmla="*/ 0 h 3"/>
                    <a:gd name="T6" fmla="*/ 2 w 5"/>
                    <a:gd name="T7" fmla="*/ 0 h 3"/>
                    <a:gd name="T8" fmla="*/ 2 w 5"/>
                    <a:gd name="T9" fmla="*/ 0 h 3"/>
                    <a:gd name="T10" fmla="*/ 4 w 5"/>
                    <a:gd name="T11" fmla="*/ 1 h 3"/>
                    <a:gd name="T12" fmla="*/ 4 w 5"/>
                    <a:gd name="T13" fmla="*/ 1 h 3"/>
                    <a:gd name="T14" fmla="*/ 4 w 5"/>
                    <a:gd name="T15" fmla="*/ 1 h 3"/>
                    <a:gd name="T16" fmla="*/ 4 w 5"/>
                    <a:gd name="T17" fmla="*/ 3 h 3"/>
                    <a:gd name="T18" fmla="*/ 5 w 5"/>
                    <a:gd name="T19" fmla="*/ 3 h 3"/>
                    <a:gd name="T20" fmla="*/ 5 w 5"/>
                    <a:gd name="T21" fmla="*/ 3 h 3"/>
                    <a:gd name="T22" fmla="*/ 4 w 5"/>
                    <a:gd name="T23" fmla="*/ 3 h 3"/>
                    <a:gd name="T24" fmla="*/ 4 w 5"/>
                    <a:gd name="T25" fmla="*/ 3 h 3"/>
                    <a:gd name="T26" fmla="*/ 4 w 5"/>
                    <a:gd name="T27" fmla="*/ 3 h 3"/>
                    <a:gd name="T28" fmla="*/ 4 w 5"/>
                    <a:gd name="T29" fmla="*/ 1 h 3"/>
                    <a:gd name="T30" fmla="*/ 2 w 5"/>
                    <a:gd name="T31" fmla="*/ 1 h 3"/>
                    <a:gd name="T32" fmla="*/ 2 w 5"/>
                    <a:gd name="T33" fmla="*/ 0 h 3"/>
                    <a:gd name="T34" fmla="*/ 2 w 5"/>
                    <a:gd name="T35" fmla="*/ 0 h 3"/>
                    <a:gd name="T36" fmla="*/ 2 w 5"/>
                    <a:gd name="T37" fmla="*/ 0 h 3"/>
                    <a:gd name="T38" fmla="*/ 0 w 5"/>
                    <a:gd name="T39" fmla="*/ 0 h 3"/>
                    <a:gd name="T40" fmla="*/ 0 w 5"/>
                    <a:gd name="T41" fmla="*/ 0 h 3"/>
                    <a:gd name="T42" fmla="*/ 0 w 5"/>
                    <a:gd name="T43" fmla="*/ 0 h 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 h="3">
                      <a:moveTo>
                        <a:pt x="0" y="0"/>
                      </a:moveTo>
                      <a:lnTo>
                        <a:pt x="0" y="0"/>
                      </a:lnTo>
                      <a:lnTo>
                        <a:pt x="2" y="0"/>
                      </a:lnTo>
                      <a:lnTo>
                        <a:pt x="4" y="1"/>
                      </a:lnTo>
                      <a:lnTo>
                        <a:pt x="4" y="3"/>
                      </a:lnTo>
                      <a:lnTo>
                        <a:pt x="5" y="3"/>
                      </a:lnTo>
                      <a:lnTo>
                        <a:pt x="4" y="3"/>
                      </a:lnTo>
                      <a:lnTo>
                        <a:pt x="4" y="1"/>
                      </a:lnTo>
                      <a:lnTo>
                        <a:pt x="2" y="1"/>
                      </a:lnTo>
                      <a:lnTo>
                        <a:pt x="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7" name="Freeform 1595">
                  <a:extLst>
                    <a:ext uri="{FF2B5EF4-FFF2-40B4-BE49-F238E27FC236}">
                      <a16:creationId xmlns:a16="http://schemas.microsoft.com/office/drawing/2014/main" id="{40100B10-407D-4D19-BBD0-210AA4D32150}"/>
                    </a:ext>
                  </a:extLst>
                </p:cNvPr>
                <p:cNvSpPr>
                  <a:spLocks/>
                </p:cNvSpPr>
                <p:nvPr/>
              </p:nvSpPr>
              <p:spPr bwMode="auto">
                <a:xfrm>
                  <a:off x="1154" y="2461"/>
                  <a:ext cx="11" cy="9"/>
                </a:xfrm>
                <a:custGeom>
                  <a:avLst/>
                  <a:gdLst>
                    <a:gd name="T0" fmla="*/ 11 w 11"/>
                    <a:gd name="T1" fmla="*/ 2 h 9"/>
                    <a:gd name="T2" fmla="*/ 10 w 11"/>
                    <a:gd name="T3" fmla="*/ 2 h 9"/>
                    <a:gd name="T4" fmla="*/ 10 w 11"/>
                    <a:gd name="T5" fmla="*/ 0 h 9"/>
                    <a:gd name="T6" fmla="*/ 8 w 11"/>
                    <a:gd name="T7" fmla="*/ 0 h 9"/>
                    <a:gd name="T8" fmla="*/ 8 w 11"/>
                    <a:gd name="T9" fmla="*/ 0 h 9"/>
                    <a:gd name="T10" fmla="*/ 6 w 11"/>
                    <a:gd name="T11" fmla="*/ 0 h 9"/>
                    <a:gd name="T12" fmla="*/ 6 w 11"/>
                    <a:gd name="T13" fmla="*/ 0 h 9"/>
                    <a:gd name="T14" fmla="*/ 5 w 11"/>
                    <a:gd name="T15" fmla="*/ 0 h 9"/>
                    <a:gd name="T16" fmla="*/ 5 w 11"/>
                    <a:gd name="T17" fmla="*/ 0 h 9"/>
                    <a:gd name="T18" fmla="*/ 3 w 11"/>
                    <a:gd name="T19" fmla="*/ 2 h 9"/>
                    <a:gd name="T20" fmla="*/ 3 w 11"/>
                    <a:gd name="T21" fmla="*/ 2 h 9"/>
                    <a:gd name="T22" fmla="*/ 3 w 11"/>
                    <a:gd name="T23" fmla="*/ 2 h 9"/>
                    <a:gd name="T24" fmla="*/ 2 w 11"/>
                    <a:gd name="T25" fmla="*/ 3 h 9"/>
                    <a:gd name="T26" fmla="*/ 2 w 11"/>
                    <a:gd name="T27" fmla="*/ 3 h 9"/>
                    <a:gd name="T28" fmla="*/ 2 w 11"/>
                    <a:gd name="T29" fmla="*/ 5 h 9"/>
                    <a:gd name="T30" fmla="*/ 0 w 11"/>
                    <a:gd name="T31" fmla="*/ 5 h 9"/>
                    <a:gd name="T32" fmla="*/ 0 w 11"/>
                    <a:gd name="T33" fmla="*/ 5 h 9"/>
                    <a:gd name="T34" fmla="*/ 0 w 11"/>
                    <a:gd name="T35" fmla="*/ 6 h 9"/>
                    <a:gd name="T36" fmla="*/ 0 w 11"/>
                    <a:gd name="T37" fmla="*/ 6 h 9"/>
                    <a:gd name="T38" fmla="*/ 0 w 11"/>
                    <a:gd name="T39" fmla="*/ 6 h 9"/>
                    <a:gd name="T40" fmla="*/ 0 w 11"/>
                    <a:gd name="T41" fmla="*/ 8 h 9"/>
                    <a:gd name="T42" fmla="*/ 0 w 11"/>
                    <a:gd name="T43" fmla="*/ 8 h 9"/>
                    <a:gd name="T44" fmla="*/ 0 w 11"/>
                    <a:gd name="T45" fmla="*/ 8 h 9"/>
                    <a:gd name="T46" fmla="*/ 0 w 11"/>
                    <a:gd name="T47" fmla="*/ 9 h 9"/>
                    <a:gd name="T48" fmla="*/ 0 w 11"/>
                    <a:gd name="T49" fmla="*/ 9 h 9"/>
                    <a:gd name="T50" fmla="*/ 0 w 11"/>
                    <a:gd name="T51" fmla="*/ 9 h 9"/>
                    <a:gd name="T52" fmla="*/ 2 w 11"/>
                    <a:gd name="T53" fmla="*/ 9 h 9"/>
                    <a:gd name="T54" fmla="*/ 2 w 11"/>
                    <a:gd name="T55" fmla="*/ 9 h 9"/>
                    <a:gd name="T56" fmla="*/ 2 w 11"/>
                    <a:gd name="T57" fmla="*/ 9 h 9"/>
                    <a:gd name="T58" fmla="*/ 2 w 11"/>
                    <a:gd name="T59" fmla="*/ 8 h 9"/>
                    <a:gd name="T60" fmla="*/ 3 w 11"/>
                    <a:gd name="T61" fmla="*/ 8 h 9"/>
                    <a:gd name="T62" fmla="*/ 3 w 11"/>
                    <a:gd name="T63" fmla="*/ 6 h 9"/>
                    <a:gd name="T64" fmla="*/ 3 w 11"/>
                    <a:gd name="T65" fmla="*/ 6 h 9"/>
                    <a:gd name="T66" fmla="*/ 5 w 11"/>
                    <a:gd name="T67" fmla="*/ 6 h 9"/>
                    <a:gd name="T68" fmla="*/ 5 w 11"/>
                    <a:gd name="T69" fmla="*/ 5 h 9"/>
                    <a:gd name="T70" fmla="*/ 6 w 11"/>
                    <a:gd name="T71" fmla="*/ 5 h 9"/>
                    <a:gd name="T72" fmla="*/ 6 w 11"/>
                    <a:gd name="T73" fmla="*/ 5 h 9"/>
                    <a:gd name="T74" fmla="*/ 6 w 11"/>
                    <a:gd name="T75" fmla="*/ 5 h 9"/>
                    <a:gd name="T76" fmla="*/ 8 w 11"/>
                    <a:gd name="T77" fmla="*/ 3 h 9"/>
                    <a:gd name="T78" fmla="*/ 8 w 11"/>
                    <a:gd name="T79" fmla="*/ 3 h 9"/>
                    <a:gd name="T80" fmla="*/ 10 w 11"/>
                    <a:gd name="T81" fmla="*/ 3 h 9"/>
                    <a:gd name="T82" fmla="*/ 10 w 11"/>
                    <a:gd name="T83" fmla="*/ 3 h 9"/>
                    <a:gd name="T84" fmla="*/ 10 w 11"/>
                    <a:gd name="T85" fmla="*/ 2 h 9"/>
                    <a:gd name="T86" fmla="*/ 11 w 11"/>
                    <a:gd name="T87" fmla="*/ 2 h 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 h="9">
                      <a:moveTo>
                        <a:pt x="11" y="2"/>
                      </a:moveTo>
                      <a:lnTo>
                        <a:pt x="10" y="2"/>
                      </a:lnTo>
                      <a:lnTo>
                        <a:pt x="10" y="0"/>
                      </a:lnTo>
                      <a:lnTo>
                        <a:pt x="8" y="0"/>
                      </a:lnTo>
                      <a:lnTo>
                        <a:pt x="6" y="0"/>
                      </a:lnTo>
                      <a:lnTo>
                        <a:pt x="5" y="0"/>
                      </a:lnTo>
                      <a:lnTo>
                        <a:pt x="3" y="2"/>
                      </a:lnTo>
                      <a:lnTo>
                        <a:pt x="2" y="3"/>
                      </a:lnTo>
                      <a:lnTo>
                        <a:pt x="2" y="5"/>
                      </a:lnTo>
                      <a:lnTo>
                        <a:pt x="0" y="5"/>
                      </a:lnTo>
                      <a:lnTo>
                        <a:pt x="0" y="6"/>
                      </a:lnTo>
                      <a:lnTo>
                        <a:pt x="0" y="8"/>
                      </a:lnTo>
                      <a:lnTo>
                        <a:pt x="0" y="9"/>
                      </a:lnTo>
                      <a:lnTo>
                        <a:pt x="2" y="9"/>
                      </a:lnTo>
                      <a:lnTo>
                        <a:pt x="2" y="8"/>
                      </a:lnTo>
                      <a:lnTo>
                        <a:pt x="3" y="8"/>
                      </a:lnTo>
                      <a:lnTo>
                        <a:pt x="3" y="6"/>
                      </a:lnTo>
                      <a:lnTo>
                        <a:pt x="5" y="6"/>
                      </a:lnTo>
                      <a:lnTo>
                        <a:pt x="5" y="5"/>
                      </a:lnTo>
                      <a:lnTo>
                        <a:pt x="6" y="5"/>
                      </a:lnTo>
                      <a:lnTo>
                        <a:pt x="8" y="3"/>
                      </a:lnTo>
                      <a:lnTo>
                        <a:pt x="10" y="3"/>
                      </a:lnTo>
                      <a:lnTo>
                        <a:pt x="10" y="2"/>
                      </a:lnTo>
                      <a:lnTo>
                        <a:pt x="11"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8" name="Freeform 1596">
                  <a:extLst>
                    <a:ext uri="{FF2B5EF4-FFF2-40B4-BE49-F238E27FC236}">
                      <a16:creationId xmlns:a16="http://schemas.microsoft.com/office/drawing/2014/main" id="{030F0020-2A61-4B7B-BEC2-5832CC2CDC3F}"/>
                    </a:ext>
                  </a:extLst>
                </p:cNvPr>
                <p:cNvSpPr>
                  <a:spLocks/>
                </p:cNvSpPr>
                <p:nvPr/>
              </p:nvSpPr>
              <p:spPr bwMode="auto">
                <a:xfrm>
                  <a:off x="1162" y="2461"/>
                  <a:ext cx="3" cy="1"/>
                </a:xfrm>
                <a:custGeom>
                  <a:avLst/>
                  <a:gdLst>
                    <a:gd name="T0" fmla="*/ 0 w 3"/>
                    <a:gd name="T1" fmla="*/ 0 h 1"/>
                    <a:gd name="T2" fmla="*/ 0 w 3"/>
                    <a:gd name="T3" fmla="*/ 0 h 1"/>
                    <a:gd name="T4" fmla="*/ 0 w 3"/>
                    <a:gd name="T5" fmla="*/ 0 h 1"/>
                    <a:gd name="T6" fmla="*/ 0 w 3"/>
                    <a:gd name="T7" fmla="*/ 0 h 1"/>
                    <a:gd name="T8" fmla="*/ 2 w 3"/>
                    <a:gd name="T9" fmla="*/ 0 h 1"/>
                    <a:gd name="T10" fmla="*/ 2 w 3"/>
                    <a:gd name="T11" fmla="*/ 0 h 1"/>
                    <a:gd name="T12" fmla="*/ 3 w 3"/>
                    <a:gd name="T13" fmla="*/ 0 h 1"/>
                    <a:gd name="T14" fmla="*/ 2 w 3"/>
                    <a:gd name="T15" fmla="*/ 0 h 1"/>
                    <a:gd name="T16" fmla="*/ 2 w 3"/>
                    <a:gd name="T17" fmla="*/ 0 h 1"/>
                    <a:gd name="T18" fmla="*/ 0 w 3"/>
                    <a:gd name="T19" fmla="*/ 0 h 1"/>
                    <a:gd name="T20" fmla="*/ 0 w 3"/>
                    <a:gd name="T21" fmla="*/ 0 h 1"/>
                    <a:gd name="T22" fmla="*/ 0 w 3"/>
                    <a:gd name="T23" fmla="*/ 0 h 1"/>
                    <a:gd name="T24" fmla="*/ 0 w 3"/>
                    <a:gd name="T25" fmla="*/ 0 h 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1">
                      <a:moveTo>
                        <a:pt x="0" y="0"/>
                      </a:moveTo>
                      <a:lnTo>
                        <a:pt x="0" y="0"/>
                      </a:lnTo>
                      <a:lnTo>
                        <a:pt x="2" y="0"/>
                      </a:lnTo>
                      <a:lnTo>
                        <a:pt x="3" y="0"/>
                      </a:lnTo>
                      <a:lnTo>
                        <a:pt x="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9" name="Freeform 1597">
                  <a:extLst>
                    <a:ext uri="{FF2B5EF4-FFF2-40B4-BE49-F238E27FC236}">
                      <a16:creationId xmlns:a16="http://schemas.microsoft.com/office/drawing/2014/main" id="{7BEC5AA1-8FAA-459C-B7A3-DBCA7DA0BF48}"/>
                    </a:ext>
                  </a:extLst>
                </p:cNvPr>
                <p:cNvSpPr>
                  <a:spLocks/>
                </p:cNvSpPr>
                <p:nvPr/>
              </p:nvSpPr>
              <p:spPr bwMode="auto">
                <a:xfrm>
                  <a:off x="1154" y="2461"/>
                  <a:ext cx="6" cy="8"/>
                </a:xfrm>
                <a:custGeom>
                  <a:avLst/>
                  <a:gdLst>
                    <a:gd name="T0" fmla="*/ 0 w 6"/>
                    <a:gd name="T1" fmla="*/ 8 h 8"/>
                    <a:gd name="T2" fmla="*/ 0 w 6"/>
                    <a:gd name="T3" fmla="*/ 8 h 8"/>
                    <a:gd name="T4" fmla="*/ 0 w 6"/>
                    <a:gd name="T5" fmla="*/ 6 h 8"/>
                    <a:gd name="T6" fmla="*/ 0 w 6"/>
                    <a:gd name="T7" fmla="*/ 6 h 8"/>
                    <a:gd name="T8" fmla="*/ 0 w 6"/>
                    <a:gd name="T9" fmla="*/ 5 h 8"/>
                    <a:gd name="T10" fmla="*/ 0 w 6"/>
                    <a:gd name="T11" fmla="*/ 5 h 8"/>
                    <a:gd name="T12" fmla="*/ 2 w 6"/>
                    <a:gd name="T13" fmla="*/ 3 h 8"/>
                    <a:gd name="T14" fmla="*/ 2 w 6"/>
                    <a:gd name="T15" fmla="*/ 3 h 8"/>
                    <a:gd name="T16" fmla="*/ 3 w 6"/>
                    <a:gd name="T17" fmla="*/ 2 h 8"/>
                    <a:gd name="T18" fmla="*/ 3 w 6"/>
                    <a:gd name="T19" fmla="*/ 2 h 8"/>
                    <a:gd name="T20" fmla="*/ 5 w 6"/>
                    <a:gd name="T21" fmla="*/ 0 h 8"/>
                    <a:gd name="T22" fmla="*/ 5 w 6"/>
                    <a:gd name="T23" fmla="*/ 0 h 8"/>
                    <a:gd name="T24" fmla="*/ 5 w 6"/>
                    <a:gd name="T25" fmla="*/ 0 h 8"/>
                    <a:gd name="T26" fmla="*/ 6 w 6"/>
                    <a:gd name="T27" fmla="*/ 0 h 8"/>
                    <a:gd name="T28" fmla="*/ 6 w 6"/>
                    <a:gd name="T29" fmla="*/ 0 h 8"/>
                    <a:gd name="T30" fmla="*/ 6 w 6"/>
                    <a:gd name="T31" fmla="*/ 0 h 8"/>
                    <a:gd name="T32" fmla="*/ 5 w 6"/>
                    <a:gd name="T33" fmla="*/ 0 h 8"/>
                    <a:gd name="T34" fmla="*/ 5 w 6"/>
                    <a:gd name="T35" fmla="*/ 0 h 8"/>
                    <a:gd name="T36" fmla="*/ 3 w 6"/>
                    <a:gd name="T37" fmla="*/ 2 h 8"/>
                    <a:gd name="T38" fmla="*/ 3 w 6"/>
                    <a:gd name="T39" fmla="*/ 2 h 8"/>
                    <a:gd name="T40" fmla="*/ 3 w 6"/>
                    <a:gd name="T41" fmla="*/ 2 h 8"/>
                    <a:gd name="T42" fmla="*/ 2 w 6"/>
                    <a:gd name="T43" fmla="*/ 3 h 8"/>
                    <a:gd name="T44" fmla="*/ 2 w 6"/>
                    <a:gd name="T45" fmla="*/ 3 h 8"/>
                    <a:gd name="T46" fmla="*/ 2 w 6"/>
                    <a:gd name="T47" fmla="*/ 5 h 8"/>
                    <a:gd name="T48" fmla="*/ 0 w 6"/>
                    <a:gd name="T49" fmla="*/ 5 h 8"/>
                    <a:gd name="T50" fmla="*/ 0 w 6"/>
                    <a:gd name="T51" fmla="*/ 5 h 8"/>
                    <a:gd name="T52" fmla="*/ 0 w 6"/>
                    <a:gd name="T53" fmla="*/ 6 h 8"/>
                    <a:gd name="T54" fmla="*/ 0 w 6"/>
                    <a:gd name="T55" fmla="*/ 6 h 8"/>
                    <a:gd name="T56" fmla="*/ 0 w 6"/>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 h="8">
                      <a:moveTo>
                        <a:pt x="0" y="8"/>
                      </a:moveTo>
                      <a:lnTo>
                        <a:pt x="0" y="8"/>
                      </a:lnTo>
                      <a:lnTo>
                        <a:pt x="0" y="6"/>
                      </a:lnTo>
                      <a:lnTo>
                        <a:pt x="0" y="5"/>
                      </a:lnTo>
                      <a:lnTo>
                        <a:pt x="2" y="3"/>
                      </a:lnTo>
                      <a:lnTo>
                        <a:pt x="3" y="2"/>
                      </a:lnTo>
                      <a:lnTo>
                        <a:pt x="5" y="0"/>
                      </a:lnTo>
                      <a:lnTo>
                        <a:pt x="6" y="0"/>
                      </a:lnTo>
                      <a:lnTo>
                        <a:pt x="5" y="0"/>
                      </a:lnTo>
                      <a:lnTo>
                        <a:pt x="3" y="2"/>
                      </a:lnTo>
                      <a:lnTo>
                        <a:pt x="2" y="3"/>
                      </a:lnTo>
                      <a:lnTo>
                        <a:pt x="2" y="5"/>
                      </a:lnTo>
                      <a:lnTo>
                        <a:pt x="0" y="5"/>
                      </a:lnTo>
                      <a:lnTo>
                        <a:pt x="0" y="6"/>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0" name="Freeform 1598">
                  <a:extLst>
                    <a:ext uri="{FF2B5EF4-FFF2-40B4-BE49-F238E27FC236}">
                      <a16:creationId xmlns:a16="http://schemas.microsoft.com/office/drawing/2014/main" id="{E726549A-AB25-446D-8B4A-BFEDF53EF573}"/>
                    </a:ext>
                  </a:extLst>
                </p:cNvPr>
                <p:cNvSpPr>
                  <a:spLocks/>
                </p:cNvSpPr>
                <p:nvPr/>
              </p:nvSpPr>
              <p:spPr bwMode="auto">
                <a:xfrm>
                  <a:off x="1154" y="2470"/>
                  <a:ext cx="2" cy="1"/>
                </a:xfrm>
                <a:custGeom>
                  <a:avLst/>
                  <a:gdLst>
                    <a:gd name="T0" fmla="*/ 2 w 2"/>
                    <a:gd name="T1" fmla="*/ 0 h 1"/>
                    <a:gd name="T2" fmla="*/ 2 w 2"/>
                    <a:gd name="T3" fmla="*/ 0 h 1"/>
                    <a:gd name="T4" fmla="*/ 2 w 2"/>
                    <a:gd name="T5" fmla="*/ 0 h 1"/>
                    <a:gd name="T6" fmla="*/ 0 w 2"/>
                    <a:gd name="T7" fmla="*/ 0 h 1"/>
                    <a:gd name="T8" fmla="*/ 0 w 2"/>
                    <a:gd name="T9" fmla="*/ 0 h 1"/>
                    <a:gd name="T10" fmla="*/ 0 w 2"/>
                    <a:gd name="T11" fmla="*/ 0 h 1"/>
                    <a:gd name="T12" fmla="*/ 0 w 2"/>
                    <a:gd name="T13" fmla="*/ 0 h 1"/>
                    <a:gd name="T14" fmla="*/ 0 w 2"/>
                    <a:gd name="T15" fmla="*/ 0 h 1"/>
                    <a:gd name="T16" fmla="*/ 0 w 2"/>
                    <a:gd name="T17" fmla="*/ 0 h 1"/>
                    <a:gd name="T18" fmla="*/ 0 w 2"/>
                    <a:gd name="T19" fmla="*/ 0 h 1"/>
                    <a:gd name="T20" fmla="*/ 0 w 2"/>
                    <a:gd name="T21" fmla="*/ 0 h 1"/>
                    <a:gd name="T22" fmla="*/ 2 w 2"/>
                    <a:gd name="T23" fmla="*/ 0 h 1"/>
                    <a:gd name="T24" fmla="*/ 2 w 2"/>
                    <a:gd name="T25" fmla="*/ 0 h 1"/>
                    <a:gd name="T26" fmla="*/ 2 w 2"/>
                    <a:gd name="T27" fmla="*/ 0 h 1"/>
                    <a:gd name="T28" fmla="*/ 2 w 2"/>
                    <a:gd name="T29" fmla="*/ 0 h 1"/>
                    <a:gd name="T30" fmla="*/ 2 w 2"/>
                    <a:gd name="T31" fmla="*/ 0 h 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 h="1">
                      <a:moveTo>
                        <a:pt x="2" y="0"/>
                      </a:moveTo>
                      <a:lnTo>
                        <a:pt x="2" y="0"/>
                      </a:lnTo>
                      <a:lnTo>
                        <a:pt x="0"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1" name="Freeform 1599">
                  <a:extLst>
                    <a:ext uri="{FF2B5EF4-FFF2-40B4-BE49-F238E27FC236}">
                      <a16:creationId xmlns:a16="http://schemas.microsoft.com/office/drawing/2014/main" id="{334863A8-A02E-4B8B-AC2C-0BD74AC895BA}"/>
                    </a:ext>
                  </a:extLst>
                </p:cNvPr>
                <p:cNvSpPr>
                  <a:spLocks/>
                </p:cNvSpPr>
                <p:nvPr/>
              </p:nvSpPr>
              <p:spPr bwMode="auto">
                <a:xfrm>
                  <a:off x="1157" y="2466"/>
                  <a:ext cx="2" cy="4"/>
                </a:xfrm>
                <a:custGeom>
                  <a:avLst/>
                  <a:gdLst>
                    <a:gd name="T0" fmla="*/ 2 w 2"/>
                    <a:gd name="T1" fmla="*/ 0 h 4"/>
                    <a:gd name="T2" fmla="*/ 2 w 2"/>
                    <a:gd name="T3" fmla="*/ 0 h 4"/>
                    <a:gd name="T4" fmla="*/ 2 w 2"/>
                    <a:gd name="T5" fmla="*/ 0 h 4"/>
                    <a:gd name="T6" fmla="*/ 2 w 2"/>
                    <a:gd name="T7" fmla="*/ 0 h 4"/>
                    <a:gd name="T8" fmla="*/ 2 w 2"/>
                    <a:gd name="T9" fmla="*/ 1 h 4"/>
                    <a:gd name="T10" fmla="*/ 0 w 2"/>
                    <a:gd name="T11" fmla="*/ 1 h 4"/>
                    <a:gd name="T12" fmla="*/ 0 w 2"/>
                    <a:gd name="T13" fmla="*/ 3 h 4"/>
                    <a:gd name="T14" fmla="*/ 0 w 2"/>
                    <a:gd name="T15" fmla="*/ 3 h 4"/>
                    <a:gd name="T16" fmla="*/ 0 w 2"/>
                    <a:gd name="T17" fmla="*/ 3 h 4"/>
                    <a:gd name="T18" fmla="*/ 0 w 2"/>
                    <a:gd name="T19" fmla="*/ 4 h 4"/>
                    <a:gd name="T20" fmla="*/ 0 w 2"/>
                    <a:gd name="T21" fmla="*/ 4 h 4"/>
                    <a:gd name="T22" fmla="*/ 0 w 2"/>
                    <a:gd name="T23" fmla="*/ 4 h 4"/>
                    <a:gd name="T24" fmla="*/ 0 w 2"/>
                    <a:gd name="T25" fmla="*/ 3 h 4"/>
                    <a:gd name="T26" fmla="*/ 0 w 2"/>
                    <a:gd name="T27" fmla="*/ 3 h 4"/>
                    <a:gd name="T28" fmla="*/ 0 w 2"/>
                    <a:gd name="T29" fmla="*/ 1 h 4"/>
                    <a:gd name="T30" fmla="*/ 0 w 2"/>
                    <a:gd name="T31" fmla="*/ 1 h 4"/>
                    <a:gd name="T32" fmla="*/ 2 w 2"/>
                    <a:gd name="T33" fmla="*/ 0 h 4"/>
                    <a:gd name="T34" fmla="*/ 2 w 2"/>
                    <a:gd name="T35" fmla="*/ 0 h 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 h="4">
                      <a:moveTo>
                        <a:pt x="2" y="0"/>
                      </a:moveTo>
                      <a:lnTo>
                        <a:pt x="2" y="0"/>
                      </a:lnTo>
                      <a:lnTo>
                        <a:pt x="2" y="1"/>
                      </a:lnTo>
                      <a:lnTo>
                        <a:pt x="0" y="1"/>
                      </a:lnTo>
                      <a:lnTo>
                        <a:pt x="0" y="3"/>
                      </a:lnTo>
                      <a:lnTo>
                        <a:pt x="0" y="4"/>
                      </a:lnTo>
                      <a:lnTo>
                        <a:pt x="0" y="3"/>
                      </a:lnTo>
                      <a:lnTo>
                        <a:pt x="0" y="1"/>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2" name="Freeform 1600">
                  <a:extLst>
                    <a:ext uri="{FF2B5EF4-FFF2-40B4-BE49-F238E27FC236}">
                      <a16:creationId xmlns:a16="http://schemas.microsoft.com/office/drawing/2014/main" id="{11167E66-D200-4B53-BC4A-4350FE787B1E}"/>
                    </a:ext>
                  </a:extLst>
                </p:cNvPr>
                <p:cNvSpPr>
                  <a:spLocks/>
                </p:cNvSpPr>
                <p:nvPr/>
              </p:nvSpPr>
              <p:spPr bwMode="auto">
                <a:xfrm>
                  <a:off x="1160" y="2463"/>
                  <a:ext cx="5" cy="3"/>
                </a:xfrm>
                <a:custGeom>
                  <a:avLst/>
                  <a:gdLst>
                    <a:gd name="T0" fmla="*/ 5 w 5"/>
                    <a:gd name="T1" fmla="*/ 0 h 3"/>
                    <a:gd name="T2" fmla="*/ 5 w 5"/>
                    <a:gd name="T3" fmla="*/ 0 h 3"/>
                    <a:gd name="T4" fmla="*/ 4 w 5"/>
                    <a:gd name="T5" fmla="*/ 0 h 3"/>
                    <a:gd name="T6" fmla="*/ 4 w 5"/>
                    <a:gd name="T7" fmla="*/ 1 h 3"/>
                    <a:gd name="T8" fmla="*/ 4 w 5"/>
                    <a:gd name="T9" fmla="*/ 1 h 3"/>
                    <a:gd name="T10" fmla="*/ 2 w 5"/>
                    <a:gd name="T11" fmla="*/ 1 h 3"/>
                    <a:gd name="T12" fmla="*/ 2 w 5"/>
                    <a:gd name="T13" fmla="*/ 1 h 3"/>
                    <a:gd name="T14" fmla="*/ 0 w 5"/>
                    <a:gd name="T15" fmla="*/ 1 h 3"/>
                    <a:gd name="T16" fmla="*/ 0 w 5"/>
                    <a:gd name="T17" fmla="*/ 3 h 3"/>
                    <a:gd name="T18" fmla="*/ 0 w 5"/>
                    <a:gd name="T19" fmla="*/ 3 h 3"/>
                    <a:gd name="T20" fmla="*/ 0 w 5"/>
                    <a:gd name="T21" fmla="*/ 1 h 3"/>
                    <a:gd name="T22" fmla="*/ 0 w 5"/>
                    <a:gd name="T23" fmla="*/ 1 h 3"/>
                    <a:gd name="T24" fmla="*/ 2 w 5"/>
                    <a:gd name="T25" fmla="*/ 1 h 3"/>
                    <a:gd name="T26" fmla="*/ 2 w 5"/>
                    <a:gd name="T27" fmla="*/ 1 h 3"/>
                    <a:gd name="T28" fmla="*/ 2 w 5"/>
                    <a:gd name="T29" fmla="*/ 1 h 3"/>
                    <a:gd name="T30" fmla="*/ 4 w 5"/>
                    <a:gd name="T31" fmla="*/ 0 h 3"/>
                    <a:gd name="T32" fmla="*/ 4 w 5"/>
                    <a:gd name="T33" fmla="*/ 0 h 3"/>
                    <a:gd name="T34" fmla="*/ 5 w 5"/>
                    <a:gd name="T35" fmla="*/ 0 h 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 h="3">
                      <a:moveTo>
                        <a:pt x="5" y="0"/>
                      </a:moveTo>
                      <a:lnTo>
                        <a:pt x="5" y="0"/>
                      </a:lnTo>
                      <a:lnTo>
                        <a:pt x="4" y="0"/>
                      </a:lnTo>
                      <a:lnTo>
                        <a:pt x="4" y="1"/>
                      </a:lnTo>
                      <a:lnTo>
                        <a:pt x="2" y="1"/>
                      </a:lnTo>
                      <a:lnTo>
                        <a:pt x="0" y="1"/>
                      </a:lnTo>
                      <a:lnTo>
                        <a:pt x="0" y="3"/>
                      </a:lnTo>
                      <a:lnTo>
                        <a:pt x="0" y="1"/>
                      </a:lnTo>
                      <a:lnTo>
                        <a:pt x="2" y="1"/>
                      </a:lnTo>
                      <a:lnTo>
                        <a:pt x="4"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3" name="Freeform 1601">
                  <a:extLst>
                    <a:ext uri="{FF2B5EF4-FFF2-40B4-BE49-F238E27FC236}">
                      <a16:creationId xmlns:a16="http://schemas.microsoft.com/office/drawing/2014/main" id="{45D893C4-B702-4277-BA84-32FF323D85FD}"/>
                    </a:ext>
                  </a:extLst>
                </p:cNvPr>
                <p:cNvSpPr>
                  <a:spLocks/>
                </p:cNvSpPr>
                <p:nvPr/>
              </p:nvSpPr>
              <p:spPr bwMode="auto">
                <a:xfrm>
                  <a:off x="1144" y="2446"/>
                  <a:ext cx="15" cy="21"/>
                </a:xfrm>
                <a:custGeom>
                  <a:avLst/>
                  <a:gdLst>
                    <a:gd name="T0" fmla="*/ 15 w 15"/>
                    <a:gd name="T1" fmla="*/ 14 h 21"/>
                    <a:gd name="T2" fmla="*/ 13 w 15"/>
                    <a:gd name="T3" fmla="*/ 14 h 21"/>
                    <a:gd name="T4" fmla="*/ 13 w 15"/>
                    <a:gd name="T5" fmla="*/ 12 h 21"/>
                    <a:gd name="T6" fmla="*/ 13 w 15"/>
                    <a:gd name="T7" fmla="*/ 11 h 21"/>
                    <a:gd name="T8" fmla="*/ 13 w 15"/>
                    <a:gd name="T9" fmla="*/ 9 h 21"/>
                    <a:gd name="T10" fmla="*/ 13 w 15"/>
                    <a:gd name="T11" fmla="*/ 8 h 21"/>
                    <a:gd name="T12" fmla="*/ 13 w 15"/>
                    <a:gd name="T13" fmla="*/ 6 h 21"/>
                    <a:gd name="T14" fmla="*/ 12 w 15"/>
                    <a:gd name="T15" fmla="*/ 5 h 21"/>
                    <a:gd name="T16" fmla="*/ 12 w 15"/>
                    <a:gd name="T17" fmla="*/ 3 h 21"/>
                    <a:gd name="T18" fmla="*/ 12 w 15"/>
                    <a:gd name="T19" fmla="*/ 3 h 21"/>
                    <a:gd name="T20" fmla="*/ 10 w 15"/>
                    <a:gd name="T21" fmla="*/ 2 h 21"/>
                    <a:gd name="T22" fmla="*/ 8 w 15"/>
                    <a:gd name="T23" fmla="*/ 3 h 21"/>
                    <a:gd name="T24" fmla="*/ 8 w 15"/>
                    <a:gd name="T25" fmla="*/ 2 h 21"/>
                    <a:gd name="T26" fmla="*/ 8 w 15"/>
                    <a:gd name="T27" fmla="*/ 5 h 21"/>
                    <a:gd name="T28" fmla="*/ 7 w 15"/>
                    <a:gd name="T29" fmla="*/ 6 h 21"/>
                    <a:gd name="T30" fmla="*/ 5 w 15"/>
                    <a:gd name="T31" fmla="*/ 6 h 21"/>
                    <a:gd name="T32" fmla="*/ 5 w 15"/>
                    <a:gd name="T33" fmla="*/ 5 h 21"/>
                    <a:gd name="T34" fmla="*/ 4 w 15"/>
                    <a:gd name="T35" fmla="*/ 0 h 21"/>
                    <a:gd name="T36" fmla="*/ 2 w 15"/>
                    <a:gd name="T37" fmla="*/ 0 h 21"/>
                    <a:gd name="T38" fmla="*/ 0 w 15"/>
                    <a:gd name="T39" fmla="*/ 0 h 21"/>
                    <a:gd name="T40" fmla="*/ 0 w 15"/>
                    <a:gd name="T41" fmla="*/ 2 h 21"/>
                    <a:gd name="T42" fmla="*/ 0 w 15"/>
                    <a:gd name="T43" fmla="*/ 3 h 21"/>
                    <a:gd name="T44" fmla="*/ 0 w 15"/>
                    <a:gd name="T45" fmla="*/ 5 h 21"/>
                    <a:gd name="T46" fmla="*/ 0 w 15"/>
                    <a:gd name="T47" fmla="*/ 6 h 21"/>
                    <a:gd name="T48" fmla="*/ 0 w 15"/>
                    <a:gd name="T49" fmla="*/ 8 h 21"/>
                    <a:gd name="T50" fmla="*/ 0 w 15"/>
                    <a:gd name="T51" fmla="*/ 9 h 21"/>
                    <a:gd name="T52" fmla="*/ 0 w 15"/>
                    <a:gd name="T53" fmla="*/ 11 h 21"/>
                    <a:gd name="T54" fmla="*/ 0 w 15"/>
                    <a:gd name="T55" fmla="*/ 12 h 21"/>
                    <a:gd name="T56" fmla="*/ 0 w 15"/>
                    <a:gd name="T57" fmla="*/ 12 h 21"/>
                    <a:gd name="T58" fmla="*/ 0 w 15"/>
                    <a:gd name="T59" fmla="*/ 14 h 21"/>
                    <a:gd name="T60" fmla="*/ 0 w 15"/>
                    <a:gd name="T61" fmla="*/ 15 h 21"/>
                    <a:gd name="T62" fmla="*/ 2 w 15"/>
                    <a:gd name="T63" fmla="*/ 17 h 21"/>
                    <a:gd name="T64" fmla="*/ 4 w 15"/>
                    <a:gd name="T65" fmla="*/ 18 h 21"/>
                    <a:gd name="T66" fmla="*/ 5 w 15"/>
                    <a:gd name="T67" fmla="*/ 18 h 21"/>
                    <a:gd name="T68" fmla="*/ 7 w 15"/>
                    <a:gd name="T69" fmla="*/ 18 h 21"/>
                    <a:gd name="T70" fmla="*/ 8 w 15"/>
                    <a:gd name="T71" fmla="*/ 20 h 21"/>
                    <a:gd name="T72" fmla="*/ 8 w 15"/>
                    <a:gd name="T73" fmla="*/ 21 h 21"/>
                    <a:gd name="T74" fmla="*/ 10 w 15"/>
                    <a:gd name="T75" fmla="*/ 20 h 21"/>
                    <a:gd name="T76" fmla="*/ 10 w 15"/>
                    <a:gd name="T77" fmla="*/ 18 h 21"/>
                    <a:gd name="T78" fmla="*/ 12 w 15"/>
                    <a:gd name="T79" fmla="*/ 17 h 21"/>
                    <a:gd name="T80" fmla="*/ 13 w 15"/>
                    <a:gd name="T81" fmla="*/ 15 h 21"/>
                    <a:gd name="T82" fmla="*/ 15 w 15"/>
                    <a:gd name="T83" fmla="*/ 15 h 2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5" h="21">
                      <a:moveTo>
                        <a:pt x="15" y="14"/>
                      </a:moveTo>
                      <a:lnTo>
                        <a:pt x="15" y="14"/>
                      </a:lnTo>
                      <a:lnTo>
                        <a:pt x="13" y="14"/>
                      </a:lnTo>
                      <a:lnTo>
                        <a:pt x="13" y="12"/>
                      </a:lnTo>
                      <a:lnTo>
                        <a:pt x="13" y="11"/>
                      </a:lnTo>
                      <a:lnTo>
                        <a:pt x="13" y="9"/>
                      </a:lnTo>
                      <a:lnTo>
                        <a:pt x="13" y="8"/>
                      </a:lnTo>
                      <a:lnTo>
                        <a:pt x="13" y="6"/>
                      </a:lnTo>
                      <a:lnTo>
                        <a:pt x="12" y="6"/>
                      </a:lnTo>
                      <a:lnTo>
                        <a:pt x="12" y="5"/>
                      </a:lnTo>
                      <a:lnTo>
                        <a:pt x="12" y="3"/>
                      </a:lnTo>
                      <a:lnTo>
                        <a:pt x="10" y="2"/>
                      </a:lnTo>
                      <a:lnTo>
                        <a:pt x="8" y="2"/>
                      </a:lnTo>
                      <a:lnTo>
                        <a:pt x="8" y="3"/>
                      </a:lnTo>
                      <a:lnTo>
                        <a:pt x="8" y="2"/>
                      </a:lnTo>
                      <a:lnTo>
                        <a:pt x="7" y="2"/>
                      </a:lnTo>
                      <a:lnTo>
                        <a:pt x="8" y="5"/>
                      </a:lnTo>
                      <a:lnTo>
                        <a:pt x="8" y="6"/>
                      </a:lnTo>
                      <a:lnTo>
                        <a:pt x="7" y="6"/>
                      </a:lnTo>
                      <a:lnTo>
                        <a:pt x="5" y="6"/>
                      </a:lnTo>
                      <a:lnTo>
                        <a:pt x="5" y="5"/>
                      </a:lnTo>
                      <a:lnTo>
                        <a:pt x="4" y="5"/>
                      </a:lnTo>
                      <a:lnTo>
                        <a:pt x="4" y="0"/>
                      </a:lnTo>
                      <a:lnTo>
                        <a:pt x="2" y="0"/>
                      </a:lnTo>
                      <a:lnTo>
                        <a:pt x="0" y="0"/>
                      </a:lnTo>
                      <a:lnTo>
                        <a:pt x="0" y="2"/>
                      </a:lnTo>
                      <a:lnTo>
                        <a:pt x="0" y="3"/>
                      </a:lnTo>
                      <a:lnTo>
                        <a:pt x="0" y="5"/>
                      </a:lnTo>
                      <a:lnTo>
                        <a:pt x="0" y="6"/>
                      </a:lnTo>
                      <a:lnTo>
                        <a:pt x="0" y="8"/>
                      </a:lnTo>
                      <a:lnTo>
                        <a:pt x="0" y="9"/>
                      </a:lnTo>
                      <a:lnTo>
                        <a:pt x="0" y="11"/>
                      </a:lnTo>
                      <a:lnTo>
                        <a:pt x="0" y="12"/>
                      </a:lnTo>
                      <a:lnTo>
                        <a:pt x="0" y="14"/>
                      </a:lnTo>
                      <a:lnTo>
                        <a:pt x="0" y="15"/>
                      </a:lnTo>
                      <a:lnTo>
                        <a:pt x="2" y="17"/>
                      </a:lnTo>
                      <a:lnTo>
                        <a:pt x="4" y="17"/>
                      </a:lnTo>
                      <a:lnTo>
                        <a:pt x="4" y="18"/>
                      </a:lnTo>
                      <a:lnTo>
                        <a:pt x="5" y="18"/>
                      </a:lnTo>
                      <a:lnTo>
                        <a:pt x="7" y="18"/>
                      </a:lnTo>
                      <a:lnTo>
                        <a:pt x="7" y="20"/>
                      </a:lnTo>
                      <a:lnTo>
                        <a:pt x="8" y="20"/>
                      </a:lnTo>
                      <a:lnTo>
                        <a:pt x="8" y="21"/>
                      </a:lnTo>
                      <a:lnTo>
                        <a:pt x="10" y="20"/>
                      </a:lnTo>
                      <a:lnTo>
                        <a:pt x="10" y="18"/>
                      </a:lnTo>
                      <a:lnTo>
                        <a:pt x="12" y="18"/>
                      </a:lnTo>
                      <a:lnTo>
                        <a:pt x="12" y="17"/>
                      </a:lnTo>
                      <a:lnTo>
                        <a:pt x="13" y="17"/>
                      </a:lnTo>
                      <a:lnTo>
                        <a:pt x="13" y="15"/>
                      </a:lnTo>
                      <a:lnTo>
                        <a:pt x="15" y="15"/>
                      </a:lnTo>
                      <a:lnTo>
                        <a:pt x="15" y="14"/>
                      </a:lnTo>
                      <a:close/>
                    </a:path>
                  </a:pathLst>
                </a:custGeom>
                <a:solidFill>
                  <a:srgbClr val="FFBF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4" name="Freeform 1602">
                  <a:extLst>
                    <a:ext uri="{FF2B5EF4-FFF2-40B4-BE49-F238E27FC236}">
                      <a16:creationId xmlns:a16="http://schemas.microsoft.com/office/drawing/2014/main" id="{B5B3F1A1-FC69-4449-AE06-18AC5C8C6D20}"/>
                    </a:ext>
                  </a:extLst>
                </p:cNvPr>
                <p:cNvSpPr>
                  <a:spLocks/>
                </p:cNvSpPr>
                <p:nvPr/>
              </p:nvSpPr>
              <p:spPr bwMode="auto">
                <a:xfrm>
                  <a:off x="1159" y="2457"/>
                  <a:ext cx="1" cy="4"/>
                </a:xfrm>
                <a:custGeom>
                  <a:avLst/>
                  <a:gdLst>
                    <a:gd name="T0" fmla="*/ 0 w 1"/>
                    <a:gd name="T1" fmla="*/ 0 h 4"/>
                    <a:gd name="T2" fmla="*/ 0 w 1"/>
                    <a:gd name="T3" fmla="*/ 0 h 4"/>
                    <a:gd name="T4" fmla="*/ 0 w 1"/>
                    <a:gd name="T5" fmla="*/ 0 h 4"/>
                    <a:gd name="T6" fmla="*/ 0 w 1"/>
                    <a:gd name="T7" fmla="*/ 1 h 4"/>
                    <a:gd name="T8" fmla="*/ 0 w 1"/>
                    <a:gd name="T9" fmla="*/ 1 h 4"/>
                    <a:gd name="T10" fmla="*/ 0 w 1"/>
                    <a:gd name="T11" fmla="*/ 1 h 4"/>
                    <a:gd name="T12" fmla="*/ 0 w 1"/>
                    <a:gd name="T13" fmla="*/ 3 h 4"/>
                    <a:gd name="T14" fmla="*/ 0 w 1"/>
                    <a:gd name="T15" fmla="*/ 3 h 4"/>
                    <a:gd name="T16" fmla="*/ 0 w 1"/>
                    <a:gd name="T17" fmla="*/ 4 h 4"/>
                    <a:gd name="T18" fmla="*/ 0 w 1"/>
                    <a:gd name="T19" fmla="*/ 3 h 4"/>
                    <a:gd name="T20" fmla="*/ 0 w 1"/>
                    <a:gd name="T21" fmla="*/ 3 h 4"/>
                    <a:gd name="T22" fmla="*/ 0 w 1"/>
                    <a:gd name="T23" fmla="*/ 1 h 4"/>
                    <a:gd name="T24" fmla="*/ 0 w 1"/>
                    <a:gd name="T25" fmla="*/ 1 h 4"/>
                    <a:gd name="T26" fmla="*/ 0 w 1"/>
                    <a:gd name="T27" fmla="*/ 0 h 4"/>
                    <a:gd name="T28" fmla="*/ 0 w 1"/>
                    <a:gd name="T29" fmla="*/ 0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 h="4">
                      <a:moveTo>
                        <a:pt x="0" y="0"/>
                      </a:moveTo>
                      <a:lnTo>
                        <a:pt x="0" y="0"/>
                      </a:lnTo>
                      <a:lnTo>
                        <a:pt x="0" y="1"/>
                      </a:lnTo>
                      <a:lnTo>
                        <a:pt x="0" y="3"/>
                      </a:lnTo>
                      <a:lnTo>
                        <a:pt x="0" y="4"/>
                      </a:lnTo>
                      <a:lnTo>
                        <a:pt x="0" y="3"/>
                      </a:lnTo>
                      <a:lnTo>
                        <a:pt x="0"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5" name="Freeform 1603">
                  <a:extLst>
                    <a:ext uri="{FF2B5EF4-FFF2-40B4-BE49-F238E27FC236}">
                      <a16:creationId xmlns:a16="http://schemas.microsoft.com/office/drawing/2014/main" id="{3AB7A56B-BAC2-4A74-A0EF-A4C282572119}"/>
                    </a:ext>
                  </a:extLst>
                </p:cNvPr>
                <p:cNvSpPr>
                  <a:spLocks/>
                </p:cNvSpPr>
                <p:nvPr/>
              </p:nvSpPr>
              <p:spPr bwMode="auto">
                <a:xfrm>
                  <a:off x="1159" y="2449"/>
                  <a:ext cx="1" cy="6"/>
                </a:xfrm>
                <a:custGeom>
                  <a:avLst/>
                  <a:gdLst>
                    <a:gd name="T0" fmla="*/ 0 w 1"/>
                    <a:gd name="T1" fmla="*/ 0 h 6"/>
                    <a:gd name="T2" fmla="*/ 0 w 1"/>
                    <a:gd name="T3" fmla="*/ 0 h 6"/>
                    <a:gd name="T4" fmla="*/ 0 w 1"/>
                    <a:gd name="T5" fmla="*/ 0 h 6"/>
                    <a:gd name="T6" fmla="*/ 0 w 1"/>
                    <a:gd name="T7" fmla="*/ 2 h 6"/>
                    <a:gd name="T8" fmla="*/ 0 w 1"/>
                    <a:gd name="T9" fmla="*/ 2 h 6"/>
                    <a:gd name="T10" fmla="*/ 0 w 1"/>
                    <a:gd name="T11" fmla="*/ 3 h 6"/>
                    <a:gd name="T12" fmla="*/ 0 w 1"/>
                    <a:gd name="T13" fmla="*/ 3 h 6"/>
                    <a:gd name="T14" fmla="*/ 0 w 1"/>
                    <a:gd name="T15" fmla="*/ 5 h 6"/>
                    <a:gd name="T16" fmla="*/ 0 w 1"/>
                    <a:gd name="T17" fmla="*/ 5 h 6"/>
                    <a:gd name="T18" fmla="*/ 0 w 1"/>
                    <a:gd name="T19" fmla="*/ 6 h 6"/>
                    <a:gd name="T20" fmla="*/ 0 w 1"/>
                    <a:gd name="T21" fmla="*/ 6 h 6"/>
                    <a:gd name="T22" fmla="*/ 0 w 1"/>
                    <a:gd name="T23" fmla="*/ 6 h 6"/>
                    <a:gd name="T24" fmla="*/ 0 w 1"/>
                    <a:gd name="T25" fmla="*/ 5 h 6"/>
                    <a:gd name="T26" fmla="*/ 0 w 1"/>
                    <a:gd name="T27" fmla="*/ 5 h 6"/>
                    <a:gd name="T28" fmla="*/ 0 w 1"/>
                    <a:gd name="T29" fmla="*/ 3 h 6"/>
                    <a:gd name="T30" fmla="*/ 0 w 1"/>
                    <a:gd name="T31" fmla="*/ 3 h 6"/>
                    <a:gd name="T32" fmla="*/ 0 w 1"/>
                    <a:gd name="T33" fmla="*/ 2 h 6"/>
                    <a:gd name="T34" fmla="*/ 0 w 1"/>
                    <a:gd name="T35" fmla="*/ 2 h 6"/>
                    <a:gd name="T36" fmla="*/ 0 w 1"/>
                    <a:gd name="T37" fmla="*/ 0 h 6"/>
                    <a:gd name="T38" fmla="*/ 0 w 1"/>
                    <a:gd name="T39" fmla="*/ 0 h 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 h="6">
                      <a:moveTo>
                        <a:pt x="0" y="0"/>
                      </a:moveTo>
                      <a:lnTo>
                        <a:pt x="0" y="0"/>
                      </a:lnTo>
                      <a:lnTo>
                        <a:pt x="0" y="2"/>
                      </a:lnTo>
                      <a:lnTo>
                        <a:pt x="0" y="3"/>
                      </a:lnTo>
                      <a:lnTo>
                        <a:pt x="0" y="5"/>
                      </a:lnTo>
                      <a:lnTo>
                        <a:pt x="0" y="6"/>
                      </a:lnTo>
                      <a:lnTo>
                        <a:pt x="0" y="5"/>
                      </a:lnTo>
                      <a:lnTo>
                        <a:pt x="0" y="3"/>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6" name="Freeform 1604">
                  <a:extLst>
                    <a:ext uri="{FF2B5EF4-FFF2-40B4-BE49-F238E27FC236}">
                      <a16:creationId xmlns:a16="http://schemas.microsoft.com/office/drawing/2014/main" id="{D747C3A9-F6CC-4F28-B42C-3D0285D36D64}"/>
                    </a:ext>
                  </a:extLst>
                </p:cNvPr>
                <p:cNvSpPr>
                  <a:spLocks/>
                </p:cNvSpPr>
                <p:nvPr/>
              </p:nvSpPr>
              <p:spPr bwMode="auto">
                <a:xfrm>
                  <a:off x="1152" y="2448"/>
                  <a:ext cx="5" cy="1"/>
                </a:xfrm>
                <a:custGeom>
                  <a:avLst/>
                  <a:gdLst>
                    <a:gd name="T0" fmla="*/ 0 w 5"/>
                    <a:gd name="T1" fmla="*/ 0 h 1"/>
                    <a:gd name="T2" fmla="*/ 0 w 5"/>
                    <a:gd name="T3" fmla="*/ 0 h 1"/>
                    <a:gd name="T4" fmla="*/ 0 w 5"/>
                    <a:gd name="T5" fmla="*/ 0 h 1"/>
                    <a:gd name="T6" fmla="*/ 0 w 5"/>
                    <a:gd name="T7" fmla="*/ 0 h 1"/>
                    <a:gd name="T8" fmla="*/ 2 w 5"/>
                    <a:gd name="T9" fmla="*/ 0 h 1"/>
                    <a:gd name="T10" fmla="*/ 2 w 5"/>
                    <a:gd name="T11" fmla="*/ 0 h 1"/>
                    <a:gd name="T12" fmla="*/ 4 w 5"/>
                    <a:gd name="T13" fmla="*/ 0 h 1"/>
                    <a:gd name="T14" fmla="*/ 4 w 5"/>
                    <a:gd name="T15" fmla="*/ 0 h 1"/>
                    <a:gd name="T16" fmla="*/ 5 w 5"/>
                    <a:gd name="T17" fmla="*/ 0 h 1"/>
                    <a:gd name="T18" fmla="*/ 5 w 5"/>
                    <a:gd name="T19" fmla="*/ 0 h 1"/>
                    <a:gd name="T20" fmla="*/ 5 w 5"/>
                    <a:gd name="T21" fmla="*/ 0 h 1"/>
                    <a:gd name="T22" fmla="*/ 5 w 5"/>
                    <a:gd name="T23" fmla="*/ 1 h 1"/>
                    <a:gd name="T24" fmla="*/ 5 w 5"/>
                    <a:gd name="T25" fmla="*/ 1 h 1"/>
                    <a:gd name="T26" fmla="*/ 5 w 5"/>
                    <a:gd name="T27" fmla="*/ 0 h 1"/>
                    <a:gd name="T28" fmla="*/ 4 w 5"/>
                    <a:gd name="T29" fmla="*/ 0 h 1"/>
                    <a:gd name="T30" fmla="*/ 4 w 5"/>
                    <a:gd name="T31" fmla="*/ 0 h 1"/>
                    <a:gd name="T32" fmla="*/ 2 w 5"/>
                    <a:gd name="T33" fmla="*/ 0 h 1"/>
                    <a:gd name="T34" fmla="*/ 2 w 5"/>
                    <a:gd name="T35" fmla="*/ 0 h 1"/>
                    <a:gd name="T36" fmla="*/ 0 w 5"/>
                    <a:gd name="T37" fmla="*/ 0 h 1"/>
                    <a:gd name="T38" fmla="*/ 0 w 5"/>
                    <a:gd name="T39" fmla="*/ 0 h 1"/>
                    <a:gd name="T40" fmla="*/ 0 w 5"/>
                    <a:gd name="T41" fmla="*/ 0 h 1"/>
                    <a:gd name="T42" fmla="*/ 0 w 5"/>
                    <a:gd name="T43" fmla="*/ 0 h 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 h="1">
                      <a:moveTo>
                        <a:pt x="0" y="0"/>
                      </a:moveTo>
                      <a:lnTo>
                        <a:pt x="0" y="0"/>
                      </a:lnTo>
                      <a:lnTo>
                        <a:pt x="2" y="0"/>
                      </a:lnTo>
                      <a:lnTo>
                        <a:pt x="4" y="0"/>
                      </a:lnTo>
                      <a:lnTo>
                        <a:pt x="5" y="0"/>
                      </a:lnTo>
                      <a:lnTo>
                        <a:pt x="5" y="1"/>
                      </a:lnTo>
                      <a:lnTo>
                        <a:pt x="5" y="0"/>
                      </a:lnTo>
                      <a:lnTo>
                        <a:pt x="4" y="0"/>
                      </a:lnTo>
                      <a:lnTo>
                        <a:pt x="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7" name="Freeform 1605">
                  <a:extLst>
                    <a:ext uri="{FF2B5EF4-FFF2-40B4-BE49-F238E27FC236}">
                      <a16:creationId xmlns:a16="http://schemas.microsoft.com/office/drawing/2014/main" id="{5780AAD1-3AEB-4C46-ADDC-5A6F9FA8AE54}"/>
                    </a:ext>
                  </a:extLst>
                </p:cNvPr>
                <p:cNvSpPr>
                  <a:spLocks/>
                </p:cNvSpPr>
                <p:nvPr/>
              </p:nvSpPr>
              <p:spPr bwMode="auto">
                <a:xfrm>
                  <a:off x="1152" y="2449"/>
                  <a:ext cx="1" cy="2"/>
                </a:xfrm>
                <a:custGeom>
                  <a:avLst/>
                  <a:gdLst>
                    <a:gd name="T0" fmla="*/ 0 w 1"/>
                    <a:gd name="T1" fmla="*/ 2 h 2"/>
                    <a:gd name="T2" fmla="*/ 0 w 1"/>
                    <a:gd name="T3" fmla="*/ 2 h 2"/>
                    <a:gd name="T4" fmla="*/ 0 w 1"/>
                    <a:gd name="T5" fmla="*/ 0 h 2"/>
                    <a:gd name="T6" fmla="*/ 0 w 1"/>
                    <a:gd name="T7" fmla="*/ 2 h 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2">
                      <a:moveTo>
                        <a:pt x="0" y="2"/>
                      </a:moveTo>
                      <a:lnTo>
                        <a:pt x="0" y="2"/>
                      </a:lnTo>
                      <a:lnTo>
                        <a:pt x="0"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8" name="Freeform 1606">
                  <a:extLst>
                    <a:ext uri="{FF2B5EF4-FFF2-40B4-BE49-F238E27FC236}">
                      <a16:creationId xmlns:a16="http://schemas.microsoft.com/office/drawing/2014/main" id="{221CA686-E559-4BE4-B1A5-55DADBFAAE72}"/>
                    </a:ext>
                  </a:extLst>
                </p:cNvPr>
                <p:cNvSpPr>
                  <a:spLocks/>
                </p:cNvSpPr>
                <p:nvPr/>
              </p:nvSpPr>
              <p:spPr bwMode="auto">
                <a:xfrm>
                  <a:off x="1149" y="2452"/>
                  <a:ext cx="3" cy="1"/>
                </a:xfrm>
                <a:custGeom>
                  <a:avLst/>
                  <a:gdLst>
                    <a:gd name="T0" fmla="*/ 0 w 3"/>
                    <a:gd name="T1" fmla="*/ 0 h 1"/>
                    <a:gd name="T2" fmla="*/ 0 w 3"/>
                    <a:gd name="T3" fmla="*/ 0 h 1"/>
                    <a:gd name="T4" fmla="*/ 0 w 3"/>
                    <a:gd name="T5" fmla="*/ 0 h 1"/>
                    <a:gd name="T6" fmla="*/ 2 w 3"/>
                    <a:gd name="T7" fmla="*/ 0 h 1"/>
                    <a:gd name="T8" fmla="*/ 2 w 3"/>
                    <a:gd name="T9" fmla="*/ 0 h 1"/>
                    <a:gd name="T10" fmla="*/ 3 w 3"/>
                    <a:gd name="T11" fmla="*/ 0 h 1"/>
                    <a:gd name="T12" fmla="*/ 3 w 3"/>
                    <a:gd name="T13" fmla="*/ 0 h 1"/>
                    <a:gd name="T14" fmla="*/ 3 w 3"/>
                    <a:gd name="T15" fmla="*/ 0 h 1"/>
                    <a:gd name="T16" fmla="*/ 2 w 3"/>
                    <a:gd name="T17" fmla="*/ 0 h 1"/>
                    <a:gd name="T18" fmla="*/ 2 w 3"/>
                    <a:gd name="T19" fmla="*/ 0 h 1"/>
                    <a:gd name="T20" fmla="*/ 0 w 3"/>
                    <a:gd name="T21" fmla="*/ 0 h 1"/>
                    <a:gd name="T22" fmla="*/ 0 w 3"/>
                    <a:gd name="T23" fmla="*/ 0 h 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 h="1">
                      <a:moveTo>
                        <a:pt x="0" y="0"/>
                      </a:moveTo>
                      <a:lnTo>
                        <a:pt x="0" y="0"/>
                      </a:lnTo>
                      <a:lnTo>
                        <a:pt x="2" y="0"/>
                      </a:lnTo>
                      <a:lnTo>
                        <a:pt x="3" y="0"/>
                      </a:lnTo>
                      <a:lnTo>
                        <a:pt x="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9" name="Freeform 1607">
                  <a:extLst>
                    <a:ext uri="{FF2B5EF4-FFF2-40B4-BE49-F238E27FC236}">
                      <a16:creationId xmlns:a16="http://schemas.microsoft.com/office/drawing/2014/main" id="{0E54D5D4-BE6E-49FE-8AA3-E641E3D7B53D}"/>
                    </a:ext>
                  </a:extLst>
                </p:cNvPr>
                <p:cNvSpPr>
                  <a:spLocks/>
                </p:cNvSpPr>
                <p:nvPr/>
              </p:nvSpPr>
              <p:spPr bwMode="auto">
                <a:xfrm>
                  <a:off x="1149" y="2446"/>
                  <a:ext cx="1" cy="5"/>
                </a:xfrm>
                <a:custGeom>
                  <a:avLst/>
                  <a:gdLst>
                    <a:gd name="T0" fmla="*/ 0 w 1"/>
                    <a:gd name="T1" fmla="*/ 0 h 5"/>
                    <a:gd name="T2" fmla="*/ 0 w 1"/>
                    <a:gd name="T3" fmla="*/ 0 h 5"/>
                    <a:gd name="T4" fmla="*/ 0 w 1"/>
                    <a:gd name="T5" fmla="*/ 5 h 5"/>
                    <a:gd name="T6" fmla="*/ 0 w 1"/>
                    <a:gd name="T7" fmla="*/ 0 h 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5">
                      <a:moveTo>
                        <a:pt x="0" y="0"/>
                      </a:moveTo>
                      <a:lnTo>
                        <a:pt x="0" y="0"/>
                      </a:lnTo>
                      <a:lnTo>
                        <a:pt x="0" y="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0" name="Freeform 1608">
                  <a:extLst>
                    <a:ext uri="{FF2B5EF4-FFF2-40B4-BE49-F238E27FC236}">
                      <a16:creationId xmlns:a16="http://schemas.microsoft.com/office/drawing/2014/main" id="{FF8000C9-D928-41B9-9B60-851FEABF30F3}"/>
                    </a:ext>
                  </a:extLst>
                </p:cNvPr>
                <p:cNvSpPr>
                  <a:spLocks/>
                </p:cNvSpPr>
                <p:nvPr/>
              </p:nvSpPr>
              <p:spPr bwMode="auto">
                <a:xfrm>
                  <a:off x="1144" y="2446"/>
                  <a:ext cx="4" cy="3"/>
                </a:xfrm>
                <a:custGeom>
                  <a:avLst/>
                  <a:gdLst>
                    <a:gd name="T0" fmla="*/ 0 w 4"/>
                    <a:gd name="T1" fmla="*/ 3 h 3"/>
                    <a:gd name="T2" fmla="*/ 0 w 4"/>
                    <a:gd name="T3" fmla="*/ 3 h 3"/>
                    <a:gd name="T4" fmla="*/ 0 w 4"/>
                    <a:gd name="T5" fmla="*/ 2 h 3"/>
                    <a:gd name="T6" fmla="*/ 0 w 4"/>
                    <a:gd name="T7" fmla="*/ 2 h 3"/>
                    <a:gd name="T8" fmla="*/ 0 w 4"/>
                    <a:gd name="T9" fmla="*/ 0 h 3"/>
                    <a:gd name="T10" fmla="*/ 2 w 4"/>
                    <a:gd name="T11" fmla="*/ 0 h 3"/>
                    <a:gd name="T12" fmla="*/ 2 w 4"/>
                    <a:gd name="T13" fmla="*/ 0 h 3"/>
                    <a:gd name="T14" fmla="*/ 4 w 4"/>
                    <a:gd name="T15" fmla="*/ 0 h 3"/>
                    <a:gd name="T16" fmla="*/ 2 w 4"/>
                    <a:gd name="T17" fmla="*/ 0 h 3"/>
                    <a:gd name="T18" fmla="*/ 2 w 4"/>
                    <a:gd name="T19" fmla="*/ 0 h 3"/>
                    <a:gd name="T20" fmla="*/ 2 w 4"/>
                    <a:gd name="T21" fmla="*/ 0 h 3"/>
                    <a:gd name="T22" fmla="*/ 0 w 4"/>
                    <a:gd name="T23" fmla="*/ 0 h 3"/>
                    <a:gd name="T24" fmla="*/ 0 w 4"/>
                    <a:gd name="T25" fmla="*/ 2 h 3"/>
                    <a:gd name="T26" fmla="*/ 0 w 4"/>
                    <a:gd name="T27" fmla="*/ 2 h 3"/>
                    <a:gd name="T28" fmla="*/ 0 w 4"/>
                    <a:gd name="T29" fmla="*/ 2 h 3"/>
                    <a:gd name="T30" fmla="*/ 0 w 4"/>
                    <a:gd name="T31" fmla="*/ 2 h 3"/>
                    <a:gd name="T32" fmla="*/ 0 w 4"/>
                    <a:gd name="T33" fmla="*/ 3 h 3"/>
                    <a:gd name="T34" fmla="*/ 0 w 4"/>
                    <a:gd name="T35" fmla="*/ 3 h 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 h="3">
                      <a:moveTo>
                        <a:pt x="0" y="3"/>
                      </a:moveTo>
                      <a:lnTo>
                        <a:pt x="0" y="3"/>
                      </a:lnTo>
                      <a:lnTo>
                        <a:pt x="0" y="2"/>
                      </a:lnTo>
                      <a:lnTo>
                        <a:pt x="0" y="0"/>
                      </a:lnTo>
                      <a:lnTo>
                        <a:pt x="2" y="0"/>
                      </a:lnTo>
                      <a:lnTo>
                        <a:pt x="4" y="0"/>
                      </a:lnTo>
                      <a:lnTo>
                        <a:pt x="2" y="0"/>
                      </a:lnTo>
                      <a:lnTo>
                        <a:pt x="0" y="0"/>
                      </a:lnTo>
                      <a:lnTo>
                        <a:pt x="0" y="2"/>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1" name="Freeform 1609">
                  <a:extLst>
                    <a:ext uri="{FF2B5EF4-FFF2-40B4-BE49-F238E27FC236}">
                      <a16:creationId xmlns:a16="http://schemas.microsoft.com/office/drawing/2014/main" id="{948E48EC-DE13-48A6-93A6-AE3F95015F10}"/>
                    </a:ext>
                  </a:extLst>
                </p:cNvPr>
                <p:cNvSpPr>
                  <a:spLocks/>
                </p:cNvSpPr>
                <p:nvPr/>
              </p:nvSpPr>
              <p:spPr bwMode="auto">
                <a:xfrm>
                  <a:off x="1144" y="245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2" name="Freeform 1610">
                  <a:extLst>
                    <a:ext uri="{FF2B5EF4-FFF2-40B4-BE49-F238E27FC236}">
                      <a16:creationId xmlns:a16="http://schemas.microsoft.com/office/drawing/2014/main" id="{6AF732A7-E31D-4ADB-A2D4-14EC1DBA37A2}"/>
                    </a:ext>
                  </a:extLst>
                </p:cNvPr>
                <p:cNvSpPr>
                  <a:spLocks/>
                </p:cNvSpPr>
                <p:nvPr/>
              </p:nvSpPr>
              <p:spPr bwMode="auto">
                <a:xfrm>
                  <a:off x="1144" y="2454"/>
                  <a:ext cx="1" cy="3"/>
                </a:xfrm>
                <a:custGeom>
                  <a:avLst/>
                  <a:gdLst>
                    <a:gd name="T0" fmla="*/ 0 w 1"/>
                    <a:gd name="T1" fmla="*/ 3 h 3"/>
                    <a:gd name="T2" fmla="*/ 0 w 1"/>
                    <a:gd name="T3" fmla="*/ 3 h 3"/>
                    <a:gd name="T4" fmla="*/ 0 w 1"/>
                    <a:gd name="T5" fmla="*/ 3 h 3"/>
                    <a:gd name="T6" fmla="*/ 0 w 1"/>
                    <a:gd name="T7" fmla="*/ 1 h 3"/>
                    <a:gd name="T8" fmla="*/ 0 w 1"/>
                    <a:gd name="T9" fmla="*/ 1 h 3"/>
                    <a:gd name="T10" fmla="*/ 0 w 1"/>
                    <a:gd name="T11" fmla="*/ 0 h 3"/>
                    <a:gd name="T12" fmla="*/ 0 w 1"/>
                    <a:gd name="T13" fmla="*/ 0 h 3"/>
                    <a:gd name="T14" fmla="*/ 0 w 1"/>
                    <a:gd name="T15" fmla="*/ 0 h 3"/>
                    <a:gd name="T16" fmla="*/ 0 w 1"/>
                    <a:gd name="T17" fmla="*/ 0 h 3"/>
                    <a:gd name="T18" fmla="*/ 0 w 1"/>
                    <a:gd name="T19" fmla="*/ 1 h 3"/>
                    <a:gd name="T20" fmla="*/ 0 w 1"/>
                    <a:gd name="T21" fmla="*/ 1 h 3"/>
                    <a:gd name="T22" fmla="*/ 0 w 1"/>
                    <a:gd name="T23" fmla="*/ 3 h 3"/>
                    <a:gd name="T24" fmla="*/ 0 w 1"/>
                    <a:gd name="T25" fmla="*/ 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 h="3">
                      <a:moveTo>
                        <a:pt x="0" y="3"/>
                      </a:moveTo>
                      <a:lnTo>
                        <a:pt x="0" y="3"/>
                      </a:lnTo>
                      <a:lnTo>
                        <a:pt x="0" y="1"/>
                      </a:lnTo>
                      <a:lnTo>
                        <a:pt x="0" y="0"/>
                      </a:lnTo>
                      <a:lnTo>
                        <a:pt x="0" y="1"/>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3" name="Freeform 1611">
                  <a:extLst>
                    <a:ext uri="{FF2B5EF4-FFF2-40B4-BE49-F238E27FC236}">
                      <a16:creationId xmlns:a16="http://schemas.microsoft.com/office/drawing/2014/main" id="{CD6F00DF-7964-4922-8CAB-034F041A6A59}"/>
                    </a:ext>
                  </a:extLst>
                </p:cNvPr>
                <p:cNvSpPr>
                  <a:spLocks/>
                </p:cNvSpPr>
                <p:nvPr/>
              </p:nvSpPr>
              <p:spPr bwMode="auto">
                <a:xfrm>
                  <a:off x="1144" y="2458"/>
                  <a:ext cx="1" cy="3"/>
                </a:xfrm>
                <a:custGeom>
                  <a:avLst/>
                  <a:gdLst>
                    <a:gd name="T0" fmla="*/ 0 w 1"/>
                    <a:gd name="T1" fmla="*/ 3 h 3"/>
                    <a:gd name="T2" fmla="*/ 0 w 1"/>
                    <a:gd name="T3" fmla="*/ 3 h 3"/>
                    <a:gd name="T4" fmla="*/ 0 w 1"/>
                    <a:gd name="T5" fmla="*/ 2 h 3"/>
                    <a:gd name="T6" fmla="*/ 0 w 1"/>
                    <a:gd name="T7" fmla="*/ 2 h 3"/>
                    <a:gd name="T8" fmla="*/ 0 w 1"/>
                    <a:gd name="T9" fmla="*/ 0 h 3"/>
                    <a:gd name="T10" fmla="*/ 0 w 1"/>
                    <a:gd name="T11" fmla="*/ 0 h 3"/>
                    <a:gd name="T12" fmla="*/ 0 w 1"/>
                    <a:gd name="T13" fmla="*/ 0 h 3"/>
                    <a:gd name="T14" fmla="*/ 0 w 1"/>
                    <a:gd name="T15" fmla="*/ 0 h 3"/>
                    <a:gd name="T16" fmla="*/ 0 w 1"/>
                    <a:gd name="T17" fmla="*/ 0 h 3"/>
                    <a:gd name="T18" fmla="*/ 0 w 1"/>
                    <a:gd name="T19" fmla="*/ 0 h 3"/>
                    <a:gd name="T20" fmla="*/ 0 w 1"/>
                    <a:gd name="T21" fmla="*/ 0 h 3"/>
                    <a:gd name="T22" fmla="*/ 0 w 1"/>
                    <a:gd name="T23" fmla="*/ 2 h 3"/>
                    <a:gd name="T24" fmla="*/ 0 w 1"/>
                    <a:gd name="T25" fmla="*/ 2 h 3"/>
                    <a:gd name="T26" fmla="*/ 0 w 1"/>
                    <a:gd name="T27" fmla="*/ 3 h 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 h="3">
                      <a:moveTo>
                        <a:pt x="0" y="3"/>
                      </a:moveTo>
                      <a:lnTo>
                        <a:pt x="0" y="3"/>
                      </a:lnTo>
                      <a:lnTo>
                        <a:pt x="0" y="2"/>
                      </a:lnTo>
                      <a:lnTo>
                        <a:pt x="0" y="0"/>
                      </a:lnTo>
                      <a:lnTo>
                        <a:pt x="0" y="2"/>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4" name="Freeform 1612">
                  <a:extLst>
                    <a:ext uri="{FF2B5EF4-FFF2-40B4-BE49-F238E27FC236}">
                      <a16:creationId xmlns:a16="http://schemas.microsoft.com/office/drawing/2014/main" id="{42B49926-4737-435A-96B6-6A505C6061FE}"/>
                    </a:ext>
                  </a:extLst>
                </p:cNvPr>
                <p:cNvSpPr>
                  <a:spLocks/>
                </p:cNvSpPr>
                <p:nvPr/>
              </p:nvSpPr>
              <p:spPr bwMode="auto">
                <a:xfrm>
                  <a:off x="1144" y="2461"/>
                  <a:ext cx="10" cy="6"/>
                </a:xfrm>
                <a:custGeom>
                  <a:avLst/>
                  <a:gdLst>
                    <a:gd name="T0" fmla="*/ 10 w 10"/>
                    <a:gd name="T1" fmla="*/ 6 h 6"/>
                    <a:gd name="T2" fmla="*/ 10 w 10"/>
                    <a:gd name="T3" fmla="*/ 6 h 6"/>
                    <a:gd name="T4" fmla="*/ 8 w 10"/>
                    <a:gd name="T5" fmla="*/ 5 h 6"/>
                    <a:gd name="T6" fmla="*/ 8 w 10"/>
                    <a:gd name="T7" fmla="*/ 5 h 6"/>
                    <a:gd name="T8" fmla="*/ 7 w 10"/>
                    <a:gd name="T9" fmla="*/ 5 h 6"/>
                    <a:gd name="T10" fmla="*/ 7 w 10"/>
                    <a:gd name="T11" fmla="*/ 3 h 6"/>
                    <a:gd name="T12" fmla="*/ 7 w 10"/>
                    <a:gd name="T13" fmla="*/ 3 h 6"/>
                    <a:gd name="T14" fmla="*/ 5 w 10"/>
                    <a:gd name="T15" fmla="*/ 3 h 6"/>
                    <a:gd name="T16" fmla="*/ 5 w 10"/>
                    <a:gd name="T17" fmla="*/ 3 h 6"/>
                    <a:gd name="T18" fmla="*/ 4 w 10"/>
                    <a:gd name="T19" fmla="*/ 3 h 6"/>
                    <a:gd name="T20" fmla="*/ 4 w 10"/>
                    <a:gd name="T21" fmla="*/ 3 h 6"/>
                    <a:gd name="T22" fmla="*/ 4 w 10"/>
                    <a:gd name="T23" fmla="*/ 2 h 6"/>
                    <a:gd name="T24" fmla="*/ 2 w 10"/>
                    <a:gd name="T25" fmla="*/ 2 h 6"/>
                    <a:gd name="T26" fmla="*/ 2 w 10"/>
                    <a:gd name="T27" fmla="*/ 2 h 6"/>
                    <a:gd name="T28" fmla="*/ 0 w 10"/>
                    <a:gd name="T29" fmla="*/ 0 h 6"/>
                    <a:gd name="T30" fmla="*/ 0 w 10"/>
                    <a:gd name="T31" fmla="*/ 0 h 6"/>
                    <a:gd name="T32" fmla="*/ 0 w 10"/>
                    <a:gd name="T33" fmla="*/ 0 h 6"/>
                    <a:gd name="T34" fmla="*/ 2 w 10"/>
                    <a:gd name="T35" fmla="*/ 2 h 6"/>
                    <a:gd name="T36" fmla="*/ 2 w 10"/>
                    <a:gd name="T37" fmla="*/ 2 h 6"/>
                    <a:gd name="T38" fmla="*/ 4 w 10"/>
                    <a:gd name="T39" fmla="*/ 2 h 6"/>
                    <a:gd name="T40" fmla="*/ 4 w 10"/>
                    <a:gd name="T41" fmla="*/ 3 h 6"/>
                    <a:gd name="T42" fmla="*/ 5 w 10"/>
                    <a:gd name="T43" fmla="*/ 3 h 6"/>
                    <a:gd name="T44" fmla="*/ 5 w 10"/>
                    <a:gd name="T45" fmla="*/ 3 h 6"/>
                    <a:gd name="T46" fmla="*/ 7 w 10"/>
                    <a:gd name="T47" fmla="*/ 3 h 6"/>
                    <a:gd name="T48" fmla="*/ 7 w 10"/>
                    <a:gd name="T49" fmla="*/ 3 h 6"/>
                    <a:gd name="T50" fmla="*/ 7 w 10"/>
                    <a:gd name="T51" fmla="*/ 3 h 6"/>
                    <a:gd name="T52" fmla="*/ 8 w 10"/>
                    <a:gd name="T53" fmla="*/ 3 h 6"/>
                    <a:gd name="T54" fmla="*/ 8 w 10"/>
                    <a:gd name="T55" fmla="*/ 5 h 6"/>
                    <a:gd name="T56" fmla="*/ 8 w 10"/>
                    <a:gd name="T57" fmla="*/ 5 h 6"/>
                    <a:gd name="T58" fmla="*/ 10 w 10"/>
                    <a:gd name="T59" fmla="*/ 6 h 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0" h="6">
                      <a:moveTo>
                        <a:pt x="10" y="6"/>
                      </a:moveTo>
                      <a:lnTo>
                        <a:pt x="10" y="6"/>
                      </a:lnTo>
                      <a:lnTo>
                        <a:pt x="8" y="5"/>
                      </a:lnTo>
                      <a:lnTo>
                        <a:pt x="7" y="5"/>
                      </a:lnTo>
                      <a:lnTo>
                        <a:pt x="7" y="3"/>
                      </a:lnTo>
                      <a:lnTo>
                        <a:pt x="5" y="3"/>
                      </a:lnTo>
                      <a:lnTo>
                        <a:pt x="4" y="3"/>
                      </a:lnTo>
                      <a:lnTo>
                        <a:pt x="4" y="2"/>
                      </a:lnTo>
                      <a:lnTo>
                        <a:pt x="2" y="2"/>
                      </a:lnTo>
                      <a:lnTo>
                        <a:pt x="0" y="0"/>
                      </a:lnTo>
                      <a:lnTo>
                        <a:pt x="2" y="2"/>
                      </a:lnTo>
                      <a:lnTo>
                        <a:pt x="4" y="2"/>
                      </a:lnTo>
                      <a:lnTo>
                        <a:pt x="4" y="3"/>
                      </a:lnTo>
                      <a:lnTo>
                        <a:pt x="5" y="3"/>
                      </a:lnTo>
                      <a:lnTo>
                        <a:pt x="7" y="3"/>
                      </a:lnTo>
                      <a:lnTo>
                        <a:pt x="8" y="3"/>
                      </a:lnTo>
                      <a:lnTo>
                        <a:pt x="8" y="5"/>
                      </a:lnTo>
                      <a:lnTo>
                        <a:pt x="1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5" name="Freeform 1613">
                  <a:extLst>
                    <a:ext uri="{FF2B5EF4-FFF2-40B4-BE49-F238E27FC236}">
                      <a16:creationId xmlns:a16="http://schemas.microsoft.com/office/drawing/2014/main" id="{EC086C60-5E50-44D6-BDAF-BD1A803EFCE9}"/>
                    </a:ext>
                  </a:extLst>
                </p:cNvPr>
                <p:cNvSpPr>
                  <a:spLocks/>
                </p:cNvSpPr>
                <p:nvPr/>
              </p:nvSpPr>
              <p:spPr bwMode="auto">
                <a:xfrm>
                  <a:off x="1154" y="2461"/>
                  <a:ext cx="5" cy="6"/>
                </a:xfrm>
                <a:custGeom>
                  <a:avLst/>
                  <a:gdLst>
                    <a:gd name="T0" fmla="*/ 5 w 5"/>
                    <a:gd name="T1" fmla="*/ 0 h 6"/>
                    <a:gd name="T2" fmla="*/ 5 w 5"/>
                    <a:gd name="T3" fmla="*/ 0 h 6"/>
                    <a:gd name="T4" fmla="*/ 5 w 5"/>
                    <a:gd name="T5" fmla="*/ 0 h 6"/>
                    <a:gd name="T6" fmla="*/ 3 w 5"/>
                    <a:gd name="T7" fmla="*/ 2 h 6"/>
                    <a:gd name="T8" fmla="*/ 3 w 5"/>
                    <a:gd name="T9" fmla="*/ 2 h 6"/>
                    <a:gd name="T10" fmla="*/ 2 w 5"/>
                    <a:gd name="T11" fmla="*/ 3 h 6"/>
                    <a:gd name="T12" fmla="*/ 2 w 5"/>
                    <a:gd name="T13" fmla="*/ 3 h 6"/>
                    <a:gd name="T14" fmla="*/ 2 w 5"/>
                    <a:gd name="T15" fmla="*/ 5 h 6"/>
                    <a:gd name="T16" fmla="*/ 0 w 5"/>
                    <a:gd name="T17" fmla="*/ 5 h 6"/>
                    <a:gd name="T18" fmla="*/ 0 w 5"/>
                    <a:gd name="T19" fmla="*/ 5 h 6"/>
                    <a:gd name="T20" fmla="*/ 0 w 5"/>
                    <a:gd name="T21" fmla="*/ 6 h 6"/>
                    <a:gd name="T22" fmla="*/ 0 w 5"/>
                    <a:gd name="T23" fmla="*/ 5 h 6"/>
                    <a:gd name="T24" fmla="*/ 0 w 5"/>
                    <a:gd name="T25" fmla="*/ 5 h 6"/>
                    <a:gd name="T26" fmla="*/ 0 w 5"/>
                    <a:gd name="T27" fmla="*/ 5 h 6"/>
                    <a:gd name="T28" fmla="*/ 2 w 5"/>
                    <a:gd name="T29" fmla="*/ 5 h 6"/>
                    <a:gd name="T30" fmla="*/ 2 w 5"/>
                    <a:gd name="T31" fmla="*/ 3 h 6"/>
                    <a:gd name="T32" fmla="*/ 2 w 5"/>
                    <a:gd name="T33" fmla="*/ 3 h 6"/>
                    <a:gd name="T34" fmla="*/ 2 w 5"/>
                    <a:gd name="T35" fmla="*/ 3 h 6"/>
                    <a:gd name="T36" fmla="*/ 2 w 5"/>
                    <a:gd name="T37" fmla="*/ 2 h 6"/>
                    <a:gd name="T38" fmla="*/ 3 w 5"/>
                    <a:gd name="T39" fmla="*/ 2 h 6"/>
                    <a:gd name="T40" fmla="*/ 3 w 5"/>
                    <a:gd name="T41" fmla="*/ 2 h 6"/>
                    <a:gd name="T42" fmla="*/ 3 w 5"/>
                    <a:gd name="T43" fmla="*/ 2 h 6"/>
                    <a:gd name="T44" fmla="*/ 3 w 5"/>
                    <a:gd name="T45" fmla="*/ 0 h 6"/>
                    <a:gd name="T46" fmla="*/ 5 w 5"/>
                    <a:gd name="T47" fmla="*/ 0 h 6"/>
                    <a:gd name="T48" fmla="*/ 5 w 5"/>
                    <a:gd name="T49" fmla="*/ 0 h 6"/>
                    <a:gd name="T50" fmla="*/ 5 w 5"/>
                    <a:gd name="T51" fmla="*/ 0 h 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5" h="6">
                      <a:moveTo>
                        <a:pt x="5" y="0"/>
                      </a:moveTo>
                      <a:lnTo>
                        <a:pt x="5" y="0"/>
                      </a:lnTo>
                      <a:lnTo>
                        <a:pt x="3" y="2"/>
                      </a:lnTo>
                      <a:lnTo>
                        <a:pt x="2" y="3"/>
                      </a:lnTo>
                      <a:lnTo>
                        <a:pt x="2" y="5"/>
                      </a:lnTo>
                      <a:lnTo>
                        <a:pt x="0" y="5"/>
                      </a:lnTo>
                      <a:lnTo>
                        <a:pt x="0" y="6"/>
                      </a:lnTo>
                      <a:lnTo>
                        <a:pt x="0" y="5"/>
                      </a:lnTo>
                      <a:lnTo>
                        <a:pt x="2" y="5"/>
                      </a:lnTo>
                      <a:lnTo>
                        <a:pt x="2" y="3"/>
                      </a:lnTo>
                      <a:lnTo>
                        <a:pt x="2" y="2"/>
                      </a:lnTo>
                      <a:lnTo>
                        <a:pt x="3" y="2"/>
                      </a:lnTo>
                      <a:lnTo>
                        <a:pt x="3"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6" name="Freeform 1614">
                  <a:extLst>
                    <a:ext uri="{FF2B5EF4-FFF2-40B4-BE49-F238E27FC236}">
                      <a16:creationId xmlns:a16="http://schemas.microsoft.com/office/drawing/2014/main" id="{04228C88-52FE-4564-8D4D-C001C100F30A}"/>
                    </a:ext>
                  </a:extLst>
                </p:cNvPr>
                <p:cNvSpPr>
                  <a:spLocks/>
                </p:cNvSpPr>
                <p:nvPr/>
              </p:nvSpPr>
              <p:spPr bwMode="auto">
                <a:xfrm>
                  <a:off x="1157" y="2546"/>
                  <a:ext cx="59" cy="37"/>
                </a:xfrm>
                <a:custGeom>
                  <a:avLst/>
                  <a:gdLst>
                    <a:gd name="T0" fmla="*/ 0 w 59"/>
                    <a:gd name="T1" fmla="*/ 8 h 37"/>
                    <a:gd name="T2" fmla="*/ 3 w 59"/>
                    <a:gd name="T3" fmla="*/ 8 h 37"/>
                    <a:gd name="T4" fmla="*/ 8 w 59"/>
                    <a:gd name="T5" fmla="*/ 8 h 37"/>
                    <a:gd name="T6" fmla="*/ 11 w 59"/>
                    <a:gd name="T7" fmla="*/ 8 h 37"/>
                    <a:gd name="T8" fmla="*/ 13 w 59"/>
                    <a:gd name="T9" fmla="*/ 9 h 37"/>
                    <a:gd name="T10" fmla="*/ 16 w 59"/>
                    <a:gd name="T11" fmla="*/ 12 h 37"/>
                    <a:gd name="T12" fmla="*/ 19 w 59"/>
                    <a:gd name="T13" fmla="*/ 14 h 37"/>
                    <a:gd name="T14" fmla="*/ 22 w 59"/>
                    <a:gd name="T15" fmla="*/ 15 h 37"/>
                    <a:gd name="T16" fmla="*/ 26 w 59"/>
                    <a:gd name="T17" fmla="*/ 11 h 37"/>
                    <a:gd name="T18" fmla="*/ 29 w 59"/>
                    <a:gd name="T19" fmla="*/ 6 h 37"/>
                    <a:gd name="T20" fmla="*/ 32 w 59"/>
                    <a:gd name="T21" fmla="*/ 3 h 37"/>
                    <a:gd name="T22" fmla="*/ 35 w 59"/>
                    <a:gd name="T23" fmla="*/ 0 h 37"/>
                    <a:gd name="T24" fmla="*/ 35 w 59"/>
                    <a:gd name="T25" fmla="*/ 2 h 37"/>
                    <a:gd name="T26" fmla="*/ 34 w 59"/>
                    <a:gd name="T27" fmla="*/ 5 h 37"/>
                    <a:gd name="T28" fmla="*/ 32 w 59"/>
                    <a:gd name="T29" fmla="*/ 8 h 37"/>
                    <a:gd name="T30" fmla="*/ 30 w 59"/>
                    <a:gd name="T31" fmla="*/ 11 h 37"/>
                    <a:gd name="T32" fmla="*/ 29 w 59"/>
                    <a:gd name="T33" fmla="*/ 14 h 37"/>
                    <a:gd name="T34" fmla="*/ 27 w 59"/>
                    <a:gd name="T35" fmla="*/ 17 h 37"/>
                    <a:gd name="T36" fmla="*/ 29 w 59"/>
                    <a:gd name="T37" fmla="*/ 20 h 37"/>
                    <a:gd name="T38" fmla="*/ 34 w 59"/>
                    <a:gd name="T39" fmla="*/ 20 h 37"/>
                    <a:gd name="T40" fmla="*/ 38 w 59"/>
                    <a:gd name="T41" fmla="*/ 21 h 37"/>
                    <a:gd name="T42" fmla="*/ 42 w 59"/>
                    <a:gd name="T43" fmla="*/ 23 h 37"/>
                    <a:gd name="T44" fmla="*/ 46 w 59"/>
                    <a:gd name="T45" fmla="*/ 24 h 37"/>
                    <a:gd name="T46" fmla="*/ 50 w 59"/>
                    <a:gd name="T47" fmla="*/ 26 h 37"/>
                    <a:gd name="T48" fmla="*/ 53 w 59"/>
                    <a:gd name="T49" fmla="*/ 29 h 37"/>
                    <a:gd name="T50" fmla="*/ 58 w 59"/>
                    <a:gd name="T51" fmla="*/ 32 h 37"/>
                    <a:gd name="T52" fmla="*/ 59 w 59"/>
                    <a:gd name="T53" fmla="*/ 34 h 37"/>
                    <a:gd name="T54" fmla="*/ 59 w 59"/>
                    <a:gd name="T55" fmla="*/ 37 h 37"/>
                    <a:gd name="T56" fmla="*/ 54 w 59"/>
                    <a:gd name="T57" fmla="*/ 32 h 37"/>
                    <a:gd name="T58" fmla="*/ 50 w 59"/>
                    <a:gd name="T59" fmla="*/ 27 h 37"/>
                    <a:gd name="T60" fmla="*/ 45 w 59"/>
                    <a:gd name="T61" fmla="*/ 26 h 37"/>
                    <a:gd name="T62" fmla="*/ 38 w 59"/>
                    <a:gd name="T63" fmla="*/ 24 h 37"/>
                    <a:gd name="T64" fmla="*/ 34 w 59"/>
                    <a:gd name="T65" fmla="*/ 23 h 37"/>
                    <a:gd name="T66" fmla="*/ 29 w 59"/>
                    <a:gd name="T67" fmla="*/ 21 h 37"/>
                    <a:gd name="T68" fmla="*/ 26 w 59"/>
                    <a:gd name="T69" fmla="*/ 20 h 37"/>
                    <a:gd name="T70" fmla="*/ 21 w 59"/>
                    <a:gd name="T71" fmla="*/ 18 h 37"/>
                    <a:gd name="T72" fmla="*/ 19 w 59"/>
                    <a:gd name="T73" fmla="*/ 20 h 37"/>
                    <a:gd name="T74" fmla="*/ 16 w 59"/>
                    <a:gd name="T75" fmla="*/ 23 h 37"/>
                    <a:gd name="T76" fmla="*/ 13 w 59"/>
                    <a:gd name="T77" fmla="*/ 24 h 37"/>
                    <a:gd name="T78" fmla="*/ 14 w 59"/>
                    <a:gd name="T79" fmla="*/ 23 h 37"/>
                    <a:gd name="T80" fmla="*/ 16 w 59"/>
                    <a:gd name="T81" fmla="*/ 20 h 37"/>
                    <a:gd name="T82" fmla="*/ 13 w 59"/>
                    <a:gd name="T83" fmla="*/ 18 h 37"/>
                    <a:gd name="T84" fmla="*/ 11 w 59"/>
                    <a:gd name="T85" fmla="*/ 20 h 37"/>
                    <a:gd name="T86" fmla="*/ 10 w 59"/>
                    <a:gd name="T87" fmla="*/ 21 h 37"/>
                    <a:gd name="T88" fmla="*/ 7 w 59"/>
                    <a:gd name="T89" fmla="*/ 23 h 37"/>
                    <a:gd name="T90" fmla="*/ 8 w 59"/>
                    <a:gd name="T91" fmla="*/ 20 h 37"/>
                    <a:gd name="T92" fmla="*/ 10 w 59"/>
                    <a:gd name="T93" fmla="*/ 17 h 37"/>
                    <a:gd name="T94" fmla="*/ 11 w 59"/>
                    <a:gd name="T95" fmla="*/ 14 h 37"/>
                    <a:gd name="T96" fmla="*/ 10 w 59"/>
                    <a:gd name="T97" fmla="*/ 12 h 37"/>
                    <a:gd name="T98" fmla="*/ 5 w 59"/>
                    <a:gd name="T99" fmla="*/ 11 h 37"/>
                    <a:gd name="T100" fmla="*/ 0 w 59"/>
                    <a:gd name="T101" fmla="*/ 11 h 3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9" h="37">
                      <a:moveTo>
                        <a:pt x="0" y="8"/>
                      </a:moveTo>
                      <a:lnTo>
                        <a:pt x="0" y="8"/>
                      </a:lnTo>
                      <a:lnTo>
                        <a:pt x="2" y="8"/>
                      </a:lnTo>
                      <a:lnTo>
                        <a:pt x="3" y="8"/>
                      </a:lnTo>
                      <a:lnTo>
                        <a:pt x="5" y="8"/>
                      </a:lnTo>
                      <a:lnTo>
                        <a:pt x="7" y="8"/>
                      </a:lnTo>
                      <a:lnTo>
                        <a:pt x="8" y="8"/>
                      </a:lnTo>
                      <a:lnTo>
                        <a:pt x="10" y="8"/>
                      </a:lnTo>
                      <a:lnTo>
                        <a:pt x="11" y="8"/>
                      </a:lnTo>
                      <a:lnTo>
                        <a:pt x="11" y="9"/>
                      </a:lnTo>
                      <a:lnTo>
                        <a:pt x="13" y="9"/>
                      </a:lnTo>
                      <a:lnTo>
                        <a:pt x="14" y="11"/>
                      </a:lnTo>
                      <a:lnTo>
                        <a:pt x="16" y="11"/>
                      </a:lnTo>
                      <a:lnTo>
                        <a:pt x="16" y="12"/>
                      </a:lnTo>
                      <a:lnTo>
                        <a:pt x="18" y="12"/>
                      </a:lnTo>
                      <a:lnTo>
                        <a:pt x="19" y="14"/>
                      </a:lnTo>
                      <a:lnTo>
                        <a:pt x="21" y="14"/>
                      </a:lnTo>
                      <a:lnTo>
                        <a:pt x="22" y="15"/>
                      </a:lnTo>
                      <a:lnTo>
                        <a:pt x="22" y="14"/>
                      </a:lnTo>
                      <a:lnTo>
                        <a:pt x="24" y="12"/>
                      </a:lnTo>
                      <a:lnTo>
                        <a:pt x="26" y="12"/>
                      </a:lnTo>
                      <a:lnTo>
                        <a:pt x="26" y="11"/>
                      </a:lnTo>
                      <a:lnTo>
                        <a:pt x="27" y="9"/>
                      </a:lnTo>
                      <a:lnTo>
                        <a:pt x="29" y="9"/>
                      </a:lnTo>
                      <a:lnTo>
                        <a:pt x="29" y="8"/>
                      </a:lnTo>
                      <a:lnTo>
                        <a:pt x="29" y="6"/>
                      </a:lnTo>
                      <a:lnTo>
                        <a:pt x="30" y="6"/>
                      </a:lnTo>
                      <a:lnTo>
                        <a:pt x="30" y="5"/>
                      </a:lnTo>
                      <a:lnTo>
                        <a:pt x="32" y="3"/>
                      </a:lnTo>
                      <a:lnTo>
                        <a:pt x="34" y="2"/>
                      </a:lnTo>
                      <a:lnTo>
                        <a:pt x="34" y="0"/>
                      </a:lnTo>
                      <a:lnTo>
                        <a:pt x="35" y="0"/>
                      </a:lnTo>
                      <a:lnTo>
                        <a:pt x="35" y="2"/>
                      </a:lnTo>
                      <a:lnTo>
                        <a:pt x="34" y="3"/>
                      </a:lnTo>
                      <a:lnTo>
                        <a:pt x="34" y="5"/>
                      </a:lnTo>
                      <a:lnTo>
                        <a:pt x="34" y="6"/>
                      </a:lnTo>
                      <a:lnTo>
                        <a:pt x="32" y="6"/>
                      </a:lnTo>
                      <a:lnTo>
                        <a:pt x="32" y="8"/>
                      </a:lnTo>
                      <a:lnTo>
                        <a:pt x="32" y="9"/>
                      </a:lnTo>
                      <a:lnTo>
                        <a:pt x="30" y="9"/>
                      </a:lnTo>
                      <a:lnTo>
                        <a:pt x="30" y="11"/>
                      </a:lnTo>
                      <a:lnTo>
                        <a:pt x="30" y="12"/>
                      </a:lnTo>
                      <a:lnTo>
                        <a:pt x="29" y="12"/>
                      </a:lnTo>
                      <a:lnTo>
                        <a:pt x="29" y="14"/>
                      </a:lnTo>
                      <a:lnTo>
                        <a:pt x="29" y="15"/>
                      </a:lnTo>
                      <a:lnTo>
                        <a:pt x="27" y="17"/>
                      </a:lnTo>
                      <a:lnTo>
                        <a:pt x="27" y="18"/>
                      </a:lnTo>
                      <a:lnTo>
                        <a:pt x="29" y="20"/>
                      </a:lnTo>
                      <a:lnTo>
                        <a:pt x="30" y="20"/>
                      </a:lnTo>
                      <a:lnTo>
                        <a:pt x="32" y="20"/>
                      </a:lnTo>
                      <a:lnTo>
                        <a:pt x="34" y="20"/>
                      </a:lnTo>
                      <a:lnTo>
                        <a:pt x="35" y="21"/>
                      </a:lnTo>
                      <a:lnTo>
                        <a:pt x="37" y="21"/>
                      </a:lnTo>
                      <a:lnTo>
                        <a:pt x="38" y="21"/>
                      </a:lnTo>
                      <a:lnTo>
                        <a:pt x="40" y="21"/>
                      </a:lnTo>
                      <a:lnTo>
                        <a:pt x="42" y="21"/>
                      </a:lnTo>
                      <a:lnTo>
                        <a:pt x="42" y="23"/>
                      </a:lnTo>
                      <a:lnTo>
                        <a:pt x="43" y="23"/>
                      </a:lnTo>
                      <a:lnTo>
                        <a:pt x="45" y="23"/>
                      </a:lnTo>
                      <a:lnTo>
                        <a:pt x="46" y="24"/>
                      </a:lnTo>
                      <a:lnTo>
                        <a:pt x="48" y="24"/>
                      </a:lnTo>
                      <a:lnTo>
                        <a:pt x="48" y="26"/>
                      </a:lnTo>
                      <a:lnTo>
                        <a:pt x="50" y="26"/>
                      </a:lnTo>
                      <a:lnTo>
                        <a:pt x="50" y="27"/>
                      </a:lnTo>
                      <a:lnTo>
                        <a:pt x="51" y="27"/>
                      </a:lnTo>
                      <a:lnTo>
                        <a:pt x="53" y="29"/>
                      </a:lnTo>
                      <a:lnTo>
                        <a:pt x="54" y="29"/>
                      </a:lnTo>
                      <a:lnTo>
                        <a:pt x="54" y="31"/>
                      </a:lnTo>
                      <a:lnTo>
                        <a:pt x="56" y="31"/>
                      </a:lnTo>
                      <a:lnTo>
                        <a:pt x="58" y="32"/>
                      </a:lnTo>
                      <a:lnTo>
                        <a:pt x="59" y="32"/>
                      </a:lnTo>
                      <a:lnTo>
                        <a:pt x="59" y="34"/>
                      </a:lnTo>
                      <a:lnTo>
                        <a:pt x="59" y="35"/>
                      </a:lnTo>
                      <a:lnTo>
                        <a:pt x="59" y="37"/>
                      </a:lnTo>
                      <a:lnTo>
                        <a:pt x="58" y="35"/>
                      </a:lnTo>
                      <a:lnTo>
                        <a:pt x="56" y="34"/>
                      </a:lnTo>
                      <a:lnTo>
                        <a:pt x="54" y="32"/>
                      </a:lnTo>
                      <a:lnTo>
                        <a:pt x="53" y="31"/>
                      </a:lnTo>
                      <a:lnTo>
                        <a:pt x="51" y="31"/>
                      </a:lnTo>
                      <a:lnTo>
                        <a:pt x="51" y="29"/>
                      </a:lnTo>
                      <a:lnTo>
                        <a:pt x="50" y="27"/>
                      </a:lnTo>
                      <a:lnTo>
                        <a:pt x="48" y="27"/>
                      </a:lnTo>
                      <a:lnTo>
                        <a:pt x="46" y="27"/>
                      </a:lnTo>
                      <a:lnTo>
                        <a:pt x="45" y="26"/>
                      </a:lnTo>
                      <a:lnTo>
                        <a:pt x="43" y="26"/>
                      </a:lnTo>
                      <a:lnTo>
                        <a:pt x="42" y="24"/>
                      </a:lnTo>
                      <a:lnTo>
                        <a:pt x="40" y="24"/>
                      </a:lnTo>
                      <a:lnTo>
                        <a:pt x="38" y="24"/>
                      </a:lnTo>
                      <a:lnTo>
                        <a:pt x="37" y="23"/>
                      </a:lnTo>
                      <a:lnTo>
                        <a:pt x="35" y="23"/>
                      </a:lnTo>
                      <a:lnTo>
                        <a:pt x="34" y="23"/>
                      </a:lnTo>
                      <a:lnTo>
                        <a:pt x="32" y="23"/>
                      </a:lnTo>
                      <a:lnTo>
                        <a:pt x="30" y="21"/>
                      </a:lnTo>
                      <a:lnTo>
                        <a:pt x="29" y="21"/>
                      </a:lnTo>
                      <a:lnTo>
                        <a:pt x="27" y="21"/>
                      </a:lnTo>
                      <a:lnTo>
                        <a:pt x="26" y="21"/>
                      </a:lnTo>
                      <a:lnTo>
                        <a:pt x="26" y="20"/>
                      </a:lnTo>
                      <a:lnTo>
                        <a:pt x="24" y="20"/>
                      </a:lnTo>
                      <a:lnTo>
                        <a:pt x="22" y="20"/>
                      </a:lnTo>
                      <a:lnTo>
                        <a:pt x="22" y="18"/>
                      </a:lnTo>
                      <a:lnTo>
                        <a:pt x="21" y="18"/>
                      </a:lnTo>
                      <a:lnTo>
                        <a:pt x="19" y="18"/>
                      </a:lnTo>
                      <a:lnTo>
                        <a:pt x="19" y="20"/>
                      </a:lnTo>
                      <a:lnTo>
                        <a:pt x="18" y="21"/>
                      </a:lnTo>
                      <a:lnTo>
                        <a:pt x="16" y="23"/>
                      </a:lnTo>
                      <a:lnTo>
                        <a:pt x="14" y="23"/>
                      </a:lnTo>
                      <a:lnTo>
                        <a:pt x="14" y="24"/>
                      </a:lnTo>
                      <a:lnTo>
                        <a:pt x="13" y="24"/>
                      </a:lnTo>
                      <a:lnTo>
                        <a:pt x="14" y="24"/>
                      </a:lnTo>
                      <a:lnTo>
                        <a:pt x="14" y="23"/>
                      </a:lnTo>
                      <a:lnTo>
                        <a:pt x="14" y="21"/>
                      </a:lnTo>
                      <a:lnTo>
                        <a:pt x="16" y="21"/>
                      </a:lnTo>
                      <a:lnTo>
                        <a:pt x="16" y="20"/>
                      </a:lnTo>
                      <a:lnTo>
                        <a:pt x="14" y="20"/>
                      </a:lnTo>
                      <a:lnTo>
                        <a:pt x="14" y="18"/>
                      </a:lnTo>
                      <a:lnTo>
                        <a:pt x="13" y="18"/>
                      </a:lnTo>
                      <a:lnTo>
                        <a:pt x="11" y="18"/>
                      </a:lnTo>
                      <a:lnTo>
                        <a:pt x="11" y="20"/>
                      </a:lnTo>
                      <a:lnTo>
                        <a:pt x="10" y="21"/>
                      </a:lnTo>
                      <a:lnTo>
                        <a:pt x="8" y="23"/>
                      </a:lnTo>
                      <a:lnTo>
                        <a:pt x="7" y="24"/>
                      </a:lnTo>
                      <a:lnTo>
                        <a:pt x="7" y="23"/>
                      </a:lnTo>
                      <a:lnTo>
                        <a:pt x="8" y="23"/>
                      </a:lnTo>
                      <a:lnTo>
                        <a:pt x="8" y="21"/>
                      </a:lnTo>
                      <a:lnTo>
                        <a:pt x="8" y="20"/>
                      </a:lnTo>
                      <a:lnTo>
                        <a:pt x="10" y="20"/>
                      </a:lnTo>
                      <a:lnTo>
                        <a:pt x="10" y="18"/>
                      </a:lnTo>
                      <a:lnTo>
                        <a:pt x="10" y="17"/>
                      </a:lnTo>
                      <a:lnTo>
                        <a:pt x="11" y="15"/>
                      </a:lnTo>
                      <a:lnTo>
                        <a:pt x="11" y="14"/>
                      </a:lnTo>
                      <a:lnTo>
                        <a:pt x="10" y="12"/>
                      </a:lnTo>
                      <a:lnTo>
                        <a:pt x="8" y="12"/>
                      </a:lnTo>
                      <a:lnTo>
                        <a:pt x="7" y="12"/>
                      </a:lnTo>
                      <a:lnTo>
                        <a:pt x="5" y="11"/>
                      </a:lnTo>
                      <a:lnTo>
                        <a:pt x="3" y="11"/>
                      </a:lnTo>
                      <a:lnTo>
                        <a:pt x="2" y="11"/>
                      </a:lnTo>
                      <a:lnTo>
                        <a:pt x="0" y="11"/>
                      </a:lnTo>
                      <a:lnTo>
                        <a:pt x="0" y="9"/>
                      </a:lnTo>
                      <a:lnTo>
                        <a:pt x="0" y="8"/>
                      </a:lnTo>
                      <a:close/>
                    </a:path>
                  </a:pathLst>
                </a:custGeom>
                <a:solidFill>
                  <a:srgbClr val="0000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7" name="Freeform 1615">
                  <a:extLst>
                    <a:ext uri="{FF2B5EF4-FFF2-40B4-BE49-F238E27FC236}">
                      <a16:creationId xmlns:a16="http://schemas.microsoft.com/office/drawing/2014/main" id="{02DCFF54-F58E-45B4-88D6-990E3AA20B27}"/>
                    </a:ext>
                  </a:extLst>
                </p:cNvPr>
                <p:cNvSpPr>
                  <a:spLocks/>
                </p:cNvSpPr>
                <p:nvPr/>
              </p:nvSpPr>
              <p:spPr bwMode="auto">
                <a:xfrm>
                  <a:off x="1168" y="2592"/>
                  <a:ext cx="18" cy="42"/>
                </a:xfrm>
                <a:custGeom>
                  <a:avLst/>
                  <a:gdLst>
                    <a:gd name="T0" fmla="*/ 8 w 18"/>
                    <a:gd name="T1" fmla="*/ 0 h 42"/>
                    <a:gd name="T2" fmla="*/ 7 w 18"/>
                    <a:gd name="T3" fmla="*/ 1 h 42"/>
                    <a:gd name="T4" fmla="*/ 3 w 18"/>
                    <a:gd name="T5" fmla="*/ 1 h 42"/>
                    <a:gd name="T6" fmla="*/ 2 w 18"/>
                    <a:gd name="T7" fmla="*/ 1 h 42"/>
                    <a:gd name="T8" fmla="*/ 0 w 18"/>
                    <a:gd name="T9" fmla="*/ 1 h 42"/>
                    <a:gd name="T10" fmla="*/ 3 w 18"/>
                    <a:gd name="T11" fmla="*/ 1 h 42"/>
                    <a:gd name="T12" fmla="*/ 5 w 18"/>
                    <a:gd name="T13" fmla="*/ 1 h 42"/>
                    <a:gd name="T14" fmla="*/ 7 w 18"/>
                    <a:gd name="T15" fmla="*/ 1 h 42"/>
                    <a:gd name="T16" fmla="*/ 10 w 18"/>
                    <a:gd name="T17" fmla="*/ 1 h 42"/>
                    <a:gd name="T18" fmla="*/ 8 w 18"/>
                    <a:gd name="T19" fmla="*/ 3 h 42"/>
                    <a:gd name="T20" fmla="*/ 8 w 18"/>
                    <a:gd name="T21" fmla="*/ 6 h 42"/>
                    <a:gd name="T22" fmla="*/ 5 w 18"/>
                    <a:gd name="T23" fmla="*/ 7 h 42"/>
                    <a:gd name="T24" fmla="*/ 3 w 18"/>
                    <a:gd name="T25" fmla="*/ 9 h 42"/>
                    <a:gd name="T26" fmla="*/ 3 w 18"/>
                    <a:gd name="T27" fmla="*/ 9 h 42"/>
                    <a:gd name="T28" fmla="*/ 5 w 18"/>
                    <a:gd name="T29" fmla="*/ 9 h 42"/>
                    <a:gd name="T30" fmla="*/ 8 w 18"/>
                    <a:gd name="T31" fmla="*/ 7 h 42"/>
                    <a:gd name="T32" fmla="*/ 10 w 18"/>
                    <a:gd name="T33" fmla="*/ 6 h 42"/>
                    <a:gd name="T34" fmla="*/ 8 w 18"/>
                    <a:gd name="T35" fmla="*/ 7 h 42"/>
                    <a:gd name="T36" fmla="*/ 8 w 18"/>
                    <a:gd name="T37" fmla="*/ 10 h 42"/>
                    <a:gd name="T38" fmla="*/ 8 w 18"/>
                    <a:gd name="T39" fmla="*/ 12 h 42"/>
                    <a:gd name="T40" fmla="*/ 8 w 18"/>
                    <a:gd name="T41" fmla="*/ 15 h 42"/>
                    <a:gd name="T42" fmla="*/ 8 w 18"/>
                    <a:gd name="T43" fmla="*/ 18 h 42"/>
                    <a:gd name="T44" fmla="*/ 8 w 18"/>
                    <a:gd name="T45" fmla="*/ 19 h 42"/>
                    <a:gd name="T46" fmla="*/ 8 w 18"/>
                    <a:gd name="T47" fmla="*/ 21 h 42"/>
                    <a:gd name="T48" fmla="*/ 8 w 18"/>
                    <a:gd name="T49" fmla="*/ 24 h 42"/>
                    <a:gd name="T50" fmla="*/ 8 w 18"/>
                    <a:gd name="T51" fmla="*/ 25 h 42"/>
                    <a:gd name="T52" fmla="*/ 10 w 18"/>
                    <a:gd name="T53" fmla="*/ 29 h 42"/>
                    <a:gd name="T54" fmla="*/ 10 w 18"/>
                    <a:gd name="T55" fmla="*/ 30 h 42"/>
                    <a:gd name="T56" fmla="*/ 10 w 18"/>
                    <a:gd name="T57" fmla="*/ 33 h 42"/>
                    <a:gd name="T58" fmla="*/ 10 w 18"/>
                    <a:gd name="T59" fmla="*/ 35 h 42"/>
                    <a:gd name="T60" fmla="*/ 10 w 18"/>
                    <a:gd name="T61" fmla="*/ 38 h 42"/>
                    <a:gd name="T62" fmla="*/ 8 w 18"/>
                    <a:gd name="T63" fmla="*/ 39 h 42"/>
                    <a:gd name="T64" fmla="*/ 5 w 18"/>
                    <a:gd name="T65" fmla="*/ 41 h 42"/>
                    <a:gd name="T66" fmla="*/ 3 w 18"/>
                    <a:gd name="T67" fmla="*/ 42 h 42"/>
                    <a:gd name="T68" fmla="*/ 5 w 18"/>
                    <a:gd name="T69" fmla="*/ 42 h 42"/>
                    <a:gd name="T70" fmla="*/ 7 w 18"/>
                    <a:gd name="T71" fmla="*/ 41 h 42"/>
                    <a:gd name="T72" fmla="*/ 10 w 18"/>
                    <a:gd name="T73" fmla="*/ 41 h 42"/>
                    <a:gd name="T74" fmla="*/ 11 w 18"/>
                    <a:gd name="T75" fmla="*/ 39 h 42"/>
                    <a:gd name="T76" fmla="*/ 13 w 18"/>
                    <a:gd name="T77" fmla="*/ 39 h 42"/>
                    <a:gd name="T78" fmla="*/ 16 w 18"/>
                    <a:gd name="T79" fmla="*/ 39 h 42"/>
                    <a:gd name="T80" fmla="*/ 18 w 18"/>
                    <a:gd name="T81" fmla="*/ 39 h 42"/>
                    <a:gd name="T82" fmla="*/ 18 w 18"/>
                    <a:gd name="T83" fmla="*/ 39 h 42"/>
                    <a:gd name="T84" fmla="*/ 18 w 18"/>
                    <a:gd name="T85" fmla="*/ 38 h 42"/>
                    <a:gd name="T86" fmla="*/ 18 w 18"/>
                    <a:gd name="T87" fmla="*/ 35 h 42"/>
                    <a:gd name="T88" fmla="*/ 16 w 18"/>
                    <a:gd name="T89" fmla="*/ 33 h 42"/>
                    <a:gd name="T90" fmla="*/ 16 w 18"/>
                    <a:gd name="T91" fmla="*/ 30 h 42"/>
                    <a:gd name="T92" fmla="*/ 16 w 18"/>
                    <a:gd name="T93" fmla="*/ 29 h 42"/>
                    <a:gd name="T94" fmla="*/ 15 w 18"/>
                    <a:gd name="T95" fmla="*/ 25 h 42"/>
                    <a:gd name="T96" fmla="*/ 15 w 18"/>
                    <a:gd name="T97" fmla="*/ 22 h 42"/>
                    <a:gd name="T98" fmla="*/ 15 w 18"/>
                    <a:gd name="T99" fmla="*/ 19 h 42"/>
                    <a:gd name="T100" fmla="*/ 13 w 18"/>
                    <a:gd name="T101" fmla="*/ 16 h 42"/>
                    <a:gd name="T102" fmla="*/ 13 w 18"/>
                    <a:gd name="T103" fmla="*/ 13 h 42"/>
                    <a:gd name="T104" fmla="*/ 11 w 18"/>
                    <a:gd name="T105" fmla="*/ 12 h 42"/>
                    <a:gd name="T106" fmla="*/ 11 w 18"/>
                    <a:gd name="T107" fmla="*/ 9 h 42"/>
                    <a:gd name="T108" fmla="*/ 10 w 18"/>
                    <a:gd name="T109" fmla="*/ 6 h 42"/>
                    <a:gd name="T110" fmla="*/ 10 w 18"/>
                    <a:gd name="T111" fmla="*/ 4 h 42"/>
                    <a:gd name="T112" fmla="*/ 10 w 18"/>
                    <a:gd name="T113" fmla="*/ 1 h 42"/>
                    <a:gd name="T114" fmla="*/ 10 w 18"/>
                    <a:gd name="T115" fmla="*/ 0 h 4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8" h="42">
                      <a:moveTo>
                        <a:pt x="10" y="0"/>
                      </a:moveTo>
                      <a:lnTo>
                        <a:pt x="10" y="0"/>
                      </a:lnTo>
                      <a:lnTo>
                        <a:pt x="8" y="0"/>
                      </a:lnTo>
                      <a:lnTo>
                        <a:pt x="7" y="0"/>
                      </a:lnTo>
                      <a:lnTo>
                        <a:pt x="7" y="1"/>
                      </a:lnTo>
                      <a:lnTo>
                        <a:pt x="5" y="1"/>
                      </a:lnTo>
                      <a:lnTo>
                        <a:pt x="3" y="1"/>
                      </a:lnTo>
                      <a:lnTo>
                        <a:pt x="2" y="1"/>
                      </a:lnTo>
                      <a:lnTo>
                        <a:pt x="0" y="1"/>
                      </a:lnTo>
                      <a:lnTo>
                        <a:pt x="2" y="1"/>
                      </a:lnTo>
                      <a:lnTo>
                        <a:pt x="3" y="1"/>
                      </a:lnTo>
                      <a:lnTo>
                        <a:pt x="5" y="1"/>
                      </a:lnTo>
                      <a:lnTo>
                        <a:pt x="7" y="1"/>
                      </a:lnTo>
                      <a:lnTo>
                        <a:pt x="8" y="1"/>
                      </a:lnTo>
                      <a:lnTo>
                        <a:pt x="10" y="1"/>
                      </a:lnTo>
                      <a:lnTo>
                        <a:pt x="10" y="3"/>
                      </a:lnTo>
                      <a:lnTo>
                        <a:pt x="8" y="3"/>
                      </a:lnTo>
                      <a:lnTo>
                        <a:pt x="8" y="4"/>
                      </a:lnTo>
                      <a:lnTo>
                        <a:pt x="8" y="6"/>
                      </a:lnTo>
                      <a:lnTo>
                        <a:pt x="7" y="6"/>
                      </a:lnTo>
                      <a:lnTo>
                        <a:pt x="7" y="7"/>
                      </a:lnTo>
                      <a:lnTo>
                        <a:pt x="5" y="7"/>
                      </a:lnTo>
                      <a:lnTo>
                        <a:pt x="5" y="9"/>
                      </a:lnTo>
                      <a:lnTo>
                        <a:pt x="3" y="9"/>
                      </a:lnTo>
                      <a:lnTo>
                        <a:pt x="3" y="10"/>
                      </a:lnTo>
                      <a:lnTo>
                        <a:pt x="3" y="9"/>
                      </a:lnTo>
                      <a:lnTo>
                        <a:pt x="5" y="9"/>
                      </a:lnTo>
                      <a:lnTo>
                        <a:pt x="7" y="7"/>
                      </a:lnTo>
                      <a:lnTo>
                        <a:pt x="8" y="7"/>
                      </a:lnTo>
                      <a:lnTo>
                        <a:pt x="8" y="6"/>
                      </a:lnTo>
                      <a:lnTo>
                        <a:pt x="10" y="6"/>
                      </a:lnTo>
                      <a:lnTo>
                        <a:pt x="10" y="7"/>
                      </a:lnTo>
                      <a:lnTo>
                        <a:pt x="8" y="7"/>
                      </a:lnTo>
                      <a:lnTo>
                        <a:pt x="8" y="9"/>
                      </a:lnTo>
                      <a:lnTo>
                        <a:pt x="8" y="10"/>
                      </a:lnTo>
                      <a:lnTo>
                        <a:pt x="8" y="12"/>
                      </a:lnTo>
                      <a:lnTo>
                        <a:pt x="8" y="13"/>
                      </a:lnTo>
                      <a:lnTo>
                        <a:pt x="8" y="15"/>
                      </a:lnTo>
                      <a:lnTo>
                        <a:pt x="8" y="16"/>
                      </a:lnTo>
                      <a:lnTo>
                        <a:pt x="8" y="18"/>
                      </a:lnTo>
                      <a:lnTo>
                        <a:pt x="8" y="19"/>
                      </a:lnTo>
                      <a:lnTo>
                        <a:pt x="8" y="21"/>
                      </a:lnTo>
                      <a:lnTo>
                        <a:pt x="8" y="22"/>
                      </a:lnTo>
                      <a:lnTo>
                        <a:pt x="8" y="24"/>
                      </a:lnTo>
                      <a:lnTo>
                        <a:pt x="8" y="25"/>
                      </a:lnTo>
                      <a:lnTo>
                        <a:pt x="10" y="27"/>
                      </a:lnTo>
                      <a:lnTo>
                        <a:pt x="10" y="29"/>
                      </a:lnTo>
                      <a:lnTo>
                        <a:pt x="10" y="30"/>
                      </a:lnTo>
                      <a:lnTo>
                        <a:pt x="10" y="32"/>
                      </a:lnTo>
                      <a:lnTo>
                        <a:pt x="10" y="33"/>
                      </a:lnTo>
                      <a:lnTo>
                        <a:pt x="10" y="35"/>
                      </a:lnTo>
                      <a:lnTo>
                        <a:pt x="10" y="36"/>
                      </a:lnTo>
                      <a:lnTo>
                        <a:pt x="10" y="38"/>
                      </a:lnTo>
                      <a:lnTo>
                        <a:pt x="8" y="39"/>
                      </a:lnTo>
                      <a:lnTo>
                        <a:pt x="7" y="39"/>
                      </a:lnTo>
                      <a:lnTo>
                        <a:pt x="5" y="41"/>
                      </a:lnTo>
                      <a:lnTo>
                        <a:pt x="3" y="41"/>
                      </a:lnTo>
                      <a:lnTo>
                        <a:pt x="3" y="42"/>
                      </a:lnTo>
                      <a:lnTo>
                        <a:pt x="5" y="42"/>
                      </a:lnTo>
                      <a:lnTo>
                        <a:pt x="5" y="41"/>
                      </a:lnTo>
                      <a:lnTo>
                        <a:pt x="7" y="41"/>
                      </a:lnTo>
                      <a:lnTo>
                        <a:pt x="8" y="41"/>
                      </a:lnTo>
                      <a:lnTo>
                        <a:pt x="10" y="41"/>
                      </a:lnTo>
                      <a:lnTo>
                        <a:pt x="10" y="39"/>
                      </a:lnTo>
                      <a:lnTo>
                        <a:pt x="11" y="39"/>
                      </a:lnTo>
                      <a:lnTo>
                        <a:pt x="13" y="39"/>
                      </a:lnTo>
                      <a:lnTo>
                        <a:pt x="15" y="39"/>
                      </a:lnTo>
                      <a:lnTo>
                        <a:pt x="16" y="39"/>
                      </a:lnTo>
                      <a:lnTo>
                        <a:pt x="18" y="39"/>
                      </a:lnTo>
                      <a:lnTo>
                        <a:pt x="18" y="41"/>
                      </a:lnTo>
                      <a:lnTo>
                        <a:pt x="18" y="39"/>
                      </a:lnTo>
                      <a:lnTo>
                        <a:pt x="18" y="38"/>
                      </a:lnTo>
                      <a:lnTo>
                        <a:pt x="18" y="36"/>
                      </a:lnTo>
                      <a:lnTo>
                        <a:pt x="18" y="35"/>
                      </a:lnTo>
                      <a:lnTo>
                        <a:pt x="16" y="35"/>
                      </a:lnTo>
                      <a:lnTo>
                        <a:pt x="16" y="33"/>
                      </a:lnTo>
                      <a:lnTo>
                        <a:pt x="16" y="32"/>
                      </a:lnTo>
                      <a:lnTo>
                        <a:pt x="16" y="30"/>
                      </a:lnTo>
                      <a:lnTo>
                        <a:pt x="16" y="29"/>
                      </a:lnTo>
                      <a:lnTo>
                        <a:pt x="16" y="27"/>
                      </a:lnTo>
                      <a:lnTo>
                        <a:pt x="15" y="25"/>
                      </a:lnTo>
                      <a:lnTo>
                        <a:pt x="15" y="24"/>
                      </a:lnTo>
                      <a:lnTo>
                        <a:pt x="15" y="22"/>
                      </a:lnTo>
                      <a:lnTo>
                        <a:pt x="15" y="21"/>
                      </a:lnTo>
                      <a:lnTo>
                        <a:pt x="15" y="19"/>
                      </a:lnTo>
                      <a:lnTo>
                        <a:pt x="13" y="18"/>
                      </a:lnTo>
                      <a:lnTo>
                        <a:pt x="13" y="16"/>
                      </a:lnTo>
                      <a:lnTo>
                        <a:pt x="13" y="15"/>
                      </a:lnTo>
                      <a:lnTo>
                        <a:pt x="13" y="13"/>
                      </a:lnTo>
                      <a:lnTo>
                        <a:pt x="11" y="13"/>
                      </a:lnTo>
                      <a:lnTo>
                        <a:pt x="11" y="12"/>
                      </a:lnTo>
                      <a:lnTo>
                        <a:pt x="11" y="10"/>
                      </a:lnTo>
                      <a:lnTo>
                        <a:pt x="11" y="9"/>
                      </a:lnTo>
                      <a:lnTo>
                        <a:pt x="10" y="7"/>
                      </a:lnTo>
                      <a:lnTo>
                        <a:pt x="10" y="6"/>
                      </a:lnTo>
                      <a:lnTo>
                        <a:pt x="10" y="4"/>
                      </a:lnTo>
                      <a:lnTo>
                        <a:pt x="10" y="3"/>
                      </a:lnTo>
                      <a:lnTo>
                        <a:pt x="10" y="1"/>
                      </a:lnTo>
                      <a:lnTo>
                        <a:pt x="10" y="0"/>
                      </a:lnTo>
                      <a:close/>
                    </a:path>
                  </a:pathLst>
                </a:custGeom>
                <a:solidFill>
                  <a:srgbClr val="0000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8" name="Freeform 1616">
                  <a:extLst>
                    <a:ext uri="{FF2B5EF4-FFF2-40B4-BE49-F238E27FC236}">
                      <a16:creationId xmlns:a16="http://schemas.microsoft.com/office/drawing/2014/main" id="{587BE5A5-5F15-4B0F-B558-55AA76DF7772}"/>
                    </a:ext>
                  </a:extLst>
                </p:cNvPr>
                <p:cNvSpPr>
                  <a:spLocks/>
                </p:cNvSpPr>
                <p:nvPr/>
              </p:nvSpPr>
              <p:spPr bwMode="auto">
                <a:xfrm>
                  <a:off x="1205" y="2489"/>
                  <a:ext cx="19" cy="21"/>
                </a:xfrm>
                <a:custGeom>
                  <a:avLst/>
                  <a:gdLst>
                    <a:gd name="T0" fmla="*/ 8 w 19"/>
                    <a:gd name="T1" fmla="*/ 7 h 21"/>
                    <a:gd name="T2" fmla="*/ 10 w 19"/>
                    <a:gd name="T3" fmla="*/ 9 h 21"/>
                    <a:gd name="T4" fmla="*/ 11 w 19"/>
                    <a:gd name="T5" fmla="*/ 10 h 21"/>
                    <a:gd name="T6" fmla="*/ 11 w 19"/>
                    <a:gd name="T7" fmla="*/ 12 h 21"/>
                    <a:gd name="T8" fmla="*/ 13 w 19"/>
                    <a:gd name="T9" fmla="*/ 12 h 21"/>
                    <a:gd name="T10" fmla="*/ 14 w 19"/>
                    <a:gd name="T11" fmla="*/ 13 h 21"/>
                    <a:gd name="T12" fmla="*/ 16 w 19"/>
                    <a:gd name="T13" fmla="*/ 15 h 21"/>
                    <a:gd name="T14" fmla="*/ 17 w 19"/>
                    <a:gd name="T15" fmla="*/ 16 h 21"/>
                    <a:gd name="T16" fmla="*/ 17 w 19"/>
                    <a:gd name="T17" fmla="*/ 18 h 21"/>
                    <a:gd name="T18" fmla="*/ 16 w 19"/>
                    <a:gd name="T19" fmla="*/ 16 h 21"/>
                    <a:gd name="T20" fmla="*/ 14 w 19"/>
                    <a:gd name="T21" fmla="*/ 15 h 21"/>
                    <a:gd name="T22" fmla="*/ 13 w 19"/>
                    <a:gd name="T23" fmla="*/ 13 h 21"/>
                    <a:gd name="T24" fmla="*/ 13 w 19"/>
                    <a:gd name="T25" fmla="*/ 12 h 21"/>
                    <a:gd name="T26" fmla="*/ 11 w 19"/>
                    <a:gd name="T27" fmla="*/ 12 h 21"/>
                    <a:gd name="T28" fmla="*/ 10 w 19"/>
                    <a:gd name="T29" fmla="*/ 12 h 21"/>
                    <a:gd name="T30" fmla="*/ 10 w 19"/>
                    <a:gd name="T31" fmla="*/ 13 h 21"/>
                    <a:gd name="T32" fmla="*/ 11 w 19"/>
                    <a:gd name="T33" fmla="*/ 15 h 21"/>
                    <a:gd name="T34" fmla="*/ 11 w 19"/>
                    <a:gd name="T35" fmla="*/ 16 h 21"/>
                    <a:gd name="T36" fmla="*/ 11 w 19"/>
                    <a:gd name="T37" fmla="*/ 18 h 21"/>
                    <a:gd name="T38" fmla="*/ 11 w 19"/>
                    <a:gd name="T39" fmla="*/ 19 h 21"/>
                    <a:gd name="T40" fmla="*/ 11 w 19"/>
                    <a:gd name="T41" fmla="*/ 21 h 21"/>
                    <a:gd name="T42" fmla="*/ 11 w 19"/>
                    <a:gd name="T43" fmla="*/ 19 h 21"/>
                    <a:gd name="T44" fmla="*/ 11 w 19"/>
                    <a:gd name="T45" fmla="*/ 18 h 21"/>
                    <a:gd name="T46" fmla="*/ 10 w 19"/>
                    <a:gd name="T47" fmla="*/ 16 h 21"/>
                    <a:gd name="T48" fmla="*/ 10 w 19"/>
                    <a:gd name="T49" fmla="*/ 15 h 21"/>
                    <a:gd name="T50" fmla="*/ 10 w 19"/>
                    <a:gd name="T51" fmla="*/ 13 h 21"/>
                    <a:gd name="T52" fmla="*/ 10 w 19"/>
                    <a:gd name="T53" fmla="*/ 12 h 21"/>
                    <a:gd name="T54" fmla="*/ 8 w 19"/>
                    <a:gd name="T55" fmla="*/ 9 h 21"/>
                    <a:gd name="T56" fmla="*/ 6 w 19"/>
                    <a:gd name="T57" fmla="*/ 7 h 21"/>
                    <a:gd name="T58" fmla="*/ 5 w 19"/>
                    <a:gd name="T59" fmla="*/ 7 h 21"/>
                    <a:gd name="T60" fmla="*/ 3 w 19"/>
                    <a:gd name="T61" fmla="*/ 7 h 21"/>
                    <a:gd name="T62" fmla="*/ 2 w 19"/>
                    <a:gd name="T63" fmla="*/ 7 h 21"/>
                    <a:gd name="T64" fmla="*/ 0 w 19"/>
                    <a:gd name="T65" fmla="*/ 6 h 21"/>
                    <a:gd name="T66" fmla="*/ 0 w 19"/>
                    <a:gd name="T67" fmla="*/ 4 h 21"/>
                    <a:gd name="T68" fmla="*/ 0 w 19"/>
                    <a:gd name="T69" fmla="*/ 3 h 21"/>
                    <a:gd name="T70" fmla="*/ 0 w 19"/>
                    <a:gd name="T71" fmla="*/ 1 h 21"/>
                    <a:gd name="T72" fmla="*/ 0 w 19"/>
                    <a:gd name="T73" fmla="*/ 0 h 21"/>
                    <a:gd name="T74" fmla="*/ 0 w 19"/>
                    <a:gd name="T75" fmla="*/ 0 h 21"/>
                    <a:gd name="T76" fmla="*/ 0 w 19"/>
                    <a:gd name="T77" fmla="*/ 1 h 21"/>
                    <a:gd name="T78" fmla="*/ 2 w 19"/>
                    <a:gd name="T79" fmla="*/ 3 h 21"/>
                    <a:gd name="T80" fmla="*/ 3 w 19"/>
                    <a:gd name="T81" fmla="*/ 3 h 21"/>
                    <a:gd name="T82" fmla="*/ 3 w 19"/>
                    <a:gd name="T83" fmla="*/ 4 h 21"/>
                    <a:gd name="T84" fmla="*/ 5 w 19"/>
                    <a:gd name="T85" fmla="*/ 6 h 21"/>
                    <a:gd name="T86" fmla="*/ 6 w 19"/>
                    <a:gd name="T87" fmla="*/ 6 h 2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9" h="21">
                      <a:moveTo>
                        <a:pt x="6" y="6"/>
                      </a:moveTo>
                      <a:lnTo>
                        <a:pt x="8" y="7"/>
                      </a:lnTo>
                      <a:lnTo>
                        <a:pt x="10" y="9"/>
                      </a:lnTo>
                      <a:lnTo>
                        <a:pt x="11" y="10"/>
                      </a:lnTo>
                      <a:lnTo>
                        <a:pt x="11" y="12"/>
                      </a:lnTo>
                      <a:lnTo>
                        <a:pt x="13" y="12"/>
                      </a:lnTo>
                      <a:lnTo>
                        <a:pt x="14" y="13"/>
                      </a:lnTo>
                      <a:lnTo>
                        <a:pt x="14" y="15"/>
                      </a:lnTo>
                      <a:lnTo>
                        <a:pt x="16" y="15"/>
                      </a:lnTo>
                      <a:lnTo>
                        <a:pt x="17" y="16"/>
                      </a:lnTo>
                      <a:lnTo>
                        <a:pt x="19" y="18"/>
                      </a:lnTo>
                      <a:lnTo>
                        <a:pt x="17" y="18"/>
                      </a:lnTo>
                      <a:lnTo>
                        <a:pt x="17" y="16"/>
                      </a:lnTo>
                      <a:lnTo>
                        <a:pt x="16" y="16"/>
                      </a:lnTo>
                      <a:lnTo>
                        <a:pt x="14" y="15"/>
                      </a:lnTo>
                      <a:lnTo>
                        <a:pt x="13" y="13"/>
                      </a:lnTo>
                      <a:lnTo>
                        <a:pt x="13" y="12"/>
                      </a:lnTo>
                      <a:lnTo>
                        <a:pt x="11" y="12"/>
                      </a:lnTo>
                      <a:lnTo>
                        <a:pt x="10" y="10"/>
                      </a:lnTo>
                      <a:lnTo>
                        <a:pt x="10" y="12"/>
                      </a:lnTo>
                      <a:lnTo>
                        <a:pt x="10" y="13"/>
                      </a:lnTo>
                      <a:lnTo>
                        <a:pt x="11" y="13"/>
                      </a:lnTo>
                      <a:lnTo>
                        <a:pt x="11" y="15"/>
                      </a:lnTo>
                      <a:lnTo>
                        <a:pt x="11" y="16"/>
                      </a:lnTo>
                      <a:lnTo>
                        <a:pt x="11" y="18"/>
                      </a:lnTo>
                      <a:lnTo>
                        <a:pt x="11" y="19"/>
                      </a:lnTo>
                      <a:lnTo>
                        <a:pt x="11" y="21"/>
                      </a:lnTo>
                      <a:lnTo>
                        <a:pt x="11" y="19"/>
                      </a:lnTo>
                      <a:lnTo>
                        <a:pt x="11" y="18"/>
                      </a:lnTo>
                      <a:lnTo>
                        <a:pt x="10" y="16"/>
                      </a:lnTo>
                      <a:lnTo>
                        <a:pt x="10" y="15"/>
                      </a:lnTo>
                      <a:lnTo>
                        <a:pt x="10" y="13"/>
                      </a:lnTo>
                      <a:lnTo>
                        <a:pt x="10" y="12"/>
                      </a:lnTo>
                      <a:lnTo>
                        <a:pt x="8" y="10"/>
                      </a:lnTo>
                      <a:lnTo>
                        <a:pt x="8" y="9"/>
                      </a:lnTo>
                      <a:lnTo>
                        <a:pt x="6" y="7"/>
                      </a:lnTo>
                      <a:lnTo>
                        <a:pt x="5" y="7"/>
                      </a:lnTo>
                      <a:lnTo>
                        <a:pt x="3" y="7"/>
                      </a:lnTo>
                      <a:lnTo>
                        <a:pt x="2" y="7"/>
                      </a:lnTo>
                      <a:lnTo>
                        <a:pt x="0" y="6"/>
                      </a:lnTo>
                      <a:lnTo>
                        <a:pt x="0" y="4"/>
                      </a:lnTo>
                      <a:lnTo>
                        <a:pt x="0" y="3"/>
                      </a:lnTo>
                      <a:lnTo>
                        <a:pt x="0" y="1"/>
                      </a:lnTo>
                      <a:lnTo>
                        <a:pt x="0" y="0"/>
                      </a:lnTo>
                      <a:lnTo>
                        <a:pt x="0" y="1"/>
                      </a:lnTo>
                      <a:lnTo>
                        <a:pt x="2" y="1"/>
                      </a:lnTo>
                      <a:lnTo>
                        <a:pt x="2" y="3"/>
                      </a:lnTo>
                      <a:lnTo>
                        <a:pt x="3" y="3"/>
                      </a:lnTo>
                      <a:lnTo>
                        <a:pt x="3" y="4"/>
                      </a:lnTo>
                      <a:lnTo>
                        <a:pt x="5" y="4"/>
                      </a:lnTo>
                      <a:lnTo>
                        <a:pt x="5" y="6"/>
                      </a:lnTo>
                      <a:lnTo>
                        <a:pt x="6" y="6"/>
                      </a:lnTo>
                      <a:close/>
                    </a:path>
                  </a:pathLst>
                </a:custGeom>
                <a:solidFill>
                  <a:srgbClr val="0000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9" name="Freeform 1617">
                  <a:extLst>
                    <a:ext uri="{FF2B5EF4-FFF2-40B4-BE49-F238E27FC236}">
                      <a16:creationId xmlns:a16="http://schemas.microsoft.com/office/drawing/2014/main" id="{B0C3B9E6-9F33-4EA9-B375-A02C66ACBFDC}"/>
                    </a:ext>
                  </a:extLst>
                </p:cNvPr>
                <p:cNvSpPr>
                  <a:spLocks/>
                </p:cNvSpPr>
                <p:nvPr/>
              </p:nvSpPr>
              <p:spPr bwMode="auto">
                <a:xfrm>
                  <a:off x="1154" y="2464"/>
                  <a:ext cx="3" cy="6"/>
                </a:xfrm>
                <a:custGeom>
                  <a:avLst/>
                  <a:gdLst>
                    <a:gd name="T0" fmla="*/ 2 w 3"/>
                    <a:gd name="T1" fmla="*/ 0 h 6"/>
                    <a:gd name="T2" fmla="*/ 2 w 3"/>
                    <a:gd name="T3" fmla="*/ 0 h 6"/>
                    <a:gd name="T4" fmla="*/ 2 w 3"/>
                    <a:gd name="T5" fmla="*/ 2 h 6"/>
                    <a:gd name="T6" fmla="*/ 0 w 3"/>
                    <a:gd name="T7" fmla="*/ 2 h 6"/>
                    <a:gd name="T8" fmla="*/ 0 w 3"/>
                    <a:gd name="T9" fmla="*/ 3 h 6"/>
                    <a:gd name="T10" fmla="*/ 0 w 3"/>
                    <a:gd name="T11" fmla="*/ 3 h 6"/>
                    <a:gd name="T12" fmla="*/ 0 w 3"/>
                    <a:gd name="T13" fmla="*/ 3 h 6"/>
                    <a:gd name="T14" fmla="*/ 0 w 3"/>
                    <a:gd name="T15" fmla="*/ 5 h 6"/>
                    <a:gd name="T16" fmla="*/ 0 w 3"/>
                    <a:gd name="T17" fmla="*/ 5 h 6"/>
                    <a:gd name="T18" fmla="*/ 0 w 3"/>
                    <a:gd name="T19" fmla="*/ 5 h 6"/>
                    <a:gd name="T20" fmla="*/ 0 w 3"/>
                    <a:gd name="T21" fmla="*/ 6 h 6"/>
                    <a:gd name="T22" fmla="*/ 2 w 3"/>
                    <a:gd name="T23" fmla="*/ 6 h 6"/>
                    <a:gd name="T24" fmla="*/ 2 w 3"/>
                    <a:gd name="T25" fmla="*/ 6 h 6"/>
                    <a:gd name="T26" fmla="*/ 2 w 3"/>
                    <a:gd name="T27" fmla="*/ 6 h 6"/>
                    <a:gd name="T28" fmla="*/ 2 w 3"/>
                    <a:gd name="T29" fmla="*/ 5 h 6"/>
                    <a:gd name="T30" fmla="*/ 2 w 3"/>
                    <a:gd name="T31" fmla="*/ 5 h 6"/>
                    <a:gd name="T32" fmla="*/ 3 w 3"/>
                    <a:gd name="T33" fmla="*/ 5 h 6"/>
                    <a:gd name="T34" fmla="*/ 3 w 3"/>
                    <a:gd name="T35" fmla="*/ 3 h 6"/>
                    <a:gd name="T36" fmla="*/ 3 w 3"/>
                    <a:gd name="T37" fmla="*/ 3 h 6"/>
                    <a:gd name="T38" fmla="*/ 3 w 3"/>
                    <a:gd name="T39" fmla="*/ 3 h 6"/>
                    <a:gd name="T40" fmla="*/ 3 w 3"/>
                    <a:gd name="T41" fmla="*/ 3 h 6"/>
                    <a:gd name="T42" fmla="*/ 2 w 3"/>
                    <a:gd name="T43" fmla="*/ 3 h 6"/>
                    <a:gd name="T44" fmla="*/ 2 w 3"/>
                    <a:gd name="T45" fmla="*/ 5 h 6"/>
                    <a:gd name="T46" fmla="*/ 2 w 3"/>
                    <a:gd name="T47" fmla="*/ 3 h 6"/>
                    <a:gd name="T48" fmla="*/ 2 w 3"/>
                    <a:gd name="T49" fmla="*/ 3 h 6"/>
                    <a:gd name="T50" fmla="*/ 2 w 3"/>
                    <a:gd name="T51" fmla="*/ 2 h 6"/>
                    <a:gd name="T52" fmla="*/ 2 w 3"/>
                    <a:gd name="T53" fmla="*/ 2 h 6"/>
                    <a:gd name="T54" fmla="*/ 2 w 3"/>
                    <a:gd name="T55" fmla="*/ 0 h 6"/>
                    <a:gd name="T56" fmla="*/ 2 w 3"/>
                    <a:gd name="T57" fmla="*/ 0 h 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 h="6">
                      <a:moveTo>
                        <a:pt x="2" y="0"/>
                      </a:moveTo>
                      <a:lnTo>
                        <a:pt x="2" y="0"/>
                      </a:lnTo>
                      <a:lnTo>
                        <a:pt x="2" y="2"/>
                      </a:lnTo>
                      <a:lnTo>
                        <a:pt x="0" y="2"/>
                      </a:lnTo>
                      <a:lnTo>
                        <a:pt x="0" y="3"/>
                      </a:lnTo>
                      <a:lnTo>
                        <a:pt x="0" y="5"/>
                      </a:lnTo>
                      <a:lnTo>
                        <a:pt x="0" y="6"/>
                      </a:lnTo>
                      <a:lnTo>
                        <a:pt x="2" y="6"/>
                      </a:lnTo>
                      <a:lnTo>
                        <a:pt x="2" y="5"/>
                      </a:lnTo>
                      <a:lnTo>
                        <a:pt x="3" y="5"/>
                      </a:lnTo>
                      <a:lnTo>
                        <a:pt x="3" y="3"/>
                      </a:lnTo>
                      <a:lnTo>
                        <a:pt x="2" y="3"/>
                      </a:lnTo>
                      <a:lnTo>
                        <a:pt x="2" y="5"/>
                      </a:lnTo>
                      <a:lnTo>
                        <a:pt x="2" y="3"/>
                      </a:lnTo>
                      <a:lnTo>
                        <a:pt x="2" y="2"/>
                      </a:lnTo>
                      <a:lnTo>
                        <a:pt x="2"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0" name="Freeform 1618">
                  <a:extLst>
                    <a:ext uri="{FF2B5EF4-FFF2-40B4-BE49-F238E27FC236}">
                      <a16:creationId xmlns:a16="http://schemas.microsoft.com/office/drawing/2014/main" id="{08DA5EBC-E033-4C06-90C5-1F5E14D6C5CD}"/>
                    </a:ext>
                  </a:extLst>
                </p:cNvPr>
                <p:cNvSpPr>
                  <a:spLocks/>
                </p:cNvSpPr>
                <p:nvPr/>
              </p:nvSpPr>
              <p:spPr bwMode="auto">
                <a:xfrm>
                  <a:off x="1207" y="2481"/>
                  <a:ext cx="20" cy="17"/>
                </a:xfrm>
                <a:custGeom>
                  <a:avLst/>
                  <a:gdLst>
                    <a:gd name="T0" fmla="*/ 20 w 20"/>
                    <a:gd name="T1" fmla="*/ 17 h 17"/>
                    <a:gd name="T2" fmla="*/ 20 w 20"/>
                    <a:gd name="T3" fmla="*/ 15 h 17"/>
                    <a:gd name="T4" fmla="*/ 19 w 20"/>
                    <a:gd name="T5" fmla="*/ 14 h 17"/>
                    <a:gd name="T6" fmla="*/ 17 w 20"/>
                    <a:gd name="T7" fmla="*/ 12 h 17"/>
                    <a:gd name="T8" fmla="*/ 17 w 20"/>
                    <a:gd name="T9" fmla="*/ 11 h 17"/>
                    <a:gd name="T10" fmla="*/ 15 w 20"/>
                    <a:gd name="T11" fmla="*/ 9 h 17"/>
                    <a:gd name="T12" fmla="*/ 15 w 20"/>
                    <a:gd name="T13" fmla="*/ 6 h 17"/>
                    <a:gd name="T14" fmla="*/ 15 w 20"/>
                    <a:gd name="T15" fmla="*/ 5 h 17"/>
                    <a:gd name="T16" fmla="*/ 17 w 20"/>
                    <a:gd name="T17" fmla="*/ 5 h 17"/>
                    <a:gd name="T18" fmla="*/ 17 w 20"/>
                    <a:gd name="T19" fmla="*/ 3 h 17"/>
                    <a:gd name="T20" fmla="*/ 15 w 20"/>
                    <a:gd name="T21" fmla="*/ 2 h 17"/>
                    <a:gd name="T22" fmla="*/ 15 w 20"/>
                    <a:gd name="T23" fmla="*/ 3 h 17"/>
                    <a:gd name="T24" fmla="*/ 14 w 20"/>
                    <a:gd name="T25" fmla="*/ 3 h 17"/>
                    <a:gd name="T26" fmla="*/ 14 w 20"/>
                    <a:gd name="T27" fmla="*/ 5 h 17"/>
                    <a:gd name="T28" fmla="*/ 12 w 20"/>
                    <a:gd name="T29" fmla="*/ 5 h 17"/>
                    <a:gd name="T30" fmla="*/ 11 w 20"/>
                    <a:gd name="T31" fmla="*/ 5 h 17"/>
                    <a:gd name="T32" fmla="*/ 11 w 20"/>
                    <a:gd name="T33" fmla="*/ 3 h 17"/>
                    <a:gd name="T34" fmla="*/ 9 w 20"/>
                    <a:gd name="T35" fmla="*/ 2 h 17"/>
                    <a:gd name="T36" fmla="*/ 9 w 20"/>
                    <a:gd name="T37" fmla="*/ 0 h 17"/>
                    <a:gd name="T38" fmla="*/ 8 w 20"/>
                    <a:gd name="T39" fmla="*/ 0 h 17"/>
                    <a:gd name="T40" fmla="*/ 8 w 20"/>
                    <a:gd name="T41" fmla="*/ 0 h 17"/>
                    <a:gd name="T42" fmla="*/ 6 w 20"/>
                    <a:gd name="T43" fmla="*/ 0 h 17"/>
                    <a:gd name="T44" fmla="*/ 6 w 20"/>
                    <a:gd name="T45" fmla="*/ 2 h 17"/>
                    <a:gd name="T46" fmla="*/ 4 w 20"/>
                    <a:gd name="T47" fmla="*/ 2 h 17"/>
                    <a:gd name="T48" fmla="*/ 4 w 20"/>
                    <a:gd name="T49" fmla="*/ 3 h 17"/>
                    <a:gd name="T50" fmla="*/ 3 w 20"/>
                    <a:gd name="T51" fmla="*/ 3 h 17"/>
                    <a:gd name="T52" fmla="*/ 1 w 20"/>
                    <a:gd name="T53" fmla="*/ 5 h 17"/>
                    <a:gd name="T54" fmla="*/ 1 w 20"/>
                    <a:gd name="T55" fmla="*/ 6 h 17"/>
                    <a:gd name="T56" fmla="*/ 0 w 20"/>
                    <a:gd name="T57" fmla="*/ 6 h 17"/>
                    <a:gd name="T58" fmla="*/ 0 w 20"/>
                    <a:gd name="T59" fmla="*/ 8 h 17"/>
                    <a:gd name="T60" fmla="*/ 0 w 20"/>
                    <a:gd name="T61" fmla="*/ 8 h 17"/>
                    <a:gd name="T62" fmla="*/ 1 w 20"/>
                    <a:gd name="T63" fmla="*/ 9 h 17"/>
                    <a:gd name="T64" fmla="*/ 1 w 20"/>
                    <a:gd name="T65" fmla="*/ 11 h 17"/>
                    <a:gd name="T66" fmla="*/ 3 w 20"/>
                    <a:gd name="T67" fmla="*/ 12 h 17"/>
                    <a:gd name="T68" fmla="*/ 4 w 20"/>
                    <a:gd name="T69" fmla="*/ 12 h 17"/>
                    <a:gd name="T70" fmla="*/ 6 w 20"/>
                    <a:gd name="T71" fmla="*/ 12 h 17"/>
                    <a:gd name="T72" fmla="*/ 8 w 20"/>
                    <a:gd name="T73" fmla="*/ 12 h 17"/>
                    <a:gd name="T74" fmla="*/ 9 w 20"/>
                    <a:gd name="T75" fmla="*/ 12 h 17"/>
                    <a:gd name="T76" fmla="*/ 11 w 20"/>
                    <a:gd name="T77" fmla="*/ 12 h 17"/>
                    <a:gd name="T78" fmla="*/ 12 w 20"/>
                    <a:gd name="T79" fmla="*/ 12 h 17"/>
                    <a:gd name="T80" fmla="*/ 14 w 20"/>
                    <a:gd name="T81" fmla="*/ 12 h 17"/>
                    <a:gd name="T82" fmla="*/ 15 w 20"/>
                    <a:gd name="T83" fmla="*/ 14 h 17"/>
                    <a:gd name="T84" fmla="*/ 17 w 20"/>
                    <a:gd name="T85" fmla="*/ 14 h 17"/>
                    <a:gd name="T86" fmla="*/ 19 w 20"/>
                    <a:gd name="T87" fmla="*/ 15 h 17"/>
                    <a:gd name="T88" fmla="*/ 20 w 20"/>
                    <a:gd name="T89" fmla="*/ 17 h 1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0" h="17">
                      <a:moveTo>
                        <a:pt x="20" y="17"/>
                      </a:moveTo>
                      <a:lnTo>
                        <a:pt x="20" y="17"/>
                      </a:lnTo>
                      <a:lnTo>
                        <a:pt x="20" y="15"/>
                      </a:lnTo>
                      <a:lnTo>
                        <a:pt x="19" y="14"/>
                      </a:lnTo>
                      <a:lnTo>
                        <a:pt x="19" y="12"/>
                      </a:lnTo>
                      <a:lnTo>
                        <a:pt x="17" y="12"/>
                      </a:lnTo>
                      <a:lnTo>
                        <a:pt x="17" y="11"/>
                      </a:lnTo>
                      <a:lnTo>
                        <a:pt x="15" y="9"/>
                      </a:lnTo>
                      <a:lnTo>
                        <a:pt x="15" y="8"/>
                      </a:lnTo>
                      <a:lnTo>
                        <a:pt x="15" y="6"/>
                      </a:lnTo>
                      <a:lnTo>
                        <a:pt x="15" y="5"/>
                      </a:lnTo>
                      <a:lnTo>
                        <a:pt x="17" y="5"/>
                      </a:lnTo>
                      <a:lnTo>
                        <a:pt x="17" y="3"/>
                      </a:lnTo>
                      <a:lnTo>
                        <a:pt x="15" y="3"/>
                      </a:lnTo>
                      <a:lnTo>
                        <a:pt x="15" y="2"/>
                      </a:lnTo>
                      <a:lnTo>
                        <a:pt x="15" y="3"/>
                      </a:lnTo>
                      <a:lnTo>
                        <a:pt x="14" y="3"/>
                      </a:lnTo>
                      <a:lnTo>
                        <a:pt x="14" y="5"/>
                      </a:lnTo>
                      <a:lnTo>
                        <a:pt x="12" y="5"/>
                      </a:lnTo>
                      <a:lnTo>
                        <a:pt x="11" y="5"/>
                      </a:lnTo>
                      <a:lnTo>
                        <a:pt x="11" y="3"/>
                      </a:lnTo>
                      <a:lnTo>
                        <a:pt x="9" y="2"/>
                      </a:lnTo>
                      <a:lnTo>
                        <a:pt x="9" y="0"/>
                      </a:lnTo>
                      <a:lnTo>
                        <a:pt x="8" y="0"/>
                      </a:lnTo>
                      <a:lnTo>
                        <a:pt x="6" y="0"/>
                      </a:lnTo>
                      <a:lnTo>
                        <a:pt x="6" y="2"/>
                      </a:lnTo>
                      <a:lnTo>
                        <a:pt x="4" y="2"/>
                      </a:lnTo>
                      <a:lnTo>
                        <a:pt x="4" y="3"/>
                      </a:lnTo>
                      <a:lnTo>
                        <a:pt x="3" y="3"/>
                      </a:lnTo>
                      <a:lnTo>
                        <a:pt x="1" y="5"/>
                      </a:lnTo>
                      <a:lnTo>
                        <a:pt x="1" y="6"/>
                      </a:lnTo>
                      <a:lnTo>
                        <a:pt x="0" y="6"/>
                      </a:lnTo>
                      <a:lnTo>
                        <a:pt x="0" y="8"/>
                      </a:lnTo>
                      <a:lnTo>
                        <a:pt x="0" y="9"/>
                      </a:lnTo>
                      <a:lnTo>
                        <a:pt x="1" y="9"/>
                      </a:lnTo>
                      <a:lnTo>
                        <a:pt x="1" y="11"/>
                      </a:lnTo>
                      <a:lnTo>
                        <a:pt x="3" y="11"/>
                      </a:lnTo>
                      <a:lnTo>
                        <a:pt x="3" y="12"/>
                      </a:lnTo>
                      <a:lnTo>
                        <a:pt x="4" y="12"/>
                      </a:lnTo>
                      <a:lnTo>
                        <a:pt x="6" y="12"/>
                      </a:lnTo>
                      <a:lnTo>
                        <a:pt x="8" y="12"/>
                      </a:lnTo>
                      <a:lnTo>
                        <a:pt x="9" y="12"/>
                      </a:lnTo>
                      <a:lnTo>
                        <a:pt x="11" y="12"/>
                      </a:lnTo>
                      <a:lnTo>
                        <a:pt x="12" y="12"/>
                      </a:lnTo>
                      <a:lnTo>
                        <a:pt x="14" y="12"/>
                      </a:lnTo>
                      <a:lnTo>
                        <a:pt x="14" y="14"/>
                      </a:lnTo>
                      <a:lnTo>
                        <a:pt x="15" y="14"/>
                      </a:lnTo>
                      <a:lnTo>
                        <a:pt x="17" y="14"/>
                      </a:lnTo>
                      <a:lnTo>
                        <a:pt x="17" y="15"/>
                      </a:lnTo>
                      <a:lnTo>
                        <a:pt x="19" y="15"/>
                      </a:lnTo>
                      <a:lnTo>
                        <a:pt x="20" y="17"/>
                      </a:lnTo>
                      <a:close/>
                    </a:path>
                  </a:pathLst>
                </a:custGeom>
                <a:solidFill>
                  <a:srgbClr val="FFBF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1" name="Freeform 1619">
                  <a:extLst>
                    <a:ext uri="{FF2B5EF4-FFF2-40B4-BE49-F238E27FC236}">
                      <a16:creationId xmlns:a16="http://schemas.microsoft.com/office/drawing/2014/main" id="{482CD22D-744F-4DBB-874F-3D3D86427998}"/>
                    </a:ext>
                  </a:extLst>
                </p:cNvPr>
                <p:cNvSpPr>
                  <a:spLocks/>
                </p:cNvSpPr>
                <p:nvPr/>
              </p:nvSpPr>
              <p:spPr bwMode="auto">
                <a:xfrm>
                  <a:off x="1224" y="2489"/>
                  <a:ext cx="3" cy="9"/>
                </a:xfrm>
                <a:custGeom>
                  <a:avLst/>
                  <a:gdLst>
                    <a:gd name="T0" fmla="*/ 0 w 3"/>
                    <a:gd name="T1" fmla="*/ 0 h 9"/>
                    <a:gd name="T2" fmla="*/ 0 w 3"/>
                    <a:gd name="T3" fmla="*/ 0 h 9"/>
                    <a:gd name="T4" fmla="*/ 0 w 3"/>
                    <a:gd name="T5" fmla="*/ 0 h 9"/>
                    <a:gd name="T6" fmla="*/ 0 w 3"/>
                    <a:gd name="T7" fmla="*/ 1 h 9"/>
                    <a:gd name="T8" fmla="*/ 0 w 3"/>
                    <a:gd name="T9" fmla="*/ 1 h 9"/>
                    <a:gd name="T10" fmla="*/ 0 w 3"/>
                    <a:gd name="T11" fmla="*/ 3 h 9"/>
                    <a:gd name="T12" fmla="*/ 0 w 3"/>
                    <a:gd name="T13" fmla="*/ 3 h 9"/>
                    <a:gd name="T14" fmla="*/ 0 w 3"/>
                    <a:gd name="T15" fmla="*/ 4 h 9"/>
                    <a:gd name="T16" fmla="*/ 2 w 3"/>
                    <a:gd name="T17" fmla="*/ 4 h 9"/>
                    <a:gd name="T18" fmla="*/ 2 w 3"/>
                    <a:gd name="T19" fmla="*/ 6 h 9"/>
                    <a:gd name="T20" fmla="*/ 2 w 3"/>
                    <a:gd name="T21" fmla="*/ 6 h 9"/>
                    <a:gd name="T22" fmla="*/ 2 w 3"/>
                    <a:gd name="T23" fmla="*/ 6 h 9"/>
                    <a:gd name="T24" fmla="*/ 3 w 3"/>
                    <a:gd name="T25" fmla="*/ 7 h 9"/>
                    <a:gd name="T26" fmla="*/ 3 w 3"/>
                    <a:gd name="T27" fmla="*/ 7 h 9"/>
                    <a:gd name="T28" fmla="*/ 3 w 3"/>
                    <a:gd name="T29" fmla="*/ 9 h 9"/>
                    <a:gd name="T30" fmla="*/ 3 w 3"/>
                    <a:gd name="T31" fmla="*/ 9 h 9"/>
                    <a:gd name="T32" fmla="*/ 3 w 3"/>
                    <a:gd name="T33" fmla="*/ 9 h 9"/>
                    <a:gd name="T34" fmla="*/ 3 w 3"/>
                    <a:gd name="T35" fmla="*/ 7 h 9"/>
                    <a:gd name="T36" fmla="*/ 3 w 3"/>
                    <a:gd name="T37" fmla="*/ 7 h 9"/>
                    <a:gd name="T38" fmla="*/ 2 w 3"/>
                    <a:gd name="T39" fmla="*/ 6 h 9"/>
                    <a:gd name="T40" fmla="*/ 2 w 3"/>
                    <a:gd name="T41" fmla="*/ 6 h 9"/>
                    <a:gd name="T42" fmla="*/ 2 w 3"/>
                    <a:gd name="T43" fmla="*/ 6 h 9"/>
                    <a:gd name="T44" fmla="*/ 2 w 3"/>
                    <a:gd name="T45" fmla="*/ 4 h 9"/>
                    <a:gd name="T46" fmla="*/ 0 w 3"/>
                    <a:gd name="T47" fmla="*/ 4 h 9"/>
                    <a:gd name="T48" fmla="*/ 0 w 3"/>
                    <a:gd name="T49" fmla="*/ 3 h 9"/>
                    <a:gd name="T50" fmla="*/ 0 w 3"/>
                    <a:gd name="T51" fmla="*/ 3 h 9"/>
                    <a:gd name="T52" fmla="*/ 0 w 3"/>
                    <a:gd name="T53" fmla="*/ 1 h 9"/>
                    <a:gd name="T54" fmla="*/ 0 w 3"/>
                    <a:gd name="T55" fmla="*/ 0 h 9"/>
                    <a:gd name="T56" fmla="*/ 0 w 3"/>
                    <a:gd name="T57" fmla="*/ 0 h 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 h="9">
                      <a:moveTo>
                        <a:pt x="0" y="0"/>
                      </a:moveTo>
                      <a:lnTo>
                        <a:pt x="0" y="0"/>
                      </a:lnTo>
                      <a:lnTo>
                        <a:pt x="0" y="1"/>
                      </a:lnTo>
                      <a:lnTo>
                        <a:pt x="0" y="3"/>
                      </a:lnTo>
                      <a:lnTo>
                        <a:pt x="0" y="4"/>
                      </a:lnTo>
                      <a:lnTo>
                        <a:pt x="2" y="4"/>
                      </a:lnTo>
                      <a:lnTo>
                        <a:pt x="2" y="6"/>
                      </a:lnTo>
                      <a:lnTo>
                        <a:pt x="3" y="7"/>
                      </a:lnTo>
                      <a:lnTo>
                        <a:pt x="3" y="9"/>
                      </a:lnTo>
                      <a:lnTo>
                        <a:pt x="3" y="7"/>
                      </a:lnTo>
                      <a:lnTo>
                        <a:pt x="2" y="6"/>
                      </a:lnTo>
                      <a:lnTo>
                        <a:pt x="2" y="4"/>
                      </a:lnTo>
                      <a:lnTo>
                        <a:pt x="0" y="4"/>
                      </a:lnTo>
                      <a:lnTo>
                        <a:pt x="0" y="3"/>
                      </a:lnTo>
                      <a:lnTo>
                        <a:pt x="0"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2" name="Freeform 1620">
                  <a:extLst>
                    <a:ext uri="{FF2B5EF4-FFF2-40B4-BE49-F238E27FC236}">
                      <a16:creationId xmlns:a16="http://schemas.microsoft.com/office/drawing/2014/main" id="{22A343DC-E9FE-411C-928B-1D2C9730BF5B}"/>
                    </a:ext>
                  </a:extLst>
                </p:cNvPr>
                <p:cNvSpPr>
                  <a:spLocks/>
                </p:cNvSpPr>
                <p:nvPr/>
              </p:nvSpPr>
              <p:spPr bwMode="auto">
                <a:xfrm>
                  <a:off x="1224" y="2484"/>
                  <a:ext cx="1" cy="5"/>
                </a:xfrm>
                <a:custGeom>
                  <a:avLst/>
                  <a:gdLst>
                    <a:gd name="T0" fmla="*/ 0 w 1"/>
                    <a:gd name="T1" fmla="*/ 0 h 5"/>
                    <a:gd name="T2" fmla="*/ 0 w 1"/>
                    <a:gd name="T3" fmla="*/ 0 h 5"/>
                    <a:gd name="T4" fmla="*/ 0 w 1"/>
                    <a:gd name="T5" fmla="*/ 0 h 5"/>
                    <a:gd name="T6" fmla="*/ 0 w 1"/>
                    <a:gd name="T7" fmla="*/ 2 h 5"/>
                    <a:gd name="T8" fmla="*/ 0 w 1"/>
                    <a:gd name="T9" fmla="*/ 2 h 5"/>
                    <a:gd name="T10" fmla="*/ 0 w 1"/>
                    <a:gd name="T11" fmla="*/ 3 h 5"/>
                    <a:gd name="T12" fmla="*/ 0 w 1"/>
                    <a:gd name="T13" fmla="*/ 3 h 5"/>
                    <a:gd name="T14" fmla="*/ 0 w 1"/>
                    <a:gd name="T15" fmla="*/ 3 h 5"/>
                    <a:gd name="T16" fmla="*/ 0 w 1"/>
                    <a:gd name="T17" fmla="*/ 5 h 5"/>
                    <a:gd name="T18" fmla="*/ 0 w 1"/>
                    <a:gd name="T19" fmla="*/ 3 h 5"/>
                    <a:gd name="T20" fmla="*/ 0 w 1"/>
                    <a:gd name="T21" fmla="*/ 3 h 5"/>
                    <a:gd name="T22" fmla="*/ 0 w 1"/>
                    <a:gd name="T23" fmla="*/ 3 h 5"/>
                    <a:gd name="T24" fmla="*/ 0 w 1"/>
                    <a:gd name="T25" fmla="*/ 2 h 5"/>
                    <a:gd name="T26" fmla="*/ 0 w 1"/>
                    <a:gd name="T27" fmla="*/ 2 h 5"/>
                    <a:gd name="T28" fmla="*/ 0 w 1"/>
                    <a:gd name="T29" fmla="*/ 0 h 5"/>
                    <a:gd name="T30" fmla="*/ 0 w 1"/>
                    <a:gd name="T31" fmla="*/ 0 h 5"/>
                    <a:gd name="T32" fmla="*/ 0 w 1"/>
                    <a:gd name="T33" fmla="*/ 0 h 5"/>
                    <a:gd name="T34" fmla="*/ 0 w 1"/>
                    <a:gd name="T35" fmla="*/ 0 h 5"/>
                    <a:gd name="T36" fmla="*/ 0 w 1"/>
                    <a:gd name="T37" fmla="*/ 0 h 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 h="5">
                      <a:moveTo>
                        <a:pt x="0" y="0"/>
                      </a:moveTo>
                      <a:lnTo>
                        <a:pt x="0" y="0"/>
                      </a:lnTo>
                      <a:lnTo>
                        <a:pt x="0" y="2"/>
                      </a:lnTo>
                      <a:lnTo>
                        <a:pt x="0" y="3"/>
                      </a:lnTo>
                      <a:lnTo>
                        <a:pt x="0" y="5"/>
                      </a:lnTo>
                      <a:lnTo>
                        <a:pt x="0" y="3"/>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3" name="Freeform 1621">
                  <a:extLst>
                    <a:ext uri="{FF2B5EF4-FFF2-40B4-BE49-F238E27FC236}">
                      <a16:creationId xmlns:a16="http://schemas.microsoft.com/office/drawing/2014/main" id="{4689097D-912A-4C31-9D92-5C62556D89FA}"/>
                    </a:ext>
                  </a:extLst>
                </p:cNvPr>
                <p:cNvSpPr>
                  <a:spLocks/>
                </p:cNvSpPr>
                <p:nvPr/>
              </p:nvSpPr>
              <p:spPr bwMode="auto">
                <a:xfrm>
                  <a:off x="1221" y="2484"/>
                  <a:ext cx="3" cy="1"/>
                </a:xfrm>
                <a:custGeom>
                  <a:avLst/>
                  <a:gdLst>
                    <a:gd name="T0" fmla="*/ 0 w 3"/>
                    <a:gd name="T1" fmla="*/ 0 h 1"/>
                    <a:gd name="T2" fmla="*/ 0 w 3"/>
                    <a:gd name="T3" fmla="*/ 0 h 1"/>
                    <a:gd name="T4" fmla="*/ 0 w 3"/>
                    <a:gd name="T5" fmla="*/ 0 h 1"/>
                    <a:gd name="T6" fmla="*/ 1 w 3"/>
                    <a:gd name="T7" fmla="*/ 0 h 1"/>
                    <a:gd name="T8" fmla="*/ 1 w 3"/>
                    <a:gd name="T9" fmla="*/ 0 h 1"/>
                    <a:gd name="T10" fmla="*/ 1 w 3"/>
                    <a:gd name="T11" fmla="*/ 0 h 1"/>
                    <a:gd name="T12" fmla="*/ 3 w 3"/>
                    <a:gd name="T13" fmla="*/ 0 h 1"/>
                    <a:gd name="T14" fmla="*/ 1 w 3"/>
                    <a:gd name="T15" fmla="*/ 0 h 1"/>
                    <a:gd name="T16" fmla="*/ 1 w 3"/>
                    <a:gd name="T17" fmla="*/ 0 h 1"/>
                    <a:gd name="T18" fmla="*/ 0 w 3"/>
                    <a:gd name="T19" fmla="*/ 0 h 1"/>
                    <a:gd name="T20" fmla="*/ 0 w 3"/>
                    <a:gd name="T21" fmla="*/ 0 h 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 h="1">
                      <a:moveTo>
                        <a:pt x="0" y="0"/>
                      </a:moveTo>
                      <a:lnTo>
                        <a:pt x="0" y="0"/>
                      </a:lnTo>
                      <a:lnTo>
                        <a:pt x="1" y="0"/>
                      </a:lnTo>
                      <a:lnTo>
                        <a:pt x="3" y="0"/>
                      </a:lnTo>
                      <a:lnTo>
                        <a:pt x="1"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4" name="Rectangle 1622">
                  <a:extLst>
                    <a:ext uri="{FF2B5EF4-FFF2-40B4-BE49-F238E27FC236}">
                      <a16:creationId xmlns:a16="http://schemas.microsoft.com/office/drawing/2014/main" id="{0C4A26FD-41D1-4CB6-BCD2-B56A5E70F3B6}"/>
                    </a:ext>
                  </a:extLst>
                </p:cNvPr>
                <p:cNvSpPr>
                  <a:spLocks noChangeArrowheads="1"/>
                </p:cNvSpPr>
                <p:nvPr/>
              </p:nvSpPr>
              <p:spPr bwMode="auto">
                <a:xfrm>
                  <a:off x="1221" y="2486"/>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765" name="Line 1623">
                  <a:extLst>
                    <a:ext uri="{FF2B5EF4-FFF2-40B4-BE49-F238E27FC236}">
                      <a16:creationId xmlns:a16="http://schemas.microsoft.com/office/drawing/2014/main" id="{FFB60CDA-0E6D-45D5-BFB9-377564313C48}"/>
                    </a:ext>
                  </a:extLst>
                </p:cNvPr>
                <p:cNvSpPr>
                  <a:spLocks noChangeShapeType="1"/>
                </p:cNvSpPr>
                <p:nvPr/>
              </p:nvSpPr>
              <p:spPr bwMode="auto">
                <a:xfrm>
                  <a:off x="1219" y="2486"/>
                  <a:ext cx="1"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6" name="Rectangle 1624">
                  <a:extLst>
                    <a:ext uri="{FF2B5EF4-FFF2-40B4-BE49-F238E27FC236}">
                      <a16:creationId xmlns:a16="http://schemas.microsoft.com/office/drawing/2014/main" id="{D3372CFD-D85D-405F-AA09-F25E3403EBF5}"/>
                    </a:ext>
                  </a:extLst>
                </p:cNvPr>
                <p:cNvSpPr>
                  <a:spLocks noChangeArrowheads="1"/>
                </p:cNvSpPr>
                <p:nvPr/>
              </p:nvSpPr>
              <p:spPr bwMode="auto">
                <a:xfrm>
                  <a:off x="1219" y="2486"/>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767" name="Freeform 1625">
                  <a:extLst>
                    <a:ext uri="{FF2B5EF4-FFF2-40B4-BE49-F238E27FC236}">
                      <a16:creationId xmlns:a16="http://schemas.microsoft.com/office/drawing/2014/main" id="{472531C2-D9EB-4F90-BA86-21B27BA520E2}"/>
                    </a:ext>
                  </a:extLst>
                </p:cNvPr>
                <p:cNvSpPr>
                  <a:spLocks/>
                </p:cNvSpPr>
                <p:nvPr/>
              </p:nvSpPr>
              <p:spPr bwMode="auto">
                <a:xfrm>
                  <a:off x="1215" y="2481"/>
                  <a:ext cx="4" cy="3"/>
                </a:xfrm>
                <a:custGeom>
                  <a:avLst/>
                  <a:gdLst>
                    <a:gd name="T0" fmla="*/ 0 w 4"/>
                    <a:gd name="T1" fmla="*/ 0 h 3"/>
                    <a:gd name="T2" fmla="*/ 0 w 4"/>
                    <a:gd name="T3" fmla="*/ 0 h 3"/>
                    <a:gd name="T4" fmla="*/ 0 w 4"/>
                    <a:gd name="T5" fmla="*/ 0 h 3"/>
                    <a:gd name="T6" fmla="*/ 0 w 4"/>
                    <a:gd name="T7" fmla="*/ 0 h 3"/>
                    <a:gd name="T8" fmla="*/ 1 w 4"/>
                    <a:gd name="T9" fmla="*/ 0 h 3"/>
                    <a:gd name="T10" fmla="*/ 1 w 4"/>
                    <a:gd name="T11" fmla="*/ 0 h 3"/>
                    <a:gd name="T12" fmla="*/ 1 w 4"/>
                    <a:gd name="T13" fmla="*/ 2 h 3"/>
                    <a:gd name="T14" fmla="*/ 3 w 4"/>
                    <a:gd name="T15" fmla="*/ 2 h 3"/>
                    <a:gd name="T16" fmla="*/ 3 w 4"/>
                    <a:gd name="T17" fmla="*/ 3 h 3"/>
                    <a:gd name="T18" fmla="*/ 3 w 4"/>
                    <a:gd name="T19" fmla="*/ 3 h 3"/>
                    <a:gd name="T20" fmla="*/ 4 w 4"/>
                    <a:gd name="T21" fmla="*/ 3 h 3"/>
                    <a:gd name="T22" fmla="*/ 3 w 4"/>
                    <a:gd name="T23" fmla="*/ 3 h 3"/>
                    <a:gd name="T24" fmla="*/ 3 w 4"/>
                    <a:gd name="T25" fmla="*/ 3 h 3"/>
                    <a:gd name="T26" fmla="*/ 3 w 4"/>
                    <a:gd name="T27" fmla="*/ 3 h 3"/>
                    <a:gd name="T28" fmla="*/ 3 w 4"/>
                    <a:gd name="T29" fmla="*/ 2 h 3"/>
                    <a:gd name="T30" fmla="*/ 1 w 4"/>
                    <a:gd name="T31" fmla="*/ 2 h 3"/>
                    <a:gd name="T32" fmla="*/ 1 w 4"/>
                    <a:gd name="T33" fmla="*/ 2 h 3"/>
                    <a:gd name="T34" fmla="*/ 1 w 4"/>
                    <a:gd name="T35" fmla="*/ 0 h 3"/>
                    <a:gd name="T36" fmla="*/ 1 w 4"/>
                    <a:gd name="T37" fmla="*/ 0 h 3"/>
                    <a:gd name="T38" fmla="*/ 1 w 4"/>
                    <a:gd name="T39" fmla="*/ 0 h 3"/>
                    <a:gd name="T40" fmla="*/ 0 w 4"/>
                    <a:gd name="T41" fmla="*/ 0 h 3"/>
                    <a:gd name="T42" fmla="*/ 0 w 4"/>
                    <a:gd name="T43" fmla="*/ 0 h 3"/>
                    <a:gd name="T44" fmla="*/ 0 w 4"/>
                    <a:gd name="T45" fmla="*/ 0 h 3"/>
                    <a:gd name="T46" fmla="*/ 0 w 4"/>
                    <a:gd name="T47" fmla="*/ 0 h 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 h="3">
                      <a:moveTo>
                        <a:pt x="0" y="0"/>
                      </a:moveTo>
                      <a:lnTo>
                        <a:pt x="0" y="0"/>
                      </a:lnTo>
                      <a:lnTo>
                        <a:pt x="1" y="0"/>
                      </a:lnTo>
                      <a:lnTo>
                        <a:pt x="1" y="2"/>
                      </a:lnTo>
                      <a:lnTo>
                        <a:pt x="3" y="2"/>
                      </a:lnTo>
                      <a:lnTo>
                        <a:pt x="3" y="3"/>
                      </a:lnTo>
                      <a:lnTo>
                        <a:pt x="4" y="3"/>
                      </a:lnTo>
                      <a:lnTo>
                        <a:pt x="3" y="3"/>
                      </a:lnTo>
                      <a:lnTo>
                        <a:pt x="3" y="2"/>
                      </a:lnTo>
                      <a:lnTo>
                        <a:pt x="1" y="2"/>
                      </a:lnTo>
                      <a:lnTo>
                        <a:pt x="1"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8" name="Freeform 1626">
                  <a:extLst>
                    <a:ext uri="{FF2B5EF4-FFF2-40B4-BE49-F238E27FC236}">
                      <a16:creationId xmlns:a16="http://schemas.microsoft.com/office/drawing/2014/main" id="{6CEAD29A-2E3A-4AFC-976E-9892A32D6CFD}"/>
                    </a:ext>
                  </a:extLst>
                </p:cNvPr>
                <p:cNvSpPr>
                  <a:spLocks/>
                </p:cNvSpPr>
                <p:nvPr/>
              </p:nvSpPr>
              <p:spPr bwMode="auto">
                <a:xfrm>
                  <a:off x="1211" y="2481"/>
                  <a:ext cx="2" cy="3"/>
                </a:xfrm>
                <a:custGeom>
                  <a:avLst/>
                  <a:gdLst>
                    <a:gd name="T0" fmla="*/ 0 w 2"/>
                    <a:gd name="T1" fmla="*/ 3 h 3"/>
                    <a:gd name="T2" fmla="*/ 0 w 2"/>
                    <a:gd name="T3" fmla="*/ 3 h 3"/>
                    <a:gd name="T4" fmla="*/ 0 w 2"/>
                    <a:gd name="T5" fmla="*/ 2 h 3"/>
                    <a:gd name="T6" fmla="*/ 0 w 2"/>
                    <a:gd name="T7" fmla="*/ 2 h 3"/>
                    <a:gd name="T8" fmla="*/ 0 w 2"/>
                    <a:gd name="T9" fmla="*/ 0 h 3"/>
                    <a:gd name="T10" fmla="*/ 2 w 2"/>
                    <a:gd name="T11" fmla="*/ 0 h 3"/>
                    <a:gd name="T12" fmla="*/ 2 w 2"/>
                    <a:gd name="T13" fmla="*/ 0 h 3"/>
                    <a:gd name="T14" fmla="*/ 2 w 2"/>
                    <a:gd name="T15" fmla="*/ 0 h 3"/>
                    <a:gd name="T16" fmla="*/ 0 w 2"/>
                    <a:gd name="T17" fmla="*/ 0 h 3"/>
                    <a:gd name="T18" fmla="*/ 0 w 2"/>
                    <a:gd name="T19" fmla="*/ 2 h 3"/>
                    <a:gd name="T20" fmla="*/ 0 w 2"/>
                    <a:gd name="T21" fmla="*/ 2 h 3"/>
                    <a:gd name="T22" fmla="*/ 0 w 2"/>
                    <a:gd name="T23" fmla="*/ 3 h 3"/>
                    <a:gd name="T24" fmla="*/ 0 w 2"/>
                    <a:gd name="T25" fmla="*/ 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 h="3">
                      <a:moveTo>
                        <a:pt x="0" y="3"/>
                      </a:moveTo>
                      <a:lnTo>
                        <a:pt x="0" y="3"/>
                      </a:lnTo>
                      <a:lnTo>
                        <a:pt x="0" y="2"/>
                      </a:lnTo>
                      <a:lnTo>
                        <a:pt x="0" y="0"/>
                      </a:lnTo>
                      <a:lnTo>
                        <a:pt x="2" y="0"/>
                      </a:lnTo>
                      <a:lnTo>
                        <a:pt x="0" y="0"/>
                      </a:lnTo>
                      <a:lnTo>
                        <a:pt x="0" y="2"/>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9" name="Freeform 1627">
                  <a:extLst>
                    <a:ext uri="{FF2B5EF4-FFF2-40B4-BE49-F238E27FC236}">
                      <a16:creationId xmlns:a16="http://schemas.microsoft.com/office/drawing/2014/main" id="{2BB8DA5E-7C31-4DB0-94A8-BD96E013791E}"/>
                    </a:ext>
                  </a:extLst>
                </p:cNvPr>
                <p:cNvSpPr>
                  <a:spLocks/>
                </p:cNvSpPr>
                <p:nvPr/>
              </p:nvSpPr>
              <p:spPr bwMode="auto">
                <a:xfrm>
                  <a:off x="1207" y="2486"/>
                  <a:ext cx="3" cy="3"/>
                </a:xfrm>
                <a:custGeom>
                  <a:avLst/>
                  <a:gdLst>
                    <a:gd name="T0" fmla="*/ 0 w 3"/>
                    <a:gd name="T1" fmla="*/ 3 h 3"/>
                    <a:gd name="T2" fmla="*/ 0 w 3"/>
                    <a:gd name="T3" fmla="*/ 3 h 3"/>
                    <a:gd name="T4" fmla="*/ 0 w 3"/>
                    <a:gd name="T5" fmla="*/ 3 h 3"/>
                    <a:gd name="T6" fmla="*/ 0 w 3"/>
                    <a:gd name="T7" fmla="*/ 1 h 3"/>
                    <a:gd name="T8" fmla="*/ 0 w 3"/>
                    <a:gd name="T9" fmla="*/ 1 h 3"/>
                    <a:gd name="T10" fmla="*/ 0 w 3"/>
                    <a:gd name="T11" fmla="*/ 0 h 3"/>
                    <a:gd name="T12" fmla="*/ 1 w 3"/>
                    <a:gd name="T13" fmla="*/ 0 h 3"/>
                    <a:gd name="T14" fmla="*/ 1 w 3"/>
                    <a:gd name="T15" fmla="*/ 0 h 3"/>
                    <a:gd name="T16" fmla="*/ 1 w 3"/>
                    <a:gd name="T17" fmla="*/ 0 h 3"/>
                    <a:gd name="T18" fmla="*/ 1 w 3"/>
                    <a:gd name="T19" fmla="*/ 0 h 3"/>
                    <a:gd name="T20" fmla="*/ 3 w 3"/>
                    <a:gd name="T21" fmla="*/ 0 h 3"/>
                    <a:gd name="T22" fmla="*/ 3 w 3"/>
                    <a:gd name="T23" fmla="*/ 0 h 3"/>
                    <a:gd name="T24" fmla="*/ 3 w 3"/>
                    <a:gd name="T25" fmla="*/ 0 h 3"/>
                    <a:gd name="T26" fmla="*/ 1 w 3"/>
                    <a:gd name="T27" fmla="*/ 0 h 3"/>
                    <a:gd name="T28" fmla="*/ 1 w 3"/>
                    <a:gd name="T29" fmla="*/ 0 h 3"/>
                    <a:gd name="T30" fmla="*/ 1 w 3"/>
                    <a:gd name="T31" fmla="*/ 0 h 3"/>
                    <a:gd name="T32" fmla="*/ 0 w 3"/>
                    <a:gd name="T33" fmla="*/ 1 h 3"/>
                    <a:gd name="T34" fmla="*/ 0 w 3"/>
                    <a:gd name="T35" fmla="*/ 1 h 3"/>
                    <a:gd name="T36" fmla="*/ 0 w 3"/>
                    <a:gd name="T37" fmla="*/ 1 h 3"/>
                    <a:gd name="T38" fmla="*/ 0 w 3"/>
                    <a:gd name="T39" fmla="*/ 3 h 3"/>
                    <a:gd name="T40" fmla="*/ 0 w 3"/>
                    <a:gd name="T41" fmla="*/ 3 h 3"/>
                    <a:gd name="T42" fmla="*/ 0 w 3"/>
                    <a:gd name="T43" fmla="*/ 3 h 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 h="3">
                      <a:moveTo>
                        <a:pt x="0" y="3"/>
                      </a:moveTo>
                      <a:lnTo>
                        <a:pt x="0" y="3"/>
                      </a:lnTo>
                      <a:lnTo>
                        <a:pt x="0" y="1"/>
                      </a:lnTo>
                      <a:lnTo>
                        <a:pt x="0" y="0"/>
                      </a:lnTo>
                      <a:lnTo>
                        <a:pt x="1" y="0"/>
                      </a:lnTo>
                      <a:lnTo>
                        <a:pt x="3" y="0"/>
                      </a:lnTo>
                      <a:lnTo>
                        <a:pt x="1" y="0"/>
                      </a:lnTo>
                      <a:lnTo>
                        <a:pt x="0" y="1"/>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0" name="Freeform 1628">
                  <a:extLst>
                    <a:ext uri="{FF2B5EF4-FFF2-40B4-BE49-F238E27FC236}">
                      <a16:creationId xmlns:a16="http://schemas.microsoft.com/office/drawing/2014/main" id="{8AFC11A3-D8CA-4A41-85C5-8DB38790135D}"/>
                    </a:ext>
                  </a:extLst>
                </p:cNvPr>
                <p:cNvSpPr>
                  <a:spLocks/>
                </p:cNvSpPr>
                <p:nvPr/>
              </p:nvSpPr>
              <p:spPr bwMode="auto">
                <a:xfrm>
                  <a:off x="1207" y="2490"/>
                  <a:ext cx="4" cy="3"/>
                </a:xfrm>
                <a:custGeom>
                  <a:avLst/>
                  <a:gdLst>
                    <a:gd name="T0" fmla="*/ 4 w 4"/>
                    <a:gd name="T1" fmla="*/ 3 h 3"/>
                    <a:gd name="T2" fmla="*/ 4 w 4"/>
                    <a:gd name="T3" fmla="*/ 3 h 3"/>
                    <a:gd name="T4" fmla="*/ 3 w 4"/>
                    <a:gd name="T5" fmla="*/ 3 h 3"/>
                    <a:gd name="T6" fmla="*/ 3 w 4"/>
                    <a:gd name="T7" fmla="*/ 3 h 3"/>
                    <a:gd name="T8" fmla="*/ 1 w 4"/>
                    <a:gd name="T9" fmla="*/ 2 h 3"/>
                    <a:gd name="T10" fmla="*/ 1 w 4"/>
                    <a:gd name="T11" fmla="*/ 2 h 3"/>
                    <a:gd name="T12" fmla="*/ 1 w 4"/>
                    <a:gd name="T13" fmla="*/ 2 h 3"/>
                    <a:gd name="T14" fmla="*/ 0 w 4"/>
                    <a:gd name="T15" fmla="*/ 2 h 3"/>
                    <a:gd name="T16" fmla="*/ 0 w 4"/>
                    <a:gd name="T17" fmla="*/ 0 h 3"/>
                    <a:gd name="T18" fmla="*/ 0 w 4"/>
                    <a:gd name="T19" fmla="*/ 0 h 3"/>
                    <a:gd name="T20" fmla="*/ 0 w 4"/>
                    <a:gd name="T21" fmla="*/ 0 h 3"/>
                    <a:gd name="T22" fmla="*/ 0 w 4"/>
                    <a:gd name="T23" fmla="*/ 0 h 3"/>
                    <a:gd name="T24" fmla="*/ 0 w 4"/>
                    <a:gd name="T25" fmla="*/ 0 h 3"/>
                    <a:gd name="T26" fmla="*/ 0 w 4"/>
                    <a:gd name="T27" fmla="*/ 0 h 3"/>
                    <a:gd name="T28" fmla="*/ 0 w 4"/>
                    <a:gd name="T29" fmla="*/ 0 h 3"/>
                    <a:gd name="T30" fmla="*/ 1 w 4"/>
                    <a:gd name="T31" fmla="*/ 2 h 3"/>
                    <a:gd name="T32" fmla="*/ 1 w 4"/>
                    <a:gd name="T33" fmla="*/ 2 h 3"/>
                    <a:gd name="T34" fmla="*/ 1 w 4"/>
                    <a:gd name="T35" fmla="*/ 2 h 3"/>
                    <a:gd name="T36" fmla="*/ 3 w 4"/>
                    <a:gd name="T37" fmla="*/ 3 h 3"/>
                    <a:gd name="T38" fmla="*/ 3 w 4"/>
                    <a:gd name="T39" fmla="*/ 3 h 3"/>
                    <a:gd name="T40" fmla="*/ 3 w 4"/>
                    <a:gd name="T41" fmla="*/ 3 h 3"/>
                    <a:gd name="T42" fmla="*/ 4 w 4"/>
                    <a:gd name="T43" fmla="*/ 3 h 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 h="3">
                      <a:moveTo>
                        <a:pt x="4" y="3"/>
                      </a:moveTo>
                      <a:lnTo>
                        <a:pt x="4" y="3"/>
                      </a:lnTo>
                      <a:lnTo>
                        <a:pt x="3" y="3"/>
                      </a:lnTo>
                      <a:lnTo>
                        <a:pt x="1" y="2"/>
                      </a:lnTo>
                      <a:lnTo>
                        <a:pt x="0" y="2"/>
                      </a:lnTo>
                      <a:lnTo>
                        <a:pt x="0" y="0"/>
                      </a:lnTo>
                      <a:lnTo>
                        <a:pt x="1" y="2"/>
                      </a:lnTo>
                      <a:lnTo>
                        <a:pt x="3" y="3"/>
                      </a:lnTo>
                      <a:lnTo>
                        <a:pt x="4"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1" name="Freeform 1629">
                  <a:extLst>
                    <a:ext uri="{FF2B5EF4-FFF2-40B4-BE49-F238E27FC236}">
                      <a16:creationId xmlns:a16="http://schemas.microsoft.com/office/drawing/2014/main" id="{28A04D6E-2DA3-4699-B318-43BE1C86A9A0}"/>
                    </a:ext>
                  </a:extLst>
                </p:cNvPr>
                <p:cNvSpPr>
                  <a:spLocks/>
                </p:cNvSpPr>
                <p:nvPr/>
              </p:nvSpPr>
              <p:spPr bwMode="auto">
                <a:xfrm>
                  <a:off x="1211" y="2495"/>
                  <a:ext cx="4" cy="1"/>
                </a:xfrm>
                <a:custGeom>
                  <a:avLst/>
                  <a:gdLst>
                    <a:gd name="T0" fmla="*/ 4 w 4"/>
                    <a:gd name="T1" fmla="*/ 0 h 1"/>
                    <a:gd name="T2" fmla="*/ 4 w 4"/>
                    <a:gd name="T3" fmla="*/ 0 h 1"/>
                    <a:gd name="T4" fmla="*/ 2 w 4"/>
                    <a:gd name="T5" fmla="*/ 0 h 1"/>
                    <a:gd name="T6" fmla="*/ 2 w 4"/>
                    <a:gd name="T7" fmla="*/ 0 h 1"/>
                    <a:gd name="T8" fmla="*/ 0 w 4"/>
                    <a:gd name="T9" fmla="*/ 0 h 1"/>
                    <a:gd name="T10" fmla="*/ 0 w 4"/>
                    <a:gd name="T11" fmla="*/ 0 h 1"/>
                    <a:gd name="T12" fmla="*/ 0 w 4"/>
                    <a:gd name="T13" fmla="*/ 0 h 1"/>
                    <a:gd name="T14" fmla="*/ 2 w 4"/>
                    <a:gd name="T15" fmla="*/ 0 h 1"/>
                    <a:gd name="T16" fmla="*/ 2 w 4"/>
                    <a:gd name="T17" fmla="*/ 0 h 1"/>
                    <a:gd name="T18" fmla="*/ 4 w 4"/>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1">
                      <a:moveTo>
                        <a:pt x="4" y="0"/>
                      </a:moveTo>
                      <a:lnTo>
                        <a:pt x="4" y="0"/>
                      </a:lnTo>
                      <a:lnTo>
                        <a:pt x="2" y="0"/>
                      </a:lnTo>
                      <a:lnTo>
                        <a:pt x="0" y="0"/>
                      </a:lnTo>
                      <a:lnTo>
                        <a:pt x="2" y="0"/>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2" name="Freeform 1630">
                  <a:extLst>
                    <a:ext uri="{FF2B5EF4-FFF2-40B4-BE49-F238E27FC236}">
                      <a16:creationId xmlns:a16="http://schemas.microsoft.com/office/drawing/2014/main" id="{E5AE2608-BE27-46E9-B961-BA3AD15F5644}"/>
                    </a:ext>
                  </a:extLst>
                </p:cNvPr>
                <p:cNvSpPr>
                  <a:spLocks/>
                </p:cNvSpPr>
                <p:nvPr/>
              </p:nvSpPr>
              <p:spPr bwMode="auto">
                <a:xfrm>
                  <a:off x="1216" y="2495"/>
                  <a:ext cx="11" cy="3"/>
                </a:xfrm>
                <a:custGeom>
                  <a:avLst/>
                  <a:gdLst>
                    <a:gd name="T0" fmla="*/ 11 w 11"/>
                    <a:gd name="T1" fmla="*/ 3 h 3"/>
                    <a:gd name="T2" fmla="*/ 11 w 11"/>
                    <a:gd name="T3" fmla="*/ 3 h 3"/>
                    <a:gd name="T4" fmla="*/ 11 w 11"/>
                    <a:gd name="T5" fmla="*/ 3 h 3"/>
                    <a:gd name="T6" fmla="*/ 10 w 11"/>
                    <a:gd name="T7" fmla="*/ 1 h 3"/>
                    <a:gd name="T8" fmla="*/ 8 w 11"/>
                    <a:gd name="T9" fmla="*/ 1 h 3"/>
                    <a:gd name="T10" fmla="*/ 8 w 11"/>
                    <a:gd name="T11" fmla="*/ 1 h 3"/>
                    <a:gd name="T12" fmla="*/ 8 w 11"/>
                    <a:gd name="T13" fmla="*/ 1 h 3"/>
                    <a:gd name="T14" fmla="*/ 6 w 11"/>
                    <a:gd name="T15" fmla="*/ 0 h 3"/>
                    <a:gd name="T16" fmla="*/ 6 w 11"/>
                    <a:gd name="T17" fmla="*/ 0 h 3"/>
                    <a:gd name="T18" fmla="*/ 5 w 11"/>
                    <a:gd name="T19" fmla="*/ 0 h 3"/>
                    <a:gd name="T20" fmla="*/ 5 w 11"/>
                    <a:gd name="T21" fmla="*/ 0 h 3"/>
                    <a:gd name="T22" fmla="*/ 3 w 11"/>
                    <a:gd name="T23" fmla="*/ 0 h 3"/>
                    <a:gd name="T24" fmla="*/ 3 w 11"/>
                    <a:gd name="T25" fmla="*/ 0 h 3"/>
                    <a:gd name="T26" fmla="*/ 2 w 11"/>
                    <a:gd name="T27" fmla="*/ 0 h 3"/>
                    <a:gd name="T28" fmla="*/ 2 w 11"/>
                    <a:gd name="T29" fmla="*/ 0 h 3"/>
                    <a:gd name="T30" fmla="*/ 0 w 11"/>
                    <a:gd name="T31" fmla="*/ 0 h 3"/>
                    <a:gd name="T32" fmla="*/ 0 w 11"/>
                    <a:gd name="T33" fmla="*/ 0 h 3"/>
                    <a:gd name="T34" fmla="*/ 0 w 11"/>
                    <a:gd name="T35" fmla="*/ 0 h 3"/>
                    <a:gd name="T36" fmla="*/ 2 w 11"/>
                    <a:gd name="T37" fmla="*/ 0 h 3"/>
                    <a:gd name="T38" fmla="*/ 2 w 11"/>
                    <a:gd name="T39" fmla="*/ 0 h 3"/>
                    <a:gd name="T40" fmla="*/ 3 w 11"/>
                    <a:gd name="T41" fmla="*/ 0 h 3"/>
                    <a:gd name="T42" fmla="*/ 3 w 11"/>
                    <a:gd name="T43" fmla="*/ 0 h 3"/>
                    <a:gd name="T44" fmla="*/ 5 w 11"/>
                    <a:gd name="T45" fmla="*/ 0 h 3"/>
                    <a:gd name="T46" fmla="*/ 5 w 11"/>
                    <a:gd name="T47" fmla="*/ 0 h 3"/>
                    <a:gd name="T48" fmla="*/ 6 w 11"/>
                    <a:gd name="T49" fmla="*/ 0 h 3"/>
                    <a:gd name="T50" fmla="*/ 6 w 11"/>
                    <a:gd name="T51" fmla="*/ 0 h 3"/>
                    <a:gd name="T52" fmla="*/ 8 w 11"/>
                    <a:gd name="T53" fmla="*/ 1 h 3"/>
                    <a:gd name="T54" fmla="*/ 8 w 11"/>
                    <a:gd name="T55" fmla="*/ 1 h 3"/>
                    <a:gd name="T56" fmla="*/ 10 w 11"/>
                    <a:gd name="T57" fmla="*/ 1 h 3"/>
                    <a:gd name="T58" fmla="*/ 10 w 11"/>
                    <a:gd name="T59" fmla="*/ 1 h 3"/>
                    <a:gd name="T60" fmla="*/ 11 w 11"/>
                    <a:gd name="T61" fmla="*/ 3 h 3"/>
                    <a:gd name="T62" fmla="*/ 11 w 11"/>
                    <a:gd name="T63" fmla="*/ 3 h 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1" h="3">
                      <a:moveTo>
                        <a:pt x="11" y="3"/>
                      </a:moveTo>
                      <a:lnTo>
                        <a:pt x="11" y="3"/>
                      </a:lnTo>
                      <a:lnTo>
                        <a:pt x="10" y="1"/>
                      </a:lnTo>
                      <a:lnTo>
                        <a:pt x="8" y="1"/>
                      </a:lnTo>
                      <a:lnTo>
                        <a:pt x="6" y="0"/>
                      </a:lnTo>
                      <a:lnTo>
                        <a:pt x="5" y="0"/>
                      </a:lnTo>
                      <a:lnTo>
                        <a:pt x="3" y="0"/>
                      </a:lnTo>
                      <a:lnTo>
                        <a:pt x="2" y="0"/>
                      </a:lnTo>
                      <a:lnTo>
                        <a:pt x="0" y="0"/>
                      </a:lnTo>
                      <a:lnTo>
                        <a:pt x="2" y="0"/>
                      </a:lnTo>
                      <a:lnTo>
                        <a:pt x="3" y="0"/>
                      </a:lnTo>
                      <a:lnTo>
                        <a:pt x="5" y="0"/>
                      </a:lnTo>
                      <a:lnTo>
                        <a:pt x="6" y="0"/>
                      </a:lnTo>
                      <a:lnTo>
                        <a:pt x="8" y="1"/>
                      </a:lnTo>
                      <a:lnTo>
                        <a:pt x="10" y="1"/>
                      </a:lnTo>
                      <a:lnTo>
                        <a:pt x="11"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3" name="Freeform 1631">
                  <a:extLst>
                    <a:ext uri="{FF2B5EF4-FFF2-40B4-BE49-F238E27FC236}">
                      <a16:creationId xmlns:a16="http://schemas.microsoft.com/office/drawing/2014/main" id="{45CFA4C3-282C-4426-BE42-AF80F5FD4B4B}"/>
                    </a:ext>
                  </a:extLst>
                </p:cNvPr>
                <p:cNvSpPr>
                  <a:spLocks/>
                </p:cNvSpPr>
                <p:nvPr/>
              </p:nvSpPr>
              <p:spPr bwMode="auto">
                <a:xfrm>
                  <a:off x="1211" y="2476"/>
                  <a:ext cx="24" cy="22"/>
                </a:xfrm>
                <a:custGeom>
                  <a:avLst/>
                  <a:gdLst>
                    <a:gd name="T0" fmla="*/ 16 w 24"/>
                    <a:gd name="T1" fmla="*/ 22 h 22"/>
                    <a:gd name="T2" fmla="*/ 15 w 24"/>
                    <a:gd name="T3" fmla="*/ 20 h 22"/>
                    <a:gd name="T4" fmla="*/ 15 w 24"/>
                    <a:gd name="T5" fmla="*/ 19 h 22"/>
                    <a:gd name="T6" fmla="*/ 13 w 24"/>
                    <a:gd name="T7" fmla="*/ 17 h 22"/>
                    <a:gd name="T8" fmla="*/ 13 w 24"/>
                    <a:gd name="T9" fmla="*/ 17 h 22"/>
                    <a:gd name="T10" fmla="*/ 11 w 24"/>
                    <a:gd name="T11" fmla="*/ 16 h 22"/>
                    <a:gd name="T12" fmla="*/ 11 w 24"/>
                    <a:gd name="T13" fmla="*/ 14 h 22"/>
                    <a:gd name="T14" fmla="*/ 11 w 24"/>
                    <a:gd name="T15" fmla="*/ 11 h 22"/>
                    <a:gd name="T16" fmla="*/ 11 w 24"/>
                    <a:gd name="T17" fmla="*/ 10 h 22"/>
                    <a:gd name="T18" fmla="*/ 11 w 24"/>
                    <a:gd name="T19" fmla="*/ 8 h 22"/>
                    <a:gd name="T20" fmla="*/ 11 w 24"/>
                    <a:gd name="T21" fmla="*/ 8 h 22"/>
                    <a:gd name="T22" fmla="*/ 10 w 24"/>
                    <a:gd name="T23" fmla="*/ 7 h 22"/>
                    <a:gd name="T24" fmla="*/ 10 w 24"/>
                    <a:gd name="T25" fmla="*/ 8 h 22"/>
                    <a:gd name="T26" fmla="*/ 8 w 24"/>
                    <a:gd name="T27" fmla="*/ 10 h 22"/>
                    <a:gd name="T28" fmla="*/ 7 w 24"/>
                    <a:gd name="T29" fmla="*/ 10 h 22"/>
                    <a:gd name="T30" fmla="*/ 7 w 24"/>
                    <a:gd name="T31" fmla="*/ 8 h 22"/>
                    <a:gd name="T32" fmla="*/ 5 w 24"/>
                    <a:gd name="T33" fmla="*/ 8 h 22"/>
                    <a:gd name="T34" fmla="*/ 5 w 24"/>
                    <a:gd name="T35" fmla="*/ 7 h 22"/>
                    <a:gd name="T36" fmla="*/ 4 w 24"/>
                    <a:gd name="T37" fmla="*/ 5 h 22"/>
                    <a:gd name="T38" fmla="*/ 4 w 24"/>
                    <a:gd name="T39" fmla="*/ 3 h 22"/>
                    <a:gd name="T40" fmla="*/ 2 w 24"/>
                    <a:gd name="T41" fmla="*/ 3 h 22"/>
                    <a:gd name="T42" fmla="*/ 0 w 24"/>
                    <a:gd name="T43" fmla="*/ 3 h 22"/>
                    <a:gd name="T44" fmla="*/ 0 w 24"/>
                    <a:gd name="T45" fmla="*/ 5 h 22"/>
                    <a:gd name="T46" fmla="*/ 0 w 24"/>
                    <a:gd name="T47" fmla="*/ 3 h 22"/>
                    <a:gd name="T48" fmla="*/ 0 w 24"/>
                    <a:gd name="T49" fmla="*/ 2 h 22"/>
                    <a:gd name="T50" fmla="*/ 2 w 24"/>
                    <a:gd name="T51" fmla="*/ 2 h 22"/>
                    <a:gd name="T52" fmla="*/ 4 w 24"/>
                    <a:gd name="T53" fmla="*/ 0 h 22"/>
                    <a:gd name="T54" fmla="*/ 5 w 24"/>
                    <a:gd name="T55" fmla="*/ 0 h 22"/>
                    <a:gd name="T56" fmla="*/ 7 w 24"/>
                    <a:gd name="T57" fmla="*/ 0 h 22"/>
                    <a:gd name="T58" fmla="*/ 8 w 24"/>
                    <a:gd name="T59" fmla="*/ 0 h 22"/>
                    <a:gd name="T60" fmla="*/ 10 w 24"/>
                    <a:gd name="T61" fmla="*/ 0 h 22"/>
                    <a:gd name="T62" fmla="*/ 11 w 24"/>
                    <a:gd name="T63" fmla="*/ 0 h 22"/>
                    <a:gd name="T64" fmla="*/ 13 w 24"/>
                    <a:gd name="T65" fmla="*/ 0 h 22"/>
                    <a:gd name="T66" fmla="*/ 15 w 24"/>
                    <a:gd name="T67" fmla="*/ 0 h 22"/>
                    <a:gd name="T68" fmla="*/ 16 w 24"/>
                    <a:gd name="T69" fmla="*/ 0 h 22"/>
                    <a:gd name="T70" fmla="*/ 18 w 24"/>
                    <a:gd name="T71" fmla="*/ 0 h 22"/>
                    <a:gd name="T72" fmla="*/ 19 w 24"/>
                    <a:gd name="T73" fmla="*/ 0 h 22"/>
                    <a:gd name="T74" fmla="*/ 19 w 24"/>
                    <a:gd name="T75" fmla="*/ 2 h 22"/>
                    <a:gd name="T76" fmla="*/ 21 w 24"/>
                    <a:gd name="T77" fmla="*/ 3 h 22"/>
                    <a:gd name="T78" fmla="*/ 23 w 24"/>
                    <a:gd name="T79" fmla="*/ 7 h 22"/>
                    <a:gd name="T80" fmla="*/ 24 w 24"/>
                    <a:gd name="T81" fmla="*/ 8 h 22"/>
                    <a:gd name="T82" fmla="*/ 24 w 24"/>
                    <a:gd name="T83" fmla="*/ 10 h 22"/>
                    <a:gd name="T84" fmla="*/ 24 w 24"/>
                    <a:gd name="T85" fmla="*/ 11 h 22"/>
                    <a:gd name="T86" fmla="*/ 24 w 24"/>
                    <a:gd name="T87" fmla="*/ 14 h 22"/>
                    <a:gd name="T88" fmla="*/ 23 w 24"/>
                    <a:gd name="T89" fmla="*/ 16 h 22"/>
                    <a:gd name="T90" fmla="*/ 23 w 24"/>
                    <a:gd name="T91" fmla="*/ 17 h 22"/>
                    <a:gd name="T92" fmla="*/ 21 w 24"/>
                    <a:gd name="T93" fmla="*/ 19 h 22"/>
                    <a:gd name="T94" fmla="*/ 19 w 24"/>
                    <a:gd name="T95" fmla="*/ 19 h 22"/>
                    <a:gd name="T96" fmla="*/ 18 w 24"/>
                    <a:gd name="T97" fmla="*/ 20 h 22"/>
                    <a:gd name="T98" fmla="*/ 18 w 24"/>
                    <a:gd name="T99" fmla="*/ 22 h 22"/>
                    <a:gd name="T100" fmla="*/ 16 w 24"/>
                    <a:gd name="T101" fmla="*/ 22 h 2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4" h="22">
                      <a:moveTo>
                        <a:pt x="16" y="22"/>
                      </a:moveTo>
                      <a:lnTo>
                        <a:pt x="16" y="22"/>
                      </a:lnTo>
                      <a:lnTo>
                        <a:pt x="16" y="20"/>
                      </a:lnTo>
                      <a:lnTo>
                        <a:pt x="15" y="20"/>
                      </a:lnTo>
                      <a:lnTo>
                        <a:pt x="15" y="19"/>
                      </a:lnTo>
                      <a:lnTo>
                        <a:pt x="13" y="17"/>
                      </a:lnTo>
                      <a:lnTo>
                        <a:pt x="11" y="16"/>
                      </a:lnTo>
                      <a:lnTo>
                        <a:pt x="11" y="14"/>
                      </a:lnTo>
                      <a:lnTo>
                        <a:pt x="11" y="13"/>
                      </a:lnTo>
                      <a:lnTo>
                        <a:pt x="11" y="11"/>
                      </a:lnTo>
                      <a:lnTo>
                        <a:pt x="11" y="10"/>
                      </a:lnTo>
                      <a:lnTo>
                        <a:pt x="11" y="8"/>
                      </a:lnTo>
                      <a:lnTo>
                        <a:pt x="11" y="7"/>
                      </a:lnTo>
                      <a:lnTo>
                        <a:pt x="10" y="7"/>
                      </a:lnTo>
                      <a:lnTo>
                        <a:pt x="10" y="8"/>
                      </a:lnTo>
                      <a:lnTo>
                        <a:pt x="8" y="10"/>
                      </a:lnTo>
                      <a:lnTo>
                        <a:pt x="7" y="10"/>
                      </a:lnTo>
                      <a:lnTo>
                        <a:pt x="7" y="8"/>
                      </a:lnTo>
                      <a:lnTo>
                        <a:pt x="5" y="8"/>
                      </a:lnTo>
                      <a:lnTo>
                        <a:pt x="5" y="7"/>
                      </a:lnTo>
                      <a:lnTo>
                        <a:pt x="4" y="7"/>
                      </a:lnTo>
                      <a:lnTo>
                        <a:pt x="4" y="5"/>
                      </a:lnTo>
                      <a:lnTo>
                        <a:pt x="4" y="3"/>
                      </a:lnTo>
                      <a:lnTo>
                        <a:pt x="2" y="3"/>
                      </a:lnTo>
                      <a:lnTo>
                        <a:pt x="0" y="3"/>
                      </a:lnTo>
                      <a:lnTo>
                        <a:pt x="0" y="5"/>
                      </a:lnTo>
                      <a:lnTo>
                        <a:pt x="0" y="3"/>
                      </a:lnTo>
                      <a:lnTo>
                        <a:pt x="0" y="2"/>
                      </a:lnTo>
                      <a:lnTo>
                        <a:pt x="2" y="2"/>
                      </a:lnTo>
                      <a:lnTo>
                        <a:pt x="2" y="0"/>
                      </a:lnTo>
                      <a:lnTo>
                        <a:pt x="4" y="0"/>
                      </a:lnTo>
                      <a:lnTo>
                        <a:pt x="5" y="0"/>
                      </a:lnTo>
                      <a:lnTo>
                        <a:pt x="7" y="0"/>
                      </a:lnTo>
                      <a:lnTo>
                        <a:pt x="8" y="0"/>
                      </a:lnTo>
                      <a:lnTo>
                        <a:pt x="10" y="0"/>
                      </a:lnTo>
                      <a:lnTo>
                        <a:pt x="11" y="0"/>
                      </a:lnTo>
                      <a:lnTo>
                        <a:pt x="13" y="0"/>
                      </a:lnTo>
                      <a:lnTo>
                        <a:pt x="15" y="0"/>
                      </a:lnTo>
                      <a:lnTo>
                        <a:pt x="16" y="0"/>
                      </a:lnTo>
                      <a:lnTo>
                        <a:pt x="18" y="0"/>
                      </a:lnTo>
                      <a:lnTo>
                        <a:pt x="19" y="0"/>
                      </a:lnTo>
                      <a:lnTo>
                        <a:pt x="19" y="2"/>
                      </a:lnTo>
                      <a:lnTo>
                        <a:pt x="21" y="2"/>
                      </a:lnTo>
                      <a:lnTo>
                        <a:pt x="21" y="3"/>
                      </a:lnTo>
                      <a:lnTo>
                        <a:pt x="21" y="5"/>
                      </a:lnTo>
                      <a:lnTo>
                        <a:pt x="23" y="7"/>
                      </a:lnTo>
                      <a:lnTo>
                        <a:pt x="24" y="8"/>
                      </a:lnTo>
                      <a:lnTo>
                        <a:pt x="24" y="10"/>
                      </a:lnTo>
                      <a:lnTo>
                        <a:pt x="24" y="11"/>
                      </a:lnTo>
                      <a:lnTo>
                        <a:pt x="24" y="13"/>
                      </a:lnTo>
                      <a:lnTo>
                        <a:pt x="24" y="14"/>
                      </a:lnTo>
                      <a:lnTo>
                        <a:pt x="23" y="14"/>
                      </a:lnTo>
                      <a:lnTo>
                        <a:pt x="23" y="16"/>
                      </a:lnTo>
                      <a:lnTo>
                        <a:pt x="23" y="17"/>
                      </a:lnTo>
                      <a:lnTo>
                        <a:pt x="21" y="17"/>
                      </a:lnTo>
                      <a:lnTo>
                        <a:pt x="21" y="19"/>
                      </a:lnTo>
                      <a:lnTo>
                        <a:pt x="19" y="19"/>
                      </a:lnTo>
                      <a:lnTo>
                        <a:pt x="19" y="20"/>
                      </a:lnTo>
                      <a:lnTo>
                        <a:pt x="18" y="20"/>
                      </a:lnTo>
                      <a:lnTo>
                        <a:pt x="18" y="22"/>
                      </a:lnTo>
                      <a:lnTo>
                        <a:pt x="16"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4" name="Freeform 1632">
                  <a:extLst>
                    <a:ext uri="{FF2B5EF4-FFF2-40B4-BE49-F238E27FC236}">
                      <a16:creationId xmlns:a16="http://schemas.microsoft.com/office/drawing/2014/main" id="{3ABA38D7-997D-4FCE-AEB3-7771F2B9D266}"/>
                    </a:ext>
                  </a:extLst>
                </p:cNvPr>
                <p:cNvSpPr>
                  <a:spLocks/>
                </p:cNvSpPr>
                <p:nvPr/>
              </p:nvSpPr>
              <p:spPr bwMode="auto">
                <a:xfrm>
                  <a:off x="1224" y="2489"/>
                  <a:ext cx="3" cy="9"/>
                </a:xfrm>
                <a:custGeom>
                  <a:avLst/>
                  <a:gdLst>
                    <a:gd name="T0" fmla="*/ 0 w 3"/>
                    <a:gd name="T1" fmla="*/ 0 h 9"/>
                    <a:gd name="T2" fmla="*/ 0 w 3"/>
                    <a:gd name="T3" fmla="*/ 0 h 9"/>
                    <a:gd name="T4" fmla="*/ 0 w 3"/>
                    <a:gd name="T5" fmla="*/ 0 h 9"/>
                    <a:gd name="T6" fmla="*/ 0 w 3"/>
                    <a:gd name="T7" fmla="*/ 1 h 9"/>
                    <a:gd name="T8" fmla="*/ 0 w 3"/>
                    <a:gd name="T9" fmla="*/ 3 h 9"/>
                    <a:gd name="T10" fmla="*/ 0 w 3"/>
                    <a:gd name="T11" fmla="*/ 3 h 9"/>
                    <a:gd name="T12" fmla="*/ 0 w 3"/>
                    <a:gd name="T13" fmla="*/ 3 h 9"/>
                    <a:gd name="T14" fmla="*/ 0 w 3"/>
                    <a:gd name="T15" fmla="*/ 4 h 9"/>
                    <a:gd name="T16" fmla="*/ 2 w 3"/>
                    <a:gd name="T17" fmla="*/ 4 h 9"/>
                    <a:gd name="T18" fmla="*/ 2 w 3"/>
                    <a:gd name="T19" fmla="*/ 6 h 9"/>
                    <a:gd name="T20" fmla="*/ 2 w 3"/>
                    <a:gd name="T21" fmla="*/ 6 h 9"/>
                    <a:gd name="T22" fmla="*/ 2 w 3"/>
                    <a:gd name="T23" fmla="*/ 6 h 9"/>
                    <a:gd name="T24" fmla="*/ 3 w 3"/>
                    <a:gd name="T25" fmla="*/ 7 h 9"/>
                    <a:gd name="T26" fmla="*/ 3 w 3"/>
                    <a:gd name="T27" fmla="*/ 7 h 9"/>
                    <a:gd name="T28" fmla="*/ 3 w 3"/>
                    <a:gd name="T29" fmla="*/ 9 h 9"/>
                    <a:gd name="T30" fmla="*/ 3 w 3"/>
                    <a:gd name="T31" fmla="*/ 9 h 9"/>
                    <a:gd name="T32" fmla="*/ 3 w 3"/>
                    <a:gd name="T33" fmla="*/ 9 h 9"/>
                    <a:gd name="T34" fmla="*/ 3 w 3"/>
                    <a:gd name="T35" fmla="*/ 7 h 9"/>
                    <a:gd name="T36" fmla="*/ 3 w 3"/>
                    <a:gd name="T37" fmla="*/ 7 h 9"/>
                    <a:gd name="T38" fmla="*/ 2 w 3"/>
                    <a:gd name="T39" fmla="*/ 6 h 9"/>
                    <a:gd name="T40" fmla="*/ 2 w 3"/>
                    <a:gd name="T41" fmla="*/ 6 h 9"/>
                    <a:gd name="T42" fmla="*/ 2 w 3"/>
                    <a:gd name="T43" fmla="*/ 4 h 9"/>
                    <a:gd name="T44" fmla="*/ 0 w 3"/>
                    <a:gd name="T45" fmla="*/ 4 h 9"/>
                    <a:gd name="T46" fmla="*/ 0 w 3"/>
                    <a:gd name="T47" fmla="*/ 3 h 9"/>
                    <a:gd name="T48" fmla="*/ 0 w 3"/>
                    <a:gd name="T49" fmla="*/ 3 h 9"/>
                    <a:gd name="T50" fmla="*/ 0 w 3"/>
                    <a:gd name="T51" fmla="*/ 1 h 9"/>
                    <a:gd name="T52" fmla="*/ 0 w 3"/>
                    <a:gd name="T53" fmla="*/ 0 h 9"/>
                    <a:gd name="T54" fmla="*/ 0 w 3"/>
                    <a:gd name="T55" fmla="*/ 0 h 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 h="9">
                      <a:moveTo>
                        <a:pt x="0" y="0"/>
                      </a:moveTo>
                      <a:lnTo>
                        <a:pt x="0" y="0"/>
                      </a:lnTo>
                      <a:lnTo>
                        <a:pt x="0" y="1"/>
                      </a:lnTo>
                      <a:lnTo>
                        <a:pt x="0" y="3"/>
                      </a:lnTo>
                      <a:lnTo>
                        <a:pt x="0" y="4"/>
                      </a:lnTo>
                      <a:lnTo>
                        <a:pt x="2" y="4"/>
                      </a:lnTo>
                      <a:lnTo>
                        <a:pt x="2" y="6"/>
                      </a:lnTo>
                      <a:lnTo>
                        <a:pt x="3" y="7"/>
                      </a:lnTo>
                      <a:lnTo>
                        <a:pt x="3" y="9"/>
                      </a:lnTo>
                      <a:lnTo>
                        <a:pt x="3" y="7"/>
                      </a:lnTo>
                      <a:lnTo>
                        <a:pt x="2" y="6"/>
                      </a:lnTo>
                      <a:lnTo>
                        <a:pt x="2" y="4"/>
                      </a:lnTo>
                      <a:lnTo>
                        <a:pt x="0" y="4"/>
                      </a:lnTo>
                      <a:lnTo>
                        <a:pt x="0" y="3"/>
                      </a:lnTo>
                      <a:lnTo>
                        <a:pt x="0"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5" name="Freeform 1633">
                  <a:extLst>
                    <a:ext uri="{FF2B5EF4-FFF2-40B4-BE49-F238E27FC236}">
                      <a16:creationId xmlns:a16="http://schemas.microsoft.com/office/drawing/2014/main" id="{B7ACE797-D06F-4D47-A746-A53C3A938F1E}"/>
                    </a:ext>
                  </a:extLst>
                </p:cNvPr>
                <p:cNvSpPr>
                  <a:spLocks/>
                </p:cNvSpPr>
                <p:nvPr/>
              </p:nvSpPr>
              <p:spPr bwMode="auto">
                <a:xfrm>
                  <a:off x="1224" y="2484"/>
                  <a:ext cx="1" cy="5"/>
                </a:xfrm>
                <a:custGeom>
                  <a:avLst/>
                  <a:gdLst>
                    <a:gd name="T0" fmla="*/ 0 w 1"/>
                    <a:gd name="T1" fmla="*/ 0 h 5"/>
                    <a:gd name="T2" fmla="*/ 0 w 1"/>
                    <a:gd name="T3" fmla="*/ 0 h 5"/>
                    <a:gd name="T4" fmla="*/ 0 w 1"/>
                    <a:gd name="T5" fmla="*/ 0 h 5"/>
                    <a:gd name="T6" fmla="*/ 0 w 1"/>
                    <a:gd name="T7" fmla="*/ 2 h 5"/>
                    <a:gd name="T8" fmla="*/ 0 w 1"/>
                    <a:gd name="T9" fmla="*/ 2 h 5"/>
                    <a:gd name="T10" fmla="*/ 0 w 1"/>
                    <a:gd name="T11" fmla="*/ 3 h 5"/>
                    <a:gd name="T12" fmla="*/ 0 w 1"/>
                    <a:gd name="T13" fmla="*/ 3 h 5"/>
                    <a:gd name="T14" fmla="*/ 0 w 1"/>
                    <a:gd name="T15" fmla="*/ 3 h 5"/>
                    <a:gd name="T16" fmla="*/ 0 w 1"/>
                    <a:gd name="T17" fmla="*/ 5 h 5"/>
                    <a:gd name="T18" fmla="*/ 0 w 1"/>
                    <a:gd name="T19" fmla="*/ 3 h 5"/>
                    <a:gd name="T20" fmla="*/ 0 w 1"/>
                    <a:gd name="T21" fmla="*/ 3 h 5"/>
                    <a:gd name="T22" fmla="*/ 0 w 1"/>
                    <a:gd name="T23" fmla="*/ 3 h 5"/>
                    <a:gd name="T24" fmla="*/ 0 w 1"/>
                    <a:gd name="T25" fmla="*/ 2 h 5"/>
                    <a:gd name="T26" fmla="*/ 0 w 1"/>
                    <a:gd name="T27" fmla="*/ 2 h 5"/>
                    <a:gd name="T28" fmla="*/ 0 w 1"/>
                    <a:gd name="T29" fmla="*/ 0 h 5"/>
                    <a:gd name="T30" fmla="*/ 0 w 1"/>
                    <a:gd name="T31" fmla="*/ 0 h 5"/>
                    <a:gd name="T32" fmla="*/ 0 w 1"/>
                    <a:gd name="T33" fmla="*/ 0 h 5"/>
                    <a:gd name="T34" fmla="*/ 0 w 1"/>
                    <a:gd name="T35" fmla="*/ 0 h 5"/>
                    <a:gd name="T36" fmla="*/ 0 w 1"/>
                    <a:gd name="T37" fmla="*/ 0 h 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 h="5">
                      <a:moveTo>
                        <a:pt x="0" y="0"/>
                      </a:moveTo>
                      <a:lnTo>
                        <a:pt x="0" y="0"/>
                      </a:lnTo>
                      <a:lnTo>
                        <a:pt x="0" y="2"/>
                      </a:lnTo>
                      <a:lnTo>
                        <a:pt x="0" y="3"/>
                      </a:lnTo>
                      <a:lnTo>
                        <a:pt x="0" y="5"/>
                      </a:lnTo>
                      <a:lnTo>
                        <a:pt x="0" y="3"/>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6" name="Freeform 1634">
                  <a:extLst>
                    <a:ext uri="{FF2B5EF4-FFF2-40B4-BE49-F238E27FC236}">
                      <a16:creationId xmlns:a16="http://schemas.microsoft.com/office/drawing/2014/main" id="{D15A19AF-A835-4A2A-B7E3-1E48E5C9FC0C}"/>
                    </a:ext>
                  </a:extLst>
                </p:cNvPr>
                <p:cNvSpPr>
                  <a:spLocks/>
                </p:cNvSpPr>
                <p:nvPr/>
              </p:nvSpPr>
              <p:spPr bwMode="auto">
                <a:xfrm>
                  <a:off x="1221" y="2484"/>
                  <a:ext cx="3" cy="1"/>
                </a:xfrm>
                <a:custGeom>
                  <a:avLst/>
                  <a:gdLst>
                    <a:gd name="T0" fmla="*/ 0 w 3"/>
                    <a:gd name="T1" fmla="*/ 0 h 1"/>
                    <a:gd name="T2" fmla="*/ 0 w 3"/>
                    <a:gd name="T3" fmla="*/ 0 h 1"/>
                    <a:gd name="T4" fmla="*/ 0 w 3"/>
                    <a:gd name="T5" fmla="*/ 0 h 1"/>
                    <a:gd name="T6" fmla="*/ 1 w 3"/>
                    <a:gd name="T7" fmla="*/ 0 h 1"/>
                    <a:gd name="T8" fmla="*/ 1 w 3"/>
                    <a:gd name="T9" fmla="*/ 0 h 1"/>
                    <a:gd name="T10" fmla="*/ 1 w 3"/>
                    <a:gd name="T11" fmla="*/ 0 h 1"/>
                    <a:gd name="T12" fmla="*/ 3 w 3"/>
                    <a:gd name="T13" fmla="*/ 0 h 1"/>
                    <a:gd name="T14" fmla="*/ 1 w 3"/>
                    <a:gd name="T15" fmla="*/ 0 h 1"/>
                    <a:gd name="T16" fmla="*/ 1 w 3"/>
                    <a:gd name="T17" fmla="*/ 0 h 1"/>
                    <a:gd name="T18" fmla="*/ 0 w 3"/>
                    <a:gd name="T19" fmla="*/ 0 h 1"/>
                    <a:gd name="T20" fmla="*/ 0 w 3"/>
                    <a:gd name="T21" fmla="*/ 0 h 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 h="1">
                      <a:moveTo>
                        <a:pt x="0" y="0"/>
                      </a:moveTo>
                      <a:lnTo>
                        <a:pt x="0" y="0"/>
                      </a:lnTo>
                      <a:lnTo>
                        <a:pt x="1" y="0"/>
                      </a:lnTo>
                      <a:lnTo>
                        <a:pt x="3" y="0"/>
                      </a:lnTo>
                      <a:lnTo>
                        <a:pt x="1"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7" name="Rectangle 1635">
                  <a:extLst>
                    <a:ext uri="{FF2B5EF4-FFF2-40B4-BE49-F238E27FC236}">
                      <a16:creationId xmlns:a16="http://schemas.microsoft.com/office/drawing/2014/main" id="{EA672DC8-B8F7-4CE1-9557-A2919288C6D4}"/>
                    </a:ext>
                  </a:extLst>
                </p:cNvPr>
                <p:cNvSpPr>
                  <a:spLocks noChangeArrowheads="1"/>
                </p:cNvSpPr>
                <p:nvPr/>
              </p:nvSpPr>
              <p:spPr bwMode="auto">
                <a:xfrm>
                  <a:off x="1221" y="2486"/>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778" name="Line 1636">
                  <a:extLst>
                    <a:ext uri="{FF2B5EF4-FFF2-40B4-BE49-F238E27FC236}">
                      <a16:creationId xmlns:a16="http://schemas.microsoft.com/office/drawing/2014/main" id="{B746E466-CBFA-4256-BC19-273B771A3A5F}"/>
                    </a:ext>
                  </a:extLst>
                </p:cNvPr>
                <p:cNvSpPr>
                  <a:spLocks noChangeShapeType="1"/>
                </p:cNvSpPr>
                <p:nvPr/>
              </p:nvSpPr>
              <p:spPr bwMode="auto">
                <a:xfrm>
                  <a:off x="1219" y="2486"/>
                  <a:ext cx="1"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9" name="Rectangle 1637">
                  <a:extLst>
                    <a:ext uri="{FF2B5EF4-FFF2-40B4-BE49-F238E27FC236}">
                      <a16:creationId xmlns:a16="http://schemas.microsoft.com/office/drawing/2014/main" id="{5448F3ED-7B8F-4CD0-B1E1-5A582D0C3AD4}"/>
                    </a:ext>
                  </a:extLst>
                </p:cNvPr>
                <p:cNvSpPr>
                  <a:spLocks noChangeArrowheads="1"/>
                </p:cNvSpPr>
                <p:nvPr/>
              </p:nvSpPr>
              <p:spPr bwMode="auto">
                <a:xfrm>
                  <a:off x="1219" y="2486"/>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780" name="Freeform 1638">
                  <a:extLst>
                    <a:ext uri="{FF2B5EF4-FFF2-40B4-BE49-F238E27FC236}">
                      <a16:creationId xmlns:a16="http://schemas.microsoft.com/office/drawing/2014/main" id="{E2BFAB7E-6A3C-49C5-B86D-EB5D1FDDA718}"/>
                    </a:ext>
                  </a:extLst>
                </p:cNvPr>
                <p:cNvSpPr>
                  <a:spLocks/>
                </p:cNvSpPr>
                <p:nvPr/>
              </p:nvSpPr>
              <p:spPr bwMode="auto">
                <a:xfrm>
                  <a:off x="1215" y="2481"/>
                  <a:ext cx="4" cy="3"/>
                </a:xfrm>
                <a:custGeom>
                  <a:avLst/>
                  <a:gdLst>
                    <a:gd name="T0" fmla="*/ 0 w 4"/>
                    <a:gd name="T1" fmla="*/ 0 h 3"/>
                    <a:gd name="T2" fmla="*/ 0 w 4"/>
                    <a:gd name="T3" fmla="*/ 0 h 3"/>
                    <a:gd name="T4" fmla="*/ 0 w 4"/>
                    <a:gd name="T5" fmla="*/ 0 h 3"/>
                    <a:gd name="T6" fmla="*/ 0 w 4"/>
                    <a:gd name="T7" fmla="*/ 0 h 3"/>
                    <a:gd name="T8" fmla="*/ 1 w 4"/>
                    <a:gd name="T9" fmla="*/ 0 h 3"/>
                    <a:gd name="T10" fmla="*/ 1 w 4"/>
                    <a:gd name="T11" fmla="*/ 0 h 3"/>
                    <a:gd name="T12" fmla="*/ 1 w 4"/>
                    <a:gd name="T13" fmla="*/ 2 h 3"/>
                    <a:gd name="T14" fmla="*/ 3 w 4"/>
                    <a:gd name="T15" fmla="*/ 2 h 3"/>
                    <a:gd name="T16" fmla="*/ 3 w 4"/>
                    <a:gd name="T17" fmla="*/ 3 h 3"/>
                    <a:gd name="T18" fmla="*/ 3 w 4"/>
                    <a:gd name="T19" fmla="*/ 3 h 3"/>
                    <a:gd name="T20" fmla="*/ 4 w 4"/>
                    <a:gd name="T21" fmla="*/ 3 h 3"/>
                    <a:gd name="T22" fmla="*/ 3 w 4"/>
                    <a:gd name="T23" fmla="*/ 3 h 3"/>
                    <a:gd name="T24" fmla="*/ 3 w 4"/>
                    <a:gd name="T25" fmla="*/ 3 h 3"/>
                    <a:gd name="T26" fmla="*/ 3 w 4"/>
                    <a:gd name="T27" fmla="*/ 3 h 3"/>
                    <a:gd name="T28" fmla="*/ 3 w 4"/>
                    <a:gd name="T29" fmla="*/ 2 h 3"/>
                    <a:gd name="T30" fmla="*/ 1 w 4"/>
                    <a:gd name="T31" fmla="*/ 2 h 3"/>
                    <a:gd name="T32" fmla="*/ 1 w 4"/>
                    <a:gd name="T33" fmla="*/ 2 h 3"/>
                    <a:gd name="T34" fmla="*/ 1 w 4"/>
                    <a:gd name="T35" fmla="*/ 0 h 3"/>
                    <a:gd name="T36" fmla="*/ 1 w 4"/>
                    <a:gd name="T37" fmla="*/ 0 h 3"/>
                    <a:gd name="T38" fmla="*/ 0 w 4"/>
                    <a:gd name="T39" fmla="*/ 0 h 3"/>
                    <a:gd name="T40" fmla="*/ 0 w 4"/>
                    <a:gd name="T41" fmla="*/ 0 h 3"/>
                    <a:gd name="T42" fmla="*/ 0 w 4"/>
                    <a:gd name="T43" fmla="*/ 0 h 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 h="3">
                      <a:moveTo>
                        <a:pt x="0" y="0"/>
                      </a:moveTo>
                      <a:lnTo>
                        <a:pt x="0" y="0"/>
                      </a:lnTo>
                      <a:lnTo>
                        <a:pt x="1" y="0"/>
                      </a:lnTo>
                      <a:lnTo>
                        <a:pt x="1" y="2"/>
                      </a:lnTo>
                      <a:lnTo>
                        <a:pt x="3" y="2"/>
                      </a:lnTo>
                      <a:lnTo>
                        <a:pt x="3" y="3"/>
                      </a:lnTo>
                      <a:lnTo>
                        <a:pt x="4" y="3"/>
                      </a:lnTo>
                      <a:lnTo>
                        <a:pt x="3" y="3"/>
                      </a:lnTo>
                      <a:lnTo>
                        <a:pt x="3" y="2"/>
                      </a:lnTo>
                      <a:lnTo>
                        <a:pt x="1" y="2"/>
                      </a:lnTo>
                      <a:lnTo>
                        <a:pt x="1"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1" name="Freeform 1639">
                  <a:extLst>
                    <a:ext uri="{FF2B5EF4-FFF2-40B4-BE49-F238E27FC236}">
                      <a16:creationId xmlns:a16="http://schemas.microsoft.com/office/drawing/2014/main" id="{D50D65B7-293D-405B-9463-4D3819357C35}"/>
                    </a:ext>
                  </a:extLst>
                </p:cNvPr>
                <p:cNvSpPr>
                  <a:spLocks/>
                </p:cNvSpPr>
                <p:nvPr/>
              </p:nvSpPr>
              <p:spPr bwMode="auto">
                <a:xfrm>
                  <a:off x="1211" y="2481"/>
                  <a:ext cx="2" cy="2"/>
                </a:xfrm>
                <a:custGeom>
                  <a:avLst/>
                  <a:gdLst>
                    <a:gd name="T0" fmla="*/ 0 w 2"/>
                    <a:gd name="T1" fmla="*/ 2 h 2"/>
                    <a:gd name="T2" fmla="*/ 0 w 2"/>
                    <a:gd name="T3" fmla="*/ 2 h 2"/>
                    <a:gd name="T4" fmla="*/ 0 w 2"/>
                    <a:gd name="T5" fmla="*/ 0 h 2"/>
                    <a:gd name="T6" fmla="*/ 0 w 2"/>
                    <a:gd name="T7" fmla="*/ 0 h 2"/>
                    <a:gd name="T8" fmla="*/ 0 w 2"/>
                    <a:gd name="T9" fmla="*/ 0 h 2"/>
                    <a:gd name="T10" fmla="*/ 2 w 2"/>
                    <a:gd name="T11" fmla="*/ 0 h 2"/>
                    <a:gd name="T12" fmla="*/ 2 w 2"/>
                    <a:gd name="T13" fmla="*/ 0 h 2"/>
                    <a:gd name="T14" fmla="*/ 2 w 2"/>
                    <a:gd name="T15" fmla="*/ 0 h 2"/>
                    <a:gd name="T16" fmla="*/ 2 w 2"/>
                    <a:gd name="T17" fmla="*/ 0 h 2"/>
                    <a:gd name="T18" fmla="*/ 2 w 2"/>
                    <a:gd name="T19" fmla="*/ 0 h 2"/>
                    <a:gd name="T20" fmla="*/ 2 w 2"/>
                    <a:gd name="T21" fmla="*/ 0 h 2"/>
                    <a:gd name="T22" fmla="*/ 0 w 2"/>
                    <a:gd name="T23" fmla="*/ 0 h 2"/>
                    <a:gd name="T24" fmla="*/ 0 w 2"/>
                    <a:gd name="T25" fmla="*/ 2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 h="2">
                      <a:moveTo>
                        <a:pt x="0" y="2"/>
                      </a:moveTo>
                      <a:lnTo>
                        <a:pt x="0" y="2"/>
                      </a:lnTo>
                      <a:lnTo>
                        <a:pt x="0" y="0"/>
                      </a:lnTo>
                      <a:lnTo>
                        <a:pt x="2" y="0"/>
                      </a:lnTo>
                      <a:lnTo>
                        <a:pt x="0"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2" name="Freeform 1640">
                  <a:extLst>
                    <a:ext uri="{FF2B5EF4-FFF2-40B4-BE49-F238E27FC236}">
                      <a16:creationId xmlns:a16="http://schemas.microsoft.com/office/drawing/2014/main" id="{11A802DF-7BCF-4C8F-9127-558B553370D3}"/>
                    </a:ext>
                  </a:extLst>
                </p:cNvPr>
                <p:cNvSpPr>
                  <a:spLocks/>
                </p:cNvSpPr>
                <p:nvPr/>
              </p:nvSpPr>
              <p:spPr bwMode="auto">
                <a:xfrm>
                  <a:off x="1211" y="2479"/>
                  <a:ext cx="2" cy="4"/>
                </a:xfrm>
                <a:custGeom>
                  <a:avLst/>
                  <a:gdLst>
                    <a:gd name="T0" fmla="*/ 2 w 2"/>
                    <a:gd name="T1" fmla="*/ 0 h 4"/>
                    <a:gd name="T2" fmla="*/ 2 w 2"/>
                    <a:gd name="T3" fmla="*/ 0 h 4"/>
                    <a:gd name="T4" fmla="*/ 2 w 2"/>
                    <a:gd name="T5" fmla="*/ 0 h 4"/>
                    <a:gd name="T6" fmla="*/ 0 w 2"/>
                    <a:gd name="T7" fmla="*/ 0 h 4"/>
                    <a:gd name="T8" fmla="*/ 0 w 2"/>
                    <a:gd name="T9" fmla="*/ 2 h 4"/>
                    <a:gd name="T10" fmla="*/ 0 w 2"/>
                    <a:gd name="T11" fmla="*/ 2 h 4"/>
                    <a:gd name="T12" fmla="*/ 0 w 2"/>
                    <a:gd name="T13" fmla="*/ 4 h 4"/>
                    <a:gd name="T14" fmla="*/ 0 w 2"/>
                    <a:gd name="T15" fmla="*/ 4 h 4"/>
                    <a:gd name="T16" fmla="*/ 0 w 2"/>
                    <a:gd name="T17" fmla="*/ 2 h 4"/>
                    <a:gd name="T18" fmla="*/ 0 w 2"/>
                    <a:gd name="T19" fmla="*/ 2 h 4"/>
                    <a:gd name="T20" fmla="*/ 0 w 2"/>
                    <a:gd name="T21" fmla="*/ 0 h 4"/>
                    <a:gd name="T22" fmla="*/ 0 w 2"/>
                    <a:gd name="T23" fmla="*/ 0 h 4"/>
                    <a:gd name="T24" fmla="*/ 2 w 2"/>
                    <a:gd name="T25" fmla="*/ 0 h 4"/>
                    <a:gd name="T26" fmla="*/ 2 w 2"/>
                    <a:gd name="T27" fmla="*/ 0 h 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 h="4">
                      <a:moveTo>
                        <a:pt x="2" y="0"/>
                      </a:moveTo>
                      <a:lnTo>
                        <a:pt x="2" y="0"/>
                      </a:lnTo>
                      <a:lnTo>
                        <a:pt x="0" y="0"/>
                      </a:lnTo>
                      <a:lnTo>
                        <a:pt x="0" y="2"/>
                      </a:lnTo>
                      <a:lnTo>
                        <a:pt x="0" y="4"/>
                      </a:lnTo>
                      <a:lnTo>
                        <a:pt x="0" y="2"/>
                      </a:lnTo>
                      <a:lnTo>
                        <a:pt x="0"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3" name="Freeform 1641">
                  <a:extLst>
                    <a:ext uri="{FF2B5EF4-FFF2-40B4-BE49-F238E27FC236}">
                      <a16:creationId xmlns:a16="http://schemas.microsoft.com/office/drawing/2014/main" id="{E6E63413-B194-4EBC-A324-081F7528A09A}"/>
                    </a:ext>
                  </a:extLst>
                </p:cNvPr>
                <p:cNvSpPr>
                  <a:spLocks/>
                </p:cNvSpPr>
                <p:nvPr/>
              </p:nvSpPr>
              <p:spPr bwMode="auto">
                <a:xfrm>
                  <a:off x="1215" y="2476"/>
                  <a:ext cx="9" cy="2"/>
                </a:xfrm>
                <a:custGeom>
                  <a:avLst/>
                  <a:gdLst>
                    <a:gd name="T0" fmla="*/ 9 w 9"/>
                    <a:gd name="T1" fmla="*/ 0 h 2"/>
                    <a:gd name="T2" fmla="*/ 9 w 9"/>
                    <a:gd name="T3" fmla="*/ 0 h 2"/>
                    <a:gd name="T4" fmla="*/ 9 w 9"/>
                    <a:gd name="T5" fmla="*/ 0 h 2"/>
                    <a:gd name="T6" fmla="*/ 7 w 9"/>
                    <a:gd name="T7" fmla="*/ 0 h 2"/>
                    <a:gd name="T8" fmla="*/ 6 w 9"/>
                    <a:gd name="T9" fmla="*/ 0 h 2"/>
                    <a:gd name="T10" fmla="*/ 6 w 9"/>
                    <a:gd name="T11" fmla="*/ 0 h 2"/>
                    <a:gd name="T12" fmla="*/ 4 w 9"/>
                    <a:gd name="T13" fmla="*/ 0 h 2"/>
                    <a:gd name="T14" fmla="*/ 4 w 9"/>
                    <a:gd name="T15" fmla="*/ 0 h 2"/>
                    <a:gd name="T16" fmla="*/ 3 w 9"/>
                    <a:gd name="T17" fmla="*/ 0 h 2"/>
                    <a:gd name="T18" fmla="*/ 3 w 9"/>
                    <a:gd name="T19" fmla="*/ 0 h 2"/>
                    <a:gd name="T20" fmla="*/ 1 w 9"/>
                    <a:gd name="T21" fmla="*/ 0 h 2"/>
                    <a:gd name="T22" fmla="*/ 1 w 9"/>
                    <a:gd name="T23" fmla="*/ 0 h 2"/>
                    <a:gd name="T24" fmla="*/ 0 w 9"/>
                    <a:gd name="T25" fmla="*/ 2 h 2"/>
                    <a:gd name="T26" fmla="*/ 0 w 9"/>
                    <a:gd name="T27" fmla="*/ 2 h 2"/>
                    <a:gd name="T28" fmla="*/ 0 w 9"/>
                    <a:gd name="T29" fmla="*/ 2 h 2"/>
                    <a:gd name="T30" fmla="*/ 0 w 9"/>
                    <a:gd name="T31" fmla="*/ 2 h 2"/>
                    <a:gd name="T32" fmla="*/ 0 w 9"/>
                    <a:gd name="T33" fmla="*/ 2 h 2"/>
                    <a:gd name="T34" fmla="*/ 0 w 9"/>
                    <a:gd name="T35" fmla="*/ 0 h 2"/>
                    <a:gd name="T36" fmla="*/ 1 w 9"/>
                    <a:gd name="T37" fmla="*/ 0 h 2"/>
                    <a:gd name="T38" fmla="*/ 1 w 9"/>
                    <a:gd name="T39" fmla="*/ 0 h 2"/>
                    <a:gd name="T40" fmla="*/ 3 w 9"/>
                    <a:gd name="T41" fmla="*/ 0 h 2"/>
                    <a:gd name="T42" fmla="*/ 3 w 9"/>
                    <a:gd name="T43" fmla="*/ 0 h 2"/>
                    <a:gd name="T44" fmla="*/ 4 w 9"/>
                    <a:gd name="T45" fmla="*/ 0 h 2"/>
                    <a:gd name="T46" fmla="*/ 4 w 9"/>
                    <a:gd name="T47" fmla="*/ 0 h 2"/>
                    <a:gd name="T48" fmla="*/ 6 w 9"/>
                    <a:gd name="T49" fmla="*/ 0 h 2"/>
                    <a:gd name="T50" fmla="*/ 6 w 9"/>
                    <a:gd name="T51" fmla="*/ 0 h 2"/>
                    <a:gd name="T52" fmla="*/ 7 w 9"/>
                    <a:gd name="T53" fmla="*/ 0 h 2"/>
                    <a:gd name="T54" fmla="*/ 9 w 9"/>
                    <a:gd name="T55" fmla="*/ 0 h 2"/>
                    <a:gd name="T56" fmla="*/ 9 w 9"/>
                    <a:gd name="T57" fmla="*/ 0 h 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 h="2">
                      <a:moveTo>
                        <a:pt x="9" y="0"/>
                      </a:moveTo>
                      <a:lnTo>
                        <a:pt x="9" y="0"/>
                      </a:lnTo>
                      <a:lnTo>
                        <a:pt x="7" y="0"/>
                      </a:lnTo>
                      <a:lnTo>
                        <a:pt x="6" y="0"/>
                      </a:lnTo>
                      <a:lnTo>
                        <a:pt x="4" y="0"/>
                      </a:lnTo>
                      <a:lnTo>
                        <a:pt x="3" y="0"/>
                      </a:lnTo>
                      <a:lnTo>
                        <a:pt x="1" y="0"/>
                      </a:lnTo>
                      <a:lnTo>
                        <a:pt x="0" y="2"/>
                      </a:lnTo>
                      <a:lnTo>
                        <a:pt x="0" y="0"/>
                      </a:lnTo>
                      <a:lnTo>
                        <a:pt x="1" y="0"/>
                      </a:lnTo>
                      <a:lnTo>
                        <a:pt x="3" y="0"/>
                      </a:lnTo>
                      <a:lnTo>
                        <a:pt x="4" y="0"/>
                      </a:lnTo>
                      <a:lnTo>
                        <a:pt x="6" y="0"/>
                      </a:lnTo>
                      <a:lnTo>
                        <a:pt x="7"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4" name="Freeform 1642">
                  <a:extLst>
                    <a:ext uri="{FF2B5EF4-FFF2-40B4-BE49-F238E27FC236}">
                      <a16:creationId xmlns:a16="http://schemas.microsoft.com/office/drawing/2014/main" id="{3AA68D88-44E3-48B6-B35F-C76F97E47F98}"/>
                    </a:ext>
                  </a:extLst>
                </p:cNvPr>
                <p:cNvSpPr>
                  <a:spLocks/>
                </p:cNvSpPr>
                <p:nvPr/>
              </p:nvSpPr>
              <p:spPr bwMode="auto">
                <a:xfrm>
                  <a:off x="1226" y="2476"/>
                  <a:ext cx="9" cy="8"/>
                </a:xfrm>
                <a:custGeom>
                  <a:avLst/>
                  <a:gdLst>
                    <a:gd name="T0" fmla="*/ 9 w 9"/>
                    <a:gd name="T1" fmla="*/ 8 h 8"/>
                    <a:gd name="T2" fmla="*/ 9 w 9"/>
                    <a:gd name="T3" fmla="*/ 8 h 8"/>
                    <a:gd name="T4" fmla="*/ 8 w 9"/>
                    <a:gd name="T5" fmla="*/ 7 h 8"/>
                    <a:gd name="T6" fmla="*/ 8 w 9"/>
                    <a:gd name="T7" fmla="*/ 5 h 8"/>
                    <a:gd name="T8" fmla="*/ 6 w 9"/>
                    <a:gd name="T9" fmla="*/ 3 h 8"/>
                    <a:gd name="T10" fmla="*/ 6 w 9"/>
                    <a:gd name="T11" fmla="*/ 2 h 8"/>
                    <a:gd name="T12" fmla="*/ 4 w 9"/>
                    <a:gd name="T13" fmla="*/ 2 h 8"/>
                    <a:gd name="T14" fmla="*/ 4 w 9"/>
                    <a:gd name="T15" fmla="*/ 0 h 8"/>
                    <a:gd name="T16" fmla="*/ 3 w 9"/>
                    <a:gd name="T17" fmla="*/ 0 h 8"/>
                    <a:gd name="T18" fmla="*/ 3 w 9"/>
                    <a:gd name="T19" fmla="*/ 0 h 8"/>
                    <a:gd name="T20" fmla="*/ 1 w 9"/>
                    <a:gd name="T21" fmla="*/ 0 h 8"/>
                    <a:gd name="T22" fmla="*/ 1 w 9"/>
                    <a:gd name="T23" fmla="*/ 0 h 8"/>
                    <a:gd name="T24" fmla="*/ 0 w 9"/>
                    <a:gd name="T25" fmla="*/ 0 h 8"/>
                    <a:gd name="T26" fmla="*/ 0 w 9"/>
                    <a:gd name="T27" fmla="*/ 0 h 8"/>
                    <a:gd name="T28" fmla="*/ 0 w 9"/>
                    <a:gd name="T29" fmla="*/ 0 h 8"/>
                    <a:gd name="T30" fmla="*/ 0 w 9"/>
                    <a:gd name="T31" fmla="*/ 0 h 8"/>
                    <a:gd name="T32" fmla="*/ 0 w 9"/>
                    <a:gd name="T33" fmla="*/ 0 h 8"/>
                    <a:gd name="T34" fmla="*/ 1 w 9"/>
                    <a:gd name="T35" fmla="*/ 0 h 8"/>
                    <a:gd name="T36" fmla="*/ 1 w 9"/>
                    <a:gd name="T37" fmla="*/ 0 h 8"/>
                    <a:gd name="T38" fmla="*/ 3 w 9"/>
                    <a:gd name="T39" fmla="*/ 0 h 8"/>
                    <a:gd name="T40" fmla="*/ 3 w 9"/>
                    <a:gd name="T41" fmla="*/ 0 h 8"/>
                    <a:gd name="T42" fmla="*/ 4 w 9"/>
                    <a:gd name="T43" fmla="*/ 0 h 8"/>
                    <a:gd name="T44" fmla="*/ 4 w 9"/>
                    <a:gd name="T45" fmla="*/ 0 h 8"/>
                    <a:gd name="T46" fmla="*/ 4 w 9"/>
                    <a:gd name="T47" fmla="*/ 2 h 8"/>
                    <a:gd name="T48" fmla="*/ 6 w 9"/>
                    <a:gd name="T49" fmla="*/ 2 h 8"/>
                    <a:gd name="T50" fmla="*/ 6 w 9"/>
                    <a:gd name="T51" fmla="*/ 3 h 8"/>
                    <a:gd name="T52" fmla="*/ 8 w 9"/>
                    <a:gd name="T53" fmla="*/ 5 h 8"/>
                    <a:gd name="T54" fmla="*/ 8 w 9"/>
                    <a:gd name="T55" fmla="*/ 7 h 8"/>
                    <a:gd name="T56" fmla="*/ 9 w 9"/>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 h="8">
                      <a:moveTo>
                        <a:pt x="9" y="8"/>
                      </a:moveTo>
                      <a:lnTo>
                        <a:pt x="9" y="8"/>
                      </a:lnTo>
                      <a:lnTo>
                        <a:pt x="8" y="7"/>
                      </a:lnTo>
                      <a:lnTo>
                        <a:pt x="8" y="5"/>
                      </a:lnTo>
                      <a:lnTo>
                        <a:pt x="6" y="3"/>
                      </a:lnTo>
                      <a:lnTo>
                        <a:pt x="6" y="2"/>
                      </a:lnTo>
                      <a:lnTo>
                        <a:pt x="4" y="2"/>
                      </a:lnTo>
                      <a:lnTo>
                        <a:pt x="4" y="0"/>
                      </a:lnTo>
                      <a:lnTo>
                        <a:pt x="3" y="0"/>
                      </a:lnTo>
                      <a:lnTo>
                        <a:pt x="1" y="0"/>
                      </a:lnTo>
                      <a:lnTo>
                        <a:pt x="0" y="0"/>
                      </a:lnTo>
                      <a:lnTo>
                        <a:pt x="1" y="0"/>
                      </a:lnTo>
                      <a:lnTo>
                        <a:pt x="3" y="0"/>
                      </a:lnTo>
                      <a:lnTo>
                        <a:pt x="4" y="0"/>
                      </a:lnTo>
                      <a:lnTo>
                        <a:pt x="4" y="2"/>
                      </a:lnTo>
                      <a:lnTo>
                        <a:pt x="6" y="2"/>
                      </a:lnTo>
                      <a:lnTo>
                        <a:pt x="6" y="3"/>
                      </a:lnTo>
                      <a:lnTo>
                        <a:pt x="8" y="5"/>
                      </a:lnTo>
                      <a:lnTo>
                        <a:pt x="8" y="7"/>
                      </a:lnTo>
                      <a:lnTo>
                        <a:pt x="9"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5" name="Freeform 1643">
                  <a:extLst>
                    <a:ext uri="{FF2B5EF4-FFF2-40B4-BE49-F238E27FC236}">
                      <a16:creationId xmlns:a16="http://schemas.microsoft.com/office/drawing/2014/main" id="{74C6C5A0-C6EB-4ED6-81DE-39C4B316D64F}"/>
                    </a:ext>
                  </a:extLst>
                </p:cNvPr>
                <p:cNvSpPr>
                  <a:spLocks/>
                </p:cNvSpPr>
                <p:nvPr/>
              </p:nvSpPr>
              <p:spPr bwMode="auto">
                <a:xfrm>
                  <a:off x="1234" y="2486"/>
                  <a:ext cx="1" cy="9"/>
                </a:xfrm>
                <a:custGeom>
                  <a:avLst/>
                  <a:gdLst>
                    <a:gd name="T0" fmla="*/ 0 w 1"/>
                    <a:gd name="T1" fmla="*/ 9 h 9"/>
                    <a:gd name="T2" fmla="*/ 0 w 1"/>
                    <a:gd name="T3" fmla="*/ 9 h 9"/>
                    <a:gd name="T4" fmla="*/ 0 w 1"/>
                    <a:gd name="T5" fmla="*/ 7 h 9"/>
                    <a:gd name="T6" fmla="*/ 0 w 1"/>
                    <a:gd name="T7" fmla="*/ 7 h 9"/>
                    <a:gd name="T8" fmla="*/ 0 w 1"/>
                    <a:gd name="T9" fmla="*/ 7 h 9"/>
                    <a:gd name="T10" fmla="*/ 0 w 1"/>
                    <a:gd name="T11" fmla="*/ 6 h 9"/>
                    <a:gd name="T12" fmla="*/ 0 w 1"/>
                    <a:gd name="T13" fmla="*/ 6 h 9"/>
                    <a:gd name="T14" fmla="*/ 1 w 1"/>
                    <a:gd name="T15" fmla="*/ 4 h 9"/>
                    <a:gd name="T16" fmla="*/ 1 w 1"/>
                    <a:gd name="T17" fmla="*/ 4 h 9"/>
                    <a:gd name="T18" fmla="*/ 1 w 1"/>
                    <a:gd name="T19" fmla="*/ 3 h 9"/>
                    <a:gd name="T20" fmla="*/ 1 w 1"/>
                    <a:gd name="T21" fmla="*/ 3 h 9"/>
                    <a:gd name="T22" fmla="*/ 1 w 1"/>
                    <a:gd name="T23" fmla="*/ 1 h 9"/>
                    <a:gd name="T24" fmla="*/ 1 w 1"/>
                    <a:gd name="T25" fmla="*/ 1 h 9"/>
                    <a:gd name="T26" fmla="*/ 1 w 1"/>
                    <a:gd name="T27" fmla="*/ 0 h 9"/>
                    <a:gd name="T28" fmla="*/ 1 w 1"/>
                    <a:gd name="T29" fmla="*/ 0 h 9"/>
                    <a:gd name="T30" fmla="*/ 1 w 1"/>
                    <a:gd name="T31" fmla="*/ 0 h 9"/>
                    <a:gd name="T32" fmla="*/ 1 w 1"/>
                    <a:gd name="T33" fmla="*/ 0 h 9"/>
                    <a:gd name="T34" fmla="*/ 1 w 1"/>
                    <a:gd name="T35" fmla="*/ 0 h 9"/>
                    <a:gd name="T36" fmla="*/ 1 w 1"/>
                    <a:gd name="T37" fmla="*/ 1 h 9"/>
                    <a:gd name="T38" fmla="*/ 1 w 1"/>
                    <a:gd name="T39" fmla="*/ 1 h 9"/>
                    <a:gd name="T40" fmla="*/ 1 w 1"/>
                    <a:gd name="T41" fmla="*/ 3 h 9"/>
                    <a:gd name="T42" fmla="*/ 1 w 1"/>
                    <a:gd name="T43" fmla="*/ 3 h 9"/>
                    <a:gd name="T44" fmla="*/ 1 w 1"/>
                    <a:gd name="T45" fmla="*/ 4 h 9"/>
                    <a:gd name="T46" fmla="*/ 1 w 1"/>
                    <a:gd name="T47" fmla="*/ 4 h 9"/>
                    <a:gd name="T48" fmla="*/ 1 w 1"/>
                    <a:gd name="T49" fmla="*/ 6 h 9"/>
                    <a:gd name="T50" fmla="*/ 0 w 1"/>
                    <a:gd name="T51" fmla="*/ 6 h 9"/>
                    <a:gd name="T52" fmla="*/ 0 w 1"/>
                    <a:gd name="T53" fmla="*/ 7 h 9"/>
                    <a:gd name="T54" fmla="*/ 0 w 1"/>
                    <a:gd name="T55" fmla="*/ 7 h 9"/>
                    <a:gd name="T56" fmla="*/ 0 w 1"/>
                    <a:gd name="T57" fmla="*/ 9 h 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 h="9">
                      <a:moveTo>
                        <a:pt x="0" y="9"/>
                      </a:moveTo>
                      <a:lnTo>
                        <a:pt x="0" y="9"/>
                      </a:lnTo>
                      <a:lnTo>
                        <a:pt x="0" y="7"/>
                      </a:lnTo>
                      <a:lnTo>
                        <a:pt x="0" y="6"/>
                      </a:lnTo>
                      <a:lnTo>
                        <a:pt x="1" y="4"/>
                      </a:lnTo>
                      <a:lnTo>
                        <a:pt x="1" y="3"/>
                      </a:lnTo>
                      <a:lnTo>
                        <a:pt x="1" y="1"/>
                      </a:lnTo>
                      <a:lnTo>
                        <a:pt x="1" y="0"/>
                      </a:lnTo>
                      <a:lnTo>
                        <a:pt x="1" y="1"/>
                      </a:lnTo>
                      <a:lnTo>
                        <a:pt x="1" y="3"/>
                      </a:lnTo>
                      <a:lnTo>
                        <a:pt x="1" y="4"/>
                      </a:lnTo>
                      <a:lnTo>
                        <a:pt x="1" y="6"/>
                      </a:lnTo>
                      <a:lnTo>
                        <a:pt x="0" y="6"/>
                      </a:lnTo>
                      <a:lnTo>
                        <a:pt x="0" y="7"/>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6" name="Freeform 1644">
                  <a:extLst>
                    <a:ext uri="{FF2B5EF4-FFF2-40B4-BE49-F238E27FC236}">
                      <a16:creationId xmlns:a16="http://schemas.microsoft.com/office/drawing/2014/main" id="{FEA7BAE3-DFB1-4F29-8E4F-0EB087A02EEB}"/>
                    </a:ext>
                  </a:extLst>
                </p:cNvPr>
                <p:cNvSpPr>
                  <a:spLocks/>
                </p:cNvSpPr>
                <p:nvPr/>
              </p:nvSpPr>
              <p:spPr bwMode="auto">
                <a:xfrm>
                  <a:off x="1229" y="2496"/>
                  <a:ext cx="3" cy="2"/>
                </a:xfrm>
                <a:custGeom>
                  <a:avLst/>
                  <a:gdLst>
                    <a:gd name="T0" fmla="*/ 0 w 3"/>
                    <a:gd name="T1" fmla="*/ 2 h 2"/>
                    <a:gd name="T2" fmla="*/ 0 w 3"/>
                    <a:gd name="T3" fmla="*/ 2 h 2"/>
                    <a:gd name="T4" fmla="*/ 0 w 3"/>
                    <a:gd name="T5" fmla="*/ 2 h 2"/>
                    <a:gd name="T6" fmla="*/ 0 w 3"/>
                    <a:gd name="T7" fmla="*/ 2 h 2"/>
                    <a:gd name="T8" fmla="*/ 0 w 3"/>
                    <a:gd name="T9" fmla="*/ 2 h 2"/>
                    <a:gd name="T10" fmla="*/ 1 w 3"/>
                    <a:gd name="T11" fmla="*/ 0 h 2"/>
                    <a:gd name="T12" fmla="*/ 1 w 3"/>
                    <a:gd name="T13" fmla="*/ 0 h 2"/>
                    <a:gd name="T14" fmla="*/ 3 w 3"/>
                    <a:gd name="T15" fmla="*/ 0 h 2"/>
                    <a:gd name="T16" fmla="*/ 3 w 3"/>
                    <a:gd name="T17" fmla="*/ 0 h 2"/>
                    <a:gd name="T18" fmla="*/ 3 w 3"/>
                    <a:gd name="T19" fmla="*/ 0 h 2"/>
                    <a:gd name="T20" fmla="*/ 3 w 3"/>
                    <a:gd name="T21" fmla="*/ 0 h 2"/>
                    <a:gd name="T22" fmla="*/ 1 w 3"/>
                    <a:gd name="T23" fmla="*/ 0 h 2"/>
                    <a:gd name="T24" fmla="*/ 1 w 3"/>
                    <a:gd name="T25" fmla="*/ 0 h 2"/>
                    <a:gd name="T26" fmla="*/ 1 w 3"/>
                    <a:gd name="T27" fmla="*/ 2 h 2"/>
                    <a:gd name="T28" fmla="*/ 0 w 3"/>
                    <a:gd name="T29" fmla="*/ 2 h 2"/>
                    <a:gd name="T30" fmla="*/ 0 w 3"/>
                    <a:gd name="T31" fmla="*/ 2 h 2"/>
                    <a:gd name="T32" fmla="*/ 0 w 3"/>
                    <a:gd name="T33" fmla="*/ 2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 h="2">
                      <a:moveTo>
                        <a:pt x="0" y="2"/>
                      </a:moveTo>
                      <a:lnTo>
                        <a:pt x="0" y="2"/>
                      </a:lnTo>
                      <a:lnTo>
                        <a:pt x="1" y="0"/>
                      </a:lnTo>
                      <a:lnTo>
                        <a:pt x="3" y="0"/>
                      </a:lnTo>
                      <a:lnTo>
                        <a:pt x="1" y="0"/>
                      </a:lnTo>
                      <a:lnTo>
                        <a:pt x="1"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7" name="Freeform 1645">
                  <a:extLst>
                    <a:ext uri="{FF2B5EF4-FFF2-40B4-BE49-F238E27FC236}">
                      <a16:creationId xmlns:a16="http://schemas.microsoft.com/office/drawing/2014/main" id="{B4209F64-7F87-4DD0-BCA2-FE4C36707ECF}"/>
                    </a:ext>
                  </a:extLst>
                </p:cNvPr>
                <p:cNvSpPr>
                  <a:spLocks/>
                </p:cNvSpPr>
                <p:nvPr/>
              </p:nvSpPr>
              <p:spPr bwMode="auto">
                <a:xfrm>
                  <a:off x="1221" y="2484"/>
                  <a:ext cx="3" cy="5"/>
                </a:xfrm>
                <a:custGeom>
                  <a:avLst/>
                  <a:gdLst>
                    <a:gd name="T0" fmla="*/ 1 w 3"/>
                    <a:gd name="T1" fmla="*/ 0 h 5"/>
                    <a:gd name="T2" fmla="*/ 1 w 3"/>
                    <a:gd name="T3" fmla="*/ 0 h 5"/>
                    <a:gd name="T4" fmla="*/ 3 w 3"/>
                    <a:gd name="T5" fmla="*/ 0 h 5"/>
                    <a:gd name="T6" fmla="*/ 3 w 3"/>
                    <a:gd name="T7" fmla="*/ 0 h 5"/>
                    <a:gd name="T8" fmla="*/ 3 w 3"/>
                    <a:gd name="T9" fmla="*/ 2 h 5"/>
                    <a:gd name="T10" fmla="*/ 3 w 3"/>
                    <a:gd name="T11" fmla="*/ 2 h 5"/>
                    <a:gd name="T12" fmla="*/ 1 w 3"/>
                    <a:gd name="T13" fmla="*/ 3 h 5"/>
                    <a:gd name="T14" fmla="*/ 1 w 3"/>
                    <a:gd name="T15" fmla="*/ 3 h 5"/>
                    <a:gd name="T16" fmla="*/ 1 w 3"/>
                    <a:gd name="T17" fmla="*/ 5 h 5"/>
                    <a:gd name="T18" fmla="*/ 0 w 3"/>
                    <a:gd name="T19" fmla="*/ 5 h 5"/>
                    <a:gd name="T20" fmla="*/ 0 w 3"/>
                    <a:gd name="T21" fmla="*/ 5 h 5"/>
                    <a:gd name="T22" fmla="*/ 0 w 3"/>
                    <a:gd name="T23" fmla="*/ 5 h 5"/>
                    <a:gd name="T24" fmla="*/ 0 w 3"/>
                    <a:gd name="T25" fmla="*/ 5 h 5"/>
                    <a:gd name="T26" fmla="*/ 0 w 3"/>
                    <a:gd name="T27" fmla="*/ 5 h 5"/>
                    <a:gd name="T28" fmla="*/ 0 w 3"/>
                    <a:gd name="T29" fmla="*/ 5 h 5"/>
                    <a:gd name="T30" fmla="*/ 0 w 3"/>
                    <a:gd name="T31" fmla="*/ 3 h 5"/>
                    <a:gd name="T32" fmla="*/ 0 w 3"/>
                    <a:gd name="T33" fmla="*/ 3 h 5"/>
                    <a:gd name="T34" fmla="*/ 0 w 3"/>
                    <a:gd name="T35" fmla="*/ 3 h 5"/>
                    <a:gd name="T36" fmla="*/ 0 w 3"/>
                    <a:gd name="T37" fmla="*/ 2 h 5"/>
                    <a:gd name="T38" fmla="*/ 1 w 3"/>
                    <a:gd name="T39" fmla="*/ 2 h 5"/>
                    <a:gd name="T40" fmla="*/ 1 w 3"/>
                    <a:gd name="T41" fmla="*/ 2 h 5"/>
                    <a:gd name="T42" fmla="*/ 1 w 3"/>
                    <a:gd name="T43" fmla="*/ 0 h 5"/>
                    <a:gd name="T44" fmla="*/ 1 w 3"/>
                    <a:gd name="T45" fmla="*/ 0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 h="5">
                      <a:moveTo>
                        <a:pt x="1" y="0"/>
                      </a:moveTo>
                      <a:lnTo>
                        <a:pt x="1" y="0"/>
                      </a:lnTo>
                      <a:lnTo>
                        <a:pt x="3" y="0"/>
                      </a:lnTo>
                      <a:lnTo>
                        <a:pt x="3" y="2"/>
                      </a:lnTo>
                      <a:lnTo>
                        <a:pt x="1" y="3"/>
                      </a:lnTo>
                      <a:lnTo>
                        <a:pt x="1" y="5"/>
                      </a:lnTo>
                      <a:lnTo>
                        <a:pt x="0" y="5"/>
                      </a:lnTo>
                      <a:lnTo>
                        <a:pt x="0" y="3"/>
                      </a:lnTo>
                      <a:lnTo>
                        <a:pt x="0" y="2"/>
                      </a:lnTo>
                      <a:lnTo>
                        <a:pt x="1" y="2"/>
                      </a:lnTo>
                      <a:lnTo>
                        <a:pt x="1" y="0"/>
                      </a:lnTo>
                      <a:close/>
                    </a:path>
                  </a:pathLst>
                </a:custGeom>
                <a:solidFill>
                  <a:srgbClr val="E5A57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8" name="Freeform 1646">
                  <a:extLst>
                    <a:ext uri="{FF2B5EF4-FFF2-40B4-BE49-F238E27FC236}">
                      <a16:creationId xmlns:a16="http://schemas.microsoft.com/office/drawing/2014/main" id="{56E49BC4-DE2A-43F0-9549-F48E97E80CE3}"/>
                    </a:ext>
                  </a:extLst>
                </p:cNvPr>
                <p:cNvSpPr>
                  <a:spLocks/>
                </p:cNvSpPr>
                <p:nvPr/>
              </p:nvSpPr>
              <p:spPr bwMode="auto">
                <a:xfrm>
                  <a:off x="1148" y="2448"/>
                  <a:ext cx="1" cy="1"/>
                </a:xfrm>
                <a:custGeom>
                  <a:avLst/>
                  <a:gdLst>
                    <a:gd name="T0" fmla="*/ 0 w 1"/>
                    <a:gd name="T1" fmla="*/ 0 h 1"/>
                    <a:gd name="T2" fmla="*/ 0 w 1"/>
                    <a:gd name="T3" fmla="*/ 1 h 1"/>
                    <a:gd name="T4" fmla="*/ 0 w 1"/>
                    <a:gd name="T5" fmla="*/ 0 h 1"/>
                    <a:gd name="T6" fmla="*/ 0 w 1"/>
                    <a:gd name="T7" fmla="*/ 0 h 1"/>
                    <a:gd name="T8" fmla="*/ 0 w 1"/>
                    <a:gd name="T9" fmla="*/ 1 h 1"/>
                    <a:gd name="T10" fmla="*/ 0 w 1"/>
                    <a:gd name="T11" fmla="*/ 0 h 1"/>
                    <a:gd name="T12" fmla="*/ 0 w 1"/>
                    <a:gd name="T13" fmla="*/ 0 h 1"/>
                    <a:gd name="T14" fmla="*/ 0 w 1"/>
                    <a:gd name="T15" fmla="*/ 0 h 1"/>
                    <a:gd name="T16" fmla="*/ 0 w 1"/>
                    <a:gd name="T17" fmla="*/ 0 h 1"/>
                    <a:gd name="T18" fmla="*/ 0 w 1"/>
                    <a:gd name="T19" fmla="*/ 0 h 1"/>
                    <a:gd name="T20" fmla="*/ 0 w 1"/>
                    <a:gd name="T21" fmla="*/ 0 h 1"/>
                    <a:gd name="T22" fmla="*/ 0 w 1"/>
                    <a:gd name="T23" fmla="*/ 0 h 1"/>
                    <a:gd name="T24" fmla="*/ 0 w 1"/>
                    <a:gd name="T25" fmla="*/ 0 h 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 h="1">
                      <a:moveTo>
                        <a:pt x="0" y="0"/>
                      </a:moveTo>
                      <a:lnTo>
                        <a:pt x="0" y="1"/>
                      </a:lnTo>
                      <a:lnTo>
                        <a:pt x="0" y="0"/>
                      </a:lnTo>
                      <a:lnTo>
                        <a:pt x="0" y="1"/>
                      </a:lnTo>
                      <a:lnTo>
                        <a:pt x="0" y="0"/>
                      </a:lnTo>
                      <a:close/>
                    </a:path>
                  </a:pathLst>
                </a:custGeom>
                <a:solidFill>
                  <a:srgbClr val="CC8C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9" name="Freeform 1647">
                  <a:extLst>
                    <a:ext uri="{FF2B5EF4-FFF2-40B4-BE49-F238E27FC236}">
                      <a16:creationId xmlns:a16="http://schemas.microsoft.com/office/drawing/2014/main" id="{F69FE8FC-47E5-4C4F-B258-1441B450E6EA}"/>
                    </a:ext>
                  </a:extLst>
                </p:cNvPr>
                <p:cNvSpPr>
                  <a:spLocks/>
                </p:cNvSpPr>
                <p:nvPr/>
              </p:nvSpPr>
              <p:spPr bwMode="auto">
                <a:xfrm>
                  <a:off x="1148" y="246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 h="1">
                      <a:moveTo>
                        <a:pt x="0" y="0"/>
                      </a:moveTo>
                      <a:lnTo>
                        <a:pt x="0" y="0"/>
                      </a:lnTo>
                      <a:close/>
                    </a:path>
                  </a:pathLst>
                </a:custGeom>
                <a:solidFill>
                  <a:srgbClr val="CC8C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0" name="Freeform 1648">
                  <a:extLst>
                    <a:ext uri="{FF2B5EF4-FFF2-40B4-BE49-F238E27FC236}">
                      <a16:creationId xmlns:a16="http://schemas.microsoft.com/office/drawing/2014/main" id="{89E961F9-3889-4E7E-BF04-1C7511C61897}"/>
                    </a:ext>
                  </a:extLst>
                </p:cNvPr>
                <p:cNvSpPr>
                  <a:spLocks/>
                </p:cNvSpPr>
                <p:nvPr/>
              </p:nvSpPr>
              <p:spPr bwMode="auto">
                <a:xfrm>
                  <a:off x="1144" y="2458"/>
                  <a:ext cx="4" cy="2"/>
                </a:xfrm>
                <a:custGeom>
                  <a:avLst/>
                  <a:gdLst>
                    <a:gd name="T0" fmla="*/ 0 w 4"/>
                    <a:gd name="T1" fmla="*/ 0 h 2"/>
                    <a:gd name="T2" fmla="*/ 0 w 4"/>
                    <a:gd name="T3" fmla="*/ 0 h 2"/>
                    <a:gd name="T4" fmla="*/ 0 w 4"/>
                    <a:gd name="T5" fmla="*/ 0 h 2"/>
                    <a:gd name="T6" fmla="*/ 2 w 4"/>
                    <a:gd name="T7" fmla="*/ 2 h 2"/>
                    <a:gd name="T8" fmla="*/ 2 w 4"/>
                    <a:gd name="T9" fmla="*/ 2 h 2"/>
                    <a:gd name="T10" fmla="*/ 2 w 4"/>
                    <a:gd name="T11" fmla="*/ 2 h 2"/>
                    <a:gd name="T12" fmla="*/ 4 w 4"/>
                    <a:gd name="T13" fmla="*/ 2 h 2"/>
                    <a:gd name="T14" fmla="*/ 4 w 4"/>
                    <a:gd name="T15" fmla="*/ 0 h 2"/>
                    <a:gd name="T16" fmla="*/ 4 w 4"/>
                    <a:gd name="T17" fmla="*/ 0 h 2"/>
                    <a:gd name="T18" fmla="*/ 4 w 4"/>
                    <a:gd name="T19" fmla="*/ 0 h 2"/>
                    <a:gd name="T20" fmla="*/ 4 w 4"/>
                    <a:gd name="T21" fmla="*/ 0 h 2"/>
                    <a:gd name="T22" fmla="*/ 2 w 4"/>
                    <a:gd name="T23" fmla="*/ 0 h 2"/>
                    <a:gd name="T24" fmla="*/ 2 w 4"/>
                    <a:gd name="T25" fmla="*/ 0 h 2"/>
                    <a:gd name="T26" fmla="*/ 2 w 4"/>
                    <a:gd name="T27" fmla="*/ 2 h 2"/>
                    <a:gd name="T28" fmla="*/ 2 w 4"/>
                    <a:gd name="T29" fmla="*/ 2 h 2"/>
                    <a:gd name="T30" fmla="*/ 2 w 4"/>
                    <a:gd name="T31" fmla="*/ 0 h 2"/>
                    <a:gd name="T32" fmla="*/ 0 w 4"/>
                    <a:gd name="T33" fmla="*/ 0 h 2"/>
                    <a:gd name="T34" fmla="*/ 0 w 4"/>
                    <a:gd name="T35" fmla="*/ 0 h 2"/>
                    <a:gd name="T36" fmla="*/ 0 w 4"/>
                    <a:gd name="T37" fmla="*/ 0 h 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 h="2">
                      <a:moveTo>
                        <a:pt x="0" y="0"/>
                      </a:moveTo>
                      <a:lnTo>
                        <a:pt x="0" y="0"/>
                      </a:lnTo>
                      <a:lnTo>
                        <a:pt x="2" y="2"/>
                      </a:lnTo>
                      <a:lnTo>
                        <a:pt x="4" y="2"/>
                      </a:lnTo>
                      <a:lnTo>
                        <a:pt x="4" y="0"/>
                      </a:lnTo>
                      <a:lnTo>
                        <a:pt x="2" y="0"/>
                      </a:lnTo>
                      <a:lnTo>
                        <a:pt x="2" y="2"/>
                      </a:lnTo>
                      <a:lnTo>
                        <a:pt x="2" y="0"/>
                      </a:lnTo>
                      <a:lnTo>
                        <a:pt x="0" y="0"/>
                      </a:lnTo>
                      <a:close/>
                    </a:path>
                  </a:pathLst>
                </a:custGeom>
                <a:solidFill>
                  <a:srgbClr val="CC8C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1" name="Freeform 1649">
                  <a:extLst>
                    <a:ext uri="{FF2B5EF4-FFF2-40B4-BE49-F238E27FC236}">
                      <a16:creationId xmlns:a16="http://schemas.microsoft.com/office/drawing/2014/main" id="{C07F4B08-CF3C-4386-86D0-BA2E53D604A4}"/>
                    </a:ext>
                  </a:extLst>
                </p:cNvPr>
                <p:cNvSpPr>
                  <a:spLocks/>
                </p:cNvSpPr>
                <p:nvPr/>
              </p:nvSpPr>
              <p:spPr bwMode="auto">
                <a:xfrm>
                  <a:off x="1144" y="2454"/>
                  <a:ext cx="4" cy="3"/>
                </a:xfrm>
                <a:custGeom>
                  <a:avLst/>
                  <a:gdLst>
                    <a:gd name="T0" fmla="*/ 2 w 4"/>
                    <a:gd name="T1" fmla="*/ 3 h 3"/>
                    <a:gd name="T2" fmla="*/ 2 w 4"/>
                    <a:gd name="T3" fmla="*/ 3 h 3"/>
                    <a:gd name="T4" fmla="*/ 2 w 4"/>
                    <a:gd name="T5" fmla="*/ 1 h 3"/>
                    <a:gd name="T6" fmla="*/ 4 w 4"/>
                    <a:gd name="T7" fmla="*/ 1 h 3"/>
                    <a:gd name="T8" fmla="*/ 4 w 4"/>
                    <a:gd name="T9" fmla="*/ 0 h 3"/>
                    <a:gd name="T10" fmla="*/ 4 w 4"/>
                    <a:gd name="T11" fmla="*/ 0 h 3"/>
                    <a:gd name="T12" fmla="*/ 4 w 4"/>
                    <a:gd name="T13" fmla="*/ 0 h 3"/>
                    <a:gd name="T14" fmla="*/ 2 w 4"/>
                    <a:gd name="T15" fmla="*/ 0 h 3"/>
                    <a:gd name="T16" fmla="*/ 2 w 4"/>
                    <a:gd name="T17" fmla="*/ 1 h 3"/>
                    <a:gd name="T18" fmla="*/ 2 w 4"/>
                    <a:gd name="T19" fmla="*/ 1 h 3"/>
                    <a:gd name="T20" fmla="*/ 2 w 4"/>
                    <a:gd name="T21" fmla="*/ 0 h 3"/>
                    <a:gd name="T22" fmla="*/ 0 w 4"/>
                    <a:gd name="T23" fmla="*/ 0 h 3"/>
                    <a:gd name="T24" fmla="*/ 0 w 4"/>
                    <a:gd name="T25" fmla="*/ 0 h 3"/>
                    <a:gd name="T26" fmla="*/ 0 w 4"/>
                    <a:gd name="T27" fmla="*/ 0 h 3"/>
                    <a:gd name="T28" fmla="*/ 0 w 4"/>
                    <a:gd name="T29" fmla="*/ 0 h 3"/>
                    <a:gd name="T30" fmla="*/ 0 w 4"/>
                    <a:gd name="T31" fmla="*/ 0 h 3"/>
                    <a:gd name="T32" fmla="*/ 0 w 4"/>
                    <a:gd name="T33" fmla="*/ 0 h 3"/>
                    <a:gd name="T34" fmla="*/ 0 w 4"/>
                    <a:gd name="T35" fmla="*/ 0 h 3"/>
                    <a:gd name="T36" fmla="*/ 0 w 4"/>
                    <a:gd name="T37" fmla="*/ 1 h 3"/>
                    <a:gd name="T38" fmla="*/ 2 w 4"/>
                    <a:gd name="T39" fmla="*/ 1 h 3"/>
                    <a:gd name="T40" fmla="*/ 2 w 4"/>
                    <a:gd name="T41" fmla="*/ 3 h 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 h="3">
                      <a:moveTo>
                        <a:pt x="2" y="3"/>
                      </a:moveTo>
                      <a:lnTo>
                        <a:pt x="2" y="3"/>
                      </a:lnTo>
                      <a:lnTo>
                        <a:pt x="2" y="1"/>
                      </a:lnTo>
                      <a:lnTo>
                        <a:pt x="4" y="1"/>
                      </a:lnTo>
                      <a:lnTo>
                        <a:pt x="4" y="0"/>
                      </a:lnTo>
                      <a:lnTo>
                        <a:pt x="2" y="0"/>
                      </a:lnTo>
                      <a:lnTo>
                        <a:pt x="2" y="1"/>
                      </a:lnTo>
                      <a:lnTo>
                        <a:pt x="2" y="0"/>
                      </a:lnTo>
                      <a:lnTo>
                        <a:pt x="0" y="0"/>
                      </a:lnTo>
                      <a:lnTo>
                        <a:pt x="0" y="1"/>
                      </a:lnTo>
                      <a:lnTo>
                        <a:pt x="2" y="1"/>
                      </a:lnTo>
                      <a:lnTo>
                        <a:pt x="2" y="3"/>
                      </a:lnTo>
                      <a:close/>
                    </a:path>
                  </a:pathLst>
                </a:custGeom>
                <a:solidFill>
                  <a:srgbClr val="CC8C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2" name="Freeform 1650">
                  <a:extLst>
                    <a:ext uri="{FF2B5EF4-FFF2-40B4-BE49-F238E27FC236}">
                      <a16:creationId xmlns:a16="http://schemas.microsoft.com/office/drawing/2014/main" id="{465A612D-BC63-4FC6-A233-F90F0DD6930F}"/>
                    </a:ext>
                  </a:extLst>
                </p:cNvPr>
                <p:cNvSpPr>
                  <a:spLocks/>
                </p:cNvSpPr>
                <p:nvPr/>
              </p:nvSpPr>
              <p:spPr bwMode="auto">
                <a:xfrm>
                  <a:off x="1144" y="2448"/>
                  <a:ext cx="4" cy="4"/>
                </a:xfrm>
                <a:custGeom>
                  <a:avLst/>
                  <a:gdLst>
                    <a:gd name="T0" fmla="*/ 0 w 4"/>
                    <a:gd name="T1" fmla="*/ 1 h 4"/>
                    <a:gd name="T2" fmla="*/ 0 w 4"/>
                    <a:gd name="T3" fmla="*/ 1 h 4"/>
                    <a:gd name="T4" fmla="*/ 0 w 4"/>
                    <a:gd name="T5" fmla="*/ 3 h 4"/>
                    <a:gd name="T6" fmla="*/ 0 w 4"/>
                    <a:gd name="T7" fmla="*/ 3 h 4"/>
                    <a:gd name="T8" fmla="*/ 2 w 4"/>
                    <a:gd name="T9" fmla="*/ 4 h 4"/>
                    <a:gd name="T10" fmla="*/ 2 w 4"/>
                    <a:gd name="T11" fmla="*/ 4 h 4"/>
                    <a:gd name="T12" fmla="*/ 2 w 4"/>
                    <a:gd name="T13" fmla="*/ 4 h 4"/>
                    <a:gd name="T14" fmla="*/ 2 w 4"/>
                    <a:gd name="T15" fmla="*/ 4 h 4"/>
                    <a:gd name="T16" fmla="*/ 2 w 4"/>
                    <a:gd name="T17" fmla="*/ 3 h 4"/>
                    <a:gd name="T18" fmla="*/ 4 w 4"/>
                    <a:gd name="T19" fmla="*/ 3 h 4"/>
                    <a:gd name="T20" fmla="*/ 4 w 4"/>
                    <a:gd name="T21" fmla="*/ 3 h 4"/>
                    <a:gd name="T22" fmla="*/ 4 w 4"/>
                    <a:gd name="T23" fmla="*/ 3 h 4"/>
                    <a:gd name="T24" fmla="*/ 4 w 4"/>
                    <a:gd name="T25" fmla="*/ 3 h 4"/>
                    <a:gd name="T26" fmla="*/ 2 w 4"/>
                    <a:gd name="T27" fmla="*/ 3 h 4"/>
                    <a:gd name="T28" fmla="*/ 2 w 4"/>
                    <a:gd name="T29" fmla="*/ 4 h 4"/>
                    <a:gd name="T30" fmla="*/ 2 w 4"/>
                    <a:gd name="T31" fmla="*/ 4 h 4"/>
                    <a:gd name="T32" fmla="*/ 2 w 4"/>
                    <a:gd name="T33" fmla="*/ 3 h 4"/>
                    <a:gd name="T34" fmla="*/ 0 w 4"/>
                    <a:gd name="T35" fmla="*/ 3 h 4"/>
                    <a:gd name="T36" fmla="*/ 0 w 4"/>
                    <a:gd name="T37" fmla="*/ 3 h 4"/>
                    <a:gd name="T38" fmla="*/ 0 w 4"/>
                    <a:gd name="T39" fmla="*/ 1 h 4"/>
                    <a:gd name="T40" fmla="*/ 0 w 4"/>
                    <a:gd name="T41" fmla="*/ 1 h 4"/>
                    <a:gd name="T42" fmla="*/ 0 w 4"/>
                    <a:gd name="T43" fmla="*/ 0 h 4"/>
                    <a:gd name="T44" fmla="*/ 0 w 4"/>
                    <a:gd name="T45" fmla="*/ 0 h 4"/>
                    <a:gd name="T46" fmla="*/ 0 w 4"/>
                    <a:gd name="T47" fmla="*/ 0 h 4"/>
                    <a:gd name="T48" fmla="*/ 0 w 4"/>
                    <a:gd name="T49" fmla="*/ 1 h 4"/>
                    <a:gd name="T50" fmla="*/ 0 w 4"/>
                    <a:gd name="T51" fmla="*/ 1 h 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4" h="4">
                      <a:moveTo>
                        <a:pt x="0" y="1"/>
                      </a:moveTo>
                      <a:lnTo>
                        <a:pt x="0" y="1"/>
                      </a:lnTo>
                      <a:lnTo>
                        <a:pt x="0" y="3"/>
                      </a:lnTo>
                      <a:lnTo>
                        <a:pt x="2" y="4"/>
                      </a:lnTo>
                      <a:lnTo>
                        <a:pt x="2" y="3"/>
                      </a:lnTo>
                      <a:lnTo>
                        <a:pt x="4" y="3"/>
                      </a:lnTo>
                      <a:lnTo>
                        <a:pt x="2" y="3"/>
                      </a:lnTo>
                      <a:lnTo>
                        <a:pt x="2" y="4"/>
                      </a:lnTo>
                      <a:lnTo>
                        <a:pt x="2" y="3"/>
                      </a:lnTo>
                      <a:lnTo>
                        <a:pt x="0" y="3"/>
                      </a:lnTo>
                      <a:lnTo>
                        <a:pt x="0" y="1"/>
                      </a:lnTo>
                      <a:lnTo>
                        <a:pt x="0" y="0"/>
                      </a:lnTo>
                      <a:lnTo>
                        <a:pt x="0" y="1"/>
                      </a:lnTo>
                      <a:close/>
                    </a:path>
                  </a:pathLst>
                </a:custGeom>
                <a:solidFill>
                  <a:srgbClr val="CC8C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3" name="Freeform 1651">
                  <a:extLst>
                    <a:ext uri="{FF2B5EF4-FFF2-40B4-BE49-F238E27FC236}">
                      <a16:creationId xmlns:a16="http://schemas.microsoft.com/office/drawing/2014/main" id="{243E4873-5E4D-45D9-98D1-8E2D1696EC2C}"/>
                    </a:ext>
                  </a:extLst>
                </p:cNvPr>
                <p:cNvSpPr>
                  <a:spLocks/>
                </p:cNvSpPr>
                <p:nvPr/>
              </p:nvSpPr>
              <p:spPr bwMode="auto">
                <a:xfrm>
                  <a:off x="1245" y="2586"/>
                  <a:ext cx="1" cy="1"/>
                </a:xfrm>
                <a:custGeom>
                  <a:avLst/>
                  <a:gdLst>
                    <a:gd name="T0" fmla="*/ 0 w 1"/>
                    <a:gd name="T1" fmla="*/ 0 h 1"/>
                    <a:gd name="T2" fmla="*/ 0 w 1"/>
                    <a:gd name="T3" fmla="*/ 0 h 1"/>
                    <a:gd name="T4" fmla="*/ 0 w 1"/>
                    <a:gd name="T5" fmla="*/ 0 h 1"/>
                    <a:gd name="T6" fmla="*/ 1 w 1"/>
                    <a:gd name="T7" fmla="*/ 0 h 1"/>
                    <a:gd name="T8" fmla="*/ 1 w 1"/>
                    <a:gd name="T9" fmla="*/ 0 h 1"/>
                    <a:gd name="T10" fmla="*/ 1 w 1"/>
                    <a:gd name="T11" fmla="*/ 0 h 1"/>
                    <a:gd name="T12" fmla="*/ 0 w 1"/>
                    <a:gd name="T13" fmla="*/ 0 h 1"/>
                    <a:gd name="T14" fmla="*/ 0 w 1"/>
                    <a:gd name="T15" fmla="*/ 1 h 1"/>
                    <a:gd name="T16" fmla="*/ 0 w 1"/>
                    <a:gd name="T17" fmla="*/ 1 h 1"/>
                    <a:gd name="T18" fmla="*/ 0 w 1"/>
                    <a:gd name="T19" fmla="*/ 0 h 1"/>
                    <a:gd name="T20" fmla="*/ 0 w 1"/>
                    <a:gd name="T21" fmla="*/ 0 h 1"/>
                    <a:gd name="T22" fmla="*/ 0 w 1"/>
                    <a:gd name="T23" fmla="*/ 0 h 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 h="1">
                      <a:moveTo>
                        <a:pt x="0" y="0"/>
                      </a:moveTo>
                      <a:lnTo>
                        <a:pt x="0" y="0"/>
                      </a:lnTo>
                      <a:lnTo>
                        <a:pt x="1" y="0"/>
                      </a:lnTo>
                      <a:lnTo>
                        <a:pt x="0" y="0"/>
                      </a:lnTo>
                      <a:lnTo>
                        <a:pt x="0"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4" name="Freeform 1652">
                  <a:extLst>
                    <a:ext uri="{FF2B5EF4-FFF2-40B4-BE49-F238E27FC236}">
                      <a16:creationId xmlns:a16="http://schemas.microsoft.com/office/drawing/2014/main" id="{ABEDD6A5-3349-4782-BC0F-1A01EA76A2F9}"/>
                    </a:ext>
                  </a:extLst>
                </p:cNvPr>
                <p:cNvSpPr>
                  <a:spLocks/>
                </p:cNvSpPr>
                <p:nvPr/>
              </p:nvSpPr>
              <p:spPr bwMode="auto">
                <a:xfrm>
                  <a:off x="1245" y="2586"/>
                  <a:ext cx="1" cy="1"/>
                </a:xfrm>
                <a:custGeom>
                  <a:avLst/>
                  <a:gdLst>
                    <a:gd name="T0" fmla="*/ 1 w 1"/>
                    <a:gd name="T1" fmla="*/ 0 h 1"/>
                    <a:gd name="T2" fmla="*/ 1 w 1"/>
                    <a:gd name="T3" fmla="*/ 0 h 1"/>
                    <a:gd name="T4" fmla="*/ 1 w 1"/>
                    <a:gd name="T5" fmla="*/ 0 h 1"/>
                    <a:gd name="T6" fmla="*/ 0 w 1"/>
                    <a:gd name="T7" fmla="*/ 0 h 1"/>
                    <a:gd name="T8" fmla="*/ 0 w 1"/>
                    <a:gd name="T9" fmla="*/ 0 h 1"/>
                    <a:gd name="T10" fmla="*/ 0 w 1"/>
                    <a:gd name="T11" fmla="*/ 0 h 1"/>
                    <a:gd name="T12" fmla="*/ 0 w 1"/>
                    <a:gd name="T13" fmla="*/ 0 h 1"/>
                    <a:gd name="T14" fmla="*/ 0 w 1"/>
                    <a:gd name="T15" fmla="*/ 0 h 1"/>
                    <a:gd name="T16" fmla="*/ 1 w 1"/>
                    <a:gd name="T17" fmla="*/ 0 h 1"/>
                    <a:gd name="T18" fmla="*/ 1 w 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1">
                      <a:moveTo>
                        <a:pt x="1" y="0"/>
                      </a:moveTo>
                      <a:lnTo>
                        <a:pt x="1" y="0"/>
                      </a:lnTo>
                      <a:lnTo>
                        <a:pt x="0" y="0"/>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5" name="Freeform 1653">
                  <a:extLst>
                    <a:ext uri="{FF2B5EF4-FFF2-40B4-BE49-F238E27FC236}">
                      <a16:creationId xmlns:a16="http://schemas.microsoft.com/office/drawing/2014/main" id="{53C70F35-446B-4A9E-92B4-ED4BC3706667}"/>
                    </a:ext>
                  </a:extLst>
                </p:cNvPr>
                <p:cNvSpPr>
                  <a:spLocks/>
                </p:cNvSpPr>
                <p:nvPr/>
              </p:nvSpPr>
              <p:spPr bwMode="auto">
                <a:xfrm>
                  <a:off x="1245" y="258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1 w 1"/>
                    <a:gd name="T11" fmla="*/ 0 h 1"/>
                    <a:gd name="T12" fmla="*/ 1 w 1"/>
                    <a:gd name="T13" fmla="*/ 0 h 1"/>
                    <a:gd name="T14" fmla="*/ 1 w 1"/>
                    <a:gd name="T15" fmla="*/ 0 h 1"/>
                    <a:gd name="T16" fmla="*/ 1 w 1"/>
                    <a:gd name="T17" fmla="*/ 0 h 1"/>
                    <a:gd name="T18" fmla="*/ 0 w 1"/>
                    <a:gd name="T19" fmla="*/ 0 h 1"/>
                    <a:gd name="T20" fmla="*/ 0 w 1"/>
                    <a:gd name="T21" fmla="*/ 0 h 1"/>
                    <a:gd name="T22" fmla="*/ 0 w 1"/>
                    <a:gd name="T23" fmla="*/ 0 h 1"/>
                    <a:gd name="T24" fmla="*/ 0 w 1"/>
                    <a:gd name="T25" fmla="*/ 0 h 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 h="1">
                      <a:moveTo>
                        <a:pt x="0" y="0"/>
                      </a:moveTo>
                      <a:lnTo>
                        <a:pt x="0" y="0"/>
                      </a:lnTo>
                      <a:lnTo>
                        <a:pt x="1"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6" name="Freeform 1654">
                  <a:extLst>
                    <a:ext uri="{FF2B5EF4-FFF2-40B4-BE49-F238E27FC236}">
                      <a16:creationId xmlns:a16="http://schemas.microsoft.com/office/drawing/2014/main" id="{B9799AA4-ADE0-42F0-8BEF-7B2B4D1AD08F}"/>
                    </a:ext>
                  </a:extLst>
                </p:cNvPr>
                <p:cNvSpPr>
                  <a:spLocks/>
                </p:cNvSpPr>
                <p:nvPr/>
              </p:nvSpPr>
              <p:spPr bwMode="auto">
                <a:xfrm>
                  <a:off x="1245" y="2586"/>
                  <a:ext cx="1" cy="1"/>
                </a:xfrm>
                <a:custGeom>
                  <a:avLst/>
                  <a:gdLst>
                    <a:gd name="T0" fmla="*/ 0 w 1"/>
                    <a:gd name="T1" fmla="*/ 0 h 1"/>
                    <a:gd name="T2" fmla="*/ 0 w 1"/>
                    <a:gd name="T3" fmla="*/ 0 h 1"/>
                    <a:gd name="T4" fmla="*/ 0 w 1"/>
                    <a:gd name="T5" fmla="*/ 0 h 1"/>
                    <a:gd name="T6" fmla="*/ 0 w 1"/>
                    <a:gd name="T7" fmla="*/ 0 h 1"/>
                    <a:gd name="T8" fmla="*/ 0 w 1"/>
                    <a:gd name="T9" fmla="*/ 1 h 1"/>
                    <a:gd name="T10" fmla="*/ 0 w 1"/>
                    <a:gd name="T11" fmla="*/ 0 h 1"/>
                    <a:gd name="T12" fmla="*/ 0 w 1"/>
                    <a:gd name="T13" fmla="*/ 0 h 1"/>
                    <a:gd name="T14" fmla="*/ 0 w 1"/>
                    <a:gd name="T15" fmla="*/ 0 h 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 h="1">
                      <a:moveTo>
                        <a:pt x="0" y="0"/>
                      </a:moveTo>
                      <a:lnTo>
                        <a:pt x="0" y="0"/>
                      </a:lnTo>
                      <a:lnTo>
                        <a:pt x="0"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7" name="Freeform 1655">
                  <a:extLst>
                    <a:ext uri="{FF2B5EF4-FFF2-40B4-BE49-F238E27FC236}">
                      <a16:creationId xmlns:a16="http://schemas.microsoft.com/office/drawing/2014/main" id="{8E9B8ADA-E654-420F-ABE9-77A5C6C827DC}"/>
                    </a:ext>
                  </a:extLst>
                </p:cNvPr>
                <p:cNvSpPr>
                  <a:spLocks/>
                </p:cNvSpPr>
                <p:nvPr/>
              </p:nvSpPr>
              <p:spPr bwMode="auto">
                <a:xfrm>
                  <a:off x="1148" y="2440"/>
                  <a:ext cx="4" cy="11"/>
                </a:xfrm>
                <a:custGeom>
                  <a:avLst/>
                  <a:gdLst>
                    <a:gd name="T0" fmla="*/ 1 w 4"/>
                    <a:gd name="T1" fmla="*/ 9 h 11"/>
                    <a:gd name="T2" fmla="*/ 0 w 4"/>
                    <a:gd name="T3" fmla="*/ 0 h 11"/>
                    <a:gd name="T4" fmla="*/ 1 w 4"/>
                    <a:gd name="T5" fmla="*/ 0 h 11"/>
                    <a:gd name="T6" fmla="*/ 4 w 4"/>
                    <a:gd name="T7" fmla="*/ 11 h 11"/>
                    <a:gd name="T8" fmla="*/ 4 w 4"/>
                    <a:gd name="T9" fmla="*/ 11 h 11"/>
                    <a:gd name="T10" fmla="*/ 4 w 4"/>
                    <a:gd name="T11" fmla="*/ 11 h 11"/>
                    <a:gd name="T12" fmla="*/ 3 w 4"/>
                    <a:gd name="T13" fmla="*/ 11 h 11"/>
                    <a:gd name="T14" fmla="*/ 3 w 4"/>
                    <a:gd name="T15" fmla="*/ 11 h 11"/>
                    <a:gd name="T16" fmla="*/ 3 w 4"/>
                    <a:gd name="T17" fmla="*/ 11 h 11"/>
                    <a:gd name="T18" fmla="*/ 1 w 4"/>
                    <a:gd name="T19" fmla="*/ 11 h 11"/>
                    <a:gd name="T20" fmla="*/ 1 w 4"/>
                    <a:gd name="T21" fmla="*/ 9 h 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 h="11">
                      <a:moveTo>
                        <a:pt x="1" y="9"/>
                      </a:moveTo>
                      <a:lnTo>
                        <a:pt x="0" y="0"/>
                      </a:lnTo>
                      <a:lnTo>
                        <a:pt x="1" y="0"/>
                      </a:lnTo>
                      <a:lnTo>
                        <a:pt x="4" y="11"/>
                      </a:lnTo>
                      <a:lnTo>
                        <a:pt x="3" y="11"/>
                      </a:lnTo>
                      <a:lnTo>
                        <a:pt x="1" y="11"/>
                      </a:lnTo>
                      <a:lnTo>
                        <a:pt x="1" y="9"/>
                      </a:lnTo>
                      <a:close/>
                    </a:path>
                  </a:pathLst>
                </a:custGeom>
                <a:solidFill>
                  <a:srgbClr val="CC99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8" name="Freeform 1656">
                  <a:extLst>
                    <a:ext uri="{FF2B5EF4-FFF2-40B4-BE49-F238E27FC236}">
                      <a16:creationId xmlns:a16="http://schemas.microsoft.com/office/drawing/2014/main" id="{08A04C0C-B69D-4FE2-93F9-18405282DBB3}"/>
                    </a:ext>
                  </a:extLst>
                </p:cNvPr>
                <p:cNvSpPr>
                  <a:spLocks/>
                </p:cNvSpPr>
                <p:nvPr/>
              </p:nvSpPr>
              <p:spPr bwMode="auto">
                <a:xfrm>
                  <a:off x="1148" y="2440"/>
                  <a:ext cx="1" cy="11"/>
                </a:xfrm>
                <a:custGeom>
                  <a:avLst/>
                  <a:gdLst>
                    <a:gd name="T0" fmla="*/ 0 w 1"/>
                    <a:gd name="T1" fmla="*/ 0 h 11"/>
                    <a:gd name="T2" fmla="*/ 0 w 1"/>
                    <a:gd name="T3" fmla="*/ 0 h 11"/>
                    <a:gd name="T4" fmla="*/ 0 w 1"/>
                    <a:gd name="T5" fmla="*/ 11 h 11"/>
                    <a:gd name="T6" fmla="*/ 0 w 1"/>
                    <a:gd name="T7" fmla="*/ 0 h 1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11">
                      <a:moveTo>
                        <a:pt x="0" y="0"/>
                      </a:moveTo>
                      <a:lnTo>
                        <a:pt x="0" y="0"/>
                      </a:lnTo>
                      <a:lnTo>
                        <a:pt x="0" y="1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9" name="Rectangle 1657">
                  <a:extLst>
                    <a:ext uri="{FF2B5EF4-FFF2-40B4-BE49-F238E27FC236}">
                      <a16:creationId xmlns:a16="http://schemas.microsoft.com/office/drawing/2014/main" id="{DBFA0BE7-82B9-4D18-BBA2-12D7B4D5F0EA}"/>
                    </a:ext>
                  </a:extLst>
                </p:cNvPr>
                <p:cNvSpPr>
                  <a:spLocks noChangeArrowheads="1"/>
                </p:cNvSpPr>
                <p:nvPr/>
              </p:nvSpPr>
              <p:spPr bwMode="auto">
                <a:xfrm>
                  <a:off x="1148" y="2439"/>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800" name="Freeform 1658">
                  <a:extLst>
                    <a:ext uri="{FF2B5EF4-FFF2-40B4-BE49-F238E27FC236}">
                      <a16:creationId xmlns:a16="http://schemas.microsoft.com/office/drawing/2014/main" id="{6553383F-D4A1-41B6-B3BF-C367C60E6529}"/>
                    </a:ext>
                  </a:extLst>
                </p:cNvPr>
                <p:cNvSpPr>
                  <a:spLocks/>
                </p:cNvSpPr>
                <p:nvPr/>
              </p:nvSpPr>
              <p:spPr bwMode="auto">
                <a:xfrm>
                  <a:off x="1149" y="2440"/>
                  <a:ext cx="3" cy="11"/>
                </a:xfrm>
                <a:custGeom>
                  <a:avLst/>
                  <a:gdLst>
                    <a:gd name="T0" fmla="*/ 3 w 3"/>
                    <a:gd name="T1" fmla="*/ 11 h 11"/>
                    <a:gd name="T2" fmla="*/ 3 w 3"/>
                    <a:gd name="T3" fmla="*/ 11 h 11"/>
                    <a:gd name="T4" fmla="*/ 0 w 3"/>
                    <a:gd name="T5" fmla="*/ 0 h 11"/>
                    <a:gd name="T6" fmla="*/ 3 w 3"/>
                    <a:gd name="T7" fmla="*/ 11 h 1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 h="11">
                      <a:moveTo>
                        <a:pt x="3" y="11"/>
                      </a:moveTo>
                      <a:lnTo>
                        <a:pt x="3" y="11"/>
                      </a:lnTo>
                      <a:lnTo>
                        <a:pt x="0" y="0"/>
                      </a:lnTo>
                      <a:lnTo>
                        <a:pt x="3"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1" name="Freeform 1659">
                  <a:extLst>
                    <a:ext uri="{FF2B5EF4-FFF2-40B4-BE49-F238E27FC236}">
                      <a16:creationId xmlns:a16="http://schemas.microsoft.com/office/drawing/2014/main" id="{2AD1861A-C5BA-492F-B865-68DF72EA2A6D}"/>
                    </a:ext>
                  </a:extLst>
                </p:cNvPr>
                <p:cNvSpPr>
                  <a:spLocks/>
                </p:cNvSpPr>
                <p:nvPr/>
              </p:nvSpPr>
              <p:spPr bwMode="auto">
                <a:xfrm>
                  <a:off x="1149" y="2452"/>
                  <a:ext cx="3" cy="1"/>
                </a:xfrm>
                <a:custGeom>
                  <a:avLst/>
                  <a:gdLst>
                    <a:gd name="T0" fmla="*/ 0 w 3"/>
                    <a:gd name="T1" fmla="*/ 0 h 1"/>
                    <a:gd name="T2" fmla="*/ 0 w 3"/>
                    <a:gd name="T3" fmla="*/ 0 h 1"/>
                    <a:gd name="T4" fmla="*/ 0 w 3"/>
                    <a:gd name="T5" fmla="*/ 0 h 1"/>
                    <a:gd name="T6" fmla="*/ 2 w 3"/>
                    <a:gd name="T7" fmla="*/ 0 h 1"/>
                    <a:gd name="T8" fmla="*/ 2 w 3"/>
                    <a:gd name="T9" fmla="*/ 0 h 1"/>
                    <a:gd name="T10" fmla="*/ 3 w 3"/>
                    <a:gd name="T11" fmla="*/ 0 h 1"/>
                    <a:gd name="T12" fmla="*/ 3 w 3"/>
                    <a:gd name="T13" fmla="*/ 0 h 1"/>
                    <a:gd name="T14" fmla="*/ 3 w 3"/>
                    <a:gd name="T15" fmla="*/ 0 h 1"/>
                    <a:gd name="T16" fmla="*/ 2 w 3"/>
                    <a:gd name="T17" fmla="*/ 0 h 1"/>
                    <a:gd name="T18" fmla="*/ 2 w 3"/>
                    <a:gd name="T19" fmla="*/ 0 h 1"/>
                    <a:gd name="T20" fmla="*/ 0 w 3"/>
                    <a:gd name="T21" fmla="*/ 0 h 1"/>
                    <a:gd name="T22" fmla="*/ 0 w 3"/>
                    <a:gd name="T23" fmla="*/ 0 h 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 h="1">
                      <a:moveTo>
                        <a:pt x="0" y="0"/>
                      </a:moveTo>
                      <a:lnTo>
                        <a:pt x="0" y="0"/>
                      </a:lnTo>
                      <a:lnTo>
                        <a:pt x="2" y="0"/>
                      </a:lnTo>
                      <a:lnTo>
                        <a:pt x="3" y="0"/>
                      </a:lnTo>
                      <a:lnTo>
                        <a:pt x="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2" name="Freeform 1660">
                  <a:extLst>
                    <a:ext uri="{FF2B5EF4-FFF2-40B4-BE49-F238E27FC236}">
                      <a16:creationId xmlns:a16="http://schemas.microsoft.com/office/drawing/2014/main" id="{B17DAABE-0066-4AD0-91AF-2355A1AE7FD6}"/>
                    </a:ext>
                  </a:extLst>
                </p:cNvPr>
                <p:cNvSpPr>
                  <a:spLocks/>
                </p:cNvSpPr>
                <p:nvPr/>
              </p:nvSpPr>
              <p:spPr bwMode="auto">
                <a:xfrm>
                  <a:off x="1144" y="2436"/>
                  <a:ext cx="4" cy="3"/>
                </a:xfrm>
                <a:custGeom>
                  <a:avLst/>
                  <a:gdLst>
                    <a:gd name="T0" fmla="*/ 2 w 4"/>
                    <a:gd name="T1" fmla="*/ 3 h 3"/>
                    <a:gd name="T2" fmla="*/ 4 w 4"/>
                    <a:gd name="T3" fmla="*/ 3 h 3"/>
                    <a:gd name="T4" fmla="*/ 4 w 4"/>
                    <a:gd name="T5" fmla="*/ 0 h 3"/>
                    <a:gd name="T6" fmla="*/ 0 w 4"/>
                    <a:gd name="T7" fmla="*/ 0 h 3"/>
                    <a:gd name="T8" fmla="*/ 2 w 4"/>
                    <a:gd name="T9" fmla="*/ 3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3">
                      <a:moveTo>
                        <a:pt x="2" y="3"/>
                      </a:moveTo>
                      <a:lnTo>
                        <a:pt x="4" y="3"/>
                      </a:lnTo>
                      <a:lnTo>
                        <a:pt x="4" y="0"/>
                      </a:lnTo>
                      <a:lnTo>
                        <a:pt x="0" y="0"/>
                      </a:lnTo>
                      <a:lnTo>
                        <a:pt x="2" y="3"/>
                      </a:lnTo>
                      <a:close/>
                    </a:path>
                  </a:pathLst>
                </a:custGeom>
                <a:solidFill>
                  <a:srgbClr val="B2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3" name="Rectangle 1661">
                  <a:extLst>
                    <a:ext uri="{FF2B5EF4-FFF2-40B4-BE49-F238E27FC236}">
                      <a16:creationId xmlns:a16="http://schemas.microsoft.com/office/drawing/2014/main" id="{BFC6A710-2F3D-4ADF-8655-B7498145B52D}"/>
                    </a:ext>
                  </a:extLst>
                </p:cNvPr>
                <p:cNvSpPr>
                  <a:spLocks noChangeArrowheads="1"/>
                </p:cNvSpPr>
                <p:nvPr/>
              </p:nvSpPr>
              <p:spPr bwMode="auto">
                <a:xfrm>
                  <a:off x="1148" y="2439"/>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804" name="Freeform 1662">
                  <a:extLst>
                    <a:ext uri="{FF2B5EF4-FFF2-40B4-BE49-F238E27FC236}">
                      <a16:creationId xmlns:a16="http://schemas.microsoft.com/office/drawing/2014/main" id="{92678C02-0506-4C4A-8974-65AC82991357}"/>
                    </a:ext>
                  </a:extLst>
                </p:cNvPr>
                <p:cNvSpPr>
                  <a:spLocks/>
                </p:cNvSpPr>
                <p:nvPr/>
              </p:nvSpPr>
              <p:spPr bwMode="auto">
                <a:xfrm>
                  <a:off x="1149" y="2434"/>
                  <a:ext cx="1" cy="5"/>
                </a:xfrm>
                <a:custGeom>
                  <a:avLst/>
                  <a:gdLst>
                    <a:gd name="T0" fmla="*/ 0 w 1"/>
                    <a:gd name="T1" fmla="*/ 0 h 5"/>
                    <a:gd name="T2" fmla="*/ 0 w 1"/>
                    <a:gd name="T3" fmla="*/ 0 h 5"/>
                    <a:gd name="T4" fmla="*/ 0 w 1"/>
                    <a:gd name="T5" fmla="*/ 5 h 5"/>
                    <a:gd name="T6" fmla="*/ 0 w 1"/>
                    <a:gd name="T7" fmla="*/ 0 h 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5">
                      <a:moveTo>
                        <a:pt x="0" y="0"/>
                      </a:moveTo>
                      <a:lnTo>
                        <a:pt x="0" y="0"/>
                      </a:lnTo>
                      <a:lnTo>
                        <a:pt x="0" y="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5" name="Freeform 1663">
                  <a:extLst>
                    <a:ext uri="{FF2B5EF4-FFF2-40B4-BE49-F238E27FC236}">
                      <a16:creationId xmlns:a16="http://schemas.microsoft.com/office/drawing/2014/main" id="{A972664B-1738-4924-BFA5-1F45F493646A}"/>
                    </a:ext>
                  </a:extLst>
                </p:cNvPr>
                <p:cNvSpPr>
                  <a:spLocks/>
                </p:cNvSpPr>
                <p:nvPr/>
              </p:nvSpPr>
              <p:spPr bwMode="auto">
                <a:xfrm>
                  <a:off x="1144" y="2434"/>
                  <a:ext cx="4" cy="2"/>
                </a:xfrm>
                <a:custGeom>
                  <a:avLst/>
                  <a:gdLst>
                    <a:gd name="T0" fmla="*/ 0 w 4"/>
                    <a:gd name="T1" fmla="*/ 2 h 2"/>
                    <a:gd name="T2" fmla="*/ 0 w 4"/>
                    <a:gd name="T3" fmla="*/ 2 h 2"/>
                    <a:gd name="T4" fmla="*/ 4 w 4"/>
                    <a:gd name="T5" fmla="*/ 0 h 2"/>
                    <a:gd name="T6" fmla="*/ 0 w 4"/>
                    <a:gd name="T7" fmla="*/ 2 h 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 h="2">
                      <a:moveTo>
                        <a:pt x="0" y="2"/>
                      </a:moveTo>
                      <a:lnTo>
                        <a:pt x="0" y="2"/>
                      </a:lnTo>
                      <a:lnTo>
                        <a:pt x="4"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6" name="Freeform 1664">
                  <a:extLst>
                    <a:ext uri="{FF2B5EF4-FFF2-40B4-BE49-F238E27FC236}">
                      <a16:creationId xmlns:a16="http://schemas.microsoft.com/office/drawing/2014/main" id="{EBB85A34-1B44-4682-A8A1-E4D471142107}"/>
                    </a:ext>
                  </a:extLst>
                </p:cNvPr>
                <p:cNvSpPr>
                  <a:spLocks/>
                </p:cNvSpPr>
                <p:nvPr/>
              </p:nvSpPr>
              <p:spPr bwMode="auto">
                <a:xfrm>
                  <a:off x="1144" y="2436"/>
                  <a:ext cx="2" cy="3"/>
                </a:xfrm>
                <a:custGeom>
                  <a:avLst/>
                  <a:gdLst>
                    <a:gd name="T0" fmla="*/ 2 w 2"/>
                    <a:gd name="T1" fmla="*/ 3 h 3"/>
                    <a:gd name="T2" fmla="*/ 2 w 2"/>
                    <a:gd name="T3" fmla="*/ 3 h 3"/>
                    <a:gd name="T4" fmla="*/ 0 w 2"/>
                    <a:gd name="T5" fmla="*/ 0 h 3"/>
                    <a:gd name="T6" fmla="*/ 2 w 2"/>
                    <a:gd name="T7" fmla="*/ 3 h 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3">
                      <a:moveTo>
                        <a:pt x="2" y="3"/>
                      </a:moveTo>
                      <a:lnTo>
                        <a:pt x="2" y="3"/>
                      </a:lnTo>
                      <a:lnTo>
                        <a:pt x="0" y="0"/>
                      </a:lnTo>
                      <a:lnTo>
                        <a:pt x="2"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7" name="Freeform 1665">
                  <a:extLst>
                    <a:ext uri="{FF2B5EF4-FFF2-40B4-BE49-F238E27FC236}">
                      <a16:creationId xmlns:a16="http://schemas.microsoft.com/office/drawing/2014/main" id="{D2E03283-70B9-4805-8165-5B6A1C2DBB3A}"/>
                    </a:ext>
                  </a:extLst>
                </p:cNvPr>
                <p:cNvSpPr>
                  <a:spLocks/>
                </p:cNvSpPr>
                <p:nvPr/>
              </p:nvSpPr>
              <p:spPr bwMode="auto">
                <a:xfrm>
                  <a:off x="1144" y="2429"/>
                  <a:ext cx="4" cy="5"/>
                </a:xfrm>
                <a:custGeom>
                  <a:avLst/>
                  <a:gdLst>
                    <a:gd name="T0" fmla="*/ 4 w 4"/>
                    <a:gd name="T1" fmla="*/ 5 h 5"/>
                    <a:gd name="T2" fmla="*/ 2 w 4"/>
                    <a:gd name="T3" fmla="*/ 5 h 5"/>
                    <a:gd name="T4" fmla="*/ 0 w 4"/>
                    <a:gd name="T5" fmla="*/ 2 h 5"/>
                    <a:gd name="T6" fmla="*/ 4 w 4"/>
                    <a:gd name="T7" fmla="*/ 0 h 5"/>
                    <a:gd name="T8" fmla="*/ 4 w 4"/>
                    <a:gd name="T9" fmla="*/ 5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5">
                      <a:moveTo>
                        <a:pt x="4" y="5"/>
                      </a:moveTo>
                      <a:lnTo>
                        <a:pt x="2" y="5"/>
                      </a:lnTo>
                      <a:lnTo>
                        <a:pt x="0" y="2"/>
                      </a:lnTo>
                      <a:lnTo>
                        <a:pt x="4" y="0"/>
                      </a:lnTo>
                      <a:lnTo>
                        <a:pt x="4"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8" name="Freeform 1666">
                  <a:extLst>
                    <a:ext uri="{FF2B5EF4-FFF2-40B4-BE49-F238E27FC236}">
                      <a16:creationId xmlns:a16="http://schemas.microsoft.com/office/drawing/2014/main" id="{F84E06D3-8771-4B67-BC76-E6C5C015D726}"/>
                    </a:ext>
                  </a:extLst>
                </p:cNvPr>
                <p:cNvSpPr>
                  <a:spLocks/>
                </p:cNvSpPr>
                <p:nvPr/>
              </p:nvSpPr>
              <p:spPr bwMode="auto">
                <a:xfrm>
                  <a:off x="1144" y="2434"/>
                  <a:ext cx="4" cy="2"/>
                </a:xfrm>
                <a:custGeom>
                  <a:avLst/>
                  <a:gdLst>
                    <a:gd name="T0" fmla="*/ 0 w 4"/>
                    <a:gd name="T1" fmla="*/ 2 h 2"/>
                    <a:gd name="T2" fmla="*/ 0 w 4"/>
                    <a:gd name="T3" fmla="*/ 2 h 2"/>
                    <a:gd name="T4" fmla="*/ 4 w 4"/>
                    <a:gd name="T5" fmla="*/ 0 h 2"/>
                    <a:gd name="T6" fmla="*/ 4 w 4"/>
                    <a:gd name="T7" fmla="*/ 0 h 2"/>
                    <a:gd name="T8" fmla="*/ 0 w 4"/>
                    <a:gd name="T9" fmla="*/ 2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2">
                      <a:moveTo>
                        <a:pt x="0" y="2"/>
                      </a:moveTo>
                      <a:lnTo>
                        <a:pt x="0" y="2"/>
                      </a:lnTo>
                      <a:lnTo>
                        <a:pt x="4"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9" name="Freeform 1667">
                  <a:extLst>
                    <a:ext uri="{FF2B5EF4-FFF2-40B4-BE49-F238E27FC236}">
                      <a16:creationId xmlns:a16="http://schemas.microsoft.com/office/drawing/2014/main" id="{FA3309F0-5945-4960-9484-6ECC7F183935}"/>
                    </a:ext>
                  </a:extLst>
                </p:cNvPr>
                <p:cNvSpPr>
                  <a:spLocks/>
                </p:cNvSpPr>
                <p:nvPr/>
              </p:nvSpPr>
              <p:spPr bwMode="auto">
                <a:xfrm>
                  <a:off x="1144" y="2431"/>
                  <a:ext cx="1" cy="5"/>
                </a:xfrm>
                <a:custGeom>
                  <a:avLst/>
                  <a:gdLst>
                    <a:gd name="T0" fmla="*/ 0 w 1"/>
                    <a:gd name="T1" fmla="*/ 0 h 5"/>
                    <a:gd name="T2" fmla="*/ 0 w 1"/>
                    <a:gd name="T3" fmla="*/ 0 h 5"/>
                    <a:gd name="T4" fmla="*/ 0 w 1"/>
                    <a:gd name="T5" fmla="*/ 5 h 5"/>
                    <a:gd name="T6" fmla="*/ 0 w 1"/>
                    <a:gd name="T7" fmla="*/ 0 h 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5">
                      <a:moveTo>
                        <a:pt x="0" y="0"/>
                      </a:moveTo>
                      <a:lnTo>
                        <a:pt x="0" y="0"/>
                      </a:lnTo>
                      <a:lnTo>
                        <a:pt x="0" y="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0" name="Freeform 1668">
                  <a:extLst>
                    <a:ext uri="{FF2B5EF4-FFF2-40B4-BE49-F238E27FC236}">
                      <a16:creationId xmlns:a16="http://schemas.microsoft.com/office/drawing/2014/main" id="{B8E5B980-6F23-45A7-B53F-EB7DCBB0AE9C}"/>
                    </a:ext>
                  </a:extLst>
                </p:cNvPr>
                <p:cNvSpPr>
                  <a:spLocks/>
                </p:cNvSpPr>
                <p:nvPr/>
              </p:nvSpPr>
              <p:spPr bwMode="auto">
                <a:xfrm>
                  <a:off x="1144" y="2429"/>
                  <a:ext cx="4" cy="2"/>
                </a:xfrm>
                <a:custGeom>
                  <a:avLst/>
                  <a:gdLst>
                    <a:gd name="T0" fmla="*/ 4 w 4"/>
                    <a:gd name="T1" fmla="*/ 0 h 2"/>
                    <a:gd name="T2" fmla="*/ 4 w 4"/>
                    <a:gd name="T3" fmla="*/ 0 h 2"/>
                    <a:gd name="T4" fmla="*/ 0 w 4"/>
                    <a:gd name="T5" fmla="*/ 2 h 2"/>
                    <a:gd name="T6" fmla="*/ 4 w 4"/>
                    <a:gd name="T7" fmla="*/ 0 h 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 h="2">
                      <a:moveTo>
                        <a:pt x="4" y="0"/>
                      </a:moveTo>
                      <a:lnTo>
                        <a:pt x="4" y="0"/>
                      </a:lnTo>
                      <a:lnTo>
                        <a:pt x="0" y="2"/>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1" name="Freeform 1669">
                  <a:extLst>
                    <a:ext uri="{FF2B5EF4-FFF2-40B4-BE49-F238E27FC236}">
                      <a16:creationId xmlns:a16="http://schemas.microsoft.com/office/drawing/2014/main" id="{C96C305C-8489-467E-8DAD-5B6AC6F91F8A}"/>
                    </a:ext>
                  </a:extLst>
                </p:cNvPr>
                <p:cNvSpPr>
                  <a:spLocks/>
                </p:cNvSpPr>
                <p:nvPr/>
              </p:nvSpPr>
              <p:spPr bwMode="auto">
                <a:xfrm>
                  <a:off x="1148" y="2429"/>
                  <a:ext cx="1" cy="5"/>
                </a:xfrm>
                <a:custGeom>
                  <a:avLst/>
                  <a:gdLst>
                    <a:gd name="T0" fmla="*/ 0 w 1"/>
                    <a:gd name="T1" fmla="*/ 5 h 5"/>
                    <a:gd name="T2" fmla="*/ 0 w 1"/>
                    <a:gd name="T3" fmla="*/ 5 h 5"/>
                    <a:gd name="T4" fmla="*/ 0 w 1"/>
                    <a:gd name="T5" fmla="*/ 0 h 5"/>
                    <a:gd name="T6" fmla="*/ 0 w 1"/>
                    <a:gd name="T7" fmla="*/ 5 h 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5">
                      <a:moveTo>
                        <a:pt x="0" y="5"/>
                      </a:moveTo>
                      <a:lnTo>
                        <a:pt x="0" y="5"/>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2" name="Freeform 1670">
                  <a:extLst>
                    <a:ext uri="{FF2B5EF4-FFF2-40B4-BE49-F238E27FC236}">
                      <a16:creationId xmlns:a16="http://schemas.microsoft.com/office/drawing/2014/main" id="{A8CC5CF8-1200-4E9D-B591-9CA8130FD8C6}"/>
                    </a:ext>
                  </a:extLst>
                </p:cNvPr>
                <p:cNvSpPr>
                  <a:spLocks/>
                </p:cNvSpPr>
                <p:nvPr/>
              </p:nvSpPr>
              <p:spPr bwMode="auto">
                <a:xfrm>
                  <a:off x="1148" y="2436"/>
                  <a:ext cx="1" cy="3"/>
                </a:xfrm>
                <a:custGeom>
                  <a:avLst/>
                  <a:gdLst>
                    <a:gd name="T0" fmla="*/ 0 w 1"/>
                    <a:gd name="T1" fmla="*/ 3 h 3"/>
                    <a:gd name="T2" fmla="*/ 0 w 1"/>
                    <a:gd name="T3" fmla="*/ 3 h 3"/>
                    <a:gd name="T4" fmla="*/ 0 w 1"/>
                    <a:gd name="T5" fmla="*/ 1 h 3"/>
                    <a:gd name="T6" fmla="*/ 0 w 1"/>
                    <a:gd name="T7" fmla="*/ 3 h 3"/>
                    <a:gd name="T8" fmla="*/ 0 w 1"/>
                    <a:gd name="T9" fmla="*/ 3 h 3"/>
                    <a:gd name="T10" fmla="*/ 0 w 1"/>
                    <a:gd name="T11" fmla="*/ 0 h 3"/>
                    <a:gd name="T12" fmla="*/ 0 w 1"/>
                    <a:gd name="T13" fmla="*/ 0 h 3"/>
                    <a:gd name="T14" fmla="*/ 0 w 1"/>
                    <a:gd name="T15" fmla="*/ 0 h 3"/>
                    <a:gd name="T16" fmla="*/ 0 w 1"/>
                    <a:gd name="T17" fmla="*/ 0 h 3"/>
                    <a:gd name="T18" fmla="*/ 0 w 1"/>
                    <a:gd name="T19" fmla="*/ 0 h 3"/>
                    <a:gd name="T20" fmla="*/ 0 w 1"/>
                    <a:gd name="T21" fmla="*/ 3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 h="3">
                      <a:moveTo>
                        <a:pt x="0" y="3"/>
                      </a:moveTo>
                      <a:lnTo>
                        <a:pt x="0" y="3"/>
                      </a:lnTo>
                      <a:lnTo>
                        <a:pt x="0" y="1"/>
                      </a:lnTo>
                      <a:lnTo>
                        <a:pt x="0" y="3"/>
                      </a:lnTo>
                      <a:lnTo>
                        <a:pt x="0" y="0"/>
                      </a:lnTo>
                      <a:lnTo>
                        <a:pt x="0" y="3"/>
                      </a:lnTo>
                      <a:close/>
                    </a:path>
                  </a:pathLst>
                </a:custGeom>
                <a:solidFill>
                  <a:srgbClr val="BF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3" name="Rectangle 1671">
                  <a:extLst>
                    <a:ext uri="{FF2B5EF4-FFF2-40B4-BE49-F238E27FC236}">
                      <a16:creationId xmlns:a16="http://schemas.microsoft.com/office/drawing/2014/main" id="{80D08BE8-D6F3-4184-8535-36139D5BF4E2}"/>
                    </a:ext>
                  </a:extLst>
                </p:cNvPr>
                <p:cNvSpPr>
                  <a:spLocks noChangeArrowheads="1"/>
                </p:cNvSpPr>
                <p:nvPr/>
              </p:nvSpPr>
              <p:spPr bwMode="auto">
                <a:xfrm>
                  <a:off x="1148" y="2439"/>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814" name="Line 1672">
                  <a:extLst>
                    <a:ext uri="{FF2B5EF4-FFF2-40B4-BE49-F238E27FC236}">
                      <a16:creationId xmlns:a16="http://schemas.microsoft.com/office/drawing/2014/main" id="{C5ACA402-04CC-4568-842A-7558AA41C883}"/>
                    </a:ext>
                  </a:extLst>
                </p:cNvPr>
                <p:cNvSpPr>
                  <a:spLocks noChangeShapeType="1"/>
                </p:cNvSpPr>
                <p:nvPr/>
              </p:nvSpPr>
              <p:spPr bwMode="auto">
                <a:xfrm>
                  <a:off x="1149" y="2439"/>
                  <a:ext cx="1"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5" name="Rectangle 1673">
                  <a:extLst>
                    <a:ext uri="{FF2B5EF4-FFF2-40B4-BE49-F238E27FC236}">
                      <a16:creationId xmlns:a16="http://schemas.microsoft.com/office/drawing/2014/main" id="{331AF966-F4BA-4365-90C7-6CC5F35A73C7}"/>
                    </a:ext>
                  </a:extLst>
                </p:cNvPr>
                <p:cNvSpPr>
                  <a:spLocks noChangeArrowheads="1"/>
                </p:cNvSpPr>
                <p:nvPr/>
              </p:nvSpPr>
              <p:spPr bwMode="auto">
                <a:xfrm>
                  <a:off x="1148" y="2439"/>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816" name="Line 1674">
                  <a:extLst>
                    <a:ext uri="{FF2B5EF4-FFF2-40B4-BE49-F238E27FC236}">
                      <a16:creationId xmlns:a16="http://schemas.microsoft.com/office/drawing/2014/main" id="{63D39101-8C03-46B8-A3D2-657015EFF44C}"/>
                    </a:ext>
                  </a:extLst>
                </p:cNvPr>
                <p:cNvSpPr>
                  <a:spLocks noChangeShapeType="1"/>
                </p:cNvSpPr>
                <p:nvPr/>
              </p:nvSpPr>
              <p:spPr bwMode="auto">
                <a:xfrm>
                  <a:off x="1148" y="2440"/>
                  <a:ext cx="1"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7" name="Line 1675">
                  <a:extLst>
                    <a:ext uri="{FF2B5EF4-FFF2-40B4-BE49-F238E27FC236}">
                      <a16:creationId xmlns:a16="http://schemas.microsoft.com/office/drawing/2014/main" id="{CBB08DD3-4C0C-4D2E-93D7-0144450348AB}"/>
                    </a:ext>
                  </a:extLst>
                </p:cNvPr>
                <p:cNvSpPr>
                  <a:spLocks noChangeShapeType="1"/>
                </p:cNvSpPr>
                <p:nvPr/>
              </p:nvSpPr>
              <p:spPr bwMode="auto">
                <a:xfrm>
                  <a:off x="1144" y="2436"/>
                  <a:ext cx="1"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8" name="Rectangle 1676">
                  <a:extLst>
                    <a:ext uri="{FF2B5EF4-FFF2-40B4-BE49-F238E27FC236}">
                      <a16:creationId xmlns:a16="http://schemas.microsoft.com/office/drawing/2014/main" id="{A0E5A2A8-9F73-4926-BBE7-D737BB037C9D}"/>
                    </a:ext>
                  </a:extLst>
                </p:cNvPr>
                <p:cNvSpPr>
                  <a:spLocks noChangeArrowheads="1"/>
                </p:cNvSpPr>
                <p:nvPr/>
              </p:nvSpPr>
              <p:spPr bwMode="auto">
                <a:xfrm>
                  <a:off x="1148" y="2436"/>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819" name="Rectangle 1677">
                  <a:extLst>
                    <a:ext uri="{FF2B5EF4-FFF2-40B4-BE49-F238E27FC236}">
                      <a16:creationId xmlns:a16="http://schemas.microsoft.com/office/drawing/2014/main" id="{6016A612-1150-4390-8EBB-A9B16DDE9578}"/>
                    </a:ext>
                  </a:extLst>
                </p:cNvPr>
                <p:cNvSpPr>
                  <a:spLocks noChangeArrowheads="1"/>
                </p:cNvSpPr>
                <p:nvPr/>
              </p:nvSpPr>
              <p:spPr bwMode="auto">
                <a:xfrm>
                  <a:off x="1149" y="2436"/>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820" name="Freeform 1678">
                  <a:extLst>
                    <a:ext uri="{FF2B5EF4-FFF2-40B4-BE49-F238E27FC236}">
                      <a16:creationId xmlns:a16="http://schemas.microsoft.com/office/drawing/2014/main" id="{84673465-27ED-4F68-8EC0-D73E3837461B}"/>
                    </a:ext>
                  </a:extLst>
                </p:cNvPr>
                <p:cNvSpPr>
                  <a:spLocks/>
                </p:cNvSpPr>
                <p:nvPr/>
              </p:nvSpPr>
              <p:spPr bwMode="auto">
                <a:xfrm>
                  <a:off x="1144" y="2436"/>
                  <a:ext cx="4" cy="1"/>
                </a:xfrm>
                <a:custGeom>
                  <a:avLst/>
                  <a:gdLst>
                    <a:gd name="T0" fmla="*/ 0 w 4"/>
                    <a:gd name="T1" fmla="*/ 0 h 1"/>
                    <a:gd name="T2" fmla="*/ 0 w 4"/>
                    <a:gd name="T3" fmla="*/ 0 h 1"/>
                    <a:gd name="T4" fmla="*/ 4 w 4"/>
                    <a:gd name="T5" fmla="*/ 0 h 1"/>
                    <a:gd name="T6" fmla="*/ 0 w 4"/>
                    <a:gd name="T7" fmla="*/ 0 h 1"/>
                    <a:gd name="T8" fmla="*/ 0 w 4"/>
                    <a:gd name="T9" fmla="*/ 0 h 1"/>
                    <a:gd name="T10" fmla="*/ 0 w 4"/>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 h="1">
                      <a:moveTo>
                        <a:pt x="0" y="0"/>
                      </a:moveTo>
                      <a:lnTo>
                        <a:pt x="0" y="0"/>
                      </a:lnTo>
                      <a:lnTo>
                        <a:pt x="4"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523" name="Group 1679">
              <a:extLst>
                <a:ext uri="{FF2B5EF4-FFF2-40B4-BE49-F238E27FC236}">
                  <a16:creationId xmlns:a16="http://schemas.microsoft.com/office/drawing/2014/main" id="{79AF18A8-8FFA-4A1D-9B3C-F1188399E9E7}"/>
                </a:ext>
              </a:extLst>
            </p:cNvPr>
            <p:cNvGrpSpPr>
              <a:grpSpLocks/>
            </p:cNvGrpSpPr>
            <p:nvPr/>
          </p:nvGrpSpPr>
          <p:grpSpPr bwMode="auto">
            <a:xfrm>
              <a:off x="1878" y="1526"/>
              <a:ext cx="126" cy="265"/>
              <a:chOff x="1878" y="1526"/>
              <a:chExt cx="126" cy="265"/>
            </a:xfrm>
          </p:grpSpPr>
          <p:sp>
            <p:nvSpPr>
              <p:cNvPr id="667" name="Freeform 1680">
                <a:extLst>
                  <a:ext uri="{FF2B5EF4-FFF2-40B4-BE49-F238E27FC236}">
                    <a16:creationId xmlns:a16="http://schemas.microsoft.com/office/drawing/2014/main" id="{5AEAFFF4-6923-4B32-B00C-10C71B8757B7}"/>
                  </a:ext>
                </a:extLst>
              </p:cNvPr>
              <p:cNvSpPr>
                <a:spLocks/>
              </p:cNvSpPr>
              <p:nvPr/>
            </p:nvSpPr>
            <p:spPr bwMode="auto">
              <a:xfrm>
                <a:off x="1878" y="1526"/>
                <a:ext cx="113" cy="253"/>
              </a:xfrm>
              <a:custGeom>
                <a:avLst/>
                <a:gdLst>
                  <a:gd name="T0" fmla="*/ 0 w 113"/>
                  <a:gd name="T1" fmla="*/ 62 h 253"/>
                  <a:gd name="T2" fmla="*/ 27 w 113"/>
                  <a:gd name="T3" fmla="*/ 62 h 253"/>
                  <a:gd name="T4" fmla="*/ 27 w 113"/>
                  <a:gd name="T5" fmla="*/ 253 h 253"/>
                  <a:gd name="T6" fmla="*/ 84 w 113"/>
                  <a:gd name="T7" fmla="*/ 253 h 253"/>
                  <a:gd name="T8" fmla="*/ 84 w 113"/>
                  <a:gd name="T9" fmla="*/ 62 h 253"/>
                  <a:gd name="T10" fmla="*/ 113 w 113"/>
                  <a:gd name="T11" fmla="*/ 62 h 253"/>
                  <a:gd name="T12" fmla="*/ 56 w 113"/>
                  <a:gd name="T13" fmla="*/ 0 h 253"/>
                  <a:gd name="T14" fmla="*/ 0 w 113"/>
                  <a:gd name="T15" fmla="*/ 62 h 25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3" h="253">
                    <a:moveTo>
                      <a:pt x="0" y="62"/>
                    </a:moveTo>
                    <a:lnTo>
                      <a:pt x="27" y="62"/>
                    </a:lnTo>
                    <a:lnTo>
                      <a:pt x="27" y="253"/>
                    </a:lnTo>
                    <a:lnTo>
                      <a:pt x="84" y="253"/>
                    </a:lnTo>
                    <a:lnTo>
                      <a:pt x="84" y="62"/>
                    </a:lnTo>
                    <a:lnTo>
                      <a:pt x="113" y="62"/>
                    </a:lnTo>
                    <a:lnTo>
                      <a:pt x="56" y="0"/>
                    </a:lnTo>
                    <a:lnTo>
                      <a:pt x="0" y="62"/>
                    </a:lnTo>
                    <a:close/>
                  </a:path>
                </a:pathLst>
              </a:custGeom>
              <a:solidFill>
                <a:srgbClr val="7D8A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8" name="Freeform 1681">
                <a:extLst>
                  <a:ext uri="{FF2B5EF4-FFF2-40B4-BE49-F238E27FC236}">
                    <a16:creationId xmlns:a16="http://schemas.microsoft.com/office/drawing/2014/main" id="{A6737055-4D6A-414F-B7BB-A81ACD241D00}"/>
                  </a:ext>
                </a:extLst>
              </p:cNvPr>
              <p:cNvSpPr>
                <a:spLocks/>
              </p:cNvSpPr>
              <p:nvPr/>
            </p:nvSpPr>
            <p:spPr bwMode="auto">
              <a:xfrm>
                <a:off x="1890" y="1538"/>
                <a:ext cx="114" cy="253"/>
              </a:xfrm>
              <a:custGeom>
                <a:avLst/>
                <a:gdLst>
                  <a:gd name="T0" fmla="*/ 0 w 114"/>
                  <a:gd name="T1" fmla="*/ 62 h 253"/>
                  <a:gd name="T2" fmla="*/ 28 w 114"/>
                  <a:gd name="T3" fmla="*/ 62 h 253"/>
                  <a:gd name="T4" fmla="*/ 28 w 114"/>
                  <a:gd name="T5" fmla="*/ 253 h 253"/>
                  <a:gd name="T6" fmla="*/ 85 w 114"/>
                  <a:gd name="T7" fmla="*/ 253 h 253"/>
                  <a:gd name="T8" fmla="*/ 85 w 114"/>
                  <a:gd name="T9" fmla="*/ 62 h 253"/>
                  <a:gd name="T10" fmla="*/ 114 w 114"/>
                  <a:gd name="T11" fmla="*/ 62 h 253"/>
                  <a:gd name="T12" fmla="*/ 56 w 114"/>
                  <a:gd name="T13" fmla="*/ 0 h 253"/>
                  <a:gd name="T14" fmla="*/ 0 w 114"/>
                  <a:gd name="T15" fmla="*/ 62 h 25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4" h="253">
                    <a:moveTo>
                      <a:pt x="0" y="62"/>
                    </a:moveTo>
                    <a:lnTo>
                      <a:pt x="28" y="62"/>
                    </a:lnTo>
                    <a:lnTo>
                      <a:pt x="28" y="253"/>
                    </a:lnTo>
                    <a:lnTo>
                      <a:pt x="85" y="253"/>
                    </a:lnTo>
                    <a:lnTo>
                      <a:pt x="85" y="62"/>
                    </a:lnTo>
                    <a:lnTo>
                      <a:pt x="114" y="62"/>
                    </a:lnTo>
                    <a:lnTo>
                      <a:pt x="56" y="0"/>
                    </a:lnTo>
                    <a:lnTo>
                      <a:pt x="0" y="62"/>
                    </a:lnTo>
                    <a:close/>
                  </a:path>
                </a:pathLst>
              </a:custGeom>
              <a:solidFill>
                <a:srgbClr val="17244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9" name="Freeform 1682">
                <a:extLst>
                  <a:ext uri="{FF2B5EF4-FFF2-40B4-BE49-F238E27FC236}">
                    <a16:creationId xmlns:a16="http://schemas.microsoft.com/office/drawing/2014/main" id="{84D27D9E-2BA3-4B07-B8F8-368742CBAE08}"/>
                  </a:ext>
                </a:extLst>
              </p:cNvPr>
              <p:cNvSpPr>
                <a:spLocks/>
              </p:cNvSpPr>
              <p:nvPr/>
            </p:nvSpPr>
            <p:spPr bwMode="auto">
              <a:xfrm>
                <a:off x="1884" y="1532"/>
                <a:ext cx="113" cy="253"/>
              </a:xfrm>
              <a:custGeom>
                <a:avLst/>
                <a:gdLst>
                  <a:gd name="T0" fmla="*/ 0 w 113"/>
                  <a:gd name="T1" fmla="*/ 62 h 253"/>
                  <a:gd name="T2" fmla="*/ 27 w 113"/>
                  <a:gd name="T3" fmla="*/ 62 h 253"/>
                  <a:gd name="T4" fmla="*/ 27 w 113"/>
                  <a:gd name="T5" fmla="*/ 253 h 253"/>
                  <a:gd name="T6" fmla="*/ 85 w 113"/>
                  <a:gd name="T7" fmla="*/ 253 h 253"/>
                  <a:gd name="T8" fmla="*/ 85 w 113"/>
                  <a:gd name="T9" fmla="*/ 62 h 253"/>
                  <a:gd name="T10" fmla="*/ 113 w 113"/>
                  <a:gd name="T11" fmla="*/ 62 h 253"/>
                  <a:gd name="T12" fmla="*/ 56 w 113"/>
                  <a:gd name="T13" fmla="*/ 0 h 253"/>
                  <a:gd name="T14" fmla="*/ 0 w 113"/>
                  <a:gd name="T15" fmla="*/ 62 h 25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3" h="253">
                    <a:moveTo>
                      <a:pt x="0" y="62"/>
                    </a:moveTo>
                    <a:lnTo>
                      <a:pt x="27" y="62"/>
                    </a:lnTo>
                    <a:lnTo>
                      <a:pt x="27" y="253"/>
                    </a:lnTo>
                    <a:lnTo>
                      <a:pt x="85" y="253"/>
                    </a:lnTo>
                    <a:lnTo>
                      <a:pt x="85" y="62"/>
                    </a:lnTo>
                    <a:lnTo>
                      <a:pt x="113" y="62"/>
                    </a:lnTo>
                    <a:lnTo>
                      <a:pt x="56" y="0"/>
                    </a:lnTo>
                    <a:lnTo>
                      <a:pt x="0" y="62"/>
                    </a:lnTo>
                    <a:close/>
                  </a:path>
                </a:pathLst>
              </a:custGeom>
              <a:solidFill>
                <a:srgbClr val="273C83"/>
              </a:solidFill>
              <a:ln w="9525">
                <a:solidFill>
                  <a:srgbClr val="273C83"/>
                </a:solidFill>
                <a:prstDash val="solid"/>
                <a:round/>
                <a:headEnd/>
                <a:tailEnd/>
              </a:ln>
            </p:spPr>
            <p:txBody>
              <a:bodyPr/>
              <a:lstStyle/>
              <a:p>
                <a:endParaRPr lang="zh-CN" altLang="en-US"/>
              </a:p>
            </p:txBody>
          </p:sp>
        </p:grpSp>
        <p:grpSp>
          <p:nvGrpSpPr>
            <p:cNvPr id="524" name="Group 1683">
              <a:extLst>
                <a:ext uri="{FF2B5EF4-FFF2-40B4-BE49-F238E27FC236}">
                  <a16:creationId xmlns:a16="http://schemas.microsoft.com/office/drawing/2014/main" id="{E93FE214-0291-460A-97C3-0AE0DCE17778}"/>
                </a:ext>
              </a:extLst>
            </p:cNvPr>
            <p:cNvGrpSpPr>
              <a:grpSpLocks/>
            </p:cNvGrpSpPr>
            <p:nvPr/>
          </p:nvGrpSpPr>
          <p:grpSpPr bwMode="auto">
            <a:xfrm>
              <a:off x="1816" y="3259"/>
              <a:ext cx="1581" cy="267"/>
              <a:chOff x="1816" y="3259"/>
              <a:chExt cx="1581" cy="267"/>
            </a:xfrm>
          </p:grpSpPr>
          <p:sp>
            <p:nvSpPr>
              <p:cNvPr id="664" name="Freeform 1684">
                <a:extLst>
                  <a:ext uri="{FF2B5EF4-FFF2-40B4-BE49-F238E27FC236}">
                    <a16:creationId xmlns:a16="http://schemas.microsoft.com/office/drawing/2014/main" id="{BC44B5C4-41DA-4067-80C5-139D76DDDC03}"/>
                  </a:ext>
                </a:extLst>
              </p:cNvPr>
              <p:cNvSpPr>
                <a:spLocks/>
              </p:cNvSpPr>
              <p:nvPr/>
            </p:nvSpPr>
            <p:spPr bwMode="auto">
              <a:xfrm>
                <a:off x="1816" y="3259"/>
                <a:ext cx="1568" cy="255"/>
              </a:xfrm>
              <a:custGeom>
                <a:avLst/>
                <a:gdLst>
                  <a:gd name="T0" fmla="*/ 44 w 1568"/>
                  <a:gd name="T1" fmla="*/ 0 h 255"/>
                  <a:gd name="T2" fmla="*/ 36 w 1568"/>
                  <a:gd name="T3" fmla="*/ 1 h 255"/>
                  <a:gd name="T4" fmla="*/ 27 w 1568"/>
                  <a:gd name="T5" fmla="*/ 3 h 255"/>
                  <a:gd name="T6" fmla="*/ 12 w 1568"/>
                  <a:gd name="T7" fmla="*/ 12 h 255"/>
                  <a:gd name="T8" fmla="*/ 3 w 1568"/>
                  <a:gd name="T9" fmla="*/ 26 h 255"/>
                  <a:gd name="T10" fmla="*/ 1 w 1568"/>
                  <a:gd name="T11" fmla="*/ 35 h 255"/>
                  <a:gd name="T12" fmla="*/ 0 w 1568"/>
                  <a:gd name="T13" fmla="*/ 42 h 255"/>
                  <a:gd name="T14" fmla="*/ 0 w 1568"/>
                  <a:gd name="T15" fmla="*/ 212 h 255"/>
                  <a:gd name="T16" fmla="*/ 1 w 1568"/>
                  <a:gd name="T17" fmla="*/ 221 h 255"/>
                  <a:gd name="T18" fmla="*/ 3 w 1568"/>
                  <a:gd name="T19" fmla="*/ 229 h 255"/>
                  <a:gd name="T20" fmla="*/ 12 w 1568"/>
                  <a:gd name="T21" fmla="*/ 242 h 255"/>
                  <a:gd name="T22" fmla="*/ 27 w 1568"/>
                  <a:gd name="T23" fmla="*/ 252 h 255"/>
                  <a:gd name="T24" fmla="*/ 36 w 1568"/>
                  <a:gd name="T25" fmla="*/ 253 h 255"/>
                  <a:gd name="T26" fmla="*/ 44 w 1568"/>
                  <a:gd name="T27" fmla="*/ 255 h 255"/>
                  <a:gd name="T28" fmla="*/ 1524 w 1568"/>
                  <a:gd name="T29" fmla="*/ 255 h 255"/>
                  <a:gd name="T30" fmla="*/ 1533 w 1568"/>
                  <a:gd name="T31" fmla="*/ 253 h 255"/>
                  <a:gd name="T32" fmla="*/ 1541 w 1568"/>
                  <a:gd name="T33" fmla="*/ 252 h 255"/>
                  <a:gd name="T34" fmla="*/ 1556 w 1568"/>
                  <a:gd name="T35" fmla="*/ 242 h 255"/>
                  <a:gd name="T36" fmla="*/ 1565 w 1568"/>
                  <a:gd name="T37" fmla="*/ 229 h 255"/>
                  <a:gd name="T38" fmla="*/ 1567 w 1568"/>
                  <a:gd name="T39" fmla="*/ 221 h 255"/>
                  <a:gd name="T40" fmla="*/ 1568 w 1568"/>
                  <a:gd name="T41" fmla="*/ 212 h 255"/>
                  <a:gd name="T42" fmla="*/ 1568 w 1568"/>
                  <a:gd name="T43" fmla="*/ 42 h 255"/>
                  <a:gd name="T44" fmla="*/ 1567 w 1568"/>
                  <a:gd name="T45" fmla="*/ 35 h 255"/>
                  <a:gd name="T46" fmla="*/ 1565 w 1568"/>
                  <a:gd name="T47" fmla="*/ 26 h 255"/>
                  <a:gd name="T48" fmla="*/ 1556 w 1568"/>
                  <a:gd name="T49" fmla="*/ 12 h 255"/>
                  <a:gd name="T50" fmla="*/ 1541 w 1568"/>
                  <a:gd name="T51" fmla="*/ 3 h 255"/>
                  <a:gd name="T52" fmla="*/ 1533 w 1568"/>
                  <a:gd name="T53" fmla="*/ 1 h 255"/>
                  <a:gd name="T54" fmla="*/ 1524 w 1568"/>
                  <a:gd name="T55" fmla="*/ 0 h 255"/>
                  <a:gd name="T56" fmla="*/ 44 w 1568"/>
                  <a:gd name="T57" fmla="*/ 0 h 2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568" h="255">
                    <a:moveTo>
                      <a:pt x="44" y="0"/>
                    </a:moveTo>
                    <a:lnTo>
                      <a:pt x="36" y="1"/>
                    </a:lnTo>
                    <a:lnTo>
                      <a:pt x="27" y="3"/>
                    </a:lnTo>
                    <a:lnTo>
                      <a:pt x="12" y="12"/>
                    </a:lnTo>
                    <a:lnTo>
                      <a:pt x="3" y="26"/>
                    </a:lnTo>
                    <a:lnTo>
                      <a:pt x="1" y="35"/>
                    </a:lnTo>
                    <a:lnTo>
                      <a:pt x="0" y="42"/>
                    </a:lnTo>
                    <a:lnTo>
                      <a:pt x="0" y="212"/>
                    </a:lnTo>
                    <a:lnTo>
                      <a:pt x="1" y="221"/>
                    </a:lnTo>
                    <a:lnTo>
                      <a:pt x="3" y="229"/>
                    </a:lnTo>
                    <a:lnTo>
                      <a:pt x="12" y="242"/>
                    </a:lnTo>
                    <a:lnTo>
                      <a:pt x="27" y="252"/>
                    </a:lnTo>
                    <a:lnTo>
                      <a:pt x="36" y="253"/>
                    </a:lnTo>
                    <a:lnTo>
                      <a:pt x="44" y="255"/>
                    </a:lnTo>
                    <a:lnTo>
                      <a:pt x="1524" y="255"/>
                    </a:lnTo>
                    <a:lnTo>
                      <a:pt x="1533" y="253"/>
                    </a:lnTo>
                    <a:lnTo>
                      <a:pt x="1541" y="252"/>
                    </a:lnTo>
                    <a:lnTo>
                      <a:pt x="1556" y="242"/>
                    </a:lnTo>
                    <a:lnTo>
                      <a:pt x="1565" y="229"/>
                    </a:lnTo>
                    <a:lnTo>
                      <a:pt x="1567" y="221"/>
                    </a:lnTo>
                    <a:lnTo>
                      <a:pt x="1568" y="212"/>
                    </a:lnTo>
                    <a:lnTo>
                      <a:pt x="1568" y="42"/>
                    </a:lnTo>
                    <a:lnTo>
                      <a:pt x="1567" y="35"/>
                    </a:lnTo>
                    <a:lnTo>
                      <a:pt x="1565" y="26"/>
                    </a:lnTo>
                    <a:lnTo>
                      <a:pt x="1556" y="12"/>
                    </a:lnTo>
                    <a:lnTo>
                      <a:pt x="1541" y="3"/>
                    </a:lnTo>
                    <a:lnTo>
                      <a:pt x="1533" y="1"/>
                    </a:lnTo>
                    <a:lnTo>
                      <a:pt x="1524" y="0"/>
                    </a:lnTo>
                    <a:lnTo>
                      <a:pt x="44" y="0"/>
                    </a:lnTo>
                    <a:close/>
                  </a:path>
                </a:pathLst>
              </a:custGeom>
              <a:solidFill>
                <a:srgbClr val="C2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5" name="Freeform 1685">
                <a:extLst>
                  <a:ext uri="{FF2B5EF4-FFF2-40B4-BE49-F238E27FC236}">
                    <a16:creationId xmlns:a16="http://schemas.microsoft.com/office/drawing/2014/main" id="{044BD516-DAE6-45F1-84D6-182CCFAE8F7C}"/>
                  </a:ext>
                </a:extLst>
              </p:cNvPr>
              <p:cNvSpPr>
                <a:spLocks/>
              </p:cNvSpPr>
              <p:nvPr/>
            </p:nvSpPr>
            <p:spPr bwMode="auto">
              <a:xfrm>
                <a:off x="1828" y="3271"/>
                <a:ext cx="1569" cy="255"/>
              </a:xfrm>
              <a:custGeom>
                <a:avLst/>
                <a:gdLst>
                  <a:gd name="T0" fmla="*/ 45 w 1569"/>
                  <a:gd name="T1" fmla="*/ 0 h 255"/>
                  <a:gd name="T2" fmla="*/ 37 w 1569"/>
                  <a:gd name="T3" fmla="*/ 1 h 255"/>
                  <a:gd name="T4" fmla="*/ 27 w 1569"/>
                  <a:gd name="T5" fmla="*/ 3 h 255"/>
                  <a:gd name="T6" fmla="*/ 13 w 1569"/>
                  <a:gd name="T7" fmla="*/ 12 h 255"/>
                  <a:gd name="T8" fmla="*/ 4 w 1569"/>
                  <a:gd name="T9" fmla="*/ 26 h 255"/>
                  <a:gd name="T10" fmla="*/ 2 w 1569"/>
                  <a:gd name="T11" fmla="*/ 35 h 255"/>
                  <a:gd name="T12" fmla="*/ 0 w 1569"/>
                  <a:gd name="T13" fmla="*/ 42 h 255"/>
                  <a:gd name="T14" fmla="*/ 0 w 1569"/>
                  <a:gd name="T15" fmla="*/ 212 h 255"/>
                  <a:gd name="T16" fmla="*/ 2 w 1569"/>
                  <a:gd name="T17" fmla="*/ 221 h 255"/>
                  <a:gd name="T18" fmla="*/ 4 w 1569"/>
                  <a:gd name="T19" fmla="*/ 229 h 255"/>
                  <a:gd name="T20" fmla="*/ 13 w 1569"/>
                  <a:gd name="T21" fmla="*/ 243 h 255"/>
                  <a:gd name="T22" fmla="*/ 27 w 1569"/>
                  <a:gd name="T23" fmla="*/ 252 h 255"/>
                  <a:gd name="T24" fmla="*/ 37 w 1569"/>
                  <a:gd name="T25" fmla="*/ 253 h 255"/>
                  <a:gd name="T26" fmla="*/ 45 w 1569"/>
                  <a:gd name="T27" fmla="*/ 255 h 255"/>
                  <a:gd name="T28" fmla="*/ 1524 w 1569"/>
                  <a:gd name="T29" fmla="*/ 255 h 255"/>
                  <a:gd name="T30" fmla="*/ 1534 w 1569"/>
                  <a:gd name="T31" fmla="*/ 253 h 255"/>
                  <a:gd name="T32" fmla="*/ 1542 w 1569"/>
                  <a:gd name="T33" fmla="*/ 252 h 255"/>
                  <a:gd name="T34" fmla="*/ 1556 w 1569"/>
                  <a:gd name="T35" fmla="*/ 243 h 255"/>
                  <a:gd name="T36" fmla="*/ 1566 w 1569"/>
                  <a:gd name="T37" fmla="*/ 229 h 255"/>
                  <a:gd name="T38" fmla="*/ 1568 w 1569"/>
                  <a:gd name="T39" fmla="*/ 221 h 255"/>
                  <a:gd name="T40" fmla="*/ 1569 w 1569"/>
                  <a:gd name="T41" fmla="*/ 212 h 255"/>
                  <a:gd name="T42" fmla="*/ 1569 w 1569"/>
                  <a:gd name="T43" fmla="*/ 42 h 255"/>
                  <a:gd name="T44" fmla="*/ 1568 w 1569"/>
                  <a:gd name="T45" fmla="*/ 35 h 255"/>
                  <a:gd name="T46" fmla="*/ 1566 w 1569"/>
                  <a:gd name="T47" fmla="*/ 26 h 255"/>
                  <a:gd name="T48" fmla="*/ 1556 w 1569"/>
                  <a:gd name="T49" fmla="*/ 12 h 255"/>
                  <a:gd name="T50" fmla="*/ 1542 w 1569"/>
                  <a:gd name="T51" fmla="*/ 3 h 255"/>
                  <a:gd name="T52" fmla="*/ 1534 w 1569"/>
                  <a:gd name="T53" fmla="*/ 1 h 255"/>
                  <a:gd name="T54" fmla="*/ 1524 w 1569"/>
                  <a:gd name="T55" fmla="*/ 0 h 255"/>
                  <a:gd name="T56" fmla="*/ 45 w 1569"/>
                  <a:gd name="T57" fmla="*/ 0 h 2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569" h="255">
                    <a:moveTo>
                      <a:pt x="45" y="0"/>
                    </a:moveTo>
                    <a:lnTo>
                      <a:pt x="37" y="1"/>
                    </a:lnTo>
                    <a:lnTo>
                      <a:pt x="27" y="3"/>
                    </a:lnTo>
                    <a:lnTo>
                      <a:pt x="13" y="12"/>
                    </a:lnTo>
                    <a:lnTo>
                      <a:pt x="4" y="26"/>
                    </a:lnTo>
                    <a:lnTo>
                      <a:pt x="2" y="35"/>
                    </a:lnTo>
                    <a:lnTo>
                      <a:pt x="0" y="42"/>
                    </a:lnTo>
                    <a:lnTo>
                      <a:pt x="0" y="212"/>
                    </a:lnTo>
                    <a:lnTo>
                      <a:pt x="2" y="221"/>
                    </a:lnTo>
                    <a:lnTo>
                      <a:pt x="4" y="229"/>
                    </a:lnTo>
                    <a:lnTo>
                      <a:pt x="13" y="243"/>
                    </a:lnTo>
                    <a:lnTo>
                      <a:pt x="27" y="252"/>
                    </a:lnTo>
                    <a:lnTo>
                      <a:pt x="37" y="253"/>
                    </a:lnTo>
                    <a:lnTo>
                      <a:pt x="45" y="255"/>
                    </a:lnTo>
                    <a:lnTo>
                      <a:pt x="1524" y="255"/>
                    </a:lnTo>
                    <a:lnTo>
                      <a:pt x="1534" y="253"/>
                    </a:lnTo>
                    <a:lnTo>
                      <a:pt x="1542" y="252"/>
                    </a:lnTo>
                    <a:lnTo>
                      <a:pt x="1556" y="243"/>
                    </a:lnTo>
                    <a:lnTo>
                      <a:pt x="1566" y="229"/>
                    </a:lnTo>
                    <a:lnTo>
                      <a:pt x="1568" y="221"/>
                    </a:lnTo>
                    <a:lnTo>
                      <a:pt x="1569" y="212"/>
                    </a:lnTo>
                    <a:lnTo>
                      <a:pt x="1569" y="42"/>
                    </a:lnTo>
                    <a:lnTo>
                      <a:pt x="1568" y="35"/>
                    </a:lnTo>
                    <a:lnTo>
                      <a:pt x="1566" y="26"/>
                    </a:lnTo>
                    <a:lnTo>
                      <a:pt x="1556" y="12"/>
                    </a:lnTo>
                    <a:lnTo>
                      <a:pt x="1542" y="3"/>
                    </a:lnTo>
                    <a:lnTo>
                      <a:pt x="1534" y="1"/>
                    </a:lnTo>
                    <a:lnTo>
                      <a:pt x="1524" y="0"/>
                    </a:lnTo>
                    <a:lnTo>
                      <a:pt x="45" y="0"/>
                    </a:lnTo>
                    <a:close/>
                  </a:path>
                </a:pathLst>
              </a:custGeom>
              <a:solidFill>
                <a:srgbClr val="5C7A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6" name="Freeform 1686">
                <a:extLst>
                  <a:ext uri="{FF2B5EF4-FFF2-40B4-BE49-F238E27FC236}">
                    <a16:creationId xmlns:a16="http://schemas.microsoft.com/office/drawing/2014/main" id="{77153B79-83DB-495C-B673-1C5755A1BE9C}"/>
                  </a:ext>
                </a:extLst>
              </p:cNvPr>
              <p:cNvSpPr>
                <a:spLocks/>
              </p:cNvSpPr>
              <p:nvPr/>
            </p:nvSpPr>
            <p:spPr bwMode="auto">
              <a:xfrm>
                <a:off x="1822" y="3265"/>
                <a:ext cx="1569" cy="255"/>
              </a:xfrm>
              <a:custGeom>
                <a:avLst/>
                <a:gdLst>
                  <a:gd name="T0" fmla="*/ 45 w 1569"/>
                  <a:gd name="T1" fmla="*/ 0 h 255"/>
                  <a:gd name="T2" fmla="*/ 37 w 1569"/>
                  <a:gd name="T3" fmla="*/ 1 h 255"/>
                  <a:gd name="T4" fmla="*/ 27 w 1569"/>
                  <a:gd name="T5" fmla="*/ 3 h 255"/>
                  <a:gd name="T6" fmla="*/ 13 w 1569"/>
                  <a:gd name="T7" fmla="*/ 12 h 255"/>
                  <a:gd name="T8" fmla="*/ 3 w 1569"/>
                  <a:gd name="T9" fmla="*/ 26 h 255"/>
                  <a:gd name="T10" fmla="*/ 2 w 1569"/>
                  <a:gd name="T11" fmla="*/ 35 h 255"/>
                  <a:gd name="T12" fmla="*/ 0 w 1569"/>
                  <a:gd name="T13" fmla="*/ 42 h 255"/>
                  <a:gd name="T14" fmla="*/ 0 w 1569"/>
                  <a:gd name="T15" fmla="*/ 212 h 255"/>
                  <a:gd name="T16" fmla="*/ 2 w 1569"/>
                  <a:gd name="T17" fmla="*/ 221 h 255"/>
                  <a:gd name="T18" fmla="*/ 3 w 1569"/>
                  <a:gd name="T19" fmla="*/ 229 h 255"/>
                  <a:gd name="T20" fmla="*/ 13 w 1569"/>
                  <a:gd name="T21" fmla="*/ 243 h 255"/>
                  <a:gd name="T22" fmla="*/ 27 w 1569"/>
                  <a:gd name="T23" fmla="*/ 252 h 255"/>
                  <a:gd name="T24" fmla="*/ 37 w 1569"/>
                  <a:gd name="T25" fmla="*/ 253 h 255"/>
                  <a:gd name="T26" fmla="*/ 45 w 1569"/>
                  <a:gd name="T27" fmla="*/ 255 h 255"/>
                  <a:gd name="T28" fmla="*/ 1524 w 1569"/>
                  <a:gd name="T29" fmla="*/ 255 h 255"/>
                  <a:gd name="T30" fmla="*/ 1534 w 1569"/>
                  <a:gd name="T31" fmla="*/ 253 h 255"/>
                  <a:gd name="T32" fmla="*/ 1542 w 1569"/>
                  <a:gd name="T33" fmla="*/ 252 h 255"/>
                  <a:gd name="T34" fmla="*/ 1556 w 1569"/>
                  <a:gd name="T35" fmla="*/ 243 h 255"/>
                  <a:gd name="T36" fmla="*/ 1566 w 1569"/>
                  <a:gd name="T37" fmla="*/ 229 h 255"/>
                  <a:gd name="T38" fmla="*/ 1567 w 1569"/>
                  <a:gd name="T39" fmla="*/ 221 h 255"/>
                  <a:gd name="T40" fmla="*/ 1569 w 1569"/>
                  <a:gd name="T41" fmla="*/ 212 h 255"/>
                  <a:gd name="T42" fmla="*/ 1569 w 1569"/>
                  <a:gd name="T43" fmla="*/ 42 h 255"/>
                  <a:gd name="T44" fmla="*/ 1567 w 1569"/>
                  <a:gd name="T45" fmla="*/ 35 h 255"/>
                  <a:gd name="T46" fmla="*/ 1566 w 1569"/>
                  <a:gd name="T47" fmla="*/ 26 h 255"/>
                  <a:gd name="T48" fmla="*/ 1556 w 1569"/>
                  <a:gd name="T49" fmla="*/ 12 h 255"/>
                  <a:gd name="T50" fmla="*/ 1542 w 1569"/>
                  <a:gd name="T51" fmla="*/ 3 h 255"/>
                  <a:gd name="T52" fmla="*/ 1534 w 1569"/>
                  <a:gd name="T53" fmla="*/ 1 h 255"/>
                  <a:gd name="T54" fmla="*/ 1524 w 1569"/>
                  <a:gd name="T55" fmla="*/ 0 h 255"/>
                  <a:gd name="T56" fmla="*/ 45 w 1569"/>
                  <a:gd name="T57" fmla="*/ 0 h 2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569" h="255">
                    <a:moveTo>
                      <a:pt x="45" y="0"/>
                    </a:moveTo>
                    <a:lnTo>
                      <a:pt x="37" y="1"/>
                    </a:lnTo>
                    <a:lnTo>
                      <a:pt x="27" y="3"/>
                    </a:lnTo>
                    <a:lnTo>
                      <a:pt x="13" y="12"/>
                    </a:lnTo>
                    <a:lnTo>
                      <a:pt x="3" y="26"/>
                    </a:lnTo>
                    <a:lnTo>
                      <a:pt x="2" y="35"/>
                    </a:lnTo>
                    <a:lnTo>
                      <a:pt x="0" y="42"/>
                    </a:lnTo>
                    <a:lnTo>
                      <a:pt x="0" y="212"/>
                    </a:lnTo>
                    <a:lnTo>
                      <a:pt x="2" y="221"/>
                    </a:lnTo>
                    <a:lnTo>
                      <a:pt x="3" y="229"/>
                    </a:lnTo>
                    <a:lnTo>
                      <a:pt x="13" y="243"/>
                    </a:lnTo>
                    <a:lnTo>
                      <a:pt x="27" y="252"/>
                    </a:lnTo>
                    <a:lnTo>
                      <a:pt x="37" y="253"/>
                    </a:lnTo>
                    <a:lnTo>
                      <a:pt x="45" y="255"/>
                    </a:lnTo>
                    <a:lnTo>
                      <a:pt x="1524" y="255"/>
                    </a:lnTo>
                    <a:lnTo>
                      <a:pt x="1534" y="253"/>
                    </a:lnTo>
                    <a:lnTo>
                      <a:pt x="1542" y="252"/>
                    </a:lnTo>
                    <a:lnTo>
                      <a:pt x="1556" y="243"/>
                    </a:lnTo>
                    <a:lnTo>
                      <a:pt x="1566" y="229"/>
                    </a:lnTo>
                    <a:lnTo>
                      <a:pt x="1567" y="221"/>
                    </a:lnTo>
                    <a:lnTo>
                      <a:pt x="1569" y="212"/>
                    </a:lnTo>
                    <a:lnTo>
                      <a:pt x="1569" y="42"/>
                    </a:lnTo>
                    <a:lnTo>
                      <a:pt x="1567" y="35"/>
                    </a:lnTo>
                    <a:lnTo>
                      <a:pt x="1566" y="26"/>
                    </a:lnTo>
                    <a:lnTo>
                      <a:pt x="1556" y="12"/>
                    </a:lnTo>
                    <a:lnTo>
                      <a:pt x="1542" y="3"/>
                    </a:lnTo>
                    <a:lnTo>
                      <a:pt x="1534" y="1"/>
                    </a:lnTo>
                    <a:lnTo>
                      <a:pt x="1524" y="0"/>
                    </a:lnTo>
                    <a:lnTo>
                      <a:pt x="45" y="0"/>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525" name="Rectangle 1687">
              <a:extLst>
                <a:ext uri="{FF2B5EF4-FFF2-40B4-BE49-F238E27FC236}">
                  <a16:creationId xmlns:a16="http://schemas.microsoft.com/office/drawing/2014/main" id="{9AA2C437-3811-4027-8779-97DAC1781737}"/>
                </a:ext>
              </a:extLst>
            </p:cNvPr>
            <p:cNvSpPr>
              <a:spLocks noChangeArrowheads="1"/>
            </p:cNvSpPr>
            <p:nvPr/>
          </p:nvSpPr>
          <p:spPr bwMode="auto">
            <a:xfrm>
              <a:off x="2524" y="3331"/>
              <a:ext cx="22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en-US" sz="1400">
                  <a:solidFill>
                    <a:srgbClr val="000000"/>
                  </a:solidFill>
                  <a:latin typeface="Arial" panose="020B0604020202020204" pitchFamily="34" charset="0"/>
                </a:rPr>
                <a:t>工厂</a:t>
              </a:r>
              <a:endParaRPr lang="zh-CN" altLang="en-US" sz="1800">
                <a:latin typeface="Times New Roman" panose="02020603050405020304" pitchFamily="18" charset="0"/>
              </a:endParaRPr>
            </a:p>
          </p:txBody>
        </p:sp>
        <p:sp>
          <p:nvSpPr>
            <p:cNvPr id="526" name="Rectangle 1688">
              <a:extLst>
                <a:ext uri="{FF2B5EF4-FFF2-40B4-BE49-F238E27FC236}">
                  <a16:creationId xmlns:a16="http://schemas.microsoft.com/office/drawing/2014/main" id="{B1706396-AE69-4948-80CB-A96BC9C6A470}"/>
                </a:ext>
              </a:extLst>
            </p:cNvPr>
            <p:cNvSpPr>
              <a:spLocks noChangeArrowheads="1"/>
            </p:cNvSpPr>
            <p:nvPr/>
          </p:nvSpPr>
          <p:spPr bwMode="auto">
            <a:xfrm>
              <a:off x="3588" y="3304"/>
              <a:ext cx="1427"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527" name="Rectangle 1689">
              <a:extLst>
                <a:ext uri="{FF2B5EF4-FFF2-40B4-BE49-F238E27FC236}">
                  <a16:creationId xmlns:a16="http://schemas.microsoft.com/office/drawing/2014/main" id="{E7547450-7705-4243-8A9C-F5F4C222A4CE}"/>
                </a:ext>
              </a:extLst>
            </p:cNvPr>
            <p:cNvSpPr>
              <a:spLocks noChangeArrowheads="1"/>
            </p:cNvSpPr>
            <p:nvPr/>
          </p:nvSpPr>
          <p:spPr bwMode="auto">
            <a:xfrm>
              <a:off x="3935" y="3330"/>
              <a:ext cx="56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en-US" sz="1400" dirty="0">
                  <a:latin typeface="Times New Roman" panose="02020603050405020304" pitchFamily="18" charset="0"/>
                </a:rPr>
                <a:t>关注于生产</a:t>
              </a:r>
            </a:p>
          </p:txBody>
        </p:sp>
        <p:grpSp>
          <p:nvGrpSpPr>
            <p:cNvPr id="528" name="Group 1690">
              <a:extLst>
                <a:ext uri="{FF2B5EF4-FFF2-40B4-BE49-F238E27FC236}">
                  <a16:creationId xmlns:a16="http://schemas.microsoft.com/office/drawing/2014/main" id="{1020F6A6-96F2-4A6B-BE42-62E0C0A15178}"/>
                </a:ext>
              </a:extLst>
            </p:cNvPr>
            <p:cNvGrpSpPr>
              <a:grpSpLocks/>
            </p:cNvGrpSpPr>
            <p:nvPr/>
          </p:nvGrpSpPr>
          <p:grpSpPr bwMode="auto">
            <a:xfrm>
              <a:off x="2710" y="2727"/>
              <a:ext cx="126" cy="512"/>
              <a:chOff x="2710" y="2727"/>
              <a:chExt cx="126" cy="512"/>
            </a:xfrm>
          </p:grpSpPr>
          <p:sp>
            <p:nvSpPr>
              <p:cNvPr id="661" name="Freeform 1691">
                <a:extLst>
                  <a:ext uri="{FF2B5EF4-FFF2-40B4-BE49-F238E27FC236}">
                    <a16:creationId xmlns:a16="http://schemas.microsoft.com/office/drawing/2014/main" id="{CFE9C0B0-B7CF-473E-923B-6FAB74162192}"/>
                  </a:ext>
                </a:extLst>
              </p:cNvPr>
              <p:cNvSpPr>
                <a:spLocks/>
              </p:cNvSpPr>
              <p:nvPr/>
            </p:nvSpPr>
            <p:spPr bwMode="auto">
              <a:xfrm>
                <a:off x="2710" y="2727"/>
                <a:ext cx="113" cy="500"/>
              </a:xfrm>
              <a:custGeom>
                <a:avLst/>
                <a:gdLst>
                  <a:gd name="T0" fmla="*/ 0 w 113"/>
                  <a:gd name="T1" fmla="*/ 124 h 500"/>
                  <a:gd name="T2" fmla="*/ 27 w 113"/>
                  <a:gd name="T3" fmla="*/ 124 h 500"/>
                  <a:gd name="T4" fmla="*/ 27 w 113"/>
                  <a:gd name="T5" fmla="*/ 500 h 500"/>
                  <a:gd name="T6" fmla="*/ 84 w 113"/>
                  <a:gd name="T7" fmla="*/ 500 h 500"/>
                  <a:gd name="T8" fmla="*/ 84 w 113"/>
                  <a:gd name="T9" fmla="*/ 124 h 500"/>
                  <a:gd name="T10" fmla="*/ 113 w 113"/>
                  <a:gd name="T11" fmla="*/ 124 h 500"/>
                  <a:gd name="T12" fmla="*/ 56 w 113"/>
                  <a:gd name="T13" fmla="*/ 0 h 500"/>
                  <a:gd name="T14" fmla="*/ 0 w 113"/>
                  <a:gd name="T15" fmla="*/ 124 h 5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3" h="500">
                    <a:moveTo>
                      <a:pt x="0" y="124"/>
                    </a:moveTo>
                    <a:lnTo>
                      <a:pt x="27" y="124"/>
                    </a:lnTo>
                    <a:lnTo>
                      <a:pt x="27" y="500"/>
                    </a:lnTo>
                    <a:lnTo>
                      <a:pt x="84" y="500"/>
                    </a:lnTo>
                    <a:lnTo>
                      <a:pt x="84" y="124"/>
                    </a:lnTo>
                    <a:lnTo>
                      <a:pt x="113" y="124"/>
                    </a:lnTo>
                    <a:lnTo>
                      <a:pt x="56" y="0"/>
                    </a:lnTo>
                    <a:lnTo>
                      <a:pt x="0" y="124"/>
                    </a:lnTo>
                    <a:close/>
                  </a:path>
                </a:pathLst>
              </a:custGeom>
              <a:solidFill>
                <a:srgbClr val="7D8A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2" name="Freeform 1692">
                <a:extLst>
                  <a:ext uri="{FF2B5EF4-FFF2-40B4-BE49-F238E27FC236}">
                    <a16:creationId xmlns:a16="http://schemas.microsoft.com/office/drawing/2014/main" id="{BD1E36EC-B51C-4DF6-94AC-307A1ADED989}"/>
                  </a:ext>
                </a:extLst>
              </p:cNvPr>
              <p:cNvSpPr>
                <a:spLocks/>
              </p:cNvSpPr>
              <p:nvPr/>
            </p:nvSpPr>
            <p:spPr bwMode="auto">
              <a:xfrm>
                <a:off x="2723" y="2739"/>
                <a:ext cx="113" cy="500"/>
              </a:xfrm>
              <a:custGeom>
                <a:avLst/>
                <a:gdLst>
                  <a:gd name="T0" fmla="*/ 0 w 113"/>
                  <a:gd name="T1" fmla="*/ 124 h 500"/>
                  <a:gd name="T2" fmla="*/ 27 w 113"/>
                  <a:gd name="T3" fmla="*/ 124 h 500"/>
                  <a:gd name="T4" fmla="*/ 27 w 113"/>
                  <a:gd name="T5" fmla="*/ 500 h 500"/>
                  <a:gd name="T6" fmla="*/ 84 w 113"/>
                  <a:gd name="T7" fmla="*/ 500 h 500"/>
                  <a:gd name="T8" fmla="*/ 84 w 113"/>
                  <a:gd name="T9" fmla="*/ 124 h 500"/>
                  <a:gd name="T10" fmla="*/ 113 w 113"/>
                  <a:gd name="T11" fmla="*/ 124 h 500"/>
                  <a:gd name="T12" fmla="*/ 56 w 113"/>
                  <a:gd name="T13" fmla="*/ 0 h 500"/>
                  <a:gd name="T14" fmla="*/ 0 w 113"/>
                  <a:gd name="T15" fmla="*/ 124 h 5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3" h="500">
                    <a:moveTo>
                      <a:pt x="0" y="124"/>
                    </a:moveTo>
                    <a:lnTo>
                      <a:pt x="27" y="124"/>
                    </a:lnTo>
                    <a:lnTo>
                      <a:pt x="27" y="500"/>
                    </a:lnTo>
                    <a:lnTo>
                      <a:pt x="84" y="500"/>
                    </a:lnTo>
                    <a:lnTo>
                      <a:pt x="84" y="124"/>
                    </a:lnTo>
                    <a:lnTo>
                      <a:pt x="113" y="124"/>
                    </a:lnTo>
                    <a:lnTo>
                      <a:pt x="56" y="0"/>
                    </a:lnTo>
                    <a:lnTo>
                      <a:pt x="0" y="124"/>
                    </a:lnTo>
                    <a:close/>
                  </a:path>
                </a:pathLst>
              </a:custGeom>
              <a:solidFill>
                <a:srgbClr val="17244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3" name="Freeform 1693">
                <a:extLst>
                  <a:ext uri="{FF2B5EF4-FFF2-40B4-BE49-F238E27FC236}">
                    <a16:creationId xmlns:a16="http://schemas.microsoft.com/office/drawing/2014/main" id="{B181C748-51FF-4259-8E18-B9E26EECA1E2}"/>
                  </a:ext>
                </a:extLst>
              </p:cNvPr>
              <p:cNvSpPr>
                <a:spLocks/>
              </p:cNvSpPr>
              <p:nvPr/>
            </p:nvSpPr>
            <p:spPr bwMode="auto">
              <a:xfrm>
                <a:off x="2716" y="2733"/>
                <a:ext cx="114" cy="500"/>
              </a:xfrm>
              <a:custGeom>
                <a:avLst/>
                <a:gdLst>
                  <a:gd name="T0" fmla="*/ 0 w 114"/>
                  <a:gd name="T1" fmla="*/ 124 h 500"/>
                  <a:gd name="T2" fmla="*/ 27 w 114"/>
                  <a:gd name="T3" fmla="*/ 124 h 500"/>
                  <a:gd name="T4" fmla="*/ 27 w 114"/>
                  <a:gd name="T5" fmla="*/ 500 h 500"/>
                  <a:gd name="T6" fmla="*/ 85 w 114"/>
                  <a:gd name="T7" fmla="*/ 500 h 500"/>
                  <a:gd name="T8" fmla="*/ 85 w 114"/>
                  <a:gd name="T9" fmla="*/ 124 h 500"/>
                  <a:gd name="T10" fmla="*/ 114 w 114"/>
                  <a:gd name="T11" fmla="*/ 124 h 500"/>
                  <a:gd name="T12" fmla="*/ 56 w 114"/>
                  <a:gd name="T13" fmla="*/ 0 h 500"/>
                  <a:gd name="T14" fmla="*/ 0 w 114"/>
                  <a:gd name="T15" fmla="*/ 124 h 5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4" h="500">
                    <a:moveTo>
                      <a:pt x="0" y="124"/>
                    </a:moveTo>
                    <a:lnTo>
                      <a:pt x="27" y="124"/>
                    </a:lnTo>
                    <a:lnTo>
                      <a:pt x="27" y="500"/>
                    </a:lnTo>
                    <a:lnTo>
                      <a:pt x="85" y="500"/>
                    </a:lnTo>
                    <a:lnTo>
                      <a:pt x="85" y="124"/>
                    </a:lnTo>
                    <a:lnTo>
                      <a:pt x="114" y="124"/>
                    </a:lnTo>
                    <a:lnTo>
                      <a:pt x="56" y="0"/>
                    </a:lnTo>
                    <a:lnTo>
                      <a:pt x="0" y="124"/>
                    </a:lnTo>
                    <a:close/>
                  </a:path>
                </a:pathLst>
              </a:custGeom>
              <a:solidFill>
                <a:srgbClr val="273C83"/>
              </a:solidFill>
              <a:ln w="9525">
                <a:solidFill>
                  <a:srgbClr val="273C83"/>
                </a:solidFill>
                <a:prstDash val="solid"/>
                <a:round/>
                <a:headEnd/>
                <a:tailEnd/>
              </a:ln>
            </p:spPr>
            <p:txBody>
              <a:bodyPr/>
              <a:lstStyle/>
              <a:p>
                <a:endParaRPr lang="zh-CN" altLang="en-US"/>
              </a:p>
            </p:txBody>
          </p:sp>
        </p:grpSp>
        <p:grpSp>
          <p:nvGrpSpPr>
            <p:cNvPr id="529" name="Group 1694">
              <a:extLst>
                <a:ext uri="{FF2B5EF4-FFF2-40B4-BE49-F238E27FC236}">
                  <a16:creationId xmlns:a16="http://schemas.microsoft.com/office/drawing/2014/main" id="{2A473DCD-85B9-4540-8E23-AEB4BE168CC6}"/>
                </a:ext>
              </a:extLst>
            </p:cNvPr>
            <p:cNvGrpSpPr>
              <a:grpSpLocks/>
            </p:cNvGrpSpPr>
            <p:nvPr/>
          </p:nvGrpSpPr>
          <p:grpSpPr bwMode="auto">
            <a:xfrm>
              <a:off x="841" y="3242"/>
              <a:ext cx="560" cy="252"/>
              <a:chOff x="841" y="3242"/>
              <a:chExt cx="560" cy="252"/>
            </a:xfrm>
          </p:grpSpPr>
          <p:grpSp>
            <p:nvGrpSpPr>
              <p:cNvPr id="588" name="Group 1695">
                <a:extLst>
                  <a:ext uri="{FF2B5EF4-FFF2-40B4-BE49-F238E27FC236}">
                    <a16:creationId xmlns:a16="http://schemas.microsoft.com/office/drawing/2014/main" id="{EAFA217D-4829-4FF4-91BB-5709337F12FA}"/>
                  </a:ext>
                </a:extLst>
              </p:cNvPr>
              <p:cNvGrpSpPr>
                <a:grpSpLocks/>
              </p:cNvGrpSpPr>
              <p:nvPr/>
            </p:nvGrpSpPr>
            <p:grpSpPr bwMode="auto">
              <a:xfrm>
                <a:off x="841" y="3307"/>
                <a:ext cx="354" cy="187"/>
                <a:chOff x="841" y="3307"/>
                <a:chExt cx="354" cy="187"/>
              </a:xfrm>
            </p:grpSpPr>
            <p:grpSp>
              <p:nvGrpSpPr>
                <p:cNvPr id="596" name="Group 1696">
                  <a:extLst>
                    <a:ext uri="{FF2B5EF4-FFF2-40B4-BE49-F238E27FC236}">
                      <a16:creationId xmlns:a16="http://schemas.microsoft.com/office/drawing/2014/main" id="{0B552FD6-90C4-449A-A9DF-B360CCDFF7A0}"/>
                    </a:ext>
                  </a:extLst>
                </p:cNvPr>
                <p:cNvGrpSpPr>
                  <a:grpSpLocks/>
                </p:cNvGrpSpPr>
                <p:nvPr/>
              </p:nvGrpSpPr>
              <p:grpSpPr bwMode="auto">
                <a:xfrm>
                  <a:off x="958" y="3380"/>
                  <a:ext cx="52" cy="17"/>
                  <a:chOff x="958" y="3380"/>
                  <a:chExt cx="52" cy="17"/>
                </a:xfrm>
              </p:grpSpPr>
              <p:sp>
                <p:nvSpPr>
                  <p:cNvPr id="659" name="Freeform 1697">
                    <a:extLst>
                      <a:ext uri="{FF2B5EF4-FFF2-40B4-BE49-F238E27FC236}">
                        <a16:creationId xmlns:a16="http://schemas.microsoft.com/office/drawing/2014/main" id="{4D024F28-2C44-4492-AAB8-2CED8033CBED}"/>
                      </a:ext>
                    </a:extLst>
                  </p:cNvPr>
                  <p:cNvSpPr>
                    <a:spLocks/>
                  </p:cNvSpPr>
                  <p:nvPr/>
                </p:nvSpPr>
                <p:spPr bwMode="auto">
                  <a:xfrm>
                    <a:off x="958" y="3380"/>
                    <a:ext cx="52" cy="17"/>
                  </a:xfrm>
                  <a:custGeom>
                    <a:avLst/>
                    <a:gdLst>
                      <a:gd name="T0" fmla="*/ 0 w 52"/>
                      <a:gd name="T1" fmla="*/ 17 h 17"/>
                      <a:gd name="T2" fmla="*/ 0 w 52"/>
                      <a:gd name="T3" fmla="*/ 8 h 17"/>
                      <a:gd name="T4" fmla="*/ 52 w 52"/>
                      <a:gd name="T5" fmla="*/ 0 h 17"/>
                      <a:gd name="T6" fmla="*/ 52 w 52"/>
                      <a:gd name="T7" fmla="*/ 12 h 17"/>
                      <a:gd name="T8" fmla="*/ 0 w 52"/>
                      <a:gd name="T9" fmla="*/ 17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17">
                        <a:moveTo>
                          <a:pt x="0" y="17"/>
                        </a:moveTo>
                        <a:lnTo>
                          <a:pt x="0" y="8"/>
                        </a:lnTo>
                        <a:lnTo>
                          <a:pt x="52" y="0"/>
                        </a:lnTo>
                        <a:lnTo>
                          <a:pt x="52" y="12"/>
                        </a:lnTo>
                        <a:lnTo>
                          <a:pt x="0" y="1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0" name="Freeform 1698">
                    <a:extLst>
                      <a:ext uri="{FF2B5EF4-FFF2-40B4-BE49-F238E27FC236}">
                        <a16:creationId xmlns:a16="http://schemas.microsoft.com/office/drawing/2014/main" id="{2F15D189-780D-4F61-B16F-039BDC27813F}"/>
                      </a:ext>
                    </a:extLst>
                  </p:cNvPr>
                  <p:cNvSpPr>
                    <a:spLocks/>
                  </p:cNvSpPr>
                  <p:nvPr/>
                </p:nvSpPr>
                <p:spPr bwMode="auto">
                  <a:xfrm>
                    <a:off x="958" y="3380"/>
                    <a:ext cx="52" cy="17"/>
                  </a:xfrm>
                  <a:custGeom>
                    <a:avLst/>
                    <a:gdLst>
                      <a:gd name="T0" fmla="*/ 0 w 52"/>
                      <a:gd name="T1" fmla="*/ 17 h 17"/>
                      <a:gd name="T2" fmla="*/ 0 w 52"/>
                      <a:gd name="T3" fmla="*/ 8 h 17"/>
                      <a:gd name="T4" fmla="*/ 52 w 52"/>
                      <a:gd name="T5" fmla="*/ 0 h 17"/>
                      <a:gd name="T6" fmla="*/ 52 w 52"/>
                      <a:gd name="T7" fmla="*/ 12 h 17"/>
                      <a:gd name="T8" fmla="*/ 0 w 52"/>
                      <a:gd name="T9" fmla="*/ 17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17">
                        <a:moveTo>
                          <a:pt x="0" y="17"/>
                        </a:moveTo>
                        <a:lnTo>
                          <a:pt x="0" y="8"/>
                        </a:lnTo>
                        <a:lnTo>
                          <a:pt x="52" y="0"/>
                        </a:lnTo>
                        <a:lnTo>
                          <a:pt x="52" y="12"/>
                        </a:lnTo>
                        <a:lnTo>
                          <a:pt x="0" y="17"/>
                        </a:lnTo>
                      </a:path>
                    </a:pathLst>
                  </a:custGeom>
                  <a:noFill/>
                  <a:ln w="9525">
                    <a:solidFill>
                      <a:srgbClr val="60606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97" name="Freeform 1699">
                  <a:extLst>
                    <a:ext uri="{FF2B5EF4-FFF2-40B4-BE49-F238E27FC236}">
                      <a16:creationId xmlns:a16="http://schemas.microsoft.com/office/drawing/2014/main" id="{48FFE690-8456-4663-8283-6912364D394F}"/>
                    </a:ext>
                  </a:extLst>
                </p:cNvPr>
                <p:cNvSpPr>
                  <a:spLocks/>
                </p:cNvSpPr>
                <p:nvPr/>
              </p:nvSpPr>
              <p:spPr bwMode="auto">
                <a:xfrm>
                  <a:off x="1010" y="3379"/>
                  <a:ext cx="24" cy="12"/>
                </a:xfrm>
                <a:custGeom>
                  <a:avLst/>
                  <a:gdLst>
                    <a:gd name="T0" fmla="*/ 0 w 24"/>
                    <a:gd name="T1" fmla="*/ 0 h 12"/>
                    <a:gd name="T2" fmla="*/ 0 w 24"/>
                    <a:gd name="T3" fmla="*/ 12 h 12"/>
                    <a:gd name="T4" fmla="*/ 24 w 24"/>
                    <a:gd name="T5" fmla="*/ 12 h 12"/>
                    <a:gd name="T6" fmla="*/ 24 w 24"/>
                    <a:gd name="T7" fmla="*/ 4 h 12"/>
                    <a:gd name="T8" fmla="*/ 0 w 24"/>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12">
                      <a:moveTo>
                        <a:pt x="0" y="0"/>
                      </a:moveTo>
                      <a:lnTo>
                        <a:pt x="0" y="12"/>
                      </a:lnTo>
                      <a:lnTo>
                        <a:pt x="24" y="12"/>
                      </a:lnTo>
                      <a:lnTo>
                        <a:pt x="24" y="4"/>
                      </a:lnTo>
                      <a:lnTo>
                        <a:pt x="0" y="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98" name="Group 1700">
                  <a:extLst>
                    <a:ext uri="{FF2B5EF4-FFF2-40B4-BE49-F238E27FC236}">
                      <a16:creationId xmlns:a16="http://schemas.microsoft.com/office/drawing/2014/main" id="{21148113-D3B4-4372-A8C5-6CF61269F0B1}"/>
                    </a:ext>
                  </a:extLst>
                </p:cNvPr>
                <p:cNvGrpSpPr>
                  <a:grpSpLocks/>
                </p:cNvGrpSpPr>
                <p:nvPr/>
              </p:nvGrpSpPr>
              <p:grpSpPr bwMode="auto">
                <a:xfrm>
                  <a:off x="1026" y="3307"/>
                  <a:ext cx="86" cy="108"/>
                  <a:chOff x="1026" y="3307"/>
                  <a:chExt cx="86" cy="108"/>
                </a:xfrm>
              </p:grpSpPr>
              <p:sp>
                <p:nvSpPr>
                  <p:cNvPr id="656" name="Freeform 1701">
                    <a:extLst>
                      <a:ext uri="{FF2B5EF4-FFF2-40B4-BE49-F238E27FC236}">
                        <a16:creationId xmlns:a16="http://schemas.microsoft.com/office/drawing/2014/main" id="{8A2752C1-CC5D-4C93-9AB8-442A8038B369}"/>
                      </a:ext>
                    </a:extLst>
                  </p:cNvPr>
                  <p:cNvSpPr>
                    <a:spLocks/>
                  </p:cNvSpPr>
                  <p:nvPr/>
                </p:nvSpPr>
                <p:spPr bwMode="auto">
                  <a:xfrm>
                    <a:off x="1026" y="3307"/>
                    <a:ext cx="18" cy="102"/>
                  </a:xfrm>
                  <a:custGeom>
                    <a:avLst/>
                    <a:gdLst>
                      <a:gd name="T0" fmla="*/ 0 w 18"/>
                      <a:gd name="T1" fmla="*/ 102 h 102"/>
                      <a:gd name="T2" fmla="*/ 5 w 18"/>
                      <a:gd name="T3" fmla="*/ 0 h 102"/>
                      <a:gd name="T4" fmla="*/ 13 w 18"/>
                      <a:gd name="T5" fmla="*/ 0 h 102"/>
                      <a:gd name="T6" fmla="*/ 18 w 18"/>
                      <a:gd name="T7" fmla="*/ 102 h 102"/>
                      <a:gd name="T8" fmla="*/ 0 w 18"/>
                      <a:gd name="T9" fmla="*/ 102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02">
                        <a:moveTo>
                          <a:pt x="0" y="102"/>
                        </a:moveTo>
                        <a:lnTo>
                          <a:pt x="5" y="0"/>
                        </a:lnTo>
                        <a:lnTo>
                          <a:pt x="13" y="0"/>
                        </a:lnTo>
                        <a:lnTo>
                          <a:pt x="18" y="102"/>
                        </a:lnTo>
                        <a:lnTo>
                          <a:pt x="0" y="102"/>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7" name="Freeform 1702">
                    <a:extLst>
                      <a:ext uri="{FF2B5EF4-FFF2-40B4-BE49-F238E27FC236}">
                        <a16:creationId xmlns:a16="http://schemas.microsoft.com/office/drawing/2014/main" id="{E6DE1AC8-C174-46E9-B1D4-788E415A5BCD}"/>
                      </a:ext>
                    </a:extLst>
                  </p:cNvPr>
                  <p:cNvSpPr>
                    <a:spLocks/>
                  </p:cNvSpPr>
                  <p:nvPr/>
                </p:nvSpPr>
                <p:spPr bwMode="auto">
                  <a:xfrm>
                    <a:off x="1060" y="3310"/>
                    <a:ext cx="17" cy="99"/>
                  </a:xfrm>
                  <a:custGeom>
                    <a:avLst/>
                    <a:gdLst>
                      <a:gd name="T0" fmla="*/ 0 w 17"/>
                      <a:gd name="T1" fmla="*/ 99 h 99"/>
                      <a:gd name="T2" fmla="*/ 5 w 17"/>
                      <a:gd name="T3" fmla="*/ 0 h 99"/>
                      <a:gd name="T4" fmla="*/ 13 w 17"/>
                      <a:gd name="T5" fmla="*/ 0 h 99"/>
                      <a:gd name="T6" fmla="*/ 17 w 17"/>
                      <a:gd name="T7" fmla="*/ 99 h 99"/>
                      <a:gd name="T8" fmla="*/ 0 w 17"/>
                      <a:gd name="T9" fmla="*/ 99 h 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99">
                        <a:moveTo>
                          <a:pt x="0" y="99"/>
                        </a:moveTo>
                        <a:lnTo>
                          <a:pt x="5" y="0"/>
                        </a:lnTo>
                        <a:lnTo>
                          <a:pt x="13" y="0"/>
                        </a:lnTo>
                        <a:lnTo>
                          <a:pt x="17" y="99"/>
                        </a:lnTo>
                        <a:lnTo>
                          <a:pt x="0" y="9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8" name="Freeform 1703">
                    <a:extLst>
                      <a:ext uri="{FF2B5EF4-FFF2-40B4-BE49-F238E27FC236}">
                        <a16:creationId xmlns:a16="http://schemas.microsoft.com/office/drawing/2014/main" id="{1F011F84-CC99-4D70-AAD6-5B5FC2BFA2DF}"/>
                      </a:ext>
                    </a:extLst>
                  </p:cNvPr>
                  <p:cNvSpPr>
                    <a:spLocks/>
                  </p:cNvSpPr>
                  <p:nvPr/>
                </p:nvSpPr>
                <p:spPr bwMode="auto">
                  <a:xfrm>
                    <a:off x="1095" y="3315"/>
                    <a:ext cx="17" cy="100"/>
                  </a:xfrm>
                  <a:custGeom>
                    <a:avLst/>
                    <a:gdLst>
                      <a:gd name="T0" fmla="*/ 0 w 17"/>
                      <a:gd name="T1" fmla="*/ 100 h 100"/>
                      <a:gd name="T2" fmla="*/ 5 w 17"/>
                      <a:gd name="T3" fmla="*/ 0 h 100"/>
                      <a:gd name="T4" fmla="*/ 13 w 17"/>
                      <a:gd name="T5" fmla="*/ 0 h 100"/>
                      <a:gd name="T6" fmla="*/ 17 w 17"/>
                      <a:gd name="T7" fmla="*/ 100 h 100"/>
                      <a:gd name="T8" fmla="*/ 0 w 17"/>
                      <a:gd name="T9" fmla="*/ 100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00">
                        <a:moveTo>
                          <a:pt x="0" y="100"/>
                        </a:moveTo>
                        <a:lnTo>
                          <a:pt x="5" y="0"/>
                        </a:lnTo>
                        <a:lnTo>
                          <a:pt x="13" y="0"/>
                        </a:lnTo>
                        <a:lnTo>
                          <a:pt x="17" y="100"/>
                        </a:lnTo>
                        <a:lnTo>
                          <a:pt x="0" y="10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599" name="Freeform 1704">
                  <a:extLst>
                    <a:ext uri="{FF2B5EF4-FFF2-40B4-BE49-F238E27FC236}">
                      <a16:creationId xmlns:a16="http://schemas.microsoft.com/office/drawing/2014/main" id="{B8392290-72A9-49FE-BEF4-3939C8B779FF}"/>
                    </a:ext>
                  </a:extLst>
                </p:cNvPr>
                <p:cNvSpPr>
                  <a:spLocks/>
                </p:cNvSpPr>
                <p:nvPr/>
              </p:nvSpPr>
              <p:spPr bwMode="auto">
                <a:xfrm>
                  <a:off x="841" y="3436"/>
                  <a:ext cx="354" cy="58"/>
                </a:xfrm>
                <a:custGeom>
                  <a:avLst/>
                  <a:gdLst>
                    <a:gd name="T0" fmla="*/ 4 w 354"/>
                    <a:gd name="T1" fmla="*/ 5 h 58"/>
                    <a:gd name="T2" fmla="*/ 5 w 354"/>
                    <a:gd name="T3" fmla="*/ 15 h 58"/>
                    <a:gd name="T4" fmla="*/ 18 w 354"/>
                    <a:gd name="T5" fmla="*/ 21 h 58"/>
                    <a:gd name="T6" fmla="*/ 40 w 354"/>
                    <a:gd name="T7" fmla="*/ 20 h 58"/>
                    <a:gd name="T8" fmla="*/ 58 w 354"/>
                    <a:gd name="T9" fmla="*/ 25 h 58"/>
                    <a:gd name="T10" fmla="*/ 69 w 354"/>
                    <a:gd name="T11" fmla="*/ 34 h 58"/>
                    <a:gd name="T12" fmla="*/ 80 w 354"/>
                    <a:gd name="T13" fmla="*/ 43 h 58"/>
                    <a:gd name="T14" fmla="*/ 102 w 354"/>
                    <a:gd name="T15" fmla="*/ 47 h 58"/>
                    <a:gd name="T16" fmla="*/ 107 w 354"/>
                    <a:gd name="T17" fmla="*/ 47 h 58"/>
                    <a:gd name="T18" fmla="*/ 110 w 354"/>
                    <a:gd name="T19" fmla="*/ 47 h 58"/>
                    <a:gd name="T20" fmla="*/ 114 w 354"/>
                    <a:gd name="T21" fmla="*/ 47 h 58"/>
                    <a:gd name="T22" fmla="*/ 126 w 354"/>
                    <a:gd name="T23" fmla="*/ 47 h 58"/>
                    <a:gd name="T24" fmla="*/ 136 w 354"/>
                    <a:gd name="T25" fmla="*/ 47 h 58"/>
                    <a:gd name="T26" fmla="*/ 138 w 354"/>
                    <a:gd name="T27" fmla="*/ 47 h 58"/>
                    <a:gd name="T28" fmla="*/ 139 w 354"/>
                    <a:gd name="T29" fmla="*/ 47 h 58"/>
                    <a:gd name="T30" fmla="*/ 142 w 354"/>
                    <a:gd name="T31" fmla="*/ 49 h 58"/>
                    <a:gd name="T32" fmla="*/ 144 w 354"/>
                    <a:gd name="T33" fmla="*/ 49 h 58"/>
                    <a:gd name="T34" fmla="*/ 158 w 354"/>
                    <a:gd name="T35" fmla="*/ 50 h 58"/>
                    <a:gd name="T36" fmla="*/ 169 w 354"/>
                    <a:gd name="T37" fmla="*/ 55 h 58"/>
                    <a:gd name="T38" fmla="*/ 195 w 354"/>
                    <a:gd name="T39" fmla="*/ 58 h 58"/>
                    <a:gd name="T40" fmla="*/ 208 w 354"/>
                    <a:gd name="T41" fmla="*/ 52 h 58"/>
                    <a:gd name="T42" fmla="*/ 224 w 354"/>
                    <a:gd name="T43" fmla="*/ 47 h 58"/>
                    <a:gd name="T44" fmla="*/ 243 w 354"/>
                    <a:gd name="T45" fmla="*/ 37 h 58"/>
                    <a:gd name="T46" fmla="*/ 257 w 354"/>
                    <a:gd name="T47" fmla="*/ 35 h 58"/>
                    <a:gd name="T48" fmla="*/ 260 w 354"/>
                    <a:gd name="T49" fmla="*/ 35 h 58"/>
                    <a:gd name="T50" fmla="*/ 264 w 354"/>
                    <a:gd name="T51" fmla="*/ 35 h 58"/>
                    <a:gd name="T52" fmla="*/ 267 w 354"/>
                    <a:gd name="T53" fmla="*/ 35 h 58"/>
                    <a:gd name="T54" fmla="*/ 270 w 354"/>
                    <a:gd name="T55" fmla="*/ 37 h 58"/>
                    <a:gd name="T56" fmla="*/ 271 w 354"/>
                    <a:gd name="T57" fmla="*/ 37 h 58"/>
                    <a:gd name="T58" fmla="*/ 279 w 354"/>
                    <a:gd name="T59" fmla="*/ 38 h 58"/>
                    <a:gd name="T60" fmla="*/ 302 w 354"/>
                    <a:gd name="T61" fmla="*/ 31 h 58"/>
                    <a:gd name="T62" fmla="*/ 316 w 354"/>
                    <a:gd name="T63" fmla="*/ 21 h 58"/>
                    <a:gd name="T64" fmla="*/ 335 w 354"/>
                    <a:gd name="T65" fmla="*/ 20 h 58"/>
                    <a:gd name="T66" fmla="*/ 354 w 354"/>
                    <a:gd name="T67" fmla="*/ 9 h 58"/>
                    <a:gd name="T68" fmla="*/ 346 w 354"/>
                    <a:gd name="T69" fmla="*/ 0 h 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54" h="58">
                      <a:moveTo>
                        <a:pt x="15" y="3"/>
                      </a:moveTo>
                      <a:lnTo>
                        <a:pt x="4" y="5"/>
                      </a:lnTo>
                      <a:lnTo>
                        <a:pt x="0" y="9"/>
                      </a:lnTo>
                      <a:lnTo>
                        <a:pt x="5" y="15"/>
                      </a:lnTo>
                      <a:lnTo>
                        <a:pt x="8" y="20"/>
                      </a:lnTo>
                      <a:lnTo>
                        <a:pt x="18" y="21"/>
                      </a:lnTo>
                      <a:lnTo>
                        <a:pt x="29" y="20"/>
                      </a:lnTo>
                      <a:lnTo>
                        <a:pt x="40" y="20"/>
                      </a:lnTo>
                      <a:lnTo>
                        <a:pt x="47" y="20"/>
                      </a:lnTo>
                      <a:lnTo>
                        <a:pt x="58" y="25"/>
                      </a:lnTo>
                      <a:lnTo>
                        <a:pt x="63" y="28"/>
                      </a:lnTo>
                      <a:lnTo>
                        <a:pt x="69" y="34"/>
                      </a:lnTo>
                      <a:lnTo>
                        <a:pt x="75" y="38"/>
                      </a:lnTo>
                      <a:lnTo>
                        <a:pt x="80" y="43"/>
                      </a:lnTo>
                      <a:lnTo>
                        <a:pt x="95" y="47"/>
                      </a:lnTo>
                      <a:lnTo>
                        <a:pt x="102" y="47"/>
                      </a:lnTo>
                      <a:lnTo>
                        <a:pt x="106" y="47"/>
                      </a:lnTo>
                      <a:lnTo>
                        <a:pt x="107" y="47"/>
                      </a:lnTo>
                      <a:lnTo>
                        <a:pt x="109" y="47"/>
                      </a:lnTo>
                      <a:lnTo>
                        <a:pt x="110" y="47"/>
                      </a:lnTo>
                      <a:lnTo>
                        <a:pt x="114" y="47"/>
                      </a:lnTo>
                      <a:lnTo>
                        <a:pt x="117" y="47"/>
                      </a:lnTo>
                      <a:lnTo>
                        <a:pt x="126" y="47"/>
                      </a:lnTo>
                      <a:lnTo>
                        <a:pt x="134" y="47"/>
                      </a:lnTo>
                      <a:lnTo>
                        <a:pt x="136" y="47"/>
                      </a:lnTo>
                      <a:lnTo>
                        <a:pt x="138" y="47"/>
                      </a:lnTo>
                      <a:lnTo>
                        <a:pt x="139" y="47"/>
                      </a:lnTo>
                      <a:lnTo>
                        <a:pt x="141" y="49"/>
                      </a:lnTo>
                      <a:lnTo>
                        <a:pt x="142" y="49"/>
                      </a:lnTo>
                      <a:lnTo>
                        <a:pt x="144" y="49"/>
                      </a:lnTo>
                      <a:lnTo>
                        <a:pt x="146" y="49"/>
                      </a:lnTo>
                      <a:lnTo>
                        <a:pt x="158" y="50"/>
                      </a:lnTo>
                      <a:lnTo>
                        <a:pt x="163" y="52"/>
                      </a:lnTo>
                      <a:lnTo>
                        <a:pt x="169" y="55"/>
                      </a:lnTo>
                      <a:lnTo>
                        <a:pt x="173" y="56"/>
                      </a:lnTo>
                      <a:lnTo>
                        <a:pt x="195" y="58"/>
                      </a:lnTo>
                      <a:lnTo>
                        <a:pt x="203" y="56"/>
                      </a:lnTo>
                      <a:lnTo>
                        <a:pt x="208" y="52"/>
                      </a:lnTo>
                      <a:lnTo>
                        <a:pt x="219" y="49"/>
                      </a:lnTo>
                      <a:lnTo>
                        <a:pt x="224" y="47"/>
                      </a:lnTo>
                      <a:lnTo>
                        <a:pt x="232" y="47"/>
                      </a:lnTo>
                      <a:lnTo>
                        <a:pt x="243" y="37"/>
                      </a:lnTo>
                      <a:lnTo>
                        <a:pt x="252" y="35"/>
                      </a:lnTo>
                      <a:lnTo>
                        <a:pt x="257" y="35"/>
                      </a:lnTo>
                      <a:lnTo>
                        <a:pt x="259" y="35"/>
                      </a:lnTo>
                      <a:lnTo>
                        <a:pt x="260" y="35"/>
                      </a:lnTo>
                      <a:lnTo>
                        <a:pt x="262" y="35"/>
                      </a:lnTo>
                      <a:lnTo>
                        <a:pt x="264" y="35"/>
                      </a:lnTo>
                      <a:lnTo>
                        <a:pt x="265" y="35"/>
                      </a:lnTo>
                      <a:lnTo>
                        <a:pt x="267" y="35"/>
                      </a:lnTo>
                      <a:lnTo>
                        <a:pt x="268" y="35"/>
                      </a:lnTo>
                      <a:lnTo>
                        <a:pt x="270" y="37"/>
                      </a:lnTo>
                      <a:lnTo>
                        <a:pt x="271" y="37"/>
                      </a:lnTo>
                      <a:lnTo>
                        <a:pt x="273" y="37"/>
                      </a:lnTo>
                      <a:lnTo>
                        <a:pt x="279" y="38"/>
                      </a:lnTo>
                      <a:lnTo>
                        <a:pt x="294" y="37"/>
                      </a:lnTo>
                      <a:lnTo>
                        <a:pt x="302" y="31"/>
                      </a:lnTo>
                      <a:lnTo>
                        <a:pt x="310" y="23"/>
                      </a:lnTo>
                      <a:lnTo>
                        <a:pt x="316" y="21"/>
                      </a:lnTo>
                      <a:lnTo>
                        <a:pt x="326" y="23"/>
                      </a:lnTo>
                      <a:lnTo>
                        <a:pt x="335" y="20"/>
                      </a:lnTo>
                      <a:lnTo>
                        <a:pt x="340" y="14"/>
                      </a:lnTo>
                      <a:lnTo>
                        <a:pt x="354" y="9"/>
                      </a:lnTo>
                      <a:lnTo>
                        <a:pt x="354" y="3"/>
                      </a:lnTo>
                      <a:lnTo>
                        <a:pt x="346" y="0"/>
                      </a:lnTo>
                      <a:lnTo>
                        <a:pt x="15" y="3"/>
                      </a:lnTo>
                      <a:close/>
                    </a:path>
                  </a:pathLst>
                </a:custGeom>
                <a:solidFill>
                  <a:srgbClr val="006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0" name="Freeform 1705">
                  <a:extLst>
                    <a:ext uri="{FF2B5EF4-FFF2-40B4-BE49-F238E27FC236}">
                      <a16:creationId xmlns:a16="http://schemas.microsoft.com/office/drawing/2014/main" id="{09BF7F7D-79EA-461F-8D34-988227B73A37}"/>
                    </a:ext>
                  </a:extLst>
                </p:cNvPr>
                <p:cNvSpPr>
                  <a:spLocks/>
                </p:cNvSpPr>
                <p:nvPr/>
              </p:nvSpPr>
              <p:spPr bwMode="auto">
                <a:xfrm>
                  <a:off x="1136" y="3426"/>
                  <a:ext cx="18" cy="1"/>
                </a:xfrm>
                <a:custGeom>
                  <a:avLst/>
                  <a:gdLst>
                    <a:gd name="T0" fmla="*/ 0 w 18"/>
                    <a:gd name="T1" fmla="*/ 0 h 1"/>
                    <a:gd name="T2" fmla="*/ 18 w 18"/>
                    <a:gd name="T3" fmla="*/ 0 h 1"/>
                    <a:gd name="T4" fmla="*/ 16 w 18"/>
                    <a:gd name="T5" fmla="*/ 0 h 1"/>
                    <a:gd name="T6" fmla="*/ 0 w 18"/>
                    <a:gd name="T7" fmla="*/ 0 h 1"/>
                    <a:gd name="T8" fmla="*/ 0 w 18"/>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
                      <a:moveTo>
                        <a:pt x="0" y="0"/>
                      </a:moveTo>
                      <a:lnTo>
                        <a:pt x="18" y="0"/>
                      </a:lnTo>
                      <a:lnTo>
                        <a:pt x="16" y="0"/>
                      </a:lnTo>
                      <a:lnTo>
                        <a:pt x="0" y="0"/>
                      </a:lnTo>
                      <a:close/>
                    </a:path>
                  </a:pathLst>
                </a:custGeom>
                <a:solidFill>
                  <a:srgbClr val="2F1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1" name="Freeform 1706">
                  <a:extLst>
                    <a:ext uri="{FF2B5EF4-FFF2-40B4-BE49-F238E27FC236}">
                      <a16:creationId xmlns:a16="http://schemas.microsoft.com/office/drawing/2014/main" id="{D61D9D74-E783-47BC-A86E-0B7F7722EA57}"/>
                    </a:ext>
                  </a:extLst>
                </p:cNvPr>
                <p:cNvSpPr>
                  <a:spLocks/>
                </p:cNvSpPr>
                <p:nvPr/>
              </p:nvSpPr>
              <p:spPr bwMode="auto">
                <a:xfrm>
                  <a:off x="1136" y="3448"/>
                  <a:ext cx="18" cy="3"/>
                </a:xfrm>
                <a:custGeom>
                  <a:avLst/>
                  <a:gdLst>
                    <a:gd name="T0" fmla="*/ 0 w 18"/>
                    <a:gd name="T1" fmla="*/ 3 h 3"/>
                    <a:gd name="T2" fmla="*/ 18 w 18"/>
                    <a:gd name="T3" fmla="*/ 0 h 3"/>
                    <a:gd name="T4" fmla="*/ 16 w 18"/>
                    <a:gd name="T5" fmla="*/ 0 h 3"/>
                    <a:gd name="T6" fmla="*/ 0 w 18"/>
                    <a:gd name="T7" fmla="*/ 2 h 3"/>
                    <a:gd name="T8" fmla="*/ 0 w 18"/>
                    <a:gd name="T9" fmla="*/ 3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3">
                      <a:moveTo>
                        <a:pt x="0" y="3"/>
                      </a:moveTo>
                      <a:lnTo>
                        <a:pt x="18" y="0"/>
                      </a:lnTo>
                      <a:lnTo>
                        <a:pt x="16" y="0"/>
                      </a:lnTo>
                      <a:lnTo>
                        <a:pt x="0" y="2"/>
                      </a:lnTo>
                      <a:lnTo>
                        <a:pt x="0" y="3"/>
                      </a:lnTo>
                      <a:close/>
                    </a:path>
                  </a:pathLst>
                </a:custGeom>
                <a:solidFill>
                  <a:srgbClr val="5635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2" name="Freeform 1707">
                  <a:extLst>
                    <a:ext uri="{FF2B5EF4-FFF2-40B4-BE49-F238E27FC236}">
                      <a16:creationId xmlns:a16="http://schemas.microsoft.com/office/drawing/2014/main" id="{8E5AB28C-8113-4B61-BA4C-DE5521AAE032}"/>
                    </a:ext>
                  </a:extLst>
                </p:cNvPr>
                <p:cNvSpPr>
                  <a:spLocks/>
                </p:cNvSpPr>
                <p:nvPr/>
              </p:nvSpPr>
              <p:spPr bwMode="auto">
                <a:xfrm>
                  <a:off x="851" y="3391"/>
                  <a:ext cx="169" cy="85"/>
                </a:xfrm>
                <a:custGeom>
                  <a:avLst/>
                  <a:gdLst>
                    <a:gd name="T0" fmla="*/ 169 w 169"/>
                    <a:gd name="T1" fmla="*/ 0 h 85"/>
                    <a:gd name="T2" fmla="*/ 169 w 169"/>
                    <a:gd name="T3" fmla="*/ 85 h 85"/>
                    <a:gd name="T4" fmla="*/ 0 w 169"/>
                    <a:gd name="T5" fmla="*/ 50 h 85"/>
                    <a:gd name="T6" fmla="*/ 0 w 169"/>
                    <a:gd name="T7" fmla="*/ 15 h 85"/>
                    <a:gd name="T8" fmla="*/ 169 w 169"/>
                    <a:gd name="T9" fmla="*/ 0 h 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9" h="85">
                      <a:moveTo>
                        <a:pt x="169" y="0"/>
                      </a:moveTo>
                      <a:lnTo>
                        <a:pt x="169" y="85"/>
                      </a:lnTo>
                      <a:lnTo>
                        <a:pt x="0" y="50"/>
                      </a:lnTo>
                      <a:lnTo>
                        <a:pt x="0" y="15"/>
                      </a:lnTo>
                      <a:lnTo>
                        <a:pt x="169" y="0"/>
                      </a:lnTo>
                      <a:close/>
                    </a:path>
                  </a:pathLst>
                </a:custGeom>
                <a:solidFill>
                  <a:srgbClr val="6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3" name="Freeform 1708">
                  <a:extLst>
                    <a:ext uri="{FF2B5EF4-FFF2-40B4-BE49-F238E27FC236}">
                      <a16:creationId xmlns:a16="http://schemas.microsoft.com/office/drawing/2014/main" id="{A9ACF8FB-6ED6-43CC-B050-593982C1CF80}"/>
                    </a:ext>
                  </a:extLst>
                </p:cNvPr>
                <p:cNvSpPr>
                  <a:spLocks/>
                </p:cNvSpPr>
                <p:nvPr/>
              </p:nvSpPr>
              <p:spPr bwMode="auto">
                <a:xfrm>
                  <a:off x="854" y="3400"/>
                  <a:ext cx="153" cy="56"/>
                </a:xfrm>
                <a:custGeom>
                  <a:avLst/>
                  <a:gdLst>
                    <a:gd name="T0" fmla="*/ 0 w 153"/>
                    <a:gd name="T1" fmla="*/ 9 h 56"/>
                    <a:gd name="T2" fmla="*/ 0 w 153"/>
                    <a:gd name="T3" fmla="*/ 33 h 56"/>
                    <a:gd name="T4" fmla="*/ 153 w 153"/>
                    <a:gd name="T5" fmla="*/ 56 h 56"/>
                    <a:gd name="T6" fmla="*/ 153 w 153"/>
                    <a:gd name="T7" fmla="*/ 0 h 56"/>
                    <a:gd name="T8" fmla="*/ 0 w 153"/>
                    <a:gd name="T9" fmla="*/ 9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3" h="56">
                      <a:moveTo>
                        <a:pt x="0" y="9"/>
                      </a:moveTo>
                      <a:lnTo>
                        <a:pt x="0" y="33"/>
                      </a:lnTo>
                      <a:lnTo>
                        <a:pt x="153" y="56"/>
                      </a:lnTo>
                      <a:lnTo>
                        <a:pt x="153" y="0"/>
                      </a:lnTo>
                      <a:lnTo>
                        <a:pt x="0" y="9"/>
                      </a:lnTo>
                      <a:close/>
                    </a:path>
                  </a:pathLst>
                </a:custGeom>
                <a:solidFill>
                  <a:srgbClr val="404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4" name="Line 1709">
                  <a:extLst>
                    <a:ext uri="{FF2B5EF4-FFF2-40B4-BE49-F238E27FC236}">
                      <a16:creationId xmlns:a16="http://schemas.microsoft.com/office/drawing/2014/main" id="{DEF946FF-CADF-4630-A13A-A6B3F6D7B398}"/>
                    </a:ext>
                  </a:extLst>
                </p:cNvPr>
                <p:cNvSpPr>
                  <a:spLocks noChangeShapeType="1"/>
                </p:cNvSpPr>
                <p:nvPr/>
              </p:nvSpPr>
              <p:spPr bwMode="auto">
                <a:xfrm>
                  <a:off x="995" y="3403"/>
                  <a:ext cx="1" cy="50"/>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5" name="Line 1710">
                  <a:extLst>
                    <a:ext uri="{FF2B5EF4-FFF2-40B4-BE49-F238E27FC236}">
                      <a16:creationId xmlns:a16="http://schemas.microsoft.com/office/drawing/2014/main" id="{D63FE4A0-AF93-416B-AB31-3AE5DCBC2534}"/>
                    </a:ext>
                  </a:extLst>
                </p:cNvPr>
                <p:cNvSpPr>
                  <a:spLocks noChangeShapeType="1"/>
                </p:cNvSpPr>
                <p:nvPr/>
              </p:nvSpPr>
              <p:spPr bwMode="auto">
                <a:xfrm>
                  <a:off x="982" y="3403"/>
                  <a:ext cx="1" cy="48"/>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6" name="Line 1711">
                  <a:extLst>
                    <a:ext uri="{FF2B5EF4-FFF2-40B4-BE49-F238E27FC236}">
                      <a16:creationId xmlns:a16="http://schemas.microsoft.com/office/drawing/2014/main" id="{E97BD81A-DAD2-44A7-BC96-819AD0A3E132}"/>
                    </a:ext>
                  </a:extLst>
                </p:cNvPr>
                <p:cNvSpPr>
                  <a:spLocks noChangeShapeType="1"/>
                </p:cNvSpPr>
                <p:nvPr/>
              </p:nvSpPr>
              <p:spPr bwMode="auto">
                <a:xfrm>
                  <a:off x="972" y="3404"/>
                  <a:ext cx="1" cy="46"/>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7" name="Line 1712">
                  <a:extLst>
                    <a:ext uri="{FF2B5EF4-FFF2-40B4-BE49-F238E27FC236}">
                      <a16:creationId xmlns:a16="http://schemas.microsoft.com/office/drawing/2014/main" id="{90A19CBA-0957-46AC-BC4A-6E01B3D6A092}"/>
                    </a:ext>
                  </a:extLst>
                </p:cNvPr>
                <p:cNvSpPr>
                  <a:spLocks noChangeShapeType="1"/>
                </p:cNvSpPr>
                <p:nvPr/>
              </p:nvSpPr>
              <p:spPr bwMode="auto">
                <a:xfrm>
                  <a:off x="961" y="3404"/>
                  <a:ext cx="1" cy="44"/>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8" name="Line 1713">
                  <a:extLst>
                    <a:ext uri="{FF2B5EF4-FFF2-40B4-BE49-F238E27FC236}">
                      <a16:creationId xmlns:a16="http://schemas.microsoft.com/office/drawing/2014/main" id="{FF9A3FEA-52E7-4D9B-B987-4EDA9D204D44}"/>
                    </a:ext>
                  </a:extLst>
                </p:cNvPr>
                <p:cNvSpPr>
                  <a:spLocks noChangeShapeType="1"/>
                </p:cNvSpPr>
                <p:nvPr/>
              </p:nvSpPr>
              <p:spPr bwMode="auto">
                <a:xfrm>
                  <a:off x="950" y="3406"/>
                  <a:ext cx="1" cy="41"/>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9" name="Line 1714">
                  <a:extLst>
                    <a:ext uri="{FF2B5EF4-FFF2-40B4-BE49-F238E27FC236}">
                      <a16:creationId xmlns:a16="http://schemas.microsoft.com/office/drawing/2014/main" id="{7DCD410C-308C-4E56-AB46-BAF3CC5C835B}"/>
                    </a:ext>
                  </a:extLst>
                </p:cNvPr>
                <p:cNvSpPr>
                  <a:spLocks noChangeShapeType="1"/>
                </p:cNvSpPr>
                <p:nvPr/>
              </p:nvSpPr>
              <p:spPr bwMode="auto">
                <a:xfrm>
                  <a:off x="942" y="3406"/>
                  <a:ext cx="1" cy="39"/>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0" name="Line 1715">
                  <a:extLst>
                    <a:ext uri="{FF2B5EF4-FFF2-40B4-BE49-F238E27FC236}">
                      <a16:creationId xmlns:a16="http://schemas.microsoft.com/office/drawing/2014/main" id="{01C21A8C-FB08-4E38-8183-C1BDD2A9DE89}"/>
                    </a:ext>
                  </a:extLst>
                </p:cNvPr>
                <p:cNvSpPr>
                  <a:spLocks noChangeShapeType="1"/>
                </p:cNvSpPr>
                <p:nvPr/>
              </p:nvSpPr>
              <p:spPr bwMode="auto">
                <a:xfrm>
                  <a:off x="934" y="3406"/>
                  <a:ext cx="2" cy="39"/>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1" name="Line 1716">
                  <a:extLst>
                    <a:ext uri="{FF2B5EF4-FFF2-40B4-BE49-F238E27FC236}">
                      <a16:creationId xmlns:a16="http://schemas.microsoft.com/office/drawing/2014/main" id="{E61F7BB8-4C84-4FD0-BF1A-C9C8153FBA97}"/>
                    </a:ext>
                  </a:extLst>
                </p:cNvPr>
                <p:cNvSpPr>
                  <a:spLocks noChangeShapeType="1"/>
                </p:cNvSpPr>
                <p:nvPr/>
              </p:nvSpPr>
              <p:spPr bwMode="auto">
                <a:xfrm>
                  <a:off x="928" y="3407"/>
                  <a:ext cx="1" cy="37"/>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2" name="Line 1717">
                  <a:extLst>
                    <a:ext uri="{FF2B5EF4-FFF2-40B4-BE49-F238E27FC236}">
                      <a16:creationId xmlns:a16="http://schemas.microsoft.com/office/drawing/2014/main" id="{C027E39D-5D3F-4B5B-9B7C-DCAB6CAF49CE}"/>
                    </a:ext>
                  </a:extLst>
                </p:cNvPr>
                <p:cNvSpPr>
                  <a:spLocks noChangeShapeType="1"/>
                </p:cNvSpPr>
                <p:nvPr/>
              </p:nvSpPr>
              <p:spPr bwMode="auto">
                <a:xfrm>
                  <a:off x="920" y="3407"/>
                  <a:ext cx="1" cy="35"/>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3" name="Line 1718">
                  <a:extLst>
                    <a:ext uri="{FF2B5EF4-FFF2-40B4-BE49-F238E27FC236}">
                      <a16:creationId xmlns:a16="http://schemas.microsoft.com/office/drawing/2014/main" id="{59C8890A-C254-49BE-95AB-1F720AC442C5}"/>
                    </a:ext>
                  </a:extLst>
                </p:cNvPr>
                <p:cNvSpPr>
                  <a:spLocks noChangeShapeType="1"/>
                </p:cNvSpPr>
                <p:nvPr/>
              </p:nvSpPr>
              <p:spPr bwMode="auto">
                <a:xfrm>
                  <a:off x="913" y="3407"/>
                  <a:ext cx="1" cy="35"/>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 name="Line 1719">
                  <a:extLst>
                    <a:ext uri="{FF2B5EF4-FFF2-40B4-BE49-F238E27FC236}">
                      <a16:creationId xmlns:a16="http://schemas.microsoft.com/office/drawing/2014/main" id="{31E136BB-415E-4802-867A-4BB7CC667594}"/>
                    </a:ext>
                  </a:extLst>
                </p:cNvPr>
                <p:cNvSpPr>
                  <a:spLocks noChangeShapeType="1"/>
                </p:cNvSpPr>
                <p:nvPr/>
              </p:nvSpPr>
              <p:spPr bwMode="auto">
                <a:xfrm>
                  <a:off x="907" y="3407"/>
                  <a:ext cx="1" cy="34"/>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 name="Line 1720">
                  <a:extLst>
                    <a:ext uri="{FF2B5EF4-FFF2-40B4-BE49-F238E27FC236}">
                      <a16:creationId xmlns:a16="http://schemas.microsoft.com/office/drawing/2014/main" id="{C6DB497A-B559-4B70-AB7C-A2C21517AF85}"/>
                    </a:ext>
                  </a:extLst>
                </p:cNvPr>
                <p:cNvSpPr>
                  <a:spLocks noChangeShapeType="1"/>
                </p:cNvSpPr>
                <p:nvPr/>
              </p:nvSpPr>
              <p:spPr bwMode="auto">
                <a:xfrm>
                  <a:off x="899" y="3409"/>
                  <a:ext cx="1" cy="30"/>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6" name="Line 1721">
                  <a:extLst>
                    <a:ext uri="{FF2B5EF4-FFF2-40B4-BE49-F238E27FC236}">
                      <a16:creationId xmlns:a16="http://schemas.microsoft.com/office/drawing/2014/main" id="{4473C66A-86DF-45FB-B4D0-F23620267F16}"/>
                    </a:ext>
                  </a:extLst>
                </p:cNvPr>
                <p:cNvSpPr>
                  <a:spLocks noChangeShapeType="1"/>
                </p:cNvSpPr>
                <p:nvPr/>
              </p:nvSpPr>
              <p:spPr bwMode="auto">
                <a:xfrm>
                  <a:off x="886" y="3409"/>
                  <a:ext cx="1" cy="29"/>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7" name="Line 1722">
                  <a:extLst>
                    <a:ext uri="{FF2B5EF4-FFF2-40B4-BE49-F238E27FC236}">
                      <a16:creationId xmlns:a16="http://schemas.microsoft.com/office/drawing/2014/main" id="{F6C8C098-7897-4509-93CE-38DD5B99C9A2}"/>
                    </a:ext>
                  </a:extLst>
                </p:cNvPr>
                <p:cNvSpPr>
                  <a:spLocks noChangeShapeType="1"/>
                </p:cNvSpPr>
                <p:nvPr/>
              </p:nvSpPr>
              <p:spPr bwMode="auto">
                <a:xfrm>
                  <a:off x="881" y="3409"/>
                  <a:ext cx="1" cy="27"/>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8" name="Line 1723">
                  <a:extLst>
                    <a:ext uri="{FF2B5EF4-FFF2-40B4-BE49-F238E27FC236}">
                      <a16:creationId xmlns:a16="http://schemas.microsoft.com/office/drawing/2014/main" id="{F7389B41-462A-4699-B72B-7F69227E6E7E}"/>
                    </a:ext>
                  </a:extLst>
                </p:cNvPr>
                <p:cNvSpPr>
                  <a:spLocks noChangeShapeType="1"/>
                </p:cNvSpPr>
                <p:nvPr/>
              </p:nvSpPr>
              <p:spPr bwMode="auto">
                <a:xfrm>
                  <a:off x="875" y="3409"/>
                  <a:ext cx="2" cy="27"/>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9" name="Line 1724">
                  <a:extLst>
                    <a:ext uri="{FF2B5EF4-FFF2-40B4-BE49-F238E27FC236}">
                      <a16:creationId xmlns:a16="http://schemas.microsoft.com/office/drawing/2014/main" id="{1FBFADDC-0F54-403D-AE4D-4AB7B7E68CF5}"/>
                    </a:ext>
                  </a:extLst>
                </p:cNvPr>
                <p:cNvSpPr>
                  <a:spLocks noChangeShapeType="1"/>
                </p:cNvSpPr>
                <p:nvPr/>
              </p:nvSpPr>
              <p:spPr bwMode="auto">
                <a:xfrm>
                  <a:off x="870" y="3410"/>
                  <a:ext cx="1" cy="25"/>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0" name="Line 1725">
                  <a:extLst>
                    <a:ext uri="{FF2B5EF4-FFF2-40B4-BE49-F238E27FC236}">
                      <a16:creationId xmlns:a16="http://schemas.microsoft.com/office/drawing/2014/main" id="{72615C48-A251-43DE-9528-AF960060ADE8}"/>
                    </a:ext>
                  </a:extLst>
                </p:cNvPr>
                <p:cNvSpPr>
                  <a:spLocks noChangeShapeType="1"/>
                </p:cNvSpPr>
                <p:nvPr/>
              </p:nvSpPr>
              <p:spPr bwMode="auto">
                <a:xfrm>
                  <a:off x="865" y="3410"/>
                  <a:ext cx="1" cy="25"/>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1" name="Line 1726">
                  <a:extLst>
                    <a:ext uri="{FF2B5EF4-FFF2-40B4-BE49-F238E27FC236}">
                      <a16:creationId xmlns:a16="http://schemas.microsoft.com/office/drawing/2014/main" id="{4E09A08E-7758-4ADD-930C-930E4AD205AD}"/>
                    </a:ext>
                  </a:extLst>
                </p:cNvPr>
                <p:cNvSpPr>
                  <a:spLocks noChangeShapeType="1"/>
                </p:cNvSpPr>
                <p:nvPr/>
              </p:nvSpPr>
              <p:spPr bwMode="auto">
                <a:xfrm>
                  <a:off x="859" y="3410"/>
                  <a:ext cx="2" cy="23"/>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2" name="Freeform 1727">
                  <a:extLst>
                    <a:ext uri="{FF2B5EF4-FFF2-40B4-BE49-F238E27FC236}">
                      <a16:creationId xmlns:a16="http://schemas.microsoft.com/office/drawing/2014/main" id="{D0D35FE1-294F-4DE5-969C-8765BB23624D}"/>
                    </a:ext>
                  </a:extLst>
                </p:cNvPr>
                <p:cNvSpPr>
                  <a:spLocks/>
                </p:cNvSpPr>
                <p:nvPr/>
              </p:nvSpPr>
              <p:spPr bwMode="auto">
                <a:xfrm>
                  <a:off x="854" y="3400"/>
                  <a:ext cx="156" cy="57"/>
                </a:xfrm>
                <a:custGeom>
                  <a:avLst/>
                  <a:gdLst>
                    <a:gd name="T0" fmla="*/ 0 w 156"/>
                    <a:gd name="T1" fmla="*/ 9 h 57"/>
                    <a:gd name="T2" fmla="*/ 0 w 156"/>
                    <a:gd name="T3" fmla="*/ 35 h 57"/>
                    <a:gd name="T4" fmla="*/ 156 w 156"/>
                    <a:gd name="T5" fmla="*/ 57 h 57"/>
                    <a:gd name="T6" fmla="*/ 156 w 156"/>
                    <a:gd name="T7" fmla="*/ 0 h 57"/>
                    <a:gd name="T8" fmla="*/ 0 w 156"/>
                    <a:gd name="T9" fmla="*/ 9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6" h="57">
                      <a:moveTo>
                        <a:pt x="0" y="9"/>
                      </a:moveTo>
                      <a:lnTo>
                        <a:pt x="0" y="35"/>
                      </a:lnTo>
                      <a:lnTo>
                        <a:pt x="156" y="57"/>
                      </a:lnTo>
                      <a:lnTo>
                        <a:pt x="156" y="0"/>
                      </a:lnTo>
                      <a:lnTo>
                        <a:pt x="0" y="9"/>
                      </a:lnTo>
                    </a:path>
                  </a:pathLst>
                </a:custGeom>
                <a:noFill/>
                <a:ln w="9525">
                  <a:solidFill>
                    <a:srgbClr val="20202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23" name="Line 1728">
                  <a:extLst>
                    <a:ext uri="{FF2B5EF4-FFF2-40B4-BE49-F238E27FC236}">
                      <a16:creationId xmlns:a16="http://schemas.microsoft.com/office/drawing/2014/main" id="{92546550-04E3-47DF-97B7-638EACB49D02}"/>
                    </a:ext>
                  </a:extLst>
                </p:cNvPr>
                <p:cNvSpPr>
                  <a:spLocks noChangeShapeType="1"/>
                </p:cNvSpPr>
                <p:nvPr/>
              </p:nvSpPr>
              <p:spPr bwMode="auto">
                <a:xfrm flipV="1">
                  <a:off x="870" y="3410"/>
                  <a:ext cx="7" cy="10"/>
                </a:xfrm>
                <a:prstGeom prst="line">
                  <a:avLst/>
                </a:prstGeom>
                <a:noFill/>
                <a:ln w="9525">
                  <a:solidFill>
                    <a:srgbClr val="C0C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 name="Line 1729">
                  <a:extLst>
                    <a:ext uri="{FF2B5EF4-FFF2-40B4-BE49-F238E27FC236}">
                      <a16:creationId xmlns:a16="http://schemas.microsoft.com/office/drawing/2014/main" id="{49CB641A-B5CD-4488-9843-89D672DEBB0D}"/>
                    </a:ext>
                  </a:extLst>
                </p:cNvPr>
                <p:cNvSpPr>
                  <a:spLocks noChangeShapeType="1"/>
                </p:cNvSpPr>
                <p:nvPr/>
              </p:nvSpPr>
              <p:spPr bwMode="auto">
                <a:xfrm flipV="1">
                  <a:off x="878" y="3424"/>
                  <a:ext cx="3" cy="8"/>
                </a:xfrm>
                <a:prstGeom prst="line">
                  <a:avLst/>
                </a:prstGeom>
                <a:noFill/>
                <a:ln w="9525">
                  <a:solidFill>
                    <a:srgbClr val="C0C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5" name="Line 1730">
                  <a:extLst>
                    <a:ext uri="{FF2B5EF4-FFF2-40B4-BE49-F238E27FC236}">
                      <a16:creationId xmlns:a16="http://schemas.microsoft.com/office/drawing/2014/main" id="{86C647C6-14D8-4A43-A4A6-F4987C7AD1DE}"/>
                    </a:ext>
                  </a:extLst>
                </p:cNvPr>
                <p:cNvSpPr>
                  <a:spLocks noChangeShapeType="1"/>
                </p:cNvSpPr>
                <p:nvPr/>
              </p:nvSpPr>
              <p:spPr bwMode="auto">
                <a:xfrm flipV="1">
                  <a:off x="947" y="3407"/>
                  <a:ext cx="9" cy="14"/>
                </a:xfrm>
                <a:prstGeom prst="line">
                  <a:avLst/>
                </a:prstGeom>
                <a:noFill/>
                <a:ln w="9525">
                  <a:solidFill>
                    <a:srgbClr val="C0C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6" name="Line 1731">
                  <a:extLst>
                    <a:ext uri="{FF2B5EF4-FFF2-40B4-BE49-F238E27FC236}">
                      <a16:creationId xmlns:a16="http://schemas.microsoft.com/office/drawing/2014/main" id="{7C70E3C1-1366-4CFF-8C09-D9AADA21C9F9}"/>
                    </a:ext>
                  </a:extLst>
                </p:cNvPr>
                <p:cNvSpPr>
                  <a:spLocks noChangeShapeType="1"/>
                </p:cNvSpPr>
                <p:nvPr/>
              </p:nvSpPr>
              <p:spPr bwMode="auto">
                <a:xfrm flipV="1">
                  <a:off x="926" y="3429"/>
                  <a:ext cx="10" cy="10"/>
                </a:xfrm>
                <a:prstGeom prst="line">
                  <a:avLst/>
                </a:prstGeom>
                <a:noFill/>
                <a:ln w="9525">
                  <a:solidFill>
                    <a:srgbClr val="C0C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7" name="Line 1732">
                  <a:extLst>
                    <a:ext uri="{FF2B5EF4-FFF2-40B4-BE49-F238E27FC236}">
                      <a16:creationId xmlns:a16="http://schemas.microsoft.com/office/drawing/2014/main" id="{755C68EA-023D-4A44-BF5F-43F7B540EA3B}"/>
                    </a:ext>
                  </a:extLst>
                </p:cNvPr>
                <p:cNvSpPr>
                  <a:spLocks noChangeShapeType="1"/>
                </p:cNvSpPr>
                <p:nvPr/>
              </p:nvSpPr>
              <p:spPr bwMode="auto">
                <a:xfrm flipV="1">
                  <a:off x="982" y="3412"/>
                  <a:ext cx="8" cy="12"/>
                </a:xfrm>
                <a:prstGeom prst="line">
                  <a:avLst/>
                </a:prstGeom>
                <a:noFill/>
                <a:ln w="9525">
                  <a:solidFill>
                    <a:srgbClr val="C0C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8" name="Line 1733">
                  <a:extLst>
                    <a:ext uri="{FF2B5EF4-FFF2-40B4-BE49-F238E27FC236}">
                      <a16:creationId xmlns:a16="http://schemas.microsoft.com/office/drawing/2014/main" id="{60D07E88-FD93-44F4-99C3-61AF7C5117F3}"/>
                    </a:ext>
                  </a:extLst>
                </p:cNvPr>
                <p:cNvSpPr>
                  <a:spLocks noChangeShapeType="1"/>
                </p:cNvSpPr>
                <p:nvPr/>
              </p:nvSpPr>
              <p:spPr bwMode="auto">
                <a:xfrm flipV="1">
                  <a:off x="956" y="3432"/>
                  <a:ext cx="7" cy="10"/>
                </a:xfrm>
                <a:prstGeom prst="line">
                  <a:avLst/>
                </a:prstGeom>
                <a:noFill/>
                <a:ln w="9525">
                  <a:solidFill>
                    <a:srgbClr val="C0C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9" name="Line 1734">
                  <a:extLst>
                    <a:ext uri="{FF2B5EF4-FFF2-40B4-BE49-F238E27FC236}">
                      <a16:creationId xmlns:a16="http://schemas.microsoft.com/office/drawing/2014/main" id="{FF3615F3-4FAD-4BED-8C3C-961FF9041F24}"/>
                    </a:ext>
                  </a:extLst>
                </p:cNvPr>
                <p:cNvSpPr>
                  <a:spLocks noChangeShapeType="1"/>
                </p:cNvSpPr>
                <p:nvPr/>
              </p:nvSpPr>
              <p:spPr bwMode="auto">
                <a:xfrm flipV="1">
                  <a:off x="987" y="3429"/>
                  <a:ext cx="8" cy="12"/>
                </a:xfrm>
                <a:prstGeom prst="line">
                  <a:avLst/>
                </a:prstGeom>
                <a:noFill/>
                <a:ln w="9525">
                  <a:solidFill>
                    <a:srgbClr val="C0C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0" name="Line 1735">
                  <a:extLst>
                    <a:ext uri="{FF2B5EF4-FFF2-40B4-BE49-F238E27FC236}">
                      <a16:creationId xmlns:a16="http://schemas.microsoft.com/office/drawing/2014/main" id="{11E996C1-9768-4647-8AF7-38E11B33BA97}"/>
                    </a:ext>
                  </a:extLst>
                </p:cNvPr>
                <p:cNvSpPr>
                  <a:spLocks noChangeShapeType="1"/>
                </p:cNvSpPr>
                <p:nvPr/>
              </p:nvSpPr>
              <p:spPr bwMode="auto">
                <a:xfrm>
                  <a:off x="892" y="3409"/>
                  <a:ext cx="2" cy="30"/>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1" name="Freeform 1736">
                  <a:extLst>
                    <a:ext uri="{FF2B5EF4-FFF2-40B4-BE49-F238E27FC236}">
                      <a16:creationId xmlns:a16="http://schemas.microsoft.com/office/drawing/2014/main" id="{F50638A9-1B03-439C-A149-D3B9D39BAFD8}"/>
                    </a:ext>
                  </a:extLst>
                </p:cNvPr>
                <p:cNvSpPr>
                  <a:spLocks/>
                </p:cNvSpPr>
                <p:nvPr/>
              </p:nvSpPr>
              <p:spPr bwMode="auto">
                <a:xfrm>
                  <a:off x="1022" y="3391"/>
                  <a:ext cx="167" cy="85"/>
                </a:xfrm>
                <a:custGeom>
                  <a:avLst/>
                  <a:gdLst>
                    <a:gd name="T0" fmla="*/ 0 w 167"/>
                    <a:gd name="T1" fmla="*/ 0 h 85"/>
                    <a:gd name="T2" fmla="*/ 0 w 167"/>
                    <a:gd name="T3" fmla="*/ 85 h 85"/>
                    <a:gd name="T4" fmla="*/ 167 w 167"/>
                    <a:gd name="T5" fmla="*/ 50 h 85"/>
                    <a:gd name="T6" fmla="*/ 167 w 167"/>
                    <a:gd name="T7" fmla="*/ 15 h 85"/>
                    <a:gd name="T8" fmla="*/ 0 w 167"/>
                    <a:gd name="T9" fmla="*/ 0 h 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7" h="85">
                      <a:moveTo>
                        <a:pt x="0" y="0"/>
                      </a:moveTo>
                      <a:lnTo>
                        <a:pt x="0" y="85"/>
                      </a:lnTo>
                      <a:lnTo>
                        <a:pt x="167" y="50"/>
                      </a:lnTo>
                      <a:lnTo>
                        <a:pt x="167" y="15"/>
                      </a:lnTo>
                      <a:lnTo>
                        <a:pt x="0" y="0"/>
                      </a:lnTo>
                      <a:close/>
                    </a:path>
                  </a:pathLst>
                </a:custGeom>
                <a:solidFill>
                  <a:srgbClr val="4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2" name="Freeform 1737">
                  <a:extLst>
                    <a:ext uri="{FF2B5EF4-FFF2-40B4-BE49-F238E27FC236}">
                      <a16:creationId xmlns:a16="http://schemas.microsoft.com/office/drawing/2014/main" id="{514A893F-A6D9-4242-A05C-49DD3746E165}"/>
                    </a:ext>
                  </a:extLst>
                </p:cNvPr>
                <p:cNvSpPr>
                  <a:spLocks/>
                </p:cNvSpPr>
                <p:nvPr/>
              </p:nvSpPr>
              <p:spPr bwMode="auto">
                <a:xfrm>
                  <a:off x="1136" y="3426"/>
                  <a:ext cx="18" cy="25"/>
                </a:xfrm>
                <a:custGeom>
                  <a:avLst/>
                  <a:gdLst>
                    <a:gd name="T0" fmla="*/ 0 w 18"/>
                    <a:gd name="T1" fmla="*/ 25 h 25"/>
                    <a:gd name="T2" fmla="*/ 0 w 18"/>
                    <a:gd name="T3" fmla="*/ 0 h 25"/>
                    <a:gd name="T4" fmla="*/ 18 w 18"/>
                    <a:gd name="T5" fmla="*/ 0 h 25"/>
                    <a:gd name="T6" fmla="*/ 18 w 18"/>
                    <a:gd name="T7" fmla="*/ 21 h 25"/>
                    <a:gd name="T8" fmla="*/ 0 w 18"/>
                    <a:gd name="T9" fmla="*/ 25 h 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25">
                      <a:moveTo>
                        <a:pt x="0" y="25"/>
                      </a:moveTo>
                      <a:lnTo>
                        <a:pt x="0" y="0"/>
                      </a:lnTo>
                      <a:lnTo>
                        <a:pt x="18" y="0"/>
                      </a:lnTo>
                      <a:lnTo>
                        <a:pt x="18" y="21"/>
                      </a:lnTo>
                      <a:lnTo>
                        <a:pt x="0" y="25"/>
                      </a:lnTo>
                      <a:close/>
                    </a:path>
                  </a:pathLst>
                </a:custGeom>
                <a:solidFill>
                  <a:srgbClr val="472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3" name="Rectangle 1738">
                  <a:extLst>
                    <a:ext uri="{FF2B5EF4-FFF2-40B4-BE49-F238E27FC236}">
                      <a16:creationId xmlns:a16="http://schemas.microsoft.com/office/drawing/2014/main" id="{8229607C-FA9D-4E6C-9D27-308C3CA434FF}"/>
                    </a:ext>
                  </a:extLst>
                </p:cNvPr>
                <p:cNvSpPr>
                  <a:spLocks noChangeArrowheads="1"/>
                </p:cNvSpPr>
                <p:nvPr/>
              </p:nvSpPr>
              <p:spPr bwMode="auto">
                <a:xfrm>
                  <a:off x="1164" y="3412"/>
                  <a:ext cx="7" cy="17"/>
                </a:xfrm>
                <a:prstGeom prst="rect">
                  <a:avLst/>
                </a:prstGeom>
                <a:solidFill>
                  <a:srgbClr val="4D556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634" name="Line 1739">
                  <a:extLst>
                    <a:ext uri="{FF2B5EF4-FFF2-40B4-BE49-F238E27FC236}">
                      <a16:creationId xmlns:a16="http://schemas.microsoft.com/office/drawing/2014/main" id="{9998496C-0295-40C6-9F3F-7020212FDAEF}"/>
                    </a:ext>
                  </a:extLst>
                </p:cNvPr>
                <p:cNvSpPr>
                  <a:spLocks noChangeShapeType="1"/>
                </p:cNvSpPr>
                <p:nvPr/>
              </p:nvSpPr>
              <p:spPr bwMode="auto">
                <a:xfrm>
                  <a:off x="1165" y="3418"/>
                  <a:ext cx="6" cy="1"/>
                </a:xfrm>
                <a:prstGeom prst="line">
                  <a:avLst/>
                </a:prstGeom>
                <a:noFill/>
                <a:ln w="9525">
                  <a:solidFill>
                    <a:srgbClr val="272B3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 name="Line 1740">
                  <a:extLst>
                    <a:ext uri="{FF2B5EF4-FFF2-40B4-BE49-F238E27FC236}">
                      <a16:creationId xmlns:a16="http://schemas.microsoft.com/office/drawing/2014/main" id="{0EC3C357-3D80-4602-A6C0-0C8D3EC3AAD3}"/>
                    </a:ext>
                  </a:extLst>
                </p:cNvPr>
                <p:cNvSpPr>
                  <a:spLocks noChangeShapeType="1"/>
                </p:cNvSpPr>
                <p:nvPr/>
              </p:nvSpPr>
              <p:spPr bwMode="auto">
                <a:xfrm>
                  <a:off x="1165" y="3423"/>
                  <a:ext cx="6" cy="1"/>
                </a:xfrm>
                <a:prstGeom prst="line">
                  <a:avLst/>
                </a:prstGeom>
                <a:noFill/>
                <a:ln w="9525">
                  <a:solidFill>
                    <a:srgbClr val="272B3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6" name="Line 1741">
                  <a:extLst>
                    <a:ext uri="{FF2B5EF4-FFF2-40B4-BE49-F238E27FC236}">
                      <a16:creationId xmlns:a16="http://schemas.microsoft.com/office/drawing/2014/main" id="{7141D780-7F85-495E-A720-54DC6AE569EA}"/>
                    </a:ext>
                  </a:extLst>
                </p:cNvPr>
                <p:cNvSpPr>
                  <a:spLocks noChangeShapeType="1"/>
                </p:cNvSpPr>
                <p:nvPr/>
              </p:nvSpPr>
              <p:spPr bwMode="auto">
                <a:xfrm>
                  <a:off x="1168" y="3414"/>
                  <a:ext cx="1" cy="15"/>
                </a:xfrm>
                <a:prstGeom prst="line">
                  <a:avLst/>
                </a:prstGeom>
                <a:noFill/>
                <a:ln w="9525">
                  <a:solidFill>
                    <a:srgbClr val="272B3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7" name="Rectangle 1742">
                  <a:extLst>
                    <a:ext uri="{FF2B5EF4-FFF2-40B4-BE49-F238E27FC236}">
                      <a16:creationId xmlns:a16="http://schemas.microsoft.com/office/drawing/2014/main" id="{2441994E-4C4A-4A2A-AFFD-9BED814EABD4}"/>
                    </a:ext>
                  </a:extLst>
                </p:cNvPr>
                <p:cNvSpPr>
                  <a:spLocks noChangeArrowheads="1"/>
                </p:cNvSpPr>
                <p:nvPr/>
              </p:nvSpPr>
              <p:spPr bwMode="auto">
                <a:xfrm>
                  <a:off x="1164" y="3412"/>
                  <a:ext cx="9" cy="18"/>
                </a:xfrm>
                <a:prstGeom prst="rect">
                  <a:avLst/>
                </a:prstGeom>
                <a:noFill/>
                <a:ln w="9525">
                  <a:solidFill>
                    <a:srgbClr val="21212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638" name="Freeform 1743">
                  <a:extLst>
                    <a:ext uri="{FF2B5EF4-FFF2-40B4-BE49-F238E27FC236}">
                      <a16:creationId xmlns:a16="http://schemas.microsoft.com/office/drawing/2014/main" id="{9E47931A-3066-4220-A6F0-48C3B2A07F0E}"/>
                    </a:ext>
                  </a:extLst>
                </p:cNvPr>
                <p:cNvSpPr>
                  <a:spLocks/>
                </p:cNvSpPr>
                <p:nvPr/>
              </p:nvSpPr>
              <p:spPr bwMode="auto">
                <a:xfrm>
                  <a:off x="1031" y="3400"/>
                  <a:ext cx="91" cy="56"/>
                </a:xfrm>
                <a:custGeom>
                  <a:avLst/>
                  <a:gdLst>
                    <a:gd name="T0" fmla="*/ 91 w 91"/>
                    <a:gd name="T1" fmla="*/ 4 h 56"/>
                    <a:gd name="T2" fmla="*/ 91 w 91"/>
                    <a:gd name="T3" fmla="*/ 42 h 56"/>
                    <a:gd name="T4" fmla="*/ 0 w 91"/>
                    <a:gd name="T5" fmla="*/ 56 h 56"/>
                    <a:gd name="T6" fmla="*/ 0 w 91"/>
                    <a:gd name="T7" fmla="*/ 0 h 56"/>
                    <a:gd name="T8" fmla="*/ 91 w 91"/>
                    <a:gd name="T9" fmla="*/ 4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56">
                      <a:moveTo>
                        <a:pt x="91" y="4"/>
                      </a:moveTo>
                      <a:lnTo>
                        <a:pt x="91" y="42"/>
                      </a:lnTo>
                      <a:lnTo>
                        <a:pt x="0" y="56"/>
                      </a:lnTo>
                      <a:lnTo>
                        <a:pt x="0" y="0"/>
                      </a:lnTo>
                      <a:lnTo>
                        <a:pt x="91" y="4"/>
                      </a:lnTo>
                      <a:close/>
                    </a:path>
                  </a:pathLst>
                </a:custGeom>
                <a:solidFill>
                  <a:srgbClr val="404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9" name="Line 1744">
                  <a:extLst>
                    <a:ext uri="{FF2B5EF4-FFF2-40B4-BE49-F238E27FC236}">
                      <a16:creationId xmlns:a16="http://schemas.microsoft.com/office/drawing/2014/main" id="{E8FC1345-3036-4AB3-A020-B0F474AEE894}"/>
                    </a:ext>
                  </a:extLst>
                </p:cNvPr>
                <p:cNvSpPr>
                  <a:spLocks noChangeShapeType="1"/>
                </p:cNvSpPr>
                <p:nvPr/>
              </p:nvSpPr>
              <p:spPr bwMode="auto">
                <a:xfrm>
                  <a:off x="1068" y="3403"/>
                  <a:ext cx="1" cy="47"/>
                </a:xfrm>
                <a:prstGeom prst="line">
                  <a:avLst/>
                </a:prstGeom>
                <a:noFill/>
                <a:ln w="9525">
                  <a:solidFill>
                    <a:srgbClr val="30354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0" name="Line 1745">
                  <a:extLst>
                    <a:ext uri="{FF2B5EF4-FFF2-40B4-BE49-F238E27FC236}">
                      <a16:creationId xmlns:a16="http://schemas.microsoft.com/office/drawing/2014/main" id="{706D5C31-A86C-4AD0-A34B-84252C9573A2}"/>
                    </a:ext>
                  </a:extLst>
                </p:cNvPr>
                <p:cNvSpPr>
                  <a:spLocks noChangeShapeType="1"/>
                </p:cNvSpPr>
                <p:nvPr/>
              </p:nvSpPr>
              <p:spPr bwMode="auto">
                <a:xfrm>
                  <a:off x="1079" y="3404"/>
                  <a:ext cx="1" cy="44"/>
                </a:xfrm>
                <a:prstGeom prst="line">
                  <a:avLst/>
                </a:prstGeom>
                <a:noFill/>
                <a:ln w="9525">
                  <a:solidFill>
                    <a:srgbClr val="30354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1" name="Line 1746">
                  <a:extLst>
                    <a:ext uri="{FF2B5EF4-FFF2-40B4-BE49-F238E27FC236}">
                      <a16:creationId xmlns:a16="http://schemas.microsoft.com/office/drawing/2014/main" id="{30141612-58B7-4AE4-AF01-99944905F254}"/>
                    </a:ext>
                  </a:extLst>
                </p:cNvPr>
                <p:cNvSpPr>
                  <a:spLocks noChangeShapeType="1"/>
                </p:cNvSpPr>
                <p:nvPr/>
              </p:nvSpPr>
              <p:spPr bwMode="auto">
                <a:xfrm>
                  <a:off x="1089" y="3404"/>
                  <a:ext cx="1" cy="43"/>
                </a:xfrm>
                <a:prstGeom prst="line">
                  <a:avLst/>
                </a:prstGeom>
                <a:noFill/>
                <a:ln w="9525">
                  <a:solidFill>
                    <a:srgbClr val="30354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2" name="Freeform 1747">
                  <a:extLst>
                    <a:ext uri="{FF2B5EF4-FFF2-40B4-BE49-F238E27FC236}">
                      <a16:creationId xmlns:a16="http://schemas.microsoft.com/office/drawing/2014/main" id="{F3C89DD8-17B3-4609-B0EA-F1356E144A35}"/>
                    </a:ext>
                  </a:extLst>
                </p:cNvPr>
                <p:cNvSpPr>
                  <a:spLocks/>
                </p:cNvSpPr>
                <p:nvPr/>
              </p:nvSpPr>
              <p:spPr bwMode="auto">
                <a:xfrm>
                  <a:off x="1033" y="3400"/>
                  <a:ext cx="91" cy="57"/>
                </a:xfrm>
                <a:custGeom>
                  <a:avLst/>
                  <a:gdLst>
                    <a:gd name="T0" fmla="*/ 0 w 91"/>
                    <a:gd name="T1" fmla="*/ 0 h 57"/>
                    <a:gd name="T2" fmla="*/ 0 w 91"/>
                    <a:gd name="T3" fmla="*/ 57 h 57"/>
                    <a:gd name="T4" fmla="*/ 91 w 91"/>
                    <a:gd name="T5" fmla="*/ 42 h 57"/>
                    <a:gd name="T6" fmla="*/ 91 w 91"/>
                    <a:gd name="T7" fmla="*/ 4 h 57"/>
                    <a:gd name="T8" fmla="*/ 0 w 91"/>
                    <a:gd name="T9" fmla="*/ 0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57">
                      <a:moveTo>
                        <a:pt x="0" y="0"/>
                      </a:moveTo>
                      <a:lnTo>
                        <a:pt x="0" y="57"/>
                      </a:lnTo>
                      <a:lnTo>
                        <a:pt x="91" y="42"/>
                      </a:lnTo>
                      <a:lnTo>
                        <a:pt x="91" y="4"/>
                      </a:lnTo>
                      <a:lnTo>
                        <a:pt x="0" y="0"/>
                      </a:lnTo>
                    </a:path>
                  </a:pathLst>
                </a:custGeom>
                <a:noFill/>
                <a:ln w="9525">
                  <a:solidFill>
                    <a:srgbClr val="21212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3" name="Line 1748">
                  <a:extLst>
                    <a:ext uri="{FF2B5EF4-FFF2-40B4-BE49-F238E27FC236}">
                      <a16:creationId xmlns:a16="http://schemas.microsoft.com/office/drawing/2014/main" id="{89E602BB-2F72-4FB8-A941-C07B685BCD84}"/>
                    </a:ext>
                  </a:extLst>
                </p:cNvPr>
                <p:cNvSpPr>
                  <a:spLocks noChangeShapeType="1"/>
                </p:cNvSpPr>
                <p:nvPr/>
              </p:nvSpPr>
              <p:spPr bwMode="auto">
                <a:xfrm>
                  <a:off x="1044" y="3403"/>
                  <a:ext cx="2" cy="50"/>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4" name="Line 1749">
                  <a:extLst>
                    <a:ext uri="{FF2B5EF4-FFF2-40B4-BE49-F238E27FC236}">
                      <a16:creationId xmlns:a16="http://schemas.microsoft.com/office/drawing/2014/main" id="{953A2B4F-E75F-4BE2-A187-7569F4D26F95}"/>
                    </a:ext>
                  </a:extLst>
                </p:cNvPr>
                <p:cNvSpPr>
                  <a:spLocks noChangeShapeType="1"/>
                </p:cNvSpPr>
                <p:nvPr/>
              </p:nvSpPr>
              <p:spPr bwMode="auto">
                <a:xfrm>
                  <a:off x="1068" y="3404"/>
                  <a:ext cx="1" cy="46"/>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 name="Line 1750">
                  <a:extLst>
                    <a:ext uri="{FF2B5EF4-FFF2-40B4-BE49-F238E27FC236}">
                      <a16:creationId xmlns:a16="http://schemas.microsoft.com/office/drawing/2014/main" id="{E970A96B-C765-46B8-BBAC-B94590746713}"/>
                    </a:ext>
                  </a:extLst>
                </p:cNvPr>
                <p:cNvSpPr>
                  <a:spLocks noChangeShapeType="1"/>
                </p:cNvSpPr>
                <p:nvPr/>
              </p:nvSpPr>
              <p:spPr bwMode="auto">
                <a:xfrm>
                  <a:off x="1079" y="3404"/>
                  <a:ext cx="1" cy="44"/>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 name="Line 1751">
                  <a:extLst>
                    <a:ext uri="{FF2B5EF4-FFF2-40B4-BE49-F238E27FC236}">
                      <a16:creationId xmlns:a16="http://schemas.microsoft.com/office/drawing/2014/main" id="{2E6BD781-5A62-42BC-80D0-4C1216AF939E}"/>
                    </a:ext>
                  </a:extLst>
                </p:cNvPr>
                <p:cNvSpPr>
                  <a:spLocks noChangeShapeType="1"/>
                </p:cNvSpPr>
                <p:nvPr/>
              </p:nvSpPr>
              <p:spPr bwMode="auto">
                <a:xfrm>
                  <a:off x="1097" y="3406"/>
                  <a:ext cx="1" cy="39"/>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 name="Line 1752">
                  <a:extLst>
                    <a:ext uri="{FF2B5EF4-FFF2-40B4-BE49-F238E27FC236}">
                      <a16:creationId xmlns:a16="http://schemas.microsoft.com/office/drawing/2014/main" id="{BD926A8A-A20F-4200-ADF5-742171E705DF}"/>
                    </a:ext>
                  </a:extLst>
                </p:cNvPr>
                <p:cNvSpPr>
                  <a:spLocks noChangeShapeType="1"/>
                </p:cNvSpPr>
                <p:nvPr/>
              </p:nvSpPr>
              <p:spPr bwMode="auto">
                <a:xfrm>
                  <a:off x="1105" y="3406"/>
                  <a:ext cx="1" cy="39"/>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 name="Line 1753">
                  <a:extLst>
                    <a:ext uri="{FF2B5EF4-FFF2-40B4-BE49-F238E27FC236}">
                      <a16:creationId xmlns:a16="http://schemas.microsoft.com/office/drawing/2014/main" id="{0F6C196D-F6F0-4946-BFF8-8905CA7EDF83}"/>
                    </a:ext>
                  </a:extLst>
                </p:cNvPr>
                <p:cNvSpPr>
                  <a:spLocks noChangeShapeType="1"/>
                </p:cNvSpPr>
                <p:nvPr/>
              </p:nvSpPr>
              <p:spPr bwMode="auto">
                <a:xfrm>
                  <a:off x="1112" y="3407"/>
                  <a:ext cx="1" cy="37"/>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9" name="Line 1754">
                  <a:extLst>
                    <a:ext uri="{FF2B5EF4-FFF2-40B4-BE49-F238E27FC236}">
                      <a16:creationId xmlns:a16="http://schemas.microsoft.com/office/drawing/2014/main" id="{0806C87C-765B-4F35-BC61-08C16D87CBEB}"/>
                    </a:ext>
                  </a:extLst>
                </p:cNvPr>
                <p:cNvSpPr>
                  <a:spLocks noChangeShapeType="1"/>
                </p:cNvSpPr>
                <p:nvPr/>
              </p:nvSpPr>
              <p:spPr bwMode="auto">
                <a:xfrm>
                  <a:off x="1119" y="3407"/>
                  <a:ext cx="1" cy="35"/>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0" name="Line 1755">
                  <a:extLst>
                    <a:ext uri="{FF2B5EF4-FFF2-40B4-BE49-F238E27FC236}">
                      <a16:creationId xmlns:a16="http://schemas.microsoft.com/office/drawing/2014/main" id="{4EEA04F6-A03F-47FE-BEC9-909792B75FD2}"/>
                    </a:ext>
                  </a:extLst>
                </p:cNvPr>
                <p:cNvSpPr>
                  <a:spLocks noChangeShapeType="1"/>
                </p:cNvSpPr>
                <p:nvPr/>
              </p:nvSpPr>
              <p:spPr bwMode="auto">
                <a:xfrm flipH="1" flipV="1">
                  <a:off x="1108" y="3406"/>
                  <a:ext cx="14" cy="11"/>
                </a:xfrm>
                <a:prstGeom prst="line">
                  <a:avLst/>
                </a:prstGeom>
                <a:noFill/>
                <a:ln w="9525">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1" name="Line 1756">
                  <a:extLst>
                    <a:ext uri="{FF2B5EF4-FFF2-40B4-BE49-F238E27FC236}">
                      <a16:creationId xmlns:a16="http://schemas.microsoft.com/office/drawing/2014/main" id="{62C90364-5C55-448D-94CE-B2C5887ACA39}"/>
                    </a:ext>
                  </a:extLst>
                </p:cNvPr>
                <p:cNvSpPr>
                  <a:spLocks noChangeShapeType="1"/>
                </p:cNvSpPr>
                <p:nvPr/>
              </p:nvSpPr>
              <p:spPr bwMode="auto">
                <a:xfrm flipH="1" flipV="1">
                  <a:off x="1105" y="3429"/>
                  <a:ext cx="12" cy="9"/>
                </a:xfrm>
                <a:prstGeom prst="line">
                  <a:avLst/>
                </a:prstGeom>
                <a:noFill/>
                <a:ln w="9525">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2" name="Line 1757">
                  <a:extLst>
                    <a:ext uri="{FF2B5EF4-FFF2-40B4-BE49-F238E27FC236}">
                      <a16:creationId xmlns:a16="http://schemas.microsoft.com/office/drawing/2014/main" id="{CF5CB4AA-755D-4085-84F9-C920D7B2526A}"/>
                    </a:ext>
                  </a:extLst>
                </p:cNvPr>
                <p:cNvSpPr>
                  <a:spLocks noChangeShapeType="1"/>
                </p:cNvSpPr>
                <p:nvPr/>
              </p:nvSpPr>
              <p:spPr bwMode="auto">
                <a:xfrm flipH="1" flipV="1">
                  <a:off x="1041" y="3407"/>
                  <a:ext cx="16" cy="13"/>
                </a:xfrm>
                <a:prstGeom prst="line">
                  <a:avLst/>
                </a:prstGeom>
                <a:noFill/>
                <a:ln w="9525">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3" name="Line 1758">
                  <a:extLst>
                    <a:ext uri="{FF2B5EF4-FFF2-40B4-BE49-F238E27FC236}">
                      <a16:creationId xmlns:a16="http://schemas.microsoft.com/office/drawing/2014/main" id="{F3E64571-E6BB-4E12-ACB3-5CB990621F7B}"/>
                    </a:ext>
                  </a:extLst>
                </p:cNvPr>
                <p:cNvSpPr>
                  <a:spLocks noChangeShapeType="1"/>
                </p:cNvSpPr>
                <p:nvPr/>
              </p:nvSpPr>
              <p:spPr bwMode="auto">
                <a:xfrm flipH="1" flipV="1">
                  <a:off x="1066" y="3406"/>
                  <a:ext cx="19" cy="15"/>
                </a:xfrm>
                <a:prstGeom prst="line">
                  <a:avLst/>
                </a:prstGeom>
                <a:noFill/>
                <a:ln w="9525">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4" name="Line 1759">
                  <a:extLst>
                    <a:ext uri="{FF2B5EF4-FFF2-40B4-BE49-F238E27FC236}">
                      <a16:creationId xmlns:a16="http://schemas.microsoft.com/office/drawing/2014/main" id="{949DEF8C-4A92-47D0-B9D0-0EE00C670DA0}"/>
                    </a:ext>
                  </a:extLst>
                </p:cNvPr>
                <p:cNvSpPr>
                  <a:spLocks noChangeShapeType="1"/>
                </p:cNvSpPr>
                <p:nvPr/>
              </p:nvSpPr>
              <p:spPr bwMode="auto">
                <a:xfrm flipH="1" flipV="1">
                  <a:off x="1060" y="3433"/>
                  <a:ext cx="16" cy="12"/>
                </a:xfrm>
                <a:prstGeom prst="line">
                  <a:avLst/>
                </a:prstGeom>
                <a:noFill/>
                <a:ln w="9525">
                  <a:solidFill>
                    <a:srgbClr val="E0E0E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 name="Line 1760">
                  <a:extLst>
                    <a:ext uri="{FF2B5EF4-FFF2-40B4-BE49-F238E27FC236}">
                      <a16:creationId xmlns:a16="http://schemas.microsoft.com/office/drawing/2014/main" id="{D0B6279C-4573-4770-A8E8-7A7875EB34BC}"/>
                    </a:ext>
                  </a:extLst>
                </p:cNvPr>
                <p:cNvSpPr>
                  <a:spLocks noChangeShapeType="1"/>
                </p:cNvSpPr>
                <p:nvPr/>
              </p:nvSpPr>
              <p:spPr bwMode="auto">
                <a:xfrm>
                  <a:off x="1055" y="3404"/>
                  <a:ext cx="2" cy="46"/>
                </a:xfrm>
                <a:prstGeom prst="line">
                  <a:avLst/>
                </a:prstGeom>
                <a:noFill/>
                <a:ln w="9525">
                  <a:solidFill>
                    <a:srgbClr val="40404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89" name="Freeform 1761">
                <a:extLst>
                  <a:ext uri="{FF2B5EF4-FFF2-40B4-BE49-F238E27FC236}">
                    <a16:creationId xmlns:a16="http://schemas.microsoft.com/office/drawing/2014/main" id="{41300942-DA6E-4AFE-BD33-9EC872E580C8}"/>
                  </a:ext>
                </a:extLst>
              </p:cNvPr>
              <p:cNvSpPr>
                <a:spLocks/>
              </p:cNvSpPr>
              <p:nvPr/>
            </p:nvSpPr>
            <p:spPr bwMode="auto">
              <a:xfrm>
                <a:off x="1030" y="3242"/>
                <a:ext cx="371" cy="100"/>
              </a:xfrm>
              <a:custGeom>
                <a:avLst/>
                <a:gdLst>
                  <a:gd name="T0" fmla="*/ 0 w 371"/>
                  <a:gd name="T1" fmla="*/ 58 h 100"/>
                  <a:gd name="T2" fmla="*/ 11 w 371"/>
                  <a:gd name="T3" fmla="*/ 43 h 100"/>
                  <a:gd name="T4" fmla="*/ 27 w 371"/>
                  <a:gd name="T5" fmla="*/ 41 h 100"/>
                  <a:gd name="T6" fmla="*/ 44 w 371"/>
                  <a:gd name="T7" fmla="*/ 37 h 100"/>
                  <a:gd name="T8" fmla="*/ 59 w 371"/>
                  <a:gd name="T9" fmla="*/ 29 h 100"/>
                  <a:gd name="T10" fmla="*/ 75 w 371"/>
                  <a:gd name="T11" fmla="*/ 23 h 100"/>
                  <a:gd name="T12" fmla="*/ 90 w 371"/>
                  <a:gd name="T13" fmla="*/ 27 h 100"/>
                  <a:gd name="T14" fmla="*/ 110 w 371"/>
                  <a:gd name="T15" fmla="*/ 23 h 100"/>
                  <a:gd name="T16" fmla="*/ 126 w 371"/>
                  <a:gd name="T17" fmla="*/ 26 h 100"/>
                  <a:gd name="T18" fmla="*/ 145 w 371"/>
                  <a:gd name="T19" fmla="*/ 17 h 100"/>
                  <a:gd name="T20" fmla="*/ 162 w 371"/>
                  <a:gd name="T21" fmla="*/ 15 h 100"/>
                  <a:gd name="T22" fmla="*/ 181 w 371"/>
                  <a:gd name="T23" fmla="*/ 14 h 100"/>
                  <a:gd name="T24" fmla="*/ 194 w 371"/>
                  <a:gd name="T25" fmla="*/ 6 h 100"/>
                  <a:gd name="T26" fmla="*/ 212 w 371"/>
                  <a:gd name="T27" fmla="*/ 2 h 100"/>
                  <a:gd name="T28" fmla="*/ 231 w 371"/>
                  <a:gd name="T29" fmla="*/ 2 h 100"/>
                  <a:gd name="T30" fmla="*/ 248 w 371"/>
                  <a:gd name="T31" fmla="*/ 5 h 100"/>
                  <a:gd name="T32" fmla="*/ 258 w 371"/>
                  <a:gd name="T33" fmla="*/ 14 h 100"/>
                  <a:gd name="T34" fmla="*/ 275 w 371"/>
                  <a:gd name="T35" fmla="*/ 9 h 100"/>
                  <a:gd name="T36" fmla="*/ 295 w 371"/>
                  <a:gd name="T37" fmla="*/ 14 h 100"/>
                  <a:gd name="T38" fmla="*/ 314 w 371"/>
                  <a:gd name="T39" fmla="*/ 20 h 100"/>
                  <a:gd name="T40" fmla="*/ 330 w 371"/>
                  <a:gd name="T41" fmla="*/ 21 h 100"/>
                  <a:gd name="T42" fmla="*/ 349 w 371"/>
                  <a:gd name="T43" fmla="*/ 30 h 100"/>
                  <a:gd name="T44" fmla="*/ 366 w 371"/>
                  <a:gd name="T45" fmla="*/ 37 h 100"/>
                  <a:gd name="T46" fmla="*/ 371 w 371"/>
                  <a:gd name="T47" fmla="*/ 52 h 100"/>
                  <a:gd name="T48" fmla="*/ 360 w 371"/>
                  <a:gd name="T49" fmla="*/ 64 h 100"/>
                  <a:gd name="T50" fmla="*/ 349 w 371"/>
                  <a:gd name="T51" fmla="*/ 74 h 100"/>
                  <a:gd name="T52" fmla="*/ 333 w 371"/>
                  <a:gd name="T53" fmla="*/ 74 h 100"/>
                  <a:gd name="T54" fmla="*/ 314 w 371"/>
                  <a:gd name="T55" fmla="*/ 84 h 100"/>
                  <a:gd name="T56" fmla="*/ 296 w 371"/>
                  <a:gd name="T57" fmla="*/ 88 h 100"/>
                  <a:gd name="T58" fmla="*/ 279 w 371"/>
                  <a:gd name="T59" fmla="*/ 88 h 100"/>
                  <a:gd name="T60" fmla="*/ 259 w 371"/>
                  <a:gd name="T61" fmla="*/ 96 h 100"/>
                  <a:gd name="T62" fmla="*/ 242 w 371"/>
                  <a:gd name="T63" fmla="*/ 100 h 100"/>
                  <a:gd name="T64" fmla="*/ 226 w 371"/>
                  <a:gd name="T65" fmla="*/ 93 h 100"/>
                  <a:gd name="T66" fmla="*/ 210 w 371"/>
                  <a:gd name="T67" fmla="*/ 88 h 100"/>
                  <a:gd name="T68" fmla="*/ 192 w 371"/>
                  <a:gd name="T69" fmla="*/ 93 h 100"/>
                  <a:gd name="T70" fmla="*/ 173 w 371"/>
                  <a:gd name="T71" fmla="*/ 93 h 100"/>
                  <a:gd name="T72" fmla="*/ 156 w 371"/>
                  <a:gd name="T73" fmla="*/ 85 h 100"/>
                  <a:gd name="T74" fmla="*/ 141 w 371"/>
                  <a:gd name="T75" fmla="*/ 77 h 100"/>
                  <a:gd name="T76" fmla="*/ 134 w 371"/>
                  <a:gd name="T77" fmla="*/ 64 h 100"/>
                  <a:gd name="T78" fmla="*/ 114 w 371"/>
                  <a:gd name="T79" fmla="*/ 59 h 100"/>
                  <a:gd name="T80" fmla="*/ 97 w 371"/>
                  <a:gd name="T81" fmla="*/ 64 h 100"/>
                  <a:gd name="T82" fmla="*/ 79 w 371"/>
                  <a:gd name="T83" fmla="*/ 70 h 100"/>
                  <a:gd name="T84" fmla="*/ 76 w 371"/>
                  <a:gd name="T85" fmla="*/ 67 h 100"/>
                  <a:gd name="T86" fmla="*/ 70 w 371"/>
                  <a:gd name="T87" fmla="*/ 58 h 100"/>
                  <a:gd name="T88" fmla="*/ 52 w 371"/>
                  <a:gd name="T89" fmla="*/ 59 h 100"/>
                  <a:gd name="T90" fmla="*/ 33 w 371"/>
                  <a:gd name="T91" fmla="*/ 65 h 100"/>
                  <a:gd name="T92" fmla="*/ 28 w 371"/>
                  <a:gd name="T93" fmla="*/ 53 h 100"/>
                  <a:gd name="T94" fmla="*/ 14 w 371"/>
                  <a:gd name="T95" fmla="*/ 64 h 100"/>
                  <a:gd name="T96" fmla="*/ 1 w 371"/>
                  <a:gd name="T97" fmla="*/ 64 h 10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71" h="100">
                    <a:moveTo>
                      <a:pt x="1" y="64"/>
                    </a:moveTo>
                    <a:lnTo>
                      <a:pt x="0" y="58"/>
                    </a:lnTo>
                    <a:lnTo>
                      <a:pt x="4" y="50"/>
                    </a:lnTo>
                    <a:lnTo>
                      <a:pt x="11" y="43"/>
                    </a:lnTo>
                    <a:lnTo>
                      <a:pt x="17" y="43"/>
                    </a:lnTo>
                    <a:lnTo>
                      <a:pt x="27" y="41"/>
                    </a:lnTo>
                    <a:lnTo>
                      <a:pt x="36" y="43"/>
                    </a:lnTo>
                    <a:lnTo>
                      <a:pt x="44" y="37"/>
                    </a:lnTo>
                    <a:lnTo>
                      <a:pt x="52" y="30"/>
                    </a:lnTo>
                    <a:lnTo>
                      <a:pt x="59" y="29"/>
                    </a:lnTo>
                    <a:lnTo>
                      <a:pt x="68" y="29"/>
                    </a:lnTo>
                    <a:lnTo>
                      <a:pt x="75" y="23"/>
                    </a:lnTo>
                    <a:lnTo>
                      <a:pt x="81" y="26"/>
                    </a:lnTo>
                    <a:lnTo>
                      <a:pt x="90" y="27"/>
                    </a:lnTo>
                    <a:lnTo>
                      <a:pt x="102" y="23"/>
                    </a:lnTo>
                    <a:lnTo>
                      <a:pt x="110" y="23"/>
                    </a:lnTo>
                    <a:lnTo>
                      <a:pt x="118" y="27"/>
                    </a:lnTo>
                    <a:lnTo>
                      <a:pt x="126" y="26"/>
                    </a:lnTo>
                    <a:lnTo>
                      <a:pt x="135" y="21"/>
                    </a:lnTo>
                    <a:lnTo>
                      <a:pt x="145" y="17"/>
                    </a:lnTo>
                    <a:lnTo>
                      <a:pt x="154" y="17"/>
                    </a:lnTo>
                    <a:lnTo>
                      <a:pt x="162" y="15"/>
                    </a:lnTo>
                    <a:lnTo>
                      <a:pt x="172" y="17"/>
                    </a:lnTo>
                    <a:lnTo>
                      <a:pt x="181" y="14"/>
                    </a:lnTo>
                    <a:lnTo>
                      <a:pt x="185" y="8"/>
                    </a:lnTo>
                    <a:lnTo>
                      <a:pt x="194" y="6"/>
                    </a:lnTo>
                    <a:lnTo>
                      <a:pt x="204" y="6"/>
                    </a:lnTo>
                    <a:lnTo>
                      <a:pt x="212" y="2"/>
                    </a:lnTo>
                    <a:lnTo>
                      <a:pt x="221" y="2"/>
                    </a:lnTo>
                    <a:lnTo>
                      <a:pt x="231" y="2"/>
                    </a:lnTo>
                    <a:lnTo>
                      <a:pt x="239" y="0"/>
                    </a:lnTo>
                    <a:lnTo>
                      <a:pt x="248" y="5"/>
                    </a:lnTo>
                    <a:lnTo>
                      <a:pt x="250" y="9"/>
                    </a:lnTo>
                    <a:lnTo>
                      <a:pt x="258" y="14"/>
                    </a:lnTo>
                    <a:lnTo>
                      <a:pt x="267" y="12"/>
                    </a:lnTo>
                    <a:lnTo>
                      <a:pt x="275" y="9"/>
                    </a:lnTo>
                    <a:lnTo>
                      <a:pt x="285" y="9"/>
                    </a:lnTo>
                    <a:lnTo>
                      <a:pt x="295" y="14"/>
                    </a:lnTo>
                    <a:lnTo>
                      <a:pt x="302" y="20"/>
                    </a:lnTo>
                    <a:lnTo>
                      <a:pt x="314" y="20"/>
                    </a:lnTo>
                    <a:lnTo>
                      <a:pt x="322" y="20"/>
                    </a:lnTo>
                    <a:lnTo>
                      <a:pt x="330" y="21"/>
                    </a:lnTo>
                    <a:lnTo>
                      <a:pt x="339" y="26"/>
                    </a:lnTo>
                    <a:lnTo>
                      <a:pt x="349" y="30"/>
                    </a:lnTo>
                    <a:lnTo>
                      <a:pt x="357" y="35"/>
                    </a:lnTo>
                    <a:lnTo>
                      <a:pt x="366" y="37"/>
                    </a:lnTo>
                    <a:lnTo>
                      <a:pt x="368" y="44"/>
                    </a:lnTo>
                    <a:lnTo>
                      <a:pt x="371" y="52"/>
                    </a:lnTo>
                    <a:lnTo>
                      <a:pt x="368" y="59"/>
                    </a:lnTo>
                    <a:lnTo>
                      <a:pt x="360" y="64"/>
                    </a:lnTo>
                    <a:lnTo>
                      <a:pt x="350" y="67"/>
                    </a:lnTo>
                    <a:lnTo>
                      <a:pt x="349" y="74"/>
                    </a:lnTo>
                    <a:lnTo>
                      <a:pt x="341" y="77"/>
                    </a:lnTo>
                    <a:lnTo>
                      <a:pt x="333" y="74"/>
                    </a:lnTo>
                    <a:lnTo>
                      <a:pt x="323" y="79"/>
                    </a:lnTo>
                    <a:lnTo>
                      <a:pt x="314" y="84"/>
                    </a:lnTo>
                    <a:lnTo>
                      <a:pt x="306" y="87"/>
                    </a:lnTo>
                    <a:lnTo>
                      <a:pt x="296" y="88"/>
                    </a:lnTo>
                    <a:lnTo>
                      <a:pt x="287" y="88"/>
                    </a:lnTo>
                    <a:lnTo>
                      <a:pt x="279" y="88"/>
                    </a:lnTo>
                    <a:lnTo>
                      <a:pt x="269" y="93"/>
                    </a:lnTo>
                    <a:lnTo>
                      <a:pt x="259" y="96"/>
                    </a:lnTo>
                    <a:lnTo>
                      <a:pt x="250" y="99"/>
                    </a:lnTo>
                    <a:lnTo>
                      <a:pt x="242" y="100"/>
                    </a:lnTo>
                    <a:lnTo>
                      <a:pt x="232" y="99"/>
                    </a:lnTo>
                    <a:lnTo>
                      <a:pt x="226" y="93"/>
                    </a:lnTo>
                    <a:lnTo>
                      <a:pt x="220" y="88"/>
                    </a:lnTo>
                    <a:lnTo>
                      <a:pt x="210" y="88"/>
                    </a:lnTo>
                    <a:lnTo>
                      <a:pt x="200" y="91"/>
                    </a:lnTo>
                    <a:lnTo>
                      <a:pt x="192" y="93"/>
                    </a:lnTo>
                    <a:lnTo>
                      <a:pt x="183" y="94"/>
                    </a:lnTo>
                    <a:lnTo>
                      <a:pt x="173" y="93"/>
                    </a:lnTo>
                    <a:lnTo>
                      <a:pt x="165" y="87"/>
                    </a:lnTo>
                    <a:lnTo>
                      <a:pt x="156" y="85"/>
                    </a:lnTo>
                    <a:lnTo>
                      <a:pt x="146" y="85"/>
                    </a:lnTo>
                    <a:lnTo>
                      <a:pt x="141" y="77"/>
                    </a:lnTo>
                    <a:lnTo>
                      <a:pt x="141" y="70"/>
                    </a:lnTo>
                    <a:lnTo>
                      <a:pt x="134" y="64"/>
                    </a:lnTo>
                    <a:lnTo>
                      <a:pt x="124" y="62"/>
                    </a:lnTo>
                    <a:lnTo>
                      <a:pt x="114" y="59"/>
                    </a:lnTo>
                    <a:lnTo>
                      <a:pt x="106" y="62"/>
                    </a:lnTo>
                    <a:lnTo>
                      <a:pt x="97" y="64"/>
                    </a:lnTo>
                    <a:lnTo>
                      <a:pt x="87" y="65"/>
                    </a:lnTo>
                    <a:lnTo>
                      <a:pt x="79" y="70"/>
                    </a:lnTo>
                    <a:lnTo>
                      <a:pt x="70" y="71"/>
                    </a:lnTo>
                    <a:lnTo>
                      <a:pt x="76" y="67"/>
                    </a:lnTo>
                    <a:lnTo>
                      <a:pt x="76" y="62"/>
                    </a:lnTo>
                    <a:lnTo>
                      <a:pt x="70" y="58"/>
                    </a:lnTo>
                    <a:lnTo>
                      <a:pt x="59" y="58"/>
                    </a:lnTo>
                    <a:lnTo>
                      <a:pt x="52" y="59"/>
                    </a:lnTo>
                    <a:lnTo>
                      <a:pt x="43" y="64"/>
                    </a:lnTo>
                    <a:lnTo>
                      <a:pt x="33" y="65"/>
                    </a:lnTo>
                    <a:lnTo>
                      <a:pt x="36" y="58"/>
                    </a:lnTo>
                    <a:lnTo>
                      <a:pt x="28" y="53"/>
                    </a:lnTo>
                    <a:lnTo>
                      <a:pt x="20" y="58"/>
                    </a:lnTo>
                    <a:lnTo>
                      <a:pt x="14" y="64"/>
                    </a:lnTo>
                    <a:lnTo>
                      <a:pt x="6" y="65"/>
                    </a:lnTo>
                    <a:lnTo>
                      <a:pt x="1" y="64"/>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0" name="Freeform 1762">
                <a:extLst>
                  <a:ext uri="{FF2B5EF4-FFF2-40B4-BE49-F238E27FC236}">
                    <a16:creationId xmlns:a16="http://schemas.microsoft.com/office/drawing/2014/main" id="{611B6CA4-41F6-487D-A089-E9EA4740707F}"/>
                  </a:ext>
                </a:extLst>
              </p:cNvPr>
              <p:cNvSpPr>
                <a:spLocks/>
              </p:cNvSpPr>
              <p:nvPr/>
            </p:nvSpPr>
            <p:spPr bwMode="auto">
              <a:xfrm>
                <a:off x="1226" y="3259"/>
                <a:ext cx="46" cy="60"/>
              </a:xfrm>
              <a:custGeom>
                <a:avLst/>
                <a:gdLst>
                  <a:gd name="T0" fmla="*/ 32 w 46"/>
                  <a:gd name="T1" fmla="*/ 0 h 60"/>
                  <a:gd name="T2" fmla="*/ 27 w 46"/>
                  <a:gd name="T3" fmla="*/ 0 h 60"/>
                  <a:gd name="T4" fmla="*/ 20 w 46"/>
                  <a:gd name="T5" fmla="*/ 0 h 60"/>
                  <a:gd name="T6" fmla="*/ 16 w 46"/>
                  <a:gd name="T7" fmla="*/ 1 h 60"/>
                  <a:gd name="T8" fmla="*/ 9 w 46"/>
                  <a:gd name="T9" fmla="*/ 3 h 60"/>
                  <a:gd name="T10" fmla="*/ 6 w 46"/>
                  <a:gd name="T11" fmla="*/ 7 h 60"/>
                  <a:gd name="T12" fmla="*/ 3 w 46"/>
                  <a:gd name="T13" fmla="*/ 10 h 60"/>
                  <a:gd name="T14" fmla="*/ 1 w 46"/>
                  <a:gd name="T15" fmla="*/ 15 h 60"/>
                  <a:gd name="T16" fmla="*/ 1 w 46"/>
                  <a:gd name="T17" fmla="*/ 20 h 60"/>
                  <a:gd name="T18" fmla="*/ 0 w 46"/>
                  <a:gd name="T19" fmla="*/ 24 h 60"/>
                  <a:gd name="T20" fmla="*/ 3 w 46"/>
                  <a:gd name="T21" fmla="*/ 29 h 60"/>
                  <a:gd name="T22" fmla="*/ 3 w 46"/>
                  <a:gd name="T23" fmla="*/ 33 h 60"/>
                  <a:gd name="T24" fmla="*/ 9 w 46"/>
                  <a:gd name="T25" fmla="*/ 36 h 60"/>
                  <a:gd name="T26" fmla="*/ 14 w 46"/>
                  <a:gd name="T27" fmla="*/ 39 h 60"/>
                  <a:gd name="T28" fmla="*/ 16 w 46"/>
                  <a:gd name="T29" fmla="*/ 44 h 60"/>
                  <a:gd name="T30" fmla="*/ 16 w 46"/>
                  <a:gd name="T31" fmla="*/ 48 h 60"/>
                  <a:gd name="T32" fmla="*/ 16 w 46"/>
                  <a:gd name="T33" fmla="*/ 53 h 60"/>
                  <a:gd name="T34" fmla="*/ 19 w 46"/>
                  <a:gd name="T35" fmla="*/ 57 h 60"/>
                  <a:gd name="T36" fmla="*/ 25 w 46"/>
                  <a:gd name="T37" fmla="*/ 59 h 60"/>
                  <a:gd name="T38" fmla="*/ 30 w 46"/>
                  <a:gd name="T39" fmla="*/ 59 h 60"/>
                  <a:gd name="T40" fmla="*/ 35 w 46"/>
                  <a:gd name="T41" fmla="*/ 59 h 60"/>
                  <a:gd name="T42" fmla="*/ 38 w 46"/>
                  <a:gd name="T43" fmla="*/ 57 h 60"/>
                  <a:gd name="T44" fmla="*/ 33 w 46"/>
                  <a:gd name="T45" fmla="*/ 56 h 60"/>
                  <a:gd name="T46" fmla="*/ 28 w 46"/>
                  <a:gd name="T47" fmla="*/ 53 h 60"/>
                  <a:gd name="T48" fmla="*/ 27 w 46"/>
                  <a:gd name="T49" fmla="*/ 48 h 60"/>
                  <a:gd name="T50" fmla="*/ 30 w 46"/>
                  <a:gd name="T51" fmla="*/ 44 h 60"/>
                  <a:gd name="T52" fmla="*/ 35 w 46"/>
                  <a:gd name="T53" fmla="*/ 41 h 60"/>
                  <a:gd name="T54" fmla="*/ 38 w 46"/>
                  <a:gd name="T55" fmla="*/ 38 h 60"/>
                  <a:gd name="T56" fmla="*/ 44 w 46"/>
                  <a:gd name="T57" fmla="*/ 38 h 60"/>
                  <a:gd name="T58" fmla="*/ 46 w 46"/>
                  <a:gd name="T59" fmla="*/ 33 h 60"/>
                  <a:gd name="T60" fmla="*/ 46 w 46"/>
                  <a:gd name="T61" fmla="*/ 29 h 60"/>
                  <a:gd name="T62" fmla="*/ 43 w 46"/>
                  <a:gd name="T63" fmla="*/ 29 h 60"/>
                  <a:gd name="T64" fmla="*/ 38 w 46"/>
                  <a:gd name="T65" fmla="*/ 29 h 60"/>
                  <a:gd name="T66" fmla="*/ 35 w 46"/>
                  <a:gd name="T67" fmla="*/ 27 h 60"/>
                  <a:gd name="T68" fmla="*/ 32 w 46"/>
                  <a:gd name="T69" fmla="*/ 30 h 60"/>
                  <a:gd name="T70" fmla="*/ 27 w 46"/>
                  <a:gd name="T71" fmla="*/ 32 h 60"/>
                  <a:gd name="T72" fmla="*/ 20 w 46"/>
                  <a:gd name="T73" fmla="*/ 30 h 60"/>
                  <a:gd name="T74" fmla="*/ 16 w 46"/>
                  <a:gd name="T75" fmla="*/ 26 h 60"/>
                  <a:gd name="T76" fmla="*/ 17 w 46"/>
                  <a:gd name="T77" fmla="*/ 23 h 60"/>
                  <a:gd name="T78" fmla="*/ 22 w 46"/>
                  <a:gd name="T79" fmla="*/ 24 h 60"/>
                  <a:gd name="T80" fmla="*/ 28 w 46"/>
                  <a:gd name="T81" fmla="*/ 24 h 60"/>
                  <a:gd name="T82" fmla="*/ 33 w 46"/>
                  <a:gd name="T83" fmla="*/ 23 h 60"/>
                  <a:gd name="T84" fmla="*/ 35 w 46"/>
                  <a:gd name="T85" fmla="*/ 18 h 60"/>
                  <a:gd name="T86" fmla="*/ 33 w 46"/>
                  <a:gd name="T87" fmla="*/ 13 h 60"/>
                  <a:gd name="T88" fmla="*/ 27 w 46"/>
                  <a:gd name="T89" fmla="*/ 12 h 60"/>
                  <a:gd name="T90" fmla="*/ 22 w 46"/>
                  <a:gd name="T91" fmla="*/ 10 h 60"/>
                  <a:gd name="T92" fmla="*/ 17 w 46"/>
                  <a:gd name="T93" fmla="*/ 9 h 60"/>
                  <a:gd name="T94" fmla="*/ 22 w 46"/>
                  <a:gd name="T95" fmla="*/ 4 h 60"/>
                  <a:gd name="T96" fmla="*/ 27 w 46"/>
                  <a:gd name="T97" fmla="*/ 4 h 60"/>
                  <a:gd name="T98" fmla="*/ 33 w 46"/>
                  <a:gd name="T99" fmla="*/ 4 h 60"/>
                  <a:gd name="T100" fmla="*/ 36 w 46"/>
                  <a:gd name="T101" fmla="*/ 1 h 60"/>
                  <a:gd name="T102" fmla="*/ 36 w 46"/>
                  <a:gd name="T103" fmla="*/ 0 h 6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6" h="60">
                    <a:moveTo>
                      <a:pt x="35" y="0"/>
                    </a:moveTo>
                    <a:lnTo>
                      <a:pt x="32" y="0"/>
                    </a:lnTo>
                    <a:lnTo>
                      <a:pt x="28" y="0"/>
                    </a:lnTo>
                    <a:lnTo>
                      <a:pt x="27" y="0"/>
                    </a:lnTo>
                    <a:lnTo>
                      <a:pt x="24" y="0"/>
                    </a:lnTo>
                    <a:lnTo>
                      <a:pt x="20" y="0"/>
                    </a:lnTo>
                    <a:lnTo>
                      <a:pt x="19" y="1"/>
                    </a:lnTo>
                    <a:lnTo>
                      <a:pt x="16" y="1"/>
                    </a:lnTo>
                    <a:lnTo>
                      <a:pt x="12" y="1"/>
                    </a:lnTo>
                    <a:lnTo>
                      <a:pt x="9" y="3"/>
                    </a:lnTo>
                    <a:lnTo>
                      <a:pt x="8" y="4"/>
                    </a:lnTo>
                    <a:lnTo>
                      <a:pt x="6" y="7"/>
                    </a:lnTo>
                    <a:lnTo>
                      <a:pt x="4" y="9"/>
                    </a:lnTo>
                    <a:lnTo>
                      <a:pt x="3" y="10"/>
                    </a:lnTo>
                    <a:lnTo>
                      <a:pt x="1" y="13"/>
                    </a:lnTo>
                    <a:lnTo>
                      <a:pt x="1" y="15"/>
                    </a:lnTo>
                    <a:lnTo>
                      <a:pt x="1" y="18"/>
                    </a:lnTo>
                    <a:lnTo>
                      <a:pt x="1" y="20"/>
                    </a:lnTo>
                    <a:lnTo>
                      <a:pt x="1" y="23"/>
                    </a:lnTo>
                    <a:lnTo>
                      <a:pt x="0" y="24"/>
                    </a:lnTo>
                    <a:lnTo>
                      <a:pt x="1" y="27"/>
                    </a:lnTo>
                    <a:lnTo>
                      <a:pt x="3" y="29"/>
                    </a:lnTo>
                    <a:lnTo>
                      <a:pt x="3" y="32"/>
                    </a:lnTo>
                    <a:lnTo>
                      <a:pt x="3" y="33"/>
                    </a:lnTo>
                    <a:lnTo>
                      <a:pt x="6" y="35"/>
                    </a:lnTo>
                    <a:lnTo>
                      <a:pt x="9" y="36"/>
                    </a:lnTo>
                    <a:lnTo>
                      <a:pt x="11" y="38"/>
                    </a:lnTo>
                    <a:lnTo>
                      <a:pt x="14" y="39"/>
                    </a:lnTo>
                    <a:lnTo>
                      <a:pt x="16" y="41"/>
                    </a:lnTo>
                    <a:lnTo>
                      <a:pt x="16" y="44"/>
                    </a:lnTo>
                    <a:lnTo>
                      <a:pt x="16" y="45"/>
                    </a:lnTo>
                    <a:lnTo>
                      <a:pt x="16" y="48"/>
                    </a:lnTo>
                    <a:lnTo>
                      <a:pt x="16" y="50"/>
                    </a:lnTo>
                    <a:lnTo>
                      <a:pt x="16" y="53"/>
                    </a:lnTo>
                    <a:lnTo>
                      <a:pt x="17" y="54"/>
                    </a:lnTo>
                    <a:lnTo>
                      <a:pt x="19" y="57"/>
                    </a:lnTo>
                    <a:lnTo>
                      <a:pt x="22" y="57"/>
                    </a:lnTo>
                    <a:lnTo>
                      <a:pt x="25" y="59"/>
                    </a:lnTo>
                    <a:lnTo>
                      <a:pt x="27" y="59"/>
                    </a:lnTo>
                    <a:lnTo>
                      <a:pt x="30" y="59"/>
                    </a:lnTo>
                    <a:lnTo>
                      <a:pt x="33" y="59"/>
                    </a:lnTo>
                    <a:lnTo>
                      <a:pt x="35" y="59"/>
                    </a:lnTo>
                    <a:lnTo>
                      <a:pt x="38" y="60"/>
                    </a:lnTo>
                    <a:lnTo>
                      <a:pt x="38" y="57"/>
                    </a:lnTo>
                    <a:lnTo>
                      <a:pt x="35" y="56"/>
                    </a:lnTo>
                    <a:lnTo>
                      <a:pt x="33" y="56"/>
                    </a:lnTo>
                    <a:lnTo>
                      <a:pt x="30" y="56"/>
                    </a:lnTo>
                    <a:lnTo>
                      <a:pt x="28" y="53"/>
                    </a:lnTo>
                    <a:lnTo>
                      <a:pt x="27" y="51"/>
                    </a:lnTo>
                    <a:lnTo>
                      <a:pt x="27" y="48"/>
                    </a:lnTo>
                    <a:lnTo>
                      <a:pt x="28" y="47"/>
                    </a:lnTo>
                    <a:lnTo>
                      <a:pt x="30" y="44"/>
                    </a:lnTo>
                    <a:lnTo>
                      <a:pt x="32" y="42"/>
                    </a:lnTo>
                    <a:lnTo>
                      <a:pt x="35" y="41"/>
                    </a:lnTo>
                    <a:lnTo>
                      <a:pt x="35" y="39"/>
                    </a:lnTo>
                    <a:lnTo>
                      <a:pt x="38" y="38"/>
                    </a:lnTo>
                    <a:lnTo>
                      <a:pt x="41" y="39"/>
                    </a:lnTo>
                    <a:lnTo>
                      <a:pt x="44" y="38"/>
                    </a:lnTo>
                    <a:lnTo>
                      <a:pt x="44" y="35"/>
                    </a:lnTo>
                    <a:lnTo>
                      <a:pt x="46" y="33"/>
                    </a:lnTo>
                    <a:lnTo>
                      <a:pt x="46" y="30"/>
                    </a:lnTo>
                    <a:lnTo>
                      <a:pt x="46" y="29"/>
                    </a:lnTo>
                    <a:lnTo>
                      <a:pt x="44" y="26"/>
                    </a:lnTo>
                    <a:lnTo>
                      <a:pt x="43" y="29"/>
                    </a:lnTo>
                    <a:lnTo>
                      <a:pt x="40" y="29"/>
                    </a:lnTo>
                    <a:lnTo>
                      <a:pt x="38" y="29"/>
                    </a:lnTo>
                    <a:lnTo>
                      <a:pt x="38" y="26"/>
                    </a:lnTo>
                    <a:lnTo>
                      <a:pt x="35" y="27"/>
                    </a:lnTo>
                    <a:lnTo>
                      <a:pt x="35" y="29"/>
                    </a:lnTo>
                    <a:lnTo>
                      <a:pt x="32" y="30"/>
                    </a:lnTo>
                    <a:lnTo>
                      <a:pt x="28" y="32"/>
                    </a:lnTo>
                    <a:lnTo>
                      <a:pt x="27" y="32"/>
                    </a:lnTo>
                    <a:lnTo>
                      <a:pt x="24" y="32"/>
                    </a:lnTo>
                    <a:lnTo>
                      <a:pt x="20" y="30"/>
                    </a:lnTo>
                    <a:lnTo>
                      <a:pt x="19" y="29"/>
                    </a:lnTo>
                    <a:lnTo>
                      <a:pt x="16" y="26"/>
                    </a:lnTo>
                    <a:lnTo>
                      <a:pt x="14" y="24"/>
                    </a:lnTo>
                    <a:lnTo>
                      <a:pt x="17" y="23"/>
                    </a:lnTo>
                    <a:lnTo>
                      <a:pt x="20" y="23"/>
                    </a:lnTo>
                    <a:lnTo>
                      <a:pt x="22" y="24"/>
                    </a:lnTo>
                    <a:lnTo>
                      <a:pt x="25" y="24"/>
                    </a:lnTo>
                    <a:lnTo>
                      <a:pt x="28" y="24"/>
                    </a:lnTo>
                    <a:lnTo>
                      <a:pt x="32" y="23"/>
                    </a:lnTo>
                    <a:lnTo>
                      <a:pt x="33" y="23"/>
                    </a:lnTo>
                    <a:lnTo>
                      <a:pt x="35" y="20"/>
                    </a:lnTo>
                    <a:lnTo>
                      <a:pt x="35" y="18"/>
                    </a:lnTo>
                    <a:lnTo>
                      <a:pt x="35" y="15"/>
                    </a:lnTo>
                    <a:lnTo>
                      <a:pt x="33" y="13"/>
                    </a:lnTo>
                    <a:lnTo>
                      <a:pt x="30" y="13"/>
                    </a:lnTo>
                    <a:lnTo>
                      <a:pt x="27" y="12"/>
                    </a:lnTo>
                    <a:lnTo>
                      <a:pt x="25" y="12"/>
                    </a:lnTo>
                    <a:lnTo>
                      <a:pt x="22" y="10"/>
                    </a:lnTo>
                    <a:lnTo>
                      <a:pt x="19" y="10"/>
                    </a:lnTo>
                    <a:lnTo>
                      <a:pt x="17" y="9"/>
                    </a:lnTo>
                    <a:lnTo>
                      <a:pt x="19" y="6"/>
                    </a:lnTo>
                    <a:lnTo>
                      <a:pt x="22" y="4"/>
                    </a:lnTo>
                    <a:lnTo>
                      <a:pt x="25" y="4"/>
                    </a:lnTo>
                    <a:lnTo>
                      <a:pt x="27" y="4"/>
                    </a:lnTo>
                    <a:lnTo>
                      <a:pt x="30" y="3"/>
                    </a:lnTo>
                    <a:lnTo>
                      <a:pt x="33" y="4"/>
                    </a:lnTo>
                    <a:lnTo>
                      <a:pt x="35" y="3"/>
                    </a:lnTo>
                    <a:lnTo>
                      <a:pt x="36" y="1"/>
                    </a:lnTo>
                    <a:lnTo>
                      <a:pt x="40" y="0"/>
                    </a:lnTo>
                    <a:lnTo>
                      <a:pt x="36" y="0"/>
                    </a:lnTo>
                    <a:lnTo>
                      <a:pt x="35" y="0"/>
                    </a:lnTo>
                    <a:close/>
                  </a:path>
                </a:pathLst>
              </a:custGeom>
              <a:solidFill>
                <a:srgbClr val="4747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1" name="Freeform 1763">
                <a:extLst>
                  <a:ext uri="{FF2B5EF4-FFF2-40B4-BE49-F238E27FC236}">
                    <a16:creationId xmlns:a16="http://schemas.microsoft.com/office/drawing/2014/main" id="{C1ED293A-3A5D-4541-8369-FCBC77A0454F}"/>
                  </a:ext>
                </a:extLst>
              </p:cNvPr>
              <p:cNvSpPr>
                <a:spLocks/>
              </p:cNvSpPr>
              <p:nvPr/>
            </p:nvSpPr>
            <p:spPr bwMode="auto">
              <a:xfrm>
                <a:off x="1277" y="3269"/>
                <a:ext cx="22" cy="11"/>
              </a:xfrm>
              <a:custGeom>
                <a:avLst/>
                <a:gdLst>
                  <a:gd name="T0" fmla="*/ 0 w 22"/>
                  <a:gd name="T1" fmla="*/ 7 h 11"/>
                  <a:gd name="T2" fmla="*/ 1 w 22"/>
                  <a:gd name="T3" fmla="*/ 5 h 11"/>
                  <a:gd name="T4" fmla="*/ 4 w 22"/>
                  <a:gd name="T5" fmla="*/ 3 h 11"/>
                  <a:gd name="T6" fmla="*/ 8 w 22"/>
                  <a:gd name="T7" fmla="*/ 3 h 11"/>
                  <a:gd name="T8" fmla="*/ 9 w 22"/>
                  <a:gd name="T9" fmla="*/ 3 h 11"/>
                  <a:gd name="T10" fmla="*/ 12 w 22"/>
                  <a:gd name="T11" fmla="*/ 2 h 11"/>
                  <a:gd name="T12" fmla="*/ 16 w 22"/>
                  <a:gd name="T13" fmla="*/ 2 h 11"/>
                  <a:gd name="T14" fmla="*/ 17 w 22"/>
                  <a:gd name="T15" fmla="*/ 0 h 11"/>
                  <a:gd name="T16" fmla="*/ 20 w 22"/>
                  <a:gd name="T17" fmla="*/ 0 h 11"/>
                  <a:gd name="T18" fmla="*/ 22 w 22"/>
                  <a:gd name="T19" fmla="*/ 2 h 11"/>
                  <a:gd name="T20" fmla="*/ 22 w 22"/>
                  <a:gd name="T21" fmla="*/ 5 h 11"/>
                  <a:gd name="T22" fmla="*/ 19 w 22"/>
                  <a:gd name="T23" fmla="*/ 7 h 11"/>
                  <a:gd name="T24" fmla="*/ 16 w 22"/>
                  <a:gd name="T25" fmla="*/ 8 h 11"/>
                  <a:gd name="T26" fmla="*/ 12 w 22"/>
                  <a:gd name="T27" fmla="*/ 10 h 11"/>
                  <a:gd name="T28" fmla="*/ 9 w 22"/>
                  <a:gd name="T29" fmla="*/ 10 h 11"/>
                  <a:gd name="T30" fmla="*/ 8 w 22"/>
                  <a:gd name="T31" fmla="*/ 10 h 11"/>
                  <a:gd name="T32" fmla="*/ 4 w 22"/>
                  <a:gd name="T33" fmla="*/ 11 h 11"/>
                  <a:gd name="T34" fmla="*/ 1 w 22"/>
                  <a:gd name="T35" fmla="*/ 10 h 11"/>
                  <a:gd name="T36" fmla="*/ 0 w 22"/>
                  <a:gd name="T37" fmla="*/ 8 h 11"/>
                  <a:gd name="T38" fmla="*/ 0 w 22"/>
                  <a:gd name="T39" fmla="*/ 7 h 1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2" h="11">
                    <a:moveTo>
                      <a:pt x="0" y="7"/>
                    </a:moveTo>
                    <a:lnTo>
                      <a:pt x="1" y="5"/>
                    </a:lnTo>
                    <a:lnTo>
                      <a:pt x="4" y="3"/>
                    </a:lnTo>
                    <a:lnTo>
                      <a:pt x="8" y="3"/>
                    </a:lnTo>
                    <a:lnTo>
                      <a:pt x="9" y="3"/>
                    </a:lnTo>
                    <a:lnTo>
                      <a:pt x="12" y="2"/>
                    </a:lnTo>
                    <a:lnTo>
                      <a:pt x="16" y="2"/>
                    </a:lnTo>
                    <a:lnTo>
                      <a:pt x="17" y="0"/>
                    </a:lnTo>
                    <a:lnTo>
                      <a:pt x="20" y="0"/>
                    </a:lnTo>
                    <a:lnTo>
                      <a:pt x="22" y="2"/>
                    </a:lnTo>
                    <a:lnTo>
                      <a:pt x="22" y="5"/>
                    </a:lnTo>
                    <a:lnTo>
                      <a:pt x="19" y="7"/>
                    </a:lnTo>
                    <a:lnTo>
                      <a:pt x="16" y="8"/>
                    </a:lnTo>
                    <a:lnTo>
                      <a:pt x="12" y="10"/>
                    </a:lnTo>
                    <a:lnTo>
                      <a:pt x="9" y="10"/>
                    </a:lnTo>
                    <a:lnTo>
                      <a:pt x="8" y="10"/>
                    </a:lnTo>
                    <a:lnTo>
                      <a:pt x="4" y="11"/>
                    </a:lnTo>
                    <a:lnTo>
                      <a:pt x="1" y="10"/>
                    </a:lnTo>
                    <a:lnTo>
                      <a:pt x="0" y="8"/>
                    </a:lnTo>
                    <a:lnTo>
                      <a:pt x="0" y="7"/>
                    </a:lnTo>
                    <a:close/>
                  </a:path>
                </a:pathLst>
              </a:custGeom>
              <a:solidFill>
                <a:srgbClr val="4747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2" name="Freeform 1764">
                <a:extLst>
                  <a:ext uri="{FF2B5EF4-FFF2-40B4-BE49-F238E27FC236}">
                    <a16:creationId xmlns:a16="http://schemas.microsoft.com/office/drawing/2014/main" id="{A20A5D88-C73C-4E1C-9C9F-6CDF21DA57E1}"/>
                  </a:ext>
                </a:extLst>
              </p:cNvPr>
              <p:cNvSpPr>
                <a:spLocks/>
              </p:cNvSpPr>
              <p:nvPr/>
            </p:nvSpPr>
            <p:spPr bwMode="auto">
              <a:xfrm>
                <a:off x="1278" y="3283"/>
                <a:ext cx="23" cy="30"/>
              </a:xfrm>
              <a:custGeom>
                <a:avLst/>
                <a:gdLst>
                  <a:gd name="T0" fmla="*/ 23 w 23"/>
                  <a:gd name="T1" fmla="*/ 0 h 30"/>
                  <a:gd name="T2" fmla="*/ 21 w 23"/>
                  <a:gd name="T3" fmla="*/ 2 h 30"/>
                  <a:gd name="T4" fmla="*/ 19 w 23"/>
                  <a:gd name="T5" fmla="*/ 5 h 30"/>
                  <a:gd name="T6" fmla="*/ 16 w 23"/>
                  <a:gd name="T7" fmla="*/ 5 h 30"/>
                  <a:gd name="T8" fmla="*/ 15 w 23"/>
                  <a:gd name="T9" fmla="*/ 5 h 30"/>
                  <a:gd name="T10" fmla="*/ 11 w 23"/>
                  <a:gd name="T11" fmla="*/ 6 h 30"/>
                  <a:gd name="T12" fmla="*/ 8 w 23"/>
                  <a:gd name="T13" fmla="*/ 6 h 30"/>
                  <a:gd name="T14" fmla="*/ 5 w 23"/>
                  <a:gd name="T15" fmla="*/ 6 h 30"/>
                  <a:gd name="T16" fmla="*/ 5 w 23"/>
                  <a:gd name="T17" fmla="*/ 9 h 30"/>
                  <a:gd name="T18" fmla="*/ 8 w 23"/>
                  <a:gd name="T19" fmla="*/ 11 h 30"/>
                  <a:gd name="T20" fmla="*/ 7 w 23"/>
                  <a:gd name="T21" fmla="*/ 14 h 30"/>
                  <a:gd name="T22" fmla="*/ 3 w 23"/>
                  <a:gd name="T23" fmla="*/ 14 h 30"/>
                  <a:gd name="T24" fmla="*/ 3 w 23"/>
                  <a:gd name="T25" fmla="*/ 17 h 30"/>
                  <a:gd name="T26" fmla="*/ 2 w 23"/>
                  <a:gd name="T27" fmla="*/ 17 h 30"/>
                  <a:gd name="T28" fmla="*/ 2 w 23"/>
                  <a:gd name="T29" fmla="*/ 20 h 30"/>
                  <a:gd name="T30" fmla="*/ 0 w 23"/>
                  <a:gd name="T31" fmla="*/ 21 h 30"/>
                  <a:gd name="T32" fmla="*/ 0 w 23"/>
                  <a:gd name="T33" fmla="*/ 24 h 30"/>
                  <a:gd name="T34" fmla="*/ 0 w 23"/>
                  <a:gd name="T35" fmla="*/ 26 h 30"/>
                  <a:gd name="T36" fmla="*/ 0 w 23"/>
                  <a:gd name="T37" fmla="*/ 29 h 30"/>
                  <a:gd name="T38" fmla="*/ 0 w 23"/>
                  <a:gd name="T39" fmla="*/ 30 h 30"/>
                  <a:gd name="T40" fmla="*/ 3 w 23"/>
                  <a:gd name="T41" fmla="*/ 30 h 30"/>
                  <a:gd name="T42" fmla="*/ 3 w 23"/>
                  <a:gd name="T43" fmla="*/ 27 h 30"/>
                  <a:gd name="T44" fmla="*/ 3 w 23"/>
                  <a:gd name="T45" fmla="*/ 26 h 30"/>
                  <a:gd name="T46" fmla="*/ 5 w 23"/>
                  <a:gd name="T47" fmla="*/ 23 h 30"/>
                  <a:gd name="T48" fmla="*/ 5 w 23"/>
                  <a:gd name="T49" fmla="*/ 21 h 30"/>
                  <a:gd name="T50" fmla="*/ 8 w 23"/>
                  <a:gd name="T51" fmla="*/ 20 h 30"/>
                  <a:gd name="T52" fmla="*/ 10 w 23"/>
                  <a:gd name="T53" fmla="*/ 18 h 30"/>
                  <a:gd name="T54" fmla="*/ 11 w 23"/>
                  <a:gd name="T55" fmla="*/ 15 h 30"/>
                  <a:gd name="T56" fmla="*/ 15 w 23"/>
                  <a:gd name="T57" fmla="*/ 15 h 30"/>
                  <a:gd name="T58" fmla="*/ 16 w 23"/>
                  <a:gd name="T59" fmla="*/ 12 h 30"/>
                  <a:gd name="T60" fmla="*/ 18 w 23"/>
                  <a:gd name="T61" fmla="*/ 11 h 30"/>
                  <a:gd name="T62" fmla="*/ 21 w 23"/>
                  <a:gd name="T63" fmla="*/ 9 h 30"/>
                  <a:gd name="T64" fmla="*/ 23 w 23"/>
                  <a:gd name="T65" fmla="*/ 6 h 30"/>
                  <a:gd name="T66" fmla="*/ 23 w 23"/>
                  <a:gd name="T67" fmla="*/ 5 h 30"/>
                  <a:gd name="T68" fmla="*/ 23 w 23"/>
                  <a:gd name="T69" fmla="*/ 2 h 30"/>
                  <a:gd name="T70" fmla="*/ 23 w 23"/>
                  <a:gd name="T71" fmla="*/ 0 h 30"/>
                  <a:gd name="T72" fmla="*/ 23 w 23"/>
                  <a:gd name="T73" fmla="*/ 0 h 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3" h="30">
                    <a:moveTo>
                      <a:pt x="23" y="0"/>
                    </a:moveTo>
                    <a:lnTo>
                      <a:pt x="21" y="2"/>
                    </a:lnTo>
                    <a:lnTo>
                      <a:pt x="19" y="5"/>
                    </a:lnTo>
                    <a:lnTo>
                      <a:pt x="16" y="5"/>
                    </a:lnTo>
                    <a:lnTo>
                      <a:pt x="15" y="5"/>
                    </a:lnTo>
                    <a:lnTo>
                      <a:pt x="11" y="6"/>
                    </a:lnTo>
                    <a:lnTo>
                      <a:pt x="8" y="6"/>
                    </a:lnTo>
                    <a:lnTo>
                      <a:pt x="5" y="6"/>
                    </a:lnTo>
                    <a:lnTo>
                      <a:pt x="5" y="9"/>
                    </a:lnTo>
                    <a:lnTo>
                      <a:pt x="8" y="11"/>
                    </a:lnTo>
                    <a:lnTo>
                      <a:pt x="7" y="14"/>
                    </a:lnTo>
                    <a:lnTo>
                      <a:pt x="3" y="14"/>
                    </a:lnTo>
                    <a:lnTo>
                      <a:pt x="3" y="17"/>
                    </a:lnTo>
                    <a:lnTo>
                      <a:pt x="2" y="17"/>
                    </a:lnTo>
                    <a:lnTo>
                      <a:pt x="2" y="20"/>
                    </a:lnTo>
                    <a:lnTo>
                      <a:pt x="0" y="21"/>
                    </a:lnTo>
                    <a:lnTo>
                      <a:pt x="0" y="24"/>
                    </a:lnTo>
                    <a:lnTo>
                      <a:pt x="0" y="26"/>
                    </a:lnTo>
                    <a:lnTo>
                      <a:pt x="0" y="29"/>
                    </a:lnTo>
                    <a:lnTo>
                      <a:pt x="0" y="30"/>
                    </a:lnTo>
                    <a:lnTo>
                      <a:pt x="3" y="30"/>
                    </a:lnTo>
                    <a:lnTo>
                      <a:pt x="3" y="27"/>
                    </a:lnTo>
                    <a:lnTo>
                      <a:pt x="3" y="26"/>
                    </a:lnTo>
                    <a:lnTo>
                      <a:pt x="5" y="23"/>
                    </a:lnTo>
                    <a:lnTo>
                      <a:pt x="5" y="21"/>
                    </a:lnTo>
                    <a:lnTo>
                      <a:pt x="8" y="20"/>
                    </a:lnTo>
                    <a:lnTo>
                      <a:pt x="10" y="18"/>
                    </a:lnTo>
                    <a:lnTo>
                      <a:pt x="11" y="15"/>
                    </a:lnTo>
                    <a:lnTo>
                      <a:pt x="15" y="15"/>
                    </a:lnTo>
                    <a:lnTo>
                      <a:pt x="16" y="12"/>
                    </a:lnTo>
                    <a:lnTo>
                      <a:pt x="18" y="11"/>
                    </a:lnTo>
                    <a:lnTo>
                      <a:pt x="21" y="9"/>
                    </a:lnTo>
                    <a:lnTo>
                      <a:pt x="23" y="6"/>
                    </a:lnTo>
                    <a:lnTo>
                      <a:pt x="23" y="5"/>
                    </a:lnTo>
                    <a:lnTo>
                      <a:pt x="23" y="2"/>
                    </a:lnTo>
                    <a:lnTo>
                      <a:pt x="23" y="0"/>
                    </a:lnTo>
                    <a:close/>
                  </a:path>
                </a:pathLst>
              </a:custGeom>
              <a:solidFill>
                <a:srgbClr val="4747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3" name="Freeform 1765">
                <a:extLst>
                  <a:ext uri="{FF2B5EF4-FFF2-40B4-BE49-F238E27FC236}">
                    <a16:creationId xmlns:a16="http://schemas.microsoft.com/office/drawing/2014/main" id="{352533F6-D264-48DC-9F49-599ACFD2A402}"/>
                  </a:ext>
                </a:extLst>
              </p:cNvPr>
              <p:cNvSpPr>
                <a:spLocks/>
              </p:cNvSpPr>
              <p:nvPr/>
            </p:nvSpPr>
            <p:spPr bwMode="auto">
              <a:xfrm>
                <a:off x="1103" y="3286"/>
                <a:ext cx="94" cy="41"/>
              </a:xfrm>
              <a:custGeom>
                <a:avLst/>
                <a:gdLst>
                  <a:gd name="T0" fmla="*/ 8 w 94"/>
                  <a:gd name="T1" fmla="*/ 27 h 41"/>
                  <a:gd name="T2" fmla="*/ 14 w 94"/>
                  <a:gd name="T3" fmla="*/ 27 h 41"/>
                  <a:gd name="T4" fmla="*/ 17 w 94"/>
                  <a:gd name="T5" fmla="*/ 24 h 41"/>
                  <a:gd name="T6" fmla="*/ 24 w 94"/>
                  <a:gd name="T7" fmla="*/ 24 h 41"/>
                  <a:gd name="T8" fmla="*/ 29 w 94"/>
                  <a:gd name="T9" fmla="*/ 23 h 41"/>
                  <a:gd name="T10" fmla="*/ 35 w 94"/>
                  <a:gd name="T11" fmla="*/ 20 h 41"/>
                  <a:gd name="T12" fmla="*/ 40 w 94"/>
                  <a:gd name="T13" fmla="*/ 20 h 41"/>
                  <a:gd name="T14" fmla="*/ 45 w 94"/>
                  <a:gd name="T15" fmla="*/ 20 h 41"/>
                  <a:gd name="T16" fmla="*/ 53 w 94"/>
                  <a:gd name="T17" fmla="*/ 21 h 41"/>
                  <a:gd name="T18" fmla="*/ 62 w 94"/>
                  <a:gd name="T19" fmla="*/ 23 h 41"/>
                  <a:gd name="T20" fmla="*/ 65 w 94"/>
                  <a:gd name="T21" fmla="*/ 27 h 41"/>
                  <a:gd name="T22" fmla="*/ 70 w 94"/>
                  <a:gd name="T23" fmla="*/ 30 h 41"/>
                  <a:gd name="T24" fmla="*/ 70 w 94"/>
                  <a:gd name="T25" fmla="*/ 35 h 41"/>
                  <a:gd name="T26" fmla="*/ 73 w 94"/>
                  <a:gd name="T27" fmla="*/ 38 h 41"/>
                  <a:gd name="T28" fmla="*/ 80 w 94"/>
                  <a:gd name="T29" fmla="*/ 41 h 41"/>
                  <a:gd name="T30" fmla="*/ 84 w 94"/>
                  <a:gd name="T31" fmla="*/ 41 h 41"/>
                  <a:gd name="T32" fmla="*/ 91 w 94"/>
                  <a:gd name="T33" fmla="*/ 40 h 41"/>
                  <a:gd name="T34" fmla="*/ 86 w 94"/>
                  <a:gd name="T35" fmla="*/ 37 h 41"/>
                  <a:gd name="T36" fmla="*/ 81 w 94"/>
                  <a:gd name="T37" fmla="*/ 37 h 41"/>
                  <a:gd name="T38" fmla="*/ 78 w 94"/>
                  <a:gd name="T39" fmla="*/ 32 h 41"/>
                  <a:gd name="T40" fmla="*/ 78 w 94"/>
                  <a:gd name="T41" fmla="*/ 27 h 41"/>
                  <a:gd name="T42" fmla="*/ 83 w 94"/>
                  <a:gd name="T43" fmla="*/ 27 h 41"/>
                  <a:gd name="T44" fmla="*/ 88 w 94"/>
                  <a:gd name="T45" fmla="*/ 26 h 41"/>
                  <a:gd name="T46" fmla="*/ 92 w 94"/>
                  <a:gd name="T47" fmla="*/ 23 h 41"/>
                  <a:gd name="T48" fmla="*/ 91 w 94"/>
                  <a:gd name="T49" fmla="*/ 20 h 41"/>
                  <a:gd name="T50" fmla="*/ 86 w 94"/>
                  <a:gd name="T51" fmla="*/ 23 h 41"/>
                  <a:gd name="T52" fmla="*/ 80 w 94"/>
                  <a:gd name="T53" fmla="*/ 23 h 41"/>
                  <a:gd name="T54" fmla="*/ 75 w 94"/>
                  <a:gd name="T55" fmla="*/ 21 h 41"/>
                  <a:gd name="T56" fmla="*/ 70 w 94"/>
                  <a:gd name="T57" fmla="*/ 18 h 41"/>
                  <a:gd name="T58" fmla="*/ 70 w 94"/>
                  <a:gd name="T59" fmla="*/ 15 h 41"/>
                  <a:gd name="T60" fmla="*/ 70 w 94"/>
                  <a:gd name="T61" fmla="*/ 11 h 41"/>
                  <a:gd name="T62" fmla="*/ 76 w 94"/>
                  <a:gd name="T63" fmla="*/ 6 h 41"/>
                  <a:gd name="T64" fmla="*/ 78 w 94"/>
                  <a:gd name="T65" fmla="*/ 2 h 41"/>
                  <a:gd name="T66" fmla="*/ 76 w 94"/>
                  <a:gd name="T67" fmla="*/ 0 h 41"/>
                  <a:gd name="T68" fmla="*/ 70 w 94"/>
                  <a:gd name="T69" fmla="*/ 3 h 41"/>
                  <a:gd name="T70" fmla="*/ 65 w 94"/>
                  <a:gd name="T71" fmla="*/ 6 h 41"/>
                  <a:gd name="T72" fmla="*/ 61 w 94"/>
                  <a:gd name="T73" fmla="*/ 9 h 41"/>
                  <a:gd name="T74" fmla="*/ 54 w 94"/>
                  <a:gd name="T75" fmla="*/ 11 h 41"/>
                  <a:gd name="T76" fmla="*/ 48 w 94"/>
                  <a:gd name="T77" fmla="*/ 12 h 41"/>
                  <a:gd name="T78" fmla="*/ 43 w 94"/>
                  <a:gd name="T79" fmla="*/ 12 h 41"/>
                  <a:gd name="T80" fmla="*/ 37 w 94"/>
                  <a:gd name="T81" fmla="*/ 11 h 41"/>
                  <a:gd name="T82" fmla="*/ 32 w 94"/>
                  <a:gd name="T83" fmla="*/ 11 h 41"/>
                  <a:gd name="T84" fmla="*/ 25 w 94"/>
                  <a:gd name="T85" fmla="*/ 12 h 41"/>
                  <a:gd name="T86" fmla="*/ 17 w 94"/>
                  <a:gd name="T87" fmla="*/ 17 h 41"/>
                  <a:gd name="T88" fmla="*/ 11 w 94"/>
                  <a:gd name="T89" fmla="*/ 20 h 41"/>
                  <a:gd name="T90" fmla="*/ 8 w 94"/>
                  <a:gd name="T91" fmla="*/ 23 h 41"/>
                  <a:gd name="T92" fmla="*/ 2 w 94"/>
                  <a:gd name="T93" fmla="*/ 24 h 41"/>
                  <a:gd name="T94" fmla="*/ 5 w 94"/>
                  <a:gd name="T95" fmla="*/ 29 h 4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94" h="41">
                    <a:moveTo>
                      <a:pt x="5" y="29"/>
                    </a:moveTo>
                    <a:lnTo>
                      <a:pt x="8" y="27"/>
                    </a:lnTo>
                    <a:lnTo>
                      <a:pt x="11" y="27"/>
                    </a:lnTo>
                    <a:lnTo>
                      <a:pt x="14" y="27"/>
                    </a:lnTo>
                    <a:lnTo>
                      <a:pt x="16" y="26"/>
                    </a:lnTo>
                    <a:lnTo>
                      <a:pt x="17" y="24"/>
                    </a:lnTo>
                    <a:lnTo>
                      <a:pt x="21" y="23"/>
                    </a:lnTo>
                    <a:lnTo>
                      <a:pt x="24" y="24"/>
                    </a:lnTo>
                    <a:lnTo>
                      <a:pt x="25" y="24"/>
                    </a:lnTo>
                    <a:lnTo>
                      <a:pt x="29" y="23"/>
                    </a:lnTo>
                    <a:lnTo>
                      <a:pt x="32" y="21"/>
                    </a:lnTo>
                    <a:lnTo>
                      <a:pt x="35" y="20"/>
                    </a:lnTo>
                    <a:lnTo>
                      <a:pt x="37" y="20"/>
                    </a:lnTo>
                    <a:lnTo>
                      <a:pt x="40" y="20"/>
                    </a:lnTo>
                    <a:lnTo>
                      <a:pt x="43" y="20"/>
                    </a:lnTo>
                    <a:lnTo>
                      <a:pt x="45" y="20"/>
                    </a:lnTo>
                    <a:lnTo>
                      <a:pt x="49" y="21"/>
                    </a:lnTo>
                    <a:lnTo>
                      <a:pt x="53" y="21"/>
                    </a:lnTo>
                    <a:lnTo>
                      <a:pt x="56" y="23"/>
                    </a:lnTo>
                    <a:lnTo>
                      <a:pt x="62" y="23"/>
                    </a:lnTo>
                    <a:lnTo>
                      <a:pt x="64" y="24"/>
                    </a:lnTo>
                    <a:lnTo>
                      <a:pt x="65" y="27"/>
                    </a:lnTo>
                    <a:lnTo>
                      <a:pt x="67" y="29"/>
                    </a:lnTo>
                    <a:lnTo>
                      <a:pt x="70" y="30"/>
                    </a:lnTo>
                    <a:lnTo>
                      <a:pt x="70" y="32"/>
                    </a:lnTo>
                    <a:lnTo>
                      <a:pt x="70" y="35"/>
                    </a:lnTo>
                    <a:lnTo>
                      <a:pt x="72" y="37"/>
                    </a:lnTo>
                    <a:lnTo>
                      <a:pt x="73" y="38"/>
                    </a:lnTo>
                    <a:lnTo>
                      <a:pt x="76" y="40"/>
                    </a:lnTo>
                    <a:lnTo>
                      <a:pt x="80" y="41"/>
                    </a:lnTo>
                    <a:lnTo>
                      <a:pt x="81" y="41"/>
                    </a:lnTo>
                    <a:lnTo>
                      <a:pt x="84" y="41"/>
                    </a:lnTo>
                    <a:lnTo>
                      <a:pt x="88" y="40"/>
                    </a:lnTo>
                    <a:lnTo>
                      <a:pt x="91" y="40"/>
                    </a:lnTo>
                    <a:lnTo>
                      <a:pt x="89" y="37"/>
                    </a:lnTo>
                    <a:lnTo>
                      <a:pt x="86" y="37"/>
                    </a:lnTo>
                    <a:lnTo>
                      <a:pt x="84" y="37"/>
                    </a:lnTo>
                    <a:lnTo>
                      <a:pt x="81" y="37"/>
                    </a:lnTo>
                    <a:lnTo>
                      <a:pt x="80" y="33"/>
                    </a:lnTo>
                    <a:lnTo>
                      <a:pt x="78" y="32"/>
                    </a:lnTo>
                    <a:lnTo>
                      <a:pt x="78" y="29"/>
                    </a:lnTo>
                    <a:lnTo>
                      <a:pt x="78" y="27"/>
                    </a:lnTo>
                    <a:lnTo>
                      <a:pt x="80" y="26"/>
                    </a:lnTo>
                    <a:lnTo>
                      <a:pt x="83" y="27"/>
                    </a:lnTo>
                    <a:lnTo>
                      <a:pt x="86" y="27"/>
                    </a:lnTo>
                    <a:lnTo>
                      <a:pt x="88" y="26"/>
                    </a:lnTo>
                    <a:lnTo>
                      <a:pt x="91" y="24"/>
                    </a:lnTo>
                    <a:lnTo>
                      <a:pt x="92" y="23"/>
                    </a:lnTo>
                    <a:lnTo>
                      <a:pt x="94" y="20"/>
                    </a:lnTo>
                    <a:lnTo>
                      <a:pt x="91" y="20"/>
                    </a:lnTo>
                    <a:lnTo>
                      <a:pt x="88" y="21"/>
                    </a:lnTo>
                    <a:lnTo>
                      <a:pt x="86" y="23"/>
                    </a:lnTo>
                    <a:lnTo>
                      <a:pt x="83" y="23"/>
                    </a:lnTo>
                    <a:lnTo>
                      <a:pt x="80" y="23"/>
                    </a:lnTo>
                    <a:lnTo>
                      <a:pt x="78" y="21"/>
                    </a:lnTo>
                    <a:lnTo>
                      <a:pt x="75" y="21"/>
                    </a:lnTo>
                    <a:lnTo>
                      <a:pt x="72" y="20"/>
                    </a:lnTo>
                    <a:lnTo>
                      <a:pt x="70" y="18"/>
                    </a:lnTo>
                    <a:lnTo>
                      <a:pt x="67" y="17"/>
                    </a:lnTo>
                    <a:lnTo>
                      <a:pt x="70" y="15"/>
                    </a:lnTo>
                    <a:lnTo>
                      <a:pt x="70" y="12"/>
                    </a:lnTo>
                    <a:lnTo>
                      <a:pt x="70" y="11"/>
                    </a:lnTo>
                    <a:lnTo>
                      <a:pt x="73" y="8"/>
                    </a:lnTo>
                    <a:lnTo>
                      <a:pt x="76" y="6"/>
                    </a:lnTo>
                    <a:lnTo>
                      <a:pt x="78" y="5"/>
                    </a:lnTo>
                    <a:lnTo>
                      <a:pt x="78" y="2"/>
                    </a:lnTo>
                    <a:lnTo>
                      <a:pt x="78" y="0"/>
                    </a:lnTo>
                    <a:lnTo>
                      <a:pt x="76" y="0"/>
                    </a:lnTo>
                    <a:lnTo>
                      <a:pt x="73" y="2"/>
                    </a:lnTo>
                    <a:lnTo>
                      <a:pt x="70" y="3"/>
                    </a:lnTo>
                    <a:lnTo>
                      <a:pt x="67" y="5"/>
                    </a:lnTo>
                    <a:lnTo>
                      <a:pt x="65" y="6"/>
                    </a:lnTo>
                    <a:lnTo>
                      <a:pt x="64" y="9"/>
                    </a:lnTo>
                    <a:lnTo>
                      <a:pt x="61" y="9"/>
                    </a:lnTo>
                    <a:lnTo>
                      <a:pt x="57" y="11"/>
                    </a:lnTo>
                    <a:lnTo>
                      <a:pt x="54" y="11"/>
                    </a:lnTo>
                    <a:lnTo>
                      <a:pt x="51" y="12"/>
                    </a:lnTo>
                    <a:lnTo>
                      <a:pt x="48" y="12"/>
                    </a:lnTo>
                    <a:lnTo>
                      <a:pt x="45" y="12"/>
                    </a:lnTo>
                    <a:lnTo>
                      <a:pt x="43" y="12"/>
                    </a:lnTo>
                    <a:lnTo>
                      <a:pt x="40" y="12"/>
                    </a:lnTo>
                    <a:lnTo>
                      <a:pt x="37" y="11"/>
                    </a:lnTo>
                    <a:lnTo>
                      <a:pt x="35" y="11"/>
                    </a:lnTo>
                    <a:lnTo>
                      <a:pt x="32" y="11"/>
                    </a:lnTo>
                    <a:lnTo>
                      <a:pt x="29" y="11"/>
                    </a:lnTo>
                    <a:lnTo>
                      <a:pt x="25" y="12"/>
                    </a:lnTo>
                    <a:lnTo>
                      <a:pt x="19" y="14"/>
                    </a:lnTo>
                    <a:lnTo>
                      <a:pt x="17" y="17"/>
                    </a:lnTo>
                    <a:lnTo>
                      <a:pt x="14" y="18"/>
                    </a:lnTo>
                    <a:lnTo>
                      <a:pt x="11" y="20"/>
                    </a:lnTo>
                    <a:lnTo>
                      <a:pt x="9" y="23"/>
                    </a:lnTo>
                    <a:lnTo>
                      <a:pt x="8" y="23"/>
                    </a:lnTo>
                    <a:lnTo>
                      <a:pt x="5" y="24"/>
                    </a:lnTo>
                    <a:lnTo>
                      <a:pt x="2" y="24"/>
                    </a:lnTo>
                    <a:lnTo>
                      <a:pt x="0" y="26"/>
                    </a:lnTo>
                    <a:lnTo>
                      <a:pt x="5" y="29"/>
                    </a:lnTo>
                    <a:close/>
                  </a:path>
                </a:pathLst>
              </a:custGeom>
              <a:solidFill>
                <a:srgbClr val="4747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4" name="Freeform 1766">
                <a:extLst>
                  <a:ext uri="{FF2B5EF4-FFF2-40B4-BE49-F238E27FC236}">
                    <a16:creationId xmlns:a16="http://schemas.microsoft.com/office/drawing/2014/main" id="{BE55C302-B287-4AD4-8010-84533192BFC2}"/>
                  </a:ext>
                </a:extLst>
              </p:cNvPr>
              <p:cNvSpPr>
                <a:spLocks/>
              </p:cNvSpPr>
              <p:nvPr/>
            </p:nvSpPr>
            <p:spPr bwMode="auto">
              <a:xfrm>
                <a:off x="1065" y="3286"/>
                <a:ext cx="54" cy="24"/>
              </a:xfrm>
              <a:custGeom>
                <a:avLst/>
                <a:gdLst>
                  <a:gd name="T0" fmla="*/ 8 w 54"/>
                  <a:gd name="T1" fmla="*/ 24 h 24"/>
                  <a:gd name="T2" fmla="*/ 9 w 54"/>
                  <a:gd name="T3" fmla="*/ 23 h 24"/>
                  <a:gd name="T4" fmla="*/ 12 w 54"/>
                  <a:gd name="T5" fmla="*/ 21 h 24"/>
                  <a:gd name="T6" fmla="*/ 16 w 54"/>
                  <a:gd name="T7" fmla="*/ 20 h 24"/>
                  <a:gd name="T8" fmla="*/ 17 w 54"/>
                  <a:gd name="T9" fmla="*/ 18 h 24"/>
                  <a:gd name="T10" fmla="*/ 17 w 54"/>
                  <a:gd name="T11" fmla="*/ 15 h 24"/>
                  <a:gd name="T12" fmla="*/ 20 w 54"/>
                  <a:gd name="T13" fmla="*/ 14 h 24"/>
                  <a:gd name="T14" fmla="*/ 22 w 54"/>
                  <a:gd name="T15" fmla="*/ 14 h 24"/>
                  <a:gd name="T16" fmla="*/ 25 w 54"/>
                  <a:gd name="T17" fmla="*/ 15 h 24"/>
                  <a:gd name="T18" fmla="*/ 28 w 54"/>
                  <a:gd name="T19" fmla="*/ 14 h 24"/>
                  <a:gd name="T20" fmla="*/ 30 w 54"/>
                  <a:gd name="T21" fmla="*/ 12 h 24"/>
                  <a:gd name="T22" fmla="*/ 33 w 54"/>
                  <a:gd name="T23" fmla="*/ 14 h 24"/>
                  <a:gd name="T24" fmla="*/ 35 w 54"/>
                  <a:gd name="T25" fmla="*/ 15 h 24"/>
                  <a:gd name="T26" fmla="*/ 38 w 54"/>
                  <a:gd name="T27" fmla="*/ 15 h 24"/>
                  <a:gd name="T28" fmla="*/ 41 w 54"/>
                  <a:gd name="T29" fmla="*/ 15 h 24"/>
                  <a:gd name="T30" fmla="*/ 44 w 54"/>
                  <a:gd name="T31" fmla="*/ 14 h 24"/>
                  <a:gd name="T32" fmla="*/ 46 w 54"/>
                  <a:gd name="T33" fmla="*/ 12 h 24"/>
                  <a:gd name="T34" fmla="*/ 49 w 54"/>
                  <a:gd name="T35" fmla="*/ 12 h 24"/>
                  <a:gd name="T36" fmla="*/ 52 w 54"/>
                  <a:gd name="T37" fmla="*/ 11 h 24"/>
                  <a:gd name="T38" fmla="*/ 54 w 54"/>
                  <a:gd name="T39" fmla="*/ 8 h 24"/>
                  <a:gd name="T40" fmla="*/ 54 w 54"/>
                  <a:gd name="T41" fmla="*/ 6 h 24"/>
                  <a:gd name="T42" fmla="*/ 51 w 54"/>
                  <a:gd name="T43" fmla="*/ 6 h 24"/>
                  <a:gd name="T44" fmla="*/ 47 w 54"/>
                  <a:gd name="T45" fmla="*/ 8 h 24"/>
                  <a:gd name="T46" fmla="*/ 46 w 54"/>
                  <a:gd name="T47" fmla="*/ 8 h 24"/>
                  <a:gd name="T48" fmla="*/ 43 w 54"/>
                  <a:gd name="T49" fmla="*/ 9 h 24"/>
                  <a:gd name="T50" fmla="*/ 41 w 54"/>
                  <a:gd name="T51" fmla="*/ 6 h 24"/>
                  <a:gd name="T52" fmla="*/ 40 w 54"/>
                  <a:gd name="T53" fmla="*/ 5 h 24"/>
                  <a:gd name="T54" fmla="*/ 40 w 54"/>
                  <a:gd name="T55" fmla="*/ 2 h 24"/>
                  <a:gd name="T56" fmla="*/ 41 w 54"/>
                  <a:gd name="T57" fmla="*/ 0 h 24"/>
                  <a:gd name="T58" fmla="*/ 40 w 54"/>
                  <a:gd name="T59" fmla="*/ 0 h 24"/>
                  <a:gd name="T60" fmla="*/ 33 w 54"/>
                  <a:gd name="T61" fmla="*/ 0 h 24"/>
                  <a:gd name="T62" fmla="*/ 33 w 54"/>
                  <a:gd name="T63" fmla="*/ 3 h 24"/>
                  <a:gd name="T64" fmla="*/ 32 w 54"/>
                  <a:gd name="T65" fmla="*/ 5 h 24"/>
                  <a:gd name="T66" fmla="*/ 28 w 54"/>
                  <a:gd name="T67" fmla="*/ 5 h 24"/>
                  <a:gd name="T68" fmla="*/ 27 w 54"/>
                  <a:gd name="T69" fmla="*/ 6 h 24"/>
                  <a:gd name="T70" fmla="*/ 24 w 54"/>
                  <a:gd name="T71" fmla="*/ 6 h 24"/>
                  <a:gd name="T72" fmla="*/ 22 w 54"/>
                  <a:gd name="T73" fmla="*/ 8 h 24"/>
                  <a:gd name="T74" fmla="*/ 25 w 54"/>
                  <a:gd name="T75" fmla="*/ 8 h 24"/>
                  <a:gd name="T76" fmla="*/ 24 w 54"/>
                  <a:gd name="T77" fmla="*/ 11 h 24"/>
                  <a:gd name="T78" fmla="*/ 22 w 54"/>
                  <a:gd name="T79" fmla="*/ 11 h 24"/>
                  <a:gd name="T80" fmla="*/ 19 w 54"/>
                  <a:gd name="T81" fmla="*/ 12 h 24"/>
                  <a:gd name="T82" fmla="*/ 16 w 54"/>
                  <a:gd name="T83" fmla="*/ 12 h 24"/>
                  <a:gd name="T84" fmla="*/ 12 w 54"/>
                  <a:gd name="T85" fmla="*/ 14 h 24"/>
                  <a:gd name="T86" fmla="*/ 9 w 54"/>
                  <a:gd name="T87" fmla="*/ 14 h 24"/>
                  <a:gd name="T88" fmla="*/ 8 w 54"/>
                  <a:gd name="T89" fmla="*/ 14 h 24"/>
                  <a:gd name="T90" fmla="*/ 8 w 54"/>
                  <a:gd name="T91" fmla="*/ 15 h 24"/>
                  <a:gd name="T92" fmla="*/ 4 w 54"/>
                  <a:gd name="T93" fmla="*/ 17 h 24"/>
                  <a:gd name="T94" fmla="*/ 3 w 54"/>
                  <a:gd name="T95" fmla="*/ 20 h 24"/>
                  <a:gd name="T96" fmla="*/ 1 w 54"/>
                  <a:gd name="T97" fmla="*/ 20 h 24"/>
                  <a:gd name="T98" fmla="*/ 0 w 54"/>
                  <a:gd name="T99" fmla="*/ 21 h 24"/>
                  <a:gd name="T100" fmla="*/ 8 w 54"/>
                  <a:gd name="T101" fmla="*/ 24 h 2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4" h="24">
                    <a:moveTo>
                      <a:pt x="8" y="24"/>
                    </a:moveTo>
                    <a:lnTo>
                      <a:pt x="9" y="23"/>
                    </a:lnTo>
                    <a:lnTo>
                      <a:pt x="12" y="21"/>
                    </a:lnTo>
                    <a:lnTo>
                      <a:pt x="16" y="20"/>
                    </a:lnTo>
                    <a:lnTo>
                      <a:pt x="17" y="18"/>
                    </a:lnTo>
                    <a:lnTo>
                      <a:pt x="17" y="15"/>
                    </a:lnTo>
                    <a:lnTo>
                      <a:pt x="20" y="14"/>
                    </a:lnTo>
                    <a:lnTo>
                      <a:pt x="22" y="14"/>
                    </a:lnTo>
                    <a:lnTo>
                      <a:pt x="25" y="15"/>
                    </a:lnTo>
                    <a:lnTo>
                      <a:pt x="28" y="14"/>
                    </a:lnTo>
                    <a:lnTo>
                      <a:pt x="30" y="12"/>
                    </a:lnTo>
                    <a:lnTo>
                      <a:pt x="33" y="14"/>
                    </a:lnTo>
                    <a:lnTo>
                      <a:pt x="35" y="15"/>
                    </a:lnTo>
                    <a:lnTo>
                      <a:pt x="38" y="15"/>
                    </a:lnTo>
                    <a:lnTo>
                      <a:pt x="41" y="15"/>
                    </a:lnTo>
                    <a:lnTo>
                      <a:pt x="44" y="14"/>
                    </a:lnTo>
                    <a:lnTo>
                      <a:pt x="46" y="12"/>
                    </a:lnTo>
                    <a:lnTo>
                      <a:pt x="49" y="12"/>
                    </a:lnTo>
                    <a:lnTo>
                      <a:pt x="52" y="11"/>
                    </a:lnTo>
                    <a:lnTo>
                      <a:pt x="54" y="8"/>
                    </a:lnTo>
                    <a:lnTo>
                      <a:pt x="54" y="6"/>
                    </a:lnTo>
                    <a:lnTo>
                      <a:pt x="51" y="6"/>
                    </a:lnTo>
                    <a:lnTo>
                      <a:pt x="47" y="8"/>
                    </a:lnTo>
                    <a:lnTo>
                      <a:pt x="46" y="8"/>
                    </a:lnTo>
                    <a:lnTo>
                      <a:pt x="43" y="9"/>
                    </a:lnTo>
                    <a:lnTo>
                      <a:pt x="41" y="6"/>
                    </a:lnTo>
                    <a:lnTo>
                      <a:pt x="40" y="5"/>
                    </a:lnTo>
                    <a:lnTo>
                      <a:pt x="40" y="2"/>
                    </a:lnTo>
                    <a:lnTo>
                      <a:pt x="41" y="0"/>
                    </a:lnTo>
                    <a:lnTo>
                      <a:pt x="40" y="0"/>
                    </a:lnTo>
                    <a:lnTo>
                      <a:pt x="33" y="0"/>
                    </a:lnTo>
                    <a:lnTo>
                      <a:pt x="33" y="3"/>
                    </a:lnTo>
                    <a:lnTo>
                      <a:pt x="32" y="5"/>
                    </a:lnTo>
                    <a:lnTo>
                      <a:pt x="28" y="5"/>
                    </a:lnTo>
                    <a:lnTo>
                      <a:pt x="27" y="6"/>
                    </a:lnTo>
                    <a:lnTo>
                      <a:pt x="24" y="6"/>
                    </a:lnTo>
                    <a:lnTo>
                      <a:pt x="22" y="8"/>
                    </a:lnTo>
                    <a:lnTo>
                      <a:pt x="25" y="8"/>
                    </a:lnTo>
                    <a:lnTo>
                      <a:pt x="24" y="11"/>
                    </a:lnTo>
                    <a:lnTo>
                      <a:pt x="22" y="11"/>
                    </a:lnTo>
                    <a:lnTo>
                      <a:pt x="19" y="12"/>
                    </a:lnTo>
                    <a:lnTo>
                      <a:pt x="16" y="12"/>
                    </a:lnTo>
                    <a:lnTo>
                      <a:pt x="12" y="14"/>
                    </a:lnTo>
                    <a:lnTo>
                      <a:pt x="9" y="14"/>
                    </a:lnTo>
                    <a:lnTo>
                      <a:pt x="8" y="14"/>
                    </a:lnTo>
                    <a:lnTo>
                      <a:pt x="8" y="15"/>
                    </a:lnTo>
                    <a:lnTo>
                      <a:pt x="4" y="17"/>
                    </a:lnTo>
                    <a:lnTo>
                      <a:pt x="3" y="20"/>
                    </a:lnTo>
                    <a:lnTo>
                      <a:pt x="1" y="20"/>
                    </a:lnTo>
                    <a:lnTo>
                      <a:pt x="0" y="21"/>
                    </a:lnTo>
                    <a:lnTo>
                      <a:pt x="8" y="24"/>
                    </a:lnTo>
                    <a:close/>
                  </a:path>
                </a:pathLst>
              </a:custGeom>
              <a:solidFill>
                <a:srgbClr val="4747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 name="Freeform 1767">
                <a:extLst>
                  <a:ext uri="{FF2B5EF4-FFF2-40B4-BE49-F238E27FC236}">
                    <a16:creationId xmlns:a16="http://schemas.microsoft.com/office/drawing/2014/main" id="{BFD17EAB-4704-4C64-AB11-5D1D5993C759}"/>
                  </a:ext>
                </a:extLst>
              </p:cNvPr>
              <p:cNvSpPr>
                <a:spLocks/>
              </p:cNvSpPr>
              <p:nvPr/>
            </p:nvSpPr>
            <p:spPr bwMode="auto">
              <a:xfrm>
                <a:off x="1261" y="3260"/>
                <a:ext cx="111" cy="87"/>
              </a:xfrm>
              <a:custGeom>
                <a:avLst/>
                <a:gdLst>
                  <a:gd name="T0" fmla="*/ 81 w 111"/>
                  <a:gd name="T1" fmla="*/ 2 h 87"/>
                  <a:gd name="T2" fmla="*/ 91 w 111"/>
                  <a:gd name="T3" fmla="*/ 2 h 87"/>
                  <a:gd name="T4" fmla="*/ 102 w 111"/>
                  <a:gd name="T5" fmla="*/ 5 h 87"/>
                  <a:gd name="T6" fmla="*/ 110 w 111"/>
                  <a:gd name="T7" fmla="*/ 12 h 87"/>
                  <a:gd name="T8" fmla="*/ 105 w 111"/>
                  <a:gd name="T9" fmla="*/ 22 h 87"/>
                  <a:gd name="T10" fmla="*/ 99 w 111"/>
                  <a:gd name="T11" fmla="*/ 29 h 87"/>
                  <a:gd name="T12" fmla="*/ 87 w 111"/>
                  <a:gd name="T13" fmla="*/ 31 h 87"/>
                  <a:gd name="T14" fmla="*/ 86 w 111"/>
                  <a:gd name="T15" fmla="*/ 41 h 87"/>
                  <a:gd name="T16" fmla="*/ 81 w 111"/>
                  <a:gd name="T17" fmla="*/ 47 h 87"/>
                  <a:gd name="T18" fmla="*/ 87 w 111"/>
                  <a:gd name="T19" fmla="*/ 47 h 87"/>
                  <a:gd name="T20" fmla="*/ 91 w 111"/>
                  <a:gd name="T21" fmla="*/ 50 h 87"/>
                  <a:gd name="T22" fmla="*/ 83 w 111"/>
                  <a:gd name="T23" fmla="*/ 55 h 87"/>
                  <a:gd name="T24" fmla="*/ 71 w 111"/>
                  <a:gd name="T25" fmla="*/ 58 h 87"/>
                  <a:gd name="T26" fmla="*/ 79 w 111"/>
                  <a:gd name="T27" fmla="*/ 64 h 87"/>
                  <a:gd name="T28" fmla="*/ 91 w 111"/>
                  <a:gd name="T29" fmla="*/ 61 h 87"/>
                  <a:gd name="T30" fmla="*/ 100 w 111"/>
                  <a:gd name="T31" fmla="*/ 58 h 87"/>
                  <a:gd name="T32" fmla="*/ 111 w 111"/>
                  <a:gd name="T33" fmla="*/ 59 h 87"/>
                  <a:gd name="T34" fmla="*/ 100 w 111"/>
                  <a:gd name="T35" fmla="*/ 61 h 87"/>
                  <a:gd name="T36" fmla="*/ 91 w 111"/>
                  <a:gd name="T37" fmla="*/ 66 h 87"/>
                  <a:gd name="T38" fmla="*/ 81 w 111"/>
                  <a:gd name="T39" fmla="*/ 72 h 87"/>
                  <a:gd name="T40" fmla="*/ 70 w 111"/>
                  <a:gd name="T41" fmla="*/ 70 h 87"/>
                  <a:gd name="T42" fmla="*/ 59 w 111"/>
                  <a:gd name="T43" fmla="*/ 73 h 87"/>
                  <a:gd name="T44" fmla="*/ 52 w 111"/>
                  <a:gd name="T45" fmla="*/ 76 h 87"/>
                  <a:gd name="T46" fmla="*/ 44 w 111"/>
                  <a:gd name="T47" fmla="*/ 84 h 87"/>
                  <a:gd name="T48" fmla="*/ 35 w 111"/>
                  <a:gd name="T49" fmla="*/ 84 h 87"/>
                  <a:gd name="T50" fmla="*/ 22 w 111"/>
                  <a:gd name="T51" fmla="*/ 84 h 87"/>
                  <a:gd name="T52" fmla="*/ 9 w 111"/>
                  <a:gd name="T53" fmla="*/ 85 h 87"/>
                  <a:gd name="T54" fmla="*/ 0 w 111"/>
                  <a:gd name="T55" fmla="*/ 81 h 87"/>
                  <a:gd name="T56" fmla="*/ 11 w 111"/>
                  <a:gd name="T57" fmla="*/ 82 h 87"/>
                  <a:gd name="T58" fmla="*/ 19 w 111"/>
                  <a:gd name="T59" fmla="*/ 78 h 87"/>
                  <a:gd name="T60" fmla="*/ 30 w 111"/>
                  <a:gd name="T61" fmla="*/ 76 h 87"/>
                  <a:gd name="T62" fmla="*/ 41 w 111"/>
                  <a:gd name="T63" fmla="*/ 75 h 87"/>
                  <a:gd name="T64" fmla="*/ 36 w 111"/>
                  <a:gd name="T65" fmla="*/ 67 h 87"/>
                  <a:gd name="T66" fmla="*/ 44 w 111"/>
                  <a:gd name="T67" fmla="*/ 70 h 87"/>
                  <a:gd name="T68" fmla="*/ 57 w 111"/>
                  <a:gd name="T69" fmla="*/ 67 h 87"/>
                  <a:gd name="T70" fmla="*/ 64 w 111"/>
                  <a:gd name="T71" fmla="*/ 58 h 87"/>
                  <a:gd name="T72" fmla="*/ 56 w 111"/>
                  <a:gd name="T73" fmla="*/ 55 h 87"/>
                  <a:gd name="T74" fmla="*/ 57 w 111"/>
                  <a:gd name="T75" fmla="*/ 49 h 87"/>
                  <a:gd name="T76" fmla="*/ 65 w 111"/>
                  <a:gd name="T77" fmla="*/ 47 h 87"/>
                  <a:gd name="T78" fmla="*/ 75 w 111"/>
                  <a:gd name="T79" fmla="*/ 40 h 87"/>
                  <a:gd name="T80" fmla="*/ 73 w 111"/>
                  <a:gd name="T81" fmla="*/ 31 h 87"/>
                  <a:gd name="T82" fmla="*/ 70 w 111"/>
                  <a:gd name="T83" fmla="*/ 26 h 87"/>
                  <a:gd name="T84" fmla="*/ 59 w 111"/>
                  <a:gd name="T85" fmla="*/ 20 h 87"/>
                  <a:gd name="T86" fmla="*/ 68 w 111"/>
                  <a:gd name="T87" fmla="*/ 23 h 87"/>
                  <a:gd name="T88" fmla="*/ 78 w 111"/>
                  <a:gd name="T89" fmla="*/ 26 h 87"/>
                  <a:gd name="T90" fmla="*/ 92 w 111"/>
                  <a:gd name="T91" fmla="*/ 20 h 87"/>
                  <a:gd name="T92" fmla="*/ 97 w 111"/>
                  <a:gd name="T93" fmla="*/ 12 h 87"/>
                  <a:gd name="T94" fmla="*/ 87 w 111"/>
                  <a:gd name="T95" fmla="*/ 9 h 87"/>
                  <a:gd name="T96" fmla="*/ 78 w 111"/>
                  <a:gd name="T97" fmla="*/ 8 h 87"/>
                  <a:gd name="T98" fmla="*/ 73 w 111"/>
                  <a:gd name="T99" fmla="*/ 2 h 8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11" h="87">
                    <a:moveTo>
                      <a:pt x="73" y="2"/>
                    </a:moveTo>
                    <a:lnTo>
                      <a:pt x="76" y="2"/>
                    </a:lnTo>
                    <a:lnTo>
                      <a:pt x="78" y="2"/>
                    </a:lnTo>
                    <a:lnTo>
                      <a:pt x="81" y="2"/>
                    </a:lnTo>
                    <a:lnTo>
                      <a:pt x="84" y="2"/>
                    </a:lnTo>
                    <a:lnTo>
                      <a:pt x="86" y="0"/>
                    </a:lnTo>
                    <a:lnTo>
                      <a:pt x="89" y="0"/>
                    </a:lnTo>
                    <a:lnTo>
                      <a:pt x="91" y="2"/>
                    </a:lnTo>
                    <a:lnTo>
                      <a:pt x="94" y="2"/>
                    </a:lnTo>
                    <a:lnTo>
                      <a:pt x="97" y="5"/>
                    </a:lnTo>
                    <a:lnTo>
                      <a:pt x="99" y="5"/>
                    </a:lnTo>
                    <a:lnTo>
                      <a:pt x="102" y="5"/>
                    </a:lnTo>
                    <a:lnTo>
                      <a:pt x="105" y="6"/>
                    </a:lnTo>
                    <a:lnTo>
                      <a:pt x="105" y="8"/>
                    </a:lnTo>
                    <a:lnTo>
                      <a:pt x="108" y="11"/>
                    </a:lnTo>
                    <a:lnTo>
                      <a:pt x="110" y="12"/>
                    </a:lnTo>
                    <a:lnTo>
                      <a:pt x="110" y="16"/>
                    </a:lnTo>
                    <a:lnTo>
                      <a:pt x="110" y="17"/>
                    </a:lnTo>
                    <a:lnTo>
                      <a:pt x="108" y="20"/>
                    </a:lnTo>
                    <a:lnTo>
                      <a:pt x="105" y="22"/>
                    </a:lnTo>
                    <a:lnTo>
                      <a:pt x="102" y="22"/>
                    </a:lnTo>
                    <a:lnTo>
                      <a:pt x="99" y="25"/>
                    </a:lnTo>
                    <a:lnTo>
                      <a:pt x="99" y="26"/>
                    </a:lnTo>
                    <a:lnTo>
                      <a:pt x="99" y="29"/>
                    </a:lnTo>
                    <a:lnTo>
                      <a:pt x="97" y="31"/>
                    </a:lnTo>
                    <a:lnTo>
                      <a:pt x="94" y="31"/>
                    </a:lnTo>
                    <a:lnTo>
                      <a:pt x="91" y="32"/>
                    </a:lnTo>
                    <a:lnTo>
                      <a:pt x="87" y="31"/>
                    </a:lnTo>
                    <a:lnTo>
                      <a:pt x="86" y="34"/>
                    </a:lnTo>
                    <a:lnTo>
                      <a:pt x="84" y="37"/>
                    </a:lnTo>
                    <a:lnTo>
                      <a:pt x="84" y="38"/>
                    </a:lnTo>
                    <a:lnTo>
                      <a:pt x="86" y="41"/>
                    </a:lnTo>
                    <a:lnTo>
                      <a:pt x="86" y="43"/>
                    </a:lnTo>
                    <a:lnTo>
                      <a:pt x="83" y="44"/>
                    </a:lnTo>
                    <a:lnTo>
                      <a:pt x="81" y="44"/>
                    </a:lnTo>
                    <a:lnTo>
                      <a:pt x="81" y="47"/>
                    </a:lnTo>
                    <a:lnTo>
                      <a:pt x="81" y="49"/>
                    </a:lnTo>
                    <a:lnTo>
                      <a:pt x="83" y="50"/>
                    </a:lnTo>
                    <a:lnTo>
                      <a:pt x="84" y="47"/>
                    </a:lnTo>
                    <a:lnTo>
                      <a:pt x="87" y="47"/>
                    </a:lnTo>
                    <a:lnTo>
                      <a:pt x="91" y="47"/>
                    </a:lnTo>
                    <a:lnTo>
                      <a:pt x="94" y="47"/>
                    </a:lnTo>
                    <a:lnTo>
                      <a:pt x="95" y="50"/>
                    </a:lnTo>
                    <a:lnTo>
                      <a:pt x="91" y="50"/>
                    </a:lnTo>
                    <a:lnTo>
                      <a:pt x="89" y="49"/>
                    </a:lnTo>
                    <a:lnTo>
                      <a:pt x="87" y="52"/>
                    </a:lnTo>
                    <a:lnTo>
                      <a:pt x="84" y="53"/>
                    </a:lnTo>
                    <a:lnTo>
                      <a:pt x="83" y="55"/>
                    </a:lnTo>
                    <a:lnTo>
                      <a:pt x="79" y="55"/>
                    </a:lnTo>
                    <a:lnTo>
                      <a:pt x="76" y="56"/>
                    </a:lnTo>
                    <a:lnTo>
                      <a:pt x="75" y="56"/>
                    </a:lnTo>
                    <a:lnTo>
                      <a:pt x="71" y="58"/>
                    </a:lnTo>
                    <a:lnTo>
                      <a:pt x="71" y="61"/>
                    </a:lnTo>
                    <a:lnTo>
                      <a:pt x="75" y="63"/>
                    </a:lnTo>
                    <a:lnTo>
                      <a:pt x="76" y="64"/>
                    </a:lnTo>
                    <a:lnTo>
                      <a:pt x="79" y="64"/>
                    </a:lnTo>
                    <a:lnTo>
                      <a:pt x="83" y="63"/>
                    </a:lnTo>
                    <a:lnTo>
                      <a:pt x="84" y="63"/>
                    </a:lnTo>
                    <a:lnTo>
                      <a:pt x="87" y="63"/>
                    </a:lnTo>
                    <a:lnTo>
                      <a:pt x="91" y="61"/>
                    </a:lnTo>
                    <a:lnTo>
                      <a:pt x="92" y="59"/>
                    </a:lnTo>
                    <a:lnTo>
                      <a:pt x="95" y="58"/>
                    </a:lnTo>
                    <a:lnTo>
                      <a:pt x="97" y="58"/>
                    </a:lnTo>
                    <a:lnTo>
                      <a:pt x="100" y="58"/>
                    </a:lnTo>
                    <a:lnTo>
                      <a:pt x="103" y="58"/>
                    </a:lnTo>
                    <a:lnTo>
                      <a:pt x="105" y="58"/>
                    </a:lnTo>
                    <a:lnTo>
                      <a:pt x="108" y="58"/>
                    </a:lnTo>
                    <a:lnTo>
                      <a:pt x="111" y="59"/>
                    </a:lnTo>
                    <a:lnTo>
                      <a:pt x="108" y="59"/>
                    </a:lnTo>
                    <a:lnTo>
                      <a:pt x="105" y="61"/>
                    </a:lnTo>
                    <a:lnTo>
                      <a:pt x="103" y="61"/>
                    </a:lnTo>
                    <a:lnTo>
                      <a:pt x="100" y="61"/>
                    </a:lnTo>
                    <a:lnTo>
                      <a:pt x="97" y="61"/>
                    </a:lnTo>
                    <a:lnTo>
                      <a:pt x="95" y="63"/>
                    </a:lnTo>
                    <a:lnTo>
                      <a:pt x="92" y="64"/>
                    </a:lnTo>
                    <a:lnTo>
                      <a:pt x="91" y="66"/>
                    </a:lnTo>
                    <a:lnTo>
                      <a:pt x="87" y="67"/>
                    </a:lnTo>
                    <a:lnTo>
                      <a:pt x="84" y="69"/>
                    </a:lnTo>
                    <a:lnTo>
                      <a:pt x="83" y="69"/>
                    </a:lnTo>
                    <a:lnTo>
                      <a:pt x="81" y="72"/>
                    </a:lnTo>
                    <a:lnTo>
                      <a:pt x="78" y="72"/>
                    </a:lnTo>
                    <a:lnTo>
                      <a:pt x="75" y="72"/>
                    </a:lnTo>
                    <a:lnTo>
                      <a:pt x="71" y="72"/>
                    </a:lnTo>
                    <a:lnTo>
                      <a:pt x="70" y="70"/>
                    </a:lnTo>
                    <a:lnTo>
                      <a:pt x="67" y="70"/>
                    </a:lnTo>
                    <a:lnTo>
                      <a:pt x="64" y="72"/>
                    </a:lnTo>
                    <a:lnTo>
                      <a:pt x="62" y="73"/>
                    </a:lnTo>
                    <a:lnTo>
                      <a:pt x="59" y="73"/>
                    </a:lnTo>
                    <a:lnTo>
                      <a:pt x="57" y="70"/>
                    </a:lnTo>
                    <a:lnTo>
                      <a:pt x="56" y="73"/>
                    </a:lnTo>
                    <a:lnTo>
                      <a:pt x="56" y="75"/>
                    </a:lnTo>
                    <a:lnTo>
                      <a:pt x="52" y="76"/>
                    </a:lnTo>
                    <a:lnTo>
                      <a:pt x="51" y="79"/>
                    </a:lnTo>
                    <a:lnTo>
                      <a:pt x="51" y="82"/>
                    </a:lnTo>
                    <a:lnTo>
                      <a:pt x="48" y="84"/>
                    </a:lnTo>
                    <a:lnTo>
                      <a:pt x="44" y="84"/>
                    </a:lnTo>
                    <a:lnTo>
                      <a:pt x="43" y="84"/>
                    </a:lnTo>
                    <a:lnTo>
                      <a:pt x="40" y="81"/>
                    </a:lnTo>
                    <a:lnTo>
                      <a:pt x="36" y="82"/>
                    </a:lnTo>
                    <a:lnTo>
                      <a:pt x="35" y="84"/>
                    </a:lnTo>
                    <a:lnTo>
                      <a:pt x="32" y="84"/>
                    </a:lnTo>
                    <a:lnTo>
                      <a:pt x="28" y="84"/>
                    </a:lnTo>
                    <a:lnTo>
                      <a:pt x="24" y="85"/>
                    </a:lnTo>
                    <a:lnTo>
                      <a:pt x="22" y="84"/>
                    </a:lnTo>
                    <a:lnTo>
                      <a:pt x="19" y="84"/>
                    </a:lnTo>
                    <a:lnTo>
                      <a:pt x="16" y="87"/>
                    </a:lnTo>
                    <a:lnTo>
                      <a:pt x="13" y="85"/>
                    </a:lnTo>
                    <a:lnTo>
                      <a:pt x="9" y="85"/>
                    </a:lnTo>
                    <a:lnTo>
                      <a:pt x="8" y="85"/>
                    </a:lnTo>
                    <a:lnTo>
                      <a:pt x="5" y="84"/>
                    </a:lnTo>
                    <a:lnTo>
                      <a:pt x="1" y="84"/>
                    </a:lnTo>
                    <a:lnTo>
                      <a:pt x="0" y="81"/>
                    </a:lnTo>
                    <a:lnTo>
                      <a:pt x="3" y="81"/>
                    </a:lnTo>
                    <a:lnTo>
                      <a:pt x="5" y="81"/>
                    </a:lnTo>
                    <a:lnTo>
                      <a:pt x="8" y="82"/>
                    </a:lnTo>
                    <a:lnTo>
                      <a:pt x="11" y="82"/>
                    </a:lnTo>
                    <a:lnTo>
                      <a:pt x="16" y="81"/>
                    </a:lnTo>
                    <a:lnTo>
                      <a:pt x="17" y="81"/>
                    </a:lnTo>
                    <a:lnTo>
                      <a:pt x="20" y="81"/>
                    </a:lnTo>
                    <a:lnTo>
                      <a:pt x="19" y="78"/>
                    </a:lnTo>
                    <a:lnTo>
                      <a:pt x="19" y="76"/>
                    </a:lnTo>
                    <a:lnTo>
                      <a:pt x="25" y="76"/>
                    </a:lnTo>
                    <a:lnTo>
                      <a:pt x="28" y="78"/>
                    </a:lnTo>
                    <a:lnTo>
                      <a:pt x="30" y="76"/>
                    </a:lnTo>
                    <a:lnTo>
                      <a:pt x="33" y="76"/>
                    </a:lnTo>
                    <a:lnTo>
                      <a:pt x="36" y="75"/>
                    </a:lnTo>
                    <a:lnTo>
                      <a:pt x="38" y="75"/>
                    </a:lnTo>
                    <a:lnTo>
                      <a:pt x="41" y="75"/>
                    </a:lnTo>
                    <a:lnTo>
                      <a:pt x="43" y="72"/>
                    </a:lnTo>
                    <a:lnTo>
                      <a:pt x="41" y="70"/>
                    </a:lnTo>
                    <a:lnTo>
                      <a:pt x="38" y="70"/>
                    </a:lnTo>
                    <a:lnTo>
                      <a:pt x="36" y="67"/>
                    </a:lnTo>
                    <a:lnTo>
                      <a:pt x="38" y="67"/>
                    </a:lnTo>
                    <a:lnTo>
                      <a:pt x="41" y="67"/>
                    </a:lnTo>
                    <a:lnTo>
                      <a:pt x="43" y="70"/>
                    </a:lnTo>
                    <a:lnTo>
                      <a:pt x="44" y="70"/>
                    </a:lnTo>
                    <a:lnTo>
                      <a:pt x="48" y="69"/>
                    </a:lnTo>
                    <a:lnTo>
                      <a:pt x="51" y="69"/>
                    </a:lnTo>
                    <a:lnTo>
                      <a:pt x="54" y="69"/>
                    </a:lnTo>
                    <a:lnTo>
                      <a:pt x="57" y="67"/>
                    </a:lnTo>
                    <a:lnTo>
                      <a:pt x="57" y="64"/>
                    </a:lnTo>
                    <a:lnTo>
                      <a:pt x="59" y="63"/>
                    </a:lnTo>
                    <a:lnTo>
                      <a:pt x="62" y="61"/>
                    </a:lnTo>
                    <a:lnTo>
                      <a:pt x="64" y="58"/>
                    </a:lnTo>
                    <a:lnTo>
                      <a:pt x="64" y="56"/>
                    </a:lnTo>
                    <a:lnTo>
                      <a:pt x="62" y="55"/>
                    </a:lnTo>
                    <a:lnTo>
                      <a:pt x="59" y="55"/>
                    </a:lnTo>
                    <a:lnTo>
                      <a:pt x="56" y="55"/>
                    </a:lnTo>
                    <a:lnTo>
                      <a:pt x="56" y="52"/>
                    </a:lnTo>
                    <a:lnTo>
                      <a:pt x="52" y="49"/>
                    </a:lnTo>
                    <a:lnTo>
                      <a:pt x="56" y="49"/>
                    </a:lnTo>
                    <a:lnTo>
                      <a:pt x="57" y="49"/>
                    </a:lnTo>
                    <a:lnTo>
                      <a:pt x="60" y="49"/>
                    </a:lnTo>
                    <a:lnTo>
                      <a:pt x="64" y="50"/>
                    </a:lnTo>
                    <a:lnTo>
                      <a:pt x="65" y="49"/>
                    </a:lnTo>
                    <a:lnTo>
                      <a:pt x="65" y="47"/>
                    </a:lnTo>
                    <a:lnTo>
                      <a:pt x="68" y="46"/>
                    </a:lnTo>
                    <a:lnTo>
                      <a:pt x="70" y="44"/>
                    </a:lnTo>
                    <a:lnTo>
                      <a:pt x="71" y="41"/>
                    </a:lnTo>
                    <a:lnTo>
                      <a:pt x="75" y="40"/>
                    </a:lnTo>
                    <a:lnTo>
                      <a:pt x="76" y="38"/>
                    </a:lnTo>
                    <a:lnTo>
                      <a:pt x="76" y="35"/>
                    </a:lnTo>
                    <a:lnTo>
                      <a:pt x="75" y="34"/>
                    </a:lnTo>
                    <a:lnTo>
                      <a:pt x="73" y="31"/>
                    </a:lnTo>
                    <a:lnTo>
                      <a:pt x="76" y="31"/>
                    </a:lnTo>
                    <a:lnTo>
                      <a:pt x="76" y="28"/>
                    </a:lnTo>
                    <a:lnTo>
                      <a:pt x="73" y="28"/>
                    </a:lnTo>
                    <a:lnTo>
                      <a:pt x="70" y="26"/>
                    </a:lnTo>
                    <a:lnTo>
                      <a:pt x="65" y="25"/>
                    </a:lnTo>
                    <a:lnTo>
                      <a:pt x="64" y="25"/>
                    </a:lnTo>
                    <a:lnTo>
                      <a:pt x="62" y="22"/>
                    </a:lnTo>
                    <a:lnTo>
                      <a:pt x="59" y="20"/>
                    </a:lnTo>
                    <a:lnTo>
                      <a:pt x="59" y="19"/>
                    </a:lnTo>
                    <a:lnTo>
                      <a:pt x="62" y="20"/>
                    </a:lnTo>
                    <a:lnTo>
                      <a:pt x="64" y="22"/>
                    </a:lnTo>
                    <a:lnTo>
                      <a:pt x="68" y="23"/>
                    </a:lnTo>
                    <a:lnTo>
                      <a:pt x="70" y="25"/>
                    </a:lnTo>
                    <a:lnTo>
                      <a:pt x="73" y="25"/>
                    </a:lnTo>
                    <a:lnTo>
                      <a:pt x="76" y="26"/>
                    </a:lnTo>
                    <a:lnTo>
                      <a:pt x="78" y="26"/>
                    </a:lnTo>
                    <a:lnTo>
                      <a:pt x="87" y="26"/>
                    </a:lnTo>
                    <a:lnTo>
                      <a:pt x="91" y="26"/>
                    </a:lnTo>
                    <a:lnTo>
                      <a:pt x="91" y="23"/>
                    </a:lnTo>
                    <a:lnTo>
                      <a:pt x="92" y="20"/>
                    </a:lnTo>
                    <a:lnTo>
                      <a:pt x="94" y="19"/>
                    </a:lnTo>
                    <a:lnTo>
                      <a:pt x="97" y="17"/>
                    </a:lnTo>
                    <a:lnTo>
                      <a:pt x="99" y="16"/>
                    </a:lnTo>
                    <a:lnTo>
                      <a:pt x="97" y="12"/>
                    </a:lnTo>
                    <a:lnTo>
                      <a:pt x="95" y="11"/>
                    </a:lnTo>
                    <a:lnTo>
                      <a:pt x="92" y="9"/>
                    </a:lnTo>
                    <a:lnTo>
                      <a:pt x="91" y="8"/>
                    </a:lnTo>
                    <a:lnTo>
                      <a:pt x="87" y="9"/>
                    </a:lnTo>
                    <a:lnTo>
                      <a:pt x="84" y="11"/>
                    </a:lnTo>
                    <a:lnTo>
                      <a:pt x="83" y="11"/>
                    </a:lnTo>
                    <a:lnTo>
                      <a:pt x="79" y="9"/>
                    </a:lnTo>
                    <a:lnTo>
                      <a:pt x="78" y="8"/>
                    </a:lnTo>
                    <a:lnTo>
                      <a:pt x="76" y="5"/>
                    </a:lnTo>
                    <a:lnTo>
                      <a:pt x="73" y="3"/>
                    </a:lnTo>
                    <a:lnTo>
                      <a:pt x="71" y="2"/>
                    </a:lnTo>
                    <a:lnTo>
                      <a:pt x="73" y="2"/>
                    </a:lnTo>
                    <a:close/>
                  </a:path>
                </a:pathLst>
              </a:custGeom>
              <a:solidFill>
                <a:srgbClr val="4747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30" name="Group 1768">
              <a:extLst>
                <a:ext uri="{FF2B5EF4-FFF2-40B4-BE49-F238E27FC236}">
                  <a16:creationId xmlns:a16="http://schemas.microsoft.com/office/drawing/2014/main" id="{ABFF15F1-98B9-4FEC-8154-A8A441EAEA17}"/>
                </a:ext>
              </a:extLst>
            </p:cNvPr>
            <p:cNvGrpSpPr>
              <a:grpSpLocks/>
            </p:cNvGrpSpPr>
            <p:nvPr/>
          </p:nvGrpSpPr>
          <p:grpSpPr bwMode="auto">
            <a:xfrm>
              <a:off x="3405" y="1729"/>
              <a:ext cx="384" cy="465"/>
              <a:chOff x="3405" y="1729"/>
              <a:chExt cx="384" cy="465"/>
            </a:xfrm>
          </p:grpSpPr>
          <p:grpSp>
            <p:nvGrpSpPr>
              <p:cNvPr id="579" name="Group 1769">
                <a:extLst>
                  <a:ext uri="{FF2B5EF4-FFF2-40B4-BE49-F238E27FC236}">
                    <a16:creationId xmlns:a16="http://schemas.microsoft.com/office/drawing/2014/main" id="{49A00739-445B-41F8-B3EB-9DB45D29BB1E}"/>
                  </a:ext>
                </a:extLst>
              </p:cNvPr>
              <p:cNvGrpSpPr>
                <a:grpSpLocks/>
              </p:cNvGrpSpPr>
              <p:nvPr/>
            </p:nvGrpSpPr>
            <p:grpSpPr bwMode="auto">
              <a:xfrm>
                <a:off x="3405" y="1729"/>
                <a:ext cx="384" cy="465"/>
                <a:chOff x="3405" y="1729"/>
                <a:chExt cx="384" cy="465"/>
              </a:xfrm>
            </p:grpSpPr>
            <p:sp>
              <p:nvSpPr>
                <p:cNvPr id="585" name="Freeform 1770">
                  <a:extLst>
                    <a:ext uri="{FF2B5EF4-FFF2-40B4-BE49-F238E27FC236}">
                      <a16:creationId xmlns:a16="http://schemas.microsoft.com/office/drawing/2014/main" id="{E423E02E-8B5A-46AD-8C3F-06C854CC3266}"/>
                    </a:ext>
                  </a:extLst>
                </p:cNvPr>
                <p:cNvSpPr>
                  <a:spLocks/>
                </p:cNvSpPr>
                <p:nvPr/>
              </p:nvSpPr>
              <p:spPr bwMode="auto">
                <a:xfrm>
                  <a:off x="3405" y="1729"/>
                  <a:ext cx="384" cy="465"/>
                </a:xfrm>
                <a:custGeom>
                  <a:avLst/>
                  <a:gdLst>
                    <a:gd name="T0" fmla="*/ 384 w 384"/>
                    <a:gd name="T1" fmla="*/ 282 h 465"/>
                    <a:gd name="T2" fmla="*/ 384 w 384"/>
                    <a:gd name="T3" fmla="*/ 182 h 465"/>
                    <a:gd name="T4" fmla="*/ 193 w 384"/>
                    <a:gd name="T5" fmla="*/ 0 h 465"/>
                    <a:gd name="T6" fmla="*/ 0 w 384"/>
                    <a:gd name="T7" fmla="*/ 183 h 465"/>
                    <a:gd name="T8" fmla="*/ 0 w 384"/>
                    <a:gd name="T9" fmla="*/ 283 h 465"/>
                    <a:gd name="T10" fmla="*/ 191 w 384"/>
                    <a:gd name="T11" fmla="*/ 465 h 465"/>
                    <a:gd name="T12" fmla="*/ 384 w 384"/>
                    <a:gd name="T13" fmla="*/ 282 h 4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84" h="465">
                      <a:moveTo>
                        <a:pt x="384" y="282"/>
                      </a:moveTo>
                      <a:lnTo>
                        <a:pt x="384" y="182"/>
                      </a:lnTo>
                      <a:lnTo>
                        <a:pt x="193" y="0"/>
                      </a:lnTo>
                      <a:lnTo>
                        <a:pt x="0" y="183"/>
                      </a:lnTo>
                      <a:lnTo>
                        <a:pt x="0" y="283"/>
                      </a:lnTo>
                      <a:lnTo>
                        <a:pt x="191" y="465"/>
                      </a:lnTo>
                      <a:lnTo>
                        <a:pt x="384" y="2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6" name="Freeform 1771">
                  <a:extLst>
                    <a:ext uri="{FF2B5EF4-FFF2-40B4-BE49-F238E27FC236}">
                      <a16:creationId xmlns:a16="http://schemas.microsoft.com/office/drawing/2014/main" id="{67BEC257-3444-4D32-B915-7504088ADBB0}"/>
                    </a:ext>
                  </a:extLst>
                </p:cNvPr>
                <p:cNvSpPr>
                  <a:spLocks/>
                </p:cNvSpPr>
                <p:nvPr/>
              </p:nvSpPr>
              <p:spPr bwMode="auto">
                <a:xfrm>
                  <a:off x="3596" y="1911"/>
                  <a:ext cx="193" cy="283"/>
                </a:xfrm>
                <a:custGeom>
                  <a:avLst/>
                  <a:gdLst>
                    <a:gd name="T0" fmla="*/ 193 w 193"/>
                    <a:gd name="T1" fmla="*/ 0 h 283"/>
                    <a:gd name="T2" fmla="*/ 0 w 193"/>
                    <a:gd name="T3" fmla="*/ 183 h 283"/>
                    <a:gd name="T4" fmla="*/ 0 w 193"/>
                    <a:gd name="T5" fmla="*/ 283 h 283"/>
                    <a:gd name="T6" fmla="*/ 193 w 193"/>
                    <a:gd name="T7" fmla="*/ 100 h 283"/>
                    <a:gd name="T8" fmla="*/ 193 w 193"/>
                    <a:gd name="T9" fmla="*/ 0 h 2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3" h="283">
                      <a:moveTo>
                        <a:pt x="193" y="0"/>
                      </a:moveTo>
                      <a:lnTo>
                        <a:pt x="0" y="183"/>
                      </a:lnTo>
                      <a:lnTo>
                        <a:pt x="0" y="283"/>
                      </a:lnTo>
                      <a:lnTo>
                        <a:pt x="193" y="100"/>
                      </a:lnTo>
                      <a:lnTo>
                        <a:pt x="193" y="0"/>
                      </a:lnTo>
                      <a:close/>
                    </a:path>
                  </a:pathLst>
                </a:custGeom>
                <a:solidFill>
                  <a:srgbClr val="FF323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7" name="Freeform 1772">
                  <a:extLst>
                    <a:ext uri="{FF2B5EF4-FFF2-40B4-BE49-F238E27FC236}">
                      <a16:creationId xmlns:a16="http://schemas.microsoft.com/office/drawing/2014/main" id="{7F899ECB-E01A-4877-8868-C3FB7CAFD9D6}"/>
                    </a:ext>
                  </a:extLst>
                </p:cNvPr>
                <p:cNvSpPr>
                  <a:spLocks/>
                </p:cNvSpPr>
                <p:nvPr/>
              </p:nvSpPr>
              <p:spPr bwMode="auto">
                <a:xfrm>
                  <a:off x="3405" y="1912"/>
                  <a:ext cx="191" cy="282"/>
                </a:xfrm>
                <a:custGeom>
                  <a:avLst/>
                  <a:gdLst>
                    <a:gd name="T0" fmla="*/ 191 w 191"/>
                    <a:gd name="T1" fmla="*/ 182 h 282"/>
                    <a:gd name="T2" fmla="*/ 191 w 191"/>
                    <a:gd name="T3" fmla="*/ 282 h 282"/>
                    <a:gd name="T4" fmla="*/ 0 w 191"/>
                    <a:gd name="T5" fmla="*/ 100 h 282"/>
                    <a:gd name="T6" fmla="*/ 0 w 191"/>
                    <a:gd name="T7" fmla="*/ 0 h 282"/>
                    <a:gd name="T8" fmla="*/ 191 w 191"/>
                    <a:gd name="T9" fmla="*/ 182 h 2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1" h="282">
                      <a:moveTo>
                        <a:pt x="191" y="182"/>
                      </a:moveTo>
                      <a:lnTo>
                        <a:pt x="191" y="282"/>
                      </a:lnTo>
                      <a:lnTo>
                        <a:pt x="0" y="100"/>
                      </a:lnTo>
                      <a:lnTo>
                        <a:pt x="0" y="0"/>
                      </a:lnTo>
                      <a:lnTo>
                        <a:pt x="191" y="182"/>
                      </a:lnTo>
                      <a:close/>
                    </a:path>
                  </a:pathLst>
                </a:custGeom>
                <a:solidFill>
                  <a:srgbClr val="CD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580" name="Rectangle 1773">
                <a:extLst>
                  <a:ext uri="{FF2B5EF4-FFF2-40B4-BE49-F238E27FC236}">
                    <a16:creationId xmlns:a16="http://schemas.microsoft.com/office/drawing/2014/main" id="{CAD6599F-19EA-4DC7-A544-A0B71799BCEA}"/>
                  </a:ext>
                </a:extLst>
              </p:cNvPr>
              <p:cNvSpPr>
                <a:spLocks noChangeArrowheads="1"/>
              </p:cNvSpPr>
              <p:nvPr/>
            </p:nvSpPr>
            <p:spPr bwMode="auto">
              <a:xfrm>
                <a:off x="3461" y="1787"/>
                <a:ext cx="285"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581" name="Rectangle 1774">
                <a:extLst>
                  <a:ext uri="{FF2B5EF4-FFF2-40B4-BE49-F238E27FC236}">
                    <a16:creationId xmlns:a16="http://schemas.microsoft.com/office/drawing/2014/main" id="{779ACC8C-B019-42EE-9880-80E29C23654A}"/>
                  </a:ext>
                </a:extLst>
              </p:cNvPr>
              <p:cNvSpPr>
                <a:spLocks noChangeArrowheads="1"/>
              </p:cNvSpPr>
              <p:nvPr/>
            </p:nvSpPr>
            <p:spPr bwMode="auto">
              <a:xfrm>
                <a:off x="3535" y="1803"/>
                <a:ext cx="20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en-US" altLang="zh-CN" sz="1400">
                    <a:solidFill>
                      <a:srgbClr val="C0C0C0"/>
                    </a:solidFill>
                    <a:latin typeface="Arial" panose="020B0604020202020204" pitchFamily="34" charset="0"/>
                  </a:rPr>
                  <a:t>CO-</a:t>
                </a:r>
                <a:endParaRPr lang="en-US" altLang="zh-CN" sz="1800">
                  <a:latin typeface="Times New Roman" panose="02020603050405020304" pitchFamily="18" charset="0"/>
                </a:endParaRPr>
              </a:p>
            </p:txBody>
          </p:sp>
          <p:sp>
            <p:nvSpPr>
              <p:cNvPr id="582" name="Rectangle 1775">
                <a:extLst>
                  <a:ext uri="{FF2B5EF4-FFF2-40B4-BE49-F238E27FC236}">
                    <a16:creationId xmlns:a16="http://schemas.microsoft.com/office/drawing/2014/main" id="{7C7200C4-A214-478C-A113-40F265495A4B}"/>
                  </a:ext>
                </a:extLst>
              </p:cNvPr>
              <p:cNvSpPr>
                <a:spLocks noChangeArrowheads="1"/>
              </p:cNvSpPr>
              <p:nvPr/>
            </p:nvSpPr>
            <p:spPr bwMode="auto">
              <a:xfrm>
                <a:off x="3531" y="1798"/>
                <a:ext cx="20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en-US" altLang="zh-CN" sz="1400">
                    <a:solidFill>
                      <a:srgbClr val="FFFFFF"/>
                    </a:solidFill>
                    <a:latin typeface="Arial" panose="020B0604020202020204" pitchFamily="34" charset="0"/>
                  </a:rPr>
                  <a:t>CO-</a:t>
                </a:r>
                <a:endParaRPr lang="en-US" altLang="zh-CN" sz="1800">
                  <a:latin typeface="Times New Roman" panose="02020603050405020304" pitchFamily="18" charset="0"/>
                </a:endParaRPr>
              </a:p>
            </p:txBody>
          </p:sp>
          <p:sp>
            <p:nvSpPr>
              <p:cNvPr id="583" name="Rectangle 1776">
                <a:extLst>
                  <a:ext uri="{FF2B5EF4-FFF2-40B4-BE49-F238E27FC236}">
                    <a16:creationId xmlns:a16="http://schemas.microsoft.com/office/drawing/2014/main" id="{AFAE8A06-AA56-4DE8-9EEE-AE76CA5B73E3}"/>
                  </a:ext>
                </a:extLst>
              </p:cNvPr>
              <p:cNvSpPr>
                <a:spLocks noChangeArrowheads="1"/>
              </p:cNvSpPr>
              <p:nvPr/>
            </p:nvSpPr>
            <p:spPr bwMode="auto">
              <a:xfrm>
                <a:off x="3548" y="1921"/>
                <a:ext cx="18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en-US" altLang="zh-CN" sz="1400">
                    <a:solidFill>
                      <a:srgbClr val="C0C0C0"/>
                    </a:solidFill>
                    <a:latin typeface="Arial" panose="020B0604020202020204" pitchFamily="34" charset="0"/>
                  </a:rPr>
                  <a:t>OM</a:t>
                </a:r>
                <a:endParaRPr lang="en-US" altLang="zh-CN" sz="1800">
                  <a:latin typeface="Times New Roman" panose="02020603050405020304" pitchFamily="18" charset="0"/>
                </a:endParaRPr>
              </a:p>
            </p:txBody>
          </p:sp>
          <p:sp>
            <p:nvSpPr>
              <p:cNvPr id="584" name="Rectangle 1777">
                <a:extLst>
                  <a:ext uri="{FF2B5EF4-FFF2-40B4-BE49-F238E27FC236}">
                    <a16:creationId xmlns:a16="http://schemas.microsoft.com/office/drawing/2014/main" id="{8E908E78-0E45-4A0E-B8DE-EE4CAB661D0B}"/>
                  </a:ext>
                </a:extLst>
              </p:cNvPr>
              <p:cNvSpPr>
                <a:spLocks noChangeArrowheads="1"/>
              </p:cNvSpPr>
              <p:nvPr/>
            </p:nvSpPr>
            <p:spPr bwMode="auto">
              <a:xfrm>
                <a:off x="3543" y="1917"/>
                <a:ext cx="18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en-US" altLang="zh-CN" sz="1400">
                    <a:solidFill>
                      <a:srgbClr val="FFFFFF"/>
                    </a:solidFill>
                    <a:latin typeface="Arial" panose="020B0604020202020204" pitchFamily="34" charset="0"/>
                  </a:rPr>
                  <a:t>OM</a:t>
                </a:r>
                <a:endParaRPr lang="en-US" altLang="zh-CN" sz="1800">
                  <a:latin typeface="Times New Roman" panose="02020603050405020304" pitchFamily="18" charset="0"/>
                </a:endParaRPr>
              </a:p>
            </p:txBody>
          </p:sp>
        </p:grpSp>
        <p:grpSp>
          <p:nvGrpSpPr>
            <p:cNvPr id="531" name="Group 1778">
              <a:extLst>
                <a:ext uri="{FF2B5EF4-FFF2-40B4-BE49-F238E27FC236}">
                  <a16:creationId xmlns:a16="http://schemas.microsoft.com/office/drawing/2014/main" id="{ECC97493-B177-40FB-B353-95052F43E728}"/>
                </a:ext>
              </a:extLst>
            </p:cNvPr>
            <p:cNvGrpSpPr>
              <a:grpSpLocks/>
            </p:cNvGrpSpPr>
            <p:nvPr/>
          </p:nvGrpSpPr>
          <p:grpSpPr bwMode="auto">
            <a:xfrm>
              <a:off x="3831" y="1729"/>
              <a:ext cx="384" cy="465"/>
              <a:chOff x="3831" y="1729"/>
              <a:chExt cx="384" cy="465"/>
            </a:xfrm>
          </p:grpSpPr>
          <p:grpSp>
            <p:nvGrpSpPr>
              <p:cNvPr id="570" name="Group 1779">
                <a:extLst>
                  <a:ext uri="{FF2B5EF4-FFF2-40B4-BE49-F238E27FC236}">
                    <a16:creationId xmlns:a16="http://schemas.microsoft.com/office/drawing/2014/main" id="{AB8FB7CA-9A81-4FF8-BC0C-91D8B3840CFD}"/>
                  </a:ext>
                </a:extLst>
              </p:cNvPr>
              <p:cNvGrpSpPr>
                <a:grpSpLocks/>
              </p:cNvGrpSpPr>
              <p:nvPr/>
            </p:nvGrpSpPr>
            <p:grpSpPr bwMode="auto">
              <a:xfrm>
                <a:off x="3831" y="1729"/>
                <a:ext cx="384" cy="465"/>
                <a:chOff x="3831" y="1729"/>
                <a:chExt cx="384" cy="465"/>
              </a:xfrm>
            </p:grpSpPr>
            <p:sp>
              <p:nvSpPr>
                <p:cNvPr id="576" name="Freeform 1780">
                  <a:extLst>
                    <a:ext uri="{FF2B5EF4-FFF2-40B4-BE49-F238E27FC236}">
                      <a16:creationId xmlns:a16="http://schemas.microsoft.com/office/drawing/2014/main" id="{68853DA7-5D96-496D-942B-04BD13749822}"/>
                    </a:ext>
                  </a:extLst>
                </p:cNvPr>
                <p:cNvSpPr>
                  <a:spLocks/>
                </p:cNvSpPr>
                <p:nvPr/>
              </p:nvSpPr>
              <p:spPr bwMode="auto">
                <a:xfrm>
                  <a:off x="3831" y="1729"/>
                  <a:ext cx="384" cy="465"/>
                </a:xfrm>
                <a:custGeom>
                  <a:avLst/>
                  <a:gdLst>
                    <a:gd name="T0" fmla="*/ 384 w 384"/>
                    <a:gd name="T1" fmla="*/ 282 h 465"/>
                    <a:gd name="T2" fmla="*/ 384 w 384"/>
                    <a:gd name="T3" fmla="*/ 182 h 465"/>
                    <a:gd name="T4" fmla="*/ 193 w 384"/>
                    <a:gd name="T5" fmla="*/ 0 h 465"/>
                    <a:gd name="T6" fmla="*/ 0 w 384"/>
                    <a:gd name="T7" fmla="*/ 183 h 465"/>
                    <a:gd name="T8" fmla="*/ 0 w 384"/>
                    <a:gd name="T9" fmla="*/ 283 h 465"/>
                    <a:gd name="T10" fmla="*/ 191 w 384"/>
                    <a:gd name="T11" fmla="*/ 465 h 465"/>
                    <a:gd name="T12" fmla="*/ 384 w 384"/>
                    <a:gd name="T13" fmla="*/ 282 h 4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84" h="465">
                      <a:moveTo>
                        <a:pt x="384" y="282"/>
                      </a:moveTo>
                      <a:lnTo>
                        <a:pt x="384" y="182"/>
                      </a:lnTo>
                      <a:lnTo>
                        <a:pt x="193" y="0"/>
                      </a:lnTo>
                      <a:lnTo>
                        <a:pt x="0" y="183"/>
                      </a:lnTo>
                      <a:lnTo>
                        <a:pt x="0" y="283"/>
                      </a:lnTo>
                      <a:lnTo>
                        <a:pt x="191" y="465"/>
                      </a:lnTo>
                      <a:lnTo>
                        <a:pt x="384" y="2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 name="Freeform 1781">
                  <a:extLst>
                    <a:ext uri="{FF2B5EF4-FFF2-40B4-BE49-F238E27FC236}">
                      <a16:creationId xmlns:a16="http://schemas.microsoft.com/office/drawing/2014/main" id="{CA2E4B40-88E7-432A-A3D5-DF461E4FCAD0}"/>
                    </a:ext>
                  </a:extLst>
                </p:cNvPr>
                <p:cNvSpPr>
                  <a:spLocks/>
                </p:cNvSpPr>
                <p:nvPr/>
              </p:nvSpPr>
              <p:spPr bwMode="auto">
                <a:xfrm>
                  <a:off x="4022" y="1911"/>
                  <a:ext cx="193" cy="283"/>
                </a:xfrm>
                <a:custGeom>
                  <a:avLst/>
                  <a:gdLst>
                    <a:gd name="T0" fmla="*/ 193 w 193"/>
                    <a:gd name="T1" fmla="*/ 0 h 283"/>
                    <a:gd name="T2" fmla="*/ 0 w 193"/>
                    <a:gd name="T3" fmla="*/ 183 h 283"/>
                    <a:gd name="T4" fmla="*/ 0 w 193"/>
                    <a:gd name="T5" fmla="*/ 283 h 283"/>
                    <a:gd name="T6" fmla="*/ 193 w 193"/>
                    <a:gd name="T7" fmla="*/ 100 h 283"/>
                    <a:gd name="T8" fmla="*/ 193 w 193"/>
                    <a:gd name="T9" fmla="*/ 0 h 2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3" h="283">
                      <a:moveTo>
                        <a:pt x="193" y="0"/>
                      </a:moveTo>
                      <a:lnTo>
                        <a:pt x="0" y="183"/>
                      </a:lnTo>
                      <a:lnTo>
                        <a:pt x="0" y="283"/>
                      </a:lnTo>
                      <a:lnTo>
                        <a:pt x="193" y="100"/>
                      </a:lnTo>
                      <a:lnTo>
                        <a:pt x="193" y="0"/>
                      </a:lnTo>
                      <a:close/>
                    </a:path>
                  </a:pathLst>
                </a:custGeom>
                <a:solidFill>
                  <a:srgbClr val="FF323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8" name="Freeform 1782">
                  <a:extLst>
                    <a:ext uri="{FF2B5EF4-FFF2-40B4-BE49-F238E27FC236}">
                      <a16:creationId xmlns:a16="http://schemas.microsoft.com/office/drawing/2014/main" id="{270E7B9C-BF6E-46D1-BB0A-5B80DE3FF176}"/>
                    </a:ext>
                  </a:extLst>
                </p:cNvPr>
                <p:cNvSpPr>
                  <a:spLocks/>
                </p:cNvSpPr>
                <p:nvPr/>
              </p:nvSpPr>
              <p:spPr bwMode="auto">
                <a:xfrm>
                  <a:off x="3831" y="1912"/>
                  <a:ext cx="191" cy="282"/>
                </a:xfrm>
                <a:custGeom>
                  <a:avLst/>
                  <a:gdLst>
                    <a:gd name="T0" fmla="*/ 191 w 191"/>
                    <a:gd name="T1" fmla="*/ 182 h 282"/>
                    <a:gd name="T2" fmla="*/ 191 w 191"/>
                    <a:gd name="T3" fmla="*/ 282 h 282"/>
                    <a:gd name="T4" fmla="*/ 0 w 191"/>
                    <a:gd name="T5" fmla="*/ 100 h 282"/>
                    <a:gd name="T6" fmla="*/ 0 w 191"/>
                    <a:gd name="T7" fmla="*/ 0 h 282"/>
                    <a:gd name="T8" fmla="*/ 191 w 191"/>
                    <a:gd name="T9" fmla="*/ 182 h 2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1" h="282">
                      <a:moveTo>
                        <a:pt x="191" y="182"/>
                      </a:moveTo>
                      <a:lnTo>
                        <a:pt x="191" y="282"/>
                      </a:lnTo>
                      <a:lnTo>
                        <a:pt x="0" y="100"/>
                      </a:lnTo>
                      <a:lnTo>
                        <a:pt x="0" y="0"/>
                      </a:lnTo>
                      <a:lnTo>
                        <a:pt x="191" y="182"/>
                      </a:lnTo>
                      <a:close/>
                    </a:path>
                  </a:pathLst>
                </a:custGeom>
                <a:solidFill>
                  <a:srgbClr val="CD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571" name="Rectangle 1783">
                <a:extLst>
                  <a:ext uri="{FF2B5EF4-FFF2-40B4-BE49-F238E27FC236}">
                    <a16:creationId xmlns:a16="http://schemas.microsoft.com/office/drawing/2014/main" id="{C7004B2B-5280-4CAA-BE5D-0D7C55EDF188}"/>
                  </a:ext>
                </a:extLst>
              </p:cNvPr>
              <p:cNvSpPr>
                <a:spLocks noChangeArrowheads="1"/>
              </p:cNvSpPr>
              <p:nvPr/>
            </p:nvSpPr>
            <p:spPr bwMode="auto">
              <a:xfrm>
                <a:off x="3887" y="1787"/>
                <a:ext cx="285"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572" name="Rectangle 1784">
                <a:extLst>
                  <a:ext uri="{FF2B5EF4-FFF2-40B4-BE49-F238E27FC236}">
                    <a16:creationId xmlns:a16="http://schemas.microsoft.com/office/drawing/2014/main" id="{2B67EB0C-5338-4BDC-BBD6-44E00895713D}"/>
                  </a:ext>
                </a:extLst>
              </p:cNvPr>
              <p:cNvSpPr>
                <a:spLocks noChangeArrowheads="1"/>
              </p:cNvSpPr>
              <p:nvPr/>
            </p:nvSpPr>
            <p:spPr bwMode="auto">
              <a:xfrm>
                <a:off x="3961" y="1803"/>
                <a:ext cx="20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en-US" altLang="zh-CN" sz="1400">
                    <a:solidFill>
                      <a:srgbClr val="C0C0C0"/>
                    </a:solidFill>
                    <a:latin typeface="Arial" panose="020B0604020202020204" pitchFamily="34" charset="0"/>
                  </a:rPr>
                  <a:t>CO-</a:t>
                </a:r>
                <a:endParaRPr lang="en-US" altLang="zh-CN" sz="1800">
                  <a:latin typeface="Times New Roman" panose="02020603050405020304" pitchFamily="18" charset="0"/>
                </a:endParaRPr>
              </a:p>
            </p:txBody>
          </p:sp>
          <p:sp>
            <p:nvSpPr>
              <p:cNvPr id="573" name="Rectangle 1785">
                <a:extLst>
                  <a:ext uri="{FF2B5EF4-FFF2-40B4-BE49-F238E27FC236}">
                    <a16:creationId xmlns:a16="http://schemas.microsoft.com/office/drawing/2014/main" id="{880C8853-11B2-48BA-A23D-6A2DB20B8E8C}"/>
                  </a:ext>
                </a:extLst>
              </p:cNvPr>
              <p:cNvSpPr>
                <a:spLocks noChangeArrowheads="1"/>
              </p:cNvSpPr>
              <p:nvPr/>
            </p:nvSpPr>
            <p:spPr bwMode="auto">
              <a:xfrm>
                <a:off x="3956" y="1798"/>
                <a:ext cx="20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en-US" altLang="zh-CN" sz="1400">
                    <a:solidFill>
                      <a:srgbClr val="FFFFFF"/>
                    </a:solidFill>
                    <a:latin typeface="Arial" panose="020B0604020202020204" pitchFamily="34" charset="0"/>
                  </a:rPr>
                  <a:t>CO-</a:t>
                </a:r>
                <a:endParaRPr lang="en-US" altLang="zh-CN" sz="1800">
                  <a:latin typeface="Times New Roman" panose="02020603050405020304" pitchFamily="18" charset="0"/>
                </a:endParaRPr>
              </a:p>
            </p:txBody>
          </p:sp>
          <p:sp>
            <p:nvSpPr>
              <p:cNvPr id="574" name="Rectangle 1786">
                <a:extLst>
                  <a:ext uri="{FF2B5EF4-FFF2-40B4-BE49-F238E27FC236}">
                    <a16:creationId xmlns:a16="http://schemas.microsoft.com/office/drawing/2014/main" id="{5C8992AA-DA85-4CF2-A2F8-600AC8B40A60}"/>
                  </a:ext>
                </a:extLst>
              </p:cNvPr>
              <p:cNvSpPr>
                <a:spLocks noChangeArrowheads="1"/>
              </p:cNvSpPr>
              <p:nvPr/>
            </p:nvSpPr>
            <p:spPr bwMode="auto">
              <a:xfrm>
                <a:off x="3984" y="1921"/>
                <a:ext cx="15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en-US" altLang="zh-CN" sz="1400">
                    <a:solidFill>
                      <a:srgbClr val="C0C0C0"/>
                    </a:solidFill>
                    <a:latin typeface="Arial" panose="020B0604020202020204" pitchFamily="34" charset="0"/>
                  </a:rPr>
                  <a:t>PC</a:t>
                </a:r>
                <a:endParaRPr lang="en-US" altLang="zh-CN" sz="1800">
                  <a:latin typeface="Times New Roman" panose="02020603050405020304" pitchFamily="18" charset="0"/>
                </a:endParaRPr>
              </a:p>
            </p:txBody>
          </p:sp>
          <p:sp>
            <p:nvSpPr>
              <p:cNvPr id="575" name="Rectangle 1787">
                <a:extLst>
                  <a:ext uri="{FF2B5EF4-FFF2-40B4-BE49-F238E27FC236}">
                    <a16:creationId xmlns:a16="http://schemas.microsoft.com/office/drawing/2014/main" id="{262C42B5-1146-4977-AE01-4BE815539921}"/>
                  </a:ext>
                </a:extLst>
              </p:cNvPr>
              <p:cNvSpPr>
                <a:spLocks noChangeArrowheads="1"/>
              </p:cNvSpPr>
              <p:nvPr/>
            </p:nvSpPr>
            <p:spPr bwMode="auto">
              <a:xfrm>
                <a:off x="3979" y="1917"/>
                <a:ext cx="15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en-US" altLang="zh-CN" sz="1400">
                    <a:solidFill>
                      <a:srgbClr val="FFFFFF"/>
                    </a:solidFill>
                    <a:latin typeface="Arial" panose="020B0604020202020204" pitchFamily="34" charset="0"/>
                  </a:rPr>
                  <a:t>PC</a:t>
                </a:r>
                <a:endParaRPr lang="en-US" altLang="zh-CN" sz="1800">
                  <a:latin typeface="Times New Roman" panose="02020603050405020304" pitchFamily="18" charset="0"/>
                </a:endParaRPr>
              </a:p>
            </p:txBody>
          </p:sp>
        </p:grpSp>
        <p:grpSp>
          <p:nvGrpSpPr>
            <p:cNvPr id="532" name="Group 1788">
              <a:extLst>
                <a:ext uri="{FF2B5EF4-FFF2-40B4-BE49-F238E27FC236}">
                  <a16:creationId xmlns:a16="http://schemas.microsoft.com/office/drawing/2014/main" id="{0C96FA36-EB3C-4824-8F75-2A753990E407}"/>
                </a:ext>
              </a:extLst>
            </p:cNvPr>
            <p:cNvGrpSpPr>
              <a:grpSpLocks/>
            </p:cNvGrpSpPr>
            <p:nvPr/>
          </p:nvGrpSpPr>
          <p:grpSpPr bwMode="auto">
            <a:xfrm>
              <a:off x="4252" y="1729"/>
              <a:ext cx="384" cy="465"/>
              <a:chOff x="4252" y="1729"/>
              <a:chExt cx="384" cy="465"/>
            </a:xfrm>
          </p:grpSpPr>
          <p:grpSp>
            <p:nvGrpSpPr>
              <p:cNvPr id="561" name="Group 1789">
                <a:extLst>
                  <a:ext uri="{FF2B5EF4-FFF2-40B4-BE49-F238E27FC236}">
                    <a16:creationId xmlns:a16="http://schemas.microsoft.com/office/drawing/2014/main" id="{CC991B45-52E9-4937-AD97-6469B05FCA66}"/>
                  </a:ext>
                </a:extLst>
              </p:cNvPr>
              <p:cNvGrpSpPr>
                <a:grpSpLocks/>
              </p:cNvGrpSpPr>
              <p:nvPr/>
            </p:nvGrpSpPr>
            <p:grpSpPr bwMode="auto">
              <a:xfrm>
                <a:off x="4252" y="1729"/>
                <a:ext cx="384" cy="465"/>
                <a:chOff x="4252" y="1729"/>
                <a:chExt cx="384" cy="465"/>
              </a:xfrm>
            </p:grpSpPr>
            <p:sp>
              <p:nvSpPr>
                <p:cNvPr id="567" name="Freeform 1790">
                  <a:extLst>
                    <a:ext uri="{FF2B5EF4-FFF2-40B4-BE49-F238E27FC236}">
                      <a16:creationId xmlns:a16="http://schemas.microsoft.com/office/drawing/2014/main" id="{133344B4-997B-43DF-8986-25BA29D6E840}"/>
                    </a:ext>
                  </a:extLst>
                </p:cNvPr>
                <p:cNvSpPr>
                  <a:spLocks/>
                </p:cNvSpPr>
                <p:nvPr/>
              </p:nvSpPr>
              <p:spPr bwMode="auto">
                <a:xfrm>
                  <a:off x="4252" y="1729"/>
                  <a:ext cx="384" cy="465"/>
                </a:xfrm>
                <a:custGeom>
                  <a:avLst/>
                  <a:gdLst>
                    <a:gd name="T0" fmla="*/ 384 w 384"/>
                    <a:gd name="T1" fmla="*/ 282 h 465"/>
                    <a:gd name="T2" fmla="*/ 384 w 384"/>
                    <a:gd name="T3" fmla="*/ 182 h 465"/>
                    <a:gd name="T4" fmla="*/ 193 w 384"/>
                    <a:gd name="T5" fmla="*/ 0 h 465"/>
                    <a:gd name="T6" fmla="*/ 0 w 384"/>
                    <a:gd name="T7" fmla="*/ 183 h 465"/>
                    <a:gd name="T8" fmla="*/ 0 w 384"/>
                    <a:gd name="T9" fmla="*/ 283 h 465"/>
                    <a:gd name="T10" fmla="*/ 191 w 384"/>
                    <a:gd name="T11" fmla="*/ 465 h 465"/>
                    <a:gd name="T12" fmla="*/ 384 w 384"/>
                    <a:gd name="T13" fmla="*/ 282 h 4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84" h="465">
                      <a:moveTo>
                        <a:pt x="384" y="282"/>
                      </a:moveTo>
                      <a:lnTo>
                        <a:pt x="384" y="182"/>
                      </a:lnTo>
                      <a:lnTo>
                        <a:pt x="193" y="0"/>
                      </a:lnTo>
                      <a:lnTo>
                        <a:pt x="0" y="183"/>
                      </a:lnTo>
                      <a:lnTo>
                        <a:pt x="0" y="283"/>
                      </a:lnTo>
                      <a:lnTo>
                        <a:pt x="191" y="465"/>
                      </a:lnTo>
                      <a:lnTo>
                        <a:pt x="384" y="2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8" name="Freeform 1791">
                  <a:extLst>
                    <a:ext uri="{FF2B5EF4-FFF2-40B4-BE49-F238E27FC236}">
                      <a16:creationId xmlns:a16="http://schemas.microsoft.com/office/drawing/2014/main" id="{A9298179-91FA-40B3-A1A4-6FBA9C0E112F}"/>
                    </a:ext>
                  </a:extLst>
                </p:cNvPr>
                <p:cNvSpPr>
                  <a:spLocks/>
                </p:cNvSpPr>
                <p:nvPr/>
              </p:nvSpPr>
              <p:spPr bwMode="auto">
                <a:xfrm>
                  <a:off x="4443" y="1911"/>
                  <a:ext cx="193" cy="283"/>
                </a:xfrm>
                <a:custGeom>
                  <a:avLst/>
                  <a:gdLst>
                    <a:gd name="T0" fmla="*/ 193 w 193"/>
                    <a:gd name="T1" fmla="*/ 0 h 283"/>
                    <a:gd name="T2" fmla="*/ 0 w 193"/>
                    <a:gd name="T3" fmla="*/ 183 h 283"/>
                    <a:gd name="T4" fmla="*/ 0 w 193"/>
                    <a:gd name="T5" fmla="*/ 283 h 283"/>
                    <a:gd name="T6" fmla="*/ 193 w 193"/>
                    <a:gd name="T7" fmla="*/ 100 h 283"/>
                    <a:gd name="T8" fmla="*/ 193 w 193"/>
                    <a:gd name="T9" fmla="*/ 0 h 2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3" h="283">
                      <a:moveTo>
                        <a:pt x="193" y="0"/>
                      </a:moveTo>
                      <a:lnTo>
                        <a:pt x="0" y="183"/>
                      </a:lnTo>
                      <a:lnTo>
                        <a:pt x="0" y="283"/>
                      </a:lnTo>
                      <a:lnTo>
                        <a:pt x="193" y="100"/>
                      </a:lnTo>
                      <a:lnTo>
                        <a:pt x="193" y="0"/>
                      </a:lnTo>
                      <a:close/>
                    </a:path>
                  </a:pathLst>
                </a:custGeom>
                <a:solidFill>
                  <a:srgbClr val="FF323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9" name="Freeform 1792">
                  <a:extLst>
                    <a:ext uri="{FF2B5EF4-FFF2-40B4-BE49-F238E27FC236}">
                      <a16:creationId xmlns:a16="http://schemas.microsoft.com/office/drawing/2014/main" id="{506F1C96-87EB-427F-A6F1-18E3BE7938FC}"/>
                    </a:ext>
                  </a:extLst>
                </p:cNvPr>
                <p:cNvSpPr>
                  <a:spLocks/>
                </p:cNvSpPr>
                <p:nvPr/>
              </p:nvSpPr>
              <p:spPr bwMode="auto">
                <a:xfrm>
                  <a:off x="4252" y="1912"/>
                  <a:ext cx="191" cy="282"/>
                </a:xfrm>
                <a:custGeom>
                  <a:avLst/>
                  <a:gdLst>
                    <a:gd name="T0" fmla="*/ 191 w 191"/>
                    <a:gd name="T1" fmla="*/ 182 h 282"/>
                    <a:gd name="T2" fmla="*/ 191 w 191"/>
                    <a:gd name="T3" fmla="*/ 282 h 282"/>
                    <a:gd name="T4" fmla="*/ 0 w 191"/>
                    <a:gd name="T5" fmla="*/ 100 h 282"/>
                    <a:gd name="T6" fmla="*/ 0 w 191"/>
                    <a:gd name="T7" fmla="*/ 0 h 282"/>
                    <a:gd name="T8" fmla="*/ 191 w 191"/>
                    <a:gd name="T9" fmla="*/ 182 h 2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1" h="282">
                      <a:moveTo>
                        <a:pt x="191" y="182"/>
                      </a:moveTo>
                      <a:lnTo>
                        <a:pt x="191" y="282"/>
                      </a:lnTo>
                      <a:lnTo>
                        <a:pt x="0" y="100"/>
                      </a:lnTo>
                      <a:lnTo>
                        <a:pt x="0" y="0"/>
                      </a:lnTo>
                      <a:lnTo>
                        <a:pt x="191" y="182"/>
                      </a:lnTo>
                      <a:close/>
                    </a:path>
                  </a:pathLst>
                </a:custGeom>
                <a:solidFill>
                  <a:srgbClr val="CD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562" name="Rectangle 1793">
                <a:extLst>
                  <a:ext uri="{FF2B5EF4-FFF2-40B4-BE49-F238E27FC236}">
                    <a16:creationId xmlns:a16="http://schemas.microsoft.com/office/drawing/2014/main" id="{4044B10B-42F5-4FB8-AC2A-33EE31B87109}"/>
                  </a:ext>
                </a:extLst>
              </p:cNvPr>
              <p:cNvSpPr>
                <a:spLocks noChangeArrowheads="1"/>
              </p:cNvSpPr>
              <p:nvPr/>
            </p:nvSpPr>
            <p:spPr bwMode="auto">
              <a:xfrm>
                <a:off x="4290" y="1787"/>
                <a:ext cx="317"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563" name="Rectangle 1794">
                <a:extLst>
                  <a:ext uri="{FF2B5EF4-FFF2-40B4-BE49-F238E27FC236}">
                    <a16:creationId xmlns:a16="http://schemas.microsoft.com/office/drawing/2014/main" id="{BB8511CD-BD58-4ACA-8E60-C51A3B5D0C05}"/>
                  </a:ext>
                </a:extLst>
              </p:cNvPr>
              <p:cNvSpPr>
                <a:spLocks noChangeArrowheads="1"/>
              </p:cNvSpPr>
              <p:nvPr/>
            </p:nvSpPr>
            <p:spPr bwMode="auto">
              <a:xfrm>
                <a:off x="4385" y="1803"/>
                <a:ext cx="19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en-US" altLang="zh-CN" sz="1400">
                    <a:solidFill>
                      <a:srgbClr val="C0C0C0"/>
                    </a:solidFill>
                    <a:latin typeface="Arial" panose="020B0604020202020204" pitchFamily="34" charset="0"/>
                  </a:rPr>
                  <a:t>EC-</a:t>
                </a:r>
                <a:endParaRPr lang="en-US" altLang="zh-CN" sz="1800">
                  <a:latin typeface="Times New Roman" panose="02020603050405020304" pitchFamily="18" charset="0"/>
                </a:endParaRPr>
              </a:p>
            </p:txBody>
          </p:sp>
          <p:sp>
            <p:nvSpPr>
              <p:cNvPr id="564" name="Rectangle 1795">
                <a:extLst>
                  <a:ext uri="{FF2B5EF4-FFF2-40B4-BE49-F238E27FC236}">
                    <a16:creationId xmlns:a16="http://schemas.microsoft.com/office/drawing/2014/main" id="{53F432E7-DB57-4C0A-82AB-35FE14C328AB}"/>
                  </a:ext>
                </a:extLst>
              </p:cNvPr>
              <p:cNvSpPr>
                <a:spLocks noChangeArrowheads="1"/>
              </p:cNvSpPr>
              <p:nvPr/>
            </p:nvSpPr>
            <p:spPr bwMode="auto">
              <a:xfrm>
                <a:off x="4380" y="1798"/>
                <a:ext cx="19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en-US" altLang="zh-CN" sz="1400">
                    <a:solidFill>
                      <a:srgbClr val="FFFFFF"/>
                    </a:solidFill>
                    <a:latin typeface="Arial" panose="020B0604020202020204" pitchFamily="34" charset="0"/>
                  </a:rPr>
                  <a:t>EC-</a:t>
                </a:r>
                <a:endParaRPr lang="en-US" altLang="zh-CN" sz="1800">
                  <a:latin typeface="Times New Roman" panose="02020603050405020304" pitchFamily="18" charset="0"/>
                </a:endParaRPr>
              </a:p>
            </p:txBody>
          </p:sp>
          <p:sp>
            <p:nvSpPr>
              <p:cNvPr id="565" name="Rectangle 1796">
                <a:extLst>
                  <a:ext uri="{FF2B5EF4-FFF2-40B4-BE49-F238E27FC236}">
                    <a16:creationId xmlns:a16="http://schemas.microsoft.com/office/drawing/2014/main" id="{F368C94A-3C6C-4E02-A905-A9274663FDDD}"/>
                  </a:ext>
                </a:extLst>
              </p:cNvPr>
              <p:cNvSpPr>
                <a:spLocks noChangeArrowheads="1"/>
              </p:cNvSpPr>
              <p:nvPr/>
            </p:nvSpPr>
            <p:spPr bwMode="auto">
              <a:xfrm>
                <a:off x="4361" y="1921"/>
                <a:ext cx="23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en-US" altLang="zh-CN" sz="1400">
                    <a:solidFill>
                      <a:srgbClr val="C0C0C0"/>
                    </a:solidFill>
                    <a:latin typeface="Arial" panose="020B0604020202020204" pitchFamily="34" charset="0"/>
                  </a:rPr>
                  <a:t>PCA</a:t>
                </a:r>
                <a:endParaRPr lang="en-US" altLang="zh-CN" sz="1800">
                  <a:latin typeface="Times New Roman" panose="02020603050405020304" pitchFamily="18" charset="0"/>
                </a:endParaRPr>
              </a:p>
            </p:txBody>
          </p:sp>
          <p:sp>
            <p:nvSpPr>
              <p:cNvPr id="566" name="Rectangle 1797">
                <a:extLst>
                  <a:ext uri="{FF2B5EF4-FFF2-40B4-BE49-F238E27FC236}">
                    <a16:creationId xmlns:a16="http://schemas.microsoft.com/office/drawing/2014/main" id="{23DD9199-6A41-4409-B251-696F47E25151}"/>
                  </a:ext>
                </a:extLst>
              </p:cNvPr>
              <p:cNvSpPr>
                <a:spLocks noChangeArrowheads="1"/>
              </p:cNvSpPr>
              <p:nvPr/>
            </p:nvSpPr>
            <p:spPr bwMode="auto">
              <a:xfrm>
                <a:off x="4357" y="1917"/>
                <a:ext cx="23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en-US" altLang="zh-CN" sz="1400">
                    <a:solidFill>
                      <a:srgbClr val="FFFFFF"/>
                    </a:solidFill>
                    <a:latin typeface="Arial" panose="020B0604020202020204" pitchFamily="34" charset="0"/>
                  </a:rPr>
                  <a:t>PCA</a:t>
                </a:r>
                <a:endParaRPr lang="en-US" altLang="zh-CN" sz="1800">
                  <a:latin typeface="Times New Roman" panose="02020603050405020304" pitchFamily="18" charset="0"/>
                </a:endParaRPr>
              </a:p>
            </p:txBody>
          </p:sp>
        </p:grpSp>
        <p:grpSp>
          <p:nvGrpSpPr>
            <p:cNvPr id="533" name="Group 1798">
              <a:extLst>
                <a:ext uri="{FF2B5EF4-FFF2-40B4-BE49-F238E27FC236}">
                  <a16:creationId xmlns:a16="http://schemas.microsoft.com/office/drawing/2014/main" id="{932CDE34-3965-4944-9C82-E397B51306E0}"/>
                </a:ext>
              </a:extLst>
            </p:cNvPr>
            <p:cNvGrpSpPr>
              <a:grpSpLocks/>
            </p:cNvGrpSpPr>
            <p:nvPr/>
          </p:nvGrpSpPr>
          <p:grpSpPr bwMode="auto">
            <a:xfrm>
              <a:off x="3831" y="1179"/>
              <a:ext cx="384" cy="465"/>
              <a:chOff x="3831" y="1179"/>
              <a:chExt cx="384" cy="465"/>
            </a:xfrm>
          </p:grpSpPr>
          <p:grpSp>
            <p:nvGrpSpPr>
              <p:cNvPr id="552" name="Group 1799">
                <a:extLst>
                  <a:ext uri="{FF2B5EF4-FFF2-40B4-BE49-F238E27FC236}">
                    <a16:creationId xmlns:a16="http://schemas.microsoft.com/office/drawing/2014/main" id="{1BF2CC8A-00AC-4EC2-A443-B474113DA07E}"/>
                  </a:ext>
                </a:extLst>
              </p:cNvPr>
              <p:cNvGrpSpPr>
                <a:grpSpLocks/>
              </p:cNvGrpSpPr>
              <p:nvPr/>
            </p:nvGrpSpPr>
            <p:grpSpPr bwMode="auto">
              <a:xfrm>
                <a:off x="3831" y="1179"/>
                <a:ext cx="384" cy="465"/>
                <a:chOff x="3831" y="1179"/>
                <a:chExt cx="384" cy="465"/>
              </a:xfrm>
            </p:grpSpPr>
            <p:sp>
              <p:nvSpPr>
                <p:cNvPr id="558" name="Freeform 1800">
                  <a:extLst>
                    <a:ext uri="{FF2B5EF4-FFF2-40B4-BE49-F238E27FC236}">
                      <a16:creationId xmlns:a16="http://schemas.microsoft.com/office/drawing/2014/main" id="{C470D720-841E-49A1-B10C-99DC06B81522}"/>
                    </a:ext>
                  </a:extLst>
                </p:cNvPr>
                <p:cNvSpPr>
                  <a:spLocks/>
                </p:cNvSpPr>
                <p:nvPr/>
              </p:nvSpPr>
              <p:spPr bwMode="auto">
                <a:xfrm>
                  <a:off x="3831" y="1179"/>
                  <a:ext cx="384" cy="465"/>
                </a:xfrm>
                <a:custGeom>
                  <a:avLst/>
                  <a:gdLst>
                    <a:gd name="T0" fmla="*/ 384 w 384"/>
                    <a:gd name="T1" fmla="*/ 282 h 465"/>
                    <a:gd name="T2" fmla="*/ 384 w 384"/>
                    <a:gd name="T3" fmla="*/ 181 h 465"/>
                    <a:gd name="T4" fmla="*/ 193 w 384"/>
                    <a:gd name="T5" fmla="*/ 0 h 465"/>
                    <a:gd name="T6" fmla="*/ 0 w 384"/>
                    <a:gd name="T7" fmla="*/ 183 h 465"/>
                    <a:gd name="T8" fmla="*/ 0 w 384"/>
                    <a:gd name="T9" fmla="*/ 283 h 465"/>
                    <a:gd name="T10" fmla="*/ 191 w 384"/>
                    <a:gd name="T11" fmla="*/ 465 h 465"/>
                    <a:gd name="T12" fmla="*/ 384 w 384"/>
                    <a:gd name="T13" fmla="*/ 282 h 4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84" h="465">
                      <a:moveTo>
                        <a:pt x="384" y="282"/>
                      </a:moveTo>
                      <a:lnTo>
                        <a:pt x="384" y="181"/>
                      </a:lnTo>
                      <a:lnTo>
                        <a:pt x="193" y="0"/>
                      </a:lnTo>
                      <a:lnTo>
                        <a:pt x="0" y="183"/>
                      </a:lnTo>
                      <a:lnTo>
                        <a:pt x="0" y="283"/>
                      </a:lnTo>
                      <a:lnTo>
                        <a:pt x="191" y="465"/>
                      </a:lnTo>
                      <a:lnTo>
                        <a:pt x="384" y="2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9" name="Freeform 1801">
                  <a:extLst>
                    <a:ext uri="{FF2B5EF4-FFF2-40B4-BE49-F238E27FC236}">
                      <a16:creationId xmlns:a16="http://schemas.microsoft.com/office/drawing/2014/main" id="{58BCE202-A01D-449D-B70A-AFB9238B3ACE}"/>
                    </a:ext>
                  </a:extLst>
                </p:cNvPr>
                <p:cNvSpPr>
                  <a:spLocks/>
                </p:cNvSpPr>
                <p:nvPr/>
              </p:nvSpPr>
              <p:spPr bwMode="auto">
                <a:xfrm>
                  <a:off x="4022" y="1360"/>
                  <a:ext cx="193" cy="284"/>
                </a:xfrm>
                <a:custGeom>
                  <a:avLst/>
                  <a:gdLst>
                    <a:gd name="T0" fmla="*/ 193 w 193"/>
                    <a:gd name="T1" fmla="*/ 0 h 284"/>
                    <a:gd name="T2" fmla="*/ 0 w 193"/>
                    <a:gd name="T3" fmla="*/ 184 h 284"/>
                    <a:gd name="T4" fmla="*/ 0 w 193"/>
                    <a:gd name="T5" fmla="*/ 284 h 284"/>
                    <a:gd name="T6" fmla="*/ 193 w 193"/>
                    <a:gd name="T7" fmla="*/ 101 h 284"/>
                    <a:gd name="T8" fmla="*/ 193 w 193"/>
                    <a:gd name="T9" fmla="*/ 0 h 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3" h="284">
                      <a:moveTo>
                        <a:pt x="193" y="0"/>
                      </a:moveTo>
                      <a:lnTo>
                        <a:pt x="0" y="184"/>
                      </a:lnTo>
                      <a:lnTo>
                        <a:pt x="0" y="284"/>
                      </a:lnTo>
                      <a:lnTo>
                        <a:pt x="193" y="101"/>
                      </a:lnTo>
                      <a:lnTo>
                        <a:pt x="193" y="0"/>
                      </a:lnTo>
                      <a:close/>
                    </a:path>
                  </a:pathLst>
                </a:custGeom>
                <a:solidFill>
                  <a:srgbClr val="FF323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0" name="Freeform 1802">
                  <a:extLst>
                    <a:ext uri="{FF2B5EF4-FFF2-40B4-BE49-F238E27FC236}">
                      <a16:creationId xmlns:a16="http://schemas.microsoft.com/office/drawing/2014/main" id="{20566395-4C94-4807-AAA9-0476D15F0BA5}"/>
                    </a:ext>
                  </a:extLst>
                </p:cNvPr>
                <p:cNvSpPr>
                  <a:spLocks/>
                </p:cNvSpPr>
                <p:nvPr/>
              </p:nvSpPr>
              <p:spPr bwMode="auto">
                <a:xfrm>
                  <a:off x="3831" y="1362"/>
                  <a:ext cx="191" cy="282"/>
                </a:xfrm>
                <a:custGeom>
                  <a:avLst/>
                  <a:gdLst>
                    <a:gd name="T0" fmla="*/ 191 w 191"/>
                    <a:gd name="T1" fmla="*/ 182 h 282"/>
                    <a:gd name="T2" fmla="*/ 191 w 191"/>
                    <a:gd name="T3" fmla="*/ 282 h 282"/>
                    <a:gd name="T4" fmla="*/ 0 w 191"/>
                    <a:gd name="T5" fmla="*/ 100 h 282"/>
                    <a:gd name="T6" fmla="*/ 0 w 191"/>
                    <a:gd name="T7" fmla="*/ 0 h 282"/>
                    <a:gd name="T8" fmla="*/ 191 w 191"/>
                    <a:gd name="T9" fmla="*/ 182 h 2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1" h="282">
                      <a:moveTo>
                        <a:pt x="191" y="182"/>
                      </a:moveTo>
                      <a:lnTo>
                        <a:pt x="191" y="282"/>
                      </a:lnTo>
                      <a:lnTo>
                        <a:pt x="0" y="100"/>
                      </a:lnTo>
                      <a:lnTo>
                        <a:pt x="0" y="0"/>
                      </a:lnTo>
                      <a:lnTo>
                        <a:pt x="191" y="182"/>
                      </a:lnTo>
                      <a:close/>
                    </a:path>
                  </a:pathLst>
                </a:custGeom>
                <a:solidFill>
                  <a:srgbClr val="CD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553" name="Rectangle 1803">
                <a:extLst>
                  <a:ext uri="{FF2B5EF4-FFF2-40B4-BE49-F238E27FC236}">
                    <a16:creationId xmlns:a16="http://schemas.microsoft.com/office/drawing/2014/main" id="{CD192836-78D6-4B3B-AD03-5F5499BD2BBB}"/>
                  </a:ext>
                </a:extLst>
              </p:cNvPr>
              <p:cNvSpPr>
                <a:spLocks noChangeArrowheads="1"/>
              </p:cNvSpPr>
              <p:nvPr/>
            </p:nvSpPr>
            <p:spPr bwMode="auto">
              <a:xfrm>
                <a:off x="3885" y="1241"/>
                <a:ext cx="285"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554" name="Rectangle 1804">
                <a:extLst>
                  <a:ext uri="{FF2B5EF4-FFF2-40B4-BE49-F238E27FC236}">
                    <a16:creationId xmlns:a16="http://schemas.microsoft.com/office/drawing/2014/main" id="{FC8959B1-DD4B-46A8-A96C-246E6088255E}"/>
                  </a:ext>
                </a:extLst>
              </p:cNvPr>
              <p:cNvSpPr>
                <a:spLocks noChangeArrowheads="1"/>
              </p:cNvSpPr>
              <p:nvPr/>
            </p:nvSpPr>
            <p:spPr bwMode="auto">
              <a:xfrm>
                <a:off x="3959" y="1257"/>
                <a:ext cx="20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en-US" altLang="zh-CN" sz="1400">
                    <a:solidFill>
                      <a:srgbClr val="C0C0C0"/>
                    </a:solidFill>
                    <a:latin typeface="Arial" panose="020B0604020202020204" pitchFamily="34" charset="0"/>
                  </a:rPr>
                  <a:t>CO-</a:t>
                </a:r>
                <a:endParaRPr lang="en-US" altLang="zh-CN" sz="1800">
                  <a:latin typeface="Times New Roman" panose="02020603050405020304" pitchFamily="18" charset="0"/>
                </a:endParaRPr>
              </a:p>
            </p:txBody>
          </p:sp>
          <p:sp>
            <p:nvSpPr>
              <p:cNvPr id="555" name="Rectangle 1805">
                <a:extLst>
                  <a:ext uri="{FF2B5EF4-FFF2-40B4-BE49-F238E27FC236}">
                    <a16:creationId xmlns:a16="http://schemas.microsoft.com/office/drawing/2014/main" id="{797AA0CF-6F47-4063-B504-99D913C3796C}"/>
                  </a:ext>
                </a:extLst>
              </p:cNvPr>
              <p:cNvSpPr>
                <a:spLocks noChangeArrowheads="1"/>
              </p:cNvSpPr>
              <p:nvPr/>
            </p:nvSpPr>
            <p:spPr bwMode="auto">
              <a:xfrm>
                <a:off x="3955" y="1252"/>
                <a:ext cx="20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en-US" altLang="zh-CN" sz="1400">
                    <a:solidFill>
                      <a:srgbClr val="FFFFFF"/>
                    </a:solidFill>
                    <a:latin typeface="Arial" panose="020B0604020202020204" pitchFamily="34" charset="0"/>
                  </a:rPr>
                  <a:t>CO-</a:t>
                </a:r>
                <a:endParaRPr lang="en-US" altLang="zh-CN" sz="1800">
                  <a:latin typeface="Times New Roman" panose="02020603050405020304" pitchFamily="18" charset="0"/>
                </a:endParaRPr>
              </a:p>
            </p:txBody>
          </p:sp>
          <p:sp>
            <p:nvSpPr>
              <p:cNvPr id="556" name="Rectangle 1806">
                <a:extLst>
                  <a:ext uri="{FF2B5EF4-FFF2-40B4-BE49-F238E27FC236}">
                    <a16:creationId xmlns:a16="http://schemas.microsoft.com/office/drawing/2014/main" id="{8AFE89AA-FBDB-418E-929F-C389523E1167}"/>
                  </a:ext>
                </a:extLst>
              </p:cNvPr>
              <p:cNvSpPr>
                <a:spLocks noChangeArrowheads="1"/>
              </p:cNvSpPr>
              <p:nvPr/>
            </p:nvSpPr>
            <p:spPr bwMode="auto">
              <a:xfrm>
                <a:off x="3984" y="1375"/>
                <a:ext cx="14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en-US" altLang="zh-CN" sz="1400">
                    <a:solidFill>
                      <a:srgbClr val="C0C0C0"/>
                    </a:solidFill>
                    <a:latin typeface="Arial" panose="020B0604020202020204" pitchFamily="34" charset="0"/>
                  </a:rPr>
                  <a:t>PA</a:t>
                </a:r>
                <a:endParaRPr lang="en-US" altLang="zh-CN" sz="1800">
                  <a:latin typeface="Times New Roman" panose="02020603050405020304" pitchFamily="18" charset="0"/>
                </a:endParaRPr>
              </a:p>
            </p:txBody>
          </p:sp>
          <p:sp>
            <p:nvSpPr>
              <p:cNvPr id="557" name="Rectangle 1807">
                <a:extLst>
                  <a:ext uri="{FF2B5EF4-FFF2-40B4-BE49-F238E27FC236}">
                    <a16:creationId xmlns:a16="http://schemas.microsoft.com/office/drawing/2014/main" id="{5F058A93-5C70-4E95-BF7D-C9BAC3B1D6AE}"/>
                  </a:ext>
                </a:extLst>
              </p:cNvPr>
              <p:cNvSpPr>
                <a:spLocks noChangeArrowheads="1"/>
              </p:cNvSpPr>
              <p:nvPr/>
            </p:nvSpPr>
            <p:spPr bwMode="auto">
              <a:xfrm>
                <a:off x="3979" y="1371"/>
                <a:ext cx="14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en-US" altLang="zh-CN" sz="1400">
                    <a:solidFill>
                      <a:srgbClr val="FFFFFF"/>
                    </a:solidFill>
                    <a:latin typeface="Arial" panose="020B0604020202020204" pitchFamily="34" charset="0"/>
                  </a:rPr>
                  <a:t>PA</a:t>
                </a:r>
                <a:endParaRPr lang="en-US" altLang="zh-CN" sz="1800">
                  <a:latin typeface="Times New Roman" panose="02020603050405020304" pitchFamily="18" charset="0"/>
                </a:endParaRPr>
              </a:p>
            </p:txBody>
          </p:sp>
        </p:grpSp>
        <p:grpSp>
          <p:nvGrpSpPr>
            <p:cNvPr id="534" name="Group 1808">
              <a:extLst>
                <a:ext uri="{FF2B5EF4-FFF2-40B4-BE49-F238E27FC236}">
                  <a16:creationId xmlns:a16="http://schemas.microsoft.com/office/drawing/2014/main" id="{532EB498-F0BB-4F8F-AB59-00FBD9A2F01B}"/>
                </a:ext>
              </a:extLst>
            </p:cNvPr>
            <p:cNvGrpSpPr>
              <a:grpSpLocks/>
            </p:cNvGrpSpPr>
            <p:nvPr/>
          </p:nvGrpSpPr>
          <p:grpSpPr bwMode="auto">
            <a:xfrm>
              <a:off x="3611" y="3580"/>
              <a:ext cx="204" cy="93"/>
              <a:chOff x="3611" y="3580"/>
              <a:chExt cx="204" cy="93"/>
            </a:xfrm>
          </p:grpSpPr>
          <p:sp>
            <p:nvSpPr>
              <p:cNvPr id="546" name="Rectangle 1809">
                <a:extLst>
                  <a:ext uri="{FF2B5EF4-FFF2-40B4-BE49-F238E27FC236}">
                    <a16:creationId xmlns:a16="http://schemas.microsoft.com/office/drawing/2014/main" id="{CC5F839D-5E23-4761-AF48-F390812547DC}"/>
                  </a:ext>
                </a:extLst>
              </p:cNvPr>
              <p:cNvSpPr>
                <a:spLocks noChangeArrowheads="1"/>
              </p:cNvSpPr>
              <p:nvPr/>
            </p:nvSpPr>
            <p:spPr bwMode="auto">
              <a:xfrm>
                <a:off x="3611" y="3611"/>
                <a:ext cx="110" cy="18"/>
              </a:xfrm>
              <a:prstGeom prst="rect">
                <a:avLst/>
              </a:prstGeom>
              <a:solidFill>
                <a:srgbClr val="7D8A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547" name="Freeform 1810">
                <a:extLst>
                  <a:ext uri="{FF2B5EF4-FFF2-40B4-BE49-F238E27FC236}">
                    <a16:creationId xmlns:a16="http://schemas.microsoft.com/office/drawing/2014/main" id="{2E3A8FF3-7097-4EEB-A21A-53421D26E762}"/>
                  </a:ext>
                </a:extLst>
              </p:cNvPr>
              <p:cNvSpPr>
                <a:spLocks/>
              </p:cNvSpPr>
              <p:nvPr/>
            </p:nvSpPr>
            <p:spPr bwMode="auto">
              <a:xfrm>
                <a:off x="3718" y="3580"/>
                <a:ext cx="84" cy="81"/>
              </a:xfrm>
              <a:custGeom>
                <a:avLst/>
                <a:gdLst>
                  <a:gd name="T0" fmla="*/ 0 w 84"/>
                  <a:gd name="T1" fmla="*/ 81 h 81"/>
                  <a:gd name="T2" fmla="*/ 84 w 84"/>
                  <a:gd name="T3" fmla="*/ 40 h 81"/>
                  <a:gd name="T4" fmla="*/ 0 w 84"/>
                  <a:gd name="T5" fmla="*/ 0 h 81"/>
                  <a:gd name="T6" fmla="*/ 0 w 84"/>
                  <a:gd name="T7" fmla="*/ 81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4" h="81">
                    <a:moveTo>
                      <a:pt x="0" y="81"/>
                    </a:moveTo>
                    <a:lnTo>
                      <a:pt x="84" y="40"/>
                    </a:lnTo>
                    <a:lnTo>
                      <a:pt x="0" y="0"/>
                    </a:lnTo>
                    <a:lnTo>
                      <a:pt x="0" y="81"/>
                    </a:lnTo>
                    <a:close/>
                  </a:path>
                </a:pathLst>
              </a:custGeom>
              <a:solidFill>
                <a:srgbClr val="7D8A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8" name="Rectangle 1811">
                <a:extLst>
                  <a:ext uri="{FF2B5EF4-FFF2-40B4-BE49-F238E27FC236}">
                    <a16:creationId xmlns:a16="http://schemas.microsoft.com/office/drawing/2014/main" id="{2B7A1288-1F19-4FDB-A06A-0CAC7A8EBD6F}"/>
                  </a:ext>
                </a:extLst>
              </p:cNvPr>
              <p:cNvSpPr>
                <a:spLocks noChangeArrowheads="1"/>
              </p:cNvSpPr>
              <p:nvPr/>
            </p:nvSpPr>
            <p:spPr bwMode="auto">
              <a:xfrm>
                <a:off x="3623" y="3623"/>
                <a:ext cx="111" cy="18"/>
              </a:xfrm>
              <a:prstGeom prst="rect">
                <a:avLst/>
              </a:prstGeom>
              <a:solidFill>
                <a:srgbClr val="17244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549" name="Freeform 1812">
                <a:extLst>
                  <a:ext uri="{FF2B5EF4-FFF2-40B4-BE49-F238E27FC236}">
                    <a16:creationId xmlns:a16="http://schemas.microsoft.com/office/drawing/2014/main" id="{A0B7564B-FAE1-4DBB-B284-0FC5B1EF04B3}"/>
                  </a:ext>
                </a:extLst>
              </p:cNvPr>
              <p:cNvSpPr>
                <a:spLocks/>
              </p:cNvSpPr>
              <p:nvPr/>
            </p:nvSpPr>
            <p:spPr bwMode="auto">
              <a:xfrm>
                <a:off x="3730" y="3592"/>
                <a:ext cx="85" cy="81"/>
              </a:xfrm>
              <a:custGeom>
                <a:avLst/>
                <a:gdLst>
                  <a:gd name="T0" fmla="*/ 0 w 85"/>
                  <a:gd name="T1" fmla="*/ 81 h 81"/>
                  <a:gd name="T2" fmla="*/ 85 w 85"/>
                  <a:gd name="T3" fmla="*/ 40 h 81"/>
                  <a:gd name="T4" fmla="*/ 0 w 85"/>
                  <a:gd name="T5" fmla="*/ 0 h 81"/>
                  <a:gd name="T6" fmla="*/ 0 w 85"/>
                  <a:gd name="T7" fmla="*/ 81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5" h="81">
                    <a:moveTo>
                      <a:pt x="0" y="81"/>
                    </a:moveTo>
                    <a:lnTo>
                      <a:pt x="85" y="40"/>
                    </a:lnTo>
                    <a:lnTo>
                      <a:pt x="0" y="0"/>
                    </a:lnTo>
                    <a:lnTo>
                      <a:pt x="0" y="81"/>
                    </a:lnTo>
                    <a:close/>
                  </a:path>
                </a:pathLst>
              </a:custGeom>
              <a:solidFill>
                <a:srgbClr val="17244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0" name="Rectangle 1813">
                <a:extLst>
                  <a:ext uri="{FF2B5EF4-FFF2-40B4-BE49-F238E27FC236}">
                    <a16:creationId xmlns:a16="http://schemas.microsoft.com/office/drawing/2014/main" id="{01300787-CDE7-458A-A977-B42E9B733F62}"/>
                  </a:ext>
                </a:extLst>
              </p:cNvPr>
              <p:cNvSpPr>
                <a:spLocks noChangeArrowheads="1"/>
              </p:cNvSpPr>
              <p:nvPr/>
            </p:nvSpPr>
            <p:spPr bwMode="auto">
              <a:xfrm>
                <a:off x="3617" y="3617"/>
                <a:ext cx="110" cy="18"/>
              </a:xfrm>
              <a:prstGeom prst="rect">
                <a:avLst/>
              </a:prstGeom>
              <a:solidFill>
                <a:srgbClr val="273C8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551" name="Freeform 1814">
                <a:extLst>
                  <a:ext uri="{FF2B5EF4-FFF2-40B4-BE49-F238E27FC236}">
                    <a16:creationId xmlns:a16="http://schemas.microsoft.com/office/drawing/2014/main" id="{5CBA2E0C-699C-48A3-8CC0-B32E7F3C207C}"/>
                  </a:ext>
                </a:extLst>
              </p:cNvPr>
              <p:cNvSpPr>
                <a:spLocks/>
              </p:cNvSpPr>
              <p:nvPr/>
            </p:nvSpPr>
            <p:spPr bwMode="auto">
              <a:xfrm>
                <a:off x="3724" y="3586"/>
                <a:ext cx="84" cy="81"/>
              </a:xfrm>
              <a:custGeom>
                <a:avLst/>
                <a:gdLst>
                  <a:gd name="T0" fmla="*/ 0 w 84"/>
                  <a:gd name="T1" fmla="*/ 81 h 81"/>
                  <a:gd name="T2" fmla="*/ 84 w 84"/>
                  <a:gd name="T3" fmla="*/ 40 h 81"/>
                  <a:gd name="T4" fmla="*/ 0 w 84"/>
                  <a:gd name="T5" fmla="*/ 0 h 81"/>
                  <a:gd name="T6" fmla="*/ 0 w 84"/>
                  <a:gd name="T7" fmla="*/ 81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4" h="81">
                    <a:moveTo>
                      <a:pt x="0" y="81"/>
                    </a:moveTo>
                    <a:lnTo>
                      <a:pt x="84" y="40"/>
                    </a:lnTo>
                    <a:lnTo>
                      <a:pt x="0" y="0"/>
                    </a:lnTo>
                    <a:lnTo>
                      <a:pt x="0" y="81"/>
                    </a:lnTo>
                    <a:close/>
                  </a:path>
                </a:pathLst>
              </a:custGeom>
              <a:solidFill>
                <a:srgbClr val="273C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35" name="Group 1815">
              <a:extLst>
                <a:ext uri="{FF2B5EF4-FFF2-40B4-BE49-F238E27FC236}">
                  <a16:creationId xmlns:a16="http://schemas.microsoft.com/office/drawing/2014/main" id="{E92A733E-086D-498E-95EE-F966833CDCEE}"/>
                </a:ext>
              </a:extLst>
            </p:cNvPr>
            <p:cNvGrpSpPr>
              <a:grpSpLocks/>
            </p:cNvGrpSpPr>
            <p:nvPr/>
          </p:nvGrpSpPr>
          <p:grpSpPr bwMode="auto">
            <a:xfrm>
              <a:off x="2063" y="3473"/>
              <a:ext cx="1580" cy="266"/>
              <a:chOff x="2063" y="3473"/>
              <a:chExt cx="1580" cy="266"/>
            </a:xfrm>
          </p:grpSpPr>
          <p:sp>
            <p:nvSpPr>
              <p:cNvPr id="543" name="Freeform 1816">
                <a:extLst>
                  <a:ext uri="{FF2B5EF4-FFF2-40B4-BE49-F238E27FC236}">
                    <a16:creationId xmlns:a16="http://schemas.microsoft.com/office/drawing/2014/main" id="{FF3FE006-DB9F-4E12-BBEB-D0494BC5395A}"/>
                  </a:ext>
                </a:extLst>
              </p:cNvPr>
              <p:cNvSpPr>
                <a:spLocks/>
              </p:cNvSpPr>
              <p:nvPr/>
            </p:nvSpPr>
            <p:spPr bwMode="auto">
              <a:xfrm>
                <a:off x="2063" y="3473"/>
                <a:ext cx="1567" cy="254"/>
              </a:xfrm>
              <a:custGeom>
                <a:avLst/>
                <a:gdLst>
                  <a:gd name="T0" fmla="*/ 44 w 1567"/>
                  <a:gd name="T1" fmla="*/ 0 h 254"/>
                  <a:gd name="T2" fmla="*/ 35 w 1567"/>
                  <a:gd name="T3" fmla="*/ 1 h 254"/>
                  <a:gd name="T4" fmla="*/ 27 w 1567"/>
                  <a:gd name="T5" fmla="*/ 3 h 254"/>
                  <a:gd name="T6" fmla="*/ 12 w 1567"/>
                  <a:gd name="T7" fmla="*/ 12 h 254"/>
                  <a:gd name="T8" fmla="*/ 3 w 1567"/>
                  <a:gd name="T9" fmla="*/ 25 h 254"/>
                  <a:gd name="T10" fmla="*/ 1 w 1567"/>
                  <a:gd name="T11" fmla="*/ 35 h 254"/>
                  <a:gd name="T12" fmla="*/ 0 w 1567"/>
                  <a:gd name="T13" fmla="*/ 42 h 254"/>
                  <a:gd name="T14" fmla="*/ 0 w 1567"/>
                  <a:gd name="T15" fmla="*/ 212 h 254"/>
                  <a:gd name="T16" fmla="*/ 1 w 1567"/>
                  <a:gd name="T17" fmla="*/ 221 h 254"/>
                  <a:gd name="T18" fmla="*/ 3 w 1567"/>
                  <a:gd name="T19" fmla="*/ 229 h 254"/>
                  <a:gd name="T20" fmla="*/ 12 w 1567"/>
                  <a:gd name="T21" fmla="*/ 242 h 254"/>
                  <a:gd name="T22" fmla="*/ 27 w 1567"/>
                  <a:gd name="T23" fmla="*/ 251 h 254"/>
                  <a:gd name="T24" fmla="*/ 35 w 1567"/>
                  <a:gd name="T25" fmla="*/ 253 h 254"/>
                  <a:gd name="T26" fmla="*/ 44 w 1567"/>
                  <a:gd name="T27" fmla="*/ 254 h 254"/>
                  <a:gd name="T28" fmla="*/ 1522 w 1567"/>
                  <a:gd name="T29" fmla="*/ 254 h 254"/>
                  <a:gd name="T30" fmla="*/ 1532 w 1567"/>
                  <a:gd name="T31" fmla="*/ 253 h 254"/>
                  <a:gd name="T32" fmla="*/ 1540 w 1567"/>
                  <a:gd name="T33" fmla="*/ 251 h 254"/>
                  <a:gd name="T34" fmla="*/ 1554 w 1567"/>
                  <a:gd name="T35" fmla="*/ 242 h 254"/>
                  <a:gd name="T36" fmla="*/ 1564 w 1567"/>
                  <a:gd name="T37" fmla="*/ 229 h 254"/>
                  <a:gd name="T38" fmla="*/ 1565 w 1567"/>
                  <a:gd name="T39" fmla="*/ 221 h 254"/>
                  <a:gd name="T40" fmla="*/ 1567 w 1567"/>
                  <a:gd name="T41" fmla="*/ 212 h 254"/>
                  <a:gd name="T42" fmla="*/ 1567 w 1567"/>
                  <a:gd name="T43" fmla="*/ 42 h 254"/>
                  <a:gd name="T44" fmla="*/ 1565 w 1567"/>
                  <a:gd name="T45" fmla="*/ 35 h 254"/>
                  <a:gd name="T46" fmla="*/ 1564 w 1567"/>
                  <a:gd name="T47" fmla="*/ 25 h 254"/>
                  <a:gd name="T48" fmla="*/ 1554 w 1567"/>
                  <a:gd name="T49" fmla="*/ 12 h 254"/>
                  <a:gd name="T50" fmla="*/ 1540 w 1567"/>
                  <a:gd name="T51" fmla="*/ 3 h 254"/>
                  <a:gd name="T52" fmla="*/ 1532 w 1567"/>
                  <a:gd name="T53" fmla="*/ 1 h 254"/>
                  <a:gd name="T54" fmla="*/ 1522 w 1567"/>
                  <a:gd name="T55" fmla="*/ 0 h 254"/>
                  <a:gd name="T56" fmla="*/ 44 w 1567"/>
                  <a:gd name="T57" fmla="*/ 0 h 2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567" h="254">
                    <a:moveTo>
                      <a:pt x="44" y="0"/>
                    </a:moveTo>
                    <a:lnTo>
                      <a:pt x="35" y="1"/>
                    </a:lnTo>
                    <a:lnTo>
                      <a:pt x="27" y="3"/>
                    </a:lnTo>
                    <a:lnTo>
                      <a:pt x="12" y="12"/>
                    </a:lnTo>
                    <a:lnTo>
                      <a:pt x="3" y="25"/>
                    </a:lnTo>
                    <a:lnTo>
                      <a:pt x="1" y="35"/>
                    </a:lnTo>
                    <a:lnTo>
                      <a:pt x="0" y="42"/>
                    </a:lnTo>
                    <a:lnTo>
                      <a:pt x="0" y="212"/>
                    </a:lnTo>
                    <a:lnTo>
                      <a:pt x="1" y="221"/>
                    </a:lnTo>
                    <a:lnTo>
                      <a:pt x="3" y="229"/>
                    </a:lnTo>
                    <a:lnTo>
                      <a:pt x="12" y="242"/>
                    </a:lnTo>
                    <a:lnTo>
                      <a:pt x="27" y="251"/>
                    </a:lnTo>
                    <a:lnTo>
                      <a:pt x="35" y="253"/>
                    </a:lnTo>
                    <a:lnTo>
                      <a:pt x="44" y="254"/>
                    </a:lnTo>
                    <a:lnTo>
                      <a:pt x="1522" y="254"/>
                    </a:lnTo>
                    <a:lnTo>
                      <a:pt x="1532" y="253"/>
                    </a:lnTo>
                    <a:lnTo>
                      <a:pt x="1540" y="251"/>
                    </a:lnTo>
                    <a:lnTo>
                      <a:pt x="1554" y="242"/>
                    </a:lnTo>
                    <a:lnTo>
                      <a:pt x="1564" y="229"/>
                    </a:lnTo>
                    <a:lnTo>
                      <a:pt x="1565" y="221"/>
                    </a:lnTo>
                    <a:lnTo>
                      <a:pt x="1567" y="212"/>
                    </a:lnTo>
                    <a:lnTo>
                      <a:pt x="1567" y="42"/>
                    </a:lnTo>
                    <a:lnTo>
                      <a:pt x="1565" y="35"/>
                    </a:lnTo>
                    <a:lnTo>
                      <a:pt x="1564" y="25"/>
                    </a:lnTo>
                    <a:lnTo>
                      <a:pt x="1554" y="12"/>
                    </a:lnTo>
                    <a:lnTo>
                      <a:pt x="1540" y="3"/>
                    </a:lnTo>
                    <a:lnTo>
                      <a:pt x="1532" y="1"/>
                    </a:lnTo>
                    <a:lnTo>
                      <a:pt x="1522" y="0"/>
                    </a:lnTo>
                    <a:lnTo>
                      <a:pt x="44" y="0"/>
                    </a:lnTo>
                    <a:close/>
                  </a:path>
                </a:pathLst>
              </a:custGeom>
              <a:solidFill>
                <a:srgbClr val="C2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4" name="Freeform 1817">
                <a:extLst>
                  <a:ext uri="{FF2B5EF4-FFF2-40B4-BE49-F238E27FC236}">
                    <a16:creationId xmlns:a16="http://schemas.microsoft.com/office/drawing/2014/main" id="{362D56CF-023A-45C5-972D-FA07D9A35DF2}"/>
                  </a:ext>
                </a:extLst>
              </p:cNvPr>
              <p:cNvSpPr>
                <a:spLocks/>
              </p:cNvSpPr>
              <p:nvPr/>
            </p:nvSpPr>
            <p:spPr bwMode="auto">
              <a:xfrm>
                <a:off x="2075" y="3485"/>
                <a:ext cx="1568" cy="254"/>
              </a:xfrm>
              <a:custGeom>
                <a:avLst/>
                <a:gdLst>
                  <a:gd name="T0" fmla="*/ 45 w 1568"/>
                  <a:gd name="T1" fmla="*/ 0 h 254"/>
                  <a:gd name="T2" fmla="*/ 36 w 1568"/>
                  <a:gd name="T3" fmla="*/ 1 h 254"/>
                  <a:gd name="T4" fmla="*/ 28 w 1568"/>
                  <a:gd name="T5" fmla="*/ 3 h 254"/>
                  <a:gd name="T6" fmla="*/ 13 w 1568"/>
                  <a:gd name="T7" fmla="*/ 12 h 254"/>
                  <a:gd name="T8" fmla="*/ 4 w 1568"/>
                  <a:gd name="T9" fmla="*/ 26 h 254"/>
                  <a:gd name="T10" fmla="*/ 2 w 1568"/>
                  <a:gd name="T11" fmla="*/ 35 h 254"/>
                  <a:gd name="T12" fmla="*/ 0 w 1568"/>
                  <a:gd name="T13" fmla="*/ 42 h 254"/>
                  <a:gd name="T14" fmla="*/ 0 w 1568"/>
                  <a:gd name="T15" fmla="*/ 212 h 254"/>
                  <a:gd name="T16" fmla="*/ 2 w 1568"/>
                  <a:gd name="T17" fmla="*/ 221 h 254"/>
                  <a:gd name="T18" fmla="*/ 4 w 1568"/>
                  <a:gd name="T19" fmla="*/ 229 h 254"/>
                  <a:gd name="T20" fmla="*/ 13 w 1568"/>
                  <a:gd name="T21" fmla="*/ 242 h 254"/>
                  <a:gd name="T22" fmla="*/ 28 w 1568"/>
                  <a:gd name="T23" fmla="*/ 251 h 254"/>
                  <a:gd name="T24" fmla="*/ 36 w 1568"/>
                  <a:gd name="T25" fmla="*/ 253 h 254"/>
                  <a:gd name="T26" fmla="*/ 45 w 1568"/>
                  <a:gd name="T27" fmla="*/ 254 h 254"/>
                  <a:gd name="T28" fmla="*/ 1523 w 1568"/>
                  <a:gd name="T29" fmla="*/ 254 h 254"/>
                  <a:gd name="T30" fmla="*/ 1533 w 1568"/>
                  <a:gd name="T31" fmla="*/ 253 h 254"/>
                  <a:gd name="T32" fmla="*/ 1541 w 1568"/>
                  <a:gd name="T33" fmla="*/ 251 h 254"/>
                  <a:gd name="T34" fmla="*/ 1555 w 1568"/>
                  <a:gd name="T35" fmla="*/ 242 h 254"/>
                  <a:gd name="T36" fmla="*/ 1564 w 1568"/>
                  <a:gd name="T37" fmla="*/ 229 h 254"/>
                  <a:gd name="T38" fmla="*/ 1566 w 1568"/>
                  <a:gd name="T39" fmla="*/ 221 h 254"/>
                  <a:gd name="T40" fmla="*/ 1568 w 1568"/>
                  <a:gd name="T41" fmla="*/ 212 h 254"/>
                  <a:gd name="T42" fmla="*/ 1568 w 1568"/>
                  <a:gd name="T43" fmla="*/ 42 h 254"/>
                  <a:gd name="T44" fmla="*/ 1566 w 1568"/>
                  <a:gd name="T45" fmla="*/ 35 h 254"/>
                  <a:gd name="T46" fmla="*/ 1564 w 1568"/>
                  <a:gd name="T47" fmla="*/ 26 h 254"/>
                  <a:gd name="T48" fmla="*/ 1555 w 1568"/>
                  <a:gd name="T49" fmla="*/ 12 h 254"/>
                  <a:gd name="T50" fmla="*/ 1541 w 1568"/>
                  <a:gd name="T51" fmla="*/ 3 h 254"/>
                  <a:gd name="T52" fmla="*/ 1533 w 1568"/>
                  <a:gd name="T53" fmla="*/ 1 h 254"/>
                  <a:gd name="T54" fmla="*/ 1523 w 1568"/>
                  <a:gd name="T55" fmla="*/ 0 h 254"/>
                  <a:gd name="T56" fmla="*/ 45 w 1568"/>
                  <a:gd name="T57" fmla="*/ 0 h 2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568" h="254">
                    <a:moveTo>
                      <a:pt x="45" y="0"/>
                    </a:moveTo>
                    <a:lnTo>
                      <a:pt x="36" y="1"/>
                    </a:lnTo>
                    <a:lnTo>
                      <a:pt x="28" y="3"/>
                    </a:lnTo>
                    <a:lnTo>
                      <a:pt x="13" y="12"/>
                    </a:lnTo>
                    <a:lnTo>
                      <a:pt x="4" y="26"/>
                    </a:lnTo>
                    <a:lnTo>
                      <a:pt x="2" y="35"/>
                    </a:lnTo>
                    <a:lnTo>
                      <a:pt x="0" y="42"/>
                    </a:lnTo>
                    <a:lnTo>
                      <a:pt x="0" y="212"/>
                    </a:lnTo>
                    <a:lnTo>
                      <a:pt x="2" y="221"/>
                    </a:lnTo>
                    <a:lnTo>
                      <a:pt x="4" y="229"/>
                    </a:lnTo>
                    <a:lnTo>
                      <a:pt x="13" y="242"/>
                    </a:lnTo>
                    <a:lnTo>
                      <a:pt x="28" y="251"/>
                    </a:lnTo>
                    <a:lnTo>
                      <a:pt x="36" y="253"/>
                    </a:lnTo>
                    <a:lnTo>
                      <a:pt x="45" y="254"/>
                    </a:lnTo>
                    <a:lnTo>
                      <a:pt x="1523" y="254"/>
                    </a:lnTo>
                    <a:lnTo>
                      <a:pt x="1533" y="253"/>
                    </a:lnTo>
                    <a:lnTo>
                      <a:pt x="1541" y="251"/>
                    </a:lnTo>
                    <a:lnTo>
                      <a:pt x="1555" y="242"/>
                    </a:lnTo>
                    <a:lnTo>
                      <a:pt x="1564" y="229"/>
                    </a:lnTo>
                    <a:lnTo>
                      <a:pt x="1566" y="221"/>
                    </a:lnTo>
                    <a:lnTo>
                      <a:pt x="1568" y="212"/>
                    </a:lnTo>
                    <a:lnTo>
                      <a:pt x="1568" y="42"/>
                    </a:lnTo>
                    <a:lnTo>
                      <a:pt x="1566" y="35"/>
                    </a:lnTo>
                    <a:lnTo>
                      <a:pt x="1564" y="26"/>
                    </a:lnTo>
                    <a:lnTo>
                      <a:pt x="1555" y="12"/>
                    </a:lnTo>
                    <a:lnTo>
                      <a:pt x="1541" y="3"/>
                    </a:lnTo>
                    <a:lnTo>
                      <a:pt x="1533" y="1"/>
                    </a:lnTo>
                    <a:lnTo>
                      <a:pt x="1523" y="0"/>
                    </a:lnTo>
                    <a:lnTo>
                      <a:pt x="45" y="0"/>
                    </a:lnTo>
                    <a:close/>
                  </a:path>
                </a:pathLst>
              </a:custGeom>
              <a:solidFill>
                <a:srgbClr val="5C7A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5" name="Freeform 1818">
                <a:extLst>
                  <a:ext uri="{FF2B5EF4-FFF2-40B4-BE49-F238E27FC236}">
                    <a16:creationId xmlns:a16="http://schemas.microsoft.com/office/drawing/2014/main" id="{88EDFCE6-9F31-4360-96EF-E8FFE1A28A19}"/>
                  </a:ext>
                </a:extLst>
              </p:cNvPr>
              <p:cNvSpPr>
                <a:spLocks/>
              </p:cNvSpPr>
              <p:nvPr/>
            </p:nvSpPr>
            <p:spPr bwMode="auto">
              <a:xfrm>
                <a:off x="2069" y="3479"/>
                <a:ext cx="1567" cy="254"/>
              </a:xfrm>
              <a:custGeom>
                <a:avLst/>
                <a:gdLst>
                  <a:gd name="T0" fmla="*/ 45 w 1567"/>
                  <a:gd name="T1" fmla="*/ 0 h 254"/>
                  <a:gd name="T2" fmla="*/ 35 w 1567"/>
                  <a:gd name="T3" fmla="*/ 1 h 254"/>
                  <a:gd name="T4" fmla="*/ 27 w 1567"/>
                  <a:gd name="T5" fmla="*/ 3 h 254"/>
                  <a:gd name="T6" fmla="*/ 13 w 1567"/>
                  <a:gd name="T7" fmla="*/ 12 h 254"/>
                  <a:gd name="T8" fmla="*/ 3 w 1567"/>
                  <a:gd name="T9" fmla="*/ 25 h 254"/>
                  <a:gd name="T10" fmla="*/ 2 w 1567"/>
                  <a:gd name="T11" fmla="*/ 35 h 254"/>
                  <a:gd name="T12" fmla="*/ 0 w 1567"/>
                  <a:gd name="T13" fmla="*/ 42 h 254"/>
                  <a:gd name="T14" fmla="*/ 0 w 1567"/>
                  <a:gd name="T15" fmla="*/ 212 h 254"/>
                  <a:gd name="T16" fmla="*/ 2 w 1567"/>
                  <a:gd name="T17" fmla="*/ 221 h 254"/>
                  <a:gd name="T18" fmla="*/ 3 w 1567"/>
                  <a:gd name="T19" fmla="*/ 229 h 254"/>
                  <a:gd name="T20" fmla="*/ 13 w 1567"/>
                  <a:gd name="T21" fmla="*/ 242 h 254"/>
                  <a:gd name="T22" fmla="*/ 27 w 1567"/>
                  <a:gd name="T23" fmla="*/ 251 h 254"/>
                  <a:gd name="T24" fmla="*/ 35 w 1567"/>
                  <a:gd name="T25" fmla="*/ 253 h 254"/>
                  <a:gd name="T26" fmla="*/ 45 w 1567"/>
                  <a:gd name="T27" fmla="*/ 254 h 254"/>
                  <a:gd name="T28" fmla="*/ 1523 w 1567"/>
                  <a:gd name="T29" fmla="*/ 254 h 254"/>
                  <a:gd name="T30" fmla="*/ 1532 w 1567"/>
                  <a:gd name="T31" fmla="*/ 253 h 254"/>
                  <a:gd name="T32" fmla="*/ 1540 w 1567"/>
                  <a:gd name="T33" fmla="*/ 251 h 254"/>
                  <a:gd name="T34" fmla="*/ 1554 w 1567"/>
                  <a:gd name="T35" fmla="*/ 242 h 254"/>
                  <a:gd name="T36" fmla="*/ 1564 w 1567"/>
                  <a:gd name="T37" fmla="*/ 229 h 254"/>
                  <a:gd name="T38" fmla="*/ 1566 w 1567"/>
                  <a:gd name="T39" fmla="*/ 221 h 254"/>
                  <a:gd name="T40" fmla="*/ 1567 w 1567"/>
                  <a:gd name="T41" fmla="*/ 212 h 254"/>
                  <a:gd name="T42" fmla="*/ 1567 w 1567"/>
                  <a:gd name="T43" fmla="*/ 42 h 254"/>
                  <a:gd name="T44" fmla="*/ 1566 w 1567"/>
                  <a:gd name="T45" fmla="*/ 35 h 254"/>
                  <a:gd name="T46" fmla="*/ 1564 w 1567"/>
                  <a:gd name="T47" fmla="*/ 25 h 254"/>
                  <a:gd name="T48" fmla="*/ 1554 w 1567"/>
                  <a:gd name="T49" fmla="*/ 12 h 254"/>
                  <a:gd name="T50" fmla="*/ 1540 w 1567"/>
                  <a:gd name="T51" fmla="*/ 3 h 254"/>
                  <a:gd name="T52" fmla="*/ 1532 w 1567"/>
                  <a:gd name="T53" fmla="*/ 1 h 254"/>
                  <a:gd name="T54" fmla="*/ 1523 w 1567"/>
                  <a:gd name="T55" fmla="*/ 0 h 254"/>
                  <a:gd name="T56" fmla="*/ 45 w 1567"/>
                  <a:gd name="T57" fmla="*/ 0 h 2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567" h="254">
                    <a:moveTo>
                      <a:pt x="45" y="0"/>
                    </a:moveTo>
                    <a:lnTo>
                      <a:pt x="35" y="1"/>
                    </a:lnTo>
                    <a:lnTo>
                      <a:pt x="27" y="3"/>
                    </a:lnTo>
                    <a:lnTo>
                      <a:pt x="13" y="12"/>
                    </a:lnTo>
                    <a:lnTo>
                      <a:pt x="3" y="25"/>
                    </a:lnTo>
                    <a:lnTo>
                      <a:pt x="2" y="35"/>
                    </a:lnTo>
                    <a:lnTo>
                      <a:pt x="0" y="42"/>
                    </a:lnTo>
                    <a:lnTo>
                      <a:pt x="0" y="212"/>
                    </a:lnTo>
                    <a:lnTo>
                      <a:pt x="2" y="221"/>
                    </a:lnTo>
                    <a:lnTo>
                      <a:pt x="3" y="229"/>
                    </a:lnTo>
                    <a:lnTo>
                      <a:pt x="13" y="242"/>
                    </a:lnTo>
                    <a:lnTo>
                      <a:pt x="27" y="251"/>
                    </a:lnTo>
                    <a:lnTo>
                      <a:pt x="35" y="253"/>
                    </a:lnTo>
                    <a:lnTo>
                      <a:pt x="45" y="254"/>
                    </a:lnTo>
                    <a:lnTo>
                      <a:pt x="1523" y="254"/>
                    </a:lnTo>
                    <a:lnTo>
                      <a:pt x="1532" y="253"/>
                    </a:lnTo>
                    <a:lnTo>
                      <a:pt x="1540" y="251"/>
                    </a:lnTo>
                    <a:lnTo>
                      <a:pt x="1554" y="242"/>
                    </a:lnTo>
                    <a:lnTo>
                      <a:pt x="1564" y="229"/>
                    </a:lnTo>
                    <a:lnTo>
                      <a:pt x="1566" y="221"/>
                    </a:lnTo>
                    <a:lnTo>
                      <a:pt x="1567" y="212"/>
                    </a:lnTo>
                    <a:lnTo>
                      <a:pt x="1567" y="42"/>
                    </a:lnTo>
                    <a:lnTo>
                      <a:pt x="1566" y="35"/>
                    </a:lnTo>
                    <a:lnTo>
                      <a:pt x="1564" y="25"/>
                    </a:lnTo>
                    <a:lnTo>
                      <a:pt x="1554" y="12"/>
                    </a:lnTo>
                    <a:lnTo>
                      <a:pt x="1540" y="3"/>
                    </a:lnTo>
                    <a:lnTo>
                      <a:pt x="1532" y="1"/>
                    </a:lnTo>
                    <a:lnTo>
                      <a:pt x="1523" y="0"/>
                    </a:lnTo>
                    <a:lnTo>
                      <a:pt x="45" y="0"/>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536" name="Rectangle 1819">
              <a:extLst>
                <a:ext uri="{FF2B5EF4-FFF2-40B4-BE49-F238E27FC236}">
                  <a16:creationId xmlns:a16="http://schemas.microsoft.com/office/drawing/2014/main" id="{718F028D-7FE4-4C6B-B137-E8DF4786B240}"/>
                </a:ext>
              </a:extLst>
            </p:cNvPr>
            <p:cNvSpPr>
              <a:spLocks noChangeArrowheads="1"/>
            </p:cNvSpPr>
            <p:nvPr/>
          </p:nvSpPr>
          <p:spPr bwMode="auto">
            <a:xfrm>
              <a:off x="2673" y="3545"/>
              <a:ext cx="45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en-US" sz="1400">
                  <a:solidFill>
                    <a:srgbClr val="000000"/>
                  </a:solidFill>
                  <a:latin typeface="Arial" panose="020B0604020202020204" pitchFamily="34" charset="0"/>
                </a:rPr>
                <a:t>采购组织</a:t>
              </a:r>
              <a:endParaRPr lang="zh-CN" altLang="en-US" sz="1800">
                <a:latin typeface="Times New Roman" panose="02020603050405020304" pitchFamily="18" charset="0"/>
              </a:endParaRPr>
            </a:p>
          </p:txBody>
        </p:sp>
        <p:sp>
          <p:nvSpPr>
            <p:cNvPr id="537" name="Rectangle 1820">
              <a:extLst>
                <a:ext uri="{FF2B5EF4-FFF2-40B4-BE49-F238E27FC236}">
                  <a16:creationId xmlns:a16="http://schemas.microsoft.com/office/drawing/2014/main" id="{07438977-651B-4767-8E73-782D2139DA7B}"/>
                </a:ext>
              </a:extLst>
            </p:cNvPr>
            <p:cNvSpPr>
              <a:spLocks noChangeArrowheads="1"/>
            </p:cNvSpPr>
            <p:nvPr/>
          </p:nvSpPr>
          <p:spPr bwMode="auto">
            <a:xfrm>
              <a:off x="3853" y="3535"/>
              <a:ext cx="1261"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538" name="Rectangle 1821">
              <a:extLst>
                <a:ext uri="{FF2B5EF4-FFF2-40B4-BE49-F238E27FC236}">
                  <a16:creationId xmlns:a16="http://schemas.microsoft.com/office/drawing/2014/main" id="{6AA1F7EC-FC99-40E6-B703-E2AFF9BD4325}"/>
                </a:ext>
              </a:extLst>
            </p:cNvPr>
            <p:cNvSpPr>
              <a:spLocks noChangeArrowheads="1"/>
            </p:cNvSpPr>
            <p:nvPr/>
          </p:nvSpPr>
          <p:spPr bwMode="auto">
            <a:xfrm>
              <a:off x="4242" y="3560"/>
              <a:ext cx="56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en-US" sz="1400">
                  <a:solidFill>
                    <a:srgbClr val="000000"/>
                  </a:solidFill>
                  <a:latin typeface="Arial" panose="020B0604020202020204" pitchFamily="34" charset="0"/>
                </a:rPr>
                <a:t>关注于采购</a:t>
              </a:r>
              <a:endParaRPr lang="zh-CN" altLang="en-US" sz="1800">
                <a:latin typeface="Times New Roman" panose="02020603050405020304" pitchFamily="18" charset="0"/>
              </a:endParaRPr>
            </a:p>
          </p:txBody>
        </p:sp>
        <p:grpSp>
          <p:nvGrpSpPr>
            <p:cNvPr id="539" name="Group 1822">
              <a:extLst>
                <a:ext uri="{FF2B5EF4-FFF2-40B4-BE49-F238E27FC236}">
                  <a16:creationId xmlns:a16="http://schemas.microsoft.com/office/drawing/2014/main" id="{FB620606-3C00-4F24-B2D1-0DE9440E3659}"/>
                </a:ext>
              </a:extLst>
            </p:cNvPr>
            <p:cNvGrpSpPr>
              <a:grpSpLocks/>
            </p:cNvGrpSpPr>
            <p:nvPr/>
          </p:nvGrpSpPr>
          <p:grpSpPr bwMode="auto">
            <a:xfrm>
              <a:off x="2963" y="2749"/>
              <a:ext cx="128" cy="704"/>
              <a:chOff x="2963" y="2749"/>
              <a:chExt cx="128" cy="704"/>
            </a:xfrm>
          </p:grpSpPr>
          <p:sp>
            <p:nvSpPr>
              <p:cNvPr id="540" name="Freeform 1823">
                <a:extLst>
                  <a:ext uri="{FF2B5EF4-FFF2-40B4-BE49-F238E27FC236}">
                    <a16:creationId xmlns:a16="http://schemas.microsoft.com/office/drawing/2014/main" id="{EE61C827-781C-44CC-A992-C25610CC2351}"/>
                  </a:ext>
                </a:extLst>
              </p:cNvPr>
              <p:cNvSpPr>
                <a:spLocks/>
              </p:cNvSpPr>
              <p:nvPr/>
            </p:nvSpPr>
            <p:spPr bwMode="auto">
              <a:xfrm>
                <a:off x="2963" y="2749"/>
                <a:ext cx="115" cy="692"/>
              </a:xfrm>
              <a:custGeom>
                <a:avLst/>
                <a:gdLst>
                  <a:gd name="T0" fmla="*/ 0 w 115"/>
                  <a:gd name="T1" fmla="*/ 173 h 692"/>
                  <a:gd name="T2" fmla="*/ 29 w 115"/>
                  <a:gd name="T3" fmla="*/ 173 h 692"/>
                  <a:gd name="T4" fmla="*/ 29 w 115"/>
                  <a:gd name="T5" fmla="*/ 692 h 692"/>
                  <a:gd name="T6" fmla="*/ 87 w 115"/>
                  <a:gd name="T7" fmla="*/ 692 h 692"/>
                  <a:gd name="T8" fmla="*/ 87 w 115"/>
                  <a:gd name="T9" fmla="*/ 173 h 692"/>
                  <a:gd name="T10" fmla="*/ 115 w 115"/>
                  <a:gd name="T11" fmla="*/ 173 h 692"/>
                  <a:gd name="T12" fmla="*/ 58 w 115"/>
                  <a:gd name="T13" fmla="*/ 0 h 692"/>
                  <a:gd name="T14" fmla="*/ 0 w 115"/>
                  <a:gd name="T15" fmla="*/ 173 h 69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5" h="692">
                    <a:moveTo>
                      <a:pt x="0" y="173"/>
                    </a:moveTo>
                    <a:lnTo>
                      <a:pt x="29" y="173"/>
                    </a:lnTo>
                    <a:lnTo>
                      <a:pt x="29" y="692"/>
                    </a:lnTo>
                    <a:lnTo>
                      <a:pt x="87" y="692"/>
                    </a:lnTo>
                    <a:lnTo>
                      <a:pt x="87" y="173"/>
                    </a:lnTo>
                    <a:lnTo>
                      <a:pt x="115" y="173"/>
                    </a:lnTo>
                    <a:lnTo>
                      <a:pt x="58" y="0"/>
                    </a:lnTo>
                    <a:lnTo>
                      <a:pt x="0" y="173"/>
                    </a:lnTo>
                    <a:close/>
                  </a:path>
                </a:pathLst>
              </a:custGeom>
              <a:solidFill>
                <a:srgbClr val="7D8A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1" name="Freeform 1824">
                <a:extLst>
                  <a:ext uri="{FF2B5EF4-FFF2-40B4-BE49-F238E27FC236}">
                    <a16:creationId xmlns:a16="http://schemas.microsoft.com/office/drawing/2014/main" id="{BB6F90A1-EB3D-486E-AB31-6540634124D1}"/>
                  </a:ext>
                </a:extLst>
              </p:cNvPr>
              <p:cNvSpPr>
                <a:spLocks/>
              </p:cNvSpPr>
              <p:nvPr/>
            </p:nvSpPr>
            <p:spPr bwMode="auto">
              <a:xfrm>
                <a:off x="2976" y="2762"/>
                <a:ext cx="115" cy="691"/>
              </a:xfrm>
              <a:custGeom>
                <a:avLst/>
                <a:gdLst>
                  <a:gd name="T0" fmla="*/ 0 w 115"/>
                  <a:gd name="T1" fmla="*/ 172 h 691"/>
                  <a:gd name="T2" fmla="*/ 29 w 115"/>
                  <a:gd name="T3" fmla="*/ 172 h 691"/>
                  <a:gd name="T4" fmla="*/ 29 w 115"/>
                  <a:gd name="T5" fmla="*/ 691 h 691"/>
                  <a:gd name="T6" fmla="*/ 86 w 115"/>
                  <a:gd name="T7" fmla="*/ 691 h 691"/>
                  <a:gd name="T8" fmla="*/ 86 w 115"/>
                  <a:gd name="T9" fmla="*/ 172 h 691"/>
                  <a:gd name="T10" fmla="*/ 115 w 115"/>
                  <a:gd name="T11" fmla="*/ 172 h 691"/>
                  <a:gd name="T12" fmla="*/ 58 w 115"/>
                  <a:gd name="T13" fmla="*/ 0 h 691"/>
                  <a:gd name="T14" fmla="*/ 0 w 115"/>
                  <a:gd name="T15" fmla="*/ 172 h 69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5" h="691">
                    <a:moveTo>
                      <a:pt x="0" y="172"/>
                    </a:moveTo>
                    <a:lnTo>
                      <a:pt x="29" y="172"/>
                    </a:lnTo>
                    <a:lnTo>
                      <a:pt x="29" y="691"/>
                    </a:lnTo>
                    <a:lnTo>
                      <a:pt x="86" y="691"/>
                    </a:lnTo>
                    <a:lnTo>
                      <a:pt x="86" y="172"/>
                    </a:lnTo>
                    <a:lnTo>
                      <a:pt x="115" y="172"/>
                    </a:lnTo>
                    <a:lnTo>
                      <a:pt x="58" y="0"/>
                    </a:lnTo>
                    <a:lnTo>
                      <a:pt x="0" y="172"/>
                    </a:lnTo>
                    <a:close/>
                  </a:path>
                </a:pathLst>
              </a:custGeom>
              <a:solidFill>
                <a:srgbClr val="17244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2" name="Freeform 1825">
                <a:extLst>
                  <a:ext uri="{FF2B5EF4-FFF2-40B4-BE49-F238E27FC236}">
                    <a16:creationId xmlns:a16="http://schemas.microsoft.com/office/drawing/2014/main" id="{1DD5CD39-A0E5-49F3-BCAF-95C55D9244C6}"/>
                  </a:ext>
                </a:extLst>
              </p:cNvPr>
              <p:cNvSpPr>
                <a:spLocks/>
              </p:cNvSpPr>
              <p:nvPr/>
            </p:nvSpPr>
            <p:spPr bwMode="auto">
              <a:xfrm>
                <a:off x="2970" y="2755"/>
                <a:ext cx="115" cy="692"/>
              </a:xfrm>
              <a:custGeom>
                <a:avLst/>
                <a:gdLst>
                  <a:gd name="T0" fmla="*/ 0 w 115"/>
                  <a:gd name="T1" fmla="*/ 173 h 692"/>
                  <a:gd name="T2" fmla="*/ 29 w 115"/>
                  <a:gd name="T3" fmla="*/ 173 h 692"/>
                  <a:gd name="T4" fmla="*/ 29 w 115"/>
                  <a:gd name="T5" fmla="*/ 692 h 692"/>
                  <a:gd name="T6" fmla="*/ 86 w 115"/>
                  <a:gd name="T7" fmla="*/ 692 h 692"/>
                  <a:gd name="T8" fmla="*/ 86 w 115"/>
                  <a:gd name="T9" fmla="*/ 173 h 692"/>
                  <a:gd name="T10" fmla="*/ 115 w 115"/>
                  <a:gd name="T11" fmla="*/ 173 h 692"/>
                  <a:gd name="T12" fmla="*/ 57 w 115"/>
                  <a:gd name="T13" fmla="*/ 0 h 692"/>
                  <a:gd name="T14" fmla="*/ 0 w 115"/>
                  <a:gd name="T15" fmla="*/ 173 h 69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5" h="692">
                    <a:moveTo>
                      <a:pt x="0" y="173"/>
                    </a:moveTo>
                    <a:lnTo>
                      <a:pt x="29" y="173"/>
                    </a:lnTo>
                    <a:lnTo>
                      <a:pt x="29" y="692"/>
                    </a:lnTo>
                    <a:lnTo>
                      <a:pt x="86" y="692"/>
                    </a:lnTo>
                    <a:lnTo>
                      <a:pt x="86" y="173"/>
                    </a:lnTo>
                    <a:lnTo>
                      <a:pt x="115" y="173"/>
                    </a:lnTo>
                    <a:lnTo>
                      <a:pt x="57" y="0"/>
                    </a:lnTo>
                    <a:lnTo>
                      <a:pt x="0" y="173"/>
                    </a:lnTo>
                    <a:close/>
                  </a:path>
                </a:pathLst>
              </a:custGeom>
              <a:solidFill>
                <a:srgbClr val="273C83"/>
              </a:solidFill>
              <a:ln w="9525">
                <a:solidFill>
                  <a:srgbClr val="273C83"/>
                </a:solidFill>
                <a:prstDash val="solid"/>
                <a:round/>
                <a:headEnd/>
                <a:tailEnd/>
              </a:ln>
            </p:spPr>
            <p:txBody>
              <a:bodyPr/>
              <a:lstStyle/>
              <a:p>
                <a:endParaRPr lang="zh-CN" altLang="en-US"/>
              </a:p>
            </p:txBody>
          </p:sp>
        </p:grpSp>
      </p:grpSp>
      <p:sp>
        <p:nvSpPr>
          <p:cNvPr id="1285" name="Text Box 1826">
            <a:extLst>
              <a:ext uri="{FF2B5EF4-FFF2-40B4-BE49-F238E27FC236}">
                <a16:creationId xmlns:a16="http://schemas.microsoft.com/office/drawing/2014/main" id="{F9097949-C17F-4FC8-9FAB-0730BB3F97E3}"/>
              </a:ext>
            </a:extLst>
          </p:cNvPr>
          <p:cNvSpPr txBox="1">
            <a:spLocks noChangeArrowheads="1"/>
          </p:cNvSpPr>
          <p:nvPr/>
        </p:nvSpPr>
        <p:spPr bwMode="auto">
          <a:xfrm>
            <a:off x="9678094" y="1773238"/>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txBody>
          <a:bodyPr>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50000"/>
              </a:spcBef>
              <a:buClrTx/>
              <a:buFontTx/>
              <a:buNone/>
            </a:pPr>
            <a:r>
              <a:rPr lang="zh-CN" altLang="en-US" sz="1400">
                <a:latin typeface="Times New Roman" panose="02020603050405020304" pitchFamily="18" charset="0"/>
              </a:rPr>
              <a:t>获利能力分析</a:t>
            </a:r>
          </a:p>
        </p:txBody>
      </p:sp>
      <p:sp>
        <p:nvSpPr>
          <p:cNvPr id="1286" name="Text Box 1827">
            <a:extLst>
              <a:ext uri="{FF2B5EF4-FFF2-40B4-BE49-F238E27FC236}">
                <a16:creationId xmlns:a16="http://schemas.microsoft.com/office/drawing/2014/main" id="{4A9EA3DC-6988-464E-AC99-0D4D637BF06C}"/>
              </a:ext>
            </a:extLst>
          </p:cNvPr>
          <p:cNvSpPr txBox="1">
            <a:spLocks noChangeArrowheads="1"/>
          </p:cNvSpPr>
          <p:nvPr/>
        </p:nvSpPr>
        <p:spPr bwMode="auto">
          <a:xfrm>
            <a:off x="7806431" y="3213100"/>
            <a:ext cx="30241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txBody>
          <a:bodyPr>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50000"/>
              </a:spcBef>
              <a:buClrTx/>
              <a:buFontTx/>
              <a:buNone/>
            </a:pPr>
            <a:r>
              <a:rPr lang="zh-CN" altLang="en-US" sz="1200">
                <a:latin typeface="Times New Roman" panose="02020603050405020304" pitchFamily="18" charset="0"/>
              </a:rPr>
              <a:t>间接费用控制/产品成本控制/利润中心会计</a:t>
            </a:r>
          </a:p>
        </p:txBody>
      </p:sp>
    </p:spTree>
    <p:extLst>
      <p:ext uri="{BB962C8B-B14F-4D97-AF65-F5344CB8AC3E}">
        <p14:creationId xmlns:p14="http://schemas.microsoft.com/office/powerpoint/2010/main" val="1328187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b="0" dirty="0"/>
              <a:t>目录</a:t>
            </a:r>
            <a:endParaRPr lang="en-US" b="0" dirty="0"/>
          </a:p>
        </p:txBody>
      </p:sp>
      <p:sp>
        <p:nvSpPr>
          <p:cNvPr id="13" name="Rectangle 2">
            <a:extLst>
              <a:ext uri="{FF2B5EF4-FFF2-40B4-BE49-F238E27FC236}">
                <a16:creationId xmlns:a16="http://schemas.microsoft.com/office/drawing/2014/main" id="{8505FFC4-CF23-4E1A-A4DE-DCB2BDA8D6FD}"/>
              </a:ext>
            </a:extLst>
          </p:cNvPr>
          <p:cNvSpPr>
            <a:spLocks noChangeArrowheads="1"/>
          </p:cNvSpPr>
          <p:nvPr/>
        </p:nvSpPr>
        <p:spPr bwMode="ltGray">
          <a:xfrm>
            <a:off x="3853224" y="2247688"/>
            <a:ext cx="6380162" cy="396875"/>
          </a:xfrm>
          <a:prstGeom prst="rect">
            <a:avLst/>
          </a:prstGeom>
          <a:solidFill>
            <a:schemeClr val="accent5">
              <a:lumMod val="60000"/>
              <a:lumOff val="40000"/>
            </a:schemeClr>
          </a:solidFill>
          <a:ln w="9525">
            <a:noFill/>
            <a:miter lim="800000"/>
            <a:headEnd/>
            <a:tailEnd/>
          </a:ln>
        </p:spPr>
        <p:txBody>
          <a:bodyPr lIns="360000" tIns="46800" anchor="ctr"/>
          <a:lstStyle/>
          <a:p>
            <a:pPr>
              <a:defRPr/>
            </a:pPr>
            <a:r>
              <a:rPr lang="zh-CN" altLang="en-US" sz="2500" dirty="0">
                <a:latin typeface="微软雅黑" pitchFamily="34" charset="-122"/>
                <a:ea typeface="微软雅黑" pitchFamily="34" charset="-122"/>
              </a:rPr>
              <a:t>    </a:t>
            </a:r>
            <a:r>
              <a:rPr lang="en-US" altLang="zh-CN" sz="2500" dirty="0">
                <a:latin typeface="微软雅黑" pitchFamily="34" charset="-122"/>
                <a:ea typeface="微软雅黑" pitchFamily="34" charset="-122"/>
              </a:rPr>
              <a:t>CO-CEL</a:t>
            </a:r>
            <a:r>
              <a:rPr lang="zh-CN" altLang="en-US" sz="2500" dirty="0">
                <a:latin typeface="微软雅黑" pitchFamily="34" charset="-122"/>
                <a:ea typeface="微软雅黑" pitchFamily="34" charset="-122"/>
              </a:rPr>
              <a:t>成本要素会计</a:t>
            </a:r>
          </a:p>
        </p:txBody>
      </p:sp>
      <p:sp>
        <p:nvSpPr>
          <p:cNvPr id="14" name="Rectangle 3">
            <a:extLst>
              <a:ext uri="{FF2B5EF4-FFF2-40B4-BE49-F238E27FC236}">
                <a16:creationId xmlns:a16="http://schemas.microsoft.com/office/drawing/2014/main" id="{040EF52A-5CF1-4BD2-B558-DBA2837658CA}"/>
              </a:ext>
            </a:extLst>
          </p:cNvPr>
          <p:cNvSpPr>
            <a:spLocks noChangeArrowheads="1"/>
          </p:cNvSpPr>
          <p:nvPr/>
        </p:nvSpPr>
        <p:spPr bwMode="ltGray">
          <a:xfrm>
            <a:off x="3863752" y="2809415"/>
            <a:ext cx="6380162" cy="395287"/>
          </a:xfrm>
          <a:prstGeom prst="rect">
            <a:avLst/>
          </a:prstGeom>
          <a:solidFill>
            <a:schemeClr val="accent5">
              <a:lumMod val="60000"/>
              <a:lumOff val="40000"/>
            </a:schemeClr>
          </a:solidFill>
          <a:ln w="9525">
            <a:noFill/>
            <a:miter lim="800000"/>
            <a:headEnd/>
            <a:tailEnd/>
          </a:ln>
        </p:spPr>
        <p:txBody>
          <a:bodyPr lIns="360000" tIns="46800" anchor="ctr"/>
          <a:lstStyle/>
          <a:p>
            <a:pPr>
              <a:defRPr/>
            </a:pPr>
            <a:r>
              <a:rPr lang="zh-CN" altLang="en-US" sz="2500" dirty="0">
                <a:solidFill>
                  <a:schemeClr val="bg1">
                    <a:lumMod val="50000"/>
                  </a:schemeClr>
                </a:solidFill>
                <a:latin typeface="微软雅黑" pitchFamily="34" charset="-122"/>
                <a:ea typeface="微软雅黑" pitchFamily="34" charset="-122"/>
              </a:rPr>
              <a:t>    </a:t>
            </a:r>
            <a:r>
              <a:rPr lang="en-US" altLang="zh-CN" sz="2500" dirty="0">
                <a:solidFill>
                  <a:schemeClr val="bg1">
                    <a:lumMod val="50000"/>
                  </a:schemeClr>
                </a:solidFill>
                <a:latin typeface="微软雅黑" pitchFamily="34" charset="-122"/>
                <a:ea typeface="微软雅黑" pitchFamily="34" charset="-122"/>
              </a:rPr>
              <a:t>CO-CCA</a:t>
            </a:r>
            <a:r>
              <a:rPr lang="zh-CN" altLang="en-US" sz="2500" dirty="0">
                <a:solidFill>
                  <a:schemeClr val="bg1">
                    <a:lumMod val="50000"/>
                  </a:schemeClr>
                </a:solidFill>
                <a:latin typeface="微软雅黑" pitchFamily="34" charset="-122"/>
                <a:ea typeface="微软雅黑" pitchFamily="34" charset="-122"/>
              </a:rPr>
              <a:t>成本中心会计</a:t>
            </a:r>
          </a:p>
        </p:txBody>
      </p:sp>
      <p:sp>
        <p:nvSpPr>
          <p:cNvPr id="15" name="Rectangle 4">
            <a:extLst>
              <a:ext uri="{FF2B5EF4-FFF2-40B4-BE49-F238E27FC236}">
                <a16:creationId xmlns:a16="http://schemas.microsoft.com/office/drawing/2014/main" id="{811ED8E6-4F6C-484B-B10B-4C3705AEE559}"/>
              </a:ext>
            </a:extLst>
          </p:cNvPr>
          <p:cNvSpPr>
            <a:spLocks noChangeArrowheads="1"/>
          </p:cNvSpPr>
          <p:nvPr/>
        </p:nvSpPr>
        <p:spPr bwMode="gray">
          <a:xfrm>
            <a:off x="3853224" y="1124744"/>
            <a:ext cx="6380162" cy="396875"/>
          </a:xfrm>
          <a:prstGeom prst="rect">
            <a:avLst/>
          </a:prstGeom>
          <a:solidFill>
            <a:schemeClr val="accent5">
              <a:lumMod val="60000"/>
              <a:lumOff val="40000"/>
            </a:schemeClr>
          </a:solidFill>
          <a:ln w="9525">
            <a:noFill/>
            <a:miter lim="800000"/>
            <a:headEnd/>
            <a:tailEnd/>
          </a:ln>
        </p:spPr>
        <p:txBody>
          <a:bodyPr lIns="360000" tIns="46800" anchor="ctr"/>
          <a:lstStyle/>
          <a:p>
            <a:pPr>
              <a:defRPr/>
            </a:pPr>
            <a:r>
              <a:rPr lang="zh-CN" altLang="en-US" sz="2500" dirty="0">
                <a:solidFill>
                  <a:schemeClr val="bg1">
                    <a:lumMod val="50000"/>
                  </a:schemeClr>
                </a:solidFill>
                <a:latin typeface="微软雅黑" pitchFamily="34" charset="-122"/>
                <a:ea typeface="微软雅黑" pitchFamily="34" charset="-122"/>
              </a:rPr>
              <a:t>管理会计概览</a:t>
            </a:r>
            <a:endParaRPr lang="en-US" altLang="zh-CN" sz="2500" dirty="0">
              <a:solidFill>
                <a:schemeClr val="bg1">
                  <a:lumMod val="50000"/>
                </a:schemeClr>
              </a:solidFill>
              <a:latin typeface="微软雅黑" pitchFamily="34" charset="-122"/>
              <a:ea typeface="微软雅黑" pitchFamily="34" charset="-122"/>
            </a:endParaRPr>
          </a:p>
        </p:txBody>
      </p:sp>
      <p:sp>
        <p:nvSpPr>
          <p:cNvPr id="16" name="Rectangle 5">
            <a:extLst>
              <a:ext uri="{FF2B5EF4-FFF2-40B4-BE49-F238E27FC236}">
                <a16:creationId xmlns:a16="http://schemas.microsoft.com/office/drawing/2014/main" id="{D6A724DB-152D-475B-8CF7-2D399088DBB8}"/>
              </a:ext>
            </a:extLst>
          </p:cNvPr>
          <p:cNvSpPr>
            <a:spLocks noChangeArrowheads="1"/>
          </p:cNvSpPr>
          <p:nvPr/>
        </p:nvSpPr>
        <p:spPr bwMode="ltGray">
          <a:xfrm>
            <a:off x="3853224" y="1687548"/>
            <a:ext cx="6380162" cy="395288"/>
          </a:xfrm>
          <a:prstGeom prst="rect">
            <a:avLst/>
          </a:prstGeom>
          <a:solidFill>
            <a:schemeClr val="accent5">
              <a:lumMod val="60000"/>
              <a:lumOff val="40000"/>
            </a:schemeClr>
          </a:solidFill>
          <a:ln w="9525">
            <a:noFill/>
            <a:miter lim="800000"/>
            <a:headEnd/>
            <a:tailEnd/>
          </a:ln>
        </p:spPr>
        <p:txBody>
          <a:bodyPr lIns="360000" tIns="46800" anchor="ctr"/>
          <a:lstStyle/>
          <a:p>
            <a:pPr>
              <a:defRPr/>
            </a:pPr>
            <a:r>
              <a:rPr lang="zh-CN" altLang="en-US" sz="2500" dirty="0">
                <a:latin typeface="微软雅黑" pitchFamily="34" charset="-122"/>
                <a:ea typeface="微软雅黑" pitchFamily="34" charset="-122"/>
              </a:rPr>
              <a:t>管理会计功能详解</a:t>
            </a:r>
            <a:endParaRPr lang="en-US" altLang="zh-CN" sz="2500" dirty="0">
              <a:latin typeface="微软雅黑" pitchFamily="34" charset="-122"/>
              <a:ea typeface="微软雅黑" pitchFamily="34" charset="-122"/>
            </a:endParaRPr>
          </a:p>
        </p:txBody>
      </p:sp>
      <p:sp>
        <p:nvSpPr>
          <p:cNvPr id="17" name="Rectangle 2">
            <a:extLst>
              <a:ext uri="{FF2B5EF4-FFF2-40B4-BE49-F238E27FC236}">
                <a16:creationId xmlns:a16="http://schemas.microsoft.com/office/drawing/2014/main" id="{7CB66E6A-49DF-4988-81C5-BF816623A2A8}"/>
              </a:ext>
            </a:extLst>
          </p:cNvPr>
          <p:cNvSpPr>
            <a:spLocks noChangeArrowheads="1"/>
          </p:cNvSpPr>
          <p:nvPr/>
        </p:nvSpPr>
        <p:spPr bwMode="ltGray">
          <a:xfrm>
            <a:off x="3863752" y="3370631"/>
            <a:ext cx="6380162" cy="396875"/>
          </a:xfrm>
          <a:prstGeom prst="rect">
            <a:avLst/>
          </a:prstGeom>
          <a:solidFill>
            <a:schemeClr val="accent5">
              <a:lumMod val="60000"/>
              <a:lumOff val="40000"/>
            </a:schemeClr>
          </a:solidFill>
          <a:ln w="9525">
            <a:noFill/>
            <a:miter lim="800000"/>
            <a:headEnd/>
            <a:tailEnd/>
          </a:ln>
        </p:spPr>
        <p:txBody>
          <a:bodyPr lIns="360000" tIns="46800" anchor="ctr"/>
          <a:lstStyle/>
          <a:p>
            <a:pPr>
              <a:defRPr/>
            </a:pPr>
            <a:r>
              <a:rPr lang="zh-CN" altLang="en-US" sz="2500" dirty="0">
                <a:solidFill>
                  <a:schemeClr val="bg1">
                    <a:lumMod val="50000"/>
                  </a:schemeClr>
                </a:solidFill>
                <a:latin typeface="微软雅黑" pitchFamily="34" charset="-122"/>
                <a:ea typeface="微软雅黑" pitchFamily="34" charset="-122"/>
              </a:rPr>
              <a:t>    </a:t>
            </a:r>
            <a:r>
              <a:rPr lang="en-US" altLang="zh-CN" sz="2500" dirty="0">
                <a:solidFill>
                  <a:schemeClr val="bg1">
                    <a:lumMod val="50000"/>
                  </a:schemeClr>
                </a:solidFill>
                <a:latin typeface="微软雅黑" pitchFamily="34" charset="-122"/>
                <a:ea typeface="微软雅黑" pitchFamily="34" charset="-122"/>
              </a:rPr>
              <a:t>CO-IO</a:t>
            </a:r>
            <a:r>
              <a:rPr lang="zh-CN" altLang="en-US" sz="2500" dirty="0">
                <a:solidFill>
                  <a:schemeClr val="bg1">
                    <a:lumMod val="50000"/>
                  </a:schemeClr>
                </a:solidFill>
                <a:latin typeface="微软雅黑" pitchFamily="34" charset="-122"/>
                <a:ea typeface="微软雅黑" pitchFamily="34" charset="-122"/>
              </a:rPr>
              <a:t>内部订单</a:t>
            </a:r>
          </a:p>
        </p:txBody>
      </p:sp>
      <p:sp>
        <p:nvSpPr>
          <p:cNvPr id="22" name="Rectangle 2">
            <a:extLst>
              <a:ext uri="{FF2B5EF4-FFF2-40B4-BE49-F238E27FC236}">
                <a16:creationId xmlns:a16="http://schemas.microsoft.com/office/drawing/2014/main" id="{B7DD4212-2863-4D9C-BED6-B49086228370}"/>
              </a:ext>
            </a:extLst>
          </p:cNvPr>
          <p:cNvSpPr>
            <a:spLocks noChangeArrowheads="1"/>
          </p:cNvSpPr>
          <p:nvPr/>
        </p:nvSpPr>
        <p:spPr bwMode="ltGray">
          <a:xfrm>
            <a:off x="3864394" y="4490344"/>
            <a:ext cx="6380162" cy="396875"/>
          </a:xfrm>
          <a:prstGeom prst="rect">
            <a:avLst/>
          </a:prstGeom>
          <a:solidFill>
            <a:schemeClr val="accent5">
              <a:lumMod val="60000"/>
              <a:lumOff val="40000"/>
            </a:schemeClr>
          </a:solidFill>
          <a:ln w="9525">
            <a:noFill/>
            <a:miter lim="800000"/>
            <a:headEnd/>
            <a:tailEnd/>
          </a:ln>
        </p:spPr>
        <p:txBody>
          <a:bodyPr lIns="360000" tIns="46800" anchor="ctr"/>
          <a:lstStyle/>
          <a:p>
            <a:pPr>
              <a:defRPr/>
            </a:pPr>
            <a:r>
              <a:rPr lang="zh-CN" altLang="en-US" sz="2500" dirty="0">
                <a:solidFill>
                  <a:schemeClr val="bg1">
                    <a:lumMod val="50000"/>
                  </a:schemeClr>
                </a:solidFill>
                <a:latin typeface="微软雅黑" pitchFamily="34" charset="-122"/>
                <a:ea typeface="微软雅黑" pitchFamily="34" charset="-122"/>
              </a:rPr>
              <a:t>    </a:t>
            </a:r>
            <a:r>
              <a:rPr lang="en-US" altLang="zh-CN" sz="2500" dirty="0">
                <a:solidFill>
                  <a:schemeClr val="bg1">
                    <a:lumMod val="50000"/>
                  </a:schemeClr>
                </a:solidFill>
                <a:latin typeface="微软雅黑" pitchFamily="34" charset="-122"/>
                <a:ea typeface="微软雅黑" pitchFamily="34" charset="-122"/>
              </a:rPr>
              <a:t>CO-PA</a:t>
            </a:r>
            <a:r>
              <a:rPr lang="zh-CN" altLang="en-US" sz="2500" dirty="0">
                <a:solidFill>
                  <a:schemeClr val="bg1">
                    <a:lumMod val="50000"/>
                  </a:schemeClr>
                </a:solidFill>
                <a:latin typeface="微软雅黑" pitchFamily="34" charset="-122"/>
                <a:ea typeface="微软雅黑" pitchFamily="34" charset="-122"/>
              </a:rPr>
              <a:t>获利能力分析</a:t>
            </a:r>
          </a:p>
        </p:txBody>
      </p:sp>
      <p:sp>
        <p:nvSpPr>
          <p:cNvPr id="24" name="Rectangle 5">
            <a:extLst>
              <a:ext uri="{FF2B5EF4-FFF2-40B4-BE49-F238E27FC236}">
                <a16:creationId xmlns:a16="http://schemas.microsoft.com/office/drawing/2014/main" id="{079CE8D6-FD06-4AD2-9E14-093EC226BF6A}"/>
              </a:ext>
            </a:extLst>
          </p:cNvPr>
          <p:cNvSpPr>
            <a:spLocks noChangeArrowheads="1"/>
          </p:cNvSpPr>
          <p:nvPr/>
        </p:nvSpPr>
        <p:spPr bwMode="ltGray">
          <a:xfrm>
            <a:off x="3863752" y="3931281"/>
            <a:ext cx="6380162" cy="395288"/>
          </a:xfrm>
          <a:prstGeom prst="rect">
            <a:avLst/>
          </a:prstGeom>
          <a:solidFill>
            <a:schemeClr val="accent5">
              <a:lumMod val="60000"/>
              <a:lumOff val="40000"/>
            </a:schemeClr>
          </a:solidFill>
          <a:ln w="9525">
            <a:noFill/>
            <a:miter lim="800000"/>
            <a:headEnd/>
            <a:tailEnd/>
          </a:ln>
        </p:spPr>
        <p:txBody>
          <a:bodyPr lIns="360000" tIns="46800" anchor="ctr"/>
          <a:lstStyle/>
          <a:p>
            <a:pPr>
              <a:defRPr/>
            </a:pPr>
            <a:r>
              <a:rPr lang="zh-CN" altLang="en-US" sz="2500" dirty="0">
                <a:solidFill>
                  <a:schemeClr val="bg1">
                    <a:lumMod val="50000"/>
                  </a:schemeClr>
                </a:solidFill>
                <a:latin typeface="微软雅黑" pitchFamily="34" charset="-122"/>
                <a:ea typeface="微软雅黑" pitchFamily="34" charset="-122"/>
              </a:rPr>
              <a:t>    </a:t>
            </a:r>
            <a:r>
              <a:rPr lang="en-US" altLang="zh-CN" sz="2500" dirty="0">
                <a:solidFill>
                  <a:schemeClr val="bg1">
                    <a:lumMod val="50000"/>
                  </a:schemeClr>
                </a:solidFill>
                <a:latin typeface="微软雅黑" pitchFamily="34" charset="-122"/>
                <a:ea typeface="微软雅黑" pitchFamily="34" charset="-122"/>
              </a:rPr>
              <a:t>CO</a:t>
            </a:r>
            <a:r>
              <a:rPr lang="zh-CN" altLang="en-US" sz="2500" dirty="0">
                <a:solidFill>
                  <a:schemeClr val="bg1">
                    <a:lumMod val="50000"/>
                  </a:schemeClr>
                </a:solidFill>
                <a:latin typeface="微软雅黑" pitchFamily="34" charset="-122"/>
                <a:ea typeface="微软雅黑" pitchFamily="34" charset="-122"/>
              </a:rPr>
              <a:t>产品成本计划与控制</a:t>
            </a:r>
          </a:p>
        </p:txBody>
      </p:sp>
    </p:spTree>
    <p:extLst>
      <p:ext uri="{BB962C8B-B14F-4D97-AF65-F5344CB8AC3E}">
        <p14:creationId xmlns:p14="http://schemas.microsoft.com/office/powerpoint/2010/main" val="17647892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成本要素会计 </a:t>
            </a:r>
            <a:r>
              <a:rPr lang="en-US" altLang="zh-CN" dirty="0"/>
              <a:t>– </a:t>
            </a:r>
            <a:r>
              <a:rPr lang="zh-CN" altLang="en-US" dirty="0"/>
              <a:t>主数据</a:t>
            </a:r>
            <a:endParaRPr lang="en-US" b="0" dirty="0"/>
          </a:p>
        </p:txBody>
      </p:sp>
      <p:sp>
        <p:nvSpPr>
          <p:cNvPr id="4" name="Text Box 3">
            <a:extLst>
              <a:ext uri="{FF2B5EF4-FFF2-40B4-BE49-F238E27FC236}">
                <a16:creationId xmlns:a16="http://schemas.microsoft.com/office/drawing/2014/main" id="{891EB10F-6578-49AF-A9FD-AEC1C21B1B2F}"/>
              </a:ext>
            </a:extLst>
          </p:cNvPr>
          <p:cNvSpPr txBox="1">
            <a:spLocks noChangeArrowheads="1"/>
          </p:cNvSpPr>
          <p:nvPr/>
        </p:nvSpPr>
        <p:spPr bwMode="auto">
          <a:xfrm>
            <a:off x="3693605" y="1489665"/>
            <a:ext cx="2438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50000"/>
              </a:spcBef>
              <a:spcAft>
                <a:spcPct val="40000"/>
              </a:spcAft>
              <a:buClr>
                <a:schemeClr val="accent2"/>
              </a:buClr>
              <a:buFont typeface="Wingdings" panose="05000000000000000000" pitchFamily="2" charset="2"/>
              <a:buNone/>
            </a:pPr>
            <a:r>
              <a:rPr lang="zh-CN" altLang="en-US" sz="2400" dirty="0">
                <a:latin typeface="Arial" panose="020B0604020202020204" pitchFamily="34" charset="0"/>
              </a:rPr>
              <a:t>什么是成本要素？</a:t>
            </a:r>
          </a:p>
        </p:txBody>
      </p:sp>
      <p:sp>
        <p:nvSpPr>
          <p:cNvPr id="5" name="Rectangle 4">
            <a:extLst>
              <a:ext uri="{FF2B5EF4-FFF2-40B4-BE49-F238E27FC236}">
                <a16:creationId xmlns:a16="http://schemas.microsoft.com/office/drawing/2014/main" id="{2A2F2A6B-189E-48A2-BCBA-BA3C88BD2E70}"/>
              </a:ext>
            </a:extLst>
          </p:cNvPr>
          <p:cNvSpPr>
            <a:spLocks noChangeArrowheads="1"/>
          </p:cNvSpPr>
          <p:nvPr/>
        </p:nvSpPr>
        <p:spPr bwMode="auto">
          <a:xfrm>
            <a:off x="3863752" y="2714625"/>
            <a:ext cx="714057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Aft>
                <a:spcPct val="20000"/>
              </a:spcAft>
              <a:buClrTx/>
              <a:buFontTx/>
              <a:buNone/>
            </a:pPr>
            <a:r>
              <a:rPr kumimoji="1" lang="zh-CN" altLang="en-US" sz="1800" dirty="0">
                <a:solidFill>
                  <a:srgbClr val="FF0000"/>
                </a:solidFill>
                <a:latin typeface="Arial" panose="020B0604020202020204" pitchFamily="34" charset="0"/>
              </a:rPr>
              <a:t>成本要素，</a:t>
            </a:r>
            <a:r>
              <a:rPr kumimoji="1" lang="zh-CN" altLang="en-US" sz="1800" dirty="0">
                <a:latin typeface="Arial" panose="020B0604020202020204" pitchFamily="34" charset="0"/>
              </a:rPr>
              <a:t>是对成本、费用的明细分类；用于控制输入，分类和分配价值。</a:t>
            </a:r>
          </a:p>
          <a:p>
            <a:pPr>
              <a:spcAft>
                <a:spcPct val="20000"/>
              </a:spcAft>
              <a:buClrTx/>
              <a:buFontTx/>
              <a:buNone/>
            </a:pPr>
            <a:r>
              <a:rPr kumimoji="1" lang="zh-CN" altLang="en-US" sz="1800" dirty="0">
                <a:latin typeface="Arial" panose="020B0604020202020204" pitchFamily="34" charset="0"/>
              </a:rPr>
              <a:t>当使用成本要素时，必须附加一个成本对象，如：成本中心，内部定单等。</a:t>
            </a:r>
          </a:p>
        </p:txBody>
      </p:sp>
    </p:spTree>
    <p:extLst>
      <p:ext uri="{BB962C8B-B14F-4D97-AF65-F5344CB8AC3E}">
        <p14:creationId xmlns:p14="http://schemas.microsoft.com/office/powerpoint/2010/main" val="902878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成本要素会计 </a:t>
            </a:r>
            <a:r>
              <a:rPr lang="en-US" altLang="zh-CN" dirty="0"/>
              <a:t>– </a:t>
            </a:r>
            <a:r>
              <a:rPr lang="zh-CN" altLang="en-US" dirty="0"/>
              <a:t>分类</a:t>
            </a:r>
            <a:endParaRPr lang="en-US" b="0" dirty="0"/>
          </a:p>
        </p:txBody>
      </p:sp>
      <p:sp>
        <p:nvSpPr>
          <p:cNvPr id="4" name="内容占位符 2">
            <a:extLst>
              <a:ext uri="{FF2B5EF4-FFF2-40B4-BE49-F238E27FC236}">
                <a16:creationId xmlns:a16="http://schemas.microsoft.com/office/drawing/2014/main" id="{0F6373BE-9EEF-44B8-A13F-D0687F19BCD5}"/>
              </a:ext>
            </a:extLst>
          </p:cNvPr>
          <p:cNvSpPr>
            <a:spLocks noGrp="1" noChangeArrowheads="1"/>
          </p:cNvSpPr>
          <p:nvPr>
            <p:ph idx="1"/>
          </p:nvPr>
        </p:nvSpPr>
        <p:spPr>
          <a:xfrm>
            <a:off x="3280147" y="1000125"/>
            <a:ext cx="8072437" cy="1214438"/>
          </a:xfrm>
        </p:spPr>
        <p:txBody>
          <a:bodyPr/>
          <a:lstStyle/>
          <a:p>
            <a:pPr>
              <a:buFont typeface="Wingdings" panose="05000000000000000000" pitchFamily="2" charset="2"/>
              <a:buChar char="n"/>
            </a:pPr>
            <a:r>
              <a:rPr lang="zh-CN" altLang="en-US" dirty="0">
                <a:solidFill>
                  <a:srgbClr val="000099"/>
                </a:solidFill>
                <a:ea typeface="宋体" panose="02010600030101010101" pitchFamily="2" charset="-122"/>
              </a:rPr>
              <a:t>成本要素描述管理会计中成本流的性质。成本流是一个抽象的概念，它表现为管理会计凭证。</a:t>
            </a:r>
            <a:r>
              <a:rPr lang="en-US" altLang="zh-CN" dirty="0">
                <a:solidFill>
                  <a:srgbClr val="000099"/>
                </a:solidFill>
                <a:ea typeface="宋体" panose="02010600030101010101" pitchFamily="2" charset="-122"/>
              </a:rPr>
              <a:t> </a:t>
            </a:r>
            <a:r>
              <a:rPr lang="zh-CN" altLang="en-US" dirty="0">
                <a:solidFill>
                  <a:srgbClr val="000099"/>
                </a:solidFill>
                <a:ea typeface="宋体" panose="02010600030101010101" pitchFamily="2" charset="-122"/>
              </a:rPr>
              <a:t>原始成本费用的分摊及内部作业交换所运用的成本要素</a:t>
            </a:r>
            <a:r>
              <a:rPr lang="zh-CN" altLang="en-US" sz="2800" dirty="0">
                <a:solidFill>
                  <a:srgbClr val="000099"/>
                </a:solidFill>
                <a:ea typeface="宋体" panose="02010600030101010101" pitchFamily="2" charset="-122"/>
              </a:rPr>
              <a:t>。</a:t>
            </a:r>
            <a:endParaRPr lang="en-US" altLang="zh-CN" sz="2800" dirty="0">
              <a:solidFill>
                <a:srgbClr val="000099"/>
              </a:solidFill>
              <a:ea typeface="宋体" panose="02010600030101010101" pitchFamily="2" charset="-122"/>
            </a:endParaRPr>
          </a:p>
          <a:p>
            <a:endParaRPr lang="zh-CN" altLang="en-US" sz="2400" dirty="0">
              <a:solidFill>
                <a:srgbClr val="000099"/>
              </a:solidFill>
              <a:ea typeface="宋体" panose="02010600030101010101" pitchFamily="2" charset="-122"/>
            </a:endParaRPr>
          </a:p>
        </p:txBody>
      </p:sp>
      <p:sp>
        <p:nvSpPr>
          <p:cNvPr id="5" name="矩形 4">
            <a:extLst>
              <a:ext uri="{FF2B5EF4-FFF2-40B4-BE49-F238E27FC236}">
                <a16:creationId xmlns:a16="http://schemas.microsoft.com/office/drawing/2014/main" id="{E600F140-D01F-47DF-8D71-5E5125EFF69B}"/>
              </a:ext>
            </a:extLst>
          </p:cNvPr>
          <p:cNvSpPr/>
          <p:nvPr/>
        </p:nvSpPr>
        <p:spPr>
          <a:xfrm>
            <a:off x="3351584" y="2714625"/>
            <a:ext cx="8001000" cy="642938"/>
          </a:xfrm>
          <a:prstGeom prst="rect">
            <a:avLst/>
          </a:prstGeom>
          <a:gradFill>
            <a:gsLst>
              <a:gs pos="0">
                <a:srgbClr val="5E9EFF"/>
              </a:gs>
              <a:gs pos="39999">
                <a:srgbClr val="85C2FF"/>
              </a:gs>
              <a:gs pos="70000">
                <a:srgbClr val="C4D6EB"/>
              </a:gs>
              <a:gs pos="100000">
                <a:srgbClr val="FFEBFA"/>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2400" b="1" dirty="0">
                <a:solidFill>
                  <a:schemeClr val="tx1"/>
                </a:solidFill>
              </a:rPr>
              <a:t>初级成本要素</a:t>
            </a:r>
          </a:p>
        </p:txBody>
      </p:sp>
      <p:sp>
        <p:nvSpPr>
          <p:cNvPr id="6" name="矩形 5">
            <a:extLst>
              <a:ext uri="{FF2B5EF4-FFF2-40B4-BE49-F238E27FC236}">
                <a16:creationId xmlns:a16="http://schemas.microsoft.com/office/drawing/2014/main" id="{776ED07C-F822-49E5-9935-902063B1A402}"/>
              </a:ext>
            </a:extLst>
          </p:cNvPr>
          <p:cNvSpPr/>
          <p:nvPr/>
        </p:nvSpPr>
        <p:spPr>
          <a:xfrm>
            <a:off x="3351584" y="4071938"/>
            <a:ext cx="8001000" cy="642937"/>
          </a:xfrm>
          <a:prstGeom prst="rect">
            <a:avLst/>
          </a:prstGeom>
          <a:gradFill>
            <a:gsLst>
              <a:gs pos="0">
                <a:srgbClr val="FBEAC7"/>
              </a:gs>
              <a:gs pos="17999">
                <a:srgbClr val="FEE7F2"/>
              </a:gs>
              <a:gs pos="36000">
                <a:srgbClr val="FAC77D"/>
              </a:gs>
              <a:gs pos="61000">
                <a:srgbClr val="FBA97D"/>
              </a:gs>
              <a:gs pos="82001">
                <a:srgbClr val="FBD49C"/>
              </a:gs>
              <a:gs pos="100000">
                <a:srgbClr val="FEE7F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2400" b="1" dirty="0">
                <a:solidFill>
                  <a:schemeClr val="tx1"/>
                </a:solidFill>
              </a:rPr>
              <a:t>次级成本要素</a:t>
            </a:r>
          </a:p>
        </p:txBody>
      </p:sp>
      <p:sp>
        <p:nvSpPr>
          <p:cNvPr id="7" name="矩形 6">
            <a:extLst>
              <a:ext uri="{FF2B5EF4-FFF2-40B4-BE49-F238E27FC236}">
                <a16:creationId xmlns:a16="http://schemas.microsoft.com/office/drawing/2014/main" id="{F59E37A5-5276-45CC-99D8-58B06F59183A}"/>
              </a:ext>
            </a:extLst>
          </p:cNvPr>
          <p:cNvSpPr/>
          <p:nvPr/>
        </p:nvSpPr>
        <p:spPr>
          <a:xfrm>
            <a:off x="3351584" y="3286125"/>
            <a:ext cx="8001000" cy="785813"/>
          </a:xfrm>
          <a:prstGeom prst="rect">
            <a:avLst/>
          </a:prstGeom>
          <a:solidFill>
            <a:srgbClr val="E7E3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ltLang="zh-CN" sz="2000" dirty="0">
              <a:solidFill>
                <a:srgbClr val="000099"/>
              </a:solidFill>
            </a:endParaRPr>
          </a:p>
          <a:p>
            <a:pPr>
              <a:defRPr/>
            </a:pPr>
            <a:endParaRPr lang="en-US" altLang="zh-CN" sz="2000" dirty="0">
              <a:solidFill>
                <a:srgbClr val="000099"/>
              </a:solidFill>
            </a:endParaRPr>
          </a:p>
          <a:p>
            <a:pPr>
              <a:defRPr/>
            </a:pPr>
            <a:endParaRPr lang="en-US" altLang="zh-CN" sz="2000" dirty="0">
              <a:solidFill>
                <a:srgbClr val="000099"/>
              </a:solidFill>
            </a:endParaRPr>
          </a:p>
          <a:p>
            <a:pPr marL="457200" indent="-457200">
              <a:buFont typeface="+mj-lt"/>
              <a:buAutoNum type="arabicPeriod"/>
              <a:defRPr/>
            </a:pPr>
            <a:r>
              <a:rPr lang="zh-CN" altLang="en-US" sz="2000" dirty="0">
                <a:solidFill>
                  <a:srgbClr val="000099"/>
                </a:solidFill>
              </a:rPr>
              <a:t>实质上就是财务会计中的损益类科目。</a:t>
            </a:r>
            <a:endParaRPr lang="en-US" altLang="zh-CN" sz="2000" dirty="0">
              <a:solidFill>
                <a:srgbClr val="000099"/>
              </a:solidFill>
            </a:endParaRPr>
          </a:p>
          <a:p>
            <a:pPr marL="457200" indent="-457200">
              <a:buFont typeface="+mj-lt"/>
              <a:buAutoNum type="arabicPeriod"/>
              <a:defRPr/>
            </a:pPr>
            <a:r>
              <a:rPr lang="zh-CN" altLang="en-US" sz="2000" dirty="0">
                <a:solidFill>
                  <a:srgbClr val="000099"/>
                </a:solidFill>
              </a:rPr>
              <a:t>结果算外部成本要素，用于结算</a:t>
            </a:r>
            <a:r>
              <a:rPr lang="en-US" altLang="zh-CN" sz="2000" dirty="0">
                <a:solidFill>
                  <a:srgbClr val="000099"/>
                </a:solidFill>
              </a:rPr>
              <a:t>CO</a:t>
            </a:r>
            <a:r>
              <a:rPr lang="zh-CN" altLang="en-US" sz="2000" dirty="0">
                <a:solidFill>
                  <a:srgbClr val="000099"/>
                </a:solidFill>
              </a:rPr>
              <a:t>模块以外的对象，如固定资产</a:t>
            </a:r>
            <a:endParaRPr lang="en-US" altLang="zh-CN" sz="2000" dirty="0">
              <a:solidFill>
                <a:srgbClr val="000099"/>
              </a:solidFill>
            </a:endParaRPr>
          </a:p>
          <a:p>
            <a:pPr>
              <a:defRPr/>
            </a:pPr>
            <a:endParaRPr lang="en-US" altLang="zh-CN" sz="2000" dirty="0">
              <a:solidFill>
                <a:srgbClr val="000099"/>
              </a:solidFill>
            </a:endParaRPr>
          </a:p>
          <a:p>
            <a:pPr>
              <a:defRPr/>
            </a:pPr>
            <a:endParaRPr lang="en-US" altLang="zh-CN" sz="2000" dirty="0">
              <a:solidFill>
                <a:srgbClr val="000099"/>
              </a:solidFill>
            </a:endParaRPr>
          </a:p>
          <a:p>
            <a:pPr>
              <a:defRPr/>
            </a:pPr>
            <a:endParaRPr lang="zh-CN" altLang="en-US" sz="2000" dirty="0">
              <a:solidFill>
                <a:srgbClr val="000099"/>
              </a:solidFill>
            </a:endParaRPr>
          </a:p>
        </p:txBody>
      </p:sp>
      <p:sp>
        <p:nvSpPr>
          <p:cNvPr id="8" name="矩形 7">
            <a:extLst>
              <a:ext uri="{FF2B5EF4-FFF2-40B4-BE49-F238E27FC236}">
                <a16:creationId xmlns:a16="http://schemas.microsoft.com/office/drawing/2014/main" id="{6BC0BA40-0C78-455D-834A-DF443266462B}"/>
              </a:ext>
            </a:extLst>
          </p:cNvPr>
          <p:cNvSpPr/>
          <p:nvPr/>
        </p:nvSpPr>
        <p:spPr>
          <a:xfrm>
            <a:off x="3351584" y="4643438"/>
            <a:ext cx="8001000" cy="1500187"/>
          </a:xfrm>
          <a:prstGeom prst="rect">
            <a:avLst/>
          </a:prstGeom>
          <a:solidFill>
            <a:srgbClr val="FCDAB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indent="-457200">
              <a:buFont typeface="+mj-lt"/>
              <a:buAutoNum type="arabicPeriod"/>
              <a:defRPr/>
            </a:pPr>
            <a:r>
              <a:rPr lang="zh-CN" altLang="en-US" sz="2000" dirty="0">
                <a:solidFill>
                  <a:srgbClr val="000099"/>
                </a:solidFill>
              </a:rPr>
              <a:t>用于内部结算，如内部订单</a:t>
            </a:r>
            <a:endParaRPr lang="en-US" altLang="zh-CN" sz="2000" dirty="0">
              <a:solidFill>
                <a:srgbClr val="000099"/>
              </a:solidFill>
            </a:endParaRPr>
          </a:p>
          <a:p>
            <a:pPr marL="457200" indent="-457200">
              <a:buFont typeface="+mj-lt"/>
              <a:buAutoNum type="arabicPeriod"/>
              <a:defRPr/>
            </a:pPr>
            <a:r>
              <a:rPr lang="zh-CN" altLang="en-US" sz="2000" dirty="0">
                <a:solidFill>
                  <a:srgbClr val="000099"/>
                </a:solidFill>
              </a:rPr>
              <a:t>结果分析，用于保存</a:t>
            </a:r>
            <a:r>
              <a:rPr lang="en-US" altLang="zh-CN" sz="2000" dirty="0">
                <a:solidFill>
                  <a:srgbClr val="000099"/>
                </a:solidFill>
              </a:rPr>
              <a:t>WIP</a:t>
            </a:r>
            <a:r>
              <a:rPr lang="zh-CN" altLang="en-US" sz="2000" dirty="0">
                <a:solidFill>
                  <a:srgbClr val="000099"/>
                </a:solidFill>
              </a:rPr>
              <a:t>计算中的数据和相关订单的结果</a:t>
            </a:r>
            <a:endParaRPr lang="en-US" altLang="zh-CN" sz="2000" dirty="0">
              <a:solidFill>
                <a:srgbClr val="000099"/>
              </a:solidFill>
            </a:endParaRPr>
          </a:p>
          <a:p>
            <a:pPr marL="457200" indent="-457200">
              <a:buFont typeface="+mj-lt"/>
              <a:buAutoNum type="arabicPeriod"/>
              <a:defRPr/>
            </a:pPr>
            <a:r>
              <a:rPr lang="zh-CN" altLang="en-US" sz="2000" dirty="0">
                <a:solidFill>
                  <a:srgbClr val="000099"/>
                </a:solidFill>
              </a:rPr>
              <a:t>用于计算间接成本</a:t>
            </a:r>
            <a:endParaRPr lang="en-US" altLang="zh-CN" sz="2000" dirty="0">
              <a:solidFill>
                <a:srgbClr val="000099"/>
              </a:solidFill>
            </a:endParaRPr>
          </a:p>
          <a:p>
            <a:pPr marL="457200" indent="-457200">
              <a:buFont typeface="+mj-lt"/>
              <a:buAutoNum type="arabicPeriod"/>
              <a:defRPr/>
            </a:pPr>
            <a:r>
              <a:rPr lang="zh-CN" altLang="en-US" sz="2000" dirty="0">
                <a:solidFill>
                  <a:srgbClr val="000099"/>
                </a:solidFill>
              </a:rPr>
              <a:t>分摊</a:t>
            </a:r>
            <a:endParaRPr lang="en-US" altLang="zh-CN" sz="2000" dirty="0">
              <a:solidFill>
                <a:srgbClr val="000099"/>
              </a:solidFill>
            </a:endParaRPr>
          </a:p>
          <a:p>
            <a:pPr marL="457200" indent="-457200">
              <a:buFont typeface="+mj-lt"/>
              <a:buAutoNum type="arabicPeriod"/>
              <a:defRPr/>
            </a:pPr>
            <a:r>
              <a:rPr lang="zh-CN" altLang="en-US" sz="2000" dirty="0">
                <a:solidFill>
                  <a:srgbClr val="000099"/>
                </a:solidFill>
              </a:rPr>
              <a:t>用于直接内部作业分配时计收成本费用</a:t>
            </a:r>
          </a:p>
        </p:txBody>
      </p:sp>
      <p:sp>
        <p:nvSpPr>
          <p:cNvPr id="9" name="矩形 8">
            <a:extLst>
              <a:ext uri="{FF2B5EF4-FFF2-40B4-BE49-F238E27FC236}">
                <a16:creationId xmlns:a16="http://schemas.microsoft.com/office/drawing/2014/main" id="{D288420E-2E7D-44AB-8128-DFF75E7050CD}"/>
              </a:ext>
            </a:extLst>
          </p:cNvPr>
          <p:cNvSpPr/>
          <p:nvPr/>
        </p:nvSpPr>
        <p:spPr>
          <a:xfrm>
            <a:off x="3215680" y="2132856"/>
            <a:ext cx="1857375" cy="57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b="1" dirty="0">
                <a:solidFill>
                  <a:srgbClr val="000099"/>
                </a:solidFill>
              </a:rPr>
              <a:t>分两大类</a:t>
            </a:r>
          </a:p>
        </p:txBody>
      </p:sp>
    </p:spTree>
    <p:extLst>
      <p:ext uri="{BB962C8B-B14F-4D97-AF65-F5344CB8AC3E}">
        <p14:creationId xmlns:p14="http://schemas.microsoft.com/office/powerpoint/2010/main" val="738153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成本要素会计 </a:t>
            </a:r>
            <a:r>
              <a:rPr lang="en-US" altLang="zh-CN" dirty="0"/>
              <a:t>– </a:t>
            </a:r>
            <a:r>
              <a:rPr lang="zh-CN" altLang="en-US" dirty="0"/>
              <a:t>初级成本要素</a:t>
            </a:r>
            <a:endParaRPr lang="en-US" b="0" dirty="0"/>
          </a:p>
        </p:txBody>
      </p:sp>
      <p:sp>
        <p:nvSpPr>
          <p:cNvPr id="4" name="Rectangle 2">
            <a:extLst>
              <a:ext uri="{FF2B5EF4-FFF2-40B4-BE49-F238E27FC236}">
                <a16:creationId xmlns:a16="http://schemas.microsoft.com/office/drawing/2014/main" id="{EC916C52-6946-4F93-A623-1E46E755AC62}"/>
              </a:ext>
            </a:extLst>
          </p:cNvPr>
          <p:cNvSpPr>
            <a:spLocks noChangeArrowheads="1"/>
          </p:cNvSpPr>
          <p:nvPr/>
        </p:nvSpPr>
        <p:spPr bwMode="auto">
          <a:xfrm>
            <a:off x="3416151" y="6356176"/>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endParaRPr kumimoji="1" lang="zh-CN" altLang="en-US" sz="1800">
              <a:latin typeface="Times New Roman" panose="02020603050405020304" pitchFamily="18" charset="0"/>
              <a:ea typeface="PMingLiU" panose="02020500000000000000" pitchFamily="18" charset="-120"/>
            </a:endParaRPr>
          </a:p>
        </p:txBody>
      </p:sp>
      <p:sp>
        <p:nvSpPr>
          <p:cNvPr id="6" name="Rectangle 4">
            <a:extLst>
              <a:ext uri="{FF2B5EF4-FFF2-40B4-BE49-F238E27FC236}">
                <a16:creationId xmlns:a16="http://schemas.microsoft.com/office/drawing/2014/main" id="{E56F57D0-43C3-429B-AE7C-4D777F0A4861}"/>
              </a:ext>
            </a:extLst>
          </p:cNvPr>
          <p:cNvSpPr>
            <a:spLocks noChangeArrowheads="1"/>
          </p:cNvSpPr>
          <p:nvPr/>
        </p:nvSpPr>
        <p:spPr bwMode="auto">
          <a:xfrm>
            <a:off x="3416151" y="6356176"/>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endParaRPr kumimoji="1" lang="zh-CN" altLang="en-US" sz="1800">
              <a:latin typeface="Times New Roman" panose="02020603050405020304" pitchFamily="18" charset="0"/>
              <a:ea typeface="PMingLiU" panose="02020500000000000000" pitchFamily="18" charset="-120"/>
            </a:endParaRPr>
          </a:p>
        </p:txBody>
      </p:sp>
      <p:sp>
        <p:nvSpPr>
          <p:cNvPr id="8" name="Rectangle 10">
            <a:extLst>
              <a:ext uri="{FF2B5EF4-FFF2-40B4-BE49-F238E27FC236}">
                <a16:creationId xmlns:a16="http://schemas.microsoft.com/office/drawing/2014/main" id="{B094A97D-F266-43F3-8DD6-3684BE902242}"/>
              </a:ext>
            </a:extLst>
          </p:cNvPr>
          <p:cNvSpPr>
            <a:spLocks noGrp="1" noChangeArrowheads="1"/>
          </p:cNvSpPr>
          <p:nvPr>
            <p:ph idx="1"/>
          </p:nvPr>
        </p:nvSpPr>
        <p:spPr>
          <a:xfrm>
            <a:off x="3138339" y="1125364"/>
            <a:ext cx="8380412" cy="1438275"/>
          </a:xfrm>
        </p:spPr>
        <p:txBody>
          <a:bodyPr lIns="92075" tIns="46038" rIns="92075" bIns="46038"/>
          <a:lstStyle/>
          <a:p>
            <a:pPr marL="571500" indent="-571500" defTabSz="784225" eaLnBrk="1" hangingPunct="1">
              <a:buClr>
                <a:schemeClr val="hlink"/>
              </a:buClr>
              <a:buFontTx/>
              <a:buNone/>
            </a:pPr>
            <a:r>
              <a:rPr lang="zh-CN" altLang="en-US" sz="1600" b="1">
                <a:ea typeface="宋体" panose="02010600030101010101" pitchFamily="2" charset="-122"/>
              </a:rPr>
              <a:t>    初级成本要素</a:t>
            </a:r>
            <a:r>
              <a:rPr lang="en-US" altLang="zh-CN" sz="1600">
                <a:ea typeface="宋体" panose="02010600030101010101" pitchFamily="2" charset="-122"/>
              </a:rPr>
              <a:t>:</a:t>
            </a:r>
          </a:p>
          <a:p>
            <a:pPr marL="1581150" lvl="2" defTabSz="784225" eaLnBrk="1" hangingPunct="1">
              <a:lnSpc>
                <a:spcPct val="90000"/>
              </a:lnSpc>
              <a:buClr>
                <a:schemeClr val="hlink"/>
              </a:buClr>
            </a:pPr>
            <a:r>
              <a:rPr lang="zh-CN" altLang="en-US" sz="1600">
                <a:ea typeface="宋体" panose="02010600030101010101" pitchFamily="2" charset="-122"/>
              </a:rPr>
              <a:t>每一个初级成本要素都对应一个总帐损益类帐户</a:t>
            </a:r>
          </a:p>
          <a:p>
            <a:pPr marL="1581150" lvl="2" defTabSz="784225" eaLnBrk="1" hangingPunct="1">
              <a:lnSpc>
                <a:spcPct val="90000"/>
              </a:lnSpc>
              <a:buClr>
                <a:schemeClr val="hlink"/>
              </a:buClr>
            </a:pPr>
            <a:r>
              <a:rPr lang="zh-CN" altLang="en-US" sz="1600">
                <a:ea typeface="宋体" panose="02010600030101010101" pitchFamily="2" charset="-122"/>
              </a:rPr>
              <a:t>输入源自于公司外部的直接成本-所有损益类帐户的财务数据都要通过初级成本要素输入到成本中心.</a:t>
            </a:r>
            <a:br>
              <a:rPr lang="zh-CN" altLang="en-US" sz="1600">
                <a:latin typeface="华"/>
                <a:ea typeface="华文仿宋" panose="02010600040101010101" pitchFamily="2" charset="-122"/>
              </a:rPr>
            </a:br>
            <a:endParaRPr lang="en-US" altLang="zh-CN" sz="1600">
              <a:latin typeface="华"/>
              <a:ea typeface="华文仿宋" panose="02010600040101010101" pitchFamily="2" charset="-122"/>
            </a:endParaRPr>
          </a:p>
          <a:p>
            <a:pPr marL="1581150" lvl="2" defTabSz="784225" eaLnBrk="1" hangingPunct="1">
              <a:buClr>
                <a:schemeClr val="hlink"/>
              </a:buClr>
            </a:pPr>
            <a:endParaRPr lang="en-US" altLang="zh-CN" sz="1600">
              <a:latin typeface="华文仿宋" panose="02010600040101010101" pitchFamily="2" charset="-122"/>
              <a:ea typeface="华文仿宋" panose="02010600040101010101" pitchFamily="2" charset="-122"/>
            </a:endParaRPr>
          </a:p>
        </p:txBody>
      </p:sp>
      <p:grpSp>
        <p:nvGrpSpPr>
          <p:cNvPr id="9" name="Group 11">
            <a:extLst>
              <a:ext uri="{FF2B5EF4-FFF2-40B4-BE49-F238E27FC236}">
                <a16:creationId xmlns:a16="http://schemas.microsoft.com/office/drawing/2014/main" id="{B6E29C75-9FFF-4694-A2A9-51FF0A111679}"/>
              </a:ext>
            </a:extLst>
          </p:cNvPr>
          <p:cNvGrpSpPr>
            <a:grpSpLocks/>
          </p:cNvGrpSpPr>
          <p:nvPr/>
        </p:nvGrpSpPr>
        <p:grpSpPr bwMode="auto">
          <a:xfrm>
            <a:off x="3722539" y="2522364"/>
            <a:ext cx="3384550" cy="3167062"/>
            <a:chOff x="672" y="768"/>
            <a:chExt cx="1968" cy="1872"/>
          </a:xfrm>
        </p:grpSpPr>
        <p:sp>
          <p:nvSpPr>
            <p:cNvPr id="10" name="Rectangle 12">
              <a:extLst>
                <a:ext uri="{FF2B5EF4-FFF2-40B4-BE49-F238E27FC236}">
                  <a16:creationId xmlns:a16="http://schemas.microsoft.com/office/drawing/2014/main" id="{D704A841-B0F0-419A-A201-AF3740AF7DE0}"/>
                </a:ext>
              </a:extLst>
            </p:cNvPr>
            <p:cNvSpPr>
              <a:spLocks noChangeArrowheads="1"/>
            </p:cNvSpPr>
            <p:nvPr/>
          </p:nvSpPr>
          <p:spPr bwMode="auto">
            <a:xfrm>
              <a:off x="672" y="768"/>
              <a:ext cx="1968" cy="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600">
                  <a:solidFill>
                    <a:srgbClr val="CC6600"/>
                  </a:solidFill>
                  <a:latin typeface="华文仿宋" panose="02010600040101010101" pitchFamily="2" charset="-122"/>
                  <a:ea typeface="华文仿宋" panose="02010600040101010101" pitchFamily="2" charset="-122"/>
                </a:rPr>
                <a:t>总帐会计科目(损益类)</a:t>
              </a:r>
              <a:r>
                <a:rPr lang="zh-CN" altLang="en-US" sz="1600">
                  <a:latin typeface="华文仿宋" panose="02010600040101010101" pitchFamily="2" charset="-122"/>
                  <a:ea typeface="华文仿宋" panose="02010600040101010101" pitchFamily="2" charset="-122"/>
                </a:rPr>
                <a:t> 	</a:t>
              </a:r>
            </a:p>
            <a:p>
              <a:pPr>
                <a:spcBef>
                  <a:spcPct val="0"/>
                </a:spcBef>
                <a:buClrTx/>
                <a:buFontTx/>
                <a:buNone/>
              </a:pPr>
              <a:r>
                <a:rPr lang="en-US" altLang="zh-CN" sz="1600">
                  <a:latin typeface="华文仿宋" panose="02010600040101010101" pitchFamily="2" charset="-122"/>
                  <a:ea typeface="华文仿宋" panose="02010600040101010101" pitchFamily="2" charset="-122"/>
                </a:rPr>
                <a:t>	 …….</a:t>
              </a:r>
            </a:p>
          </p:txBody>
        </p:sp>
        <p:sp>
          <p:nvSpPr>
            <p:cNvPr id="11" name="Line 13">
              <a:extLst>
                <a:ext uri="{FF2B5EF4-FFF2-40B4-BE49-F238E27FC236}">
                  <a16:creationId xmlns:a16="http://schemas.microsoft.com/office/drawing/2014/main" id="{509CEB99-A65C-4F61-A9F2-99A930E89A5F}"/>
                </a:ext>
              </a:extLst>
            </p:cNvPr>
            <p:cNvSpPr>
              <a:spLocks noChangeShapeType="1"/>
            </p:cNvSpPr>
            <p:nvPr/>
          </p:nvSpPr>
          <p:spPr bwMode="auto">
            <a:xfrm>
              <a:off x="720" y="1200"/>
              <a:ext cx="0" cy="1440"/>
            </a:xfrm>
            <a:prstGeom prst="line">
              <a:avLst/>
            </a:prstGeom>
            <a:noFill/>
            <a:ln w="12700">
              <a:solidFill>
                <a:schemeClr val="tx2"/>
              </a:solidFill>
              <a:round/>
              <a:headEnd/>
              <a:tailEn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14">
              <a:extLst>
                <a:ext uri="{FF2B5EF4-FFF2-40B4-BE49-F238E27FC236}">
                  <a16:creationId xmlns:a16="http://schemas.microsoft.com/office/drawing/2014/main" id="{9964D961-2B07-41AB-B1E1-12A6A98C776B}"/>
                </a:ext>
              </a:extLst>
            </p:cNvPr>
            <p:cNvSpPr>
              <a:spLocks noChangeShapeType="1"/>
            </p:cNvSpPr>
            <p:nvPr/>
          </p:nvSpPr>
          <p:spPr bwMode="auto">
            <a:xfrm>
              <a:off x="720" y="1392"/>
              <a:ext cx="144" cy="0"/>
            </a:xfrm>
            <a:prstGeom prst="line">
              <a:avLst/>
            </a:prstGeom>
            <a:noFill/>
            <a:ln w="12700">
              <a:solidFill>
                <a:schemeClr val="tx2"/>
              </a:solidFill>
              <a:round/>
              <a:headEnd/>
              <a:tailEn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15">
              <a:extLst>
                <a:ext uri="{FF2B5EF4-FFF2-40B4-BE49-F238E27FC236}">
                  <a16:creationId xmlns:a16="http://schemas.microsoft.com/office/drawing/2014/main" id="{97AD7373-BCCD-4184-ACD5-311A2F67117E}"/>
                </a:ext>
              </a:extLst>
            </p:cNvPr>
            <p:cNvSpPr>
              <a:spLocks noChangeShapeType="1"/>
            </p:cNvSpPr>
            <p:nvPr/>
          </p:nvSpPr>
          <p:spPr bwMode="auto">
            <a:xfrm>
              <a:off x="720" y="1632"/>
              <a:ext cx="144" cy="0"/>
            </a:xfrm>
            <a:prstGeom prst="line">
              <a:avLst/>
            </a:prstGeom>
            <a:noFill/>
            <a:ln w="12700">
              <a:solidFill>
                <a:schemeClr val="tx2"/>
              </a:solidFill>
              <a:round/>
              <a:headEnd/>
              <a:tailEn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16">
              <a:extLst>
                <a:ext uri="{FF2B5EF4-FFF2-40B4-BE49-F238E27FC236}">
                  <a16:creationId xmlns:a16="http://schemas.microsoft.com/office/drawing/2014/main" id="{319EA8AB-1803-4C93-9A62-0D537C33F5A9}"/>
                </a:ext>
              </a:extLst>
            </p:cNvPr>
            <p:cNvSpPr>
              <a:spLocks noChangeShapeType="1"/>
            </p:cNvSpPr>
            <p:nvPr/>
          </p:nvSpPr>
          <p:spPr bwMode="auto">
            <a:xfrm>
              <a:off x="720" y="1872"/>
              <a:ext cx="144" cy="0"/>
            </a:xfrm>
            <a:prstGeom prst="line">
              <a:avLst/>
            </a:prstGeom>
            <a:noFill/>
            <a:ln w="12700">
              <a:solidFill>
                <a:schemeClr val="tx2"/>
              </a:solidFill>
              <a:round/>
              <a:headEnd/>
              <a:tailEn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17">
              <a:extLst>
                <a:ext uri="{FF2B5EF4-FFF2-40B4-BE49-F238E27FC236}">
                  <a16:creationId xmlns:a16="http://schemas.microsoft.com/office/drawing/2014/main" id="{2A47E461-23B1-4008-85B3-B394DE24DC60}"/>
                </a:ext>
              </a:extLst>
            </p:cNvPr>
            <p:cNvSpPr>
              <a:spLocks noChangeShapeType="1"/>
            </p:cNvSpPr>
            <p:nvPr/>
          </p:nvSpPr>
          <p:spPr bwMode="auto">
            <a:xfrm>
              <a:off x="720" y="2304"/>
              <a:ext cx="144" cy="0"/>
            </a:xfrm>
            <a:prstGeom prst="line">
              <a:avLst/>
            </a:prstGeom>
            <a:noFill/>
            <a:ln w="12700">
              <a:solidFill>
                <a:schemeClr val="tx2"/>
              </a:solidFill>
              <a:round/>
              <a:headEnd/>
              <a:tailEn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18">
              <a:extLst>
                <a:ext uri="{FF2B5EF4-FFF2-40B4-BE49-F238E27FC236}">
                  <a16:creationId xmlns:a16="http://schemas.microsoft.com/office/drawing/2014/main" id="{FF8610C2-97A1-461D-89E6-300BC2216BAE}"/>
                </a:ext>
              </a:extLst>
            </p:cNvPr>
            <p:cNvSpPr>
              <a:spLocks noChangeShapeType="1"/>
            </p:cNvSpPr>
            <p:nvPr/>
          </p:nvSpPr>
          <p:spPr bwMode="auto">
            <a:xfrm>
              <a:off x="768" y="2592"/>
              <a:ext cx="144" cy="0"/>
            </a:xfrm>
            <a:prstGeom prst="line">
              <a:avLst/>
            </a:prstGeom>
            <a:noFill/>
            <a:ln w="12700">
              <a:solidFill>
                <a:schemeClr val="tx2"/>
              </a:solidFill>
              <a:round/>
              <a:headEnd/>
              <a:tailEn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7" name="Line 19">
            <a:extLst>
              <a:ext uri="{FF2B5EF4-FFF2-40B4-BE49-F238E27FC236}">
                <a16:creationId xmlns:a16="http://schemas.microsoft.com/office/drawing/2014/main" id="{E63B4791-6E40-4214-BABF-F17DF92E062B}"/>
              </a:ext>
            </a:extLst>
          </p:cNvPr>
          <p:cNvSpPr>
            <a:spLocks noChangeShapeType="1"/>
          </p:cNvSpPr>
          <p:nvPr/>
        </p:nvSpPr>
        <p:spPr bwMode="auto">
          <a:xfrm>
            <a:off x="7569051" y="2730326"/>
            <a:ext cx="0" cy="2743200"/>
          </a:xfrm>
          <a:prstGeom prst="line">
            <a:avLst/>
          </a:prstGeom>
          <a:noFill/>
          <a:ln w="57150">
            <a:solidFill>
              <a:srgbClr val="99CCFF"/>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nvGrpSpPr>
          <p:cNvPr id="18" name="Group 20">
            <a:extLst>
              <a:ext uri="{FF2B5EF4-FFF2-40B4-BE49-F238E27FC236}">
                <a16:creationId xmlns:a16="http://schemas.microsoft.com/office/drawing/2014/main" id="{19168FDC-C750-4DA5-A239-1C4817B97812}"/>
              </a:ext>
            </a:extLst>
          </p:cNvPr>
          <p:cNvGrpSpPr>
            <a:grpSpLocks/>
          </p:cNvGrpSpPr>
          <p:nvPr/>
        </p:nvGrpSpPr>
        <p:grpSpPr bwMode="auto">
          <a:xfrm>
            <a:off x="7842101" y="2616026"/>
            <a:ext cx="3384550" cy="2895600"/>
            <a:chOff x="3216" y="1776"/>
            <a:chExt cx="1968" cy="1824"/>
          </a:xfrm>
        </p:grpSpPr>
        <p:sp>
          <p:nvSpPr>
            <p:cNvPr id="19" name="Rectangle 21">
              <a:extLst>
                <a:ext uri="{FF2B5EF4-FFF2-40B4-BE49-F238E27FC236}">
                  <a16:creationId xmlns:a16="http://schemas.microsoft.com/office/drawing/2014/main" id="{83531E13-C56E-4FFE-8CF4-8FA4A3A5E732}"/>
                </a:ext>
              </a:extLst>
            </p:cNvPr>
            <p:cNvSpPr>
              <a:spLocks noChangeArrowheads="1"/>
            </p:cNvSpPr>
            <p:nvPr/>
          </p:nvSpPr>
          <p:spPr bwMode="auto">
            <a:xfrm>
              <a:off x="3216" y="1776"/>
              <a:ext cx="1968" cy="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600">
                  <a:solidFill>
                    <a:srgbClr val="CC6600"/>
                  </a:solidFill>
                  <a:latin typeface="华文仿宋" panose="02010600040101010101" pitchFamily="2" charset="-122"/>
                  <a:ea typeface="华文仿宋" panose="02010600040101010101" pitchFamily="2" charset="-122"/>
                </a:rPr>
                <a:t>成本中心 – 初级成本要素</a:t>
              </a:r>
            </a:p>
            <a:p>
              <a:pPr>
                <a:spcBef>
                  <a:spcPct val="0"/>
                </a:spcBef>
                <a:buClrTx/>
                <a:buFontTx/>
                <a:buNone/>
              </a:pPr>
              <a:r>
                <a:rPr lang="en-US" altLang="zh-CN" sz="1600">
                  <a:latin typeface="华文仿宋" panose="02010600040101010101" pitchFamily="2" charset="-122"/>
                  <a:ea typeface="华文仿宋" panose="02010600040101010101" pitchFamily="2" charset="-122"/>
                </a:rPr>
                <a:t>	…….</a:t>
              </a:r>
            </a:p>
          </p:txBody>
        </p:sp>
        <p:sp>
          <p:nvSpPr>
            <p:cNvPr id="20" name="Line 22">
              <a:extLst>
                <a:ext uri="{FF2B5EF4-FFF2-40B4-BE49-F238E27FC236}">
                  <a16:creationId xmlns:a16="http://schemas.microsoft.com/office/drawing/2014/main" id="{69901EC5-F0BD-4F6B-9786-1B6A6F35C292}"/>
                </a:ext>
              </a:extLst>
            </p:cNvPr>
            <p:cNvSpPr>
              <a:spLocks noChangeShapeType="1"/>
            </p:cNvSpPr>
            <p:nvPr/>
          </p:nvSpPr>
          <p:spPr bwMode="auto">
            <a:xfrm>
              <a:off x="3264" y="2112"/>
              <a:ext cx="0" cy="1440"/>
            </a:xfrm>
            <a:prstGeom prst="line">
              <a:avLst/>
            </a:prstGeom>
            <a:noFill/>
            <a:ln w="12700">
              <a:solidFill>
                <a:schemeClr val="tx2"/>
              </a:solidFill>
              <a:round/>
              <a:headEnd/>
              <a:tailEn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23">
              <a:extLst>
                <a:ext uri="{FF2B5EF4-FFF2-40B4-BE49-F238E27FC236}">
                  <a16:creationId xmlns:a16="http://schemas.microsoft.com/office/drawing/2014/main" id="{46C9F264-0E23-4519-8087-878B7161E3AB}"/>
                </a:ext>
              </a:extLst>
            </p:cNvPr>
            <p:cNvSpPr>
              <a:spLocks noChangeShapeType="1"/>
            </p:cNvSpPr>
            <p:nvPr/>
          </p:nvSpPr>
          <p:spPr bwMode="auto">
            <a:xfrm>
              <a:off x="3264" y="2304"/>
              <a:ext cx="144" cy="0"/>
            </a:xfrm>
            <a:prstGeom prst="line">
              <a:avLst/>
            </a:prstGeom>
            <a:noFill/>
            <a:ln w="12700">
              <a:solidFill>
                <a:schemeClr val="tx2"/>
              </a:solidFill>
              <a:round/>
              <a:headEnd/>
              <a:tailEn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24">
              <a:extLst>
                <a:ext uri="{FF2B5EF4-FFF2-40B4-BE49-F238E27FC236}">
                  <a16:creationId xmlns:a16="http://schemas.microsoft.com/office/drawing/2014/main" id="{B625415D-885D-4E04-81E0-2BCB4D96537E}"/>
                </a:ext>
              </a:extLst>
            </p:cNvPr>
            <p:cNvSpPr>
              <a:spLocks noChangeShapeType="1"/>
            </p:cNvSpPr>
            <p:nvPr/>
          </p:nvSpPr>
          <p:spPr bwMode="auto">
            <a:xfrm>
              <a:off x="3264" y="2544"/>
              <a:ext cx="144" cy="0"/>
            </a:xfrm>
            <a:prstGeom prst="line">
              <a:avLst/>
            </a:prstGeom>
            <a:noFill/>
            <a:ln w="12700">
              <a:solidFill>
                <a:schemeClr val="tx2"/>
              </a:solidFill>
              <a:round/>
              <a:headEnd/>
              <a:tailEn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25">
              <a:extLst>
                <a:ext uri="{FF2B5EF4-FFF2-40B4-BE49-F238E27FC236}">
                  <a16:creationId xmlns:a16="http://schemas.microsoft.com/office/drawing/2014/main" id="{567139D0-4423-462D-A40A-2997F91BBC27}"/>
                </a:ext>
              </a:extLst>
            </p:cNvPr>
            <p:cNvSpPr>
              <a:spLocks noChangeShapeType="1"/>
            </p:cNvSpPr>
            <p:nvPr/>
          </p:nvSpPr>
          <p:spPr bwMode="auto">
            <a:xfrm>
              <a:off x="3264" y="2784"/>
              <a:ext cx="144" cy="0"/>
            </a:xfrm>
            <a:prstGeom prst="line">
              <a:avLst/>
            </a:prstGeom>
            <a:noFill/>
            <a:ln w="12700">
              <a:solidFill>
                <a:schemeClr val="tx2"/>
              </a:solidFill>
              <a:round/>
              <a:headEnd/>
              <a:tailEn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26">
              <a:extLst>
                <a:ext uri="{FF2B5EF4-FFF2-40B4-BE49-F238E27FC236}">
                  <a16:creationId xmlns:a16="http://schemas.microsoft.com/office/drawing/2014/main" id="{1E11CC1E-8B42-47C4-A342-04BDC876ED82}"/>
                </a:ext>
              </a:extLst>
            </p:cNvPr>
            <p:cNvSpPr>
              <a:spLocks noChangeShapeType="1"/>
            </p:cNvSpPr>
            <p:nvPr/>
          </p:nvSpPr>
          <p:spPr bwMode="auto">
            <a:xfrm>
              <a:off x="3264" y="3216"/>
              <a:ext cx="144" cy="0"/>
            </a:xfrm>
            <a:prstGeom prst="line">
              <a:avLst/>
            </a:prstGeom>
            <a:noFill/>
            <a:ln w="12700">
              <a:solidFill>
                <a:schemeClr val="tx2"/>
              </a:solidFill>
              <a:round/>
              <a:headEnd/>
              <a:tailEn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27">
              <a:extLst>
                <a:ext uri="{FF2B5EF4-FFF2-40B4-BE49-F238E27FC236}">
                  <a16:creationId xmlns:a16="http://schemas.microsoft.com/office/drawing/2014/main" id="{5FD6E8D6-0A44-4805-8ABF-34FD22133784}"/>
                </a:ext>
              </a:extLst>
            </p:cNvPr>
            <p:cNvSpPr>
              <a:spLocks noChangeShapeType="1"/>
            </p:cNvSpPr>
            <p:nvPr/>
          </p:nvSpPr>
          <p:spPr bwMode="auto">
            <a:xfrm>
              <a:off x="3312" y="3504"/>
              <a:ext cx="144" cy="0"/>
            </a:xfrm>
            <a:prstGeom prst="line">
              <a:avLst/>
            </a:prstGeom>
            <a:noFill/>
            <a:ln w="12700">
              <a:solidFill>
                <a:schemeClr val="tx2"/>
              </a:solidFill>
              <a:round/>
              <a:headEnd/>
              <a:tailEn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6" name="Group 28">
            <a:extLst>
              <a:ext uri="{FF2B5EF4-FFF2-40B4-BE49-F238E27FC236}">
                <a16:creationId xmlns:a16="http://schemas.microsoft.com/office/drawing/2014/main" id="{BC685D90-1E0D-45FD-98BE-46FDD29F854B}"/>
              </a:ext>
            </a:extLst>
          </p:cNvPr>
          <p:cNvGrpSpPr>
            <a:grpSpLocks/>
          </p:cNvGrpSpPr>
          <p:nvPr/>
        </p:nvGrpSpPr>
        <p:grpSpPr bwMode="auto">
          <a:xfrm>
            <a:off x="2999656" y="4874096"/>
            <a:ext cx="4821237" cy="1219200"/>
            <a:chOff x="144" y="2112"/>
            <a:chExt cx="2871" cy="1488"/>
          </a:xfrm>
        </p:grpSpPr>
        <p:sp>
          <p:nvSpPr>
            <p:cNvPr id="27" name="Oval 29">
              <a:extLst>
                <a:ext uri="{FF2B5EF4-FFF2-40B4-BE49-F238E27FC236}">
                  <a16:creationId xmlns:a16="http://schemas.microsoft.com/office/drawing/2014/main" id="{C32EACF4-FBBE-4A16-B056-4705B3B3D123}"/>
                </a:ext>
              </a:extLst>
            </p:cNvPr>
            <p:cNvSpPr>
              <a:spLocks noChangeArrowheads="1"/>
            </p:cNvSpPr>
            <p:nvPr/>
          </p:nvSpPr>
          <p:spPr bwMode="auto">
            <a:xfrm>
              <a:off x="768" y="2832"/>
              <a:ext cx="1392" cy="768"/>
            </a:xfrm>
            <a:prstGeom prst="ellipse">
              <a:avLst/>
            </a:prstGeom>
            <a:solidFill>
              <a:srgbClr val="FFFF00"/>
            </a:solidFill>
            <a:ln w="12700">
              <a:solidFill>
                <a:schemeClr val="tx2"/>
              </a:solidFill>
              <a:round/>
              <a:headEnd/>
              <a:tailEnd/>
            </a:ln>
            <a:effectLst>
              <a:outerShdw dist="53882" dir="2700000" algn="ctr" rotWithShape="0">
                <a:schemeClr val="bg2"/>
              </a:outer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en-US" sz="1600">
                  <a:latin typeface="华文仿宋" panose="02010600040101010101" pitchFamily="2" charset="-122"/>
                  <a:ea typeface="华文仿宋" panose="02010600040101010101" pitchFamily="2" charset="-122"/>
                </a:rPr>
                <a:t>输入凭证</a:t>
              </a:r>
              <a:endParaRPr lang="en-US" altLang="zh-CN" sz="1600">
                <a:latin typeface="华文仿宋" panose="02010600040101010101" pitchFamily="2" charset="-122"/>
                <a:ea typeface="华文仿宋" panose="02010600040101010101" pitchFamily="2" charset="-122"/>
              </a:endParaRPr>
            </a:p>
          </p:txBody>
        </p:sp>
        <p:sp>
          <p:nvSpPr>
            <p:cNvPr id="28" name="AutoShape 30">
              <a:extLst>
                <a:ext uri="{FF2B5EF4-FFF2-40B4-BE49-F238E27FC236}">
                  <a16:creationId xmlns:a16="http://schemas.microsoft.com/office/drawing/2014/main" id="{A37DFC11-65A4-425F-B6F1-229161979FFA}"/>
                </a:ext>
              </a:extLst>
            </p:cNvPr>
            <p:cNvSpPr>
              <a:spLocks noChangeArrowheads="1"/>
            </p:cNvSpPr>
            <p:nvPr/>
          </p:nvSpPr>
          <p:spPr bwMode="auto">
            <a:xfrm>
              <a:off x="144" y="2112"/>
              <a:ext cx="480" cy="1440"/>
            </a:xfrm>
            <a:prstGeom prst="curvedRightArrow">
              <a:avLst>
                <a:gd name="adj1" fmla="val 41042"/>
                <a:gd name="adj2" fmla="val 104903"/>
                <a:gd name="adj3" fmla="val 51042"/>
              </a:avLst>
            </a:prstGeom>
            <a:solidFill>
              <a:srgbClr val="FFFF00"/>
            </a:solidFill>
            <a:ln w="12700">
              <a:solidFill>
                <a:schemeClr val="tx2"/>
              </a:solidFill>
              <a:miter lim="800000"/>
              <a:headEnd/>
              <a:tailEnd/>
            </a:ln>
            <a:effectLst>
              <a:outerShdw dist="53882" dir="2700000" algn="ctr" rotWithShape="0">
                <a:schemeClr val="bg2"/>
              </a:outer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29" name="AutoShape 31">
              <a:extLst>
                <a:ext uri="{FF2B5EF4-FFF2-40B4-BE49-F238E27FC236}">
                  <a16:creationId xmlns:a16="http://schemas.microsoft.com/office/drawing/2014/main" id="{009E17BE-78A7-4CC6-87E2-AFC5DA35C5E5}"/>
                </a:ext>
              </a:extLst>
            </p:cNvPr>
            <p:cNvSpPr>
              <a:spLocks noChangeArrowheads="1"/>
            </p:cNvSpPr>
            <p:nvPr/>
          </p:nvSpPr>
          <p:spPr bwMode="auto">
            <a:xfrm>
              <a:off x="2400" y="3072"/>
              <a:ext cx="615" cy="306"/>
            </a:xfrm>
            <a:prstGeom prst="rightArrow">
              <a:avLst>
                <a:gd name="adj1" fmla="val 50000"/>
                <a:gd name="adj2" fmla="val 50245"/>
              </a:avLst>
            </a:prstGeom>
            <a:solidFill>
              <a:srgbClr val="FFFF00"/>
            </a:solidFill>
            <a:ln w="12700">
              <a:solidFill>
                <a:schemeClr val="tx2"/>
              </a:solidFill>
              <a:miter lim="800000"/>
              <a:headEnd/>
              <a:tailEnd/>
            </a:ln>
            <a:effectLst>
              <a:outerShdw dist="53882" dir="2700000" algn="ctr" rotWithShape="0">
                <a:schemeClr val="bg2"/>
              </a:outer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grpSp>
      <p:sp>
        <p:nvSpPr>
          <p:cNvPr id="30" name="Text Box 32">
            <a:extLst>
              <a:ext uri="{FF2B5EF4-FFF2-40B4-BE49-F238E27FC236}">
                <a16:creationId xmlns:a16="http://schemas.microsoft.com/office/drawing/2014/main" id="{00017E3E-6B8B-4A72-BA15-7711D8893AA5}"/>
              </a:ext>
            </a:extLst>
          </p:cNvPr>
          <p:cNvSpPr txBox="1">
            <a:spLocks noChangeArrowheads="1"/>
          </p:cNvSpPr>
          <p:nvPr/>
        </p:nvSpPr>
        <p:spPr bwMode="auto">
          <a:xfrm>
            <a:off x="6559401" y="5905525"/>
            <a:ext cx="2001838"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2" rIns="71438" bIns="36512">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lnSpc>
                <a:spcPct val="120000"/>
              </a:lnSpc>
              <a:buClr>
                <a:schemeClr val="accent1"/>
              </a:buClr>
              <a:buFont typeface="Wingdings" panose="05000000000000000000" pitchFamily="2" charset="2"/>
              <a:buNone/>
            </a:pPr>
            <a:r>
              <a:rPr lang="zh-CN" altLang="en-US" sz="1400" i="1" dirty="0">
                <a:solidFill>
                  <a:schemeClr val="accent2"/>
                </a:solidFill>
                <a:latin typeface="华文仿宋" panose="02010600040101010101" pitchFamily="2" charset="-122"/>
                <a:ea typeface="华文仿宋" panose="02010600040101010101" pitchFamily="2" charset="-122"/>
              </a:rPr>
              <a:t>金额由</a:t>
            </a:r>
            <a:r>
              <a:rPr lang="en-US" altLang="zh-CN" sz="1400" i="1" dirty="0">
                <a:solidFill>
                  <a:schemeClr val="accent2"/>
                </a:solidFill>
                <a:latin typeface="华文仿宋" panose="02010600040101010101" pitchFamily="2" charset="-122"/>
                <a:ea typeface="华文仿宋" panose="02010600040101010101" pitchFamily="2" charset="-122"/>
              </a:rPr>
              <a:t>FI</a:t>
            </a:r>
            <a:r>
              <a:rPr lang="zh-CN" altLang="en-US" sz="1400" i="1" dirty="0">
                <a:solidFill>
                  <a:schemeClr val="accent2"/>
                </a:solidFill>
                <a:latin typeface="华文仿宋" panose="02010600040101010101" pitchFamily="2" charset="-122"/>
                <a:ea typeface="华文仿宋" panose="02010600040101010101" pitchFamily="2" charset="-122"/>
              </a:rPr>
              <a:t>自动映射到</a:t>
            </a:r>
            <a:r>
              <a:rPr lang="en-US" altLang="zh-CN" sz="1400" i="1" dirty="0">
                <a:solidFill>
                  <a:schemeClr val="accent2"/>
                </a:solidFill>
                <a:latin typeface="华文仿宋" panose="02010600040101010101" pitchFamily="2" charset="-122"/>
                <a:ea typeface="华文仿宋" panose="02010600040101010101" pitchFamily="2" charset="-122"/>
              </a:rPr>
              <a:t>CO</a:t>
            </a:r>
          </a:p>
        </p:txBody>
      </p:sp>
      <p:graphicFrame>
        <p:nvGraphicFramePr>
          <p:cNvPr id="31" name="Object 34">
            <a:extLst>
              <a:ext uri="{FF2B5EF4-FFF2-40B4-BE49-F238E27FC236}">
                <a16:creationId xmlns:a16="http://schemas.microsoft.com/office/drawing/2014/main" id="{FFCD9784-43D0-4198-930F-E9904C272979}"/>
              </a:ext>
            </a:extLst>
          </p:cNvPr>
          <p:cNvGraphicFramePr>
            <a:graphicFrameLocks noChangeAspect="1"/>
          </p:cNvGraphicFramePr>
          <p:nvPr>
            <p:extLst>
              <p:ext uri="{D42A27DB-BD31-4B8C-83A1-F6EECF244321}">
                <p14:modId xmlns:p14="http://schemas.microsoft.com/office/powerpoint/2010/main" val="3209671852"/>
              </p:ext>
            </p:extLst>
          </p:nvPr>
        </p:nvGraphicFramePr>
        <p:xfrm>
          <a:off x="4114651" y="3063701"/>
          <a:ext cx="3436938" cy="2314575"/>
        </p:xfrm>
        <a:graphic>
          <a:graphicData uri="http://schemas.openxmlformats.org/presentationml/2006/ole">
            <mc:AlternateContent xmlns:mc="http://schemas.openxmlformats.org/markup-compatibility/2006">
              <mc:Choice xmlns:v="urn:schemas-microsoft-com:vml" Requires="v">
                <p:oleObj spid="_x0000_s8418" name="位图图像" r:id="rId4" imgW="3285714" imgH="2314286" progId="PBrush">
                  <p:embed/>
                </p:oleObj>
              </mc:Choice>
              <mc:Fallback>
                <p:oleObj name="位图图像" r:id="rId4" imgW="3285714" imgH="2314286" progId="PBrush">
                  <p:embed/>
                  <p:pic>
                    <p:nvPicPr>
                      <p:cNvPr id="33805" name="Object 34">
                        <a:extLst>
                          <a:ext uri="{FF2B5EF4-FFF2-40B4-BE49-F238E27FC236}">
                            <a16:creationId xmlns:a16="http://schemas.microsoft.com/office/drawing/2014/main" id="{934F62D7-F976-4CA5-9EE5-6027048DAC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4651" y="3063701"/>
                        <a:ext cx="3436938" cy="23145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 name="Object 35">
            <a:extLst>
              <a:ext uri="{FF2B5EF4-FFF2-40B4-BE49-F238E27FC236}">
                <a16:creationId xmlns:a16="http://schemas.microsoft.com/office/drawing/2014/main" id="{38CAB892-6D66-47B4-9126-EE6371C66806}"/>
              </a:ext>
            </a:extLst>
          </p:cNvPr>
          <p:cNvGraphicFramePr>
            <a:graphicFrameLocks noChangeAspect="1"/>
          </p:cNvGraphicFramePr>
          <p:nvPr>
            <p:extLst>
              <p:ext uri="{D42A27DB-BD31-4B8C-83A1-F6EECF244321}">
                <p14:modId xmlns:p14="http://schemas.microsoft.com/office/powerpoint/2010/main" val="1822234721"/>
              </p:ext>
            </p:extLst>
          </p:nvPr>
        </p:nvGraphicFramePr>
        <p:xfrm>
          <a:off x="8338989" y="3016076"/>
          <a:ext cx="3330575" cy="2422525"/>
        </p:xfrm>
        <a:graphic>
          <a:graphicData uri="http://schemas.openxmlformats.org/presentationml/2006/ole">
            <mc:AlternateContent xmlns:mc="http://schemas.openxmlformats.org/markup-compatibility/2006">
              <mc:Choice xmlns:v="urn:schemas-microsoft-com:vml" Requires="v">
                <p:oleObj spid="_x0000_s8419" name="位图图像" r:id="rId6" imgW="2886478" imgH="2333333" progId="PBrush">
                  <p:embed/>
                </p:oleObj>
              </mc:Choice>
              <mc:Fallback>
                <p:oleObj name="位图图像" r:id="rId6" imgW="2886478" imgH="2333333" progId="PBrush">
                  <p:embed/>
                  <p:pic>
                    <p:nvPicPr>
                      <p:cNvPr id="33806" name="Object 35">
                        <a:extLst>
                          <a:ext uri="{FF2B5EF4-FFF2-40B4-BE49-F238E27FC236}">
                            <a16:creationId xmlns:a16="http://schemas.microsoft.com/office/drawing/2014/main" id="{B8BE0813-A4FF-4B05-9671-8F4A5E9F56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38989" y="3016076"/>
                        <a:ext cx="3330575" cy="242252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633714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目录</a:t>
            </a:r>
            <a:endParaRPr lang="en-US" b="0" dirty="0"/>
          </a:p>
        </p:txBody>
      </p:sp>
      <p:sp>
        <p:nvSpPr>
          <p:cNvPr id="8" name="Rectangle 4">
            <a:extLst>
              <a:ext uri="{FF2B5EF4-FFF2-40B4-BE49-F238E27FC236}">
                <a16:creationId xmlns:a16="http://schemas.microsoft.com/office/drawing/2014/main" id="{C3C06A97-CBD5-458E-AA18-DC99DC453B73}"/>
              </a:ext>
            </a:extLst>
          </p:cNvPr>
          <p:cNvSpPr>
            <a:spLocks noChangeArrowheads="1"/>
          </p:cNvSpPr>
          <p:nvPr/>
        </p:nvSpPr>
        <p:spPr bwMode="gray">
          <a:xfrm>
            <a:off x="3853224" y="1124744"/>
            <a:ext cx="6380162" cy="396875"/>
          </a:xfrm>
          <a:prstGeom prst="rect">
            <a:avLst/>
          </a:prstGeom>
          <a:solidFill>
            <a:schemeClr val="accent5">
              <a:lumMod val="60000"/>
              <a:lumOff val="40000"/>
            </a:schemeClr>
          </a:solidFill>
          <a:ln w="9525">
            <a:noFill/>
            <a:miter lim="800000"/>
            <a:headEnd/>
            <a:tailEnd/>
          </a:ln>
        </p:spPr>
        <p:txBody>
          <a:bodyPr lIns="360000" tIns="46800" anchor="ctr"/>
          <a:lstStyle/>
          <a:p>
            <a:pPr>
              <a:defRPr/>
            </a:pPr>
            <a:r>
              <a:rPr lang="zh-CN" altLang="en-US" sz="2500" dirty="0">
                <a:latin typeface="微软雅黑" pitchFamily="34" charset="-122"/>
                <a:ea typeface="微软雅黑" pitchFamily="34" charset="-122"/>
              </a:rPr>
              <a:t>管理会计概览</a:t>
            </a:r>
            <a:endParaRPr lang="en-US" altLang="zh-CN" sz="2500" dirty="0">
              <a:latin typeface="微软雅黑" pitchFamily="34" charset="-122"/>
              <a:ea typeface="微软雅黑" pitchFamily="34" charset="-122"/>
            </a:endParaRPr>
          </a:p>
        </p:txBody>
      </p:sp>
      <p:sp>
        <p:nvSpPr>
          <p:cNvPr id="9" name="Rectangle 5">
            <a:extLst>
              <a:ext uri="{FF2B5EF4-FFF2-40B4-BE49-F238E27FC236}">
                <a16:creationId xmlns:a16="http://schemas.microsoft.com/office/drawing/2014/main" id="{0E5B1C6C-CCB5-4E79-8553-266DAB54FA78}"/>
              </a:ext>
            </a:extLst>
          </p:cNvPr>
          <p:cNvSpPr>
            <a:spLocks noChangeArrowheads="1"/>
          </p:cNvSpPr>
          <p:nvPr/>
        </p:nvSpPr>
        <p:spPr bwMode="ltGray">
          <a:xfrm>
            <a:off x="3853224" y="1687548"/>
            <a:ext cx="6380162" cy="395288"/>
          </a:xfrm>
          <a:prstGeom prst="rect">
            <a:avLst/>
          </a:prstGeom>
          <a:solidFill>
            <a:schemeClr val="accent5">
              <a:lumMod val="60000"/>
              <a:lumOff val="40000"/>
            </a:schemeClr>
          </a:solidFill>
          <a:ln w="9525">
            <a:noFill/>
            <a:miter lim="800000"/>
            <a:headEnd/>
            <a:tailEnd/>
          </a:ln>
        </p:spPr>
        <p:txBody>
          <a:bodyPr lIns="360000" tIns="46800" anchor="ctr"/>
          <a:lstStyle/>
          <a:p>
            <a:pPr>
              <a:defRPr/>
            </a:pPr>
            <a:r>
              <a:rPr lang="zh-CN" altLang="en-US" sz="2500" dirty="0">
                <a:solidFill>
                  <a:schemeClr val="bg1">
                    <a:lumMod val="50000"/>
                  </a:schemeClr>
                </a:solidFill>
                <a:latin typeface="微软雅黑" pitchFamily="34" charset="-122"/>
                <a:ea typeface="微软雅黑" pitchFamily="34" charset="-122"/>
              </a:rPr>
              <a:t>管理会计功能详解</a:t>
            </a:r>
            <a:endParaRPr lang="en-US" altLang="zh-CN" sz="2500" dirty="0">
              <a:solidFill>
                <a:schemeClr val="bg1">
                  <a:lumMod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912644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成本要素会计 </a:t>
            </a:r>
            <a:r>
              <a:rPr lang="en-US" altLang="zh-CN" dirty="0"/>
              <a:t>– </a:t>
            </a:r>
            <a:r>
              <a:rPr lang="zh-CN" altLang="en-US" dirty="0"/>
              <a:t>次级成本要素</a:t>
            </a:r>
            <a:endParaRPr lang="en-US" b="0" dirty="0"/>
          </a:p>
        </p:txBody>
      </p:sp>
      <p:sp>
        <p:nvSpPr>
          <p:cNvPr id="4" name="Rectangle 2">
            <a:extLst>
              <a:ext uri="{FF2B5EF4-FFF2-40B4-BE49-F238E27FC236}">
                <a16:creationId xmlns:a16="http://schemas.microsoft.com/office/drawing/2014/main" id="{1363C00F-1F17-4AED-9B30-E6487490B3D6}"/>
              </a:ext>
            </a:extLst>
          </p:cNvPr>
          <p:cNvSpPr>
            <a:spLocks noChangeArrowheads="1"/>
          </p:cNvSpPr>
          <p:nvPr/>
        </p:nvSpPr>
        <p:spPr bwMode="auto">
          <a:xfrm>
            <a:off x="3394819" y="6356176"/>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endParaRPr kumimoji="1" lang="zh-CN" altLang="en-US" sz="1800">
              <a:latin typeface="Times New Roman" panose="02020603050405020304" pitchFamily="18" charset="0"/>
              <a:ea typeface="PMingLiU" panose="02020500000000000000" pitchFamily="18" charset="-120"/>
            </a:endParaRPr>
          </a:p>
        </p:txBody>
      </p:sp>
      <p:sp>
        <p:nvSpPr>
          <p:cNvPr id="5" name="Rectangle 3">
            <a:extLst>
              <a:ext uri="{FF2B5EF4-FFF2-40B4-BE49-F238E27FC236}">
                <a16:creationId xmlns:a16="http://schemas.microsoft.com/office/drawing/2014/main" id="{15C202EC-D8F9-49ED-BDDD-BB39AB5D7E6E}"/>
              </a:ext>
            </a:extLst>
          </p:cNvPr>
          <p:cNvSpPr>
            <a:spLocks noChangeArrowheads="1"/>
          </p:cNvSpPr>
          <p:nvPr/>
        </p:nvSpPr>
        <p:spPr bwMode="auto">
          <a:xfrm>
            <a:off x="5833219" y="6356176"/>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endParaRPr kumimoji="1" lang="zh-CN" altLang="en-US" sz="1800">
              <a:latin typeface="Times New Roman" panose="02020603050405020304" pitchFamily="18" charset="0"/>
              <a:ea typeface="PMingLiU" panose="02020500000000000000" pitchFamily="18" charset="-120"/>
            </a:endParaRPr>
          </a:p>
        </p:txBody>
      </p:sp>
      <p:sp>
        <p:nvSpPr>
          <p:cNvPr id="8" name="Rectangle 9">
            <a:extLst>
              <a:ext uri="{FF2B5EF4-FFF2-40B4-BE49-F238E27FC236}">
                <a16:creationId xmlns:a16="http://schemas.microsoft.com/office/drawing/2014/main" id="{C8A71FC2-BD9E-4D7D-B924-F87805B6050F}"/>
              </a:ext>
            </a:extLst>
          </p:cNvPr>
          <p:cNvSpPr>
            <a:spLocks noGrp="1" noChangeArrowheads="1"/>
          </p:cNvSpPr>
          <p:nvPr>
            <p:ph idx="1"/>
          </p:nvPr>
        </p:nvSpPr>
        <p:spPr>
          <a:xfrm>
            <a:off x="2783632" y="896764"/>
            <a:ext cx="8080375" cy="1998662"/>
          </a:xfrm>
        </p:spPr>
        <p:txBody>
          <a:bodyPr lIns="92075" tIns="46038" rIns="92075" bIns="46038">
            <a:normAutofit lnSpcReduction="10000"/>
          </a:bodyPr>
          <a:lstStyle/>
          <a:p>
            <a:pPr marL="571500" indent="-571500" defTabSz="784225" eaLnBrk="1" hangingPunct="1">
              <a:lnSpc>
                <a:spcPct val="90000"/>
              </a:lnSpc>
              <a:buClr>
                <a:schemeClr val="hlink"/>
              </a:buClr>
              <a:buFontTx/>
              <a:buNone/>
            </a:pPr>
            <a:r>
              <a:rPr lang="zh-CN" altLang="en-US" sz="1800" b="1">
                <a:ea typeface="宋体" panose="02010600030101010101" pitchFamily="2" charset="-122"/>
              </a:rPr>
              <a:t>		</a:t>
            </a:r>
            <a:r>
              <a:rPr lang="zh-CN" altLang="en-US" sz="1600" b="1">
                <a:ea typeface="宋体" panose="02010600030101010101" pitchFamily="2" charset="-122"/>
              </a:rPr>
              <a:t>次级成本要素</a:t>
            </a:r>
            <a:r>
              <a:rPr lang="en-US" altLang="zh-CN" sz="1600">
                <a:ea typeface="宋体" panose="02010600030101010101" pitchFamily="2" charset="-122"/>
              </a:rPr>
              <a:t>:</a:t>
            </a:r>
          </a:p>
          <a:p>
            <a:pPr marL="1581150" lvl="2" defTabSz="784225" eaLnBrk="1" hangingPunct="1">
              <a:lnSpc>
                <a:spcPct val="90000"/>
              </a:lnSpc>
              <a:buClr>
                <a:schemeClr val="hlink"/>
              </a:buClr>
            </a:pPr>
            <a:r>
              <a:rPr lang="zh-CN" altLang="en-US" sz="1600">
                <a:ea typeface="宋体" panose="02010600030101010101" pitchFamily="2" charset="-122"/>
              </a:rPr>
              <a:t>每一个次级成本要素都只在</a:t>
            </a:r>
            <a:r>
              <a:rPr lang="en-US" altLang="zh-CN" sz="1600">
                <a:ea typeface="宋体" panose="02010600030101010101" pitchFamily="2" charset="-122"/>
              </a:rPr>
              <a:t>CO</a:t>
            </a:r>
            <a:r>
              <a:rPr lang="zh-CN" altLang="en-US" sz="1600">
                <a:ea typeface="宋体" panose="02010600030101010101" pitchFamily="2" charset="-122"/>
              </a:rPr>
              <a:t>内部起作用而不影响</a:t>
            </a:r>
            <a:r>
              <a:rPr lang="en-US" altLang="zh-CN" sz="1600">
                <a:ea typeface="宋体" panose="02010600030101010101" pitchFamily="2" charset="-122"/>
              </a:rPr>
              <a:t>FI</a:t>
            </a:r>
            <a:r>
              <a:rPr lang="zh-CN" altLang="en-US" sz="1600">
                <a:ea typeface="宋体" panose="02010600030101010101" pitchFamily="2" charset="-122"/>
              </a:rPr>
              <a:t>过帐，主要用于成本分配，结转中使用。</a:t>
            </a:r>
          </a:p>
          <a:p>
            <a:pPr marL="1581150" lvl="2" defTabSz="784225" eaLnBrk="1" hangingPunct="1">
              <a:lnSpc>
                <a:spcPct val="90000"/>
              </a:lnSpc>
              <a:buClr>
                <a:schemeClr val="hlink"/>
              </a:buClr>
            </a:pPr>
            <a:r>
              <a:rPr lang="zh-CN" altLang="en-US" sz="1600">
                <a:ea typeface="宋体" panose="02010600030101010101" pitchFamily="2" charset="-122"/>
              </a:rPr>
              <a:t>次级成本要素与收入成本费用类科目无关.</a:t>
            </a:r>
          </a:p>
          <a:p>
            <a:pPr marL="1581150" lvl="2" defTabSz="784225" eaLnBrk="1" hangingPunct="1">
              <a:lnSpc>
                <a:spcPct val="90000"/>
              </a:lnSpc>
              <a:buClr>
                <a:schemeClr val="hlink"/>
              </a:buClr>
            </a:pPr>
            <a:r>
              <a:rPr lang="zh-CN" altLang="en-US" sz="1600">
                <a:ea typeface="宋体" panose="02010600030101010101" pitchFamily="2" charset="-122"/>
              </a:rPr>
              <a:t>次级成本要素有多种类型, 目前我们所接触到的是与分摊和内部作业分配相关联的次级成本要素</a:t>
            </a:r>
            <a:r>
              <a:rPr lang="en-US" altLang="zh-CN" sz="1600">
                <a:ea typeface="宋体" panose="02010600030101010101" pitchFamily="2" charset="-122"/>
              </a:rPr>
              <a:t>。</a:t>
            </a:r>
            <a:r>
              <a:rPr lang="zh-CN" altLang="en-US" sz="1600">
                <a:ea typeface="宋体" panose="02010600030101010101" pitchFamily="2" charset="-122"/>
              </a:rPr>
              <a:t>按照作业成本核算和成本数据统计需求维护作业类型和统计指标主数据，以作为成本分摊过账的依据。作业类型和统计指标等属于前台主数据 。</a:t>
            </a:r>
            <a:endParaRPr lang="en-US" altLang="zh-CN" sz="1600">
              <a:ea typeface="宋体" panose="02010600030101010101" pitchFamily="2" charset="-122"/>
            </a:endParaRPr>
          </a:p>
          <a:p>
            <a:pPr marL="1581150" lvl="2" defTabSz="784225" eaLnBrk="1" hangingPunct="1">
              <a:lnSpc>
                <a:spcPct val="90000"/>
              </a:lnSpc>
              <a:buClr>
                <a:schemeClr val="hlink"/>
              </a:buClr>
              <a:buFont typeface="Webdings" panose="05030102010509060703" pitchFamily="18" charset="2"/>
              <a:buNone/>
            </a:pPr>
            <a:endParaRPr lang="zh-CN" altLang="en-US">
              <a:ea typeface="宋体" panose="02010600030101010101" pitchFamily="2" charset="-122"/>
            </a:endParaRPr>
          </a:p>
          <a:p>
            <a:pPr marL="1581150" lvl="2" defTabSz="784225" eaLnBrk="1" hangingPunct="1">
              <a:lnSpc>
                <a:spcPct val="90000"/>
              </a:lnSpc>
              <a:buClr>
                <a:schemeClr val="hlink"/>
              </a:buClr>
              <a:buFont typeface="Webdings" panose="05030102010509060703" pitchFamily="18" charset="2"/>
              <a:buNone/>
            </a:pPr>
            <a:endParaRPr lang="en-US" altLang="zh-CN" b="1">
              <a:ea typeface="宋体" panose="02010600030101010101" pitchFamily="2" charset="-122"/>
            </a:endParaRPr>
          </a:p>
          <a:p>
            <a:pPr marL="1581150" lvl="2" defTabSz="784225" eaLnBrk="1" hangingPunct="1">
              <a:lnSpc>
                <a:spcPct val="90000"/>
              </a:lnSpc>
              <a:buClr>
                <a:schemeClr val="hlink"/>
              </a:buClr>
            </a:pPr>
            <a:endParaRPr lang="en-US" altLang="zh-CN" b="1">
              <a:ea typeface="宋体" panose="02010600030101010101" pitchFamily="2" charset="-122"/>
            </a:endParaRPr>
          </a:p>
        </p:txBody>
      </p:sp>
      <p:sp>
        <p:nvSpPr>
          <p:cNvPr id="9" name="Text Box 12">
            <a:extLst>
              <a:ext uri="{FF2B5EF4-FFF2-40B4-BE49-F238E27FC236}">
                <a16:creationId xmlns:a16="http://schemas.microsoft.com/office/drawing/2014/main" id="{460BD14B-3D8A-44A9-BBEA-CC84396D80FA}"/>
              </a:ext>
            </a:extLst>
          </p:cNvPr>
          <p:cNvSpPr txBox="1">
            <a:spLocks noChangeArrowheads="1"/>
          </p:cNvSpPr>
          <p:nvPr/>
        </p:nvSpPr>
        <p:spPr bwMode="auto">
          <a:xfrm>
            <a:off x="3719736" y="3068960"/>
            <a:ext cx="183038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2" rIns="71438" bIns="36512">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nSpc>
                <a:spcPct val="120000"/>
              </a:lnSpc>
              <a:buClr>
                <a:schemeClr val="accent1"/>
              </a:buClr>
              <a:buFont typeface="Wingdings" panose="05000000000000000000" pitchFamily="2" charset="2"/>
              <a:buNone/>
            </a:pPr>
            <a:r>
              <a:rPr lang="zh-CN" altLang="en-US" sz="1600" dirty="0">
                <a:latin typeface="华文仿宋" panose="02010600040101010101" pitchFamily="2" charset="-122"/>
                <a:ea typeface="华文仿宋" panose="02010600040101010101" pitchFamily="2" charset="-122"/>
              </a:rPr>
              <a:t>次级成本要素类型:</a:t>
            </a:r>
          </a:p>
        </p:txBody>
      </p:sp>
      <p:sp>
        <p:nvSpPr>
          <p:cNvPr id="10" name="Text Box 13">
            <a:extLst>
              <a:ext uri="{FF2B5EF4-FFF2-40B4-BE49-F238E27FC236}">
                <a16:creationId xmlns:a16="http://schemas.microsoft.com/office/drawing/2014/main" id="{23DCAEE2-F4C2-4D8E-8BCD-542139688839}"/>
              </a:ext>
            </a:extLst>
          </p:cNvPr>
          <p:cNvSpPr txBox="1">
            <a:spLocks noChangeArrowheads="1"/>
          </p:cNvSpPr>
          <p:nvPr/>
        </p:nvSpPr>
        <p:spPr bwMode="auto">
          <a:xfrm>
            <a:off x="7464152" y="3071639"/>
            <a:ext cx="244633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1438" tIns="36512" rIns="71438" bIns="36512">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nSpc>
                <a:spcPct val="120000"/>
              </a:lnSpc>
              <a:buClr>
                <a:schemeClr val="accent1"/>
              </a:buClr>
              <a:buFont typeface="Wingdings" panose="05000000000000000000" pitchFamily="2" charset="2"/>
              <a:buNone/>
            </a:pPr>
            <a:r>
              <a:rPr lang="zh-CN" altLang="en-US" sz="1600" dirty="0">
                <a:latin typeface="华文仿宋" panose="02010600040101010101" pitchFamily="2" charset="-122"/>
                <a:ea typeface="华文仿宋" panose="02010600040101010101" pitchFamily="2" charset="-122"/>
              </a:rPr>
              <a:t>与分摊次级成本要素举例:</a:t>
            </a:r>
          </a:p>
        </p:txBody>
      </p:sp>
      <p:graphicFrame>
        <p:nvGraphicFramePr>
          <p:cNvPr id="11" name="Object 15">
            <a:extLst>
              <a:ext uri="{FF2B5EF4-FFF2-40B4-BE49-F238E27FC236}">
                <a16:creationId xmlns:a16="http://schemas.microsoft.com/office/drawing/2014/main" id="{E713FEF8-E647-47E1-81FC-C074E739F6AA}"/>
              </a:ext>
            </a:extLst>
          </p:cNvPr>
          <p:cNvGraphicFramePr>
            <a:graphicFrameLocks noChangeAspect="1"/>
          </p:cNvGraphicFramePr>
          <p:nvPr>
            <p:extLst>
              <p:ext uri="{D42A27DB-BD31-4B8C-83A1-F6EECF244321}">
                <p14:modId xmlns:p14="http://schemas.microsoft.com/office/powerpoint/2010/main" val="3572782180"/>
              </p:ext>
            </p:extLst>
          </p:nvPr>
        </p:nvGraphicFramePr>
        <p:xfrm>
          <a:off x="3755182" y="3496146"/>
          <a:ext cx="3608387" cy="2597150"/>
        </p:xfrm>
        <a:graphic>
          <a:graphicData uri="http://schemas.openxmlformats.org/presentationml/2006/ole">
            <mc:AlternateContent xmlns:mc="http://schemas.openxmlformats.org/markup-compatibility/2006">
              <mc:Choice xmlns:v="urn:schemas-microsoft-com:vml" Requires="v">
                <p:oleObj spid="_x0000_s9438" name="位图图像" r:id="rId4" imgW="2886478" imgH="1809524" progId="PBrush">
                  <p:embed/>
                </p:oleObj>
              </mc:Choice>
              <mc:Fallback>
                <p:oleObj name="位图图像" r:id="rId4" imgW="2886478" imgH="1809524" progId="PBrush">
                  <p:embed/>
                  <p:pic>
                    <p:nvPicPr>
                      <p:cNvPr id="35852" name="Object 15">
                        <a:extLst>
                          <a:ext uri="{FF2B5EF4-FFF2-40B4-BE49-F238E27FC236}">
                            <a16:creationId xmlns:a16="http://schemas.microsoft.com/office/drawing/2014/main" id="{105ECFBA-B049-43E0-9F25-873ACF5ACD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55182" y="3496146"/>
                        <a:ext cx="3608387" cy="259715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16">
            <a:extLst>
              <a:ext uri="{FF2B5EF4-FFF2-40B4-BE49-F238E27FC236}">
                <a16:creationId xmlns:a16="http://schemas.microsoft.com/office/drawing/2014/main" id="{5B612E6C-C069-4DC5-BB2D-9C0134CC87E6}"/>
              </a:ext>
            </a:extLst>
          </p:cNvPr>
          <p:cNvGraphicFramePr>
            <a:graphicFrameLocks noChangeAspect="1"/>
          </p:cNvGraphicFramePr>
          <p:nvPr>
            <p:extLst>
              <p:ext uri="{D42A27DB-BD31-4B8C-83A1-F6EECF244321}">
                <p14:modId xmlns:p14="http://schemas.microsoft.com/office/powerpoint/2010/main" val="4220576198"/>
              </p:ext>
            </p:extLst>
          </p:nvPr>
        </p:nvGraphicFramePr>
        <p:xfrm>
          <a:off x="7485807" y="3492326"/>
          <a:ext cx="3168650" cy="2790825"/>
        </p:xfrm>
        <a:graphic>
          <a:graphicData uri="http://schemas.openxmlformats.org/presentationml/2006/ole">
            <mc:AlternateContent xmlns:mc="http://schemas.openxmlformats.org/markup-compatibility/2006">
              <mc:Choice xmlns:v="urn:schemas-microsoft-com:vml" Requires="v">
                <p:oleObj spid="_x0000_s9439" name="位图图像" r:id="rId6" imgW="2991268" imgH="3057143" progId="PBrush">
                  <p:embed/>
                </p:oleObj>
              </mc:Choice>
              <mc:Fallback>
                <p:oleObj name="位图图像" r:id="rId6" imgW="2991268" imgH="3057143" progId="PBrush">
                  <p:embed/>
                  <p:pic>
                    <p:nvPicPr>
                      <p:cNvPr id="35853" name="Object 16">
                        <a:extLst>
                          <a:ext uri="{FF2B5EF4-FFF2-40B4-BE49-F238E27FC236}">
                            <a16:creationId xmlns:a16="http://schemas.microsoft.com/office/drawing/2014/main" id="{7C91816B-C91C-4294-BF3E-8283D4240C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85807" y="3492326"/>
                        <a:ext cx="3168650" cy="279082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513476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成本要素会计 </a:t>
            </a:r>
            <a:r>
              <a:rPr lang="en-US" altLang="zh-CN" dirty="0"/>
              <a:t>– </a:t>
            </a:r>
            <a:r>
              <a:rPr lang="zh-CN" altLang="en-US" dirty="0"/>
              <a:t>科目维护层级</a:t>
            </a:r>
            <a:r>
              <a:rPr lang="en-US" altLang="zh-CN" dirty="0"/>
              <a:t>(</a:t>
            </a:r>
            <a:r>
              <a:rPr lang="zh-CN" altLang="en-US" dirty="0"/>
              <a:t>初级</a:t>
            </a:r>
            <a:r>
              <a:rPr lang="en-US" altLang="zh-CN" dirty="0"/>
              <a:t>)</a:t>
            </a:r>
            <a:endParaRPr lang="en-US" b="0" dirty="0"/>
          </a:p>
        </p:txBody>
      </p:sp>
      <p:sp>
        <p:nvSpPr>
          <p:cNvPr id="4" name="TextBox 2">
            <a:extLst>
              <a:ext uri="{FF2B5EF4-FFF2-40B4-BE49-F238E27FC236}">
                <a16:creationId xmlns:a16="http://schemas.microsoft.com/office/drawing/2014/main" id="{AD6A31F3-3AB7-4E17-A866-514FFC456513}"/>
              </a:ext>
            </a:extLst>
          </p:cNvPr>
          <p:cNvSpPr txBox="1">
            <a:spLocks noChangeArrowheads="1"/>
          </p:cNvSpPr>
          <p:nvPr/>
        </p:nvSpPr>
        <p:spPr bwMode="auto">
          <a:xfrm>
            <a:off x="8835107" y="1219200"/>
            <a:ext cx="3093541"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600" b="1">
                <a:latin typeface="黑体" panose="02010609060101010101" pitchFamily="49" charset="-122"/>
                <a:ea typeface="黑体" panose="02010609060101010101" pitchFamily="49" charset="-122"/>
              </a:rPr>
              <a:t>科目表层级定义：</a:t>
            </a:r>
            <a:endParaRPr lang="en-US" altLang="zh-CN" sz="1600" b="1">
              <a:latin typeface="黑体" panose="02010609060101010101" pitchFamily="49" charset="-122"/>
              <a:ea typeface="黑体" panose="02010609060101010101" pitchFamily="49" charset="-122"/>
            </a:endParaRPr>
          </a:p>
          <a:p>
            <a:pPr>
              <a:spcBef>
                <a:spcPct val="0"/>
              </a:spcBef>
              <a:buClrTx/>
              <a:buFontTx/>
              <a:buNone/>
            </a:pPr>
            <a:r>
              <a:rPr lang="en-US" altLang="zh-CN" sz="1600" b="1">
                <a:latin typeface="黑体" panose="02010609060101010101" pitchFamily="49" charset="-122"/>
                <a:ea typeface="黑体" panose="02010609060101010101" pitchFamily="49" charset="-122"/>
              </a:rPr>
              <a:t>1.</a:t>
            </a:r>
            <a:r>
              <a:rPr lang="zh-CN" altLang="en-US" sz="1600" b="1">
                <a:latin typeface="黑体" panose="02010609060101010101" pitchFamily="49" charset="-122"/>
                <a:ea typeface="黑体" panose="02010609060101010101" pitchFamily="49" charset="-122"/>
              </a:rPr>
              <a:t>科目类别：系统预设</a:t>
            </a:r>
            <a:endParaRPr lang="en-US" altLang="zh-CN" sz="1600" b="1">
              <a:latin typeface="黑体" panose="02010609060101010101" pitchFamily="49" charset="-122"/>
              <a:ea typeface="黑体" panose="02010609060101010101" pitchFamily="49" charset="-122"/>
            </a:endParaRPr>
          </a:p>
        </p:txBody>
      </p:sp>
      <p:pic>
        <p:nvPicPr>
          <p:cNvPr id="5" name="Picture 11" descr="C:\Users\vickyyang\Documents\Tencent Files\36046497\Image\C2C\HR_4)T9M[}2S@3D9L$@LA}X.png">
            <a:extLst>
              <a:ext uri="{FF2B5EF4-FFF2-40B4-BE49-F238E27FC236}">
                <a16:creationId xmlns:a16="http://schemas.microsoft.com/office/drawing/2014/main" id="{CE0A5417-0365-4984-AEA2-27A774E431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6557" y="2178050"/>
            <a:ext cx="1817688"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2" descr="C:\Users\vickyyang\Documents\Tencent Files\36046497\Image\C2C\8_`2EXMG$@RJY7VC`3BBPX1.png">
            <a:extLst>
              <a:ext uri="{FF2B5EF4-FFF2-40B4-BE49-F238E27FC236}">
                <a16:creationId xmlns:a16="http://schemas.microsoft.com/office/drawing/2014/main" id="{E0D71355-3619-4B63-A604-8BF50955E3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6557" y="4186238"/>
            <a:ext cx="1104900"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a:extLst>
              <a:ext uri="{FF2B5EF4-FFF2-40B4-BE49-F238E27FC236}">
                <a16:creationId xmlns:a16="http://schemas.microsoft.com/office/drawing/2014/main" id="{3B7CA37A-2DDD-4D48-BFB4-8A49DF4A12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5720" y="1371600"/>
            <a:ext cx="4933950" cy="42100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8" name="直接箭头连接符 7">
            <a:extLst>
              <a:ext uri="{FF2B5EF4-FFF2-40B4-BE49-F238E27FC236}">
                <a16:creationId xmlns:a16="http://schemas.microsoft.com/office/drawing/2014/main" id="{E4EF907C-10AC-4EFA-B596-24E3577E9E1B}"/>
              </a:ext>
            </a:extLst>
          </p:cNvPr>
          <p:cNvCxnSpPr>
            <a:endCxn id="5" idx="1"/>
          </p:cNvCxnSpPr>
          <p:nvPr/>
        </p:nvCxnSpPr>
        <p:spPr>
          <a:xfrm flipV="1">
            <a:off x="7234907" y="2713038"/>
            <a:ext cx="1771650" cy="10636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5CD3A951-CC9B-40B8-A7D6-A497FC650CD0}"/>
              </a:ext>
            </a:extLst>
          </p:cNvPr>
          <p:cNvCxnSpPr/>
          <p:nvPr/>
        </p:nvCxnSpPr>
        <p:spPr>
          <a:xfrm>
            <a:off x="6320507" y="3249613"/>
            <a:ext cx="2590800" cy="132238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TextBox 2">
            <a:extLst>
              <a:ext uri="{FF2B5EF4-FFF2-40B4-BE49-F238E27FC236}">
                <a16:creationId xmlns:a16="http://schemas.microsoft.com/office/drawing/2014/main" id="{7E440637-1EA1-4086-BED9-DC649D5E5BE3}"/>
              </a:ext>
            </a:extLst>
          </p:cNvPr>
          <p:cNvSpPr txBox="1">
            <a:spLocks noChangeArrowheads="1"/>
          </p:cNvSpPr>
          <p:nvPr/>
        </p:nvSpPr>
        <p:spPr bwMode="auto">
          <a:xfrm>
            <a:off x="8981157" y="3484563"/>
            <a:ext cx="28034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600" b="1">
                <a:latin typeface="黑体" panose="02010609060101010101" pitchFamily="49" charset="-122"/>
                <a:ea typeface="黑体" panose="02010609060101010101" pitchFamily="49" charset="-122"/>
              </a:rPr>
              <a:t>科目表层级定义：</a:t>
            </a:r>
            <a:endParaRPr lang="en-US" altLang="zh-CN" sz="1600" b="1">
              <a:latin typeface="黑体" panose="02010609060101010101" pitchFamily="49" charset="-122"/>
              <a:ea typeface="黑体" panose="02010609060101010101" pitchFamily="49" charset="-122"/>
            </a:endParaRPr>
          </a:p>
          <a:p>
            <a:pPr>
              <a:spcBef>
                <a:spcPct val="0"/>
              </a:spcBef>
              <a:buClrTx/>
              <a:buFontTx/>
              <a:buNone/>
            </a:pPr>
            <a:r>
              <a:rPr lang="en-US" altLang="zh-CN" sz="1600" b="1">
                <a:latin typeface="黑体" panose="02010609060101010101" pitchFamily="49" charset="-122"/>
                <a:ea typeface="黑体" panose="02010609060101010101" pitchFamily="49" charset="-122"/>
              </a:rPr>
              <a:t>2.</a:t>
            </a:r>
            <a:r>
              <a:rPr lang="zh-CN" altLang="en-US" sz="1600" b="1">
                <a:latin typeface="黑体" panose="02010609060101010101" pitchFamily="49" charset="-122"/>
                <a:ea typeface="黑体" panose="02010609060101010101" pitchFamily="49" charset="-122"/>
              </a:rPr>
              <a:t>科目组：用户自定义</a:t>
            </a:r>
            <a:endParaRPr lang="en-US" altLang="zh-CN" sz="1600" b="1">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5631520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成本要素会计 </a:t>
            </a:r>
            <a:r>
              <a:rPr lang="en-US" altLang="zh-CN" dirty="0"/>
              <a:t>– </a:t>
            </a:r>
            <a:r>
              <a:rPr lang="zh-CN" altLang="en-US" dirty="0"/>
              <a:t>科目维护层级</a:t>
            </a:r>
            <a:r>
              <a:rPr lang="en-US" altLang="zh-CN" dirty="0"/>
              <a:t>(</a:t>
            </a:r>
            <a:r>
              <a:rPr lang="zh-CN" altLang="en-US" dirty="0"/>
              <a:t>次级</a:t>
            </a:r>
            <a:r>
              <a:rPr lang="en-US" altLang="zh-CN" dirty="0"/>
              <a:t>)</a:t>
            </a:r>
            <a:endParaRPr lang="en-US" b="0" dirty="0"/>
          </a:p>
        </p:txBody>
      </p:sp>
      <p:cxnSp>
        <p:nvCxnSpPr>
          <p:cNvPr id="4" name="直接箭头连接符 3">
            <a:extLst>
              <a:ext uri="{FF2B5EF4-FFF2-40B4-BE49-F238E27FC236}">
                <a16:creationId xmlns:a16="http://schemas.microsoft.com/office/drawing/2014/main" id="{F1F8CF14-9644-4A3B-ACEF-9DF3DCEBA1E0}"/>
              </a:ext>
            </a:extLst>
          </p:cNvPr>
          <p:cNvCxnSpPr/>
          <p:nvPr/>
        </p:nvCxnSpPr>
        <p:spPr>
          <a:xfrm flipV="1">
            <a:off x="6917531" y="2785145"/>
            <a:ext cx="1771650" cy="10636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a:extLst>
              <a:ext uri="{FF2B5EF4-FFF2-40B4-BE49-F238E27FC236}">
                <a16:creationId xmlns:a16="http://schemas.microsoft.com/office/drawing/2014/main" id="{00ABEF05-10CD-4ADB-8002-1330CD06FA60}"/>
              </a:ext>
            </a:extLst>
          </p:cNvPr>
          <p:cNvCxnSpPr/>
          <p:nvPr/>
        </p:nvCxnSpPr>
        <p:spPr>
          <a:xfrm>
            <a:off x="6003131" y="3321720"/>
            <a:ext cx="2590800" cy="132238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6" name="Picture 2">
            <a:extLst>
              <a:ext uri="{FF2B5EF4-FFF2-40B4-BE49-F238E27FC236}">
                <a16:creationId xmlns:a16="http://schemas.microsoft.com/office/drawing/2014/main" id="{49BEE9CA-0C37-4678-9A00-8137161A25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2743" y="1034876"/>
            <a:ext cx="6251575" cy="527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02548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成本要素会计</a:t>
            </a:r>
            <a:r>
              <a:rPr lang="en-US" altLang="zh-CN" dirty="0"/>
              <a:t> – </a:t>
            </a:r>
            <a:r>
              <a:rPr lang="zh-CN" altLang="en-US" dirty="0"/>
              <a:t>次级成本要素不同类别</a:t>
            </a:r>
            <a:endParaRPr lang="en-US" b="0" dirty="0"/>
          </a:p>
        </p:txBody>
      </p:sp>
      <p:pic>
        <p:nvPicPr>
          <p:cNvPr id="4" name="Picture 3">
            <a:extLst>
              <a:ext uri="{FF2B5EF4-FFF2-40B4-BE49-F238E27FC236}">
                <a16:creationId xmlns:a16="http://schemas.microsoft.com/office/drawing/2014/main" id="{C3F72811-8D49-44E6-AC8F-C282FC511B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6285" y="1085850"/>
            <a:ext cx="4667250" cy="4686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a:extLst>
              <a:ext uri="{FF2B5EF4-FFF2-40B4-BE49-F238E27FC236}">
                <a16:creationId xmlns:a16="http://schemas.microsoft.com/office/drawing/2014/main" id="{78357E05-9A0C-401E-832E-BE89355AD6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910" y="1076325"/>
            <a:ext cx="5467350" cy="469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爆炸形 1 1">
            <a:extLst>
              <a:ext uri="{FF2B5EF4-FFF2-40B4-BE49-F238E27FC236}">
                <a16:creationId xmlns:a16="http://schemas.microsoft.com/office/drawing/2014/main" id="{CAA48E2A-BD3D-4BF2-9EB4-436AAC5E22E0}"/>
              </a:ext>
            </a:extLst>
          </p:cNvPr>
          <p:cNvSpPr/>
          <p:nvPr/>
        </p:nvSpPr>
        <p:spPr>
          <a:xfrm>
            <a:off x="9325272" y="1085850"/>
            <a:ext cx="2819400" cy="1962150"/>
          </a:xfrm>
          <a:prstGeom prst="irregularSeal1">
            <a:avLst/>
          </a:prstGeom>
          <a:solidFill>
            <a:srgbClr val="CCECFF"/>
          </a:solidFill>
          <a:ln>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rgbClr val="FF0000"/>
                </a:solidFill>
              </a:rPr>
              <a:t>次级成本要素类别的定义，在科目表的公司层级</a:t>
            </a:r>
          </a:p>
        </p:txBody>
      </p:sp>
    </p:spTree>
    <p:extLst>
      <p:ext uri="{BB962C8B-B14F-4D97-AF65-F5344CB8AC3E}">
        <p14:creationId xmlns:p14="http://schemas.microsoft.com/office/powerpoint/2010/main" val="101645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randombar(horizontal)">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成本要素会计</a:t>
            </a:r>
            <a:r>
              <a:rPr lang="en-US" altLang="zh-CN" dirty="0"/>
              <a:t> – </a:t>
            </a:r>
            <a:r>
              <a:rPr lang="zh-CN" altLang="en-US" dirty="0"/>
              <a:t>成本要素维护</a:t>
            </a:r>
            <a:endParaRPr lang="en-US" b="0" dirty="0"/>
          </a:p>
        </p:txBody>
      </p:sp>
      <p:pic>
        <p:nvPicPr>
          <p:cNvPr id="4" name="Picture 5">
            <a:extLst>
              <a:ext uri="{FF2B5EF4-FFF2-40B4-BE49-F238E27FC236}">
                <a16:creationId xmlns:a16="http://schemas.microsoft.com/office/drawing/2014/main" id="{96979E17-8710-4A7F-9213-2735673E52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5520" y="1143000"/>
            <a:ext cx="6334125"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7">
            <a:extLst>
              <a:ext uri="{FF2B5EF4-FFF2-40B4-BE49-F238E27FC236}">
                <a16:creationId xmlns:a16="http://schemas.microsoft.com/office/drawing/2014/main" id="{710AEF50-FECC-4E85-AC0C-D34A17BA18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3407" y="1090613"/>
            <a:ext cx="6475413" cy="4676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8">
            <a:extLst>
              <a:ext uri="{FF2B5EF4-FFF2-40B4-BE49-F238E27FC236}">
                <a16:creationId xmlns:a16="http://schemas.microsoft.com/office/drawing/2014/main" id="{F9427F99-8902-4C96-A752-E658A728DD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7120" y="990600"/>
            <a:ext cx="6296025"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9">
            <a:extLst>
              <a:ext uri="{FF2B5EF4-FFF2-40B4-BE49-F238E27FC236}">
                <a16:creationId xmlns:a16="http://schemas.microsoft.com/office/drawing/2014/main" id="{89D10532-C2D8-4980-8DFF-3788A2BEA4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8120" y="1493838"/>
            <a:ext cx="6248400" cy="429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38855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circle(in)">
                                      <p:cBhvr>
                                        <p:cTn id="23"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b="0" dirty="0"/>
              <a:t>目录</a:t>
            </a:r>
            <a:endParaRPr lang="en-US" b="0" dirty="0"/>
          </a:p>
        </p:txBody>
      </p:sp>
      <p:sp>
        <p:nvSpPr>
          <p:cNvPr id="13" name="Rectangle 2">
            <a:extLst>
              <a:ext uri="{FF2B5EF4-FFF2-40B4-BE49-F238E27FC236}">
                <a16:creationId xmlns:a16="http://schemas.microsoft.com/office/drawing/2014/main" id="{8505FFC4-CF23-4E1A-A4DE-DCB2BDA8D6FD}"/>
              </a:ext>
            </a:extLst>
          </p:cNvPr>
          <p:cNvSpPr>
            <a:spLocks noChangeArrowheads="1"/>
          </p:cNvSpPr>
          <p:nvPr/>
        </p:nvSpPr>
        <p:spPr bwMode="ltGray">
          <a:xfrm>
            <a:off x="3853224" y="2247688"/>
            <a:ext cx="6380162" cy="396875"/>
          </a:xfrm>
          <a:prstGeom prst="rect">
            <a:avLst/>
          </a:prstGeom>
          <a:solidFill>
            <a:schemeClr val="accent5">
              <a:lumMod val="60000"/>
              <a:lumOff val="40000"/>
            </a:schemeClr>
          </a:solidFill>
          <a:ln w="9525">
            <a:noFill/>
            <a:miter lim="800000"/>
            <a:headEnd/>
            <a:tailEnd/>
          </a:ln>
        </p:spPr>
        <p:txBody>
          <a:bodyPr lIns="360000" tIns="46800" anchor="ctr"/>
          <a:lstStyle/>
          <a:p>
            <a:pPr>
              <a:defRPr/>
            </a:pPr>
            <a:r>
              <a:rPr lang="zh-CN" altLang="en-US" sz="2500" dirty="0">
                <a:latin typeface="微软雅黑" pitchFamily="34" charset="-122"/>
                <a:ea typeface="微软雅黑" pitchFamily="34" charset="-122"/>
              </a:rPr>
              <a:t>    </a:t>
            </a:r>
            <a:r>
              <a:rPr lang="en-US" altLang="zh-CN" sz="2500" dirty="0">
                <a:solidFill>
                  <a:schemeClr val="bg1">
                    <a:lumMod val="50000"/>
                  </a:schemeClr>
                </a:solidFill>
                <a:latin typeface="微软雅黑" pitchFamily="34" charset="-122"/>
                <a:ea typeface="微软雅黑" pitchFamily="34" charset="-122"/>
              </a:rPr>
              <a:t>CO-CEL</a:t>
            </a:r>
            <a:r>
              <a:rPr lang="zh-CN" altLang="en-US" sz="2500" dirty="0">
                <a:solidFill>
                  <a:schemeClr val="bg1">
                    <a:lumMod val="50000"/>
                  </a:schemeClr>
                </a:solidFill>
                <a:latin typeface="微软雅黑" pitchFamily="34" charset="-122"/>
                <a:ea typeface="微软雅黑" pitchFamily="34" charset="-122"/>
              </a:rPr>
              <a:t>成本要素会计</a:t>
            </a:r>
          </a:p>
        </p:txBody>
      </p:sp>
      <p:sp>
        <p:nvSpPr>
          <p:cNvPr id="14" name="Rectangle 3">
            <a:extLst>
              <a:ext uri="{FF2B5EF4-FFF2-40B4-BE49-F238E27FC236}">
                <a16:creationId xmlns:a16="http://schemas.microsoft.com/office/drawing/2014/main" id="{040EF52A-5CF1-4BD2-B558-DBA2837658CA}"/>
              </a:ext>
            </a:extLst>
          </p:cNvPr>
          <p:cNvSpPr>
            <a:spLocks noChangeArrowheads="1"/>
          </p:cNvSpPr>
          <p:nvPr/>
        </p:nvSpPr>
        <p:spPr bwMode="ltGray">
          <a:xfrm>
            <a:off x="3863752" y="2809415"/>
            <a:ext cx="6380162" cy="395287"/>
          </a:xfrm>
          <a:prstGeom prst="rect">
            <a:avLst/>
          </a:prstGeom>
          <a:solidFill>
            <a:schemeClr val="accent5">
              <a:lumMod val="60000"/>
              <a:lumOff val="40000"/>
            </a:schemeClr>
          </a:solidFill>
          <a:ln w="9525">
            <a:noFill/>
            <a:miter lim="800000"/>
            <a:headEnd/>
            <a:tailEnd/>
          </a:ln>
        </p:spPr>
        <p:txBody>
          <a:bodyPr lIns="360000" tIns="46800" anchor="ctr"/>
          <a:lstStyle/>
          <a:p>
            <a:pPr>
              <a:defRPr/>
            </a:pPr>
            <a:r>
              <a:rPr lang="zh-CN" altLang="en-US" sz="2500" dirty="0">
                <a:solidFill>
                  <a:schemeClr val="bg1">
                    <a:lumMod val="50000"/>
                  </a:schemeClr>
                </a:solidFill>
                <a:latin typeface="微软雅黑" pitchFamily="34" charset="-122"/>
                <a:ea typeface="微软雅黑" pitchFamily="34" charset="-122"/>
              </a:rPr>
              <a:t>    </a:t>
            </a:r>
            <a:r>
              <a:rPr lang="en-US" altLang="zh-CN" sz="2500" dirty="0">
                <a:latin typeface="微软雅黑" pitchFamily="34" charset="-122"/>
                <a:ea typeface="微软雅黑" pitchFamily="34" charset="-122"/>
              </a:rPr>
              <a:t>CO-CCA</a:t>
            </a:r>
            <a:r>
              <a:rPr lang="zh-CN" altLang="en-US" sz="2500" dirty="0">
                <a:latin typeface="微软雅黑" pitchFamily="34" charset="-122"/>
                <a:ea typeface="微软雅黑" pitchFamily="34" charset="-122"/>
              </a:rPr>
              <a:t>成本中心会计</a:t>
            </a:r>
          </a:p>
        </p:txBody>
      </p:sp>
      <p:sp>
        <p:nvSpPr>
          <p:cNvPr id="15" name="Rectangle 4">
            <a:extLst>
              <a:ext uri="{FF2B5EF4-FFF2-40B4-BE49-F238E27FC236}">
                <a16:creationId xmlns:a16="http://schemas.microsoft.com/office/drawing/2014/main" id="{811ED8E6-4F6C-484B-B10B-4C3705AEE559}"/>
              </a:ext>
            </a:extLst>
          </p:cNvPr>
          <p:cNvSpPr>
            <a:spLocks noChangeArrowheads="1"/>
          </p:cNvSpPr>
          <p:nvPr/>
        </p:nvSpPr>
        <p:spPr bwMode="gray">
          <a:xfrm>
            <a:off x="3853224" y="1124744"/>
            <a:ext cx="6380162" cy="396875"/>
          </a:xfrm>
          <a:prstGeom prst="rect">
            <a:avLst/>
          </a:prstGeom>
          <a:solidFill>
            <a:schemeClr val="accent5">
              <a:lumMod val="60000"/>
              <a:lumOff val="40000"/>
            </a:schemeClr>
          </a:solidFill>
          <a:ln w="9525">
            <a:noFill/>
            <a:miter lim="800000"/>
            <a:headEnd/>
            <a:tailEnd/>
          </a:ln>
        </p:spPr>
        <p:txBody>
          <a:bodyPr lIns="360000" tIns="46800" anchor="ctr"/>
          <a:lstStyle/>
          <a:p>
            <a:pPr>
              <a:defRPr/>
            </a:pPr>
            <a:r>
              <a:rPr lang="zh-CN" altLang="en-US" sz="2500" dirty="0">
                <a:solidFill>
                  <a:schemeClr val="bg1">
                    <a:lumMod val="50000"/>
                  </a:schemeClr>
                </a:solidFill>
                <a:latin typeface="微软雅黑" pitchFamily="34" charset="-122"/>
                <a:ea typeface="微软雅黑" pitchFamily="34" charset="-122"/>
              </a:rPr>
              <a:t>管理会计概览</a:t>
            </a:r>
            <a:endParaRPr lang="en-US" altLang="zh-CN" sz="2500" dirty="0">
              <a:solidFill>
                <a:schemeClr val="bg1">
                  <a:lumMod val="50000"/>
                </a:schemeClr>
              </a:solidFill>
              <a:latin typeface="微软雅黑" pitchFamily="34" charset="-122"/>
              <a:ea typeface="微软雅黑" pitchFamily="34" charset="-122"/>
            </a:endParaRPr>
          </a:p>
        </p:txBody>
      </p:sp>
      <p:sp>
        <p:nvSpPr>
          <p:cNvPr id="16" name="Rectangle 5">
            <a:extLst>
              <a:ext uri="{FF2B5EF4-FFF2-40B4-BE49-F238E27FC236}">
                <a16:creationId xmlns:a16="http://schemas.microsoft.com/office/drawing/2014/main" id="{D6A724DB-152D-475B-8CF7-2D399088DBB8}"/>
              </a:ext>
            </a:extLst>
          </p:cNvPr>
          <p:cNvSpPr>
            <a:spLocks noChangeArrowheads="1"/>
          </p:cNvSpPr>
          <p:nvPr/>
        </p:nvSpPr>
        <p:spPr bwMode="ltGray">
          <a:xfrm>
            <a:off x="3853224" y="1687548"/>
            <a:ext cx="6380162" cy="395288"/>
          </a:xfrm>
          <a:prstGeom prst="rect">
            <a:avLst/>
          </a:prstGeom>
          <a:solidFill>
            <a:schemeClr val="accent5">
              <a:lumMod val="60000"/>
              <a:lumOff val="40000"/>
            </a:schemeClr>
          </a:solidFill>
          <a:ln w="9525">
            <a:noFill/>
            <a:miter lim="800000"/>
            <a:headEnd/>
            <a:tailEnd/>
          </a:ln>
        </p:spPr>
        <p:txBody>
          <a:bodyPr lIns="360000" tIns="46800" anchor="ctr"/>
          <a:lstStyle/>
          <a:p>
            <a:pPr>
              <a:defRPr/>
            </a:pPr>
            <a:r>
              <a:rPr lang="zh-CN" altLang="en-US" sz="2500" dirty="0">
                <a:latin typeface="微软雅黑" pitchFamily="34" charset="-122"/>
                <a:ea typeface="微软雅黑" pitchFamily="34" charset="-122"/>
              </a:rPr>
              <a:t>管理会计功能详解</a:t>
            </a:r>
            <a:endParaRPr lang="en-US" altLang="zh-CN" sz="2500" dirty="0">
              <a:latin typeface="微软雅黑" pitchFamily="34" charset="-122"/>
              <a:ea typeface="微软雅黑" pitchFamily="34" charset="-122"/>
            </a:endParaRPr>
          </a:p>
        </p:txBody>
      </p:sp>
      <p:sp>
        <p:nvSpPr>
          <p:cNvPr id="17" name="Rectangle 2">
            <a:extLst>
              <a:ext uri="{FF2B5EF4-FFF2-40B4-BE49-F238E27FC236}">
                <a16:creationId xmlns:a16="http://schemas.microsoft.com/office/drawing/2014/main" id="{7CB66E6A-49DF-4988-81C5-BF816623A2A8}"/>
              </a:ext>
            </a:extLst>
          </p:cNvPr>
          <p:cNvSpPr>
            <a:spLocks noChangeArrowheads="1"/>
          </p:cNvSpPr>
          <p:nvPr/>
        </p:nvSpPr>
        <p:spPr bwMode="ltGray">
          <a:xfrm>
            <a:off x="3863752" y="3370631"/>
            <a:ext cx="6380162" cy="396875"/>
          </a:xfrm>
          <a:prstGeom prst="rect">
            <a:avLst/>
          </a:prstGeom>
          <a:solidFill>
            <a:schemeClr val="accent5">
              <a:lumMod val="60000"/>
              <a:lumOff val="40000"/>
            </a:schemeClr>
          </a:solidFill>
          <a:ln w="9525">
            <a:noFill/>
            <a:miter lim="800000"/>
            <a:headEnd/>
            <a:tailEnd/>
          </a:ln>
        </p:spPr>
        <p:txBody>
          <a:bodyPr lIns="360000" tIns="46800" anchor="ctr"/>
          <a:lstStyle/>
          <a:p>
            <a:pPr>
              <a:defRPr/>
            </a:pPr>
            <a:r>
              <a:rPr lang="zh-CN" altLang="en-US" sz="2500" dirty="0">
                <a:solidFill>
                  <a:schemeClr val="bg1">
                    <a:lumMod val="50000"/>
                  </a:schemeClr>
                </a:solidFill>
                <a:latin typeface="微软雅黑" pitchFamily="34" charset="-122"/>
                <a:ea typeface="微软雅黑" pitchFamily="34" charset="-122"/>
              </a:rPr>
              <a:t>    </a:t>
            </a:r>
            <a:r>
              <a:rPr lang="en-US" altLang="zh-CN" sz="2500" dirty="0">
                <a:solidFill>
                  <a:schemeClr val="bg1">
                    <a:lumMod val="50000"/>
                  </a:schemeClr>
                </a:solidFill>
                <a:latin typeface="微软雅黑" pitchFamily="34" charset="-122"/>
                <a:ea typeface="微软雅黑" pitchFamily="34" charset="-122"/>
              </a:rPr>
              <a:t>CO-IO</a:t>
            </a:r>
            <a:r>
              <a:rPr lang="zh-CN" altLang="en-US" sz="2500" dirty="0">
                <a:solidFill>
                  <a:schemeClr val="bg1">
                    <a:lumMod val="50000"/>
                  </a:schemeClr>
                </a:solidFill>
                <a:latin typeface="微软雅黑" pitchFamily="34" charset="-122"/>
                <a:ea typeface="微软雅黑" pitchFamily="34" charset="-122"/>
              </a:rPr>
              <a:t>内部订单</a:t>
            </a:r>
          </a:p>
        </p:txBody>
      </p:sp>
      <p:sp>
        <p:nvSpPr>
          <p:cNvPr id="22" name="Rectangle 2">
            <a:extLst>
              <a:ext uri="{FF2B5EF4-FFF2-40B4-BE49-F238E27FC236}">
                <a16:creationId xmlns:a16="http://schemas.microsoft.com/office/drawing/2014/main" id="{B7DD4212-2863-4D9C-BED6-B49086228370}"/>
              </a:ext>
            </a:extLst>
          </p:cNvPr>
          <p:cNvSpPr>
            <a:spLocks noChangeArrowheads="1"/>
          </p:cNvSpPr>
          <p:nvPr/>
        </p:nvSpPr>
        <p:spPr bwMode="ltGray">
          <a:xfrm>
            <a:off x="3864394" y="4490344"/>
            <a:ext cx="6380162" cy="396875"/>
          </a:xfrm>
          <a:prstGeom prst="rect">
            <a:avLst/>
          </a:prstGeom>
          <a:solidFill>
            <a:schemeClr val="accent5">
              <a:lumMod val="60000"/>
              <a:lumOff val="40000"/>
            </a:schemeClr>
          </a:solidFill>
          <a:ln w="9525">
            <a:noFill/>
            <a:miter lim="800000"/>
            <a:headEnd/>
            <a:tailEnd/>
          </a:ln>
        </p:spPr>
        <p:txBody>
          <a:bodyPr lIns="360000" tIns="46800" anchor="ctr"/>
          <a:lstStyle/>
          <a:p>
            <a:pPr>
              <a:defRPr/>
            </a:pPr>
            <a:r>
              <a:rPr lang="zh-CN" altLang="en-US" sz="2500" dirty="0">
                <a:solidFill>
                  <a:schemeClr val="bg1">
                    <a:lumMod val="50000"/>
                  </a:schemeClr>
                </a:solidFill>
                <a:latin typeface="微软雅黑" pitchFamily="34" charset="-122"/>
                <a:ea typeface="微软雅黑" pitchFamily="34" charset="-122"/>
              </a:rPr>
              <a:t>    </a:t>
            </a:r>
            <a:r>
              <a:rPr lang="en-US" altLang="zh-CN" sz="2500" dirty="0">
                <a:solidFill>
                  <a:schemeClr val="bg1">
                    <a:lumMod val="50000"/>
                  </a:schemeClr>
                </a:solidFill>
                <a:latin typeface="微软雅黑" pitchFamily="34" charset="-122"/>
                <a:ea typeface="微软雅黑" pitchFamily="34" charset="-122"/>
              </a:rPr>
              <a:t>CO-PA</a:t>
            </a:r>
            <a:r>
              <a:rPr lang="zh-CN" altLang="en-US" sz="2500" dirty="0">
                <a:solidFill>
                  <a:schemeClr val="bg1">
                    <a:lumMod val="50000"/>
                  </a:schemeClr>
                </a:solidFill>
                <a:latin typeface="微软雅黑" pitchFamily="34" charset="-122"/>
                <a:ea typeface="微软雅黑" pitchFamily="34" charset="-122"/>
              </a:rPr>
              <a:t>获利能力分析</a:t>
            </a:r>
          </a:p>
        </p:txBody>
      </p:sp>
      <p:sp>
        <p:nvSpPr>
          <p:cNvPr id="24" name="Rectangle 5">
            <a:extLst>
              <a:ext uri="{FF2B5EF4-FFF2-40B4-BE49-F238E27FC236}">
                <a16:creationId xmlns:a16="http://schemas.microsoft.com/office/drawing/2014/main" id="{079CE8D6-FD06-4AD2-9E14-093EC226BF6A}"/>
              </a:ext>
            </a:extLst>
          </p:cNvPr>
          <p:cNvSpPr>
            <a:spLocks noChangeArrowheads="1"/>
          </p:cNvSpPr>
          <p:nvPr/>
        </p:nvSpPr>
        <p:spPr bwMode="ltGray">
          <a:xfrm>
            <a:off x="3863752" y="3931281"/>
            <a:ext cx="6380162" cy="395288"/>
          </a:xfrm>
          <a:prstGeom prst="rect">
            <a:avLst/>
          </a:prstGeom>
          <a:solidFill>
            <a:schemeClr val="accent5">
              <a:lumMod val="60000"/>
              <a:lumOff val="40000"/>
            </a:schemeClr>
          </a:solidFill>
          <a:ln w="9525">
            <a:noFill/>
            <a:miter lim="800000"/>
            <a:headEnd/>
            <a:tailEnd/>
          </a:ln>
        </p:spPr>
        <p:txBody>
          <a:bodyPr lIns="360000" tIns="46800" anchor="ctr"/>
          <a:lstStyle/>
          <a:p>
            <a:pPr>
              <a:defRPr/>
            </a:pPr>
            <a:r>
              <a:rPr lang="zh-CN" altLang="en-US" sz="2500" dirty="0">
                <a:solidFill>
                  <a:schemeClr val="bg1">
                    <a:lumMod val="50000"/>
                  </a:schemeClr>
                </a:solidFill>
                <a:latin typeface="微软雅黑" pitchFamily="34" charset="-122"/>
                <a:ea typeface="微软雅黑" pitchFamily="34" charset="-122"/>
              </a:rPr>
              <a:t>    </a:t>
            </a:r>
            <a:r>
              <a:rPr lang="en-US" altLang="zh-CN" sz="2500" dirty="0">
                <a:solidFill>
                  <a:schemeClr val="bg1">
                    <a:lumMod val="50000"/>
                  </a:schemeClr>
                </a:solidFill>
                <a:latin typeface="微软雅黑" pitchFamily="34" charset="-122"/>
                <a:ea typeface="微软雅黑" pitchFamily="34" charset="-122"/>
              </a:rPr>
              <a:t>CO</a:t>
            </a:r>
            <a:r>
              <a:rPr lang="zh-CN" altLang="en-US" sz="2500" dirty="0">
                <a:solidFill>
                  <a:schemeClr val="bg1">
                    <a:lumMod val="50000"/>
                  </a:schemeClr>
                </a:solidFill>
                <a:latin typeface="微软雅黑" pitchFamily="34" charset="-122"/>
                <a:ea typeface="微软雅黑" pitchFamily="34" charset="-122"/>
              </a:rPr>
              <a:t>产品成本计划与控制</a:t>
            </a:r>
          </a:p>
        </p:txBody>
      </p:sp>
    </p:spTree>
    <p:extLst>
      <p:ext uri="{BB962C8B-B14F-4D97-AF65-F5344CB8AC3E}">
        <p14:creationId xmlns:p14="http://schemas.microsoft.com/office/powerpoint/2010/main" val="40768873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成本中心会计 </a:t>
            </a:r>
            <a:r>
              <a:rPr lang="en-US" altLang="zh-CN" dirty="0"/>
              <a:t>– </a:t>
            </a:r>
            <a:r>
              <a:rPr lang="zh-CN" altLang="en-US" dirty="0"/>
              <a:t>主数据</a:t>
            </a:r>
            <a:endParaRPr lang="en-US" b="0" dirty="0"/>
          </a:p>
        </p:txBody>
      </p:sp>
      <p:grpSp>
        <p:nvGrpSpPr>
          <p:cNvPr id="7" name="Group 5">
            <a:extLst>
              <a:ext uri="{FF2B5EF4-FFF2-40B4-BE49-F238E27FC236}">
                <a16:creationId xmlns:a16="http://schemas.microsoft.com/office/drawing/2014/main" id="{4F60C46F-DE72-4BBD-9A53-7D6B4F7219A6}"/>
              </a:ext>
            </a:extLst>
          </p:cNvPr>
          <p:cNvGrpSpPr>
            <a:grpSpLocks noChangeAspect="1"/>
          </p:cNvGrpSpPr>
          <p:nvPr/>
        </p:nvGrpSpPr>
        <p:grpSpPr bwMode="auto">
          <a:xfrm>
            <a:off x="4512369" y="4606007"/>
            <a:ext cx="4478338" cy="757237"/>
            <a:chOff x="283" y="800"/>
            <a:chExt cx="2824" cy="588"/>
          </a:xfrm>
        </p:grpSpPr>
        <p:sp>
          <p:nvSpPr>
            <p:cNvPr id="8" name="Rectangle 6">
              <a:extLst>
                <a:ext uri="{FF2B5EF4-FFF2-40B4-BE49-F238E27FC236}">
                  <a16:creationId xmlns:a16="http://schemas.microsoft.com/office/drawing/2014/main" id="{2FE3C769-04BA-47B2-BABC-C9E40C38214A}"/>
                </a:ext>
              </a:extLst>
            </p:cNvPr>
            <p:cNvSpPr>
              <a:spLocks noChangeAspect="1" noChangeArrowheads="1"/>
            </p:cNvSpPr>
            <p:nvPr/>
          </p:nvSpPr>
          <p:spPr bwMode="auto">
            <a:xfrm>
              <a:off x="283" y="800"/>
              <a:ext cx="1708" cy="263"/>
            </a:xfrm>
            <a:prstGeom prst="rect">
              <a:avLst/>
            </a:prstGeom>
            <a:solidFill>
              <a:srgbClr val="C6DEF3"/>
            </a:solidFill>
            <a:ln w="12700">
              <a:noFill/>
              <a:miter lim="800000"/>
              <a:headEnd/>
              <a:tailEnd/>
            </a:ln>
            <a:effectLst/>
          </p:spPr>
          <p:txBody>
            <a:bodyPr wrap="none" lIns="90488" tIns="44450" rIns="90488" bIns="44450" anchor="ctr"/>
            <a:lstStyle/>
            <a:p>
              <a:pPr marL="385763" indent="-385763" defTabSz="687388">
                <a:lnSpc>
                  <a:spcPct val="90000"/>
                </a:lnSpc>
                <a:spcAft>
                  <a:spcPct val="50000"/>
                </a:spcAft>
                <a:buClr>
                  <a:srgbClr val="FAFD00"/>
                </a:buClr>
                <a:buFont typeface="Wingdings" pitchFamily="2" charset="2"/>
                <a:buNone/>
                <a:defRPr/>
              </a:pPr>
              <a:r>
                <a:rPr kumimoji="1" lang="zh-CN" altLang="en-US">
                  <a:latin typeface="汉仪中等线简" pitchFamily="49" charset="-122"/>
                  <a:ea typeface="汉仪中等线简" pitchFamily="49" charset="-122"/>
                </a:rPr>
                <a:t>成本要素</a:t>
              </a:r>
              <a:endParaRPr kumimoji="1" lang="zh-CN" altLang="en-US" sz="2200">
                <a:effectLst>
                  <a:outerShdw blurRad="38100" dist="38100" dir="2700000" algn="tl">
                    <a:srgbClr val="000000"/>
                  </a:outerShdw>
                </a:effectLst>
                <a:latin typeface="汉仪中等线简" pitchFamily="49" charset="-122"/>
                <a:ea typeface="汉仪中等线简" pitchFamily="49" charset="-122"/>
              </a:endParaRPr>
            </a:p>
          </p:txBody>
        </p:sp>
        <p:sp>
          <p:nvSpPr>
            <p:cNvPr id="9" name="Rectangle 7">
              <a:extLst>
                <a:ext uri="{FF2B5EF4-FFF2-40B4-BE49-F238E27FC236}">
                  <a16:creationId xmlns:a16="http://schemas.microsoft.com/office/drawing/2014/main" id="{8ABCA030-18E8-4005-9CBD-182CC19B3B01}"/>
                </a:ext>
              </a:extLst>
            </p:cNvPr>
            <p:cNvSpPr>
              <a:spLocks noChangeAspect="1" noChangeArrowheads="1"/>
            </p:cNvSpPr>
            <p:nvPr/>
          </p:nvSpPr>
          <p:spPr bwMode="auto">
            <a:xfrm>
              <a:off x="283" y="1127"/>
              <a:ext cx="2824"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marL="385763" indent="-385763" defTabSz="687388">
                <a:spcBef>
                  <a:spcPct val="20000"/>
                </a:spcBef>
                <a:buClr>
                  <a:srgbClr val="72BFC5"/>
                </a:buClr>
                <a:buChar char="•"/>
                <a:defRPr sz="1300">
                  <a:solidFill>
                    <a:schemeClr val="tx1"/>
                  </a:solidFill>
                  <a:latin typeface="Calibri" panose="020F0502020204030204" pitchFamily="34" charset="0"/>
                </a:defRPr>
              </a:lvl1pPr>
              <a:lvl2pPr marL="742950" indent="-285750" defTabSz="687388">
                <a:spcBef>
                  <a:spcPct val="20000"/>
                </a:spcBef>
                <a:buClr>
                  <a:srgbClr val="72BFC5"/>
                </a:buClr>
                <a:buChar char="–"/>
                <a:defRPr sz="1300">
                  <a:solidFill>
                    <a:schemeClr val="tx1"/>
                  </a:solidFill>
                  <a:latin typeface="Calibri" panose="020F0502020204030204" pitchFamily="34" charset="0"/>
                </a:defRPr>
              </a:lvl2pPr>
              <a:lvl3pPr marL="1143000" indent="-228600" defTabSz="687388">
                <a:spcBef>
                  <a:spcPct val="20000"/>
                </a:spcBef>
                <a:buClr>
                  <a:srgbClr val="72BFC5"/>
                </a:buClr>
                <a:buChar char="•"/>
                <a:defRPr sz="1300">
                  <a:solidFill>
                    <a:schemeClr val="tx1"/>
                  </a:solidFill>
                  <a:latin typeface="Calibri" panose="020F0502020204030204" pitchFamily="34" charset="0"/>
                </a:defRPr>
              </a:lvl3pPr>
              <a:lvl4pPr marL="1600200" indent="-228600" defTabSz="687388">
                <a:spcBef>
                  <a:spcPct val="20000"/>
                </a:spcBef>
                <a:buClr>
                  <a:srgbClr val="72BFC5"/>
                </a:buClr>
                <a:buChar char="–"/>
                <a:defRPr sz="1300">
                  <a:solidFill>
                    <a:schemeClr val="tx1"/>
                  </a:solidFill>
                  <a:latin typeface="Calibri" panose="020F0502020204030204" pitchFamily="34" charset="0"/>
                </a:defRPr>
              </a:lvl4pPr>
              <a:lvl5pPr marL="2057400" indent="-228600" defTabSz="687388">
                <a:spcBef>
                  <a:spcPct val="20000"/>
                </a:spcBef>
                <a:buClr>
                  <a:srgbClr val="72BFC5"/>
                </a:buClr>
                <a:buChar char="»"/>
                <a:defRPr sz="1300">
                  <a:solidFill>
                    <a:schemeClr val="tx1"/>
                  </a:solidFill>
                  <a:latin typeface="Calibri" panose="020F0502020204030204" pitchFamily="34" charset="0"/>
                </a:defRPr>
              </a:lvl5pPr>
              <a:lvl6pPr marL="2514600" indent="-228600" defTabSz="68738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68738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68738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68738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nSpc>
                  <a:spcPct val="90000"/>
                </a:lnSpc>
                <a:spcBef>
                  <a:spcPct val="0"/>
                </a:spcBef>
                <a:spcAft>
                  <a:spcPct val="50000"/>
                </a:spcAft>
                <a:buClr>
                  <a:srgbClr val="FAFD00"/>
                </a:buClr>
                <a:buFont typeface="Wingdings" panose="05000000000000000000" pitchFamily="2" charset="2"/>
                <a:buNone/>
              </a:pPr>
              <a:r>
                <a:rPr kumimoji="1" lang="zh-CN" altLang="en-US" sz="1800">
                  <a:latin typeface="汉仪中等线简" pitchFamily="49" charset="-122"/>
                  <a:ea typeface="汉仪中等线简" pitchFamily="49" charset="-122"/>
                </a:rPr>
                <a:t>对各种费用的分类，类似于</a:t>
              </a:r>
              <a:r>
                <a:rPr kumimoji="1" lang="en-US" altLang="zh-CN" sz="1800">
                  <a:latin typeface="汉仪中等线简" pitchFamily="49" charset="-122"/>
                  <a:ea typeface="汉仪中等线简" pitchFamily="49" charset="-122"/>
                </a:rPr>
                <a:t>FI</a:t>
              </a:r>
              <a:r>
                <a:rPr kumimoji="1" lang="zh-CN" altLang="en-US" sz="1800">
                  <a:latin typeface="汉仪中等线简" pitchFamily="49" charset="-122"/>
                  <a:ea typeface="汉仪中等线简" pitchFamily="49" charset="-122"/>
                </a:rPr>
                <a:t>中的科目</a:t>
              </a:r>
            </a:p>
          </p:txBody>
        </p:sp>
      </p:grpSp>
      <p:grpSp>
        <p:nvGrpSpPr>
          <p:cNvPr id="10" name="Group 8">
            <a:extLst>
              <a:ext uri="{FF2B5EF4-FFF2-40B4-BE49-F238E27FC236}">
                <a16:creationId xmlns:a16="http://schemas.microsoft.com/office/drawing/2014/main" id="{F0990CF5-8CE7-4897-B2DF-6E99A737878F}"/>
              </a:ext>
            </a:extLst>
          </p:cNvPr>
          <p:cNvGrpSpPr>
            <a:grpSpLocks noChangeAspect="1"/>
          </p:cNvGrpSpPr>
          <p:nvPr/>
        </p:nvGrpSpPr>
        <p:grpSpPr bwMode="auto">
          <a:xfrm>
            <a:off x="4512369" y="1550069"/>
            <a:ext cx="3381375" cy="762000"/>
            <a:chOff x="283" y="1500"/>
            <a:chExt cx="2625" cy="592"/>
          </a:xfrm>
        </p:grpSpPr>
        <p:sp>
          <p:nvSpPr>
            <p:cNvPr id="11" name="Rectangle 9">
              <a:extLst>
                <a:ext uri="{FF2B5EF4-FFF2-40B4-BE49-F238E27FC236}">
                  <a16:creationId xmlns:a16="http://schemas.microsoft.com/office/drawing/2014/main" id="{2227311E-B9ED-40D7-BE84-7C994202A99F}"/>
                </a:ext>
              </a:extLst>
            </p:cNvPr>
            <p:cNvSpPr>
              <a:spLocks noChangeAspect="1" noChangeArrowheads="1"/>
            </p:cNvSpPr>
            <p:nvPr/>
          </p:nvSpPr>
          <p:spPr bwMode="auto">
            <a:xfrm>
              <a:off x="283" y="1500"/>
              <a:ext cx="1708" cy="261"/>
            </a:xfrm>
            <a:prstGeom prst="rect">
              <a:avLst/>
            </a:prstGeom>
            <a:solidFill>
              <a:srgbClr val="C6DEF3"/>
            </a:solidFill>
            <a:ln w="12700">
              <a:noFill/>
              <a:miter lim="800000"/>
              <a:headEnd/>
              <a:tailEnd/>
            </a:ln>
            <a:effectLst/>
          </p:spPr>
          <p:txBody>
            <a:bodyPr wrap="none" lIns="90488" tIns="44450" rIns="90488" bIns="44450" anchor="ctr"/>
            <a:lstStyle/>
            <a:p>
              <a:pPr marL="385763" indent="-385763" defTabSz="687388">
                <a:lnSpc>
                  <a:spcPct val="90000"/>
                </a:lnSpc>
                <a:spcAft>
                  <a:spcPct val="50000"/>
                </a:spcAft>
                <a:buClr>
                  <a:srgbClr val="FAFD00"/>
                </a:buClr>
                <a:buFont typeface="Wingdings" pitchFamily="2" charset="2"/>
                <a:buNone/>
                <a:defRPr/>
              </a:pPr>
              <a:r>
                <a:rPr kumimoji="1" lang="zh-CN" altLang="en-US">
                  <a:latin typeface="汉仪中等线简" pitchFamily="49" charset="-122"/>
                  <a:ea typeface="汉仪中等线简" pitchFamily="49" charset="-122"/>
                </a:rPr>
                <a:t>成本中心</a:t>
              </a:r>
              <a:endParaRPr kumimoji="1" lang="zh-CN" altLang="en-US" sz="2200">
                <a:effectLst>
                  <a:outerShdw blurRad="38100" dist="38100" dir="2700000" algn="tl">
                    <a:srgbClr val="000000"/>
                  </a:outerShdw>
                </a:effectLst>
                <a:latin typeface="汉仪中等线简" pitchFamily="49" charset="-122"/>
                <a:ea typeface="汉仪中等线简" pitchFamily="49" charset="-122"/>
              </a:endParaRPr>
            </a:p>
          </p:txBody>
        </p:sp>
        <p:sp>
          <p:nvSpPr>
            <p:cNvPr id="12" name="Rectangle 10">
              <a:extLst>
                <a:ext uri="{FF2B5EF4-FFF2-40B4-BE49-F238E27FC236}">
                  <a16:creationId xmlns:a16="http://schemas.microsoft.com/office/drawing/2014/main" id="{3E5857E2-9E9E-40BF-AB0C-96087CBE6E5F}"/>
                </a:ext>
              </a:extLst>
            </p:cNvPr>
            <p:cNvSpPr>
              <a:spLocks noChangeAspect="1" noChangeArrowheads="1"/>
            </p:cNvSpPr>
            <p:nvPr/>
          </p:nvSpPr>
          <p:spPr bwMode="auto">
            <a:xfrm>
              <a:off x="283" y="1831"/>
              <a:ext cx="2625"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385763" indent="-385763" defTabSz="687388">
                <a:spcBef>
                  <a:spcPct val="20000"/>
                </a:spcBef>
                <a:buClr>
                  <a:srgbClr val="72BFC5"/>
                </a:buClr>
                <a:buChar char="•"/>
                <a:defRPr sz="1300">
                  <a:solidFill>
                    <a:schemeClr val="tx1"/>
                  </a:solidFill>
                  <a:latin typeface="Calibri" panose="020F0502020204030204" pitchFamily="34" charset="0"/>
                </a:defRPr>
              </a:lvl1pPr>
              <a:lvl2pPr marL="742950" indent="-285750" defTabSz="687388">
                <a:spcBef>
                  <a:spcPct val="20000"/>
                </a:spcBef>
                <a:buClr>
                  <a:srgbClr val="72BFC5"/>
                </a:buClr>
                <a:buChar char="–"/>
                <a:defRPr sz="1300">
                  <a:solidFill>
                    <a:schemeClr val="tx1"/>
                  </a:solidFill>
                  <a:latin typeface="Calibri" panose="020F0502020204030204" pitchFamily="34" charset="0"/>
                </a:defRPr>
              </a:lvl2pPr>
              <a:lvl3pPr marL="1143000" indent="-228600" defTabSz="687388">
                <a:spcBef>
                  <a:spcPct val="20000"/>
                </a:spcBef>
                <a:buClr>
                  <a:srgbClr val="72BFC5"/>
                </a:buClr>
                <a:buChar char="•"/>
                <a:defRPr sz="1300">
                  <a:solidFill>
                    <a:schemeClr val="tx1"/>
                  </a:solidFill>
                  <a:latin typeface="Calibri" panose="020F0502020204030204" pitchFamily="34" charset="0"/>
                </a:defRPr>
              </a:lvl3pPr>
              <a:lvl4pPr marL="1600200" indent="-228600" defTabSz="687388">
                <a:spcBef>
                  <a:spcPct val="20000"/>
                </a:spcBef>
                <a:buClr>
                  <a:srgbClr val="72BFC5"/>
                </a:buClr>
                <a:buChar char="–"/>
                <a:defRPr sz="1300">
                  <a:solidFill>
                    <a:schemeClr val="tx1"/>
                  </a:solidFill>
                  <a:latin typeface="Calibri" panose="020F0502020204030204" pitchFamily="34" charset="0"/>
                </a:defRPr>
              </a:lvl4pPr>
              <a:lvl5pPr marL="2057400" indent="-228600" defTabSz="687388">
                <a:spcBef>
                  <a:spcPct val="20000"/>
                </a:spcBef>
                <a:buClr>
                  <a:srgbClr val="72BFC5"/>
                </a:buClr>
                <a:buChar char="»"/>
                <a:defRPr sz="1300">
                  <a:solidFill>
                    <a:schemeClr val="tx1"/>
                  </a:solidFill>
                  <a:latin typeface="Calibri" panose="020F0502020204030204" pitchFamily="34" charset="0"/>
                </a:defRPr>
              </a:lvl5pPr>
              <a:lvl6pPr marL="2514600" indent="-228600" defTabSz="68738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68738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68738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68738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nSpc>
                  <a:spcPct val="90000"/>
                </a:lnSpc>
                <a:spcBef>
                  <a:spcPct val="0"/>
                </a:spcBef>
                <a:spcAft>
                  <a:spcPct val="50000"/>
                </a:spcAft>
                <a:buClr>
                  <a:srgbClr val="FAFD00"/>
                </a:buClr>
                <a:buFont typeface="Wingdings" panose="05000000000000000000" pitchFamily="2" charset="2"/>
                <a:buNone/>
              </a:pPr>
              <a:r>
                <a:rPr kumimoji="1" lang="zh-CN" altLang="en-US" sz="1800">
                  <a:latin typeface="汉仪中等线简" pitchFamily="49" charset="-122"/>
                  <a:ea typeface="汉仪中等线简" pitchFamily="49" charset="-122"/>
                </a:rPr>
                <a:t>成本中心是费用控制的责任单位</a:t>
              </a:r>
              <a:endParaRPr kumimoji="1" lang="zh-CN" altLang="zh-CN" sz="1800">
                <a:latin typeface="汉仪中等线简" pitchFamily="49" charset="-122"/>
                <a:ea typeface="汉仪中等线简" pitchFamily="49" charset="-122"/>
              </a:endParaRPr>
            </a:p>
          </p:txBody>
        </p:sp>
      </p:grpSp>
      <p:grpSp>
        <p:nvGrpSpPr>
          <p:cNvPr id="13" name="Group 11">
            <a:extLst>
              <a:ext uri="{FF2B5EF4-FFF2-40B4-BE49-F238E27FC236}">
                <a16:creationId xmlns:a16="http://schemas.microsoft.com/office/drawing/2014/main" id="{B064BE6E-78E9-4D95-B8AA-C8999371127D}"/>
              </a:ext>
            </a:extLst>
          </p:cNvPr>
          <p:cNvGrpSpPr>
            <a:grpSpLocks noChangeAspect="1"/>
          </p:cNvGrpSpPr>
          <p:nvPr/>
        </p:nvGrpSpPr>
        <p:grpSpPr bwMode="auto">
          <a:xfrm>
            <a:off x="8582719" y="1488157"/>
            <a:ext cx="1546225" cy="877887"/>
            <a:chOff x="4488" y="1435"/>
            <a:chExt cx="1147" cy="1037"/>
          </a:xfrm>
        </p:grpSpPr>
        <p:grpSp>
          <p:nvGrpSpPr>
            <p:cNvPr id="14" name="Group 12">
              <a:extLst>
                <a:ext uri="{FF2B5EF4-FFF2-40B4-BE49-F238E27FC236}">
                  <a16:creationId xmlns:a16="http://schemas.microsoft.com/office/drawing/2014/main" id="{7D975B19-CCB1-400E-8BCB-338676987D1D}"/>
                </a:ext>
              </a:extLst>
            </p:cNvPr>
            <p:cNvGrpSpPr>
              <a:grpSpLocks noChangeAspect="1"/>
            </p:cNvGrpSpPr>
            <p:nvPr/>
          </p:nvGrpSpPr>
          <p:grpSpPr bwMode="auto">
            <a:xfrm>
              <a:off x="4690" y="1544"/>
              <a:ext cx="945" cy="928"/>
              <a:chOff x="4690" y="1544"/>
              <a:chExt cx="945" cy="928"/>
            </a:xfrm>
          </p:grpSpPr>
          <p:sp>
            <p:nvSpPr>
              <p:cNvPr id="16" name="Rectangle 13">
                <a:extLst>
                  <a:ext uri="{FF2B5EF4-FFF2-40B4-BE49-F238E27FC236}">
                    <a16:creationId xmlns:a16="http://schemas.microsoft.com/office/drawing/2014/main" id="{292C184C-97FB-4C7D-81A9-F3785633AB32}"/>
                  </a:ext>
                </a:extLst>
              </p:cNvPr>
              <p:cNvSpPr>
                <a:spLocks noChangeAspect="1" noChangeArrowheads="1"/>
              </p:cNvSpPr>
              <p:nvPr/>
            </p:nvSpPr>
            <p:spPr bwMode="auto">
              <a:xfrm>
                <a:off x="4884" y="2275"/>
                <a:ext cx="363"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41275" tIns="22225" rIns="41275" bIns="22225">
                <a:spAutoFit/>
              </a:bodyPr>
              <a:lstStyle>
                <a:lvl1pPr defTabSz="185738">
                  <a:spcBef>
                    <a:spcPct val="20000"/>
                  </a:spcBef>
                  <a:buClr>
                    <a:srgbClr val="72BFC5"/>
                  </a:buClr>
                  <a:buChar char="•"/>
                  <a:defRPr sz="1300">
                    <a:solidFill>
                      <a:schemeClr val="tx1"/>
                    </a:solidFill>
                    <a:latin typeface="Calibri" panose="020F0502020204030204" pitchFamily="34" charset="0"/>
                  </a:defRPr>
                </a:lvl1pPr>
                <a:lvl2pPr marL="742950" indent="-285750" defTabSz="185738">
                  <a:spcBef>
                    <a:spcPct val="20000"/>
                  </a:spcBef>
                  <a:buClr>
                    <a:srgbClr val="72BFC5"/>
                  </a:buClr>
                  <a:buChar char="–"/>
                  <a:defRPr sz="1300">
                    <a:solidFill>
                      <a:schemeClr val="tx1"/>
                    </a:solidFill>
                    <a:latin typeface="Calibri" panose="020F0502020204030204" pitchFamily="34" charset="0"/>
                  </a:defRPr>
                </a:lvl2pPr>
                <a:lvl3pPr marL="1143000" indent="-228600" defTabSz="185738">
                  <a:spcBef>
                    <a:spcPct val="20000"/>
                  </a:spcBef>
                  <a:buClr>
                    <a:srgbClr val="72BFC5"/>
                  </a:buClr>
                  <a:buChar char="•"/>
                  <a:defRPr sz="1300">
                    <a:solidFill>
                      <a:schemeClr val="tx1"/>
                    </a:solidFill>
                    <a:latin typeface="Calibri" panose="020F0502020204030204" pitchFamily="34" charset="0"/>
                  </a:defRPr>
                </a:lvl3pPr>
                <a:lvl4pPr marL="1600200" indent="-228600" defTabSz="185738">
                  <a:spcBef>
                    <a:spcPct val="20000"/>
                  </a:spcBef>
                  <a:buClr>
                    <a:srgbClr val="72BFC5"/>
                  </a:buClr>
                  <a:buChar char="–"/>
                  <a:defRPr sz="1300">
                    <a:solidFill>
                      <a:schemeClr val="tx1"/>
                    </a:solidFill>
                    <a:latin typeface="Calibri" panose="020F0502020204030204" pitchFamily="34" charset="0"/>
                  </a:defRPr>
                </a:lvl4pPr>
                <a:lvl5pPr marL="2057400" indent="-228600" defTabSz="185738">
                  <a:spcBef>
                    <a:spcPct val="20000"/>
                  </a:spcBef>
                  <a:buClr>
                    <a:srgbClr val="72BFC5"/>
                  </a:buClr>
                  <a:buChar char="»"/>
                  <a:defRPr sz="1300">
                    <a:solidFill>
                      <a:schemeClr val="tx1"/>
                    </a:solidFill>
                    <a:latin typeface="Calibri" panose="020F0502020204030204" pitchFamily="34" charset="0"/>
                  </a:defRPr>
                </a:lvl5pPr>
                <a:lvl6pPr marL="2514600" indent="-228600" defTabSz="18573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18573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18573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18573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
                    <a:srgbClr val="FAFD00"/>
                  </a:buClr>
                  <a:buFont typeface="Wingdings" panose="05000000000000000000" pitchFamily="2" charset="2"/>
                  <a:buNone/>
                </a:pPr>
                <a:r>
                  <a:rPr kumimoji="1" lang="zh-CN" altLang="en-US" sz="800">
                    <a:solidFill>
                      <a:schemeClr val="tx2"/>
                    </a:solidFill>
                    <a:latin typeface="汉仪中等线简" pitchFamily="49" charset="-122"/>
                    <a:ea typeface="汉仪中等线简" pitchFamily="49" charset="-122"/>
                  </a:rPr>
                  <a:t>成本中心</a:t>
                </a:r>
              </a:p>
            </p:txBody>
          </p:sp>
          <p:sp>
            <p:nvSpPr>
              <p:cNvPr id="17" name="AutoShape 14">
                <a:extLst>
                  <a:ext uri="{FF2B5EF4-FFF2-40B4-BE49-F238E27FC236}">
                    <a16:creationId xmlns:a16="http://schemas.microsoft.com/office/drawing/2014/main" id="{16656098-117D-4A00-B835-BCD05D2ABC48}"/>
                  </a:ext>
                </a:extLst>
              </p:cNvPr>
              <p:cNvSpPr>
                <a:spLocks noChangeAspect="1" noChangeArrowheads="1"/>
              </p:cNvSpPr>
              <p:nvPr/>
            </p:nvSpPr>
            <p:spPr bwMode="auto">
              <a:xfrm>
                <a:off x="4885" y="2088"/>
                <a:ext cx="252" cy="158"/>
              </a:xfrm>
              <a:prstGeom prst="cube">
                <a:avLst>
                  <a:gd name="adj" fmla="val 24995"/>
                </a:avLst>
              </a:prstGeom>
              <a:solidFill>
                <a:srgbClr val="FC0128"/>
              </a:solidFill>
              <a:ln w="12700">
                <a:solidFill>
                  <a:schemeClr val="bg2"/>
                </a:solidFill>
                <a:miter lim="800000"/>
                <a:headEnd/>
                <a:tailEnd/>
              </a:ln>
              <a:effectLst>
                <a:outerShdw dist="53882" dir="2700000" algn="ctr" rotWithShape="0">
                  <a:schemeClr val="bg2"/>
                </a:outer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8" name="Rectangle 15">
                <a:extLst>
                  <a:ext uri="{FF2B5EF4-FFF2-40B4-BE49-F238E27FC236}">
                    <a16:creationId xmlns:a16="http://schemas.microsoft.com/office/drawing/2014/main" id="{E4C649B4-8CA6-4A28-989A-13E99E743361}"/>
                  </a:ext>
                </a:extLst>
              </p:cNvPr>
              <p:cNvSpPr>
                <a:spLocks noChangeAspect="1" noChangeArrowheads="1"/>
              </p:cNvSpPr>
              <p:nvPr/>
            </p:nvSpPr>
            <p:spPr bwMode="auto">
              <a:xfrm>
                <a:off x="4773" y="2129"/>
                <a:ext cx="436" cy="197"/>
              </a:xfrm>
              <a:prstGeom prst="rect">
                <a:avLst/>
              </a:prstGeom>
              <a:noFill/>
              <a:ln w="12700">
                <a:noFill/>
                <a:miter lim="800000"/>
                <a:headEnd/>
                <a:tailEnd/>
              </a:ln>
              <a:effectLst/>
            </p:spPr>
            <p:txBody>
              <a:bodyPr wrap="none" lIns="41275" tIns="22225" rIns="41275" bIns="22225">
                <a:spAutoFit/>
              </a:bodyPr>
              <a:lstStyle/>
              <a:p>
                <a:pPr algn="ctr" defTabSz="185738">
                  <a:buClr>
                    <a:srgbClr val="FAFD00"/>
                  </a:buClr>
                  <a:buFont typeface="Wingdings" pitchFamily="2" charset="2"/>
                  <a:buNone/>
                  <a:defRPr/>
                </a:pPr>
                <a:r>
                  <a:rPr kumimoji="1" lang="zh-CN" altLang="en-US" sz="800" i="1">
                    <a:solidFill>
                      <a:schemeClr val="tx2"/>
                    </a:solidFill>
                    <a:effectLst>
                      <a:outerShdw blurRad="38100" dist="38100" dir="2700000" algn="tl">
                        <a:srgbClr val="C0C0C0"/>
                      </a:outerShdw>
                    </a:effectLst>
                    <a:latin typeface="汉仪中等线简" pitchFamily="49" charset="-122"/>
                    <a:ea typeface="汉仪中等线简" pitchFamily="49" charset="-122"/>
                  </a:rPr>
                  <a:t>公共关系部</a:t>
                </a:r>
              </a:p>
            </p:txBody>
          </p:sp>
          <p:sp>
            <p:nvSpPr>
              <p:cNvPr id="19" name="Line 16">
                <a:extLst>
                  <a:ext uri="{FF2B5EF4-FFF2-40B4-BE49-F238E27FC236}">
                    <a16:creationId xmlns:a16="http://schemas.microsoft.com/office/drawing/2014/main" id="{17C9569F-6583-4C18-AB31-B984268970E4}"/>
                  </a:ext>
                </a:extLst>
              </p:cNvPr>
              <p:cNvSpPr>
                <a:spLocks noChangeAspect="1" noChangeShapeType="1"/>
              </p:cNvSpPr>
              <p:nvPr/>
            </p:nvSpPr>
            <p:spPr bwMode="auto">
              <a:xfrm flipH="1">
                <a:off x="5001" y="1895"/>
                <a:ext cx="160" cy="195"/>
              </a:xfrm>
              <a:prstGeom prst="line">
                <a:avLst/>
              </a:prstGeom>
              <a:noFill/>
              <a:ln w="25400">
                <a:solidFill>
                  <a:srgbClr val="FAFD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Oval 17">
                <a:extLst>
                  <a:ext uri="{FF2B5EF4-FFF2-40B4-BE49-F238E27FC236}">
                    <a16:creationId xmlns:a16="http://schemas.microsoft.com/office/drawing/2014/main" id="{ABEDBB7F-1ECF-4560-9D7E-7F601F21127D}"/>
                  </a:ext>
                </a:extLst>
              </p:cNvPr>
              <p:cNvSpPr>
                <a:spLocks noChangeAspect="1" noChangeArrowheads="1"/>
              </p:cNvSpPr>
              <p:nvPr/>
            </p:nvSpPr>
            <p:spPr bwMode="auto">
              <a:xfrm>
                <a:off x="4987" y="2092"/>
                <a:ext cx="36" cy="22"/>
              </a:xfrm>
              <a:prstGeom prst="ellipse">
                <a:avLst/>
              </a:prstGeom>
              <a:solidFill>
                <a:schemeClr val="bg2"/>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1" name="AutoShape 18">
                <a:extLst>
                  <a:ext uri="{FF2B5EF4-FFF2-40B4-BE49-F238E27FC236}">
                    <a16:creationId xmlns:a16="http://schemas.microsoft.com/office/drawing/2014/main" id="{E6E81F2A-7907-4AF6-8A8E-1746B131BE09}"/>
                  </a:ext>
                </a:extLst>
              </p:cNvPr>
              <p:cNvSpPr>
                <a:spLocks noChangeAspect="1" noChangeArrowheads="1"/>
              </p:cNvSpPr>
              <p:nvPr/>
            </p:nvSpPr>
            <p:spPr bwMode="auto">
              <a:xfrm>
                <a:off x="5220" y="2084"/>
                <a:ext cx="246" cy="158"/>
              </a:xfrm>
              <a:prstGeom prst="cube">
                <a:avLst>
                  <a:gd name="adj" fmla="val 24995"/>
                </a:avLst>
              </a:prstGeom>
              <a:solidFill>
                <a:srgbClr val="FC0128"/>
              </a:solidFill>
              <a:ln w="12700">
                <a:solidFill>
                  <a:schemeClr val="bg2"/>
                </a:solidFill>
                <a:miter lim="800000"/>
                <a:headEnd/>
                <a:tailEnd/>
              </a:ln>
              <a:effectLst>
                <a:outerShdw dist="53882" dir="2700000" algn="ctr" rotWithShape="0">
                  <a:schemeClr val="bg2"/>
                </a:outer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2" name="Line 19">
                <a:extLst>
                  <a:ext uri="{FF2B5EF4-FFF2-40B4-BE49-F238E27FC236}">
                    <a16:creationId xmlns:a16="http://schemas.microsoft.com/office/drawing/2014/main" id="{30AF781C-554D-404C-AC98-1412C7E39311}"/>
                  </a:ext>
                </a:extLst>
              </p:cNvPr>
              <p:cNvSpPr>
                <a:spLocks noChangeAspect="1" noChangeShapeType="1"/>
              </p:cNvSpPr>
              <p:nvPr/>
            </p:nvSpPr>
            <p:spPr bwMode="auto">
              <a:xfrm>
                <a:off x="5172" y="1889"/>
                <a:ext cx="162" cy="195"/>
              </a:xfrm>
              <a:prstGeom prst="line">
                <a:avLst/>
              </a:prstGeom>
              <a:noFill/>
              <a:ln w="25400">
                <a:solidFill>
                  <a:srgbClr val="FAFD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Oval 20">
                <a:extLst>
                  <a:ext uri="{FF2B5EF4-FFF2-40B4-BE49-F238E27FC236}">
                    <a16:creationId xmlns:a16="http://schemas.microsoft.com/office/drawing/2014/main" id="{F45F1B7B-A43C-4D51-BB87-78975884BE9D}"/>
                  </a:ext>
                </a:extLst>
              </p:cNvPr>
              <p:cNvSpPr>
                <a:spLocks noChangeAspect="1" noChangeArrowheads="1"/>
              </p:cNvSpPr>
              <p:nvPr/>
            </p:nvSpPr>
            <p:spPr bwMode="auto">
              <a:xfrm>
                <a:off x="5324" y="2088"/>
                <a:ext cx="36" cy="22"/>
              </a:xfrm>
              <a:prstGeom prst="ellipse">
                <a:avLst/>
              </a:prstGeom>
              <a:solidFill>
                <a:schemeClr val="bg2"/>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4" name="Rectangle 21">
                <a:extLst>
                  <a:ext uri="{FF2B5EF4-FFF2-40B4-BE49-F238E27FC236}">
                    <a16:creationId xmlns:a16="http://schemas.microsoft.com/office/drawing/2014/main" id="{ECB1DA8A-EFA2-4448-AC21-C64CEA722DEC}"/>
                  </a:ext>
                </a:extLst>
              </p:cNvPr>
              <p:cNvSpPr>
                <a:spLocks noChangeAspect="1" noChangeArrowheads="1"/>
              </p:cNvSpPr>
              <p:nvPr/>
            </p:nvSpPr>
            <p:spPr bwMode="auto">
              <a:xfrm>
                <a:off x="5173" y="2146"/>
                <a:ext cx="316" cy="214"/>
              </a:xfrm>
              <a:prstGeom prst="rect">
                <a:avLst/>
              </a:prstGeom>
              <a:noFill/>
              <a:ln w="12700">
                <a:noFill/>
                <a:miter lim="800000"/>
                <a:headEnd/>
                <a:tailEnd/>
              </a:ln>
              <a:effectLst/>
            </p:spPr>
            <p:txBody>
              <a:bodyPr wrap="none" lIns="41275" tIns="22225" rIns="41275" bIns="22225">
                <a:spAutoFit/>
              </a:bodyPr>
              <a:lstStyle/>
              <a:p>
                <a:pPr algn="ctr" defTabSz="185738">
                  <a:buClr>
                    <a:srgbClr val="FAFD00"/>
                  </a:buClr>
                  <a:buFont typeface="Wingdings" pitchFamily="2" charset="2"/>
                  <a:buNone/>
                  <a:defRPr/>
                </a:pPr>
                <a:r>
                  <a:rPr kumimoji="1" lang="zh-CN" altLang="en-US" sz="900" i="1">
                    <a:solidFill>
                      <a:schemeClr val="tx2"/>
                    </a:solidFill>
                    <a:effectLst>
                      <a:outerShdw blurRad="38100" dist="38100" dir="2700000" algn="tl">
                        <a:srgbClr val="C0C0C0"/>
                      </a:outerShdw>
                    </a:effectLst>
                    <a:latin typeface="汉仪中等线简" pitchFamily="49" charset="-122"/>
                    <a:ea typeface="汉仪中等线简" pitchFamily="49" charset="-122"/>
                  </a:rPr>
                  <a:t>销售部</a:t>
                </a:r>
              </a:p>
            </p:txBody>
          </p:sp>
          <p:sp>
            <p:nvSpPr>
              <p:cNvPr id="25" name="AutoShape 22">
                <a:extLst>
                  <a:ext uri="{FF2B5EF4-FFF2-40B4-BE49-F238E27FC236}">
                    <a16:creationId xmlns:a16="http://schemas.microsoft.com/office/drawing/2014/main" id="{77CD36C4-AA70-47B6-BF7E-51D67FEFD891}"/>
                  </a:ext>
                </a:extLst>
              </p:cNvPr>
              <p:cNvSpPr>
                <a:spLocks noChangeAspect="1" noChangeArrowheads="1"/>
              </p:cNvSpPr>
              <p:nvPr/>
            </p:nvSpPr>
            <p:spPr bwMode="auto">
              <a:xfrm>
                <a:off x="5033" y="1722"/>
                <a:ext cx="268" cy="158"/>
              </a:xfrm>
              <a:prstGeom prst="cube">
                <a:avLst>
                  <a:gd name="adj" fmla="val 24995"/>
                </a:avLst>
              </a:prstGeom>
              <a:solidFill>
                <a:srgbClr val="0000E0"/>
              </a:solidFill>
              <a:ln w="12700">
                <a:solidFill>
                  <a:schemeClr val="bg2"/>
                </a:solidFill>
                <a:miter lim="800000"/>
                <a:headEnd/>
                <a:tailEnd/>
              </a:ln>
              <a:effectLst>
                <a:outerShdw dist="53882" dir="2700000" algn="ctr" rotWithShape="0">
                  <a:schemeClr val="bg2"/>
                </a:outer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6" name="Rectangle 23">
                <a:extLst>
                  <a:ext uri="{FF2B5EF4-FFF2-40B4-BE49-F238E27FC236}">
                    <a16:creationId xmlns:a16="http://schemas.microsoft.com/office/drawing/2014/main" id="{C2ACD777-EC98-475F-B207-86C46A9212A9}"/>
                  </a:ext>
                </a:extLst>
              </p:cNvPr>
              <p:cNvSpPr>
                <a:spLocks noChangeAspect="1" noChangeArrowheads="1"/>
              </p:cNvSpPr>
              <p:nvPr/>
            </p:nvSpPr>
            <p:spPr bwMode="auto">
              <a:xfrm>
                <a:off x="4987" y="1786"/>
                <a:ext cx="316" cy="214"/>
              </a:xfrm>
              <a:prstGeom prst="rect">
                <a:avLst/>
              </a:prstGeom>
              <a:noFill/>
              <a:ln w="12700">
                <a:noFill/>
                <a:miter lim="800000"/>
                <a:headEnd/>
                <a:tailEnd/>
              </a:ln>
              <a:effectLst/>
            </p:spPr>
            <p:txBody>
              <a:bodyPr wrap="none" lIns="41275" tIns="22225" rIns="41275" bIns="22225">
                <a:spAutoFit/>
              </a:bodyPr>
              <a:lstStyle/>
              <a:p>
                <a:pPr algn="ctr" defTabSz="185738">
                  <a:buClr>
                    <a:srgbClr val="FAFD00"/>
                  </a:buClr>
                  <a:buFont typeface="Wingdings" pitchFamily="2" charset="2"/>
                  <a:buNone/>
                  <a:defRPr/>
                </a:pPr>
                <a:r>
                  <a:rPr kumimoji="1" lang="zh-CN" altLang="en-US" sz="900" i="1">
                    <a:solidFill>
                      <a:schemeClr val="tx2"/>
                    </a:solidFill>
                    <a:effectLst>
                      <a:outerShdw blurRad="38100" dist="38100" dir="2700000" algn="tl">
                        <a:srgbClr val="C0C0C0"/>
                      </a:outerShdw>
                    </a:effectLst>
                    <a:latin typeface="汉仪中等线简" pitchFamily="49" charset="-122"/>
                    <a:ea typeface="汉仪中等线简" pitchFamily="49" charset="-122"/>
                  </a:rPr>
                  <a:t>市场部</a:t>
                </a:r>
              </a:p>
            </p:txBody>
          </p:sp>
          <p:sp>
            <p:nvSpPr>
              <p:cNvPr id="27" name="Rectangle 24">
                <a:extLst>
                  <a:ext uri="{FF2B5EF4-FFF2-40B4-BE49-F238E27FC236}">
                    <a16:creationId xmlns:a16="http://schemas.microsoft.com/office/drawing/2014/main" id="{C6594A1E-4E62-48BD-AF3E-3F05F81AF71E}"/>
                  </a:ext>
                </a:extLst>
              </p:cNvPr>
              <p:cNvSpPr>
                <a:spLocks noChangeAspect="1" noChangeArrowheads="1"/>
              </p:cNvSpPr>
              <p:nvPr/>
            </p:nvSpPr>
            <p:spPr bwMode="auto">
              <a:xfrm>
                <a:off x="4889" y="1611"/>
                <a:ext cx="568"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8" name="Oval 25">
                <a:extLst>
                  <a:ext uri="{FF2B5EF4-FFF2-40B4-BE49-F238E27FC236}">
                    <a16:creationId xmlns:a16="http://schemas.microsoft.com/office/drawing/2014/main" id="{08996A4F-1608-4E13-85EE-25948D4F06AB}"/>
                  </a:ext>
                </a:extLst>
              </p:cNvPr>
              <p:cNvSpPr>
                <a:spLocks noChangeAspect="1" noChangeArrowheads="1"/>
              </p:cNvSpPr>
              <p:nvPr/>
            </p:nvSpPr>
            <p:spPr bwMode="auto">
              <a:xfrm>
                <a:off x="4693" y="1544"/>
                <a:ext cx="942" cy="889"/>
              </a:xfrm>
              <a:prstGeom prst="ellipse">
                <a:avLst/>
              </a:prstGeom>
              <a:noFill/>
              <a:ln w="25400">
                <a:solidFill>
                  <a:schemeClr val="folHlink"/>
                </a:solidFill>
                <a:prstDash val="sysDot"/>
                <a:round/>
                <a:headEnd/>
                <a:tailEnd/>
              </a:ln>
              <a:effectLst>
                <a:outerShdw dist="53882"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aphicFrame>
          <p:nvGraphicFramePr>
            <p:cNvPr id="15" name="Object 3">
              <a:hlinkClick r:id="" action="ppaction://ole?verb=0"/>
              <a:extLst>
                <a:ext uri="{FF2B5EF4-FFF2-40B4-BE49-F238E27FC236}">
                  <a16:creationId xmlns:a16="http://schemas.microsoft.com/office/drawing/2014/main" id="{06AD89CF-8861-402E-B1C1-7B1AA1C64ED5}"/>
                </a:ext>
              </a:extLst>
            </p:cNvPr>
            <p:cNvGraphicFramePr>
              <a:graphicFrameLocks noChangeAspect="1"/>
            </p:cNvGraphicFramePr>
            <p:nvPr/>
          </p:nvGraphicFramePr>
          <p:xfrm>
            <a:off x="4488" y="1435"/>
            <a:ext cx="452" cy="627"/>
          </p:xfrm>
          <a:graphic>
            <a:graphicData uri="http://schemas.openxmlformats.org/presentationml/2006/ole">
              <mc:AlternateContent xmlns:mc="http://schemas.openxmlformats.org/markup-compatibility/2006">
                <mc:Choice xmlns:v="urn:schemas-microsoft-com:vml" Requires="v">
                  <p:oleObj spid="_x0000_s10434" name="剪辑" r:id="rId4" imgW="2911475" imgH="4022725" progId="MS_ClipArt_Gallery.2">
                    <p:embed/>
                  </p:oleObj>
                </mc:Choice>
                <mc:Fallback>
                  <p:oleObj name="剪辑" r:id="rId4" imgW="2911475" imgH="4022725" progId="MS_ClipArt_Gallery.2">
                    <p:embed/>
                    <p:pic>
                      <p:nvPicPr>
                        <p:cNvPr id="43080" name="Object 3">
                          <a:hlinkClick r:id="" action="ppaction://ole?verb=0"/>
                          <a:extLst>
                            <a:ext uri="{FF2B5EF4-FFF2-40B4-BE49-F238E27FC236}">
                              <a16:creationId xmlns:a16="http://schemas.microsoft.com/office/drawing/2014/main" id="{D4C8052A-52D8-49FF-AB16-3EEB022BDE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8" y="1435"/>
                          <a:ext cx="452" cy="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9" name="Group 27">
            <a:extLst>
              <a:ext uri="{FF2B5EF4-FFF2-40B4-BE49-F238E27FC236}">
                <a16:creationId xmlns:a16="http://schemas.microsoft.com/office/drawing/2014/main" id="{FFEBE2C7-2F1F-4D4F-BFF7-B82424ADE4AE}"/>
              </a:ext>
            </a:extLst>
          </p:cNvPr>
          <p:cNvGrpSpPr>
            <a:grpSpLocks noChangeAspect="1"/>
          </p:cNvGrpSpPr>
          <p:nvPr/>
        </p:nvGrpSpPr>
        <p:grpSpPr bwMode="auto">
          <a:xfrm>
            <a:off x="9787632" y="4510757"/>
            <a:ext cx="1204912" cy="1006475"/>
            <a:chOff x="3124" y="649"/>
            <a:chExt cx="936" cy="782"/>
          </a:xfrm>
        </p:grpSpPr>
        <p:grpSp>
          <p:nvGrpSpPr>
            <p:cNvPr id="30" name="Group 28">
              <a:extLst>
                <a:ext uri="{FF2B5EF4-FFF2-40B4-BE49-F238E27FC236}">
                  <a16:creationId xmlns:a16="http://schemas.microsoft.com/office/drawing/2014/main" id="{0FBAE0D3-120E-414E-A475-AA716ADB9D70}"/>
                </a:ext>
              </a:extLst>
            </p:cNvPr>
            <p:cNvGrpSpPr>
              <a:grpSpLocks noChangeAspect="1"/>
            </p:cNvGrpSpPr>
            <p:nvPr/>
          </p:nvGrpSpPr>
          <p:grpSpPr bwMode="auto">
            <a:xfrm>
              <a:off x="3526" y="906"/>
              <a:ext cx="534" cy="475"/>
              <a:chOff x="3526" y="906"/>
              <a:chExt cx="534" cy="475"/>
            </a:xfrm>
          </p:grpSpPr>
          <p:sp>
            <p:nvSpPr>
              <p:cNvPr id="34" name="Freeform 29">
                <a:extLst>
                  <a:ext uri="{FF2B5EF4-FFF2-40B4-BE49-F238E27FC236}">
                    <a16:creationId xmlns:a16="http://schemas.microsoft.com/office/drawing/2014/main" id="{7354445A-16CE-4F61-A5DB-55E6E8C98E5B}"/>
                  </a:ext>
                </a:extLst>
              </p:cNvPr>
              <p:cNvSpPr>
                <a:spLocks noChangeAspect="1"/>
              </p:cNvSpPr>
              <p:nvPr/>
            </p:nvSpPr>
            <p:spPr bwMode="auto">
              <a:xfrm>
                <a:off x="3624" y="1074"/>
                <a:ext cx="20" cy="60"/>
              </a:xfrm>
              <a:custGeom>
                <a:avLst/>
                <a:gdLst>
                  <a:gd name="T0" fmla="*/ 0 w 20"/>
                  <a:gd name="T1" fmla="*/ 29 h 60"/>
                  <a:gd name="T2" fmla="*/ 19 w 20"/>
                  <a:gd name="T3" fmla="*/ 0 h 60"/>
                  <a:gd name="T4" fmla="*/ 19 w 20"/>
                  <a:gd name="T5" fmla="*/ 29 h 60"/>
                  <a:gd name="T6" fmla="*/ 0 w 20"/>
                  <a:gd name="T7" fmla="*/ 59 h 60"/>
                  <a:gd name="T8" fmla="*/ 0 w 20"/>
                  <a:gd name="T9" fmla="*/ 29 h 60"/>
                  <a:gd name="T10" fmla="*/ 0 60000 65536"/>
                  <a:gd name="T11" fmla="*/ 0 60000 65536"/>
                  <a:gd name="T12" fmla="*/ 0 60000 65536"/>
                  <a:gd name="T13" fmla="*/ 0 60000 65536"/>
                  <a:gd name="T14" fmla="*/ 0 60000 65536"/>
                  <a:gd name="T15" fmla="*/ 0 w 20"/>
                  <a:gd name="T16" fmla="*/ 0 h 60"/>
                  <a:gd name="T17" fmla="*/ 20 w 20"/>
                  <a:gd name="T18" fmla="*/ 60 h 60"/>
                </a:gdLst>
                <a:ahLst/>
                <a:cxnLst>
                  <a:cxn ang="T10">
                    <a:pos x="T0" y="T1"/>
                  </a:cxn>
                  <a:cxn ang="T11">
                    <a:pos x="T2" y="T3"/>
                  </a:cxn>
                  <a:cxn ang="T12">
                    <a:pos x="T4" y="T5"/>
                  </a:cxn>
                  <a:cxn ang="T13">
                    <a:pos x="T6" y="T7"/>
                  </a:cxn>
                  <a:cxn ang="T14">
                    <a:pos x="T8" y="T9"/>
                  </a:cxn>
                </a:cxnLst>
                <a:rect l="T15" t="T16" r="T17" b="T18"/>
                <a:pathLst>
                  <a:path w="20" h="60">
                    <a:moveTo>
                      <a:pt x="0" y="29"/>
                    </a:moveTo>
                    <a:lnTo>
                      <a:pt x="19" y="0"/>
                    </a:lnTo>
                    <a:lnTo>
                      <a:pt x="19" y="29"/>
                    </a:lnTo>
                    <a:lnTo>
                      <a:pt x="0" y="59"/>
                    </a:lnTo>
                    <a:lnTo>
                      <a:pt x="0" y="29"/>
                    </a:lnTo>
                  </a:path>
                </a:pathLst>
              </a:custGeom>
              <a:solidFill>
                <a:srgbClr val="BC37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5" name="Freeform 30">
                <a:extLst>
                  <a:ext uri="{FF2B5EF4-FFF2-40B4-BE49-F238E27FC236}">
                    <a16:creationId xmlns:a16="http://schemas.microsoft.com/office/drawing/2014/main" id="{D051B9F0-4C75-4379-A48D-C636CADAC9EE}"/>
                  </a:ext>
                </a:extLst>
              </p:cNvPr>
              <p:cNvSpPr>
                <a:spLocks noChangeAspect="1"/>
              </p:cNvSpPr>
              <p:nvPr/>
            </p:nvSpPr>
            <p:spPr bwMode="auto">
              <a:xfrm>
                <a:off x="3624" y="1031"/>
                <a:ext cx="20" cy="60"/>
              </a:xfrm>
              <a:custGeom>
                <a:avLst/>
                <a:gdLst>
                  <a:gd name="T0" fmla="*/ 0 w 20"/>
                  <a:gd name="T1" fmla="*/ 30 h 60"/>
                  <a:gd name="T2" fmla="*/ 19 w 20"/>
                  <a:gd name="T3" fmla="*/ 0 h 60"/>
                  <a:gd name="T4" fmla="*/ 19 w 20"/>
                  <a:gd name="T5" fmla="*/ 30 h 60"/>
                  <a:gd name="T6" fmla="*/ 0 w 20"/>
                  <a:gd name="T7" fmla="*/ 59 h 60"/>
                  <a:gd name="T8" fmla="*/ 0 w 20"/>
                  <a:gd name="T9" fmla="*/ 30 h 60"/>
                  <a:gd name="T10" fmla="*/ 0 60000 65536"/>
                  <a:gd name="T11" fmla="*/ 0 60000 65536"/>
                  <a:gd name="T12" fmla="*/ 0 60000 65536"/>
                  <a:gd name="T13" fmla="*/ 0 60000 65536"/>
                  <a:gd name="T14" fmla="*/ 0 60000 65536"/>
                  <a:gd name="T15" fmla="*/ 0 w 20"/>
                  <a:gd name="T16" fmla="*/ 0 h 60"/>
                  <a:gd name="T17" fmla="*/ 20 w 20"/>
                  <a:gd name="T18" fmla="*/ 60 h 60"/>
                </a:gdLst>
                <a:ahLst/>
                <a:cxnLst>
                  <a:cxn ang="T10">
                    <a:pos x="T0" y="T1"/>
                  </a:cxn>
                  <a:cxn ang="T11">
                    <a:pos x="T2" y="T3"/>
                  </a:cxn>
                  <a:cxn ang="T12">
                    <a:pos x="T4" y="T5"/>
                  </a:cxn>
                  <a:cxn ang="T13">
                    <a:pos x="T6" y="T7"/>
                  </a:cxn>
                  <a:cxn ang="T14">
                    <a:pos x="T8" y="T9"/>
                  </a:cxn>
                </a:cxnLst>
                <a:rect l="T15" t="T16" r="T17" b="T18"/>
                <a:pathLst>
                  <a:path w="20" h="60">
                    <a:moveTo>
                      <a:pt x="0" y="30"/>
                    </a:moveTo>
                    <a:lnTo>
                      <a:pt x="19" y="0"/>
                    </a:lnTo>
                    <a:lnTo>
                      <a:pt x="19" y="30"/>
                    </a:lnTo>
                    <a:lnTo>
                      <a:pt x="0" y="59"/>
                    </a:lnTo>
                    <a:lnTo>
                      <a:pt x="0" y="30"/>
                    </a:lnTo>
                  </a:path>
                </a:pathLst>
              </a:custGeom>
              <a:solidFill>
                <a:srgbClr val="BC37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6" name="Freeform 31">
                <a:extLst>
                  <a:ext uri="{FF2B5EF4-FFF2-40B4-BE49-F238E27FC236}">
                    <a16:creationId xmlns:a16="http://schemas.microsoft.com/office/drawing/2014/main" id="{359DCD7D-F3B0-4D5F-B71F-74130DE96E38}"/>
                  </a:ext>
                </a:extLst>
              </p:cNvPr>
              <p:cNvSpPr>
                <a:spLocks noChangeAspect="1"/>
              </p:cNvSpPr>
              <p:nvPr/>
            </p:nvSpPr>
            <p:spPr bwMode="auto">
              <a:xfrm>
                <a:off x="3624" y="988"/>
                <a:ext cx="20" cy="58"/>
              </a:xfrm>
              <a:custGeom>
                <a:avLst/>
                <a:gdLst>
                  <a:gd name="T0" fmla="*/ 0 w 20"/>
                  <a:gd name="T1" fmla="*/ 29 h 58"/>
                  <a:gd name="T2" fmla="*/ 19 w 20"/>
                  <a:gd name="T3" fmla="*/ 0 h 58"/>
                  <a:gd name="T4" fmla="*/ 19 w 20"/>
                  <a:gd name="T5" fmla="*/ 29 h 58"/>
                  <a:gd name="T6" fmla="*/ 0 w 20"/>
                  <a:gd name="T7" fmla="*/ 57 h 58"/>
                  <a:gd name="T8" fmla="*/ 0 w 20"/>
                  <a:gd name="T9" fmla="*/ 29 h 58"/>
                  <a:gd name="T10" fmla="*/ 0 60000 65536"/>
                  <a:gd name="T11" fmla="*/ 0 60000 65536"/>
                  <a:gd name="T12" fmla="*/ 0 60000 65536"/>
                  <a:gd name="T13" fmla="*/ 0 60000 65536"/>
                  <a:gd name="T14" fmla="*/ 0 60000 65536"/>
                  <a:gd name="T15" fmla="*/ 0 w 20"/>
                  <a:gd name="T16" fmla="*/ 0 h 58"/>
                  <a:gd name="T17" fmla="*/ 20 w 20"/>
                  <a:gd name="T18" fmla="*/ 58 h 58"/>
                </a:gdLst>
                <a:ahLst/>
                <a:cxnLst>
                  <a:cxn ang="T10">
                    <a:pos x="T0" y="T1"/>
                  </a:cxn>
                  <a:cxn ang="T11">
                    <a:pos x="T2" y="T3"/>
                  </a:cxn>
                  <a:cxn ang="T12">
                    <a:pos x="T4" y="T5"/>
                  </a:cxn>
                  <a:cxn ang="T13">
                    <a:pos x="T6" y="T7"/>
                  </a:cxn>
                  <a:cxn ang="T14">
                    <a:pos x="T8" y="T9"/>
                  </a:cxn>
                </a:cxnLst>
                <a:rect l="T15" t="T16" r="T17" b="T18"/>
                <a:pathLst>
                  <a:path w="20" h="58">
                    <a:moveTo>
                      <a:pt x="0" y="29"/>
                    </a:moveTo>
                    <a:lnTo>
                      <a:pt x="19" y="0"/>
                    </a:lnTo>
                    <a:lnTo>
                      <a:pt x="19" y="29"/>
                    </a:lnTo>
                    <a:lnTo>
                      <a:pt x="0" y="57"/>
                    </a:lnTo>
                    <a:lnTo>
                      <a:pt x="0" y="29"/>
                    </a:lnTo>
                  </a:path>
                </a:pathLst>
              </a:custGeom>
              <a:solidFill>
                <a:srgbClr val="BC37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7" name="Freeform 32">
                <a:extLst>
                  <a:ext uri="{FF2B5EF4-FFF2-40B4-BE49-F238E27FC236}">
                    <a16:creationId xmlns:a16="http://schemas.microsoft.com/office/drawing/2014/main" id="{E925986D-5626-4408-9214-9BD888CA7953}"/>
                  </a:ext>
                </a:extLst>
              </p:cNvPr>
              <p:cNvSpPr>
                <a:spLocks noChangeAspect="1"/>
              </p:cNvSpPr>
              <p:nvPr/>
            </p:nvSpPr>
            <p:spPr bwMode="auto">
              <a:xfrm>
                <a:off x="3624" y="944"/>
                <a:ext cx="20" cy="61"/>
              </a:xfrm>
              <a:custGeom>
                <a:avLst/>
                <a:gdLst>
                  <a:gd name="T0" fmla="*/ 0 w 20"/>
                  <a:gd name="T1" fmla="*/ 30 h 61"/>
                  <a:gd name="T2" fmla="*/ 19 w 20"/>
                  <a:gd name="T3" fmla="*/ 0 h 61"/>
                  <a:gd name="T4" fmla="*/ 19 w 20"/>
                  <a:gd name="T5" fmla="*/ 30 h 61"/>
                  <a:gd name="T6" fmla="*/ 0 w 20"/>
                  <a:gd name="T7" fmla="*/ 60 h 61"/>
                  <a:gd name="T8" fmla="*/ 0 w 20"/>
                  <a:gd name="T9" fmla="*/ 30 h 61"/>
                  <a:gd name="T10" fmla="*/ 0 60000 65536"/>
                  <a:gd name="T11" fmla="*/ 0 60000 65536"/>
                  <a:gd name="T12" fmla="*/ 0 60000 65536"/>
                  <a:gd name="T13" fmla="*/ 0 60000 65536"/>
                  <a:gd name="T14" fmla="*/ 0 60000 65536"/>
                  <a:gd name="T15" fmla="*/ 0 w 20"/>
                  <a:gd name="T16" fmla="*/ 0 h 61"/>
                  <a:gd name="T17" fmla="*/ 20 w 20"/>
                  <a:gd name="T18" fmla="*/ 61 h 61"/>
                </a:gdLst>
                <a:ahLst/>
                <a:cxnLst>
                  <a:cxn ang="T10">
                    <a:pos x="T0" y="T1"/>
                  </a:cxn>
                  <a:cxn ang="T11">
                    <a:pos x="T2" y="T3"/>
                  </a:cxn>
                  <a:cxn ang="T12">
                    <a:pos x="T4" y="T5"/>
                  </a:cxn>
                  <a:cxn ang="T13">
                    <a:pos x="T6" y="T7"/>
                  </a:cxn>
                  <a:cxn ang="T14">
                    <a:pos x="T8" y="T9"/>
                  </a:cxn>
                </a:cxnLst>
                <a:rect l="T15" t="T16" r="T17" b="T18"/>
                <a:pathLst>
                  <a:path w="20" h="61">
                    <a:moveTo>
                      <a:pt x="0" y="30"/>
                    </a:moveTo>
                    <a:lnTo>
                      <a:pt x="19" y="0"/>
                    </a:lnTo>
                    <a:lnTo>
                      <a:pt x="19" y="30"/>
                    </a:lnTo>
                    <a:lnTo>
                      <a:pt x="0" y="60"/>
                    </a:lnTo>
                    <a:lnTo>
                      <a:pt x="0" y="30"/>
                    </a:lnTo>
                  </a:path>
                </a:pathLst>
              </a:custGeom>
              <a:solidFill>
                <a:srgbClr val="BC37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8" name="Freeform 33">
                <a:extLst>
                  <a:ext uri="{FF2B5EF4-FFF2-40B4-BE49-F238E27FC236}">
                    <a16:creationId xmlns:a16="http://schemas.microsoft.com/office/drawing/2014/main" id="{F138D182-4D7B-461B-B50D-4058B36D8E6F}"/>
                  </a:ext>
                </a:extLst>
              </p:cNvPr>
              <p:cNvSpPr>
                <a:spLocks noChangeAspect="1"/>
              </p:cNvSpPr>
              <p:nvPr/>
            </p:nvSpPr>
            <p:spPr bwMode="auto">
              <a:xfrm>
                <a:off x="3526" y="1105"/>
                <a:ext cx="46" cy="91"/>
              </a:xfrm>
              <a:custGeom>
                <a:avLst/>
                <a:gdLst>
                  <a:gd name="T0" fmla="*/ 0 w 46"/>
                  <a:gd name="T1" fmla="*/ 60 h 91"/>
                  <a:gd name="T2" fmla="*/ 45 w 46"/>
                  <a:gd name="T3" fmla="*/ 0 h 91"/>
                  <a:gd name="T4" fmla="*/ 45 w 46"/>
                  <a:gd name="T5" fmla="*/ 30 h 91"/>
                  <a:gd name="T6" fmla="*/ 0 w 46"/>
                  <a:gd name="T7" fmla="*/ 90 h 91"/>
                  <a:gd name="T8" fmla="*/ 0 w 46"/>
                  <a:gd name="T9" fmla="*/ 60 h 91"/>
                  <a:gd name="T10" fmla="*/ 0 60000 65536"/>
                  <a:gd name="T11" fmla="*/ 0 60000 65536"/>
                  <a:gd name="T12" fmla="*/ 0 60000 65536"/>
                  <a:gd name="T13" fmla="*/ 0 60000 65536"/>
                  <a:gd name="T14" fmla="*/ 0 60000 65536"/>
                  <a:gd name="T15" fmla="*/ 0 w 46"/>
                  <a:gd name="T16" fmla="*/ 0 h 91"/>
                  <a:gd name="T17" fmla="*/ 46 w 46"/>
                  <a:gd name="T18" fmla="*/ 91 h 91"/>
                </a:gdLst>
                <a:ahLst/>
                <a:cxnLst>
                  <a:cxn ang="T10">
                    <a:pos x="T0" y="T1"/>
                  </a:cxn>
                  <a:cxn ang="T11">
                    <a:pos x="T2" y="T3"/>
                  </a:cxn>
                  <a:cxn ang="T12">
                    <a:pos x="T4" y="T5"/>
                  </a:cxn>
                  <a:cxn ang="T13">
                    <a:pos x="T6" y="T7"/>
                  </a:cxn>
                  <a:cxn ang="T14">
                    <a:pos x="T8" y="T9"/>
                  </a:cxn>
                </a:cxnLst>
                <a:rect l="T15" t="T16" r="T17" b="T18"/>
                <a:pathLst>
                  <a:path w="46" h="91">
                    <a:moveTo>
                      <a:pt x="0" y="60"/>
                    </a:moveTo>
                    <a:lnTo>
                      <a:pt x="45" y="0"/>
                    </a:lnTo>
                    <a:lnTo>
                      <a:pt x="45" y="30"/>
                    </a:lnTo>
                    <a:lnTo>
                      <a:pt x="0" y="90"/>
                    </a:lnTo>
                    <a:lnTo>
                      <a:pt x="0" y="60"/>
                    </a:lnTo>
                  </a:path>
                </a:pathLst>
              </a:custGeom>
              <a:solidFill>
                <a:srgbClr val="BC37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9" name="Freeform 34">
                <a:extLst>
                  <a:ext uri="{FF2B5EF4-FFF2-40B4-BE49-F238E27FC236}">
                    <a16:creationId xmlns:a16="http://schemas.microsoft.com/office/drawing/2014/main" id="{FDFB88A5-E411-4D9B-9EEE-2BB17B74BE1A}"/>
                  </a:ext>
                </a:extLst>
              </p:cNvPr>
              <p:cNvSpPr>
                <a:spLocks noChangeAspect="1"/>
              </p:cNvSpPr>
              <p:nvPr/>
            </p:nvSpPr>
            <p:spPr bwMode="auto">
              <a:xfrm>
                <a:off x="3526" y="1062"/>
                <a:ext cx="46" cy="90"/>
              </a:xfrm>
              <a:custGeom>
                <a:avLst/>
                <a:gdLst>
                  <a:gd name="T0" fmla="*/ 0 w 46"/>
                  <a:gd name="T1" fmla="*/ 58 h 90"/>
                  <a:gd name="T2" fmla="*/ 45 w 46"/>
                  <a:gd name="T3" fmla="*/ 0 h 90"/>
                  <a:gd name="T4" fmla="*/ 45 w 46"/>
                  <a:gd name="T5" fmla="*/ 29 h 90"/>
                  <a:gd name="T6" fmla="*/ 0 w 46"/>
                  <a:gd name="T7" fmla="*/ 89 h 90"/>
                  <a:gd name="T8" fmla="*/ 0 w 46"/>
                  <a:gd name="T9" fmla="*/ 58 h 90"/>
                  <a:gd name="T10" fmla="*/ 0 60000 65536"/>
                  <a:gd name="T11" fmla="*/ 0 60000 65536"/>
                  <a:gd name="T12" fmla="*/ 0 60000 65536"/>
                  <a:gd name="T13" fmla="*/ 0 60000 65536"/>
                  <a:gd name="T14" fmla="*/ 0 60000 65536"/>
                  <a:gd name="T15" fmla="*/ 0 w 46"/>
                  <a:gd name="T16" fmla="*/ 0 h 90"/>
                  <a:gd name="T17" fmla="*/ 46 w 46"/>
                  <a:gd name="T18" fmla="*/ 90 h 90"/>
                </a:gdLst>
                <a:ahLst/>
                <a:cxnLst>
                  <a:cxn ang="T10">
                    <a:pos x="T0" y="T1"/>
                  </a:cxn>
                  <a:cxn ang="T11">
                    <a:pos x="T2" y="T3"/>
                  </a:cxn>
                  <a:cxn ang="T12">
                    <a:pos x="T4" y="T5"/>
                  </a:cxn>
                  <a:cxn ang="T13">
                    <a:pos x="T6" y="T7"/>
                  </a:cxn>
                  <a:cxn ang="T14">
                    <a:pos x="T8" y="T9"/>
                  </a:cxn>
                </a:cxnLst>
                <a:rect l="T15" t="T16" r="T17" b="T18"/>
                <a:pathLst>
                  <a:path w="46" h="90">
                    <a:moveTo>
                      <a:pt x="0" y="58"/>
                    </a:moveTo>
                    <a:lnTo>
                      <a:pt x="45" y="0"/>
                    </a:lnTo>
                    <a:lnTo>
                      <a:pt x="45" y="29"/>
                    </a:lnTo>
                    <a:lnTo>
                      <a:pt x="0" y="89"/>
                    </a:lnTo>
                    <a:lnTo>
                      <a:pt x="0" y="58"/>
                    </a:lnTo>
                  </a:path>
                </a:pathLst>
              </a:custGeom>
              <a:solidFill>
                <a:srgbClr val="BC37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0" name="Freeform 35">
                <a:extLst>
                  <a:ext uri="{FF2B5EF4-FFF2-40B4-BE49-F238E27FC236}">
                    <a16:creationId xmlns:a16="http://schemas.microsoft.com/office/drawing/2014/main" id="{40313B88-F0C1-40B0-9461-8BC160593DF5}"/>
                  </a:ext>
                </a:extLst>
              </p:cNvPr>
              <p:cNvSpPr>
                <a:spLocks noChangeAspect="1"/>
              </p:cNvSpPr>
              <p:nvPr/>
            </p:nvSpPr>
            <p:spPr bwMode="auto">
              <a:xfrm>
                <a:off x="3552" y="906"/>
                <a:ext cx="153" cy="473"/>
              </a:xfrm>
              <a:custGeom>
                <a:avLst/>
                <a:gdLst>
                  <a:gd name="T0" fmla="*/ 152 w 153"/>
                  <a:gd name="T1" fmla="*/ 472 h 473"/>
                  <a:gd name="T2" fmla="*/ 152 w 153"/>
                  <a:gd name="T3" fmla="*/ 383 h 473"/>
                  <a:gd name="T4" fmla="*/ 127 w 153"/>
                  <a:gd name="T5" fmla="*/ 361 h 473"/>
                  <a:gd name="T6" fmla="*/ 127 w 153"/>
                  <a:gd name="T7" fmla="*/ 320 h 473"/>
                  <a:gd name="T8" fmla="*/ 124 w 153"/>
                  <a:gd name="T9" fmla="*/ 283 h 473"/>
                  <a:gd name="T10" fmla="*/ 123 w 153"/>
                  <a:gd name="T11" fmla="*/ 266 h 473"/>
                  <a:gd name="T12" fmla="*/ 121 w 153"/>
                  <a:gd name="T13" fmla="*/ 250 h 473"/>
                  <a:gd name="T14" fmla="*/ 119 w 153"/>
                  <a:gd name="T15" fmla="*/ 234 h 473"/>
                  <a:gd name="T16" fmla="*/ 113 w 153"/>
                  <a:gd name="T17" fmla="*/ 216 h 473"/>
                  <a:gd name="T18" fmla="*/ 109 w 153"/>
                  <a:gd name="T19" fmla="*/ 200 h 473"/>
                  <a:gd name="T20" fmla="*/ 100 w 153"/>
                  <a:gd name="T21" fmla="*/ 186 h 473"/>
                  <a:gd name="T22" fmla="*/ 92 w 153"/>
                  <a:gd name="T23" fmla="*/ 170 h 473"/>
                  <a:gd name="T24" fmla="*/ 84 w 153"/>
                  <a:gd name="T25" fmla="*/ 153 h 473"/>
                  <a:gd name="T26" fmla="*/ 74 w 153"/>
                  <a:gd name="T27" fmla="*/ 139 h 473"/>
                  <a:gd name="T28" fmla="*/ 60 w 153"/>
                  <a:gd name="T29" fmla="*/ 123 h 473"/>
                  <a:gd name="T30" fmla="*/ 43 w 153"/>
                  <a:gd name="T31" fmla="*/ 108 h 473"/>
                  <a:gd name="T32" fmla="*/ 25 w 153"/>
                  <a:gd name="T33" fmla="*/ 91 h 473"/>
                  <a:gd name="T34" fmla="*/ 25 w 153"/>
                  <a:gd name="T35" fmla="*/ 23 h 473"/>
                  <a:gd name="T36" fmla="*/ 0 w 153"/>
                  <a:gd name="T37" fmla="*/ 0 h 473"/>
                  <a:gd name="T38" fmla="*/ 0 w 153"/>
                  <a:gd name="T39" fmla="*/ 336 h 473"/>
                  <a:gd name="T40" fmla="*/ 152 w 153"/>
                  <a:gd name="T41" fmla="*/ 472 h 47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3"/>
                  <a:gd name="T64" fmla="*/ 0 h 473"/>
                  <a:gd name="T65" fmla="*/ 153 w 153"/>
                  <a:gd name="T66" fmla="*/ 473 h 47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3" h="473">
                    <a:moveTo>
                      <a:pt x="152" y="472"/>
                    </a:moveTo>
                    <a:lnTo>
                      <a:pt x="152" y="383"/>
                    </a:lnTo>
                    <a:lnTo>
                      <a:pt x="127" y="361"/>
                    </a:lnTo>
                    <a:lnTo>
                      <a:pt x="127" y="320"/>
                    </a:lnTo>
                    <a:lnTo>
                      <a:pt x="124" y="283"/>
                    </a:lnTo>
                    <a:lnTo>
                      <a:pt x="123" y="266"/>
                    </a:lnTo>
                    <a:lnTo>
                      <a:pt x="121" y="250"/>
                    </a:lnTo>
                    <a:lnTo>
                      <a:pt x="119" y="234"/>
                    </a:lnTo>
                    <a:lnTo>
                      <a:pt x="113" y="216"/>
                    </a:lnTo>
                    <a:lnTo>
                      <a:pt x="109" y="200"/>
                    </a:lnTo>
                    <a:lnTo>
                      <a:pt x="100" y="186"/>
                    </a:lnTo>
                    <a:lnTo>
                      <a:pt x="92" y="170"/>
                    </a:lnTo>
                    <a:lnTo>
                      <a:pt x="84" y="153"/>
                    </a:lnTo>
                    <a:lnTo>
                      <a:pt x="74" y="139"/>
                    </a:lnTo>
                    <a:lnTo>
                      <a:pt x="60" y="123"/>
                    </a:lnTo>
                    <a:lnTo>
                      <a:pt x="43" y="108"/>
                    </a:lnTo>
                    <a:lnTo>
                      <a:pt x="25" y="91"/>
                    </a:lnTo>
                    <a:lnTo>
                      <a:pt x="25" y="23"/>
                    </a:lnTo>
                    <a:lnTo>
                      <a:pt x="0" y="0"/>
                    </a:lnTo>
                    <a:lnTo>
                      <a:pt x="0" y="336"/>
                    </a:lnTo>
                    <a:lnTo>
                      <a:pt x="152" y="472"/>
                    </a:lnTo>
                  </a:path>
                </a:pathLst>
              </a:custGeom>
              <a:gradFill rotWithShape="0">
                <a:gsLst>
                  <a:gs pos="0">
                    <a:srgbClr val="FE9B03"/>
                  </a:gs>
                  <a:gs pos="100000">
                    <a:srgbClr val="FFD79A"/>
                  </a:gs>
                </a:gsLst>
                <a:lin ang="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1" name="Freeform 36">
                <a:extLst>
                  <a:ext uri="{FF2B5EF4-FFF2-40B4-BE49-F238E27FC236}">
                    <a16:creationId xmlns:a16="http://schemas.microsoft.com/office/drawing/2014/main" id="{4CCCBAC5-3A6C-4B3D-854D-4CD595159F15}"/>
                  </a:ext>
                </a:extLst>
              </p:cNvPr>
              <p:cNvSpPr>
                <a:spLocks noChangeAspect="1"/>
              </p:cNvSpPr>
              <p:nvPr/>
            </p:nvSpPr>
            <p:spPr bwMode="auto">
              <a:xfrm>
                <a:off x="3550" y="906"/>
                <a:ext cx="390" cy="27"/>
              </a:xfrm>
              <a:custGeom>
                <a:avLst/>
                <a:gdLst>
                  <a:gd name="T0" fmla="*/ 0 w 390"/>
                  <a:gd name="T1" fmla="*/ 0 h 27"/>
                  <a:gd name="T2" fmla="*/ 25 w 390"/>
                  <a:gd name="T3" fmla="*/ 26 h 27"/>
                  <a:gd name="T4" fmla="*/ 389 w 390"/>
                  <a:gd name="T5" fmla="*/ 26 h 27"/>
                  <a:gd name="T6" fmla="*/ 363 w 390"/>
                  <a:gd name="T7" fmla="*/ 0 h 27"/>
                  <a:gd name="T8" fmla="*/ 0 w 390"/>
                  <a:gd name="T9" fmla="*/ 0 h 27"/>
                  <a:gd name="T10" fmla="*/ 0 60000 65536"/>
                  <a:gd name="T11" fmla="*/ 0 60000 65536"/>
                  <a:gd name="T12" fmla="*/ 0 60000 65536"/>
                  <a:gd name="T13" fmla="*/ 0 60000 65536"/>
                  <a:gd name="T14" fmla="*/ 0 60000 65536"/>
                  <a:gd name="T15" fmla="*/ 0 w 390"/>
                  <a:gd name="T16" fmla="*/ 0 h 27"/>
                  <a:gd name="T17" fmla="*/ 390 w 390"/>
                  <a:gd name="T18" fmla="*/ 27 h 27"/>
                </a:gdLst>
                <a:ahLst/>
                <a:cxnLst>
                  <a:cxn ang="T10">
                    <a:pos x="T0" y="T1"/>
                  </a:cxn>
                  <a:cxn ang="T11">
                    <a:pos x="T2" y="T3"/>
                  </a:cxn>
                  <a:cxn ang="T12">
                    <a:pos x="T4" y="T5"/>
                  </a:cxn>
                  <a:cxn ang="T13">
                    <a:pos x="T6" y="T7"/>
                  </a:cxn>
                  <a:cxn ang="T14">
                    <a:pos x="T8" y="T9"/>
                  </a:cxn>
                </a:cxnLst>
                <a:rect l="T15" t="T16" r="T17" b="T18"/>
                <a:pathLst>
                  <a:path w="390" h="27">
                    <a:moveTo>
                      <a:pt x="0" y="0"/>
                    </a:moveTo>
                    <a:lnTo>
                      <a:pt x="25" y="26"/>
                    </a:lnTo>
                    <a:lnTo>
                      <a:pt x="389" y="26"/>
                    </a:lnTo>
                    <a:lnTo>
                      <a:pt x="363" y="0"/>
                    </a:lnTo>
                    <a:lnTo>
                      <a:pt x="0" y="0"/>
                    </a:lnTo>
                  </a:path>
                </a:pathLst>
              </a:custGeom>
              <a:solidFill>
                <a:srgbClr val="F6BF69"/>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2" name="Freeform 37">
                <a:extLst>
                  <a:ext uri="{FF2B5EF4-FFF2-40B4-BE49-F238E27FC236}">
                    <a16:creationId xmlns:a16="http://schemas.microsoft.com/office/drawing/2014/main" id="{56EE99B3-6E7E-445F-BC04-9AC742E36BC0}"/>
                  </a:ext>
                </a:extLst>
              </p:cNvPr>
              <p:cNvSpPr>
                <a:spLocks noChangeAspect="1"/>
              </p:cNvSpPr>
              <p:nvPr/>
            </p:nvSpPr>
            <p:spPr bwMode="auto">
              <a:xfrm>
                <a:off x="3578" y="934"/>
                <a:ext cx="355" cy="104"/>
              </a:xfrm>
              <a:custGeom>
                <a:avLst/>
                <a:gdLst>
                  <a:gd name="T0" fmla="*/ 0 w 355"/>
                  <a:gd name="T1" fmla="*/ 0 h 104"/>
                  <a:gd name="T2" fmla="*/ 0 w 355"/>
                  <a:gd name="T3" fmla="*/ 103 h 104"/>
                  <a:gd name="T4" fmla="*/ 354 w 355"/>
                  <a:gd name="T5" fmla="*/ 103 h 104"/>
                  <a:gd name="T6" fmla="*/ 354 w 355"/>
                  <a:gd name="T7" fmla="*/ 0 h 104"/>
                  <a:gd name="T8" fmla="*/ 0 w 355"/>
                  <a:gd name="T9" fmla="*/ 0 h 104"/>
                  <a:gd name="T10" fmla="*/ 0 60000 65536"/>
                  <a:gd name="T11" fmla="*/ 0 60000 65536"/>
                  <a:gd name="T12" fmla="*/ 0 60000 65536"/>
                  <a:gd name="T13" fmla="*/ 0 60000 65536"/>
                  <a:gd name="T14" fmla="*/ 0 60000 65536"/>
                  <a:gd name="T15" fmla="*/ 0 w 355"/>
                  <a:gd name="T16" fmla="*/ 0 h 104"/>
                  <a:gd name="T17" fmla="*/ 355 w 355"/>
                  <a:gd name="T18" fmla="*/ 104 h 104"/>
                </a:gdLst>
                <a:ahLst/>
                <a:cxnLst>
                  <a:cxn ang="T10">
                    <a:pos x="T0" y="T1"/>
                  </a:cxn>
                  <a:cxn ang="T11">
                    <a:pos x="T2" y="T3"/>
                  </a:cxn>
                  <a:cxn ang="T12">
                    <a:pos x="T4" y="T5"/>
                  </a:cxn>
                  <a:cxn ang="T13">
                    <a:pos x="T6" y="T7"/>
                  </a:cxn>
                  <a:cxn ang="T14">
                    <a:pos x="T8" y="T9"/>
                  </a:cxn>
                </a:cxnLst>
                <a:rect l="T15" t="T16" r="T17" b="T18"/>
                <a:pathLst>
                  <a:path w="355" h="104">
                    <a:moveTo>
                      <a:pt x="0" y="0"/>
                    </a:moveTo>
                    <a:lnTo>
                      <a:pt x="0" y="103"/>
                    </a:lnTo>
                    <a:lnTo>
                      <a:pt x="354" y="103"/>
                    </a:lnTo>
                    <a:lnTo>
                      <a:pt x="354" y="0"/>
                    </a:lnTo>
                    <a:lnTo>
                      <a:pt x="0" y="0"/>
                    </a:lnTo>
                  </a:path>
                </a:pathLst>
              </a:custGeom>
              <a:solidFill>
                <a:srgbClr val="CCCCCC"/>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3" name="Freeform 38">
                <a:extLst>
                  <a:ext uri="{FF2B5EF4-FFF2-40B4-BE49-F238E27FC236}">
                    <a16:creationId xmlns:a16="http://schemas.microsoft.com/office/drawing/2014/main" id="{6F49DE29-FE96-453F-891D-1785D178F376}"/>
                  </a:ext>
                </a:extLst>
              </p:cNvPr>
              <p:cNvSpPr>
                <a:spLocks noChangeAspect="1"/>
              </p:cNvSpPr>
              <p:nvPr/>
            </p:nvSpPr>
            <p:spPr bwMode="auto">
              <a:xfrm>
                <a:off x="3679" y="1279"/>
                <a:ext cx="381" cy="21"/>
              </a:xfrm>
              <a:custGeom>
                <a:avLst/>
                <a:gdLst>
                  <a:gd name="T0" fmla="*/ 355 w 381"/>
                  <a:gd name="T1" fmla="*/ 0 h 21"/>
                  <a:gd name="T2" fmla="*/ 0 w 381"/>
                  <a:gd name="T3" fmla="*/ 0 h 21"/>
                  <a:gd name="T4" fmla="*/ 26 w 381"/>
                  <a:gd name="T5" fmla="*/ 20 h 21"/>
                  <a:gd name="T6" fmla="*/ 380 w 381"/>
                  <a:gd name="T7" fmla="*/ 20 h 21"/>
                  <a:gd name="T8" fmla="*/ 355 w 381"/>
                  <a:gd name="T9" fmla="*/ 0 h 21"/>
                  <a:gd name="T10" fmla="*/ 0 60000 65536"/>
                  <a:gd name="T11" fmla="*/ 0 60000 65536"/>
                  <a:gd name="T12" fmla="*/ 0 60000 65536"/>
                  <a:gd name="T13" fmla="*/ 0 60000 65536"/>
                  <a:gd name="T14" fmla="*/ 0 60000 65536"/>
                  <a:gd name="T15" fmla="*/ 0 w 381"/>
                  <a:gd name="T16" fmla="*/ 0 h 21"/>
                  <a:gd name="T17" fmla="*/ 381 w 381"/>
                  <a:gd name="T18" fmla="*/ 21 h 21"/>
                </a:gdLst>
                <a:ahLst/>
                <a:cxnLst>
                  <a:cxn ang="T10">
                    <a:pos x="T0" y="T1"/>
                  </a:cxn>
                  <a:cxn ang="T11">
                    <a:pos x="T2" y="T3"/>
                  </a:cxn>
                  <a:cxn ang="T12">
                    <a:pos x="T4" y="T5"/>
                  </a:cxn>
                  <a:cxn ang="T13">
                    <a:pos x="T6" y="T7"/>
                  </a:cxn>
                  <a:cxn ang="T14">
                    <a:pos x="T8" y="T9"/>
                  </a:cxn>
                </a:cxnLst>
                <a:rect l="T15" t="T16" r="T17" b="T18"/>
                <a:pathLst>
                  <a:path w="381" h="21">
                    <a:moveTo>
                      <a:pt x="355" y="0"/>
                    </a:moveTo>
                    <a:lnTo>
                      <a:pt x="0" y="0"/>
                    </a:lnTo>
                    <a:lnTo>
                      <a:pt x="26" y="20"/>
                    </a:lnTo>
                    <a:lnTo>
                      <a:pt x="380" y="20"/>
                    </a:lnTo>
                    <a:lnTo>
                      <a:pt x="355" y="0"/>
                    </a:lnTo>
                  </a:path>
                </a:pathLst>
              </a:custGeom>
              <a:solidFill>
                <a:srgbClr val="F6BF69"/>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4" name="Freeform 39">
                <a:extLst>
                  <a:ext uri="{FF2B5EF4-FFF2-40B4-BE49-F238E27FC236}">
                    <a16:creationId xmlns:a16="http://schemas.microsoft.com/office/drawing/2014/main" id="{3540F920-B043-41F4-B54A-5C005A5027B4}"/>
                  </a:ext>
                </a:extLst>
              </p:cNvPr>
              <p:cNvSpPr>
                <a:spLocks noChangeAspect="1"/>
              </p:cNvSpPr>
              <p:nvPr/>
            </p:nvSpPr>
            <p:spPr bwMode="auto">
              <a:xfrm>
                <a:off x="3704" y="1301"/>
                <a:ext cx="356" cy="78"/>
              </a:xfrm>
              <a:custGeom>
                <a:avLst/>
                <a:gdLst>
                  <a:gd name="T0" fmla="*/ 355 w 356"/>
                  <a:gd name="T1" fmla="*/ 77 h 78"/>
                  <a:gd name="T2" fmla="*/ 0 w 356"/>
                  <a:gd name="T3" fmla="*/ 77 h 78"/>
                  <a:gd name="T4" fmla="*/ 0 w 356"/>
                  <a:gd name="T5" fmla="*/ 0 h 78"/>
                  <a:gd name="T6" fmla="*/ 355 w 356"/>
                  <a:gd name="T7" fmla="*/ 0 h 78"/>
                  <a:gd name="T8" fmla="*/ 355 w 356"/>
                  <a:gd name="T9" fmla="*/ 77 h 78"/>
                  <a:gd name="T10" fmla="*/ 0 60000 65536"/>
                  <a:gd name="T11" fmla="*/ 0 60000 65536"/>
                  <a:gd name="T12" fmla="*/ 0 60000 65536"/>
                  <a:gd name="T13" fmla="*/ 0 60000 65536"/>
                  <a:gd name="T14" fmla="*/ 0 60000 65536"/>
                  <a:gd name="T15" fmla="*/ 0 w 356"/>
                  <a:gd name="T16" fmla="*/ 0 h 78"/>
                  <a:gd name="T17" fmla="*/ 356 w 356"/>
                  <a:gd name="T18" fmla="*/ 78 h 78"/>
                </a:gdLst>
                <a:ahLst/>
                <a:cxnLst>
                  <a:cxn ang="T10">
                    <a:pos x="T0" y="T1"/>
                  </a:cxn>
                  <a:cxn ang="T11">
                    <a:pos x="T2" y="T3"/>
                  </a:cxn>
                  <a:cxn ang="T12">
                    <a:pos x="T4" y="T5"/>
                  </a:cxn>
                  <a:cxn ang="T13">
                    <a:pos x="T6" y="T7"/>
                  </a:cxn>
                  <a:cxn ang="T14">
                    <a:pos x="T8" y="T9"/>
                  </a:cxn>
                </a:cxnLst>
                <a:rect l="T15" t="T16" r="T17" b="T18"/>
                <a:pathLst>
                  <a:path w="356" h="78">
                    <a:moveTo>
                      <a:pt x="355" y="77"/>
                    </a:moveTo>
                    <a:lnTo>
                      <a:pt x="0" y="77"/>
                    </a:lnTo>
                    <a:lnTo>
                      <a:pt x="0" y="0"/>
                    </a:lnTo>
                    <a:lnTo>
                      <a:pt x="355" y="0"/>
                    </a:lnTo>
                    <a:lnTo>
                      <a:pt x="355" y="77"/>
                    </a:lnTo>
                  </a:path>
                </a:pathLst>
              </a:custGeom>
              <a:solidFill>
                <a:srgbClr val="B2B2B2"/>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5" name="Freeform 40">
                <a:extLst>
                  <a:ext uri="{FF2B5EF4-FFF2-40B4-BE49-F238E27FC236}">
                    <a16:creationId xmlns:a16="http://schemas.microsoft.com/office/drawing/2014/main" id="{1E527B04-0035-40D7-8394-B5FC9744437F}"/>
                  </a:ext>
                </a:extLst>
              </p:cNvPr>
              <p:cNvSpPr>
                <a:spLocks noChangeAspect="1"/>
              </p:cNvSpPr>
              <p:nvPr/>
            </p:nvSpPr>
            <p:spPr bwMode="auto">
              <a:xfrm>
                <a:off x="3578" y="1038"/>
                <a:ext cx="457" cy="240"/>
              </a:xfrm>
              <a:custGeom>
                <a:avLst/>
                <a:gdLst>
                  <a:gd name="T0" fmla="*/ 456 w 457"/>
                  <a:gd name="T1" fmla="*/ 239 h 240"/>
                  <a:gd name="T2" fmla="*/ 99 w 457"/>
                  <a:gd name="T3" fmla="*/ 239 h 240"/>
                  <a:gd name="T4" fmla="*/ 99 w 457"/>
                  <a:gd name="T5" fmla="*/ 203 h 240"/>
                  <a:gd name="T6" fmla="*/ 98 w 457"/>
                  <a:gd name="T7" fmla="*/ 170 h 240"/>
                  <a:gd name="T8" fmla="*/ 96 w 457"/>
                  <a:gd name="T9" fmla="*/ 156 h 240"/>
                  <a:gd name="T10" fmla="*/ 95 w 457"/>
                  <a:gd name="T11" fmla="*/ 142 h 240"/>
                  <a:gd name="T12" fmla="*/ 92 w 457"/>
                  <a:gd name="T13" fmla="*/ 126 h 240"/>
                  <a:gd name="T14" fmla="*/ 86 w 457"/>
                  <a:gd name="T15" fmla="*/ 112 h 240"/>
                  <a:gd name="T16" fmla="*/ 82 w 457"/>
                  <a:gd name="T17" fmla="*/ 99 h 240"/>
                  <a:gd name="T18" fmla="*/ 75 w 457"/>
                  <a:gd name="T19" fmla="*/ 86 h 240"/>
                  <a:gd name="T20" fmla="*/ 67 w 457"/>
                  <a:gd name="T21" fmla="*/ 70 h 240"/>
                  <a:gd name="T22" fmla="*/ 58 w 457"/>
                  <a:gd name="T23" fmla="*/ 56 h 240"/>
                  <a:gd name="T24" fmla="*/ 48 w 457"/>
                  <a:gd name="T25" fmla="*/ 43 h 240"/>
                  <a:gd name="T26" fmla="*/ 34 w 457"/>
                  <a:gd name="T27" fmla="*/ 29 h 240"/>
                  <a:gd name="T28" fmla="*/ 18 w 457"/>
                  <a:gd name="T29" fmla="*/ 16 h 240"/>
                  <a:gd name="T30" fmla="*/ 0 w 457"/>
                  <a:gd name="T31" fmla="*/ 0 h 240"/>
                  <a:gd name="T32" fmla="*/ 354 w 457"/>
                  <a:gd name="T33" fmla="*/ 0 h 240"/>
                  <a:gd name="T34" fmla="*/ 373 w 457"/>
                  <a:gd name="T35" fmla="*/ 16 h 240"/>
                  <a:gd name="T36" fmla="*/ 387 w 457"/>
                  <a:gd name="T37" fmla="*/ 29 h 240"/>
                  <a:gd name="T38" fmla="*/ 402 w 457"/>
                  <a:gd name="T39" fmla="*/ 43 h 240"/>
                  <a:gd name="T40" fmla="*/ 414 w 457"/>
                  <a:gd name="T41" fmla="*/ 56 h 240"/>
                  <a:gd name="T42" fmla="*/ 422 w 457"/>
                  <a:gd name="T43" fmla="*/ 70 h 240"/>
                  <a:gd name="T44" fmla="*/ 431 w 457"/>
                  <a:gd name="T45" fmla="*/ 86 h 240"/>
                  <a:gd name="T46" fmla="*/ 438 w 457"/>
                  <a:gd name="T47" fmla="*/ 99 h 240"/>
                  <a:gd name="T48" fmla="*/ 443 w 457"/>
                  <a:gd name="T49" fmla="*/ 112 h 240"/>
                  <a:gd name="T50" fmla="*/ 447 w 457"/>
                  <a:gd name="T51" fmla="*/ 126 h 240"/>
                  <a:gd name="T52" fmla="*/ 450 w 457"/>
                  <a:gd name="T53" fmla="*/ 142 h 240"/>
                  <a:gd name="T54" fmla="*/ 453 w 457"/>
                  <a:gd name="T55" fmla="*/ 156 h 240"/>
                  <a:gd name="T56" fmla="*/ 455 w 457"/>
                  <a:gd name="T57" fmla="*/ 170 h 240"/>
                  <a:gd name="T58" fmla="*/ 456 w 457"/>
                  <a:gd name="T59" fmla="*/ 203 h 240"/>
                  <a:gd name="T60" fmla="*/ 456 w 457"/>
                  <a:gd name="T61" fmla="*/ 239 h 24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57"/>
                  <a:gd name="T94" fmla="*/ 0 h 240"/>
                  <a:gd name="T95" fmla="*/ 457 w 457"/>
                  <a:gd name="T96" fmla="*/ 240 h 24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57" h="240">
                    <a:moveTo>
                      <a:pt x="456" y="239"/>
                    </a:moveTo>
                    <a:lnTo>
                      <a:pt x="99" y="239"/>
                    </a:lnTo>
                    <a:lnTo>
                      <a:pt x="99" y="203"/>
                    </a:lnTo>
                    <a:lnTo>
                      <a:pt x="98" y="170"/>
                    </a:lnTo>
                    <a:lnTo>
                      <a:pt x="96" y="156"/>
                    </a:lnTo>
                    <a:lnTo>
                      <a:pt x="95" y="142"/>
                    </a:lnTo>
                    <a:lnTo>
                      <a:pt x="92" y="126"/>
                    </a:lnTo>
                    <a:lnTo>
                      <a:pt x="86" y="112"/>
                    </a:lnTo>
                    <a:lnTo>
                      <a:pt x="82" y="99"/>
                    </a:lnTo>
                    <a:lnTo>
                      <a:pt x="75" y="86"/>
                    </a:lnTo>
                    <a:lnTo>
                      <a:pt x="67" y="70"/>
                    </a:lnTo>
                    <a:lnTo>
                      <a:pt x="58" y="56"/>
                    </a:lnTo>
                    <a:lnTo>
                      <a:pt x="48" y="43"/>
                    </a:lnTo>
                    <a:lnTo>
                      <a:pt x="34" y="29"/>
                    </a:lnTo>
                    <a:lnTo>
                      <a:pt x="18" y="16"/>
                    </a:lnTo>
                    <a:lnTo>
                      <a:pt x="0" y="0"/>
                    </a:lnTo>
                    <a:lnTo>
                      <a:pt x="354" y="0"/>
                    </a:lnTo>
                    <a:lnTo>
                      <a:pt x="373" y="16"/>
                    </a:lnTo>
                    <a:lnTo>
                      <a:pt x="387" y="29"/>
                    </a:lnTo>
                    <a:lnTo>
                      <a:pt x="402" y="43"/>
                    </a:lnTo>
                    <a:lnTo>
                      <a:pt x="414" y="56"/>
                    </a:lnTo>
                    <a:lnTo>
                      <a:pt x="422" y="70"/>
                    </a:lnTo>
                    <a:lnTo>
                      <a:pt x="431" y="86"/>
                    </a:lnTo>
                    <a:lnTo>
                      <a:pt x="438" y="99"/>
                    </a:lnTo>
                    <a:lnTo>
                      <a:pt x="443" y="112"/>
                    </a:lnTo>
                    <a:lnTo>
                      <a:pt x="447" y="126"/>
                    </a:lnTo>
                    <a:lnTo>
                      <a:pt x="450" y="142"/>
                    </a:lnTo>
                    <a:lnTo>
                      <a:pt x="453" y="156"/>
                    </a:lnTo>
                    <a:lnTo>
                      <a:pt x="455" y="170"/>
                    </a:lnTo>
                    <a:lnTo>
                      <a:pt x="456" y="203"/>
                    </a:lnTo>
                    <a:lnTo>
                      <a:pt x="456" y="239"/>
                    </a:lnTo>
                  </a:path>
                </a:pathLst>
              </a:custGeom>
              <a:gradFill rotWithShape="0">
                <a:gsLst>
                  <a:gs pos="0">
                    <a:srgbClr val="FE9B03"/>
                  </a:gs>
                  <a:gs pos="100000">
                    <a:srgbClr val="E48B03"/>
                  </a:gs>
                </a:gsLst>
                <a:lin ang="54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nvGrpSpPr>
              <p:cNvPr id="46" name="Group 41">
                <a:extLst>
                  <a:ext uri="{FF2B5EF4-FFF2-40B4-BE49-F238E27FC236}">
                    <a16:creationId xmlns:a16="http://schemas.microsoft.com/office/drawing/2014/main" id="{CD2E6484-7996-4D44-B75F-B476702B477A}"/>
                  </a:ext>
                </a:extLst>
              </p:cNvPr>
              <p:cNvGrpSpPr>
                <a:grpSpLocks noChangeAspect="1"/>
              </p:cNvGrpSpPr>
              <p:nvPr/>
            </p:nvGrpSpPr>
            <p:grpSpPr bwMode="auto">
              <a:xfrm>
                <a:off x="3716" y="1302"/>
                <a:ext cx="343" cy="79"/>
                <a:chOff x="3716" y="1302"/>
                <a:chExt cx="343" cy="79"/>
              </a:xfrm>
            </p:grpSpPr>
            <p:sp>
              <p:nvSpPr>
                <p:cNvPr id="87" name="Freeform 42">
                  <a:extLst>
                    <a:ext uri="{FF2B5EF4-FFF2-40B4-BE49-F238E27FC236}">
                      <a16:creationId xmlns:a16="http://schemas.microsoft.com/office/drawing/2014/main" id="{E1F8D2F3-03B2-425C-9AF2-C5C7C009921D}"/>
                    </a:ext>
                  </a:extLst>
                </p:cNvPr>
                <p:cNvSpPr>
                  <a:spLocks noChangeAspect="1"/>
                </p:cNvSpPr>
                <p:nvPr/>
              </p:nvSpPr>
              <p:spPr bwMode="auto">
                <a:xfrm>
                  <a:off x="3740" y="1325"/>
                  <a:ext cx="319" cy="56"/>
                </a:xfrm>
                <a:custGeom>
                  <a:avLst/>
                  <a:gdLst>
                    <a:gd name="T0" fmla="*/ 318 w 319"/>
                    <a:gd name="T1" fmla="*/ 55 h 56"/>
                    <a:gd name="T2" fmla="*/ 0 w 319"/>
                    <a:gd name="T3" fmla="*/ 55 h 56"/>
                    <a:gd name="T4" fmla="*/ 0 w 319"/>
                    <a:gd name="T5" fmla="*/ 0 h 56"/>
                    <a:gd name="T6" fmla="*/ 318 w 319"/>
                    <a:gd name="T7" fmla="*/ 0 h 56"/>
                    <a:gd name="T8" fmla="*/ 318 w 319"/>
                    <a:gd name="T9" fmla="*/ 55 h 56"/>
                    <a:gd name="T10" fmla="*/ 0 60000 65536"/>
                    <a:gd name="T11" fmla="*/ 0 60000 65536"/>
                    <a:gd name="T12" fmla="*/ 0 60000 65536"/>
                    <a:gd name="T13" fmla="*/ 0 60000 65536"/>
                    <a:gd name="T14" fmla="*/ 0 60000 65536"/>
                    <a:gd name="T15" fmla="*/ 0 w 319"/>
                    <a:gd name="T16" fmla="*/ 0 h 56"/>
                    <a:gd name="T17" fmla="*/ 319 w 319"/>
                    <a:gd name="T18" fmla="*/ 56 h 56"/>
                  </a:gdLst>
                  <a:ahLst/>
                  <a:cxnLst>
                    <a:cxn ang="T10">
                      <a:pos x="T0" y="T1"/>
                    </a:cxn>
                    <a:cxn ang="T11">
                      <a:pos x="T2" y="T3"/>
                    </a:cxn>
                    <a:cxn ang="T12">
                      <a:pos x="T4" y="T5"/>
                    </a:cxn>
                    <a:cxn ang="T13">
                      <a:pos x="T6" y="T7"/>
                    </a:cxn>
                    <a:cxn ang="T14">
                      <a:pos x="T8" y="T9"/>
                    </a:cxn>
                  </a:cxnLst>
                  <a:rect l="T15" t="T16" r="T17" b="T18"/>
                  <a:pathLst>
                    <a:path w="319" h="56">
                      <a:moveTo>
                        <a:pt x="318" y="55"/>
                      </a:moveTo>
                      <a:lnTo>
                        <a:pt x="0" y="55"/>
                      </a:lnTo>
                      <a:lnTo>
                        <a:pt x="0" y="0"/>
                      </a:lnTo>
                      <a:lnTo>
                        <a:pt x="318" y="0"/>
                      </a:lnTo>
                      <a:lnTo>
                        <a:pt x="318" y="55"/>
                      </a:lnTo>
                    </a:path>
                  </a:pathLst>
                </a:custGeom>
                <a:solidFill>
                  <a:srgbClr val="999999"/>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8" name="Freeform 43">
                  <a:extLst>
                    <a:ext uri="{FF2B5EF4-FFF2-40B4-BE49-F238E27FC236}">
                      <a16:creationId xmlns:a16="http://schemas.microsoft.com/office/drawing/2014/main" id="{75833408-ABC9-4959-ABF1-DAC1F0E5DA86}"/>
                    </a:ext>
                  </a:extLst>
                </p:cNvPr>
                <p:cNvSpPr>
                  <a:spLocks noChangeAspect="1"/>
                </p:cNvSpPr>
                <p:nvPr/>
              </p:nvSpPr>
              <p:spPr bwMode="auto">
                <a:xfrm>
                  <a:off x="3716" y="1302"/>
                  <a:ext cx="320" cy="56"/>
                </a:xfrm>
                <a:custGeom>
                  <a:avLst/>
                  <a:gdLst>
                    <a:gd name="T0" fmla="*/ 319 w 320"/>
                    <a:gd name="T1" fmla="*/ 55 h 56"/>
                    <a:gd name="T2" fmla="*/ 0 w 320"/>
                    <a:gd name="T3" fmla="*/ 55 h 56"/>
                    <a:gd name="T4" fmla="*/ 0 w 320"/>
                    <a:gd name="T5" fmla="*/ 0 h 56"/>
                    <a:gd name="T6" fmla="*/ 319 w 320"/>
                    <a:gd name="T7" fmla="*/ 0 h 56"/>
                    <a:gd name="T8" fmla="*/ 319 w 320"/>
                    <a:gd name="T9" fmla="*/ 55 h 56"/>
                    <a:gd name="T10" fmla="*/ 0 60000 65536"/>
                    <a:gd name="T11" fmla="*/ 0 60000 65536"/>
                    <a:gd name="T12" fmla="*/ 0 60000 65536"/>
                    <a:gd name="T13" fmla="*/ 0 60000 65536"/>
                    <a:gd name="T14" fmla="*/ 0 60000 65536"/>
                    <a:gd name="T15" fmla="*/ 0 w 320"/>
                    <a:gd name="T16" fmla="*/ 0 h 56"/>
                    <a:gd name="T17" fmla="*/ 320 w 320"/>
                    <a:gd name="T18" fmla="*/ 56 h 56"/>
                  </a:gdLst>
                  <a:ahLst/>
                  <a:cxnLst>
                    <a:cxn ang="T10">
                      <a:pos x="T0" y="T1"/>
                    </a:cxn>
                    <a:cxn ang="T11">
                      <a:pos x="T2" y="T3"/>
                    </a:cxn>
                    <a:cxn ang="T12">
                      <a:pos x="T4" y="T5"/>
                    </a:cxn>
                    <a:cxn ang="T13">
                      <a:pos x="T6" y="T7"/>
                    </a:cxn>
                    <a:cxn ang="T14">
                      <a:pos x="T8" y="T9"/>
                    </a:cxn>
                  </a:cxnLst>
                  <a:rect l="T15" t="T16" r="T17" b="T18"/>
                  <a:pathLst>
                    <a:path w="320" h="56">
                      <a:moveTo>
                        <a:pt x="319" y="55"/>
                      </a:moveTo>
                      <a:lnTo>
                        <a:pt x="0" y="55"/>
                      </a:lnTo>
                      <a:lnTo>
                        <a:pt x="0" y="0"/>
                      </a:lnTo>
                      <a:lnTo>
                        <a:pt x="319" y="0"/>
                      </a:lnTo>
                      <a:lnTo>
                        <a:pt x="319" y="55"/>
                      </a:lnTo>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9" name="Freeform 44">
                  <a:extLst>
                    <a:ext uri="{FF2B5EF4-FFF2-40B4-BE49-F238E27FC236}">
                      <a16:creationId xmlns:a16="http://schemas.microsoft.com/office/drawing/2014/main" id="{9FEF12AB-100C-4375-A8DB-C9B013B5EA36}"/>
                    </a:ext>
                  </a:extLst>
                </p:cNvPr>
                <p:cNvSpPr>
                  <a:spLocks noChangeAspect="1"/>
                </p:cNvSpPr>
                <p:nvPr/>
              </p:nvSpPr>
              <p:spPr bwMode="auto">
                <a:xfrm>
                  <a:off x="3728" y="1314"/>
                  <a:ext cx="320" cy="56"/>
                </a:xfrm>
                <a:custGeom>
                  <a:avLst/>
                  <a:gdLst>
                    <a:gd name="T0" fmla="*/ 319 w 320"/>
                    <a:gd name="T1" fmla="*/ 55 h 56"/>
                    <a:gd name="T2" fmla="*/ 0 w 320"/>
                    <a:gd name="T3" fmla="*/ 55 h 56"/>
                    <a:gd name="T4" fmla="*/ 0 w 320"/>
                    <a:gd name="T5" fmla="*/ 0 h 56"/>
                    <a:gd name="T6" fmla="*/ 319 w 320"/>
                    <a:gd name="T7" fmla="*/ 0 h 56"/>
                    <a:gd name="T8" fmla="*/ 319 w 320"/>
                    <a:gd name="T9" fmla="*/ 55 h 56"/>
                    <a:gd name="T10" fmla="*/ 0 60000 65536"/>
                    <a:gd name="T11" fmla="*/ 0 60000 65536"/>
                    <a:gd name="T12" fmla="*/ 0 60000 65536"/>
                    <a:gd name="T13" fmla="*/ 0 60000 65536"/>
                    <a:gd name="T14" fmla="*/ 0 60000 65536"/>
                    <a:gd name="T15" fmla="*/ 0 w 320"/>
                    <a:gd name="T16" fmla="*/ 0 h 56"/>
                    <a:gd name="T17" fmla="*/ 320 w 320"/>
                    <a:gd name="T18" fmla="*/ 56 h 56"/>
                  </a:gdLst>
                  <a:ahLst/>
                  <a:cxnLst>
                    <a:cxn ang="T10">
                      <a:pos x="T0" y="T1"/>
                    </a:cxn>
                    <a:cxn ang="T11">
                      <a:pos x="T2" y="T3"/>
                    </a:cxn>
                    <a:cxn ang="T12">
                      <a:pos x="T4" y="T5"/>
                    </a:cxn>
                    <a:cxn ang="T13">
                      <a:pos x="T6" y="T7"/>
                    </a:cxn>
                    <a:cxn ang="T14">
                      <a:pos x="T8" y="T9"/>
                    </a:cxn>
                  </a:cxnLst>
                  <a:rect l="T15" t="T16" r="T17" b="T18"/>
                  <a:pathLst>
                    <a:path w="320" h="56">
                      <a:moveTo>
                        <a:pt x="319" y="55"/>
                      </a:moveTo>
                      <a:lnTo>
                        <a:pt x="0" y="55"/>
                      </a:lnTo>
                      <a:lnTo>
                        <a:pt x="0" y="0"/>
                      </a:lnTo>
                      <a:lnTo>
                        <a:pt x="319" y="0"/>
                      </a:lnTo>
                      <a:lnTo>
                        <a:pt x="319" y="55"/>
                      </a:lnTo>
                    </a:path>
                  </a:pathLst>
                </a:custGeom>
                <a:solidFill>
                  <a:srgbClr val="FE9B03"/>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sp>
            <p:nvSpPr>
              <p:cNvPr id="47" name="Freeform 45">
                <a:extLst>
                  <a:ext uri="{FF2B5EF4-FFF2-40B4-BE49-F238E27FC236}">
                    <a16:creationId xmlns:a16="http://schemas.microsoft.com/office/drawing/2014/main" id="{976E4454-DA3B-42FC-B9F6-85C7D363CF9E}"/>
                  </a:ext>
                </a:extLst>
              </p:cNvPr>
              <p:cNvSpPr>
                <a:spLocks noChangeAspect="1"/>
              </p:cNvSpPr>
              <p:nvPr/>
            </p:nvSpPr>
            <p:spPr bwMode="auto">
              <a:xfrm>
                <a:off x="3718" y="1306"/>
                <a:ext cx="330" cy="3"/>
              </a:xfrm>
              <a:custGeom>
                <a:avLst/>
                <a:gdLst>
                  <a:gd name="T0" fmla="*/ 329 w 330"/>
                  <a:gd name="T1" fmla="*/ 2 h 3"/>
                  <a:gd name="T2" fmla="*/ 322 w 330"/>
                  <a:gd name="T3" fmla="*/ 0 h 3"/>
                  <a:gd name="T4" fmla="*/ 0 w 330"/>
                  <a:gd name="T5" fmla="*/ 0 h 3"/>
                  <a:gd name="T6" fmla="*/ 7 w 330"/>
                  <a:gd name="T7" fmla="*/ 2 h 3"/>
                  <a:gd name="T8" fmla="*/ 329 w 330"/>
                  <a:gd name="T9" fmla="*/ 2 h 3"/>
                  <a:gd name="T10" fmla="*/ 0 60000 65536"/>
                  <a:gd name="T11" fmla="*/ 0 60000 65536"/>
                  <a:gd name="T12" fmla="*/ 0 60000 65536"/>
                  <a:gd name="T13" fmla="*/ 0 60000 65536"/>
                  <a:gd name="T14" fmla="*/ 0 60000 65536"/>
                  <a:gd name="T15" fmla="*/ 0 w 330"/>
                  <a:gd name="T16" fmla="*/ 0 h 3"/>
                  <a:gd name="T17" fmla="*/ 330 w 330"/>
                  <a:gd name="T18" fmla="*/ 3 h 3"/>
                </a:gdLst>
                <a:ahLst/>
                <a:cxnLst>
                  <a:cxn ang="T10">
                    <a:pos x="T0" y="T1"/>
                  </a:cxn>
                  <a:cxn ang="T11">
                    <a:pos x="T2" y="T3"/>
                  </a:cxn>
                  <a:cxn ang="T12">
                    <a:pos x="T4" y="T5"/>
                  </a:cxn>
                  <a:cxn ang="T13">
                    <a:pos x="T6" y="T7"/>
                  </a:cxn>
                  <a:cxn ang="T14">
                    <a:pos x="T8" y="T9"/>
                  </a:cxn>
                </a:cxnLst>
                <a:rect l="T15" t="T16" r="T17" b="T18"/>
                <a:pathLst>
                  <a:path w="330" h="3">
                    <a:moveTo>
                      <a:pt x="329" y="2"/>
                    </a:moveTo>
                    <a:lnTo>
                      <a:pt x="322" y="0"/>
                    </a:lnTo>
                    <a:lnTo>
                      <a:pt x="0" y="0"/>
                    </a:lnTo>
                    <a:lnTo>
                      <a:pt x="7" y="2"/>
                    </a:lnTo>
                    <a:lnTo>
                      <a:pt x="329" y="2"/>
                    </a:lnTo>
                  </a:path>
                </a:pathLst>
              </a:custGeom>
              <a:gradFill rotWithShape="0">
                <a:gsLst>
                  <a:gs pos="0">
                    <a:srgbClr val="667DC5"/>
                  </a:gs>
                  <a:gs pos="100000">
                    <a:srgbClr val="00279F"/>
                  </a:gs>
                </a:gsLst>
                <a:lin ang="54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8" name="Freeform 46">
                <a:extLst>
                  <a:ext uri="{FF2B5EF4-FFF2-40B4-BE49-F238E27FC236}">
                    <a16:creationId xmlns:a16="http://schemas.microsoft.com/office/drawing/2014/main" id="{5305C2E9-475D-4EFC-992C-F76BBFA177E7}"/>
                  </a:ext>
                </a:extLst>
              </p:cNvPr>
              <p:cNvSpPr>
                <a:spLocks noChangeAspect="1"/>
              </p:cNvSpPr>
              <p:nvPr/>
            </p:nvSpPr>
            <p:spPr bwMode="auto">
              <a:xfrm>
                <a:off x="3722" y="1306"/>
                <a:ext cx="7" cy="64"/>
              </a:xfrm>
              <a:custGeom>
                <a:avLst/>
                <a:gdLst>
                  <a:gd name="T0" fmla="*/ 6 w 7"/>
                  <a:gd name="T1" fmla="*/ 5 h 64"/>
                  <a:gd name="T2" fmla="*/ 6 w 7"/>
                  <a:gd name="T3" fmla="*/ 63 h 64"/>
                  <a:gd name="T4" fmla="*/ 0 w 7"/>
                  <a:gd name="T5" fmla="*/ 58 h 64"/>
                  <a:gd name="T6" fmla="*/ 0 w 7"/>
                  <a:gd name="T7" fmla="*/ 0 h 64"/>
                  <a:gd name="T8" fmla="*/ 6 w 7"/>
                  <a:gd name="T9" fmla="*/ 5 h 64"/>
                  <a:gd name="T10" fmla="*/ 0 60000 65536"/>
                  <a:gd name="T11" fmla="*/ 0 60000 65536"/>
                  <a:gd name="T12" fmla="*/ 0 60000 65536"/>
                  <a:gd name="T13" fmla="*/ 0 60000 65536"/>
                  <a:gd name="T14" fmla="*/ 0 60000 65536"/>
                  <a:gd name="T15" fmla="*/ 0 w 7"/>
                  <a:gd name="T16" fmla="*/ 0 h 64"/>
                  <a:gd name="T17" fmla="*/ 7 w 7"/>
                  <a:gd name="T18" fmla="*/ 64 h 64"/>
                </a:gdLst>
                <a:ahLst/>
                <a:cxnLst>
                  <a:cxn ang="T10">
                    <a:pos x="T0" y="T1"/>
                  </a:cxn>
                  <a:cxn ang="T11">
                    <a:pos x="T2" y="T3"/>
                  </a:cxn>
                  <a:cxn ang="T12">
                    <a:pos x="T4" y="T5"/>
                  </a:cxn>
                  <a:cxn ang="T13">
                    <a:pos x="T6" y="T7"/>
                  </a:cxn>
                  <a:cxn ang="T14">
                    <a:pos x="T8" y="T9"/>
                  </a:cxn>
                </a:cxnLst>
                <a:rect l="T15" t="T16" r="T17" b="T18"/>
                <a:pathLst>
                  <a:path w="7" h="64">
                    <a:moveTo>
                      <a:pt x="6" y="5"/>
                    </a:moveTo>
                    <a:lnTo>
                      <a:pt x="6" y="63"/>
                    </a:lnTo>
                    <a:lnTo>
                      <a:pt x="0" y="58"/>
                    </a:lnTo>
                    <a:lnTo>
                      <a:pt x="0" y="0"/>
                    </a:lnTo>
                    <a:lnTo>
                      <a:pt x="6" y="5"/>
                    </a:lnTo>
                  </a:path>
                </a:pathLst>
              </a:custGeom>
              <a:gradFill rotWithShape="0">
                <a:gsLst>
                  <a:gs pos="0">
                    <a:srgbClr val="667DC5"/>
                  </a:gs>
                  <a:gs pos="100000">
                    <a:srgbClr val="00279F"/>
                  </a:gs>
                </a:gsLst>
                <a:lin ang="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nvGrpSpPr>
              <p:cNvPr id="49" name="Group 47">
                <a:extLst>
                  <a:ext uri="{FF2B5EF4-FFF2-40B4-BE49-F238E27FC236}">
                    <a16:creationId xmlns:a16="http://schemas.microsoft.com/office/drawing/2014/main" id="{64CF4152-F7E3-4348-AC9C-5B6035BE77CD}"/>
                  </a:ext>
                </a:extLst>
              </p:cNvPr>
              <p:cNvGrpSpPr>
                <a:grpSpLocks noChangeAspect="1"/>
              </p:cNvGrpSpPr>
              <p:nvPr/>
            </p:nvGrpSpPr>
            <p:grpSpPr bwMode="auto">
              <a:xfrm>
                <a:off x="3884" y="1095"/>
                <a:ext cx="68" cy="33"/>
                <a:chOff x="3884" y="1095"/>
                <a:chExt cx="68" cy="33"/>
              </a:xfrm>
            </p:grpSpPr>
            <p:sp>
              <p:nvSpPr>
                <p:cNvPr id="85" name="Freeform 48">
                  <a:extLst>
                    <a:ext uri="{FF2B5EF4-FFF2-40B4-BE49-F238E27FC236}">
                      <a16:creationId xmlns:a16="http://schemas.microsoft.com/office/drawing/2014/main" id="{ABA5E613-4B95-494D-843E-F23EFEE919AD}"/>
                    </a:ext>
                  </a:extLst>
                </p:cNvPr>
                <p:cNvSpPr>
                  <a:spLocks noChangeAspect="1"/>
                </p:cNvSpPr>
                <p:nvPr/>
              </p:nvSpPr>
              <p:spPr bwMode="auto">
                <a:xfrm>
                  <a:off x="3884" y="1107"/>
                  <a:ext cx="68" cy="21"/>
                </a:xfrm>
                <a:custGeom>
                  <a:avLst/>
                  <a:gdLst>
                    <a:gd name="T0" fmla="*/ 0 w 68"/>
                    <a:gd name="T1" fmla="*/ 10 h 21"/>
                    <a:gd name="T2" fmla="*/ 1 w 68"/>
                    <a:gd name="T3" fmla="*/ 9 h 21"/>
                    <a:gd name="T4" fmla="*/ 3 w 68"/>
                    <a:gd name="T5" fmla="*/ 7 h 21"/>
                    <a:gd name="T6" fmla="*/ 6 w 68"/>
                    <a:gd name="T7" fmla="*/ 4 h 21"/>
                    <a:gd name="T8" fmla="*/ 10 w 68"/>
                    <a:gd name="T9" fmla="*/ 3 h 21"/>
                    <a:gd name="T10" fmla="*/ 15 w 68"/>
                    <a:gd name="T11" fmla="*/ 2 h 21"/>
                    <a:gd name="T12" fmla="*/ 20 w 68"/>
                    <a:gd name="T13" fmla="*/ 1 h 21"/>
                    <a:gd name="T14" fmla="*/ 28 w 68"/>
                    <a:gd name="T15" fmla="*/ 0 h 21"/>
                    <a:gd name="T16" fmla="*/ 34 w 68"/>
                    <a:gd name="T17" fmla="*/ 0 h 21"/>
                    <a:gd name="T18" fmla="*/ 40 w 68"/>
                    <a:gd name="T19" fmla="*/ 0 h 21"/>
                    <a:gd name="T20" fmla="*/ 47 w 68"/>
                    <a:gd name="T21" fmla="*/ 1 h 21"/>
                    <a:gd name="T22" fmla="*/ 52 w 68"/>
                    <a:gd name="T23" fmla="*/ 2 h 21"/>
                    <a:gd name="T24" fmla="*/ 57 w 68"/>
                    <a:gd name="T25" fmla="*/ 3 h 21"/>
                    <a:gd name="T26" fmla="*/ 61 w 68"/>
                    <a:gd name="T27" fmla="*/ 4 h 21"/>
                    <a:gd name="T28" fmla="*/ 64 w 68"/>
                    <a:gd name="T29" fmla="*/ 7 h 21"/>
                    <a:gd name="T30" fmla="*/ 66 w 68"/>
                    <a:gd name="T31" fmla="*/ 9 h 21"/>
                    <a:gd name="T32" fmla="*/ 67 w 68"/>
                    <a:gd name="T33" fmla="*/ 10 h 21"/>
                    <a:gd name="T34" fmla="*/ 66 w 68"/>
                    <a:gd name="T35" fmla="*/ 12 h 21"/>
                    <a:gd name="T36" fmla="*/ 64 w 68"/>
                    <a:gd name="T37" fmla="*/ 13 h 21"/>
                    <a:gd name="T38" fmla="*/ 61 w 68"/>
                    <a:gd name="T39" fmla="*/ 15 h 21"/>
                    <a:gd name="T40" fmla="*/ 57 w 68"/>
                    <a:gd name="T41" fmla="*/ 16 h 21"/>
                    <a:gd name="T42" fmla="*/ 52 w 68"/>
                    <a:gd name="T43" fmla="*/ 18 h 21"/>
                    <a:gd name="T44" fmla="*/ 47 w 68"/>
                    <a:gd name="T45" fmla="*/ 19 h 21"/>
                    <a:gd name="T46" fmla="*/ 40 w 68"/>
                    <a:gd name="T47" fmla="*/ 20 h 21"/>
                    <a:gd name="T48" fmla="*/ 34 w 68"/>
                    <a:gd name="T49" fmla="*/ 20 h 21"/>
                    <a:gd name="T50" fmla="*/ 28 w 68"/>
                    <a:gd name="T51" fmla="*/ 20 h 21"/>
                    <a:gd name="T52" fmla="*/ 20 w 68"/>
                    <a:gd name="T53" fmla="*/ 19 h 21"/>
                    <a:gd name="T54" fmla="*/ 15 w 68"/>
                    <a:gd name="T55" fmla="*/ 18 h 21"/>
                    <a:gd name="T56" fmla="*/ 10 w 68"/>
                    <a:gd name="T57" fmla="*/ 16 h 21"/>
                    <a:gd name="T58" fmla="*/ 6 w 68"/>
                    <a:gd name="T59" fmla="*/ 15 h 21"/>
                    <a:gd name="T60" fmla="*/ 3 w 68"/>
                    <a:gd name="T61" fmla="*/ 13 h 21"/>
                    <a:gd name="T62" fmla="*/ 1 w 68"/>
                    <a:gd name="T63" fmla="*/ 12 h 21"/>
                    <a:gd name="T64" fmla="*/ 0 w 68"/>
                    <a:gd name="T65" fmla="*/ 10 h 2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8"/>
                    <a:gd name="T100" fmla="*/ 0 h 21"/>
                    <a:gd name="T101" fmla="*/ 68 w 68"/>
                    <a:gd name="T102" fmla="*/ 21 h 2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8" h="21">
                      <a:moveTo>
                        <a:pt x="0" y="10"/>
                      </a:moveTo>
                      <a:lnTo>
                        <a:pt x="1" y="9"/>
                      </a:lnTo>
                      <a:lnTo>
                        <a:pt x="3" y="7"/>
                      </a:lnTo>
                      <a:lnTo>
                        <a:pt x="6" y="4"/>
                      </a:lnTo>
                      <a:lnTo>
                        <a:pt x="10" y="3"/>
                      </a:lnTo>
                      <a:lnTo>
                        <a:pt x="15" y="2"/>
                      </a:lnTo>
                      <a:lnTo>
                        <a:pt x="20" y="1"/>
                      </a:lnTo>
                      <a:lnTo>
                        <a:pt x="28" y="0"/>
                      </a:lnTo>
                      <a:lnTo>
                        <a:pt x="34" y="0"/>
                      </a:lnTo>
                      <a:lnTo>
                        <a:pt x="40" y="0"/>
                      </a:lnTo>
                      <a:lnTo>
                        <a:pt x="47" y="1"/>
                      </a:lnTo>
                      <a:lnTo>
                        <a:pt x="52" y="2"/>
                      </a:lnTo>
                      <a:lnTo>
                        <a:pt x="57" y="3"/>
                      </a:lnTo>
                      <a:lnTo>
                        <a:pt x="61" y="4"/>
                      </a:lnTo>
                      <a:lnTo>
                        <a:pt x="64" y="7"/>
                      </a:lnTo>
                      <a:lnTo>
                        <a:pt x="66" y="9"/>
                      </a:lnTo>
                      <a:lnTo>
                        <a:pt x="67" y="10"/>
                      </a:lnTo>
                      <a:lnTo>
                        <a:pt x="66" y="12"/>
                      </a:lnTo>
                      <a:lnTo>
                        <a:pt x="64" y="13"/>
                      </a:lnTo>
                      <a:lnTo>
                        <a:pt x="61" y="15"/>
                      </a:lnTo>
                      <a:lnTo>
                        <a:pt x="57" y="16"/>
                      </a:lnTo>
                      <a:lnTo>
                        <a:pt x="52" y="18"/>
                      </a:lnTo>
                      <a:lnTo>
                        <a:pt x="47" y="19"/>
                      </a:lnTo>
                      <a:lnTo>
                        <a:pt x="40" y="20"/>
                      </a:lnTo>
                      <a:lnTo>
                        <a:pt x="34" y="20"/>
                      </a:lnTo>
                      <a:lnTo>
                        <a:pt x="28" y="20"/>
                      </a:lnTo>
                      <a:lnTo>
                        <a:pt x="20" y="19"/>
                      </a:lnTo>
                      <a:lnTo>
                        <a:pt x="15" y="18"/>
                      </a:lnTo>
                      <a:lnTo>
                        <a:pt x="10" y="16"/>
                      </a:lnTo>
                      <a:lnTo>
                        <a:pt x="6" y="15"/>
                      </a:lnTo>
                      <a:lnTo>
                        <a:pt x="3" y="13"/>
                      </a:lnTo>
                      <a:lnTo>
                        <a:pt x="1" y="12"/>
                      </a:lnTo>
                      <a:lnTo>
                        <a:pt x="0" y="10"/>
                      </a:lnTo>
                    </a:path>
                  </a:pathLst>
                </a:custGeom>
                <a:solidFill>
                  <a:srgbClr val="CECEC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6" name="Freeform 49">
                  <a:extLst>
                    <a:ext uri="{FF2B5EF4-FFF2-40B4-BE49-F238E27FC236}">
                      <a16:creationId xmlns:a16="http://schemas.microsoft.com/office/drawing/2014/main" id="{578D5B52-949F-40C1-94CB-96E4A1DCAB1C}"/>
                    </a:ext>
                  </a:extLst>
                </p:cNvPr>
                <p:cNvSpPr>
                  <a:spLocks noChangeAspect="1"/>
                </p:cNvSpPr>
                <p:nvPr/>
              </p:nvSpPr>
              <p:spPr bwMode="auto">
                <a:xfrm>
                  <a:off x="3884" y="1095"/>
                  <a:ext cx="68" cy="22"/>
                </a:xfrm>
                <a:custGeom>
                  <a:avLst/>
                  <a:gdLst>
                    <a:gd name="T0" fmla="*/ 0 w 68"/>
                    <a:gd name="T1" fmla="*/ 11 h 22"/>
                    <a:gd name="T2" fmla="*/ 1 w 68"/>
                    <a:gd name="T3" fmla="*/ 10 h 22"/>
                    <a:gd name="T4" fmla="*/ 3 w 68"/>
                    <a:gd name="T5" fmla="*/ 8 h 22"/>
                    <a:gd name="T6" fmla="*/ 6 w 68"/>
                    <a:gd name="T7" fmla="*/ 5 h 22"/>
                    <a:gd name="T8" fmla="*/ 10 w 68"/>
                    <a:gd name="T9" fmla="*/ 4 h 22"/>
                    <a:gd name="T10" fmla="*/ 15 w 68"/>
                    <a:gd name="T11" fmla="*/ 2 h 22"/>
                    <a:gd name="T12" fmla="*/ 20 w 68"/>
                    <a:gd name="T13" fmla="*/ 1 h 22"/>
                    <a:gd name="T14" fmla="*/ 28 w 68"/>
                    <a:gd name="T15" fmla="*/ 0 h 22"/>
                    <a:gd name="T16" fmla="*/ 34 w 68"/>
                    <a:gd name="T17" fmla="*/ 0 h 22"/>
                    <a:gd name="T18" fmla="*/ 40 w 68"/>
                    <a:gd name="T19" fmla="*/ 0 h 22"/>
                    <a:gd name="T20" fmla="*/ 47 w 68"/>
                    <a:gd name="T21" fmla="*/ 1 h 22"/>
                    <a:gd name="T22" fmla="*/ 52 w 68"/>
                    <a:gd name="T23" fmla="*/ 2 h 22"/>
                    <a:gd name="T24" fmla="*/ 57 w 68"/>
                    <a:gd name="T25" fmla="*/ 4 h 22"/>
                    <a:gd name="T26" fmla="*/ 61 w 68"/>
                    <a:gd name="T27" fmla="*/ 5 h 22"/>
                    <a:gd name="T28" fmla="*/ 64 w 68"/>
                    <a:gd name="T29" fmla="*/ 8 h 22"/>
                    <a:gd name="T30" fmla="*/ 66 w 68"/>
                    <a:gd name="T31" fmla="*/ 10 h 22"/>
                    <a:gd name="T32" fmla="*/ 67 w 68"/>
                    <a:gd name="T33" fmla="*/ 11 h 22"/>
                    <a:gd name="T34" fmla="*/ 66 w 68"/>
                    <a:gd name="T35" fmla="*/ 12 h 22"/>
                    <a:gd name="T36" fmla="*/ 64 w 68"/>
                    <a:gd name="T37" fmla="*/ 14 h 22"/>
                    <a:gd name="T38" fmla="*/ 61 w 68"/>
                    <a:gd name="T39" fmla="*/ 16 h 22"/>
                    <a:gd name="T40" fmla="*/ 57 w 68"/>
                    <a:gd name="T41" fmla="*/ 17 h 22"/>
                    <a:gd name="T42" fmla="*/ 52 w 68"/>
                    <a:gd name="T43" fmla="*/ 19 h 22"/>
                    <a:gd name="T44" fmla="*/ 47 w 68"/>
                    <a:gd name="T45" fmla="*/ 20 h 22"/>
                    <a:gd name="T46" fmla="*/ 40 w 68"/>
                    <a:gd name="T47" fmla="*/ 21 h 22"/>
                    <a:gd name="T48" fmla="*/ 34 w 68"/>
                    <a:gd name="T49" fmla="*/ 21 h 22"/>
                    <a:gd name="T50" fmla="*/ 28 w 68"/>
                    <a:gd name="T51" fmla="*/ 21 h 22"/>
                    <a:gd name="T52" fmla="*/ 20 w 68"/>
                    <a:gd name="T53" fmla="*/ 20 h 22"/>
                    <a:gd name="T54" fmla="*/ 15 w 68"/>
                    <a:gd name="T55" fmla="*/ 19 h 22"/>
                    <a:gd name="T56" fmla="*/ 10 w 68"/>
                    <a:gd name="T57" fmla="*/ 17 h 22"/>
                    <a:gd name="T58" fmla="*/ 6 w 68"/>
                    <a:gd name="T59" fmla="*/ 16 h 22"/>
                    <a:gd name="T60" fmla="*/ 3 w 68"/>
                    <a:gd name="T61" fmla="*/ 14 h 22"/>
                    <a:gd name="T62" fmla="*/ 1 w 68"/>
                    <a:gd name="T63" fmla="*/ 12 h 22"/>
                    <a:gd name="T64" fmla="*/ 0 w 68"/>
                    <a:gd name="T65" fmla="*/ 11 h 2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8"/>
                    <a:gd name="T100" fmla="*/ 0 h 22"/>
                    <a:gd name="T101" fmla="*/ 68 w 68"/>
                    <a:gd name="T102" fmla="*/ 22 h 2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8" h="22">
                      <a:moveTo>
                        <a:pt x="0" y="11"/>
                      </a:moveTo>
                      <a:lnTo>
                        <a:pt x="1" y="10"/>
                      </a:lnTo>
                      <a:lnTo>
                        <a:pt x="3" y="8"/>
                      </a:lnTo>
                      <a:lnTo>
                        <a:pt x="6" y="5"/>
                      </a:lnTo>
                      <a:lnTo>
                        <a:pt x="10" y="4"/>
                      </a:lnTo>
                      <a:lnTo>
                        <a:pt x="15" y="2"/>
                      </a:lnTo>
                      <a:lnTo>
                        <a:pt x="20" y="1"/>
                      </a:lnTo>
                      <a:lnTo>
                        <a:pt x="28" y="0"/>
                      </a:lnTo>
                      <a:lnTo>
                        <a:pt x="34" y="0"/>
                      </a:lnTo>
                      <a:lnTo>
                        <a:pt x="40" y="0"/>
                      </a:lnTo>
                      <a:lnTo>
                        <a:pt x="47" y="1"/>
                      </a:lnTo>
                      <a:lnTo>
                        <a:pt x="52" y="2"/>
                      </a:lnTo>
                      <a:lnTo>
                        <a:pt x="57" y="4"/>
                      </a:lnTo>
                      <a:lnTo>
                        <a:pt x="61" y="5"/>
                      </a:lnTo>
                      <a:lnTo>
                        <a:pt x="64" y="8"/>
                      </a:lnTo>
                      <a:lnTo>
                        <a:pt x="66" y="10"/>
                      </a:lnTo>
                      <a:lnTo>
                        <a:pt x="67" y="11"/>
                      </a:lnTo>
                      <a:lnTo>
                        <a:pt x="66" y="12"/>
                      </a:lnTo>
                      <a:lnTo>
                        <a:pt x="64" y="14"/>
                      </a:lnTo>
                      <a:lnTo>
                        <a:pt x="61" y="16"/>
                      </a:lnTo>
                      <a:lnTo>
                        <a:pt x="57" y="17"/>
                      </a:lnTo>
                      <a:lnTo>
                        <a:pt x="52" y="19"/>
                      </a:lnTo>
                      <a:lnTo>
                        <a:pt x="47" y="20"/>
                      </a:lnTo>
                      <a:lnTo>
                        <a:pt x="40" y="21"/>
                      </a:lnTo>
                      <a:lnTo>
                        <a:pt x="34" y="21"/>
                      </a:lnTo>
                      <a:lnTo>
                        <a:pt x="28" y="21"/>
                      </a:lnTo>
                      <a:lnTo>
                        <a:pt x="20" y="20"/>
                      </a:lnTo>
                      <a:lnTo>
                        <a:pt x="15" y="19"/>
                      </a:lnTo>
                      <a:lnTo>
                        <a:pt x="10" y="17"/>
                      </a:lnTo>
                      <a:lnTo>
                        <a:pt x="6" y="16"/>
                      </a:lnTo>
                      <a:lnTo>
                        <a:pt x="3" y="14"/>
                      </a:lnTo>
                      <a:lnTo>
                        <a:pt x="1" y="12"/>
                      </a:lnTo>
                      <a:lnTo>
                        <a:pt x="0" y="11"/>
                      </a:lnTo>
                    </a:path>
                  </a:pathLst>
                </a:custGeom>
                <a:solidFill>
                  <a:srgbClr val="CECEC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grpSp>
            <p:nvGrpSpPr>
              <p:cNvPr id="50" name="Group 50">
                <a:extLst>
                  <a:ext uri="{FF2B5EF4-FFF2-40B4-BE49-F238E27FC236}">
                    <a16:creationId xmlns:a16="http://schemas.microsoft.com/office/drawing/2014/main" id="{B849390B-8BA4-4809-B067-C44CCCC0A97E}"/>
                  </a:ext>
                </a:extLst>
              </p:cNvPr>
              <p:cNvGrpSpPr>
                <a:grpSpLocks noChangeAspect="1"/>
              </p:cNvGrpSpPr>
              <p:nvPr/>
            </p:nvGrpSpPr>
            <p:grpSpPr bwMode="auto">
              <a:xfrm>
                <a:off x="3795" y="1095"/>
                <a:ext cx="66" cy="33"/>
                <a:chOff x="3795" y="1095"/>
                <a:chExt cx="66" cy="33"/>
              </a:xfrm>
            </p:grpSpPr>
            <p:sp>
              <p:nvSpPr>
                <p:cNvPr id="83" name="Freeform 51">
                  <a:extLst>
                    <a:ext uri="{FF2B5EF4-FFF2-40B4-BE49-F238E27FC236}">
                      <a16:creationId xmlns:a16="http://schemas.microsoft.com/office/drawing/2014/main" id="{D1E5CEB2-AE15-4B08-A16E-135DBD1B5A7E}"/>
                    </a:ext>
                  </a:extLst>
                </p:cNvPr>
                <p:cNvSpPr>
                  <a:spLocks noChangeAspect="1"/>
                </p:cNvSpPr>
                <p:nvPr/>
              </p:nvSpPr>
              <p:spPr bwMode="auto">
                <a:xfrm>
                  <a:off x="3795" y="1107"/>
                  <a:ext cx="66" cy="21"/>
                </a:xfrm>
                <a:custGeom>
                  <a:avLst/>
                  <a:gdLst>
                    <a:gd name="T0" fmla="*/ 0 w 66"/>
                    <a:gd name="T1" fmla="*/ 10 h 21"/>
                    <a:gd name="T2" fmla="*/ 1 w 66"/>
                    <a:gd name="T3" fmla="*/ 9 h 21"/>
                    <a:gd name="T4" fmla="*/ 3 w 66"/>
                    <a:gd name="T5" fmla="*/ 7 h 21"/>
                    <a:gd name="T6" fmla="*/ 5 w 66"/>
                    <a:gd name="T7" fmla="*/ 4 h 21"/>
                    <a:gd name="T8" fmla="*/ 10 w 66"/>
                    <a:gd name="T9" fmla="*/ 3 h 21"/>
                    <a:gd name="T10" fmla="*/ 15 w 66"/>
                    <a:gd name="T11" fmla="*/ 2 h 21"/>
                    <a:gd name="T12" fmla="*/ 20 w 66"/>
                    <a:gd name="T13" fmla="*/ 1 h 21"/>
                    <a:gd name="T14" fmla="*/ 27 w 66"/>
                    <a:gd name="T15" fmla="*/ 0 h 21"/>
                    <a:gd name="T16" fmla="*/ 33 w 66"/>
                    <a:gd name="T17" fmla="*/ 0 h 21"/>
                    <a:gd name="T18" fmla="*/ 40 w 66"/>
                    <a:gd name="T19" fmla="*/ 0 h 21"/>
                    <a:gd name="T20" fmla="*/ 47 w 66"/>
                    <a:gd name="T21" fmla="*/ 1 h 21"/>
                    <a:gd name="T22" fmla="*/ 51 w 66"/>
                    <a:gd name="T23" fmla="*/ 2 h 21"/>
                    <a:gd name="T24" fmla="*/ 55 w 66"/>
                    <a:gd name="T25" fmla="*/ 3 h 21"/>
                    <a:gd name="T26" fmla="*/ 60 w 66"/>
                    <a:gd name="T27" fmla="*/ 4 h 21"/>
                    <a:gd name="T28" fmla="*/ 62 w 66"/>
                    <a:gd name="T29" fmla="*/ 7 h 21"/>
                    <a:gd name="T30" fmla="*/ 64 w 66"/>
                    <a:gd name="T31" fmla="*/ 9 h 21"/>
                    <a:gd name="T32" fmla="*/ 65 w 66"/>
                    <a:gd name="T33" fmla="*/ 10 h 21"/>
                    <a:gd name="T34" fmla="*/ 64 w 66"/>
                    <a:gd name="T35" fmla="*/ 12 h 21"/>
                    <a:gd name="T36" fmla="*/ 62 w 66"/>
                    <a:gd name="T37" fmla="*/ 13 h 21"/>
                    <a:gd name="T38" fmla="*/ 60 w 66"/>
                    <a:gd name="T39" fmla="*/ 15 h 21"/>
                    <a:gd name="T40" fmla="*/ 55 w 66"/>
                    <a:gd name="T41" fmla="*/ 16 h 21"/>
                    <a:gd name="T42" fmla="*/ 51 w 66"/>
                    <a:gd name="T43" fmla="*/ 18 h 21"/>
                    <a:gd name="T44" fmla="*/ 47 w 66"/>
                    <a:gd name="T45" fmla="*/ 19 h 21"/>
                    <a:gd name="T46" fmla="*/ 40 w 66"/>
                    <a:gd name="T47" fmla="*/ 20 h 21"/>
                    <a:gd name="T48" fmla="*/ 33 w 66"/>
                    <a:gd name="T49" fmla="*/ 20 h 21"/>
                    <a:gd name="T50" fmla="*/ 27 w 66"/>
                    <a:gd name="T51" fmla="*/ 20 h 21"/>
                    <a:gd name="T52" fmla="*/ 20 w 66"/>
                    <a:gd name="T53" fmla="*/ 19 h 21"/>
                    <a:gd name="T54" fmla="*/ 15 w 66"/>
                    <a:gd name="T55" fmla="*/ 18 h 21"/>
                    <a:gd name="T56" fmla="*/ 10 w 66"/>
                    <a:gd name="T57" fmla="*/ 16 h 21"/>
                    <a:gd name="T58" fmla="*/ 5 w 66"/>
                    <a:gd name="T59" fmla="*/ 15 h 21"/>
                    <a:gd name="T60" fmla="*/ 3 w 66"/>
                    <a:gd name="T61" fmla="*/ 13 h 21"/>
                    <a:gd name="T62" fmla="*/ 1 w 66"/>
                    <a:gd name="T63" fmla="*/ 12 h 21"/>
                    <a:gd name="T64" fmla="*/ 0 w 66"/>
                    <a:gd name="T65" fmla="*/ 10 h 2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6"/>
                    <a:gd name="T100" fmla="*/ 0 h 21"/>
                    <a:gd name="T101" fmla="*/ 66 w 66"/>
                    <a:gd name="T102" fmla="*/ 21 h 2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6" h="21">
                      <a:moveTo>
                        <a:pt x="0" y="10"/>
                      </a:moveTo>
                      <a:lnTo>
                        <a:pt x="1" y="9"/>
                      </a:lnTo>
                      <a:lnTo>
                        <a:pt x="3" y="7"/>
                      </a:lnTo>
                      <a:lnTo>
                        <a:pt x="5" y="4"/>
                      </a:lnTo>
                      <a:lnTo>
                        <a:pt x="10" y="3"/>
                      </a:lnTo>
                      <a:lnTo>
                        <a:pt x="15" y="2"/>
                      </a:lnTo>
                      <a:lnTo>
                        <a:pt x="20" y="1"/>
                      </a:lnTo>
                      <a:lnTo>
                        <a:pt x="27" y="0"/>
                      </a:lnTo>
                      <a:lnTo>
                        <a:pt x="33" y="0"/>
                      </a:lnTo>
                      <a:lnTo>
                        <a:pt x="40" y="0"/>
                      </a:lnTo>
                      <a:lnTo>
                        <a:pt x="47" y="1"/>
                      </a:lnTo>
                      <a:lnTo>
                        <a:pt x="51" y="2"/>
                      </a:lnTo>
                      <a:lnTo>
                        <a:pt x="55" y="3"/>
                      </a:lnTo>
                      <a:lnTo>
                        <a:pt x="60" y="4"/>
                      </a:lnTo>
                      <a:lnTo>
                        <a:pt x="62" y="7"/>
                      </a:lnTo>
                      <a:lnTo>
                        <a:pt x="64" y="9"/>
                      </a:lnTo>
                      <a:lnTo>
                        <a:pt x="65" y="10"/>
                      </a:lnTo>
                      <a:lnTo>
                        <a:pt x="64" y="12"/>
                      </a:lnTo>
                      <a:lnTo>
                        <a:pt x="62" y="13"/>
                      </a:lnTo>
                      <a:lnTo>
                        <a:pt x="60" y="15"/>
                      </a:lnTo>
                      <a:lnTo>
                        <a:pt x="55" y="16"/>
                      </a:lnTo>
                      <a:lnTo>
                        <a:pt x="51" y="18"/>
                      </a:lnTo>
                      <a:lnTo>
                        <a:pt x="47" y="19"/>
                      </a:lnTo>
                      <a:lnTo>
                        <a:pt x="40" y="20"/>
                      </a:lnTo>
                      <a:lnTo>
                        <a:pt x="33" y="20"/>
                      </a:lnTo>
                      <a:lnTo>
                        <a:pt x="27" y="20"/>
                      </a:lnTo>
                      <a:lnTo>
                        <a:pt x="20" y="19"/>
                      </a:lnTo>
                      <a:lnTo>
                        <a:pt x="15" y="18"/>
                      </a:lnTo>
                      <a:lnTo>
                        <a:pt x="10" y="16"/>
                      </a:lnTo>
                      <a:lnTo>
                        <a:pt x="5" y="15"/>
                      </a:lnTo>
                      <a:lnTo>
                        <a:pt x="3" y="13"/>
                      </a:lnTo>
                      <a:lnTo>
                        <a:pt x="1" y="12"/>
                      </a:lnTo>
                      <a:lnTo>
                        <a:pt x="0" y="10"/>
                      </a:lnTo>
                    </a:path>
                  </a:pathLst>
                </a:custGeom>
                <a:solidFill>
                  <a:srgbClr val="CECEC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4" name="Freeform 52">
                  <a:extLst>
                    <a:ext uri="{FF2B5EF4-FFF2-40B4-BE49-F238E27FC236}">
                      <a16:creationId xmlns:a16="http://schemas.microsoft.com/office/drawing/2014/main" id="{4532DBD8-DF3C-49DA-B61E-FCAD6E5E28E7}"/>
                    </a:ext>
                  </a:extLst>
                </p:cNvPr>
                <p:cNvSpPr>
                  <a:spLocks noChangeAspect="1"/>
                </p:cNvSpPr>
                <p:nvPr/>
              </p:nvSpPr>
              <p:spPr bwMode="auto">
                <a:xfrm>
                  <a:off x="3795" y="1095"/>
                  <a:ext cx="66" cy="22"/>
                </a:xfrm>
                <a:custGeom>
                  <a:avLst/>
                  <a:gdLst>
                    <a:gd name="T0" fmla="*/ 0 w 66"/>
                    <a:gd name="T1" fmla="*/ 11 h 22"/>
                    <a:gd name="T2" fmla="*/ 1 w 66"/>
                    <a:gd name="T3" fmla="*/ 10 h 22"/>
                    <a:gd name="T4" fmla="*/ 3 w 66"/>
                    <a:gd name="T5" fmla="*/ 8 h 22"/>
                    <a:gd name="T6" fmla="*/ 5 w 66"/>
                    <a:gd name="T7" fmla="*/ 5 h 22"/>
                    <a:gd name="T8" fmla="*/ 10 w 66"/>
                    <a:gd name="T9" fmla="*/ 4 h 22"/>
                    <a:gd name="T10" fmla="*/ 15 w 66"/>
                    <a:gd name="T11" fmla="*/ 2 h 22"/>
                    <a:gd name="T12" fmla="*/ 20 w 66"/>
                    <a:gd name="T13" fmla="*/ 1 h 22"/>
                    <a:gd name="T14" fmla="*/ 27 w 66"/>
                    <a:gd name="T15" fmla="*/ 0 h 22"/>
                    <a:gd name="T16" fmla="*/ 33 w 66"/>
                    <a:gd name="T17" fmla="*/ 0 h 22"/>
                    <a:gd name="T18" fmla="*/ 40 w 66"/>
                    <a:gd name="T19" fmla="*/ 0 h 22"/>
                    <a:gd name="T20" fmla="*/ 47 w 66"/>
                    <a:gd name="T21" fmla="*/ 1 h 22"/>
                    <a:gd name="T22" fmla="*/ 51 w 66"/>
                    <a:gd name="T23" fmla="*/ 2 h 22"/>
                    <a:gd name="T24" fmla="*/ 55 w 66"/>
                    <a:gd name="T25" fmla="*/ 4 h 22"/>
                    <a:gd name="T26" fmla="*/ 60 w 66"/>
                    <a:gd name="T27" fmla="*/ 5 h 22"/>
                    <a:gd name="T28" fmla="*/ 62 w 66"/>
                    <a:gd name="T29" fmla="*/ 8 h 22"/>
                    <a:gd name="T30" fmla="*/ 64 w 66"/>
                    <a:gd name="T31" fmla="*/ 10 h 22"/>
                    <a:gd name="T32" fmla="*/ 65 w 66"/>
                    <a:gd name="T33" fmla="*/ 11 h 22"/>
                    <a:gd name="T34" fmla="*/ 64 w 66"/>
                    <a:gd name="T35" fmla="*/ 12 h 22"/>
                    <a:gd name="T36" fmla="*/ 62 w 66"/>
                    <a:gd name="T37" fmla="*/ 14 h 22"/>
                    <a:gd name="T38" fmla="*/ 60 w 66"/>
                    <a:gd name="T39" fmla="*/ 16 h 22"/>
                    <a:gd name="T40" fmla="*/ 55 w 66"/>
                    <a:gd name="T41" fmla="*/ 17 h 22"/>
                    <a:gd name="T42" fmla="*/ 51 w 66"/>
                    <a:gd name="T43" fmla="*/ 19 h 22"/>
                    <a:gd name="T44" fmla="*/ 47 w 66"/>
                    <a:gd name="T45" fmla="*/ 20 h 22"/>
                    <a:gd name="T46" fmla="*/ 40 w 66"/>
                    <a:gd name="T47" fmla="*/ 21 h 22"/>
                    <a:gd name="T48" fmla="*/ 33 w 66"/>
                    <a:gd name="T49" fmla="*/ 21 h 22"/>
                    <a:gd name="T50" fmla="*/ 27 w 66"/>
                    <a:gd name="T51" fmla="*/ 21 h 22"/>
                    <a:gd name="T52" fmla="*/ 20 w 66"/>
                    <a:gd name="T53" fmla="*/ 20 h 22"/>
                    <a:gd name="T54" fmla="*/ 15 w 66"/>
                    <a:gd name="T55" fmla="*/ 19 h 22"/>
                    <a:gd name="T56" fmla="*/ 10 w 66"/>
                    <a:gd name="T57" fmla="*/ 17 h 22"/>
                    <a:gd name="T58" fmla="*/ 5 w 66"/>
                    <a:gd name="T59" fmla="*/ 16 h 22"/>
                    <a:gd name="T60" fmla="*/ 3 w 66"/>
                    <a:gd name="T61" fmla="*/ 14 h 22"/>
                    <a:gd name="T62" fmla="*/ 1 w 66"/>
                    <a:gd name="T63" fmla="*/ 12 h 22"/>
                    <a:gd name="T64" fmla="*/ 0 w 66"/>
                    <a:gd name="T65" fmla="*/ 11 h 2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6"/>
                    <a:gd name="T100" fmla="*/ 0 h 22"/>
                    <a:gd name="T101" fmla="*/ 66 w 66"/>
                    <a:gd name="T102" fmla="*/ 22 h 2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6" h="22">
                      <a:moveTo>
                        <a:pt x="0" y="11"/>
                      </a:moveTo>
                      <a:lnTo>
                        <a:pt x="1" y="10"/>
                      </a:lnTo>
                      <a:lnTo>
                        <a:pt x="3" y="8"/>
                      </a:lnTo>
                      <a:lnTo>
                        <a:pt x="5" y="5"/>
                      </a:lnTo>
                      <a:lnTo>
                        <a:pt x="10" y="4"/>
                      </a:lnTo>
                      <a:lnTo>
                        <a:pt x="15" y="2"/>
                      </a:lnTo>
                      <a:lnTo>
                        <a:pt x="20" y="1"/>
                      </a:lnTo>
                      <a:lnTo>
                        <a:pt x="27" y="0"/>
                      </a:lnTo>
                      <a:lnTo>
                        <a:pt x="33" y="0"/>
                      </a:lnTo>
                      <a:lnTo>
                        <a:pt x="40" y="0"/>
                      </a:lnTo>
                      <a:lnTo>
                        <a:pt x="47" y="1"/>
                      </a:lnTo>
                      <a:lnTo>
                        <a:pt x="51" y="2"/>
                      </a:lnTo>
                      <a:lnTo>
                        <a:pt x="55" y="4"/>
                      </a:lnTo>
                      <a:lnTo>
                        <a:pt x="60" y="5"/>
                      </a:lnTo>
                      <a:lnTo>
                        <a:pt x="62" y="8"/>
                      </a:lnTo>
                      <a:lnTo>
                        <a:pt x="64" y="10"/>
                      </a:lnTo>
                      <a:lnTo>
                        <a:pt x="65" y="11"/>
                      </a:lnTo>
                      <a:lnTo>
                        <a:pt x="64" y="12"/>
                      </a:lnTo>
                      <a:lnTo>
                        <a:pt x="62" y="14"/>
                      </a:lnTo>
                      <a:lnTo>
                        <a:pt x="60" y="16"/>
                      </a:lnTo>
                      <a:lnTo>
                        <a:pt x="55" y="17"/>
                      </a:lnTo>
                      <a:lnTo>
                        <a:pt x="51" y="19"/>
                      </a:lnTo>
                      <a:lnTo>
                        <a:pt x="47" y="20"/>
                      </a:lnTo>
                      <a:lnTo>
                        <a:pt x="40" y="21"/>
                      </a:lnTo>
                      <a:lnTo>
                        <a:pt x="33" y="21"/>
                      </a:lnTo>
                      <a:lnTo>
                        <a:pt x="27" y="21"/>
                      </a:lnTo>
                      <a:lnTo>
                        <a:pt x="20" y="20"/>
                      </a:lnTo>
                      <a:lnTo>
                        <a:pt x="15" y="19"/>
                      </a:lnTo>
                      <a:lnTo>
                        <a:pt x="10" y="17"/>
                      </a:lnTo>
                      <a:lnTo>
                        <a:pt x="5" y="16"/>
                      </a:lnTo>
                      <a:lnTo>
                        <a:pt x="3" y="14"/>
                      </a:lnTo>
                      <a:lnTo>
                        <a:pt x="1" y="12"/>
                      </a:lnTo>
                      <a:lnTo>
                        <a:pt x="0" y="11"/>
                      </a:lnTo>
                    </a:path>
                  </a:pathLst>
                </a:custGeom>
                <a:solidFill>
                  <a:srgbClr val="CECEC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grpSp>
            <p:nvGrpSpPr>
              <p:cNvPr id="51" name="Group 53">
                <a:extLst>
                  <a:ext uri="{FF2B5EF4-FFF2-40B4-BE49-F238E27FC236}">
                    <a16:creationId xmlns:a16="http://schemas.microsoft.com/office/drawing/2014/main" id="{BE6EEF67-2E1A-4CB6-BB8B-F92594A9147B}"/>
                  </a:ext>
                </a:extLst>
              </p:cNvPr>
              <p:cNvGrpSpPr>
                <a:grpSpLocks noChangeAspect="1"/>
              </p:cNvGrpSpPr>
              <p:nvPr/>
            </p:nvGrpSpPr>
            <p:grpSpPr bwMode="auto">
              <a:xfrm>
                <a:off x="3704" y="1095"/>
                <a:ext cx="63" cy="33"/>
                <a:chOff x="3704" y="1095"/>
                <a:chExt cx="63" cy="33"/>
              </a:xfrm>
            </p:grpSpPr>
            <p:sp>
              <p:nvSpPr>
                <p:cNvPr id="81" name="Freeform 54">
                  <a:extLst>
                    <a:ext uri="{FF2B5EF4-FFF2-40B4-BE49-F238E27FC236}">
                      <a16:creationId xmlns:a16="http://schemas.microsoft.com/office/drawing/2014/main" id="{698AA196-B6D4-4100-BD49-8C9C70B374F6}"/>
                    </a:ext>
                  </a:extLst>
                </p:cNvPr>
                <p:cNvSpPr>
                  <a:spLocks noChangeAspect="1"/>
                </p:cNvSpPr>
                <p:nvPr/>
              </p:nvSpPr>
              <p:spPr bwMode="auto">
                <a:xfrm>
                  <a:off x="3704" y="1107"/>
                  <a:ext cx="63" cy="21"/>
                </a:xfrm>
                <a:custGeom>
                  <a:avLst/>
                  <a:gdLst>
                    <a:gd name="T0" fmla="*/ 0 w 63"/>
                    <a:gd name="T1" fmla="*/ 10 h 21"/>
                    <a:gd name="T2" fmla="*/ 1 w 63"/>
                    <a:gd name="T3" fmla="*/ 9 h 21"/>
                    <a:gd name="T4" fmla="*/ 2 w 63"/>
                    <a:gd name="T5" fmla="*/ 7 h 21"/>
                    <a:gd name="T6" fmla="*/ 5 w 63"/>
                    <a:gd name="T7" fmla="*/ 4 h 21"/>
                    <a:gd name="T8" fmla="*/ 9 w 63"/>
                    <a:gd name="T9" fmla="*/ 3 h 21"/>
                    <a:gd name="T10" fmla="*/ 14 w 63"/>
                    <a:gd name="T11" fmla="*/ 2 h 21"/>
                    <a:gd name="T12" fmla="*/ 19 w 63"/>
                    <a:gd name="T13" fmla="*/ 1 h 21"/>
                    <a:gd name="T14" fmla="*/ 25 w 63"/>
                    <a:gd name="T15" fmla="*/ 0 h 21"/>
                    <a:gd name="T16" fmla="*/ 31 w 63"/>
                    <a:gd name="T17" fmla="*/ 0 h 21"/>
                    <a:gd name="T18" fmla="*/ 37 w 63"/>
                    <a:gd name="T19" fmla="*/ 0 h 21"/>
                    <a:gd name="T20" fmla="*/ 43 w 63"/>
                    <a:gd name="T21" fmla="*/ 1 h 21"/>
                    <a:gd name="T22" fmla="*/ 48 w 63"/>
                    <a:gd name="T23" fmla="*/ 2 h 21"/>
                    <a:gd name="T24" fmla="*/ 52 w 63"/>
                    <a:gd name="T25" fmla="*/ 3 h 21"/>
                    <a:gd name="T26" fmla="*/ 57 w 63"/>
                    <a:gd name="T27" fmla="*/ 4 h 21"/>
                    <a:gd name="T28" fmla="*/ 60 w 63"/>
                    <a:gd name="T29" fmla="*/ 7 h 21"/>
                    <a:gd name="T30" fmla="*/ 61 w 63"/>
                    <a:gd name="T31" fmla="*/ 9 h 21"/>
                    <a:gd name="T32" fmla="*/ 62 w 63"/>
                    <a:gd name="T33" fmla="*/ 10 h 21"/>
                    <a:gd name="T34" fmla="*/ 61 w 63"/>
                    <a:gd name="T35" fmla="*/ 12 h 21"/>
                    <a:gd name="T36" fmla="*/ 60 w 63"/>
                    <a:gd name="T37" fmla="*/ 13 h 21"/>
                    <a:gd name="T38" fmla="*/ 57 w 63"/>
                    <a:gd name="T39" fmla="*/ 15 h 21"/>
                    <a:gd name="T40" fmla="*/ 52 w 63"/>
                    <a:gd name="T41" fmla="*/ 16 h 21"/>
                    <a:gd name="T42" fmla="*/ 48 w 63"/>
                    <a:gd name="T43" fmla="*/ 18 h 21"/>
                    <a:gd name="T44" fmla="*/ 43 w 63"/>
                    <a:gd name="T45" fmla="*/ 19 h 21"/>
                    <a:gd name="T46" fmla="*/ 37 w 63"/>
                    <a:gd name="T47" fmla="*/ 20 h 21"/>
                    <a:gd name="T48" fmla="*/ 31 w 63"/>
                    <a:gd name="T49" fmla="*/ 20 h 21"/>
                    <a:gd name="T50" fmla="*/ 25 w 63"/>
                    <a:gd name="T51" fmla="*/ 20 h 21"/>
                    <a:gd name="T52" fmla="*/ 19 w 63"/>
                    <a:gd name="T53" fmla="*/ 19 h 21"/>
                    <a:gd name="T54" fmla="*/ 14 w 63"/>
                    <a:gd name="T55" fmla="*/ 18 h 21"/>
                    <a:gd name="T56" fmla="*/ 9 w 63"/>
                    <a:gd name="T57" fmla="*/ 16 h 21"/>
                    <a:gd name="T58" fmla="*/ 5 w 63"/>
                    <a:gd name="T59" fmla="*/ 15 h 21"/>
                    <a:gd name="T60" fmla="*/ 2 w 63"/>
                    <a:gd name="T61" fmla="*/ 13 h 21"/>
                    <a:gd name="T62" fmla="*/ 1 w 63"/>
                    <a:gd name="T63" fmla="*/ 12 h 21"/>
                    <a:gd name="T64" fmla="*/ 0 w 63"/>
                    <a:gd name="T65" fmla="*/ 10 h 2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3"/>
                    <a:gd name="T100" fmla="*/ 0 h 21"/>
                    <a:gd name="T101" fmla="*/ 63 w 63"/>
                    <a:gd name="T102" fmla="*/ 21 h 2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3" h="21">
                      <a:moveTo>
                        <a:pt x="0" y="10"/>
                      </a:moveTo>
                      <a:lnTo>
                        <a:pt x="1" y="9"/>
                      </a:lnTo>
                      <a:lnTo>
                        <a:pt x="2" y="7"/>
                      </a:lnTo>
                      <a:lnTo>
                        <a:pt x="5" y="4"/>
                      </a:lnTo>
                      <a:lnTo>
                        <a:pt x="9" y="3"/>
                      </a:lnTo>
                      <a:lnTo>
                        <a:pt x="14" y="2"/>
                      </a:lnTo>
                      <a:lnTo>
                        <a:pt x="19" y="1"/>
                      </a:lnTo>
                      <a:lnTo>
                        <a:pt x="25" y="0"/>
                      </a:lnTo>
                      <a:lnTo>
                        <a:pt x="31" y="0"/>
                      </a:lnTo>
                      <a:lnTo>
                        <a:pt x="37" y="0"/>
                      </a:lnTo>
                      <a:lnTo>
                        <a:pt x="43" y="1"/>
                      </a:lnTo>
                      <a:lnTo>
                        <a:pt x="48" y="2"/>
                      </a:lnTo>
                      <a:lnTo>
                        <a:pt x="52" y="3"/>
                      </a:lnTo>
                      <a:lnTo>
                        <a:pt x="57" y="4"/>
                      </a:lnTo>
                      <a:lnTo>
                        <a:pt x="60" y="7"/>
                      </a:lnTo>
                      <a:lnTo>
                        <a:pt x="61" y="9"/>
                      </a:lnTo>
                      <a:lnTo>
                        <a:pt x="62" y="10"/>
                      </a:lnTo>
                      <a:lnTo>
                        <a:pt x="61" y="12"/>
                      </a:lnTo>
                      <a:lnTo>
                        <a:pt x="60" y="13"/>
                      </a:lnTo>
                      <a:lnTo>
                        <a:pt x="57" y="15"/>
                      </a:lnTo>
                      <a:lnTo>
                        <a:pt x="52" y="16"/>
                      </a:lnTo>
                      <a:lnTo>
                        <a:pt x="48" y="18"/>
                      </a:lnTo>
                      <a:lnTo>
                        <a:pt x="43" y="19"/>
                      </a:lnTo>
                      <a:lnTo>
                        <a:pt x="37" y="20"/>
                      </a:lnTo>
                      <a:lnTo>
                        <a:pt x="31" y="20"/>
                      </a:lnTo>
                      <a:lnTo>
                        <a:pt x="25" y="20"/>
                      </a:lnTo>
                      <a:lnTo>
                        <a:pt x="19" y="19"/>
                      </a:lnTo>
                      <a:lnTo>
                        <a:pt x="14" y="18"/>
                      </a:lnTo>
                      <a:lnTo>
                        <a:pt x="9" y="16"/>
                      </a:lnTo>
                      <a:lnTo>
                        <a:pt x="5" y="15"/>
                      </a:lnTo>
                      <a:lnTo>
                        <a:pt x="2" y="13"/>
                      </a:lnTo>
                      <a:lnTo>
                        <a:pt x="1" y="12"/>
                      </a:lnTo>
                      <a:lnTo>
                        <a:pt x="0" y="10"/>
                      </a:lnTo>
                    </a:path>
                  </a:pathLst>
                </a:custGeom>
                <a:solidFill>
                  <a:srgbClr val="CECEC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2" name="Freeform 55">
                  <a:extLst>
                    <a:ext uri="{FF2B5EF4-FFF2-40B4-BE49-F238E27FC236}">
                      <a16:creationId xmlns:a16="http://schemas.microsoft.com/office/drawing/2014/main" id="{87336B8D-59AD-4D33-9624-A1AA366F44C5}"/>
                    </a:ext>
                  </a:extLst>
                </p:cNvPr>
                <p:cNvSpPr>
                  <a:spLocks noChangeAspect="1"/>
                </p:cNvSpPr>
                <p:nvPr/>
              </p:nvSpPr>
              <p:spPr bwMode="auto">
                <a:xfrm>
                  <a:off x="3704" y="1095"/>
                  <a:ext cx="63" cy="22"/>
                </a:xfrm>
                <a:custGeom>
                  <a:avLst/>
                  <a:gdLst>
                    <a:gd name="T0" fmla="*/ 0 w 63"/>
                    <a:gd name="T1" fmla="*/ 11 h 22"/>
                    <a:gd name="T2" fmla="*/ 1 w 63"/>
                    <a:gd name="T3" fmla="*/ 10 h 22"/>
                    <a:gd name="T4" fmla="*/ 2 w 63"/>
                    <a:gd name="T5" fmla="*/ 8 h 22"/>
                    <a:gd name="T6" fmla="*/ 5 w 63"/>
                    <a:gd name="T7" fmla="*/ 5 h 22"/>
                    <a:gd name="T8" fmla="*/ 9 w 63"/>
                    <a:gd name="T9" fmla="*/ 4 h 22"/>
                    <a:gd name="T10" fmla="*/ 14 w 63"/>
                    <a:gd name="T11" fmla="*/ 2 h 22"/>
                    <a:gd name="T12" fmla="*/ 19 w 63"/>
                    <a:gd name="T13" fmla="*/ 1 h 22"/>
                    <a:gd name="T14" fmla="*/ 25 w 63"/>
                    <a:gd name="T15" fmla="*/ 0 h 22"/>
                    <a:gd name="T16" fmla="*/ 31 w 63"/>
                    <a:gd name="T17" fmla="*/ 0 h 22"/>
                    <a:gd name="T18" fmla="*/ 37 w 63"/>
                    <a:gd name="T19" fmla="*/ 0 h 22"/>
                    <a:gd name="T20" fmla="*/ 43 w 63"/>
                    <a:gd name="T21" fmla="*/ 1 h 22"/>
                    <a:gd name="T22" fmla="*/ 48 w 63"/>
                    <a:gd name="T23" fmla="*/ 2 h 22"/>
                    <a:gd name="T24" fmla="*/ 52 w 63"/>
                    <a:gd name="T25" fmla="*/ 4 h 22"/>
                    <a:gd name="T26" fmla="*/ 57 w 63"/>
                    <a:gd name="T27" fmla="*/ 5 h 22"/>
                    <a:gd name="T28" fmla="*/ 60 w 63"/>
                    <a:gd name="T29" fmla="*/ 8 h 22"/>
                    <a:gd name="T30" fmla="*/ 61 w 63"/>
                    <a:gd name="T31" fmla="*/ 10 h 22"/>
                    <a:gd name="T32" fmla="*/ 62 w 63"/>
                    <a:gd name="T33" fmla="*/ 11 h 22"/>
                    <a:gd name="T34" fmla="*/ 61 w 63"/>
                    <a:gd name="T35" fmla="*/ 12 h 22"/>
                    <a:gd name="T36" fmla="*/ 60 w 63"/>
                    <a:gd name="T37" fmla="*/ 14 h 22"/>
                    <a:gd name="T38" fmla="*/ 57 w 63"/>
                    <a:gd name="T39" fmla="*/ 16 h 22"/>
                    <a:gd name="T40" fmla="*/ 52 w 63"/>
                    <a:gd name="T41" fmla="*/ 17 h 22"/>
                    <a:gd name="T42" fmla="*/ 48 w 63"/>
                    <a:gd name="T43" fmla="*/ 19 h 22"/>
                    <a:gd name="T44" fmla="*/ 43 w 63"/>
                    <a:gd name="T45" fmla="*/ 20 h 22"/>
                    <a:gd name="T46" fmla="*/ 37 w 63"/>
                    <a:gd name="T47" fmla="*/ 21 h 22"/>
                    <a:gd name="T48" fmla="*/ 31 w 63"/>
                    <a:gd name="T49" fmla="*/ 21 h 22"/>
                    <a:gd name="T50" fmla="*/ 25 w 63"/>
                    <a:gd name="T51" fmla="*/ 21 h 22"/>
                    <a:gd name="T52" fmla="*/ 19 w 63"/>
                    <a:gd name="T53" fmla="*/ 20 h 22"/>
                    <a:gd name="T54" fmla="*/ 14 w 63"/>
                    <a:gd name="T55" fmla="*/ 19 h 22"/>
                    <a:gd name="T56" fmla="*/ 9 w 63"/>
                    <a:gd name="T57" fmla="*/ 17 h 22"/>
                    <a:gd name="T58" fmla="*/ 5 w 63"/>
                    <a:gd name="T59" fmla="*/ 16 h 22"/>
                    <a:gd name="T60" fmla="*/ 2 w 63"/>
                    <a:gd name="T61" fmla="*/ 14 h 22"/>
                    <a:gd name="T62" fmla="*/ 1 w 63"/>
                    <a:gd name="T63" fmla="*/ 12 h 22"/>
                    <a:gd name="T64" fmla="*/ 0 w 63"/>
                    <a:gd name="T65" fmla="*/ 11 h 2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3"/>
                    <a:gd name="T100" fmla="*/ 0 h 22"/>
                    <a:gd name="T101" fmla="*/ 63 w 63"/>
                    <a:gd name="T102" fmla="*/ 22 h 2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3" h="22">
                      <a:moveTo>
                        <a:pt x="0" y="11"/>
                      </a:moveTo>
                      <a:lnTo>
                        <a:pt x="1" y="10"/>
                      </a:lnTo>
                      <a:lnTo>
                        <a:pt x="2" y="8"/>
                      </a:lnTo>
                      <a:lnTo>
                        <a:pt x="5" y="5"/>
                      </a:lnTo>
                      <a:lnTo>
                        <a:pt x="9" y="4"/>
                      </a:lnTo>
                      <a:lnTo>
                        <a:pt x="14" y="2"/>
                      </a:lnTo>
                      <a:lnTo>
                        <a:pt x="19" y="1"/>
                      </a:lnTo>
                      <a:lnTo>
                        <a:pt x="25" y="0"/>
                      </a:lnTo>
                      <a:lnTo>
                        <a:pt x="31" y="0"/>
                      </a:lnTo>
                      <a:lnTo>
                        <a:pt x="37" y="0"/>
                      </a:lnTo>
                      <a:lnTo>
                        <a:pt x="43" y="1"/>
                      </a:lnTo>
                      <a:lnTo>
                        <a:pt x="48" y="2"/>
                      </a:lnTo>
                      <a:lnTo>
                        <a:pt x="52" y="4"/>
                      </a:lnTo>
                      <a:lnTo>
                        <a:pt x="57" y="5"/>
                      </a:lnTo>
                      <a:lnTo>
                        <a:pt x="60" y="8"/>
                      </a:lnTo>
                      <a:lnTo>
                        <a:pt x="61" y="10"/>
                      </a:lnTo>
                      <a:lnTo>
                        <a:pt x="62" y="11"/>
                      </a:lnTo>
                      <a:lnTo>
                        <a:pt x="61" y="12"/>
                      </a:lnTo>
                      <a:lnTo>
                        <a:pt x="60" y="14"/>
                      </a:lnTo>
                      <a:lnTo>
                        <a:pt x="57" y="16"/>
                      </a:lnTo>
                      <a:lnTo>
                        <a:pt x="52" y="17"/>
                      </a:lnTo>
                      <a:lnTo>
                        <a:pt x="48" y="19"/>
                      </a:lnTo>
                      <a:lnTo>
                        <a:pt x="43" y="20"/>
                      </a:lnTo>
                      <a:lnTo>
                        <a:pt x="37" y="21"/>
                      </a:lnTo>
                      <a:lnTo>
                        <a:pt x="31" y="21"/>
                      </a:lnTo>
                      <a:lnTo>
                        <a:pt x="25" y="21"/>
                      </a:lnTo>
                      <a:lnTo>
                        <a:pt x="19" y="20"/>
                      </a:lnTo>
                      <a:lnTo>
                        <a:pt x="14" y="19"/>
                      </a:lnTo>
                      <a:lnTo>
                        <a:pt x="9" y="17"/>
                      </a:lnTo>
                      <a:lnTo>
                        <a:pt x="5" y="16"/>
                      </a:lnTo>
                      <a:lnTo>
                        <a:pt x="2" y="14"/>
                      </a:lnTo>
                      <a:lnTo>
                        <a:pt x="1" y="12"/>
                      </a:lnTo>
                      <a:lnTo>
                        <a:pt x="0" y="11"/>
                      </a:lnTo>
                    </a:path>
                  </a:pathLst>
                </a:custGeom>
                <a:solidFill>
                  <a:srgbClr val="CECEC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grpSp>
            <p:nvGrpSpPr>
              <p:cNvPr id="52" name="Group 56">
                <a:extLst>
                  <a:ext uri="{FF2B5EF4-FFF2-40B4-BE49-F238E27FC236}">
                    <a16:creationId xmlns:a16="http://schemas.microsoft.com/office/drawing/2014/main" id="{0B0AEB88-6491-4A01-B86E-E6322A694E16}"/>
                  </a:ext>
                </a:extLst>
              </p:cNvPr>
              <p:cNvGrpSpPr>
                <a:grpSpLocks noChangeAspect="1"/>
              </p:cNvGrpSpPr>
              <p:nvPr/>
            </p:nvGrpSpPr>
            <p:grpSpPr bwMode="auto">
              <a:xfrm>
                <a:off x="3903" y="1138"/>
                <a:ext cx="71" cy="33"/>
                <a:chOff x="3903" y="1138"/>
                <a:chExt cx="71" cy="33"/>
              </a:xfrm>
            </p:grpSpPr>
            <p:sp>
              <p:nvSpPr>
                <p:cNvPr id="79" name="Freeform 57">
                  <a:extLst>
                    <a:ext uri="{FF2B5EF4-FFF2-40B4-BE49-F238E27FC236}">
                      <a16:creationId xmlns:a16="http://schemas.microsoft.com/office/drawing/2014/main" id="{AEBE2B57-7C76-413A-AB01-FC028D71B80A}"/>
                    </a:ext>
                  </a:extLst>
                </p:cNvPr>
                <p:cNvSpPr>
                  <a:spLocks noChangeAspect="1"/>
                </p:cNvSpPr>
                <p:nvPr/>
              </p:nvSpPr>
              <p:spPr bwMode="auto">
                <a:xfrm>
                  <a:off x="3903" y="1147"/>
                  <a:ext cx="71" cy="24"/>
                </a:xfrm>
                <a:custGeom>
                  <a:avLst/>
                  <a:gdLst>
                    <a:gd name="T0" fmla="*/ 0 w 71"/>
                    <a:gd name="T1" fmla="*/ 12 h 24"/>
                    <a:gd name="T2" fmla="*/ 1 w 71"/>
                    <a:gd name="T3" fmla="*/ 10 h 24"/>
                    <a:gd name="T4" fmla="*/ 3 w 71"/>
                    <a:gd name="T5" fmla="*/ 8 h 24"/>
                    <a:gd name="T6" fmla="*/ 6 w 71"/>
                    <a:gd name="T7" fmla="*/ 6 h 24"/>
                    <a:gd name="T8" fmla="*/ 10 w 71"/>
                    <a:gd name="T9" fmla="*/ 4 h 24"/>
                    <a:gd name="T10" fmla="*/ 16 w 71"/>
                    <a:gd name="T11" fmla="*/ 2 h 24"/>
                    <a:gd name="T12" fmla="*/ 22 w 71"/>
                    <a:gd name="T13" fmla="*/ 1 h 24"/>
                    <a:gd name="T14" fmla="*/ 29 w 71"/>
                    <a:gd name="T15" fmla="*/ 0 h 24"/>
                    <a:gd name="T16" fmla="*/ 35 w 71"/>
                    <a:gd name="T17" fmla="*/ 0 h 24"/>
                    <a:gd name="T18" fmla="*/ 43 w 71"/>
                    <a:gd name="T19" fmla="*/ 0 h 24"/>
                    <a:gd name="T20" fmla="*/ 49 w 71"/>
                    <a:gd name="T21" fmla="*/ 1 h 24"/>
                    <a:gd name="T22" fmla="*/ 54 w 71"/>
                    <a:gd name="T23" fmla="*/ 2 h 24"/>
                    <a:gd name="T24" fmla="*/ 60 w 71"/>
                    <a:gd name="T25" fmla="*/ 4 h 24"/>
                    <a:gd name="T26" fmla="*/ 64 w 71"/>
                    <a:gd name="T27" fmla="*/ 6 h 24"/>
                    <a:gd name="T28" fmla="*/ 67 w 71"/>
                    <a:gd name="T29" fmla="*/ 8 h 24"/>
                    <a:gd name="T30" fmla="*/ 69 w 71"/>
                    <a:gd name="T31" fmla="*/ 10 h 24"/>
                    <a:gd name="T32" fmla="*/ 70 w 71"/>
                    <a:gd name="T33" fmla="*/ 12 h 24"/>
                    <a:gd name="T34" fmla="*/ 69 w 71"/>
                    <a:gd name="T35" fmla="*/ 14 h 24"/>
                    <a:gd name="T36" fmla="*/ 67 w 71"/>
                    <a:gd name="T37" fmla="*/ 17 h 24"/>
                    <a:gd name="T38" fmla="*/ 64 w 71"/>
                    <a:gd name="T39" fmla="*/ 18 h 24"/>
                    <a:gd name="T40" fmla="*/ 60 w 71"/>
                    <a:gd name="T41" fmla="*/ 20 h 24"/>
                    <a:gd name="T42" fmla="*/ 54 w 71"/>
                    <a:gd name="T43" fmla="*/ 22 h 24"/>
                    <a:gd name="T44" fmla="*/ 49 w 71"/>
                    <a:gd name="T45" fmla="*/ 22 h 24"/>
                    <a:gd name="T46" fmla="*/ 43 w 71"/>
                    <a:gd name="T47" fmla="*/ 23 h 24"/>
                    <a:gd name="T48" fmla="*/ 35 w 71"/>
                    <a:gd name="T49" fmla="*/ 23 h 24"/>
                    <a:gd name="T50" fmla="*/ 29 w 71"/>
                    <a:gd name="T51" fmla="*/ 23 h 24"/>
                    <a:gd name="T52" fmla="*/ 22 w 71"/>
                    <a:gd name="T53" fmla="*/ 22 h 24"/>
                    <a:gd name="T54" fmla="*/ 16 w 71"/>
                    <a:gd name="T55" fmla="*/ 22 h 24"/>
                    <a:gd name="T56" fmla="*/ 10 w 71"/>
                    <a:gd name="T57" fmla="*/ 20 h 24"/>
                    <a:gd name="T58" fmla="*/ 6 w 71"/>
                    <a:gd name="T59" fmla="*/ 18 h 24"/>
                    <a:gd name="T60" fmla="*/ 3 w 71"/>
                    <a:gd name="T61" fmla="*/ 17 h 24"/>
                    <a:gd name="T62" fmla="*/ 1 w 71"/>
                    <a:gd name="T63" fmla="*/ 14 h 24"/>
                    <a:gd name="T64" fmla="*/ 0 w 71"/>
                    <a:gd name="T65" fmla="*/ 12 h 2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1"/>
                    <a:gd name="T100" fmla="*/ 0 h 24"/>
                    <a:gd name="T101" fmla="*/ 71 w 71"/>
                    <a:gd name="T102" fmla="*/ 24 h 2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1" h="24">
                      <a:moveTo>
                        <a:pt x="0" y="12"/>
                      </a:moveTo>
                      <a:lnTo>
                        <a:pt x="1" y="10"/>
                      </a:lnTo>
                      <a:lnTo>
                        <a:pt x="3" y="8"/>
                      </a:lnTo>
                      <a:lnTo>
                        <a:pt x="6" y="6"/>
                      </a:lnTo>
                      <a:lnTo>
                        <a:pt x="10" y="4"/>
                      </a:lnTo>
                      <a:lnTo>
                        <a:pt x="16" y="2"/>
                      </a:lnTo>
                      <a:lnTo>
                        <a:pt x="22" y="1"/>
                      </a:lnTo>
                      <a:lnTo>
                        <a:pt x="29" y="0"/>
                      </a:lnTo>
                      <a:lnTo>
                        <a:pt x="35" y="0"/>
                      </a:lnTo>
                      <a:lnTo>
                        <a:pt x="43" y="0"/>
                      </a:lnTo>
                      <a:lnTo>
                        <a:pt x="49" y="1"/>
                      </a:lnTo>
                      <a:lnTo>
                        <a:pt x="54" y="2"/>
                      </a:lnTo>
                      <a:lnTo>
                        <a:pt x="60" y="4"/>
                      </a:lnTo>
                      <a:lnTo>
                        <a:pt x="64" y="6"/>
                      </a:lnTo>
                      <a:lnTo>
                        <a:pt x="67" y="8"/>
                      </a:lnTo>
                      <a:lnTo>
                        <a:pt x="69" y="10"/>
                      </a:lnTo>
                      <a:lnTo>
                        <a:pt x="70" y="12"/>
                      </a:lnTo>
                      <a:lnTo>
                        <a:pt x="69" y="14"/>
                      </a:lnTo>
                      <a:lnTo>
                        <a:pt x="67" y="17"/>
                      </a:lnTo>
                      <a:lnTo>
                        <a:pt x="64" y="18"/>
                      </a:lnTo>
                      <a:lnTo>
                        <a:pt x="60" y="20"/>
                      </a:lnTo>
                      <a:lnTo>
                        <a:pt x="54" y="22"/>
                      </a:lnTo>
                      <a:lnTo>
                        <a:pt x="49" y="22"/>
                      </a:lnTo>
                      <a:lnTo>
                        <a:pt x="43" y="23"/>
                      </a:lnTo>
                      <a:lnTo>
                        <a:pt x="35" y="23"/>
                      </a:lnTo>
                      <a:lnTo>
                        <a:pt x="29" y="23"/>
                      </a:lnTo>
                      <a:lnTo>
                        <a:pt x="22" y="22"/>
                      </a:lnTo>
                      <a:lnTo>
                        <a:pt x="16" y="22"/>
                      </a:lnTo>
                      <a:lnTo>
                        <a:pt x="10" y="20"/>
                      </a:lnTo>
                      <a:lnTo>
                        <a:pt x="6" y="18"/>
                      </a:lnTo>
                      <a:lnTo>
                        <a:pt x="3" y="17"/>
                      </a:lnTo>
                      <a:lnTo>
                        <a:pt x="1" y="14"/>
                      </a:lnTo>
                      <a:lnTo>
                        <a:pt x="0" y="12"/>
                      </a:lnTo>
                    </a:path>
                  </a:pathLst>
                </a:custGeom>
                <a:solidFill>
                  <a:srgbClr val="CECEC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0" name="Freeform 58">
                  <a:extLst>
                    <a:ext uri="{FF2B5EF4-FFF2-40B4-BE49-F238E27FC236}">
                      <a16:creationId xmlns:a16="http://schemas.microsoft.com/office/drawing/2014/main" id="{D3711249-1E12-427A-BE04-9FCAE8F8411E}"/>
                    </a:ext>
                  </a:extLst>
                </p:cNvPr>
                <p:cNvSpPr>
                  <a:spLocks noChangeAspect="1"/>
                </p:cNvSpPr>
                <p:nvPr/>
              </p:nvSpPr>
              <p:spPr bwMode="auto">
                <a:xfrm>
                  <a:off x="3903" y="1138"/>
                  <a:ext cx="71" cy="22"/>
                </a:xfrm>
                <a:custGeom>
                  <a:avLst/>
                  <a:gdLst>
                    <a:gd name="T0" fmla="*/ 0 w 71"/>
                    <a:gd name="T1" fmla="*/ 11 h 22"/>
                    <a:gd name="T2" fmla="*/ 1 w 71"/>
                    <a:gd name="T3" fmla="*/ 8 h 22"/>
                    <a:gd name="T4" fmla="*/ 3 w 71"/>
                    <a:gd name="T5" fmla="*/ 6 h 22"/>
                    <a:gd name="T6" fmla="*/ 6 w 71"/>
                    <a:gd name="T7" fmla="*/ 5 h 22"/>
                    <a:gd name="T8" fmla="*/ 10 w 71"/>
                    <a:gd name="T9" fmla="*/ 4 h 22"/>
                    <a:gd name="T10" fmla="*/ 16 w 71"/>
                    <a:gd name="T11" fmla="*/ 2 h 22"/>
                    <a:gd name="T12" fmla="*/ 22 w 71"/>
                    <a:gd name="T13" fmla="*/ 1 h 22"/>
                    <a:gd name="T14" fmla="*/ 29 w 71"/>
                    <a:gd name="T15" fmla="*/ 0 h 22"/>
                    <a:gd name="T16" fmla="*/ 35 w 71"/>
                    <a:gd name="T17" fmla="*/ 0 h 22"/>
                    <a:gd name="T18" fmla="*/ 43 w 71"/>
                    <a:gd name="T19" fmla="*/ 0 h 22"/>
                    <a:gd name="T20" fmla="*/ 49 w 71"/>
                    <a:gd name="T21" fmla="*/ 1 h 22"/>
                    <a:gd name="T22" fmla="*/ 54 w 71"/>
                    <a:gd name="T23" fmla="*/ 2 h 22"/>
                    <a:gd name="T24" fmla="*/ 60 w 71"/>
                    <a:gd name="T25" fmla="*/ 4 h 22"/>
                    <a:gd name="T26" fmla="*/ 64 w 71"/>
                    <a:gd name="T27" fmla="*/ 5 h 22"/>
                    <a:gd name="T28" fmla="*/ 67 w 71"/>
                    <a:gd name="T29" fmla="*/ 6 h 22"/>
                    <a:gd name="T30" fmla="*/ 69 w 71"/>
                    <a:gd name="T31" fmla="*/ 8 h 22"/>
                    <a:gd name="T32" fmla="*/ 70 w 71"/>
                    <a:gd name="T33" fmla="*/ 11 h 22"/>
                    <a:gd name="T34" fmla="*/ 69 w 71"/>
                    <a:gd name="T35" fmla="*/ 13 h 22"/>
                    <a:gd name="T36" fmla="*/ 67 w 71"/>
                    <a:gd name="T37" fmla="*/ 16 h 22"/>
                    <a:gd name="T38" fmla="*/ 64 w 71"/>
                    <a:gd name="T39" fmla="*/ 16 h 22"/>
                    <a:gd name="T40" fmla="*/ 60 w 71"/>
                    <a:gd name="T41" fmla="*/ 17 h 22"/>
                    <a:gd name="T42" fmla="*/ 54 w 71"/>
                    <a:gd name="T43" fmla="*/ 19 h 22"/>
                    <a:gd name="T44" fmla="*/ 49 w 71"/>
                    <a:gd name="T45" fmla="*/ 20 h 22"/>
                    <a:gd name="T46" fmla="*/ 43 w 71"/>
                    <a:gd name="T47" fmla="*/ 21 h 22"/>
                    <a:gd name="T48" fmla="*/ 35 w 71"/>
                    <a:gd name="T49" fmla="*/ 21 h 22"/>
                    <a:gd name="T50" fmla="*/ 29 w 71"/>
                    <a:gd name="T51" fmla="*/ 21 h 22"/>
                    <a:gd name="T52" fmla="*/ 22 w 71"/>
                    <a:gd name="T53" fmla="*/ 20 h 22"/>
                    <a:gd name="T54" fmla="*/ 16 w 71"/>
                    <a:gd name="T55" fmla="*/ 19 h 22"/>
                    <a:gd name="T56" fmla="*/ 10 w 71"/>
                    <a:gd name="T57" fmla="*/ 17 h 22"/>
                    <a:gd name="T58" fmla="*/ 6 w 71"/>
                    <a:gd name="T59" fmla="*/ 16 h 22"/>
                    <a:gd name="T60" fmla="*/ 3 w 71"/>
                    <a:gd name="T61" fmla="*/ 16 h 22"/>
                    <a:gd name="T62" fmla="*/ 1 w 71"/>
                    <a:gd name="T63" fmla="*/ 13 h 22"/>
                    <a:gd name="T64" fmla="*/ 0 w 71"/>
                    <a:gd name="T65" fmla="*/ 11 h 2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1"/>
                    <a:gd name="T100" fmla="*/ 0 h 22"/>
                    <a:gd name="T101" fmla="*/ 71 w 71"/>
                    <a:gd name="T102" fmla="*/ 22 h 2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1" h="22">
                      <a:moveTo>
                        <a:pt x="0" y="11"/>
                      </a:moveTo>
                      <a:lnTo>
                        <a:pt x="1" y="8"/>
                      </a:lnTo>
                      <a:lnTo>
                        <a:pt x="3" y="6"/>
                      </a:lnTo>
                      <a:lnTo>
                        <a:pt x="6" y="5"/>
                      </a:lnTo>
                      <a:lnTo>
                        <a:pt x="10" y="4"/>
                      </a:lnTo>
                      <a:lnTo>
                        <a:pt x="16" y="2"/>
                      </a:lnTo>
                      <a:lnTo>
                        <a:pt x="22" y="1"/>
                      </a:lnTo>
                      <a:lnTo>
                        <a:pt x="29" y="0"/>
                      </a:lnTo>
                      <a:lnTo>
                        <a:pt x="35" y="0"/>
                      </a:lnTo>
                      <a:lnTo>
                        <a:pt x="43" y="0"/>
                      </a:lnTo>
                      <a:lnTo>
                        <a:pt x="49" y="1"/>
                      </a:lnTo>
                      <a:lnTo>
                        <a:pt x="54" y="2"/>
                      </a:lnTo>
                      <a:lnTo>
                        <a:pt x="60" y="4"/>
                      </a:lnTo>
                      <a:lnTo>
                        <a:pt x="64" y="5"/>
                      </a:lnTo>
                      <a:lnTo>
                        <a:pt x="67" y="6"/>
                      </a:lnTo>
                      <a:lnTo>
                        <a:pt x="69" y="8"/>
                      </a:lnTo>
                      <a:lnTo>
                        <a:pt x="70" y="11"/>
                      </a:lnTo>
                      <a:lnTo>
                        <a:pt x="69" y="13"/>
                      </a:lnTo>
                      <a:lnTo>
                        <a:pt x="67" y="16"/>
                      </a:lnTo>
                      <a:lnTo>
                        <a:pt x="64" y="16"/>
                      </a:lnTo>
                      <a:lnTo>
                        <a:pt x="60" y="17"/>
                      </a:lnTo>
                      <a:lnTo>
                        <a:pt x="54" y="19"/>
                      </a:lnTo>
                      <a:lnTo>
                        <a:pt x="49" y="20"/>
                      </a:lnTo>
                      <a:lnTo>
                        <a:pt x="43" y="21"/>
                      </a:lnTo>
                      <a:lnTo>
                        <a:pt x="35" y="21"/>
                      </a:lnTo>
                      <a:lnTo>
                        <a:pt x="29" y="21"/>
                      </a:lnTo>
                      <a:lnTo>
                        <a:pt x="22" y="20"/>
                      </a:lnTo>
                      <a:lnTo>
                        <a:pt x="16" y="19"/>
                      </a:lnTo>
                      <a:lnTo>
                        <a:pt x="10" y="17"/>
                      </a:lnTo>
                      <a:lnTo>
                        <a:pt x="6" y="16"/>
                      </a:lnTo>
                      <a:lnTo>
                        <a:pt x="3" y="16"/>
                      </a:lnTo>
                      <a:lnTo>
                        <a:pt x="1" y="13"/>
                      </a:lnTo>
                      <a:lnTo>
                        <a:pt x="0" y="11"/>
                      </a:lnTo>
                    </a:path>
                  </a:pathLst>
                </a:custGeom>
                <a:solidFill>
                  <a:srgbClr val="CECEC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grpSp>
            <p:nvGrpSpPr>
              <p:cNvPr id="53" name="Group 59">
                <a:extLst>
                  <a:ext uri="{FF2B5EF4-FFF2-40B4-BE49-F238E27FC236}">
                    <a16:creationId xmlns:a16="http://schemas.microsoft.com/office/drawing/2014/main" id="{5B4744A2-6B33-4DA9-9188-0BE43AFC833B}"/>
                  </a:ext>
                </a:extLst>
              </p:cNvPr>
              <p:cNvGrpSpPr>
                <a:grpSpLocks noChangeAspect="1"/>
              </p:cNvGrpSpPr>
              <p:nvPr/>
            </p:nvGrpSpPr>
            <p:grpSpPr bwMode="auto">
              <a:xfrm>
                <a:off x="3818" y="1138"/>
                <a:ext cx="66" cy="33"/>
                <a:chOff x="3818" y="1138"/>
                <a:chExt cx="66" cy="33"/>
              </a:xfrm>
            </p:grpSpPr>
            <p:sp>
              <p:nvSpPr>
                <p:cNvPr id="77" name="Freeform 60">
                  <a:extLst>
                    <a:ext uri="{FF2B5EF4-FFF2-40B4-BE49-F238E27FC236}">
                      <a16:creationId xmlns:a16="http://schemas.microsoft.com/office/drawing/2014/main" id="{4AD18086-7130-46B1-814E-354B2D9CAEE1}"/>
                    </a:ext>
                  </a:extLst>
                </p:cNvPr>
                <p:cNvSpPr>
                  <a:spLocks noChangeAspect="1"/>
                </p:cNvSpPr>
                <p:nvPr/>
              </p:nvSpPr>
              <p:spPr bwMode="auto">
                <a:xfrm>
                  <a:off x="3818" y="1147"/>
                  <a:ext cx="66" cy="24"/>
                </a:xfrm>
                <a:custGeom>
                  <a:avLst/>
                  <a:gdLst>
                    <a:gd name="T0" fmla="*/ 0 w 66"/>
                    <a:gd name="T1" fmla="*/ 12 h 24"/>
                    <a:gd name="T2" fmla="*/ 1 w 66"/>
                    <a:gd name="T3" fmla="*/ 10 h 24"/>
                    <a:gd name="T4" fmla="*/ 3 w 66"/>
                    <a:gd name="T5" fmla="*/ 8 h 24"/>
                    <a:gd name="T6" fmla="*/ 5 w 66"/>
                    <a:gd name="T7" fmla="*/ 6 h 24"/>
                    <a:gd name="T8" fmla="*/ 10 w 66"/>
                    <a:gd name="T9" fmla="*/ 4 h 24"/>
                    <a:gd name="T10" fmla="*/ 15 w 66"/>
                    <a:gd name="T11" fmla="*/ 2 h 24"/>
                    <a:gd name="T12" fmla="*/ 20 w 66"/>
                    <a:gd name="T13" fmla="*/ 1 h 24"/>
                    <a:gd name="T14" fmla="*/ 27 w 66"/>
                    <a:gd name="T15" fmla="*/ 0 h 24"/>
                    <a:gd name="T16" fmla="*/ 32 w 66"/>
                    <a:gd name="T17" fmla="*/ 0 h 24"/>
                    <a:gd name="T18" fmla="*/ 40 w 66"/>
                    <a:gd name="T19" fmla="*/ 0 h 24"/>
                    <a:gd name="T20" fmla="*/ 46 w 66"/>
                    <a:gd name="T21" fmla="*/ 1 h 24"/>
                    <a:gd name="T22" fmla="*/ 50 w 66"/>
                    <a:gd name="T23" fmla="*/ 2 h 24"/>
                    <a:gd name="T24" fmla="*/ 55 w 66"/>
                    <a:gd name="T25" fmla="*/ 4 h 24"/>
                    <a:gd name="T26" fmla="*/ 60 w 66"/>
                    <a:gd name="T27" fmla="*/ 6 h 24"/>
                    <a:gd name="T28" fmla="*/ 62 w 66"/>
                    <a:gd name="T29" fmla="*/ 8 h 24"/>
                    <a:gd name="T30" fmla="*/ 64 w 66"/>
                    <a:gd name="T31" fmla="*/ 10 h 24"/>
                    <a:gd name="T32" fmla="*/ 65 w 66"/>
                    <a:gd name="T33" fmla="*/ 12 h 24"/>
                    <a:gd name="T34" fmla="*/ 64 w 66"/>
                    <a:gd name="T35" fmla="*/ 14 h 24"/>
                    <a:gd name="T36" fmla="*/ 62 w 66"/>
                    <a:gd name="T37" fmla="*/ 17 h 24"/>
                    <a:gd name="T38" fmla="*/ 60 w 66"/>
                    <a:gd name="T39" fmla="*/ 18 h 24"/>
                    <a:gd name="T40" fmla="*/ 55 w 66"/>
                    <a:gd name="T41" fmla="*/ 20 h 24"/>
                    <a:gd name="T42" fmla="*/ 50 w 66"/>
                    <a:gd name="T43" fmla="*/ 22 h 24"/>
                    <a:gd name="T44" fmla="*/ 46 w 66"/>
                    <a:gd name="T45" fmla="*/ 22 h 24"/>
                    <a:gd name="T46" fmla="*/ 40 w 66"/>
                    <a:gd name="T47" fmla="*/ 23 h 24"/>
                    <a:gd name="T48" fmla="*/ 32 w 66"/>
                    <a:gd name="T49" fmla="*/ 23 h 24"/>
                    <a:gd name="T50" fmla="*/ 27 w 66"/>
                    <a:gd name="T51" fmla="*/ 23 h 24"/>
                    <a:gd name="T52" fmla="*/ 20 w 66"/>
                    <a:gd name="T53" fmla="*/ 22 h 24"/>
                    <a:gd name="T54" fmla="*/ 15 w 66"/>
                    <a:gd name="T55" fmla="*/ 22 h 24"/>
                    <a:gd name="T56" fmla="*/ 10 w 66"/>
                    <a:gd name="T57" fmla="*/ 20 h 24"/>
                    <a:gd name="T58" fmla="*/ 5 w 66"/>
                    <a:gd name="T59" fmla="*/ 18 h 24"/>
                    <a:gd name="T60" fmla="*/ 3 w 66"/>
                    <a:gd name="T61" fmla="*/ 17 h 24"/>
                    <a:gd name="T62" fmla="*/ 1 w 66"/>
                    <a:gd name="T63" fmla="*/ 14 h 24"/>
                    <a:gd name="T64" fmla="*/ 0 w 66"/>
                    <a:gd name="T65" fmla="*/ 12 h 2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6"/>
                    <a:gd name="T100" fmla="*/ 0 h 24"/>
                    <a:gd name="T101" fmla="*/ 66 w 66"/>
                    <a:gd name="T102" fmla="*/ 24 h 2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6" h="24">
                      <a:moveTo>
                        <a:pt x="0" y="12"/>
                      </a:moveTo>
                      <a:lnTo>
                        <a:pt x="1" y="10"/>
                      </a:lnTo>
                      <a:lnTo>
                        <a:pt x="3" y="8"/>
                      </a:lnTo>
                      <a:lnTo>
                        <a:pt x="5" y="6"/>
                      </a:lnTo>
                      <a:lnTo>
                        <a:pt x="10" y="4"/>
                      </a:lnTo>
                      <a:lnTo>
                        <a:pt x="15" y="2"/>
                      </a:lnTo>
                      <a:lnTo>
                        <a:pt x="20" y="1"/>
                      </a:lnTo>
                      <a:lnTo>
                        <a:pt x="27" y="0"/>
                      </a:lnTo>
                      <a:lnTo>
                        <a:pt x="32" y="0"/>
                      </a:lnTo>
                      <a:lnTo>
                        <a:pt x="40" y="0"/>
                      </a:lnTo>
                      <a:lnTo>
                        <a:pt x="46" y="1"/>
                      </a:lnTo>
                      <a:lnTo>
                        <a:pt x="50" y="2"/>
                      </a:lnTo>
                      <a:lnTo>
                        <a:pt x="55" y="4"/>
                      </a:lnTo>
                      <a:lnTo>
                        <a:pt x="60" y="6"/>
                      </a:lnTo>
                      <a:lnTo>
                        <a:pt x="62" y="8"/>
                      </a:lnTo>
                      <a:lnTo>
                        <a:pt x="64" y="10"/>
                      </a:lnTo>
                      <a:lnTo>
                        <a:pt x="65" y="12"/>
                      </a:lnTo>
                      <a:lnTo>
                        <a:pt x="64" y="14"/>
                      </a:lnTo>
                      <a:lnTo>
                        <a:pt x="62" y="17"/>
                      </a:lnTo>
                      <a:lnTo>
                        <a:pt x="60" y="18"/>
                      </a:lnTo>
                      <a:lnTo>
                        <a:pt x="55" y="20"/>
                      </a:lnTo>
                      <a:lnTo>
                        <a:pt x="50" y="22"/>
                      </a:lnTo>
                      <a:lnTo>
                        <a:pt x="46" y="22"/>
                      </a:lnTo>
                      <a:lnTo>
                        <a:pt x="40" y="23"/>
                      </a:lnTo>
                      <a:lnTo>
                        <a:pt x="32" y="23"/>
                      </a:lnTo>
                      <a:lnTo>
                        <a:pt x="27" y="23"/>
                      </a:lnTo>
                      <a:lnTo>
                        <a:pt x="20" y="22"/>
                      </a:lnTo>
                      <a:lnTo>
                        <a:pt x="15" y="22"/>
                      </a:lnTo>
                      <a:lnTo>
                        <a:pt x="10" y="20"/>
                      </a:lnTo>
                      <a:lnTo>
                        <a:pt x="5" y="18"/>
                      </a:lnTo>
                      <a:lnTo>
                        <a:pt x="3" y="17"/>
                      </a:lnTo>
                      <a:lnTo>
                        <a:pt x="1" y="14"/>
                      </a:lnTo>
                      <a:lnTo>
                        <a:pt x="0" y="12"/>
                      </a:lnTo>
                    </a:path>
                  </a:pathLst>
                </a:custGeom>
                <a:solidFill>
                  <a:srgbClr val="CECEC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78" name="Freeform 61">
                  <a:extLst>
                    <a:ext uri="{FF2B5EF4-FFF2-40B4-BE49-F238E27FC236}">
                      <a16:creationId xmlns:a16="http://schemas.microsoft.com/office/drawing/2014/main" id="{53A1B858-359B-4F45-8DC8-00696B66C4BC}"/>
                    </a:ext>
                  </a:extLst>
                </p:cNvPr>
                <p:cNvSpPr>
                  <a:spLocks noChangeAspect="1"/>
                </p:cNvSpPr>
                <p:nvPr/>
              </p:nvSpPr>
              <p:spPr bwMode="auto">
                <a:xfrm>
                  <a:off x="3818" y="1138"/>
                  <a:ext cx="66" cy="22"/>
                </a:xfrm>
                <a:custGeom>
                  <a:avLst/>
                  <a:gdLst>
                    <a:gd name="T0" fmla="*/ 0 w 66"/>
                    <a:gd name="T1" fmla="*/ 11 h 22"/>
                    <a:gd name="T2" fmla="*/ 1 w 66"/>
                    <a:gd name="T3" fmla="*/ 8 h 22"/>
                    <a:gd name="T4" fmla="*/ 3 w 66"/>
                    <a:gd name="T5" fmla="*/ 6 h 22"/>
                    <a:gd name="T6" fmla="*/ 5 w 66"/>
                    <a:gd name="T7" fmla="*/ 5 h 22"/>
                    <a:gd name="T8" fmla="*/ 10 w 66"/>
                    <a:gd name="T9" fmla="*/ 4 h 22"/>
                    <a:gd name="T10" fmla="*/ 15 w 66"/>
                    <a:gd name="T11" fmla="*/ 2 h 22"/>
                    <a:gd name="T12" fmla="*/ 20 w 66"/>
                    <a:gd name="T13" fmla="*/ 1 h 22"/>
                    <a:gd name="T14" fmla="*/ 27 w 66"/>
                    <a:gd name="T15" fmla="*/ 0 h 22"/>
                    <a:gd name="T16" fmla="*/ 32 w 66"/>
                    <a:gd name="T17" fmla="*/ 0 h 22"/>
                    <a:gd name="T18" fmla="*/ 40 w 66"/>
                    <a:gd name="T19" fmla="*/ 0 h 22"/>
                    <a:gd name="T20" fmla="*/ 46 w 66"/>
                    <a:gd name="T21" fmla="*/ 1 h 22"/>
                    <a:gd name="T22" fmla="*/ 50 w 66"/>
                    <a:gd name="T23" fmla="*/ 2 h 22"/>
                    <a:gd name="T24" fmla="*/ 55 w 66"/>
                    <a:gd name="T25" fmla="*/ 4 h 22"/>
                    <a:gd name="T26" fmla="*/ 60 w 66"/>
                    <a:gd name="T27" fmla="*/ 5 h 22"/>
                    <a:gd name="T28" fmla="*/ 62 w 66"/>
                    <a:gd name="T29" fmla="*/ 6 h 22"/>
                    <a:gd name="T30" fmla="*/ 64 w 66"/>
                    <a:gd name="T31" fmla="*/ 8 h 22"/>
                    <a:gd name="T32" fmla="*/ 65 w 66"/>
                    <a:gd name="T33" fmla="*/ 11 h 22"/>
                    <a:gd name="T34" fmla="*/ 64 w 66"/>
                    <a:gd name="T35" fmla="*/ 13 h 22"/>
                    <a:gd name="T36" fmla="*/ 62 w 66"/>
                    <a:gd name="T37" fmla="*/ 16 h 22"/>
                    <a:gd name="T38" fmla="*/ 60 w 66"/>
                    <a:gd name="T39" fmla="*/ 16 h 22"/>
                    <a:gd name="T40" fmla="*/ 55 w 66"/>
                    <a:gd name="T41" fmla="*/ 17 h 22"/>
                    <a:gd name="T42" fmla="*/ 50 w 66"/>
                    <a:gd name="T43" fmla="*/ 19 h 22"/>
                    <a:gd name="T44" fmla="*/ 46 w 66"/>
                    <a:gd name="T45" fmla="*/ 20 h 22"/>
                    <a:gd name="T46" fmla="*/ 40 w 66"/>
                    <a:gd name="T47" fmla="*/ 21 h 22"/>
                    <a:gd name="T48" fmla="*/ 32 w 66"/>
                    <a:gd name="T49" fmla="*/ 21 h 22"/>
                    <a:gd name="T50" fmla="*/ 27 w 66"/>
                    <a:gd name="T51" fmla="*/ 21 h 22"/>
                    <a:gd name="T52" fmla="*/ 20 w 66"/>
                    <a:gd name="T53" fmla="*/ 20 h 22"/>
                    <a:gd name="T54" fmla="*/ 15 w 66"/>
                    <a:gd name="T55" fmla="*/ 19 h 22"/>
                    <a:gd name="T56" fmla="*/ 10 w 66"/>
                    <a:gd name="T57" fmla="*/ 17 h 22"/>
                    <a:gd name="T58" fmla="*/ 5 w 66"/>
                    <a:gd name="T59" fmla="*/ 16 h 22"/>
                    <a:gd name="T60" fmla="*/ 3 w 66"/>
                    <a:gd name="T61" fmla="*/ 16 h 22"/>
                    <a:gd name="T62" fmla="*/ 1 w 66"/>
                    <a:gd name="T63" fmla="*/ 13 h 22"/>
                    <a:gd name="T64" fmla="*/ 0 w 66"/>
                    <a:gd name="T65" fmla="*/ 11 h 2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6"/>
                    <a:gd name="T100" fmla="*/ 0 h 22"/>
                    <a:gd name="T101" fmla="*/ 66 w 66"/>
                    <a:gd name="T102" fmla="*/ 22 h 2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6" h="22">
                      <a:moveTo>
                        <a:pt x="0" y="11"/>
                      </a:moveTo>
                      <a:lnTo>
                        <a:pt x="1" y="8"/>
                      </a:lnTo>
                      <a:lnTo>
                        <a:pt x="3" y="6"/>
                      </a:lnTo>
                      <a:lnTo>
                        <a:pt x="5" y="5"/>
                      </a:lnTo>
                      <a:lnTo>
                        <a:pt x="10" y="4"/>
                      </a:lnTo>
                      <a:lnTo>
                        <a:pt x="15" y="2"/>
                      </a:lnTo>
                      <a:lnTo>
                        <a:pt x="20" y="1"/>
                      </a:lnTo>
                      <a:lnTo>
                        <a:pt x="27" y="0"/>
                      </a:lnTo>
                      <a:lnTo>
                        <a:pt x="32" y="0"/>
                      </a:lnTo>
                      <a:lnTo>
                        <a:pt x="40" y="0"/>
                      </a:lnTo>
                      <a:lnTo>
                        <a:pt x="46" y="1"/>
                      </a:lnTo>
                      <a:lnTo>
                        <a:pt x="50" y="2"/>
                      </a:lnTo>
                      <a:lnTo>
                        <a:pt x="55" y="4"/>
                      </a:lnTo>
                      <a:lnTo>
                        <a:pt x="60" y="5"/>
                      </a:lnTo>
                      <a:lnTo>
                        <a:pt x="62" y="6"/>
                      </a:lnTo>
                      <a:lnTo>
                        <a:pt x="64" y="8"/>
                      </a:lnTo>
                      <a:lnTo>
                        <a:pt x="65" y="11"/>
                      </a:lnTo>
                      <a:lnTo>
                        <a:pt x="64" y="13"/>
                      </a:lnTo>
                      <a:lnTo>
                        <a:pt x="62" y="16"/>
                      </a:lnTo>
                      <a:lnTo>
                        <a:pt x="60" y="16"/>
                      </a:lnTo>
                      <a:lnTo>
                        <a:pt x="55" y="17"/>
                      </a:lnTo>
                      <a:lnTo>
                        <a:pt x="50" y="19"/>
                      </a:lnTo>
                      <a:lnTo>
                        <a:pt x="46" y="20"/>
                      </a:lnTo>
                      <a:lnTo>
                        <a:pt x="40" y="21"/>
                      </a:lnTo>
                      <a:lnTo>
                        <a:pt x="32" y="21"/>
                      </a:lnTo>
                      <a:lnTo>
                        <a:pt x="27" y="21"/>
                      </a:lnTo>
                      <a:lnTo>
                        <a:pt x="20" y="20"/>
                      </a:lnTo>
                      <a:lnTo>
                        <a:pt x="15" y="19"/>
                      </a:lnTo>
                      <a:lnTo>
                        <a:pt x="10" y="17"/>
                      </a:lnTo>
                      <a:lnTo>
                        <a:pt x="5" y="16"/>
                      </a:lnTo>
                      <a:lnTo>
                        <a:pt x="3" y="16"/>
                      </a:lnTo>
                      <a:lnTo>
                        <a:pt x="1" y="13"/>
                      </a:lnTo>
                      <a:lnTo>
                        <a:pt x="0" y="11"/>
                      </a:lnTo>
                    </a:path>
                  </a:pathLst>
                </a:custGeom>
                <a:solidFill>
                  <a:srgbClr val="CECEC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grpSp>
            <p:nvGrpSpPr>
              <p:cNvPr id="54" name="Group 62">
                <a:extLst>
                  <a:ext uri="{FF2B5EF4-FFF2-40B4-BE49-F238E27FC236}">
                    <a16:creationId xmlns:a16="http://schemas.microsoft.com/office/drawing/2014/main" id="{5A514910-F5C0-4144-B2D7-4587151947D2}"/>
                  </a:ext>
                </a:extLst>
              </p:cNvPr>
              <p:cNvGrpSpPr>
                <a:grpSpLocks noChangeAspect="1"/>
              </p:cNvGrpSpPr>
              <p:nvPr/>
            </p:nvGrpSpPr>
            <p:grpSpPr bwMode="auto">
              <a:xfrm>
                <a:off x="3722" y="1138"/>
                <a:ext cx="66" cy="33"/>
                <a:chOff x="3722" y="1138"/>
                <a:chExt cx="66" cy="33"/>
              </a:xfrm>
            </p:grpSpPr>
            <p:sp>
              <p:nvSpPr>
                <p:cNvPr id="75" name="Freeform 63">
                  <a:extLst>
                    <a:ext uri="{FF2B5EF4-FFF2-40B4-BE49-F238E27FC236}">
                      <a16:creationId xmlns:a16="http://schemas.microsoft.com/office/drawing/2014/main" id="{1A4AF86D-D450-4C09-9929-4D379CDF3EB3}"/>
                    </a:ext>
                  </a:extLst>
                </p:cNvPr>
                <p:cNvSpPr>
                  <a:spLocks noChangeAspect="1"/>
                </p:cNvSpPr>
                <p:nvPr/>
              </p:nvSpPr>
              <p:spPr bwMode="auto">
                <a:xfrm>
                  <a:off x="3722" y="1147"/>
                  <a:ext cx="66" cy="24"/>
                </a:xfrm>
                <a:custGeom>
                  <a:avLst/>
                  <a:gdLst>
                    <a:gd name="T0" fmla="*/ 0 w 66"/>
                    <a:gd name="T1" fmla="*/ 12 h 24"/>
                    <a:gd name="T2" fmla="*/ 1 w 66"/>
                    <a:gd name="T3" fmla="*/ 10 h 24"/>
                    <a:gd name="T4" fmla="*/ 3 w 66"/>
                    <a:gd name="T5" fmla="*/ 8 h 24"/>
                    <a:gd name="T6" fmla="*/ 6 w 66"/>
                    <a:gd name="T7" fmla="*/ 6 h 24"/>
                    <a:gd name="T8" fmla="*/ 10 w 66"/>
                    <a:gd name="T9" fmla="*/ 4 h 24"/>
                    <a:gd name="T10" fmla="*/ 14 w 66"/>
                    <a:gd name="T11" fmla="*/ 2 h 24"/>
                    <a:gd name="T12" fmla="*/ 20 w 66"/>
                    <a:gd name="T13" fmla="*/ 1 h 24"/>
                    <a:gd name="T14" fmla="*/ 27 w 66"/>
                    <a:gd name="T15" fmla="*/ 0 h 24"/>
                    <a:gd name="T16" fmla="*/ 33 w 66"/>
                    <a:gd name="T17" fmla="*/ 0 h 24"/>
                    <a:gd name="T18" fmla="*/ 40 w 66"/>
                    <a:gd name="T19" fmla="*/ 0 h 24"/>
                    <a:gd name="T20" fmla="*/ 46 w 66"/>
                    <a:gd name="T21" fmla="*/ 1 h 24"/>
                    <a:gd name="T22" fmla="*/ 51 w 66"/>
                    <a:gd name="T23" fmla="*/ 2 h 24"/>
                    <a:gd name="T24" fmla="*/ 55 w 66"/>
                    <a:gd name="T25" fmla="*/ 4 h 24"/>
                    <a:gd name="T26" fmla="*/ 60 w 66"/>
                    <a:gd name="T27" fmla="*/ 6 h 24"/>
                    <a:gd name="T28" fmla="*/ 62 w 66"/>
                    <a:gd name="T29" fmla="*/ 8 h 24"/>
                    <a:gd name="T30" fmla="*/ 64 w 66"/>
                    <a:gd name="T31" fmla="*/ 10 h 24"/>
                    <a:gd name="T32" fmla="*/ 65 w 66"/>
                    <a:gd name="T33" fmla="*/ 12 h 24"/>
                    <a:gd name="T34" fmla="*/ 64 w 66"/>
                    <a:gd name="T35" fmla="*/ 14 h 24"/>
                    <a:gd name="T36" fmla="*/ 62 w 66"/>
                    <a:gd name="T37" fmla="*/ 17 h 24"/>
                    <a:gd name="T38" fmla="*/ 60 w 66"/>
                    <a:gd name="T39" fmla="*/ 18 h 24"/>
                    <a:gd name="T40" fmla="*/ 55 w 66"/>
                    <a:gd name="T41" fmla="*/ 20 h 24"/>
                    <a:gd name="T42" fmla="*/ 51 w 66"/>
                    <a:gd name="T43" fmla="*/ 22 h 24"/>
                    <a:gd name="T44" fmla="*/ 46 w 66"/>
                    <a:gd name="T45" fmla="*/ 22 h 24"/>
                    <a:gd name="T46" fmla="*/ 40 w 66"/>
                    <a:gd name="T47" fmla="*/ 23 h 24"/>
                    <a:gd name="T48" fmla="*/ 33 w 66"/>
                    <a:gd name="T49" fmla="*/ 23 h 24"/>
                    <a:gd name="T50" fmla="*/ 27 w 66"/>
                    <a:gd name="T51" fmla="*/ 23 h 24"/>
                    <a:gd name="T52" fmla="*/ 20 w 66"/>
                    <a:gd name="T53" fmla="*/ 22 h 24"/>
                    <a:gd name="T54" fmla="*/ 14 w 66"/>
                    <a:gd name="T55" fmla="*/ 22 h 24"/>
                    <a:gd name="T56" fmla="*/ 10 w 66"/>
                    <a:gd name="T57" fmla="*/ 20 h 24"/>
                    <a:gd name="T58" fmla="*/ 6 w 66"/>
                    <a:gd name="T59" fmla="*/ 18 h 24"/>
                    <a:gd name="T60" fmla="*/ 3 w 66"/>
                    <a:gd name="T61" fmla="*/ 17 h 24"/>
                    <a:gd name="T62" fmla="*/ 1 w 66"/>
                    <a:gd name="T63" fmla="*/ 14 h 24"/>
                    <a:gd name="T64" fmla="*/ 0 w 66"/>
                    <a:gd name="T65" fmla="*/ 12 h 2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6"/>
                    <a:gd name="T100" fmla="*/ 0 h 24"/>
                    <a:gd name="T101" fmla="*/ 66 w 66"/>
                    <a:gd name="T102" fmla="*/ 24 h 2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6" h="24">
                      <a:moveTo>
                        <a:pt x="0" y="12"/>
                      </a:moveTo>
                      <a:lnTo>
                        <a:pt x="1" y="10"/>
                      </a:lnTo>
                      <a:lnTo>
                        <a:pt x="3" y="8"/>
                      </a:lnTo>
                      <a:lnTo>
                        <a:pt x="6" y="6"/>
                      </a:lnTo>
                      <a:lnTo>
                        <a:pt x="10" y="4"/>
                      </a:lnTo>
                      <a:lnTo>
                        <a:pt x="14" y="2"/>
                      </a:lnTo>
                      <a:lnTo>
                        <a:pt x="20" y="1"/>
                      </a:lnTo>
                      <a:lnTo>
                        <a:pt x="27" y="0"/>
                      </a:lnTo>
                      <a:lnTo>
                        <a:pt x="33" y="0"/>
                      </a:lnTo>
                      <a:lnTo>
                        <a:pt x="40" y="0"/>
                      </a:lnTo>
                      <a:lnTo>
                        <a:pt x="46" y="1"/>
                      </a:lnTo>
                      <a:lnTo>
                        <a:pt x="51" y="2"/>
                      </a:lnTo>
                      <a:lnTo>
                        <a:pt x="55" y="4"/>
                      </a:lnTo>
                      <a:lnTo>
                        <a:pt x="60" y="6"/>
                      </a:lnTo>
                      <a:lnTo>
                        <a:pt x="62" y="8"/>
                      </a:lnTo>
                      <a:lnTo>
                        <a:pt x="64" y="10"/>
                      </a:lnTo>
                      <a:lnTo>
                        <a:pt x="65" y="12"/>
                      </a:lnTo>
                      <a:lnTo>
                        <a:pt x="64" y="14"/>
                      </a:lnTo>
                      <a:lnTo>
                        <a:pt x="62" y="17"/>
                      </a:lnTo>
                      <a:lnTo>
                        <a:pt x="60" y="18"/>
                      </a:lnTo>
                      <a:lnTo>
                        <a:pt x="55" y="20"/>
                      </a:lnTo>
                      <a:lnTo>
                        <a:pt x="51" y="22"/>
                      </a:lnTo>
                      <a:lnTo>
                        <a:pt x="46" y="22"/>
                      </a:lnTo>
                      <a:lnTo>
                        <a:pt x="40" y="23"/>
                      </a:lnTo>
                      <a:lnTo>
                        <a:pt x="33" y="23"/>
                      </a:lnTo>
                      <a:lnTo>
                        <a:pt x="27" y="23"/>
                      </a:lnTo>
                      <a:lnTo>
                        <a:pt x="20" y="22"/>
                      </a:lnTo>
                      <a:lnTo>
                        <a:pt x="14" y="22"/>
                      </a:lnTo>
                      <a:lnTo>
                        <a:pt x="10" y="20"/>
                      </a:lnTo>
                      <a:lnTo>
                        <a:pt x="6" y="18"/>
                      </a:lnTo>
                      <a:lnTo>
                        <a:pt x="3" y="17"/>
                      </a:lnTo>
                      <a:lnTo>
                        <a:pt x="1" y="14"/>
                      </a:lnTo>
                      <a:lnTo>
                        <a:pt x="0" y="12"/>
                      </a:lnTo>
                    </a:path>
                  </a:pathLst>
                </a:custGeom>
                <a:solidFill>
                  <a:srgbClr val="CECEC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76" name="Freeform 64">
                  <a:extLst>
                    <a:ext uri="{FF2B5EF4-FFF2-40B4-BE49-F238E27FC236}">
                      <a16:creationId xmlns:a16="http://schemas.microsoft.com/office/drawing/2014/main" id="{DCB11177-1796-4B42-9D08-BB7F6F5FF1F2}"/>
                    </a:ext>
                  </a:extLst>
                </p:cNvPr>
                <p:cNvSpPr>
                  <a:spLocks noChangeAspect="1"/>
                </p:cNvSpPr>
                <p:nvPr/>
              </p:nvSpPr>
              <p:spPr bwMode="auto">
                <a:xfrm>
                  <a:off x="3722" y="1138"/>
                  <a:ext cx="66" cy="22"/>
                </a:xfrm>
                <a:custGeom>
                  <a:avLst/>
                  <a:gdLst>
                    <a:gd name="T0" fmla="*/ 0 w 66"/>
                    <a:gd name="T1" fmla="*/ 11 h 22"/>
                    <a:gd name="T2" fmla="*/ 1 w 66"/>
                    <a:gd name="T3" fmla="*/ 8 h 22"/>
                    <a:gd name="T4" fmla="*/ 3 w 66"/>
                    <a:gd name="T5" fmla="*/ 6 h 22"/>
                    <a:gd name="T6" fmla="*/ 6 w 66"/>
                    <a:gd name="T7" fmla="*/ 5 h 22"/>
                    <a:gd name="T8" fmla="*/ 10 w 66"/>
                    <a:gd name="T9" fmla="*/ 4 h 22"/>
                    <a:gd name="T10" fmla="*/ 14 w 66"/>
                    <a:gd name="T11" fmla="*/ 2 h 22"/>
                    <a:gd name="T12" fmla="*/ 20 w 66"/>
                    <a:gd name="T13" fmla="*/ 1 h 22"/>
                    <a:gd name="T14" fmla="*/ 27 w 66"/>
                    <a:gd name="T15" fmla="*/ 0 h 22"/>
                    <a:gd name="T16" fmla="*/ 33 w 66"/>
                    <a:gd name="T17" fmla="*/ 0 h 22"/>
                    <a:gd name="T18" fmla="*/ 40 w 66"/>
                    <a:gd name="T19" fmla="*/ 0 h 22"/>
                    <a:gd name="T20" fmla="*/ 46 w 66"/>
                    <a:gd name="T21" fmla="*/ 1 h 22"/>
                    <a:gd name="T22" fmla="*/ 51 w 66"/>
                    <a:gd name="T23" fmla="*/ 2 h 22"/>
                    <a:gd name="T24" fmla="*/ 55 w 66"/>
                    <a:gd name="T25" fmla="*/ 4 h 22"/>
                    <a:gd name="T26" fmla="*/ 60 w 66"/>
                    <a:gd name="T27" fmla="*/ 5 h 22"/>
                    <a:gd name="T28" fmla="*/ 62 w 66"/>
                    <a:gd name="T29" fmla="*/ 6 h 22"/>
                    <a:gd name="T30" fmla="*/ 64 w 66"/>
                    <a:gd name="T31" fmla="*/ 8 h 22"/>
                    <a:gd name="T32" fmla="*/ 65 w 66"/>
                    <a:gd name="T33" fmla="*/ 11 h 22"/>
                    <a:gd name="T34" fmla="*/ 64 w 66"/>
                    <a:gd name="T35" fmla="*/ 13 h 22"/>
                    <a:gd name="T36" fmla="*/ 62 w 66"/>
                    <a:gd name="T37" fmla="*/ 16 h 22"/>
                    <a:gd name="T38" fmla="*/ 60 w 66"/>
                    <a:gd name="T39" fmla="*/ 16 h 22"/>
                    <a:gd name="T40" fmla="*/ 55 w 66"/>
                    <a:gd name="T41" fmla="*/ 17 h 22"/>
                    <a:gd name="T42" fmla="*/ 51 w 66"/>
                    <a:gd name="T43" fmla="*/ 19 h 22"/>
                    <a:gd name="T44" fmla="*/ 46 w 66"/>
                    <a:gd name="T45" fmla="*/ 20 h 22"/>
                    <a:gd name="T46" fmla="*/ 40 w 66"/>
                    <a:gd name="T47" fmla="*/ 21 h 22"/>
                    <a:gd name="T48" fmla="*/ 33 w 66"/>
                    <a:gd name="T49" fmla="*/ 21 h 22"/>
                    <a:gd name="T50" fmla="*/ 27 w 66"/>
                    <a:gd name="T51" fmla="*/ 21 h 22"/>
                    <a:gd name="T52" fmla="*/ 20 w 66"/>
                    <a:gd name="T53" fmla="*/ 20 h 22"/>
                    <a:gd name="T54" fmla="*/ 14 w 66"/>
                    <a:gd name="T55" fmla="*/ 19 h 22"/>
                    <a:gd name="T56" fmla="*/ 10 w 66"/>
                    <a:gd name="T57" fmla="*/ 17 h 22"/>
                    <a:gd name="T58" fmla="*/ 6 w 66"/>
                    <a:gd name="T59" fmla="*/ 16 h 22"/>
                    <a:gd name="T60" fmla="*/ 3 w 66"/>
                    <a:gd name="T61" fmla="*/ 16 h 22"/>
                    <a:gd name="T62" fmla="*/ 1 w 66"/>
                    <a:gd name="T63" fmla="*/ 13 h 22"/>
                    <a:gd name="T64" fmla="*/ 0 w 66"/>
                    <a:gd name="T65" fmla="*/ 11 h 2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6"/>
                    <a:gd name="T100" fmla="*/ 0 h 22"/>
                    <a:gd name="T101" fmla="*/ 66 w 66"/>
                    <a:gd name="T102" fmla="*/ 22 h 2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6" h="22">
                      <a:moveTo>
                        <a:pt x="0" y="11"/>
                      </a:moveTo>
                      <a:lnTo>
                        <a:pt x="1" y="8"/>
                      </a:lnTo>
                      <a:lnTo>
                        <a:pt x="3" y="6"/>
                      </a:lnTo>
                      <a:lnTo>
                        <a:pt x="6" y="5"/>
                      </a:lnTo>
                      <a:lnTo>
                        <a:pt x="10" y="4"/>
                      </a:lnTo>
                      <a:lnTo>
                        <a:pt x="14" y="2"/>
                      </a:lnTo>
                      <a:lnTo>
                        <a:pt x="20" y="1"/>
                      </a:lnTo>
                      <a:lnTo>
                        <a:pt x="27" y="0"/>
                      </a:lnTo>
                      <a:lnTo>
                        <a:pt x="33" y="0"/>
                      </a:lnTo>
                      <a:lnTo>
                        <a:pt x="40" y="0"/>
                      </a:lnTo>
                      <a:lnTo>
                        <a:pt x="46" y="1"/>
                      </a:lnTo>
                      <a:lnTo>
                        <a:pt x="51" y="2"/>
                      </a:lnTo>
                      <a:lnTo>
                        <a:pt x="55" y="4"/>
                      </a:lnTo>
                      <a:lnTo>
                        <a:pt x="60" y="5"/>
                      </a:lnTo>
                      <a:lnTo>
                        <a:pt x="62" y="6"/>
                      </a:lnTo>
                      <a:lnTo>
                        <a:pt x="64" y="8"/>
                      </a:lnTo>
                      <a:lnTo>
                        <a:pt x="65" y="11"/>
                      </a:lnTo>
                      <a:lnTo>
                        <a:pt x="64" y="13"/>
                      </a:lnTo>
                      <a:lnTo>
                        <a:pt x="62" y="16"/>
                      </a:lnTo>
                      <a:lnTo>
                        <a:pt x="60" y="16"/>
                      </a:lnTo>
                      <a:lnTo>
                        <a:pt x="55" y="17"/>
                      </a:lnTo>
                      <a:lnTo>
                        <a:pt x="51" y="19"/>
                      </a:lnTo>
                      <a:lnTo>
                        <a:pt x="46" y="20"/>
                      </a:lnTo>
                      <a:lnTo>
                        <a:pt x="40" y="21"/>
                      </a:lnTo>
                      <a:lnTo>
                        <a:pt x="33" y="21"/>
                      </a:lnTo>
                      <a:lnTo>
                        <a:pt x="27" y="21"/>
                      </a:lnTo>
                      <a:lnTo>
                        <a:pt x="20" y="20"/>
                      </a:lnTo>
                      <a:lnTo>
                        <a:pt x="14" y="19"/>
                      </a:lnTo>
                      <a:lnTo>
                        <a:pt x="10" y="17"/>
                      </a:lnTo>
                      <a:lnTo>
                        <a:pt x="6" y="16"/>
                      </a:lnTo>
                      <a:lnTo>
                        <a:pt x="3" y="16"/>
                      </a:lnTo>
                      <a:lnTo>
                        <a:pt x="1" y="13"/>
                      </a:lnTo>
                      <a:lnTo>
                        <a:pt x="0" y="11"/>
                      </a:lnTo>
                    </a:path>
                  </a:pathLst>
                </a:custGeom>
                <a:solidFill>
                  <a:srgbClr val="CECEC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grpSp>
            <p:nvGrpSpPr>
              <p:cNvPr id="55" name="Group 65">
                <a:extLst>
                  <a:ext uri="{FF2B5EF4-FFF2-40B4-BE49-F238E27FC236}">
                    <a16:creationId xmlns:a16="http://schemas.microsoft.com/office/drawing/2014/main" id="{825BEA2C-25A9-47F9-A0ED-695FB3CD7723}"/>
                  </a:ext>
                </a:extLst>
              </p:cNvPr>
              <p:cNvGrpSpPr>
                <a:grpSpLocks noChangeAspect="1"/>
              </p:cNvGrpSpPr>
              <p:nvPr/>
            </p:nvGrpSpPr>
            <p:grpSpPr bwMode="auto">
              <a:xfrm>
                <a:off x="3922" y="1182"/>
                <a:ext cx="68" cy="37"/>
                <a:chOff x="3922" y="1182"/>
                <a:chExt cx="68" cy="37"/>
              </a:xfrm>
            </p:grpSpPr>
            <p:sp>
              <p:nvSpPr>
                <p:cNvPr id="73" name="Freeform 66">
                  <a:extLst>
                    <a:ext uri="{FF2B5EF4-FFF2-40B4-BE49-F238E27FC236}">
                      <a16:creationId xmlns:a16="http://schemas.microsoft.com/office/drawing/2014/main" id="{8E21D044-993D-4194-8DF9-A7DDE20AFBA3}"/>
                    </a:ext>
                  </a:extLst>
                </p:cNvPr>
                <p:cNvSpPr>
                  <a:spLocks noChangeAspect="1"/>
                </p:cNvSpPr>
                <p:nvPr/>
              </p:nvSpPr>
              <p:spPr bwMode="auto">
                <a:xfrm>
                  <a:off x="3922" y="1194"/>
                  <a:ext cx="68" cy="25"/>
                </a:xfrm>
                <a:custGeom>
                  <a:avLst/>
                  <a:gdLst>
                    <a:gd name="T0" fmla="*/ 0 w 68"/>
                    <a:gd name="T1" fmla="*/ 13 h 25"/>
                    <a:gd name="T2" fmla="*/ 1 w 68"/>
                    <a:gd name="T3" fmla="*/ 10 h 25"/>
                    <a:gd name="T4" fmla="*/ 3 w 68"/>
                    <a:gd name="T5" fmla="*/ 8 h 25"/>
                    <a:gd name="T6" fmla="*/ 6 w 68"/>
                    <a:gd name="T7" fmla="*/ 5 h 25"/>
                    <a:gd name="T8" fmla="*/ 10 w 68"/>
                    <a:gd name="T9" fmla="*/ 3 h 25"/>
                    <a:gd name="T10" fmla="*/ 15 w 68"/>
                    <a:gd name="T11" fmla="*/ 2 h 25"/>
                    <a:gd name="T12" fmla="*/ 21 w 68"/>
                    <a:gd name="T13" fmla="*/ 1 h 25"/>
                    <a:gd name="T14" fmla="*/ 27 w 68"/>
                    <a:gd name="T15" fmla="*/ 0 h 25"/>
                    <a:gd name="T16" fmla="*/ 34 w 68"/>
                    <a:gd name="T17" fmla="*/ 0 h 25"/>
                    <a:gd name="T18" fmla="*/ 40 w 68"/>
                    <a:gd name="T19" fmla="*/ 0 h 25"/>
                    <a:gd name="T20" fmla="*/ 48 w 68"/>
                    <a:gd name="T21" fmla="*/ 1 h 25"/>
                    <a:gd name="T22" fmla="*/ 53 w 68"/>
                    <a:gd name="T23" fmla="*/ 2 h 25"/>
                    <a:gd name="T24" fmla="*/ 57 w 68"/>
                    <a:gd name="T25" fmla="*/ 3 h 25"/>
                    <a:gd name="T26" fmla="*/ 62 w 68"/>
                    <a:gd name="T27" fmla="*/ 5 h 25"/>
                    <a:gd name="T28" fmla="*/ 64 w 68"/>
                    <a:gd name="T29" fmla="*/ 8 h 25"/>
                    <a:gd name="T30" fmla="*/ 66 w 68"/>
                    <a:gd name="T31" fmla="*/ 10 h 25"/>
                    <a:gd name="T32" fmla="*/ 67 w 68"/>
                    <a:gd name="T33" fmla="*/ 13 h 25"/>
                    <a:gd name="T34" fmla="*/ 66 w 68"/>
                    <a:gd name="T35" fmla="*/ 14 h 25"/>
                    <a:gd name="T36" fmla="*/ 64 w 68"/>
                    <a:gd name="T37" fmla="*/ 17 h 25"/>
                    <a:gd name="T38" fmla="*/ 62 w 68"/>
                    <a:gd name="T39" fmla="*/ 18 h 25"/>
                    <a:gd name="T40" fmla="*/ 57 w 68"/>
                    <a:gd name="T41" fmla="*/ 20 h 25"/>
                    <a:gd name="T42" fmla="*/ 53 w 68"/>
                    <a:gd name="T43" fmla="*/ 22 h 25"/>
                    <a:gd name="T44" fmla="*/ 48 w 68"/>
                    <a:gd name="T45" fmla="*/ 23 h 25"/>
                    <a:gd name="T46" fmla="*/ 40 w 68"/>
                    <a:gd name="T47" fmla="*/ 24 h 25"/>
                    <a:gd name="T48" fmla="*/ 34 w 68"/>
                    <a:gd name="T49" fmla="*/ 24 h 25"/>
                    <a:gd name="T50" fmla="*/ 27 w 68"/>
                    <a:gd name="T51" fmla="*/ 24 h 25"/>
                    <a:gd name="T52" fmla="*/ 21 w 68"/>
                    <a:gd name="T53" fmla="*/ 23 h 25"/>
                    <a:gd name="T54" fmla="*/ 15 w 68"/>
                    <a:gd name="T55" fmla="*/ 22 h 25"/>
                    <a:gd name="T56" fmla="*/ 10 w 68"/>
                    <a:gd name="T57" fmla="*/ 20 h 25"/>
                    <a:gd name="T58" fmla="*/ 6 w 68"/>
                    <a:gd name="T59" fmla="*/ 18 h 25"/>
                    <a:gd name="T60" fmla="*/ 3 w 68"/>
                    <a:gd name="T61" fmla="*/ 17 h 25"/>
                    <a:gd name="T62" fmla="*/ 1 w 68"/>
                    <a:gd name="T63" fmla="*/ 14 h 25"/>
                    <a:gd name="T64" fmla="*/ 0 w 68"/>
                    <a:gd name="T65" fmla="*/ 13 h 2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8"/>
                    <a:gd name="T100" fmla="*/ 0 h 25"/>
                    <a:gd name="T101" fmla="*/ 68 w 68"/>
                    <a:gd name="T102" fmla="*/ 25 h 2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8" h="25">
                      <a:moveTo>
                        <a:pt x="0" y="13"/>
                      </a:moveTo>
                      <a:lnTo>
                        <a:pt x="1" y="10"/>
                      </a:lnTo>
                      <a:lnTo>
                        <a:pt x="3" y="8"/>
                      </a:lnTo>
                      <a:lnTo>
                        <a:pt x="6" y="5"/>
                      </a:lnTo>
                      <a:lnTo>
                        <a:pt x="10" y="3"/>
                      </a:lnTo>
                      <a:lnTo>
                        <a:pt x="15" y="2"/>
                      </a:lnTo>
                      <a:lnTo>
                        <a:pt x="21" y="1"/>
                      </a:lnTo>
                      <a:lnTo>
                        <a:pt x="27" y="0"/>
                      </a:lnTo>
                      <a:lnTo>
                        <a:pt x="34" y="0"/>
                      </a:lnTo>
                      <a:lnTo>
                        <a:pt x="40" y="0"/>
                      </a:lnTo>
                      <a:lnTo>
                        <a:pt x="48" y="1"/>
                      </a:lnTo>
                      <a:lnTo>
                        <a:pt x="53" y="2"/>
                      </a:lnTo>
                      <a:lnTo>
                        <a:pt x="57" y="3"/>
                      </a:lnTo>
                      <a:lnTo>
                        <a:pt x="62" y="5"/>
                      </a:lnTo>
                      <a:lnTo>
                        <a:pt x="64" y="8"/>
                      </a:lnTo>
                      <a:lnTo>
                        <a:pt x="66" y="10"/>
                      </a:lnTo>
                      <a:lnTo>
                        <a:pt x="67" y="13"/>
                      </a:lnTo>
                      <a:lnTo>
                        <a:pt x="66" y="14"/>
                      </a:lnTo>
                      <a:lnTo>
                        <a:pt x="64" y="17"/>
                      </a:lnTo>
                      <a:lnTo>
                        <a:pt x="62" y="18"/>
                      </a:lnTo>
                      <a:lnTo>
                        <a:pt x="57" y="20"/>
                      </a:lnTo>
                      <a:lnTo>
                        <a:pt x="53" y="22"/>
                      </a:lnTo>
                      <a:lnTo>
                        <a:pt x="48" y="23"/>
                      </a:lnTo>
                      <a:lnTo>
                        <a:pt x="40" y="24"/>
                      </a:lnTo>
                      <a:lnTo>
                        <a:pt x="34" y="24"/>
                      </a:lnTo>
                      <a:lnTo>
                        <a:pt x="27" y="24"/>
                      </a:lnTo>
                      <a:lnTo>
                        <a:pt x="21" y="23"/>
                      </a:lnTo>
                      <a:lnTo>
                        <a:pt x="15" y="22"/>
                      </a:lnTo>
                      <a:lnTo>
                        <a:pt x="10" y="20"/>
                      </a:lnTo>
                      <a:lnTo>
                        <a:pt x="6" y="18"/>
                      </a:lnTo>
                      <a:lnTo>
                        <a:pt x="3" y="17"/>
                      </a:lnTo>
                      <a:lnTo>
                        <a:pt x="1" y="14"/>
                      </a:lnTo>
                      <a:lnTo>
                        <a:pt x="0" y="13"/>
                      </a:lnTo>
                    </a:path>
                  </a:pathLst>
                </a:custGeom>
                <a:solidFill>
                  <a:srgbClr val="CECEC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74" name="Freeform 67">
                  <a:extLst>
                    <a:ext uri="{FF2B5EF4-FFF2-40B4-BE49-F238E27FC236}">
                      <a16:creationId xmlns:a16="http://schemas.microsoft.com/office/drawing/2014/main" id="{723FD482-5B51-4086-9DDA-DCBD9F9EE8F4}"/>
                    </a:ext>
                  </a:extLst>
                </p:cNvPr>
                <p:cNvSpPr>
                  <a:spLocks noChangeAspect="1"/>
                </p:cNvSpPr>
                <p:nvPr/>
              </p:nvSpPr>
              <p:spPr bwMode="auto">
                <a:xfrm>
                  <a:off x="3922" y="1182"/>
                  <a:ext cx="68" cy="25"/>
                </a:xfrm>
                <a:custGeom>
                  <a:avLst/>
                  <a:gdLst>
                    <a:gd name="T0" fmla="*/ 0 w 68"/>
                    <a:gd name="T1" fmla="*/ 13 h 25"/>
                    <a:gd name="T2" fmla="*/ 1 w 68"/>
                    <a:gd name="T3" fmla="*/ 10 h 25"/>
                    <a:gd name="T4" fmla="*/ 3 w 68"/>
                    <a:gd name="T5" fmla="*/ 9 h 25"/>
                    <a:gd name="T6" fmla="*/ 6 w 68"/>
                    <a:gd name="T7" fmla="*/ 6 h 25"/>
                    <a:gd name="T8" fmla="*/ 10 w 68"/>
                    <a:gd name="T9" fmla="*/ 4 h 25"/>
                    <a:gd name="T10" fmla="*/ 15 w 68"/>
                    <a:gd name="T11" fmla="*/ 2 h 25"/>
                    <a:gd name="T12" fmla="*/ 21 w 68"/>
                    <a:gd name="T13" fmla="*/ 1 h 25"/>
                    <a:gd name="T14" fmla="*/ 27 w 68"/>
                    <a:gd name="T15" fmla="*/ 0 h 25"/>
                    <a:gd name="T16" fmla="*/ 34 w 68"/>
                    <a:gd name="T17" fmla="*/ 0 h 25"/>
                    <a:gd name="T18" fmla="*/ 40 w 68"/>
                    <a:gd name="T19" fmla="*/ 0 h 25"/>
                    <a:gd name="T20" fmla="*/ 48 w 68"/>
                    <a:gd name="T21" fmla="*/ 1 h 25"/>
                    <a:gd name="T22" fmla="*/ 53 w 68"/>
                    <a:gd name="T23" fmla="*/ 2 h 25"/>
                    <a:gd name="T24" fmla="*/ 57 w 68"/>
                    <a:gd name="T25" fmla="*/ 4 h 25"/>
                    <a:gd name="T26" fmla="*/ 62 w 68"/>
                    <a:gd name="T27" fmla="*/ 6 h 25"/>
                    <a:gd name="T28" fmla="*/ 64 w 68"/>
                    <a:gd name="T29" fmla="*/ 9 h 25"/>
                    <a:gd name="T30" fmla="*/ 66 w 68"/>
                    <a:gd name="T31" fmla="*/ 10 h 25"/>
                    <a:gd name="T32" fmla="*/ 67 w 68"/>
                    <a:gd name="T33" fmla="*/ 13 h 25"/>
                    <a:gd name="T34" fmla="*/ 66 w 68"/>
                    <a:gd name="T35" fmla="*/ 15 h 25"/>
                    <a:gd name="T36" fmla="*/ 64 w 68"/>
                    <a:gd name="T37" fmla="*/ 18 h 25"/>
                    <a:gd name="T38" fmla="*/ 62 w 68"/>
                    <a:gd name="T39" fmla="*/ 19 h 25"/>
                    <a:gd name="T40" fmla="*/ 57 w 68"/>
                    <a:gd name="T41" fmla="*/ 21 h 25"/>
                    <a:gd name="T42" fmla="*/ 53 w 68"/>
                    <a:gd name="T43" fmla="*/ 22 h 25"/>
                    <a:gd name="T44" fmla="*/ 48 w 68"/>
                    <a:gd name="T45" fmla="*/ 23 h 25"/>
                    <a:gd name="T46" fmla="*/ 40 w 68"/>
                    <a:gd name="T47" fmla="*/ 24 h 25"/>
                    <a:gd name="T48" fmla="*/ 34 w 68"/>
                    <a:gd name="T49" fmla="*/ 24 h 25"/>
                    <a:gd name="T50" fmla="*/ 27 w 68"/>
                    <a:gd name="T51" fmla="*/ 24 h 25"/>
                    <a:gd name="T52" fmla="*/ 21 w 68"/>
                    <a:gd name="T53" fmla="*/ 23 h 25"/>
                    <a:gd name="T54" fmla="*/ 15 w 68"/>
                    <a:gd name="T55" fmla="*/ 22 h 25"/>
                    <a:gd name="T56" fmla="*/ 10 w 68"/>
                    <a:gd name="T57" fmla="*/ 21 h 25"/>
                    <a:gd name="T58" fmla="*/ 6 w 68"/>
                    <a:gd name="T59" fmla="*/ 19 h 25"/>
                    <a:gd name="T60" fmla="*/ 3 w 68"/>
                    <a:gd name="T61" fmla="*/ 18 h 25"/>
                    <a:gd name="T62" fmla="*/ 1 w 68"/>
                    <a:gd name="T63" fmla="*/ 15 h 25"/>
                    <a:gd name="T64" fmla="*/ 0 w 68"/>
                    <a:gd name="T65" fmla="*/ 13 h 2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8"/>
                    <a:gd name="T100" fmla="*/ 0 h 25"/>
                    <a:gd name="T101" fmla="*/ 68 w 68"/>
                    <a:gd name="T102" fmla="*/ 25 h 2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8" h="25">
                      <a:moveTo>
                        <a:pt x="0" y="13"/>
                      </a:moveTo>
                      <a:lnTo>
                        <a:pt x="1" y="10"/>
                      </a:lnTo>
                      <a:lnTo>
                        <a:pt x="3" y="9"/>
                      </a:lnTo>
                      <a:lnTo>
                        <a:pt x="6" y="6"/>
                      </a:lnTo>
                      <a:lnTo>
                        <a:pt x="10" y="4"/>
                      </a:lnTo>
                      <a:lnTo>
                        <a:pt x="15" y="2"/>
                      </a:lnTo>
                      <a:lnTo>
                        <a:pt x="21" y="1"/>
                      </a:lnTo>
                      <a:lnTo>
                        <a:pt x="27" y="0"/>
                      </a:lnTo>
                      <a:lnTo>
                        <a:pt x="34" y="0"/>
                      </a:lnTo>
                      <a:lnTo>
                        <a:pt x="40" y="0"/>
                      </a:lnTo>
                      <a:lnTo>
                        <a:pt x="48" y="1"/>
                      </a:lnTo>
                      <a:lnTo>
                        <a:pt x="53" y="2"/>
                      </a:lnTo>
                      <a:lnTo>
                        <a:pt x="57" y="4"/>
                      </a:lnTo>
                      <a:lnTo>
                        <a:pt x="62" y="6"/>
                      </a:lnTo>
                      <a:lnTo>
                        <a:pt x="64" y="9"/>
                      </a:lnTo>
                      <a:lnTo>
                        <a:pt x="66" y="10"/>
                      </a:lnTo>
                      <a:lnTo>
                        <a:pt x="67" y="13"/>
                      </a:lnTo>
                      <a:lnTo>
                        <a:pt x="66" y="15"/>
                      </a:lnTo>
                      <a:lnTo>
                        <a:pt x="64" y="18"/>
                      </a:lnTo>
                      <a:lnTo>
                        <a:pt x="62" y="19"/>
                      </a:lnTo>
                      <a:lnTo>
                        <a:pt x="57" y="21"/>
                      </a:lnTo>
                      <a:lnTo>
                        <a:pt x="53" y="22"/>
                      </a:lnTo>
                      <a:lnTo>
                        <a:pt x="48" y="23"/>
                      </a:lnTo>
                      <a:lnTo>
                        <a:pt x="40" y="24"/>
                      </a:lnTo>
                      <a:lnTo>
                        <a:pt x="34" y="24"/>
                      </a:lnTo>
                      <a:lnTo>
                        <a:pt x="27" y="24"/>
                      </a:lnTo>
                      <a:lnTo>
                        <a:pt x="21" y="23"/>
                      </a:lnTo>
                      <a:lnTo>
                        <a:pt x="15" y="22"/>
                      </a:lnTo>
                      <a:lnTo>
                        <a:pt x="10" y="21"/>
                      </a:lnTo>
                      <a:lnTo>
                        <a:pt x="6" y="19"/>
                      </a:lnTo>
                      <a:lnTo>
                        <a:pt x="3" y="18"/>
                      </a:lnTo>
                      <a:lnTo>
                        <a:pt x="1" y="15"/>
                      </a:lnTo>
                      <a:lnTo>
                        <a:pt x="0" y="13"/>
                      </a:lnTo>
                    </a:path>
                  </a:pathLst>
                </a:custGeom>
                <a:solidFill>
                  <a:srgbClr val="CECEC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grpSp>
            <p:nvGrpSpPr>
              <p:cNvPr id="56" name="Group 68">
                <a:extLst>
                  <a:ext uri="{FF2B5EF4-FFF2-40B4-BE49-F238E27FC236}">
                    <a16:creationId xmlns:a16="http://schemas.microsoft.com/office/drawing/2014/main" id="{42FFAACC-6223-4AB0-B9C8-1F0ECFDC14EB}"/>
                  </a:ext>
                </a:extLst>
              </p:cNvPr>
              <p:cNvGrpSpPr>
                <a:grpSpLocks noChangeAspect="1"/>
              </p:cNvGrpSpPr>
              <p:nvPr/>
            </p:nvGrpSpPr>
            <p:grpSpPr bwMode="auto">
              <a:xfrm>
                <a:off x="3831" y="1182"/>
                <a:ext cx="65" cy="37"/>
                <a:chOff x="3831" y="1182"/>
                <a:chExt cx="65" cy="37"/>
              </a:xfrm>
            </p:grpSpPr>
            <p:sp>
              <p:nvSpPr>
                <p:cNvPr id="71" name="Freeform 69">
                  <a:extLst>
                    <a:ext uri="{FF2B5EF4-FFF2-40B4-BE49-F238E27FC236}">
                      <a16:creationId xmlns:a16="http://schemas.microsoft.com/office/drawing/2014/main" id="{7A942C93-CC11-447E-9255-765115331180}"/>
                    </a:ext>
                  </a:extLst>
                </p:cNvPr>
                <p:cNvSpPr>
                  <a:spLocks noChangeAspect="1"/>
                </p:cNvSpPr>
                <p:nvPr/>
              </p:nvSpPr>
              <p:spPr bwMode="auto">
                <a:xfrm>
                  <a:off x="3831" y="1194"/>
                  <a:ext cx="65" cy="25"/>
                </a:xfrm>
                <a:custGeom>
                  <a:avLst/>
                  <a:gdLst>
                    <a:gd name="T0" fmla="*/ 0 w 65"/>
                    <a:gd name="T1" fmla="*/ 13 h 25"/>
                    <a:gd name="T2" fmla="*/ 1 w 65"/>
                    <a:gd name="T3" fmla="*/ 10 h 25"/>
                    <a:gd name="T4" fmla="*/ 3 w 65"/>
                    <a:gd name="T5" fmla="*/ 8 h 25"/>
                    <a:gd name="T6" fmla="*/ 5 w 65"/>
                    <a:gd name="T7" fmla="*/ 5 h 25"/>
                    <a:gd name="T8" fmla="*/ 10 w 65"/>
                    <a:gd name="T9" fmla="*/ 3 h 25"/>
                    <a:gd name="T10" fmla="*/ 14 w 65"/>
                    <a:gd name="T11" fmla="*/ 2 h 25"/>
                    <a:gd name="T12" fmla="*/ 20 w 65"/>
                    <a:gd name="T13" fmla="*/ 1 h 25"/>
                    <a:gd name="T14" fmla="*/ 26 w 65"/>
                    <a:gd name="T15" fmla="*/ 0 h 25"/>
                    <a:gd name="T16" fmla="*/ 32 w 65"/>
                    <a:gd name="T17" fmla="*/ 0 h 25"/>
                    <a:gd name="T18" fmla="*/ 38 w 65"/>
                    <a:gd name="T19" fmla="*/ 0 h 25"/>
                    <a:gd name="T20" fmla="*/ 45 w 65"/>
                    <a:gd name="T21" fmla="*/ 1 h 25"/>
                    <a:gd name="T22" fmla="*/ 50 w 65"/>
                    <a:gd name="T23" fmla="*/ 2 h 25"/>
                    <a:gd name="T24" fmla="*/ 54 w 65"/>
                    <a:gd name="T25" fmla="*/ 3 h 25"/>
                    <a:gd name="T26" fmla="*/ 59 w 65"/>
                    <a:gd name="T27" fmla="*/ 5 h 25"/>
                    <a:gd name="T28" fmla="*/ 61 w 65"/>
                    <a:gd name="T29" fmla="*/ 8 h 25"/>
                    <a:gd name="T30" fmla="*/ 63 w 65"/>
                    <a:gd name="T31" fmla="*/ 10 h 25"/>
                    <a:gd name="T32" fmla="*/ 64 w 65"/>
                    <a:gd name="T33" fmla="*/ 13 h 25"/>
                    <a:gd name="T34" fmla="*/ 63 w 65"/>
                    <a:gd name="T35" fmla="*/ 14 h 25"/>
                    <a:gd name="T36" fmla="*/ 61 w 65"/>
                    <a:gd name="T37" fmla="*/ 17 h 25"/>
                    <a:gd name="T38" fmla="*/ 59 w 65"/>
                    <a:gd name="T39" fmla="*/ 18 h 25"/>
                    <a:gd name="T40" fmla="*/ 54 w 65"/>
                    <a:gd name="T41" fmla="*/ 20 h 25"/>
                    <a:gd name="T42" fmla="*/ 50 w 65"/>
                    <a:gd name="T43" fmla="*/ 22 h 25"/>
                    <a:gd name="T44" fmla="*/ 45 w 65"/>
                    <a:gd name="T45" fmla="*/ 23 h 25"/>
                    <a:gd name="T46" fmla="*/ 38 w 65"/>
                    <a:gd name="T47" fmla="*/ 24 h 25"/>
                    <a:gd name="T48" fmla="*/ 32 w 65"/>
                    <a:gd name="T49" fmla="*/ 24 h 25"/>
                    <a:gd name="T50" fmla="*/ 26 w 65"/>
                    <a:gd name="T51" fmla="*/ 24 h 25"/>
                    <a:gd name="T52" fmla="*/ 20 w 65"/>
                    <a:gd name="T53" fmla="*/ 23 h 25"/>
                    <a:gd name="T54" fmla="*/ 14 w 65"/>
                    <a:gd name="T55" fmla="*/ 22 h 25"/>
                    <a:gd name="T56" fmla="*/ 10 w 65"/>
                    <a:gd name="T57" fmla="*/ 20 h 25"/>
                    <a:gd name="T58" fmla="*/ 5 w 65"/>
                    <a:gd name="T59" fmla="*/ 18 h 25"/>
                    <a:gd name="T60" fmla="*/ 3 w 65"/>
                    <a:gd name="T61" fmla="*/ 17 h 25"/>
                    <a:gd name="T62" fmla="*/ 1 w 65"/>
                    <a:gd name="T63" fmla="*/ 14 h 25"/>
                    <a:gd name="T64" fmla="*/ 0 w 65"/>
                    <a:gd name="T65" fmla="*/ 13 h 2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5"/>
                    <a:gd name="T100" fmla="*/ 0 h 25"/>
                    <a:gd name="T101" fmla="*/ 65 w 65"/>
                    <a:gd name="T102" fmla="*/ 25 h 2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5" h="25">
                      <a:moveTo>
                        <a:pt x="0" y="13"/>
                      </a:moveTo>
                      <a:lnTo>
                        <a:pt x="1" y="10"/>
                      </a:lnTo>
                      <a:lnTo>
                        <a:pt x="3" y="8"/>
                      </a:lnTo>
                      <a:lnTo>
                        <a:pt x="5" y="5"/>
                      </a:lnTo>
                      <a:lnTo>
                        <a:pt x="10" y="3"/>
                      </a:lnTo>
                      <a:lnTo>
                        <a:pt x="14" y="2"/>
                      </a:lnTo>
                      <a:lnTo>
                        <a:pt x="20" y="1"/>
                      </a:lnTo>
                      <a:lnTo>
                        <a:pt x="26" y="0"/>
                      </a:lnTo>
                      <a:lnTo>
                        <a:pt x="32" y="0"/>
                      </a:lnTo>
                      <a:lnTo>
                        <a:pt x="38" y="0"/>
                      </a:lnTo>
                      <a:lnTo>
                        <a:pt x="45" y="1"/>
                      </a:lnTo>
                      <a:lnTo>
                        <a:pt x="50" y="2"/>
                      </a:lnTo>
                      <a:lnTo>
                        <a:pt x="54" y="3"/>
                      </a:lnTo>
                      <a:lnTo>
                        <a:pt x="59" y="5"/>
                      </a:lnTo>
                      <a:lnTo>
                        <a:pt x="61" y="8"/>
                      </a:lnTo>
                      <a:lnTo>
                        <a:pt x="63" y="10"/>
                      </a:lnTo>
                      <a:lnTo>
                        <a:pt x="64" y="13"/>
                      </a:lnTo>
                      <a:lnTo>
                        <a:pt x="63" y="14"/>
                      </a:lnTo>
                      <a:lnTo>
                        <a:pt x="61" y="17"/>
                      </a:lnTo>
                      <a:lnTo>
                        <a:pt x="59" y="18"/>
                      </a:lnTo>
                      <a:lnTo>
                        <a:pt x="54" y="20"/>
                      </a:lnTo>
                      <a:lnTo>
                        <a:pt x="50" y="22"/>
                      </a:lnTo>
                      <a:lnTo>
                        <a:pt x="45" y="23"/>
                      </a:lnTo>
                      <a:lnTo>
                        <a:pt x="38" y="24"/>
                      </a:lnTo>
                      <a:lnTo>
                        <a:pt x="32" y="24"/>
                      </a:lnTo>
                      <a:lnTo>
                        <a:pt x="26" y="24"/>
                      </a:lnTo>
                      <a:lnTo>
                        <a:pt x="20" y="23"/>
                      </a:lnTo>
                      <a:lnTo>
                        <a:pt x="14" y="22"/>
                      </a:lnTo>
                      <a:lnTo>
                        <a:pt x="10" y="20"/>
                      </a:lnTo>
                      <a:lnTo>
                        <a:pt x="5" y="18"/>
                      </a:lnTo>
                      <a:lnTo>
                        <a:pt x="3" y="17"/>
                      </a:lnTo>
                      <a:lnTo>
                        <a:pt x="1" y="14"/>
                      </a:lnTo>
                      <a:lnTo>
                        <a:pt x="0" y="13"/>
                      </a:lnTo>
                    </a:path>
                  </a:pathLst>
                </a:custGeom>
                <a:solidFill>
                  <a:srgbClr val="CECEC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72" name="Freeform 70">
                  <a:extLst>
                    <a:ext uri="{FF2B5EF4-FFF2-40B4-BE49-F238E27FC236}">
                      <a16:creationId xmlns:a16="http://schemas.microsoft.com/office/drawing/2014/main" id="{84706E60-3598-48A8-BC70-C5B0ECCDB2A0}"/>
                    </a:ext>
                  </a:extLst>
                </p:cNvPr>
                <p:cNvSpPr>
                  <a:spLocks noChangeAspect="1"/>
                </p:cNvSpPr>
                <p:nvPr/>
              </p:nvSpPr>
              <p:spPr bwMode="auto">
                <a:xfrm>
                  <a:off x="3831" y="1182"/>
                  <a:ext cx="65" cy="25"/>
                </a:xfrm>
                <a:custGeom>
                  <a:avLst/>
                  <a:gdLst>
                    <a:gd name="T0" fmla="*/ 0 w 65"/>
                    <a:gd name="T1" fmla="*/ 13 h 25"/>
                    <a:gd name="T2" fmla="*/ 1 w 65"/>
                    <a:gd name="T3" fmla="*/ 10 h 25"/>
                    <a:gd name="T4" fmla="*/ 3 w 65"/>
                    <a:gd name="T5" fmla="*/ 9 h 25"/>
                    <a:gd name="T6" fmla="*/ 5 w 65"/>
                    <a:gd name="T7" fmla="*/ 6 h 25"/>
                    <a:gd name="T8" fmla="*/ 10 w 65"/>
                    <a:gd name="T9" fmla="*/ 4 h 25"/>
                    <a:gd name="T10" fmla="*/ 14 w 65"/>
                    <a:gd name="T11" fmla="*/ 2 h 25"/>
                    <a:gd name="T12" fmla="*/ 20 w 65"/>
                    <a:gd name="T13" fmla="*/ 1 h 25"/>
                    <a:gd name="T14" fmla="*/ 26 w 65"/>
                    <a:gd name="T15" fmla="*/ 0 h 25"/>
                    <a:gd name="T16" fmla="*/ 32 w 65"/>
                    <a:gd name="T17" fmla="*/ 0 h 25"/>
                    <a:gd name="T18" fmla="*/ 38 w 65"/>
                    <a:gd name="T19" fmla="*/ 0 h 25"/>
                    <a:gd name="T20" fmla="*/ 45 w 65"/>
                    <a:gd name="T21" fmla="*/ 1 h 25"/>
                    <a:gd name="T22" fmla="*/ 50 w 65"/>
                    <a:gd name="T23" fmla="*/ 2 h 25"/>
                    <a:gd name="T24" fmla="*/ 54 w 65"/>
                    <a:gd name="T25" fmla="*/ 4 h 25"/>
                    <a:gd name="T26" fmla="*/ 59 w 65"/>
                    <a:gd name="T27" fmla="*/ 6 h 25"/>
                    <a:gd name="T28" fmla="*/ 61 w 65"/>
                    <a:gd name="T29" fmla="*/ 9 h 25"/>
                    <a:gd name="T30" fmla="*/ 63 w 65"/>
                    <a:gd name="T31" fmla="*/ 10 h 25"/>
                    <a:gd name="T32" fmla="*/ 64 w 65"/>
                    <a:gd name="T33" fmla="*/ 13 h 25"/>
                    <a:gd name="T34" fmla="*/ 63 w 65"/>
                    <a:gd name="T35" fmla="*/ 15 h 25"/>
                    <a:gd name="T36" fmla="*/ 61 w 65"/>
                    <a:gd name="T37" fmla="*/ 18 h 25"/>
                    <a:gd name="T38" fmla="*/ 59 w 65"/>
                    <a:gd name="T39" fmla="*/ 19 h 25"/>
                    <a:gd name="T40" fmla="*/ 54 w 65"/>
                    <a:gd name="T41" fmla="*/ 21 h 25"/>
                    <a:gd name="T42" fmla="*/ 50 w 65"/>
                    <a:gd name="T43" fmla="*/ 22 h 25"/>
                    <a:gd name="T44" fmla="*/ 45 w 65"/>
                    <a:gd name="T45" fmla="*/ 23 h 25"/>
                    <a:gd name="T46" fmla="*/ 38 w 65"/>
                    <a:gd name="T47" fmla="*/ 24 h 25"/>
                    <a:gd name="T48" fmla="*/ 32 w 65"/>
                    <a:gd name="T49" fmla="*/ 24 h 25"/>
                    <a:gd name="T50" fmla="*/ 26 w 65"/>
                    <a:gd name="T51" fmla="*/ 24 h 25"/>
                    <a:gd name="T52" fmla="*/ 20 w 65"/>
                    <a:gd name="T53" fmla="*/ 23 h 25"/>
                    <a:gd name="T54" fmla="*/ 14 w 65"/>
                    <a:gd name="T55" fmla="*/ 22 h 25"/>
                    <a:gd name="T56" fmla="*/ 10 w 65"/>
                    <a:gd name="T57" fmla="*/ 21 h 25"/>
                    <a:gd name="T58" fmla="*/ 5 w 65"/>
                    <a:gd name="T59" fmla="*/ 19 h 25"/>
                    <a:gd name="T60" fmla="*/ 3 w 65"/>
                    <a:gd name="T61" fmla="*/ 18 h 25"/>
                    <a:gd name="T62" fmla="*/ 1 w 65"/>
                    <a:gd name="T63" fmla="*/ 15 h 25"/>
                    <a:gd name="T64" fmla="*/ 0 w 65"/>
                    <a:gd name="T65" fmla="*/ 13 h 2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5"/>
                    <a:gd name="T100" fmla="*/ 0 h 25"/>
                    <a:gd name="T101" fmla="*/ 65 w 65"/>
                    <a:gd name="T102" fmla="*/ 25 h 2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5" h="25">
                      <a:moveTo>
                        <a:pt x="0" y="13"/>
                      </a:moveTo>
                      <a:lnTo>
                        <a:pt x="1" y="10"/>
                      </a:lnTo>
                      <a:lnTo>
                        <a:pt x="3" y="9"/>
                      </a:lnTo>
                      <a:lnTo>
                        <a:pt x="5" y="6"/>
                      </a:lnTo>
                      <a:lnTo>
                        <a:pt x="10" y="4"/>
                      </a:lnTo>
                      <a:lnTo>
                        <a:pt x="14" y="2"/>
                      </a:lnTo>
                      <a:lnTo>
                        <a:pt x="20" y="1"/>
                      </a:lnTo>
                      <a:lnTo>
                        <a:pt x="26" y="0"/>
                      </a:lnTo>
                      <a:lnTo>
                        <a:pt x="32" y="0"/>
                      </a:lnTo>
                      <a:lnTo>
                        <a:pt x="38" y="0"/>
                      </a:lnTo>
                      <a:lnTo>
                        <a:pt x="45" y="1"/>
                      </a:lnTo>
                      <a:lnTo>
                        <a:pt x="50" y="2"/>
                      </a:lnTo>
                      <a:lnTo>
                        <a:pt x="54" y="4"/>
                      </a:lnTo>
                      <a:lnTo>
                        <a:pt x="59" y="6"/>
                      </a:lnTo>
                      <a:lnTo>
                        <a:pt x="61" y="9"/>
                      </a:lnTo>
                      <a:lnTo>
                        <a:pt x="63" y="10"/>
                      </a:lnTo>
                      <a:lnTo>
                        <a:pt x="64" y="13"/>
                      </a:lnTo>
                      <a:lnTo>
                        <a:pt x="63" y="15"/>
                      </a:lnTo>
                      <a:lnTo>
                        <a:pt x="61" y="18"/>
                      </a:lnTo>
                      <a:lnTo>
                        <a:pt x="59" y="19"/>
                      </a:lnTo>
                      <a:lnTo>
                        <a:pt x="54" y="21"/>
                      </a:lnTo>
                      <a:lnTo>
                        <a:pt x="50" y="22"/>
                      </a:lnTo>
                      <a:lnTo>
                        <a:pt x="45" y="23"/>
                      </a:lnTo>
                      <a:lnTo>
                        <a:pt x="38" y="24"/>
                      </a:lnTo>
                      <a:lnTo>
                        <a:pt x="32" y="24"/>
                      </a:lnTo>
                      <a:lnTo>
                        <a:pt x="26" y="24"/>
                      </a:lnTo>
                      <a:lnTo>
                        <a:pt x="20" y="23"/>
                      </a:lnTo>
                      <a:lnTo>
                        <a:pt x="14" y="22"/>
                      </a:lnTo>
                      <a:lnTo>
                        <a:pt x="10" y="21"/>
                      </a:lnTo>
                      <a:lnTo>
                        <a:pt x="5" y="19"/>
                      </a:lnTo>
                      <a:lnTo>
                        <a:pt x="3" y="18"/>
                      </a:lnTo>
                      <a:lnTo>
                        <a:pt x="1" y="15"/>
                      </a:lnTo>
                      <a:lnTo>
                        <a:pt x="0" y="13"/>
                      </a:lnTo>
                    </a:path>
                  </a:pathLst>
                </a:custGeom>
                <a:solidFill>
                  <a:srgbClr val="CECEC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grpSp>
            <p:nvGrpSpPr>
              <p:cNvPr id="57" name="Group 71">
                <a:extLst>
                  <a:ext uri="{FF2B5EF4-FFF2-40B4-BE49-F238E27FC236}">
                    <a16:creationId xmlns:a16="http://schemas.microsoft.com/office/drawing/2014/main" id="{89F3AA01-3841-4551-9ABC-73EA352C1F43}"/>
                  </a:ext>
                </a:extLst>
              </p:cNvPr>
              <p:cNvGrpSpPr>
                <a:grpSpLocks noChangeAspect="1"/>
              </p:cNvGrpSpPr>
              <p:nvPr/>
            </p:nvGrpSpPr>
            <p:grpSpPr bwMode="auto">
              <a:xfrm>
                <a:off x="3736" y="1182"/>
                <a:ext cx="66" cy="37"/>
                <a:chOff x="3736" y="1182"/>
                <a:chExt cx="66" cy="37"/>
              </a:xfrm>
            </p:grpSpPr>
            <p:sp>
              <p:nvSpPr>
                <p:cNvPr id="69" name="Freeform 72">
                  <a:extLst>
                    <a:ext uri="{FF2B5EF4-FFF2-40B4-BE49-F238E27FC236}">
                      <a16:creationId xmlns:a16="http://schemas.microsoft.com/office/drawing/2014/main" id="{293D53E5-1550-497B-9705-9AD702F1DCBE}"/>
                    </a:ext>
                  </a:extLst>
                </p:cNvPr>
                <p:cNvSpPr>
                  <a:spLocks noChangeAspect="1"/>
                </p:cNvSpPr>
                <p:nvPr/>
              </p:nvSpPr>
              <p:spPr bwMode="auto">
                <a:xfrm>
                  <a:off x="3736" y="1194"/>
                  <a:ext cx="66" cy="25"/>
                </a:xfrm>
                <a:custGeom>
                  <a:avLst/>
                  <a:gdLst>
                    <a:gd name="T0" fmla="*/ 0 w 66"/>
                    <a:gd name="T1" fmla="*/ 13 h 25"/>
                    <a:gd name="T2" fmla="*/ 1 w 66"/>
                    <a:gd name="T3" fmla="*/ 10 h 25"/>
                    <a:gd name="T4" fmla="*/ 3 w 66"/>
                    <a:gd name="T5" fmla="*/ 8 h 25"/>
                    <a:gd name="T6" fmla="*/ 5 w 66"/>
                    <a:gd name="T7" fmla="*/ 5 h 25"/>
                    <a:gd name="T8" fmla="*/ 10 w 66"/>
                    <a:gd name="T9" fmla="*/ 3 h 25"/>
                    <a:gd name="T10" fmla="*/ 14 w 66"/>
                    <a:gd name="T11" fmla="*/ 2 h 25"/>
                    <a:gd name="T12" fmla="*/ 20 w 66"/>
                    <a:gd name="T13" fmla="*/ 1 h 25"/>
                    <a:gd name="T14" fmla="*/ 27 w 66"/>
                    <a:gd name="T15" fmla="*/ 0 h 25"/>
                    <a:gd name="T16" fmla="*/ 33 w 66"/>
                    <a:gd name="T17" fmla="*/ 0 h 25"/>
                    <a:gd name="T18" fmla="*/ 40 w 66"/>
                    <a:gd name="T19" fmla="*/ 0 h 25"/>
                    <a:gd name="T20" fmla="*/ 46 w 66"/>
                    <a:gd name="T21" fmla="*/ 1 h 25"/>
                    <a:gd name="T22" fmla="*/ 51 w 66"/>
                    <a:gd name="T23" fmla="*/ 2 h 25"/>
                    <a:gd name="T24" fmla="*/ 55 w 66"/>
                    <a:gd name="T25" fmla="*/ 3 h 25"/>
                    <a:gd name="T26" fmla="*/ 60 w 66"/>
                    <a:gd name="T27" fmla="*/ 5 h 25"/>
                    <a:gd name="T28" fmla="*/ 62 w 66"/>
                    <a:gd name="T29" fmla="*/ 8 h 25"/>
                    <a:gd name="T30" fmla="*/ 64 w 66"/>
                    <a:gd name="T31" fmla="*/ 10 h 25"/>
                    <a:gd name="T32" fmla="*/ 65 w 66"/>
                    <a:gd name="T33" fmla="*/ 13 h 25"/>
                    <a:gd name="T34" fmla="*/ 64 w 66"/>
                    <a:gd name="T35" fmla="*/ 14 h 25"/>
                    <a:gd name="T36" fmla="*/ 62 w 66"/>
                    <a:gd name="T37" fmla="*/ 17 h 25"/>
                    <a:gd name="T38" fmla="*/ 60 w 66"/>
                    <a:gd name="T39" fmla="*/ 18 h 25"/>
                    <a:gd name="T40" fmla="*/ 55 w 66"/>
                    <a:gd name="T41" fmla="*/ 20 h 25"/>
                    <a:gd name="T42" fmla="*/ 51 w 66"/>
                    <a:gd name="T43" fmla="*/ 22 h 25"/>
                    <a:gd name="T44" fmla="*/ 46 w 66"/>
                    <a:gd name="T45" fmla="*/ 23 h 25"/>
                    <a:gd name="T46" fmla="*/ 40 w 66"/>
                    <a:gd name="T47" fmla="*/ 24 h 25"/>
                    <a:gd name="T48" fmla="*/ 33 w 66"/>
                    <a:gd name="T49" fmla="*/ 24 h 25"/>
                    <a:gd name="T50" fmla="*/ 27 w 66"/>
                    <a:gd name="T51" fmla="*/ 24 h 25"/>
                    <a:gd name="T52" fmla="*/ 20 w 66"/>
                    <a:gd name="T53" fmla="*/ 23 h 25"/>
                    <a:gd name="T54" fmla="*/ 14 w 66"/>
                    <a:gd name="T55" fmla="*/ 22 h 25"/>
                    <a:gd name="T56" fmla="*/ 10 w 66"/>
                    <a:gd name="T57" fmla="*/ 20 h 25"/>
                    <a:gd name="T58" fmla="*/ 5 w 66"/>
                    <a:gd name="T59" fmla="*/ 18 h 25"/>
                    <a:gd name="T60" fmla="*/ 3 w 66"/>
                    <a:gd name="T61" fmla="*/ 17 h 25"/>
                    <a:gd name="T62" fmla="*/ 1 w 66"/>
                    <a:gd name="T63" fmla="*/ 14 h 25"/>
                    <a:gd name="T64" fmla="*/ 0 w 66"/>
                    <a:gd name="T65" fmla="*/ 13 h 2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6"/>
                    <a:gd name="T100" fmla="*/ 0 h 25"/>
                    <a:gd name="T101" fmla="*/ 66 w 66"/>
                    <a:gd name="T102" fmla="*/ 25 h 2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6" h="25">
                      <a:moveTo>
                        <a:pt x="0" y="13"/>
                      </a:moveTo>
                      <a:lnTo>
                        <a:pt x="1" y="10"/>
                      </a:lnTo>
                      <a:lnTo>
                        <a:pt x="3" y="8"/>
                      </a:lnTo>
                      <a:lnTo>
                        <a:pt x="5" y="5"/>
                      </a:lnTo>
                      <a:lnTo>
                        <a:pt x="10" y="3"/>
                      </a:lnTo>
                      <a:lnTo>
                        <a:pt x="14" y="2"/>
                      </a:lnTo>
                      <a:lnTo>
                        <a:pt x="20" y="1"/>
                      </a:lnTo>
                      <a:lnTo>
                        <a:pt x="27" y="0"/>
                      </a:lnTo>
                      <a:lnTo>
                        <a:pt x="33" y="0"/>
                      </a:lnTo>
                      <a:lnTo>
                        <a:pt x="40" y="0"/>
                      </a:lnTo>
                      <a:lnTo>
                        <a:pt x="46" y="1"/>
                      </a:lnTo>
                      <a:lnTo>
                        <a:pt x="51" y="2"/>
                      </a:lnTo>
                      <a:lnTo>
                        <a:pt x="55" y="3"/>
                      </a:lnTo>
                      <a:lnTo>
                        <a:pt x="60" y="5"/>
                      </a:lnTo>
                      <a:lnTo>
                        <a:pt x="62" y="8"/>
                      </a:lnTo>
                      <a:lnTo>
                        <a:pt x="64" y="10"/>
                      </a:lnTo>
                      <a:lnTo>
                        <a:pt x="65" y="13"/>
                      </a:lnTo>
                      <a:lnTo>
                        <a:pt x="64" y="14"/>
                      </a:lnTo>
                      <a:lnTo>
                        <a:pt x="62" y="17"/>
                      </a:lnTo>
                      <a:lnTo>
                        <a:pt x="60" y="18"/>
                      </a:lnTo>
                      <a:lnTo>
                        <a:pt x="55" y="20"/>
                      </a:lnTo>
                      <a:lnTo>
                        <a:pt x="51" y="22"/>
                      </a:lnTo>
                      <a:lnTo>
                        <a:pt x="46" y="23"/>
                      </a:lnTo>
                      <a:lnTo>
                        <a:pt x="40" y="24"/>
                      </a:lnTo>
                      <a:lnTo>
                        <a:pt x="33" y="24"/>
                      </a:lnTo>
                      <a:lnTo>
                        <a:pt x="27" y="24"/>
                      </a:lnTo>
                      <a:lnTo>
                        <a:pt x="20" y="23"/>
                      </a:lnTo>
                      <a:lnTo>
                        <a:pt x="14" y="22"/>
                      </a:lnTo>
                      <a:lnTo>
                        <a:pt x="10" y="20"/>
                      </a:lnTo>
                      <a:lnTo>
                        <a:pt x="5" y="18"/>
                      </a:lnTo>
                      <a:lnTo>
                        <a:pt x="3" y="17"/>
                      </a:lnTo>
                      <a:lnTo>
                        <a:pt x="1" y="14"/>
                      </a:lnTo>
                      <a:lnTo>
                        <a:pt x="0" y="13"/>
                      </a:lnTo>
                    </a:path>
                  </a:pathLst>
                </a:custGeom>
                <a:solidFill>
                  <a:srgbClr val="CECEC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70" name="Freeform 73">
                  <a:extLst>
                    <a:ext uri="{FF2B5EF4-FFF2-40B4-BE49-F238E27FC236}">
                      <a16:creationId xmlns:a16="http://schemas.microsoft.com/office/drawing/2014/main" id="{DD8F2888-639B-4361-8A83-6CEAA77CF6A8}"/>
                    </a:ext>
                  </a:extLst>
                </p:cNvPr>
                <p:cNvSpPr>
                  <a:spLocks noChangeAspect="1"/>
                </p:cNvSpPr>
                <p:nvPr/>
              </p:nvSpPr>
              <p:spPr bwMode="auto">
                <a:xfrm>
                  <a:off x="3736" y="1182"/>
                  <a:ext cx="66" cy="25"/>
                </a:xfrm>
                <a:custGeom>
                  <a:avLst/>
                  <a:gdLst>
                    <a:gd name="T0" fmla="*/ 0 w 66"/>
                    <a:gd name="T1" fmla="*/ 13 h 25"/>
                    <a:gd name="T2" fmla="*/ 1 w 66"/>
                    <a:gd name="T3" fmla="*/ 10 h 25"/>
                    <a:gd name="T4" fmla="*/ 3 w 66"/>
                    <a:gd name="T5" fmla="*/ 9 h 25"/>
                    <a:gd name="T6" fmla="*/ 5 w 66"/>
                    <a:gd name="T7" fmla="*/ 6 h 25"/>
                    <a:gd name="T8" fmla="*/ 10 w 66"/>
                    <a:gd name="T9" fmla="*/ 4 h 25"/>
                    <a:gd name="T10" fmla="*/ 14 w 66"/>
                    <a:gd name="T11" fmla="*/ 2 h 25"/>
                    <a:gd name="T12" fmla="*/ 20 w 66"/>
                    <a:gd name="T13" fmla="*/ 1 h 25"/>
                    <a:gd name="T14" fmla="*/ 27 w 66"/>
                    <a:gd name="T15" fmla="*/ 0 h 25"/>
                    <a:gd name="T16" fmla="*/ 33 w 66"/>
                    <a:gd name="T17" fmla="*/ 0 h 25"/>
                    <a:gd name="T18" fmla="*/ 40 w 66"/>
                    <a:gd name="T19" fmla="*/ 0 h 25"/>
                    <a:gd name="T20" fmla="*/ 46 w 66"/>
                    <a:gd name="T21" fmla="*/ 1 h 25"/>
                    <a:gd name="T22" fmla="*/ 51 w 66"/>
                    <a:gd name="T23" fmla="*/ 2 h 25"/>
                    <a:gd name="T24" fmla="*/ 55 w 66"/>
                    <a:gd name="T25" fmla="*/ 4 h 25"/>
                    <a:gd name="T26" fmla="*/ 60 w 66"/>
                    <a:gd name="T27" fmla="*/ 6 h 25"/>
                    <a:gd name="T28" fmla="*/ 62 w 66"/>
                    <a:gd name="T29" fmla="*/ 9 h 25"/>
                    <a:gd name="T30" fmla="*/ 64 w 66"/>
                    <a:gd name="T31" fmla="*/ 10 h 25"/>
                    <a:gd name="T32" fmla="*/ 65 w 66"/>
                    <a:gd name="T33" fmla="*/ 13 h 25"/>
                    <a:gd name="T34" fmla="*/ 64 w 66"/>
                    <a:gd name="T35" fmla="*/ 15 h 25"/>
                    <a:gd name="T36" fmla="*/ 62 w 66"/>
                    <a:gd name="T37" fmla="*/ 18 h 25"/>
                    <a:gd name="T38" fmla="*/ 60 w 66"/>
                    <a:gd name="T39" fmla="*/ 19 h 25"/>
                    <a:gd name="T40" fmla="*/ 55 w 66"/>
                    <a:gd name="T41" fmla="*/ 21 h 25"/>
                    <a:gd name="T42" fmla="*/ 51 w 66"/>
                    <a:gd name="T43" fmla="*/ 22 h 25"/>
                    <a:gd name="T44" fmla="*/ 46 w 66"/>
                    <a:gd name="T45" fmla="*/ 23 h 25"/>
                    <a:gd name="T46" fmla="*/ 40 w 66"/>
                    <a:gd name="T47" fmla="*/ 24 h 25"/>
                    <a:gd name="T48" fmla="*/ 33 w 66"/>
                    <a:gd name="T49" fmla="*/ 24 h 25"/>
                    <a:gd name="T50" fmla="*/ 27 w 66"/>
                    <a:gd name="T51" fmla="*/ 24 h 25"/>
                    <a:gd name="T52" fmla="*/ 20 w 66"/>
                    <a:gd name="T53" fmla="*/ 23 h 25"/>
                    <a:gd name="T54" fmla="*/ 14 w 66"/>
                    <a:gd name="T55" fmla="*/ 22 h 25"/>
                    <a:gd name="T56" fmla="*/ 10 w 66"/>
                    <a:gd name="T57" fmla="*/ 21 h 25"/>
                    <a:gd name="T58" fmla="*/ 5 w 66"/>
                    <a:gd name="T59" fmla="*/ 19 h 25"/>
                    <a:gd name="T60" fmla="*/ 3 w 66"/>
                    <a:gd name="T61" fmla="*/ 18 h 25"/>
                    <a:gd name="T62" fmla="*/ 1 w 66"/>
                    <a:gd name="T63" fmla="*/ 15 h 25"/>
                    <a:gd name="T64" fmla="*/ 0 w 66"/>
                    <a:gd name="T65" fmla="*/ 13 h 2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6"/>
                    <a:gd name="T100" fmla="*/ 0 h 25"/>
                    <a:gd name="T101" fmla="*/ 66 w 66"/>
                    <a:gd name="T102" fmla="*/ 25 h 2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6" h="25">
                      <a:moveTo>
                        <a:pt x="0" y="13"/>
                      </a:moveTo>
                      <a:lnTo>
                        <a:pt x="1" y="10"/>
                      </a:lnTo>
                      <a:lnTo>
                        <a:pt x="3" y="9"/>
                      </a:lnTo>
                      <a:lnTo>
                        <a:pt x="5" y="6"/>
                      </a:lnTo>
                      <a:lnTo>
                        <a:pt x="10" y="4"/>
                      </a:lnTo>
                      <a:lnTo>
                        <a:pt x="14" y="2"/>
                      </a:lnTo>
                      <a:lnTo>
                        <a:pt x="20" y="1"/>
                      </a:lnTo>
                      <a:lnTo>
                        <a:pt x="27" y="0"/>
                      </a:lnTo>
                      <a:lnTo>
                        <a:pt x="33" y="0"/>
                      </a:lnTo>
                      <a:lnTo>
                        <a:pt x="40" y="0"/>
                      </a:lnTo>
                      <a:lnTo>
                        <a:pt x="46" y="1"/>
                      </a:lnTo>
                      <a:lnTo>
                        <a:pt x="51" y="2"/>
                      </a:lnTo>
                      <a:lnTo>
                        <a:pt x="55" y="4"/>
                      </a:lnTo>
                      <a:lnTo>
                        <a:pt x="60" y="6"/>
                      </a:lnTo>
                      <a:lnTo>
                        <a:pt x="62" y="9"/>
                      </a:lnTo>
                      <a:lnTo>
                        <a:pt x="64" y="10"/>
                      </a:lnTo>
                      <a:lnTo>
                        <a:pt x="65" y="13"/>
                      </a:lnTo>
                      <a:lnTo>
                        <a:pt x="64" y="15"/>
                      </a:lnTo>
                      <a:lnTo>
                        <a:pt x="62" y="18"/>
                      </a:lnTo>
                      <a:lnTo>
                        <a:pt x="60" y="19"/>
                      </a:lnTo>
                      <a:lnTo>
                        <a:pt x="55" y="21"/>
                      </a:lnTo>
                      <a:lnTo>
                        <a:pt x="51" y="22"/>
                      </a:lnTo>
                      <a:lnTo>
                        <a:pt x="46" y="23"/>
                      </a:lnTo>
                      <a:lnTo>
                        <a:pt x="40" y="24"/>
                      </a:lnTo>
                      <a:lnTo>
                        <a:pt x="33" y="24"/>
                      </a:lnTo>
                      <a:lnTo>
                        <a:pt x="27" y="24"/>
                      </a:lnTo>
                      <a:lnTo>
                        <a:pt x="20" y="23"/>
                      </a:lnTo>
                      <a:lnTo>
                        <a:pt x="14" y="22"/>
                      </a:lnTo>
                      <a:lnTo>
                        <a:pt x="10" y="21"/>
                      </a:lnTo>
                      <a:lnTo>
                        <a:pt x="5" y="19"/>
                      </a:lnTo>
                      <a:lnTo>
                        <a:pt x="3" y="18"/>
                      </a:lnTo>
                      <a:lnTo>
                        <a:pt x="1" y="15"/>
                      </a:lnTo>
                      <a:lnTo>
                        <a:pt x="0" y="13"/>
                      </a:lnTo>
                    </a:path>
                  </a:pathLst>
                </a:custGeom>
                <a:solidFill>
                  <a:srgbClr val="CECEC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grpSp>
            <p:nvGrpSpPr>
              <p:cNvPr id="58" name="Group 74">
                <a:extLst>
                  <a:ext uri="{FF2B5EF4-FFF2-40B4-BE49-F238E27FC236}">
                    <a16:creationId xmlns:a16="http://schemas.microsoft.com/office/drawing/2014/main" id="{EE228362-C883-4144-BA46-6384CB919A31}"/>
                  </a:ext>
                </a:extLst>
              </p:cNvPr>
              <p:cNvGrpSpPr>
                <a:grpSpLocks noChangeAspect="1"/>
              </p:cNvGrpSpPr>
              <p:nvPr/>
            </p:nvGrpSpPr>
            <p:grpSpPr bwMode="auto">
              <a:xfrm>
                <a:off x="3922" y="1227"/>
                <a:ext cx="68" cy="35"/>
                <a:chOff x="3922" y="1227"/>
                <a:chExt cx="68" cy="35"/>
              </a:xfrm>
            </p:grpSpPr>
            <p:sp>
              <p:nvSpPr>
                <p:cNvPr id="67" name="Freeform 75">
                  <a:extLst>
                    <a:ext uri="{FF2B5EF4-FFF2-40B4-BE49-F238E27FC236}">
                      <a16:creationId xmlns:a16="http://schemas.microsoft.com/office/drawing/2014/main" id="{3C988AD1-E928-4010-A1F9-70FAB9A02F2D}"/>
                    </a:ext>
                  </a:extLst>
                </p:cNvPr>
                <p:cNvSpPr>
                  <a:spLocks noChangeAspect="1"/>
                </p:cNvSpPr>
                <p:nvPr/>
              </p:nvSpPr>
              <p:spPr bwMode="auto">
                <a:xfrm>
                  <a:off x="3922" y="1237"/>
                  <a:ext cx="68" cy="25"/>
                </a:xfrm>
                <a:custGeom>
                  <a:avLst/>
                  <a:gdLst>
                    <a:gd name="T0" fmla="*/ 0 w 68"/>
                    <a:gd name="T1" fmla="*/ 12 h 25"/>
                    <a:gd name="T2" fmla="*/ 1 w 68"/>
                    <a:gd name="T3" fmla="*/ 10 h 25"/>
                    <a:gd name="T4" fmla="*/ 3 w 68"/>
                    <a:gd name="T5" fmla="*/ 7 h 25"/>
                    <a:gd name="T6" fmla="*/ 6 w 68"/>
                    <a:gd name="T7" fmla="*/ 6 h 25"/>
                    <a:gd name="T8" fmla="*/ 10 w 68"/>
                    <a:gd name="T9" fmla="*/ 4 h 25"/>
                    <a:gd name="T10" fmla="*/ 15 w 68"/>
                    <a:gd name="T11" fmla="*/ 2 h 25"/>
                    <a:gd name="T12" fmla="*/ 21 w 68"/>
                    <a:gd name="T13" fmla="*/ 1 h 25"/>
                    <a:gd name="T14" fmla="*/ 27 w 68"/>
                    <a:gd name="T15" fmla="*/ 0 h 25"/>
                    <a:gd name="T16" fmla="*/ 34 w 68"/>
                    <a:gd name="T17" fmla="*/ 0 h 25"/>
                    <a:gd name="T18" fmla="*/ 40 w 68"/>
                    <a:gd name="T19" fmla="*/ 0 h 25"/>
                    <a:gd name="T20" fmla="*/ 48 w 68"/>
                    <a:gd name="T21" fmla="*/ 1 h 25"/>
                    <a:gd name="T22" fmla="*/ 53 w 68"/>
                    <a:gd name="T23" fmla="*/ 2 h 25"/>
                    <a:gd name="T24" fmla="*/ 57 w 68"/>
                    <a:gd name="T25" fmla="*/ 4 h 25"/>
                    <a:gd name="T26" fmla="*/ 62 w 68"/>
                    <a:gd name="T27" fmla="*/ 6 h 25"/>
                    <a:gd name="T28" fmla="*/ 64 w 68"/>
                    <a:gd name="T29" fmla="*/ 7 h 25"/>
                    <a:gd name="T30" fmla="*/ 66 w 68"/>
                    <a:gd name="T31" fmla="*/ 10 h 25"/>
                    <a:gd name="T32" fmla="*/ 67 w 68"/>
                    <a:gd name="T33" fmla="*/ 12 h 25"/>
                    <a:gd name="T34" fmla="*/ 66 w 68"/>
                    <a:gd name="T35" fmla="*/ 15 h 25"/>
                    <a:gd name="T36" fmla="*/ 64 w 68"/>
                    <a:gd name="T37" fmla="*/ 17 h 25"/>
                    <a:gd name="T38" fmla="*/ 62 w 68"/>
                    <a:gd name="T39" fmla="*/ 19 h 25"/>
                    <a:gd name="T40" fmla="*/ 57 w 68"/>
                    <a:gd name="T41" fmla="*/ 20 h 25"/>
                    <a:gd name="T42" fmla="*/ 53 w 68"/>
                    <a:gd name="T43" fmla="*/ 22 h 25"/>
                    <a:gd name="T44" fmla="*/ 48 w 68"/>
                    <a:gd name="T45" fmla="*/ 23 h 25"/>
                    <a:gd name="T46" fmla="*/ 40 w 68"/>
                    <a:gd name="T47" fmla="*/ 24 h 25"/>
                    <a:gd name="T48" fmla="*/ 34 w 68"/>
                    <a:gd name="T49" fmla="*/ 24 h 25"/>
                    <a:gd name="T50" fmla="*/ 27 w 68"/>
                    <a:gd name="T51" fmla="*/ 24 h 25"/>
                    <a:gd name="T52" fmla="*/ 21 w 68"/>
                    <a:gd name="T53" fmla="*/ 23 h 25"/>
                    <a:gd name="T54" fmla="*/ 15 w 68"/>
                    <a:gd name="T55" fmla="*/ 22 h 25"/>
                    <a:gd name="T56" fmla="*/ 10 w 68"/>
                    <a:gd name="T57" fmla="*/ 20 h 25"/>
                    <a:gd name="T58" fmla="*/ 6 w 68"/>
                    <a:gd name="T59" fmla="*/ 19 h 25"/>
                    <a:gd name="T60" fmla="*/ 3 w 68"/>
                    <a:gd name="T61" fmla="*/ 17 h 25"/>
                    <a:gd name="T62" fmla="*/ 1 w 68"/>
                    <a:gd name="T63" fmla="*/ 15 h 25"/>
                    <a:gd name="T64" fmla="*/ 0 w 68"/>
                    <a:gd name="T65" fmla="*/ 12 h 2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8"/>
                    <a:gd name="T100" fmla="*/ 0 h 25"/>
                    <a:gd name="T101" fmla="*/ 68 w 68"/>
                    <a:gd name="T102" fmla="*/ 25 h 2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8" h="25">
                      <a:moveTo>
                        <a:pt x="0" y="12"/>
                      </a:moveTo>
                      <a:lnTo>
                        <a:pt x="1" y="10"/>
                      </a:lnTo>
                      <a:lnTo>
                        <a:pt x="3" y="7"/>
                      </a:lnTo>
                      <a:lnTo>
                        <a:pt x="6" y="6"/>
                      </a:lnTo>
                      <a:lnTo>
                        <a:pt x="10" y="4"/>
                      </a:lnTo>
                      <a:lnTo>
                        <a:pt x="15" y="2"/>
                      </a:lnTo>
                      <a:lnTo>
                        <a:pt x="21" y="1"/>
                      </a:lnTo>
                      <a:lnTo>
                        <a:pt x="27" y="0"/>
                      </a:lnTo>
                      <a:lnTo>
                        <a:pt x="34" y="0"/>
                      </a:lnTo>
                      <a:lnTo>
                        <a:pt x="40" y="0"/>
                      </a:lnTo>
                      <a:lnTo>
                        <a:pt x="48" y="1"/>
                      </a:lnTo>
                      <a:lnTo>
                        <a:pt x="53" y="2"/>
                      </a:lnTo>
                      <a:lnTo>
                        <a:pt x="57" y="4"/>
                      </a:lnTo>
                      <a:lnTo>
                        <a:pt x="62" y="6"/>
                      </a:lnTo>
                      <a:lnTo>
                        <a:pt x="64" y="7"/>
                      </a:lnTo>
                      <a:lnTo>
                        <a:pt x="66" y="10"/>
                      </a:lnTo>
                      <a:lnTo>
                        <a:pt x="67" y="12"/>
                      </a:lnTo>
                      <a:lnTo>
                        <a:pt x="66" y="15"/>
                      </a:lnTo>
                      <a:lnTo>
                        <a:pt x="64" y="17"/>
                      </a:lnTo>
                      <a:lnTo>
                        <a:pt x="62" y="19"/>
                      </a:lnTo>
                      <a:lnTo>
                        <a:pt x="57" y="20"/>
                      </a:lnTo>
                      <a:lnTo>
                        <a:pt x="53" y="22"/>
                      </a:lnTo>
                      <a:lnTo>
                        <a:pt x="48" y="23"/>
                      </a:lnTo>
                      <a:lnTo>
                        <a:pt x="40" y="24"/>
                      </a:lnTo>
                      <a:lnTo>
                        <a:pt x="34" y="24"/>
                      </a:lnTo>
                      <a:lnTo>
                        <a:pt x="27" y="24"/>
                      </a:lnTo>
                      <a:lnTo>
                        <a:pt x="21" y="23"/>
                      </a:lnTo>
                      <a:lnTo>
                        <a:pt x="15" y="22"/>
                      </a:lnTo>
                      <a:lnTo>
                        <a:pt x="10" y="20"/>
                      </a:lnTo>
                      <a:lnTo>
                        <a:pt x="6" y="19"/>
                      </a:lnTo>
                      <a:lnTo>
                        <a:pt x="3" y="17"/>
                      </a:lnTo>
                      <a:lnTo>
                        <a:pt x="1" y="15"/>
                      </a:lnTo>
                      <a:lnTo>
                        <a:pt x="0" y="12"/>
                      </a:lnTo>
                    </a:path>
                  </a:pathLst>
                </a:custGeom>
                <a:solidFill>
                  <a:srgbClr val="CECEC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8" name="Freeform 76">
                  <a:extLst>
                    <a:ext uri="{FF2B5EF4-FFF2-40B4-BE49-F238E27FC236}">
                      <a16:creationId xmlns:a16="http://schemas.microsoft.com/office/drawing/2014/main" id="{5382E3DC-9AAF-43ED-B508-58A875557B17}"/>
                    </a:ext>
                  </a:extLst>
                </p:cNvPr>
                <p:cNvSpPr>
                  <a:spLocks noChangeAspect="1"/>
                </p:cNvSpPr>
                <p:nvPr/>
              </p:nvSpPr>
              <p:spPr bwMode="auto">
                <a:xfrm>
                  <a:off x="3922" y="1227"/>
                  <a:ext cx="68" cy="25"/>
                </a:xfrm>
                <a:custGeom>
                  <a:avLst/>
                  <a:gdLst>
                    <a:gd name="T0" fmla="*/ 0 w 68"/>
                    <a:gd name="T1" fmla="*/ 12 h 25"/>
                    <a:gd name="T2" fmla="*/ 1 w 68"/>
                    <a:gd name="T3" fmla="*/ 10 h 25"/>
                    <a:gd name="T4" fmla="*/ 3 w 68"/>
                    <a:gd name="T5" fmla="*/ 7 h 25"/>
                    <a:gd name="T6" fmla="*/ 6 w 68"/>
                    <a:gd name="T7" fmla="*/ 5 h 25"/>
                    <a:gd name="T8" fmla="*/ 10 w 68"/>
                    <a:gd name="T9" fmla="*/ 3 h 25"/>
                    <a:gd name="T10" fmla="*/ 15 w 68"/>
                    <a:gd name="T11" fmla="*/ 2 h 25"/>
                    <a:gd name="T12" fmla="*/ 21 w 68"/>
                    <a:gd name="T13" fmla="*/ 1 h 25"/>
                    <a:gd name="T14" fmla="*/ 27 w 68"/>
                    <a:gd name="T15" fmla="*/ 0 h 25"/>
                    <a:gd name="T16" fmla="*/ 34 w 68"/>
                    <a:gd name="T17" fmla="*/ 0 h 25"/>
                    <a:gd name="T18" fmla="*/ 40 w 68"/>
                    <a:gd name="T19" fmla="*/ 0 h 25"/>
                    <a:gd name="T20" fmla="*/ 48 w 68"/>
                    <a:gd name="T21" fmla="*/ 1 h 25"/>
                    <a:gd name="T22" fmla="*/ 53 w 68"/>
                    <a:gd name="T23" fmla="*/ 2 h 25"/>
                    <a:gd name="T24" fmla="*/ 57 w 68"/>
                    <a:gd name="T25" fmla="*/ 3 h 25"/>
                    <a:gd name="T26" fmla="*/ 62 w 68"/>
                    <a:gd name="T27" fmla="*/ 5 h 25"/>
                    <a:gd name="T28" fmla="*/ 64 w 68"/>
                    <a:gd name="T29" fmla="*/ 7 h 25"/>
                    <a:gd name="T30" fmla="*/ 66 w 68"/>
                    <a:gd name="T31" fmla="*/ 10 h 25"/>
                    <a:gd name="T32" fmla="*/ 67 w 68"/>
                    <a:gd name="T33" fmla="*/ 12 h 25"/>
                    <a:gd name="T34" fmla="*/ 66 w 68"/>
                    <a:gd name="T35" fmla="*/ 14 h 25"/>
                    <a:gd name="T36" fmla="*/ 64 w 68"/>
                    <a:gd name="T37" fmla="*/ 16 h 25"/>
                    <a:gd name="T38" fmla="*/ 62 w 68"/>
                    <a:gd name="T39" fmla="*/ 18 h 25"/>
                    <a:gd name="T40" fmla="*/ 57 w 68"/>
                    <a:gd name="T41" fmla="*/ 20 h 25"/>
                    <a:gd name="T42" fmla="*/ 53 w 68"/>
                    <a:gd name="T43" fmla="*/ 22 h 25"/>
                    <a:gd name="T44" fmla="*/ 48 w 68"/>
                    <a:gd name="T45" fmla="*/ 23 h 25"/>
                    <a:gd name="T46" fmla="*/ 40 w 68"/>
                    <a:gd name="T47" fmla="*/ 24 h 25"/>
                    <a:gd name="T48" fmla="*/ 34 w 68"/>
                    <a:gd name="T49" fmla="*/ 24 h 25"/>
                    <a:gd name="T50" fmla="*/ 27 w 68"/>
                    <a:gd name="T51" fmla="*/ 24 h 25"/>
                    <a:gd name="T52" fmla="*/ 21 w 68"/>
                    <a:gd name="T53" fmla="*/ 23 h 25"/>
                    <a:gd name="T54" fmla="*/ 15 w 68"/>
                    <a:gd name="T55" fmla="*/ 22 h 25"/>
                    <a:gd name="T56" fmla="*/ 10 w 68"/>
                    <a:gd name="T57" fmla="*/ 20 h 25"/>
                    <a:gd name="T58" fmla="*/ 6 w 68"/>
                    <a:gd name="T59" fmla="*/ 18 h 25"/>
                    <a:gd name="T60" fmla="*/ 3 w 68"/>
                    <a:gd name="T61" fmla="*/ 16 h 25"/>
                    <a:gd name="T62" fmla="*/ 1 w 68"/>
                    <a:gd name="T63" fmla="*/ 14 h 25"/>
                    <a:gd name="T64" fmla="*/ 0 w 68"/>
                    <a:gd name="T65" fmla="*/ 12 h 2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8"/>
                    <a:gd name="T100" fmla="*/ 0 h 25"/>
                    <a:gd name="T101" fmla="*/ 68 w 68"/>
                    <a:gd name="T102" fmla="*/ 25 h 2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8" h="25">
                      <a:moveTo>
                        <a:pt x="0" y="12"/>
                      </a:moveTo>
                      <a:lnTo>
                        <a:pt x="1" y="10"/>
                      </a:lnTo>
                      <a:lnTo>
                        <a:pt x="3" y="7"/>
                      </a:lnTo>
                      <a:lnTo>
                        <a:pt x="6" y="5"/>
                      </a:lnTo>
                      <a:lnTo>
                        <a:pt x="10" y="3"/>
                      </a:lnTo>
                      <a:lnTo>
                        <a:pt x="15" y="2"/>
                      </a:lnTo>
                      <a:lnTo>
                        <a:pt x="21" y="1"/>
                      </a:lnTo>
                      <a:lnTo>
                        <a:pt x="27" y="0"/>
                      </a:lnTo>
                      <a:lnTo>
                        <a:pt x="34" y="0"/>
                      </a:lnTo>
                      <a:lnTo>
                        <a:pt x="40" y="0"/>
                      </a:lnTo>
                      <a:lnTo>
                        <a:pt x="48" y="1"/>
                      </a:lnTo>
                      <a:lnTo>
                        <a:pt x="53" y="2"/>
                      </a:lnTo>
                      <a:lnTo>
                        <a:pt x="57" y="3"/>
                      </a:lnTo>
                      <a:lnTo>
                        <a:pt x="62" y="5"/>
                      </a:lnTo>
                      <a:lnTo>
                        <a:pt x="64" y="7"/>
                      </a:lnTo>
                      <a:lnTo>
                        <a:pt x="66" y="10"/>
                      </a:lnTo>
                      <a:lnTo>
                        <a:pt x="67" y="12"/>
                      </a:lnTo>
                      <a:lnTo>
                        <a:pt x="66" y="14"/>
                      </a:lnTo>
                      <a:lnTo>
                        <a:pt x="64" y="16"/>
                      </a:lnTo>
                      <a:lnTo>
                        <a:pt x="62" y="18"/>
                      </a:lnTo>
                      <a:lnTo>
                        <a:pt x="57" y="20"/>
                      </a:lnTo>
                      <a:lnTo>
                        <a:pt x="53" y="22"/>
                      </a:lnTo>
                      <a:lnTo>
                        <a:pt x="48" y="23"/>
                      </a:lnTo>
                      <a:lnTo>
                        <a:pt x="40" y="24"/>
                      </a:lnTo>
                      <a:lnTo>
                        <a:pt x="34" y="24"/>
                      </a:lnTo>
                      <a:lnTo>
                        <a:pt x="27" y="24"/>
                      </a:lnTo>
                      <a:lnTo>
                        <a:pt x="21" y="23"/>
                      </a:lnTo>
                      <a:lnTo>
                        <a:pt x="15" y="22"/>
                      </a:lnTo>
                      <a:lnTo>
                        <a:pt x="10" y="20"/>
                      </a:lnTo>
                      <a:lnTo>
                        <a:pt x="6" y="18"/>
                      </a:lnTo>
                      <a:lnTo>
                        <a:pt x="3" y="16"/>
                      </a:lnTo>
                      <a:lnTo>
                        <a:pt x="1" y="14"/>
                      </a:lnTo>
                      <a:lnTo>
                        <a:pt x="0" y="12"/>
                      </a:lnTo>
                    </a:path>
                  </a:pathLst>
                </a:custGeom>
                <a:solidFill>
                  <a:srgbClr val="CECEC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grpSp>
            <p:nvGrpSpPr>
              <p:cNvPr id="59" name="Group 77">
                <a:extLst>
                  <a:ext uri="{FF2B5EF4-FFF2-40B4-BE49-F238E27FC236}">
                    <a16:creationId xmlns:a16="http://schemas.microsoft.com/office/drawing/2014/main" id="{D4DE6737-51FD-4F75-BEEB-7CB046DA0AFE}"/>
                  </a:ext>
                </a:extLst>
              </p:cNvPr>
              <p:cNvGrpSpPr>
                <a:grpSpLocks noChangeAspect="1"/>
              </p:cNvGrpSpPr>
              <p:nvPr/>
            </p:nvGrpSpPr>
            <p:grpSpPr bwMode="auto">
              <a:xfrm>
                <a:off x="3831" y="1227"/>
                <a:ext cx="65" cy="35"/>
                <a:chOff x="3831" y="1227"/>
                <a:chExt cx="65" cy="35"/>
              </a:xfrm>
            </p:grpSpPr>
            <p:sp>
              <p:nvSpPr>
                <p:cNvPr id="65" name="Freeform 78">
                  <a:extLst>
                    <a:ext uri="{FF2B5EF4-FFF2-40B4-BE49-F238E27FC236}">
                      <a16:creationId xmlns:a16="http://schemas.microsoft.com/office/drawing/2014/main" id="{7E3D8045-9862-49B8-B003-988F6CDD2593}"/>
                    </a:ext>
                  </a:extLst>
                </p:cNvPr>
                <p:cNvSpPr>
                  <a:spLocks noChangeAspect="1"/>
                </p:cNvSpPr>
                <p:nvPr/>
              </p:nvSpPr>
              <p:spPr bwMode="auto">
                <a:xfrm>
                  <a:off x="3831" y="1237"/>
                  <a:ext cx="65" cy="25"/>
                </a:xfrm>
                <a:custGeom>
                  <a:avLst/>
                  <a:gdLst>
                    <a:gd name="T0" fmla="*/ 0 w 65"/>
                    <a:gd name="T1" fmla="*/ 12 h 25"/>
                    <a:gd name="T2" fmla="*/ 1 w 65"/>
                    <a:gd name="T3" fmla="*/ 10 h 25"/>
                    <a:gd name="T4" fmla="*/ 3 w 65"/>
                    <a:gd name="T5" fmla="*/ 7 h 25"/>
                    <a:gd name="T6" fmla="*/ 5 w 65"/>
                    <a:gd name="T7" fmla="*/ 6 h 25"/>
                    <a:gd name="T8" fmla="*/ 10 w 65"/>
                    <a:gd name="T9" fmla="*/ 4 h 25"/>
                    <a:gd name="T10" fmla="*/ 14 w 65"/>
                    <a:gd name="T11" fmla="*/ 2 h 25"/>
                    <a:gd name="T12" fmla="*/ 20 w 65"/>
                    <a:gd name="T13" fmla="*/ 1 h 25"/>
                    <a:gd name="T14" fmla="*/ 26 w 65"/>
                    <a:gd name="T15" fmla="*/ 0 h 25"/>
                    <a:gd name="T16" fmla="*/ 32 w 65"/>
                    <a:gd name="T17" fmla="*/ 0 h 25"/>
                    <a:gd name="T18" fmla="*/ 38 w 65"/>
                    <a:gd name="T19" fmla="*/ 0 h 25"/>
                    <a:gd name="T20" fmla="*/ 45 w 65"/>
                    <a:gd name="T21" fmla="*/ 1 h 25"/>
                    <a:gd name="T22" fmla="*/ 50 w 65"/>
                    <a:gd name="T23" fmla="*/ 2 h 25"/>
                    <a:gd name="T24" fmla="*/ 54 w 65"/>
                    <a:gd name="T25" fmla="*/ 4 h 25"/>
                    <a:gd name="T26" fmla="*/ 59 w 65"/>
                    <a:gd name="T27" fmla="*/ 6 h 25"/>
                    <a:gd name="T28" fmla="*/ 61 w 65"/>
                    <a:gd name="T29" fmla="*/ 7 h 25"/>
                    <a:gd name="T30" fmla="*/ 63 w 65"/>
                    <a:gd name="T31" fmla="*/ 10 h 25"/>
                    <a:gd name="T32" fmla="*/ 64 w 65"/>
                    <a:gd name="T33" fmla="*/ 12 h 25"/>
                    <a:gd name="T34" fmla="*/ 63 w 65"/>
                    <a:gd name="T35" fmla="*/ 15 h 25"/>
                    <a:gd name="T36" fmla="*/ 61 w 65"/>
                    <a:gd name="T37" fmla="*/ 17 h 25"/>
                    <a:gd name="T38" fmla="*/ 59 w 65"/>
                    <a:gd name="T39" fmla="*/ 19 h 25"/>
                    <a:gd name="T40" fmla="*/ 54 w 65"/>
                    <a:gd name="T41" fmla="*/ 20 h 25"/>
                    <a:gd name="T42" fmla="*/ 50 w 65"/>
                    <a:gd name="T43" fmla="*/ 22 h 25"/>
                    <a:gd name="T44" fmla="*/ 45 w 65"/>
                    <a:gd name="T45" fmla="*/ 23 h 25"/>
                    <a:gd name="T46" fmla="*/ 38 w 65"/>
                    <a:gd name="T47" fmla="*/ 24 h 25"/>
                    <a:gd name="T48" fmla="*/ 32 w 65"/>
                    <a:gd name="T49" fmla="*/ 24 h 25"/>
                    <a:gd name="T50" fmla="*/ 26 w 65"/>
                    <a:gd name="T51" fmla="*/ 24 h 25"/>
                    <a:gd name="T52" fmla="*/ 20 w 65"/>
                    <a:gd name="T53" fmla="*/ 23 h 25"/>
                    <a:gd name="T54" fmla="*/ 14 w 65"/>
                    <a:gd name="T55" fmla="*/ 22 h 25"/>
                    <a:gd name="T56" fmla="*/ 10 w 65"/>
                    <a:gd name="T57" fmla="*/ 20 h 25"/>
                    <a:gd name="T58" fmla="*/ 5 w 65"/>
                    <a:gd name="T59" fmla="*/ 19 h 25"/>
                    <a:gd name="T60" fmla="*/ 3 w 65"/>
                    <a:gd name="T61" fmla="*/ 17 h 25"/>
                    <a:gd name="T62" fmla="*/ 1 w 65"/>
                    <a:gd name="T63" fmla="*/ 15 h 25"/>
                    <a:gd name="T64" fmla="*/ 0 w 65"/>
                    <a:gd name="T65" fmla="*/ 12 h 2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5"/>
                    <a:gd name="T100" fmla="*/ 0 h 25"/>
                    <a:gd name="T101" fmla="*/ 65 w 65"/>
                    <a:gd name="T102" fmla="*/ 25 h 2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5" h="25">
                      <a:moveTo>
                        <a:pt x="0" y="12"/>
                      </a:moveTo>
                      <a:lnTo>
                        <a:pt x="1" y="10"/>
                      </a:lnTo>
                      <a:lnTo>
                        <a:pt x="3" y="7"/>
                      </a:lnTo>
                      <a:lnTo>
                        <a:pt x="5" y="6"/>
                      </a:lnTo>
                      <a:lnTo>
                        <a:pt x="10" y="4"/>
                      </a:lnTo>
                      <a:lnTo>
                        <a:pt x="14" y="2"/>
                      </a:lnTo>
                      <a:lnTo>
                        <a:pt x="20" y="1"/>
                      </a:lnTo>
                      <a:lnTo>
                        <a:pt x="26" y="0"/>
                      </a:lnTo>
                      <a:lnTo>
                        <a:pt x="32" y="0"/>
                      </a:lnTo>
                      <a:lnTo>
                        <a:pt x="38" y="0"/>
                      </a:lnTo>
                      <a:lnTo>
                        <a:pt x="45" y="1"/>
                      </a:lnTo>
                      <a:lnTo>
                        <a:pt x="50" y="2"/>
                      </a:lnTo>
                      <a:lnTo>
                        <a:pt x="54" y="4"/>
                      </a:lnTo>
                      <a:lnTo>
                        <a:pt x="59" y="6"/>
                      </a:lnTo>
                      <a:lnTo>
                        <a:pt x="61" y="7"/>
                      </a:lnTo>
                      <a:lnTo>
                        <a:pt x="63" y="10"/>
                      </a:lnTo>
                      <a:lnTo>
                        <a:pt x="64" y="12"/>
                      </a:lnTo>
                      <a:lnTo>
                        <a:pt x="63" y="15"/>
                      </a:lnTo>
                      <a:lnTo>
                        <a:pt x="61" y="17"/>
                      </a:lnTo>
                      <a:lnTo>
                        <a:pt x="59" y="19"/>
                      </a:lnTo>
                      <a:lnTo>
                        <a:pt x="54" y="20"/>
                      </a:lnTo>
                      <a:lnTo>
                        <a:pt x="50" y="22"/>
                      </a:lnTo>
                      <a:lnTo>
                        <a:pt x="45" y="23"/>
                      </a:lnTo>
                      <a:lnTo>
                        <a:pt x="38" y="24"/>
                      </a:lnTo>
                      <a:lnTo>
                        <a:pt x="32" y="24"/>
                      </a:lnTo>
                      <a:lnTo>
                        <a:pt x="26" y="24"/>
                      </a:lnTo>
                      <a:lnTo>
                        <a:pt x="20" y="23"/>
                      </a:lnTo>
                      <a:lnTo>
                        <a:pt x="14" y="22"/>
                      </a:lnTo>
                      <a:lnTo>
                        <a:pt x="10" y="20"/>
                      </a:lnTo>
                      <a:lnTo>
                        <a:pt x="5" y="19"/>
                      </a:lnTo>
                      <a:lnTo>
                        <a:pt x="3" y="17"/>
                      </a:lnTo>
                      <a:lnTo>
                        <a:pt x="1" y="15"/>
                      </a:lnTo>
                      <a:lnTo>
                        <a:pt x="0" y="12"/>
                      </a:lnTo>
                    </a:path>
                  </a:pathLst>
                </a:custGeom>
                <a:solidFill>
                  <a:srgbClr val="CECEC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6" name="Freeform 79">
                  <a:extLst>
                    <a:ext uri="{FF2B5EF4-FFF2-40B4-BE49-F238E27FC236}">
                      <a16:creationId xmlns:a16="http://schemas.microsoft.com/office/drawing/2014/main" id="{5B07D94E-C7A2-4FC5-ADB2-EC2C8C5E7E61}"/>
                    </a:ext>
                  </a:extLst>
                </p:cNvPr>
                <p:cNvSpPr>
                  <a:spLocks noChangeAspect="1"/>
                </p:cNvSpPr>
                <p:nvPr/>
              </p:nvSpPr>
              <p:spPr bwMode="auto">
                <a:xfrm>
                  <a:off x="3831" y="1227"/>
                  <a:ext cx="65" cy="25"/>
                </a:xfrm>
                <a:custGeom>
                  <a:avLst/>
                  <a:gdLst>
                    <a:gd name="T0" fmla="*/ 0 w 65"/>
                    <a:gd name="T1" fmla="*/ 12 h 25"/>
                    <a:gd name="T2" fmla="*/ 1 w 65"/>
                    <a:gd name="T3" fmla="*/ 10 h 25"/>
                    <a:gd name="T4" fmla="*/ 3 w 65"/>
                    <a:gd name="T5" fmla="*/ 7 h 25"/>
                    <a:gd name="T6" fmla="*/ 5 w 65"/>
                    <a:gd name="T7" fmla="*/ 5 h 25"/>
                    <a:gd name="T8" fmla="*/ 10 w 65"/>
                    <a:gd name="T9" fmla="*/ 3 h 25"/>
                    <a:gd name="T10" fmla="*/ 14 w 65"/>
                    <a:gd name="T11" fmla="*/ 2 h 25"/>
                    <a:gd name="T12" fmla="*/ 20 w 65"/>
                    <a:gd name="T13" fmla="*/ 1 h 25"/>
                    <a:gd name="T14" fmla="*/ 26 w 65"/>
                    <a:gd name="T15" fmla="*/ 0 h 25"/>
                    <a:gd name="T16" fmla="*/ 32 w 65"/>
                    <a:gd name="T17" fmla="*/ 0 h 25"/>
                    <a:gd name="T18" fmla="*/ 38 w 65"/>
                    <a:gd name="T19" fmla="*/ 0 h 25"/>
                    <a:gd name="T20" fmla="*/ 45 w 65"/>
                    <a:gd name="T21" fmla="*/ 1 h 25"/>
                    <a:gd name="T22" fmla="*/ 50 w 65"/>
                    <a:gd name="T23" fmla="*/ 2 h 25"/>
                    <a:gd name="T24" fmla="*/ 54 w 65"/>
                    <a:gd name="T25" fmla="*/ 3 h 25"/>
                    <a:gd name="T26" fmla="*/ 59 w 65"/>
                    <a:gd name="T27" fmla="*/ 5 h 25"/>
                    <a:gd name="T28" fmla="*/ 61 w 65"/>
                    <a:gd name="T29" fmla="*/ 7 h 25"/>
                    <a:gd name="T30" fmla="*/ 63 w 65"/>
                    <a:gd name="T31" fmla="*/ 10 h 25"/>
                    <a:gd name="T32" fmla="*/ 64 w 65"/>
                    <a:gd name="T33" fmla="*/ 12 h 25"/>
                    <a:gd name="T34" fmla="*/ 63 w 65"/>
                    <a:gd name="T35" fmla="*/ 14 h 25"/>
                    <a:gd name="T36" fmla="*/ 61 w 65"/>
                    <a:gd name="T37" fmla="*/ 16 h 25"/>
                    <a:gd name="T38" fmla="*/ 59 w 65"/>
                    <a:gd name="T39" fmla="*/ 18 h 25"/>
                    <a:gd name="T40" fmla="*/ 54 w 65"/>
                    <a:gd name="T41" fmla="*/ 20 h 25"/>
                    <a:gd name="T42" fmla="*/ 50 w 65"/>
                    <a:gd name="T43" fmla="*/ 22 h 25"/>
                    <a:gd name="T44" fmla="*/ 45 w 65"/>
                    <a:gd name="T45" fmla="*/ 23 h 25"/>
                    <a:gd name="T46" fmla="*/ 38 w 65"/>
                    <a:gd name="T47" fmla="*/ 24 h 25"/>
                    <a:gd name="T48" fmla="*/ 32 w 65"/>
                    <a:gd name="T49" fmla="*/ 24 h 25"/>
                    <a:gd name="T50" fmla="*/ 26 w 65"/>
                    <a:gd name="T51" fmla="*/ 24 h 25"/>
                    <a:gd name="T52" fmla="*/ 20 w 65"/>
                    <a:gd name="T53" fmla="*/ 23 h 25"/>
                    <a:gd name="T54" fmla="*/ 14 w 65"/>
                    <a:gd name="T55" fmla="*/ 22 h 25"/>
                    <a:gd name="T56" fmla="*/ 10 w 65"/>
                    <a:gd name="T57" fmla="*/ 20 h 25"/>
                    <a:gd name="T58" fmla="*/ 5 w 65"/>
                    <a:gd name="T59" fmla="*/ 18 h 25"/>
                    <a:gd name="T60" fmla="*/ 3 w 65"/>
                    <a:gd name="T61" fmla="*/ 16 h 25"/>
                    <a:gd name="T62" fmla="*/ 1 w 65"/>
                    <a:gd name="T63" fmla="*/ 14 h 25"/>
                    <a:gd name="T64" fmla="*/ 0 w 65"/>
                    <a:gd name="T65" fmla="*/ 12 h 2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5"/>
                    <a:gd name="T100" fmla="*/ 0 h 25"/>
                    <a:gd name="T101" fmla="*/ 65 w 65"/>
                    <a:gd name="T102" fmla="*/ 25 h 2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5" h="25">
                      <a:moveTo>
                        <a:pt x="0" y="12"/>
                      </a:moveTo>
                      <a:lnTo>
                        <a:pt x="1" y="10"/>
                      </a:lnTo>
                      <a:lnTo>
                        <a:pt x="3" y="7"/>
                      </a:lnTo>
                      <a:lnTo>
                        <a:pt x="5" y="5"/>
                      </a:lnTo>
                      <a:lnTo>
                        <a:pt x="10" y="3"/>
                      </a:lnTo>
                      <a:lnTo>
                        <a:pt x="14" y="2"/>
                      </a:lnTo>
                      <a:lnTo>
                        <a:pt x="20" y="1"/>
                      </a:lnTo>
                      <a:lnTo>
                        <a:pt x="26" y="0"/>
                      </a:lnTo>
                      <a:lnTo>
                        <a:pt x="32" y="0"/>
                      </a:lnTo>
                      <a:lnTo>
                        <a:pt x="38" y="0"/>
                      </a:lnTo>
                      <a:lnTo>
                        <a:pt x="45" y="1"/>
                      </a:lnTo>
                      <a:lnTo>
                        <a:pt x="50" y="2"/>
                      </a:lnTo>
                      <a:lnTo>
                        <a:pt x="54" y="3"/>
                      </a:lnTo>
                      <a:lnTo>
                        <a:pt x="59" y="5"/>
                      </a:lnTo>
                      <a:lnTo>
                        <a:pt x="61" y="7"/>
                      </a:lnTo>
                      <a:lnTo>
                        <a:pt x="63" y="10"/>
                      </a:lnTo>
                      <a:lnTo>
                        <a:pt x="64" y="12"/>
                      </a:lnTo>
                      <a:lnTo>
                        <a:pt x="63" y="14"/>
                      </a:lnTo>
                      <a:lnTo>
                        <a:pt x="61" y="16"/>
                      </a:lnTo>
                      <a:lnTo>
                        <a:pt x="59" y="18"/>
                      </a:lnTo>
                      <a:lnTo>
                        <a:pt x="54" y="20"/>
                      </a:lnTo>
                      <a:lnTo>
                        <a:pt x="50" y="22"/>
                      </a:lnTo>
                      <a:lnTo>
                        <a:pt x="45" y="23"/>
                      </a:lnTo>
                      <a:lnTo>
                        <a:pt x="38" y="24"/>
                      </a:lnTo>
                      <a:lnTo>
                        <a:pt x="32" y="24"/>
                      </a:lnTo>
                      <a:lnTo>
                        <a:pt x="26" y="24"/>
                      </a:lnTo>
                      <a:lnTo>
                        <a:pt x="20" y="23"/>
                      </a:lnTo>
                      <a:lnTo>
                        <a:pt x="14" y="22"/>
                      </a:lnTo>
                      <a:lnTo>
                        <a:pt x="10" y="20"/>
                      </a:lnTo>
                      <a:lnTo>
                        <a:pt x="5" y="18"/>
                      </a:lnTo>
                      <a:lnTo>
                        <a:pt x="3" y="16"/>
                      </a:lnTo>
                      <a:lnTo>
                        <a:pt x="1" y="14"/>
                      </a:lnTo>
                      <a:lnTo>
                        <a:pt x="0" y="12"/>
                      </a:lnTo>
                    </a:path>
                  </a:pathLst>
                </a:custGeom>
                <a:solidFill>
                  <a:srgbClr val="CECEC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grpSp>
            <p:nvGrpSpPr>
              <p:cNvPr id="60" name="Group 80">
                <a:extLst>
                  <a:ext uri="{FF2B5EF4-FFF2-40B4-BE49-F238E27FC236}">
                    <a16:creationId xmlns:a16="http://schemas.microsoft.com/office/drawing/2014/main" id="{9D8AE98A-70DE-49F1-B9C4-76CAC672FB06}"/>
                  </a:ext>
                </a:extLst>
              </p:cNvPr>
              <p:cNvGrpSpPr>
                <a:grpSpLocks noChangeAspect="1"/>
              </p:cNvGrpSpPr>
              <p:nvPr/>
            </p:nvGrpSpPr>
            <p:grpSpPr bwMode="auto">
              <a:xfrm>
                <a:off x="3736" y="1227"/>
                <a:ext cx="66" cy="35"/>
                <a:chOff x="3736" y="1227"/>
                <a:chExt cx="66" cy="35"/>
              </a:xfrm>
            </p:grpSpPr>
            <p:sp>
              <p:nvSpPr>
                <p:cNvPr id="63" name="Freeform 81">
                  <a:extLst>
                    <a:ext uri="{FF2B5EF4-FFF2-40B4-BE49-F238E27FC236}">
                      <a16:creationId xmlns:a16="http://schemas.microsoft.com/office/drawing/2014/main" id="{9639C00B-D906-49AD-889C-90A64E7A46E7}"/>
                    </a:ext>
                  </a:extLst>
                </p:cNvPr>
                <p:cNvSpPr>
                  <a:spLocks noChangeAspect="1"/>
                </p:cNvSpPr>
                <p:nvPr/>
              </p:nvSpPr>
              <p:spPr bwMode="auto">
                <a:xfrm>
                  <a:off x="3736" y="1237"/>
                  <a:ext cx="66" cy="25"/>
                </a:xfrm>
                <a:custGeom>
                  <a:avLst/>
                  <a:gdLst>
                    <a:gd name="T0" fmla="*/ 0 w 66"/>
                    <a:gd name="T1" fmla="*/ 12 h 25"/>
                    <a:gd name="T2" fmla="*/ 1 w 66"/>
                    <a:gd name="T3" fmla="*/ 10 h 25"/>
                    <a:gd name="T4" fmla="*/ 3 w 66"/>
                    <a:gd name="T5" fmla="*/ 7 h 25"/>
                    <a:gd name="T6" fmla="*/ 5 w 66"/>
                    <a:gd name="T7" fmla="*/ 6 h 25"/>
                    <a:gd name="T8" fmla="*/ 10 w 66"/>
                    <a:gd name="T9" fmla="*/ 4 h 25"/>
                    <a:gd name="T10" fmla="*/ 14 w 66"/>
                    <a:gd name="T11" fmla="*/ 2 h 25"/>
                    <a:gd name="T12" fmla="*/ 20 w 66"/>
                    <a:gd name="T13" fmla="*/ 1 h 25"/>
                    <a:gd name="T14" fmla="*/ 27 w 66"/>
                    <a:gd name="T15" fmla="*/ 0 h 25"/>
                    <a:gd name="T16" fmla="*/ 33 w 66"/>
                    <a:gd name="T17" fmla="*/ 0 h 25"/>
                    <a:gd name="T18" fmla="*/ 40 w 66"/>
                    <a:gd name="T19" fmla="*/ 0 h 25"/>
                    <a:gd name="T20" fmla="*/ 46 w 66"/>
                    <a:gd name="T21" fmla="*/ 1 h 25"/>
                    <a:gd name="T22" fmla="*/ 51 w 66"/>
                    <a:gd name="T23" fmla="*/ 2 h 25"/>
                    <a:gd name="T24" fmla="*/ 55 w 66"/>
                    <a:gd name="T25" fmla="*/ 4 h 25"/>
                    <a:gd name="T26" fmla="*/ 60 w 66"/>
                    <a:gd name="T27" fmla="*/ 6 h 25"/>
                    <a:gd name="T28" fmla="*/ 62 w 66"/>
                    <a:gd name="T29" fmla="*/ 7 h 25"/>
                    <a:gd name="T30" fmla="*/ 64 w 66"/>
                    <a:gd name="T31" fmla="*/ 10 h 25"/>
                    <a:gd name="T32" fmla="*/ 65 w 66"/>
                    <a:gd name="T33" fmla="*/ 12 h 25"/>
                    <a:gd name="T34" fmla="*/ 64 w 66"/>
                    <a:gd name="T35" fmla="*/ 15 h 25"/>
                    <a:gd name="T36" fmla="*/ 62 w 66"/>
                    <a:gd name="T37" fmla="*/ 17 h 25"/>
                    <a:gd name="T38" fmla="*/ 60 w 66"/>
                    <a:gd name="T39" fmla="*/ 19 h 25"/>
                    <a:gd name="T40" fmla="*/ 55 w 66"/>
                    <a:gd name="T41" fmla="*/ 20 h 25"/>
                    <a:gd name="T42" fmla="*/ 51 w 66"/>
                    <a:gd name="T43" fmla="*/ 22 h 25"/>
                    <a:gd name="T44" fmla="*/ 46 w 66"/>
                    <a:gd name="T45" fmla="*/ 23 h 25"/>
                    <a:gd name="T46" fmla="*/ 40 w 66"/>
                    <a:gd name="T47" fmla="*/ 24 h 25"/>
                    <a:gd name="T48" fmla="*/ 33 w 66"/>
                    <a:gd name="T49" fmla="*/ 24 h 25"/>
                    <a:gd name="T50" fmla="*/ 27 w 66"/>
                    <a:gd name="T51" fmla="*/ 24 h 25"/>
                    <a:gd name="T52" fmla="*/ 20 w 66"/>
                    <a:gd name="T53" fmla="*/ 23 h 25"/>
                    <a:gd name="T54" fmla="*/ 14 w 66"/>
                    <a:gd name="T55" fmla="*/ 22 h 25"/>
                    <a:gd name="T56" fmla="*/ 10 w 66"/>
                    <a:gd name="T57" fmla="*/ 20 h 25"/>
                    <a:gd name="T58" fmla="*/ 5 w 66"/>
                    <a:gd name="T59" fmla="*/ 19 h 25"/>
                    <a:gd name="T60" fmla="*/ 3 w 66"/>
                    <a:gd name="T61" fmla="*/ 17 h 25"/>
                    <a:gd name="T62" fmla="*/ 1 w 66"/>
                    <a:gd name="T63" fmla="*/ 15 h 25"/>
                    <a:gd name="T64" fmla="*/ 0 w 66"/>
                    <a:gd name="T65" fmla="*/ 12 h 2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6"/>
                    <a:gd name="T100" fmla="*/ 0 h 25"/>
                    <a:gd name="T101" fmla="*/ 66 w 66"/>
                    <a:gd name="T102" fmla="*/ 25 h 2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6" h="25">
                      <a:moveTo>
                        <a:pt x="0" y="12"/>
                      </a:moveTo>
                      <a:lnTo>
                        <a:pt x="1" y="10"/>
                      </a:lnTo>
                      <a:lnTo>
                        <a:pt x="3" y="7"/>
                      </a:lnTo>
                      <a:lnTo>
                        <a:pt x="5" y="6"/>
                      </a:lnTo>
                      <a:lnTo>
                        <a:pt x="10" y="4"/>
                      </a:lnTo>
                      <a:lnTo>
                        <a:pt x="14" y="2"/>
                      </a:lnTo>
                      <a:lnTo>
                        <a:pt x="20" y="1"/>
                      </a:lnTo>
                      <a:lnTo>
                        <a:pt x="27" y="0"/>
                      </a:lnTo>
                      <a:lnTo>
                        <a:pt x="33" y="0"/>
                      </a:lnTo>
                      <a:lnTo>
                        <a:pt x="40" y="0"/>
                      </a:lnTo>
                      <a:lnTo>
                        <a:pt x="46" y="1"/>
                      </a:lnTo>
                      <a:lnTo>
                        <a:pt x="51" y="2"/>
                      </a:lnTo>
                      <a:lnTo>
                        <a:pt x="55" y="4"/>
                      </a:lnTo>
                      <a:lnTo>
                        <a:pt x="60" y="6"/>
                      </a:lnTo>
                      <a:lnTo>
                        <a:pt x="62" y="7"/>
                      </a:lnTo>
                      <a:lnTo>
                        <a:pt x="64" y="10"/>
                      </a:lnTo>
                      <a:lnTo>
                        <a:pt x="65" y="12"/>
                      </a:lnTo>
                      <a:lnTo>
                        <a:pt x="64" y="15"/>
                      </a:lnTo>
                      <a:lnTo>
                        <a:pt x="62" y="17"/>
                      </a:lnTo>
                      <a:lnTo>
                        <a:pt x="60" y="19"/>
                      </a:lnTo>
                      <a:lnTo>
                        <a:pt x="55" y="20"/>
                      </a:lnTo>
                      <a:lnTo>
                        <a:pt x="51" y="22"/>
                      </a:lnTo>
                      <a:lnTo>
                        <a:pt x="46" y="23"/>
                      </a:lnTo>
                      <a:lnTo>
                        <a:pt x="40" y="24"/>
                      </a:lnTo>
                      <a:lnTo>
                        <a:pt x="33" y="24"/>
                      </a:lnTo>
                      <a:lnTo>
                        <a:pt x="27" y="24"/>
                      </a:lnTo>
                      <a:lnTo>
                        <a:pt x="20" y="23"/>
                      </a:lnTo>
                      <a:lnTo>
                        <a:pt x="14" y="22"/>
                      </a:lnTo>
                      <a:lnTo>
                        <a:pt x="10" y="20"/>
                      </a:lnTo>
                      <a:lnTo>
                        <a:pt x="5" y="19"/>
                      </a:lnTo>
                      <a:lnTo>
                        <a:pt x="3" y="17"/>
                      </a:lnTo>
                      <a:lnTo>
                        <a:pt x="1" y="15"/>
                      </a:lnTo>
                      <a:lnTo>
                        <a:pt x="0" y="12"/>
                      </a:lnTo>
                    </a:path>
                  </a:pathLst>
                </a:custGeom>
                <a:solidFill>
                  <a:srgbClr val="CECEC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4" name="Freeform 82">
                  <a:extLst>
                    <a:ext uri="{FF2B5EF4-FFF2-40B4-BE49-F238E27FC236}">
                      <a16:creationId xmlns:a16="http://schemas.microsoft.com/office/drawing/2014/main" id="{D0CE4ACD-3A0C-46FC-AF84-939AB1C1D8DA}"/>
                    </a:ext>
                  </a:extLst>
                </p:cNvPr>
                <p:cNvSpPr>
                  <a:spLocks noChangeAspect="1"/>
                </p:cNvSpPr>
                <p:nvPr/>
              </p:nvSpPr>
              <p:spPr bwMode="auto">
                <a:xfrm>
                  <a:off x="3736" y="1227"/>
                  <a:ext cx="66" cy="25"/>
                </a:xfrm>
                <a:custGeom>
                  <a:avLst/>
                  <a:gdLst>
                    <a:gd name="T0" fmla="*/ 0 w 66"/>
                    <a:gd name="T1" fmla="*/ 12 h 25"/>
                    <a:gd name="T2" fmla="*/ 1 w 66"/>
                    <a:gd name="T3" fmla="*/ 10 h 25"/>
                    <a:gd name="T4" fmla="*/ 3 w 66"/>
                    <a:gd name="T5" fmla="*/ 7 h 25"/>
                    <a:gd name="T6" fmla="*/ 5 w 66"/>
                    <a:gd name="T7" fmla="*/ 5 h 25"/>
                    <a:gd name="T8" fmla="*/ 10 w 66"/>
                    <a:gd name="T9" fmla="*/ 3 h 25"/>
                    <a:gd name="T10" fmla="*/ 14 w 66"/>
                    <a:gd name="T11" fmla="*/ 2 h 25"/>
                    <a:gd name="T12" fmla="*/ 20 w 66"/>
                    <a:gd name="T13" fmla="*/ 1 h 25"/>
                    <a:gd name="T14" fmla="*/ 27 w 66"/>
                    <a:gd name="T15" fmla="*/ 0 h 25"/>
                    <a:gd name="T16" fmla="*/ 33 w 66"/>
                    <a:gd name="T17" fmla="*/ 0 h 25"/>
                    <a:gd name="T18" fmla="*/ 40 w 66"/>
                    <a:gd name="T19" fmla="*/ 0 h 25"/>
                    <a:gd name="T20" fmla="*/ 46 w 66"/>
                    <a:gd name="T21" fmla="*/ 1 h 25"/>
                    <a:gd name="T22" fmla="*/ 51 w 66"/>
                    <a:gd name="T23" fmla="*/ 2 h 25"/>
                    <a:gd name="T24" fmla="*/ 55 w 66"/>
                    <a:gd name="T25" fmla="*/ 3 h 25"/>
                    <a:gd name="T26" fmla="*/ 60 w 66"/>
                    <a:gd name="T27" fmla="*/ 5 h 25"/>
                    <a:gd name="T28" fmla="*/ 62 w 66"/>
                    <a:gd name="T29" fmla="*/ 7 h 25"/>
                    <a:gd name="T30" fmla="*/ 64 w 66"/>
                    <a:gd name="T31" fmla="*/ 10 h 25"/>
                    <a:gd name="T32" fmla="*/ 65 w 66"/>
                    <a:gd name="T33" fmla="*/ 12 h 25"/>
                    <a:gd name="T34" fmla="*/ 64 w 66"/>
                    <a:gd name="T35" fmla="*/ 14 h 25"/>
                    <a:gd name="T36" fmla="*/ 62 w 66"/>
                    <a:gd name="T37" fmla="*/ 16 h 25"/>
                    <a:gd name="T38" fmla="*/ 60 w 66"/>
                    <a:gd name="T39" fmla="*/ 18 h 25"/>
                    <a:gd name="T40" fmla="*/ 55 w 66"/>
                    <a:gd name="T41" fmla="*/ 20 h 25"/>
                    <a:gd name="T42" fmla="*/ 51 w 66"/>
                    <a:gd name="T43" fmla="*/ 22 h 25"/>
                    <a:gd name="T44" fmla="*/ 46 w 66"/>
                    <a:gd name="T45" fmla="*/ 23 h 25"/>
                    <a:gd name="T46" fmla="*/ 40 w 66"/>
                    <a:gd name="T47" fmla="*/ 24 h 25"/>
                    <a:gd name="T48" fmla="*/ 33 w 66"/>
                    <a:gd name="T49" fmla="*/ 24 h 25"/>
                    <a:gd name="T50" fmla="*/ 27 w 66"/>
                    <a:gd name="T51" fmla="*/ 24 h 25"/>
                    <a:gd name="T52" fmla="*/ 20 w 66"/>
                    <a:gd name="T53" fmla="*/ 23 h 25"/>
                    <a:gd name="T54" fmla="*/ 14 w 66"/>
                    <a:gd name="T55" fmla="*/ 22 h 25"/>
                    <a:gd name="T56" fmla="*/ 10 w 66"/>
                    <a:gd name="T57" fmla="*/ 20 h 25"/>
                    <a:gd name="T58" fmla="*/ 5 w 66"/>
                    <a:gd name="T59" fmla="*/ 18 h 25"/>
                    <a:gd name="T60" fmla="*/ 3 w 66"/>
                    <a:gd name="T61" fmla="*/ 16 h 25"/>
                    <a:gd name="T62" fmla="*/ 1 w 66"/>
                    <a:gd name="T63" fmla="*/ 14 h 25"/>
                    <a:gd name="T64" fmla="*/ 0 w 66"/>
                    <a:gd name="T65" fmla="*/ 12 h 2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6"/>
                    <a:gd name="T100" fmla="*/ 0 h 25"/>
                    <a:gd name="T101" fmla="*/ 66 w 66"/>
                    <a:gd name="T102" fmla="*/ 25 h 2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6" h="25">
                      <a:moveTo>
                        <a:pt x="0" y="12"/>
                      </a:moveTo>
                      <a:lnTo>
                        <a:pt x="1" y="10"/>
                      </a:lnTo>
                      <a:lnTo>
                        <a:pt x="3" y="7"/>
                      </a:lnTo>
                      <a:lnTo>
                        <a:pt x="5" y="5"/>
                      </a:lnTo>
                      <a:lnTo>
                        <a:pt x="10" y="3"/>
                      </a:lnTo>
                      <a:lnTo>
                        <a:pt x="14" y="2"/>
                      </a:lnTo>
                      <a:lnTo>
                        <a:pt x="20" y="1"/>
                      </a:lnTo>
                      <a:lnTo>
                        <a:pt x="27" y="0"/>
                      </a:lnTo>
                      <a:lnTo>
                        <a:pt x="33" y="0"/>
                      </a:lnTo>
                      <a:lnTo>
                        <a:pt x="40" y="0"/>
                      </a:lnTo>
                      <a:lnTo>
                        <a:pt x="46" y="1"/>
                      </a:lnTo>
                      <a:lnTo>
                        <a:pt x="51" y="2"/>
                      </a:lnTo>
                      <a:lnTo>
                        <a:pt x="55" y="3"/>
                      </a:lnTo>
                      <a:lnTo>
                        <a:pt x="60" y="5"/>
                      </a:lnTo>
                      <a:lnTo>
                        <a:pt x="62" y="7"/>
                      </a:lnTo>
                      <a:lnTo>
                        <a:pt x="64" y="10"/>
                      </a:lnTo>
                      <a:lnTo>
                        <a:pt x="65" y="12"/>
                      </a:lnTo>
                      <a:lnTo>
                        <a:pt x="64" y="14"/>
                      </a:lnTo>
                      <a:lnTo>
                        <a:pt x="62" y="16"/>
                      </a:lnTo>
                      <a:lnTo>
                        <a:pt x="60" y="18"/>
                      </a:lnTo>
                      <a:lnTo>
                        <a:pt x="55" y="20"/>
                      </a:lnTo>
                      <a:lnTo>
                        <a:pt x="51" y="22"/>
                      </a:lnTo>
                      <a:lnTo>
                        <a:pt x="46" y="23"/>
                      </a:lnTo>
                      <a:lnTo>
                        <a:pt x="40" y="24"/>
                      </a:lnTo>
                      <a:lnTo>
                        <a:pt x="33" y="24"/>
                      </a:lnTo>
                      <a:lnTo>
                        <a:pt x="27" y="24"/>
                      </a:lnTo>
                      <a:lnTo>
                        <a:pt x="20" y="23"/>
                      </a:lnTo>
                      <a:lnTo>
                        <a:pt x="14" y="22"/>
                      </a:lnTo>
                      <a:lnTo>
                        <a:pt x="10" y="20"/>
                      </a:lnTo>
                      <a:lnTo>
                        <a:pt x="5" y="18"/>
                      </a:lnTo>
                      <a:lnTo>
                        <a:pt x="3" y="16"/>
                      </a:lnTo>
                      <a:lnTo>
                        <a:pt x="1" y="14"/>
                      </a:lnTo>
                      <a:lnTo>
                        <a:pt x="0" y="12"/>
                      </a:lnTo>
                    </a:path>
                  </a:pathLst>
                </a:custGeom>
                <a:solidFill>
                  <a:srgbClr val="CECEC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sp>
            <p:nvSpPr>
              <p:cNvPr id="61" name="Freeform 83">
                <a:extLst>
                  <a:ext uri="{FF2B5EF4-FFF2-40B4-BE49-F238E27FC236}">
                    <a16:creationId xmlns:a16="http://schemas.microsoft.com/office/drawing/2014/main" id="{58B2D6AE-64BA-4D9C-A8FE-2F8D829B3CA8}"/>
                  </a:ext>
                </a:extLst>
              </p:cNvPr>
              <p:cNvSpPr>
                <a:spLocks noChangeAspect="1"/>
              </p:cNvSpPr>
              <p:nvPr/>
            </p:nvSpPr>
            <p:spPr bwMode="auto">
              <a:xfrm>
                <a:off x="3585" y="941"/>
                <a:ext cx="345" cy="87"/>
              </a:xfrm>
              <a:custGeom>
                <a:avLst/>
                <a:gdLst>
                  <a:gd name="T0" fmla="*/ 344 w 345"/>
                  <a:gd name="T1" fmla="*/ 86 h 87"/>
                  <a:gd name="T2" fmla="*/ 0 w 345"/>
                  <a:gd name="T3" fmla="*/ 86 h 87"/>
                  <a:gd name="T4" fmla="*/ 0 w 345"/>
                  <a:gd name="T5" fmla="*/ 0 h 87"/>
                  <a:gd name="T6" fmla="*/ 344 w 345"/>
                  <a:gd name="T7" fmla="*/ 0 h 87"/>
                  <a:gd name="T8" fmla="*/ 344 w 345"/>
                  <a:gd name="T9" fmla="*/ 86 h 87"/>
                  <a:gd name="T10" fmla="*/ 0 60000 65536"/>
                  <a:gd name="T11" fmla="*/ 0 60000 65536"/>
                  <a:gd name="T12" fmla="*/ 0 60000 65536"/>
                  <a:gd name="T13" fmla="*/ 0 60000 65536"/>
                  <a:gd name="T14" fmla="*/ 0 60000 65536"/>
                  <a:gd name="T15" fmla="*/ 0 w 345"/>
                  <a:gd name="T16" fmla="*/ 0 h 87"/>
                  <a:gd name="T17" fmla="*/ 345 w 345"/>
                  <a:gd name="T18" fmla="*/ 87 h 87"/>
                </a:gdLst>
                <a:ahLst/>
                <a:cxnLst>
                  <a:cxn ang="T10">
                    <a:pos x="T0" y="T1"/>
                  </a:cxn>
                  <a:cxn ang="T11">
                    <a:pos x="T2" y="T3"/>
                  </a:cxn>
                  <a:cxn ang="T12">
                    <a:pos x="T4" y="T5"/>
                  </a:cxn>
                  <a:cxn ang="T13">
                    <a:pos x="T6" y="T7"/>
                  </a:cxn>
                  <a:cxn ang="T14">
                    <a:pos x="T8" y="T9"/>
                  </a:cxn>
                </a:cxnLst>
                <a:rect l="T15" t="T16" r="T17" b="T18"/>
                <a:pathLst>
                  <a:path w="345" h="87">
                    <a:moveTo>
                      <a:pt x="344" y="86"/>
                    </a:moveTo>
                    <a:lnTo>
                      <a:pt x="0" y="86"/>
                    </a:lnTo>
                    <a:lnTo>
                      <a:pt x="0" y="0"/>
                    </a:lnTo>
                    <a:lnTo>
                      <a:pt x="344" y="0"/>
                    </a:lnTo>
                    <a:lnTo>
                      <a:pt x="344" y="86"/>
                    </a:lnTo>
                  </a:path>
                </a:pathLst>
              </a:custGeom>
              <a:solidFill>
                <a:srgbClr val="00279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2" name="Freeform 84">
                <a:extLst>
                  <a:ext uri="{FF2B5EF4-FFF2-40B4-BE49-F238E27FC236}">
                    <a16:creationId xmlns:a16="http://schemas.microsoft.com/office/drawing/2014/main" id="{B446798E-6F8C-47B7-87EA-7B82322CDCC4}"/>
                  </a:ext>
                </a:extLst>
              </p:cNvPr>
              <p:cNvSpPr>
                <a:spLocks noChangeAspect="1"/>
              </p:cNvSpPr>
              <p:nvPr/>
            </p:nvSpPr>
            <p:spPr bwMode="auto">
              <a:xfrm>
                <a:off x="3585" y="941"/>
                <a:ext cx="330" cy="76"/>
              </a:xfrm>
              <a:custGeom>
                <a:avLst/>
                <a:gdLst>
                  <a:gd name="T0" fmla="*/ 329 w 330"/>
                  <a:gd name="T1" fmla="*/ 75 h 76"/>
                  <a:gd name="T2" fmla="*/ 0 w 330"/>
                  <a:gd name="T3" fmla="*/ 75 h 76"/>
                  <a:gd name="T4" fmla="*/ 0 w 330"/>
                  <a:gd name="T5" fmla="*/ 0 h 76"/>
                  <a:gd name="T6" fmla="*/ 329 w 330"/>
                  <a:gd name="T7" fmla="*/ 0 h 76"/>
                  <a:gd name="T8" fmla="*/ 329 w 330"/>
                  <a:gd name="T9" fmla="*/ 75 h 76"/>
                  <a:gd name="T10" fmla="*/ 0 60000 65536"/>
                  <a:gd name="T11" fmla="*/ 0 60000 65536"/>
                  <a:gd name="T12" fmla="*/ 0 60000 65536"/>
                  <a:gd name="T13" fmla="*/ 0 60000 65536"/>
                  <a:gd name="T14" fmla="*/ 0 60000 65536"/>
                  <a:gd name="T15" fmla="*/ 0 w 330"/>
                  <a:gd name="T16" fmla="*/ 0 h 76"/>
                  <a:gd name="T17" fmla="*/ 330 w 330"/>
                  <a:gd name="T18" fmla="*/ 76 h 76"/>
                </a:gdLst>
                <a:ahLst/>
                <a:cxnLst>
                  <a:cxn ang="T10">
                    <a:pos x="T0" y="T1"/>
                  </a:cxn>
                  <a:cxn ang="T11">
                    <a:pos x="T2" y="T3"/>
                  </a:cxn>
                  <a:cxn ang="T12">
                    <a:pos x="T4" y="T5"/>
                  </a:cxn>
                  <a:cxn ang="T13">
                    <a:pos x="T6" y="T7"/>
                  </a:cxn>
                  <a:cxn ang="T14">
                    <a:pos x="T8" y="T9"/>
                  </a:cxn>
                </a:cxnLst>
                <a:rect l="T15" t="T16" r="T17" b="T18"/>
                <a:pathLst>
                  <a:path w="330" h="76">
                    <a:moveTo>
                      <a:pt x="329" y="75"/>
                    </a:moveTo>
                    <a:lnTo>
                      <a:pt x="0" y="75"/>
                    </a:lnTo>
                    <a:lnTo>
                      <a:pt x="0" y="0"/>
                    </a:lnTo>
                    <a:lnTo>
                      <a:pt x="329" y="0"/>
                    </a:lnTo>
                    <a:lnTo>
                      <a:pt x="329" y="75"/>
                    </a:lnTo>
                  </a:path>
                </a:pathLst>
              </a:custGeom>
              <a:solidFill>
                <a:srgbClr val="063DE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grpSp>
          <p:nvGrpSpPr>
            <p:cNvPr id="31" name="Group 85">
              <a:extLst>
                <a:ext uri="{FF2B5EF4-FFF2-40B4-BE49-F238E27FC236}">
                  <a16:creationId xmlns:a16="http://schemas.microsoft.com/office/drawing/2014/main" id="{E7B0F391-2D78-4CFA-BC9B-9F39E9B047FE}"/>
                </a:ext>
              </a:extLst>
            </p:cNvPr>
            <p:cNvGrpSpPr>
              <a:grpSpLocks noChangeAspect="1"/>
            </p:cNvGrpSpPr>
            <p:nvPr/>
          </p:nvGrpSpPr>
          <p:grpSpPr bwMode="auto">
            <a:xfrm>
              <a:off x="3124" y="649"/>
              <a:ext cx="459" cy="782"/>
              <a:chOff x="3124" y="649"/>
              <a:chExt cx="459" cy="782"/>
            </a:xfrm>
          </p:grpSpPr>
          <p:graphicFrame>
            <p:nvGraphicFramePr>
              <p:cNvPr id="32" name="Object 2">
                <a:hlinkClick r:id="" action="ppaction://ole?verb=0"/>
                <a:extLst>
                  <a:ext uri="{FF2B5EF4-FFF2-40B4-BE49-F238E27FC236}">
                    <a16:creationId xmlns:a16="http://schemas.microsoft.com/office/drawing/2014/main" id="{C0DD28A7-09AC-4488-B31D-29CC885540FA}"/>
                  </a:ext>
                </a:extLst>
              </p:cNvPr>
              <p:cNvGraphicFramePr>
                <a:graphicFrameLocks noChangeAspect="1"/>
              </p:cNvGraphicFramePr>
              <p:nvPr/>
            </p:nvGraphicFramePr>
            <p:xfrm>
              <a:off x="3124" y="649"/>
              <a:ext cx="459" cy="688"/>
            </p:xfrm>
            <a:graphic>
              <a:graphicData uri="http://schemas.openxmlformats.org/presentationml/2006/ole">
                <mc:AlternateContent xmlns:mc="http://schemas.openxmlformats.org/markup-compatibility/2006">
                  <mc:Choice xmlns:v="urn:schemas-microsoft-com:vml" Requires="v">
                    <p:oleObj spid="_x0000_s10435" name="剪辑" r:id="rId6" imgW="2109788" imgH="3148013" progId="MS_ClipArt_Gallery.2">
                      <p:embed/>
                    </p:oleObj>
                  </mc:Choice>
                  <mc:Fallback>
                    <p:oleObj name="剪辑" r:id="rId6" imgW="2109788" imgH="3148013" progId="MS_ClipArt_Gallery.2">
                      <p:embed/>
                      <p:pic>
                        <p:nvPicPr>
                          <p:cNvPr id="43021" name="Object 2">
                            <a:hlinkClick r:id="" action="ppaction://ole?verb=0"/>
                            <a:extLst>
                              <a:ext uri="{FF2B5EF4-FFF2-40B4-BE49-F238E27FC236}">
                                <a16:creationId xmlns:a16="http://schemas.microsoft.com/office/drawing/2014/main" id="{2417B6AB-D03B-48CF-9FFE-ADAF81317F5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4" y="649"/>
                            <a:ext cx="459" cy="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 name="Rectangle 87">
                <a:extLst>
                  <a:ext uri="{FF2B5EF4-FFF2-40B4-BE49-F238E27FC236}">
                    <a16:creationId xmlns:a16="http://schemas.microsoft.com/office/drawing/2014/main" id="{2BCB4EDF-814A-479A-948C-2475F7F5EBFD}"/>
                  </a:ext>
                </a:extLst>
              </p:cNvPr>
              <p:cNvSpPr>
                <a:spLocks noChangeAspect="1" noChangeArrowheads="1"/>
              </p:cNvSpPr>
              <p:nvPr/>
            </p:nvSpPr>
            <p:spPr bwMode="auto">
              <a:xfrm>
                <a:off x="3309" y="1005"/>
                <a:ext cx="263" cy="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5562" tIns="26988" rIns="55562" bIns="26988">
                <a:spAutoFit/>
              </a:bodyPr>
              <a:lstStyle>
                <a:lvl1pPr marL="231775" indent="-231775" defTabSz="247650">
                  <a:spcBef>
                    <a:spcPct val="20000"/>
                  </a:spcBef>
                  <a:buClr>
                    <a:srgbClr val="72BFC5"/>
                  </a:buClr>
                  <a:buChar char="•"/>
                  <a:defRPr sz="1300">
                    <a:solidFill>
                      <a:schemeClr val="tx1"/>
                    </a:solidFill>
                    <a:latin typeface="Calibri" panose="020F0502020204030204" pitchFamily="34" charset="0"/>
                  </a:defRPr>
                </a:lvl1pPr>
                <a:lvl2pPr marL="742950" indent="-285750" defTabSz="247650">
                  <a:spcBef>
                    <a:spcPct val="20000"/>
                  </a:spcBef>
                  <a:buClr>
                    <a:srgbClr val="72BFC5"/>
                  </a:buClr>
                  <a:buChar char="–"/>
                  <a:defRPr sz="1300">
                    <a:solidFill>
                      <a:schemeClr val="tx1"/>
                    </a:solidFill>
                    <a:latin typeface="Calibri" panose="020F0502020204030204" pitchFamily="34" charset="0"/>
                  </a:defRPr>
                </a:lvl2pPr>
                <a:lvl3pPr marL="1143000" indent="-228600" defTabSz="247650">
                  <a:spcBef>
                    <a:spcPct val="20000"/>
                  </a:spcBef>
                  <a:buClr>
                    <a:srgbClr val="72BFC5"/>
                  </a:buClr>
                  <a:buChar char="•"/>
                  <a:defRPr sz="1300">
                    <a:solidFill>
                      <a:schemeClr val="tx1"/>
                    </a:solidFill>
                    <a:latin typeface="Calibri" panose="020F0502020204030204" pitchFamily="34" charset="0"/>
                  </a:defRPr>
                </a:lvl3pPr>
                <a:lvl4pPr marL="1600200" indent="-228600" defTabSz="247650">
                  <a:spcBef>
                    <a:spcPct val="20000"/>
                  </a:spcBef>
                  <a:buClr>
                    <a:srgbClr val="72BFC5"/>
                  </a:buClr>
                  <a:buChar char="–"/>
                  <a:defRPr sz="1300">
                    <a:solidFill>
                      <a:schemeClr val="tx1"/>
                    </a:solidFill>
                    <a:latin typeface="Calibri" panose="020F0502020204030204" pitchFamily="34" charset="0"/>
                  </a:defRPr>
                </a:lvl4pPr>
                <a:lvl5pPr marL="2057400" indent="-228600" defTabSz="247650">
                  <a:spcBef>
                    <a:spcPct val="20000"/>
                  </a:spcBef>
                  <a:buClr>
                    <a:srgbClr val="72BFC5"/>
                  </a:buClr>
                  <a:buChar char="»"/>
                  <a:defRPr sz="1300">
                    <a:solidFill>
                      <a:schemeClr val="tx1"/>
                    </a:solidFill>
                    <a:latin typeface="Calibri" panose="020F0502020204030204" pitchFamily="34" charset="0"/>
                  </a:defRPr>
                </a:lvl5pPr>
                <a:lvl6pPr marL="2514600" indent="-228600" defTabSz="24765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24765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24765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24765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nSpc>
                    <a:spcPct val="90000"/>
                  </a:lnSpc>
                  <a:spcBef>
                    <a:spcPct val="0"/>
                  </a:spcBef>
                  <a:spcAft>
                    <a:spcPct val="50000"/>
                  </a:spcAft>
                  <a:buClr>
                    <a:srgbClr val="FAFD00"/>
                  </a:buClr>
                  <a:buFont typeface="Wingdings" panose="05000000000000000000" pitchFamily="2" charset="2"/>
                  <a:buNone/>
                </a:pPr>
                <a:r>
                  <a:rPr kumimoji="1" lang="en-US" altLang="zh-CN" sz="3600">
                    <a:latin typeface="汉仪中等线简" pitchFamily="49" charset="-122"/>
                    <a:ea typeface="汉仪中等线简" pitchFamily="49" charset="-122"/>
                  </a:rPr>
                  <a:t>$</a:t>
                </a:r>
              </a:p>
            </p:txBody>
          </p:sp>
        </p:grpSp>
      </p:grpSp>
      <p:grpSp>
        <p:nvGrpSpPr>
          <p:cNvPr id="90" name="Group 88">
            <a:extLst>
              <a:ext uri="{FF2B5EF4-FFF2-40B4-BE49-F238E27FC236}">
                <a16:creationId xmlns:a16="http://schemas.microsoft.com/office/drawing/2014/main" id="{A3DE5A60-41D7-4CD9-AC71-6FD0F8B6E882}"/>
              </a:ext>
            </a:extLst>
          </p:cNvPr>
          <p:cNvGrpSpPr>
            <a:grpSpLocks noChangeAspect="1"/>
          </p:cNvGrpSpPr>
          <p:nvPr/>
        </p:nvGrpSpPr>
        <p:grpSpPr bwMode="auto">
          <a:xfrm>
            <a:off x="4512369" y="2886744"/>
            <a:ext cx="4295775" cy="1147763"/>
            <a:chOff x="283" y="1500"/>
            <a:chExt cx="3335" cy="892"/>
          </a:xfrm>
        </p:grpSpPr>
        <p:sp>
          <p:nvSpPr>
            <p:cNvPr id="91" name="Rectangle 89">
              <a:extLst>
                <a:ext uri="{FF2B5EF4-FFF2-40B4-BE49-F238E27FC236}">
                  <a16:creationId xmlns:a16="http://schemas.microsoft.com/office/drawing/2014/main" id="{C12CA357-C478-431A-95A7-BDD31E25B7C8}"/>
                </a:ext>
              </a:extLst>
            </p:cNvPr>
            <p:cNvSpPr>
              <a:spLocks noChangeAspect="1" noChangeArrowheads="1"/>
            </p:cNvSpPr>
            <p:nvPr/>
          </p:nvSpPr>
          <p:spPr bwMode="auto">
            <a:xfrm>
              <a:off x="283" y="1500"/>
              <a:ext cx="1708" cy="262"/>
            </a:xfrm>
            <a:prstGeom prst="rect">
              <a:avLst/>
            </a:prstGeom>
            <a:solidFill>
              <a:srgbClr val="C6DEF3"/>
            </a:solidFill>
            <a:ln w="12700">
              <a:noFill/>
              <a:miter lim="800000"/>
              <a:headEnd/>
              <a:tailEnd/>
            </a:ln>
            <a:effectLst/>
          </p:spPr>
          <p:txBody>
            <a:bodyPr wrap="none" lIns="90488" tIns="44450" rIns="90488" bIns="44450" anchor="ctr"/>
            <a:lstStyle/>
            <a:p>
              <a:pPr marL="385763" indent="-385763" defTabSz="687388">
                <a:lnSpc>
                  <a:spcPct val="90000"/>
                </a:lnSpc>
                <a:spcAft>
                  <a:spcPct val="50000"/>
                </a:spcAft>
                <a:buClr>
                  <a:srgbClr val="FAFD00"/>
                </a:buClr>
                <a:buFont typeface="Wingdings" pitchFamily="2" charset="2"/>
                <a:buNone/>
                <a:defRPr/>
              </a:pPr>
              <a:r>
                <a:rPr kumimoji="1" lang="zh-CN" altLang="en-US">
                  <a:latin typeface="汉仪中等线简" pitchFamily="49" charset="-122"/>
                  <a:ea typeface="汉仪中等线简" pitchFamily="49" charset="-122"/>
                </a:rPr>
                <a:t>标准层次</a:t>
              </a:r>
              <a:endParaRPr kumimoji="1" lang="zh-CN" altLang="en-US" sz="2200">
                <a:effectLst>
                  <a:outerShdw blurRad="38100" dist="38100" dir="2700000" algn="tl">
                    <a:srgbClr val="000000"/>
                  </a:outerShdw>
                </a:effectLst>
                <a:latin typeface="汉仪中等线简" pitchFamily="49" charset="-122"/>
                <a:ea typeface="汉仪中等线简" pitchFamily="49" charset="-122"/>
              </a:endParaRPr>
            </a:p>
          </p:txBody>
        </p:sp>
        <p:sp>
          <p:nvSpPr>
            <p:cNvPr id="92" name="Rectangle 90">
              <a:extLst>
                <a:ext uri="{FF2B5EF4-FFF2-40B4-BE49-F238E27FC236}">
                  <a16:creationId xmlns:a16="http://schemas.microsoft.com/office/drawing/2014/main" id="{BC5EE4FF-1F89-4422-8BEF-5BE5E12F85DD}"/>
                </a:ext>
              </a:extLst>
            </p:cNvPr>
            <p:cNvSpPr>
              <a:spLocks noChangeAspect="1" noChangeArrowheads="1"/>
            </p:cNvSpPr>
            <p:nvPr/>
          </p:nvSpPr>
          <p:spPr bwMode="auto">
            <a:xfrm>
              <a:off x="283" y="1831"/>
              <a:ext cx="3335" cy="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marL="385763" indent="-385763" defTabSz="687388">
                <a:spcBef>
                  <a:spcPct val="20000"/>
                </a:spcBef>
                <a:buClr>
                  <a:srgbClr val="72BFC5"/>
                </a:buClr>
                <a:buChar char="•"/>
                <a:defRPr sz="1300">
                  <a:solidFill>
                    <a:schemeClr val="tx1"/>
                  </a:solidFill>
                  <a:latin typeface="Calibri" panose="020F0502020204030204" pitchFamily="34" charset="0"/>
                </a:defRPr>
              </a:lvl1pPr>
              <a:lvl2pPr marL="742950" indent="-285750" defTabSz="687388">
                <a:spcBef>
                  <a:spcPct val="20000"/>
                </a:spcBef>
                <a:buClr>
                  <a:srgbClr val="72BFC5"/>
                </a:buClr>
                <a:buChar char="–"/>
                <a:defRPr sz="1300">
                  <a:solidFill>
                    <a:schemeClr val="tx1"/>
                  </a:solidFill>
                  <a:latin typeface="Calibri" panose="020F0502020204030204" pitchFamily="34" charset="0"/>
                </a:defRPr>
              </a:lvl2pPr>
              <a:lvl3pPr marL="1143000" indent="-228600" defTabSz="687388">
                <a:spcBef>
                  <a:spcPct val="20000"/>
                </a:spcBef>
                <a:buClr>
                  <a:srgbClr val="72BFC5"/>
                </a:buClr>
                <a:buChar char="•"/>
                <a:defRPr sz="1300">
                  <a:solidFill>
                    <a:schemeClr val="tx1"/>
                  </a:solidFill>
                  <a:latin typeface="Calibri" panose="020F0502020204030204" pitchFamily="34" charset="0"/>
                </a:defRPr>
              </a:lvl3pPr>
              <a:lvl4pPr marL="1600200" indent="-228600" defTabSz="687388">
                <a:spcBef>
                  <a:spcPct val="20000"/>
                </a:spcBef>
                <a:buClr>
                  <a:srgbClr val="72BFC5"/>
                </a:buClr>
                <a:buChar char="–"/>
                <a:defRPr sz="1300">
                  <a:solidFill>
                    <a:schemeClr val="tx1"/>
                  </a:solidFill>
                  <a:latin typeface="Calibri" panose="020F0502020204030204" pitchFamily="34" charset="0"/>
                </a:defRPr>
              </a:lvl4pPr>
              <a:lvl5pPr marL="2057400" indent="-228600" defTabSz="687388">
                <a:spcBef>
                  <a:spcPct val="20000"/>
                </a:spcBef>
                <a:buClr>
                  <a:srgbClr val="72BFC5"/>
                </a:buClr>
                <a:buChar char="»"/>
                <a:defRPr sz="1300">
                  <a:solidFill>
                    <a:schemeClr val="tx1"/>
                  </a:solidFill>
                  <a:latin typeface="Calibri" panose="020F0502020204030204" pitchFamily="34" charset="0"/>
                </a:defRPr>
              </a:lvl5pPr>
              <a:lvl6pPr marL="2514600" indent="-228600" defTabSz="68738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68738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68738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68738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nSpc>
                  <a:spcPct val="90000"/>
                </a:lnSpc>
                <a:spcBef>
                  <a:spcPct val="0"/>
                </a:spcBef>
                <a:spcAft>
                  <a:spcPct val="50000"/>
                </a:spcAft>
                <a:buClr>
                  <a:srgbClr val="FAFD00"/>
                </a:buClr>
                <a:buFont typeface="Wingdings" panose="05000000000000000000" pitchFamily="2" charset="2"/>
                <a:buNone/>
              </a:pPr>
              <a:r>
                <a:rPr kumimoji="1" lang="zh-CN" altLang="en-US" sz="1800">
                  <a:latin typeface="汉仪中等线简" pitchFamily="49" charset="-122"/>
                  <a:ea typeface="汉仪中等线简" pitchFamily="49" charset="-122"/>
                </a:rPr>
                <a:t>在成本控制范围下成本中心的组织架构，</a:t>
              </a:r>
            </a:p>
            <a:p>
              <a:pPr>
                <a:lnSpc>
                  <a:spcPct val="90000"/>
                </a:lnSpc>
                <a:spcBef>
                  <a:spcPct val="0"/>
                </a:spcBef>
                <a:spcAft>
                  <a:spcPct val="50000"/>
                </a:spcAft>
                <a:buClr>
                  <a:srgbClr val="FAFD00"/>
                </a:buClr>
                <a:buFont typeface="Wingdings" panose="05000000000000000000" pitchFamily="2" charset="2"/>
                <a:buNone/>
              </a:pPr>
              <a:r>
                <a:rPr kumimoji="1" lang="zh-CN" altLang="en-US" sz="1800">
                  <a:latin typeface="汉仪中等线简" pitchFamily="49" charset="-122"/>
                  <a:ea typeface="汉仪中等线简" pitchFamily="49" charset="-122"/>
                </a:rPr>
                <a:t>每个节点作为一个成本中心组</a:t>
              </a:r>
              <a:endParaRPr kumimoji="1" lang="zh-CN" altLang="zh-CN" sz="1800">
                <a:latin typeface="汉仪中等线简" pitchFamily="49" charset="-122"/>
                <a:ea typeface="汉仪中等线简" pitchFamily="49" charset="-122"/>
              </a:endParaRPr>
            </a:p>
          </p:txBody>
        </p:sp>
      </p:grpSp>
      <p:pic>
        <p:nvPicPr>
          <p:cNvPr id="93" name="Picture 107">
            <a:extLst>
              <a:ext uri="{FF2B5EF4-FFF2-40B4-BE49-F238E27FC236}">
                <a16:creationId xmlns:a16="http://schemas.microsoft.com/office/drawing/2014/main" id="{799DDDF5-8EE3-46B7-B411-5C6332B84D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76419" y="2928019"/>
            <a:ext cx="1368425" cy="110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34519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成本中心会计 </a:t>
            </a:r>
            <a:r>
              <a:rPr lang="en-US" altLang="zh-CN" dirty="0"/>
              <a:t>– </a:t>
            </a:r>
            <a:r>
              <a:rPr lang="zh-CN" altLang="en-US" dirty="0"/>
              <a:t>主数据</a:t>
            </a:r>
            <a:endParaRPr lang="en-US" b="0" dirty="0"/>
          </a:p>
        </p:txBody>
      </p:sp>
      <p:sp>
        <p:nvSpPr>
          <p:cNvPr id="4" name="Rectangle 86">
            <a:extLst>
              <a:ext uri="{FF2B5EF4-FFF2-40B4-BE49-F238E27FC236}">
                <a16:creationId xmlns:a16="http://schemas.microsoft.com/office/drawing/2014/main" id="{1A3E7A1C-FC16-45C2-9B77-38549512E402}"/>
              </a:ext>
            </a:extLst>
          </p:cNvPr>
          <p:cNvSpPr>
            <a:spLocks noChangeAspect="1" noChangeArrowheads="1"/>
          </p:cNvSpPr>
          <p:nvPr/>
        </p:nvSpPr>
        <p:spPr bwMode="auto">
          <a:xfrm>
            <a:off x="3647677" y="3868738"/>
            <a:ext cx="4570413" cy="412750"/>
          </a:xfrm>
          <a:prstGeom prst="rect">
            <a:avLst/>
          </a:prstGeom>
          <a:solidFill>
            <a:srgbClr val="C6DEF3"/>
          </a:solidFill>
          <a:ln w="12700">
            <a:noFill/>
            <a:miter lim="800000"/>
            <a:headEnd/>
            <a:tailEnd/>
          </a:ln>
          <a:effectLst/>
        </p:spPr>
        <p:txBody>
          <a:bodyPr wrap="none" lIns="90488" tIns="44450" rIns="90488" bIns="44450" anchor="ctr"/>
          <a:lstStyle/>
          <a:p>
            <a:pPr marL="385763" indent="-385763" defTabSz="687388">
              <a:lnSpc>
                <a:spcPct val="90000"/>
              </a:lnSpc>
              <a:spcAft>
                <a:spcPct val="50000"/>
              </a:spcAft>
              <a:buClr>
                <a:srgbClr val="FAFD00"/>
              </a:buClr>
              <a:buFont typeface="Wingdings" pitchFamily="2" charset="2"/>
              <a:buNone/>
              <a:defRPr/>
            </a:pPr>
            <a:r>
              <a:rPr kumimoji="1" lang="zh-CN" altLang="en-US">
                <a:latin typeface="汉仪中等线简" pitchFamily="49" charset="-122"/>
                <a:ea typeface="汉仪中等线简" pitchFamily="49" charset="-122"/>
              </a:rPr>
              <a:t>统计关键指标</a:t>
            </a:r>
            <a:endParaRPr kumimoji="1" lang="zh-CN" altLang="en-US" sz="2200">
              <a:effectLst>
                <a:outerShdw blurRad="38100" dist="38100" dir="2700000" algn="tl">
                  <a:srgbClr val="000000"/>
                </a:outerShdw>
              </a:effectLst>
              <a:latin typeface="汉仪中等线简" pitchFamily="49" charset="-122"/>
              <a:ea typeface="汉仪中等线简" pitchFamily="49" charset="-122"/>
            </a:endParaRPr>
          </a:p>
        </p:txBody>
      </p:sp>
      <p:sp>
        <p:nvSpPr>
          <p:cNvPr id="5" name="Rectangle 87">
            <a:extLst>
              <a:ext uri="{FF2B5EF4-FFF2-40B4-BE49-F238E27FC236}">
                <a16:creationId xmlns:a16="http://schemas.microsoft.com/office/drawing/2014/main" id="{73CAFAB5-5556-41B9-945B-21B6EDAD9001}"/>
              </a:ext>
            </a:extLst>
          </p:cNvPr>
          <p:cNvSpPr>
            <a:spLocks noChangeAspect="1" noChangeArrowheads="1"/>
          </p:cNvSpPr>
          <p:nvPr/>
        </p:nvSpPr>
        <p:spPr bwMode="auto">
          <a:xfrm>
            <a:off x="3647677" y="1773238"/>
            <a:ext cx="2689225" cy="411162"/>
          </a:xfrm>
          <a:prstGeom prst="rect">
            <a:avLst/>
          </a:prstGeom>
          <a:solidFill>
            <a:srgbClr val="C6DEF3"/>
          </a:solidFill>
          <a:ln w="12700">
            <a:noFill/>
            <a:miter lim="800000"/>
            <a:headEnd/>
            <a:tailEnd/>
          </a:ln>
          <a:effectLst/>
        </p:spPr>
        <p:txBody>
          <a:bodyPr wrap="none" lIns="90488" tIns="44450" rIns="90488" bIns="44450" anchor="ctr"/>
          <a:lstStyle/>
          <a:p>
            <a:pPr marL="385763" indent="-385763" defTabSz="687388">
              <a:lnSpc>
                <a:spcPct val="90000"/>
              </a:lnSpc>
              <a:spcAft>
                <a:spcPct val="50000"/>
              </a:spcAft>
              <a:buClr>
                <a:srgbClr val="FAFD00"/>
              </a:buClr>
              <a:buFont typeface="Wingdings" pitchFamily="2" charset="2"/>
              <a:buNone/>
              <a:defRPr/>
            </a:pPr>
            <a:r>
              <a:rPr kumimoji="1" lang="zh-CN" altLang="en-US">
                <a:latin typeface="汉仪中等线简" pitchFamily="49" charset="-122"/>
                <a:ea typeface="汉仪中等线简" pitchFamily="49" charset="-122"/>
              </a:rPr>
              <a:t>作业类型</a:t>
            </a:r>
            <a:endParaRPr kumimoji="1" lang="zh-CN" altLang="en-US" sz="2200">
              <a:effectLst>
                <a:outerShdw blurRad="38100" dist="38100" dir="2700000" algn="tl">
                  <a:srgbClr val="000000"/>
                </a:outerShdw>
              </a:effectLst>
              <a:latin typeface="汉仪中等线简" pitchFamily="49" charset="-122"/>
              <a:ea typeface="汉仪中等线简" pitchFamily="49" charset="-122"/>
            </a:endParaRPr>
          </a:p>
        </p:txBody>
      </p:sp>
      <p:sp>
        <p:nvSpPr>
          <p:cNvPr id="6" name="Rectangle 88">
            <a:extLst>
              <a:ext uri="{FF2B5EF4-FFF2-40B4-BE49-F238E27FC236}">
                <a16:creationId xmlns:a16="http://schemas.microsoft.com/office/drawing/2014/main" id="{EE76CF2E-1877-4431-AFBA-2C6BB36611A8}"/>
              </a:ext>
            </a:extLst>
          </p:cNvPr>
          <p:cNvSpPr>
            <a:spLocks noChangeAspect="1" noChangeArrowheads="1"/>
          </p:cNvSpPr>
          <p:nvPr/>
        </p:nvSpPr>
        <p:spPr bwMode="auto">
          <a:xfrm>
            <a:off x="3647677" y="2265363"/>
            <a:ext cx="6042025" cy="121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marL="342900" indent="-342900" defTabSz="687388">
              <a:spcBef>
                <a:spcPct val="20000"/>
              </a:spcBef>
              <a:buClr>
                <a:srgbClr val="72BFC5"/>
              </a:buClr>
              <a:buChar char="•"/>
              <a:defRPr sz="1300">
                <a:solidFill>
                  <a:schemeClr val="tx1"/>
                </a:solidFill>
                <a:latin typeface="Calibri" panose="020F0502020204030204" pitchFamily="34" charset="0"/>
              </a:defRPr>
            </a:lvl1pPr>
            <a:lvl2pPr marL="742950" indent="-285750" defTabSz="687388">
              <a:spcBef>
                <a:spcPct val="20000"/>
              </a:spcBef>
              <a:buClr>
                <a:srgbClr val="72BFC5"/>
              </a:buClr>
              <a:buChar char="–"/>
              <a:defRPr sz="1300">
                <a:solidFill>
                  <a:schemeClr val="tx1"/>
                </a:solidFill>
                <a:latin typeface="Calibri" panose="020F0502020204030204" pitchFamily="34" charset="0"/>
              </a:defRPr>
            </a:lvl2pPr>
            <a:lvl3pPr marL="1143000" indent="-228600" defTabSz="687388">
              <a:spcBef>
                <a:spcPct val="20000"/>
              </a:spcBef>
              <a:buClr>
                <a:srgbClr val="72BFC5"/>
              </a:buClr>
              <a:buChar char="•"/>
              <a:defRPr sz="1300">
                <a:solidFill>
                  <a:schemeClr val="tx1"/>
                </a:solidFill>
                <a:latin typeface="Calibri" panose="020F0502020204030204" pitchFamily="34" charset="0"/>
              </a:defRPr>
            </a:lvl3pPr>
            <a:lvl4pPr marL="1600200" indent="-228600" defTabSz="687388">
              <a:spcBef>
                <a:spcPct val="20000"/>
              </a:spcBef>
              <a:buClr>
                <a:srgbClr val="72BFC5"/>
              </a:buClr>
              <a:buChar char="–"/>
              <a:defRPr sz="1300">
                <a:solidFill>
                  <a:schemeClr val="tx1"/>
                </a:solidFill>
                <a:latin typeface="Calibri" panose="020F0502020204030204" pitchFamily="34" charset="0"/>
              </a:defRPr>
            </a:lvl4pPr>
            <a:lvl5pPr marL="2057400" indent="-228600" defTabSz="687388">
              <a:spcBef>
                <a:spcPct val="20000"/>
              </a:spcBef>
              <a:buClr>
                <a:srgbClr val="72BFC5"/>
              </a:buClr>
              <a:buChar char="»"/>
              <a:defRPr sz="1300">
                <a:solidFill>
                  <a:schemeClr val="tx1"/>
                </a:solidFill>
                <a:latin typeface="Calibri" panose="020F0502020204030204" pitchFamily="34" charset="0"/>
              </a:defRPr>
            </a:lvl5pPr>
            <a:lvl6pPr marL="2514600" indent="-228600" defTabSz="68738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68738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68738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68738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nSpc>
                <a:spcPct val="90000"/>
              </a:lnSpc>
              <a:spcBef>
                <a:spcPct val="0"/>
              </a:spcBef>
              <a:spcAft>
                <a:spcPct val="50000"/>
              </a:spcAft>
              <a:buClr>
                <a:schemeClr val="tx1"/>
              </a:buClr>
              <a:buSzPct val="60000"/>
              <a:buFont typeface="Wingdings" panose="05000000000000000000" pitchFamily="2" charset="2"/>
              <a:buChar char="l"/>
            </a:pPr>
            <a:r>
              <a:rPr kumimoji="1" lang="zh-CN" altLang="en-US" sz="1800">
                <a:latin typeface="汉仪中等线简" pitchFamily="49" charset="-122"/>
                <a:ea typeface="汉仪中等线简" pitchFamily="49" charset="-122"/>
              </a:rPr>
              <a:t>根据成本分摊标准将成本中心的生产性产出进行分类</a:t>
            </a:r>
            <a:r>
              <a:rPr kumimoji="1" lang="zh-CN" altLang="zh-CN" sz="1800">
                <a:latin typeface="汉仪中等线简" pitchFamily="49" charset="-122"/>
                <a:ea typeface="汉仪中等线简" pitchFamily="49" charset="-122"/>
              </a:rPr>
              <a:t>（</a:t>
            </a:r>
            <a:r>
              <a:rPr kumimoji="1" lang="zh-CN" altLang="en-US" sz="1800">
                <a:latin typeface="汉仪中等线简" pitchFamily="49" charset="-122"/>
                <a:ea typeface="汉仪中等线简" pitchFamily="49" charset="-122"/>
              </a:rPr>
              <a:t>例如人工工时、机器时间和设备启动等）</a:t>
            </a:r>
          </a:p>
          <a:p>
            <a:pPr>
              <a:lnSpc>
                <a:spcPct val="90000"/>
              </a:lnSpc>
              <a:spcBef>
                <a:spcPct val="0"/>
              </a:spcBef>
              <a:spcAft>
                <a:spcPct val="50000"/>
              </a:spcAft>
              <a:buClr>
                <a:schemeClr val="tx1"/>
              </a:buClr>
              <a:buSzPct val="60000"/>
              <a:buFont typeface="Wingdings" panose="05000000000000000000" pitchFamily="2" charset="2"/>
              <a:buChar char="l"/>
            </a:pPr>
            <a:r>
              <a:rPr kumimoji="1" lang="zh-CN" altLang="en-US" sz="1800">
                <a:latin typeface="汉仪中等线简" pitchFamily="49" charset="-122"/>
                <a:ea typeface="汉仪中等线简" pitchFamily="49" charset="-122"/>
              </a:rPr>
              <a:t>作业类型的价格是以生产类成本中心的内部作业量为基础，按作业价值来确定的</a:t>
            </a:r>
            <a:endParaRPr kumimoji="1" lang="zh-CN" altLang="zh-CN" sz="1800">
              <a:latin typeface="汉仪中等线简" pitchFamily="49" charset="-122"/>
              <a:ea typeface="汉仪中等线简" pitchFamily="49" charset="-122"/>
            </a:endParaRPr>
          </a:p>
        </p:txBody>
      </p:sp>
      <p:sp>
        <p:nvSpPr>
          <p:cNvPr id="7" name="Rectangle 89">
            <a:extLst>
              <a:ext uri="{FF2B5EF4-FFF2-40B4-BE49-F238E27FC236}">
                <a16:creationId xmlns:a16="http://schemas.microsoft.com/office/drawing/2014/main" id="{83B5573A-44AF-42F4-8AC0-8307D1F2D879}"/>
              </a:ext>
            </a:extLst>
          </p:cNvPr>
          <p:cNvSpPr>
            <a:spLocks noChangeAspect="1" noChangeArrowheads="1"/>
          </p:cNvSpPr>
          <p:nvPr/>
        </p:nvSpPr>
        <p:spPr bwMode="auto">
          <a:xfrm>
            <a:off x="3647677" y="4460875"/>
            <a:ext cx="45450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687388">
              <a:spcBef>
                <a:spcPct val="20000"/>
              </a:spcBef>
              <a:buClr>
                <a:srgbClr val="72BFC5"/>
              </a:buClr>
              <a:buChar char="•"/>
              <a:defRPr sz="1300">
                <a:solidFill>
                  <a:schemeClr val="tx1"/>
                </a:solidFill>
                <a:latin typeface="Calibri" panose="020F0502020204030204" pitchFamily="34" charset="0"/>
              </a:defRPr>
            </a:lvl1pPr>
            <a:lvl2pPr marL="742950" indent="-285750" defTabSz="687388">
              <a:spcBef>
                <a:spcPct val="20000"/>
              </a:spcBef>
              <a:buClr>
                <a:srgbClr val="72BFC5"/>
              </a:buClr>
              <a:buChar char="–"/>
              <a:defRPr sz="1300">
                <a:solidFill>
                  <a:schemeClr val="tx1"/>
                </a:solidFill>
                <a:latin typeface="Calibri" panose="020F0502020204030204" pitchFamily="34" charset="0"/>
              </a:defRPr>
            </a:lvl2pPr>
            <a:lvl3pPr marL="1143000" indent="-228600" defTabSz="687388">
              <a:spcBef>
                <a:spcPct val="20000"/>
              </a:spcBef>
              <a:buClr>
                <a:srgbClr val="72BFC5"/>
              </a:buClr>
              <a:buChar char="•"/>
              <a:defRPr sz="1300">
                <a:solidFill>
                  <a:schemeClr val="tx1"/>
                </a:solidFill>
                <a:latin typeface="Calibri" panose="020F0502020204030204" pitchFamily="34" charset="0"/>
              </a:defRPr>
            </a:lvl3pPr>
            <a:lvl4pPr marL="1600200" indent="-228600" defTabSz="687388">
              <a:spcBef>
                <a:spcPct val="20000"/>
              </a:spcBef>
              <a:buClr>
                <a:srgbClr val="72BFC5"/>
              </a:buClr>
              <a:buChar char="–"/>
              <a:defRPr sz="1300">
                <a:solidFill>
                  <a:schemeClr val="tx1"/>
                </a:solidFill>
                <a:latin typeface="Calibri" panose="020F0502020204030204" pitchFamily="34" charset="0"/>
              </a:defRPr>
            </a:lvl4pPr>
            <a:lvl5pPr marL="2057400" indent="-228600" defTabSz="687388">
              <a:spcBef>
                <a:spcPct val="20000"/>
              </a:spcBef>
              <a:buClr>
                <a:srgbClr val="72BFC5"/>
              </a:buClr>
              <a:buChar char="»"/>
              <a:defRPr sz="1300">
                <a:solidFill>
                  <a:schemeClr val="tx1"/>
                </a:solidFill>
                <a:latin typeface="Calibri" panose="020F0502020204030204" pitchFamily="34" charset="0"/>
              </a:defRPr>
            </a:lvl5pPr>
            <a:lvl6pPr marL="2514600" indent="-228600" defTabSz="68738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68738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68738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68738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nSpc>
                <a:spcPct val="90000"/>
              </a:lnSpc>
              <a:spcBef>
                <a:spcPct val="0"/>
              </a:spcBef>
              <a:spcAft>
                <a:spcPct val="50000"/>
              </a:spcAft>
              <a:buClr>
                <a:srgbClr val="FAFD00"/>
              </a:buClr>
              <a:buFont typeface="Wingdings" panose="05000000000000000000" pitchFamily="2" charset="2"/>
              <a:buNone/>
            </a:pPr>
            <a:r>
              <a:rPr kumimoji="1" lang="zh-CN" altLang="en-US" sz="1800">
                <a:latin typeface="汉仪中等线简" pitchFamily="49" charset="-122"/>
                <a:ea typeface="汉仪中等线简" pitchFamily="49" charset="-122"/>
              </a:rPr>
              <a:t>数字性度量标准（如员工人数、建筑面积、用电数量等）</a:t>
            </a:r>
            <a:endParaRPr kumimoji="1" lang="zh-CN" altLang="zh-CN" sz="1800">
              <a:latin typeface="汉仪中等线简" pitchFamily="49" charset="-122"/>
              <a:ea typeface="汉仪中等线简" pitchFamily="49" charset="-122"/>
            </a:endParaRPr>
          </a:p>
        </p:txBody>
      </p:sp>
      <p:grpSp>
        <p:nvGrpSpPr>
          <p:cNvPr id="8" name="Group 90">
            <a:extLst>
              <a:ext uri="{FF2B5EF4-FFF2-40B4-BE49-F238E27FC236}">
                <a16:creationId xmlns:a16="http://schemas.microsoft.com/office/drawing/2014/main" id="{8766195E-62B4-4977-9FCE-19CA539C8ED0}"/>
              </a:ext>
            </a:extLst>
          </p:cNvPr>
          <p:cNvGrpSpPr>
            <a:grpSpLocks noChangeAspect="1"/>
          </p:cNvGrpSpPr>
          <p:nvPr/>
        </p:nvGrpSpPr>
        <p:grpSpPr bwMode="auto">
          <a:xfrm>
            <a:off x="9781777" y="2009775"/>
            <a:ext cx="1509713" cy="976313"/>
            <a:chOff x="3964" y="2479"/>
            <a:chExt cx="959" cy="619"/>
          </a:xfrm>
        </p:grpSpPr>
        <p:graphicFrame>
          <p:nvGraphicFramePr>
            <p:cNvPr id="9" name="Object 4">
              <a:hlinkClick r:id="" action="ppaction://ole?verb=0"/>
              <a:extLst>
                <a:ext uri="{FF2B5EF4-FFF2-40B4-BE49-F238E27FC236}">
                  <a16:creationId xmlns:a16="http://schemas.microsoft.com/office/drawing/2014/main" id="{E81CC4E4-B15F-4D0A-94EE-C2C17F6229BE}"/>
                </a:ext>
              </a:extLst>
            </p:cNvPr>
            <p:cNvGraphicFramePr>
              <a:graphicFrameLocks noChangeAspect="1"/>
            </p:cNvGraphicFramePr>
            <p:nvPr/>
          </p:nvGraphicFramePr>
          <p:xfrm>
            <a:off x="4451" y="2479"/>
            <a:ext cx="472" cy="619"/>
          </p:xfrm>
          <a:graphic>
            <a:graphicData uri="http://schemas.openxmlformats.org/presentationml/2006/ole">
              <mc:AlternateContent xmlns:mc="http://schemas.openxmlformats.org/markup-compatibility/2006">
                <mc:Choice xmlns:v="urn:schemas-microsoft-com:vml" Requires="v">
                  <p:oleObj spid="_x0000_s11642" name="剪辑" r:id="rId4" imgW="3794125" imgH="4960938" progId="MS_ClipArt_Gallery.2">
                    <p:embed/>
                  </p:oleObj>
                </mc:Choice>
                <mc:Fallback>
                  <p:oleObj name="剪辑" r:id="rId4" imgW="3794125" imgH="4960938" progId="MS_ClipArt_Gallery.2">
                    <p:embed/>
                    <p:pic>
                      <p:nvPicPr>
                        <p:cNvPr id="44043" name="Object 4">
                          <a:hlinkClick r:id="" action="ppaction://ole?verb=0"/>
                          <a:extLst>
                            <a:ext uri="{FF2B5EF4-FFF2-40B4-BE49-F238E27FC236}">
                              <a16:creationId xmlns:a16="http://schemas.microsoft.com/office/drawing/2014/main" id="{CB8E0253-4F92-451F-B975-3C52FCA7DC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1" y="2479"/>
                          <a:ext cx="472" cy="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5">
              <a:hlinkClick r:id="" action="ppaction://ole?verb=0"/>
              <a:extLst>
                <a:ext uri="{FF2B5EF4-FFF2-40B4-BE49-F238E27FC236}">
                  <a16:creationId xmlns:a16="http://schemas.microsoft.com/office/drawing/2014/main" id="{E6CC2019-5F56-428B-B34D-0DD58B976A04}"/>
                </a:ext>
              </a:extLst>
            </p:cNvPr>
            <p:cNvGraphicFramePr>
              <a:graphicFrameLocks noChangeAspect="1"/>
            </p:cNvGraphicFramePr>
            <p:nvPr/>
          </p:nvGraphicFramePr>
          <p:xfrm>
            <a:off x="3964" y="2771"/>
            <a:ext cx="659" cy="281"/>
          </p:xfrm>
          <a:graphic>
            <a:graphicData uri="http://schemas.openxmlformats.org/presentationml/2006/ole">
              <mc:AlternateContent xmlns:mc="http://schemas.openxmlformats.org/markup-compatibility/2006">
                <mc:Choice xmlns:v="urn:schemas-microsoft-com:vml" Requires="v">
                  <p:oleObj spid="_x0000_s11643" name="剪辑" r:id="rId6" imgW="5281613" imgH="2278063" progId="MS_ClipArt_Gallery.2">
                    <p:embed/>
                  </p:oleObj>
                </mc:Choice>
                <mc:Fallback>
                  <p:oleObj name="剪辑" r:id="rId6" imgW="5281613" imgH="2278063" progId="MS_ClipArt_Gallery.2">
                    <p:embed/>
                    <p:pic>
                      <p:nvPicPr>
                        <p:cNvPr id="44044" name="Object 5">
                          <a:hlinkClick r:id="" action="ppaction://ole?verb=0"/>
                          <a:extLst>
                            <a:ext uri="{FF2B5EF4-FFF2-40B4-BE49-F238E27FC236}">
                              <a16:creationId xmlns:a16="http://schemas.microsoft.com/office/drawing/2014/main" id="{2C3035E2-F9B8-45D6-BEF0-29078E21A2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4" y="2771"/>
                          <a:ext cx="659"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1" name="Group 93">
            <a:extLst>
              <a:ext uri="{FF2B5EF4-FFF2-40B4-BE49-F238E27FC236}">
                <a16:creationId xmlns:a16="http://schemas.microsoft.com/office/drawing/2014/main" id="{FF0A1D93-69D2-4EA8-BAD9-48995B4E9D4D}"/>
              </a:ext>
            </a:extLst>
          </p:cNvPr>
          <p:cNvGrpSpPr>
            <a:grpSpLocks noChangeAspect="1"/>
          </p:cNvGrpSpPr>
          <p:nvPr/>
        </p:nvGrpSpPr>
        <p:grpSpPr bwMode="auto">
          <a:xfrm>
            <a:off x="9994254" y="4016375"/>
            <a:ext cx="1430338" cy="679450"/>
            <a:chOff x="4586" y="3465"/>
            <a:chExt cx="909" cy="432"/>
          </a:xfrm>
        </p:grpSpPr>
        <p:graphicFrame>
          <p:nvGraphicFramePr>
            <p:cNvPr id="12" name="Object 2">
              <a:hlinkClick r:id="" action="ppaction://ole?verb=0"/>
              <a:extLst>
                <a:ext uri="{FF2B5EF4-FFF2-40B4-BE49-F238E27FC236}">
                  <a16:creationId xmlns:a16="http://schemas.microsoft.com/office/drawing/2014/main" id="{A133E938-F4F3-4F61-91E3-14F290D88CF6}"/>
                </a:ext>
              </a:extLst>
            </p:cNvPr>
            <p:cNvGraphicFramePr>
              <a:graphicFrameLocks noChangeAspect="1"/>
            </p:cNvGraphicFramePr>
            <p:nvPr/>
          </p:nvGraphicFramePr>
          <p:xfrm>
            <a:off x="4586" y="3465"/>
            <a:ext cx="826" cy="377"/>
          </p:xfrm>
          <a:graphic>
            <a:graphicData uri="http://schemas.openxmlformats.org/presentationml/2006/ole">
              <mc:AlternateContent xmlns:mc="http://schemas.openxmlformats.org/markup-compatibility/2006">
                <mc:Choice xmlns:v="urn:schemas-microsoft-com:vml" Requires="v">
                  <p:oleObj spid="_x0000_s11644" name="剪辑" r:id="rId8" imgW="5281613" imgH="2430463" progId="MS_ClipArt_Gallery.2">
                    <p:embed/>
                  </p:oleObj>
                </mc:Choice>
                <mc:Fallback>
                  <p:oleObj name="剪辑" r:id="rId8" imgW="5281613" imgH="2430463" progId="MS_ClipArt_Gallery.2">
                    <p:embed/>
                    <p:pic>
                      <p:nvPicPr>
                        <p:cNvPr id="44041" name="Object 2">
                          <a:hlinkClick r:id="" action="ppaction://ole?verb=0"/>
                          <a:extLst>
                            <a:ext uri="{FF2B5EF4-FFF2-40B4-BE49-F238E27FC236}">
                              <a16:creationId xmlns:a16="http://schemas.microsoft.com/office/drawing/2014/main" id="{8FD0B1E6-5B67-4804-B06B-FF04CB6E519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86" y="3465"/>
                          <a:ext cx="826" cy="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 name="Object 3">
              <a:hlinkClick r:id="" action="ppaction://ole?verb=0"/>
              <a:extLst>
                <a:ext uri="{FF2B5EF4-FFF2-40B4-BE49-F238E27FC236}">
                  <a16:creationId xmlns:a16="http://schemas.microsoft.com/office/drawing/2014/main" id="{8A58A934-6CC6-41CD-996B-543012666F49}"/>
                </a:ext>
              </a:extLst>
            </p:cNvPr>
            <p:cNvGraphicFramePr>
              <a:graphicFrameLocks noChangeAspect="1"/>
            </p:cNvGraphicFramePr>
            <p:nvPr/>
          </p:nvGraphicFramePr>
          <p:xfrm>
            <a:off x="4990" y="3583"/>
            <a:ext cx="505" cy="314"/>
          </p:xfrm>
          <a:graphic>
            <a:graphicData uri="http://schemas.openxmlformats.org/presentationml/2006/ole">
              <mc:AlternateContent xmlns:mc="http://schemas.openxmlformats.org/markup-compatibility/2006">
                <mc:Choice xmlns:v="urn:schemas-microsoft-com:vml" Requires="v">
                  <p:oleObj spid="_x0000_s11645" name="剪辑" r:id="rId10" imgW="4054475" imgH="2538413" progId="MS_ClipArt_Gallery.2">
                    <p:embed/>
                  </p:oleObj>
                </mc:Choice>
                <mc:Fallback>
                  <p:oleObj name="剪辑" r:id="rId10" imgW="4054475" imgH="2538413" progId="MS_ClipArt_Gallery.2">
                    <p:embed/>
                    <p:pic>
                      <p:nvPicPr>
                        <p:cNvPr id="44042" name="Object 3">
                          <a:hlinkClick r:id="" action="ppaction://ole?verb=0"/>
                          <a:extLst>
                            <a:ext uri="{FF2B5EF4-FFF2-40B4-BE49-F238E27FC236}">
                              <a16:creationId xmlns:a16="http://schemas.microsoft.com/office/drawing/2014/main" id="{CB563F03-0775-43F6-A524-576B4C7B8FD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90" y="3583"/>
                          <a:ext cx="505" cy="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extLst>
      <p:ext uri="{BB962C8B-B14F-4D97-AF65-F5344CB8AC3E}">
        <p14:creationId xmlns:p14="http://schemas.microsoft.com/office/powerpoint/2010/main" val="22715274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成本中心会计 </a:t>
            </a:r>
            <a:r>
              <a:rPr lang="en-US" altLang="zh-CN" dirty="0"/>
              <a:t>– </a:t>
            </a:r>
            <a:r>
              <a:rPr lang="zh-CN" altLang="en-US" dirty="0"/>
              <a:t>成本中心主数据</a:t>
            </a:r>
            <a:endParaRPr lang="en-US" b="0" dirty="0"/>
          </a:p>
        </p:txBody>
      </p:sp>
      <p:sp>
        <p:nvSpPr>
          <p:cNvPr id="4" name="Rectangle 2">
            <a:extLst>
              <a:ext uri="{FF2B5EF4-FFF2-40B4-BE49-F238E27FC236}">
                <a16:creationId xmlns:a16="http://schemas.microsoft.com/office/drawing/2014/main" id="{0601D955-3BAA-449E-95E6-B722A1FF571D}"/>
              </a:ext>
            </a:extLst>
          </p:cNvPr>
          <p:cNvSpPr>
            <a:spLocks noChangeArrowheads="1"/>
          </p:cNvSpPr>
          <p:nvPr/>
        </p:nvSpPr>
        <p:spPr bwMode="auto">
          <a:xfrm>
            <a:off x="3200771" y="6428184"/>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endParaRPr kumimoji="1" lang="zh-CN" altLang="en-US" sz="1800">
              <a:latin typeface="Times New Roman" panose="02020603050405020304" pitchFamily="18" charset="0"/>
              <a:ea typeface="PMingLiU" panose="02020500000000000000" pitchFamily="18" charset="-120"/>
            </a:endParaRPr>
          </a:p>
        </p:txBody>
      </p:sp>
      <p:sp>
        <p:nvSpPr>
          <p:cNvPr id="5" name="Rectangle 3">
            <a:extLst>
              <a:ext uri="{FF2B5EF4-FFF2-40B4-BE49-F238E27FC236}">
                <a16:creationId xmlns:a16="http://schemas.microsoft.com/office/drawing/2014/main" id="{9932F7CC-428F-4963-85E5-4574C692ABBA}"/>
              </a:ext>
            </a:extLst>
          </p:cNvPr>
          <p:cNvSpPr>
            <a:spLocks noChangeArrowheads="1"/>
          </p:cNvSpPr>
          <p:nvPr/>
        </p:nvSpPr>
        <p:spPr bwMode="auto">
          <a:xfrm>
            <a:off x="5639171" y="6428184"/>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endParaRPr kumimoji="1" lang="zh-CN" altLang="en-US" sz="1800">
              <a:latin typeface="Times New Roman" panose="02020603050405020304" pitchFamily="18" charset="0"/>
              <a:ea typeface="PMingLiU" panose="02020500000000000000" pitchFamily="18" charset="-120"/>
            </a:endParaRPr>
          </a:p>
        </p:txBody>
      </p:sp>
      <p:grpSp>
        <p:nvGrpSpPr>
          <p:cNvPr id="8" name="Group 7">
            <a:extLst>
              <a:ext uri="{FF2B5EF4-FFF2-40B4-BE49-F238E27FC236}">
                <a16:creationId xmlns:a16="http://schemas.microsoft.com/office/drawing/2014/main" id="{7C8BED66-FB52-4268-B7CF-D1C56674864E}"/>
              </a:ext>
            </a:extLst>
          </p:cNvPr>
          <p:cNvGrpSpPr>
            <a:grpSpLocks/>
          </p:cNvGrpSpPr>
          <p:nvPr/>
        </p:nvGrpSpPr>
        <p:grpSpPr bwMode="auto">
          <a:xfrm>
            <a:off x="3637334" y="3637880"/>
            <a:ext cx="7715250" cy="2311400"/>
            <a:chOff x="416" y="720"/>
            <a:chExt cx="5547" cy="3360"/>
          </a:xfrm>
        </p:grpSpPr>
        <p:sp>
          <p:nvSpPr>
            <p:cNvPr id="9" name="Line 8">
              <a:extLst>
                <a:ext uri="{FF2B5EF4-FFF2-40B4-BE49-F238E27FC236}">
                  <a16:creationId xmlns:a16="http://schemas.microsoft.com/office/drawing/2014/main" id="{0BD663E6-E858-4A4E-B4E1-FC5A5A3D5CB7}"/>
                </a:ext>
              </a:extLst>
            </p:cNvPr>
            <p:cNvSpPr>
              <a:spLocks noChangeShapeType="1"/>
            </p:cNvSpPr>
            <p:nvPr/>
          </p:nvSpPr>
          <p:spPr bwMode="auto">
            <a:xfrm>
              <a:off x="3224" y="912"/>
              <a:ext cx="1508" cy="384"/>
            </a:xfrm>
            <a:prstGeom prst="line">
              <a:avLst/>
            </a:prstGeom>
            <a:noFill/>
            <a:ln w="12700">
              <a:solidFill>
                <a:schemeClr val="tx2"/>
              </a:solidFill>
              <a:round/>
              <a:headEnd/>
              <a:tailEnd type="triangle" w="med" len="me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9">
              <a:extLst>
                <a:ext uri="{FF2B5EF4-FFF2-40B4-BE49-F238E27FC236}">
                  <a16:creationId xmlns:a16="http://schemas.microsoft.com/office/drawing/2014/main" id="{97173F2F-49F1-4FFC-8327-AFDF1CB242AA}"/>
                </a:ext>
              </a:extLst>
            </p:cNvPr>
            <p:cNvSpPr>
              <a:spLocks noChangeShapeType="1"/>
            </p:cNvSpPr>
            <p:nvPr/>
          </p:nvSpPr>
          <p:spPr bwMode="auto">
            <a:xfrm>
              <a:off x="3224" y="912"/>
              <a:ext cx="1092" cy="768"/>
            </a:xfrm>
            <a:prstGeom prst="line">
              <a:avLst/>
            </a:prstGeom>
            <a:noFill/>
            <a:ln w="12700">
              <a:solidFill>
                <a:schemeClr val="tx2"/>
              </a:solidFill>
              <a:round/>
              <a:headEnd/>
              <a:tailEnd type="triangle" w="med" len="me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10">
              <a:extLst>
                <a:ext uri="{FF2B5EF4-FFF2-40B4-BE49-F238E27FC236}">
                  <a16:creationId xmlns:a16="http://schemas.microsoft.com/office/drawing/2014/main" id="{A30B6156-7128-457F-9787-6E6FA747AA75}"/>
                </a:ext>
              </a:extLst>
            </p:cNvPr>
            <p:cNvSpPr>
              <a:spLocks noChangeShapeType="1"/>
            </p:cNvSpPr>
            <p:nvPr/>
          </p:nvSpPr>
          <p:spPr bwMode="auto">
            <a:xfrm>
              <a:off x="2808" y="1104"/>
              <a:ext cx="0" cy="720"/>
            </a:xfrm>
            <a:prstGeom prst="line">
              <a:avLst/>
            </a:prstGeom>
            <a:noFill/>
            <a:ln w="12700">
              <a:solidFill>
                <a:schemeClr val="tx2"/>
              </a:solidFill>
              <a:round/>
              <a:headEnd/>
              <a:tailEnd type="triangle" w="med" len="me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Rectangle 11">
              <a:extLst>
                <a:ext uri="{FF2B5EF4-FFF2-40B4-BE49-F238E27FC236}">
                  <a16:creationId xmlns:a16="http://schemas.microsoft.com/office/drawing/2014/main" id="{9C9E2F58-E618-4B16-B523-58F69A46162C}"/>
                </a:ext>
              </a:extLst>
            </p:cNvPr>
            <p:cNvSpPr>
              <a:spLocks noChangeArrowheads="1"/>
            </p:cNvSpPr>
            <p:nvPr/>
          </p:nvSpPr>
          <p:spPr bwMode="auto">
            <a:xfrm>
              <a:off x="416" y="1680"/>
              <a:ext cx="884" cy="384"/>
            </a:xfrm>
            <a:prstGeom prst="rect">
              <a:avLst/>
            </a:prstGeom>
            <a:solidFill>
              <a:srgbClr val="64F0E3"/>
            </a:solidFill>
            <a:ln w="12700">
              <a:solidFill>
                <a:schemeClr val="tx2"/>
              </a:solidFill>
              <a:miter lim="800000"/>
              <a:headEnd/>
              <a:tailEnd/>
            </a:ln>
            <a:effectLst>
              <a:outerShdw dist="53882" dir="2700000" algn="ctr" rotWithShape="0">
                <a:schemeClr val="tx1">
                  <a:lumMod val="50000"/>
                  <a:lumOff val="50000"/>
                </a:schemeClr>
              </a:outer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endParaRPr lang="zh-CN" altLang="en-US" sz="1800">
                <a:latin typeface="华文仿宋" panose="02010600040101010101" pitchFamily="2" charset="-122"/>
                <a:ea typeface="华文仿宋" panose="02010600040101010101" pitchFamily="2" charset="-122"/>
              </a:endParaRPr>
            </a:p>
            <a:p>
              <a:pPr algn="ctr">
                <a:spcBef>
                  <a:spcPct val="0"/>
                </a:spcBef>
                <a:buClrTx/>
                <a:buFontTx/>
                <a:buNone/>
              </a:pPr>
              <a:r>
                <a:rPr lang="zh-CN" altLang="en-US" sz="1600">
                  <a:latin typeface="华文仿宋" panose="02010600040101010101" pitchFamily="2" charset="-122"/>
                  <a:ea typeface="华文仿宋" panose="02010600040101010101" pitchFamily="2" charset="-122"/>
                </a:rPr>
                <a:t>管理</a:t>
              </a:r>
            </a:p>
            <a:p>
              <a:pPr algn="ctr">
                <a:spcBef>
                  <a:spcPct val="0"/>
                </a:spcBef>
                <a:buClrTx/>
                <a:buFontTx/>
                <a:buNone/>
              </a:pPr>
              <a:endParaRPr lang="en-US" altLang="zh-CN" sz="1800">
                <a:latin typeface="华文仿宋" panose="02010600040101010101" pitchFamily="2" charset="-122"/>
                <a:ea typeface="华文仿宋" panose="02010600040101010101" pitchFamily="2" charset="-122"/>
              </a:endParaRPr>
            </a:p>
          </p:txBody>
        </p:sp>
        <p:sp>
          <p:nvSpPr>
            <p:cNvPr id="13" name="Rectangle 12">
              <a:extLst>
                <a:ext uri="{FF2B5EF4-FFF2-40B4-BE49-F238E27FC236}">
                  <a16:creationId xmlns:a16="http://schemas.microsoft.com/office/drawing/2014/main" id="{4587E034-A779-4562-B9F4-6E0E7156D776}"/>
                </a:ext>
              </a:extLst>
            </p:cNvPr>
            <p:cNvSpPr>
              <a:spLocks noChangeArrowheads="1"/>
            </p:cNvSpPr>
            <p:nvPr/>
          </p:nvSpPr>
          <p:spPr bwMode="auto">
            <a:xfrm>
              <a:off x="2444" y="1824"/>
              <a:ext cx="832" cy="384"/>
            </a:xfrm>
            <a:prstGeom prst="rect">
              <a:avLst/>
            </a:prstGeom>
            <a:solidFill>
              <a:srgbClr val="FFFF00"/>
            </a:solidFill>
            <a:ln w="12700">
              <a:solidFill>
                <a:schemeClr val="tx2"/>
              </a:solidFill>
              <a:miter lim="800000"/>
              <a:headEnd/>
              <a:tailEnd/>
            </a:ln>
            <a:effectLst>
              <a:outerShdw dist="53882" dir="2700000" algn="ctr" rotWithShape="0">
                <a:schemeClr val="tx1">
                  <a:lumMod val="50000"/>
                  <a:lumOff val="50000"/>
                </a:schemeClr>
              </a:outer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endParaRPr lang="zh-CN" altLang="en-US" sz="1800">
                <a:latin typeface="华文仿宋" panose="02010600040101010101" pitchFamily="2" charset="-122"/>
                <a:ea typeface="华文仿宋" panose="02010600040101010101" pitchFamily="2" charset="-122"/>
              </a:endParaRPr>
            </a:p>
            <a:p>
              <a:pPr algn="ctr">
                <a:spcBef>
                  <a:spcPct val="0"/>
                </a:spcBef>
                <a:buClrTx/>
                <a:buFontTx/>
                <a:buNone/>
              </a:pPr>
              <a:r>
                <a:rPr lang="zh-CN" altLang="en-US" sz="1600">
                  <a:latin typeface="华文仿宋" panose="02010600040101010101" pitchFamily="2" charset="-122"/>
                  <a:ea typeface="华文仿宋" panose="02010600040101010101" pitchFamily="2" charset="-122"/>
                </a:rPr>
                <a:t>制造</a:t>
              </a:r>
            </a:p>
            <a:p>
              <a:pPr algn="ctr">
                <a:spcBef>
                  <a:spcPct val="0"/>
                </a:spcBef>
                <a:buClrTx/>
                <a:buFontTx/>
                <a:buNone/>
              </a:pPr>
              <a:endParaRPr lang="en-US" altLang="zh-CN" sz="1800">
                <a:latin typeface="华文仿宋" panose="02010600040101010101" pitchFamily="2" charset="-122"/>
                <a:ea typeface="华文仿宋" panose="02010600040101010101" pitchFamily="2" charset="-122"/>
              </a:endParaRPr>
            </a:p>
          </p:txBody>
        </p:sp>
        <p:sp>
          <p:nvSpPr>
            <p:cNvPr id="14" name="Rectangle 13">
              <a:extLst>
                <a:ext uri="{FF2B5EF4-FFF2-40B4-BE49-F238E27FC236}">
                  <a16:creationId xmlns:a16="http://schemas.microsoft.com/office/drawing/2014/main" id="{BC9E1B82-38CE-4F99-B490-9E6F49EA7B93}"/>
                </a:ext>
              </a:extLst>
            </p:cNvPr>
            <p:cNvSpPr>
              <a:spLocks noChangeArrowheads="1"/>
            </p:cNvSpPr>
            <p:nvPr/>
          </p:nvSpPr>
          <p:spPr bwMode="auto">
            <a:xfrm>
              <a:off x="2392" y="720"/>
              <a:ext cx="832" cy="384"/>
            </a:xfrm>
            <a:prstGeom prst="rect">
              <a:avLst/>
            </a:prstGeom>
            <a:solidFill>
              <a:srgbClr val="FF0000"/>
            </a:solidFill>
            <a:ln w="12700">
              <a:solidFill>
                <a:schemeClr val="tx2"/>
              </a:solidFill>
              <a:miter lim="800000"/>
              <a:headEnd/>
              <a:tailEnd/>
            </a:ln>
            <a:effectLst>
              <a:outerShdw dist="53882" dir="2700000" algn="ctr" rotWithShape="0">
                <a:schemeClr val="bg2"/>
              </a:outer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en-US" altLang="zh-CN" sz="1800">
                  <a:latin typeface="华文仿宋" panose="02010600040101010101" pitchFamily="2" charset="-122"/>
                  <a:ea typeface="华文仿宋" panose="02010600040101010101" pitchFamily="2" charset="-122"/>
                </a:rPr>
                <a:t>Vitasoy</a:t>
              </a:r>
            </a:p>
          </p:txBody>
        </p:sp>
        <p:sp>
          <p:nvSpPr>
            <p:cNvPr id="15" name="Rectangle 14">
              <a:extLst>
                <a:ext uri="{FF2B5EF4-FFF2-40B4-BE49-F238E27FC236}">
                  <a16:creationId xmlns:a16="http://schemas.microsoft.com/office/drawing/2014/main" id="{97740CAD-E8D6-4B7A-9FE8-A87E08E8AB4D}"/>
                </a:ext>
              </a:extLst>
            </p:cNvPr>
            <p:cNvSpPr>
              <a:spLocks noChangeArrowheads="1"/>
            </p:cNvSpPr>
            <p:nvPr/>
          </p:nvSpPr>
          <p:spPr bwMode="auto">
            <a:xfrm>
              <a:off x="4732" y="1104"/>
              <a:ext cx="832" cy="384"/>
            </a:xfrm>
            <a:prstGeom prst="rect">
              <a:avLst/>
            </a:prstGeom>
            <a:solidFill>
              <a:srgbClr val="33CC33"/>
            </a:solidFill>
            <a:ln w="12700">
              <a:solidFill>
                <a:schemeClr val="tx2"/>
              </a:solidFill>
              <a:miter lim="800000"/>
              <a:headEnd/>
              <a:tailEnd/>
            </a:ln>
            <a:effectLst>
              <a:outerShdw dist="53882" dir="2700000" algn="ctr" rotWithShape="0">
                <a:schemeClr val="tx1">
                  <a:lumMod val="50000"/>
                  <a:lumOff val="50000"/>
                </a:schemeClr>
              </a:outer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endParaRPr lang="zh-CN" altLang="en-US" sz="1800">
                <a:latin typeface="华文仿宋" panose="02010600040101010101" pitchFamily="2" charset="-122"/>
                <a:ea typeface="华文仿宋" panose="02010600040101010101" pitchFamily="2" charset="-122"/>
              </a:endParaRPr>
            </a:p>
            <a:p>
              <a:pPr algn="ctr">
                <a:spcBef>
                  <a:spcPct val="0"/>
                </a:spcBef>
                <a:buClrTx/>
                <a:buFontTx/>
                <a:buNone/>
              </a:pPr>
              <a:r>
                <a:rPr lang="zh-CN" altLang="en-US" sz="1600">
                  <a:latin typeface="华文仿宋" panose="02010600040101010101" pitchFamily="2" charset="-122"/>
                  <a:ea typeface="华文仿宋" panose="02010600040101010101" pitchFamily="2" charset="-122"/>
                </a:rPr>
                <a:t>人事</a:t>
              </a:r>
            </a:p>
            <a:p>
              <a:pPr algn="ctr">
                <a:spcBef>
                  <a:spcPct val="0"/>
                </a:spcBef>
                <a:buClrTx/>
                <a:buFontTx/>
                <a:buNone/>
              </a:pPr>
              <a:endParaRPr lang="en-US" altLang="zh-CN" sz="1800">
                <a:latin typeface="华文仿宋" panose="02010600040101010101" pitchFamily="2" charset="-122"/>
                <a:ea typeface="华文仿宋" panose="02010600040101010101" pitchFamily="2" charset="-122"/>
              </a:endParaRPr>
            </a:p>
          </p:txBody>
        </p:sp>
        <p:sp>
          <p:nvSpPr>
            <p:cNvPr id="16" name="Rectangle 15">
              <a:extLst>
                <a:ext uri="{FF2B5EF4-FFF2-40B4-BE49-F238E27FC236}">
                  <a16:creationId xmlns:a16="http://schemas.microsoft.com/office/drawing/2014/main" id="{B44551BE-BD7F-41ED-8FAB-C3C613879D51}"/>
                </a:ext>
              </a:extLst>
            </p:cNvPr>
            <p:cNvSpPr>
              <a:spLocks noChangeArrowheads="1"/>
            </p:cNvSpPr>
            <p:nvPr/>
          </p:nvSpPr>
          <p:spPr bwMode="auto">
            <a:xfrm>
              <a:off x="3900" y="1680"/>
              <a:ext cx="832" cy="384"/>
            </a:xfrm>
            <a:prstGeom prst="rect">
              <a:avLst/>
            </a:prstGeom>
            <a:solidFill>
              <a:schemeClr val="accent2"/>
            </a:solidFill>
            <a:ln w="12700">
              <a:solidFill>
                <a:schemeClr val="tx2"/>
              </a:solidFill>
              <a:miter lim="800000"/>
              <a:headEnd/>
              <a:tailEnd/>
            </a:ln>
            <a:effectLst>
              <a:outerShdw dist="53882" dir="2700000" algn="ctr" rotWithShape="0">
                <a:schemeClr val="tx1">
                  <a:lumMod val="50000"/>
                  <a:lumOff val="50000"/>
                </a:schemeClr>
              </a:outer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endParaRPr lang="zh-CN" altLang="en-US" sz="1800">
                <a:latin typeface="华文仿宋" panose="02010600040101010101" pitchFamily="2" charset="-122"/>
                <a:ea typeface="华文仿宋" panose="02010600040101010101" pitchFamily="2" charset="-122"/>
              </a:endParaRPr>
            </a:p>
            <a:p>
              <a:pPr algn="ctr">
                <a:spcBef>
                  <a:spcPct val="0"/>
                </a:spcBef>
                <a:buClrTx/>
                <a:buFontTx/>
                <a:buNone/>
              </a:pPr>
              <a:r>
                <a:rPr lang="zh-CN" altLang="en-US" sz="1600">
                  <a:latin typeface="华文仿宋" panose="02010600040101010101" pitchFamily="2" charset="-122"/>
                  <a:ea typeface="华文仿宋" panose="02010600040101010101" pitchFamily="2" charset="-122"/>
                </a:rPr>
                <a:t>销售</a:t>
              </a:r>
            </a:p>
            <a:p>
              <a:pPr algn="ctr">
                <a:spcBef>
                  <a:spcPct val="0"/>
                </a:spcBef>
                <a:buClrTx/>
                <a:buFontTx/>
                <a:buNone/>
              </a:pPr>
              <a:endParaRPr lang="en-US" altLang="zh-CN" sz="1800">
                <a:latin typeface="华文仿宋" panose="02010600040101010101" pitchFamily="2" charset="-122"/>
                <a:ea typeface="华文仿宋" panose="02010600040101010101" pitchFamily="2" charset="-122"/>
              </a:endParaRPr>
            </a:p>
          </p:txBody>
        </p:sp>
        <p:sp>
          <p:nvSpPr>
            <p:cNvPr id="17" name="Rectangle 16">
              <a:extLst>
                <a:ext uri="{FF2B5EF4-FFF2-40B4-BE49-F238E27FC236}">
                  <a16:creationId xmlns:a16="http://schemas.microsoft.com/office/drawing/2014/main" id="{37E3A9CB-AA13-4630-BCB8-A1F2316C4D2E}"/>
                </a:ext>
              </a:extLst>
            </p:cNvPr>
            <p:cNvSpPr>
              <a:spLocks noChangeArrowheads="1"/>
            </p:cNvSpPr>
            <p:nvPr/>
          </p:nvSpPr>
          <p:spPr bwMode="auto">
            <a:xfrm>
              <a:off x="1300" y="2352"/>
              <a:ext cx="832" cy="384"/>
            </a:xfrm>
            <a:prstGeom prst="rect">
              <a:avLst/>
            </a:prstGeom>
            <a:solidFill>
              <a:srgbClr val="FFFF00"/>
            </a:solidFill>
            <a:ln w="12700">
              <a:solidFill>
                <a:schemeClr val="tx2"/>
              </a:solidFill>
              <a:miter lim="800000"/>
              <a:headEnd/>
              <a:tailEnd/>
            </a:ln>
            <a:effectLst>
              <a:outerShdw dist="53882" dir="2700000" algn="ctr" rotWithShape="0">
                <a:schemeClr val="tx1">
                  <a:lumMod val="50000"/>
                  <a:lumOff val="50000"/>
                </a:schemeClr>
              </a:outer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endParaRPr lang="zh-CN" altLang="en-US" sz="1800">
                <a:latin typeface="华文仿宋" panose="02010600040101010101" pitchFamily="2" charset="-122"/>
                <a:ea typeface="华文仿宋" panose="02010600040101010101" pitchFamily="2" charset="-122"/>
              </a:endParaRPr>
            </a:p>
            <a:p>
              <a:pPr algn="ctr">
                <a:spcBef>
                  <a:spcPct val="0"/>
                </a:spcBef>
                <a:buClrTx/>
                <a:buFontTx/>
                <a:buNone/>
              </a:pPr>
              <a:r>
                <a:rPr lang="zh-CN" altLang="en-US" sz="1600">
                  <a:latin typeface="华文仿宋" panose="02010600040101010101" pitchFamily="2" charset="-122"/>
                  <a:ea typeface="华文仿宋" panose="02010600040101010101" pitchFamily="2" charset="-122"/>
                </a:rPr>
                <a:t>品质</a:t>
              </a:r>
            </a:p>
            <a:p>
              <a:pPr algn="ctr">
                <a:spcBef>
                  <a:spcPct val="0"/>
                </a:spcBef>
                <a:buClrTx/>
                <a:buFontTx/>
                <a:buNone/>
              </a:pPr>
              <a:endParaRPr lang="en-US" altLang="zh-CN" sz="1800">
                <a:latin typeface="华文仿宋" panose="02010600040101010101" pitchFamily="2" charset="-122"/>
                <a:ea typeface="华文仿宋" panose="02010600040101010101" pitchFamily="2" charset="-122"/>
              </a:endParaRPr>
            </a:p>
          </p:txBody>
        </p:sp>
        <p:sp>
          <p:nvSpPr>
            <p:cNvPr id="18" name="Rectangle 17">
              <a:extLst>
                <a:ext uri="{FF2B5EF4-FFF2-40B4-BE49-F238E27FC236}">
                  <a16:creationId xmlns:a16="http://schemas.microsoft.com/office/drawing/2014/main" id="{01627382-3B9E-4053-A674-2C19DB8C0612}"/>
                </a:ext>
              </a:extLst>
            </p:cNvPr>
            <p:cNvSpPr>
              <a:spLocks noChangeArrowheads="1"/>
            </p:cNvSpPr>
            <p:nvPr/>
          </p:nvSpPr>
          <p:spPr bwMode="auto">
            <a:xfrm>
              <a:off x="2444" y="2352"/>
              <a:ext cx="832" cy="384"/>
            </a:xfrm>
            <a:prstGeom prst="rect">
              <a:avLst/>
            </a:prstGeom>
            <a:solidFill>
              <a:srgbClr val="FFFF00"/>
            </a:solidFill>
            <a:ln w="12700">
              <a:solidFill>
                <a:schemeClr val="tx2"/>
              </a:solidFill>
              <a:miter lim="800000"/>
              <a:headEnd/>
              <a:tailEnd/>
            </a:ln>
            <a:effectLst>
              <a:outerShdw dist="53882" dir="2700000" algn="ctr" rotWithShape="0">
                <a:schemeClr val="tx1">
                  <a:lumMod val="50000"/>
                  <a:lumOff val="50000"/>
                </a:schemeClr>
              </a:outer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endParaRPr lang="en-US" altLang="zh-CN" sz="1600">
                <a:latin typeface="华文仿宋" panose="02010600040101010101" pitchFamily="2" charset="-122"/>
                <a:ea typeface="华文仿宋" panose="02010600040101010101" pitchFamily="2" charset="-122"/>
              </a:endParaRPr>
            </a:p>
            <a:p>
              <a:pPr algn="ctr">
                <a:spcBef>
                  <a:spcPct val="0"/>
                </a:spcBef>
                <a:buClrTx/>
                <a:buFontTx/>
                <a:buNone/>
              </a:pPr>
              <a:r>
                <a:rPr lang="zh-CN" altLang="en-US" sz="1600">
                  <a:latin typeface="华文仿宋" panose="02010600040101010101" pitchFamily="2" charset="-122"/>
                  <a:ea typeface="华文仿宋" panose="02010600040101010101" pitchFamily="2" charset="-122"/>
                </a:rPr>
                <a:t>生产</a:t>
              </a:r>
            </a:p>
            <a:p>
              <a:pPr algn="ctr">
                <a:spcBef>
                  <a:spcPct val="0"/>
                </a:spcBef>
                <a:buClrTx/>
                <a:buFontTx/>
                <a:buNone/>
              </a:pPr>
              <a:endParaRPr lang="en-US" altLang="zh-CN" sz="1800">
                <a:latin typeface="华文仿宋" panose="02010600040101010101" pitchFamily="2" charset="-122"/>
                <a:ea typeface="华文仿宋" panose="02010600040101010101" pitchFamily="2" charset="-122"/>
              </a:endParaRPr>
            </a:p>
          </p:txBody>
        </p:sp>
        <p:sp>
          <p:nvSpPr>
            <p:cNvPr id="19" name="Rectangle 18">
              <a:extLst>
                <a:ext uri="{FF2B5EF4-FFF2-40B4-BE49-F238E27FC236}">
                  <a16:creationId xmlns:a16="http://schemas.microsoft.com/office/drawing/2014/main" id="{2869BFA5-68CD-4034-B7CA-FEA3D9B6968F}"/>
                </a:ext>
              </a:extLst>
            </p:cNvPr>
            <p:cNvSpPr>
              <a:spLocks noChangeArrowheads="1"/>
            </p:cNvSpPr>
            <p:nvPr/>
          </p:nvSpPr>
          <p:spPr bwMode="auto">
            <a:xfrm>
              <a:off x="3692" y="2352"/>
              <a:ext cx="832" cy="384"/>
            </a:xfrm>
            <a:prstGeom prst="rect">
              <a:avLst/>
            </a:prstGeom>
            <a:solidFill>
              <a:srgbClr val="FFFF00"/>
            </a:solidFill>
            <a:ln w="12700">
              <a:solidFill>
                <a:schemeClr val="tx2"/>
              </a:solidFill>
              <a:miter lim="800000"/>
              <a:headEnd/>
              <a:tailEnd/>
            </a:ln>
            <a:effectLst>
              <a:outerShdw dist="53882" dir="2700000" algn="ctr" rotWithShape="0">
                <a:schemeClr val="tx1">
                  <a:lumMod val="50000"/>
                  <a:lumOff val="50000"/>
                </a:schemeClr>
              </a:outer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endParaRPr lang="zh-CN" altLang="en-US" sz="1800">
                <a:latin typeface="华文仿宋" panose="02010600040101010101" pitchFamily="2" charset="-122"/>
                <a:ea typeface="华文仿宋" panose="02010600040101010101" pitchFamily="2" charset="-122"/>
              </a:endParaRPr>
            </a:p>
            <a:p>
              <a:pPr algn="ctr">
                <a:spcBef>
                  <a:spcPct val="0"/>
                </a:spcBef>
                <a:buClrTx/>
                <a:buFontTx/>
                <a:buNone/>
              </a:pPr>
              <a:r>
                <a:rPr lang="zh-CN" altLang="en-US" sz="1800">
                  <a:latin typeface="华文仿宋" panose="02010600040101010101" pitchFamily="2" charset="-122"/>
                  <a:ea typeface="华文仿宋" panose="02010600040101010101" pitchFamily="2" charset="-122"/>
                </a:rPr>
                <a:t>仓库</a:t>
              </a:r>
            </a:p>
            <a:p>
              <a:pPr algn="ctr">
                <a:spcBef>
                  <a:spcPct val="0"/>
                </a:spcBef>
                <a:buClrTx/>
                <a:buFontTx/>
                <a:buNone/>
              </a:pPr>
              <a:endParaRPr lang="en-US" altLang="zh-CN" sz="1800">
                <a:latin typeface="华文仿宋" panose="02010600040101010101" pitchFamily="2" charset="-122"/>
                <a:ea typeface="华文仿宋" panose="02010600040101010101" pitchFamily="2" charset="-122"/>
              </a:endParaRPr>
            </a:p>
          </p:txBody>
        </p:sp>
        <p:sp>
          <p:nvSpPr>
            <p:cNvPr id="20" name="Rectangle 19">
              <a:extLst>
                <a:ext uri="{FF2B5EF4-FFF2-40B4-BE49-F238E27FC236}">
                  <a16:creationId xmlns:a16="http://schemas.microsoft.com/office/drawing/2014/main" id="{69B6DB7D-25AC-47FA-9D0F-D1FF896ED770}"/>
                </a:ext>
              </a:extLst>
            </p:cNvPr>
            <p:cNvSpPr>
              <a:spLocks noChangeArrowheads="1"/>
            </p:cNvSpPr>
            <p:nvPr/>
          </p:nvSpPr>
          <p:spPr bwMode="auto">
            <a:xfrm>
              <a:off x="4888" y="2352"/>
              <a:ext cx="832" cy="384"/>
            </a:xfrm>
            <a:prstGeom prst="rect">
              <a:avLst/>
            </a:prstGeom>
            <a:solidFill>
              <a:srgbClr val="FFFF00"/>
            </a:solidFill>
            <a:ln w="12700">
              <a:solidFill>
                <a:schemeClr val="tx2"/>
              </a:solidFill>
              <a:miter lim="800000"/>
              <a:headEnd/>
              <a:tailEnd/>
            </a:ln>
            <a:effectLst>
              <a:outerShdw dist="53882" dir="2700000" algn="ctr" rotWithShape="0">
                <a:schemeClr val="bg2"/>
              </a:outer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endParaRPr lang="zh-CN" altLang="en-US" sz="1800" dirty="0">
                <a:latin typeface="华文仿宋" panose="02010600040101010101" pitchFamily="2" charset="-122"/>
                <a:ea typeface="华文仿宋" panose="02010600040101010101" pitchFamily="2" charset="-122"/>
              </a:endParaRPr>
            </a:p>
            <a:p>
              <a:pPr algn="ctr">
                <a:spcBef>
                  <a:spcPct val="0"/>
                </a:spcBef>
                <a:buClrTx/>
                <a:buFontTx/>
                <a:buNone/>
              </a:pPr>
              <a:r>
                <a:rPr lang="zh-CN" altLang="en-US" sz="1600" dirty="0">
                  <a:latin typeface="华文仿宋" panose="02010600040101010101" pitchFamily="2" charset="-122"/>
                  <a:ea typeface="华文仿宋" panose="02010600040101010101" pitchFamily="2" charset="-122"/>
                </a:rPr>
                <a:t>车辆</a:t>
              </a:r>
            </a:p>
            <a:p>
              <a:pPr algn="ctr">
                <a:spcBef>
                  <a:spcPct val="0"/>
                </a:spcBef>
                <a:buClrTx/>
                <a:buFontTx/>
                <a:buNone/>
              </a:pPr>
              <a:endParaRPr lang="en-US" altLang="zh-CN" sz="1800" dirty="0">
                <a:latin typeface="华文仿宋" panose="02010600040101010101" pitchFamily="2" charset="-122"/>
                <a:ea typeface="华文仿宋" panose="02010600040101010101" pitchFamily="2" charset="-122"/>
              </a:endParaRPr>
            </a:p>
          </p:txBody>
        </p:sp>
        <p:graphicFrame>
          <p:nvGraphicFramePr>
            <p:cNvPr id="21" name="Object 20">
              <a:extLst>
                <a:ext uri="{FF2B5EF4-FFF2-40B4-BE49-F238E27FC236}">
                  <a16:creationId xmlns:a16="http://schemas.microsoft.com/office/drawing/2014/main" id="{C4968A63-BB04-4F3B-B171-EE6389F7D4FC}"/>
                </a:ext>
              </a:extLst>
            </p:cNvPr>
            <p:cNvGraphicFramePr>
              <a:graphicFrameLocks noChangeAspect="1"/>
            </p:cNvGraphicFramePr>
            <p:nvPr/>
          </p:nvGraphicFramePr>
          <p:xfrm>
            <a:off x="2185" y="952"/>
            <a:ext cx="1343" cy="696"/>
          </p:xfrm>
          <a:graphic>
            <a:graphicData uri="http://schemas.openxmlformats.org/presentationml/2006/ole">
              <mc:AlternateContent xmlns:mc="http://schemas.openxmlformats.org/markup-compatibility/2006">
                <mc:Choice xmlns:v="urn:schemas-microsoft-com:vml" Requires="v">
                  <p:oleObj spid="_x0000_s12658" name="Clip" r:id="rId4" imgW="5807075" imgH="3009900" progId="">
                    <p:embed/>
                  </p:oleObj>
                </mc:Choice>
                <mc:Fallback>
                  <p:oleObj name="Clip" r:id="rId4" imgW="5807075" imgH="3009900" progId="">
                    <p:embed/>
                    <p:pic>
                      <p:nvPicPr>
                        <p:cNvPr id="45081" name="Object 20">
                          <a:extLst>
                            <a:ext uri="{FF2B5EF4-FFF2-40B4-BE49-F238E27FC236}">
                              <a16:creationId xmlns:a16="http://schemas.microsoft.com/office/drawing/2014/main" id="{F51588BF-F18A-4BFB-B045-81E5F6C5CA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5" y="952"/>
                          <a:ext cx="1343"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2" name="Group 21">
              <a:extLst>
                <a:ext uri="{FF2B5EF4-FFF2-40B4-BE49-F238E27FC236}">
                  <a16:creationId xmlns:a16="http://schemas.microsoft.com/office/drawing/2014/main" id="{60E30CDB-FC02-42A8-8235-EA15A4E838AD}"/>
                </a:ext>
              </a:extLst>
            </p:cNvPr>
            <p:cNvGrpSpPr>
              <a:grpSpLocks/>
            </p:cNvGrpSpPr>
            <p:nvPr/>
          </p:nvGrpSpPr>
          <p:grpSpPr bwMode="auto">
            <a:xfrm>
              <a:off x="1144" y="2544"/>
              <a:ext cx="988" cy="1536"/>
              <a:chOff x="1056" y="2544"/>
              <a:chExt cx="912" cy="1536"/>
            </a:xfrm>
          </p:grpSpPr>
          <p:sp>
            <p:nvSpPr>
              <p:cNvPr id="105" name="Rectangle 22">
                <a:extLst>
                  <a:ext uri="{FF2B5EF4-FFF2-40B4-BE49-F238E27FC236}">
                    <a16:creationId xmlns:a16="http://schemas.microsoft.com/office/drawing/2014/main" id="{9584B1EB-83CD-45CA-967B-0928052E22BB}"/>
                  </a:ext>
                </a:extLst>
              </p:cNvPr>
              <p:cNvSpPr>
                <a:spLocks noChangeArrowheads="1"/>
              </p:cNvSpPr>
              <p:nvPr/>
            </p:nvSpPr>
            <p:spPr bwMode="auto">
              <a:xfrm>
                <a:off x="1200" y="3168"/>
                <a:ext cx="768" cy="240"/>
              </a:xfrm>
              <a:prstGeom prst="rect">
                <a:avLst/>
              </a:prstGeom>
              <a:solidFill>
                <a:srgbClr val="FFFF00"/>
              </a:solidFill>
              <a:ln w="12700">
                <a:solidFill>
                  <a:schemeClr val="tx2"/>
                </a:solidFill>
                <a:miter lim="800000"/>
                <a:headEnd/>
                <a:tailEnd/>
              </a:ln>
              <a:effectLst>
                <a:outerShdw dist="53882" dir="2700000" algn="ctr" rotWithShape="0">
                  <a:schemeClr val="tx1">
                    <a:lumMod val="50000"/>
                    <a:lumOff val="50000"/>
                  </a:schemeClr>
                </a:outer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en-US" altLang="zh-CN" sz="1200">
                    <a:latin typeface="华文仿宋" panose="02010600040101010101" pitchFamily="2" charset="-122"/>
                    <a:ea typeface="华文仿宋" panose="02010600040101010101" pitchFamily="2" charset="-122"/>
                  </a:rPr>
                  <a:t>IQC</a:t>
                </a:r>
                <a:endParaRPr lang="zh-CN" altLang="en-US" sz="1200">
                  <a:latin typeface="华文仿宋" panose="02010600040101010101" pitchFamily="2" charset="-122"/>
                  <a:ea typeface="华文仿宋" panose="02010600040101010101" pitchFamily="2" charset="-122"/>
                </a:endParaRPr>
              </a:p>
            </p:txBody>
          </p:sp>
          <p:sp>
            <p:nvSpPr>
              <p:cNvPr id="106" name="Rectangle 23">
                <a:extLst>
                  <a:ext uri="{FF2B5EF4-FFF2-40B4-BE49-F238E27FC236}">
                    <a16:creationId xmlns:a16="http://schemas.microsoft.com/office/drawing/2014/main" id="{993940BD-9D5E-4F40-8722-BC92161FBE30}"/>
                  </a:ext>
                </a:extLst>
              </p:cNvPr>
              <p:cNvSpPr>
                <a:spLocks noChangeArrowheads="1"/>
              </p:cNvSpPr>
              <p:nvPr/>
            </p:nvSpPr>
            <p:spPr bwMode="auto">
              <a:xfrm>
                <a:off x="1200" y="3504"/>
                <a:ext cx="768" cy="240"/>
              </a:xfrm>
              <a:prstGeom prst="rect">
                <a:avLst/>
              </a:prstGeom>
              <a:solidFill>
                <a:srgbClr val="FFFF00"/>
              </a:solidFill>
              <a:ln w="12700">
                <a:solidFill>
                  <a:schemeClr val="tx2"/>
                </a:solidFill>
                <a:miter lim="800000"/>
                <a:headEnd/>
                <a:tailEnd/>
              </a:ln>
              <a:effectLst>
                <a:outerShdw dist="53882" dir="2700000" algn="ctr" rotWithShape="0">
                  <a:schemeClr val="tx1">
                    <a:lumMod val="50000"/>
                    <a:lumOff val="50000"/>
                  </a:schemeClr>
                </a:outer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en-US" altLang="zh-CN" sz="1200">
                    <a:latin typeface="华文仿宋" panose="02010600040101010101" pitchFamily="2" charset="-122"/>
                    <a:ea typeface="华文仿宋" panose="02010600040101010101" pitchFamily="2" charset="-122"/>
                  </a:rPr>
                  <a:t>IPQC</a:t>
                </a:r>
                <a:endParaRPr lang="zh-CN" altLang="en-US" sz="1200">
                  <a:latin typeface="华文仿宋" panose="02010600040101010101" pitchFamily="2" charset="-122"/>
                  <a:ea typeface="华文仿宋" panose="02010600040101010101" pitchFamily="2" charset="-122"/>
                </a:endParaRPr>
              </a:p>
            </p:txBody>
          </p:sp>
          <p:sp>
            <p:nvSpPr>
              <p:cNvPr id="107" name="Rectangle 24">
                <a:extLst>
                  <a:ext uri="{FF2B5EF4-FFF2-40B4-BE49-F238E27FC236}">
                    <a16:creationId xmlns:a16="http://schemas.microsoft.com/office/drawing/2014/main" id="{3F2DEECB-CB32-47D5-A675-D3BF7A28A7BE}"/>
                  </a:ext>
                </a:extLst>
              </p:cNvPr>
              <p:cNvSpPr>
                <a:spLocks noChangeArrowheads="1"/>
              </p:cNvSpPr>
              <p:nvPr/>
            </p:nvSpPr>
            <p:spPr bwMode="auto">
              <a:xfrm>
                <a:off x="1200" y="3840"/>
                <a:ext cx="768" cy="240"/>
              </a:xfrm>
              <a:prstGeom prst="rect">
                <a:avLst/>
              </a:prstGeom>
              <a:solidFill>
                <a:srgbClr val="FFFF00"/>
              </a:solidFill>
              <a:ln w="12700">
                <a:solidFill>
                  <a:schemeClr val="tx2"/>
                </a:solidFill>
                <a:miter lim="800000"/>
                <a:headEnd/>
                <a:tailEnd/>
              </a:ln>
              <a:effectLst>
                <a:outerShdw dist="53882" dir="2700000" algn="ctr" rotWithShape="0">
                  <a:schemeClr val="tx1">
                    <a:lumMod val="50000"/>
                    <a:lumOff val="50000"/>
                  </a:schemeClr>
                </a:outer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en-US" altLang="zh-CN" sz="1200">
                    <a:latin typeface="华文仿宋" panose="02010600040101010101" pitchFamily="2" charset="-122"/>
                    <a:ea typeface="华文仿宋" panose="02010600040101010101" pitchFamily="2" charset="-122"/>
                  </a:rPr>
                  <a:t>FQC</a:t>
                </a:r>
                <a:endParaRPr lang="zh-CN" altLang="en-US" sz="1800">
                  <a:latin typeface="华文仿宋" panose="02010600040101010101" pitchFamily="2" charset="-122"/>
                  <a:ea typeface="华文仿宋" panose="02010600040101010101" pitchFamily="2" charset="-122"/>
                </a:endParaRPr>
              </a:p>
            </p:txBody>
          </p:sp>
          <p:sp>
            <p:nvSpPr>
              <p:cNvPr id="108" name="Line 25">
                <a:extLst>
                  <a:ext uri="{FF2B5EF4-FFF2-40B4-BE49-F238E27FC236}">
                    <a16:creationId xmlns:a16="http://schemas.microsoft.com/office/drawing/2014/main" id="{9EF59308-7911-4B6B-831C-5BE4BC196FE5}"/>
                  </a:ext>
                </a:extLst>
              </p:cNvPr>
              <p:cNvSpPr>
                <a:spLocks noChangeShapeType="1"/>
              </p:cNvSpPr>
              <p:nvPr/>
            </p:nvSpPr>
            <p:spPr bwMode="auto">
              <a:xfrm>
                <a:off x="1056" y="2544"/>
                <a:ext cx="0" cy="1488"/>
              </a:xfrm>
              <a:prstGeom prst="line">
                <a:avLst/>
              </a:prstGeom>
              <a:noFill/>
              <a:ln w="12700">
                <a:solidFill>
                  <a:schemeClr val="tx2"/>
                </a:solidFill>
                <a:round/>
                <a:headEnd/>
                <a:tailEn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09" name="Line 26">
                <a:extLst>
                  <a:ext uri="{FF2B5EF4-FFF2-40B4-BE49-F238E27FC236}">
                    <a16:creationId xmlns:a16="http://schemas.microsoft.com/office/drawing/2014/main" id="{D278CDB9-BDF5-40A4-9AE5-72737DCED21C}"/>
                  </a:ext>
                </a:extLst>
              </p:cNvPr>
              <p:cNvSpPr>
                <a:spLocks noChangeShapeType="1"/>
              </p:cNvSpPr>
              <p:nvPr/>
            </p:nvSpPr>
            <p:spPr bwMode="auto">
              <a:xfrm>
                <a:off x="1056" y="4032"/>
                <a:ext cx="144" cy="0"/>
              </a:xfrm>
              <a:prstGeom prst="line">
                <a:avLst/>
              </a:prstGeom>
              <a:noFill/>
              <a:ln w="12700">
                <a:solidFill>
                  <a:schemeClr val="tx2"/>
                </a:solidFill>
                <a:round/>
                <a:headEnd/>
                <a:tailEn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10" name="Line 27">
                <a:extLst>
                  <a:ext uri="{FF2B5EF4-FFF2-40B4-BE49-F238E27FC236}">
                    <a16:creationId xmlns:a16="http://schemas.microsoft.com/office/drawing/2014/main" id="{1C44CEC6-DBF8-4B26-A8BB-0A0847ED26DB}"/>
                  </a:ext>
                </a:extLst>
              </p:cNvPr>
              <p:cNvSpPr>
                <a:spLocks noChangeShapeType="1"/>
              </p:cNvSpPr>
              <p:nvPr/>
            </p:nvSpPr>
            <p:spPr bwMode="auto">
              <a:xfrm>
                <a:off x="1056" y="3648"/>
                <a:ext cx="144" cy="0"/>
              </a:xfrm>
              <a:prstGeom prst="line">
                <a:avLst/>
              </a:prstGeom>
              <a:noFill/>
              <a:ln w="12700">
                <a:solidFill>
                  <a:schemeClr val="tx2"/>
                </a:solidFill>
                <a:round/>
                <a:headEnd/>
                <a:tailEn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11" name="Line 28">
                <a:extLst>
                  <a:ext uri="{FF2B5EF4-FFF2-40B4-BE49-F238E27FC236}">
                    <a16:creationId xmlns:a16="http://schemas.microsoft.com/office/drawing/2014/main" id="{F8A8055D-B496-44AC-9D4E-14A7EDB2F2D8}"/>
                  </a:ext>
                </a:extLst>
              </p:cNvPr>
              <p:cNvSpPr>
                <a:spLocks noChangeShapeType="1"/>
              </p:cNvSpPr>
              <p:nvPr/>
            </p:nvSpPr>
            <p:spPr bwMode="auto">
              <a:xfrm>
                <a:off x="1056" y="3312"/>
                <a:ext cx="144" cy="0"/>
              </a:xfrm>
              <a:prstGeom prst="line">
                <a:avLst/>
              </a:prstGeom>
              <a:noFill/>
              <a:ln w="12700">
                <a:solidFill>
                  <a:schemeClr val="tx2"/>
                </a:solidFill>
                <a:round/>
                <a:headEnd/>
                <a:tailEn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12" name="Line 29">
                <a:extLst>
                  <a:ext uri="{FF2B5EF4-FFF2-40B4-BE49-F238E27FC236}">
                    <a16:creationId xmlns:a16="http://schemas.microsoft.com/office/drawing/2014/main" id="{392493BF-5421-4278-82AE-07BAAC6084D0}"/>
                  </a:ext>
                </a:extLst>
              </p:cNvPr>
              <p:cNvSpPr>
                <a:spLocks noChangeShapeType="1"/>
              </p:cNvSpPr>
              <p:nvPr/>
            </p:nvSpPr>
            <p:spPr bwMode="auto">
              <a:xfrm>
                <a:off x="1056" y="2544"/>
                <a:ext cx="144" cy="0"/>
              </a:xfrm>
              <a:prstGeom prst="line">
                <a:avLst/>
              </a:prstGeom>
              <a:noFill/>
              <a:ln w="12700">
                <a:solidFill>
                  <a:schemeClr val="tx2"/>
                </a:solidFill>
                <a:round/>
                <a:headEnd/>
                <a:tailEn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3" name="Line 30">
              <a:extLst>
                <a:ext uri="{FF2B5EF4-FFF2-40B4-BE49-F238E27FC236}">
                  <a16:creationId xmlns:a16="http://schemas.microsoft.com/office/drawing/2014/main" id="{B7A183FF-5BD8-4EC4-B899-7363D2D7FD74}"/>
                </a:ext>
              </a:extLst>
            </p:cNvPr>
            <p:cNvSpPr>
              <a:spLocks noChangeShapeType="1"/>
            </p:cNvSpPr>
            <p:nvPr/>
          </p:nvSpPr>
          <p:spPr bwMode="auto">
            <a:xfrm flipH="1">
              <a:off x="1664" y="2208"/>
              <a:ext cx="1144" cy="144"/>
            </a:xfrm>
            <a:prstGeom prst="line">
              <a:avLst/>
            </a:prstGeom>
            <a:noFill/>
            <a:ln w="12700">
              <a:solidFill>
                <a:schemeClr val="tx2"/>
              </a:solidFill>
              <a:round/>
              <a:headEnd/>
              <a:tailEnd type="triangle" w="med" len="me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31">
              <a:extLst>
                <a:ext uri="{FF2B5EF4-FFF2-40B4-BE49-F238E27FC236}">
                  <a16:creationId xmlns:a16="http://schemas.microsoft.com/office/drawing/2014/main" id="{90A66BBC-5509-418D-8640-2F1548ACF1C6}"/>
                </a:ext>
              </a:extLst>
            </p:cNvPr>
            <p:cNvSpPr>
              <a:spLocks noChangeShapeType="1"/>
            </p:cNvSpPr>
            <p:nvPr/>
          </p:nvSpPr>
          <p:spPr bwMode="auto">
            <a:xfrm>
              <a:off x="2808" y="2208"/>
              <a:ext cx="0" cy="144"/>
            </a:xfrm>
            <a:prstGeom prst="line">
              <a:avLst/>
            </a:prstGeom>
            <a:noFill/>
            <a:ln w="12700">
              <a:solidFill>
                <a:schemeClr val="tx2"/>
              </a:solidFill>
              <a:round/>
              <a:headEnd/>
              <a:tailEnd type="triangle" w="med" len="me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32">
              <a:extLst>
                <a:ext uri="{FF2B5EF4-FFF2-40B4-BE49-F238E27FC236}">
                  <a16:creationId xmlns:a16="http://schemas.microsoft.com/office/drawing/2014/main" id="{F11291BA-9384-48D1-9FA5-C9A43299C5FF}"/>
                </a:ext>
              </a:extLst>
            </p:cNvPr>
            <p:cNvSpPr>
              <a:spLocks noChangeShapeType="1"/>
            </p:cNvSpPr>
            <p:nvPr/>
          </p:nvSpPr>
          <p:spPr bwMode="auto">
            <a:xfrm>
              <a:off x="2808" y="2208"/>
              <a:ext cx="1300" cy="144"/>
            </a:xfrm>
            <a:prstGeom prst="line">
              <a:avLst/>
            </a:prstGeom>
            <a:noFill/>
            <a:ln w="12700">
              <a:solidFill>
                <a:schemeClr val="tx2"/>
              </a:solidFill>
              <a:round/>
              <a:headEnd/>
              <a:tailEnd type="triangle" w="med" len="me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33">
              <a:extLst>
                <a:ext uri="{FF2B5EF4-FFF2-40B4-BE49-F238E27FC236}">
                  <a16:creationId xmlns:a16="http://schemas.microsoft.com/office/drawing/2014/main" id="{03A7BA9E-86C0-465A-A754-5974F17C7F34}"/>
                </a:ext>
              </a:extLst>
            </p:cNvPr>
            <p:cNvSpPr>
              <a:spLocks noChangeShapeType="1"/>
            </p:cNvSpPr>
            <p:nvPr/>
          </p:nvSpPr>
          <p:spPr bwMode="auto">
            <a:xfrm>
              <a:off x="2808" y="2208"/>
              <a:ext cx="2496" cy="144"/>
            </a:xfrm>
            <a:prstGeom prst="line">
              <a:avLst/>
            </a:prstGeom>
            <a:noFill/>
            <a:ln w="12700">
              <a:solidFill>
                <a:schemeClr val="tx2"/>
              </a:solidFill>
              <a:round/>
              <a:headEnd/>
              <a:tailEnd type="triangle" w="med" len="med"/>
            </a:ln>
            <a:effectLst>
              <a:outerShdw dist="53882" dir="2700000" algn="ctr" rotWithShape="0">
                <a:schemeClr val="tx1">
                  <a:lumMod val="50000"/>
                  <a:lumOff val="50000"/>
                </a:schemeClr>
              </a:outerShdw>
            </a:effectLst>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7" name="Group 34">
              <a:extLst>
                <a:ext uri="{FF2B5EF4-FFF2-40B4-BE49-F238E27FC236}">
                  <a16:creationId xmlns:a16="http://schemas.microsoft.com/office/drawing/2014/main" id="{944F65BD-635D-4804-8B58-66A95F57F8D1}"/>
                </a:ext>
              </a:extLst>
            </p:cNvPr>
            <p:cNvGrpSpPr>
              <a:grpSpLocks/>
            </p:cNvGrpSpPr>
            <p:nvPr/>
          </p:nvGrpSpPr>
          <p:grpSpPr bwMode="auto">
            <a:xfrm>
              <a:off x="2288" y="2544"/>
              <a:ext cx="996" cy="1536"/>
              <a:chOff x="1056" y="2544"/>
              <a:chExt cx="919" cy="1536"/>
            </a:xfrm>
          </p:grpSpPr>
          <p:sp>
            <p:nvSpPr>
              <p:cNvPr id="97" name="Rectangle 35">
                <a:extLst>
                  <a:ext uri="{FF2B5EF4-FFF2-40B4-BE49-F238E27FC236}">
                    <a16:creationId xmlns:a16="http://schemas.microsoft.com/office/drawing/2014/main" id="{6808C76D-FFD5-4512-B2B8-1102D16959FC}"/>
                  </a:ext>
                </a:extLst>
              </p:cNvPr>
              <p:cNvSpPr>
                <a:spLocks noChangeArrowheads="1"/>
              </p:cNvSpPr>
              <p:nvPr/>
            </p:nvSpPr>
            <p:spPr bwMode="auto">
              <a:xfrm>
                <a:off x="1200" y="3168"/>
                <a:ext cx="768" cy="240"/>
              </a:xfrm>
              <a:prstGeom prst="rect">
                <a:avLst/>
              </a:prstGeom>
              <a:solidFill>
                <a:srgbClr val="FFFF00"/>
              </a:solidFill>
              <a:ln w="12700">
                <a:solidFill>
                  <a:schemeClr val="tx2"/>
                </a:solidFill>
                <a:miter lim="800000"/>
                <a:headEnd/>
                <a:tailEnd/>
              </a:ln>
              <a:effectLst>
                <a:outerShdw dist="53882" dir="2700000" algn="ctr" rotWithShape="0">
                  <a:schemeClr val="tx1">
                    <a:lumMod val="50000"/>
                    <a:lumOff val="50000"/>
                  </a:schemeClr>
                </a:outer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en-US" sz="1200">
                    <a:latin typeface="华文仿宋" panose="02010600040101010101" pitchFamily="2" charset="-122"/>
                    <a:ea typeface="华文仿宋" panose="02010600040101010101" pitchFamily="2" charset="-122"/>
                  </a:rPr>
                  <a:t>车间</a:t>
                </a:r>
                <a:r>
                  <a:rPr lang="en-US" altLang="zh-CN" sz="1200">
                    <a:latin typeface="华文仿宋" panose="02010600040101010101" pitchFamily="2" charset="-122"/>
                    <a:ea typeface="华文仿宋" panose="02010600040101010101" pitchFamily="2" charset="-122"/>
                  </a:rPr>
                  <a:t>1</a:t>
                </a:r>
                <a:endParaRPr lang="zh-CN" altLang="en-US" sz="1200">
                  <a:latin typeface="华文仿宋" panose="02010600040101010101" pitchFamily="2" charset="-122"/>
                  <a:ea typeface="华文仿宋" panose="02010600040101010101" pitchFamily="2" charset="-122"/>
                </a:endParaRPr>
              </a:p>
            </p:txBody>
          </p:sp>
          <p:sp>
            <p:nvSpPr>
              <p:cNvPr id="98" name="Rectangle 36">
                <a:extLst>
                  <a:ext uri="{FF2B5EF4-FFF2-40B4-BE49-F238E27FC236}">
                    <a16:creationId xmlns:a16="http://schemas.microsoft.com/office/drawing/2014/main" id="{ED1C4213-8B8C-4F02-BC8A-3FE317626B66}"/>
                  </a:ext>
                </a:extLst>
              </p:cNvPr>
              <p:cNvSpPr>
                <a:spLocks noChangeArrowheads="1"/>
              </p:cNvSpPr>
              <p:nvPr/>
            </p:nvSpPr>
            <p:spPr bwMode="auto">
              <a:xfrm>
                <a:off x="1200" y="3504"/>
                <a:ext cx="768" cy="240"/>
              </a:xfrm>
              <a:prstGeom prst="rect">
                <a:avLst/>
              </a:prstGeom>
              <a:solidFill>
                <a:srgbClr val="FFFF00"/>
              </a:solidFill>
              <a:ln w="12700">
                <a:solidFill>
                  <a:schemeClr val="tx2"/>
                </a:solidFill>
                <a:miter lim="800000"/>
                <a:headEnd/>
                <a:tailEnd/>
              </a:ln>
              <a:effectLst>
                <a:outerShdw dist="53882" dir="2700000" algn="ctr" rotWithShape="0">
                  <a:schemeClr val="tx1">
                    <a:lumMod val="50000"/>
                    <a:lumOff val="50000"/>
                  </a:schemeClr>
                </a:outer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en-US" sz="1200">
                    <a:latin typeface="华文仿宋" panose="02010600040101010101" pitchFamily="2" charset="-122"/>
                    <a:ea typeface="华文仿宋" panose="02010600040101010101" pitchFamily="2" charset="-122"/>
                  </a:rPr>
                  <a:t>车间</a:t>
                </a:r>
                <a:r>
                  <a:rPr lang="en-US" altLang="zh-CN" sz="1200">
                    <a:latin typeface="华文仿宋" panose="02010600040101010101" pitchFamily="2" charset="-122"/>
                    <a:ea typeface="华文仿宋" panose="02010600040101010101" pitchFamily="2" charset="-122"/>
                  </a:rPr>
                  <a:t>2</a:t>
                </a:r>
                <a:endParaRPr lang="zh-CN" altLang="en-US" sz="1800">
                  <a:latin typeface="华文仿宋" panose="02010600040101010101" pitchFamily="2" charset="-122"/>
                  <a:ea typeface="华文仿宋" panose="02010600040101010101" pitchFamily="2" charset="-122"/>
                </a:endParaRPr>
              </a:p>
            </p:txBody>
          </p:sp>
          <p:sp>
            <p:nvSpPr>
              <p:cNvPr id="99" name="Rectangle 37">
                <a:extLst>
                  <a:ext uri="{FF2B5EF4-FFF2-40B4-BE49-F238E27FC236}">
                    <a16:creationId xmlns:a16="http://schemas.microsoft.com/office/drawing/2014/main" id="{13DBECE5-B687-4BC0-83F3-E4D80B232B60}"/>
                  </a:ext>
                </a:extLst>
              </p:cNvPr>
              <p:cNvSpPr>
                <a:spLocks noChangeArrowheads="1"/>
              </p:cNvSpPr>
              <p:nvPr/>
            </p:nvSpPr>
            <p:spPr bwMode="auto">
              <a:xfrm>
                <a:off x="1207" y="3840"/>
                <a:ext cx="768" cy="240"/>
              </a:xfrm>
              <a:prstGeom prst="rect">
                <a:avLst/>
              </a:prstGeom>
              <a:solidFill>
                <a:srgbClr val="FFFF00"/>
              </a:solidFill>
              <a:ln w="12700">
                <a:solidFill>
                  <a:schemeClr val="tx2"/>
                </a:solidFill>
                <a:miter lim="800000"/>
                <a:headEnd/>
                <a:tailEnd/>
              </a:ln>
              <a:effectLst>
                <a:outerShdw dist="53882" dir="2700000" algn="ctr" rotWithShape="0">
                  <a:schemeClr val="tx1">
                    <a:lumMod val="50000"/>
                    <a:lumOff val="50000"/>
                  </a:schemeClr>
                </a:outer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en-US" sz="1200">
                    <a:latin typeface="华文仿宋" panose="02010600040101010101" pitchFamily="2" charset="-122"/>
                    <a:ea typeface="华文仿宋" panose="02010600040101010101" pitchFamily="2" charset="-122"/>
                  </a:rPr>
                  <a:t>车间</a:t>
                </a:r>
                <a:r>
                  <a:rPr lang="en-US" altLang="zh-CN" sz="1200">
                    <a:latin typeface="华文仿宋" panose="02010600040101010101" pitchFamily="2" charset="-122"/>
                    <a:ea typeface="华文仿宋" panose="02010600040101010101" pitchFamily="2" charset="-122"/>
                  </a:rPr>
                  <a:t>3</a:t>
                </a:r>
                <a:endParaRPr lang="zh-CN" altLang="en-US" sz="1800">
                  <a:latin typeface="华文仿宋" panose="02010600040101010101" pitchFamily="2" charset="-122"/>
                  <a:ea typeface="华文仿宋" panose="02010600040101010101" pitchFamily="2" charset="-122"/>
                </a:endParaRPr>
              </a:p>
            </p:txBody>
          </p:sp>
          <p:sp>
            <p:nvSpPr>
              <p:cNvPr id="100" name="Line 38">
                <a:extLst>
                  <a:ext uri="{FF2B5EF4-FFF2-40B4-BE49-F238E27FC236}">
                    <a16:creationId xmlns:a16="http://schemas.microsoft.com/office/drawing/2014/main" id="{2323E24E-39FB-4134-92B1-3DD3A5F5DF02}"/>
                  </a:ext>
                </a:extLst>
              </p:cNvPr>
              <p:cNvSpPr>
                <a:spLocks noChangeShapeType="1"/>
              </p:cNvSpPr>
              <p:nvPr/>
            </p:nvSpPr>
            <p:spPr bwMode="auto">
              <a:xfrm>
                <a:off x="1056" y="2544"/>
                <a:ext cx="0" cy="1488"/>
              </a:xfrm>
              <a:prstGeom prst="line">
                <a:avLst/>
              </a:prstGeom>
              <a:noFill/>
              <a:ln w="12700">
                <a:solidFill>
                  <a:schemeClr val="tx2"/>
                </a:solidFill>
                <a:round/>
                <a:headEnd/>
                <a:tailEn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01" name="Line 39">
                <a:extLst>
                  <a:ext uri="{FF2B5EF4-FFF2-40B4-BE49-F238E27FC236}">
                    <a16:creationId xmlns:a16="http://schemas.microsoft.com/office/drawing/2014/main" id="{8AB83E62-82F2-4E6B-A6C9-BE116F5C8C04}"/>
                  </a:ext>
                </a:extLst>
              </p:cNvPr>
              <p:cNvSpPr>
                <a:spLocks noChangeShapeType="1"/>
              </p:cNvSpPr>
              <p:nvPr/>
            </p:nvSpPr>
            <p:spPr bwMode="auto">
              <a:xfrm>
                <a:off x="1056" y="4032"/>
                <a:ext cx="144" cy="0"/>
              </a:xfrm>
              <a:prstGeom prst="line">
                <a:avLst/>
              </a:prstGeom>
              <a:noFill/>
              <a:ln w="12700">
                <a:solidFill>
                  <a:schemeClr val="tx2"/>
                </a:solidFill>
                <a:round/>
                <a:headEnd/>
                <a:tailEn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02" name="Line 40">
                <a:extLst>
                  <a:ext uri="{FF2B5EF4-FFF2-40B4-BE49-F238E27FC236}">
                    <a16:creationId xmlns:a16="http://schemas.microsoft.com/office/drawing/2014/main" id="{575BC3C4-67AD-40BB-B95F-0B0BE7959FD1}"/>
                  </a:ext>
                </a:extLst>
              </p:cNvPr>
              <p:cNvSpPr>
                <a:spLocks noChangeShapeType="1"/>
              </p:cNvSpPr>
              <p:nvPr/>
            </p:nvSpPr>
            <p:spPr bwMode="auto">
              <a:xfrm>
                <a:off x="1056" y="3648"/>
                <a:ext cx="144" cy="0"/>
              </a:xfrm>
              <a:prstGeom prst="line">
                <a:avLst/>
              </a:prstGeom>
              <a:noFill/>
              <a:ln w="12700">
                <a:solidFill>
                  <a:schemeClr val="tx2"/>
                </a:solidFill>
                <a:round/>
                <a:headEnd/>
                <a:tailEn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03" name="Line 41">
                <a:extLst>
                  <a:ext uri="{FF2B5EF4-FFF2-40B4-BE49-F238E27FC236}">
                    <a16:creationId xmlns:a16="http://schemas.microsoft.com/office/drawing/2014/main" id="{BDEC0E76-AFD5-4AB9-B1FB-8BB9EFC38ED2}"/>
                  </a:ext>
                </a:extLst>
              </p:cNvPr>
              <p:cNvSpPr>
                <a:spLocks noChangeShapeType="1"/>
              </p:cNvSpPr>
              <p:nvPr/>
            </p:nvSpPr>
            <p:spPr bwMode="auto">
              <a:xfrm>
                <a:off x="1056" y="3312"/>
                <a:ext cx="144" cy="0"/>
              </a:xfrm>
              <a:prstGeom prst="line">
                <a:avLst/>
              </a:prstGeom>
              <a:noFill/>
              <a:ln w="12700">
                <a:solidFill>
                  <a:schemeClr val="tx2"/>
                </a:solidFill>
                <a:round/>
                <a:headEnd/>
                <a:tailEn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04" name="Line 42">
                <a:extLst>
                  <a:ext uri="{FF2B5EF4-FFF2-40B4-BE49-F238E27FC236}">
                    <a16:creationId xmlns:a16="http://schemas.microsoft.com/office/drawing/2014/main" id="{76B7F97E-764A-4F06-BBE3-A6BFB407AB81}"/>
                  </a:ext>
                </a:extLst>
              </p:cNvPr>
              <p:cNvSpPr>
                <a:spLocks noChangeShapeType="1"/>
              </p:cNvSpPr>
              <p:nvPr/>
            </p:nvSpPr>
            <p:spPr bwMode="auto">
              <a:xfrm>
                <a:off x="1056" y="2544"/>
                <a:ext cx="144" cy="0"/>
              </a:xfrm>
              <a:prstGeom prst="line">
                <a:avLst/>
              </a:prstGeom>
              <a:noFill/>
              <a:ln w="12700">
                <a:solidFill>
                  <a:schemeClr val="tx2"/>
                </a:solidFill>
                <a:round/>
                <a:headEnd/>
                <a:tailEn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8" name="Rectangle 43">
              <a:extLst>
                <a:ext uri="{FF2B5EF4-FFF2-40B4-BE49-F238E27FC236}">
                  <a16:creationId xmlns:a16="http://schemas.microsoft.com/office/drawing/2014/main" id="{3D66AFC4-7181-44FB-851B-72873B029FAE}"/>
                </a:ext>
              </a:extLst>
            </p:cNvPr>
            <p:cNvSpPr>
              <a:spLocks noChangeArrowheads="1"/>
            </p:cNvSpPr>
            <p:nvPr/>
          </p:nvSpPr>
          <p:spPr bwMode="auto">
            <a:xfrm>
              <a:off x="3692" y="3168"/>
              <a:ext cx="832" cy="240"/>
            </a:xfrm>
            <a:prstGeom prst="rect">
              <a:avLst/>
            </a:prstGeom>
            <a:solidFill>
              <a:srgbClr val="FFFF00"/>
            </a:solidFill>
            <a:ln w="12700">
              <a:solidFill>
                <a:schemeClr val="tx2"/>
              </a:solidFill>
              <a:miter lim="800000"/>
              <a:headEnd/>
              <a:tailEnd/>
            </a:ln>
            <a:effectLst>
              <a:outerShdw dist="53882" dir="2700000" algn="ctr" rotWithShape="0">
                <a:schemeClr val="tx1">
                  <a:lumMod val="50000"/>
                  <a:lumOff val="50000"/>
                </a:schemeClr>
              </a:outer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en-US" sz="1200">
                  <a:latin typeface="华文仿宋" panose="02010600040101010101" pitchFamily="2" charset="-122"/>
                  <a:ea typeface="华文仿宋" panose="02010600040101010101" pitchFamily="2" charset="-122"/>
                </a:rPr>
                <a:t>材料仓</a:t>
              </a:r>
            </a:p>
          </p:txBody>
        </p:sp>
        <p:sp>
          <p:nvSpPr>
            <p:cNvPr id="29" name="Rectangle 44">
              <a:extLst>
                <a:ext uri="{FF2B5EF4-FFF2-40B4-BE49-F238E27FC236}">
                  <a16:creationId xmlns:a16="http://schemas.microsoft.com/office/drawing/2014/main" id="{28292C93-4229-4885-8A59-E8E1510AD0E8}"/>
                </a:ext>
              </a:extLst>
            </p:cNvPr>
            <p:cNvSpPr>
              <a:spLocks noChangeArrowheads="1"/>
            </p:cNvSpPr>
            <p:nvPr/>
          </p:nvSpPr>
          <p:spPr bwMode="auto">
            <a:xfrm>
              <a:off x="3692" y="3504"/>
              <a:ext cx="832" cy="240"/>
            </a:xfrm>
            <a:prstGeom prst="rect">
              <a:avLst/>
            </a:prstGeom>
            <a:solidFill>
              <a:srgbClr val="FFFF00"/>
            </a:solidFill>
            <a:ln w="12700">
              <a:solidFill>
                <a:schemeClr val="tx2"/>
              </a:solidFill>
              <a:miter lim="800000"/>
              <a:headEnd/>
              <a:tailEnd/>
            </a:ln>
            <a:effectLst>
              <a:outerShdw dist="53882" dir="2700000" algn="ctr" rotWithShape="0">
                <a:schemeClr val="tx1">
                  <a:lumMod val="50000"/>
                  <a:lumOff val="50000"/>
                </a:schemeClr>
              </a:outer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en-US" sz="1200">
                  <a:latin typeface="华文仿宋" panose="02010600040101010101" pitchFamily="2" charset="-122"/>
                  <a:ea typeface="华文仿宋" panose="02010600040101010101" pitchFamily="2" charset="-122"/>
                </a:rPr>
                <a:t>成品仓</a:t>
              </a:r>
              <a:endParaRPr lang="zh-CN" altLang="en-US" sz="1800">
                <a:latin typeface="华文仿宋" panose="02010600040101010101" pitchFamily="2" charset="-122"/>
                <a:ea typeface="华文仿宋" panose="02010600040101010101" pitchFamily="2" charset="-122"/>
              </a:endParaRPr>
            </a:p>
          </p:txBody>
        </p:sp>
        <p:sp>
          <p:nvSpPr>
            <p:cNvPr id="30" name="Rectangle 45">
              <a:extLst>
                <a:ext uri="{FF2B5EF4-FFF2-40B4-BE49-F238E27FC236}">
                  <a16:creationId xmlns:a16="http://schemas.microsoft.com/office/drawing/2014/main" id="{8759F24B-93EC-426F-B07E-E50D66DDF065}"/>
                </a:ext>
              </a:extLst>
            </p:cNvPr>
            <p:cNvSpPr>
              <a:spLocks noChangeArrowheads="1"/>
            </p:cNvSpPr>
            <p:nvPr/>
          </p:nvSpPr>
          <p:spPr bwMode="auto">
            <a:xfrm>
              <a:off x="3692" y="3840"/>
              <a:ext cx="832" cy="240"/>
            </a:xfrm>
            <a:prstGeom prst="rect">
              <a:avLst/>
            </a:prstGeom>
            <a:solidFill>
              <a:srgbClr val="FFFF00"/>
            </a:solidFill>
            <a:ln w="12700">
              <a:solidFill>
                <a:schemeClr val="tx2"/>
              </a:solidFill>
              <a:miter lim="800000"/>
              <a:headEnd/>
              <a:tailEnd/>
            </a:ln>
            <a:effectLst>
              <a:outerShdw dist="53882" dir="2700000" algn="ctr" rotWithShape="0">
                <a:schemeClr val="tx1">
                  <a:lumMod val="50000"/>
                  <a:lumOff val="50000"/>
                </a:schemeClr>
              </a:outer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en-US" sz="1200" dirty="0">
                  <a:latin typeface="华文仿宋" panose="02010600040101010101" pitchFamily="2" charset="-122"/>
                  <a:ea typeface="华文仿宋" panose="02010600040101010101" pitchFamily="2" charset="-122"/>
                </a:rPr>
                <a:t>搬运组</a:t>
              </a:r>
              <a:endParaRPr lang="zh-CN" altLang="en-US" sz="1800" dirty="0">
                <a:latin typeface="华文仿宋" panose="02010600040101010101" pitchFamily="2" charset="-122"/>
                <a:ea typeface="华文仿宋" panose="02010600040101010101" pitchFamily="2" charset="-122"/>
              </a:endParaRPr>
            </a:p>
          </p:txBody>
        </p:sp>
        <p:sp>
          <p:nvSpPr>
            <p:cNvPr id="31" name="Line 46">
              <a:extLst>
                <a:ext uri="{FF2B5EF4-FFF2-40B4-BE49-F238E27FC236}">
                  <a16:creationId xmlns:a16="http://schemas.microsoft.com/office/drawing/2014/main" id="{3B4E1298-22AC-47D6-A48A-107CA7B6D6E1}"/>
                </a:ext>
              </a:extLst>
            </p:cNvPr>
            <p:cNvSpPr>
              <a:spLocks noChangeShapeType="1"/>
            </p:cNvSpPr>
            <p:nvPr/>
          </p:nvSpPr>
          <p:spPr bwMode="auto">
            <a:xfrm>
              <a:off x="3536" y="2544"/>
              <a:ext cx="0" cy="1488"/>
            </a:xfrm>
            <a:prstGeom prst="line">
              <a:avLst/>
            </a:prstGeom>
            <a:noFill/>
            <a:ln w="12700">
              <a:solidFill>
                <a:schemeClr val="tx2"/>
              </a:solidFill>
              <a:round/>
              <a:headEnd/>
              <a:tailEn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47">
              <a:extLst>
                <a:ext uri="{FF2B5EF4-FFF2-40B4-BE49-F238E27FC236}">
                  <a16:creationId xmlns:a16="http://schemas.microsoft.com/office/drawing/2014/main" id="{BECE064D-8B22-404C-9E92-3EF583B25F2D}"/>
                </a:ext>
              </a:extLst>
            </p:cNvPr>
            <p:cNvSpPr>
              <a:spLocks noChangeShapeType="1"/>
            </p:cNvSpPr>
            <p:nvPr/>
          </p:nvSpPr>
          <p:spPr bwMode="auto">
            <a:xfrm>
              <a:off x="3536" y="4032"/>
              <a:ext cx="156" cy="0"/>
            </a:xfrm>
            <a:prstGeom prst="line">
              <a:avLst/>
            </a:prstGeom>
            <a:noFill/>
            <a:ln w="12700">
              <a:solidFill>
                <a:schemeClr val="tx2"/>
              </a:solidFill>
              <a:round/>
              <a:headEnd/>
              <a:tailEn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48">
              <a:extLst>
                <a:ext uri="{FF2B5EF4-FFF2-40B4-BE49-F238E27FC236}">
                  <a16:creationId xmlns:a16="http://schemas.microsoft.com/office/drawing/2014/main" id="{63769169-7AF2-4EF5-97DE-248E3CA8348C}"/>
                </a:ext>
              </a:extLst>
            </p:cNvPr>
            <p:cNvSpPr>
              <a:spLocks noChangeShapeType="1"/>
            </p:cNvSpPr>
            <p:nvPr/>
          </p:nvSpPr>
          <p:spPr bwMode="auto">
            <a:xfrm>
              <a:off x="3536" y="3648"/>
              <a:ext cx="156" cy="0"/>
            </a:xfrm>
            <a:prstGeom prst="line">
              <a:avLst/>
            </a:prstGeom>
            <a:noFill/>
            <a:ln w="12700">
              <a:solidFill>
                <a:schemeClr val="tx2"/>
              </a:solidFill>
              <a:round/>
              <a:headEnd/>
              <a:tailEn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49">
              <a:extLst>
                <a:ext uri="{FF2B5EF4-FFF2-40B4-BE49-F238E27FC236}">
                  <a16:creationId xmlns:a16="http://schemas.microsoft.com/office/drawing/2014/main" id="{3A7914F1-E44B-4CA1-B751-E92CE40DD920}"/>
                </a:ext>
              </a:extLst>
            </p:cNvPr>
            <p:cNvSpPr>
              <a:spLocks noChangeShapeType="1"/>
            </p:cNvSpPr>
            <p:nvPr/>
          </p:nvSpPr>
          <p:spPr bwMode="auto">
            <a:xfrm>
              <a:off x="3536" y="3312"/>
              <a:ext cx="156" cy="0"/>
            </a:xfrm>
            <a:prstGeom prst="line">
              <a:avLst/>
            </a:prstGeom>
            <a:noFill/>
            <a:ln w="12700">
              <a:solidFill>
                <a:schemeClr val="tx2"/>
              </a:solidFill>
              <a:round/>
              <a:headEnd/>
              <a:tailEn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50">
              <a:extLst>
                <a:ext uri="{FF2B5EF4-FFF2-40B4-BE49-F238E27FC236}">
                  <a16:creationId xmlns:a16="http://schemas.microsoft.com/office/drawing/2014/main" id="{83FF090F-0C2D-4CFE-B2D9-B14FC64DC2DE}"/>
                </a:ext>
              </a:extLst>
            </p:cNvPr>
            <p:cNvSpPr>
              <a:spLocks noChangeShapeType="1"/>
            </p:cNvSpPr>
            <p:nvPr/>
          </p:nvSpPr>
          <p:spPr bwMode="auto">
            <a:xfrm>
              <a:off x="3536" y="2544"/>
              <a:ext cx="156" cy="0"/>
            </a:xfrm>
            <a:prstGeom prst="line">
              <a:avLst/>
            </a:prstGeom>
            <a:noFill/>
            <a:ln w="12700">
              <a:solidFill>
                <a:schemeClr val="tx2"/>
              </a:solidFill>
              <a:round/>
              <a:headEnd/>
              <a:tailEn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6" name="Group 51">
              <a:extLst>
                <a:ext uri="{FF2B5EF4-FFF2-40B4-BE49-F238E27FC236}">
                  <a16:creationId xmlns:a16="http://schemas.microsoft.com/office/drawing/2014/main" id="{F7535BC2-896E-4155-AFA6-C0CD74059D2D}"/>
                </a:ext>
              </a:extLst>
            </p:cNvPr>
            <p:cNvGrpSpPr>
              <a:grpSpLocks/>
            </p:cNvGrpSpPr>
            <p:nvPr/>
          </p:nvGrpSpPr>
          <p:grpSpPr bwMode="auto">
            <a:xfrm>
              <a:off x="4732" y="2544"/>
              <a:ext cx="988" cy="1536"/>
              <a:chOff x="1056" y="2544"/>
              <a:chExt cx="912" cy="1536"/>
            </a:xfrm>
          </p:grpSpPr>
          <p:sp>
            <p:nvSpPr>
              <p:cNvPr id="89" name="Rectangle 52">
                <a:extLst>
                  <a:ext uri="{FF2B5EF4-FFF2-40B4-BE49-F238E27FC236}">
                    <a16:creationId xmlns:a16="http://schemas.microsoft.com/office/drawing/2014/main" id="{7EA8E788-3100-4D31-95AA-905026465844}"/>
                  </a:ext>
                </a:extLst>
              </p:cNvPr>
              <p:cNvSpPr>
                <a:spLocks noChangeArrowheads="1"/>
              </p:cNvSpPr>
              <p:nvPr/>
            </p:nvSpPr>
            <p:spPr bwMode="auto">
              <a:xfrm>
                <a:off x="1200" y="3168"/>
                <a:ext cx="768" cy="240"/>
              </a:xfrm>
              <a:prstGeom prst="rect">
                <a:avLst/>
              </a:prstGeom>
              <a:solidFill>
                <a:srgbClr val="FFFF00"/>
              </a:solidFill>
              <a:ln w="12700">
                <a:solidFill>
                  <a:schemeClr val="tx2"/>
                </a:solidFill>
                <a:miter lim="800000"/>
                <a:headEnd/>
                <a:tailEnd/>
              </a:ln>
              <a:effectLst>
                <a:outerShdw dist="53882" dir="2700000" algn="ctr" rotWithShape="0">
                  <a:schemeClr val="tx1">
                    <a:lumMod val="50000"/>
                    <a:lumOff val="50000"/>
                  </a:schemeClr>
                </a:outer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en-US" sz="1200">
                    <a:latin typeface="华文仿宋" panose="02010600040101010101" pitchFamily="2" charset="-122"/>
                    <a:ea typeface="华文仿宋" panose="02010600040101010101" pitchFamily="2" charset="-122"/>
                  </a:rPr>
                  <a:t>货车</a:t>
                </a:r>
                <a:endParaRPr lang="en-US" altLang="zh-CN" sz="1800">
                  <a:latin typeface="华文仿宋" panose="02010600040101010101" pitchFamily="2" charset="-122"/>
                  <a:ea typeface="华文仿宋" panose="02010600040101010101" pitchFamily="2" charset="-122"/>
                </a:endParaRPr>
              </a:p>
            </p:txBody>
          </p:sp>
          <p:sp>
            <p:nvSpPr>
              <p:cNvPr id="90" name="Rectangle 53">
                <a:extLst>
                  <a:ext uri="{FF2B5EF4-FFF2-40B4-BE49-F238E27FC236}">
                    <a16:creationId xmlns:a16="http://schemas.microsoft.com/office/drawing/2014/main" id="{A62FC4EC-4D52-48B2-92EF-E8A69598F5C5}"/>
                  </a:ext>
                </a:extLst>
              </p:cNvPr>
              <p:cNvSpPr>
                <a:spLocks noChangeArrowheads="1"/>
              </p:cNvSpPr>
              <p:nvPr/>
            </p:nvSpPr>
            <p:spPr bwMode="auto">
              <a:xfrm>
                <a:off x="1200" y="3504"/>
                <a:ext cx="768" cy="240"/>
              </a:xfrm>
              <a:prstGeom prst="rect">
                <a:avLst/>
              </a:prstGeom>
              <a:solidFill>
                <a:srgbClr val="FFFF00"/>
              </a:solidFill>
              <a:ln w="12700">
                <a:solidFill>
                  <a:schemeClr val="tx2"/>
                </a:solidFill>
                <a:miter lim="800000"/>
                <a:headEnd/>
                <a:tailEnd/>
              </a:ln>
              <a:effectLst>
                <a:outerShdw dist="53882" dir="2700000" algn="ctr" rotWithShape="0">
                  <a:schemeClr val="tx1">
                    <a:lumMod val="50000"/>
                    <a:lumOff val="50000"/>
                  </a:schemeClr>
                </a:outer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en-US" sz="1200">
                    <a:latin typeface="华文仿宋" panose="02010600040101010101" pitchFamily="2" charset="-122"/>
                    <a:ea typeface="华文仿宋" panose="02010600040101010101" pitchFamily="2" charset="-122"/>
                  </a:rPr>
                  <a:t>拖车</a:t>
                </a:r>
                <a:endParaRPr lang="en-US" altLang="zh-CN" sz="1800">
                  <a:latin typeface="华文仿宋" panose="02010600040101010101" pitchFamily="2" charset="-122"/>
                  <a:ea typeface="华文仿宋" panose="02010600040101010101" pitchFamily="2" charset="-122"/>
                </a:endParaRPr>
              </a:p>
            </p:txBody>
          </p:sp>
          <p:sp>
            <p:nvSpPr>
              <p:cNvPr id="91" name="Rectangle 54">
                <a:extLst>
                  <a:ext uri="{FF2B5EF4-FFF2-40B4-BE49-F238E27FC236}">
                    <a16:creationId xmlns:a16="http://schemas.microsoft.com/office/drawing/2014/main" id="{3B10C675-97A6-4392-98EF-04FD1CA8D90F}"/>
                  </a:ext>
                </a:extLst>
              </p:cNvPr>
              <p:cNvSpPr>
                <a:spLocks noChangeArrowheads="1"/>
              </p:cNvSpPr>
              <p:nvPr/>
            </p:nvSpPr>
            <p:spPr bwMode="auto">
              <a:xfrm>
                <a:off x="1200" y="3840"/>
                <a:ext cx="768" cy="240"/>
              </a:xfrm>
              <a:prstGeom prst="rect">
                <a:avLst/>
              </a:prstGeom>
              <a:solidFill>
                <a:srgbClr val="FFFF00"/>
              </a:solidFill>
              <a:ln w="12700">
                <a:solidFill>
                  <a:schemeClr val="tx2"/>
                </a:solidFill>
                <a:miter lim="800000"/>
                <a:headEnd/>
                <a:tailEnd/>
              </a:ln>
              <a:effectLst>
                <a:outerShdw dist="53882" dir="2700000" algn="ctr" rotWithShape="0">
                  <a:schemeClr val="tx1">
                    <a:lumMod val="50000"/>
                    <a:lumOff val="50000"/>
                  </a:schemeClr>
                </a:outer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en-US" sz="1200">
                    <a:latin typeface="华文仿宋" panose="02010600040101010101" pitchFamily="2" charset="-122"/>
                    <a:ea typeface="华文仿宋" panose="02010600040101010101" pitchFamily="2" charset="-122"/>
                  </a:rPr>
                  <a:t>小轿车</a:t>
                </a:r>
                <a:endParaRPr lang="en-US" altLang="zh-CN" sz="1800">
                  <a:latin typeface="华文仿宋" panose="02010600040101010101" pitchFamily="2" charset="-122"/>
                  <a:ea typeface="华文仿宋" panose="02010600040101010101" pitchFamily="2" charset="-122"/>
                </a:endParaRPr>
              </a:p>
            </p:txBody>
          </p:sp>
          <p:sp>
            <p:nvSpPr>
              <p:cNvPr id="92" name="Line 55">
                <a:extLst>
                  <a:ext uri="{FF2B5EF4-FFF2-40B4-BE49-F238E27FC236}">
                    <a16:creationId xmlns:a16="http://schemas.microsoft.com/office/drawing/2014/main" id="{9336E9D6-F88B-4ED6-9307-E15D20830668}"/>
                  </a:ext>
                </a:extLst>
              </p:cNvPr>
              <p:cNvSpPr>
                <a:spLocks noChangeShapeType="1"/>
              </p:cNvSpPr>
              <p:nvPr/>
            </p:nvSpPr>
            <p:spPr bwMode="auto">
              <a:xfrm>
                <a:off x="1056" y="2544"/>
                <a:ext cx="0" cy="1488"/>
              </a:xfrm>
              <a:prstGeom prst="line">
                <a:avLst/>
              </a:prstGeom>
              <a:noFill/>
              <a:ln w="12700">
                <a:solidFill>
                  <a:schemeClr val="tx2"/>
                </a:solidFill>
                <a:round/>
                <a:headEnd/>
                <a:tailEn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93" name="Line 56">
                <a:extLst>
                  <a:ext uri="{FF2B5EF4-FFF2-40B4-BE49-F238E27FC236}">
                    <a16:creationId xmlns:a16="http://schemas.microsoft.com/office/drawing/2014/main" id="{65DA32BF-2D69-4BB6-BF48-4DD90AE76367}"/>
                  </a:ext>
                </a:extLst>
              </p:cNvPr>
              <p:cNvSpPr>
                <a:spLocks noChangeShapeType="1"/>
              </p:cNvSpPr>
              <p:nvPr/>
            </p:nvSpPr>
            <p:spPr bwMode="auto">
              <a:xfrm>
                <a:off x="1056" y="4032"/>
                <a:ext cx="144" cy="0"/>
              </a:xfrm>
              <a:prstGeom prst="line">
                <a:avLst/>
              </a:prstGeom>
              <a:noFill/>
              <a:ln w="12700">
                <a:solidFill>
                  <a:schemeClr val="tx2"/>
                </a:solidFill>
                <a:round/>
                <a:headEnd/>
                <a:tailEn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94" name="Line 57">
                <a:extLst>
                  <a:ext uri="{FF2B5EF4-FFF2-40B4-BE49-F238E27FC236}">
                    <a16:creationId xmlns:a16="http://schemas.microsoft.com/office/drawing/2014/main" id="{C263ACA7-310F-4E09-9D0B-7D950F4F5926}"/>
                  </a:ext>
                </a:extLst>
              </p:cNvPr>
              <p:cNvSpPr>
                <a:spLocks noChangeShapeType="1"/>
              </p:cNvSpPr>
              <p:nvPr/>
            </p:nvSpPr>
            <p:spPr bwMode="auto">
              <a:xfrm>
                <a:off x="1056" y="3648"/>
                <a:ext cx="144" cy="0"/>
              </a:xfrm>
              <a:prstGeom prst="line">
                <a:avLst/>
              </a:prstGeom>
              <a:noFill/>
              <a:ln w="12700">
                <a:solidFill>
                  <a:schemeClr val="tx2"/>
                </a:solidFill>
                <a:round/>
                <a:headEnd/>
                <a:tailEn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95" name="Line 58">
                <a:extLst>
                  <a:ext uri="{FF2B5EF4-FFF2-40B4-BE49-F238E27FC236}">
                    <a16:creationId xmlns:a16="http://schemas.microsoft.com/office/drawing/2014/main" id="{5DFF3575-3383-4A3F-8837-9E678AAD9EDB}"/>
                  </a:ext>
                </a:extLst>
              </p:cNvPr>
              <p:cNvSpPr>
                <a:spLocks noChangeShapeType="1"/>
              </p:cNvSpPr>
              <p:nvPr/>
            </p:nvSpPr>
            <p:spPr bwMode="auto">
              <a:xfrm>
                <a:off x="1056" y="3312"/>
                <a:ext cx="144" cy="0"/>
              </a:xfrm>
              <a:prstGeom prst="line">
                <a:avLst/>
              </a:prstGeom>
              <a:noFill/>
              <a:ln w="12700">
                <a:solidFill>
                  <a:schemeClr val="tx2"/>
                </a:solidFill>
                <a:round/>
                <a:headEnd/>
                <a:tailEn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96" name="Line 59">
                <a:extLst>
                  <a:ext uri="{FF2B5EF4-FFF2-40B4-BE49-F238E27FC236}">
                    <a16:creationId xmlns:a16="http://schemas.microsoft.com/office/drawing/2014/main" id="{341A6AE1-C6D6-4138-8CDF-E93298F5CC91}"/>
                  </a:ext>
                </a:extLst>
              </p:cNvPr>
              <p:cNvSpPr>
                <a:spLocks noChangeShapeType="1"/>
              </p:cNvSpPr>
              <p:nvPr/>
            </p:nvSpPr>
            <p:spPr bwMode="auto">
              <a:xfrm>
                <a:off x="1056" y="2544"/>
                <a:ext cx="144" cy="0"/>
              </a:xfrm>
              <a:prstGeom prst="line">
                <a:avLst/>
              </a:prstGeom>
              <a:noFill/>
              <a:ln w="12700">
                <a:solidFill>
                  <a:schemeClr val="tx2"/>
                </a:solidFill>
                <a:round/>
                <a:headEnd/>
                <a:tailEn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37" name="Object 60">
              <a:extLst>
                <a:ext uri="{FF2B5EF4-FFF2-40B4-BE49-F238E27FC236}">
                  <a16:creationId xmlns:a16="http://schemas.microsoft.com/office/drawing/2014/main" id="{52577024-45A8-44A5-93F6-0232E794EE2C}"/>
                </a:ext>
              </a:extLst>
            </p:cNvPr>
            <p:cNvGraphicFramePr>
              <a:graphicFrameLocks noChangeAspect="1"/>
            </p:cNvGraphicFramePr>
            <p:nvPr/>
          </p:nvGraphicFramePr>
          <p:xfrm>
            <a:off x="4831" y="2640"/>
            <a:ext cx="1132" cy="439"/>
          </p:xfrm>
          <a:graphic>
            <a:graphicData uri="http://schemas.openxmlformats.org/presentationml/2006/ole">
              <mc:AlternateContent xmlns:mc="http://schemas.openxmlformats.org/markup-compatibility/2006">
                <mc:Choice xmlns:v="urn:schemas-microsoft-com:vml" Requires="v">
                  <p:oleObj spid="_x0000_s12659" name="Clip" r:id="rId6" imgW="1797710" imgH="696773" progId="">
                    <p:embed/>
                  </p:oleObj>
                </mc:Choice>
                <mc:Fallback>
                  <p:oleObj name="Clip" r:id="rId6" imgW="1797710" imgH="696773" progId="">
                    <p:embed/>
                    <p:pic>
                      <p:nvPicPr>
                        <p:cNvPr id="45097" name="Object 60">
                          <a:extLst>
                            <a:ext uri="{FF2B5EF4-FFF2-40B4-BE49-F238E27FC236}">
                              <a16:creationId xmlns:a16="http://schemas.microsoft.com/office/drawing/2014/main" id="{7422F3B3-1363-4C14-94EF-329E0C4284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31" y="2640"/>
                          <a:ext cx="1132"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 name="Object 61">
              <a:extLst>
                <a:ext uri="{FF2B5EF4-FFF2-40B4-BE49-F238E27FC236}">
                  <a16:creationId xmlns:a16="http://schemas.microsoft.com/office/drawing/2014/main" id="{91730A32-A118-47CD-8930-2C22DEAF439F}"/>
                </a:ext>
              </a:extLst>
            </p:cNvPr>
            <p:cNvGraphicFramePr>
              <a:graphicFrameLocks noChangeAspect="1"/>
            </p:cNvGraphicFramePr>
            <p:nvPr/>
          </p:nvGraphicFramePr>
          <p:xfrm>
            <a:off x="2782" y="2642"/>
            <a:ext cx="634" cy="624"/>
          </p:xfrm>
          <a:graphic>
            <a:graphicData uri="http://schemas.openxmlformats.org/presentationml/2006/ole">
              <mc:AlternateContent xmlns:mc="http://schemas.openxmlformats.org/markup-compatibility/2006">
                <mc:Choice xmlns:v="urn:schemas-microsoft-com:vml" Requires="v">
                  <p:oleObj spid="_x0000_s12660" name="Clip" r:id="rId8" imgW="1313993" imgH="1633118" progId="">
                    <p:embed/>
                  </p:oleObj>
                </mc:Choice>
                <mc:Fallback>
                  <p:oleObj name="Clip" r:id="rId8" imgW="1313993" imgH="1633118" progId="">
                    <p:embed/>
                    <p:pic>
                      <p:nvPicPr>
                        <p:cNvPr id="45098" name="Object 61">
                          <a:extLst>
                            <a:ext uri="{FF2B5EF4-FFF2-40B4-BE49-F238E27FC236}">
                              <a16:creationId xmlns:a16="http://schemas.microsoft.com/office/drawing/2014/main" id="{960175AF-3DF8-473E-80D0-5393DAE1FD2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82" y="2642"/>
                          <a:ext cx="634"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9" name="Group 62">
              <a:extLst>
                <a:ext uri="{FF2B5EF4-FFF2-40B4-BE49-F238E27FC236}">
                  <a16:creationId xmlns:a16="http://schemas.microsoft.com/office/drawing/2014/main" id="{B8248E53-8052-4B5E-A6CB-9F035C9C5115}"/>
                </a:ext>
              </a:extLst>
            </p:cNvPr>
            <p:cNvGrpSpPr>
              <a:grpSpLocks/>
            </p:cNvGrpSpPr>
            <p:nvPr/>
          </p:nvGrpSpPr>
          <p:grpSpPr bwMode="auto">
            <a:xfrm>
              <a:off x="1508" y="2688"/>
              <a:ext cx="728" cy="382"/>
              <a:chOff x="1870" y="2370"/>
              <a:chExt cx="531" cy="190"/>
            </a:xfrm>
          </p:grpSpPr>
          <p:sp>
            <p:nvSpPr>
              <p:cNvPr id="52" name="Freeform 63">
                <a:extLst>
                  <a:ext uri="{FF2B5EF4-FFF2-40B4-BE49-F238E27FC236}">
                    <a16:creationId xmlns:a16="http://schemas.microsoft.com/office/drawing/2014/main" id="{5AB0E566-0826-4888-A4C7-10A758A531EC}"/>
                  </a:ext>
                </a:extLst>
              </p:cNvPr>
              <p:cNvSpPr>
                <a:spLocks/>
              </p:cNvSpPr>
              <p:nvPr/>
            </p:nvSpPr>
            <p:spPr bwMode="auto">
              <a:xfrm>
                <a:off x="2186" y="2383"/>
                <a:ext cx="152" cy="173"/>
              </a:xfrm>
              <a:custGeom>
                <a:avLst/>
                <a:gdLst>
                  <a:gd name="T0" fmla="*/ 0 w 152"/>
                  <a:gd name="T1" fmla="*/ 70 h 173"/>
                  <a:gd name="T2" fmla="*/ 151 w 152"/>
                  <a:gd name="T3" fmla="*/ 0 h 173"/>
                  <a:gd name="T4" fmla="*/ 151 w 152"/>
                  <a:gd name="T5" fmla="*/ 80 h 173"/>
                  <a:gd name="T6" fmla="*/ 0 w 152"/>
                  <a:gd name="T7" fmla="*/ 172 h 173"/>
                  <a:gd name="T8" fmla="*/ 0 w 152"/>
                  <a:gd name="T9" fmla="*/ 70 h 1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173">
                    <a:moveTo>
                      <a:pt x="0" y="70"/>
                    </a:moveTo>
                    <a:lnTo>
                      <a:pt x="151" y="0"/>
                    </a:lnTo>
                    <a:lnTo>
                      <a:pt x="151" y="80"/>
                    </a:lnTo>
                    <a:lnTo>
                      <a:pt x="0" y="172"/>
                    </a:lnTo>
                    <a:lnTo>
                      <a:pt x="0" y="70"/>
                    </a:lnTo>
                  </a:path>
                </a:pathLst>
              </a:custGeom>
              <a:solidFill>
                <a:srgbClr val="919191"/>
              </a:solidFill>
              <a:ln w="12700" cap="rnd" cmpd="sng">
                <a:solidFill>
                  <a:srgbClr val="676767"/>
                </a:solidFill>
                <a:prstDash val="solid"/>
                <a:round/>
                <a:headEnd type="none" w="med" len="med"/>
                <a:tailEnd type="none" w="med" len="med"/>
              </a:ln>
            </p:spPr>
            <p:txBody>
              <a:bodyPr/>
              <a:lstStyle/>
              <a:p>
                <a:endParaRPr lang="zh-CN" altLang="en-US"/>
              </a:p>
            </p:txBody>
          </p:sp>
          <p:grpSp>
            <p:nvGrpSpPr>
              <p:cNvPr id="53" name="Group 64">
                <a:extLst>
                  <a:ext uri="{FF2B5EF4-FFF2-40B4-BE49-F238E27FC236}">
                    <a16:creationId xmlns:a16="http://schemas.microsoft.com/office/drawing/2014/main" id="{250FC1CD-4F9B-47DD-B5C1-A3675BC77295}"/>
                  </a:ext>
                </a:extLst>
              </p:cNvPr>
              <p:cNvGrpSpPr>
                <a:grpSpLocks/>
              </p:cNvGrpSpPr>
              <p:nvPr/>
            </p:nvGrpSpPr>
            <p:grpSpPr bwMode="auto">
              <a:xfrm>
                <a:off x="2324" y="2481"/>
                <a:ext cx="16" cy="38"/>
                <a:chOff x="2324" y="2481"/>
                <a:chExt cx="16" cy="38"/>
              </a:xfrm>
            </p:grpSpPr>
            <p:sp>
              <p:nvSpPr>
                <p:cNvPr id="87" name="Freeform 65">
                  <a:extLst>
                    <a:ext uri="{FF2B5EF4-FFF2-40B4-BE49-F238E27FC236}">
                      <a16:creationId xmlns:a16="http://schemas.microsoft.com/office/drawing/2014/main" id="{8CFA6949-0592-4BBE-8482-A11C8374585E}"/>
                    </a:ext>
                  </a:extLst>
                </p:cNvPr>
                <p:cNvSpPr>
                  <a:spLocks/>
                </p:cNvSpPr>
                <p:nvPr/>
              </p:nvSpPr>
              <p:spPr bwMode="auto">
                <a:xfrm>
                  <a:off x="2324" y="2486"/>
                  <a:ext cx="8" cy="33"/>
                </a:xfrm>
                <a:custGeom>
                  <a:avLst/>
                  <a:gdLst>
                    <a:gd name="T0" fmla="*/ 0 w 8"/>
                    <a:gd name="T1" fmla="*/ 31 h 33"/>
                    <a:gd name="T2" fmla="*/ 0 w 8"/>
                    <a:gd name="T3" fmla="*/ 0 h 33"/>
                    <a:gd name="T4" fmla="*/ 7 w 8"/>
                    <a:gd name="T5" fmla="*/ 0 h 33"/>
                    <a:gd name="T6" fmla="*/ 7 w 8"/>
                    <a:gd name="T7" fmla="*/ 32 h 33"/>
                    <a:gd name="T8" fmla="*/ 0 w 8"/>
                    <a:gd name="T9" fmla="*/ 31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33">
                      <a:moveTo>
                        <a:pt x="0" y="31"/>
                      </a:moveTo>
                      <a:lnTo>
                        <a:pt x="0" y="0"/>
                      </a:lnTo>
                      <a:lnTo>
                        <a:pt x="7" y="0"/>
                      </a:lnTo>
                      <a:lnTo>
                        <a:pt x="7" y="32"/>
                      </a:lnTo>
                      <a:lnTo>
                        <a:pt x="0" y="31"/>
                      </a:lnTo>
                    </a:path>
                  </a:pathLst>
                </a:custGeom>
                <a:solidFill>
                  <a:srgbClr val="DADADA"/>
                </a:solidFill>
                <a:ln w="12700" cap="rnd" cmpd="sng">
                  <a:solidFill>
                    <a:srgbClr val="676767"/>
                  </a:solidFill>
                  <a:prstDash val="solid"/>
                  <a:round/>
                  <a:headEnd type="none" w="med" len="med"/>
                  <a:tailEnd type="none" w="med" len="med"/>
                </a:ln>
              </p:spPr>
              <p:txBody>
                <a:bodyPr/>
                <a:lstStyle/>
                <a:p>
                  <a:endParaRPr lang="zh-CN" altLang="en-US"/>
                </a:p>
              </p:txBody>
            </p:sp>
            <p:sp>
              <p:nvSpPr>
                <p:cNvPr id="88" name="Freeform 66">
                  <a:extLst>
                    <a:ext uri="{FF2B5EF4-FFF2-40B4-BE49-F238E27FC236}">
                      <a16:creationId xmlns:a16="http://schemas.microsoft.com/office/drawing/2014/main" id="{97F20885-9951-4FFC-8D86-6C207894E3D1}"/>
                    </a:ext>
                  </a:extLst>
                </p:cNvPr>
                <p:cNvSpPr>
                  <a:spLocks/>
                </p:cNvSpPr>
                <p:nvPr/>
              </p:nvSpPr>
              <p:spPr bwMode="auto">
                <a:xfrm>
                  <a:off x="2331" y="2481"/>
                  <a:ext cx="9" cy="38"/>
                </a:xfrm>
                <a:custGeom>
                  <a:avLst/>
                  <a:gdLst>
                    <a:gd name="T0" fmla="*/ 0 w 9"/>
                    <a:gd name="T1" fmla="*/ 37 h 38"/>
                    <a:gd name="T2" fmla="*/ 8 w 9"/>
                    <a:gd name="T3" fmla="*/ 30 h 38"/>
                    <a:gd name="T4" fmla="*/ 8 w 9"/>
                    <a:gd name="T5" fmla="*/ 0 h 38"/>
                    <a:gd name="T6" fmla="*/ 1 w 9"/>
                    <a:gd name="T7" fmla="*/ 5 h 3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38">
                      <a:moveTo>
                        <a:pt x="0" y="37"/>
                      </a:moveTo>
                      <a:lnTo>
                        <a:pt x="8" y="30"/>
                      </a:lnTo>
                      <a:lnTo>
                        <a:pt x="8" y="0"/>
                      </a:lnTo>
                      <a:lnTo>
                        <a:pt x="1" y="5"/>
                      </a:lnTo>
                    </a:path>
                  </a:pathLst>
                </a:custGeom>
                <a:solidFill>
                  <a:srgbClr val="919191"/>
                </a:solidFill>
                <a:ln w="12700" cap="rnd" cmpd="sng">
                  <a:solidFill>
                    <a:srgbClr val="676767"/>
                  </a:solidFill>
                  <a:prstDash val="solid"/>
                  <a:round/>
                  <a:headEnd type="none" w="med" len="med"/>
                  <a:tailEnd type="none" w="med" len="med"/>
                </a:ln>
              </p:spPr>
              <p:txBody>
                <a:bodyPr/>
                <a:lstStyle/>
                <a:p>
                  <a:endParaRPr lang="zh-CN" altLang="en-US"/>
                </a:p>
              </p:txBody>
            </p:sp>
          </p:grpSp>
          <p:grpSp>
            <p:nvGrpSpPr>
              <p:cNvPr id="54" name="Group 67">
                <a:extLst>
                  <a:ext uri="{FF2B5EF4-FFF2-40B4-BE49-F238E27FC236}">
                    <a16:creationId xmlns:a16="http://schemas.microsoft.com/office/drawing/2014/main" id="{F687931B-1FD3-44B8-A827-B6FDB910A989}"/>
                  </a:ext>
                </a:extLst>
              </p:cNvPr>
              <p:cNvGrpSpPr>
                <a:grpSpLocks/>
              </p:cNvGrpSpPr>
              <p:nvPr/>
            </p:nvGrpSpPr>
            <p:grpSpPr bwMode="auto">
              <a:xfrm>
                <a:off x="2356" y="2461"/>
                <a:ext cx="14" cy="37"/>
                <a:chOff x="2356" y="2461"/>
                <a:chExt cx="14" cy="37"/>
              </a:xfrm>
            </p:grpSpPr>
            <p:sp>
              <p:nvSpPr>
                <p:cNvPr id="85" name="Freeform 68">
                  <a:extLst>
                    <a:ext uri="{FF2B5EF4-FFF2-40B4-BE49-F238E27FC236}">
                      <a16:creationId xmlns:a16="http://schemas.microsoft.com/office/drawing/2014/main" id="{EADDF4A5-8510-4D44-B659-7EEE1AFE1E44}"/>
                    </a:ext>
                  </a:extLst>
                </p:cNvPr>
                <p:cNvSpPr>
                  <a:spLocks/>
                </p:cNvSpPr>
                <p:nvPr/>
              </p:nvSpPr>
              <p:spPr bwMode="auto">
                <a:xfrm>
                  <a:off x="2356" y="2464"/>
                  <a:ext cx="8" cy="34"/>
                </a:xfrm>
                <a:custGeom>
                  <a:avLst/>
                  <a:gdLst>
                    <a:gd name="T0" fmla="*/ 0 w 8"/>
                    <a:gd name="T1" fmla="*/ 32 h 34"/>
                    <a:gd name="T2" fmla="*/ 0 w 8"/>
                    <a:gd name="T3" fmla="*/ 0 h 34"/>
                    <a:gd name="T4" fmla="*/ 7 w 8"/>
                    <a:gd name="T5" fmla="*/ 0 h 34"/>
                    <a:gd name="T6" fmla="*/ 7 w 8"/>
                    <a:gd name="T7" fmla="*/ 33 h 34"/>
                    <a:gd name="T8" fmla="*/ 0 w 8"/>
                    <a:gd name="T9" fmla="*/ 32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34">
                      <a:moveTo>
                        <a:pt x="0" y="32"/>
                      </a:moveTo>
                      <a:lnTo>
                        <a:pt x="0" y="0"/>
                      </a:lnTo>
                      <a:lnTo>
                        <a:pt x="7" y="0"/>
                      </a:lnTo>
                      <a:lnTo>
                        <a:pt x="7" y="33"/>
                      </a:lnTo>
                      <a:lnTo>
                        <a:pt x="0" y="32"/>
                      </a:lnTo>
                    </a:path>
                  </a:pathLst>
                </a:custGeom>
                <a:solidFill>
                  <a:srgbClr val="DADADA"/>
                </a:solidFill>
                <a:ln w="12700" cap="rnd" cmpd="sng">
                  <a:solidFill>
                    <a:srgbClr val="676767"/>
                  </a:solidFill>
                  <a:prstDash val="solid"/>
                  <a:round/>
                  <a:headEnd type="none" w="med" len="med"/>
                  <a:tailEnd type="none" w="med" len="med"/>
                </a:ln>
              </p:spPr>
              <p:txBody>
                <a:bodyPr/>
                <a:lstStyle/>
                <a:p>
                  <a:endParaRPr lang="zh-CN" altLang="en-US"/>
                </a:p>
              </p:txBody>
            </p:sp>
            <p:sp>
              <p:nvSpPr>
                <p:cNvPr id="86" name="Freeform 69">
                  <a:extLst>
                    <a:ext uri="{FF2B5EF4-FFF2-40B4-BE49-F238E27FC236}">
                      <a16:creationId xmlns:a16="http://schemas.microsoft.com/office/drawing/2014/main" id="{588310E2-81A8-462E-A1C4-2A23555C2373}"/>
                    </a:ext>
                  </a:extLst>
                </p:cNvPr>
                <p:cNvSpPr>
                  <a:spLocks/>
                </p:cNvSpPr>
                <p:nvPr/>
              </p:nvSpPr>
              <p:spPr bwMode="auto">
                <a:xfrm>
                  <a:off x="2362" y="2461"/>
                  <a:ext cx="8" cy="37"/>
                </a:xfrm>
                <a:custGeom>
                  <a:avLst/>
                  <a:gdLst>
                    <a:gd name="T0" fmla="*/ 0 w 8"/>
                    <a:gd name="T1" fmla="*/ 36 h 37"/>
                    <a:gd name="T2" fmla="*/ 7 w 8"/>
                    <a:gd name="T3" fmla="*/ 29 h 37"/>
                    <a:gd name="T4" fmla="*/ 7 w 8"/>
                    <a:gd name="T5" fmla="*/ 0 h 37"/>
                    <a:gd name="T6" fmla="*/ 2 w 8"/>
                    <a:gd name="T7" fmla="*/ 4 h 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37">
                      <a:moveTo>
                        <a:pt x="0" y="36"/>
                      </a:moveTo>
                      <a:lnTo>
                        <a:pt x="7" y="29"/>
                      </a:lnTo>
                      <a:lnTo>
                        <a:pt x="7" y="0"/>
                      </a:lnTo>
                      <a:lnTo>
                        <a:pt x="2" y="4"/>
                      </a:lnTo>
                    </a:path>
                  </a:pathLst>
                </a:custGeom>
                <a:solidFill>
                  <a:srgbClr val="919191"/>
                </a:solidFill>
                <a:ln w="12700" cap="rnd" cmpd="sng">
                  <a:solidFill>
                    <a:srgbClr val="676767"/>
                  </a:solidFill>
                  <a:prstDash val="solid"/>
                  <a:round/>
                  <a:headEnd type="none" w="med" len="med"/>
                  <a:tailEnd type="none" w="med" len="med"/>
                </a:ln>
              </p:spPr>
              <p:txBody>
                <a:bodyPr/>
                <a:lstStyle/>
                <a:p>
                  <a:endParaRPr lang="zh-CN" altLang="en-US"/>
                </a:p>
              </p:txBody>
            </p:sp>
          </p:grpSp>
          <p:grpSp>
            <p:nvGrpSpPr>
              <p:cNvPr id="55" name="Group 70">
                <a:extLst>
                  <a:ext uri="{FF2B5EF4-FFF2-40B4-BE49-F238E27FC236}">
                    <a16:creationId xmlns:a16="http://schemas.microsoft.com/office/drawing/2014/main" id="{D3788275-EC61-4959-8CDA-94C170B221BB}"/>
                  </a:ext>
                </a:extLst>
              </p:cNvPr>
              <p:cNvGrpSpPr>
                <a:grpSpLocks/>
              </p:cNvGrpSpPr>
              <p:nvPr/>
            </p:nvGrpSpPr>
            <p:grpSpPr bwMode="auto">
              <a:xfrm>
                <a:off x="2291" y="2503"/>
                <a:ext cx="15" cy="37"/>
                <a:chOff x="2291" y="2503"/>
                <a:chExt cx="15" cy="37"/>
              </a:xfrm>
            </p:grpSpPr>
            <p:sp>
              <p:nvSpPr>
                <p:cNvPr id="83" name="Freeform 71">
                  <a:extLst>
                    <a:ext uri="{FF2B5EF4-FFF2-40B4-BE49-F238E27FC236}">
                      <a16:creationId xmlns:a16="http://schemas.microsoft.com/office/drawing/2014/main" id="{70D51A9B-9CBC-45AA-879F-DBBDC0AA1C76}"/>
                    </a:ext>
                  </a:extLst>
                </p:cNvPr>
                <p:cNvSpPr>
                  <a:spLocks/>
                </p:cNvSpPr>
                <p:nvPr/>
              </p:nvSpPr>
              <p:spPr bwMode="auto">
                <a:xfrm>
                  <a:off x="2291" y="2506"/>
                  <a:ext cx="7" cy="34"/>
                </a:xfrm>
                <a:custGeom>
                  <a:avLst/>
                  <a:gdLst>
                    <a:gd name="T0" fmla="*/ 0 w 7"/>
                    <a:gd name="T1" fmla="*/ 32 h 34"/>
                    <a:gd name="T2" fmla="*/ 0 w 7"/>
                    <a:gd name="T3" fmla="*/ 0 h 34"/>
                    <a:gd name="T4" fmla="*/ 6 w 7"/>
                    <a:gd name="T5" fmla="*/ 0 h 34"/>
                    <a:gd name="T6" fmla="*/ 6 w 7"/>
                    <a:gd name="T7" fmla="*/ 33 h 34"/>
                    <a:gd name="T8" fmla="*/ 0 w 7"/>
                    <a:gd name="T9" fmla="*/ 32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34">
                      <a:moveTo>
                        <a:pt x="0" y="32"/>
                      </a:moveTo>
                      <a:lnTo>
                        <a:pt x="0" y="0"/>
                      </a:lnTo>
                      <a:lnTo>
                        <a:pt x="6" y="0"/>
                      </a:lnTo>
                      <a:lnTo>
                        <a:pt x="6" y="33"/>
                      </a:lnTo>
                      <a:lnTo>
                        <a:pt x="0" y="32"/>
                      </a:lnTo>
                    </a:path>
                  </a:pathLst>
                </a:custGeom>
                <a:solidFill>
                  <a:srgbClr val="DADADA"/>
                </a:solidFill>
                <a:ln w="12700" cap="rnd" cmpd="sng">
                  <a:solidFill>
                    <a:srgbClr val="676767"/>
                  </a:solidFill>
                  <a:prstDash val="solid"/>
                  <a:round/>
                  <a:headEnd type="none" w="med" len="med"/>
                  <a:tailEnd type="none" w="med" len="med"/>
                </a:ln>
              </p:spPr>
              <p:txBody>
                <a:bodyPr/>
                <a:lstStyle/>
                <a:p>
                  <a:endParaRPr lang="zh-CN" altLang="en-US"/>
                </a:p>
              </p:txBody>
            </p:sp>
            <p:sp>
              <p:nvSpPr>
                <p:cNvPr id="84" name="Freeform 72">
                  <a:extLst>
                    <a:ext uri="{FF2B5EF4-FFF2-40B4-BE49-F238E27FC236}">
                      <a16:creationId xmlns:a16="http://schemas.microsoft.com/office/drawing/2014/main" id="{86CEB5CE-98B1-4098-883D-F7A5BB72FE3A}"/>
                    </a:ext>
                  </a:extLst>
                </p:cNvPr>
                <p:cNvSpPr>
                  <a:spLocks/>
                </p:cNvSpPr>
                <p:nvPr/>
              </p:nvSpPr>
              <p:spPr bwMode="auto">
                <a:xfrm>
                  <a:off x="2297" y="2503"/>
                  <a:ext cx="9" cy="37"/>
                </a:xfrm>
                <a:custGeom>
                  <a:avLst/>
                  <a:gdLst>
                    <a:gd name="T0" fmla="*/ 0 w 9"/>
                    <a:gd name="T1" fmla="*/ 36 h 37"/>
                    <a:gd name="T2" fmla="*/ 8 w 9"/>
                    <a:gd name="T3" fmla="*/ 29 h 37"/>
                    <a:gd name="T4" fmla="*/ 8 w 9"/>
                    <a:gd name="T5" fmla="*/ 0 h 37"/>
                    <a:gd name="T6" fmla="*/ 1 w 9"/>
                    <a:gd name="T7" fmla="*/ 4 h 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37">
                      <a:moveTo>
                        <a:pt x="0" y="36"/>
                      </a:moveTo>
                      <a:lnTo>
                        <a:pt x="8" y="29"/>
                      </a:lnTo>
                      <a:lnTo>
                        <a:pt x="8" y="0"/>
                      </a:lnTo>
                      <a:lnTo>
                        <a:pt x="1" y="4"/>
                      </a:lnTo>
                    </a:path>
                  </a:pathLst>
                </a:custGeom>
                <a:solidFill>
                  <a:srgbClr val="919191"/>
                </a:solidFill>
                <a:ln w="12700" cap="rnd" cmpd="sng">
                  <a:solidFill>
                    <a:srgbClr val="676767"/>
                  </a:solidFill>
                  <a:prstDash val="solid"/>
                  <a:round/>
                  <a:headEnd type="none" w="med" len="med"/>
                  <a:tailEnd type="none" w="med" len="med"/>
                </a:ln>
              </p:spPr>
              <p:txBody>
                <a:bodyPr/>
                <a:lstStyle/>
                <a:p>
                  <a:endParaRPr lang="zh-CN" altLang="en-US"/>
                </a:p>
              </p:txBody>
            </p:sp>
          </p:grpSp>
          <p:grpSp>
            <p:nvGrpSpPr>
              <p:cNvPr id="56" name="Group 73">
                <a:extLst>
                  <a:ext uri="{FF2B5EF4-FFF2-40B4-BE49-F238E27FC236}">
                    <a16:creationId xmlns:a16="http://schemas.microsoft.com/office/drawing/2014/main" id="{506B8EF8-D919-4E90-BEE3-B5D66231225D}"/>
                  </a:ext>
                </a:extLst>
              </p:cNvPr>
              <p:cNvGrpSpPr>
                <a:grpSpLocks/>
              </p:cNvGrpSpPr>
              <p:nvPr/>
            </p:nvGrpSpPr>
            <p:grpSpPr bwMode="auto">
              <a:xfrm>
                <a:off x="2385" y="2443"/>
                <a:ext cx="14" cy="34"/>
                <a:chOff x="2385" y="2443"/>
                <a:chExt cx="14" cy="34"/>
              </a:xfrm>
            </p:grpSpPr>
            <p:sp>
              <p:nvSpPr>
                <p:cNvPr id="81" name="Freeform 74">
                  <a:extLst>
                    <a:ext uri="{FF2B5EF4-FFF2-40B4-BE49-F238E27FC236}">
                      <a16:creationId xmlns:a16="http://schemas.microsoft.com/office/drawing/2014/main" id="{22630FCC-1A35-49C1-BD32-14D1863F50A8}"/>
                    </a:ext>
                  </a:extLst>
                </p:cNvPr>
                <p:cNvSpPr>
                  <a:spLocks/>
                </p:cNvSpPr>
                <p:nvPr/>
              </p:nvSpPr>
              <p:spPr bwMode="auto">
                <a:xfrm>
                  <a:off x="2385" y="2443"/>
                  <a:ext cx="7" cy="34"/>
                </a:xfrm>
                <a:custGeom>
                  <a:avLst/>
                  <a:gdLst>
                    <a:gd name="T0" fmla="*/ 0 w 7"/>
                    <a:gd name="T1" fmla="*/ 32 h 34"/>
                    <a:gd name="T2" fmla="*/ 0 w 7"/>
                    <a:gd name="T3" fmla="*/ 0 h 34"/>
                    <a:gd name="T4" fmla="*/ 6 w 7"/>
                    <a:gd name="T5" fmla="*/ 0 h 34"/>
                    <a:gd name="T6" fmla="*/ 6 w 7"/>
                    <a:gd name="T7" fmla="*/ 33 h 34"/>
                    <a:gd name="T8" fmla="*/ 0 w 7"/>
                    <a:gd name="T9" fmla="*/ 32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34">
                      <a:moveTo>
                        <a:pt x="0" y="32"/>
                      </a:moveTo>
                      <a:lnTo>
                        <a:pt x="0" y="0"/>
                      </a:lnTo>
                      <a:lnTo>
                        <a:pt x="6" y="0"/>
                      </a:lnTo>
                      <a:lnTo>
                        <a:pt x="6" y="33"/>
                      </a:lnTo>
                      <a:lnTo>
                        <a:pt x="0" y="32"/>
                      </a:lnTo>
                    </a:path>
                  </a:pathLst>
                </a:custGeom>
                <a:solidFill>
                  <a:srgbClr val="DADADA"/>
                </a:solidFill>
                <a:ln w="12700" cap="rnd" cmpd="sng">
                  <a:solidFill>
                    <a:srgbClr val="676767"/>
                  </a:solidFill>
                  <a:prstDash val="solid"/>
                  <a:round/>
                  <a:headEnd type="none" w="med" len="med"/>
                  <a:tailEnd type="none" w="med" len="med"/>
                </a:ln>
              </p:spPr>
              <p:txBody>
                <a:bodyPr/>
                <a:lstStyle/>
                <a:p>
                  <a:endParaRPr lang="zh-CN" altLang="en-US"/>
                </a:p>
              </p:txBody>
            </p:sp>
            <p:sp>
              <p:nvSpPr>
                <p:cNvPr id="82" name="Freeform 75">
                  <a:extLst>
                    <a:ext uri="{FF2B5EF4-FFF2-40B4-BE49-F238E27FC236}">
                      <a16:creationId xmlns:a16="http://schemas.microsoft.com/office/drawing/2014/main" id="{FB9DEA83-6F87-4634-AC63-4E185CDFAB14}"/>
                    </a:ext>
                  </a:extLst>
                </p:cNvPr>
                <p:cNvSpPr>
                  <a:spLocks/>
                </p:cNvSpPr>
                <p:nvPr/>
              </p:nvSpPr>
              <p:spPr bwMode="auto">
                <a:xfrm>
                  <a:off x="2390" y="2444"/>
                  <a:ext cx="9" cy="33"/>
                </a:xfrm>
                <a:custGeom>
                  <a:avLst/>
                  <a:gdLst>
                    <a:gd name="T0" fmla="*/ 0 w 9"/>
                    <a:gd name="T1" fmla="*/ 32 h 33"/>
                    <a:gd name="T2" fmla="*/ 8 w 9"/>
                    <a:gd name="T3" fmla="*/ 25 h 33"/>
                    <a:gd name="T4" fmla="*/ 8 w 9"/>
                    <a:gd name="T5" fmla="*/ 0 h 33"/>
                    <a:gd name="T6" fmla="*/ 1 w 9"/>
                    <a:gd name="T7" fmla="*/ 0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33">
                      <a:moveTo>
                        <a:pt x="0" y="32"/>
                      </a:moveTo>
                      <a:lnTo>
                        <a:pt x="8" y="25"/>
                      </a:lnTo>
                      <a:lnTo>
                        <a:pt x="8" y="0"/>
                      </a:lnTo>
                      <a:lnTo>
                        <a:pt x="1" y="0"/>
                      </a:lnTo>
                    </a:path>
                  </a:pathLst>
                </a:custGeom>
                <a:solidFill>
                  <a:srgbClr val="919191"/>
                </a:solidFill>
                <a:ln w="12700" cap="rnd" cmpd="sng">
                  <a:solidFill>
                    <a:srgbClr val="676767"/>
                  </a:solidFill>
                  <a:prstDash val="solid"/>
                  <a:round/>
                  <a:headEnd type="none" w="med" len="med"/>
                  <a:tailEnd type="none" w="med" len="med"/>
                </a:ln>
              </p:spPr>
              <p:txBody>
                <a:bodyPr/>
                <a:lstStyle/>
                <a:p>
                  <a:endParaRPr lang="zh-CN" altLang="en-US"/>
                </a:p>
              </p:txBody>
            </p:sp>
          </p:grpSp>
          <p:grpSp>
            <p:nvGrpSpPr>
              <p:cNvPr id="57" name="Group 76">
                <a:extLst>
                  <a:ext uri="{FF2B5EF4-FFF2-40B4-BE49-F238E27FC236}">
                    <a16:creationId xmlns:a16="http://schemas.microsoft.com/office/drawing/2014/main" id="{F52983F4-B23B-4D61-967E-A0C862E1A45C}"/>
                  </a:ext>
                </a:extLst>
              </p:cNvPr>
              <p:cNvGrpSpPr>
                <a:grpSpLocks/>
              </p:cNvGrpSpPr>
              <p:nvPr/>
            </p:nvGrpSpPr>
            <p:grpSpPr bwMode="auto">
              <a:xfrm>
                <a:off x="2253" y="2527"/>
                <a:ext cx="15" cy="33"/>
                <a:chOff x="2253" y="2527"/>
                <a:chExt cx="15" cy="33"/>
              </a:xfrm>
            </p:grpSpPr>
            <p:sp>
              <p:nvSpPr>
                <p:cNvPr id="79" name="Freeform 77">
                  <a:extLst>
                    <a:ext uri="{FF2B5EF4-FFF2-40B4-BE49-F238E27FC236}">
                      <a16:creationId xmlns:a16="http://schemas.microsoft.com/office/drawing/2014/main" id="{C8846D72-26F2-4A37-AEF3-F01E4D0B8B3F}"/>
                    </a:ext>
                  </a:extLst>
                </p:cNvPr>
                <p:cNvSpPr>
                  <a:spLocks/>
                </p:cNvSpPr>
                <p:nvPr/>
              </p:nvSpPr>
              <p:spPr bwMode="auto">
                <a:xfrm>
                  <a:off x="2253" y="2527"/>
                  <a:ext cx="8" cy="33"/>
                </a:xfrm>
                <a:custGeom>
                  <a:avLst/>
                  <a:gdLst>
                    <a:gd name="T0" fmla="*/ 0 w 8"/>
                    <a:gd name="T1" fmla="*/ 31 h 33"/>
                    <a:gd name="T2" fmla="*/ 0 w 8"/>
                    <a:gd name="T3" fmla="*/ 0 h 33"/>
                    <a:gd name="T4" fmla="*/ 7 w 8"/>
                    <a:gd name="T5" fmla="*/ 0 h 33"/>
                    <a:gd name="T6" fmla="*/ 7 w 8"/>
                    <a:gd name="T7" fmla="*/ 32 h 33"/>
                    <a:gd name="T8" fmla="*/ 0 w 8"/>
                    <a:gd name="T9" fmla="*/ 31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33">
                      <a:moveTo>
                        <a:pt x="0" y="31"/>
                      </a:moveTo>
                      <a:lnTo>
                        <a:pt x="0" y="0"/>
                      </a:lnTo>
                      <a:lnTo>
                        <a:pt x="7" y="0"/>
                      </a:lnTo>
                      <a:lnTo>
                        <a:pt x="7" y="32"/>
                      </a:lnTo>
                      <a:lnTo>
                        <a:pt x="0" y="31"/>
                      </a:lnTo>
                    </a:path>
                  </a:pathLst>
                </a:custGeom>
                <a:solidFill>
                  <a:srgbClr val="DADADA"/>
                </a:solidFill>
                <a:ln w="12700" cap="rnd" cmpd="sng">
                  <a:solidFill>
                    <a:srgbClr val="676767"/>
                  </a:solidFill>
                  <a:prstDash val="solid"/>
                  <a:round/>
                  <a:headEnd type="none" w="med" len="med"/>
                  <a:tailEnd type="none" w="med" len="med"/>
                </a:ln>
              </p:spPr>
              <p:txBody>
                <a:bodyPr/>
                <a:lstStyle/>
                <a:p>
                  <a:endParaRPr lang="zh-CN" altLang="en-US"/>
                </a:p>
              </p:txBody>
            </p:sp>
            <p:sp>
              <p:nvSpPr>
                <p:cNvPr id="80" name="Freeform 78">
                  <a:extLst>
                    <a:ext uri="{FF2B5EF4-FFF2-40B4-BE49-F238E27FC236}">
                      <a16:creationId xmlns:a16="http://schemas.microsoft.com/office/drawing/2014/main" id="{0098240D-2DD8-415F-A216-26A4FA020E1E}"/>
                    </a:ext>
                  </a:extLst>
                </p:cNvPr>
                <p:cNvSpPr>
                  <a:spLocks/>
                </p:cNvSpPr>
                <p:nvPr/>
              </p:nvSpPr>
              <p:spPr bwMode="auto">
                <a:xfrm>
                  <a:off x="2260" y="2528"/>
                  <a:ext cx="8" cy="32"/>
                </a:xfrm>
                <a:custGeom>
                  <a:avLst/>
                  <a:gdLst>
                    <a:gd name="T0" fmla="*/ 0 w 8"/>
                    <a:gd name="T1" fmla="*/ 31 h 32"/>
                    <a:gd name="T2" fmla="*/ 7 w 8"/>
                    <a:gd name="T3" fmla="*/ 24 h 32"/>
                    <a:gd name="T4" fmla="*/ 7 w 8"/>
                    <a:gd name="T5" fmla="*/ 0 h 32"/>
                    <a:gd name="T6" fmla="*/ 1 w 8"/>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32">
                      <a:moveTo>
                        <a:pt x="0" y="31"/>
                      </a:moveTo>
                      <a:lnTo>
                        <a:pt x="7" y="24"/>
                      </a:lnTo>
                      <a:lnTo>
                        <a:pt x="7" y="0"/>
                      </a:lnTo>
                      <a:lnTo>
                        <a:pt x="1" y="0"/>
                      </a:lnTo>
                    </a:path>
                  </a:pathLst>
                </a:custGeom>
                <a:solidFill>
                  <a:srgbClr val="919191"/>
                </a:solidFill>
                <a:ln w="12700" cap="rnd" cmpd="sng">
                  <a:solidFill>
                    <a:srgbClr val="676767"/>
                  </a:solidFill>
                  <a:prstDash val="solid"/>
                  <a:round/>
                  <a:headEnd type="none" w="med" len="med"/>
                  <a:tailEnd type="none" w="med" len="med"/>
                </a:ln>
              </p:spPr>
              <p:txBody>
                <a:bodyPr/>
                <a:lstStyle/>
                <a:p>
                  <a:endParaRPr lang="zh-CN" altLang="en-US"/>
                </a:p>
              </p:txBody>
            </p:sp>
          </p:grpSp>
          <p:sp>
            <p:nvSpPr>
              <p:cNvPr id="58" name="Rectangle 79">
                <a:extLst>
                  <a:ext uri="{FF2B5EF4-FFF2-40B4-BE49-F238E27FC236}">
                    <a16:creationId xmlns:a16="http://schemas.microsoft.com/office/drawing/2014/main" id="{9612AC9D-C9F5-40FD-AEC6-6DC6131DF6C5}"/>
                  </a:ext>
                </a:extLst>
              </p:cNvPr>
              <p:cNvSpPr>
                <a:spLocks noChangeArrowheads="1"/>
              </p:cNvSpPr>
              <p:nvPr/>
            </p:nvSpPr>
            <p:spPr bwMode="auto">
              <a:xfrm>
                <a:off x="1872" y="2456"/>
                <a:ext cx="311" cy="97"/>
              </a:xfrm>
              <a:prstGeom prst="rect">
                <a:avLst/>
              </a:prstGeom>
              <a:solidFill>
                <a:srgbClr val="CECECE"/>
              </a:solidFill>
              <a:ln w="12700">
                <a:solidFill>
                  <a:srgbClr val="676767"/>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59" name="Rectangle 80">
                <a:extLst>
                  <a:ext uri="{FF2B5EF4-FFF2-40B4-BE49-F238E27FC236}">
                    <a16:creationId xmlns:a16="http://schemas.microsoft.com/office/drawing/2014/main" id="{5E85EBF5-21FA-4A11-BD71-165DBE7F89E2}"/>
                  </a:ext>
                </a:extLst>
              </p:cNvPr>
              <p:cNvSpPr>
                <a:spLocks noChangeArrowheads="1"/>
              </p:cNvSpPr>
              <p:nvPr/>
            </p:nvSpPr>
            <p:spPr bwMode="auto">
              <a:xfrm>
                <a:off x="1884" y="2472"/>
                <a:ext cx="61" cy="12"/>
              </a:xfrm>
              <a:prstGeom prst="rect">
                <a:avLst/>
              </a:prstGeom>
              <a:solidFill>
                <a:srgbClr val="C1CEFF"/>
              </a:solidFill>
              <a:ln w="12700">
                <a:solidFill>
                  <a:srgbClr val="676767"/>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60" name="Rectangle 81">
                <a:extLst>
                  <a:ext uri="{FF2B5EF4-FFF2-40B4-BE49-F238E27FC236}">
                    <a16:creationId xmlns:a16="http://schemas.microsoft.com/office/drawing/2014/main" id="{7DE994B0-C91F-41DA-888D-4A711AB102F0}"/>
                  </a:ext>
                </a:extLst>
              </p:cNvPr>
              <p:cNvSpPr>
                <a:spLocks noChangeArrowheads="1"/>
              </p:cNvSpPr>
              <p:nvPr/>
            </p:nvSpPr>
            <p:spPr bwMode="auto">
              <a:xfrm>
                <a:off x="1959" y="2472"/>
                <a:ext cx="60" cy="12"/>
              </a:xfrm>
              <a:prstGeom prst="rect">
                <a:avLst/>
              </a:prstGeom>
              <a:solidFill>
                <a:srgbClr val="C1CEFF"/>
              </a:solidFill>
              <a:ln w="12700">
                <a:solidFill>
                  <a:srgbClr val="676767"/>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61" name="Rectangle 82">
                <a:extLst>
                  <a:ext uri="{FF2B5EF4-FFF2-40B4-BE49-F238E27FC236}">
                    <a16:creationId xmlns:a16="http://schemas.microsoft.com/office/drawing/2014/main" id="{2AD9BBD7-129C-49C7-9DE3-DFBD0D9A8B19}"/>
                  </a:ext>
                </a:extLst>
              </p:cNvPr>
              <p:cNvSpPr>
                <a:spLocks noChangeArrowheads="1"/>
              </p:cNvSpPr>
              <p:nvPr/>
            </p:nvSpPr>
            <p:spPr bwMode="auto">
              <a:xfrm>
                <a:off x="2033" y="2472"/>
                <a:ext cx="61" cy="12"/>
              </a:xfrm>
              <a:prstGeom prst="rect">
                <a:avLst/>
              </a:prstGeom>
              <a:solidFill>
                <a:srgbClr val="C1CEFF"/>
              </a:solidFill>
              <a:ln w="12700">
                <a:solidFill>
                  <a:srgbClr val="676767"/>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62" name="Rectangle 83">
                <a:extLst>
                  <a:ext uri="{FF2B5EF4-FFF2-40B4-BE49-F238E27FC236}">
                    <a16:creationId xmlns:a16="http://schemas.microsoft.com/office/drawing/2014/main" id="{46383286-2278-42A7-9655-07E30DCCAADF}"/>
                  </a:ext>
                </a:extLst>
              </p:cNvPr>
              <p:cNvSpPr>
                <a:spLocks noChangeArrowheads="1"/>
              </p:cNvSpPr>
              <p:nvPr/>
            </p:nvSpPr>
            <p:spPr bwMode="auto">
              <a:xfrm>
                <a:off x="2110" y="2472"/>
                <a:ext cx="61" cy="12"/>
              </a:xfrm>
              <a:prstGeom prst="rect">
                <a:avLst/>
              </a:prstGeom>
              <a:solidFill>
                <a:srgbClr val="C1CEFF"/>
              </a:solidFill>
              <a:ln w="12700">
                <a:solidFill>
                  <a:srgbClr val="676767"/>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63" name="Rectangle 84">
                <a:extLst>
                  <a:ext uri="{FF2B5EF4-FFF2-40B4-BE49-F238E27FC236}">
                    <a16:creationId xmlns:a16="http://schemas.microsoft.com/office/drawing/2014/main" id="{82758435-738C-47E8-8F49-F17430FE8912}"/>
                  </a:ext>
                </a:extLst>
              </p:cNvPr>
              <p:cNvSpPr>
                <a:spLocks noChangeArrowheads="1"/>
              </p:cNvSpPr>
              <p:nvPr/>
            </p:nvSpPr>
            <p:spPr bwMode="auto">
              <a:xfrm>
                <a:off x="1872" y="2441"/>
                <a:ext cx="311" cy="10"/>
              </a:xfrm>
              <a:prstGeom prst="rect">
                <a:avLst/>
              </a:prstGeom>
              <a:solidFill>
                <a:schemeClr val="bg2"/>
              </a:solidFill>
              <a:ln w="12700">
                <a:solidFill>
                  <a:schemeClr val="tx1"/>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64" name="Freeform 85">
                <a:extLst>
                  <a:ext uri="{FF2B5EF4-FFF2-40B4-BE49-F238E27FC236}">
                    <a16:creationId xmlns:a16="http://schemas.microsoft.com/office/drawing/2014/main" id="{8F7F496B-1ACD-4142-8327-2510F1860533}"/>
                  </a:ext>
                </a:extLst>
              </p:cNvPr>
              <p:cNvSpPr>
                <a:spLocks/>
              </p:cNvSpPr>
              <p:nvPr/>
            </p:nvSpPr>
            <p:spPr bwMode="auto">
              <a:xfrm>
                <a:off x="1870" y="2371"/>
                <a:ext cx="470" cy="67"/>
              </a:xfrm>
              <a:custGeom>
                <a:avLst/>
                <a:gdLst>
                  <a:gd name="T0" fmla="*/ 0 w 470"/>
                  <a:gd name="T1" fmla="*/ 65 h 67"/>
                  <a:gd name="T2" fmla="*/ 160 w 470"/>
                  <a:gd name="T3" fmla="*/ 0 h 67"/>
                  <a:gd name="T4" fmla="*/ 469 w 470"/>
                  <a:gd name="T5" fmla="*/ 0 h 67"/>
                  <a:gd name="T6" fmla="*/ 318 w 470"/>
                  <a:gd name="T7" fmla="*/ 66 h 6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0" h="67">
                    <a:moveTo>
                      <a:pt x="0" y="65"/>
                    </a:moveTo>
                    <a:lnTo>
                      <a:pt x="160" y="0"/>
                    </a:lnTo>
                    <a:lnTo>
                      <a:pt x="469" y="0"/>
                    </a:lnTo>
                    <a:lnTo>
                      <a:pt x="318" y="66"/>
                    </a:lnTo>
                  </a:path>
                </a:pathLst>
              </a:custGeom>
              <a:solidFill>
                <a:schemeClr val="bg2"/>
              </a:solidFill>
              <a:ln w="12700" cap="rnd" cmpd="sng">
                <a:solidFill>
                  <a:schemeClr val="tx1"/>
                </a:solidFill>
                <a:prstDash val="solid"/>
                <a:round/>
                <a:headEnd type="none" w="med" len="med"/>
                <a:tailEnd type="none" w="med" len="med"/>
              </a:ln>
            </p:spPr>
            <p:txBody>
              <a:bodyPr/>
              <a:lstStyle/>
              <a:p>
                <a:endParaRPr lang="zh-CN" altLang="en-US"/>
              </a:p>
            </p:txBody>
          </p:sp>
          <p:sp>
            <p:nvSpPr>
              <p:cNvPr id="65" name="Freeform 86">
                <a:extLst>
                  <a:ext uri="{FF2B5EF4-FFF2-40B4-BE49-F238E27FC236}">
                    <a16:creationId xmlns:a16="http://schemas.microsoft.com/office/drawing/2014/main" id="{08B3A884-04B3-4762-A38C-0012B7E1D159}"/>
                  </a:ext>
                </a:extLst>
              </p:cNvPr>
              <p:cNvSpPr>
                <a:spLocks/>
              </p:cNvSpPr>
              <p:nvPr/>
            </p:nvSpPr>
            <p:spPr bwMode="auto">
              <a:xfrm>
                <a:off x="2186" y="2370"/>
                <a:ext cx="154" cy="84"/>
              </a:xfrm>
              <a:custGeom>
                <a:avLst/>
                <a:gdLst>
                  <a:gd name="T0" fmla="*/ 0 w 154"/>
                  <a:gd name="T1" fmla="*/ 83 h 84"/>
                  <a:gd name="T2" fmla="*/ 153 w 154"/>
                  <a:gd name="T3" fmla="*/ 13 h 84"/>
                  <a:gd name="T4" fmla="*/ 153 w 154"/>
                  <a:gd name="T5" fmla="*/ 0 h 84"/>
                  <a:gd name="T6" fmla="*/ 1 w 154"/>
                  <a:gd name="T7" fmla="*/ 68 h 84"/>
                  <a:gd name="T8" fmla="*/ 0 w 154"/>
                  <a:gd name="T9" fmla="*/ 83 h 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 h="84">
                    <a:moveTo>
                      <a:pt x="0" y="83"/>
                    </a:moveTo>
                    <a:lnTo>
                      <a:pt x="153" y="13"/>
                    </a:lnTo>
                    <a:lnTo>
                      <a:pt x="153" y="0"/>
                    </a:lnTo>
                    <a:lnTo>
                      <a:pt x="1" y="68"/>
                    </a:lnTo>
                    <a:lnTo>
                      <a:pt x="0" y="83"/>
                    </a:lnTo>
                  </a:path>
                </a:pathLst>
              </a:custGeom>
              <a:solidFill>
                <a:schemeClr val="bg2"/>
              </a:solidFill>
              <a:ln w="12700" cap="rnd" cmpd="sng">
                <a:solidFill>
                  <a:schemeClr val="tx1"/>
                </a:solidFill>
                <a:prstDash val="solid"/>
                <a:round/>
                <a:headEnd type="none" w="med" len="med"/>
                <a:tailEnd type="none" w="med" len="med"/>
              </a:ln>
            </p:spPr>
            <p:txBody>
              <a:bodyPr/>
              <a:lstStyle/>
              <a:p>
                <a:endParaRPr lang="zh-CN" altLang="en-US"/>
              </a:p>
            </p:txBody>
          </p:sp>
          <p:sp>
            <p:nvSpPr>
              <p:cNvPr id="66" name="Rectangle 87">
                <a:extLst>
                  <a:ext uri="{FF2B5EF4-FFF2-40B4-BE49-F238E27FC236}">
                    <a16:creationId xmlns:a16="http://schemas.microsoft.com/office/drawing/2014/main" id="{2D080977-AEB5-483A-94B0-60F52CA9226F}"/>
                  </a:ext>
                </a:extLst>
              </p:cNvPr>
              <p:cNvSpPr>
                <a:spLocks noChangeArrowheads="1"/>
              </p:cNvSpPr>
              <p:nvPr/>
            </p:nvSpPr>
            <p:spPr bwMode="auto">
              <a:xfrm>
                <a:off x="2189" y="2524"/>
                <a:ext cx="72" cy="3"/>
              </a:xfrm>
              <a:prstGeom prst="rect">
                <a:avLst/>
              </a:prstGeom>
              <a:solidFill>
                <a:srgbClr val="CECECE"/>
              </a:solidFill>
              <a:ln w="12700">
                <a:solidFill>
                  <a:srgbClr val="676767"/>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67" name="Freeform 88">
                <a:extLst>
                  <a:ext uri="{FF2B5EF4-FFF2-40B4-BE49-F238E27FC236}">
                    <a16:creationId xmlns:a16="http://schemas.microsoft.com/office/drawing/2014/main" id="{D58B2F74-1EF9-497D-AC23-2A7CEF50066C}"/>
                  </a:ext>
                </a:extLst>
              </p:cNvPr>
              <p:cNvSpPr>
                <a:spLocks/>
              </p:cNvSpPr>
              <p:nvPr/>
            </p:nvSpPr>
            <p:spPr bwMode="auto">
              <a:xfrm>
                <a:off x="2199" y="2447"/>
                <a:ext cx="43" cy="34"/>
              </a:xfrm>
              <a:custGeom>
                <a:avLst/>
                <a:gdLst>
                  <a:gd name="T0" fmla="*/ 0 w 43"/>
                  <a:gd name="T1" fmla="*/ 18 h 34"/>
                  <a:gd name="T2" fmla="*/ 42 w 43"/>
                  <a:gd name="T3" fmla="*/ 0 h 34"/>
                  <a:gd name="T4" fmla="*/ 42 w 43"/>
                  <a:gd name="T5" fmla="*/ 14 h 34"/>
                  <a:gd name="T6" fmla="*/ 0 w 43"/>
                  <a:gd name="T7" fmla="*/ 33 h 34"/>
                  <a:gd name="T8" fmla="*/ 0 w 43"/>
                  <a:gd name="T9" fmla="*/ 18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34">
                    <a:moveTo>
                      <a:pt x="0" y="18"/>
                    </a:moveTo>
                    <a:lnTo>
                      <a:pt x="42" y="0"/>
                    </a:lnTo>
                    <a:lnTo>
                      <a:pt x="42" y="14"/>
                    </a:lnTo>
                    <a:lnTo>
                      <a:pt x="0" y="33"/>
                    </a:lnTo>
                    <a:lnTo>
                      <a:pt x="0" y="18"/>
                    </a:lnTo>
                  </a:path>
                </a:pathLst>
              </a:custGeom>
              <a:solidFill>
                <a:schemeClr val="bg2"/>
              </a:solidFill>
              <a:ln w="12700" cap="rnd" cmpd="sng">
                <a:solidFill>
                  <a:srgbClr val="676767"/>
                </a:solidFill>
                <a:prstDash val="solid"/>
                <a:round/>
                <a:headEnd type="none" w="med" len="med"/>
                <a:tailEnd type="none" w="med" len="med"/>
              </a:ln>
            </p:spPr>
            <p:txBody>
              <a:bodyPr/>
              <a:lstStyle/>
              <a:p>
                <a:endParaRPr lang="zh-CN" altLang="en-US"/>
              </a:p>
            </p:txBody>
          </p:sp>
          <p:sp>
            <p:nvSpPr>
              <p:cNvPr id="68" name="Freeform 89">
                <a:extLst>
                  <a:ext uri="{FF2B5EF4-FFF2-40B4-BE49-F238E27FC236}">
                    <a16:creationId xmlns:a16="http://schemas.microsoft.com/office/drawing/2014/main" id="{5562897C-FB7F-4EAA-AA3D-2898E5120DD6}"/>
                  </a:ext>
                </a:extLst>
              </p:cNvPr>
              <p:cNvSpPr>
                <a:spLocks/>
              </p:cNvSpPr>
              <p:nvPr/>
            </p:nvSpPr>
            <p:spPr bwMode="auto">
              <a:xfrm>
                <a:off x="2290" y="2402"/>
                <a:ext cx="39" cy="38"/>
              </a:xfrm>
              <a:custGeom>
                <a:avLst/>
                <a:gdLst>
                  <a:gd name="T0" fmla="*/ 0 w 39"/>
                  <a:gd name="T1" fmla="*/ 20 h 38"/>
                  <a:gd name="T2" fmla="*/ 38 w 39"/>
                  <a:gd name="T3" fmla="*/ 0 h 38"/>
                  <a:gd name="T4" fmla="*/ 38 w 39"/>
                  <a:gd name="T5" fmla="*/ 15 h 38"/>
                  <a:gd name="T6" fmla="*/ 0 w 39"/>
                  <a:gd name="T7" fmla="*/ 37 h 38"/>
                  <a:gd name="T8" fmla="*/ 0 w 39"/>
                  <a:gd name="T9" fmla="*/ 20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38">
                    <a:moveTo>
                      <a:pt x="0" y="20"/>
                    </a:moveTo>
                    <a:lnTo>
                      <a:pt x="38" y="0"/>
                    </a:lnTo>
                    <a:lnTo>
                      <a:pt x="38" y="15"/>
                    </a:lnTo>
                    <a:lnTo>
                      <a:pt x="0" y="37"/>
                    </a:lnTo>
                    <a:lnTo>
                      <a:pt x="0" y="20"/>
                    </a:lnTo>
                  </a:path>
                </a:pathLst>
              </a:custGeom>
              <a:solidFill>
                <a:schemeClr val="bg2"/>
              </a:solidFill>
              <a:ln w="12700" cap="rnd" cmpd="sng">
                <a:solidFill>
                  <a:srgbClr val="676767"/>
                </a:solidFill>
                <a:prstDash val="solid"/>
                <a:round/>
                <a:headEnd type="none" w="med" len="med"/>
                <a:tailEnd type="none" w="med" len="med"/>
              </a:ln>
            </p:spPr>
            <p:txBody>
              <a:bodyPr/>
              <a:lstStyle/>
              <a:p>
                <a:endParaRPr lang="zh-CN" altLang="en-US"/>
              </a:p>
            </p:txBody>
          </p:sp>
          <p:sp>
            <p:nvSpPr>
              <p:cNvPr id="69" name="Freeform 90">
                <a:extLst>
                  <a:ext uri="{FF2B5EF4-FFF2-40B4-BE49-F238E27FC236}">
                    <a16:creationId xmlns:a16="http://schemas.microsoft.com/office/drawing/2014/main" id="{07E0773B-63A8-4073-868C-CEC26D883386}"/>
                  </a:ext>
                </a:extLst>
              </p:cNvPr>
              <p:cNvSpPr>
                <a:spLocks/>
              </p:cNvSpPr>
              <p:nvPr/>
            </p:nvSpPr>
            <p:spPr bwMode="auto">
              <a:xfrm>
                <a:off x="2251" y="2419"/>
                <a:ext cx="31" cy="64"/>
              </a:xfrm>
              <a:custGeom>
                <a:avLst/>
                <a:gdLst>
                  <a:gd name="T0" fmla="*/ 1 w 31"/>
                  <a:gd name="T1" fmla="*/ 63 h 64"/>
                  <a:gd name="T2" fmla="*/ 0 w 31"/>
                  <a:gd name="T3" fmla="*/ 15 h 64"/>
                  <a:gd name="T4" fmla="*/ 29 w 31"/>
                  <a:gd name="T5" fmla="*/ 0 h 64"/>
                  <a:gd name="T6" fmla="*/ 30 w 31"/>
                  <a:gd name="T7" fmla="*/ 48 h 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64">
                    <a:moveTo>
                      <a:pt x="1" y="63"/>
                    </a:moveTo>
                    <a:lnTo>
                      <a:pt x="0" y="15"/>
                    </a:lnTo>
                    <a:lnTo>
                      <a:pt x="29" y="0"/>
                    </a:lnTo>
                    <a:lnTo>
                      <a:pt x="30" y="48"/>
                    </a:lnTo>
                  </a:path>
                </a:pathLst>
              </a:custGeom>
              <a:solidFill>
                <a:schemeClr val="bg2"/>
              </a:solidFill>
              <a:ln w="12700" cap="rnd" cmpd="sng">
                <a:solidFill>
                  <a:srgbClr val="676767"/>
                </a:solidFill>
                <a:prstDash val="solid"/>
                <a:round/>
                <a:headEnd type="none" w="med" len="med"/>
                <a:tailEnd type="none" w="med" len="med"/>
              </a:ln>
            </p:spPr>
            <p:txBody>
              <a:bodyPr/>
              <a:lstStyle/>
              <a:p>
                <a:endParaRPr lang="zh-CN" altLang="en-US"/>
              </a:p>
            </p:txBody>
          </p:sp>
          <p:sp>
            <p:nvSpPr>
              <p:cNvPr id="70" name="Line 91">
                <a:extLst>
                  <a:ext uri="{FF2B5EF4-FFF2-40B4-BE49-F238E27FC236}">
                    <a16:creationId xmlns:a16="http://schemas.microsoft.com/office/drawing/2014/main" id="{5FE1684E-21F7-46F9-897C-2CF43CED1F64}"/>
                  </a:ext>
                </a:extLst>
              </p:cNvPr>
              <p:cNvSpPr>
                <a:spLocks noChangeShapeType="1"/>
              </p:cNvSpPr>
              <p:nvPr/>
            </p:nvSpPr>
            <p:spPr bwMode="auto">
              <a:xfrm flipV="1">
                <a:off x="2265" y="2413"/>
                <a:ext cx="0" cy="57"/>
              </a:xfrm>
              <a:prstGeom prst="line">
                <a:avLst/>
              </a:prstGeom>
              <a:noFill/>
              <a:ln w="1270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 name="Line 92">
                <a:extLst>
                  <a:ext uri="{FF2B5EF4-FFF2-40B4-BE49-F238E27FC236}">
                    <a16:creationId xmlns:a16="http://schemas.microsoft.com/office/drawing/2014/main" id="{4C25C4DF-3521-4F36-912E-0F528C5A8AB7}"/>
                  </a:ext>
                </a:extLst>
              </p:cNvPr>
              <p:cNvSpPr>
                <a:spLocks noChangeShapeType="1"/>
              </p:cNvSpPr>
              <p:nvPr/>
            </p:nvSpPr>
            <p:spPr bwMode="auto">
              <a:xfrm flipV="1">
                <a:off x="2266" y="2423"/>
                <a:ext cx="1" cy="58"/>
              </a:xfrm>
              <a:prstGeom prst="line">
                <a:avLst/>
              </a:prstGeom>
              <a:noFill/>
              <a:ln w="1270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 name="Line 93">
                <a:extLst>
                  <a:ext uri="{FF2B5EF4-FFF2-40B4-BE49-F238E27FC236}">
                    <a16:creationId xmlns:a16="http://schemas.microsoft.com/office/drawing/2014/main" id="{9F451385-7011-46A6-BCF0-85141E8391BA}"/>
                  </a:ext>
                </a:extLst>
              </p:cNvPr>
              <p:cNvSpPr>
                <a:spLocks noChangeShapeType="1"/>
              </p:cNvSpPr>
              <p:nvPr/>
            </p:nvSpPr>
            <p:spPr bwMode="auto">
              <a:xfrm flipV="1">
                <a:off x="2265" y="2433"/>
                <a:ext cx="2" cy="60"/>
              </a:xfrm>
              <a:prstGeom prst="line">
                <a:avLst/>
              </a:prstGeom>
              <a:noFill/>
              <a:ln w="12700">
                <a:solidFill>
                  <a:srgbClr val="676767"/>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 name="Freeform 94">
                <a:extLst>
                  <a:ext uri="{FF2B5EF4-FFF2-40B4-BE49-F238E27FC236}">
                    <a16:creationId xmlns:a16="http://schemas.microsoft.com/office/drawing/2014/main" id="{CD2D825F-2964-448C-86D6-2E14405FE6E4}"/>
                  </a:ext>
                </a:extLst>
              </p:cNvPr>
              <p:cNvSpPr>
                <a:spLocks/>
              </p:cNvSpPr>
              <p:nvPr/>
            </p:nvSpPr>
            <p:spPr bwMode="auto">
              <a:xfrm>
                <a:off x="2264" y="2435"/>
                <a:ext cx="137" cy="96"/>
              </a:xfrm>
              <a:custGeom>
                <a:avLst/>
                <a:gdLst>
                  <a:gd name="T0" fmla="*/ 0 w 137"/>
                  <a:gd name="T1" fmla="*/ 85 h 96"/>
                  <a:gd name="T2" fmla="*/ 0 w 137"/>
                  <a:gd name="T3" fmla="*/ 95 h 96"/>
                  <a:gd name="T4" fmla="*/ 136 w 137"/>
                  <a:gd name="T5" fmla="*/ 9 h 96"/>
                  <a:gd name="T6" fmla="*/ 136 w 137"/>
                  <a:gd name="T7" fmla="*/ 0 h 96"/>
                  <a:gd name="T8" fmla="*/ 0 w 137"/>
                  <a:gd name="T9" fmla="*/ 85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 h="96">
                    <a:moveTo>
                      <a:pt x="0" y="85"/>
                    </a:moveTo>
                    <a:lnTo>
                      <a:pt x="0" y="95"/>
                    </a:lnTo>
                    <a:lnTo>
                      <a:pt x="136" y="9"/>
                    </a:lnTo>
                    <a:lnTo>
                      <a:pt x="136" y="0"/>
                    </a:lnTo>
                    <a:lnTo>
                      <a:pt x="0" y="85"/>
                    </a:lnTo>
                  </a:path>
                </a:pathLst>
              </a:custGeom>
              <a:solidFill>
                <a:srgbClr val="676767"/>
              </a:solidFill>
              <a:ln w="12700" cap="rnd" cmpd="sng">
                <a:solidFill>
                  <a:srgbClr val="676767"/>
                </a:solidFill>
                <a:prstDash val="solid"/>
                <a:round/>
                <a:headEnd type="none" w="med" len="med"/>
                <a:tailEnd type="none" w="med" len="med"/>
              </a:ln>
            </p:spPr>
            <p:txBody>
              <a:bodyPr/>
              <a:lstStyle/>
              <a:p>
                <a:endParaRPr lang="zh-CN" altLang="en-US"/>
              </a:p>
            </p:txBody>
          </p:sp>
          <p:sp>
            <p:nvSpPr>
              <p:cNvPr id="74" name="Freeform 95">
                <a:extLst>
                  <a:ext uri="{FF2B5EF4-FFF2-40B4-BE49-F238E27FC236}">
                    <a16:creationId xmlns:a16="http://schemas.microsoft.com/office/drawing/2014/main" id="{CDB7EECA-DA85-4A0B-BFE7-85F4F51A2E79}"/>
                  </a:ext>
                </a:extLst>
              </p:cNvPr>
              <p:cNvSpPr>
                <a:spLocks/>
              </p:cNvSpPr>
              <p:nvPr/>
            </p:nvSpPr>
            <p:spPr bwMode="auto">
              <a:xfrm>
                <a:off x="2187" y="2434"/>
                <a:ext cx="214" cy="88"/>
              </a:xfrm>
              <a:custGeom>
                <a:avLst/>
                <a:gdLst>
                  <a:gd name="T0" fmla="*/ 0 w 214"/>
                  <a:gd name="T1" fmla="*/ 87 h 88"/>
                  <a:gd name="T2" fmla="*/ 77 w 214"/>
                  <a:gd name="T3" fmla="*/ 87 h 88"/>
                  <a:gd name="T4" fmla="*/ 213 w 214"/>
                  <a:gd name="T5" fmla="*/ 0 h 88"/>
                  <a:gd name="T6" fmla="*/ 151 w 214"/>
                  <a:gd name="T7" fmla="*/ 0 h 88"/>
                  <a:gd name="T8" fmla="*/ 0 w 214"/>
                  <a:gd name="T9" fmla="*/ 87 h 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4" h="88">
                    <a:moveTo>
                      <a:pt x="0" y="87"/>
                    </a:moveTo>
                    <a:lnTo>
                      <a:pt x="77" y="87"/>
                    </a:lnTo>
                    <a:lnTo>
                      <a:pt x="213" y="0"/>
                    </a:lnTo>
                    <a:lnTo>
                      <a:pt x="151" y="0"/>
                    </a:lnTo>
                    <a:lnTo>
                      <a:pt x="0" y="87"/>
                    </a:lnTo>
                  </a:path>
                </a:pathLst>
              </a:custGeom>
              <a:solidFill>
                <a:srgbClr val="919191"/>
              </a:solidFill>
              <a:ln w="12700" cap="rnd" cmpd="sng">
                <a:solidFill>
                  <a:srgbClr val="676767"/>
                </a:solidFill>
                <a:prstDash val="solid"/>
                <a:round/>
                <a:headEnd type="none" w="med" len="med"/>
                <a:tailEnd type="none" w="med" len="med"/>
              </a:ln>
            </p:spPr>
            <p:txBody>
              <a:bodyPr/>
              <a:lstStyle/>
              <a:p>
                <a:endParaRPr lang="zh-CN" altLang="en-US"/>
              </a:p>
            </p:txBody>
          </p:sp>
          <p:sp>
            <p:nvSpPr>
              <p:cNvPr id="75" name="Rectangle 96">
                <a:extLst>
                  <a:ext uri="{FF2B5EF4-FFF2-40B4-BE49-F238E27FC236}">
                    <a16:creationId xmlns:a16="http://schemas.microsoft.com/office/drawing/2014/main" id="{25FE2C81-0067-4A75-841A-E460B5536B77}"/>
                  </a:ext>
                </a:extLst>
              </p:cNvPr>
              <p:cNvSpPr>
                <a:spLocks noChangeArrowheads="1"/>
              </p:cNvSpPr>
              <p:nvPr/>
            </p:nvSpPr>
            <p:spPr bwMode="auto">
              <a:xfrm>
                <a:off x="2132" y="2504"/>
                <a:ext cx="39" cy="49"/>
              </a:xfrm>
              <a:prstGeom prst="rect">
                <a:avLst/>
              </a:prstGeom>
              <a:solidFill>
                <a:srgbClr val="DADADA"/>
              </a:solidFill>
              <a:ln w="12700">
                <a:solidFill>
                  <a:schemeClr val="bg2"/>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76" name="Rectangle 97">
                <a:extLst>
                  <a:ext uri="{FF2B5EF4-FFF2-40B4-BE49-F238E27FC236}">
                    <a16:creationId xmlns:a16="http://schemas.microsoft.com/office/drawing/2014/main" id="{3327AC24-47F9-461D-B1C3-171DFCC3C71A}"/>
                  </a:ext>
                </a:extLst>
              </p:cNvPr>
              <p:cNvSpPr>
                <a:spLocks noChangeArrowheads="1"/>
              </p:cNvSpPr>
              <p:nvPr/>
            </p:nvSpPr>
            <p:spPr bwMode="auto">
              <a:xfrm>
                <a:off x="2158" y="2507"/>
                <a:ext cx="9" cy="41"/>
              </a:xfrm>
              <a:prstGeom prst="rect">
                <a:avLst/>
              </a:prstGeom>
              <a:solidFill>
                <a:srgbClr val="C1CEFF"/>
              </a:solidFill>
              <a:ln w="12700">
                <a:solidFill>
                  <a:schemeClr val="bg2"/>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77" name="Rectangle 98">
                <a:extLst>
                  <a:ext uri="{FF2B5EF4-FFF2-40B4-BE49-F238E27FC236}">
                    <a16:creationId xmlns:a16="http://schemas.microsoft.com/office/drawing/2014/main" id="{89B987D2-68F2-4414-88E1-B68F8AC0784E}"/>
                  </a:ext>
                </a:extLst>
              </p:cNvPr>
              <p:cNvSpPr>
                <a:spLocks noChangeArrowheads="1"/>
              </p:cNvSpPr>
              <p:nvPr/>
            </p:nvSpPr>
            <p:spPr bwMode="auto">
              <a:xfrm>
                <a:off x="2137" y="2507"/>
                <a:ext cx="8" cy="41"/>
              </a:xfrm>
              <a:prstGeom prst="rect">
                <a:avLst/>
              </a:prstGeom>
              <a:solidFill>
                <a:srgbClr val="C1CEFF"/>
              </a:solidFill>
              <a:ln w="12700">
                <a:solidFill>
                  <a:schemeClr val="bg2"/>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78" name="Line 99">
                <a:extLst>
                  <a:ext uri="{FF2B5EF4-FFF2-40B4-BE49-F238E27FC236}">
                    <a16:creationId xmlns:a16="http://schemas.microsoft.com/office/drawing/2014/main" id="{8AD37656-16EB-4C6D-A595-B336874182DA}"/>
                  </a:ext>
                </a:extLst>
              </p:cNvPr>
              <p:cNvSpPr>
                <a:spLocks noChangeShapeType="1"/>
              </p:cNvSpPr>
              <p:nvPr/>
            </p:nvSpPr>
            <p:spPr bwMode="auto">
              <a:xfrm>
                <a:off x="2151" y="2530"/>
                <a:ext cx="0" cy="1"/>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40" name="Object 100">
              <a:extLst>
                <a:ext uri="{FF2B5EF4-FFF2-40B4-BE49-F238E27FC236}">
                  <a16:creationId xmlns:a16="http://schemas.microsoft.com/office/drawing/2014/main" id="{2697C0B6-413C-4A92-9F3B-AA9D1E7897A9}"/>
                </a:ext>
              </a:extLst>
            </p:cNvPr>
            <p:cNvGraphicFramePr>
              <a:graphicFrameLocks noChangeAspect="1"/>
            </p:cNvGraphicFramePr>
            <p:nvPr/>
          </p:nvGraphicFramePr>
          <p:xfrm>
            <a:off x="3828" y="2638"/>
            <a:ext cx="768" cy="372"/>
          </p:xfrm>
          <a:graphic>
            <a:graphicData uri="http://schemas.openxmlformats.org/presentationml/2006/ole">
              <mc:AlternateContent xmlns:mc="http://schemas.openxmlformats.org/markup-compatibility/2006">
                <mc:Choice xmlns:v="urn:schemas-microsoft-com:vml" Requires="v">
                  <p:oleObj spid="_x0000_s12661" name="Clip" r:id="rId10" imgW="1506017" imgH="1106424" progId="">
                    <p:embed/>
                  </p:oleObj>
                </mc:Choice>
                <mc:Fallback>
                  <p:oleObj name="Clip" r:id="rId10" imgW="1506017" imgH="1106424" progId="">
                    <p:embed/>
                    <p:pic>
                      <p:nvPicPr>
                        <p:cNvPr id="45100" name="Object 100">
                          <a:extLst>
                            <a:ext uri="{FF2B5EF4-FFF2-40B4-BE49-F238E27FC236}">
                              <a16:creationId xmlns:a16="http://schemas.microsoft.com/office/drawing/2014/main" id="{81F152C2-EA9C-471F-9B55-4927A228AF6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28" y="2638"/>
                          <a:ext cx="768"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 name="Line 101">
              <a:extLst>
                <a:ext uri="{FF2B5EF4-FFF2-40B4-BE49-F238E27FC236}">
                  <a16:creationId xmlns:a16="http://schemas.microsoft.com/office/drawing/2014/main" id="{3FF452F1-8ACE-40F6-B6B5-40BAA6AF0133}"/>
                </a:ext>
              </a:extLst>
            </p:cNvPr>
            <p:cNvSpPr>
              <a:spLocks noChangeShapeType="1"/>
            </p:cNvSpPr>
            <p:nvPr/>
          </p:nvSpPr>
          <p:spPr bwMode="auto">
            <a:xfrm flipH="1">
              <a:off x="832" y="912"/>
              <a:ext cx="1560" cy="768"/>
            </a:xfrm>
            <a:prstGeom prst="line">
              <a:avLst/>
            </a:prstGeom>
            <a:noFill/>
            <a:ln w="12700">
              <a:solidFill>
                <a:schemeClr val="tx2"/>
              </a:solidFill>
              <a:round/>
              <a:headEnd/>
              <a:tailEnd type="triangle" w="med" len="me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42" name="Group 102">
              <a:extLst>
                <a:ext uri="{FF2B5EF4-FFF2-40B4-BE49-F238E27FC236}">
                  <a16:creationId xmlns:a16="http://schemas.microsoft.com/office/drawing/2014/main" id="{892BF59B-6CBC-4945-903D-061843ADB000}"/>
                </a:ext>
              </a:extLst>
            </p:cNvPr>
            <p:cNvGrpSpPr>
              <a:grpSpLocks/>
            </p:cNvGrpSpPr>
            <p:nvPr/>
          </p:nvGrpSpPr>
          <p:grpSpPr bwMode="auto">
            <a:xfrm>
              <a:off x="832" y="2064"/>
              <a:ext cx="104" cy="480"/>
              <a:chOff x="768" y="2064"/>
              <a:chExt cx="96" cy="480"/>
            </a:xfrm>
          </p:grpSpPr>
          <p:sp>
            <p:nvSpPr>
              <p:cNvPr id="48" name="Line 103">
                <a:extLst>
                  <a:ext uri="{FF2B5EF4-FFF2-40B4-BE49-F238E27FC236}">
                    <a16:creationId xmlns:a16="http://schemas.microsoft.com/office/drawing/2014/main" id="{F012F6E9-C66E-4036-A8F1-AF8CDED8E80B}"/>
                  </a:ext>
                </a:extLst>
              </p:cNvPr>
              <p:cNvSpPr>
                <a:spLocks noChangeShapeType="1"/>
              </p:cNvSpPr>
              <p:nvPr/>
            </p:nvSpPr>
            <p:spPr bwMode="auto">
              <a:xfrm>
                <a:off x="768" y="2064"/>
                <a:ext cx="0" cy="480"/>
              </a:xfrm>
              <a:prstGeom prst="line">
                <a:avLst/>
              </a:prstGeom>
              <a:noFill/>
              <a:ln w="12700">
                <a:solidFill>
                  <a:schemeClr val="tx2"/>
                </a:solidFill>
                <a:round/>
                <a:headEnd/>
                <a:tailEn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49" name="Line 104">
                <a:extLst>
                  <a:ext uri="{FF2B5EF4-FFF2-40B4-BE49-F238E27FC236}">
                    <a16:creationId xmlns:a16="http://schemas.microsoft.com/office/drawing/2014/main" id="{6BFAE12E-E149-4B43-813F-CF8C0F41F82D}"/>
                  </a:ext>
                </a:extLst>
              </p:cNvPr>
              <p:cNvSpPr>
                <a:spLocks noChangeShapeType="1"/>
              </p:cNvSpPr>
              <p:nvPr/>
            </p:nvSpPr>
            <p:spPr bwMode="auto">
              <a:xfrm>
                <a:off x="768" y="2256"/>
                <a:ext cx="96" cy="0"/>
              </a:xfrm>
              <a:prstGeom prst="line">
                <a:avLst/>
              </a:prstGeom>
              <a:noFill/>
              <a:ln w="12700">
                <a:solidFill>
                  <a:schemeClr val="tx2"/>
                </a:solidFill>
                <a:round/>
                <a:headEnd/>
                <a:tailEn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Line 105">
                <a:extLst>
                  <a:ext uri="{FF2B5EF4-FFF2-40B4-BE49-F238E27FC236}">
                    <a16:creationId xmlns:a16="http://schemas.microsoft.com/office/drawing/2014/main" id="{171AFEF3-E191-476D-8163-98CFA0FAC2A9}"/>
                  </a:ext>
                </a:extLst>
              </p:cNvPr>
              <p:cNvSpPr>
                <a:spLocks noChangeShapeType="1"/>
              </p:cNvSpPr>
              <p:nvPr/>
            </p:nvSpPr>
            <p:spPr bwMode="auto">
              <a:xfrm>
                <a:off x="768" y="2352"/>
                <a:ext cx="96" cy="0"/>
              </a:xfrm>
              <a:prstGeom prst="line">
                <a:avLst/>
              </a:prstGeom>
              <a:noFill/>
              <a:ln w="12700">
                <a:solidFill>
                  <a:schemeClr val="tx2"/>
                </a:solidFill>
                <a:round/>
                <a:headEnd/>
                <a:tailEn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51" name="Line 106">
                <a:extLst>
                  <a:ext uri="{FF2B5EF4-FFF2-40B4-BE49-F238E27FC236}">
                    <a16:creationId xmlns:a16="http://schemas.microsoft.com/office/drawing/2014/main" id="{DC4FDB32-1A31-4B8F-BFA1-A1B0E1A57FD5}"/>
                  </a:ext>
                </a:extLst>
              </p:cNvPr>
              <p:cNvSpPr>
                <a:spLocks noChangeShapeType="1"/>
              </p:cNvSpPr>
              <p:nvPr/>
            </p:nvSpPr>
            <p:spPr bwMode="auto">
              <a:xfrm>
                <a:off x="768" y="2448"/>
                <a:ext cx="96" cy="0"/>
              </a:xfrm>
              <a:prstGeom prst="line">
                <a:avLst/>
              </a:prstGeom>
              <a:noFill/>
              <a:ln w="12700">
                <a:solidFill>
                  <a:schemeClr val="tx2"/>
                </a:solidFill>
                <a:round/>
                <a:headEnd/>
                <a:tailEn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3" name="Group 107">
              <a:extLst>
                <a:ext uri="{FF2B5EF4-FFF2-40B4-BE49-F238E27FC236}">
                  <a16:creationId xmlns:a16="http://schemas.microsoft.com/office/drawing/2014/main" id="{F6A789B4-4532-4646-9490-367691B46D41}"/>
                </a:ext>
              </a:extLst>
            </p:cNvPr>
            <p:cNvGrpSpPr>
              <a:grpSpLocks/>
            </p:cNvGrpSpPr>
            <p:nvPr/>
          </p:nvGrpSpPr>
          <p:grpSpPr bwMode="auto">
            <a:xfrm>
              <a:off x="5148" y="1488"/>
              <a:ext cx="104" cy="480"/>
              <a:chOff x="768" y="2064"/>
              <a:chExt cx="96" cy="480"/>
            </a:xfrm>
          </p:grpSpPr>
          <p:sp>
            <p:nvSpPr>
              <p:cNvPr id="44" name="Line 108">
                <a:extLst>
                  <a:ext uri="{FF2B5EF4-FFF2-40B4-BE49-F238E27FC236}">
                    <a16:creationId xmlns:a16="http://schemas.microsoft.com/office/drawing/2014/main" id="{CF2B122C-FEA8-4440-9124-A89FE8E5BA89}"/>
                  </a:ext>
                </a:extLst>
              </p:cNvPr>
              <p:cNvSpPr>
                <a:spLocks noChangeShapeType="1"/>
              </p:cNvSpPr>
              <p:nvPr/>
            </p:nvSpPr>
            <p:spPr bwMode="auto">
              <a:xfrm>
                <a:off x="768" y="2064"/>
                <a:ext cx="0" cy="480"/>
              </a:xfrm>
              <a:prstGeom prst="line">
                <a:avLst/>
              </a:prstGeom>
              <a:noFill/>
              <a:ln w="12700">
                <a:solidFill>
                  <a:schemeClr val="tx2"/>
                </a:solidFill>
                <a:round/>
                <a:headEnd/>
                <a:tailEn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Line 109">
                <a:extLst>
                  <a:ext uri="{FF2B5EF4-FFF2-40B4-BE49-F238E27FC236}">
                    <a16:creationId xmlns:a16="http://schemas.microsoft.com/office/drawing/2014/main" id="{930230EF-EF72-4369-8FD9-DA1F2A0A55AB}"/>
                  </a:ext>
                </a:extLst>
              </p:cNvPr>
              <p:cNvSpPr>
                <a:spLocks noChangeShapeType="1"/>
              </p:cNvSpPr>
              <p:nvPr/>
            </p:nvSpPr>
            <p:spPr bwMode="auto">
              <a:xfrm>
                <a:off x="768" y="2256"/>
                <a:ext cx="96" cy="0"/>
              </a:xfrm>
              <a:prstGeom prst="line">
                <a:avLst/>
              </a:prstGeom>
              <a:noFill/>
              <a:ln w="12700">
                <a:solidFill>
                  <a:schemeClr val="tx2"/>
                </a:solidFill>
                <a:round/>
                <a:headEnd/>
                <a:tailEn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110">
                <a:extLst>
                  <a:ext uri="{FF2B5EF4-FFF2-40B4-BE49-F238E27FC236}">
                    <a16:creationId xmlns:a16="http://schemas.microsoft.com/office/drawing/2014/main" id="{353C6991-7EC3-4A90-BC52-60834807060C}"/>
                  </a:ext>
                </a:extLst>
              </p:cNvPr>
              <p:cNvSpPr>
                <a:spLocks noChangeShapeType="1"/>
              </p:cNvSpPr>
              <p:nvPr/>
            </p:nvSpPr>
            <p:spPr bwMode="auto">
              <a:xfrm>
                <a:off x="768" y="2352"/>
                <a:ext cx="96" cy="0"/>
              </a:xfrm>
              <a:prstGeom prst="line">
                <a:avLst/>
              </a:prstGeom>
              <a:noFill/>
              <a:ln w="12700">
                <a:solidFill>
                  <a:schemeClr val="tx2"/>
                </a:solidFill>
                <a:round/>
                <a:headEnd/>
                <a:tailEn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Line 111">
                <a:extLst>
                  <a:ext uri="{FF2B5EF4-FFF2-40B4-BE49-F238E27FC236}">
                    <a16:creationId xmlns:a16="http://schemas.microsoft.com/office/drawing/2014/main" id="{FD6A0CC2-9D6D-4D89-9994-C67423C267D2}"/>
                  </a:ext>
                </a:extLst>
              </p:cNvPr>
              <p:cNvSpPr>
                <a:spLocks noChangeShapeType="1"/>
              </p:cNvSpPr>
              <p:nvPr/>
            </p:nvSpPr>
            <p:spPr bwMode="auto">
              <a:xfrm>
                <a:off x="768" y="2448"/>
                <a:ext cx="96" cy="0"/>
              </a:xfrm>
              <a:prstGeom prst="line">
                <a:avLst/>
              </a:prstGeom>
              <a:noFill/>
              <a:ln w="12700">
                <a:solidFill>
                  <a:schemeClr val="tx2"/>
                </a:solidFill>
                <a:round/>
                <a:headEnd/>
                <a:tailEnd/>
              </a:ln>
              <a:effectLst>
                <a:outerShdw dist="53882"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13" name="Group 112">
            <a:extLst>
              <a:ext uri="{FF2B5EF4-FFF2-40B4-BE49-F238E27FC236}">
                <a16:creationId xmlns:a16="http://schemas.microsoft.com/office/drawing/2014/main" id="{4B37E784-47BB-40FF-A836-3C7D77583913}"/>
              </a:ext>
            </a:extLst>
          </p:cNvPr>
          <p:cNvGrpSpPr>
            <a:grpSpLocks/>
          </p:cNvGrpSpPr>
          <p:nvPr/>
        </p:nvGrpSpPr>
        <p:grpSpPr bwMode="auto">
          <a:xfrm>
            <a:off x="3346821" y="1181496"/>
            <a:ext cx="7996238" cy="2210965"/>
            <a:chOff x="780" y="960"/>
            <a:chExt cx="4732" cy="1112"/>
          </a:xfrm>
        </p:grpSpPr>
        <p:sp>
          <p:nvSpPr>
            <p:cNvPr id="114" name="Rectangle 113">
              <a:extLst>
                <a:ext uri="{FF2B5EF4-FFF2-40B4-BE49-F238E27FC236}">
                  <a16:creationId xmlns:a16="http://schemas.microsoft.com/office/drawing/2014/main" id="{78DC9926-CEBC-4D35-AE85-28543DFF6F0A}"/>
                </a:ext>
              </a:extLst>
            </p:cNvPr>
            <p:cNvSpPr>
              <a:spLocks noChangeArrowheads="1"/>
            </p:cNvSpPr>
            <p:nvPr/>
          </p:nvSpPr>
          <p:spPr bwMode="auto">
            <a:xfrm>
              <a:off x="788" y="1336"/>
              <a:ext cx="4724"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375" tIns="39688" rIns="79375" bIns="39688"/>
            <a:lstStyle>
              <a:lvl1pPr marL="290513" indent="-290513" defTabSz="774700">
                <a:spcBef>
                  <a:spcPct val="20000"/>
                </a:spcBef>
                <a:buClr>
                  <a:srgbClr val="72BFC5"/>
                </a:buClr>
                <a:buChar char="•"/>
                <a:defRPr sz="1300">
                  <a:solidFill>
                    <a:schemeClr val="tx1"/>
                  </a:solidFill>
                  <a:latin typeface="Calibri" panose="020F0502020204030204" pitchFamily="34" charset="0"/>
                </a:defRPr>
              </a:lvl1pPr>
              <a:lvl2pPr marL="742950" indent="-285750" defTabSz="774700">
                <a:spcBef>
                  <a:spcPct val="20000"/>
                </a:spcBef>
                <a:buClr>
                  <a:srgbClr val="72BFC5"/>
                </a:buClr>
                <a:buChar char="–"/>
                <a:defRPr sz="1300">
                  <a:solidFill>
                    <a:schemeClr val="tx1"/>
                  </a:solidFill>
                  <a:latin typeface="Calibri" panose="020F0502020204030204" pitchFamily="34" charset="0"/>
                </a:defRPr>
              </a:lvl2pPr>
              <a:lvl3pPr marL="1143000" indent="-228600" defTabSz="774700">
                <a:spcBef>
                  <a:spcPct val="20000"/>
                </a:spcBef>
                <a:buClr>
                  <a:srgbClr val="72BFC5"/>
                </a:buClr>
                <a:buChar char="•"/>
                <a:defRPr sz="1300">
                  <a:solidFill>
                    <a:schemeClr val="tx1"/>
                  </a:solidFill>
                  <a:latin typeface="Calibri" panose="020F0502020204030204" pitchFamily="34" charset="0"/>
                </a:defRPr>
              </a:lvl3pPr>
              <a:lvl4pPr marL="1600200" indent="-228600" defTabSz="774700">
                <a:spcBef>
                  <a:spcPct val="20000"/>
                </a:spcBef>
                <a:buClr>
                  <a:srgbClr val="72BFC5"/>
                </a:buClr>
                <a:buChar char="–"/>
                <a:defRPr sz="1300">
                  <a:solidFill>
                    <a:schemeClr val="tx1"/>
                  </a:solidFill>
                  <a:latin typeface="Calibri" panose="020F0502020204030204" pitchFamily="34" charset="0"/>
                </a:defRPr>
              </a:lvl4pPr>
              <a:lvl5pPr marL="2057400" indent="-228600" defTabSz="774700">
                <a:spcBef>
                  <a:spcPct val="20000"/>
                </a:spcBef>
                <a:buClr>
                  <a:srgbClr val="72BFC5"/>
                </a:buClr>
                <a:buChar char="»"/>
                <a:defRPr sz="1300">
                  <a:solidFill>
                    <a:schemeClr val="tx1"/>
                  </a:solidFill>
                  <a:latin typeface="Calibri" panose="020F0502020204030204" pitchFamily="34" charset="0"/>
                </a:defRPr>
              </a:lvl5pPr>
              <a:lvl6pPr marL="2514600" indent="-228600" defTabSz="7747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7747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7747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7747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buClr>
                  <a:schemeClr val="tx1"/>
                </a:buClr>
                <a:buFont typeface="Wingdings" panose="05000000000000000000" pitchFamily="2" charset="2"/>
                <a:buNone/>
              </a:pPr>
              <a:r>
                <a:rPr lang="zh-CN" altLang="en-US" sz="1600">
                  <a:latin typeface="华文仿宋" panose="02010600040101010101" pitchFamily="2" charset="-122"/>
                  <a:ea typeface="华文仿宋" panose="02010600040101010101" pitchFamily="2" charset="-122"/>
                </a:rPr>
                <a:t>. </a:t>
              </a:r>
            </a:p>
            <a:p>
              <a:pPr>
                <a:buClr>
                  <a:schemeClr val="tx1"/>
                </a:buClr>
                <a:buFont typeface="Wingdings" panose="05000000000000000000" pitchFamily="2" charset="2"/>
                <a:buNone/>
              </a:pPr>
              <a:r>
                <a:rPr lang="zh-CN" altLang="zh-CN" sz="1600">
                  <a:latin typeface="华文仿宋" panose="02010600040101010101" pitchFamily="2" charset="-122"/>
                  <a:ea typeface="华文仿宋" panose="02010600040101010101" pitchFamily="2" charset="-122"/>
                </a:rPr>
                <a:t>    </a:t>
              </a:r>
            </a:p>
          </p:txBody>
        </p:sp>
        <p:sp>
          <p:nvSpPr>
            <p:cNvPr id="115" name="Rectangle 114">
              <a:extLst>
                <a:ext uri="{FF2B5EF4-FFF2-40B4-BE49-F238E27FC236}">
                  <a16:creationId xmlns:a16="http://schemas.microsoft.com/office/drawing/2014/main" id="{9641A650-5F3C-4D4A-89E8-B404F5E8EDBF}"/>
                </a:ext>
              </a:extLst>
            </p:cNvPr>
            <p:cNvSpPr>
              <a:spLocks noChangeArrowheads="1"/>
            </p:cNvSpPr>
            <p:nvPr/>
          </p:nvSpPr>
          <p:spPr bwMode="auto">
            <a:xfrm>
              <a:off x="788" y="1560"/>
              <a:ext cx="47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375" tIns="39688" rIns="79375" bIns="39688"/>
            <a:lstStyle>
              <a:lvl1pPr marL="290513" indent="-290513" defTabSz="774700">
                <a:spcBef>
                  <a:spcPct val="20000"/>
                </a:spcBef>
                <a:buClr>
                  <a:srgbClr val="72BFC5"/>
                </a:buClr>
                <a:buChar char="•"/>
                <a:defRPr sz="1300">
                  <a:solidFill>
                    <a:schemeClr val="tx1"/>
                  </a:solidFill>
                  <a:latin typeface="Calibri" panose="020F0502020204030204" pitchFamily="34" charset="0"/>
                </a:defRPr>
              </a:lvl1pPr>
              <a:lvl2pPr marL="742950" indent="-285750" defTabSz="774700">
                <a:spcBef>
                  <a:spcPct val="20000"/>
                </a:spcBef>
                <a:buClr>
                  <a:srgbClr val="72BFC5"/>
                </a:buClr>
                <a:buChar char="–"/>
                <a:defRPr sz="1300">
                  <a:solidFill>
                    <a:schemeClr val="tx1"/>
                  </a:solidFill>
                  <a:latin typeface="Calibri" panose="020F0502020204030204" pitchFamily="34" charset="0"/>
                </a:defRPr>
              </a:lvl2pPr>
              <a:lvl3pPr marL="1143000" indent="-228600" defTabSz="774700">
                <a:spcBef>
                  <a:spcPct val="20000"/>
                </a:spcBef>
                <a:buClr>
                  <a:srgbClr val="72BFC5"/>
                </a:buClr>
                <a:buChar char="•"/>
                <a:defRPr sz="1300">
                  <a:solidFill>
                    <a:schemeClr val="tx1"/>
                  </a:solidFill>
                  <a:latin typeface="Calibri" panose="020F0502020204030204" pitchFamily="34" charset="0"/>
                </a:defRPr>
              </a:lvl3pPr>
              <a:lvl4pPr marL="1600200" indent="-228600" defTabSz="774700">
                <a:spcBef>
                  <a:spcPct val="20000"/>
                </a:spcBef>
                <a:buClr>
                  <a:srgbClr val="72BFC5"/>
                </a:buClr>
                <a:buChar char="–"/>
                <a:defRPr sz="1300">
                  <a:solidFill>
                    <a:schemeClr val="tx1"/>
                  </a:solidFill>
                  <a:latin typeface="Calibri" panose="020F0502020204030204" pitchFamily="34" charset="0"/>
                </a:defRPr>
              </a:lvl4pPr>
              <a:lvl5pPr marL="2057400" indent="-228600" defTabSz="774700">
                <a:spcBef>
                  <a:spcPct val="20000"/>
                </a:spcBef>
                <a:buClr>
                  <a:srgbClr val="72BFC5"/>
                </a:buClr>
                <a:buChar char="»"/>
                <a:defRPr sz="1300">
                  <a:solidFill>
                    <a:schemeClr val="tx1"/>
                  </a:solidFill>
                  <a:latin typeface="Calibri" panose="020F0502020204030204" pitchFamily="34" charset="0"/>
                </a:defRPr>
              </a:lvl5pPr>
              <a:lvl6pPr marL="2514600" indent="-228600" defTabSz="7747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7747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7747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7747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buClr>
                  <a:schemeClr val="tx1"/>
                </a:buClr>
                <a:buFont typeface="Wingdings" panose="05000000000000000000" pitchFamily="2" charset="2"/>
                <a:buNone/>
              </a:pPr>
              <a:r>
                <a:rPr lang="zh-CN" altLang="zh-CN" sz="1600">
                  <a:latin typeface="华文仿宋" panose="02010600040101010101" pitchFamily="2" charset="-122"/>
                  <a:ea typeface="华文仿宋" panose="02010600040101010101" pitchFamily="2" charset="-122"/>
                </a:rPr>
                <a:t> </a:t>
              </a:r>
            </a:p>
          </p:txBody>
        </p:sp>
        <p:sp>
          <p:nvSpPr>
            <p:cNvPr id="116" name="Rectangle 115">
              <a:extLst>
                <a:ext uri="{FF2B5EF4-FFF2-40B4-BE49-F238E27FC236}">
                  <a16:creationId xmlns:a16="http://schemas.microsoft.com/office/drawing/2014/main" id="{48FACEBB-C6A0-48E6-AAF1-9139F9823BEE}"/>
                </a:ext>
              </a:extLst>
            </p:cNvPr>
            <p:cNvSpPr>
              <a:spLocks noChangeArrowheads="1"/>
            </p:cNvSpPr>
            <p:nvPr/>
          </p:nvSpPr>
          <p:spPr bwMode="auto">
            <a:xfrm>
              <a:off x="788" y="1808"/>
              <a:ext cx="4724"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375" tIns="39688" rIns="79375" bIns="39688"/>
            <a:lstStyle>
              <a:lvl1pPr marL="290513" indent="-290513" defTabSz="774700">
                <a:spcBef>
                  <a:spcPct val="20000"/>
                </a:spcBef>
                <a:buClr>
                  <a:srgbClr val="72BFC5"/>
                </a:buClr>
                <a:buChar char="•"/>
                <a:defRPr sz="1300">
                  <a:solidFill>
                    <a:schemeClr val="tx1"/>
                  </a:solidFill>
                  <a:latin typeface="Calibri" panose="020F0502020204030204" pitchFamily="34" charset="0"/>
                </a:defRPr>
              </a:lvl1pPr>
              <a:lvl2pPr marL="742950" indent="-285750" defTabSz="774700">
                <a:spcBef>
                  <a:spcPct val="20000"/>
                </a:spcBef>
                <a:buClr>
                  <a:srgbClr val="72BFC5"/>
                </a:buClr>
                <a:buChar char="–"/>
                <a:defRPr sz="1300">
                  <a:solidFill>
                    <a:schemeClr val="tx1"/>
                  </a:solidFill>
                  <a:latin typeface="Calibri" panose="020F0502020204030204" pitchFamily="34" charset="0"/>
                </a:defRPr>
              </a:lvl2pPr>
              <a:lvl3pPr marL="1143000" indent="-228600" defTabSz="774700">
                <a:spcBef>
                  <a:spcPct val="20000"/>
                </a:spcBef>
                <a:buClr>
                  <a:srgbClr val="72BFC5"/>
                </a:buClr>
                <a:buChar char="•"/>
                <a:defRPr sz="1300">
                  <a:solidFill>
                    <a:schemeClr val="tx1"/>
                  </a:solidFill>
                  <a:latin typeface="Calibri" panose="020F0502020204030204" pitchFamily="34" charset="0"/>
                </a:defRPr>
              </a:lvl3pPr>
              <a:lvl4pPr marL="1600200" indent="-228600" defTabSz="774700">
                <a:spcBef>
                  <a:spcPct val="20000"/>
                </a:spcBef>
                <a:buClr>
                  <a:srgbClr val="72BFC5"/>
                </a:buClr>
                <a:buChar char="–"/>
                <a:defRPr sz="1300">
                  <a:solidFill>
                    <a:schemeClr val="tx1"/>
                  </a:solidFill>
                  <a:latin typeface="Calibri" panose="020F0502020204030204" pitchFamily="34" charset="0"/>
                </a:defRPr>
              </a:lvl4pPr>
              <a:lvl5pPr marL="2057400" indent="-228600" defTabSz="774700">
                <a:spcBef>
                  <a:spcPct val="20000"/>
                </a:spcBef>
                <a:buClr>
                  <a:srgbClr val="72BFC5"/>
                </a:buClr>
                <a:buChar char="»"/>
                <a:defRPr sz="1300">
                  <a:solidFill>
                    <a:schemeClr val="tx1"/>
                  </a:solidFill>
                  <a:latin typeface="Calibri" panose="020F0502020204030204" pitchFamily="34" charset="0"/>
                </a:defRPr>
              </a:lvl5pPr>
              <a:lvl6pPr marL="2514600" indent="-228600" defTabSz="7747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7747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7747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7747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buClr>
                  <a:schemeClr val="tx1"/>
                </a:buClr>
                <a:buFont typeface="Wingdings" panose="05000000000000000000" pitchFamily="2" charset="2"/>
                <a:buNone/>
              </a:pPr>
              <a:r>
                <a:rPr lang="zh-CN" altLang="zh-CN" sz="1600">
                  <a:latin typeface="华文仿宋" panose="02010600040101010101" pitchFamily="2" charset="-122"/>
                  <a:ea typeface="华文仿宋" panose="02010600040101010101" pitchFamily="2" charset="-122"/>
                </a:rPr>
                <a:t>    </a:t>
              </a:r>
            </a:p>
          </p:txBody>
        </p:sp>
        <p:sp>
          <p:nvSpPr>
            <p:cNvPr id="117" name="Rectangle 116">
              <a:extLst>
                <a:ext uri="{FF2B5EF4-FFF2-40B4-BE49-F238E27FC236}">
                  <a16:creationId xmlns:a16="http://schemas.microsoft.com/office/drawing/2014/main" id="{A1002ECE-2E8B-4564-BEB0-CD700ABFB96E}"/>
                </a:ext>
              </a:extLst>
            </p:cNvPr>
            <p:cNvSpPr>
              <a:spLocks noChangeArrowheads="1"/>
            </p:cNvSpPr>
            <p:nvPr/>
          </p:nvSpPr>
          <p:spPr bwMode="auto">
            <a:xfrm>
              <a:off x="780" y="960"/>
              <a:ext cx="4724"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375" tIns="39688" rIns="79375" bIns="39688"/>
            <a:lstStyle>
              <a:lvl1pPr marL="290513" indent="-290513" defTabSz="774700">
                <a:spcBef>
                  <a:spcPct val="20000"/>
                </a:spcBef>
                <a:buClr>
                  <a:srgbClr val="72BFC5"/>
                </a:buClr>
                <a:buChar char="•"/>
                <a:defRPr sz="1300">
                  <a:solidFill>
                    <a:schemeClr val="tx1"/>
                  </a:solidFill>
                  <a:latin typeface="Calibri" panose="020F0502020204030204" pitchFamily="34" charset="0"/>
                </a:defRPr>
              </a:lvl1pPr>
              <a:lvl2pPr marL="742950" indent="-285750" defTabSz="774700">
                <a:spcBef>
                  <a:spcPct val="20000"/>
                </a:spcBef>
                <a:buClr>
                  <a:srgbClr val="72BFC5"/>
                </a:buClr>
                <a:buChar char="–"/>
                <a:defRPr sz="1300">
                  <a:solidFill>
                    <a:schemeClr val="tx1"/>
                  </a:solidFill>
                  <a:latin typeface="Calibri" panose="020F0502020204030204" pitchFamily="34" charset="0"/>
                </a:defRPr>
              </a:lvl2pPr>
              <a:lvl3pPr marL="1143000" indent="-228600" defTabSz="774700">
                <a:spcBef>
                  <a:spcPct val="20000"/>
                </a:spcBef>
                <a:buClr>
                  <a:srgbClr val="72BFC5"/>
                </a:buClr>
                <a:buChar char="•"/>
                <a:defRPr sz="1300">
                  <a:solidFill>
                    <a:schemeClr val="tx1"/>
                  </a:solidFill>
                  <a:latin typeface="Calibri" panose="020F0502020204030204" pitchFamily="34" charset="0"/>
                </a:defRPr>
              </a:lvl3pPr>
              <a:lvl4pPr marL="1600200" indent="-228600" defTabSz="774700">
                <a:spcBef>
                  <a:spcPct val="20000"/>
                </a:spcBef>
                <a:buClr>
                  <a:srgbClr val="72BFC5"/>
                </a:buClr>
                <a:buChar char="–"/>
                <a:defRPr sz="1300">
                  <a:solidFill>
                    <a:schemeClr val="tx1"/>
                  </a:solidFill>
                  <a:latin typeface="Calibri" panose="020F0502020204030204" pitchFamily="34" charset="0"/>
                </a:defRPr>
              </a:lvl4pPr>
              <a:lvl5pPr marL="2057400" indent="-228600" defTabSz="774700">
                <a:spcBef>
                  <a:spcPct val="20000"/>
                </a:spcBef>
                <a:buClr>
                  <a:srgbClr val="72BFC5"/>
                </a:buClr>
                <a:buChar char="»"/>
                <a:defRPr sz="1300">
                  <a:solidFill>
                    <a:schemeClr val="tx1"/>
                  </a:solidFill>
                  <a:latin typeface="Calibri" panose="020F0502020204030204" pitchFamily="34" charset="0"/>
                </a:defRPr>
              </a:lvl5pPr>
              <a:lvl6pPr marL="2514600" indent="-228600" defTabSz="7747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7747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7747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7747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buClr>
                  <a:schemeClr val="tx1"/>
                </a:buClr>
                <a:buFont typeface="Wingdings" panose="05000000000000000000" pitchFamily="2" charset="2"/>
                <a:buChar char=""/>
              </a:pPr>
              <a:r>
                <a:rPr lang="zh-CN" altLang="en-US" sz="1600" dirty="0">
                  <a:latin typeface="华文仿宋" panose="02010600040101010101" pitchFamily="2" charset="-122"/>
                  <a:ea typeface="华文仿宋" panose="02010600040101010101" pitchFamily="2" charset="-122"/>
                </a:rPr>
                <a:t>成本中心是</a:t>
              </a:r>
              <a:r>
                <a:rPr lang="zh-CN" altLang="en-US" sz="1600" dirty="0">
                  <a:latin typeface="宋体" panose="02010600030101010101" pitchFamily="2" charset="-122"/>
                  <a:ea typeface="华文仿宋" panose="02010600040101010101" pitchFamily="2" charset="-122"/>
                </a:rPr>
                <a:t>公司内收集费用的最小的可负责单位</a:t>
              </a:r>
              <a:endParaRPr lang="zh-CN" altLang="zh-CN" sz="1600" dirty="0">
                <a:latin typeface="宋体" panose="02010600030101010101" pitchFamily="2" charset="-122"/>
                <a:ea typeface="华文仿宋" panose="02010600040101010101" pitchFamily="2" charset="-122"/>
              </a:endParaRPr>
            </a:p>
            <a:p>
              <a:pPr>
                <a:buClr>
                  <a:schemeClr val="tx1"/>
                </a:buClr>
                <a:buFont typeface="Wingdings" panose="05000000000000000000" pitchFamily="2" charset="2"/>
                <a:buChar char=""/>
              </a:pPr>
              <a:r>
                <a:rPr lang="zh-CN" altLang="en-US" sz="1600" dirty="0">
                  <a:latin typeface="华文仿宋" panose="02010600040101010101" pitchFamily="2" charset="-122"/>
                  <a:ea typeface="华文仿宋" panose="02010600040101010101" pitchFamily="2" charset="-122"/>
                </a:rPr>
                <a:t>成本中心可以用来收集期间费用和成本项目</a:t>
              </a:r>
            </a:p>
            <a:p>
              <a:pPr>
                <a:buClr>
                  <a:schemeClr val="tx1"/>
                </a:buClr>
                <a:buFont typeface="Wingdings" panose="05000000000000000000" pitchFamily="2" charset="2"/>
                <a:buChar char=""/>
              </a:pPr>
              <a:r>
                <a:rPr lang="zh-CN" altLang="en-US" sz="1600" dirty="0">
                  <a:latin typeface="华文仿宋" panose="02010600040101010101" pitchFamily="2" charset="-122"/>
                  <a:ea typeface="华文仿宋" panose="02010600040101010101" pitchFamily="2" charset="-122"/>
                </a:rPr>
                <a:t>成本中心组: 成本中心的组织结构,可用于计划, 提高对成本费用的管理,用户根据实际需要，将不同的成本中心归集在一个组中。</a:t>
              </a:r>
            </a:p>
            <a:p>
              <a:pPr>
                <a:buClr>
                  <a:schemeClr val="tx1"/>
                </a:buClr>
                <a:buFont typeface="Wingdings" panose="05000000000000000000" pitchFamily="2" charset="2"/>
                <a:buChar char=""/>
              </a:pPr>
              <a:r>
                <a:rPr lang="zh-CN" altLang="zh-CN" sz="1600" dirty="0">
                  <a:latin typeface="华文仿宋" panose="02010600040101010101" pitchFamily="2" charset="-122"/>
                  <a:ea typeface="华文仿宋" panose="02010600040101010101" pitchFamily="2" charset="-122"/>
                </a:rPr>
                <a:t>按照标准代码规则、公司的组织架构和有效期间，维护成本中心主数据和成本中心组，并设置相</a:t>
              </a:r>
              <a:r>
                <a:rPr lang="zh-CN" altLang="en-US" sz="1600" dirty="0">
                  <a:latin typeface="华文仿宋" panose="02010600040101010101" pitchFamily="2" charset="-122"/>
                  <a:ea typeface="华文仿宋" panose="02010600040101010101" pitchFamily="2" charset="-122"/>
                </a:rPr>
                <a:t>关参数。</a:t>
              </a:r>
              <a:r>
                <a:rPr lang="zh-CN" altLang="en-US" sz="1400" dirty="0">
                  <a:latin typeface="华文仿宋" panose="02010600040101010101" pitchFamily="2" charset="-122"/>
                  <a:ea typeface="华文仿宋" panose="02010600040101010101" pitchFamily="2" charset="-122"/>
                </a:rPr>
                <a:t> </a:t>
              </a:r>
              <a:endParaRPr lang="en-US" altLang="zh-CN" sz="1600" dirty="0">
                <a:latin typeface="华文仿宋" panose="02010600040101010101" pitchFamily="2" charset="-122"/>
                <a:ea typeface="华文仿宋" panose="02010600040101010101" pitchFamily="2" charset="-122"/>
              </a:endParaRPr>
            </a:p>
            <a:p>
              <a:pPr>
                <a:buClr>
                  <a:schemeClr val="tx1"/>
                </a:buClr>
                <a:buFont typeface="Wingdings" panose="05000000000000000000" pitchFamily="2" charset="2"/>
                <a:buChar char=""/>
              </a:pPr>
              <a:r>
                <a:rPr lang="zh-CN" altLang="en-US" sz="1600" dirty="0">
                  <a:latin typeface="华文仿宋" panose="02010600040101010101" pitchFamily="2" charset="-122"/>
                  <a:ea typeface="华文仿宋" panose="02010600040101010101" pitchFamily="2" charset="-122"/>
                </a:rPr>
                <a:t>一个组织单位被划分为若干个成本中心,能够将成本和费用落实到相关部门和个人，有利于提高成本归集的透明度,增强经济效益的可控度</a:t>
              </a:r>
            </a:p>
            <a:p>
              <a:pPr>
                <a:buClr>
                  <a:schemeClr val="tx1"/>
                </a:buClr>
                <a:buFont typeface="Wingdings" panose="05000000000000000000" pitchFamily="2" charset="2"/>
                <a:buChar char=""/>
              </a:pPr>
              <a:endParaRPr lang="zh-CN" altLang="zh-CN" sz="1400" dirty="0">
                <a:latin typeface="华文仿宋" panose="02010600040101010101" pitchFamily="2" charset="-122"/>
                <a:ea typeface="华文仿宋" panose="02010600040101010101" pitchFamily="2" charset="-122"/>
              </a:endParaRPr>
            </a:p>
          </p:txBody>
        </p:sp>
      </p:grpSp>
    </p:spTree>
    <p:extLst>
      <p:ext uri="{BB962C8B-B14F-4D97-AF65-F5344CB8AC3E}">
        <p14:creationId xmlns:p14="http://schemas.microsoft.com/office/powerpoint/2010/main" val="23622128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成本中心会计 </a:t>
            </a:r>
            <a:r>
              <a:rPr lang="en-US" altLang="zh-CN" dirty="0"/>
              <a:t>– </a:t>
            </a:r>
            <a:r>
              <a:rPr lang="zh-CN" altLang="en-US" dirty="0"/>
              <a:t>成本中心结构概论</a:t>
            </a:r>
            <a:r>
              <a:rPr lang="en-US" altLang="zh-CN" dirty="0"/>
              <a:t> </a:t>
            </a:r>
            <a:endParaRPr lang="en-US" b="0" dirty="0"/>
          </a:p>
        </p:txBody>
      </p:sp>
      <p:sp>
        <p:nvSpPr>
          <p:cNvPr id="4" name="Rectangle 2">
            <a:extLst>
              <a:ext uri="{FF2B5EF4-FFF2-40B4-BE49-F238E27FC236}">
                <a16:creationId xmlns:a16="http://schemas.microsoft.com/office/drawing/2014/main" id="{0F3CB8D5-581E-4F82-ACB0-FFCC16074A46}"/>
              </a:ext>
            </a:extLst>
          </p:cNvPr>
          <p:cNvSpPr>
            <a:spLocks noChangeArrowheads="1"/>
          </p:cNvSpPr>
          <p:nvPr/>
        </p:nvSpPr>
        <p:spPr bwMode="auto">
          <a:xfrm>
            <a:off x="3296269" y="1226988"/>
            <a:ext cx="8488363" cy="3786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85750" indent="-285750">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eaLnBrk="1" hangingPunct="1">
              <a:spcBef>
                <a:spcPct val="0"/>
              </a:spcBef>
              <a:buClrTx/>
            </a:pPr>
            <a:r>
              <a:rPr lang="zh-CN" altLang="en-US" sz="2000">
                <a:latin typeface="仿宋_GB2312"/>
                <a:ea typeface="仿宋_GB2312"/>
                <a:cs typeface="仿宋_GB2312"/>
              </a:rPr>
              <a:t>成本中心结构分为</a:t>
            </a:r>
          </a:p>
          <a:p>
            <a:pPr eaLnBrk="1" hangingPunct="1">
              <a:spcBef>
                <a:spcPct val="0"/>
              </a:spcBef>
              <a:buClrTx/>
              <a:buFontTx/>
              <a:buNone/>
            </a:pPr>
            <a:r>
              <a:rPr lang="zh-CN" altLang="en-US" sz="2000">
                <a:latin typeface="仿宋_GB2312"/>
                <a:ea typeface="仿宋_GB2312"/>
                <a:cs typeface="仿宋_GB2312"/>
              </a:rPr>
              <a:t>    标准成本中心结构（标准层次）</a:t>
            </a:r>
          </a:p>
          <a:p>
            <a:pPr eaLnBrk="1" hangingPunct="1">
              <a:spcBef>
                <a:spcPct val="0"/>
              </a:spcBef>
              <a:buClrTx/>
              <a:buFontTx/>
              <a:buNone/>
            </a:pPr>
            <a:r>
              <a:rPr lang="zh-CN" altLang="en-US" sz="2000">
                <a:latin typeface="仿宋_GB2312"/>
                <a:ea typeface="仿宋_GB2312"/>
                <a:cs typeface="仿宋_GB2312"/>
              </a:rPr>
              <a:t>    变动成本中心结构。</a:t>
            </a:r>
          </a:p>
          <a:p>
            <a:pPr eaLnBrk="1" hangingPunct="1">
              <a:spcBef>
                <a:spcPct val="0"/>
              </a:spcBef>
              <a:buClrTx/>
            </a:pPr>
            <a:endParaRPr lang="zh-CN" altLang="en-US" sz="2000">
              <a:latin typeface="仿宋_GB2312"/>
              <a:ea typeface="仿宋_GB2312"/>
              <a:cs typeface="仿宋_GB2312"/>
            </a:endParaRPr>
          </a:p>
          <a:p>
            <a:pPr eaLnBrk="1" hangingPunct="1">
              <a:spcBef>
                <a:spcPct val="0"/>
              </a:spcBef>
              <a:buClrTx/>
            </a:pPr>
            <a:r>
              <a:rPr lang="zh-CN" altLang="en-US" sz="2000">
                <a:latin typeface="仿宋_GB2312"/>
                <a:ea typeface="仿宋_GB2312"/>
                <a:cs typeface="仿宋_GB2312"/>
              </a:rPr>
              <a:t>标准成本中心结构必须包括所有成本中心，而且是唯一的。</a:t>
            </a:r>
          </a:p>
          <a:p>
            <a:pPr eaLnBrk="1" hangingPunct="1">
              <a:spcBef>
                <a:spcPct val="0"/>
              </a:spcBef>
              <a:buClrTx/>
              <a:buFontTx/>
              <a:buNone/>
            </a:pPr>
            <a:endParaRPr lang="zh-CN" altLang="en-US" sz="2000">
              <a:latin typeface="仿宋_GB2312"/>
              <a:ea typeface="仿宋_GB2312"/>
              <a:cs typeface="仿宋_GB2312"/>
            </a:endParaRPr>
          </a:p>
          <a:p>
            <a:pPr eaLnBrk="1" hangingPunct="1">
              <a:spcBef>
                <a:spcPct val="0"/>
              </a:spcBef>
              <a:buClrTx/>
            </a:pPr>
            <a:r>
              <a:rPr lang="zh-CN" altLang="en-US" sz="2000">
                <a:latin typeface="仿宋_GB2312"/>
                <a:ea typeface="仿宋_GB2312"/>
                <a:cs typeface="仿宋_GB2312"/>
              </a:rPr>
              <a:t>变动成本中心结构, 也被称为成本中心组。可以根据需要设定多个成本中心组.</a:t>
            </a:r>
          </a:p>
          <a:p>
            <a:pPr eaLnBrk="1" hangingPunct="1">
              <a:spcBef>
                <a:spcPct val="0"/>
              </a:spcBef>
              <a:buClrTx/>
              <a:buFontTx/>
              <a:buNone/>
            </a:pPr>
            <a:endParaRPr lang="zh-CN" altLang="en-US" sz="2000">
              <a:latin typeface="仿宋_GB2312"/>
              <a:ea typeface="仿宋_GB2312"/>
              <a:cs typeface="仿宋_GB2312"/>
            </a:endParaRPr>
          </a:p>
          <a:p>
            <a:pPr eaLnBrk="1" hangingPunct="1">
              <a:spcBef>
                <a:spcPct val="0"/>
              </a:spcBef>
              <a:buClrTx/>
            </a:pPr>
            <a:r>
              <a:rPr lang="zh-CN" altLang="en-US" sz="2000">
                <a:latin typeface="仿宋_GB2312"/>
                <a:ea typeface="仿宋_GB2312"/>
                <a:cs typeface="仿宋_GB2312"/>
              </a:rPr>
              <a:t>每个成本中心必须连结到成本中心标准结构的最低节点。</a:t>
            </a:r>
          </a:p>
          <a:p>
            <a:pPr eaLnBrk="1" hangingPunct="1">
              <a:spcBef>
                <a:spcPct val="0"/>
              </a:spcBef>
              <a:buClrTx/>
              <a:buFontTx/>
              <a:buNone/>
            </a:pPr>
            <a:endParaRPr lang="zh-CN" altLang="en-US" sz="2000">
              <a:latin typeface="仿宋_GB2312"/>
              <a:ea typeface="仿宋_GB2312"/>
              <a:cs typeface="仿宋_GB2312"/>
            </a:endParaRPr>
          </a:p>
          <a:p>
            <a:pPr eaLnBrk="1" hangingPunct="1">
              <a:spcBef>
                <a:spcPct val="0"/>
              </a:spcBef>
              <a:buClrTx/>
            </a:pPr>
            <a:r>
              <a:rPr lang="zh-CN" altLang="en-US" sz="2000">
                <a:latin typeface="仿宋_GB2312"/>
                <a:ea typeface="仿宋_GB2312"/>
                <a:cs typeface="仿宋_GB2312"/>
              </a:rPr>
              <a:t>用户可以利用成本中心结构计划,分配和分析各种组合的组织区域成本。</a:t>
            </a:r>
          </a:p>
        </p:txBody>
      </p:sp>
    </p:spTree>
    <p:extLst>
      <p:ext uri="{BB962C8B-B14F-4D97-AF65-F5344CB8AC3E}">
        <p14:creationId xmlns:p14="http://schemas.microsoft.com/office/powerpoint/2010/main" val="3351755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系统功能概览</a:t>
            </a:r>
            <a:endParaRPr lang="en-US" b="0" dirty="0"/>
          </a:p>
        </p:txBody>
      </p:sp>
      <p:grpSp>
        <p:nvGrpSpPr>
          <p:cNvPr id="169" name="Group 177">
            <a:extLst>
              <a:ext uri="{FF2B5EF4-FFF2-40B4-BE49-F238E27FC236}">
                <a16:creationId xmlns:a16="http://schemas.microsoft.com/office/drawing/2014/main" id="{6B7A5707-018D-4762-8320-3F3D8E136DC9}"/>
              </a:ext>
            </a:extLst>
          </p:cNvPr>
          <p:cNvGrpSpPr>
            <a:grpSpLocks/>
          </p:cNvGrpSpPr>
          <p:nvPr/>
        </p:nvGrpSpPr>
        <p:grpSpPr bwMode="auto">
          <a:xfrm>
            <a:off x="3770883" y="1340768"/>
            <a:ext cx="4491037" cy="4030663"/>
            <a:chOff x="1248" y="874"/>
            <a:chExt cx="3218" cy="3030"/>
          </a:xfrm>
        </p:grpSpPr>
        <p:grpSp>
          <p:nvGrpSpPr>
            <p:cNvPr id="170" name="Group 178">
              <a:extLst>
                <a:ext uri="{FF2B5EF4-FFF2-40B4-BE49-F238E27FC236}">
                  <a16:creationId xmlns:a16="http://schemas.microsoft.com/office/drawing/2014/main" id="{091971A4-8F80-455F-8037-A7CE90452B04}"/>
                </a:ext>
              </a:extLst>
            </p:cNvPr>
            <p:cNvGrpSpPr>
              <a:grpSpLocks/>
            </p:cNvGrpSpPr>
            <p:nvPr/>
          </p:nvGrpSpPr>
          <p:grpSpPr bwMode="auto">
            <a:xfrm>
              <a:off x="2317" y="874"/>
              <a:ext cx="539" cy="699"/>
              <a:chOff x="2317" y="874"/>
              <a:chExt cx="539" cy="699"/>
            </a:xfrm>
          </p:grpSpPr>
          <p:sp>
            <p:nvSpPr>
              <p:cNvPr id="318" name="AutoShape 179">
                <a:extLst>
                  <a:ext uri="{FF2B5EF4-FFF2-40B4-BE49-F238E27FC236}">
                    <a16:creationId xmlns:a16="http://schemas.microsoft.com/office/drawing/2014/main" id="{27BD0D64-FAFD-4D63-89B0-D5911DCFEA77}"/>
                  </a:ext>
                </a:extLst>
              </p:cNvPr>
              <p:cNvSpPr>
                <a:spLocks noChangeArrowheads="1"/>
              </p:cNvSpPr>
              <p:nvPr/>
            </p:nvSpPr>
            <p:spPr bwMode="auto">
              <a:xfrm>
                <a:off x="2317" y="876"/>
                <a:ext cx="538" cy="583"/>
              </a:xfrm>
              <a:prstGeom prst="diamond">
                <a:avLst/>
              </a:prstGeom>
              <a:solidFill>
                <a:schemeClr val="bg1"/>
              </a:solidFill>
              <a:ln w="12700">
                <a:solidFill>
                  <a:schemeClr val="accent2"/>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19" name="Freeform 180">
                <a:extLst>
                  <a:ext uri="{FF2B5EF4-FFF2-40B4-BE49-F238E27FC236}">
                    <a16:creationId xmlns:a16="http://schemas.microsoft.com/office/drawing/2014/main" id="{C085EE9E-5DC9-463B-BBF2-133BBF0347B5}"/>
                  </a:ext>
                </a:extLst>
              </p:cNvPr>
              <p:cNvSpPr>
                <a:spLocks/>
              </p:cNvSpPr>
              <p:nvPr/>
            </p:nvSpPr>
            <p:spPr bwMode="auto">
              <a:xfrm>
                <a:off x="2318" y="874"/>
                <a:ext cx="269" cy="399"/>
              </a:xfrm>
              <a:custGeom>
                <a:avLst/>
                <a:gdLst>
                  <a:gd name="T0" fmla="*/ 0 w 269"/>
                  <a:gd name="T1" fmla="*/ 398 h 399"/>
                  <a:gd name="T2" fmla="*/ 0 w 269"/>
                  <a:gd name="T3" fmla="*/ 287 h 399"/>
                  <a:gd name="T4" fmla="*/ 268 w 269"/>
                  <a:gd name="T5" fmla="*/ 0 h 399"/>
                  <a:gd name="T6" fmla="*/ 268 w 269"/>
                  <a:gd name="T7" fmla="*/ 111 h 399"/>
                  <a:gd name="T8" fmla="*/ 0 w 269"/>
                  <a:gd name="T9" fmla="*/ 398 h 399"/>
                  <a:gd name="T10" fmla="*/ 0 60000 65536"/>
                  <a:gd name="T11" fmla="*/ 0 60000 65536"/>
                  <a:gd name="T12" fmla="*/ 0 60000 65536"/>
                  <a:gd name="T13" fmla="*/ 0 60000 65536"/>
                  <a:gd name="T14" fmla="*/ 0 60000 65536"/>
                  <a:gd name="T15" fmla="*/ 0 w 269"/>
                  <a:gd name="T16" fmla="*/ 0 h 399"/>
                  <a:gd name="T17" fmla="*/ 269 w 269"/>
                  <a:gd name="T18" fmla="*/ 399 h 399"/>
                </a:gdLst>
                <a:ahLst/>
                <a:cxnLst>
                  <a:cxn ang="T10">
                    <a:pos x="T0" y="T1"/>
                  </a:cxn>
                  <a:cxn ang="T11">
                    <a:pos x="T2" y="T3"/>
                  </a:cxn>
                  <a:cxn ang="T12">
                    <a:pos x="T4" y="T5"/>
                  </a:cxn>
                  <a:cxn ang="T13">
                    <a:pos x="T6" y="T7"/>
                  </a:cxn>
                  <a:cxn ang="T14">
                    <a:pos x="T8" y="T9"/>
                  </a:cxn>
                </a:cxnLst>
                <a:rect l="T15" t="T16" r="T17" b="T18"/>
                <a:pathLst>
                  <a:path w="269" h="399">
                    <a:moveTo>
                      <a:pt x="0" y="398"/>
                    </a:moveTo>
                    <a:lnTo>
                      <a:pt x="0" y="287"/>
                    </a:lnTo>
                    <a:lnTo>
                      <a:pt x="268" y="0"/>
                    </a:lnTo>
                    <a:lnTo>
                      <a:pt x="268" y="111"/>
                    </a:lnTo>
                    <a:lnTo>
                      <a:pt x="0" y="398"/>
                    </a:lnTo>
                  </a:path>
                </a:pathLst>
              </a:custGeom>
              <a:solidFill>
                <a:schemeClr val="bg1"/>
              </a:solidFill>
              <a:ln w="12700" cap="rnd">
                <a:solidFill>
                  <a:schemeClr val="accent2"/>
                </a:solidFill>
                <a:round/>
                <a:headEnd/>
                <a:tailEnd/>
              </a:ln>
            </p:spPr>
            <p:txBody>
              <a:bodyPr/>
              <a:lstStyle/>
              <a:p>
                <a:endParaRPr lang="zh-CN" altLang="en-US"/>
              </a:p>
            </p:txBody>
          </p:sp>
          <p:sp>
            <p:nvSpPr>
              <p:cNvPr id="320" name="Freeform 181">
                <a:extLst>
                  <a:ext uri="{FF2B5EF4-FFF2-40B4-BE49-F238E27FC236}">
                    <a16:creationId xmlns:a16="http://schemas.microsoft.com/office/drawing/2014/main" id="{9ABA6897-73A5-45D4-9D6B-A6EE883124E7}"/>
                  </a:ext>
                </a:extLst>
              </p:cNvPr>
              <p:cNvSpPr>
                <a:spLocks/>
              </p:cNvSpPr>
              <p:nvPr/>
            </p:nvSpPr>
            <p:spPr bwMode="auto">
              <a:xfrm>
                <a:off x="2586" y="876"/>
                <a:ext cx="270" cy="400"/>
              </a:xfrm>
              <a:custGeom>
                <a:avLst/>
                <a:gdLst>
                  <a:gd name="T0" fmla="*/ 269 w 270"/>
                  <a:gd name="T1" fmla="*/ 399 h 400"/>
                  <a:gd name="T2" fmla="*/ 269 w 270"/>
                  <a:gd name="T3" fmla="*/ 288 h 400"/>
                  <a:gd name="T4" fmla="*/ 0 w 270"/>
                  <a:gd name="T5" fmla="*/ 0 h 400"/>
                  <a:gd name="T6" fmla="*/ 0 w 270"/>
                  <a:gd name="T7" fmla="*/ 111 h 400"/>
                  <a:gd name="T8" fmla="*/ 269 w 270"/>
                  <a:gd name="T9" fmla="*/ 399 h 400"/>
                  <a:gd name="T10" fmla="*/ 0 60000 65536"/>
                  <a:gd name="T11" fmla="*/ 0 60000 65536"/>
                  <a:gd name="T12" fmla="*/ 0 60000 65536"/>
                  <a:gd name="T13" fmla="*/ 0 60000 65536"/>
                  <a:gd name="T14" fmla="*/ 0 60000 65536"/>
                  <a:gd name="T15" fmla="*/ 0 w 270"/>
                  <a:gd name="T16" fmla="*/ 0 h 400"/>
                  <a:gd name="T17" fmla="*/ 270 w 270"/>
                  <a:gd name="T18" fmla="*/ 400 h 400"/>
                </a:gdLst>
                <a:ahLst/>
                <a:cxnLst>
                  <a:cxn ang="T10">
                    <a:pos x="T0" y="T1"/>
                  </a:cxn>
                  <a:cxn ang="T11">
                    <a:pos x="T2" y="T3"/>
                  </a:cxn>
                  <a:cxn ang="T12">
                    <a:pos x="T4" y="T5"/>
                  </a:cxn>
                  <a:cxn ang="T13">
                    <a:pos x="T6" y="T7"/>
                  </a:cxn>
                  <a:cxn ang="T14">
                    <a:pos x="T8" y="T9"/>
                  </a:cxn>
                </a:cxnLst>
                <a:rect l="T15" t="T16" r="T17" b="T18"/>
                <a:pathLst>
                  <a:path w="270" h="400">
                    <a:moveTo>
                      <a:pt x="269" y="399"/>
                    </a:moveTo>
                    <a:lnTo>
                      <a:pt x="269" y="288"/>
                    </a:lnTo>
                    <a:lnTo>
                      <a:pt x="0" y="0"/>
                    </a:lnTo>
                    <a:lnTo>
                      <a:pt x="0" y="111"/>
                    </a:lnTo>
                    <a:lnTo>
                      <a:pt x="269" y="399"/>
                    </a:lnTo>
                  </a:path>
                </a:pathLst>
              </a:custGeom>
              <a:solidFill>
                <a:schemeClr val="bg1"/>
              </a:solidFill>
              <a:ln w="12700" cap="rnd">
                <a:solidFill>
                  <a:schemeClr val="accent2"/>
                </a:solidFill>
                <a:round/>
                <a:headEnd/>
                <a:tailEnd/>
              </a:ln>
            </p:spPr>
            <p:txBody>
              <a:bodyPr/>
              <a:lstStyle/>
              <a:p>
                <a:endParaRPr lang="zh-CN" altLang="en-US"/>
              </a:p>
            </p:txBody>
          </p:sp>
          <p:sp>
            <p:nvSpPr>
              <p:cNvPr id="321" name="Freeform 182">
                <a:extLst>
                  <a:ext uri="{FF2B5EF4-FFF2-40B4-BE49-F238E27FC236}">
                    <a16:creationId xmlns:a16="http://schemas.microsoft.com/office/drawing/2014/main" id="{029B018E-5416-4D98-ABCD-C62EA5AF6095}"/>
                  </a:ext>
                </a:extLst>
              </p:cNvPr>
              <p:cNvSpPr>
                <a:spLocks/>
              </p:cNvSpPr>
              <p:nvPr/>
            </p:nvSpPr>
            <p:spPr bwMode="auto">
              <a:xfrm>
                <a:off x="2586" y="1173"/>
                <a:ext cx="270" cy="400"/>
              </a:xfrm>
              <a:custGeom>
                <a:avLst/>
                <a:gdLst>
                  <a:gd name="T0" fmla="*/ 269 w 270"/>
                  <a:gd name="T1" fmla="*/ 0 h 400"/>
                  <a:gd name="T2" fmla="*/ 269 w 270"/>
                  <a:gd name="T3" fmla="*/ 111 h 400"/>
                  <a:gd name="T4" fmla="*/ 0 w 270"/>
                  <a:gd name="T5" fmla="*/ 399 h 400"/>
                  <a:gd name="T6" fmla="*/ 0 w 270"/>
                  <a:gd name="T7" fmla="*/ 288 h 400"/>
                  <a:gd name="T8" fmla="*/ 269 w 270"/>
                  <a:gd name="T9" fmla="*/ 0 h 400"/>
                  <a:gd name="T10" fmla="*/ 0 60000 65536"/>
                  <a:gd name="T11" fmla="*/ 0 60000 65536"/>
                  <a:gd name="T12" fmla="*/ 0 60000 65536"/>
                  <a:gd name="T13" fmla="*/ 0 60000 65536"/>
                  <a:gd name="T14" fmla="*/ 0 60000 65536"/>
                  <a:gd name="T15" fmla="*/ 0 w 270"/>
                  <a:gd name="T16" fmla="*/ 0 h 400"/>
                  <a:gd name="T17" fmla="*/ 270 w 270"/>
                  <a:gd name="T18" fmla="*/ 400 h 400"/>
                </a:gdLst>
                <a:ahLst/>
                <a:cxnLst>
                  <a:cxn ang="T10">
                    <a:pos x="T0" y="T1"/>
                  </a:cxn>
                  <a:cxn ang="T11">
                    <a:pos x="T2" y="T3"/>
                  </a:cxn>
                  <a:cxn ang="T12">
                    <a:pos x="T4" y="T5"/>
                  </a:cxn>
                  <a:cxn ang="T13">
                    <a:pos x="T6" y="T7"/>
                  </a:cxn>
                  <a:cxn ang="T14">
                    <a:pos x="T8" y="T9"/>
                  </a:cxn>
                </a:cxnLst>
                <a:rect l="T15" t="T16" r="T17" b="T18"/>
                <a:pathLst>
                  <a:path w="270" h="400">
                    <a:moveTo>
                      <a:pt x="269" y="0"/>
                    </a:moveTo>
                    <a:lnTo>
                      <a:pt x="269" y="111"/>
                    </a:lnTo>
                    <a:lnTo>
                      <a:pt x="0" y="399"/>
                    </a:lnTo>
                    <a:lnTo>
                      <a:pt x="0" y="288"/>
                    </a:lnTo>
                    <a:lnTo>
                      <a:pt x="269" y="0"/>
                    </a:lnTo>
                  </a:path>
                </a:pathLst>
              </a:custGeom>
              <a:solidFill>
                <a:schemeClr val="bg1"/>
              </a:solidFill>
              <a:ln w="12700" cap="rnd">
                <a:solidFill>
                  <a:schemeClr val="accent2"/>
                </a:solidFill>
                <a:round/>
                <a:headEnd/>
                <a:tailEnd/>
              </a:ln>
            </p:spPr>
            <p:txBody>
              <a:bodyPr/>
              <a:lstStyle/>
              <a:p>
                <a:endParaRPr lang="zh-CN" altLang="en-US"/>
              </a:p>
            </p:txBody>
          </p:sp>
        </p:grpSp>
        <p:grpSp>
          <p:nvGrpSpPr>
            <p:cNvPr id="171" name="Group 183">
              <a:extLst>
                <a:ext uri="{FF2B5EF4-FFF2-40B4-BE49-F238E27FC236}">
                  <a16:creationId xmlns:a16="http://schemas.microsoft.com/office/drawing/2014/main" id="{4B6C8CC0-01EC-46E5-B18F-9C0E81BA5712}"/>
                </a:ext>
              </a:extLst>
            </p:cNvPr>
            <p:cNvGrpSpPr>
              <a:grpSpLocks/>
            </p:cNvGrpSpPr>
            <p:nvPr/>
          </p:nvGrpSpPr>
          <p:grpSpPr bwMode="auto">
            <a:xfrm>
              <a:off x="3389" y="874"/>
              <a:ext cx="540" cy="699"/>
              <a:chOff x="3389" y="874"/>
              <a:chExt cx="540" cy="699"/>
            </a:xfrm>
          </p:grpSpPr>
          <p:sp>
            <p:nvSpPr>
              <p:cNvPr id="313" name="AutoShape 184">
                <a:extLst>
                  <a:ext uri="{FF2B5EF4-FFF2-40B4-BE49-F238E27FC236}">
                    <a16:creationId xmlns:a16="http://schemas.microsoft.com/office/drawing/2014/main" id="{0FD1337F-0563-4611-AD20-BEF1D4546807}"/>
                  </a:ext>
                </a:extLst>
              </p:cNvPr>
              <p:cNvSpPr>
                <a:spLocks noChangeArrowheads="1"/>
              </p:cNvSpPr>
              <p:nvPr/>
            </p:nvSpPr>
            <p:spPr bwMode="auto">
              <a:xfrm>
                <a:off x="3389" y="876"/>
                <a:ext cx="540" cy="583"/>
              </a:xfrm>
              <a:prstGeom prst="diamond">
                <a:avLst/>
              </a:prstGeom>
              <a:solidFill>
                <a:schemeClr val="bg1"/>
              </a:solidFill>
              <a:ln w="12700">
                <a:solidFill>
                  <a:schemeClr val="accent2"/>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14" name="Freeform 185">
                <a:extLst>
                  <a:ext uri="{FF2B5EF4-FFF2-40B4-BE49-F238E27FC236}">
                    <a16:creationId xmlns:a16="http://schemas.microsoft.com/office/drawing/2014/main" id="{A530EF95-4EA9-4308-BC45-19DF7E1B6075}"/>
                  </a:ext>
                </a:extLst>
              </p:cNvPr>
              <p:cNvSpPr>
                <a:spLocks/>
              </p:cNvSpPr>
              <p:nvPr/>
            </p:nvSpPr>
            <p:spPr bwMode="auto">
              <a:xfrm>
                <a:off x="3659" y="874"/>
                <a:ext cx="268" cy="399"/>
              </a:xfrm>
              <a:custGeom>
                <a:avLst/>
                <a:gdLst>
                  <a:gd name="T0" fmla="*/ 267 w 268"/>
                  <a:gd name="T1" fmla="*/ 398 h 399"/>
                  <a:gd name="T2" fmla="*/ 267 w 268"/>
                  <a:gd name="T3" fmla="*/ 287 h 399"/>
                  <a:gd name="T4" fmla="*/ 0 w 268"/>
                  <a:gd name="T5" fmla="*/ 0 h 399"/>
                  <a:gd name="T6" fmla="*/ 0 w 268"/>
                  <a:gd name="T7" fmla="*/ 111 h 399"/>
                  <a:gd name="T8" fmla="*/ 267 w 268"/>
                  <a:gd name="T9" fmla="*/ 398 h 399"/>
                  <a:gd name="T10" fmla="*/ 0 60000 65536"/>
                  <a:gd name="T11" fmla="*/ 0 60000 65536"/>
                  <a:gd name="T12" fmla="*/ 0 60000 65536"/>
                  <a:gd name="T13" fmla="*/ 0 60000 65536"/>
                  <a:gd name="T14" fmla="*/ 0 60000 65536"/>
                  <a:gd name="T15" fmla="*/ 0 w 268"/>
                  <a:gd name="T16" fmla="*/ 0 h 399"/>
                  <a:gd name="T17" fmla="*/ 268 w 268"/>
                  <a:gd name="T18" fmla="*/ 399 h 399"/>
                </a:gdLst>
                <a:ahLst/>
                <a:cxnLst>
                  <a:cxn ang="T10">
                    <a:pos x="T0" y="T1"/>
                  </a:cxn>
                  <a:cxn ang="T11">
                    <a:pos x="T2" y="T3"/>
                  </a:cxn>
                  <a:cxn ang="T12">
                    <a:pos x="T4" y="T5"/>
                  </a:cxn>
                  <a:cxn ang="T13">
                    <a:pos x="T6" y="T7"/>
                  </a:cxn>
                  <a:cxn ang="T14">
                    <a:pos x="T8" y="T9"/>
                  </a:cxn>
                </a:cxnLst>
                <a:rect l="T15" t="T16" r="T17" b="T18"/>
                <a:pathLst>
                  <a:path w="268" h="399">
                    <a:moveTo>
                      <a:pt x="267" y="398"/>
                    </a:moveTo>
                    <a:lnTo>
                      <a:pt x="267" y="287"/>
                    </a:lnTo>
                    <a:lnTo>
                      <a:pt x="0" y="0"/>
                    </a:lnTo>
                    <a:lnTo>
                      <a:pt x="0" y="111"/>
                    </a:lnTo>
                    <a:lnTo>
                      <a:pt x="267" y="398"/>
                    </a:lnTo>
                  </a:path>
                </a:pathLst>
              </a:custGeom>
              <a:solidFill>
                <a:schemeClr val="bg1"/>
              </a:solidFill>
              <a:ln w="12700" cap="rnd">
                <a:solidFill>
                  <a:schemeClr val="accent2"/>
                </a:solidFill>
                <a:round/>
                <a:headEnd/>
                <a:tailEnd/>
              </a:ln>
            </p:spPr>
            <p:txBody>
              <a:bodyPr/>
              <a:lstStyle/>
              <a:p>
                <a:endParaRPr lang="zh-CN" altLang="en-US"/>
              </a:p>
            </p:txBody>
          </p:sp>
          <p:sp>
            <p:nvSpPr>
              <p:cNvPr id="315" name="Freeform 186">
                <a:extLst>
                  <a:ext uri="{FF2B5EF4-FFF2-40B4-BE49-F238E27FC236}">
                    <a16:creationId xmlns:a16="http://schemas.microsoft.com/office/drawing/2014/main" id="{AA3AC00D-79D5-4F91-AA26-5AF682DFEC4F}"/>
                  </a:ext>
                </a:extLst>
              </p:cNvPr>
              <p:cNvSpPr>
                <a:spLocks/>
              </p:cNvSpPr>
              <p:nvPr/>
            </p:nvSpPr>
            <p:spPr bwMode="auto">
              <a:xfrm>
                <a:off x="3390" y="876"/>
                <a:ext cx="267" cy="400"/>
              </a:xfrm>
              <a:custGeom>
                <a:avLst/>
                <a:gdLst>
                  <a:gd name="T0" fmla="*/ 0 w 267"/>
                  <a:gd name="T1" fmla="*/ 399 h 400"/>
                  <a:gd name="T2" fmla="*/ 0 w 267"/>
                  <a:gd name="T3" fmla="*/ 288 h 400"/>
                  <a:gd name="T4" fmla="*/ 266 w 267"/>
                  <a:gd name="T5" fmla="*/ 0 h 400"/>
                  <a:gd name="T6" fmla="*/ 266 w 267"/>
                  <a:gd name="T7" fmla="*/ 111 h 400"/>
                  <a:gd name="T8" fmla="*/ 0 w 267"/>
                  <a:gd name="T9" fmla="*/ 399 h 400"/>
                  <a:gd name="T10" fmla="*/ 0 60000 65536"/>
                  <a:gd name="T11" fmla="*/ 0 60000 65536"/>
                  <a:gd name="T12" fmla="*/ 0 60000 65536"/>
                  <a:gd name="T13" fmla="*/ 0 60000 65536"/>
                  <a:gd name="T14" fmla="*/ 0 60000 65536"/>
                  <a:gd name="T15" fmla="*/ 0 w 267"/>
                  <a:gd name="T16" fmla="*/ 0 h 400"/>
                  <a:gd name="T17" fmla="*/ 267 w 267"/>
                  <a:gd name="T18" fmla="*/ 400 h 400"/>
                </a:gdLst>
                <a:ahLst/>
                <a:cxnLst>
                  <a:cxn ang="T10">
                    <a:pos x="T0" y="T1"/>
                  </a:cxn>
                  <a:cxn ang="T11">
                    <a:pos x="T2" y="T3"/>
                  </a:cxn>
                  <a:cxn ang="T12">
                    <a:pos x="T4" y="T5"/>
                  </a:cxn>
                  <a:cxn ang="T13">
                    <a:pos x="T6" y="T7"/>
                  </a:cxn>
                  <a:cxn ang="T14">
                    <a:pos x="T8" y="T9"/>
                  </a:cxn>
                </a:cxnLst>
                <a:rect l="T15" t="T16" r="T17" b="T18"/>
                <a:pathLst>
                  <a:path w="267" h="400">
                    <a:moveTo>
                      <a:pt x="0" y="399"/>
                    </a:moveTo>
                    <a:lnTo>
                      <a:pt x="0" y="288"/>
                    </a:lnTo>
                    <a:lnTo>
                      <a:pt x="266" y="0"/>
                    </a:lnTo>
                    <a:lnTo>
                      <a:pt x="266" y="111"/>
                    </a:lnTo>
                    <a:lnTo>
                      <a:pt x="0" y="399"/>
                    </a:lnTo>
                  </a:path>
                </a:pathLst>
              </a:custGeom>
              <a:solidFill>
                <a:schemeClr val="bg1"/>
              </a:solidFill>
              <a:ln w="12700" cap="rnd">
                <a:solidFill>
                  <a:schemeClr val="accent2"/>
                </a:solidFill>
                <a:round/>
                <a:headEnd/>
                <a:tailEnd/>
              </a:ln>
            </p:spPr>
            <p:txBody>
              <a:bodyPr/>
              <a:lstStyle/>
              <a:p>
                <a:endParaRPr lang="zh-CN" altLang="en-US"/>
              </a:p>
            </p:txBody>
          </p:sp>
          <p:sp>
            <p:nvSpPr>
              <p:cNvPr id="316" name="Freeform 187">
                <a:extLst>
                  <a:ext uri="{FF2B5EF4-FFF2-40B4-BE49-F238E27FC236}">
                    <a16:creationId xmlns:a16="http://schemas.microsoft.com/office/drawing/2014/main" id="{C9C54178-F01C-4CE5-B644-EFE846A629C9}"/>
                  </a:ext>
                </a:extLst>
              </p:cNvPr>
              <p:cNvSpPr>
                <a:spLocks/>
              </p:cNvSpPr>
              <p:nvPr/>
            </p:nvSpPr>
            <p:spPr bwMode="auto">
              <a:xfrm>
                <a:off x="3659" y="1172"/>
                <a:ext cx="268" cy="400"/>
              </a:xfrm>
              <a:custGeom>
                <a:avLst/>
                <a:gdLst>
                  <a:gd name="T0" fmla="*/ 267 w 268"/>
                  <a:gd name="T1" fmla="*/ 0 h 400"/>
                  <a:gd name="T2" fmla="*/ 267 w 268"/>
                  <a:gd name="T3" fmla="*/ 111 h 400"/>
                  <a:gd name="T4" fmla="*/ 0 w 268"/>
                  <a:gd name="T5" fmla="*/ 399 h 400"/>
                  <a:gd name="T6" fmla="*/ 0 w 268"/>
                  <a:gd name="T7" fmla="*/ 288 h 400"/>
                  <a:gd name="T8" fmla="*/ 267 w 268"/>
                  <a:gd name="T9" fmla="*/ 0 h 400"/>
                  <a:gd name="T10" fmla="*/ 0 60000 65536"/>
                  <a:gd name="T11" fmla="*/ 0 60000 65536"/>
                  <a:gd name="T12" fmla="*/ 0 60000 65536"/>
                  <a:gd name="T13" fmla="*/ 0 60000 65536"/>
                  <a:gd name="T14" fmla="*/ 0 60000 65536"/>
                  <a:gd name="T15" fmla="*/ 0 w 268"/>
                  <a:gd name="T16" fmla="*/ 0 h 400"/>
                  <a:gd name="T17" fmla="*/ 268 w 268"/>
                  <a:gd name="T18" fmla="*/ 400 h 400"/>
                </a:gdLst>
                <a:ahLst/>
                <a:cxnLst>
                  <a:cxn ang="T10">
                    <a:pos x="T0" y="T1"/>
                  </a:cxn>
                  <a:cxn ang="T11">
                    <a:pos x="T2" y="T3"/>
                  </a:cxn>
                  <a:cxn ang="T12">
                    <a:pos x="T4" y="T5"/>
                  </a:cxn>
                  <a:cxn ang="T13">
                    <a:pos x="T6" y="T7"/>
                  </a:cxn>
                  <a:cxn ang="T14">
                    <a:pos x="T8" y="T9"/>
                  </a:cxn>
                </a:cxnLst>
                <a:rect l="T15" t="T16" r="T17" b="T18"/>
                <a:pathLst>
                  <a:path w="268" h="400">
                    <a:moveTo>
                      <a:pt x="267" y="0"/>
                    </a:moveTo>
                    <a:lnTo>
                      <a:pt x="267" y="111"/>
                    </a:lnTo>
                    <a:lnTo>
                      <a:pt x="0" y="399"/>
                    </a:lnTo>
                    <a:lnTo>
                      <a:pt x="0" y="288"/>
                    </a:lnTo>
                    <a:lnTo>
                      <a:pt x="267" y="0"/>
                    </a:lnTo>
                  </a:path>
                </a:pathLst>
              </a:custGeom>
              <a:solidFill>
                <a:schemeClr val="bg1"/>
              </a:solidFill>
              <a:ln w="12700" cap="rnd">
                <a:solidFill>
                  <a:schemeClr val="accent2"/>
                </a:solidFill>
                <a:round/>
                <a:headEnd/>
                <a:tailEnd/>
              </a:ln>
            </p:spPr>
            <p:txBody>
              <a:bodyPr/>
              <a:lstStyle/>
              <a:p>
                <a:endParaRPr lang="zh-CN" altLang="en-US"/>
              </a:p>
            </p:txBody>
          </p:sp>
          <p:sp>
            <p:nvSpPr>
              <p:cNvPr id="317" name="Freeform 188">
                <a:extLst>
                  <a:ext uri="{FF2B5EF4-FFF2-40B4-BE49-F238E27FC236}">
                    <a16:creationId xmlns:a16="http://schemas.microsoft.com/office/drawing/2014/main" id="{DB0A0472-D23A-4786-B776-089349747FC9}"/>
                  </a:ext>
                </a:extLst>
              </p:cNvPr>
              <p:cNvSpPr>
                <a:spLocks/>
              </p:cNvSpPr>
              <p:nvPr/>
            </p:nvSpPr>
            <p:spPr bwMode="auto">
              <a:xfrm>
                <a:off x="3390" y="1173"/>
                <a:ext cx="267" cy="400"/>
              </a:xfrm>
              <a:custGeom>
                <a:avLst/>
                <a:gdLst>
                  <a:gd name="T0" fmla="*/ 0 w 267"/>
                  <a:gd name="T1" fmla="*/ 0 h 400"/>
                  <a:gd name="T2" fmla="*/ 0 w 267"/>
                  <a:gd name="T3" fmla="*/ 111 h 400"/>
                  <a:gd name="T4" fmla="*/ 266 w 267"/>
                  <a:gd name="T5" fmla="*/ 399 h 400"/>
                  <a:gd name="T6" fmla="*/ 266 w 267"/>
                  <a:gd name="T7" fmla="*/ 288 h 400"/>
                  <a:gd name="T8" fmla="*/ 0 w 267"/>
                  <a:gd name="T9" fmla="*/ 0 h 400"/>
                  <a:gd name="T10" fmla="*/ 0 60000 65536"/>
                  <a:gd name="T11" fmla="*/ 0 60000 65536"/>
                  <a:gd name="T12" fmla="*/ 0 60000 65536"/>
                  <a:gd name="T13" fmla="*/ 0 60000 65536"/>
                  <a:gd name="T14" fmla="*/ 0 60000 65536"/>
                  <a:gd name="T15" fmla="*/ 0 w 267"/>
                  <a:gd name="T16" fmla="*/ 0 h 400"/>
                  <a:gd name="T17" fmla="*/ 267 w 267"/>
                  <a:gd name="T18" fmla="*/ 400 h 400"/>
                </a:gdLst>
                <a:ahLst/>
                <a:cxnLst>
                  <a:cxn ang="T10">
                    <a:pos x="T0" y="T1"/>
                  </a:cxn>
                  <a:cxn ang="T11">
                    <a:pos x="T2" y="T3"/>
                  </a:cxn>
                  <a:cxn ang="T12">
                    <a:pos x="T4" y="T5"/>
                  </a:cxn>
                  <a:cxn ang="T13">
                    <a:pos x="T6" y="T7"/>
                  </a:cxn>
                  <a:cxn ang="T14">
                    <a:pos x="T8" y="T9"/>
                  </a:cxn>
                </a:cxnLst>
                <a:rect l="T15" t="T16" r="T17" b="T18"/>
                <a:pathLst>
                  <a:path w="267" h="400">
                    <a:moveTo>
                      <a:pt x="0" y="0"/>
                    </a:moveTo>
                    <a:lnTo>
                      <a:pt x="0" y="111"/>
                    </a:lnTo>
                    <a:lnTo>
                      <a:pt x="266" y="399"/>
                    </a:lnTo>
                    <a:lnTo>
                      <a:pt x="266" y="288"/>
                    </a:lnTo>
                    <a:lnTo>
                      <a:pt x="0" y="0"/>
                    </a:lnTo>
                  </a:path>
                </a:pathLst>
              </a:custGeom>
              <a:solidFill>
                <a:schemeClr val="bg1"/>
              </a:solidFill>
              <a:ln w="12700" cap="rnd">
                <a:solidFill>
                  <a:schemeClr val="accent2"/>
                </a:solidFill>
                <a:round/>
                <a:headEnd/>
                <a:tailEnd/>
              </a:ln>
            </p:spPr>
            <p:txBody>
              <a:bodyPr/>
              <a:lstStyle/>
              <a:p>
                <a:endParaRPr lang="zh-CN" altLang="en-US"/>
              </a:p>
            </p:txBody>
          </p:sp>
        </p:grpSp>
        <p:grpSp>
          <p:nvGrpSpPr>
            <p:cNvPr id="172" name="Group 189">
              <a:extLst>
                <a:ext uri="{FF2B5EF4-FFF2-40B4-BE49-F238E27FC236}">
                  <a16:creationId xmlns:a16="http://schemas.microsoft.com/office/drawing/2014/main" id="{770E12BE-1D46-42BB-8C64-039D59297D0D}"/>
                </a:ext>
              </a:extLst>
            </p:cNvPr>
            <p:cNvGrpSpPr>
              <a:grpSpLocks/>
            </p:cNvGrpSpPr>
            <p:nvPr/>
          </p:nvGrpSpPr>
          <p:grpSpPr bwMode="auto">
            <a:xfrm>
              <a:off x="3656" y="1166"/>
              <a:ext cx="539" cy="698"/>
              <a:chOff x="3656" y="1166"/>
              <a:chExt cx="539" cy="698"/>
            </a:xfrm>
          </p:grpSpPr>
          <p:sp>
            <p:nvSpPr>
              <p:cNvPr id="308" name="AutoShape 190">
                <a:extLst>
                  <a:ext uri="{FF2B5EF4-FFF2-40B4-BE49-F238E27FC236}">
                    <a16:creationId xmlns:a16="http://schemas.microsoft.com/office/drawing/2014/main" id="{81390E80-42DC-4F1C-83C2-CD45090DFE06}"/>
                  </a:ext>
                </a:extLst>
              </p:cNvPr>
              <p:cNvSpPr>
                <a:spLocks noChangeArrowheads="1"/>
              </p:cNvSpPr>
              <p:nvPr/>
            </p:nvSpPr>
            <p:spPr bwMode="auto">
              <a:xfrm>
                <a:off x="3658" y="1168"/>
                <a:ext cx="537" cy="582"/>
              </a:xfrm>
              <a:prstGeom prst="diamond">
                <a:avLst/>
              </a:prstGeom>
              <a:solidFill>
                <a:schemeClr val="bg1"/>
              </a:solidFill>
              <a:ln w="12700">
                <a:solidFill>
                  <a:schemeClr val="accent2"/>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09" name="Freeform 191">
                <a:extLst>
                  <a:ext uri="{FF2B5EF4-FFF2-40B4-BE49-F238E27FC236}">
                    <a16:creationId xmlns:a16="http://schemas.microsoft.com/office/drawing/2014/main" id="{4B2C7174-2C97-4FF0-8DA8-55FFC6E6A5C2}"/>
                  </a:ext>
                </a:extLst>
              </p:cNvPr>
              <p:cNvSpPr>
                <a:spLocks/>
              </p:cNvSpPr>
              <p:nvPr/>
            </p:nvSpPr>
            <p:spPr bwMode="auto">
              <a:xfrm>
                <a:off x="3926" y="1166"/>
                <a:ext cx="269" cy="399"/>
              </a:xfrm>
              <a:custGeom>
                <a:avLst/>
                <a:gdLst>
                  <a:gd name="T0" fmla="*/ 268 w 269"/>
                  <a:gd name="T1" fmla="*/ 398 h 399"/>
                  <a:gd name="T2" fmla="*/ 268 w 269"/>
                  <a:gd name="T3" fmla="*/ 287 h 399"/>
                  <a:gd name="T4" fmla="*/ 0 w 269"/>
                  <a:gd name="T5" fmla="*/ 0 h 399"/>
                  <a:gd name="T6" fmla="*/ 0 w 269"/>
                  <a:gd name="T7" fmla="*/ 111 h 399"/>
                  <a:gd name="T8" fmla="*/ 268 w 269"/>
                  <a:gd name="T9" fmla="*/ 398 h 399"/>
                  <a:gd name="T10" fmla="*/ 0 60000 65536"/>
                  <a:gd name="T11" fmla="*/ 0 60000 65536"/>
                  <a:gd name="T12" fmla="*/ 0 60000 65536"/>
                  <a:gd name="T13" fmla="*/ 0 60000 65536"/>
                  <a:gd name="T14" fmla="*/ 0 60000 65536"/>
                  <a:gd name="T15" fmla="*/ 0 w 269"/>
                  <a:gd name="T16" fmla="*/ 0 h 399"/>
                  <a:gd name="T17" fmla="*/ 269 w 269"/>
                  <a:gd name="T18" fmla="*/ 399 h 399"/>
                </a:gdLst>
                <a:ahLst/>
                <a:cxnLst>
                  <a:cxn ang="T10">
                    <a:pos x="T0" y="T1"/>
                  </a:cxn>
                  <a:cxn ang="T11">
                    <a:pos x="T2" y="T3"/>
                  </a:cxn>
                  <a:cxn ang="T12">
                    <a:pos x="T4" y="T5"/>
                  </a:cxn>
                  <a:cxn ang="T13">
                    <a:pos x="T6" y="T7"/>
                  </a:cxn>
                  <a:cxn ang="T14">
                    <a:pos x="T8" y="T9"/>
                  </a:cxn>
                </a:cxnLst>
                <a:rect l="T15" t="T16" r="T17" b="T18"/>
                <a:pathLst>
                  <a:path w="269" h="399">
                    <a:moveTo>
                      <a:pt x="268" y="398"/>
                    </a:moveTo>
                    <a:lnTo>
                      <a:pt x="268" y="287"/>
                    </a:lnTo>
                    <a:lnTo>
                      <a:pt x="0" y="0"/>
                    </a:lnTo>
                    <a:lnTo>
                      <a:pt x="0" y="111"/>
                    </a:lnTo>
                    <a:lnTo>
                      <a:pt x="268" y="398"/>
                    </a:lnTo>
                  </a:path>
                </a:pathLst>
              </a:custGeom>
              <a:solidFill>
                <a:schemeClr val="bg1"/>
              </a:solidFill>
              <a:ln w="12700" cap="rnd">
                <a:solidFill>
                  <a:schemeClr val="accent2"/>
                </a:solidFill>
                <a:round/>
                <a:headEnd/>
                <a:tailEnd/>
              </a:ln>
            </p:spPr>
            <p:txBody>
              <a:bodyPr/>
              <a:lstStyle/>
              <a:p>
                <a:endParaRPr lang="zh-CN" altLang="en-US"/>
              </a:p>
            </p:txBody>
          </p:sp>
          <p:sp>
            <p:nvSpPr>
              <p:cNvPr id="310" name="Freeform 192">
                <a:extLst>
                  <a:ext uri="{FF2B5EF4-FFF2-40B4-BE49-F238E27FC236}">
                    <a16:creationId xmlns:a16="http://schemas.microsoft.com/office/drawing/2014/main" id="{1C67B36C-D71F-4BAE-889F-5A9BC5A53446}"/>
                  </a:ext>
                </a:extLst>
              </p:cNvPr>
              <p:cNvSpPr>
                <a:spLocks/>
              </p:cNvSpPr>
              <p:nvPr/>
            </p:nvSpPr>
            <p:spPr bwMode="auto">
              <a:xfrm>
                <a:off x="3656" y="1168"/>
                <a:ext cx="271" cy="398"/>
              </a:xfrm>
              <a:custGeom>
                <a:avLst/>
                <a:gdLst>
                  <a:gd name="T0" fmla="*/ 0 w 271"/>
                  <a:gd name="T1" fmla="*/ 397 h 398"/>
                  <a:gd name="T2" fmla="*/ 0 w 271"/>
                  <a:gd name="T3" fmla="*/ 287 h 398"/>
                  <a:gd name="T4" fmla="*/ 270 w 271"/>
                  <a:gd name="T5" fmla="*/ 0 h 398"/>
                  <a:gd name="T6" fmla="*/ 270 w 271"/>
                  <a:gd name="T7" fmla="*/ 110 h 398"/>
                  <a:gd name="T8" fmla="*/ 0 w 271"/>
                  <a:gd name="T9" fmla="*/ 397 h 398"/>
                  <a:gd name="T10" fmla="*/ 0 60000 65536"/>
                  <a:gd name="T11" fmla="*/ 0 60000 65536"/>
                  <a:gd name="T12" fmla="*/ 0 60000 65536"/>
                  <a:gd name="T13" fmla="*/ 0 60000 65536"/>
                  <a:gd name="T14" fmla="*/ 0 60000 65536"/>
                  <a:gd name="T15" fmla="*/ 0 w 271"/>
                  <a:gd name="T16" fmla="*/ 0 h 398"/>
                  <a:gd name="T17" fmla="*/ 271 w 271"/>
                  <a:gd name="T18" fmla="*/ 398 h 398"/>
                </a:gdLst>
                <a:ahLst/>
                <a:cxnLst>
                  <a:cxn ang="T10">
                    <a:pos x="T0" y="T1"/>
                  </a:cxn>
                  <a:cxn ang="T11">
                    <a:pos x="T2" y="T3"/>
                  </a:cxn>
                  <a:cxn ang="T12">
                    <a:pos x="T4" y="T5"/>
                  </a:cxn>
                  <a:cxn ang="T13">
                    <a:pos x="T6" y="T7"/>
                  </a:cxn>
                  <a:cxn ang="T14">
                    <a:pos x="T8" y="T9"/>
                  </a:cxn>
                </a:cxnLst>
                <a:rect l="T15" t="T16" r="T17" b="T18"/>
                <a:pathLst>
                  <a:path w="271" h="398">
                    <a:moveTo>
                      <a:pt x="0" y="397"/>
                    </a:moveTo>
                    <a:lnTo>
                      <a:pt x="0" y="287"/>
                    </a:lnTo>
                    <a:lnTo>
                      <a:pt x="270" y="0"/>
                    </a:lnTo>
                    <a:lnTo>
                      <a:pt x="270" y="110"/>
                    </a:lnTo>
                    <a:lnTo>
                      <a:pt x="0" y="397"/>
                    </a:lnTo>
                  </a:path>
                </a:pathLst>
              </a:custGeom>
              <a:solidFill>
                <a:schemeClr val="bg1"/>
              </a:solidFill>
              <a:ln w="12700" cap="rnd">
                <a:solidFill>
                  <a:schemeClr val="accent2"/>
                </a:solidFill>
                <a:round/>
                <a:headEnd/>
                <a:tailEnd/>
              </a:ln>
            </p:spPr>
            <p:txBody>
              <a:bodyPr/>
              <a:lstStyle/>
              <a:p>
                <a:endParaRPr lang="zh-CN" altLang="en-US"/>
              </a:p>
            </p:txBody>
          </p:sp>
          <p:sp>
            <p:nvSpPr>
              <p:cNvPr id="311" name="Freeform 193">
                <a:extLst>
                  <a:ext uri="{FF2B5EF4-FFF2-40B4-BE49-F238E27FC236}">
                    <a16:creationId xmlns:a16="http://schemas.microsoft.com/office/drawing/2014/main" id="{E02BFDC4-D502-45B3-B865-A3AD898E9618}"/>
                  </a:ext>
                </a:extLst>
              </p:cNvPr>
              <p:cNvSpPr>
                <a:spLocks/>
              </p:cNvSpPr>
              <p:nvPr/>
            </p:nvSpPr>
            <p:spPr bwMode="auto">
              <a:xfrm>
                <a:off x="3926" y="1463"/>
                <a:ext cx="269" cy="401"/>
              </a:xfrm>
              <a:custGeom>
                <a:avLst/>
                <a:gdLst>
                  <a:gd name="T0" fmla="*/ 268 w 269"/>
                  <a:gd name="T1" fmla="*/ 0 h 401"/>
                  <a:gd name="T2" fmla="*/ 268 w 269"/>
                  <a:gd name="T3" fmla="*/ 111 h 401"/>
                  <a:gd name="T4" fmla="*/ 0 w 269"/>
                  <a:gd name="T5" fmla="*/ 400 h 401"/>
                  <a:gd name="T6" fmla="*/ 0 w 269"/>
                  <a:gd name="T7" fmla="*/ 289 h 401"/>
                  <a:gd name="T8" fmla="*/ 268 w 269"/>
                  <a:gd name="T9" fmla="*/ 0 h 401"/>
                  <a:gd name="T10" fmla="*/ 0 60000 65536"/>
                  <a:gd name="T11" fmla="*/ 0 60000 65536"/>
                  <a:gd name="T12" fmla="*/ 0 60000 65536"/>
                  <a:gd name="T13" fmla="*/ 0 60000 65536"/>
                  <a:gd name="T14" fmla="*/ 0 60000 65536"/>
                  <a:gd name="T15" fmla="*/ 0 w 269"/>
                  <a:gd name="T16" fmla="*/ 0 h 401"/>
                  <a:gd name="T17" fmla="*/ 269 w 269"/>
                  <a:gd name="T18" fmla="*/ 401 h 401"/>
                </a:gdLst>
                <a:ahLst/>
                <a:cxnLst>
                  <a:cxn ang="T10">
                    <a:pos x="T0" y="T1"/>
                  </a:cxn>
                  <a:cxn ang="T11">
                    <a:pos x="T2" y="T3"/>
                  </a:cxn>
                  <a:cxn ang="T12">
                    <a:pos x="T4" y="T5"/>
                  </a:cxn>
                  <a:cxn ang="T13">
                    <a:pos x="T6" y="T7"/>
                  </a:cxn>
                  <a:cxn ang="T14">
                    <a:pos x="T8" y="T9"/>
                  </a:cxn>
                </a:cxnLst>
                <a:rect l="T15" t="T16" r="T17" b="T18"/>
                <a:pathLst>
                  <a:path w="269" h="401">
                    <a:moveTo>
                      <a:pt x="268" y="0"/>
                    </a:moveTo>
                    <a:lnTo>
                      <a:pt x="268" y="111"/>
                    </a:lnTo>
                    <a:lnTo>
                      <a:pt x="0" y="400"/>
                    </a:lnTo>
                    <a:lnTo>
                      <a:pt x="0" y="289"/>
                    </a:lnTo>
                    <a:lnTo>
                      <a:pt x="268" y="0"/>
                    </a:lnTo>
                  </a:path>
                </a:pathLst>
              </a:custGeom>
              <a:solidFill>
                <a:schemeClr val="bg1"/>
              </a:solidFill>
              <a:ln w="12700" cap="rnd">
                <a:solidFill>
                  <a:schemeClr val="accent2"/>
                </a:solidFill>
                <a:round/>
                <a:headEnd/>
                <a:tailEnd/>
              </a:ln>
            </p:spPr>
            <p:txBody>
              <a:bodyPr/>
              <a:lstStyle/>
              <a:p>
                <a:endParaRPr lang="zh-CN" altLang="en-US"/>
              </a:p>
            </p:txBody>
          </p:sp>
          <p:sp>
            <p:nvSpPr>
              <p:cNvPr id="312" name="Freeform 194">
                <a:extLst>
                  <a:ext uri="{FF2B5EF4-FFF2-40B4-BE49-F238E27FC236}">
                    <a16:creationId xmlns:a16="http://schemas.microsoft.com/office/drawing/2014/main" id="{18C897EE-B89E-4712-9F66-CE0C75F632C1}"/>
                  </a:ext>
                </a:extLst>
              </p:cNvPr>
              <p:cNvSpPr>
                <a:spLocks/>
              </p:cNvSpPr>
              <p:nvPr/>
            </p:nvSpPr>
            <p:spPr bwMode="auto">
              <a:xfrm>
                <a:off x="3656" y="1465"/>
                <a:ext cx="271" cy="399"/>
              </a:xfrm>
              <a:custGeom>
                <a:avLst/>
                <a:gdLst>
                  <a:gd name="T0" fmla="*/ 0 w 271"/>
                  <a:gd name="T1" fmla="*/ 0 h 399"/>
                  <a:gd name="T2" fmla="*/ 0 w 271"/>
                  <a:gd name="T3" fmla="*/ 111 h 399"/>
                  <a:gd name="T4" fmla="*/ 270 w 271"/>
                  <a:gd name="T5" fmla="*/ 398 h 399"/>
                  <a:gd name="T6" fmla="*/ 270 w 271"/>
                  <a:gd name="T7" fmla="*/ 287 h 399"/>
                  <a:gd name="T8" fmla="*/ 0 w 271"/>
                  <a:gd name="T9" fmla="*/ 0 h 399"/>
                  <a:gd name="T10" fmla="*/ 0 60000 65536"/>
                  <a:gd name="T11" fmla="*/ 0 60000 65536"/>
                  <a:gd name="T12" fmla="*/ 0 60000 65536"/>
                  <a:gd name="T13" fmla="*/ 0 60000 65536"/>
                  <a:gd name="T14" fmla="*/ 0 60000 65536"/>
                  <a:gd name="T15" fmla="*/ 0 w 271"/>
                  <a:gd name="T16" fmla="*/ 0 h 399"/>
                  <a:gd name="T17" fmla="*/ 271 w 271"/>
                  <a:gd name="T18" fmla="*/ 399 h 399"/>
                </a:gdLst>
                <a:ahLst/>
                <a:cxnLst>
                  <a:cxn ang="T10">
                    <a:pos x="T0" y="T1"/>
                  </a:cxn>
                  <a:cxn ang="T11">
                    <a:pos x="T2" y="T3"/>
                  </a:cxn>
                  <a:cxn ang="T12">
                    <a:pos x="T4" y="T5"/>
                  </a:cxn>
                  <a:cxn ang="T13">
                    <a:pos x="T6" y="T7"/>
                  </a:cxn>
                  <a:cxn ang="T14">
                    <a:pos x="T8" y="T9"/>
                  </a:cxn>
                </a:cxnLst>
                <a:rect l="T15" t="T16" r="T17" b="T18"/>
                <a:pathLst>
                  <a:path w="271" h="399">
                    <a:moveTo>
                      <a:pt x="0" y="0"/>
                    </a:moveTo>
                    <a:lnTo>
                      <a:pt x="0" y="111"/>
                    </a:lnTo>
                    <a:lnTo>
                      <a:pt x="270" y="398"/>
                    </a:lnTo>
                    <a:lnTo>
                      <a:pt x="270" y="287"/>
                    </a:lnTo>
                    <a:lnTo>
                      <a:pt x="0" y="0"/>
                    </a:lnTo>
                  </a:path>
                </a:pathLst>
              </a:custGeom>
              <a:solidFill>
                <a:schemeClr val="bg1"/>
              </a:solidFill>
              <a:ln w="12700" cap="rnd">
                <a:solidFill>
                  <a:schemeClr val="accent2"/>
                </a:solidFill>
                <a:round/>
                <a:headEnd/>
                <a:tailEnd/>
              </a:ln>
            </p:spPr>
            <p:txBody>
              <a:bodyPr/>
              <a:lstStyle/>
              <a:p>
                <a:endParaRPr lang="zh-CN" altLang="en-US"/>
              </a:p>
            </p:txBody>
          </p:sp>
        </p:grpSp>
        <p:grpSp>
          <p:nvGrpSpPr>
            <p:cNvPr id="173" name="Group 195">
              <a:extLst>
                <a:ext uri="{FF2B5EF4-FFF2-40B4-BE49-F238E27FC236}">
                  <a16:creationId xmlns:a16="http://schemas.microsoft.com/office/drawing/2014/main" id="{9FA1F6EA-DD53-4C23-8303-1658319B8562}"/>
                </a:ext>
              </a:extLst>
            </p:cNvPr>
            <p:cNvGrpSpPr>
              <a:grpSpLocks/>
            </p:cNvGrpSpPr>
            <p:nvPr/>
          </p:nvGrpSpPr>
          <p:grpSpPr bwMode="auto">
            <a:xfrm>
              <a:off x="3925" y="1455"/>
              <a:ext cx="538" cy="700"/>
              <a:chOff x="3925" y="1455"/>
              <a:chExt cx="538" cy="700"/>
            </a:xfrm>
          </p:grpSpPr>
          <p:sp>
            <p:nvSpPr>
              <p:cNvPr id="303" name="AutoShape 196">
                <a:extLst>
                  <a:ext uri="{FF2B5EF4-FFF2-40B4-BE49-F238E27FC236}">
                    <a16:creationId xmlns:a16="http://schemas.microsoft.com/office/drawing/2014/main" id="{058C0C48-D14B-489F-B572-1851CED76650}"/>
                  </a:ext>
                </a:extLst>
              </p:cNvPr>
              <p:cNvSpPr>
                <a:spLocks noChangeArrowheads="1"/>
              </p:cNvSpPr>
              <p:nvPr/>
            </p:nvSpPr>
            <p:spPr bwMode="auto">
              <a:xfrm>
                <a:off x="3925" y="1457"/>
                <a:ext cx="538" cy="582"/>
              </a:xfrm>
              <a:prstGeom prst="diamond">
                <a:avLst/>
              </a:prstGeom>
              <a:solidFill>
                <a:schemeClr val="bg1"/>
              </a:solidFill>
              <a:ln w="12700">
                <a:solidFill>
                  <a:schemeClr val="accent2"/>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04" name="Freeform 197">
                <a:extLst>
                  <a:ext uri="{FF2B5EF4-FFF2-40B4-BE49-F238E27FC236}">
                    <a16:creationId xmlns:a16="http://schemas.microsoft.com/office/drawing/2014/main" id="{EAA34B20-C07C-4B15-8484-D6F1D20C23D1}"/>
                  </a:ext>
                </a:extLst>
              </p:cNvPr>
              <p:cNvSpPr>
                <a:spLocks/>
              </p:cNvSpPr>
              <p:nvPr/>
            </p:nvSpPr>
            <p:spPr bwMode="auto">
              <a:xfrm>
                <a:off x="4194" y="1455"/>
                <a:ext cx="269" cy="400"/>
              </a:xfrm>
              <a:custGeom>
                <a:avLst/>
                <a:gdLst>
                  <a:gd name="T0" fmla="*/ 268 w 269"/>
                  <a:gd name="T1" fmla="*/ 399 h 400"/>
                  <a:gd name="T2" fmla="*/ 268 w 269"/>
                  <a:gd name="T3" fmla="*/ 288 h 400"/>
                  <a:gd name="T4" fmla="*/ 0 w 269"/>
                  <a:gd name="T5" fmla="*/ 0 h 400"/>
                  <a:gd name="T6" fmla="*/ 0 w 269"/>
                  <a:gd name="T7" fmla="*/ 111 h 400"/>
                  <a:gd name="T8" fmla="*/ 268 w 269"/>
                  <a:gd name="T9" fmla="*/ 399 h 400"/>
                  <a:gd name="T10" fmla="*/ 0 60000 65536"/>
                  <a:gd name="T11" fmla="*/ 0 60000 65536"/>
                  <a:gd name="T12" fmla="*/ 0 60000 65536"/>
                  <a:gd name="T13" fmla="*/ 0 60000 65536"/>
                  <a:gd name="T14" fmla="*/ 0 60000 65536"/>
                  <a:gd name="T15" fmla="*/ 0 w 269"/>
                  <a:gd name="T16" fmla="*/ 0 h 400"/>
                  <a:gd name="T17" fmla="*/ 269 w 269"/>
                  <a:gd name="T18" fmla="*/ 400 h 400"/>
                </a:gdLst>
                <a:ahLst/>
                <a:cxnLst>
                  <a:cxn ang="T10">
                    <a:pos x="T0" y="T1"/>
                  </a:cxn>
                  <a:cxn ang="T11">
                    <a:pos x="T2" y="T3"/>
                  </a:cxn>
                  <a:cxn ang="T12">
                    <a:pos x="T4" y="T5"/>
                  </a:cxn>
                  <a:cxn ang="T13">
                    <a:pos x="T6" y="T7"/>
                  </a:cxn>
                  <a:cxn ang="T14">
                    <a:pos x="T8" y="T9"/>
                  </a:cxn>
                </a:cxnLst>
                <a:rect l="T15" t="T16" r="T17" b="T18"/>
                <a:pathLst>
                  <a:path w="269" h="400">
                    <a:moveTo>
                      <a:pt x="268" y="399"/>
                    </a:moveTo>
                    <a:lnTo>
                      <a:pt x="268" y="288"/>
                    </a:lnTo>
                    <a:lnTo>
                      <a:pt x="0" y="0"/>
                    </a:lnTo>
                    <a:lnTo>
                      <a:pt x="0" y="111"/>
                    </a:lnTo>
                    <a:lnTo>
                      <a:pt x="268" y="399"/>
                    </a:lnTo>
                  </a:path>
                </a:pathLst>
              </a:custGeom>
              <a:solidFill>
                <a:schemeClr val="bg1"/>
              </a:solidFill>
              <a:ln w="12700" cap="rnd">
                <a:solidFill>
                  <a:schemeClr val="accent2"/>
                </a:solidFill>
                <a:round/>
                <a:headEnd/>
                <a:tailEnd/>
              </a:ln>
            </p:spPr>
            <p:txBody>
              <a:bodyPr/>
              <a:lstStyle/>
              <a:p>
                <a:endParaRPr lang="zh-CN" altLang="en-US"/>
              </a:p>
            </p:txBody>
          </p:sp>
          <p:sp>
            <p:nvSpPr>
              <p:cNvPr id="305" name="Freeform 198">
                <a:extLst>
                  <a:ext uri="{FF2B5EF4-FFF2-40B4-BE49-F238E27FC236}">
                    <a16:creationId xmlns:a16="http://schemas.microsoft.com/office/drawing/2014/main" id="{38A3A521-BA25-4B3B-8E6C-245112C28C98}"/>
                  </a:ext>
                </a:extLst>
              </p:cNvPr>
              <p:cNvSpPr>
                <a:spLocks/>
              </p:cNvSpPr>
              <p:nvPr/>
            </p:nvSpPr>
            <p:spPr bwMode="auto">
              <a:xfrm>
                <a:off x="3926" y="1458"/>
                <a:ext cx="267" cy="400"/>
              </a:xfrm>
              <a:custGeom>
                <a:avLst/>
                <a:gdLst>
                  <a:gd name="T0" fmla="*/ 0 w 267"/>
                  <a:gd name="T1" fmla="*/ 399 h 400"/>
                  <a:gd name="T2" fmla="*/ 0 w 267"/>
                  <a:gd name="T3" fmla="*/ 288 h 400"/>
                  <a:gd name="T4" fmla="*/ 266 w 267"/>
                  <a:gd name="T5" fmla="*/ 0 h 400"/>
                  <a:gd name="T6" fmla="*/ 266 w 267"/>
                  <a:gd name="T7" fmla="*/ 111 h 400"/>
                  <a:gd name="T8" fmla="*/ 0 w 267"/>
                  <a:gd name="T9" fmla="*/ 399 h 400"/>
                  <a:gd name="T10" fmla="*/ 0 60000 65536"/>
                  <a:gd name="T11" fmla="*/ 0 60000 65536"/>
                  <a:gd name="T12" fmla="*/ 0 60000 65536"/>
                  <a:gd name="T13" fmla="*/ 0 60000 65536"/>
                  <a:gd name="T14" fmla="*/ 0 60000 65536"/>
                  <a:gd name="T15" fmla="*/ 0 w 267"/>
                  <a:gd name="T16" fmla="*/ 0 h 400"/>
                  <a:gd name="T17" fmla="*/ 267 w 267"/>
                  <a:gd name="T18" fmla="*/ 400 h 400"/>
                </a:gdLst>
                <a:ahLst/>
                <a:cxnLst>
                  <a:cxn ang="T10">
                    <a:pos x="T0" y="T1"/>
                  </a:cxn>
                  <a:cxn ang="T11">
                    <a:pos x="T2" y="T3"/>
                  </a:cxn>
                  <a:cxn ang="T12">
                    <a:pos x="T4" y="T5"/>
                  </a:cxn>
                  <a:cxn ang="T13">
                    <a:pos x="T6" y="T7"/>
                  </a:cxn>
                  <a:cxn ang="T14">
                    <a:pos x="T8" y="T9"/>
                  </a:cxn>
                </a:cxnLst>
                <a:rect l="T15" t="T16" r="T17" b="T18"/>
                <a:pathLst>
                  <a:path w="267" h="400">
                    <a:moveTo>
                      <a:pt x="0" y="399"/>
                    </a:moveTo>
                    <a:lnTo>
                      <a:pt x="0" y="288"/>
                    </a:lnTo>
                    <a:lnTo>
                      <a:pt x="266" y="0"/>
                    </a:lnTo>
                    <a:lnTo>
                      <a:pt x="266" y="111"/>
                    </a:lnTo>
                    <a:lnTo>
                      <a:pt x="0" y="399"/>
                    </a:lnTo>
                  </a:path>
                </a:pathLst>
              </a:custGeom>
              <a:solidFill>
                <a:schemeClr val="bg1"/>
              </a:solidFill>
              <a:ln w="12700" cap="rnd">
                <a:solidFill>
                  <a:schemeClr val="accent2"/>
                </a:solidFill>
                <a:round/>
                <a:headEnd/>
                <a:tailEnd/>
              </a:ln>
            </p:spPr>
            <p:txBody>
              <a:bodyPr/>
              <a:lstStyle/>
              <a:p>
                <a:endParaRPr lang="zh-CN" altLang="en-US"/>
              </a:p>
            </p:txBody>
          </p:sp>
          <p:sp>
            <p:nvSpPr>
              <p:cNvPr id="306" name="Freeform 199">
                <a:extLst>
                  <a:ext uri="{FF2B5EF4-FFF2-40B4-BE49-F238E27FC236}">
                    <a16:creationId xmlns:a16="http://schemas.microsoft.com/office/drawing/2014/main" id="{CEC634BA-42F0-445F-825F-FA600AF33723}"/>
                  </a:ext>
                </a:extLst>
              </p:cNvPr>
              <p:cNvSpPr>
                <a:spLocks/>
              </p:cNvSpPr>
              <p:nvPr/>
            </p:nvSpPr>
            <p:spPr bwMode="auto">
              <a:xfrm>
                <a:off x="4194" y="1752"/>
                <a:ext cx="269" cy="401"/>
              </a:xfrm>
              <a:custGeom>
                <a:avLst/>
                <a:gdLst>
                  <a:gd name="T0" fmla="*/ 268 w 269"/>
                  <a:gd name="T1" fmla="*/ 0 h 401"/>
                  <a:gd name="T2" fmla="*/ 268 w 269"/>
                  <a:gd name="T3" fmla="*/ 111 h 401"/>
                  <a:gd name="T4" fmla="*/ 0 w 269"/>
                  <a:gd name="T5" fmla="*/ 400 h 401"/>
                  <a:gd name="T6" fmla="*/ 0 w 269"/>
                  <a:gd name="T7" fmla="*/ 289 h 401"/>
                  <a:gd name="T8" fmla="*/ 268 w 269"/>
                  <a:gd name="T9" fmla="*/ 0 h 401"/>
                  <a:gd name="T10" fmla="*/ 0 60000 65536"/>
                  <a:gd name="T11" fmla="*/ 0 60000 65536"/>
                  <a:gd name="T12" fmla="*/ 0 60000 65536"/>
                  <a:gd name="T13" fmla="*/ 0 60000 65536"/>
                  <a:gd name="T14" fmla="*/ 0 60000 65536"/>
                  <a:gd name="T15" fmla="*/ 0 w 269"/>
                  <a:gd name="T16" fmla="*/ 0 h 401"/>
                  <a:gd name="T17" fmla="*/ 269 w 269"/>
                  <a:gd name="T18" fmla="*/ 401 h 401"/>
                </a:gdLst>
                <a:ahLst/>
                <a:cxnLst>
                  <a:cxn ang="T10">
                    <a:pos x="T0" y="T1"/>
                  </a:cxn>
                  <a:cxn ang="T11">
                    <a:pos x="T2" y="T3"/>
                  </a:cxn>
                  <a:cxn ang="T12">
                    <a:pos x="T4" y="T5"/>
                  </a:cxn>
                  <a:cxn ang="T13">
                    <a:pos x="T6" y="T7"/>
                  </a:cxn>
                  <a:cxn ang="T14">
                    <a:pos x="T8" y="T9"/>
                  </a:cxn>
                </a:cxnLst>
                <a:rect l="T15" t="T16" r="T17" b="T18"/>
                <a:pathLst>
                  <a:path w="269" h="401">
                    <a:moveTo>
                      <a:pt x="268" y="0"/>
                    </a:moveTo>
                    <a:lnTo>
                      <a:pt x="268" y="111"/>
                    </a:lnTo>
                    <a:lnTo>
                      <a:pt x="0" y="400"/>
                    </a:lnTo>
                    <a:lnTo>
                      <a:pt x="0" y="289"/>
                    </a:lnTo>
                    <a:lnTo>
                      <a:pt x="268" y="0"/>
                    </a:lnTo>
                  </a:path>
                </a:pathLst>
              </a:custGeom>
              <a:solidFill>
                <a:schemeClr val="bg1"/>
              </a:solidFill>
              <a:ln w="12700" cap="rnd">
                <a:solidFill>
                  <a:schemeClr val="accent2"/>
                </a:solidFill>
                <a:round/>
                <a:headEnd/>
                <a:tailEnd/>
              </a:ln>
            </p:spPr>
            <p:txBody>
              <a:bodyPr/>
              <a:lstStyle/>
              <a:p>
                <a:endParaRPr lang="zh-CN" altLang="en-US"/>
              </a:p>
            </p:txBody>
          </p:sp>
          <p:sp>
            <p:nvSpPr>
              <p:cNvPr id="307" name="Freeform 200">
                <a:extLst>
                  <a:ext uri="{FF2B5EF4-FFF2-40B4-BE49-F238E27FC236}">
                    <a16:creationId xmlns:a16="http://schemas.microsoft.com/office/drawing/2014/main" id="{DB242E22-B3C7-4DCE-99F6-B7C8E52DF549}"/>
                  </a:ext>
                </a:extLst>
              </p:cNvPr>
              <p:cNvSpPr>
                <a:spLocks/>
              </p:cNvSpPr>
              <p:nvPr/>
            </p:nvSpPr>
            <p:spPr bwMode="auto">
              <a:xfrm>
                <a:off x="3926" y="1754"/>
                <a:ext cx="267" cy="401"/>
              </a:xfrm>
              <a:custGeom>
                <a:avLst/>
                <a:gdLst>
                  <a:gd name="T0" fmla="*/ 0 w 267"/>
                  <a:gd name="T1" fmla="*/ 0 h 401"/>
                  <a:gd name="T2" fmla="*/ 0 w 267"/>
                  <a:gd name="T3" fmla="*/ 111 h 401"/>
                  <a:gd name="T4" fmla="*/ 266 w 267"/>
                  <a:gd name="T5" fmla="*/ 400 h 401"/>
                  <a:gd name="T6" fmla="*/ 266 w 267"/>
                  <a:gd name="T7" fmla="*/ 289 h 401"/>
                  <a:gd name="T8" fmla="*/ 0 w 267"/>
                  <a:gd name="T9" fmla="*/ 0 h 401"/>
                  <a:gd name="T10" fmla="*/ 0 60000 65536"/>
                  <a:gd name="T11" fmla="*/ 0 60000 65536"/>
                  <a:gd name="T12" fmla="*/ 0 60000 65536"/>
                  <a:gd name="T13" fmla="*/ 0 60000 65536"/>
                  <a:gd name="T14" fmla="*/ 0 60000 65536"/>
                  <a:gd name="T15" fmla="*/ 0 w 267"/>
                  <a:gd name="T16" fmla="*/ 0 h 401"/>
                  <a:gd name="T17" fmla="*/ 267 w 267"/>
                  <a:gd name="T18" fmla="*/ 401 h 401"/>
                </a:gdLst>
                <a:ahLst/>
                <a:cxnLst>
                  <a:cxn ang="T10">
                    <a:pos x="T0" y="T1"/>
                  </a:cxn>
                  <a:cxn ang="T11">
                    <a:pos x="T2" y="T3"/>
                  </a:cxn>
                  <a:cxn ang="T12">
                    <a:pos x="T4" y="T5"/>
                  </a:cxn>
                  <a:cxn ang="T13">
                    <a:pos x="T6" y="T7"/>
                  </a:cxn>
                  <a:cxn ang="T14">
                    <a:pos x="T8" y="T9"/>
                  </a:cxn>
                </a:cxnLst>
                <a:rect l="T15" t="T16" r="T17" b="T18"/>
                <a:pathLst>
                  <a:path w="267" h="401">
                    <a:moveTo>
                      <a:pt x="0" y="0"/>
                    </a:moveTo>
                    <a:lnTo>
                      <a:pt x="0" y="111"/>
                    </a:lnTo>
                    <a:lnTo>
                      <a:pt x="266" y="400"/>
                    </a:lnTo>
                    <a:lnTo>
                      <a:pt x="266" y="289"/>
                    </a:lnTo>
                    <a:lnTo>
                      <a:pt x="0" y="0"/>
                    </a:lnTo>
                  </a:path>
                </a:pathLst>
              </a:custGeom>
              <a:solidFill>
                <a:schemeClr val="bg1"/>
              </a:solidFill>
              <a:ln w="12700" cap="rnd">
                <a:solidFill>
                  <a:schemeClr val="accent2"/>
                </a:solidFill>
                <a:round/>
                <a:headEnd/>
                <a:tailEnd/>
              </a:ln>
            </p:spPr>
            <p:txBody>
              <a:bodyPr/>
              <a:lstStyle/>
              <a:p>
                <a:endParaRPr lang="zh-CN" altLang="en-US"/>
              </a:p>
            </p:txBody>
          </p:sp>
        </p:grpSp>
        <p:grpSp>
          <p:nvGrpSpPr>
            <p:cNvPr id="174" name="Group 201">
              <a:extLst>
                <a:ext uri="{FF2B5EF4-FFF2-40B4-BE49-F238E27FC236}">
                  <a16:creationId xmlns:a16="http://schemas.microsoft.com/office/drawing/2014/main" id="{429B9662-7F10-42E7-84BB-2555195DED44}"/>
                </a:ext>
              </a:extLst>
            </p:cNvPr>
            <p:cNvGrpSpPr>
              <a:grpSpLocks/>
            </p:cNvGrpSpPr>
            <p:nvPr/>
          </p:nvGrpSpPr>
          <p:grpSpPr bwMode="auto">
            <a:xfrm>
              <a:off x="3925" y="2041"/>
              <a:ext cx="538" cy="699"/>
              <a:chOff x="3925" y="2041"/>
              <a:chExt cx="538" cy="699"/>
            </a:xfrm>
          </p:grpSpPr>
          <p:sp>
            <p:nvSpPr>
              <p:cNvPr id="298" name="AutoShape 202">
                <a:extLst>
                  <a:ext uri="{FF2B5EF4-FFF2-40B4-BE49-F238E27FC236}">
                    <a16:creationId xmlns:a16="http://schemas.microsoft.com/office/drawing/2014/main" id="{C0E7A885-7F8A-4E63-B672-5018EE1094ED}"/>
                  </a:ext>
                </a:extLst>
              </p:cNvPr>
              <p:cNvSpPr>
                <a:spLocks noChangeArrowheads="1"/>
              </p:cNvSpPr>
              <p:nvPr/>
            </p:nvSpPr>
            <p:spPr bwMode="auto">
              <a:xfrm>
                <a:off x="3925" y="2043"/>
                <a:ext cx="538" cy="582"/>
              </a:xfrm>
              <a:prstGeom prst="diamond">
                <a:avLst/>
              </a:prstGeom>
              <a:solidFill>
                <a:schemeClr val="bg1"/>
              </a:solidFill>
              <a:ln w="12700">
                <a:solidFill>
                  <a:schemeClr val="accent2"/>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99" name="Freeform 203">
                <a:extLst>
                  <a:ext uri="{FF2B5EF4-FFF2-40B4-BE49-F238E27FC236}">
                    <a16:creationId xmlns:a16="http://schemas.microsoft.com/office/drawing/2014/main" id="{2B1AD399-DD90-4875-8A82-627BC05FAE3E}"/>
                  </a:ext>
                </a:extLst>
              </p:cNvPr>
              <p:cNvSpPr>
                <a:spLocks/>
              </p:cNvSpPr>
              <p:nvPr/>
            </p:nvSpPr>
            <p:spPr bwMode="auto">
              <a:xfrm>
                <a:off x="4194" y="2041"/>
                <a:ext cx="269" cy="400"/>
              </a:xfrm>
              <a:custGeom>
                <a:avLst/>
                <a:gdLst>
                  <a:gd name="T0" fmla="*/ 268 w 269"/>
                  <a:gd name="T1" fmla="*/ 399 h 400"/>
                  <a:gd name="T2" fmla="*/ 268 w 269"/>
                  <a:gd name="T3" fmla="*/ 288 h 400"/>
                  <a:gd name="T4" fmla="*/ 0 w 269"/>
                  <a:gd name="T5" fmla="*/ 0 h 400"/>
                  <a:gd name="T6" fmla="*/ 0 w 269"/>
                  <a:gd name="T7" fmla="*/ 111 h 400"/>
                  <a:gd name="T8" fmla="*/ 268 w 269"/>
                  <a:gd name="T9" fmla="*/ 399 h 400"/>
                  <a:gd name="T10" fmla="*/ 0 60000 65536"/>
                  <a:gd name="T11" fmla="*/ 0 60000 65536"/>
                  <a:gd name="T12" fmla="*/ 0 60000 65536"/>
                  <a:gd name="T13" fmla="*/ 0 60000 65536"/>
                  <a:gd name="T14" fmla="*/ 0 60000 65536"/>
                  <a:gd name="T15" fmla="*/ 0 w 269"/>
                  <a:gd name="T16" fmla="*/ 0 h 400"/>
                  <a:gd name="T17" fmla="*/ 269 w 269"/>
                  <a:gd name="T18" fmla="*/ 400 h 400"/>
                </a:gdLst>
                <a:ahLst/>
                <a:cxnLst>
                  <a:cxn ang="T10">
                    <a:pos x="T0" y="T1"/>
                  </a:cxn>
                  <a:cxn ang="T11">
                    <a:pos x="T2" y="T3"/>
                  </a:cxn>
                  <a:cxn ang="T12">
                    <a:pos x="T4" y="T5"/>
                  </a:cxn>
                  <a:cxn ang="T13">
                    <a:pos x="T6" y="T7"/>
                  </a:cxn>
                  <a:cxn ang="T14">
                    <a:pos x="T8" y="T9"/>
                  </a:cxn>
                </a:cxnLst>
                <a:rect l="T15" t="T16" r="T17" b="T18"/>
                <a:pathLst>
                  <a:path w="269" h="400">
                    <a:moveTo>
                      <a:pt x="268" y="399"/>
                    </a:moveTo>
                    <a:lnTo>
                      <a:pt x="268" y="288"/>
                    </a:lnTo>
                    <a:lnTo>
                      <a:pt x="0" y="0"/>
                    </a:lnTo>
                    <a:lnTo>
                      <a:pt x="0" y="111"/>
                    </a:lnTo>
                    <a:lnTo>
                      <a:pt x="268" y="399"/>
                    </a:lnTo>
                  </a:path>
                </a:pathLst>
              </a:custGeom>
              <a:solidFill>
                <a:schemeClr val="bg1"/>
              </a:solidFill>
              <a:ln w="12700" cap="rnd">
                <a:solidFill>
                  <a:schemeClr val="accent2"/>
                </a:solidFill>
                <a:round/>
                <a:headEnd/>
                <a:tailEnd/>
              </a:ln>
            </p:spPr>
            <p:txBody>
              <a:bodyPr/>
              <a:lstStyle/>
              <a:p>
                <a:endParaRPr lang="zh-CN" altLang="en-US"/>
              </a:p>
            </p:txBody>
          </p:sp>
          <p:sp>
            <p:nvSpPr>
              <p:cNvPr id="300" name="Freeform 204">
                <a:extLst>
                  <a:ext uri="{FF2B5EF4-FFF2-40B4-BE49-F238E27FC236}">
                    <a16:creationId xmlns:a16="http://schemas.microsoft.com/office/drawing/2014/main" id="{73CC04DA-9168-4F98-ABC5-DCD313E55039}"/>
                  </a:ext>
                </a:extLst>
              </p:cNvPr>
              <p:cNvSpPr>
                <a:spLocks/>
              </p:cNvSpPr>
              <p:nvPr/>
            </p:nvSpPr>
            <p:spPr bwMode="auto">
              <a:xfrm>
                <a:off x="3926" y="2042"/>
                <a:ext cx="267" cy="400"/>
              </a:xfrm>
              <a:custGeom>
                <a:avLst/>
                <a:gdLst>
                  <a:gd name="T0" fmla="*/ 0 w 267"/>
                  <a:gd name="T1" fmla="*/ 399 h 400"/>
                  <a:gd name="T2" fmla="*/ 0 w 267"/>
                  <a:gd name="T3" fmla="*/ 288 h 400"/>
                  <a:gd name="T4" fmla="*/ 266 w 267"/>
                  <a:gd name="T5" fmla="*/ 0 h 400"/>
                  <a:gd name="T6" fmla="*/ 266 w 267"/>
                  <a:gd name="T7" fmla="*/ 111 h 400"/>
                  <a:gd name="T8" fmla="*/ 0 w 267"/>
                  <a:gd name="T9" fmla="*/ 399 h 400"/>
                  <a:gd name="T10" fmla="*/ 0 60000 65536"/>
                  <a:gd name="T11" fmla="*/ 0 60000 65536"/>
                  <a:gd name="T12" fmla="*/ 0 60000 65536"/>
                  <a:gd name="T13" fmla="*/ 0 60000 65536"/>
                  <a:gd name="T14" fmla="*/ 0 60000 65536"/>
                  <a:gd name="T15" fmla="*/ 0 w 267"/>
                  <a:gd name="T16" fmla="*/ 0 h 400"/>
                  <a:gd name="T17" fmla="*/ 267 w 267"/>
                  <a:gd name="T18" fmla="*/ 400 h 400"/>
                </a:gdLst>
                <a:ahLst/>
                <a:cxnLst>
                  <a:cxn ang="T10">
                    <a:pos x="T0" y="T1"/>
                  </a:cxn>
                  <a:cxn ang="T11">
                    <a:pos x="T2" y="T3"/>
                  </a:cxn>
                  <a:cxn ang="T12">
                    <a:pos x="T4" y="T5"/>
                  </a:cxn>
                  <a:cxn ang="T13">
                    <a:pos x="T6" y="T7"/>
                  </a:cxn>
                  <a:cxn ang="T14">
                    <a:pos x="T8" y="T9"/>
                  </a:cxn>
                </a:cxnLst>
                <a:rect l="T15" t="T16" r="T17" b="T18"/>
                <a:pathLst>
                  <a:path w="267" h="400">
                    <a:moveTo>
                      <a:pt x="0" y="399"/>
                    </a:moveTo>
                    <a:lnTo>
                      <a:pt x="0" y="288"/>
                    </a:lnTo>
                    <a:lnTo>
                      <a:pt x="266" y="0"/>
                    </a:lnTo>
                    <a:lnTo>
                      <a:pt x="266" y="111"/>
                    </a:lnTo>
                    <a:lnTo>
                      <a:pt x="0" y="399"/>
                    </a:lnTo>
                  </a:path>
                </a:pathLst>
              </a:custGeom>
              <a:solidFill>
                <a:schemeClr val="bg1"/>
              </a:solidFill>
              <a:ln w="12700" cap="rnd">
                <a:solidFill>
                  <a:schemeClr val="accent2"/>
                </a:solidFill>
                <a:round/>
                <a:headEnd/>
                <a:tailEnd/>
              </a:ln>
            </p:spPr>
            <p:txBody>
              <a:bodyPr/>
              <a:lstStyle/>
              <a:p>
                <a:endParaRPr lang="zh-CN" altLang="en-US"/>
              </a:p>
            </p:txBody>
          </p:sp>
          <p:sp>
            <p:nvSpPr>
              <p:cNvPr id="301" name="Freeform 205">
                <a:extLst>
                  <a:ext uri="{FF2B5EF4-FFF2-40B4-BE49-F238E27FC236}">
                    <a16:creationId xmlns:a16="http://schemas.microsoft.com/office/drawing/2014/main" id="{F26E9430-A674-4623-80E3-D40587EDDA8B}"/>
                  </a:ext>
                </a:extLst>
              </p:cNvPr>
              <p:cNvSpPr>
                <a:spLocks/>
              </p:cNvSpPr>
              <p:nvPr/>
            </p:nvSpPr>
            <p:spPr bwMode="auto">
              <a:xfrm>
                <a:off x="4194" y="2337"/>
                <a:ext cx="269" cy="400"/>
              </a:xfrm>
              <a:custGeom>
                <a:avLst/>
                <a:gdLst>
                  <a:gd name="T0" fmla="*/ 268 w 269"/>
                  <a:gd name="T1" fmla="*/ 0 h 400"/>
                  <a:gd name="T2" fmla="*/ 268 w 269"/>
                  <a:gd name="T3" fmla="*/ 111 h 400"/>
                  <a:gd name="T4" fmla="*/ 0 w 269"/>
                  <a:gd name="T5" fmla="*/ 399 h 400"/>
                  <a:gd name="T6" fmla="*/ 0 w 269"/>
                  <a:gd name="T7" fmla="*/ 288 h 400"/>
                  <a:gd name="T8" fmla="*/ 268 w 269"/>
                  <a:gd name="T9" fmla="*/ 0 h 400"/>
                  <a:gd name="T10" fmla="*/ 0 60000 65536"/>
                  <a:gd name="T11" fmla="*/ 0 60000 65536"/>
                  <a:gd name="T12" fmla="*/ 0 60000 65536"/>
                  <a:gd name="T13" fmla="*/ 0 60000 65536"/>
                  <a:gd name="T14" fmla="*/ 0 60000 65536"/>
                  <a:gd name="T15" fmla="*/ 0 w 269"/>
                  <a:gd name="T16" fmla="*/ 0 h 400"/>
                  <a:gd name="T17" fmla="*/ 269 w 269"/>
                  <a:gd name="T18" fmla="*/ 400 h 400"/>
                </a:gdLst>
                <a:ahLst/>
                <a:cxnLst>
                  <a:cxn ang="T10">
                    <a:pos x="T0" y="T1"/>
                  </a:cxn>
                  <a:cxn ang="T11">
                    <a:pos x="T2" y="T3"/>
                  </a:cxn>
                  <a:cxn ang="T12">
                    <a:pos x="T4" y="T5"/>
                  </a:cxn>
                  <a:cxn ang="T13">
                    <a:pos x="T6" y="T7"/>
                  </a:cxn>
                  <a:cxn ang="T14">
                    <a:pos x="T8" y="T9"/>
                  </a:cxn>
                </a:cxnLst>
                <a:rect l="T15" t="T16" r="T17" b="T18"/>
                <a:pathLst>
                  <a:path w="269" h="400">
                    <a:moveTo>
                      <a:pt x="268" y="0"/>
                    </a:moveTo>
                    <a:lnTo>
                      <a:pt x="268" y="111"/>
                    </a:lnTo>
                    <a:lnTo>
                      <a:pt x="0" y="399"/>
                    </a:lnTo>
                    <a:lnTo>
                      <a:pt x="0" y="288"/>
                    </a:lnTo>
                    <a:lnTo>
                      <a:pt x="268" y="0"/>
                    </a:lnTo>
                  </a:path>
                </a:pathLst>
              </a:custGeom>
              <a:solidFill>
                <a:schemeClr val="bg1"/>
              </a:solidFill>
              <a:ln w="12700" cap="rnd">
                <a:solidFill>
                  <a:schemeClr val="accent2"/>
                </a:solidFill>
                <a:round/>
                <a:headEnd/>
                <a:tailEnd/>
              </a:ln>
            </p:spPr>
            <p:txBody>
              <a:bodyPr/>
              <a:lstStyle/>
              <a:p>
                <a:endParaRPr lang="zh-CN" altLang="en-US"/>
              </a:p>
            </p:txBody>
          </p:sp>
          <p:sp>
            <p:nvSpPr>
              <p:cNvPr id="302" name="Freeform 206">
                <a:extLst>
                  <a:ext uri="{FF2B5EF4-FFF2-40B4-BE49-F238E27FC236}">
                    <a16:creationId xmlns:a16="http://schemas.microsoft.com/office/drawing/2014/main" id="{2C6EC4C7-0CF8-49EC-BDCA-F29FD7506620}"/>
                  </a:ext>
                </a:extLst>
              </p:cNvPr>
              <p:cNvSpPr>
                <a:spLocks/>
              </p:cNvSpPr>
              <p:nvPr/>
            </p:nvSpPr>
            <p:spPr bwMode="auto">
              <a:xfrm>
                <a:off x="3926" y="2340"/>
                <a:ext cx="267" cy="400"/>
              </a:xfrm>
              <a:custGeom>
                <a:avLst/>
                <a:gdLst>
                  <a:gd name="T0" fmla="*/ 0 w 267"/>
                  <a:gd name="T1" fmla="*/ 0 h 400"/>
                  <a:gd name="T2" fmla="*/ 0 w 267"/>
                  <a:gd name="T3" fmla="*/ 111 h 400"/>
                  <a:gd name="T4" fmla="*/ 266 w 267"/>
                  <a:gd name="T5" fmla="*/ 399 h 400"/>
                  <a:gd name="T6" fmla="*/ 266 w 267"/>
                  <a:gd name="T7" fmla="*/ 288 h 400"/>
                  <a:gd name="T8" fmla="*/ 0 w 267"/>
                  <a:gd name="T9" fmla="*/ 0 h 400"/>
                  <a:gd name="T10" fmla="*/ 0 60000 65536"/>
                  <a:gd name="T11" fmla="*/ 0 60000 65536"/>
                  <a:gd name="T12" fmla="*/ 0 60000 65536"/>
                  <a:gd name="T13" fmla="*/ 0 60000 65536"/>
                  <a:gd name="T14" fmla="*/ 0 60000 65536"/>
                  <a:gd name="T15" fmla="*/ 0 w 267"/>
                  <a:gd name="T16" fmla="*/ 0 h 400"/>
                  <a:gd name="T17" fmla="*/ 267 w 267"/>
                  <a:gd name="T18" fmla="*/ 400 h 400"/>
                </a:gdLst>
                <a:ahLst/>
                <a:cxnLst>
                  <a:cxn ang="T10">
                    <a:pos x="T0" y="T1"/>
                  </a:cxn>
                  <a:cxn ang="T11">
                    <a:pos x="T2" y="T3"/>
                  </a:cxn>
                  <a:cxn ang="T12">
                    <a:pos x="T4" y="T5"/>
                  </a:cxn>
                  <a:cxn ang="T13">
                    <a:pos x="T6" y="T7"/>
                  </a:cxn>
                  <a:cxn ang="T14">
                    <a:pos x="T8" y="T9"/>
                  </a:cxn>
                </a:cxnLst>
                <a:rect l="T15" t="T16" r="T17" b="T18"/>
                <a:pathLst>
                  <a:path w="267" h="400">
                    <a:moveTo>
                      <a:pt x="0" y="0"/>
                    </a:moveTo>
                    <a:lnTo>
                      <a:pt x="0" y="111"/>
                    </a:lnTo>
                    <a:lnTo>
                      <a:pt x="266" y="399"/>
                    </a:lnTo>
                    <a:lnTo>
                      <a:pt x="266" y="288"/>
                    </a:lnTo>
                    <a:lnTo>
                      <a:pt x="0" y="0"/>
                    </a:lnTo>
                  </a:path>
                </a:pathLst>
              </a:custGeom>
              <a:solidFill>
                <a:schemeClr val="bg1"/>
              </a:solidFill>
              <a:ln w="12700" cap="rnd">
                <a:solidFill>
                  <a:schemeClr val="accent2"/>
                </a:solidFill>
                <a:round/>
                <a:headEnd/>
                <a:tailEnd/>
              </a:ln>
            </p:spPr>
            <p:txBody>
              <a:bodyPr/>
              <a:lstStyle/>
              <a:p>
                <a:endParaRPr lang="zh-CN" altLang="en-US"/>
              </a:p>
            </p:txBody>
          </p:sp>
        </p:grpSp>
        <p:grpSp>
          <p:nvGrpSpPr>
            <p:cNvPr id="175" name="Group 207">
              <a:extLst>
                <a:ext uri="{FF2B5EF4-FFF2-40B4-BE49-F238E27FC236}">
                  <a16:creationId xmlns:a16="http://schemas.microsoft.com/office/drawing/2014/main" id="{985DF213-B5F6-4745-9D24-768D8D6E9BDD}"/>
                </a:ext>
              </a:extLst>
            </p:cNvPr>
            <p:cNvGrpSpPr>
              <a:grpSpLocks/>
            </p:cNvGrpSpPr>
            <p:nvPr/>
          </p:nvGrpSpPr>
          <p:grpSpPr bwMode="auto">
            <a:xfrm>
              <a:off x="3926" y="2626"/>
              <a:ext cx="540" cy="698"/>
              <a:chOff x="3926" y="2626"/>
              <a:chExt cx="540" cy="698"/>
            </a:xfrm>
          </p:grpSpPr>
          <p:sp>
            <p:nvSpPr>
              <p:cNvPr id="293" name="AutoShape 208">
                <a:extLst>
                  <a:ext uri="{FF2B5EF4-FFF2-40B4-BE49-F238E27FC236}">
                    <a16:creationId xmlns:a16="http://schemas.microsoft.com/office/drawing/2014/main" id="{33D97844-3962-45F8-A8DC-E899A4B44AA8}"/>
                  </a:ext>
                </a:extLst>
              </p:cNvPr>
              <p:cNvSpPr>
                <a:spLocks noChangeArrowheads="1"/>
              </p:cNvSpPr>
              <p:nvPr/>
            </p:nvSpPr>
            <p:spPr bwMode="auto">
              <a:xfrm>
                <a:off x="3926" y="2627"/>
                <a:ext cx="540" cy="584"/>
              </a:xfrm>
              <a:prstGeom prst="diamond">
                <a:avLst/>
              </a:prstGeom>
              <a:solidFill>
                <a:schemeClr val="bg1"/>
              </a:solidFill>
              <a:ln w="12700">
                <a:solidFill>
                  <a:schemeClr val="accent2"/>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94" name="Freeform 209">
                <a:extLst>
                  <a:ext uri="{FF2B5EF4-FFF2-40B4-BE49-F238E27FC236}">
                    <a16:creationId xmlns:a16="http://schemas.microsoft.com/office/drawing/2014/main" id="{BD4C379B-7374-45AE-BD80-51C9C4D1079F}"/>
                  </a:ext>
                </a:extLst>
              </p:cNvPr>
              <p:cNvSpPr>
                <a:spLocks/>
              </p:cNvSpPr>
              <p:nvPr/>
            </p:nvSpPr>
            <p:spPr bwMode="auto">
              <a:xfrm>
                <a:off x="4196" y="2626"/>
                <a:ext cx="268" cy="398"/>
              </a:xfrm>
              <a:custGeom>
                <a:avLst/>
                <a:gdLst>
                  <a:gd name="T0" fmla="*/ 267 w 268"/>
                  <a:gd name="T1" fmla="*/ 397 h 398"/>
                  <a:gd name="T2" fmla="*/ 267 w 268"/>
                  <a:gd name="T3" fmla="*/ 287 h 398"/>
                  <a:gd name="T4" fmla="*/ 0 w 268"/>
                  <a:gd name="T5" fmla="*/ 0 h 398"/>
                  <a:gd name="T6" fmla="*/ 0 w 268"/>
                  <a:gd name="T7" fmla="*/ 110 h 398"/>
                  <a:gd name="T8" fmla="*/ 267 w 268"/>
                  <a:gd name="T9" fmla="*/ 397 h 398"/>
                  <a:gd name="T10" fmla="*/ 0 60000 65536"/>
                  <a:gd name="T11" fmla="*/ 0 60000 65536"/>
                  <a:gd name="T12" fmla="*/ 0 60000 65536"/>
                  <a:gd name="T13" fmla="*/ 0 60000 65536"/>
                  <a:gd name="T14" fmla="*/ 0 60000 65536"/>
                  <a:gd name="T15" fmla="*/ 0 w 268"/>
                  <a:gd name="T16" fmla="*/ 0 h 398"/>
                  <a:gd name="T17" fmla="*/ 268 w 268"/>
                  <a:gd name="T18" fmla="*/ 398 h 398"/>
                </a:gdLst>
                <a:ahLst/>
                <a:cxnLst>
                  <a:cxn ang="T10">
                    <a:pos x="T0" y="T1"/>
                  </a:cxn>
                  <a:cxn ang="T11">
                    <a:pos x="T2" y="T3"/>
                  </a:cxn>
                  <a:cxn ang="T12">
                    <a:pos x="T4" y="T5"/>
                  </a:cxn>
                  <a:cxn ang="T13">
                    <a:pos x="T6" y="T7"/>
                  </a:cxn>
                  <a:cxn ang="T14">
                    <a:pos x="T8" y="T9"/>
                  </a:cxn>
                </a:cxnLst>
                <a:rect l="T15" t="T16" r="T17" b="T18"/>
                <a:pathLst>
                  <a:path w="268" h="398">
                    <a:moveTo>
                      <a:pt x="267" y="397"/>
                    </a:moveTo>
                    <a:lnTo>
                      <a:pt x="267" y="287"/>
                    </a:lnTo>
                    <a:lnTo>
                      <a:pt x="0" y="0"/>
                    </a:lnTo>
                    <a:lnTo>
                      <a:pt x="0" y="110"/>
                    </a:lnTo>
                    <a:lnTo>
                      <a:pt x="267" y="397"/>
                    </a:lnTo>
                  </a:path>
                </a:pathLst>
              </a:custGeom>
              <a:solidFill>
                <a:schemeClr val="bg1"/>
              </a:solidFill>
              <a:ln w="12700" cap="rnd">
                <a:solidFill>
                  <a:schemeClr val="accent2"/>
                </a:solidFill>
                <a:round/>
                <a:headEnd/>
                <a:tailEnd/>
              </a:ln>
            </p:spPr>
            <p:txBody>
              <a:bodyPr/>
              <a:lstStyle/>
              <a:p>
                <a:endParaRPr lang="zh-CN" altLang="en-US"/>
              </a:p>
            </p:txBody>
          </p:sp>
          <p:sp>
            <p:nvSpPr>
              <p:cNvPr id="295" name="Freeform 210">
                <a:extLst>
                  <a:ext uri="{FF2B5EF4-FFF2-40B4-BE49-F238E27FC236}">
                    <a16:creationId xmlns:a16="http://schemas.microsoft.com/office/drawing/2014/main" id="{1AAD8CC7-A915-4BEC-B159-46B244BDC778}"/>
                  </a:ext>
                </a:extLst>
              </p:cNvPr>
              <p:cNvSpPr>
                <a:spLocks/>
              </p:cNvSpPr>
              <p:nvPr/>
            </p:nvSpPr>
            <p:spPr bwMode="auto">
              <a:xfrm>
                <a:off x="3926" y="2628"/>
                <a:ext cx="269" cy="399"/>
              </a:xfrm>
              <a:custGeom>
                <a:avLst/>
                <a:gdLst>
                  <a:gd name="T0" fmla="*/ 0 w 269"/>
                  <a:gd name="T1" fmla="*/ 398 h 399"/>
                  <a:gd name="T2" fmla="*/ 0 w 269"/>
                  <a:gd name="T3" fmla="*/ 287 h 399"/>
                  <a:gd name="T4" fmla="*/ 268 w 269"/>
                  <a:gd name="T5" fmla="*/ 0 h 399"/>
                  <a:gd name="T6" fmla="*/ 268 w 269"/>
                  <a:gd name="T7" fmla="*/ 111 h 399"/>
                  <a:gd name="T8" fmla="*/ 0 w 269"/>
                  <a:gd name="T9" fmla="*/ 398 h 399"/>
                  <a:gd name="T10" fmla="*/ 0 60000 65536"/>
                  <a:gd name="T11" fmla="*/ 0 60000 65536"/>
                  <a:gd name="T12" fmla="*/ 0 60000 65536"/>
                  <a:gd name="T13" fmla="*/ 0 60000 65536"/>
                  <a:gd name="T14" fmla="*/ 0 60000 65536"/>
                  <a:gd name="T15" fmla="*/ 0 w 269"/>
                  <a:gd name="T16" fmla="*/ 0 h 399"/>
                  <a:gd name="T17" fmla="*/ 269 w 269"/>
                  <a:gd name="T18" fmla="*/ 399 h 399"/>
                </a:gdLst>
                <a:ahLst/>
                <a:cxnLst>
                  <a:cxn ang="T10">
                    <a:pos x="T0" y="T1"/>
                  </a:cxn>
                  <a:cxn ang="T11">
                    <a:pos x="T2" y="T3"/>
                  </a:cxn>
                  <a:cxn ang="T12">
                    <a:pos x="T4" y="T5"/>
                  </a:cxn>
                  <a:cxn ang="T13">
                    <a:pos x="T6" y="T7"/>
                  </a:cxn>
                  <a:cxn ang="T14">
                    <a:pos x="T8" y="T9"/>
                  </a:cxn>
                </a:cxnLst>
                <a:rect l="T15" t="T16" r="T17" b="T18"/>
                <a:pathLst>
                  <a:path w="269" h="399">
                    <a:moveTo>
                      <a:pt x="0" y="398"/>
                    </a:moveTo>
                    <a:lnTo>
                      <a:pt x="0" y="287"/>
                    </a:lnTo>
                    <a:lnTo>
                      <a:pt x="268" y="0"/>
                    </a:lnTo>
                    <a:lnTo>
                      <a:pt x="268" y="111"/>
                    </a:lnTo>
                    <a:lnTo>
                      <a:pt x="0" y="398"/>
                    </a:lnTo>
                  </a:path>
                </a:pathLst>
              </a:custGeom>
              <a:solidFill>
                <a:schemeClr val="bg1"/>
              </a:solidFill>
              <a:ln w="12700" cap="rnd">
                <a:solidFill>
                  <a:schemeClr val="accent2"/>
                </a:solidFill>
                <a:round/>
                <a:headEnd/>
                <a:tailEnd/>
              </a:ln>
            </p:spPr>
            <p:txBody>
              <a:bodyPr/>
              <a:lstStyle/>
              <a:p>
                <a:endParaRPr lang="zh-CN" altLang="en-US"/>
              </a:p>
            </p:txBody>
          </p:sp>
          <p:sp>
            <p:nvSpPr>
              <p:cNvPr id="296" name="Freeform 211">
                <a:extLst>
                  <a:ext uri="{FF2B5EF4-FFF2-40B4-BE49-F238E27FC236}">
                    <a16:creationId xmlns:a16="http://schemas.microsoft.com/office/drawing/2014/main" id="{8D51DE6B-8E79-4337-9FDD-A179C22582F4}"/>
                  </a:ext>
                </a:extLst>
              </p:cNvPr>
              <p:cNvSpPr>
                <a:spLocks/>
              </p:cNvSpPr>
              <p:nvPr/>
            </p:nvSpPr>
            <p:spPr bwMode="auto">
              <a:xfrm>
                <a:off x="4196" y="2923"/>
                <a:ext cx="268" cy="400"/>
              </a:xfrm>
              <a:custGeom>
                <a:avLst/>
                <a:gdLst>
                  <a:gd name="T0" fmla="*/ 267 w 268"/>
                  <a:gd name="T1" fmla="*/ 0 h 400"/>
                  <a:gd name="T2" fmla="*/ 267 w 268"/>
                  <a:gd name="T3" fmla="*/ 111 h 400"/>
                  <a:gd name="T4" fmla="*/ 0 w 268"/>
                  <a:gd name="T5" fmla="*/ 399 h 400"/>
                  <a:gd name="T6" fmla="*/ 0 w 268"/>
                  <a:gd name="T7" fmla="*/ 288 h 400"/>
                  <a:gd name="T8" fmla="*/ 267 w 268"/>
                  <a:gd name="T9" fmla="*/ 0 h 400"/>
                  <a:gd name="T10" fmla="*/ 0 60000 65536"/>
                  <a:gd name="T11" fmla="*/ 0 60000 65536"/>
                  <a:gd name="T12" fmla="*/ 0 60000 65536"/>
                  <a:gd name="T13" fmla="*/ 0 60000 65536"/>
                  <a:gd name="T14" fmla="*/ 0 60000 65536"/>
                  <a:gd name="T15" fmla="*/ 0 w 268"/>
                  <a:gd name="T16" fmla="*/ 0 h 400"/>
                  <a:gd name="T17" fmla="*/ 268 w 268"/>
                  <a:gd name="T18" fmla="*/ 400 h 400"/>
                </a:gdLst>
                <a:ahLst/>
                <a:cxnLst>
                  <a:cxn ang="T10">
                    <a:pos x="T0" y="T1"/>
                  </a:cxn>
                  <a:cxn ang="T11">
                    <a:pos x="T2" y="T3"/>
                  </a:cxn>
                  <a:cxn ang="T12">
                    <a:pos x="T4" y="T5"/>
                  </a:cxn>
                  <a:cxn ang="T13">
                    <a:pos x="T6" y="T7"/>
                  </a:cxn>
                  <a:cxn ang="T14">
                    <a:pos x="T8" y="T9"/>
                  </a:cxn>
                </a:cxnLst>
                <a:rect l="T15" t="T16" r="T17" b="T18"/>
                <a:pathLst>
                  <a:path w="268" h="400">
                    <a:moveTo>
                      <a:pt x="267" y="0"/>
                    </a:moveTo>
                    <a:lnTo>
                      <a:pt x="267" y="111"/>
                    </a:lnTo>
                    <a:lnTo>
                      <a:pt x="0" y="399"/>
                    </a:lnTo>
                    <a:lnTo>
                      <a:pt x="0" y="288"/>
                    </a:lnTo>
                    <a:lnTo>
                      <a:pt x="267" y="0"/>
                    </a:lnTo>
                  </a:path>
                </a:pathLst>
              </a:custGeom>
              <a:solidFill>
                <a:schemeClr val="bg1"/>
              </a:solidFill>
              <a:ln w="12700" cap="rnd">
                <a:solidFill>
                  <a:schemeClr val="accent2"/>
                </a:solidFill>
                <a:round/>
                <a:headEnd/>
                <a:tailEnd/>
              </a:ln>
            </p:spPr>
            <p:txBody>
              <a:bodyPr/>
              <a:lstStyle/>
              <a:p>
                <a:endParaRPr lang="zh-CN" altLang="en-US"/>
              </a:p>
            </p:txBody>
          </p:sp>
          <p:sp>
            <p:nvSpPr>
              <p:cNvPr id="297" name="Freeform 212">
                <a:extLst>
                  <a:ext uri="{FF2B5EF4-FFF2-40B4-BE49-F238E27FC236}">
                    <a16:creationId xmlns:a16="http://schemas.microsoft.com/office/drawing/2014/main" id="{6F1F0880-A292-465F-BF23-F6838D4EA8F5}"/>
                  </a:ext>
                </a:extLst>
              </p:cNvPr>
              <p:cNvSpPr>
                <a:spLocks/>
              </p:cNvSpPr>
              <p:nvPr/>
            </p:nvSpPr>
            <p:spPr bwMode="auto">
              <a:xfrm>
                <a:off x="3926" y="2926"/>
                <a:ext cx="269" cy="398"/>
              </a:xfrm>
              <a:custGeom>
                <a:avLst/>
                <a:gdLst>
                  <a:gd name="T0" fmla="*/ 0 w 269"/>
                  <a:gd name="T1" fmla="*/ 0 h 398"/>
                  <a:gd name="T2" fmla="*/ 0 w 269"/>
                  <a:gd name="T3" fmla="*/ 110 h 398"/>
                  <a:gd name="T4" fmla="*/ 268 w 269"/>
                  <a:gd name="T5" fmla="*/ 397 h 398"/>
                  <a:gd name="T6" fmla="*/ 268 w 269"/>
                  <a:gd name="T7" fmla="*/ 287 h 398"/>
                  <a:gd name="T8" fmla="*/ 0 w 269"/>
                  <a:gd name="T9" fmla="*/ 0 h 398"/>
                  <a:gd name="T10" fmla="*/ 0 60000 65536"/>
                  <a:gd name="T11" fmla="*/ 0 60000 65536"/>
                  <a:gd name="T12" fmla="*/ 0 60000 65536"/>
                  <a:gd name="T13" fmla="*/ 0 60000 65536"/>
                  <a:gd name="T14" fmla="*/ 0 60000 65536"/>
                  <a:gd name="T15" fmla="*/ 0 w 269"/>
                  <a:gd name="T16" fmla="*/ 0 h 398"/>
                  <a:gd name="T17" fmla="*/ 269 w 269"/>
                  <a:gd name="T18" fmla="*/ 398 h 398"/>
                </a:gdLst>
                <a:ahLst/>
                <a:cxnLst>
                  <a:cxn ang="T10">
                    <a:pos x="T0" y="T1"/>
                  </a:cxn>
                  <a:cxn ang="T11">
                    <a:pos x="T2" y="T3"/>
                  </a:cxn>
                  <a:cxn ang="T12">
                    <a:pos x="T4" y="T5"/>
                  </a:cxn>
                  <a:cxn ang="T13">
                    <a:pos x="T6" y="T7"/>
                  </a:cxn>
                  <a:cxn ang="T14">
                    <a:pos x="T8" y="T9"/>
                  </a:cxn>
                </a:cxnLst>
                <a:rect l="T15" t="T16" r="T17" b="T18"/>
                <a:pathLst>
                  <a:path w="269" h="398">
                    <a:moveTo>
                      <a:pt x="0" y="0"/>
                    </a:moveTo>
                    <a:lnTo>
                      <a:pt x="0" y="110"/>
                    </a:lnTo>
                    <a:lnTo>
                      <a:pt x="268" y="397"/>
                    </a:lnTo>
                    <a:lnTo>
                      <a:pt x="268" y="287"/>
                    </a:lnTo>
                    <a:lnTo>
                      <a:pt x="0" y="0"/>
                    </a:lnTo>
                  </a:path>
                </a:pathLst>
              </a:custGeom>
              <a:solidFill>
                <a:schemeClr val="bg1"/>
              </a:solidFill>
              <a:ln w="12700" cap="rnd">
                <a:solidFill>
                  <a:schemeClr val="accent2"/>
                </a:solidFill>
                <a:round/>
                <a:headEnd/>
                <a:tailEnd/>
              </a:ln>
            </p:spPr>
            <p:txBody>
              <a:bodyPr/>
              <a:lstStyle/>
              <a:p>
                <a:endParaRPr lang="zh-CN" altLang="en-US"/>
              </a:p>
            </p:txBody>
          </p:sp>
        </p:grpSp>
        <p:grpSp>
          <p:nvGrpSpPr>
            <p:cNvPr id="176" name="Group 213">
              <a:extLst>
                <a:ext uri="{FF2B5EF4-FFF2-40B4-BE49-F238E27FC236}">
                  <a16:creationId xmlns:a16="http://schemas.microsoft.com/office/drawing/2014/main" id="{231142DD-24E2-4346-9A4C-1986228218B5}"/>
                </a:ext>
              </a:extLst>
            </p:cNvPr>
            <p:cNvGrpSpPr>
              <a:grpSpLocks/>
            </p:cNvGrpSpPr>
            <p:nvPr/>
          </p:nvGrpSpPr>
          <p:grpSpPr bwMode="auto">
            <a:xfrm>
              <a:off x="3654" y="2918"/>
              <a:ext cx="538" cy="700"/>
              <a:chOff x="3654" y="2918"/>
              <a:chExt cx="538" cy="700"/>
            </a:xfrm>
          </p:grpSpPr>
          <p:sp>
            <p:nvSpPr>
              <p:cNvPr id="288" name="AutoShape 214">
                <a:extLst>
                  <a:ext uri="{FF2B5EF4-FFF2-40B4-BE49-F238E27FC236}">
                    <a16:creationId xmlns:a16="http://schemas.microsoft.com/office/drawing/2014/main" id="{9039F56C-C87E-4A31-8178-17F482CB694A}"/>
                  </a:ext>
                </a:extLst>
              </p:cNvPr>
              <p:cNvSpPr>
                <a:spLocks noChangeArrowheads="1"/>
              </p:cNvSpPr>
              <p:nvPr/>
            </p:nvSpPr>
            <p:spPr bwMode="auto">
              <a:xfrm>
                <a:off x="3656" y="2921"/>
                <a:ext cx="536" cy="585"/>
              </a:xfrm>
              <a:prstGeom prst="diamond">
                <a:avLst/>
              </a:prstGeom>
              <a:solidFill>
                <a:schemeClr val="bg1"/>
              </a:solidFill>
              <a:ln w="12700">
                <a:solidFill>
                  <a:schemeClr val="accent2"/>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89" name="Freeform 215">
                <a:extLst>
                  <a:ext uri="{FF2B5EF4-FFF2-40B4-BE49-F238E27FC236}">
                    <a16:creationId xmlns:a16="http://schemas.microsoft.com/office/drawing/2014/main" id="{6C27C780-E45D-43BE-8EF3-254636F8FEA1}"/>
                  </a:ext>
                </a:extLst>
              </p:cNvPr>
              <p:cNvSpPr>
                <a:spLocks/>
              </p:cNvSpPr>
              <p:nvPr/>
            </p:nvSpPr>
            <p:spPr bwMode="auto">
              <a:xfrm>
                <a:off x="3922" y="2918"/>
                <a:ext cx="269" cy="400"/>
              </a:xfrm>
              <a:custGeom>
                <a:avLst/>
                <a:gdLst>
                  <a:gd name="T0" fmla="*/ 268 w 269"/>
                  <a:gd name="T1" fmla="*/ 399 h 400"/>
                  <a:gd name="T2" fmla="*/ 268 w 269"/>
                  <a:gd name="T3" fmla="*/ 288 h 400"/>
                  <a:gd name="T4" fmla="*/ 0 w 269"/>
                  <a:gd name="T5" fmla="*/ 0 h 400"/>
                  <a:gd name="T6" fmla="*/ 0 w 269"/>
                  <a:gd name="T7" fmla="*/ 111 h 400"/>
                  <a:gd name="T8" fmla="*/ 268 w 269"/>
                  <a:gd name="T9" fmla="*/ 399 h 400"/>
                  <a:gd name="T10" fmla="*/ 0 60000 65536"/>
                  <a:gd name="T11" fmla="*/ 0 60000 65536"/>
                  <a:gd name="T12" fmla="*/ 0 60000 65536"/>
                  <a:gd name="T13" fmla="*/ 0 60000 65536"/>
                  <a:gd name="T14" fmla="*/ 0 60000 65536"/>
                  <a:gd name="T15" fmla="*/ 0 w 269"/>
                  <a:gd name="T16" fmla="*/ 0 h 400"/>
                  <a:gd name="T17" fmla="*/ 269 w 269"/>
                  <a:gd name="T18" fmla="*/ 400 h 400"/>
                </a:gdLst>
                <a:ahLst/>
                <a:cxnLst>
                  <a:cxn ang="T10">
                    <a:pos x="T0" y="T1"/>
                  </a:cxn>
                  <a:cxn ang="T11">
                    <a:pos x="T2" y="T3"/>
                  </a:cxn>
                  <a:cxn ang="T12">
                    <a:pos x="T4" y="T5"/>
                  </a:cxn>
                  <a:cxn ang="T13">
                    <a:pos x="T6" y="T7"/>
                  </a:cxn>
                  <a:cxn ang="T14">
                    <a:pos x="T8" y="T9"/>
                  </a:cxn>
                </a:cxnLst>
                <a:rect l="T15" t="T16" r="T17" b="T18"/>
                <a:pathLst>
                  <a:path w="269" h="400">
                    <a:moveTo>
                      <a:pt x="268" y="399"/>
                    </a:moveTo>
                    <a:lnTo>
                      <a:pt x="268" y="288"/>
                    </a:lnTo>
                    <a:lnTo>
                      <a:pt x="0" y="0"/>
                    </a:lnTo>
                    <a:lnTo>
                      <a:pt x="0" y="111"/>
                    </a:lnTo>
                    <a:lnTo>
                      <a:pt x="268" y="399"/>
                    </a:lnTo>
                  </a:path>
                </a:pathLst>
              </a:custGeom>
              <a:solidFill>
                <a:schemeClr val="bg1"/>
              </a:solidFill>
              <a:ln w="12700" cap="rnd">
                <a:solidFill>
                  <a:schemeClr val="accent2"/>
                </a:solidFill>
                <a:round/>
                <a:headEnd/>
                <a:tailEnd/>
              </a:ln>
            </p:spPr>
            <p:txBody>
              <a:bodyPr/>
              <a:lstStyle/>
              <a:p>
                <a:endParaRPr lang="zh-CN" altLang="en-US"/>
              </a:p>
            </p:txBody>
          </p:sp>
          <p:sp>
            <p:nvSpPr>
              <p:cNvPr id="290" name="Freeform 216">
                <a:extLst>
                  <a:ext uri="{FF2B5EF4-FFF2-40B4-BE49-F238E27FC236}">
                    <a16:creationId xmlns:a16="http://schemas.microsoft.com/office/drawing/2014/main" id="{21D1674F-DDD1-4395-8048-A420DA91F09D}"/>
                  </a:ext>
                </a:extLst>
              </p:cNvPr>
              <p:cNvSpPr>
                <a:spLocks/>
              </p:cNvSpPr>
              <p:nvPr/>
            </p:nvSpPr>
            <p:spPr bwMode="auto">
              <a:xfrm>
                <a:off x="3654" y="2921"/>
                <a:ext cx="268" cy="400"/>
              </a:xfrm>
              <a:custGeom>
                <a:avLst/>
                <a:gdLst>
                  <a:gd name="T0" fmla="*/ 0 w 268"/>
                  <a:gd name="T1" fmla="*/ 399 h 400"/>
                  <a:gd name="T2" fmla="*/ 0 w 268"/>
                  <a:gd name="T3" fmla="*/ 288 h 400"/>
                  <a:gd name="T4" fmla="*/ 267 w 268"/>
                  <a:gd name="T5" fmla="*/ 0 h 400"/>
                  <a:gd name="T6" fmla="*/ 267 w 268"/>
                  <a:gd name="T7" fmla="*/ 111 h 400"/>
                  <a:gd name="T8" fmla="*/ 0 w 268"/>
                  <a:gd name="T9" fmla="*/ 399 h 400"/>
                  <a:gd name="T10" fmla="*/ 0 60000 65536"/>
                  <a:gd name="T11" fmla="*/ 0 60000 65536"/>
                  <a:gd name="T12" fmla="*/ 0 60000 65536"/>
                  <a:gd name="T13" fmla="*/ 0 60000 65536"/>
                  <a:gd name="T14" fmla="*/ 0 60000 65536"/>
                  <a:gd name="T15" fmla="*/ 0 w 268"/>
                  <a:gd name="T16" fmla="*/ 0 h 400"/>
                  <a:gd name="T17" fmla="*/ 268 w 268"/>
                  <a:gd name="T18" fmla="*/ 400 h 400"/>
                </a:gdLst>
                <a:ahLst/>
                <a:cxnLst>
                  <a:cxn ang="T10">
                    <a:pos x="T0" y="T1"/>
                  </a:cxn>
                  <a:cxn ang="T11">
                    <a:pos x="T2" y="T3"/>
                  </a:cxn>
                  <a:cxn ang="T12">
                    <a:pos x="T4" y="T5"/>
                  </a:cxn>
                  <a:cxn ang="T13">
                    <a:pos x="T6" y="T7"/>
                  </a:cxn>
                  <a:cxn ang="T14">
                    <a:pos x="T8" y="T9"/>
                  </a:cxn>
                </a:cxnLst>
                <a:rect l="T15" t="T16" r="T17" b="T18"/>
                <a:pathLst>
                  <a:path w="268" h="400">
                    <a:moveTo>
                      <a:pt x="0" y="399"/>
                    </a:moveTo>
                    <a:lnTo>
                      <a:pt x="0" y="288"/>
                    </a:lnTo>
                    <a:lnTo>
                      <a:pt x="267" y="0"/>
                    </a:lnTo>
                    <a:lnTo>
                      <a:pt x="267" y="111"/>
                    </a:lnTo>
                    <a:lnTo>
                      <a:pt x="0" y="399"/>
                    </a:lnTo>
                  </a:path>
                </a:pathLst>
              </a:custGeom>
              <a:solidFill>
                <a:schemeClr val="bg1"/>
              </a:solidFill>
              <a:ln w="12700" cap="rnd">
                <a:solidFill>
                  <a:schemeClr val="accent2"/>
                </a:solidFill>
                <a:round/>
                <a:headEnd/>
                <a:tailEnd/>
              </a:ln>
            </p:spPr>
            <p:txBody>
              <a:bodyPr/>
              <a:lstStyle/>
              <a:p>
                <a:endParaRPr lang="zh-CN" altLang="en-US"/>
              </a:p>
            </p:txBody>
          </p:sp>
          <p:sp>
            <p:nvSpPr>
              <p:cNvPr id="291" name="Freeform 217">
                <a:extLst>
                  <a:ext uri="{FF2B5EF4-FFF2-40B4-BE49-F238E27FC236}">
                    <a16:creationId xmlns:a16="http://schemas.microsoft.com/office/drawing/2014/main" id="{3D03FE8A-F59F-4F00-90E1-89379C97CB30}"/>
                  </a:ext>
                </a:extLst>
              </p:cNvPr>
              <p:cNvSpPr>
                <a:spLocks/>
              </p:cNvSpPr>
              <p:nvPr/>
            </p:nvSpPr>
            <p:spPr bwMode="auto">
              <a:xfrm>
                <a:off x="3922" y="3217"/>
                <a:ext cx="269" cy="399"/>
              </a:xfrm>
              <a:custGeom>
                <a:avLst/>
                <a:gdLst>
                  <a:gd name="T0" fmla="*/ 268 w 269"/>
                  <a:gd name="T1" fmla="*/ 0 h 399"/>
                  <a:gd name="T2" fmla="*/ 268 w 269"/>
                  <a:gd name="T3" fmla="*/ 111 h 399"/>
                  <a:gd name="T4" fmla="*/ 0 w 269"/>
                  <a:gd name="T5" fmla="*/ 398 h 399"/>
                  <a:gd name="T6" fmla="*/ 0 w 269"/>
                  <a:gd name="T7" fmla="*/ 287 h 399"/>
                  <a:gd name="T8" fmla="*/ 268 w 269"/>
                  <a:gd name="T9" fmla="*/ 0 h 399"/>
                  <a:gd name="T10" fmla="*/ 0 60000 65536"/>
                  <a:gd name="T11" fmla="*/ 0 60000 65536"/>
                  <a:gd name="T12" fmla="*/ 0 60000 65536"/>
                  <a:gd name="T13" fmla="*/ 0 60000 65536"/>
                  <a:gd name="T14" fmla="*/ 0 60000 65536"/>
                  <a:gd name="T15" fmla="*/ 0 w 269"/>
                  <a:gd name="T16" fmla="*/ 0 h 399"/>
                  <a:gd name="T17" fmla="*/ 269 w 269"/>
                  <a:gd name="T18" fmla="*/ 399 h 399"/>
                </a:gdLst>
                <a:ahLst/>
                <a:cxnLst>
                  <a:cxn ang="T10">
                    <a:pos x="T0" y="T1"/>
                  </a:cxn>
                  <a:cxn ang="T11">
                    <a:pos x="T2" y="T3"/>
                  </a:cxn>
                  <a:cxn ang="T12">
                    <a:pos x="T4" y="T5"/>
                  </a:cxn>
                  <a:cxn ang="T13">
                    <a:pos x="T6" y="T7"/>
                  </a:cxn>
                  <a:cxn ang="T14">
                    <a:pos x="T8" y="T9"/>
                  </a:cxn>
                </a:cxnLst>
                <a:rect l="T15" t="T16" r="T17" b="T18"/>
                <a:pathLst>
                  <a:path w="269" h="399">
                    <a:moveTo>
                      <a:pt x="268" y="0"/>
                    </a:moveTo>
                    <a:lnTo>
                      <a:pt x="268" y="111"/>
                    </a:lnTo>
                    <a:lnTo>
                      <a:pt x="0" y="398"/>
                    </a:lnTo>
                    <a:lnTo>
                      <a:pt x="0" y="287"/>
                    </a:lnTo>
                    <a:lnTo>
                      <a:pt x="268" y="0"/>
                    </a:lnTo>
                  </a:path>
                </a:pathLst>
              </a:custGeom>
              <a:solidFill>
                <a:schemeClr val="bg1"/>
              </a:solidFill>
              <a:ln w="12700" cap="rnd">
                <a:solidFill>
                  <a:schemeClr val="accent2"/>
                </a:solidFill>
                <a:round/>
                <a:headEnd/>
                <a:tailEnd/>
              </a:ln>
            </p:spPr>
            <p:txBody>
              <a:bodyPr/>
              <a:lstStyle/>
              <a:p>
                <a:endParaRPr lang="zh-CN" altLang="en-US"/>
              </a:p>
            </p:txBody>
          </p:sp>
          <p:sp>
            <p:nvSpPr>
              <p:cNvPr id="292" name="Freeform 218">
                <a:extLst>
                  <a:ext uri="{FF2B5EF4-FFF2-40B4-BE49-F238E27FC236}">
                    <a16:creationId xmlns:a16="http://schemas.microsoft.com/office/drawing/2014/main" id="{881DC51E-56FA-4810-9FAB-3546E3135DCB}"/>
                  </a:ext>
                </a:extLst>
              </p:cNvPr>
              <p:cNvSpPr>
                <a:spLocks/>
              </p:cNvSpPr>
              <p:nvPr/>
            </p:nvSpPr>
            <p:spPr bwMode="auto">
              <a:xfrm>
                <a:off x="3654" y="3218"/>
                <a:ext cx="268" cy="400"/>
              </a:xfrm>
              <a:custGeom>
                <a:avLst/>
                <a:gdLst>
                  <a:gd name="T0" fmla="*/ 0 w 268"/>
                  <a:gd name="T1" fmla="*/ 0 h 400"/>
                  <a:gd name="T2" fmla="*/ 0 w 268"/>
                  <a:gd name="T3" fmla="*/ 111 h 400"/>
                  <a:gd name="T4" fmla="*/ 267 w 268"/>
                  <a:gd name="T5" fmla="*/ 399 h 400"/>
                  <a:gd name="T6" fmla="*/ 267 w 268"/>
                  <a:gd name="T7" fmla="*/ 288 h 400"/>
                  <a:gd name="T8" fmla="*/ 0 w 268"/>
                  <a:gd name="T9" fmla="*/ 0 h 400"/>
                  <a:gd name="T10" fmla="*/ 0 60000 65536"/>
                  <a:gd name="T11" fmla="*/ 0 60000 65536"/>
                  <a:gd name="T12" fmla="*/ 0 60000 65536"/>
                  <a:gd name="T13" fmla="*/ 0 60000 65536"/>
                  <a:gd name="T14" fmla="*/ 0 60000 65536"/>
                  <a:gd name="T15" fmla="*/ 0 w 268"/>
                  <a:gd name="T16" fmla="*/ 0 h 400"/>
                  <a:gd name="T17" fmla="*/ 268 w 268"/>
                  <a:gd name="T18" fmla="*/ 400 h 400"/>
                </a:gdLst>
                <a:ahLst/>
                <a:cxnLst>
                  <a:cxn ang="T10">
                    <a:pos x="T0" y="T1"/>
                  </a:cxn>
                  <a:cxn ang="T11">
                    <a:pos x="T2" y="T3"/>
                  </a:cxn>
                  <a:cxn ang="T12">
                    <a:pos x="T4" y="T5"/>
                  </a:cxn>
                  <a:cxn ang="T13">
                    <a:pos x="T6" y="T7"/>
                  </a:cxn>
                  <a:cxn ang="T14">
                    <a:pos x="T8" y="T9"/>
                  </a:cxn>
                </a:cxnLst>
                <a:rect l="T15" t="T16" r="T17" b="T18"/>
                <a:pathLst>
                  <a:path w="268" h="400">
                    <a:moveTo>
                      <a:pt x="0" y="0"/>
                    </a:moveTo>
                    <a:lnTo>
                      <a:pt x="0" y="111"/>
                    </a:lnTo>
                    <a:lnTo>
                      <a:pt x="267" y="399"/>
                    </a:lnTo>
                    <a:lnTo>
                      <a:pt x="267" y="288"/>
                    </a:lnTo>
                    <a:lnTo>
                      <a:pt x="0" y="0"/>
                    </a:lnTo>
                  </a:path>
                </a:pathLst>
              </a:custGeom>
              <a:solidFill>
                <a:schemeClr val="bg1"/>
              </a:solidFill>
              <a:ln w="12700" cap="rnd">
                <a:solidFill>
                  <a:schemeClr val="accent2"/>
                </a:solidFill>
                <a:round/>
                <a:headEnd/>
                <a:tailEnd/>
              </a:ln>
            </p:spPr>
            <p:txBody>
              <a:bodyPr/>
              <a:lstStyle/>
              <a:p>
                <a:endParaRPr lang="zh-CN" altLang="en-US"/>
              </a:p>
            </p:txBody>
          </p:sp>
        </p:grpSp>
        <p:grpSp>
          <p:nvGrpSpPr>
            <p:cNvPr id="177" name="Group 219">
              <a:extLst>
                <a:ext uri="{FF2B5EF4-FFF2-40B4-BE49-F238E27FC236}">
                  <a16:creationId xmlns:a16="http://schemas.microsoft.com/office/drawing/2014/main" id="{A0F00A04-8E77-4428-AE22-84F9F3A14EEB}"/>
                </a:ext>
              </a:extLst>
            </p:cNvPr>
            <p:cNvGrpSpPr>
              <a:grpSpLocks/>
            </p:cNvGrpSpPr>
            <p:nvPr/>
          </p:nvGrpSpPr>
          <p:grpSpPr bwMode="auto">
            <a:xfrm>
              <a:off x="3395" y="3199"/>
              <a:ext cx="539" cy="699"/>
              <a:chOff x="3395" y="3199"/>
              <a:chExt cx="539" cy="699"/>
            </a:xfrm>
          </p:grpSpPr>
          <p:sp>
            <p:nvSpPr>
              <p:cNvPr id="283" name="AutoShape 220">
                <a:extLst>
                  <a:ext uri="{FF2B5EF4-FFF2-40B4-BE49-F238E27FC236}">
                    <a16:creationId xmlns:a16="http://schemas.microsoft.com/office/drawing/2014/main" id="{5F9A6A51-04B6-4BA1-AD7E-CB96D903A9C8}"/>
                  </a:ext>
                </a:extLst>
              </p:cNvPr>
              <p:cNvSpPr>
                <a:spLocks noChangeArrowheads="1"/>
              </p:cNvSpPr>
              <p:nvPr/>
            </p:nvSpPr>
            <p:spPr bwMode="auto">
              <a:xfrm>
                <a:off x="3395" y="3201"/>
                <a:ext cx="539" cy="582"/>
              </a:xfrm>
              <a:prstGeom prst="diamond">
                <a:avLst/>
              </a:prstGeom>
              <a:solidFill>
                <a:schemeClr val="bg1"/>
              </a:solidFill>
              <a:ln w="12700">
                <a:solidFill>
                  <a:schemeClr val="accent2"/>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84" name="Freeform 221">
                <a:extLst>
                  <a:ext uri="{FF2B5EF4-FFF2-40B4-BE49-F238E27FC236}">
                    <a16:creationId xmlns:a16="http://schemas.microsoft.com/office/drawing/2014/main" id="{5FD44374-C3E7-4A1B-BBB8-233546ED6833}"/>
                  </a:ext>
                </a:extLst>
              </p:cNvPr>
              <p:cNvSpPr>
                <a:spLocks/>
              </p:cNvSpPr>
              <p:nvPr/>
            </p:nvSpPr>
            <p:spPr bwMode="auto">
              <a:xfrm>
                <a:off x="3665" y="3199"/>
                <a:ext cx="269" cy="400"/>
              </a:xfrm>
              <a:custGeom>
                <a:avLst/>
                <a:gdLst>
                  <a:gd name="T0" fmla="*/ 268 w 269"/>
                  <a:gd name="T1" fmla="*/ 399 h 400"/>
                  <a:gd name="T2" fmla="*/ 268 w 269"/>
                  <a:gd name="T3" fmla="*/ 288 h 400"/>
                  <a:gd name="T4" fmla="*/ 0 w 269"/>
                  <a:gd name="T5" fmla="*/ 0 h 400"/>
                  <a:gd name="T6" fmla="*/ 0 w 269"/>
                  <a:gd name="T7" fmla="*/ 111 h 400"/>
                  <a:gd name="T8" fmla="*/ 268 w 269"/>
                  <a:gd name="T9" fmla="*/ 399 h 400"/>
                  <a:gd name="T10" fmla="*/ 0 60000 65536"/>
                  <a:gd name="T11" fmla="*/ 0 60000 65536"/>
                  <a:gd name="T12" fmla="*/ 0 60000 65536"/>
                  <a:gd name="T13" fmla="*/ 0 60000 65536"/>
                  <a:gd name="T14" fmla="*/ 0 60000 65536"/>
                  <a:gd name="T15" fmla="*/ 0 w 269"/>
                  <a:gd name="T16" fmla="*/ 0 h 400"/>
                  <a:gd name="T17" fmla="*/ 269 w 269"/>
                  <a:gd name="T18" fmla="*/ 400 h 400"/>
                </a:gdLst>
                <a:ahLst/>
                <a:cxnLst>
                  <a:cxn ang="T10">
                    <a:pos x="T0" y="T1"/>
                  </a:cxn>
                  <a:cxn ang="T11">
                    <a:pos x="T2" y="T3"/>
                  </a:cxn>
                  <a:cxn ang="T12">
                    <a:pos x="T4" y="T5"/>
                  </a:cxn>
                  <a:cxn ang="T13">
                    <a:pos x="T6" y="T7"/>
                  </a:cxn>
                  <a:cxn ang="T14">
                    <a:pos x="T8" y="T9"/>
                  </a:cxn>
                </a:cxnLst>
                <a:rect l="T15" t="T16" r="T17" b="T18"/>
                <a:pathLst>
                  <a:path w="269" h="400">
                    <a:moveTo>
                      <a:pt x="268" y="399"/>
                    </a:moveTo>
                    <a:lnTo>
                      <a:pt x="268" y="288"/>
                    </a:lnTo>
                    <a:lnTo>
                      <a:pt x="0" y="0"/>
                    </a:lnTo>
                    <a:lnTo>
                      <a:pt x="0" y="111"/>
                    </a:lnTo>
                    <a:lnTo>
                      <a:pt x="268" y="399"/>
                    </a:lnTo>
                  </a:path>
                </a:pathLst>
              </a:custGeom>
              <a:solidFill>
                <a:schemeClr val="bg1"/>
              </a:solidFill>
              <a:ln w="12700" cap="rnd">
                <a:solidFill>
                  <a:schemeClr val="accent2"/>
                </a:solidFill>
                <a:round/>
                <a:headEnd/>
                <a:tailEnd/>
              </a:ln>
            </p:spPr>
            <p:txBody>
              <a:bodyPr/>
              <a:lstStyle/>
              <a:p>
                <a:endParaRPr lang="zh-CN" altLang="en-US"/>
              </a:p>
            </p:txBody>
          </p:sp>
          <p:sp>
            <p:nvSpPr>
              <p:cNvPr id="285" name="Freeform 222">
                <a:extLst>
                  <a:ext uri="{FF2B5EF4-FFF2-40B4-BE49-F238E27FC236}">
                    <a16:creationId xmlns:a16="http://schemas.microsoft.com/office/drawing/2014/main" id="{72E65C38-0DCA-48FB-87FF-086AB9FCBF28}"/>
                  </a:ext>
                </a:extLst>
              </p:cNvPr>
              <p:cNvSpPr>
                <a:spLocks/>
              </p:cNvSpPr>
              <p:nvPr/>
            </p:nvSpPr>
            <p:spPr bwMode="auto">
              <a:xfrm>
                <a:off x="3395" y="3201"/>
                <a:ext cx="270" cy="401"/>
              </a:xfrm>
              <a:custGeom>
                <a:avLst/>
                <a:gdLst>
                  <a:gd name="T0" fmla="*/ 0 w 270"/>
                  <a:gd name="T1" fmla="*/ 400 h 401"/>
                  <a:gd name="T2" fmla="*/ 0 w 270"/>
                  <a:gd name="T3" fmla="*/ 289 h 401"/>
                  <a:gd name="T4" fmla="*/ 269 w 270"/>
                  <a:gd name="T5" fmla="*/ 0 h 401"/>
                  <a:gd name="T6" fmla="*/ 269 w 270"/>
                  <a:gd name="T7" fmla="*/ 111 h 401"/>
                  <a:gd name="T8" fmla="*/ 0 w 270"/>
                  <a:gd name="T9" fmla="*/ 400 h 401"/>
                  <a:gd name="T10" fmla="*/ 0 60000 65536"/>
                  <a:gd name="T11" fmla="*/ 0 60000 65536"/>
                  <a:gd name="T12" fmla="*/ 0 60000 65536"/>
                  <a:gd name="T13" fmla="*/ 0 60000 65536"/>
                  <a:gd name="T14" fmla="*/ 0 60000 65536"/>
                  <a:gd name="T15" fmla="*/ 0 w 270"/>
                  <a:gd name="T16" fmla="*/ 0 h 401"/>
                  <a:gd name="T17" fmla="*/ 270 w 270"/>
                  <a:gd name="T18" fmla="*/ 401 h 401"/>
                </a:gdLst>
                <a:ahLst/>
                <a:cxnLst>
                  <a:cxn ang="T10">
                    <a:pos x="T0" y="T1"/>
                  </a:cxn>
                  <a:cxn ang="T11">
                    <a:pos x="T2" y="T3"/>
                  </a:cxn>
                  <a:cxn ang="T12">
                    <a:pos x="T4" y="T5"/>
                  </a:cxn>
                  <a:cxn ang="T13">
                    <a:pos x="T6" y="T7"/>
                  </a:cxn>
                  <a:cxn ang="T14">
                    <a:pos x="T8" y="T9"/>
                  </a:cxn>
                </a:cxnLst>
                <a:rect l="T15" t="T16" r="T17" b="T18"/>
                <a:pathLst>
                  <a:path w="270" h="401">
                    <a:moveTo>
                      <a:pt x="0" y="400"/>
                    </a:moveTo>
                    <a:lnTo>
                      <a:pt x="0" y="289"/>
                    </a:lnTo>
                    <a:lnTo>
                      <a:pt x="269" y="0"/>
                    </a:lnTo>
                    <a:lnTo>
                      <a:pt x="269" y="111"/>
                    </a:lnTo>
                    <a:lnTo>
                      <a:pt x="0" y="400"/>
                    </a:lnTo>
                  </a:path>
                </a:pathLst>
              </a:custGeom>
              <a:solidFill>
                <a:schemeClr val="bg1"/>
              </a:solidFill>
              <a:ln w="12700" cap="rnd">
                <a:solidFill>
                  <a:schemeClr val="accent2"/>
                </a:solidFill>
                <a:round/>
                <a:headEnd/>
                <a:tailEnd/>
              </a:ln>
            </p:spPr>
            <p:txBody>
              <a:bodyPr/>
              <a:lstStyle/>
              <a:p>
                <a:endParaRPr lang="zh-CN" altLang="en-US"/>
              </a:p>
            </p:txBody>
          </p:sp>
          <p:sp>
            <p:nvSpPr>
              <p:cNvPr id="286" name="Freeform 223">
                <a:extLst>
                  <a:ext uri="{FF2B5EF4-FFF2-40B4-BE49-F238E27FC236}">
                    <a16:creationId xmlns:a16="http://schemas.microsoft.com/office/drawing/2014/main" id="{BAEF5037-4C06-45EE-9579-7C3876DFEA59}"/>
                  </a:ext>
                </a:extLst>
              </p:cNvPr>
              <p:cNvSpPr>
                <a:spLocks/>
              </p:cNvSpPr>
              <p:nvPr/>
            </p:nvSpPr>
            <p:spPr bwMode="auto">
              <a:xfrm>
                <a:off x="3665" y="3496"/>
                <a:ext cx="269" cy="400"/>
              </a:xfrm>
              <a:custGeom>
                <a:avLst/>
                <a:gdLst>
                  <a:gd name="T0" fmla="*/ 268 w 269"/>
                  <a:gd name="T1" fmla="*/ 0 h 400"/>
                  <a:gd name="T2" fmla="*/ 268 w 269"/>
                  <a:gd name="T3" fmla="*/ 111 h 400"/>
                  <a:gd name="T4" fmla="*/ 0 w 269"/>
                  <a:gd name="T5" fmla="*/ 399 h 400"/>
                  <a:gd name="T6" fmla="*/ 0 w 269"/>
                  <a:gd name="T7" fmla="*/ 288 h 400"/>
                  <a:gd name="T8" fmla="*/ 268 w 269"/>
                  <a:gd name="T9" fmla="*/ 0 h 400"/>
                  <a:gd name="T10" fmla="*/ 0 60000 65536"/>
                  <a:gd name="T11" fmla="*/ 0 60000 65536"/>
                  <a:gd name="T12" fmla="*/ 0 60000 65536"/>
                  <a:gd name="T13" fmla="*/ 0 60000 65536"/>
                  <a:gd name="T14" fmla="*/ 0 60000 65536"/>
                  <a:gd name="T15" fmla="*/ 0 w 269"/>
                  <a:gd name="T16" fmla="*/ 0 h 400"/>
                  <a:gd name="T17" fmla="*/ 269 w 269"/>
                  <a:gd name="T18" fmla="*/ 400 h 400"/>
                </a:gdLst>
                <a:ahLst/>
                <a:cxnLst>
                  <a:cxn ang="T10">
                    <a:pos x="T0" y="T1"/>
                  </a:cxn>
                  <a:cxn ang="T11">
                    <a:pos x="T2" y="T3"/>
                  </a:cxn>
                  <a:cxn ang="T12">
                    <a:pos x="T4" y="T5"/>
                  </a:cxn>
                  <a:cxn ang="T13">
                    <a:pos x="T6" y="T7"/>
                  </a:cxn>
                  <a:cxn ang="T14">
                    <a:pos x="T8" y="T9"/>
                  </a:cxn>
                </a:cxnLst>
                <a:rect l="T15" t="T16" r="T17" b="T18"/>
                <a:pathLst>
                  <a:path w="269" h="400">
                    <a:moveTo>
                      <a:pt x="268" y="0"/>
                    </a:moveTo>
                    <a:lnTo>
                      <a:pt x="268" y="111"/>
                    </a:lnTo>
                    <a:lnTo>
                      <a:pt x="0" y="399"/>
                    </a:lnTo>
                    <a:lnTo>
                      <a:pt x="0" y="288"/>
                    </a:lnTo>
                    <a:lnTo>
                      <a:pt x="268" y="0"/>
                    </a:lnTo>
                  </a:path>
                </a:pathLst>
              </a:custGeom>
              <a:solidFill>
                <a:schemeClr val="bg1"/>
              </a:solidFill>
              <a:ln w="12700" cap="rnd">
                <a:solidFill>
                  <a:schemeClr val="accent2"/>
                </a:solidFill>
                <a:round/>
                <a:headEnd/>
                <a:tailEnd/>
              </a:ln>
            </p:spPr>
            <p:txBody>
              <a:bodyPr/>
              <a:lstStyle/>
              <a:p>
                <a:endParaRPr lang="zh-CN" altLang="en-US"/>
              </a:p>
            </p:txBody>
          </p:sp>
          <p:sp>
            <p:nvSpPr>
              <p:cNvPr id="287" name="Freeform 224">
                <a:extLst>
                  <a:ext uri="{FF2B5EF4-FFF2-40B4-BE49-F238E27FC236}">
                    <a16:creationId xmlns:a16="http://schemas.microsoft.com/office/drawing/2014/main" id="{5220C9FB-7EF2-491E-ABCD-C40628652E88}"/>
                  </a:ext>
                </a:extLst>
              </p:cNvPr>
              <p:cNvSpPr>
                <a:spLocks/>
              </p:cNvSpPr>
              <p:nvPr/>
            </p:nvSpPr>
            <p:spPr bwMode="auto">
              <a:xfrm>
                <a:off x="3395" y="3498"/>
                <a:ext cx="270" cy="400"/>
              </a:xfrm>
              <a:custGeom>
                <a:avLst/>
                <a:gdLst>
                  <a:gd name="T0" fmla="*/ 0 w 270"/>
                  <a:gd name="T1" fmla="*/ 0 h 400"/>
                  <a:gd name="T2" fmla="*/ 0 w 270"/>
                  <a:gd name="T3" fmla="*/ 111 h 400"/>
                  <a:gd name="T4" fmla="*/ 269 w 270"/>
                  <a:gd name="T5" fmla="*/ 399 h 400"/>
                  <a:gd name="T6" fmla="*/ 269 w 270"/>
                  <a:gd name="T7" fmla="*/ 288 h 400"/>
                  <a:gd name="T8" fmla="*/ 0 w 270"/>
                  <a:gd name="T9" fmla="*/ 0 h 400"/>
                  <a:gd name="T10" fmla="*/ 0 60000 65536"/>
                  <a:gd name="T11" fmla="*/ 0 60000 65536"/>
                  <a:gd name="T12" fmla="*/ 0 60000 65536"/>
                  <a:gd name="T13" fmla="*/ 0 60000 65536"/>
                  <a:gd name="T14" fmla="*/ 0 60000 65536"/>
                  <a:gd name="T15" fmla="*/ 0 w 270"/>
                  <a:gd name="T16" fmla="*/ 0 h 400"/>
                  <a:gd name="T17" fmla="*/ 270 w 270"/>
                  <a:gd name="T18" fmla="*/ 400 h 400"/>
                </a:gdLst>
                <a:ahLst/>
                <a:cxnLst>
                  <a:cxn ang="T10">
                    <a:pos x="T0" y="T1"/>
                  </a:cxn>
                  <a:cxn ang="T11">
                    <a:pos x="T2" y="T3"/>
                  </a:cxn>
                  <a:cxn ang="T12">
                    <a:pos x="T4" y="T5"/>
                  </a:cxn>
                  <a:cxn ang="T13">
                    <a:pos x="T6" y="T7"/>
                  </a:cxn>
                  <a:cxn ang="T14">
                    <a:pos x="T8" y="T9"/>
                  </a:cxn>
                </a:cxnLst>
                <a:rect l="T15" t="T16" r="T17" b="T18"/>
                <a:pathLst>
                  <a:path w="270" h="400">
                    <a:moveTo>
                      <a:pt x="0" y="0"/>
                    </a:moveTo>
                    <a:lnTo>
                      <a:pt x="0" y="111"/>
                    </a:lnTo>
                    <a:lnTo>
                      <a:pt x="269" y="399"/>
                    </a:lnTo>
                    <a:lnTo>
                      <a:pt x="269" y="288"/>
                    </a:lnTo>
                    <a:lnTo>
                      <a:pt x="0" y="0"/>
                    </a:lnTo>
                  </a:path>
                </a:pathLst>
              </a:custGeom>
              <a:solidFill>
                <a:schemeClr val="bg1"/>
              </a:solidFill>
              <a:ln w="12700" cap="rnd">
                <a:solidFill>
                  <a:schemeClr val="accent2"/>
                </a:solidFill>
                <a:round/>
                <a:headEnd/>
                <a:tailEnd/>
              </a:ln>
            </p:spPr>
            <p:txBody>
              <a:bodyPr/>
              <a:lstStyle/>
              <a:p>
                <a:endParaRPr lang="zh-CN" altLang="en-US"/>
              </a:p>
            </p:txBody>
          </p:sp>
        </p:grpSp>
        <p:grpSp>
          <p:nvGrpSpPr>
            <p:cNvPr id="178" name="Group 225">
              <a:extLst>
                <a:ext uri="{FF2B5EF4-FFF2-40B4-BE49-F238E27FC236}">
                  <a16:creationId xmlns:a16="http://schemas.microsoft.com/office/drawing/2014/main" id="{CF6CA5A2-6A9F-4E5C-BE38-F75D7A932F1B}"/>
                </a:ext>
              </a:extLst>
            </p:cNvPr>
            <p:cNvGrpSpPr>
              <a:grpSpLocks/>
            </p:cNvGrpSpPr>
            <p:nvPr/>
          </p:nvGrpSpPr>
          <p:grpSpPr bwMode="auto">
            <a:xfrm>
              <a:off x="1785" y="874"/>
              <a:ext cx="538" cy="699"/>
              <a:chOff x="1785" y="874"/>
              <a:chExt cx="538" cy="699"/>
            </a:xfrm>
          </p:grpSpPr>
          <p:sp>
            <p:nvSpPr>
              <p:cNvPr id="278" name="AutoShape 226">
                <a:extLst>
                  <a:ext uri="{FF2B5EF4-FFF2-40B4-BE49-F238E27FC236}">
                    <a16:creationId xmlns:a16="http://schemas.microsoft.com/office/drawing/2014/main" id="{1B4B2041-857E-4D23-ADAE-AD98BCA5E859}"/>
                  </a:ext>
                </a:extLst>
              </p:cNvPr>
              <p:cNvSpPr>
                <a:spLocks noChangeArrowheads="1"/>
              </p:cNvSpPr>
              <p:nvPr/>
            </p:nvSpPr>
            <p:spPr bwMode="auto">
              <a:xfrm>
                <a:off x="1785" y="876"/>
                <a:ext cx="537" cy="583"/>
              </a:xfrm>
              <a:prstGeom prst="diamond">
                <a:avLst/>
              </a:prstGeom>
              <a:solidFill>
                <a:schemeClr val="bg1"/>
              </a:solidFill>
              <a:ln w="12700">
                <a:solidFill>
                  <a:schemeClr val="accent2"/>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79" name="Freeform 227">
                <a:extLst>
                  <a:ext uri="{FF2B5EF4-FFF2-40B4-BE49-F238E27FC236}">
                    <a16:creationId xmlns:a16="http://schemas.microsoft.com/office/drawing/2014/main" id="{4AB16DB2-E978-4D75-B91E-E155A1D69222}"/>
                  </a:ext>
                </a:extLst>
              </p:cNvPr>
              <p:cNvSpPr>
                <a:spLocks/>
              </p:cNvSpPr>
              <p:nvPr/>
            </p:nvSpPr>
            <p:spPr bwMode="auto">
              <a:xfrm>
                <a:off x="1786" y="874"/>
                <a:ext cx="268" cy="399"/>
              </a:xfrm>
              <a:custGeom>
                <a:avLst/>
                <a:gdLst>
                  <a:gd name="T0" fmla="*/ 0 w 268"/>
                  <a:gd name="T1" fmla="*/ 398 h 399"/>
                  <a:gd name="T2" fmla="*/ 0 w 268"/>
                  <a:gd name="T3" fmla="*/ 287 h 399"/>
                  <a:gd name="T4" fmla="*/ 267 w 268"/>
                  <a:gd name="T5" fmla="*/ 0 h 399"/>
                  <a:gd name="T6" fmla="*/ 267 w 268"/>
                  <a:gd name="T7" fmla="*/ 111 h 399"/>
                  <a:gd name="T8" fmla="*/ 0 w 268"/>
                  <a:gd name="T9" fmla="*/ 398 h 399"/>
                  <a:gd name="T10" fmla="*/ 0 60000 65536"/>
                  <a:gd name="T11" fmla="*/ 0 60000 65536"/>
                  <a:gd name="T12" fmla="*/ 0 60000 65536"/>
                  <a:gd name="T13" fmla="*/ 0 60000 65536"/>
                  <a:gd name="T14" fmla="*/ 0 60000 65536"/>
                  <a:gd name="T15" fmla="*/ 0 w 268"/>
                  <a:gd name="T16" fmla="*/ 0 h 399"/>
                  <a:gd name="T17" fmla="*/ 268 w 268"/>
                  <a:gd name="T18" fmla="*/ 399 h 399"/>
                </a:gdLst>
                <a:ahLst/>
                <a:cxnLst>
                  <a:cxn ang="T10">
                    <a:pos x="T0" y="T1"/>
                  </a:cxn>
                  <a:cxn ang="T11">
                    <a:pos x="T2" y="T3"/>
                  </a:cxn>
                  <a:cxn ang="T12">
                    <a:pos x="T4" y="T5"/>
                  </a:cxn>
                  <a:cxn ang="T13">
                    <a:pos x="T6" y="T7"/>
                  </a:cxn>
                  <a:cxn ang="T14">
                    <a:pos x="T8" y="T9"/>
                  </a:cxn>
                </a:cxnLst>
                <a:rect l="T15" t="T16" r="T17" b="T18"/>
                <a:pathLst>
                  <a:path w="268" h="399">
                    <a:moveTo>
                      <a:pt x="0" y="398"/>
                    </a:moveTo>
                    <a:lnTo>
                      <a:pt x="0" y="287"/>
                    </a:lnTo>
                    <a:lnTo>
                      <a:pt x="267" y="0"/>
                    </a:lnTo>
                    <a:lnTo>
                      <a:pt x="267" y="111"/>
                    </a:lnTo>
                    <a:lnTo>
                      <a:pt x="0" y="398"/>
                    </a:lnTo>
                  </a:path>
                </a:pathLst>
              </a:custGeom>
              <a:solidFill>
                <a:schemeClr val="bg1"/>
              </a:solidFill>
              <a:ln w="12700" cap="rnd">
                <a:solidFill>
                  <a:schemeClr val="accent2"/>
                </a:solidFill>
                <a:round/>
                <a:headEnd/>
                <a:tailEnd/>
              </a:ln>
            </p:spPr>
            <p:txBody>
              <a:bodyPr/>
              <a:lstStyle/>
              <a:p>
                <a:endParaRPr lang="zh-CN" altLang="en-US"/>
              </a:p>
            </p:txBody>
          </p:sp>
          <p:sp>
            <p:nvSpPr>
              <p:cNvPr id="280" name="Freeform 228">
                <a:extLst>
                  <a:ext uri="{FF2B5EF4-FFF2-40B4-BE49-F238E27FC236}">
                    <a16:creationId xmlns:a16="http://schemas.microsoft.com/office/drawing/2014/main" id="{B15BB3C9-FFD5-496E-91ED-17A0B63467E8}"/>
                  </a:ext>
                </a:extLst>
              </p:cNvPr>
              <p:cNvSpPr>
                <a:spLocks/>
              </p:cNvSpPr>
              <p:nvPr/>
            </p:nvSpPr>
            <p:spPr bwMode="auto">
              <a:xfrm>
                <a:off x="2056" y="876"/>
                <a:ext cx="267" cy="400"/>
              </a:xfrm>
              <a:custGeom>
                <a:avLst/>
                <a:gdLst>
                  <a:gd name="T0" fmla="*/ 266 w 267"/>
                  <a:gd name="T1" fmla="*/ 399 h 400"/>
                  <a:gd name="T2" fmla="*/ 266 w 267"/>
                  <a:gd name="T3" fmla="*/ 288 h 400"/>
                  <a:gd name="T4" fmla="*/ 0 w 267"/>
                  <a:gd name="T5" fmla="*/ 0 h 400"/>
                  <a:gd name="T6" fmla="*/ 0 w 267"/>
                  <a:gd name="T7" fmla="*/ 111 h 400"/>
                  <a:gd name="T8" fmla="*/ 266 w 267"/>
                  <a:gd name="T9" fmla="*/ 399 h 400"/>
                  <a:gd name="T10" fmla="*/ 0 60000 65536"/>
                  <a:gd name="T11" fmla="*/ 0 60000 65536"/>
                  <a:gd name="T12" fmla="*/ 0 60000 65536"/>
                  <a:gd name="T13" fmla="*/ 0 60000 65536"/>
                  <a:gd name="T14" fmla="*/ 0 60000 65536"/>
                  <a:gd name="T15" fmla="*/ 0 w 267"/>
                  <a:gd name="T16" fmla="*/ 0 h 400"/>
                  <a:gd name="T17" fmla="*/ 267 w 267"/>
                  <a:gd name="T18" fmla="*/ 400 h 400"/>
                </a:gdLst>
                <a:ahLst/>
                <a:cxnLst>
                  <a:cxn ang="T10">
                    <a:pos x="T0" y="T1"/>
                  </a:cxn>
                  <a:cxn ang="T11">
                    <a:pos x="T2" y="T3"/>
                  </a:cxn>
                  <a:cxn ang="T12">
                    <a:pos x="T4" y="T5"/>
                  </a:cxn>
                  <a:cxn ang="T13">
                    <a:pos x="T6" y="T7"/>
                  </a:cxn>
                  <a:cxn ang="T14">
                    <a:pos x="T8" y="T9"/>
                  </a:cxn>
                </a:cxnLst>
                <a:rect l="T15" t="T16" r="T17" b="T18"/>
                <a:pathLst>
                  <a:path w="267" h="400">
                    <a:moveTo>
                      <a:pt x="266" y="399"/>
                    </a:moveTo>
                    <a:lnTo>
                      <a:pt x="266" y="288"/>
                    </a:lnTo>
                    <a:lnTo>
                      <a:pt x="0" y="0"/>
                    </a:lnTo>
                    <a:lnTo>
                      <a:pt x="0" y="111"/>
                    </a:lnTo>
                    <a:lnTo>
                      <a:pt x="266" y="399"/>
                    </a:lnTo>
                  </a:path>
                </a:pathLst>
              </a:custGeom>
              <a:solidFill>
                <a:schemeClr val="bg1"/>
              </a:solidFill>
              <a:ln w="12700" cap="rnd">
                <a:solidFill>
                  <a:schemeClr val="accent2"/>
                </a:solidFill>
                <a:round/>
                <a:headEnd/>
                <a:tailEnd/>
              </a:ln>
            </p:spPr>
            <p:txBody>
              <a:bodyPr/>
              <a:lstStyle/>
              <a:p>
                <a:endParaRPr lang="zh-CN" altLang="en-US"/>
              </a:p>
            </p:txBody>
          </p:sp>
          <p:sp>
            <p:nvSpPr>
              <p:cNvPr id="281" name="Freeform 229">
                <a:extLst>
                  <a:ext uri="{FF2B5EF4-FFF2-40B4-BE49-F238E27FC236}">
                    <a16:creationId xmlns:a16="http://schemas.microsoft.com/office/drawing/2014/main" id="{CF2AA4F5-5202-4D51-8A4C-4C80CC570A3D}"/>
                  </a:ext>
                </a:extLst>
              </p:cNvPr>
              <p:cNvSpPr>
                <a:spLocks/>
              </p:cNvSpPr>
              <p:nvPr/>
            </p:nvSpPr>
            <p:spPr bwMode="auto">
              <a:xfrm>
                <a:off x="1786" y="1172"/>
                <a:ext cx="268" cy="400"/>
              </a:xfrm>
              <a:custGeom>
                <a:avLst/>
                <a:gdLst>
                  <a:gd name="T0" fmla="*/ 0 w 268"/>
                  <a:gd name="T1" fmla="*/ 0 h 400"/>
                  <a:gd name="T2" fmla="*/ 0 w 268"/>
                  <a:gd name="T3" fmla="*/ 111 h 400"/>
                  <a:gd name="T4" fmla="*/ 267 w 268"/>
                  <a:gd name="T5" fmla="*/ 399 h 400"/>
                  <a:gd name="T6" fmla="*/ 267 w 268"/>
                  <a:gd name="T7" fmla="*/ 288 h 400"/>
                  <a:gd name="T8" fmla="*/ 0 w 268"/>
                  <a:gd name="T9" fmla="*/ 0 h 400"/>
                  <a:gd name="T10" fmla="*/ 0 60000 65536"/>
                  <a:gd name="T11" fmla="*/ 0 60000 65536"/>
                  <a:gd name="T12" fmla="*/ 0 60000 65536"/>
                  <a:gd name="T13" fmla="*/ 0 60000 65536"/>
                  <a:gd name="T14" fmla="*/ 0 60000 65536"/>
                  <a:gd name="T15" fmla="*/ 0 w 268"/>
                  <a:gd name="T16" fmla="*/ 0 h 400"/>
                  <a:gd name="T17" fmla="*/ 268 w 268"/>
                  <a:gd name="T18" fmla="*/ 400 h 400"/>
                </a:gdLst>
                <a:ahLst/>
                <a:cxnLst>
                  <a:cxn ang="T10">
                    <a:pos x="T0" y="T1"/>
                  </a:cxn>
                  <a:cxn ang="T11">
                    <a:pos x="T2" y="T3"/>
                  </a:cxn>
                  <a:cxn ang="T12">
                    <a:pos x="T4" y="T5"/>
                  </a:cxn>
                  <a:cxn ang="T13">
                    <a:pos x="T6" y="T7"/>
                  </a:cxn>
                  <a:cxn ang="T14">
                    <a:pos x="T8" y="T9"/>
                  </a:cxn>
                </a:cxnLst>
                <a:rect l="T15" t="T16" r="T17" b="T18"/>
                <a:pathLst>
                  <a:path w="268" h="400">
                    <a:moveTo>
                      <a:pt x="0" y="0"/>
                    </a:moveTo>
                    <a:lnTo>
                      <a:pt x="0" y="111"/>
                    </a:lnTo>
                    <a:lnTo>
                      <a:pt x="267" y="399"/>
                    </a:lnTo>
                    <a:lnTo>
                      <a:pt x="267" y="288"/>
                    </a:lnTo>
                    <a:lnTo>
                      <a:pt x="0" y="0"/>
                    </a:lnTo>
                  </a:path>
                </a:pathLst>
              </a:custGeom>
              <a:solidFill>
                <a:schemeClr val="bg1"/>
              </a:solidFill>
              <a:ln w="12700" cap="rnd">
                <a:solidFill>
                  <a:schemeClr val="accent2"/>
                </a:solidFill>
                <a:round/>
                <a:headEnd/>
                <a:tailEnd/>
              </a:ln>
            </p:spPr>
            <p:txBody>
              <a:bodyPr/>
              <a:lstStyle/>
              <a:p>
                <a:endParaRPr lang="zh-CN" altLang="en-US"/>
              </a:p>
            </p:txBody>
          </p:sp>
          <p:sp>
            <p:nvSpPr>
              <p:cNvPr id="282" name="Freeform 230">
                <a:extLst>
                  <a:ext uri="{FF2B5EF4-FFF2-40B4-BE49-F238E27FC236}">
                    <a16:creationId xmlns:a16="http://schemas.microsoft.com/office/drawing/2014/main" id="{F5D720E2-7894-461A-8192-680E089ED12A}"/>
                  </a:ext>
                </a:extLst>
              </p:cNvPr>
              <p:cNvSpPr>
                <a:spLocks/>
              </p:cNvSpPr>
              <p:nvPr/>
            </p:nvSpPr>
            <p:spPr bwMode="auto">
              <a:xfrm>
                <a:off x="2056" y="1173"/>
                <a:ext cx="267" cy="400"/>
              </a:xfrm>
              <a:custGeom>
                <a:avLst/>
                <a:gdLst>
                  <a:gd name="T0" fmla="*/ 266 w 267"/>
                  <a:gd name="T1" fmla="*/ 0 h 400"/>
                  <a:gd name="T2" fmla="*/ 266 w 267"/>
                  <a:gd name="T3" fmla="*/ 111 h 400"/>
                  <a:gd name="T4" fmla="*/ 0 w 267"/>
                  <a:gd name="T5" fmla="*/ 399 h 400"/>
                  <a:gd name="T6" fmla="*/ 0 w 267"/>
                  <a:gd name="T7" fmla="*/ 288 h 400"/>
                  <a:gd name="T8" fmla="*/ 266 w 267"/>
                  <a:gd name="T9" fmla="*/ 0 h 400"/>
                  <a:gd name="T10" fmla="*/ 0 60000 65536"/>
                  <a:gd name="T11" fmla="*/ 0 60000 65536"/>
                  <a:gd name="T12" fmla="*/ 0 60000 65536"/>
                  <a:gd name="T13" fmla="*/ 0 60000 65536"/>
                  <a:gd name="T14" fmla="*/ 0 60000 65536"/>
                  <a:gd name="T15" fmla="*/ 0 w 267"/>
                  <a:gd name="T16" fmla="*/ 0 h 400"/>
                  <a:gd name="T17" fmla="*/ 267 w 267"/>
                  <a:gd name="T18" fmla="*/ 400 h 400"/>
                </a:gdLst>
                <a:ahLst/>
                <a:cxnLst>
                  <a:cxn ang="T10">
                    <a:pos x="T0" y="T1"/>
                  </a:cxn>
                  <a:cxn ang="T11">
                    <a:pos x="T2" y="T3"/>
                  </a:cxn>
                  <a:cxn ang="T12">
                    <a:pos x="T4" y="T5"/>
                  </a:cxn>
                  <a:cxn ang="T13">
                    <a:pos x="T6" y="T7"/>
                  </a:cxn>
                  <a:cxn ang="T14">
                    <a:pos x="T8" y="T9"/>
                  </a:cxn>
                </a:cxnLst>
                <a:rect l="T15" t="T16" r="T17" b="T18"/>
                <a:pathLst>
                  <a:path w="267" h="400">
                    <a:moveTo>
                      <a:pt x="266" y="0"/>
                    </a:moveTo>
                    <a:lnTo>
                      <a:pt x="266" y="111"/>
                    </a:lnTo>
                    <a:lnTo>
                      <a:pt x="0" y="399"/>
                    </a:lnTo>
                    <a:lnTo>
                      <a:pt x="0" y="288"/>
                    </a:lnTo>
                    <a:lnTo>
                      <a:pt x="266" y="0"/>
                    </a:lnTo>
                  </a:path>
                </a:pathLst>
              </a:custGeom>
              <a:solidFill>
                <a:schemeClr val="bg1"/>
              </a:solidFill>
              <a:ln w="12700" cap="rnd">
                <a:solidFill>
                  <a:schemeClr val="accent2"/>
                </a:solidFill>
                <a:round/>
                <a:headEnd/>
                <a:tailEnd/>
              </a:ln>
            </p:spPr>
            <p:txBody>
              <a:bodyPr/>
              <a:lstStyle/>
              <a:p>
                <a:endParaRPr lang="zh-CN" altLang="en-US"/>
              </a:p>
            </p:txBody>
          </p:sp>
        </p:grpSp>
        <p:grpSp>
          <p:nvGrpSpPr>
            <p:cNvPr id="179" name="Group 231">
              <a:extLst>
                <a:ext uri="{FF2B5EF4-FFF2-40B4-BE49-F238E27FC236}">
                  <a16:creationId xmlns:a16="http://schemas.microsoft.com/office/drawing/2014/main" id="{834AD4A2-BC17-4AA4-8D8C-8FCC4459D7A7}"/>
                </a:ext>
              </a:extLst>
            </p:cNvPr>
            <p:cNvGrpSpPr>
              <a:grpSpLocks/>
            </p:cNvGrpSpPr>
            <p:nvPr/>
          </p:nvGrpSpPr>
          <p:grpSpPr bwMode="auto">
            <a:xfrm>
              <a:off x="1516" y="1166"/>
              <a:ext cx="541" cy="698"/>
              <a:chOff x="1516" y="1166"/>
              <a:chExt cx="541" cy="698"/>
            </a:xfrm>
          </p:grpSpPr>
          <p:sp>
            <p:nvSpPr>
              <p:cNvPr id="273" name="AutoShape 232">
                <a:extLst>
                  <a:ext uri="{FF2B5EF4-FFF2-40B4-BE49-F238E27FC236}">
                    <a16:creationId xmlns:a16="http://schemas.microsoft.com/office/drawing/2014/main" id="{063B61ED-B9FF-44EF-9223-813D0598850F}"/>
                  </a:ext>
                </a:extLst>
              </p:cNvPr>
              <p:cNvSpPr>
                <a:spLocks noChangeArrowheads="1"/>
              </p:cNvSpPr>
              <p:nvPr/>
            </p:nvSpPr>
            <p:spPr bwMode="auto">
              <a:xfrm>
                <a:off x="1516" y="1168"/>
                <a:ext cx="538" cy="582"/>
              </a:xfrm>
              <a:prstGeom prst="diamond">
                <a:avLst/>
              </a:prstGeom>
              <a:solidFill>
                <a:schemeClr val="bg1"/>
              </a:solidFill>
              <a:ln w="12700">
                <a:solidFill>
                  <a:schemeClr val="accent2"/>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74" name="Freeform 233">
                <a:extLst>
                  <a:ext uri="{FF2B5EF4-FFF2-40B4-BE49-F238E27FC236}">
                    <a16:creationId xmlns:a16="http://schemas.microsoft.com/office/drawing/2014/main" id="{C8BC274A-6D7A-4F12-BC4F-A19F997295F1}"/>
                  </a:ext>
                </a:extLst>
              </p:cNvPr>
              <p:cNvSpPr>
                <a:spLocks/>
              </p:cNvSpPr>
              <p:nvPr/>
            </p:nvSpPr>
            <p:spPr bwMode="auto">
              <a:xfrm>
                <a:off x="1518" y="1166"/>
                <a:ext cx="269" cy="399"/>
              </a:xfrm>
              <a:custGeom>
                <a:avLst/>
                <a:gdLst>
                  <a:gd name="T0" fmla="*/ 0 w 269"/>
                  <a:gd name="T1" fmla="*/ 398 h 399"/>
                  <a:gd name="T2" fmla="*/ 0 w 269"/>
                  <a:gd name="T3" fmla="*/ 287 h 399"/>
                  <a:gd name="T4" fmla="*/ 268 w 269"/>
                  <a:gd name="T5" fmla="*/ 0 h 399"/>
                  <a:gd name="T6" fmla="*/ 268 w 269"/>
                  <a:gd name="T7" fmla="*/ 111 h 399"/>
                  <a:gd name="T8" fmla="*/ 0 w 269"/>
                  <a:gd name="T9" fmla="*/ 398 h 399"/>
                  <a:gd name="T10" fmla="*/ 0 60000 65536"/>
                  <a:gd name="T11" fmla="*/ 0 60000 65536"/>
                  <a:gd name="T12" fmla="*/ 0 60000 65536"/>
                  <a:gd name="T13" fmla="*/ 0 60000 65536"/>
                  <a:gd name="T14" fmla="*/ 0 60000 65536"/>
                  <a:gd name="T15" fmla="*/ 0 w 269"/>
                  <a:gd name="T16" fmla="*/ 0 h 399"/>
                  <a:gd name="T17" fmla="*/ 269 w 269"/>
                  <a:gd name="T18" fmla="*/ 399 h 399"/>
                </a:gdLst>
                <a:ahLst/>
                <a:cxnLst>
                  <a:cxn ang="T10">
                    <a:pos x="T0" y="T1"/>
                  </a:cxn>
                  <a:cxn ang="T11">
                    <a:pos x="T2" y="T3"/>
                  </a:cxn>
                  <a:cxn ang="T12">
                    <a:pos x="T4" y="T5"/>
                  </a:cxn>
                  <a:cxn ang="T13">
                    <a:pos x="T6" y="T7"/>
                  </a:cxn>
                  <a:cxn ang="T14">
                    <a:pos x="T8" y="T9"/>
                  </a:cxn>
                </a:cxnLst>
                <a:rect l="T15" t="T16" r="T17" b="T18"/>
                <a:pathLst>
                  <a:path w="269" h="399">
                    <a:moveTo>
                      <a:pt x="0" y="398"/>
                    </a:moveTo>
                    <a:lnTo>
                      <a:pt x="0" y="287"/>
                    </a:lnTo>
                    <a:lnTo>
                      <a:pt x="268" y="0"/>
                    </a:lnTo>
                    <a:lnTo>
                      <a:pt x="268" y="111"/>
                    </a:lnTo>
                    <a:lnTo>
                      <a:pt x="0" y="398"/>
                    </a:lnTo>
                  </a:path>
                </a:pathLst>
              </a:custGeom>
              <a:solidFill>
                <a:schemeClr val="bg1"/>
              </a:solidFill>
              <a:ln w="12700" cap="rnd">
                <a:solidFill>
                  <a:schemeClr val="accent2"/>
                </a:solidFill>
                <a:round/>
                <a:headEnd/>
                <a:tailEnd/>
              </a:ln>
            </p:spPr>
            <p:txBody>
              <a:bodyPr/>
              <a:lstStyle/>
              <a:p>
                <a:endParaRPr lang="zh-CN" altLang="en-US"/>
              </a:p>
            </p:txBody>
          </p:sp>
          <p:sp>
            <p:nvSpPr>
              <p:cNvPr id="275" name="Freeform 234">
                <a:extLst>
                  <a:ext uri="{FF2B5EF4-FFF2-40B4-BE49-F238E27FC236}">
                    <a16:creationId xmlns:a16="http://schemas.microsoft.com/office/drawing/2014/main" id="{73E34837-81CC-4334-B9BD-D0F502615038}"/>
                  </a:ext>
                </a:extLst>
              </p:cNvPr>
              <p:cNvSpPr>
                <a:spLocks/>
              </p:cNvSpPr>
              <p:nvPr/>
            </p:nvSpPr>
            <p:spPr bwMode="auto">
              <a:xfrm>
                <a:off x="1788" y="1168"/>
                <a:ext cx="269" cy="398"/>
              </a:xfrm>
              <a:custGeom>
                <a:avLst/>
                <a:gdLst>
                  <a:gd name="T0" fmla="*/ 268 w 269"/>
                  <a:gd name="T1" fmla="*/ 397 h 398"/>
                  <a:gd name="T2" fmla="*/ 268 w 269"/>
                  <a:gd name="T3" fmla="*/ 287 h 398"/>
                  <a:gd name="T4" fmla="*/ 0 w 269"/>
                  <a:gd name="T5" fmla="*/ 0 h 398"/>
                  <a:gd name="T6" fmla="*/ 0 w 269"/>
                  <a:gd name="T7" fmla="*/ 110 h 398"/>
                  <a:gd name="T8" fmla="*/ 268 w 269"/>
                  <a:gd name="T9" fmla="*/ 397 h 398"/>
                  <a:gd name="T10" fmla="*/ 0 60000 65536"/>
                  <a:gd name="T11" fmla="*/ 0 60000 65536"/>
                  <a:gd name="T12" fmla="*/ 0 60000 65536"/>
                  <a:gd name="T13" fmla="*/ 0 60000 65536"/>
                  <a:gd name="T14" fmla="*/ 0 60000 65536"/>
                  <a:gd name="T15" fmla="*/ 0 w 269"/>
                  <a:gd name="T16" fmla="*/ 0 h 398"/>
                  <a:gd name="T17" fmla="*/ 269 w 269"/>
                  <a:gd name="T18" fmla="*/ 398 h 398"/>
                </a:gdLst>
                <a:ahLst/>
                <a:cxnLst>
                  <a:cxn ang="T10">
                    <a:pos x="T0" y="T1"/>
                  </a:cxn>
                  <a:cxn ang="T11">
                    <a:pos x="T2" y="T3"/>
                  </a:cxn>
                  <a:cxn ang="T12">
                    <a:pos x="T4" y="T5"/>
                  </a:cxn>
                  <a:cxn ang="T13">
                    <a:pos x="T6" y="T7"/>
                  </a:cxn>
                  <a:cxn ang="T14">
                    <a:pos x="T8" y="T9"/>
                  </a:cxn>
                </a:cxnLst>
                <a:rect l="T15" t="T16" r="T17" b="T18"/>
                <a:pathLst>
                  <a:path w="269" h="398">
                    <a:moveTo>
                      <a:pt x="268" y="397"/>
                    </a:moveTo>
                    <a:lnTo>
                      <a:pt x="268" y="287"/>
                    </a:lnTo>
                    <a:lnTo>
                      <a:pt x="0" y="0"/>
                    </a:lnTo>
                    <a:lnTo>
                      <a:pt x="0" y="110"/>
                    </a:lnTo>
                    <a:lnTo>
                      <a:pt x="268" y="397"/>
                    </a:lnTo>
                  </a:path>
                </a:pathLst>
              </a:custGeom>
              <a:solidFill>
                <a:schemeClr val="bg1"/>
              </a:solidFill>
              <a:ln w="12700" cap="rnd">
                <a:solidFill>
                  <a:schemeClr val="accent2"/>
                </a:solidFill>
                <a:round/>
                <a:headEnd/>
                <a:tailEnd/>
              </a:ln>
            </p:spPr>
            <p:txBody>
              <a:bodyPr/>
              <a:lstStyle/>
              <a:p>
                <a:endParaRPr lang="zh-CN" altLang="en-US"/>
              </a:p>
            </p:txBody>
          </p:sp>
          <p:sp>
            <p:nvSpPr>
              <p:cNvPr id="276" name="Freeform 235">
                <a:extLst>
                  <a:ext uri="{FF2B5EF4-FFF2-40B4-BE49-F238E27FC236}">
                    <a16:creationId xmlns:a16="http://schemas.microsoft.com/office/drawing/2014/main" id="{CA758A8D-8003-4242-8B6C-EF5F72B69BBA}"/>
                  </a:ext>
                </a:extLst>
              </p:cNvPr>
              <p:cNvSpPr>
                <a:spLocks/>
              </p:cNvSpPr>
              <p:nvPr/>
            </p:nvSpPr>
            <p:spPr bwMode="auto">
              <a:xfrm>
                <a:off x="1518" y="1463"/>
                <a:ext cx="269" cy="401"/>
              </a:xfrm>
              <a:custGeom>
                <a:avLst/>
                <a:gdLst>
                  <a:gd name="T0" fmla="*/ 0 w 269"/>
                  <a:gd name="T1" fmla="*/ 0 h 401"/>
                  <a:gd name="T2" fmla="*/ 0 w 269"/>
                  <a:gd name="T3" fmla="*/ 111 h 401"/>
                  <a:gd name="T4" fmla="*/ 268 w 269"/>
                  <a:gd name="T5" fmla="*/ 400 h 401"/>
                  <a:gd name="T6" fmla="*/ 268 w 269"/>
                  <a:gd name="T7" fmla="*/ 289 h 401"/>
                  <a:gd name="T8" fmla="*/ 0 w 269"/>
                  <a:gd name="T9" fmla="*/ 0 h 401"/>
                  <a:gd name="T10" fmla="*/ 0 60000 65536"/>
                  <a:gd name="T11" fmla="*/ 0 60000 65536"/>
                  <a:gd name="T12" fmla="*/ 0 60000 65536"/>
                  <a:gd name="T13" fmla="*/ 0 60000 65536"/>
                  <a:gd name="T14" fmla="*/ 0 60000 65536"/>
                  <a:gd name="T15" fmla="*/ 0 w 269"/>
                  <a:gd name="T16" fmla="*/ 0 h 401"/>
                  <a:gd name="T17" fmla="*/ 269 w 269"/>
                  <a:gd name="T18" fmla="*/ 401 h 401"/>
                </a:gdLst>
                <a:ahLst/>
                <a:cxnLst>
                  <a:cxn ang="T10">
                    <a:pos x="T0" y="T1"/>
                  </a:cxn>
                  <a:cxn ang="T11">
                    <a:pos x="T2" y="T3"/>
                  </a:cxn>
                  <a:cxn ang="T12">
                    <a:pos x="T4" y="T5"/>
                  </a:cxn>
                  <a:cxn ang="T13">
                    <a:pos x="T6" y="T7"/>
                  </a:cxn>
                  <a:cxn ang="T14">
                    <a:pos x="T8" y="T9"/>
                  </a:cxn>
                </a:cxnLst>
                <a:rect l="T15" t="T16" r="T17" b="T18"/>
                <a:pathLst>
                  <a:path w="269" h="401">
                    <a:moveTo>
                      <a:pt x="0" y="0"/>
                    </a:moveTo>
                    <a:lnTo>
                      <a:pt x="0" y="111"/>
                    </a:lnTo>
                    <a:lnTo>
                      <a:pt x="268" y="400"/>
                    </a:lnTo>
                    <a:lnTo>
                      <a:pt x="268" y="289"/>
                    </a:lnTo>
                    <a:lnTo>
                      <a:pt x="0" y="0"/>
                    </a:lnTo>
                  </a:path>
                </a:pathLst>
              </a:custGeom>
              <a:solidFill>
                <a:schemeClr val="bg1"/>
              </a:solidFill>
              <a:ln w="12700" cap="rnd">
                <a:solidFill>
                  <a:schemeClr val="accent2"/>
                </a:solidFill>
                <a:round/>
                <a:headEnd/>
                <a:tailEnd/>
              </a:ln>
            </p:spPr>
            <p:txBody>
              <a:bodyPr/>
              <a:lstStyle/>
              <a:p>
                <a:endParaRPr lang="zh-CN" altLang="en-US"/>
              </a:p>
            </p:txBody>
          </p:sp>
          <p:sp>
            <p:nvSpPr>
              <p:cNvPr id="277" name="Freeform 236">
                <a:extLst>
                  <a:ext uri="{FF2B5EF4-FFF2-40B4-BE49-F238E27FC236}">
                    <a16:creationId xmlns:a16="http://schemas.microsoft.com/office/drawing/2014/main" id="{006A17F4-28DF-4973-B5E8-1C096D949854}"/>
                  </a:ext>
                </a:extLst>
              </p:cNvPr>
              <p:cNvSpPr>
                <a:spLocks/>
              </p:cNvSpPr>
              <p:nvPr/>
            </p:nvSpPr>
            <p:spPr bwMode="auto">
              <a:xfrm>
                <a:off x="1788" y="1465"/>
                <a:ext cx="269" cy="399"/>
              </a:xfrm>
              <a:custGeom>
                <a:avLst/>
                <a:gdLst>
                  <a:gd name="T0" fmla="*/ 268 w 269"/>
                  <a:gd name="T1" fmla="*/ 0 h 399"/>
                  <a:gd name="T2" fmla="*/ 268 w 269"/>
                  <a:gd name="T3" fmla="*/ 111 h 399"/>
                  <a:gd name="T4" fmla="*/ 0 w 269"/>
                  <a:gd name="T5" fmla="*/ 398 h 399"/>
                  <a:gd name="T6" fmla="*/ 0 w 269"/>
                  <a:gd name="T7" fmla="*/ 287 h 399"/>
                  <a:gd name="T8" fmla="*/ 268 w 269"/>
                  <a:gd name="T9" fmla="*/ 0 h 399"/>
                  <a:gd name="T10" fmla="*/ 0 60000 65536"/>
                  <a:gd name="T11" fmla="*/ 0 60000 65536"/>
                  <a:gd name="T12" fmla="*/ 0 60000 65536"/>
                  <a:gd name="T13" fmla="*/ 0 60000 65536"/>
                  <a:gd name="T14" fmla="*/ 0 60000 65536"/>
                  <a:gd name="T15" fmla="*/ 0 w 269"/>
                  <a:gd name="T16" fmla="*/ 0 h 399"/>
                  <a:gd name="T17" fmla="*/ 269 w 269"/>
                  <a:gd name="T18" fmla="*/ 399 h 399"/>
                </a:gdLst>
                <a:ahLst/>
                <a:cxnLst>
                  <a:cxn ang="T10">
                    <a:pos x="T0" y="T1"/>
                  </a:cxn>
                  <a:cxn ang="T11">
                    <a:pos x="T2" y="T3"/>
                  </a:cxn>
                  <a:cxn ang="T12">
                    <a:pos x="T4" y="T5"/>
                  </a:cxn>
                  <a:cxn ang="T13">
                    <a:pos x="T6" y="T7"/>
                  </a:cxn>
                  <a:cxn ang="T14">
                    <a:pos x="T8" y="T9"/>
                  </a:cxn>
                </a:cxnLst>
                <a:rect l="T15" t="T16" r="T17" b="T18"/>
                <a:pathLst>
                  <a:path w="269" h="399">
                    <a:moveTo>
                      <a:pt x="268" y="0"/>
                    </a:moveTo>
                    <a:lnTo>
                      <a:pt x="268" y="111"/>
                    </a:lnTo>
                    <a:lnTo>
                      <a:pt x="0" y="398"/>
                    </a:lnTo>
                    <a:lnTo>
                      <a:pt x="0" y="287"/>
                    </a:lnTo>
                    <a:lnTo>
                      <a:pt x="268" y="0"/>
                    </a:lnTo>
                  </a:path>
                </a:pathLst>
              </a:custGeom>
              <a:solidFill>
                <a:schemeClr val="bg1"/>
              </a:solidFill>
              <a:ln w="12700" cap="rnd">
                <a:solidFill>
                  <a:schemeClr val="accent2"/>
                </a:solidFill>
                <a:round/>
                <a:headEnd/>
                <a:tailEnd/>
              </a:ln>
            </p:spPr>
            <p:txBody>
              <a:bodyPr/>
              <a:lstStyle/>
              <a:p>
                <a:endParaRPr lang="zh-CN" altLang="en-US"/>
              </a:p>
            </p:txBody>
          </p:sp>
        </p:grpSp>
        <p:grpSp>
          <p:nvGrpSpPr>
            <p:cNvPr id="180" name="Group 237">
              <a:extLst>
                <a:ext uri="{FF2B5EF4-FFF2-40B4-BE49-F238E27FC236}">
                  <a16:creationId xmlns:a16="http://schemas.microsoft.com/office/drawing/2014/main" id="{C7F67F8C-A332-46F8-9AF8-927A0A13D76D}"/>
                </a:ext>
              </a:extLst>
            </p:cNvPr>
            <p:cNvGrpSpPr>
              <a:grpSpLocks/>
            </p:cNvGrpSpPr>
            <p:nvPr/>
          </p:nvGrpSpPr>
          <p:grpSpPr bwMode="auto">
            <a:xfrm>
              <a:off x="1249" y="1455"/>
              <a:ext cx="540" cy="700"/>
              <a:chOff x="1249" y="1455"/>
              <a:chExt cx="540" cy="700"/>
            </a:xfrm>
          </p:grpSpPr>
          <p:sp>
            <p:nvSpPr>
              <p:cNvPr id="268" name="AutoShape 238">
                <a:extLst>
                  <a:ext uri="{FF2B5EF4-FFF2-40B4-BE49-F238E27FC236}">
                    <a16:creationId xmlns:a16="http://schemas.microsoft.com/office/drawing/2014/main" id="{E046E70B-40D4-4766-ACCC-D2B3D332DD8F}"/>
                  </a:ext>
                </a:extLst>
              </p:cNvPr>
              <p:cNvSpPr>
                <a:spLocks noChangeArrowheads="1"/>
              </p:cNvSpPr>
              <p:nvPr/>
            </p:nvSpPr>
            <p:spPr bwMode="auto">
              <a:xfrm>
                <a:off x="1249" y="1457"/>
                <a:ext cx="540" cy="582"/>
              </a:xfrm>
              <a:prstGeom prst="diamond">
                <a:avLst/>
              </a:prstGeom>
              <a:solidFill>
                <a:schemeClr val="bg1"/>
              </a:solidFill>
              <a:ln w="12700">
                <a:solidFill>
                  <a:schemeClr val="accent2"/>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69" name="Freeform 239">
                <a:extLst>
                  <a:ext uri="{FF2B5EF4-FFF2-40B4-BE49-F238E27FC236}">
                    <a16:creationId xmlns:a16="http://schemas.microsoft.com/office/drawing/2014/main" id="{C4312E30-9613-4B10-AF03-6A0EF454513A}"/>
                  </a:ext>
                </a:extLst>
              </p:cNvPr>
              <p:cNvSpPr>
                <a:spLocks/>
              </p:cNvSpPr>
              <p:nvPr/>
            </p:nvSpPr>
            <p:spPr bwMode="auto">
              <a:xfrm>
                <a:off x="1252" y="1455"/>
                <a:ext cx="267" cy="400"/>
              </a:xfrm>
              <a:custGeom>
                <a:avLst/>
                <a:gdLst>
                  <a:gd name="T0" fmla="*/ 0 w 267"/>
                  <a:gd name="T1" fmla="*/ 399 h 400"/>
                  <a:gd name="T2" fmla="*/ 0 w 267"/>
                  <a:gd name="T3" fmla="*/ 288 h 400"/>
                  <a:gd name="T4" fmla="*/ 266 w 267"/>
                  <a:gd name="T5" fmla="*/ 0 h 400"/>
                  <a:gd name="T6" fmla="*/ 266 w 267"/>
                  <a:gd name="T7" fmla="*/ 111 h 400"/>
                  <a:gd name="T8" fmla="*/ 0 w 267"/>
                  <a:gd name="T9" fmla="*/ 399 h 400"/>
                  <a:gd name="T10" fmla="*/ 0 60000 65536"/>
                  <a:gd name="T11" fmla="*/ 0 60000 65536"/>
                  <a:gd name="T12" fmla="*/ 0 60000 65536"/>
                  <a:gd name="T13" fmla="*/ 0 60000 65536"/>
                  <a:gd name="T14" fmla="*/ 0 60000 65536"/>
                  <a:gd name="T15" fmla="*/ 0 w 267"/>
                  <a:gd name="T16" fmla="*/ 0 h 400"/>
                  <a:gd name="T17" fmla="*/ 267 w 267"/>
                  <a:gd name="T18" fmla="*/ 400 h 400"/>
                </a:gdLst>
                <a:ahLst/>
                <a:cxnLst>
                  <a:cxn ang="T10">
                    <a:pos x="T0" y="T1"/>
                  </a:cxn>
                  <a:cxn ang="T11">
                    <a:pos x="T2" y="T3"/>
                  </a:cxn>
                  <a:cxn ang="T12">
                    <a:pos x="T4" y="T5"/>
                  </a:cxn>
                  <a:cxn ang="T13">
                    <a:pos x="T6" y="T7"/>
                  </a:cxn>
                  <a:cxn ang="T14">
                    <a:pos x="T8" y="T9"/>
                  </a:cxn>
                </a:cxnLst>
                <a:rect l="T15" t="T16" r="T17" b="T18"/>
                <a:pathLst>
                  <a:path w="267" h="400">
                    <a:moveTo>
                      <a:pt x="0" y="399"/>
                    </a:moveTo>
                    <a:lnTo>
                      <a:pt x="0" y="288"/>
                    </a:lnTo>
                    <a:lnTo>
                      <a:pt x="266" y="0"/>
                    </a:lnTo>
                    <a:lnTo>
                      <a:pt x="266" y="111"/>
                    </a:lnTo>
                    <a:lnTo>
                      <a:pt x="0" y="399"/>
                    </a:lnTo>
                  </a:path>
                </a:pathLst>
              </a:custGeom>
              <a:solidFill>
                <a:schemeClr val="bg1"/>
              </a:solidFill>
              <a:ln w="12700" cap="rnd">
                <a:solidFill>
                  <a:schemeClr val="accent2"/>
                </a:solidFill>
                <a:round/>
                <a:headEnd/>
                <a:tailEnd/>
              </a:ln>
            </p:spPr>
            <p:txBody>
              <a:bodyPr/>
              <a:lstStyle/>
              <a:p>
                <a:endParaRPr lang="zh-CN" altLang="en-US"/>
              </a:p>
            </p:txBody>
          </p:sp>
          <p:sp>
            <p:nvSpPr>
              <p:cNvPr id="270" name="Freeform 240">
                <a:extLst>
                  <a:ext uri="{FF2B5EF4-FFF2-40B4-BE49-F238E27FC236}">
                    <a16:creationId xmlns:a16="http://schemas.microsoft.com/office/drawing/2014/main" id="{4716B02A-5973-4562-89CB-DEBE590003D6}"/>
                  </a:ext>
                </a:extLst>
              </p:cNvPr>
              <p:cNvSpPr>
                <a:spLocks/>
              </p:cNvSpPr>
              <p:nvPr/>
            </p:nvSpPr>
            <p:spPr bwMode="auto">
              <a:xfrm>
                <a:off x="1520" y="1458"/>
                <a:ext cx="269" cy="400"/>
              </a:xfrm>
              <a:custGeom>
                <a:avLst/>
                <a:gdLst>
                  <a:gd name="T0" fmla="*/ 268 w 269"/>
                  <a:gd name="T1" fmla="*/ 399 h 400"/>
                  <a:gd name="T2" fmla="*/ 268 w 269"/>
                  <a:gd name="T3" fmla="*/ 288 h 400"/>
                  <a:gd name="T4" fmla="*/ 0 w 269"/>
                  <a:gd name="T5" fmla="*/ 0 h 400"/>
                  <a:gd name="T6" fmla="*/ 0 w 269"/>
                  <a:gd name="T7" fmla="*/ 111 h 400"/>
                  <a:gd name="T8" fmla="*/ 268 w 269"/>
                  <a:gd name="T9" fmla="*/ 399 h 400"/>
                  <a:gd name="T10" fmla="*/ 0 60000 65536"/>
                  <a:gd name="T11" fmla="*/ 0 60000 65536"/>
                  <a:gd name="T12" fmla="*/ 0 60000 65536"/>
                  <a:gd name="T13" fmla="*/ 0 60000 65536"/>
                  <a:gd name="T14" fmla="*/ 0 60000 65536"/>
                  <a:gd name="T15" fmla="*/ 0 w 269"/>
                  <a:gd name="T16" fmla="*/ 0 h 400"/>
                  <a:gd name="T17" fmla="*/ 269 w 269"/>
                  <a:gd name="T18" fmla="*/ 400 h 400"/>
                </a:gdLst>
                <a:ahLst/>
                <a:cxnLst>
                  <a:cxn ang="T10">
                    <a:pos x="T0" y="T1"/>
                  </a:cxn>
                  <a:cxn ang="T11">
                    <a:pos x="T2" y="T3"/>
                  </a:cxn>
                  <a:cxn ang="T12">
                    <a:pos x="T4" y="T5"/>
                  </a:cxn>
                  <a:cxn ang="T13">
                    <a:pos x="T6" y="T7"/>
                  </a:cxn>
                  <a:cxn ang="T14">
                    <a:pos x="T8" y="T9"/>
                  </a:cxn>
                </a:cxnLst>
                <a:rect l="T15" t="T16" r="T17" b="T18"/>
                <a:pathLst>
                  <a:path w="269" h="400">
                    <a:moveTo>
                      <a:pt x="268" y="399"/>
                    </a:moveTo>
                    <a:lnTo>
                      <a:pt x="268" y="288"/>
                    </a:lnTo>
                    <a:lnTo>
                      <a:pt x="0" y="0"/>
                    </a:lnTo>
                    <a:lnTo>
                      <a:pt x="0" y="111"/>
                    </a:lnTo>
                    <a:lnTo>
                      <a:pt x="268" y="399"/>
                    </a:lnTo>
                  </a:path>
                </a:pathLst>
              </a:custGeom>
              <a:solidFill>
                <a:schemeClr val="bg1"/>
              </a:solidFill>
              <a:ln w="12700" cap="rnd">
                <a:solidFill>
                  <a:schemeClr val="accent2"/>
                </a:solidFill>
                <a:round/>
                <a:headEnd/>
                <a:tailEnd/>
              </a:ln>
            </p:spPr>
            <p:txBody>
              <a:bodyPr/>
              <a:lstStyle/>
              <a:p>
                <a:endParaRPr lang="zh-CN" altLang="en-US"/>
              </a:p>
            </p:txBody>
          </p:sp>
          <p:sp>
            <p:nvSpPr>
              <p:cNvPr id="271" name="Freeform 241">
                <a:extLst>
                  <a:ext uri="{FF2B5EF4-FFF2-40B4-BE49-F238E27FC236}">
                    <a16:creationId xmlns:a16="http://schemas.microsoft.com/office/drawing/2014/main" id="{3B1B7698-A64D-4FA6-9E4B-F438F036133B}"/>
                  </a:ext>
                </a:extLst>
              </p:cNvPr>
              <p:cNvSpPr>
                <a:spLocks/>
              </p:cNvSpPr>
              <p:nvPr/>
            </p:nvSpPr>
            <p:spPr bwMode="auto">
              <a:xfrm>
                <a:off x="1252" y="1752"/>
                <a:ext cx="267" cy="401"/>
              </a:xfrm>
              <a:custGeom>
                <a:avLst/>
                <a:gdLst>
                  <a:gd name="T0" fmla="*/ 0 w 267"/>
                  <a:gd name="T1" fmla="*/ 0 h 401"/>
                  <a:gd name="T2" fmla="*/ 0 w 267"/>
                  <a:gd name="T3" fmla="*/ 111 h 401"/>
                  <a:gd name="T4" fmla="*/ 266 w 267"/>
                  <a:gd name="T5" fmla="*/ 400 h 401"/>
                  <a:gd name="T6" fmla="*/ 266 w 267"/>
                  <a:gd name="T7" fmla="*/ 289 h 401"/>
                  <a:gd name="T8" fmla="*/ 0 w 267"/>
                  <a:gd name="T9" fmla="*/ 0 h 401"/>
                  <a:gd name="T10" fmla="*/ 0 60000 65536"/>
                  <a:gd name="T11" fmla="*/ 0 60000 65536"/>
                  <a:gd name="T12" fmla="*/ 0 60000 65536"/>
                  <a:gd name="T13" fmla="*/ 0 60000 65536"/>
                  <a:gd name="T14" fmla="*/ 0 60000 65536"/>
                  <a:gd name="T15" fmla="*/ 0 w 267"/>
                  <a:gd name="T16" fmla="*/ 0 h 401"/>
                  <a:gd name="T17" fmla="*/ 267 w 267"/>
                  <a:gd name="T18" fmla="*/ 401 h 401"/>
                </a:gdLst>
                <a:ahLst/>
                <a:cxnLst>
                  <a:cxn ang="T10">
                    <a:pos x="T0" y="T1"/>
                  </a:cxn>
                  <a:cxn ang="T11">
                    <a:pos x="T2" y="T3"/>
                  </a:cxn>
                  <a:cxn ang="T12">
                    <a:pos x="T4" y="T5"/>
                  </a:cxn>
                  <a:cxn ang="T13">
                    <a:pos x="T6" y="T7"/>
                  </a:cxn>
                  <a:cxn ang="T14">
                    <a:pos x="T8" y="T9"/>
                  </a:cxn>
                </a:cxnLst>
                <a:rect l="T15" t="T16" r="T17" b="T18"/>
                <a:pathLst>
                  <a:path w="267" h="401">
                    <a:moveTo>
                      <a:pt x="0" y="0"/>
                    </a:moveTo>
                    <a:lnTo>
                      <a:pt x="0" y="111"/>
                    </a:lnTo>
                    <a:lnTo>
                      <a:pt x="266" y="400"/>
                    </a:lnTo>
                    <a:lnTo>
                      <a:pt x="266" y="289"/>
                    </a:lnTo>
                    <a:lnTo>
                      <a:pt x="0" y="0"/>
                    </a:lnTo>
                  </a:path>
                </a:pathLst>
              </a:custGeom>
              <a:solidFill>
                <a:schemeClr val="bg1"/>
              </a:solidFill>
              <a:ln w="12700" cap="rnd">
                <a:solidFill>
                  <a:schemeClr val="accent2"/>
                </a:solidFill>
                <a:round/>
                <a:headEnd/>
                <a:tailEnd/>
              </a:ln>
            </p:spPr>
            <p:txBody>
              <a:bodyPr/>
              <a:lstStyle/>
              <a:p>
                <a:endParaRPr lang="zh-CN" altLang="en-US"/>
              </a:p>
            </p:txBody>
          </p:sp>
          <p:sp>
            <p:nvSpPr>
              <p:cNvPr id="272" name="Freeform 242">
                <a:extLst>
                  <a:ext uri="{FF2B5EF4-FFF2-40B4-BE49-F238E27FC236}">
                    <a16:creationId xmlns:a16="http://schemas.microsoft.com/office/drawing/2014/main" id="{28EF0AC7-6E61-42C4-9726-0DDB6AA25AB7}"/>
                  </a:ext>
                </a:extLst>
              </p:cNvPr>
              <p:cNvSpPr>
                <a:spLocks/>
              </p:cNvSpPr>
              <p:nvPr/>
            </p:nvSpPr>
            <p:spPr bwMode="auto">
              <a:xfrm>
                <a:off x="1520" y="1754"/>
                <a:ext cx="269" cy="401"/>
              </a:xfrm>
              <a:custGeom>
                <a:avLst/>
                <a:gdLst>
                  <a:gd name="T0" fmla="*/ 268 w 269"/>
                  <a:gd name="T1" fmla="*/ 0 h 401"/>
                  <a:gd name="T2" fmla="*/ 268 w 269"/>
                  <a:gd name="T3" fmla="*/ 111 h 401"/>
                  <a:gd name="T4" fmla="*/ 0 w 269"/>
                  <a:gd name="T5" fmla="*/ 400 h 401"/>
                  <a:gd name="T6" fmla="*/ 0 w 269"/>
                  <a:gd name="T7" fmla="*/ 289 h 401"/>
                  <a:gd name="T8" fmla="*/ 268 w 269"/>
                  <a:gd name="T9" fmla="*/ 0 h 401"/>
                  <a:gd name="T10" fmla="*/ 0 60000 65536"/>
                  <a:gd name="T11" fmla="*/ 0 60000 65536"/>
                  <a:gd name="T12" fmla="*/ 0 60000 65536"/>
                  <a:gd name="T13" fmla="*/ 0 60000 65536"/>
                  <a:gd name="T14" fmla="*/ 0 60000 65536"/>
                  <a:gd name="T15" fmla="*/ 0 w 269"/>
                  <a:gd name="T16" fmla="*/ 0 h 401"/>
                  <a:gd name="T17" fmla="*/ 269 w 269"/>
                  <a:gd name="T18" fmla="*/ 401 h 401"/>
                </a:gdLst>
                <a:ahLst/>
                <a:cxnLst>
                  <a:cxn ang="T10">
                    <a:pos x="T0" y="T1"/>
                  </a:cxn>
                  <a:cxn ang="T11">
                    <a:pos x="T2" y="T3"/>
                  </a:cxn>
                  <a:cxn ang="T12">
                    <a:pos x="T4" y="T5"/>
                  </a:cxn>
                  <a:cxn ang="T13">
                    <a:pos x="T6" y="T7"/>
                  </a:cxn>
                  <a:cxn ang="T14">
                    <a:pos x="T8" y="T9"/>
                  </a:cxn>
                </a:cxnLst>
                <a:rect l="T15" t="T16" r="T17" b="T18"/>
                <a:pathLst>
                  <a:path w="269" h="401">
                    <a:moveTo>
                      <a:pt x="268" y="0"/>
                    </a:moveTo>
                    <a:lnTo>
                      <a:pt x="268" y="111"/>
                    </a:lnTo>
                    <a:lnTo>
                      <a:pt x="0" y="400"/>
                    </a:lnTo>
                    <a:lnTo>
                      <a:pt x="0" y="289"/>
                    </a:lnTo>
                    <a:lnTo>
                      <a:pt x="268" y="0"/>
                    </a:lnTo>
                  </a:path>
                </a:pathLst>
              </a:custGeom>
              <a:solidFill>
                <a:schemeClr val="bg1"/>
              </a:solidFill>
              <a:ln w="12700" cap="rnd">
                <a:solidFill>
                  <a:schemeClr val="accent2"/>
                </a:solidFill>
                <a:round/>
                <a:headEnd/>
                <a:tailEnd/>
              </a:ln>
            </p:spPr>
            <p:txBody>
              <a:bodyPr/>
              <a:lstStyle/>
              <a:p>
                <a:endParaRPr lang="zh-CN" altLang="en-US"/>
              </a:p>
            </p:txBody>
          </p:sp>
        </p:grpSp>
        <p:grpSp>
          <p:nvGrpSpPr>
            <p:cNvPr id="181" name="Group 243">
              <a:extLst>
                <a:ext uri="{FF2B5EF4-FFF2-40B4-BE49-F238E27FC236}">
                  <a16:creationId xmlns:a16="http://schemas.microsoft.com/office/drawing/2014/main" id="{2FD7FB12-8C57-4F46-A9C3-3F5B111D954A}"/>
                </a:ext>
              </a:extLst>
            </p:cNvPr>
            <p:cNvGrpSpPr>
              <a:grpSpLocks/>
            </p:cNvGrpSpPr>
            <p:nvPr/>
          </p:nvGrpSpPr>
          <p:grpSpPr bwMode="auto">
            <a:xfrm>
              <a:off x="1249" y="2041"/>
              <a:ext cx="540" cy="699"/>
              <a:chOff x="1249" y="2041"/>
              <a:chExt cx="540" cy="699"/>
            </a:xfrm>
          </p:grpSpPr>
          <p:sp>
            <p:nvSpPr>
              <p:cNvPr id="263" name="AutoShape 244">
                <a:extLst>
                  <a:ext uri="{FF2B5EF4-FFF2-40B4-BE49-F238E27FC236}">
                    <a16:creationId xmlns:a16="http://schemas.microsoft.com/office/drawing/2014/main" id="{7B10F889-C8D4-4CEC-8FB2-DE35575531CB}"/>
                  </a:ext>
                </a:extLst>
              </p:cNvPr>
              <p:cNvSpPr>
                <a:spLocks noChangeArrowheads="1"/>
              </p:cNvSpPr>
              <p:nvPr/>
            </p:nvSpPr>
            <p:spPr bwMode="auto">
              <a:xfrm>
                <a:off x="1249" y="2043"/>
                <a:ext cx="540" cy="582"/>
              </a:xfrm>
              <a:prstGeom prst="diamond">
                <a:avLst/>
              </a:prstGeom>
              <a:solidFill>
                <a:schemeClr val="bg1"/>
              </a:solidFill>
              <a:ln w="12700">
                <a:solidFill>
                  <a:schemeClr val="accent2"/>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64" name="Freeform 245">
                <a:extLst>
                  <a:ext uri="{FF2B5EF4-FFF2-40B4-BE49-F238E27FC236}">
                    <a16:creationId xmlns:a16="http://schemas.microsoft.com/office/drawing/2014/main" id="{08C0FB55-E0BD-44C5-AE24-CC65BC68D80F}"/>
                  </a:ext>
                </a:extLst>
              </p:cNvPr>
              <p:cNvSpPr>
                <a:spLocks/>
              </p:cNvSpPr>
              <p:nvPr/>
            </p:nvSpPr>
            <p:spPr bwMode="auto">
              <a:xfrm>
                <a:off x="1252" y="2041"/>
                <a:ext cx="267" cy="400"/>
              </a:xfrm>
              <a:custGeom>
                <a:avLst/>
                <a:gdLst>
                  <a:gd name="T0" fmla="*/ 0 w 267"/>
                  <a:gd name="T1" fmla="*/ 399 h 400"/>
                  <a:gd name="T2" fmla="*/ 0 w 267"/>
                  <a:gd name="T3" fmla="*/ 288 h 400"/>
                  <a:gd name="T4" fmla="*/ 266 w 267"/>
                  <a:gd name="T5" fmla="*/ 0 h 400"/>
                  <a:gd name="T6" fmla="*/ 266 w 267"/>
                  <a:gd name="T7" fmla="*/ 111 h 400"/>
                  <a:gd name="T8" fmla="*/ 0 w 267"/>
                  <a:gd name="T9" fmla="*/ 399 h 400"/>
                  <a:gd name="T10" fmla="*/ 0 60000 65536"/>
                  <a:gd name="T11" fmla="*/ 0 60000 65536"/>
                  <a:gd name="T12" fmla="*/ 0 60000 65536"/>
                  <a:gd name="T13" fmla="*/ 0 60000 65536"/>
                  <a:gd name="T14" fmla="*/ 0 60000 65536"/>
                  <a:gd name="T15" fmla="*/ 0 w 267"/>
                  <a:gd name="T16" fmla="*/ 0 h 400"/>
                  <a:gd name="T17" fmla="*/ 267 w 267"/>
                  <a:gd name="T18" fmla="*/ 400 h 400"/>
                </a:gdLst>
                <a:ahLst/>
                <a:cxnLst>
                  <a:cxn ang="T10">
                    <a:pos x="T0" y="T1"/>
                  </a:cxn>
                  <a:cxn ang="T11">
                    <a:pos x="T2" y="T3"/>
                  </a:cxn>
                  <a:cxn ang="T12">
                    <a:pos x="T4" y="T5"/>
                  </a:cxn>
                  <a:cxn ang="T13">
                    <a:pos x="T6" y="T7"/>
                  </a:cxn>
                  <a:cxn ang="T14">
                    <a:pos x="T8" y="T9"/>
                  </a:cxn>
                </a:cxnLst>
                <a:rect l="T15" t="T16" r="T17" b="T18"/>
                <a:pathLst>
                  <a:path w="267" h="400">
                    <a:moveTo>
                      <a:pt x="0" y="399"/>
                    </a:moveTo>
                    <a:lnTo>
                      <a:pt x="0" y="288"/>
                    </a:lnTo>
                    <a:lnTo>
                      <a:pt x="266" y="0"/>
                    </a:lnTo>
                    <a:lnTo>
                      <a:pt x="266" y="111"/>
                    </a:lnTo>
                    <a:lnTo>
                      <a:pt x="0" y="399"/>
                    </a:lnTo>
                  </a:path>
                </a:pathLst>
              </a:custGeom>
              <a:solidFill>
                <a:schemeClr val="bg1"/>
              </a:solidFill>
              <a:ln w="12700" cap="rnd">
                <a:solidFill>
                  <a:schemeClr val="accent2"/>
                </a:solidFill>
                <a:round/>
                <a:headEnd/>
                <a:tailEnd/>
              </a:ln>
            </p:spPr>
            <p:txBody>
              <a:bodyPr/>
              <a:lstStyle/>
              <a:p>
                <a:endParaRPr lang="zh-CN" altLang="en-US"/>
              </a:p>
            </p:txBody>
          </p:sp>
          <p:sp>
            <p:nvSpPr>
              <p:cNvPr id="265" name="Freeform 246">
                <a:extLst>
                  <a:ext uri="{FF2B5EF4-FFF2-40B4-BE49-F238E27FC236}">
                    <a16:creationId xmlns:a16="http://schemas.microsoft.com/office/drawing/2014/main" id="{754E27C4-F9DB-42D8-A602-B9003BAB82B7}"/>
                  </a:ext>
                </a:extLst>
              </p:cNvPr>
              <p:cNvSpPr>
                <a:spLocks/>
              </p:cNvSpPr>
              <p:nvPr/>
            </p:nvSpPr>
            <p:spPr bwMode="auto">
              <a:xfrm>
                <a:off x="1520" y="2042"/>
                <a:ext cx="269" cy="400"/>
              </a:xfrm>
              <a:custGeom>
                <a:avLst/>
                <a:gdLst>
                  <a:gd name="T0" fmla="*/ 268 w 269"/>
                  <a:gd name="T1" fmla="*/ 399 h 400"/>
                  <a:gd name="T2" fmla="*/ 268 w 269"/>
                  <a:gd name="T3" fmla="*/ 288 h 400"/>
                  <a:gd name="T4" fmla="*/ 0 w 269"/>
                  <a:gd name="T5" fmla="*/ 0 h 400"/>
                  <a:gd name="T6" fmla="*/ 0 w 269"/>
                  <a:gd name="T7" fmla="*/ 111 h 400"/>
                  <a:gd name="T8" fmla="*/ 268 w 269"/>
                  <a:gd name="T9" fmla="*/ 399 h 400"/>
                  <a:gd name="T10" fmla="*/ 0 60000 65536"/>
                  <a:gd name="T11" fmla="*/ 0 60000 65536"/>
                  <a:gd name="T12" fmla="*/ 0 60000 65536"/>
                  <a:gd name="T13" fmla="*/ 0 60000 65536"/>
                  <a:gd name="T14" fmla="*/ 0 60000 65536"/>
                  <a:gd name="T15" fmla="*/ 0 w 269"/>
                  <a:gd name="T16" fmla="*/ 0 h 400"/>
                  <a:gd name="T17" fmla="*/ 269 w 269"/>
                  <a:gd name="T18" fmla="*/ 400 h 400"/>
                </a:gdLst>
                <a:ahLst/>
                <a:cxnLst>
                  <a:cxn ang="T10">
                    <a:pos x="T0" y="T1"/>
                  </a:cxn>
                  <a:cxn ang="T11">
                    <a:pos x="T2" y="T3"/>
                  </a:cxn>
                  <a:cxn ang="T12">
                    <a:pos x="T4" y="T5"/>
                  </a:cxn>
                  <a:cxn ang="T13">
                    <a:pos x="T6" y="T7"/>
                  </a:cxn>
                  <a:cxn ang="T14">
                    <a:pos x="T8" y="T9"/>
                  </a:cxn>
                </a:cxnLst>
                <a:rect l="T15" t="T16" r="T17" b="T18"/>
                <a:pathLst>
                  <a:path w="269" h="400">
                    <a:moveTo>
                      <a:pt x="268" y="399"/>
                    </a:moveTo>
                    <a:lnTo>
                      <a:pt x="268" y="288"/>
                    </a:lnTo>
                    <a:lnTo>
                      <a:pt x="0" y="0"/>
                    </a:lnTo>
                    <a:lnTo>
                      <a:pt x="0" y="111"/>
                    </a:lnTo>
                    <a:lnTo>
                      <a:pt x="268" y="399"/>
                    </a:lnTo>
                  </a:path>
                </a:pathLst>
              </a:custGeom>
              <a:solidFill>
                <a:schemeClr val="bg1"/>
              </a:solidFill>
              <a:ln w="12700" cap="rnd">
                <a:solidFill>
                  <a:schemeClr val="accent2"/>
                </a:solidFill>
                <a:round/>
                <a:headEnd/>
                <a:tailEnd/>
              </a:ln>
            </p:spPr>
            <p:txBody>
              <a:bodyPr/>
              <a:lstStyle/>
              <a:p>
                <a:endParaRPr lang="zh-CN" altLang="en-US"/>
              </a:p>
            </p:txBody>
          </p:sp>
          <p:sp>
            <p:nvSpPr>
              <p:cNvPr id="266" name="Freeform 247">
                <a:extLst>
                  <a:ext uri="{FF2B5EF4-FFF2-40B4-BE49-F238E27FC236}">
                    <a16:creationId xmlns:a16="http://schemas.microsoft.com/office/drawing/2014/main" id="{65C45A23-052A-49FF-8A69-62B6EB5DB6CD}"/>
                  </a:ext>
                </a:extLst>
              </p:cNvPr>
              <p:cNvSpPr>
                <a:spLocks/>
              </p:cNvSpPr>
              <p:nvPr/>
            </p:nvSpPr>
            <p:spPr bwMode="auto">
              <a:xfrm>
                <a:off x="1252" y="2337"/>
                <a:ext cx="267" cy="400"/>
              </a:xfrm>
              <a:custGeom>
                <a:avLst/>
                <a:gdLst>
                  <a:gd name="T0" fmla="*/ 0 w 267"/>
                  <a:gd name="T1" fmla="*/ 0 h 400"/>
                  <a:gd name="T2" fmla="*/ 0 w 267"/>
                  <a:gd name="T3" fmla="*/ 111 h 400"/>
                  <a:gd name="T4" fmla="*/ 266 w 267"/>
                  <a:gd name="T5" fmla="*/ 399 h 400"/>
                  <a:gd name="T6" fmla="*/ 266 w 267"/>
                  <a:gd name="T7" fmla="*/ 288 h 400"/>
                  <a:gd name="T8" fmla="*/ 0 w 267"/>
                  <a:gd name="T9" fmla="*/ 0 h 400"/>
                  <a:gd name="T10" fmla="*/ 0 60000 65536"/>
                  <a:gd name="T11" fmla="*/ 0 60000 65536"/>
                  <a:gd name="T12" fmla="*/ 0 60000 65536"/>
                  <a:gd name="T13" fmla="*/ 0 60000 65536"/>
                  <a:gd name="T14" fmla="*/ 0 60000 65536"/>
                  <a:gd name="T15" fmla="*/ 0 w 267"/>
                  <a:gd name="T16" fmla="*/ 0 h 400"/>
                  <a:gd name="T17" fmla="*/ 267 w 267"/>
                  <a:gd name="T18" fmla="*/ 400 h 400"/>
                </a:gdLst>
                <a:ahLst/>
                <a:cxnLst>
                  <a:cxn ang="T10">
                    <a:pos x="T0" y="T1"/>
                  </a:cxn>
                  <a:cxn ang="T11">
                    <a:pos x="T2" y="T3"/>
                  </a:cxn>
                  <a:cxn ang="T12">
                    <a:pos x="T4" y="T5"/>
                  </a:cxn>
                  <a:cxn ang="T13">
                    <a:pos x="T6" y="T7"/>
                  </a:cxn>
                  <a:cxn ang="T14">
                    <a:pos x="T8" y="T9"/>
                  </a:cxn>
                </a:cxnLst>
                <a:rect l="T15" t="T16" r="T17" b="T18"/>
                <a:pathLst>
                  <a:path w="267" h="400">
                    <a:moveTo>
                      <a:pt x="0" y="0"/>
                    </a:moveTo>
                    <a:lnTo>
                      <a:pt x="0" y="111"/>
                    </a:lnTo>
                    <a:lnTo>
                      <a:pt x="266" y="399"/>
                    </a:lnTo>
                    <a:lnTo>
                      <a:pt x="266" y="288"/>
                    </a:lnTo>
                    <a:lnTo>
                      <a:pt x="0" y="0"/>
                    </a:lnTo>
                  </a:path>
                </a:pathLst>
              </a:custGeom>
              <a:solidFill>
                <a:schemeClr val="bg1"/>
              </a:solidFill>
              <a:ln w="12700" cap="rnd">
                <a:solidFill>
                  <a:schemeClr val="accent2"/>
                </a:solidFill>
                <a:round/>
                <a:headEnd/>
                <a:tailEnd/>
              </a:ln>
            </p:spPr>
            <p:txBody>
              <a:bodyPr/>
              <a:lstStyle/>
              <a:p>
                <a:endParaRPr lang="zh-CN" altLang="en-US"/>
              </a:p>
            </p:txBody>
          </p:sp>
          <p:sp>
            <p:nvSpPr>
              <p:cNvPr id="267" name="Freeform 248">
                <a:extLst>
                  <a:ext uri="{FF2B5EF4-FFF2-40B4-BE49-F238E27FC236}">
                    <a16:creationId xmlns:a16="http://schemas.microsoft.com/office/drawing/2014/main" id="{C990F02A-345E-4EE1-BCF2-82DFAAEFDCC7}"/>
                  </a:ext>
                </a:extLst>
              </p:cNvPr>
              <p:cNvSpPr>
                <a:spLocks/>
              </p:cNvSpPr>
              <p:nvPr/>
            </p:nvSpPr>
            <p:spPr bwMode="auto">
              <a:xfrm>
                <a:off x="1520" y="2340"/>
                <a:ext cx="269" cy="400"/>
              </a:xfrm>
              <a:custGeom>
                <a:avLst/>
                <a:gdLst>
                  <a:gd name="T0" fmla="*/ 268 w 269"/>
                  <a:gd name="T1" fmla="*/ 0 h 400"/>
                  <a:gd name="T2" fmla="*/ 268 w 269"/>
                  <a:gd name="T3" fmla="*/ 111 h 400"/>
                  <a:gd name="T4" fmla="*/ 0 w 269"/>
                  <a:gd name="T5" fmla="*/ 399 h 400"/>
                  <a:gd name="T6" fmla="*/ 0 w 269"/>
                  <a:gd name="T7" fmla="*/ 288 h 400"/>
                  <a:gd name="T8" fmla="*/ 268 w 269"/>
                  <a:gd name="T9" fmla="*/ 0 h 400"/>
                  <a:gd name="T10" fmla="*/ 0 60000 65536"/>
                  <a:gd name="T11" fmla="*/ 0 60000 65536"/>
                  <a:gd name="T12" fmla="*/ 0 60000 65536"/>
                  <a:gd name="T13" fmla="*/ 0 60000 65536"/>
                  <a:gd name="T14" fmla="*/ 0 60000 65536"/>
                  <a:gd name="T15" fmla="*/ 0 w 269"/>
                  <a:gd name="T16" fmla="*/ 0 h 400"/>
                  <a:gd name="T17" fmla="*/ 269 w 269"/>
                  <a:gd name="T18" fmla="*/ 400 h 400"/>
                </a:gdLst>
                <a:ahLst/>
                <a:cxnLst>
                  <a:cxn ang="T10">
                    <a:pos x="T0" y="T1"/>
                  </a:cxn>
                  <a:cxn ang="T11">
                    <a:pos x="T2" y="T3"/>
                  </a:cxn>
                  <a:cxn ang="T12">
                    <a:pos x="T4" y="T5"/>
                  </a:cxn>
                  <a:cxn ang="T13">
                    <a:pos x="T6" y="T7"/>
                  </a:cxn>
                  <a:cxn ang="T14">
                    <a:pos x="T8" y="T9"/>
                  </a:cxn>
                </a:cxnLst>
                <a:rect l="T15" t="T16" r="T17" b="T18"/>
                <a:pathLst>
                  <a:path w="269" h="400">
                    <a:moveTo>
                      <a:pt x="268" y="0"/>
                    </a:moveTo>
                    <a:lnTo>
                      <a:pt x="268" y="111"/>
                    </a:lnTo>
                    <a:lnTo>
                      <a:pt x="0" y="399"/>
                    </a:lnTo>
                    <a:lnTo>
                      <a:pt x="0" y="288"/>
                    </a:lnTo>
                    <a:lnTo>
                      <a:pt x="268" y="0"/>
                    </a:lnTo>
                  </a:path>
                </a:pathLst>
              </a:custGeom>
              <a:solidFill>
                <a:schemeClr val="bg1"/>
              </a:solidFill>
              <a:ln w="12700" cap="rnd">
                <a:solidFill>
                  <a:schemeClr val="accent2"/>
                </a:solidFill>
                <a:round/>
                <a:headEnd/>
                <a:tailEnd/>
              </a:ln>
            </p:spPr>
            <p:txBody>
              <a:bodyPr/>
              <a:lstStyle/>
              <a:p>
                <a:endParaRPr lang="zh-CN" altLang="en-US"/>
              </a:p>
            </p:txBody>
          </p:sp>
        </p:grpSp>
        <p:grpSp>
          <p:nvGrpSpPr>
            <p:cNvPr id="182" name="Group 249">
              <a:extLst>
                <a:ext uri="{FF2B5EF4-FFF2-40B4-BE49-F238E27FC236}">
                  <a16:creationId xmlns:a16="http://schemas.microsoft.com/office/drawing/2014/main" id="{47D958F1-1393-40FB-A3FF-E93CA2EFC0C7}"/>
                </a:ext>
              </a:extLst>
            </p:cNvPr>
            <p:cNvGrpSpPr>
              <a:grpSpLocks/>
            </p:cNvGrpSpPr>
            <p:nvPr/>
          </p:nvGrpSpPr>
          <p:grpSpPr bwMode="auto">
            <a:xfrm>
              <a:off x="1248" y="2626"/>
              <a:ext cx="539" cy="698"/>
              <a:chOff x="1248" y="2626"/>
              <a:chExt cx="539" cy="698"/>
            </a:xfrm>
          </p:grpSpPr>
          <p:sp>
            <p:nvSpPr>
              <p:cNvPr id="258" name="AutoShape 250">
                <a:extLst>
                  <a:ext uri="{FF2B5EF4-FFF2-40B4-BE49-F238E27FC236}">
                    <a16:creationId xmlns:a16="http://schemas.microsoft.com/office/drawing/2014/main" id="{2C01B55C-8C8C-470C-87D2-2B6717271944}"/>
                  </a:ext>
                </a:extLst>
              </p:cNvPr>
              <p:cNvSpPr>
                <a:spLocks noChangeArrowheads="1"/>
              </p:cNvSpPr>
              <p:nvPr/>
            </p:nvSpPr>
            <p:spPr bwMode="auto">
              <a:xfrm>
                <a:off x="1248" y="2627"/>
                <a:ext cx="537" cy="584"/>
              </a:xfrm>
              <a:prstGeom prst="diamond">
                <a:avLst/>
              </a:prstGeom>
              <a:solidFill>
                <a:schemeClr val="bg1"/>
              </a:solidFill>
              <a:ln w="12700">
                <a:solidFill>
                  <a:schemeClr val="accent2"/>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59" name="Freeform 251">
                <a:extLst>
                  <a:ext uri="{FF2B5EF4-FFF2-40B4-BE49-F238E27FC236}">
                    <a16:creationId xmlns:a16="http://schemas.microsoft.com/office/drawing/2014/main" id="{3E4F0539-ED48-43A1-981F-0938B2022578}"/>
                  </a:ext>
                </a:extLst>
              </p:cNvPr>
              <p:cNvSpPr>
                <a:spLocks/>
              </p:cNvSpPr>
              <p:nvPr/>
            </p:nvSpPr>
            <p:spPr bwMode="auto">
              <a:xfrm>
                <a:off x="1249" y="2626"/>
                <a:ext cx="268" cy="398"/>
              </a:xfrm>
              <a:custGeom>
                <a:avLst/>
                <a:gdLst>
                  <a:gd name="T0" fmla="*/ 0 w 268"/>
                  <a:gd name="T1" fmla="*/ 397 h 398"/>
                  <a:gd name="T2" fmla="*/ 0 w 268"/>
                  <a:gd name="T3" fmla="*/ 287 h 398"/>
                  <a:gd name="T4" fmla="*/ 267 w 268"/>
                  <a:gd name="T5" fmla="*/ 0 h 398"/>
                  <a:gd name="T6" fmla="*/ 267 w 268"/>
                  <a:gd name="T7" fmla="*/ 110 h 398"/>
                  <a:gd name="T8" fmla="*/ 0 w 268"/>
                  <a:gd name="T9" fmla="*/ 397 h 398"/>
                  <a:gd name="T10" fmla="*/ 0 60000 65536"/>
                  <a:gd name="T11" fmla="*/ 0 60000 65536"/>
                  <a:gd name="T12" fmla="*/ 0 60000 65536"/>
                  <a:gd name="T13" fmla="*/ 0 60000 65536"/>
                  <a:gd name="T14" fmla="*/ 0 60000 65536"/>
                  <a:gd name="T15" fmla="*/ 0 w 268"/>
                  <a:gd name="T16" fmla="*/ 0 h 398"/>
                  <a:gd name="T17" fmla="*/ 268 w 268"/>
                  <a:gd name="T18" fmla="*/ 398 h 398"/>
                </a:gdLst>
                <a:ahLst/>
                <a:cxnLst>
                  <a:cxn ang="T10">
                    <a:pos x="T0" y="T1"/>
                  </a:cxn>
                  <a:cxn ang="T11">
                    <a:pos x="T2" y="T3"/>
                  </a:cxn>
                  <a:cxn ang="T12">
                    <a:pos x="T4" y="T5"/>
                  </a:cxn>
                  <a:cxn ang="T13">
                    <a:pos x="T6" y="T7"/>
                  </a:cxn>
                  <a:cxn ang="T14">
                    <a:pos x="T8" y="T9"/>
                  </a:cxn>
                </a:cxnLst>
                <a:rect l="T15" t="T16" r="T17" b="T18"/>
                <a:pathLst>
                  <a:path w="268" h="398">
                    <a:moveTo>
                      <a:pt x="0" y="397"/>
                    </a:moveTo>
                    <a:lnTo>
                      <a:pt x="0" y="287"/>
                    </a:lnTo>
                    <a:lnTo>
                      <a:pt x="267" y="0"/>
                    </a:lnTo>
                    <a:lnTo>
                      <a:pt x="267" y="110"/>
                    </a:lnTo>
                    <a:lnTo>
                      <a:pt x="0" y="397"/>
                    </a:lnTo>
                  </a:path>
                </a:pathLst>
              </a:custGeom>
              <a:solidFill>
                <a:schemeClr val="bg1"/>
              </a:solidFill>
              <a:ln w="12700" cap="rnd">
                <a:solidFill>
                  <a:schemeClr val="accent2"/>
                </a:solidFill>
                <a:round/>
                <a:headEnd/>
                <a:tailEnd/>
              </a:ln>
            </p:spPr>
            <p:txBody>
              <a:bodyPr/>
              <a:lstStyle/>
              <a:p>
                <a:endParaRPr lang="zh-CN" altLang="en-US"/>
              </a:p>
            </p:txBody>
          </p:sp>
          <p:sp>
            <p:nvSpPr>
              <p:cNvPr id="260" name="Freeform 252">
                <a:extLst>
                  <a:ext uri="{FF2B5EF4-FFF2-40B4-BE49-F238E27FC236}">
                    <a16:creationId xmlns:a16="http://schemas.microsoft.com/office/drawing/2014/main" id="{88A787A6-F0B9-4E0D-AC10-675E86E86B4C}"/>
                  </a:ext>
                </a:extLst>
              </p:cNvPr>
              <p:cNvSpPr>
                <a:spLocks/>
              </p:cNvSpPr>
              <p:nvPr/>
            </p:nvSpPr>
            <p:spPr bwMode="auto">
              <a:xfrm>
                <a:off x="1518" y="2628"/>
                <a:ext cx="269" cy="399"/>
              </a:xfrm>
              <a:custGeom>
                <a:avLst/>
                <a:gdLst>
                  <a:gd name="T0" fmla="*/ 268 w 269"/>
                  <a:gd name="T1" fmla="*/ 398 h 399"/>
                  <a:gd name="T2" fmla="*/ 268 w 269"/>
                  <a:gd name="T3" fmla="*/ 287 h 399"/>
                  <a:gd name="T4" fmla="*/ 0 w 269"/>
                  <a:gd name="T5" fmla="*/ 0 h 399"/>
                  <a:gd name="T6" fmla="*/ 0 w 269"/>
                  <a:gd name="T7" fmla="*/ 111 h 399"/>
                  <a:gd name="T8" fmla="*/ 268 w 269"/>
                  <a:gd name="T9" fmla="*/ 398 h 399"/>
                  <a:gd name="T10" fmla="*/ 0 60000 65536"/>
                  <a:gd name="T11" fmla="*/ 0 60000 65536"/>
                  <a:gd name="T12" fmla="*/ 0 60000 65536"/>
                  <a:gd name="T13" fmla="*/ 0 60000 65536"/>
                  <a:gd name="T14" fmla="*/ 0 60000 65536"/>
                  <a:gd name="T15" fmla="*/ 0 w 269"/>
                  <a:gd name="T16" fmla="*/ 0 h 399"/>
                  <a:gd name="T17" fmla="*/ 269 w 269"/>
                  <a:gd name="T18" fmla="*/ 399 h 399"/>
                </a:gdLst>
                <a:ahLst/>
                <a:cxnLst>
                  <a:cxn ang="T10">
                    <a:pos x="T0" y="T1"/>
                  </a:cxn>
                  <a:cxn ang="T11">
                    <a:pos x="T2" y="T3"/>
                  </a:cxn>
                  <a:cxn ang="T12">
                    <a:pos x="T4" y="T5"/>
                  </a:cxn>
                  <a:cxn ang="T13">
                    <a:pos x="T6" y="T7"/>
                  </a:cxn>
                  <a:cxn ang="T14">
                    <a:pos x="T8" y="T9"/>
                  </a:cxn>
                </a:cxnLst>
                <a:rect l="T15" t="T16" r="T17" b="T18"/>
                <a:pathLst>
                  <a:path w="269" h="399">
                    <a:moveTo>
                      <a:pt x="268" y="398"/>
                    </a:moveTo>
                    <a:lnTo>
                      <a:pt x="268" y="287"/>
                    </a:lnTo>
                    <a:lnTo>
                      <a:pt x="0" y="0"/>
                    </a:lnTo>
                    <a:lnTo>
                      <a:pt x="0" y="111"/>
                    </a:lnTo>
                    <a:lnTo>
                      <a:pt x="268" y="398"/>
                    </a:lnTo>
                  </a:path>
                </a:pathLst>
              </a:custGeom>
              <a:solidFill>
                <a:schemeClr val="bg1"/>
              </a:solidFill>
              <a:ln w="12700" cap="rnd">
                <a:solidFill>
                  <a:schemeClr val="accent2"/>
                </a:solidFill>
                <a:round/>
                <a:headEnd/>
                <a:tailEnd/>
              </a:ln>
            </p:spPr>
            <p:txBody>
              <a:bodyPr/>
              <a:lstStyle/>
              <a:p>
                <a:endParaRPr lang="zh-CN" altLang="en-US"/>
              </a:p>
            </p:txBody>
          </p:sp>
          <p:sp>
            <p:nvSpPr>
              <p:cNvPr id="261" name="Freeform 253">
                <a:extLst>
                  <a:ext uri="{FF2B5EF4-FFF2-40B4-BE49-F238E27FC236}">
                    <a16:creationId xmlns:a16="http://schemas.microsoft.com/office/drawing/2014/main" id="{80F14AD2-3262-41C7-8907-1BEE73590F62}"/>
                  </a:ext>
                </a:extLst>
              </p:cNvPr>
              <p:cNvSpPr>
                <a:spLocks/>
              </p:cNvSpPr>
              <p:nvPr/>
            </p:nvSpPr>
            <p:spPr bwMode="auto">
              <a:xfrm>
                <a:off x="1249" y="2923"/>
                <a:ext cx="268" cy="400"/>
              </a:xfrm>
              <a:custGeom>
                <a:avLst/>
                <a:gdLst>
                  <a:gd name="T0" fmla="*/ 0 w 268"/>
                  <a:gd name="T1" fmla="*/ 0 h 400"/>
                  <a:gd name="T2" fmla="*/ 0 w 268"/>
                  <a:gd name="T3" fmla="*/ 111 h 400"/>
                  <a:gd name="T4" fmla="*/ 267 w 268"/>
                  <a:gd name="T5" fmla="*/ 399 h 400"/>
                  <a:gd name="T6" fmla="*/ 267 w 268"/>
                  <a:gd name="T7" fmla="*/ 288 h 400"/>
                  <a:gd name="T8" fmla="*/ 0 w 268"/>
                  <a:gd name="T9" fmla="*/ 0 h 400"/>
                  <a:gd name="T10" fmla="*/ 0 60000 65536"/>
                  <a:gd name="T11" fmla="*/ 0 60000 65536"/>
                  <a:gd name="T12" fmla="*/ 0 60000 65536"/>
                  <a:gd name="T13" fmla="*/ 0 60000 65536"/>
                  <a:gd name="T14" fmla="*/ 0 60000 65536"/>
                  <a:gd name="T15" fmla="*/ 0 w 268"/>
                  <a:gd name="T16" fmla="*/ 0 h 400"/>
                  <a:gd name="T17" fmla="*/ 268 w 268"/>
                  <a:gd name="T18" fmla="*/ 400 h 400"/>
                </a:gdLst>
                <a:ahLst/>
                <a:cxnLst>
                  <a:cxn ang="T10">
                    <a:pos x="T0" y="T1"/>
                  </a:cxn>
                  <a:cxn ang="T11">
                    <a:pos x="T2" y="T3"/>
                  </a:cxn>
                  <a:cxn ang="T12">
                    <a:pos x="T4" y="T5"/>
                  </a:cxn>
                  <a:cxn ang="T13">
                    <a:pos x="T6" y="T7"/>
                  </a:cxn>
                  <a:cxn ang="T14">
                    <a:pos x="T8" y="T9"/>
                  </a:cxn>
                </a:cxnLst>
                <a:rect l="T15" t="T16" r="T17" b="T18"/>
                <a:pathLst>
                  <a:path w="268" h="400">
                    <a:moveTo>
                      <a:pt x="0" y="0"/>
                    </a:moveTo>
                    <a:lnTo>
                      <a:pt x="0" y="111"/>
                    </a:lnTo>
                    <a:lnTo>
                      <a:pt x="267" y="399"/>
                    </a:lnTo>
                    <a:lnTo>
                      <a:pt x="267" y="288"/>
                    </a:lnTo>
                    <a:lnTo>
                      <a:pt x="0" y="0"/>
                    </a:lnTo>
                  </a:path>
                </a:pathLst>
              </a:custGeom>
              <a:solidFill>
                <a:schemeClr val="bg1"/>
              </a:solidFill>
              <a:ln w="12700" cap="rnd">
                <a:solidFill>
                  <a:schemeClr val="accent2"/>
                </a:solidFill>
                <a:round/>
                <a:headEnd/>
                <a:tailEnd/>
              </a:ln>
            </p:spPr>
            <p:txBody>
              <a:bodyPr/>
              <a:lstStyle/>
              <a:p>
                <a:endParaRPr lang="zh-CN" altLang="en-US"/>
              </a:p>
            </p:txBody>
          </p:sp>
          <p:sp>
            <p:nvSpPr>
              <p:cNvPr id="262" name="Freeform 254">
                <a:extLst>
                  <a:ext uri="{FF2B5EF4-FFF2-40B4-BE49-F238E27FC236}">
                    <a16:creationId xmlns:a16="http://schemas.microsoft.com/office/drawing/2014/main" id="{3B3320B6-4FDF-40C5-A13E-426507A1ED01}"/>
                  </a:ext>
                </a:extLst>
              </p:cNvPr>
              <p:cNvSpPr>
                <a:spLocks/>
              </p:cNvSpPr>
              <p:nvPr/>
            </p:nvSpPr>
            <p:spPr bwMode="auto">
              <a:xfrm>
                <a:off x="1518" y="2926"/>
                <a:ext cx="269" cy="398"/>
              </a:xfrm>
              <a:custGeom>
                <a:avLst/>
                <a:gdLst>
                  <a:gd name="T0" fmla="*/ 268 w 269"/>
                  <a:gd name="T1" fmla="*/ 0 h 398"/>
                  <a:gd name="T2" fmla="*/ 268 w 269"/>
                  <a:gd name="T3" fmla="*/ 110 h 398"/>
                  <a:gd name="T4" fmla="*/ 0 w 269"/>
                  <a:gd name="T5" fmla="*/ 397 h 398"/>
                  <a:gd name="T6" fmla="*/ 0 w 269"/>
                  <a:gd name="T7" fmla="*/ 287 h 398"/>
                  <a:gd name="T8" fmla="*/ 268 w 269"/>
                  <a:gd name="T9" fmla="*/ 0 h 398"/>
                  <a:gd name="T10" fmla="*/ 0 60000 65536"/>
                  <a:gd name="T11" fmla="*/ 0 60000 65536"/>
                  <a:gd name="T12" fmla="*/ 0 60000 65536"/>
                  <a:gd name="T13" fmla="*/ 0 60000 65536"/>
                  <a:gd name="T14" fmla="*/ 0 60000 65536"/>
                  <a:gd name="T15" fmla="*/ 0 w 269"/>
                  <a:gd name="T16" fmla="*/ 0 h 398"/>
                  <a:gd name="T17" fmla="*/ 269 w 269"/>
                  <a:gd name="T18" fmla="*/ 398 h 398"/>
                </a:gdLst>
                <a:ahLst/>
                <a:cxnLst>
                  <a:cxn ang="T10">
                    <a:pos x="T0" y="T1"/>
                  </a:cxn>
                  <a:cxn ang="T11">
                    <a:pos x="T2" y="T3"/>
                  </a:cxn>
                  <a:cxn ang="T12">
                    <a:pos x="T4" y="T5"/>
                  </a:cxn>
                  <a:cxn ang="T13">
                    <a:pos x="T6" y="T7"/>
                  </a:cxn>
                  <a:cxn ang="T14">
                    <a:pos x="T8" y="T9"/>
                  </a:cxn>
                </a:cxnLst>
                <a:rect l="T15" t="T16" r="T17" b="T18"/>
                <a:pathLst>
                  <a:path w="269" h="398">
                    <a:moveTo>
                      <a:pt x="268" y="0"/>
                    </a:moveTo>
                    <a:lnTo>
                      <a:pt x="268" y="110"/>
                    </a:lnTo>
                    <a:lnTo>
                      <a:pt x="0" y="397"/>
                    </a:lnTo>
                    <a:lnTo>
                      <a:pt x="0" y="287"/>
                    </a:lnTo>
                    <a:lnTo>
                      <a:pt x="268" y="0"/>
                    </a:lnTo>
                  </a:path>
                </a:pathLst>
              </a:custGeom>
              <a:solidFill>
                <a:schemeClr val="bg1"/>
              </a:solidFill>
              <a:ln w="12700" cap="rnd">
                <a:solidFill>
                  <a:schemeClr val="accent2"/>
                </a:solidFill>
                <a:round/>
                <a:headEnd/>
                <a:tailEnd/>
              </a:ln>
            </p:spPr>
            <p:txBody>
              <a:bodyPr/>
              <a:lstStyle/>
              <a:p>
                <a:endParaRPr lang="zh-CN" altLang="en-US"/>
              </a:p>
            </p:txBody>
          </p:sp>
        </p:grpSp>
        <p:grpSp>
          <p:nvGrpSpPr>
            <p:cNvPr id="183" name="Group 255">
              <a:extLst>
                <a:ext uri="{FF2B5EF4-FFF2-40B4-BE49-F238E27FC236}">
                  <a16:creationId xmlns:a16="http://schemas.microsoft.com/office/drawing/2014/main" id="{E32A2C65-988A-4E07-A91C-044944FC12D3}"/>
                </a:ext>
              </a:extLst>
            </p:cNvPr>
            <p:cNvGrpSpPr>
              <a:grpSpLocks/>
            </p:cNvGrpSpPr>
            <p:nvPr/>
          </p:nvGrpSpPr>
          <p:grpSpPr bwMode="auto">
            <a:xfrm>
              <a:off x="1520" y="2918"/>
              <a:ext cx="539" cy="700"/>
              <a:chOff x="1520" y="2918"/>
              <a:chExt cx="539" cy="700"/>
            </a:xfrm>
          </p:grpSpPr>
          <p:sp>
            <p:nvSpPr>
              <p:cNvPr id="253" name="AutoShape 256">
                <a:extLst>
                  <a:ext uri="{FF2B5EF4-FFF2-40B4-BE49-F238E27FC236}">
                    <a16:creationId xmlns:a16="http://schemas.microsoft.com/office/drawing/2014/main" id="{B3A62F27-13C5-448B-9AD0-611F54DFFEBA}"/>
                  </a:ext>
                </a:extLst>
              </p:cNvPr>
              <p:cNvSpPr>
                <a:spLocks noChangeArrowheads="1"/>
              </p:cNvSpPr>
              <p:nvPr/>
            </p:nvSpPr>
            <p:spPr bwMode="auto">
              <a:xfrm>
                <a:off x="1520" y="2921"/>
                <a:ext cx="538" cy="585"/>
              </a:xfrm>
              <a:prstGeom prst="diamond">
                <a:avLst/>
              </a:prstGeom>
              <a:solidFill>
                <a:schemeClr val="bg1"/>
              </a:solidFill>
              <a:ln w="12700">
                <a:solidFill>
                  <a:schemeClr val="accent2"/>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54" name="Freeform 257">
                <a:extLst>
                  <a:ext uri="{FF2B5EF4-FFF2-40B4-BE49-F238E27FC236}">
                    <a16:creationId xmlns:a16="http://schemas.microsoft.com/office/drawing/2014/main" id="{41680A8A-6973-4AE0-A699-5CCD0EBD088C}"/>
                  </a:ext>
                </a:extLst>
              </p:cNvPr>
              <p:cNvSpPr>
                <a:spLocks/>
              </p:cNvSpPr>
              <p:nvPr/>
            </p:nvSpPr>
            <p:spPr bwMode="auto">
              <a:xfrm>
                <a:off x="1522" y="2918"/>
                <a:ext cx="268" cy="400"/>
              </a:xfrm>
              <a:custGeom>
                <a:avLst/>
                <a:gdLst>
                  <a:gd name="T0" fmla="*/ 0 w 268"/>
                  <a:gd name="T1" fmla="*/ 399 h 400"/>
                  <a:gd name="T2" fmla="*/ 0 w 268"/>
                  <a:gd name="T3" fmla="*/ 288 h 400"/>
                  <a:gd name="T4" fmla="*/ 267 w 268"/>
                  <a:gd name="T5" fmla="*/ 0 h 400"/>
                  <a:gd name="T6" fmla="*/ 267 w 268"/>
                  <a:gd name="T7" fmla="*/ 111 h 400"/>
                  <a:gd name="T8" fmla="*/ 0 w 268"/>
                  <a:gd name="T9" fmla="*/ 399 h 400"/>
                  <a:gd name="T10" fmla="*/ 0 60000 65536"/>
                  <a:gd name="T11" fmla="*/ 0 60000 65536"/>
                  <a:gd name="T12" fmla="*/ 0 60000 65536"/>
                  <a:gd name="T13" fmla="*/ 0 60000 65536"/>
                  <a:gd name="T14" fmla="*/ 0 60000 65536"/>
                  <a:gd name="T15" fmla="*/ 0 w 268"/>
                  <a:gd name="T16" fmla="*/ 0 h 400"/>
                  <a:gd name="T17" fmla="*/ 268 w 268"/>
                  <a:gd name="T18" fmla="*/ 400 h 400"/>
                </a:gdLst>
                <a:ahLst/>
                <a:cxnLst>
                  <a:cxn ang="T10">
                    <a:pos x="T0" y="T1"/>
                  </a:cxn>
                  <a:cxn ang="T11">
                    <a:pos x="T2" y="T3"/>
                  </a:cxn>
                  <a:cxn ang="T12">
                    <a:pos x="T4" y="T5"/>
                  </a:cxn>
                  <a:cxn ang="T13">
                    <a:pos x="T6" y="T7"/>
                  </a:cxn>
                  <a:cxn ang="T14">
                    <a:pos x="T8" y="T9"/>
                  </a:cxn>
                </a:cxnLst>
                <a:rect l="T15" t="T16" r="T17" b="T18"/>
                <a:pathLst>
                  <a:path w="268" h="400">
                    <a:moveTo>
                      <a:pt x="0" y="399"/>
                    </a:moveTo>
                    <a:lnTo>
                      <a:pt x="0" y="288"/>
                    </a:lnTo>
                    <a:lnTo>
                      <a:pt x="267" y="0"/>
                    </a:lnTo>
                    <a:lnTo>
                      <a:pt x="267" y="111"/>
                    </a:lnTo>
                    <a:lnTo>
                      <a:pt x="0" y="399"/>
                    </a:lnTo>
                  </a:path>
                </a:pathLst>
              </a:custGeom>
              <a:solidFill>
                <a:schemeClr val="bg1"/>
              </a:solidFill>
              <a:ln w="12700" cap="rnd">
                <a:solidFill>
                  <a:schemeClr val="accent2"/>
                </a:solidFill>
                <a:round/>
                <a:headEnd/>
                <a:tailEnd/>
              </a:ln>
            </p:spPr>
            <p:txBody>
              <a:bodyPr/>
              <a:lstStyle/>
              <a:p>
                <a:endParaRPr lang="zh-CN" altLang="en-US"/>
              </a:p>
            </p:txBody>
          </p:sp>
          <p:sp>
            <p:nvSpPr>
              <p:cNvPr id="255" name="Freeform 258">
                <a:extLst>
                  <a:ext uri="{FF2B5EF4-FFF2-40B4-BE49-F238E27FC236}">
                    <a16:creationId xmlns:a16="http://schemas.microsoft.com/office/drawing/2014/main" id="{179D065D-0D63-4E84-9E3C-ED7EA5F879C4}"/>
                  </a:ext>
                </a:extLst>
              </p:cNvPr>
              <p:cNvSpPr>
                <a:spLocks/>
              </p:cNvSpPr>
              <p:nvPr/>
            </p:nvSpPr>
            <p:spPr bwMode="auto">
              <a:xfrm>
                <a:off x="1793" y="2921"/>
                <a:ext cx="266" cy="400"/>
              </a:xfrm>
              <a:custGeom>
                <a:avLst/>
                <a:gdLst>
                  <a:gd name="T0" fmla="*/ 265 w 266"/>
                  <a:gd name="T1" fmla="*/ 399 h 400"/>
                  <a:gd name="T2" fmla="*/ 265 w 266"/>
                  <a:gd name="T3" fmla="*/ 288 h 400"/>
                  <a:gd name="T4" fmla="*/ 0 w 266"/>
                  <a:gd name="T5" fmla="*/ 0 h 400"/>
                  <a:gd name="T6" fmla="*/ 0 w 266"/>
                  <a:gd name="T7" fmla="*/ 111 h 400"/>
                  <a:gd name="T8" fmla="*/ 265 w 266"/>
                  <a:gd name="T9" fmla="*/ 399 h 400"/>
                  <a:gd name="T10" fmla="*/ 0 60000 65536"/>
                  <a:gd name="T11" fmla="*/ 0 60000 65536"/>
                  <a:gd name="T12" fmla="*/ 0 60000 65536"/>
                  <a:gd name="T13" fmla="*/ 0 60000 65536"/>
                  <a:gd name="T14" fmla="*/ 0 60000 65536"/>
                  <a:gd name="T15" fmla="*/ 0 w 266"/>
                  <a:gd name="T16" fmla="*/ 0 h 400"/>
                  <a:gd name="T17" fmla="*/ 266 w 266"/>
                  <a:gd name="T18" fmla="*/ 400 h 400"/>
                </a:gdLst>
                <a:ahLst/>
                <a:cxnLst>
                  <a:cxn ang="T10">
                    <a:pos x="T0" y="T1"/>
                  </a:cxn>
                  <a:cxn ang="T11">
                    <a:pos x="T2" y="T3"/>
                  </a:cxn>
                  <a:cxn ang="T12">
                    <a:pos x="T4" y="T5"/>
                  </a:cxn>
                  <a:cxn ang="T13">
                    <a:pos x="T6" y="T7"/>
                  </a:cxn>
                  <a:cxn ang="T14">
                    <a:pos x="T8" y="T9"/>
                  </a:cxn>
                </a:cxnLst>
                <a:rect l="T15" t="T16" r="T17" b="T18"/>
                <a:pathLst>
                  <a:path w="266" h="400">
                    <a:moveTo>
                      <a:pt x="265" y="399"/>
                    </a:moveTo>
                    <a:lnTo>
                      <a:pt x="265" y="288"/>
                    </a:lnTo>
                    <a:lnTo>
                      <a:pt x="0" y="0"/>
                    </a:lnTo>
                    <a:lnTo>
                      <a:pt x="0" y="111"/>
                    </a:lnTo>
                    <a:lnTo>
                      <a:pt x="265" y="399"/>
                    </a:lnTo>
                  </a:path>
                </a:pathLst>
              </a:custGeom>
              <a:solidFill>
                <a:schemeClr val="bg1"/>
              </a:solidFill>
              <a:ln w="12700" cap="rnd">
                <a:solidFill>
                  <a:schemeClr val="accent2"/>
                </a:solidFill>
                <a:round/>
                <a:headEnd/>
                <a:tailEnd/>
              </a:ln>
            </p:spPr>
            <p:txBody>
              <a:bodyPr/>
              <a:lstStyle/>
              <a:p>
                <a:endParaRPr lang="zh-CN" altLang="en-US"/>
              </a:p>
            </p:txBody>
          </p:sp>
          <p:sp>
            <p:nvSpPr>
              <p:cNvPr id="256" name="Freeform 259">
                <a:extLst>
                  <a:ext uri="{FF2B5EF4-FFF2-40B4-BE49-F238E27FC236}">
                    <a16:creationId xmlns:a16="http://schemas.microsoft.com/office/drawing/2014/main" id="{9FED4300-B25C-421B-A6D0-CBE4C1A2E3A0}"/>
                  </a:ext>
                </a:extLst>
              </p:cNvPr>
              <p:cNvSpPr>
                <a:spLocks/>
              </p:cNvSpPr>
              <p:nvPr/>
            </p:nvSpPr>
            <p:spPr bwMode="auto">
              <a:xfrm>
                <a:off x="1522" y="3217"/>
                <a:ext cx="268" cy="399"/>
              </a:xfrm>
              <a:custGeom>
                <a:avLst/>
                <a:gdLst>
                  <a:gd name="T0" fmla="*/ 0 w 268"/>
                  <a:gd name="T1" fmla="*/ 0 h 399"/>
                  <a:gd name="T2" fmla="*/ 0 w 268"/>
                  <a:gd name="T3" fmla="*/ 111 h 399"/>
                  <a:gd name="T4" fmla="*/ 267 w 268"/>
                  <a:gd name="T5" fmla="*/ 398 h 399"/>
                  <a:gd name="T6" fmla="*/ 267 w 268"/>
                  <a:gd name="T7" fmla="*/ 287 h 399"/>
                  <a:gd name="T8" fmla="*/ 0 w 268"/>
                  <a:gd name="T9" fmla="*/ 0 h 399"/>
                  <a:gd name="T10" fmla="*/ 0 60000 65536"/>
                  <a:gd name="T11" fmla="*/ 0 60000 65536"/>
                  <a:gd name="T12" fmla="*/ 0 60000 65536"/>
                  <a:gd name="T13" fmla="*/ 0 60000 65536"/>
                  <a:gd name="T14" fmla="*/ 0 60000 65536"/>
                  <a:gd name="T15" fmla="*/ 0 w 268"/>
                  <a:gd name="T16" fmla="*/ 0 h 399"/>
                  <a:gd name="T17" fmla="*/ 268 w 268"/>
                  <a:gd name="T18" fmla="*/ 399 h 399"/>
                </a:gdLst>
                <a:ahLst/>
                <a:cxnLst>
                  <a:cxn ang="T10">
                    <a:pos x="T0" y="T1"/>
                  </a:cxn>
                  <a:cxn ang="T11">
                    <a:pos x="T2" y="T3"/>
                  </a:cxn>
                  <a:cxn ang="T12">
                    <a:pos x="T4" y="T5"/>
                  </a:cxn>
                  <a:cxn ang="T13">
                    <a:pos x="T6" y="T7"/>
                  </a:cxn>
                  <a:cxn ang="T14">
                    <a:pos x="T8" y="T9"/>
                  </a:cxn>
                </a:cxnLst>
                <a:rect l="T15" t="T16" r="T17" b="T18"/>
                <a:pathLst>
                  <a:path w="268" h="399">
                    <a:moveTo>
                      <a:pt x="0" y="0"/>
                    </a:moveTo>
                    <a:lnTo>
                      <a:pt x="0" y="111"/>
                    </a:lnTo>
                    <a:lnTo>
                      <a:pt x="267" y="398"/>
                    </a:lnTo>
                    <a:lnTo>
                      <a:pt x="267" y="287"/>
                    </a:lnTo>
                    <a:lnTo>
                      <a:pt x="0" y="0"/>
                    </a:lnTo>
                  </a:path>
                </a:pathLst>
              </a:custGeom>
              <a:solidFill>
                <a:schemeClr val="bg1"/>
              </a:solidFill>
              <a:ln w="12700" cap="rnd">
                <a:solidFill>
                  <a:schemeClr val="accent2"/>
                </a:solidFill>
                <a:round/>
                <a:headEnd/>
                <a:tailEnd/>
              </a:ln>
            </p:spPr>
            <p:txBody>
              <a:bodyPr/>
              <a:lstStyle/>
              <a:p>
                <a:endParaRPr lang="zh-CN" altLang="en-US"/>
              </a:p>
            </p:txBody>
          </p:sp>
          <p:sp>
            <p:nvSpPr>
              <p:cNvPr id="257" name="Freeform 260">
                <a:extLst>
                  <a:ext uri="{FF2B5EF4-FFF2-40B4-BE49-F238E27FC236}">
                    <a16:creationId xmlns:a16="http://schemas.microsoft.com/office/drawing/2014/main" id="{999FCC90-75A6-4E4B-A887-F1E13672B59C}"/>
                  </a:ext>
                </a:extLst>
              </p:cNvPr>
              <p:cNvSpPr>
                <a:spLocks/>
              </p:cNvSpPr>
              <p:nvPr/>
            </p:nvSpPr>
            <p:spPr bwMode="auto">
              <a:xfrm>
                <a:off x="1793" y="3218"/>
                <a:ext cx="266" cy="400"/>
              </a:xfrm>
              <a:custGeom>
                <a:avLst/>
                <a:gdLst>
                  <a:gd name="T0" fmla="*/ 265 w 266"/>
                  <a:gd name="T1" fmla="*/ 0 h 400"/>
                  <a:gd name="T2" fmla="*/ 265 w 266"/>
                  <a:gd name="T3" fmla="*/ 111 h 400"/>
                  <a:gd name="T4" fmla="*/ 0 w 266"/>
                  <a:gd name="T5" fmla="*/ 399 h 400"/>
                  <a:gd name="T6" fmla="*/ 0 w 266"/>
                  <a:gd name="T7" fmla="*/ 288 h 400"/>
                  <a:gd name="T8" fmla="*/ 265 w 266"/>
                  <a:gd name="T9" fmla="*/ 0 h 400"/>
                  <a:gd name="T10" fmla="*/ 0 60000 65536"/>
                  <a:gd name="T11" fmla="*/ 0 60000 65536"/>
                  <a:gd name="T12" fmla="*/ 0 60000 65536"/>
                  <a:gd name="T13" fmla="*/ 0 60000 65536"/>
                  <a:gd name="T14" fmla="*/ 0 60000 65536"/>
                  <a:gd name="T15" fmla="*/ 0 w 266"/>
                  <a:gd name="T16" fmla="*/ 0 h 400"/>
                  <a:gd name="T17" fmla="*/ 266 w 266"/>
                  <a:gd name="T18" fmla="*/ 400 h 400"/>
                </a:gdLst>
                <a:ahLst/>
                <a:cxnLst>
                  <a:cxn ang="T10">
                    <a:pos x="T0" y="T1"/>
                  </a:cxn>
                  <a:cxn ang="T11">
                    <a:pos x="T2" y="T3"/>
                  </a:cxn>
                  <a:cxn ang="T12">
                    <a:pos x="T4" y="T5"/>
                  </a:cxn>
                  <a:cxn ang="T13">
                    <a:pos x="T6" y="T7"/>
                  </a:cxn>
                  <a:cxn ang="T14">
                    <a:pos x="T8" y="T9"/>
                  </a:cxn>
                </a:cxnLst>
                <a:rect l="T15" t="T16" r="T17" b="T18"/>
                <a:pathLst>
                  <a:path w="266" h="400">
                    <a:moveTo>
                      <a:pt x="265" y="0"/>
                    </a:moveTo>
                    <a:lnTo>
                      <a:pt x="265" y="111"/>
                    </a:lnTo>
                    <a:lnTo>
                      <a:pt x="0" y="399"/>
                    </a:lnTo>
                    <a:lnTo>
                      <a:pt x="0" y="288"/>
                    </a:lnTo>
                    <a:lnTo>
                      <a:pt x="265" y="0"/>
                    </a:lnTo>
                  </a:path>
                </a:pathLst>
              </a:custGeom>
              <a:solidFill>
                <a:schemeClr val="bg1"/>
              </a:solidFill>
              <a:ln w="12700" cap="rnd">
                <a:solidFill>
                  <a:schemeClr val="accent2"/>
                </a:solidFill>
                <a:round/>
                <a:headEnd/>
                <a:tailEnd/>
              </a:ln>
            </p:spPr>
            <p:txBody>
              <a:bodyPr/>
              <a:lstStyle/>
              <a:p>
                <a:endParaRPr lang="zh-CN" altLang="en-US"/>
              </a:p>
            </p:txBody>
          </p:sp>
        </p:grpSp>
        <p:grpSp>
          <p:nvGrpSpPr>
            <p:cNvPr id="184" name="Group 261">
              <a:extLst>
                <a:ext uri="{FF2B5EF4-FFF2-40B4-BE49-F238E27FC236}">
                  <a16:creationId xmlns:a16="http://schemas.microsoft.com/office/drawing/2014/main" id="{496A4E61-33A2-41E8-9F69-A4AA8C682A55}"/>
                </a:ext>
              </a:extLst>
            </p:cNvPr>
            <p:cNvGrpSpPr>
              <a:grpSpLocks/>
            </p:cNvGrpSpPr>
            <p:nvPr/>
          </p:nvGrpSpPr>
          <p:grpSpPr bwMode="auto">
            <a:xfrm>
              <a:off x="1777" y="3199"/>
              <a:ext cx="541" cy="699"/>
              <a:chOff x="1777" y="3199"/>
              <a:chExt cx="541" cy="699"/>
            </a:xfrm>
          </p:grpSpPr>
          <p:sp>
            <p:nvSpPr>
              <p:cNvPr id="248" name="AutoShape 262">
                <a:extLst>
                  <a:ext uri="{FF2B5EF4-FFF2-40B4-BE49-F238E27FC236}">
                    <a16:creationId xmlns:a16="http://schemas.microsoft.com/office/drawing/2014/main" id="{C79A8F86-4426-470A-B76E-410169F3253C}"/>
                  </a:ext>
                </a:extLst>
              </p:cNvPr>
              <p:cNvSpPr>
                <a:spLocks noChangeArrowheads="1"/>
              </p:cNvSpPr>
              <p:nvPr/>
            </p:nvSpPr>
            <p:spPr bwMode="auto">
              <a:xfrm>
                <a:off x="1777" y="3201"/>
                <a:ext cx="540" cy="582"/>
              </a:xfrm>
              <a:prstGeom prst="diamond">
                <a:avLst/>
              </a:prstGeom>
              <a:solidFill>
                <a:schemeClr val="bg1"/>
              </a:solidFill>
              <a:ln w="12700">
                <a:solidFill>
                  <a:schemeClr val="accent2"/>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49" name="Freeform 263">
                <a:extLst>
                  <a:ext uri="{FF2B5EF4-FFF2-40B4-BE49-F238E27FC236}">
                    <a16:creationId xmlns:a16="http://schemas.microsoft.com/office/drawing/2014/main" id="{0C7CB4CD-2A8B-472C-9BEB-FBF744DB6527}"/>
                  </a:ext>
                </a:extLst>
              </p:cNvPr>
              <p:cNvSpPr>
                <a:spLocks/>
              </p:cNvSpPr>
              <p:nvPr/>
            </p:nvSpPr>
            <p:spPr bwMode="auto">
              <a:xfrm>
                <a:off x="1781" y="3199"/>
                <a:ext cx="267" cy="400"/>
              </a:xfrm>
              <a:custGeom>
                <a:avLst/>
                <a:gdLst>
                  <a:gd name="T0" fmla="*/ 0 w 267"/>
                  <a:gd name="T1" fmla="*/ 399 h 400"/>
                  <a:gd name="T2" fmla="*/ 0 w 267"/>
                  <a:gd name="T3" fmla="*/ 288 h 400"/>
                  <a:gd name="T4" fmla="*/ 266 w 267"/>
                  <a:gd name="T5" fmla="*/ 0 h 400"/>
                  <a:gd name="T6" fmla="*/ 266 w 267"/>
                  <a:gd name="T7" fmla="*/ 111 h 400"/>
                  <a:gd name="T8" fmla="*/ 0 w 267"/>
                  <a:gd name="T9" fmla="*/ 399 h 400"/>
                  <a:gd name="T10" fmla="*/ 0 60000 65536"/>
                  <a:gd name="T11" fmla="*/ 0 60000 65536"/>
                  <a:gd name="T12" fmla="*/ 0 60000 65536"/>
                  <a:gd name="T13" fmla="*/ 0 60000 65536"/>
                  <a:gd name="T14" fmla="*/ 0 60000 65536"/>
                  <a:gd name="T15" fmla="*/ 0 w 267"/>
                  <a:gd name="T16" fmla="*/ 0 h 400"/>
                  <a:gd name="T17" fmla="*/ 267 w 267"/>
                  <a:gd name="T18" fmla="*/ 400 h 400"/>
                </a:gdLst>
                <a:ahLst/>
                <a:cxnLst>
                  <a:cxn ang="T10">
                    <a:pos x="T0" y="T1"/>
                  </a:cxn>
                  <a:cxn ang="T11">
                    <a:pos x="T2" y="T3"/>
                  </a:cxn>
                  <a:cxn ang="T12">
                    <a:pos x="T4" y="T5"/>
                  </a:cxn>
                  <a:cxn ang="T13">
                    <a:pos x="T6" y="T7"/>
                  </a:cxn>
                  <a:cxn ang="T14">
                    <a:pos x="T8" y="T9"/>
                  </a:cxn>
                </a:cxnLst>
                <a:rect l="T15" t="T16" r="T17" b="T18"/>
                <a:pathLst>
                  <a:path w="267" h="400">
                    <a:moveTo>
                      <a:pt x="0" y="399"/>
                    </a:moveTo>
                    <a:lnTo>
                      <a:pt x="0" y="288"/>
                    </a:lnTo>
                    <a:lnTo>
                      <a:pt x="266" y="0"/>
                    </a:lnTo>
                    <a:lnTo>
                      <a:pt x="266" y="111"/>
                    </a:lnTo>
                    <a:lnTo>
                      <a:pt x="0" y="399"/>
                    </a:lnTo>
                  </a:path>
                </a:pathLst>
              </a:custGeom>
              <a:solidFill>
                <a:schemeClr val="bg1"/>
              </a:solidFill>
              <a:ln w="12700" cap="rnd">
                <a:solidFill>
                  <a:schemeClr val="accent2"/>
                </a:solidFill>
                <a:round/>
                <a:headEnd/>
                <a:tailEnd/>
              </a:ln>
            </p:spPr>
            <p:txBody>
              <a:bodyPr/>
              <a:lstStyle/>
              <a:p>
                <a:endParaRPr lang="zh-CN" altLang="en-US"/>
              </a:p>
            </p:txBody>
          </p:sp>
          <p:sp>
            <p:nvSpPr>
              <p:cNvPr id="250" name="Freeform 264">
                <a:extLst>
                  <a:ext uri="{FF2B5EF4-FFF2-40B4-BE49-F238E27FC236}">
                    <a16:creationId xmlns:a16="http://schemas.microsoft.com/office/drawing/2014/main" id="{FB647A1A-4D85-49DE-AF40-73AC0811FC04}"/>
                  </a:ext>
                </a:extLst>
              </p:cNvPr>
              <p:cNvSpPr>
                <a:spLocks/>
              </p:cNvSpPr>
              <p:nvPr/>
            </p:nvSpPr>
            <p:spPr bwMode="auto">
              <a:xfrm>
                <a:off x="2051" y="3201"/>
                <a:ext cx="267" cy="401"/>
              </a:xfrm>
              <a:custGeom>
                <a:avLst/>
                <a:gdLst>
                  <a:gd name="T0" fmla="*/ 266 w 267"/>
                  <a:gd name="T1" fmla="*/ 400 h 401"/>
                  <a:gd name="T2" fmla="*/ 266 w 267"/>
                  <a:gd name="T3" fmla="*/ 289 h 401"/>
                  <a:gd name="T4" fmla="*/ 0 w 267"/>
                  <a:gd name="T5" fmla="*/ 0 h 401"/>
                  <a:gd name="T6" fmla="*/ 0 w 267"/>
                  <a:gd name="T7" fmla="*/ 111 h 401"/>
                  <a:gd name="T8" fmla="*/ 266 w 267"/>
                  <a:gd name="T9" fmla="*/ 400 h 401"/>
                  <a:gd name="T10" fmla="*/ 0 60000 65536"/>
                  <a:gd name="T11" fmla="*/ 0 60000 65536"/>
                  <a:gd name="T12" fmla="*/ 0 60000 65536"/>
                  <a:gd name="T13" fmla="*/ 0 60000 65536"/>
                  <a:gd name="T14" fmla="*/ 0 60000 65536"/>
                  <a:gd name="T15" fmla="*/ 0 w 267"/>
                  <a:gd name="T16" fmla="*/ 0 h 401"/>
                  <a:gd name="T17" fmla="*/ 267 w 267"/>
                  <a:gd name="T18" fmla="*/ 401 h 401"/>
                </a:gdLst>
                <a:ahLst/>
                <a:cxnLst>
                  <a:cxn ang="T10">
                    <a:pos x="T0" y="T1"/>
                  </a:cxn>
                  <a:cxn ang="T11">
                    <a:pos x="T2" y="T3"/>
                  </a:cxn>
                  <a:cxn ang="T12">
                    <a:pos x="T4" y="T5"/>
                  </a:cxn>
                  <a:cxn ang="T13">
                    <a:pos x="T6" y="T7"/>
                  </a:cxn>
                  <a:cxn ang="T14">
                    <a:pos x="T8" y="T9"/>
                  </a:cxn>
                </a:cxnLst>
                <a:rect l="T15" t="T16" r="T17" b="T18"/>
                <a:pathLst>
                  <a:path w="267" h="401">
                    <a:moveTo>
                      <a:pt x="266" y="400"/>
                    </a:moveTo>
                    <a:lnTo>
                      <a:pt x="266" y="289"/>
                    </a:lnTo>
                    <a:lnTo>
                      <a:pt x="0" y="0"/>
                    </a:lnTo>
                    <a:lnTo>
                      <a:pt x="0" y="111"/>
                    </a:lnTo>
                    <a:lnTo>
                      <a:pt x="266" y="400"/>
                    </a:lnTo>
                  </a:path>
                </a:pathLst>
              </a:custGeom>
              <a:solidFill>
                <a:schemeClr val="bg1"/>
              </a:solidFill>
              <a:ln w="12700" cap="rnd">
                <a:solidFill>
                  <a:schemeClr val="accent2"/>
                </a:solidFill>
                <a:round/>
                <a:headEnd/>
                <a:tailEnd/>
              </a:ln>
            </p:spPr>
            <p:txBody>
              <a:bodyPr/>
              <a:lstStyle/>
              <a:p>
                <a:endParaRPr lang="zh-CN" altLang="en-US"/>
              </a:p>
            </p:txBody>
          </p:sp>
          <p:sp>
            <p:nvSpPr>
              <p:cNvPr id="251" name="Freeform 265">
                <a:extLst>
                  <a:ext uri="{FF2B5EF4-FFF2-40B4-BE49-F238E27FC236}">
                    <a16:creationId xmlns:a16="http://schemas.microsoft.com/office/drawing/2014/main" id="{A8E4ACD3-6C41-452B-B909-674038E720CF}"/>
                  </a:ext>
                </a:extLst>
              </p:cNvPr>
              <p:cNvSpPr>
                <a:spLocks/>
              </p:cNvSpPr>
              <p:nvPr/>
            </p:nvSpPr>
            <p:spPr bwMode="auto">
              <a:xfrm>
                <a:off x="1781" y="3496"/>
                <a:ext cx="267" cy="400"/>
              </a:xfrm>
              <a:custGeom>
                <a:avLst/>
                <a:gdLst>
                  <a:gd name="T0" fmla="*/ 0 w 267"/>
                  <a:gd name="T1" fmla="*/ 0 h 400"/>
                  <a:gd name="T2" fmla="*/ 0 w 267"/>
                  <a:gd name="T3" fmla="*/ 111 h 400"/>
                  <a:gd name="T4" fmla="*/ 266 w 267"/>
                  <a:gd name="T5" fmla="*/ 399 h 400"/>
                  <a:gd name="T6" fmla="*/ 266 w 267"/>
                  <a:gd name="T7" fmla="*/ 288 h 400"/>
                  <a:gd name="T8" fmla="*/ 0 w 267"/>
                  <a:gd name="T9" fmla="*/ 0 h 400"/>
                  <a:gd name="T10" fmla="*/ 0 60000 65536"/>
                  <a:gd name="T11" fmla="*/ 0 60000 65536"/>
                  <a:gd name="T12" fmla="*/ 0 60000 65536"/>
                  <a:gd name="T13" fmla="*/ 0 60000 65536"/>
                  <a:gd name="T14" fmla="*/ 0 60000 65536"/>
                  <a:gd name="T15" fmla="*/ 0 w 267"/>
                  <a:gd name="T16" fmla="*/ 0 h 400"/>
                  <a:gd name="T17" fmla="*/ 267 w 267"/>
                  <a:gd name="T18" fmla="*/ 400 h 400"/>
                </a:gdLst>
                <a:ahLst/>
                <a:cxnLst>
                  <a:cxn ang="T10">
                    <a:pos x="T0" y="T1"/>
                  </a:cxn>
                  <a:cxn ang="T11">
                    <a:pos x="T2" y="T3"/>
                  </a:cxn>
                  <a:cxn ang="T12">
                    <a:pos x="T4" y="T5"/>
                  </a:cxn>
                  <a:cxn ang="T13">
                    <a:pos x="T6" y="T7"/>
                  </a:cxn>
                  <a:cxn ang="T14">
                    <a:pos x="T8" y="T9"/>
                  </a:cxn>
                </a:cxnLst>
                <a:rect l="T15" t="T16" r="T17" b="T18"/>
                <a:pathLst>
                  <a:path w="267" h="400">
                    <a:moveTo>
                      <a:pt x="0" y="0"/>
                    </a:moveTo>
                    <a:lnTo>
                      <a:pt x="0" y="111"/>
                    </a:lnTo>
                    <a:lnTo>
                      <a:pt x="266" y="399"/>
                    </a:lnTo>
                    <a:lnTo>
                      <a:pt x="266" y="288"/>
                    </a:lnTo>
                    <a:lnTo>
                      <a:pt x="0" y="0"/>
                    </a:lnTo>
                  </a:path>
                </a:pathLst>
              </a:custGeom>
              <a:solidFill>
                <a:schemeClr val="bg1"/>
              </a:solidFill>
              <a:ln w="12700" cap="rnd">
                <a:solidFill>
                  <a:schemeClr val="accent2"/>
                </a:solidFill>
                <a:round/>
                <a:headEnd/>
                <a:tailEnd/>
              </a:ln>
            </p:spPr>
            <p:txBody>
              <a:bodyPr/>
              <a:lstStyle/>
              <a:p>
                <a:endParaRPr lang="zh-CN" altLang="en-US"/>
              </a:p>
            </p:txBody>
          </p:sp>
          <p:sp>
            <p:nvSpPr>
              <p:cNvPr id="252" name="Freeform 266">
                <a:extLst>
                  <a:ext uri="{FF2B5EF4-FFF2-40B4-BE49-F238E27FC236}">
                    <a16:creationId xmlns:a16="http://schemas.microsoft.com/office/drawing/2014/main" id="{1CAD8FCF-80A1-4B49-A64A-4282494168B5}"/>
                  </a:ext>
                </a:extLst>
              </p:cNvPr>
              <p:cNvSpPr>
                <a:spLocks/>
              </p:cNvSpPr>
              <p:nvPr/>
            </p:nvSpPr>
            <p:spPr bwMode="auto">
              <a:xfrm>
                <a:off x="2051" y="3498"/>
                <a:ext cx="267" cy="400"/>
              </a:xfrm>
              <a:custGeom>
                <a:avLst/>
                <a:gdLst>
                  <a:gd name="T0" fmla="*/ 266 w 267"/>
                  <a:gd name="T1" fmla="*/ 0 h 400"/>
                  <a:gd name="T2" fmla="*/ 266 w 267"/>
                  <a:gd name="T3" fmla="*/ 111 h 400"/>
                  <a:gd name="T4" fmla="*/ 0 w 267"/>
                  <a:gd name="T5" fmla="*/ 399 h 400"/>
                  <a:gd name="T6" fmla="*/ 0 w 267"/>
                  <a:gd name="T7" fmla="*/ 288 h 400"/>
                  <a:gd name="T8" fmla="*/ 266 w 267"/>
                  <a:gd name="T9" fmla="*/ 0 h 400"/>
                  <a:gd name="T10" fmla="*/ 0 60000 65536"/>
                  <a:gd name="T11" fmla="*/ 0 60000 65536"/>
                  <a:gd name="T12" fmla="*/ 0 60000 65536"/>
                  <a:gd name="T13" fmla="*/ 0 60000 65536"/>
                  <a:gd name="T14" fmla="*/ 0 60000 65536"/>
                  <a:gd name="T15" fmla="*/ 0 w 267"/>
                  <a:gd name="T16" fmla="*/ 0 h 400"/>
                  <a:gd name="T17" fmla="*/ 267 w 267"/>
                  <a:gd name="T18" fmla="*/ 400 h 400"/>
                </a:gdLst>
                <a:ahLst/>
                <a:cxnLst>
                  <a:cxn ang="T10">
                    <a:pos x="T0" y="T1"/>
                  </a:cxn>
                  <a:cxn ang="T11">
                    <a:pos x="T2" y="T3"/>
                  </a:cxn>
                  <a:cxn ang="T12">
                    <a:pos x="T4" y="T5"/>
                  </a:cxn>
                  <a:cxn ang="T13">
                    <a:pos x="T6" y="T7"/>
                  </a:cxn>
                  <a:cxn ang="T14">
                    <a:pos x="T8" y="T9"/>
                  </a:cxn>
                </a:cxnLst>
                <a:rect l="T15" t="T16" r="T17" b="T18"/>
                <a:pathLst>
                  <a:path w="267" h="400">
                    <a:moveTo>
                      <a:pt x="266" y="0"/>
                    </a:moveTo>
                    <a:lnTo>
                      <a:pt x="266" y="111"/>
                    </a:lnTo>
                    <a:lnTo>
                      <a:pt x="0" y="399"/>
                    </a:lnTo>
                    <a:lnTo>
                      <a:pt x="0" y="288"/>
                    </a:lnTo>
                    <a:lnTo>
                      <a:pt x="266" y="0"/>
                    </a:lnTo>
                  </a:path>
                </a:pathLst>
              </a:custGeom>
              <a:solidFill>
                <a:schemeClr val="bg1"/>
              </a:solidFill>
              <a:ln w="12700" cap="rnd">
                <a:solidFill>
                  <a:schemeClr val="accent2"/>
                </a:solidFill>
                <a:round/>
                <a:headEnd/>
                <a:tailEnd/>
              </a:ln>
            </p:spPr>
            <p:txBody>
              <a:bodyPr/>
              <a:lstStyle/>
              <a:p>
                <a:endParaRPr lang="zh-CN" altLang="en-US"/>
              </a:p>
            </p:txBody>
          </p:sp>
        </p:grpSp>
        <p:grpSp>
          <p:nvGrpSpPr>
            <p:cNvPr id="185" name="Group 267">
              <a:extLst>
                <a:ext uri="{FF2B5EF4-FFF2-40B4-BE49-F238E27FC236}">
                  <a16:creationId xmlns:a16="http://schemas.microsoft.com/office/drawing/2014/main" id="{7BA18556-C0B1-42CB-B50C-DCB0E6BD87CE}"/>
                </a:ext>
              </a:extLst>
            </p:cNvPr>
            <p:cNvGrpSpPr>
              <a:grpSpLocks/>
            </p:cNvGrpSpPr>
            <p:nvPr/>
          </p:nvGrpSpPr>
          <p:grpSpPr bwMode="auto">
            <a:xfrm>
              <a:off x="2854" y="874"/>
              <a:ext cx="538" cy="698"/>
              <a:chOff x="2854" y="874"/>
              <a:chExt cx="538" cy="698"/>
            </a:xfrm>
          </p:grpSpPr>
          <p:sp>
            <p:nvSpPr>
              <p:cNvPr id="244" name="AutoShape 268">
                <a:extLst>
                  <a:ext uri="{FF2B5EF4-FFF2-40B4-BE49-F238E27FC236}">
                    <a16:creationId xmlns:a16="http://schemas.microsoft.com/office/drawing/2014/main" id="{35027115-F6EE-4C63-8CC8-0B10A4618170}"/>
                  </a:ext>
                </a:extLst>
              </p:cNvPr>
              <p:cNvSpPr>
                <a:spLocks noChangeArrowheads="1"/>
              </p:cNvSpPr>
              <p:nvPr/>
            </p:nvSpPr>
            <p:spPr bwMode="auto">
              <a:xfrm>
                <a:off x="2854" y="876"/>
                <a:ext cx="537" cy="583"/>
              </a:xfrm>
              <a:prstGeom prst="diamond">
                <a:avLst/>
              </a:prstGeom>
              <a:solidFill>
                <a:schemeClr val="bg1"/>
              </a:solidFill>
              <a:ln w="12700">
                <a:solidFill>
                  <a:schemeClr val="accent2"/>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45" name="Freeform 269">
                <a:extLst>
                  <a:ext uri="{FF2B5EF4-FFF2-40B4-BE49-F238E27FC236}">
                    <a16:creationId xmlns:a16="http://schemas.microsoft.com/office/drawing/2014/main" id="{2ED5C33F-CF38-4174-B3CA-83863A1C8F2C}"/>
                  </a:ext>
                </a:extLst>
              </p:cNvPr>
              <p:cNvSpPr>
                <a:spLocks/>
              </p:cNvSpPr>
              <p:nvPr/>
            </p:nvSpPr>
            <p:spPr bwMode="auto">
              <a:xfrm>
                <a:off x="2855" y="874"/>
                <a:ext cx="269" cy="399"/>
              </a:xfrm>
              <a:custGeom>
                <a:avLst/>
                <a:gdLst>
                  <a:gd name="T0" fmla="*/ 0 w 269"/>
                  <a:gd name="T1" fmla="*/ 398 h 399"/>
                  <a:gd name="T2" fmla="*/ 0 w 269"/>
                  <a:gd name="T3" fmla="*/ 287 h 399"/>
                  <a:gd name="T4" fmla="*/ 268 w 269"/>
                  <a:gd name="T5" fmla="*/ 0 h 399"/>
                  <a:gd name="T6" fmla="*/ 268 w 269"/>
                  <a:gd name="T7" fmla="*/ 111 h 399"/>
                  <a:gd name="T8" fmla="*/ 0 w 269"/>
                  <a:gd name="T9" fmla="*/ 398 h 399"/>
                  <a:gd name="T10" fmla="*/ 0 60000 65536"/>
                  <a:gd name="T11" fmla="*/ 0 60000 65536"/>
                  <a:gd name="T12" fmla="*/ 0 60000 65536"/>
                  <a:gd name="T13" fmla="*/ 0 60000 65536"/>
                  <a:gd name="T14" fmla="*/ 0 60000 65536"/>
                  <a:gd name="T15" fmla="*/ 0 w 269"/>
                  <a:gd name="T16" fmla="*/ 0 h 399"/>
                  <a:gd name="T17" fmla="*/ 269 w 269"/>
                  <a:gd name="T18" fmla="*/ 399 h 399"/>
                </a:gdLst>
                <a:ahLst/>
                <a:cxnLst>
                  <a:cxn ang="T10">
                    <a:pos x="T0" y="T1"/>
                  </a:cxn>
                  <a:cxn ang="T11">
                    <a:pos x="T2" y="T3"/>
                  </a:cxn>
                  <a:cxn ang="T12">
                    <a:pos x="T4" y="T5"/>
                  </a:cxn>
                  <a:cxn ang="T13">
                    <a:pos x="T6" y="T7"/>
                  </a:cxn>
                  <a:cxn ang="T14">
                    <a:pos x="T8" y="T9"/>
                  </a:cxn>
                </a:cxnLst>
                <a:rect l="T15" t="T16" r="T17" b="T18"/>
                <a:pathLst>
                  <a:path w="269" h="399">
                    <a:moveTo>
                      <a:pt x="0" y="398"/>
                    </a:moveTo>
                    <a:lnTo>
                      <a:pt x="0" y="287"/>
                    </a:lnTo>
                    <a:lnTo>
                      <a:pt x="268" y="0"/>
                    </a:lnTo>
                    <a:lnTo>
                      <a:pt x="268" y="111"/>
                    </a:lnTo>
                    <a:lnTo>
                      <a:pt x="0" y="398"/>
                    </a:lnTo>
                  </a:path>
                </a:pathLst>
              </a:custGeom>
              <a:solidFill>
                <a:schemeClr val="bg1"/>
              </a:solidFill>
              <a:ln w="12700" cap="rnd">
                <a:solidFill>
                  <a:schemeClr val="accent2"/>
                </a:solidFill>
                <a:round/>
                <a:headEnd/>
                <a:tailEnd/>
              </a:ln>
            </p:spPr>
            <p:txBody>
              <a:bodyPr/>
              <a:lstStyle/>
              <a:p>
                <a:endParaRPr lang="zh-CN" altLang="en-US"/>
              </a:p>
            </p:txBody>
          </p:sp>
          <p:sp>
            <p:nvSpPr>
              <p:cNvPr id="246" name="Freeform 270">
                <a:extLst>
                  <a:ext uri="{FF2B5EF4-FFF2-40B4-BE49-F238E27FC236}">
                    <a16:creationId xmlns:a16="http://schemas.microsoft.com/office/drawing/2014/main" id="{382D8832-8941-455E-A091-D8B61F49C637}"/>
                  </a:ext>
                </a:extLst>
              </p:cNvPr>
              <p:cNvSpPr>
                <a:spLocks/>
              </p:cNvSpPr>
              <p:nvPr/>
            </p:nvSpPr>
            <p:spPr bwMode="auto">
              <a:xfrm>
                <a:off x="3125" y="876"/>
                <a:ext cx="267" cy="400"/>
              </a:xfrm>
              <a:custGeom>
                <a:avLst/>
                <a:gdLst>
                  <a:gd name="T0" fmla="*/ 266 w 267"/>
                  <a:gd name="T1" fmla="*/ 399 h 400"/>
                  <a:gd name="T2" fmla="*/ 266 w 267"/>
                  <a:gd name="T3" fmla="*/ 288 h 400"/>
                  <a:gd name="T4" fmla="*/ 0 w 267"/>
                  <a:gd name="T5" fmla="*/ 0 h 400"/>
                  <a:gd name="T6" fmla="*/ 0 w 267"/>
                  <a:gd name="T7" fmla="*/ 111 h 400"/>
                  <a:gd name="T8" fmla="*/ 266 w 267"/>
                  <a:gd name="T9" fmla="*/ 399 h 400"/>
                  <a:gd name="T10" fmla="*/ 0 60000 65536"/>
                  <a:gd name="T11" fmla="*/ 0 60000 65536"/>
                  <a:gd name="T12" fmla="*/ 0 60000 65536"/>
                  <a:gd name="T13" fmla="*/ 0 60000 65536"/>
                  <a:gd name="T14" fmla="*/ 0 60000 65536"/>
                  <a:gd name="T15" fmla="*/ 0 w 267"/>
                  <a:gd name="T16" fmla="*/ 0 h 400"/>
                  <a:gd name="T17" fmla="*/ 267 w 267"/>
                  <a:gd name="T18" fmla="*/ 400 h 400"/>
                </a:gdLst>
                <a:ahLst/>
                <a:cxnLst>
                  <a:cxn ang="T10">
                    <a:pos x="T0" y="T1"/>
                  </a:cxn>
                  <a:cxn ang="T11">
                    <a:pos x="T2" y="T3"/>
                  </a:cxn>
                  <a:cxn ang="T12">
                    <a:pos x="T4" y="T5"/>
                  </a:cxn>
                  <a:cxn ang="T13">
                    <a:pos x="T6" y="T7"/>
                  </a:cxn>
                  <a:cxn ang="T14">
                    <a:pos x="T8" y="T9"/>
                  </a:cxn>
                </a:cxnLst>
                <a:rect l="T15" t="T16" r="T17" b="T18"/>
                <a:pathLst>
                  <a:path w="267" h="400">
                    <a:moveTo>
                      <a:pt x="266" y="399"/>
                    </a:moveTo>
                    <a:lnTo>
                      <a:pt x="266" y="288"/>
                    </a:lnTo>
                    <a:lnTo>
                      <a:pt x="0" y="0"/>
                    </a:lnTo>
                    <a:lnTo>
                      <a:pt x="0" y="111"/>
                    </a:lnTo>
                    <a:lnTo>
                      <a:pt x="266" y="399"/>
                    </a:lnTo>
                  </a:path>
                </a:pathLst>
              </a:custGeom>
              <a:solidFill>
                <a:schemeClr val="bg1"/>
              </a:solidFill>
              <a:ln w="12700" cap="rnd">
                <a:solidFill>
                  <a:schemeClr val="accent2"/>
                </a:solidFill>
                <a:round/>
                <a:headEnd/>
                <a:tailEnd/>
              </a:ln>
            </p:spPr>
            <p:txBody>
              <a:bodyPr/>
              <a:lstStyle/>
              <a:p>
                <a:endParaRPr lang="zh-CN" altLang="en-US"/>
              </a:p>
            </p:txBody>
          </p:sp>
          <p:sp>
            <p:nvSpPr>
              <p:cNvPr id="247" name="Freeform 271">
                <a:extLst>
                  <a:ext uri="{FF2B5EF4-FFF2-40B4-BE49-F238E27FC236}">
                    <a16:creationId xmlns:a16="http://schemas.microsoft.com/office/drawing/2014/main" id="{DE374CCA-A4CE-4EFC-B82E-095BDD184516}"/>
                  </a:ext>
                </a:extLst>
              </p:cNvPr>
              <p:cNvSpPr>
                <a:spLocks/>
              </p:cNvSpPr>
              <p:nvPr/>
            </p:nvSpPr>
            <p:spPr bwMode="auto">
              <a:xfrm>
                <a:off x="2855" y="1172"/>
                <a:ext cx="269" cy="400"/>
              </a:xfrm>
              <a:custGeom>
                <a:avLst/>
                <a:gdLst>
                  <a:gd name="T0" fmla="*/ 0 w 269"/>
                  <a:gd name="T1" fmla="*/ 0 h 400"/>
                  <a:gd name="T2" fmla="*/ 0 w 269"/>
                  <a:gd name="T3" fmla="*/ 111 h 400"/>
                  <a:gd name="T4" fmla="*/ 268 w 269"/>
                  <a:gd name="T5" fmla="*/ 399 h 400"/>
                  <a:gd name="T6" fmla="*/ 268 w 269"/>
                  <a:gd name="T7" fmla="*/ 288 h 400"/>
                  <a:gd name="T8" fmla="*/ 0 w 269"/>
                  <a:gd name="T9" fmla="*/ 0 h 400"/>
                  <a:gd name="T10" fmla="*/ 0 60000 65536"/>
                  <a:gd name="T11" fmla="*/ 0 60000 65536"/>
                  <a:gd name="T12" fmla="*/ 0 60000 65536"/>
                  <a:gd name="T13" fmla="*/ 0 60000 65536"/>
                  <a:gd name="T14" fmla="*/ 0 60000 65536"/>
                  <a:gd name="T15" fmla="*/ 0 w 269"/>
                  <a:gd name="T16" fmla="*/ 0 h 400"/>
                  <a:gd name="T17" fmla="*/ 269 w 269"/>
                  <a:gd name="T18" fmla="*/ 400 h 400"/>
                </a:gdLst>
                <a:ahLst/>
                <a:cxnLst>
                  <a:cxn ang="T10">
                    <a:pos x="T0" y="T1"/>
                  </a:cxn>
                  <a:cxn ang="T11">
                    <a:pos x="T2" y="T3"/>
                  </a:cxn>
                  <a:cxn ang="T12">
                    <a:pos x="T4" y="T5"/>
                  </a:cxn>
                  <a:cxn ang="T13">
                    <a:pos x="T6" y="T7"/>
                  </a:cxn>
                  <a:cxn ang="T14">
                    <a:pos x="T8" y="T9"/>
                  </a:cxn>
                </a:cxnLst>
                <a:rect l="T15" t="T16" r="T17" b="T18"/>
                <a:pathLst>
                  <a:path w="269" h="400">
                    <a:moveTo>
                      <a:pt x="0" y="0"/>
                    </a:moveTo>
                    <a:lnTo>
                      <a:pt x="0" y="111"/>
                    </a:lnTo>
                    <a:lnTo>
                      <a:pt x="268" y="399"/>
                    </a:lnTo>
                    <a:lnTo>
                      <a:pt x="268" y="288"/>
                    </a:lnTo>
                    <a:lnTo>
                      <a:pt x="0" y="0"/>
                    </a:lnTo>
                  </a:path>
                </a:pathLst>
              </a:custGeom>
              <a:solidFill>
                <a:schemeClr val="bg1"/>
              </a:solidFill>
              <a:ln w="12700" cap="rnd">
                <a:solidFill>
                  <a:schemeClr val="accent2"/>
                </a:solidFill>
                <a:round/>
                <a:headEnd/>
                <a:tailEnd/>
              </a:ln>
            </p:spPr>
            <p:txBody>
              <a:bodyPr/>
              <a:lstStyle/>
              <a:p>
                <a:endParaRPr lang="zh-CN" altLang="en-US"/>
              </a:p>
            </p:txBody>
          </p:sp>
        </p:grpSp>
        <p:grpSp>
          <p:nvGrpSpPr>
            <p:cNvPr id="186" name="Group 272">
              <a:extLst>
                <a:ext uri="{FF2B5EF4-FFF2-40B4-BE49-F238E27FC236}">
                  <a16:creationId xmlns:a16="http://schemas.microsoft.com/office/drawing/2014/main" id="{D95F97E8-B5E7-4DD5-988B-6ABD46C89788}"/>
                </a:ext>
              </a:extLst>
            </p:cNvPr>
            <p:cNvGrpSpPr>
              <a:grpSpLocks/>
            </p:cNvGrpSpPr>
            <p:nvPr/>
          </p:nvGrpSpPr>
          <p:grpSpPr bwMode="auto">
            <a:xfrm>
              <a:off x="2314" y="3204"/>
              <a:ext cx="540" cy="700"/>
              <a:chOff x="2314" y="3204"/>
              <a:chExt cx="540" cy="700"/>
            </a:xfrm>
          </p:grpSpPr>
          <p:sp>
            <p:nvSpPr>
              <p:cNvPr id="239" name="AutoShape 273">
                <a:extLst>
                  <a:ext uri="{FF2B5EF4-FFF2-40B4-BE49-F238E27FC236}">
                    <a16:creationId xmlns:a16="http://schemas.microsoft.com/office/drawing/2014/main" id="{A1738F2D-8AAA-46D1-A8D7-172F05D54966}"/>
                  </a:ext>
                </a:extLst>
              </p:cNvPr>
              <p:cNvSpPr>
                <a:spLocks noChangeArrowheads="1"/>
              </p:cNvSpPr>
              <p:nvPr/>
            </p:nvSpPr>
            <p:spPr bwMode="auto">
              <a:xfrm>
                <a:off x="2314" y="3207"/>
                <a:ext cx="539" cy="584"/>
              </a:xfrm>
              <a:prstGeom prst="diamond">
                <a:avLst/>
              </a:prstGeom>
              <a:solidFill>
                <a:schemeClr val="bg1"/>
              </a:solidFill>
              <a:ln w="12700">
                <a:solidFill>
                  <a:schemeClr val="accent2"/>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40" name="Freeform 274">
                <a:extLst>
                  <a:ext uri="{FF2B5EF4-FFF2-40B4-BE49-F238E27FC236}">
                    <a16:creationId xmlns:a16="http://schemas.microsoft.com/office/drawing/2014/main" id="{33200C87-5648-4774-BCFE-D16A27220758}"/>
                  </a:ext>
                </a:extLst>
              </p:cNvPr>
              <p:cNvSpPr>
                <a:spLocks/>
              </p:cNvSpPr>
              <p:nvPr/>
            </p:nvSpPr>
            <p:spPr bwMode="auto">
              <a:xfrm>
                <a:off x="2317" y="3204"/>
                <a:ext cx="268" cy="400"/>
              </a:xfrm>
              <a:custGeom>
                <a:avLst/>
                <a:gdLst>
                  <a:gd name="T0" fmla="*/ 0 w 268"/>
                  <a:gd name="T1" fmla="*/ 399 h 400"/>
                  <a:gd name="T2" fmla="*/ 0 w 268"/>
                  <a:gd name="T3" fmla="*/ 288 h 400"/>
                  <a:gd name="T4" fmla="*/ 267 w 268"/>
                  <a:gd name="T5" fmla="*/ 0 h 400"/>
                  <a:gd name="T6" fmla="*/ 267 w 268"/>
                  <a:gd name="T7" fmla="*/ 111 h 400"/>
                  <a:gd name="T8" fmla="*/ 0 w 268"/>
                  <a:gd name="T9" fmla="*/ 399 h 400"/>
                  <a:gd name="T10" fmla="*/ 0 60000 65536"/>
                  <a:gd name="T11" fmla="*/ 0 60000 65536"/>
                  <a:gd name="T12" fmla="*/ 0 60000 65536"/>
                  <a:gd name="T13" fmla="*/ 0 60000 65536"/>
                  <a:gd name="T14" fmla="*/ 0 60000 65536"/>
                  <a:gd name="T15" fmla="*/ 0 w 268"/>
                  <a:gd name="T16" fmla="*/ 0 h 400"/>
                  <a:gd name="T17" fmla="*/ 268 w 268"/>
                  <a:gd name="T18" fmla="*/ 400 h 400"/>
                </a:gdLst>
                <a:ahLst/>
                <a:cxnLst>
                  <a:cxn ang="T10">
                    <a:pos x="T0" y="T1"/>
                  </a:cxn>
                  <a:cxn ang="T11">
                    <a:pos x="T2" y="T3"/>
                  </a:cxn>
                  <a:cxn ang="T12">
                    <a:pos x="T4" y="T5"/>
                  </a:cxn>
                  <a:cxn ang="T13">
                    <a:pos x="T6" y="T7"/>
                  </a:cxn>
                  <a:cxn ang="T14">
                    <a:pos x="T8" y="T9"/>
                  </a:cxn>
                </a:cxnLst>
                <a:rect l="T15" t="T16" r="T17" b="T18"/>
                <a:pathLst>
                  <a:path w="268" h="400">
                    <a:moveTo>
                      <a:pt x="0" y="399"/>
                    </a:moveTo>
                    <a:lnTo>
                      <a:pt x="0" y="288"/>
                    </a:lnTo>
                    <a:lnTo>
                      <a:pt x="267" y="0"/>
                    </a:lnTo>
                    <a:lnTo>
                      <a:pt x="267" y="111"/>
                    </a:lnTo>
                    <a:lnTo>
                      <a:pt x="0" y="399"/>
                    </a:lnTo>
                  </a:path>
                </a:pathLst>
              </a:custGeom>
              <a:solidFill>
                <a:schemeClr val="bg1"/>
              </a:solidFill>
              <a:ln w="12700" cap="rnd">
                <a:solidFill>
                  <a:schemeClr val="accent2"/>
                </a:solidFill>
                <a:round/>
                <a:headEnd/>
                <a:tailEnd/>
              </a:ln>
            </p:spPr>
            <p:txBody>
              <a:bodyPr/>
              <a:lstStyle/>
              <a:p>
                <a:endParaRPr lang="zh-CN" altLang="en-US"/>
              </a:p>
            </p:txBody>
          </p:sp>
          <p:sp>
            <p:nvSpPr>
              <p:cNvPr id="241" name="Freeform 275">
                <a:extLst>
                  <a:ext uri="{FF2B5EF4-FFF2-40B4-BE49-F238E27FC236}">
                    <a16:creationId xmlns:a16="http://schemas.microsoft.com/office/drawing/2014/main" id="{35326A56-E7C3-4752-AC7F-AA1AAC5F5908}"/>
                  </a:ext>
                </a:extLst>
              </p:cNvPr>
              <p:cNvSpPr>
                <a:spLocks/>
              </p:cNvSpPr>
              <p:nvPr/>
            </p:nvSpPr>
            <p:spPr bwMode="auto">
              <a:xfrm>
                <a:off x="2586" y="3206"/>
                <a:ext cx="268" cy="400"/>
              </a:xfrm>
              <a:custGeom>
                <a:avLst/>
                <a:gdLst>
                  <a:gd name="T0" fmla="*/ 267 w 268"/>
                  <a:gd name="T1" fmla="*/ 399 h 400"/>
                  <a:gd name="T2" fmla="*/ 267 w 268"/>
                  <a:gd name="T3" fmla="*/ 288 h 400"/>
                  <a:gd name="T4" fmla="*/ 0 w 268"/>
                  <a:gd name="T5" fmla="*/ 0 h 400"/>
                  <a:gd name="T6" fmla="*/ 0 w 268"/>
                  <a:gd name="T7" fmla="*/ 111 h 400"/>
                  <a:gd name="T8" fmla="*/ 267 w 268"/>
                  <a:gd name="T9" fmla="*/ 399 h 400"/>
                  <a:gd name="T10" fmla="*/ 0 60000 65536"/>
                  <a:gd name="T11" fmla="*/ 0 60000 65536"/>
                  <a:gd name="T12" fmla="*/ 0 60000 65536"/>
                  <a:gd name="T13" fmla="*/ 0 60000 65536"/>
                  <a:gd name="T14" fmla="*/ 0 60000 65536"/>
                  <a:gd name="T15" fmla="*/ 0 w 268"/>
                  <a:gd name="T16" fmla="*/ 0 h 400"/>
                  <a:gd name="T17" fmla="*/ 268 w 268"/>
                  <a:gd name="T18" fmla="*/ 400 h 400"/>
                </a:gdLst>
                <a:ahLst/>
                <a:cxnLst>
                  <a:cxn ang="T10">
                    <a:pos x="T0" y="T1"/>
                  </a:cxn>
                  <a:cxn ang="T11">
                    <a:pos x="T2" y="T3"/>
                  </a:cxn>
                  <a:cxn ang="T12">
                    <a:pos x="T4" y="T5"/>
                  </a:cxn>
                  <a:cxn ang="T13">
                    <a:pos x="T6" y="T7"/>
                  </a:cxn>
                  <a:cxn ang="T14">
                    <a:pos x="T8" y="T9"/>
                  </a:cxn>
                </a:cxnLst>
                <a:rect l="T15" t="T16" r="T17" b="T18"/>
                <a:pathLst>
                  <a:path w="268" h="400">
                    <a:moveTo>
                      <a:pt x="267" y="399"/>
                    </a:moveTo>
                    <a:lnTo>
                      <a:pt x="267" y="288"/>
                    </a:lnTo>
                    <a:lnTo>
                      <a:pt x="0" y="0"/>
                    </a:lnTo>
                    <a:lnTo>
                      <a:pt x="0" y="111"/>
                    </a:lnTo>
                    <a:lnTo>
                      <a:pt x="267" y="399"/>
                    </a:lnTo>
                  </a:path>
                </a:pathLst>
              </a:custGeom>
              <a:solidFill>
                <a:schemeClr val="bg1"/>
              </a:solidFill>
              <a:ln w="12700" cap="rnd">
                <a:solidFill>
                  <a:schemeClr val="accent2"/>
                </a:solidFill>
                <a:round/>
                <a:headEnd/>
                <a:tailEnd/>
              </a:ln>
            </p:spPr>
            <p:txBody>
              <a:bodyPr/>
              <a:lstStyle/>
              <a:p>
                <a:endParaRPr lang="zh-CN" altLang="en-US"/>
              </a:p>
            </p:txBody>
          </p:sp>
          <p:sp>
            <p:nvSpPr>
              <p:cNvPr id="242" name="Freeform 276">
                <a:extLst>
                  <a:ext uri="{FF2B5EF4-FFF2-40B4-BE49-F238E27FC236}">
                    <a16:creationId xmlns:a16="http://schemas.microsoft.com/office/drawing/2014/main" id="{E89A2698-26AB-4EF9-BE82-526D98D41965}"/>
                  </a:ext>
                </a:extLst>
              </p:cNvPr>
              <p:cNvSpPr>
                <a:spLocks/>
              </p:cNvSpPr>
              <p:nvPr/>
            </p:nvSpPr>
            <p:spPr bwMode="auto">
              <a:xfrm>
                <a:off x="2317" y="3503"/>
                <a:ext cx="268" cy="399"/>
              </a:xfrm>
              <a:custGeom>
                <a:avLst/>
                <a:gdLst>
                  <a:gd name="T0" fmla="*/ 0 w 268"/>
                  <a:gd name="T1" fmla="*/ 0 h 399"/>
                  <a:gd name="T2" fmla="*/ 0 w 268"/>
                  <a:gd name="T3" fmla="*/ 111 h 399"/>
                  <a:gd name="T4" fmla="*/ 267 w 268"/>
                  <a:gd name="T5" fmla="*/ 398 h 399"/>
                  <a:gd name="T6" fmla="*/ 267 w 268"/>
                  <a:gd name="T7" fmla="*/ 287 h 399"/>
                  <a:gd name="T8" fmla="*/ 0 w 268"/>
                  <a:gd name="T9" fmla="*/ 0 h 399"/>
                  <a:gd name="T10" fmla="*/ 0 60000 65536"/>
                  <a:gd name="T11" fmla="*/ 0 60000 65536"/>
                  <a:gd name="T12" fmla="*/ 0 60000 65536"/>
                  <a:gd name="T13" fmla="*/ 0 60000 65536"/>
                  <a:gd name="T14" fmla="*/ 0 60000 65536"/>
                  <a:gd name="T15" fmla="*/ 0 w 268"/>
                  <a:gd name="T16" fmla="*/ 0 h 399"/>
                  <a:gd name="T17" fmla="*/ 268 w 268"/>
                  <a:gd name="T18" fmla="*/ 399 h 399"/>
                </a:gdLst>
                <a:ahLst/>
                <a:cxnLst>
                  <a:cxn ang="T10">
                    <a:pos x="T0" y="T1"/>
                  </a:cxn>
                  <a:cxn ang="T11">
                    <a:pos x="T2" y="T3"/>
                  </a:cxn>
                  <a:cxn ang="T12">
                    <a:pos x="T4" y="T5"/>
                  </a:cxn>
                  <a:cxn ang="T13">
                    <a:pos x="T6" y="T7"/>
                  </a:cxn>
                  <a:cxn ang="T14">
                    <a:pos x="T8" y="T9"/>
                  </a:cxn>
                </a:cxnLst>
                <a:rect l="T15" t="T16" r="T17" b="T18"/>
                <a:pathLst>
                  <a:path w="268" h="399">
                    <a:moveTo>
                      <a:pt x="0" y="0"/>
                    </a:moveTo>
                    <a:lnTo>
                      <a:pt x="0" y="111"/>
                    </a:lnTo>
                    <a:lnTo>
                      <a:pt x="267" y="398"/>
                    </a:lnTo>
                    <a:lnTo>
                      <a:pt x="267" y="287"/>
                    </a:lnTo>
                    <a:lnTo>
                      <a:pt x="0" y="0"/>
                    </a:lnTo>
                  </a:path>
                </a:pathLst>
              </a:custGeom>
              <a:solidFill>
                <a:schemeClr val="bg1"/>
              </a:solidFill>
              <a:ln w="12700" cap="rnd">
                <a:solidFill>
                  <a:schemeClr val="accent2"/>
                </a:solidFill>
                <a:round/>
                <a:headEnd/>
                <a:tailEnd/>
              </a:ln>
            </p:spPr>
            <p:txBody>
              <a:bodyPr/>
              <a:lstStyle/>
              <a:p>
                <a:endParaRPr lang="zh-CN" altLang="en-US"/>
              </a:p>
            </p:txBody>
          </p:sp>
          <p:sp>
            <p:nvSpPr>
              <p:cNvPr id="243" name="Freeform 277">
                <a:extLst>
                  <a:ext uri="{FF2B5EF4-FFF2-40B4-BE49-F238E27FC236}">
                    <a16:creationId xmlns:a16="http://schemas.microsoft.com/office/drawing/2014/main" id="{274FBD86-9EF5-4E42-88B6-21FACE078EB2}"/>
                  </a:ext>
                </a:extLst>
              </p:cNvPr>
              <p:cNvSpPr>
                <a:spLocks/>
              </p:cNvSpPr>
              <p:nvPr/>
            </p:nvSpPr>
            <p:spPr bwMode="auto">
              <a:xfrm>
                <a:off x="2586" y="3504"/>
                <a:ext cx="268" cy="400"/>
              </a:xfrm>
              <a:custGeom>
                <a:avLst/>
                <a:gdLst>
                  <a:gd name="T0" fmla="*/ 267 w 268"/>
                  <a:gd name="T1" fmla="*/ 0 h 400"/>
                  <a:gd name="T2" fmla="*/ 267 w 268"/>
                  <a:gd name="T3" fmla="*/ 111 h 400"/>
                  <a:gd name="T4" fmla="*/ 0 w 268"/>
                  <a:gd name="T5" fmla="*/ 399 h 400"/>
                  <a:gd name="T6" fmla="*/ 0 w 268"/>
                  <a:gd name="T7" fmla="*/ 288 h 400"/>
                  <a:gd name="T8" fmla="*/ 267 w 268"/>
                  <a:gd name="T9" fmla="*/ 0 h 400"/>
                  <a:gd name="T10" fmla="*/ 0 60000 65536"/>
                  <a:gd name="T11" fmla="*/ 0 60000 65536"/>
                  <a:gd name="T12" fmla="*/ 0 60000 65536"/>
                  <a:gd name="T13" fmla="*/ 0 60000 65536"/>
                  <a:gd name="T14" fmla="*/ 0 60000 65536"/>
                  <a:gd name="T15" fmla="*/ 0 w 268"/>
                  <a:gd name="T16" fmla="*/ 0 h 400"/>
                  <a:gd name="T17" fmla="*/ 268 w 268"/>
                  <a:gd name="T18" fmla="*/ 400 h 400"/>
                </a:gdLst>
                <a:ahLst/>
                <a:cxnLst>
                  <a:cxn ang="T10">
                    <a:pos x="T0" y="T1"/>
                  </a:cxn>
                  <a:cxn ang="T11">
                    <a:pos x="T2" y="T3"/>
                  </a:cxn>
                  <a:cxn ang="T12">
                    <a:pos x="T4" y="T5"/>
                  </a:cxn>
                  <a:cxn ang="T13">
                    <a:pos x="T6" y="T7"/>
                  </a:cxn>
                  <a:cxn ang="T14">
                    <a:pos x="T8" y="T9"/>
                  </a:cxn>
                </a:cxnLst>
                <a:rect l="T15" t="T16" r="T17" b="T18"/>
                <a:pathLst>
                  <a:path w="268" h="400">
                    <a:moveTo>
                      <a:pt x="267" y="0"/>
                    </a:moveTo>
                    <a:lnTo>
                      <a:pt x="267" y="111"/>
                    </a:lnTo>
                    <a:lnTo>
                      <a:pt x="0" y="399"/>
                    </a:lnTo>
                    <a:lnTo>
                      <a:pt x="0" y="288"/>
                    </a:lnTo>
                    <a:lnTo>
                      <a:pt x="267" y="0"/>
                    </a:lnTo>
                  </a:path>
                </a:pathLst>
              </a:custGeom>
              <a:solidFill>
                <a:schemeClr val="bg1"/>
              </a:solidFill>
              <a:ln w="12700" cap="rnd">
                <a:solidFill>
                  <a:schemeClr val="accent2"/>
                </a:solidFill>
                <a:round/>
                <a:headEnd/>
                <a:tailEnd/>
              </a:ln>
            </p:spPr>
            <p:txBody>
              <a:bodyPr/>
              <a:lstStyle/>
              <a:p>
                <a:endParaRPr lang="zh-CN" altLang="en-US"/>
              </a:p>
            </p:txBody>
          </p:sp>
        </p:grpSp>
        <p:grpSp>
          <p:nvGrpSpPr>
            <p:cNvPr id="187" name="Group 278">
              <a:extLst>
                <a:ext uri="{FF2B5EF4-FFF2-40B4-BE49-F238E27FC236}">
                  <a16:creationId xmlns:a16="http://schemas.microsoft.com/office/drawing/2014/main" id="{2FFC975E-E548-4DEC-8EE4-6D9092BCB965}"/>
                </a:ext>
              </a:extLst>
            </p:cNvPr>
            <p:cNvGrpSpPr>
              <a:grpSpLocks/>
            </p:cNvGrpSpPr>
            <p:nvPr/>
          </p:nvGrpSpPr>
          <p:grpSpPr bwMode="auto">
            <a:xfrm>
              <a:off x="2859" y="3204"/>
              <a:ext cx="539" cy="700"/>
              <a:chOff x="2859" y="3204"/>
              <a:chExt cx="539" cy="700"/>
            </a:xfrm>
          </p:grpSpPr>
          <p:sp>
            <p:nvSpPr>
              <p:cNvPr id="234" name="AutoShape 279">
                <a:extLst>
                  <a:ext uri="{FF2B5EF4-FFF2-40B4-BE49-F238E27FC236}">
                    <a16:creationId xmlns:a16="http://schemas.microsoft.com/office/drawing/2014/main" id="{1293ED9A-3CD4-4C1F-B468-405BF61A82CF}"/>
                  </a:ext>
                </a:extLst>
              </p:cNvPr>
              <p:cNvSpPr>
                <a:spLocks noChangeArrowheads="1"/>
              </p:cNvSpPr>
              <p:nvPr/>
            </p:nvSpPr>
            <p:spPr bwMode="auto">
              <a:xfrm>
                <a:off x="2859" y="3207"/>
                <a:ext cx="538" cy="584"/>
              </a:xfrm>
              <a:prstGeom prst="diamond">
                <a:avLst/>
              </a:prstGeom>
              <a:solidFill>
                <a:schemeClr val="bg1"/>
              </a:solidFill>
              <a:ln w="12700">
                <a:solidFill>
                  <a:schemeClr val="accent2"/>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35" name="Freeform 280">
                <a:extLst>
                  <a:ext uri="{FF2B5EF4-FFF2-40B4-BE49-F238E27FC236}">
                    <a16:creationId xmlns:a16="http://schemas.microsoft.com/office/drawing/2014/main" id="{D8DC68FA-6051-4E8D-ADF4-950ACFB1739E}"/>
                  </a:ext>
                </a:extLst>
              </p:cNvPr>
              <p:cNvSpPr>
                <a:spLocks/>
              </p:cNvSpPr>
              <p:nvPr/>
            </p:nvSpPr>
            <p:spPr bwMode="auto">
              <a:xfrm>
                <a:off x="2861" y="3204"/>
                <a:ext cx="268" cy="400"/>
              </a:xfrm>
              <a:custGeom>
                <a:avLst/>
                <a:gdLst>
                  <a:gd name="T0" fmla="*/ 0 w 268"/>
                  <a:gd name="T1" fmla="*/ 399 h 400"/>
                  <a:gd name="T2" fmla="*/ 0 w 268"/>
                  <a:gd name="T3" fmla="*/ 288 h 400"/>
                  <a:gd name="T4" fmla="*/ 267 w 268"/>
                  <a:gd name="T5" fmla="*/ 0 h 400"/>
                  <a:gd name="T6" fmla="*/ 267 w 268"/>
                  <a:gd name="T7" fmla="*/ 111 h 400"/>
                  <a:gd name="T8" fmla="*/ 0 w 268"/>
                  <a:gd name="T9" fmla="*/ 399 h 400"/>
                  <a:gd name="T10" fmla="*/ 0 60000 65536"/>
                  <a:gd name="T11" fmla="*/ 0 60000 65536"/>
                  <a:gd name="T12" fmla="*/ 0 60000 65536"/>
                  <a:gd name="T13" fmla="*/ 0 60000 65536"/>
                  <a:gd name="T14" fmla="*/ 0 60000 65536"/>
                  <a:gd name="T15" fmla="*/ 0 w 268"/>
                  <a:gd name="T16" fmla="*/ 0 h 400"/>
                  <a:gd name="T17" fmla="*/ 268 w 268"/>
                  <a:gd name="T18" fmla="*/ 400 h 400"/>
                </a:gdLst>
                <a:ahLst/>
                <a:cxnLst>
                  <a:cxn ang="T10">
                    <a:pos x="T0" y="T1"/>
                  </a:cxn>
                  <a:cxn ang="T11">
                    <a:pos x="T2" y="T3"/>
                  </a:cxn>
                  <a:cxn ang="T12">
                    <a:pos x="T4" y="T5"/>
                  </a:cxn>
                  <a:cxn ang="T13">
                    <a:pos x="T6" y="T7"/>
                  </a:cxn>
                  <a:cxn ang="T14">
                    <a:pos x="T8" y="T9"/>
                  </a:cxn>
                </a:cxnLst>
                <a:rect l="T15" t="T16" r="T17" b="T18"/>
                <a:pathLst>
                  <a:path w="268" h="400">
                    <a:moveTo>
                      <a:pt x="0" y="399"/>
                    </a:moveTo>
                    <a:lnTo>
                      <a:pt x="0" y="288"/>
                    </a:lnTo>
                    <a:lnTo>
                      <a:pt x="267" y="0"/>
                    </a:lnTo>
                    <a:lnTo>
                      <a:pt x="267" y="111"/>
                    </a:lnTo>
                    <a:lnTo>
                      <a:pt x="0" y="399"/>
                    </a:lnTo>
                  </a:path>
                </a:pathLst>
              </a:custGeom>
              <a:solidFill>
                <a:schemeClr val="bg1"/>
              </a:solidFill>
              <a:ln w="12700" cap="rnd">
                <a:solidFill>
                  <a:schemeClr val="accent2"/>
                </a:solidFill>
                <a:round/>
                <a:headEnd/>
                <a:tailEnd/>
              </a:ln>
            </p:spPr>
            <p:txBody>
              <a:bodyPr/>
              <a:lstStyle/>
              <a:p>
                <a:endParaRPr lang="zh-CN" altLang="en-US"/>
              </a:p>
            </p:txBody>
          </p:sp>
          <p:sp>
            <p:nvSpPr>
              <p:cNvPr id="236" name="Freeform 281">
                <a:extLst>
                  <a:ext uri="{FF2B5EF4-FFF2-40B4-BE49-F238E27FC236}">
                    <a16:creationId xmlns:a16="http://schemas.microsoft.com/office/drawing/2014/main" id="{54792D7C-F46C-4FAA-9ECB-CC56D2D8ECED}"/>
                  </a:ext>
                </a:extLst>
              </p:cNvPr>
              <p:cNvSpPr>
                <a:spLocks/>
              </p:cNvSpPr>
              <p:nvPr/>
            </p:nvSpPr>
            <p:spPr bwMode="auto">
              <a:xfrm>
                <a:off x="3131" y="3206"/>
                <a:ext cx="267" cy="400"/>
              </a:xfrm>
              <a:custGeom>
                <a:avLst/>
                <a:gdLst>
                  <a:gd name="T0" fmla="*/ 266 w 267"/>
                  <a:gd name="T1" fmla="*/ 399 h 400"/>
                  <a:gd name="T2" fmla="*/ 266 w 267"/>
                  <a:gd name="T3" fmla="*/ 288 h 400"/>
                  <a:gd name="T4" fmla="*/ 0 w 267"/>
                  <a:gd name="T5" fmla="*/ 0 h 400"/>
                  <a:gd name="T6" fmla="*/ 0 w 267"/>
                  <a:gd name="T7" fmla="*/ 111 h 400"/>
                  <a:gd name="T8" fmla="*/ 266 w 267"/>
                  <a:gd name="T9" fmla="*/ 399 h 400"/>
                  <a:gd name="T10" fmla="*/ 0 60000 65536"/>
                  <a:gd name="T11" fmla="*/ 0 60000 65536"/>
                  <a:gd name="T12" fmla="*/ 0 60000 65536"/>
                  <a:gd name="T13" fmla="*/ 0 60000 65536"/>
                  <a:gd name="T14" fmla="*/ 0 60000 65536"/>
                  <a:gd name="T15" fmla="*/ 0 w 267"/>
                  <a:gd name="T16" fmla="*/ 0 h 400"/>
                  <a:gd name="T17" fmla="*/ 267 w 267"/>
                  <a:gd name="T18" fmla="*/ 400 h 400"/>
                </a:gdLst>
                <a:ahLst/>
                <a:cxnLst>
                  <a:cxn ang="T10">
                    <a:pos x="T0" y="T1"/>
                  </a:cxn>
                  <a:cxn ang="T11">
                    <a:pos x="T2" y="T3"/>
                  </a:cxn>
                  <a:cxn ang="T12">
                    <a:pos x="T4" y="T5"/>
                  </a:cxn>
                  <a:cxn ang="T13">
                    <a:pos x="T6" y="T7"/>
                  </a:cxn>
                  <a:cxn ang="T14">
                    <a:pos x="T8" y="T9"/>
                  </a:cxn>
                </a:cxnLst>
                <a:rect l="T15" t="T16" r="T17" b="T18"/>
                <a:pathLst>
                  <a:path w="267" h="400">
                    <a:moveTo>
                      <a:pt x="266" y="399"/>
                    </a:moveTo>
                    <a:lnTo>
                      <a:pt x="266" y="288"/>
                    </a:lnTo>
                    <a:lnTo>
                      <a:pt x="0" y="0"/>
                    </a:lnTo>
                    <a:lnTo>
                      <a:pt x="0" y="111"/>
                    </a:lnTo>
                    <a:lnTo>
                      <a:pt x="266" y="399"/>
                    </a:lnTo>
                  </a:path>
                </a:pathLst>
              </a:custGeom>
              <a:solidFill>
                <a:schemeClr val="bg1"/>
              </a:solidFill>
              <a:ln w="12700" cap="rnd">
                <a:solidFill>
                  <a:schemeClr val="accent2"/>
                </a:solidFill>
                <a:round/>
                <a:headEnd/>
                <a:tailEnd/>
              </a:ln>
            </p:spPr>
            <p:txBody>
              <a:bodyPr/>
              <a:lstStyle/>
              <a:p>
                <a:endParaRPr lang="zh-CN" altLang="en-US"/>
              </a:p>
            </p:txBody>
          </p:sp>
          <p:sp>
            <p:nvSpPr>
              <p:cNvPr id="237" name="Freeform 282">
                <a:extLst>
                  <a:ext uri="{FF2B5EF4-FFF2-40B4-BE49-F238E27FC236}">
                    <a16:creationId xmlns:a16="http://schemas.microsoft.com/office/drawing/2014/main" id="{6B7690E6-0CC6-4EB5-B8AA-F6E3C479C598}"/>
                  </a:ext>
                </a:extLst>
              </p:cNvPr>
              <p:cNvSpPr>
                <a:spLocks/>
              </p:cNvSpPr>
              <p:nvPr/>
            </p:nvSpPr>
            <p:spPr bwMode="auto">
              <a:xfrm>
                <a:off x="2861" y="3503"/>
                <a:ext cx="268" cy="399"/>
              </a:xfrm>
              <a:custGeom>
                <a:avLst/>
                <a:gdLst>
                  <a:gd name="T0" fmla="*/ 0 w 268"/>
                  <a:gd name="T1" fmla="*/ 0 h 399"/>
                  <a:gd name="T2" fmla="*/ 0 w 268"/>
                  <a:gd name="T3" fmla="*/ 111 h 399"/>
                  <a:gd name="T4" fmla="*/ 267 w 268"/>
                  <a:gd name="T5" fmla="*/ 398 h 399"/>
                  <a:gd name="T6" fmla="*/ 267 w 268"/>
                  <a:gd name="T7" fmla="*/ 287 h 399"/>
                  <a:gd name="T8" fmla="*/ 0 w 268"/>
                  <a:gd name="T9" fmla="*/ 0 h 399"/>
                  <a:gd name="T10" fmla="*/ 0 60000 65536"/>
                  <a:gd name="T11" fmla="*/ 0 60000 65536"/>
                  <a:gd name="T12" fmla="*/ 0 60000 65536"/>
                  <a:gd name="T13" fmla="*/ 0 60000 65536"/>
                  <a:gd name="T14" fmla="*/ 0 60000 65536"/>
                  <a:gd name="T15" fmla="*/ 0 w 268"/>
                  <a:gd name="T16" fmla="*/ 0 h 399"/>
                  <a:gd name="T17" fmla="*/ 268 w 268"/>
                  <a:gd name="T18" fmla="*/ 399 h 399"/>
                </a:gdLst>
                <a:ahLst/>
                <a:cxnLst>
                  <a:cxn ang="T10">
                    <a:pos x="T0" y="T1"/>
                  </a:cxn>
                  <a:cxn ang="T11">
                    <a:pos x="T2" y="T3"/>
                  </a:cxn>
                  <a:cxn ang="T12">
                    <a:pos x="T4" y="T5"/>
                  </a:cxn>
                  <a:cxn ang="T13">
                    <a:pos x="T6" y="T7"/>
                  </a:cxn>
                  <a:cxn ang="T14">
                    <a:pos x="T8" y="T9"/>
                  </a:cxn>
                </a:cxnLst>
                <a:rect l="T15" t="T16" r="T17" b="T18"/>
                <a:pathLst>
                  <a:path w="268" h="399">
                    <a:moveTo>
                      <a:pt x="0" y="0"/>
                    </a:moveTo>
                    <a:lnTo>
                      <a:pt x="0" y="111"/>
                    </a:lnTo>
                    <a:lnTo>
                      <a:pt x="267" y="398"/>
                    </a:lnTo>
                    <a:lnTo>
                      <a:pt x="267" y="287"/>
                    </a:lnTo>
                    <a:lnTo>
                      <a:pt x="0" y="0"/>
                    </a:lnTo>
                  </a:path>
                </a:pathLst>
              </a:custGeom>
              <a:solidFill>
                <a:schemeClr val="bg1"/>
              </a:solidFill>
              <a:ln w="12700" cap="rnd">
                <a:solidFill>
                  <a:schemeClr val="accent2"/>
                </a:solidFill>
                <a:round/>
                <a:headEnd/>
                <a:tailEnd/>
              </a:ln>
            </p:spPr>
            <p:txBody>
              <a:bodyPr/>
              <a:lstStyle/>
              <a:p>
                <a:endParaRPr lang="zh-CN" altLang="en-US"/>
              </a:p>
            </p:txBody>
          </p:sp>
          <p:sp>
            <p:nvSpPr>
              <p:cNvPr id="238" name="Freeform 283">
                <a:extLst>
                  <a:ext uri="{FF2B5EF4-FFF2-40B4-BE49-F238E27FC236}">
                    <a16:creationId xmlns:a16="http://schemas.microsoft.com/office/drawing/2014/main" id="{91185A50-1B14-472E-83DF-A4C3A5C4880E}"/>
                  </a:ext>
                </a:extLst>
              </p:cNvPr>
              <p:cNvSpPr>
                <a:spLocks/>
              </p:cNvSpPr>
              <p:nvPr/>
            </p:nvSpPr>
            <p:spPr bwMode="auto">
              <a:xfrm>
                <a:off x="3131" y="3504"/>
                <a:ext cx="267" cy="400"/>
              </a:xfrm>
              <a:custGeom>
                <a:avLst/>
                <a:gdLst>
                  <a:gd name="T0" fmla="*/ 266 w 267"/>
                  <a:gd name="T1" fmla="*/ 0 h 400"/>
                  <a:gd name="T2" fmla="*/ 266 w 267"/>
                  <a:gd name="T3" fmla="*/ 111 h 400"/>
                  <a:gd name="T4" fmla="*/ 0 w 267"/>
                  <a:gd name="T5" fmla="*/ 399 h 400"/>
                  <a:gd name="T6" fmla="*/ 0 w 267"/>
                  <a:gd name="T7" fmla="*/ 288 h 400"/>
                  <a:gd name="T8" fmla="*/ 266 w 267"/>
                  <a:gd name="T9" fmla="*/ 0 h 400"/>
                  <a:gd name="T10" fmla="*/ 0 60000 65536"/>
                  <a:gd name="T11" fmla="*/ 0 60000 65536"/>
                  <a:gd name="T12" fmla="*/ 0 60000 65536"/>
                  <a:gd name="T13" fmla="*/ 0 60000 65536"/>
                  <a:gd name="T14" fmla="*/ 0 60000 65536"/>
                  <a:gd name="T15" fmla="*/ 0 w 267"/>
                  <a:gd name="T16" fmla="*/ 0 h 400"/>
                  <a:gd name="T17" fmla="*/ 267 w 267"/>
                  <a:gd name="T18" fmla="*/ 400 h 400"/>
                </a:gdLst>
                <a:ahLst/>
                <a:cxnLst>
                  <a:cxn ang="T10">
                    <a:pos x="T0" y="T1"/>
                  </a:cxn>
                  <a:cxn ang="T11">
                    <a:pos x="T2" y="T3"/>
                  </a:cxn>
                  <a:cxn ang="T12">
                    <a:pos x="T4" y="T5"/>
                  </a:cxn>
                  <a:cxn ang="T13">
                    <a:pos x="T6" y="T7"/>
                  </a:cxn>
                  <a:cxn ang="T14">
                    <a:pos x="T8" y="T9"/>
                  </a:cxn>
                </a:cxnLst>
                <a:rect l="T15" t="T16" r="T17" b="T18"/>
                <a:pathLst>
                  <a:path w="267" h="400">
                    <a:moveTo>
                      <a:pt x="266" y="0"/>
                    </a:moveTo>
                    <a:lnTo>
                      <a:pt x="266" y="111"/>
                    </a:lnTo>
                    <a:lnTo>
                      <a:pt x="0" y="399"/>
                    </a:lnTo>
                    <a:lnTo>
                      <a:pt x="0" y="288"/>
                    </a:lnTo>
                    <a:lnTo>
                      <a:pt x="266" y="0"/>
                    </a:lnTo>
                  </a:path>
                </a:pathLst>
              </a:custGeom>
              <a:solidFill>
                <a:schemeClr val="bg1"/>
              </a:solidFill>
              <a:ln w="12700" cap="rnd">
                <a:solidFill>
                  <a:schemeClr val="accent2"/>
                </a:solidFill>
                <a:round/>
                <a:headEnd/>
                <a:tailEnd/>
              </a:ln>
            </p:spPr>
            <p:txBody>
              <a:bodyPr/>
              <a:lstStyle/>
              <a:p>
                <a:endParaRPr lang="zh-CN" altLang="en-US"/>
              </a:p>
            </p:txBody>
          </p:sp>
        </p:grpSp>
        <p:sp>
          <p:nvSpPr>
            <p:cNvPr id="188" name="Freeform 284">
              <a:extLst>
                <a:ext uri="{FF2B5EF4-FFF2-40B4-BE49-F238E27FC236}">
                  <a16:creationId xmlns:a16="http://schemas.microsoft.com/office/drawing/2014/main" id="{80018D80-15E0-4FA8-B60C-9D032157B1D6}"/>
                </a:ext>
              </a:extLst>
            </p:cNvPr>
            <p:cNvSpPr>
              <a:spLocks/>
            </p:cNvSpPr>
            <p:nvPr/>
          </p:nvSpPr>
          <p:spPr bwMode="auto">
            <a:xfrm>
              <a:off x="3125" y="1173"/>
              <a:ext cx="267" cy="400"/>
            </a:xfrm>
            <a:custGeom>
              <a:avLst/>
              <a:gdLst>
                <a:gd name="T0" fmla="*/ 266 w 267"/>
                <a:gd name="T1" fmla="*/ 0 h 400"/>
                <a:gd name="T2" fmla="*/ 266 w 267"/>
                <a:gd name="T3" fmla="*/ 111 h 400"/>
                <a:gd name="T4" fmla="*/ 0 w 267"/>
                <a:gd name="T5" fmla="*/ 399 h 400"/>
                <a:gd name="T6" fmla="*/ 0 w 267"/>
                <a:gd name="T7" fmla="*/ 288 h 400"/>
                <a:gd name="T8" fmla="*/ 266 w 267"/>
                <a:gd name="T9" fmla="*/ 0 h 400"/>
                <a:gd name="T10" fmla="*/ 0 60000 65536"/>
                <a:gd name="T11" fmla="*/ 0 60000 65536"/>
                <a:gd name="T12" fmla="*/ 0 60000 65536"/>
                <a:gd name="T13" fmla="*/ 0 60000 65536"/>
                <a:gd name="T14" fmla="*/ 0 60000 65536"/>
                <a:gd name="T15" fmla="*/ 0 w 267"/>
                <a:gd name="T16" fmla="*/ 0 h 400"/>
                <a:gd name="T17" fmla="*/ 267 w 267"/>
                <a:gd name="T18" fmla="*/ 400 h 400"/>
              </a:gdLst>
              <a:ahLst/>
              <a:cxnLst>
                <a:cxn ang="T10">
                  <a:pos x="T0" y="T1"/>
                </a:cxn>
                <a:cxn ang="T11">
                  <a:pos x="T2" y="T3"/>
                </a:cxn>
                <a:cxn ang="T12">
                  <a:pos x="T4" y="T5"/>
                </a:cxn>
                <a:cxn ang="T13">
                  <a:pos x="T6" y="T7"/>
                </a:cxn>
                <a:cxn ang="T14">
                  <a:pos x="T8" y="T9"/>
                </a:cxn>
              </a:cxnLst>
              <a:rect l="T15" t="T16" r="T17" b="T18"/>
              <a:pathLst>
                <a:path w="267" h="400">
                  <a:moveTo>
                    <a:pt x="266" y="0"/>
                  </a:moveTo>
                  <a:lnTo>
                    <a:pt x="266" y="111"/>
                  </a:lnTo>
                  <a:lnTo>
                    <a:pt x="0" y="399"/>
                  </a:lnTo>
                  <a:lnTo>
                    <a:pt x="0" y="288"/>
                  </a:lnTo>
                  <a:lnTo>
                    <a:pt x="266" y="0"/>
                  </a:lnTo>
                </a:path>
              </a:pathLst>
            </a:custGeom>
            <a:solidFill>
              <a:srgbClr val="33A8FF"/>
            </a:solidFill>
            <a:ln w="12700" cap="rnd">
              <a:solidFill>
                <a:schemeClr val="bg2"/>
              </a:solidFill>
              <a:round/>
              <a:headEnd/>
              <a:tailEnd/>
            </a:ln>
          </p:spPr>
          <p:txBody>
            <a:bodyPr/>
            <a:lstStyle/>
            <a:p>
              <a:endParaRPr lang="zh-CN" altLang="en-US"/>
            </a:p>
          </p:txBody>
        </p:sp>
        <p:sp>
          <p:nvSpPr>
            <p:cNvPr id="189" name="Freeform 285">
              <a:extLst>
                <a:ext uri="{FF2B5EF4-FFF2-40B4-BE49-F238E27FC236}">
                  <a16:creationId xmlns:a16="http://schemas.microsoft.com/office/drawing/2014/main" id="{420ECF61-A8AF-4D43-9F17-B51EA20BFF68}"/>
                </a:ext>
              </a:extLst>
            </p:cNvPr>
            <p:cNvSpPr>
              <a:spLocks/>
            </p:cNvSpPr>
            <p:nvPr/>
          </p:nvSpPr>
          <p:spPr bwMode="auto">
            <a:xfrm>
              <a:off x="2318" y="1172"/>
              <a:ext cx="269" cy="400"/>
            </a:xfrm>
            <a:custGeom>
              <a:avLst/>
              <a:gdLst>
                <a:gd name="T0" fmla="*/ 0 w 269"/>
                <a:gd name="T1" fmla="*/ 0 h 400"/>
                <a:gd name="T2" fmla="*/ 0 w 269"/>
                <a:gd name="T3" fmla="*/ 111 h 400"/>
                <a:gd name="T4" fmla="*/ 268 w 269"/>
                <a:gd name="T5" fmla="*/ 399 h 400"/>
                <a:gd name="T6" fmla="*/ 268 w 269"/>
                <a:gd name="T7" fmla="*/ 288 h 400"/>
                <a:gd name="T8" fmla="*/ 0 w 269"/>
                <a:gd name="T9" fmla="*/ 0 h 400"/>
                <a:gd name="T10" fmla="*/ 0 60000 65536"/>
                <a:gd name="T11" fmla="*/ 0 60000 65536"/>
                <a:gd name="T12" fmla="*/ 0 60000 65536"/>
                <a:gd name="T13" fmla="*/ 0 60000 65536"/>
                <a:gd name="T14" fmla="*/ 0 60000 65536"/>
                <a:gd name="T15" fmla="*/ 0 w 269"/>
                <a:gd name="T16" fmla="*/ 0 h 400"/>
                <a:gd name="T17" fmla="*/ 269 w 269"/>
                <a:gd name="T18" fmla="*/ 400 h 400"/>
              </a:gdLst>
              <a:ahLst/>
              <a:cxnLst>
                <a:cxn ang="T10">
                  <a:pos x="T0" y="T1"/>
                </a:cxn>
                <a:cxn ang="T11">
                  <a:pos x="T2" y="T3"/>
                </a:cxn>
                <a:cxn ang="T12">
                  <a:pos x="T4" y="T5"/>
                </a:cxn>
                <a:cxn ang="T13">
                  <a:pos x="T6" y="T7"/>
                </a:cxn>
                <a:cxn ang="T14">
                  <a:pos x="T8" y="T9"/>
                </a:cxn>
              </a:cxnLst>
              <a:rect l="T15" t="T16" r="T17" b="T18"/>
              <a:pathLst>
                <a:path w="269" h="400">
                  <a:moveTo>
                    <a:pt x="0" y="0"/>
                  </a:moveTo>
                  <a:lnTo>
                    <a:pt x="0" y="111"/>
                  </a:lnTo>
                  <a:lnTo>
                    <a:pt x="268" y="399"/>
                  </a:lnTo>
                  <a:lnTo>
                    <a:pt x="268" y="288"/>
                  </a:lnTo>
                  <a:lnTo>
                    <a:pt x="0" y="0"/>
                  </a:lnTo>
                </a:path>
              </a:pathLst>
            </a:custGeom>
            <a:solidFill>
              <a:srgbClr val="33A8FF"/>
            </a:solidFill>
            <a:ln w="12700" cap="rnd">
              <a:solidFill>
                <a:schemeClr val="bg2"/>
              </a:solidFill>
              <a:round/>
              <a:headEnd/>
              <a:tailEnd/>
            </a:ln>
          </p:spPr>
          <p:txBody>
            <a:bodyPr/>
            <a:lstStyle/>
            <a:p>
              <a:endParaRPr lang="zh-CN" altLang="en-US"/>
            </a:p>
          </p:txBody>
        </p:sp>
        <p:sp>
          <p:nvSpPr>
            <p:cNvPr id="190" name="Freeform 286">
              <a:extLst>
                <a:ext uri="{FF2B5EF4-FFF2-40B4-BE49-F238E27FC236}">
                  <a16:creationId xmlns:a16="http://schemas.microsoft.com/office/drawing/2014/main" id="{4EDD118A-71E4-4D13-90F8-49C95CA6B74B}"/>
                </a:ext>
              </a:extLst>
            </p:cNvPr>
            <p:cNvSpPr>
              <a:spLocks/>
            </p:cNvSpPr>
            <p:nvPr/>
          </p:nvSpPr>
          <p:spPr bwMode="auto">
            <a:xfrm>
              <a:off x="1782" y="1336"/>
              <a:ext cx="2119" cy="2046"/>
            </a:xfrm>
            <a:custGeom>
              <a:avLst/>
              <a:gdLst>
                <a:gd name="T0" fmla="*/ 811 w 2119"/>
                <a:gd name="T1" fmla="*/ 0 h 2046"/>
                <a:gd name="T2" fmla="*/ 1842 w 2119"/>
                <a:gd name="T3" fmla="*/ 0 h 2046"/>
                <a:gd name="T4" fmla="*/ 2118 w 2119"/>
                <a:gd name="T5" fmla="*/ 894 h 2046"/>
                <a:gd name="T6" fmla="*/ 1614 w 2119"/>
                <a:gd name="T7" fmla="*/ 2041 h 2046"/>
                <a:gd name="T8" fmla="*/ 537 w 2119"/>
                <a:gd name="T9" fmla="*/ 2045 h 2046"/>
                <a:gd name="T10" fmla="*/ 0 w 2119"/>
                <a:gd name="T11" fmla="*/ 890 h 2046"/>
                <a:gd name="T12" fmla="*/ 291 w 2119"/>
                <a:gd name="T13" fmla="*/ 0 h 2046"/>
                <a:gd name="T14" fmla="*/ 811 w 2119"/>
                <a:gd name="T15" fmla="*/ 0 h 2046"/>
                <a:gd name="T16" fmla="*/ 0 60000 65536"/>
                <a:gd name="T17" fmla="*/ 0 60000 65536"/>
                <a:gd name="T18" fmla="*/ 0 60000 65536"/>
                <a:gd name="T19" fmla="*/ 0 60000 65536"/>
                <a:gd name="T20" fmla="*/ 0 60000 65536"/>
                <a:gd name="T21" fmla="*/ 0 60000 65536"/>
                <a:gd name="T22" fmla="*/ 0 60000 65536"/>
                <a:gd name="T23" fmla="*/ 0 60000 65536"/>
                <a:gd name="T24" fmla="*/ 0 w 2119"/>
                <a:gd name="T25" fmla="*/ 0 h 2046"/>
                <a:gd name="T26" fmla="*/ 2119 w 2119"/>
                <a:gd name="T27" fmla="*/ 2046 h 20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19" h="2046">
                  <a:moveTo>
                    <a:pt x="811" y="0"/>
                  </a:moveTo>
                  <a:lnTo>
                    <a:pt x="1842" y="0"/>
                  </a:lnTo>
                  <a:lnTo>
                    <a:pt x="2118" y="894"/>
                  </a:lnTo>
                  <a:lnTo>
                    <a:pt x="1614" y="2041"/>
                  </a:lnTo>
                  <a:lnTo>
                    <a:pt x="537" y="2045"/>
                  </a:lnTo>
                  <a:lnTo>
                    <a:pt x="0" y="890"/>
                  </a:lnTo>
                  <a:lnTo>
                    <a:pt x="291" y="0"/>
                  </a:lnTo>
                  <a:lnTo>
                    <a:pt x="811" y="0"/>
                  </a:lnTo>
                </a:path>
              </a:pathLst>
            </a:custGeom>
            <a:solidFill>
              <a:srgbClr val="0A8AE8"/>
            </a:solidFill>
            <a:ln w="12700" cap="rnd">
              <a:solidFill>
                <a:schemeClr val="bg2"/>
              </a:solidFill>
              <a:round/>
              <a:headEnd/>
              <a:tailEnd/>
            </a:ln>
          </p:spPr>
          <p:txBody>
            <a:bodyPr/>
            <a:lstStyle/>
            <a:p>
              <a:endParaRPr lang="zh-CN" altLang="en-US"/>
            </a:p>
          </p:txBody>
        </p:sp>
        <p:sp>
          <p:nvSpPr>
            <p:cNvPr id="191" name="AutoShape 287">
              <a:extLst>
                <a:ext uri="{FF2B5EF4-FFF2-40B4-BE49-F238E27FC236}">
                  <a16:creationId xmlns:a16="http://schemas.microsoft.com/office/drawing/2014/main" id="{C560E5DC-BFAE-4C93-A4AD-67AA5F28C5B0}"/>
                </a:ext>
              </a:extLst>
            </p:cNvPr>
            <p:cNvSpPr>
              <a:spLocks noChangeArrowheads="1"/>
            </p:cNvSpPr>
            <p:nvPr/>
          </p:nvSpPr>
          <p:spPr bwMode="auto">
            <a:xfrm>
              <a:off x="2051" y="1052"/>
              <a:ext cx="540" cy="585"/>
            </a:xfrm>
            <a:prstGeom prst="diamond">
              <a:avLst/>
            </a:prstGeom>
            <a:solidFill>
              <a:srgbClr val="037C03"/>
            </a:solidFill>
            <a:ln w="12700">
              <a:solidFill>
                <a:schemeClr val="bg2"/>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92" name="AutoShape 288">
              <a:extLst>
                <a:ext uri="{FF2B5EF4-FFF2-40B4-BE49-F238E27FC236}">
                  <a16:creationId xmlns:a16="http://schemas.microsoft.com/office/drawing/2014/main" id="{0297D4E2-636A-4243-8033-AFB5B53BE46C}"/>
                </a:ext>
              </a:extLst>
            </p:cNvPr>
            <p:cNvSpPr>
              <a:spLocks noChangeArrowheads="1"/>
            </p:cNvSpPr>
            <p:nvPr/>
          </p:nvSpPr>
          <p:spPr bwMode="auto">
            <a:xfrm>
              <a:off x="1783" y="1345"/>
              <a:ext cx="537" cy="581"/>
            </a:xfrm>
            <a:prstGeom prst="diamond">
              <a:avLst/>
            </a:prstGeom>
            <a:solidFill>
              <a:srgbClr val="037C03"/>
            </a:solidFill>
            <a:ln w="12700">
              <a:solidFill>
                <a:schemeClr val="bg2"/>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93" name="AutoShape 289">
              <a:extLst>
                <a:ext uri="{FF2B5EF4-FFF2-40B4-BE49-F238E27FC236}">
                  <a16:creationId xmlns:a16="http://schemas.microsoft.com/office/drawing/2014/main" id="{87637335-1F21-4908-9B36-EE9652F23988}"/>
                </a:ext>
              </a:extLst>
            </p:cNvPr>
            <p:cNvSpPr>
              <a:spLocks noChangeArrowheads="1"/>
            </p:cNvSpPr>
            <p:nvPr/>
          </p:nvSpPr>
          <p:spPr bwMode="auto">
            <a:xfrm>
              <a:off x="1781" y="2512"/>
              <a:ext cx="537" cy="582"/>
            </a:xfrm>
            <a:prstGeom prst="diamond">
              <a:avLst/>
            </a:prstGeom>
            <a:solidFill>
              <a:srgbClr val="037C03"/>
            </a:solidFill>
            <a:ln w="12700">
              <a:solidFill>
                <a:schemeClr val="bg2"/>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94" name="Freeform 290">
              <a:extLst>
                <a:ext uri="{FF2B5EF4-FFF2-40B4-BE49-F238E27FC236}">
                  <a16:creationId xmlns:a16="http://schemas.microsoft.com/office/drawing/2014/main" id="{86287F22-2A3F-46E8-9044-FC169AAF80DC}"/>
                </a:ext>
              </a:extLst>
            </p:cNvPr>
            <p:cNvSpPr>
              <a:spLocks/>
            </p:cNvSpPr>
            <p:nvPr/>
          </p:nvSpPr>
          <p:spPr bwMode="auto">
            <a:xfrm>
              <a:off x="2324" y="1345"/>
              <a:ext cx="269" cy="399"/>
            </a:xfrm>
            <a:custGeom>
              <a:avLst/>
              <a:gdLst>
                <a:gd name="T0" fmla="*/ 268 w 269"/>
                <a:gd name="T1" fmla="*/ 0 h 399"/>
                <a:gd name="T2" fmla="*/ 268 w 269"/>
                <a:gd name="T3" fmla="*/ 111 h 399"/>
                <a:gd name="T4" fmla="*/ 0 w 269"/>
                <a:gd name="T5" fmla="*/ 398 h 399"/>
                <a:gd name="T6" fmla="*/ 0 w 269"/>
                <a:gd name="T7" fmla="*/ 287 h 399"/>
                <a:gd name="T8" fmla="*/ 268 w 269"/>
                <a:gd name="T9" fmla="*/ 0 h 399"/>
                <a:gd name="T10" fmla="*/ 0 60000 65536"/>
                <a:gd name="T11" fmla="*/ 0 60000 65536"/>
                <a:gd name="T12" fmla="*/ 0 60000 65536"/>
                <a:gd name="T13" fmla="*/ 0 60000 65536"/>
                <a:gd name="T14" fmla="*/ 0 60000 65536"/>
                <a:gd name="T15" fmla="*/ 0 w 269"/>
                <a:gd name="T16" fmla="*/ 0 h 399"/>
                <a:gd name="T17" fmla="*/ 269 w 269"/>
                <a:gd name="T18" fmla="*/ 399 h 399"/>
              </a:gdLst>
              <a:ahLst/>
              <a:cxnLst>
                <a:cxn ang="T10">
                  <a:pos x="T0" y="T1"/>
                </a:cxn>
                <a:cxn ang="T11">
                  <a:pos x="T2" y="T3"/>
                </a:cxn>
                <a:cxn ang="T12">
                  <a:pos x="T4" y="T5"/>
                </a:cxn>
                <a:cxn ang="T13">
                  <a:pos x="T6" y="T7"/>
                </a:cxn>
                <a:cxn ang="T14">
                  <a:pos x="T8" y="T9"/>
                </a:cxn>
              </a:cxnLst>
              <a:rect l="T15" t="T16" r="T17" b="T18"/>
              <a:pathLst>
                <a:path w="269" h="399">
                  <a:moveTo>
                    <a:pt x="268" y="0"/>
                  </a:moveTo>
                  <a:lnTo>
                    <a:pt x="268" y="111"/>
                  </a:lnTo>
                  <a:lnTo>
                    <a:pt x="0" y="398"/>
                  </a:lnTo>
                  <a:lnTo>
                    <a:pt x="0" y="287"/>
                  </a:lnTo>
                  <a:lnTo>
                    <a:pt x="268" y="0"/>
                  </a:lnTo>
                </a:path>
              </a:pathLst>
            </a:custGeom>
            <a:solidFill>
              <a:srgbClr val="00AE00"/>
            </a:solidFill>
            <a:ln w="12700" cap="rnd">
              <a:solidFill>
                <a:schemeClr val="bg2"/>
              </a:solidFill>
              <a:round/>
              <a:headEnd/>
              <a:tailEnd/>
            </a:ln>
          </p:spPr>
          <p:txBody>
            <a:bodyPr/>
            <a:lstStyle/>
            <a:p>
              <a:endParaRPr lang="zh-CN" altLang="en-US"/>
            </a:p>
          </p:txBody>
        </p:sp>
        <p:sp>
          <p:nvSpPr>
            <p:cNvPr id="195" name="Freeform 291">
              <a:extLst>
                <a:ext uri="{FF2B5EF4-FFF2-40B4-BE49-F238E27FC236}">
                  <a16:creationId xmlns:a16="http://schemas.microsoft.com/office/drawing/2014/main" id="{6CE6DB99-4D27-4E07-95E1-8AF964B6FE53}"/>
                </a:ext>
              </a:extLst>
            </p:cNvPr>
            <p:cNvSpPr>
              <a:spLocks/>
            </p:cNvSpPr>
            <p:nvPr/>
          </p:nvSpPr>
          <p:spPr bwMode="auto">
            <a:xfrm>
              <a:off x="2056" y="1636"/>
              <a:ext cx="267" cy="400"/>
            </a:xfrm>
            <a:custGeom>
              <a:avLst/>
              <a:gdLst>
                <a:gd name="T0" fmla="*/ 266 w 267"/>
                <a:gd name="T1" fmla="*/ 0 h 400"/>
                <a:gd name="T2" fmla="*/ 266 w 267"/>
                <a:gd name="T3" fmla="*/ 111 h 400"/>
                <a:gd name="T4" fmla="*/ 0 w 267"/>
                <a:gd name="T5" fmla="*/ 399 h 400"/>
                <a:gd name="T6" fmla="*/ 0 w 267"/>
                <a:gd name="T7" fmla="*/ 288 h 400"/>
                <a:gd name="T8" fmla="*/ 266 w 267"/>
                <a:gd name="T9" fmla="*/ 0 h 400"/>
                <a:gd name="T10" fmla="*/ 0 60000 65536"/>
                <a:gd name="T11" fmla="*/ 0 60000 65536"/>
                <a:gd name="T12" fmla="*/ 0 60000 65536"/>
                <a:gd name="T13" fmla="*/ 0 60000 65536"/>
                <a:gd name="T14" fmla="*/ 0 60000 65536"/>
                <a:gd name="T15" fmla="*/ 0 w 267"/>
                <a:gd name="T16" fmla="*/ 0 h 400"/>
                <a:gd name="T17" fmla="*/ 267 w 267"/>
                <a:gd name="T18" fmla="*/ 400 h 400"/>
              </a:gdLst>
              <a:ahLst/>
              <a:cxnLst>
                <a:cxn ang="T10">
                  <a:pos x="T0" y="T1"/>
                </a:cxn>
                <a:cxn ang="T11">
                  <a:pos x="T2" y="T3"/>
                </a:cxn>
                <a:cxn ang="T12">
                  <a:pos x="T4" y="T5"/>
                </a:cxn>
                <a:cxn ang="T13">
                  <a:pos x="T6" y="T7"/>
                </a:cxn>
                <a:cxn ang="T14">
                  <a:pos x="T8" y="T9"/>
                </a:cxn>
              </a:cxnLst>
              <a:rect l="T15" t="T16" r="T17" b="T18"/>
              <a:pathLst>
                <a:path w="267" h="400">
                  <a:moveTo>
                    <a:pt x="266" y="0"/>
                  </a:moveTo>
                  <a:lnTo>
                    <a:pt x="266" y="111"/>
                  </a:lnTo>
                  <a:lnTo>
                    <a:pt x="0" y="399"/>
                  </a:lnTo>
                  <a:lnTo>
                    <a:pt x="0" y="288"/>
                  </a:lnTo>
                  <a:lnTo>
                    <a:pt x="266" y="0"/>
                  </a:lnTo>
                </a:path>
              </a:pathLst>
            </a:custGeom>
            <a:solidFill>
              <a:srgbClr val="00AE00"/>
            </a:solidFill>
            <a:ln w="12700" cap="rnd">
              <a:solidFill>
                <a:schemeClr val="bg2"/>
              </a:solidFill>
              <a:round/>
              <a:headEnd/>
              <a:tailEnd/>
            </a:ln>
          </p:spPr>
          <p:txBody>
            <a:bodyPr/>
            <a:lstStyle/>
            <a:p>
              <a:endParaRPr lang="zh-CN" altLang="en-US"/>
            </a:p>
          </p:txBody>
        </p:sp>
        <p:sp>
          <p:nvSpPr>
            <p:cNvPr id="196" name="Freeform 292">
              <a:extLst>
                <a:ext uri="{FF2B5EF4-FFF2-40B4-BE49-F238E27FC236}">
                  <a16:creationId xmlns:a16="http://schemas.microsoft.com/office/drawing/2014/main" id="{1E579669-B1DD-403F-A303-6CA730E26A9C}"/>
                </a:ext>
              </a:extLst>
            </p:cNvPr>
            <p:cNvSpPr>
              <a:spLocks/>
            </p:cNvSpPr>
            <p:nvPr/>
          </p:nvSpPr>
          <p:spPr bwMode="auto">
            <a:xfrm>
              <a:off x="1786" y="1929"/>
              <a:ext cx="268" cy="400"/>
            </a:xfrm>
            <a:custGeom>
              <a:avLst/>
              <a:gdLst>
                <a:gd name="T0" fmla="*/ 267 w 268"/>
                <a:gd name="T1" fmla="*/ 0 h 400"/>
                <a:gd name="T2" fmla="*/ 267 w 268"/>
                <a:gd name="T3" fmla="*/ 111 h 400"/>
                <a:gd name="T4" fmla="*/ 0 w 268"/>
                <a:gd name="T5" fmla="*/ 399 h 400"/>
                <a:gd name="T6" fmla="*/ 0 w 268"/>
                <a:gd name="T7" fmla="*/ 288 h 400"/>
                <a:gd name="T8" fmla="*/ 267 w 268"/>
                <a:gd name="T9" fmla="*/ 0 h 400"/>
                <a:gd name="T10" fmla="*/ 0 60000 65536"/>
                <a:gd name="T11" fmla="*/ 0 60000 65536"/>
                <a:gd name="T12" fmla="*/ 0 60000 65536"/>
                <a:gd name="T13" fmla="*/ 0 60000 65536"/>
                <a:gd name="T14" fmla="*/ 0 60000 65536"/>
                <a:gd name="T15" fmla="*/ 0 w 268"/>
                <a:gd name="T16" fmla="*/ 0 h 400"/>
                <a:gd name="T17" fmla="*/ 268 w 268"/>
                <a:gd name="T18" fmla="*/ 400 h 400"/>
              </a:gdLst>
              <a:ahLst/>
              <a:cxnLst>
                <a:cxn ang="T10">
                  <a:pos x="T0" y="T1"/>
                </a:cxn>
                <a:cxn ang="T11">
                  <a:pos x="T2" y="T3"/>
                </a:cxn>
                <a:cxn ang="T12">
                  <a:pos x="T4" y="T5"/>
                </a:cxn>
                <a:cxn ang="T13">
                  <a:pos x="T6" y="T7"/>
                </a:cxn>
                <a:cxn ang="T14">
                  <a:pos x="T8" y="T9"/>
                </a:cxn>
              </a:cxnLst>
              <a:rect l="T15" t="T16" r="T17" b="T18"/>
              <a:pathLst>
                <a:path w="268" h="400">
                  <a:moveTo>
                    <a:pt x="267" y="0"/>
                  </a:moveTo>
                  <a:lnTo>
                    <a:pt x="267" y="111"/>
                  </a:lnTo>
                  <a:lnTo>
                    <a:pt x="0" y="399"/>
                  </a:lnTo>
                  <a:lnTo>
                    <a:pt x="0" y="288"/>
                  </a:lnTo>
                  <a:lnTo>
                    <a:pt x="267" y="0"/>
                  </a:lnTo>
                </a:path>
              </a:pathLst>
            </a:custGeom>
            <a:solidFill>
              <a:srgbClr val="00AE00"/>
            </a:solidFill>
            <a:ln w="12700" cap="rnd">
              <a:solidFill>
                <a:schemeClr val="bg2"/>
              </a:solidFill>
              <a:round/>
              <a:headEnd/>
              <a:tailEnd/>
            </a:ln>
          </p:spPr>
          <p:txBody>
            <a:bodyPr/>
            <a:lstStyle/>
            <a:p>
              <a:endParaRPr lang="zh-CN" altLang="en-US"/>
            </a:p>
          </p:txBody>
        </p:sp>
        <p:sp>
          <p:nvSpPr>
            <p:cNvPr id="197" name="Freeform 293">
              <a:extLst>
                <a:ext uri="{FF2B5EF4-FFF2-40B4-BE49-F238E27FC236}">
                  <a16:creationId xmlns:a16="http://schemas.microsoft.com/office/drawing/2014/main" id="{5C534851-DB8A-4062-B621-9ACF437D49E6}"/>
                </a:ext>
              </a:extLst>
            </p:cNvPr>
            <p:cNvSpPr>
              <a:spLocks/>
            </p:cNvSpPr>
            <p:nvPr/>
          </p:nvSpPr>
          <p:spPr bwMode="auto">
            <a:xfrm>
              <a:off x="1516" y="1929"/>
              <a:ext cx="269" cy="400"/>
            </a:xfrm>
            <a:custGeom>
              <a:avLst/>
              <a:gdLst>
                <a:gd name="T0" fmla="*/ 0 w 269"/>
                <a:gd name="T1" fmla="*/ 0 h 400"/>
                <a:gd name="T2" fmla="*/ 0 w 269"/>
                <a:gd name="T3" fmla="*/ 111 h 400"/>
                <a:gd name="T4" fmla="*/ 268 w 269"/>
                <a:gd name="T5" fmla="*/ 399 h 400"/>
                <a:gd name="T6" fmla="*/ 268 w 269"/>
                <a:gd name="T7" fmla="*/ 288 h 400"/>
                <a:gd name="T8" fmla="*/ 0 w 269"/>
                <a:gd name="T9" fmla="*/ 0 h 400"/>
                <a:gd name="T10" fmla="*/ 0 60000 65536"/>
                <a:gd name="T11" fmla="*/ 0 60000 65536"/>
                <a:gd name="T12" fmla="*/ 0 60000 65536"/>
                <a:gd name="T13" fmla="*/ 0 60000 65536"/>
                <a:gd name="T14" fmla="*/ 0 60000 65536"/>
                <a:gd name="T15" fmla="*/ 0 w 269"/>
                <a:gd name="T16" fmla="*/ 0 h 400"/>
                <a:gd name="T17" fmla="*/ 269 w 269"/>
                <a:gd name="T18" fmla="*/ 400 h 400"/>
              </a:gdLst>
              <a:ahLst/>
              <a:cxnLst>
                <a:cxn ang="T10">
                  <a:pos x="T0" y="T1"/>
                </a:cxn>
                <a:cxn ang="T11">
                  <a:pos x="T2" y="T3"/>
                </a:cxn>
                <a:cxn ang="T12">
                  <a:pos x="T4" y="T5"/>
                </a:cxn>
                <a:cxn ang="T13">
                  <a:pos x="T6" y="T7"/>
                </a:cxn>
                <a:cxn ang="T14">
                  <a:pos x="T8" y="T9"/>
                </a:cxn>
              </a:cxnLst>
              <a:rect l="T15" t="T16" r="T17" b="T18"/>
              <a:pathLst>
                <a:path w="269" h="400">
                  <a:moveTo>
                    <a:pt x="0" y="0"/>
                  </a:moveTo>
                  <a:lnTo>
                    <a:pt x="0" y="111"/>
                  </a:lnTo>
                  <a:lnTo>
                    <a:pt x="268" y="399"/>
                  </a:lnTo>
                  <a:lnTo>
                    <a:pt x="268" y="288"/>
                  </a:lnTo>
                  <a:lnTo>
                    <a:pt x="0" y="0"/>
                  </a:lnTo>
                </a:path>
              </a:pathLst>
            </a:custGeom>
            <a:solidFill>
              <a:srgbClr val="005400"/>
            </a:solidFill>
            <a:ln w="12700" cap="rnd">
              <a:solidFill>
                <a:schemeClr val="bg2"/>
              </a:solidFill>
              <a:round/>
              <a:headEnd/>
              <a:tailEnd/>
            </a:ln>
          </p:spPr>
          <p:txBody>
            <a:bodyPr/>
            <a:lstStyle/>
            <a:p>
              <a:endParaRPr lang="zh-CN" altLang="en-US"/>
            </a:p>
          </p:txBody>
        </p:sp>
        <p:sp>
          <p:nvSpPr>
            <p:cNvPr id="198" name="Rectangle 294">
              <a:extLst>
                <a:ext uri="{FF2B5EF4-FFF2-40B4-BE49-F238E27FC236}">
                  <a16:creationId xmlns:a16="http://schemas.microsoft.com/office/drawing/2014/main" id="{27D9919A-6B2F-4774-A389-94DCE91ACD80}"/>
                </a:ext>
              </a:extLst>
            </p:cNvPr>
            <p:cNvSpPr>
              <a:spLocks noChangeArrowheads="1"/>
            </p:cNvSpPr>
            <p:nvPr/>
          </p:nvSpPr>
          <p:spPr bwMode="auto">
            <a:xfrm>
              <a:off x="2330" y="3215"/>
              <a:ext cx="1063" cy="154"/>
            </a:xfrm>
            <a:prstGeom prst="rect">
              <a:avLst/>
            </a:prstGeom>
            <a:solidFill>
              <a:srgbClr val="5596EA"/>
            </a:solidFill>
            <a:ln w="12700">
              <a:solidFill>
                <a:schemeClr val="bg2"/>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99" name="Freeform 295">
              <a:extLst>
                <a:ext uri="{FF2B5EF4-FFF2-40B4-BE49-F238E27FC236}">
                  <a16:creationId xmlns:a16="http://schemas.microsoft.com/office/drawing/2014/main" id="{31344196-05C1-407F-85E5-2D21336B2E6A}"/>
                </a:ext>
              </a:extLst>
            </p:cNvPr>
            <p:cNvSpPr>
              <a:spLocks/>
            </p:cNvSpPr>
            <p:nvPr/>
          </p:nvSpPr>
          <p:spPr bwMode="auto">
            <a:xfrm>
              <a:off x="1516" y="2513"/>
              <a:ext cx="269" cy="400"/>
            </a:xfrm>
            <a:custGeom>
              <a:avLst/>
              <a:gdLst>
                <a:gd name="T0" fmla="*/ 0 w 269"/>
                <a:gd name="T1" fmla="*/ 0 h 400"/>
                <a:gd name="T2" fmla="*/ 0 w 269"/>
                <a:gd name="T3" fmla="*/ 111 h 400"/>
                <a:gd name="T4" fmla="*/ 268 w 269"/>
                <a:gd name="T5" fmla="*/ 399 h 400"/>
                <a:gd name="T6" fmla="*/ 268 w 269"/>
                <a:gd name="T7" fmla="*/ 288 h 400"/>
                <a:gd name="T8" fmla="*/ 0 w 269"/>
                <a:gd name="T9" fmla="*/ 0 h 400"/>
                <a:gd name="T10" fmla="*/ 0 60000 65536"/>
                <a:gd name="T11" fmla="*/ 0 60000 65536"/>
                <a:gd name="T12" fmla="*/ 0 60000 65536"/>
                <a:gd name="T13" fmla="*/ 0 60000 65536"/>
                <a:gd name="T14" fmla="*/ 0 60000 65536"/>
                <a:gd name="T15" fmla="*/ 0 w 269"/>
                <a:gd name="T16" fmla="*/ 0 h 400"/>
                <a:gd name="T17" fmla="*/ 269 w 269"/>
                <a:gd name="T18" fmla="*/ 400 h 400"/>
              </a:gdLst>
              <a:ahLst/>
              <a:cxnLst>
                <a:cxn ang="T10">
                  <a:pos x="T0" y="T1"/>
                </a:cxn>
                <a:cxn ang="T11">
                  <a:pos x="T2" y="T3"/>
                </a:cxn>
                <a:cxn ang="T12">
                  <a:pos x="T4" y="T5"/>
                </a:cxn>
                <a:cxn ang="T13">
                  <a:pos x="T6" y="T7"/>
                </a:cxn>
                <a:cxn ang="T14">
                  <a:pos x="T8" y="T9"/>
                </a:cxn>
              </a:cxnLst>
              <a:rect l="T15" t="T16" r="T17" b="T18"/>
              <a:pathLst>
                <a:path w="269" h="400">
                  <a:moveTo>
                    <a:pt x="0" y="0"/>
                  </a:moveTo>
                  <a:lnTo>
                    <a:pt x="0" y="111"/>
                  </a:lnTo>
                  <a:lnTo>
                    <a:pt x="268" y="399"/>
                  </a:lnTo>
                  <a:lnTo>
                    <a:pt x="268" y="288"/>
                  </a:lnTo>
                  <a:lnTo>
                    <a:pt x="0" y="0"/>
                  </a:lnTo>
                </a:path>
              </a:pathLst>
            </a:custGeom>
            <a:solidFill>
              <a:srgbClr val="005400"/>
            </a:solidFill>
            <a:ln w="12700" cap="rnd">
              <a:solidFill>
                <a:schemeClr val="bg2"/>
              </a:solidFill>
              <a:round/>
              <a:headEnd/>
              <a:tailEnd/>
            </a:ln>
          </p:spPr>
          <p:txBody>
            <a:bodyPr/>
            <a:lstStyle/>
            <a:p>
              <a:endParaRPr lang="zh-CN" altLang="en-US"/>
            </a:p>
          </p:txBody>
        </p:sp>
        <p:sp>
          <p:nvSpPr>
            <p:cNvPr id="200" name="Freeform 296">
              <a:extLst>
                <a:ext uri="{FF2B5EF4-FFF2-40B4-BE49-F238E27FC236}">
                  <a16:creationId xmlns:a16="http://schemas.microsoft.com/office/drawing/2014/main" id="{D529E808-2CD5-473B-9C13-5A628C48AB8F}"/>
                </a:ext>
              </a:extLst>
            </p:cNvPr>
            <p:cNvSpPr>
              <a:spLocks/>
            </p:cNvSpPr>
            <p:nvPr/>
          </p:nvSpPr>
          <p:spPr bwMode="auto">
            <a:xfrm>
              <a:off x="1784" y="2801"/>
              <a:ext cx="268" cy="401"/>
            </a:xfrm>
            <a:custGeom>
              <a:avLst/>
              <a:gdLst>
                <a:gd name="T0" fmla="*/ 0 w 268"/>
                <a:gd name="T1" fmla="*/ 0 h 401"/>
                <a:gd name="T2" fmla="*/ 0 w 268"/>
                <a:gd name="T3" fmla="*/ 111 h 401"/>
                <a:gd name="T4" fmla="*/ 267 w 268"/>
                <a:gd name="T5" fmla="*/ 400 h 401"/>
                <a:gd name="T6" fmla="*/ 267 w 268"/>
                <a:gd name="T7" fmla="*/ 289 h 401"/>
                <a:gd name="T8" fmla="*/ 0 w 268"/>
                <a:gd name="T9" fmla="*/ 0 h 401"/>
                <a:gd name="T10" fmla="*/ 0 60000 65536"/>
                <a:gd name="T11" fmla="*/ 0 60000 65536"/>
                <a:gd name="T12" fmla="*/ 0 60000 65536"/>
                <a:gd name="T13" fmla="*/ 0 60000 65536"/>
                <a:gd name="T14" fmla="*/ 0 60000 65536"/>
                <a:gd name="T15" fmla="*/ 0 w 268"/>
                <a:gd name="T16" fmla="*/ 0 h 401"/>
                <a:gd name="T17" fmla="*/ 268 w 268"/>
                <a:gd name="T18" fmla="*/ 401 h 401"/>
              </a:gdLst>
              <a:ahLst/>
              <a:cxnLst>
                <a:cxn ang="T10">
                  <a:pos x="T0" y="T1"/>
                </a:cxn>
                <a:cxn ang="T11">
                  <a:pos x="T2" y="T3"/>
                </a:cxn>
                <a:cxn ang="T12">
                  <a:pos x="T4" y="T5"/>
                </a:cxn>
                <a:cxn ang="T13">
                  <a:pos x="T6" y="T7"/>
                </a:cxn>
                <a:cxn ang="T14">
                  <a:pos x="T8" y="T9"/>
                </a:cxn>
              </a:cxnLst>
              <a:rect l="T15" t="T16" r="T17" b="T18"/>
              <a:pathLst>
                <a:path w="268" h="401">
                  <a:moveTo>
                    <a:pt x="0" y="0"/>
                  </a:moveTo>
                  <a:lnTo>
                    <a:pt x="0" y="111"/>
                  </a:lnTo>
                  <a:lnTo>
                    <a:pt x="267" y="400"/>
                  </a:lnTo>
                  <a:lnTo>
                    <a:pt x="267" y="289"/>
                  </a:lnTo>
                  <a:lnTo>
                    <a:pt x="0" y="0"/>
                  </a:lnTo>
                </a:path>
              </a:pathLst>
            </a:custGeom>
            <a:solidFill>
              <a:srgbClr val="005400"/>
            </a:solidFill>
            <a:ln w="12700" cap="rnd">
              <a:solidFill>
                <a:schemeClr val="bg2"/>
              </a:solidFill>
              <a:round/>
              <a:headEnd/>
              <a:tailEnd/>
            </a:ln>
          </p:spPr>
          <p:txBody>
            <a:bodyPr/>
            <a:lstStyle/>
            <a:p>
              <a:endParaRPr lang="zh-CN" altLang="en-US"/>
            </a:p>
          </p:txBody>
        </p:sp>
        <p:sp>
          <p:nvSpPr>
            <p:cNvPr id="201" name="AutoShape 297">
              <a:extLst>
                <a:ext uri="{FF2B5EF4-FFF2-40B4-BE49-F238E27FC236}">
                  <a16:creationId xmlns:a16="http://schemas.microsoft.com/office/drawing/2014/main" id="{8044FF42-7C0F-49A7-8E09-3FD2F14550A9}"/>
                </a:ext>
              </a:extLst>
            </p:cNvPr>
            <p:cNvSpPr>
              <a:spLocks noChangeArrowheads="1"/>
            </p:cNvSpPr>
            <p:nvPr/>
          </p:nvSpPr>
          <p:spPr bwMode="auto">
            <a:xfrm>
              <a:off x="2048" y="2801"/>
              <a:ext cx="537" cy="583"/>
            </a:xfrm>
            <a:prstGeom prst="diamond">
              <a:avLst/>
            </a:prstGeom>
            <a:solidFill>
              <a:srgbClr val="B3B900"/>
            </a:solidFill>
            <a:ln w="12700">
              <a:solidFill>
                <a:schemeClr val="bg2"/>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02" name="Freeform 298">
              <a:extLst>
                <a:ext uri="{FF2B5EF4-FFF2-40B4-BE49-F238E27FC236}">
                  <a16:creationId xmlns:a16="http://schemas.microsoft.com/office/drawing/2014/main" id="{4FBE6AED-5F70-48B6-844A-2F12C4809D00}"/>
                </a:ext>
              </a:extLst>
            </p:cNvPr>
            <p:cNvSpPr>
              <a:spLocks/>
            </p:cNvSpPr>
            <p:nvPr/>
          </p:nvSpPr>
          <p:spPr bwMode="auto">
            <a:xfrm>
              <a:off x="2051" y="3092"/>
              <a:ext cx="267" cy="400"/>
            </a:xfrm>
            <a:custGeom>
              <a:avLst/>
              <a:gdLst>
                <a:gd name="T0" fmla="*/ 0 w 267"/>
                <a:gd name="T1" fmla="*/ 0 h 400"/>
                <a:gd name="T2" fmla="*/ 0 w 267"/>
                <a:gd name="T3" fmla="*/ 111 h 400"/>
                <a:gd name="T4" fmla="*/ 266 w 267"/>
                <a:gd name="T5" fmla="*/ 399 h 400"/>
                <a:gd name="T6" fmla="*/ 266 w 267"/>
                <a:gd name="T7" fmla="*/ 288 h 400"/>
                <a:gd name="T8" fmla="*/ 0 w 267"/>
                <a:gd name="T9" fmla="*/ 0 h 400"/>
                <a:gd name="T10" fmla="*/ 0 60000 65536"/>
                <a:gd name="T11" fmla="*/ 0 60000 65536"/>
                <a:gd name="T12" fmla="*/ 0 60000 65536"/>
                <a:gd name="T13" fmla="*/ 0 60000 65536"/>
                <a:gd name="T14" fmla="*/ 0 60000 65536"/>
                <a:gd name="T15" fmla="*/ 0 w 267"/>
                <a:gd name="T16" fmla="*/ 0 h 400"/>
                <a:gd name="T17" fmla="*/ 267 w 267"/>
                <a:gd name="T18" fmla="*/ 400 h 400"/>
              </a:gdLst>
              <a:ahLst/>
              <a:cxnLst>
                <a:cxn ang="T10">
                  <a:pos x="T0" y="T1"/>
                </a:cxn>
                <a:cxn ang="T11">
                  <a:pos x="T2" y="T3"/>
                </a:cxn>
                <a:cxn ang="T12">
                  <a:pos x="T4" y="T5"/>
                </a:cxn>
                <a:cxn ang="T13">
                  <a:pos x="T6" y="T7"/>
                </a:cxn>
                <a:cxn ang="T14">
                  <a:pos x="T8" y="T9"/>
                </a:cxn>
              </a:cxnLst>
              <a:rect l="T15" t="T16" r="T17" b="T18"/>
              <a:pathLst>
                <a:path w="267" h="400">
                  <a:moveTo>
                    <a:pt x="0" y="0"/>
                  </a:moveTo>
                  <a:lnTo>
                    <a:pt x="0" y="111"/>
                  </a:lnTo>
                  <a:lnTo>
                    <a:pt x="266" y="399"/>
                  </a:lnTo>
                  <a:lnTo>
                    <a:pt x="266" y="288"/>
                  </a:lnTo>
                  <a:lnTo>
                    <a:pt x="0" y="0"/>
                  </a:lnTo>
                </a:path>
              </a:pathLst>
            </a:custGeom>
            <a:solidFill>
              <a:srgbClr val="AD6900"/>
            </a:solidFill>
            <a:ln w="12700" cap="rnd">
              <a:solidFill>
                <a:schemeClr val="bg2"/>
              </a:solidFill>
              <a:round/>
              <a:headEnd/>
              <a:tailEnd/>
            </a:ln>
          </p:spPr>
          <p:txBody>
            <a:bodyPr/>
            <a:lstStyle/>
            <a:p>
              <a:endParaRPr lang="zh-CN" altLang="en-US"/>
            </a:p>
          </p:txBody>
        </p:sp>
        <p:sp>
          <p:nvSpPr>
            <p:cNvPr id="203" name="Freeform 299">
              <a:extLst>
                <a:ext uri="{FF2B5EF4-FFF2-40B4-BE49-F238E27FC236}">
                  <a16:creationId xmlns:a16="http://schemas.microsoft.com/office/drawing/2014/main" id="{2E9276BB-4472-486C-AA9A-E27F1FF6B41C}"/>
                </a:ext>
              </a:extLst>
            </p:cNvPr>
            <p:cNvSpPr>
              <a:spLocks/>
            </p:cNvSpPr>
            <p:nvPr/>
          </p:nvSpPr>
          <p:spPr bwMode="auto">
            <a:xfrm>
              <a:off x="2318" y="3094"/>
              <a:ext cx="269" cy="400"/>
            </a:xfrm>
            <a:custGeom>
              <a:avLst/>
              <a:gdLst>
                <a:gd name="T0" fmla="*/ 268 w 269"/>
                <a:gd name="T1" fmla="*/ 0 h 400"/>
                <a:gd name="T2" fmla="*/ 268 w 269"/>
                <a:gd name="T3" fmla="*/ 111 h 400"/>
                <a:gd name="T4" fmla="*/ 0 w 269"/>
                <a:gd name="T5" fmla="*/ 399 h 400"/>
                <a:gd name="T6" fmla="*/ 0 w 269"/>
                <a:gd name="T7" fmla="*/ 288 h 400"/>
                <a:gd name="T8" fmla="*/ 268 w 269"/>
                <a:gd name="T9" fmla="*/ 0 h 400"/>
                <a:gd name="T10" fmla="*/ 0 60000 65536"/>
                <a:gd name="T11" fmla="*/ 0 60000 65536"/>
                <a:gd name="T12" fmla="*/ 0 60000 65536"/>
                <a:gd name="T13" fmla="*/ 0 60000 65536"/>
                <a:gd name="T14" fmla="*/ 0 60000 65536"/>
                <a:gd name="T15" fmla="*/ 0 w 269"/>
                <a:gd name="T16" fmla="*/ 0 h 400"/>
                <a:gd name="T17" fmla="*/ 269 w 269"/>
                <a:gd name="T18" fmla="*/ 400 h 400"/>
              </a:gdLst>
              <a:ahLst/>
              <a:cxnLst>
                <a:cxn ang="T10">
                  <a:pos x="T0" y="T1"/>
                </a:cxn>
                <a:cxn ang="T11">
                  <a:pos x="T2" y="T3"/>
                </a:cxn>
                <a:cxn ang="T12">
                  <a:pos x="T4" y="T5"/>
                </a:cxn>
                <a:cxn ang="T13">
                  <a:pos x="T6" y="T7"/>
                </a:cxn>
                <a:cxn ang="T14">
                  <a:pos x="T8" y="T9"/>
                </a:cxn>
              </a:cxnLst>
              <a:rect l="T15" t="T16" r="T17" b="T18"/>
              <a:pathLst>
                <a:path w="269" h="400">
                  <a:moveTo>
                    <a:pt x="268" y="0"/>
                  </a:moveTo>
                  <a:lnTo>
                    <a:pt x="268" y="111"/>
                  </a:lnTo>
                  <a:lnTo>
                    <a:pt x="0" y="399"/>
                  </a:lnTo>
                  <a:lnTo>
                    <a:pt x="0" y="288"/>
                  </a:lnTo>
                  <a:lnTo>
                    <a:pt x="268" y="0"/>
                  </a:lnTo>
                </a:path>
              </a:pathLst>
            </a:custGeom>
            <a:solidFill>
              <a:srgbClr val="EAEC5E"/>
            </a:solidFill>
            <a:ln w="12700" cap="rnd">
              <a:solidFill>
                <a:schemeClr val="bg2"/>
              </a:solidFill>
              <a:round/>
              <a:headEnd/>
              <a:tailEnd/>
            </a:ln>
          </p:spPr>
          <p:txBody>
            <a:bodyPr/>
            <a:lstStyle/>
            <a:p>
              <a:endParaRPr lang="zh-CN" altLang="en-US"/>
            </a:p>
          </p:txBody>
        </p:sp>
        <p:sp>
          <p:nvSpPr>
            <p:cNvPr id="204" name="AutoShape 300">
              <a:extLst>
                <a:ext uri="{FF2B5EF4-FFF2-40B4-BE49-F238E27FC236}">
                  <a16:creationId xmlns:a16="http://schemas.microsoft.com/office/drawing/2014/main" id="{561A2101-60E2-442A-A630-C5C43F9C5500}"/>
                </a:ext>
              </a:extLst>
            </p:cNvPr>
            <p:cNvSpPr>
              <a:spLocks noChangeArrowheads="1"/>
            </p:cNvSpPr>
            <p:nvPr/>
          </p:nvSpPr>
          <p:spPr bwMode="auto">
            <a:xfrm>
              <a:off x="3394" y="1345"/>
              <a:ext cx="539" cy="581"/>
            </a:xfrm>
            <a:prstGeom prst="diamond">
              <a:avLst/>
            </a:prstGeom>
            <a:solidFill>
              <a:srgbClr val="CF0E30"/>
            </a:solidFill>
            <a:ln w="12700">
              <a:solidFill>
                <a:schemeClr val="bg2"/>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05" name="AutoShape 301">
              <a:extLst>
                <a:ext uri="{FF2B5EF4-FFF2-40B4-BE49-F238E27FC236}">
                  <a16:creationId xmlns:a16="http://schemas.microsoft.com/office/drawing/2014/main" id="{62996A10-2022-4C3A-ACDC-CC0D5CF2C2CE}"/>
                </a:ext>
              </a:extLst>
            </p:cNvPr>
            <p:cNvSpPr>
              <a:spLocks noChangeArrowheads="1"/>
            </p:cNvSpPr>
            <p:nvPr/>
          </p:nvSpPr>
          <p:spPr bwMode="auto">
            <a:xfrm>
              <a:off x="3663" y="1635"/>
              <a:ext cx="538" cy="584"/>
            </a:xfrm>
            <a:prstGeom prst="diamond">
              <a:avLst/>
            </a:prstGeom>
            <a:solidFill>
              <a:srgbClr val="CF0E30"/>
            </a:solidFill>
            <a:ln w="12700">
              <a:solidFill>
                <a:schemeClr val="bg2"/>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06" name="AutoShape 302">
              <a:extLst>
                <a:ext uri="{FF2B5EF4-FFF2-40B4-BE49-F238E27FC236}">
                  <a16:creationId xmlns:a16="http://schemas.microsoft.com/office/drawing/2014/main" id="{12B34F36-44F2-4FDE-8766-1D97125BBB87}"/>
                </a:ext>
              </a:extLst>
            </p:cNvPr>
            <p:cNvSpPr>
              <a:spLocks noChangeArrowheads="1"/>
            </p:cNvSpPr>
            <p:nvPr/>
          </p:nvSpPr>
          <p:spPr bwMode="auto">
            <a:xfrm>
              <a:off x="3395" y="2512"/>
              <a:ext cx="539" cy="582"/>
            </a:xfrm>
            <a:prstGeom prst="diamond">
              <a:avLst/>
            </a:prstGeom>
            <a:solidFill>
              <a:srgbClr val="7B00E4"/>
            </a:solidFill>
            <a:ln w="12700">
              <a:solidFill>
                <a:schemeClr val="bg2"/>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07" name="AutoShape 303">
              <a:extLst>
                <a:ext uri="{FF2B5EF4-FFF2-40B4-BE49-F238E27FC236}">
                  <a16:creationId xmlns:a16="http://schemas.microsoft.com/office/drawing/2014/main" id="{D3AF1FE8-28EA-4FD1-8E49-3F006DCD417F}"/>
                </a:ext>
              </a:extLst>
            </p:cNvPr>
            <p:cNvSpPr>
              <a:spLocks noChangeArrowheads="1"/>
            </p:cNvSpPr>
            <p:nvPr/>
          </p:nvSpPr>
          <p:spPr bwMode="auto">
            <a:xfrm>
              <a:off x="3129" y="2801"/>
              <a:ext cx="538" cy="583"/>
            </a:xfrm>
            <a:prstGeom prst="diamond">
              <a:avLst/>
            </a:prstGeom>
            <a:solidFill>
              <a:srgbClr val="7B00E4"/>
            </a:solidFill>
            <a:ln w="12700">
              <a:solidFill>
                <a:schemeClr val="bg2"/>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08" name="Freeform 304">
              <a:extLst>
                <a:ext uri="{FF2B5EF4-FFF2-40B4-BE49-F238E27FC236}">
                  <a16:creationId xmlns:a16="http://schemas.microsoft.com/office/drawing/2014/main" id="{3685D4B6-DD63-46A4-8084-9814A569BDAD}"/>
                </a:ext>
              </a:extLst>
            </p:cNvPr>
            <p:cNvSpPr>
              <a:spLocks/>
            </p:cNvSpPr>
            <p:nvPr/>
          </p:nvSpPr>
          <p:spPr bwMode="auto">
            <a:xfrm>
              <a:off x="3391" y="1636"/>
              <a:ext cx="269" cy="400"/>
            </a:xfrm>
            <a:custGeom>
              <a:avLst/>
              <a:gdLst>
                <a:gd name="T0" fmla="*/ 0 w 269"/>
                <a:gd name="T1" fmla="*/ 0 h 400"/>
                <a:gd name="T2" fmla="*/ 0 w 269"/>
                <a:gd name="T3" fmla="*/ 111 h 400"/>
                <a:gd name="T4" fmla="*/ 268 w 269"/>
                <a:gd name="T5" fmla="*/ 399 h 400"/>
                <a:gd name="T6" fmla="*/ 268 w 269"/>
                <a:gd name="T7" fmla="*/ 288 h 400"/>
                <a:gd name="T8" fmla="*/ 0 w 269"/>
                <a:gd name="T9" fmla="*/ 0 h 400"/>
                <a:gd name="T10" fmla="*/ 0 60000 65536"/>
                <a:gd name="T11" fmla="*/ 0 60000 65536"/>
                <a:gd name="T12" fmla="*/ 0 60000 65536"/>
                <a:gd name="T13" fmla="*/ 0 60000 65536"/>
                <a:gd name="T14" fmla="*/ 0 60000 65536"/>
                <a:gd name="T15" fmla="*/ 0 w 269"/>
                <a:gd name="T16" fmla="*/ 0 h 400"/>
                <a:gd name="T17" fmla="*/ 269 w 269"/>
                <a:gd name="T18" fmla="*/ 400 h 400"/>
              </a:gdLst>
              <a:ahLst/>
              <a:cxnLst>
                <a:cxn ang="T10">
                  <a:pos x="T0" y="T1"/>
                </a:cxn>
                <a:cxn ang="T11">
                  <a:pos x="T2" y="T3"/>
                </a:cxn>
                <a:cxn ang="T12">
                  <a:pos x="T4" y="T5"/>
                </a:cxn>
                <a:cxn ang="T13">
                  <a:pos x="T6" y="T7"/>
                </a:cxn>
                <a:cxn ang="T14">
                  <a:pos x="T8" y="T9"/>
                </a:cxn>
              </a:cxnLst>
              <a:rect l="T15" t="T16" r="T17" b="T18"/>
              <a:pathLst>
                <a:path w="269" h="400">
                  <a:moveTo>
                    <a:pt x="0" y="0"/>
                  </a:moveTo>
                  <a:lnTo>
                    <a:pt x="0" y="111"/>
                  </a:lnTo>
                  <a:lnTo>
                    <a:pt x="268" y="399"/>
                  </a:lnTo>
                  <a:lnTo>
                    <a:pt x="268" y="288"/>
                  </a:lnTo>
                  <a:lnTo>
                    <a:pt x="0" y="0"/>
                  </a:lnTo>
                </a:path>
              </a:pathLst>
            </a:custGeom>
            <a:solidFill>
              <a:srgbClr val="790015"/>
            </a:solidFill>
            <a:ln w="12700" cap="rnd">
              <a:solidFill>
                <a:schemeClr val="bg2"/>
              </a:solidFill>
              <a:round/>
              <a:headEnd/>
              <a:tailEnd/>
            </a:ln>
          </p:spPr>
          <p:txBody>
            <a:bodyPr/>
            <a:lstStyle/>
            <a:p>
              <a:endParaRPr lang="zh-CN" altLang="en-US"/>
            </a:p>
          </p:txBody>
        </p:sp>
        <p:sp>
          <p:nvSpPr>
            <p:cNvPr id="209" name="Freeform 305">
              <a:extLst>
                <a:ext uri="{FF2B5EF4-FFF2-40B4-BE49-F238E27FC236}">
                  <a16:creationId xmlns:a16="http://schemas.microsoft.com/office/drawing/2014/main" id="{3EB87906-DB4E-4806-8C21-DB94FF8AA57B}"/>
                </a:ext>
              </a:extLst>
            </p:cNvPr>
            <p:cNvSpPr>
              <a:spLocks/>
            </p:cNvSpPr>
            <p:nvPr/>
          </p:nvSpPr>
          <p:spPr bwMode="auto">
            <a:xfrm>
              <a:off x="3661" y="1929"/>
              <a:ext cx="268" cy="400"/>
            </a:xfrm>
            <a:custGeom>
              <a:avLst/>
              <a:gdLst>
                <a:gd name="T0" fmla="*/ 0 w 268"/>
                <a:gd name="T1" fmla="*/ 0 h 400"/>
                <a:gd name="T2" fmla="*/ 0 w 268"/>
                <a:gd name="T3" fmla="*/ 111 h 400"/>
                <a:gd name="T4" fmla="*/ 267 w 268"/>
                <a:gd name="T5" fmla="*/ 399 h 400"/>
                <a:gd name="T6" fmla="*/ 267 w 268"/>
                <a:gd name="T7" fmla="*/ 288 h 400"/>
                <a:gd name="T8" fmla="*/ 0 w 268"/>
                <a:gd name="T9" fmla="*/ 0 h 400"/>
                <a:gd name="T10" fmla="*/ 0 60000 65536"/>
                <a:gd name="T11" fmla="*/ 0 60000 65536"/>
                <a:gd name="T12" fmla="*/ 0 60000 65536"/>
                <a:gd name="T13" fmla="*/ 0 60000 65536"/>
                <a:gd name="T14" fmla="*/ 0 60000 65536"/>
                <a:gd name="T15" fmla="*/ 0 w 268"/>
                <a:gd name="T16" fmla="*/ 0 h 400"/>
                <a:gd name="T17" fmla="*/ 268 w 268"/>
                <a:gd name="T18" fmla="*/ 400 h 400"/>
              </a:gdLst>
              <a:ahLst/>
              <a:cxnLst>
                <a:cxn ang="T10">
                  <a:pos x="T0" y="T1"/>
                </a:cxn>
                <a:cxn ang="T11">
                  <a:pos x="T2" y="T3"/>
                </a:cxn>
                <a:cxn ang="T12">
                  <a:pos x="T4" y="T5"/>
                </a:cxn>
                <a:cxn ang="T13">
                  <a:pos x="T6" y="T7"/>
                </a:cxn>
                <a:cxn ang="T14">
                  <a:pos x="T8" y="T9"/>
                </a:cxn>
              </a:cxnLst>
              <a:rect l="T15" t="T16" r="T17" b="T18"/>
              <a:pathLst>
                <a:path w="268" h="400">
                  <a:moveTo>
                    <a:pt x="0" y="0"/>
                  </a:moveTo>
                  <a:lnTo>
                    <a:pt x="0" y="111"/>
                  </a:lnTo>
                  <a:lnTo>
                    <a:pt x="267" y="399"/>
                  </a:lnTo>
                  <a:lnTo>
                    <a:pt x="267" y="288"/>
                  </a:lnTo>
                  <a:lnTo>
                    <a:pt x="0" y="0"/>
                  </a:lnTo>
                </a:path>
              </a:pathLst>
            </a:custGeom>
            <a:solidFill>
              <a:srgbClr val="790015"/>
            </a:solidFill>
            <a:ln w="12700" cap="rnd">
              <a:solidFill>
                <a:schemeClr val="bg2"/>
              </a:solidFill>
              <a:round/>
              <a:headEnd/>
              <a:tailEnd/>
            </a:ln>
          </p:spPr>
          <p:txBody>
            <a:bodyPr/>
            <a:lstStyle/>
            <a:p>
              <a:endParaRPr lang="zh-CN" altLang="en-US"/>
            </a:p>
          </p:txBody>
        </p:sp>
        <p:sp>
          <p:nvSpPr>
            <p:cNvPr id="210" name="Freeform 306">
              <a:extLst>
                <a:ext uri="{FF2B5EF4-FFF2-40B4-BE49-F238E27FC236}">
                  <a16:creationId xmlns:a16="http://schemas.microsoft.com/office/drawing/2014/main" id="{A28E7E1D-6570-4936-8713-5BC968578DCE}"/>
                </a:ext>
              </a:extLst>
            </p:cNvPr>
            <p:cNvSpPr>
              <a:spLocks/>
            </p:cNvSpPr>
            <p:nvPr/>
          </p:nvSpPr>
          <p:spPr bwMode="auto">
            <a:xfrm>
              <a:off x="3930" y="1929"/>
              <a:ext cx="268" cy="400"/>
            </a:xfrm>
            <a:custGeom>
              <a:avLst/>
              <a:gdLst>
                <a:gd name="T0" fmla="*/ 267 w 268"/>
                <a:gd name="T1" fmla="*/ 0 h 400"/>
                <a:gd name="T2" fmla="*/ 267 w 268"/>
                <a:gd name="T3" fmla="*/ 111 h 400"/>
                <a:gd name="T4" fmla="*/ 0 w 268"/>
                <a:gd name="T5" fmla="*/ 399 h 400"/>
                <a:gd name="T6" fmla="*/ 0 w 268"/>
                <a:gd name="T7" fmla="*/ 288 h 400"/>
                <a:gd name="T8" fmla="*/ 267 w 268"/>
                <a:gd name="T9" fmla="*/ 0 h 400"/>
                <a:gd name="T10" fmla="*/ 0 60000 65536"/>
                <a:gd name="T11" fmla="*/ 0 60000 65536"/>
                <a:gd name="T12" fmla="*/ 0 60000 65536"/>
                <a:gd name="T13" fmla="*/ 0 60000 65536"/>
                <a:gd name="T14" fmla="*/ 0 60000 65536"/>
                <a:gd name="T15" fmla="*/ 0 w 268"/>
                <a:gd name="T16" fmla="*/ 0 h 400"/>
                <a:gd name="T17" fmla="*/ 268 w 268"/>
                <a:gd name="T18" fmla="*/ 400 h 400"/>
              </a:gdLst>
              <a:ahLst/>
              <a:cxnLst>
                <a:cxn ang="T10">
                  <a:pos x="T0" y="T1"/>
                </a:cxn>
                <a:cxn ang="T11">
                  <a:pos x="T2" y="T3"/>
                </a:cxn>
                <a:cxn ang="T12">
                  <a:pos x="T4" y="T5"/>
                </a:cxn>
                <a:cxn ang="T13">
                  <a:pos x="T6" y="T7"/>
                </a:cxn>
                <a:cxn ang="T14">
                  <a:pos x="T8" y="T9"/>
                </a:cxn>
              </a:cxnLst>
              <a:rect l="T15" t="T16" r="T17" b="T18"/>
              <a:pathLst>
                <a:path w="268" h="400">
                  <a:moveTo>
                    <a:pt x="267" y="0"/>
                  </a:moveTo>
                  <a:lnTo>
                    <a:pt x="267" y="111"/>
                  </a:lnTo>
                  <a:lnTo>
                    <a:pt x="0" y="399"/>
                  </a:lnTo>
                  <a:lnTo>
                    <a:pt x="0" y="288"/>
                  </a:lnTo>
                  <a:lnTo>
                    <a:pt x="267" y="0"/>
                  </a:lnTo>
                </a:path>
              </a:pathLst>
            </a:custGeom>
            <a:solidFill>
              <a:srgbClr val="E5405D"/>
            </a:solidFill>
            <a:ln w="12700" cap="rnd">
              <a:solidFill>
                <a:schemeClr val="bg2"/>
              </a:solidFill>
              <a:round/>
              <a:headEnd/>
              <a:tailEnd/>
            </a:ln>
          </p:spPr>
          <p:txBody>
            <a:bodyPr/>
            <a:lstStyle/>
            <a:p>
              <a:endParaRPr lang="zh-CN" altLang="en-US"/>
            </a:p>
          </p:txBody>
        </p:sp>
        <p:sp>
          <p:nvSpPr>
            <p:cNvPr id="211" name="Freeform 307">
              <a:extLst>
                <a:ext uri="{FF2B5EF4-FFF2-40B4-BE49-F238E27FC236}">
                  <a16:creationId xmlns:a16="http://schemas.microsoft.com/office/drawing/2014/main" id="{FA8849D9-A716-42B4-8F09-7991C17348BE}"/>
                </a:ext>
              </a:extLst>
            </p:cNvPr>
            <p:cNvSpPr>
              <a:spLocks/>
            </p:cNvSpPr>
            <p:nvPr/>
          </p:nvSpPr>
          <p:spPr bwMode="auto">
            <a:xfrm>
              <a:off x="3930" y="2513"/>
              <a:ext cx="268" cy="400"/>
            </a:xfrm>
            <a:custGeom>
              <a:avLst/>
              <a:gdLst>
                <a:gd name="T0" fmla="*/ 267 w 268"/>
                <a:gd name="T1" fmla="*/ 0 h 400"/>
                <a:gd name="T2" fmla="*/ 267 w 268"/>
                <a:gd name="T3" fmla="*/ 111 h 400"/>
                <a:gd name="T4" fmla="*/ 0 w 268"/>
                <a:gd name="T5" fmla="*/ 399 h 400"/>
                <a:gd name="T6" fmla="*/ 0 w 268"/>
                <a:gd name="T7" fmla="*/ 288 h 400"/>
                <a:gd name="T8" fmla="*/ 267 w 268"/>
                <a:gd name="T9" fmla="*/ 0 h 400"/>
                <a:gd name="T10" fmla="*/ 0 60000 65536"/>
                <a:gd name="T11" fmla="*/ 0 60000 65536"/>
                <a:gd name="T12" fmla="*/ 0 60000 65536"/>
                <a:gd name="T13" fmla="*/ 0 60000 65536"/>
                <a:gd name="T14" fmla="*/ 0 60000 65536"/>
                <a:gd name="T15" fmla="*/ 0 w 268"/>
                <a:gd name="T16" fmla="*/ 0 h 400"/>
                <a:gd name="T17" fmla="*/ 268 w 268"/>
                <a:gd name="T18" fmla="*/ 400 h 400"/>
              </a:gdLst>
              <a:ahLst/>
              <a:cxnLst>
                <a:cxn ang="T10">
                  <a:pos x="T0" y="T1"/>
                </a:cxn>
                <a:cxn ang="T11">
                  <a:pos x="T2" y="T3"/>
                </a:cxn>
                <a:cxn ang="T12">
                  <a:pos x="T4" y="T5"/>
                </a:cxn>
                <a:cxn ang="T13">
                  <a:pos x="T6" y="T7"/>
                </a:cxn>
                <a:cxn ang="T14">
                  <a:pos x="T8" y="T9"/>
                </a:cxn>
              </a:cxnLst>
              <a:rect l="T15" t="T16" r="T17" b="T18"/>
              <a:pathLst>
                <a:path w="268" h="400">
                  <a:moveTo>
                    <a:pt x="267" y="0"/>
                  </a:moveTo>
                  <a:lnTo>
                    <a:pt x="267" y="111"/>
                  </a:lnTo>
                  <a:lnTo>
                    <a:pt x="0" y="399"/>
                  </a:lnTo>
                  <a:lnTo>
                    <a:pt x="0" y="288"/>
                  </a:lnTo>
                  <a:lnTo>
                    <a:pt x="267" y="0"/>
                  </a:lnTo>
                </a:path>
              </a:pathLst>
            </a:custGeom>
            <a:solidFill>
              <a:srgbClr val="E5405D"/>
            </a:solidFill>
            <a:ln w="12700" cap="rnd">
              <a:solidFill>
                <a:schemeClr val="bg2"/>
              </a:solidFill>
              <a:round/>
              <a:headEnd/>
              <a:tailEnd/>
            </a:ln>
          </p:spPr>
          <p:txBody>
            <a:bodyPr/>
            <a:lstStyle/>
            <a:p>
              <a:endParaRPr lang="zh-CN" altLang="en-US"/>
            </a:p>
          </p:txBody>
        </p:sp>
        <p:sp>
          <p:nvSpPr>
            <p:cNvPr id="212" name="Freeform 308">
              <a:extLst>
                <a:ext uri="{FF2B5EF4-FFF2-40B4-BE49-F238E27FC236}">
                  <a16:creationId xmlns:a16="http://schemas.microsoft.com/office/drawing/2014/main" id="{1D7BF4B0-F845-4893-A49B-A19F0E207C92}"/>
                </a:ext>
              </a:extLst>
            </p:cNvPr>
            <p:cNvSpPr>
              <a:spLocks/>
            </p:cNvSpPr>
            <p:nvPr/>
          </p:nvSpPr>
          <p:spPr bwMode="auto">
            <a:xfrm>
              <a:off x="3664" y="2801"/>
              <a:ext cx="267" cy="401"/>
            </a:xfrm>
            <a:custGeom>
              <a:avLst/>
              <a:gdLst>
                <a:gd name="T0" fmla="*/ 266 w 267"/>
                <a:gd name="T1" fmla="*/ 0 h 401"/>
                <a:gd name="T2" fmla="*/ 266 w 267"/>
                <a:gd name="T3" fmla="*/ 111 h 401"/>
                <a:gd name="T4" fmla="*/ 0 w 267"/>
                <a:gd name="T5" fmla="*/ 400 h 401"/>
                <a:gd name="T6" fmla="*/ 0 w 267"/>
                <a:gd name="T7" fmla="*/ 289 h 401"/>
                <a:gd name="T8" fmla="*/ 266 w 267"/>
                <a:gd name="T9" fmla="*/ 0 h 401"/>
                <a:gd name="T10" fmla="*/ 0 60000 65536"/>
                <a:gd name="T11" fmla="*/ 0 60000 65536"/>
                <a:gd name="T12" fmla="*/ 0 60000 65536"/>
                <a:gd name="T13" fmla="*/ 0 60000 65536"/>
                <a:gd name="T14" fmla="*/ 0 60000 65536"/>
                <a:gd name="T15" fmla="*/ 0 w 267"/>
                <a:gd name="T16" fmla="*/ 0 h 401"/>
                <a:gd name="T17" fmla="*/ 267 w 267"/>
                <a:gd name="T18" fmla="*/ 401 h 401"/>
              </a:gdLst>
              <a:ahLst/>
              <a:cxnLst>
                <a:cxn ang="T10">
                  <a:pos x="T0" y="T1"/>
                </a:cxn>
                <a:cxn ang="T11">
                  <a:pos x="T2" y="T3"/>
                </a:cxn>
                <a:cxn ang="T12">
                  <a:pos x="T4" y="T5"/>
                </a:cxn>
                <a:cxn ang="T13">
                  <a:pos x="T6" y="T7"/>
                </a:cxn>
                <a:cxn ang="T14">
                  <a:pos x="T8" y="T9"/>
                </a:cxn>
              </a:cxnLst>
              <a:rect l="T15" t="T16" r="T17" b="T18"/>
              <a:pathLst>
                <a:path w="267" h="401">
                  <a:moveTo>
                    <a:pt x="266" y="0"/>
                  </a:moveTo>
                  <a:lnTo>
                    <a:pt x="266" y="111"/>
                  </a:lnTo>
                  <a:lnTo>
                    <a:pt x="0" y="400"/>
                  </a:lnTo>
                  <a:lnTo>
                    <a:pt x="0" y="289"/>
                  </a:lnTo>
                  <a:lnTo>
                    <a:pt x="266" y="0"/>
                  </a:lnTo>
                </a:path>
              </a:pathLst>
            </a:custGeom>
            <a:solidFill>
              <a:srgbClr val="B760F9"/>
            </a:solidFill>
            <a:ln w="12700" cap="rnd">
              <a:solidFill>
                <a:schemeClr val="bg2"/>
              </a:solidFill>
              <a:round/>
              <a:headEnd/>
              <a:tailEnd/>
            </a:ln>
          </p:spPr>
          <p:txBody>
            <a:bodyPr/>
            <a:lstStyle/>
            <a:p>
              <a:endParaRPr lang="zh-CN" altLang="en-US"/>
            </a:p>
          </p:txBody>
        </p:sp>
        <p:sp>
          <p:nvSpPr>
            <p:cNvPr id="213" name="Freeform 309">
              <a:extLst>
                <a:ext uri="{FF2B5EF4-FFF2-40B4-BE49-F238E27FC236}">
                  <a16:creationId xmlns:a16="http://schemas.microsoft.com/office/drawing/2014/main" id="{55510BDF-46A4-4C4D-B7D7-F1DE74B1FB11}"/>
                </a:ext>
              </a:extLst>
            </p:cNvPr>
            <p:cNvSpPr>
              <a:spLocks/>
            </p:cNvSpPr>
            <p:nvPr/>
          </p:nvSpPr>
          <p:spPr bwMode="auto">
            <a:xfrm>
              <a:off x="3397" y="3092"/>
              <a:ext cx="269" cy="400"/>
            </a:xfrm>
            <a:custGeom>
              <a:avLst/>
              <a:gdLst>
                <a:gd name="T0" fmla="*/ 268 w 269"/>
                <a:gd name="T1" fmla="*/ 0 h 400"/>
                <a:gd name="T2" fmla="*/ 268 w 269"/>
                <a:gd name="T3" fmla="*/ 111 h 400"/>
                <a:gd name="T4" fmla="*/ 0 w 269"/>
                <a:gd name="T5" fmla="*/ 399 h 400"/>
                <a:gd name="T6" fmla="*/ 0 w 269"/>
                <a:gd name="T7" fmla="*/ 288 h 400"/>
                <a:gd name="T8" fmla="*/ 268 w 269"/>
                <a:gd name="T9" fmla="*/ 0 h 400"/>
                <a:gd name="T10" fmla="*/ 0 60000 65536"/>
                <a:gd name="T11" fmla="*/ 0 60000 65536"/>
                <a:gd name="T12" fmla="*/ 0 60000 65536"/>
                <a:gd name="T13" fmla="*/ 0 60000 65536"/>
                <a:gd name="T14" fmla="*/ 0 60000 65536"/>
                <a:gd name="T15" fmla="*/ 0 w 269"/>
                <a:gd name="T16" fmla="*/ 0 h 400"/>
                <a:gd name="T17" fmla="*/ 269 w 269"/>
                <a:gd name="T18" fmla="*/ 400 h 400"/>
              </a:gdLst>
              <a:ahLst/>
              <a:cxnLst>
                <a:cxn ang="T10">
                  <a:pos x="T0" y="T1"/>
                </a:cxn>
                <a:cxn ang="T11">
                  <a:pos x="T2" y="T3"/>
                </a:cxn>
                <a:cxn ang="T12">
                  <a:pos x="T4" y="T5"/>
                </a:cxn>
                <a:cxn ang="T13">
                  <a:pos x="T6" y="T7"/>
                </a:cxn>
                <a:cxn ang="T14">
                  <a:pos x="T8" y="T9"/>
                </a:cxn>
              </a:cxnLst>
              <a:rect l="T15" t="T16" r="T17" b="T18"/>
              <a:pathLst>
                <a:path w="269" h="400">
                  <a:moveTo>
                    <a:pt x="268" y="0"/>
                  </a:moveTo>
                  <a:lnTo>
                    <a:pt x="268" y="111"/>
                  </a:lnTo>
                  <a:lnTo>
                    <a:pt x="0" y="399"/>
                  </a:lnTo>
                  <a:lnTo>
                    <a:pt x="0" y="288"/>
                  </a:lnTo>
                  <a:lnTo>
                    <a:pt x="268" y="0"/>
                  </a:lnTo>
                </a:path>
              </a:pathLst>
            </a:custGeom>
            <a:solidFill>
              <a:srgbClr val="B760F9"/>
            </a:solidFill>
            <a:ln w="12700" cap="rnd">
              <a:solidFill>
                <a:schemeClr val="bg2"/>
              </a:solidFill>
              <a:round/>
              <a:headEnd/>
              <a:tailEnd/>
            </a:ln>
          </p:spPr>
          <p:txBody>
            <a:bodyPr/>
            <a:lstStyle/>
            <a:p>
              <a:endParaRPr lang="zh-CN" altLang="en-US"/>
            </a:p>
          </p:txBody>
        </p:sp>
        <p:sp>
          <p:nvSpPr>
            <p:cNvPr id="214" name="Freeform 310">
              <a:extLst>
                <a:ext uri="{FF2B5EF4-FFF2-40B4-BE49-F238E27FC236}">
                  <a16:creationId xmlns:a16="http://schemas.microsoft.com/office/drawing/2014/main" id="{8493953C-A8BD-4E61-AA4F-DD0E8A45CF5D}"/>
                </a:ext>
              </a:extLst>
            </p:cNvPr>
            <p:cNvSpPr>
              <a:spLocks/>
            </p:cNvSpPr>
            <p:nvPr/>
          </p:nvSpPr>
          <p:spPr bwMode="auto">
            <a:xfrm>
              <a:off x="3128" y="3094"/>
              <a:ext cx="268" cy="400"/>
            </a:xfrm>
            <a:custGeom>
              <a:avLst/>
              <a:gdLst>
                <a:gd name="T0" fmla="*/ 0 w 268"/>
                <a:gd name="T1" fmla="*/ 0 h 400"/>
                <a:gd name="T2" fmla="*/ 0 w 268"/>
                <a:gd name="T3" fmla="*/ 111 h 400"/>
                <a:gd name="T4" fmla="*/ 267 w 268"/>
                <a:gd name="T5" fmla="*/ 399 h 400"/>
                <a:gd name="T6" fmla="*/ 267 w 268"/>
                <a:gd name="T7" fmla="*/ 288 h 400"/>
                <a:gd name="T8" fmla="*/ 0 w 268"/>
                <a:gd name="T9" fmla="*/ 0 h 400"/>
                <a:gd name="T10" fmla="*/ 0 60000 65536"/>
                <a:gd name="T11" fmla="*/ 0 60000 65536"/>
                <a:gd name="T12" fmla="*/ 0 60000 65536"/>
                <a:gd name="T13" fmla="*/ 0 60000 65536"/>
                <a:gd name="T14" fmla="*/ 0 60000 65536"/>
                <a:gd name="T15" fmla="*/ 0 w 268"/>
                <a:gd name="T16" fmla="*/ 0 h 400"/>
                <a:gd name="T17" fmla="*/ 268 w 268"/>
                <a:gd name="T18" fmla="*/ 400 h 400"/>
              </a:gdLst>
              <a:ahLst/>
              <a:cxnLst>
                <a:cxn ang="T10">
                  <a:pos x="T0" y="T1"/>
                </a:cxn>
                <a:cxn ang="T11">
                  <a:pos x="T2" y="T3"/>
                </a:cxn>
                <a:cxn ang="T12">
                  <a:pos x="T4" y="T5"/>
                </a:cxn>
                <a:cxn ang="T13">
                  <a:pos x="T6" y="T7"/>
                </a:cxn>
                <a:cxn ang="T14">
                  <a:pos x="T8" y="T9"/>
                </a:cxn>
              </a:cxnLst>
              <a:rect l="T15" t="T16" r="T17" b="T18"/>
              <a:pathLst>
                <a:path w="268" h="400">
                  <a:moveTo>
                    <a:pt x="0" y="0"/>
                  </a:moveTo>
                  <a:lnTo>
                    <a:pt x="0" y="111"/>
                  </a:lnTo>
                  <a:lnTo>
                    <a:pt x="267" y="399"/>
                  </a:lnTo>
                  <a:lnTo>
                    <a:pt x="267" y="288"/>
                  </a:lnTo>
                  <a:lnTo>
                    <a:pt x="0" y="0"/>
                  </a:lnTo>
                </a:path>
              </a:pathLst>
            </a:custGeom>
            <a:solidFill>
              <a:srgbClr val="500093"/>
            </a:solidFill>
            <a:ln w="12700" cap="rnd">
              <a:solidFill>
                <a:schemeClr val="bg2"/>
              </a:solidFill>
              <a:round/>
              <a:headEnd/>
              <a:tailEnd/>
            </a:ln>
          </p:spPr>
          <p:txBody>
            <a:bodyPr/>
            <a:lstStyle/>
            <a:p>
              <a:endParaRPr lang="zh-CN" altLang="en-US"/>
            </a:p>
          </p:txBody>
        </p:sp>
        <p:sp>
          <p:nvSpPr>
            <p:cNvPr id="215" name="AutoShape 311">
              <a:extLst>
                <a:ext uri="{FF2B5EF4-FFF2-40B4-BE49-F238E27FC236}">
                  <a16:creationId xmlns:a16="http://schemas.microsoft.com/office/drawing/2014/main" id="{0CFB1055-EA2B-4317-84F7-21B55B1B78D4}"/>
                </a:ext>
              </a:extLst>
            </p:cNvPr>
            <p:cNvSpPr>
              <a:spLocks noChangeArrowheads="1"/>
            </p:cNvSpPr>
            <p:nvPr/>
          </p:nvSpPr>
          <p:spPr bwMode="auto">
            <a:xfrm>
              <a:off x="3663" y="2221"/>
              <a:ext cx="538" cy="583"/>
            </a:xfrm>
            <a:prstGeom prst="diamond">
              <a:avLst/>
            </a:prstGeom>
            <a:solidFill>
              <a:srgbClr val="CF0E30"/>
            </a:solidFill>
            <a:ln w="12700">
              <a:solidFill>
                <a:schemeClr val="bg2"/>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16" name="Freeform 312">
              <a:extLst>
                <a:ext uri="{FF2B5EF4-FFF2-40B4-BE49-F238E27FC236}">
                  <a16:creationId xmlns:a16="http://schemas.microsoft.com/office/drawing/2014/main" id="{C4256F77-62F9-4BCE-8F7B-8B1C5DC3192E}"/>
                </a:ext>
              </a:extLst>
            </p:cNvPr>
            <p:cNvSpPr>
              <a:spLocks/>
            </p:cNvSpPr>
            <p:nvPr/>
          </p:nvSpPr>
          <p:spPr bwMode="auto">
            <a:xfrm>
              <a:off x="3123" y="1345"/>
              <a:ext cx="268" cy="399"/>
            </a:xfrm>
            <a:custGeom>
              <a:avLst/>
              <a:gdLst>
                <a:gd name="T0" fmla="*/ 0 w 268"/>
                <a:gd name="T1" fmla="*/ 0 h 399"/>
                <a:gd name="T2" fmla="*/ 0 w 268"/>
                <a:gd name="T3" fmla="*/ 111 h 399"/>
                <a:gd name="T4" fmla="*/ 267 w 268"/>
                <a:gd name="T5" fmla="*/ 398 h 399"/>
                <a:gd name="T6" fmla="*/ 267 w 268"/>
                <a:gd name="T7" fmla="*/ 287 h 399"/>
                <a:gd name="T8" fmla="*/ 0 w 268"/>
                <a:gd name="T9" fmla="*/ 0 h 399"/>
                <a:gd name="T10" fmla="*/ 0 60000 65536"/>
                <a:gd name="T11" fmla="*/ 0 60000 65536"/>
                <a:gd name="T12" fmla="*/ 0 60000 65536"/>
                <a:gd name="T13" fmla="*/ 0 60000 65536"/>
                <a:gd name="T14" fmla="*/ 0 60000 65536"/>
                <a:gd name="T15" fmla="*/ 0 w 268"/>
                <a:gd name="T16" fmla="*/ 0 h 399"/>
                <a:gd name="T17" fmla="*/ 268 w 268"/>
                <a:gd name="T18" fmla="*/ 399 h 399"/>
              </a:gdLst>
              <a:ahLst/>
              <a:cxnLst>
                <a:cxn ang="T10">
                  <a:pos x="T0" y="T1"/>
                </a:cxn>
                <a:cxn ang="T11">
                  <a:pos x="T2" y="T3"/>
                </a:cxn>
                <a:cxn ang="T12">
                  <a:pos x="T4" y="T5"/>
                </a:cxn>
                <a:cxn ang="T13">
                  <a:pos x="T6" y="T7"/>
                </a:cxn>
                <a:cxn ang="T14">
                  <a:pos x="T8" y="T9"/>
                </a:cxn>
              </a:cxnLst>
              <a:rect l="T15" t="T16" r="T17" b="T18"/>
              <a:pathLst>
                <a:path w="268" h="399">
                  <a:moveTo>
                    <a:pt x="0" y="0"/>
                  </a:moveTo>
                  <a:lnTo>
                    <a:pt x="0" y="111"/>
                  </a:lnTo>
                  <a:lnTo>
                    <a:pt x="267" y="398"/>
                  </a:lnTo>
                  <a:lnTo>
                    <a:pt x="267" y="287"/>
                  </a:lnTo>
                  <a:lnTo>
                    <a:pt x="0" y="0"/>
                  </a:lnTo>
                </a:path>
              </a:pathLst>
            </a:custGeom>
            <a:solidFill>
              <a:srgbClr val="790015"/>
            </a:solidFill>
            <a:ln w="12700" cap="rnd">
              <a:solidFill>
                <a:schemeClr val="bg2"/>
              </a:solidFill>
              <a:round/>
              <a:headEnd/>
              <a:tailEnd/>
            </a:ln>
          </p:spPr>
          <p:txBody>
            <a:bodyPr/>
            <a:lstStyle/>
            <a:p>
              <a:endParaRPr lang="zh-CN" altLang="en-US"/>
            </a:p>
          </p:txBody>
        </p:sp>
        <p:sp>
          <p:nvSpPr>
            <p:cNvPr id="217" name="AutoShape 313">
              <a:extLst>
                <a:ext uri="{FF2B5EF4-FFF2-40B4-BE49-F238E27FC236}">
                  <a16:creationId xmlns:a16="http://schemas.microsoft.com/office/drawing/2014/main" id="{8EE9EAEF-68C4-4283-A0C3-95CF060BF635}"/>
                </a:ext>
              </a:extLst>
            </p:cNvPr>
            <p:cNvSpPr>
              <a:spLocks noChangeArrowheads="1"/>
            </p:cNvSpPr>
            <p:nvPr/>
          </p:nvSpPr>
          <p:spPr bwMode="auto">
            <a:xfrm>
              <a:off x="3124" y="1052"/>
              <a:ext cx="539" cy="585"/>
            </a:xfrm>
            <a:prstGeom prst="diamond">
              <a:avLst/>
            </a:prstGeom>
            <a:solidFill>
              <a:srgbClr val="CF0E30"/>
            </a:solidFill>
            <a:ln w="12700">
              <a:solidFill>
                <a:schemeClr val="bg2"/>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18" name="Rectangle 314">
              <a:extLst>
                <a:ext uri="{FF2B5EF4-FFF2-40B4-BE49-F238E27FC236}">
                  <a16:creationId xmlns:a16="http://schemas.microsoft.com/office/drawing/2014/main" id="{8DA6DB89-6EC4-48CA-BC5D-3714A8199BF7}"/>
                </a:ext>
              </a:extLst>
            </p:cNvPr>
            <p:cNvSpPr>
              <a:spLocks noChangeArrowheads="1"/>
            </p:cNvSpPr>
            <p:nvPr/>
          </p:nvSpPr>
          <p:spPr bwMode="auto">
            <a:xfrm>
              <a:off x="2552" y="1782"/>
              <a:ext cx="654" cy="489"/>
            </a:xfrm>
            <a:prstGeom prst="rect">
              <a:avLst/>
            </a:prstGeom>
            <a:noFill/>
            <a:ln w="12700">
              <a:noFill/>
              <a:miter lim="800000"/>
              <a:headEnd/>
              <a:tailEnd/>
            </a:ln>
            <a:effectLst/>
          </p:spPr>
          <p:txBody>
            <a:bodyPr wrap="none" lIns="90488" tIns="44450" rIns="90488" bIns="44450">
              <a:spAutoFit/>
            </a:bodyPr>
            <a:lstStyle/>
            <a:p>
              <a:pPr defTabSz="733425">
                <a:defRPr/>
              </a:pPr>
              <a:r>
                <a:rPr lang="en-US" altLang="zh-CN" sz="3700">
                  <a:solidFill>
                    <a:srgbClr val="FFFFFF"/>
                  </a:solidFill>
                  <a:effectLst>
                    <a:outerShdw blurRad="38100" dist="38100" dir="2700000" algn="tl">
                      <a:srgbClr val="C0C0C0"/>
                    </a:outerShdw>
                  </a:effectLst>
                </a:rPr>
                <a:t>R/3</a:t>
              </a:r>
            </a:p>
          </p:txBody>
        </p:sp>
        <p:sp>
          <p:nvSpPr>
            <p:cNvPr id="219" name="Rectangle 315">
              <a:extLst>
                <a:ext uri="{FF2B5EF4-FFF2-40B4-BE49-F238E27FC236}">
                  <a16:creationId xmlns:a16="http://schemas.microsoft.com/office/drawing/2014/main" id="{51E7B1C3-7B4B-4057-8C52-3CC72B47F854}"/>
                </a:ext>
              </a:extLst>
            </p:cNvPr>
            <p:cNvSpPr>
              <a:spLocks noChangeArrowheads="1"/>
            </p:cNvSpPr>
            <p:nvPr/>
          </p:nvSpPr>
          <p:spPr bwMode="auto">
            <a:xfrm>
              <a:off x="2185" y="2233"/>
              <a:ext cx="1251" cy="525"/>
            </a:xfrm>
            <a:prstGeom prst="rect">
              <a:avLst/>
            </a:prstGeom>
            <a:noFill/>
            <a:ln w="12700">
              <a:noFill/>
              <a:miter lim="800000"/>
              <a:headEnd/>
              <a:tailEnd/>
            </a:ln>
            <a:effectLst/>
          </p:spPr>
          <p:txBody>
            <a:bodyPr wrap="none" lIns="90488" tIns="44450" rIns="90488" bIns="44450">
              <a:spAutoFit/>
            </a:bodyPr>
            <a:lstStyle/>
            <a:p>
              <a:pPr algn="ctr" defTabSz="733425">
                <a:defRPr/>
              </a:pPr>
              <a:r>
                <a:rPr lang="en-US" altLang="zh-CN">
                  <a:solidFill>
                    <a:srgbClr val="FFFFFF"/>
                  </a:solidFill>
                  <a:effectLst>
                    <a:outerShdw blurRad="38100" dist="38100" dir="2700000" algn="tl">
                      <a:srgbClr val="C0C0C0"/>
                    </a:outerShdw>
                  </a:effectLst>
                </a:rPr>
                <a:t>Client/Server</a:t>
              </a:r>
            </a:p>
            <a:p>
              <a:pPr algn="ctr" defTabSz="733425">
                <a:defRPr/>
              </a:pPr>
              <a:r>
                <a:rPr lang="en-US" altLang="zh-CN">
                  <a:solidFill>
                    <a:srgbClr val="FFFFFF"/>
                  </a:solidFill>
                  <a:effectLst>
                    <a:outerShdw blurRad="38100" dist="38100" dir="2700000" algn="tl">
                      <a:srgbClr val="C0C0C0"/>
                    </a:outerShdw>
                  </a:effectLst>
                </a:rPr>
                <a:t>ABAP/4</a:t>
              </a:r>
            </a:p>
          </p:txBody>
        </p:sp>
        <p:sp>
          <p:nvSpPr>
            <p:cNvPr id="220" name="Rectangle 316">
              <a:extLst>
                <a:ext uri="{FF2B5EF4-FFF2-40B4-BE49-F238E27FC236}">
                  <a16:creationId xmlns:a16="http://schemas.microsoft.com/office/drawing/2014/main" id="{6C147B1E-8BE1-45FA-A273-0E5BD7649354}"/>
                </a:ext>
              </a:extLst>
            </p:cNvPr>
            <p:cNvSpPr>
              <a:spLocks noChangeArrowheads="1"/>
            </p:cNvSpPr>
            <p:nvPr/>
          </p:nvSpPr>
          <p:spPr bwMode="auto">
            <a:xfrm>
              <a:off x="3475" y="1486"/>
              <a:ext cx="391" cy="261"/>
            </a:xfrm>
            <a:prstGeom prst="rect">
              <a:avLst/>
            </a:prstGeom>
            <a:noFill/>
            <a:ln w="12700">
              <a:noFill/>
              <a:miter lim="800000"/>
              <a:headEnd/>
              <a:tailEnd/>
            </a:ln>
            <a:effectLst/>
          </p:spPr>
          <p:txBody>
            <a:bodyPr wrap="none" lIns="19050" tIns="9525" rIns="19050" bIns="9525">
              <a:spAutoFit/>
            </a:bodyPr>
            <a:lstStyle/>
            <a:p>
              <a:pPr algn="ctr" defTabSz="206375">
                <a:lnSpc>
                  <a:spcPct val="90000"/>
                </a:lnSpc>
                <a:defRPr/>
              </a:pPr>
              <a:r>
                <a:rPr lang="en-US" altLang="zh-CN" sz="1400">
                  <a:solidFill>
                    <a:srgbClr val="FFFFFF"/>
                  </a:solidFill>
                  <a:effectLst>
                    <a:outerShdw blurRad="38100" dist="38100" dir="2700000" algn="tl">
                      <a:srgbClr val="C0C0C0"/>
                    </a:outerShdw>
                  </a:effectLst>
                </a:rPr>
                <a:t>CO</a:t>
              </a:r>
              <a:endParaRPr lang="en-US" altLang="zh-CN" sz="1000">
                <a:solidFill>
                  <a:srgbClr val="FFFFFF"/>
                </a:solidFill>
                <a:effectLst>
                  <a:outerShdw blurRad="38100" dist="38100" dir="2700000" algn="tl">
                    <a:srgbClr val="C0C0C0"/>
                  </a:outerShdw>
                </a:effectLst>
              </a:endParaRPr>
            </a:p>
            <a:p>
              <a:pPr algn="ctr" defTabSz="206375">
                <a:lnSpc>
                  <a:spcPct val="90000"/>
                </a:lnSpc>
                <a:defRPr/>
              </a:pPr>
              <a:r>
                <a:rPr lang="zh-CN" altLang="en-US" sz="1000">
                  <a:solidFill>
                    <a:srgbClr val="FFFFFF"/>
                  </a:solidFill>
                  <a:effectLst>
                    <a:outerShdw blurRad="38100" dist="38100" dir="2700000" algn="tl">
                      <a:srgbClr val="C0C0C0"/>
                    </a:outerShdw>
                  </a:effectLst>
                </a:rPr>
                <a:t>管理会计</a:t>
              </a:r>
            </a:p>
          </p:txBody>
        </p:sp>
        <p:sp>
          <p:nvSpPr>
            <p:cNvPr id="221" name="Rectangle 317">
              <a:extLst>
                <a:ext uri="{FF2B5EF4-FFF2-40B4-BE49-F238E27FC236}">
                  <a16:creationId xmlns:a16="http://schemas.microsoft.com/office/drawing/2014/main" id="{06E079A2-4388-4C3A-89B3-514DF6F24FD5}"/>
                </a:ext>
              </a:extLst>
            </p:cNvPr>
            <p:cNvSpPr>
              <a:spLocks noChangeArrowheads="1"/>
            </p:cNvSpPr>
            <p:nvPr/>
          </p:nvSpPr>
          <p:spPr bwMode="auto">
            <a:xfrm>
              <a:off x="3747" y="1742"/>
              <a:ext cx="391" cy="261"/>
            </a:xfrm>
            <a:prstGeom prst="rect">
              <a:avLst/>
            </a:prstGeom>
            <a:noFill/>
            <a:ln w="12700">
              <a:noFill/>
              <a:miter lim="800000"/>
              <a:headEnd/>
              <a:tailEnd/>
            </a:ln>
            <a:effectLst/>
          </p:spPr>
          <p:txBody>
            <a:bodyPr wrap="none" lIns="19050" tIns="9525" rIns="19050" bIns="9525">
              <a:spAutoFit/>
            </a:bodyPr>
            <a:lstStyle/>
            <a:p>
              <a:pPr algn="ctr" defTabSz="206375">
                <a:lnSpc>
                  <a:spcPct val="90000"/>
                </a:lnSpc>
                <a:defRPr/>
              </a:pPr>
              <a:r>
                <a:rPr lang="en-US" altLang="zh-CN" sz="1400">
                  <a:solidFill>
                    <a:srgbClr val="FFFFFF"/>
                  </a:solidFill>
                  <a:effectLst>
                    <a:outerShdw blurRad="38100" dist="38100" dir="2700000" algn="tl">
                      <a:srgbClr val="C0C0C0"/>
                    </a:outerShdw>
                  </a:effectLst>
                </a:rPr>
                <a:t>AM</a:t>
              </a:r>
              <a:endParaRPr lang="en-US" altLang="zh-CN" sz="1000">
                <a:solidFill>
                  <a:srgbClr val="FFFFFF"/>
                </a:solidFill>
                <a:effectLst>
                  <a:outerShdw blurRad="38100" dist="38100" dir="2700000" algn="tl">
                    <a:srgbClr val="C0C0C0"/>
                  </a:outerShdw>
                </a:effectLst>
              </a:endParaRPr>
            </a:p>
            <a:p>
              <a:pPr algn="ctr" defTabSz="206375">
                <a:lnSpc>
                  <a:spcPct val="90000"/>
                </a:lnSpc>
                <a:defRPr/>
              </a:pPr>
              <a:r>
                <a:rPr lang="zh-CN" altLang="en-US" sz="1000">
                  <a:solidFill>
                    <a:srgbClr val="FFFFFF"/>
                  </a:solidFill>
                  <a:effectLst>
                    <a:outerShdw blurRad="38100" dist="38100" dir="2700000" algn="tl">
                      <a:srgbClr val="C0C0C0"/>
                    </a:outerShdw>
                  </a:effectLst>
                </a:rPr>
                <a:t>资产会计</a:t>
              </a:r>
            </a:p>
          </p:txBody>
        </p:sp>
        <p:sp>
          <p:nvSpPr>
            <p:cNvPr id="222" name="Rectangle 318">
              <a:extLst>
                <a:ext uri="{FF2B5EF4-FFF2-40B4-BE49-F238E27FC236}">
                  <a16:creationId xmlns:a16="http://schemas.microsoft.com/office/drawing/2014/main" id="{C265A798-5C60-4CF1-96BE-843A9F2EF5EA}"/>
                </a:ext>
              </a:extLst>
            </p:cNvPr>
            <p:cNvSpPr>
              <a:spLocks noChangeArrowheads="1"/>
            </p:cNvSpPr>
            <p:nvPr/>
          </p:nvSpPr>
          <p:spPr bwMode="auto">
            <a:xfrm>
              <a:off x="3736" y="2319"/>
              <a:ext cx="391" cy="261"/>
            </a:xfrm>
            <a:prstGeom prst="rect">
              <a:avLst/>
            </a:prstGeom>
            <a:noFill/>
            <a:ln w="12700">
              <a:noFill/>
              <a:miter lim="800000"/>
              <a:headEnd/>
              <a:tailEnd/>
            </a:ln>
            <a:effectLst/>
          </p:spPr>
          <p:txBody>
            <a:bodyPr wrap="none" lIns="19050" tIns="9525" rIns="19050" bIns="9525">
              <a:spAutoFit/>
            </a:bodyPr>
            <a:lstStyle/>
            <a:p>
              <a:pPr algn="ctr" defTabSz="206375">
                <a:lnSpc>
                  <a:spcPct val="90000"/>
                </a:lnSpc>
                <a:defRPr/>
              </a:pPr>
              <a:r>
                <a:rPr lang="en-US" altLang="zh-CN" sz="1400">
                  <a:solidFill>
                    <a:srgbClr val="FFFFFF"/>
                  </a:solidFill>
                  <a:effectLst>
                    <a:outerShdw blurRad="38100" dist="38100" dir="2700000" algn="tl">
                      <a:srgbClr val="C0C0C0"/>
                    </a:outerShdw>
                  </a:effectLst>
                </a:rPr>
                <a:t>PS</a:t>
              </a:r>
              <a:endParaRPr lang="en-US" altLang="zh-CN" sz="1000">
                <a:solidFill>
                  <a:srgbClr val="FFFFFF"/>
                </a:solidFill>
                <a:effectLst>
                  <a:outerShdw blurRad="38100" dist="38100" dir="2700000" algn="tl">
                    <a:srgbClr val="C0C0C0"/>
                  </a:outerShdw>
                </a:effectLst>
              </a:endParaRPr>
            </a:p>
            <a:p>
              <a:pPr algn="ctr" defTabSz="206375">
                <a:lnSpc>
                  <a:spcPct val="90000"/>
                </a:lnSpc>
                <a:defRPr/>
              </a:pPr>
              <a:r>
                <a:rPr lang="zh-CN" altLang="en-US" sz="1000">
                  <a:solidFill>
                    <a:srgbClr val="FFFFFF"/>
                  </a:solidFill>
                  <a:effectLst>
                    <a:outerShdw blurRad="38100" dist="38100" dir="2700000" algn="tl">
                      <a:srgbClr val="C0C0C0"/>
                    </a:outerShdw>
                  </a:effectLst>
                </a:rPr>
                <a:t>项目系统</a:t>
              </a:r>
            </a:p>
          </p:txBody>
        </p:sp>
        <p:sp>
          <p:nvSpPr>
            <p:cNvPr id="223" name="Rectangle 319">
              <a:extLst>
                <a:ext uri="{FF2B5EF4-FFF2-40B4-BE49-F238E27FC236}">
                  <a16:creationId xmlns:a16="http://schemas.microsoft.com/office/drawing/2014/main" id="{71A0BBDB-4A3A-4298-BF7E-6B3417E7D12B}"/>
                </a:ext>
              </a:extLst>
            </p:cNvPr>
            <p:cNvSpPr>
              <a:spLocks noChangeArrowheads="1"/>
            </p:cNvSpPr>
            <p:nvPr/>
          </p:nvSpPr>
          <p:spPr bwMode="auto">
            <a:xfrm>
              <a:off x="3508" y="2647"/>
              <a:ext cx="300" cy="260"/>
            </a:xfrm>
            <a:prstGeom prst="rect">
              <a:avLst/>
            </a:prstGeom>
            <a:noFill/>
            <a:ln w="12700">
              <a:noFill/>
              <a:miter lim="800000"/>
              <a:headEnd/>
              <a:tailEnd/>
            </a:ln>
            <a:effectLst/>
          </p:spPr>
          <p:txBody>
            <a:bodyPr wrap="none" lIns="19050" tIns="9525" rIns="19050" bIns="9525">
              <a:spAutoFit/>
            </a:bodyPr>
            <a:lstStyle/>
            <a:p>
              <a:pPr algn="ctr" defTabSz="206375">
                <a:lnSpc>
                  <a:spcPct val="90000"/>
                </a:lnSpc>
                <a:defRPr/>
              </a:pPr>
              <a:r>
                <a:rPr lang="en-US" altLang="zh-CN" sz="1400">
                  <a:solidFill>
                    <a:srgbClr val="FFFFFF"/>
                  </a:solidFill>
                  <a:effectLst>
                    <a:outerShdw blurRad="38100" dist="38100" dir="2700000" algn="tl">
                      <a:srgbClr val="C0C0C0"/>
                    </a:outerShdw>
                  </a:effectLst>
                </a:rPr>
                <a:t>WF</a:t>
              </a:r>
              <a:endParaRPr lang="en-US" altLang="zh-CN" sz="1000">
                <a:solidFill>
                  <a:srgbClr val="FFFFFF"/>
                </a:solidFill>
                <a:effectLst>
                  <a:outerShdw blurRad="38100" dist="38100" dir="2700000" algn="tl">
                    <a:srgbClr val="C0C0C0"/>
                  </a:outerShdw>
                </a:effectLst>
              </a:endParaRPr>
            </a:p>
            <a:p>
              <a:pPr algn="ctr" defTabSz="206375">
                <a:lnSpc>
                  <a:spcPct val="90000"/>
                </a:lnSpc>
                <a:defRPr/>
              </a:pPr>
              <a:r>
                <a:rPr lang="zh-CN" altLang="en-US" sz="1000">
                  <a:solidFill>
                    <a:srgbClr val="FFFFFF"/>
                  </a:solidFill>
                  <a:effectLst>
                    <a:outerShdw blurRad="38100" dist="38100" dir="2700000" algn="tl">
                      <a:srgbClr val="C0C0C0"/>
                    </a:outerShdw>
                  </a:effectLst>
                </a:rPr>
                <a:t>工作流</a:t>
              </a:r>
            </a:p>
          </p:txBody>
        </p:sp>
        <p:sp>
          <p:nvSpPr>
            <p:cNvPr id="224" name="Rectangle 320">
              <a:extLst>
                <a:ext uri="{FF2B5EF4-FFF2-40B4-BE49-F238E27FC236}">
                  <a16:creationId xmlns:a16="http://schemas.microsoft.com/office/drawing/2014/main" id="{2710BA1D-7751-48D5-B480-2ECC0CC72F7E}"/>
                </a:ext>
              </a:extLst>
            </p:cNvPr>
            <p:cNvSpPr>
              <a:spLocks noChangeArrowheads="1"/>
            </p:cNvSpPr>
            <p:nvPr/>
          </p:nvSpPr>
          <p:spPr bwMode="auto">
            <a:xfrm>
              <a:off x="3214" y="2876"/>
              <a:ext cx="391" cy="259"/>
            </a:xfrm>
            <a:prstGeom prst="rect">
              <a:avLst/>
            </a:prstGeom>
            <a:noFill/>
            <a:ln w="12700">
              <a:noFill/>
              <a:miter lim="800000"/>
              <a:headEnd/>
              <a:tailEnd/>
            </a:ln>
            <a:effectLst/>
          </p:spPr>
          <p:txBody>
            <a:bodyPr wrap="none" lIns="19050" tIns="9525" rIns="19050" bIns="9525">
              <a:spAutoFit/>
            </a:bodyPr>
            <a:lstStyle/>
            <a:p>
              <a:pPr algn="ctr" defTabSz="206375">
                <a:lnSpc>
                  <a:spcPct val="90000"/>
                </a:lnSpc>
                <a:defRPr/>
              </a:pPr>
              <a:r>
                <a:rPr lang="en-US" altLang="zh-CN" sz="1400">
                  <a:solidFill>
                    <a:srgbClr val="FFFFFF"/>
                  </a:solidFill>
                  <a:effectLst>
                    <a:outerShdw blurRad="38100" dist="38100" dir="2700000" algn="tl">
                      <a:srgbClr val="C0C0C0"/>
                    </a:outerShdw>
                  </a:effectLst>
                </a:rPr>
                <a:t>IS</a:t>
              </a:r>
              <a:endParaRPr lang="en-US" altLang="zh-CN" sz="1000">
                <a:solidFill>
                  <a:srgbClr val="FFFFFF"/>
                </a:solidFill>
                <a:effectLst>
                  <a:outerShdw blurRad="38100" dist="38100" dir="2700000" algn="tl">
                    <a:srgbClr val="C0C0C0"/>
                  </a:outerShdw>
                </a:effectLst>
              </a:endParaRPr>
            </a:p>
            <a:p>
              <a:pPr algn="ctr" defTabSz="206375">
                <a:lnSpc>
                  <a:spcPct val="90000"/>
                </a:lnSpc>
                <a:defRPr/>
              </a:pPr>
              <a:r>
                <a:rPr lang="zh-CN" altLang="en-US" sz="1000">
                  <a:solidFill>
                    <a:srgbClr val="FFFFFF"/>
                  </a:solidFill>
                  <a:effectLst>
                    <a:outerShdw blurRad="38100" dist="38100" dir="2700000" algn="tl">
                      <a:srgbClr val="C0C0C0"/>
                    </a:outerShdw>
                  </a:effectLst>
                </a:rPr>
                <a:t>行业方案</a:t>
              </a:r>
            </a:p>
          </p:txBody>
        </p:sp>
        <p:sp>
          <p:nvSpPr>
            <p:cNvPr id="225" name="Rectangle 321">
              <a:extLst>
                <a:ext uri="{FF2B5EF4-FFF2-40B4-BE49-F238E27FC236}">
                  <a16:creationId xmlns:a16="http://schemas.microsoft.com/office/drawing/2014/main" id="{D71F1FC1-FE01-4EDE-B172-BE25AFBC08E0}"/>
                </a:ext>
              </a:extLst>
            </p:cNvPr>
            <p:cNvSpPr>
              <a:spLocks noChangeArrowheads="1"/>
            </p:cNvSpPr>
            <p:nvPr/>
          </p:nvSpPr>
          <p:spPr bwMode="auto">
            <a:xfrm>
              <a:off x="1852" y="1454"/>
              <a:ext cx="416" cy="261"/>
            </a:xfrm>
            <a:prstGeom prst="rect">
              <a:avLst/>
            </a:prstGeom>
            <a:noFill/>
            <a:ln w="12700">
              <a:noFill/>
              <a:miter lim="800000"/>
              <a:headEnd/>
              <a:tailEnd/>
            </a:ln>
            <a:effectLst/>
          </p:spPr>
          <p:txBody>
            <a:bodyPr wrap="none" lIns="19050" tIns="9525" rIns="19050" bIns="9525">
              <a:spAutoFit/>
            </a:bodyPr>
            <a:lstStyle/>
            <a:p>
              <a:pPr algn="ctr" defTabSz="206375">
                <a:lnSpc>
                  <a:spcPct val="90000"/>
                </a:lnSpc>
                <a:defRPr/>
              </a:pPr>
              <a:r>
                <a:rPr lang="en-US" altLang="zh-CN" sz="1400">
                  <a:solidFill>
                    <a:srgbClr val="FFFFFF"/>
                  </a:solidFill>
                  <a:effectLst>
                    <a:outerShdw blurRad="38100" dist="38100" dir="2700000" algn="tl">
                      <a:srgbClr val="C0C0C0"/>
                    </a:outerShdw>
                  </a:effectLst>
                </a:rPr>
                <a:t>MM</a:t>
              </a:r>
            </a:p>
            <a:p>
              <a:pPr algn="ctr" defTabSz="206375">
                <a:lnSpc>
                  <a:spcPct val="90000"/>
                </a:lnSpc>
                <a:defRPr/>
              </a:pPr>
              <a:r>
                <a:rPr lang="zh-CN" altLang="en-US" sz="1000">
                  <a:solidFill>
                    <a:srgbClr val="FFFFFF"/>
                  </a:solidFill>
                  <a:effectLst>
                    <a:outerShdw blurRad="38100" dist="38100" dir="2700000" algn="tl">
                      <a:srgbClr val="C0C0C0"/>
                    </a:outerShdw>
                  </a:effectLst>
                </a:rPr>
                <a:t>物料管理</a:t>
              </a:r>
              <a:r>
                <a:rPr lang="en-US" altLang="zh-CN" sz="1000">
                  <a:solidFill>
                    <a:srgbClr val="FFFFFF"/>
                  </a:solidFill>
                  <a:effectLst>
                    <a:outerShdw blurRad="38100" dist="38100" dir="2700000" algn="tl">
                      <a:srgbClr val="C0C0C0"/>
                    </a:outerShdw>
                  </a:effectLst>
                </a:rPr>
                <a:t>.</a:t>
              </a:r>
            </a:p>
          </p:txBody>
        </p:sp>
        <p:sp>
          <p:nvSpPr>
            <p:cNvPr id="226" name="Rectangle 322">
              <a:extLst>
                <a:ext uri="{FF2B5EF4-FFF2-40B4-BE49-F238E27FC236}">
                  <a16:creationId xmlns:a16="http://schemas.microsoft.com/office/drawing/2014/main" id="{CDB6AAAB-6E3C-4140-8B69-419A3383CA57}"/>
                </a:ext>
              </a:extLst>
            </p:cNvPr>
            <p:cNvSpPr>
              <a:spLocks noChangeArrowheads="1"/>
            </p:cNvSpPr>
            <p:nvPr/>
          </p:nvSpPr>
          <p:spPr bwMode="auto">
            <a:xfrm>
              <a:off x="2122" y="2872"/>
              <a:ext cx="391" cy="261"/>
            </a:xfrm>
            <a:prstGeom prst="rect">
              <a:avLst/>
            </a:prstGeom>
            <a:noFill/>
            <a:ln w="12700">
              <a:noFill/>
              <a:miter lim="800000"/>
              <a:headEnd/>
              <a:tailEnd/>
            </a:ln>
            <a:effectLst/>
          </p:spPr>
          <p:txBody>
            <a:bodyPr wrap="none" lIns="19050" tIns="9525" rIns="19050" bIns="9525">
              <a:spAutoFit/>
            </a:bodyPr>
            <a:lstStyle/>
            <a:p>
              <a:pPr algn="ctr" defTabSz="206375">
                <a:lnSpc>
                  <a:spcPct val="90000"/>
                </a:lnSpc>
                <a:defRPr/>
              </a:pPr>
              <a:r>
                <a:rPr lang="en-US" altLang="zh-CN" sz="1400">
                  <a:solidFill>
                    <a:srgbClr val="FFFFFF"/>
                  </a:solidFill>
                  <a:effectLst>
                    <a:outerShdw blurRad="38100" dist="38100" dir="2700000" algn="tl">
                      <a:srgbClr val="C0C0C0"/>
                    </a:outerShdw>
                  </a:effectLst>
                </a:rPr>
                <a:t>HR</a:t>
              </a:r>
              <a:endParaRPr lang="en-US" altLang="zh-CN" sz="1000">
                <a:solidFill>
                  <a:srgbClr val="FFFFFF"/>
                </a:solidFill>
                <a:effectLst>
                  <a:outerShdw blurRad="38100" dist="38100" dir="2700000" algn="tl">
                    <a:srgbClr val="C0C0C0"/>
                  </a:outerShdw>
                </a:effectLst>
              </a:endParaRPr>
            </a:p>
            <a:p>
              <a:pPr algn="ctr" defTabSz="206375">
                <a:lnSpc>
                  <a:spcPct val="90000"/>
                </a:lnSpc>
                <a:defRPr/>
              </a:pPr>
              <a:r>
                <a:rPr lang="zh-CN" altLang="en-US" sz="1000">
                  <a:solidFill>
                    <a:srgbClr val="FFFFFF"/>
                  </a:solidFill>
                  <a:effectLst>
                    <a:outerShdw blurRad="38100" dist="38100" dir="2700000" algn="tl">
                      <a:srgbClr val="C0C0C0"/>
                    </a:outerShdw>
                  </a:effectLst>
                </a:rPr>
                <a:t>人力资源</a:t>
              </a:r>
            </a:p>
          </p:txBody>
        </p:sp>
        <p:sp>
          <p:nvSpPr>
            <p:cNvPr id="227" name="Rectangle 323">
              <a:extLst>
                <a:ext uri="{FF2B5EF4-FFF2-40B4-BE49-F238E27FC236}">
                  <a16:creationId xmlns:a16="http://schemas.microsoft.com/office/drawing/2014/main" id="{D36F0FA5-1DD1-4FAD-B32B-42672B0F2BCD}"/>
                </a:ext>
              </a:extLst>
            </p:cNvPr>
            <p:cNvSpPr>
              <a:spLocks noChangeArrowheads="1"/>
            </p:cNvSpPr>
            <p:nvPr/>
          </p:nvSpPr>
          <p:spPr bwMode="auto">
            <a:xfrm>
              <a:off x="2119" y="1110"/>
              <a:ext cx="390" cy="260"/>
            </a:xfrm>
            <a:prstGeom prst="rect">
              <a:avLst/>
            </a:prstGeom>
            <a:noFill/>
            <a:ln w="12700">
              <a:noFill/>
              <a:miter lim="800000"/>
              <a:headEnd/>
              <a:tailEnd/>
            </a:ln>
            <a:effectLst/>
          </p:spPr>
          <p:txBody>
            <a:bodyPr wrap="none" lIns="19050" tIns="9525" rIns="19050" bIns="9525">
              <a:spAutoFit/>
            </a:bodyPr>
            <a:lstStyle/>
            <a:p>
              <a:pPr algn="ctr" defTabSz="206375">
                <a:lnSpc>
                  <a:spcPct val="90000"/>
                </a:lnSpc>
                <a:defRPr/>
              </a:pPr>
              <a:r>
                <a:rPr lang="en-US" altLang="zh-CN" sz="1400">
                  <a:solidFill>
                    <a:srgbClr val="FFFFFF"/>
                  </a:solidFill>
                  <a:effectLst>
                    <a:outerShdw blurRad="38100" dist="38100" dir="2700000" algn="tl">
                      <a:srgbClr val="C0C0C0"/>
                    </a:outerShdw>
                  </a:effectLst>
                </a:rPr>
                <a:t>SD</a:t>
              </a:r>
              <a:endParaRPr lang="en-US" altLang="zh-CN" sz="1000">
                <a:solidFill>
                  <a:srgbClr val="FFFFFF"/>
                </a:solidFill>
                <a:effectLst>
                  <a:outerShdw blurRad="38100" dist="38100" dir="2700000" algn="tl">
                    <a:srgbClr val="C0C0C0"/>
                  </a:outerShdw>
                </a:effectLst>
              </a:endParaRPr>
            </a:p>
            <a:p>
              <a:pPr algn="ctr" defTabSz="206375">
                <a:lnSpc>
                  <a:spcPct val="90000"/>
                </a:lnSpc>
                <a:defRPr/>
              </a:pPr>
              <a:r>
                <a:rPr lang="zh-CN" altLang="en-US" sz="1000">
                  <a:solidFill>
                    <a:srgbClr val="FFFFFF"/>
                  </a:solidFill>
                  <a:effectLst>
                    <a:outerShdw blurRad="38100" dist="38100" dir="2700000" algn="tl">
                      <a:srgbClr val="C0C0C0"/>
                    </a:outerShdw>
                  </a:effectLst>
                </a:rPr>
                <a:t>销售分销</a:t>
              </a:r>
            </a:p>
          </p:txBody>
        </p:sp>
        <p:sp>
          <p:nvSpPr>
            <p:cNvPr id="228" name="AutoShape 324">
              <a:extLst>
                <a:ext uri="{FF2B5EF4-FFF2-40B4-BE49-F238E27FC236}">
                  <a16:creationId xmlns:a16="http://schemas.microsoft.com/office/drawing/2014/main" id="{5C41D0B3-2DCA-44B6-9C47-A9D1E5239F30}"/>
                </a:ext>
              </a:extLst>
            </p:cNvPr>
            <p:cNvSpPr>
              <a:spLocks noChangeArrowheads="1"/>
            </p:cNvSpPr>
            <p:nvPr/>
          </p:nvSpPr>
          <p:spPr bwMode="auto">
            <a:xfrm>
              <a:off x="1514" y="1631"/>
              <a:ext cx="538" cy="584"/>
            </a:xfrm>
            <a:prstGeom prst="diamond">
              <a:avLst/>
            </a:prstGeom>
            <a:solidFill>
              <a:srgbClr val="037C03"/>
            </a:solidFill>
            <a:ln w="12700">
              <a:solidFill>
                <a:schemeClr val="bg2"/>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29" name="Rectangle 325">
              <a:extLst>
                <a:ext uri="{FF2B5EF4-FFF2-40B4-BE49-F238E27FC236}">
                  <a16:creationId xmlns:a16="http://schemas.microsoft.com/office/drawing/2014/main" id="{A76021F7-C106-4D93-884F-DC99E55EFD79}"/>
                </a:ext>
              </a:extLst>
            </p:cNvPr>
            <p:cNvSpPr>
              <a:spLocks noChangeArrowheads="1"/>
            </p:cNvSpPr>
            <p:nvPr/>
          </p:nvSpPr>
          <p:spPr bwMode="auto">
            <a:xfrm>
              <a:off x="1595" y="1717"/>
              <a:ext cx="391" cy="261"/>
            </a:xfrm>
            <a:prstGeom prst="rect">
              <a:avLst/>
            </a:prstGeom>
            <a:noFill/>
            <a:ln w="12700">
              <a:noFill/>
              <a:miter lim="800000"/>
              <a:headEnd/>
              <a:tailEnd/>
            </a:ln>
            <a:effectLst/>
          </p:spPr>
          <p:txBody>
            <a:bodyPr wrap="none" lIns="19050" tIns="9525" rIns="19050" bIns="9525">
              <a:spAutoFit/>
            </a:bodyPr>
            <a:lstStyle/>
            <a:p>
              <a:pPr algn="ctr" defTabSz="206375">
                <a:lnSpc>
                  <a:spcPct val="90000"/>
                </a:lnSpc>
                <a:defRPr/>
              </a:pPr>
              <a:r>
                <a:rPr lang="en-US" altLang="zh-CN" sz="1400">
                  <a:solidFill>
                    <a:srgbClr val="FFFFFF"/>
                  </a:solidFill>
                  <a:effectLst>
                    <a:outerShdw blurRad="38100" dist="38100" dir="2700000" algn="tl">
                      <a:srgbClr val="C0C0C0"/>
                    </a:outerShdw>
                  </a:effectLst>
                </a:rPr>
                <a:t>PP</a:t>
              </a:r>
            </a:p>
            <a:p>
              <a:pPr algn="ctr" defTabSz="206375">
                <a:lnSpc>
                  <a:spcPct val="90000"/>
                </a:lnSpc>
                <a:defRPr/>
              </a:pPr>
              <a:r>
                <a:rPr lang="zh-CN" altLang="en-US" sz="1000">
                  <a:solidFill>
                    <a:srgbClr val="FFFFFF"/>
                  </a:solidFill>
                  <a:effectLst>
                    <a:outerShdw blurRad="38100" dist="38100" dir="2700000" algn="tl">
                      <a:srgbClr val="C0C0C0"/>
                    </a:outerShdw>
                  </a:effectLst>
                </a:rPr>
                <a:t>生产计划</a:t>
              </a:r>
            </a:p>
          </p:txBody>
        </p:sp>
        <p:sp>
          <p:nvSpPr>
            <p:cNvPr id="230" name="AutoShape 326">
              <a:extLst>
                <a:ext uri="{FF2B5EF4-FFF2-40B4-BE49-F238E27FC236}">
                  <a16:creationId xmlns:a16="http://schemas.microsoft.com/office/drawing/2014/main" id="{ED7CC809-A40F-4CDE-B241-2218F8DF8CF0}"/>
                </a:ext>
              </a:extLst>
            </p:cNvPr>
            <p:cNvSpPr>
              <a:spLocks noChangeArrowheads="1"/>
            </p:cNvSpPr>
            <p:nvPr/>
          </p:nvSpPr>
          <p:spPr bwMode="auto">
            <a:xfrm>
              <a:off x="1514" y="2221"/>
              <a:ext cx="538" cy="583"/>
            </a:xfrm>
            <a:prstGeom prst="diamond">
              <a:avLst/>
            </a:prstGeom>
            <a:solidFill>
              <a:srgbClr val="037C03"/>
            </a:solidFill>
            <a:ln w="12700">
              <a:solidFill>
                <a:schemeClr val="bg2"/>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31" name="Rectangle 327">
              <a:extLst>
                <a:ext uri="{FF2B5EF4-FFF2-40B4-BE49-F238E27FC236}">
                  <a16:creationId xmlns:a16="http://schemas.microsoft.com/office/drawing/2014/main" id="{725A5CDA-DB8E-45F8-8E11-E6022CC2A623}"/>
                </a:ext>
              </a:extLst>
            </p:cNvPr>
            <p:cNvSpPr>
              <a:spLocks noChangeArrowheads="1"/>
            </p:cNvSpPr>
            <p:nvPr/>
          </p:nvSpPr>
          <p:spPr bwMode="auto">
            <a:xfrm>
              <a:off x="1578" y="2336"/>
              <a:ext cx="416" cy="261"/>
            </a:xfrm>
            <a:prstGeom prst="rect">
              <a:avLst/>
            </a:prstGeom>
            <a:noFill/>
            <a:ln w="12700">
              <a:noFill/>
              <a:miter lim="800000"/>
              <a:headEnd/>
              <a:tailEnd/>
            </a:ln>
            <a:effectLst/>
          </p:spPr>
          <p:txBody>
            <a:bodyPr wrap="none" lIns="19050" tIns="9525" rIns="19050" bIns="9525">
              <a:spAutoFit/>
            </a:bodyPr>
            <a:lstStyle/>
            <a:p>
              <a:pPr algn="ctr" defTabSz="206375">
                <a:lnSpc>
                  <a:spcPct val="90000"/>
                </a:lnSpc>
                <a:defRPr/>
              </a:pPr>
              <a:r>
                <a:rPr lang="en-US" altLang="zh-CN" sz="1400">
                  <a:solidFill>
                    <a:srgbClr val="FFFFFF"/>
                  </a:solidFill>
                  <a:effectLst>
                    <a:outerShdw blurRad="38100" dist="38100" dir="2700000" algn="tl">
                      <a:srgbClr val="C0C0C0"/>
                    </a:outerShdw>
                  </a:effectLst>
                </a:rPr>
                <a:t>QM</a:t>
              </a:r>
              <a:endParaRPr lang="en-US" altLang="zh-CN" sz="1000">
                <a:solidFill>
                  <a:srgbClr val="FFFFFF"/>
                </a:solidFill>
                <a:effectLst>
                  <a:outerShdw blurRad="38100" dist="38100" dir="2700000" algn="tl">
                    <a:srgbClr val="C0C0C0"/>
                  </a:outerShdw>
                </a:effectLst>
              </a:endParaRPr>
            </a:p>
            <a:p>
              <a:pPr algn="ctr" defTabSz="206375">
                <a:lnSpc>
                  <a:spcPct val="90000"/>
                </a:lnSpc>
                <a:defRPr/>
              </a:pPr>
              <a:r>
                <a:rPr lang="zh-CN" altLang="en-US" sz="1000">
                  <a:solidFill>
                    <a:srgbClr val="FFFFFF"/>
                  </a:solidFill>
                  <a:effectLst>
                    <a:outerShdw blurRad="38100" dist="38100" dir="2700000" algn="tl">
                      <a:srgbClr val="C0C0C0"/>
                    </a:outerShdw>
                  </a:effectLst>
                </a:rPr>
                <a:t>质量管理</a:t>
              </a:r>
              <a:r>
                <a:rPr lang="en-US" altLang="zh-CN" sz="1000">
                  <a:solidFill>
                    <a:srgbClr val="FFFFFF"/>
                  </a:solidFill>
                  <a:effectLst>
                    <a:outerShdw blurRad="38100" dist="38100" dir="2700000" algn="tl">
                      <a:srgbClr val="C0C0C0"/>
                    </a:outerShdw>
                  </a:effectLst>
                </a:rPr>
                <a:t>.</a:t>
              </a:r>
            </a:p>
          </p:txBody>
        </p:sp>
        <p:sp>
          <p:nvSpPr>
            <p:cNvPr id="232" name="Rectangle 328">
              <a:extLst>
                <a:ext uri="{FF2B5EF4-FFF2-40B4-BE49-F238E27FC236}">
                  <a16:creationId xmlns:a16="http://schemas.microsoft.com/office/drawing/2014/main" id="{7C6CB4E5-1DD9-4303-8242-41DBE9F33C38}"/>
                </a:ext>
              </a:extLst>
            </p:cNvPr>
            <p:cNvSpPr>
              <a:spLocks noChangeArrowheads="1"/>
            </p:cNvSpPr>
            <p:nvPr/>
          </p:nvSpPr>
          <p:spPr bwMode="auto">
            <a:xfrm>
              <a:off x="3202" y="1108"/>
              <a:ext cx="391" cy="261"/>
            </a:xfrm>
            <a:prstGeom prst="rect">
              <a:avLst/>
            </a:prstGeom>
            <a:noFill/>
            <a:ln w="12700">
              <a:noFill/>
              <a:miter lim="800000"/>
              <a:headEnd/>
              <a:tailEnd/>
            </a:ln>
            <a:effectLst/>
          </p:spPr>
          <p:txBody>
            <a:bodyPr wrap="none" lIns="19050" tIns="9525" rIns="19050" bIns="9525">
              <a:spAutoFit/>
            </a:bodyPr>
            <a:lstStyle/>
            <a:p>
              <a:pPr algn="ctr" defTabSz="206375">
                <a:lnSpc>
                  <a:spcPct val="90000"/>
                </a:lnSpc>
                <a:defRPr/>
              </a:pPr>
              <a:r>
                <a:rPr lang="en-US" altLang="zh-CN" sz="1400">
                  <a:solidFill>
                    <a:srgbClr val="FFFFFF"/>
                  </a:solidFill>
                  <a:effectLst>
                    <a:outerShdw blurRad="38100" dist="38100" dir="2700000" algn="tl">
                      <a:srgbClr val="C0C0C0"/>
                    </a:outerShdw>
                  </a:effectLst>
                </a:rPr>
                <a:t>FI</a:t>
              </a:r>
              <a:endParaRPr lang="en-US" altLang="zh-CN" sz="1000">
                <a:solidFill>
                  <a:srgbClr val="FFFFFF"/>
                </a:solidFill>
                <a:effectLst>
                  <a:outerShdw blurRad="38100" dist="38100" dir="2700000" algn="tl">
                    <a:srgbClr val="C0C0C0"/>
                  </a:outerShdw>
                </a:effectLst>
              </a:endParaRPr>
            </a:p>
            <a:p>
              <a:pPr algn="ctr" defTabSz="206375">
                <a:lnSpc>
                  <a:spcPct val="90000"/>
                </a:lnSpc>
                <a:defRPr/>
              </a:pPr>
              <a:r>
                <a:rPr lang="zh-CN" altLang="en-US" sz="1000">
                  <a:solidFill>
                    <a:srgbClr val="FFFFFF"/>
                  </a:solidFill>
                  <a:effectLst>
                    <a:outerShdw blurRad="38100" dist="38100" dir="2700000" algn="tl">
                      <a:srgbClr val="C0C0C0"/>
                    </a:outerShdw>
                  </a:effectLst>
                </a:rPr>
                <a:t>财务会计</a:t>
              </a:r>
            </a:p>
          </p:txBody>
        </p:sp>
        <p:sp>
          <p:nvSpPr>
            <p:cNvPr id="233" name="Rectangle 329">
              <a:extLst>
                <a:ext uri="{FF2B5EF4-FFF2-40B4-BE49-F238E27FC236}">
                  <a16:creationId xmlns:a16="http://schemas.microsoft.com/office/drawing/2014/main" id="{4EECA7BE-59D7-4D29-8392-864A45EDA85E}"/>
                </a:ext>
              </a:extLst>
            </p:cNvPr>
            <p:cNvSpPr>
              <a:spLocks noChangeArrowheads="1"/>
            </p:cNvSpPr>
            <p:nvPr/>
          </p:nvSpPr>
          <p:spPr bwMode="auto">
            <a:xfrm>
              <a:off x="1841" y="2629"/>
              <a:ext cx="416" cy="259"/>
            </a:xfrm>
            <a:prstGeom prst="rect">
              <a:avLst/>
            </a:prstGeom>
            <a:noFill/>
            <a:ln w="12700">
              <a:noFill/>
              <a:miter lim="800000"/>
              <a:headEnd/>
              <a:tailEnd/>
            </a:ln>
            <a:effectLst/>
          </p:spPr>
          <p:txBody>
            <a:bodyPr wrap="none" lIns="19050" tIns="9525" rIns="19050" bIns="9525">
              <a:spAutoFit/>
            </a:bodyPr>
            <a:lstStyle/>
            <a:p>
              <a:pPr algn="ctr" defTabSz="206375">
                <a:lnSpc>
                  <a:spcPct val="90000"/>
                </a:lnSpc>
                <a:defRPr/>
              </a:pPr>
              <a:r>
                <a:rPr lang="en-US" altLang="zh-CN" sz="1400" dirty="0">
                  <a:solidFill>
                    <a:srgbClr val="FFFFFF"/>
                  </a:solidFill>
                  <a:effectLst>
                    <a:outerShdw blurRad="38100" dist="38100" dir="2700000" algn="tl">
                      <a:srgbClr val="C0C0C0"/>
                    </a:outerShdw>
                  </a:effectLst>
                </a:rPr>
                <a:t>PM</a:t>
              </a:r>
              <a:endParaRPr lang="en-US" altLang="zh-CN" sz="1000" dirty="0">
                <a:solidFill>
                  <a:srgbClr val="FFFFFF"/>
                </a:solidFill>
                <a:effectLst>
                  <a:outerShdw blurRad="38100" dist="38100" dir="2700000" algn="tl">
                    <a:srgbClr val="C0C0C0"/>
                  </a:outerShdw>
                </a:effectLst>
              </a:endParaRPr>
            </a:p>
            <a:p>
              <a:pPr algn="ctr" defTabSz="206375">
                <a:lnSpc>
                  <a:spcPct val="90000"/>
                </a:lnSpc>
                <a:defRPr/>
              </a:pPr>
              <a:r>
                <a:rPr lang="zh-CN" altLang="en-US" sz="1000" dirty="0">
                  <a:solidFill>
                    <a:srgbClr val="FFFFFF"/>
                  </a:solidFill>
                  <a:effectLst>
                    <a:outerShdw blurRad="38100" dist="38100" dir="2700000" algn="tl">
                      <a:srgbClr val="C0C0C0"/>
                    </a:outerShdw>
                  </a:effectLst>
                </a:rPr>
                <a:t>工厂维护</a:t>
              </a:r>
              <a:r>
                <a:rPr lang="en-US" altLang="zh-CN" sz="1000" dirty="0">
                  <a:solidFill>
                    <a:srgbClr val="FFFFFF"/>
                  </a:solidFill>
                  <a:effectLst>
                    <a:outerShdw blurRad="38100" dist="38100" dir="2700000" algn="tl">
                      <a:srgbClr val="C0C0C0"/>
                    </a:outerShdw>
                  </a:effectLst>
                </a:rPr>
                <a:t>.</a:t>
              </a:r>
            </a:p>
          </p:txBody>
        </p:sp>
      </p:grpSp>
      <p:grpSp>
        <p:nvGrpSpPr>
          <p:cNvPr id="322" name="Group 157">
            <a:extLst>
              <a:ext uri="{FF2B5EF4-FFF2-40B4-BE49-F238E27FC236}">
                <a16:creationId xmlns:a16="http://schemas.microsoft.com/office/drawing/2014/main" id="{048E17A6-7C2C-4232-B553-DFE5A67190E6}"/>
              </a:ext>
            </a:extLst>
          </p:cNvPr>
          <p:cNvGrpSpPr>
            <a:grpSpLocks/>
          </p:cNvGrpSpPr>
          <p:nvPr/>
        </p:nvGrpSpPr>
        <p:grpSpPr bwMode="auto">
          <a:xfrm>
            <a:off x="8719120" y="3515643"/>
            <a:ext cx="2057400" cy="1905000"/>
            <a:chOff x="4128" y="336"/>
            <a:chExt cx="912" cy="969"/>
          </a:xfrm>
        </p:grpSpPr>
        <p:sp>
          <p:nvSpPr>
            <p:cNvPr id="323" name="AutoShape 158">
              <a:extLst>
                <a:ext uri="{FF2B5EF4-FFF2-40B4-BE49-F238E27FC236}">
                  <a16:creationId xmlns:a16="http://schemas.microsoft.com/office/drawing/2014/main" id="{B2FE350A-1D89-4553-B982-D8D89FFDF58F}"/>
                </a:ext>
              </a:extLst>
            </p:cNvPr>
            <p:cNvSpPr>
              <a:spLocks noChangeArrowheads="1"/>
            </p:cNvSpPr>
            <p:nvPr/>
          </p:nvSpPr>
          <p:spPr bwMode="gray">
            <a:xfrm>
              <a:off x="4128" y="336"/>
              <a:ext cx="912" cy="808"/>
            </a:xfrm>
            <a:prstGeom prst="diamond">
              <a:avLst/>
            </a:prstGeom>
            <a:solidFill>
              <a:srgbClr val="E80000"/>
            </a:solidFill>
            <a:ln w="12700">
              <a:solidFill>
                <a:schemeClr val="tx1"/>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en-US" sz="1800" b="1">
                  <a:solidFill>
                    <a:schemeClr val="bg1"/>
                  </a:solidFill>
                  <a:latin typeface="微软雅黑" panose="020B0503020204020204" pitchFamily="34" charset="-122"/>
                  <a:ea typeface="微软雅黑" panose="020B0503020204020204" pitchFamily="34" charset="-122"/>
                </a:rPr>
                <a:t>管理会计</a:t>
              </a:r>
            </a:p>
          </p:txBody>
        </p:sp>
        <p:sp>
          <p:nvSpPr>
            <p:cNvPr id="324" name="Freeform 159">
              <a:extLst>
                <a:ext uri="{FF2B5EF4-FFF2-40B4-BE49-F238E27FC236}">
                  <a16:creationId xmlns:a16="http://schemas.microsoft.com/office/drawing/2014/main" id="{8B8EB696-9C59-4021-A819-03951BAD4577}"/>
                </a:ext>
              </a:extLst>
            </p:cNvPr>
            <p:cNvSpPr>
              <a:spLocks/>
            </p:cNvSpPr>
            <p:nvPr/>
          </p:nvSpPr>
          <p:spPr bwMode="gray">
            <a:xfrm>
              <a:off x="4584" y="749"/>
              <a:ext cx="451" cy="555"/>
            </a:xfrm>
            <a:custGeom>
              <a:avLst/>
              <a:gdLst>
                <a:gd name="T0" fmla="*/ 89877 w 290"/>
                <a:gd name="T1" fmla="*/ 0 h 400"/>
                <a:gd name="T2" fmla="*/ 89877 w 290"/>
                <a:gd name="T3" fmla="*/ 7860 h 400"/>
                <a:gd name="T4" fmla="*/ 0 w 290"/>
                <a:gd name="T5" fmla="*/ 28213 h 400"/>
                <a:gd name="T6" fmla="*/ 0 w 290"/>
                <a:gd name="T7" fmla="*/ 20360 h 400"/>
                <a:gd name="T8" fmla="*/ 89877 w 290"/>
                <a:gd name="T9" fmla="*/ 0 h 400"/>
                <a:gd name="T10" fmla="*/ 0 60000 65536"/>
                <a:gd name="T11" fmla="*/ 0 60000 65536"/>
                <a:gd name="T12" fmla="*/ 0 60000 65536"/>
                <a:gd name="T13" fmla="*/ 0 60000 65536"/>
                <a:gd name="T14" fmla="*/ 0 60000 65536"/>
                <a:gd name="T15" fmla="*/ 0 w 290"/>
                <a:gd name="T16" fmla="*/ 0 h 400"/>
                <a:gd name="T17" fmla="*/ 290 w 290"/>
                <a:gd name="T18" fmla="*/ 400 h 400"/>
              </a:gdLst>
              <a:ahLst/>
              <a:cxnLst>
                <a:cxn ang="T10">
                  <a:pos x="T0" y="T1"/>
                </a:cxn>
                <a:cxn ang="T11">
                  <a:pos x="T2" y="T3"/>
                </a:cxn>
                <a:cxn ang="T12">
                  <a:pos x="T4" y="T5"/>
                </a:cxn>
                <a:cxn ang="T13">
                  <a:pos x="T6" y="T7"/>
                </a:cxn>
                <a:cxn ang="T14">
                  <a:pos x="T8" y="T9"/>
                </a:cxn>
              </a:cxnLst>
              <a:rect l="T15" t="T16" r="T17" b="T18"/>
              <a:pathLst>
                <a:path w="290" h="400">
                  <a:moveTo>
                    <a:pt x="289" y="0"/>
                  </a:moveTo>
                  <a:lnTo>
                    <a:pt x="289" y="111"/>
                  </a:lnTo>
                  <a:lnTo>
                    <a:pt x="0" y="399"/>
                  </a:lnTo>
                  <a:lnTo>
                    <a:pt x="0" y="288"/>
                  </a:lnTo>
                  <a:lnTo>
                    <a:pt x="289" y="0"/>
                  </a:lnTo>
                </a:path>
              </a:pathLst>
            </a:custGeom>
            <a:solidFill>
              <a:srgbClr val="993300"/>
            </a:solidFill>
            <a:ln w="12700" cap="rnd">
              <a:solidFill>
                <a:schemeClr val="tx1"/>
              </a:solidFill>
              <a:round/>
              <a:headEnd/>
              <a:tailEnd/>
            </a:ln>
          </p:spPr>
          <p:txBody>
            <a:bodyPr/>
            <a:lstStyle/>
            <a:p>
              <a:endParaRPr lang="zh-CN" altLang="en-US"/>
            </a:p>
          </p:txBody>
        </p:sp>
        <p:sp>
          <p:nvSpPr>
            <p:cNvPr id="325" name="Freeform 160">
              <a:extLst>
                <a:ext uri="{FF2B5EF4-FFF2-40B4-BE49-F238E27FC236}">
                  <a16:creationId xmlns:a16="http://schemas.microsoft.com/office/drawing/2014/main" id="{CCD98758-1098-43F1-B18D-428292619E4D}"/>
                </a:ext>
              </a:extLst>
            </p:cNvPr>
            <p:cNvSpPr>
              <a:spLocks/>
            </p:cNvSpPr>
            <p:nvPr/>
          </p:nvSpPr>
          <p:spPr bwMode="gray">
            <a:xfrm>
              <a:off x="4130" y="750"/>
              <a:ext cx="451" cy="555"/>
            </a:xfrm>
            <a:custGeom>
              <a:avLst/>
              <a:gdLst>
                <a:gd name="T0" fmla="*/ 0 w 290"/>
                <a:gd name="T1" fmla="*/ 0 h 400"/>
                <a:gd name="T2" fmla="*/ 0 w 290"/>
                <a:gd name="T3" fmla="*/ 7860 h 400"/>
                <a:gd name="T4" fmla="*/ 89877 w 290"/>
                <a:gd name="T5" fmla="*/ 28213 h 400"/>
                <a:gd name="T6" fmla="*/ 89877 w 290"/>
                <a:gd name="T7" fmla="*/ 20360 h 400"/>
                <a:gd name="T8" fmla="*/ 0 w 290"/>
                <a:gd name="T9" fmla="*/ 0 h 400"/>
                <a:gd name="T10" fmla="*/ 0 60000 65536"/>
                <a:gd name="T11" fmla="*/ 0 60000 65536"/>
                <a:gd name="T12" fmla="*/ 0 60000 65536"/>
                <a:gd name="T13" fmla="*/ 0 60000 65536"/>
                <a:gd name="T14" fmla="*/ 0 60000 65536"/>
                <a:gd name="T15" fmla="*/ 0 w 290"/>
                <a:gd name="T16" fmla="*/ 0 h 400"/>
                <a:gd name="T17" fmla="*/ 290 w 290"/>
                <a:gd name="T18" fmla="*/ 400 h 400"/>
              </a:gdLst>
              <a:ahLst/>
              <a:cxnLst>
                <a:cxn ang="T10">
                  <a:pos x="T0" y="T1"/>
                </a:cxn>
                <a:cxn ang="T11">
                  <a:pos x="T2" y="T3"/>
                </a:cxn>
                <a:cxn ang="T12">
                  <a:pos x="T4" y="T5"/>
                </a:cxn>
                <a:cxn ang="T13">
                  <a:pos x="T6" y="T7"/>
                </a:cxn>
                <a:cxn ang="T14">
                  <a:pos x="T8" y="T9"/>
                </a:cxn>
              </a:cxnLst>
              <a:rect l="T15" t="T16" r="T17" b="T18"/>
              <a:pathLst>
                <a:path w="290" h="400">
                  <a:moveTo>
                    <a:pt x="0" y="0"/>
                  </a:moveTo>
                  <a:lnTo>
                    <a:pt x="0" y="111"/>
                  </a:lnTo>
                  <a:lnTo>
                    <a:pt x="289" y="399"/>
                  </a:lnTo>
                  <a:lnTo>
                    <a:pt x="289" y="288"/>
                  </a:lnTo>
                  <a:lnTo>
                    <a:pt x="0" y="0"/>
                  </a:lnTo>
                </a:path>
              </a:pathLst>
            </a:custGeom>
            <a:solidFill>
              <a:srgbClr val="993300"/>
            </a:solidFill>
            <a:ln w="12700" cap="rnd">
              <a:solidFill>
                <a:schemeClr val="tx1"/>
              </a:solidFill>
              <a:round/>
              <a:headEnd/>
              <a:tailEnd/>
            </a:ln>
          </p:spPr>
          <p:txBody>
            <a:bodyPr/>
            <a:lstStyle/>
            <a:p>
              <a:endParaRPr lang="zh-CN" altLang="en-US"/>
            </a:p>
          </p:txBody>
        </p:sp>
      </p:grpSp>
      <p:grpSp>
        <p:nvGrpSpPr>
          <p:cNvPr id="326" name="Group 162">
            <a:extLst>
              <a:ext uri="{FF2B5EF4-FFF2-40B4-BE49-F238E27FC236}">
                <a16:creationId xmlns:a16="http://schemas.microsoft.com/office/drawing/2014/main" id="{0EF12A6B-FA2F-43A6-8A25-0480C1171F8A}"/>
              </a:ext>
            </a:extLst>
          </p:cNvPr>
          <p:cNvGrpSpPr>
            <a:grpSpLocks/>
          </p:cNvGrpSpPr>
          <p:nvPr/>
        </p:nvGrpSpPr>
        <p:grpSpPr bwMode="auto">
          <a:xfrm rot="-106309">
            <a:off x="7518970" y="2186906"/>
            <a:ext cx="3181350" cy="1325562"/>
            <a:chOff x="1109" y="1171"/>
            <a:chExt cx="1645" cy="924"/>
          </a:xfrm>
        </p:grpSpPr>
        <p:sp>
          <p:nvSpPr>
            <p:cNvPr id="327" name="Freeform 163">
              <a:extLst>
                <a:ext uri="{FF2B5EF4-FFF2-40B4-BE49-F238E27FC236}">
                  <a16:creationId xmlns:a16="http://schemas.microsoft.com/office/drawing/2014/main" id="{36A8CEC9-6D09-4CBC-9D8D-2100D035A03E}"/>
                </a:ext>
              </a:extLst>
            </p:cNvPr>
            <p:cNvSpPr>
              <a:spLocks/>
            </p:cNvSpPr>
            <p:nvPr/>
          </p:nvSpPr>
          <p:spPr bwMode="auto">
            <a:xfrm>
              <a:off x="1110" y="1174"/>
              <a:ext cx="952" cy="607"/>
            </a:xfrm>
            <a:custGeom>
              <a:avLst/>
              <a:gdLst>
                <a:gd name="T0" fmla="*/ 0 w 952"/>
                <a:gd name="T1" fmla="*/ 0 h 607"/>
                <a:gd name="T2" fmla="*/ 0 w 952"/>
                <a:gd name="T3" fmla="*/ 45 h 607"/>
                <a:gd name="T4" fmla="*/ 69 w 952"/>
                <a:gd name="T5" fmla="*/ 57 h 607"/>
                <a:gd name="T6" fmla="*/ 132 w 952"/>
                <a:gd name="T7" fmla="*/ 72 h 607"/>
                <a:gd name="T8" fmla="*/ 189 w 952"/>
                <a:gd name="T9" fmla="*/ 90 h 607"/>
                <a:gd name="T10" fmla="*/ 248 w 952"/>
                <a:gd name="T11" fmla="*/ 108 h 607"/>
                <a:gd name="T12" fmla="*/ 298 w 952"/>
                <a:gd name="T13" fmla="*/ 126 h 607"/>
                <a:gd name="T14" fmla="*/ 340 w 952"/>
                <a:gd name="T15" fmla="*/ 144 h 607"/>
                <a:gd name="T16" fmla="*/ 379 w 952"/>
                <a:gd name="T17" fmla="*/ 160 h 607"/>
                <a:gd name="T18" fmla="*/ 424 w 952"/>
                <a:gd name="T19" fmla="*/ 181 h 607"/>
                <a:gd name="T20" fmla="*/ 463 w 952"/>
                <a:gd name="T21" fmla="*/ 205 h 607"/>
                <a:gd name="T22" fmla="*/ 508 w 952"/>
                <a:gd name="T23" fmla="*/ 235 h 607"/>
                <a:gd name="T24" fmla="*/ 544 w 952"/>
                <a:gd name="T25" fmla="*/ 262 h 607"/>
                <a:gd name="T26" fmla="*/ 580 w 952"/>
                <a:gd name="T27" fmla="*/ 289 h 607"/>
                <a:gd name="T28" fmla="*/ 613 w 952"/>
                <a:gd name="T29" fmla="*/ 319 h 607"/>
                <a:gd name="T30" fmla="*/ 655 w 952"/>
                <a:gd name="T31" fmla="*/ 355 h 607"/>
                <a:gd name="T32" fmla="*/ 700 w 952"/>
                <a:gd name="T33" fmla="*/ 397 h 607"/>
                <a:gd name="T34" fmla="*/ 726 w 952"/>
                <a:gd name="T35" fmla="*/ 427 h 607"/>
                <a:gd name="T36" fmla="*/ 753 w 952"/>
                <a:gd name="T37" fmla="*/ 459 h 607"/>
                <a:gd name="T38" fmla="*/ 780 w 952"/>
                <a:gd name="T39" fmla="*/ 490 h 607"/>
                <a:gd name="T40" fmla="*/ 804 w 952"/>
                <a:gd name="T41" fmla="*/ 520 h 607"/>
                <a:gd name="T42" fmla="*/ 834 w 952"/>
                <a:gd name="T43" fmla="*/ 568 h 607"/>
                <a:gd name="T44" fmla="*/ 852 w 952"/>
                <a:gd name="T45" fmla="*/ 607 h 607"/>
                <a:gd name="T46" fmla="*/ 952 w 952"/>
                <a:gd name="T47" fmla="*/ 595 h 607"/>
                <a:gd name="T48" fmla="*/ 919 w 952"/>
                <a:gd name="T49" fmla="*/ 529 h 607"/>
                <a:gd name="T50" fmla="*/ 870 w 952"/>
                <a:gd name="T51" fmla="*/ 459 h 607"/>
                <a:gd name="T52" fmla="*/ 819 w 952"/>
                <a:gd name="T53" fmla="*/ 400 h 607"/>
                <a:gd name="T54" fmla="*/ 753 w 952"/>
                <a:gd name="T55" fmla="*/ 337 h 607"/>
                <a:gd name="T56" fmla="*/ 664 w 952"/>
                <a:gd name="T57" fmla="*/ 247 h 607"/>
                <a:gd name="T58" fmla="*/ 565 w 952"/>
                <a:gd name="T59" fmla="*/ 172 h 607"/>
                <a:gd name="T60" fmla="*/ 460 w 952"/>
                <a:gd name="T61" fmla="*/ 108 h 607"/>
                <a:gd name="T62" fmla="*/ 367 w 952"/>
                <a:gd name="T63" fmla="*/ 69 h 607"/>
                <a:gd name="T64" fmla="*/ 251 w 952"/>
                <a:gd name="T65" fmla="*/ 30 h 607"/>
                <a:gd name="T66" fmla="*/ 156 w 952"/>
                <a:gd name="T67" fmla="*/ 15 h 607"/>
                <a:gd name="T68" fmla="*/ 0 w 952"/>
                <a:gd name="T69" fmla="*/ 0 h 60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52"/>
                <a:gd name="T106" fmla="*/ 0 h 607"/>
                <a:gd name="T107" fmla="*/ 952 w 952"/>
                <a:gd name="T108" fmla="*/ 607 h 60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52" h="607">
                  <a:moveTo>
                    <a:pt x="0" y="0"/>
                  </a:moveTo>
                  <a:lnTo>
                    <a:pt x="0" y="45"/>
                  </a:lnTo>
                  <a:lnTo>
                    <a:pt x="69" y="57"/>
                  </a:lnTo>
                  <a:lnTo>
                    <a:pt x="132" y="72"/>
                  </a:lnTo>
                  <a:lnTo>
                    <a:pt x="189" y="90"/>
                  </a:lnTo>
                  <a:lnTo>
                    <a:pt x="248" y="108"/>
                  </a:lnTo>
                  <a:lnTo>
                    <a:pt x="298" y="126"/>
                  </a:lnTo>
                  <a:lnTo>
                    <a:pt x="340" y="144"/>
                  </a:lnTo>
                  <a:lnTo>
                    <a:pt x="379" y="160"/>
                  </a:lnTo>
                  <a:lnTo>
                    <a:pt x="424" y="181"/>
                  </a:lnTo>
                  <a:lnTo>
                    <a:pt x="463" y="205"/>
                  </a:lnTo>
                  <a:lnTo>
                    <a:pt x="508" y="235"/>
                  </a:lnTo>
                  <a:lnTo>
                    <a:pt x="544" y="262"/>
                  </a:lnTo>
                  <a:lnTo>
                    <a:pt x="580" y="289"/>
                  </a:lnTo>
                  <a:lnTo>
                    <a:pt x="613" y="319"/>
                  </a:lnTo>
                  <a:lnTo>
                    <a:pt x="655" y="355"/>
                  </a:lnTo>
                  <a:lnTo>
                    <a:pt x="700" y="397"/>
                  </a:lnTo>
                  <a:lnTo>
                    <a:pt x="726" y="427"/>
                  </a:lnTo>
                  <a:lnTo>
                    <a:pt x="753" y="459"/>
                  </a:lnTo>
                  <a:lnTo>
                    <a:pt x="780" y="490"/>
                  </a:lnTo>
                  <a:lnTo>
                    <a:pt x="804" y="520"/>
                  </a:lnTo>
                  <a:lnTo>
                    <a:pt x="834" y="568"/>
                  </a:lnTo>
                  <a:lnTo>
                    <a:pt x="852" y="607"/>
                  </a:lnTo>
                  <a:lnTo>
                    <a:pt x="952" y="595"/>
                  </a:lnTo>
                  <a:lnTo>
                    <a:pt x="919" y="529"/>
                  </a:lnTo>
                  <a:lnTo>
                    <a:pt x="870" y="459"/>
                  </a:lnTo>
                  <a:lnTo>
                    <a:pt x="819" y="400"/>
                  </a:lnTo>
                  <a:lnTo>
                    <a:pt x="753" y="337"/>
                  </a:lnTo>
                  <a:lnTo>
                    <a:pt x="664" y="247"/>
                  </a:lnTo>
                  <a:lnTo>
                    <a:pt x="565" y="172"/>
                  </a:lnTo>
                  <a:lnTo>
                    <a:pt x="460" y="108"/>
                  </a:lnTo>
                  <a:lnTo>
                    <a:pt x="367" y="69"/>
                  </a:lnTo>
                  <a:lnTo>
                    <a:pt x="251" y="30"/>
                  </a:lnTo>
                  <a:lnTo>
                    <a:pt x="156" y="15"/>
                  </a:lnTo>
                  <a:lnTo>
                    <a:pt x="0" y="0"/>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8" name="Freeform 164">
              <a:extLst>
                <a:ext uri="{FF2B5EF4-FFF2-40B4-BE49-F238E27FC236}">
                  <a16:creationId xmlns:a16="http://schemas.microsoft.com/office/drawing/2014/main" id="{12503153-967B-4FAC-A073-C71D17710DED}"/>
                </a:ext>
              </a:extLst>
            </p:cNvPr>
            <p:cNvSpPr>
              <a:spLocks/>
            </p:cNvSpPr>
            <p:nvPr/>
          </p:nvSpPr>
          <p:spPr bwMode="auto">
            <a:xfrm>
              <a:off x="2261" y="1661"/>
              <a:ext cx="493" cy="434"/>
            </a:xfrm>
            <a:custGeom>
              <a:avLst/>
              <a:gdLst>
                <a:gd name="T0" fmla="*/ 0 w 493"/>
                <a:gd name="T1" fmla="*/ 335 h 434"/>
                <a:gd name="T2" fmla="*/ 0 w 493"/>
                <a:gd name="T3" fmla="*/ 434 h 434"/>
                <a:gd name="T4" fmla="*/ 20 w 493"/>
                <a:gd name="T5" fmla="*/ 409 h 434"/>
                <a:gd name="T6" fmla="*/ 42 w 493"/>
                <a:gd name="T7" fmla="*/ 383 h 434"/>
                <a:gd name="T8" fmla="*/ 71 w 493"/>
                <a:gd name="T9" fmla="*/ 356 h 434"/>
                <a:gd name="T10" fmla="*/ 107 w 493"/>
                <a:gd name="T11" fmla="*/ 325 h 434"/>
                <a:gd name="T12" fmla="*/ 142 w 493"/>
                <a:gd name="T13" fmla="*/ 291 h 434"/>
                <a:gd name="T14" fmla="*/ 178 w 493"/>
                <a:gd name="T15" fmla="*/ 259 h 434"/>
                <a:gd name="T16" fmla="*/ 211 w 493"/>
                <a:gd name="T17" fmla="*/ 232 h 434"/>
                <a:gd name="T18" fmla="*/ 241 w 493"/>
                <a:gd name="T19" fmla="*/ 208 h 434"/>
                <a:gd name="T20" fmla="*/ 274 w 493"/>
                <a:gd name="T21" fmla="*/ 186 h 434"/>
                <a:gd name="T22" fmla="*/ 308 w 493"/>
                <a:gd name="T23" fmla="*/ 164 h 434"/>
                <a:gd name="T24" fmla="*/ 348 w 493"/>
                <a:gd name="T25" fmla="*/ 141 h 434"/>
                <a:gd name="T26" fmla="*/ 385 w 493"/>
                <a:gd name="T27" fmla="*/ 123 h 434"/>
                <a:gd name="T28" fmla="*/ 423 w 493"/>
                <a:gd name="T29" fmla="*/ 107 h 434"/>
                <a:gd name="T30" fmla="*/ 463 w 493"/>
                <a:gd name="T31" fmla="*/ 90 h 434"/>
                <a:gd name="T32" fmla="*/ 493 w 493"/>
                <a:gd name="T33" fmla="*/ 76 h 434"/>
                <a:gd name="T34" fmla="*/ 493 w 493"/>
                <a:gd name="T35" fmla="*/ 0 h 434"/>
                <a:gd name="T36" fmla="*/ 439 w 493"/>
                <a:gd name="T37" fmla="*/ 15 h 434"/>
                <a:gd name="T38" fmla="*/ 360 w 493"/>
                <a:gd name="T39" fmla="*/ 49 h 434"/>
                <a:gd name="T40" fmla="*/ 259 w 493"/>
                <a:gd name="T41" fmla="*/ 92 h 434"/>
                <a:gd name="T42" fmla="*/ 185 w 493"/>
                <a:gd name="T43" fmla="*/ 138 h 434"/>
                <a:gd name="T44" fmla="*/ 117 w 493"/>
                <a:gd name="T45" fmla="*/ 204 h 434"/>
                <a:gd name="T46" fmla="*/ 50 w 493"/>
                <a:gd name="T47" fmla="*/ 259 h 434"/>
                <a:gd name="T48" fmla="*/ 0 w 493"/>
                <a:gd name="T49" fmla="*/ 312 h 434"/>
                <a:gd name="T50" fmla="*/ 0 w 493"/>
                <a:gd name="T51" fmla="*/ 433 h 434"/>
                <a:gd name="T52" fmla="*/ 0 w 493"/>
                <a:gd name="T53" fmla="*/ 431 h 434"/>
                <a:gd name="T54" fmla="*/ 0 w 493"/>
                <a:gd name="T55" fmla="*/ 335 h 4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93"/>
                <a:gd name="T85" fmla="*/ 0 h 434"/>
                <a:gd name="T86" fmla="*/ 493 w 493"/>
                <a:gd name="T87" fmla="*/ 434 h 43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93" h="434">
                  <a:moveTo>
                    <a:pt x="0" y="335"/>
                  </a:moveTo>
                  <a:lnTo>
                    <a:pt x="0" y="434"/>
                  </a:lnTo>
                  <a:lnTo>
                    <a:pt x="20" y="409"/>
                  </a:lnTo>
                  <a:lnTo>
                    <a:pt x="42" y="383"/>
                  </a:lnTo>
                  <a:lnTo>
                    <a:pt x="71" y="356"/>
                  </a:lnTo>
                  <a:lnTo>
                    <a:pt x="107" y="325"/>
                  </a:lnTo>
                  <a:lnTo>
                    <a:pt x="142" y="291"/>
                  </a:lnTo>
                  <a:lnTo>
                    <a:pt x="178" y="259"/>
                  </a:lnTo>
                  <a:lnTo>
                    <a:pt x="211" y="232"/>
                  </a:lnTo>
                  <a:lnTo>
                    <a:pt x="241" y="208"/>
                  </a:lnTo>
                  <a:lnTo>
                    <a:pt x="274" y="186"/>
                  </a:lnTo>
                  <a:lnTo>
                    <a:pt x="308" y="164"/>
                  </a:lnTo>
                  <a:lnTo>
                    <a:pt x="348" y="141"/>
                  </a:lnTo>
                  <a:lnTo>
                    <a:pt x="385" y="123"/>
                  </a:lnTo>
                  <a:lnTo>
                    <a:pt x="423" y="107"/>
                  </a:lnTo>
                  <a:lnTo>
                    <a:pt x="463" y="90"/>
                  </a:lnTo>
                  <a:lnTo>
                    <a:pt x="493" y="76"/>
                  </a:lnTo>
                  <a:lnTo>
                    <a:pt x="493" y="0"/>
                  </a:lnTo>
                  <a:lnTo>
                    <a:pt x="439" y="15"/>
                  </a:lnTo>
                  <a:lnTo>
                    <a:pt x="360" y="49"/>
                  </a:lnTo>
                  <a:lnTo>
                    <a:pt x="259" y="92"/>
                  </a:lnTo>
                  <a:lnTo>
                    <a:pt x="185" y="138"/>
                  </a:lnTo>
                  <a:lnTo>
                    <a:pt x="117" y="204"/>
                  </a:lnTo>
                  <a:lnTo>
                    <a:pt x="50" y="259"/>
                  </a:lnTo>
                  <a:lnTo>
                    <a:pt x="0" y="312"/>
                  </a:lnTo>
                  <a:lnTo>
                    <a:pt x="0" y="433"/>
                  </a:lnTo>
                  <a:lnTo>
                    <a:pt x="0" y="431"/>
                  </a:lnTo>
                  <a:lnTo>
                    <a:pt x="0" y="335"/>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9" name="Freeform 165">
              <a:extLst>
                <a:ext uri="{FF2B5EF4-FFF2-40B4-BE49-F238E27FC236}">
                  <a16:creationId xmlns:a16="http://schemas.microsoft.com/office/drawing/2014/main" id="{38C8CDA5-5F14-4657-A473-00505153190F}"/>
                </a:ext>
              </a:extLst>
            </p:cNvPr>
            <p:cNvSpPr>
              <a:spLocks/>
            </p:cNvSpPr>
            <p:nvPr/>
          </p:nvSpPr>
          <p:spPr bwMode="auto">
            <a:xfrm>
              <a:off x="1670" y="1824"/>
              <a:ext cx="589" cy="270"/>
            </a:xfrm>
            <a:custGeom>
              <a:avLst/>
              <a:gdLst>
                <a:gd name="T0" fmla="*/ 0 w 589"/>
                <a:gd name="T1" fmla="*/ 0 h 270"/>
                <a:gd name="T2" fmla="*/ 0 w 589"/>
                <a:gd name="T3" fmla="*/ 83 h 270"/>
                <a:gd name="T4" fmla="*/ 38 w 589"/>
                <a:gd name="T5" fmla="*/ 90 h 270"/>
                <a:gd name="T6" fmla="*/ 77 w 589"/>
                <a:gd name="T7" fmla="*/ 97 h 270"/>
                <a:gd name="T8" fmla="*/ 114 w 589"/>
                <a:gd name="T9" fmla="*/ 106 h 270"/>
                <a:gd name="T10" fmla="*/ 152 w 589"/>
                <a:gd name="T11" fmla="*/ 115 h 270"/>
                <a:gd name="T12" fmla="*/ 196 w 589"/>
                <a:gd name="T13" fmla="*/ 126 h 270"/>
                <a:gd name="T14" fmla="*/ 244 w 589"/>
                <a:gd name="T15" fmla="*/ 138 h 270"/>
                <a:gd name="T16" fmla="*/ 304 w 589"/>
                <a:gd name="T17" fmla="*/ 156 h 270"/>
                <a:gd name="T18" fmla="*/ 362 w 589"/>
                <a:gd name="T19" fmla="*/ 172 h 270"/>
                <a:gd name="T20" fmla="*/ 400 w 589"/>
                <a:gd name="T21" fmla="*/ 185 h 270"/>
                <a:gd name="T22" fmla="*/ 445 w 589"/>
                <a:gd name="T23" fmla="*/ 203 h 270"/>
                <a:gd name="T24" fmla="*/ 494 w 589"/>
                <a:gd name="T25" fmla="*/ 223 h 270"/>
                <a:gd name="T26" fmla="*/ 538 w 589"/>
                <a:gd name="T27" fmla="*/ 243 h 270"/>
                <a:gd name="T28" fmla="*/ 570 w 589"/>
                <a:gd name="T29" fmla="*/ 259 h 270"/>
                <a:gd name="T30" fmla="*/ 589 w 589"/>
                <a:gd name="T31" fmla="*/ 270 h 270"/>
                <a:gd name="T32" fmla="*/ 589 w 589"/>
                <a:gd name="T33" fmla="*/ 167 h 270"/>
                <a:gd name="T34" fmla="*/ 552 w 589"/>
                <a:gd name="T35" fmla="*/ 141 h 270"/>
                <a:gd name="T36" fmla="*/ 478 w 589"/>
                <a:gd name="T37" fmla="*/ 105 h 270"/>
                <a:gd name="T38" fmla="*/ 392 w 589"/>
                <a:gd name="T39" fmla="*/ 69 h 270"/>
                <a:gd name="T40" fmla="*/ 315 w 589"/>
                <a:gd name="T41" fmla="*/ 49 h 270"/>
                <a:gd name="T42" fmla="*/ 226 w 589"/>
                <a:gd name="T43" fmla="*/ 24 h 270"/>
                <a:gd name="T44" fmla="*/ 137 w 589"/>
                <a:gd name="T45" fmla="*/ 7 h 270"/>
                <a:gd name="T46" fmla="*/ 74 w 589"/>
                <a:gd name="T47" fmla="*/ 1 h 270"/>
                <a:gd name="T48" fmla="*/ 0 w 589"/>
                <a:gd name="T49" fmla="*/ 0 h 27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89"/>
                <a:gd name="T76" fmla="*/ 0 h 270"/>
                <a:gd name="T77" fmla="*/ 589 w 589"/>
                <a:gd name="T78" fmla="*/ 270 h 27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89" h="270">
                  <a:moveTo>
                    <a:pt x="0" y="0"/>
                  </a:moveTo>
                  <a:lnTo>
                    <a:pt x="0" y="83"/>
                  </a:lnTo>
                  <a:lnTo>
                    <a:pt x="38" y="90"/>
                  </a:lnTo>
                  <a:lnTo>
                    <a:pt x="77" y="97"/>
                  </a:lnTo>
                  <a:lnTo>
                    <a:pt x="114" y="106"/>
                  </a:lnTo>
                  <a:lnTo>
                    <a:pt x="152" y="115"/>
                  </a:lnTo>
                  <a:lnTo>
                    <a:pt x="196" y="126"/>
                  </a:lnTo>
                  <a:lnTo>
                    <a:pt x="244" y="138"/>
                  </a:lnTo>
                  <a:lnTo>
                    <a:pt x="304" y="156"/>
                  </a:lnTo>
                  <a:lnTo>
                    <a:pt x="362" y="172"/>
                  </a:lnTo>
                  <a:lnTo>
                    <a:pt x="400" y="185"/>
                  </a:lnTo>
                  <a:lnTo>
                    <a:pt x="445" y="203"/>
                  </a:lnTo>
                  <a:lnTo>
                    <a:pt x="494" y="223"/>
                  </a:lnTo>
                  <a:lnTo>
                    <a:pt x="538" y="243"/>
                  </a:lnTo>
                  <a:lnTo>
                    <a:pt x="570" y="259"/>
                  </a:lnTo>
                  <a:lnTo>
                    <a:pt x="589" y="270"/>
                  </a:lnTo>
                  <a:lnTo>
                    <a:pt x="589" y="167"/>
                  </a:lnTo>
                  <a:lnTo>
                    <a:pt x="552" y="141"/>
                  </a:lnTo>
                  <a:lnTo>
                    <a:pt x="478" y="105"/>
                  </a:lnTo>
                  <a:lnTo>
                    <a:pt x="392" y="69"/>
                  </a:lnTo>
                  <a:lnTo>
                    <a:pt x="315" y="49"/>
                  </a:lnTo>
                  <a:lnTo>
                    <a:pt x="226" y="24"/>
                  </a:lnTo>
                  <a:lnTo>
                    <a:pt x="137" y="7"/>
                  </a:lnTo>
                  <a:lnTo>
                    <a:pt x="74" y="1"/>
                  </a:lnTo>
                  <a:lnTo>
                    <a:pt x="0" y="0"/>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0" name="Freeform 166">
              <a:extLst>
                <a:ext uri="{FF2B5EF4-FFF2-40B4-BE49-F238E27FC236}">
                  <a16:creationId xmlns:a16="http://schemas.microsoft.com/office/drawing/2014/main" id="{BB723B1B-1454-4509-94F1-C6C9B6CAD41D}"/>
                </a:ext>
              </a:extLst>
            </p:cNvPr>
            <p:cNvSpPr>
              <a:spLocks/>
            </p:cNvSpPr>
            <p:nvPr/>
          </p:nvSpPr>
          <p:spPr bwMode="auto">
            <a:xfrm>
              <a:off x="1109" y="1171"/>
              <a:ext cx="1645" cy="823"/>
            </a:xfrm>
            <a:custGeom>
              <a:avLst/>
              <a:gdLst>
                <a:gd name="T0" fmla="*/ 90 w 1645"/>
                <a:gd name="T1" fmla="*/ 0 h 823"/>
                <a:gd name="T2" fmla="*/ 189 w 1645"/>
                <a:gd name="T3" fmla="*/ 0 h 823"/>
                <a:gd name="T4" fmla="*/ 291 w 1645"/>
                <a:gd name="T5" fmla="*/ 6 h 823"/>
                <a:gd name="T6" fmla="*/ 386 w 1645"/>
                <a:gd name="T7" fmla="*/ 21 h 823"/>
                <a:gd name="T8" fmla="*/ 496 w 1645"/>
                <a:gd name="T9" fmla="*/ 45 h 823"/>
                <a:gd name="T10" fmla="*/ 601 w 1645"/>
                <a:gd name="T11" fmla="*/ 78 h 823"/>
                <a:gd name="T12" fmla="*/ 712 w 1645"/>
                <a:gd name="T13" fmla="*/ 123 h 823"/>
                <a:gd name="T14" fmla="*/ 811 w 1645"/>
                <a:gd name="T15" fmla="*/ 170 h 823"/>
                <a:gd name="T16" fmla="*/ 905 w 1645"/>
                <a:gd name="T17" fmla="*/ 217 h 823"/>
                <a:gd name="T18" fmla="*/ 1001 w 1645"/>
                <a:gd name="T19" fmla="*/ 271 h 823"/>
                <a:gd name="T20" fmla="*/ 1091 w 1645"/>
                <a:gd name="T21" fmla="*/ 331 h 823"/>
                <a:gd name="T22" fmla="*/ 1178 w 1645"/>
                <a:gd name="T23" fmla="*/ 400 h 823"/>
                <a:gd name="T24" fmla="*/ 1249 w 1645"/>
                <a:gd name="T25" fmla="*/ 469 h 823"/>
                <a:gd name="T26" fmla="*/ 1297 w 1645"/>
                <a:gd name="T27" fmla="*/ 533 h 823"/>
                <a:gd name="T28" fmla="*/ 1596 w 1645"/>
                <a:gd name="T29" fmla="*/ 512 h 823"/>
                <a:gd name="T30" fmla="*/ 1494 w 1645"/>
                <a:gd name="T31" fmla="*/ 557 h 823"/>
                <a:gd name="T32" fmla="*/ 1423 w 1645"/>
                <a:gd name="T33" fmla="*/ 593 h 823"/>
                <a:gd name="T34" fmla="*/ 1364 w 1645"/>
                <a:gd name="T35" fmla="*/ 630 h 823"/>
                <a:gd name="T36" fmla="*/ 1307 w 1645"/>
                <a:gd name="T37" fmla="*/ 676 h 823"/>
                <a:gd name="T38" fmla="*/ 1240 w 1645"/>
                <a:gd name="T39" fmla="*/ 736 h 823"/>
                <a:gd name="T40" fmla="*/ 1178 w 1645"/>
                <a:gd name="T41" fmla="*/ 796 h 823"/>
                <a:gd name="T42" fmla="*/ 1124 w 1645"/>
                <a:gd name="T43" fmla="*/ 811 h 823"/>
                <a:gd name="T44" fmla="*/ 1068 w 1645"/>
                <a:gd name="T45" fmla="*/ 783 h 823"/>
                <a:gd name="T46" fmla="*/ 999 w 1645"/>
                <a:gd name="T47" fmla="*/ 755 h 823"/>
                <a:gd name="T48" fmla="*/ 936 w 1645"/>
                <a:gd name="T49" fmla="*/ 735 h 823"/>
                <a:gd name="T50" fmla="*/ 864 w 1645"/>
                <a:gd name="T51" fmla="*/ 715 h 823"/>
                <a:gd name="T52" fmla="*/ 791 w 1645"/>
                <a:gd name="T53" fmla="*/ 696 h 823"/>
                <a:gd name="T54" fmla="*/ 720 w 1645"/>
                <a:gd name="T55" fmla="*/ 681 h 823"/>
                <a:gd name="T56" fmla="*/ 652 w 1645"/>
                <a:gd name="T57" fmla="*/ 666 h 823"/>
                <a:gd name="T58" fmla="*/ 560 w 1645"/>
                <a:gd name="T59" fmla="*/ 652 h 823"/>
                <a:gd name="T60" fmla="*/ 896 w 1645"/>
                <a:gd name="T61" fmla="*/ 542 h 823"/>
                <a:gd name="T62" fmla="*/ 817 w 1645"/>
                <a:gd name="T63" fmla="*/ 439 h 823"/>
                <a:gd name="T64" fmla="*/ 757 w 1645"/>
                <a:gd name="T65" fmla="*/ 379 h 823"/>
                <a:gd name="T66" fmla="*/ 670 w 1645"/>
                <a:gd name="T67" fmla="*/ 298 h 823"/>
                <a:gd name="T68" fmla="*/ 595 w 1645"/>
                <a:gd name="T69" fmla="*/ 235 h 823"/>
                <a:gd name="T70" fmla="*/ 535 w 1645"/>
                <a:gd name="T71" fmla="*/ 188 h 823"/>
                <a:gd name="T72" fmla="*/ 460 w 1645"/>
                <a:gd name="T73" fmla="*/ 141 h 823"/>
                <a:gd name="T74" fmla="*/ 383 w 1645"/>
                <a:gd name="T75" fmla="*/ 102 h 823"/>
                <a:gd name="T76" fmla="*/ 291 w 1645"/>
                <a:gd name="T77" fmla="*/ 69 h 823"/>
                <a:gd name="T78" fmla="*/ 192 w 1645"/>
                <a:gd name="T79" fmla="*/ 45 h 823"/>
                <a:gd name="T80" fmla="*/ 87 w 1645"/>
                <a:gd name="T81" fmla="*/ 24 h 82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645"/>
                <a:gd name="T124" fmla="*/ 0 h 823"/>
                <a:gd name="T125" fmla="*/ 1645 w 1645"/>
                <a:gd name="T126" fmla="*/ 823 h 82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645" h="823">
                  <a:moveTo>
                    <a:pt x="0" y="6"/>
                  </a:moveTo>
                  <a:lnTo>
                    <a:pt x="90" y="0"/>
                  </a:lnTo>
                  <a:lnTo>
                    <a:pt x="135" y="0"/>
                  </a:lnTo>
                  <a:lnTo>
                    <a:pt x="189" y="0"/>
                  </a:lnTo>
                  <a:lnTo>
                    <a:pt x="240" y="3"/>
                  </a:lnTo>
                  <a:lnTo>
                    <a:pt x="291" y="6"/>
                  </a:lnTo>
                  <a:lnTo>
                    <a:pt x="341" y="12"/>
                  </a:lnTo>
                  <a:lnTo>
                    <a:pt x="386" y="21"/>
                  </a:lnTo>
                  <a:lnTo>
                    <a:pt x="436" y="30"/>
                  </a:lnTo>
                  <a:lnTo>
                    <a:pt x="496" y="45"/>
                  </a:lnTo>
                  <a:lnTo>
                    <a:pt x="550" y="63"/>
                  </a:lnTo>
                  <a:lnTo>
                    <a:pt x="601" y="78"/>
                  </a:lnTo>
                  <a:lnTo>
                    <a:pt x="658" y="99"/>
                  </a:lnTo>
                  <a:lnTo>
                    <a:pt x="712" y="123"/>
                  </a:lnTo>
                  <a:lnTo>
                    <a:pt x="766" y="147"/>
                  </a:lnTo>
                  <a:lnTo>
                    <a:pt x="811" y="170"/>
                  </a:lnTo>
                  <a:lnTo>
                    <a:pt x="862" y="194"/>
                  </a:lnTo>
                  <a:lnTo>
                    <a:pt x="905" y="217"/>
                  </a:lnTo>
                  <a:lnTo>
                    <a:pt x="953" y="244"/>
                  </a:lnTo>
                  <a:lnTo>
                    <a:pt x="1001" y="271"/>
                  </a:lnTo>
                  <a:lnTo>
                    <a:pt x="1049" y="304"/>
                  </a:lnTo>
                  <a:lnTo>
                    <a:pt x="1091" y="331"/>
                  </a:lnTo>
                  <a:lnTo>
                    <a:pt x="1136" y="367"/>
                  </a:lnTo>
                  <a:lnTo>
                    <a:pt x="1178" y="400"/>
                  </a:lnTo>
                  <a:lnTo>
                    <a:pt x="1217" y="433"/>
                  </a:lnTo>
                  <a:lnTo>
                    <a:pt x="1249" y="469"/>
                  </a:lnTo>
                  <a:lnTo>
                    <a:pt x="1276" y="500"/>
                  </a:lnTo>
                  <a:lnTo>
                    <a:pt x="1297" y="533"/>
                  </a:lnTo>
                  <a:lnTo>
                    <a:pt x="1645" y="489"/>
                  </a:lnTo>
                  <a:lnTo>
                    <a:pt x="1596" y="512"/>
                  </a:lnTo>
                  <a:lnTo>
                    <a:pt x="1539" y="536"/>
                  </a:lnTo>
                  <a:lnTo>
                    <a:pt x="1494" y="557"/>
                  </a:lnTo>
                  <a:lnTo>
                    <a:pt x="1460" y="573"/>
                  </a:lnTo>
                  <a:lnTo>
                    <a:pt x="1423" y="593"/>
                  </a:lnTo>
                  <a:lnTo>
                    <a:pt x="1393" y="611"/>
                  </a:lnTo>
                  <a:lnTo>
                    <a:pt x="1364" y="630"/>
                  </a:lnTo>
                  <a:lnTo>
                    <a:pt x="1335" y="653"/>
                  </a:lnTo>
                  <a:lnTo>
                    <a:pt x="1307" y="676"/>
                  </a:lnTo>
                  <a:lnTo>
                    <a:pt x="1273" y="705"/>
                  </a:lnTo>
                  <a:lnTo>
                    <a:pt x="1240" y="736"/>
                  </a:lnTo>
                  <a:lnTo>
                    <a:pt x="1211" y="762"/>
                  </a:lnTo>
                  <a:lnTo>
                    <a:pt x="1178" y="796"/>
                  </a:lnTo>
                  <a:lnTo>
                    <a:pt x="1151" y="823"/>
                  </a:lnTo>
                  <a:lnTo>
                    <a:pt x="1124" y="811"/>
                  </a:lnTo>
                  <a:lnTo>
                    <a:pt x="1097" y="796"/>
                  </a:lnTo>
                  <a:lnTo>
                    <a:pt x="1068" y="783"/>
                  </a:lnTo>
                  <a:lnTo>
                    <a:pt x="1034" y="769"/>
                  </a:lnTo>
                  <a:lnTo>
                    <a:pt x="999" y="755"/>
                  </a:lnTo>
                  <a:lnTo>
                    <a:pt x="967" y="744"/>
                  </a:lnTo>
                  <a:lnTo>
                    <a:pt x="936" y="735"/>
                  </a:lnTo>
                  <a:lnTo>
                    <a:pt x="901" y="724"/>
                  </a:lnTo>
                  <a:lnTo>
                    <a:pt x="864" y="715"/>
                  </a:lnTo>
                  <a:lnTo>
                    <a:pt x="826" y="705"/>
                  </a:lnTo>
                  <a:lnTo>
                    <a:pt x="791" y="696"/>
                  </a:lnTo>
                  <a:lnTo>
                    <a:pt x="757" y="687"/>
                  </a:lnTo>
                  <a:lnTo>
                    <a:pt x="720" y="681"/>
                  </a:lnTo>
                  <a:lnTo>
                    <a:pt x="685" y="673"/>
                  </a:lnTo>
                  <a:lnTo>
                    <a:pt x="652" y="666"/>
                  </a:lnTo>
                  <a:lnTo>
                    <a:pt x="613" y="658"/>
                  </a:lnTo>
                  <a:lnTo>
                    <a:pt x="560" y="652"/>
                  </a:lnTo>
                  <a:lnTo>
                    <a:pt x="920" y="590"/>
                  </a:lnTo>
                  <a:lnTo>
                    <a:pt x="896" y="542"/>
                  </a:lnTo>
                  <a:lnTo>
                    <a:pt x="868" y="506"/>
                  </a:lnTo>
                  <a:lnTo>
                    <a:pt x="817" y="439"/>
                  </a:lnTo>
                  <a:lnTo>
                    <a:pt x="787" y="409"/>
                  </a:lnTo>
                  <a:lnTo>
                    <a:pt x="757" y="379"/>
                  </a:lnTo>
                  <a:lnTo>
                    <a:pt x="703" y="328"/>
                  </a:lnTo>
                  <a:lnTo>
                    <a:pt x="670" y="298"/>
                  </a:lnTo>
                  <a:lnTo>
                    <a:pt x="631" y="262"/>
                  </a:lnTo>
                  <a:lnTo>
                    <a:pt x="595" y="235"/>
                  </a:lnTo>
                  <a:lnTo>
                    <a:pt x="565" y="211"/>
                  </a:lnTo>
                  <a:lnTo>
                    <a:pt x="535" y="188"/>
                  </a:lnTo>
                  <a:lnTo>
                    <a:pt x="499" y="164"/>
                  </a:lnTo>
                  <a:lnTo>
                    <a:pt x="460" y="141"/>
                  </a:lnTo>
                  <a:lnTo>
                    <a:pt x="421" y="123"/>
                  </a:lnTo>
                  <a:lnTo>
                    <a:pt x="383" y="102"/>
                  </a:lnTo>
                  <a:lnTo>
                    <a:pt x="335" y="84"/>
                  </a:lnTo>
                  <a:lnTo>
                    <a:pt x="291" y="69"/>
                  </a:lnTo>
                  <a:lnTo>
                    <a:pt x="240" y="57"/>
                  </a:lnTo>
                  <a:lnTo>
                    <a:pt x="192" y="45"/>
                  </a:lnTo>
                  <a:lnTo>
                    <a:pt x="141" y="33"/>
                  </a:lnTo>
                  <a:lnTo>
                    <a:pt x="87" y="24"/>
                  </a:lnTo>
                  <a:lnTo>
                    <a:pt x="0" y="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Tree>
    <p:extLst>
      <p:ext uri="{BB962C8B-B14F-4D97-AF65-F5344CB8AC3E}">
        <p14:creationId xmlns:p14="http://schemas.microsoft.com/office/powerpoint/2010/main" val="24119886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成本中心会计 </a:t>
            </a:r>
            <a:r>
              <a:rPr lang="en-US" altLang="zh-CN" dirty="0"/>
              <a:t>– </a:t>
            </a:r>
            <a:r>
              <a:rPr lang="zh-CN" altLang="en-US" dirty="0"/>
              <a:t>成本中心标准结构</a:t>
            </a:r>
            <a:endParaRPr lang="en-US" b="0" dirty="0"/>
          </a:p>
        </p:txBody>
      </p:sp>
      <p:sp>
        <p:nvSpPr>
          <p:cNvPr id="4" name="Line 2">
            <a:extLst>
              <a:ext uri="{FF2B5EF4-FFF2-40B4-BE49-F238E27FC236}">
                <a16:creationId xmlns:a16="http://schemas.microsoft.com/office/drawing/2014/main" id="{F5D2F1EE-9F1E-4C73-AE93-2A77CC3C92EE}"/>
              </a:ext>
            </a:extLst>
          </p:cNvPr>
          <p:cNvSpPr>
            <a:spLocks noChangeShapeType="1"/>
          </p:cNvSpPr>
          <p:nvPr/>
        </p:nvSpPr>
        <p:spPr bwMode="auto">
          <a:xfrm>
            <a:off x="7245523" y="2125762"/>
            <a:ext cx="1587" cy="149225"/>
          </a:xfrm>
          <a:prstGeom prst="line">
            <a:avLst/>
          </a:prstGeom>
          <a:noFill/>
          <a:ln w="14288">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Line 3">
            <a:extLst>
              <a:ext uri="{FF2B5EF4-FFF2-40B4-BE49-F238E27FC236}">
                <a16:creationId xmlns:a16="http://schemas.microsoft.com/office/drawing/2014/main" id="{B08DB127-FDDE-4B8F-8F61-8E03D3D7C181}"/>
              </a:ext>
            </a:extLst>
          </p:cNvPr>
          <p:cNvSpPr>
            <a:spLocks noChangeShapeType="1"/>
          </p:cNvSpPr>
          <p:nvPr/>
        </p:nvSpPr>
        <p:spPr bwMode="auto">
          <a:xfrm>
            <a:off x="4954760" y="2274987"/>
            <a:ext cx="1588" cy="150813"/>
          </a:xfrm>
          <a:prstGeom prst="line">
            <a:avLst/>
          </a:prstGeom>
          <a:noFill/>
          <a:ln w="14288">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Line 4">
            <a:extLst>
              <a:ext uri="{FF2B5EF4-FFF2-40B4-BE49-F238E27FC236}">
                <a16:creationId xmlns:a16="http://schemas.microsoft.com/office/drawing/2014/main" id="{71D20913-EA3F-4F43-B1AF-5DDB6C9F6DD6}"/>
              </a:ext>
            </a:extLst>
          </p:cNvPr>
          <p:cNvSpPr>
            <a:spLocks noChangeShapeType="1"/>
          </p:cNvSpPr>
          <p:nvPr/>
        </p:nvSpPr>
        <p:spPr bwMode="auto">
          <a:xfrm>
            <a:off x="7245523" y="2274987"/>
            <a:ext cx="1587" cy="150813"/>
          </a:xfrm>
          <a:prstGeom prst="line">
            <a:avLst/>
          </a:prstGeom>
          <a:noFill/>
          <a:ln w="14288">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Line 5">
            <a:extLst>
              <a:ext uri="{FF2B5EF4-FFF2-40B4-BE49-F238E27FC236}">
                <a16:creationId xmlns:a16="http://schemas.microsoft.com/office/drawing/2014/main" id="{38760758-F4FE-46CB-B868-A54CB67AC800}"/>
              </a:ext>
            </a:extLst>
          </p:cNvPr>
          <p:cNvSpPr>
            <a:spLocks noChangeShapeType="1"/>
          </p:cNvSpPr>
          <p:nvPr/>
        </p:nvSpPr>
        <p:spPr bwMode="auto">
          <a:xfrm>
            <a:off x="9534698" y="2274987"/>
            <a:ext cx="1587" cy="150813"/>
          </a:xfrm>
          <a:prstGeom prst="line">
            <a:avLst/>
          </a:prstGeom>
          <a:noFill/>
          <a:ln w="14288">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Line 6">
            <a:extLst>
              <a:ext uri="{FF2B5EF4-FFF2-40B4-BE49-F238E27FC236}">
                <a16:creationId xmlns:a16="http://schemas.microsoft.com/office/drawing/2014/main" id="{68311C6D-A0A0-48A8-A4DF-9A31B5C1255F}"/>
              </a:ext>
            </a:extLst>
          </p:cNvPr>
          <p:cNvSpPr>
            <a:spLocks noChangeShapeType="1"/>
          </p:cNvSpPr>
          <p:nvPr/>
        </p:nvSpPr>
        <p:spPr bwMode="auto">
          <a:xfrm>
            <a:off x="4954760" y="2274987"/>
            <a:ext cx="2290763" cy="1588"/>
          </a:xfrm>
          <a:prstGeom prst="line">
            <a:avLst/>
          </a:prstGeom>
          <a:noFill/>
          <a:ln w="14288">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Line 7">
            <a:extLst>
              <a:ext uri="{FF2B5EF4-FFF2-40B4-BE49-F238E27FC236}">
                <a16:creationId xmlns:a16="http://schemas.microsoft.com/office/drawing/2014/main" id="{7F7381CC-4F8C-42A4-A334-B6E74885EB81}"/>
              </a:ext>
            </a:extLst>
          </p:cNvPr>
          <p:cNvSpPr>
            <a:spLocks noChangeShapeType="1"/>
          </p:cNvSpPr>
          <p:nvPr/>
        </p:nvSpPr>
        <p:spPr bwMode="auto">
          <a:xfrm>
            <a:off x="7245523" y="2274987"/>
            <a:ext cx="2289175" cy="1588"/>
          </a:xfrm>
          <a:prstGeom prst="line">
            <a:avLst/>
          </a:prstGeom>
          <a:noFill/>
          <a:ln w="14288">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Rectangle 8">
            <a:extLst>
              <a:ext uri="{FF2B5EF4-FFF2-40B4-BE49-F238E27FC236}">
                <a16:creationId xmlns:a16="http://schemas.microsoft.com/office/drawing/2014/main" id="{DE939DD3-E8C7-491B-B5B1-C5D6224A58BE}"/>
              </a:ext>
            </a:extLst>
          </p:cNvPr>
          <p:cNvSpPr>
            <a:spLocks noChangeArrowheads="1"/>
          </p:cNvSpPr>
          <p:nvPr/>
        </p:nvSpPr>
        <p:spPr bwMode="auto">
          <a:xfrm>
            <a:off x="3895898" y="2425800"/>
            <a:ext cx="2117725" cy="1000125"/>
          </a:xfrm>
          <a:prstGeom prst="rect">
            <a:avLst/>
          </a:prstGeom>
          <a:solidFill>
            <a:srgbClr val="D6009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1" name="Rectangle 9">
            <a:extLst>
              <a:ext uri="{FF2B5EF4-FFF2-40B4-BE49-F238E27FC236}">
                <a16:creationId xmlns:a16="http://schemas.microsoft.com/office/drawing/2014/main" id="{F6F3F754-0019-4FB0-B527-CEA33CC037A0}"/>
              </a:ext>
            </a:extLst>
          </p:cNvPr>
          <p:cNvSpPr>
            <a:spLocks noChangeArrowheads="1"/>
          </p:cNvSpPr>
          <p:nvPr/>
        </p:nvSpPr>
        <p:spPr bwMode="auto">
          <a:xfrm>
            <a:off x="4553123" y="2770287"/>
            <a:ext cx="7858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600">
                <a:latin typeface="Arial" panose="020B0604020202020204" pitchFamily="34" charset="0"/>
                <a:ea typeface="楷体_GB2312"/>
                <a:cs typeface="楷体_GB2312"/>
              </a:rPr>
              <a:t>管 理 部</a:t>
            </a:r>
            <a:r>
              <a:rPr lang="zh-CN" altLang="en-US" sz="1600">
                <a:solidFill>
                  <a:srgbClr val="FFFFFF"/>
                </a:solidFill>
                <a:latin typeface="Arial" panose="020B0604020202020204" pitchFamily="34" charset="0"/>
                <a:ea typeface="楷体_GB2312"/>
                <a:cs typeface="楷体_GB2312"/>
              </a:rPr>
              <a:t> </a:t>
            </a:r>
            <a:endParaRPr lang="zh-CN" altLang="zh-CN" sz="2800">
              <a:latin typeface="Arial" panose="020B0604020202020204" pitchFamily="34" charset="0"/>
              <a:ea typeface="楷体_GB2312"/>
              <a:cs typeface="楷体_GB2312"/>
            </a:endParaRPr>
          </a:p>
        </p:txBody>
      </p:sp>
      <p:sp>
        <p:nvSpPr>
          <p:cNvPr id="12" name="Rectangle 10">
            <a:extLst>
              <a:ext uri="{FF2B5EF4-FFF2-40B4-BE49-F238E27FC236}">
                <a16:creationId xmlns:a16="http://schemas.microsoft.com/office/drawing/2014/main" id="{E13009F2-3379-4D1E-B04D-6BABCFD1FB23}"/>
              </a:ext>
            </a:extLst>
          </p:cNvPr>
          <p:cNvSpPr>
            <a:spLocks noChangeArrowheads="1"/>
          </p:cNvSpPr>
          <p:nvPr/>
        </p:nvSpPr>
        <p:spPr bwMode="auto">
          <a:xfrm>
            <a:off x="3895898" y="2425800"/>
            <a:ext cx="2117725" cy="1000125"/>
          </a:xfrm>
          <a:prstGeom prst="rect">
            <a:avLst/>
          </a:prstGeom>
          <a:noFill/>
          <a:ln w="14288">
            <a:solidFill>
              <a:srgbClr val="2A004E"/>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3" name="Line 11">
            <a:extLst>
              <a:ext uri="{FF2B5EF4-FFF2-40B4-BE49-F238E27FC236}">
                <a16:creationId xmlns:a16="http://schemas.microsoft.com/office/drawing/2014/main" id="{E6EE48CA-1DD8-4A7F-88AF-DD01F9FD9CC6}"/>
              </a:ext>
            </a:extLst>
          </p:cNvPr>
          <p:cNvSpPr>
            <a:spLocks noChangeShapeType="1"/>
          </p:cNvSpPr>
          <p:nvPr/>
        </p:nvSpPr>
        <p:spPr bwMode="auto">
          <a:xfrm>
            <a:off x="7245523" y="3425925"/>
            <a:ext cx="1587" cy="149225"/>
          </a:xfrm>
          <a:prstGeom prst="line">
            <a:avLst/>
          </a:prstGeom>
          <a:noFill/>
          <a:ln w="14288">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12">
            <a:extLst>
              <a:ext uri="{FF2B5EF4-FFF2-40B4-BE49-F238E27FC236}">
                <a16:creationId xmlns:a16="http://schemas.microsoft.com/office/drawing/2014/main" id="{C37D09DB-A297-4C96-9B5A-ED352B670EBD}"/>
              </a:ext>
            </a:extLst>
          </p:cNvPr>
          <p:cNvSpPr>
            <a:spLocks noChangeShapeType="1"/>
          </p:cNvSpPr>
          <p:nvPr/>
        </p:nvSpPr>
        <p:spPr bwMode="auto">
          <a:xfrm>
            <a:off x="6099348" y="3575150"/>
            <a:ext cx="1587" cy="147637"/>
          </a:xfrm>
          <a:prstGeom prst="line">
            <a:avLst/>
          </a:prstGeom>
          <a:noFill/>
          <a:ln w="14288">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13">
            <a:extLst>
              <a:ext uri="{FF2B5EF4-FFF2-40B4-BE49-F238E27FC236}">
                <a16:creationId xmlns:a16="http://schemas.microsoft.com/office/drawing/2014/main" id="{C08E9649-325D-4DBF-9AFE-B171BB45E3ED}"/>
              </a:ext>
            </a:extLst>
          </p:cNvPr>
          <p:cNvSpPr>
            <a:spLocks noChangeShapeType="1"/>
          </p:cNvSpPr>
          <p:nvPr/>
        </p:nvSpPr>
        <p:spPr bwMode="auto">
          <a:xfrm>
            <a:off x="8390110" y="3575150"/>
            <a:ext cx="1588" cy="147637"/>
          </a:xfrm>
          <a:prstGeom prst="line">
            <a:avLst/>
          </a:prstGeom>
          <a:noFill/>
          <a:ln w="14288">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4">
            <a:extLst>
              <a:ext uri="{FF2B5EF4-FFF2-40B4-BE49-F238E27FC236}">
                <a16:creationId xmlns:a16="http://schemas.microsoft.com/office/drawing/2014/main" id="{BE4BA629-7DCD-4FEA-B611-4FD50D5416CA}"/>
              </a:ext>
            </a:extLst>
          </p:cNvPr>
          <p:cNvSpPr>
            <a:spLocks noChangeShapeType="1"/>
          </p:cNvSpPr>
          <p:nvPr/>
        </p:nvSpPr>
        <p:spPr bwMode="auto">
          <a:xfrm>
            <a:off x="6099348" y="3575150"/>
            <a:ext cx="1146175" cy="1587"/>
          </a:xfrm>
          <a:prstGeom prst="line">
            <a:avLst/>
          </a:prstGeom>
          <a:noFill/>
          <a:ln w="14288">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5">
            <a:extLst>
              <a:ext uri="{FF2B5EF4-FFF2-40B4-BE49-F238E27FC236}">
                <a16:creationId xmlns:a16="http://schemas.microsoft.com/office/drawing/2014/main" id="{D8AE584C-8DA3-4A00-90C9-022CEDD5FFA1}"/>
              </a:ext>
            </a:extLst>
          </p:cNvPr>
          <p:cNvSpPr>
            <a:spLocks noChangeShapeType="1"/>
          </p:cNvSpPr>
          <p:nvPr/>
        </p:nvSpPr>
        <p:spPr bwMode="auto">
          <a:xfrm>
            <a:off x="7245523" y="3575150"/>
            <a:ext cx="1144587" cy="1587"/>
          </a:xfrm>
          <a:prstGeom prst="line">
            <a:avLst/>
          </a:prstGeom>
          <a:noFill/>
          <a:ln w="14288">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16">
            <a:extLst>
              <a:ext uri="{FF2B5EF4-FFF2-40B4-BE49-F238E27FC236}">
                <a16:creationId xmlns:a16="http://schemas.microsoft.com/office/drawing/2014/main" id="{692913AE-5A97-44AA-930E-0BF2E9E39AA3}"/>
              </a:ext>
            </a:extLst>
          </p:cNvPr>
          <p:cNvSpPr>
            <a:spLocks noChangeShapeType="1"/>
          </p:cNvSpPr>
          <p:nvPr/>
        </p:nvSpPr>
        <p:spPr bwMode="auto">
          <a:xfrm>
            <a:off x="5297660" y="4283175"/>
            <a:ext cx="1588" cy="401637"/>
          </a:xfrm>
          <a:prstGeom prst="line">
            <a:avLst/>
          </a:prstGeom>
          <a:noFill/>
          <a:ln w="14288">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17">
            <a:extLst>
              <a:ext uri="{FF2B5EF4-FFF2-40B4-BE49-F238E27FC236}">
                <a16:creationId xmlns:a16="http://schemas.microsoft.com/office/drawing/2014/main" id="{C8317DF4-42A9-4094-AA3F-16BC6AA9BCF0}"/>
              </a:ext>
            </a:extLst>
          </p:cNvPr>
          <p:cNvSpPr>
            <a:spLocks noChangeShapeType="1"/>
          </p:cNvSpPr>
          <p:nvPr/>
        </p:nvSpPr>
        <p:spPr bwMode="auto">
          <a:xfrm>
            <a:off x="5297660" y="4684812"/>
            <a:ext cx="165100" cy="1588"/>
          </a:xfrm>
          <a:prstGeom prst="line">
            <a:avLst/>
          </a:prstGeom>
          <a:noFill/>
          <a:ln w="14288">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18">
            <a:extLst>
              <a:ext uri="{FF2B5EF4-FFF2-40B4-BE49-F238E27FC236}">
                <a16:creationId xmlns:a16="http://schemas.microsoft.com/office/drawing/2014/main" id="{B3CF446F-1348-431B-95FF-A99F6EEB523E}"/>
              </a:ext>
            </a:extLst>
          </p:cNvPr>
          <p:cNvSpPr>
            <a:spLocks noChangeShapeType="1"/>
          </p:cNvSpPr>
          <p:nvPr/>
        </p:nvSpPr>
        <p:spPr bwMode="auto">
          <a:xfrm>
            <a:off x="5297660" y="4905475"/>
            <a:ext cx="165100" cy="1587"/>
          </a:xfrm>
          <a:prstGeom prst="line">
            <a:avLst/>
          </a:prstGeom>
          <a:noFill/>
          <a:ln w="14288">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19">
            <a:extLst>
              <a:ext uri="{FF2B5EF4-FFF2-40B4-BE49-F238E27FC236}">
                <a16:creationId xmlns:a16="http://schemas.microsoft.com/office/drawing/2014/main" id="{08363B44-C9F6-4DDB-8CDE-71E78132405C}"/>
              </a:ext>
            </a:extLst>
          </p:cNvPr>
          <p:cNvSpPr>
            <a:spLocks noChangeShapeType="1"/>
          </p:cNvSpPr>
          <p:nvPr/>
        </p:nvSpPr>
        <p:spPr bwMode="auto">
          <a:xfrm>
            <a:off x="5297660" y="5127725"/>
            <a:ext cx="165100" cy="1587"/>
          </a:xfrm>
          <a:prstGeom prst="line">
            <a:avLst/>
          </a:prstGeom>
          <a:noFill/>
          <a:ln w="14288">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20">
            <a:extLst>
              <a:ext uri="{FF2B5EF4-FFF2-40B4-BE49-F238E27FC236}">
                <a16:creationId xmlns:a16="http://schemas.microsoft.com/office/drawing/2014/main" id="{56913CB8-C827-4775-9DBD-6E7F3977867D}"/>
              </a:ext>
            </a:extLst>
          </p:cNvPr>
          <p:cNvSpPr>
            <a:spLocks noChangeShapeType="1"/>
          </p:cNvSpPr>
          <p:nvPr/>
        </p:nvSpPr>
        <p:spPr bwMode="auto">
          <a:xfrm>
            <a:off x="5297660" y="4684812"/>
            <a:ext cx="1588" cy="220663"/>
          </a:xfrm>
          <a:prstGeom prst="line">
            <a:avLst/>
          </a:prstGeom>
          <a:noFill/>
          <a:ln w="14288">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21">
            <a:extLst>
              <a:ext uri="{FF2B5EF4-FFF2-40B4-BE49-F238E27FC236}">
                <a16:creationId xmlns:a16="http://schemas.microsoft.com/office/drawing/2014/main" id="{A1A73526-4970-4094-B55A-F8D63DCB5CC7}"/>
              </a:ext>
            </a:extLst>
          </p:cNvPr>
          <p:cNvSpPr>
            <a:spLocks noChangeShapeType="1"/>
          </p:cNvSpPr>
          <p:nvPr/>
        </p:nvSpPr>
        <p:spPr bwMode="auto">
          <a:xfrm>
            <a:off x="5297660" y="4905475"/>
            <a:ext cx="1588" cy="222250"/>
          </a:xfrm>
          <a:prstGeom prst="line">
            <a:avLst/>
          </a:prstGeom>
          <a:noFill/>
          <a:ln w="14288">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Rectangle 22">
            <a:extLst>
              <a:ext uri="{FF2B5EF4-FFF2-40B4-BE49-F238E27FC236}">
                <a16:creationId xmlns:a16="http://schemas.microsoft.com/office/drawing/2014/main" id="{94FC27A1-28E7-4451-875E-6145DB24B9D8}"/>
              </a:ext>
            </a:extLst>
          </p:cNvPr>
          <p:cNvSpPr>
            <a:spLocks noChangeArrowheads="1"/>
          </p:cNvSpPr>
          <p:nvPr/>
        </p:nvSpPr>
        <p:spPr bwMode="auto">
          <a:xfrm>
            <a:off x="5513560" y="4575275"/>
            <a:ext cx="4508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600">
                <a:solidFill>
                  <a:srgbClr val="FFFFFF"/>
                </a:solidFill>
                <a:latin typeface="Arial" panose="020B0604020202020204" pitchFamily="34" charset="0"/>
                <a:ea typeface="楷体_GB2312"/>
                <a:cs typeface="楷体_GB2312"/>
              </a:rPr>
              <a:t>3001</a:t>
            </a:r>
            <a:endParaRPr lang="zh-CN" altLang="en-US" sz="2800">
              <a:latin typeface="Arial" panose="020B0604020202020204" pitchFamily="34" charset="0"/>
              <a:ea typeface="楷体_GB2312"/>
              <a:cs typeface="楷体_GB2312"/>
            </a:endParaRPr>
          </a:p>
        </p:txBody>
      </p:sp>
      <p:sp>
        <p:nvSpPr>
          <p:cNvPr id="25" name="Rectangle 23">
            <a:extLst>
              <a:ext uri="{FF2B5EF4-FFF2-40B4-BE49-F238E27FC236}">
                <a16:creationId xmlns:a16="http://schemas.microsoft.com/office/drawing/2014/main" id="{CAC18219-B554-440F-9B8D-213EFAF8DA2D}"/>
              </a:ext>
            </a:extLst>
          </p:cNvPr>
          <p:cNvSpPr>
            <a:spLocks noChangeArrowheads="1"/>
          </p:cNvSpPr>
          <p:nvPr/>
        </p:nvSpPr>
        <p:spPr bwMode="auto">
          <a:xfrm>
            <a:off x="5513560" y="4795937"/>
            <a:ext cx="4508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600">
                <a:solidFill>
                  <a:srgbClr val="FFFFFF"/>
                </a:solidFill>
                <a:latin typeface="Arial" panose="020B0604020202020204" pitchFamily="34" charset="0"/>
                <a:ea typeface="楷体_GB2312"/>
                <a:cs typeface="楷体_GB2312"/>
              </a:rPr>
              <a:t>3002</a:t>
            </a:r>
            <a:endParaRPr lang="zh-CN" altLang="en-US" sz="2800">
              <a:latin typeface="Arial" panose="020B0604020202020204" pitchFamily="34" charset="0"/>
              <a:ea typeface="楷体_GB2312"/>
              <a:cs typeface="楷体_GB2312"/>
            </a:endParaRPr>
          </a:p>
        </p:txBody>
      </p:sp>
      <p:sp>
        <p:nvSpPr>
          <p:cNvPr id="26" name="Rectangle 24">
            <a:extLst>
              <a:ext uri="{FF2B5EF4-FFF2-40B4-BE49-F238E27FC236}">
                <a16:creationId xmlns:a16="http://schemas.microsoft.com/office/drawing/2014/main" id="{9B7EDE0A-BE60-4D11-BBB4-E2570CE49062}"/>
              </a:ext>
            </a:extLst>
          </p:cNvPr>
          <p:cNvSpPr>
            <a:spLocks noChangeArrowheads="1"/>
          </p:cNvSpPr>
          <p:nvPr/>
        </p:nvSpPr>
        <p:spPr bwMode="auto">
          <a:xfrm>
            <a:off x="5513560" y="5016600"/>
            <a:ext cx="4508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600">
                <a:solidFill>
                  <a:srgbClr val="FFFFFF"/>
                </a:solidFill>
                <a:latin typeface="Arial" panose="020B0604020202020204" pitchFamily="34" charset="0"/>
                <a:ea typeface="楷体_GB2312"/>
                <a:cs typeface="楷体_GB2312"/>
              </a:rPr>
              <a:t>3003</a:t>
            </a:r>
            <a:endParaRPr lang="zh-CN" altLang="en-US" sz="2800">
              <a:latin typeface="Arial" panose="020B0604020202020204" pitchFamily="34" charset="0"/>
              <a:ea typeface="楷体_GB2312"/>
              <a:cs typeface="楷体_GB2312"/>
            </a:endParaRPr>
          </a:p>
        </p:txBody>
      </p:sp>
      <p:sp>
        <p:nvSpPr>
          <p:cNvPr id="27" name="Rectangle 25">
            <a:extLst>
              <a:ext uri="{FF2B5EF4-FFF2-40B4-BE49-F238E27FC236}">
                <a16:creationId xmlns:a16="http://schemas.microsoft.com/office/drawing/2014/main" id="{EC2F3011-3607-4C2A-BEBA-33D4161A7738}"/>
              </a:ext>
            </a:extLst>
          </p:cNvPr>
          <p:cNvSpPr>
            <a:spLocks noChangeArrowheads="1"/>
          </p:cNvSpPr>
          <p:nvPr/>
        </p:nvSpPr>
        <p:spPr bwMode="auto">
          <a:xfrm>
            <a:off x="5040485" y="3722787"/>
            <a:ext cx="2117725" cy="560388"/>
          </a:xfrm>
          <a:prstGeom prst="rect">
            <a:avLst/>
          </a:prstGeom>
          <a:solidFill>
            <a:srgbClr val="D6009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8" name="Rectangle 26">
            <a:extLst>
              <a:ext uri="{FF2B5EF4-FFF2-40B4-BE49-F238E27FC236}">
                <a16:creationId xmlns:a16="http://schemas.microsoft.com/office/drawing/2014/main" id="{F44691DA-F617-4215-B3CA-E6D69A360883}"/>
              </a:ext>
            </a:extLst>
          </p:cNvPr>
          <p:cNvSpPr>
            <a:spLocks noChangeArrowheads="1"/>
          </p:cNvSpPr>
          <p:nvPr/>
        </p:nvSpPr>
        <p:spPr bwMode="auto">
          <a:xfrm>
            <a:off x="5458005" y="3886674"/>
            <a:ext cx="127599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en-US" sz="1600" dirty="0">
                <a:latin typeface="Arial" panose="020B0604020202020204" pitchFamily="34" charset="0"/>
                <a:ea typeface="楷体_GB2312"/>
                <a:cs typeface="楷体_GB2312"/>
              </a:rPr>
              <a:t>销售部门3000</a:t>
            </a:r>
            <a:endParaRPr lang="zh-CN" altLang="zh-CN" sz="2800" dirty="0">
              <a:latin typeface="Arial" panose="020B0604020202020204" pitchFamily="34" charset="0"/>
              <a:ea typeface="楷体_GB2312"/>
              <a:cs typeface="楷体_GB2312"/>
            </a:endParaRPr>
          </a:p>
        </p:txBody>
      </p:sp>
      <p:sp>
        <p:nvSpPr>
          <p:cNvPr id="29" name="Rectangle 27">
            <a:extLst>
              <a:ext uri="{FF2B5EF4-FFF2-40B4-BE49-F238E27FC236}">
                <a16:creationId xmlns:a16="http://schemas.microsoft.com/office/drawing/2014/main" id="{FA461A75-FEC4-46FC-B049-451DDAC20E06}"/>
              </a:ext>
            </a:extLst>
          </p:cNvPr>
          <p:cNvSpPr>
            <a:spLocks noChangeArrowheads="1"/>
          </p:cNvSpPr>
          <p:nvPr/>
        </p:nvSpPr>
        <p:spPr bwMode="auto">
          <a:xfrm>
            <a:off x="5040485" y="3722787"/>
            <a:ext cx="2117725" cy="560388"/>
          </a:xfrm>
          <a:prstGeom prst="rect">
            <a:avLst/>
          </a:prstGeom>
          <a:noFill/>
          <a:ln w="14288">
            <a:solidFill>
              <a:srgbClr val="2A004E"/>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0" name="Line 28">
            <a:extLst>
              <a:ext uri="{FF2B5EF4-FFF2-40B4-BE49-F238E27FC236}">
                <a16:creationId xmlns:a16="http://schemas.microsoft.com/office/drawing/2014/main" id="{B5907EF4-02DF-41CF-AB3F-4D7D37215D8C}"/>
              </a:ext>
            </a:extLst>
          </p:cNvPr>
          <p:cNvSpPr>
            <a:spLocks noChangeShapeType="1"/>
          </p:cNvSpPr>
          <p:nvPr/>
        </p:nvSpPr>
        <p:spPr bwMode="auto">
          <a:xfrm>
            <a:off x="7588423" y="4283175"/>
            <a:ext cx="1587" cy="401637"/>
          </a:xfrm>
          <a:prstGeom prst="line">
            <a:avLst/>
          </a:prstGeom>
          <a:noFill/>
          <a:ln w="14288">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29">
            <a:extLst>
              <a:ext uri="{FF2B5EF4-FFF2-40B4-BE49-F238E27FC236}">
                <a16:creationId xmlns:a16="http://schemas.microsoft.com/office/drawing/2014/main" id="{1959B0C7-6B30-4DED-B878-65D559C91AD5}"/>
              </a:ext>
            </a:extLst>
          </p:cNvPr>
          <p:cNvSpPr>
            <a:spLocks noChangeShapeType="1"/>
          </p:cNvSpPr>
          <p:nvPr/>
        </p:nvSpPr>
        <p:spPr bwMode="auto">
          <a:xfrm>
            <a:off x="7588423" y="4684812"/>
            <a:ext cx="165100" cy="1588"/>
          </a:xfrm>
          <a:prstGeom prst="line">
            <a:avLst/>
          </a:prstGeom>
          <a:noFill/>
          <a:ln w="14288">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30">
            <a:extLst>
              <a:ext uri="{FF2B5EF4-FFF2-40B4-BE49-F238E27FC236}">
                <a16:creationId xmlns:a16="http://schemas.microsoft.com/office/drawing/2014/main" id="{BF0B95D0-FEB6-4615-986A-AE4ACEC3C96F}"/>
              </a:ext>
            </a:extLst>
          </p:cNvPr>
          <p:cNvSpPr>
            <a:spLocks noChangeShapeType="1"/>
          </p:cNvSpPr>
          <p:nvPr/>
        </p:nvSpPr>
        <p:spPr bwMode="auto">
          <a:xfrm>
            <a:off x="7588423" y="4905475"/>
            <a:ext cx="165100" cy="1587"/>
          </a:xfrm>
          <a:prstGeom prst="line">
            <a:avLst/>
          </a:prstGeom>
          <a:noFill/>
          <a:ln w="14288">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31">
            <a:extLst>
              <a:ext uri="{FF2B5EF4-FFF2-40B4-BE49-F238E27FC236}">
                <a16:creationId xmlns:a16="http://schemas.microsoft.com/office/drawing/2014/main" id="{DEDEC402-F808-45F4-BC2B-9A26EB2B95C4}"/>
              </a:ext>
            </a:extLst>
          </p:cNvPr>
          <p:cNvSpPr>
            <a:spLocks noChangeShapeType="1"/>
          </p:cNvSpPr>
          <p:nvPr/>
        </p:nvSpPr>
        <p:spPr bwMode="auto">
          <a:xfrm>
            <a:off x="7588423" y="5127725"/>
            <a:ext cx="165100" cy="1587"/>
          </a:xfrm>
          <a:prstGeom prst="line">
            <a:avLst/>
          </a:prstGeom>
          <a:noFill/>
          <a:ln w="14288">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32">
            <a:extLst>
              <a:ext uri="{FF2B5EF4-FFF2-40B4-BE49-F238E27FC236}">
                <a16:creationId xmlns:a16="http://schemas.microsoft.com/office/drawing/2014/main" id="{D572DEA3-641C-44BA-A480-FF5B17411A21}"/>
              </a:ext>
            </a:extLst>
          </p:cNvPr>
          <p:cNvSpPr>
            <a:spLocks noChangeShapeType="1"/>
          </p:cNvSpPr>
          <p:nvPr/>
        </p:nvSpPr>
        <p:spPr bwMode="auto">
          <a:xfrm>
            <a:off x="7588423" y="4684812"/>
            <a:ext cx="1587" cy="220663"/>
          </a:xfrm>
          <a:prstGeom prst="line">
            <a:avLst/>
          </a:prstGeom>
          <a:noFill/>
          <a:ln w="14288">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Line 33">
            <a:extLst>
              <a:ext uri="{FF2B5EF4-FFF2-40B4-BE49-F238E27FC236}">
                <a16:creationId xmlns:a16="http://schemas.microsoft.com/office/drawing/2014/main" id="{AE98684A-048E-4F1D-ACCC-6BA1F93939C2}"/>
              </a:ext>
            </a:extLst>
          </p:cNvPr>
          <p:cNvSpPr>
            <a:spLocks noChangeShapeType="1"/>
          </p:cNvSpPr>
          <p:nvPr/>
        </p:nvSpPr>
        <p:spPr bwMode="auto">
          <a:xfrm>
            <a:off x="7588423" y="4905475"/>
            <a:ext cx="1587" cy="222250"/>
          </a:xfrm>
          <a:prstGeom prst="line">
            <a:avLst/>
          </a:prstGeom>
          <a:noFill/>
          <a:ln w="14288">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Rectangle 34">
            <a:extLst>
              <a:ext uri="{FF2B5EF4-FFF2-40B4-BE49-F238E27FC236}">
                <a16:creationId xmlns:a16="http://schemas.microsoft.com/office/drawing/2014/main" id="{3B6D1E12-6DA0-4E43-8F20-D84DF094D6FF}"/>
              </a:ext>
            </a:extLst>
          </p:cNvPr>
          <p:cNvSpPr>
            <a:spLocks noChangeArrowheads="1"/>
          </p:cNvSpPr>
          <p:nvPr/>
        </p:nvSpPr>
        <p:spPr bwMode="auto">
          <a:xfrm>
            <a:off x="7802735" y="4575275"/>
            <a:ext cx="4508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600">
                <a:solidFill>
                  <a:srgbClr val="FFFFFF"/>
                </a:solidFill>
                <a:latin typeface="Arial" panose="020B0604020202020204" pitchFamily="34" charset="0"/>
                <a:ea typeface="楷体_GB2312"/>
                <a:cs typeface="楷体_GB2312"/>
              </a:rPr>
              <a:t>4001</a:t>
            </a:r>
            <a:endParaRPr lang="zh-CN" altLang="en-US" sz="2800">
              <a:latin typeface="Arial" panose="020B0604020202020204" pitchFamily="34" charset="0"/>
              <a:ea typeface="楷体_GB2312"/>
              <a:cs typeface="楷体_GB2312"/>
            </a:endParaRPr>
          </a:p>
        </p:txBody>
      </p:sp>
      <p:sp>
        <p:nvSpPr>
          <p:cNvPr id="37" name="Rectangle 35">
            <a:extLst>
              <a:ext uri="{FF2B5EF4-FFF2-40B4-BE49-F238E27FC236}">
                <a16:creationId xmlns:a16="http://schemas.microsoft.com/office/drawing/2014/main" id="{98CDFCD7-5221-4AE5-BA58-C2587FD78332}"/>
              </a:ext>
            </a:extLst>
          </p:cNvPr>
          <p:cNvSpPr>
            <a:spLocks noChangeArrowheads="1"/>
          </p:cNvSpPr>
          <p:nvPr/>
        </p:nvSpPr>
        <p:spPr bwMode="auto">
          <a:xfrm>
            <a:off x="7802735" y="4795937"/>
            <a:ext cx="4508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600">
                <a:solidFill>
                  <a:srgbClr val="FFFFFF"/>
                </a:solidFill>
                <a:latin typeface="Arial" panose="020B0604020202020204" pitchFamily="34" charset="0"/>
                <a:ea typeface="楷体_GB2312"/>
                <a:cs typeface="楷体_GB2312"/>
              </a:rPr>
              <a:t>4002</a:t>
            </a:r>
            <a:endParaRPr lang="zh-CN" altLang="en-US" sz="2800">
              <a:latin typeface="Arial" panose="020B0604020202020204" pitchFamily="34" charset="0"/>
              <a:ea typeface="楷体_GB2312"/>
              <a:cs typeface="楷体_GB2312"/>
            </a:endParaRPr>
          </a:p>
        </p:txBody>
      </p:sp>
      <p:sp>
        <p:nvSpPr>
          <p:cNvPr id="38" name="Rectangle 36">
            <a:extLst>
              <a:ext uri="{FF2B5EF4-FFF2-40B4-BE49-F238E27FC236}">
                <a16:creationId xmlns:a16="http://schemas.microsoft.com/office/drawing/2014/main" id="{EC48A2B5-2788-43EC-A10D-DD42F0856801}"/>
              </a:ext>
            </a:extLst>
          </p:cNvPr>
          <p:cNvSpPr>
            <a:spLocks noChangeArrowheads="1"/>
          </p:cNvSpPr>
          <p:nvPr/>
        </p:nvSpPr>
        <p:spPr bwMode="auto">
          <a:xfrm>
            <a:off x="7802735" y="5016600"/>
            <a:ext cx="4508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600">
                <a:solidFill>
                  <a:srgbClr val="FFFFFF"/>
                </a:solidFill>
                <a:latin typeface="Arial" panose="020B0604020202020204" pitchFamily="34" charset="0"/>
                <a:ea typeface="楷体_GB2312"/>
                <a:cs typeface="楷体_GB2312"/>
              </a:rPr>
              <a:t>4003</a:t>
            </a:r>
            <a:endParaRPr lang="zh-CN" altLang="en-US" sz="2800">
              <a:latin typeface="Arial" panose="020B0604020202020204" pitchFamily="34" charset="0"/>
              <a:ea typeface="楷体_GB2312"/>
              <a:cs typeface="楷体_GB2312"/>
            </a:endParaRPr>
          </a:p>
        </p:txBody>
      </p:sp>
      <p:sp>
        <p:nvSpPr>
          <p:cNvPr id="39" name="Rectangle 37">
            <a:extLst>
              <a:ext uri="{FF2B5EF4-FFF2-40B4-BE49-F238E27FC236}">
                <a16:creationId xmlns:a16="http://schemas.microsoft.com/office/drawing/2014/main" id="{7F41A6AA-BCC2-48B6-B70D-451426F23752}"/>
              </a:ext>
            </a:extLst>
          </p:cNvPr>
          <p:cNvSpPr>
            <a:spLocks noChangeArrowheads="1"/>
          </p:cNvSpPr>
          <p:nvPr/>
        </p:nvSpPr>
        <p:spPr bwMode="auto">
          <a:xfrm>
            <a:off x="7331248" y="3722787"/>
            <a:ext cx="2117725" cy="560388"/>
          </a:xfrm>
          <a:prstGeom prst="rect">
            <a:avLst/>
          </a:prstGeom>
          <a:solidFill>
            <a:srgbClr val="D6009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40" name="Rectangle 38">
            <a:extLst>
              <a:ext uri="{FF2B5EF4-FFF2-40B4-BE49-F238E27FC236}">
                <a16:creationId xmlns:a16="http://schemas.microsoft.com/office/drawing/2014/main" id="{50851403-BA1E-447E-8B43-45B9498C780A}"/>
              </a:ext>
            </a:extLst>
          </p:cNvPr>
          <p:cNvSpPr>
            <a:spLocks noChangeArrowheads="1"/>
          </p:cNvSpPr>
          <p:nvPr/>
        </p:nvSpPr>
        <p:spPr bwMode="auto">
          <a:xfrm>
            <a:off x="7697960" y="3902729"/>
            <a:ext cx="13843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600" dirty="0">
                <a:latin typeface="Arial" panose="020B0604020202020204" pitchFamily="34" charset="0"/>
                <a:ea typeface="楷体_GB2312"/>
                <a:cs typeface="楷体_GB2312"/>
              </a:rPr>
              <a:t>市场部门4000 </a:t>
            </a:r>
            <a:endParaRPr lang="zh-CN" altLang="zh-CN" sz="2800" dirty="0">
              <a:latin typeface="Arial" panose="020B0604020202020204" pitchFamily="34" charset="0"/>
              <a:ea typeface="楷体_GB2312"/>
              <a:cs typeface="楷体_GB2312"/>
            </a:endParaRPr>
          </a:p>
        </p:txBody>
      </p:sp>
      <p:sp>
        <p:nvSpPr>
          <p:cNvPr id="41" name="Rectangle 39">
            <a:extLst>
              <a:ext uri="{FF2B5EF4-FFF2-40B4-BE49-F238E27FC236}">
                <a16:creationId xmlns:a16="http://schemas.microsoft.com/office/drawing/2014/main" id="{1F62BF39-2EEE-4B30-AB71-EB1FA0ED2246}"/>
              </a:ext>
            </a:extLst>
          </p:cNvPr>
          <p:cNvSpPr>
            <a:spLocks noChangeArrowheads="1"/>
          </p:cNvSpPr>
          <p:nvPr/>
        </p:nvSpPr>
        <p:spPr bwMode="auto">
          <a:xfrm>
            <a:off x="7331248" y="3722787"/>
            <a:ext cx="2117725" cy="560388"/>
          </a:xfrm>
          <a:prstGeom prst="rect">
            <a:avLst/>
          </a:prstGeom>
          <a:noFill/>
          <a:ln w="14288">
            <a:solidFill>
              <a:srgbClr val="2A004E"/>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42" name="Rectangle 40">
            <a:extLst>
              <a:ext uri="{FF2B5EF4-FFF2-40B4-BE49-F238E27FC236}">
                <a16:creationId xmlns:a16="http://schemas.microsoft.com/office/drawing/2014/main" id="{B5591511-A7E0-4991-A55F-63840BFD453E}"/>
              </a:ext>
            </a:extLst>
          </p:cNvPr>
          <p:cNvSpPr>
            <a:spLocks noChangeArrowheads="1"/>
          </p:cNvSpPr>
          <p:nvPr/>
        </p:nvSpPr>
        <p:spPr bwMode="auto">
          <a:xfrm>
            <a:off x="6185073" y="2425800"/>
            <a:ext cx="2119312" cy="1000125"/>
          </a:xfrm>
          <a:prstGeom prst="rect">
            <a:avLst/>
          </a:prstGeom>
          <a:solidFill>
            <a:srgbClr val="D6009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43" name="Rectangle 41">
            <a:extLst>
              <a:ext uri="{FF2B5EF4-FFF2-40B4-BE49-F238E27FC236}">
                <a16:creationId xmlns:a16="http://schemas.microsoft.com/office/drawing/2014/main" id="{F2671BC3-D31E-4D85-A5DE-F8409D80E5ED}"/>
              </a:ext>
            </a:extLst>
          </p:cNvPr>
          <p:cNvSpPr>
            <a:spLocks noChangeArrowheads="1"/>
          </p:cNvSpPr>
          <p:nvPr/>
        </p:nvSpPr>
        <p:spPr bwMode="auto">
          <a:xfrm>
            <a:off x="6458123" y="2770287"/>
            <a:ext cx="15716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600">
                <a:latin typeface="Arial" panose="020B0604020202020204" pitchFamily="34" charset="0"/>
                <a:ea typeface="楷体_GB2312"/>
                <a:cs typeface="楷体_GB2312"/>
              </a:rPr>
              <a:t>销 售 和 市 场 部 </a:t>
            </a:r>
            <a:endParaRPr lang="zh-CN" altLang="zh-CN" sz="2800">
              <a:latin typeface="Arial" panose="020B0604020202020204" pitchFamily="34" charset="0"/>
              <a:ea typeface="楷体_GB2312"/>
              <a:cs typeface="楷体_GB2312"/>
            </a:endParaRPr>
          </a:p>
        </p:txBody>
      </p:sp>
      <p:sp>
        <p:nvSpPr>
          <p:cNvPr id="44" name="Rectangle 42">
            <a:extLst>
              <a:ext uri="{FF2B5EF4-FFF2-40B4-BE49-F238E27FC236}">
                <a16:creationId xmlns:a16="http://schemas.microsoft.com/office/drawing/2014/main" id="{0079EDD5-1D4F-42B4-9183-17A23398ABF8}"/>
              </a:ext>
            </a:extLst>
          </p:cNvPr>
          <p:cNvSpPr>
            <a:spLocks noChangeArrowheads="1"/>
          </p:cNvSpPr>
          <p:nvPr/>
        </p:nvSpPr>
        <p:spPr bwMode="auto">
          <a:xfrm>
            <a:off x="6185073" y="2425800"/>
            <a:ext cx="2119312" cy="1000125"/>
          </a:xfrm>
          <a:prstGeom prst="rect">
            <a:avLst/>
          </a:prstGeom>
          <a:noFill/>
          <a:ln w="14288">
            <a:solidFill>
              <a:srgbClr val="2A004E"/>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45" name="Rectangle 43">
            <a:extLst>
              <a:ext uri="{FF2B5EF4-FFF2-40B4-BE49-F238E27FC236}">
                <a16:creationId xmlns:a16="http://schemas.microsoft.com/office/drawing/2014/main" id="{ED5C431C-B7BD-4251-B6B0-A4DBAB6D355E}"/>
              </a:ext>
            </a:extLst>
          </p:cNvPr>
          <p:cNvSpPr>
            <a:spLocks noChangeArrowheads="1"/>
          </p:cNvSpPr>
          <p:nvPr/>
        </p:nvSpPr>
        <p:spPr bwMode="auto">
          <a:xfrm>
            <a:off x="8475835" y="2425800"/>
            <a:ext cx="2117725" cy="1000125"/>
          </a:xfrm>
          <a:prstGeom prst="rect">
            <a:avLst/>
          </a:prstGeom>
          <a:solidFill>
            <a:srgbClr val="D6009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46" name="Rectangle 44">
            <a:extLst>
              <a:ext uri="{FF2B5EF4-FFF2-40B4-BE49-F238E27FC236}">
                <a16:creationId xmlns:a16="http://schemas.microsoft.com/office/drawing/2014/main" id="{61E147F6-ACDE-42AC-A8BA-5F3B4400C8D2}"/>
              </a:ext>
            </a:extLst>
          </p:cNvPr>
          <p:cNvSpPr>
            <a:spLocks noChangeArrowheads="1"/>
          </p:cNvSpPr>
          <p:nvPr/>
        </p:nvSpPr>
        <p:spPr bwMode="auto">
          <a:xfrm>
            <a:off x="9048923" y="2770287"/>
            <a:ext cx="10477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600">
                <a:latin typeface="Arial" panose="020B0604020202020204" pitchFamily="34" charset="0"/>
                <a:ea typeface="楷体_GB2312"/>
                <a:cs typeface="楷体_GB2312"/>
              </a:rPr>
              <a:t>制 造 部 门</a:t>
            </a:r>
            <a:r>
              <a:rPr lang="zh-CN" altLang="en-US" sz="1600">
                <a:solidFill>
                  <a:srgbClr val="FFFFFF"/>
                </a:solidFill>
                <a:latin typeface="Arial" panose="020B0604020202020204" pitchFamily="34" charset="0"/>
                <a:ea typeface="楷体_GB2312"/>
                <a:cs typeface="楷体_GB2312"/>
              </a:rPr>
              <a:t> </a:t>
            </a:r>
            <a:endParaRPr lang="zh-CN" altLang="zh-CN" sz="2800">
              <a:latin typeface="Arial" panose="020B0604020202020204" pitchFamily="34" charset="0"/>
              <a:ea typeface="楷体_GB2312"/>
              <a:cs typeface="楷体_GB2312"/>
            </a:endParaRPr>
          </a:p>
        </p:txBody>
      </p:sp>
      <p:sp>
        <p:nvSpPr>
          <p:cNvPr id="47" name="Rectangle 45">
            <a:extLst>
              <a:ext uri="{FF2B5EF4-FFF2-40B4-BE49-F238E27FC236}">
                <a16:creationId xmlns:a16="http://schemas.microsoft.com/office/drawing/2014/main" id="{E307CC53-2645-4F89-9F9E-154D538CF9FD}"/>
              </a:ext>
            </a:extLst>
          </p:cNvPr>
          <p:cNvSpPr>
            <a:spLocks noChangeArrowheads="1"/>
          </p:cNvSpPr>
          <p:nvPr/>
        </p:nvSpPr>
        <p:spPr bwMode="auto">
          <a:xfrm>
            <a:off x="8475835" y="2425800"/>
            <a:ext cx="2117725" cy="1000125"/>
          </a:xfrm>
          <a:prstGeom prst="rect">
            <a:avLst/>
          </a:prstGeom>
          <a:noFill/>
          <a:ln w="14288">
            <a:solidFill>
              <a:srgbClr val="2A004E"/>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48" name="Rectangle 46">
            <a:extLst>
              <a:ext uri="{FF2B5EF4-FFF2-40B4-BE49-F238E27FC236}">
                <a16:creationId xmlns:a16="http://schemas.microsoft.com/office/drawing/2014/main" id="{84364F71-36C9-4C21-A45E-64FF81F21796}"/>
              </a:ext>
            </a:extLst>
          </p:cNvPr>
          <p:cNvSpPr>
            <a:spLocks noChangeArrowheads="1"/>
          </p:cNvSpPr>
          <p:nvPr/>
        </p:nvSpPr>
        <p:spPr bwMode="auto">
          <a:xfrm>
            <a:off x="6185073" y="1346300"/>
            <a:ext cx="2119312" cy="779462"/>
          </a:xfrm>
          <a:prstGeom prst="rect">
            <a:avLst/>
          </a:prstGeom>
          <a:solidFill>
            <a:srgbClr val="D6009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49" name="Rectangle 47">
            <a:extLst>
              <a:ext uri="{FF2B5EF4-FFF2-40B4-BE49-F238E27FC236}">
                <a16:creationId xmlns:a16="http://schemas.microsoft.com/office/drawing/2014/main" id="{B3BF323C-86E3-4183-B917-9BE637842959}"/>
              </a:ext>
            </a:extLst>
          </p:cNvPr>
          <p:cNvSpPr>
            <a:spLocks noChangeArrowheads="1"/>
          </p:cNvSpPr>
          <p:nvPr/>
        </p:nvSpPr>
        <p:spPr bwMode="auto">
          <a:xfrm>
            <a:off x="6762923" y="1597125"/>
            <a:ext cx="10763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600">
                <a:solidFill>
                  <a:srgbClr val="FFFFFF"/>
                </a:solidFill>
                <a:latin typeface="Arial" panose="020B0604020202020204" pitchFamily="34" charset="0"/>
                <a:ea typeface="楷体_GB2312"/>
                <a:cs typeface="楷体_GB2312"/>
              </a:rPr>
              <a:t> </a:t>
            </a:r>
            <a:r>
              <a:rPr lang="zh-CN" altLang="en-US" sz="1600">
                <a:latin typeface="Arial" panose="020B0604020202020204" pitchFamily="34" charset="0"/>
                <a:ea typeface="楷体_GB2312"/>
                <a:cs typeface="楷体_GB2312"/>
              </a:rPr>
              <a:t>公 司 </a:t>
            </a:r>
            <a:r>
              <a:rPr lang="en-US" altLang="zh-CN" sz="1600">
                <a:latin typeface="Arial" panose="020B0604020202020204" pitchFamily="34" charset="0"/>
                <a:ea typeface="楷体_GB2312"/>
                <a:cs typeface="楷体_GB2312"/>
              </a:rPr>
              <a:t>ABC</a:t>
            </a:r>
            <a:r>
              <a:rPr lang="en-US" altLang="zh-CN" sz="1600">
                <a:solidFill>
                  <a:srgbClr val="FFFFFF"/>
                </a:solidFill>
                <a:latin typeface="Arial" panose="020B0604020202020204" pitchFamily="34" charset="0"/>
                <a:ea typeface="楷体_GB2312"/>
                <a:cs typeface="楷体_GB2312"/>
              </a:rPr>
              <a:t> </a:t>
            </a:r>
            <a:endParaRPr lang="zh-CN" altLang="zh-CN" sz="2800">
              <a:latin typeface="Arial" panose="020B0604020202020204" pitchFamily="34" charset="0"/>
              <a:ea typeface="楷体_GB2312"/>
              <a:cs typeface="楷体_GB2312"/>
            </a:endParaRPr>
          </a:p>
        </p:txBody>
      </p:sp>
      <p:sp>
        <p:nvSpPr>
          <p:cNvPr id="50" name="Rectangle 48">
            <a:extLst>
              <a:ext uri="{FF2B5EF4-FFF2-40B4-BE49-F238E27FC236}">
                <a16:creationId xmlns:a16="http://schemas.microsoft.com/office/drawing/2014/main" id="{B8BE556A-D86A-4B45-B08A-B0355F43674B}"/>
              </a:ext>
            </a:extLst>
          </p:cNvPr>
          <p:cNvSpPr>
            <a:spLocks noChangeArrowheads="1"/>
          </p:cNvSpPr>
          <p:nvPr/>
        </p:nvSpPr>
        <p:spPr bwMode="auto">
          <a:xfrm>
            <a:off x="6185073" y="1346300"/>
            <a:ext cx="2119312" cy="779462"/>
          </a:xfrm>
          <a:prstGeom prst="rect">
            <a:avLst/>
          </a:prstGeom>
          <a:noFill/>
          <a:ln w="14288">
            <a:solidFill>
              <a:srgbClr val="2A004E"/>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51" name="Rectangle 49">
            <a:extLst>
              <a:ext uri="{FF2B5EF4-FFF2-40B4-BE49-F238E27FC236}">
                <a16:creationId xmlns:a16="http://schemas.microsoft.com/office/drawing/2014/main" id="{5DA94393-9E46-4863-80C0-312D04B9E6D6}"/>
              </a:ext>
            </a:extLst>
          </p:cNvPr>
          <p:cNvSpPr>
            <a:spLocks noChangeArrowheads="1"/>
          </p:cNvSpPr>
          <p:nvPr/>
        </p:nvSpPr>
        <p:spPr bwMode="auto">
          <a:xfrm>
            <a:off x="5924723" y="836712"/>
            <a:ext cx="259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50000"/>
              </a:spcBef>
              <a:buClrTx/>
              <a:buFontTx/>
              <a:buNone/>
            </a:pPr>
            <a:r>
              <a:rPr lang="zh-CN" altLang="en-US" sz="1800">
                <a:solidFill>
                  <a:srgbClr val="3333CC"/>
                </a:solidFill>
                <a:latin typeface="Arial" panose="020B0604020202020204" pitchFamily="34" charset="0"/>
                <a:ea typeface="楷体_GB2312"/>
                <a:cs typeface="楷体_GB2312"/>
              </a:rPr>
              <a:t>标 准 结 构 </a:t>
            </a:r>
            <a:endParaRPr lang="zh-CN" altLang="zh-CN" sz="1800">
              <a:solidFill>
                <a:srgbClr val="3333CC"/>
              </a:solidFill>
              <a:latin typeface="Arial" panose="020B0604020202020204" pitchFamily="34" charset="0"/>
              <a:ea typeface="楷体_GB2312"/>
              <a:cs typeface="楷体_GB2312"/>
            </a:endParaRPr>
          </a:p>
        </p:txBody>
      </p:sp>
      <p:sp>
        <p:nvSpPr>
          <p:cNvPr id="52" name="Rectangle 50">
            <a:extLst>
              <a:ext uri="{FF2B5EF4-FFF2-40B4-BE49-F238E27FC236}">
                <a16:creationId xmlns:a16="http://schemas.microsoft.com/office/drawing/2014/main" id="{769E60B0-E5B4-45B7-9E37-831A4E788C44}"/>
              </a:ext>
            </a:extLst>
          </p:cNvPr>
          <p:cNvSpPr>
            <a:spLocks noChangeArrowheads="1"/>
          </p:cNvSpPr>
          <p:nvPr/>
        </p:nvSpPr>
        <p:spPr bwMode="auto">
          <a:xfrm>
            <a:off x="10250660" y="3808512"/>
            <a:ext cx="16779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600">
                <a:solidFill>
                  <a:srgbClr val="3333CC"/>
                </a:solidFill>
                <a:latin typeface="楷体_GB2312"/>
                <a:ea typeface="楷体_GB2312"/>
                <a:cs typeface="楷体_GB2312"/>
              </a:rPr>
              <a:t>成 本 中 心 组</a:t>
            </a:r>
            <a:r>
              <a:rPr lang="zh-CN" altLang="en-US" sz="1600">
                <a:latin typeface="Arial" panose="020B0604020202020204" pitchFamily="34" charset="0"/>
                <a:ea typeface="楷体_GB2312"/>
                <a:cs typeface="楷体_GB2312"/>
              </a:rPr>
              <a:t> </a:t>
            </a:r>
            <a:endParaRPr lang="zh-CN" altLang="zh-CN" sz="1600">
              <a:latin typeface="Arial" panose="020B0604020202020204" pitchFamily="34" charset="0"/>
              <a:ea typeface="楷体_GB2312"/>
              <a:cs typeface="楷体_GB2312"/>
            </a:endParaRPr>
          </a:p>
        </p:txBody>
      </p:sp>
      <p:sp>
        <p:nvSpPr>
          <p:cNvPr id="53" name="Rectangle 51">
            <a:extLst>
              <a:ext uri="{FF2B5EF4-FFF2-40B4-BE49-F238E27FC236}">
                <a16:creationId xmlns:a16="http://schemas.microsoft.com/office/drawing/2014/main" id="{A54B438E-A696-4961-922F-B8454290D744}"/>
              </a:ext>
            </a:extLst>
          </p:cNvPr>
          <p:cNvSpPr>
            <a:spLocks noChangeArrowheads="1"/>
          </p:cNvSpPr>
          <p:nvPr/>
        </p:nvSpPr>
        <p:spPr bwMode="auto">
          <a:xfrm>
            <a:off x="10268123" y="4516537"/>
            <a:ext cx="140017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nSpc>
                <a:spcPct val="80000"/>
              </a:lnSpc>
              <a:buClrTx/>
              <a:buFontTx/>
              <a:buNone/>
            </a:pPr>
            <a:endParaRPr lang="zh-CN" altLang="en-US" sz="800">
              <a:latin typeface="Arial" panose="020B0604020202020204" pitchFamily="34" charset="0"/>
              <a:ea typeface="楷体_GB2312"/>
              <a:cs typeface="楷体_GB2312"/>
            </a:endParaRPr>
          </a:p>
          <a:p>
            <a:pPr>
              <a:lnSpc>
                <a:spcPct val="80000"/>
              </a:lnSpc>
              <a:buClrTx/>
              <a:buFontTx/>
              <a:buNone/>
            </a:pPr>
            <a:r>
              <a:rPr lang="zh-CN" altLang="en-US" sz="1600">
                <a:solidFill>
                  <a:srgbClr val="3333CC"/>
                </a:solidFill>
                <a:latin typeface="楷体_GB2312"/>
                <a:ea typeface="楷体_GB2312"/>
                <a:cs typeface="楷体_GB2312"/>
              </a:rPr>
              <a:t>成 本 中 心 </a:t>
            </a:r>
            <a:endParaRPr lang="zh-CN" altLang="zh-CN" sz="1600">
              <a:solidFill>
                <a:srgbClr val="3333CC"/>
              </a:solidFill>
              <a:latin typeface="楷体_GB2312"/>
              <a:ea typeface="楷体_GB2312"/>
              <a:cs typeface="楷体_GB2312"/>
            </a:endParaRPr>
          </a:p>
        </p:txBody>
      </p:sp>
      <p:sp>
        <p:nvSpPr>
          <p:cNvPr id="54" name="Line 52">
            <a:extLst>
              <a:ext uri="{FF2B5EF4-FFF2-40B4-BE49-F238E27FC236}">
                <a16:creationId xmlns:a16="http://schemas.microsoft.com/office/drawing/2014/main" id="{98069F5E-2487-4F70-A7F8-915236924217}"/>
              </a:ext>
            </a:extLst>
          </p:cNvPr>
          <p:cNvSpPr>
            <a:spLocks noChangeShapeType="1"/>
          </p:cNvSpPr>
          <p:nvPr/>
        </p:nvSpPr>
        <p:spPr bwMode="auto">
          <a:xfrm>
            <a:off x="7248698" y="2132112"/>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Line 53">
            <a:extLst>
              <a:ext uri="{FF2B5EF4-FFF2-40B4-BE49-F238E27FC236}">
                <a16:creationId xmlns:a16="http://schemas.microsoft.com/office/drawing/2014/main" id="{3F41DD89-54FC-4A74-A21A-DE2A9B3281E0}"/>
              </a:ext>
            </a:extLst>
          </p:cNvPr>
          <p:cNvSpPr>
            <a:spLocks noChangeShapeType="1"/>
          </p:cNvSpPr>
          <p:nvPr/>
        </p:nvSpPr>
        <p:spPr bwMode="auto">
          <a:xfrm>
            <a:off x="4734098" y="2208312"/>
            <a:ext cx="4953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Line 54">
            <a:extLst>
              <a:ext uri="{FF2B5EF4-FFF2-40B4-BE49-F238E27FC236}">
                <a16:creationId xmlns:a16="http://schemas.microsoft.com/office/drawing/2014/main" id="{39A576CB-31B7-445F-9B61-0417433513B2}"/>
              </a:ext>
            </a:extLst>
          </p:cNvPr>
          <p:cNvSpPr>
            <a:spLocks noChangeShapeType="1"/>
          </p:cNvSpPr>
          <p:nvPr/>
        </p:nvSpPr>
        <p:spPr bwMode="auto">
          <a:xfrm>
            <a:off x="4734098" y="2208312"/>
            <a:ext cx="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Line 55">
            <a:extLst>
              <a:ext uri="{FF2B5EF4-FFF2-40B4-BE49-F238E27FC236}">
                <a16:creationId xmlns:a16="http://schemas.microsoft.com/office/drawing/2014/main" id="{3D8B2C6A-3B69-4566-95E5-108EEA29350E}"/>
              </a:ext>
            </a:extLst>
          </p:cNvPr>
          <p:cNvSpPr>
            <a:spLocks noChangeShapeType="1"/>
          </p:cNvSpPr>
          <p:nvPr/>
        </p:nvSpPr>
        <p:spPr bwMode="auto">
          <a:xfrm>
            <a:off x="7248698" y="2208312"/>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Line 56">
            <a:extLst>
              <a:ext uri="{FF2B5EF4-FFF2-40B4-BE49-F238E27FC236}">
                <a16:creationId xmlns:a16="http://schemas.microsoft.com/office/drawing/2014/main" id="{5C906659-A453-45EE-BBCB-683B12DF21CF}"/>
              </a:ext>
            </a:extLst>
          </p:cNvPr>
          <p:cNvSpPr>
            <a:spLocks noChangeShapeType="1"/>
          </p:cNvSpPr>
          <p:nvPr/>
        </p:nvSpPr>
        <p:spPr bwMode="auto">
          <a:xfrm>
            <a:off x="9687098" y="2208312"/>
            <a:ext cx="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Line 57">
            <a:extLst>
              <a:ext uri="{FF2B5EF4-FFF2-40B4-BE49-F238E27FC236}">
                <a16:creationId xmlns:a16="http://schemas.microsoft.com/office/drawing/2014/main" id="{EEBEFE75-A2A4-4E3D-BCDB-749DA809CF5C}"/>
              </a:ext>
            </a:extLst>
          </p:cNvPr>
          <p:cNvSpPr>
            <a:spLocks noChangeShapeType="1"/>
          </p:cNvSpPr>
          <p:nvPr/>
        </p:nvSpPr>
        <p:spPr bwMode="auto">
          <a:xfrm>
            <a:off x="5800898" y="3503712"/>
            <a:ext cx="2743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 name="Line 58">
            <a:extLst>
              <a:ext uri="{FF2B5EF4-FFF2-40B4-BE49-F238E27FC236}">
                <a16:creationId xmlns:a16="http://schemas.microsoft.com/office/drawing/2014/main" id="{122303DB-5326-47B3-87C9-996F5F634E78}"/>
              </a:ext>
            </a:extLst>
          </p:cNvPr>
          <p:cNvSpPr>
            <a:spLocks noChangeShapeType="1"/>
          </p:cNvSpPr>
          <p:nvPr/>
        </p:nvSpPr>
        <p:spPr bwMode="auto">
          <a:xfrm>
            <a:off x="7248698" y="3427512"/>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Line 59">
            <a:extLst>
              <a:ext uri="{FF2B5EF4-FFF2-40B4-BE49-F238E27FC236}">
                <a16:creationId xmlns:a16="http://schemas.microsoft.com/office/drawing/2014/main" id="{8D8F4B65-569C-42C0-99AF-A58A99E6E0A5}"/>
              </a:ext>
            </a:extLst>
          </p:cNvPr>
          <p:cNvSpPr>
            <a:spLocks noChangeShapeType="1"/>
          </p:cNvSpPr>
          <p:nvPr/>
        </p:nvSpPr>
        <p:spPr bwMode="auto">
          <a:xfrm>
            <a:off x="5800898" y="3503712"/>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Line 60">
            <a:extLst>
              <a:ext uri="{FF2B5EF4-FFF2-40B4-BE49-F238E27FC236}">
                <a16:creationId xmlns:a16="http://schemas.microsoft.com/office/drawing/2014/main" id="{1F1375A5-04D5-457F-BE36-C335FA5EE0D4}"/>
              </a:ext>
            </a:extLst>
          </p:cNvPr>
          <p:cNvSpPr>
            <a:spLocks noChangeShapeType="1"/>
          </p:cNvSpPr>
          <p:nvPr/>
        </p:nvSpPr>
        <p:spPr bwMode="auto">
          <a:xfrm>
            <a:off x="8544098" y="3503712"/>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 name="Line 61">
            <a:extLst>
              <a:ext uri="{FF2B5EF4-FFF2-40B4-BE49-F238E27FC236}">
                <a16:creationId xmlns:a16="http://schemas.microsoft.com/office/drawing/2014/main" id="{B1A3723F-B036-4D0C-802F-215FC8527DC7}"/>
              </a:ext>
            </a:extLst>
          </p:cNvPr>
          <p:cNvSpPr>
            <a:spLocks noChangeShapeType="1"/>
          </p:cNvSpPr>
          <p:nvPr/>
        </p:nvSpPr>
        <p:spPr bwMode="auto">
          <a:xfrm>
            <a:off x="5800898" y="4341912"/>
            <a:ext cx="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 name="Line 62">
            <a:extLst>
              <a:ext uri="{FF2B5EF4-FFF2-40B4-BE49-F238E27FC236}">
                <a16:creationId xmlns:a16="http://schemas.microsoft.com/office/drawing/2014/main" id="{02B4AD81-E2C3-43E4-9175-925838B02833}"/>
              </a:ext>
            </a:extLst>
          </p:cNvPr>
          <p:cNvSpPr>
            <a:spLocks noChangeShapeType="1"/>
          </p:cNvSpPr>
          <p:nvPr/>
        </p:nvSpPr>
        <p:spPr bwMode="auto">
          <a:xfrm>
            <a:off x="5800898" y="5180112"/>
            <a:ext cx="457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 name="Line 63">
            <a:extLst>
              <a:ext uri="{FF2B5EF4-FFF2-40B4-BE49-F238E27FC236}">
                <a16:creationId xmlns:a16="http://schemas.microsoft.com/office/drawing/2014/main" id="{8802742C-5194-4081-B4F2-8C8925F8D066}"/>
              </a:ext>
            </a:extLst>
          </p:cNvPr>
          <p:cNvSpPr>
            <a:spLocks noChangeShapeType="1"/>
          </p:cNvSpPr>
          <p:nvPr/>
        </p:nvSpPr>
        <p:spPr bwMode="auto">
          <a:xfrm>
            <a:off x="5800898" y="4722912"/>
            <a:ext cx="457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Text Box 64">
            <a:extLst>
              <a:ext uri="{FF2B5EF4-FFF2-40B4-BE49-F238E27FC236}">
                <a16:creationId xmlns:a16="http://schemas.microsoft.com/office/drawing/2014/main" id="{C8DD23F4-D4A3-4DD2-B083-B14350ED1C31}"/>
              </a:ext>
            </a:extLst>
          </p:cNvPr>
          <p:cNvSpPr txBox="1">
            <a:spLocks noChangeArrowheads="1"/>
          </p:cNvSpPr>
          <p:nvPr/>
        </p:nvSpPr>
        <p:spPr bwMode="auto">
          <a:xfrm>
            <a:off x="6258098" y="4570512"/>
            <a:ext cx="1752600"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50000"/>
              </a:spcBef>
              <a:buClrTx/>
              <a:buFontTx/>
              <a:buNone/>
            </a:pPr>
            <a:r>
              <a:rPr lang="zh-CN" altLang="en-US" sz="1600">
                <a:solidFill>
                  <a:srgbClr val="3333CC"/>
                </a:solidFill>
                <a:latin typeface="Arial" panose="020B0604020202020204" pitchFamily="34" charset="0"/>
                <a:ea typeface="楷体_GB2312"/>
                <a:cs typeface="楷体_GB2312"/>
              </a:rPr>
              <a:t>销售一部</a:t>
            </a:r>
            <a:r>
              <a:rPr lang="zh-CN" altLang="en-US" sz="1500">
                <a:solidFill>
                  <a:srgbClr val="3333CC"/>
                </a:solidFill>
                <a:latin typeface="Arial" panose="020B0604020202020204" pitchFamily="34" charset="0"/>
                <a:ea typeface="楷体_GB2312"/>
                <a:cs typeface="楷体_GB2312"/>
              </a:rPr>
              <a:t>3001</a:t>
            </a:r>
          </a:p>
          <a:p>
            <a:pPr>
              <a:spcBef>
                <a:spcPct val="50000"/>
              </a:spcBef>
              <a:buClrTx/>
              <a:buFontTx/>
              <a:buNone/>
            </a:pPr>
            <a:r>
              <a:rPr lang="zh-CN" altLang="en-US" sz="1600">
                <a:solidFill>
                  <a:srgbClr val="3333CC"/>
                </a:solidFill>
                <a:latin typeface="Arial" panose="020B0604020202020204" pitchFamily="34" charset="0"/>
                <a:ea typeface="楷体_GB2312"/>
                <a:cs typeface="楷体_GB2312"/>
              </a:rPr>
              <a:t>销售二部</a:t>
            </a:r>
            <a:r>
              <a:rPr lang="zh-CN" altLang="en-US" sz="1500">
                <a:solidFill>
                  <a:srgbClr val="3333CC"/>
                </a:solidFill>
                <a:latin typeface="Arial" panose="020B0604020202020204" pitchFamily="34" charset="0"/>
                <a:ea typeface="楷体_GB2312"/>
                <a:cs typeface="楷体_GB2312"/>
              </a:rPr>
              <a:t>3002</a:t>
            </a:r>
          </a:p>
        </p:txBody>
      </p:sp>
      <p:sp>
        <p:nvSpPr>
          <p:cNvPr id="67" name="Line 65">
            <a:extLst>
              <a:ext uri="{FF2B5EF4-FFF2-40B4-BE49-F238E27FC236}">
                <a16:creationId xmlns:a16="http://schemas.microsoft.com/office/drawing/2014/main" id="{D451E021-F028-497F-B116-DC952889A99B}"/>
              </a:ext>
            </a:extLst>
          </p:cNvPr>
          <p:cNvSpPr>
            <a:spLocks noChangeShapeType="1"/>
          </p:cNvSpPr>
          <p:nvPr/>
        </p:nvSpPr>
        <p:spPr bwMode="auto">
          <a:xfrm flipH="1">
            <a:off x="7782098" y="4265712"/>
            <a:ext cx="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 name="Line 66">
            <a:extLst>
              <a:ext uri="{FF2B5EF4-FFF2-40B4-BE49-F238E27FC236}">
                <a16:creationId xmlns:a16="http://schemas.microsoft.com/office/drawing/2014/main" id="{8703EBA1-9CCB-4C14-8A38-8BB63BA91E77}"/>
              </a:ext>
            </a:extLst>
          </p:cNvPr>
          <p:cNvSpPr>
            <a:spLocks noChangeShapeType="1"/>
          </p:cNvSpPr>
          <p:nvPr/>
        </p:nvSpPr>
        <p:spPr bwMode="auto">
          <a:xfrm>
            <a:off x="7782098" y="5103912"/>
            <a:ext cx="381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 name="Line 67">
            <a:extLst>
              <a:ext uri="{FF2B5EF4-FFF2-40B4-BE49-F238E27FC236}">
                <a16:creationId xmlns:a16="http://schemas.microsoft.com/office/drawing/2014/main" id="{F6599929-AF42-40CE-8DF4-AE3A1E8C5C84}"/>
              </a:ext>
            </a:extLst>
          </p:cNvPr>
          <p:cNvSpPr>
            <a:spLocks noChangeShapeType="1"/>
          </p:cNvSpPr>
          <p:nvPr/>
        </p:nvSpPr>
        <p:spPr bwMode="auto">
          <a:xfrm>
            <a:off x="7782098" y="4646712"/>
            <a:ext cx="381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 name="Text Box 68">
            <a:extLst>
              <a:ext uri="{FF2B5EF4-FFF2-40B4-BE49-F238E27FC236}">
                <a16:creationId xmlns:a16="http://schemas.microsoft.com/office/drawing/2014/main" id="{AB35FFF1-28EE-4F79-B579-1D518F7DD728}"/>
              </a:ext>
            </a:extLst>
          </p:cNvPr>
          <p:cNvSpPr txBox="1">
            <a:spLocks noChangeArrowheads="1"/>
          </p:cNvSpPr>
          <p:nvPr/>
        </p:nvSpPr>
        <p:spPr bwMode="auto">
          <a:xfrm>
            <a:off x="8163098" y="4494312"/>
            <a:ext cx="20574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50000"/>
              </a:spcBef>
              <a:spcAft>
                <a:spcPct val="25000"/>
              </a:spcAft>
              <a:buClrTx/>
              <a:buFontTx/>
              <a:buNone/>
            </a:pPr>
            <a:r>
              <a:rPr lang="zh-CN" altLang="en-US" sz="1500">
                <a:solidFill>
                  <a:srgbClr val="3333CC"/>
                </a:solidFill>
                <a:latin typeface="Arial" panose="020B0604020202020204" pitchFamily="34" charset="0"/>
                <a:ea typeface="楷体_GB2312"/>
                <a:cs typeface="楷体_GB2312"/>
              </a:rPr>
              <a:t>公关部4001</a:t>
            </a:r>
          </a:p>
          <a:p>
            <a:pPr>
              <a:spcBef>
                <a:spcPct val="50000"/>
              </a:spcBef>
              <a:spcAft>
                <a:spcPct val="25000"/>
              </a:spcAft>
              <a:buClrTx/>
              <a:buFontTx/>
              <a:buNone/>
            </a:pPr>
            <a:r>
              <a:rPr lang="zh-CN" altLang="en-US" sz="1600">
                <a:solidFill>
                  <a:srgbClr val="3333CC"/>
                </a:solidFill>
                <a:latin typeface="Arial" panose="020B0604020202020204" pitchFamily="34" charset="0"/>
                <a:ea typeface="楷体_GB2312"/>
                <a:cs typeface="楷体_GB2312"/>
              </a:rPr>
              <a:t>策划部</a:t>
            </a:r>
            <a:r>
              <a:rPr lang="zh-CN" altLang="en-US" sz="1500">
                <a:solidFill>
                  <a:srgbClr val="3333CC"/>
                </a:solidFill>
                <a:latin typeface="Arial" panose="020B0604020202020204" pitchFamily="34" charset="0"/>
                <a:ea typeface="楷体_GB2312"/>
                <a:cs typeface="楷体_GB2312"/>
              </a:rPr>
              <a:t>4002</a:t>
            </a:r>
          </a:p>
        </p:txBody>
      </p:sp>
      <p:sp>
        <p:nvSpPr>
          <p:cNvPr id="71" name="Rectangle 3">
            <a:extLst>
              <a:ext uri="{FF2B5EF4-FFF2-40B4-BE49-F238E27FC236}">
                <a16:creationId xmlns:a16="http://schemas.microsoft.com/office/drawing/2014/main" id="{58694AF7-4A92-4FAB-AB62-F65C9C6CCA60}"/>
              </a:ext>
            </a:extLst>
          </p:cNvPr>
          <p:cNvSpPr>
            <a:spLocks noChangeArrowheads="1"/>
          </p:cNvSpPr>
          <p:nvPr/>
        </p:nvSpPr>
        <p:spPr bwMode="auto">
          <a:xfrm>
            <a:off x="3599035" y="5445224"/>
            <a:ext cx="754380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buClr>
                <a:schemeClr val="tx1"/>
              </a:buClr>
              <a:buSzPct val="150000"/>
              <a:buFontTx/>
              <a:buNone/>
            </a:pPr>
            <a:r>
              <a:rPr lang="zh-CN" altLang="en-US" sz="1800" dirty="0">
                <a:latin typeface="方正楷体简体"/>
                <a:ea typeface="楷体_GB2312"/>
                <a:cs typeface="楷体_GB2312"/>
              </a:rPr>
              <a:t>  </a:t>
            </a:r>
            <a:r>
              <a:rPr lang="zh-CN" altLang="en-US" sz="1800" dirty="0">
                <a:solidFill>
                  <a:srgbClr val="3333CC"/>
                </a:solidFill>
                <a:latin typeface="方正楷体简体"/>
                <a:ea typeface="楷体_GB2312"/>
                <a:cs typeface="楷体_GB2312"/>
              </a:rPr>
              <a:t>成本中心组</a:t>
            </a:r>
          </a:p>
          <a:p>
            <a:pPr lvl="1">
              <a:buClrTx/>
            </a:pPr>
            <a:r>
              <a:rPr lang="zh-CN" altLang="en-US" sz="1800" dirty="0">
                <a:solidFill>
                  <a:srgbClr val="3333CC"/>
                </a:solidFill>
                <a:latin typeface="方正楷体简体"/>
                <a:ea typeface="楷体_GB2312"/>
                <a:cs typeface="楷体_GB2312"/>
              </a:rPr>
              <a:t>成本中心的逻辑分组</a:t>
            </a:r>
          </a:p>
          <a:p>
            <a:pPr lvl="1">
              <a:buClrTx/>
            </a:pPr>
            <a:r>
              <a:rPr lang="zh-CN" altLang="en-US" sz="1800" dirty="0">
                <a:solidFill>
                  <a:srgbClr val="3333CC"/>
                </a:solidFill>
                <a:latin typeface="方正楷体简体"/>
                <a:ea typeface="楷体_GB2312"/>
                <a:cs typeface="楷体_GB2312"/>
              </a:rPr>
              <a:t>用于报告、计划以及用的分摊等</a:t>
            </a:r>
          </a:p>
        </p:txBody>
      </p:sp>
      <p:sp>
        <p:nvSpPr>
          <p:cNvPr id="72" name="AutoShape 4">
            <a:extLst>
              <a:ext uri="{FF2B5EF4-FFF2-40B4-BE49-F238E27FC236}">
                <a16:creationId xmlns:a16="http://schemas.microsoft.com/office/drawing/2014/main" id="{F53BE225-E253-46DC-8404-F433B77A2BE9}"/>
              </a:ext>
            </a:extLst>
          </p:cNvPr>
          <p:cNvSpPr>
            <a:spLocks noChangeArrowheads="1"/>
          </p:cNvSpPr>
          <p:nvPr/>
        </p:nvSpPr>
        <p:spPr bwMode="auto">
          <a:xfrm>
            <a:off x="3396230" y="5502718"/>
            <a:ext cx="381000" cy="246062"/>
          </a:xfrm>
          <a:prstGeom prst="star4">
            <a:avLst>
              <a:gd name="adj" fmla="val 12500"/>
            </a:avLst>
          </a:prstGeom>
          <a:solidFill>
            <a:srgbClr val="FF9900"/>
          </a:solidFill>
          <a:ln w="9525">
            <a:solidFill>
              <a:schemeClr val="tx1"/>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Tree>
    <p:extLst>
      <p:ext uri="{BB962C8B-B14F-4D97-AF65-F5344CB8AC3E}">
        <p14:creationId xmlns:p14="http://schemas.microsoft.com/office/powerpoint/2010/main" val="268251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成本中心会计 </a:t>
            </a:r>
            <a:r>
              <a:rPr lang="en-US" altLang="zh-CN" dirty="0"/>
              <a:t>– </a:t>
            </a:r>
            <a:r>
              <a:rPr lang="zh-CN" altLang="en-US" dirty="0"/>
              <a:t>成本中心标准结构</a:t>
            </a:r>
            <a:r>
              <a:rPr lang="en-US" altLang="zh-CN" dirty="0"/>
              <a:t> </a:t>
            </a:r>
            <a:endParaRPr lang="en-US" b="0" dirty="0"/>
          </a:p>
        </p:txBody>
      </p:sp>
      <p:sp>
        <p:nvSpPr>
          <p:cNvPr id="4" name="Rectangle 3">
            <a:extLst>
              <a:ext uri="{FF2B5EF4-FFF2-40B4-BE49-F238E27FC236}">
                <a16:creationId xmlns:a16="http://schemas.microsoft.com/office/drawing/2014/main" id="{8DA56747-3601-4256-9C8D-BA5064BB8599}"/>
              </a:ext>
            </a:extLst>
          </p:cNvPr>
          <p:cNvSpPr>
            <a:spLocks noChangeArrowheads="1"/>
          </p:cNvSpPr>
          <p:nvPr/>
        </p:nvSpPr>
        <p:spPr bwMode="auto">
          <a:xfrm>
            <a:off x="3215506" y="1341438"/>
            <a:ext cx="3384550" cy="431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buClr>
                <a:schemeClr val="tx1"/>
              </a:buClr>
              <a:buSzPct val="150000"/>
              <a:buFontTx/>
              <a:buNone/>
            </a:pPr>
            <a:r>
              <a:rPr lang="zh-CN" altLang="en-US" sz="1800" dirty="0">
                <a:latin typeface="方正楷体简体"/>
                <a:ea typeface="楷体_GB2312"/>
                <a:cs typeface="楷体_GB2312"/>
              </a:rPr>
              <a:t>  </a:t>
            </a:r>
            <a:r>
              <a:rPr lang="zh-CN" altLang="en-US" sz="1800" dirty="0">
                <a:solidFill>
                  <a:srgbClr val="3333CC"/>
                </a:solidFill>
                <a:latin typeface="方正楷体简体"/>
                <a:ea typeface="楷体_GB2312"/>
                <a:cs typeface="楷体_GB2312"/>
              </a:rPr>
              <a:t>标准结构</a:t>
            </a:r>
          </a:p>
          <a:p>
            <a:pPr>
              <a:buClr>
                <a:schemeClr val="tx1"/>
              </a:buClr>
              <a:buSzPct val="150000"/>
              <a:buFontTx/>
              <a:buNone/>
            </a:pPr>
            <a:endParaRPr lang="zh-CN" altLang="en-US" sz="1800" dirty="0">
              <a:solidFill>
                <a:srgbClr val="3333CC"/>
              </a:solidFill>
              <a:latin typeface="方正楷体简体"/>
              <a:ea typeface="楷体_GB2312"/>
              <a:cs typeface="楷体_GB2312"/>
            </a:endParaRPr>
          </a:p>
          <a:p>
            <a:pPr lvl="1">
              <a:buClrTx/>
            </a:pPr>
            <a:r>
              <a:rPr lang="zh-CN" altLang="en-US" sz="1800" dirty="0">
                <a:solidFill>
                  <a:srgbClr val="3333CC"/>
                </a:solidFill>
                <a:latin typeface="方正楷体简体"/>
                <a:ea typeface="楷体_GB2312"/>
                <a:cs typeface="楷体_GB2312"/>
              </a:rPr>
              <a:t>用来在企业的组织结构内组织成本中心</a:t>
            </a:r>
          </a:p>
          <a:p>
            <a:pPr lvl="1">
              <a:buClrTx/>
            </a:pPr>
            <a:r>
              <a:rPr lang="zh-CN" altLang="en-US" sz="1800" dirty="0">
                <a:solidFill>
                  <a:srgbClr val="3333CC"/>
                </a:solidFill>
                <a:latin typeface="方正楷体简体"/>
                <a:ea typeface="楷体_GB2312"/>
                <a:cs typeface="楷体_GB2312"/>
              </a:rPr>
              <a:t>所有的成本中心都必须在标准结构中</a:t>
            </a:r>
          </a:p>
          <a:p>
            <a:pPr lvl="1">
              <a:buClrTx/>
            </a:pPr>
            <a:r>
              <a:rPr lang="zh-CN" altLang="en-US" sz="1800" dirty="0">
                <a:solidFill>
                  <a:srgbClr val="3333CC"/>
                </a:solidFill>
                <a:latin typeface="方正楷体简体"/>
                <a:ea typeface="楷体_GB2312"/>
                <a:cs typeface="楷体_GB2312"/>
              </a:rPr>
              <a:t>标准结构在成本控制范围的基本维护中建立</a:t>
            </a:r>
          </a:p>
          <a:p>
            <a:pPr lvl="1">
              <a:buClrTx/>
            </a:pPr>
            <a:r>
              <a:rPr lang="zh-CN" altLang="en-US" sz="1800" dirty="0">
                <a:solidFill>
                  <a:srgbClr val="3333CC"/>
                </a:solidFill>
                <a:latin typeface="方正楷体简体"/>
                <a:ea typeface="楷体_GB2312"/>
                <a:cs typeface="楷体_GB2312"/>
              </a:rPr>
              <a:t>成本中心标准结构在成本中心的主数据中被维护</a:t>
            </a:r>
          </a:p>
        </p:txBody>
      </p:sp>
      <p:sp>
        <p:nvSpPr>
          <p:cNvPr id="5" name="AutoShape 4">
            <a:extLst>
              <a:ext uri="{FF2B5EF4-FFF2-40B4-BE49-F238E27FC236}">
                <a16:creationId xmlns:a16="http://schemas.microsoft.com/office/drawing/2014/main" id="{28D09808-F7CB-4482-953E-7D20A1ED6C19}"/>
              </a:ext>
            </a:extLst>
          </p:cNvPr>
          <p:cNvSpPr>
            <a:spLocks noChangeArrowheads="1"/>
          </p:cNvSpPr>
          <p:nvPr/>
        </p:nvSpPr>
        <p:spPr bwMode="auto">
          <a:xfrm>
            <a:off x="2888728" y="1341438"/>
            <a:ext cx="381000" cy="304800"/>
          </a:xfrm>
          <a:prstGeom prst="star4">
            <a:avLst>
              <a:gd name="adj" fmla="val 12500"/>
            </a:avLst>
          </a:prstGeom>
          <a:solidFill>
            <a:srgbClr val="FF9900"/>
          </a:solidFill>
          <a:ln w="9525">
            <a:solidFill>
              <a:schemeClr val="tx1"/>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pic>
        <p:nvPicPr>
          <p:cNvPr id="6" name="Picture 2">
            <a:extLst>
              <a:ext uri="{FF2B5EF4-FFF2-40B4-BE49-F238E27FC236}">
                <a16:creationId xmlns:a16="http://schemas.microsoft.com/office/drawing/2014/main" id="{E22E9BED-88FC-473B-989B-CF094D230C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8410" y="1223963"/>
            <a:ext cx="4248150" cy="4797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76328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成本中心会计 </a:t>
            </a:r>
            <a:r>
              <a:rPr lang="en-US" altLang="zh-CN" dirty="0"/>
              <a:t>– </a:t>
            </a:r>
            <a:r>
              <a:rPr lang="zh-CN" altLang="en-US" dirty="0"/>
              <a:t>成本中心组 </a:t>
            </a:r>
            <a:endParaRPr lang="en-US" b="0" dirty="0"/>
          </a:p>
        </p:txBody>
      </p:sp>
      <p:sp>
        <p:nvSpPr>
          <p:cNvPr id="4" name="Rectangle 3">
            <a:extLst>
              <a:ext uri="{FF2B5EF4-FFF2-40B4-BE49-F238E27FC236}">
                <a16:creationId xmlns:a16="http://schemas.microsoft.com/office/drawing/2014/main" id="{0D701146-B448-4B57-A5F1-DCB7C07301BF}"/>
              </a:ext>
            </a:extLst>
          </p:cNvPr>
          <p:cNvSpPr>
            <a:spLocks noChangeArrowheads="1"/>
          </p:cNvSpPr>
          <p:nvPr/>
        </p:nvSpPr>
        <p:spPr bwMode="auto">
          <a:xfrm>
            <a:off x="4384848" y="1916832"/>
            <a:ext cx="75438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buClr>
                <a:schemeClr val="tx1"/>
              </a:buClr>
              <a:buSzPct val="150000"/>
              <a:buFontTx/>
              <a:buNone/>
            </a:pPr>
            <a:r>
              <a:rPr lang="zh-CN" altLang="en-US" sz="1800" dirty="0">
                <a:latin typeface="方正楷体简体"/>
                <a:ea typeface="楷体_GB2312"/>
                <a:cs typeface="楷体_GB2312"/>
              </a:rPr>
              <a:t>  </a:t>
            </a:r>
            <a:r>
              <a:rPr lang="zh-CN" altLang="en-US" sz="1800" dirty="0">
                <a:solidFill>
                  <a:srgbClr val="3333CC"/>
                </a:solidFill>
                <a:latin typeface="方正楷体简体"/>
                <a:ea typeface="楷体_GB2312"/>
                <a:cs typeface="楷体_GB2312"/>
              </a:rPr>
              <a:t>可选成本中心组</a:t>
            </a:r>
          </a:p>
          <a:p>
            <a:pPr>
              <a:buClr>
                <a:schemeClr val="tx1"/>
              </a:buClr>
              <a:buSzPct val="150000"/>
              <a:buFontTx/>
              <a:buNone/>
            </a:pPr>
            <a:endParaRPr lang="zh-CN" altLang="en-US" sz="1800" dirty="0">
              <a:solidFill>
                <a:srgbClr val="3333CC"/>
              </a:solidFill>
              <a:latin typeface="方正楷体简体"/>
              <a:ea typeface="楷体_GB2312"/>
              <a:cs typeface="楷体_GB2312"/>
            </a:endParaRPr>
          </a:p>
          <a:p>
            <a:pPr lvl="1">
              <a:buClrTx/>
            </a:pPr>
            <a:r>
              <a:rPr lang="zh-CN" altLang="en-US" sz="1800" dirty="0">
                <a:solidFill>
                  <a:srgbClr val="3333CC"/>
                </a:solidFill>
                <a:latin typeface="方正楷体简体"/>
                <a:ea typeface="楷体_GB2312"/>
                <a:cs typeface="楷体_GB2312"/>
              </a:rPr>
              <a:t>使用不同的标准对成本中心进行分组</a:t>
            </a:r>
          </a:p>
          <a:p>
            <a:pPr lvl="1">
              <a:buClrTx/>
            </a:pPr>
            <a:endParaRPr lang="zh-CN" altLang="en-US" sz="1800" dirty="0">
              <a:solidFill>
                <a:srgbClr val="3333CC"/>
              </a:solidFill>
              <a:latin typeface="方正楷体简体"/>
              <a:ea typeface="楷体_GB2312"/>
              <a:cs typeface="楷体_GB2312"/>
            </a:endParaRPr>
          </a:p>
          <a:p>
            <a:pPr lvl="1">
              <a:buClrTx/>
            </a:pPr>
            <a:r>
              <a:rPr lang="zh-CN" altLang="en-US" sz="1800" dirty="0">
                <a:solidFill>
                  <a:srgbClr val="3333CC"/>
                </a:solidFill>
                <a:latin typeface="方正楷体简体"/>
                <a:ea typeface="楷体_GB2312"/>
                <a:cs typeface="楷体_GB2312"/>
              </a:rPr>
              <a:t>设置的可选成本中心组的数量没有限制</a:t>
            </a:r>
          </a:p>
        </p:txBody>
      </p:sp>
      <p:sp>
        <p:nvSpPr>
          <p:cNvPr id="5" name="AutoShape 4">
            <a:extLst>
              <a:ext uri="{FF2B5EF4-FFF2-40B4-BE49-F238E27FC236}">
                <a16:creationId xmlns:a16="http://schemas.microsoft.com/office/drawing/2014/main" id="{AC297E51-7516-4F97-B08E-BD1287DE1098}"/>
              </a:ext>
            </a:extLst>
          </p:cNvPr>
          <p:cNvSpPr>
            <a:spLocks noChangeArrowheads="1"/>
          </p:cNvSpPr>
          <p:nvPr/>
        </p:nvSpPr>
        <p:spPr bwMode="auto">
          <a:xfrm>
            <a:off x="4034410" y="1944553"/>
            <a:ext cx="381000" cy="304800"/>
          </a:xfrm>
          <a:prstGeom prst="star4">
            <a:avLst>
              <a:gd name="adj" fmla="val 12500"/>
            </a:avLst>
          </a:prstGeom>
          <a:solidFill>
            <a:srgbClr val="FF9900"/>
          </a:solidFill>
          <a:ln w="9525">
            <a:solidFill>
              <a:schemeClr val="tx1"/>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Tree>
    <p:extLst>
      <p:ext uri="{BB962C8B-B14F-4D97-AF65-F5344CB8AC3E}">
        <p14:creationId xmlns:p14="http://schemas.microsoft.com/office/powerpoint/2010/main" val="11003094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成本中心会计 </a:t>
            </a:r>
            <a:r>
              <a:rPr lang="en-US" altLang="zh-CN" dirty="0"/>
              <a:t>– </a:t>
            </a:r>
            <a:r>
              <a:rPr lang="zh-CN" altLang="en-US" dirty="0"/>
              <a:t>功能范围</a:t>
            </a:r>
            <a:endParaRPr lang="en-US" b="0" dirty="0"/>
          </a:p>
        </p:txBody>
      </p:sp>
      <p:sp>
        <p:nvSpPr>
          <p:cNvPr id="4" name="Rectangle 3">
            <a:extLst>
              <a:ext uri="{FF2B5EF4-FFF2-40B4-BE49-F238E27FC236}">
                <a16:creationId xmlns:a16="http://schemas.microsoft.com/office/drawing/2014/main" id="{84E31CCF-A7BB-4EA1-B6ED-5E3F0543CE0A}"/>
              </a:ext>
            </a:extLst>
          </p:cNvPr>
          <p:cNvSpPr>
            <a:spLocks noChangeArrowheads="1"/>
          </p:cNvSpPr>
          <p:nvPr/>
        </p:nvSpPr>
        <p:spPr bwMode="auto">
          <a:xfrm>
            <a:off x="4230589" y="861144"/>
            <a:ext cx="3806825" cy="3959225"/>
          </a:xfrm>
          <a:prstGeom prst="rect">
            <a:avLst/>
          </a:prstGeom>
          <a:noFill/>
          <a:ln w="9525">
            <a:noFill/>
            <a:miter lim="800000"/>
            <a:headEnd/>
            <a:tailEnd/>
          </a:ln>
        </p:spPr>
        <p:txBody>
          <a:bodyPr lIns="92075" tIns="46038" rIns="92075" bIns="46038"/>
          <a:lstStyle/>
          <a:p>
            <a:pPr marL="342900" indent="-342900">
              <a:spcBef>
                <a:spcPct val="20000"/>
              </a:spcBef>
              <a:buClr>
                <a:schemeClr val="tx1"/>
              </a:buClr>
              <a:buSzPct val="150000"/>
              <a:defRPr/>
            </a:pPr>
            <a:r>
              <a:rPr lang="zh-CN" altLang="en-US" dirty="0">
                <a:latin typeface="方正楷体简体" pitchFamily="2" charset="-122"/>
                <a:ea typeface="楷体_GB2312" pitchFamily="49" charset="-122"/>
              </a:rPr>
              <a:t>  </a:t>
            </a:r>
            <a:r>
              <a:rPr lang="zh-CN" altLang="en-US" b="1" dirty="0">
                <a:latin typeface="方正楷体简体" pitchFamily="2" charset="-122"/>
                <a:ea typeface="楷体_GB2312" pitchFamily="49" charset="-122"/>
              </a:rPr>
              <a:t>功能范围</a:t>
            </a:r>
            <a:endParaRPr lang="en-US" altLang="zh-CN" b="1" dirty="0">
              <a:latin typeface="方正楷体简体" pitchFamily="2" charset="-122"/>
              <a:ea typeface="楷体_GB2312" pitchFamily="49" charset="-122"/>
            </a:endParaRPr>
          </a:p>
          <a:p>
            <a:pPr marL="342900" indent="-342900">
              <a:spcBef>
                <a:spcPct val="20000"/>
              </a:spcBef>
              <a:buClr>
                <a:schemeClr val="tx1"/>
              </a:buClr>
              <a:buSzPct val="150000"/>
              <a:defRPr/>
            </a:pPr>
            <a:endParaRPr lang="zh-CN" altLang="en-US" dirty="0">
              <a:solidFill>
                <a:srgbClr val="3333CC"/>
              </a:solidFill>
              <a:latin typeface="方正楷体简体" pitchFamily="2" charset="-122"/>
              <a:ea typeface="楷体_GB2312" pitchFamily="49" charset="-122"/>
            </a:endParaRPr>
          </a:p>
          <a:p>
            <a:pPr marL="742950" lvl="1" indent="-285750">
              <a:spcBef>
                <a:spcPct val="20000"/>
              </a:spcBef>
              <a:buFontTx/>
              <a:buChar char="–"/>
              <a:defRPr/>
            </a:pPr>
            <a:r>
              <a:rPr lang="zh-CN" altLang="en-US" sz="1600" dirty="0">
                <a:solidFill>
                  <a:srgbClr val="3333CC"/>
                </a:solidFill>
                <a:latin typeface="方正楷体简体" pitchFamily="2" charset="-122"/>
                <a:ea typeface="楷体_GB2312" pitchFamily="49" charset="-122"/>
              </a:rPr>
              <a:t>成本中心性质区分</a:t>
            </a:r>
          </a:p>
          <a:p>
            <a:pPr marL="742950" lvl="1" indent="-285750">
              <a:spcBef>
                <a:spcPct val="20000"/>
              </a:spcBef>
              <a:buFontTx/>
              <a:buChar char="–"/>
              <a:defRPr/>
            </a:pPr>
            <a:r>
              <a:rPr lang="zh-CN" altLang="en-US" sz="1600" dirty="0">
                <a:solidFill>
                  <a:srgbClr val="3333CC"/>
                </a:solidFill>
                <a:latin typeface="方正楷体简体" pitchFamily="2" charset="-122"/>
                <a:ea typeface="楷体_GB2312" pitchFamily="49" charset="-122"/>
              </a:rPr>
              <a:t>财务费用记帐，科目单一，便于统记分析。</a:t>
            </a:r>
            <a:endParaRPr lang="en-US" altLang="zh-CN" sz="1600" dirty="0">
              <a:solidFill>
                <a:srgbClr val="3333CC"/>
              </a:solidFill>
              <a:latin typeface="方正楷体简体" pitchFamily="2" charset="-122"/>
              <a:ea typeface="楷体_GB2312" pitchFamily="49" charset="-122"/>
            </a:endParaRPr>
          </a:p>
          <a:p>
            <a:pPr lvl="1">
              <a:spcBef>
                <a:spcPct val="20000"/>
              </a:spcBef>
              <a:defRPr/>
            </a:pPr>
            <a:endParaRPr lang="en-US" altLang="zh-CN" sz="1600" dirty="0">
              <a:solidFill>
                <a:srgbClr val="3333CC"/>
              </a:solidFill>
              <a:latin typeface="方正楷体简体" pitchFamily="2" charset="-122"/>
              <a:ea typeface="楷体_GB2312" pitchFamily="49" charset="-122"/>
            </a:endParaRPr>
          </a:p>
          <a:p>
            <a:pPr lvl="1">
              <a:spcBef>
                <a:spcPct val="20000"/>
              </a:spcBef>
              <a:defRPr/>
            </a:pPr>
            <a:r>
              <a:rPr lang="zh-CN" altLang="en-US" sz="1600" dirty="0">
                <a:solidFill>
                  <a:srgbClr val="3333CC"/>
                </a:solidFill>
                <a:latin typeface="方正楷体简体" pitchFamily="2" charset="-122"/>
                <a:ea typeface="楷体_GB2312" pitchFamily="49" charset="-122"/>
              </a:rPr>
              <a:t>如：科目</a:t>
            </a:r>
            <a:r>
              <a:rPr lang="en-US" altLang="zh-CN" sz="1600" dirty="0">
                <a:solidFill>
                  <a:srgbClr val="3333CC"/>
                </a:solidFill>
                <a:latin typeface="方正楷体简体" pitchFamily="2" charset="-122"/>
                <a:ea typeface="楷体_GB2312" pitchFamily="49" charset="-122"/>
              </a:rPr>
              <a:t>+</a:t>
            </a:r>
            <a:r>
              <a:rPr lang="zh-CN" altLang="en-US" sz="1600" dirty="0">
                <a:solidFill>
                  <a:srgbClr val="3333CC"/>
                </a:solidFill>
                <a:latin typeface="方正楷体简体" pitchFamily="2" charset="-122"/>
                <a:ea typeface="楷体_GB2312" pitchFamily="49" charset="-122"/>
              </a:rPr>
              <a:t>成本中心＝管理费用</a:t>
            </a:r>
            <a:r>
              <a:rPr lang="en-US" altLang="zh-CN" sz="1600" dirty="0">
                <a:solidFill>
                  <a:srgbClr val="3333CC"/>
                </a:solidFill>
                <a:latin typeface="方正楷体简体" pitchFamily="2" charset="-122"/>
                <a:ea typeface="楷体_GB2312" pitchFamily="49" charset="-122"/>
              </a:rPr>
              <a:t>/</a:t>
            </a:r>
            <a:r>
              <a:rPr lang="zh-CN" altLang="en-US" sz="1600" dirty="0">
                <a:solidFill>
                  <a:srgbClr val="3333CC"/>
                </a:solidFill>
                <a:latin typeface="方正楷体简体" pitchFamily="2" charset="-122"/>
                <a:ea typeface="楷体_GB2312" pitchFamily="49" charset="-122"/>
              </a:rPr>
              <a:t>制造费用</a:t>
            </a:r>
            <a:r>
              <a:rPr lang="en-US" altLang="zh-CN" sz="1600" dirty="0">
                <a:solidFill>
                  <a:srgbClr val="3333CC"/>
                </a:solidFill>
                <a:latin typeface="方正楷体简体" pitchFamily="2" charset="-122"/>
                <a:ea typeface="楷体_GB2312" pitchFamily="49" charset="-122"/>
              </a:rPr>
              <a:t>/</a:t>
            </a:r>
            <a:r>
              <a:rPr lang="zh-CN" altLang="en-US" sz="1600" dirty="0">
                <a:solidFill>
                  <a:srgbClr val="3333CC"/>
                </a:solidFill>
                <a:latin typeface="方正楷体简体" pitchFamily="2" charset="-122"/>
                <a:ea typeface="楷体_GB2312" pitchFamily="49" charset="-122"/>
              </a:rPr>
              <a:t>研发费用</a:t>
            </a:r>
            <a:r>
              <a:rPr lang="en-US" altLang="zh-CN" sz="1600" dirty="0">
                <a:solidFill>
                  <a:srgbClr val="3333CC"/>
                </a:solidFill>
                <a:latin typeface="方正楷体简体" pitchFamily="2" charset="-122"/>
                <a:ea typeface="楷体_GB2312" pitchFamily="49" charset="-122"/>
              </a:rPr>
              <a:t>/</a:t>
            </a:r>
            <a:r>
              <a:rPr lang="zh-CN" altLang="en-US" sz="1600" dirty="0">
                <a:solidFill>
                  <a:srgbClr val="3333CC"/>
                </a:solidFill>
                <a:latin typeface="方正楷体简体" pitchFamily="2" charset="-122"/>
                <a:ea typeface="楷体_GB2312" pitchFamily="49" charset="-122"/>
              </a:rPr>
              <a:t>销售费用－费用明细。</a:t>
            </a:r>
            <a:endParaRPr lang="en-US" altLang="zh-CN" sz="1600" dirty="0">
              <a:solidFill>
                <a:srgbClr val="3333CC"/>
              </a:solidFill>
              <a:latin typeface="方正楷体简体" pitchFamily="2" charset="-122"/>
              <a:ea typeface="楷体_GB2312" pitchFamily="49" charset="-122"/>
            </a:endParaRPr>
          </a:p>
          <a:p>
            <a:pPr lvl="1">
              <a:spcBef>
                <a:spcPct val="20000"/>
              </a:spcBef>
              <a:defRPr/>
            </a:pPr>
            <a:r>
              <a:rPr lang="en-US" altLang="zh-CN" sz="1600" dirty="0">
                <a:solidFill>
                  <a:srgbClr val="3333CC"/>
                </a:solidFill>
                <a:latin typeface="方正楷体简体" pitchFamily="2" charset="-122"/>
                <a:ea typeface="楷体_GB2312" pitchFamily="49" charset="-122"/>
              </a:rPr>
              <a:t>   66010101  </a:t>
            </a:r>
            <a:r>
              <a:rPr lang="zh-CN" altLang="en-US" sz="1600" dirty="0">
                <a:solidFill>
                  <a:srgbClr val="3333CC"/>
                </a:solidFill>
                <a:latin typeface="方正楷体简体" pitchFamily="2" charset="-122"/>
                <a:ea typeface="楷体_GB2312" pitchFamily="49" charset="-122"/>
              </a:rPr>
              <a:t>办公费用</a:t>
            </a:r>
            <a:endParaRPr lang="en-US" altLang="zh-CN" sz="1600" dirty="0">
              <a:solidFill>
                <a:srgbClr val="3333CC"/>
              </a:solidFill>
              <a:latin typeface="方正楷体简体" pitchFamily="2" charset="-122"/>
              <a:ea typeface="楷体_GB2312" pitchFamily="49" charset="-122"/>
            </a:endParaRPr>
          </a:p>
          <a:p>
            <a:pPr lvl="1">
              <a:spcBef>
                <a:spcPct val="20000"/>
              </a:spcBef>
              <a:defRPr/>
            </a:pPr>
            <a:r>
              <a:rPr lang="en-US" altLang="zh-CN" sz="1600" dirty="0">
                <a:solidFill>
                  <a:srgbClr val="3333CC"/>
                </a:solidFill>
                <a:latin typeface="方正楷体简体" pitchFamily="2" charset="-122"/>
                <a:ea typeface="楷体_GB2312" pitchFamily="49" charset="-122"/>
              </a:rPr>
              <a:t>   </a:t>
            </a:r>
            <a:r>
              <a:rPr lang="zh-CN" altLang="en-US" sz="1600" dirty="0">
                <a:solidFill>
                  <a:srgbClr val="3333CC"/>
                </a:solidFill>
                <a:latin typeface="方正楷体简体" pitchFamily="2" charset="-122"/>
                <a:ea typeface="楷体_GB2312" pitchFamily="49" charset="-122"/>
              </a:rPr>
              <a:t>发生在不同部门，则归属于不同的费用性质。</a:t>
            </a:r>
          </a:p>
        </p:txBody>
      </p:sp>
      <p:sp>
        <p:nvSpPr>
          <p:cNvPr id="5" name="AutoShape 4">
            <a:extLst>
              <a:ext uri="{FF2B5EF4-FFF2-40B4-BE49-F238E27FC236}">
                <a16:creationId xmlns:a16="http://schemas.microsoft.com/office/drawing/2014/main" id="{9EE5D3E6-1A4A-4038-AD19-FB15135F2CB8}"/>
              </a:ext>
            </a:extLst>
          </p:cNvPr>
          <p:cNvSpPr>
            <a:spLocks noChangeArrowheads="1"/>
          </p:cNvSpPr>
          <p:nvPr/>
        </p:nvSpPr>
        <p:spPr bwMode="auto">
          <a:xfrm>
            <a:off x="3986808" y="891952"/>
            <a:ext cx="381000" cy="304800"/>
          </a:xfrm>
          <a:prstGeom prst="star4">
            <a:avLst>
              <a:gd name="adj" fmla="val 12500"/>
            </a:avLst>
          </a:prstGeom>
          <a:solidFill>
            <a:srgbClr val="FF9900"/>
          </a:solidFill>
          <a:ln w="9525">
            <a:solidFill>
              <a:schemeClr val="tx1"/>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pic>
        <p:nvPicPr>
          <p:cNvPr id="6" name="Picture 2">
            <a:extLst>
              <a:ext uri="{FF2B5EF4-FFF2-40B4-BE49-F238E27FC236}">
                <a16:creationId xmlns:a16="http://schemas.microsoft.com/office/drawing/2014/main" id="{B65F86E4-2C5C-48A5-82FA-22DE494063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1226" y="932582"/>
            <a:ext cx="3600450" cy="3152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7" name="表格 6">
            <a:extLst>
              <a:ext uri="{FF2B5EF4-FFF2-40B4-BE49-F238E27FC236}">
                <a16:creationId xmlns:a16="http://schemas.microsoft.com/office/drawing/2014/main" id="{3CDFFEF3-63B8-404E-B273-782546FFCF7C}"/>
              </a:ext>
            </a:extLst>
          </p:cNvPr>
          <p:cNvGraphicFramePr>
            <a:graphicFrameLocks noGrp="1"/>
          </p:cNvGraphicFramePr>
          <p:nvPr>
            <p:extLst>
              <p:ext uri="{D42A27DB-BD31-4B8C-83A1-F6EECF244321}">
                <p14:modId xmlns:p14="http://schemas.microsoft.com/office/powerpoint/2010/main" val="908344464"/>
              </p:ext>
            </p:extLst>
          </p:nvPr>
        </p:nvGraphicFramePr>
        <p:xfrm>
          <a:off x="5432326" y="4388569"/>
          <a:ext cx="5689600" cy="2136775"/>
        </p:xfrm>
        <a:graphic>
          <a:graphicData uri="http://schemas.openxmlformats.org/drawingml/2006/table">
            <a:tbl>
              <a:tblPr>
                <a:tableStyleId>{5C22544A-7EE6-4342-B048-85BDC9FD1C3A}</a:tableStyleId>
              </a:tblPr>
              <a:tblGrid>
                <a:gridCol w="820524">
                  <a:extLst>
                    <a:ext uri="{9D8B030D-6E8A-4147-A177-3AD203B41FA5}">
                      <a16:colId xmlns:a16="http://schemas.microsoft.com/office/drawing/2014/main" val="20000"/>
                    </a:ext>
                  </a:extLst>
                </a:gridCol>
                <a:gridCol w="1268949">
                  <a:extLst>
                    <a:ext uri="{9D8B030D-6E8A-4147-A177-3AD203B41FA5}">
                      <a16:colId xmlns:a16="http://schemas.microsoft.com/office/drawing/2014/main" val="20001"/>
                    </a:ext>
                  </a:extLst>
                </a:gridCol>
                <a:gridCol w="1475670">
                  <a:extLst>
                    <a:ext uri="{9D8B030D-6E8A-4147-A177-3AD203B41FA5}">
                      <a16:colId xmlns:a16="http://schemas.microsoft.com/office/drawing/2014/main" val="20002"/>
                    </a:ext>
                  </a:extLst>
                </a:gridCol>
                <a:gridCol w="2124457">
                  <a:extLst>
                    <a:ext uri="{9D8B030D-6E8A-4147-A177-3AD203B41FA5}">
                      <a16:colId xmlns:a16="http://schemas.microsoft.com/office/drawing/2014/main" val="20003"/>
                    </a:ext>
                  </a:extLst>
                </a:gridCol>
              </a:tblGrid>
              <a:tr h="192519">
                <a:tc gridSpan="2">
                  <a:txBody>
                    <a:bodyPr/>
                    <a:lstStyle/>
                    <a:p>
                      <a:pPr algn="ctr" fontAlgn="b"/>
                      <a:r>
                        <a:rPr lang="en-US" sz="1200" u="none" strike="noStrike" dirty="0">
                          <a:effectLst/>
                        </a:rPr>
                        <a:t>SAP</a:t>
                      </a:r>
                      <a:r>
                        <a:rPr lang="zh-CN" altLang="en-US" sz="1200" u="none" strike="noStrike" dirty="0">
                          <a:effectLst/>
                        </a:rPr>
                        <a:t>记帐</a:t>
                      </a:r>
                      <a:endParaRPr lang="zh-CN" altLang="en-US" sz="1200" b="1" i="0" u="none" strike="noStrike" dirty="0">
                        <a:solidFill>
                          <a:srgbClr val="000000"/>
                        </a:solidFill>
                        <a:effectLst/>
                        <a:latin typeface="宋体"/>
                      </a:endParaRPr>
                    </a:p>
                  </a:txBody>
                  <a:tcPr marL="9525" marR="9525" marT="9531" marB="0" anchor="b"/>
                </a:tc>
                <a:tc hMerge="1">
                  <a:txBody>
                    <a:bodyPr/>
                    <a:lstStyle/>
                    <a:p>
                      <a:endParaRPr lang="zh-CN" altLang="en-US"/>
                    </a:p>
                  </a:txBody>
                  <a:tcPr/>
                </a:tc>
                <a:tc rowSpan="2">
                  <a:txBody>
                    <a:bodyPr/>
                    <a:lstStyle/>
                    <a:p>
                      <a:pPr algn="ctr" fontAlgn="ctr"/>
                      <a:r>
                        <a:rPr lang="zh-CN" altLang="en-US" sz="1200" u="none" strike="noStrike" dirty="0">
                          <a:effectLst/>
                        </a:rPr>
                        <a:t>国内财务记帐</a:t>
                      </a:r>
                      <a:endParaRPr lang="zh-CN" altLang="en-US" sz="1200" b="1" i="0" u="none" strike="noStrike" dirty="0">
                        <a:solidFill>
                          <a:srgbClr val="000000"/>
                        </a:solidFill>
                        <a:effectLst/>
                        <a:latin typeface="宋体"/>
                      </a:endParaRPr>
                    </a:p>
                  </a:txBody>
                  <a:tcPr marL="9525" marR="9525" marT="9531" marB="0" anchor="ctr"/>
                </a:tc>
                <a:tc rowSpan="2">
                  <a:txBody>
                    <a:bodyPr/>
                    <a:lstStyle/>
                    <a:p>
                      <a:pPr algn="ctr" fontAlgn="ctr"/>
                      <a:r>
                        <a:rPr lang="zh-CN" altLang="en-US" sz="1200" u="none" strike="noStrike" dirty="0">
                          <a:effectLst/>
                        </a:rPr>
                        <a:t>好处</a:t>
                      </a:r>
                      <a:endParaRPr lang="zh-CN" altLang="en-US" sz="1200" b="1" i="0" u="none" strike="noStrike" dirty="0">
                        <a:solidFill>
                          <a:srgbClr val="000000"/>
                        </a:solidFill>
                        <a:effectLst/>
                        <a:latin typeface="宋体"/>
                      </a:endParaRPr>
                    </a:p>
                  </a:txBody>
                  <a:tcPr marL="9525" marR="9525" marT="9531" marB="0" anchor="ctr"/>
                </a:tc>
                <a:extLst>
                  <a:ext uri="{0D108BD9-81ED-4DB2-BD59-A6C34878D82A}">
                    <a16:rowId xmlns:a16="http://schemas.microsoft.com/office/drawing/2014/main" val="10000"/>
                  </a:ext>
                </a:extLst>
              </a:tr>
              <a:tr h="486064">
                <a:tc>
                  <a:txBody>
                    <a:bodyPr/>
                    <a:lstStyle/>
                    <a:p>
                      <a:pPr algn="l" fontAlgn="b"/>
                      <a:r>
                        <a:rPr lang="zh-CN" altLang="en-US" sz="1200" u="none" strike="noStrike">
                          <a:effectLst/>
                        </a:rPr>
                        <a:t>费用科目</a:t>
                      </a:r>
                      <a:endParaRPr lang="zh-CN" altLang="en-US" sz="1200" b="1" i="0" u="none" strike="noStrike">
                        <a:solidFill>
                          <a:srgbClr val="000000"/>
                        </a:solidFill>
                        <a:effectLst/>
                        <a:latin typeface="宋体"/>
                      </a:endParaRPr>
                    </a:p>
                  </a:txBody>
                  <a:tcPr marL="9525" marR="9525" marT="9531" marB="0" anchor="b"/>
                </a:tc>
                <a:tc>
                  <a:txBody>
                    <a:bodyPr/>
                    <a:lstStyle/>
                    <a:p>
                      <a:pPr algn="l" fontAlgn="b"/>
                      <a:r>
                        <a:rPr lang="zh-CN" altLang="en-US" sz="1200" u="none" strike="noStrike">
                          <a:effectLst/>
                        </a:rPr>
                        <a:t>部门（成本中心）</a:t>
                      </a:r>
                      <a:endParaRPr lang="zh-CN" altLang="en-US" sz="1200" b="1" i="0" u="none" strike="noStrike">
                        <a:solidFill>
                          <a:srgbClr val="000000"/>
                        </a:solidFill>
                        <a:effectLst/>
                        <a:latin typeface="宋体"/>
                      </a:endParaRPr>
                    </a:p>
                  </a:txBody>
                  <a:tcPr marL="9525" marR="9525" marT="9531" marB="0" anchor="b"/>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1"/>
                  </a:ext>
                </a:extLst>
              </a:tr>
              <a:tr h="486064">
                <a:tc>
                  <a:txBody>
                    <a:bodyPr/>
                    <a:lstStyle/>
                    <a:p>
                      <a:pPr algn="l" fontAlgn="b"/>
                      <a:r>
                        <a:rPr lang="zh-CN" altLang="en-US" sz="1200" u="none" strike="noStrike">
                          <a:effectLst/>
                        </a:rPr>
                        <a:t>办公费用</a:t>
                      </a:r>
                      <a:endParaRPr lang="zh-CN" altLang="en-US" sz="1200" b="0" i="0" u="none" strike="noStrike">
                        <a:solidFill>
                          <a:srgbClr val="000000"/>
                        </a:solidFill>
                        <a:effectLst/>
                        <a:latin typeface="宋体"/>
                      </a:endParaRPr>
                    </a:p>
                  </a:txBody>
                  <a:tcPr marL="9525" marR="9525" marT="9531" marB="0" anchor="b"/>
                </a:tc>
                <a:tc>
                  <a:txBody>
                    <a:bodyPr/>
                    <a:lstStyle/>
                    <a:p>
                      <a:pPr algn="l" fontAlgn="b"/>
                      <a:r>
                        <a:rPr lang="zh-CN" altLang="en-US" sz="1200" u="none" strike="noStrike">
                          <a:effectLst/>
                        </a:rPr>
                        <a:t>销售一部</a:t>
                      </a:r>
                      <a:endParaRPr lang="zh-CN" altLang="en-US" sz="1200" b="0" i="0" u="none" strike="noStrike">
                        <a:solidFill>
                          <a:srgbClr val="000000"/>
                        </a:solidFill>
                        <a:effectLst/>
                        <a:latin typeface="宋体"/>
                      </a:endParaRPr>
                    </a:p>
                  </a:txBody>
                  <a:tcPr marL="9525" marR="9525" marT="9531" marB="0" anchor="b"/>
                </a:tc>
                <a:tc>
                  <a:txBody>
                    <a:bodyPr/>
                    <a:lstStyle/>
                    <a:p>
                      <a:pPr algn="l" fontAlgn="b"/>
                      <a:r>
                        <a:rPr lang="zh-CN" altLang="en-US" sz="1200" u="none" strike="noStrike" dirty="0">
                          <a:effectLst/>
                        </a:rPr>
                        <a:t>销售费用－办公费用</a:t>
                      </a:r>
                      <a:endParaRPr lang="zh-CN" altLang="en-US" sz="1200" b="0" i="0" u="none" strike="noStrike" dirty="0">
                        <a:solidFill>
                          <a:srgbClr val="000000"/>
                        </a:solidFill>
                        <a:effectLst/>
                        <a:latin typeface="宋体"/>
                      </a:endParaRPr>
                    </a:p>
                  </a:txBody>
                  <a:tcPr marL="9525" marR="9525" marT="9531" marB="0" anchor="b"/>
                </a:tc>
                <a:tc rowSpan="3">
                  <a:txBody>
                    <a:bodyPr/>
                    <a:lstStyle/>
                    <a:p>
                      <a:pPr algn="ctr" fontAlgn="ctr"/>
                      <a:r>
                        <a:rPr lang="zh-CN" altLang="en-US" sz="1200" u="none" strike="noStrike">
                          <a:effectLst/>
                        </a:rPr>
                        <a:t>同一费用明细科目，维度统一，便于统计分析。可以按费用性质统计，也可以按费用明细统计。</a:t>
                      </a:r>
                      <a:endParaRPr lang="zh-CN" altLang="en-US" sz="1200" b="0" i="0" u="none" strike="noStrike">
                        <a:solidFill>
                          <a:srgbClr val="000000"/>
                        </a:solidFill>
                        <a:effectLst/>
                        <a:latin typeface="宋体"/>
                      </a:endParaRPr>
                    </a:p>
                  </a:txBody>
                  <a:tcPr marL="9525" marR="9525" marT="9531" marB="0" anchor="ctr"/>
                </a:tc>
                <a:extLst>
                  <a:ext uri="{0D108BD9-81ED-4DB2-BD59-A6C34878D82A}">
                    <a16:rowId xmlns:a16="http://schemas.microsoft.com/office/drawing/2014/main" val="10002"/>
                  </a:ext>
                </a:extLst>
              </a:tr>
              <a:tr h="486064">
                <a:tc>
                  <a:txBody>
                    <a:bodyPr/>
                    <a:lstStyle/>
                    <a:p>
                      <a:pPr algn="l" fontAlgn="b"/>
                      <a:r>
                        <a:rPr lang="zh-CN" altLang="en-US" sz="1200" u="none" strike="noStrike">
                          <a:effectLst/>
                        </a:rPr>
                        <a:t>办公费用</a:t>
                      </a:r>
                      <a:endParaRPr lang="zh-CN" altLang="en-US" sz="1200" b="0" i="0" u="none" strike="noStrike">
                        <a:solidFill>
                          <a:srgbClr val="000000"/>
                        </a:solidFill>
                        <a:effectLst/>
                        <a:latin typeface="宋体"/>
                      </a:endParaRPr>
                    </a:p>
                  </a:txBody>
                  <a:tcPr marL="9525" marR="9525" marT="9531" marB="0" anchor="b"/>
                </a:tc>
                <a:tc>
                  <a:txBody>
                    <a:bodyPr/>
                    <a:lstStyle/>
                    <a:p>
                      <a:pPr algn="l" fontAlgn="b"/>
                      <a:r>
                        <a:rPr lang="zh-CN" altLang="en-US" sz="1200" u="none" strike="noStrike">
                          <a:effectLst/>
                        </a:rPr>
                        <a:t>财务部</a:t>
                      </a:r>
                      <a:endParaRPr lang="zh-CN" altLang="en-US" sz="1200" b="0" i="0" u="none" strike="noStrike">
                        <a:solidFill>
                          <a:srgbClr val="000000"/>
                        </a:solidFill>
                        <a:effectLst/>
                        <a:latin typeface="宋体"/>
                      </a:endParaRPr>
                    </a:p>
                  </a:txBody>
                  <a:tcPr marL="9525" marR="9525" marT="9531" marB="0" anchor="b"/>
                </a:tc>
                <a:tc>
                  <a:txBody>
                    <a:bodyPr/>
                    <a:lstStyle/>
                    <a:p>
                      <a:pPr algn="l" fontAlgn="b"/>
                      <a:r>
                        <a:rPr lang="zh-CN" altLang="en-US" sz="1200" u="none" strike="noStrike">
                          <a:effectLst/>
                        </a:rPr>
                        <a:t>管理费用－办公费用</a:t>
                      </a:r>
                      <a:endParaRPr lang="zh-CN" altLang="en-US" sz="1200" b="0" i="0" u="none" strike="noStrike">
                        <a:solidFill>
                          <a:srgbClr val="000000"/>
                        </a:solidFill>
                        <a:effectLst/>
                        <a:latin typeface="宋体"/>
                      </a:endParaRPr>
                    </a:p>
                  </a:txBody>
                  <a:tcPr marL="9525" marR="9525" marT="9531" marB="0" anchor="b"/>
                </a:tc>
                <a:tc vMerge="1">
                  <a:txBody>
                    <a:bodyPr/>
                    <a:lstStyle/>
                    <a:p>
                      <a:endParaRPr lang="zh-CN" altLang="en-US"/>
                    </a:p>
                  </a:txBody>
                  <a:tcPr/>
                </a:tc>
                <a:extLst>
                  <a:ext uri="{0D108BD9-81ED-4DB2-BD59-A6C34878D82A}">
                    <a16:rowId xmlns:a16="http://schemas.microsoft.com/office/drawing/2014/main" val="10003"/>
                  </a:ext>
                </a:extLst>
              </a:tr>
              <a:tr h="486064">
                <a:tc>
                  <a:txBody>
                    <a:bodyPr/>
                    <a:lstStyle/>
                    <a:p>
                      <a:pPr algn="l" fontAlgn="b"/>
                      <a:r>
                        <a:rPr lang="zh-CN" altLang="en-US" sz="1200" u="none" strike="noStrike">
                          <a:effectLst/>
                        </a:rPr>
                        <a:t>办公费用</a:t>
                      </a:r>
                      <a:endParaRPr lang="zh-CN" altLang="en-US" sz="1200" b="0" i="0" u="none" strike="noStrike">
                        <a:solidFill>
                          <a:srgbClr val="000000"/>
                        </a:solidFill>
                        <a:effectLst/>
                        <a:latin typeface="宋体"/>
                      </a:endParaRPr>
                    </a:p>
                  </a:txBody>
                  <a:tcPr marL="9525" marR="9525" marT="9531" marB="0" anchor="b"/>
                </a:tc>
                <a:tc>
                  <a:txBody>
                    <a:bodyPr/>
                    <a:lstStyle/>
                    <a:p>
                      <a:pPr algn="l" fontAlgn="b"/>
                      <a:r>
                        <a:rPr lang="zh-CN" altLang="en-US" sz="1200" u="none" strike="noStrike">
                          <a:effectLst/>
                        </a:rPr>
                        <a:t>生产车间</a:t>
                      </a:r>
                      <a:endParaRPr lang="zh-CN" altLang="en-US" sz="1200" b="0" i="0" u="none" strike="noStrike">
                        <a:solidFill>
                          <a:srgbClr val="000000"/>
                        </a:solidFill>
                        <a:effectLst/>
                        <a:latin typeface="宋体"/>
                      </a:endParaRPr>
                    </a:p>
                  </a:txBody>
                  <a:tcPr marL="9525" marR="9525" marT="9531" marB="0" anchor="b"/>
                </a:tc>
                <a:tc>
                  <a:txBody>
                    <a:bodyPr/>
                    <a:lstStyle/>
                    <a:p>
                      <a:pPr algn="l" fontAlgn="b"/>
                      <a:r>
                        <a:rPr lang="zh-CN" altLang="en-US" sz="1200" u="none" strike="noStrike" dirty="0">
                          <a:effectLst/>
                        </a:rPr>
                        <a:t>制造费用－办公费用</a:t>
                      </a:r>
                      <a:endParaRPr lang="zh-CN" altLang="en-US" sz="1200" b="0" i="0" u="none" strike="noStrike" dirty="0">
                        <a:solidFill>
                          <a:srgbClr val="000000"/>
                        </a:solidFill>
                        <a:effectLst/>
                        <a:latin typeface="宋体"/>
                      </a:endParaRPr>
                    </a:p>
                  </a:txBody>
                  <a:tcPr marL="9525" marR="9525" marT="9531" marB="0" anchor="b"/>
                </a:tc>
                <a:tc vMerge="1">
                  <a:txBody>
                    <a:bodyPr/>
                    <a:lstStyle/>
                    <a:p>
                      <a:endParaRPr lang="zh-CN" altLang="en-US"/>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9355799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成本中心会计 </a:t>
            </a:r>
            <a:r>
              <a:rPr lang="en-US" altLang="zh-CN" dirty="0"/>
              <a:t>– </a:t>
            </a:r>
            <a:r>
              <a:rPr lang="zh-CN" altLang="en-US" dirty="0"/>
              <a:t>主要业务</a:t>
            </a:r>
            <a:endParaRPr lang="en-US" b="0" dirty="0"/>
          </a:p>
        </p:txBody>
      </p:sp>
      <p:sp>
        <p:nvSpPr>
          <p:cNvPr id="4" name="Text Box 42">
            <a:extLst>
              <a:ext uri="{FF2B5EF4-FFF2-40B4-BE49-F238E27FC236}">
                <a16:creationId xmlns:a16="http://schemas.microsoft.com/office/drawing/2014/main" id="{54BFB22A-1CFA-44D9-B4EC-1FF4C07D9FA9}"/>
              </a:ext>
            </a:extLst>
          </p:cNvPr>
          <p:cNvSpPr txBox="1">
            <a:spLocks noChangeArrowheads="1"/>
          </p:cNvSpPr>
          <p:nvPr/>
        </p:nvSpPr>
        <p:spPr bwMode="auto">
          <a:xfrm>
            <a:off x="9042077" y="1547813"/>
            <a:ext cx="2022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2400">
                <a:latin typeface="黑体" panose="02010609060101010101" pitchFamily="49" charset="-122"/>
              </a:rPr>
              <a:t>实际成本费用</a:t>
            </a:r>
          </a:p>
        </p:txBody>
      </p:sp>
      <p:sp>
        <p:nvSpPr>
          <p:cNvPr id="5" name="Text Box 43">
            <a:extLst>
              <a:ext uri="{FF2B5EF4-FFF2-40B4-BE49-F238E27FC236}">
                <a16:creationId xmlns:a16="http://schemas.microsoft.com/office/drawing/2014/main" id="{9EFF86AF-D9F3-4057-874A-31BA6C8C85FE}"/>
              </a:ext>
            </a:extLst>
          </p:cNvPr>
          <p:cNvSpPr txBox="1">
            <a:spLocks noChangeArrowheads="1"/>
          </p:cNvSpPr>
          <p:nvPr/>
        </p:nvSpPr>
        <p:spPr bwMode="auto">
          <a:xfrm>
            <a:off x="5425752" y="3833813"/>
            <a:ext cx="2022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2400">
                <a:latin typeface="黑体" panose="02010609060101010101" pitchFamily="49" charset="-122"/>
              </a:rPr>
              <a:t>辅助成本中心</a:t>
            </a:r>
          </a:p>
        </p:txBody>
      </p:sp>
      <p:sp>
        <p:nvSpPr>
          <p:cNvPr id="6" name="Line 44">
            <a:extLst>
              <a:ext uri="{FF2B5EF4-FFF2-40B4-BE49-F238E27FC236}">
                <a16:creationId xmlns:a16="http://schemas.microsoft.com/office/drawing/2014/main" id="{67EAF139-5FEE-4B83-AEF7-2AB67D58A03B}"/>
              </a:ext>
            </a:extLst>
          </p:cNvPr>
          <p:cNvSpPr>
            <a:spLocks noChangeShapeType="1"/>
          </p:cNvSpPr>
          <p:nvPr/>
        </p:nvSpPr>
        <p:spPr bwMode="auto">
          <a:xfrm flipH="1">
            <a:off x="6454452" y="2081213"/>
            <a:ext cx="0" cy="6096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 name="Text Box 45">
            <a:extLst>
              <a:ext uri="{FF2B5EF4-FFF2-40B4-BE49-F238E27FC236}">
                <a16:creationId xmlns:a16="http://schemas.microsoft.com/office/drawing/2014/main" id="{428341D2-8CF2-465D-BA7B-12E88EFA4055}"/>
              </a:ext>
            </a:extLst>
          </p:cNvPr>
          <p:cNvSpPr txBox="1">
            <a:spLocks noChangeArrowheads="1"/>
          </p:cNvSpPr>
          <p:nvPr/>
        </p:nvSpPr>
        <p:spPr bwMode="auto">
          <a:xfrm>
            <a:off x="5730552" y="1528763"/>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2400">
                <a:latin typeface="黑体" panose="02010609060101010101" pitchFamily="49" charset="-122"/>
              </a:rPr>
              <a:t>总帐科目</a:t>
            </a:r>
          </a:p>
        </p:txBody>
      </p:sp>
      <p:sp>
        <p:nvSpPr>
          <p:cNvPr id="8" name="Text Box 46">
            <a:extLst>
              <a:ext uri="{FF2B5EF4-FFF2-40B4-BE49-F238E27FC236}">
                <a16:creationId xmlns:a16="http://schemas.microsoft.com/office/drawing/2014/main" id="{2A65DF2B-2400-4D74-9711-0F10FABCF2D6}"/>
              </a:ext>
            </a:extLst>
          </p:cNvPr>
          <p:cNvSpPr txBox="1">
            <a:spLocks noChangeArrowheads="1"/>
          </p:cNvSpPr>
          <p:nvPr/>
        </p:nvSpPr>
        <p:spPr bwMode="auto">
          <a:xfrm>
            <a:off x="5805165" y="2824163"/>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kumimoji="1" lang="zh-CN" altLang="en-US" sz="2400">
                <a:latin typeface="黑体" panose="02010609060101010101" pitchFamily="49" charset="-122"/>
              </a:rPr>
              <a:t>成本要素</a:t>
            </a:r>
          </a:p>
        </p:txBody>
      </p:sp>
      <p:sp>
        <p:nvSpPr>
          <p:cNvPr id="9" name="Text Box 47">
            <a:extLst>
              <a:ext uri="{FF2B5EF4-FFF2-40B4-BE49-F238E27FC236}">
                <a16:creationId xmlns:a16="http://schemas.microsoft.com/office/drawing/2014/main" id="{29DEEF57-42A3-4193-B5DB-CE51C60B6B72}"/>
              </a:ext>
            </a:extLst>
          </p:cNvPr>
          <p:cNvSpPr txBox="1">
            <a:spLocks noChangeArrowheads="1"/>
          </p:cNvSpPr>
          <p:nvPr/>
        </p:nvSpPr>
        <p:spPr bwMode="auto">
          <a:xfrm>
            <a:off x="3295327" y="1547813"/>
            <a:ext cx="2022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2400">
                <a:latin typeface="黑体" panose="02010609060101010101" pitchFamily="49" charset="-122"/>
              </a:rPr>
              <a:t>计划成本费用</a:t>
            </a:r>
          </a:p>
        </p:txBody>
      </p:sp>
      <p:cxnSp>
        <p:nvCxnSpPr>
          <p:cNvPr id="10" name="AutoShape 48">
            <a:extLst>
              <a:ext uri="{FF2B5EF4-FFF2-40B4-BE49-F238E27FC236}">
                <a16:creationId xmlns:a16="http://schemas.microsoft.com/office/drawing/2014/main" id="{139CBDD6-6BD5-462C-BCA9-37F2F3C31D78}"/>
              </a:ext>
            </a:extLst>
          </p:cNvPr>
          <p:cNvCxnSpPr>
            <a:cxnSpLocks noChangeShapeType="1"/>
          </p:cNvCxnSpPr>
          <p:nvPr/>
        </p:nvCxnSpPr>
        <p:spPr bwMode="auto">
          <a:xfrm>
            <a:off x="4362127" y="2081213"/>
            <a:ext cx="1447800" cy="990600"/>
          </a:xfrm>
          <a:prstGeom prst="bentConnector3">
            <a:avLst>
              <a:gd name="adj1" fmla="val -2083"/>
            </a:avLst>
          </a:prstGeom>
          <a:noFill/>
          <a:ln w="28575">
            <a:solidFill>
              <a:srgbClr val="0000FF"/>
            </a:solidFill>
            <a:miter lim="800000"/>
            <a:headEnd/>
            <a:tailEnd type="triangle" w="med" len="med"/>
          </a:ln>
          <a:extLst>
            <a:ext uri="{909E8E84-426E-40DD-AFC4-6F175D3DCCD1}">
              <a14:hiddenFill xmlns:a14="http://schemas.microsoft.com/office/drawing/2010/main">
                <a:noFill/>
              </a14:hiddenFill>
            </a:ext>
          </a:extLst>
        </p:spPr>
      </p:cxnSp>
      <p:sp>
        <p:nvSpPr>
          <p:cNvPr id="11" name="Line 49">
            <a:extLst>
              <a:ext uri="{FF2B5EF4-FFF2-40B4-BE49-F238E27FC236}">
                <a16:creationId xmlns:a16="http://schemas.microsoft.com/office/drawing/2014/main" id="{A402EF12-87A1-47D9-845B-9EE8708CA22A}"/>
              </a:ext>
            </a:extLst>
          </p:cNvPr>
          <p:cNvSpPr>
            <a:spLocks noChangeShapeType="1"/>
          </p:cNvSpPr>
          <p:nvPr/>
        </p:nvSpPr>
        <p:spPr bwMode="auto">
          <a:xfrm flipH="1">
            <a:off x="7105327" y="1776413"/>
            <a:ext cx="197802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cxnSp>
        <p:nvCxnSpPr>
          <p:cNvPr id="12" name="AutoShape 50">
            <a:extLst>
              <a:ext uri="{FF2B5EF4-FFF2-40B4-BE49-F238E27FC236}">
                <a16:creationId xmlns:a16="http://schemas.microsoft.com/office/drawing/2014/main" id="{78D62365-9E0D-441A-AFD4-88E512ABA3C0}"/>
              </a:ext>
            </a:extLst>
          </p:cNvPr>
          <p:cNvCxnSpPr>
            <a:cxnSpLocks noChangeShapeType="1"/>
            <a:stCxn id="4" idx="2"/>
            <a:endCxn id="8" idx="3"/>
          </p:cNvCxnSpPr>
          <p:nvPr/>
        </p:nvCxnSpPr>
        <p:spPr bwMode="auto">
          <a:xfrm rot="5400000">
            <a:off x="8107834" y="1112044"/>
            <a:ext cx="1047750" cy="2833687"/>
          </a:xfrm>
          <a:prstGeom prst="bentConnector2">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3" name="Line 51">
            <a:extLst>
              <a:ext uri="{FF2B5EF4-FFF2-40B4-BE49-F238E27FC236}">
                <a16:creationId xmlns:a16="http://schemas.microsoft.com/office/drawing/2014/main" id="{B78BE143-A6AD-448C-90EE-FF862F7A912C}"/>
              </a:ext>
            </a:extLst>
          </p:cNvPr>
          <p:cNvSpPr>
            <a:spLocks noChangeShapeType="1"/>
          </p:cNvSpPr>
          <p:nvPr/>
        </p:nvSpPr>
        <p:spPr bwMode="auto">
          <a:xfrm flipH="1">
            <a:off x="6263952" y="3340100"/>
            <a:ext cx="0" cy="53340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 name="Line 52">
            <a:extLst>
              <a:ext uri="{FF2B5EF4-FFF2-40B4-BE49-F238E27FC236}">
                <a16:creationId xmlns:a16="http://schemas.microsoft.com/office/drawing/2014/main" id="{8C62AD3F-A67D-496A-AA6A-DB08D0E3DC60}"/>
              </a:ext>
            </a:extLst>
          </p:cNvPr>
          <p:cNvSpPr>
            <a:spLocks noChangeShapeType="1"/>
          </p:cNvSpPr>
          <p:nvPr/>
        </p:nvSpPr>
        <p:spPr bwMode="auto">
          <a:xfrm>
            <a:off x="6263952" y="4330700"/>
            <a:ext cx="0" cy="725488"/>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 name="Text Box 53">
            <a:extLst>
              <a:ext uri="{FF2B5EF4-FFF2-40B4-BE49-F238E27FC236}">
                <a16:creationId xmlns:a16="http://schemas.microsoft.com/office/drawing/2014/main" id="{0869F0A8-8FA1-4632-85C6-7C35E60114DE}"/>
              </a:ext>
            </a:extLst>
          </p:cNvPr>
          <p:cNvSpPr txBox="1">
            <a:spLocks noChangeArrowheads="1"/>
          </p:cNvSpPr>
          <p:nvPr/>
        </p:nvSpPr>
        <p:spPr bwMode="auto">
          <a:xfrm>
            <a:off x="5917877" y="5073650"/>
            <a:ext cx="1724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2400">
                <a:latin typeface="黑体" panose="02010609060101010101" pitchFamily="49" charset="-122"/>
              </a:rPr>
              <a:t>费用分析表</a:t>
            </a:r>
          </a:p>
        </p:txBody>
      </p:sp>
      <p:sp>
        <p:nvSpPr>
          <p:cNvPr id="16" name="Text Box 54">
            <a:extLst>
              <a:ext uri="{FF2B5EF4-FFF2-40B4-BE49-F238E27FC236}">
                <a16:creationId xmlns:a16="http://schemas.microsoft.com/office/drawing/2014/main" id="{877B2667-BB0C-4CEA-BDD5-9171038D4A3F}"/>
              </a:ext>
            </a:extLst>
          </p:cNvPr>
          <p:cNvSpPr txBox="1">
            <a:spLocks noChangeArrowheads="1"/>
          </p:cNvSpPr>
          <p:nvPr/>
        </p:nvSpPr>
        <p:spPr bwMode="auto">
          <a:xfrm>
            <a:off x="8778552" y="3797300"/>
            <a:ext cx="2022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2400">
                <a:latin typeface="黑体" panose="02010609060101010101" pitchFamily="49" charset="-122"/>
              </a:rPr>
              <a:t>生产成本中心</a:t>
            </a:r>
          </a:p>
        </p:txBody>
      </p:sp>
      <p:sp>
        <p:nvSpPr>
          <p:cNvPr id="17" name="Line 55">
            <a:extLst>
              <a:ext uri="{FF2B5EF4-FFF2-40B4-BE49-F238E27FC236}">
                <a16:creationId xmlns:a16="http://schemas.microsoft.com/office/drawing/2014/main" id="{61C40B8D-24D7-4A48-9A9E-0785F0F7A365}"/>
              </a:ext>
            </a:extLst>
          </p:cNvPr>
          <p:cNvSpPr>
            <a:spLocks noChangeShapeType="1"/>
          </p:cNvSpPr>
          <p:nvPr/>
        </p:nvSpPr>
        <p:spPr bwMode="auto">
          <a:xfrm flipH="1">
            <a:off x="8016552" y="4254500"/>
            <a:ext cx="1828800" cy="99060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 name="Line 56">
            <a:extLst>
              <a:ext uri="{FF2B5EF4-FFF2-40B4-BE49-F238E27FC236}">
                <a16:creationId xmlns:a16="http://schemas.microsoft.com/office/drawing/2014/main" id="{A48EBF0B-EF42-446B-98BF-4D543DD951BA}"/>
              </a:ext>
            </a:extLst>
          </p:cNvPr>
          <p:cNvSpPr>
            <a:spLocks noChangeShapeType="1"/>
          </p:cNvSpPr>
          <p:nvPr/>
        </p:nvSpPr>
        <p:spPr bwMode="auto">
          <a:xfrm>
            <a:off x="7406952" y="4102100"/>
            <a:ext cx="1447800"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 name="Text Box 57">
            <a:extLst>
              <a:ext uri="{FF2B5EF4-FFF2-40B4-BE49-F238E27FC236}">
                <a16:creationId xmlns:a16="http://schemas.microsoft.com/office/drawing/2014/main" id="{3D2C3BCA-6FF0-4986-B34A-C370EE598DB2}"/>
              </a:ext>
            </a:extLst>
          </p:cNvPr>
          <p:cNvSpPr txBox="1">
            <a:spLocks noChangeArrowheads="1"/>
          </p:cNvSpPr>
          <p:nvPr/>
        </p:nvSpPr>
        <p:spPr bwMode="auto">
          <a:xfrm>
            <a:off x="7483152" y="3568700"/>
            <a:ext cx="1208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1600">
                <a:latin typeface="黑体" panose="02010609060101010101" pitchFamily="49" charset="-122"/>
              </a:rPr>
              <a:t>分配、分摊</a:t>
            </a:r>
          </a:p>
        </p:txBody>
      </p:sp>
      <p:sp>
        <p:nvSpPr>
          <p:cNvPr id="20" name="Text Box 58">
            <a:extLst>
              <a:ext uri="{FF2B5EF4-FFF2-40B4-BE49-F238E27FC236}">
                <a16:creationId xmlns:a16="http://schemas.microsoft.com/office/drawing/2014/main" id="{3437CFB0-7145-4ECD-AB7E-F034E95868BA}"/>
              </a:ext>
            </a:extLst>
          </p:cNvPr>
          <p:cNvSpPr txBox="1">
            <a:spLocks noChangeArrowheads="1"/>
          </p:cNvSpPr>
          <p:nvPr/>
        </p:nvSpPr>
        <p:spPr bwMode="auto">
          <a:xfrm>
            <a:off x="7559352" y="4146550"/>
            <a:ext cx="10033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1600">
                <a:latin typeface="黑体" panose="02010609060101010101" pitchFamily="49" charset="-122"/>
              </a:rPr>
              <a:t>作业分配</a:t>
            </a:r>
          </a:p>
        </p:txBody>
      </p:sp>
      <p:sp>
        <p:nvSpPr>
          <p:cNvPr id="21" name="Line 59">
            <a:extLst>
              <a:ext uri="{FF2B5EF4-FFF2-40B4-BE49-F238E27FC236}">
                <a16:creationId xmlns:a16="http://schemas.microsoft.com/office/drawing/2014/main" id="{B787E021-2991-4A1F-81A8-8FCD63AC4609}"/>
              </a:ext>
            </a:extLst>
          </p:cNvPr>
          <p:cNvSpPr>
            <a:spLocks noChangeShapeType="1"/>
          </p:cNvSpPr>
          <p:nvPr/>
        </p:nvSpPr>
        <p:spPr bwMode="auto">
          <a:xfrm flipH="1">
            <a:off x="6644952" y="3340100"/>
            <a:ext cx="0" cy="533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 name="Line 60">
            <a:extLst>
              <a:ext uri="{FF2B5EF4-FFF2-40B4-BE49-F238E27FC236}">
                <a16:creationId xmlns:a16="http://schemas.microsoft.com/office/drawing/2014/main" id="{1A053ADF-9AEB-4DA2-BE98-A8BFFD89A5FE}"/>
              </a:ext>
            </a:extLst>
          </p:cNvPr>
          <p:cNvSpPr>
            <a:spLocks noChangeShapeType="1"/>
          </p:cNvSpPr>
          <p:nvPr/>
        </p:nvSpPr>
        <p:spPr bwMode="auto">
          <a:xfrm>
            <a:off x="6644952" y="4330700"/>
            <a:ext cx="0" cy="7254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 name="Line 61">
            <a:extLst>
              <a:ext uri="{FF2B5EF4-FFF2-40B4-BE49-F238E27FC236}">
                <a16:creationId xmlns:a16="http://schemas.microsoft.com/office/drawing/2014/main" id="{43C65DAD-B224-4494-97DD-5A856FF54D43}"/>
              </a:ext>
            </a:extLst>
          </p:cNvPr>
          <p:cNvSpPr>
            <a:spLocks noChangeShapeType="1"/>
          </p:cNvSpPr>
          <p:nvPr/>
        </p:nvSpPr>
        <p:spPr bwMode="auto">
          <a:xfrm>
            <a:off x="7406952" y="4025900"/>
            <a:ext cx="1447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 name="Line 62">
            <a:extLst>
              <a:ext uri="{FF2B5EF4-FFF2-40B4-BE49-F238E27FC236}">
                <a16:creationId xmlns:a16="http://schemas.microsoft.com/office/drawing/2014/main" id="{A358D19B-22C7-4869-991E-6E19DDCFFDD2}"/>
              </a:ext>
            </a:extLst>
          </p:cNvPr>
          <p:cNvSpPr>
            <a:spLocks noChangeShapeType="1"/>
          </p:cNvSpPr>
          <p:nvPr/>
        </p:nvSpPr>
        <p:spPr bwMode="auto">
          <a:xfrm flipH="1">
            <a:off x="8092752" y="4330700"/>
            <a:ext cx="1828800" cy="9906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11094420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成本中心会计 </a:t>
            </a:r>
            <a:r>
              <a:rPr lang="en-US" altLang="zh-CN" dirty="0"/>
              <a:t>– </a:t>
            </a:r>
            <a:r>
              <a:rPr lang="zh-CN" altLang="en-US" dirty="0"/>
              <a:t>分配与分摊</a:t>
            </a:r>
            <a:endParaRPr lang="en-US" b="0" dirty="0"/>
          </a:p>
        </p:txBody>
      </p:sp>
      <p:sp>
        <p:nvSpPr>
          <p:cNvPr id="4" name="Line 34">
            <a:extLst>
              <a:ext uri="{FF2B5EF4-FFF2-40B4-BE49-F238E27FC236}">
                <a16:creationId xmlns:a16="http://schemas.microsoft.com/office/drawing/2014/main" id="{D38F4CA2-8ECC-4621-B9E6-08F3643F9A27}"/>
              </a:ext>
            </a:extLst>
          </p:cNvPr>
          <p:cNvSpPr>
            <a:spLocks noChangeAspect="1" noChangeShapeType="1"/>
          </p:cNvSpPr>
          <p:nvPr/>
        </p:nvSpPr>
        <p:spPr bwMode="auto">
          <a:xfrm flipH="1">
            <a:off x="7518449" y="2394744"/>
            <a:ext cx="2025650" cy="874712"/>
          </a:xfrm>
          <a:prstGeom prst="line">
            <a:avLst/>
          </a:prstGeom>
          <a:noFill/>
          <a:ln w="2540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Freeform 35">
            <a:extLst>
              <a:ext uri="{FF2B5EF4-FFF2-40B4-BE49-F238E27FC236}">
                <a16:creationId xmlns:a16="http://schemas.microsoft.com/office/drawing/2014/main" id="{2D87BC57-42F4-4A90-A196-31B42523405C}"/>
              </a:ext>
            </a:extLst>
          </p:cNvPr>
          <p:cNvSpPr>
            <a:spLocks noChangeAspect="1"/>
          </p:cNvSpPr>
          <p:nvPr/>
        </p:nvSpPr>
        <p:spPr bwMode="auto">
          <a:xfrm>
            <a:off x="5178474" y="4256881"/>
            <a:ext cx="4721225" cy="428625"/>
          </a:xfrm>
          <a:custGeom>
            <a:avLst/>
            <a:gdLst>
              <a:gd name="T0" fmla="*/ 0 w 3481"/>
              <a:gd name="T1" fmla="*/ 2147483646 h 316"/>
              <a:gd name="T2" fmla="*/ 0 w 3481"/>
              <a:gd name="T3" fmla="*/ 0 h 316"/>
              <a:gd name="T4" fmla="*/ 2147483646 w 3481"/>
              <a:gd name="T5" fmla="*/ 0 h 316"/>
              <a:gd name="T6" fmla="*/ 2147483646 w 3481"/>
              <a:gd name="T7" fmla="*/ 2147483646 h 316"/>
              <a:gd name="T8" fmla="*/ 0 60000 65536"/>
              <a:gd name="T9" fmla="*/ 0 60000 65536"/>
              <a:gd name="T10" fmla="*/ 0 60000 65536"/>
              <a:gd name="T11" fmla="*/ 0 60000 65536"/>
              <a:gd name="T12" fmla="*/ 0 w 3481"/>
              <a:gd name="T13" fmla="*/ 0 h 316"/>
              <a:gd name="T14" fmla="*/ 3481 w 3481"/>
              <a:gd name="T15" fmla="*/ 316 h 316"/>
            </a:gdLst>
            <a:ahLst/>
            <a:cxnLst>
              <a:cxn ang="T8">
                <a:pos x="T0" y="T1"/>
              </a:cxn>
              <a:cxn ang="T9">
                <a:pos x="T2" y="T3"/>
              </a:cxn>
              <a:cxn ang="T10">
                <a:pos x="T4" y="T5"/>
              </a:cxn>
              <a:cxn ang="T11">
                <a:pos x="T6" y="T7"/>
              </a:cxn>
            </a:cxnLst>
            <a:rect l="T12" t="T13" r="T14" b="T15"/>
            <a:pathLst>
              <a:path w="3481" h="316">
                <a:moveTo>
                  <a:pt x="0" y="315"/>
                </a:moveTo>
                <a:lnTo>
                  <a:pt x="0" y="0"/>
                </a:lnTo>
                <a:lnTo>
                  <a:pt x="3480" y="0"/>
                </a:lnTo>
                <a:lnTo>
                  <a:pt x="3480" y="300"/>
                </a:lnTo>
              </a:path>
            </a:pathLst>
          </a:custGeom>
          <a:noFill/>
          <a:ln w="25400" cap="rnd">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 name="Line 36">
            <a:extLst>
              <a:ext uri="{FF2B5EF4-FFF2-40B4-BE49-F238E27FC236}">
                <a16:creationId xmlns:a16="http://schemas.microsoft.com/office/drawing/2014/main" id="{0D277B3A-8DB6-49D1-BB4C-330A92DCE74D}"/>
              </a:ext>
            </a:extLst>
          </p:cNvPr>
          <p:cNvSpPr>
            <a:spLocks noChangeAspect="1" noChangeShapeType="1"/>
          </p:cNvSpPr>
          <p:nvPr/>
        </p:nvSpPr>
        <p:spPr bwMode="auto">
          <a:xfrm>
            <a:off x="7550199" y="4094956"/>
            <a:ext cx="0" cy="641350"/>
          </a:xfrm>
          <a:prstGeom prst="line">
            <a:avLst/>
          </a:prstGeom>
          <a:noFill/>
          <a:ln w="2540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Rectangle 37">
            <a:extLst>
              <a:ext uri="{FF2B5EF4-FFF2-40B4-BE49-F238E27FC236}">
                <a16:creationId xmlns:a16="http://schemas.microsoft.com/office/drawing/2014/main" id="{015B961D-BF67-475B-A9F1-999B2D744427}"/>
              </a:ext>
            </a:extLst>
          </p:cNvPr>
          <p:cNvSpPr>
            <a:spLocks noChangeAspect="1" noChangeArrowheads="1"/>
          </p:cNvSpPr>
          <p:nvPr/>
        </p:nvSpPr>
        <p:spPr bwMode="auto">
          <a:xfrm>
            <a:off x="8155036" y="1570831"/>
            <a:ext cx="2608263" cy="860425"/>
          </a:xfrm>
          <a:prstGeom prst="rect">
            <a:avLst/>
          </a:prstGeom>
          <a:solidFill>
            <a:srgbClr val="A2C1FE"/>
          </a:solidFill>
          <a:ln>
            <a:noFill/>
          </a:ln>
          <a:effectLst>
            <a:prstShdw prst="shdw17" dist="17961" dir="2700000">
              <a:srgbClr val="617498"/>
            </a:prstShdw>
          </a:effectLst>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8" name="AutoShape 38">
            <a:extLst>
              <a:ext uri="{FF2B5EF4-FFF2-40B4-BE49-F238E27FC236}">
                <a16:creationId xmlns:a16="http://schemas.microsoft.com/office/drawing/2014/main" id="{37FE3F27-F871-4B86-9B43-1621A678E458}"/>
              </a:ext>
            </a:extLst>
          </p:cNvPr>
          <p:cNvSpPr>
            <a:spLocks noChangeAspect="1" noChangeArrowheads="1"/>
          </p:cNvSpPr>
          <p:nvPr/>
        </p:nvSpPr>
        <p:spPr bwMode="auto">
          <a:xfrm>
            <a:off x="6213524" y="3240881"/>
            <a:ext cx="2674937" cy="835025"/>
          </a:xfrm>
          <a:prstGeom prst="octagon">
            <a:avLst>
              <a:gd name="adj" fmla="val 29282"/>
            </a:avLst>
          </a:prstGeom>
          <a:solidFill>
            <a:srgbClr val="FDA4B5"/>
          </a:solidFill>
          <a:ln>
            <a:noFill/>
          </a:ln>
          <a:effectLst>
            <a:prstShdw prst="shdw17" dist="17961" dir="2700000">
              <a:srgbClr val="98626D"/>
            </a:prstShdw>
          </a:effectLst>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de-DE" sz="1800">
                <a:latin typeface="Arial" panose="020B0604020202020204" pitchFamily="34" charset="0"/>
              </a:rPr>
              <a:t>分配规则</a:t>
            </a:r>
            <a:r>
              <a:rPr lang="de-DE" altLang="zh-CN" sz="1800">
                <a:latin typeface="Arial" panose="020B0604020202020204" pitchFamily="34" charset="0"/>
              </a:rPr>
              <a:t>:</a:t>
            </a:r>
          </a:p>
          <a:p>
            <a:pPr algn="ctr">
              <a:spcBef>
                <a:spcPct val="0"/>
              </a:spcBef>
              <a:buClrTx/>
              <a:buFontTx/>
              <a:buNone/>
            </a:pPr>
            <a:r>
              <a:rPr lang="zh-CN" altLang="de-DE" sz="1800">
                <a:latin typeface="Arial" panose="020B0604020202020204" pitchFamily="34" charset="0"/>
              </a:rPr>
              <a:t>固定百分比</a:t>
            </a:r>
            <a:endParaRPr lang="de-DE" altLang="zh-CN" sz="1800">
              <a:latin typeface="Arial" panose="020B0604020202020204" pitchFamily="34" charset="0"/>
            </a:endParaRPr>
          </a:p>
        </p:txBody>
      </p:sp>
      <p:sp>
        <p:nvSpPr>
          <p:cNvPr id="9" name="Rectangle 39">
            <a:extLst>
              <a:ext uri="{FF2B5EF4-FFF2-40B4-BE49-F238E27FC236}">
                <a16:creationId xmlns:a16="http://schemas.microsoft.com/office/drawing/2014/main" id="{ACA7379A-0793-4216-84E3-32E91AF3F13F}"/>
              </a:ext>
            </a:extLst>
          </p:cNvPr>
          <p:cNvSpPr>
            <a:spLocks noChangeAspect="1" noChangeArrowheads="1"/>
          </p:cNvSpPr>
          <p:nvPr/>
        </p:nvSpPr>
        <p:spPr bwMode="auto">
          <a:xfrm>
            <a:off x="8155036" y="1586706"/>
            <a:ext cx="2655888"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600" dirty="0">
                <a:latin typeface="Arial" panose="020B0604020202020204" pitchFamily="34" charset="0"/>
              </a:rPr>
              <a:t>成本中心（行政部：</a:t>
            </a:r>
            <a:r>
              <a:rPr lang="en-US" altLang="zh-CN" sz="1600" dirty="0">
                <a:latin typeface="Arial" panose="020B0604020202020204" pitchFamily="34" charset="0"/>
              </a:rPr>
              <a:t>2210</a:t>
            </a:r>
          </a:p>
          <a:p>
            <a:pPr>
              <a:spcBef>
                <a:spcPct val="0"/>
              </a:spcBef>
              <a:buClrTx/>
              <a:buFontTx/>
              <a:buNone/>
            </a:pPr>
            <a:r>
              <a:rPr lang="zh-CN" altLang="en-US" sz="1600" dirty="0">
                <a:latin typeface="Arial" panose="020B0604020202020204" pitchFamily="34" charset="0"/>
              </a:rPr>
              <a:t>电费：</a:t>
            </a:r>
            <a:r>
              <a:rPr lang="en-US" altLang="zh-CN" sz="1600" dirty="0">
                <a:latin typeface="Arial" panose="020B0604020202020204" pitchFamily="34" charset="0"/>
              </a:rPr>
              <a:t>66416100 + 23,000</a:t>
            </a:r>
          </a:p>
          <a:p>
            <a:pPr>
              <a:spcBef>
                <a:spcPct val="0"/>
              </a:spcBef>
              <a:buClrTx/>
              <a:buFontTx/>
              <a:buNone/>
            </a:pPr>
            <a:r>
              <a:rPr lang="zh-CN" altLang="en-US" sz="1600" dirty="0">
                <a:latin typeface="Arial" panose="020B0604020202020204" pitchFamily="34" charset="0"/>
              </a:rPr>
              <a:t>电费：</a:t>
            </a:r>
            <a:r>
              <a:rPr lang="en-US" altLang="zh-CN" sz="1600" dirty="0">
                <a:latin typeface="Arial" panose="020B0604020202020204" pitchFamily="34" charset="0"/>
              </a:rPr>
              <a:t>66416100  - 23,000</a:t>
            </a:r>
          </a:p>
        </p:txBody>
      </p:sp>
      <p:sp>
        <p:nvSpPr>
          <p:cNvPr id="10" name="Rectangle 40">
            <a:extLst>
              <a:ext uri="{FF2B5EF4-FFF2-40B4-BE49-F238E27FC236}">
                <a16:creationId xmlns:a16="http://schemas.microsoft.com/office/drawing/2014/main" id="{D45D7418-A129-4DDD-9E37-A31E9721BBFF}"/>
              </a:ext>
            </a:extLst>
          </p:cNvPr>
          <p:cNvSpPr>
            <a:spLocks noChangeAspect="1" noChangeArrowheads="1"/>
          </p:cNvSpPr>
          <p:nvPr/>
        </p:nvSpPr>
        <p:spPr bwMode="auto">
          <a:xfrm>
            <a:off x="4443461" y="4612481"/>
            <a:ext cx="1768475" cy="1120775"/>
          </a:xfrm>
          <a:prstGeom prst="rect">
            <a:avLst/>
          </a:prstGeom>
          <a:solidFill>
            <a:srgbClr val="C6DEF3"/>
          </a:solidFill>
          <a:ln w="12700">
            <a:solidFill>
              <a:srgbClr val="438E00"/>
            </a:solidFill>
            <a:miter lim="800000"/>
            <a:headEnd/>
            <a:tailEnd/>
          </a:ln>
          <a:effectLst>
            <a:prstShdw prst="shdw17" dist="17961" dir="2700000">
              <a:srgbClr val="285500"/>
            </a:prst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1" name="Rectangle 41">
            <a:extLst>
              <a:ext uri="{FF2B5EF4-FFF2-40B4-BE49-F238E27FC236}">
                <a16:creationId xmlns:a16="http://schemas.microsoft.com/office/drawing/2014/main" id="{BCAD49EA-7939-4003-8532-006F4AC247BE}"/>
              </a:ext>
            </a:extLst>
          </p:cNvPr>
          <p:cNvSpPr>
            <a:spLocks noChangeAspect="1" noChangeArrowheads="1"/>
          </p:cNvSpPr>
          <p:nvPr/>
        </p:nvSpPr>
        <p:spPr bwMode="auto">
          <a:xfrm>
            <a:off x="4491086" y="4669631"/>
            <a:ext cx="1676400" cy="311150"/>
          </a:xfrm>
          <a:prstGeom prst="rect">
            <a:avLst/>
          </a:prstGeom>
          <a:solidFill>
            <a:srgbClr val="FFA27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en-US" sz="1600">
                <a:solidFill>
                  <a:schemeClr val="tx2"/>
                </a:solidFill>
                <a:latin typeface="Arial" panose="020B0604020202020204" pitchFamily="34" charset="0"/>
              </a:rPr>
              <a:t>成本中心</a:t>
            </a:r>
            <a:r>
              <a:rPr lang="en-US" altLang="zh-CN" sz="1600">
                <a:solidFill>
                  <a:schemeClr val="tx2"/>
                </a:solidFill>
                <a:latin typeface="Arial" panose="020B0604020202020204" pitchFamily="34" charset="0"/>
              </a:rPr>
              <a:t>2310</a:t>
            </a:r>
          </a:p>
        </p:txBody>
      </p:sp>
      <p:sp>
        <p:nvSpPr>
          <p:cNvPr id="12" name="Rectangle 42">
            <a:extLst>
              <a:ext uri="{FF2B5EF4-FFF2-40B4-BE49-F238E27FC236}">
                <a16:creationId xmlns:a16="http://schemas.microsoft.com/office/drawing/2014/main" id="{5C43AE5E-D5E4-459D-ABBD-C9D189058E74}"/>
              </a:ext>
            </a:extLst>
          </p:cNvPr>
          <p:cNvSpPr>
            <a:spLocks noChangeAspect="1" noChangeArrowheads="1"/>
          </p:cNvSpPr>
          <p:nvPr/>
        </p:nvSpPr>
        <p:spPr bwMode="auto">
          <a:xfrm>
            <a:off x="6732636" y="4628356"/>
            <a:ext cx="1768475" cy="1104900"/>
          </a:xfrm>
          <a:prstGeom prst="rect">
            <a:avLst/>
          </a:prstGeom>
          <a:solidFill>
            <a:srgbClr val="C6DEF3"/>
          </a:solidFill>
          <a:ln w="12700">
            <a:solidFill>
              <a:srgbClr val="438E00"/>
            </a:solidFill>
            <a:miter lim="800000"/>
            <a:headEnd/>
            <a:tailEnd/>
          </a:ln>
          <a:effectLst>
            <a:prstShdw prst="shdw17" dist="17961" dir="2700000">
              <a:srgbClr val="285500"/>
            </a:prst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3" name="Rectangle 43">
            <a:extLst>
              <a:ext uri="{FF2B5EF4-FFF2-40B4-BE49-F238E27FC236}">
                <a16:creationId xmlns:a16="http://schemas.microsoft.com/office/drawing/2014/main" id="{F952B674-97B6-4FC8-B8EB-338FC8F4A9A0}"/>
              </a:ext>
            </a:extLst>
          </p:cNvPr>
          <p:cNvSpPr>
            <a:spLocks noChangeAspect="1" noChangeArrowheads="1"/>
          </p:cNvSpPr>
          <p:nvPr/>
        </p:nvSpPr>
        <p:spPr bwMode="auto">
          <a:xfrm>
            <a:off x="9083724" y="4585494"/>
            <a:ext cx="1768475" cy="1147762"/>
          </a:xfrm>
          <a:prstGeom prst="rect">
            <a:avLst/>
          </a:prstGeom>
          <a:solidFill>
            <a:srgbClr val="C6DEF3"/>
          </a:solidFill>
          <a:ln w="12700">
            <a:solidFill>
              <a:srgbClr val="438E00"/>
            </a:solidFill>
            <a:miter lim="800000"/>
            <a:headEnd/>
            <a:tailEnd/>
          </a:ln>
          <a:effectLst>
            <a:prstShdw prst="shdw17" dist="17961" dir="2700000">
              <a:srgbClr val="285500"/>
            </a:prst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4" name="Rectangle 44">
            <a:extLst>
              <a:ext uri="{FF2B5EF4-FFF2-40B4-BE49-F238E27FC236}">
                <a16:creationId xmlns:a16="http://schemas.microsoft.com/office/drawing/2014/main" id="{1CD59718-98A6-440D-A758-5EF6E0EF6354}"/>
              </a:ext>
            </a:extLst>
          </p:cNvPr>
          <p:cNvSpPr>
            <a:spLocks noChangeAspect="1" noChangeArrowheads="1"/>
          </p:cNvSpPr>
          <p:nvPr/>
        </p:nvSpPr>
        <p:spPr bwMode="auto">
          <a:xfrm>
            <a:off x="4483358" y="5187156"/>
            <a:ext cx="1706562" cy="365125"/>
          </a:xfrm>
          <a:prstGeom prst="rect">
            <a:avLst/>
          </a:prstGeom>
          <a:solidFill>
            <a:srgbClr val="A2C1FE"/>
          </a:solidFill>
          <a:ln w="12700">
            <a:solidFill>
              <a:srgbClr val="A2C1FE"/>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en-US" altLang="zh-CN" sz="1600" dirty="0">
                <a:latin typeface="Arial" panose="020B0604020202020204" pitchFamily="34" charset="0"/>
              </a:rPr>
              <a:t>66416100+6,900</a:t>
            </a:r>
          </a:p>
        </p:txBody>
      </p:sp>
      <p:sp>
        <p:nvSpPr>
          <p:cNvPr id="17" name="Line 47">
            <a:extLst>
              <a:ext uri="{FF2B5EF4-FFF2-40B4-BE49-F238E27FC236}">
                <a16:creationId xmlns:a16="http://schemas.microsoft.com/office/drawing/2014/main" id="{18A5BC86-1347-4013-B2DA-095CE7EB6EBE}"/>
              </a:ext>
            </a:extLst>
          </p:cNvPr>
          <p:cNvSpPr>
            <a:spLocks noChangeAspect="1" noChangeShapeType="1"/>
          </p:cNvSpPr>
          <p:nvPr/>
        </p:nvSpPr>
        <p:spPr bwMode="auto">
          <a:xfrm>
            <a:off x="6532611" y="1978819"/>
            <a:ext cx="1606550" cy="0"/>
          </a:xfrm>
          <a:prstGeom prst="line">
            <a:avLst/>
          </a:prstGeom>
          <a:noFill/>
          <a:ln w="25400">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8" name="Group 48">
            <a:extLst>
              <a:ext uri="{FF2B5EF4-FFF2-40B4-BE49-F238E27FC236}">
                <a16:creationId xmlns:a16="http://schemas.microsoft.com/office/drawing/2014/main" id="{D104333B-FA5B-4286-9E83-9C45BB0C65B6}"/>
              </a:ext>
            </a:extLst>
          </p:cNvPr>
          <p:cNvGrpSpPr>
            <a:grpSpLocks noChangeAspect="1"/>
          </p:cNvGrpSpPr>
          <p:nvPr/>
        </p:nvGrpSpPr>
        <p:grpSpPr bwMode="auto">
          <a:xfrm>
            <a:off x="4814936" y="1769269"/>
            <a:ext cx="1717675" cy="788987"/>
            <a:chOff x="29" y="637"/>
            <a:chExt cx="1712" cy="786"/>
          </a:xfrm>
        </p:grpSpPr>
        <p:sp>
          <p:nvSpPr>
            <p:cNvPr id="19" name="Freeform 49">
              <a:extLst>
                <a:ext uri="{FF2B5EF4-FFF2-40B4-BE49-F238E27FC236}">
                  <a16:creationId xmlns:a16="http://schemas.microsoft.com/office/drawing/2014/main" id="{BAFC146D-08D7-473B-A894-1A36E43DAC73}"/>
                </a:ext>
              </a:extLst>
            </p:cNvPr>
            <p:cNvSpPr>
              <a:spLocks noChangeAspect="1"/>
            </p:cNvSpPr>
            <p:nvPr/>
          </p:nvSpPr>
          <p:spPr bwMode="auto">
            <a:xfrm>
              <a:off x="29" y="637"/>
              <a:ext cx="1712" cy="692"/>
            </a:xfrm>
            <a:custGeom>
              <a:avLst/>
              <a:gdLst>
                <a:gd name="T0" fmla="*/ 1672 w 1712"/>
                <a:gd name="T1" fmla="*/ 18 h 692"/>
                <a:gd name="T2" fmla="*/ 1711 w 1712"/>
                <a:gd name="T3" fmla="*/ 0 h 692"/>
                <a:gd name="T4" fmla="*/ 34 w 1712"/>
                <a:gd name="T5" fmla="*/ 0 h 692"/>
                <a:gd name="T6" fmla="*/ 0 w 1712"/>
                <a:gd name="T7" fmla="*/ 0 h 692"/>
                <a:gd name="T8" fmla="*/ 0 w 1712"/>
                <a:gd name="T9" fmla="*/ 691 h 692"/>
                <a:gd name="T10" fmla="*/ 34 w 1712"/>
                <a:gd name="T11" fmla="*/ 668 h 692"/>
                <a:gd name="T12" fmla="*/ 81 w 1712"/>
                <a:gd name="T13" fmla="*/ 647 h 692"/>
                <a:gd name="T14" fmla="*/ 1672 w 1712"/>
                <a:gd name="T15" fmla="*/ 18 h 692"/>
                <a:gd name="T16" fmla="*/ 0 60000 65536"/>
                <a:gd name="T17" fmla="*/ 0 60000 65536"/>
                <a:gd name="T18" fmla="*/ 0 60000 65536"/>
                <a:gd name="T19" fmla="*/ 0 60000 65536"/>
                <a:gd name="T20" fmla="*/ 0 60000 65536"/>
                <a:gd name="T21" fmla="*/ 0 60000 65536"/>
                <a:gd name="T22" fmla="*/ 0 60000 65536"/>
                <a:gd name="T23" fmla="*/ 0 60000 65536"/>
                <a:gd name="T24" fmla="*/ 0 w 1712"/>
                <a:gd name="T25" fmla="*/ 0 h 692"/>
                <a:gd name="T26" fmla="*/ 1712 w 1712"/>
                <a:gd name="T27" fmla="*/ 692 h 6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12" h="692">
                  <a:moveTo>
                    <a:pt x="1672" y="18"/>
                  </a:moveTo>
                  <a:lnTo>
                    <a:pt x="1711" y="0"/>
                  </a:lnTo>
                  <a:lnTo>
                    <a:pt x="34" y="0"/>
                  </a:lnTo>
                  <a:lnTo>
                    <a:pt x="0" y="0"/>
                  </a:lnTo>
                  <a:lnTo>
                    <a:pt x="0" y="691"/>
                  </a:lnTo>
                  <a:lnTo>
                    <a:pt x="34" y="668"/>
                  </a:lnTo>
                  <a:lnTo>
                    <a:pt x="81" y="647"/>
                  </a:lnTo>
                  <a:lnTo>
                    <a:pt x="1672" y="18"/>
                  </a:lnTo>
                </a:path>
              </a:pathLst>
            </a:custGeom>
            <a:solidFill>
              <a:srgbClr val="C1CE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0" name="Freeform 50">
              <a:extLst>
                <a:ext uri="{FF2B5EF4-FFF2-40B4-BE49-F238E27FC236}">
                  <a16:creationId xmlns:a16="http://schemas.microsoft.com/office/drawing/2014/main" id="{6A383CF0-F4DB-40EB-934E-D0D7B9E050DE}"/>
                </a:ext>
              </a:extLst>
            </p:cNvPr>
            <p:cNvSpPr>
              <a:spLocks noChangeAspect="1"/>
            </p:cNvSpPr>
            <p:nvPr/>
          </p:nvSpPr>
          <p:spPr bwMode="auto">
            <a:xfrm>
              <a:off x="29" y="637"/>
              <a:ext cx="1712" cy="786"/>
            </a:xfrm>
            <a:custGeom>
              <a:avLst/>
              <a:gdLst>
                <a:gd name="T0" fmla="*/ 0 w 1712"/>
                <a:gd name="T1" fmla="*/ 0 h 786"/>
                <a:gd name="T2" fmla="*/ 0 w 1712"/>
                <a:gd name="T3" fmla="*/ 695 h 786"/>
                <a:gd name="T4" fmla="*/ 36 w 1712"/>
                <a:gd name="T5" fmla="*/ 681 h 786"/>
                <a:gd name="T6" fmla="*/ 76 w 1712"/>
                <a:gd name="T7" fmla="*/ 667 h 786"/>
                <a:gd name="T8" fmla="*/ 115 w 1712"/>
                <a:gd name="T9" fmla="*/ 658 h 786"/>
                <a:gd name="T10" fmla="*/ 156 w 1712"/>
                <a:gd name="T11" fmla="*/ 649 h 786"/>
                <a:gd name="T12" fmla="*/ 198 w 1712"/>
                <a:gd name="T13" fmla="*/ 643 h 786"/>
                <a:gd name="T14" fmla="*/ 240 w 1712"/>
                <a:gd name="T15" fmla="*/ 637 h 786"/>
                <a:gd name="T16" fmla="*/ 284 w 1712"/>
                <a:gd name="T17" fmla="*/ 635 h 786"/>
                <a:gd name="T18" fmla="*/ 326 w 1712"/>
                <a:gd name="T19" fmla="*/ 632 h 786"/>
                <a:gd name="T20" fmla="*/ 370 w 1712"/>
                <a:gd name="T21" fmla="*/ 632 h 786"/>
                <a:gd name="T22" fmla="*/ 414 w 1712"/>
                <a:gd name="T23" fmla="*/ 632 h 786"/>
                <a:gd name="T24" fmla="*/ 458 w 1712"/>
                <a:gd name="T25" fmla="*/ 635 h 786"/>
                <a:gd name="T26" fmla="*/ 503 w 1712"/>
                <a:gd name="T27" fmla="*/ 638 h 786"/>
                <a:gd name="T28" fmla="*/ 547 w 1712"/>
                <a:gd name="T29" fmla="*/ 643 h 786"/>
                <a:gd name="T30" fmla="*/ 591 w 1712"/>
                <a:gd name="T31" fmla="*/ 647 h 786"/>
                <a:gd name="T32" fmla="*/ 633 w 1712"/>
                <a:gd name="T33" fmla="*/ 653 h 786"/>
                <a:gd name="T34" fmla="*/ 675 w 1712"/>
                <a:gd name="T35" fmla="*/ 661 h 786"/>
                <a:gd name="T36" fmla="*/ 1023 w 1712"/>
                <a:gd name="T37" fmla="*/ 751 h 786"/>
                <a:gd name="T38" fmla="*/ 1063 w 1712"/>
                <a:gd name="T39" fmla="*/ 761 h 786"/>
                <a:gd name="T40" fmla="*/ 1104 w 1712"/>
                <a:gd name="T41" fmla="*/ 768 h 786"/>
                <a:gd name="T42" fmla="*/ 1148 w 1712"/>
                <a:gd name="T43" fmla="*/ 774 h 786"/>
                <a:gd name="T44" fmla="*/ 1193 w 1712"/>
                <a:gd name="T45" fmla="*/ 779 h 786"/>
                <a:gd name="T46" fmla="*/ 1240 w 1712"/>
                <a:gd name="T47" fmla="*/ 783 h 786"/>
                <a:gd name="T48" fmla="*/ 1284 w 1712"/>
                <a:gd name="T49" fmla="*/ 785 h 786"/>
                <a:gd name="T50" fmla="*/ 1333 w 1712"/>
                <a:gd name="T51" fmla="*/ 785 h 786"/>
                <a:gd name="T52" fmla="*/ 1380 w 1712"/>
                <a:gd name="T53" fmla="*/ 785 h 786"/>
                <a:gd name="T54" fmla="*/ 1425 w 1712"/>
                <a:gd name="T55" fmla="*/ 783 h 786"/>
                <a:gd name="T56" fmla="*/ 1471 w 1712"/>
                <a:gd name="T57" fmla="*/ 779 h 786"/>
                <a:gd name="T58" fmla="*/ 1518 w 1712"/>
                <a:gd name="T59" fmla="*/ 773 h 786"/>
                <a:gd name="T60" fmla="*/ 1560 w 1712"/>
                <a:gd name="T61" fmla="*/ 764 h 786"/>
                <a:gd name="T62" fmla="*/ 1602 w 1712"/>
                <a:gd name="T63" fmla="*/ 754 h 786"/>
                <a:gd name="T64" fmla="*/ 1641 w 1712"/>
                <a:gd name="T65" fmla="*/ 742 h 786"/>
                <a:gd name="T66" fmla="*/ 1680 w 1712"/>
                <a:gd name="T67" fmla="*/ 727 h 786"/>
                <a:gd name="T68" fmla="*/ 1711 w 1712"/>
                <a:gd name="T69" fmla="*/ 710 h 786"/>
                <a:gd name="T70" fmla="*/ 1711 w 1712"/>
                <a:gd name="T71" fmla="*/ 0 h 786"/>
                <a:gd name="T72" fmla="*/ 0 w 1712"/>
                <a:gd name="T73" fmla="*/ 0 h 78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712"/>
                <a:gd name="T112" fmla="*/ 0 h 786"/>
                <a:gd name="T113" fmla="*/ 1712 w 1712"/>
                <a:gd name="T114" fmla="*/ 786 h 78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712" h="786">
                  <a:moveTo>
                    <a:pt x="0" y="0"/>
                  </a:moveTo>
                  <a:lnTo>
                    <a:pt x="0" y="695"/>
                  </a:lnTo>
                  <a:lnTo>
                    <a:pt x="36" y="681"/>
                  </a:lnTo>
                  <a:lnTo>
                    <a:pt x="76" y="667"/>
                  </a:lnTo>
                  <a:lnTo>
                    <a:pt x="115" y="658"/>
                  </a:lnTo>
                  <a:lnTo>
                    <a:pt x="156" y="649"/>
                  </a:lnTo>
                  <a:lnTo>
                    <a:pt x="198" y="643"/>
                  </a:lnTo>
                  <a:lnTo>
                    <a:pt x="240" y="637"/>
                  </a:lnTo>
                  <a:lnTo>
                    <a:pt x="284" y="635"/>
                  </a:lnTo>
                  <a:lnTo>
                    <a:pt x="326" y="632"/>
                  </a:lnTo>
                  <a:lnTo>
                    <a:pt x="370" y="632"/>
                  </a:lnTo>
                  <a:lnTo>
                    <a:pt x="414" y="632"/>
                  </a:lnTo>
                  <a:lnTo>
                    <a:pt x="458" y="635"/>
                  </a:lnTo>
                  <a:lnTo>
                    <a:pt x="503" y="638"/>
                  </a:lnTo>
                  <a:lnTo>
                    <a:pt x="547" y="643"/>
                  </a:lnTo>
                  <a:lnTo>
                    <a:pt x="591" y="647"/>
                  </a:lnTo>
                  <a:lnTo>
                    <a:pt x="633" y="653"/>
                  </a:lnTo>
                  <a:lnTo>
                    <a:pt x="675" y="661"/>
                  </a:lnTo>
                  <a:lnTo>
                    <a:pt x="1023" y="751"/>
                  </a:lnTo>
                  <a:lnTo>
                    <a:pt x="1063" y="761"/>
                  </a:lnTo>
                  <a:lnTo>
                    <a:pt x="1104" y="768"/>
                  </a:lnTo>
                  <a:lnTo>
                    <a:pt x="1148" y="774"/>
                  </a:lnTo>
                  <a:lnTo>
                    <a:pt x="1193" y="779"/>
                  </a:lnTo>
                  <a:lnTo>
                    <a:pt x="1240" y="783"/>
                  </a:lnTo>
                  <a:lnTo>
                    <a:pt x="1284" y="785"/>
                  </a:lnTo>
                  <a:lnTo>
                    <a:pt x="1333" y="785"/>
                  </a:lnTo>
                  <a:lnTo>
                    <a:pt x="1380" y="785"/>
                  </a:lnTo>
                  <a:lnTo>
                    <a:pt x="1425" y="783"/>
                  </a:lnTo>
                  <a:lnTo>
                    <a:pt x="1471" y="779"/>
                  </a:lnTo>
                  <a:lnTo>
                    <a:pt x="1518" y="773"/>
                  </a:lnTo>
                  <a:lnTo>
                    <a:pt x="1560" y="764"/>
                  </a:lnTo>
                  <a:lnTo>
                    <a:pt x="1602" y="754"/>
                  </a:lnTo>
                  <a:lnTo>
                    <a:pt x="1641" y="742"/>
                  </a:lnTo>
                  <a:lnTo>
                    <a:pt x="1680" y="727"/>
                  </a:lnTo>
                  <a:lnTo>
                    <a:pt x="1711" y="710"/>
                  </a:lnTo>
                  <a:lnTo>
                    <a:pt x="1711" y="0"/>
                  </a:lnTo>
                  <a:lnTo>
                    <a:pt x="0" y="0"/>
                  </a:lnTo>
                </a:path>
              </a:pathLst>
            </a:custGeom>
            <a:gradFill rotWithShape="0">
              <a:gsLst>
                <a:gs pos="0">
                  <a:srgbClr val="0A0E19"/>
                </a:gs>
                <a:gs pos="50000">
                  <a:srgbClr val="618FFD"/>
                </a:gs>
                <a:gs pos="100000">
                  <a:srgbClr val="0A0E19"/>
                </a:gs>
              </a:gsLst>
              <a:lin ang="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1" name="Freeform 51">
              <a:extLst>
                <a:ext uri="{FF2B5EF4-FFF2-40B4-BE49-F238E27FC236}">
                  <a16:creationId xmlns:a16="http://schemas.microsoft.com/office/drawing/2014/main" id="{2021DDA8-712D-4612-BB61-BDCA325E8404}"/>
                </a:ext>
              </a:extLst>
            </p:cNvPr>
            <p:cNvSpPr>
              <a:spLocks noChangeAspect="1"/>
            </p:cNvSpPr>
            <p:nvPr/>
          </p:nvSpPr>
          <p:spPr bwMode="auto">
            <a:xfrm>
              <a:off x="60" y="655"/>
              <a:ext cx="1647" cy="746"/>
            </a:xfrm>
            <a:custGeom>
              <a:avLst/>
              <a:gdLst>
                <a:gd name="T0" fmla="*/ 0 w 1647"/>
                <a:gd name="T1" fmla="*/ 0 h 746"/>
                <a:gd name="T2" fmla="*/ 0 w 1647"/>
                <a:gd name="T3" fmla="*/ 653 h 746"/>
                <a:gd name="T4" fmla="*/ 36 w 1647"/>
                <a:gd name="T5" fmla="*/ 639 h 746"/>
                <a:gd name="T6" fmla="*/ 73 w 1647"/>
                <a:gd name="T7" fmla="*/ 627 h 746"/>
                <a:gd name="T8" fmla="*/ 109 w 1647"/>
                <a:gd name="T9" fmla="*/ 616 h 746"/>
                <a:gd name="T10" fmla="*/ 146 w 1647"/>
                <a:gd name="T11" fmla="*/ 609 h 746"/>
                <a:gd name="T12" fmla="*/ 185 w 1647"/>
                <a:gd name="T13" fmla="*/ 601 h 746"/>
                <a:gd name="T14" fmla="*/ 227 w 1647"/>
                <a:gd name="T15" fmla="*/ 598 h 746"/>
                <a:gd name="T16" fmla="*/ 266 w 1647"/>
                <a:gd name="T17" fmla="*/ 594 h 746"/>
                <a:gd name="T18" fmla="*/ 307 w 1647"/>
                <a:gd name="T19" fmla="*/ 592 h 746"/>
                <a:gd name="T20" fmla="*/ 346 w 1647"/>
                <a:gd name="T21" fmla="*/ 592 h 746"/>
                <a:gd name="T22" fmla="*/ 391 w 1647"/>
                <a:gd name="T23" fmla="*/ 594 h 746"/>
                <a:gd name="T24" fmla="*/ 432 w 1647"/>
                <a:gd name="T25" fmla="*/ 595 h 746"/>
                <a:gd name="T26" fmla="*/ 474 w 1647"/>
                <a:gd name="T27" fmla="*/ 598 h 746"/>
                <a:gd name="T28" fmla="*/ 518 w 1647"/>
                <a:gd name="T29" fmla="*/ 603 h 746"/>
                <a:gd name="T30" fmla="*/ 560 w 1647"/>
                <a:gd name="T31" fmla="*/ 607 h 746"/>
                <a:gd name="T32" fmla="*/ 604 w 1647"/>
                <a:gd name="T33" fmla="*/ 612 h 746"/>
                <a:gd name="T34" fmla="*/ 649 w 1647"/>
                <a:gd name="T35" fmla="*/ 618 h 746"/>
                <a:gd name="T36" fmla="*/ 984 w 1647"/>
                <a:gd name="T37" fmla="*/ 713 h 746"/>
                <a:gd name="T38" fmla="*/ 1024 w 1647"/>
                <a:gd name="T39" fmla="*/ 721 h 746"/>
                <a:gd name="T40" fmla="*/ 1063 w 1647"/>
                <a:gd name="T41" fmla="*/ 728 h 746"/>
                <a:gd name="T42" fmla="*/ 1104 w 1647"/>
                <a:gd name="T43" fmla="*/ 734 h 746"/>
                <a:gd name="T44" fmla="*/ 1149 w 1647"/>
                <a:gd name="T45" fmla="*/ 739 h 746"/>
                <a:gd name="T46" fmla="*/ 1193 w 1647"/>
                <a:gd name="T47" fmla="*/ 743 h 746"/>
                <a:gd name="T48" fmla="*/ 1237 w 1647"/>
                <a:gd name="T49" fmla="*/ 745 h 746"/>
                <a:gd name="T50" fmla="*/ 1281 w 1647"/>
                <a:gd name="T51" fmla="*/ 745 h 746"/>
                <a:gd name="T52" fmla="*/ 1328 w 1647"/>
                <a:gd name="T53" fmla="*/ 745 h 746"/>
                <a:gd name="T54" fmla="*/ 1370 w 1647"/>
                <a:gd name="T55" fmla="*/ 743 h 746"/>
                <a:gd name="T56" fmla="*/ 1417 w 1647"/>
                <a:gd name="T57" fmla="*/ 739 h 746"/>
                <a:gd name="T58" fmla="*/ 1458 w 1647"/>
                <a:gd name="T59" fmla="*/ 733 h 746"/>
                <a:gd name="T60" fmla="*/ 1500 w 1647"/>
                <a:gd name="T61" fmla="*/ 727 h 746"/>
                <a:gd name="T62" fmla="*/ 1539 w 1647"/>
                <a:gd name="T63" fmla="*/ 717 h 746"/>
                <a:gd name="T64" fmla="*/ 1578 w 1647"/>
                <a:gd name="T65" fmla="*/ 705 h 746"/>
                <a:gd name="T66" fmla="*/ 1612 w 1647"/>
                <a:gd name="T67" fmla="*/ 691 h 746"/>
                <a:gd name="T68" fmla="*/ 1646 w 1647"/>
                <a:gd name="T69" fmla="*/ 676 h 746"/>
                <a:gd name="T70" fmla="*/ 1646 w 1647"/>
                <a:gd name="T71" fmla="*/ 0 h 746"/>
                <a:gd name="T72" fmla="*/ 0 w 1647"/>
                <a:gd name="T73" fmla="*/ 0 h 74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647"/>
                <a:gd name="T112" fmla="*/ 0 h 746"/>
                <a:gd name="T113" fmla="*/ 1647 w 1647"/>
                <a:gd name="T114" fmla="*/ 746 h 74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647" h="746">
                  <a:moveTo>
                    <a:pt x="0" y="0"/>
                  </a:moveTo>
                  <a:lnTo>
                    <a:pt x="0" y="653"/>
                  </a:lnTo>
                  <a:lnTo>
                    <a:pt x="36" y="639"/>
                  </a:lnTo>
                  <a:lnTo>
                    <a:pt x="73" y="627"/>
                  </a:lnTo>
                  <a:lnTo>
                    <a:pt x="109" y="616"/>
                  </a:lnTo>
                  <a:lnTo>
                    <a:pt x="146" y="609"/>
                  </a:lnTo>
                  <a:lnTo>
                    <a:pt x="185" y="601"/>
                  </a:lnTo>
                  <a:lnTo>
                    <a:pt x="227" y="598"/>
                  </a:lnTo>
                  <a:lnTo>
                    <a:pt x="266" y="594"/>
                  </a:lnTo>
                  <a:lnTo>
                    <a:pt x="307" y="592"/>
                  </a:lnTo>
                  <a:lnTo>
                    <a:pt x="346" y="592"/>
                  </a:lnTo>
                  <a:lnTo>
                    <a:pt x="391" y="594"/>
                  </a:lnTo>
                  <a:lnTo>
                    <a:pt x="432" y="595"/>
                  </a:lnTo>
                  <a:lnTo>
                    <a:pt x="474" y="598"/>
                  </a:lnTo>
                  <a:lnTo>
                    <a:pt x="518" y="603"/>
                  </a:lnTo>
                  <a:lnTo>
                    <a:pt x="560" y="607"/>
                  </a:lnTo>
                  <a:lnTo>
                    <a:pt x="604" y="612"/>
                  </a:lnTo>
                  <a:lnTo>
                    <a:pt x="649" y="618"/>
                  </a:lnTo>
                  <a:lnTo>
                    <a:pt x="984" y="713"/>
                  </a:lnTo>
                  <a:lnTo>
                    <a:pt x="1024" y="721"/>
                  </a:lnTo>
                  <a:lnTo>
                    <a:pt x="1063" y="728"/>
                  </a:lnTo>
                  <a:lnTo>
                    <a:pt x="1104" y="734"/>
                  </a:lnTo>
                  <a:lnTo>
                    <a:pt x="1149" y="739"/>
                  </a:lnTo>
                  <a:lnTo>
                    <a:pt x="1193" y="743"/>
                  </a:lnTo>
                  <a:lnTo>
                    <a:pt x="1237" y="745"/>
                  </a:lnTo>
                  <a:lnTo>
                    <a:pt x="1281" y="745"/>
                  </a:lnTo>
                  <a:lnTo>
                    <a:pt x="1328" y="745"/>
                  </a:lnTo>
                  <a:lnTo>
                    <a:pt x="1370" y="743"/>
                  </a:lnTo>
                  <a:lnTo>
                    <a:pt x="1417" y="739"/>
                  </a:lnTo>
                  <a:lnTo>
                    <a:pt x="1458" y="733"/>
                  </a:lnTo>
                  <a:lnTo>
                    <a:pt x="1500" y="727"/>
                  </a:lnTo>
                  <a:lnTo>
                    <a:pt x="1539" y="717"/>
                  </a:lnTo>
                  <a:lnTo>
                    <a:pt x="1578" y="705"/>
                  </a:lnTo>
                  <a:lnTo>
                    <a:pt x="1612" y="691"/>
                  </a:lnTo>
                  <a:lnTo>
                    <a:pt x="1646" y="676"/>
                  </a:lnTo>
                  <a:lnTo>
                    <a:pt x="1646" y="0"/>
                  </a:lnTo>
                  <a:lnTo>
                    <a:pt x="0" y="0"/>
                  </a:lnTo>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nvGrpSpPr>
            <p:cNvPr id="22" name="Group 52">
              <a:extLst>
                <a:ext uri="{FF2B5EF4-FFF2-40B4-BE49-F238E27FC236}">
                  <a16:creationId xmlns:a16="http://schemas.microsoft.com/office/drawing/2014/main" id="{AE859029-B2E7-4350-A483-911C61ACE627}"/>
                </a:ext>
              </a:extLst>
            </p:cNvPr>
            <p:cNvGrpSpPr>
              <a:grpSpLocks noChangeAspect="1"/>
            </p:cNvGrpSpPr>
            <p:nvPr/>
          </p:nvGrpSpPr>
          <p:grpSpPr bwMode="auto">
            <a:xfrm>
              <a:off x="169" y="702"/>
              <a:ext cx="665" cy="503"/>
              <a:chOff x="169" y="702"/>
              <a:chExt cx="665" cy="503"/>
            </a:xfrm>
          </p:grpSpPr>
          <p:sp>
            <p:nvSpPr>
              <p:cNvPr id="23" name="Freeform 53">
                <a:extLst>
                  <a:ext uri="{FF2B5EF4-FFF2-40B4-BE49-F238E27FC236}">
                    <a16:creationId xmlns:a16="http://schemas.microsoft.com/office/drawing/2014/main" id="{37C83BFE-68A6-4448-9574-6C936F51DD51}"/>
                  </a:ext>
                </a:extLst>
              </p:cNvPr>
              <p:cNvSpPr>
                <a:spLocks noChangeAspect="1"/>
              </p:cNvSpPr>
              <p:nvPr/>
            </p:nvSpPr>
            <p:spPr bwMode="auto">
              <a:xfrm>
                <a:off x="293" y="750"/>
                <a:ext cx="539" cy="179"/>
              </a:xfrm>
              <a:custGeom>
                <a:avLst/>
                <a:gdLst>
                  <a:gd name="T0" fmla="*/ 0 w 539"/>
                  <a:gd name="T1" fmla="*/ 178 h 179"/>
                  <a:gd name="T2" fmla="*/ 327 w 539"/>
                  <a:gd name="T3" fmla="*/ 4 h 179"/>
                  <a:gd name="T4" fmla="*/ 538 w 539"/>
                  <a:gd name="T5" fmla="*/ 0 h 179"/>
                  <a:gd name="T6" fmla="*/ 0 60000 65536"/>
                  <a:gd name="T7" fmla="*/ 0 60000 65536"/>
                  <a:gd name="T8" fmla="*/ 0 60000 65536"/>
                  <a:gd name="T9" fmla="*/ 0 w 539"/>
                  <a:gd name="T10" fmla="*/ 0 h 179"/>
                  <a:gd name="T11" fmla="*/ 539 w 539"/>
                  <a:gd name="T12" fmla="*/ 179 h 179"/>
                </a:gdLst>
                <a:ahLst/>
                <a:cxnLst>
                  <a:cxn ang="T6">
                    <a:pos x="T0" y="T1"/>
                  </a:cxn>
                  <a:cxn ang="T7">
                    <a:pos x="T2" y="T3"/>
                  </a:cxn>
                  <a:cxn ang="T8">
                    <a:pos x="T4" y="T5"/>
                  </a:cxn>
                </a:cxnLst>
                <a:rect l="T9" t="T10" r="T11" b="T12"/>
                <a:pathLst>
                  <a:path w="539" h="179">
                    <a:moveTo>
                      <a:pt x="0" y="178"/>
                    </a:moveTo>
                    <a:lnTo>
                      <a:pt x="327" y="4"/>
                    </a:lnTo>
                    <a:lnTo>
                      <a:pt x="538" y="0"/>
                    </a:lnTo>
                  </a:path>
                </a:pathLst>
              </a:custGeom>
              <a:noFill/>
              <a:ln w="12700" cap="rnd">
                <a:solidFill>
                  <a:srgbClr val="A0A0A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24" name="Group 54">
                <a:extLst>
                  <a:ext uri="{FF2B5EF4-FFF2-40B4-BE49-F238E27FC236}">
                    <a16:creationId xmlns:a16="http://schemas.microsoft.com/office/drawing/2014/main" id="{5AE11F9B-5319-4C2B-9D6C-41B2B6D8BD23}"/>
                  </a:ext>
                </a:extLst>
              </p:cNvPr>
              <p:cNvGrpSpPr>
                <a:grpSpLocks noChangeAspect="1"/>
              </p:cNvGrpSpPr>
              <p:nvPr/>
            </p:nvGrpSpPr>
            <p:grpSpPr bwMode="auto">
              <a:xfrm>
                <a:off x="169" y="702"/>
                <a:ext cx="665" cy="262"/>
                <a:chOff x="169" y="702"/>
                <a:chExt cx="665" cy="262"/>
              </a:xfrm>
            </p:grpSpPr>
            <p:grpSp>
              <p:nvGrpSpPr>
                <p:cNvPr id="113" name="Group 55">
                  <a:extLst>
                    <a:ext uri="{FF2B5EF4-FFF2-40B4-BE49-F238E27FC236}">
                      <a16:creationId xmlns:a16="http://schemas.microsoft.com/office/drawing/2014/main" id="{D89FC9E2-9BED-4D9D-B325-4929D7F5D3A0}"/>
                    </a:ext>
                  </a:extLst>
                </p:cNvPr>
                <p:cNvGrpSpPr>
                  <a:grpSpLocks noChangeAspect="1"/>
                </p:cNvGrpSpPr>
                <p:nvPr/>
              </p:nvGrpSpPr>
              <p:grpSpPr bwMode="auto">
                <a:xfrm>
                  <a:off x="169" y="886"/>
                  <a:ext cx="665" cy="78"/>
                  <a:chOff x="169" y="886"/>
                  <a:chExt cx="665" cy="78"/>
                </a:xfrm>
              </p:grpSpPr>
              <p:sp>
                <p:nvSpPr>
                  <p:cNvPr id="115" name="Freeform 56">
                    <a:extLst>
                      <a:ext uri="{FF2B5EF4-FFF2-40B4-BE49-F238E27FC236}">
                        <a16:creationId xmlns:a16="http://schemas.microsoft.com/office/drawing/2014/main" id="{40DAB40B-0E74-4301-80A9-CB8A16E0072F}"/>
                      </a:ext>
                    </a:extLst>
                  </p:cNvPr>
                  <p:cNvSpPr>
                    <a:spLocks noChangeAspect="1"/>
                  </p:cNvSpPr>
                  <p:nvPr/>
                </p:nvSpPr>
                <p:spPr bwMode="auto">
                  <a:xfrm>
                    <a:off x="169" y="889"/>
                    <a:ext cx="665" cy="75"/>
                  </a:xfrm>
                  <a:custGeom>
                    <a:avLst/>
                    <a:gdLst>
                      <a:gd name="T0" fmla="*/ 0 w 665"/>
                      <a:gd name="T1" fmla="*/ 33 h 75"/>
                      <a:gd name="T2" fmla="*/ 155 w 665"/>
                      <a:gd name="T3" fmla="*/ 0 h 75"/>
                      <a:gd name="T4" fmla="*/ 664 w 665"/>
                      <a:gd name="T5" fmla="*/ 74 h 75"/>
                      <a:gd name="T6" fmla="*/ 0 60000 65536"/>
                      <a:gd name="T7" fmla="*/ 0 60000 65536"/>
                      <a:gd name="T8" fmla="*/ 0 60000 65536"/>
                      <a:gd name="T9" fmla="*/ 0 w 665"/>
                      <a:gd name="T10" fmla="*/ 0 h 75"/>
                      <a:gd name="T11" fmla="*/ 665 w 665"/>
                      <a:gd name="T12" fmla="*/ 75 h 75"/>
                    </a:gdLst>
                    <a:ahLst/>
                    <a:cxnLst>
                      <a:cxn ang="T6">
                        <a:pos x="T0" y="T1"/>
                      </a:cxn>
                      <a:cxn ang="T7">
                        <a:pos x="T2" y="T3"/>
                      </a:cxn>
                      <a:cxn ang="T8">
                        <a:pos x="T4" y="T5"/>
                      </a:cxn>
                    </a:cxnLst>
                    <a:rect l="T9" t="T10" r="T11" b="T12"/>
                    <a:pathLst>
                      <a:path w="665" h="75">
                        <a:moveTo>
                          <a:pt x="0" y="33"/>
                        </a:moveTo>
                        <a:lnTo>
                          <a:pt x="155" y="0"/>
                        </a:lnTo>
                        <a:lnTo>
                          <a:pt x="664" y="74"/>
                        </a:lnTo>
                      </a:path>
                    </a:pathLst>
                  </a:custGeom>
                  <a:noFill/>
                  <a:ln w="12700" cap="rnd">
                    <a:solidFill>
                      <a:srgbClr val="A0A0A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 name="Freeform 57">
                    <a:extLst>
                      <a:ext uri="{FF2B5EF4-FFF2-40B4-BE49-F238E27FC236}">
                        <a16:creationId xmlns:a16="http://schemas.microsoft.com/office/drawing/2014/main" id="{4F3A4FE9-5900-4BFE-A708-D3CEC05F1376}"/>
                      </a:ext>
                    </a:extLst>
                  </p:cNvPr>
                  <p:cNvSpPr>
                    <a:spLocks noChangeAspect="1"/>
                  </p:cNvSpPr>
                  <p:nvPr/>
                </p:nvSpPr>
                <p:spPr bwMode="auto">
                  <a:xfrm>
                    <a:off x="169" y="901"/>
                    <a:ext cx="665" cy="54"/>
                  </a:xfrm>
                  <a:custGeom>
                    <a:avLst/>
                    <a:gdLst>
                      <a:gd name="T0" fmla="*/ 0 w 665"/>
                      <a:gd name="T1" fmla="*/ 36 h 54"/>
                      <a:gd name="T2" fmla="*/ 155 w 665"/>
                      <a:gd name="T3" fmla="*/ 0 h 54"/>
                      <a:gd name="T4" fmla="*/ 243 w 665"/>
                      <a:gd name="T5" fmla="*/ 17 h 54"/>
                      <a:gd name="T6" fmla="*/ 664 w 665"/>
                      <a:gd name="T7" fmla="*/ 53 h 54"/>
                      <a:gd name="T8" fmla="*/ 0 60000 65536"/>
                      <a:gd name="T9" fmla="*/ 0 60000 65536"/>
                      <a:gd name="T10" fmla="*/ 0 60000 65536"/>
                      <a:gd name="T11" fmla="*/ 0 60000 65536"/>
                      <a:gd name="T12" fmla="*/ 0 w 665"/>
                      <a:gd name="T13" fmla="*/ 0 h 54"/>
                      <a:gd name="T14" fmla="*/ 665 w 665"/>
                      <a:gd name="T15" fmla="*/ 54 h 54"/>
                    </a:gdLst>
                    <a:ahLst/>
                    <a:cxnLst>
                      <a:cxn ang="T8">
                        <a:pos x="T0" y="T1"/>
                      </a:cxn>
                      <a:cxn ang="T9">
                        <a:pos x="T2" y="T3"/>
                      </a:cxn>
                      <a:cxn ang="T10">
                        <a:pos x="T4" y="T5"/>
                      </a:cxn>
                      <a:cxn ang="T11">
                        <a:pos x="T6" y="T7"/>
                      </a:cxn>
                    </a:cxnLst>
                    <a:rect l="T12" t="T13" r="T14" b="T15"/>
                    <a:pathLst>
                      <a:path w="665" h="54">
                        <a:moveTo>
                          <a:pt x="0" y="36"/>
                        </a:moveTo>
                        <a:lnTo>
                          <a:pt x="155" y="0"/>
                        </a:lnTo>
                        <a:lnTo>
                          <a:pt x="243" y="17"/>
                        </a:lnTo>
                        <a:lnTo>
                          <a:pt x="664" y="53"/>
                        </a:lnTo>
                      </a:path>
                    </a:pathLst>
                  </a:custGeom>
                  <a:noFill/>
                  <a:ln w="12700" cap="rnd">
                    <a:solidFill>
                      <a:srgbClr val="A0A0A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7" name="Freeform 58">
                    <a:extLst>
                      <a:ext uri="{FF2B5EF4-FFF2-40B4-BE49-F238E27FC236}">
                        <a16:creationId xmlns:a16="http://schemas.microsoft.com/office/drawing/2014/main" id="{FA7C3010-C6BD-4497-A977-CF93BD5A56AC}"/>
                      </a:ext>
                    </a:extLst>
                  </p:cNvPr>
                  <p:cNvSpPr>
                    <a:spLocks noChangeAspect="1"/>
                  </p:cNvSpPr>
                  <p:nvPr/>
                </p:nvSpPr>
                <p:spPr bwMode="auto">
                  <a:xfrm>
                    <a:off x="169" y="886"/>
                    <a:ext cx="665" cy="57"/>
                  </a:xfrm>
                  <a:custGeom>
                    <a:avLst/>
                    <a:gdLst>
                      <a:gd name="T0" fmla="*/ 664 w 665"/>
                      <a:gd name="T1" fmla="*/ 32 h 57"/>
                      <a:gd name="T2" fmla="*/ 486 w 665"/>
                      <a:gd name="T3" fmla="*/ 0 h 57"/>
                      <a:gd name="T4" fmla="*/ 0 w 665"/>
                      <a:gd name="T5" fmla="*/ 56 h 57"/>
                      <a:gd name="T6" fmla="*/ 0 60000 65536"/>
                      <a:gd name="T7" fmla="*/ 0 60000 65536"/>
                      <a:gd name="T8" fmla="*/ 0 60000 65536"/>
                      <a:gd name="T9" fmla="*/ 0 w 665"/>
                      <a:gd name="T10" fmla="*/ 0 h 57"/>
                      <a:gd name="T11" fmla="*/ 665 w 665"/>
                      <a:gd name="T12" fmla="*/ 57 h 57"/>
                    </a:gdLst>
                    <a:ahLst/>
                    <a:cxnLst>
                      <a:cxn ang="T6">
                        <a:pos x="T0" y="T1"/>
                      </a:cxn>
                      <a:cxn ang="T7">
                        <a:pos x="T2" y="T3"/>
                      </a:cxn>
                      <a:cxn ang="T8">
                        <a:pos x="T4" y="T5"/>
                      </a:cxn>
                    </a:cxnLst>
                    <a:rect l="T9" t="T10" r="T11" b="T12"/>
                    <a:pathLst>
                      <a:path w="665" h="57">
                        <a:moveTo>
                          <a:pt x="664" y="32"/>
                        </a:moveTo>
                        <a:lnTo>
                          <a:pt x="486" y="0"/>
                        </a:lnTo>
                        <a:lnTo>
                          <a:pt x="0" y="56"/>
                        </a:lnTo>
                      </a:path>
                    </a:pathLst>
                  </a:custGeom>
                  <a:noFill/>
                  <a:ln w="12700" cap="rnd">
                    <a:solidFill>
                      <a:srgbClr val="A0A0A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8" name="Freeform 59">
                    <a:extLst>
                      <a:ext uri="{FF2B5EF4-FFF2-40B4-BE49-F238E27FC236}">
                        <a16:creationId xmlns:a16="http://schemas.microsoft.com/office/drawing/2014/main" id="{9CBA3AE0-C786-4A95-8955-D0AA92FC1FD4}"/>
                      </a:ext>
                    </a:extLst>
                  </p:cNvPr>
                  <p:cNvSpPr>
                    <a:spLocks noChangeAspect="1"/>
                  </p:cNvSpPr>
                  <p:nvPr/>
                </p:nvSpPr>
                <p:spPr bwMode="auto">
                  <a:xfrm>
                    <a:off x="169" y="898"/>
                    <a:ext cx="665" cy="57"/>
                  </a:xfrm>
                  <a:custGeom>
                    <a:avLst/>
                    <a:gdLst>
                      <a:gd name="T0" fmla="*/ 664 w 665"/>
                      <a:gd name="T1" fmla="*/ 27 h 57"/>
                      <a:gd name="T2" fmla="*/ 487 w 665"/>
                      <a:gd name="T3" fmla="*/ 0 h 57"/>
                      <a:gd name="T4" fmla="*/ 229 w 665"/>
                      <a:gd name="T5" fmla="*/ 29 h 57"/>
                      <a:gd name="T6" fmla="*/ 0 w 665"/>
                      <a:gd name="T7" fmla="*/ 56 h 57"/>
                      <a:gd name="T8" fmla="*/ 0 60000 65536"/>
                      <a:gd name="T9" fmla="*/ 0 60000 65536"/>
                      <a:gd name="T10" fmla="*/ 0 60000 65536"/>
                      <a:gd name="T11" fmla="*/ 0 60000 65536"/>
                      <a:gd name="T12" fmla="*/ 0 w 665"/>
                      <a:gd name="T13" fmla="*/ 0 h 57"/>
                      <a:gd name="T14" fmla="*/ 665 w 665"/>
                      <a:gd name="T15" fmla="*/ 57 h 57"/>
                    </a:gdLst>
                    <a:ahLst/>
                    <a:cxnLst>
                      <a:cxn ang="T8">
                        <a:pos x="T0" y="T1"/>
                      </a:cxn>
                      <a:cxn ang="T9">
                        <a:pos x="T2" y="T3"/>
                      </a:cxn>
                      <a:cxn ang="T10">
                        <a:pos x="T4" y="T5"/>
                      </a:cxn>
                      <a:cxn ang="T11">
                        <a:pos x="T6" y="T7"/>
                      </a:cxn>
                    </a:cxnLst>
                    <a:rect l="T12" t="T13" r="T14" b="T15"/>
                    <a:pathLst>
                      <a:path w="665" h="57">
                        <a:moveTo>
                          <a:pt x="664" y="27"/>
                        </a:moveTo>
                        <a:lnTo>
                          <a:pt x="487" y="0"/>
                        </a:lnTo>
                        <a:lnTo>
                          <a:pt x="229" y="29"/>
                        </a:lnTo>
                        <a:lnTo>
                          <a:pt x="0" y="56"/>
                        </a:lnTo>
                      </a:path>
                    </a:pathLst>
                  </a:custGeom>
                  <a:noFill/>
                  <a:ln w="12700" cap="rnd">
                    <a:solidFill>
                      <a:srgbClr val="A0A0A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9" name="Freeform 60">
                    <a:extLst>
                      <a:ext uri="{FF2B5EF4-FFF2-40B4-BE49-F238E27FC236}">
                        <a16:creationId xmlns:a16="http://schemas.microsoft.com/office/drawing/2014/main" id="{0C66EFB1-C30E-4D09-81FC-83C2047EE27E}"/>
                      </a:ext>
                    </a:extLst>
                  </p:cNvPr>
                  <p:cNvSpPr>
                    <a:spLocks noChangeAspect="1"/>
                  </p:cNvSpPr>
                  <p:nvPr/>
                </p:nvSpPr>
                <p:spPr bwMode="auto">
                  <a:xfrm>
                    <a:off x="169" y="906"/>
                    <a:ext cx="665" cy="55"/>
                  </a:xfrm>
                  <a:custGeom>
                    <a:avLst/>
                    <a:gdLst>
                      <a:gd name="T0" fmla="*/ 0 w 665"/>
                      <a:gd name="T1" fmla="*/ 54 h 55"/>
                      <a:gd name="T2" fmla="*/ 321 w 665"/>
                      <a:gd name="T3" fmla="*/ 0 h 55"/>
                      <a:gd name="T4" fmla="*/ 412 w 665"/>
                      <a:gd name="T5" fmla="*/ 19 h 55"/>
                      <a:gd name="T6" fmla="*/ 664 w 665"/>
                      <a:gd name="T7" fmla="*/ 36 h 55"/>
                      <a:gd name="T8" fmla="*/ 0 60000 65536"/>
                      <a:gd name="T9" fmla="*/ 0 60000 65536"/>
                      <a:gd name="T10" fmla="*/ 0 60000 65536"/>
                      <a:gd name="T11" fmla="*/ 0 60000 65536"/>
                      <a:gd name="T12" fmla="*/ 0 w 665"/>
                      <a:gd name="T13" fmla="*/ 0 h 55"/>
                      <a:gd name="T14" fmla="*/ 665 w 665"/>
                      <a:gd name="T15" fmla="*/ 55 h 55"/>
                    </a:gdLst>
                    <a:ahLst/>
                    <a:cxnLst>
                      <a:cxn ang="T8">
                        <a:pos x="T0" y="T1"/>
                      </a:cxn>
                      <a:cxn ang="T9">
                        <a:pos x="T2" y="T3"/>
                      </a:cxn>
                      <a:cxn ang="T10">
                        <a:pos x="T4" y="T5"/>
                      </a:cxn>
                      <a:cxn ang="T11">
                        <a:pos x="T6" y="T7"/>
                      </a:cxn>
                    </a:cxnLst>
                    <a:rect l="T12" t="T13" r="T14" b="T15"/>
                    <a:pathLst>
                      <a:path w="665" h="55">
                        <a:moveTo>
                          <a:pt x="0" y="54"/>
                        </a:moveTo>
                        <a:lnTo>
                          <a:pt x="321" y="0"/>
                        </a:lnTo>
                        <a:lnTo>
                          <a:pt x="412" y="19"/>
                        </a:lnTo>
                        <a:lnTo>
                          <a:pt x="664" y="36"/>
                        </a:lnTo>
                      </a:path>
                    </a:pathLst>
                  </a:custGeom>
                  <a:noFill/>
                  <a:ln w="12700" cap="rnd">
                    <a:solidFill>
                      <a:srgbClr val="A0A0A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0" name="Freeform 61">
                    <a:extLst>
                      <a:ext uri="{FF2B5EF4-FFF2-40B4-BE49-F238E27FC236}">
                        <a16:creationId xmlns:a16="http://schemas.microsoft.com/office/drawing/2014/main" id="{2985C0AC-0E2B-4776-97DA-D511F6016210}"/>
                      </a:ext>
                    </a:extLst>
                  </p:cNvPr>
                  <p:cNvSpPr>
                    <a:spLocks noChangeAspect="1"/>
                  </p:cNvSpPr>
                  <p:nvPr/>
                </p:nvSpPr>
                <p:spPr bwMode="auto">
                  <a:xfrm>
                    <a:off x="169" y="894"/>
                    <a:ext cx="665" cy="57"/>
                  </a:xfrm>
                  <a:custGeom>
                    <a:avLst/>
                    <a:gdLst>
                      <a:gd name="T0" fmla="*/ 0 w 665"/>
                      <a:gd name="T1" fmla="*/ 52 h 57"/>
                      <a:gd name="T2" fmla="*/ 231 w 665"/>
                      <a:gd name="T3" fmla="*/ 19 h 57"/>
                      <a:gd name="T4" fmla="*/ 318 w 665"/>
                      <a:gd name="T5" fmla="*/ 0 h 57"/>
                      <a:gd name="T6" fmla="*/ 414 w 665"/>
                      <a:gd name="T7" fmla="*/ 19 h 57"/>
                      <a:gd name="T8" fmla="*/ 664 w 665"/>
                      <a:gd name="T9" fmla="*/ 56 h 57"/>
                      <a:gd name="T10" fmla="*/ 0 60000 65536"/>
                      <a:gd name="T11" fmla="*/ 0 60000 65536"/>
                      <a:gd name="T12" fmla="*/ 0 60000 65536"/>
                      <a:gd name="T13" fmla="*/ 0 60000 65536"/>
                      <a:gd name="T14" fmla="*/ 0 60000 65536"/>
                      <a:gd name="T15" fmla="*/ 0 w 665"/>
                      <a:gd name="T16" fmla="*/ 0 h 57"/>
                      <a:gd name="T17" fmla="*/ 665 w 665"/>
                      <a:gd name="T18" fmla="*/ 57 h 57"/>
                    </a:gdLst>
                    <a:ahLst/>
                    <a:cxnLst>
                      <a:cxn ang="T10">
                        <a:pos x="T0" y="T1"/>
                      </a:cxn>
                      <a:cxn ang="T11">
                        <a:pos x="T2" y="T3"/>
                      </a:cxn>
                      <a:cxn ang="T12">
                        <a:pos x="T4" y="T5"/>
                      </a:cxn>
                      <a:cxn ang="T13">
                        <a:pos x="T6" y="T7"/>
                      </a:cxn>
                      <a:cxn ang="T14">
                        <a:pos x="T8" y="T9"/>
                      </a:cxn>
                    </a:cxnLst>
                    <a:rect l="T15" t="T16" r="T17" b="T18"/>
                    <a:pathLst>
                      <a:path w="665" h="57">
                        <a:moveTo>
                          <a:pt x="0" y="52"/>
                        </a:moveTo>
                        <a:lnTo>
                          <a:pt x="231" y="19"/>
                        </a:lnTo>
                        <a:lnTo>
                          <a:pt x="318" y="0"/>
                        </a:lnTo>
                        <a:lnTo>
                          <a:pt x="414" y="19"/>
                        </a:lnTo>
                        <a:lnTo>
                          <a:pt x="664" y="56"/>
                        </a:lnTo>
                      </a:path>
                    </a:pathLst>
                  </a:custGeom>
                  <a:noFill/>
                  <a:ln w="12700" cap="rnd">
                    <a:solidFill>
                      <a:srgbClr val="A0A0A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14" name="Freeform 62">
                  <a:extLst>
                    <a:ext uri="{FF2B5EF4-FFF2-40B4-BE49-F238E27FC236}">
                      <a16:creationId xmlns:a16="http://schemas.microsoft.com/office/drawing/2014/main" id="{5901E1B2-0E3C-498F-B510-1AEC9EAC9AB9}"/>
                    </a:ext>
                  </a:extLst>
                </p:cNvPr>
                <p:cNvSpPr>
                  <a:spLocks noChangeAspect="1"/>
                </p:cNvSpPr>
                <p:nvPr/>
              </p:nvSpPr>
              <p:spPr bwMode="auto">
                <a:xfrm>
                  <a:off x="267" y="702"/>
                  <a:ext cx="565" cy="109"/>
                </a:xfrm>
                <a:custGeom>
                  <a:avLst/>
                  <a:gdLst>
                    <a:gd name="T0" fmla="*/ 0 w 565"/>
                    <a:gd name="T1" fmla="*/ 108 h 109"/>
                    <a:gd name="T2" fmla="*/ 81 w 565"/>
                    <a:gd name="T3" fmla="*/ 52 h 109"/>
                    <a:gd name="T4" fmla="*/ 564 w 565"/>
                    <a:gd name="T5" fmla="*/ 0 h 109"/>
                    <a:gd name="T6" fmla="*/ 0 60000 65536"/>
                    <a:gd name="T7" fmla="*/ 0 60000 65536"/>
                    <a:gd name="T8" fmla="*/ 0 60000 65536"/>
                    <a:gd name="T9" fmla="*/ 0 w 565"/>
                    <a:gd name="T10" fmla="*/ 0 h 109"/>
                    <a:gd name="T11" fmla="*/ 565 w 565"/>
                    <a:gd name="T12" fmla="*/ 109 h 109"/>
                  </a:gdLst>
                  <a:ahLst/>
                  <a:cxnLst>
                    <a:cxn ang="T6">
                      <a:pos x="T0" y="T1"/>
                    </a:cxn>
                    <a:cxn ang="T7">
                      <a:pos x="T2" y="T3"/>
                    </a:cxn>
                    <a:cxn ang="T8">
                      <a:pos x="T4" y="T5"/>
                    </a:cxn>
                  </a:cxnLst>
                  <a:rect l="T9" t="T10" r="T11" b="T12"/>
                  <a:pathLst>
                    <a:path w="565" h="109">
                      <a:moveTo>
                        <a:pt x="0" y="108"/>
                      </a:moveTo>
                      <a:lnTo>
                        <a:pt x="81" y="52"/>
                      </a:lnTo>
                      <a:lnTo>
                        <a:pt x="564" y="0"/>
                      </a:lnTo>
                    </a:path>
                  </a:pathLst>
                </a:custGeom>
                <a:noFill/>
                <a:ln w="12700" cap="rnd">
                  <a:solidFill>
                    <a:srgbClr val="A0A0A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5" name="Group 63">
                <a:extLst>
                  <a:ext uri="{FF2B5EF4-FFF2-40B4-BE49-F238E27FC236}">
                    <a16:creationId xmlns:a16="http://schemas.microsoft.com/office/drawing/2014/main" id="{CB495EE0-D0E8-4426-856A-45D837F48BDE}"/>
                  </a:ext>
                </a:extLst>
              </p:cNvPr>
              <p:cNvGrpSpPr>
                <a:grpSpLocks noChangeAspect="1"/>
              </p:cNvGrpSpPr>
              <p:nvPr/>
            </p:nvGrpSpPr>
            <p:grpSpPr bwMode="auto">
              <a:xfrm>
                <a:off x="240" y="750"/>
                <a:ext cx="488" cy="455"/>
                <a:chOff x="240" y="750"/>
                <a:chExt cx="488" cy="455"/>
              </a:xfrm>
            </p:grpSpPr>
            <p:grpSp>
              <p:nvGrpSpPr>
                <p:cNvPr id="26" name="Group 64">
                  <a:extLst>
                    <a:ext uri="{FF2B5EF4-FFF2-40B4-BE49-F238E27FC236}">
                      <a16:creationId xmlns:a16="http://schemas.microsoft.com/office/drawing/2014/main" id="{8AEF8C8C-754D-47C4-A7E0-65C7CA86B0F5}"/>
                    </a:ext>
                  </a:extLst>
                </p:cNvPr>
                <p:cNvGrpSpPr>
                  <a:grpSpLocks noChangeAspect="1"/>
                </p:cNvGrpSpPr>
                <p:nvPr/>
              </p:nvGrpSpPr>
              <p:grpSpPr bwMode="auto">
                <a:xfrm>
                  <a:off x="424" y="1026"/>
                  <a:ext cx="140" cy="84"/>
                  <a:chOff x="424" y="1026"/>
                  <a:chExt cx="140" cy="84"/>
                </a:xfrm>
              </p:grpSpPr>
              <p:sp>
                <p:nvSpPr>
                  <p:cNvPr id="111" name="Freeform 65">
                    <a:extLst>
                      <a:ext uri="{FF2B5EF4-FFF2-40B4-BE49-F238E27FC236}">
                        <a16:creationId xmlns:a16="http://schemas.microsoft.com/office/drawing/2014/main" id="{0ED775C5-03CE-40A6-BE68-BE53E38C12D9}"/>
                      </a:ext>
                    </a:extLst>
                  </p:cNvPr>
                  <p:cNvSpPr>
                    <a:spLocks noChangeAspect="1"/>
                  </p:cNvSpPr>
                  <p:nvPr/>
                </p:nvSpPr>
                <p:spPr bwMode="auto">
                  <a:xfrm>
                    <a:off x="424" y="1105"/>
                    <a:ext cx="140" cy="5"/>
                  </a:xfrm>
                  <a:custGeom>
                    <a:avLst/>
                    <a:gdLst>
                      <a:gd name="T0" fmla="*/ 0 w 140"/>
                      <a:gd name="T1" fmla="*/ 0 h 5"/>
                      <a:gd name="T2" fmla="*/ 139 w 140"/>
                      <a:gd name="T3" fmla="*/ 0 h 5"/>
                      <a:gd name="T4" fmla="*/ 103 w 140"/>
                      <a:gd name="T5" fmla="*/ 4 h 5"/>
                      <a:gd name="T6" fmla="*/ 40 w 140"/>
                      <a:gd name="T7" fmla="*/ 4 h 5"/>
                      <a:gd name="T8" fmla="*/ 0 w 140"/>
                      <a:gd name="T9" fmla="*/ 0 h 5"/>
                      <a:gd name="T10" fmla="*/ 0 60000 65536"/>
                      <a:gd name="T11" fmla="*/ 0 60000 65536"/>
                      <a:gd name="T12" fmla="*/ 0 60000 65536"/>
                      <a:gd name="T13" fmla="*/ 0 60000 65536"/>
                      <a:gd name="T14" fmla="*/ 0 60000 65536"/>
                      <a:gd name="T15" fmla="*/ 0 w 140"/>
                      <a:gd name="T16" fmla="*/ 0 h 5"/>
                      <a:gd name="T17" fmla="*/ 140 w 140"/>
                      <a:gd name="T18" fmla="*/ 5 h 5"/>
                    </a:gdLst>
                    <a:ahLst/>
                    <a:cxnLst>
                      <a:cxn ang="T10">
                        <a:pos x="T0" y="T1"/>
                      </a:cxn>
                      <a:cxn ang="T11">
                        <a:pos x="T2" y="T3"/>
                      </a:cxn>
                      <a:cxn ang="T12">
                        <a:pos x="T4" y="T5"/>
                      </a:cxn>
                      <a:cxn ang="T13">
                        <a:pos x="T6" y="T7"/>
                      </a:cxn>
                      <a:cxn ang="T14">
                        <a:pos x="T8" y="T9"/>
                      </a:cxn>
                    </a:cxnLst>
                    <a:rect l="T15" t="T16" r="T17" b="T18"/>
                    <a:pathLst>
                      <a:path w="140" h="5">
                        <a:moveTo>
                          <a:pt x="0" y="0"/>
                        </a:moveTo>
                        <a:lnTo>
                          <a:pt x="139" y="0"/>
                        </a:lnTo>
                        <a:lnTo>
                          <a:pt x="103" y="4"/>
                        </a:lnTo>
                        <a:lnTo>
                          <a:pt x="40" y="4"/>
                        </a:lnTo>
                        <a:lnTo>
                          <a:pt x="0" y="0"/>
                        </a:lnTo>
                      </a:path>
                    </a:pathLst>
                  </a:custGeom>
                  <a:noFill/>
                  <a:ln w="12700" cap="rnd">
                    <a:solidFill>
                      <a:srgbClr val="606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2" name="Freeform 66">
                    <a:extLst>
                      <a:ext uri="{FF2B5EF4-FFF2-40B4-BE49-F238E27FC236}">
                        <a16:creationId xmlns:a16="http://schemas.microsoft.com/office/drawing/2014/main" id="{B1996D1A-478F-49C5-98E3-2460E25F3764}"/>
                      </a:ext>
                    </a:extLst>
                  </p:cNvPr>
                  <p:cNvSpPr>
                    <a:spLocks noChangeAspect="1"/>
                  </p:cNvSpPr>
                  <p:nvPr/>
                </p:nvSpPr>
                <p:spPr bwMode="auto">
                  <a:xfrm>
                    <a:off x="436" y="1026"/>
                    <a:ext cx="112" cy="5"/>
                  </a:xfrm>
                  <a:custGeom>
                    <a:avLst/>
                    <a:gdLst>
                      <a:gd name="T0" fmla="*/ 0 w 112"/>
                      <a:gd name="T1" fmla="*/ 4 h 5"/>
                      <a:gd name="T2" fmla="*/ 27 w 112"/>
                      <a:gd name="T3" fmla="*/ 0 h 5"/>
                      <a:gd name="T4" fmla="*/ 111 w 112"/>
                      <a:gd name="T5" fmla="*/ 0 h 5"/>
                      <a:gd name="T6" fmla="*/ 84 w 112"/>
                      <a:gd name="T7" fmla="*/ 4 h 5"/>
                      <a:gd name="T8" fmla="*/ 0 w 112"/>
                      <a:gd name="T9" fmla="*/ 4 h 5"/>
                      <a:gd name="T10" fmla="*/ 0 60000 65536"/>
                      <a:gd name="T11" fmla="*/ 0 60000 65536"/>
                      <a:gd name="T12" fmla="*/ 0 60000 65536"/>
                      <a:gd name="T13" fmla="*/ 0 60000 65536"/>
                      <a:gd name="T14" fmla="*/ 0 60000 65536"/>
                      <a:gd name="T15" fmla="*/ 0 w 112"/>
                      <a:gd name="T16" fmla="*/ 0 h 5"/>
                      <a:gd name="T17" fmla="*/ 112 w 112"/>
                      <a:gd name="T18" fmla="*/ 5 h 5"/>
                    </a:gdLst>
                    <a:ahLst/>
                    <a:cxnLst>
                      <a:cxn ang="T10">
                        <a:pos x="T0" y="T1"/>
                      </a:cxn>
                      <a:cxn ang="T11">
                        <a:pos x="T2" y="T3"/>
                      </a:cxn>
                      <a:cxn ang="T12">
                        <a:pos x="T4" y="T5"/>
                      </a:cxn>
                      <a:cxn ang="T13">
                        <a:pos x="T6" y="T7"/>
                      </a:cxn>
                      <a:cxn ang="T14">
                        <a:pos x="T8" y="T9"/>
                      </a:cxn>
                    </a:cxnLst>
                    <a:rect l="T15" t="T16" r="T17" b="T18"/>
                    <a:pathLst>
                      <a:path w="112" h="5">
                        <a:moveTo>
                          <a:pt x="0" y="4"/>
                        </a:moveTo>
                        <a:lnTo>
                          <a:pt x="27" y="0"/>
                        </a:lnTo>
                        <a:lnTo>
                          <a:pt x="111" y="0"/>
                        </a:lnTo>
                        <a:lnTo>
                          <a:pt x="84" y="4"/>
                        </a:lnTo>
                        <a:lnTo>
                          <a:pt x="0" y="4"/>
                        </a:lnTo>
                      </a:path>
                    </a:pathLst>
                  </a:custGeom>
                  <a:noFill/>
                  <a:ln w="12700" cap="rnd">
                    <a:solidFill>
                      <a:srgbClr val="606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7" name="Group 67">
                  <a:extLst>
                    <a:ext uri="{FF2B5EF4-FFF2-40B4-BE49-F238E27FC236}">
                      <a16:creationId xmlns:a16="http://schemas.microsoft.com/office/drawing/2014/main" id="{A8A4BA72-CB4C-4F0E-8E8B-B29AE24A3716}"/>
                    </a:ext>
                  </a:extLst>
                </p:cNvPr>
                <p:cNvGrpSpPr>
                  <a:grpSpLocks noChangeAspect="1"/>
                </p:cNvGrpSpPr>
                <p:nvPr/>
              </p:nvGrpSpPr>
              <p:grpSpPr bwMode="auto">
                <a:xfrm>
                  <a:off x="412" y="1026"/>
                  <a:ext cx="171" cy="179"/>
                  <a:chOff x="412" y="1026"/>
                  <a:chExt cx="171" cy="179"/>
                </a:xfrm>
              </p:grpSpPr>
              <p:sp>
                <p:nvSpPr>
                  <p:cNvPr id="107" name="Line 68">
                    <a:extLst>
                      <a:ext uri="{FF2B5EF4-FFF2-40B4-BE49-F238E27FC236}">
                        <a16:creationId xmlns:a16="http://schemas.microsoft.com/office/drawing/2014/main" id="{6E688F48-A880-4EF4-A494-CD52F29B1244}"/>
                      </a:ext>
                    </a:extLst>
                  </p:cNvPr>
                  <p:cNvSpPr>
                    <a:spLocks noChangeAspect="1" noChangeShapeType="1"/>
                  </p:cNvSpPr>
                  <p:nvPr/>
                </p:nvSpPr>
                <p:spPr bwMode="auto">
                  <a:xfrm flipH="1">
                    <a:off x="412" y="1030"/>
                    <a:ext cx="24" cy="168"/>
                  </a:xfrm>
                  <a:prstGeom prst="line">
                    <a:avLst/>
                  </a:prstGeom>
                  <a:noFill/>
                  <a:ln w="12700">
                    <a:solidFill>
                      <a:srgbClr val="606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 name="Line 69">
                    <a:extLst>
                      <a:ext uri="{FF2B5EF4-FFF2-40B4-BE49-F238E27FC236}">
                        <a16:creationId xmlns:a16="http://schemas.microsoft.com/office/drawing/2014/main" id="{23430E28-245D-49F3-8769-5600560C8032}"/>
                      </a:ext>
                    </a:extLst>
                  </p:cNvPr>
                  <p:cNvSpPr>
                    <a:spLocks noChangeAspect="1" noChangeShapeType="1"/>
                  </p:cNvSpPr>
                  <p:nvPr/>
                </p:nvSpPr>
                <p:spPr bwMode="auto">
                  <a:xfrm flipH="1">
                    <a:off x="451" y="1030"/>
                    <a:ext cx="12" cy="168"/>
                  </a:xfrm>
                  <a:prstGeom prst="line">
                    <a:avLst/>
                  </a:prstGeom>
                  <a:noFill/>
                  <a:ln w="12700">
                    <a:solidFill>
                      <a:srgbClr val="606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 name="Line 70">
                    <a:extLst>
                      <a:ext uri="{FF2B5EF4-FFF2-40B4-BE49-F238E27FC236}">
                        <a16:creationId xmlns:a16="http://schemas.microsoft.com/office/drawing/2014/main" id="{C03202D4-65CB-4827-A36E-BF5ED4821456}"/>
                      </a:ext>
                    </a:extLst>
                  </p:cNvPr>
                  <p:cNvSpPr>
                    <a:spLocks noChangeAspect="1" noChangeShapeType="1"/>
                  </p:cNvSpPr>
                  <p:nvPr/>
                </p:nvSpPr>
                <p:spPr bwMode="auto">
                  <a:xfrm>
                    <a:off x="520" y="1030"/>
                    <a:ext cx="19" cy="175"/>
                  </a:xfrm>
                  <a:prstGeom prst="line">
                    <a:avLst/>
                  </a:prstGeom>
                  <a:noFill/>
                  <a:ln w="12700">
                    <a:solidFill>
                      <a:srgbClr val="606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 name="Line 71">
                    <a:extLst>
                      <a:ext uri="{FF2B5EF4-FFF2-40B4-BE49-F238E27FC236}">
                        <a16:creationId xmlns:a16="http://schemas.microsoft.com/office/drawing/2014/main" id="{B8DB3468-9ED7-4D92-9433-9033587DF4A4}"/>
                      </a:ext>
                    </a:extLst>
                  </p:cNvPr>
                  <p:cNvSpPr>
                    <a:spLocks noChangeAspect="1" noChangeShapeType="1"/>
                  </p:cNvSpPr>
                  <p:nvPr/>
                </p:nvSpPr>
                <p:spPr bwMode="auto">
                  <a:xfrm>
                    <a:off x="547" y="1026"/>
                    <a:ext cx="36" cy="175"/>
                  </a:xfrm>
                  <a:prstGeom prst="line">
                    <a:avLst/>
                  </a:prstGeom>
                  <a:noFill/>
                  <a:ln w="12700">
                    <a:solidFill>
                      <a:srgbClr val="60606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8" name="Line 72">
                  <a:extLst>
                    <a:ext uri="{FF2B5EF4-FFF2-40B4-BE49-F238E27FC236}">
                      <a16:creationId xmlns:a16="http://schemas.microsoft.com/office/drawing/2014/main" id="{3A397051-5F27-4C3D-B1A8-EA693DDEB171}"/>
                    </a:ext>
                  </a:extLst>
                </p:cNvPr>
                <p:cNvSpPr>
                  <a:spLocks noChangeAspect="1" noChangeShapeType="1"/>
                </p:cNvSpPr>
                <p:nvPr/>
              </p:nvSpPr>
              <p:spPr bwMode="auto">
                <a:xfrm flipH="1">
                  <a:off x="460" y="1030"/>
                  <a:ext cx="63" cy="75"/>
                </a:xfrm>
                <a:prstGeom prst="line">
                  <a:avLst/>
                </a:prstGeom>
                <a:noFill/>
                <a:ln w="12700">
                  <a:solidFill>
                    <a:srgbClr val="606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Freeform 73">
                  <a:extLst>
                    <a:ext uri="{FF2B5EF4-FFF2-40B4-BE49-F238E27FC236}">
                      <a16:creationId xmlns:a16="http://schemas.microsoft.com/office/drawing/2014/main" id="{1A3590A9-0005-4440-A3F8-8D96E3673B0B}"/>
                    </a:ext>
                  </a:extLst>
                </p:cNvPr>
                <p:cNvSpPr>
                  <a:spLocks noChangeAspect="1"/>
                </p:cNvSpPr>
                <p:nvPr/>
              </p:nvSpPr>
              <p:spPr bwMode="auto">
                <a:xfrm>
                  <a:off x="462" y="1026"/>
                  <a:ext cx="102" cy="173"/>
                </a:xfrm>
                <a:custGeom>
                  <a:avLst/>
                  <a:gdLst>
                    <a:gd name="T0" fmla="*/ 0 w 102"/>
                    <a:gd name="T1" fmla="*/ 26 h 173"/>
                    <a:gd name="T2" fmla="*/ 22 w 102"/>
                    <a:gd name="T3" fmla="*/ 0 h 173"/>
                    <a:gd name="T4" fmla="*/ 101 w 102"/>
                    <a:gd name="T5" fmla="*/ 79 h 173"/>
                    <a:gd name="T6" fmla="*/ 70 w 102"/>
                    <a:gd name="T7" fmla="*/ 115 h 173"/>
                    <a:gd name="T8" fmla="*/ 46 w 102"/>
                    <a:gd name="T9" fmla="*/ 172 h 173"/>
                    <a:gd name="T10" fmla="*/ 22 w 102"/>
                    <a:gd name="T11" fmla="*/ 119 h 173"/>
                    <a:gd name="T12" fmla="*/ 0 60000 65536"/>
                    <a:gd name="T13" fmla="*/ 0 60000 65536"/>
                    <a:gd name="T14" fmla="*/ 0 60000 65536"/>
                    <a:gd name="T15" fmla="*/ 0 60000 65536"/>
                    <a:gd name="T16" fmla="*/ 0 60000 65536"/>
                    <a:gd name="T17" fmla="*/ 0 60000 65536"/>
                    <a:gd name="T18" fmla="*/ 0 w 102"/>
                    <a:gd name="T19" fmla="*/ 0 h 173"/>
                    <a:gd name="T20" fmla="*/ 102 w 102"/>
                    <a:gd name="T21" fmla="*/ 173 h 173"/>
                  </a:gdLst>
                  <a:ahLst/>
                  <a:cxnLst>
                    <a:cxn ang="T12">
                      <a:pos x="T0" y="T1"/>
                    </a:cxn>
                    <a:cxn ang="T13">
                      <a:pos x="T2" y="T3"/>
                    </a:cxn>
                    <a:cxn ang="T14">
                      <a:pos x="T4" y="T5"/>
                    </a:cxn>
                    <a:cxn ang="T15">
                      <a:pos x="T6" y="T7"/>
                    </a:cxn>
                    <a:cxn ang="T16">
                      <a:pos x="T8" y="T9"/>
                    </a:cxn>
                    <a:cxn ang="T17">
                      <a:pos x="T10" y="T11"/>
                    </a:cxn>
                  </a:cxnLst>
                  <a:rect l="T18" t="T19" r="T20" b="T21"/>
                  <a:pathLst>
                    <a:path w="102" h="173">
                      <a:moveTo>
                        <a:pt x="0" y="26"/>
                      </a:moveTo>
                      <a:lnTo>
                        <a:pt x="22" y="0"/>
                      </a:lnTo>
                      <a:lnTo>
                        <a:pt x="101" y="79"/>
                      </a:lnTo>
                      <a:lnTo>
                        <a:pt x="70" y="115"/>
                      </a:lnTo>
                      <a:lnTo>
                        <a:pt x="46" y="172"/>
                      </a:lnTo>
                      <a:lnTo>
                        <a:pt x="22" y="119"/>
                      </a:lnTo>
                    </a:path>
                  </a:pathLst>
                </a:custGeom>
                <a:noFill/>
                <a:ln w="12700" cap="rnd">
                  <a:solidFill>
                    <a:srgbClr val="606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 name="Freeform 74">
                  <a:extLst>
                    <a:ext uri="{FF2B5EF4-FFF2-40B4-BE49-F238E27FC236}">
                      <a16:creationId xmlns:a16="http://schemas.microsoft.com/office/drawing/2014/main" id="{AF37E019-7955-4A3E-ACC0-719251A8A40A}"/>
                    </a:ext>
                  </a:extLst>
                </p:cNvPr>
                <p:cNvSpPr>
                  <a:spLocks noChangeAspect="1"/>
                </p:cNvSpPr>
                <p:nvPr/>
              </p:nvSpPr>
              <p:spPr bwMode="auto">
                <a:xfrm>
                  <a:off x="463" y="1145"/>
                  <a:ext cx="46" cy="54"/>
                </a:xfrm>
                <a:custGeom>
                  <a:avLst/>
                  <a:gdLst>
                    <a:gd name="T0" fmla="*/ 0 w 46"/>
                    <a:gd name="T1" fmla="*/ 0 h 54"/>
                    <a:gd name="T2" fmla="*/ 21 w 46"/>
                    <a:gd name="T3" fmla="*/ 53 h 54"/>
                    <a:gd name="T4" fmla="*/ 45 w 46"/>
                    <a:gd name="T5" fmla="*/ 0 h 54"/>
                    <a:gd name="T6" fmla="*/ 0 60000 65536"/>
                    <a:gd name="T7" fmla="*/ 0 60000 65536"/>
                    <a:gd name="T8" fmla="*/ 0 60000 65536"/>
                    <a:gd name="T9" fmla="*/ 0 w 46"/>
                    <a:gd name="T10" fmla="*/ 0 h 54"/>
                    <a:gd name="T11" fmla="*/ 46 w 46"/>
                    <a:gd name="T12" fmla="*/ 54 h 54"/>
                  </a:gdLst>
                  <a:ahLst/>
                  <a:cxnLst>
                    <a:cxn ang="T6">
                      <a:pos x="T0" y="T1"/>
                    </a:cxn>
                    <a:cxn ang="T7">
                      <a:pos x="T2" y="T3"/>
                    </a:cxn>
                    <a:cxn ang="T8">
                      <a:pos x="T4" y="T5"/>
                    </a:cxn>
                  </a:cxnLst>
                  <a:rect l="T9" t="T10" r="T11" b="T12"/>
                  <a:pathLst>
                    <a:path w="46" h="54">
                      <a:moveTo>
                        <a:pt x="0" y="0"/>
                      </a:moveTo>
                      <a:lnTo>
                        <a:pt x="21" y="53"/>
                      </a:lnTo>
                      <a:lnTo>
                        <a:pt x="45" y="0"/>
                      </a:lnTo>
                    </a:path>
                  </a:pathLst>
                </a:custGeom>
                <a:noFill/>
                <a:ln w="12700" cap="rnd">
                  <a:solidFill>
                    <a:srgbClr val="606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 name="Freeform 75">
                  <a:extLst>
                    <a:ext uri="{FF2B5EF4-FFF2-40B4-BE49-F238E27FC236}">
                      <a16:creationId xmlns:a16="http://schemas.microsoft.com/office/drawing/2014/main" id="{2A66C561-E284-4552-A7F0-04010E374710}"/>
                    </a:ext>
                  </a:extLst>
                </p:cNvPr>
                <p:cNvSpPr>
                  <a:spLocks noChangeAspect="1"/>
                </p:cNvSpPr>
                <p:nvPr/>
              </p:nvSpPr>
              <p:spPr bwMode="auto">
                <a:xfrm>
                  <a:off x="418" y="1030"/>
                  <a:ext cx="105" cy="164"/>
                </a:xfrm>
                <a:custGeom>
                  <a:avLst/>
                  <a:gdLst>
                    <a:gd name="T0" fmla="*/ 14 w 105"/>
                    <a:gd name="T1" fmla="*/ 163 h 164"/>
                    <a:gd name="T2" fmla="*/ 0 w 105"/>
                    <a:gd name="T3" fmla="*/ 123 h 164"/>
                    <a:gd name="T4" fmla="*/ 26 w 105"/>
                    <a:gd name="T5" fmla="*/ 96 h 164"/>
                    <a:gd name="T6" fmla="*/ 6 w 105"/>
                    <a:gd name="T7" fmla="*/ 76 h 164"/>
                    <a:gd name="T8" fmla="*/ 81 w 105"/>
                    <a:gd name="T9" fmla="*/ 0 h 164"/>
                    <a:gd name="T10" fmla="*/ 104 w 105"/>
                    <a:gd name="T11" fmla="*/ 23 h 164"/>
                    <a:gd name="T12" fmla="*/ 0 60000 65536"/>
                    <a:gd name="T13" fmla="*/ 0 60000 65536"/>
                    <a:gd name="T14" fmla="*/ 0 60000 65536"/>
                    <a:gd name="T15" fmla="*/ 0 60000 65536"/>
                    <a:gd name="T16" fmla="*/ 0 60000 65536"/>
                    <a:gd name="T17" fmla="*/ 0 60000 65536"/>
                    <a:gd name="T18" fmla="*/ 0 w 105"/>
                    <a:gd name="T19" fmla="*/ 0 h 164"/>
                    <a:gd name="T20" fmla="*/ 105 w 105"/>
                    <a:gd name="T21" fmla="*/ 164 h 164"/>
                  </a:gdLst>
                  <a:ahLst/>
                  <a:cxnLst>
                    <a:cxn ang="T12">
                      <a:pos x="T0" y="T1"/>
                    </a:cxn>
                    <a:cxn ang="T13">
                      <a:pos x="T2" y="T3"/>
                    </a:cxn>
                    <a:cxn ang="T14">
                      <a:pos x="T4" y="T5"/>
                    </a:cxn>
                    <a:cxn ang="T15">
                      <a:pos x="T6" y="T7"/>
                    </a:cxn>
                    <a:cxn ang="T16">
                      <a:pos x="T8" y="T9"/>
                    </a:cxn>
                    <a:cxn ang="T17">
                      <a:pos x="T10" y="T11"/>
                    </a:cxn>
                  </a:cxnLst>
                  <a:rect l="T18" t="T19" r="T20" b="T21"/>
                  <a:pathLst>
                    <a:path w="105" h="164">
                      <a:moveTo>
                        <a:pt x="14" y="163"/>
                      </a:moveTo>
                      <a:lnTo>
                        <a:pt x="0" y="123"/>
                      </a:lnTo>
                      <a:lnTo>
                        <a:pt x="26" y="96"/>
                      </a:lnTo>
                      <a:lnTo>
                        <a:pt x="6" y="76"/>
                      </a:lnTo>
                      <a:lnTo>
                        <a:pt x="81" y="0"/>
                      </a:lnTo>
                      <a:lnTo>
                        <a:pt x="104" y="23"/>
                      </a:lnTo>
                    </a:path>
                  </a:pathLst>
                </a:custGeom>
                <a:noFill/>
                <a:ln w="12700" cap="rnd">
                  <a:solidFill>
                    <a:srgbClr val="606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 name="Line 76">
                  <a:extLst>
                    <a:ext uri="{FF2B5EF4-FFF2-40B4-BE49-F238E27FC236}">
                      <a16:creationId xmlns:a16="http://schemas.microsoft.com/office/drawing/2014/main" id="{6459810D-FFCA-469F-A824-D111EA8D31B8}"/>
                    </a:ext>
                  </a:extLst>
                </p:cNvPr>
                <p:cNvSpPr>
                  <a:spLocks noChangeAspect="1" noChangeShapeType="1"/>
                </p:cNvSpPr>
                <p:nvPr/>
              </p:nvSpPr>
              <p:spPr bwMode="auto">
                <a:xfrm>
                  <a:off x="420" y="1145"/>
                  <a:ext cx="151" cy="0"/>
                </a:xfrm>
                <a:prstGeom prst="line">
                  <a:avLst/>
                </a:prstGeom>
                <a:noFill/>
                <a:ln w="12700">
                  <a:solidFill>
                    <a:srgbClr val="606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77">
                  <a:extLst>
                    <a:ext uri="{FF2B5EF4-FFF2-40B4-BE49-F238E27FC236}">
                      <a16:creationId xmlns:a16="http://schemas.microsoft.com/office/drawing/2014/main" id="{70879BD6-3486-4585-9F78-113B6C859EDC}"/>
                    </a:ext>
                  </a:extLst>
                </p:cNvPr>
                <p:cNvSpPr>
                  <a:spLocks noChangeAspect="1" noChangeShapeType="1"/>
                </p:cNvSpPr>
                <p:nvPr/>
              </p:nvSpPr>
              <p:spPr bwMode="auto">
                <a:xfrm>
                  <a:off x="451" y="1078"/>
                  <a:ext cx="33" cy="0"/>
                </a:xfrm>
                <a:prstGeom prst="line">
                  <a:avLst/>
                </a:prstGeom>
                <a:noFill/>
                <a:ln w="12700">
                  <a:solidFill>
                    <a:srgbClr val="606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78">
                  <a:extLst>
                    <a:ext uri="{FF2B5EF4-FFF2-40B4-BE49-F238E27FC236}">
                      <a16:creationId xmlns:a16="http://schemas.microsoft.com/office/drawing/2014/main" id="{F5FEFEB9-F135-4D8C-BFFD-113883480746}"/>
                    </a:ext>
                  </a:extLst>
                </p:cNvPr>
                <p:cNvSpPr>
                  <a:spLocks noChangeAspect="1" noChangeShapeType="1"/>
                </p:cNvSpPr>
                <p:nvPr/>
              </p:nvSpPr>
              <p:spPr bwMode="auto">
                <a:xfrm>
                  <a:off x="503" y="1078"/>
                  <a:ext cx="21" cy="0"/>
                </a:xfrm>
                <a:prstGeom prst="line">
                  <a:avLst/>
                </a:prstGeom>
                <a:noFill/>
                <a:ln w="12700">
                  <a:solidFill>
                    <a:srgbClr val="606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Freeform 79">
                  <a:extLst>
                    <a:ext uri="{FF2B5EF4-FFF2-40B4-BE49-F238E27FC236}">
                      <a16:creationId xmlns:a16="http://schemas.microsoft.com/office/drawing/2014/main" id="{9465ACF0-5489-4367-AF00-AAE0E95159EC}"/>
                    </a:ext>
                  </a:extLst>
                </p:cNvPr>
                <p:cNvSpPr>
                  <a:spLocks noChangeAspect="1"/>
                </p:cNvSpPr>
                <p:nvPr/>
              </p:nvSpPr>
              <p:spPr bwMode="auto">
                <a:xfrm>
                  <a:off x="412" y="1169"/>
                  <a:ext cx="28" cy="30"/>
                </a:xfrm>
                <a:custGeom>
                  <a:avLst/>
                  <a:gdLst>
                    <a:gd name="T0" fmla="*/ 4 w 28"/>
                    <a:gd name="T1" fmla="*/ 0 h 30"/>
                    <a:gd name="T2" fmla="*/ 27 w 28"/>
                    <a:gd name="T3" fmla="*/ 0 h 30"/>
                    <a:gd name="T4" fmla="*/ 0 w 28"/>
                    <a:gd name="T5" fmla="*/ 29 h 30"/>
                    <a:gd name="T6" fmla="*/ 0 60000 65536"/>
                    <a:gd name="T7" fmla="*/ 0 60000 65536"/>
                    <a:gd name="T8" fmla="*/ 0 60000 65536"/>
                    <a:gd name="T9" fmla="*/ 0 w 28"/>
                    <a:gd name="T10" fmla="*/ 0 h 30"/>
                    <a:gd name="T11" fmla="*/ 28 w 28"/>
                    <a:gd name="T12" fmla="*/ 30 h 30"/>
                  </a:gdLst>
                  <a:ahLst/>
                  <a:cxnLst>
                    <a:cxn ang="T6">
                      <a:pos x="T0" y="T1"/>
                    </a:cxn>
                    <a:cxn ang="T7">
                      <a:pos x="T2" y="T3"/>
                    </a:cxn>
                    <a:cxn ang="T8">
                      <a:pos x="T4" y="T5"/>
                    </a:cxn>
                  </a:cxnLst>
                  <a:rect l="T9" t="T10" r="T11" b="T12"/>
                  <a:pathLst>
                    <a:path w="28" h="30">
                      <a:moveTo>
                        <a:pt x="4" y="0"/>
                      </a:moveTo>
                      <a:lnTo>
                        <a:pt x="27" y="0"/>
                      </a:lnTo>
                      <a:lnTo>
                        <a:pt x="0" y="29"/>
                      </a:lnTo>
                    </a:path>
                  </a:pathLst>
                </a:custGeom>
                <a:noFill/>
                <a:ln w="12700" cap="rnd">
                  <a:solidFill>
                    <a:srgbClr val="606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 name="Freeform 80">
                  <a:extLst>
                    <a:ext uri="{FF2B5EF4-FFF2-40B4-BE49-F238E27FC236}">
                      <a16:creationId xmlns:a16="http://schemas.microsoft.com/office/drawing/2014/main" id="{88BF6F39-1527-4E18-993A-ED3B8E87944A}"/>
                    </a:ext>
                  </a:extLst>
                </p:cNvPr>
                <p:cNvSpPr>
                  <a:spLocks noChangeAspect="1"/>
                </p:cNvSpPr>
                <p:nvPr/>
              </p:nvSpPr>
              <p:spPr bwMode="auto">
                <a:xfrm>
                  <a:off x="527" y="1149"/>
                  <a:ext cx="46" cy="45"/>
                </a:xfrm>
                <a:custGeom>
                  <a:avLst/>
                  <a:gdLst>
                    <a:gd name="T0" fmla="*/ 0 w 46"/>
                    <a:gd name="T1" fmla="*/ 2 h 45"/>
                    <a:gd name="T2" fmla="*/ 28 w 46"/>
                    <a:gd name="T3" fmla="*/ 44 h 45"/>
                    <a:gd name="T4" fmla="*/ 45 w 46"/>
                    <a:gd name="T5" fmla="*/ 0 h 45"/>
                    <a:gd name="T6" fmla="*/ 0 60000 65536"/>
                    <a:gd name="T7" fmla="*/ 0 60000 65536"/>
                    <a:gd name="T8" fmla="*/ 0 60000 65536"/>
                    <a:gd name="T9" fmla="*/ 0 w 46"/>
                    <a:gd name="T10" fmla="*/ 0 h 45"/>
                    <a:gd name="T11" fmla="*/ 46 w 46"/>
                    <a:gd name="T12" fmla="*/ 45 h 45"/>
                  </a:gdLst>
                  <a:ahLst/>
                  <a:cxnLst>
                    <a:cxn ang="T6">
                      <a:pos x="T0" y="T1"/>
                    </a:cxn>
                    <a:cxn ang="T7">
                      <a:pos x="T2" y="T3"/>
                    </a:cxn>
                    <a:cxn ang="T8">
                      <a:pos x="T4" y="T5"/>
                    </a:cxn>
                  </a:cxnLst>
                  <a:rect l="T9" t="T10" r="T11" b="T12"/>
                  <a:pathLst>
                    <a:path w="46" h="45">
                      <a:moveTo>
                        <a:pt x="0" y="2"/>
                      </a:moveTo>
                      <a:lnTo>
                        <a:pt x="28" y="44"/>
                      </a:lnTo>
                      <a:lnTo>
                        <a:pt x="45" y="0"/>
                      </a:lnTo>
                    </a:path>
                  </a:pathLst>
                </a:custGeom>
                <a:noFill/>
                <a:ln w="12700" cap="rnd">
                  <a:solidFill>
                    <a:srgbClr val="606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 name="Line 81">
                  <a:extLst>
                    <a:ext uri="{FF2B5EF4-FFF2-40B4-BE49-F238E27FC236}">
                      <a16:creationId xmlns:a16="http://schemas.microsoft.com/office/drawing/2014/main" id="{56A0DC6A-991A-4F74-92E6-06A01A6952F4}"/>
                    </a:ext>
                  </a:extLst>
                </p:cNvPr>
                <p:cNvSpPr>
                  <a:spLocks noChangeAspect="1" noChangeShapeType="1"/>
                </p:cNvSpPr>
                <p:nvPr/>
              </p:nvSpPr>
              <p:spPr bwMode="auto">
                <a:xfrm>
                  <a:off x="468" y="1109"/>
                  <a:ext cx="28" cy="36"/>
                </a:xfrm>
                <a:prstGeom prst="line">
                  <a:avLst/>
                </a:prstGeom>
                <a:noFill/>
                <a:ln w="12700">
                  <a:solidFill>
                    <a:srgbClr val="606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82">
                  <a:extLst>
                    <a:ext uri="{FF2B5EF4-FFF2-40B4-BE49-F238E27FC236}">
                      <a16:creationId xmlns:a16="http://schemas.microsoft.com/office/drawing/2014/main" id="{B77D7D63-2110-4FB2-AC7D-54DDBBD33148}"/>
                    </a:ext>
                  </a:extLst>
                </p:cNvPr>
                <p:cNvSpPr>
                  <a:spLocks noChangeAspect="1" noChangeShapeType="1"/>
                </p:cNvSpPr>
                <p:nvPr/>
              </p:nvSpPr>
              <p:spPr bwMode="auto">
                <a:xfrm flipH="1">
                  <a:off x="499" y="1109"/>
                  <a:ext cx="28" cy="36"/>
                </a:xfrm>
                <a:prstGeom prst="line">
                  <a:avLst/>
                </a:prstGeom>
                <a:noFill/>
                <a:ln w="12700">
                  <a:solidFill>
                    <a:srgbClr val="606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83">
                  <a:extLst>
                    <a:ext uri="{FF2B5EF4-FFF2-40B4-BE49-F238E27FC236}">
                      <a16:creationId xmlns:a16="http://schemas.microsoft.com/office/drawing/2014/main" id="{B8124D61-D781-42EA-AF1C-BE3C1E39AC60}"/>
                    </a:ext>
                  </a:extLst>
                </p:cNvPr>
                <p:cNvSpPr>
                  <a:spLocks noChangeAspect="1" noChangeShapeType="1"/>
                </p:cNvSpPr>
                <p:nvPr/>
              </p:nvSpPr>
              <p:spPr bwMode="auto">
                <a:xfrm flipH="1">
                  <a:off x="439" y="1109"/>
                  <a:ext cx="17" cy="41"/>
                </a:xfrm>
                <a:prstGeom prst="line">
                  <a:avLst/>
                </a:prstGeom>
                <a:noFill/>
                <a:ln w="12700">
                  <a:solidFill>
                    <a:srgbClr val="606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Line 84">
                  <a:extLst>
                    <a:ext uri="{FF2B5EF4-FFF2-40B4-BE49-F238E27FC236}">
                      <a16:creationId xmlns:a16="http://schemas.microsoft.com/office/drawing/2014/main" id="{E89ED1AB-A620-4826-8A91-FE145D66ED6F}"/>
                    </a:ext>
                  </a:extLst>
                </p:cNvPr>
                <p:cNvSpPr>
                  <a:spLocks noChangeAspect="1" noChangeShapeType="1"/>
                </p:cNvSpPr>
                <p:nvPr/>
              </p:nvSpPr>
              <p:spPr bwMode="auto">
                <a:xfrm>
                  <a:off x="527" y="1109"/>
                  <a:ext cx="17" cy="36"/>
                </a:xfrm>
                <a:prstGeom prst="line">
                  <a:avLst/>
                </a:prstGeom>
                <a:noFill/>
                <a:ln w="12700">
                  <a:solidFill>
                    <a:srgbClr val="606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Freeform 85">
                  <a:extLst>
                    <a:ext uri="{FF2B5EF4-FFF2-40B4-BE49-F238E27FC236}">
                      <a16:creationId xmlns:a16="http://schemas.microsoft.com/office/drawing/2014/main" id="{D01B8A3D-2B1E-42EB-AEC6-5FAAB665501F}"/>
                    </a:ext>
                  </a:extLst>
                </p:cNvPr>
                <p:cNvSpPr>
                  <a:spLocks noChangeAspect="1"/>
                </p:cNvSpPr>
                <p:nvPr/>
              </p:nvSpPr>
              <p:spPr bwMode="auto">
                <a:xfrm>
                  <a:off x="539" y="1105"/>
                  <a:ext cx="33" cy="99"/>
                </a:xfrm>
                <a:custGeom>
                  <a:avLst/>
                  <a:gdLst>
                    <a:gd name="T0" fmla="*/ 0 w 33"/>
                    <a:gd name="T1" fmla="*/ 98 h 99"/>
                    <a:gd name="T2" fmla="*/ 5 w 33"/>
                    <a:gd name="T3" fmla="*/ 0 h 99"/>
                    <a:gd name="T4" fmla="*/ 32 w 33"/>
                    <a:gd name="T5" fmla="*/ 93 h 99"/>
                    <a:gd name="T6" fmla="*/ 0 60000 65536"/>
                    <a:gd name="T7" fmla="*/ 0 60000 65536"/>
                    <a:gd name="T8" fmla="*/ 0 60000 65536"/>
                    <a:gd name="T9" fmla="*/ 0 w 33"/>
                    <a:gd name="T10" fmla="*/ 0 h 99"/>
                    <a:gd name="T11" fmla="*/ 33 w 33"/>
                    <a:gd name="T12" fmla="*/ 99 h 99"/>
                  </a:gdLst>
                  <a:ahLst/>
                  <a:cxnLst>
                    <a:cxn ang="T6">
                      <a:pos x="T0" y="T1"/>
                    </a:cxn>
                    <a:cxn ang="T7">
                      <a:pos x="T2" y="T3"/>
                    </a:cxn>
                    <a:cxn ang="T8">
                      <a:pos x="T4" y="T5"/>
                    </a:cxn>
                  </a:cxnLst>
                  <a:rect l="T9" t="T10" r="T11" b="T12"/>
                  <a:pathLst>
                    <a:path w="33" h="99">
                      <a:moveTo>
                        <a:pt x="0" y="98"/>
                      </a:moveTo>
                      <a:lnTo>
                        <a:pt x="5" y="0"/>
                      </a:lnTo>
                      <a:lnTo>
                        <a:pt x="32" y="93"/>
                      </a:lnTo>
                    </a:path>
                  </a:pathLst>
                </a:custGeom>
                <a:noFill/>
                <a:ln w="12700" cap="rnd">
                  <a:solidFill>
                    <a:srgbClr val="606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 name="Freeform 86">
                  <a:extLst>
                    <a:ext uri="{FF2B5EF4-FFF2-40B4-BE49-F238E27FC236}">
                      <a16:creationId xmlns:a16="http://schemas.microsoft.com/office/drawing/2014/main" id="{F80CAADA-2031-4655-9CE4-8B86B7507555}"/>
                    </a:ext>
                  </a:extLst>
                </p:cNvPr>
                <p:cNvSpPr>
                  <a:spLocks noChangeAspect="1"/>
                </p:cNvSpPr>
                <p:nvPr/>
              </p:nvSpPr>
              <p:spPr bwMode="auto">
                <a:xfrm>
                  <a:off x="420" y="1107"/>
                  <a:ext cx="20" cy="87"/>
                </a:xfrm>
                <a:custGeom>
                  <a:avLst/>
                  <a:gdLst>
                    <a:gd name="T0" fmla="*/ 0 w 20"/>
                    <a:gd name="T1" fmla="*/ 86 h 87"/>
                    <a:gd name="T2" fmla="*/ 19 w 20"/>
                    <a:gd name="T3" fmla="*/ 0 h 87"/>
                    <a:gd name="T4" fmla="*/ 19 w 20"/>
                    <a:gd name="T5" fmla="*/ 86 h 87"/>
                    <a:gd name="T6" fmla="*/ 0 60000 65536"/>
                    <a:gd name="T7" fmla="*/ 0 60000 65536"/>
                    <a:gd name="T8" fmla="*/ 0 60000 65536"/>
                    <a:gd name="T9" fmla="*/ 0 w 20"/>
                    <a:gd name="T10" fmla="*/ 0 h 87"/>
                    <a:gd name="T11" fmla="*/ 20 w 20"/>
                    <a:gd name="T12" fmla="*/ 87 h 87"/>
                  </a:gdLst>
                  <a:ahLst/>
                  <a:cxnLst>
                    <a:cxn ang="T6">
                      <a:pos x="T0" y="T1"/>
                    </a:cxn>
                    <a:cxn ang="T7">
                      <a:pos x="T2" y="T3"/>
                    </a:cxn>
                    <a:cxn ang="T8">
                      <a:pos x="T4" y="T5"/>
                    </a:cxn>
                  </a:cxnLst>
                  <a:rect l="T9" t="T10" r="T11" b="T12"/>
                  <a:pathLst>
                    <a:path w="20" h="87">
                      <a:moveTo>
                        <a:pt x="0" y="86"/>
                      </a:moveTo>
                      <a:lnTo>
                        <a:pt x="19" y="0"/>
                      </a:lnTo>
                      <a:lnTo>
                        <a:pt x="19" y="86"/>
                      </a:lnTo>
                    </a:path>
                  </a:pathLst>
                </a:custGeom>
                <a:noFill/>
                <a:ln w="12700" cap="rnd">
                  <a:solidFill>
                    <a:srgbClr val="606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 name="Freeform 87">
                  <a:extLst>
                    <a:ext uri="{FF2B5EF4-FFF2-40B4-BE49-F238E27FC236}">
                      <a16:creationId xmlns:a16="http://schemas.microsoft.com/office/drawing/2014/main" id="{75BF1CE1-002A-4CD7-B1B4-297669193A7E}"/>
                    </a:ext>
                  </a:extLst>
                </p:cNvPr>
                <p:cNvSpPr>
                  <a:spLocks noChangeAspect="1"/>
                </p:cNvSpPr>
                <p:nvPr/>
              </p:nvSpPr>
              <p:spPr bwMode="auto">
                <a:xfrm>
                  <a:off x="427" y="1030"/>
                  <a:ext cx="58" cy="73"/>
                </a:xfrm>
                <a:custGeom>
                  <a:avLst/>
                  <a:gdLst>
                    <a:gd name="T0" fmla="*/ 0 w 58"/>
                    <a:gd name="T1" fmla="*/ 72 h 73"/>
                    <a:gd name="T2" fmla="*/ 29 w 58"/>
                    <a:gd name="T3" fmla="*/ 0 h 73"/>
                    <a:gd name="T4" fmla="*/ 36 w 58"/>
                    <a:gd name="T5" fmla="*/ 24 h 73"/>
                    <a:gd name="T6" fmla="*/ 57 w 58"/>
                    <a:gd name="T7" fmla="*/ 52 h 73"/>
                    <a:gd name="T8" fmla="*/ 53 w 58"/>
                    <a:gd name="T9" fmla="*/ 52 h 73"/>
                    <a:gd name="T10" fmla="*/ 0 60000 65536"/>
                    <a:gd name="T11" fmla="*/ 0 60000 65536"/>
                    <a:gd name="T12" fmla="*/ 0 60000 65536"/>
                    <a:gd name="T13" fmla="*/ 0 60000 65536"/>
                    <a:gd name="T14" fmla="*/ 0 60000 65536"/>
                    <a:gd name="T15" fmla="*/ 0 w 58"/>
                    <a:gd name="T16" fmla="*/ 0 h 73"/>
                    <a:gd name="T17" fmla="*/ 58 w 58"/>
                    <a:gd name="T18" fmla="*/ 73 h 73"/>
                  </a:gdLst>
                  <a:ahLst/>
                  <a:cxnLst>
                    <a:cxn ang="T10">
                      <a:pos x="T0" y="T1"/>
                    </a:cxn>
                    <a:cxn ang="T11">
                      <a:pos x="T2" y="T3"/>
                    </a:cxn>
                    <a:cxn ang="T12">
                      <a:pos x="T4" y="T5"/>
                    </a:cxn>
                    <a:cxn ang="T13">
                      <a:pos x="T6" y="T7"/>
                    </a:cxn>
                    <a:cxn ang="T14">
                      <a:pos x="T8" y="T9"/>
                    </a:cxn>
                  </a:cxnLst>
                  <a:rect l="T15" t="T16" r="T17" b="T18"/>
                  <a:pathLst>
                    <a:path w="58" h="73">
                      <a:moveTo>
                        <a:pt x="0" y="72"/>
                      </a:moveTo>
                      <a:lnTo>
                        <a:pt x="29" y="0"/>
                      </a:lnTo>
                      <a:lnTo>
                        <a:pt x="36" y="24"/>
                      </a:lnTo>
                      <a:lnTo>
                        <a:pt x="57" y="52"/>
                      </a:lnTo>
                      <a:lnTo>
                        <a:pt x="53" y="52"/>
                      </a:lnTo>
                    </a:path>
                  </a:pathLst>
                </a:custGeom>
                <a:noFill/>
                <a:ln w="12700" cap="rnd">
                  <a:solidFill>
                    <a:srgbClr val="606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 name="Freeform 88">
                  <a:extLst>
                    <a:ext uri="{FF2B5EF4-FFF2-40B4-BE49-F238E27FC236}">
                      <a16:creationId xmlns:a16="http://schemas.microsoft.com/office/drawing/2014/main" id="{670343B1-51CA-410B-9077-E7F93B4C2946}"/>
                    </a:ext>
                  </a:extLst>
                </p:cNvPr>
                <p:cNvSpPr>
                  <a:spLocks noChangeAspect="1"/>
                </p:cNvSpPr>
                <p:nvPr/>
              </p:nvSpPr>
              <p:spPr bwMode="auto">
                <a:xfrm>
                  <a:off x="428" y="1030"/>
                  <a:ext cx="136" cy="120"/>
                </a:xfrm>
                <a:custGeom>
                  <a:avLst/>
                  <a:gdLst>
                    <a:gd name="T0" fmla="*/ 0 w 136"/>
                    <a:gd name="T1" fmla="*/ 52 h 120"/>
                    <a:gd name="T2" fmla="*/ 7 w 136"/>
                    <a:gd name="T3" fmla="*/ 52 h 120"/>
                    <a:gd name="T4" fmla="*/ 4 w 136"/>
                    <a:gd name="T5" fmla="*/ 24 h 120"/>
                    <a:gd name="T6" fmla="*/ 16 w 136"/>
                    <a:gd name="T7" fmla="*/ 0 h 120"/>
                    <a:gd name="T8" fmla="*/ 31 w 136"/>
                    <a:gd name="T9" fmla="*/ 76 h 120"/>
                    <a:gd name="T10" fmla="*/ 95 w 136"/>
                    <a:gd name="T11" fmla="*/ 0 h 120"/>
                    <a:gd name="T12" fmla="*/ 135 w 136"/>
                    <a:gd name="T13" fmla="*/ 76 h 120"/>
                    <a:gd name="T14" fmla="*/ 129 w 136"/>
                    <a:gd name="T15" fmla="*/ 119 h 120"/>
                    <a:gd name="T16" fmla="*/ 0 60000 65536"/>
                    <a:gd name="T17" fmla="*/ 0 60000 65536"/>
                    <a:gd name="T18" fmla="*/ 0 60000 65536"/>
                    <a:gd name="T19" fmla="*/ 0 60000 65536"/>
                    <a:gd name="T20" fmla="*/ 0 60000 65536"/>
                    <a:gd name="T21" fmla="*/ 0 60000 65536"/>
                    <a:gd name="T22" fmla="*/ 0 60000 65536"/>
                    <a:gd name="T23" fmla="*/ 0 60000 65536"/>
                    <a:gd name="T24" fmla="*/ 0 w 136"/>
                    <a:gd name="T25" fmla="*/ 0 h 120"/>
                    <a:gd name="T26" fmla="*/ 136 w 136"/>
                    <a:gd name="T27" fmla="*/ 120 h 1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6" h="120">
                      <a:moveTo>
                        <a:pt x="0" y="52"/>
                      </a:moveTo>
                      <a:lnTo>
                        <a:pt x="7" y="52"/>
                      </a:lnTo>
                      <a:lnTo>
                        <a:pt x="4" y="24"/>
                      </a:lnTo>
                      <a:lnTo>
                        <a:pt x="16" y="0"/>
                      </a:lnTo>
                      <a:lnTo>
                        <a:pt x="31" y="76"/>
                      </a:lnTo>
                      <a:lnTo>
                        <a:pt x="95" y="0"/>
                      </a:lnTo>
                      <a:lnTo>
                        <a:pt x="135" y="76"/>
                      </a:lnTo>
                      <a:lnTo>
                        <a:pt x="129" y="119"/>
                      </a:lnTo>
                    </a:path>
                  </a:pathLst>
                </a:custGeom>
                <a:noFill/>
                <a:ln w="12700" cap="rnd">
                  <a:solidFill>
                    <a:srgbClr val="606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5" name="Freeform 89">
                  <a:extLst>
                    <a:ext uri="{FF2B5EF4-FFF2-40B4-BE49-F238E27FC236}">
                      <a16:creationId xmlns:a16="http://schemas.microsoft.com/office/drawing/2014/main" id="{FE010FA1-D6BB-4E20-8AA0-F217D12235B4}"/>
                    </a:ext>
                  </a:extLst>
                </p:cNvPr>
                <p:cNvSpPr>
                  <a:spLocks noChangeAspect="1"/>
                </p:cNvSpPr>
                <p:nvPr/>
              </p:nvSpPr>
              <p:spPr bwMode="auto">
                <a:xfrm>
                  <a:off x="503" y="1053"/>
                  <a:ext cx="30" cy="29"/>
                </a:xfrm>
                <a:custGeom>
                  <a:avLst/>
                  <a:gdLst>
                    <a:gd name="T0" fmla="*/ 23 w 30"/>
                    <a:gd name="T1" fmla="*/ 28 h 29"/>
                    <a:gd name="T2" fmla="*/ 29 w 30"/>
                    <a:gd name="T3" fmla="*/ 28 h 29"/>
                    <a:gd name="T4" fmla="*/ 19 w 30"/>
                    <a:gd name="T5" fmla="*/ 0 h 29"/>
                    <a:gd name="T6" fmla="*/ 0 w 30"/>
                    <a:gd name="T7" fmla="*/ 25 h 29"/>
                    <a:gd name="T8" fmla="*/ 0 60000 65536"/>
                    <a:gd name="T9" fmla="*/ 0 60000 65536"/>
                    <a:gd name="T10" fmla="*/ 0 60000 65536"/>
                    <a:gd name="T11" fmla="*/ 0 60000 65536"/>
                    <a:gd name="T12" fmla="*/ 0 w 30"/>
                    <a:gd name="T13" fmla="*/ 0 h 29"/>
                    <a:gd name="T14" fmla="*/ 30 w 30"/>
                    <a:gd name="T15" fmla="*/ 29 h 29"/>
                  </a:gdLst>
                  <a:ahLst/>
                  <a:cxnLst>
                    <a:cxn ang="T8">
                      <a:pos x="T0" y="T1"/>
                    </a:cxn>
                    <a:cxn ang="T9">
                      <a:pos x="T2" y="T3"/>
                    </a:cxn>
                    <a:cxn ang="T10">
                      <a:pos x="T4" y="T5"/>
                    </a:cxn>
                    <a:cxn ang="T11">
                      <a:pos x="T6" y="T7"/>
                    </a:cxn>
                  </a:cxnLst>
                  <a:rect l="T12" t="T13" r="T14" b="T15"/>
                  <a:pathLst>
                    <a:path w="30" h="29">
                      <a:moveTo>
                        <a:pt x="23" y="28"/>
                      </a:moveTo>
                      <a:lnTo>
                        <a:pt x="29" y="28"/>
                      </a:lnTo>
                      <a:lnTo>
                        <a:pt x="19" y="0"/>
                      </a:lnTo>
                      <a:lnTo>
                        <a:pt x="0" y="25"/>
                      </a:lnTo>
                    </a:path>
                  </a:pathLst>
                </a:custGeom>
                <a:noFill/>
                <a:ln w="12700" cap="rnd">
                  <a:solidFill>
                    <a:srgbClr val="606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6" name="Freeform 90">
                  <a:extLst>
                    <a:ext uri="{FF2B5EF4-FFF2-40B4-BE49-F238E27FC236}">
                      <a16:creationId xmlns:a16="http://schemas.microsoft.com/office/drawing/2014/main" id="{3F866AA0-BD39-48B5-B5B8-642B4DCADE62}"/>
                    </a:ext>
                  </a:extLst>
                </p:cNvPr>
                <p:cNvSpPr>
                  <a:spLocks noChangeAspect="1"/>
                </p:cNvSpPr>
                <p:nvPr/>
              </p:nvSpPr>
              <p:spPr bwMode="auto">
                <a:xfrm>
                  <a:off x="452" y="1174"/>
                  <a:ext cx="23" cy="25"/>
                </a:xfrm>
                <a:custGeom>
                  <a:avLst/>
                  <a:gdLst>
                    <a:gd name="T0" fmla="*/ 0 w 23"/>
                    <a:gd name="T1" fmla="*/ 0 h 25"/>
                    <a:gd name="T2" fmla="*/ 22 w 23"/>
                    <a:gd name="T3" fmla="*/ 0 h 25"/>
                    <a:gd name="T4" fmla="*/ 5 w 23"/>
                    <a:gd name="T5" fmla="*/ 24 h 25"/>
                    <a:gd name="T6" fmla="*/ 0 60000 65536"/>
                    <a:gd name="T7" fmla="*/ 0 60000 65536"/>
                    <a:gd name="T8" fmla="*/ 0 60000 65536"/>
                    <a:gd name="T9" fmla="*/ 0 w 23"/>
                    <a:gd name="T10" fmla="*/ 0 h 25"/>
                    <a:gd name="T11" fmla="*/ 23 w 23"/>
                    <a:gd name="T12" fmla="*/ 25 h 25"/>
                  </a:gdLst>
                  <a:ahLst/>
                  <a:cxnLst>
                    <a:cxn ang="T6">
                      <a:pos x="T0" y="T1"/>
                    </a:cxn>
                    <a:cxn ang="T7">
                      <a:pos x="T2" y="T3"/>
                    </a:cxn>
                    <a:cxn ang="T8">
                      <a:pos x="T4" y="T5"/>
                    </a:cxn>
                  </a:cxnLst>
                  <a:rect l="T9" t="T10" r="T11" b="T12"/>
                  <a:pathLst>
                    <a:path w="23" h="25">
                      <a:moveTo>
                        <a:pt x="0" y="0"/>
                      </a:moveTo>
                      <a:lnTo>
                        <a:pt x="22" y="0"/>
                      </a:lnTo>
                      <a:lnTo>
                        <a:pt x="5" y="24"/>
                      </a:lnTo>
                    </a:path>
                  </a:pathLst>
                </a:custGeom>
                <a:noFill/>
                <a:ln w="12700" cap="rnd">
                  <a:solidFill>
                    <a:srgbClr val="606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 name="Freeform 91">
                  <a:extLst>
                    <a:ext uri="{FF2B5EF4-FFF2-40B4-BE49-F238E27FC236}">
                      <a16:creationId xmlns:a16="http://schemas.microsoft.com/office/drawing/2014/main" id="{ACFAF6CD-5AC3-4D79-ACF9-2BFB1219881A}"/>
                    </a:ext>
                  </a:extLst>
                </p:cNvPr>
                <p:cNvSpPr>
                  <a:spLocks noChangeAspect="1"/>
                </p:cNvSpPr>
                <p:nvPr/>
              </p:nvSpPr>
              <p:spPr bwMode="auto">
                <a:xfrm>
                  <a:off x="518" y="1173"/>
                  <a:ext cx="22" cy="28"/>
                </a:xfrm>
                <a:custGeom>
                  <a:avLst/>
                  <a:gdLst>
                    <a:gd name="T0" fmla="*/ 17 w 22"/>
                    <a:gd name="T1" fmla="*/ 1 h 28"/>
                    <a:gd name="T2" fmla="*/ 0 w 22"/>
                    <a:gd name="T3" fmla="*/ 0 h 28"/>
                    <a:gd name="T4" fmla="*/ 21 w 22"/>
                    <a:gd name="T5" fmla="*/ 27 h 28"/>
                    <a:gd name="T6" fmla="*/ 0 60000 65536"/>
                    <a:gd name="T7" fmla="*/ 0 60000 65536"/>
                    <a:gd name="T8" fmla="*/ 0 60000 65536"/>
                    <a:gd name="T9" fmla="*/ 0 w 22"/>
                    <a:gd name="T10" fmla="*/ 0 h 28"/>
                    <a:gd name="T11" fmla="*/ 22 w 22"/>
                    <a:gd name="T12" fmla="*/ 28 h 28"/>
                  </a:gdLst>
                  <a:ahLst/>
                  <a:cxnLst>
                    <a:cxn ang="T6">
                      <a:pos x="T0" y="T1"/>
                    </a:cxn>
                    <a:cxn ang="T7">
                      <a:pos x="T2" y="T3"/>
                    </a:cxn>
                    <a:cxn ang="T8">
                      <a:pos x="T4" y="T5"/>
                    </a:cxn>
                  </a:cxnLst>
                  <a:rect l="T9" t="T10" r="T11" b="T12"/>
                  <a:pathLst>
                    <a:path w="22" h="28">
                      <a:moveTo>
                        <a:pt x="17" y="1"/>
                      </a:moveTo>
                      <a:lnTo>
                        <a:pt x="0" y="0"/>
                      </a:lnTo>
                      <a:lnTo>
                        <a:pt x="21" y="27"/>
                      </a:lnTo>
                    </a:path>
                  </a:pathLst>
                </a:custGeom>
                <a:noFill/>
                <a:ln w="12700" cap="rnd">
                  <a:solidFill>
                    <a:srgbClr val="606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 name="Freeform 92">
                  <a:extLst>
                    <a:ext uri="{FF2B5EF4-FFF2-40B4-BE49-F238E27FC236}">
                      <a16:creationId xmlns:a16="http://schemas.microsoft.com/office/drawing/2014/main" id="{D9CBC3B7-B482-4458-8708-E3E38EAEABE9}"/>
                    </a:ext>
                  </a:extLst>
                </p:cNvPr>
                <p:cNvSpPr>
                  <a:spLocks noChangeAspect="1"/>
                </p:cNvSpPr>
                <p:nvPr/>
              </p:nvSpPr>
              <p:spPr bwMode="auto">
                <a:xfrm>
                  <a:off x="468" y="1109"/>
                  <a:ext cx="53" cy="37"/>
                </a:xfrm>
                <a:custGeom>
                  <a:avLst/>
                  <a:gdLst>
                    <a:gd name="T0" fmla="*/ 0 w 53"/>
                    <a:gd name="T1" fmla="*/ 36 h 37"/>
                    <a:gd name="T2" fmla="*/ 28 w 53"/>
                    <a:gd name="T3" fmla="*/ 0 h 37"/>
                    <a:gd name="T4" fmla="*/ 52 w 53"/>
                    <a:gd name="T5" fmla="*/ 36 h 37"/>
                    <a:gd name="T6" fmla="*/ 0 60000 65536"/>
                    <a:gd name="T7" fmla="*/ 0 60000 65536"/>
                    <a:gd name="T8" fmla="*/ 0 60000 65536"/>
                    <a:gd name="T9" fmla="*/ 0 w 53"/>
                    <a:gd name="T10" fmla="*/ 0 h 37"/>
                    <a:gd name="T11" fmla="*/ 53 w 53"/>
                    <a:gd name="T12" fmla="*/ 37 h 37"/>
                  </a:gdLst>
                  <a:ahLst/>
                  <a:cxnLst>
                    <a:cxn ang="T6">
                      <a:pos x="T0" y="T1"/>
                    </a:cxn>
                    <a:cxn ang="T7">
                      <a:pos x="T2" y="T3"/>
                    </a:cxn>
                    <a:cxn ang="T8">
                      <a:pos x="T4" y="T5"/>
                    </a:cxn>
                  </a:cxnLst>
                  <a:rect l="T9" t="T10" r="T11" b="T12"/>
                  <a:pathLst>
                    <a:path w="53" h="37">
                      <a:moveTo>
                        <a:pt x="0" y="36"/>
                      </a:moveTo>
                      <a:lnTo>
                        <a:pt x="28" y="0"/>
                      </a:lnTo>
                      <a:lnTo>
                        <a:pt x="52" y="36"/>
                      </a:lnTo>
                    </a:path>
                  </a:pathLst>
                </a:custGeom>
                <a:noFill/>
                <a:ln w="12700" cap="rnd">
                  <a:solidFill>
                    <a:srgbClr val="606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 name="Line 93">
                  <a:extLst>
                    <a:ext uri="{FF2B5EF4-FFF2-40B4-BE49-F238E27FC236}">
                      <a16:creationId xmlns:a16="http://schemas.microsoft.com/office/drawing/2014/main" id="{4CA921DF-5D31-4B5B-895D-CCE0C0F410B0}"/>
                    </a:ext>
                  </a:extLst>
                </p:cNvPr>
                <p:cNvSpPr>
                  <a:spLocks noChangeAspect="1" noChangeShapeType="1"/>
                </p:cNvSpPr>
                <p:nvPr/>
              </p:nvSpPr>
              <p:spPr bwMode="auto">
                <a:xfrm flipH="1" flipV="1">
                  <a:off x="424" y="1105"/>
                  <a:ext cx="32" cy="33"/>
                </a:xfrm>
                <a:prstGeom prst="line">
                  <a:avLst/>
                </a:prstGeom>
                <a:noFill/>
                <a:ln w="12700">
                  <a:solidFill>
                    <a:srgbClr val="606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Line 94">
                  <a:extLst>
                    <a:ext uri="{FF2B5EF4-FFF2-40B4-BE49-F238E27FC236}">
                      <a16:creationId xmlns:a16="http://schemas.microsoft.com/office/drawing/2014/main" id="{393762EB-E580-4E12-BAFD-9983B57A0DD2}"/>
                    </a:ext>
                  </a:extLst>
                </p:cNvPr>
                <p:cNvSpPr>
                  <a:spLocks noChangeAspect="1" noChangeShapeType="1"/>
                </p:cNvSpPr>
                <p:nvPr/>
              </p:nvSpPr>
              <p:spPr bwMode="auto">
                <a:xfrm>
                  <a:off x="424" y="1114"/>
                  <a:ext cx="15" cy="55"/>
                </a:xfrm>
                <a:prstGeom prst="line">
                  <a:avLst/>
                </a:prstGeom>
                <a:noFill/>
                <a:ln w="12700">
                  <a:solidFill>
                    <a:srgbClr val="606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Line 95">
                  <a:extLst>
                    <a:ext uri="{FF2B5EF4-FFF2-40B4-BE49-F238E27FC236}">
                      <a16:creationId xmlns:a16="http://schemas.microsoft.com/office/drawing/2014/main" id="{90C7D293-29E0-40D3-8A36-2162B2F32D34}"/>
                    </a:ext>
                  </a:extLst>
                </p:cNvPr>
                <p:cNvSpPr>
                  <a:spLocks noChangeAspect="1" noChangeShapeType="1"/>
                </p:cNvSpPr>
                <p:nvPr/>
              </p:nvSpPr>
              <p:spPr bwMode="auto">
                <a:xfrm>
                  <a:off x="563" y="1169"/>
                  <a:ext cx="13" cy="0"/>
                </a:xfrm>
                <a:prstGeom prst="line">
                  <a:avLst/>
                </a:prstGeom>
                <a:noFill/>
                <a:ln w="12700">
                  <a:solidFill>
                    <a:srgbClr val="606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Line 96">
                  <a:extLst>
                    <a:ext uri="{FF2B5EF4-FFF2-40B4-BE49-F238E27FC236}">
                      <a16:creationId xmlns:a16="http://schemas.microsoft.com/office/drawing/2014/main" id="{3DF20A90-FC4B-491B-ACA2-D3BAB553F957}"/>
                    </a:ext>
                  </a:extLst>
                </p:cNvPr>
                <p:cNvSpPr>
                  <a:spLocks noChangeAspect="1" noChangeShapeType="1"/>
                </p:cNvSpPr>
                <p:nvPr/>
              </p:nvSpPr>
              <p:spPr bwMode="auto">
                <a:xfrm flipH="1" flipV="1">
                  <a:off x="544" y="1126"/>
                  <a:ext cx="28" cy="24"/>
                </a:xfrm>
                <a:prstGeom prst="line">
                  <a:avLst/>
                </a:prstGeom>
                <a:noFill/>
                <a:ln w="12700">
                  <a:solidFill>
                    <a:srgbClr val="606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 name="Line 97">
                  <a:extLst>
                    <a:ext uri="{FF2B5EF4-FFF2-40B4-BE49-F238E27FC236}">
                      <a16:creationId xmlns:a16="http://schemas.microsoft.com/office/drawing/2014/main" id="{C06FDBAE-1A15-48EF-8075-5169BF5307E2}"/>
                    </a:ext>
                  </a:extLst>
                </p:cNvPr>
                <p:cNvSpPr>
                  <a:spLocks noChangeAspect="1" noChangeShapeType="1"/>
                </p:cNvSpPr>
                <p:nvPr/>
              </p:nvSpPr>
              <p:spPr bwMode="auto">
                <a:xfrm>
                  <a:off x="421" y="1129"/>
                  <a:ext cx="18" cy="0"/>
                </a:xfrm>
                <a:prstGeom prst="line">
                  <a:avLst/>
                </a:prstGeom>
                <a:noFill/>
                <a:ln w="12700">
                  <a:solidFill>
                    <a:srgbClr val="606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Line 98">
                  <a:extLst>
                    <a:ext uri="{FF2B5EF4-FFF2-40B4-BE49-F238E27FC236}">
                      <a16:creationId xmlns:a16="http://schemas.microsoft.com/office/drawing/2014/main" id="{7A3FF9B8-E980-4F94-9026-C4893B02FA61}"/>
                    </a:ext>
                  </a:extLst>
                </p:cNvPr>
                <p:cNvSpPr>
                  <a:spLocks noChangeAspect="1" noChangeShapeType="1"/>
                </p:cNvSpPr>
                <p:nvPr/>
              </p:nvSpPr>
              <p:spPr bwMode="auto">
                <a:xfrm>
                  <a:off x="563" y="1169"/>
                  <a:ext cx="19" cy="26"/>
                </a:xfrm>
                <a:prstGeom prst="line">
                  <a:avLst/>
                </a:prstGeom>
                <a:noFill/>
                <a:ln w="12700">
                  <a:solidFill>
                    <a:srgbClr val="606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Line 99">
                  <a:extLst>
                    <a:ext uri="{FF2B5EF4-FFF2-40B4-BE49-F238E27FC236}">
                      <a16:creationId xmlns:a16="http://schemas.microsoft.com/office/drawing/2014/main" id="{9841B830-4BDE-4178-9A23-3205BD7157D6}"/>
                    </a:ext>
                  </a:extLst>
                </p:cNvPr>
                <p:cNvSpPr>
                  <a:spLocks noChangeAspect="1" noChangeShapeType="1"/>
                </p:cNvSpPr>
                <p:nvPr/>
              </p:nvSpPr>
              <p:spPr bwMode="auto">
                <a:xfrm>
                  <a:off x="463" y="1038"/>
                  <a:ext cx="60" cy="67"/>
                </a:xfrm>
                <a:prstGeom prst="line">
                  <a:avLst/>
                </a:prstGeom>
                <a:noFill/>
                <a:ln w="12700">
                  <a:solidFill>
                    <a:srgbClr val="606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Freeform 100">
                  <a:extLst>
                    <a:ext uri="{FF2B5EF4-FFF2-40B4-BE49-F238E27FC236}">
                      <a16:creationId xmlns:a16="http://schemas.microsoft.com/office/drawing/2014/main" id="{C8C174DA-5211-439E-8839-D29B4412E32F}"/>
                    </a:ext>
                  </a:extLst>
                </p:cNvPr>
                <p:cNvSpPr>
                  <a:spLocks noChangeAspect="1"/>
                </p:cNvSpPr>
                <p:nvPr/>
              </p:nvSpPr>
              <p:spPr bwMode="auto">
                <a:xfrm>
                  <a:off x="527" y="1026"/>
                  <a:ext cx="18" cy="113"/>
                </a:xfrm>
                <a:custGeom>
                  <a:avLst/>
                  <a:gdLst>
                    <a:gd name="T0" fmla="*/ 0 w 18"/>
                    <a:gd name="T1" fmla="*/ 76 h 113"/>
                    <a:gd name="T2" fmla="*/ 17 w 18"/>
                    <a:gd name="T3" fmla="*/ 0 h 113"/>
                    <a:gd name="T4" fmla="*/ 5 w 18"/>
                    <a:gd name="T5" fmla="*/ 112 h 113"/>
                    <a:gd name="T6" fmla="*/ 0 60000 65536"/>
                    <a:gd name="T7" fmla="*/ 0 60000 65536"/>
                    <a:gd name="T8" fmla="*/ 0 60000 65536"/>
                    <a:gd name="T9" fmla="*/ 0 w 18"/>
                    <a:gd name="T10" fmla="*/ 0 h 113"/>
                    <a:gd name="T11" fmla="*/ 18 w 18"/>
                    <a:gd name="T12" fmla="*/ 113 h 113"/>
                  </a:gdLst>
                  <a:ahLst/>
                  <a:cxnLst>
                    <a:cxn ang="T6">
                      <a:pos x="T0" y="T1"/>
                    </a:cxn>
                    <a:cxn ang="T7">
                      <a:pos x="T2" y="T3"/>
                    </a:cxn>
                    <a:cxn ang="T8">
                      <a:pos x="T4" y="T5"/>
                    </a:cxn>
                  </a:cxnLst>
                  <a:rect l="T9" t="T10" r="T11" b="T12"/>
                  <a:pathLst>
                    <a:path w="18" h="113">
                      <a:moveTo>
                        <a:pt x="0" y="76"/>
                      </a:moveTo>
                      <a:lnTo>
                        <a:pt x="17" y="0"/>
                      </a:lnTo>
                      <a:lnTo>
                        <a:pt x="5" y="112"/>
                      </a:lnTo>
                    </a:path>
                  </a:pathLst>
                </a:custGeom>
                <a:noFill/>
                <a:ln w="12700" cap="rnd">
                  <a:solidFill>
                    <a:srgbClr val="606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 name="Freeform 101">
                  <a:extLst>
                    <a:ext uri="{FF2B5EF4-FFF2-40B4-BE49-F238E27FC236}">
                      <a16:creationId xmlns:a16="http://schemas.microsoft.com/office/drawing/2014/main" id="{37237AE1-2BB8-410B-9DD8-9F3E60D597A1}"/>
                    </a:ext>
                  </a:extLst>
                </p:cNvPr>
                <p:cNvSpPr>
                  <a:spLocks noChangeAspect="1"/>
                </p:cNvSpPr>
                <p:nvPr/>
              </p:nvSpPr>
              <p:spPr bwMode="auto">
                <a:xfrm>
                  <a:off x="530" y="1029"/>
                  <a:ext cx="29" cy="50"/>
                </a:xfrm>
                <a:custGeom>
                  <a:avLst/>
                  <a:gdLst>
                    <a:gd name="T0" fmla="*/ 0 w 29"/>
                    <a:gd name="T1" fmla="*/ 0 h 50"/>
                    <a:gd name="T2" fmla="*/ 21 w 29"/>
                    <a:gd name="T3" fmla="*/ 22 h 50"/>
                    <a:gd name="T4" fmla="*/ 5 w 29"/>
                    <a:gd name="T5" fmla="*/ 49 h 50"/>
                    <a:gd name="T6" fmla="*/ 28 w 29"/>
                    <a:gd name="T7" fmla="*/ 49 h 50"/>
                    <a:gd name="T8" fmla="*/ 0 60000 65536"/>
                    <a:gd name="T9" fmla="*/ 0 60000 65536"/>
                    <a:gd name="T10" fmla="*/ 0 60000 65536"/>
                    <a:gd name="T11" fmla="*/ 0 60000 65536"/>
                    <a:gd name="T12" fmla="*/ 0 w 29"/>
                    <a:gd name="T13" fmla="*/ 0 h 50"/>
                    <a:gd name="T14" fmla="*/ 29 w 29"/>
                    <a:gd name="T15" fmla="*/ 50 h 50"/>
                  </a:gdLst>
                  <a:ahLst/>
                  <a:cxnLst>
                    <a:cxn ang="T8">
                      <a:pos x="T0" y="T1"/>
                    </a:cxn>
                    <a:cxn ang="T9">
                      <a:pos x="T2" y="T3"/>
                    </a:cxn>
                    <a:cxn ang="T10">
                      <a:pos x="T4" y="T5"/>
                    </a:cxn>
                    <a:cxn ang="T11">
                      <a:pos x="T6" y="T7"/>
                    </a:cxn>
                  </a:cxnLst>
                  <a:rect l="T12" t="T13" r="T14" b="T15"/>
                  <a:pathLst>
                    <a:path w="29" h="50">
                      <a:moveTo>
                        <a:pt x="0" y="0"/>
                      </a:moveTo>
                      <a:lnTo>
                        <a:pt x="21" y="22"/>
                      </a:lnTo>
                      <a:lnTo>
                        <a:pt x="5" y="49"/>
                      </a:lnTo>
                      <a:lnTo>
                        <a:pt x="28" y="49"/>
                      </a:lnTo>
                    </a:path>
                  </a:pathLst>
                </a:custGeom>
                <a:noFill/>
                <a:ln w="12700" cap="rnd">
                  <a:solidFill>
                    <a:srgbClr val="606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 name="Freeform 102">
                  <a:extLst>
                    <a:ext uri="{FF2B5EF4-FFF2-40B4-BE49-F238E27FC236}">
                      <a16:creationId xmlns:a16="http://schemas.microsoft.com/office/drawing/2014/main" id="{279376D6-B4BD-4BF8-8663-06B7605F334D}"/>
                    </a:ext>
                  </a:extLst>
                </p:cNvPr>
                <p:cNvSpPr>
                  <a:spLocks noChangeAspect="1"/>
                </p:cNvSpPr>
                <p:nvPr/>
              </p:nvSpPr>
              <p:spPr bwMode="auto">
                <a:xfrm>
                  <a:off x="538" y="1027"/>
                  <a:ext cx="14" cy="52"/>
                </a:xfrm>
                <a:custGeom>
                  <a:avLst/>
                  <a:gdLst>
                    <a:gd name="T0" fmla="*/ 0 w 14"/>
                    <a:gd name="T1" fmla="*/ 0 h 52"/>
                    <a:gd name="T2" fmla="*/ 13 w 14"/>
                    <a:gd name="T3" fmla="*/ 21 h 52"/>
                    <a:gd name="T4" fmla="*/ 11 w 14"/>
                    <a:gd name="T5" fmla="*/ 51 h 52"/>
                    <a:gd name="T6" fmla="*/ 0 60000 65536"/>
                    <a:gd name="T7" fmla="*/ 0 60000 65536"/>
                    <a:gd name="T8" fmla="*/ 0 60000 65536"/>
                    <a:gd name="T9" fmla="*/ 0 w 14"/>
                    <a:gd name="T10" fmla="*/ 0 h 52"/>
                    <a:gd name="T11" fmla="*/ 14 w 14"/>
                    <a:gd name="T12" fmla="*/ 52 h 52"/>
                  </a:gdLst>
                  <a:ahLst/>
                  <a:cxnLst>
                    <a:cxn ang="T6">
                      <a:pos x="T0" y="T1"/>
                    </a:cxn>
                    <a:cxn ang="T7">
                      <a:pos x="T2" y="T3"/>
                    </a:cxn>
                    <a:cxn ang="T8">
                      <a:pos x="T4" y="T5"/>
                    </a:cxn>
                  </a:cxnLst>
                  <a:rect l="T9" t="T10" r="T11" b="T12"/>
                  <a:pathLst>
                    <a:path w="14" h="52">
                      <a:moveTo>
                        <a:pt x="0" y="0"/>
                      </a:moveTo>
                      <a:lnTo>
                        <a:pt x="13" y="21"/>
                      </a:lnTo>
                      <a:lnTo>
                        <a:pt x="11" y="51"/>
                      </a:lnTo>
                    </a:path>
                  </a:pathLst>
                </a:custGeom>
                <a:noFill/>
                <a:ln w="12700" cap="rnd">
                  <a:solidFill>
                    <a:srgbClr val="606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9" name="Freeform 103">
                  <a:extLst>
                    <a:ext uri="{FF2B5EF4-FFF2-40B4-BE49-F238E27FC236}">
                      <a16:creationId xmlns:a16="http://schemas.microsoft.com/office/drawing/2014/main" id="{4B26D7D7-2CCF-408C-AB19-D4715CA5C557}"/>
                    </a:ext>
                  </a:extLst>
                </p:cNvPr>
                <p:cNvSpPr>
                  <a:spLocks noChangeAspect="1"/>
                </p:cNvSpPr>
                <p:nvPr/>
              </p:nvSpPr>
              <p:spPr bwMode="auto">
                <a:xfrm>
                  <a:off x="432" y="1030"/>
                  <a:ext cx="25" cy="52"/>
                </a:xfrm>
                <a:custGeom>
                  <a:avLst/>
                  <a:gdLst>
                    <a:gd name="T0" fmla="*/ 24 w 25"/>
                    <a:gd name="T1" fmla="*/ 0 h 52"/>
                    <a:gd name="T2" fmla="*/ 0 w 25"/>
                    <a:gd name="T3" fmla="*/ 27 h 52"/>
                    <a:gd name="T4" fmla="*/ 16 w 25"/>
                    <a:gd name="T5" fmla="*/ 51 h 52"/>
                    <a:gd name="T6" fmla="*/ 0 60000 65536"/>
                    <a:gd name="T7" fmla="*/ 0 60000 65536"/>
                    <a:gd name="T8" fmla="*/ 0 60000 65536"/>
                    <a:gd name="T9" fmla="*/ 0 w 25"/>
                    <a:gd name="T10" fmla="*/ 0 h 52"/>
                    <a:gd name="T11" fmla="*/ 25 w 25"/>
                    <a:gd name="T12" fmla="*/ 52 h 52"/>
                  </a:gdLst>
                  <a:ahLst/>
                  <a:cxnLst>
                    <a:cxn ang="T6">
                      <a:pos x="T0" y="T1"/>
                    </a:cxn>
                    <a:cxn ang="T7">
                      <a:pos x="T2" y="T3"/>
                    </a:cxn>
                    <a:cxn ang="T8">
                      <a:pos x="T4" y="T5"/>
                    </a:cxn>
                  </a:cxnLst>
                  <a:rect l="T9" t="T10" r="T11" b="T12"/>
                  <a:pathLst>
                    <a:path w="25" h="52">
                      <a:moveTo>
                        <a:pt x="24" y="0"/>
                      </a:moveTo>
                      <a:lnTo>
                        <a:pt x="0" y="27"/>
                      </a:lnTo>
                      <a:lnTo>
                        <a:pt x="16" y="51"/>
                      </a:lnTo>
                    </a:path>
                  </a:pathLst>
                </a:custGeom>
                <a:noFill/>
                <a:ln w="12700" cap="rnd">
                  <a:solidFill>
                    <a:srgbClr val="606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 name="Line 104">
                  <a:extLst>
                    <a:ext uri="{FF2B5EF4-FFF2-40B4-BE49-F238E27FC236}">
                      <a16:creationId xmlns:a16="http://schemas.microsoft.com/office/drawing/2014/main" id="{A4BCFE50-30E2-4EC3-9B1B-CEF7856567DF}"/>
                    </a:ext>
                  </a:extLst>
                </p:cNvPr>
                <p:cNvSpPr>
                  <a:spLocks noChangeAspect="1" noChangeShapeType="1"/>
                </p:cNvSpPr>
                <p:nvPr/>
              </p:nvSpPr>
              <p:spPr bwMode="auto">
                <a:xfrm flipH="1" flipV="1">
                  <a:off x="460" y="973"/>
                  <a:ext cx="87" cy="53"/>
                </a:xfrm>
                <a:prstGeom prst="line">
                  <a:avLst/>
                </a:prstGeom>
                <a:noFill/>
                <a:ln w="12700">
                  <a:solidFill>
                    <a:srgbClr val="606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Freeform 105">
                  <a:extLst>
                    <a:ext uri="{FF2B5EF4-FFF2-40B4-BE49-F238E27FC236}">
                      <a16:creationId xmlns:a16="http://schemas.microsoft.com/office/drawing/2014/main" id="{D0D43005-8E6D-4281-A4A6-51E753DD0EAA}"/>
                    </a:ext>
                  </a:extLst>
                </p:cNvPr>
                <p:cNvSpPr>
                  <a:spLocks noChangeAspect="1"/>
                </p:cNvSpPr>
                <p:nvPr/>
              </p:nvSpPr>
              <p:spPr bwMode="auto">
                <a:xfrm>
                  <a:off x="436" y="973"/>
                  <a:ext cx="130" cy="58"/>
                </a:xfrm>
                <a:custGeom>
                  <a:avLst/>
                  <a:gdLst>
                    <a:gd name="T0" fmla="*/ 0 w 130"/>
                    <a:gd name="T1" fmla="*/ 57 h 58"/>
                    <a:gd name="T2" fmla="*/ 84 w 130"/>
                    <a:gd name="T3" fmla="*/ 4 h 58"/>
                    <a:gd name="T4" fmla="*/ 103 w 130"/>
                    <a:gd name="T5" fmla="*/ 0 h 58"/>
                    <a:gd name="T6" fmla="*/ 129 w 130"/>
                    <a:gd name="T7" fmla="*/ 0 h 58"/>
                    <a:gd name="T8" fmla="*/ 111 w 130"/>
                    <a:gd name="T9" fmla="*/ 53 h 58"/>
                    <a:gd name="T10" fmla="*/ 0 60000 65536"/>
                    <a:gd name="T11" fmla="*/ 0 60000 65536"/>
                    <a:gd name="T12" fmla="*/ 0 60000 65536"/>
                    <a:gd name="T13" fmla="*/ 0 60000 65536"/>
                    <a:gd name="T14" fmla="*/ 0 60000 65536"/>
                    <a:gd name="T15" fmla="*/ 0 w 130"/>
                    <a:gd name="T16" fmla="*/ 0 h 58"/>
                    <a:gd name="T17" fmla="*/ 130 w 130"/>
                    <a:gd name="T18" fmla="*/ 58 h 58"/>
                  </a:gdLst>
                  <a:ahLst/>
                  <a:cxnLst>
                    <a:cxn ang="T10">
                      <a:pos x="T0" y="T1"/>
                    </a:cxn>
                    <a:cxn ang="T11">
                      <a:pos x="T2" y="T3"/>
                    </a:cxn>
                    <a:cxn ang="T12">
                      <a:pos x="T4" y="T5"/>
                    </a:cxn>
                    <a:cxn ang="T13">
                      <a:pos x="T6" y="T7"/>
                    </a:cxn>
                    <a:cxn ang="T14">
                      <a:pos x="T8" y="T9"/>
                    </a:cxn>
                  </a:cxnLst>
                  <a:rect l="T15" t="T16" r="T17" b="T18"/>
                  <a:pathLst>
                    <a:path w="130" h="58">
                      <a:moveTo>
                        <a:pt x="0" y="57"/>
                      </a:moveTo>
                      <a:lnTo>
                        <a:pt x="84" y="4"/>
                      </a:lnTo>
                      <a:lnTo>
                        <a:pt x="103" y="0"/>
                      </a:lnTo>
                      <a:lnTo>
                        <a:pt x="129" y="0"/>
                      </a:lnTo>
                      <a:lnTo>
                        <a:pt x="111" y="53"/>
                      </a:lnTo>
                    </a:path>
                  </a:pathLst>
                </a:custGeom>
                <a:noFill/>
                <a:ln w="12700" cap="rnd">
                  <a:solidFill>
                    <a:srgbClr val="606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2" name="Line 106">
                  <a:extLst>
                    <a:ext uri="{FF2B5EF4-FFF2-40B4-BE49-F238E27FC236}">
                      <a16:creationId xmlns:a16="http://schemas.microsoft.com/office/drawing/2014/main" id="{E41A5574-9088-44F4-9068-9E71C8A0DFB3}"/>
                    </a:ext>
                  </a:extLst>
                </p:cNvPr>
                <p:cNvSpPr>
                  <a:spLocks noChangeAspect="1" noChangeShapeType="1"/>
                </p:cNvSpPr>
                <p:nvPr/>
              </p:nvSpPr>
              <p:spPr bwMode="auto">
                <a:xfrm flipH="1" flipV="1">
                  <a:off x="367" y="818"/>
                  <a:ext cx="96" cy="208"/>
                </a:xfrm>
                <a:prstGeom prst="line">
                  <a:avLst/>
                </a:prstGeom>
                <a:noFill/>
                <a:ln w="12700">
                  <a:solidFill>
                    <a:srgbClr val="606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 name="Freeform 107">
                  <a:extLst>
                    <a:ext uri="{FF2B5EF4-FFF2-40B4-BE49-F238E27FC236}">
                      <a16:creationId xmlns:a16="http://schemas.microsoft.com/office/drawing/2014/main" id="{860B8E2A-366C-44C4-837C-5D5EE590BD79}"/>
                    </a:ext>
                  </a:extLst>
                </p:cNvPr>
                <p:cNvSpPr>
                  <a:spLocks noChangeAspect="1"/>
                </p:cNvSpPr>
                <p:nvPr/>
              </p:nvSpPr>
              <p:spPr bwMode="auto">
                <a:xfrm>
                  <a:off x="352" y="754"/>
                  <a:ext cx="85" cy="277"/>
                </a:xfrm>
                <a:custGeom>
                  <a:avLst/>
                  <a:gdLst>
                    <a:gd name="T0" fmla="*/ 0 w 85"/>
                    <a:gd name="T1" fmla="*/ 0 h 277"/>
                    <a:gd name="T2" fmla="*/ 8 w 85"/>
                    <a:gd name="T3" fmla="*/ 64 h 277"/>
                    <a:gd name="T4" fmla="*/ 84 w 85"/>
                    <a:gd name="T5" fmla="*/ 276 h 277"/>
                    <a:gd name="T6" fmla="*/ 0 60000 65536"/>
                    <a:gd name="T7" fmla="*/ 0 60000 65536"/>
                    <a:gd name="T8" fmla="*/ 0 60000 65536"/>
                    <a:gd name="T9" fmla="*/ 0 w 85"/>
                    <a:gd name="T10" fmla="*/ 0 h 277"/>
                    <a:gd name="T11" fmla="*/ 85 w 85"/>
                    <a:gd name="T12" fmla="*/ 277 h 277"/>
                  </a:gdLst>
                  <a:ahLst/>
                  <a:cxnLst>
                    <a:cxn ang="T6">
                      <a:pos x="T0" y="T1"/>
                    </a:cxn>
                    <a:cxn ang="T7">
                      <a:pos x="T2" y="T3"/>
                    </a:cxn>
                    <a:cxn ang="T8">
                      <a:pos x="T4" y="T5"/>
                    </a:cxn>
                  </a:cxnLst>
                  <a:rect l="T9" t="T10" r="T11" b="T12"/>
                  <a:pathLst>
                    <a:path w="85" h="277">
                      <a:moveTo>
                        <a:pt x="0" y="0"/>
                      </a:moveTo>
                      <a:lnTo>
                        <a:pt x="8" y="64"/>
                      </a:lnTo>
                      <a:lnTo>
                        <a:pt x="84" y="276"/>
                      </a:lnTo>
                    </a:path>
                  </a:pathLst>
                </a:custGeom>
                <a:noFill/>
                <a:ln w="12700" cap="rnd">
                  <a:solidFill>
                    <a:srgbClr val="606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 name="Freeform 108">
                  <a:extLst>
                    <a:ext uri="{FF2B5EF4-FFF2-40B4-BE49-F238E27FC236}">
                      <a16:creationId xmlns:a16="http://schemas.microsoft.com/office/drawing/2014/main" id="{C91FBC84-1FA2-4C64-84ED-992AC9A6328B}"/>
                    </a:ext>
                  </a:extLst>
                </p:cNvPr>
                <p:cNvSpPr>
                  <a:spLocks noChangeAspect="1"/>
                </p:cNvSpPr>
                <p:nvPr/>
              </p:nvSpPr>
              <p:spPr bwMode="auto">
                <a:xfrm>
                  <a:off x="420" y="955"/>
                  <a:ext cx="25" cy="76"/>
                </a:xfrm>
                <a:custGeom>
                  <a:avLst/>
                  <a:gdLst>
                    <a:gd name="T0" fmla="*/ 16 w 25"/>
                    <a:gd name="T1" fmla="*/ 75 h 76"/>
                    <a:gd name="T2" fmla="*/ 24 w 25"/>
                    <a:gd name="T3" fmla="*/ 39 h 76"/>
                    <a:gd name="T4" fmla="*/ 0 w 25"/>
                    <a:gd name="T5" fmla="*/ 30 h 76"/>
                    <a:gd name="T6" fmla="*/ 4 w 25"/>
                    <a:gd name="T7" fmla="*/ 0 h 76"/>
                    <a:gd name="T8" fmla="*/ 0 60000 65536"/>
                    <a:gd name="T9" fmla="*/ 0 60000 65536"/>
                    <a:gd name="T10" fmla="*/ 0 60000 65536"/>
                    <a:gd name="T11" fmla="*/ 0 60000 65536"/>
                    <a:gd name="T12" fmla="*/ 0 w 25"/>
                    <a:gd name="T13" fmla="*/ 0 h 76"/>
                    <a:gd name="T14" fmla="*/ 25 w 25"/>
                    <a:gd name="T15" fmla="*/ 76 h 76"/>
                  </a:gdLst>
                  <a:ahLst/>
                  <a:cxnLst>
                    <a:cxn ang="T8">
                      <a:pos x="T0" y="T1"/>
                    </a:cxn>
                    <a:cxn ang="T9">
                      <a:pos x="T2" y="T3"/>
                    </a:cxn>
                    <a:cxn ang="T10">
                      <a:pos x="T4" y="T5"/>
                    </a:cxn>
                    <a:cxn ang="T11">
                      <a:pos x="T6" y="T7"/>
                    </a:cxn>
                  </a:cxnLst>
                  <a:rect l="T12" t="T13" r="T14" b="T15"/>
                  <a:pathLst>
                    <a:path w="25" h="76">
                      <a:moveTo>
                        <a:pt x="16" y="75"/>
                      </a:moveTo>
                      <a:lnTo>
                        <a:pt x="24" y="39"/>
                      </a:lnTo>
                      <a:lnTo>
                        <a:pt x="0" y="30"/>
                      </a:lnTo>
                      <a:lnTo>
                        <a:pt x="4" y="0"/>
                      </a:lnTo>
                    </a:path>
                  </a:pathLst>
                </a:custGeom>
                <a:noFill/>
                <a:ln w="12700" cap="rnd">
                  <a:solidFill>
                    <a:srgbClr val="606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 name="Freeform 109">
                  <a:extLst>
                    <a:ext uri="{FF2B5EF4-FFF2-40B4-BE49-F238E27FC236}">
                      <a16:creationId xmlns:a16="http://schemas.microsoft.com/office/drawing/2014/main" id="{2340B385-C34B-407E-975C-AFB550E521BC}"/>
                    </a:ext>
                  </a:extLst>
                </p:cNvPr>
                <p:cNvSpPr>
                  <a:spLocks noChangeAspect="1"/>
                </p:cNvSpPr>
                <p:nvPr/>
              </p:nvSpPr>
              <p:spPr bwMode="auto">
                <a:xfrm>
                  <a:off x="499" y="976"/>
                  <a:ext cx="32" cy="26"/>
                </a:xfrm>
                <a:custGeom>
                  <a:avLst/>
                  <a:gdLst>
                    <a:gd name="T0" fmla="*/ 1 w 32"/>
                    <a:gd name="T1" fmla="*/ 13 h 26"/>
                    <a:gd name="T2" fmla="*/ 31 w 32"/>
                    <a:gd name="T3" fmla="*/ 0 h 26"/>
                    <a:gd name="T4" fmla="*/ 0 w 32"/>
                    <a:gd name="T5" fmla="*/ 25 h 26"/>
                    <a:gd name="T6" fmla="*/ 0 60000 65536"/>
                    <a:gd name="T7" fmla="*/ 0 60000 65536"/>
                    <a:gd name="T8" fmla="*/ 0 60000 65536"/>
                    <a:gd name="T9" fmla="*/ 0 w 32"/>
                    <a:gd name="T10" fmla="*/ 0 h 26"/>
                    <a:gd name="T11" fmla="*/ 32 w 32"/>
                    <a:gd name="T12" fmla="*/ 26 h 26"/>
                  </a:gdLst>
                  <a:ahLst/>
                  <a:cxnLst>
                    <a:cxn ang="T6">
                      <a:pos x="T0" y="T1"/>
                    </a:cxn>
                    <a:cxn ang="T7">
                      <a:pos x="T2" y="T3"/>
                    </a:cxn>
                    <a:cxn ang="T8">
                      <a:pos x="T4" y="T5"/>
                    </a:cxn>
                  </a:cxnLst>
                  <a:rect l="T9" t="T10" r="T11" b="T12"/>
                  <a:pathLst>
                    <a:path w="32" h="26">
                      <a:moveTo>
                        <a:pt x="1" y="13"/>
                      </a:moveTo>
                      <a:lnTo>
                        <a:pt x="31" y="0"/>
                      </a:lnTo>
                      <a:lnTo>
                        <a:pt x="0" y="25"/>
                      </a:lnTo>
                    </a:path>
                  </a:pathLst>
                </a:custGeom>
                <a:noFill/>
                <a:ln w="12700" cap="rnd">
                  <a:solidFill>
                    <a:srgbClr val="606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6" name="Line 110">
                  <a:extLst>
                    <a:ext uri="{FF2B5EF4-FFF2-40B4-BE49-F238E27FC236}">
                      <a16:creationId xmlns:a16="http://schemas.microsoft.com/office/drawing/2014/main" id="{2EAC08BC-CB04-4915-896F-1BC1D52E97E4}"/>
                    </a:ext>
                  </a:extLst>
                </p:cNvPr>
                <p:cNvSpPr>
                  <a:spLocks noChangeAspect="1" noChangeShapeType="1"/>
                </p:cNvSpPr>
                <p:nvPr/>
              </p:nvSpPr>
              <p:spPr bwMode="auto">
                <a:xfrm flipV="1">
                  <a:off x="463" y="973"/>
                  <a:ext cx="81" cy="53"/>
                </a:xfrm>
                <a:prstGeom prst="line">
                  <a:avLst/>
                </a:prstGeom>
                <a:noFill/>
                <a:ln w="12700">
                  <a:solidFill>
                    <a:srgbClr val="606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Freeform 111">
                  <a:extLst>
                    <a:ext uri="{FF2B5EF4-FFF2-40B4-BE49-F238E27FC236}">
                      <a16:creationId xmlns:a16="http://schemas.microsoft.com/office/drawing/2014/main" id="{9E50D2CD-9D89-46F2-B832-8B95EE7A565A}"/>
                    </a:ext>
                  </a:extLst>
                </p:cNvPr>
                <p:cNvSpPr>
                  <a:spLocks noChangeAspect="1"/>
                </p:cNvSpPr>
                <p:nvPr/>
              </p:nvSpPr>
              <p:spPr bwMode="auto">
                <a:xfrm>
                  <a:off x="395" y="806"/>
                  <a:ext cx="117" cy="220"/>
                </a:xfrm>
                <a:custGeom>
                  <a:avLst/>
                  <a:gdLst>
                    <a:gd name="T0" fmla="*/ 116 w 117"/>
                    <a:gd name="T1" fmla="*/ 219 h 220"/>
                    <a:gd name="T2" fmla="*/ 33 w 117"/>
                    <a:gd name="T3" fmla="*/ 165 h 220"/>
                    <a:gd name="T4" fmla="*/ 1 w 117"/>
                    <a:gd name="T5" fmla="*/ 116 h 220"/>
                    <a:gd name="T6" fmla="*/ 0 w 117"/>
                    <a:gd name="T7" fmla="*/ 0 h 220"/>
                    <a:gd name="T8" fmla="*/ 0 60000 65536"/>
                    <a:gd name="T9" fmla="*/ 0 60000 65536"/>
                    <a:gd name="T10" fmla="*/ 0 60000 65536"/>
                    <a:gd name="T11" fmla="*/ 0 60000 65536"/>
                    <a:gd name="T12" fmla="*/ 0 w 117"/>
                    <a:gd name="T13" fmla="*/ 0 h 220"/>
                    <a:gd name="T14" fmla="*/ 117 w 117"/>
                    <a:gd name="T15" fmla="*/ 220 h 220"/>
                  </a:gdLst>
                  <a:ahLst/>
                  <a:cxnLst>
                    <a:cxn ang="T8">
                      <a:pos x="T0" y="T1"/>
                    </a:cxn>
                    <a:cxn ang="T9">
                      <a:pos x="T2" y="T3"/>
                    </a:cxn>
                    <a:cxn ang="T10">
                      <a:pos x="T4" y="T5"/>
                    </a:cxn>
                    <a:cxn ang="T11">
                      <a:pos x="T6" y="T7"/>
                    </a:cxn>
                  </a:cxnLst>
                  <a:rect l="T12" t="T13" r="T14" b="T15"/>
                  <a:pathLst>
                    <a:path w="117" h="220">
                      <a:moveTo>
                        <a:pt x="116" y="219"/>
                      </a:moveTo>
                      <a:lnTo>
                        <a:pt x="33" y="165"/>
                      </a:lnTo>
                      <a:lnTo>
                        <a:pt x="1" y="116"/>
                      </a:lnTo>
                      <a:lnTo>
                        <a:pt x="0" y="0"/>
                      </a:lnTo>
                    </a:path>
                  </a:pathLst>
                </a:custGeom>
                <a:noFill/>
                <a:ln w="12700" cap="rnd">
                  <a:solidFill>
                    <a:srgbClr val="606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 name="Freeform 112">
                  <a:extLst>
                    <a:ext uri="{FF2B5EF4-FFF2-40B4-BE49-F238E27FC236}">
                      <a16:creationId xmlns:a16="http://schemas.microsoft.com/office/drawing/2014/main" id="{53091DA6-729D-4A20-ADD3-4D3A669F163E}"/>
                    </a:ext>
                  </a:extLst>
                </p:cNvPr>
                <p:cNvSpPr>
                  <a:spLocks noChangeAspect="1"/>
                </p:cNvSpPr>
                <p:nvPr/>
              </p:nvSpPr>
              <p:spPr bwMode="auto">
                <a:xfrm>
                  <a:off x="403" y="818"/>
                  <a:ext cx="66" cy="208"/>
                </a:xfrm>
                <a:custGeom>
                  <a:avLst/>
                  <a:gdLst>
                    <a:gd name="T0" fmla="*/ 0 w 66"/>
                    <a:gd name="T1" fmla="*/ 0 h 208"/>
                    <a:gd name="T2" fmla="*/ 7 w 66"/>
                    <a:gd name="T3" fmla="*/ 141 h 208"/>
                    <a:gd name="T4" fmla="*/ 65 w 66"/>
                    <a:gd name="T5" fmla="*/ 207 h 208"/>
                    <a:gd name="T6" fmla="*/ 0 60000 65536"/>
                    <a:gd name="T7" fmla="*/ 0 60000 65536"/>
                    <a:gd name="T8" fmla="*/ 0 60000 65536"/>
                    <a:gd name="T9" fmla="*/ 0 w 66"/>
                    <a:gd name="T10" fmla="*/ 0 h 208"/>
                    <a:gd name="T11" fmla="*/ 66 w 66"/>
                    <a:gd name="T12" fmla="*/ 208 h 208"/>
                  </a:gdLst>
                  <a:ahLst/>
                  <a:cxnLst>
                    <a:cxn ang="T6">
                      <a:pos x="T0" y="T1"/>
                    </a:cxn>
                    <a:cxn ang="T7">
                      <a:pos x="T2" y="T3"/>
                    </a:cxn>
                    <a:cxn ang="T8">
                      <a:pos x="T4" y="T5"/>
                    </a:cxn>
                  </a:cxnLst>
                  <a:rect l="T9" t="T10" r="T11" b="T12"/>
                  <a:pathLst>
                    <a:path w="66" h="208">
                      <a:moveTo>
                        <a:pt x="0" y="0"/>
                      </a:moveTo>
                      <a:lnTo>
                        <a:pt x="7" y="141"/>
                      </a:lnTo>
                      <a:lnTo>
                        <a:pt x="65" y="207"/>
                      </a:lnTo>
                    </a:path>
                  </a:pathLst>
                </a:custGeom>
                <a:noFill/>
                <a:ln w="12700" cap="rnd">
                  <a:solidFill>
                    <a:srgbClr val="606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 name="Freeform 113">
                  <a:extLst>
                    <a:ext uri="{FF2B5EF4-FFF2-40B4-BE49-F238E27FC236}">
                      <a16:creationId xmlns:a16="http://schemas.microsoft.com/office/drawing/2014/main" id="{FB4EAED8-C081-4AF2-A147-9BEA4D367798}"/>
                    </a:ext>
                  </a:extLst>
                </p:cNvPr>
                <p:cNvSpPr>
                  <a:spLocks noChangeAspect="1"/>
                </p:cNvSpPr>
                <p:nvPr/>
              </p:nvSpPr>
              <p:spPr bwMode="auto">
                <a:xfrm>
                  <a:off x="427" y="979"/>
                  <a:ext cx="29" cy="28"/>
                </a:xfrm>
                <a:custGeom>
                  <a:avLst/>
                  <a:gdLst>
                    <a:gd name="T0" fmla="*/ 15 w 29"/>
                    <a:gd name="T1" fmla="*/ 0 h 28"/>
                    <a:gd name="T2" fmla="*/ 0 w 29"/>
                    <a:gd name="T3" fmla="*/ 27 h 28"/>
                    <a:gd name="T4" fmla="*/ 28 w 29"/>
                    <a:gd name="T5" fmla="*/ 27 h 28"/>
                    <a:gd name="T6" fmla="*/ 0 60000 65536"/>
                    <a:gd name="T7" fmla="*/ 0 60000 65536"/>
                    <a:gd name="T8" fmla="*/ 0 60000 65536"/>
                    <a:gd name="T9" fmla="*/ 0 w 29"/>
                    <a:gd name="T10" fmla="*/ 0 h 28"/>
                    <a:gd name="T11" fmla="*/ 29 w 29"/>
                    <a:gd name="T12" fmla="*/ 28 h 28"/>
                  </a:gdLst>
                  <a:ahLst/>
                  <a:cxnLst>
                    <a:cxn ang="T6">
                      <a:pos x="T0" y="T1"/>
                    </a:cxn>
                    <a:cxn ang="T7">
                      <a:pos x="T2" y="T3"/>
                    </a:cxn>
                    <a:cxn ang="T8">
                      <a:pos x="T4" y="T5"/>
                    </a:cxn>
                  </a:cxnLst>
                  <a:rect l="T9" t="T10" r="T11" b="T12"/>
                  <a:pathLst>
                    <a:path w="29" h="28">
                      <a:moveTo>
                        <a:pt x="15" y="0"/>
                      </a:moveTo>
                      <a:lnTo>
                        <a:pt x="0" y="27"/>
                      </a:lnTo>
                      <a:lnTo>
                        <a:pt x="28" y="27"/>
                      </a:lnTo>
                    </a:path>
                  </a:pathLst>
                </a:custGeom>
                <a:noFill/>
                <a:ln w="12700" cap="rnd">
                  <a:solidFill>
                    <a:srgbClr val="606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0" name="Freeform 114">
                  <a:extLst>
                    <a:ext uri="{FF2B5EF4-FFF2-40B4-BE49-F238E27FC236}">
                      <a16:creationId xmlns:a16="http://schemas.microsoft.com/office/drawing/2014/main" id="{D38A25BE-C15B-4961-B978-60A342AB8280}"/>
                    </a:ext>
                  </a:extLst>
                </p:cNvPr>
                <p:cNvSpPr>
                  <a:spLocks noChangeAspect="1"/>
                </p:cNvSpPr>
                <p:nvPr/>
              </p:nvSpPr>
              <p:spPr bwMode="auto">
                <a:xfrm>
                  <a:off x="556" y="754"/>
                  <a:ext cx="64" cy="224"/>
                </a:xfrm>
                <a:custGeom>
                  <a:avLst/>
                  <a:gdLst>
                    <a:gd name="T0" fmla="*/ 63 w 64"/>
                    <a:gd name="T1" fmla="*/ 0 h 224"/>
                    <a:gd name="T2" fmla="*/ 59 w 64"/>
                    <a:gd name="T3" fmla="*/ 68 h 224"/>
                    <a:gd name="T4" fmla="*/ 7 w 64"/>
                    <a:gd name="T5" fmla="*/ 223 h 224"/>
                    <a:gd name="T6" fmla="*/ 0 w 64"/>
                    <a:gd name="T7" fmla="*/ 204 h 224"/>
                    <a:gd name="T8" fmla="*/ 15 w 64"/>
                    <a:gd name="T9" fmla="*/ 200 h 224"/>
                    <a:gd name="T10" fmla="*/ 15 w 64"/>
                    <a:gd name="T11" fmla="*/ 180 h 224"/>
                    <a:gd name="T12" fmla="*/ 23 w 64"/>
                    <a:gd name="T13" fmla="*/ 180 h 224"/>
                    <a:gd name="T14" fmla="*/ 19 w 64"/>
                    <a:gd name="T15" fmla="*/ 171 h 224"/>
                    <a:gd name="T16" fmla="*/ 12 w 64"/>
                    <a:gd name="T17" fmla="*/ 171 h 224"/>
                    <a:gd name="T18" fmla="*/ 12 w 64"/>
                    <a:gd name="T19" fmla="*/ 164 h 224"/>
                    <a:gd name="T20" fmla="*/ 36 w 64"/>
                    <a:gd name="T21" fmla="*/ 140 h 224"/>
                    <a:gd name="T22" fmla="*/ 31 w 64"/>
                    <a:gd name="T23" fmla="*/ 116 h 224"/>
                    <a:gd name="T24" fmla="*/ 55 w 64"/>
                    <a:gd name="T25" fmla="*/ 84 h 2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224"/>
                    <a:gd name="T41" fmla="*/ 64 w 64"/>
                    <a:gd name="T42" fmla="*/ 224 h 2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224">
                      <a:moveTo>
                        <a:pt x="63" y="0"/>
                      </a:moveTo>
                      <a:lnTo>
                        <a:pt x="59" y="68"/>
                      </a:lnTo>
                      <a:lnTo>
                        <a:pt x="7" y="223"/>
                      </a:lnTo>
                      <a:lnTo>
                        <a:pt x="0" y="204"/>
                      </a:lnTo>
                      <a:lnTo>
                        <a:pt x="15" y="200"/>
                      </a:lnTo>
                      <a:lnTo>
                        <a:pt x="15" y="180"/>
                      </a:lnTo>
                      <a:lnTo>
                        <a:pt x="23" y="180"/>
                      </a:lnTo>
                      <a:lnTo>
                        <a:pt x="19" y="171"/>
                      </a:lnTo>
                      <a:lnTo>
                        <a:pt x="12" y="171"/>
                      </a:lnTo>
                      <a:lnTo>
                        <a:pt x="12" y="164"/>
                      </a:lnTo>
                      <a:lnTo>
                        <a:pt x="36" y="140"/>
                      </a:lnTo>
                      <a:lnTo>
                        <a:pt x="31" y="116"/>
                      </a:lnTo>
                      <a:lnTo>
                        <a:pt x="55" y="84"/>
                      </a:lnTo>
                    </a:path>
                  </a:pathLst>
                </a:custGeom>
                <a:noFill/>
                <a:ln w="12700" cap="rnd">
                  <a:solidFill>
                    <a:srgbClr val="606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 name="Freeform 115">
                  <a:extLst>
                    <a:ext uri="{FF2B5EF4-FFF2-40B4-BE49-F238E27FC236}">
                      <a16:creationId xmlns:a16="http://schemas.microsoft.com/office/drawing/2014/main" id="{C45ADA33-D9FE-4322-8C80-C728FCFE926E}"/>
                    </a:ext>
                  </a:extLst>
                </p:cNvPr>
                <p:cNvSpPr>
                  <a:spLocks noChangeAspect="1"/>
                </p:cNvSpPr>
                <p:nvPr/>
              </p:nvSpPr>
              <p:spPr bwMode="auto">
                <a:xfrm>
                  <a:off x="520" y="754"/>
                  <a:ext cx="100" cy="272"/>
                </a:xfrm>
                <a:custGeom>
                  <a:avLst/>
                  <a:gdLst>
                    <a:gd name="T0" fmla="*/ 99 w 100"/>
                    <a:gd name="T1" fmla="*/ 0 h 272"/>
                    <a:gd name="T2" fmla="*/ 87 w 100"/>
                    <a:gd name="T3" fmla="*/ 68 h 272"/>
                    <a:gd name="T4" fmla="*/ 0 w 100"/>
                    <a:gd name="T5" fmla="*/ 271 h 272"/>
                    <a:gd name="T6" fmla="*/ 0 60000 65536"/>
                    <a:gd name="T7" fmla="*/ 0 60000 65536"/>
                    <a:gd name="T8" fmla="*/ 0 60000 65536"/>
                    <a:gd name="T9" fmla="*/ 0 w 100"/>
                    <a:gd name="T10" fmla="*/ 0 h 272"/>
                    <a:gd name="T11" fmla="*/ 100 w 100"/>
                    <a:gd name="T12" fmla="*/ 272 h 272"/>
                  </a:gdLst>
                  <a:ahLst/>
                  <a:cxnLst>
                    <a:cxn ang="T6">
                      <a:pos x="T0" y="T1"/>
                    </a:cxn>
                    <a:cxn ang="T7">
                      <a:pos x="T2" y="T3"/>
                    </a:cxn>
                    <a:cxn ang="T8">
                      <a:pos x="T4" y="T5"/>
                    </a:cxn>
                  </a:cxnLst>
                  <a:rect l="T9" t="T10" r="T11" b="T12"/>
                  <a:pathLst>
                    <a:path w="100" h="272">
                      <a:moveTo>
                        <a:pt x="99" y="0"/>
                      </a:moveTo>
                      <a:lnTo>
                        <a:pt x="87" y="68"/>
                      </a:lnTo>
                      <a:lnTo>
                        <a:pt x="0" y="271"/>
                      </a:lnTo>
                    </a:path>
                  </a:pathLst>
                </a:custGeom>
                <a:noFill/>
                <a:ln w="12700" cap="rnd">
                  <a:solidFill>
                    <a:srgbClr val="606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 name="Freeform 116">
                  <a:extLst>
                    <a:ext uri="{FF2B5EF4-FFF2-40B4-BE49-F238E27FC236}">
                      <a16:creationId xmlns:a16="http://schemas.microsoft.com/office/drawing/2014/main" id="{1D5D1D67-C29F-4C21-8835-C36B0D4CCFA4}"/>
                    </a:ext>
                  </a:extLst>
                </p:cNvPr>
                <p:cNvSpPr>
                  <a:spLocks noChangeAspect="1"/>
                </p:cNvSpPr>
                <p:nvPr/>
              </p:nvSpPr>
              <p:spPr bwMode="auto">
                <a:xfrm>
                  <a:off x="520" y="754"/>
                  <a:ext cx="100" cy="273"/>
                </a:xfrm>
                <a:custGeom>
                  <a:avLst/>
                  <a:gdLst>
                    <a:gd name="T0" fmla="*/ 0 w 100"/>
                    <a:gd name="T1" fmla="*/ 272 h 273"/>
                    <a:gd name="T2" fmla="*/ 48 w 100"/>
                    <a:gd name="T3" fmla="*/ 200 h 273"/>
                    <a:gd name="T4" fmla="*/ 51 w 100"/>
                    <a:gd name="T5" fmla="*/ 68 h 273"/>
                    <a:gd name="T6" fmla="*/ 99 w 100"/>
                    <a:gd name="T7" fmla="*/ 0 h 273"/>
                    <a:gd name="T8" fmla="*/ 0 60000 65536"/>
                    <a:gd name="T9" fmla="*/ 0 60000 65536"/>
                    <a:gd name="T10" fmla="*/ 0 60000 65536"/>
                    <a:gd name="T11" fmla="*/ 0 60000 65536"/>
                    <a:gd name="T12" fmla="*/ 0 w 100"/>
                    <a:gd name="T13" fmla="*/ 0 h 273"/>
                    <a:gd name="T14" fmla="*/ 100 w 100"/>
                    <a:gd name="T15" fmla="*/ 273 h 273"/>
                  </a:gdLst>
                  <a:ahLst/>
                  <a:cxnLst>
                    <a:cxn ang="T8">
                      <a:pos x="T0" y="T1"/>
                    </a:cxn>
                    <a:cxn ang="T9">
                      <a:pos x="T2" y="T3"/>
                    </a:cxn>
                    <a:cxn ang="T10">
                      <a:pos x="T4" y="T5"/>
                    </a:cxn>
                    <a:cxn ang="T11">
                      <a:pos x="T6" y="T7"/>
                    </a:cxn>
                  </a:cxnLst>
                  <a:rect l="T12" t="T13" r="T14" b="T15"/>
                  <a:pathLst>
                    <a:path w="100" h="273">
                      <a:moveTo>
                        <a:pt x="0" y="272"/>
                      </a:moveTo>
                      <a:lnTo>
                        <a:pt x="48" y="200"/>
                      </a:lnTo>
                      <a:lnTo>
                        <a:pt x="51" y="68"/>
                      </a:lnTo>
                      <a:lnTo>
                        <a:pt x="99" y="0"/>
                      </a:lnTo>
                    </a:path>
                  </a:pathLst>
                </a:custGeom>
                <a:noFill/>
                <a:ln w="12700" cap="rnd">
                  <a:solidFill>
                    <a:srgbClr val="606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 name="Freeform 117">
                  <a:extLst>
                    <a:ext uri="{FF2B5EF4-FFF2-40B4-BE49-F238E27FC236}">
                      <a16:creationId xmlns:a16="http://schemas.microsoft.com/office/drawing/2014/main" id="{E74F4B49-1EAD-4FE9-8C7D-C5474BA5C405}"/>
                    </a:ext>
                  </a:extLst>
                </p:cNvPr>
                <p:cNvSpPr>
                  <a:spLocks noChangeAspect="1"/>
                </p:cNvSpPr>
                <p:nvPr/>
              </p:nvSpPr>
              <p:spPr bwMode="auto">
                <a:xfrm>
                  <a:off x="578" y="754"/>
                  <a:ext cx="42" cy="157"/>
                </a:xfrm>
                <a:custGeom>
                  <a:avLst/>
                  <a:gdLst>
                    <a:gd name="T0" fmla="*/ 41 w 42"/>
                    <a:gd name="T1" fmla="*/ 0 h 157"/>
                    <a:gd name="T2" fmla="*/ 0 w 42"/>
                    <a:gd name="T3" fmla="*/ 68 h 157"/>
                    <a:gd name="T4" fmla="*/ 7 w 42"/>
                    <a:gd name="T5" fmla="*/ 156 h 157"/>
                    <a:gd name="T6" fmla="*/ 0 60000 65536"/>
                    <a:gd name="T7" fmla="*/ 0 60000 65536"/>
                    <a:gd name="T8" fmla="*/ 0 60000 65536"/>
                    <a:gd name="T9" fmla="*/ 0 w 42"/>
                    <a:gd name="T10" fmla="*/ 0 h 157"/>
                    <a:gd name="T11" fmla="*/ 42 w 42"/>
                    <a:gd name="T12" fmla="*/ 157 h 157"/>
                  </a:gdLst>
                  <a:ahLst/>
                  <a:cxnLst>
                    <a:cxn ang="T6">
                      <a:pos x="T0" y="T1"/>
                    </a:cxn>
                    <a:cxn ang="T7">
                      <a:pos x="T2" y="T3"/>
                    </a:cxn>
                    <a:cxn ang="T8">
                      <a:pos x="T4" y="T5"/>
                    </a:cxn>
                  </a:cxnLst>
                  <a:rect l="T9" t="T10" r="T11" b="T12"/>
                  <a:pathLst>
                    <a:path w="42" h="157">
                      <a:moveTo>
                        <a:pt x="41" y="0"/>
                      </a:moveTo>
                      <a:lnTo>
                        <a:pt x="0" y="68"/>
                      </a:lnTo>
                      <a:lnTo>
                        <a:pt x="7" y="156"/>
                      </a:lnTo>
                    </a:path>
                  </a:pathLst>
                </a:custGeom>
                <a:noFill/>
                <a:ln w="12700" cap="rnd">
                  <a:solidFill>
                    <a:srgbClr val="606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 name="Freeform 118">
                  <a:extLst>
                    <a:ext uri="{FF2B5EF4-FFF2-40B4-BE49-F238E27FC236}">
                      <a16:creationId xmlns:a16="http://schemas.microsoft.com/office/drawing/2014/main" id="{6050CAB4-8A25-4E5B-81A3-DDFE43C812B1}"/>
                    </a:ext>
                  </a:extLst>
                </p:cNvPr>
                <p:cNvSpPr>
                  <a:spLocks noChangeAspect="1"/>
                </p:cNvSpPr>
                <p:nvPr/>
              </p:nvSpPr>
              <p:spPr bwMode="auto">
                <a:xfrm>
                  <a:off x="571" y="834"/>
                  <a:ext cx="13" cy="56"/>
                </a:xfrm>
                <a:custGeom>
                  <a:avLst/>
                  <a:gdLst>
                    <a:gd name="T0" fmla="*/ 0 w 13"/>
                    <a:gd name="T1" fmla="*/ 0 h 56"/>
                    <a:gd name="T2" fmla="*/ 12 w 13"/>
                    <a:gd name="T3" fmla="*/ 12 h 56"/>
                    <a:gd name="T4" fmla="*/ 0 w 13"/>
                    <a:gd name="T5" fmla="*/ 12 h 56"/>
                    <a:gd name="T6" fmla="*/ 12 w 13"/>
                    <a:gd name="T7" fmla="*/ 36 h 56"/>
                    <a:gd name="T8" fmla="*/ 0 w 13"/>
                    <a:gd name="T9" fmla="*/ 55 h 56"/>
                    <a:gd name="T10" fmla="*/ 0 60000 65536"/>
                    <a:gd name="T11" fmla="*/ 0 60000 65536"/>
                    <a:gd name="T12" fmla="*/ 0 60000 65536"/>
                    <a:gd name="T13" fmla="*/ 0 60000 65536"/>
                    <a:gd name="T14" fmla="*/ 0 60000 65536"/>
                    <a:gd name="T15" fmla="*/ 0 w 13"/>
                    <a:gd name="T16" fmla="*/ 0 h 56"/>
                    <a:gd name="T17" fmla="*/ 13 w 13"/>
                    <a:gd name="T18" fmla="*/ 56 h 56"/>
                  </a:gdLst>
                  <a:ahLst/>
                  <a:cxnLst>
                    <a:cxn ang="T10">
                      <a:pos x="T0" y="T1"/>
                    </a:cxn>
                    <a:cxn ang="T11">
                      <a:pos x="T2" y="T3"/>
                    </a:cxn>
                    <a:cxn ang="T12">
                      <a:pos x="T4" y="T5"/>
                    </a:cxn>
                    <a:cxn ang="T13">
                      <a:pos x="T6" y="T7"/>
                    </a:cxn>
                    <a:cxn ang="T14">
                      <a:pos x="T8" y="T9"/>
                    </a:cxn>
                  </a:cxnLst>
                  <a:rect l="T15" t="T16" r="T17" b="T18"/>
                  <a:pathLst>
                    <a:path w="13" h="56">
                      <a:moveTo>
                        <a:pt x="0" y="0"/>
                      </a:moveTo>
                      <a:lnTo>
                        <a:pt x="12" y="12"/>
                      </a:lnTo>
                      <a:lnTo>
                        <a:pt x="0" y="12"/>
                      </a:lnTo>
                      <a:lnTo>
                        <a:pt x="12" y="36"/>
                      </a:lnTo>
                      <a:lnTo>
                        <a:pt x="0" y="55"/>
                      </a:lnTo>
                    </a:path>
                  </a:pathLst>
                </a:custGeom>
                <a:noFill/>
                <a:ln w="12700" cap="rnd">
                  <a:solidFill>
                    <a:srgbClr val="606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5" name="Freeform 119">
                  <a:extLst>
                    <a:ext uri="{FF2B5EF4-FFF2-40B4-BE49-F238E27FC236}">
                      <a16:creationId xmlns:a16="http://schemas.microsoft.com/office/drawing/2014/main" id="{493A35A8-7A75-43AE-BEFD-C257ECC3592D}"/>
                    </a:ext>
                  </a:extLst>
                </p:cNvPr>
                <p:cNvSpPr>
                  <a:spLocks noChangeAspect="1"/>
                </p:cNvSpPr>
                <p:nvPr/>
              </p:nvSpPr>
              <p:spPr bwMode="auto">
                <a:xfrm>
                  <a:off x="389" y="826"/>
                  <a:ext cx="19" cy="64"/>
                </a:xfrm>
                <a:custGeom>
                  <a:avLst/>
                  <a:gdLst>
                    <a:gd name="T0" fmla="*/ 0 w 19"/>
                    <a:gd name="T1" fmla="*/ 0 h 64"/>
                    <a:gd name="T2" fmla="*/ 16 w 19"/>
                    <a:gd name="T3" fmla="*/ 15 h 64"/>
                    <a:gd name="T4" fmla="*/ 4 w 19"/>
                    <a:gd name="T5" fmla="*/ 15 h 64"/>
                    <a:gd name="T6" fmla="*/ 17 w 19"/>
                    <a:gd name="T7" fmla="*/ 36 h 64"/>
                    <a:gd name="T8" fmla="*/ 4 w 19"/>
                    <a:gd name="T9" fmla="*/ 36 h 64"/>
                    <a:gd name="T10" fmla="*/ 18 w 19"/>
                    <a:gd name="T11" fmla="*/ 63 h 64"/>
                    <a:gd name="T12" fmla="*/ 5 w 19"/>
                    <a:gd name="T13" fmla="*/ 63 h 64"/>
                    <a:gd name="T14" fmla="*/ 0 60000 65536"/>
                    <a:gd name="T15" fmla="*/ 0 60000 65536"/>
                    <a:gd name="T16" fmla="*/ 0 60000 65536"/>
                    <a:gd name="T17" fmla="*/ 0 60000 65536"/>
                    <a:gd name="T18" fmla="*/ 0 60000 65536"/>
                    <a:gd name="T19" fmla="*/ 0 60000 65536"/>
                    <a:gd name="T20" fmla="*/ 0 60000 65536"/>
                    <a:gd name="T21" fmla="*/ 0 w 19"/>
                    <a:gd name="T22" fmla="*/ 0 h 64"/>
                    <a:gd name="T23" fmla="*/ 19 w 19"/>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64">
                      <a:moveTo>
                        <a:pt x="0" y="0"/>
                      </a:moveTo>
                      <a:lnTo>
                        <a:pt x="16" y="15"/>
                      </a:lnTo>
                      <a:lnTo>
                        <a:pt x="4" y="15"/>
                      </a:lnTo>
                      <a:lnTo>
                        <a:pt x="17" y="36"/>
                      </a:lnTo>
                      <a:lnTo>
                        <a:pt x="4" y="36"/>
                      </a:lnTo>
                      <a:lnTo>
                        <a:pt x="18" y="63"/>
                      </a:lnTo>
                      <a:lnTo>
                        <a:pt x="5" y="63"/>
                      </a:lnTo>
                    </a:path>
                  </a:pathLst>
                </a:custGeom>
                <a:noFill/>
                <a:ln w="12700" cap="rnd">
                  <a:solidFill>
                    <a:srgbClr val="606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6" name="Freeform 120">
                  <a:extLst>
                    <a:ext uri="{FF2B5EF4-FFF2-40B4-BE49-F238E27FC236}">
                      <a16:creationId xmlns:a16="http://schemas.microsoft.com/office/drawing/2014/main" id="{5EF5255D-0CC0-4CE8-8CB3-E4F7A4458CC0}"/>
                    </a:ext>
                  </a:extLst>
                </p:cNvPr>
                <p:cNvSpPr>
                  <a:spLocks noChangeAspect="1"/>
                </p:cNvSpPr>
                <p:nvPr/>
              </p:nvSpPr>
              <p:spPr bwMode="auto">
                <a:xfrm>
                  <a:off x="388" y="862"/>
                  <a:ext cx="25" cy="52"/>
                </a:xfrm>
                <a:custGeom>
                  <a:avLst/>
                  <a:gdLst>
                    <a:gd name="T0" fmla="*/ 24 w 25"/>
                    <a:gd name="T1" fmla="*/ 51 h 52"/>
                    <a:gd name="T2" fmla="*/ 0 w 25"/>
                    <a:gd name="T3" fmla="*/ 19 h 52"/>
                    <a:gd name="T4" fmla="*/ 0 w 25"/>
                    <a:gd name="T5" fmla="*/ 0 h 52"/>
                    <a:gd name="T6" fmla="*/ 0 60000 65536"/>
                    <a:gd name="T7" fmla="*/ 0 60000 65536"/>
                    <a:gd name="T8" fmla="*/ 0 60000 65536"/>
                    <a:gd name="T9" fmla="*/ 0 w 25"/>
                    <a:gd name="T10" fmla="*/ 0 h 52"/>
                    <a:gd name="T11" fmla="*/ 25 w 25"/>
                    <a:gd name="T12" fmla="*/ 52 h 52"/>
                  </a:gdLst>
                  <a:ahLst/>
                  <a:cxnLst>
                    <a:cxn ang="T6">
                      <a:pos x="T0" y="T1"/>
                    </a:cxn>
                    <a:cxn ang="T7">
                      <a:pos x="T2" y="T3"/>
                    </a:cxn>
                    <a:cxn ang="T8">
                      <a:pos x="T4" y="T5"/>
                    </a:cxn>
                  </a:cxnLst>
                  <a:rect l="T9" t="T10" r="T11" b="T12"/>
                  <a:pathLst>
                    <a:path w="25" h="52">
                      <a:moveTo>
                        <a:pt x="24" y="51"/>
                      </a:moveTo>
                      <a:lnTo>
                        <a:pt x="0" y="19"/>
                      </a:lnTo>
                      <a:lnTo>
                        <a:pt x="0" y="0"/>
                      </a:lnTo>
                    </a:path>
                  </a:pathLst>
                </a:custGeom>
                <a:noFill/>
                <a:ln w="12700" cap="rnd">
                  <a:solidFill>
                    <a:srgbClr val="606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 name="Line 121">
                  <a:extLst>
                    <a:ext uri="{FF2B5EF4-FFF2-40B4-BE49-F238E27FC236}">
                      <a16:creationId xmlns:a16="http://schemas.microsoft.com/office/drawing/2014/main" id="{1BE8B16C-2F42-403C-808A-D59741965C2E}"/>
                    </a:ext>
                  </a:extLst>
                </p:cNvPr>
                <p:cNvSpPr>
                  <a:spLocks noChangeAspect="1" noChangeShapeType="1"/>
                </p:cNvSpPr>
                <p:nvPr/>
              </p:nvSpPr>
              <p:spPr bwMode="auto">
                <a:xfrm flipV="1">
                  <a:off x="474" y="988"/>
                  <a:ext cx="10" cy="18"/>
                </a:xfrm>
                <a:prstGeom prst="line">
                  <a:avLst/>
                </a:prstGeom>
                <a:noFill/>
                <a:ln w="12700">
                  <a:solidFill>
                    <a:srgbClr val="606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 name="Freeform 122">
                  <a:extLst>
                    <a:ext uri="{FF2B5EF4-FFF2-40B4-BE49-F238E27FC236}">
                      <a16:creationId xmlns:a16="http://schemas.microsoft.com/office/drawing/2014/main" id="{1AA958B2-5297-4327-A742-B8C230A675FF}"/>
                    </a:ext>
                  </a:extLst>
                </p:cNvPr>
                <p:cNvSpPr>
                  <a:spLocks noChangeAspect="1"/>
                </p:cNvSpPr>
                <p:nvPr/>
              </p:nvSpPr>
              <p:spPr bwMode="auto">
                <a:xfrm>
                  <a:off x="415" y="922"/>
                  <a:ext cx="61" cy="80"/>
                </a:xfrm>
                <a:custGeom>
                  <a:avLst/>
                  <a:gdLst>
                    <a:gd name="T0" fmla="*/ 60 w 61"/>
                    <a:gd name="T1" fmla="*/ 79 h 80"/>
                    <a:gd name="T2" fmla="*/ 44 w 61"/>
                    <a:gd name="T3" fmla="*/ 51 h 80"/>
                    <a:gd name="T4" fmla="*/ 20 w 61"/>
                    <a:gd name="T5" fmla="*/ 20 h 80"/>
                    <a:gd name="T6" fmla="*/ 0 w 61"/>
                    <a:gd name="T7" fmla="*/ 0 h 80"/>
                    <a:gd name="T8" fmla="*/ 0 60000 65536"/>
                    <a:gd name="T9" fmla="*/ 0 60000 65536"/>
                    <a:gd name="T10" fmla="*/ 0 60000 65536"/>
                    <a:gd name="T11" fmla="*/ 0 60000 65536"/>
                    <a:gd name="T12" fmla="*/ 0 w 61"/>
                    <a:gd name="T13" fmla="*/ 0 h 80"/>
                    <a:gd name="T14" fmla="*/ 61 w 61"/>
                    <a:gd name="T15" fmla="*/ 80 h 80"/>
                  </a:gdLst>
                  <a:ahLst/>
                  <a:cxnLst>
                    <a:cxn ang="T8">
                      <a:pos x="T0" y="T1"/>
                    </a:cxn>
                    <a:cxn ang="T9">
                      <a:pos x="T2" y="T3"/>
                    </a:cxn>
                    <a:cxn ang="T10">
                      <a:pos x="T4" y="T5"/>
                    </a:cxn>
                    <a:cxn ang="T11">
                      <a:pos x="T6" y="T7"/>
                    </a:cxn>
                  </a:cxnLst>
                  <a:rect l="T12" t="T13" r="T14" b="T15"/>
                  <a:pathLst>
                    <a:path w="61" h="80">
                      <a:moveTo>
                        <a:pt x="60" y="79"/>
                      </a:moveTo>
                      <a:lnTo>
                        <a:pt x="44" y="51"/>
                      </a:lnTo>
                      <a:lnTo>
                        <a:pt x="20" y="20"/>
                      </a:lnTo>
                      <a:lnTo>
                        <a:pt x="0" y="0"/>
                      </a:lnTo>
                    </a:path>
                  </a:pathLst>
                </a:custGeom>
                <a:noFill/>
                <a:ln w="12700" cap="rnd">
                  <a:solidFill>
                    <a:srgbClr val="606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 name="Line 123">
                  <a:extLst>
                    <a:ext uri="{FF2B5EF4-FFF2-40B4-BE49-F238E27FC236}">
                      <a16:creationId xmlns:a16="http://schemas.microsoft.com/office/drawing/2014/main" id="{7F52A224-79A6-4C22-864D-D91DBF65B63E}"/>
                    </a:ext>
                  </a:extLst>
                </p:cNvPr>
                <p:cNvSpPr>
                  <a:spLocks noChangeAspect="1" noChangeShapeType="1"/>
                </p:cNvSpPr>
                <p:nvPr/>
              </p:nvSpPr>
              <p:spPr bwMode="auto">
                <a:xfrm>
                  <a:off x="396" y="918"/>
                  <a:ext cx="48" cy="64"/>
                </a:xfrm>
                <a:prstGeom prst="line">
                  <a:avLst/>
                </a:prstGeom>
                <a:noFill/>
                <a:ln w="12700">
                  <a:solidFill>
                    <a:srgbClr val="606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 name="Freeform 124">
                  <a:extLst>
                    <a:ext uri="{FF2B5EF4-FFF2-40B4-BE49-F238E27FC236}">
                      <a16:creationId xmlns:a16="http://schemas.microsoft.com/office/drawing/2014/main" id="{6EE55153-85FC-4A75-8B5C-358451EC6946}"/>
                    </a:ext>
                  </a:extLst>
                </p:cNvPr>
                <p:cNvSpPr>
                  <a:spLocks noChangeAspect="1"/>
                </p:cNvSpPr>
                <p:nvPr/>
              </p:nvSpPr>
              <p:spPr bwMode="auto">
                <a:xfrm>
                  <a:off x="408" y="925"/>
                  <a:ext cx="37" cy="49"/>
                </a:xfrm>
                <a:custGeom>
                  <a:avLst/>
                  <a:gdLst>
                    <a:gd name="T0" fmla="*/ 36 w 37"/>
                    <a:gd name="T1" fmla="*/ 29 h 49"/>
                    <a:gd name="T2" fmla="*/ 31 w 37"/>
                    <a:gd name="T3" fmla="*/ 48 h 49"/>
                    <a:gd name="T4" fmla="*/ 28 w 37"/>
                    <a:gd name="T5" fmla="*/ 20 h 49"/>
                    <a:gd name="T6" fmla="*/ 0 w 37"/>
                    <a:gd name="T7" fmla="*/ 0 h 49"/>
                    <a:gd name="T8" fmla="*/ 0 60000 65536"/>
                    <a:gd name="T9" fmla="*/ 0 60000 65536"/>
                    <a:gd name="T10" fmla="*/ 0 60000 65536"/>
                    <a:gd name="T11" fmla="*/ 0 60000 65536"/>
                    <a:gd name="T12" fmla="*/ 0 w 37"/>
                    <a:gd name="T13" fmla="*/ 0 h 49"/>
                    <a:gd name="T14" fmla="*/ 37 w 37"/>
                    <a:gd name="T15" fmla="*/ 49 h 49"/>
                  </a:gdLst>
                  <a:ahLst/>
                  <a:cxnLst>
                    <a:cxn ang="T8">
                      <a:pos x="T0" y="T1"/>
                    </a:cxn>
                    <a:cxn ang="T9">
                      <a:pos x="T2" y="T3"/>
                    </a:cxn>
                    <a:cxn ang="T10">
                      <a:pos x="T4" y="T5"/>
                    </a:cxn>
                    <a:cxn ang="T11">
                      <a:pos x="T6" y="T7"/>
                    </a:cxn>
                  </a:cxnLst>
                  <a:rect l="T12" t="T13" r="T14" b="T15"/>
                  <a:pathLst>
                    <a:path w="37" h="49">
                      <a:moveTo>
                        <a:pt x="36" y="29"/>
                      </a:moveTo>
                      <a:lnTo>
                        <a:pt x="31" y="48"/>
                      </a:lnTo>
                      <a:lnTo>
                        <a:pt x="28" y="20"/>
                      </a:lnTo>
                      <a:lnTo>
                        <a:pt x="0" y="0"/>
                      </a:lnTo>
                    </a:path>
                  </a:pathLst>
                </a:custGeom>
                <a:noFill/>
                <a:ln w="12700" cap="rnd">
                  <a:solidFill>
                    <a:srgbClr val="606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 name="Line 125">
                  <a:extLst>
                    <a:ext uri="{FF2B5EF4-FFF2-40B4-BE49-F238E27FC236}">
                      <a16:creationId xmlns:a16="http://schemas.microsoft.com/office/drawing/2014/main" id="{D3E2E26D-FC20-43EF-9258-D4C94033A5B1}"/>
                    </a:ext>
                  </a:extLst>
                </p:cNvPr>
                <p:cNvSpPr>
                  <a:spLocks noChangeAspect="1" noChangeShapeType="1"/>
                </p:cNvSpPr>
                <p:nvPr/>
              </p:nvSpPr>
              <p:spPr bwMode="auto">
                <a:xfrm flipV="1">
                  <a:off x="520" y="922"/>
                  <a:ext cx="43" cy="55"/>
                </a:xfrm>
                <a:prstGeom prst="line">
                  <a:avLst/>
                </a:prstGeom>
                <a:noFill/>
                <a:ln w="12700">
                  <a:solidFill>
                    <a:srgbClr val="606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 name="Freeform 126">
                  <a:extLst>
                    <a:ext uri="{FF2B5EF4-FFF2-40B4-BE49-F238E27FC236}">
                      <a16:creationId xmlns:a16="http://schemas.microsoft.com/office/drawing/2014/main" id="{22A49C5F-678D-4CFA-8E73-0BEF7DFC5322}"/>
                    </a:ext>
                  </a:extLst>
                </p:cNvPr>
                <p:cNvSpPr>
                  <a:spLocks noChangeAspect="1"/>
                </p:cNvSpPr>
                <p:nvPr/>
              </p:nvSpPr>
              <p:spPr bwMode="auto">
                <a:xfrm>
                  <a:off x="520" y="937"/>
                  <a:ext cx="49" cy="41"/>
                </a:xfrm>
                <a:custGeom>
                  <a:avLst/>
                  <a:gdLst>
                    <a:gd name="T0" fmla="*/ 0 w 49"/>
                    <a:gd name="T1" fmla="*/ 40 h 41"/>
                    <a:gd name="T2" fmla="*/ 31 w 49"/>
                    <a:gd name="T3" fmla="*/ 17 h 41"/>
                    <a:gd name="T4" fmla="*/ 31 w 49"/>
                    <a:gd name="T5" fmla="*/ 0 h 41"/>
                    <a:gd name="T6" fmla="*/ 48 w 49"/>
                    <a:gd name="T7" fmla="*/ 0 h 41"/>
                    <a:gd name="T8" fmla="*/ 0 60000 65536"/>
                    <a:gd name="T9" fmla="*/ 0 60000 65536"/>
                    <a:gd name="T10" fmla="*/ 0 60000 65536"/>
                    <a:gd name="T11" fmla="*/ 0 60000 65536"/>
                    <a:gd name="T12" fmla="*/ 0 w 49"/>
                    <a:gd name="T13" fmla="*/ 0 h 41"/>
                    <a:gd name="T14" fmla="*/ 49 w 49"/>
                    <a:gd name="T15" fmla="*/ 41 h 41"/>
                  </a:gdLst>
                  <a:ahLst/>
                  <a:cxnLst>
                    <a:cxn ang="T8">
                      <a:pos x="T0" y="T1"/>
                    </a:cxn>
                    <a:cxn ang="T9">
                      <a:pos x="T2" y="T3"/>
                    </a:cxn>
                    <a:cxn ang="T10">
                      <a:pos x="T4" y="T5"/>
                    </a:cxn>
                    <a:cxn ang="T11">
                      <a:pos x="T6" y="T7"/>
                    </a:cxn>
                  </a:cxnLst>
                  <a:rect l="T12" t="T13" r="T14" b="T15"/>
                  <a:pathLst>
                    <a:path w="49" h="41">
                      <a:moveTo>
                        <a:pt x="0" y="40"/>
                      </a:moveTo>
                      <a:lnTo>
                        <a:pt x="31" y="17"/>
                      </a:lnTo>
                      <a:lnTo>
                        <a:pt x="31" y="0"/>
                      </a:lnTo>
                      <a:lnTo>
                        <a:pt x="48" y="0"/>
                      </a:lnTo>
                    </a:path>
                  </a:pathLst>
                </a:custGeom>
                <a:noFill/>
                <a:ln w="12700" cap="rnd">
                  <a:solidFill>
                    <a:srgbClr val="606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3" name="Freeform 127">
                  <a:extLst>
                    <a:ext uri="{FF2B5EF4-FFF2-40B4-BE49-F238E27FC236}">
                      <a16:creationId xmlns:a16="http://schemas.microsoft.com/office/drawing/2014/main" id="{6D2395E8-F346-4AC9-ADE8-20EA9F2F2C1C}"/>
                    </a:ext>
                  </a:extLst>
                </p:cNvPr>
                <p:cNvSpPr>
                  <a:spLocks noChangeAspect="1"/>
                </p:cNvSpPr>
                <p:nvPr/>
              </p:nvSpPr>
              <p:spPr bwMode="auto">
                <a:xfrm>
                  <a:off x="539" y="942"/>
                  <a:ext cx="18" cy="60"/>
                </a:xfrm>
                <a:custGeom>
                  <a:avLst/>
                  <a:gdLst>
                    <a:gd name="T0" fmla="*/ 17 w 18"/>
                    <a:gd name="T1" fmla="*/ 0 h 60"/>
                    <a:gd name="T2" fmla="*/ 5 w 18"/>
                    <a:gd name="T3" fmla="*/ 7 h 60"/>
                    <a:gd name="T4" fmla="*/ 0 w 18"/>
                    <a:gd name="T5" fmla="*/ 31 h 60"/>
                    <a:gd name="T6" fmla="*/ 17 w 18"/>
                    <a:gd name="T7" fmla="*/ 59 h 60"/>
                    <a:gd name="T8" fmla="*/ 0 60000 65536"/>
                    <a:gd name="T9" fmla="*/ 0 60000 65536"/>
                    <a:gd name="T10" fmla="*/ 0 60000 65536"/>
                    <a:gd name="T11" fmla="*/ 0 60000 65536"/>
                    <a:gd name="T12" fmla="*/ 0 w 18"/>
                    <a:gd name="T13" fmla="*/ 0 h 60"/>
                    <a:gd name="T14" fmla="*/ 18 w 18"/>
                    <a:gd name="T15" fmla="*/ 60 h 60"/>
                  </a:gdLst>
                  <a:ahLst/>
                  <a:cxnLst>
                    <a:cxn ang="T8">
                      <a:pos x="T0" y="T1"/>
                    </a:cxn>
                    <a:cxn ang="T9">
                      <a:pos x="T2" y="T3"/>
                    </a:cxn>
                    <a:cxn ang="T10">
                      <a:pos x="T4" y="T5"/>
                    </a:cxn>
                    <a:cxn ang="T11">
                      <a:pos x="T6" y="T7"/>
                    </a:cxn>
                  </a:cxnLst>
                  <a:rect l="T12" t="T13" r="T14" b="T15"/>
                  <a:pathLst>
                    <a:path w="18" h="60">
                      <a:moveTo>
                        <a:pt x="17" y="0"/>
                      </a:moveTo>
                      <a:lnTo>
                        <a:pt x="5" y="7"/>
                      </a:lnTo>
                      <a:lnTo>
                        <a:pt x="0" y="31"/>
                      </a:lnTo>
                      <a:lnTo>
                        <a:pt x="17" y="59"/>
                      </a:lnTo>
                    </a:path>
                  </a:pathLst>
                </a:custGeom>
                <a:noFill/>
                <a:ln w="12700" cap="rnd">
                  <a:solidFill>
                    <a:srgbClr val="606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4" name="Line 128">
                  <a:extLst>
                    <a:ext uri="{FF2B5EF4-FFF2-40B4-BE49-F238E27FC236}">
                      <a16:creationId xmlns:a16="http://schemas.microsoft.com/office/drawing/2014/main" id="{AAB33767-D357-4803-B092-23E1E57FED94}"/>
                    </a:ext>
                  </a:extLst>
                </p:cNvPr>
                <p:cNvSpPr>
                  <a:spLocks noChangeAspect="1" noChangeShapeType="1"/>
                </p:cNvSpPr>
                <p:nvPr/>
              </p:nvSpPr>
              <p:spPr bwMode="auto">
                <a:xfrm flipV="1">
                  <a:off x="544" y="937"/>
                  <a:ext cx="7" cy="89"/>
                </a:xfrm>
                <a:prstGeom prst="line">
                  <a:avLst/>
                </a:prstGeom>
                <a:noFill/>
                <a:ln w="12700">
                  <a:solidFill>
                    <a:srgbClr val="606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 name="Line 129">
                  <a:extLst>
                    <a:ext uri="{FF2B5EF4-FFF2-40B4-BE49-F238E27FC236}">
                      <a16:creationId xmlns:a16="http://schemas.microsoft.com/office/drawing/2014/main" id="{737B3622-1BFD-4B5B-8A48-EA35F98FC2D2}"/>
                    </a:ext>
                  </a:extLst>
                </p:cNvPr>
                <p:cNvSpPr>
                  <a:spLocks noChangeAspect="1" noChangeShapeType="1"/>
                </p:cNvSpPr>
                <p:nvPr/>
              </p:nvSpPr>
              <p:spPr bwMode="auto">
                <a:xfrm flipH="1" flipV="1">
                  <a:off x="575" y="812"/>
                  <a:ext cx="32" cy="34"/>
                </a:xfrm>
                <a:prstGeom prst="line">
                  <a:avLst/>
                </a:prstGeom>
                <a:noFill/>
                <a:ln w="12700">
                  <a:solidFill>
                    <a:srgbClr val="606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 name="Freeform 130">
                  <a:extLst>
                    <a:ext uri="{FF2B5EF4-FFF2-40B4-BE49-F238E27FC236}">
                      <a16:creationId xmlns:a16="http://schemas.microsoft.com/office/drawing/2014/main" id="{5B746EBE-1844-45D4-92FA-E67A50F3D746}"/>
                    </a:ext>
                  </a:extLst>
                </p:cNvPr>
                <p:cNvSpPr>
                  <a:spLocks noChangeAspect="1"/>
                </p:cNvSpPr>
                <p:nvPr/>
              </p:nvSpPr>
              <p:spPr bwMode="auto">
                <a:xfrm>
                  <a:off x="352" y="750"/>
                  <a:ext cx="45" cy="96"/>
                </a:xfrm>
                <a:custGeom>
                  <a:avLst/>
                  <a:gdLst>
                    <a:gd name="T0" fmla="*/ 18 w 45"/>
                    <a:gd name="T1" fmla="*/ 95 h 96"/>
                    <a:gd name="T2" fmla="*/ 44 w 45"/>
                    <a:gd name="T3" fmla="*/ 69 h 96"/>
                    <a:gd name="T4" fmla="*/ 0 w 45"/>
                    <a:gd name="T5" fmla="*/ 0 h 96"/>
                    <a:gd name="T6" fmla="*/ 0 60000 65536"/>
                    <a:gd name="T7" fmla="*/ 0 60000 65536"/>
                    <a:gd name="T8" fmla="*/ 0 60000 65536"/>
                    <a:gd name="T9" fmla="*/ 0 w 45"/>
                    <a:gd name="T10" fmla="*/ 0 h 96"/>
                    <a:gd name="T11" fmla="*/ 45 w 45"/>
                    <a:gd name="T12" fmla="*/ 96 h 96"/>
                  </a:gdLst>
                  <a:ahLst/>
                  <a:cxnLst>
                    <a:cxn ang="T6">
                      <a:pos x="T0" y="T1"/>
                    </a:cxn>
                    <a:cxn ang="T7">
                      <a:pos x="T2" y="T3"/>
                    </a:cxn>
                    <a:cxn ang="T8">
                      <a:pos x="T4" y="T5"/>
                    </a:cxn>
                  </a:cxnLst>
                  <a:rect l="T9" t="T10" r="T11" b="T12"/>
                  <a:pathLst>
                    <a:path w="45" h="96">
                      <a:moveTo>
                        <a:pt x="18" y="95"/>
                      </a:moveTo>
                      <a:lnTo>
                        <a:pt x="44" y="69"/>
                      </a:lnTo>
                      <a:lnTo>
                        <a:pt x="0" y="0"/>
                      </a:lnTo>
                    </a:path>
                  </a:pathLst>
                </a:custGeom>
                <a:noFill/>
                <a:ln w="12700" cap="rnd">
                  <a:solidFill>
                    <a:srgbClr val="606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 name="Freeform 131">
                  <a:extLst>
                    <a:ext uri="{FF2B5EF4-FFF2-40B4-BE49-F238E27FC236}">
                      <a16:creationId xmlns:a16="http://schemas.microsoft.com/office/drawing/2014/main" id="{8A3E146B-2B7B-443F-902A-ADE07F6629CF}"/>
                    </a:ext>
                  </a:extLst>
                </p:cNvPr>
                <p:cNvSpPr>
                  <a:spLocks noChangeAspect="1"/>
                </p:cNvSpPr>
                <p:nvPr/>
              </p:nvSpPr>
              <p:spPr bwMode="auto">
                <a:xfrm>
                  <a:off x="352" y="750"/>
                  <a:ext cx="88" cy="109"/>
                </a:xfrm>
                <a:custGeom>
                  <a:avLst/>
                  <a:gdLst>
                    <a:gd name="T0" fmla="*/ 0 w 88"/>
                    <a:gd name="T1" fmla="*/ 0 h 109"/>
                    <a:gd name="T2" fmla="*/ 51 w 88"/>
                    <a:gd name="T3" fmla="*/ 68 h 109"/>
                    <a:gd name="T4" fmla="*/ 87 w 88"/>
                    <a:gd name="T5" fmla="*/ 108 h 109"/>
                    <a:gd name="T6" fmla="*/ 0 60000 65536"/>
                    <a:gd name="T7" fmla="*/ 0 60000 65536"/>
                    <a:gd name="T8" fmla="*/ 0 60000 65536"/>
                    <a:gd name="T9" fmla="*/ 0 w 88"/>
                    <a:gd name="T10" fmla="*/ 0 h 109"/>
                    <a:gd name="T11" fmla="*/ 88 w 88"/>
                    <a:gd name="T12" fmla="*/ 109 h 109"/>
                  </a:gdLst>
                  <a:ahLst/>
                  <a:cxnLst>
                    <a:cxn ang="T6">
                      <a:pos x="T0" y="T1"/>
                    </a:cxn>
                    <a:cxn ang="T7">
                      <a:pos x="T2" y="T3"/>
                    </a:cxn>
                    <a:cxn ang="T8">
                      <a:pos x="T4" y="T5"/>
                    </a:cxn>
                  </a:cxnLst>
                  <a:rect l="T9" t="T10" r="T11" b="T12"/>
                  <a:pathLst>
                    <a:path w="88" h="109">
                      <a:moveTo>
                        <a:pt x="0" y="0"/>
                      </a:moveTo>
                      <a:lnTo>
                        <a:pt x="51" y="68"/>
                      </a:lnTo>
                      <a:lnTo>
                        <a:pt x="87" y="108"/>
                      </a:lnTo>
                    </a:path>
                  </a:pathLst>
                </a:custGeom>
                <a:noFill/>
                <a:ln w="12700" cap="rnd">
                  <a:solidFill>
                    <a:srgbClr val="606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8" name="Line 132">
                  <a:extLst>
                    <a:ext uri="{FF2B5EF4-FFF2-40B4-BE49-F238E27FC236}">
                      <a16:creationId xmlns:a16="http://schemas.microsoft.com/office/drawing/2014/main" id="{75605FD9-2E67-42C6-8235-3CE470E6DB3A}"/>
                    </a:ext>
                  </a:extLst>
                </p:cNvPr>
                <p:cNvSpPr>
                  <a:spLocks noChangeAspect="1" noChangeShapeType="1"/>
                </p:cNvSpPr>
                <p:nvPr/>
              </p:nvSpPr>
              <p:spPr bwMode="auto">
                <a:xfrm flipV="1">
                  <a:off x="535" y="822"/>
                  <a:ext cx="36" cy="36"/>
                </a:xfrm>
                <a:prstGeom prst="line">
                  <a:avLst/>
                </a:prstGeom>
                <a:noFill/>
                <a:ln w="12700">
                  <a:solidFill>
                    <a:srgbClr val="606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 name="Line 133">
                  <a:extLst>
                    <a:ext uri="{FF2B5EF4-FFF2-40B4-BE49-F238E27FC236}">
                      <a16:creationId xmlns:a16="http://schemas.microsoft.com/office/drawing/2014/main" id="{74BF2B94-12B7-4570-839B-A9E6820D52FF}"/>
                    </a:ext>
                  </a:extLst>
                </p:cNvPr>
                <p:cNvSpPr>
                  <a:spLocks noChangeAspect="1" noChangeShapeType="1"/>
                </p:cNvSpPr>
                <p:nvPr/>
              </p:nvSpPr>
              <p:spPr bwMode="auto">
                <a:xfrm flipH="1" flipV="1">
                  <a:off x="240" y="818"/>
                  <a:ext cx="36" cy="35"/>
                </a:xfrm>
                <a:prstGeom prst="line">
                  <a:avLst/>
                </a:prstGeom>
                <a:noFill/>
                <a:ln w="12700">
                  <a:solidFill>
                    <a:srgbClr val="606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 name="Line 134">
                  <a:extLst>
                    <a:ext uri="{FF2B5EF4-FFF2-40B4-BE49-F238E27FC236}">
                      <a16:creationId xmlns:a16="http://schemas.microsoft.com/office/drawing/2014/main" id="{6B3A47BE-9848-4427-AA09-B3CAE61CD49C}"/>
                    </a:ext>
                  </a:extLst>
                </p:cNvPr>
                <p:cNvSpPr>
                  <a:spLocks noChangeAspect="1" noChangeShapeType="1"/>
                </p:cNvSpPr>
                <p:nvPr/>
              </p:nvSpPr>
              <p:spPr bwMode="auto">
                <a:xfrm>
                  <a:off x="240" y="818"/>
                  <a:ext cx="487" cy="0"/>
                </a:xfrm>
                <a:prstGeom prst="line">
                  <a:avLst/>
                </a:prstGeom>
                <a:noFill/>
                <a:ln w="12700">
                  <a:solidFill>
                    <a:srgbClr val="606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 name="Line 135">
                  <a:extLst>
                    <a:ext uri="{FF2B5EF4-FFF2-40B4-BE49-F238E27FC236}">
                      <a16:creationId xmlns:a16="http://schemas.microsoft.com/office/drawing/2014/main" id="{E855A50D-1214-429D-849B-018BF0E13F76}"/>
                    </a:ext>
                  </a:extLst>
                </p:cNvPr>
                <p:cNvSpPr>
                  <a:spLocks noChangeAspect="1" noChangeShapeType="1"/>
                </p:cNvSpPr>
                <p:nvPr/>
              </p:nvSpPr>
              <p:spPr bwMode="auto">
                <a:xfrm flipH="1">
                  <a:off x="695" y="818"/>
                  <a:ext cx="32" cy="32"/>
                </a:xfrm>
                <a:prstGeom prst="line">
                  <a:avLst/>
                </a:prstGeom>
                <a:noFill/>
                <a:ln w="12700">
                  <a:solidFill>
                    <a:srgbClr val="606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 name="Freeform 136">
                  <a:extLst>
                    <a:ext uri="{FF2B5EF4-FFF2-40B4-BE49-F238E27FC236}">
                      <a16:creationId xmlns:a16="http://schemas.microsoft.com/office/drawing/2014/main" id="{8BF8BA02-80AA-4F95-B73B-AF17637F0AFE}"/>
                    </a:ext>
                  </a:extLst>
                </p:cNvPr>
                <p:cNvSpPr>
                  <a:spLocks noChangeAspect="1"/>
                </p:cNvSpPr>
                <p:nvPr/>
              </p:nvSpPr>
              <p:spPr bwMode="auto">
                <a:xfrm>
                  <a:off x="240" y="786"/>
                  <a:ext cx="488" cy="33"/>
                </a:xfrm>
                <a:custGeom>
                  <a:avLst/>
                  <a:gdLst>
                    <a:gd name="T0" fmla="*/ 487 w 488"/>
                    <a:gd name="T1" fmla="*/ 32 h 33"/>
                    <a:gd name="T2" fmla="*/ 379 w 488"/>
                    <a:gd name="T3" fmla="*/ 4 h 33"/>
                    <a:gd name="T4" fmla="*/ 355 w 488"/>
                    <a:gd name="T5" fmla="*/ 12 h 33"/>
                    <a:gd name="T6" fmla="*/ 151 w 488"/>
                    <a:gd name="T7" fmla="*/ 12 h 33"/>
                    <a:gd name="T8" fmla="*/ 120 w 488"/>
                    <a:gd name="T9" fmla="*/ 0 h 33"/>
                    <a:gd name="T10" fmla="*/ 0 w 488"/>
                    <a:gd name="T11" fmla="*/ 32 h 33"/>
                    <a:gd name="T12" fmla="*/ 0 60000 65536"/>
                    <a:gd name="T13" fmla="*/ 0 60000 65536"/>
                    <a:gd name="T14" fmla="*/ 0 60000 65536"/>
                    <a:gd name="T15" fmla="*/ 0 60000 65536"/>
                    <a:gd name="T16" fmla="*/ 0 60000 65536"/>
                    <a:gd name="T17" fmla="*/ 0 60000 65536"/>
                    <a:gd name="T18" fmla="*/ 0 w 488"/>
                    <a:gd name="T19" fmla="*/ 0 h 33"/>
                    <a:gd name="T20" fmla="*/ 488 w 488"/>
                    <a:gd name="T21" fmla="*/ 33 h 33"/>
                  </a:gdLst>
                  <a:ahLst/>
                  <a:cxnLst>
                    <a:cxn ang="T12">
                      <a:pos x="T0" y="T1"/>
                    </a:cxn>
                    <a:cxn ang="T13">
                      <a:pos x="T2" y="T3"/>
                    </a:cxn>
                    <a:cxn ang="T14">
                      <a:pos x="T4" y="T5"/>
                    </a:cxn>
                    <a:cxn ang="T15">
                      <a:pos x="T6" y="T7"/>
                    </a:cxn>
                    <a:cxn ang="T16">
                      <a:pos x="T8" y="T9"/>
                    </a:cxn>
                    <a:cxn ang="T17">
                      <a:pos x="T10" y="T11"/>
                    </a:cxn>
                  </a:cxnLst>
                  <a:rect l="T18" t="T19" r="T20" b="T21"/>
                  <a:pathLst>
                    <a:path w="488" h="33">
                      <a:moveTo>
                        <a:pt x="487" y="32"/>
                      </a:moveTo>
                      <a:lnTo>
                        <a:pt x="379" y="4"/>
                      </a:lnTo>
                      <a:lnTo>
                        <a:pt x="355" y="12"/>
                      </a:lnTo>
                      <a:lnTo>
                        <a:pt x="151" y="12"/>
                      </a:lnTo>
                      <a:lnTo>
                        <a:pt x="120" y="0"/>
                      </a:lnTo>
                      <a:lnTo>
                        <a:pt x="0" y="32"/>
                      </a:lnTo>
                    </a:path>
                  </a:pathLst>
                </a:custGeom>
                <a:noFill/>
                <a:ln w="12700" cap="rnd">
                  <a:solidFill>
                    <a:srgbClr val="606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3" name="Line 137">
                  <a:extLst>
                    <a:ext uri="{FF2B5EF4-FFF2-40B4-BE49-F238E27FC236}">
                      <a16:creationId xmlns:a16="http://schemas.microsoft.com/office/drawing/2014/main" id="{5DA51585-EABC-4C45-9E49-C3ED3814AF29}"/>
                    </a:ext>
                  </a:extLst>
                </p:cNvPr>
                <p:cNvSpPr>
                  <a:spLocks noChangeAspect="1" noChangeShapeType="1"/>
                </p:cNvSpPr>
                <p:nvPr/>
              </p:nvSpPr>
              <p:spPr bwMode="auto">
                <a:xfrm flipH="1" flipV="1">
                  <a:off x="352" y="750"/>
                  <a:ext cx="15" cy="68"/>
                </a:xfrm>
                <a:prstGeom prst="line">
                  <a:avLst/>
                </a:prstGeom>
                <a:noFill/>
                <a:ln w="12700">
                  <a:solidFill>
                    <a:srgbClr val="606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 name="Freeform 138">
                  <a:extLst>
                    <a:ext uri="{FF2B5EF4-FFF2-40B4-BE49-F238E27FC236}">
                      <a16:creationId xmlns:a16="http://schemas.microsoft.com/office/drawing/2014/main" id="{F7960783-731E-43DD-8DCD-171159CAC593}"/>
                    </a:ext>
                  </a:extLst>
                </p:cNvPr>
                <p:cNvSpPr>
                  <a:spLocks noChangeAspect="1"/>
                </p:cNvSpPr>
                <p:nvPr/>
              </p:nvSpPr>
              <p:spPr bwMode="auto">
                <a:xfrm>
                  <a:off x="264" y="794"/>
                  <a:ext cx="439" cy="25"/>
                </a:xfrm>
                <a:custGeom>
                  <a:avLst/>
                  <a:gdLst>
                    <a:gd name="T0" fmla="*/ 0 w 439"/>
                    <a:gd name="T1" fmla="*/ 24 h 25"/>
                    <a:gd name="T2" fmla="*/ 4 w 439"/>
                    <a:gd name="T3" fmla="*/ 16 h 25"/>
                    <a:gd name="T4" fmla="*/ 19 w 439"/>
                    <a:gd name="T5" fmla="*/ 24 h 25"/>
                    <a:gd name="T6" fmla="*/ 19 w 439"/>
                    <a:gd name="T7" fmla="*/ 16 h 25"/>
                    <a:gd name="T8" fmla="*/ 36 w 439"/>
                    <a:gd name="T9" fmla="*/ 19 h 25"/>
                    <a:gd name="T10" fmla="*/ 36 w 439"/>
                    <a:gd name="T11" fmla="*/ 7 h 25"/>
                    <a:gd name="T12" fmla="*/ 55 w 439"/>
                    <a:gd name="T13" fmla="*/ 19 h 25"/>
                    <a:gd name="T14" fmla="*/ 43 w 439"/>
                    <a:gd name="T15" fmla="*/ 4 h 25"/>
                    <a:gd name="T16" fmla="*/ 76 w 439"/>
                    <a:gd name="T17" fmla="*/ 24 h 25"/>
                    <a:gd name="T18" fmla="*/ 67 w 439"/>
                    <a:gd name="T19" fmla="*/ 0 h 25"/>
                    <a:gd name="T20" fmla="*/ 103 w 439"/>
                    <a:gd name="T21" fmla="*/ 24 h 25"/>
                    <a:gd name="T22" fmla="*/ 132 w 439"/>
                    <a:gd name="T23" fmla="*/ 4 h 25"/>
                    <a:gd name="T24" fmla="*/ 143 w 439"/>
                    <a:gd name="T25" fmla="*/ 24 h 25"/>
                    <a:gd name="T26" fmla="*/ 160 w 439"/>
                    <a:gd name="T27" fmla="*/ 4 h 25"/>
                    <a:gd name="T28" fmla="*/ 172 w 439"/>
                    <a:gd name="T29" fmla="*/ 24 h 25"/>
                    <a:gd name="T30" fmla="*/ 187 w 439"/>
                    <a:gd name="T31" fmla="*/ 4 h 25"/>
                    <a:gd name="T32" fmla="*/ 204 w 439"/>
                    <a:gd name="T33" fmla="*/ 24 h 25"/>
                    <a:gd name="T34" fmla="*/ 216 w 439"/>
                    <a:gd name="T35" fmla="*/ 4 h 25"/>
                    <a:gd name="T36" fmla="*/ 232 w 439"/>
                    <a:gd name="T37" fmla="*/ 24 h 25"/>
                    <a:gd name="T38" fmla="*/ 247 w 439"/>
                    <a:gd name="T39" fmla="*/ 4 h 25"/>
                    <a:gd name="T40" fmla="*/ 259 w 439"/>
                    <a:gd name="T41" fmla="*/ 24 h 25"/>
                    <a:gd name="T42" fmla="*/ 275 w 439"/>
                    <a:gd name="T43" fmla="*/ 4 h 25"/>
                    <a:gd name="T44" fmla="*/ 287 w 439"/>
                    <a:gd name="T45" fmla="*/ 24 h 25"/>
                    <a:gd name="T46" fmla="*/ 304 w 439"/>
                    <a:gd name="T47" fmla="*/ 4 h 25"/>
                    <a:gd name="T48" fmla="*/ 319 w 439"/>
                    <a:gd name="T49" fmla="*/ 24 h 25"/>
                    <a:gd name="T50" fmla="*/ 331 w 439"/>
                    <a:gd name="T51" fmla="*/ 4 h 25"/>
                    <a:gd name="T52" fmla="*/ 352 w 439"/>
                    <a:gd name="T53" fmla="*/ 24 h 25"/>
                    <a:gd name="T54" fmla="*/ 400 w 439"/>
                    <a:gd name="T55" fmla="*/ 7 h 25"/>
                    <a:gd name="T56" fmla="*/ 400 w 439"/>
                    <a:gd name="T57" fmla="*/ 24 h 25"/>
                    <a:gd name="T58" fmla="*/ 419 w 439"/>
                    <a:gd name="T59" fmla="*/ 12 h 25"/>
                    <a:gd name="T60" fmla="*/ 419 w 439"/>
                    <a:gd name="T61" fmla="*/ 24 h 25"/>
                    <a:gd name="T62" fmla="*/ 428 w 439"/>
                    <a:gd name="T63" fmla="*/ 14 h 25"/>
                    <a:gd name="T64" fmla="*/ 431 w 439"/>
                    <a:gd name="T65" fmla="*/ 24 h 25"/>
                    <a:gd name="T66" fmla="*/ 438 w 439"/>
                    <a:gd name="T67" fmla="*/ 18 h 2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39"/>
                    <a:gd name="T103" fmla="*/ 0 h 25"/>
                    <a:gd name="T104" fmla="*/ 439 w 439"/>
                    <a:gd name="T105" fmla="*/ 25 h 2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39" h="25">
                      <a:moveTo>
                        <a:pt x="0" y="24"/>
                      </a:moveTo>
                      <a:lnTo>
                        <a:pt x="4" y="16"/>
                      </a:lnTo>
                      <a:lnTo>
                        <a:pt x="19" y="24"/>
                      </a:lnTo>
                      <a:lnTo>
                        <a:pt x="19" y="16"/>
                      </a:lnTo>
                      <a:lnTo>
                        <a:pt x="36" y="19"/>
                      </a:lnTo>
                      <a:lnTo>
                        <a:pt x="36" y="7"/>
                      </a:lnTo>
                      <a:lnTo>
                        <a:pt x="55" y="19"/>
                      </a:lnTo>
                      <a:lnTo>
                        <a:pt x="43" y="4"/>
                      </a:lnTo>
                      <a:lnTo>
                        <a:pt x="76" y="24"/>
                      </a:lnTo>
                      <a:lnTo>
                        <a:pt x="67" y="0"/>
                      </a:lnTo>
                      <a:lnTo>
                        <a:pt x="103" y="24"/>
                      </a:lnTo>
                      <a:lnTo>
                        <a:pt x="132" y="4"/>
                      </a:lnTo>
                      <a:lnTo>
                        <a:pt x="143" y="24"/>
                      </a:lnTo>
                      <a:lnTo>
                        <a:pt x="160" y="4"/>
                      </a:lnTo>
                      <a:lnTo>
                        <a:pt x="172" y="24"/>
                      </a:lnTo>
                      <a:lnTo>
                        <a:pt x="187" y="4"/>
                      </a:lnTo>
                      <a:lnTo>
                        <a:pt x="204" y="24"/>
                      </a:lnTo>
                      <a:lnTo>
                        <a:pt x="216" y="4"/>
                      </a:lnTo>
                      <a:lnTo>
                        <a:pt x="232" y="24"/>
                      </a:lnTo>
                      <a:lnTo>
                        <a:pt x="247" y="4"/>
                      </a:lnTo>
                      <a:lnTo>
                        <a:pt x="259" y="24"/>
                      </a:lnTo>
                      <a:lnTo>
                        <a:pt x="275" y="4"/>
                      </a:lnTo>
                      <a:lnTo>
                        <a:pt x="287" y="24"/>
                      </a:lnTo>
                      <a:lnTo>
                        <a:pt x="304" y="4"/>
                      </a:lnTo>
                      <a:lnTo>
                        <a:pt x="319" y="24"/>
                      </a:lnTo>
                      <a:lnTo>
                        <a:pt x="331" y="4"/>
                      </a:lnTo>
                      <a:lnTo>
                        <a:pt x="352" y="24"/>
                      </a:lnTo>
                      <a:lnTo>
                        <a:pt x="400" y="7"/>
                      </a:lnTo>
                      <a:lnTo>
                        <a:pt x="400" y="24"/>
                      </a:lnTo>
                      <a:lnTo>
                        <a:pt x="419" y="12"/>
                      </a:lnTo>
                      <a:lnTo>
                        <a:pt x="419" y="24"/>
                      </a:lnTo>
                      <a:lnTo>
                        <a:pt x="428" y="14"/>
                      </a:lnTo>
                      <a:lnTo>
                        <a:pt x="431" y="24"/>
                      </a:lnTo>
                      <a:lnTo>
                        <a:pt x="438" y="18"/>
                      </a:lnTo>
                    </a:path>
                  </a:pathLst>
                </a:custGeom>
                <a:noFill/>
                <a:ln w="12700" cap="rnd">
                  <a:solidFill>
                    <a:srgbClr val="606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5" name="Freeform 139">
                  <a:extLst>
                    <a:ext uri="{FF2B5EF4-FFF2-40B4-BE49-F238E27FC236}">
                      <a16:creationId xmlns:a16="http://schemas.microsoft.com/office/drawing/2014/main" id="{5687CC3B-9616-49B0-B5E2-BC0477EA92F8}"/>
                    </a:ext>
                  </a:extLst>
                </p:cNvPr>
                <p:cNvSpPr>
                  <a:spLocks noChangeAspect="1"/>
                </p:cNvSpPr>
                <p:nvPr/>
              </p:nvSpPr>
              <p:spPr bwMode="auto">
                <a:xfrm>
                  <a:off x="272" y="793"/>
                  <a:ext cx="444" cy="26"/>
                </a:xfrm>
                <a:custGeom>
                  <a:avLst/>
                  <a:gdLst>
                    <a:gd name="T0" fmla="*/ 443 w 444"/>
                    <a:gd name="T1" fmla="*/ 25 h 26"/>
                    <a:gd name="T2" fmla="*/ 439 w 444"/>
                    <a:gd name="T3" fmla="*/ 20 h 26"/>
                    <a:gd name="T4" fmla="*/ 423 w 444"/>
                    <a:gd name="T5" fmla="*/ 25 h 26"/>
                    <a:gd name="T6" fmla="*/ 423 w 444"/>
                    <a:gd name="T7" fmla="*/ 17 h 26"/>
                    <a:gd name="T8" fmla="*/ 403 w 444"/>
                    <a:gd name="T9" fmla="*/ 25 h 26"/>
                    <a:gd name="T10" fmla="*/ 407 w 444"/>
                    <a:gd name="T11" fmla="*/ 13 h 26"/>
                    <a:gd name="T12" fmla="*/ 383 w 444"/>
                    <a:gd name="T13" fmla="*/ 25 h 26"/>
                    <a:gd name="T14" fmla="*/ 397 w 444"/>
                    <a:gd name="T15" fmla="*/ 10 h 26"/>
                    <a:gd name="T16" fmla="*/ 367 w 444"/>
                    <a:gd name="T17" fmla="*/ 25 h 26"/>
                    <a:gd name="T18" fmla="*/ 371 w 444"/>
                    <a:gd name="T19" fmla="*/ 4 h 26"/>
                    <a:gd name="T20" fmla="*/ 339 w 444"/>
                    <a:gd name="T21" fmla="*/ 25 h 26"/>
                    <a:gd name="T22" fmla="*/ 311 w 444"/>
                    <a:gd name="T23" fmla="*/ 5 h 26"/>
                    <a:gd name="T24" fmla="*/ 299 w 444"/>
                    <a:gd name="T25" fmla="*/ 25 h 26"/>
                    <a:gd name="T26" fmla="*/ 283 w 444"/>
                    <a:gd name="T27" fmla="*/ 5 h 26"/>
                    <a:gd name="T28" fmla="*/ 271 w 444"/>
                    <a:gd name="T29" fmla="*/ 25 h 26"/>
                    <a:gd name="T30" fmla="*/ 255 w 444"/>
                    <a:gd name="T31" fmla="*/ 5 h 26"/>
                    <a:gd name="T32" fmla="*/ 239 w 444"/>
                    <a:gd name="T33" fmla="*/ 25 h 26"/>
                    <a:gd name="T34" fmla="*/ 227 w 444"/>
                    <a:gd name="T35" fmla="*/ 5 h 26"/>
                    <a:gd name="T36" fmla="*/ 211 w 444"/>
                    <a:gd name="T37" fmla="*/ 25 h 26"/>
                    <a:gd name="T38" fmla="*/ 196 w 444"/>
                    <a:gd name="T39" fmla="*/ 5 h 26"/>
                    <a:gd name="T40" fmla="*/ 184 w 444"/>
                    <a:gd name="T41" fmla="*/ 25 h 26"/>
                    <a:gd name="T42" fmla="*/ 167 w 444"/>
                    <a:gd name="T43" fmla="*/ 5 h 26"/>
                    <a:gd name="T44" fmla="*/ 155 w 444"/>
                    <a:gd name="T45" fmla="*/ 25 h 26"/>
                    <a:gd name="T46" fmla="*/ 139 w 444"/>
                    <a:gd name="T47" fmla="*/ 5 h 26"/>
                    <a:gd name="T48" fmla="*/ 124 w 444"/>
                    <a:gd name="T49" fmla="*/ 25 h 26"/>
                    <a:gd name="T50" fmla="*/ 108 w 444"/>
                    <a:gd name="T51" fmla="*/ 0 h 26"/>
                    <a:gd name="T52" fmla="*/ 84 w 444"/>
                    <a:gd name="T53" fmla="*/ 20 h 26"/>
                    <a:gd name="T54" fmla="*/ 43 w 444"/>
                    <a:gd name="T55" fmla="*/ 8 h 26"/>
                    <a:gd name="T56" fmla="*/ 43 w 444"/>
                    <a:gd name="T57" fmla="*/ 25 h 26"/>
                    <a:gd name="T58" fmla="*/ 23 w 444"/>
                    <a:gd name="T59" fmla="*/ 13 h 26"/>
                    <a:gd name="T60" fmla="*/ 23 w 444"/>
                    <a:gd name="T61" fmla="*/ 25 h 26"/>
                    <a:gd name="T62" fmla="*/ 19 w 444"/>
                    <a:gd name="T63" fmla="*/ 20 h 26"/>
                    <a:gd name="T64" fmla="*/ 16 w 444"/>
                    <a:gd name="T65" fmla="*/ 17 h 26"/>
                    <a:gd name="T66" fmla="*/ 11 w 444"/>
                    <a:gd name="T67" fmla="*/ 25 h 26"/>
                    <a:gd name="T68" fmla="*/ 0 w 444"/>
                    <a:gd name="T69" fmla="*/ 20 h 2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44"/>
                    <a:gd name="T106" fmla="*/ 0 h 26"/>
                    <a:gd name="T107" fmla="*/ 444 w 444"/>
                    <a:gd name="T108" fmla="*/ 26 h 2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44" h="26">
                      <a:moveTo>
                        <a:pt x="443" y="25"/>
                      </a:moveTo>
                      <a:lnTo>
                        <a:pt x="439" y="20"/>
                      </a:lnTo>
                      <a:lnTo>
                        <a:pt x="423" y="25"/>
                      </a:lnTo>
                      <a:lnTo>
                        <a:pt x="423" y="17"/>
                      </a:lnTo>
                      <a:lnTo>
                        <a:pt x="403" y="25"/>
                      </a:lnTo>
                      <a:lnTo>
                        <a:pt x="407" y="13"/>
                      </a:lnTo>
                      <a:lnTo>
                        <a:pt x="383" y="25"/>
                      </a:lnTo>
                      <a:lnTo>
                        <a:pt x="397" y="10"/>
                      </a:lnTo>
                      <a:lnTo>
                        <a:pt x="367" y="25"/>
                      </a:lnTo>
                      <a:lnTo>
                        <a:pt x="371" y="4"/>
                      </a:lnTo>
                      <a:lnTo>
                        <a:pt x="339" y="25"/>
                      </a:lnTo>
                      <a:lnTo>
                        <a:pt x="311" y="5"/>
                      </a:lnTo>
                      <a:lnTo>
                        <a:pt x="299" y="25"/>
                      </a:lnTo>
                      <a:lnTo>
                        <a:pt x="283" y="5"/>
                      </a:lnTo>
                      <a:lnTo>
                        <a:pt x="271" y="25"/>
                      </a:lnTo>
                      <a:lnTo>
                        <a:pt x="255" y="5"/>
                      </a:lnTo>
                      <a:lnTo>
                        <a:pt x="239" y="25"/>
                      </a:lnTo>
                      <a:lnTo>
                        <a:pt x="227" y="5"/>
                      </a:lnTo>
                      <a:lnTo>
                        <a:pt x="211" y="25"/>
                      </a:lnTo>
                      <a:lnTo>
                        <a:pt x="196" y="5"/>
                      </a:lnTo>
                      <a:lnTo>
                        <a:pt x="184" y="25"/>
                      </a:lnTo>
                      <a:lnTo>
                        <a:pt x="167" y="5"/>
                      </a:lnTo>
                      <a:lnTo>
                        <a:pt x="155" y="25"/>
                      </a:lnTo>
                      <a:lnTo>
                        <a:pt x="139" y="5"/>
                      </a:lnTo>
                      <a:lnTo>
                        <a:pt x="124" y="25"/>
                      </a:lnTo>
                      <a:lnTo>
                        <a:pt x="108" y="0"/>
                      </a:lnTo>
                      <a:lnTo>
                        <a:pt x="84" y="20"/>
                      </a:lnTo>
                      <a:lnTo>
                        <a:pt x="43" y="8"/>
                      </a:lnTo>
                      <a:lnTo>
                        <a:pt x="43" y="25"/>
                      </a:lnTo>
                      <a:lnTo>
                        <a:pt x="23" y="13"/>
                      </a:lnTo>
                      <a:lnTo>
                        <a:pt x="23" y="25"/>
                      </a:lnTo>
                      <a:lnTo>
                        <a:pt x="19" y="20"/>
                      </a:lnTo>
                      <a:lnTo>
                        <a:pt x="16" y="17"/>
                      </a:lnTo>
                      <a:lnTo>
                        <a:pt x="11" y="25"/>
                      </a:lnTo>
                      <a:lnTo>
                        <a:pt x="0" y="20"/>
                      </a:lnTo>
                    </a:path>
                  </a:pathLst>
                </a:custGeom>
                <a:noFill/>
                <a:ln w="12700" cap="rnd">
                  <a:solidFill>
                    <a:srgbClr val="60606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96" name="Group 140">
                  <a:extLst>
                    <a:ext uri="{FF2B5EF4-FFF2-40B4-BE49-F238E27FC236}">
                      <a16:creationId xmlns:a16="http://schemas.microsoft.com/office/drawing/2014/main" id="{4365EBA0-89D2-4B05-B013-99444DE1D040}"/>
                    </a:ext>
                  </a:extLst>
                </p:cNvPr>
                <p:cNvGrpSpPr>
                  <a:grpSpLocks noChangeAspect="1"/>
                </p:cNvGrpSpPr>
                <p:nvPr/>
              </p:nvGrpSpPr>
              <p:grpSpPr bwMode="auto">
                <a:xfrm>
                  <a:off x="273" y="847"/>
                  <a:ext cx="427" cy="50"/>
                  <a:chOff x="273" y="847"/>
                  <a:chExt cx="427" cy="50"/>
                </a:xfrm>
              </p:grpSpPr>
              <p:grpSp>
                <p:nvGrpSpPr>
                  <p:cNvPr id="98" name="Group 141">
                    <a:extLst>
                      <a:ext uri="{FF2B5EF4-FFF2-40B4-BE49-F238E27FC236}">
                        <a16:creationId xmlns:a16="http://schemas.microsoft.com/office/drawing/2014/main" id="{503F96C8-B3B7-4CA7-B710-D59070CC2219}"/>
                      </a:ext>
                    </a:extLst>
                  </p:cNvPr>
                  <p:cNvGrpSpPr>
                    <a:grpSpLocks noChangeAspect="1"/>
                  </p:cNvGrpSpPr>
                  <p:nvPr/>
                </p:nvGrpSpPr>
                <p:grpSpPr bwMode="auto">
                  <a:xfrm>
                    <a:off x="273" y="847"/>
                    <a:ext cx="94" cy="41"/>
                    <a:chOff x="273" y="847"/>
                    <a:chExt cx="94" cy="41"/>
                  </a:xfrm>
                </p:grpSpPr>
                <p:sp>
                  <p:nvSpPr>
                    <p:cNvPr id="105" name="Freeform 142">
                      <a:extLst>
                        <a:ext uri="{FF2B5EF4-FFF2-40B4-BE49-F238E27FC236}">
                          <a16:creationId xmlns:a16="http://schemas.microsoft.com/office/drawing/2014/main" id="{5883BEFC-8F15-44CD-9461-079EBC2BCB7C}"/>
                        </a:ext>
                      </a:extLst>
                    </p:cNvPr>
                    <p:cNvSpPr>
                      <a:spLocks noChangeAspect="1"/>
                    </p:cNvSpPr>
                    <p:nvPr/>
                  </p:nvSpPr>
                  <p:spPr bwMode="auto">
                    <a:xfrm>
                      <a:off x="273" y="851"/>
                      <a:ext cx="48" cy="37"/>
                    </a:xfrm>
                    <a:custGeom>
                      <a:avLst/>
                      <a:gdLst>
                        <a:gd name="T0" fmla="*/ 0 w 48"/>
                        <a:gd name="T1" fmla="*/ 2 h 37"/>
                        <a:gd name="T2" fmla="*/ 45 w 48"/>
                        <a:gd name="T3" fmla="*/ 36 h 37"/>
                        <a:gd name="T4" fmla="*/ 47 w 48"/>
                        <a:gd name="T5" fmla="*/ 32 h 37"/>
                        <a:gd name="T6" fmla="*/ 2 w 48"/>
                        <a:gd name="T7" fmla="*/ 0 h 37"/>
                        <a:gd name="T8" fmla="*/ 0 w 48"/>
                        <a:gd name="T9" fmla="*/ 2 h 37"/>
                        <a:gd name="T10" fmla="*/ 0 60000 65536"/>
                        <a:gd name="T11" fmla="*/ 0 60000 65536"/>
                        <a:gd name="T12" fmla="*/ 0 60000 65536"/>
                        <a:gd name="T13" fmla="*/ 0 60000 65536"/>
                        <a:gd name="T14" fmla="*/ 0 60000 65536"/>
                        <a:gd name="T15" fmla="*/ 0 w 48"/>
                        <a:gd name="T16" fmla="*/ 0 h 37"/>
                        <a:gd name="T17" fmla="*/ 48 w 48"/>
                        <a:gd name="T18" fmla="*/ 37 h 37"/>
                      </a:gdLst>
                      <a:ahLst/>
                      <a:cxnLst>
                        <a:cxn ang="T10">
                          <a:pos x="T0" y="T1"/>
                        </a:cxn>
                        <a:cxn ang="T11">
                          <a:pos x="T2" y="T3"/>
                        </a:cxn>
                        <a:cxn ang="T12">
                          <a:pos x="T4" y="T5"/>
                        </a:cxn>
                        <a:cxn ang="T13">
                          <a:pos x="T6" y="T7"/>
                        </a:cxn>
                        <a:cxn ang="T14">
                          <a:pos x="T8" y="T9"/>
                        </a:cxn>
                      </a:cxnLst>
                      <a:rect l="T15" t="T16" r="T17" b="T18"/>
                      <a:pathLst>
                        <a:path w="48" h="37">
                          <a:moveTo>
                            <a:pt x="0" y="2"/>
                          </a:moveTo>
                          <a:lnTo>
                            <a:pt x="45" y="36"/>
                          </a:lnTo>
                          <a:lnTo>
                            <a:pt x="47" y="32"/>
                          </a:lnTo>
                          <a:lnTo>
                            <a:pt x="2" y="0"/>
                          </a:lnTo>
                          <a:lnTo>
                            <a:pt x="0" y="2"/>
                          </a:lnTo>
                        </a:path>
                      </a:pathLst>
                    </a:custGeom>
                    <a:solidFill>
                      <a:srgbClr val="202020"/>
                    </a:solidFill>
                    <a:ln w="12700" cap="rnd">
                      <a:solidFill>
                        <a:srgbClr val="000000"/>
                      </a:solidFill>
                      <a:round/>
                      <a:headEnd/>
                      <a:tailEnd/>
                    </a:ln>
                  </p:spPr>
                  <p:txBody>
                    <a:bodyPr/>
                    <a:lstStyle/>
                    <a:p>
                      <a:endParaRPr lang="zh-CN" altLang="en-US"/>
                    </a:p>
                  </p:txBody>
                </p:sp>
                <p:sp>
                  <p:nvSpPr>
                    <p:cNvPr id="106" name="Freeform 143">
                      <a:extLst>
                        <a:ext uri="{FF2B5EF4-FFF2-40B4-BE49-F238E27FC236}">
                          <a16:creationId xmlns:a16="http://schemas.microsoft.com/office/drawing/2014/main" id="{48A98E48-CD7B-4201-958E-DC34B386F27E}"/>
                        </a:ext>
                      </a:extLst>
                    </p:cNvPr>
                    <p:cNvSpPr>
                      <a:spLocks noChangeAspect="1"/>
                    </p:cNvSpPr>
                    <p:nvPr/>
                  </p:nvSpPr>
                  <p:spPr bwMode="auto">
                    <a:xfrm>
                      <a:off x="323" y="847"/>
                      <a:ext cx="44" cy="40"/>
                    </a:xfrm>
                    <a:custGeom>
                      <a:avLst/>
                      <a:gdLst>
                        <a:gd name="T0" fmla="*/ 43 w 44"/>
                        <a:gd name="T1" fmla="*/ 1 h 40"/>
                        <a:gd name="T2" fmla="*/ 2 w 44"/>
                        <a:gd name="T3" fmla="*/ 39 h 40"/>
                        <a:gd name="T4" fmla="*/ 0 w 44"/>
                        <a:gd name="T5" fmla="*/ 37 h 40"/>
                        <a:gd name="T6" fmla="*/ 41 w 44"/>
                        <a:gd name="T7" fmla="*/ 0 h 40"/>
                        <a:gd name="T8" fmla="*/ 43 w 44"/>
                        <a:gd name="T9" fmla="*/ 1 h 40"/>
                        <a:gd name="T10" fmla="*/ 0 60000 65536"/>
                        <a:gd name="T11" fmla="*/ 0 60000 65536"/>
                        <a:gd name="T12" fmla="*/ 0 60000 65536"/>
                        <a:gd name="T13" fmla="*/ 0 60000 65536"/>
                        <a:gd name="T14" fmla="*/ 0 60000 65536"/>
                        <a:gd name="T15" fmla="*/ 0 w 44"/>
                        <a:gd name="T16" fmla="*/ 0 h 40"/>
                        <a:gd name="T17" fmla="*/ 44 w 44"/>
                        <a:gd name="T18" fmla="*/ 40 h 40"/>
                      </a:gdLst>
                      <a:ahLst/>
                      <a:cxnLst>
                        <a:cxn ang="T10">
                          <a:pos x="T0" y="T1"/>
                        </a:cxn>
                        <a:cxn ang="T11">
                          <a:pos x="T2" y="T3"/>
                        </a:cxn>
                        <a:cxn ang="T12">
                          <a:pos x="T4" y="T5"/>
                        </a:cxn>
                        <a:cxn ang="T13">
                          <a:pos x="T6" y="T7"/>
                        </a:cxn>
                        <a:cxn ang="T14">
                          <a:pos x="T8" y="T9"/>
                        </a:cxn>
                      </a:cxnLst>
                      <a:rect l="T15" t="T16" r="T17" b="T18"/>
                      <a:pathLst>
                        <a:path w="44" h="40">
                          <a:moveTo>
                            <a:pt x="43" y="1"/>
                          </a:moveTo>
                          <a:lnTo>
                            <a:pt x="2" y="39"/>
                          </a:lnTo>
                          <a:lnTo>
                            <a:pt x="0" y="37"/>
                          </a:lnTo>
                          <a:lnTo>
                            <a:pt x="41" y="0"/>
                          </a:lnTo>
                          <a:lnTo>
                            <a:pt x="43" y="1"/>
                          </a:lnTo>
                        </a:path>
                      </a:pathLst>
                    </a:custGeom>
                    <a:solidFill>
                      <a:srgbClr val="202020"/>
                    </a:solidFill>
                    <a:ln w="12700" cap="rnd">
                      <a:solidFill>
                        <a:srgbClr val="000000"/>
                      </a:solidFill>
                      <a:round/>
                      <a:headEnd/>
                      <a:tailEnd/>
                    </a:ln>
                  </p:spPr>
                  <p:txBody>
                    <a:bodyPr/>
                    <a:lstStyle/>
                    <a:p>
                      <a:endParaRPr lang="zh-CN" altLang="en-US"/>
                    </a:p>
                  </p:txBody>
                </p:sp>
              </p:grpSp>
              <p:grpSp>
                <p:nvGrpSpPr>
                  <p:cNvPr id="99" name="Group 144">
                    <a:extLst>
                      <a:ext uri="{FF2B5EF4-FFF2-40B4-BE49-F238E27FC236}">
                        <a16:creationId xmlns:a16="http://schemas.microsoft.com/office/drawing/2014/main" id="{206C7E58-5964-446D-B503-5492A2ACCB4F}"/>
                      </a:ext>
                    </a:extLst>
                  </p:cNvPr>
                  <p:cNvGrpSpPr>
                    <a:grpSpLocks noChangeAspect="1"/>
                  </p:cNvGrpSpPr>
                  <p:nvPr/>
                </p:nvGrpSpPr>
                <p:grpSpPr bwMode="auto">
                  <a:xfrm>
                    <a:off x="438" y="854"/>
                    <a:ext cx="99" cy="43"/>
                    <a:chOff x="438" y="854"/>
                    <a:chExt cx="99" cy="43"/>
                  </a:xfrm>
                </p:grpSpPr>
                <p:sp>
                  <p:nvSpPr>
                    <p:cNvPr id="103" name="Freeform 145">
                      <a:extLst>
                        <a:ext uri="{FF2B5EF4-FFF2-40B4-BE49-F238E27FC236}">
                          <a16:creationId xmlns:a16="http://schemas.microsoft.com/office/drawing/2014/main" id="{ED6D4726-21F9-4506-934A-5F81FB43C5A6}"/>
                        </a:ext>
                      </a:extLst>
                    </p:cNvPr>
                    <p:cNvSpPr>
                      <a:spLocks noChangeAspect="1"/>
                    </p:cNvSpPr>
                    <p:nvPr/>
                  </p:nvSpPr>
                  <p:spPr bwMode="auto">
                    <a:xfrm>
                      <a:off x="438" y="858"/>
                      <a:ext cx="48" cy="39"/>
                    </a:xfrm>
                    <a:custGeom>
                      <a:avLst/>
                      <a:gdLst>
                        <a:gd name="T0" fmla="*/ 0 w 48"/>
                        <a:gd name="T1" fmla="*/ 2 h 39"/>
                        <a:gd name="T2" fmla="*/ 46 w 48"/>
                        <a:gd name="T3" fmla="*/ 38 h 39"/>
                        <a:gd name="T4" fmla="*/ 47 w 48"/>
                        <a:gd name="T5" fmla="*/ 34 h 39"/>
                        <a:gd name="T6" fmla="*/ 2 w 48"/>
                        <a:gd name="T7" fmla="*/ 0 h 39"/>
                        <a:gd name="T8" fmla="*/ 0 w 48"/>
                        <a:gd name="T9" fmla="*/ 2 h 39"/>
                        <a:gd name="T10" fmla="*/ 0 60000 65536"/>
                        <a:gd name="T11" fmla="*/ 0 60000 65536"/>
                        <a:gd name="T12" fmla="*/ 0 60000 65536"/>
                        <a:gd name="T13" fmla="*/ 0 60000 65536"/>
                        <a:gd name="T14" fmla="*/ 0 60000 65536"/>
                        <a:gd name="T15" fmla="*/ 0 w 48"/>
                        <a:gd name="T16" fmla="*/ 0 h 39"/>
                        <a:gd name="T17" fmla="*/ 48 w 48"/>
                        <a:gd name="T18" fmla="*/ 39 h 39"/>
                      </a:gdLst>
                      <a:ahLst/>
                      <a:cxnLst>
                        <a:cxn ang="T10">
                          <a:pos x="T0" y="T1"/>
                        </a:cxn>
                        <a:cxn ang="T11">
                          <a:pos x="T2" y="T3"/>
                        </a:cxn>
                        <a:cxn ang="T12">
                          <a:pos x="T4" y="T5"/>
                        </a:cxn>
                        <a:cxn ang="T13">
                          <a:pos x="T6" y="T7"/>
                        </a:cxn>
                        <a:cxn ang="T14">
                          <a:pos x="T8" y="T9"/>
                        </a:cxn>
                      </a:cxnLst>
                      <a:rect l="T15" t="T16" r="T17" b="T18"/>
                      <a:pathLst>
                        <a:path w="48" h="39">
                          <a:moveTo>
                            <a:pt x="0" y="2"/>
                          </a:moveTo>
                          <a:lnTo>
                            <a:pt x="46" y="38"/>
                          </a:lnTo>
                          <a:lnTo>
                            <a:pt x="47" y="34"/>
                          </a:lnTo>
                          <a:lnTo>
                            <a:pt x="2" y="0"/>
                          </a:lnTo>
                          <a:lnTo>
                            <a:pt x="0" y="2"/>
                          </a:lnTo>
                        </a:path>
                      </a:pathLst>
                    </a:custGeom>
                    <a:solidFill>
                      <a:srgbClr val="202020"/>
                    </a:solidFill>
                    <a:ln w="12700" cap="rnd">
                      <a:solidFill>
                        <a:srgbClr val="000000"/>
                      </a:solidFill>
                      <a:round/>
                      <a:headEnd/>
                      <a:tailEnd/>
                    </a:ln>
                  </p:spPr>
                  <p:txBody>
                    <a:bodyPr/>
                    <a:lstStyle/>
                    <a:p>
                      <a:endParaRPr lang="zh-CN" altLang="en-US"/>
                    </a:p>
                  </p:txBody>
                </p:sp>
                <p:sp>
                  <p:nvSpPr>
                    <p:cNvPr id="104" name="Freeform 146">
                      <a:extLst>
                        <a:ext uri="{FF2B5EF4-FFF2-40B4-BE49-F238E27FC236}">
                          <a16:creationId xmlns:a16="http://schemas.microsoft.com/office/drawing/2014/main" id="{3B5CB961-FB00-42D3-BFEE-2DFFAC1C7C0F}"/>
                        </a:ext>
                      </a:extLst>
                    </p:cNvPr>
                    <p:cNvSpPr>
                      <a:spLocks noChangeAspect="1"/>
                    </p:cNvSpPr>
                    <p:nvPr/>
                  </p:nvSpPr>
                  <p:spPr bwMode="auto">
                    <a:xfrm>
                      <a:off x="494" y="854"/>
                      <a:ext cx="43" cy="40"/>
                    </a:xfrm>
                    <a:custGeom>
                      <a:avLst/>
                      <a:gdLst>
                        <a:gd name="T0" fmla="*/ 42 w 43"/>
                        <a:gd name="T1" fmla="*/ 2 h 40"/>
                        <a:gd name="T2" fmla="*/ 1 w 43"/>
                        <a:gd name="T3" fmla="*/ 39 h 40"/>
                        <a:gd name="T4" fmla="*/ 0 w 43"/>
                        <a:gd name="T5" fmla="*/ 37 h 40"/>
                        <a:gd name="T6" fmla="*/ 40 w 43"/>
                        <a:gd name="T7" fmla="*/ 0 h 40"/>
                        <a:gd name="T8" fmla="*/ 42 w 43"/>
                        <a:gd name="T9" fmla="*/ 2 h 40"/>
                        <a:gd name="T10" fmla="*/ 0 60000 65536"/>
                        <a:gd name="T11" fmla="*/ 0 60000 65536"/>
                        <a:gd name="T12" fmla="*/ 0 60000 65536"/>
                        <a:gd name="T13" fmla="*/ 0 60000 65536"/>
                        <a:gd name="T14" fmla="*/ 0 60000 65536"/>
                        <a:gd name="T15" fmla="*/ 0 w 43"/>
                        <a:gd name="T16" fmla="*/ 0 h 40"/>
                        <a:gd name="T17" fmla="*/ 43 w 43"/>
                        <a:gd name="T18" fmla="*/ 40 h 40"/>
                      </a:gdLst>
                      <a:ahLst/>
                      <a:cxnLst>
                        <a:cxn ang="T10">
                          <a:pos x="T0" y="T1"/>
                        </a:cxn>
                        <a:cxn ang="T11">
                          <a:pos x="T2" y="T3"/>
                        </a:cxn>
                        <a:cxn ang="T12">
                          <a:pos x="T4" y="T5"/>
                        </a:cxn>
                        <a:cxn ang="T13">
                          <a:pos x="T6" y="T7"/>
                        </a:cxn>
                        <a:cxn ang="T14">
                          <a:pos x="T8" y="T9"/>
                        </a:cxn>
                      </a:cxnLst>
                      <a:rect l="T15" t="T16" r="T17" b="T18"/>
                      <a:pathLst>
                        <a:path w="43" h="40">
                          <a:moveTo>
                            <a:pt x="42" y="2"/>
                          </a:moveTo>
                          <a:lnTo>
                            <a:pt x="1" y="39"/>
                          </a:lnTo>
                          <a:lnTo>
                            <a:pt x="0" y="37"/>
                          </a:lnTo>
                          <a:lnTo>
                            <a:pt x="40" y="0"/>
                          </a:lnTo>
                          <a:lnTo>
                            <a:pt x="42" y="2"/>
                          </a:lnTo>
                        </a:path>
                      </a:pathLst>
                    </a:custGeom>
                    <a:solidFill>
                      <a:srgbClr val="202020"/>
                    </a:solidFill>
                    <a:ln w="12700" cap="rnd">
                      <a:solidFill>
                        <a:srgbClr val="000000"/>
                      </a:solidFill>
                      <a:round/>
                      <a:headEnd/>
                      <a:tailEnd/>
                    </a:ln>
                  </p:spPr>
                  <p:txBody>
                    <a:bodyPr/>
                    <a:lstStyle/>
                    <a:p>
                      <a:endParaRPr lang="zh-CN" altLang="en-US"/>
                    </a:p>
                  </p:txBody>
                </p:sp>
              </p:grpSp>
              <p:grpSp>
                <p:nvGrpSpPr>
                  <p:cNvPr id="100" name="Group 147">
                    <a:extLst>
                      <a:ext uri="{FF2B5EF4-FFF2-40B4-BE49-F238E27FC236}">
                        <a16:creationId xmlns:a16="http://schemas.microsoft.com/office/drawing/2014/main" id="{849FCF24-D543-4C6E-A4D9-AD697E607A5D}"/>
                      </a:ext>
                    </a:extLst>
                  </p:cNvPr>
                  <p:cNvGrpSpPr>
                    <a:grpSpLocks noChangeAspect="1"/>
                  </p:cNvGrpSpPr>
                  <p:nvPr/>
                </p:nvGrpSpPr>
                <p:grpSpPr bwMode="auto">
                  <a:xfrm>
                    <a:off x="606" y="847"/>
                    <a:ext cx="94" cy="41"/>
                    <a:chOff x="606" y="847"/>
                    <a:chExt cx="94" cy="41"/>
                  </a:xfrm>
                </p:grpSpPr>
                <p:sp>
                  <p:nvSpPr>
                    <p:cNvPr id="101" name="Freeform 148">
                      <a:extLst>
                        <a:ext uri="{FF2B5EF4-FFF2-40B4-BE49-F238E27FC236}">
                          <a16:creationId xmlns:a16="http://schemas.microsoft.com/office/drawing/2014/main" id="{5E64DAA2-5B77-41C8-A09F-96DAC5FC3FD3}"/>
                        </a:ext>
                      </a:extLst>
                    </p:cNvPr>
                    <p:cNvSpPr>
                      <a:spLocks noChangeAspect="1"/>
                    </p:cNvSpPr>
                    <p:nvPr/>
                  </p:nvSpPr>
                  <p:spPr bwMode="auto">
                    <a:xfrm>
                      <a:off x="606" y="847"/>
                      <a:ext cx="48" cy="41"/>
                    </a:xfrm>
                    <a:custGeom>
                      <a:avLst/>
                      <a:gdLst>
                        <a:gd name="T0" fmla="*/ 0 w 48"/>
                        <a:gd name="T1" fmla="*/ 2 h 41"/>
                        <a:gd name="T2" fmla="*/ 46 w 48"/>
                        <a:gd name="T3" fmla="*/ 40 h 41"/>
                        <a:gd name="T4" fmla="*/ 47 w 48"/>
                        <a:gd name="T5" fmla="*/ 36 h 41"/>
                        <a:gd name="T6" fmla="*/ 4 w 48"/>
                        <a:gd name="T7" fmla="*/ 0 h 41"/>
                        <a:gd name="T8" fmla="*/ 0 w 48"/>
                        <a:gd name="T9" fmla="*/ 2 h 41"/>
                        <a:gd name="T10" fmla="*/ 0 60000 65536"/>
                        <a:gd name="T11" fmla="*/ 0 60000 65536"/>
                        <a:gd name="T12" fmla="*/ 0 60000 65536"/>
                        <a:gd name="T13" fmla="*/ 0 60000 65536"/>
                        <a:gd name="T14" fmla="*/ 0 60000 65536"/>
                        <a:gd name="T15" fmla="*/ 0 w 48"/>
                        <a:gd name="T16" fmla="*/ 0 h 41"/>
                        <a:gd name="T17" fmla="*/ 48 w 48"/>
                        <a:gd name="T18" fmla="*/ 41 h 41"/>
                      </a:gdLst>
                      <a:ahLst/>
                      <a:cxnLst>
                        <a:cxn ang="T10">
                          <a:pos x="T0" y="T1"/>
                        </a:cxn>
                        <a:cxn ang="T11">
                          <a:pos x="T2" y="T3"/>
                        </a:cxn>
                        <a:cxn ang="T12">
                          <a:pos x="T4" y="T5"/>
                        </a:cxn>
                        <a:cxn ang="T13">
                          <a:pos x="T6" y="T7"/>
                        </a:cxn>
                        <a:cxn ang="T14">
                          <a:pos x="T8" y="T9"/>
                        </a:cxn>
                      </a:cxnLst>
                      <a:rect l="T15" t="T16" r="T17" b="T18"/>
                      <a:pathLst>
                        <a:path w="48" h="41">
                          <a:moveTo>
                            <a:pt x="0" y="2"/>
                          </a:moveTo>
                          <a:lnTo>
                            <a:pt x="46" y="40"/>
                          </a:lnTo>
                          <a:lnTo>
                            <a:pt x="47" y="36"/>
                          </a:lnTo>
                          <a:lnTo>
                            <a:pt x="4" y="0"/>
                          </a:lnTo>
                          <a:lnTo>
                            <a:pt x="0" y="2"/>
                          </a:lnTo>
                        </a:path>
                      </a:pathLst>
                    </a:custGeom>
                    <a:solidFill>
                      <a:srgbClr val="202020"/>
                    </a:solidFill>
                    <a:ln w="12700" cap="rnd">
                      <a:solidFill>
                        <a:srgbClr val="000000"/>
                      </a:solidFill>
                      <a:round/>
                      <a:headEnd/>
                      <a:tailEnd/>
                    </a:ln>
                  </p:spPr>
                  <p:txBody>
                    <a:bodyPr/>
                    <a:lstStyle/>
                    <a:p>
                      <a:endParaRPr lang="zh-CN" altLang="en-US"/>
                    </a:p>
                  </p:txBody>
                </p:sp>
                <p:sp>
                  <p:nvSpPr>
                    <p:cNvPr id="102" name="Freeform 149">
                      <a:extLst>
                        <a:ext uri="{FF2B5EF4-FFF2-40B4-BE49-F238E27FC236}">
                          <a16:creationId xmlns:a16="http://schemas.microsoft.com/office/drawing/2014/main" id="{8D7DC81A-3381-4A69-B77A-6D85D6C1CE8D}"/>
                        </a:ext>
                      </a:extLst>
                    </p:cNvPr>
                    <p:cNvSpPr>
                      <a:spLocks noChangeAspect="1"/>
                    </p:cNvSpPr>
                    <p:nvPr/>
                  </p:nvSpPr>
                  <p:spPr bwMode="auto">
                    <a:xfrm>
                      <a:off x="655" y="847"/>
                      <a:ext cx="45" cy="40"/>
                    </a:xfrm>
                    <a:custGeom>
                      <a:avLst/>
                      <a:gdLst>
                        <a:gd name="T0" fmla="*/ 44 w 45"/>
                        <a:gd name="T1" fmla="*/ 1 h 40"/>
                        <a:gd name="T2" fmla="*/ 2 w 45"/>
                        <a:gd name="T3" fmla="*/ 39 h 40"/>
                        <a:gd name="T4" fmla="*/ 0 w 45"/>
                        <a:gd name="T5" fmla="*/ 37 h 40"/>
                        <a:gd name="T6" fmla="*/ 42 w 45"/>
                        <a:gd name="T7" fmla="*/ 0 h 40"/>
                        <a:gd name="T8" fmla="*/ 44 w 45"/>
                        <a:gd name="T9" fmla="*/ 1 h 40"/>
                        <a:gd name="T10" fmla="*/ 0 60000 65536"/>
                        <a:gd name="T11" fmla="*/ 0 60000 65536"/>
                        <a:gd name="T12" fmla="*/ 0 60000 65536"/>
                        <a:gd name="T13" fmla="*/ 0 60000 65536"/>
                        <a:gd name="T14" fmla="*/ 0 60000 65536"/>
                        <a:gd name="T15" fmla="*/ 0 w 45"/>
                        <a:gd name="T16" fmla="*/ 0 h 40"/>
                        <a:gd name="T17" fmla="*/ 45 w 45"/>
                        <a:gd name="T18" fmla="*/ 40 h 40"/>
                      </a:gdLst>
                      <a:ahLst/>
                      <a:cxnLst>
                        <a:cxn ang="T10">
                          <a:pos x="T0" y="T1"/>
                        </a:cxn>
                        <a:cxn ang="T11">
                          <a:pos x="T2" y="T3"/>
                        </a:cxn>
                        <a:cxn ang="T12">
                          <a:pos x="T4" y="T5"/>
                        </a:cxn>
                        <a:cxn ang="T13">
                          <a:pos x="T6" y="T7"/>
                        </a:cxn>
                        <a:cxn ang="T14">
                          <a:pos x="T8" y="T9"/>
                        </a:cxn>
                      </a:cxnLst>
                      <a:rect l="T15" t="T16" r="T17" b="T18"/>
                      <a:pathLst>
                        <a:path w="45" h="40">
                          <a:moveTo>
                            <a:pt x="44" y="1"/>
                          </a:moveTo>
                          <a:lnTo>
                            <a:pt x="2" y="39"/>
                          </a:lnTo>
                          <a:lnTo>
                            <a:pt x="0" y="37"/>
                          </a:lnTo>
                          <a:lnTo>
                            <a:pt x="42" y="0"/>
                          </a:lnTo>
                          <a:lnTo>
                            <a:pt x="44" y="1"/>
                          </a:lnTo>
                        </a:path>
                      </a:pathLst>
                    </a:custGeom>
                    <a:solidFill>
                      <a:srgbClr val="202020"/>
                    </a:solidFill>
                    <a:ln w="12700" cap="rnd">
                      <a:solidFill>
                        <a:srgbClr val="000000"/>
                      </a:solidFill>
                      <a:round/>
                      <a:headEnd/>
                      <a:tailEnd/>
                    </a:ln>
                  </p:spPr>
                  <p:txBody>
                    <a:bodyPr/>
                    <a:lstStyle/>
                    <a:p>
                      <a:endParaRPr lang="zh-CN" altLang="en-US"/>
                    </a:p>
                  </p:txBody>
                </p:sp>
              </p:grpSp>
            </p:grpSp>
            <p:sp>
              <p:nvSpPr>
                <p:cNvPr id="97" name="Line 150">
                  <a:extLst>
                    <a:ext uri="{FF2B5EF4-FFF2-40B4-BE49-F238E27FC236}">
                      <a16:creationId xmlns:a16="http://schemas.microsoft.com/office/drawing/2014/main" id="{72467A9A-130D-4B85-B6AE-1CEDFEFD541A}"/>
                    </a:ext>
                  </a:extLst>
                </p:cNvPr>
                <p:cNvSpPr>
                  <a:spLocks noChangeAspect="1" noChangeShapeType="1"/>
                </p:cNvSpPr>
                <p:nvPr/>
              </p:nvSpPr>
              <p:spPr bwMode="auto">
                <a:xfrm>
                  <a:off x="619" y="791"/>
                  <a:ext cx="12" cy="26"/>
                </a:xfrm>
                <a:prstGeom prst="line">
                  <a:avLst/>
                </a:prstGeom>
                <a:noFill/>
                <a:ln w="12700">
                  <a:solidFill>
                    <a:srgbClr val="60606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sp>
        <p:nvSpPr>
          <p:cNvPr id="121" name="Rectangle 151">
            <a:extLst>
              <a:ext uri="{FF2B5EF4-FFF2-40B4-BE49-F238E27FC236}">
                <a16:creationId xmlns:a16="http://schemas.microsoft.com/office/drawing/2014/main" id="{30776AEB-D2AD-48E8-A124-61CCC676C79F}"/>
              </a:ext>
            </a:extLst>
          </p:cNvPr>
          <p:cNvSpPr>
            <a:spLocks noChangeArrowheads="1"/>
          </p:cNvSpPr>
          <p:nvPr/>
        </p:nvSpPr>
        <p:spPr bwMode="auto">
          <a:xfrm>
            <a:off x="5380086" y="4307681"/>
            <a:ext cx="719138"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en-US" altLang="zh-CN" sz="1600">
                <a:solidFill>
                  <a:schemeClr val="tx2"/>
                </a:solidFill>
                <a:latin typeface="Arial" panose="020B0604020202020204" pitchFamily="34" charset="0"/>
              </a:rPr>
              <a:t>30%</a:t>
            </a:r>
          </a:p>
        </p:txBody>
      </p:sp>
      <p:sp>
        <p:nvSpPr>
          <p:cNvPr id="122" name="Rectangle 152">
            <a:extLst>
              <a:ext uri="{FF2B5EF4-FFF2-40B4-BE49-F238E27FC236}">
                <a16:creationId xmlns:a16="http://schemas.microsoft.com/office/drawing/2014/main" id="{29BB9AA0-DE56-4187-B8FD-1D151C535CF6}"/>
              </a:ext>
            </a:extLst>
          </p:cNvPr>
          <p:cNvSpPr>
            <a:spLocks noChangeArrowheads="1"/>
          </p:cNvSpPr>
          <p:nvPr/>
        </p:nvSpPr>
        <p:spPr bwMode="auto">
          <a:xfrm>
            <a:off x="7683549" y="4290219"/>
            <a:ext cx="7191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en-US" altLang="zh-CN" sz="1600">
                <a:solidFill>
                  <a:schemeClr val="tx2"/>
                </a:solidFill>
                <a:latin typeface="Arial" panose="020B0604020202020204" pitchFamily="34" charset="0"/>
              </a:rPr>
              <a:t>20%</a:t>
            </a:r>
          </a:p>
        </p:txBody>
      </p:sp>
      <p:sp>
        <p:nvSpPr>
          <p:cNvPr id="123" name="Rectangle 153">
            <a:extLst>
              <a:ext uri="{FF2B5EF4-FFF2-40B4-BE49-F238E27FC236}">
                <a16:creationId xmlns:a16="http://schemas.microsoft.com/office/drawing/2014/main" id="{010DB5E7-3FC9-4E94-BE87-FBF2554EB5E9}"/>
              </a:ext>
            </a:extLst>
          </p:cNvPr>
          <p:cNvSpPr>
            <a:spLocks noChangeArrowheads="1"/>
          </p:cNvSpPr>
          <p:nvPr/>
        </p:nvSpPr>
        <p:spPr bwMode="auto">
          <a:xfrm>
            <a:off x="9988599" y="4290219"/>
            <a:ext cx="7191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en-US" altLang="zh-CN" sz="1600">
                <a:solidFill>
                  <a:schemeClr val="tx2"/>
                </a:solidFill>
                <a:latin typeface="Arial" panose="020B0604020202020204" pitchFamily="34" charset="0"/>
              </a:rPr>
              <a:t>50%</a:t>
            </a:r>
          </a:p>
        </p:txBody>
      </p:sp>
      <p:sp>
        <p:nvSpPr>
          <p:cNvPr id="124" name="Rectangle 157">
            <a:extLst>
              <a:ext uri="{FF2B5EF4-FFF2-40B4-BE49-F238E27FC236}">
                <a16:creationId xmlns:a16="http://schemas.microsoft.com/office/drawing/2014/main" id="{7D56EA18-D8E2-4EAA-A5F6-965CFB8B5C35}"/>
              </a:ext>
            </a:extLst>
          </p:cNvPr>
          <p:cNvSpPr>
            <a:spLocks noChangeAspect="1" noChangeArrowheads="1"/>
          </p:cNvSpPr>
          <p:nvPr/>
        </p:nvSpPr>
        <p:spPr bwMode="auto">
          <a:xfrm>
            <a:off x="6780261" y="5225256"/>
            <a:ext cx="1680481" cy="365125"/>
          </a:xfrm>
          <a:prstGeom prst="rect">
            <a:avLst/>
          </a:prstGeom>
          <a:solidFill>
            <a:srgbClr val="A2C1FE"/>
          </a:solidFill>
          <a:ln w="12700">
            <a:solidFill>
              <a:srgbClr val="A2C1FE"/>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en-US" altLang="zh-CN" sz="1600" dirty="0">
                <a:latin typeface="Arial" panose="020B0604020202020204" pitchFamily="34" charset="0"/>
              </a:rPr>
              <a:t>66416100+4,600</a:t>
            </a:r>
          </a:p>
        </p:txBody>
      </p:sp>
      <p:sp>
        <p:nvSpPr>
          <p:cNvPr id="125" name="Rectangle 158">
            <a:extLst>
              <a:ext uri="{FF2B5EF4-FFF2-40B4-BE49-F238E27FC236}">
                <a16:creationId xmlns:a16="http://schemas.microsoft.com/office/drawing/2014/main" id="{EF1A135A-B39C-476B-9BB9-CB0B75B1DAD8}"/>
              </a:ext>
            </a:extLst>
          </p:cNvPr>
          <p:cNvSpPr>
            <a:spLocks noChangeAspect="1" noChangeArrowheads="1"/>
          </p:cNvSpPr>
          <p:nvPr/>
        </p:nvSpPr>
        <p:spPr bwMode="auto">
          <a:xfrm>
            <a:off x="9150398" y="5225256"/>
            <a:ext cx="1676401" cy="365125"/>
          </a:xfrm>
          <a:prstGeom prst="rect">
            <a:avLst/>
          </a:prstGeom>
          <a:solidFill>
            <a:srgbClr val="A2C1FE"/>
          </a:solidFill>
          <a:ln w="12700">
            <a:solidFill>
              <a:srgbClr val="A2C1FE"/>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en-US" altLang="zh-CN" sz="1600" dirty="0">
                <a:latin typeface="Arial" panose="020B0604020202020204" pitchFamily="34" charset="0"/>
              </a:rPr>
              <a:t>66416100+11,500</a:t>
            </a:r>
          </a:p>
        </p:txBody>
      </p:sp>
      <p:sp>
        <p:nvSpPr>
          <p:cNvPr id="126" name="Rectangle 159">
            <a:extLst>
              <a:ext uri="{FF2B5EF4-FFF2-40B4-BE49-F238E27FC236}">
                <a16:creationId xmlns:a16="http://schemas.microsoft.com/office/drawing/2014/main" id="{55B5FD38-6428-41E5-A1AA-870FC660EEB1}"/>
              </a:ext>
            </a:extLst>
          </p:cNvPr>
          <p:cNvSpPr>
            <a:spLocks noChangeAspect="1" noChangeArrowheads="1"/>
          </p:cNvSpPr>
          <p:nvPr/>
        </p:nvSpPr>
        <p:spPr bwMode="auto">
          <a:xfrm>
            <a:off x="6780261" y="4699794"/>
            <a:ext cx="1676400" cy="311150"/>
          </a:xfrm>
          <a:prstGeom prst="rect">
            <a:avLst/>
          </a:prstGeom>
          <a:solidFill>
            <a:srgbClr val="FFA27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en-US" sz="1600">
                <a:solidFill>
                  <a:schemeClr val="tx2"/>
                </a:solidFill>
                <a:latin typeface="Arial" panose="020B0604020202020204" pitchFamily="34" charset="0"/>
              </a:rPr>
              <a:t>成本中心</a:t>
            </a:r>
            <a:r>
              <a:rPr lang="en-US" altLang="zh-CN" sz="1600">
                <a:solidFill>
                  <a:schemeClr val="tx2"/>
                </a:solidFill>
                <a:latin typeface="Arial" panose="020B0604020202020204" pitchFamily="34" charset="0"/>
              </a:rPr>
              <a:t>2311</a:t>
            </a:r>
          </a:p>
        </p:txBody>
      </p:sp>
      <p:sp>
        <p:nvSpPr>
          <p:cNvPr id="127" name="Rectangle 160">
            <a:extLst>
              <a:ext uri="{FF2B5EF4-FFF2-40B4-BE49-F238E27FC236}">
                <a16:creationId xmlns:a16="http://schemas.microsoft.com/office/drawing/2014/main" id="{3EAF40CD-547A-491C-9A57-0C657A6B387F}"/>
              </a:ext>
            </a:extLst>
          </p:cNvPr>
          <p:cNvSpPr>
            <a:spLocks noChangeAspect="1" noChangeArrowheads="1"/>
          </p:cNvSpPr>
          <p:nvPr/>
        </p:nvSpPr>
        <p:spPr bwMode="auto">
          <a:xfrm>
            <a:off x="9134524" y="4688681"/>
            <a:ext cx="1676400" cy="311150"/>
          </a:xfrm>
          <a:prstGeom prst="rect">
            <a:avLst/>
          </a:prstGeom>
          <a:solidFill>
            <a:srgbClr val="FFA27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en-US" sz="1600">
                <a:solidFill>
                  <a:schemeClr val="tx2"/>
                </a:solidFill>
                <a:latin typeface="Arial" panose="020B0604020202020204" pitchFamily="34" charset="0"/>
              </a:rPr>
              <a:t>成本中心</a:t>
            </a:r>
            <a:r>
              <a:rPr lang="en-US" altLang="zh-CN" sz="1600">
                <a:solidFill>
                  <a:schemeClr val="tx2"/>
                </a:solidFill>
                <a:latin typeface="Arial" panose="020B0604020202020204" pitchFamily="34" charset="0"/>
              </a:rPr>
              <a:t>2312</a:t>
            </a:r>
          </a:p>
        </p:txBody>
      </p:sp>
      <p:sp>
        <p:nvSpPr>
          <p:cNvPr id="128" name="Rectangle 161">
            <a:extLst>
              <a:ext uri="{FF2B5EF4-FFF2-40B4-BE49-F238E27FC236}">
                <a16:creationId xmlns:a16="http://schemas.microsoft.com/office/drawing/2014/main" id="{1F91842E-3A32-4724-A784-46689949674C}"/>
              </a:ext>
            </a:extLst>
          </p:cNvPr>
          <p:cNvSpPr>
            <a:spLocks noChangeArrowheads="1"/>
          </p:cNvSpPr>
          <p:nvPr/>
        </p:nvSpPr>
        <p:spPr bwMode="auto">
          <a:xfrm>
            <a:off x="5678536" y="1913731"/>
            <a:ext cx="7207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en-US" altLang="zh-CN" sz="1600">
                <a:solidFill>
                  <a:schemeClr val="tx2"/>
                </a:solidFill>
                <a:latin typeface="Arial" panose="020B0604020202020204" pitchFamily="34" charset="0"/>
              </a:rPr>
              <a:t>23,000</a:t>
            </a:r>
          </a:p>
        </p:txBody>
      </p:sp>
      <p:sp>
        <p:nvSpPr>
          <p:cNvPr id="129" name="Arc 44">
            <a:extLst>
              <a:ext uri="{FF2B5EF4-FFF2-40B4-BE49-F238E27FC236}">
                <a16:creationId xmlns:a16="http://schemas.microsoft.com/office/drawing/2014/main" id="{BCE9777F-4283-411A-8D3A-D15C7C071EE3}"/>
              </a:ext>
            </a:extLst>
          </p:cNvPr>
          <p:cNvSpPr>
            <a:spLocks/>
          </p:cNvSpPr>
          <p:nvPr/>
        </p:nvSpPr>
        <p:spPr bwMode="auto">
          <a:xfrm rot="18260410" flipV="1">
            <a:off x="10434686" y="4420394"/>
            <a:ext cx="1438275" cy="292100"/>
          </a:xfrm>
          <a:custGeom>
            <a:avLst/>
            <a:gdLst>
              <a:gd name="T0" fmla="*/ 0 w 30323"/>
              <a:gd name="T1" fmla="*/ 2147483646 h 21600"/>
              <a:gd name="T2" fmla="*/ 2147483646 w 30323"/>
              <a:gd name="T3" fmla="*/ 2147483646 h 21600"/>
              <a:gd name="T4" fmla="*/ 2147483646 w 30323"/>
              <a:gd name="T5" fmla="*/ 2147483646 h 21600"/>
              <a:gd name="T6" fmla="*/ 0 60000 65536"/>
              <a:gd name="T7" fmla="*/ 0 60000 65536"/>
              <a:gd name="T8" fmla="*/ 0 60000 65536"/>
            </a:gdLst>
            <a:ahLst/>
            <a:cxnLst>
              <a:cxn ang="T6">
                <a:pos x="T0" y="T1"/>
              </a:cxn>
              <a:cxn ang="T7">
                <a:pos x="T2" y="T3"/>
              </a:cxn>
              <a:cxn ang="T8">
                <a:pos x="T4" y="T5"/>
              </a:cxn>
            </a:cxnLst>
            <a:rect l="0" t="0" r="r" b="b"/>
            <a:pathLst>
              <a:path w="30323" h="21600" fill="none" extrusionOk="0">
                <a:moveTo>
                  <a:pt x="-1" y="1839"/>
                </a:moveTo>
                <a:cubicBezTo>
                  <a:pt x="2748" y="626"/>
                  <a:pt x="5719" y="-1"/>
                  <a:pt x="8723" y="0"/>
                </a:cubicBezTo>
                <a:cubicBezTo>
                  <a:pt x="20652" y="0"/>
                  <a:pt x="30323" y="9670"/>
                  <a:pt x="30323" y="21600"/>
                </a:cubicBezTo>
              </a:path>
              <a:path w="30323" h="21600" stroke="0" extrusionOk="0">
                <a:moveTo>
                  <a:pt x="-1" y="1839"/>
                </a:moveTo>
                <a:cubicBezTo>
                  <a:pt x="2748" y="626"/>
                  <a:pt x="5719" y="-1"/>
                  <a:pt x="8723" y="0"/>
                </a:cubicBezTo>
                <a:cubicBezTo>
                  <a:pt x="20652" y="0"/>
                  <a:pt x="30323" y="9670"/>
                  <a:pt x="30323" y="21600"/>
                </a:cubicBezTo>
                <a:lnTo>
                  <a:pt x="8723" y="21600"/>
                </a:lnTo>
                <a:lnTo>
                  <a:pt x="-1" y="1839"/>
                </a:lnTo>
                <a:close/>
              </a:path>
            </a:pathLst>
          </a:custGeom>
          <a:noFill/>
          <a:ln w="50800" cap="rnd">
            <a:solidFill>
              <a:schemeClr val="tx1"/>
            </a:solidFill>
            <a:round/>
            <a:headEnd type="stealth" w="med" len="lg"/>
            <a:tailEnd type="none" w="sm" len="sm"/>
          </a:ln>
          <a:effectLst>
            <a:outerShdw algn="ctr" rotWithShape="0">
              <a:schemeClr val="tx2"/>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130" name="云形 129">
            <a:extLst>
              <a:ext uri="{FF2B5EF4-FFF2-40B4-BE49-F238E27FC236}">
                <a16:creationId xmlns:a16="http://schemas.microsoft.com/office/drawing/2014/main" id="{B5C90039-B360-4266-84EF-517BAD1EFF10}"/>
              </a:ext>
            </a:extLst>
          </p:cNvPr>
          <p:cNvSpPr/>
          <p:nvPr/>
        </p:nvSpPr>
        <p:spPr bwMode="auto">
          <a:xfrm>
            <a:off x="10347374" y="2807494"/>
            <a:ext cx="1365250" cy="1155700"/>
          </a:xfrm>
          <a:prstGeom prst="cloud">
            <a:avLst/>
          </a:prstGeom>
          <a:solidFill>
            <a:schemeClr val="accent1">
              <a:lumMod val="75000"/>
            </a:schemeClr>
          </a:solidFill>
          <a:ln w="12700" cap="flat" cmpd="sng" algn="ctr">
            <a:solidFill>
              <a:schemeClr val="tx1"/>
            </a:solidFill>
            <a:prstDash val="solid"/>
            <a:round/>
            <a:headEnd type="none" w="med" len="med"/>
            <a:tailEnd type="triangle" w="med" len="med"/>
          </a:ln>
          <a:effectLst/>
        </p:spPr>
        <p:txBody>
          <a:bodyPr/>
          <a:lstStyle/>
          <a:p>
            <a:pPr eaLnBrk="1" hangingPunct="1">
              <a:defRPr/>
            </a:pPr>
            <a:r>
              <a:rPr lang="zh-CN" altLang="en-US" sz="1600" dirty="0">
                <a:solidFill>
                  <a:srgbClr val="FF0000"/>
                </a:solidFill>
                <a:latin typeface="Arial" charset="0"/>
              </a:rPr>
              <a:t>初级成本要素</a:t>
            </a:r>
          </a:p>
        </p:txBody>
      </p:sp>
      <p:sp>
        <p:nvSpPr>
          <p:cNvPr id="131" name="Rectangle 174">
            <a:extLst>
              <a:ext uri="{FF2B5EF4-FFF2-40B4-BE49-F238E27FC236}">
                <a16:creationId xmlns:a16="http://schemas.microsoft.com/office/drawing/2014/main" id="{AE4723CF-D2AD-4A35-B7B8-4DC112E63D9A}"/>
              </a:ext>
            </a:extLst>
          </p:cNvPr>
          <p:cNvSpPr>
            <a:spLocks noChangeArrowheads="1"/>
          </p:cNvSpPr>
          <p:nvPr/>
        </p:nvSpPr>
        <p:spPr bwMode="auto">
          <a:xfrm>
            <a:off x="3891011" y="1237456"/>
            <a:ext cx="3048000" cy="457200"/>
          </a:xfrm>
          <a:prstGeom prst="rect">
            <a:avLst/>
          </a:prstGeom>
          <a:solidFill>
            <a:srgbClr val="FFFFFF"/>
          </a:solidFill>
          <a:ln w="9525">
            <a:no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2800">
                <a:solidFill>
                  <a:srgbClr val="3333CC"/>
                </a:solidFill>
                <a:latin typeface="Arial" panose="020B0604020202020204" pitchFamily="34" charset="0"/>
                <a:ea typeface="楷体_GB2312"/>
                <a:cs typeface="楷体_GB2312"/>
              </a:rPr>
              <a:t>分 配</a:t>
            </a:r>
          </a:p>
        </p:txBody>
      </p:sp>
      <p:sp>
        <p:nvSpPr>
          <p:cNvPr id="132" name="AutoShape 175">
            <a:extLst>
              <a:ext uri="{FF2B5EF4-FFF2-40B4-BE49-F238E27FC236}">
                <a16:creationId xmlns:a16="http://schemas.microsoft.com/office/drawing/2014/main" id="{6E2C65AC-C62F-4EAF-97A5-20916DB13AF1}"/>
              </a:ext>
            </a:extLst>
          </p:cNvPr>
          <p:cNvSpPr>
            <a:spLocks noChangeArrowheads="1"/>
          </p:cNvSpPr>
          <p:nvPr/>
        </p:nvSpPr>
        <p:spPr bwMode="auto">
          <a:xfrm>
            <a:off x="3338736" y="1307306"/>
            <a:ext cx="381000" cy="304800"/>
          </a:xfrm>
          <a:prstGeom prst="star4">
            <a:avLst>
              <a:gd name="adj" fmla="val 12500"/>
            </a:avLst>
          </a:prstGeom>
          <a:solidFill>
            <a:srgbClr val="FF9900"/>
          </a:solidFill>
          <a:ln w="9525">
            <a:solidFill>
              <a:schemeClr val="tx1"/>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33" name="TextBox 1">
            <a:extLst>
              <a:ext uri="{FF2B5EF4-FFF2-40B4-BE49-F238E27FC236}">
                <a16:creationId xmlns:a16="http://schemas.microsoft.com/office/drawing/2014/main" id="{D4FD9E98-F2CB-4135-BE30-F1EDB0F774D7}"/>
              </a:ext>
            </a:extLst>
          </p:cNvPr>
          <p:cNvSpPr txBox="1">
            <a:spLocks noChangeArrowheads="1"/>
          </p:cNvSpPr>
          <p:nvPr/>
        </p:nvSpPr>
        <p:spPr bwMode="auto">
          <a:xfrm>
            <a:off x="3356024" y="4709319"/>
            <a:ext cx="12192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600" b="1">
                <a:latin typeface="黑体" panose="02010609060101010101" pitchFamily="49" charset="-122"/>
                <a:ea typeface="黑体" panose="02010609060101010101" pitchFamily="49" charset="-122"/>
              </a:rPr>
              <a:t>接收方：</a:t>
            </a:r>
          </a:p>
        </p:txBody>
      </p:sp>
      <p:sp>
        <p:nvSpPr>
          <p:cNvPr id="134" name="TextBox 136">
            <a:extLst>
              <a:ext uri="{FF2B5EF4-FFF2-40B4-BE49-F238E27FC236}">
                <a16:creationId xmlns:a16="http://schemas.microsoft.com/office/drawing/2014/main" id="{455B54E8-EB81-44C6-B8C2-BC518291F94A}"/>
              </a:ext>
            </a:extLst>
          </p:cNvPr>
          <p:cNvSpPr txBox="1">
            <a:spLocks noChangeArrowheads="1"/>
          </p:cNvSpPr>
          <p:nvPr/>
        </p:nvSpPr>
        <p:spPr bwMode="auto">
          <a:xfrm>
            <a:off x="8077249" y="1107281"/>
            <a:ext cx="12192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600" b="1">
                <a:latin typeface="黑体" panose="02010609060101010101" pitchFamily="49" charset="-122"/>
                <a:ea typeface="黑体" panose="02010609060101010101" pitchFamily="49" charset="-122"/>
              </a:rPr>
              <a:t>发送方：</a:t>
            </a:r>
          </a:p>
        </p:txBody>
      </p:sp>
      <p:sp>
        <p:nvSpPr>
          <p:cNvPr id="135" name="椭圆 134">
            <a:extLst>
              <a:ext uri="{FF2B5EF4-FFF2-40B4-BE49-F238E27FC236}">
                <a16:creationId xmlns:a16="http://schemas.microsoft.com/office/drawing/2014/main" id="{C07380E5-89DA-4B25-8719-6134CE455682}"/>
              </a:ext>
            </a:extLst>
          </p:cNvPr>
          <p:cNvSpPr/>
          <p:nvPr/>
        </p:nvSpPr>
        <p:spPr>
          <a:xfrm>
            <a:off x="3508424" y="2807494"/>
            <a:ext cx="2659062" cy="1082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rgbClr val="FF0000"/>
                </a:solidFill>
              </a:rPr>
              <a:t>发送方与接收方是相同的科目</a:t>
            </a:r>
          </a:p>
        </p:txBody>
      </p:sp>
    </p:spTree>
    <p:extLst>
      <p:ext uri="{BB962C8B-B14F-4D97-AF65-F5344CB8AC3E}">
        <p14:creationId xmlns:p14="http://schemas.microsoft.com/office/powerpoint/2010/main" val="10855052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成本中心会计 </a:t>
            </a:r>
            <a:r>
              <a:rPr lang="en-US" altLang="zh-CN" dirty="0"/>
              <a:t>– </a:t>
            </a:r>
            <a:r>
              <a:rPr lang="zh-CN" altLang="en-US" dirty="0"/>
              <a:t>分配与分摊</a:t>
            </a:r>
            <a:endParaRPr lang="en-US" b="0" dirty="0"/>
          </a:p>
        </p:txBody>
      </p:sp>
      <p:sp>
        <p:nvSpPr>
          <p:cNvPr id="4" name="Freeform 131">
            <a:extLst>
              <a:ext uri="{FF2B5EF4-FFF2-40B4-BE49-F238E27FC236}">
                <a16:creationId xmlns:a16="http://schemas.microsoft.com/office/drawing/2014/main" id="{80D37EE1-523F-4E48-A34D-EB5CADD17A0F}"/>
              </a:ext>
            </a:extLst>
          </p:cNvPr>
          <p:cNvSpPr>
            <a:spLocks noChangeAspect="1"/>
          </p:cNvSpPr>
          <p:nvPr/>
        </p:nvSpPr>
        <p:spPr bwMode="auto">
          <a:xfrm>
            <a:off x="5355257" y="4370412"/>
            <a:ext cx="4481512" cy="249238"/>
          </a:xfrm>
          <a:custGeom>
            <a:avLst/>
            <a:gdLst>
              <a:gd name="T0" fmla="*/ 0 w 3646"/>
              <a:gd name="T1" fmla="*/ 2147483646 h 203"/>
              <a:gd name="T2" fmla="*/ 0 w 3646"/>
              <a:gd name="T3" fmla="*/ 0 h 203"/>
              <a:gd name="T4" fmla="*/ 2147483646 w 3646"/>
              <a:gd name="T5" fmla="*/ 0 h 203"/>
              <a:gd name="T6" fmla="*/ 2147483646 w 3646"/>
              <a:gd name="T7" fmla="*/ 2147483646 h 203"/>
              <a:gd name="T8" fmla="*/ 0 60000 65536"/>
              <a:gd name="T9" fmla="*/ 0 60000 65536"/>
              <a:gd name="T10" fmla="*/ 0 60000 65536"/>
              <a:gd name="T11" fmla="*/ 0 60000 65536"/>
              <a:gd name="T12" fmla="*/ 0 w 3646"/>
              <a:gd name="T13" fmla="*/ 0 h 203"/>
              <a:gd name="T14" fmla="*/ 3646 w 3646"/>
              <a:gd name="T15" fmla="*/ 203 h 203"/>
            </a:gdLst>
            <a:ahLst/>
            <a:cxnLst>
              <a:cxn ang="T8">
                <a:pos x="T0" y="T1"/>
              </a:cxn>
              <a:cxn ang="T9">
                <a:pos x="T2" y="T3"/>
              </a:cxn>
              <a:cxn ang="T10">
                <a:pos x="T4" y="T5"/>
              </a:cxn>
              <a:cxn ang="T11">
                <a:pos x="T6" y="T7"/>
              </a:cxn>
            </a:cxnLst>
            <a:rect l="T12" t="T13" r="T14" b="T15"/>
            <a:pathLst>
              <a:path w="3646" h="203">
                <a:moveTo>
                  <a:pt x="0" y="137"/>
                </a:moveTo>
                <a:lnTo>
                  <a:pt x="0" y="0"/>
                </a:lnTo>
                <a:lnTo>
                  <a:pt x="3645" y="0"/>
                </a:lnTo>
                <a:lnTo>
                  <a:pt x="3645" y="202"/>
                </a:lnTo>
              </a:path>
            </a:pathLst>
          </a:custGeom>
          <a:noFill/>
          <a:ln w="25400" cap="rnd">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 name="Line 132">
            <a:extLst>
              <a:ext uri="{FF2B5EF4-FFF2-40B4-BE49-F238E27FC236}">
                <a16:creationId xmlns:a16="http://schemas.microsoft.com/office/drawing/2014/main" id="{A4BB547D-83FB-4E49-860A-5F994001885C}"/>
              </a:ext>
            </a:extLst>
          </p:cNvPr>
          <p:cNvSpPr>
            <a:spLocks noChangeAspect="1" noChangeShapeType="1"/>
          </p:cNvSpPr>
          <p:nvPr/>
        </p:nvSpPr>
        <p:spPr bwMode="auto">
          <a:xfrm>
            <a:off x="7733332" y="4295800"/>
            <a:ext cx="0" cy="157162"/>
          </a:xfrm>
          <a:prstGeom prst="line">
            <a:avLst/>
          </a:prstGeom>
          <a:noFill/>
          <a:ln w="2540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AutoShape 133">
            <a:extLst>
              <a:ext uri="{FF2B5EF4-FFF2-40B4-BE49-F238E27FC236}">
                <a16:creationId xmlns:a16="http://schemas.microsoft.com/office/drawing/2014/main" id="{FB4F9058-F95D-4B7B-A908-7CF490C4D656}"/>
              </a:ext>
            </a:extLst>
          </p:cNvPr>
          <p:cNvSpPr>
            <a:spLocks noChangeAspect="1" noChangeArrowheads="1"/>
          </p:cNvSpPr>
          <p:nvPr/>
        </p:nvSpPr>
        <p:spPr bwMode="auto">
          <a:xfrm>
            <a:off x="6566519" y="3359175"/>
            <a:ext cx="2424113" cy="868362"/>
          </a:xfrm>
          <a:prstGeom prst="octagon">
            <a:avLst>
              <a:gd name="adj" fmla="val 29282"/>
            </a:avLst>
          </a:prstGeom>
          <a:solidFill>
            <a:schemeClr val="accent6">
              <a:lumMod val="40000"/>
              <a:lumOff val="60000"/>
            </a:schemeClr>
          </a:solidFill>
          <a:ln w="25400">
            <a:solidFill>
              <a:srgbClr val="0088CC"/>
            </a:solidFill>
            <a:miter lim="800000"/>
            <a:headEnd/>
            <a:tailEnd/>
          </a:ln>
          <a:effectLst>
            <a:prstShdw prst="shdw17" dist="17961" dir="2700000">
              <a:srgbClr val="00527A"/>
            </a:prstShdw>
          </a:effectLst>
        </p:spPr>
        <p:txBody>
          <a:bodyPr wrap="none"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defRPr/>
            </a:pPr>
            <a:r>
              <a:rPr lang="zh-CN" altLang="en-US" sz="1600">
                <a:solidFill>
                  <a:schemeClr val="tx2"/>
                </a:solidFill>
              </a:rPr>
              <a:t>根据员工数量进行分摊</a:t>
            </a:r>
          </a:p>
        </p:txBody>
      </p:sp>
      <p:sp>
        <p:nvSpPr>
          <p:cNvPr id="7" name="Rectangle 134">
            <a:extLst>
              <a:ext uri="{FF2B5EF4-FFF2-40B4-BE49-F238E27FC236}">
                <a16:creationId xmlns:a16="http://schemas.microsoft.com/office/drawing/2014/main" id="{C2F2186D-6153-4EF0-8CCE-8A03E24DB2F5}"/>
              </a:ext>
            </a:extLst>
          </p:cNvPr>
          <p:cNvSpPr>
            <a:spLocks noChangeAspect="1" noChangeArrowheads="1"/>
          </p:cNvSpPr>
          <p:nvPr/>
        </p:nvSpPr>
        <p:spPr bwMode="auto">
          <a:xfrm>
            <a:off x="8058769" y="1425600"/>
            <a:ext cx="2946400" cy="1758950"/>
          </a:xfrm>
          <a:prstGeom prst="rect">
            <a:avLst/>
          </a:prstGeom>
          <a:solidFill>
            <a:srgbClr val="A2C1FE"/>
          </a:solidFill>
          <a:ln>
            <a:noFill/>
          </a:ln>
          <a:effectLst>
            <a:prstShdw prst="shdw17" dist="17961" dir="2700000">
              <a:srgbClr val="617498"/>
            </a:prstShdw>
          </a:effectLst>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8" name="Rectangle 135">
            <a:extLst>
              <a:ext uri="{FF2B5EF4-FFF2-40B4-BE49-F238E27FC236}">
                <a16:creationId xmlns:a16="http://schemas.microsoft.com/office/drawing/2014/main" id="{97D1F6CD-E9B2-4D45-B2B0-22FCD6AC1DA3}"/>
              </a:ext>
            </a:extLst>
          </p:cNvPr>
          <p:cNvSpPr>
            <a:spLocks noChangeAspect="1" noChangeArrowheads="1"/>
          </p:cNvSpPr>
          <p:nvPr/>
        </p:nvSpPr>
        <p:spPr bwMode="auto">
          <a:xfrm>
            <a:off x="4575794" y="4430737"/>
            <a:ext cx="1752600" cy="1049338"/>
          </a:xfrm>
          <a:prstGeom prst="rect">
            <a:avLst/>
          </a:prstGeom>
          <a:solidFill>
            <a:srgbClr val="C6DEF3"/>
          </a:solidFill>
          <a:ln w="12700">
            <a:solidFill>
              <a:srgbClr val="C6DEF3"/>
            </a:solidFill>
            <a:miter lim="800000"/>
            <a:headEnd/>
            <a:tailEnd/>
          </a:ln>
          <a:effectLst>
            <a:prstShdw prst="shdw17" dist="17961" dir="2700000">
              <a:srgbClr val="778592"/>
            </a:prst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9" name="Rectangle 136">
            <a:extLst>
              <a:ext uri="{FF2B5EF4-FFF2-40B4-BE49-F238E27FC236}">
                <a16:creationId xmlns:a16="http://schemas.microsoft.com/office/drawing/2014/main" id="{A3203884-A660-4455-AAE0-1E05C706107E}"/>
              </a:ext>
            </a:extLst>
          </p:cNvPr>
          <p:cNvSpPr>
            <a:spLocks noChangeAspect="1" noChangeArrowheads="1"/>
          </p:cNvSpPr>
          <p:nvPr/>
        </p:nvSpPr>
        <p:spPr bwMode="auto">
          <a:xfrm>
            <a:off x="4656757" y="5008587"/>
            <a:ext cx="1643062" cy="365125"/>
          </a:xfrm>
          <a:prstGeom prst="rect">
            <a:avLst/>
          </a:prstGeom>
          <a:solidFill>
            <a:srgbClr val="A2C1FE"/>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en-US" altLang="zh-CN" sz="1600" dirty="0">
                <a:solidFill>
                  <a:schemeClr val="tx2"/>
                </a:solidFill>
                <a:latin typeface="Arial" panose="020B0604020202020204" pitchFamily="34" charset="0"/>
              </a:rPr>
              <a:t>852000+3,000</a:t>
            </a:r>
          </a:p>
        </p:txBody>
      </p:sp>
      <p:sp>
        <p:nvSpPr>
          <p:cNvPr id="10" name="Freeform 137">
            <a:extLst>
              <a:ext uri="{FF2B5EF4-FFF2-40B4-BE49-F238E27FC236}">
                <a16:creationId xmlns:a16="http://schemas.microsoft.com/office/drawing/2014/main" id="{D566F54A-6EA1-48DA-BAD4-4E2BACA57399}"/>
              </a:ext>
            </a:extLst>
          </p:cNvPr>
          <p:cNvSpPr>
            <a:spLocks noChangeAspect="1"/>
          </p:cNvSpPr>
          <p:nvPr/>
        </p:nvSpPr>
        <p:spPr bwMode="auto">
          <a:xfrm>
            <a:off x="4671044" y="1736750"/>
            <a:ext cx="2024063" cy="798512"/>
          </a:xfrm>
          <a:custGeom>
            <a:avLst/>
            <a:gdLst>
              <a:gd name="T0" fmla="*/ 0 w 1647"/>
              <a:gd name="T1" fmla="*/ 0 h 650"/>
              <a:gd name="T2" fmla="*/ 0 w 1647"/>
              <a:gd name="T3" fmla="*/ 2147483646 h 650"/>
              <a:gd name="T4" fmla="*/ 2147483646 w 1647"/>
              <a:gd name="T5" fmla="*/ 2147483646 h 650"/>
              <a:gd name="T6" fmla="*/ 2147483646 w 1647"/>
              <a:gd name="T7" fmla="*/ 2147483646 h 650"/>
              <a:gd name="T8" fmla="*/ 2147483646 w 1647"/>
              <a:gd name="T9" fmla="*/ 2147483646 h 650"/>
              <a:gd name="T10" fmla="*/ 2147483646 w 1647"/>
              <a:gd name="T11" fmla="*/ 2147483646 h 650"/>
              <a:gd name="T12" fmla="*/ 2147483646 w 1647"/>
              <a:gd name="T13" fmla="*/ 2147483646 h 650"/>
              <a:gd name="T14" fmla="*/ 2147483646 w 1647"/>
              <a:gd name="T15" fmla="*/ 2147483646 h 650"/>
              <a:gd name="T16" fmla="*/ 2147483646 w 1647"/>
              <a:gd name="T17" fmla="*/ 2147483646 h 650"/>
              <a:gd name="T18" fmla="*/ 2147483646 w 1647"/>
              <a:gd name="T19" fmla="*/ 2147483646 h 650"/>
              <a:gd name="T20" fmla="*/ 2147483646 w 1647"/>
              <a:gd name="T21" fmla="*/ 2147483646 h 650"/>
              <a:gd name="T22" fmla="*/ 2147483646 w 1647"/>
              <a:gd name="T23" fmla="*/ 2147483646 h 650"/>
              <a:gd name="T24" fmla="*/ 2147483646 w 1647"/>
              <a:gd name="T25" fmla="*/ 2147483646 h 650"/>
              <a:gd name="T26" fmla="*/ 2147483646 w 1647"/>
              <a:gd name="T27" fmla="*/ 2147483646 h 650"/>
              <a:gd name="T28" fmla="*/ 2147483646 w 1647"/>
              <a:gd name="T29" fmla="*/ 2147483646 h 650"/>
              <a:gd name="T30" fmla="*/ 2147483646 w 1647"/>
              <a:gd name="T31" fmla="*/ 2147483646 h 650"/>
              <a:gd name="T32" fmla="*/ 2147483646 w 1647"/>
              <a:gd name="T33" fmla="*/ 2147483646 h 650"/>
              <a:gd name="T34" fmla="*/ 2147483646 w 1647"/>
              <a:gd name="T35" fmla="*/ 2147483646 h 650"/>
              <a:gd name="T36" fmla="*/ 2147483646 w 1647"/>
              <a:gd name="T37" fmla="*/ 2147483646 h 650"/>
              <a:gd name="T38" fmla="*/ 2147483646 w 1647"/>
              <a:gd name="T39" fmla="*/ 2147483646 h 650"/>
              <a:gd name="T40" fmla="*/ 2147483646 w 1647"/>
              <a:gd name="T41" fmla="*/ 2147483646 h 650"/>
              <a:gd name="T42" fmla="*/ 2147483646 w 1647"/>
              <a:gd name="T43" fmla="*/ 2147483646 h 650"/>
              <a:gd name="T44" fmla="*/ 2147483646 w 1647"/>
              <a:gd name="T45" fmla="*/ 2147483646 h 650"/>
              <a:gd name="T46" fmla="*/ 2147483646 w 1647"/>
              <a:gd name="T47" fmla="*/ 2147483646 h 650"/>
              <a:gd name="T48" fmla="*/ 2147483646 w 1647"/>
              <a:gd name="T49" fmla="*/ 2147483646 h 650"/>
              <a:gd name="T50" fmla="*/ 2147483646 w 1647"/>
              <a:gd name="T51" fmla="*/ 2147483646 h 650"/>
              <a:gd name="T52" fmla="*/ 2147483646 w 1647"/>
              <a:gd name="T53" fmla="*/ 2147483646 h 650"/>
              <a:gd name="T54" fmla="*/ 2147483646 w 1647"/>
              <a:gd name="T55" fmla="*/ 2147483646 h 650"/>
              <a:gd name="T56" fmla="*/ 2147483646 w 1647"/>
              <a:gd name="T57" fmla="*/ 2147483646 h 650"/>
              <a:gd name="T58" fmla="*/ 2147483646 w 1647"/>
              <a:gd name="T59" fmla="*/ 2147483646 h 650"/>
              <a:gd name="T60" fmla="*/ 2147483646 w 1647"/>
              <a:gd name="T61" fmla="*/ 2147483646 h 650"/>
              <a:gd name="T62" fmla="*/ 2147483646 w 1647"/>
              <a:gd name="T63" fmla="*/ 2147483646 h 650"/>
              <a:gd name="T64" fmla="*/ 2147483646 w 1647"/>
              <a:gd name="T65" fmla="*/ 2147483646 h 650"/>
              <a:gd name="T66" fmla="*/ 2147483646 w 1647"/>
              <a:gd name="T67" fmla="*/ 2147483646 h 650"/>
              <a:gd name="T68" fmla="*/ 2147483646 w 1647"/>
              <a:gd name="T69" fmla="*/ 2147483646 h 650"/>
              <a:gd name="T70" fmla="*/ 2147483646 w 1647"/>
              <a:gd name="T71" fmla="*/ 0 h 650"/>
              <a:gd name="T72" fmla="*/ 0 w 1647"/>
              <a:gd name="T73" fmla="*/ 0 h 6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647" h="650">
                <a:moveTo>
                  <a:pt x="0" y="0"/>
                </a:moveTo>
                <a:lnTo>
                  <a:pt x="0" y="569"/>
                </a:lnTo>
                <a:lnTo>
                  <a:pt x="36" y="557"/>
                </a:lnTo>
                <a:lnTo>
                  <a:pt x="73" y="546"/>
                </a:lnTo>
                <a:lnTo>
                  <a:pt x="109" y="537"/>
                </a:lnTo>
                <a:lnTo>
                  <a:pt x="146" y="530"/>
                </a:lnTo>
                <a:lnTo>
                  <a:pt x="185" y="524"/>
                </a:lnTo>
                <a:lnTo>
                  <a:pt x="227" y="521"/>
                </a:lnTo>
                <a:lnTo>
                  <a:pt x="266" y="517"/>
                </a:lnTo>
                <a:lnTo>
                  <a:pt x="307" y="516"/>
                </a:lnTo>
                <a:lnTo>
                  <a:pt x="346" y="516"/>
                </a:lnTo>
                <a:lnTo>
                  <a:pt x="391" y="517"/>
                </a:lnTo>
                <a:lnTo>
                  <a:pt x="432" y="518"/>
                </a:lnTo>
                <a:lnTo>
                  <a:pt x="474" y="521"/>
                </a:lnTo>
                <a:lnTo>
                  <a:pt x="518" y="525"/>
                </a:lnTo>
                <a:lnTo>
                  <a:pt x="560" y="529"/>
                </a:lnTo>
                <a:lnTo>
                  <a:pt x="604" y="533"/>
                </a:lnTo>
                <a:lnTo>
                  <a:pt x="649" y="538"/>
                </a:lnTo>
                <a:lnTo>
                  <a:pt x="984" y="621"/>
                </a:lnTo>
                <a:lnTo>
                  <a:pt x="1024" y="628"/>
                </a:lnTo>
                <a:lnTo>
                  <a:pt x="1063" y="634"/>
                </a:lnTo>
                <a:lnTo>
                  <a:pt x="1104" y="640"/>
                </a:lnTo>
                <a:lnTo>
                  <a:pt x="1149" y="644"/>
                </a:lnTo>
                <a:lnTo>
                  <a:pt x="1193" y="648"/>
                </a:lnTo>
                <a:lnTo>
                  <a:pt x="1237" y="649"/>
                </a:lnTo>
                <a:lnTo>
                  <a:pt x="1281" y="649"/>
                </a:lnTo>
                <a:lnTo>
                  <a:pt x="1328" y="649"/>
                </a:lnTo>
                <a:lnTo>
                  <a:pt x="1370" y="648"/>
                </a:lnTo>
                <a:lnTo>
                  <a:pt x="1417" y="644"/>
                </a:lnTo>
                <a:lnTo>
                  <a:pt x="1458" y="638"/>
                </a:lnTo>
                <a:lnTo>
                  <a:pt x="1500" y="633"/>
                </a:lnTo>
                <a:lnTo>
                  <a:pt x="1539" y="625"/>
                </a:lnTo>
                <a:lnTo>
                  <a:pt x="1578" y="614"/>
                </a:lnTo>
                <a:lnTo>
                  <a:pt x="1612" y="602"/>
                </a:lnTo>
                <a:lnTo>
                  <a:pt x="1646" y="589"/>
                </a:lnTo>
                <a:lnTo>
                  <a:pt x="1646" y="0"/>
                </a:lnTo>
                <a:lnTo>
                  <a:pt x="0" y="0"/>
                </a:lnTo>
              </a:path>
            </a:pathLst>
          </a:custGeom>
          <a:solidFill>
            <a:srgbClr val="FFFFFF"/>
          </a:solidFill>
          <a:ln w="12700" cap="rnd" cmpd="sng">
            <a:solidFill>
              <a:schemeClr val="tx1">
                <a:lumMod val="50000"/>
                <a:lumOff val="50000"/>
              </a:schemeClr>
            </a:solidFill>
            <a:prstDash val="solid"/>
            <a:round/>
            <a:headEnd type="none" w="med" len="med"/>
            <a:tailEnd type="none" w="med" len="med"/>
          </a:ln>
          <a:effectLst>
            <a:outerShdw dist="53882" dir="2700000" algn="ctr" rotWithShape="0">
              <a:schemeClr val="tx1">
                <a:lumMod val="50000"/>
                <a:lumOff val="50000"/>
              </a:schemeClr>
            </a:outerShdw>
          </a:effectLst>
        </p:spPr>
        <p:txBody>
          <a:bodyPr/>
          <a:lstStyle/>
          <a:p>
            <a:endParaRPr lang="zh-CN" altLang="en-US"/>
          </a:p>
        </p:txBody>
      </p:sp>
      <p:sp>
        <p:nvSpPr>
          <p:cNvPr id="11" name="Rectangle 138">
            <a:extLst>
              <a:ext uri="{FF2B5EF4-FFF2-40B4-BE49-F238E27FC236}">
                <a16:creationId xmlns:a16="http://schemas.microsoft.com/office/drawing/2014/main" id="{BB045EE1-25A9-405A-8767-4A3169481E57}"/>
              </a:ext>
            </a:extLst>
          </p:cNvPr>
          <p:cNvSpPr>
            <a:spLocks noChangeAspect="1" noChangeArrowheads="1"/>
          </p:cNvSpPr>
          <p:nvPr/>
        </p:nvSpPr>
        <p:spPr bwMode="auto">
          <a:xfrm>
            <a:off x="4732957" y="1797075"/>
            <a:ext cx="1503362"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US" altLang="zh-CN" sz="1600">
                <a:latin typeface="Arial" panose="020B0604020202020204" pitchFamily="34" charset="0"/>
              </a:rPr>
              <a:t>66420000</a:t>
            </a:r>
            <a:r>
              <a:rPr lang="zh-CN" altLang="en-US" sz="1600">
                <a:latin typeface="Arial" panose="020B0604020202020204" pitchFamily="34" charset="0"/>
              </a:rPr>
              <a:t>燃料</a:t>
            </a:r>
            <a:br>
              <a:rPr lang="zh-CN" altLang="en-US" sz="1600">
                <a:latin typeface="Arial" panose="020B0604020202020204" pitchFamily="34" charset="0"/>
              </a:rPr>
            </a:br>
            <a:endParaRPr lang="zh-CN" altLang="en-US" sz="1600">
              <a:latin typeface="Arial" panose="020B0604020202020204" pitchFamily="34" charset="0"/>
            </a:endParaRPr>
          </a:p>
        </p:txBody>
      </p:sp>
      <p:sp>
        <p:nvSpPr>
          <p:cNvPr id="12" name="Freeform 139">
            <a:extLst>
              <a:ext uri="{FF2B5EF4-FFF2-40B4-BE49-F238E27FC236}">
                <a16:creationId xmlns:a16="http://schemas.microsoft.com/office/drawing/2014/main" id="{6BB4C648-BB16-4B67-9AF7-A0A050BE7383}"/>
              </a:ext>
            </a:extLst>
          </p:cNvPr>
          <p:cNvSpPr>
            <a:spLocks noChangeAspect="1"/>
          </p:cNvSpPr>
          <p:nvPr/>
        </p:nvSpPr>
        <p:spPr bwMode="auto">
          <a:xfrm>
            <a:off x="4450382" y="2344762"/>
            <a:ext cx="2024062" cy="577850"/>
          </a:xfrm>
          <a:custGeom>
            <a:avLst/>
            <a:gdLst>
              <a:gd name="T0" fmla="*/ 0 w 1647"/>
              <a:gd name="T1" fmla="*/ 0 h 470"/>
              <a:gd name="T2" fmla="*/ 0 w 1647"/>
              <a:gd name="T3" fmla="*/ 2147483646 h 470"/>
              <a:gd name="T4" fmla="*/ 2147483646 w 1647"/>
              <a:gd name="T5" fmla="*/ 2147483646 h 470"/>
              <a:gd name="T6" fmla="*/ 2147483646 w 1647"/>
              <a:gd name="T7" fmla="*/ 2147483646 h 470"/>
              <a:gd name="T8" fmla="*/ 2147483646 w 1647"/>
              <a:gd name="T9" fmla="*/ 2147483646 h 470"/>
              <a:gd name="T10" fmla="*/ 2147483646 w 1647"/>
              <a:gd name="T11" fmla="*/ 2147483646 h 470"/>
              <a:gd name="T12" fmla="*/ 2147483646 w 1647"/>
              <a:gd name="T13" fmla="*/ 2147483646 h 470"/>
              <a:gd name="T14" fmla="*/ 2147483646 w 1647"/>
              <a:gd name="T15" fmla="*/ 2147483646 h 470"/>
              <a:gd name="T16" fmla="*/ 2147483646 w 1647"/>
              <a:gd name="T17" fmla="*/ 2147483646 h 470"/>
              <a:gd name="T18" fmla="*/ 2147483646 w 1647"/>
              <a:gd name="T19" fmla="*/ 2147483646 h 470"/>
              <a:gd name="T20" fmla="*/ 2147483646 w 1647"/>
              <a:gd name="T21" fmla="*/ 2147483646 h 470"/>
              <a:gd name="T22" fmla="*/ 2147483646 w 1647"/>
              <a:gd name="T23" fmla="*/ 2147483646 h 470"/>
              <a:gd name="T24" fmla="*/ 2147483646 w 1647"/>
              <a:gd name="T25" fmla="*/ 2147483646 h 470"/>
              <a:gd name="T26" fmla="*/ 2147483646 w 1647"/>
              <a:gd name="T27" fmla="*/ 2147483646 h 470"/>
              <a:gd name="T28" fmla="*/ 2147483646 w 1647"/>
              <a:gd name="T29" fmla="*/ 2147483646 h 470"/>
              <a:gd name="T30" fmla="*/ 2147483646 w 1647"/>
              <a:gd name="T31" fmla="*/ 2147483646 h 470"/>
              <a:gd name="T32" fmla="*/ 2147483646 w 1647"/>
              <a:gd name="T33" fmla="*/ 2147483646 h 470"/>
              <a:gd name="T34" fmla="*/ 2147483646 w 1647"/>
              <a:gd name="T35" fmla="*/ 2147483646 h 470"/>
              <a:gd name="T36" fmla="*/ 2147483646 w 1647"/>
              <a:gd name="T37" fmla="*/ 2147483646 h 470"/>
              <a:gd name="T38" fmla="*/ 2147483646 w 1647"/>
              <a:gd name="T39" fmla="*/ 2147483646 h 470"/>
              <a:gd name="T40" fmla="*/ 2147483646 w 1647"/>
              <a:gd name="T41" fmla="*/ 2147483646 h 470"/>
              <a:gd name="T42" fmla="*/ 2147483646 w 1647"/>
              <a:gd name="T43" fmla="*/ 2147483646 h 470"/>
              <a:gd name="T44" fmla="*/ 2147483646 w 1647"/>
              <a:gd name="T45" fmla="*/ 2147483646 h 470"/>
              <a:gd name="T46" fmla="*/ 2147483646 w 1647"/>
              <a:gd name="T47" fmla="*/ 2147483646 h 470"/>
              <a:gd name="T48" fmla="*/ 2147483646 w 1647"/>
              <a:gd name="T49" fmla="*/ 2147483646 h 470"/>
              <a:gd name="T50" fmla="*/ 2147483646 w 1647"/>
              <a:gd name="T51" fmla="*/ 2147483646 h 470"/>
              <a:gd name="T52" fmla="*/ 2147483646 w 1647"/>
              <a:gd name="T53" fmla="*/ 2147483646 h 470"/>
              <a:gd name="T54" fmla="*/ 2147483646 w 1647"/>
              <a:gd name="T55" fmla="*/ 2147483646 h 470"/>
              <a:gd name="T56" fmla="*/ 2147483646 w 1647"/>
              <a:gd name="T57" fmla="*/ 2147483646 h 470"/>
              <a:gd name="T58" fmla="*/ 2147483646 w 1647"/>
              <a:gd name="T59" fmla="*/ 2147483646 h 470"/>
              <a:gd name="T60" fmla="*/ 2147483646 w 1647"/>
              <a:gd name="T61" fmla="*/ 2147483646 h 470"/>
              <a:gd name="T62" fmla="*/ 2147483646 w 1647"/>
              <a:gd name="T63" fmla="*/ 2147483646 h 470"/>
              <a:gd name="T64" fmla="*/ 2147483646 w 1647"/>
              <a:gd name="T65" fmla="*/ 2147483646 h 470"/>
              <a:gd name="T66" fmla="*/ 2147483646 w 1647"/>
              <a:gd name="T67" fmla="*/ 2147483646 h 470"/>
              <a:gd name="T68" fmla="*/ 2147483646 w 1647"/>
              <a:gd name="T69" fmla="*/ 2147483646 h 470"/>
              <a:gd name="T70" fmla="*/ 2147483646 w 1647"/>
              <a:gd name="T71" fmla="*/ 0 h 470"/>
              <a:gd name="T72" fmla="*/ 0 w 1647"/>
              <a:gd name="T73" fmla="*/ 0 h 47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647" h="470">
                <a:moveTo>
                  <a:pt x="0" y="0"/>
                </a:moveTo>
                <a:lnTo>
                  <a:pt x="0" y="411"/>
                </a:lnTo>
                <a:lnTo>
                  <a:pt x="36" y="403"/>
                </a:lnTo>
                <a:lnTo>
                  <a:pt x="73" y="395"/>
                </a:lnTo>
                <a:lnTo>
                  <a:pt x="109" y="388"/>
                </a:lnTo>
                <a:lnTo>
                  <a:pt x="146" y="383"/>
                </a:lnTo>
                <a:lnTo>
                  <a:pt x="185" y="378"/>
                </a:lnTo>
                <a:lnTo>
                  <a:pt x="227" y="377"/>
                </a:lnTo>
                <a:lnTo>
                  <a:pt x="266" y="374"/>
                </a:lnTo>
                <a:lnTo>
                  <a:pt x="307" y="373"/>
                </a:lnTo>
                <a:lnTo>
                  <a:pt x="346" y="373"/>
                </a:lnTo>
                <a:lnTo>
                  <a:pt x="391" y="374"/>
                </a:lnTo>
                <a:lnTo>
                  <a:pt x="432" y="375"/>
                </a:lnTo>
                <a:lnTo>
                  <a:pt x="474" y="377"/>
                </a:lnTo>
                <a:lnTo>
                  <a:pt x="518" y="379"/>
                </a:lnTo>
                <a:lnTo>
                  <a:pt x="560" y="382"/>
                </a:lnTo>
                <a:lnTo>
                  <a:pt x="604" y="385"/>
                </a:lnTo>
                <a:lnTo>
                  <a:pt x="649" y="389"/>
                </a:lnTo>
                <a:lnTo>
                  <a:pt x="984" y="449"/>
                </a:lnTo>
                <a:lnTo>
                  <a:pt x="1024" y="454"/>
                </a:lnTo>
                <a:lnTo>
                  <a:pt x="1063" y="458"/>
                </a:lnTo>
                <a:lnTo>
                  <a:pt x="1104" y="462"/>
                </a:lnTo>
                <a:lnTo>
                  <a:pt x="1149" y="465"/>
                </a:lnTo>
                <a:lnTo>
                  <a:pt x="1193" y="468"/>
                </a:lnTo>
                <a:lnTo>
                  <a:pt x="1237" y="469"/>
                </a:lnTo>
                <a:lnTo>
                  <a:pt x="1281" y="469"/>
                </a:lnTo>
                <a:lnTo>
                  <a:pt x="1328" y="469"/>
                </a:lnTo>
                <a:lnTo>
                  <a:pt x="1370" y="468"/>
                </a:lnTo>
                <a:lnTo>
                  <a:pt x="1417" y="465"/>
                </a:lnTo>
                <a:lnTo>
                  <a:pt x="1458" y="461"/>
                </a:lnTo>
                <a:lnTo>
                  <a:pt x="1500" y="457"/>
                </a:lnTo>
                <a:lnTo>
                  <a:pt x="1539" y="452"/>
                </a:lnTo>
                <a:lnTo>
                  <a:pt x="1578" y="444"/>
                </a:lnTo>
                <a:lnTo>
                  <a:pt x="1612" y="435"/>
                </a:lnTo>
                <a:lnTo>
                  <a:pt x="1646" y="426"/>
                </a:lnTo>
                <a:lnTo>
                  <a:pt x="1646" y="0"/>
                </a:lnTo>
                <a:lnTo>
                  <a:pt x="0" y="0"/>
                </a:lnTo>
              </a:path>
            </a:pathLst>
          </a:custGeom>
          <a:solidFill>
            <a:srgbClr val="FFFFFF"/>
          </a:solidFill>
          <a:ln w="12700" cap="rnd" cmpd="sng">
            <a:solidFill>
              <a:schemeClr val="tx1">
                <a:lumMod val="50000"/>
                <a:lumOff val="50000"/>
              </a:schemeClr>
            </a:solidFill>
            <a:prstDash val="solid"/>
            <a:round/>
            <a:headEnd type="none" w="med" len="med"/>
            <a:tailEnd type="none" w="med" len="med"/>
          </a:ln>
          <a:effectLst>
            <a:outerShdw dist="53882" dir="2700000" algn="ctr" rotWithShape="0">
              <a:schemeClr val="tx1">
                <a:lumMod val="50000"/>
                <a:lumOff val="50000"/>
              </a:schemeClr>
            </a:outerShdw>
          </a:effectLst>
        </p:spPr>
        <p:txBody>
          <a:bodyPr/>
          <a:lstStyle/>
          <a:p>
            <a:endParaRPr lang="zh-CN" altLang="en-US"/>
          </a:p>
        </p:txBody>
      </p:sp>
      <p:sp>
        <p:nvSpPr>
          <p:cNvPr id="13" name="Rectangle 140">
            <a:extLst>
              <a:ext uri="{FF2B5EF4-FFF2-40B4-BE49-F238E27FC236}">
                <a16:creationId xmlns:a16="http://schemas.microsoft.com/office/drawing/2014/main" id="{4EE78904-DD81-4913-93AC-C41591975590}"/>
              </a:ext>
            </a:extLst>
          </p:cNvPr>
          <p:cNvSpPr>
            <a:spLocks noChangeAspect="1" noChangeArrowheads="1"/>
          </p:cNvSpPr>
          <p:nvPr/>
        </p:nvSpPr>
        <p:spPr bwMode="auto">
          <a:xfrm>
            <a:off x="4548807" y="2424137"/>
            <a:ext cx="15033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US" altLang="zh-CN" sz="1600">
                <a:latin typeface="Arial" panose="020B0604020202020204" pitchFamily="34" charset="0"/>
              </a:rPr>
              <a:t>66416000</a:t>
            </a:r>
            <a:r>
              <a:rPr lang="zh-CN" altLang="en-US" sz="1600">
                <a:latin typeface="Arial" panose="020B0604020202020204" pitchFamily="34" charset="0"/>
              </a:rPr>
              <a:t>水费</a:t>
            </a:r>
          </a:p>
        </p:txBody>
      </p:sp>
      <p:sp>
        <p:nvSpPr>
          <p:cNvPr id="14" name="Freeform 141">
            <a:extLst>
              <a:ext uri="{FF2B5EF4-FFF2-40B4-BE49-F238E27FC236}">
                <a16:creationId xmlns:a16="http://schemas.microsoft.com/office/drawing/2014/main" id="{862B9E7F-674D-435B-BAC3-7A7BBFFBB3E2}"/>
              </a:ext>
            </a:extLst>
          </p:cNvPr>
          <p:cNvSpPr>
            <a:spLocks noChangeAspect="1"/>
          </p:cNvSpPr>
          <p:nvPr/>
        </p:nvSpPr>
        <p:spPr bwMode="auto">
          <a:xfrm>
            <a:off x="4275757" y="2778150"/>
            <a:ext cx="2024062" cy="577850"/>
          </a:xfrm>
          <a:custGeom>
            <a:avLst/>
            <a:gdLst>
              <a:gd name="T0" fmla="*/ 0 w 1647"/>
              <a:gd name="T1" fmla="*/ 0 h 470"/>
              <a:gd name="T2" fmla="*/ 0 w 1647"/>
              <a:gd name="T3" fmla="*/ 2147483646 h 470"/>
              <a:gd name="T4" fmla="*/ 2147483646 w 1647"/>
              <a:gd name="T5" fmla="*/ 2147483646 h 470"/>
              <a:gd name="T6" fmla="*/ 2147483646 w 1647"/>
              <a:gd name="T7" fmla="*/ 2147483646 h 470"/>
              <a:gd name="T8" fmla="*/ 2147483646 w 1647"/>
              <a:gd name="T9" fmla="*/ 2147483646 h 470"/>
              <a:gd name="T10" fmla="*/ 2147483646 w 1647"/>
              <a:gd name="T11" fmla="*/ 2147483646 h 470"/>
              <a:gd name="T12" fmla="*/ 2147483646 w 1647"/>
              <a:gd name="T13" fmla="*/ 2147483646 h 470"/>
              <a:gd name="T14" fmla="*/ 2147483646 w 1647"/>
              <a:gd name="T15" fmla="*/ 2147483646 h 470"/>
              <a:gd name="T16" fmla="*/ 2147483646 w 1647"/>
              <a:gd name="T17" fmla="*/ 2147483646 h 470"/>
              <a:gd name="T18" fmla="*/ 2147483646 w 1647"/>
              <a:gd name="T19" fmla="*/ 2147483646 h 470"/>
              <a:gd name="T20" fmla="*/ 2147483646 w 1647"/>
              <a:gd name="T21" fmla="*/ 2147483646 h 470"/>
              <a:gd name="T22" fmla="*/ 2147483646 w 1647"/>
              <a:gd name="T23" fmla="*/ 2147483646 h 470"/>
              <a:gd name="T24" fmla="*/ 2147483646 w 1647"/>
              <a:gd name="T25" fmla="*/ 2147483646 h 470"/>
              <a:gd name="T26" fmla="*/ 2147483646 w 1647"/>
              <a:gd name="T27" fmla="*/ 2147483646 h 470"/>
              <a:gd name="T28" fmla="*/ 2147483646 w 1647"/>
              <a:gd name="T29" fmla="*/ 2147483646 h 470"/>
              <a:gd name="T30" fmla="*/ 2147483646 w 1647"/>
              <a:gd name="T31" fmla="*/ 2147483646 h 470"/>
              <a:gd name="T32" fmla="*/ 2147483646 w 1647"/>
              <a:gd name="T33" fmla="*/ 2147483646 h 470"/>
              <a:gd name="T34" fmla="*/ 2147483646 w 1647"/>
              <a:gd name="T35" fmla="*/ 2147483646 h 470"/>
              <a:gd name="T36" fmla="*/ 2147483646 w 1647"/>
              <a:gd name="T37" fmla="*/ 2147483646 h 470"/>
              <a:gd name="T38" fmla="*/ 2147483646 w 1647"/>
              <a:gd name="T39" fmla="*/ 2147483646 h 470"/>
              <a:gd name="T40" fmla="*/ 2147483646 w 1647"/>
              <a:gd name="T41" fmla="*/ 2147483646 h 470"/>
              <a:gd name="T42" fmla="*/ 2147483646 w 1647"/>
              <a:gd name="T43" fmla="*/ 2147483646 h 470"/>
              <a:gd name="T44" fmla="*/ 2147483646 w 1647"/>
              <a:gd name="T45" fmla="*/ 2147483646 h 470"/>
              <a:gd name="T46" fmla="*/ 2147483646 w 1647"/>
              <a:gd name="T47" fmla="*/ 2147483646 h 470"/>
              <a:gd name="T48" fmla="*/ 2147483646 w 1647"/>
              <a:gd name="T49" fmla="*/ 2147483646 h 470"/>
              <a:gd name="T50" fmla="*/ 2147483646 w 1647"/>
              <a:gd name="T51" fmla="*/ 2147483646 h 470"/>
              <a:gd name="T52" fmla="*/ 2147483646 w 1647"/>
              <a:gd name="T53" fmla="*/ 2147483646 h 470"/>
              <a:gd name="T54" fmla="*/ 2147483646 w 1647"/>
              <a:gd name="T55" fmla="*/ 2147483646 h 470"/>
              <a:gd name="T56" fmla="*/ 2147483646 w 1647"/>
              <a:gd name="T57" fmla="*/ 2147483646 h 470"/>
              <a:gd name="T58" fmla="*/ 2147483646 w 1647"/>
              <a:gd name="T59" fmla="*/ 2147483646 h 470"/>
              <a:gd name="T60" fmla="*/ 2147483646 w 1647"/>
              <a:gd name="T61" fmla="*/ 2147483646 h 470"/>
              <a:gd name="T62" fmla="*/ 2147483646 w 1647"/>
              <a:gd name="T63" fmla="*/ 2147483646 h 470"/>
              <a:gd name="T64" fmla="*/ 2147483646 w 1647"/>
              <a:gd name="T65" fmla="*/ 2147483646 h 470"/>
              <a:gd name="T66" fmla="*/ 2147483646 w 1647"/>
              <a:gd name="T67" fmla="*/ 2147483646 h 470"/>
              <a:gd name="T68" fmla="*/ 2147483646 w 1647"/>
              <a:gd name="T69" fmla="*/ 2147483646 h 470"/>
              <a:gd name="T70" fmla="*/ 2147483646 w 1647"/>
              <a:gd name="T71" fmla="*/ 0 h 470"/>
              <a:gd name="T72" fmla="*/ 0 w 1647"/>
              <a:gd name="T73" fmla="*/ 0 h 47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647" h="470">
                <a:moveTo>
                  <a:pt x="0" y="0"/>
                </a:moveTo>
                <a:lnTo>
                  <a:pt x="0" y="411"/>
                </a:lnTo>
                <a:lnTo>
                  <a:pt x="36" y="403"/>
                </a:lnTo>
                <a:lnTo>
                  <a:pt x="73" y="395"/>
                </a:lnTo>
                <a:lnTo>
                  <a:pt x="109" y="388"/>
                </a:lnTo>
                <a:lnTo>
                  <a:pt x="146" y="383"/>
                </a:lnTo>
                <a:lnTo>
                  <a:pt x="185" y="378"/>
                </a:lnTo>
                <a:lnTo>
                  <a:pt x="227" y="377"/>
                </a:lnTo>
                <a:lnTo>
                  <a:pt x="266" y="374"/>
                </a:lnTo>
                <a:lnTo>
                  <a:pt x="307" y="373"/>
                </a:lnTo>
                <a:lnTo>
                  <a:pt x="346" y="373"/>
                </a:lnTo>
                <a:lnTo>
                  <a:pt x="391" y="374"/>
                </a:lnTo>
                <a:lnTo>
                  <a:pt x="432" y="375"/>
                </a:lnTo>
                <a:lnTo>
                  <a:pt x="474" y="377"/>
                </a:lnTo>
                <a:lnTo>
                  <a:pt x="518" y="379"/>
                </a:lnTo>
                <a:lnTo>
                  <a:pt x="560" y="382"/>
                </a:lnTo>
                <a:lnTo>
                  <a:pt x="604" y="385"/>
                </a:lnTo>
                <a:lnTo>
                  <a:pt x="649" y="389"/>
                </a:lnTo>
                <a:lnTo>
                  <a:pt x="984" y="449"/>
                </a:lnTo>
                <a:lnTo>
                  <a:pt x="1024" y="454"/>
                </a:lnTo>
                <a:lnTo>
                  <a:pt x="1063" y="458"/>
                </a:lnTo>
                <a:lnTo>
                  <a:pt x="1104" y="462"/>
                </a:lnTo>
                <a:lnTo>
                  <a:pt x="1149" y="465"/>
                </a:lnTo>
                <a:lnTo>
                  <a:pt x="1193" y="468"/>
                </a:lnTo>
                <a:lnTo>
                  <a:pt x="1237" y="469"/>
                </a:lnTo>
                <a:lnTo>
                  <a:pt x="1281" y="469"/>
                </a:lnTo>
                <a:lnTo>
                  <a:pt x="1328" y="469"/>
                </a:lnTo>
                <a:lnTo>
                  <a:pt x="1370" y="468"/>
                </a:lnTo>
                <a:lnTo>
                  <a:pt x="1417" y="465"/>
                </a:lnTo>
                <a:lnTo>
                  <a:pt x="1458" y="461"/>
                </a:lnTo>
                <a:lnTo>
                  <a:pt x="1500" y="457"/>
                </a:lnTo>
                <a:lnTo>
                  <a:pt x="1539" y="452"/>
                </a:lnTo>
                <a:lnTo>
                  <a:pt x="1578" y="444"/>
                </a:lnTo>
                <a:lnTo>
                  <a:pt x="1612" y="435"/>
                </a:lnTo>
                <a:lnTo>
                  <a:pt x="1646" y="426"/>
                </a:lnTo>
                <a:lnTo>
                  <a:pt x="1646" y="0"/>
                </a:lnTo>
                <a:lnTo>
                  <a:pt x="0" y="0"/>
                </a:lnTo>
              </a:path>
            </a:pathLst>
          </a:custGeom>
          <a:solidFill>
            <a:srgbClr val="FFFFFF"/>
          </a:solidFill>
          <a:ln w="12700" cap="rnd" cmpd="sng">
            <a:solidFill>
              <a:schemeClr val="tx1">
                <a:lumMod val="50000"/>
                <a:lumOff val="50000"/>
              </a:schemeClr>
            </a:solidFill>
            <a:prstDash val="solid"/>
            <a:round/>
            <a:headEnd type="none" w="med" len="med"/>
            <a:tailEnd type="none" w="med" len="med"/>
          </a:ln>
          <a:effectLst>
            <a:outerShdw dist="53882" dir="2700000" algn="ctr" rotWithShape="0">
              <a:schemeClr val="tx1">
                <a:lumMod val="50000"/>
                <a:lumOff val="50000"/>
              </a:schemeClr>
            </a:outerShdw>
          </a:effectLst>
        </p:spPr>
        <p:txBody>
          <a:bodyPr/>
          <a:lstStyle/>
          <a:p>
            <a:endParaRPr lang="zh-CN" altLang="en-US"/>
          </a:p>
        </p:txBody>
      </p:sp>
      <p:sp>
        <p:nvSpPr>
          <p:cNvPr id="15" name="Rectangle 142">
            <a:extLst>
              <a:ext uri="{FF2B5EF4-FFF2-40B4-BE49-F238E27FC236}">
                <a16:creationId xmlns:a16="http://schemas.microsoft.com/office/drawing/2014/main" id="{879317F5-6716-4C08-8081-9DD9281D570C}"/>
              </a:ext>
            </a:extLst>
          </p:cNvPr>
          <p:cNvSpPr>
            <a:spLocks noChangeAspect="1" noChangeArrowheads="1"/>
          </p:cNvSpPr>
          <p:nvPr/>
        </p:nvSpPr>
        <p:spPr bwMode="auto">
          <a:xfrm>
            <a:off x="8054007" y="2782912"/>
            <a:ext cx="2617787" cy="2032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6" name="Rectangle 143">
            <a:extLst>
              <a:ext uri="{FF2B5EF4-FFF2-40B4-BE49-F238E27FC236}">
                <a16:creationId xmlns:a16="http://schemas.microsoft.com/office/drawing/2014/main" id="{1677A243-EA23-4E6A-9B0A-276B0DFE4C2D}"/>
              </a:ext>
            </a:extLst>
          </p:cNvPr>
          <p:cNvSpPr>
            <a:spLocks noChangeAspect="1" noChangeArrowheads="1"/>
          </p:cNvSpPr>
          <p:nvPr/>
        </p:nvSpPr>
        <p:spPr bwMode="auto">
          <a:xfrm>
            <a:off x="4263057" y="2865462"/>
            <a:ext cx="15033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US" altLang="zh-CN" sz="1600">
                <a:latin typeface="Arial" panose="020B0604020202020204" pitchFamily="34" charset="0"/>
              </a:rPr>
              <a:t>66613000</a:t>
            </a:r>
            <a:r>
              <a:rPr lang="zh-CN" altLang="en-US" sz="1600">
                <a:latin typeface="Arial" panose="020B0604020202020204" pitchFamily="34" charset="0"/>
              </a:rPr>
              <a:t>电费</a:t>
            </a:r>
          </a:p>
        </p:txBody>
      </p:sp>
      <p:sp>
        <p:nvSpPr>
          <p:cNvPr id="17" name="Rectangle 144">
            <a:extLst>
              <a:ext uri="{FF2B5EF4-FFF2-40B4-BE49-F238E27FC236}">
                <a16:creationId xmlns:a16="http://schemas.microsoft.com/office/drawing/2014/main" id="{D4A4248C-65FE-4BE6-BC5A-9CD96BE608DA}"/>
              </a:ext>
            </a:extLst>
          </p:cNvPr>
          <p:cNvSpPr>
            <a:spLocks noChangeAspect="1" noChangeArrowheads="1"/>
          </p:cNvSpPr>
          <p:nvPr/>
        </p:nvSpPr>
        <p:spPr bwMode="auto">
          <a:xfrm>
            <a:off x="8058769" y="1425600"/>
            <a:ext cx="2509838"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rgbClr val="72BFC5"/>
              </a:buClr>
              <a:buChar char="•"/>
              <a:tabLst>
                <a:tab pos="2667000" algn="r"/>
              </a:tabLst>
              <a:defRPr sz="1300">
                <a:solidFill>
                  <a:schemeClr val="tx1"/>
                </a:solidFill>
                <a:latin typeface="Calibri" panose="020F0502020204030204" pitchFamily="34" charset="0"/>
              </a:defRPr>
            </a:lvl1pPr>
            <a:lvl2pPr marL="742950" indent="-285750">
              <a:spcBef>
                <a:spcPct val="20000"/>
              </a:spcBef>
              <a:buClr>
                <a:srgbClr val="72BFC5"/>
              </a:buClr>
              <a:buChar char="–"/>
              <a:tabLst>
                <a:tab pos="2667000" algn="r"/>
              </a:tabLst>
              <a:defRPr sz="1300">
                <a:solidFill>
                  <a:schemeClr val="tx1"/>
                </a:solidFill>
                <a:latin typeface="Calibri" panose="020F0502020204030204" pitchFamily="34" charset="0"/>
              </a:defRPr>
            </a:lvl2pPr>
            <a:lvl3pPr marL="1143000" indent="-228600">
              <a:spcBef>
                <a:spcPct val="20000"/>
              </a:spcBef>
              <a:buClr>
                <a:srgbClr val="72BFC5"/>
              </a:buClr>
              <a:buChar char="•"/>
              <a:tabLst>
                <a:tab pos="2667000" algn="r"/>
              </a:tabLst>
              <a:defRPr sz="1300">
                <a:solidFill>
                  <a:schemeClr val="tx1"/>
                </a:solidFill>
                <a:latin typeface="Calibri" panose="020F0502020204030204" pitchFamily="34" charset="0"/>
              </a:defRPr>
            </a:lvl3pPr>
            <a:lvl4pPr marL="1600200" indent="-228600">
              <a:spcBef>
                <a:spcPct val="20000"/>
              </a:spcBef>
              <a:buClr>
                <a:srgbClr val="72BFC5"/>
              </a:buClr>
              <a:buChar char="–"/>
              <a:tabLst>
                <a:tab pos="2667000" algn="r"/>
              </a:tabLst>
              <a:defRPr sz="1300">
                <a:solidFill>
                  <a:schemeClr val="tx1"/>
                </a:solidFill>
                <a:latin typeface="Calibri" panose="020F0502020204030204" pitchFamily="34" charset="0"/>
              </a:defRPr>
            </a:lvl4pPr>
            <a:lvl5pPr marL="2057400" indent="-228600">
              <a:spcBef>
                <a:spcPct val="20000"/>
              </a:spcBef>
              <a:buClr>
                <a:srgbClr val="72BFC5"/>
              </a:buClr>
              <a:buChar char="»"/>
              <a:tabLst>
                <a:tab pos="2667000" algn="r"/>
              </a:tabLst>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tabLst>
                <a:tab pos="2667000" algn="r"/>
              </a:tabLst>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tabLst>
                <a:tab pos="2667000" algn="r"/>
              </a:tabLst>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tabLst>
                <a:tab pos="2667000" algn="r"/>
              </a:tabLst>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tabLst>
                <a:tab pos="2667000" algn="r"/>
              </a:tabLst>
              <a:defRPr sz="1300">
                <a:solidFill>
                  <a:schemeClr val="tx1"/>
                </a:solidFill>
                <a:latin typeface="Calibri" panose="020F0502020204030204" pitchFamily="34" charset="0"/>
              </a:defRPr>
            </a:lvl9pPr>
          </a:lstStyle>
          <a:p>
            <a:pPr>
              <a:lnSpc>
                <a:spcPct val="85000"/>
              </a:lnSpc>
              <a:spcBef>
                <a:spcPct val="0"/>
              </a:spcBef>
              <a:spcAft>
                <a:spcPct val="30000"/>
              </a:spcAft>
              <a:buClrTx/>
              <a:buFontTx/>
              <a:buNone/>
            </a:pPr>
            <a:r>
              <a:rPr lang="zh-CN" altLang="en-US" sz="1600">
                <a:latin typeface="Arial" panose="020B0604020202020204" pitchFamily="34" charset="0"/>
              </a:rPr>
              <a:t>成本中心</a:t>
            </a:r>
            <a:r>
              <a:rPr lang="en-US" altLang="zh-CN" sz="1600">
                <a:latin typeface="Arial" panose="020B0604020202020204" pitchFamily="34" charset="0"/>
              </a:rPr>
              <a:t>3600	</a:t>
            </a:r>
          </a:p>
          <a:p>
            <a:pPr>
              <a:lnSpc>
                <a:spcPct val="85000"/>
              </a:lnSpc>
              <a:spcBef>
                <a:spcPct val="0"/>
              </a:spcBef>
              <a:buClrTx/>
              <a:buFontTx/>
              <a:buNone/>
            </a:pPr>
            <a:r>
              <a:rPr lang="en-US" altLang="zh-CN" sz="1600">
                <a:latin typeface="Arial" panose="020B0604020202020204" pitchFamily="34" charset="0"/>
              </a:rPr>
              <a:t>66420000	6,000</a:t>
            </a:r>
          </a:p>
          <a:p>
            <a:pPr>
              <a:lnSpc>
                <a:spcPct val="85000"/>
              </a:lnSpc>
              <a:spcBef>
                <a:spcPct val="0"/>
              </a:spcBef>
              <a:buClrTx/>
              <a:buFontTx/>
              <a:buNone/>
            </a:pPr>
            <a:r>
              <a:rPr lang="en-US" altLang="zh-CN" sz="1600">
                <a:latin typeface="Arial" panose="020B0604020202020204" pitchFamily="34" charset="0"/>
              </a:rPr>
              <a:t>66416000	1,000</a:t>
            </a:r>
          </a:p>
          <a:p>
            <a:pPr>
              <a:lnSpc>
                <a:spcPct val="85000"/>
              </a:lnSpc>
              <a:spcBef>
                <a:spcPct val="0"/>
              </a:spcBef>
              <a:buClrTx/>
              <a:buFontTx/>
              <a:buNone/>
            </a:pPr>
            <a:r>
              <a:rPr lang="en-US" altLang="zh-CN" sz="1600">
                <a:latin typeface="Arial" panose="020B0604020202020204" pitchFamily="34" charset="0"/>
              </a:rPr>
              <a:t>66613000	2,000</a:t>
            </a:r>
          </a:p>
          <a:p>
            <a:pPr>
              <a:lnSpc>
                <a:spcPct val="85000"/>
              </a:lnSpc>
              <a:spcBef>
                <a:spcPct val="0"/>
              </a:spcBef>
              <a:buClrTx/>
              <a:buFontTx/>
              <a:buNone/>
            </a:pPr>
            <a:r>
              <a:rPr lang="en-US" altLang="zh-CN" sz="1600">
                <a:latin typeface="Symbol" panose="05050102010706020507" pitchFamily="18" charset="2"/>
              </a:rPr>
              <a:t>	</a:t>
            </a:r>
            <a:r>
              <a:rPr lang="en-US" altLang="zh-CN" sz="1600">
                <a:latin typeface="Arial" panose="020B0604020202020204" pitchFamily="34" charset="0"/>
              </a:rPr>
              <a:t>9,000</a:t>
            </a:r>
          </a:p>
          <a:p>
            <a:pPr>
              <a:lnSpc>
                <a:spcPct val="85000"/>
              </a:lnSpc>
              <a:spcBef>
                <a:spcPct val="0"/>
              </a:spcBef>
              <a:buClrTx/>
              <a:buFontTx/>
              <a:buNone/>
            </a:pPr>
            <a:r>
              <a:rPr lang="en-US" altLang="zh-CN" sz="1600">
                <a:latin typeface="Arial" panose="020B0604020202020204" pitchFamily="34" charset="0"/>
              </a:rPr>
              <a:t>852000	-9,000</a:t>
            </a:r>
          </a:p>
          <a:p>
            <a:pPr>
              <a:lnSpc>
                <a:spcPct val="85000"/>
              </a:lnSpc>
              <a:spcBef>
                <a:spcPct val="0"/>
              </a:spcBef>
              <a:buClrTx/>
              <a:buFontTx/>
              <a:buNone/>
            </a:pPr>
            <a:r>
              <a:rPr lang="en-US" altLang="zh-CN" sz="1600">
                <a:latin typeface="Arial" panose="020B0604020202020204" pitchFamily="34" charset="0"/>
              </a:rPr>
              <a:t>Assess.costelements</a:t>
            </a:r>
            <a:r>
              <a:rPr lang="zh-CN" altLang="en-US" sz="1600">
                <a:latin typeface="Arial" panose="020B0604020202020204" pitchFamily="34" charset="0"/>
              </a:rPr>
              <a:t>（</a:t>
            </a:r>
            <a:r>
              <a:rPr lang="zh-CN" altLang="en-US" sz="1200">
                <a:latin typeface="Arial" panose="020B0604020202020204" pitchFamily="34" charset="0"/>
              </a:rPr>
              <a:t>次级成本要素）</a:t>
            </a:r>
            <a:endParaRPr lang="en-US" altLang="zh-CN" sz="1200">
              <a:latin typeface="Arial" panose="020B0604020202020204" pitchFamily="34" charset="0"/>
            </a:endParaRPr>
          </a:p>
        </p:txBody>
      </p:sp>
      <p:sp>
        <p:nvSpPr>
          <p:cNvPr id="18" name="Rectangle 145">
            <a:extLst>
              <a:ext uri="{FF2B5EF4-FFF2-40B4-BE49-F238E27FC236}">
                <a16:creationId xmlns:a16="http://schemas.microsoft.com/office/drawing/2014/main" id="{06399421-8060-4820-8C78-B72237C1E101}"/>
              </a:ext>
            </a:extLst>
          </p:cNvPr>
          <p:cNvSpPr>
            <a:spLocks noChangeAspect="1" noChangeArrowheads="1"/>
          </p:cNvSpPr>
          <p:nvPr/>
        </p:nvSpPr>
        <p:spPr bwMode="auto">
          <a:xfrm>
            <a:off x="6795119" y="4430737"/>
            <a:ext cx="1752600" cy="1049338"/>
          </a:xfrm>
          <a:prstGeom prst="rect">
            <a:avLst/>
          </a:prstGeom>
          <a:solidFill>
            <a:srgbClr val="C6DEF3"/>
          </a:solidFill>
          <a:ln w="12700">
            <a:solidFill>
              <a:srgbClr val="C6DEF3"/>
            </a:solidFill>
            <a:miter lim="800000"/>
            <a:headEnd/>
            <a:tailEnd/>
          </a:ln>
          <a:effectLst>
            <a:prstShdw prst="shdw17" dist="17961" dir="2700000">
              <a:srgbClr val="778592"/>
            </a:prst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9" name="Rectangle 146">
            <a:extLst>
              <a:ext uri="{FF2B5EF4-FFF2-40B4-BE49-F238E27FC236}">
                <a16:creationId xmlns:a16="http://schemas.microsoft.com/office/drawing/2014/main" id="{7643D116-7ABA-429C-A4F2-118E79F34D63}"/>
              </a:ext>
            </a:extLst>
          </p:cNvPr>
          <p:cNvSpPr>
            <a:spLocks noChangeAspect="1" noChangeArrowheads="1"/>
          </p:cNvSpPr>
          <p:nvPr/>
        </p:nvSpPr>
        <p:spPr bwMode="auto">
          <a:xfrm>
            <a:off x="6830044" y="5008587"/>
            <a:ext cx="1676400" cy="365125"/>
          </a:xfrm>
          <a:prstGeom prst="rect">
            <a:avLst/>
          </a:prstGeom>
          <a:solidFill>
            <a:srgbClr val="A2C1FE"/>
          </a:solidFill>
          <a:ln w="12700">
            <a:solidFill>
              <a:srgbClr val="A2C1FE"/>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en-US" altLang="zh-CN" sz="1600">
                <a:solidFill>
                  <a:schemeClr val="tx2"/>
                </a:solidFill>
                <a:latin typeface="Arial" panose="020B0604020202020204" pitchFamily="34" charset="0"/>
              </a:rPr>
              <a:t>852000+1,000</a:t>
            </a:r>
          </a:p>
        </p:txBody>
      </p:sp>
      <p:sp>
        <p:nvSpPr>
          <p:cNvPr id="20" name="Rectangle 147">
            <a:extLst>
              <a:ext uri="{FF2B5EF4-FFF2-40B4-BE49-F238E27FC236}">
                <a16:creationId xmlns:a16="http://schemas.microsoft.com/office/drawing/2014/main" id="{C1DBA5D7-3F2A-4CF9-929E-6869C057E8B8}"/>
              </a:ext>
            </a:extLst>
          </p:cNvPr>
          <p:cNvSpPr>
            <a:spLocks noChangeAspect="1" noChangeArrowheads="1"/>
          </p:cNvSpPr>
          <p:nvPr/>
        </p:nvSpPr>
        <p:spPr bwMode="auto">
          <a:xfrm>
            <a:off x="8906494" y="4430737"/>
            <a:ext cx="1751013" cy="1049338"/>
          </a:xfrm>
          <a:prstGeom prst="rect">
            <a:avLst/>
          </a:prstGeom>
          <a:solidFill>
            <a:srgbClr val="C6DEF3"/>
          </a:solidFill>
          <a:ln w="12700">
            <a:solidFill>
              <a:srgbClr val="C6DEF3"/>
            </a:solidFill>
            <a:miter lim="800000"/>
            <a:headEnd/>
            <a:tailEnd/>
          </a:ln>
          <a:effectLst>
            <a:prstShdw prst="shdw17" dist="17961" dir="2700000">
              <a:srgbClr val="778592"/>
            </a:prst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1" name="Rectangle 148">
            <a:extLst>
              <a:ext uri="{FF2B5EF4-FFF2-40B4-BE49-F238E27FC236}">
                <a16:creationId xmlns:a16="http://schemas.microsoft.com/office/drawing/2014/main" id="{767A369F-231B-4B4C-A4C8-F132A7975EA8}"/>
              </a:ext>
            </a:extLst>
          </p:cNvPr>
          <p:cNvSpPr>
            <a:spLocks noChangeAspect="1" noChangeArrowheads="1"/>
          </p:cNvSpPr>
          <p:nvPr/>
        </p:nvSpPr>
        <p:spPr bwMode="auto">
          <a:xfrm>
            <a:off x="8956104" y="5008587"/>
            <a:ext cx="1676400" cy="365125"/>
          </a:xfrm>
          <a:prstGeom prst="rect">
            <a:avLst/>
          </a:prstGeom>
          <a:solidFill>
            <a:srgbClr val="A2C1FE"/>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en-US" altLang="zh-CN" sz="1600" dirty="0">
                <a:solidFill>
                  <a:schemeClr val="tx2"/>
                </a:solidFill>
                <a:latin typeface="Arial" panose="020B0604020202020204" pitchFamily="34" charset="0"/>
              </a:rPr>
              <a:t>852000+5,000</a:t>
            </a:r>
          </a:p>
        </p:txBody>
      </p:sp>
      <p:sp>
        <p:nvSpPr>
          <p:cNvPr id="22" name="Line 149">
            <a:extLst>
              <a:ext uri="{FF2B5EF4-FFF2-40B4-BE49-F238E27FC236}">
                <a16:creationId xmlns:a16="http://schemas.microsoft.com/office/drawing/2014/main" id="{78217751-F3D5-497A-AA7A-155ED89038E0}"/>
              </a:ext>
            </a:extLst>
          </p:cNvPr>
          <p:cNvSpPr>
            <a:spLocks noChangeAspect="1" noChangeShapeType="1"/>
          </p:cNvSpPr>
          <p:nvPr/>
        </p:nvSpPr>
        <p:spPr bwMode="auto">
          <a:xfrm>
            <a:off x="8054007" y="2570187"/>
            <a:ext cx="261778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150">
            <a:extLst>
              <a:ext uri="{FF2B5EF4-FFF2-40B4-BE49-F238E27FC236}">
                <a16:creationId xmlns:a16="http://schemas.microsoft.com/office/drawing/2014/main" id="{A0E678C9-791B-445D-A9FD-2E3AD0C30C14}"/>
              </a:ext>
            </a:extLst>
          </p:cNvPr>
          <p:cNvSpPr>
            <a:spLocks noChangeAspect="1" noChangeShapeType="1"/>
          </p:cNvSpPr>
          <p:nvPr/>
        </p:nvSpPr>
        <p:spPr bwMode="auto">
          <a:xfrm flipH="1">
            <a:off x="6707807" y="2081237"/>
            <a:ext cx="1328737" cy="0"/>
          </a:xfrm>
          <a:prstGeom prst="line">
            <a:avLst/>
          </a:prstGeom>
          <a:noFill/>
          <a:ln w="25400">
            <a:solidFill>
              <a:schemeClr val="tx1">
                <a:lumMod val="50000"/>
                <a:lumOff val="50000"/>
              </a:schemeClr>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24" name="Freeform 151">
            <a:extLst>
              <a:ext uri="{FF2B5EF4-FFF2-40B4-BE49-F238E27FC236}">
                <a16:creationId xmlns:a16="http://schemas.microsoft.com/office/drawing/2014/main" id="{2DE1EB77-DDE7-46EA-853B-C5429B74D5C7}"/>
              </a:ext>
            </a:extLst>
          </p:cNvPr>
          <p:cNvSpPr>
            <a:spLocks noChangeAspect="1"/>
          </p:cNvSpPr>
          <p:nvPr/>
        </p:nvSpPr>
        <p:spPr bwMode="auto">
          <a:xfrm>
            <a:off x="6496669" y="2276500"/>
            <a:ext cx="1549400" cy="377825"/>
          </a:xfrm>
          <a:custGeom>
            <a:avLst/>
            <a:gdLst>
              <a:gd name="T0" fmla="*/ 2147483646 w 1262"/>
              <a:gd name="T1" fmla="*/ 0 h 308"/>
              <a:gd name="T2" fmla="*/ 2147483646 w 1262"/>
              <a:gd name="T3" fmla="*/ 0 h 308"/>
              <a:gd name="T4" fmla="*/ 2147483646 w 1262"/>
              <a:gd name="T5" fmla="*/ 2147483646 h 308"/>
              <a:gd name="T6" fmla="*/ 0 w 1262"/>
              <a:gd name="T7" fmla="*/ 2147483646 h 308"/>
              <a:gd name="T8" fmla="*/ 0 60000 65536"/>
              <a:gd name="T9" fmla="*/ 0 60000 65536"/>
              <a:gd name="T10" fmla="*/ 0 60000 65536"/>
              <a:gd name="T11" fmla="*/ 0 60000 65536"/>
              <a:gd name="T12" fmla="*/ 0 w 1262"/>
              <a:gd name="T13" fmla="*/ 0 h 308"/>
              <a:gd name="T14" fmla="*/ 1262 w 1262"/>
              <a:gd name="T15" fmla="*/ 308 h 308"/>
            </a:gdLst>
            <a:ahLst/>
            <a:cxnLst>
              <a:cxn ang="T8">
                <a:pos x="T0" y="T1"/>
              </a:cxn>
              <a:cxn ang="T9">
                <a:pos x="T2" y="T3"/>
              </a:cxn>
              <a:cxn ang="T10">
                <a:pos x="T4" y="T5"/>
              </a:cxn>
              <a:cxn ang="T11">
                <a:pos x="T6" y="T7"/>
              </a:cxn>
            </a:cxnLst>
            <a:rect l="T12" t="T13" r="T14" b="T15"/>
            <a:pathLst>
              <a:path w="1262" h="308">
                <a:moveTo>
                  <a:pt x="1261" y="0"/>
                </a:moveTo>
                <a:lnTo>
                  <a:pt x="735" y="0"/>
                </a:lnTo>
                <a:lnTo>
                  <a:pt x="735" y="307"/>
                </a:lnTo>
                <a:lnTo>
                  <a:pt x="0" y="307"/>
                </a:lnTo>
              </a:path>
            </a:pathLst>
          </a:custGeom>
          <a:noFill/>
          <a:ln w="25400" cap="rnd">
            <a:solidFill>
              <a:schemeClr val="tx1">
                <a:lumMod val="50000"/>
                <a:lumOff val="50000"/>
              </a:schemeClr>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 name="Freeform 152">
            <a:extLst>
              <a:ext uri="{FF2B5EF4-FFF2-40B4-BE49-F238E27FC236}">
                <a16:creationId xmlns:a16="http://schemas.microsoft.com/office/drawing/2014/main" id="{561A0641-EAD2-4706-A4AD-D1032151CFFA}"/>
              </a:ext>
            </a:extLst>
          </p:cNvPr>
          <p:cNvSpPr>
            <a:spLocks noChangeAspect="1"/>
          </p:cNvSpPr>
          <p:nvPr/>
        </p:nvSpPr>
        <p:spPr bwMode="auto">
          <a:xfrm>
            <a:off x="6310932" y="2479700"/>
            <a:ext cx="1744662" cy="627062"/>
          </a:xfrm>
          <a:custGeom>
            <a:avLst/>
            <a:gdLst>
              <a:gd name="T0" fmla="*/ 2147483646 w 1419"/>
              <a:gd name="T1" fmla="*/ 0 h 511"/>
              <a:gd name="T2" fmla="*/ 2147483646 w 1419"/>
              <a:gd name="T3" fmla="*/ 0 h 511"/>
              <a:gd name="T4" fmla="*/ 2147483646 w 1419"/>
              <a:gd name="T5" fmla="*/ 2147483646 h 511"/>
              <a:gd name="T6" fmla="*/ 0 w 1419"/>
              <a:gd name="T7" fmla="*/ 2147483646 h 511"/>
              <a:gd name="T8" fmla="*/ 0 60000 65536"/>
              <a:gd name="T9" fmla="*/ 0 60000 65536"/>
              <a:gd name="T10" fmla="*/ 0 60000 65536"/>
              <a:gd name="T11" fmla="*/ 0 60000 65536"/>
              <a:gd name="T12" fmla="*/ 0 w 1419"/>
              <a:gd name="T13" fmla="*/ 0 h 511"/>
              <a:gd name="T14" fmla="*/ 1419 w 1419"/>
              <a:gd name="T15" fmla="*/ 511 h 511"/>
            </a:gdLst>
            <a:ahLst/>
            <a:cxnLst>
              <a:cxn ang="T8">
                <a:pos x="T0" y="T1"/>
              </a:cxn>
              <a:cxn ang="T9">
                <a:pos x="T2" y="T3"/>
              </a:cxn>
              <a:cxn ang="T10">
                <a:pos x="T4" y="T5"/>
              </a:cxn>
              <a:cxn ang="T11">
                <a:pos x="T6" y="T7"/>
              </a:cxn>
            </a:cxnLst>
            <a:rect l="T12" t="T13" r="T14" b="T15"/>
            <a:pathLst>
              <a:path w="1419" h="511">
                <a:moveTo>
                  <a:pt x="1418" y="0"/>
                </a:moveTo>
                <a:lnTo>
                  <a:pt x="1163" y="0"/>
                </a:lnTo>
                <a:lnTo>
                  <a:pt x="1163" y="510"/>
                </a:lnTo>
                <a:lnTo>
                  <a:pt x="0" y="510"/>
                </a:lnTo>
              </a:path>
            </a:pathLst>
          </a:custGeom>
          <a:noFill/>
          <a:ln w="25400" cap="rnd">
            <a:solidFill>
              <a:schemeClr val="tx1">
                <a:lumMod val="50000"/>
                <a:lumOff val="50000"/>
              </a:schemeClr>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 name="Arc 153">
            <a:extLst>
              <a:ext uri="{FF2B5EF4-FFF2-40B4-BE49-F238E27FC236}">
                <a16:creationId xmlns:a16="http://schemas.microsoft.com/office/drawing/2014/main" id="{9BE28BAE-3E77-4F5E-B918-056D979B87E2}"/>
              </a:ext>
            </a:extLst>
          </p:cNvPr>
          <p:cNvSpPr>
            <a:spLocks noChangeAspect="1"/>
          </p:cNvSpPr>
          <p:nvPr/>
        </p:nvSpPr>
        <p:spPr bwMode="auto">
          <a:xfrm>
            <a:off x="8249269" y="5503887"/>
            <a:ext cx="1293813" cy="581025"/>
          </a:xfrm>
          <a:custGeom>
            <a:avLst/>
            <a:gdLst>
              <a:gd name="T0" fmla="*/ 2147483646 w 16384"/>
              <a:gd name="T1" fmla="*/ 2147483646 h 21600"/>
              <a:gd name="T2" fmla="*/ 0 w 16384"/>
              <a:gd name="T3" fmla="*/ 2147483646 h 21600"/>
              <a:gd name="T4" fmla="*/ 0 w 16384"/>
              <a:gd name="T5" fmla="*/ 0 h 21600"/>
              <a:gd name="T6" fmla="*/ 0 60000 65536"/>
              <a:gd name="T7" fmla="*/ 0 60000 65536"/>
              <a:gd name="T8" fmla="*/ 0 60000 65536"/>
              <a:gd name="T9" fmla="*/ 0 w 16384"/>
              <a:gd name="T10" fmla="*/ 0 h 21600"/>
              <a:gd name="T11" fmla="*/ 16384 w 16384"/>
              <a:gd name="T12" fmla="*/ 21600 h 21600"/>
            </a:gdLst>
            <a:ahLst/>
            <a:cxnLst>
              <a:cxn ang="T6">
                <a:pos x="T0" y="T1"/>
              </a:cxn>
              <a:cxn ang="T7">
                <a:pos x="T2" y="T3"/>
              </a:cxn>
              <a:cxn ang="T8">
                <a:pos x="T4" y="T5"/>
              </a:cxn>
            </a:cxnLst>
            <a:rect l="T9" t="T10" r="T11" b="T12"/>
            <a:pathLst>
              <a:path w="16384" h="21600" fill="none" extrusionOk="0">
                <a:moveTo>
                  <a:pt x="16383" y="14075"/>
                </a:moveTo>
                <a:cubicBezTo>
                  <a:pt x="12280" y="18852"/>
                  <a:pt x="6296" y="21599"/>
                  <a:pt x="0" y="21600"/>
                </a:cubicBezTo>
              </a:path>
              <a:path w="16384" h="21600" stroke="0" extrusionOk="0">
                <a:moveTo>
                  <a:pt x="16383" y="14075"/>
                </a:moveTo>
                <a:cubicBezTo>
                  <a:pt x="12280" y="18852"/>
                  <a:pt x="6296" y="21599"/>
                  <a:pt x="0" y="21600"/>
                </a:cubicBezTo>
                <a:lnTo>
                  <a:pt x="0" y="0"/>
                </a:lnTo>
                <a:lnTo>
                  <a:pt x="16383" y="14075"/>
                </a:lnTo>
                <a:close/>
              </a:path>
            </a:pathLst>
          </a:custGeom>
          <a:noFill/>
          <a:ln w="25400" cap="rnd">
            <a:solidFill>
              <a:schemeClr val="tx1">
                <a:lumMod val="50000"/>
                <a:lumOff val="50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 name="Arc 154">
            <a:extLst>
              <a:ext uri="{FF2B5EF4-FFF2-40B4-BE49-F238E27FC236}">
                <a16:creationId xmlns:a16="http://schemas.microsoft.com/office/drawing/2014/main" id="{BD40A7CF-4E22-440F-97BE-553C23F82BD8}"/>
              </a:ext>
            </a:extLst>
          </p:cNvPr>
          <p:cNvSpPr>
            <a:spLocks noChangeAspect="1"/>
          </p:cNvSpPr>
          <p:nvPr/>
        </p:nvSpPr>
        <p:spPr bwMode="auto">
          <a:xfrm>
            <a:off x="6069632" y="5503887"/>
            <a:ext cx="1036637" cy="581025"/>
          </a:xfrm>
          <a:custGeom>
            <a:avLst/>
            <a:gdLst>
              <a:gd name="T0" fmla="*/ 2147483646 w 15475"/>
              <a:gd name="T1" fmla="*/ 2147483646 h 21600"/>
              <a:gd name="T2" fmla="*/ 0 w 15475"/>
              <a:gd name="T3" fmla="*/ 2147483646 h 21600"/>
              <a:gd name="T4" fmla="*/ 2147483646 w 15475"/>
              <a:gd name="T5" fmla="*/ 0 h 21600"/>
              <a:gd name="T6" fmla="*/ 0 60000 65536"/>
              <a:gd name="T7" fmla="*/ 0 60000 65536"/>
              <a:gd name="T8" fmla="*/ 0 60000 65536"/>
              <a:gd name="T9" fmla="*/ 0 w 15475"/>
              <a:gd name="T10" fmla="*/ 0 h 21600"/>
              <a:gd name="T11" fmla="*/ 15475 w 15475"/>
              <a:gd name="T12" fmla="*/ 21600 h 21600"/>
            </a:gdLst>
            <a:ahLst/>
            <a:cxnLst>
              <a:cxn ang="T6">
                <a:pos x="T0" y="T1"/>
              </a:cxn>
              <a:cxn ang="T7">
                <a:pos x="T2" y="T3"/>
              </a:cxn>
              <a:cxn ang="T8">
                <a:pos x="T4" y="T5"/>
              </a:cxn>
            </a:cxnLst>
            <a:rect l="T9" t="T10" r="T11" b="T12"/>
            <a:pathLst>
              <a:path w="15475" h="21600" fill="none" extrusionOk="0">
                <a:moveTo>
                  <a:pt x="15475" y="21600"/>
                </a:moveTo>
                <a:cubicBezTo>
                  <a:pt x="9646" y="21600"/>
                  <a:pt x="4065" y="19244"/>
                  <a:pt x="-1" y="15069"/>
                </a:cubicBezTo>
              </a:path>
              <a:path w="15475" h="21600" stroke="0" extrusionOk="0">
                <a:moveTo>
                  <a:pt x="15475" y="21600"/>
                </a:moveTo>
                <a:cubicBezTo>
                  <a:pt x="9646" y="21600"/>
                  <a:pt x="4065" y="19244"/>
                  <a:pt x="-1" y="15069"/>
                </a:cubicBezTo>
                <a:lnTo>
                  <a:pt x="15475" y="0"/>
                </a:lnTo>
                <a:lnTo>
                  <a:pt x="15475" y="21600"/>
                </a:lnTo>
                <a:close/>
              </a:path>
            </a:pathLst>
          </a:custGeom>
          <a:noFill/>
          <a:ln w="25400" cap="rnd">
            <a:solidFill>
              <a:schemeClr val="tx1">
                <a:lumMod val="50000"/>
                <a:lumOff val="50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 name="Line 155">
            <a:extLst>
              <a:ext uri="{FF2B5EF4-FFF2-40B4-BE49-F238E27FC236}">
                <a16:creationId xmlns:a16="http://schemas.microsoft.com/office/drawing/2014/main" id="{2CC3DE22-CB2F-4F72-A88E-9C0A7B1847B6}"/>
              </a:ext>
            </a:extLst>
          </p:cNvPr>
          <p:cNvSpPr>
            <a:spLocks noChangeAspect="1" noChangeShapeType="1"/>
          </p:cNvSpPr>
          <p:nvPr/>
        </p:nvSpPr>
        <p:spPr bwMode="auto">
          <a:xfrm flipV="1">
            <a:off x="7539657" y="5908700"/>
            <a:ext cx="0" cy="47625"/>
          </a:xfrm>
          <a:prstGeom prst="line">
            <a:avLst/>
          </a:prstGeom>
          <a:noFill/>
          <a:ln w="2540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Arc 156">
            <a:extLst>
              <a:ext uri="{FF2B5EF4-FFF2-40B4-BE49-F238E27FC236}">
                <a16:creationId xmlns:a16="http://schemas.microsoft.com/office/drawing/2014/main" id="{D6BA7FF2-564A-4300-AFBE-3665BAEFAD32}"/>
              </a:ext>
            </a:extLst>
          </p:cNvPr>
          <p:cNvSpPr>
            <a:spLocks noChangeAspect="1"/>
          </p:cNvSpPr>
          <p:nvPr/>
        </p:nvSpPr>
        <p:spPr bwMode="auto">
          <a:xfrm>
            <a:off x="8249269" y="5503887"/>
            <a:ext cx="1706563" cy="223838"/>
          </a:xfrm>
          <a:custGeom>
            <a:avLst/>
            <a:gdLst>
              <a:gd name="T0" fmla="*/ 2147483646 w 21600"/>
              <a:gd name="T1" fmla="*/ 0 h 8317"/>
              <a:gd name="T2" fmla="*/ 2147483646 w 21600"/>
              <a:gd name="T3" fmla="*/ 2147483646 h 8317"/>
              <a:gd name="T4" fmla="*/ 0 w 21600"/>
              <a:gd name="T5" fmla="*/ 0 h 8317"/>
              <a:gd name="T6" fmla="*/ 0 60000 65536"/>
              <a:gd name="T7" fmla="*/ 0 60000 65536"/>
              <a:gd name="T8" fmla="*/ 0 60000 65536"/>
              <a:gd name="T9" fmla="*/ 0 w 21600"/>
              <a:gd name="T10" fmla="*/ 0 h 8317"/>
              <a:gd name="T11" fmla="*/ 21600 w 21600"/>
              <a:gd name="T12" fmla="*/ 8317 h 8317"/>
            </a:gdLst>
            <a:ahLst/>
            <a:cxnLst>
              <a:cxn ang="T6">
                <a:pos x="T0" y="T1"/>
              </a:cxn>
              <a:cxn ang="T7">
                <a:pos x="T2" y="T3"/>
              </a:cxn>
              <a:cxn ang="T8">
                <a:pos x="T4" y="T5"/>
              </a:cxn>
            </a:cxnLst>
            <a:rect l="T9" t="T10" r="T11" b="T12"/>
            <a:pathLst>
              <a:path w="21600" h="8317" fill="none" extrusionOk="0">
                <a:moveTo>
                  <a:pt x="21600" y="0"/>
                </a:moveTo>
                <a:cubicBezTo>
                  <a:pt x="21600" y="2855"/>
                  <a:pt x="21033" y="5682"/>
                  <a:pt x="19934" y="8317"/>
                </a:cubicBezTo>
              </a:path>
              <a:path w="21600" h="8317" stroke="0" extrusionOk="0">
                <a:moveTo>
                  <a:pt x="21600" y="0"/>
                </a:moveTo>
                <a:cubicBezTo>
                  <a:pt x="21600" y="2855"/>
                  <a:pt x="21033" y="5682"/>
                  <a:pt x="19934" y="8317"/>
                </a:cubicBezTo>
                <a:lnTo>
                  <a:pt x="0" y="0"/>
                </a:lnTo>
                <a:lnTo>
                  <a:pt x="21600" y="0"/>
                </a:lnTo>
                <a:close/>
              </a:path>
            </a:pathLst>
          </a:custGeom>
          <a:noFill/>
          <a:ln w="25400" cap="rnd">
            <a:solidFill>
              <a:schemeClr val="tx1">
                <a:lumMod val="50000"/>
                <a:lumOff val="50000"/>
              </a:schemeClr>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 name="Arc 157">
            <a:extLst>
              <a:ext uri="{FF2B5EF4-FFF2-40B4-BE49-F238E27FC236}">
                <a16:creationId xmlns:a16="http://schemas.microsoft.com/office/drawing/2014/main" id="{4FC2A635-8B94-48C5-843A-75A47A37611E}"/>
              </a:ext>
            </a:extLst>
          </p:cNvPr>
          <p:cNvSpPr>
            <a:spLocks noChangeAspect="1"/>
          </p:cNvSpPr>
          <p:nvPr/>
        </p:nvSpPr>
        <p:spPr bwMode="auto">
          <a:xfrm>
            <a:off x="5658469" y="5503887"/>
            <a:ext cx="1447800" cy="250825"/>
          </a:xfrm>
          <a:custGeom>
            <a:avLst/>
            <a:gdLst>
              <a:gd name="T0" fmla="*/ 2147483646 w 21600"/>
              <a:gd name="T1" fmla="*/ 2147483646 h 9359"/>
              <a:gd name="T2" fmla="*/ 0 w 21600"/>
              <a:gd name="T3" fmla="*/ 0 h 9359"/>
              <a:gd name="T4" fmla="*/ 2147483646 w 21600"/>
              <a:gd name="T5" fmla="*/ 0 h 9359"/>
              <a:gd name="T6" fmla="*/ 0 60000 65536"/>
              <a:gd name="T7" fmla="*/ 0 60000 65536"/>
              <a:gd name="T8" fmla="*/ 0 60000 65536"/>
              <a:gd name="T9" fmla="*/ 0 w 21600"/>
              <a:gd name="T10" fmla="*/ 0 h 9359"/>
              <a:gd name="T11" fmla="*/ 21600 w 21600"/>
              <a:gd name="T12" fmla="*/ 9359 h 9359"/>
            </a:gdLst>
            <a:ahLst/>
            <a:cxnLst>
              <a:cxn ang="T6">
                <a:pos x="T0" y="T1"/>
              </a:cxn>
              <a:cxn ang="T7">
                <a:pos x="T2" y="T3"/>
              </a:cxn>
              <a:cxn ang="T8">
                <a:pos x="T4" y="T5"/>
              </a:cxn>
            </a:cxnLst>
            <a:rect l="T9" t="T10" r="T11" b="T12"/>
            <a:pathLst>
              <a:path w="21600" h="9359" fill="none" extrusionOk="0">
                <a:moveTo>
                  <a:pt x="2132" y="9359"/>
                </a:moveTo>
                <a:cubicBezTo>
                  <a:pt x="728" y="6438"/>
                  <a:pt x="0" y="3240"/>
                  <a:pt x="0" y="0"/>
                </a:cubicBezTo>
              </a:path>
              <a:path w="21600" h="9359" stroke="0" extrusionOk="0">
                <a:moveTo>
                  <a:pt x="2132" y="9359"/>
                </a:moveTo>
                <a:cubicBezTo>
                  <a:pt x="728" y="6438"/>
                  <a:pt x="0" y="3240"/>
                  <a:pt x="0" y="0"/>
                </a:cubicBezTo>
                <a:lnTo>
                  <a:pt x="21600" y="0"/>
                </a:lnTo>
                <a:lnTo>
                  <a:pt x="2132" y="9359"/>
                </a:lnTo>
                <a:close/>
              </a:path>
            </a:pathLst>
          </a:custGeom>
          <a:noFill/>
          <a:ln w="25400" cap="rnd">
            <a:solidFill>
              <a:schemeClr val="tx1">
                <a:lumMod val="50000"/>
                <a:lumOff val="50000"/>
              </a:schemeClr>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 name="Line 158">
            <a:extLst>
              <a:ext uri="{FF2B5EF4-FFF2-40B4-BE49-F238E27FC236}">
                <a16:creationId xmlns:a16="http://schemas.microsoft.com/office/drawing/2014/main" id="{82E48E76-946E-48D9-801A-02BA2464D4FC}"/>
              </a:ext>
            </a:extLst>
          </p:cNvPr>
          <p:cNvSpPr>
            <a:spLocks noChangeAspect="1" noChangeShapeType="1"/>
          </p:cNvSpPr>
          <p:nvPr/>
        </p:nvSpPr>
        <p:spPr bwMode="auto">
          <a:xfrm flipV="1">
            <a:off x="7539657" y="5484837"/>
            <a:ext cx="0" cy="222250"/>
          </a:xfrm>
          <a:prstGeom prst="line">
            <a:avLst/>
          </a:prstGeom>
          <a:noFill/>
          <a:ln w="25400">
            <a:solidFill>
              <a:schemeClr val="tx1">
                <a:lumMod val="50000"/>
                <a:lumOff val="50000"/>
              </a:schemeClr>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 name="Rectangle 159">
            <a:extLst>
              <a:ext uri="{FF2B5EF4-FFF2-40B4-BE49-F238E27FC236}">
                <a16:creationId xmlns:a16="http://schemas.microsoft.com/office/drawing/2014/main" id="{F9CCF0B2-6C14-4841-9B5B-3136C061EC16}"/>
              </a:ext>
            </a:extLst>
          </p:cNvPr>
          <p:cNvSpPr>
            <a:spLocks noChangeAspect="1" noChangeArrowheads="1"/>
          </p:cNvSpPr>
          <p:nvPr/>
        </p:nvSpPr>
        <p:spPr bwMode="auto">
          <a:xfrm>
            <a:off x="4623419" y="4510112"/>
            <a:ext cx="1676400" cy="311150"/>
          </a:xfrm>
          <a:prstGeom prst="rect">
            <a:avLst/>
          </a:prstGeom>
          <a:solidFill>
            <a:srgbClr val="FFA27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en-US" sz="1600">
                <a:solidFill>
                  <a:schemeClr val="tx2"/>
                </a:solidFill>
                <a:latin typeface="Arial" panose="020B0604020202020204" pitchFamily="34" charset="0"/>
              </a:rPr>
              <a:t>成本中心</a:t>
            </a:r>
            <a:r>
              <a:rPr lang="en-US" altLang="zh-CN" sz="1600">
                <a:solidFill>
                  <a:schemeClr val="tx2"/>
                </a:solidFill>
                <a:latin typeface="Arial" panose="020B0604020202020204" pitchFamily="34" charset="0"/>
              </a:rPr>
              <a:t>3400</a:t>
            </a:r>
          </a:p>
        </p:txBody>
      </p:sp>
      <p:sp>
        <p:nvSpPr>
          <p:cNvPr id="33" name="Rectangle 160">
            <a:extLst>
              <a:ext uri="{FF2B5EF4-FFF2-40B4-BE49-F238E27FC236}">
                <a16:creationId xmlns:a16="http://schemas.microsoft.com/office/drawing/2014/main" id="{A1C22B17-31D9-4B96-90B3-14BA7F5C4EA3}"/>
              </a:ext>
            </a:extLst>
          </p:cNvPr>
          <p:cNvSpPr>
            <a:spLocks noChangeAspect="1" noChangeArrowheads="1"/>
          </p:cNvSpPr>
          <p:nvPr/>
        </p:nvSpPr>
        <p:spPr bwMode="auto">
          <a:xfrm>
            <a:off x="6847507" y="4505350"/>
            <a:ext cx="1676400" cy="311150"/>
          </a:xfrm>
          <a:prstGeom prst="rect">
            <a:avLst/>
          </a:prstGeom>
          <a:solidFill>
            <a:srgbClr val="FFA27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en-US" sz="1600">
                <a:solidFill>
                  <a:schemeClr val="tx2"/>
                </a:solidFill>
                <a:latin typeface="Arial" panose="020B0604020202020204" pitchFamily="34" charset="0"/>
              </a:rPr>
              <a:t>成本中心</a:t>
            </a:r>
            <a:r>
              <a:rPr lang="en-US" altLang="zh-CN" sz="1600">
                <a:solidFill>
                  <a:schemeClr val="tx2"/>
                </a:solidFill>
                <a:latin typeface="Arial" panose="020B0604020202020204" pitchFamily="34" charset="0"/>
              </a:rPr>
              <a:t>3401</a:t>
            </a:r>
          </a:p>
        </p:txBody>
      </p:sp>
      <p:sp>
        <p:nvSpPr>
          <p:cNvPr id="34" name="Rectangle 161">
            <a:extLst>
              <a:ext uri="{FF2B5EF4-FFF2-40B4-BE49-F238E27FC236}">
                <a16:creationId xmlns:a16="http://schemas.microsoft.com/office/drawing/2014/main" id="{E54ECA23-1267-4328-8B62-0C3E4DA6FE12}"/>
              </a:ext>
            </a:extLst>
          </p:cNvPr>
          <p:cNvSpPr>
            <a:spLocks noChangeAspect="1" noChangeArrowheads="1"/>
          </p:cNvSpPr>
          <p:nvPr/>
        </p:nvSpPr>
        <p:spPr bwMode="auto">
          <a:xfrm>
            <a:off x="8943007" y="4516462"/>
            <a:ext cx="1676400" cy="311150"/>
          </a:xfrm>
          <a:prstGeom prst="rect">
            <a:avLst/>
          </a:prstGeom>
          <a:solidFill>
            <a:srgbClr val="FFA27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en-US" sz="1600">
                <a:solidFill>
                  <a:schemeClr val="tx2"/>
                </a:solidFill>
                <a:latin typeface="Arial" panose="020B0604020202020204" pitchFamily="34" charset="0"/>
              </a:rPr>
              <a:t>成本中心</a:t>
            </a:r>
            <a:r>
              <a:rPr lang="en-US" altLang="zh-CN" sz="1600">
                <a:solidFill>
                  <a:schemeClr val="tx2"/>
                </a:solidFill>
                <a:latin typeface="Arial" panose="020B0604020202020204" pitchFamily="34" charset="0"/>
              </a:rPr>
              <a:t>3402</a:t>
            </a:r>
          </a:p>
        </p:txBody>
      </p:sp>
      <p:sp>
        <p:nvSpPr>
          <p:cNvPr id="35" name="Rectangle 162">
            <a:extLst>
              <a:ext uri="{FF2B5EF4-FFF2-40B4-BE49-F238E27FC236}">
                <a16:creationId xmlns:a16="http://schemas.microsoft.com/office/drawing/2014/main" id="{05C957F7-D6EC-4896-8D6C-D6D6E0ADFAE1}"/>
              </a:ext>
            </a:extLst>
          </p:cNvPr>
          <p:cNvSpPr>
            <a:spLocks noChangeArrowheads="1"/>
          </p:cNvSpPr>
          <p:nvPr/>
        </p:nvSpPr>
        <p:spPr bwMode="auto">
          <a:xfrm>
            <a:off x="5660510" y="5719561"/>
            <a:ext cx="503237"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en-US" altLang="zh-CN" sz="1600" dirty="0">
                <a:solidFill>
                  <a:schemeClr val="tx2"/>
                </a:solidFill>
                <a:latin typeface="Arial" panose="020B0604020202020204" pitchFamily="34" charset="0"/>
              </a:rPr>
              <a:t>30</a:t>
            </a:r>
          </a:p>
        </p:txBody>
      </p:sp>
      <p:sp>
        <p:nvSpPr>
          <p:cNvPr id="36" name="Rectangle 163">
            <a:extLst>
              <a:ext uri="{FF2B5EF4-FFF2-40B4-BE49-F238E27FC236}">
                <a16:creationId xmlns:a16="http://schemas.microsoft.com/office/drawing/2014/main" id="{96F5277D-5B7B-49BD-AE57-8BEA6BD44881}"/>
              </a:ext>
            </a:extLst>
          </p:cNvPr>
          <p:cNvSpPr>
            <a:spLocks noChangeArrowheads="1"/>
          </p:cNvSpPr>
          <p:nvPr/>
        </p:nvSpPr>
        <p:spPr bwMode="auto">
          <a:xfrm>
            <a:off x="7287244" y="5733380"/>
            <a:ext cx="503238" cy="215900"/>
          </a:xfrm>
          <a:prstGeom prst="rect">
            <a:avLst/>
          </a:prstGeom>
          <a:noFill/>
          <a:ln w="9525" algn="ctr">
            <a:no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en-US" altLang="zh-CN" sz="1600" dirty="0">
                <a:solidFill>
                  <a:schemeClr val="tx2"/>
                </a:solidFill>
                <a:latin typeface="Arial" panose="020B0604020202020204" pitchFamily="34" charset="0"/>
              </a:rPr>
              <a:t>10</a:t>
            </a:r>
          </a:p>
        </p:txBody>
      </p:sp>
      <p:sp>
        <p:nvSpPr>
          <p:cNvPr id="37" name="Rectangle 164">
            <a:extLst>
              <a:ext uri="{FF2B5EF4-FFF2-40B4-BE49-F238E27FC236}">
                <a16:creationId xmlns:a16="http://schemas.microsoft.com/office/drawing/2014/main" id="{128332E9-0A30-426A-B3B5-D946E6949DD2}"/>
              </a:ext>
            </a:extLst>
          </p:cNvPr>
          <p:cNvSpPr>
            <a:spLocks noChangeArrowheads="1"/>
          </p:cNvSpPr>
          <p:nvPr/>
        </p:nvSpPr>
        <p:spPr bwMode="auto">
          <a:xfrm>
            <a:off x="9433318" y="5675762"/>
            <a:ext cx="503237"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en-US" altLang="zh-CN" sz="1600" dirty="0">
                <a:solidFill>
                  <a:schemeClr val="tx2"/>
                </a:solidFill>
                <a:latin typeface="Arial" panose="020B0604020202020204" pitchFamily="34" charset="0"/>
              </a:rPr>
              <a:t>50</a:t>
            </a:r>
          </a:p>
        </p:txBody>
      </p:sp>
      <p:sp>
        <p:nvSpPr>
          <p:cNvPr id="38" name="Rectangle 165">
            <a:extLst>
              <a:ext uri="{FF2B5EF4-FFF2-40B4-BE49-F238E27FC236}">
                <a16:creationId xmlns:a16="http://schemas.microsoft.com/office/drawing/2014/main" id="{F350C687-F05C-4977-893C-5156B37E6966}"/>
              </a:ext>
            </a:extLst>
          </p:cNvPr>
          <p:cNvSpPr>
            <a:spLocks noChangeArrowheads="1"/>
          </p:cNvSpPr>
          <p:nvPr/>
        </p:nvSpPr>
        <p:spPr bwMode="auto">
          <a:xfrm>
            <a:off x="7358682" y="6021412"/>
            <a:ext cx="503237"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en-US" sz="1600">
                <a:solidFill>
                  <a:schemeClr val="tx2"/>
                </a:solidFill>
                <a:latin typeface="Arial" panose="020B0604020202020204" pitchFamily="34" charset="0"/>
              </a:rPr>
              <a:t>员工数量</a:t>
            </a:r>
          </a:p>
        </p:txBody>
      </p:sp>
      <p:sp>
        <p:nvSpPr>
          <p:cNvPr id="39" name="Rectangle 174">
            <a:extLst>
              <a:ext uri="{FF2B5EF4-FFF2-40B4-BE49-F238E27FC236}">
                <a16:creationId xmlns:a16="http://schemas.microsoft.com/office/drawing/2014/main" id="{B7CD63B2-C454-4F81-933A-D876B1592BCD}"/>
              </a:ext>
            </a:extLst>
          </p:cNvPr>
          <p:cNvSpPr>
            <a:spLocks noChangeArrowheads="1"/>
          </p:cNvSpPr>
          <p:nvPr/>
        </p:nvSpPr>
        <p:spPr bwMode="auto">
          <a:xfrm>
            <a:off x="3782044" y="1052736"/>
            <a:ext cx="3048000" cy="457200"/>
          </a:xfrm>
          <a:prstGeom prst="rect">
            <a:avLst/>
          </a:prstGeom>
          <a:solidFill>
            <a:srgbClr val="FFFFFF"/>
          </a:solidFill>
          <a:ln w="9525">
            <a:no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2800">
                <a:solidFill>
                  <a:srgbClr val="3333CC"/>
                </a:solidFill>
                <a:latin typeface="Arial" panose="020B0604020202020204" pitchFamily="34" charset="0"/>
                <a:ea typeface="楷体_GB2312"/>
                <a:cs typeface="楷体_GB2312"/>
              </a:rPr>
              <a:t>分 摊</a:t>
            </a:r>
          </a:p>
        </p:txBody>
      </p:sp>
      <p:sp>
        <p:nvSpPr>
          <p:cNvPr id="40" name="AutoShape 175">
            <a:extLst>
              <a:ext uri="{FF2B5EF4-FFF2-40B4-BE49-F238E27FC236}">
                <a16:creationId xmlns:a16="http://schemas.microsoft.com/office/drawing/2014/main" id="{D6A7267C-AD98-4E33-962F-BC9AA67E7B8A}"/>
              </a:ext>
            </a:extLst>
          </p:cNvPr>
          <p:cNvSpPr>
            <a:spLocks noChangeArrowheads="1"/>
          </p:cNvSpPr>
          <p:nvPr/>
        </p:nvSpPr>
        <p:spPr bwMode="auto">
          <a:xfrm>
            <a:off x="3359696" y="1124744"/>
            <a:ext cx="381000" cy="304800"/>
          </a:xfrm>
          <a:prstGeom prst="star4">
            <a:avLst>
              <a:gd name="adj" fmla="val 12500"/>
            </a:avLst>
          </a:prstGeom>
          <a:solidFill>
            <a:srgbClr val="FF9900"/>
          </a:solidFill>
          <a:ln w="9525">
            <a:solidFill>
              <a:schemeClr val="tx1"/>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41" name="Arc 44">
            <a:extLst>
              <a:ext uri="{FF2B5EF4-FFF2-40B4-BE49-F238E27FC236}">
                <a16:creationId xmlns:a16="http://schemas.microsoft.com/office/drawing/2014/main" id="{56A99E80-0F16-4D57-A335-12BB45DE5753}"/>
              </a:ext>
            </a:extLst>
          </p:cNvPr>
          <p:cNvSpPr>
            <a:spLocks/>
          </p:cNvSpPr>
          <p:nvPr/>
        </p:nvSpPr>
        <p:spPr bwMode="auto">
          <a:xfrm rot="18260410">
            <a:off x="10596388" y="4609331"/>
            <a:ext cx="914400" cy="46038"/>
          </a:xfrm>
          <a:custGeom>
            <a:avLst/>
            <a:gdLst>
              <a:gd name="T0" fmla="*/ 0 w 30323"/>
              <a:gd name="T1" fmla="*/ 40228094 h 21600"/>
              <a:gd name="T2" fmla="*/ 2147483646 w 30323"/>
              <a:gd name="T3" fmla="*/ 472250129 h 21600"/>
              <a:gd name="T4" fmla="*/ 2147483646 w 30323"/>
              <a:gd name="T5" fmla="*/ 472250129 h 21600"/>
              <a:gd name="T6" fmla="*/ 0 60000 65536"/>
              <a:gd name="T7" fmla="*/ 0 60000 65536"/>
              <a:gd name="T8" fmla="*/ 0 60000 65536"/>
            </a:gdLst>
            <a:ahLst/>
            <a:cxnLst>
              <a:cxn ang="T6">
                <a:pos x="T0" y="T1"/>
              </a:cxn>
              <a:cxn ang="T7">
                <a:pos x="T2" y="T3"/>
              </a:cxn>
              <a:cxn ang="T8">
                <a:pos x="T4" y="T5"/>
              </a:cxn>
            </a:cxnLst>
            <a:rect l="0" t="0" r="r" b="b"/>
            <a:pathLst>
              <a:path w="30323" h="21600" fill="none" extrusionOk="0">
                <a:moveTo>
                  <a:pt x="-1" y="1839"/>
                </a:moveTo>
                <a:cubicBezTo>
                  <a:pt x="2748" y="626"/>
                  <a:pt x="5719" y="-1"/>
                  <a:pt x="8723" y="0"/>
                </a:cubicBezTo>
                <a:cubicBezTo>
                  <a:pt x="20652" y="0"/>
                  <a:pt x="30323" y="9670"/>
                  <a:pt x="30323" y="21600"/>
                </a:cubicBezTo>
              </a:path>
              <a:path w="30323" h="21600" stroke="0" extrusionOk="0">
                <a:moveTo>
                  <a:pt x="-1" y="1839"/>
                </a:moveTo>
                <a:cubicBezTo>
                  <a:pt x="2748" y="626"/>
                  <a:pt x="5719" y="-1"/>
                  <a:pt x="8723" y="0"/>
                </a:cubicBezTo>
                <a:cubicBezTo>
                  <a:pt x="20652" y="0"/>
                  <a:pt x="30323" y="9670"/>
                  <a:pt x="30323" y="21600"/>
                </a:cubicBezTo>
                <a:lnTo>
                  <a:pt x="8723" y="21600"/>
                </a:lnTo>
                <a:lnTo>
                  <a:pt x="-1" y="1839"/>
                </a:lnTo>
                <a:close/>
              </a:path>
            </a:pathLst>
          </a:custGeom>
          <a:noFill/>
          <a:ln w="50800" cap="rnd">
            <a:solidFill>
              <a:schemeClr val="tx1"/>
            </a:solidFill>
            <a:round/>
            <a:headEnd type="stealth" w="med" len="lg"/>
            <a:tailEnd type="none" w="sm" len="sm"/>
          </a:ln>
          <a:effectLst>
            <a:outerShdw algn="ctr" rotWithShape="0">
              <a:schemeClr val="tx2"/>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42" name="云形 41">
            <a:extLst>
              <a:ext uri="{FF2B5EF4-FFF2-40B4-BE49-F238E27FC236}">
                <a16:creationId xmlns:a16="http://schemas.microsoft.com/office/drawing/2014/main" id="{1907EF50-5202-409F-9698-39BD1615EE3A}"/>
              </a:ext>
            </a:extLst>
          </p:cNvPr>
          <p:cNvSpPr/>
          <p:nvPr/>
        </p:nvSpPr>
        <p:spPr bwMode="auto">
          <a:xfrm>
            <a:off x="10420969" y="3321075"/>
            <a:ext cx="1363663" cy="1019175"/>
          </a:xfrm>
          <a:prstGeom prst="cloud">
            <a:avLst/>
          </a:prstGeom>
          <a:solidFill>
            <a:srgbClr val="99CCFF"/>
          </a:solidFill>
          <a:ln w="12700" cap="flat" cmpd="sng" algn="ctr">
            <a:solidFill>
              <a:schemeClr val="tx1"/>
            </a:solidFill>
            <a:prstDash val="solid"/>
            <a:round/>
            <a:headEnd type="none" w="med" len="med"/>
            <a:tailEnd type="triangle" w="med" len="med"/>
          </a:ln>
          <a:effectLst/>
        </p:spPr>
        <p:txBody>
          <a:bodyPr/>
          <a:lstStyle/>
          <a:p>
            <a:pPr eaLnBrk="1" hangingPunct="1">
              <a:defRPr/>
            </a:pPr>
            <a:r>
              <a:rPr lang="zh-CN" altLang="en-US" sz="1600" dirty="0">
                <a:solidFill>
                  <a:srgbClr val="FF0000"/>
                </a:solidFill>
                <a:latin typeface="Arial" charset="0"/>
              </a:rPr>
              <a:t>次级成本要素</a:t>
            </a:r>
          </a:p>
        </p:txBody>
      </p:sp>
      <p:sp>
        <p:nvSpPr>
          <p:cNvPr id="43" name="椭圆 42">
            <a:extLst>
              <a:ext uri="{FF2B5EF4-FFF2-40B4-BE49-F238E27FC236}">
                <a16:creationId xmlns:a16="http://schemas.microsoft.com/office/drawing/2014/main" id="{42AEBE72-EF58-41EB-9A57-14E022977EBE}"/>
              </a:ext>
            </a:extLst>
          </p:cNvPr>
          <p:cNvSpPr/>
          <p:nvPr/>
        </p:nvSpPr>
        <p:spPr>
          <a:xfrm>
            <a:off x="2866058" y="3336950"/>
            <a:ext cx="1524000" cy="1824037"/>
          </a:xfrm>
          <a:prstGeom prst="ellipse">
            <a:avLst/>
          </a:prstGeom>
          <a:solidFill>
            <a:schemeClr val="accent1">
              <a:lumMod val="40000"/>
              <a:lumOff val="6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rgbClr val="FF0000"/>
                </a:solidFill>
              </a:rPr>
              <a:t>发送方费用科目多个；</a:t>
            </a:r>
            <a:endParaRPr lang="en-US" altLang="zh-CN" sz="1600" b="1" dirty="0">
              <a:solidFill>
                <a:srgbClr val="FF0000"/>
              </a:solidFill>
            </a:endParaRPr>
          </a:p>
          <a:p>
            <a:pPr algn="ctr">
              <a:defRPr/>
            </a:pPr>
            <a:r>
              <a:rPr lang="zh-CN" altLang="en-US" sz="1600" b="1" dirty="0">
                <a:solidFill>
                  <a:srgbClr val="FF0000"/>
                </a:solidFill>
              </a:rPr>
              <a:t>接收方科目一个。</a:t>
            </a:r>
          </a:p>
        </p:txBody>
      </p:sp>
    </p:spTree>
    <p:extLst>
      <p:ext uri="{BB962C8B-B14F-4D97-AF65-F5344CB8AC3E}">
        <p14:creationId xmlns:p14="http://schemas.microsoft.com/office/powerpoint/2010/main" val="10108187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成本中心会计 </a:t>
            </a:r>
            <a:r>
              <a:rPr lang="en-US" altLang="zh-CN" dirty="0"/>
              <a:t>– </a:t>
            </a:r>
            <a:r>
              <a:rPr lang="zh-CN" altLang="en-US" dirty="0"/>
              <a:t>作业类型</a:t>
            </a:r>
            <a:endParaRPr lang="en-US" b="0" dirty="0"/>
          </a:p>
        </p:txBody>
      </p:sp>
      <p:sp>
        <p:nvSpPr>
          <p:cNvPr id="4" name="Rectangle 3">
            <a:extLst>
              <a:ext uri="{FF2B5EF4-FFF2-40B4-BE49-F238E27FC236}">
                <a16:creationId xmlns:a16="http://schemas.microsoft.com/office/drawing/2014/main" id="{A0076DFD-EA99-409D-B0C2-6911096B09F3}"/>
              </a:ext>
            </a:extLst>
          </p:cNvPr>
          <p:cNvSpPr>
            <a:spLocks noChangeArrowheads="1"/>
          </p:cNvSpPr>
          <p:nvPr/>
        </p:nvSpPr>
        <p:spPr bwMode="auto">
          <a:xfrm>
            <a:off x="3359695" y="3254151"/>
            <a:ext cx="8393113" cy="2668223"/>
          </a:xfrm>
          <a:prstGeom prst="rect">
            <a:avLst/>
          </a:prstGeom>
          <a:solidFill>
            <a:srgbClr val="FFFFFF"/>
          </a:solidFill>
          <a:ln w="25400">
            <a:solidFill>
              <a:schemeClr val="tx1"/>
            </a:solidFill>
            <a:miter lim="800000"/>
            <a:headEnd/>
            <a:tailEnd/>
          </a:ln>
          <a:effectLst>
            <a:outerShdw dist="35921" dir="2700000" algn="ctr" rotWithShape="0">
              <a:schemeClr val="tx2"/>
            </a:outer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5" name="AutoShape 4">
            <a:extLst>
              <a:ext uri="{FF2B5EF4-FFF2-40B4-BE49-F238E27FC236}">
                <a16:creationId xmlns:a16="http://schemas.microsoft.com/office/drawing/2014/main" id="{0376DD51-D65A-4A49-8F05-124E3340E7D2}"/>
              </a:ext>
            </a:extLst>
          </p:cNvPr>
          <p:cNvSpPr>
            <a:spLocks noChangeArrowheads="1"/>
          </p:cNvSpPr>
          <p:nvPr/>
        </p:nvSpPr>
        <p:spPr bwMode="auto">
          <a:xfrm>
            <a:off x="4477296" y="1666652"/>
            <a:ext cx="1727200" cy="812800"/>
          </a:xfrm>
          <a:prstGeom prst="roundRect">
            <a:avLst>
              <a:gd name="adj" fmla="val 12495"/>
            </a:avLst>
          </a:prstGeom>
          <a:gradFill rotWithShape="0">
            <a:gsLst>
              <a:gs pos="0">
                <a:srgbClr val="FF962F"/>
              </a:gs>
              <a:gs pos="50000">
                <a:srgbClr val="FFEAD5"/>
              </a:gs>
              <a:gs pos="100000">
                <a:srgbClr val="FF962F"/>
              </a:gs>
            </a:gsLst>
            <a:lin ang="18900000" scaled="1"/>
          </a:gradFill>
          <a:ln w="25400">
            <a:solidFill>
              <a:schemeClr val="tx1"/>
            </a:solidFill>
            <a:round/>
            <a:headEnd/>
            <a:tailEnd/>
          </a:ln>
          <a:effectLst>
            <a:outerShdw dist="35921" dir="2700000" algn="ctr" rotWithShape="0">
              <a:schemeClr val="tx2"/>
            </a:outerShdw>
          </a:effectLst>
        </p:spPr>
        <p:txBody>
          <a:bodyPr wrap="none" lIns="92075" tIns="46038" rIns="92075" bIns="46038"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en-US" sz="1800" b="1">
                <a:solidFill>
                  <a:srgbClr val="FF6600"/>
                </a:solidFill>
                <a:latin typeface="Arial" panose="020B0604020202020204" pitchFamily="34" charset="0"/>
              </a:rPr>
              <a:t>成本中心</a:t>
            </a:r>
          </a:p>
        </p:txBody>
      </p:sp>
      <p:sp>
        <p:nvSpPr>
          <p:cNvPr id="6" name="AutoShape 5">
            <a:extLst>
              <a:ext uri="{FF2B5EF4-FFF2-40B4-BE49-F238E27FC236}">
                <a16:creationId xmlns:a16="http://schemas.microsoft.com/office/drawing/2014/main" id="{8A4747C8-781E-4299-8916-A70338B639C9}"/>
              </a:ext>
            </a:extLst>
          </p:cNvPr>
          <p:cNvSpPr>
            <a:spLocks noChangeArrowheads="1"/>
          </p:cNvSpPr>
          <p:nvPr/>
        </p:nvSpPr>
        <p:spPr bwMode="auto">
          <a:xfrm>
            <a:off x="8744496" y="1666652"/>
            <a:ext cx="1727200" cy="812800"/>
          </a:xfrm>
          <a:prstGeom prst="roundRect">
            <a:avLst>
              <a:gd name="adj" fmla="val 12495"/>
            </a:avLst>
          </a:prstGeom>
          <a:gradFill rotWithShape="0">
            <a:gsLst>
              <a:gs pos="0">
                <a:srgbClr val="FF962F"/>
              </a:gs>
              <a:gs pos="50000">
                <a:srgbClr val="FFEAD5"/>
              </a:gs>
              <a:gs pos="100000">
                <a:srgbClr val="FF962F"/>
              </a:gs>
            </a:gsLst>
            <a:lin ang="18900000" scaled="1"/>
          </a:gradFill>
          <a:ln w="25400">
            <a:solidFill>
              <a:schemeClr val="tx1"/>
            </a:solidFill>
            <a:round/>
            <a:headEnd/>
            <a:tailEnd/>
          </a:ln>
          <a:effectLst>
            <a:outerShdw dist="35921" dir="2700000" algn="ctr" rotWithShape="0">
              <a:schemeClr val="tx2"/>
            </a:outerShdw>
          </a:effectLst>
        </p:spPr>
        <p:txBody>
          <a:bodyPr wrap="none" lIns="92075" tIns="46038" rIns="92075" bIns="46038"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en-US" sz="1800" b="1">
                <a:solidFill>
                  <a:srgbClr val="FF6600"/>
                </a:solidFill>
                <a:latin typeface="Arial" panose="020B0604020202020204" pitchFamily="34" charset="0"/>
              </a:rPr>
              <a:t>成本目标</a:t>
            </a:r>
          </a:p>
        </p:txBody>
      </p:sp>
      <p:sp>
        <p:nvSpPr>
          <p:cNvPr id="7" name="AutoShape 6">
            <a:extLst>
              <a:ext uri="{FF2B5EF4-FFF2-40B4-BE49-F238E27FC236}">
                <a16:creationId xmlns:a16="http://schemas.microsoft.com/office/drawing/2014/main" id="{4267EAF7-72F8-4F93-96DD-7A0D47E714EA}"/>
              </a:ext>
            </a:extLst>
          </p:cNvPr>
          <p:cNvSpPr>
            <a:spLocks noChangeArrowheads="1"/>
          </p:cNvSpPr>
          <p:nvPr/>
        </p:nvSpPr>
        <p:spPr bwMode="auto">
          <a:xfrm>
            <a:off x="6469608" y="1819052"/>
            <a:ext cx="2027238" cy="466725"/>
          </a:xfrm>
          <a:prstGeom prst="rightArrow">
            <a:avLst>
              <a:gd name="adj1" fmla="val 75009"/>
              <a:gd name="adj2" fmla="val 122946"/>
            </a:avLst>
          </a:prstGeom>
          <a:gradFill rotWithShape="0">
            <a:gsLst>
              <a:gs pos="0">
                <a:srgbClr val="2E0089"/>
              </a:gs>
              <a:gs pos="100000">
                <a:srgbClr val="330099"/>
              </a:gs>
            </a:gsLst>
            <a:lin ang="0" scaled="1"/>
          </a:gradFill>
          <a:ln w="25400">
            <a:solidFill>
              <a:schemeClr val="tx1"/>
            </a:solidFill>
            <a:miter lim="800000"/>
            <a:headEnd/>
            <a:tailEnd/>
          </a:ln>
          <a:effectLst>
            <a:outerShdw dist="35921" dir="2700000" algn="ctr" rotWithShape="0">
              <a:schemeClr val="tx2"/>
            </a:outer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8" name="Rectangle 7">
            <a:extLst>
              <a:ext uri="{FF2B5EF4-FFF2-40B4-BE49-F238E27FC236}">
                <a16:creationId xmlns:a16="http://schemas.microsoft.com/office/drawing/2014/main" id="{8C7B5F16-0F22-4B0A-91E6-5390616484FC}"/>
              </a:ext>
            </a:extLst>
          </p:cNvPr>
          <p:cNvSpPr>
            <a:spLocks noChangeArrowheads="1"/>
          </p:cNvSpPr>
          <p:nvPr/>
        </p:nvSpPr>
        <p:spPr bwMode="auto">
          <a:xfrm>
            <a:off x="6441033" y="2361977"/>
            <a:ext cx="1657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zh-CN" sz="1800" b="1">
                <a:latin typeface="Arial" panose="020B0604020202020204" pitchFamily="34" charset="0"/>
              </a:rPr>
              <a:t>作业类型</a:t>
            </a:r>
          </a:p>
          <a:p>
            <a:pPr algn="ctr">
              <a:spcBef>
                <a:spcPct val="0"/>
              </a:spcBef>
              <a:buClrTx/>
              <a:buFontTx/>
              <a:buNone/>
            </a:pPr>
            <a:r>
              <a:rPr lang="zh-CN" altLang="zh-CN" sz="1800" b="1">
                <a:latin typeface="Arial" panose="020B0604020202020204" pitchFamily="34" charset="0"/>
              </a:rPr>
              <a:t>(</a:t>
            </a:r>
            <a:r>
              <a:rPr lang="en-US" altLang="zh-CN" sz="1800" b="1">
                <a:latin typeface="Arial" panose="020B0604020202020204" pitchFamily="34" charset="0"/>
              </a:rPr>
              <a:t>activity type)</a:t>
            </a:r>
          </a:p>
        </p:txBody>
      </p:sp>
      <p:sp>
        <p:nvSpPr>
          <p:cNvPr id="9" name="Rectangle 8">
            <a:extLst>
              <a:ext uri="{FF2B5EF4-FFF2-40B4-BE49-F238E27FC236}">
                <a16:creationId xmlns:a16="http://schemas.microsoft.com/office/drawing/2014/main" id="{F828FE34-270C-4D2F-B311-0437F2898C22}"/>
              </a:ext>
            </a:extLst>
          </p:cNvPr>
          <p:cNvSpPr>
            <a:spLocks noChangeArrowheads="1"/>
          </p:cNvSpPr>
          <p:nvPr/>
        </p:nvSpPr>
        <p:spPr bwMode="auto">
          <a:xfrm>
            <a:off x="6574383" y="1196752"/>
            <a:ext cx="1403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zh-CN" sz="1800" b="1">
                <a:latin typeface="Arial" panose="020B0604020202020204" pitchFamily="34" charset="0"/>
              </a:rPr>
              <a:t>成本分配</a:t>
            </a:r>
          </a:p>
          <a:p>
            <a:pPr algn="ctr">
              <a:spcBef>
                <a:spcPct val="0"/>
              </a:spcBef>
              <a:buClrTx/>
              <a:buFontTx/>
              <a:buNone/>
            </a:pPr>
            <a:r>
              <a:rPr lang="zh-CN" altLang="zh-CN" sz="1800" b="1">
                <a:latin typeface="Arial" panose="020B0604020202020204" pitchFamily="34" charset="0"/>
              </a:rPr>
              <a:t>(</a:t>
            </a:r>
            <a:r>
              <a:rPr lang="en-US" altLang="zh-CN" sz="1800" b="1">
                <a:latin typeface="Arial" panose="020B0604020202020204" pitchFamily="34" charset="0"/>
              </a:rPr>
              <a:t>allocation)</a:t>
            </a:r>
          </a:p>
        </p:txBody>
      </p:sp>
      <p:sp>
        <p:nvSpPr>
          <p:cNvPr id="10" name="Rectangle 9">
            <a:extLst>
              <a:ext uri="{FF2B5EF4-FFF2-40B4-BE49-F238E27FC236}">
                <a16:creationId xmlns:a16="http://schemas.microsoft.com/office/drawing/2014/main" id="{9D7CE7D2-FEF0-4DF9-B637-EF29598D80CA}"/>
              </a:ext>
            </a:extLst>
          </p:cNvPr>
          <p:cNvSpPr>
            <a:spLocks noChangeArrowheads="1"/>
          </p:cNvSpPr>
          <p:nvPr/>
        </p:nvSpPr>
        <p:spPr bwMode="auto">
          <a:xfrm>
            <a:off x="3366590" y="3254150"/>
            <a:ext cx="8393113" cy="2601354"/>
          </a:xfrm>
          <a:prstGeom prst="rect">
            <a:avLst/>
          </a:prstGeom>
          <a:solidFill>
            <a:srgbClr val="FFFFFF"/>
          </a:solidFill>
          <a:ln>
            <a:noFill/>
          </a:ln>
          <a:effectLst/>
        </p:spPr>
        <p:txBody>
          <a:bodyPr lIns="92075" tIns="46038" rIns="92075" bIns="46038">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zh-CN" sz="2400" dirty="0">
                <a:latin typeface="Times New Roman" panose="02020603050405020304" pitchFamily="18" charset="0"/>
                <a:ea typeface="仿宋_GB2312"/>
                <a:cs typeface="仿宋_GB2312"/>
              </a:rPr>
              <a:t>作业类型定义成本中心提供服务和执行功能的性质，用来把成本分配到其它的成本目标。</a:t>
            </a:r>
          </a:p>
          <a:p>
            <a:pPr algn="ctr">
              <a:spcBef>
                <a:spcPct val="0"/>
              </a:spcBef>
              <a:buClrTx/>
              <a:buFontTx/>
              <a:buNone/>
            </a:pPr>
            <a:endParaRPr lang="zh-CN" altLang="zh-CN" sz="2400" b="1" dirty="0">
              <a:latin typeface="Arial" panose="020B0604020202020204" pitchFamily="34" charset="0"/>
              <a:ea typeface="仿宋_GB2312"/>
              <a:cs typeface="仿宋_GB2312"/>
            </a:endParaRPr>
          </a:p>
          <a:p>
            <a:pPr>
              <a:spcBef>
                <a:spcPct val="0"/>
              </a:spcBef>
              <a:buClrTx/>
              <a:buFontTx/>
              <a:buNone/>
            </a:pPr>
            <a:r>
              <a:rPr lang="zh-CN" altLang="en-US" sz="2400" b="1" dirty="0">
                <a:latin typeface="Arial" panose="020B0604020202020204" pitchFamily="34" charset="0"/>
                <a:ea typeface="仿宋_GB2312"/>
                <a:cs typeface="仿宋_GB2312"/>
              </a:rPr>
              <a:t>不是所有的成本中心</a:t>
            </a:r>
            <a:r>
              <a:rPr lang="zh-CN" altLang="en-US" sz="2400" dirty="0">
                <a:latin typeface="Arial" panose="020B0604020202020204" pitchFamily="34" charset="0"/>
                <a:ea typeface="仿宋_GB2312"/>
                <a:cs typeface="仿宋_GB2312"/>
              </a:rPr>
              <a:t>都需要定义作业类型</a:t>
            </a:r>
            <a:endParaRPr lang="zh-CN" altLang="en-US" sz="2400" dirty="0">
              <a:solidFill>
                <a:schemeClr val="bg2"/>
              </a:solidFill>
              <a:latin typeface="Arial" panose="020B0604020202020204" pitchFamily="34" charset="0"/>
              <a:ea typeface="仿宋_GB2312"/>
              <a:cs typeface="仿宋_GB2312"/>
            </a:endParaRPr>
          </a:p>
          <a:p>
            <a:pPr>
              <a:spcBef>
                <a:spcPct val="0"/>
              </a:spcBef>
              <a:buClrTx/>
              <a:buFontTx/>
              <a:buNone/>
            </a:pPr>
            <a:endParaRPr lang="zh-CN" altLang="en-US" sz="2400" dirty="0">
              <a:latin typeface="Arial" panose="020B0604020202020204" pitchFamily="34" charset="0"/>
              <a:ea typeface="仿宋_GB2312"/>
              <a:cs typeface="仿宋_GB2312"/>
            </a:endParaRPr>
          </a:p>
          <a:p>
            <a:pPr>
              <a:spcBef>
                <a:spcPct val="0"/>
              </a:spcBef>
              <a:buClrTx/>
              <a:buFontTx/>
              <a:buNone/>
            </a:pPr>
            <a:r>
              <a:rPr lang="zh-CN" altLang="en-US" sz="2400" dirty="0">
                <a:latin typeface="Arial" panose="020B0604020202020204" pitchFamily="34" charset="0"/>
                <a:ea typeface="仿宋_GB2312"/>
                <a:cs typeface="仿宋_GB2312"/>
              </a:rPr>
              <a:t>作业类型通常被用来</a:t>
            </a:r>
            <a:r>
              <a:rPr lang="zh-CN" altLang="en-US" sz="2400" b="1" dirty="0">
                <a:latin typeface="Arial" panose="020B0604020202020204" pitchFamily="34" charset="0"/>
                <a:ea typeface="仿宋_GB2312"/>
                <a:cs typeface="仿宋_GB2312"/>
              </a:rPr>
              <a:t>将成本中心的间接费用转入生产成本</a:t>
            </a:r>
            <a:endParaRPr lang="zh-CN" altLang="en-US" sz="2400" dirty="0">
              <a:latin typeface="Arial" panose="020B0604020202020204" pitchFamily="34" charset="0"/>
              <a:ea typeface="仿宋_GB2312"/>
              <a:cs typeface="仿宋_GB2312"/>
            </a:endParaRPr>
          </a:p>
          <a:p>
            <a:pPr>
              <a:spcBef>
                <a:spcPct val="0"/>
              </a:spcBef>
              <a:buClrTx/>
              <a:buFontTx/>
              <a:buNone/>
            </a:pPr>
            <a:endParaRPr lang="zh-CN" altLang="en-US" sz="1900" b="1" dirty="0">
              <a:solidFill>
                <a:schemeClr val="bg2"/>
              </a:solidFill>
              <a:latin typeface="Arial" panose="020B0604020202020204" pitchFamily="34" charset="0"/>
            </a:endParaRPr>
          </a:p>
        </p:txBody>
      </p:sp>
    </p:spTree>
    <p:extLst>
      <p:ext uri="{BB962C8B-B14F-4D97-AF65-F5344CB8AC3E}">
        <p14:creationId xmlns:p14="http://schemas.microsoft.com/office/powerpoint/2010/main" val="20557387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成本中心会计 </a:t>
            </a:r>
            <a:r>
              <a:rPr lang="en-US" altLang="zh-CN" dirty="0"/>
              <a:t>– </a:t>
            </a:r>
            <a:r>
              <a:rPr lang="zh-CN" altLang="en-US" dirty="0"/>
              <a:t>作业类型</a:t>
            </a:r>
            <a:endParaRPr lang="en-US" b="0" dirty="0"/>
          </a:p>
        </p:txBody>
      </p:sp>
      <p:sp>
        <p:nvSpPr>
          <p:cNvPr id="4" name="Rectangle 2">
            <a:extLst>
              <a:ext uri="{FF2B5EF4-FFF2-40B4-BE49-F238E27FC236}">
                <a16:creationId xmlns:a16="http://schemas.microsoft.com/office/drawing/2014/main" id="{5A8084DE-0923-4078-8C64-3F35D65E3660}"/>
              </a:ext>
            </a:extLst>
          </p:cNvPr>
          <p:cNvSpPr>
            <a:spLocks noChangeArrowheads="1"/>
          </p:cNvSpPr>
          <p:nvPr/>
        </p:nvSpPr>
        <p:spPr bwMode="auto">
          <a:xfrm>
            <a:off x="4113584" y="4693691"/>
            <a:ext cx="3041650" cy="1371600"/>
          </a:xfrm>
          <a:prstGeom prst="rect">
            <a:avLst/>
          </a:prstGeom>
          <a:solidFill>
            <a:srgbClr val="FFCC99"/>
          </a:solidFill>
          <a:ln>
            <a:noFill/>
          </a:ln>
          <a:extLst>
            <a:ext uri="{91240B29-F687-4F45-9708-019B960494DF}">
              <a14:hiddenLine xmlns:a14="http://schemas.microsoft.com/office/drawing/2010/main" w="12700" cap="rnd">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de-DE" altLang="en-US" sz="1800">
              <a:solidFill>
                <a:srgbClr val="3333CC"/>
              </a:solidFill>
              <a:latin typeface="Arial" panose="020B0604020202020204" pitchFamily="34" charset="0"/>
              <a:ea typeface="楷体_GB2312"/>
              <a:cs typeface="楷体_GB2312"/>
            </a:endParaRPr>
          </a:p>
        </p:txBody>
      </p:sp>
      <p:sp>
        <p:nvSpPr>
          <p:cNvPr id="5" name="AutoShape 3">
            <a:extLst>
              <a:ext uri="{FF2B5EF4-FFF2-40B4-BE49-F238E27FC236}">
                <a16:creationId xmlns:a16="http://schemas.microsoft.com/office/drawing/2014/main" id="{E67C1C71-DF9E-4440-AC40-43D2D5DE45CD}"/>
              </a:ext>
            </a:extLst>
          </p:cNvPr>
          <p:cNvSpPr>
            <a:spLocks noChangeArrowheads="1"/>
          </p:cNvSpPr>
          <p:nvPr/>
        </p:nvSpPr>
        <p:spPr bwMode="auto">
          <a:xfrm>
            <a:off x="6323384" y="3703091"/>
            <a:ext cx="2471738" cy="1143000"/>
          </a:xfrm>
          <a:prstGeom prst="chevron">
            <a:avLst>
              <a:gd name="adj" fmla="val 64324"/>
            </a:avLst>
          </a:prstGeom>
          <a:solidFill>
            <a:srgbClr val="FF99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6" name="Freeform 4">
            <a:extLst>
              <a:ext uri="{FF2B5EF4-FFF2-40B4-BE49-F238E27FC236}">
                <a16:creationId xmlns:a16="http://schemas.microsoft.com/office/drawing/2014/main" id="{8EB04D04-CC60-49C7-B4D0-BD949ABB15E0}"/>
              </a:ext>
            </a:extLst>
          </p:cNvPr>
          <p:cNvSpPr>
            <a:spLocks/>
          </p:cNvSpPr>
          <p:nvPr/>
        </p:nvSpPr>
        <p:spPr bwMode="auto">
          <a:xfrm>
            <a:off x="7771184" y="3695154"/>
            <a:ext cx="3429000" cy="1150937"/>
          </a:xfrm>
          <a:custGeom>
            <a:avLst/>
            <a:gdLst>
              <a:gd name="T0" fmla="*/ 2147483646 w 2556"/>
              <a:gd name="T1" fmla="*/ 0 h 852"/>
              <a:gd name="T2" fmla="*/ 0 w 2556"/>
              <a:gd name="T3" fmla="*/ 0 h 852"/>
              <a:gd name="T4" fmla="*/ 2147483646 w 2556"/>
              <a:gd name="T5" fmla="*/ 2147483646 h 852"/>
              <a:gd name="T6" fmla="*/ 0 w 2556"/>
              <a:gd name="T7" fmla="*/ 2147483646 h 852"/>
              <a:gd name="T8" fmla="*/ 2147483646 w 2556"/>
              <a:gd name="T9" fmla="*/ 2147483646 h 852"/>
              <a:gd name="T10" fmla="*/ 2147483646 w 2556"/>
              <a:gd name="T11" fmla="*/ 0 h 852"/>
              <a:gd name="T12" fmla="*/ 0 60000 65536"/>
              <a:gd name="T13" fmla="*/ 0 60000 65536"/>
              <a:gd name="T14" fmla="*/ 0 60000 65536"/>
              <a:gd name="T15" fmla="*/ 0 60000 65536"/>
              <a:gd name="T16" fmla="*/ 0 60000 65536"/>
              <a:gd name="T17" fmla="*/ 0 60000 65536"/>
              <a:gd name="T18" fmla="*/ 0 w 2556"/>
              <a:gd name="T19" fmla="*/ 0 h 852"/>
              <a:gd name="T20" fmla="*/ 2556 w 2556"/>
              <a:gd name="T21" fmla="*/ 852 h 852"/>
            </a:gdLst>
            <a:ahLst/>
            <a:cxnLst>
              <a:cxn ang="T12">
                <a:pos x="T0" y="T1"/>
              </a:cxn>
              <a:cxn ang="T13">
                <a:pos x="T2" y="T3"/>
              </a:cxn>
              <a:cxn ang="T14">
                <a:pos x="T4" y="T5"/>
              </a:cxn>
              <a:cxn ang="T15">
                <a:pos x="T6" y="T7"/>
              </a:cxn>
              <a:cxn ang="T16">
                <a:pos x="T8" y="T9"/>
              </a:cxn>
              <a:cxn ang="T17">
                <a:pos x="T10" y="T11"/>
              </a:cxn>
            </a:cxnLst>
            <a:rect l="T18" t="T19" r="T20" b="T21"/>
            <a:pathLst>
              <a:path w="2556" h="852">
                <a:moveTo>
                  <a:pt x="2556" y="0"/>
                </a:moveTo>
                <a:lnTo>
                  <a:pt x="0" y="0"/>
                </a:lnTo>
                <a:lnTo>
                  <a:pt x="426" y="426"/>
                </a:lnTo>
                <a:lnTo>
                  <a:pt x="0" y="852"/>
                </a:lnTo>
                <a:lnTo>
                  <a:pt x="2556" y="852"/>
                </a:lnTo>
                <a:lnTo>
                  <a:pt x="2556" y="0"/>
                </a:lnTo>
                <a:close/>
              </a:path>
            </a:pathLst>
          </a:custGeom>
          <a:solidFill>
            <a:srgbClr val="CCECFF"/>
          </a:solidFill>
          <a:ln>
            <a:noFill/>
          </a:ln>
          <a:effectLst>
            <a:prstShdw prst="shdw17" dist="17961" dir="2700000">
              <a:srgbClr val="7A8E99"/>
            </a:prstShdw>
          </a:effectLst>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7" name="AutoShape 5">
            <a:extLst>
              <a:ext uri="{FF2B5EF4-FFF2-40B4-BE49-F238E27FC236}">
                <a16:creationId xmlns:a16="http://schemas.microsoft.com/office/drawing/2014/main" id="{45687CC2-B598-4030-B4B8-4491FAAF8E25}"/>
              </a:ext>
            </a:extLst>
          </p:cNvPr>
          <p:cNvSpPr>
            <a:spLocks noChangeArrowheads="1"/>
          </p:cNvSpPr>
          <p:nvPr/>
        </p:nvSpPr>
        <p:spPr bwMode="auto">
          <a:xfrm>
            <a:off x="4265984" y="3703091"/>
            <a:ext cx="3065463" cy="1143000"/>
          </a:xfrm>
          <a:prstGeom prst="homePlate">
            <a:avLst>
              <a:gd name="adj" fmla="val 50274"/>
            </a:avLst>
          </a:prstGeom>
          <a:solidFill>
            <a:srgbClr val="CCECFF"/>
          </a:solidFill>
          <a:ln>
            <a:noFill/>
          </a:ln>
          <a:effectLst>
            <a:prstShdw prst="shdw17" dist="17961" dir="2700000">
              <a:srgbClr val="7A8E99"/>
            </a:prstShdw>
          </a:effectLst>
          <a:extLst>
            <a:ext uri="{91240B29-F687-4F45-9708-019B960494DF}">
              <a14:hiddenLine xmlns:a14="http://schemas.microsoft.com/office/drawing/2010/main" w="12700" cap="rnd">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8" name="AutoShape 6">
            <a:extLst>
              <a:ext uri="{FF2B5EF4-FFF2-40B4-BE49-F238E27FC236}">
                <a16:creationId xmlns:a16="http://schemas.microsoft.com/office/drawing/2014/main" id="{A1C1DB9C-7099-47B8-961C-90DA460654AF}"/>
              </a:ext>
            </a:extLst>
          </p:cNvPr>
          <p:cNvSpPr>
            <a:spLocks noChangeArrowheads="1"/>
          </p:cNvSpPr>
          <p:nvPr/>
        </p:nvSpPr>
        <p:spPr bwMode="auto">
          <a:xfrm rot="10836977">
            <a:off x="4512047" y="5608091"/>
            <a:ext cx="2611437" cy="533400"/>
          </a:xfrm>
          <a:prstGeom prst="cloudCallout">
            <a:avLst>
              <a:gd name="adj1" fmla="val 14833"/>
              <a:gd name="adj2" fmla="val 336463"/>
            </a:avLst>
          </a:prstGeom>
          <a:solidFill>
            <a:srgbClr val="FFD866"/>
          </a:solidFill>
          <a:ln>
            <a:noFill/>
          </a:ln>
          <a:effectLst>
            <a:prstShdw prst="shdw17" dist="17961" dir="2700000">
              <a:srgbClr val="99823D"/>
            </a:prstShdw>
          </a:effectLst>
          <a:extLst>
            <a:ext uri="{91240B29-F687-4F45-9708-019B960494DF}">
              <a14:hiddenLine xmlns:a14="http://schemas.microsoft.com/office/drawing/2010/main" w="12700" cap="rnd">
                <a:solidFill>
                  <a:srgbClr val="000000"/>
                </a:solidFill>
                <a:round/>
                <a:headEnd/>
                <a:tailEnd/>
              </a14:hiddenLine>
            </a:ext>
          </a:extLst>
        </p:spPr>
        <p:txBody>
          <a:bodyPr rot="10800000"/>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endParaRPr lang="de-DE" altLang="en-US" sz="1600">
              <a:solidFill>
                <a:srgbClr val="3333CC"/>
              </a:solidFill>
              <a:latin typeface="Arial" panose="020B0604020202020204" pitchFamily="34" charset="0"/>
              <a:ea typeface="楷体_GB2312"/>
              <a:cs typeface="楷体_GB2312"/>
            </a:endParaRPr>
          </a:p>
        </p:txBody>
      </p:sp>
      <p:sp>
        <p:nvSpPr>
          <p:cNvPr id="9" name="Oval 7">
            <a:extLst>
              <a:ext uri="{FF2B5EF4-FFF2-40B4-BE49-F238E27FC236}">
                <a16:creationId xmlns:a16="http://schemas.microsoft.com/office/drawing/2014/main" id="{1CE2C698-5060-4A10-89B5-9439989497F7}"/>
              </a:ext>
            </a:extLst>
          </p:cNvPr>
          <p:cNvSpPr>
            <a:spLocks noChangeArrowheads="1"/>
          </p:cNvSpPr>
          <p:nvPr/>
        </p:nvSpPr>
        <p:spPr bwMode="auto">
          <a:xfrm>
            <a:off x="4654922" y="3580854"/>
            <a:ext cx="34925" cy="12700"/>
          </a:xfrm>
          <a:prstGeom prst="ellipse">
            <a:avLst/>
          </a:prstGeom>
          <a:solidFill>
            <a:schemeClr val="bg2"/>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0" name="Oval 8">
            <a:extLst>
              <a:ext uri="{FF2B5EF4-FFF2-40B4-BE49-F238E27FC236}">
                <a16:creationId xmlns:a16="http://schemas.microsoft.com/office/drawing/2014/main" id="{C90285A0-B0B5-4DAA-8C5B-340F19687EB9}"/>
              </a:ext>
            </a:extLst>
          </p:cNvPr>
          <p:cNvSpPr>
            <a:spLocks noChangeArrowheads="1"/>
          </p:cNvSpPr>
          <p:nvPr/>
        </p:nvSpPr>
        <p:spPr bwMode="auto">
          <a:xfrm>
            <a:off x="4516809" y="3580854"/>
            <a:ext cx="31750" cy="12700"/>
          </a:xfrm>
          <a:prstGeom prst="ellipse">
            <a:avLst/>
          </a:prstGeom>
          <a:solidFill>
            <a:schemeClr val="bg2"/>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1" name="Text Box 9">
            <a:extLst>
              <a:ext uri="{FF2B5EF4-FFF2-40B4-BE49-F238E27FC236}">
                <a16:creationId xmlns:a16="http://schemas.microsoft.com/office/drawing/2014/main" id="{C1AE0F1C-B6BF-4E47-BA1B-E7B90DB5713C}"/>
              </a:ext>
            </a:extLst>
          </p:cNvPr>
          <p:cNvSpPr txBox="1">
            <a:spLocks noChangeArrowheads="1"/>
          </p:cNvSpPr>
          <p:nvPr/>
        </p:nvSpPr>
        <p:spPr bwMode="auto">
          <a:xfrm>
            <a:off x="4113584" y="3703091"/>
            <a:ext cx="2819400" cy="1190625"/>
          </a:xfrm>
          <a:prstGeom prst="rect">
            <a:avLst/>
          </a:prstGeom>
          <a:solidFill>
            <a:srgbClr val="CCECFF"/>
          </a:solid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800">
                <a:solidFill>
                  <a:srgbClr val="3333CC"/>
                </a:solidFill>
                <a:latin typeface="Arial" panose="020B0604020202020204" pitchFamily="34" charset="0"/>
                <a:ea typeface="楷体_GB2312"/>
                <a:cs typeface="楷体_GB2312"/>
              </a:rPr>
              <a:t>发送成本中心</a:t>
            </a:r>
          </a:p>
          <a:p>
            <a:pPr>
              <a:spcBef>
                <a:spcPct val="0"/>
              </a:spcBef>
              <a:buClrTx/>
              <a:buFontTx/>
              <a:buNone/>
            </a:pPr>
            <a:r>
              <a:rPr lang="zh-CN" altLang="zh-CN" sz="1800">
                <a:solidFill>
                  <a:srgbClr val="3333CC"/>
                </a:solidFill>
                <a:latin typeface="Arial" panose="020B0604020202020204" pitchFamily="34" charset="0"/>
                <a:ea typeface="楷体_GB2312"/>
                <a:cs typeface="楷体_GB2312"/>
              </a:rPr>
              <a:t>“</a:t>
            </a:r>
            <a:r>
              <a:rPr lang="zh-CN" altLang="en-US" sz="1800">
                <a:solidFill>
                  <a:srgbClr val="3333CC"/>
                </a:solidFill>
                <a:latin typeface="Arial" panose="020B0604020202020204" pitchFamily="34" charset="0"/>
                <a:ea typeface="楷体_GB2312"/>
                <a:cs typeface="楷体_GB2312"/>
              </a:rPr>
              <a:t>维修”</a:t>
            </a:r>
          </a:p>
          <a:p>
            <a:pPr>
              <a:spcBef>
                <a:spcPct val="0"/>
              </a:spcBef>
              <a:buClrTx/>
              <a:buFontTx/>
              <a:buNone/>
            </a:pPr>
            <a:r>
              <a:rPr lang="zh-CN" altLang="en-US" sz="1800">
                <a:solidFill>
                  <a:srgbClr val="3333CC"/>
                </a:solidFill>
                <a:latin typeface="Arial" panose="020B0604020202020204" pitchFamily="34" charset="0"/>
                <a:ea typeface="楷体_GB2312"/>
                <a:cs typeface="楷体_GB2312"/>
              </a:rPr>
              <a:t>以 </a:t>
            </a:r>
            <a:r>
              <a:rPr lang="zh-CN" altLang="en-US" sz="1600">
                <a:solidFill>
                  <a:srgbClr val="3333CC"/>
                </a:solidFill>
                <a:latin typeface="Arial" panose="020B0604020202020204" pitchFamily="34" charset="0"/>
                <a:ea typeface="楷体_GB2312"/>
                <a:cs typeface="楷体_GB2312"/>
              </a:rPr>
              <a:t>100/</a:t>
            </a:r>
            <a:r>
              <a:rPr lang="zh-CN" altLang="en-US" sz="1800">
                <a:solidFill>
                  <a:srgbClr val="3333CC"/>
                </a:solidFill>
                <a:latin typeface="Arial" panose="020B0604020202020204" pitchFamily="34" charset="0"/>
                <a:ea typeface="楷体_GB2312"/>
                <a:cs typeface="楷体_GB2312"/>
              </a:rPr>
              <a:t>小时提供 </a:t>
            </a:r>
            <a:r>
              <a:rPr lang="zh-CN" altLang="en-US" sz="1600">
                <a:solidFill>
                  <a:srgbClr val="3333CC"/>
                </a:solidFill>
                <a:latin typeface="Arial" panose="020B0604020202020204" pitchFamily="34" charset="0"/>
                <a:ea typeface="楷体_GB2312"/>
                <a:cs typeface="楷体_GB2312"/>
              </a:rPr>
              <a:t>3</a:t>
            </a:r>
            <a:r>
              <a:rPr lang="zh-CN" altLang="en-US" sz="1800">
                <a:solidFill>
                  <a:srgbClr val="3333CC"/>
                </a:solidFill>
                <a:latin typeface="Arial" panose="020B0604020202020204" pitchFamily="34" charset="0"/>
                <a:ea typeface="楷体_GB2312"/>
                <a:cs typeface="楷体_GB2312"/>
              </a:rPr>
              <a:t> 小时</a:t>
            </a:r>
            <a:endParaRPr lang="zh-CN" altLang="zh-CN" sz="1800">
              <a:solidFill>
                <a:srgbClr val="3333CC"/>
              </a:solidFill>
              <a:latin typeface="Arial" panose="020B0604020202020204" pitchFamily="34" charset="0"/>
              <a:ea typeface="楷体_GB2312"/>
              <a:cs typeface="楷体_GB2312"/>
            </a:endParaRPr>
          </a:p>
          <a:p>
            <a:pPr>
              <a:spcBef>
                <a:spcPct val="0"/>
              </a:spcBef>
              <a:buClrTx/>
              <a:buFontTx/>
              <a:buNone/>
            </a:pPr>
            <a:r>
              <a:rPr lang="zh-CN" altLang="en-US" sz="1800">
                <a:solidFill>
                  <a:srgbClr val="3333CC"/>
                </a:solidFill>
                <a:latin typeface="Arial" panose="020B0604020202020204" pitchFamily="34" charset="0"/>
                <a:ea typeface="楷体_GB2312"/>
                <a:cs typeface="楷体_GB2312"/>
              </a:rPr>
              <a:t>记入贷方</a:t>
            </a:r>
            <a:r>
              <a:rPr lang="zh-CN" altLang="en-US" sz="1600">
                <a:solidFill>
                  <a:srgbClr val="3333CC"/>
                </a:solidFill>
                <a:latin typeface="Arial" panose="020B0604020202020204" pitchFamily="34" charset="0"/>
                <a:ea typeface="楷体_GB2312"/>
                <a:cs typeface="楷体_GB2312"/>
              </a:rPr>
              <a:t> 300</a:t>
            </a:r>
          </a:p>
        </p:txBody>
      </p:sp>
      <p:sp>
        <p:nvSpPr>
          <p:cNvPr id="12" name="Text Box 10">
            <a:extLst>
              <a:ext uri="{FF2B5EF4-FFF2-40B4-BE49-F238E27FC236}">
                <a16:creationId xmlns:a16="http://schemas.microsoft.com/office/drawing/2014/main" id="{BA6D17CD-6E66-4BED-A176-3AD72A4A9F01}"/>
              </a:ext>
            </a:extLst>
          </p:cNvPr>
          <p:cNvSpPr txBox="1">
            <a:spLocks noChangeArrowheads="1"/>
          </p:cNvSpPr>
          <p:nvPr/>
        </p:nvSpPr>
        <p:spPr bwMode="auto">
          <a:xfrm>
            <a:off x="8474447" y="3703091"/>
            <a:ext cx="2493962"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800">
                <a:solidFill>
                  <a:srgbClr val="3333CC"/>
                </a:solidFill>
                <a:latin typeface="Arial" panose="020B0604020202020204" pitchFamily="34" charset="0"/>
                <a:ea typeface="楷体_GB2312"/>
                <a:cs typeface="楷体_GB2312"/>
              </a:rPr>
              <a:t>接收成本对象</a:t>
            </a:r>
          </a:p>
          <a:p>
            <a:pPr>
              <a:spcBef>
                <a:spcPct val="0"/>
              </a:spcBef>
              <a:buClrTx/>
              <a:buFontTx/>
              <a:buNone/>
            </a:pPr>
            <a:r>
              <a:rPr lang="zh-CN" altLang="zh-CN" sz="1800">
                <a:solidFill>
                  <a:srgbClr val="3333CC"/>
                </a:solidFill>
                <a:latin typeface="Arial" panose="020B0604020202020204" pitchFamily="34" charset="0"/>
                <a:ea typeface="楷体_GB2312"/>
                <a:cs typeface="楷体_GB2312"/>
              </a:rPr>
              <a:t>“</a:t>
            </a:r>
            <a:r>
              <a:rPr lang="zh-CN" altLang="en-US" sz="1800">
                <a:solidFill>
                  <a:srgbClr val="3333CC"/>
                </a:solidFill>
                <a:latin typeface="Arial" panose="020B0604020202020204" pitchFamily="34" charset="0"/>
                <a:ea typeface="楷体_GB2312"/>
                <a:cs typeface="楷体_GB2312"/>
              </a:rPr>
              <a:t>生产”</a:t>
            </a:r>
          </a:p>
          <a:p>
            <a:pPr>
              <a:spcBef>
                <a:spcPct val="0"/>
              </a:spcBef>
              <a:buClrTx/>
              <a:buFontTx/>
              <a:buNone/>
            </a:pPr>
            <a:r>
              <a:rPr lang="zh-CN" altLang="en-US" sz="1800">
                <a:solidFill>
                  <a:srgbClr val="3333CC"/>
                </a:solidFill>
                <a:latin typeface="Arial" panose="020B0604020202020204" pitchFamily="34" charset="0"/>
                <a:ea typeface="楷体_GB2312"/>
                <a:cs typeface="楷体_GB2312"/>
              </a:rPr>
              <a:t>以</a:t>
            </a:r>
            <a:r>
              <a:rPr lang="zh-CN" altLang="zh-CN" sz="1800">
                <a:solidFill>
                  <a:srgbClr val="3333CC"/>
                </a:solidFill>
                <a:latin typeface="Arial" panose="020B0604020202020204" pitchFamily="34" charset="0"/>
                <a:ea typeface="楷体_GB2312"/>
                <a:cs typeface="楷体_GB2312"/>
              </a:rPr>
              <a:t> </a:t>
            </a:r>
            <a:r>
              <a:rPr lang="zh-CN" altLang="zh-CN" sz="1600">
                <a:solidFill>
                  <a:srgbClr val="3333CC"/>
                </a:solidFill>
                <a:latin typeface="Arial" panose="020B0604020202020204" pitchFamily="34" charset="0"/>
                <a:ea typeface="楷体_GB2312"/>
                <a:cs typeface="楷体_GB2312"/>
              </a:rPr>
              <a:t>100/</a:t>
            </a:r>
            <a:r>
              <a:rPr lang="zh-CN" altLang="en-US" sz="1800">
                <a:solidFill>
                  <a:srgbClr val="3333CC"/>
                </a:solidFill>
                <a:latin typeface="Arial" panose="020B0604020202020204" pitchFamily="34" charset="0"/>
                <a:ea typeface="楷体_GB2312"/>
                <a:cs typeface="楷体_GB2312"/>
              </a:rPr>
              <a:t>小时消耗 </a:t>
            </a:r>
            <a:r>
              <a:rPr lang="zh-CN" altLang="en-US" sz="1600">
                <a:solidFill>
                  <a:srgbClr val="3333CC"/>
                </a:solidFill>
                <a:latin typeface="Arial" panose="020B0604020202020204" pitchFamily="34" charset="0"/>
                <a:ea typeface="楷体_GB2312"/>
                <a:cs typeface="楷体_GB2312"/>
              </a:rPr>
              <a:t>3</a:t>
            </a:r>
            <a:r>
              <a:rPr lang="zh-CN" altLang="en-US" sz="1800">
                <a:solidFill>
                  <a:srgbClr val="3333CC"/>
                </a:solidFill>
                <a:latin typeface="Arial" panose="020B0604020202020204" pitchFamily="34" charset="0"/>
                <a:ea typeface="楷体_GB2312"/>
                <a:cs typeface="楷体_GB2312"/>
              </a:rPr>
              <a:t> 小时</a:t>
            </a:r>
          </a:p>
          <a:p>
            <a:pPr>
              <a:spcBef>
                <a:spcPct val="0"/>
              </a:spcBef>
              <a:buClrTx/>
              <a:buFontTx/>
              <a:buNone/>
            </a:pPr>
            <a:r>
              <a:rPr lang="zh-CN" altLang="en-US" sz="1800">
                <a:solidFill>
                  <a:srgbClr val="3333CC"/>
                </a:solidFill>
                <a:latin typeface="Arial" panose="020B0604020202020204" pitchFamily="34" charset="0"/>
                <a:ea typeface="楷体_GB2312"/>
                <a:cs typeface="楷体_GB2312"/>
              </a:rPr>
              <a:t>记入借方 </a:t>
            </a:r>
            <a:r>
              <a:rPr lang="zh-CN" altLang="en-US" sz="1600">
                <a:solidFill>
                  <a:srgbClr val="3333CC"/>
                </a:solidFill>
                <a:latin typeface="Arial" panose="020B0604020202020204" pitchFamily="34" charset="0"/>
                <a:ea typeface="楷体_GB2312"/>
                <a:cs typeface="楷体_GB2312"/>
              </a:rPr>
              <a:t>300</a:t>
            </a:r>
          </a:p>
        </p:txBody>
      </p:sp>
      <p:sp>
        <p:nvSpPr>
          <p:cNvPr id="13" name="Text Box 11">
            <a:extLst>
              <a:ext uri="{FF2B5EF4-FFF2-40B4-BE49-F238E27FC236}">
                <a16:creationId xmlns:a16="http://schemas.microsoft.com/office/drawing/2014/main" id="{E1C0EBAE-7A94-4630-AB7C-0428449E1F9D}"/>
              </a:ext>
            </a:extLst>
          </p:cNvPr>
          <p:cNvSpPr txBox="1">
            <a:spLocks noChangeArrowheads="1"/>
          </p:cNvSpPr>
          <p:nvPr/>
        </p:nvSpPr>
        <p:spPr bwMode="auto">
          <a:xfrm>
            <a:off x="5183559" y="4995316"/>
            <a:ext cx="1206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2000">
                <a:solidFill>
                  <a:srgbClr val="3333CC"/>
                </a:solidFill>
                <a:latin typeface="Arial" panose="020B0604020202020204" pitchFamily="34" charset="0"/>
                <a:ea typeface="楷体_GB2312"/>
                <a:cs typeface="楷体_GB2312"/>
              </a:rPr>
              <a:t>维修时数</a:t>
            </a:r>
            <a:endParaRPr lang="zh-CN" altLang="en-US" sz="1800">
              <a:solidFill>
                <a:srgbClr val="3333CC"/>
              </a:solidFill>
              <a:latin typeface="Arial" panose="020B0604020202020204" pitchFamily="34" charset="0"/>
              <a:ea typeface="楷体_GB2312"/>
              <a:cs typeface="楷体_GB2312"/>
            </a:endParaRPr>
          </a:p>
        </p:txBody>
      </p:sp>
      <p:sp>
        <p:nvSpPr>
          <p:cNvPr id="14" name="Text Box 12">
            <a:extLst>
              <a:ext uri="{FF2B5EF4-FFF2-40B4-BE49-F238E27FC236}">
                <a16:creationId xmlns:a16="http://schemas.microsoft.com/office/drawing/2014/main" id="{8B75BB76-DAB6-4EE2-B362-BB60EAD78E80}"/>
              </a:ext>
            </a:extLst>
          </p:cNvPr>
          <p:cNvSpPr txBox="1">
            <a:spLocks noChangeArrowheads="1"/>
          </p:cNvSpPr>
          <p:nvPr/>
        </p:nvSpPr>
        <p:spPr bwMode="auto">
          <a:xfrm>
            <a:off x="4715247" y="5748049"/>
            <a:ext cx="2255837" cy="295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nSpc>
                <a:spcPct val="85000"/>
              </a:lnSpc>
              <a:spcBef>
                <a:spcPct val="0"/>
              </a:spcBef>
              <a:buClrTx/>
              <a:buFontTx/>
              <a:buNone/>
            </a:pPr>
            <a:r>
              <a:rPr lang="zh-CN" altLang="en-US" sz="1800" dirty="0">
                <a:solidFill>
                  <a:srgbClr val="3333CC"/>
                </a:solidFill>
                <a:latin typeface="Arial" panose="020B0604020202020204" pitchFamily="34" charset="0"/>
                <a:ea typeface="楷体_GB2312"/>
                <a:cs typeface="楷体_GB2312"/>
              </a:rPr>
              <a:t>成本中心输出的计量</a:t>
            </a:r>
          </a:p>
        </p:txBody>
      </p:sp>
      <p:grpSp>
        <p:nvGrpSpPr>
          <p:cNvPr id="15" name="Group 13">
            <a:extLst>
              <a:ext uri="{FF2B5EF4-FFF2-40B4-BE49-F238E27FC236}">
                <a16:creationId xmlns:a16="http://schemas.microsoft.com/office/drawing/2014/main" id="{6AE47653-16A9-4225-81C0-F744D237F67C}"/>
              </a:ext>
            </a:extLst>
          </p:cNvPr>
          <p:cNvGrpSpPr>
            <a:grpSpLocks/>
          </p:cNvGrpSpPr>
          <p:nvPr/>
        </p:nvGrpSpPr>
        <p:grpSpPr bwMode="auto">
          <a:xfrm>
            <a:off x="4342184" y="4998491"/>
            <a:ext cx="690563" cy="654050"/>
            <a:chOff x="2327" y="1459"/>
            <a:chExt cx="665" cy="665"/>
          </a:xfrm>
        </p:grpSpPr>
        <p:sp>
          <p:nvSpPr>
            <p:cNvPr id="16" name="Freeform 14">
              <a:extLst>
                <a:ext uri="{FF2B5EF4-FFF2-40B4-BE49-F238E27FC236}">
                  <a16:creationId xmlns:a16="http://schemas.microsoft.com/office/drawing/2014/main" id="{A45582F8-04BE-4E85-84AB-C519148BAAA5}"/>
                </a:ext>
              </a:extLst>
            </p:cNvPr>
            <p:cNvSpPr>
              <a:spLocks/>
            </p:cNvSpPr>
            <p:nvPr/>
          </p:nvSpPr>
          <p:spPr bwMode="auto">
            <a:xfrm>
              <a:off x="2327" y="1459"/>
              <a:ext cx="665" cy="665"/>
            </a:xfrm>
            <a:custGeom>
              <a:avLst/>
              <a:gdLst>
                <a:gd name="T0" fmla="*/ 366 w 665"/>
                <a:gd name="T1" fmla="*/ 662 h 665"/>
                <a:gd name="T2" fmla="*/ 430 w 665"/>
                <a:gd name="T3" fmla="*/ 649 h 665"/>
                <a:gd name="T4" fmla="*/ 490 w 665"/>
                <a:gd name="T5" fmla="*/ 624 h 665"/>
                <a:gd name="T6" fmla="*/ 543 w 665"/>
                <a:gd name="T7" fmla="*/ 588 h 665"/>
                <a:gd name="T8" fmla="*/ 588 w 665"/>
                <a:gd name="T9" fmla="*/ 543 h 665"/>
                <a:gd name="T10" fmla="*/ 624 w 665"/>
                <a:gd name="T11" fmla="*/ 491 h 665"/>
                <a:gd name="T12" fmla="*/ 649 w 665"/>
                <a:gd name="T13" fmla="*/ 430 h 665"/>
                <a:gd name="T14" fmla="*/ 662 w 665"/>
                <a:gd name="T15" fmla="*/ 366 h 665"/>
                <a:gd name="T16" fmla="*/ 662 w 665"/>
                <a:gd name="T17" fmla="*/ 298 h 665"/>
                <a:gd name="T18" fmla="*/ 649 w 665"/>
                <a:gd name="T19" fmla="*/ 233 h 665"/>
                <a:gd name="T20" fmla="*/ 624 w 665"/>
                <a:gd name="T21" fmla="*/ 173 h 665"/>
                <a:gd name="T22" fmla="*/ 588 w 665"/>
                <a:gd name="T23" fmla="*/ 121 h 665"/>
                <a:gd name="T24" fmla="*/ 543 w 665"/>
                <a:gd name="T25" fmla="*/ 75 h 665"/>
                <a:gd name="T26" fmla="*/ 490 w 665"/>
                <a:gd name="T27" fmla="*/ 40 h 665"/>
                <a:gd name="T28" fmla="*/ 430 w 665"/>
                <a:gd name="T29" fmla="*/ 15 h 665"/>
                <a:gd name="T30" fmla="*/ 366 w 665"/>
                <a:gd name="T31" fmla="*/ 1 h 665"/>
                <a:gd name="T32" fmla="*/ 298 w 665"/>
                <a:gd name="T33" fmla="*/ 1 h 665"/>
                <a:gd name="T34" fmla="*/ 233 w 665"/>
                <a:gd name="T35" fmla="*/ 15 h 665"/>
                <a:gd name="T36" fmla="*/ 173 w 665"/>
                <a:gd name="T37" fmla="*/ 40 h 665"/>
                <a:gd name="T38" fmla="*/ 121 w 665"/>
                <a:gd name="T39" fmla="*/ 75 h 665"/>
                <a:gd name="T40" fmla="*/ 75 w 665"/>
                <a:gd name="T41" fmla="*/ 121 h 665"/>
                <a:gd name="T42" fmla="*/ 40 w 665"/>
                <a:gd name="T43" fmla="*/ 173 h 665"/>
                <a:gd name="T44" fmla="*/ 15 w 665"/>
                <a:gd name="T45" fmla="*/ 233 h 665"/>
                <a:gd name="T46" fmla="*/ 1 w 665"/>
                <a:gd name="T47" fmla="*/ 298 h 665"/>
                <a:gd name="T48" fmla="*/ 1 w 665"/>
                <a:gd name="T49" fmla="*/ 366 h 665"/>
                <a:gd name="T50" fmla="*/ 15 w 665"/>
                <a:gd name="T51" fmla="*/ 430 h 665"/>
                <a:gd name="T52" fmla="*/ 40 w 665"/>
                <a:gd name="T53" fmla="*/ 491 h 665"/>
                <a:gd name="T54" fmla="*/ 75 w 665"/>
                <a:gd name="T55" fmla="*/ 543 h 665"/>
                <a:gd name="T56" fmla="*/ 121 w 665"/>
                <a:gd name="T57" fmla="*/ 588 h 665"/>
                <a:gd name="T58" fmla="*/ 173 w 665"/>
                <a:gd name="T59" fmla="*/ 624 h 665"/>
                <a:gd name="T60" fmla="*/ 233 w 665"/>
                <a:gd name="T61" fmla="*/ 649 h 665"/>
                <a:gd name="T62" fmla="*/ 298 w 665"/>
                <a:gd name="T63" fmla="*/ 662 h 66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65"/>
                <a:gd name="T97" fmla="*/ 0 h 665"/>
                <a:gd name="T98" fmla="*/ 665 w 665"/>
                <a:gd name="T99" fmla="*/ 665 h 66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65" h="665">
                  <a:moveTo>
                    <a:pt x="332" y="664"/>
                  </a:moveTo>
                  <a:lnTo>
                    <a:pt x="366" y="662"/>
                  </a:lnTo>
                  <a:lnTo>
                    <a:pt x="398" y="657"/>
                  </a:lnTo>
                  <a:lnTo>
                    <a:pt x="430" y="649"/>
                  </a:lnTo>
                  <a:lnTo>
                    <a:pt x="461" y="638"/>
                  </a:lnTo>
                  <a:lnTo>
                    <a:pt x="490" y="624"/>
                  </a:lnTo>
                  <a:lnTo>
                    <a:pt x="517" y="608"/>
                  </a:lnTo>
                  <a:lnTo>
                    <a:pt x="543" y="588"/>
                  </a:lnTo>
                  <a:lnTo>
                    <a:pt x="567" y="567"/>
                  </a:lnTo>
                  <a:lnTo>
                    <a:pt x="588" y="543"/>
                  </a:lnTo>
                  <a:lnTo>
                    <a:pt x="607" y="518"/>
                  </a:lnTo>
                  <a:lnTo>
                    <a:pt x="624" y="491"/>
                  </a:lnTo>
                  <a:lnTo>
                    <a:pt x="638" y="462"/>
                  </a:lnTo>
                  <a:lnTo>
                    <a:pt x="649" y="430"/>
                  </a:lnTo>
                  <a:lnTo>
                    <a:pt x="657" y="398"/>
                  </a:lnTo>
                  <a:lnTo>
                    <a:pt x="662" y="366"/>
                  </a:lnTo>
                  <a:lnTo>
                    <a:pt x="664" y="332"/>
                  </a:lnTo>
                  <a:lnTo>
                    <a:pt x="662" y="298"/>
                  </a:lnTo>
                  <a:lnTo>
                    <a:pt x="657" y="265"/>
                  </a:lnTo>
                  <a:lnTo>
                    <a:pt x="649" y="233"/>
                  </a:lnTo>
                  <a:lnTo>
                    <a:pt x="638" y="203"/>
                  </a:lnTo>
                  <a:lnTo>
                    <a:pt x="624" y="173"/>
                  </a:lnTo>
                  <a:lnTo>
                    <a:pt x="607" y="147"/>
                  </a:lnTo>
                  <a:lnTo>
                    <a:pt x="588" y="121"/>
                  </a:lnTo>
                  <a:lnTo>
                    <a:pt x="567" y="97"/>
                  </a:lnTo>
                  <a:lnTo>
                    <a:pt x="543" y="75"/>
                  </a:lnTo>
                  <a:lnTo>
                    <a:pt x="517" y="56"/>
                  </a:lnTo>
                  <a:lnTo>
                    <a:pt x="490" y="40"/>
                  </a:lnTo>
                  <a:lnTo>
                    <a:pt x="461" y="26"/>
                  </a:lnTo>
                  <a:lnTo>
                    <a:pt x="430" y="15"/>
                  </a:lnTo>
                  <a:lnTo>
                    <a:pt x="398" y="7"/>
                  </a:lnTo>
                  <a:lnTo>
                    <a:pt x="366" y="1"/>
                  </a:lnTo>
                  <a:lnTo>
                    <a:pt x="332" y="0"/>
                  </a:lnTo>
                  <a:lnTo>
                    <a:pt x="298" y="1"/>
                  </a:lnTo>
                  <a:lnTo>
                    <a:pt x="265" y="7"/>
                  </a:lnTo>
                  <a:lnTo>
                    <a:pt x="233" y="15"/>
                  </a:lnTo>
                  <a:lnTo>
                    <a:pt x="203" y="26"/>
                  </a:lnTo>
                  <a:lnTo>
                    <a:pt x="173" y="40"/>
                  </a:lnTo>
                  <a:lnTo>
                    <a:pt x="147" y="56"/>
                  </a:lnTo>
                  <a:lnTo>
                    <a:pt x="121" y="75"/>
                  </a:lnTo>
                  <a:lnTo>
                    <a:pt x="97" y="97"/>
                  </a:lnTo>
                  <a:lnTo>
                    <a:pt x="75" y="121"/>
                  </a:lnTo>
                  <a:lnTo>
                    <a:pt x="56" y="147"/>
                  </a:lnTo>
                  <a:lnTo>
                    <a:pt x="40" y="173"/>
                  </a:lnTo>
                  <a:lnTo>
                    <a:pt x="26" y="203"/>
                  </a:lnTo>
                  <a:lnTo>
                    <a:pt x="15" y="233"/>
                  </a:lnTo>
                  <a:lnTo>
                    <a:pt x="7" y="265"/>
                  </a:lnTo>
                  <a:lnTo>
                    <a:pt x="1" y="298"/>
                  </a:lnTo>
                  <a:lnTo>
                    <a:pt x="0" y="332"/>
                  </a:lnTo>
                  <a:lnTo>
                    <a:pt x="1" y="366"/>
                  </a:lnTo>
                  <a:lnTo>
                    <a:pt x="7" y="398"/>
                  </a:lnTo>
                  <a:lnTo>
                    <a:pt x="15" y="430"/>
                  </a:lnTo>
                  <a:lnTo>
                    <a:pt x="26" y="462"/>
                  </a:lnTo>
                  <a:lnTo>
                    <a:pt x="40" y="491"/>
                  </a:lnTo>
                  <a:lnTo>
                    <a:pt x="56" y="518"/>
                  </a:lnTo>
                  <a:lnTo>
                    <a:pt x="75" y="543"/>
                  </a:lnTo>
                  <a:lnTo>
                    <a:pt x="97" y="567"/>
                  </a:lnTo>
                  <a:lnTo>
                    <a:pt x="121" y="588"/>
                  </a:lnTo>
                  <a:lnTo>
                    <a:pt x="147" y="608"/>
                  </a:lnTo>
                  <a:lnTo>
                    <a:pt x="173" y="624"/>
                  </a:lnTo>
                  <a:lnTo>
                    <a:pt x="203" y="638"/>
                  </a:lnTo>
                  <a:lnTo>
                    <a:pt x="233" y="649"/>
                  </a:lnTo>
                  <a:lnTo>
                    <a:pt x="265" y="657"/>
                  </a:lnTo>
                  <a:lnTo>
                    <a:pt x="298" y="662"/>
                  </a:lnTo>
                  <a:lnTo>
                    <a:pt x="332" y="664"/>
                  </a:lnTo>
                </a:path>
              </a:pathLst>
            </a:custGeom>
            <a:solidFill>
              <a:srgbClr val="00B7A5"/>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7" name="Freeform 15">
              <a:extLst>
                <a:ext uri="{FF2B5EF4-FFF2-40B4-BE49-F238E27FC236}">
                  <a16:creationId xmlns:a16="http://schemas.microsoft.com/office/drawing/2014/main" id="{9E2FB613-AD00-46C9-BB97-721002AF1C9F}"/>
                </a:ext>
              </a:extLst>
            </p:cNvPr>
            <p:cNvSpPr>
              <a:spLocks/>
            </p:cNvSpPr>
            <p:nvPr/>
          </p:nvSpPr>
          <p:spPr bwMode="auto">
            <a:xfrm>
              <a:off x="2376" y="1505"/>
              <a:ext cx="567" cy="568"/>
            </a:xfrm>
            <a:custGeom>
              <a:avLst/>
              <a:gdLst>
                <a:gd name="T0" fmla="*/ 312 w 567"/>
                <a:gd name="T1" fmla="*/ 565 h 568"/>
                <a:gd name="T2" fmla="*/ 367 w 567"/>
                <a:gd name="T3" fmla="*/ 554 h 568"/>
                <a:gd name="T4" fmla="*/ 418 w 567"/>
                <a:gd name="T5" fmla="*/ 532 h 568"/>
                <a:gd name="T6" fmla="*/ 463 w 567"/>
                <a:gd name="T7" fmla="*/ 503 h 568"/>
                <a:gd name="T8" fmla="*/ 502 w 567"/>
                <a:gd name="T9" fmla="*/ 464 h 568"/>
                <a:gd name="T10" fmla="*/ 531 w 567"/>
                <a:gd name="T11" fmla="*/ 419 h 568"/>
                <a:gd name="T12" fmla="*/ 553 w 567"/>
                <a:gd name="T13" fmla="*/ 368 h 568"/>
                <a:gd name="T14" fmla="*/ 564 w 567"/>
                <a:gd name="T15" fmla="*/ 313 h 568"/>
                <a:gd name="T16" fmla="*/ 564 w 567"/>
                <a:gd name="T17" fmla="*/ 254 h 568"/>
                <a:gd name="T18" fmla="*/ 553 w 567"/>
                <a:gd name="T19" fmla="*/ 199 h 568"/>
                <a:gd name="T20" fmla="*/ 531 w 567"/>
                <a:gd name="T21" fmla="*/ 148 h 568"/>
                <a:gd name="T22" fmla="*/ 502 w 567"/>
                <a:gd name="T23" fmla="*/ 103 h 568"/>
                <a:gd name="T24" fmla="*/ 463 w 567"/>
                <a:gd name="T25" fmla="*/ 64 h 568"/>
                <a:gd name="T26" fmla="*/ 418 w 567"/>
                <a:gd name="T27" fmla="*/ 34 h 568"/>
                <a:gd name="T28" fmla="*/ 367 w 567"/>
                <a:gd name="T29" fmla="*/ 12 h 568"/>
                <a:gd name="T30" fmla="*/ 312 w 567"/>
                <a:gd name="T31" fmla="*/ 1 h 568"/>
                <a:gd name="T32" fmla="*/ 253 w 567"/>
                <a:gd name="T33" fmla="*/ 1 h 568"/>
                <a:gd name="T34" fmla="*/ 199 w 567"/>
                <a:gd name="T35" fmla="*/ 12 h 568"/>
                <a:gd name="T36" fmla="*/ 147 w 567"/>
                <a:gd name="T37" fmla="*/ 34 h 568"/>
                <a:gd name="T38" fmla="*/ 103 w 567"/>
                <a:gd name="T39" fmla="*/ 64 h 568"/>
                <a:gd name="T40" fmla="*/ 64 w 567"/>
                <a:gd name="T41" fmla="*/ 103 h 568"/>
                <a:gd name="T42" fmla="*/ 34 w 567"/>
                <a:gd name="T43" fmla="*/ 148 h 568"/>
                <a:gd name="T44" fmla="*/ 12 w 567"/>
                <a:gd name="T45" fmla="*/ 199 h 568"/>
                <a:gd name="T46" fmla="*/ 1 w 567"/>
                <a:gd name="T47" fmla="*/ 254 h 568"/>
                <a:gd name="T48" fmla="*/ 1 w 567"/>
                <a:gd name="T49" fmla="*/ 313 h 568"/>
                <a:gd name="T50" fmla="*/ 12 w 567"/>
                <a:gd name="T51" fmla="*/ 368 h 568"/>
                <a:gd name="T52" fmla="*/ 34 w 567"/>
                <a:gd name="T53" fmla="*/ 419 h 568"/>
                <a:gd name="T54" fmla="*/ 64 w 567"/>
                <a:gd name="T55" fmla="*/ 464 h 568"/>
                <a:gd name="T56" fmla="*/ 103 w 567"/>
                <a:gd name="T57" fmla="*/ 503 h 568"/>
                <a:gd name="T58" fmla="*/ 147 w 567"/>
                <a:gd name="T59" fmla="*/ 532 h 568"/>
                <a:gd name="T60" fmla="*/ 199 w 567"/>
                <a:gd name="T61" fmla="*/ 554 h 568"/>
                <a:gd name="T62" fmla="*/ 253 w 567"/>
                <a:gd name="T63" fmla="*/ 565 h 5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67"/>
                <a:gd name="T97" fmla="*/ 0 h 568"/>
                <a:gd name="T98" fmla="*/ 567 w 567"/>
                <a:gd name="T99" fmla="*/ 568 h 5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67" h="568">
                  <a:moveTo>
                    <a:pt x="283" y="567"/>
                  </a:moveTo>
                  <a:lnTo>
                    <a:pt x="312" y="565"/>
                  </a:lnTo>
                  <a:lnTo>
                    <a:pt x="339" y="561"/>
                  </a:lnTo>
                  <a:lnTo>
                    <a:pt x="367" y="554"/>
                  </a:lnTo>
                  <a:lnTo>
                    <a:pt x="394" y="544"/>
                  </a:lnTo>
                  <a:lnTo>
                    <a:pt x="418" y="532"/>
                  </a:lnTo>
                  <a:lnTo>
                    <a:pt x="441" y="519"/>
                  </a:lnTo>
                  <a:lnTo>
                    <a:pt x="463" y="503"/>
                  </a:lnTo>
                  <a:lnTo>
                    <a:pt x="484" y="484"/>
                  </a:lnTo>
                  <a:lnTo>
                    <a:pt x="502" y="464"/>
                  </a:lnTo>
                  <a:lnTo>
                    <a:pt x="518" y="442"/>
                  </a:lnTo>
                  <a:lnTo>
                    <a:pt x="531" y="419"/>
                  </a:lnTo>
                  <a:lnTo>
                    <a:pt x="544" y="394"/>
                  </a:lnTo>
                  <a:lnTo>
                    <a:pt x="553" y="368"/>
                  </a:lnTo>
                  <a:lnTo>
                    <a:pt x="560" y="340"/>
                  </a:lnTo>
                  <a:lnTo>
                    <a:pt x="564" y="313"/>
                  </a:lnTo>
                  <a:lnTo>
                    <a:pt x="566" y="284"/>
                  </a:lnTo>
                  <a:lnTo>
                    <a:pt x="564" y="254"/>
                  </a:lnTo>
                  <a:lnTo>
                    <a:pt x="560" y="227"/>
                  </a:lnTo>
                  <a:lnTo>
                    <a:pt x="553" y="199"/>
                  </a:lnTo>
                  <a:lnTo>
                    <a:pt x="544" y="173"/>
                  </a:lnTo>
                  <a:lnTo>
                    <a:pt x="531" y="148"/>
                  </a:lnTo>
                  <a:lnTo>
                    <a:pt x="518" y="125"/>
                  </a:lnTo>
                  <a:lnTo>
                    <a:pt x="502" y="103"/>
                  </a:lnTo>
                  <a:lnTo>
                    <a:pt x="484" y="83"/>
                  </a:lnTo>
                  <a:lnTo>
                    <a:pt x="463" y="64"/>
                  </a:lnTo>
                  <a:lnTo>
                    <a:pt x="441" y="48"/>
                  </a:lnTo>
                  <a:lnTo>
                    <a:pt x="418" y="34"/>
                  </a:lnTo>
                  <a:lnTo>
                    <a:pt x="394" y="22"/>
                  </a:lnTo>
                  <a:lnTo>
                    <a:pt x="367" y="12"/>
                  </a:lnTo>
                  <a:lnTo>
                    <a:pt x="339" y="5"/>
                  </a:lnTo>
                  <a:lnTo>
                    <a:pt x="312" y="1"/>
                  </a:lnTo>
                  <a:lnTo>
                    <a:pt x="283" y="0"/>
                  </a:lnTo>
                  <a:lnTo>
                    <a:pt x="253" y="1"/>
                  </a:lnTo>
                  <a:lnTo>
                    <a:pt x="226" y="5"/>
                  </a:lnTo>
                  <a:lnTo>
                    <a:pt x="199" y="12"/>
                  </a:lnTo>
                  <a:lnTo>
                    <a:pt x="172" y="22"/>
                  </a:lnTo>
                  <a:lnTo>
                    <a:pt x="147" y="34"/>
                  </a:lnTo>
                  <a:lnTo>
                    <a:pt x="125" y="48"/>
                  </a:lnTo>
                  <a:lnTo>
                    <a:pt x="103" y="64"/>
                  </a:lnTo>
                  <a:lnTo>
                    <a:pt x="82" y="83"/>
                  </a:lnTo>
                  <a:lnTo>
                    <a:pt x="64" y="103"/>
                  </a:lnTo>
                  <a:lnTo>
                    <a:pt x="48" y="125"/>
                  </a:lnTo>
                  <a:lnTo>
                    <a:pt x="34" y="148"/>
                  </a:lnTo>
                  <a:lnTo>
                    <a:pt x="22" y="173"/>
                  </a:lnTo>
                  <a:lnTo>
                    <a:pt x="12" y="199"/>
                  </a:lnTo>
                  <a:lnTo>
                    <a:pt x="5" y="227"/>
                  </a:lnTo>
                  <a:lnTo>
                    <a:pt x="1" y="254"/>
                  </a:lnTo>
                  <a:lnTo>
                    <a:pt x="0" y="284"/>
                  </a:lnTo>
                  <a:lnTo>
                    <a:pt x="1" y="313"/>
                  </a:lnTo>
                  <a:lnTo>
                    <a:pt x="5" y="340"/>
                  </a:lnTo>
                  <a:lnTo>
                    <a:pt x="12" y="368"/>
                  </a:lnTo>
                  <a:lnTo>
                    <a:pt x="22" y="394"/>
                  </a:lnTo>
                  <a:lnTo>
                    <a:pt x="34" y="419"/>
                  </a:lnTo>
                  <a:lnTo>
                    <a:pt x="48" y="442"/>
                  </a:lnTo>
                  <a:lnTo>
                    <a:pt x="64" y="464"/>
                  </a:lnTo>
                  <a:lnTo>
                    <a:pt x="82" y="484"/>
                  </a:lnTo>
                  <a:lnTo>
                    <a:pt x="103" y="503"/>
                  </a:lnTo>
                  <a:lnTo>
                    <a:pt x="125" y="519"/>
                  </a:lnTo>
                  <a:lnTo>
                    <a:pt x="147" y="532"/>
                  </a:lnTo>
                  <a:lnTo>
                    <a:pt x="172" y="544"/>
                  </a:lnTo>
                  <a:lnTo>
                    <a:pt x="199" y="554"/>
                  </a:lnTo>
                  <a:lnTo>
                    <a:pt x="226" y="561"/>
                  </a:lnTo>
                  <a:lnTo>
                    <a:pt x="253" y="565"/>
                  </a:lnTo>
                  <a:lnTo>
                    <a:pt x="283" y="567"/>
                  </a:lnTo>
                </a:path>
              </a:pathLst>
            </a:custGeom>
            <a:solidFill>
              <a:srgbClr val="DADAD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8" name="Freeform 16">
              <a:extLst>
                <a:ext uri="{FF2B5EF4-FFF2-40B4-BE49-F238E27FC236}">
                  <a16:creationId xmlns:a16="http://schemas.microsoft.com/office/drawing/2014/main" id="{B1ECBE8A-1544-4115-9B67-D2DBF2B0ADE5}"/>
                </a:ext>
              </a:extLst>
            </p:cNvPr>
            <p:cNvSpPr>
              <a:spLocks/>
            </p:cNvSpPr>
            <p:nvPr/>
          </p:nvSpPr>
          <p:spPr bwMode="auto">
            <a:xfrm>
              <a:off x="2472" y="1531"/>
              <a:ext cx="371" cy="118"/>
            </a:xfrm>
            <a:custGeom>
              <a:avLst/>
              <a:gdLst>
                <a:gd name="T0" fmla="*/ 348 w 371"/>
                <a:gd name="T1" fmla="*/ 66 h 118"/>
                <a:gd name="T2" fmla="*/ 329 w 371"/>
                <a:gd name="T3" fmla="*/ 48 h 118"/>
                <a:gd name="T4" fmla="*/ 308 w 371"/>
                <a:gd name="T5" fmla="*/ 32 h 118"/>
                <a:gd name="T6" fmla="*/ 286 w 371"/>
                <a:gd name="T7" fmla="*/ 20 h 118"/>
                <a:gd name="T8" fmla="*/ 264 w 371"/>
                <a:gd name="T9" fmla="*/ 11 h 118"/>
                <a:gd name="T10" fmla="*/ 240 w 371"/>
                <a:gd name="T11" fmla="*/ 5 h 118"/>
                <a:gd name="T12" fmla="*/ 217 w 371"/>
                <a:gd name="T13" fmla="*/ 1 h 118"/>
                <a:gd name="T14" fmla="*/ 196 w 371"/>
                <a:gd name="T15" fmla="*/ 0 h 118"/>
                <a:gd name="T16" fmla="*/ 174 w 371"/>
                <a:gd name="T17" fmla="*/ 1 h 118"/>
                <a:gd name="T18" fmla="*/ 152 w 371"/>
                <a:gd name="T19" fmla="*/ 5 h 118"/>
                <a:gd name="T20" fmla="*/ 128 w 371"/>
                <a:gd name="T21" fmla="*/ 10 h 118"/>
                <a:gd name="T22" fmla="*/ 105 w 371"/>
                <a:gd name="T23" fmla="*/ 18 h 118"/>
                <a:gd name="T24" fmla="*/ 83 w 371"/>
                <a:gd name="T25" fmla="*/ 27 h 118"/>
                <a:gd name="T26" fmla="*/ 63 w 371"/>
                <a:gd name="T27" fmla="*/ 38 h 118"/>
                <a:gd name="T28" fmla="*/ 43 w 371"/>
                <a:gd name="T29" fmla="*/ 50 h 118"/>
                <a:gd name="T30" fmla="*/ 27 w 371"/>
                <a:gd name="T31" fmla="*/ 65 h 118"/>
                <a:gd name="T32" fmla="*/ 8 w 371"/>
                <a:gd name="T33" fmla="*/ 85 h 118"/>
                <a:gd name="T34" fmla="*/ 0 w 371"/>
                <a:gd name="T35" fmla="*/ 107 h 118"/>
                <a:gd name="T36" fmla="*/ 10 w 371"/>
                <a:gd name="T37" fmla="*/ 117 h 118"/>
                <a:gd name="T38" fmla="*/ 37 w 371"/>
                <a:gd name="T39" fmla="*/ 113 h 118"/>
                <a:gd name="T40" fmla="*/ 69 w 371"/>
                <a:gd name="T41" fmla="*/ 101 h 118"/>
                <a:gd name="T42" fmla="*/ 97 w 371"/>
                <a:gd name="T43" fmla="*/ 91 h 118"/>
                <a:gd name="T44" fmla="*/ 130 w 371"/>
                <a:gd name="T45" fmla="*/ 85 h 118"/>
                <a:gd name="T46" fmla="*/ 163 w 371"/>
                <a:gd name="T47" fmla="*/ 81 h 118"/>
                <a:gd name="T48" fmla="*/ 198 w 371"/>
                <a:gd name="T49" fmla="*/ 80 h 118"/>
                <a:gd name="T50" fmla="*/ 231 w 371"/>
                <a:gd name="T51" fmla="*/ 81 h 118"/>
                <a:gd name="T52" fmla="*/ 261 w 371"/>
                <a:gd name="T53" fmla="*/ 85 h 118"/>
                <a:gd name="T54" fmla="*/ 286 w 371"/>
                <a:gd name="T55" fmla="*/ 90 h 118"/>
                <a:gd name="T56" fmla="*/ 306 w 371"/>
                <a:gd name="T57" fmla="*/ 98 h 118"/>
                <a:gd name="T58" fmla="*/ 322 w 371"/>
                <a:gd name="T59" fmla="*/ 105 h 118"/>
                <a:gd name="T60" fmla="*/ 339 w 371"/>
                <a:gd name="T61" fmla="*/ 109 h 118"/>
                <a:gd name="T62" fmla="*/ 351 w 371"/>
                <a:gd name="T63" fmla="*/ 111 h 118"/>
                <a:gd name="T64" fmla="*/ 362 w 371"/>
                <a:gd name="T65" fmla="*/ 111 h 118"/>
                <a:gd name="T66" fmla="*/ 369 w 371"/>
                <a:gd name="T67" fmla="*/ 107 h 118"/>
                <a:gd name="T68" fmla="*/ 369 w 371"/>
                <a:gd name="T69" fmla="*/ 98 h 118"/>
                <a:gd name="T70" fmla="*/ 363 w 371"/>
                <a:gd name="T71" fmla="*/ 85 h 11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71"/>
                <a:gd name="T109" fmla="*/ 0 h 118"/>
                <a:gd name="T110" fmla="*/ 371 w 371"/>
                <a:gd name="T111" fmla="*/ 118 h 11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71" h="118">
                  <a:moveTo>
                    <a:pt x="357" y="76"/>
                  </a:moveTo>
                  <a:lnTo>
                    <a:pt x="348" y="66"/>
                  </a:lnTo>
                  <a:lnTo>
                    <a:pt x="339" y="56"/>
                  </a:lnTo>
                  <a:lnTo>
                    <a:pt x="329" y="48"/>
                  </a:lnTo>
                  <a:lnTo>
                    <a:pt x="319" y="39"/>
                  </a:lnTo>
                  <a:lnTo>
                    <a:pt x="308" y="32"/>
                  </a:lnTo>
                  <a:lnTo>
                    <a:pt x="297" y="26"/>
                  </a:lnTo>
                  <a:lnTo>
                    <a:pt x="286" y="20"/>
                  </a:lnTo>
                  <a:lnTo>
                    <a:pt x="275" y="15"/>
                  </a:lnTo>
                  <a:lnTo>
                    <a:pt x="264" y="11"/>
                  </a:lnTo>
                  <a:lnTo>
                    <a:pt x="252" y="8"/>
                  </a:lnTo>
                  <a:lnTo>
                    <a:pt x="240" y="5"/>
                  </a:lnTo>
                  <a:lnTo>
                    <a:pt x="228" y="3"/>
                  </a:lnTo>
                  <a:lnTo>
                    <a:pt x="217" y="1"/>
                  </a:lnTo>
                  <a:lnTo>
                    <a:pt x="207" y="0"/>
                  </a:lnTo>
                  <a:lnTo>
                    <a:pt x="196" y="0"/>
                  </a:lnTo>
                  <a:lnTo>
                    <a:pt x="185" y="0"/>
                  </a:lnTo>
                  <a:lnTo>
                    <a:pt x="174" y="1"/>
                  </a:lnTo>
                  <a:lnTo>
                    <a:pt x="162" y="3"/>
                  </a:lnTo>
                  <a:lnTo>
                    <a:pt x="152" y="5"/>
                  </a:lnTo>
                  <a:lnTo>
                    <a:pt x="140" y="7"/>
                  </a:lnTo>
                  <a:lnTo>
                    <a:pt x="128" y="10"/>
                  </a:lnTo>
                  <a:lnTo>
                    <a:pt x="116" y="14"/>
                  </a:lnTo>
                  <a:lnTo>
                    <a:pt x="105" y="18"/>
                  </a:lnTo>
                  <a:lnTo>
                    <a:pt x="94" y="22"/>
                  </a:lnTo>
                  <a:lnTo>
                    <a:pt x="83" y="27"/>
                  </a:lnTo>
                  <a:lnTo>
                    <a:pt x="73" y="32"/>
                  </a:lnTo>
                  <a:lnTo>
                    <a:pt x="63" y="38"/>
                  </a:lnTo>
                  <a:lnTo>
                    <a:pt x="52" y="44"/>
                  </a:lnTo>
                  <a:lnTo>
                    <a:pt x="43" y="50"/>
                  </a:lnTo>
                  <a:lnTo>
                    <a:pt x="34" y="57"/>
                  </a:lnTo>
                  <a:lnTo>
                    <a:pt x="27" y="65"/>
                  </a:lnTo>
                  <a:lnTo>
                    <a:pt x="19" y="71"/>
                  </a:lnTo>
                  <a:lnTo>
                    <a:pt x="8" y="85"/>
                  </a:lnTo>
                  <a:lnTo>
                    <a:pt x="1" y="97"/>
                  </a:lnTo>
                  <a:lnTo>
                    <a:pt x="0" y="107"/>
                  </a:lnTo>
                  <a:lnTo>
                    <a:pt x="3" y="113"/>
                  </a:lnTo>
                  <a:lnTo>
                    <a:pt x="10" y="117"/>
                  </a:lnTo>
                  <a:lnTo>
                    <a:pt x="22" y="117"/>
                  </a:lnTo>
                  <a:lnTo>
                    <a:pt x="37" y="113"/>
                  </a:lnTo>
                  <a:lnTo>
                    <a:pt x="56" y="106"/>
                  </a:lnTo>
                  <a:lnTo>
                    <a:pt x="69" y="101"/>
                  </a:lnTo>
                  <a:lnTo>
                    <a:pt x="83" y="95"/>
                  </a:lnTo>
                  <a:lnTo>
                    <a:pt x="97" y="91"/>
                  </a:lnTo>
                  <a:lnTo>
                    <a:pt x="113" y="88"/>
                  </a:lnTo>
                  <a:lnTo>
                    <a:pt x="130" y="85"/>
                  </a:lnTo>
                  <a:lnTo>
                    <a:pt x="147" y="83"/>
                  </a:lnTo>
                  <a:lnTo>
                    <a:pt x="163" y="81"/>
                  </a:lnTo>
                  <a:lnTo>
                    <a:pt x="180" y="80"/>
                  </a:lnTo>
                  <a:lnTo>
                    <a:pt x="198" y="80"/>
                  </a:lnTo>
                  <a:lnTo>
                    <a:pt x="215" y="80"/>
                  </a:lnTo>
                  <a:lnTo>
                    <a:pt x="231" y="81"/>
                  </a:lnTo>
                  <a:lnTo>
                    <a:pt x="246" y="83"/>
                  </a:lnTo>
                  <a:lnTo>
                    <a:pt x="261" y="85"/>
                  </a:lnTo>
                  <a:lnTo>
                    <a:pt x="275" y="88"/>
                  </a:lnTo>
                  <a:lnTo>
                    <a:pt x="286" y="90"/>
                  </a:lnTo>
                  <a:lnTo>
                    <a:pt x="297" y="94"/>
                  </a:lnTo>
                  <a:lnTo>
                    <a:pt x="306" y="98"/>
                  </a:lnTo>
                  <a:lnTo>
                    <a:pt x="314" y="102"/>
                  </a:lnTo>
                  <a:lnTo>
                    <a:pt x="322" y="105"/>
                  </a:lnTo>
                  <a:lnTo>
                    <a:pt x="331" y="107"/>
                  </a:lnTo>
                  <a:lnTo>
                    <a:pt x="339" y="109"/>
                  </a:lnTo>
                  <a:lnTo>
                    <a:pt x="345" y="111"/>
                  </a:lnTo>
                  <a:lnTo>
                    <a:pt x="351" y="111"/>
                  </a:lnTo>
                  <a:lnTo>
                    <a:pt x="358" y="111"/>
                  </a:lnTo>
                  <a:lnTo>
                    <a:pt x="362" y="111"/>
                  </a:lnTo>
                  <a:lnTo>
                    <a:pt x="366" y="109"/>
                  </a:lnTo>
                  <a:lnTo>
                    <a:pt x="369" y="107"/>
                  </a:lnTo>
                  <a:lnTo>
                    <a:pt x="370" y="103"/>
                  </a:lnTo>
                  <a:lnTo>
                    <a:pt x="369" y="98"/>
                  </a:lnTo>
                  <a:lnTo>
                    <a:pt x="367" y="92"/>
                  </a:lnTo>
                  <a:lnTo>
                    <a:pt x="363" y="85"/>
                  </a:lnTo>
                  <a:lnTo>
                    <a:pt x="357" y="76"/>
                  </a:lnTo>
                </a:path>
              </a:pathLst>
            </a:custGeom>
            <a:solidFill>
              <a:schemeClr val="bg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9" name="Freeform 17">
              <a:extLst>
                <a:ext uri="{FF2B5EF4-FFF2-40B4-BE49-F238E27FC236}">
                  <a16:creationId xmlns:a16="http://schemas.microsoft.com/office/drawing/2014/main" id="{F415D3A3-CB8D-4028-A3C5-AE3613AD14F3}"/>
                </a:ext>
              </a:extLst>
            </p:cNvPr>
            <p:cNvSpPr>
              <a:spLocks/>
            </p:cNvSpPr>
            <p:nvPr/>
          </p:nvSpPr>
          <p:spPr bwMode="auto">
            <a:xfrm>
              <a:off x="2649" y="1788"/>
              <a:ext cx="83" cy="147"/>
            </a:xfrm>
            <a:custGeom>
              <a:avLst/>
              <a:gdLst>
                <a:gd name="T0" fmla="*/ 25 w 83"/>
                <a:gd name="T1" fmla="*/ 0 h 147"/>
                <a:gd name="T2" fmla="*/ 26 w 83"/>
                <a:gd name="T3" fmla="*/ 1 h 147"/>
                <a:gd name="T4" fmla="*/ 27 w 83"/>
                <a:gd name="T5" fmla="*/ 5 h 147"/>
                <a:gd name="T6" fmla="*/ 30 w 83"/>
                <a:gd name="T7" fmla="*/ 11 h 147"/>
                <a:gd name="T8" fmla="*/ 33 w 83"/>
                <a:gd name="T9" fmla="*/ 18 h 147"/>
                <a:gd name="T10" fmla="*/ 36 w 83"/>
                <a:gd name="T11" fmla="*/ 27 h 147"/>
                <a:gd name="T12" fmla="*/ 40 w 83"/>
                <a:gd name="T13" fmla="*/ 37 h 147"/>
                <a:gd name="T14" fmla="*/ 45 w 83"/>
                <a:gd name="T15" fmla="*/ 48 h 147"/>
                <a:gd name="T16" fmla="*/ 49 w 83"/>
                <a:gd name="T17" fmla="*/ 60 h 147"/>
                <a:gd name="T18" fmla="*/ 54 w 83"/>
                <a:gd name="T19" fmla="*/ 71 h 147"/>
                <a:gd name="T20" fmla="*/ 58 w 83"/>
                <a:gd name="T21" fmla="*/ 83 h 147"/>
                <a:gd name="T22" fmla="*/ 63 w 83"/>
                <a:gd name="T23" fmla="*/ 94 h 147"/>
                <a:gd name="T24" fmla="*/ 67 w 83"/>
                <a:gd name="T25" fmla="*/ 105 h 147"/>
                <a:gd name="T26" fmla="*/ 71 w 83"/>
                <a:gd name="T27" fmla="*/ 114 h 147"/>
                <a:gd name="T28" fmla="*/ 74 w 83"/>
                <a:gd name="T29" fmla="*/ 122 h 147"/>
                <a:gd name="T30" fmla="*/ 76 w 83"/>
                <a:gd name="T31" fmla="*/ 129 h 147"/>
                <a:gd name="T32" fmla="*/ 78 w 83"/>
                <a:gd name="T33" fmla="*/ 133 h 147"/>
                <a:gd name="T34" fmla="*/ 80 w 83"/>
                <a:gd name="T35" fmla="*/ 137 h 147"/>
                <a:gd name="T36" fmla="*/ 82 w 83"/>
                <a:gd name="T37" fmla="*/ 142 h 147"/>
                <a:gd name="T38" fmla="*/ 82 w 83"/>
                <a:gd name="T39" fmla="*/ 144 h 147"/>
                <a:gd name="T40" fmla="*/ 82 w 83"/>
                <a:gd name="T41" fmla="*/ 146 h 147"/>
                <a:gd name="T42" fmla="*/ 81 w 83"/>
                <a:gd name="T43" fmla="*/ 146 h 147"/>
                <a:gd name="T44" fmla="*/ 78 w 83"/>
                <a:gd name="T45" fmla="*/ 144 h 147"/>
                <a:gd name="T46" fmla="*/ 75 w 83"/>
                <a:gd name="T47" fmla="*/ 141 h 147"/>
                <a:gd name="T48" fmla="*/ 72 w 83"/>
                <a:gd name="T49" fmla="*/ 136 h 147"/>
                <a:gd name="T50" fmla="*/ 69 w 83"/>
                <a:gd name="T51" fmla="*/ 133 h 147"/>
                <a:gd name="T52" fmla="*/ 66 w 83"/>
                <a:gd name="T53" fmla="*/ 126 h 147"/>
                <a:gd name="T54" fmla="*/ 62 w 83"/>
                <a:gd name="T55" fmla="*/ 119 h 147"/>
                <a:gd name="T56" fmla="*/ 57 w 83"/>
                <a:gd name="T57" fmla="*/ 110 h 147"/>
                <a:gd name="T58" fmla="*/ 51 w 83"/>
                <a:gd name="T59" fmla="*/ 100 h 147"/>
                <a:gd name="T60" fmla="*/ 45 w 83"/>
                <a:gd name="T61" fmla="*/ 89 h 147"/>
                <a:gd name="T62" fmla="*/ 39 w 83"/>
                <a:gd name="T63" fmla="*/ 79 h 147"/>
                <a:gd name="T64" fmla="*/ 33 w 83"/>
                <a:gd name="T65" fmla="*/ 67 h 147"/>
                <a:gd name="T66" fmla="*/ 26 w 83"/>
                <a:gd name="T67" fmla="*/ 57 h 147"/>
                <a:gd name="T68" fmla="*/ 20 w 83"/>
                <a:gd name="T69" fmla="*/ 46 h 147"/>
                <a:gd name="T70" fmla="*/ 15 w 83"/>
                <a:gd name="T71" fmla="*/ 37 h 147"/>
                <a:gd name="T72" fmla="*/ 9 w 83"/>
                <a:gd name="T73" fmla="*/ 28 h 147"/>
                <a:gd name="T74" fmla="*/ 6 w 83"/>
                <a:gd name="T75" fmla="*/ 20 h 147"/>
                <a:gd name="T76" fmla="*/ 3 w 83"/>
                <a:gd name="T77" fmla="*/ 15 h 147"/>
                <a:gd name="T78" fmla="*/ 1 w 83"/>
                <a:gd name="T79" fmla="*/ 12 h 147"/>
                <a:gd name="T80" fmla="*/ 0 w 83"/>
                <a:gd name="T81" fmla="*/ 10 h 147"/>
                <a:gd name="T82" fmla="*/ 25 w 83"/>
                <a:gd name="T83" fmla="*/ 0 h 14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83"/>
                <a:gd name="T127" fmla="*/ 0 h 147"/>
                <a:gd name="T128" fmla="*/ 83 w 83"/>
                <a:gd name="T129" fmla="*/ 147 h 14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83" h="147">
                  <a:moveTo>
                    <a:pt x="25" y="0"/>
                  </a:moveTo>
                  <a:lnTo>
                    <a:pt x="26" y="1"/>
                  </a:lnTo>
                  <a:lnTo>
                    <a:pt x="27" y="5"/>
                  </a:lnTo>
                  <a:lnTo>
                    <a:pt x="30" y="11"/>
                  </a:lnTo>
                  <a:lnTo>
                    <a:pt x="33" y="18"/>
                  </a:lnTo>
                  <a:lnTo>
                    <a:pt x="36" y="27"/>
                  </a:lnTo>
                  <a:lnTo>
                    <a:pt x="40" y="37"/>
                  </a:lnTo>
                  <a:lnTo>
                    <a:pt x="45" y="48"/>
                  </a:lnTo>
                  <a:lnTo>
                    <a:pt x="49" y="60"/>
                  </a:lnTo>
                  <a:lnTo>
                    <a:pt x="54" y="71"/>
                  </a:lnTo>
                  <a:lnTo>
                    <a:pt x="58" y="83"/>
                  </a:lnTo>
                  <a:lnTo>
                    <a:pt x="63" y="94"/>
                  </a:lnTo>
                  <a:lnTo>
                    <a:pt x="67" y="105"/>
                  </a:lnTo>
                  <a:lnTo>
                    <a:pt x="71" y="114"/>
                  </a:lnTo>
                  <a:lnTo>
                    <a:pt x="74" y="122"/>
                  </a:lnTo>
                  <a:lnTo>
                    <a:pt x="76" y="129"/>
                  </a:lnTo>
                  <a:lnTo>
                    <a:pt x="78" y="133"/>
                  </a:lnTo>
                  <a:lnTo>
                    <a:pt x="80" y="137"/>
                  </a:lnTo>
                  <a:lnTo>
                    <a:pt x="82" y="142"/>
                  </a:lnTo>
                  <a:lnTo>
                    <a:pt x="82" y="144"/>
                  </a:lnTo>
                  <a:lnTo>
                    <a:pt x="82" y="146"/>
                  </a:lnTo>
                  <a:lnTo>
                    <a:pt x="81" y="146"/>
                  </a:lnTo>
                  <a:lnTo>
                    <a:pt x="78" y="144"/>
                  </a:lnTo>
                  <a:lnTo>
                    <a:pt x="75" y="141"/>
                  </a:lnTo>
                  <a:lnTo>
                    <a:pt x="72" y="136"/>
                  </a:lnTo>
                  <a:lnTo>
                    <a:pt x="69" y="133"/>
                  </a:lnTo>
                  <a:lnTo>
                    <a:pt x="66" y="126"/>
                  </a:lnTo>
                  <a:lnTo>
                    <a:pt x="62" y="119"/>
                  </a:lnTo>
                  <a:lnTo>
                    <a:pt x="57" y="110"/>
                  </a:lnTo>
                  <a:lnTo>
                    <a:pt x="51" y="100"/>
                  </a:lnTo>
                  <a:lnTo>
                    <a:pt x="45" y="89"/>
                  </a:lnTo>
                  <a:lnTo>
                    <a:pt x="39" y="79"/>
                  </a:lnTo>
                  <a:lnTo>
                    <a:pt x="33" y="67"/>
                  </a:lnTo>
                  <a:lnTo>
                    <a:pt x="26" y="57"/>
                  </a:lnTo>
                  <a:lnTo>
                    <a:pt x="20" y="46"/>
                  </a:lnTo>
                  <a:lnTo>
                    <a:pt x="15" y="37"/>
                  </a:lnTo>
                  <a:lnTo>
                    <a:pt x="9" y="28"/>
                  </a:lnTo>
                  <a:lnTo>
                    <a:pt x="6" y="20"/>
                  </a:lnTo>
                  <a:lnTo>
                    <a:pt x="3" y="15"/>
                  </a:lnTo>
                  <a:lnTo>
                    <a:pt x="1" y="12"/>
                  </a:lnTo>
                  <a:lnTo>
                    <a:pt x="0" y="10"/>
                  </a:lnTo>
                  <a:lnTo>
                    <a:pt x="25" y="0"/>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0" name="Freeform 18">
              <a:extLst>
                <a:ext uri="{FF2B5EF4-FFF2-40B4-BE49-F238E27FC236}">
                  <a16:creationId xmlns:a16="http://schemas.microsoft.com/office/drawing/2014/main" id="{15AC4DC5-512F-47EA-A27D-656A233111B5}"/>
                </a:ext>
              </a:extLst>
            </p:cNvPr>
            <p:cNvSpPr>
              <a:spLocks/>
            </p:cNvSpPr>
            <p:nvPr/>
          </p:nvSpPr>
          <p:spPr bwMode="auto">
            <a:xfrm>
              <a:off x="2627" y="1524"/>
              <a:ext cx="45" cy="278"/>
            </a:xfrm>
            <a:custGeom>
              <a:avLst/>
              <a:gdLst>
                <a:gd name="T0" fmla="*/ 44 w 45"/>
                <a:gd name="T1" fmla="*/ 261 h 278"/>
                <a:gd name="T2" fmla="*/ 6 w 45"/>
                <a:gd name="T3" fmla="*/ 16 h 278"/>
                <a:gd name="T4" fmla="*/ 4 w 45"/>
                <a:gd name="T5" fmla="*/ 9 h 278"/>
                <a:gd name="T6" fmla="*/ 4 w 45"/>
                <a:gd name="T7" fmla="*/ 4 h 278"/>
                <a:gd name="T8" fmla="*/ 2 w 45"/>
                <a:gd name="T9" fmla="*/ 1 h 278"/>
                <a:gd name="T10" fmla="*/ 1 w 45"/>
                <a:gd name="T11" fmla="*/ 0 h 278"/>
                <a:gd name="T12" fmla="*/ 0 w 45"/>
                <a:gd name="T13" fmla="*/ 1 h 278"/>
                <a:gd name="T14" fmla="*/ 0 w 45"/>
                <a:gd name="T15" fmla="*/ 4 h 278"/>
                <a:gd name="T16" fmla="*/ 0 w 45"/>
                <a:gd name="T17" fmla="*/ 10 h 278"/>
                <a:gd name="T18" fmla="*/ 0 w 45"/>
                <a:gd name="T19" fmla="*/ 18 h 278"/>
                <a:gd name="T20" fmla="*/ 1 w 45"/>
                <a:gd name="T21" fmla="*/ 22 h 278"/>
                <a:gd name="T22" fmla="*/ 1 w 45"/>
                <a:gd name="T23" fmla="*/ 29 h 278"/>
                <a:gd name="T24" fmla="*/ 2 w 45"/>
                <a:gd name="T25" fmla="*/ 41 h 278"/>
                <a:gd name="T26" fmla="*/ 3 w 45"/>
                <a:gd name="T27" fmla="*/ 57 h 278"/>
                <a:gd name="T28" fmla="*/ 4 w 45"/>
                <a:gd name="T29" fmla="*/ 75 h 278"/>
                <a:gd name="T30" fmla="*/ 5 w 45"/>
                <a:gd name="T31" fmla="*/ 96 h 278"/>
                <a:gd name="T32" fmla="*/ 7 w 45"/>
                <a:gd name="T33" fmla="*/ 117 h 278"/>
                <a:gd name="T34" fmla="*/ 8 w 45"/>
                <a:gd name="T35" fmla="*/ 140 h 278"/>
                <a:gd name="T36" fmla="*/ 10 w 45"/>
                <a:gd name="T37" fmla="*/ 162 h 278"/>
                <a:gd name="T38" fmla="*/ 11 w 45"/>
                <a:gd name="T39" fmla="*/ 183 h 278"/>
                <a:gd name="T40" fmla="*/ 13 w 45"/>
                <a:gd name="T41" fmla="*/ 204 h 278"/>
                <a:gd name="T42" fmla="*/ 14 w 45"/>
                <a:gd name="T43" fmla="*/ 222 h 278"/>
                <a:gd name="T44" fmla="*/ 15 w 45"/>
                <a:gd name="T45" fmla="*/ 238 h 278"/>
                <a:gd name="T46" fmla="*/ 16 w 45"/>
                <a:gd name="T47" fmla="*/ 251 h 278"/>
                <a:gd name="T48" fmla="*/ 17 w 45"/>
                <a:gd name="T49" fmla="*/ 259 h 278"/>
                <a:gd name="T50" fmla="*/ 17 w 45"/>
                <a:gd name="T51" fmla="*/ 263 h 278"/>
                <a:gd name="T52" fmla="*/ 18 w 45"/>
                <a:gd name="T53" fmla="*/ 267 h 278"/>
                <a:gd name="T54" fmla="*/ 19 w 45"/>
                <a:gd name="T55" fmla="*/ 270 h 278"/>
                <a:gd name="T56" fmla="*/ 21 w 45"/>
                <a:gd name="T57" fmla="*/ 272 h 278"/>
                <a:gd name="T58" fmla="*/ 24 w 45"/>
                <a:gd name="T59" fmla="*/ 274 h 278"/>
                <a:gd name="T60" fmla="*/ 26 w 45"/>
                <a:gd name="T61" fmla="*/ 275 h 278"/>
                <a:gd name="T62" fmla="*/ 28 w 45"/>
                <a:gd name="T63" fmla="*/ 276 h 278"/>
                <a:gd name="T64" fmla="*/ 31 w 45"/>
                <a:gd name="T65" fmla="*/ 277 h 278"/>
                <a:gd name="T66" fmla="*/ 33 w 45"/>
                <a:gd name="T67" fmla="*/ 277 h 278"/>
                <a:gd name="T68" fmla="*/ 38 w 45"/>
                <a:gd name="T69" fmla="*/ 274 h 278"/>
                <a:gd name="T70" fmla="*/ 41 w 45"/>
                <a:gd name="T71" fmla="*/ 271 h 278"/>
                <a:gd name="T72" fmla="*/ 43 w 45"/>
                <a:gd name="T73" fmla="*/ 266 h 278"/>
                <a:gd name="T74" fmla="*/ 44 w 45"/>
                <a:gd name="T75" fmla="*/ 261 h 27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5"/>
                <a:gd name="T115" fmla="*/ 0 h 278"/>
                <a:gd name="T116" fmla="*/ 45 w 45"/>
                <a:gd name="T117" fmla="*/ 278 h 27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5" h="278">
                  <a:moveTo>
                    <a:pt x="44" y="261"/>
                  </a:moveTo>
                  <a:lnTo>
                    <a:pt x="6" y="16"/>
                  </a:lnTo>
                  <a:lnTo>
                    <a:pt x="4" y="9"/>
                  </a:lnTo>
                  <a:lnTo>
                    <a:pt x="4" y="4"/>
                  </a:lnTo>
                  <a:lnTo>
                    <a:pt x="2" y="1"/>
                  </a:lnTo>
                  <a:lnTo>
                    <a:pt x="1" y="0"/>
                  </a:lnTo>
                  <a:lnTo>
                    <a:pt x="0" y="1"/>
                  </a:lnTo>
                  <a:lnTo>
                    <a:pt x="0" y="4"/>
                  </a:lnTo>
                  <a:lnTo>
                    <a:pt x="0" y="10"/>
                  </a:lnTo>
                  <a:lnTo>
                    <a:pt x="0" y="18"/>
                  </a:lnTo>
                  <a:lnTo>
                    <a:pt x="1" y="22"/>
                  </a:lnTo>
                  <a:lnTo>
                    <a:pt x="1" y="29"/>
                  </a:lnTo>
                  <a:lnTo>
                    <a:pt x="2" y="41"/>
                  </a:lnTo>
                  <a:lnTo>
                    <a:pt x="3" y="57"/>
                  </a:lnTo>
                  <a:lnTo>
                    <a:pt x="4" y="75"/>
                  </a:lnTo>
                  <a:lnTo>
                    <a:pt x="5" y="96"/>
                  </a:lnTo>
                  <a:lnTo>
                    <a:pt x="7" y="117"/>
                  </a:lnTo>
                  <a:lnTo>
                    <a:pt x="8" y="140"/>
                  </a:lnTo>
                  <a:lnTo>
                    <a:pt x="10" y="162"/>
                  </a:lnTo>
                  <a:lnTo>
                    <a:pt x="11" y="183"/>
                  </a:lnTo>
                  <a:lnTo>
                    <a:pt x="13" y="204"/>
                  </a:lnTo>
                  <a:lnTo>
                    <a:pt x="14" y="222"/>
                  </a:lnTo>
                  <a:lnTo>
                    <a:pt x="15" y="238"/>
                  </a:lnTo>
                  <a:lnTo>
                    <a:pt x="16" y="251"/>
                  </a:lnTo>
                  <a:lnTo>
                    <a:pt x="17" y="259"/>
                  </a:lnTo>
                  <a:lnTo>
                    <a:pt x="17" y="263"/>
                  </a:lnTo>
                  <a:lnTo>
                    <a:pt x="18" y="267"/>
                  </a:lnTo>
                  <a:lnTo>
                    <a:pt x="19" y="270"/>
                  </a:lnTo>
                  <a:lnTo>
                    <a:pt x="21" y="272"/>
                  </a:lnTo>
                  <a:lnTo>
                    <a:pt x="24" y="274"/>
                  </a:lnTo>
                  <a:lnTo>
                    <a:pt x="26" y="275"/>
                  </a:lnTo>
                  <a:lnTo>
                    <a:pt x="28" y="276"/>
                  </a:lnTo>
                  <a:lnTo>
                    <a:pt x="31" y="277"/>
                  </a:lnTo>
                  <a:lnTo>
                    <a:pt x="33" y="277"/>
                  </a:lnTo>
                  <a:lnTo>
                    <a:pt x="38" y="274"/>
                  </a:lnTo>
                  <a:lnTo>
                    <a:pt x="41" y="271"/>
                  </a:lnTo>
                  <a:lnTo>
                    <a:pt x="43" y="266"/>
                  </a:lnTo>
                  <a:lnTo>
                    <a:pt x="44" y="261"/>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1" name="Line 19">
              <a:extLst>
                <a:ext uri="{FF2B5EF4-FFF2-40B4-BE49-F238E27FC236}">
                  <a16:creationId xmlns:a16="http://schemas.microsoft.com/office/drawing/2014/main" id="{AC9474E3-B894-4363-B55B-FCABD4E4D88B}"/>
                </a:ext>
              </a:extLst>
            </p:cNvPr>
            <p:cNvSpPr>
              <a:spLocks noChangeShapeType="1"/>
            </p:cNvSpPr>
            <p:nvPr/>
          </p:nvSpPr>
          <p:spPr bwMode="auto">
            <a:xfrm>
              <a:off x="2662" y="1508"/>
              <a:ext cx="0" cy="2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20">
              <a:extLst>
                <a:ext uri="{FF2B5EF4-FFF2-40B4-BE49-F238E27FC236}">
                  <a16:creationId xmlns:a16="http://schemas.microsoft.com/office/drawing/2014/main" id="{C254A398-A9E8-4A0B-8E37-60E7453F5956}"/>
                </a:ext>
              </a:extLst>
            </p:cNvPr>
            <p:cNvSpPr>
              <a:spLocks noChangeShapeType="1"/>
            </p:cNvSpPr>
            <p:nvPr/>
          </p:nvSpPr>
          <p:spPr bwMode="auto">
            <a:xfrm>
              <a:off x="2522" y="1547"/>
              <a:ext cx="11" cy="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21">
              <a:extLst>
                <a:ext uri="{FF2B5EF4-FFF2-40B4-BE49-F238E27FC236}">
                  <a16:creationId xmlns:a16="http://schemas.microsoft.com/office/drawing/2014/main" id="{10FF566C-1FCC-4469-B3E6-701C0062A1A5}"/>
                </a:ext>
              </a:extLst>
            </p:cNvPr>
            <p:cNvSpPr>
              <a:spLocks noChangeShapeType="1"/>
            </p:cNvSpPr>
            <p:nvPr/>
          </p:nvSpPr>
          <p:spPr bwMode="auto">
            <a:xfrm>
              <a:off x="2418" y="1653"/>
              <a:ext cx="24" cy="1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22">
              <a:extLst>
                <a:ext uri="{FF2B5EF4-FFF2-40B4-BE49-F238E27FC236}">
                  <a16:creationId xmlns:a16="http://schemas.microsoft.com/office/drawing/2014/main" id="{6B51CF81-CB87-48F3-9314-513BC1E73C49}"/>
                </a:ext>
              </a:extLst>
            </p:cNvPr>
            <p:cNvSpPr>
              <a:spLocks noChangeShapeType="1"/>
            </p:cNvSpPr>
            <p:nvPr/>
          </p:nvSpPr>
          <p:spPr bwMode="auto">
            <a:xfrm flipV="1">
              <a:off x="2380" y="1789"/>
              <a:ext cx="28" cy="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23">
              <a:extLst>
                <a:ext uri="{FF2B5EF4-FFF2-40B4-BE49-F238E27FC236}">
                  <a16:creationId xmlns:a16="http://schemas.microsoft.com/office/drawing/2014/main" id="{3F372CEA-AF5F-4B02-8866-4D0A9087BDC4}"/>
                </a:ext>
              </a:extLst>
            </p:cNvPr>
            <p:cNvSpPr>
              <a:spLocks noChangeShapeType="1"/>
            </p:cNvSpPr>
            <p:nvPr/>
          </p:nvSpPr>
          <p:spPr bwMode="auto">
            <a:xfrm flipV="1">
              <a:off x="2419" y="1915"/>
              <a:ext cx="23" cy="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24">
              <a:extLst>
                <a:ext uri="{FF2B5EF4-FFF2-40B4-BE49-F238E27FC236}">
                  <a16:creationId xmlns:a16="http://schemas.microsoft.com/office/drawing/2014/main" id="{39A64EAA-FB22-4793-A3F0-71045F83FB25}"/>
                </a:ext>
              </a:extLst>
            </p:cNvPr>
            <p:cNvSpPr>
              <a:spLocks noChangeShapeType="1"/>
            </p:cNvSpPr>
            <p:nvPr/>
          </p:nvSpPr>
          <p:spPr bwMode="auto">
            <a:xfrm flipV="1">
              <a:off x="2525" y="2006"/>
              <a:ext cx="10" cy="3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25">
              <a:extLst>
                <a:ext uri="{FF2B5EF4-FFF2-40B4-BE49-F238E27FC236}">
                  <a16:creationId xmlns:a16="http://schemas.microsoft.com/office/drawing/2014/main" id="{1B1CCEF8-6BC1-4229-917C-1F19B17C2CA7}"/>
                </a:ext>
              </a:extLst>
            </p:cNvPr>
            <p:cNvSpPr>
              <a:spLocks noChangeShapeType="1"/>
            </p:cNvSpPr>
            <p:nvPr/>
          </p:nvSpPr>
          <p:spPr bwMode="auto">
            <a:xfrm flipV="1">
              <a:off x="2664" y="2040"/>
              <a:ext cx="0" cy="4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26">
              <a:extLst>
                <a:ext uri="{FF2B5EF4-FFF2-40B4-BE49-F238E27FC236}">
                  <a16:creationId xmlns:a16="http://schemas.microsoft.com/office/drawing/2014/main" id="{557D73DE-D549-4422-A59C-FEB1529D6C71}"/>
                </a:ext>
              </a:extLst>
            </p:cNvPr>
            <p:cNvSpPr>
              <a:spLocks noChangeShapeType="1"/>
            </p:cNvSpPr>
            <p:nvPr/>
          </p:nvSpPr>
          <p:spPr bwMode="auto">
            <a:xfrm flipH="1" flipV="1">
              <a:off x="2783" y="2003"/>
              <a:ext cx="27" cy="4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27">
              <a:extLst>
                <a:ext uri="{FF2B5EF4-FFF2-40B4-BE49-F238E27FC236}">
                  <a16:creationId xmlns:a16="http://schemas.microsoft.com/office/drawing/2014/main" id="{BB2487F4-732B-4491-8F47-B4DA0B11390F}"/>
                </a:ext>
              </a:extLst>
            </p:cNvPr>
            <p:cNvSpPr>
              <a:spLocks noChangeShapeType="1"/>
            </p:cNvSpPr>
            <p:nvPr/>
          </p:nvSpPr>
          <p:spPr bwMode="auto">
            <a:xfrm flipH="1" flipV="1">
              <a:off x="2874" y="1914"/>
              <a:ext cx="37" cy="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28">
              <a:extLst>
                <a:ext uri="{FF2B5EF4-FFF2-40B4-BE49-F238E27FC236}">
                  <a16:creationId xmlns:a16="http://schemas.microsoft.com/office/drawing/2014/main" id="{102DA06B-0C61-4647-B5C6-E558E4C154BD}"/>
                </a:ext>
              </a:extLst>
            </p:cNvPr>
            <p:cNvSpPr>
              <a:spLocks noChangeShapeType="1"/>
            </p:cNvSpPr>
            <p:nvPr/>
          </p:nvSpPr>
          <p:spPr bwMode="auto">
            <a:xfrm flipH="1">
              <a:off x="2909" y="1792"/>
              <a:ext cx="4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29">
              <a:extLst>
                <a:ext uri="{FF2B5EF4-FFF2-40B4-BE49-F238E27FC236}">
                  <a16:creationId xmlns:a16="http://schemas.microsoft.com/office/drawing/2014/main" id="{57817458-A872-49BD-AB41-E52A11F48A15}"/>
                </a:ext>
              </a:extLst>
            </p:cNvPr>
            <p:cNvSpPr>
              <a:spLocks noChangeShapeType="1"/>
            </p:cNvSpPr>
            <p:nvPr/>
          </p:nvSpPr>
          <p:spPr bwMode="auto">
            <a:xfrm flipH="1">
              <a:off x="2874" y="1653"/>
              <a:ext cx="41" cy="1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30">
              <a:extLst>
                <a:ext uri="{FF2B5EF4-FFF2-40B4-BE49-F238E27FC236}">
                  <a16:creationId xmlns:a16="http://schemas.microsoft.com/office/drawing/2014/main" id="{D3DFB181-A2ED-4B28-9A6E-D23961BE4FE6}"/>
                </a:ext>
              </a:extLst>
            </p:cNvPr>
            <p:cNvSpPr>
              <a:spLocks noChangeShapeType="1"/>
            </p:cNvSpPr>
            <p:nvPr/>
          </p:nvSpPr>
          <p:spPr bwMode="auto">
            <a:xfrm flipH="1">
              <a:off x="2783" y="1548"/>
              <a:ext cx="26" cy="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Freeform 31">
              <a:extLst>
                <a:ext uri="{FF2B5EF4-FFF2-40B4-BE49-F238E27FC236}">
                  <a16:creationId xmlns:a16="http://schemas.microsoft.com/office/drawing/2014/main" id="{FD1D5CBB-C8EF-4AEC-88FA-13F9C3235ABD}"/>
                </a:ext>
              </a:extLst>
            </p:cNvPr>
            <p:cNvSpPr>
              <a:spLocks/>
            </p:cNvSpPr>
            <p:nvPr/>
          </p:nvSpPr>
          <p:spPr bwMode="auto">
            <a:xfrm>
              <a:off x="2655" y="1785"/>
              <a:ext cx="10" cy="10"/>
            </a:xfrm>
            <a:custGeom>
              <a:avLst/>
              <a:gdLst>
                <a:gd name="T0" fmla="*/ 4 w 10"/>
                <a:gd name="T1" fmla="*/ 9 h 10"/>
                <a:gd name="T2" fmla="*/ 6 w 10"/>
                <a:gd name="T3" fmla="*/ 8 h 10"/>
                <a:gd name="T4" fmla="*/ 8 w 10"/>
                <a:gd name="T5" fmla="*/ 7 h 10"/>
                <a:gd name="T6" fmla="*/ 8 w 10"/>
                <a:gd name="T7" fmla="*/ 6 h 10"/>
                <a:gd name="T8" fmla="*/ 9 w 10"/>
                <a:gd name="T9" fmla="*/ 4 h 10"/>
                <a:gd name="T10" fmla="*/ 8 w 10"/>
                <a:gd name="T11" fmla="*/ 2 h 10"/>
                <a:gd name="T12" fmla="*/ 8 w 10"/>
                <a:gd name="T13" fmla="*/ 1 h 10"/>
                <a:gd name="T14" fmla="*/ 6 w 10"/>
                <a:gd name="T15" fmla="*/ 0 h 10"/>
                <a:gd name="T16" fmla="*/ 4 w 10"/>
                <a:gd name="T17" fmla="*/ 0 h 10"/>
                <a:gd name="T18" fmla="*/ 2 w 10"/>
                <a:gd name="T19" fmla="*/ 0 h 10"/>
                <a:gd name="T20" fmla="*/ 1 w 10"/>
                <a:gd name="T21" fmla="*/ 1 h 10"/>
                <a:gd name="T22" fmla="*/ 0 w 10"/>
                <a:gd name="T23" fmla="*/ 2 h 10"/>
                <a:gd name="T24" fmla="*/ 0 w 10"/>
                <a:gd name="T25" fmla="*/ 4 h 10"/>
                <a:gd name="T26" fmla="*/ 0 w 10"/>
                <a:gd name="T27" fmla="*/ 6 h 10"/>
                <a:gd name="T28" fmla="*/ 1 w 10"/>
                <a:gd name="T29" fmla="*/ 7 h 10"/>
                <a:gd name="T30" fmla="*/ 2 w 10"/>
                <a:gd name="T31" fmla="*/ 8 h 10"/>
                <a:gd name="T32" fmla="*/ 4 w 10"/>
                <a:gd name="T33" fmla="*/ 9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
                <a:gd name="T52" fmla="*/ 0 h 10"/>
                <a:gd name="T53" fmla="*/ 10 w 10"/>
                <a:gd name="T54" fmla="*/ 10 h 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 h="10">
                  <a:moveTo>
                    <a:pt x="4" y="9"/>
                  </a:moveTo>
                  <a:lnTo>
                    <a:pt x="6" y="8"/>
                  </a:lnTo>
                  <a:lnTo>
                    <a:pt x="8" y="7"/>
                  </a:lnTo>
                  <a:lnTo>
                    <a:pt x="8" y="6"/>
                  </a:lnTo>
                  <a:lnTo>
                    <a:pt x="9" y="4"/>
                  </a:lnTo>
                  <a:lnTo>
                    <a:pt x="8" y="2"/>
                  </a:lnTo>
                  <a:lnTo>
                    <a:pt x="8" y="1"/>
                  </a:lnTo>
                  <a:lnTo>
                    <a:pt x="6" y="0"/>
                  </a:lnTo>
                  <a:lnTo>
                    <a:pt x="4" y="0"/>
                  </a:lnTo>
                  <a:lnTo>
                    <a:pt x="2" y="0"/>
                  </a:lnTo>
                  <a:lnTo>
                    <a:pt x="1" y="1"/>
                  </a:lnTo>
                  <a:lnTo>
                    <a:pt x="0" y="2"/>
                  </a:lnTo>
                  <a:lnTo>
                    <a:pt x="0" y="4"/>
                  </a:lnTo>
                  <a:lnTo>
                    <a:pt x="0" y="6"/>
                  </a:lnTo>
                  <a:lnTo>
                    <a:pt x="1" y="7"/>
                  </a:lnTo>
                  <a:lnTo>
                    <a:pt x="2" y="8"/>
                  </a:lnTo>
                  <a:lnTo>
                    <a:pt x="4" y="9"/>
                  </a:lnTo>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4" name="Freeform 32">
              <a:extLst>
                <a:ext uri="{FF2B5EF4-FFF2-40B4-BE49-F238E27FC236}">
                  <a16:creationId xmlns:a16="http://schemas.microsoft.com/office/drawing/2014/main" id="{D2E5D82D-D8DD-464F-AF66-D3FF6E2B0714}"/>
                </a:ext>
              </a:extLst>
            </p:cNvPr>
            <p:cNvSpPr>
              <a:spLocks/>
            </p:cNvSpPr>
            <p:nvPr/>
          </p:nvSpPr>
          <p:spPr bwMode="auto">
            <a:xfrm>
              <a:off x="2433" y="1462"/>
              <a:ext cx="443" cy="118"/>
            </a:xfrm>
            <a:custGeom>
              <a:avLst/>
              <a:gdLst>
                <a:gd name="T0" fmla="*/ 234 w 443"/>
                <a:gd name="T1" fmla="*/ 0 h 118"/>
                <a:gd name="T2" fmla="*/ 261 w 443"/>
                <a:gd name="T3" fmla="*/ 2 h 118"/>
                <a:gd name="T4" fmla="*/ 290 w 443"/>
                <a:gd name="T5" fmla="*/ 6 h 118"/>
                <a:gd name="T6" fmla="*/ 319 w 443"/>
                <a:gd name="T7" fmla="*/ 13 h 118"/>
                <a:gd name="T8" fmla="*/ 348 w 443"/>
                <a:gd name="T9" fmla="*/ 23 h 118"/>
                <a:gd name="T10" fmla="*/ 376 w 443"/>
                <a:gd name="T11" fmla="*/ 36 h 118"/>
                <a:gd name="T12" fmla="*/ 401 w 443"/>
                <a:gd name="T13" fmla="*/ 52 h 118"/>
                <a:gd name="T14" fmla="*/ 420 w 443"/>
                <a:gd name="T15" fmla="*/ 72 h 118"/>
                <a:gd name="T16" fmla="*/ 436 w 443"/>
                <a:gd name="T17" fmla="*/ 94 h 118"/>
                <a:gd name="T18" fmla="*/ 442 w 443"/>
                <a:gd name="T19" fmla="*/ 105 h 118"/>
                <a:gd name="T20" fmla="*/ 435 w 443"/>
                <a:gd name="T21" fmla="*/ 102 h 118"/>
                <a:gd name="T22" fmla="*/ 418 w 443"/>
                <a:gd name="T23" fmla="*/ 91 h 118"/>
                <a:gd name="T24" fmla="*/ 391 w 443"/>
                <a:gd name="T25" fmla="*/ 74 h 118"/>
                <a:gd name="T26" fmla="*/ 354 w 443"/>
                <a:gd name="T27" fmla="*/ 56 h 118"/>
                <a:gd name="T28" fmla="*/ 308 w 443"/>
                <a:gd name="T29" fmla="*/ 41 h 118"/>
                <a:gd name="T30" fmla="*/ 253 w 443"/>
                <a:gd name="T31" fmla="*/ 30 h 118"/>
                <a:gd name="T32" fmla="*/ 221 w 443"/>
                <a:gd name="T33" fmla="*/ 29 h 118"/>
                <a:gd name="T34" fmla="*/ 212 w 443"/>
                <a:gd name="T35" fmla="*/ 29 h 118"/>
                <a:gd name="T36" fmla="*/ 195 w 443"/>
                <a:gd name="T37" fmla="*/ 30 h 118"/>
                <a:gd name="T38" fmla="*/ 173 w 443"/>
                <a:gd name="T39" fmla="*/ 34 h 118"/>
                <a:gd name="T40" fmla="*/ 145 w 443"/>
                <a:gd name="T41" fmla="*/ 41 h 118"/>
                <a:gd name="T42" fmla="*/ 114 w 443"/>
                <a:gd name="T43" fmla="*/ 50 h 118"/>
                <a:gd name="T44" fmla="*/ 83 w 443"/>
                <a:gd name="T45" fmla="*/ 66 h 118"/>
                <a:gd name="T46" fmla="*/ 49 w 443"/>
                <a:gd name="T47" fmla="*/ 85 h 118"/>
                <a:gd name="T48" fmla="*/ 23 w 443"/>
                <a:gd name="T49" fmla="*/ 106 h 118"/>
                <a:gd name="T50" fmla="*/ 7 w 443"/>
                <a:gd name="T51" fmla="*/ 115 h 118"/>
                <a:gd name="T52" fmla="*/ 1 w 443"/>
                <a:gd name="T53" fmla="*/ 117 h 118"/>
                <a:gd name="T54" fmla="*/ 1 w 443"/>
                <a:gd name="T55" fmla="*/ 112 h 118"/>
                <a:gd name="T56" fmla="*/ 6 w 443"/>
                <a:gd name="T57" fmla="*/ 102 h 118"/>
                <a:gd name="T58" fmla="*/ 15 w 443"/>
                <a:gd name="T59" fmla="*/ 90 h 118"/>
                <a:gd name="T60" fmla="*/ 26 w 443"/>
                <a:gd name="T61" fmla="*/ 77 h 118"/>
                <a:gd name="T62" fmla="*/ 36 w 443"/>
                <a:gd name="T63" fmla="*/ 67 h 118"/>
                <a:gd name="T64" fmla="*/ 43 w 443"/>
                <a:gd name="T65" fmla="*/ 59 h 118"/>
                <a:gd name="T66" fmla="*/ 55 w 443"/>
                <a:gd name="T67" fmla="*/ 50 h 118"/>
                <a:gd name="T68" fmla="*/ 70 w 443"/>
                <a:gd name="T69" fmla="*/ 41 h 118"/>
                <a:gd name="T70" fmla="*/ 90 w 443"/>
                <a:gd name="T71" fmla="*/ 30 h 118"/>
                <a:gd name="T72" fmla="*/ 112 w 443"/>
                <a:gd name="T73" fmla="*/ 20 h 118"/>
                <a:gd name="T74" fmla="*/ 139 w 443"/>
                <a:gd name="T75" fmla="*/ 11 h 118"/>
                <a:gd name="T76" fmla="*/ 170 w 443"/>
                <a:gd name="T77" fmla="*/ 5 h 118"/>
                <a:gd name="T78" fmla="*/ 204 w 443"/>
                <a:gd name="T79" fmla="*/ 0 h 11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43"/>
                <a:gd name="T121" fmla="*/ 0 h 118"/>
                <a:gd name="T122" fmla="*/ 443 w 443"/>
                <a:gd name="T123" fmla="*/ 118 h 11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43" h="118">
                  <a:moveTo>
                    <a:pt x="222" y="0"/>
                  </a:moveTo>
                  <a:lnTo>
                    <a:pt x="234" y="0"/>
                  </a:lnTo>
                  <a:lnTo>
                    <a:pt x="248" y="0"/>
                  </a:lnTo>
                  <a:lnTo>
                    <a:pt x="261" y="2"/>
                  </a:lnTo>
                  <a:lnTo>
                    <a:pt x="275" y="4"/>
                  </a:lnTo>
                  <a:lnTo>
                    <a:pt x="290" y="6"/>
                  </a:lnTo>
                  <a:lnTo>
                    <a:pt x="305" y="10"/>
                  </a:lnTo>
                  <a:lnTo>
                    <a:pt x="319" y="13"/>
                  </a:lnTo>
                  <a:lnTo>
                    <a:pt x="333" y="18"/>
                  </a:lnTo>
                  <a:lnTo>
                    <a:pt x="348" y="23"/>
                  </a:lnTo>
                  <a:lnTo>
                    <a:pt x="362" y="29"/>
                  </a:lnTo>
                  <a:lnTo>
                    <a:pt x="376" y="36"/>
                  </a:lnTo>
                  <a:lnTo>
                    <a:pt x="389" y="44"/>
                  </a:lnTo>
                  <a:lnTo>
                    <a:pt x="401" y="52"/>
                  </a:lnTo>
                  <a:lnTo>
                    <a:pt x="411" y="62"/>
                  </a:lnTo>
                  <a:lnTo>
                    <a:pt x="420" y="72"/>
                  </a:lnTo>
                  <a:lnTo>
                    <a:pt x="429" y="83"/>
                  </a:lnTo>
                  <a:lnTo>
                    <a:pt x="436" y="94"/>
                  </a:lnTo>
                  <a:lnTo>
                    <a:pt x="441" y="101"/>
                  </a:lnTo>
                  <a:lnTo>
                    <a:pt x="442" y="105"/>
                  </a:lnTo>
                  <a:lnTo>
                    <a:pt x="440" y="105"/>
                  </a:lnTo>
                  <a:lnTo>
                    <a:pt x="435" y="102"/>
                  </a:lnTo>
                  <a:lnTo>
                    <a:pt x="428" y="97"/>
                  </a:lnTo>
                  <a:lnTo>
                    <a:pt x="418" y="91"/>
                  </a:lnTo>
                  <a:lnTo>
                    <a:pt x="405" y="83"/>
                  </a:lnTo>
                  <a:lnTo>
                    <a:pt x="391" y="74"/>
                  </a:lnTo>
                  <a:lnTo>
                    <a:pt x="374" y="66"/>
                  </a:lnTo>
                  <a:lnTo>
                    <a:pt x="354" y="56"/>
                  </a:lnTo>
                  <a:lnTo>
                    <a:pt x="332" y="49"/>
                  </a:lnTo>
                  <a:lnTo>
                    <a:pt x="308" y="41"/>
                  </a:lnTo>
                  <a:lnTo>
                    <a:pt x="281" y="34"/>
                  </a:lnTo>
                  <a:lnTo>
                    <a:pt x="253" y="30"/>
                  </a:lnTo>
                  <a:lnTo>
                    <a:pt x="222" y="29"/>
                  </a:lnTo>
                  <a:lnTo>
                    <a:pt x="221" y="29"/>
                  </a:lnTo>
                  <a:lnTo>
                    <a:pt x="218" y="29"/>
                  </a:lnTo>
                  <a:lnTo>
                    <a:pt x="212" y="29"/>
                  </a:lnTo>
                  <a:lnTo>
                    <a:pt x="204" y="29"/>
                  </a:lnTo>
                  <a:lnTo>
                    <a:pt x="195" y="30"/>
                  </a:lnTo>
                  <a:lnTo>
                    <a:pt x="184" y="32"/>
                  </a:lnTo>
                  <a:lnTo>
                    <a:pt x="173" y="34"/>
                  </a:lnTo>
                  <a:lnTo>
                    <a:pt x="160" y="37"/>
                  </a:lnTo>
                  <a:lnTo>
                    <a:pt x="145" y="41"/>
                  </a:lnTo>
                  <a:lnTo>
                    <a:pt x="130" y="45"/>
                  </a:lnTo>
                  <a:lnTo>
                    <a:pt x="114" y="50"/>
                  </a:lnTo>
                  <a:lnTo>
                    <a:pt x="99" y="57"/>
                  </a:lnTo>
                  <a:lnTo>
                    <a:pt x="83" y="66"/>
                  </a:lnTo>
                  <a:lnTo>
                    <a:pt x="66" y="74"/>
                  </a:lnTo>
                  <a:lnTo>
                    <a:pt x="49" y="85"/>
                  </a:lnTo>
                  <a:lnTo>
                    <a:pt x="34" y="96"/>
                  </a:lnTo>
                  <a:lnTo>
                    <a:pt x="23" y="106"/>
                  </a:lnTo>
                  <a:lnTo>
                    <a:pt x="13" y="111"/>
                  </a:lnTo>
                  <a:lnTo>
                    <a:pt x="7" y="115"/>
                  </a:lnTo>
                  <a:lnTo>
                    <a:pt x="3" y="117"/>
                  </a:lnTo>
                  <a:lnTo>
                    <a:pt x="1" y="117"/>
                  </a:lnTo>
                  <a:lnTo>
                    <a:pt x="0" y="115"/>
                  </a:lnTo>
                  <a:lnTo>
                    <a:pt x="1" y="112"/>
                  </a:lnTo>
                  <a:lnTo>
                    <a:pt x="3" y="107"/>
                  </a:lnTo>
                  <a:lnTo>
                    <a:pt x="6" y="102"/>
                  </a:lnTo>
                  <a:lnTo>
                    <a:pt x="11" y="96"/>
                  </a:lnTo>
                  <a:lnTo>
                    <a:pt x="15" y="90"/>
                  </a:lnTo>
                  <a:lnTo>
                    <a:pt x="20" y="84"/>
                  </a:lnTo>
                  <a:lnTo>
                    <a:pt x="26" y="77"/>
                  </a:lnTo>
                  <a:lnTo>
                    <a:pt x="31" y="71"/>
                  </a:lnTo>
                  <a:lnTo>
                    <a:pt x="36" y="67"/>
                  </a:lnTo>
                  <a:lnTo>
                    <a:pt x="39" y="62"/>
                  </a:lnTo>
                  <a:lnTo>
                    <a:pt x="43" y="59"/>
                  </a:lnTo>
                  <a:lnTo>
                    <a:pt x="49" y="55"/>
                  </a:lnTo>
                  <a:lnTo>
                    <a:pt x="55" y="50"/>
                  </a:lnTo>
                  <a:lnTo>
                    <a:pt x="62" y="46"/>
                  </a:lnTo>
                  <a:lnTo>
                    <a:pt x="70" y="41"/>
                  </a:lnTo>
                  <a:lnTo>
                    <a:pt x="79" y="36"/>
                  </a:lnTo>
                  <a:lnTo>
                    <a:pt x="90" y="30"/>
                  </a:lnTo>
                  <a:lnTo>
                    <a:pt x="101" y="26"/>
                  </a:lnTo>
                  <a:lnTo>
                    <a:pt x="112" y="20"/>
                  </a:lnTo>
                  <a:lnTo>
                    <a:pt x="125" y="15"/>
                  </a:lnTo>
                  <a:lnTo>
                    <a:pt x="139" y="11"/>
                  </a:lnTo>
                  <a:lnTo>
                    <a:pt x="155" y="8"/>
                  </a:lnTo>
                  <a:lnTo>
                    <a:pt x="170" y="5"/>
                  </a:lnTo>
                  <a:lnTo>
                    <a:pt x="186" y="2"/>
                  </a:lnTo>
                  <a:lnTo>
                    <a:pt x="204" y="0"/>
                  </a:lnTo>
                  <a:lnTo>
                    <a:pt x="222" y="0"/>
                  </a:lnTo>
                </a:path>
              </a:pathLst>
            </a:custGeom>
            <a:solidFill>
              <a:schemeClr val="accent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5" name="Freeform 33">
              <a:extLst>
                <a:ext uri="{FF2B5EF4-FFF2-40B4-BE49-F238E27FC236}">
                  <a16:creationId xmlns:a16="http://schemas.microsoft.com/office/drawing/2014/main" id="{60EBA783-9E07-4490-97D5-67D42DB4F439}"/>
                </a:ext>
              </a:extLst>
            </p:cNvPr>
            <p:cNvSpPr>
              <a:spLocks/>
            </p:cNvSpPr>
            <p:nvPr/>
          </p:nvSpPr>
          <p:spPr bwMode="auto">
            <a:xfrm>
              <a:off x="2450" y="1464"/>
              <a:ext cx="389" cy="90"/>
            </a:xfrm>
            <a:custGeom>
              <a:avLst/>
              <a:gdLst>
                <a:gd name="T0" fmla="*/ 214 w 389"/>
                <a:gd name="T1" fmla="*/ 0 h 90"/>
                <a:gd name="T2" fmla="*/ 234 w 389"/>
                <a:gd name="T3" fmla="*/ 2 h 90"/>
                <a:gd name="T4" fmla="*/ 256 w 389"/>
                <a:gd name="T5" fmla="*/ 4 h 90"/>
                <a:gd name="T6" fmla="*/ 279 w 389"/>
                <a:gd name="T7" fmla="*/ 7 h 90"/>
                <a:gd name="T8" fmla="*/ 301 w 389"/>
                <a:gd name="T9" fmla="*/ 14 h 90"/>
                <a:gd name="T10" fmla="*/ 323 w 389"/>
                <a:gd name="T11" fmla="*/ 22 h 90"/>
                <a:gd name="T12" fmla="*/ 344 w 389"/>
                <a:gd name="T13" fmla="*/ 32 h 90"/>
                <a:gd name="T14" fmla="*/ 363 w 389"/>
                <a:gd name="T15" fmla="*/ 43 h 90"/>
                <a:gd name="T16" fmla="*/ 381 w 389"/>
                <a:gd name="T17" fmla="*/ 56 h 90"/>
                <a:gd name="T18" fmla="*/ 388 w 389"/>
                <a:gd name="T19" fmla="*/ 63 h 90"/>
                <a:gd name="T20" fmla="*/ 382 w 389"/>
                <a:gd name="T21" fmla="*/ 60 h 90"/>
                <a:gd name="T22" fmla="*/ 364 w 389"/>
                <a:gd name="T23" fmla="*/ 52 h 90"/>
                <a:gd name="T24" fmla="*/ 339 w 389"/>
                <a:gd name="T25" fmla="*/ 41 h 90"/>
                <a:gd name="T26" fmla="*/ 305 w 389"/>
                <a:gd name="T27" fmla="*/ 29 h 90"/>
                <a:gd name="T28" fmla="*/ 268 w 389"/>
                <a:gd name="T29" fmla="*/ 18 h 90"/>
                <a:gd name="T30" fmla="*/ 226 w 389"/>
                <a:gd name="T31" fmla="*/ 12 h 90"/>
                <a:gd name="T32" fmla="*/ 205 w 389"/>
                <a:gd name="T33" fmla="*/ 11 h 90"/>
                <a:gd name="T34" fmla="*/ 196 w 389"/>
                <a:gd name="T35" fmla="*/ 11 h 90"/>
                <a:gd name="T36" fmla="*/ 178 w 389"/>
                <a:gd name="T37" fmla="*/ 13 h 90"/>
                <a:gd name="T38" fmla="*/ 156 w 389"/>
                <a:gd name="T39" fmla="*/ 16 h 90"/>
                <a:gd name="T40" fmla="*/ 129 w 389"/>
                <a:gd name="T41" fmla="*/ 22 h 90"/>
                <a:gd name="T42" fmla="*/ 97 w 389"/>
                <a:gd name="T43" fmla="*/ 32 h 90"/>
                <a:gd name="T44" fmla="*/ 66 w 389"/>
                <a:gd name="T45" fmla="*/ 46 h 90"/>
                <a:gd name="T46" fmla="*/ 33 w 389"/>
                <a:gd name="T47" fmla="*/ 65 h 90"/>
                <a:gd name="T48" fmla="*/ 6 w 389"/>
                <a:gd name="T49" fmla="*/ 85 h 90"/>
                <a:gd name="T50" fmla="*/ 0 w 389"/>
                <a:gd name="T51" fmla="*/ 88 h 90"/>
                <a:gd name="T52" fmla="*/ 11 w 389"/>
                <a:gd name="T53" fmla="*/ 75 h 90"/>
                <a:gd name="T54" fmla="*/ 30 w 389"/>
                <a:gd name="T55" fmla="*/ 59 h 90"/>
                <a:gd name="T56" fmla="*/ 43 w 389"/>
                <a:gd name="T57" fmla="*/ 48 h 90"/>
                <a:gd name="T58" fmla="*/ 55 w 389"/>
                <a:gd name="T59" fmla="*/ 40 h 90"/>
                <a:gd name="T60" fmla="*/ 70 w 389"/>
                <a:gd name="T61" fmla="*/ 32 h 90"/>
                <a:gd name="T62" fmla="*/ 87 w 389"/>
                <a:gd name="T63" fmla="*/ 24 h 90"/>
                <a:gd name="T64" fmla="*/ 107 w 389"/>
                <a:gd name="T65" fmla="*/ 17 h 90"/>
                <a:gd name="T66" fmla="*/ 130 w 389"/>
                <a:gd name="T67" fmla="*/ 9 h 90"/>
                <a:gd name="T68" fmla="*/ 157 w 389"/>
                <a:gd name="T69" fmla="*/ 4 h 90"/>
                <a:gd name="T70" fmla="*/ 187 w 389"/>
                <a:gd name="T71" fmla="*/ 1 h 9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89"/>
                <a:gd name="T109" fmla="*/ 0 h 90"/>
                <a:gd name="T110" fmla="*/ 389 w 389"/>
                <a:gd name="T111" fmla="*/ 90 h 9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89" h="90">
                  <a:moveTo>
                    <a:pt x="204" y="0"/>
                  </a:moveTo>
                  <a:lnTo>
                    <a:pt x="214" y="0"/>
                  </a:lnTo>
                  <a:lnTo>
                    <a:pt x="224" y="1"/>
                  </a:lnTo>
                  <a:lnTo>
                    <a:pt x="234" y="2"/>
                  </a:lnTo>
                  <a:lnTo>
                    <a:pt x="245" y="3"/>
                  </a:lnTo>
                  <a:lnTo>
                    <a:pt x="256" y="4"/>
                  </a:lnTo>
                  <a:lnTo>
                    <a:pt x="268" y="6"/>
                  </a:lnTo>
                  <a:lnTo>
                    <a:pt x="279" y="7"/>
                  </a:lnTo>
                  <a:lnTo>
                    <a:pt x="290" y="10"/>
                  </a:lnTo>
                  <a:lnTo>
                    <a:pt x="301" y="14"/>
                  </a:lnTo>
                  <a:lnTo>
                    <a:pt x="312" y="18"/>
                  </a:lnTo>
                  <a:lnTo>
                    <a:pt x="323" y="22"/>
                  </a:lnTo>
                  <a:lnTo>
                    <a:pt x="334" y="26"/>
                  </a:lnTo>
                  <a:lnTo>
                    <a:pt x="344" y="32"/>
                  </a:lnTo>
                  <a:lnTo>
                    <a:pt x="354" y="37"/>
                  </a:lnTo>
                  <a:lnTo>
                    <a:pt x="363" y="43"/>
                  </a:lnTo>
                  <a:lnTo>
                    <a:pt x="373" y="50"/>
                  </a:lnTo>
                  <a:lnTo>
                    <a:pt x="381" y="56"/>
                  </a:lnTo>
                  <a:lnTo>
                    <a:pt x="387" y="61"/>
                  </a:lnTo>
                  <a:lnTo>
                    <a:pt x="388" y="63"/>
                  </a:lnTo>
                  <a:lnTo>
                    <a:pt x="387" y="62"/>
                  </a:lnTo>
                  <a:lnTo>
                    <a:pt x="382" y="60"/>
                  </a:lnTo>
                  <a:lnTo>
                    <a:pt x="375" y="56"/>
                  </a:lnTo>
                  <a:lnTo>
                    <a:pt x="364" y="52"/>
                  </a:lnTo>
                  <a:lnTo>
                    <a:pt x="353" y="47"/>
                  </a:lnTo>
                  <a:lnTo>
                    <a:pt x="339" y="41"/>
                  </a:lnTo>
                  <a:lnTo>
                    <a:pt x="323" y="35"/>
                  </a:lnTo>
                  <a:lnTo>
                    <a:pt x="305" y="29"/>
                  </a:lnTo>
                  <a:lnTo>
                    <a:pt x="287" y="23"/>
                  </a:lnTo>
                  <a:lnTo>
                    <a:pt x="268" y="18"/>
                  </a:lnTo>
                  <a:lnTo>
                    <a:pt x="247" y="14"/>
                  </a:lnTo>
                  <a:lnTo>
                    <a:pt x="226" y="12"/>
                  </a:lnTo>
                  <a:lnTo>
                    <a:pt x="206" y="11"/>
                  </a:lnTo>
                  <a:lnTo>
                    <a:pt x="205" y="11"/>
                  </a:lnTo>
                  <a:lnTo>
                    <a:pt x="201" y="11"/>
                  </a:lnTo>
                  <a:lnTo>
                    <a:pt x="196" y="11"/>
                  </a:lnTo>
                  <a:lnTo>
                    <a:pt x="188" y="12"/>
                  </a:lnTo>
                  <a:lnTo>
                    <a:pt x="178" y="13"/>
                  </a:lnTo>
                  <a:lnTo>
                    <a:pt x="167" y="14"/>
                  </a:lnTo>
                  <a:lnTo>
                    <a:pt x="156" y="16"/>
                  </a:lnTo>
                  <a:lnTo>
                    <a:pt x="143" y="19"/>
                  </a:lnTo>
                  <a:lnTo>
                    <a:pt x="129" y="22"/>
                  </a:lnTo>
                  <a:lnTo>
                    <a:pt x="113" y="27"/>
                  </a:lnTo>
                  <a:lnTo>
                    <a:pt x="97" y="32"/>
                  </a:lnTo>
                  <a:lnTo>
                    <a:pt x="82" y="38"/>
                  </a:lnTo>
                  <a:lnTo>
                    <a:pt x="66" y="46"/>
                  </a:lnTo>
                  <a:lnTo>
                    <a:pt x="49" y="54"/>
                  </a:lnTo>
                  <a:lnTo>
                    <a:pt x="33" y="65"/>
                  </a:lnTo>
                  <a:lnTo>
                    <a:pt x="18" y="77"/>
                  </a:lnTo>
                  <a:lnTo>
                    <a:pt x="6" y="85"/>
                  </a:lnTo>
                  <a:lnTo>
                    <a:pt x="0" y="89"/>
                  </a:lnTo>
                  <a:lnTo>
                    <a:pt x="0" y="88"/>
                  </a:lnTo>
                  <a:lnTo>
                    <a:pt x="4" y="83"/>
                  </a:lnTo>
                  <a:lnTo>
                    <a:pt x="11" y="75"/>
                  </a:lnTo>
                  <a:lnTo>
                    <a:pt x="21" y="67"/>
                  </a:lnTo>
                  <a:lnTo>
                    <a:pt x="30" y="59"/>
                  </a:lnTo>
                  <a:lnTo>
                    <a:pt x="39" y="52"/>
                  </a:lnTo>
                  <a:lnTo>
                    <a:pt x="43" y="48"/>
                  </a:lnTo>
                  <a:lnTo>
                    <a:pt x="49" y="44"/>
                  </a:lnTo>
                  <a:lnTo>
                    <a:pt x="55" y="40"/>
                  </a:lnTo>
                  <a:lnTo>
                    <a:pt x="62" y="36"/>
                  </a:lnTo>
                  <a:lnTo>
                    <a:pt x="70" y="32"/>
                  </a:lnTo>
                  <a:lnTo>
                    <a:pt x="78" y="28"/>
                  </a:lnTo>
                  <a:lnTo>
                    <a:pt x="87" y="24"/>
                  </a:lnTo>
                  <a:lnTo>
                    <a:pt x="97" y="20"/>
                  </a:lnTo>
                  <a:lnTo>
                    <a:pt x="107" y="17"/>
                  </a:lnTo>
                  <a:lnTo>
                    <a:pt x="118" y="13"/>
                  </a:lnTo>
                  <a:lnTo>
                    <a:pt x="130" y="9"/>
                  </a:lnTo>
                  <a:lnTo>
                    <a:pt x="144" y="7"/>
                  </a:lnTo>
                  <a:lnTo>
                    <a:pt x="157" y="4"/>
                  </a:lnTo>
                  <a:lnTo>
                    <a:pt x="171" y="3"/>
                  </a:lnTo>
                  <a:lnTo>
                    <a:pt x="187" y="1"/>
                  </a:lnTo>
                  <a:lnTo>
                    <a:pt x="204" y="0"/>
                  </a:lnTo>
                </a:path>
              </a:pathLst>
            </a:custGeom>
            <a:solidFill>
              <a:srgbClr val="00DFC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6" name="Freeform 34">
              <a:extLst>
                <a:ext uri="{FF2B5EF4-FFF2-40B4-BE49-F238E27FC236}">
                  <a16:creationId xmlns:a16="http://schemas.microsoft.com/office/drawing/2014/main" id="{3F5B255F-EB89-4278-9C52-7000DA28535A}"/>
                </a:ext>
              </a:extLst>
            </p:cNvPr>
            <p:cNvSpPr>
              <a:spLocks/>
            </p:cNvSpPr>
            <p:nvPr/>
          </p:nvSpPr>
          <p:spPr bwMode="auto">
            <a:xfrm>
              <a:off x="2685" y="1516"/>
              <a:ext cx="2" cy="2"/>
            </a:xfrm>
            <a:custGeom>
              <a:avLst/>
              <a:gdLst>
                <a:gd name="T0" fmla="*/ 1 w 2"/>
                <a:gd name="T1" fmla="*/ 1 h 2"/>
                <a:gd name="T2" fmla="*/ 1 w 2"/>
                <a:gd name="T3" fmla="*/ 1 h 2"/>
                <a:gd name="T4" fmla="*/ 1 w 2"/>
                <a:gd name="T5" fmla="*/ 1 h 2"/>
                <a:gd name="T6" fmla="*/ 1 w 2"/>
                <a:gd name="T7" fmla="*/ 1 h 2"/>
                <a:gd name="T8" fmla="*/ 1 w 2"/>
                <a:gd name="T9" fmla="*/ 1 h 2"/>
                <a:gd name="T10" fmla="*/ 0 w 2"/>
                <a:gd name="T11" fmla="*/ 1 h 2"/>
                <a:gd name="T12" fmla="*/ 0 w 2"/>
                <a:gd name="T13" fmla="*/ 1 h 2"/>
                <a:gd name="T14" fmla="*/ 0 w 2"/>
                <a:gd name="T15" fmla="*/ 1 h 2"/>
                <a:gd name="T16" fmla="*/ 0 w 2"/>
                <a:gd name="T17" fmla="*/ 1 h 2"/>
                <a:gd name="T18" fmla="*/ 0 w 2"/>
                <a:gd name="T19" fmla="*/ 0 h 2"/>
                <a:gd name="T20" fmla="*/ 0 w 2"/>
                <a:gd name="T21" fmla="*/ 0 h 2"/>
                <a:gd name="T22" fmla="*/ 0 w 2"/>
                <a:gd name="T23" fmla="*/ 0 h 2"/>
                <a:gd name="T24" fmla="*/ 1 w 2"/>
                <a:gd name="T25" fmla="*/ 0 h 2"/>
                <a:gd name="T26" fmla="*/ 1 w 2"/>
                <a:gd name="T27" fmla="*/ 0 h 2"/>
                <a:gd name="T28" fmla="*/ 1 w 2"/>
                <a:gd name="T29" fmla="*/ 0 h 2"/>
                <a:gd name="T30" fmla="*/ 1 w 2"/>
                <a:gd name="T31" fmla="*/ 0 h 2"/>
                <a:gd name="T32" fmla="*/ 1 w 2"/>
                <a:gd name="T33" fmla="*/ 1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
                <a:gd name="T52" fmla="*/ 0 h 2"/>
                <a:gd name="T53" fmla="*/ 2 w 2"/>
                <a:gd name="T54" fmla="*/ 2 h 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 h="2">
                  <a:moveTo>
                    <a:pt x="1" y="1"/>
                  </a:moveTo>
                  <a:lnTo>
                    <a:pt x="1" y="1"/>
                  </a:lnTo>
                  <a:lnTo>
                    <a:pt x="0" y="1"/>
                  </a:lnTo>
                  <a:lnTo>
                    <a:pt x="0" y="0"/>
                  </a:lnTo>
                  <a:lnTo>
                    <a:pt x="1" y="0"/>
                  </a:lnTo>
                  <a:lnTo>
                    <a:pt x="1" y="1"/>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7" name="Freeform 35">
              <a:extLst>
                <a:ext uri="{FF2B5EF4-FFF2-40B4-BE49-F238E27FC236}">
                  <a16:creationId xmlns:a16="http://schemas.microsoft.com/office/drawing/2014/main" id="{6CA3E8CB-10FD-4721-A708-610A91493C8F}"/>
                </a:ext>
              </a:extLst>
            </p:cNvPr>
            <p:cNvSpPr>
              <a:spLocks/>
            </p:cNvSpPr>
            <p:nvPr/>
          </p:nvSpPr>
          <p:spPr bwMode="auto">
            <a:xfrm>
              <a:off x="2715" y="1521"/>
              <a:ext cx="2" cy="2"/>
            </a:xfrm>
            <a:custGeom>
              <a:avLst/>
              <a:gdLst>
                <a:gd name="T0" fmla="*/ 1 w 2"/>
                <a:gd name="T1" fmla="*/ 1 h 2"/>
                <a:gd name="T2" fmla="*/ 1 w 2"/>
                <a:gd name="T3" fmla="*/ 1 h 2"/>
                <a:gd name="T4" fmla="*/ 1 w 2"/>
                <a:gd name="T5" fmla="*/ 1 h 2"/>
                <a:gd name="T6" fmla="*/ 1 w 2"/>
                <a:gd name="T7" fmla="*/ 1 h 2"/>
                <a:gd name="T8" fmla="*/ 1 w 2"/>
                <a:gd name="T9" fmla="*/ 1 h 2"/>
                <a:gd name="T10" fmla="*/ 0 w 2"/>
                <a:gd name="T11" fmla="*/ 1 h 2"/>
                <a:gd name="T12" fmla="*/ 0 w 2"/>
                <a:gd name="T13" fmla="*/ 1 h 2"/>
                <a:gd name="T14" fmla="*/ 0 w 2"/>
                <a:gd name="T15" fmla="*/ 1 h 2"/>
                <a:gd name="T16" fmla="*/ 0 w 2"/>
                <a:gd name="T17" fmla="*/ 1 h 2"/>
                <a:gd name="T18" fmla="*/ 0 w 2"/>
                <a:gd name="T19" fmla="*/ 0 h 2"/>
                <a:gd name="T20" fmla="*/ 0 w 2"/>
                <a:gd name="T21" fmla="*/ 0 h 2"/>
                <a:gd name="T22" fmla="*/ 0 w 2"/>
                <a:gd name="T23" fmla="*/ 0 h 2"/>
                <a:gd name="T24" fmla="*/ 1 w 2"/>
                <a:gd name="T25" fmla="*/ 0 h 2"/>
                <a:gd name="T26" fmla="*/ 1 w 2"/>
                <a:gd name="T27" fmla="*/ 0 h 2"/>
                <a:gd name="T28" fmla="*/ 1 w 2"/>
                <a:gd name="T29" fmla="*/ 0 h 2"/>
                <a:gd name="T30" fmla="*/ 1 w 2"/>
                <a:gd name="T31" fmla="*/ 0 h 2"/>
                <a:gd name="T32" fmla="*/ 1 w 2"/>
                <a:gd name="T33" fmla="*/ 1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
                <a:gd name="T52" fmla="*/ 0 h 2"/>
                <a:gd name="T53" fmla="*/ 2 w 2"/>
                <a:gd name="T54" fmla="*/ 2 h 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 h="2">
                  <a:moveTo>
                    <a:pt x="1" y="1"/>
                  </a:moveTo>
                  <a:lnTo>
                    <a:pt x="1" y="1"/>
                  </a:lnTo>
                  <a:lnTo>
                    <a:pt x="0" y="1"/>
                  </a:lnTo>
                  <a:lnTo>
                    <a:pt x="0" y="0"/>
                  </a:lnTo>
                  <a:lnTo>
                    <a:pt x="1" y="0"/>
                  </a:lnTo>
                  <a:lnTo>
                    <a:pt x="1" y="1"/>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8" name="Freeform 36">
              <a:extLst>
                <a:ext uri="{FF2B5EF4-FFF2-40B4-BE49-F238E27FC236}">
                  <a16:creationId xmlns:a16="http://schemas.microsoft.com/office/drawing/2014/main" id="{F360C99E-3691-4D09-85C8-6FA44F9F4648}"/>
                </a:ext>
              </a:extLst>
            </p:cNvPr>
            <p:cNvSpPr>
              <a:spLocks/>
            </p:cNvSpPr>
            <p:nvPr/>
          </p:nvSpPr>
          <p:spPr bwMode="auto">
            <a:xfrm>
              <a:off x="2744" y="1529"/>
              <a:ext cx="2" cy="2"/>
            </a:xfrm>
            <a:custGeom>
              <a:avLst/>
              <a:gdLst>
                <a:gd name="T0" fmla="*/ 1 w 2"/>
                <a:gd name="T1" fmla="*/ 0 h 2"/>
                <a:gd name="T2" fmla="*/ 1 w 2"/>
                <a:gd name="T3" fmla="*/ 1 h 2"/>
                <a:gd name="T4" fmla="*/ 1 w 2"/>
                <a:gd name="T5" fmla="*/ 1 h 2"/>
                <a:gd name="T6" fmla="*/ 1 w 2"/>
                <a:gd name="T7" fmla="*/ 1 h 2"/>
                <a:gd name="T8" fmla="*/ 1 w 2"/>
                <a:gd name="T9" fmla="*/ 1 h 2"/>
                <a:gd name="T10" fmla="*/ 0 w 2"/>
                <a:gd name="T11" fmla="*/ 1 h 2"/>
                <a:gd name="T12" fmla="*/ 0 w 2"/>
                <a:gd name="T13" fmla="*/ 1 h 2"/>
                <a:gd name="T14" fmla="*/ 0 w 2"/>
                <a:gd name="T15" fmla="*/ 1 h 2"/>
                <a:gd name="T16" fmla="*/ 0 w 2"/>
                <a:gd name="T17" fmla="*/ 0 h 2"/>
                <a:gd name="T18" fmla="*/ 0 w 2"/>
                <a:gd name="T19" fmla="*/ 0 h 2"/>
                <a:gd name="T20" fmla="*/ 0 w 2"/>
                <a:gd name="T21" fmla="*/ 0 h 2"/>
                <a:gd name="T22" fmla="*/ 0 w 2"/>
                <a:gd name="T23" fmla="*/ 0 h 2"/>
                <a:gd name="T24" fmla="*/ 1 w 2"/>
                <a:gd name="T25" fmla="*/ 0 h 2"/>
                <a:gd name="T26" fmla="*/ 1 w 2"/>
                <a:gd name="T27" fmla="*/ 0 h 2"/>
                <a:gd name="T28" fmla="*/ 1 w 2"/>
                <a:gd name="T29" fmla="*/ 0 h 2"/>
                <a:gd name="T30" fmla="*/ 1 w 2"/>
                <a:gd name="T31" fmla="*/ 0 h 2"/>
                <a:gd name="T32" fmla="*/ 1 w 2"/>
                <a:gd name="T33" fmla="*/ 0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
                <a:gd name="T52" fmla="*/ 0 h 2"/>
                <a:gd name="T53" fmla="*/ 2 w 2"/>
                <a:gd name="T54" fmla="*/ 2 h 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 h="2">
                  <a:moveTo>
                    <a:pt x="1" y="0"/>
                  </a:moveTo>
                  <a:lnTo>
                    <a:pt x="1" y="1"/>
                  </a:lnTo>
                  <a:lnTo>
                    <a:pt x="0" y="1"/>
                  </a:lnTo>
                  <a:lnTo>
                    <a:pt x="0" y="0"/>
                  </a:lnTo>
                  <a:lnTo>
                    <a:pt x="1" y="0"/>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9" name="Freeform 37">
              <a:extLst>
                <a:ext uri="{FF2B5EF4-FFF2-40B4-BE49-F238E27FC236}">
                  <a16:creationId xmlns:a16="http://schemas.microsoft.com/office/drawing/2014/main" id="{D7BD145F-F1D6-4022-85A1-794D4B6EE7B9}"/>
                </a:ext>
              </a:extLst>
            </p:cNvPr>
            <p:cNvSpPr>
              <a:spLocks/>
            </p:cNvSpPr>
            <p:nvPr/>
          </p:nvSpPr>
          <p:spPr bwMode="auto">
            <a:xfrm>
              <a:off x="2769" y="1539"/>
              <a:ext cx="3" cy="2"/>
            </a:xfrm>
            <a:custGeom>
              <a:avLst/>
              <a:gdLst>
                <a:gd name="T0" fmla="*/ 2 w 3"/>
                <a:gd name="T1" fmla="*/ 1 h 2"/>
                <a:gd name="T2" fmla="*/ 2 w 3"/>
                <a:gd name="T3" fmla="*/ 1 h 2"/>
                <a:gd name="T4" fmla="*/ 2 w 3"/>
                <a:gd name="T5" fmla="*/ 1 h 2"/>
                <a:gd name="T6" fmla="*/ 2 w 3"/>
                <a:gd name="T7" fmla="*/ 1 h 2"/>
                <a:gd name="T8" fmla="*/ 1 w 3"/>
                <a:gd name="T9" fmla="*/ 1 h 2"/>
                <a:gd name="T10" fmla="*/ 1 w 3"/>
                <a:gd name="T11" fmla="*/ 1 h 2"/>
                <a:gd name="T12" fmla="*/ 1 w 3"/>
                <a:gd name="T13" fmla="*/ 1 h 2"/>
                <a:gd name="T14" fmla="*/ 0 w 3"/>
                <a:gd name="T15" fmla="*/ 1 h 2"/>
                <a:gd name="T16" fmla="*/ 0 w 3"/>
                <a:gd name="T17" fmla="*/ 1 h 2"/>
                <a:gd name="T18" fmla="*/ 0 w 3"/>
                <a:gd name="T19" fmla="*/ 0 h 2"/>
                <a:gd name="T20" fmla="*/ 1 w 3"/>
                <a:gd name="T21" fmla="*/ 0 h 2"/>
                <a:gd name="T22" fmla="*/ 1 w 3"/>
                <a:gd name="T23" fmla="*/ 0 h 2"/>
                <a:gd name="T24" fmla="*/ 1 w 3"/>
                <a:gd name="T25" fmla="*/ 0 h 2"/>
                <a:gd name="T26" fmla="*/ 2 w 3"/>
                <a:gd name="T27" fmla="*/ 0 h 2"/>
                <a:gd name="T28" fmla="*/ 2 w 3"/>
                <a:gd name="T29" fmla="*/ 0 h 2"/>
                <a:gd name="T30" fmla="*/ 2 w 3"/>
                <a:gd name="T31" fmla="*/ 0 h 2"/>
                <a:gd name="T32" fmla="*/ 2 w 3"/>
                <a:gd name="T33" fmla="*/ 1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
                <a:gd name="T52" fmla="*/ 0 h 2"/>
                <a:gd name="T53" fmla="*/ 3 w 3"/>
                <a:gd name="T54" fmla="*/ 2 h 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 h="2">
                  <a:moveTo>
                    <a:pt x="2" y="1"/>
                  </a:moveTo>
                  <a:lnTo>
                    <a:pt x="2" y="1"/>
                  </a:lnTo>
                  <a:lnTo>
                    <a:pt x="1" y="1"/>
                  </a:lnTo>
                  <a:lnTo>
                    <a:pt x="0" y="1"/>
                  </a:lnTo>
                  <a:lnTo>
                    <a:pt x="0" y="0"/>
                  </a:lnTo>
                  <a:lnTo>
                    <a:pt x="1" y="0"/>
                  </a:lnTo>
                  <a:lnTo>
                    <a:pt x="2" y="0"/>
                  </a:lnTo>
                  <a:lnTo>
                    <a:pt x="2" y="1"/>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0" name="Freeform 38">
              <a:extLst>
                <a:ext uri="{FF2B5EF4-FFF2-40B4-BE49-F238E27FC236}">
                  <a16:creationId xmlns:a16="http://schemas.microsoft.com/office/drawing/2014/main" id="{46C43D16-30F7-492E-8E73-1EECB79967AF}"/>
                </a:ext>
              </a:extLst>
            </p:cNvPr>
            <p:cNvSpPr>
              <a:spLocks/>
            </p:cNvSpPr>
            <p:nvPr/>
          </p:nvSpPr>
          <p:spPr bwMode="auto">
            <a:xfrm>
              <a:off x="2818" y="1566"/>
              <a:ext cx="2" cy="2"/>
            </a:xfrm>
            <a:custGeom>
              <a:avLst/>
              <a:gdLst>
                <a:gd name="T0" fmla="*/ 1 w 2"/>
                <a:gd name="T1" fmla="*/ 1 h 2"/>
                <a:gd name="T2" fmla="*/ 1 w 2"/>
                <a:gd name="T3" fmla="*/ 1 h 2"/>
                <a:gd name="T4" fmla="*/ 1 w 2"/>
                <a:gd name="T5" fmla="*/ 1 h 2"/>
                <a:gd name="T6" fmla="*/ 0 w 2"/>
                <a:gd name="T7" fmla="*/ 1 h 2"/>
                <a:gd name="T8" fmla="*/ 0 w 2"/>
                <a:gd name="T9" fmla="*/ 1 h 2"/>
                <a:gd name="T10" fmla="*/ 0 w 2"/>
                <a:gd name="T11" fmla="*/ 1 h 2"/>
                <a:gd name="T12" fmla="*/ 0 w 2"/>
                <a:gd name="T13" fmla="*/ 1 h 2"/>
                <a:gd name="T14" fmla="*/ 0 w 2"/>
                <a:gd name="T15" fmla="*/ 0 h 2"/>
                <a:gd name="T16" fmla="*/ 0 w 2"/>
                <a:gd name="T17" fmla="*/ 0 h 2"/>
                <a:gd name="T18" fmla="*/ 0 w 2"/>
                <a:gd name="T19" fmla="*/ 0 h 2"/>
                <a:gd name="T20" fmla="*/ 0 w 2"/>
                <a:gd name="T21" fmla="*/ 0 h 2"/>
                <a:gd name="T22" fmla="*/ 1 w 2"/>
                <a:gd name="T23" fmla="*/ 0 h 2"/>
                <a:gd name="T24" fmla="*/ 1 w 2"/>
                <a:gd name="T25" fmla="*/ 0 h 2"/>
                <a:gd name="T26" fmla="*/ 1 w 2"/>
                <a:gd name="T27" fmla="*/ 0 h 2"/>
                <a:gd name="T28" fmla="*/ 1 w 2"/>
                <a:gd name="T29" fmla="*/ 0 h 2"/>
                <a:gd name="T30" fmla="*/ 1 w 2"/>
                <a:gd name="T31" fmla="*/ 1 h 2"/>
                <a:gd name="T32" fmla="*/ 1 w 2"/>
                <a:gd name="T33" fmla="*/ 1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
                <a:gd name="T52" fmla="*/ 0 h 2"/>
                <a:gd name="T53" fmla="*/ 2 w 2"/>
                <a:gd name="T54" fmla="*/ 2 h 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 h="2">
                  <a:moveTo>
                    <a:pt x="1" y="1"/>
                  </a:moveTo>
                  <a:lnTo>
                    <a:pt x="1" y="1"/>
                  </a:lnTo>
                  <a:lnTo>
                    <a:pt x="0" y="1"/>
                  </a:lnTo>
                  <a:lnTo>
                    <a:pt x="0" y="0"/>
                  </a:lnTo>
                  <a:lnTo>
                    <a:pt x="1" y="0"/>
                  </a:lnTo>
                  <a:lnTo>
                    <a:pt x="1" y="1"/>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1" name="Freeform 39">
              <a:extLst>
                <a:ext uri="{FF2B5EF4-FFF2-40B4-BE49-F238E27FC236}">
                  <a16:creationId xmlns:a16="http://schemas.microsoft.com/office/drawing/2014/main" id="{3AD2A096-094A-41D4-A0C5-430C8BC3BDF7}"/>
                </a:ext>
              </a:extLst>
            </p:cNvPr>
            <p:cNvSpPr>
              <a:spLocks/>
            </p:cNvSpPr>
            <p:nvPr/>
          </p:nvSpPr>
          <p:spPr bwMode="auto">
            <a:xfrm>
              <a:off x="2841" y="1585"/>
              <a:ext cx="2" cy="2"/>
            </a:xfrm>
            <a:custGeom>
              <a:avLst/>
              <a:gdLst>
                <a:gd name="T0" fmla="*/ 1 w 2"/>
                <a:gd name="T1" fmla="*/ 1 h 2"/>
                <a:gd name="T2" fmla="*/ 1 w 2"/>
                <a:gd name="T3" fmla="*/ 1 h 2"/>
                <a:gd name="T4" fmla="*/ 1 w 2"/>
                <a:gd name="T5" fmla="*/ 1 h 2"/>
                <a:gd name="T6" fmla="*/ 0 w 2"/>
                <a:gd name="T7" fmla="*/ 1 h 2"/>
                <a:gd name="T8" fmla="*/ 0 w 2"/>
                <a:gd name="T9" fmla="*/ 1 h 2"/>
                <a:gd name="T10" fmla="*/ 0 w 2"/>
                <a:gd name="T11" fmla="*/ 1 h 2"/>
                <a:gd name="T12" fmla="*/ 0 w 2"/>
                <a:gd name="T13" fmla="*/ 1 h 2"/>
                <a:gd name="T14" fmla="*/ 0 w 2"/>
                <a:gd name="T15" fmla="*/ 0 h 2"/>
                <a:gd name="T16" fmla="*/ 0 w 2"/>
                <a:gd name="T17" fmla="*/ 0 h 2"/>
                <a:gd name="T18" fmla="*/ 0 w 2"/>
                <a:gd name="T19" fmla="*/ 0 h 2"/>
                <a:gd name="T20" fmla="*/ 0 w 2"/>
                <a:gd name="T21" fmla="*/ 0 h 2"/>
                <a:gd name="T22" fmla="*/ 1 w 2"/>
                <a:gd name="T23" fmla="*/ 0 h 2"/>
                <a:gd name="T24" fmla="*/ 1 w 2"/>
                <a:gd name="T25" fmla="*/ 0 h 2"/>
                <a:gd name="T26" fmla="*/ 1 w 2"/>
                <a:gd name="T27" fmla="*/ 0 h 2"/>
                <a:gd name="T28" fmla="*/ 1 w 2"/>
                <a:gd name="T29" fmla="*/ 0 h 2"/>
                <a:gd name="T30" fmla="*/ 1 w 2"/>
                <a:gd name="T31" fmla="*/ 1 h 2"/>
                <a:gd name="T32" fmla="*/ 1 w 2"/>
                <a:gd name="T33" fmla="*/ 1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
                <a:gd name="T52" fmla="*/ 0 h 2"/>
                <a:gd name="T53" fmla="*/ 2 w 2"/>
                <a:gd name="T54" fmla="*/ 2 h 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 h="2">
                  <a:moveTo>
                    <a:pt x="1" y="1"/>
                  </a:moveTo>
                  <a:lnTo>
                    <a:pt x="1" y="1"/>
                  </a:lnTo>
                  <a:lnTo>
                    <a:pt x="0" y="1"/>
                  </a:lnTo>
                  <a:lnTo>
                    <a:pt x="0" y="0"/>
                  </a:lnTo>
                  <a:lnTo>
                    <a:pt x="1" y="0"/>
                  </a:lnTo>
                  <a:lnTo>
                    <a:pt x="1" y="1"/>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2" name="Freeform 40">
              <a:extLst>
                <a:ext uri="{FF2B5EF4-FFF2-40B4-BE49-F238E27FC236}">
                  <a16:creationId xmlns:a16="http://schemas.microsoft.com/office/drawing/2014/main" id="{D8039CF0-BCA7-4664-8D63-F9BE628258BF}"/>
                </a:ext>
              </a:extLst>
            </p:cNvPr>
            <p:cNvSpPr>
              <a:spLocks/>
            </p:cNvSpPr>
            <p:nvPr/>
          </p:nvSpPr>
          <p:spPr bwMode="auto">
            <a:xfrm>
              <a:off x="2862" y="1607"/>
              <a:ext cx="2" cy="2"/>
            </a:xfrm>
            <a:custGeom>
              <a:avLst/>
              <a:gdLst>
                <a:gd name="T0" fmla="*/ 1 w 2"/>
                <a:gd name="T1" fmla="*/ 1 h 2"/>
                <a:gd name="T2" fmla="*/ 1 w 2"/>
                <a:gd name="T3" fmla="*/ 1 h 2"/>
                <a:gd name="T4" fmla="*/ 1 w 2"/>
                <a:gd name="T5" fmla="*/ 1 h 2"/>
                <a:gd name="T6" fmla="*/ 1 w 2"/>
                <a:gd name="T7" fmla="*/ 1 h 2"/>
                <a:gd name="T8" fmla="*/ 0 w 2"/>
                <a:gd name="T9" fmla="*/ 1 h 2"/>
                <a:gd name="T10" fmla="*/ 0 w 2"/>
                <a:gd name="T11" fmla="*/ 1 h 2"/>
                <a:gd name="T12" fmla="*/ 0 w 2"/>
                <a:gd name="T13" fmla="*/ 1 h 2"/>
                <a:gd name="T14" fmla="*/ 0 w 2"/>
                <a:gd name="T15" fmla="*/ 0 h 2"/>
                <a:gd name="T16" fmla="*/ 0 w 2"/>
                <a:gd name="T17" fmla="*/ 0 h 2"/>
                <a:gd name="T18" fmla="*/ 0 w 2"/>
                <a:gd name="T19" fmla="*/ 0 h 2"/>
                <a:gd name="T20" fmla="*/ 0 w 2"/>
                <a:gd name="T21" fmla="*/ 0 h 2"/>
                <a:gd name="T22" fmla="*/ 1 w 2"/>
                <a:gd name="T23" fmla="*/ 0 h 2"/>
                <a:gd name="T24" fmla="*/ 1 w 2"/>
                <a:gd name="T25" fmla="*/ 0 h 2"/>
                <a:gd name="T26" fmla="*/ 1 w 2"/>
                <a:gd name="T27" fmla="*/ 0 h 2"/>
                <a:gd name="T28" fmla="*/ 1 w 2"/>
                <a:gd name="T29" fmla="*/ 0 h 2"/>
                <a:gd name="T30" fmla="*/ 1 w 2"/>
                <a:gd name="T31" fmla="*/ 1 h 2"/>
                <a:gd name="T32" fmla="*/ 1 w 2"/>
                <a:gd name="T33" fmla="*/ 1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
                <a:gd name="T52" fmla="*/ 0 h 2"/>
                <a:gd name="T53" fmla="*/ 2 w 2"/>
                <a:gd name="T54" fmla="*/ 2 h 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 h="2">
                  <a:moveTo>
                    <a:pt x="1" y="1"/>
                  </a:moveTo>
                  <a:lnTo>
                    <a:pt x="1" y="1"/>
                  </a:lnTo>
                  <a:lnTo>
                    <a:pt x="0" y="1"/>
                  </a:lnTo>
                  <a:lnTo>
                    <a:pt x="0" y="0"/>
                  </a:lnTo>
                  <a:lnTo>
                    <a:pt x="1" y="0"/>
                  </a:lnTo>
                  <a:lnTo>
                    <a:pt x="1" y="1"/>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3" name="Freeform 41">
              <a:extLst>
                <a:ext uri="{FF2B5EF4-FFF2-40B4-BE49-F238E27FC236}">
                  <a16:creationId xmlns:a16="http://schemas.microsoft.com/office/drawing/2014/main" id="{37FC455F-F244-4CCA-B1EF-6C9F68A7A657}"/>
                </a:ext>
              </a:extLst>
            </p:cNvPr>
            <p:cNvSpPr>
              <a:spLocks/>
            </p:cNvSpPr>
            <p:nvPr/>
          </p:nvSpPr>
          <p:spPr bwMode="auto">
            <a:xfrm>
              <a:off x="2880" y="1628"/>
              <a:ext cx="1" cy="2"/>
            </a:xfrm>
            <a:custGeom>
              <a:avLst/>
              <a:gdLst>
                <a:gd name="T0" fmla="*/ 0 w 1"/>
                <a:gd name="T1" fmla="*/ 1 h 2"/>
                <a:gd name="T2" fmla="*/ 0 w 1"/>
                <a:gd name="T3" fmla="*/ 1 h 2"/>
                <a:gd name="T4" fmla="*/ 0 w 1"/>
                <a:gd name="T5" fmla="*/ 1 h 2"/>
                <a:gd name="T6" fmla="*/ 0 w 1"/>
                <a:gd name="T7" fmla="*/ 1 h 2"/>
                <a:gd name="T8" fmla="*/ 0 w 1"/>
                <a:gd name="T9" fmla="*/ 1 h 2"/>
                <a:gd name="T10" fmla="*/ 0 w 1"/>
                <a:gd name="T11" fmla="*/ 1 h 2"/>
                <a:gd name="T12" fmla="*/ 0 w 1"/>
                <a:gd name="T13" fmla="*/ 1 h 2"/>
                <a:gd name="T14" fmla="*/ 0 w 1"/>
                <a:gd name="T15" fmla="*/ 0 h 2"/>
                <a:gd name="T16" fmla="*/ 0 w 1"/>
                <a:gd name="T17" fmla="*/ 0 h 2"/>
                <a:gd name="T18" fmla="*/ 0 w 1"/>
                <a:gd name="T19" fmla="*/ 0 h 2"/>
                <a:gd name="T20" fmla="*/ 0 w 1"/>
                <a:gd name="T21" fmla="*/ 0 h 2"/>
                <a:gd name="T22" fmla="*/ 0 w 1"/>
                <a:gd name="T23" fmla="*/ 0 h 2"/>
                <a:gd name="T24" fmla="*/ 0 w 1"/>
                <a:gd name="T25" fmla="*/ 0 h 2"/>
                <a:gd name="T26" fmla="*/ 0 w 1"/>
                <a:gd name="T27" fmla="*/ 0 h 2"/>
                <a:gd name="T28" fmla="*/ 0 w 1"/>
                <a:gd name="T29" fmla="*/ 0 h 2"/>
                <a:gd name="T30" fmla="*/ 0 w 1"/>
                <a:gd name="T31" fmla="*/ 1 h 2"/>
                <a:gd name="T32" fmla="*/ 0 w 1"/>
                <a:gd name="T33" fmla="*/ 1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
                <a:gd name="T52" fmla="*/ 0 h 2"/>
                <a:gd name="T53" fmla="*/ 1 w 1"/>
                <a:gd name="T54" fmla="*/ 2 h 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 h="2">
                  <a:moveTo>
                    <a:pt x="0" y="1"/>
                  </a:moveTo>
                  <a:lnTo>
                    <a:pt x="0" y="1"/>
                  </a:lnTo>
                  <a:lnTo>
                    <a:pt x="0" y="0"/>
                  </a:lnTo>
                  <a:lnTo>
                    <a:pt x="0" y="1"/>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4" name="Freeform 42">
              <a:extLst>
                <a:ext uri="{FF2B5EF4-FFF2-40B4-BE49-F238E27FC236}">
                  <a16:creationId xmlns:a16="http://schemas.microsoft.com/office/drawing/2014/main" id="{2F9AFDBC-B969-47FE-9534-F715349B69FC}"/>
                </a:ext>
              </a:extLst>
            </p:cNvPr>
            <p:cNvSpPr>
              <a:spLocks/>
            </p:cNvSpPr>
            <p:nvPr/>
          </p:nvSpPr>
          <p:spPr bwMode="auto">
            <a:xfrm>
              <a:off x="2908" y="1675"/>
              <a:ext cx="2" cy="2"/>
            </a:xfrm>
            <a:custGeom>
              <a:avLst/>
              <a:gdLst>
                <a:gd name="T0" fmla="*/ 1 w 2"/>
                <a:gd name="T1" fmla="*/ 1 h 2"/>
                <a:gd name="T2" fmla="*/ 1 w 2"/>
                <a:gd name="T3" fmla="*/ 1 h 2"/>
                <a:gd name="T4" fmla="*/ 0 w 2"/>
                <a:gd name="T5" fmla="*/ 1 h 2"/>
                <a:gd name="T6" fmla="*/ 0 w 2"/>
                <a:gd name="T7" fmla="*/ 1 h 2"/>
                <a:gd name="T8" fmla="*/ 0 w 2"/>
                <a:gd name="T9" fmla="*/ 1 h 2"/>
                <a:gd name="T10" fmla="*/ 0 w 2"/>
                <a:gd name="T11" fmla="*/ 1 h 2"/>
                <a:gd name="T12" fmla="*/ 0 w 2"/>
                <a:gd name="T13" fmla="*/ 0 h 2"/>
                <a:gd name="T14" fmla="*/ 0 w 2"/>
                <a:gd name="T15" fmla="*/ 0 h 2"/>
                <a:gd name="T16" fmla="*/ 0 w 2"/>
                <a:gd name="T17" fmla="*/ 0 h 2"/>
                <a:gd name="T18" fmla="*/ 0 w 2"/>
                <a:gd name="T19" fmla="*/ 0 h 2"/>
                <a:gd name="T20" fmla="*/ 1 w 2"/>
                <a:gd name="T21" fmla="*/ 0 h 2"/>
                <a:gd name="T22" fmla="*/ 1 w 2"/>
                <a:gd name="T23" fmla="*/ 0 h 2"/>
                <a:gd name="T24" fmla="*/ 1 w 2"/>
                <a:gd name="T25" fmla="*/ 0 h 2"/>
                <a:gd name="T26" fmla="*/ 1 w 2"/>
                <a:gd name="T27" fmla="*/ 1 h 2"/>
                <a:gd name="T28" fmla="*/ 1 w 2"/>
                <a:gd name="T29" fmla="*/ 1 h 2"/>
                <a:gd name="T30" fmla="*/ 1 w 2"/>
                <a:gd name="T31" fmla="*/ 1 h 2"/>
                <a:gd name="T32" fmla="*/ 1 w 2"/>
                <a:gd name="T33" fmla="*/ 1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
                <a:gd name="T52" fmla="*/ 0 h 2"/>
                <a:gd name="T53" fmla="*/ 2 w 2"/>
                <a:gd name="T54" fmla="*/ 2 h 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 h="2">
                  <a:moveTo>
                    <a:pt x="1" y="1"/>
                  </a:moveTo>
                  <a:lnTo>
                    <a:pt x="1" y="1"/>
                  </a:lnTo>
                  <a:lnTo>
                    <a:pt x="0" y="1"/>
                  </a:lnTo>
                  <a:lnTo>
                    <a:pt x="0" y="0"/>
                  </a:lnTo>
                  <a:lnTo>
                    <a:pt x="1" y="0"/>
                  </a:lnTo>
                  <a:lnTo>
                    <a:pt x="1" y="1"/>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5" name="Freeform 43">
              <a:extLst>
                <a:ext uri="{FF2B5EF4-FFF2-40B4-BE49-F238E27FC236}">
                  <a16:creationId xmlns:a16="http://schemas.microsoft.com/office/drawing/2014/main" id="{03E487C8-5E7F-4DF7-8443-6D306A3ABF84}"/>
                </a:ext>
              </a:extLst>
            </p:cNvPr>
            <p:cNvSpPr>
              <a:spLocks/>
            </p:cNvSpPr>
            <p:nvPr/>
          </p:nvSpPr>
          <p:spPr bwMode="auto">
            <a:xfrm>
              <a:off x="2919" y="1703"/>
              <a:ext cx="2" cy="2"/>
            </a:xfrm>
            <a:custGeom>
              <a:avLst/>
              <a:gdLst>
                <a:gd name="T0" fmla="*/ 1 w 2"/>
                <a:gd name="T1" fmla="*/ 1 h 2"/>
                <a:gd name="T2" fmla="*/ 1 w 2"/>
                <a:gd name="T3" fmla="*/ 1 h 2"/>
                <a:gd name="T4" fmla="*/ 0 w 2"/>
                <a:gd name="T5" fmla="*/ 1 h 2"/>
                <a:gd name="T6" fmla="*/ 0 w 2"/>
                <a:gd name="T7" fmla="*/ 1 h 2"/>
                <a:gd name="T8" fmla="*/ 0 w 2"/>
                <a:gd name="T9" fmla="*/ 1 h 2"/>
                <a:gd name="T10" fmla="*/ 0 w 2"/>
                <a:gd name="T11" fmla="*/ 1 h 2"/>
                <a:gd name="T12" fmla="*/ 0 w 2"/>
                <a:gd name="T13" fmla="*/ 0 h 2"/>
                <a:gd name="T14" fmla="*/ 0 w 2"/>
                <a:gd name="T15" fmla="*/ 0 h 2"/>
                <a:gd name="T16" fmla="*/ 0 w 2"/>
                <a:gd name="T17" fmla="*/ 0 h 2"/>
                <a:gd name="T18" fmla="*/ 0 w 2"/>
                <a:gd name="T19" fmla="*/ 0 h 2"/>
                <a:gd name="T20" fmla="*/ 1 w 2"/>
                <a:gd name="T21" fmla="*/ 0 h 2"/>
                <a:gd name="T22" fmla="*/ 1 w 2"/>
                <a:gd name="T23" fmla="*/ 0 h 2"/>
                <a:gd name="T24" fmla="*/ 1 w 2"/>
                <a:gd name="T25" fmla="*/ 0 h 2"/>
                <a:gd name="T26" fmla="*/ 1 w 2"/>
                <a:gd name="T27" fmla="*/ 0 h 2"/>
                <a:gd name="T28" fmla="*/ 1 w 2"/>
                <a:gd name="T29" fmla="*/ 1 h 2"/>
                <a:gd name="T30" fmla="*/ 1 w 2"/>
                <a:gd name="T31" fmla="*/ 1 h 2"/>
                <a:gd name="T32" fmla="*/ 1 w 2"/>
                <a:gd name="T33" fmla="*/ 1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
                <a:gd name="T52" fmla="*/ 0 h 2"/>
                <a:gd name="T53" fmla="*/ 2 w 2"/>
                <a:gd name="T54" fmla="*/ 2 h 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 h="2">
                  <a:moveTo>
                    <a:pt x="1" y="1"/>
                  </a:moveTo>
                  <a:lnTo>
                    <a:pt x="1" y="1"/>
                  </a:lnTo>
                  <a:lnTo>
                    <a:pt x="0" y="1"/>
                  </a:lnTo>
                  <a:lnTo>
                    <a:pt x="0" y="0"/>
                  </a:lnTo>
                  <a:lnTo>
                    <a:pt x="1" y="0"/>
                  </a:lnTo>
                  <a:lnTo>
                    <a:pt x="1" y="1"/>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6" name="Freeform 44">
              <a:extLst>
                <a:ext uri="{FF2B5EF4-FFF2-40B4-BE49-F238E27FC236}">
                  <a16:creationId xmlns:a16="http://schemas.microsoft.com/office/drawing/2014/main" id="{0D4A2D7F-1850-4179-A8B4-31C7F4177A25}"/>
                </a:ext>
              </a:extLst>
            </p:cNvPr>
            <p:cNvSpPr>
              <a:spLocks/>
            </p:cNvSpPr>
            <p:nvPr/>
          </p:nvSpPr>
          <p:spPr bwMode="auto">
            <a:xfrm>
              <a:off x="2927" y="1732"/>
              <a:ext cx="2" cy="2"/>
            </a:xfrm>
            <a:custGeom>
              <a:avLst/>
              <a:gdLst>
                <a:gd name="T0" fmla="*/ 1 w 2"/>
                <a:gd name="T1" fmla="*/ 1 h 2"/>
                <a:gd name="T2" fmla="*/ 1 w 2"/>
                <a:gd name="T3" fmla="*/ 1 h 2"/>
                <a:gd name="T4" fmla="*/ 0 w 2"/>
                <a:gd name="T5" fmla="*/ 1 h 2"/>
                <a:gd name="T6" fmla="*/ 0 w 2"/>
                <a:gd name="T7" fmla="*/ 1 h 2"/>
                <a:gd name="T8" fmla="*/ 0 w 2"/>
                <a:gd name="T9" fmla="*/ 1 h 2"/>
                <a:gd name="T10" fmla="*/ 0 w 2"/>
                <a:gd name="T11" fmla="*/ 1 h 2"/>
                <a:gd name="T12" fmla="*/ 0 w 2"/>
                <a:gd name="T13" fmla="*/ 0 h 2"/>
                <a:gd name="T14" fmla="*/ 0 w 2"/>
                <a:gd name="T15" fmla="*/ 0 h 2"/>
                <a:gd name="T16" fmla="*/ 0 w 2"/>
                <a:gd name="T17" fmla="*/ 0 h 2"/>
                <a:gd name="T18" fmla="*/ 0 w 2"/>
                <a:gd name="T19" fmla="*/ 0 h 2"/>
                <a:gd name="T20" fmla="*/ 1 w 2"/>
                <a:gd name="T21" fmla="*/ 0 h 2"/>
                <a:gd name="T22" fmla="*/ 1 w 2"/>
                <a:gd name="T23" fmla="*/ 0 h 2"/>
                <a:gd name="T24" fmla="*/ 1 w 2"/>
                <a:gd name="T25" fmla="*/ 0 h 2"/>
                <a:gd name="T26" fmla="*/ 1 w 2"/>
                <a:gd name="T27" fmla="*/ 1 h 2"/>
                <a:gd name="T28" fmla="*/ 1 w 2"/>
                <a:gd name="T29" fmla="*/ 1 h 2"/>
                <a:gd name="T30" fmla="*/ 1 w 2"/>
                <a:gd name="T31" fmla="*/ 1 h 2"/>
                <a:gd name="T32" fmla="*/ 1 w 2"/>
                <a:gd name="T33" fmla="*/ 1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
                <a:gd name="T52" fmla="*/ 0 h 2"/>
                <a:gd name="T53" fmla="*/ 2 w 2"/>
                <a:gd name="T54" fmla="*/ 2 h 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 h="2">
                  <a:moveTo>
                    <a:pt x="1" y="1"/>
                  </a:moveTo>
                  <a:lnTo>
                    <a:pt x="1" y="1"/>
                  </a:lnTo>
                  <a:lnTo>
                    <a:pt x="0" y="1"/>
                  </a:lnTo>
                  <a:lnTo>
                    <a:pt x="0" y="0"/>
                  </a:lnTo>
                  <a:lnTo>
                    <a:pt x="1" y="0"/>
                  </a:lnTo>
                  <a:lnTo>
                    <a:pt x="1" y="1"/>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7" name="Freeform 45">
              <a:extLst>
                <a:ext uri="{FF2B5EF4-FFF2-40B4-BE49-F238E27FC236}">
                  <a16:creationId xmlns:a16="http://schemas.microsoft.com/office/drawing/2014/main" id="{4CE71805-FA1B-479D-9557-F81707E97AF3}"/>
                </a:ext>
              </a:extLst>
            </p:cNvPr>
            <p:cNvSpPr>
              <a:spLocks/>
            </p:cNvSpPr>
            <p:nvPr/>
          </p:nvSpPr>
          <p:spPr bwMode="auto">
            <a:xfrm>
              <a:off x="2931" y="1760"/>
              <a:ext cx="2" cy="2"/>
            </a:xfrm>
            <a:custGeom>
              <a:avLst/>
              <a:gdLst>
                <a:gd name="T0" fmla="*/ 1 w 2"/>
                <a:gd name="T1" fmla="*/ 1 h 2"/>
                <a:gd name="T2" fmla="*/ 1 w 2"/>
                <a:gd name="T3" fmla="*/ 1 h 2"/>
                <a:gd name="T4" fmla="*/ 0 w 2"/>
                <a:gd name="T5" fmla="*/ 1 h 2"/>
                <a:gd name="T6" fmla="*/ 0 w 2"/>
                <a:gd name="T7" fmla="*/ 1 h 2"/>
                <a:gd name="T8" fmla="*/ 0 w 2"/>
                <a:gd name="T9" fmla="*/ 1 h 2"/>
                <a:gd name="T10" fmla="*/ 0 w 2"/>
                <a:gd name="T11" fmla="*/ 1 h 2"/>
                <a:gd name="T12" fmla="*/ 0 w 2"/>
                <a:gd name="T13" fmla="*/ 0 h 2"/>
                <a:gd name="T14" fmla="*/ 0 w 2"/>
                <a:gd name="T15" fmla="*/ 0 h 2"/>
                <a:gd name="T16" fmla="*/ 0 w 2"/>
                <a:gd name="T17" fmla="*/ 0 h 2"/>
                <a:gd name="T18" fmla="*/ 0 w 2"/>
                <a:gd name="T19" fmla="*/ 0 h 2"/>
                <a:gd name="T20" fmla="*/ 1 w 2"/>
                <a:gd name="T21" fmla="*/ 0 h 2"/>
                <a:gd name="T22" fmla="*/ 1 w 2"/>
                <a:gd name="T23" fmla="*/ 0 h 2"/>
                <a:gd name="T24" fmla="*/ 1 w 2"/>
                <a:gd name="T25" fmla="*/ 0 h 2"/>
                <a:gd name="T26" fmla="*/ 1 w 2"/>
                <a:gd name="T27" fmla="*/ 0 h 2"/>
                <a:gd name="T28" fmla="*/ 1 w 2"/>
                <a:gd name="T29" fmla="*/ 1 h 2"/>
                <a:gd name="T30" fmla="*/ 1 w 2"/>
                <a:gd name="T31" fmla="*/ 1 h 2"/>
                <a:gd name="T32" fmla="*/ 1 w 2"/>
                <a:gd name="T33" fmla="*/ 1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
                <a:gd name="T52" fmla="*/ 0 h 2"/>
                <a:gd name="T53" fmla="*/ 2 w 2"/>
                <a:gd name="T54" fmla="*/ 2 h 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 h="2">
                  <a:moveTo>
                    <a:pt x="1" y="1"/>
                  </a:moveTo>
                  <a:lnTo>
                    <a:pt x="1" y="1"/>
                  </a:lnTo>
                  <a:lnTo>
                    <a:pt x="0" y="1"/>
                  </a:lnTo>
                  <a:lnTo>
                    <a:pt x="0" y="0"/>
                  </a:lnTo>
                  <a:lnTo>
                    <a:pt x="1" y="0"/>
                  </a:lnTo>
                  <a:lnTo>
                    <a:pt x="1" y="1"/>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8" name="Freeform 46">
              <a:extLst>
                <a:ext uri="{FF2B5EF4-FFF2-40B4-BE49-F238E27FC236}">
                  <a16:creationId xmlns:a16="http://schemas.microsoft.com/office/drawing/2014/main" id="{173739DB-312B-4D71-A9D4-9EA8BB49CE7C}"/>
                </a:ext>
              </a:extLst>
            </p:cNvPr>
            <p:cNvSpPr>
              <a:spLocks/>
            </p:cNvSpPr>
            <p:nvPr/>
          </p:nvSpPr>
          <p:spPr bwMode="auto">
            <a:xfrm>
              <a:off x="2932" y="1816"/>
              <a:ext cx="2" cy="3"/>
            </a:xfrm>
            <a:custGeom>
              <a:avLst/>
              <a:gdLst>
                <a:gd name="T0" fmla="*/ 0 w 2"/>
                <a:gd name="T1" fmla="*/ 2 h 3"/>
                <a:gd name="T2" fmla="*/ 0 w 2"/>
                <a:gd name="T3" fmla="*/ 2 h 3"/>
                <a:gd name="T4" fmla="*/ 0 w 2"/>
                <a:gd name="T5" fmla="*/ 2 h 3"/>
                <a:gd name="T6" fmla="*/ 0 w 2"/>
                <a:gd name="T7" fmla="*/ 2 h 3"/>
                <a:gd name="T8" fmla="*/ 0 w 2"/>
                <a:gd name="T9" fmla="*/ 1 h 3"/>
                <a:gd name="T10" fmla="*/ 0 w 2"/>
                <a:gd name="T11" fmla="*/ 1 h 3"/>
                <a:gd name="T12" fmla="*/ 0 w 2"/>
                <a:gd name="T13" fmla="*/ 0 h 3"/>
                <a:gd name="T14" fmla="*/ 0 w 2"/>
                <a:gd name="T15" fmla="*/ 0 h 3"/>
                <a:gd name="T16" fmla="*/ 0 w 2"/>
                <a:gd name="T17" fmla="*/ 0 h 3"/>
                <a:gd name="T18" fmla="*/ 1 w 2"/>
                <a:gd name="T19" fmla="*/ 0 h 3"/>
                <a:gd name="T20" fmla="*/ 1 w 2"/>
                <a:gd name="T21" fmla="*/ 0 h 3"/>
                <a:gd name="T22" fmla="*/ 1 w 2"/>
                <a:gd name="T23" fmla="*/ 1 h 3"/>
                <a:gd name="T24" fmla="*/ 1 w 2"/>
                <a:gd name="T25" fmla="*/ 1 h 3"/>
                <a:gd name="T26" fmla="*/ 1 w 2"/>
                <a:gd name="T27" fmla="*/ 1 h 3"/>
                <a:gd name="T28" fmla="*/ 1 w 2"/>
                <a:gd name="T29" fmla="*/ 2 h 3"/>
                <a:gd name="T30" fmla="*/ 1 w 2"/>
                <a:gd name="T31" fmla="*/ 2 h 3"/>
                <a:gd name="T32" fmla="*/ 0 w 2"/>
                <a:gd name="T33" fmla="*/ 2 h 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
                <a:gd name="T52" fmla="*/ 0 h 3"/>
                <a:gd name="T53" fmla="*/ 2 w 2"/>
                <a:gd name="T54" fmla="*/ 3 h 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 h="3">
                  <a:moveTo>
                    <a:pt x="0" y="2"/>
                  </a:moveTo>
                  <a:lnTo>
                    <a:pt x="0" y="2"/>
                  </a:lnTo>
                  <a:lnTo>
                    <a:pt x="0" y="1"/>
                  </a:lnTo>
                  <a:lnTo>
                    <a:pt x="0" y="0"/>
                  </a:lnTo>
                  <a:lnTo>
                    <a:pt x="1" y="0"/>
                  </a:lnTo>
                  <a:lnTo>
                    <a:pt x="1" y="1"/>
                  </a:lnTo>
                  <a:lnTo>
                    <a:pt x="1" y="2"/>
                  </a:lnTo>
                  <a:lnTo>
                    <a:pt x="0" y="2"/>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9" name="Freeform 47">
              <a:extLst>
                <a:ext uri="{FF2B5EF4-FFF2-40B4-BE49-F238E27FC236}">
                  <a16:creationId xmlns:a16="http://schemas.microsoft.com/office/drawing/2014/main" id="{661BB7F6-AF85-46B2-A8AE-C4BC332E6EEF}"/>
                </a:ext>
              </a:extLst>
            </p:cNvPr>
            <p:cNvSpPr>
              <a:spLocks/>
            </p:cNvSpPr>
            <p:nvPr/>
          </p:nvSpPr>
          <p:spPr bwMode="auto">
            <a:xfrm>
              <a:off x="2927" y="1846"/>
              <a:ext cx="2" cy="3"/>
            </a:xfrm>
            <a:custGeom>
              <a:avLst/>
              <a:gdLst>
                <a:gd name="T0" fmla="*/ 0 w 2"/>
                <a:gd name="T1" fmla="*/ 2 h 3"/>
                <a:gd name="T2" fmla="*/ 0 w 2"/>
                <a:gd name="T3" fmla="*/ 2 h 3"/>
                <a:gd name="T4" fmla="*/ 0 w 2"/>
                <a:gd name="T5" fmla="*/ 2 h 3"/>
                <a:gd name="T6" fmla="*/ 0 w 2"/>
                <a:gd name="T7" fmla="*/ 2 h 3"/>
                <a:gd name="T8" fmla="*/ 0 w 2"/>
                <a:gd name="T9" fmla="*/ 1 h 3"/>
                <a:gd name="T10" fmla="*/ 0 w 2"/>
                <a:gd name="T11" fmla="*/ 1 h 3"/>
                <a:gd name="T12" fmla="*/ 0 w 2"/>
                <a:gd name="T13" fmla="*/ 0 h 3"/>
                <a:gd name="T14" fmla="*/ 0 w 2"/>
                <a:gd name="T15" fmla="*/ 0 h 3"/>
                <a:gd name="T16" fmla="*/ 0 w 2"/>
                <a:gd name="T17" fmla="*/ 0 h 3"/>
                <a:gd name="T18" fmla="*/ 1 w 2"/>
                <a:gd name="T19" fmla="*/ 0 h 3"/>
                <a:gd name="T20" fmla="*/ 1 w 2"/>
                <a:gd name="T21" fmla="*/ 0 h 3"/>
                <a:gd name="T22" fmla="*/ 1 w 2"/>
                <a:gd name="T23" fmla="*/ 1 h 3"/>
                <a:gd name="T24" fmla="*/ 1 w 2"/>
                <a:gd name="T25" fmla="*/ 1 h 3"/>
                <a:gd name="T26" fmla="*/ 1 w 2"/>
                <a:gd name="T27" fmla="*/ 1 h 3"/>
                <a:gd name="T28" fmla="*/ 1 w 2"/>
                <a:gd name="T29" fmla="*/ 2 h 3"/>
                <a:gd name="T30" fmla="*/ 1 w 2"/>
                <a:gd name="T31" fmla="*/ 2 h 3"/>
                <a:gd name="T32" fmla="*/ 0 w 2"/>
                <a:gd name="T33" fmla="*/ 2 h 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
                <a:gd name="T52" fmla="*/ 0 h 3"/>
                <a:gd name="T53" fmla="*/ 2 w 2"/>
                <a:gd name="T54" fmla="*/ 3 h 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 h="3">
                  <a:moveTo>
                    <a:pt x="0" y="2"/>
                  </a:moveTo>
                  <a:lnTo>
                    <a:pt x="0" y="2"/>
                  </a:lnTo>
                  <a:lnTo>
                    <a:pt x="0" y="1"/>
                  </a:lnTo>
                  <a:lnTo>
                    <a:pt x="0" y="0"/>
                  </a:lnTo>
                  <a:lnTo>
                    <a:pt x="1" y="0"/>
                  </a:lnTo>
                  <a:lnTo>
                    <a:pt x="1" y="1"/>
                  </a:lnTo>
                  <a:lnTo>
                    <a:pt x="1" y="2"/>
                  </a:lnTo>
                  <a:lnTo>
                    <a:pt x="0" y="2"/>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0" name="Freeform 48">
              <a:extLst>
                <a:ext uri="{FF2B5EF4-FFF2-40B4-BE49-F238E27FC236}">
                  <a16:creationId xmlns:a16="http://schemas.microsoft.com/office/drawing/2014/main" id="{7A8535B5-1752-459C-B9E0-1181AA88DE64}"/>
                </a:ext>
              </a:extLst>
            </p:cNvPr>
            <p:cNvSpPr>
              <a:spLocks/>
            </p:cNvSpPr>
            <p:nvPr/>
          </p:nvSpPr>
          <p:spPr bwMode="auto">
            <a:xfrm>
              <a:off x="2919" y="1876"/>
              <a:ext cx="2" cy="2"/>
            </a:xfrm>
            <a:custGeom>
              <a:avLst/>
              <a:gdLst>
                <a:gd name="T0" fmla="*/ 1 w 2"/>
                <a:gd name="T1" fmla="*/ 1 h 2"/>
                <a:gd name="T2" fmla="*/ 0 w 2"/>
                <a:gd name="T3" fmla="*/ 1 h 2"/>
                <a:gd name="T4" fmla="*/ 0 w 2"/>
                <a:gd name="T5" fmla="*/ 1 h 2"/>
                <a:gd name="T6" fmla="*/ 0 w 2"/>
                <a:gd name="T7" fmla="*/ 1 h 2"/>
                <a:gd name="T8" fmla="*/ 0 w 2"/>
                <a:gd name="T9" fmla="*/ 1 h 2"/>
                <a:gd name="T10" fmla="*/ 0 w 2"/>
                <a:gd name="T11" fmla="*/ 0 h 2"/>
                <a:gd name="T12" fmla="*/ 0 w 2"/>
                <a:gd name="T13" fmla="*/ 0 h 2"/>
                <a:gd name="T14" fmla="*/ 0 w 2"/>
                <a:gd name="T15" fmla="*/ 0 h 2"/>
                <a:gd name="T16" fmla="*/ 1 w 2"/>
                <a:gd name="T17" fmla="*/ 0 h 2"/>
                <a:gd name="T18" fmla="*/ 1 w 2"/>
                <a:gd name="T19" fmla="*/ 0 h 2"/>
                <a:gd name="T20" fmla="*/ 1 w 2"/>
                <a:gd name="T21" fmla="*/ 0 h 2"/>
                <a:gd name="T22" fmla="*/ 1 w 2"/>
                <a:gd name="T23" fmla="*/ 0 h 2"/>
                <a:gd name="T24" fmla="*/ 1 w 2"/>
                <a:gd name="T25" fmla="*/ 1 h 2"/>
                <a:gd name="T26" fmla="*/ 1 w 2"/>
                <a:gd name="T27" fmla="*/ 1 h 2"/>
                <a:gd name="T28" fmla="*/ 1 w 2"/>
                <a:gd name="T29" fmla="*/ 1 h 2"/>
                <a:gd name="T30" fmla="*/ 1 w 2"/>
                <a:gd name="T31" fmla="*/ 1 h 2"/>
                <a:gd name="T32" fmla="*/ 1 w 2"/>
                <a:gd name="T33" fmla="*/ 1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
                <a:gd name="T52" fmla="*/ 0 h 2"/>
                <a:gd name="T53" fmla="*/ 2 w 2"/>
                <a:gd name="T54" fmla="*/ 2 h 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 h="2">
                  <a:moveTo>
                    <a:pt x="1" y="1"/>
                  </a:moveTo>
                  <a:lnTo>
                    <a:pt x="0" y="1"/>
                  </a:lnTo>
                  <a:lnTo>
                    <a:pt x="0" y="0"/>
                  </a:lnTo>
                  <a:lnTo>
                    <a:pt x="1" y="0"/>
                  </a:lnTo>
                  <a:lnTo>
                    <a:pt x="1" y="1"/>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1" name="Freeform 49">
              <a:extLst>
                <a:ext uri="{FF2B5EF4-FFF2-40B4-BE49-F238E27FC236}">
                  <a16:creationId xmlns:a16="http://schemas.microsoft.com/office/drawing/2014/main" id="{43AFCAB4-B843-430C-A7F0-78B0FD4EF932}"/>
                </a:ext>
              </a:extLst>
            </p:cNvPr>
            <p:cNvSpPr>
              <a:spLocks/>
            </p:cNvSpPr>
            <p:nvPr/>
          </p:nvSpPr>
          <p:spPr bwMode="auto">
            <a:xfrm>
              <a:off x="2909" y="1901"/>
              <a:ext cx="2" cy="2"/>
            </a:xfrm>
            <a:custGeom>
              <a:avLst/>
              <a:gdLst>
                <a:gd name="T0" fmla="*/ 0 w 2"/>
                <a:gd name="T1" fmla="*/ 1 h 2"/>
                <a:gd name="T2" fmla="*/ 0 w 2"/>
                <a:gd name="T3" fmla="*/ 1 h 2"/>
                <a:gd name="T4" fmla="*/ 0 w 2"/>
                <a:gd name="T5" fmla="*/ 1 h 2"/>
                <a:gd name="T6" fmla="*/ 0 w 2"/>
                <a:gd name="T7" fmla="*/ 1 h 2"/>
                <a:gd name="T8" fmla="*/ 0 w 2"/>
                <a:gd name="T9" fmla="*/ 1 h 2"/>
                <a:gd name="T10" fmla="*/ 0 w 2"/>
                <a:gd name="T11" fmla="*/ 0 h 2"/>
                <a:gd name="T12" fmla="*/ 0 w 2"/>
                <a:gd name="T13" fmla="*/ 0 h 2"/>
                <a:gd name="T14" fmla="*/ 0 w 2"/>
                <a:gd name="T15" fmla="*/ 0 h 2"/>
                <a:gd name="T16" fmla="*/ 0 w 2"/>
                <a:gd name="T17" fmla="*/ 0 h 2"/>
                <a:gd name="T18" fmla="*/ 1 w 2"/>
                <a:gd name="T19" fmla="*/ 0 h 2"/>
                <a:gd name="T20" fmla="*/ 1 w 2"/>
                <a:gd name="T21" fmla="*/ 0 h 2"/>
                <a:gd name="T22" fmla="*/ 1 w 2"/>
                <a:gd name="T23" fmla="*/ 0 h 2"/>
                <a:gd name="T24" fmla="*/ 1 w 2"/>
                <a:gd name="T25" fmla="*/ 1 h 2"/>
                <a:gd name="T26" fmla="*/ 1 w 2"/>
                <a:gd name="T27" fmla="*/ 1 h 2"/>
                <a:gd name="T28" fmla="*/ 1 w 2"/>
                <a:gd name="T29" fmla="*/ 1 h 2"/>
                <a:gd name="T30" fmla="*/ 1 w 2"/>
                <a:gd name="T31" fmla="*/ 1 h 2"/>
                <a:gd name="T32" fmla="*/ 0 w 2"/>
                <a:gd name="T33" fmla="*/ 1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
                <a:gd name="T52" fmla="*/ 0 h 2"/>
                <a:gd name="T53" fmla="*/ 2 w 2"/>
                <a:gd name="T54" fmla="*/ 2 h 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 h="2">
                  <a:moveTo>
                    <a:pt x="0" y="1"/>
                  </a:moveTo>
                  <a:lnTo>
                    <a:pt x="0" y="1"/>
                  </a:lnTo>
                  <a:lnTo>
                    <a:pt x="0" y="0"/>
                  </a:lnTo>
                  <a:lnTo>
                    <a:pt x="1" y="0"/>
                  </a:lnTo>
                  <a:lnTo>
                    <a:pt x="1" y="1"/>
                  </a:lnTo>
                  <a:lnTo>
                    <a:pt x="0" y="1"/>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2" name="Freeform 50">
              <a:extLst>
                <a:ext uri="{FF2B5EF4-FFF2-40B4-BE49-F238E27FC236}">
                  <a16:creationId xmlns:a16="http://schemas.microsoft.com/office/drawing/2014/main" id="{F2CFBFF6-9C96-4B8B-B236-CBFF857397CD}"/>
                </a:ext>
              </a:extLst>
            </p:cNvPr>
            <p:cNvSpPr>
              <a:spLocks/>
            </p:cNvSpPr>
            <p:nvPr/>
          </p:nvSpPr>
          <p:spPr bwMode="auto">
            <a:xfrm>
              <a:off x="2883" y="1948"/>
              <a:ext cx="2" cy="2"/>
            </a:xfrm>
            <a:custGeom>
              <a:avLst/>
              <a:gdLst>
                <a:gd name="T0" fmla="*/ 0 w 2"/>
                <a:gd name="T1" fmla="*/ 1 h 2"/>
                <a:gd name="T2" fmla="*/ 0 w 2"/>
                <a:gd name="T3" fmla="*/ 1 h 2"/>
                <a:gd name="T4" fmla="*/ 0 w 2"/>
                <a:gd name="T5" fmla="*/ 1 h 2"/>
                <a:gd name="T6" fmla="*/ 0 w 2"/>
                <a:gd name="T7" fmla="*/ 0 h 2"/>
                <a:gd name="T8" fmla="*/ 0 w 2"/>
                <a:gd name="T9" fmla="*/ 0 h 2"/>
                <a:gd name="T10" fmla="*/ 0 w 2"/>
                <a:gd name="T11" fmla="*/ 0 h 2"/>
                <a:gd name="T12" fmla="*/ 0 w 2"/>
                <a:gd name="T13" fmla="*/ 0 h 2"/>
                <a:gd name="T14" fmla="*/ 1 w 2"/>
                <a:gd name="T15" fmla="*/ 0 h 2"/>
                <a:gd name="T16" fmla="*/ 1 w 2"/>
                <a:gd name="T17" fmla="*/ 0 h 2"/>
                <a:gd name="T18" fmla="*/ 1 w 2"/>
                <a:gd name="T19" fmla="*/ 0 h 2"/>
                <a:gd name="T20" fmla="*/ 1 w 2"/>
                <a:gd name="T21" fmla="*/ 0 h 2"/>
                <a:gd name="T22" fmla="*/ 1 w 2"/>
                <a:gd name="T23" fmla="*/ 1 h 2"/>
                <a:gd name="T24" fmla="*/ 1 w 2"/>
                <a:gd name="T25" fmla="*/ 1 h 2"/>
                <a:gd name="T26" fmla="*/ 1 w 2"/>
                <a:gd name="T27" fmla="*/ 1 h 2"/>
                <a:gd name="T28" fmla="*/ 1 w 2"/>
                <a:gd name="T29" fmla="*/ 1 h 2"/>
                <a:gd name="T30" fmla="*/ 0 w 2"/>
                <a:gd name="T31" fmla="*/ 1 h 2"/>
                <a:gd name="T32" fmla="*/ 0 w 2"/>
                <a:gd name="T33" fmla="*/ 1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
                <a:gd name="T52" fmla="*/ 0 h 2"/>
                <a:gd name="T53" fmla="*/ 2 w 2"/>
                <a:gd name="T54" fmla="*/ 2 h 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 h="2">
                  <a:moveTo>
                    <a:pt x="0" y="1"/>
                  </a:moveTo>
                  <a:lnTo>
                    <a:pt x="0" y="1"/>
                  </a:lnTo>
                  <a:lnTo>
                    <a:pt x="0" y="0"/>
                  </a:lnTo>
                  <a:lnTo>
                    <a:pt x="1" y="0"/>
                  </a:lnTo>
                  <a:lnTo>
                    <a:pt x="1" y="1"/>
                  </a:lnTo>
                  <a:lnTo>
                    <a:pt x="0" y="1"/>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3" name="Freeform 51">
              <a:extLst>
                <a:ext uri="{FF2B5EF4-FFF2-40B4-BE49-F238E27FC236}">
                  <a16:creationId xmlns:a16="http://schemas.microsoft.com/office/drawing/2014/main" id="{C69940DB-DC31-4015-87A0-AF51A9F1B44D}"/>
                </a:ext>
              </a:extLst>
            </p:cNvPr>
            <p:cNvSpPr>
              <a:spLocks/>
            </p:cNvSpPr>
            <p:nvPr/>
          </p:nvSpPr>
          <p:spPr bwMode="auto">
            <a:xfrm>
              <a:off x="2864" y="1971"/>
              <a:ext cx="2" cy="2"/>
            </a:xfrm>
            <a:custGeom>
              <a:avLst/>
              <a:gdLst>
                <a:gd name="T0" fmla="*/ 0 w 2"/>
                <a:gd name="T1" fmla="*/ 1 h 2"/>
                <a:gd name="T2" fmla="*/ 0 w 2"/>
                <a:gd name="T3" fmla="*/ 1 h 2"/>
                <a:gd name="T4" fmla="*/ 0 w 2"/>
                <a:gd name="T5" fmla="*/ 1 h 2"/>
                <a:gd name="T6" fmla="*/ 0 w 2"/>
                <a:gd name="T7" fmla="*/ 1 h 2"/>
                <a:gd name="T8" fmla="*/ 0 w 2"/>
                <a:gd name="T9" fmla="*/ 0 h 2"/>
                <a:gd name="T10" fmla="*/ 0 w 2"/>
                <a:gd name="T11" fmla="*/ 0 h 2"/>
                <a:gd name="T12" fmla="*/ 0 w 2"/>
                <a:gd name="T13" fmla="*/ 0 h 2"/>
                <a:gd name="T14" fmla="*/ 1 w 2"/>
                <a:gd name="T15" fmla="*/ 0 h 2"/>
                <a:gd name="T16" fmla="*/ 1 w 2"/>
                <a:gd name="T17" fmla="*/ 0 h 2"/>
                <a:gd name="T18" fmla="*/ 1 w 2"/>
                <a:gd name="T19" fmla="*/ 0 h 2"/>
                <a:gd name="T20" fmla="*/ 1 w 2"/>
                <a:gd name="T21" fmla="*/ 0 h 2"/>
                <a:gd name="T22" fmla="*/ 1 w 2"/>
                <a:gd name="T23" fmla="*/ 1 h 2"/>
                <a:gd name="T24" fmla="*/ 1 w 2"/>
                <a:gd name="T25" fmla="*/ 1 h 2"/>
                <a:gd name="T26" fmla="*/ 1 w 2"/>
                <a:gd name="T27" fmla="*/ 1 h 2"/>
                <a:gd name="T28" fmla="*/ 1 w 2"/>
                <a:gd name="T29" fmla="*/ 1 h 2"/>
                <a:gd name="T30" fmla="*/ 0 w 2"/>
                <a:gd name="T31" fmla="*/ 1 h 2"/>
                <a:gd name="T32" fmla="*/ 0 w 2"/>
                <a:gd name="T33" fmla="*/ 1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
                <a:gd name="T52" fmla="*/ 0 h 2"/>
                <a:gd name="T53" fmla="*/ 2 w 2"/>
                <a:gd name="T54" fmla="*/ 2 h 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 h="2">
                  <a:moveTo>
                    <a:pt x="0" y="1"/>
                  </a:moveTo>
                  <a:lnTo>
                    <a:pt x="0" y="1"/>
                  </a:lnTo>
                  <a:lnTo>
                    <a:pt x="0" y="0"/>
                  </a:lnTo>
                  <a:lnTo>
                    <a:pt x="1" y="0"/>
                  </a:lnTo>
                  <a:lnTo>
                    <a:pt x="1" y="1"/>
                  </a:lnTo>
                  <a:lnTo>
                    <a:pt x="0" y="1"/>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4" name="Freeform 52">
              <a:extLst>
                <a:ext uri="{FF2B5EF4-FFF2-40B4-BE49-F238E27FC236}">
                  <a16:creationId xmlns:a16="http://schemas.microsoft.com/office/drawing/2014/main" id="{E0881581-1678-4EF6-B7B1-6BC0F2414549}"/>
                </a:ext>
              </a:extLst>
            </p:cNvPr>
            <p:cNvSpPr>
              <a:spLocks/>
            </p:cNvSpPr>
            <p:nvPr/>
          </p:nvSpPr>
          <p:spPr bwMode="auto">
            <a:xfrm>
              <a:off x="2843" y="1993"/>
              <a:ext cx="2" cy="1"/>
            </a:xfrm>
            <a:custGeom>
              <a:avLst/>
              <a:gdLst>
                <a:gd name="T0" fmla="*/ 0 w 2"/>
                <a:gd name="T1" fmla="*/ 0 h 1"/>
                <a:gd name="T2" fmla="*/ 0 w 2"/>
                <a:gd name="T3" fmla="*/ 0 h 1"/>
                <a:gd name="T4" fmla="*/ 0 w 2"/>
                <a:gd name="T5" fmla="*/ 0 h 1"/>
                <a:gd name="T6" fmla="*/ 0 w 2"/>
                <a:gd name="T7" fmla="*/ 0 h 1"/>
                <a:gd name="T8" fmla="*/ 0 w 2"/>
                <a:gd name="T9" fmla="*/ 0 h 1"/>
                <a:gd name="T10" fmla="*/ 0 w 2"/>
                <a:gd name="T11" fmla="*/ 0 h 1"/>
                <a:gd name="T12" fmla="*/ 0 w 2"/>
                <a:gd name="T13" fmla="*/ 0 h 1"/>
                <a:gd name="T14" fmla="*/ 1 w 2"/>
                <a:gd name="T15" fmla="*/ 0 h 1"/>
                <a:gd name="T16" fmla="*/ 1 w 2"/>
                <a:gd name="T17" fmla="*/ 0 h 1"/>
                <a:gd name="T18" fmla="*/ 1 w 2"/>
                <a:gd name="T19" fmla="*/ 0 h 1"/>
                <a:gd name="T20" fmla="*/ 1 w 2"/>
                <a:gd name="T21" fmla="*/ 0 h 1"/>
                <a:gd name="T22" fmla="*/ 1 w 2"/>
                <a:gd name="T23" fmla="*/ 0 h 1"/>
                <a:gd name="T24" fmla="*/ 1 w 2"/>
                <a:gd name="T25" fmla="*/ 0 h 1"/>
                <a:gd name="T26" fmla="*/ 1 w 2"/>
                <a:gd name="T27" fmla="*/ 0 h 1"/>
                <a:gd name="T28" fmla="*/ 1 w 2"/>
                <a:gd name="T29" fmla="*/ 0 h 1"/>
                <a:gd name="T30" fmla="*/ 0 w 2"/>
                <a:gd name="T31" fmla="*/ 0 h 1"/>
                <a:gd name="T32" fmla="*/ 0 w 2"/>
                <a:gd name="T33" fmla="*/ 0 h 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
                <a:gd name="T52" fmla="*/ 0 h 1"/>
                <a:gd name="T53" fmla="*/ 2 w 2"/>
                <a:gd name="T54" fmla="*/ 1 h 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 h="1">
                  <a:moveTo>
                    <a:pt x="0" y="0"/>
                  </a:moveTo>
                  <a:lnTo>
                    <a:pt x="0" y="0"/>
                  </a:lnTo>
                  <a:lnTo>
                    <a:pt x="1" y="0"/>
                  </a:lnTo>
                  <a:lnTo>
                    <a:pt x="0" y="0"/>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5" name="Freeform 53">
              <a:extLst>
                <a:ext uri="{FF2B5EF4-FFF2-40B4-BE49-F238E27FC236}">
                  <a16:creationId xmlns:a16="http://schemas.microsoft.com/office/drawing/2014/main" id="{7D06B87F-55DD-42E7-87EC-4DF9928CDB76}"/>
                </a:ext>
              </a:extLst>
            </p:cNvPr>
            <p:cNvSpPr>
              <a:spLocks/>
            </p:cNvSpPr>
            <p:nvPr/>
          </p:nvSpPr>
          <p:spPr bwMode="auto">
            <a:xfrm>
              <a:off x="2821" y="2010"/>
              <a:ext cx="2" cy="2"/>
            </a:xfrm>
            <a:custGeom>
              <a:avLst/>
              <a:gdLst>
                <a:gd name="T0" fmla="*/ 0 w 2"/>
                <a:gd name="T1" fmla="*/ 1 h 2"/>
                <a:gd name="T2" fmla="*/ 0 w 2"/>
                <a:gd name="T3" fmla="*/ 1 h 2"/>
                <a:gd name="T4" fmla="*/ 0 w 2"/>
                <a:gd name="T5" fmla="*/ 1 h 2"/>
                <a:gd name="T6" fmla="*/ 0 w 2"/>
                <a:gd name="T7" fmla="*/ 0 h 2"/>
                <a:gd name="T8" fmla="*/ 0 w 2"/>
                <a:gd name="T9" fmla="*/ 0 h 2"/>
                <a:gd name="T10" fmla="*/ 0 w 2"/>
                <a:gd name="T11" fmla="*/ 0 h 2"/>
                <a:gd name="T12" fmla="*/ 0 w 2"/>
                <a:gd name="T13" fmla="*/ 0 h 2"/>
                <a:gd name="T14" fmla="*/ 1 w 2"/>
                <a:gd name="T15" fmla="*/ 0 h 2"/>
                <a:gd name="T16" fmla="*/ 1 w 2"/>
                <a:gd name="T17" fmla="*/ 0 h 2"/>
                <a:gd name="T18" fmla="*/ 1 w 2"/>
                <a:gd name="T19" fmla="*/ 0 h 2"/>
                <a:gd name="T20" fmla="*/ 1 w 2"/>
                <a:gd name="T21" fmla="*/ 0 h 2"/>
                <a:gd name="T22" fmla="*/ 1 w 2"/>
                <a:gd name="T23" fmla="*/ 1 h 2"/>
                <a:gd name="T24" fmla="*/ 1 w 2"/>
                <a:gd name="T25" fmla="*/ 1 h 2"/>
                <a:gd name="T26" fmla="*/ 1 w 2"/>
                <a:gd name="T27" fmla="*/ 1 h 2"/>
                <a:gd name="T28" fmla="*/ 1 w 2"/>
                <a:gd name="T29" fmla="*/ 1 h 2"/>
                <a:gd name="T30" fmla="*/ 0 w 2"/>
                <a:gd name="T31" fmla="*/ 1 h 2"/>
                <a:gd name="T32" fmla="*/ 0 w 2"/>
                <a:gd name="T33" fmla="*/ 1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
                <a:gd name="T52" fmla="*/ 0 h 2"/>
                <a:gd name="T53" fmla="*/ 2 w 2"/>
                <a:gd name="T54" fmla="*/ 2 h 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 h="2">
                  <a:moveTo>
                    <a:pt x="0" y="1"/>
                  </a:moveTo>
                  <a:lnTo>
                    <a:pt x="0" y="1"/>
                  </a:lnTo>
                  <a:lnTo>
                    <a:pt x="0" y="0"/>
                  </a:lnTo>
                  <a:lnTo>
                    <a:pt x="1" y="0"/>
                  </a:lnTo>
                  <a:lnTo>
                    <a:pt x="1" y="1"/>
                  </a:lnTo>
                  <a:lnTo>
                    <a:pt x="0" y="1"/>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6" name="Freeform 54">
              <a:extLst>
                <a:ext uri="{FF2B5EF4-FFF2-40B4-BE49-F238E27FC236}">
                  <a16:creationId xmlns:a16="http://schemas.microsoft.com/office/drawing/2014/main" id="{D51BB6A8-28C6-4112-81BE-C5548C826BF3}"/>
                </a:ext>
              </a:extLst>
            </p:cNvPr>
            <p:cNvSpPr>
              <a:spLocks/>
            </p:cNvSpPr>
            <p:nvPr/>
          </p:nvSpPr>
          <p:spPr bwMode="auto">
            <a:xfrm>
              <a:off x="2773" y="2040"/>
              <a:ext cx="2" cy="2"/>
            </a:xfrm>
            <a:custGeom>
              <a:avLst/>
              <a:gdLst>
                <a:gd name="T0" fmla="*/ 0 w 2"/>
                <a:gd name="T1" fmla="*/ 1 h 2"/>
                <a:gd name="T2" fmla="*/ 0 w 2"/>
                <a:gd name="T3" fmla="*/ 1 h 2"/>
                <a:gd name="T4" fmla="*/ 0 w 2"/>
                <a:gd name="T5" fmla="*/ 0 h 2"/>
                <a:gd name="T6" fmla="*/ 0 w 2"/>
                <a:gd name="T7" fmla="*/ 0 h 2"/>
                <a:gd name="T8" fmla="*/ 0 w 2"/>
                <a:gd name="T9" fmla="*/ 0 h 2"/>
                <a:gd name="T10" fmla="*/ 0 w 2"/>
                <a:gd name="T11" fmla="*/ 0 h 2"/>
                <a:gd name="T12" fmla="*/ 1 w 2"/>
                <a:gd name="T13" fmla="*/ 0 h 2"/>
                <a:gd name="T14" fmla="*/ 1 w 2"/>
                <a:gd name="T15" fmla="*/ 0 h 2"/>
                <a:gd name="T16" fmla="*/ 1 w 2"/>
                <a:gd name="T17" fmla="*/ 0 h 2"/>
                <a:gd name="T18" fmla="*/ 1 w 2"/>
                <a:gd name="T19" fmla="*/ 0 h 2"/>
                <a:gd name="T20" fmla="*/ 1 w 2"/>
                <a:gd name="T21" fmla="*/ 1 h 2"/>
                <a:gd name="T22" fmla="*/ 1 w 2"/>
                <a:gd name="T23" fmla="*/ 1 h 2"/>
                <a:gd name="T24" fmla="*/ 1 w 2"/>
                <a:gd name="T25" fmla="*/ 1 h 2"/>
                <a:gd name="T26" fmla="*/ 0 w 2"/>
                <a:gd name="T27" fmla="*/ 1 h 2"/>
                <a:gd name="T28" fmla="*/ 0 w 2"/>
                <a:gd name="T29" fmla="*/ 1 h 2"/>
                <a:gd name="T30" fmla="*/ 0 w 2"/>
                <a:gd name="T31" fmla="*/ 1 h 2"/>
                <a:gd name="T32" fmla="*/ 0 w 2"/>
                <a:gd name="T33" fmla="*/ 1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
                <a:gd name="T52" fmla="*/ 0 h 2"/>
                <a:gd name="T53" fmla="*/ 2 w 2"/>
                <a:gd name="T54" fmla="*/ 2 h 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 h="2">
                  <a:moveTo>
                    <a:pt x="0" y="1"/>
                  </a:moveTo>
                  <a:lnTo>
                    <a:pt x="0" y="1"/>
                  </a:lnTo>
                  <a:lnTo>
                    <a:pt x="0" y="0"/>
                  </a:lnTo>
                  <a:lnTo>
                    <a:pt x="1" y="0"/>
                  </a:lnTo>
                  <a:lnTo>
                    <a:pt x="1" y="1"/>
                  </a:lnTo>
                  <a:lnTo>
                    <a:pt x="0" y="1"/>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7" name="Freeform 55">
              <a:extLst>
                <a:ext uri="{FF2B5EF4-FFF2-40B4-BE49-F238E27FC236}">
                  <a16:creationId xmlns:a16="http://schemas.microsoft.com/office/drawing/2014/main" id="{59362AE3-3D59-43A4-A2FD-B6A5F13F33A3}"/>
                </a:ext>
              </a:extLst>
            </p:cNvPr>
            <p:cNvSpPr>
              <a:spLocks/>
            </p:cNvSpPr>
            <p:nvPr/>
          </p:nvSpPr>
          <p:spPr bwMode="auto">
            <a:xfrm>
              <a:off x="2745" y="2051"/>
              <a:ext cx="2" cy="2"/>
            </a:xfrm>
            <a:custGeom>
              <a:avLst/>
              <a:gdLst>
                <a:gd name="T0" fmla="*/ 0 w 2"/>
                <a:gd name="T1" fmla="*/ 1 h 2"/>
                <a:gd name="T2" fmla="*/ 0 w 2"/>
                <a:gd name="T3" fmla="*/ 1 h 2"/>
                <a:gd name="T4" fmla="*/ 0 w 2"/>
                <a:gd name="T5" fmla="*/ 0 h 2"/>
                <a:gd name="T6" fmla="*/ 0 w 2"/>
                <a:gd name="T7" fmla="*/ 0 h 2"/>
                <a:gd name="T8" fmla="*/ 0 w 2"/>
                <a:gd name="T9" fmla="*/ 0 h 2"/>
                <a:gd name="T10" fmla="*/ 0 w 2"/>
                <a:gd name="T11" fmla="*/ 0 h 2"/>
                <a:gd name="T12" fmla="*/ 1 w 2"/>
                <a:gd name="T13" fmla="*/ 0 h 2"/>
                <a:gd name="T14" fmla="*/ 1 w 2"/>
                <a:gd name="T15" fmla="*/ 0 h 2"/>
                <a:gd name="T16" fmla="*/ 1 w 2"/>
                <a:gd name="T17" fmla="*/ 0 h 2"/>
                <a:gd name="T18" fmla="*/ 1 w 2"/>
                <a:gd name="T19" fmla="*/ 0 h 2"/>
                <a:gd name="T20" fmla="*/ 1 w 2"/>
                <a:gd name="T21" fmla="*/ 1 h 2"/>
                <a:gd name="T22" fmla="*/ 1 w 2"/>
                <a:gd name="T23" fmla="*/ 1 h 2"/>
                <a:gd name="T24" fmla="*/ 1 w 2"/>
                <a:gd name="T25" fmla="*/ 1 h 2"/>
                <a:gd name="T26" fmla="*/ 0 w 2"/>
                <a:gd name="T27" fmla="*/ 1 h 2"/>
                <a:gd name="T28" fmla="*/ 0 w 2"/>
                <a:gd name="T29" fmla="*/ 1 h 2"/>
                <a:gd name="T30" fmla="*/ 0 w 2"/>
                <a:gd name="T31" fmla="*/ 1 h 2"/>
                <a:gd name="T32" fmla="*/ 0 w 2"/>
                <a:gd name="T33" fmla="*/ 1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
                <a:gd name="T52" fmla="*/ 0 h 2"/>
                <a:gd name="T53" fmla="*/ 2 w 2"/>
                <a:gd name="T54" fmla="*/ 2 h 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 h="2">
                  <a:moveTo>
                    <a:pt x="0" y="1"/>
                  </a:moveTo>
                  <a:lnTo>
                    <a:pt x="0" y="1"/>
                  </a:lnTo>
                  <a:lnTo>
                    <a:pt x="0" y="0"/>
                  </a:lnTo>
                  <a:lnTo>
                    <a:pt x="1" y="0"/>
                  </a:lnTo>
                  <a:lnTo>
                    <a:pt x="1" y="1"/>
                  </a:lnTo>
                  <a:lnTo>
                    <a:pt x="0" y="1"/>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8" name="Freeform 56">
              <a:extLst>
                <a:ext uri="{FF2B5EF4-FFF2-40B4-BE49-F238E27FC236}">
                  <a16:creationId xmlns:a16="http://schemas.microsoft.com/office/drawing/2014/main" id="{CB578F46-F67F-4B7E-9273-5E5769FB0904}"/>
                </a:ext>
              </a:extLst>
            </p:cNvPr>
            <p:cNvSpPr>
              <a:spLocks/>
            </p:cNvSpPr>
            <p:nvPr/>
          </p:nvSpPr>
          <p:spPr bwMode="auto">
            <a:xfrm>
              <a:off x="2715" y="2059"/>
              <a:ext cx="2" cy="2"/>
            </a:xfrm>
            <a:custGeom>
              <a:avLst/>
              <a:gdLst>
                <a:gd name="T0" fmla="*/ 0 w 2"/>
                <a:gd name="T1" fmla="*/ 1 h 2"/>
                <a:gd name="T2" fmla="*/ 0 w 2"/>
                <a:gd name="T3" fmla="*/ 1 h 2"/>
                <a:gd name="T4" fmla="*/ 0 w 2"/>
                <a:gd name="T5" fmla="*/ 0 h 2"/>
                <a:gd name="T6" fmla="*/ 0 w 2"/>
                <a:gd name="T7" fmla="*/ 0 h 2"/>
                <a:gd name="T8" fmla="*/ 0 w 2"/>
                <a:gd name="T9" fmla="*/ 0 h 2"/>
                <a:gd name="T10" fmla="*/ 0 w 2"/>
                <a:gd name="T11" fmla="*/ 0 h 2"/>
                <a:gd name="T12" fmla="*/ 1 w 2"/>
                <a:gd name="T13" fmla="*/ 0 h 2"/>
                <a:gd name="T14" fmla="*/ 1 w 2"/>
                <a:gd name="T15" fmla="*/ 0 h 2"/>
                <a:gd name="T16" fmla="*/ 1 w 2"/>
                <a:gd name="T17" fmla="*/ 0 h 2"/>
                <a:gd name="T18" fmla="*/ 1 w 2"/>
                <a:gd name="T19" fmla="*/ 0 h 2"/>
                <a:gd name="T20" fmla="*/ 1 w 2"/>
                <a:gd name="T21" fmla="*/ 1 h 2"/>
                <a:gd name="T22" fmla="*/ 1 w 2"/>
                <a:gd name="T23" fmla="*/ 1 h 2"/>
                <a:gd name="T24" fmla="*/ 1 w 2"/>
                <a:gd name="T25" fmla="*/ 1 h 2"/>
                <a:gd name="T26" fmla="*/ 1 w 2"/>
                <a:gd name="T27" fmla="*/ 1 h 2"/>
                <a:gd name="T28" fmla="*/ 0 w 2"/>
                <a:gd name="T29" fmla="*/ 1 h 2"/>
                <a:gd name="T30" fmla="*/ 0 w 2"/>
                <a:gd name="T31" fmla="*/ 1 h 2"/>
                <a:gd name="T32" fmla="*/ 0 w 2"/>
                <a:gd name="T33" fmla="*/ 1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
                <a:gd name="T52" fmla="*/ 0 h 2"/>
                <a:gd name="T53" fmla="*/ 2 w 2"/>
                <a:gd name="T54" fmla="*/ 2 h 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 h="2">
                  <a:moveTo>
                    <a:pt x="0" y="1"/>
                  </a:moveTo>
                  <a:lnTo>
                    <a:pt x="0" y="1"/>
                  </a:lnTo>
                  <a:lnTo>
                    <a:pt x="0" y="0"/>
                  </a:lnTo>
                  <a:lnTo>
                    <a:pt x="1" y="0"/>
                  </a:lnTo>
                  <a:lnTo>
                    <a:pt x="1" y="1"/>
                  </a:lnTo>
                  <a:lnTo>
                    <a:pt x="0" y="1"/>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9" name="Freeform 57">
              <a:extLst>
                <a:ext uri="{FF2B5EF4-FFF2-40B4-BE49-F238E27FC236}">
                  <a16:creationId xmlns:a16="http://schemas.microsoft.com/office/drawing/2014/main" id="{865C4282-B5E0-45F5-A04A-BEA1C28AF650}"/>
                </a:ext>
              </a:extLst>
            </p:cNvPr>
            <p:cNvSpPr>
              <a:spLocks/>
            </p:cNvSpPr>
            <p:nvPr/>
          </p:nvSpPr>
          <p:spPr bwMode="auto">
            <a:xfrm>
              <a:off x="2688" y="2062"/>
              <a:ext cx="2" cy="2"/>
            </a:xfrm>
            <a:custGeom>
              <a:avLst/>
              <a:gdLst>
                <a:gd name="T0" fmla="*/ 0 w 2"/>
                <a:gd name="T1" fmla="*/ 1 h 2"/>
                <a:gd name="T2" fmla="*/ 0 w 2"/>
                <a:gd name="T3" fmla="*/ 1 h 2"/>
                <a:gd name="T4" fmla="*/ 0 w 2"/>
                <a:gd name="T5" fmla="*/ 0 h 2"/>
                <a:gd name="T6" fmla="*/ 0 w 2"/>
                <a:gd name="T7" fmla="*/ 0 h 2"/>
                <a:gd name="T8" fmla="*/ 0 w 2"/>
                <a:gd name="T9" fmla="*/ 0 h 2"/>
                <a:gd name="T10" fmla="*/ 0 w 2"/>
                <a:gd name="T11" fmla="*/ 0 h 2"/>
                <a:gd name="T12" fmla="*/ 1 w 2"/>
                <a:gd name="T13" fmla="*/ 0 h 2"/>
                <a:gd name="T14" fmla="*/ 1 w 2"/>
                <a:gd name="T15" fmla="*/ 0 h 2"/>
                <a:gd name="T16" fmla="*/ 1 w 2"/>
                <a:gd name="T17" fmla="*/ 0 h 2"/>
                <a:gd name="T18" fmla="*/ 1 w 2"/>
                <a:gd name="T19" fmla="*/ 0 h 2"/>
                <a:gd name="T20" fmla="*/ 1 w 2"/>
                <a:gd name="T21" fmla="*/ 1 h 2"/>
                <a:gd name="T22" fmla="*/ 1 w 2"/>
                <a:gd name="T23" fmla="*/ 1 h 2"/>
                <a:gd name="T24" fmla="*/ 1 w 2"/>
                <a:gd name="T25" fmla="*/ 1 h 2"/>
                <a:gd name="T26" fmla="*/ 1 w 2"/>
                <a:gd name="T27" fmla="*/ 1 h 2"/>
                <a:gd name="T28" fmla="*/ 0 w 2"/>
                <a:gd name="T29" fmla="*/ 1 h 2"/>
                <a:gd name="T30" fmla="*/ 0 w 2"/>
                <a:gd name="T31" fmla="*/ 1 h 2"/>
                <a:gd name="T32" fmla="*/ 0 w 2"/>
                <a:gd name="T33" fmla="*/ 1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
                <a:gd name="T52" fmla="*/ 0 h 2"/>
                <a:gd name="T53" fmla="*/ 2 w 2"/>
                <a:gd name="T54" fmla="*/ 2 h 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 h="2">
                  <a:moveTo>
                    <a:pt x="0" y="1"/>
                  </a:moveTo>
                  <a:lnTo>
                    <a:pt x="0" y="1"/>
                  </a:lnTo>
                  <a:lnTo>
                    <a:pt x="0" y="0"/>
                  </a:lnTo>
                  <a:lnTo>
                    <a:pt x="1" y="0"/>
                  </a:lnTo>
                  <a:lnTo>
                    <a:pt x="1" y="1"/>
                  </a:lnTo>
                  <a:lnTo>
                    <a:pt x="0" y="1"/>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0" name="Freeform 58">
              <a:extLst>
                <a:ext uri="{FF2B5EF4-FFF2-40B4-BE49-F238E27FC236}">
                  <a16:creationId xmlns:a16="http://schemas.microsoft.com/office/drawing/2014/main" id="{DC7AEBBA-3AC3-4BBA-A6AF-032597D5D09F}"/>
                </a:ext>
              </a:extLst>
            </p:cNvPr>
            <p:cNvSpPr>
              <a:spLocks/>
            </p:cNvSpPr>
            <p:nvPr/>
          </p:nvSpPr>
          <p:spPr bwMode="auto">
            <a:xfrm>
              <a:off x="2632" y="2063"/>
              <a:ext cx="3" cy="2"/>
            </a:xfrm>
            <a:custGeom>
              <a:avLst/>
              <a:gdLst>
                <a:gd name="T0" fmla="*/ 0 w 3"/>
                <a:gd name="T1" fmla="*/ 1 h 2"/>
                <a:gd name="T2" fmla="*/ 0 w 3"/>
                <a:gd name="T3" fmla="*/ 0 h 2"/>
                <a:gd name="T4" fmla="*/ 1 w 3"/>
                <a:gd name="T5" fmla="*/ 0 h 2"/>
                <a:gd name="T6" fmla="*/ 1 w 3"/>
                <a:gd name="T7" fmla="*/ 0 h 2"/>
                <a:gd name="T8" fmla="*/ 1 w 3"/>
                <a:gd name="T9" fmla="*/ 0 h 2"/>
                <a:gd name="T10" fmla="*/ 2 w 3"/>
                <a:gd name="T11" fmla="*/ 0 h 2"/>
                <a:gd name="T12" fmla="*/ 2 w 3"/>
                <a:gd name="T13" fmla="*/ 0 h 2"/>
                <a:gd name="T14" fmla="*/ 2 w 3"/>
                <a:gd name="T15" fmla="*/ 0 h 2"/>
                <a:gd name="T16" fmla="*/ 2 w 3"/>
                <a:gd name="T17" fmla="*/ 1 h 2"/>
                <a:gd name="T18" fmla="*/ 2 w 3"/>
                <a:gd name="T19" fmla="*/ 1 h 2"/>
                <a:gd name="T20" fmla="*/ 2 w 3"/>
                <a:gd name="T21" fmla="*/ 1 h 2"/>
                <a:gd name="T22" fmla="*/ 2 w 3"/>
                <a:gd name="T23" fmla="*/ 1 h 2"/>
                <a:gd name="T24" fmla="*/ 1 w 3"/>
                <a:gd name="T25" fmla="*/ 1 h 2"/>
                <a:gd name="T26" fmla="*/ 1 w 3"/>
                <a:gd name="T27" fmla="*/ 1 h 2"/>
                <a:gd name="T28" fmla="*/ 1 w 3"/>
                <a:gd name="T29" fmla="*/ 1 h 2"/>
                <a:gd name="T30" fmla="*/ 0 w 3"/>
                <a:gd name="T31" fmla="*/ 1 h 2"/>
                <a:gd name="T32" fmla="*/ 0 w 3"/>
                <a:gd name="T33" fmla="*/ 1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
                <a:gd name="T52" fmla="*/ 0 h 2"/>
                <a:gd name="T53" fmla="*/ 3 w 3"/>
                <a:gd name="T54" fmla="*/ 2 h 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 h="2">
                  <a:moveTo>
                    <a:pt x="0" y="1"/>
                  </a:moveTo>
                  <a:lnTo>
                    <a:pt x="0" y="0"/>
                  </a:lnTo>
                  <a:lnTo>
                    <a:pt x="1" y="0"/>
                  </a:lnTo>
                  <a:lnTo>
                    <a:pt x="2" y="0"/>
                  </a:lnTo>
                  <a:lnTo>
                    <a:pt x="2" y="1"/>
                  </a:lnTo>
                  <a:lnTo>
                    <a:pt x="1" y="1"/>
                  </a:lnTo>
                  <a:lnTo>
                    <a:pt x="0" y="1"/>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1" name="Freeform 59">
              <a:extLst>
                <a:ext uri="{FF2B5EF4-FFF2-40B4-BE49-F238E27FC236}">
                  <a16:creationId xmlns:a16="http://schemas.microsoft.com/office/drawing/2014/main" id="{462C825F-53AB-49E3-A961-FBD3E1DE9437}"/>
                </a:ext>
              </a:extLst>
            </p:cNvPr>
            <p:cNvSpPr>
              <a:spLocks/>
            </p:cNvSpPr>
            <p:nvPr/>
          </p:nvSpPr>
          <p:spPr bwMode="auto">
            <a:xfrm>
              <a:off x="2603" y="2059"/>
              <a:ext cx="3" cy="2"/>
            </a:xfrm>
            <a:custGeom>
              <a:avLst/>
              <a:gdLst>
                <a:gd name="T0" fmla="*/ 0 w 3"/>
                <a:gd name="T1" fmla="*/ 0 h 2"/>
                <a:gd name="T2" fmla="*/ 0 w 3"/>
                <a:gd name="T3" fmla="*/ 0 h 2"/>
                <a:gd name="T4" fmla="*/ 0 w 3"/>
                <a:gd name="T5" fmla="*/ 0 h 2"/>
                <a:gd name="T6" fmla="*/ 1 w 3"/>
                <a:gd name="T7" fmla="*/ 0 h 2"/>
                <a:gd name="T8" fmla="*/ 1 w 3"/>
                <a:gd name="T9" fmla="*/ 0 h 2"/>
                <a:gd name="T10" fmla="*/ 1 w 3"/>
                <a:gd name="T11" fmla="*/ 0 h 2"/>
                <a:gd name="T12" fmla="*/ 2 w 3"/>
                <a:gd name="T13" fmla="*/ 0 h 2"/>
                <a:gd name="T14" fmla="*/ 2 w 3"/>
                <a:gd name="T15" fmla="*/ 0 h 2"/>
                <a:gd name="T16" fmla="*/ 2 w 3"/>
                <a:gd name="T17" fmla="*/ 0 h 2"/>
                <a:gd name="T18" fmla="*/ 2 w 3"/>
                <a:gd name="T19" fmla="*/ 1 h 2"/>
                <a:gd name="T20" fmla="*/ 2 w 3"/>
                <a:gd name="T21" fmla="*/ 1 h 2"/>
                <a:gd name="T22" fmla="*/ 1 w 3"/>
                <a:gd name="T23" fmla="*/ 1 h 2"/>
                <a:gd name="T24" fmla="*/ 1 w 3"/>
                <a:gd name="T25" fmla="*/ 1 h 2"/>
                <a:gd name="T26" fmla="*/ 1 w 3"/>
                <a:gd name="T27" fmla="*/ 1 h 2"/>
                <a:gd name="T28" fmla="*/ 0 w 3"/>
                <a:gd name="T29" fmla="*/ 1 h 2"/>
                <a:gd name="T30" fmla="*/ 0 w 3"/>
                <a:gd name="T31" fmla="*/ 1 h 2"/>
                <a:gd name="T32" fmla="*/ 0 w 3"/>
                <a:gd name="T33" fmla="*/ 0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
                <a:gd name="T52" fmla="*/ 0 h 2"/>
                <a:gd name="T53" fmla="*/ 3 w 3"/>
                <a:gd name="T54" fmla="*/ 2 h 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 h="2">
                  <a:moveTo>
                    <a:pt x="0" y="0"/>
                  </a:moveTo>
                  <a:lnTo>
                    <a:pt x="0" y="0"/>
                  </a:lnTo>
                  <a:lnTo>
                    <a:pt x="1" y="0"/>
                  </a:lnTo>
                  <a:lnTo>
                    <a:pt x="2" y="0"/>
                  </a:lnTo>
                  <a:lnTo>
                    <a:pt x="2" y="1"/>
                  </a:lnTo>
                  <a:lnTo>
                    <a:pt x="1" y="1"/>
                  </a:lnTo>
                  <a:lnTo>
                    <a:pt x="0" y="1"/>
                  </a:lnTo>
                  <a:lnTo>
                    <a:pt x="0" y="0"/>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2" name="Freeform 60">
              <a:extLst>
                <a:ext uri="{FF2B5EF4-FFF2-40B4-BE49-F238E27FC236}">
                  <a16:creationId xmlns:a16="http://schemas.microsoft.com/office/drawing/2014/main" id="{72F2B406-2AFF-41B4-BE0E-34920FD8CF3C}"/>
                </a:ext>
              </a:extLst>
            </p:cNvPr>
            <p:cNvSpPr>
              <a:spLocks/>
            </p:cNvSpPr>
            <p:nvPr/>
          </p:nvSpPr>
          <p:spPr bwMode="auto">
            <a:xfrm>
              <a:off x="2574" y="2051"/>
              <a:ext cx="2" cy="2"/>
            </a:xfrm>
            <a:custGeom>
              <a:avLst/>
              <a:gdLst>
                <a:gd name="T0" fmla="*/ 0 w 2"/>
                <a:gd name="T1" fmla="*/ 0 h 2"/>
                <a:gd name="T2" fmla="*/ 0 w 2"/>
                <a:gd name="T3" fmla="*/ 0 h 2"/>
                <a:gd name="T4" fmla="*/ 0 w 2"/>
                <a:gd name="T5" fmla="*/ 0 h 2"/>
                <a:gd name="T6" fmla="*/ 0 w 2"/>
                <a:gd name="T7" fmla="*/ 0 h 2"/>
                <a:gd name="T8" fmla="*/ 0 w 2"/>
                <a:gd name="T9" fmla="*/ 0 h 2"/>
                <a:gd name="T10" fmla="*/ 1 w 2"/>
                <a:gd name="T11" fmla="*/ 0 h 2"/>
                <a:gd name="T12" fmla="*/ 1 w 2"/>
                <a:gd name="T13" fmla="*/ 0 h 2"/>
                <a:gd name="T14" fmla="*/ 1 w 2"/>
                <a:gd name="T15" fmla="*/ 0 h 2"/>
                <a:gd name="T16" fmla="*/ 1 w 2"/>
                <a:gd name="T17" fmla="*/ 0 h 2"/>
                <a:gd name="T18" fmla="*/ 1 w 2"/>
                <a:gd name="T19" fmla="*/ 1 h 2"/>
                <a:gd name="T20" fmla="*/ 1 w 2"/>
                <a:gd name="T21" fmla="*/ 1 h 2"/>
                <a:gd name="T22" fmla="*/ 1 w 2"/>
                <a:gd name="T23" fmla="*/ 1 h 2"/>
                <a:gd name="T24" fmla="*/ 0 w 2"/>
                <a:gd name="T25" fmla="*/ 1 h 2"/>
                <a:gd name="T26" fmla="*/ 0 w 2"/>
                <a:gd name="T27" fmla="*/ 1 h 2"/>
                <a:gd name="T28" fmla="*/ 0 w 2"/>
                <a:gd name="T29" fmla="*/ 1 h 2"/>
                <a:gd name="T30" fmla="*/ 0 w 2"/>
                <a:gd name="T31" fmla="*/ 1 h 2"/>
                <a:gd name="T32" fmla="*/ 0 w 2"/>
                <a:gd name="T33" fmla="*/ 0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
                <a:gd name="T52" fmla="*/ 0 h 2"/>
                <a:gd name="T53" fmla="*/ 2 w 2"/>
                <a:gd name="T54" fmla="*/ 2 h 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 h="2">
                  <a:moveTo>
                    <a:pt x="0" y="0"/>
                  </a:moveTo>
                  <a:lnTo>
                    <a:pt x="0" y="0"/>
                  </a:lnTo>
                  <a:lnTo>
                    <a:pt x="1" y="0"/>
                  </a:lnTo>
                  <a:lnTo>
                    <a:pt x="1" y="1"/>
                  </a:lnTo>
                  <a:lnTo>
                    <a:pt x="0" y="1"/>
                  </a:lnTo>
                  <a:lnTo>
                    <a:pt x="0" y="0"/>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3" name="Freeform 61">
              <a:extLst>
                <a:ext uri="{FF2B5EF4-FFF2-40B4-BE49-F238E27FC236}">
                  <a16:creationId xmlns:a16="http://schemas.microsoft.com/office/drawing/2014/main" id="{3534A345-C30D-44C3-954C-3367BAC40B54}"/>
                </a:ext>
              </a:extLst>
            </p:cNvPr>
            <p:cNvSpPr>
              <a:spLocks/>
            </p:cNvSpPr>
            <p:nvPr/>
          </p:nvSpPr>
          <p:spPr bwMode="auto">
            <a:xfrm>
              <a:off x="2548" y="2041"/>
              <a:ext cx="2" cy="2"/>
            </a:xfrm>
            <a:custGeom>
              <a:avLst/>
              <a:gdLst>
                <a:gd name="T0" fmla="*/ 0 w 2"/>
                <a:gd name="T1" fmla="*/ 0 h 2"/>
                <a:gd name="T2" fmla="*/ 0 w 2"/>
                <a:gd name="T3" fmla="*/ 0 h 2"/>
                <a:gd name="T4" fmla="*/ 0 w 2"/>
                <a:gd name="T5" fmla="*/ 0 h 2"/>
                <a:gd name="T6" fmla="*/ 0 w 2"/>
                <a:gd name="T7" fmla="*/ 0 h 2"/>
                <a:gd name="T8" fmla="*/ 0 w 2"/>
                <a:gd name="T9" fmla="*/ 0 h 2"/>
                <a:gd name="T10" fmla="*/ 1 w 2"/>
                <a:gd name="T11" fmla="*/ 0 h 2"/>
                <a:gd name="T12" fmla="*/ 1 w 2"/>
                <a:gd name="T13" fmla="*/ 0 h 2"/>
                <a:gd name="T14" fmla="*/ 1 w 2"/>
                <a:gd name="T15" fmla="*/ 0 h 2"/>
                <a:gd name="T16" fmla="*/ 1 w 2"/>
                <a:gd name="T17" fmla="*/ 0 h 2"/>
                <a:gd name="T18" fmla="*/ 1 w 2"/>
                <a:gd name="T19" fmla="*/ 1 h 2"/>
                <a:gd name="T20" fmla="*/ 1 w 2"/>
                <a:gd name="T21" fmla="*/ 1 h 2"/>
                <a:gd name="T22" fmla="*/ 1 w 2"/>
                <a:gd name="T23" fmla="*/ 1 h 2"/>
                <a:gd name="T24" fmla="*/ 0 w 2"/>
                <a:gd name="T25" fmla="*/ 1 h 2"/>
                <a:gd name="T26" fmla="*/ 0 w 2"/>
                <a:gd name="T27" fmla="*/ 1 h 2"/>
                <a:gd name="T28" fmla="*/ 0 w 2"/>
                <a:gd name="T29" fmla="*/ 1 h 2"/>
                <a:gd name="T30" fmla="*/ 0 w 2"/>
                <a:gd name="T31" fmla="*/ 1 h 2"/>
                <a:gd name="T32" fmla="*/ 0 w 2"/>
                <a:gd name="T33" fmla="*/ 0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
                <a:gd name="T52" fmla="*/ 0 h 2"/>
                <a:gd name="T53" fmla="*/ 2 w 2"/>
                <a:gd name="T54" fmla="*/ 2 h 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 h="2">
                  <a:moveTo>
                    <a:pt x="0" y="0"/>
                  </a:moveTo>
                  <a:lnTo>
                    <a:pt x="0" y="0"/>
                  </a:lnTo>
                  <a:lnTo>
                    <a:pt x="1" y="0"/>
                  </a:lnTo>
                  <a:lnTo>
                    <a:pt x="1" y="1"/>
                  </a:lnTo>
                  <a:lnTo>
                    <a:pt x="0" y="1"/>
                  </a:lnTo>
                  <a:lnTo>
                    <a:pt x="0" y="0"/>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4" name="Freeform 62">
              <a:extLst>
                <a:ext uri="{FF2B5EF4-FFF2-40B4-BE49-F238E27FC236}">
                  <a16:creationId xmlns:a16="http://schemas.microsoft.com/office/drawing/2014/main" id="{16013D31-ED4B-46D4-BCCE-F284E0B56973}"/>
                </a:ext>
              </a:extLst>
            </p:cNvPr>
            <p:cNvSpPr>
              <a:spLocks/>
            </p:cNvSpPr>
            <p:nvPr/>
          </p:nvSpPr>
          <p:spPr bwMode="auto">
            <a:xfrm>
              <a:off x="2499" y="2014"/>
              <a:ext cx="2" cy="2"/>
            </a:xfrm>
            <a:custGeom>
              <a:avLst/>
              <a:gdLst>
                <a:gd name="T0" fmla="*/ 0 w 2"/>
                <a:gd name="T1" fmla="*/ 0 h 2"/>
                <a:gd name="T2" fmla="*/ 0 w 2"/>
                <a:gd name="T3" fmla="*/ 0 h 2"/>
                <a:gd name="T4" fmla="*/ 0 w 2"/>
                <a:gd name="T5" fmla="*/ 0 h 2"/>
                <a:gd name="T6" fmla="*/ 1 w 2"/>
                <a:gd name="T7" fmla="*/ 0 h 2"/>
                <a:gd name="T8" fmla="*/ 1 w 2"/>
                <a:gd name="T9" fmla="*/ 0 h 2"/>
                <a:gd name="T10" fmla="*/ 1 w 2"/>
                <a:gd name="T11" fmla="*/ 0 h 2"/>
                <a:gd name="T12" fmla="*/ 1 w 2"/>
                <a:gd name="T13" fmla="*/ 0 h 2"/>
                <a:gd name="T14" fmla="*/ 1 w 2"/>
                <a:gd name="T15" fmla="*/ 1 h 2"/>
                <a:gd name="T16" fmla="*/ 1 w 2"/>
                <a:gd name="T17" fmla="*/ 1 h 2"/>
                <a:gd name="T18" fmla="*/ 1 w 2"/>
                <a:gd name="T19" fmla="*/ 1 h 2"/>
                <a:gd name="T20" fmla="*/ 1 w 2"/>
                <a:gd name="T21" fmla="*/ 1 h 2"/>
                <a:gd name="T22" fmla="*/ 0 w 2"/>
                <a:gd name="T23" fmla="*/ 1 h 2"/>
                <a:gd name="T24" fmla="*/ 0 w 2"/>
                <a:gd name="T25" fmla="*/ 1 h 2"/>
                <a:gd name="T26" fmla="*/ 0 w 2"/>
                <a:gd name="T27" fmla="*/ 1 h 2"/>
                <a:gd name="T28" fmla="*/ 0 w 2"/>
                <a:gd name="T29" fmla="*/ 1 h 2"/>
                <a:gd name="T30" fmla="*/ 0 w 2"/>
                <a:gd name="T31" fmla="*/ 0 h 2"/>
                <a:gd name="T32" fmla="*/ 0 w 2"/>
                <a:gd name="T33" fmla="*/ 0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
                <a:gd name="T52" fmla="*/ 0 h 2"/>
                <a:gd name="T53" fmla="*/ 2 w 2"/>
                <a:gd name="T54" fmla="*/ 2 h 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 h="2">
                  <a:moveTo>
                    <a:pt x="0" y="0"/>
                  </a:moveTo>
                  <a:lnTo>
                    <a:pt x="0" y="0"/>
                  </a:lnTo>
                  <a:lnTo>
                    <a:pt x="1" y="0"/>
                  </a:lnTo>
                  <a:lnTo>
                    <a:pt x="1" y="1"/>
                  </a:lnTo>
                  <a:lnTo>
                    <a:pt x="0" y="1"/>
                  </a:lnTo>
                  <a:lnTo>
                    <a:pt x="0" y="0"/>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5" name="Freeform 63">
              <a:extLst>
                <a:ext uri="{FF2B5EF4-FFF2-40B4-BE49-F238E27FC236}">
                  <a16:creationId xmlns:a16="http://schemas.microsoft.com/office/drawing/2014/main" id="{D31C3F1F-B9E4-499A-8356-843E5054C0F4}"/>
                </a:ext>
              </a:extLst>
            </p:cNvPr>
            <p:cNvSpPr>
              <a:spLocks/>
            </p:cNvSpPr>
            <p:nvPr/>
          </p:nvSpPr>
          <p:spPr bwMode="auto">
            <a:xfrm>
              <a:off x="2476" y="1995"/>
              <a:ext cx="2" cy="2"/>
            </a:xfrm>
            <a:custGeom>
              <a:avLst/>
              <a:gdLst>
                <a:gd name="T0" fmla="*/ 0 w 2"/>
                <a:gd name="T1" fmla="*/ 0 h 2"/>
                <a:gd name="T2" fmla="*/ 0 w 2"/>
                <a:gd name="T3" fmla="*/ 0 h 2"/>
                <a:gd name="T4" fmla="*/ 0 w 2"/>
                <a:gd name="T5" fmla="*/ 0 h 2"/>
                <a:gd name="T6" fmla="*/ 1 w 2"/>
                <a:gd name="T7" fmla="*/ 0 h 2"/>
                <a:gd name="T8" fmla="*/ 1 w 2"/>
                <a:gd name="T9" fmla="*/ 0 h 2"/>
                <a:gd name="T10" fmla="*/ 1 w 2"/>
                <a:gd name="T11" fmla="*/ 0 h 2"/>
                <a:gd name="T12" fmla="*/ 1 w 2"/>
                <a:gd name="T13" fmla="*/ 0 h 2"/>
                <a:gd name="T14" fmla="*/ 1 w 2"/>
                <a:gd name="T15" fmla="*/ 1 h 2"/>
                <a:gd name="T16" fmla="*/ 1 w 2"/>
                <a:gd name="T17" fmla="*/ 1 h 2"/>
                <a:gd name="T18" fmla="*/ 1 w 2"/>
                <a:gd name="T19" fmla="*/ 1 h 2"/>
                <a:gd name="T20" fmla="*/ 1 w 2"/>
                <a:gd name="T21" fmla="*/ 1 h 2"/>
                <a:gd name="T22" fmla="*/ 0 w 2"/>
                <a:gd name="T23" fmla="*/ 1 h 2"/>
                <a:gd name="T24" fmla="*/ 0 w 2"/>
                <a:gd name="T25" fmla="*/ 1 h 2"/>
                <a:gd name="T26" fmla="*/ 0 w 2"/>
                <a:gd name="T27" fmla="*/ 1 h 2"/>
                <a:gd name="T28" fmla="*/ 0 w 2"/>
                <a:gd name="T29" fmla="*/ 1 h 2"/>
                <a:gd name="T30" fmla="*/ 0 w 2"/>
                <a:gd name="T31" fmla="*/ 0 h 2"/>
                <a:gd name="T32" fmla="*/ 0 w 2"/>
                <a:gd name="T33" fmla="*/ 0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
                <a:gd name="T52" fmla="*/ 0 h 2"/>
                <a:gd name="T53" fmla="*/ 2 w 2"/>
                <a:gd name="T54" fmla="*/ 2 h 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 h="2">
                  <a:moveTo>
                    <a:pt x="0" y="0"/>
                  </a:moveTo>
                  <a:lnTo>
                    <a:pt x="0" y="0"/>
                  </a:lnTo>
                  <a:lnTo>
                    <a:pt x="1" y="0"/>
                  </a:lnTo>
                  <a:lnTo>
                    <a:pt x="1" y="1"/>
                  </a:lnTo>
                  <a:lnTo>
                    <a:pt x="0" y="1"/>
                  </a:lnTo>
                  <a:lnTo>
                    <a:pt x="0" y="0"/>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6" name="Freeform 64">
              <a:extLst>
                <a:ext uri="{FF2B5EF4-FFF2-40B4-BE49-F238E27FC236}">
                  <a16:creationId xmlns:a16="http://schemas.microsoft.com/office/drawing/2014/main" id="{37EA22E4-FCE8-4FEF-B782-2FAFB104812F}"/>
                </a:ext>
              </a:extLst>
            </p:cNvPr>
            <p:cNvSpPr>
              <a:spLocks/>
            </p:cNvSpPr>
            <p:nvPr/>
          </p:nvSpPr>
          <p:spPr bwMode="auto">
            <a:xfrm>
              <a:off x="2455" y="1974"/>
              <a:ext cx="2" cy="1"/>
            </a:xfrm>
            <a:custGeom>
              <a:avLst/>
              <a:gdLst>
                <a:gd name="T0" fmla="*/ 0 w 2"/>
                <a:gd name="T1" fmla="*/ 0 h 1"/>
                <a:gd name="T2" fmla="*/ 0 w 2"/>
                <a:gd name="T3" fmla="*/ 0 h 1"/>
                <a:gd name="T4" fmla="*/ 0 w 2"/>
                <a:gd name="T5" fmla="*/ 0 h 1"/>
                <a:gd name="T6" fmla="*/ 0 w 2"/>
                <a:gd name="T7" fmla="*/ 0 h 1"/>
                <a:gd name="T8" fmla="*/ 1 w 2"/>
                <a:gd name="T9" fmla="*/ 0 h 1"/>
                <a:gd name="T10" fmla="*/ 1 w 2"/>
                <a:gd name="T11" fmla="*/ 0 h 1"/>
                <a:gd name="T12" fmla="*/ 1 w 2"/>
                <a:gd name="T13" fmla="*/ 0 h 1"/>
                <a:gd name="T14" fmla="*/ 1 w 2"/>
                <a:gd name="T15" fmla="*/ 0 h 1"/>
                <a:gd name="T16" fmla="*/ 1 w 2"/>
                <a:gd name="T17" fmla="*/ 0 h 1"/>
                <a:gd name="T18" fmla="*/ 1 w 2"/>
                <a:gd name="T19" fmla="*/ 0 h 1"/>
                <a:gd name="T20" fmla="*/ 1 w 2"/>
                <a:gd name="T21" fmla="*/ 0 h 1"/>
                <a:gd name="T22" fmla="*/ 0 w 2"/>
                <a:gd name="T23" fmla="*/ 0 h 1"/>
                <a:gd name="T24" fmla="*/ 0 w 2"/>
                <a:gd name="T25" fmla="*/ 0 h 1"/>
                <a:gd name="T26" fmla="*/ 0 w 2"/>
                <a:gd name="T27" fmla="*/ 0 h 1"/>
                <a:gd name="T28" fmla="*/ 0 w 2"/>
                <a:gd name="T29" fmla="*/ 0 h 1"/>
                <a:gd name="T30" fmla="*/ 0 w 2"/>
                <a:gd name="T31" fmla="*/ 0 h 1"/>
                <a:gd name="T32" fmla="*/ 0 w 2"/>
                <a:gd name="T33" fmla="*/ 0 h 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
                <a:gd name="T52" fmla="*/ 0 h 1"/>
                <a:gd name="T53" fmla="*/ 2 w 2"/>
                <a:gd name="T54" fmla="*/ 1 h 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 h="1">
                  <a:moveTo>
                    <a:pt x="0" y="0"/>
                  </a:moveTo>
                  <a:lnTo>
                    <a:pt x="0" y="0"/>
                  </a:lnTo>
                  <a:lnTo>
                    <a:pt x="1" y="0"/>
                  </a:lnTo>
                  <a:lnTo>
                    <a:pt x="0" y="0"/>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7" name="Freeform 65">
              <a:extLst>
                <a:ext uri="{FF2B5EF4-FFF2-40B4-BE49-F238E27FC236}">
                  <a16:creationId xmlns:a16="http://schemas.microsoft.com/office/drawing/2014/main" id="{E9EA3316-FE8A-45BE-87EC-FFB1A8869B9A}"/>
                </a:ext>
              </a:extLst>
            </p:cNvPr>
            <p:cNvSpPr>
              <a:spLocks/>
            </p:cNvSpPr>
            <p:nvPr/>
          </p:nvSpPr>
          <p:spPr bwMode="auto">
            <a:xfrm>
              <a:off x="2438" y="1952"/>
              <a:ext cx="2" cy="2"/>
            </a:xfrm>
            <a:custGeom>
              <a:avLst/>
              <a:gdLst>
                <a:gd name="T0" fmla="*/ 0 w 2"/>
                <a:gd name="T1" fmla="*/ 0 h 2"/>
                <a:gd name="T2" fmla="*/ 0 w 2"/>
                <a:gd name="T3" fmla="*/ 0 h 2"/>
                <a:gd name="T4" fmla="*/ 0 w 2"/>
                <a:gd name="T5" fmla="*/ 0 h 2"/>
                <a:gd name="T6" fmla="*/ 0 w 2"/>
                <a:gd name="T7" fmla="*/ 0 h 2"/>
                <a:gd name="T8" fmla="*/ 1 w 2"/>
                <a:gd name="T9" fmla="*/ 0 h 2"/>
                <a:gd name="T10" fmla="*/ 1 w 2"/>
                <a:gd name="T11" fmla="*/ 0 h 2"/>
                <a:gd name="T12" fmla="*/ 1 w 2"/>
                <a:gd name="T13" fmla="*/ 0 h 2"/>
                <a:gd name="T14" fmla="*/ 1 w 2"/>
                <a:gd name="T15" fmla="*/ 1 h 2"/>
                <a:gd name="T16" fmla="*/ 1 w 2"/>
                <a:gd name="T17" fmla="*/ 1 h 2"/>
                <a:gd name="T18" fmla="*/ 1 w 2"/>
                <a:gd name="T19" fmla="*/ 1 h 2"/>
                <a:gd name="T20" fmla="*/ 1 w 2"/>
                <a:gd name="T21" fmla="*/ 1 h 2"/>
                <a:gd name="T22" fmla="*/ 0 w 2"/>
                <a:gd name="T23" fmla="*/ 1 h 2"/>
                <a:gd name="T24" fmla="*/ 0 w 2"/>
                <a:gd name="T25" fmla="*/ 1 h 2"/>
                <a:gd name="T26" fmla="*/ 0 w 2"/>
                <a:gd name="T27" fmla="*/ 1 h 2"/>
                <a:gd name="T28" fmla="*/ 0 w 2"/>
                <a:gd name="T29" fmla="*/ 1 h 2"/>
                <a:gd name="T30" fmla="*/ 0 w 2"/>
                <a:gd name="T31" fmla="*/ 0 h 2"/>
                <a:gd name="T32" fmla="*/ 0 w 2"/>
                <a:gd name="T33" fmla="*/ 0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
                <a:gd name="T52" fmla="*/ 0 h 2"/>
                <a:gd name="T53" fmla="*/ 2 w 2"/>
                <a:gd name="T54" fmla="*/ 2 h 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 h="2">
                  <a:moveTo>
                    <a:pt x="0" y="0"/>
                  </a:moveTo>
                  <a:lnTo>
                    <a:pt x="0" y="0"/>
                  </a:lnTo>
                  <a:lnTo>
                    <a:pt x="1" y="0"/>
                  </a:lnTo>
                  <a:lnTo>
                    <a:pt x="1" y="1"/>
                  </a:lnTo>
                  <a:lnTo>
                    <a:pt x="0" y="1"/>
                  </a:lnTo>
                  <a:lnTo>
                    <a:pt x="0" y="0"/>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8" name="Freeform 66">
              <a:extLst>
                <a:ext uri="{FF2B5EF4-FFF2-40B4-BE49-F238E27FC236}">
                  <a16:creationId xmlns:a16="http://schemas.microsoft.com/office/drawing/2014/main" id="{7B0DB662-4286-4DF2-AB50-39411556D5FB}"/>
                </a:ext>
              </a:extLst>
            </p:cNvPr>
            <p:cNvSpPr>
              <a:spLocks/>
            </p:cNvSpPr>
            <p:nvPr/>
          </p:nvSpPr>
          <p:spPr bwMode="auto">
            <a:xfrm>
              <a:off x="2409" y="1905"/>
              <a:ext cx="2" cy="2"/>
            </a:xfrm>
            <a:custGeom>
              <a:avLst/>
              <a:gdLst>
                <a:gd name="T0" fmla="*/ 0 w 2"/>
                <a:gd name="T1" fmla="*/ 0 h 2"/>
                <a:gd name="T2" fmla="*/ 0 w 2"/>
                <a:gd name="T3" fmla="*/ 0 h 2"/>
                <a:gd name="T4" fmla="*/ 1 w 2"/>
                <a:gd name="T5" fmla="*/ 0 h 2"/>
                <a:gd name="T6" fmla="*/ 1 w 2"/>
                <a:gd name="T7" fmla="*/ 0 h 2"/>
                <a:gd name="T8" fmla="*/ 1 w 2"/>
                <a:gd name="T9" fmla="*/ 0 h 2"/>
                <a:gd name="T10" fmla="*/ 1 w 2"/>
                <a:gd name="T11" fmla="*/ 0 h 2"/>
                <a:gd name="T12" fmla="*/ 1 w 2"/>
                <a:gd name="T13" fmla="*/ 1 h 2"/>
                <a:gd name="T14" fmla="*/ 1 w 2"/>
                <a:gd name="T15" fmla="*/ 1 h 2"/>
                <a:gd name="T16" fmla="*/ 1 w 2"/>
                <a:gd name="T17" fmla="*/ 1 h 2"/>
                <a:gd name="T18" fmla="*/ 1 w 2"/>
                <a:gd name="T19" fmla="*/ 1 h 2"/>
                <a:gd name="T20" fmla="*/ 0 w 2"/>
                <a:gd name="T21" fmla="*/ 1 h 2"/>
                <a:gd name="T22" fmla="*/ 0 w 2"/>
                <a:gd name="T23" fmla="*/ 1 h 2"/>
                <a:gd name="T24" fmla="*/ 0 w 2"/>
                <a:gd name="T25" fmla="*/ 1 h 2"/>
                <a:gd name="T26" fmla="*/ 0 w 2"/>
                <a:gd name="T27" fmla="*/ 0 h 2"/>
                <a:gd name="T28" fmla="*/ 0 w 2"/>
                <a:gd name="T29" fmla="*/ 0 h 2"/>
                <a:gd name="T30" fmla="*/ 0 w 2"/>
                <a:gd name="T31" fmla="*/ 0 h 2"/>
                <a:gd name="T32" fmla="*/ 0 w 2"/>
                <a:gd name="T33" fmla="*/ 0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
                <a:gd name="T52" fmla="*/ 0 h 2"/>
                <a:gd name="T53" fmla="*/ 2 w 2"/>
                <a:gd name="T54" fmla="*/ 2 h 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 h="2">
                  <a:moveTo>
                    <a:pt x="0" y="0"/>
                  </a:moveTo>
                  <a:lnTo>
                    <a:pt x="0" y="0"/>
                  </a:lnTo>
                  <a:lnTo>
                    <a:pt x="1" y="0"/>
                  </a:lnTo>
                  <a:lnTo>
                    <a:pt x="1" y="1"/>
                  </a:lnTo>
                  <a:lnTo>
                    <a:pt x="0" y="1"/>
                  </a:lnTo>
                  <a:lnTo>
                    <a:pt x="0" y="0"/>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9" name="Freeform 67">
              <a:extLst>
                <a:ext uri="{FF2B5EF4-FFF2-40B4-BE49-F238E27FC236}">
                  <a16:creationId xmlns:a16="http://schemas.microsoft.com/office/drawing/2014/main" id="{3647324F-D3BB-40A3-93F8-7EDFBE8AA161}"/>
                </a:ext>
              </a:extLst>
            </p:cNvPr>
            <p:cNvSpPr>
              <a:spLocks/>
            </p:cNvSpPr>
            <p:nvPr/>
          </p:nvSpPr>
          <p:spPr bwMode="auto">
            <a:xfrm>
              <a:off x="2398" y="1877"/>
              <a:ext cx="2" cy="2"/>
            </a:xfrm>
            <a:custGeom>
              <a:avLst/>
              <a:gdLst>
                <a:gd name="T0" fmla="*/ 0 w 2"/>
                <a:gd name="T1" fmla="*/ 0 h 2"/>
                <a:gd name="T2" fmla="*/ 0 w 2"/>
                <a:gd name="T3" fmla="*/ 0 h 2"/>
                <a:gd name="T4" fmla="*/ 1 w 2"/>
                <a:gd name="T5" fmla="*/ 0 h 2"/>
                <a:gd name="T6" fmla="*/ 1 w 2"/>
                <a:gd name="T7" fmla="*/ 0 h 2"/>
                <a:gd name="T8" fmla="*/ 1 w 2"/>
                <a:gd name="T9" fmla="*/ 0 h 2"/>
                <a:gd name="T10" fmla="*/ 1 w 2"/>
                <a:gd name="T11" fmla="*/ 0 h 2"/>
                <a:gd name="T12" fmla="*/ 1 w 2"/>
                <a:gd name="T13" fmla="*/ 1 h 2"/>
                <a:gd name="T14" fmla="*/ 1 w 2"/>
                <a:gd name="T15" fmla="*/ 1 h 2"/>
                <a:gd name="T16" fmla="*/ 1 w 2"/>
                <a:gd name="T17" fmla="*/ 1 h 2"/>
                <a:gd name="T18" fmla="*/ 1 w 2"/>
                <a:gd name="T19" fmla="*/ 1 h 2"/>
                <a:gd name="T20" fmla="*/ 0 w 2"/>
                <a:gd name="T21" fmla="*/ 1 h 2"/>
                <a:gd name="T22" fmla="*/ 0 w 2"/>
                <a:gd name="T23" fmla="*/ 1 h 2"/>
                <a:gd name="T24" fmla="*/ 0 w 2"/>
                <a:gd name="T25" fmla="*/ 1 h 2"/>
                <a:gd name="T26" fmla="*/ 0 w 2"/>
                <a:gd name="T27" fmla="*/ 0 h 2"/>
                <a:gd name="T28" fmla="*/ 0 w 2"/>
                <a:gd name="T29" fmla="*/ 0 h 2"/>
                <a:gd name="T30" fmla="*/ 0 w 2"/>
                <a:gd name="T31" fmla="*/ 0 h 2"/>
                <a:gd name="T32" fmla="*/ 0 w 2"/>
                <a:gd name="T33" fmla="*/ 0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
                <a:gd name="T52" fmla="*/ 0 h 2"/>
                <a:gd name="T53" fmla="*/ 2 w 2"/>
                <a:gd name="T54" fmla="*/ 2 h 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 h="2">
                  <a:moveTo>
                    <a:pt x="0" y="0"/>
                  </a:moveTo>
                  <a:lnTo>
                    <a:pt x="0" y="0"/>
                  </a:lnTo>
                  <a:lnTo>
                    <a:pt x="1" y="0"/>
                  </a:lnTo>
                  <a:lnTo>
                    <a:pt x="1" y="1"/>
                  </a:lnTo>
                  <a:lnTo>
                    <a:pt x="0" y="1"/>
                  </a:lnTo>
                  <a:lnTo>
                    <a:pt x="0" y="0"/>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70" name="Freeform 68">
              <a:extLst>
                <a:ext uri="{FF2B5EF4-FFF2-40B4-BE49-F238E27FC236}">
                  <a16:creationId xmlns:a16="http://schemas.microsoft.com/office/drawing/2014/main" id="{12A34318-ECB7-4DAE-9459-07B994EED4DE}"/>
                </a:ext>
              </a:extLst>
            </p:cNvPr>
            <p:cNvSpPr>
              <a:spLocks/>
            </p:cNvSpPr>
            <p:nvPr/>
          </p:nvSpPr>
          <p:spPr bwMode="auto">
            <a:xfrm>
              <a:off x="2390" y="1848"/>
              <a:ext cx="2" cy="2"/>
            </a:xfrm>
            <a:custGeom>
              <a:avLst/>
              <a:gdLst>
                <a:gd name="T0" fmla="*/ 0 w 2"/>
                <a:gd name="T1" fmla="*/ 0 h 2"/>
                <a:gd name="T2" fmla="*/ 0 w 2"/>
                <a:gd name="T3" fmla="*/ 0 h 2"/>
                <a:gd name="T4" fmla="*/ 1 w 2"/>
                <a:gd name="T5" fmla="*/ 0 h 2"/>
                <a:gd name="T6" fmla="*/ 1 w 2"/>
                <a:gd name="T7" fmla="*/ 0 h 2"/>
                <a:gd name="T8" fmla="*/ 1 w 2"/>
                <a:gd name="T9" fmla="*/ 0 h 2"/>
                <a:gd name="T10" fmla="*/ 1 w 2"/>
                <a:gd name="T11" fmla="*/ 0 h 2"/>
                <a:gd name="T12" fmla="*/ 1 w 2"/>
                <a:gd name="T13" fmla="*/ 1 h 2"/>
                <a:gd name="T14" fmla="*/ 1 w 2"/>
                <a:gd name="T15" fmla="*/ 1 h 2"/>
                <a:gd name="T16" fmla="*/ 1 w 2"/>
                <a:gd name="T17" fmla="*/ 1 h 2"/>
                <a:gd name="T18" fmla="*/ 1 w 2"/>
                <a:gd name="T19" fmla="*/ 1 h 2"/>
                <a:gd name="T20" fmla="*/ 0 w 2"/>
                <a:gd name="T21" fmla="*/ 1 h 2"/>
                <a:gd name="T22" fmla="*/ 0 w 2"/>
                <a:gd name="T23" fmla="*/ 1 h 2"/>
                <a:gd name="T24" fmla="*/ 0 w 2"/>
                <a:gd name="T25" fmla="*/ 1 h 2"/>
                <a:gd name="T26" fmla="*/ 0 w 2"/>
                <a:gd name="T27" fmla="*/ 0 h 2"/>
                <a:gd name="T28" fmla="*/ 0 w 2"/>
                <a:gd name="T29" fmla="*/ 0 h 2"/>
                <a:gd name="T30" fmla="*/ 0 w 2"/>
                <a:gd name="T31" fmla="*/ 0 h 2"/>
                <a:gd name="T32" fmla="*/ 0 w 2"/>
                <a:gd name="T33" fmla="*/ 0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
                <a:gd name="T52" fmla="*/ 0 h 2"/>
                <a:gd name="T53" fmla="*/ 2 w 2"/>
                <a:gd name="T54" fmla="*/ 2 h 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 h="2">
                  <a:moveTo>
                    <a:pt x="0" y="0"/>
                  </a:moveTo>
                  <a:lnTo>
                    <a:pt x="0" y="0"/>
                  </a:lnTo>
                  <a:lnTo>
                    <a:pt x="1" y="0"/>
                  </a:lnTo>
                  <a:lnTo>
                    <a:pt x="1" y="1"/>
                  </a:lnTo>
                  <a:lnTo>
                    <a:pt x="0" y="1"/>
                  </a:lnTo>
                  <a:lnTo>
                    <a:pt x="0" y="0"/>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71" name="Freeform 69">
              <a:extLst>
                <a:ext uri="{FF2B5EF4-FFF2-40B4-BE49-F238E27FC236}">
                  <a16:creationId xmlns:a16="http://schemas.microsoft.com/office/drawing/2014/main" id="{CC03BB61-FE57-4871-B72C-CDF523563EAC}"/>
                </a:ext>
              </a:extLst>
            </p:cNvPr>
            <p:cNvSpPr>
              <a:spLocks/>
            </p:cNvSpPr>
            <p:nvPr/>
          </p:nvSpPr>
          <p:spPr bwMode="auto">
            <a:xfrm>
              <a:off x="2386" y="1820"/>
              <a:ext cx="2" cy="2"/>
            </a:xfrm>
            <a:custGeom>
              <a:avLst/>
              <a:gdLst>
                <a:gd name="T0" fmla="*/ 0 w 2"/>
                <a:gd name="T1" fmla="*/ 0 h 2"/>
                <a:gd name="T2" fmla="*/ 0 w 2"/>
                <a:gd name="T3" fmla="*/ 0 h 2"/>
                <a:gd name="T4" fmla="*/ 1 w 2"/>
                <a:gd name="T5" fmla="*/ 0 h 2"/>
                <a:gd name="T6" fmla="*/ 1 w 2"/>
                <a:gd name="T7" fmla="*/ 0 h 2"/>
                <a:gd name="T8" fmla="*/ 1 w 2"/>
                <a:gd name="T9" fmla="*/ 0 h 2"/>
                <a:gd name="T10" fmla="*/ 1 w 2"/>
                <a:gd name="T11" fmla="*/ 0 h 2"/>
                <a:gd name="T12" fmla="*/ 1 w 2"/>
                <a:gd name="T13" fmla="*/ 1 h 2"/>
                <a:gd name="T14" fmla="*/ 1 w 2"/>
                <a:gd name="T15" fmla="*/ 1 h 2"/>
                <a:gd name="T16" fmla="*/ 1 w 2"/>
                <a:gd name="T17" fmla="*/ 1 h 2"/>
                <a:gd name="T18" fmla="*/ 1 w 2"/>
                <a:gd name="T19" fmla="*/ 1 h 2"/>
                <a:gd name="T20" fmla="*/ 0 w 2"/>
                <a:gd name="T21" fmla="*/ 1 h 2"/>
                <a:gd name="T22" fmla="*/ 0 w 2"/>
                <a:gd name="T23" fmla="*/ 1 h 2"/>
                <a:gd name="T24" fmla="*/ 0 w 2"/>
                <a:gd name="T25" fmla="*/ 1 h 2"/>
                <a:gd name="T26" fmla="*/ 0 w 2"/>
                <a:gd name="T27" fmla="*/ 1 h 2"/>
                <a:gd name="T28" fmla="*/ 0 w 2"/>
                <a:gd name="T29" fmla="*/ 0 h 2"/>
                <a:gd name="T30" fmla="*/ 0 w 2"/>
                <a:gd name="T31" fmla="*/ 0 h 2"/>
                <a:gd name="T32" fmla="*/ 0 w 2"/>
                <a:gd name="T33" fmla="*/ 0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
                <a:gd name="T52" fmla="*/ 0 h 2"/>
                <a:gd name="T53" fmla="*/ 2 w 2"/>
                <a:gd name="T54" fmla="*/ 2 h 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 h="2">
                  <a:moveTo>
                    <a:pt x="0" y="0"/>
                  </a:moveTo>
                  <a:lnTo>
                    <a:pt x="0" y="0"/>
                  </a:lnTo>
                  <a:lnTo>
                    <a:pt x="1" y="0"/>
                  </a:lnTo>
                  <a:lnTo>
                    <a:pt x="1" y="1"/>
                  </a:lnTo>
                  <a:lnTo>
                    <a:pt x="0" y="1"/>
                  </a:lnTo>
                  <a:lnTo>
                    <a:pt x="0" y="0"/>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72" name="Freeform 70">
              <a:extLst>
                <a:ext uri="{FF2B5EF4-FFF2-40B4-BE49-F238E27FC236}">
                  <a16:creationId xmlns:a16="http://schemas.microsoft.com/office/drawing/2014/main" id="{2CD7CB8B-2CA9-4500-9EB0-93457456DB77}"/>
                </a:ext>
              </a:extLst>
            </p:cNvPr>
            <p:cNvSpPr>
              <a:spLocks/>
            </p:cNvSpPr>
            <p:nvPr/>
          </p:nvSpPr>
          <p:spPr bwMode="auto">
            <a:xfrm>
              <a:off x="2385" y="1763"/>
              <a:ext cx="2" cy="3"/>
            </a:xfrm>
            <a:custGeom>
              <a:avLst/>
              <a:gdLst>
                <a:gd name="T0" fmla="*/ 0 w 2"/>
                <a:gd name="T1" fmla="*/ 0 h 3"/>
                <a:gd name="T2" fmla="*/ 1 w 2"/>
                <a:gd name="T3" fmla="*/ 0 h 3"/>
                <a:gd name="T4" fmla="*/ 1 w 2"/>
                <a:gd name="T5" fmla="*/ 0 h 3"/>
                <a:gd name="T6" fmla="*/ 1 w 2"/>
                <a:gd name="T7" fmla="*/ 1 h 3"/>
                <a:gd name="T8" fmla="*/ 1 w 2"/>
                <a:gd name="T9" fmla="*/ 1 h 3"/>
                <a:gd name="T10" fmla="*/ 1 w 2"/>
                <a:gd name="T11" fmla="*/ 1 h 3"/>
                <a:gd name="T12" fmla="*/ 1 w 2"/>
                <a:gd name="T13" fmla="*/ 2 h 3"/>
                <a:gd name="T14" fmla="*/ 1 w 2"/>
                <a:gd name="T15" fmla="*/ 2 h 3"/>
                <a:gd name="T16" fmla="*/ 0 w 2"/>
                <a:gd name="T17" fmla="*/ 2 h 3"/>
                <a:gd name="T18" fmla="*/ 0 w 2"/>
                <a:gd name="T19" fmla="*/ 2 h 3"/>
                <a:gd name="T20" fmla="*/ 0 w 2"/>
                <a:gd name="T21" fmla="*/ 2 h 3"/>
                <a:gd name="T22" fmla="*/ 0 w 2"/>
                <a:gd name="T23" fmla="*/ 1 h 3"/>
                <a:gd name="T24" fmla="*/ 0 w 2"/>
                <a:gd name="T25" fmla="*/ 1 h 3"/>
                <a:gd name="T26" fmla="*/ 0 w 2"/>
                <a:gd name="T27" fmla="*/ 1 h 3"/>
                <a:gd name="T28" fmla="*/ 0 w 2"/>
                <a:gd name="T29" fmla="*/ 0 h 3"/>
                <a:gd name="T30" fmla="*/ 0 w 2"/>
                <a:gd name="T31" fmla="*/ 0 h 3"/>
                <a:gd name="T32" fmla="*/ 0 w 2"/>
                <a:gd name="T33" fmla="*/ 0 h 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
                <a:gd name="T52" fmla="*/ 0 h 3"/>
                <a:gd name="T53" fmla="*/ 2 w 2"/>
                <a:gd name="T54" fmla="*/ 3 h 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 h="3">
                  <a:moveTo>
                    <a:pt x="0" y="0"/>
                  </a:moveTo>
                  <a:lnTo>
                    <a:pt x="1" y="0"/>
                  </a:lnTo>
                  <a:lnTo>
                    <a:pt x="1" y="1"/>
                  </a:lnTo>
                  <a:lnTo>
                    <a:pt x="1" y="2"/>
                  </a:lnTo>
                  <a:lnTo>
                    <a:pt x="0" y="2"/>
                  </a:lnTo>
                  <a:lnTo>
                    <a:pt x="0" y="1"/>
                  </a:lnTo>
                  <a:lnTo>
                    <a:pt x="0" y="0"/>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73" name="Freeform 71">
              <a:extLst>
                <a:ext uri="{FF2B5EF4-FFF2-40B4-BE49-F238E27FC236}">
                  <a16:creationId xmlns:a16="http://schemas.microsoft.com/office/drawing/2014/main" id="{659239F3-893A-4785-9B6E-2B5DC2783F08}"/>
                </a:ext>
              </a:extLst>
            </p:cNvPr>
            <p:cNvSpPr>
              <a:spLocks/>
            </p:cNvSpPr>
            <p:nvPr/>
          </p:nvSpPr>
          <p:spPr bwMode="auto">
            <a:xfrm>
              <a:off x="2390" y="1733"/>
              <a:ext cx="2" cy="3"/>
            </a:xfrm>
            <a:custGeom>
              <a:avLst/>
              <a:gdLst>
                <a:gd name="T0" fmla="*/ 0 w 2"/>
                <a:gd name="T1" fmla="*/ 0 h 3"/>
                <a:gd name="T2" fmla="*/ 1 w 2"/>
                <a:gd name="T3" fmla="*/ 0 h 3"/>
                <a:gd name="T4" fmla="*/ 1 w 2"/>
                <a:gd name="T5" fmla="*/ 0 h 3"/>
                <a:gd name="T6" fmla="*/ 1 w 2"/>
                <a:gd name="T7" fmla="*/ 1 h 3"/>
                <a:gd name="T8" fmla="*/ 1 w 2"/>
                <a:gd name="T9" fmla="*/ 1 h 3"/>
                <a:gd name="T10" fmla="*/ 1 w 2"/>
                <a:gd name="T11" fmla="*/ 2 h 3"/>
                <a:gd name="T12" fmla="*/ 1 w 2"/>
                <a:gd name="T13" fmla="*/ 2 h 3"/>
                <a:gd name="T14" fmla="*/ 1 w 2"/>
                <a:gd name="T15" fmla="*/ 2 h 3"/>
                <a:gd name="T16" fmla="*/ 0 w 2"/>
                <a:gd name="T17" fmla="*/ 2 h 3"/>
                <a:gd name="T18" fmla="*/ 0 w 2"/>
                <a:gd name="T19" fmla="*/ 2 h 3"/>
                <a:gd name="T20" fmla="*/ 0 w 2"/>
                <a:gd name="T21" fmla="*/ 2 h 3"/>
                <a:gd name="T22" fmla="*/ 0 w 2"/>
                <a:gd name="T23" fmla="*/ 2 h 3"/>
                <a:gd name="T24" fmla="*/ 0 w 2"/>
                <a:gd name="T25" fmla="*/ 1 h 3"/>
                <a:gd name="T26" fmla="*/ 0 w 2"/>
                <a:gd name="T27" fmla="*/ 1 h 3"/>
                <a:gd name="T28" fmla="*/ 0 w 2"/>
                <a:gd name="T29" fmla="*/ 1 h 3"/>
                <a:gd name="T30" fmla="*/ 0 w 2"/>
                <a:gd name="T31" fmla="*/ 0 h 3"/>
                <a:gd name="T32" fmla="*/ 0 w 2"/>
                <a:gd name="T33" fmla="*/ 0 h 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
                <a:gd name="T52" fmla="*/ 0 h 3"/>
                <a:gd name="T53" fmla="*/ 2 w 2"/>
                <a:gd name="T54" fmla="*/ 3 h 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 h="3">
                  <a:moveTo>
                    <a:pt x="0" y="0"/>
                  </a:moveTo>
                  <a:lnTo>
                    <a:pt x="1" y="0"/>
                  </a:lnTo>
                  <a:lnTo>
                    <a:pt x="1" y="1"/>
                  </a:lnTo>
                  <a:lnTo>
                    <a:pt x="1" y="2"/>
                  </a:lnTo>
                  <a:lnTo>
                    <a:pt x="0" y="2"/>
                  </a:lnTo>
                  <a:lnTo>
                    <a:pt x="0" y="1"/>
                  </a:lnTo>
                  <a:lnTo>
                    <a:pt x="0" y="0"/>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74" name="Freeform 72">
              <a:extLst>
                <a:ext uri="{FF2B5EF4-FFF2-40B4-BE49-F238E27FC236}">
                  <a16:creationId xmlns:a16="http://schemas.microsoft.com/office/drawing/2014/main" id="{7AF7B3CD-1FF9-44C2-821F-D40051D9C053}"/>
                </a:ext>
              </a:extLst>
            </p:cNvPr>
            <p:cNvSpPr>
              <a:spLocks/>
            </p:cNvSpPr>
            <p:nvPr/>
          </p:nvSpPr>
          <p:spPr bwMode="auto">
            <a:xfrm>
              <a:off x="2397" y="1705"/>
              <a:ext cx="2" cy="2"/>
            </a:xfrm>
            <a:custGeom>
              <a:avLst/>
              <a:gdLst>
                <a:gd name="T0" fmla="*/ 1 w 2"/>
                <a:gd name="T1" fmla="*/ 0 h 2"/>
                <a:gd name="T2" fmla="*/ 1 w 2"/>
                <a:gd name="T3" fmla="*/ 0 h 2"/>
                <a:gd name="T4" fmla="*/ 1 w 2"/>
                <a:gd name="T5" fmla="*/ 0 h 2"/>
                <a:gd name="T6" fmla="*/ 1 w 2"/>
                <a:gd name="T7" fmla="*/ 0 h 2"/>
                <a:gd name="T8" fmla="*/ 1 w 2"/>
                <a:gd name="T9" fmla="*/ 0 h 2"/>
                <a:gd name="T10" fmla="*/ 1 w 2"/>
                <a:gd name="T11" fmla="*/ 1 h 2"/>
                <a:gd name="T12" fmla="*/ 1 w 2"/>
                <a:gd name="T13" fmla="*/ 1 h 2"/>
                <a:gd name="T14" fmla="*/ 1 w 2"/>
                <a:gd name="T15" fmla="*/ 1 h 2"/>
                <a:gd name="T16" fmla="*/ 1 w 2"/>
                <a:gd name="T17" fmla="*/ 1 h 2"/>
                <a:gd name="T18" fmla="*/ 0 w 2"/>
                <a:gd name="T19" fmla="*/ 1 h 2"/>
                <a:gd name="T20" fmla="*/ 0 w 2"/>
                <a:gd name="T21" fmla="*/ 1 h 2"/>
                <a:gd name="T22" fmla="*/ 0 w 2"/>
                <a:gd name="T23" fmla="*/ 1 h 2"/>
                <a:gd name="T24" fmla="*/ 0 w 2"/>
                <a:gd name="T25" fmla="*/ 0 h 2"/>
                <a:gd name="T26" fmla="*/ 0 w 2"/>
                <a:gd name="T27" fmla="*/ 0 h 2"/>
                <a:gd name="T28" fmla="*/ 0 w 2"/>
                <a:gd name="T29" fmla="*/ 0 h 2"/>
                <a:gd name="T30" fmla="*/ 0 w 2"/>
                <a:gd name="T31" fmla="*/ 0 h 2"/>
                <a:gd name="T32" fmla="*/ 1 w 2"/>
                <a:gd name="T33" fmla="*/ 0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
                <a:gd name="T52" fmla="*/ 0 h 2"/>
                <a:gd name="T53" fmla="*/ 2 w 2"/>
                <a:gd name="T54" fmla="*/ 2 h 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 h="2">
                  <a:moveTo>
                    <a:pt x="1" y="0"/>
                  </a:moveTo>
                  <a:lnTo>
                    <a:pt x="1" y="0"/>
                  </a:lnTo>
                  <a:lnTo>
                    <a:pt x="1" y="1"/>
                  </a:lnTo>
                  <a:lnTo>
                    <a:pt x="0" y="1"/>
                  </a:lnTo>
                  <a:lnTo>
                    <a:pt x="0" y="0"/>
                  </a:lnTo>
                  <a:lnTo>
                    <a:pt x="1" y="0"/>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75" name="Freeform 73">
              <a:extLst>
                <a:ext uri="{FF2B5EF4-FFF2-40B4-BE49-F238E27FC236}">
                  <a16:creationId xmlns:a16="http://schemas.microsoft.com/office/drawing/2014/main" id="{754EE68C-3A88-4290-BCEA-CB9C98F4F63C}"/>
                </a:ext>
              </a:extLst>
            </p:cNvPr>
            <p:cNvSpPr>
              <a:spLocks/>
            </p:cNvSpPr>
            <p:nvPr/>
          </p:nvSpPr>
          <p:spPr bwMode="auto">
            <a:xfrm>
              <a:off x="2408" y="1679"/>
              <a:ext cx="2" cy="2"/>
            </a:xfrm>
            <a:custGeom>
              <a:avLst/>
              <a:gdLst>
                <a:gd name="T0" fmla="*/ 0 w 2"/>
                <a:gd name="T1" fmla="*/ 0 h 2"/>
                <a:gd name="T2" fmla="*/ 1 w 2"/>
                <a:gd name="T3" fmla="*/ 0 h 2"/>
                <a:gd name="T4" fmla="*/ 1 w 2"/>
                <a:gd name="T5" fmla="*/ 0 h 2"/>
                <a:gd name="T6" fmla="*/ 1 w 2"/>
                <a:gd name="T7" fmla="*/ 0 h 2"/>
                <a:gd name="T8" fmla="*/ 1 w 2"/>
                <a:gd name="T9" fmla="*/ 0 h 2"/>
                <a:gd name="T10" fmla="*/ 1 w 2"/>
                <a:gd name="T11" fmla="*/ 1 h 2"/>
                <a:gd name="T12" fmla="*/ 1 w 2"/>
                <a:gd name="T13" fmla="*/ 1 h 2"/>
                <a:gd name="T14" fmla="*/ 1 w 2"/>
                <a:gd name="T15" fmla="*/ 1 h 2"/>
                <a:gd name="T16" fmla="*/ 0 w 2"/>
                <a:gd name="T17" fmla="*/ 1 h 2"/>
                <a:gd name="T18" fmla="*/ 0 w 2"/>
                <a:gd name="T19" fmla="*/ 1 h 2"/>
                <a:gd name="T20" fmla="*/ 0 w 2"/>
                <a:gd name="T21" fmla="*/ 1 h 2"/>
                <a:gd name="T22" fmla="*/ 0 w 2"/>
                <a:gd name="T23" fmla="*/ 1 h 2"/>
                <a:gd name="T24" fmla="*/ 0 w 2"/>
                <a:gd name="T25" fmla="*/ 0 h 2"/>
                <a:gd name="T26" fmla="*/ 0 w 2"/>
                <a:gd name="T27" fmla="*/ 0 h 2"/>
                <a:gd name="T28" fmla="*/ 0 w 2"/>
                <a:gd name="T29" fmla="*/ 0 h 2"/>
                <a:gd name="T30" fmla="*/ 0 w 2"/>
                <a:gd name="T31" fmla="*/ 0 h 2"/>
                <a:gd name="T32" fmla="*/ 0 w 2"/>
                <a:gd name="T33" fmla="*/ 0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
                <a:gd name="T52" fmla="*/ 0 h 2"/>
                <a:gd name="T53" fmla="*/ 2 w 2"/>
                <a:gd name="T54" fmla="*/ 2 h 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 h="2">
                  <a:moveTo>
                    <a:pt x="0" y="0"/>
                  </a:moveTo>
                  <a:lnTo>
                    <a:pt x="1" y="0"/>
                  </a:lnTo>
                  <a:lnTo>
                    <a:pt x="1" y="1"/>
                  </a:lnTo>
                  <a:lnTo>
                    <a:pt x="0" y="1"/>
                  </a:lnTo>
                  <a:lnTo>
                    <a:pt x="0" y="0"/>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76" name="Freeform 74">
              <a:extLst>
                <a:ext uri="{FF2B5EF4-FFF2-40B4-BE49-F238E27FC236}">
                  <a16:creationId xmlns:a16="http://schemas.microsoft.com/office/drawing/2014/main" id="{2440FCA0-5C53-4301-968E-82CF7B5E5D88}"/>
                </a:ext>
              </a:extLst>
            </p:cNvPr>
            <p:cNvSpPr>
              <a:spLocks/>
            </p:cNvSpPr>
            <p:nvPr/>
          </p:nvSpPr>
          <p:spPr bwMode="auto">
            <a:xfrm>
              <a:off x="2434" y="1631"/>
              <a:ext cx="2" cy="2"/>
            </a:xfrm>
            <a:custGeom>
              <a:avLst/>
              <a:gdLst>
                <a:gd name="T0" fmla="*/ 1 w 2"/>
                <a:gd name="T1" fmla="*/ 0 h 2"/>
                <a:gd name="T2" fmla="*/ 1 w 2"/>
                <a:gd name="T3" fmla="*/ 0 h 2"/>
                <a:gd name="T4" fmla="*/ 1 w 2"/>
                <a:gd name="T5" fmla="*/ 0 h 2"/>
                <a:gd name="T6" fmla="*/ 1 w 2"/>
                <a:gd name="T7" fmla="*/ 0 h 2"/>
                <a:gd name="T8" fmla="*/ 1 w 2"/>
                <a:gd name="T9" fmla="*/ 1 h 2"/>
                <a:gd name="T10" fmla="*/ 1 w 2"/>
                <a:gd name="T11" fmla="*/ 1 h 2"/>
                <a:gd name="T12" fmla="*/ 1 w 2"/>
                <a:gd name="T13" fmla="*/ 1 h 2"/>
                <a:gd name="T14" fmla="*/ 0 w 2"/>
                <a:gd name="T15" fmla="*/ 1 h 2"/>
                <a:gd name="T16" fmla="*/ 0 w 2"/>
                <a:gd name="T17" fmla="*/ 1 h 2"/>
                <a:gd name="T18" fmla="*/ 0 w 2"/>
                <a:gd name="T19" fmla="*/ 1 h 2"/>
                <a:gd name="T20" fmla="*/ 0 w 2"/>
                <a:gd name="T21" fmla="*/ 1 h 2"/>
                <a:gd name="T22" fmla="*/ 0 w 2"/>
                <a:gd name="T23" fmla="*/ 0 h 2"/>
                <a:gd name="T24" fmla="*/ 0 w 2"/>
                <a:gd name="T25" fmla="*/ 0 h 2"/>
                <a:gd name="T26" fmla="*/ 0 w 2"/>
                <a:gd name="T27" fmla="*/ 0 h 2"/>
                <a:gd name="T28" fmla="*/ 0 w 2"/>
                <a:gd name="T29" fmla="*/ 0 h 2"/>
                <a:gd name="T30" fmla="*/ 1 w 2"/>
                <a:gd name="T31" fmla="*/ 0 h 2"/>
                <a:gd name="T32" fmla="*/ 1 w 2"/>
                <a:gd name="T33" fmla="*/ 0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
                <a:gd name="T52" fmla="*/ 0 h 2"/>
                <a:gd name="T53" fmla="*/ 2 w 2"/>
                <a:gd name="T54" fmla="*/ 2 h 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 h="2">
                  <a:moveTo>
                    <a:pt x="1" y="0"/>
                  </a:moveTo>
                  <a:lnTo>
                    <a:pt x="1" y="0"/>
                  </a:lnTo>
                  <a:lnTo>
                    <a:pt x="1" y="1"/>
                  </a:lnTo>
                  <a:lnTo>
                    <a:pt x="0" y="1"/>
                  </a:lnTo>
                  <a:lnTo>
                    <a:pt x="0" y="0"/>
                  </a:lnTo>
                  <a:lnTo>
                    <a:pt x="1" y="0"/>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77" name="Freeform 75">
              <a:extLst>
                <a:ext uri="{FF2B5EF4-FFF2-40B4-BE49-F238E27FC236}">
                  <a16:creationId xmlns:a16="http://schemas.microsoft.com/office/drawing/2014/main" id="{535BD96A-5307-43E8-9C9B-4E5DC4C3E098}"/>
                </a:ext>
              </a:extLst>
            </p:cNvPr>
            <p:cNvSpPr>
              <a:spLocks/>
            </p:cNvSpPr>
            <p:nvPr/>
          </p:nvSpPr>
          <p:spPr bwMode="auto">
            <a:xfrm>
              <a:off x="2453" y="1608"/>
              <a:ext cx="2" cy="2"/>
            </a:xfrm>
            <a:custGeom>
              <a:avLst/>
              <a:gdLst>
                <a:gd name="T0" fmla="*/ 1 w 2"/>
                <a:gd name="T1" fmla="*/ 0 h 2"/>
                <a:gd name="T2" fmla="*/ 1 w 2"/>
                <a:gd name="T3" fmla="*/ 0 h 2"/>
                <a:gd name="T4" fmla="*/ 1 w 2"/>
                <a:gd name="T5" fmla="*/ 0 h 2"/>
                <a:gd name="T6" fmla="*/ 1 w 2"/>
                <a:gd name="T7" fmla="*/ 0 h 2"/>
                <a:gd name="T8" fmla="*/ 1 w 2"/>
                <a:gd name="T9" fmla="*/ 1 h 2"/>
                <a:gd name="T10" fmla="*/ 1 w 2"/>
                <a:gd name="T11" fmla="*/ 1 h 2"/>
                <a:gd name="T12" fmla="*/ 1 w 2"/>
                <a:gd name="T13" fmla="*/ 1 h 2"/>
                <a:gd name="T14" fmla="*/ 0 w 2"/>
                <a:gd name="T15" fmla="*/ 1 h 2"/>
                <a:gd name="T16" fmla="*/ 0 w 2"/>
                <a:gd name="T17" fmla="*/ 1 h 2"/>
                <a:gd name="T18" fmla="*/ 0 w 2"/>
                <a:gd name="T19" fmla="*/ 1 h 2"/>
                <a:gd name="T20" fmla="*/ 0 w 2"/>
                <a:gd name="T21" fmla="*/ 1 h 2"/>
                <a:gd name="T22" fmla="*/ 0 w 2"/>
                <a:gd name="T23" fmla="*/ 0 h 2"/>
                <a:gd name="T24" fmla="*/ 0 w 2"/>
                <a:gd name="T25" fmla="*/ 0 h 2"/>
                <a:gd name="T26" fmla="*/ 0 w 2"/>
                <a:gd name="T27" fmla="*/ 0 h 2"/>
                <a:gd name="T28" fmla="*/ 0 w 2"/>
                <a:gd name="T29" fmla="*/ 0 h 2"/>
                <a:gd name="T30" fmla="*/ 1 w 2"/>
                <a:gd name="T31" fmla="*/ 0 h 2"/>
                <a:gd name="T32" fmla="*/ 1 w 2"/>
                <a:gd name="T33" fmla="*/ 0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
                <a:gd name="T52" fmla="*/ 0 h 2"/>
                <a:gd name="T53" fmla="*/ 2 w 2"/>
                <a:gd name="T54" fmla="*/ 2 h 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 h="2">
                  <a:moveTo>
                    <a:pt x="1" y="0"/>
                  </a:moveTo>
                  <a:lnTo>
                    <a:pt x="1" y="0"/>
                  </a:lnTo>
                  <a:lnTo>
                    <a:pt x="1" y="1"/>
                  </a:lnTo>
                  <a:lnTo>
                    <a:pt x="0" y="1"/>
                  </a:lnTo>
                  <a:lnTo>
                    <a:pt x="0" y="0"/>
                  </a:lnTo>
                  <a:lnTo>
                    <a:pt x="1" y="0"/>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78" name="Freeform 76">
              <a:extLst>
                <a:ext uri="{FF2B5EF4-FFF2-40B4-BE49-F238E27FC236}">
                  <a16:creationId xmlns:a16="http://schemas.microsoft.com/office/drawing/2014/main" id="{4BDF566A-3322-4974-B355-93043E66A4D0}"/>
                </a:ext>
              </a:extLst>
            </p:cNvPr>
            <p:cNvSpPr>
              <a:spLocks/>
            </p:cNvSpPr>
            <p:nvPr/>
          </p:nvSpPr>
          <p:spPr bwMode="auto">
            <a:xfrm>
              <a:off x="2475" y="1586"/>
              <a:ext cx="2" cy="2"/>
            </a:xfrm>
            <a:custGeom>
              <a:avLst/>
              <a:gdLst>
                <a:gd name="T0" fmla="*/ 1 w 2"/>
                <a:gd name="T1" fmla="*/ 0 h 2"/>
                <a:gd name="T2" fmla="*/ 1 w 2"/>
                <a:gd name="T3" fmla="*/ 0 h 2"/>
                <a:gd name="T4" fmla="*/ 1 w 2"/>
                <a:gd name="T5" fmla="*/ 0 h 2"/>
                <a:gd name="T6" fmla="*/ 1 w 2"/>
                <a:gd name="T7" fmla="*/ 1 h 2"/>
                <a:gd name="T8" fmla="*/ 1 w 2"/>
                <a:gd name="T9" fmla="*/ 1 h 2"/>
                <a:gd name="T10" fmla="*/ 1 w 2"/>
                <a:gd name="T11" fmla="*/ 1 h 2"/>
                <a:gd name="T12" fmla="*/ 1 w 2"/>
                <a:gd name="T13" fmla="*/ 1 h 2"/>
                <a:gd name="T14" fmla="*/ 0 w 2"/>
                <a:gd name="T15" fmla="*/ 1 h 2"/>
                <a:gd name="T16" fmla="*/ 0 w 2"/>
                <a:gd name="T17" fmla="*/ 1 h 2"/>
                <a:gd name="T18" fmla="*/ 0 w 2"/>
                <a:gd name="T19" fmla="*/ 1 h 2"/>
                <a:gd name="T20" fmla="*/ 0 w 2"/>
                <a:gd name="T21" fmla="*/ 1 h 2"/>
                <a:gd name="T22" fmla="*/ 0 w 2"/>
                <a:gd name="T23" fmla="*/ 0 h 2"/>
                <a:gd name="T24" fmla="*/ 0 w 2"/>
                <a:gd name="T25" fmla="*/ 0 h 2"/>
                <a:gd name="T26" fmla="*/ 0 w 2"/>
                <a:gd name="T27" fmla="*/ 0 h 2"/>
                <a:gd name="T28" fmla="*/ 0 w 2"/>
                <a:gd name="T29" fmla="*/ 0 h 2"/>
                <a:gd name="T30" fmla="*/ 1 w 2"/>
                <a:gd name="T31" fmla="*/ 0 h 2"/>
                <a:gd name="T32" fmla="*/ 1 w 2"/>
                <a:gd name="T33" fmla="*/ 0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
                <a:gd name="T52" fmla="*/ 0 h 2"/>
                <a:gd name="T53" fmla="*/ 2 w 2"/>
                <a:gd name="T54" fmla="*/ 2 h 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 h="2">
                  <a:moveTo>
                    <a:pt x="1" y="0"/>
                  </a:moveTo>
                  <a:lnTo>
                    <a:pt x="1" y="0"/>
                  </a:lnTo>
                  <a:lnTo>
                    <a:pt x="1" y="1"/>
                  </a:lnTo>
                  <a:lnTo>
                    <a:pt x="0" y="1"/>
                  </a:lnTo>
                  <a:lnTo>
                    <a:pt x="0" y="0"/>
                  </a:lnTo>
                  <a:lnTo>
                    <a:pt x="1" y="0"/>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79" name="Freeform 77">
              <a:extLst>
                <a:ext uri="{FF2B5EF4-FFF2-40B4-BE49-F238E27FC236}">
                  <a16:creationId xmlns:a16="http://schemas.microsoft.com/office/drawing/2014/main" id="{E0B08B88-B0F2-45C8-B1AE-9A98396B6FAE}"/>
                </a:ext>
              </a:extLst>
            </p:cNvPr>
            <p:cNvSpPr>
              <a:spLocks/>
            </p:cNvSpPr>
            <p:nvPr/>
          </p:nvSpPr>
          <p:spPr bwMode="auto">
            <a:xfrm>
              <a:off x="2496" y="1569"/>
              <a:ext cx="2" cy="2"/>
            </a:xfrm>
            <a:custGeom>
              <a:avLst/>
              <a:gdLst>
                <a:gd name="T0" fmla="*/ 1 w 2"/>
                <a:gd name="T1" fmla="*/ 0 h 2"/>
                <a:gd name="T2" fmla="*/ 1 w 2"/>
                <a:gd name="T3" fmla="*/ 0 h 2"/>
                <a:gd name="T4" fmla="*/ 1 w 2"/>
                <a:gd name="T5" fmla="*/ 0 h 2"/>
                <a:gd name="T6" fmla="*/ 1 w 2"/>
                <a:gd name="T7" fmla="*/ 1 h 2"/>
                <a:gd name="T8" fmla="*/ 1 w 2"/>
                <a:gd name="T9" fmla="*/ 1 h 2"/>
                <a:gd name="T10" fmla="*/ 1 w 2"/>
                <a:gd name="T11" fmla="*/ 1 h 2"/>
                <a:gd name="T12" fmla="*/ 1 w 2"/>
                <a:gd name="T13" fmla="*/ 1 h 2"/>
                <a:gd name="T14" fmla="*/ 0 w 2"/>
                <a:gd name="T15" fmla="*/ 1 h 2"/>
                <a:gd name="T16" fmla="*/ 0 w 2"/>
                <a:gd name="T17" fmla="*/ 1 h 2"/>
                <a:gd name="T18" fmla="*/ 0 w 2"/>
                <a:gd name="T19" fmla="*/ 1 h 2"/>
                <a:gd name="T20" fmla="*/ 0 w 2"/>
                <a:gd name="T21" fmla="*/ 1 h 2"/>
                <a:gd name="T22" fmla="*/ 0 w 2"/>
                <a:gd name="T23" fmla="*/ 0 h 2"/>
                <a:gd name="T24" fmla="*/ 0 w 2"/>
                <a:gd name="T25" fmla="*/ 0 h 2"/>
                <a:gd name="T26" fmla="*/ 0 w 2"/>
                <a:gd name="T27" fmla="*/ 0 h 2"/>
                <a:gd name="T28" fmla="*/ 0 w 2"/>
                <a:gd name="T29" fmla="*/ 0 h 2"/>
                <a:gd name="T30" fmla="*/ 1 w 2"/>
                <a:gd name="T31" fmla="*/ 0 h 2"/>
                <a:gd name="T32" fmla="*/ 1 w 2"/>
                <a:gd name="T33" fmla="*/ 0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
                <a:gd name="T52" fmla="*/ 0 h 2"/>
                <a:gd name="T53" fmla="*/ 2 w 2"/>
                <a:gd name="T54" fmla="*/ 2 h 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 h="2">
                  <a:moveTo>
                    <a:pt x="1" y="0"/>
                  </a:moveTo>
                  <a:lnTo>
                    <a:pt x="1" y="0"/>
                  </a:lnTo>
                  <a:lnTo>
                    <a:pt x="1" y="1"/>
                  </a:lnTo>
                  <a:lnTo>
                    <a:pt x="0" y="1"/>
                  </a:lnTo>
                  <a:lnTo>
                    <a:pt x="0" y="0"/>
                  </a:lnTo>
                  <a:lnTo>
                    <a:pt x="1" y="0"/>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0" name="Freeform 78">
              <a:extLst>
                <a:ext uri="{FF2B5EF4-FFF2-40B4-BE49-F238E27FC236}">
                  <a16:creationId xmlns:a16="http://schemas.microsoft.com/office/drawing/2014/main" id="{2E84F7F7-6220-444C-933B-388D97F08D00}"/>
                </a:ext>
              </a:extLst>
            </p:cNvPr>
            <p:cNvSpPr>
              <a:spLocks/>
            </p:cNvSpPr>
            <p:nvPr/>
          </p:nvSpPr>
          <p:spPr bwMode="auto">
            <a:xfrm>
              <a:off x="2542" y="1540"/>
              <a:ext cx="2" cy="2"/>
            </a:xfrm>
            <a:custGeom>
              <a:avLst/>
              <a:gdLst>
                <a:gd name="T0" fmla="*/ 1 w 2"/>
                <a:gd name="T1" fmla="*/ 0 h 2"/>
                <a:gd name="T2" fmla="*/ 1 w 2"/>
                <a:gd name="T3" fmla="*/ 0 h 2"/>
                <a:gd name="T4" fmla="*/ 1 w 2"/>
                <a:gd name="T5" fmla="*/ 1 h 2"/>
                <a:gd name="T6" fmla="*/ 1 w 2"/>
                <a:gd name="T7" fmla="*/ 1 h 2"/>
                <a:gd name="T8" fmla="*/ 1 w 2"/>
                <a:gd name="T9" fmla="*/ 1 h 2"/>
                <a:gd name="T10" fmla="*/ 1 w 2"/>
                <a:gd name="T11" fmla="*/ 1 h 2"/>
                <a:gd name="T12" fmla="*/ 0 w 2"/>
                <a:gd name="T13" fmla="*/ 1 h 2"/>
                <a:gd name="T14" fmla="*/ 0 w 2"/>
                <a:gd name="T15" fmla="*/ 1 h 2"/>
                <a:gd name="T16" fmla="*/ 0 w 2"/>
                <a:gd name="T17" fmla="*/ 1 h 2"/>
                <a:gd name="T18" fmla="*/ 0 w 2"/>
                <a:gd name="T19" fmla="*/ 1 h 2"/>
                <a:gd name="T20" fmla="*/ 0 w 2"/>
                <a:gd name="T21" fmla="*/ 0 h 2"/>
                <a:gd name="T22" fmla="*/ 0 w 2"/>
                <a:gd name="T23" fmla="*/ 0 h 2"/>
                <a:gd name="T24" fmla="*/ 0 w 2"/>
                <a:gd name="T25" fmla="*/ 0 h 2"/>
                <a:gd name="T26" fmla="*/ 0 w 2"/>
                <a:gd name="T27" fmla="*/ 0 h 2"/>
                <a:gd name="T28" fmla="*/ 1 w 2"/>
                <a:gd name="T29" fmla="*/ 0 h 2"/>
                <a:gd name="T30" fmla="*/ 1 w 2"/>
                <a:gd name="T31" fmla="*/ 0 h 2"/>
                <a:gd name="T32" fmla="*/ 1 w 2"/>
                <a:gd name="T33" fmla="*/ 0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
                <a:gd name="T52" fmla="*/ 0 h 2"/>
                <a:gd name="T53" fmla="*/ 2 w 2"/>
                <a:gd name="T54" fmla="*/ 2 h 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 h="2">
                  <a:moveTo>
                    <a:pt x="1" y="0"/>
                  </a:moveTo>
                  <a:lnTo>
                    <a:pt x="1" y="0"/>
                  </a:lnTo>
                  <a:lnTo>
                    <a:pt x="1" y="1"/>
                  </a:lnTo>
                  <a:lnTo>
                    <a:pt x="0" y="1"/>
                  </a:lnTo>
                  <a:lnTo>
                    <a:pt x="0" y="0"/>
                  </a:lnTo>
                  <a:lnTo>
                    <a:pt x="1" y="0"/>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1" name="Freeform 79">
              <a:extLst>
                <a:ext uri="{FF2B5EF4-FFF2-40B4-BE49-F238E27FC236}">
                  <a16:creationId xmlns:a16="http://schemas.microsoft.com/office/drawing/2014/main" id="{1D8352F6-E5AF-4EFB-9E27-369DA2474881}"/>
                </a:ext>
              </a:extLst>
            </p:cNvPr>
            <p:cNvSpPr>
              <a:spLocks/>
            </p:cNvSpPr>
            <p:nvPr/>
          </p:nvSpPr>
          <p:spPr bwMode="auto">
            <a:xfrm>
              <a:off x="2570" y="1529"/>
              <a:ext cx="2" cy="2"/>
            </a:xfrm>
            <a:custGeom>
              <a:avLst/>
              <a:gdLst>
                <a:gd name="T0" fmla="*/ 1 w 2"/>
                <a:gd name="T1" fmla="*/ 0 h 2"/>
                <a:gd name="T2" fmla="*/ 1 w 2"/>
                <a:gd name="T3" fmla="*/ 0 h 2"/>
                <a:gd name="T4" fmla="*/ 1 w 2"/>
                <a:gd name="T5" fmla="*/ 1 h 2"/>
                <a:gd name="T6" fmla="*/ 1 w 2"/>
                <a:gd name="T7" fmla="*/ 1 h 2"/>
                <a:gd name="T8" fmla="*/ 1 w 2"/>
                <a:gd name="T9" fmla="*/ 1 h 2"/>
                <a:gd name="T10" fmla="*/ 1 w 2"/>
                <a:gd name="T11" fmla="*/ 1 h 2"/>
                <a:gd name="T12" fmla="*/ 0 w 2"/>
                <a:gd name="T13" fmla="*/ 1 h 2"/>
                <a:gd name="T14" fmla="*/ 0 w 2"/>
                <a:gd name="T15" fmla="*/ 1 h 2"/>
                <a:gd name="T16" fmla="*/ 0 w 2"/>
                <a:gd name="T17" fmla="*/ 1 h 2"/>
                <a:gd name="T18" fmla="*/ 0 w 2"/>
                <a:gd name="T19" fmla="*/ 1 h 2"/>
                <a:gd name="T20" fmla="*/ 0 w 2"/>
                <a:gd name="T21" fmla="*/ 0 h 2"/>
                <a:gd name="T22" fmla="*/ 0 w 2"/>
                <a:gd name="T23" fmla="*/ 0 h 2"/>
                <a:gd name="T24" fmla="*/ 0 w 2"/>
                <a:gd name="T25" fmla="*/ 0 h 2"/>
                <a:gd name="T26" fmla="*/ 1 w 2"/>
                <a:gd name="T27" fmla="*/ 0 h 2"/>
                <a:gd name="T28" fmla="*/ 1 w 2"/>
                <a:gd name="T29" fmla="*/ 0 h 2"/>
                <a:gd name="T30" fmla="*/ 1 w 2"/>
                <a:gd name="T31" fmla="*/ 0 h 2"/>
                <a:gd name="T32" fmla="*/ 1 w 2"/>
                <a:gd name="T33" fmla="*/ 0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
                <a:gd name="T52" fmla="*/ 0 h 2"/>
                <a:gd name="T53" fmla="*/ 2 w 2"/>
                <a:gd name="T54" fmla="*/ 2 h 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 h="2">
                  <a:moveTo>
                    <a:pt x="1" y="0"/>
                  </a:moveTo>
                  <a:lnTo>
                    <a:pt x="1" y="0"/>
                  </a:lnTo>
                  <a:lnTo>
                    <a:pt x="1" y="1"/>
                  </a:lnTo>
                  <a:lnTo>
                    <a:pt x="0" y="1"/>
                  </a:lnTo>
                  <a:lnTo>
                    <a:pt x="0" y="0"/>
                  </a:lnTo>
                  <a:lnTo>
                    <a:pt x="1" y="0"/>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2" name="Freeform 80">
              <a:extLst>
                <a:ext uri="{FF2B5EF4-FFF2-40B4-BE49-F238E27FC236}">
                  <a16:creationId xmlns:a16="http://schemas.microsoft.com/office/drawing/2014/main" id="{464AED73-49E6-47FD-B3F4-47D67791A968}"/>
                </a:ext>
              </a:extLst>
            </p:cNvPr>
            <p:cNvSpPr>
              <a:spLocks/>
            </p:cNvSpPr>
            <p:nvPr/>
          </p:nvSpPr>
          <p:spPr bwMode="auto">
            <a:xfrm>
              <a:off x="2600" y="1521"/>
              <a:ext cx="2" cy="2"/>
            </a:xfrm>
            <a:custGeom>
              <a:avLst/>
              <a:gdLst>
                <a:gd name="T0" fmla="*/ 1 w 2"/>
                <a:gd name="T1" fmla="*/ 0 h 2"/>
                <a:gd name="T2" fmla="*/ 1 w 2"/>
                <a:gd name="T3" fmla="*/ 0 h 2"/>
                <a:gd name="T4" fmla="*/ 1 w 2"/>
                <a:gd name="T5" fmla="*/ 1 h 2"/>
                <a:gd name="T6" fmla="*/ 1 w 2"/>
                <a:gd name="T7" fmla="*/ 1 h 2"/>
                <a:gd name="T8" fmla="*/ 1 w 2"/>
                <a:gd name="T9" fmla="*/ 1 h 2"/>
                <a:gd name="T10" fmla="*/ 1 w 2"/>
                <a:gd name="T11" fmla="*/ 1 h 2"/>
                <a:gd name="T12" fmla="*/ 0 w 2"/>
                <a:gd name="T13" fmla="*/ 1 h 2"/>
                <a:gd name="T14" fmla="*/ 0 w 2"/>
                <a:gd name="T15" fmla="*/ 1 h 2"/>
                <a:gd name="T16" fmla="*/ 0 w 2"/>
                <a:gd name="T17" fmla="*/ 1 h 2"/>
                <a:gd name="T18" fmla="*/ 0 w 2"/>
                <a:gd name="T19" fmla="*/ 1 h 2"/>
                <a:gd name="T20" fmla="*/ 0 w 2"/>
                <a:gd name="T21" fmla="*/ 0 h 2"/>
                <a:gd name="T22" fmla="*/ 0 w 2"/>
                <a:gd name="T23" fmla="*/ 0 h 2"/>
                <a:gd name="T24" fmla="*/ 0 w 2"/>
                <a:gd name="T25" fmla="*/ 0 h 2"/>
                <a:gd name="T26" fmla="*/ 0 w 2"/>
                <a:gd name="T27" fmla="*/ 0 h 2"/>
                <a:gd name="T28" fmla="*/ 1 w 2"/>
                <a:gd name="T29" fmla="*/ 0 h 2"/>
                <a:gd name="T30" fmla="*/ 1 w 2"/>
                <a:gd name="T31" fmla="*/ 0 h 2"/>
                <a:gd name="T32" fmla="*/ 1 w 2"/>
                <a:gd name="T33" fmla="*/ 0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
                <a:gd name="T52" fmla="*/ 0 h 2"/>
                <a:gd name="T53" fmla="*/ 2 w 2"/>
                <a:gd name="T54" fmla="*/ 2 h 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 h="2">
                  <a:moveTo>
                    <a:pt x="1" y="0"/>
                  </a:moveTo>
                  <a:lnTo>
                    <a:pt x="1" y="0"/>
                  </a:lnTo>
                  <a:lnTo>
                    <a:pt x="1" y="1"/>
                  </a:lnTo>
                  <a:lnTo>
                    <a:pt x="0" y="1"/>
                  </a:lnTo>
                  <a:lnTo>
                    <a:pt x="0" y="0"/>
                  </a:lnTo>
                  <a:lnTo>
                    <a:pt x="1" y="0"/>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3" name="Freeform 81">
              <a:extLst>
                <a:ext uri="{FF2B5EF4-FFF2-40B4-BE49-F238E27FC236}">
                  <a16:creationId xmlns:a16="http://schemas.microsoft.com/office/drawing/2014/main" id="{D44EE8AB-6254-4186-A4EC-24C44D5A019D}"/>
                </a:ext>
              </a:extLst>
            </p:cNvPr>
            <p:cNvSpPr>
              <a:spLocks/>
            </p:cNvSpPr>
            <p:nvPr/>
          </p:nvSpPr>
          <p:spPr bwMode="auto">
            <a:xfrm>
              <a:off x="2627" y="1517"/>
              <a:ext cx="2" cy="2"/>
            </a:xfrm>
            <a:custGeom>
              <a:avLst/>
              <a:gdLst>
                <a:gd name="T0" fmla="*/ 1 w 2"/>
                <a:gd name="T1" fmla="*/ 0 h 2"/>
                <a:gd name="T2" fmla="*/ 1 w 2"/>
                <a:gd name="T3" fmla="*/ 0 h 2"/>
                <a:gd name="T4" fmla="*/ 1 w 2"/>
                <a:gd name="T5" fmla="*/ 1 h 2"/>
                <a:gd name="T6" fmla="*/ 1 w 2"/>
                <a:gd name="T7" fmla="*/ 1 h 2"/>
                <a:gd name="T8" fmla="*/ 1 w 2"/>
                <a:gd name="T9" fmla="*/ 1 h 2"/>
                <a:gd name="T10" fmla="*/ 1 w 2"/>
                <a:gd name="T11" fmla="*/ 1 h 2"/>
                <a:gd name="T12" fmla="*/ 0 w 2"/>
                <a:gd name="T13" fmla="*/ 1 h 2"/>
                <a:gd name="T14" fmla="*/ 0 w 2"/>
                <a:gd name="T15" fmla="*/ 1 h 2"/>
                <a:gd name="T16" fmla="*/ 0 w 2"/>
                <a:gd name="T17" fmla="*/ 1 h 2"/>
                <a:gd name="T18" fmla="*/ 0 w 2"/>
                <a:gd name="T19" fmla="*/ 1 h 2"/>
                <a:gd name="T20" fmla="*/ 0 w 2"/>
                <a:gd name="T21" fmla="*/ 0 h 2"/>
                <a:gd name="T22" fmla="*/ 0 w 2"/>
                <a:gd name="T23" fmla="*/ 0 h 2"/>
                <a:gd name="T24" fmla="*/ 0 w 2"/>
                <a:gd name="T25" fmla="*/ 0 h 2"/>
                <a:gd name="T26" fmla="*/ 0 w 2"/>
                <a:gd name="T27" fmla="*/ 0 h 2"/>
                <a:gd name="T28" fmla="*/ 1 w 2"/>
                <a:gd name="T29" fmla="*/ 0 h 2"/>
                <a:gd name="T30" fmla="*/ 1 w 2"/>
                <a:gd name="T31" fmla="*/ 0 h 2"/>
                <a:gd name="T32" fmla="*/ 1 w 2"/>
                <a:gd name="T33" fmla="*/ 0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
                <a:gd name="T52" fmla="*/ 0 h 2"/>
                <a:gd name="T53" fmla="*/ 2 w 2"/>
                <a:gd name="T54" fmla="*/ 2 h 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 h="2">
                  <a:moveTo>
                    <a:pt x="1" y="0"/>
                  </a:moveTo>
                  <a:lnTo>
                    <a:pt x="1" y="0"/>
                  </a:lnTo>
                  <a:lnTo>
                    <a:pt x="1" y="1"/>
                  </a:lnTo>
                  <a:lnTo>
                    <a:pt x="0" y="1"/>
                  </a:lnTo>
                  <a:lnTo>
                    <a:pt x="0" y="0"/>
                  </a:lnTo>
                  <a:lnTo>
                    <a:pt x="1" y="0"/>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sp>
        <p:nvSpPr>
          <p:cNvPr id="84" name="Text Box 82">
            <a:extLst>
              <a:ext uri="{FF2B5EF4-FFF2-40B4-BE49-F238E27FC236}">
                <a16:creationId xmlns:a16="http://schemas.microsoft.com/office/drawing/2014/main" id="{6FA8E616-A26F-4572-B200-F6E1927C52F6}"/>
              </a:ext>
            </a:extLst>
          </p:cNvPr>
          <p:cNvSpPr txBox="1">
            <a:spLocks noChangeArrowheads="1"/>
          </p:cNvSpPr>
          <p:nvPr/>
        </p:nvSpPr>
        <p:spPr bwMode="auto">
          <a:xfrm>
            <a:off x="7618784" y="4846091"/>
            <a:ext cx="3598863" cy="1190625"/>
          </a:xfrm>
          <a:prstGeom prst="rect">
            <a:avLst/>
          </a:prstGeom>
          <a:solidFill>
            <a:srgbClr val="FFCCCC"/>
          </a:solid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50000"/>
              </a:spcBef>
              <a:buClrTx/>
              <a:buFontTx/>
              <a:buNone/>
            </a:pPr>
            <a:r>
              <a:rPr lang="zh-CN" altLang="en-US" sz="1800">
                <a:solidFill>
                  <a:srgbClr val="3333CC"/>
                </a:solidFill>
                <a:latin typeface="Arial" panose="020B0604020202020204" pitchFamily="34" charset="0"/>
                <a:ea typeface="楷体_GB2312"/>
                <a:cs typeface="楷体_GB2312"/>
              </a:rPr>
              <a:t>作业类型描述成本中心生产、服务输出的形式。通常有机器作业、人工作业、修理作业等。使成本按作业流动、分配成为可能</a:t>
            </a:r>
          </a:p>
        </p:txBody>
      </p:sp>
      <p:pic>
        <p:nvPicPr>
          <p:cNvPr id="85" name="Picture 83" descr="bd05515_">
            <a:extLst>
              <a:ext uri="{FF2B5EF4-FFF2-40B4-BE49-F238E27FC236}">
                <a16:creationId xmlns:a16="http://schemas.microsoft.com/office/drawing/2014/main" id="{7DB6B985-8C5E-4D24-A40D-5016AF7E58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7847" y="3169691"/>
            <a:ext cx="896937"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 name="Rectangle 85">
            <a:extLst>
              <a:ext uri="{FF2B5EF4-FFF2-40B4-BE49-F238E27FC236}">
                <a16:creationId xmlns:a16="http://schemas.microsoft.com/office/drawing/2014/main" id="{BD1AC6B6-FACB-4AEC-84EF-C3157CC0ECBD}"/>
              </a:ext>
            </a:extLst>
          </p:cNvPr>
          <p:cNvSpPr>
            <a:spLocks noChangeArrowheads="1"/>
          </p:cNvSpPr>
          <p:nvPr/>
        </p:nvSpPr>
        <p:spPr bwMode="auto">
          <a:xfrm>
            <a:off x="3808784" y="959891"/>
            <a:ext cx="75438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buClr>
                <a:schemeClr val="tx1"/>
              </a:buClr>
              <a:buSzPct val="150000"/>
              <a:buFontTx/>
              <a:buNone/>
            </a:pPr>
            <a:r>
              <a:rPr lang="zh-CN" altLang="en-US" sz="1800">
                <a:solidFill>
                  <a:srgbClr val="3333CC"/>
                </a:solidFill>
                <a:latin typeface="楷体_GB2312"/>
                <a:ea typeface="楷体_GB2312"/>
                <a:cs typeface="楷体_GB2312"/>
              </a:rPr>
              <a:t>  作业类型</a:t>
            </a:r>
          </a:p>
          <a:p>
            <a:pPr lvl="1">
              <a:buClrTx/>
            </a:pPr>
            <a:r>
              <a:rPr lang="zh-CN" altLang="en-US" sz="2200">
                <a:solidFill>
                  <a:srgbClr val="3333CC"/>
                </a:solidFill>
                <a:latin typeface="楷体_GB2312"/>
                <a:ea typeface="楷体_GB2312"/>
                <a:cs typeface="楷体_GB2312"/>
              </a:rPr>
              <a:t>用于建立内部成本分摊，在这里基于成本中心的货物和服务(作业)成本被衡量，例如：工作量、设备小时、修理、记件工资</a:t>
            </a:r>
          </a:p>
          <a:p>
            <a:pPr lvl="1">
              <a:buClrTx/>
            </a:pPr>
            <a:r>
              <a:rPr lang="zh-CN" altLang="en-US" sz="2200">
                <a:solidFill>
                  <a:srgbClr val="3333CC"/>
                </a:solidFill>
                <a:latin typeface="楷体_GB2312"/>
                <a:ea typeface="楷体_GB2312"/>
                <a:cs typeface="楷体_GB2312"/>
              </a:rPr>
              <a:t>基于作业类型的分摊总是使用作业类型计划的分摊成本要素</a:t>
            </a:r>
          </a:p>
        </p:txBody>
      </p:sp>
      <p:pic>
        <p:nvPicPr>
          <p:cNvPr id="87" name="Picture 86" descr="bd05515_">
            <a:extLst>
              <a:ext uri="{FF2B5EF4-FFF2-40B4-BE49-F238E27FC236}">
                <a16:creationId xmlns:a16="http://schemas.microsoft.com/office/drawing/2014/main" id="{D6F35BCB-2CA0-4C12-89FA-EE121B8B6CE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84047" y="3169691"/>
            <a:ext cx="896937"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 name="AutoShape 87">
            <a:extLst>
              <a:ext uri="{FF2B5EF4-FFF2-40B4-BE49-F238E27FC236}">
                <a16:creationId xmlns:a16="http://schemas.microsoft.com/office/drawing/2014/main" id="{D984A1DF-630F-49EA-8877-157C3DA27C00}"/>
              </a:ext>
            </a:extLst>
          </p:cNvPr>
          <p:cNvSpPr>
            <a:spLocks noChangeArrowheads="1"/>
          </p:cNvSpPr>
          <p:nvPr/>
        </p:nvSpPr>
        <p:spPr bwMode="auto">
          <a:xfrm>
            <a:off x="3575720" y="980728"/>
            <a:ext cx="381000" cy="304800"/>
          </a:xfrm>
          <a:prstGeom prst="star4">
            <a:avLst>
              <a:gd name="adj" fmla="val 12500"/>
            </a:avLst>
          </a:prstGeom>
          <a:solidFill>
            <a:srgbClr val="FF9900"/>
          </a:solidFill>
          <a:ln w="9525">
            <a:solidFill>
              <a:schemeClr val="tx1"/>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Tree>
    <p:extLst>
      <p:ext uri="{BB962C8B-B14F-4D97-AF65-F5344CB8AC3E}">
        <p14:creationId xmlns:p14="http://schemas.microsoft.com/office/powerpoint/2010/main" val="40550093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成本中心会计 </a:t>
            </a:r>
            <a:r>
              <a:rPr lang="en-US" altLang="zh-CN" dirty="0"/>
              <a:t>– </a:t>
            </a:r>
            <a:r>
              <a:rPr lang="zh-CN" altLang="en-US" dirty="0"/>
              <a:t>统计指标</a:t>
            </a:r>
            <a:endParaRPr lang="en-US" b="0" dirty="0"/>
          </a:p>
        </p:txBody>
      </p:sp>
      <p:sp>
        <p:nvSpPr>
          <p:cNvPr id="4" name="Rectangle 2">
            <a:extLst>
              <a:ext uri="{FF2B5EF4-FFF2-40B4-BE49-F238E27FC236}">
                <a16:creationId xmlns:a16="http://schemas.microsoft.com/office/drawing/2014/main" id="{0709689C-F0BE-4974-A533-AB09505A4094}"/>
              </a:ext>
            </a:extLst>
          </p:cNvPr>
          <p:cNvSpPr>
            <a:spLocks noChangeArrowheads="1"/>
          </p:cNvSpPr>
          <p:nvPr/>
        </p:nvSpPr>
        <p:spPr bwMode="auto">
          <a:xfrm>
            <a:off x="4121968" y="3576985"/>
            <a:ext cx="7000875" cy="1449387"/>
          </a:xfrm>
          <a:prstGeom prst="rect">
            <a:avLst/>
          </a:prstGeom>
          <a:solidFill>
            <a:srgbClr val="009999"/>
          </a:solidFill>
          <a:ln w="12700">
            <a:solidFill>
              <a:srgbClr val="FDE3BA"/>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5" name="Freeform 3">
            <a:extLst>
              <a:ext uri="{FF2B5EF4-FFF2-40B4-BE49-F238E27FC236}">
                <a16:creationId xmlns:a16="http://schemas.microsoft.com/office/drawing/2014/main" id="{C5836D48-835E-4BBA-80A3-E0EC8CD7987A}"/>
              </a:ext>
            </a:extLst>
          </p:cNvPr>
          <p:cNvSpPr>
            <a:spLocks/>
          </p:cNvSpPr>
          <p:nvPr/>
        </p:nvSpPr>
        <p:spPr bwMode="auto">
          <a:xfrm>
            <a:off x="4121968" y="3500785"/>
            <a:ext cx="7015163" cy="1752600"/>
          </a:xfrm>
          <a:custGeom>
            <a:avLst/>
            <a:gdLst>
              <a:gd name="T0" fmla="*/ 2147483646 w 4419"/>
              <a:gd name="T1" fmla="*/ 0 h 1891"/>
              <a:gd name="T2" fmla="*/ 2147483646 w 4419"/>
              <a:gd name="T3" fmla="*/ 2147483646 h 1891"/>
              <a:gd name="T4" fmla="*/ 0 w 4419"/>
              <a:gd name="T5" fmla="*/ 2147483646 h 1891"/>
              <a:gd name="T6" fmla="*/ 0 60000 65536"/>
              <a:gd name="T7" fmla="*/ 0 60000 65536"/>
              <a:gd name="T8" fmla="*/ 0 60000 65536"/>
              <a:gd name="T9" fmla="*/ 0 w 4419"/>
              <a:gd name="T10" fmla="*/ 0 h 1891"/>
              <a:gd name="T11" fmla="*/ 4419 w 4419"/>
              <a:gd name="T12" fmla="*/ 1891 h 1891"/>
            </a:gdLst>
            <a:ahLst/>
            <a:cxnLst>
              <a:cxn ang="T6">
                <a:pos x="T0" y="T1"/>
              </a:cxn>
              <a:cxn ang="T7">
                <a:pos x="T2" y="T3"/>
              </a:cxn>
              <a:cxn ang="T8">
                <a:pos x="T4" y="T5"/>
              </a:cxn>
            </a:cxnLst>
            <a:rect l="T9" t="T10" r="T11" b="T12"/>
            <a:pathLst>
              <a:path w="4419" h="1891">
                <a:moveTo>
                  <a:pt x="4418" y="0"/>
                </a:moveTo>
                <a:lnTo>
                  <a:pt x="4418" y="1890"/>
                </a:lnTo>
                <a:lnTo>
                  <a:pt x="0" y="1890"/>
                </a:lnTo>
              </a:path>
            </a:pathLst>
          </a:custGeom>
          <a:solidFill>
            <a:srgbClr val="009999"/>
          </a:solidFill>
          <a:ln w="12700" cap="rnd">
            <a:solidFill>
              <a:srgbClr val="00CC99"/>
            </a:solidFill>
            <a:round/>
            <a:headEnd/>
            <a:tailEnd/>
          </a:ln>
        </p:spPr>
        <p:txBody>
          <a:bodyPr/>
          <a:lstStyle/>
          <a:p>
            <a:endParaRPr lang="zh-CN" altLang="en-US"/>
          </a:p>
        </p:txBody>
      </p:sp>
      <p:sp>
        <p:nvSpPr>
          <p:cNvPr id="6" name="Rectangle 4">
            <a:extLst>
              <a:ext uri="{FF2B5EF4-FFF2-40B4-BE49-F238E27FC236}">
                <a16:creationId xmlns:a16="http://schemas.microsoft.com/office/drawing/2014/main" id="{52745AA8-3E07-4BD6-B742-3D7DD49C6CE3}"/>
              </a:ext>
            </a:extLst>
          </p:cNvPr>
          <p:cNvSpPr>
            <a:spLocks noChangeArrowheads="1"/>
          </p:cNvSpPr>
          <p:nvPr/>
        </p:nvSpPr>
        <p:spPr bwMode="auto">
          <a:xfrm>
            <a:off x="4121968" y="3729385"/>
            <a:ext cx="7004050" cy="1524000"/>
          </a:xfrm>
          <a:prstGeom prst="rect">
            <a:avLst/>
          </a:prstGeom>
          <a:solidFill>
            <a:srgbClr val="009999"/>
          </a:solidFill>
          <a:ln>
            <a:noFill/>
          </a:ln>
        </p:spPr>
        <p:txBody>
          <a:bodyPr lIns="0" tIns="0" rIns="0" bIns="0"/>
          <a:lstStyle>
            <a:lvl1pPr marL="342900" indent="-342900" defTabSz="687388">
              <a:spcBef>
                <a:spcPct val="20000"/>
              </a:spcBef>
              <a:buClr>
                <a:srgbClr val="72BFC5"/>
              </a:buClr>
              <a:buChar char="•"/>
              <a:tabLst>
                <a:tab pos="2955925" algn="ctr"/>
                <a:tab pos="4286250" algn="ctr"/>
                <a:tab pos="5238750" algn="ctr"/>
                <a:tab pos="5715000" algn="l"/>
                <a:tab pos="6478588" algn="ctr"/>
              </a:tabLst>
              <a:defRPr sz="1300">
                <a:solidFill>
                  <a:schemeClr val="tx1"/>
                </a:solidFill>
                <a:latin typeface="Calibri" panose="020F0502020204030204" pitchFamily="34" charset="0"/>
              </a:defRPr>
            </a:lvl1pPr>
            <a:lvl2pPr marL="400050" defTabSz="687388">
              <a:spcBef>
                <a:spcPct val="20000"/>
              </a:spcBef>
              <a:buClr>
                <a:srgbClr val="72BFC5"/>
              </a:buClr>
              <a:buChar char="–"/>
              <a:tabLst>
                <a:tab pos="2955925" algn="ctr"/>
                <a:tab pos="4286250" algn="ctr"/>
                <a:tab pos="5238750" algn="ctr"/>
                <a:tab pos="5715000" algn="l"/>
                <a:tab pos="6478588" algn="ctr"/>
              </a:tabLst>
              <a:defRPr sz="1300">
                <a:solidFill>
                  <a:schemeClr val="tx1"/>
                </a:solidFill>
                <a:latin typeface="Calibri" panose="020F0502020204030204" pitchFamily="34" charset="0"/>
              </a:defRPr>
            </a:lvl2pPr>
            <a:lvl3pPr marL="1143000" indent="-228600" defTabSz="687388">
              <a:spcBef>
                <a:spcPct val="20000"/>
              </a:spcBef>
              <a:buClr>
                <a:srgbClr val="72BFC5"/>
              </a:buClr>
              <a:buChar char="•"/>
              <a:tabLst>
                <a:tab pos="2955925" algn="ctr"/>
                <a:tab pos="4286250" algn="ctr"/>
                <a:tab pos="5238750" algn="ctr"/>
                <a:tab pos="5715000" algn="l"/>
                <a:tab pos="6478588" algn="ctr"/>
              </a:tabLst>
              <a:defRPr sz="1300">
                <a:solidFill>
                  <a:schemeClr val="tx1"/>
                </a:solidFill>
                <a:latin typeface="Calibri" panose="020F0502020204030204" pitchFamily="34" charset="0"/>
              </a:defRPr>
            </a:lvl3pPr>
            <a:lvl4pPr marL="1600200" indent="-228600" defTabSz="687388">
              <a:spcBef>
                <a:spcPct val="20000"/>
              </a:spcBef>
              <a:buClr>
                <a:srgbClr val="72BFC5"/>
              </a:buClr>
              <a:buChar char="–"/>
              <a:tabLst>
                <a:tab pos="2955925" algn="ctr"/>
                <a:tab pos="4286250" algn="ctr"/>
                <a:tab pos="5238750" algn="ctr"/>
                <a:tab pos="5715000" algn="l"/>
                <a:tab pos="6478588" algn="ctr"/>
              </a:tabLst>
              <a:defRPr sz="1300">
                <a:solidFill>
                  <a:schemeClr val="tx1"/>
                </a:solidFill>
                <a:latin typeface="Calibri" panose="020F0502020204030204" pitchFamily="34" charset="0"/>
              </a:defRPr>
            </a:lvl4pPr>
            <a:lvl5pPr marL="2057400" indent="-228600" defTabSz="687388">
              <a:spcBef>
                <a:spcPct val="20000"/>
              </a:spcBef>
              <a:buClr>
                <a:srgbClr val="72BFC5"/>
              </a:buClr>
              <a:buChar char="»"/>
              <a:tabLst>
                <a:tab pos="2955925" algn="ctr"/>
                <a:tab pos="4286250" algn="ctr"/>
                <a:tab pos="5238750" algn="ctr"/>
                <a:tab pos="5715000" algn="l"/>
                <a:tab pos="6478588" algn="ctr"/>
              </a:tabLst>
              <a:defRPr sz="1300">
                <a:solidFill>
                  <a:schemeClr val="tx1"/>
                </a:solidFill>
                <a:latin typeface="Calibri" panose="020F0502020204030204" pitchFamily="34" charset="0"/>
              </a:defRPr>
            </a:lvl5pPr>
            <a:lvl6pPr marL="2514600" indent="-228600" defTabSz="687388" eaLnBrk="0" fontAlgn="base" hangingPunct="0">
              <a:spcBef>
                <a:spcPct val="20000"/>
              </a:spcBef>
              <a:spcAft>
                <a:spcPct val="0"/>
              </a:spcAft>
              <a:buClr>
                <a:srgbClr val="72BFC5"/>
              </a:buClr>
              <a:buChar char="»"/>
              <a:tabLst>
                <a:tab pos="2955925" algn="ctr"/>
                <a:tab pos="4286250" algn="ctr"/>
                <a:tab pos="5238750" algn="ctr"/>
                <a:tab pos="5715000" algn="l"/>
                <a:tab pos="6478588" algn="ctr"/>
              </a:tabLst>
              <a:defRPr sz="1300">
                <a:solidFill>
                  <a:schemeClr val="tx1"/>
                </a:solidFill>
                <a:latin typeface="Calibri" panose="020F0502020204030204" pitchFamily="34" charset="0"/>
              </a:defRPr>
            </a:lvl6pPr>
            <a:lvl7pPr marL="2971800" indent="-228600" defTabSz="687388" eaLnBrk="0" fontAlgn="base" hangingPunct="0">
              <a:spcBef>
                <a:spcPct val="20000"/>
              </a:spcBef>
              <a:spcAft>
                <a:spcPct val="0"/>
              </a:spcAft>
              <a:buClr>
                <a:srgbClr val="72BFC5"/>
              </a:buClr>
              <a:buChar char="»"/>
              <a:tabLst>
                <a:tab pos="2955925" algn="ctr"/>
                <a:tab pos="4286250" algn="ctr"/>
                <a:tab pos="5238750" algn="ctr"/>
                <a:tab pos="5715000" algn="l"/>
                <a:tab pos="6478588" algn="ctr"/>
              </a:tabLst>
              <a:defRPr sz="1300">
                <a:solidFill>
                  <a:schemeClr val="tx1"/>
                </a:solidFill>
                <a:latin typeface="Calibri" panose="020F0502020204030204" pitchFamily="34" charset="0"/>
              </a:defRPr>
            </a:lvl7pPr>
            <a:lvl8pPr marL="3429000" indent="-228600" defTabSz="687388" eaLnBrk="0" fontAlgn="base" hangingPunct="0">
              <a:spcBef>
                <a:spcPct val="20000"/>
              </a:spcBef>
              <a:spcAft>
                <a:spcPct val="0"/>
              </a:spcAft>
              <a:buClr>
                <a:srgbClr val="72BFC5"/>
              </a:buClr>
              <a:buChar char="»"/>
              <a:tabLst>
                <a:tab pos="2955925" algn="ctr"/>
                <a:tab pos="4286250" algn="ctr"/>
                <a:tab pos="5238750" algn="ctr"/>
                <a:tab pos="5715000" algn="l"/>
                <a:tab pos="6478588" algn="ctr"/>
              </a:tabLst>
              <a:defRPr sz="1300">
                <a:solidFill>
                  <a:schemeClr val="tx1"/>
                </a:solidFill>
                <a:latin typeface="Calibri" panose="020F0502020204030204" pitchFamily="34" charset="0"/>
              </a:defRPr>
            </a:lvl8pPr>
            <a:lvl9pPr marL="3886200" indent="-228600" defTabSz="687388" eaLnBrk="0" fontAlgn="base" hangingPunct="0">
              <a:spcBef>
                <a:spcPct val="20000"/>
              </a:spcBef>
              <a:spcAft>
                <a:spcPct val="0"/>
              </a:spcAft>
              <a:buClr>
                <a:srgbClr val="72BFC5"/>
              </a:buClr>
              <a:buChar char="»"/>
              <a:tabLst>
                <a:tab pos="2955925" algn="ctr"/>
                <a:tab pos="4286250" algn="ctr"/>
                <a:tab pos="5238750" algn="ctr"/>
                <a:tab pos="5715000" algn="l"/>
                <a:tab pos="6478588" algn="ctr"/>
              </a:tabLst>
              <a:defRPr sz="1300">
                <a:solidFill>
                  <a:schemeClr val="tx1"/>
                </a:solidFill>
                <a:latin typeface="Calibri" panose="020F0502020204030204" pitchFamily="34" charset="0"/>
              </a:defRPr>
            </a:lvl9pPr>
          </a:lstStyle>
          <a:p>
            <a:pPr lvl="1">
              <a:lnSpc>
                <a:spcPct val="90000"/>
              </a:lnSpc>
              <a:spcBef>
                <a:spcPct val="0"/>
              </a:spcBef>
              <a:spcAft>
                <a:spcPct val="50000"/>
              </a:spcAft>
              <a:buClrTx/>
              <a:buFontTx/>
              <a:buNone/>
            </a:pPr>
            <a:r>
              <a:rPr lang="zh-CN" altLang="en-AU" sz="2200" dirty="0">
                <a:latin typeface="Arial" panose="020B0604020202020204" pitchFamily="34" charset="0"/>
                <a:ea typeface="楷体_GB2312"/>
                <a:cs typeface="楷体_GB2312"/>
              </a:rPr>
              <a:t>期间	</a:t>
            </a:r>
            <a:r>
              <a:rPr lang="zh-CN" altLang="en-AU" sz="2000" dirty="0">
                <a:latin typeface="Arial" panose="020B0604020202020204" pitchFamily="34" charset="0"/>
                <a:ea typeface="楷体_GB2312"/>
                <a:cs typeface="楷体_GB2312"/>
              </a:rPr>
              <a:t>1	2	3	. . .	12</a:t>
            </a:r>
            <a:r>
              <a:rPr lang="zh-CN" altLang="en-AU" sz="2200" dirty="0">
                <a:latin typeface="Arial" panose="020B0604020202020204" pitchFamily="34" charset="0"/>
                <a:ea typeface="楷体_GB2312"/>
                <a:cs typeface="楷体_GB2312"/>
              </a:rPr>
              <a:t>	</a:t>
            </a:r>
          </a:p>
          <a:p>
            <a:pPr lvl="1">
              <a:lnSpc>
                <a:spcPct val="90000"/>
              </a:lnSpc>
              <a:spcBef>
                <a:spcPct val="0"/>
              </a:spcBef>
              <a:spcAft>
                <a:spcPct val="50000"/>
              </a:spcAft>
              <a:buClrTx/>
              <a:buFontTx/>
              <a:buNone/>
            </a:pPr>
            <a:r>
              <a:rPr lang="zh-CN" altLang="en-AU" sz="2200" dirty="0">
                <a:latin typeface="Arial" panose="020B0604020202020204" pitchFamily="34" charset="0"/>
                <a:ea typeface="楷体_GB2312"/>
                <a:cs typeface="楷体_GB2312"/>
              </a:rPr>
              <a:t>职员	</a:t>
            </a:r>
            <a:r>
              <a:rPr lang="zh-CN" altLang="en-AU" sz="2000" dirty="0">
                <a:latin typeface="Arial" panose="020B0604020202020204" pitchFamily="34" charset="0"/>
                <a:ea typeface="楷体_GB2312"/>
                <a:cs typeface="楷体_GB2312"/>
              </a:rPr>
              <a:t>20	20	20		20</a:t>
            </a:r>
          </a:p>
          <a:p>
            <a:pPr lvl="1">
              <a:lnSpc>
                <a:spcPct val="90000"/>
              </a:lnSpc>
              <a:spcBef>
                <a:spcPct val="0"/>
              </a:spcBef>
              <a:spcAft>
                <a:spcPct val="50000"/>
              </a:spcAft>
              <a:buClrTx/>
              <a:buFontTx/>
              <a:buNone/>
            </a:pPr>
            <a:r>
              <a:rPr lang="zh-CN" altLang="en-AU" sz="2200" dirty="0">
                <a:latin typeface="Arial" panose="020B0604020202020204" pitchFamily="34" charset="0"/>
                <a:ea typeface="楷体_GB2312"/>
                <a:cs typeface="楷体_GB2312"/>
              </a:rPr>
              <a:t>用电度数	</a:t>
            </a:r>
            <a:r>
              <a:rPr lang="zh-CN" altLang="en-AU" sz="2000" dirty="0">
                <a:latin typeface="Arial" panose="020B0604020202020204" pitchFamily="34" charset="0"/>
                <a:ea typeface="楷体_GB2312"/>
                <a:cs typeface="楷体_GB2312"/>
              </a:rPr>
              <a:t>1300	1355	1275		1325</a:t>
            </a:r>
          </a:p>
        </p:txBody>
      </p:sp>
      <p:sp>
        <p:nvSpPr>
          <p:cNvPr id="7" name="AutoShape 5">
            <a:extLst>
              <a:ext uri="{FF2B5EF4-FFF2-40B4-BE49-F238E27FC236}">
                <a16:creationId xmlns:a16="http://schemas.microsoft.com/office/drawing/2014/main" id="{BBFB1879-AC24-4AC5-AF56-B98A8AF30477}"/>
              </a:ext>
            </a:extLst>
          </p:cNvPr>
          <p:cNvSpPr>
            <a:spLocks noChangeArrowheads="1"/>
          </p:cNvSpPr>
          <p:nvPr/>
        </p:nvSpPr>
        <p:spPr bwMode="auto">
          <a:xfrm>
            <a:off x="3131368" y="4491385"/>
            <a:ext cx="1196975" cy="650875"/>
          </a:xfrm>
          <a:prstGeom prst="rightArrow">
            <a:avLst>
              <a:gd name="adj1" fmla="val 50000"/>
              <a:gd name="adj2" fmla="val 96838"/>
            </a:avLst>
          </a:prstGeom>
          <a:solidFill>
            <a:srgbClr val="D9319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8" name="Rectangle 6">
            <a:extLst>
              <a:ext uri="{FF2B5EF4-FFF2-40B4-BE49-F238E27FC236}">
                <a16:creationId xmlns:a16="http://schemas.microsoft.com/office/drawing/2014/main" id="{23989175-1714-46C1-8E4F-BC0828715C6C}"/>
              </a:ext>
            </a:extLst>
          </p:cNvPr>
          <p:cNvSpPr>
            <a:spLocks noChangeArrowheads="1"/>
          </p:cNvSpPr>
          <p:nvPr/>
        </p:nvSpPr>
        <p:spPr bwMode="auto">
          <a:xfrm>
            <a:off x="6331768" y="3729385"/>
            <a:ext cx="1714500" cy="1423987"/>
          </a:xfrm>
          <a:prstGeom prst="rect">
            <a:avLst/>
          </a:prstGeom>
          <a:noFill/>
          <a:ln w="25400">
            <a:solidFill>
              <a:srgbClr val="CCFF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9" name="Rectangle 7">
            <a:extLst>
              <a:ext uri="{FF2B5EF4-FFF2-40B4-BE49-F238E27FC236}">
                <a16:creationId xmlns:a16="http://schemas.microsoft.com/office/drawing/2014/main" id="{47127EDB-6EBF-403D-BEFB-16DA99481741}"/>
              </a:ext>
            </a:extLst>
          </p:cNvPr>
          <p:cNvSpPr>
            <a:spLocks noChangeArrowheads="1"/>
          </p:cNvSpPr>
          <p:nvPr/>
        </p:nvSpPr>
        <p:spPr bwMode="auto">
          <a:xfrm>
            <a:off x="3131368" y="4643785"/>
            <a:ext cx="9302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AU" sz="1800">
                <a:latin typeface="Arial" panose="020B0604020202020204" pitchFamily="34" charset="0"/>
                <a:ea typeface="楷体_GB2312"/>
                <a:cs typeface="楷体_GB2312"/>
              </a:rPr>
              <a:t>类型 </a:t>
            </a:r>
            <a:r>
              <a:rPr lang="zh-CN" altLang="en-AU" sz="1600">
                <a:latin typeface="Arial" panose="020B0604020202020204" pitchFamily="34" charset="0"/>
                <a:ea typeface="楷体_GB2312"/>
                <a:cs typeface="楷体_GB2312"/>
              </a:rPr>
              <a:t>02</a:t>
            </a:r>
          </a:p>
        </p:txBody>
      </p:sp>
      <p:sp>
        <p:nvSpPr>
          <p:cNvPr id="10" name="Line 8">
            <a:extLst>
              <a:ext uri="{FF2B5EF4-FFF2-40B4-BE49-F238E27FC236}">
                <a16:creationId xmlns:a16="http://schemas.microsoft.com/office/drawing/2014/main" id="{091E3C78-3185-4585-BF64-05B5CCBCFEAF}"/>
              </a:ext>
            </a:extLst>
          </p:cNvPr>
          <p:cNvSpPr>
            <a:spLocks noChangeShapeType="1"/>
          </p:cNvSpPr>
          <p:nvPr/>
        </p:nvSpPr>
        <p:spPr bwMode="auto">
          <a:xfrm flipV="1">
            <a:off x="7584306" y="3938935"/>
            <a:ext cx="304800" cy="0"/>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9">
            <a:extLst>
              <a:ext uri="{FF2B5EF4-FFF2-40B4-BE49-F238E27FC236}">
                <a16:creationId xmlns:a16="http://schemas.microsoft.com/office/drawing/2014/main" id="{7AF15704-F79A-4240-8446-6453396164FE}"/>
              </a:ext>
            </a:extLst>
          </p:cNvPr>
          <p:cNvSpPr>
            <a:spLocks noChangeShapeType="1"/>
          </p:cNvSpPr>
          <p:nvPr/>
        </p:nvSpPr>
        <p:spPr bwMode="auto">
          <a:xfrm flipV="1">
            <a:off x="8727306" y="3937347"/>
            <a:ext cx="304800" cy="0"/>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10">
            <a:extLst>
              <a:ext uri="{FF2B5EF4-FFF2-40B4-BE49-F238E27FC236}">
                <a16:creationId xmlns:a16="http://schemas.microsoft.com/office/drawing/2014/main" id="{3C82A069-2F51-47E9-B76F-AF43282C3105}"/>
              </a:ext>
            </a:extLst>
          </p:cNvPr>
          <p:cNvSpPr>
            <a:spLocks noChangeShapeType="1"/>
          </p:cNvSpPr>
          <p:nvPr/>
        </p:nvSpPr>
        <p:spPr bwMode="auto">
          <a:xfrm flipV="1">
            <a:off x="9870306" y="3938935"/>
            <a:ext cx="304800" cy="0"/>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Rectangle 12">
            <a:extLst>
              <a:ext uri="{FF2B5EF4-FFF2-40B4-BE49-F238E27FC236}">
                <a16:creationId xmlns:a16="http://schemas.microsoft.com/office/drawing/2014/main" id="{594AF193-8C09-455A-9233-971C4CCA6A1F}"/>
              </a:ext>
            </a:extLst>
          </p:cNvPr>
          <p:cNvSpPr>
            <a:spLocks noChangeArrowheads="1"/>
          </p:cNvSpPr>
          <p:nvPr/>
        </p:nvSpPr>
        <p:spPr bwMode="auto">
          <a:xfrm>
            <a:off x="3664768" y="908397"/>
            <a:ext cx="75438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buClr>
                <a:schemeClr val="tx1"/>
              </a:buClr>
              <a:buSzPct val="150000"/>
              <a:buFontTx/>
              <a:buNone/>
            </a:pPr>
            <a:r>
              <a:rPr lang="zh-CN" altLang="en-US" sz="1800" dirty="0">
                <a:latin typeface="Arial" panose="020B0604020202020204" pitchFamily="34" charset="0"/>
                <a:ea typeface="楷体_GB2312"/>
                <a:cs typeface="楷体_GB2312"/>
              </a:rPr>
              <a:t>   </a:t>
            </a:r>
            <a:r>
              <a:rPr lang="zh-CN" altLang="en-US" sz="1800" b="1" dirty="0">
                <a:solidFill>
                  <a:srgbClr val="3333CC"/>
                </a:solidFill>
                <a:latin typeface="楷体_GB2312"/>
                <a:ea typeface="楷体_GB2312"/>
                <a:cs typeface="楷体_GB2312"/>
              </a:rPr>
              <a:t>统计指标</a:t>
            </a:r>
          </a:p>
          <a:p>
            <a:pPr lvl="1">
              <a:buClrTx/>
            </a:pPr>
            <a:r>
              <a:rPr lang="zh-CN" altLang="en-US" sz="1800" dirty="0">
                <a:solidFill>
                  <a:srgbClr val="3333CC"/>
                </a:solidFill>
                <a:latin typeface="楷体_GB2312"/>
                <a:ea typeface="楷体_GB2312"/>
                <a:cs typeface="楷体_GB2312"/>
              </a:rPr>
              <a:t> 统计指标用作分摊基础，例如：员工、平方米、电话</a:t>
            </a:r>
          </a:p>
          <a:p>
            <a:pPr lvl="2">
              <a:buClrTx/>
              <a:buFontTx/>
              <a:buNone/>
            </a:pPr>
            <a:r>
              <a:rPr lang="zh-CN" altLang="en-US" sz="1800" dirty="0">
                <a:solidFill>
                  <a:srgbClr val="3333CC"/>
                </a:solidFill>
                <a:latin typeface="楷体_GB2312"/>
                <a:ea typeface="楷体_GB2312"/>
                <a:cs typeface="楷体_GB2312"/>
              </a:rPr>
              <a:t>房屋租金可以基于成本中心使用的平方数分摊到各个成本中心	</a:t>
            </a:r>
          </a:p>
          <a:p>
            <a:pPr lvl="1">
              <a:buClrTx/>
            </a:pPr>
            <a:r>
              <a:rPr lang="zh-CN" altLang="en-US" sz="1800" dirty="0">
                <a:solidFill>
                  <a:srgbClr val="3333CC"/>
                </a:solidFill>
                <a:latin typeface="楷体_GB2312"/>
                <a:ea typeface="楷体_GB2312"/>
                <a:cs typeface="楷体_GB2312"/>
              </a:rPr>
              <a:t>统计指标是可测量的数量，它可以分配到成本中心、作业类型、内部订单以及利润中心</a:t>
            </a:r>
          </a:p>
          <a:p>
            <a:pPr lvl="1">
              <a:buClrTx/>
            </a:pPr>
            <a:r>
              <a:rPr lang="zh-CN" altLang="en-US" sz="1800" dirty="0">
                <a:solidFill>
                  <a:srgbClr val="3333CC"/>
                </a:solidFill>
                <a:latin typeface="楷体_GB2312"/>
                <a:ea typeface="楷体_GB2312"/>
                <a:cs typeface="楷体_GB2312"/>
              </a:rPr>
              <a:t>在间接费用成本分配中作为一个分配基数使用</a:t>
            </a:r>
          </a:p>
          <a:p>
            <a:pPr lvl="1">
              <a:buClrTx/>
            </a:pPr>
            <a:r>
              <a:rPr lang="zh-CN" altLang="en-US" sz="1800" dirty="0">
                <a:solidFill>
                  <a:srgbClr val="3333CC"/>
                </a:solidFill>
                <a:latin typeface="楷体_GB2312"/>
                <a:ea typeface="楷体_GB2312"/>
                <a:cs typeface="楷体_GB2312"/>
              </a:rPr>
              <a:t>两种类型：类型1 = 固定的，类型2 = 总计</a:t>
            </a:r>
          </a:p>
          <a:p>
            <a:pPr lvl="1">
              <a:buClrTx/>
            </a:pPr>
            <a:r>
              <a:rPr lang="zh-CN" altLang="en-US" sz="1800" dirty="0">
                <a:solidFill>
                  <a:srgbClr val="3333CC"/>
                </a:solidFill>
                <a:latin typeface="楷体_GB2312"/>
                <a:ea typeface="楷体_GB2312"/>
                <a:cs typeface="楷体_GB2312"/>
              </a:rPr>
              <a:t>可以将其链接到后勤信息系统(</a:t>
            </a:r>
            <a:r>
              <a:rPr lang="en-US" altLang="zh-CN" sz="1800" dirty="0">
                <a:solidFill>
                  <a:srgbClr val="3333CC"/>
                </a:solidFill>
                <a:latin typeface="楷体_GB2312"/>
                <a:ea typeface="楷体_GB2312"/>
                <a:cs typeface="楷体_GB2312"/>
              </a:rPr>
              <a:t>LIS)</a:t>
            </a:r>
          </a:p>
        </p:txBody>
      </p:sp>
      <p:sp>
        <p:nvSpPr>
          <p:cNvPr id="14" name="AutoShape 13">
            <a:extLst>
              <a:ext uri="{FF2B5EF4-FFF2-40B4-BE49-F238E27FC236}">
                <a16:creationId xmlns:a16="http://schemas.microsoft.com/office/drawing/2014/main" id="{2F57DA90-D12E-4A4A-91B6-5E33E5A69C33}"/>
              </a:ext>
            </a:extLst>
          </p:cNvPr>
          <p:cNvSpPr>
            <a:spLocks noChangeArrowheads="1"/>
          </p:cNvSpPr>
          <p:nvPr/>
        </p:nvSpPr>
        <p:spPr bwMode="auto">
          <a:xfrm>
            <a:off x="3131368" y="4034185"/>
            <a:ext cx="1219200" cy="611187"/>
          </a:xfrm>
          <a:prstGeom prst="rightArrow">
            <a:avLst>
              <a:gd name="adj1" fmla="val 50000"/>
              <a:gd name="adj2" fmla="val 104681"/>
            </a:avLst>
          </a:prstGeom>
          <a:solidFill>
            <a:srgbClr val="B50069"/>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5" name="Rectangle 14">
            <a:extLst>
              <a:ext uri="{FF2B5EF4-FFF2-40B4-BE49-F238E27FC236}">
                <a16:creationId xmlns:a16="http://schemas.microsoft.com/office/drawing/2014/main" id="{65174BD6-0DAF-49F7-82E4-11D19EB331AB}"/>
              </a:ext>
            </a:extLst>
          </p:cNvPr>
          <p:cNvSpPr>
            <a:spLocks noChangeArrowheads="1"/>
          </p:cNvSpPr>
          <p:nvPr/>
        </p:nvSpPr>
        <p:spPr bwMode="auto">
          <a:xfrm>
            <a:off x="3131368" y="4186585"/>
            <a:ext cx="1187450"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AU" sz="1800">
                <a:latin typeface="Arial" panose="020B0604020202020204" pitchFamily="34" charset="0"/>
                <a:ea typeface="楷体_GB2312"/>
                <a:cs typeface="楷体_GB2312"/>
              </a:rPr>
              <a:t>类型</a:t>
            </a:r>
            <a:r>
              <a:rPr lang="zh-CN" altLang="en-AU" sz="1600">
                <a:latin typeface="Arial" panose="020B0604020202020204" pitchFamily="34" charset="0"/>
                <a:ea typeface="楷体_GB2312"/>
                <a:cs typeface="楷体_GB2312"/>
              </a:rPr>
              <a:t> 01</a:t>
            </a:r>
          </a:p>
        </p:txBody>
      </p:sp>
      <p:sp>
        <p:nvSpPr>
          <p:cNvPr id="16" name="AutoShape 15">
            <a:extLst>
              <a:ext uri="{FF2B5EF4-FFF2-40B4-BE49-F238E27FC236}">
                <a16:creationId xmlns:a16="http://schemas.microsoft.com/office/drawing/2014/main" id="{88C41385-446D-42A4-8AA6-A8730AD36057}"/>
              </a:ext>
            </a:extLst>
          </p:cNvPr>
          <p:cNvSpPr>
            <a:spLocks noChangeArrowheads="1"/>
          </p:cNvSpPr>
          <p:nvPr/>
        </p:nvSpPr>
        <p:spPr bwMode="auto">
          <a:xfrm>
            <a:off x="3431704" y="908720"/>
            <a:ext cx="381000" cy="304800"/>
          </a:xfrm>
          <a:prstGeom prst="star4">
            <a:avLst>
              <a:gd name="adj" fmla="val 12500"/>
            </a:avLst>
          </a:prstGeom>
          <a:solidFill>
            <a:srgbClr val="FF9900"/>
          </a:solidFill>
          <a:ln w="9525">
            <a:solidFill>
              <a:schemeClr val="tx1"/>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7" name="矩形 1">
            <a:extLst>
              <a:ext uri="{FF2B5EF4-FFF2-40B4-BE49-F238E27FC236}">
                <a16:creationId xmlns:a16="http://schemas.microsoft.com/office/drawing/2014/main" id="{6F6D022C-2967-42C6-9108-255FE93C6A4E}"/>
              </a:ext>
            </a:extLst>
          </p:cNvPr>
          <p:cNvSpPr>
            <a:spLocks noChangeArrowheads="1"/>
          </p:cNvSpPr>
          <p:nvPr/>
        </p:nvSpPr>
        <p:spPr bwMode="auto">
          <a:xfrm>
            <a:off x="4121968" y="5354985"/>
            <a:ext cx="68770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dirty="0">
                <a:latin typeface="Times New Roman" panose="02020603050405020304" pitchFamily="18" charset="0"/>
                <a:ea typeface="仿宋_GB2312"/>
                <a:cs typeface="仿宋_GB2312"/>
              </a:rPr>
              <a:t>固定值</a:t>
            </a:r>
            <a:r>
              <a:rPr lang="en-US" altLang="zh-CN" sz="1400" dirty="0">
                <a:latin typeface="Times New Roman" panose="02020603050405020304" pitchFamily="18" charset="0"/>
                <a:ea typeface="仿宋_GB2312"/>
                <a:cs typeface="仿宋_GB2312"/>
              </a:rPr>
              <a:t>Fixed values (</a:t>
            </a:r>
            <a:r>
              <a:rPr lang="zh-CN" altLang="en-US" sz="1400" dirty="0">
                <a:latin typeface="Times New Roman" panose="02020603050405020304" pitchFamily="18" charset="0"/>
                <a:ea typeface="仿宋_GB2312"/>
                <a:cs typeface="仿宋_GB2312"/>
              </a:rPr>
              <a:t>例如</a:t>
            </a:r>
            <a:r>
              <a:rPr lang="zh-CN" altLang="zh-CN" sz="1400" dirty="0">
                <a:latin typeface="Times New Roman" panose="02020603050405020304" pitchFamily="18" charset="0"/>
                <a:ea typeface="仿宋_GB2312"/>
                <a:cs typeface="仿宋_GB2312"/>
              </a:rPr>
              <a:t>, </a:t>
            </a:r>
            <a:r>
              <a:rPr lang="zh-CN" altLang="en-US" sz="1400" dirty="0">
                <a:latin typeface="Times New Roman" panose="02020603050405020304" pitchFamily="18" charset="0"/>
                <a:ea typeface="仿宋_GB2312"/>
                <a:cs typeface="仿宋_GB2312"/>
              </a:rPr>
              <a:t>电话数量</a:t>
            </a:r>
            <a:r>
              <a:rPr lang="zh-CN" altLang="zh-CN" sz="1400" dirty="0">
                <a:latin typeface="Times New Roman" panose="02020603050405020304" pitchFamily="18" charset="0"/>
                <a:ea typeface="仿宋_GB2312"/>
                <a:cs typeface="仿宋_GB2312"/>
              </a:rPr>
              <a:t>) </a:t>
            </a:r>
            <a:r>
              <a:rPr lang="zh-CN" altLang="en-US" sz="1400" dirty="0">
                <a:latin typeface="Times New Roman" panose="02020603050405020304" pitchFamily="18" charset="0"/>
                <a:ea typeface="仿宋_GB2312"/>
                <a:cs typeface="仿宋_GB2312"/>
              </a:rPr>
              <a:t>适用于全部过帐期间内。</a:t>
            </a:r>
            <a:endParaRPr lang="en-US" altLang="zh-CN" sz="1400" dirty="0">
              <a:latin typeface="Times New Roman" panose="02020603050405020304" pitchFamily="18" charset="0"/>
              <a:ea typeface="仿宋_GB2312"/>
              <a:cs typeface="仿宋_GB2312"/>
            </a:endParaRPr>
          </a:p>
          <a:p>
            <a:pPr>
              <a:spcBef>
                <a:spcPct val="0"/>
              </a:spcBef>
              <a:buClrTx/>
              <a:buFontTx/>
              <a:buNone/>
            </a:pPr>
            <a:r>
              <a:rPr lang="zh-CN" altLang="en-US" sz="1400" dirty="0">
                <a:latin typeface="Times New Roman" panose="02020603050405020304" pitchFamily="18" charset="0"/>
                <a:ea typeface="仿宋_GB2312"/>
                <a:cs typeface="仿宋_GB2312"/>
              </a:rPr>
              <a:t>总计值适用于只为相应月份设置而不结转到以后月份，例如电话时间。</a:t>
            </a:r>
            <a:endParaRPr lang="zh-CN" altLang="en-US" sz="1400" dirty="0">
              <a:latin typeface="Arial" panose="020B0604020202020204" pitchFamily="34" charset="0"/>
            </a:endParaRPr>
          </a:p>
        </p:txBody>
      </p:sp>
    </p:spTree>
    <p:extLst>
      <p:ext uri="{BB962C8B-B14F-4D97-AF65-F5344CB8AC3E}">
        <p14:creationId xmlns:p14="http://schemas.microsoft.com/office/powerpoint/2010/main" val="2228137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b="0" dirty="0"/>
              <a:t>管理会计</a:t>
            </a:r>
            <a:r>
              <a:rPr lang="en-US" altLang="zh-CN" dirty="0"/>
              <a:t> – </a:t>
            </a:r>
            <a:r>
              <a:rPr lang="zh-CN" altLang="en-US" dirty="0"/>
              <a:t>模块特点</a:t>
            </a:r>
            <a:endParaRPr lang="en-US" b="0" dirty="0"/>
          </a:p>
        </p:txBody>
      </p:sp>
      <p:sp>
        <p:nvSpPr>
          <p:cNvPr id="87" name="Rectangle 2">
            <a:extLst>
              <a:ext uri="{FF2B5EF4-FFF2-40B4-BE49-F238E27FC236}">
                <a16:creationId xmlns:a16="http://schemas.microsoft.com/office/drawing/2014/main" id="{EE166203-1DAC-42BF-974B-29B5757B4625}"/>
              </a:ext>
            </a:extLst>
          </p:cNvPr>
          <p:cNvSpPr>
            <a:spLocks noChangeArrowheads="1"/>
          </p:cNvSpPr>
          <p:nvPr/>
        </p:nvSpPr>
        <p:spPr bwMode="auto">
          <a:xfrm>
            <a:off x="3359696" y="1556792"/>
            <a:ext cx="7264400" cy="293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nSpc>
                <a:spcPct val="80000"/>
              </a:lnSpc>
              <a:spcBef>
                <a:spcPct val="10000"/>
              </a:spcBef>
              <a:buClrTx/>
            </a:pPr>
            <a:r>
              <a:rPr lang="zh-CN" altLang="en-US" sz="2800" dirty="0">
                <a:latin typeface="Times New Roman" panose="02020603050405020304" pitchFamily="18" charset="0"/>
                <a:ea typeface="仿宋_GB2312"/>
                <a:cs typeface="仿宋_GB2312"/>
              </a:rPr>
              <a:t> 提供计划，生产和成本控制方面的帮助</a:t>
            </a:r>
          </a:p>
          <a:p>
            <a:pPr>
              <a:lnSpc>
                <a:spcPct val="80000"/>
              </a:lnSpc>
              <a:spcBef>
                <a:spcPct val="10000"/>
              </a:spcBef>
              <a:buClrTx/>
            </a:pPr>
            <a:endParaRPr lang="zh-CN" altLang="en-US" sz="2800" dirty="0">
              <a:latin typeface="Times New Roman" panose="02020603050405020304" pitchFamily="18" charset="0"/>
              <a:ea typeface="仿宋_GB2312"/>
              <a:cs typeface="仿宋_GB2312"/>
            </a:endParaRPr>
          </a:p>
          <a:p>
            <a:pPr>
              <a:spcBef>
                <a:spcPct val="30000"/>
              </a:spcBef>
              <a:buClrTx/>
            </a:pPr>
            <a:r>
              <a:rPr lang="zh-CN" altLang="en-US" sz="2800" dirty="0">
                <a:latin typeface="Times New Roman" panose="02020603050405020304" pitchFamily="18" charset="0"/>
                <a:ea typeface="仿宋_GB2312"/>
                <a:cs typeface="仿宋_GB2312"/>
              </a:rPr>
              <a:t>面向内部管理</a:t>
            </a:r>
          </a:p>
          <a:p>
            <a:pPr>
              <a:spcBef>
                <a:spcPct val="30000"/>
              </a:spcBef>
              <a:buClrTx/>
            </a:pPr>
            <a:endParaRPr lang="zh-CN" altLang="en-US" sz="2800" dirty="0">
              <a:latin typeface="Times New Roman" panose="02020603050405020304" pitchFamily="18" charset="0"/>
              <a:ea typeface="仿宋_GB2312"/>
              <a:cs typeface="仿宋_GB2312"/>
            </a:endParaRPr>
          </a:p>
          <a:p>
            <a:pPr>
              <a:spcBef>
                <a:spcPct val="30000"/>
              </a:spcBef>
              <a:buClrTx/>
            </a:pPr>
            <a:r>
              <a:rPr lang="zh-CN" altLang="en-US" sz="2800" dirty="0">
                <a:latin typeface="Times New Roman" panose="02020603050405020304" pitchFamily="18" charset="0"/>
                <a:ea typeface="仿宋_GB2312"/>
                <a:cs typeface="仿宋_GB2312"/>
              </a:rPr>
              <a:t> 根据管理需求，灵活定义符合会计原则的核算要求</a:t>
            </a:r>
          </a:p>
        </p:txBody>
      </p:sp>
    </p:spTree>
    <p:extLst>
      <p:ext uri="{BB962C8B-B14F-4D97-AF65-F5344CB8AC3E}">
        <p14:creationId xmlns:p14="http://schemas.microsoft.com/office/powerpoint/2010/main" val="4336669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成本中心会计 </a:t>
            </a:r>
            <a:r>
              <a:rPr lang="en-US" altLang="zh-CN" dirty="0"/>
              <a:t>– </a:t>
            </a:r>
            <a:r>
              <a:rPr lang="zh-CN" altLang="en-US" dirty="0"/>
              <a:t>常用报表</a:t>
            </a:r>
            <a:endParaRPr lang="en-US" b="0" dirty="0"/>
          </a:p>
        </p:txBody>
      </p:sp>
      <p:pic>
        <p:nvPicPr>
          <p:cNvPr id="4" name="Picture 7">
            <a:extLst>
              <a:ext uri="{FF2B5EF4-FFF2-40B4-BE49-F238E27FC236}">
                <a16:creationId xmlns:a16="http://schemas.microsoft.com/office/drawing/2014/main" id="{E060A406-3A8F-46A5-A2A9-8E2882CC15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1744" y="1232756"/>
            <a:ext cx="6478699" cy="4392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318075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成本中心会计 </a:t>
            </a:r>
            <a:r>
              <a:rPr lang="en-US" altLang="zh-CN" dirty="0"/>
              <a:t>– </a:t>
            </a:r>
            <a:r>
              <a:rPr lang="zh-CN" altLang="en-US" dirty="0"/>
              <a:t>常用报表</a:t>
            </a:r>
            <a:endParaRPr lang="en-US" b="0" dirty="0"/>
          </a:p>
        </p:txBody>
      </p:sp>
      <p:pic>
        <p:nvPicPr>
          <p:cNvPr id="4" name="Picture 2">
            <a:extLst>
              <a:ext uri="{FF2B5EF4-FFF2-40B4-BE49-F238E27FC236}">
                <a16:creationId xmlns:a16="http://schemas.microsoft.com/office/drawing/2014/main" id="{DB3A95C8-E672-4104-A516-7737BCE3FD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1999" y="820936"/>
            <a:ext cx="8410625" cy="563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848037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b="0" dirty="0"/>
              <a:t>目录</a:t>
            </a:r>
            <a:endParaRPr lang="en-US" b="0" dirty="0"/>
          </a:p>
        </p:txBody>
      </p:sp>
      <p:sp>
        <p:nvSpPr>
          <p:cNvPr id="13" name="Rectangle 2">
            <a:extLst>
              <a:ext uri="{FF2B5EF4-FFF2-40B4-BE49-F238E27FC236}">
                <a16:creationId xmlns:a16="http://schemas.microsoft.com/office/drawing/2014/main" id="{8505FFC4-CF23-4E1A-A4DE-DCB2BDA8D6FD}"/>
              </a:ext>
            </a:extLst>
          </p:cNvPr>
          <p:cNvSpPr>
            <a:spLocks noChangeArrowheads="1"/>
          </p:cNvSpPr>
          <p:nvPr/>
        </p:nvSpPr>
        <p:spPr bwMode="ltGray">
          <a:xfrm>
            <a:off x="3853224" y="2247688"/>
            <a:ext cx="6380162" cy="396875"/>
          </a:xfrm>
          <a:prstGeom prst="rect">
            <a:avLst/>
          </a:prstGeom>
          <a:solidFill>
            <a:schemeClr val="accent5">
              <a:lumMod val="60000"/>
              <a:lumOff val="40000"/>
            </a:schemeClr>
          </a:solidFill>
          <a:ln w="9525">
            <a:noFill/>
            <a:miter lim="800000"/>
            <a:headEnd/>
            <a:tailEnd/>
          </a:ln>
        </p:spPr>
        <p:txBody>
          <a:bodyPr lIns="360000" tIns="46800" anchor="ctr"/>
          <a:lstStyle/>
          <a:p>
            <a:pPr>
              <a:defRPr/>
            </a:pPr>
            <a:r>
              <a:rPr lang="zh-CN" altLang="en-US" sz="2500" dirty="0">
                <a:latin typeface="微软雅黑" pitchFamily="34" charset="-122"/>
                <a:ea typeface="微软雅黑" pitchFamily="34" charset="-122"/>
              </a:rPr>
              <a:t>    </a:t>
            </a:r>
            <a:r>
              <a:rPr lang="en-US" altLang="zh-CN" sz="2500" dirty="0">
                <a:solidFill>
                  <a:schemeClr val="bg1">
                    <a:lumMod val="50000"/>
                  </a:schemeClr>
                </a:solidFill>
                <a:latin typeface="微软雅黑" pitchFamily="34" charset="-122"/>
                <a:ea typeface="微软雅黑" pitchFamily="34" charset="-122"/>
              </a:rPr>
              <a:t>CO-CEL</a:t>
            </a:r>
            <a:r>
              <a:rPr lang="zh-CN" altLang="en-US" sz="2500" dirty="0">
                <a:solidFill>
                  <a:schemeClr val="bg1">
                    <a:lumMod val="50000"/>
                  </a:schemeClr>
                </a:solidFill>
                <a:latin typeface="微软雅黑" pitchFamily="34" charset="-122"/>
                <a:ea typeface="微软雅黑" pitchFamily="34" charset="-122"/>
              </a:rPr>
              <a:t>成本要素会计</a:t>
            </a:r>
          </a:p>
        </p:txBody>
      </p:sp>
      <p:sp>
        <p:nvSpPr>
          <p:cNvPr id="14" name="Rectangle 3">
            <a:extLst>
              <a:ext uri="{FF2B5EF4-FFF2-40B4-BE49-F238E27FC236}">
                <a16:creationId xmlns:a16="http://schemas.microsoft.com/office/drawing/2014/main" id="{040EF52A-5CF1-4BD2-B558-DBA2837658CA}"/>
              </a:ext>
            </a:extLst>
          </p:cNvPr>
          <p:cNvSpPr>
            <a:spLocks noChangeArrowheads="1"/>
          </p:cNvSpPr>
          <p:nvPr/>
        </p:nvSpPr>
        <p:spPr bwMode="ltGray">
          <a:xfrm>
            <a:off x="3863752" y="2809415"/>
            <a:ext cx="6380162" cy="395287"/>
          </a:xfrm>
          <a:prstGeom prst="rect">
            <a:avLst/>
          </a:prstGeom>
          <a:solidFill>
            <a:schemeClr val="accent5">
              <a:lumMod val="60000"/>
              <a:lumOff val="40000"/>
            </a:schemeClr>
          </a:solidFill>
          <a:ln w="9525">
            <a:noFill/>
            <a:miter lim="800000"/>
            <a:headEnd/>
            <a:tailEnd/>
          </a:ln>
        </p:spPr>
        <p:txBody>
          <a:bodyPr lIns="360000" tIns="46800" anchor="ctr"/>
          <a:lstStyle/>
          <a:p>
            <a:pPr>
              <a:defRPr/>
            </a:pPr>
            <a:r>
              <a:rPr lang="zh-CN" altLang="en-US" sz="2500" dirty="0">
                <a:solidFill>
                  <a:schemeClr val="bg1">
                    <a:lumMod val="50000"/>
                  </a:schemeClr>
                </a:solidFill>
                <a:latin typeface="微软雅黑" pitchFamily="34" charset="-122"/>
                <a:ea typeface="微软雅黑" pitchFamily="34" charset="-122"/>
              </a:rPr>
              <a:t>    </a:t>
            </a:r>
            <a:r>
              <a:rPr lang="en-US" altLang="zh-CN" sz="2500" dirty="0">
                <a:solidFill>
                  <a:schemeClr val="bg1">
                    <a:lumMod val="50000"/>
                  </a:schemeClr>
                </a:solidFill>
                <a:latin typeface="微软雅黑" pitchFamily="34" charset="-122"/>
                <a:ea typeface="微软雅黑" pitchFamily="34" charset="-122"/>
              </a:rPr>
              <a:t>CO-CCA</a:t>
            </a:r>
            <a:r>
              <a:rPr lang="zh-CN" altLang="en-US" sz="2500" dirty="0">
                <a:solidFill>
                  <a:schemeClr val="bg1">
                    <a:lumMod val="50000"/>
                  </a:schemeClr>
                </a:solidFill>
                <a:latin typeface="微软雅黑" pitchFamily="34" charset="-122"/>
                <a:ea typeface="微软雅黑" pitchFamily="34" charset="-122"/>
              </a:rPr>
              <a:t>成本中心会计</a:t>
            </a:r>
          </a:p>
        </p:txBody>
      </p:sp>
      <p:sp>
        <p:nvSpPr>
          <p:cNvPr id="15" name="Rectangle 4">
            <a:extLst>
              <a:ext uri="{FF2B5EF4-FFF2-40B4-BE49-F238E27FC236}">
                <a16:creationId xmlns:a16="http://schemas.microsoft.com/office/drawing/2014/main" id="{811ED8E6-4F6C-484B-B10B-4C3705AEE559}"/>
              </a:ext>
            </a:extLst>
          </p:cNvPr>
          <p:cNvSpPr>
            <a:spLocks noChangeArrowheads="1"/>
          </p:cNvSpPr>
          <p:nvPr/>
        </p:nvSpPr>
        <p:spPr bwMode="gray">
          <a:xfrm>
            <a:off x="3853224" y="1124744"/>
            <a:ext cx="6380162" cy="396875"/>
          </a:xfrm>
          <a:prstGeom prst="rect">
            <a:avLst/>
          </a:prstGeom>
          <a:solidFill>
            <a:schemeClr val="accent5">
              <a:lumMod val="60000"/>
              <a:lumOff val="40000"/>
            </a:schemeClr>
          </a:solidFill>
          <a:ln w="9525">
            <a:noFill/>
            <a:miter lim="800000"/>
            <a:headEnd/>
            <a:tailEnd/>
          </a:ln>
        </p:spPr>
        <p:txBody>
          <a:bodyPr lIns="360000" tIns="46800" anchor="ctr"/>
          <a:lstStyle/>
          <a:p>
            <a:pPr>
              <a:defRPr/>
            </a:pPr>
            <a:r>
              <a:rPr lang="zh-CN" altLang="en-US" sz="2500" dirty="0">
                <a:solidFill>
                  <a:schemeClr val="bg1">
                    <a:lumMod val="50000"/>
                  </a:schemeClr>
                </a:solidFill>
                <a:latin typeface="微软雅黑" pitchFamily="34" charset="-122"/>
                <a:ea typeface="微软雅黑" pitchFamily="34" charset="-122"/>
              </a:rPr>
              <a:t>管理会计概览</a:t>
            </a:r>
            <a:endParaRPr lang="en-US" altLang="zh-CN" sz="2500" dirty="0">
              <a:solidFill>
                <a:schemeClr val="bg1">
                  <a:lumMod val="50000"/>
                </a:schemeClr>
              </a:solidFill>
              <a:latin typeface="微软雅黑" pitchFamily="34" charset="-122"/>
              <a:ea typeface="微软雅黑" pitchFamily="34" charset="-122"/>
            </a:endParaRPr>
          </a:p>
        </p:txBody>
      </p:sp>
      <p:sp>
        <p:nvSpPr>
          <p:cNvPr id="16" name="Rectangle 5">
            <a:extLst>
              <a:ext uri="{FF2B5EF4-FFF2-40B4-BE49-F238E27FC236}">
                <a16:creationId xmlns:a16="http://schemas.microsoft.com/office/drawing/2014/main" id="{D6A724DB-152D-475B-8CF7-2D399088DBB8}"/>
              </a:ext>
            </a:extLst>
          </p:cNvPr>
          <p:cNvSpPr>
            <a:spLocks noChangeArrowheads="1"/>
          </p:cNvSpPr>
          <p:nvPr/>
        </p:nvSpPr>
        <p:spPr bwMode="ltGray">
          <a:xfrm>
            <a:off x="3853224" y="1687548"/>
            <a:ext cx="6380162" cy="395288"/>
          </a:xfrm>
          <a:prstGeom prst="rect">
            <a:avLst/>
          </a:prstGeom>
          <a:solidFill>
            <a:schemeClr val="accent5">
              <a:lumMod val="60000"/>
              <a:lumOff val="40000"/>
            </a:schemeClr>
          </a:solidFill>
          <a:ln w="9525">
            <a:noFill/>
            <a:miter lim="800000"/>
            <a:headEnd/>
            <a:tailEnd/>
          </a:ln>
        </p:spPr>
        <p:txBody>
          <a:bodyPr lIns="360000" tIns="46800" anchor="ctr"/>
          <a:lstStyle/>
          <a:p>
            <a:pPr>
              <a:defRPr/>
            </a:pPr>
            <a:r>
              <a:rPr lang="zh-CN" altLang="en-US" sz="2500" dirty="0">
                <a:latin typeface="微软雅黑" pitchFamily="34" charset="-122"/>
                <a:ea typeface="微软雅黑" pitchFamily="34" charset="-122"/>
              </a:rPr>
              <a:t>管理会计功能详解</a:t>
            </a:r>
            <a:endParaRPr lang="en-US" altLang="zh-CN" sz="2500" dirty="0">
              <a:latin typeface="微软雅黑" pitchFamily="34" charset="-122"/>
              <a:ea typeface="微软雅黑" pitchFamily="34" charset="-122"/>
            </a:endParaRPr>
          </a:p>
        </p:txBody>
      </p:sp>
      <p:sp>
        <p:nvSpPr>
          <p:cNvPr id="17" name="Rectangle 2">
            <a:extLst>
              <a:ext uri="{FF2B5EF4-FFF2-40B4-BE49-F238E27FC236}">
                <a16:creationId xmlns:a16="http://schemas.microsoft.com/office/drawing/2014/main" id="{7CB66E6A-49DF-4988-81C5-BF816623A2A8}"/>
              </a:ext>
            </a:extLst>
          </p:cNvPr>
          <p:cNvSpPr>
            <a:spLocks noChangeArrowheads="1"/>
          </p:cNvSpPr>
          <p:nvPr/>
        </p:nvSpPr>
        <p:spPr bwMode="ltGray">
          <a:xfrm>
            <a:off x="3863752" y="3370631"/>
            <a:ext cx="6380162" cy="396875"/>
          </a:xfrm>
          <a:prstGeom prst="rect">
            <a:avLst/>
          </a:prstGeom>
          <a:solidFill>
            <a:schemeClr val="accent5">
              <a:lumMod val="60000"/>
              <a:lumOff val="40000"/>
            </a:schemeClr>
          </a:solidFill>
          <a:ln w="9525">
            <a:noFill/>
            <a:miter lim="800000"/>
            <a:headEnd/>
            <a:tailEnd/>
          </a:ln>
        </p:spPr>
        <p:txBody>
          <a:bodyPr lIns="360000" tIns="46800" anchor="ctr"/>
          <a:lstStyle/>
          <a:p>
            <a:pPr>
              <a:defRPr/>
            </a:pPr>
            <a:r>
              <a:rPr lang="zh-CN" altLang="en-US" sz="2500" dirty="0">
                <a:solidFill>
                  <a:schemeClr val="bg1">
                    <a:lumMod val="50000"/>
                  </a:schemeClr>
                </a:solidFill>
                <a:latin typeface="微软雅黑" pitchFamily="34" charset="-122"/>
                <a:ea typeface="微软雅黑" pitchFamily="34" charset="-122"/>
              </a:rPr>
              <a:t>    </a:t>
            </a:r>
            <a:r>
              <a:rPr lang="en-US" altLang="zh-CN" sz="2500" dirty="0">
                <a:latin typeface="微软雅黑" pitchFamily="34" charset="-122"/>
                <a:ea typeface="微软雅黑" pitchFamily="34" charset="-122"/>
              </a:rPr>
              <a:t>CO-IO</a:t>
            </a:r>
            <a:r>
              <a:rPr lang="zh-CN" altLang="en-US" sz="2500" dirty="0">
                <a:latin typeface="微软雅黑" pitchFamily="34" charset="-122"/>
                <a:ea typeface="微软雅黑" pitchFamily="34" charset="-122"/>
              </a:rPr>
              <a:t>内部订单</a:t>
            </a:r>
          </a:p>
        </p:txBody>
      </p:sp>
      <p:sp>
        <p:nvSpPr>
          <p:cNvPr id="22" name="Rectangle 2">
            <a:extLst>
              <a:ext uri="{FF2B5EF4-FFF2-40B4-BE49-F238E27FC236}">
                <a16:creationId xmlns:a16="http://schemas.microsoft.com/office/drawing/2014/main" id="{B7DD4212-2863-4D9C-BED6-B49086228370}"/>
              </a:ext>
            </a:extLst>
          </p:cNvPr>
          <p:cNvSpPr>
            <a:spLocks noChangeArrowheads="1"/>
          </p:cNvSpPr>
          <p:nvPr/>
        </p:nvSpPr>
        <p:spPr bwMode="ltGray">
          <a:xfrm>
            <a:off x="3864394" y="4490344"/>
            <a:ext cx="6380162" cy="396875"/>
          </a:xfrm>
          <a:prstGeom prst="rect">
            <a:avLst/>
          </a:prstGeom>
          <a:solidFill>
            <a:schemeClr val="accent5">
              <a:lumMod val="60000"/>
              <a:lumOff val="40000"/>
            </a:schemeClr>
          </a:solidFill>
          <a:ln w="9525">
            <a:noFill/>
            <a:miter lim="800000"/>
            <a:headEnd/>
            <a:tailEnd/>
          </a:ln>
        </p:spPr>
        <p:txBody>
          <a:bodyPr lIns="360000" tIns="46800" anchor="ctr"/>
          <a:lstStyle/>
          <a:p>
            <a:pPr>
              <a:defRPr/>
            </a:pPr>
            <a:r>
              <a:rPr lang="zh-CN" altLang="en-US" sz="2500" dirty="0">
                <a:solidFill>
                  <a:schemeClr val="bg1">
                    <a:lumMod val="50000"/>
                  </a:schemeClr>
                </a:solidFill>
                <a:latin typeface="微软雅黑" pitchFamily="34" charset="-122"/>
                <a:ea typeface="微软雅黑" pitchFamily="34" charset="-122"/>
              </a:rPr>
              <a:t>    </a:t>
            </a:r>
            <a:r>
              <a:rPr lang="en-US" altLang="zh-CN" sz="2500" dirty="0">
                <a:solidFill>
                  <a:schemeClr val="bg1">
                    <a:lumMod val="50000"/>
                  </a:schemeClr>
                </a:solidFill>
                <a:latin typeface="微软雅黑" pitchFamily="34" charset="-122"/>
                <a:ea typeface="微软雅黑" pitchFamily="34" charset="-122"/>
              </a:rPr>
              <a:t>CO-PA</a:t>
            </a:r>
            <a:r>
              <a:rPr lang="zh-CN" altLang="en-US" sz="2500" dirty="0">
                <a:solidFill>
                  <a:schemeClr val="bg1">
                    <a:lumMod val="50000"/>
                  </a:schemeClr>
                </a:solidFill>
                <a:latin typeface="微软雅黑" pitchFamily="34" charset="-122"/>
                <a:ea typeface="微软雅黑" pitchFamily="34" charset="-122"/>
              </a:rPr>
              <a:t>获利能力分析</a:t>
            </a:r>
          </a:p>
        </p:txBody>
      </p:sp>
      <p:sp>
        <p:nvSpPr>
          <p:cNvPr id="24" name="Rectangle 5">
            <a:extLst>
              <a:ext uri="{FF2B5EF4-FFF2-40B4-BE49-F238E27FC236}">
                <a16:creationId xmlns:a16="http://schemas.microsoft.com/office/drawing/2014/main" id="{079CE8D6-FD06-4AD2-9E14-093EC226BF6A}"/>
              </a:ext>
            </a:extLst>
          </p:cNvPr>
          <p:cNvSpPr>
            <a:spLocks noChangeArrowheads="1"/>
          </p:cNvSpPr>
          <p:nvPr/>
        </p:nvSpPr>
        <p:spPr bwMode="ltGray">
          <a:xfrm>
            <a:off x="3863752" y="3931281"/>
            <a:ext cx="6380162" cy="395288"/>
          </a:xfrm>
          <a:prstGeom prst="rect">
            <a:avLst/>
          </a:prstGeom>
          <a:solidFill>
            <a:schemeClr val="accent5">
              <a:lumMod val="60000"/>
              <a:lumOff val="40000"/>
            </a:schemeClr>
          </a:solidFill>
          <a:ln w="9525">
            <a:noFill/>
            <a:miter lim="800000"/>
            <a:headEnd/>
            <a:tailEnd/>
          </a:ln>
        </p:spPr>
        <p:txBody>
          <a:bodyPr lIns="360000" tIns="46800" anchor="ctr"/>
          <a:lstStyle/>
          <a:p>
            <a:pPr>
              <a:defRPr/>
            </a:pPr>
            <a:r>
              <a:rPr lang="zh-CN" altLang="en-US" sz="2500" dirty="0">
                <a:solidFill>
                  <a:schemeClr val="bg1">
                    <a:lumMod val="50000"/>
                  </a:schemeClr>
                </a:solidFill>
                <a:latin typeface="微软雅黑" pitchFamily="34" charset="-122"/>
                <a:ea typeface="微软雅黑" pitchFamily="34" charset="-122"/>
              </a:rPr>
              <a:t>    </a:t>
            </a:r>
            <a:r>
              <a:rPr lang="en-US" altLang="zh-CN" sz="2500" dirty="0">
                <a:solidFill>
                  <a:schemeClr val="bg1">
                    <a:lumMod val="50000"/>
                  </a:schemeClr>
                </a:solidFill>
                <a:latin typeface="微软雅黑" pitchFamily="34" charset="-122"/>
                <a:ea typeface="微软雅黑" pitchFamily="34" charset="-122"/>
              </a:rPr>
              <a:t>CO</a:t>
            </a:r>
            <a:r>
              <a:rPr lang="zh-CN" altLang="en-US" sz="2500" dirty="0">
                <a:solidFill>
                  <a:schemeClr val="bg1">
                    <a:lumMod val="50000"/>
                  </a:schemeClr>
                </a:solidFill>
                <a:latin typeface="微软雅黑" pitchFamily="34" charset="-122"/>
                <a:ea typeface="微软雅黑" pitchFamily="34" charset="-122"/>
              </a:rPr>
              <a:t>产品成本计划与控制</a:t>
            </a:r>
          </a:p>
        </p:txBody>
      </p:sp>
    </p:spTree>
    <p:extLst>
      <p:ext uri="{BB962C8B-B14F-4D97-AF65-F5344CB8AC3E}">
        <p14:creationId xmlns:p14="http://schemas.microsoft.com/office/powerpoint/2010/main" val="40078472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内部订单 </a:t>
            </a:r>
            <a:r>
              <a:rPr lang="en-US" altLang="zh-CN" dirty="0"/>
              <a:t>– </a:t>
            </a:r>
            <a:r>
              <a:rPr lang="zh-CN" altLang="en-US" dirty="0"/>
              <a:t>概念</a:t>
            </a:r>
            <a:endParaRPr lang="en-US" b="0" dirty="0"/>
          </a:p>
        </p:txBody>
      </p:sp>
      <p:sp>
        <p:nvSpPr>
          <p:cNvPr id="5" name="Rectangle 9">
            <a:extLst>
              <a:ext uri="{FF2B5EF4-FFF2-40B4-BE49-F238E27FC236}">
                <a16:creationId xmlns:a16="http://schemas.microsoft.com/office/drawing/2014/main" id="{03F730FA-0F7C-4043-AA18-D706A6C5C0A3}"/>
              </a:ext>
            </a:extLst>
          </p:cNvPr>
          <p:cNvSpPr>
            <a:spLocks noChangeArrowheads="1"/>
          </p:cNvSpPr>
          <p:nvPr/>
        </p:nvSpPr>
        <p:spPr bwMode="auto">
          <a:xfrm>
            <a:off x="3231505" y="1274241"/>
            <a:ext cx="8193087" cy="309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marL="385763" indent="-385763" defTabSz="687388">
              <a:spcBef>
                <a:spcPct val="20000"/>
              </a:spcBef>
              <a:buClr>
                <a:srgbClr val="72BFC5"/>
              </a:buClr>
              <a:buChar char="•"/>
              <a:defRPr sz="1300">
                <a:solidFill>
                  <a:schemeClr val="tx1"/>
                </a:solidFill>
                <a:latin typeface="Calibri" panose="020F0502020204030204" pitchFamily="34" charset="0"/>
              </a:defRPr>
            </a:lvl1pPr>
            <a:lvl2pPr marL="742950" indent="-285750" defTabSz="687388">
              <a:spcBef>
                <a:spcPct val="20000"/>
              </a:spcBef>
              <a:buClr>
                <a:srgbClr val="72BFC5"/>
              </a:buClr>
              <a:buChar char="–"/>
              <a:defRPr sz="1300">
                <a:solidFill>
                  <a:schemeClr val="tx1"/>
                </a:solidFill>
                <a:latin typeface="Calibri" panose="020F0502020204030204" pitchFamily="34" charset="0"/>
              </a:defRPr>
            </a:lvl2pPr>
            <a:lvl3pPr marL="1143000" indent="-228600" defTabSz="687388">
              <a:spcBef>
                <a:spcPct val="20000"/>
              </a:spcBef>
              <a:buClr>
                <a:srgbClr val="72BFC5"/>
              </a:buClr>
              <a:buChar char="•"/>
              <a:defRPr sz="1300">
                <a:solidFill>
                  <a:schemeClr val="tx1"/>
                </a:solidFill>
                <a:latin typeface="Calibri" panose="020F0502020204030204" pitchFamily="34" charset="0"/>
              </a:defRPr>
            </a:lvl3pPr>
            <a:lvl4pPr marL="1600200" indent="-228600" defTabSz="687388">
              <a:spcBef>
                <a:spcPct val="20000"/>
              </a:spcBef>
              <a:buClr>
                <a:srgbClr val="72BFC5"/>
              </a:buClr>
              <a:buChar char="–"/>
              <a:defRPr sz="1300">
                <a:solidFill>
                  <a:schemeClr val="tx1"/>
                </a:solidFill>
                <a:latin typeface="Calibri" panose="020F0502020204030204" pitchFamily="34" charset="0"/>
              </a:defRPr>
            </a:lvl4pPr>
            <a:lvl5pPr marL="2057400" indent="-228600" defTabSz="687388">
              <a:spcBef>
                <a:spcPct val="20000"/>
              </a:spcBef>
              <a:buClr>
                <a:srgbClr val="72BFC5"/>
              </a:buClr>
              <a:buChar char="»"/>
              <a:defRPr sz="1300">
                <a:solidFill>
                  <a:schemeClr val="tx1"/>
                </a:solidFill>
                <a:latin typeface="Calibri" panose="020F0502020204030204" pitchFamily="34" charset="0"/>
              </a:defRPr>
            </a:lvl5pPr>
            <a:lvl6pPr marL="2514600" indent="-228600" defTabSz="68738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68738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68738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68738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nSpc>
                <a:spcPct val="130000"/>
              </a:lnSpc>
              <a:spcBef>
                <a:spcPct val="0"/>
              </a:spcBef>
              <a:buClr>
                <a:schemeClr val="tx1"/>
              </a:buClr>
              <a:buSzPct val="85000"/>
              <a:buFont typeface="Wingdings" panose="05000000000000000000" pitchFamily="2" charset="2"/>
              <a:buChar char="Ø"/>
            </a:pPr>
            <a:r>
              <a:rPr lang="zh-CN" altLang="en-US" sz="2200" dirty="0">
                <a:latin typeface="黑体" panose="02010609060101010101" pitchFamily="49" charset="-122"/>
              </a:rPr>
              <a:t>在</a:t>
            </a:r>
            <a:r>
              <a:rPr lang="en-US" altLang="zh-CN" sz="2200" dirty="0">
                <a:latin typeface="黑体" panose="02010609060101010101" pitchFamily="49" charset="-122"/>
              </a:rPr>
              <a:t>SAP</a:t>
            </a:r>
            <a:r>
              <a:rPr lang="zh-CN" altLang="en-US" sz="2200" dirty="0">
                <a:latin typeface="黑体" panose="02010609060101010101" pitchFamily="49" charset="-122"/>
              </a:rPr>
              <a:t>中，内部订单是用来对某公司内某作业或任务的成本进行计划、归集、监控和分摊的工具；</a:t>
            </a:r>
          </a:p>
          <a:p>
            <a:pPr>
              <a:lnSpc>
                <a:spcPct val="130000"/>
              </a:lnSpc>
              <a:spcBef>
                <a:spcPct val="0"/>
              </a:spcBef>
              <a:buClr>
                <a:schemeClr val="tx1"/>
              </a:buClr>
              <a:buSzPct val="85000"/>
              <a:buFont typeface="Wingdings" panose="05000000000000000000" pitchFamily="2" charset="2"/>
              <a:buChar char="Ø"/>
            </a:pPr>
            <a:r>
              <a:rPr lang="zh-CN" altLang="en-US" sz="2200" dirty="0">
                <a:latin typeface="黑体" panose="02010609060101010101" pitchFamily="49" charset="-122"/>
              </a:rPr>
              <a:t>用户可以根据业务需要，对内部订单赋予不同的意义，用它来追踪某个有起始时间的事件（如系统集成、研发项目）；</a:t>
            </a:r>
            <a:endParaRPr lang="zh-CN" altLang="zh-CN" sz="2200" dirty="0">
              <a:latin typeface="黑体" panose="02010609060101010101" pitchFamily="49" charset="-122"/>
            </a:endParaRPr>
          </a:p>
          <a:p>
            <a:pPr>
              <a:lnSpc>
                <a:spcPct val="130000"/>
              </a:lnSpc>
              <a:spcBef>
                <a:spcPct val="0"/>
              </a:spcBef>
              <a:buClr>
                <a:schemeClr val="tx1"/>
              </a:buClr>
              <a:buSzPct val="85000"/>
              <a:buFont typeface="Wingdings" panose="05000000000000000000" pitchFamily="2" charset="2"/>
              <a:buChar char="Ø"/>
            </a:pPr>
            <a:r>
              <a:rPr lang="zh-CN" altLang="en-US" sz="2200" dirty="0">
                <a:latin typeface="黑体" panose="02010609060101010101" pitchFamily="49" charset="-122"/>
              </a:rPr>
              <a:t>内部订单也可以用于对某持续的事件或服务，如设备维护和修理，进行费用控制。</a:t>
            </a:r>
            <a:endParaRPr lang="zh-CN" altLang="zh-CN" sz="2200" dirty="0">
              <a:latin typeface="黑体" panose="02010609060101010101" pitchFamily="49" charset="-122"/>
            </a:endParaRPr>
          </a:p>
        </p:txBody>
      </p:sp>
    </p:spTree>
    <p:extLst>
      <p:ext uri="{BB962C8B-B14F-4D97-AF65-F5344CB8AC3E}">
        <p14:creationId xmlns:p14="http://schemas.microsoft.com/office/powerpoint/2010/main" val="2982749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内部订单 </a:t>
            </a:r>
            <a:r>
              <a:rPr lang="en-US" altLang="zh-CN" dirty="0"/>
              <a:t>– </a:t>
            </a:r>
            <a:r>
              <a:rPr lang="zh-CN" altLang="en-US" dirty="0"/>
              <a:t>订单组</a:t>
            </a:r>
            <a:endParaRPr lang="en-US" b="0" dirty="0"/>
          </a:p>
        </p:txBody>
      </p:sp>
      <p:sp>
        <p:nvSpPr>
          <p:cNvPr id="4" name="Rectangle 4">
            <a:extLst>
              <a:ext uri="{FF2B5EF4-FFF2-40B4-BE49-F238E27FC236}">
                <a16:creationId xmlns:a16="http://schemas.microsoft.com/office/drawing/2014/main" id="{9401947B-5233-48FB-A6AD-A9094F2D9139}"/>
              </a:ext>
            </a:extLst>
          </p:cNvPr>
          <p:cNvSpPr>
            <a:spLocks noChangeArrowheads="1"/>
          </p:cNvSpPr>
          <p:nvPr/>
        </p:nvSpPr>
        <p:spPr bwMode="auto">
          <a:xfrm>
            <a:off x="5916537" y="1117600"/>
            <a:ext cx="18415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5" name="Line 5">
            <a:extLst>
              <a:ext uri="{FF2B5EF4-FFF2-40B4-BE49-F238E27FC236}">
                <a16:creationId xmlns:a16="http://schemas.microsoft.com/office/drawing/2014/main" id="{A852DF6B-B022-4B1D-A6E0-1B33C62B3F66}"/>
              </a:ext>
            </a:extLst>
          </p:cNvPr>
          <p:cNvSpPr>
            <a:spLocks noChangeShapeType="1"/>
          </p:cNvSpPr>
          <p:nvPr/>
        </p:nvSpPr>
        <p:spPr bwMode="auto">
          <a:xfrm>
            <a:off x="4573512" y="2136775"/>
            <a:ext cx="427038" cy="476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Rectangle 8">
            <a:extLst>
              <a:ext uri="{FF2B5EF4-FFF2-40B4-BE49-F238E27FC236}">
                <a16:creationId xmlns:a16="http://schemas.microsoft.com/office/drawing/2014/main" id="{4DE1D075-A171-48CA-9AE9-C4DB2C7FE966}"/>
              </a:ext>
            </a:extLst>
          </p:cNvPr>
          <p:cNvSpPr>
            <a:spLocks noChangeArrowheads="1"/>
          </p:cNvSpPr>
          <p:nvPr/>
        </p:nvSpPr>
        <p:spPr bwMode="auto">
          <a:xfrm>
            <a:off x="6565825" y="3143250"/>
            <a:ext cx="1581150"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9" name="Rectangle 9">
            <a:extLst>
              <a:ext uri="{FF2B5EF4-FFF2-40B4-BE49-F238E27FC236}">
                <a16:creationId xmlns:a16="http://schemas.microsoft.com/office/drawing/2014/main" id="{1230AD79-8B0B-4AF3-82B1-71541C4B19A7}"/>
              </a:ext>
            </a:extLst>
          </p:cNvPr>
          <p:cNvSpPr>
            <a:spLocks noChangeArrowheads="1"/>
          </p:cNvSpPr>
          <p:nvPr/>
        </p:nvSpPr>
        <p:spPr bwMode="auto">
          <a:xfrm>
            <a:off x="6145137" y="2589213"/>
            <a:ext cx="1957388" cy="295275"/>
          </a:xfrm>
          <a:prstGeom prst="rect">
            <a:avLst/>
          </a:prstGeom>
          <a:solidFill>
            <a:srgbClr val="FFFF99"/>
          </a:solidFill>
          <a:ln w="12700">
            <a:solidFill>
              <a:schemeClr val="bg2"/>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kumimoji="1" lang="zh-CN" altLang="en-US" sz="1600">
                <a:latin typeface="Arial" panose="020B0604020202020204" pitchFamily="34" charset="0"/>
              </a:rPr>
              <a:t>职工宿舍工程</a:t>
            </a:r>
          </a:p>
        </p:txBody>
      </p:sp>
      <p:sp>
        <p:nvSpPr>
          <p:cNvPr id="10" name="Rectangle 10">
            <a:extLst>
              <a:ext uri="{FF2B5EF4-FFF2-40B4-BE49-F238E27FC236}">
                <a16:creationId xmlns:a16="http://schemas.microsoft.com/office/drawing/2014/main" id="{E4F5B9E9-688C-4ADB-8C47-8DB8BF6050C1}"/>
              </a:ext>
            </a:extLst>
          </p:cNvPr>
          <p:cNvSpPr>
            <a:spLocks noChangeArrowheads="1"/>
          </p:cNvSpPr>
          <p:nvPr/>
        </p:nvSpPr>
        <p:spPr bwMode="auto">
          <a:xfrm>
            <a:off x="4981500" y="1989138"/>
            <a:ext cx="1957387" cy="295275"/>
          </a:xfrm>
          <a:prstGeom prst="rect">
            <a:avLst/>
          </a:prstGeom>
          <a:solidFill>
            <a:srgbClr val="FFCC99"/>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kumimoji="1" lang="zh-CN" altLang="en-US" sz="1600">
                <a:latin typeface="Arial" panose="020B0604020202020204" pitchFamily="34" charset="0"/>
              </a:rPr>
              <a:t>在建工程</a:t>
            </a:r>
          </a:p>
        </p:txBody>
      </p:sp>
      <p:sp>
        <p:nvSpPr>
          <p:cNvPr id="11" name="Rectangle 11">
            <a:extLst>
              <a:ext uri="{FF2B5EF4-FFF2-40B4-BE49-F238E27FC236}">
                <a16:creationId xmlns:a16="http://schemas.microsoft.com/office/drawing/2014/main" id="{E46AC410-8220-4612-97C4-896E731410AC}"/>
              </a:ext>
            </a:extLst>
          </p:cNvPr>
          <p:cNvSpPr>
            <a:spLocks noChangeArrowheads="1"/>
          </p:cNvSpPr>
          <p:nvPr/>
        </p:nvSpPr>
        <p:spPr bwMode="auto">
          <a:xfrm>
            <a:off x="4983087" y="1989138"/>
            <a:ext cx="1952625" cy="2857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2" name="Rectangle 12">
            <a:extLst>
              <a:ext uri="{FF2B5EF4-FFF2-40B4-BE49-F238E27FC236}">
                <a16:creationId xmlns:a16="http://schemas.microsoft.com/office/drawing/2014/main" id="{AA1AA763-BA9C-456C-AC11-054E366B677C}"/>
              </a:ext>
            </a:extLst>
          </p:cNvPr>
          <p:cNvSpPr>
            <a:spLocks noChangeArrowheads="1"/>
          </p:cNvSpPr>
          <p:nvPr/>
        </p:nvSpPr>
        <p:spPr bwMode="auto">
          <a:xfrm>
            <a:off x="5024362" y="3960813"/>
            <a:ext cx="1957388" cy="295275"/>
          </a:xfrm>
          <a:prstGeom prst="rect">
            <a:avLst/>
          </a:prstGeom>
          <a:solidFill>
            <a:srgbClr val="FFCC99"/>
          </a:solidFill>
          <a:ln w="12700">
            <a:solidFill>
              <a:schemeClr val="bg2"/>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kumimoji="1" lang="zh-CN" altLang="en-US" sz="1600">
                <a:latin typeface="Arial" panose="020B0604020202020204" pitchFamily="34" charset="0"/>
              </a:rPr>
              <a:t>产品研发</a:t>
            </a:r>
          </a:p>
        </p:txBody>
      </p:sp>
      <p:sp>
        <p:nvSpPr>
          <p:cNvPr id="13" name="Rectangle 13">
            <a:extLst>
              <a:ext uri="{FF2B5EF4-FFF2-40B4-BE49-F238E27FC236}">
                <a16:creationId xmlns:a16="http://schemas.microsoft.com/office/drawing/2014/main" id="{0CF210DC-B4AE-430A-9742-8722CFECFAC6}"/>
              </a:ext>
            </a:extLst>
          </p:cNvPr>
          <p:cNvSpPr>
            <a:spLocks noChangeArrowheads="1"/>
          </p:cNvSpPr>
          <p:nvPr/>
        </p:nvSpPr>
        <p:spPr bwMode="auto">
          <a:xfrm>
            <a:off x="6597575" y="5354638"/>
            <a:ext cx="18415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4" name="Rectangle 14">
            <a:extLst>
              <a:ext uri="{FF2B5EF4-FFF2-40B4-BE49-F238E27FC236}">
                <a16:creationId xmlns:a16="http://schemas.microsoft.com/office/drawing/2014/main" id="{4BE8779B-0A62-4716-ADD0-CB89B67D9420}"/>
              </a:ext>
            </a:extLst>
          </p:cNvPr>
          <p:cNvSpPr>
            <a:spLocks noChangeArrowheads="1"/>
          </p:cNvSpPr>
          <p:nvPr/>
        </p:nvSpPr>
        <p:spPr bwMode="auto">
          <a:xfrm>
            <a:off x="6597575" y="5354638"/>
            <a:ext cx="18415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5" name="Rectangle 15">
            <a:extLst>
              <a:ext uri="{FF2B5EF4-FFF2-40B4-BE49-F238E27FC236}">
                <a16:creationId xmlns:a16="http://schemas.microsoft.com/office/drawing/2014/main" id="{FE703BDA-1F79-4D1A-94D4-28BBB7438D8C}"/>
              </a:ext>
            </a:extLst>
          </p:cNvPr>
          <p:cNvSpPr>
            <a:spLocks noChangeArrowheads="1"/>
          </p:cNvSpPr>
          <p:nvPr/>
        </p:nvSpPr>
        <p:spPr bwMode="auto">
          <a:xfrm>
            <a:off x="6597575" y="5713413"/>
            <a:ext cx="18415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6" name="Rectangle 16">
            <a:extLst>
              <a:ext uri="{FF2B5EF4-FFF2-40B4-BE49-F238E27FC236}">
                <a16:creationId xmlns:a16="http://schemas.microsoft.com/office/drawing/2014/main" id="{8721DB56-066F-4B57-936C-6B853AE88CF1}"/>
              </a:ext>
            </a:extLst>
          </p:cNvPr>
          <p:cNvSpPr>
            <a:spLocks noChangeArrowheads="1"/>
          </p:cNvSpPr>
          <p:nvPr/>
        </p:nvSpPr>
        <p:spPr bwMode="auto">
          <a:xfrm>
            <a:off x="6597575" y="5713413"/>
            <a:ext cx="18415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7" name="Rectangle 17">
            <a:extLst>
              <a:ext uri="{FF2B5EF4-FFF2-40B4-BE49-F238E27FC236}">
                <a16:creationId xmlns:a16="http://schemas.microsoft.com/office/drawing/2014/main" id="{0F237872-44B8-48C7-BC20-4293AF536F45}"/>
              </a:ext>
            </a:extLst>
          </p:cNvPr>
          <p:cNvSpPr>
            <a:spLocks noChangeArrowheads="1"/>
          </p:cNvSpPr>
          <p:nvPr/>
        </p:nvSpPr>
        <p:spPr bwMode="auto">
          <a:xfrm>
            <a:off x="5649837" y="2060575"/>
            <a:ext cx="18415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8" name="Rectangle 18">
            <a:extLst>
              <a:ext uri="{FF2B5EF4-FFF2-40B4-BE49-F238E27FC236}">
                <a16:creationId xmlns:a16="http://schemas.microsoft.com/office/drawing/2014/main" id="{8385803E-6800-46E2-82C8-C03A4C3621C9}"/>
              </a:ext>
            </a:extLst>
          </p:cNvPr>
          <p:cNvSpPr>
            <a:spLocks noChangeArrowheads="1"/>
          </p:cNvSpPr>
          <p:nvPr/>
        </p:nvSpPr>
        <p:spPr bwMode="auto">
          <a:xfrm>
            <a:off x="3768650" y="1246188"/>
            <a:ext cx="2506662" cy="412750"/>
          </a:xfrm>
          <a:prstGeom prst="rect">
            <a:avLst/>
          </a:prstGeom>
          <a:solidFill>
            <a:srgbClr val="99CCFF"/>
          </a:solidFill>
          <a:ln w="12700">
            <a:solidFill>
              <a:schemeClr val="bg2"/>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kumimoji="1" lang="zh-CN" altLang="en-US" sz="1800">
                <a:latin typeface="Arial" panose="020B0604020202020204" pitchFamily="34" charset="0"/>
              </a:rPr>
              <a:t>工程项目</a:t>
            </a:r>
          </a:p>
        </p:txBody>
      </p:sp>
      <p:sp>
        <p:nvSpPr>
          <p:cNvPr id="19" name="Rectangle 19">
            <a:extLst>
              <a:ext uri="{FF2B5EF4-FFF2-40B4-BE49-F238E27FC236}">
                <a16:creationId xmlns:a16="http://schemas.microsoft.com/office/drawing/2014/main" id="{AE04176C-88BC-4F65-8DCE-0572DF01FEF5}"/>
              </a:ext>
            </a:extLst>
          </p:cNvPr>
          <p:cNvSpPr>
            <a:spLocks noChangeArrowheads="1"/>
          </p:cNvSpPr>
          <p:nvPr/>
        </p:nvSpPr>
        <p:spPr bwMode="auto">
          <a:xfrm>
            <a:off x="4929112" y="1681163"/>
            <a:ext cx="18415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0" name="Line 20">
            <a:extLst>
              <a:ext uri="{FF2B5EF4-FFF2-40B4-BE49-F238E27FC236}">
                <a16:creationId xmlns:a16="http://schemas.microsoft.com/office/drawing/2014/main" id="{F9A9F974-D61C-4E8D-ACE6-D72A437EE7D6}"/>
              </a:ext>
            </a:extLst>
          </p:cNvPr>
          <p:cNvSpPr>
            <a:spLocks noChangeShapeType="1"/>
          </p:cNvSpPr>
          <p:nvPr/>
        </p:nvSpPr>
        <p:spPr bwMode="auto">
          <a:xfrm flipV="1">
            <a:off x="4543350" y="1684338"/>
            <a:ext cx="0" cy="2438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21">
            <a:extLst>
              <a:ext uri="{FF2B5EF4-FFF2-40B4-BE49-F238E27FC236}">
                <a16:creationId xmlns:a16="http://schemas.microsoft.com/office/drawing/2014/main" id="{4D991307-AD68-49E2-B0CB-EE54FD0BA2E4}"/>
              </a:ext>
            </a:extLst>
          </p:cNvPr>
          <p:cNvSpPr>
            <a:spLocks noChangeShapeType="1"/>
          </p:cNvSpPr>
          <p:nvPr/>
        </p:nvSpPr>
        <p:spPr bwMode="auto">
          <a:xfrm flipV="1">
            <a:off x="5487912" y="2284413"/>
            <a:ext cx="0" cy="1371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Rectangle 22">
            <a:extLst>
              <a:ext uri="{FF2B5EF4-FFF2-40B4-BE49-F238E27FC236}">
                <a16:creationId xmlns:a16="http://schemas.microsoft.com/office/drawing/2014/main" id="{3B59BDE5-51BF-4F4C-AD65-5201EFCEECFD}"/>
              </a:ext>
            </a:extLst>
          </p:cNvPr>
          <p:cNvSpPr>
            <a:spLocks noChangeArrowheads="1"/>
          </p:cNvSpPr>
          <p:nvPr/>
        </p:nvSpPr>
        <p:spPr bwMode="auto">
          <a:xfrm>
            <a:off x="6145137" y="3055938"/>
            <a:ext cx="1957388" cy="295275"/>
          </a:xfrm>
          <a:prstGeom prst="rect">
            <a:avLst/>
          </a:prstGeom>
          <a:solidFill>
            <a:srgbClr val="FFFF99"/>
          </a:solidFill>
          <a:ln w="12700">
            <a:solidFill>
              <a:schemeClr val="bg2"/>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kumimoji="1" lang="zh-CN" altLang="en-US" sz="1600">
                <a:latin typeface="Arial" panose="020B0604020202020204" pitchFamily="34" charset="0"/>
              </a:rPr>
              <a:t>办公楼扩建</a:t>
            </a:r>
          </a:p>
        </p:txBody>
      </p:sp>
      <p:sp>
        <p:nvSpPr>
          <p:cNvPr id="23" name="Line 23">
            <a:extLst>
              <a:ext uri="{FF2B5EF4-FFF2-40B4-BE49-F238E27FC236}">
                <a16:creationId xmlns:a16="http://schemas.microsoft.com/office/drawing/2014/main" id="{D7691D6B-9F4F-45BF-94FF-F69F3D3830FC}"/>
              </a:ext>
            </a:extLst>
          </p:cNvPr>
          <p:cNvSpPr>
            <a:spLocks noChangeShapeType="1"/>
          </p:cNvSpPr>
          <p:nvPr/>
        </p:nvSpPr>
        <p:spPr bwMode="auto">
          <a:xfrm>
            <a:off x="5487912" y="3208338"/>
            <a:ext cx="6556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Rectangle 24">
            <a:extLst>
              <a:ext uri="{FF2B5EF4-FFF2-40B4-BE49-F238E27FC236}">
                <a16:creationId xmlns:a16="http://schemas.microsoft.com/office/drawing/2014/main" id="{5399F997-4C0E-46EE-8103-284204D066B6}"/>
              </a:ext>
            </a:extLst>
          </p:cNvPr>
          <p:cNvSpPr>
            <a:spLocks noChangeArrowheads="1"/>
          </p:cNvSpPr>
          <p:nvPr/>
        </p:nvSpPr>
        <p:spPr bwMode="auto">
          <a:xfrm>
            <a:off x="6143550" y="3503613"/>
            <a:ext cx="1957387" cy="295275"/>
          </a:xfrm>
          <a:prstGeom prst="rect">
            <a:avLst/>
          </a:prstGeom>
          <a:solidFill>
            <a:srgbClr val="FFFF99"/>
          </a:solidFill>
          <a:ln w="12700">
            <a:solidFill>
              <a:schemeClr val="bg2"/>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kumimoji="1" lang="en-US" altLang="zh-CN" sz="1600">
                <a:latin typeface="Arial" panose="020B0604020202020204" pitchFamily="34" charset="0"/>
              </a:rPr>
              <a:t>……</a:t>
            </a:r>
          </a:p>
        </p:txBody>
      </p:sp>
      <p:sp>
        <p:nvSpPr>
          <p:cNvPr id="25" name="Rectangle 25">
            <a:extLst>
              <a:ext uri="{FF2B5EF4-FFF2-40B4-BE49-F238E27FC236}">
                <a16:creationId xmlns:a16="http://schemas.microsoft.com/office/drawing/2014/main" id="{F152AA1A-2D43-484B-AD43-3A86DB130E21}"/>
              </a:ext>
            </a:extLst>
          </p:cNvPr>
          <p:cNvSpPr>
            <a:spLocks noChangeArrowheads="1"/>
          </p:cNvSpPr>
          <p:nvPr/>
        </p:nvSpPr>
        <p:spPr bwMode="auto">
          <a:xfrm>
            <a:off x="6588050" y="5133975"/>
            <a:ext cx="1581150"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6" name="Rectangle 26">
            <a:extLst>
              <a:ext uri="{FF2B5EF4-FFF2-40B4-BE49-F238E27FC236}">
                <a16:creationId xmlns:a16="http://schemas.microsoft.com/office/drawing/2014/main" id="{017C1D6F-EDB5-43EB-AD8D-F9C861C35B18}"/>
              </a:ext>
            </a:extLst>
          </p:cNvPr>
          <p:cNvSpPr>
            <a:spLocks noChangeArrowheads="1"/>
          </p:cNvSpPr>
          <p:nvPr/>
        </p:nvSpPr>
        <p:spPr bwMode="auto">
          <a:xfrm>
            <a:off x="6167362" y="4579938"/>
            <a:ext cx="1957388" cy="295275"/>
          </a:xfrm>
          <a:prstGeom prst="rect">
            <a:avLst/>
          </a:prstGeom>
          <a:solidFill>
            <a:srgbClr val="FFFF99"/>
          </a:solidFill>
          <a:ln w="12700">
            <a:solidFill>
              <a:schemeClr val="bg2"/>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kumimoji="1" lang="zh-CN" altLang="en-US" sz="1600">
                <a:latin typeface="Arial" panose="020B0604020202020204" pitchFamily="34" charset="0"/>
              </a:rPr>
              <a:t>新品研发</a:t>
            </a:r>
          </a:p>
        </p:txBody>
      </p:sp>
      <p:sp>
        <p:nvSpPr>
          <p:cNvPr id="27" name="Line 27">
            <a:extLst>
              <a:ext uri="{FF2B5EF4-FFF2-40B4-BE49-F238E27FC236}">
                <a16:creationId xmlns:a16="http://schemas.microsoft.com/office/drawing/2014/main" id="{6AF9007B-9393-4C50-A9CF-4EAB9BB987E5}"/>
              </a:ext>
            </a:extLst>
          </p:cNvPr>
          <p:cNvSpPr>
            <a:spLocks noChangeShapeType="1"/>
          </p:cNvSpPr>
          <p:nvPr/>
        </p:nvSpPr>
        <p:spPr bwMode="auto">
          <a:xfrm flipV="1">
            <a:off x="5533950" y="4275138"/>
            <a:ext cx="0" cy="1371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28">
            <a:extLst>
              <a:ext uri="{FF2B5EF4-FFF2-40B4-BE49-F238E27FC236}">
                <a16:creationId xmlns:a16="http://schemas.microsoft.com/office/drawing/2014/main" id="{D67C143E-0F71-46A3-84D7-1AF12189212F}"/>
              </a:ext>
            </a:extLst>
          </p:cNvPr>
          <p:cNvSpPr>
            <a:spLocks noChangeShapeType="1"/>
          </p:cNvSpPr>
          <p:nvPr/>
        </p:nvSpPr>
        <p:spPr bwMode="auto">
          <a:xfrm>
            <a:off x="5533950" y="4732338"/>
            <a:ext cx="609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Rectangle 29">
            <a:extLst>
              <a:ext uri="{FF2B5EF4-FFF2-40B4-BE49-F238E27FC236}">
                <a16:creationId xmlns:a16="http://schemas.microsoft.com/office/drawing/2014/main" id="{D4C9F627-1499-412B-9887-6FF49FB05392}"/>
              </a:ext>
            </a:extLst>
          </p:cNvPr>
          <p:cNvSpPr>
            <a:spLocks noChangeArrowheads="1"/>
          </p:cNvSpPr>
          <p:nvPr/>
        </p:nvSpPr>
        <p:spPr bwMode="auto">
          <a:xfrm>
            <a:off x="6167362" y="5046663"/>
            <a:ext cx="1957388" cy="295275"/>
          </a:xfrm>
          <a:prstGeom prst="rect">
            <a:avLst/>
          </a:prstGeom>
          <a:solidFill>
            <a:srgbClr val="FFFF99"/>
          </a:solidFill>
          <a:ln w="12700">
            <a:solidFill>
              <a:schemeClr val="bg2"/>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kumimoji="1" lang="zh-CN" altLang="en-US" sz="1600">
                <a:latin typeface="Arial" panose="020B0604020202020204" pitchFamily="34" charset="0"/>
              </a:rPr>
              <a:t>产品改善</a:t>
            </a:r>
          </a:p>
        </p:txBody>
      </p:sp>
      <p:sp>
        <p:nvSpPr>
          <p:cNvPr id="30" name="Rectangle 30">
            <a:extLst>
              <a:ext uri="{FF2B5EF4-FFF2-40B4-BE49-F238E27FC236}">
                <a16:creationId xmlns:a16="http://schemas.microsoft.com/office/drawing/2014/main" id="{B492D6E6-736D-4871-9506-0FECA88DF71C}"/>
              </a:ext>
            </a:extLst>
          </p:cNvPr>
          <p:cNvSpPr>
            <a:spLocks noChangeArrowheads="1"/>
          </p:cNvSpPr>
          <p:nvPr/>
        </p:nvSpPr>
        <p:spPr bwMode="auto">
          <a:xfrm>
            <a:off x="6165775" y="5494338"/>
            <a:ext cx="1957387" cy="295275"/>
          </a:xfrm>
          <a:prstGeom prst="rect">
            <a:avLst/>
          </a:prstGeom>
          <a:solidFill>
            <a:srgbClr val="FFFF99"/>
          </a:solidFill>
          <a:ln w="12700">
            <a:solidFill>
              <a:schemeClr val="bg2"/>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kumimoji="1" lang="en-US" altLang="zh-CN" sz="1600">
                <a:latin typeface="Arial" panose="020B0604020202020204" pitchFamily="34" charset="0"/>
              </a:rPr>
              <a:t>……</a:t>
            </a:r>
          </a:p>
        </p:txBody>
      </p:sp>
      <p:sp>
        <p:nvSpPr>
          <p:cNvPr id="31" name="Line 31">
            <a:extLst>
              <a:ext uri="{FF2B5EF4-FFF2-40B4-BE49-F238E27FC236}">
                <a16:creationId xmlns:a16="http://schemas.microsoft.com/office/drawing/2014/main" id="{61F229CD-F03B-4954-A046-F5BE8F860BEA}"/>
              </a:ext>
            </a:extLst>
          </p:cNvPr>
          <p:cNvSpPr>
            <a:spLocks noChangeShapeType="1"/>
          </p:cNvSpPr>
          <p:nvPr/>
        </p:nvSpPr>
        <p:spPr bwMode="auto">
          <a:xfrm>
            <a:off x="5533950" y="5646738"/>
            <a:ext cx="228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32">
            <a:extLst>
              <a:ext uri="{FF2B5EF4-FFF2-40B4-BE49-F238E27FC236}">
                <a16:creationId xmlns:a16="http://schemas.microsoft.com/office/drawing/2014/main" id="{68982015-1081-4E40-A1BE-60E7CB61B37A}"/>
              </a:ext>
            </a:extLst>
          </p:cNvPr>
          <p:cNvSpPr>
            <a:spLocks noChangeShapeType="1"/>
          </p:cNvSpPr>
          <p:nvPr/>
        </p:nvSpPr>
        <p:spPr bwMode="auto">
          <a:xfrm>
            <a:off x="4543350" y="4117975"/>
            <a:ext cx="457200" cy="476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33">
            <a:extLst>
              <a:ext uri="{FF2B5EF4-FFF2-40B4-BE49-F238E27FC236}">
                <a16:creationId xmlns:a16="http://schemas.microsoft.com/office/drawing/2014/main" id="{A00078A5-D920-4F07-A52B-1A7090A2DD1C}"/>
              </a:ext>
            </a:extLst>
          </p:cNvPr>
          <p:cNvSpPr>
            <a:spLocks noChangeShapeType="1"/>
          </p:cNvSpPr>
          <p:nvPr/>
        </p:nvSpPr>
        <p:spPr bwMode="auto">
          <a:xfrm>
            <a:off x="5533950" y="5189538"/>
            <a:ext cx="609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34">
            <a:extLst>
              <a:ext uri="{FF2B5EF4-FFF2-40B4-BE49-F238E27FC236}">
                <a16:creationId xmlns:a16="http://schemas.microsoft.com/office/drawing/2014/main" id="{B6B5F342-2CDC-4EBE-8178-FF65068B366E}"/>
              </a:ext>
            </a:extLst>
          </p:cNvPr>
          <p:cNvSpPr>
            <a:spLocks noChangeShapeType="1"/>
          </p:cNvSpPr>
          <p:nvPr/>
        </p:nvSpPr>
        <p:spPr bwMode="auto">
          <a:xfrm>
            <a:off x="5533950" y="5646738"/>
            <a:ext cx="609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Text Box 35">
            <a:extLst>
              <a:ext uri="{FF2B5EF4-FFF2-40B4-BE49-F238E27FC236}">
                <a16:creationId xmlns:a16="http://schemas.microsoft.com/office/drawing/2014/main" id="{5AF68C39-7ADC-4C9D-9360-C54429FAAC71}"/>
              </a:ext>
            </a:extLst>
          </p:cNvPr>
          <p:cNvSpPr txBox="1">
            <a:spLocks noChangeArrowheads="1"/>
          </p:cNvSpPr>
          <p:nvPr/>
        </p:nvSpPr>
        <p:spPr bwMode="auto">
          <a:xfrm>
            <a:off x="9977362" y="1379538"/>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2400">
                <a:latin typeface="Arial" panose="020B0604020202020204" pitchFamily="34" charset="0"/>
              </a:rPr>
              <a:t>订单组</a:t>
            </a:r>
          </a:p>
        </p:txBody>
      </p:sp>
      <p:sp>
        <p:nvSpPr>
          <p:cNvPr id="36" name="Text Box 36">
            <a:extLst>
              <a:ext uri="{FF2B5EF4-FFF2-40B4-BE49-F238E27FC236}">
                <a16:creationId xmlns:a16="http://schemas.microsoft.com/office/drawing/2014/main" id="{73D3E2BE-12EB-4E53-BD23-4E6022D29909}"/>
              </a:ext>
            </a:extLst>
          </p:cNvPr>
          <p:cNvSpPr txBox="1">
            <a:spLocks noChangeArrowheads="1"/>
          </p:cNvSpPr>
          <p:nvPr/>
        </p:nvSpPr>
        <p:spPr bwMode="auto">
          <a:xfrm>
            <a:off x="10093250" y="4960938"/>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2400">
                <a:latin typeface="Arial" panose="020B0604020202020204" pitchFamily="34" charset="0"/>
              </a:rPr>
              <a:t>内部订单</a:t>
            </a:r>
          </a:p>
        </p:txBody>
      </p:sp>
      <p:sp>
        <p:nvSpPr>
          <p:cNvPr id="37" name="Line 37">
            <a:extLst>
              <a:ext uri="{FF2B5EF4-FFF2-40B4-BE49-F238E27FC236}">
                <a16:creationId xmlns:a16="http://schemas.microsoft.com/office/drawing/2014/main" id="{D016A198-74F8-4CDC-8304-FF80BE64DD72}"/>
              </a:ext>
            </a:extLst>
          </p:cNvPr>
          <p:cNvSpPr>
            <a:spLocks noChangeShapeType="1"/>
          </p:cNvSpPr>
          <p:nvPr/>
        </p:nvSpPr>
        <p:spPr bwMode="auto">
          <a:xfrm>
            <a:off x="6664250" y="1379538"/>
            <a:ext cx="3403600" cy="241300"/>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38">
            <a:extLst>
              <a:ext uri="{FF2B5EF4-FFF2-40B4-BE49-F238E27FC236}">
                <a16:creationId xmlns:a16="http://schemas.microsoft.com/office/drawing/2014/main" id="{24063BD3-D20F-4507-A15C-1E0D31DED650}"/>
              </a:ext>
            </a:extLst>
          </p:cNvPr>
          <p:cNvSpPr>
            <a:spLocks noChangeShapeType="1"/>
          </p:cNvSpPr>
          <p:nvPr/>
        </p:nvSpPr>
        <p:spPr bwMode="auto">
          <a:xfrm flipV="1">
            <a:off x="7045250" y="1620838"/>
            <a:ext cx="3094037" cy="520700"/>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39">
            <a:extLst>
              <a:ext uri="{FF2B5EF4-FFF2-40B4-BE49-F238E27FC236}">
                <a16:creationId xmlns:a16="http://schemas.microsoft.com/office/drawing/2014/main" id="{02AC65E8-1552-488D-80ED-43DAE40F671E}"/>
              </a:ext>
            </a:extLst>
          </p:cNvPr>
          <p:cNvSpPr>
            <a:spLocks noChangeShapeType="1"/>
          </p:cNvSpPr>
          <p:nvPr/>
        </p:nvSpPr>
        <p:spPr bwMode="auto">
          <a:xfrm>
            <a:off x="8416850" y="3284538"/>
            <a:ext cx="1676400" cy="1905000"/>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Line 40">
            <a:extLst>
              <a:ext uri="{FF2B5EF4-FFF2-40B4-BE49-F238E27FC236}">
                <a16:creationId xmlns:a16="http://schemas.microsoft.com/office/drawing/2014/main" id="{CE86EA50-AE30-49E0-BFD3-3DCED971BF8F}"/>
              </a:ext>
            </a:extLst>
          </p:cNvPr>
          <p:cNvSpPr>
            <a:spLocks noChangeShapeType="1"/>
          </p:cNvSpPr>
          <p:nvPr/>
        </p:nvSpPr>
        <p:spPr bwMode="auto">
          <a:xfrm>
            <a:off x="8416850" y="5189538"/>
            <a:ext cx="1676400" cy="0"/>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AutoShape 41">
            <a:extLst>
              <a:ext uri="{FF2B5EF4-FFF2-40B4-BE49-F238E27FC236}">
                <a16:creationId xmlns:a16="http://schemas.microsoft.com/office/drawing/2014/main" id="{B85DF216-0C40-4002-B1FA-098B1B3DCFF0}"/>
              </a:ext>
            </a:extLst>
          </p:cNvPr>
          <p:cNvSpPr>
            <a:spLocks/>
          </p:cNvSpPr>
          <p:nvPr/>
        </p:nvSpPr>
        <p:spPr bwMode="auto">
          <a:xfrm>
            <a:off x="8188250" y="2751138"/>
            <a:ext cx="152400" cy="914400"/>
          </a:xfrm>
          <a:prstGeom prst="rightBrace">
            <a:avLst>
              <a:gd name="adj1" fmla="val 50000"/>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42" name="AutoShape 42">
            <a:extLst>
              <a:ext uri="{FF2B5EF4-FFF2-40B4-BE49-F238E27FC236}">
                <a16:creationId xmlns:a16="http://schemas.microsoft.com/office/drawing/2014/main" id="{13F19E1E-771A-428F-96CF-5D263A17D666}"/>
              </a:ext>
            </a:extLst>
          </p:cNvPr>
          <p:cNvSpPr>
            <a:spLocks/>
          </p:cNvSpPr>
          <p:nvPr/>
        </p:nvSpPr>
        <p:spPr bwMode="auto">
          <a:xfrm>
            <a:off x="8188250" y="4732338"/>
            <a:ext cx="152400" cy="914400"/>
          </a:xfrm>
          <a:prstGeom prst="rightBrace">
            <a:avLst>
              <a:gd name="adj1" fmla="val 50000"/>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43" name="Line 43">
            <a:extLst>
              <a:ext uri="{FF2B5EF4-FFF2-40B4-BE49-F238E27FC236}">
                <a16:creationId xmlns:a16="http://schemas.microsoft.com/office/drawing/2014/main" id="{E43C9975-ACE6-4696-A350-AFD5C41ED8BD}"/>
              </a:ext>
            </a:extLst>
          </p:cNvPr>
          <p:cNvSpPr>
            <a:spLocks noChangeShapeType="1"/>
          </p:cNvSpPr>
          <p:nvPr/>
        </p:nvSpPr>
        <p:spPr bwMode="auto">
          <a:xfrm>
            <a:off x="7045250" y="4122738"/>
            <a:ext cx="3429000" cy="0"/>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Line 44">
            <a:extLst>
              <a:ext uri="{FF2B5EF4-FFF2-40B4-BE49-F238E27FC236}">
                <a16:creationId xmlns:a16="http://schemas.microsoft.com/office/drawing/2014/main" id="{86FB881A-8781-4424-8789-AFC4CC718EB6}"/>
              </a:ext>
            </a:extLst>
          </p:cNvPr>
          <p:cNvSpPr>
            <a:spLocks noChangeShapeType="1"/>
          </p:cNvSpPr>
          <p:nvPr/>
        </p:nvSpPr>
        <p:spPr bwMode="auto">
          <a:xfrm flipV="1">
            <a:off x="10474250" y="1836738"/>
            <a:ext cx="0" cy="2286000"/>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Line 45">
            <a:extLst>
              <a:ext uri="{FF2B5EF4-FFF2-40B4-BE49-F238E27FC236}">
                <a16:creationId xmlns:a16="http://schemas.microsoft.com/office/drawing/2014/main" id="{EE0AADDE-A81C-4569-9931-E8BECD624CEC}"/>
              </a:ext>
            </a:extLst>
          </p:cNvPr>
          <p:cNvSpPr>
            <a:spLocks noChangeShapeType="1"/>
          </p:cNvSpPr>
          <p:nvPr/>
        </p:nvSpPr>
        <p:spPr bwMode="auto">
          <a:xfrm>
            <a:off x="5506962" y="2716213"/>
            <a:ext cx="6715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87312" tIns="44450" rIns="87312" bIns="44450">
            <a:spAutoFit/>
          </a:bodyPr>
          <a:lstStyle/>
          <a:p>
            <a:endParaRPr lang="zh-CN" altLang="en-US"/>
          </a:p>
        </p:txBody>
      </p:sp>
      <p:sp>
        <p:nvSpPr>
          <p:cNvPr id="46" name="Line 46">
            <a:extLst>
              <a:ext uri="{FF2B5EF4-FFF2-40B4-BE49-F238E27FC236}">
                <a16:creationId xmlns:a16="http://schemas.microsoft.com/office/drawing/2014/main" id="{E97D233C-6838-493A-A5C6-B1771896F9AE}"/>
              </a:ext>
            </a:extLst>
          </p:cNvPr>
          <p:cNvSpPr>
            <a:spLocks noChangeShapeType="1"/>
          </p:cNvSpPr>
          <p:nvPr/>
        </p:nvSpPr>
        <p:spPr bwMode="auto">
          <a:xfrm>
            <a:off x="5492675" y="3630613"/>
            <a:ext cx="6699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87312" tIns="44450" rIns="87312" bIns="44450">
            <a:spAutoFit/>
          </a:bodyPr>
          <a:lstStyle/>
          <a:p>
            <a:endParaRPr lang="zh-CN" altLang="en-US"/>
          </a:p>
        </p:txBody>
      </p:sp>
    </p:spTree>
    <p:extLst>
      <p:ext uri="{BB962C8B-B14F-4D97-AF65-F5344CB8AC3E}">
        <p14:creationId xmlns:p14="http://schemas.microsoft.com/office/powerpoint/2010/main" val="20271801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内部订单 </a:t>
            </a:r>
            <a:r>
              <a:rPr lang="en-US" altLang="zh-CN" dirty="0"/>
              <a:t>– </a:t>
            </a:r>
            <a:r>
              <a:rPr lang="zh-CN" altLang="en-US" dirty="0"/>
              <a:t>成本归集流程</a:t>
            </a:r>
            <a:endParaRPr lang="en-US" b="0" dirty="0"/>
          </a:p>
        </p:txBody>
      </p:sp>
      <p:sp>
        <p:nvSpPr>
          <p:cNvPr id="4" name="Text Box 1029">
            <a:extLst>
              <a:ext uri="{FF2B5EF4-FFF2-40B4-BE49-F238E27FC236}">
                <a16:creationId xmlns:a16="http://schemas.microsoft.com/office/drawing/2014/main" id="{0CE4B2B0-2C16-4578-9926-9BB668EC6E3A}"/>
              </a:ext>
            </a:extLst>
          </p:cNvPr>
          <p:cNvSpPr txBox="1">
            <a:spLocks noChangeArrowheads="1"/>
          </p:cNvSpPr>
          <p:nvPr/>
        </p:nvSpPr>
        <p:spPr bwMode="auto">
          <a:xfrm>
            <a:off x="9411642" y="1462187"/>
            <a:ext cx="2012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2400">
                <a:latin typeface="黑体" panose="02010609060101010101" pitchFamily="49" charset="-122"/>
              </a:rPr>
              <a:t>实际成本费用</a:t>
            </a:r>
          </a:p>
        </p:txBody>
      </p:sp>
      <p:sp>
        <p:nvSpPr>
          <p:cNvPr id="5" name="Text Box 1030">
            <a:extLst>
              <a:ext uri="{FF2B5EF4-FFF2-40B4-BE49-F238E27FC236}">
                <a16:creationId xmlns:a16="http://schemas.microsoft.com/office/drawing/2014/main" id="{F55CC511-15C0-42D7-BA89-BD3E33CBB75B}"/>
              </a:ext>
            </a:extLst>
          </p:cNvPr>
          <p:cNvSpPr txBox="1">
            <a:spLocks noChangeArrowheads="1"/>
          </p:cNvSpPr>
          <p:nvPr/>
        </p:nvSpPr>
        <p:spPr bwMode="auto">
          <a:xfrm>
            <a:off x="6138217" y="3748187"/>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2400">
                <a:latin typeface="黑体" panose="02010609060101010101" pitchFamily="49" charset="-122"/>
              </a:rPr>
              <a:t>内部订单</a:t>
            </a:r>
          </a:p>
        </p:txBody>
      </p:sp>
      <p:sp>
        <p:nvSpPr>
          <p:cNvPr id="6" name="Line 1031">
            <a:extLst>
              <a:ext uri="{FF2B5EF4-FFF2-40B4-BE49-F238E27FC236}">
                <a16:creationId xmlns:a16="http://schemas.microsoft.com/office/drawing/2014/main" id="{174B46D1-AEEF-4225-AB41-C40CA934368D}"/>
              </a:ext>
            </a:extLst>
          </p:cNvPr>
          <p:cNvSpPr>
            <a:spLocks noChangeShapeType="1"/>
          </p:cNvSpPr>
          <p:nvPr/>
        </p:nvSpPr>
        <p:spPr bwMode="auto">
          <a:xfrm flipH="1">
            <a:off x="6824017" y="1995587"/>
            <a:ext cx="0" cy="6096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 name="Text Box 1032">
            <a:extLst>
              <a:ext uri="{FF2B5EF4-FFF2-40B4-BE49-F238E27FC236}">
                <a16:creationId xmlns:a16="http://schemas.microsoft.com/office/drawing/2014/main" id="{E1F3D98F-B9CB-45F8-A773-2945EF1BA8F6}"/>
              </a:ext>
            </a:extLst>
          </p:cNvPr>
          <p:cNvSpPr txBox="1">
            <a:spLocks noChangeArrowheads="1"/>
          </p:cNvSpPr>
          <p:nvPr/>
        </p:nvSpPr>
        <p:spPr bwMode="auto">
          <a:xfrm>
            <a:off x="6100117" y="1443137"/>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2400">
                <a:latin typeface="黑体" panose="02010609060101010101" pitchFamily="49" charset="-122"/>
              </a:rPr>
              <a:t>总帐科目</a:t>
            </a:r>
          </a:p>
        </p:txBody>
      </p:sp>
      <p:sp>
        <p:nvSpPr>
          <p:cNvPr id="8" name="Text Box 1033">
            <a:extLst>
              <a:ext uri="{FF2B5EF4-FFF2-40B4-BE49-F238E27FC236}">
                <a16:creationId xmlns:a16="http://schemas.microsoft.com/office/drawing/2014/main" id="{58AEC15F-F3ED-4917-B3A6-07DC50272E12}"/>
              </a:ext>
            </a:extLst>
          </p:cNvPr>
          <p:cNvSpPr txBox="1">
            <a:spLocks noChangeArrowheads="1"/>
          </p:cNvSpPr>
          <p:nvPr/>
        </p:nvSpPr>
        <p:spPr bwMode="auto">
          <a:xfrm>
            <a:off x="6177905" y="2738537"/>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kumimoji="1" lang="zh-CN" altLang="en-US" sz="2400">
                <a:latin typeface="黑体" panose="02010609060101010101" pitchFamily="49" charset="-122"/>
              </a:rPr>
              <a:t>成本要素</a:t>
            </a:r>
          </a:p>
        </p:txBody>
      </p:sp>
      <p:sp>
        <p:nvSpPr>
          <p:cNvPr id="9" name="Text Box 1034">
            <a:extLst>
              <a:ext uri="{FF2B5EF4-FFF2-40B4-BE49-F238E27FC236}">
                <a16:creationId xmlns:a16="http://schemas.microsoft.com/office/drawing/2014/main" id="{90370BCB-14E7-4CC7-AD77-2646F6108336}"/>
              </a:ext>
            </a:extLst>
          </p:cNvPr>
          <p:cNvSpPr txBox="1">
            <a:spLocks noChangeArrowheads="1"/>
          </p:cNvSpPr>
          <p:nvPr/>
        </p:nvSpPr>
        <p:spPr bwMode="auto">
          <a:xfrm>
            <a:off x="3664892" y="1462187"/>
            <a:ext cx="2012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2400">
                <a:latin typeface="黑体" panose="02010609060101010101" pitchFamily="49" charset="-122"/>
              </a:rPr>
              <a:t>计划成本费用</a:t>
            </a:r>
          </a:p>
        </p:txBody>
      </p:sp>
      <p:sp>
        <p:nvSpPr>
          <p:cNvPr id="10" name="Line 1035">
            <a:extLst>
              <a:ext uri="{FF2B5EF4-FFF2-40B4-BE49-F238E27FC236}">
                <a16:creationId xmlns:a16="http://schemas.microsoft.com/office/drawing/2014/main" id="{9D8452EB-6264-438D-ABD1-E39BC6166A93}"/>
              </a:ext>
            </a:extLst>
          </p:cNvPr>
          <p:cNvSpPr>
            <a:spLocks noChangeShapeType="1"/>
          </p:cNvSpPr>
          <p:nvPr/>
        </p:nvSpPr>
        <p:spPr bwMode="auto">
          <a:xfrm flipH="1">
            <a:off x="7474892" y="1690787"/>
            <a:ext cx="197802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cxnSp>
        <p:nvCxnSpPr>
          <p:cNvPr id="11" name="AutoShape 1036">
            <a:extLst>
              <a:ext uri="{FF2B5EF4-FFF2-40B4-BE49-F238E27FC236}">
                <a16:creationId xmlns:a16="http://schemas.microsoft.com/office/drawing/2014/main" id="{D2A47AF2-309C-449F-A7B9-61574109FA93}"/>
              </a:ext>
            </a:extLst>
          </p:cNvPr>
          <p:cNvCxnSpPr>
            <a:cxnSpLocks noChangeShapeType="1"/>
            <a:stCxn id="4" idx="2"/>
            <a:endCxn id="8" idx="3"/>
          </p:cNvCxnSpPr>
          <p:nvPr/>
        </p:nvCxnSpPr>
        <p:spPr bwMode="auto">
          <a:xfrm rot="5400000">
            <a:off x="8475811" y="1024831"/>
            <a:ext cx="1047750" cy="2836862"/>
          </a:xfrm>
          <a:prstGeom prst="bentConnector2">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2" name="Line 1037">
            <a:extLst>
              <a:ext uri="{FF2B5EF4-FFF2-40B4-BE49-F238E27FC236}">
                <a16:creationId xmlns:a16="http://schemas.microsoft.com/office/drawing/2014/main" id="{5B77942D-C41A-46BA-8548-4F17CDC0CF05}"/>
              </a:ext>
            </a:extLst>
          </p:cNvPr>
          <p:cNvSpPr>
            <a:spLocks noChangeShapeType="1"/>
          </p:cNvSpPr>
          <p:nvPr/>
        </p:nvSpPr>
        <p:spPr bwMode="auto">
          <a:xfrm flipH="1">
            <a:off x="7017692" y="3214787"/>
            <a:ext cx="0" cy="533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 name="Line 1038">
            <a:extLst>
              <a:ext uri="{FF2B5EF4-FFF2-40B4-BE49-F238E27FC236}">
                <a16:creationId xmlns:a16="http://schemas.microsoft.com/office/drawing/2014/main" id="{4859C3F5-B6D8-4974-A086-ECEB8C61C16D}"/>
              </a:ext>
            </a:extLst>
          </p:cNvPr>
          <p:cNvSpPr>
            <a:spLocks noChangeShapeType="1"/>
          </p:cNvSpPr>
          <p:nvPr/>
        </p:nvSpPr>
        <p:spPr bwMode="auto">
          <a:xfrm>
            <a:off x="7017692" y="4281587"/>
            <a:ext cx="0" cy="7254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 name="Text Box 1039">
            <a:extLst>
              <a:ext uri="{FF2B5EF4-FFF2-40B4-BE49-F238E27FC236}">
                <a16:creationId xmlns:a16="http://schemas.microsoft.com/office/drawing/2014/main" id="{C45DF1A6-AAB1-46EB-A558-45B401F063DE}"/>
              </a:ext>
            </a:extLst>
          </p:cNvPr>
          <p:cNvSpPr txBox="1">
            <a:spLocks noChangeArrowheads="1"/>
          </p:cNvSpPr>
          <p:nvPr/>
        </p:nvSpPr>
        <p:spPr bwMode="auto">
          <a:xfrm>
            <a:off x="5261917" y="4988024"/>
            <a:ext cx="3232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2400">
                <a:latin typeface="黑体" panose="02010609060101010101" pitchFamily="49" charset="-122"/>
              </a:rPr>
              <a:t>计划</a:t>
            </a:r>
            <a:r>
              <a:rPr kumimoji="1" lang="en-US" altLang="zh-CN" sz="2400">
                <a:latin typeface="黑体" panose="02010609060101010101" pitchFamily="49" charset="-122"/>
              </a:rPr>
              <a:t>/</a:t>
            </a:r>
            <a:r>
              <a:rPr kumimoji="1" lang="zh-CN" altLang="en-US" sz="2400">
                <a:latin typeface="黑体" panose="02010609060101010101" pitchFamily="49" charset="-122"/>
              </a:rPr>
              <a:t>实际</a:t>
            </a:r>
            <a:r>
              <a:rPr kumimoji="1" lang="en-US" altLang="zh-CN" sz="2400">
                <a:latin typeface="黑体" panose="02010609060101010101" pitchFamily="49" charset="-122"/>
              </a:rPr>
              <a:t>/</a:t>
            </a:r>
            <a:r>
              <a:rPr kumimoji="1" lang="zh-CN" altLang="en-US" sz="2400">
                <a:latin typeface="黑体" panose="02010609060101010101" pitchFamily="49" charset="-122"/>
              </a:rPr>
              <a:t>差异分析表</a:t>
            </a:r>
          </a:p>
        </p:txBody>
      </p:sp>
      <p:sp>
        <p:nvSpPr>
          <p:cNvPr id="15" name="Text Box 1040">
            <a:extLst>
              <a:ext uri="{FF2B5EF4-FFF2-40B4-BE49-F238E27FC236}">
                <a16:creationId xmlns:a16="http://schemas.microsoft.com/office/drawing/2014/main" id="{32DEFC47-8F09-4084-97E9-93F5EBBBD2F5}"/>
              </a:ext>
            </a:extLst>
          </p:cNvPr>
          <p:cNvSpPr txBox="1">
            <a:spLocks noChangeArrowheads="1"/>
          </p:cNvSpPr>
          <p:nvPr/>
        </p:nvSpPr>
        <p:spPr bwMode="auto">
          <a:xfrm>
            <a:off x="9254480" y="3768824"/>
            <a:ext cx="2165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2400">
                <a:latin typeface="黑体" panose="02010609060101010101" pitchFamily="49" charset="-122"/>
              </a:rPr>
              <a:t>成本中心</a:t>
            </a:r>
            <a:r>
              <a:rPr kumimoji="1" lang="en-US" altLang="zh-CN" sz="2400">
                <a:latin typeface="黑体" panose="02010609060101010101" pitchFamily="49" charset="-122"/>
              </a:rPr>
              <a:t>/</a:t>
            </a:r>
            <a:r>
              <a:rPr kumimoji="1" lang="zh-CN" altLang="en-US" sz="2400">
                <a:latin typeface="黑体" panose="02010609060101010101" pitchFamily="49" charset="-122"/>
              </a:rPr>
              <a:t>订单</a:t>
            </a:r>
          </a:p>
        </p:txBody>
      </p:sp>
      <p:sp>
        <p:nvSpPr>
          <p:cNvPr id="16" name="Line 1041">
            <a:extLst>
              <a:ext uri="{FF2B5EF4-FFF2-40B4-BE49-F238E27FC236}">
                <a16:creationId xmlns:a16="http://schemas.microsoft.com/office/drawing/2014/main" id="{4298C5A2-FC8D-419F-80C5-36C46EE065AA}"/>
              </a:ext>
            </a:extLst>
          </p:cNvPr>
          <p:cNvSpPr>
            <a:spLocks noChangeShapeType="1"/>
          </p:cNvSpPr>
          <p:nvPr/>
        </p:nvSpPr>
        <p:spPr bwMode="auto">
          <a:xfrm flipH="1">
            <a:off x="8386117" y="4168874"/>
            <a:ext cx="1828800" cy="9906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 name="Line 1042">
            <a:extLst>
              <a:ext uri="{FF2B5EF4-FFF2-40B4-BE49-F238E27FC236}">
                <a16:creationId xmlns:a16="http://schemas.microsoft.com/office/drawing/2014/main" id="{1AB6FDA0-B4CB-4738-B4B6-495516AC6F39}"/>
              </a:ext>
            </a:extLst>
          </p:cNvPr>
          <p:cNvSpPr>
            <a:spLocks noChangeShapeType="1"/>
          </p:cNvSpPr>
          <p:nvPr/>
        </p:nvSpPr>
        <p:spPr bwMode="auto">
          <a:xfrm>
            <a:off x="7776517" y="4092674"/>
            <a:ext cx="1447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 name="Text Box 1043">
            <a:extLst>
              <a:ext uri="{FF2B5EF4-FFF2-40B4-BE49-F238E27FC236}">
                <a16:creationId xmlns:a16="http://schemas.microsoft.com/office/drawing/2014/main" id="{AC16B095-8A5B-471F-B6A1-70451F205DC2}"/>
              </a:ext>
            </a:extLst>
          </p:cNvPr>
          <p:cNvSpPr txBox="1">
            <a:spLocks noChangeArrowheads="1"/>
          </p:cNvSpPr>
          <p:nvPr/>
        </p:nvSpPr>
        <p:spPr bwMode="auto">
          <a:xfrm>
            <a:off x="7928917" y="3559274"/>
            <a:ext cx="996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1600">
                <a:latin typeface="黑体" panose="02010609060101010101" pitchFamily="49" charset="-122"/>
              </a:rPr>
              <a:t>定单结算</a:t>
            </a:r>
          </a:p>
        </p:txBody>
      </p:sp>
      <p:cxnSp>
        <p:nvCxnSpPr>
          <p:cNvPr id="19" name="AutoShape 1044">
            <a:extLst>
              <a:ext uri="{FF2B5EF4-FFF2-40B4-BE49-F238E27FC236}">
                <a16:creationId xmlns:a16="http://schemas.microsoft.com/office/drawing/2014/main" id="{20EF2B88-5D60-476A-A3A6-4876EAC3848E}"/>
              </a:ext>
            </a:extLst>
          </p:cNvPr>
          <p:cNvCxnSpPr>
            <a:cxnSpLocks noChangeShapeType="1"/>
          </p:cNvCxnSpPr>
          <p:nvPr/>
        </p:nvCxnSpPr>
        <p:spPr bwMode="auto">
          <a:xfrm>
            <a:off x="4655492" y="1995587"/>
            <a:ext cx="1447800" cy="990600"/>
          </a:xfrm>
          <a:prstGeom prst="bentConnector3">
            <a:avLst>
              <a:gd name="adj1" fmla="val -111"/>
            </a:avLst>
          </a:prstGeom>
          <a:noFill/>
          <a:ln w="28575">
            <a:solidFill>
              <a:srgbClr val="0000FF"/>
            </a:solidFill>
            <a:miter lim="800000"/>
            <a:headEnd/>
            <a:tailEnd type="triangle" w="med" len="med"/>
          </a:ln>
          <a:extLst>
            <a:ext uri="{909E8E84-426E-40DD-AFC4-6F175D3DCCD1}">
              <a14:hiddenFill xmlns:a14="http://schemas.microsoft.com/office/drawing/2010/main">
                <a:noFill/>
              </a14:hiddenFill>
            </a:ext>
          </a:extLst>
        </p:spPr>
      </p:cxnSp>
      <p:sp>
        <p:nvSpPr>
          <p:cNvPr id="20" name="Line 1045">
            <a:extLst>
              <a:ext uri="{FF2B5EF4-FFF2-40B4-BE49-F238E27FC236}">
                <a16:creationId xmlns:a16="http://schemas.microsoft.com/office/drawing/2014/main" id="{49289D09-D2C3-4385-B8CF-BCCFB37E2893}"/>
              </a:ext>
            </a:extLst>
          </p:cNvPr>
          <p:cNvSpPr>
            <a:spLocks noChangeShapeType="1"/>
          </p:cNvSpPr>
          <p:nvPr/>
        </p:nvSpPr>
        <p:spPr bwMode="auto">
          <a:xfrm flipH="1">
            <a:off x="6636692" y="3254474"/>
            <a:ext cx="0" cy="53340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 name="Line 1046">
            <a:extLst>
              <a:ext uri="{FF2B5EF4-FFF2-40B4-BE49-F238E27FC236}">
                <a16:creationId xmlns:a16="http://schemas.microsoft.com/office/drawing/2014/main" id="{F16C5F8C-68EE-47BC-A589-0E94C9CDBD9C}"/>
              </a:ext>
            </a:extLst>
          </p:cNvPr>
          <p:cNvSpPr>
            <a:spLocks noChangeShapeType="1"/>
          </p:cNvSpPr>
          <p:nvPr/>
        </p:nvSpPr>
        <p:spPr bwMode="auto">
          <a:xfrm>
            <a:off x="6712892" y="4281587"/>
            <a:ext cx="0" cy="725487"/>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 name="Line 1047">
            <a:extLst>
              <a:ext uri="{FF2B5EF4-FFF2-40B4-BE49-F238E27FC236}">
                <a16:creationId xmlns:a16="http://schemas.microsoft.com/office/drawing/2014/main" id="{F8F4CD3E-255F-415F-A72A-597C05547682}"/>
              </a:ext>
            </a:extLst>
          </p:cNvPr>
          <p:cNvSpPr>
            <a:spLocks noChangeShapeType="1"/>
          </p:cNvSpPr>
          <p:nvPr/>
        </p:nvSpPr>
        <p:spPr bwMode="auto">
          <a:xfrm flipH="1">
            <a:off x="8465492" y="4321274"/>
            <a:ext cx="1828800" cy="99060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 name="Line 1048">
            <a:extLst>
              <a:ext uri="{FF2B5EF4-FFF2-40B4-BE49-F238E27FC236}">
                <a16:creationId xmlns:a16="http://schemas.microsoft.com/office/drawing/2014/main" id="{C4A9F588-C5F0-48C7-95A4-FF6F9F8DEFF2}"/>
              </a:ext>
            </a:extLst>
          </p:cNvPr>
          <p:cNvSpPr>
            <a:spLocks noChangeShapeType="1"/>
          </p:cNvSpPr>
          <p:nvPr/>
        </p:nvSpPr>
        <p:spPr bwMode="auto">
          <a:xfrm>
            <a:off x="7779692" y="3940274"/>
            <a:ext cx="1447800"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7791783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内部订单 </a:t>
            </a:r>
            <a:r>
              <a:rPr lang="en-US" altLang="zh-CN" dirty="0"/>
              <a:t>– </a:t>
            </a:r>
            <a:r>
              <a:rPr lang="zh-CN" altLang="en-US" dirty="0"/>
              <a:t>成本控制流程</a:t>
            </a:r>
            <a:endParaRPr lang="en-US" b="0" dirty="0"/>
          </a:p>
        </p:txBody>
      </p:sp>
      <p:sp>
        <p:nvSpPr>
          <p:cNvPr id="4" name="Text Box 4">
            <a:extLst>
              <a:ext uri="{FF2B5EF4-FFF2-40B4-BE49-F238E27FC236}">
                <a16:creationId xmlns:a16="http://schemas.microsoft.com/office/drawing/2014/main" id="{357FD847-6C78-4DE2-89EC-CB82275D53DB}"/>
              </a:ext>
            </a:extLst>
          </p:cNvPr>
          <p:cNvSpPr txBox="1">
            <a:spLocks noChangeArrowheads="1"/>
          </p:cNvSpPr>
          <p:nvPr/>
        </p:nvSpPr>
        <p:spPr bwMode="auto">
          <a:xfrm>
            <a:off x="5536828" y="1454819"/>
            <a:ext cx="2624137" cy="396875"/>
          </a:xfrm>
          <a:prstGeom prst="rect">
            <a:avLst/>
          </a:prstGeom>
          <a:solidFill>
            <a:srgbClr val="99CCFF"/>
          </a:solidFill>
          <a:ln>
            <a:noFill/>
          </a:ln>
          <a:effectLst>
            <a:prstShdw prst="shdw17" dist="17961" dir="2700000">
              <a:srgbClr val="5C7A99"/>
            </a:prst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50000"/>
              </a:spcBef>
              <a:buClrTx/>
              <a:buFontTx/>
              <a:buNone/>
            </a:pPr>
            <a:r>
              <a:rPr kumimoji="1" lang="zh-CN" altLang="en-US" sz="1800">
                <a:latin typeface="黑体" panose="02010609060101010101" pitchFamily="49" charset="-122"/>
              </a:rPr>
              <a:t>创建订单</a:t>
            </a:r>
          </a:p>
        </p:txBody>
      </p:sp>
      <p:sp>
        <p:nvSpPr>
          <p:cNvPr id="5" name="Text Box 5">
            <a:extLst>
              <a:ext uri="{FF2B5EF4-FFF2-40B4-BE49-F238E27FC236}">
                <a16:creationId xmlns:a16="http://schemas.microsoft.com/office/drawing/2014/main" id="{96B3D690-05C0-4E2C-A423-18AB68D78D2A}"/>
              </a:ext>
            </a:extLst>
          </p:cNvPr>
          <p:cNvSpPr txBox="1">
            <a:spLocks noChangeArrowheads="1"/>
          </p:cNvSpPr>
          <p:nvPr/>
        </p:nvSpPr>
        <p:spPr bwMode="auto">
          <a:xfrm>
            <a:off x="5536828" y="2277144"/>
            <a:ext cx="2624137" cy="396875"/>
          </a:xfrm>
          <a:prstGeom prst="rect">
            <a:avLst/>
          </a:prstGeom>
          <a:solidFill>
            <a:srgbClr val="99CCFF"/>
          </a:solidFill>
          <a:ln>
            <a:noFill/>
          </a:ln>
          <a:effectLst>
            <a:prstShdw prst="shdw17" dist="17961" dir="2700000">
              <a:srgbClr val="5C7A99"/>
            </a:prst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50000"/>
              </a:spcBef>
              <a:buClrTx/>
              <a:buFontTx/>
              <a:buNone/>
            </a:pPr>
            <a:r>
              <a:rPr kumimoji="1" lang="zh-CN" altLang="en-US" sz="1800">
                <a:latin typeface="黑体" panose="02010609060101010101" pitchFamily="49" charset="-122"/>
              </a:rPr>
              <a:t>输入预算</a:t>
            </a:r>
          </a:p>
        </p:txBody>
      </p:sp>
      <p:sp>
        <p:nvSpPr>
          <p:cNvPr id="6" name="Text Box 6">
            <a:extLst>
              <a:ext uri="{FF2B5EF4-FFF2-40B4-BE49-F238E27FC236}">
                <a16:creationId xmlns:a16="http://schemas.microsoft.com/office/drawing/2014/main" id="{82CAAFA9-34D4-456B-A887-396877521EB9}"/>
              </a:ext>
            </a:extLst>
          </p:cNvPr>
          <p:cNvSpPr txBox="1">
            <a:spLocks noChangeArrowheads="1"/>
          </p:cNvSpPr>
          <p:nvPr/>
        </p:nvSpPr>
        <p:spPr bwMode="auto">
          <a:xfrm>
            <a:off x="5536828" y="3175669"/>
            <a:ext cx="2624137" cy="396875"/>
          </a:xfrm>
          <a:prstGeom prst="rect">
            <a:avLst/>
          </a:prstGeom>
          <a:solidFill>
            <a:srgbClr val="99CCFF"/>
          </a:solidFill>
          <a:ln>
            <a:noFill/>
          </a:ln>
          <a:effectLst>
            <a:prstShdw prst="shdw17" dist="17961" dir="2700000">
              <a:srgbClr val="5C7A99"/>
            </a:prst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50000"/>
              </a:spcBef>
              <a:buClrTx/>
              <a:buFontTx/>
              <a:buNone/>
            </a:pPr>
            <a:r>
              <a:rPr kumimoji="1" lang="zh-CN" altLang="en-US" sz="1800">
                <a:latin typeface="黑体" panose="02010609060101010101" pitchFamily="49" charset="-122"/>
              </a:rPr>
              <a:t>采购申请</a:t>
            </a:r>
          </a:p>
        </p:txBody>
      </p:sp>
      <p:sp>
        <p:nvSpPr>
          <p:cNvPr id="7" name="AutoShape 7">
            <a:extLst>
              <a:ext uri="{FF2B5EF4-FFF2-40B4-BE49-F238E27FC236}">
                <a16:creationId xmlns:a16="http://schemas.microsoft.com/office/drawing/2014/main" id="{AF43BD23-2750-4F96-A6E6-77DC8C61AD54}"/>
              </a:ext>
            </a:extLst>
          </p:cNvPr>
          <p:cNvSpPr>
            <a:spLocks noChangeArrowheads="1"/>
          </p:cNvSpPr>
          <p:nvPr/>
        </p:nvSpPr>
        <p:spPr bwMode="auto">
          <a:xfrm>
            <a:off x="5609853" y="4074194"/>
            <a:ext cx="2478087" cy="822325"/>
          </a:xfrm>
          <a:prstGeom prst="flowChartDecision">
            <a:avLst/>
          </a:prstGeom>
          <a:solidFill>
            <a:schemeClr val="accent1"/>
          </a:solidFill>
          <a:ln w="9525">
            <a:solidFill>
              <a:schemeClr val="tx1"/>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kumimoji="1" lang="zh-CN" altLang="en-US" sz="1800">
                <a:latin typeface="黑体" panose="02010609060101010101" pitchFamily="49" charset="-122"/>
              </a:rPr>
              <a:t>超支</a:t>
            </a:r>
            <a:r>
              <a:rPr kumimoji="1" lang="en-US" altLang="zh-CN" sz="1800">
                <a:latin typeface="黑体" panose="02010609060101010101" pitchFamily="49" charset="-122"/>
              </a:rPr>
              <a:t>?</a:t>
            </a:r>
          </a:p>
        </p:txBody>
      </p:sp>
      <p:sp>
        <p:nvSpPr>
          <p:cNvPr id="8" name="Text Box 8">
            <a:extLst>
              <a:ext uri="{FF2B5EF4-FFF2-40B4-BE49-F238E27FC236}">
                <a16:creationId xmlns:a16="http://schemas.microsoft.com/office/drawing/2014/main" id="{9A4034CC-2BFA-45AA-9AB5-28B46176522D}"/>
              </a:ext>
            </a:extLst>
          </p:cNvPr>
          <p:cNvSpPr txBox="1">
            <a:spLocks noChangeArrowheads="1"/>
          </p:cNvSpPr>
          <p:nvPr/>
        </p:nvSpPr>
        <p:spPr bwMode="auto">
          <a:xfrm>
            <a:off x="3714378" y="5120357"/>
            <a:ext cx="2624137" cy="396875"/>
          </a:xfrm>
          <a:prstGeom prst="rect">
            <a:avLst/>
          </a:prstGeom>
          <a:solidFill>
            <a:srgbClr val="99CCFF"/>
          </a:solidFill>
          <a:ln>
            <a:noFill/>
          </a:ln>
          <a:effectLst>
            <a:prstShdw prst="shdw17" dist="17961" dir="2700000">
              <a:srgbClr val="5C7A99"/>
            </a:prst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50000"/>
              </a:spcBef>
              <a:buClrTx/>
              <a:buFontTx/>
              <a:buNone/>
            </a:pPr>
            <a:r>
              <a:rPr kumimoji="1" lang="zh-CN" altLang="en-US" sz="1800">
                <a:latin typeface="黑体" panose="02010609060101010101" pitchFamily="49" charset="-122"/>
              </a:rPr>
              <a:t>追加预算</a:t>
            </a:r>
          </a:p>
        </p:txBody>
      </p:sp>
      <p:sp>
        <p:nvSpPr>
          <p:cNvPr id="9" name="Text Box 9">
            <a:extLst>
              <a:ext uri="{FF2B5EF4-FFF2-40B4-BE49-F238E27FC236}">
                <a16:creationId xmlns:a16="http://schemas.microsoft.com/office/drawing/2014/main" id="{2F536AD1-7BC6-4884-92FF-DBBE88C6D600}"/>
              </a:ext>
            </a:extLst>
          </p:cNvPr>
          <p:cNvSpPr txBox="1">
            <a:spLocks noChangeArrowheads="1"/>
          </p:cNvSpPr>
          <p:nvPr/>
        </p:nvSpPr>
        <p:spPr bwMode="auto">
          <a:xfrm>
            <a:off x="7432303" y="5120357"/>
            <a:ext cx="2624137" cy="396875"/>
          </a:xfrm>
          <a:prstGeom prst="rect">
            <a:avLst/>
          </a:prstGeom>
          <a:solidFill>
            <a:srgbClr val="99CCFF"/>
          </a:solidFill>
          <a:ln>
            <a:noFill/>
          </a:ln>
          <a:effectLst>
            <a:prstShdw prst="shdw17" dist="17961" dir="2700000">
              <a:srgbClr val="5C7A99"/>
            </a:prst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50000"/>
              </a:spcBef>
              <a:buClrTx/>
              <a:buFontTx/>
              <a:buNone/>
            </a:pPr>
            <a:r>
              <a:rPr kumimoji="1" lang="zh-CN" altLang="en-US" sz="1800">
                <a:latin typeface="黑体" panose="02010609060101010101" pitchFamily="49" charset="-122"/>
              </a:rPr>
              <a:t>执行采购</a:t>
            </a:r>
          </a:p>
        </p:txBody>
      </p:sp>
      <p:cxnSp>
        <p:nvCxnSpPr>
          <p:cNvPr id="10" name="AutoShape 10">
            <a:extLst>
              <a:ext uri="{FF2B5EF4-FFF2-40B4-BE49-F238E27FC236}">
                <a16:creationId xmlns:a16="http://schemas.microsoft.com/office/drawing/2014/main" id="{114C4394-C686-4836-B8D9-4AEFF06E3757}"/>
              </a:ext>
            </a:extLst>
          </p:cNvPr>
          <p:cNvCxnSpPr>
            <a:cxnSpLocks noChangeShapeType="1"/>
            <a:stCxn id="4" idx="2"/>
            <a:endCxn id="5" idx="0"/>
          </p:cNvCxnSpPr>
          <p:nvPr/>
        </p:nvCxnSpPr>
        <p:spPr bwMode="auto">
          <a:xfrm rot="5400000">
            <a:off x="6636965" y="2064419"/>
            <a:ext cx="4254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1" name="AutoShape 11">
            <a:extLst>
              <a:ext uri="{FF2B5EF4-FFF2-40B4-BE49-F238E27FC236}">
                <a16:creationId xmlns:a16="http://schemas.microsoft.com/office/drawing/2014/main" id="{649C7286-26BA-4ABE-906E-EF42E7B73033}"/>
              </a:ext>
            </a:extLst>
          </p:cNvPr>
          <p:cNvCxnSpPr>
            <a:cxnSpLocks noChangeShapeType="1"/>
            <a:stCxn id="5" idx="2"/>
            <a:endCxn id="6" idx="0"/>
          </p:cNvCxnSpPr>
          <p:nvPr/>
        </p:nvCxnSpPr>
        <p:spPr bwMode="auto">
          <a:xfrm rot="5400000">
            <a:off x="6598865" y="2924844"/>
            <a:ext cx="5016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 name="AutoShape 12">
            <a:extLst>
              <a:ext uri="{FF2B5EF4-FFF2-40B4-BE49-F238E27FC236}">
                <a16:creationId xmlns:a16="http://schemas.microsoft.com/office/drawing/2014/main" id="{A0ED00DD-8644-485B-98CC-B27FD9193B0D}"/>
              </a:ext>
            </a:extLst>
          </p:cNvPr>
          <p:cNvCxnSpPr>
            <a:cxnSpLocks noChangeShapeType="1"/>
            <a:stCxn id="6" idx="2"/>
            <a:endCxn id="7" idx="0"/>
          </p:cNvCxnSpPr>
          <p:nvPr/>
        </p:nvCxnSpPr>
        <p:spPr bwMode="auto">
          <a:xfrm rot="5400000">
            <a:off x="6598865" y="3823369"/>
            <a:ext cx="5016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3" name="AutoShape 13">
            <a:extLst>
              <a:ext uri="{FF2B5EF4-FFF2-40B4-BE49-F238E27FC236}">
                <a16:creationId xmlns:a16="http://schemas.microsoft.com/office/drawing/2014/main" id="{FA742C81-C3FD-4C4A-93BF-CB26BC2259AC}"/>
              </a:ext>
            </a:extLst>
          </p:cNvPr>
          <p:cNvCxnSpPr>
            <a:cxnSpLocks noChangeShapeType="1"/>
            <a:stCxn id="7" idx="3"/>
            <a:endCxn id="9" idx="0"/>
          </p:cNvCxnSpPr>
          <p:nvPr/>
        </p:nvCxnSpPr>
        <p:spPr bwMode="auto">
          <a:xfrm>
            <a:off x="8087940" y="4485357"/>
            <a:ext cx="657225" cy="635000"/>
          </a:xfrm>
          <a:prstGeom prst="bentConnector2">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14" name="AutoShape 14">
            <a:extLst>
              <a:ext uri="{FF2B5EF4-FFF2-40B4-BE49-F238E27FC236}">
                <a16:creationId xmlns:a16="http://schemas.microsoft.com/office/drawing/2014/main" id="{2206AFEA-442F-41F6-91C3-0DBBEEAD1213}"/>
              </a:ext>
            </a:extLst>
          </p:cNvPr>
          <p:cNvCxnSpPr>
            <a:cxnSpLocks noChangeShapeType="1"/>
            <a:stCxn id="7" idx="1"/>
            <a:endCxn id="8" idx="0"/>
          </p:cNvCxnSpPr>
          <p:nvPr/>
        </p:nvCxnSpPr>
        <p:spPr bwMode="auto">
          <a:xfrm rot="10800000" flipV="1">
            <a:off x="5027240" y="4485357"/>
            <a:ext cx="582613" cy="635000"/>
          </a:xfrm>
          <a:prstGeom prst="bentConnector2">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sp>
        <p:nvSpPr>
          <p:cNvPr id="15" name="Text Box 15">
            <a:extLst>
              <a:ext uri="{FF2B5EF4-FFF2-40B4-BE49-F238E27FC236}">
                <a16:creationId xmlns:a16="http://schemas.microsoft.com/office/drawing/2014/main" id="{F9CAD0BC-3C9B-47C0-A2D8-82076FD231AD}"/>
              </a:ext>
            </a:extLst>
          </p:cNvPr>
          <p:cNvSpPr txBox="1">
            <a:spLocks noChangeArrowheads="1"/>
          </p:cNvSpPr>
          <p:nvPr/>
        </p:nvSpPr>
        <p:spPr bwMode="auto">
          <a:xfrm>
            <a:off x="8233990" y="3997994"/>
            <a:ext cx="582613" cy="369332"/>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50000"/>
              </a:spcBef>
              <a:buClrTx/>
              <a:buFontTx/>
              <a:buNone/>
            </a:pPr>
            <a:r>
              <a:rPr kumimoji="1" lang="en-US" altLang="zh-CN" sz="1800">
                <a:solidFill>
                  <a:schemeClr val="bg1"/>
                </a:solidFill>
                <a:latin typeface="黑体" panose="02010609060101010101" pitchFamily="49" charset="-122"/>
              </a:rPr>
              <a:t>No</a:t>
            </a:r>
            <a:endParaRPr kumimoji="1" lang="en-US" altLang="zh-CN" sz="1800">
              <a:latin typeface="黑体" panose="02010609060101010101" pitchFamily="49" charset="-122"/>
            </a:endParaRPr>
          </a:p>
        </p:txBody>
      </p:sp>
      <p:sp>
        <p:nvSpPr>
          <p:cNvPr id="16" name="Text Box 16">
            <a:extLst>
              <a:ext uri="{FF2B5EF4-FFF2-40B4-BE49-F238E27FC236}">
                <a16:creationId xmlns:a16="http://schemas.microsoft.com/office/drawing/2014/main" id="{8DB7BF59-40C1-45BA-8F9D-F08417734807}"/>
              </a:ext>
            </a:extLst>
          </p:cNvPr>
          <p:cNvSpPr txBox="1">
            <a:spLocks noChangeArrowheads="1"/>
          </p:cNvSpPr>
          <p:nvPr/>
        </p:nvSpPr>
        <p:spPr bwMode="auto">
          <a:xfrm>
            <a:off x="4606553" y="3997994"/>
            <a:ext cx="735755" cy="369332"/>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50000"/>
              </a:spcBef>
              <a:buClrTx/>
              <a:buFontTx/>
              <a:buNone/>
            </a:pPr>
            <a:r>
              <a:rPr kumimoji="1" lang="en-US" altLang="zh-CN" sz="1800">
                <a:solidFill>
                  <a:schemeClr val="bg1"/>
                </a:solidFill>
                <a:latin typeface="黑体" panose="02010609060101010101" pitchFamily="49" charset="-122"/>
              </a:rPr>
              <a:t>Yes</a:t>
            </a:r>
            <a:endParaRPr kumimoji="1" lang="en-US" altLang="zh-CN" sz="1800">
              <a:latin typeface="黑体" panose="02010609060101010101" pitchFamily="49" charset="-122"/>
            </a:endParaRPr>
          </a:p>
        </p:txBody>
      </p:sp>
    </p:spTree>
    <p:extLst>
      <p:ext uri="{BB962C8B-B14F-4D97-AF65-F5344CB8AC3E}">
        <p14:creationId xmlns:p14="http://schemas.microsoft.com/office/powerpoint/2010/main" val="39510609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内部订单 </a:t>
            </a:r>
            <a:r>
              <a:rPr lang="en-US" altLang="zh-CN" dirty="0"/>
              <a:t>– </a:t>
            </a:r>
            <a:r>
              <a:rPr lang="zh-CN" altLang="en-US" dirty="0"/>
              <a:t>订单结算</a:t>
            </a:r>
            <a:endParaRPr lang="en-US" b="0" dirty="0"/>
          </a:p>
        </p:txBody>
      </p:sp>
      <p:sp>
        <p:nvSpPr>
          <p:cNvPr id="4" name="Rectangle 16">
            <a:extLst>
              <a:ext uri="{FF2B5EF4-FFF2-40B4-BE49-F238E27FC236}">
                <a16:creationId xmlns:a16="http://schemas.microsoft.com/office/drawing/2014/main" id="{768C94C3-2ED0-4E5F-9FB8-C0D693064534}"/>
              </a:ext>
            </a:extLst>
          </p:cNvPr>
          <p:cNvSpPr>
            <a:spLocks noChangeArrowheads="1"/>
          </p:cNvSpPr>
          <p:nvPr/>
        </p:nvSpPr>
        <p:spPr bwMode="auto">
          <a:xfrm>
            <a:off x="9471645" y="1574800"/>
            <a:ext cx="2286000" cy="2093913"/>
          </a:xfrm>
          <a:prstGeom prst="rect">
            <a:avLst/>
          </a:prstGeom>
          <a:solidFill>
            <a:srgbClr val="FFC5C5"/>
          </a:solidFill>
          <a:ln>
            <a:noFill/>
          </a:ln>
          <a:effectLst>
            <a:outerShdw dist="53882" dir="2700000" algn="ctr" rotWithShape="0">
              <a:schemeClr val="bg2"/>
            </a:outerShdw>
          </a:effectLst>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5" name="Freeform 17">
            <a:extLst>
              <a:ext uri="{FF2B5EF4-FFF2-40B4-BE49-F238E27FC236}">
                <a16:creationId xmlns:a16="http://schemas.microsoft.com/office/drawing/2014/main" id="{2FE49F46-6682-4D95-8899-8A6516EE3242}"/>
              </a:ext>
            </a:extLst>
          </p:cNvPr>
          <p:cNvSpPr>
            <a:spLocks/>
          </p:cNvSpPr>
          <p:nvPr/>
        </p:nvSpPr>
        <p:spPr bwMode="auto">
          <a:xfrm>
            <a:off x="6887195" y="1457325"/>
            <a:ext cx="1397000" cy="1158875"/>
          </a:xfrm>
          <a:custGeom>
            <a:avLst/>
            <a:gdLst>
              <a:gd name="T0" fmla="*/ 0 w 880"/>
              <a:gd name="T1" fmla="*/ 0 h 650"/>
              <a:gd name="T2" fmla="*/ 0 w 880"/>
              <a:gd name="T3" fmla="*/ 2147483646 h 650"/>
              <a:gd name="T4" fmla="*/ 2147483646 w 880"/>
              <a:gd name="T5" fmla="*/ 2147483646 h 650"/>
              <a:gd name="T6" fmla="*/ 2147483646 w 880"/>
              <a:gd name="T7" fmla="*/ 2147483646 h 650"/>
              <a:gd name="T8" fmla="*/ 2147483646 w 880"/>
              <a:gd name="T9" fmla="*/ 2147483646 h 650"/>
              <a:gd name="T10" fmla="*/ 2147483646 w 880"/>
              <a:gd name="T11" fmla="*/ 2147483646 h 650"/>
              <a:gd name="T12" fmla="*/ 2147483646 w 880"/>
              <a:gd name="T13" fmla="*/ 2147483646 h 650"/>
              <a:gd name="T14" fmla="*/ 2147483646 w 880"/>
              <a:gd name="T15" fmla="*/ 2147483646 h 650"/>
              <a:gd name="T16" fmla="*/ 2147483646 w 880"/>
              <a:gd name="T17" fmla="*/ 2147483646 h 650"/>
              <a:gd name="T18" fmla="*/ 2147483646 w 880"/>
              <a:gd name="T19" fmla="*/ 2147483646 h 650"/>
              <a:gd name="T20" fmla="*/ 2147483646 w 880"/>
              <a:gd name="T21" fmla="*/ 2147483646 h 650"/>
              <a:gd name="T22" fmla="*/ 2147483646 w 880"/>
              <a:gd name="T23" fmla="*/ 2147483646 h 650"/>
              <a:gd name="T24" fmla="*/ 2147483646 w 880"/>
              <a:gd name="T25" fmla="*/ 2147483646 h 650"/>
              <a:gd name="T26" fmla="*/ 2147483646 w 880"/>
              <a:gd name="T27" fmla="*/ 2147483646 h 650"/>
              <a:gd name="T28" fmla="*/ 2147483646 w 880"/>
              <a:gd name="T29" fmla="*/ 2147483646 h 650"/>
              <a:gd name="T30" fmla="*/ 2147483646 w 880"/>
              <a:gd name="T31" fmla="*/ 2147483646 h 650"/>
              <a:gd name="T32" fmla="*/ 2147483646 w 880"/>
              <a:gd name="T33" fmla="*/ 2147483646 h 650"/>
              <a:gd name="T34" fmla="*/ 2147483646 w 880"/>
              <a:gd name="T35" fmla="*/ 2147483646 h 650"/>
              <a:gd name="T36" fmla="*/ 2147483646 w 880"/>
              <a:gd name="T37" fmla="*/ 2147483646 h 650"/>
              <a:gd name="T38" fmla="*/ 2147483646 w 880"/>
              <a:gd name="T39" fmla="*/ 2147483646 h 650"/>
              <a:gd name="T40" fmla="*/ 2147483646 w 880"/>
              <a:gd name="T41" fmla="*/ 2147483646 h 650"/>
              <a:gd name="T42" fmla="*/ 2147483646 w 880"/>
              <a:gd name="T43" fmla="*/ 2147483646 h 650"/>
              <a:gd name="T44" fmla="*/ 2147483646 w 880"/>
              <a:gd name="T45" fmla="*/ 2147483646 h 650"/>
              <a:gd name="T46" fmla="*/ 2147483646 w 880"/>
              <a:gd name="T47" fmla="*/ 2147483646 h 650"/>
              <a:gd name="T48" fmla="*/ 2147483646 w 880"/>
              <a:gd name="T49" fmla="*/ 2147483646 h 650"/>
              <a:gd name="T50" fmla="*/ 2147483646 w 880"/>
              <a:gd name="T51" fmla="*/ 2147483646 h 650"/>
              <a:gd name="T52" fmla="*/ 2147483646 w 880"/>
              <a:gd name="T53" fmla="*/ 2147483646 h 650"/>
              <a:gd name="T54" fmla="*/ 2147483646 w 880"/>
              <a:gd name="T55" fmla="*/ 2147483646 h 650"/>
              <a:gd name="T56" fmla="*/ 2147483646 w 880"/>
              <a:gd name="T57" fmla="*/ 2147483646 h 650"/>
              <a:gd name="T58" fmla="*/ 2147483646 w 880"/>
              <a:gd name="T59" fmla="*/ 2147483646 h 650"/>
              <a:gd name="T60" fmla="*/ 2147483646 w 880"/>
              <a:gd name="T61" fmla="*/ 2147483646 h 650"/>
              <a:gd name="T62" fmla="*/ 2147483646 w 880"/>
              <a:gd name="T63" fmla="*/ 2147483646 h 650"/>
              <a:gd name="T64" fmla="*/ 2147483646 w 880"/>
              <a:gd name="T65" fmla="*/ 2147483646 h 650"/>
              <a:gd name="T66" fmla="*/ 2147483646 w 880"/>
              <a:gd name="T67" fmla="*/ 2147483646 h 650"/>
              <a:gd name="T68" fmla="*/ 2147483646 w 880"/>
              <a:gd name="T69" fmla="*/ 2147483646 h 650"/>
              <a:gd name="T70" fmla="*/ 2147483646 w 880"/>
              <a:gd name="T71" fmla="*/ 0 h 650"/>
              <a:gd name="T72" fmla="*/ 0 w 880"/>
              <a:gd name="T73" fmla="*/ 0 h 6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80"/>
              <a:gd name="T112" fmla="*/ 0 h 650"/>
              <a:gd name="T113" fmla="*/ 880 w 880"/>
              <a:gd name="T114" fmla="*/ 650 h 6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80" h="650">
                <a:moveTo>
                  <a:pt x="0" y="0"/>
                </a:moveTo>
                <a:lnTo>
                  <a:pt x="0" y="574"/>
                </a:lnTo>
                <a:lnTo>
                  <a:pt x="19" y="563"/>
                </a:lnTo>
                <a:lnTo>
                  <a:pt x="39" y="552"/>
                </a:lnTo>
                <a:lnTo>
                  <a:pt x="59" y="544"/>
                </a:lnTo>
                <a:lnTo>
                  <a:pt x="80" y="536"/>
                </a:lnTo>
                <a:lnTo>
                  <a:pt x="102" y="531"/>
                </a:lnTo>
                <a:lnTo>
                  <a:pt x="123" y="526"/>
                </a:lnTo>
                <a:lnTo>
                  <a:pt x="146" y="525"/>
                </a:lnTo>
                <a:lnTo>
                  <a:pt x="167" y="522"/>
                </a:lnTo>
                <a:lnTo>
                  <a:pt x="190" y="522"/>
                </a:lnTo>
                <a:lnTo>
                  <a:pt x="213" y="522"/>
                </a:lnTo>
                <a:lnTo>
                  <a:pt x="235" y="525"/>
                </a:lnTo>
                <a:lnTo>
                  <a:pt x="258" y="528"/>
                </a:lnTo>
                <a:lnTo>
                  <a:pt x="281" y="531"/>
                </a:lnTo>
                <a:lnTo>
                  <a:pt x="304" y="535"/>
                </a:lnTo>
                <a:lnTo>
                  <a:pt x="325" y="540"/>
                </a:lnTo>
                <a:lnTo>
                  <a:pt x="347" y="547"/>
                </a:lnTo>
                <a:lnTo>
                  <a:pt x="526" y="621"/>
                </a:lnTo>
                <a:lnTo>
                  <a:pt x="546" y="629"/>
                </a:lnTo>
                <a:lnTo>
                  <a:pt x="567" y="635"/>
                </a:lnTo>
                <a:lnTo>
                  <a:pt x="590" y="640"/>
                </a:lnTo>
                <a:lnTo>
                  <a:pt x="613" y="644"/>
                </a:lnTo>
                <a:lnTo>
                  <a:pt x="637" y="648"/>
                </a:lnTo>
                <a:lnTo>
                  <a:pt x="660" y="649"/>
                </a:lnTo>
                <a:lnTo>
                  <a:pt x="685" y="649"/>
                </a:lnTo>
                <a:lnTo>
                  <a:pt x="709" y="649"/>
                </a:lnTo>
                <a:lnTo>
                  <a:pt x="732" y="648"/>
                </a:lnTo>
                <a:lnTo>
                  <a:pt x="756" y="644"/>
                </a:lnTo>
                <a:lnTo>
                  <a:pt x="780" y="639"/>
                </a:lnTo>
                <a:lnTo>
                  <a:pt x="801" y="631"/>
                </a:lnTo>
                <a:lnTo>
                  <a:pt x="823" y="624"/>
                </a:lnTo>
                <a:lnTo>
                  <a:pt x="843" y="614"/>
                </a:lnTo>
                <a:lnTo>
                  <a:pt x="863" y="601"/>
                </a:lnTo>
                <a:lnTo>
                  <a:pt x="879" y="587"/>
                </a:lnTo>
                <a:lnTo>
                  <a:pt x="879" y="0"/>
                </a:lnTo>
                <a:lnTo>
                  <a:pt x="0" y="0"/>
                </a:lnTo>
              </a:path>
            </a:pathLst>
          </a:custGeom>
          <a:solidFill>
            <a:srgbClr val="CCECFF"/>
          </a:solidFill>
          <a:ln>
            <a:noFill/>
          </a:ln>
          <a:effectLst>
            <a:prstShdw prst="shdw17" dist="17961" dir="2700000">
              <a:srgbClr val="7A8E99"/>
            </a:prstShdw>
          </a:effectLst>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 name="Freeform 18">
            <a:extLst>
              <a:ext uri="{FF2B5EF4-FFF2-40B4-BE49-F238E27FC236}">
                <a16:creationId xmlns:a16="http://schemas.microsoft.com/office/drawing/2014/main" id="{4BA62D1F-62EE-4CEA-A20D-44D90D84A263}"/>
              </a:ext>
            </a:extLst>
          </p:cNvPr>
          <p:cNvSpPr>
            <a:spLocks/>
          </p:cNvSpPr>
          <p:nvPr/>
        </p:nvSpPr>
        <p:spPr bwMode="auto">
          <a:xfrm>
            <a:off x="6850682" y="2800350"/>
            <a:ext cx="1397000" cy="1031875"/>
          </a:xfrm>
          <a:custGeom>
            <a:avLst/>
            <a:gdLst>
              <a:gd name="T0" fmla="*/ 0 w 880"/>
              <a:gd name="T1" fmla="*/ 0 h 650"/>
              <a:gd name="T2" fmla="*/ 0 w 880"/>
              <a:gd name="T3" fmla="*/ 2147483646 h 650"/>
              <a:gd name="T4" fmla="*/ 2147483646 w 880"/>
              <a:gd name="T5" fmla="*/ 2147483646 h 650"/>
              <a:gd name="T6" fmla="*/ 2147483646 w 880"/>
              <a:gd name="T7" fmla="*/ 2147483646 h 650"/>
              <a:gd name="T8" fmla="*/ 2147483646 w 880"/>
              <a:gd name="T9" fmla="*/ 2147483646 h 650"/>
              <a:gd name="T10" fmla="*/ 2147483646 w 880"/>
              <a:gd name="T11" fmla="*/ 2147483646 h 650"/>
              <a:gd name="T12" fmla="*/ 2147483646 w 880"/>
              <a:gd name="T13" fmla="*/ 2147483646 h 650"/>
              <a:gd name="T14" fmla="*/ 2147483646 w 880"/>
              <a:gd name="T15" fmla="*/ 2147483646 h 650"/>
              <a:gd name="T16" fmla="*/ 2147483646 w 880"/>
              <a:gd name="T17" fmla="*/ 2147483646 h 650"/>
              <a:gd name="T18" fmla="*/ 2147483646 w 880"/>
              <a:gd name="T19" fmla="*/ 2147483646 h 650"/>
              <a:gd name="T20" fmla="*/ 2147483646 w 880"/>
              <a:gd name="T21" fmla="*/ 2147483646 h 650"/>
              <a:gd name="T22" fmla="*/ 2147483646 w 880"/>
              <a:gd name="T23" fmla="*/ 2147483646 h 650"/>
              <a:gd name="T24" fmla="*/ 2147483646 w 880"/>
              <a:gd name="T25" fmla="*/ 2147483646 h 650"/>
              <a:gd name="T26" fmla="*/ 2147483646 w 880"/>
              <a:gd name="T27" fmla="*/ 2147483646 h 650"/>
              <a:gd name="T28" fmla="*/ 2147483646 w 880"/>
              <a:gd name="T29" fmla="*/ 2147483646 h 650"/>
              <a:gd name="T30" fmla="*/ 2147483646 w 880"/>
              <a:gd name="T31" fmla="*/ 2147483646 h 650"/>
              <a:gd name="T32" fmla="*/ 2147483646 w 880"/>
              <a:gd name="T33" fmla="*/ 2147483646 h 650"/>
              <a:gd name="T34" fmla="*/ 2147483646 w 880"/>
              <a:gd name="T35" fmla="*/ 2147483646 h 650"/>
              <a:gd name="T36" fmla="*/ 2147483646 w 880"/>
              <a:gd name="T37" fmla="*/ 2147483646 h 650"/>
              <a:gd name="T38" fmla="*/ 2147483646 w 880"/>
              <a:gd name="T39" fmla="*/ 2147483646 h 650"/>
              <a:gd name="T40" fmla="*/ 2147483646 w 880"/>
              <a:gd name="T41" fmla="*/ 2147483646 h 650"/>
              <a:gd name="T42" fmla="*/ 2147483646 w 880"/>
              <a:gd name="T43" fmla="*/ 2147483646 h 650"/>
              <a:gd name="T44" fmla="*/ 2147483646 w 880"/>
              <a:gd name="T45" fmla="*/ 2147483646 h 650"/>
              <a:gd name="T46" fmla="*/ 2147483646 w 880"/>
              <a:gd name="T47" fmla="*/ 2147483646 h 650"/>
              <a:gd name="T48" fmla="*/ 2147483646 w 880"/>
              <a:gd name="T49" fmla="*/ 2147483646 h 650"/>
              <a:gd name="T50" fmla="*/ 2147483646 w 880"/>
              <a:gd name="T51" fmla="*/ 2147483646 h 650"/>
              <a:gd name="T52" fmla="*/ 2147483646 w 880"/>
              <a:gd name="T53" fmla="*/ 2147483646 h 650"/>
              <a:gd name="T54" fmla="*/ 2147483646 w 880"/>
              <a:gd name="T55" fmla="*/ 2147483646 h 650"/>
              <a:gd name="T56" fmla="*/ 2147483646 w 880"/>
              <a:gd name="T57" fmla="*/ 2147483646 h 650"/>
              <a:gd name="T58" fmla="*/ 2147483646 w 880"/>
              <a:gd name="T59" fmla="*/ 2147483646 h 650"/>
              <a:gd name="T60" fmla="*/ 2147483646 w 880"/>
              <a:gd name="T61" fmla="*/ 2147483646 h 650"/>
              <a:gd name="T62" fmla="*/ 2147483646 w 880"/>
              <a:gd name="T63" fmla="*/ 2147483646 h 650"/>
              <a:gd name="T64" fmla="*/ 2147483646 w 880"/>
              <a:gd name="T65" fmla="*/ 2147483646 h 650"/>
              <a:gd name="T66" fmla="*/ 2147483646 w 880"/>
              <a:gd name="T67" fmla="*/ 2147483646 h 650"/>
              <a:gd name="T68" fmla="*/ 2147483646 w 880"/>
              <a:gd name="T69" fmla="*/ 2147483646 h 650"/>
              <a:gd name="T70" fmla="*/ 2147483646 w 880"/>
              <a:gd name="T71" fmla="*/ 0 h 650"/>
              <a:gd name="T72" fmla="*/ 0 w 880"/>
              <a:gd name="T73" fmla="*/ 0 h 6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80"/>
              <a:gd name="T112" fmla="*/ 0 h 650"/>
              <a:gd name="T113" fmla="*/ 880 w 880"/>
              <a:gd name="T114" fmla="*/ 650 h 6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80" h="650">
                <a:moveTo>
                  <a:pt x="0" y="0"/>
                </a:moveTo>
                <a:lnTo>
                  <a:pt x="0" y="574"/>
                </a:lnTo>
                <a:lnTo>
                  <a:pt x="19" y="563"/>
                </a:lnTo>
                <a:lnTo>
                  <a:pt x="39" y="552"/>
                </a:lnTo>
                <a:lnTo>
                  <a:pt x="59" y="544"/>
                </a:lnTo>
                <a:lnTo>
                  <a:pt x="80" y="536"/>
                </a:lnTo>
                <a:lnTo>
                  <a:pt x="102" y="531"/>
                </a:lnTo>
                <a:lnTo>
                  <a:pt x="123" y="526"/>
                </a:lnTo>
                <a:lnTo>
                  <a:pt x="146" y="525"/>
                </a:lnTo>
                <a:lnTo>
                  <a:pt x="167" y="522"/>
                </a:lnTo>
                <a:lnTo>
                  <a:pt x="190" y="522"/>
                </a:lnTo>
                <a:lnTo>
                  <a:pt x="213" y="522"/>
                </a:lnTo>
                <a:lnTo>
                  <a:pt x="235" y="525"/>
                </a:lnTo>
                <a:lnTo>
                  <a:pt x="258" y="528"/>
                </a:lnTo>
                <a:lnTo>
                  <a:pt x="281" y="531"/>
                </a:lnTo>
                <a:lnTo>
                  <a:pt x="304" y="535"/>
                </a:lnTo>
                <a:lnTo>
                  <a:pt x="325" y="540"/>
                </a:lnTo>
                <a:lnTo>
                  <a:pt x="347" y="547"/>
                </a:lnTo>
                <a:lnTo>
                  <a:pt x="526" y="621"/>
                </a:lnTo>
                <a:lnTo>
                  <a:pt x="546" y="629"/>
                </a:lnTo>
                <a:lnTo>
                  <a:pt x="567" y="635"/>
                </a:lnTo>
                <a:lnTo>
                  <a:pt x="590" y="640"/>
                </a:lnTo>
                <a:lnTo>
                  <a:pt x="613" y="644"/>
                </a:lnTo>
                <a:lnTo>
                  <a:pt x="637" y="648"/>
                </a:lnTo>
                <a:lnTo>
                  <a:pt x="660" y="649"/>
                </a:lnTo>
                <a:lnTo>
                  <a:pt x="685" y="649"/>
                </a:lnTo>
                <a:lnTo>
                  <a:pt x="709" y="649"/>
                </a:lnTo>
                <a:lnTo>
                  <a:pt x="732" y="648"/>
                </a:lnTo>
                <a:lnTo>
                  <a:pt x="756" y="644"/>
                </a:lnTo>
                <a:lnTo>
                  <a:pt x="780" y="639"/>
                </a:lnTo>
                <a:lnTo>
                  <a:pt x="801" y="631"/>
                </a:lnTo>
                <a:lnTo>
                  <a:pt x="823" y="624"/>
                </a:lnTo>
                <a:lnTo>
                  <a:pt x="843" y="614"/>
                </a:lnTo>
                <a:lnTo>
                  <a:pt x="863" y="601"/>
                </a:lnTo>
                <a:lnTo>
                  <a:pt x="879" y="587"/>
                </a:lnTo>
                <a:lnTo>
                  <a:pt x="879" y="0"/>
                </a:lnTo>
                <a:lnTo>
                  <a:pt x="0" y="0"/>
                </a:lnTo>
              </a:path>
            </a:pathLst>
          </a:custGeom>
          <a:solidFill>
            <a:srgbClr val="CCECFF"/>
          </a:solidFill>
          <a:ln>
            <a:noFill/>
          </a:ln>
          <a:effectLst>
            <a:prstShdw prst="shdw17" dist="17961" dir="2700000">
              <a:srgbClr val="7A8E99"/>
            </a:prstShdw>
          </a:effectLst>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nvGrpSpPr>
          <p:cNvPr id="7" name="Group 19">
            <a:extLst>
              <a:ext uri="{FF2B5EF4-FFF2-40B4-BE49-F238E27FC236}">
                <a16:creationId xmlns:a16="http://schemas.microsoft.com/office/drawing/2014/main" id="{281AC5E7-C2C5-4C73-BC62-6A9171BC4CE5}"/>
              </a:ext>
            </a:extLst>
          </p:cNvPr>
          <p:cNvGrpSpPr>
            <a:grpSpLocks/>
          </p:cNvGrpSpPr>
          <p:nvPr/>
        </p:nvGrpSpPr>
        <p:grpSpPr bwMode="auto">
          <a:xfrm>
            <a:off x="3091482" y="1566863"/>
            <a:ext cx="1279525" cy="633412"/>
            <a:chOff x="57" y="2589"/>
            <a:chExt cx="806" cy="399"/>
          </a:xfrm>
        </p:grpSpPr>
        <p:grpSp>
          <p:nvGrpSpPr>
            <p:cNvPr id="8" name="Group 20">
              <a:extLst>
                <a:ext uri="{FF2B5EF4-FFF2-40B4-BE49-F238E27FC236}">
                  <a16:creationId xmlns:a16="http://schemas.microsoft.com/office/drawing/2014/main" id="{38EC7982-476E-4A5C-90FC-6C3E7BAD5DFA}"/>
                </a:ext>
              </a:extLst>
            </p:cNvPr>
            <p:cNvGrpSpPr>
              <a:grpSpLocks/>
            </p:cNvGrpSpPr>
            <p:nvPr/>
          </p:nvGrpSpPr>
          <p:grpSpPr bwMode="auto">
            <a:xfrm>
              <a:off x="484" y="2589"/>
              <a:ext cx="230" cy="193"/>
              <a:chOff x="484" y="2589"/>
              <a:chExt cx="230" cy="193"/>
            </a:xfrm>
          </p:grpSpPr>
          <p:sp>
            <p:nvSpPr>
              <p:cNvPr id="304" name="Freeform 21">
                <a:extLst>
                  <a:ext uri="{FF2B5EF4-FFF2-40B4-BE49-F238E27FC236}">
                    <a16:creationId xmlns:a16="http://schemas.microsoft.com/office/drawing/2014/main" id="{E831EC54-4E36-4A74-82DC-FAF384CB1125}"/>
                  </a:ext>
                </a:extLst>
              </p:cNvPr>
              <p:cNvSpPr>
                <a:spLocks/>
              </p:cNvSpPr>
              <p:nvPr/>
            </p:nvSpPr>
            <p:spPr bwMode="auto">
              <a:xfrm>
                <a:off x="485" y="2589"/>
                <a:ext cx="229" cy="141"/>
              </a:xfrm>
              <a:custGeom>
                <a:avLst/>
                <a:gdLst>
                  <a:gd name="T0" fmla="*/ 94 w 229"/>
                  <a:gd name="T1" fmla="*/ 1 h 141"/>
                  <a:gd name="T2" fmla="*/ 90 w 229"/>
                  <a:gd name="T3" fmla="*/ 3 h 141"/>
                  <a:gd name="T4" fmla="*/ 86 w 229"/>
                  <a:gd name="T5" fmla="*/ 9 h 141"/>
                  <a:gd name="T6" fmla="*/ 79 w 229"/>
                  <a:gd name="T7" fmla="*/ 14 h 141"/>
                  <a:gd name="T8" fmla="*/ 70 w 229"/>
                  <a:gd name="T9" fmla="*/ 15 h 141"/>
                  <a:gd name="T10" fmla="*/ 63 w 229"/>
                  <a:gd name="T11" fmla="*/ 18 h 141"/>
                  <a:gd name="T12" fmla="*/ 57 w 229"/>
                  <a:gd name="T13" fmla="*/ 24 h 141"/>
                  <a:gd name="T14" fmla="*/ 61 w 229"/>
                  <a:gd name="T15" fmla="*/ 34 h 141"/>
                  <a:gd name="T16" fmla="*/ 45 w 229"/>
                  <a:gd name="T17" fmla="*/ 40 h 141"/>
                  <a:gd name="T18" fmla="*/ 43 w 229"/>
                  <a:gd name="T19" fmla="*/ 52 h 141"/>
                  <a:gd name="T20" fmla="*/ 39 w 229"/>
                  <a:gd name="T21" fmla="*/ 63 h 141"/>
                  <a:gd name="T22" fmla="*/ 31 w 229"/>
                  <a:gd name="T23" fmla="*/ 69 h 141"/>
                  <a:gd name="T24" fmla="*/ 27 w 229"/>
                  <a:gd name="T25" fmla="*/ 79 h 141"/>
                  <a:gd name="T26" fmla="*/ 17 w 229"/>
                  <a:gd name="T27" fmla="*/ 83 h 141"/>
                  <a:gd name="T28" fmla="*/ 4 w 229"/>
                  <a:gd name="T29" fmla="*/ 90 h 141"/>
                  <a:gd name="T30" fmla="*/ 2 w 229"/>
                  <a:gd name="T31" fmla="*/ 98 h 141"/>
                  <a:gd name="T32" fmla="*/ 8 w 229"/>
                  <a:gd name="T33" fmla="*/ 105 h 141"/>
                  <a:gd name="T34" fmla="*/ 17 w 229"/>
                  <a:gd name="T35" fmla="*/ 113 h 141"/>
                  <a:gd name="T36" fmla="*/ 26 w 229"/>
                  <a:gd name="T37" fmla="*/ 110 h 141"/>
                  <a:gd name="T38" fmla="*/ 37 w 229"/>
                  <a:gd name="T39" fmla="*/ 107 h 141"/>
                  <a:gd name="T40" fmla="*/ 51 w 229"/>
                  <a:gd name="T41" fmla="*/ 104 h 141"/>
                  <a:gd name="T42" fmla="*/ 65 w 229"/>
                  <a:gd name="T43" fmla="*/ 96 h 141"/>
                  <a:gd name="T44" fmla="*/ 68 w 229"/>
                  <a:gd name="T45" fmla="*/ 105 h 141"/>
                  <a:gd name="T46" fmla="*/ 55 w 229"/>
                  <a:gd name="T47" fmla="*/ 108 h 141"/>
                  <a:gd name="T48" fmla="*/ 45 w 229"/>
                  <a:gd name="T49" fmla="*/ 116 h 141"/>
                  <a:gd name="T50" fmla="*/ 46 w 229"/>
                  <a:gd name="T51" fmla="*/ 128 h 141"/>
                  <a:gd name="T52" fmla="*/ 50 w 229"/>
                  <a:gd name="T53" fmla="*/ 135 h 141"/>
                  <a:gd name="T54" fmla="*/ 62 w 229"/>
                  <a:gd name="T55" fmla="*/ 137 h 141"/>
                  <a:gd name="T56" fmla="*/ 76 w 229"/>
                  <a:gd name="T57" fmla="*/ 137 h 141"/>
                  <a:gd name="T58" fmla="*/ 71 w 229"/>
                  <a:gd name="T59" fmla="*/ 124 h 141"/>
                  <a:gd name="T60" fmla="*/ 78 w 229"/>
                  <a:gd name="T61" fmla="*/ 116 h 141"/>
                  <a:gd name="T62" fmla="*/ 87 w 229"/>
                  <a:gd name="T63" fmla="*/ 124 h 141"/>
                  <a:gd name="T64" fmla="*/ 93 w 229"/>
                  <a:gd name="T65" fmla="*/ 116 h 141"/>
                  <a:gd name="T66" fmla="*/ 101 w 229"/>
                  <a:gd name="T67" fmla="*/ 108 h 141"/>
                  <a:gd name="T68" fmla="*/ 105 w 229"/>
                  <a:gd name="T69" fmla="*/ 94 h 141"/>
                  <a:gd name="T70" fmla="*/ 107 w 229"/>
                  <a:gd name="T71" fmla="*/ 106 h 141"/>
                  <a:gd name="T72" fmla="*/ 110 w 229"/>
                  <a:gd name="T73" fmla="*/ 116 h 141"/>
                  <a:gd name="T74" fmla="*/ 118 w 229"/>
                  <a:gd name="T75" fmla="*/ 122 h 141"/>
                  <a:gd name="T76" fmla="*/ 127 w 229"/>
                  <a:gd name="T77" fmla="*/ 130 h 141"/>
                  <a:gd name="T78" fmla="*/ 139 w 229"/>
                  <a:gd name="T79" fmla="*/ 137 h 141"/>
                  <a:gd name="T80" fmla="*/ 153 w 229"/>
                  <a:gd name="T81" fmla="*/ 136 h 141"/>
                  <a:gd name="T82" fmla="*/ 160 w 229"/>
                  <a:gd name="T83" fmla="*/ 127 h 141"/>
                  <a:gd name="T84" fmla="*/ 173 w 229"/>
                  <a:gd name="T85" fmla="*/ 125 h 141"/>
                  <a:gd name="T86" fmla="*/ 175 w 229"/>
                  <a:gd name="T87" fmla="*/ 109 h 141"/>
                  <a:gd name="T88" fmla="*/ 167 w 229"/>
                  <a:gd name="T89" fmla="*/ 102 h 141"/>
                  <a:gd name="T90" fmla="*/ 186 w 229"/>
                  <a:gd name="T91" fmla="*/ 103 h 141"/>
                  <a:gd name="T92" fmla="*/ 201 w 229"/>
                  <a:gd name="T93" fmla="*/ 115 h 141"/>
                  <a:gd name="T94" fmla="*/ 217 w 229"/>
                  <a:gd name="T95" fmla="*/ 119 h 141"/>
                  <a:gd name="T96" fmla="*/ 225 w 229"/>
                  <a:gd name="T97" fmla="*/ 103 h 141"/>
                  <a:gd name="T98" fmla="*/ 219 w 229"/>
                  <a:gd name="T99" fmla="*/ 86 h 141"/>
                  <a:gd name="T100" fmla="*/ 206 w 229"/>
                  <a:gd name="T101" fmla="*/ 74 h 141"/>
                  <a:gd name="T102" fmla="*/ 193 w 229"/>
                  <a:gd name="T103" fmla="*/ 71 h 141"/>
                  <a:gd name="T104" fmla="*/ 191 w 229"/>
                  <a:gd name="T105" fmla="*/ 59 h 141"/>
                  <a:gd name="T106" fmla="*/ 190 w 229"/>
                  <a:gd name="T107" fmla="*/ 50 h 141"/>
                  <a:gd name="T108" fmla="*/ 181 w 229"/>
                  <a:gd name="T109" fmla="*/ 38 h 141"/>
                  <a:gd name="T110" fmla="*/ 177 w 229"/>
                  <a:gd name="T111" fmla="*/ 19 h 141"/>
                  <a:gd name="T112" fmla="*/ 165 w 229"/>
                  <a:gd name="T113" fmla="*/ 14 h 141"/>
                  <a:gd name="T114" fmla="*/ 148 w 229"/>
                  <a:gd name="T115" fmla="*/ 5 h 141"/>
                  <a:gd name="T116" fmla="*/ 134 w 229"/>
                  <a:gd name="T117" fmla="*/ 0 h 141"/>
                  <a:gd name="T118" fmla="*/ 122 w 229"/>
                  <a:gd name="T119" fmla="*/ 8 h 141"/>
                  <a:gd name="T120" fmla="*/ 108 w 229"/>
                  <a:gd name="T121" fmla="*/ 3 h 14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29"/>
                  <a:gd name="T184" fmla="*/ 0 h 141"/>
                  <a:gd name="T185" fmla="*/ 229 w 229"/>
                  <a:gd name="T186" fmla="*/ 141 h 14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29" h="141">
                    <a:moveTo>
                      <a:pt x="101" y="5"/>
                    </a:moveTo>
                    <a:lnTo>
                      <a:pt x="98" y="3"/>
                    </a:lnTo>
                    <a:lnTo>
                      <a:pt x="94" y="1"/>
                    </a:lnTo>
                    <a:lnTo>
                      <a:pt x="90" y="1"/>
                    </a:lnTo>
                    <a:lnTo>
                      <a:pt x="92" y="2"/>
                    </a:lnTo>
                    <a:lnTo>
                      <a:pt x="90" y="3"/>
                    </a:lnTo>
                    <a:lnTo>
                      <a:pt x="86" y="5"/>
                    </a:lnTo>
                    <a:lnTo>
                      <a:pt x="86" y="7"/>
                    </a:lnTo>
                    <a:lnTo>
                      <a:pt x="86" y="9"/>
                    </a:lnTo>
                    <a:lnTo>
                      <a:pt x="83" y="11"/>
                    </a:lnTo>
                    <a:lnTo>
                      <a:pt x="82" y="13"/>
                    </a:lnTo>
                    <a:lnTo>
                      <a:pt x="79" y="14"/>
                    </a:lnTo>
                    <a:lnTo>
                      <a:pt x="76" y="12"/>
                    </a:lnTo>
                    <a:lnTo>
                      <a:pt x="72" y="12"/>
                    </a:lnTo>
                    <a:lnTo>
                      <a:pt x="70" y="15"/>
                    </a:lnTo>
                    <a:lnTo>
                      <a:pt x="66" y="15"/>
                    </a:lnTo>
                    <a:lnTo>
                      <a:pt x="64" y="16"/>
                    </a:lnTo>
                    <a:lnTo>
                      <a:pt x="63" y="18"/>
                    </a:lnTo>
                    <a:lnTo>
                      <a:pt x="59" y="19"/>
                    </a:lnTo>
                    <a:lnTo>
                      <a:pt x="57" y="21"/>
                    </a:lnTo>
                    <a:lnTo>
                      <a:pt x="57" y="24"/>
                    </a:lnTo>
                    <a:lnTo>
                      <a:pt x="58" y="29"/>
                    </a:lnTo>
                    <a:lnTo>
                      <a:pt x="61" y="31"/>
                    </a:lnTo>
                    <a:lnTo>
                      <a:pt x="61" y="34"/>
                    </a:lnTo>
                    <a:lnTo>
                      <a:pt x="53" y="36"/>
                    </a:lnTo>
                    <a:lnTo>
                      <a:pt x="48" y="36"/>
                    </a:lnTo>
                    <a:lnTo>
                      <a:pt x="45" y="40"/>
                    </a:lnTo>
                    <a:lnTo>
                      <a:pt x="44" y="46"/>
                    </a:lnTo>
                    <a:lnTo>
                      <a:pt x="44" y="51"/>
                    </a:lnTo>
                    <a:lnTo>
                      <a:pt x="43" y="52"/>
                    </a:lnTo>
                    <a:lnTo>
                      <a:pt x="43" y="56"/>
                    </a:lnTo>
                    <a:lnTo>
                      <a:pt x="44" y="60"/>
                    </a:lnTo>
                    <a:lnTo>
                      <a:pt x="39" y="63"/>
                    </a:lnTo>
                    <a:lnTo>
                      <a:pt x="36" y="64"/>
                    </a:lnTo>
                    <a:lnTo>
                      <a:pt x="32" y="67"/>
                    </a:lnTo>
                    <a:lnTo>
                      <a:pt x="31" y="69"/>
                    </a:lnTo>
                    <a:lnTo>
                      <a:pt x="27" y="71"/>
                    </a:lnTo>
                    <a:lnTo>
                      <a:pt x="27" y="75"/>
                    </a:lnTo>
                    <a:lnTo>
                      <a:pt x="27" y="79"/>
                    </a:lnTo>
                    <a:lnTo>
                      <a:pt x="24" y="82"/>
                    </a:lnTo>
                    <a:lnTo>
                      <a:pt x="23" y="84"/>
                    </a:lnTo>
                    <a:lnTo>
                      <a:pt x="17" y="83"/>
                    </a:lnTo>
                    <a:lnTo>
                      <a:pt x="11" y="86"/>
                    </a:lnTo>
                    <a:lnTo>
                      <a:pt x="6" y="87"/>
                    </a:lnTo>
                    <a:lnTo>
                      <a:pt x="4" y="90"/>
                    </a:lnTo>
                    <a:lnTo>
                      <a:pt x="1" y="93"/>
                    </a:lnTo>
                    <a:lnTo>
                      <a:pt x="0" y="96"/>
                    </a:lnTo>
                    <a:lnTo>
                      <a:pt x="2" y="98"/>
                    </a:lnTo>
                    <a:lnTo>
                      <a:pt x="5" y="100"/>
                    </a:lnTo>
                    <a:lnTo>
                      <a:pt x="5" y="103"/>
                    </a:lnTo>
                    <a:lnTo>
                      <a:pt x="8" y="105"/>
                    </a:lnTo>
                    <a:lnTo>
                      <a:pt x="10" y="110"/>
                    </a:lnTo>
                    <a:lnTo>
                      <a:pt x="13" y="115"/>
                    </a:lnTo>
                    <a:lnTo>
                      <a:pt x="17" y="113"/>
                    </a:lnTo>
                    <a:lnTo>
                      <a:pt x="21" y="109"/>
                    </a:lnTo>
                    <a:lnTo>
                      <a:pt x="24" y="109"/>
                    </a:lnTo>
                    <a:lnTo>
                      <a:pt x="26" y="110"/>
                    </a:lnTo>
                    <a:lnTo>
                      <a:pt x="29" y="114"/>
                    </a:lnTo>
                    <a:lnTo>
                      <a:pt x="33" y="111"/>
                    </a:lnTo>
                    <a:lnTo>
                      <a:pt x="37" y="107"/>
                    </a:lnTo>
                    <a:lnTo>
                      <a:pt x="41" y="106"/>
                    </a:lnTo>
                    <a:lnTo>
                      <a:pt x="46" y="107"/>
                    </a:lnTo>
                    <a:lnTo>
                      <a:pt x="51" y="104"/>
                    </a:lnTo>
                    <a:lnTo>
                      <a:pt x="54" y="101"/>
                    </a:lnTo>
                    <a:lnTo>
                      <a:pt x="61" y="96"/>
                    </a:lnTo>
                    <a:lnTo>
                      <a:pt x="65" y="96"/>
                    </a:lnTo>
                    <a:lnTo>
                      <a:pt x="67" y="97"/>
                    </a:lnTo>
                    <a:lnTo>
                      <a:pt x="69" y="100"/>
                    </a:lnTo>
                    <a:lnTo>
                      <a:pt x="68" y="105"/>
                    </a:lnTo>
                    <a:lnTo>
                      <a:pt x="64" y="106"/>
                    </a:lnTo>
                    <a:lnTo>
                      <a:pt x="58" y="106"/>
                    </a:lnTo>
                    <a:lnTo>
                      <a:pt x="55" y="108"/>
                    </a:lnTo>
                    <a:lnTo>
                      <a:pt x="54" y="111"/>
                    </a:lnTo>
                    <a:lnTo>
                      <a:pt x="50" y="116"/>
                    </a:lnTo>
                    <a:lnTo>
                      <a:pt x="45" y="116"/>
                    </a:lnTo>
                    <a:lnTo>
                      <a:pt x="42" y="119"/>
                    </a:lnTo>
                    <a:lnTo>
                      <a:pt x="43" y="123"/>
                    </a:lnTo>
                    <a:lnTo>
                      <a:pt x="46" y="128"/>
                    </a:lnTo>
                    <a:lnTo>
                      <a:pt x="45" y="130"/>
                    </a:lnTo>
                    <a:lnTo>
                      <a:pt x="45" y="132"/>
                    </a:lnTo>
                    <a:lnTo>
                      <a:pt x="50" y="135"/>
                    </a:lnTo>
                    <a:lnTo>
                      <a:pt x="51" y="138"/>
                    </a:lnTo>
                    <a:lnTo>
                      <a:pt x="57" y="140"/>
                    </a:lnTo>
                    <a:lnTo>
                      <a:pt x="62" y="137"/>
                    </a:lnTo>
                    <a:lnTo>
                      <a:pt x="65" y="137"/>
                    </a:lnTo>
                    <a:lnTo>
                      <a:pt x="69" y="139"/>
                    </a:lnTo>
                    <a:lnTo>
                      <a:pt x="76" y="137"/>
                    </a:lnTo>
                    <a:lnTo>
                      <a:pt x="78" y="133"/>
                    </a:lnTo>
                    <a:lnTo>
                      <a:pt x="75" y="129"/>
                    </a:lnTo>
                    <a:lnTo>
                      <a:pt x="71" y="124"/>
                    </a:lnTo>
                    <a:lnTo>
                      <a:pt x="72" y="119"/>
                    </a:lnTo>
                    <a:lnTo>
                      <a:pt x="74" y="115"/>
                    </a:lnTo>
                    <a:lnTo>
                      <a:pt x="78" y="116"/>
                    </a:lnTo>
                    <a:lnTo>
                      <a:pt x="79" y="121"/>
                    </a:lnTo>
                    <a:lnTo>
                      <a:pt x="83" y="126"/>
                    </a:lnTo>
                    <a:lnTo>
                      <a:pt x="87" y="124"/>
                    </a:lnTo>
                    <a:lnTo>
                      <a:pt x="92" y="125"/>
                    </a:lnTo>
                    <a:lnTo>
                      <a:pt x="95" y="122"/>
                    </a:lnTo>
                    <a:lnTo>
                      <a:pt x="93" y="116"/>
                    </a:lnTo>
                    <a:lnTo>
                      <a:pt x="93" y="111"/>
                    </a:lnTo>
                    <a:lnTo>
                      <a:pt x="97" y="111"/>
                    </a:lnTo>
                    <a:lnTo>
                      <a:pt x="101" y="108"/>
                    </a:lnTo>
                    <a:lnTo>
                      <a:pt x="102" y="102"/>
                    </a:lnTo>
                    <a:lnTo>
                      <a:pt x="101" y="97"/>
                    </a:lnTo>
                    <a:lnTo>
                      <a:pt x="105" y="94"/>
                    </a:lnTo>
                    <a:lnTo>
                      <a:pt x="107" y="96"/>
                    </a:lnTo>
                    <a:lnTo>
                      <a:pt x="106" y="100"/>
                    </a:lnTo>
                    <a:lnTo>
                      <a:pt x="107" y="106"/>
                    </a:lnTo>
                    <a:lnTo>
                      <a:pt x="106" y="113"/>
                    </a:lnTo>
                    <a:lnTo>
                      <a:pt x="107" y="118"/>
                    </a:lnTo>
                    <a:lnTo>
                      <a:pt x="110" y="116"/>
                    </a:lnTo>
                    <a:lnTo>
                      <a:pt x="113" y="117"/>
                    </a:lnTo>
                    <a:lnTo>
                      <a:pt x="114" y="121"/>
                    </a:lnTo>
                    <a:lnTo>
                      <a:pt x="118" y="122"/>
                    </a:lnTo>
                    <a:lnTo>
                      <a:pt x="119" y="125"/>
                    </a:lnTo>
                    <a:lnTo>
                      <a:pt x="121" y="131"/>
                    </a:lnTo>
                    <a:lnTo>
                      <a:pt x="127" y="130"/>
                    </a:lnTo>
                    <a:lnTo>
                      <a:pt x="130" y="134"/>
                    </a:lnTo>
                    <a:lnTo>
                      <a:pt x="135" y="139"/>
                    </a:lnTo>
                    <a:lnTo>
                      <a:pt x="139" y="137"/>
                    </a:lnTo>
                    <a:lnTo>
                      <a:pt x="142" y="137"/>
                    </a:lnTo>
                    <a:lnTo>
                      <a:pt x="147" y="139"/>
                    </a:lnTo>
                    <a:lnTo>
                      <a:pt x="153" y="136"/>
                    </a:lnTo>
                    <a:lnTo>
                      <a:pt x="154" y="131"/>
                    </a:lnTo>
                    <a:lnTo>
                      <a:pt x="154" y="127"/>
                    </a:lnTo>
                    <a:lnTo>
                      <a:pt x="160" y="127"/>
                    </a:lnTo>
                    <a:lnTo>
                      <a:pt x="165" y="125"/>
                    </a:lnTo>
                    <a:lnTo>
                      <a:pt x="169" y="125"/>
                    </a:lnTo>
                    <a:lnTo>
                      <a:pt x="173" y="125"/>
                    </a:lnTo>
                    <a:lnTo>
                      <a:pt x="174" y="119"/>
                    </a:lnTo>
                    <a:lnTo>
                      <a:pt x="177" y="115"/>
                    </a:lnTo>
                    <a:lnTo>
                      <a:pt x="175" y="109"/>
                    </a:lnTo>
                    <a:lnTo>
                      <a:pt x="171" y="108"/>
                    </a:lnTo>
                    <a:lnTo>
                      <a:pt x="171" y="103"/>
                    </a:lnTo>
                    <a:lnTo>
                      <a:pt x="167" y="102"/>
                    </a:lnTo>
                    <a:lnTo>
                      <a:pt x="175" y="101"/>
                    </a:lnTo>
                    <a:lnTo>
                      <a:pt x="179" y="104"/>
                    </a:lnTo>
                    <a:lnTo>
                      <a:pt x="186" y="103"/>
                    </a:lnTo>
                    <a:lnTo>
                      <a:pt x="192" y="105"/>
                    </a:lnTo>
                    <a:lnTo>
                      <a:pt x="199" y="106"/>
                    </a:lnTo>
                    <a:lnTo>
                      <a:pt x="201" y="115"/>
                    </a:lnTo>
                    <a:lnTo>
                      <a:pt x="205" y="116"/>
                    </a:lnTo>
                    <a:lnTo>
                      <a:pt x="211" y="118"/>
                    </a:lnTo>
                    <a:lnTo>
                      <a:pt x="217" y="119"/>
                    </a:lnTo>
                    <a:lnTo>
                      <a:pt x="223" y="116"/>
                    </a:lnTo>
                    <a:lnTo>
                      <a:pt x="228" y="111"/>
                    </a:lnTo>
                    <a:lnTo>
                      <a:pt x="225" y="103"/>
                    </a:lnTo>
                    <a:lnTo>
                      <a:pt x="220" y="98"/>
                    </a:lnTo>
                    <a:lnTo>
                      <a:pt x="222" y="95"/>
                    </a:lnTo>
                    <a:lnTo>
                      <a:pt x="219" y="86"/>
                    </a:lnTo>
                    <a:lnTo>
                      <a:pt x="218" y="81"/>
                    </a:lnTo>
                    <a:lnTo>
                      <a:pt x="213" y="75"/>
                    </a:lnTo>
                    <a:lnTo>
                      <a:pt x="206" y="74"/>
                    </a:lnTo>
                    <a:lnTo>
                      <a:pt x="198" y="79"/>
                    </a:lnTo>
                    <a:lnTo>
                      <a:pt x="190" y="77"/>
                    </a:lnTo>
                    <a:lnTo>
                      <a:pt x="193" y="71"/>
                    </a:lnTo>
                    <a:lnTo>
                      <a:pt x="201" y="68"/>
                    </a:lnTo>
                    <a:lnTo>
                      <a:pt x="199" y="61"/>
                    </a:lnTo>
                    <a:lnTo>
                      <a:pt x="191" y="59"/>
                    </a:lnTo>
                    <a:lnTo>
                      <a:pt x="186" y="59"/>
                    </a:lnTo>
                    <a:lnTo>
                      <a:pt x="188" y="54"/>
                    </a:lnTo>
                    <a:lnTo>
                      <a:pt x="190" y="50"/>
                    </a:lnTo>
                    <a:lnTo>
                      <a:pt x="190" y="42"/>
                    </a:lnTo>
                    <a:lnTo>
                      <a:pt x="185" y="38"/>
                    </a:lnTo>
                    <a:lnTo>
                      <a:pt x="181" y="38"/>
                    </a:lnTo>
                    <a:lnTo>
                      <a:pt x="180" y="32"/>
                    </a:lnTo>
                    <a:lnTo>
                      <a:pt x="181" y="26"/>
                    </a:lnTo>
                    <a:lnTo>
                      <a:pt x="177" y="19"/>
                    </a:lnTo>
                    <a:lnTo>
                      <a:pt x="174" y="14"/>
                    </a:lnTo>
                    <a:lnTo>
                      <a:pt x="170" y="14"/>
                    </a:lnTo>
                    <a:lnTo>
                      <a:pt x="165" y="14"/>
                    </a:lnTo>
                    <a:lnTo>
                      <a:pt x="158" y="8"/>
                    </a:lnTo>
                    <a:lnTo>
                      <a:pt x="152" y="4"/>
                    </a:lnTo>
                    <a:lnTo>
                      <a:pt x="148" y="5"/>
                    </a:lnTo>
                    <a:lnTo>
                      <a:pt x="142" y="3"/>
                    </a:lnTo>
                    <a:lnTo>
                      <a:pt x="140" y="0"/>
                    </a:lnTo>
                    <a:lnTo>
                      <a:pt x="134" y="0"/>
                    </a:lnTo>
                    <a:lnTo>
                      <a:pt x="129" y="0"/>
                    </a:lnTo>
                    <a:lnTo>
                      <a:pt x="122" y="7"/>
                    </a:lnTo>
                    <a:lnTo>
                      <a:pt x="122" y="8"/>
                    </a:lnTo>
                    <a:lnTo>
                      <a:pt x="121" y="1"/>
                    </a:lnTo>
                    <a:lnTo>
                      <a:pt x="110" y="0"/>
                    </a:lnTo>
                    <a:lnTo>
                      <a:pt x="108" y="3"/>
                    </a:lnTo>
                    <a:lnTo>
                      <a:pt x="101" y="5"/>
                    </a:lnTo>
                  </a:path>
                </a:pathLst>
              </a:custGeom>
              <a:solidFill>
                <a:srgbClr val="3F5F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05" name="Freeform 22">
                <a:extLst>
                  <a:ext uri="{FF2B5EF4-FFF2-40B4-BE49-F238E27FC236}">
                    <a16:creationId xmlns:a16="http://schemas.microsoft.com/office/drawing/2014/main" id="{A015DB26-6B54-4D63-976B-9149F82253FF}"/>
                  </a:ext>
                </a:extLst>
              </p:cNvPr>
              <p:cNvSpPr>
                <a:spLocks/>
              </p:cNvSpPr>
              <p:nvPr/>
            </p:nvSpPr>
            <p:spPr bwMode="auto">
              <a:xfrm>
                <a:off x="485" y="2589"/>
                <a:ext cx="229" cy="141"/>
              </a:xfrm>
              <a:custGeom>
                <a:avLst/>
                <a:gdLst>
                  <a:gd name="T0" fmla="*/ 92 w 229"/>
                  <a:gd name="T1" fmla="*/ 2 h 141"/>
                  <a:gd name="T2" fmla="*/ 83 w 229"/>
                  <a:gd name="T3" fmla="*/ 11 h 141"/>
                  <a:gd name="T4" fmla="*/ 70 w 229"/>
                  <a:gd name="T5" fmla="*/ 15 h 141"/>
                  <a:gd name="T6" fmla="*/ 57 w 229"/>
                  <a:gd name="T7" fmla="*/ 21 h 141"/>
                  <a:gd name="T8" fmla="*/ 63 w 229"/>
                  <a:gd name="T9" fmla="*/ 46 h 141"/>
                  <a:gd name="T10" fmla="*/ 43 w 229"/>
                  <a:gd name="T11" fmla="*/ 52 h 141"/>
                  <a:gd name="T12" fmla="*/ 31 w 229"/>
                  <a:gd name="T13" fmla="*/ 69 h 141"/>
                  <a:gd name="T14" fmla="*/ 11 w 229"/>
                  <a:gd name="T15" fmla="*/ 86 h 141"/>
                  <a:gd name="T16" fmla="*/ 5 w 229"/>
                  <a:gd name="T17" fmla="*/ 103 h 141"/>
                  <a:gd name="T18" fmla="*/ 24 w 229"/>
                  <a:gd name="T19" fmla="*/ 109 h 141"/>
                  <a:gd name="T20" fmla="*/ 41 w 229"/>
                  <a:gd name="T21" fmla="*/ 106 h 141"/>
                  <a:gd name="T22" fmla="*/ 57 w 229"/>
                  <a:gd name="T23" fmla="*/ 91 h 141"/>
                  <a:gd name="T24" fmla="*/ 44 w 229"/>
                  <a:gd name="T25" fmla="*/ 85 h 141"/>
                  <a:gd name="T26" fmla="*/ 60 w 229"/>
                  <a:gd name="T27" fmla="*/ 84 h 141"/>
                  <a:gd name="T28" fmla="*/ 66 w 229"/>
                  <a:gd name="T29" fmla="*/ 81 h 141"/>
                  <a:gd name="T30" fmla="*/ 79 w 229"/>
                  <a:gd name="T31" fmla="*/ 78 h 141"/>
                  <a:gd name="T32" fmla="*/ 84 w 229"/>
                  <a:gd name="T33" fmla="*/ 84 h 141"/>
                  <a:gd name="T34" fmla="*/ 83 w 229"/>
                  <a:gd name="T35" fmla="*/ 89 h 141"/>
                  <a:gd name="T36" fmla="*/ 69 w 229"/>
                  <a:gd name="T37" fmla="*/ 88 h 141"/>
                  <a:gd name="T38" fmla="*/ 67 w 229"/>
                  <a:gd name="T39" fmla="*/ 97 h 141"/>
                  <a:gd name="T40" fmla="*/ 50 w 229"/>
                  <a:gd name="T41" fmla="*/ 116 h 141"/>
                  <a:gd name="T42" fmla="*/ 45 w 229"/>
                  <a:gd name="T43" fmla="*/ 132 h 141"/>
                  <a:gd name="T44" fmla="*/ 65 w 229"/>
                  <a:gd name="T45" fmla="*/ 137 h 141"/>
                  <a:gd name="T46" fmla="*/ 71 w 229"/>
                  <a:gd name="T47" fmla="*/ 124 h 141"/>
                  <a:gd name="T48" fmla="*/ 83 w 229"/>
                  <a:gd name="T49" fmla="*/ 126 h 141"/>
                  <a:gd name="T50" fmla="*/ 93 w 229"/>
                  <a:gd name="T51" fmla="*/ 111 h 141"/>
                  <a:gd name="T52" fmla="*/ 107 w 229"/>
                  <a:gd name="T53" fmla="*/ 96 h 141"/>
                  <a:gd name="T54" fmla="*/ 113 w 229"/>
                  <a:gd name="T55" fmla="*/ 117 h 141"/>
                  <a:gd name="T56" fmla="*/ 130 w 229"/>
                  <a:gd name="T57" fmla="*/ 134 h 141"/>
                  <a:gd name="T58" fmla="*/ 153 w 229"/>
                  <a:gd name="T59" fmla="*/ 136 h 141"/>
                  <a:gd name="T60" fmla="*/ 169 w 229"/>
                  <a:gd name="T61" fmla="*/ 125 h 141"/>
                  <a:gd name="T62" fmla="*/ 171 w 229"/>
                  <a:gd name="T63" fmla="*/ 108 h 141"/>
                  <a:gd name="T64" fmla="*/ 186 w 229"/>
                  <a:gd name="T65" fmla="*/ 103 h 141"/>
                  <a:gd name="T66" fmla="*/ 211 w 229"/>
                  <a:gd name="T67" fmla="*/ 118 h 141"/>
                  <a:gd name="T68" fmla="*/ 220 w 229"/>
                  <a:gd name="T69" fmla="*/ 98 h 141"/>
                  <a:gd name="T70" fmla="*/ 206 w 229"/>
                  <a:gd name="T71" fmla="*/ 74 h 141"/>
                  <a:gd name="T72" fmla="*/ 199 w 229"/>
                  <a:gd name="T73" fmla="*/ 61 h 141"/>
                  <a:gd name="T74" fmla="*/ 190 w 229"/>
                  <a:gd name="T75" fmla="*/ 42 h 141"/>
                  <a:gd name="T76" fmla="*/ 177 w 229"/>
                  <a:gd name="T77" fmla="*/ 19 h 141"/>
                  <a:gd name="T78" fmla="*/ 152 w 229"/>
                  <a:gd name="T79" fmla="*/ 4 h 141"/>
                  <a:gd name="T80" fmla="*/ 129 w 229"/>
                  <a:gd name="T81" fmla="*/ 0 h 141"/>
                  <a:gd name="T82" fmla="*/ 128 w 229"/>
                  <a:gd name="T83" fmla="*/ 44 h 141"/>
                  <a:gd name="T84" fmla="*/ 128 w 229"/>
                  <a:gd name="T85" fmla="*/ 49 h 141"/>
                  <a:gd name="T86" fmla="*/ 139 w 229"/>
                  <a:gd name="T87" fmla="*/ 58 h 141"/>
                  <a:gd name="T88" fmla="*/ 133 w 229"/>
                  <a:gd name="T89" fmla="*/ 42 h 141"/>
                  <a:gd name="T90" fmla="*/ 153 w 229"/>
                  <a:gd name="T91" fmla="*/ 36 h 141"/>
                  <a:gd name="T92" fmla="*/ 160 w 229"/>
                  <a:gd name="T93" fmla="*/ 55 h 141"/>
                  <a:gd name="T94" fmla="*/ 140 w 229"/>
                  <a:gd name="T95" fmla="*/ 62 h 141"/>
                  <a:gd name="T96" fmla="*/ 141 w 229"/>
                  <a:gd name="T97" fmla="*/ 67 h 141"/>
                  <a:gd name="T98" fmla="*/ 139 w 229"/>
                  <a:gd name="T99" fmla="*/ 76 h 141"/>
                  <a:gd name="T100" fmla="*/ 140 w 229"/>
                  <a:gd name="T101" fmla="*/ 93 h 141"/>
                  <a:gd name="T102" fmla="*/ 166 w 229"/>
                  <a:gd name="T103" fmla="*/ 90 h 141"/>
                  <a:gd name="T104" fmla="*/ 153 w 229"/>
                  <a:gd name="T105" fmla="*/ 95 h 141"/>
                  <a:gd name="T106" fmla="*/ 137 w 229"/>
                  <a:gd name="T107" fmla="*/ 97 h 141"/>
                  <a:gd name="T108" fmla="*/ 133 w 229"/>
                  <a:gd name="T109" fmla="*/ 78 h 141"/>
                  <a:gd name="T110" fmla="*/ 127 w 229"/>
                  <a:gd name="T111" fmla="*/ 59 h 141"/>
                  <a:gd name="T112" fmla="*/ 113 w 229"/>
                  <a:gd name="T113" fmla="*/ 49 h 141"/>
                  <a:gd name="T114" fmla="*/ 113 w 229"/>
                  <a:gd name="T115" fmla="*/ 37 h 141"/>
                  <a:gd name="T116" fmla="*/ 95 w 229"/>
                  <a:gd name="T117" fmla="*/ 32 h 141"/>
                  <a:gd name="T118" fmla="*/ 122 w 229"/>
                  <a:gd name="T119" fmla="*/ 8 h 14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29"/>
                  <a:gd name="T181" fmla="*/ 0 h 141"/>
                  <a:gd name="T182" fmla="*/ 229 w 229"/>
                  <a:gd name="T183" fmla="*/ 141 h 14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29" h="141">
                    <a:moveTo>
                      <a:pt x="101" y="5"/>
                    </a:moveTo>
                    <a:lnTo>
                      <a:pt x="98" y="3"/>
                    </a:lnTo>
                    <a:lnTo>
                      <a:pt x="94" y="1"/>
                    </a:lnTo>
                    <a:lnTo>
                      <a:pt x="90" y="1"/>
                    </a:lnTo>
                    <a:lnTo>
                      <a:pt x="92" y="2"/>
                    </a:lnTo>
                    <a:lnTo>
                      <a:pt x="90" y="3"/>
                    </a:lnTo>
                    <a:lnTo>
                      <a:pt x="86" y="5"/>
                    </a:lnTo>
                    <a:lnTo>
                      <a:pt x="86" y="7"/>
                    </a:lnTo>
                    <a:lnTo>
                      <a:pt x="86" y="9"/>
                    </a:lnTo>
                    <a:lnTo>
                      <a:pt x="83" y="11"/>
                    </a:lnTo>
                    <a:lnTo>
                      <a:pt x="82" y="13"/>
                    </a:lnTo>
                    <a:lnTo>
                      <a:pt x="79" y="14"/>
                    </a:lnTo>
                    <a:lnTo>
                      <a:pt x="76" y="12"/>
                    </a:lnTo>
                    <a:lnTo>
                      <a:pt x="72" y="12"/>
                    </a:lnTo>
                    <a:lnTo>
                      <a:pt x="70" y="15"/>
                    </a:lnTo>
                    <a:lnTo>
                      <a:pt x="66" y="15"/>
                    </a:lnTo>
                    <a:lnTo>
                      <a:pt x="64" y="16"/>
                    </a:lnTo>
                    <a:lnTo>
                      <a:pt x="63" y="18"/>
                    </a:lnTo>
                    <a:lnTo>
                      <a:pt x="59" y="19"/>
                    </a:lnTo>
                    <a:lnTo>
                      <a:pt x="57" y="21"/>
                    </a:lnTo>
                    <a:lnTo>
                      <a:pt x="57" y="24"/>
                    </a:lnTo>
                    <a:lnTo>
                      <a:pt x="58" y="29"/>
                    </a:lnTo>
                    <a:lnTo>
                      <a:pt x="61" y="31"/>
                    </a:lnTo>
                    <a:lnTo>
                      <a:pt x="67" y="38"/>
                    </a:lnTo>
                    <a:lnTo>
                      <a:pt x="63" y="46"/>
                    </a:lnTo>
                    <a:lnTo>
                      <a:pt x="67" y="50"/>
                    </a:lnTo>
                    <a:lnTo>
                      <a:pt x="60" y="52"/>
                    </a:lnTo>
                    <a:lnTo>
                      <a:pt x="51" y="46"/>
                    </a:lnTo>
                    <a:lnTo>
                      <a:pt x="49" y="51"/>
                    </a:lnTo>
                    <a:lnTo>
                      <a:pt x="43" y="52"/>
                    </a:lnTo>
                    <a:lnTo>
                      <a:pt x="43" y="56"/>
                    </a:lnTo>
                    <a:lnTo>
                      <a:pt x="44" y="60"/>
                    </a:lnTo>
                    <a:lnTo>
                      <a:pt x="39" y="63"/>
                    </a:lnTo>
                    <a:lnTo>
                      <a:pt x="32" y="67"/>
                    </a:lnTo>
                    <a:lnTo>
                      <a:pt x="31" y="69"/>
                    </a:lnTo>
                    <a:lnTo>
                      <a:pt x="27" y="75"/>
                    </a:lnTo>
                    <a:lnTo>
                      <a:pt x="24" y="82"/>
                    </a:lnTo>
                    <a:lnTo>
                      <a:pt x="23" y="84"/>
                    </a:lnTo>
                    <a:lnTo>
                      <a:pt x="17" y="83"/>
                    </a:lnTo>
                    <a:lnTo>
                      <a:pt x="11" y="86"/>
                    </a:lnTo>
                    <a:lnTo>
                      <a:pt x="6" y="87"/>
                    </a:lnTo>
                    <a:lnTo>
                      <a:pt x="4" y="90"/>
                    </a:lnTo>
                    <a:lnTo>
                      <a:pt x="1" y="93"/>
                    </a:lnTo>
                    <a:lnTo>
                      <a:pt x="0" y="96"/>
                    </a:lnTo>
                    <a:lnTo>
                      <a:pt x="5" y="103"/>
                    </a:lnTo>
                    <a:lnTo>
                      <a:pt x="8" y="105"/>
                    </a:lnTo>
                    <a:lnTo>
                      <a:pt x="13" y="115"/>
                    </a:lnTo>
                    <a:lnTo>
                      <a:pt x="17" y="113"/>
                    </a:lnTo>
                    <a:lnTo>
                      <a:pt x="21" y="109"/>
                    </a:lnTo>
                    <a:lnTo>
                      <a:pt x="24" y="109"/>
                    </a:lnTo>
                    <a:lnTo>
                      <a:pt x="26" y="110"/>
                    </a:lnTo>
                    <a:lnTo>
                      <a:pt x="29" y="114"/>
                    </a:lnTo>
                    <a:lnTo>
                      <a:pt x="33" y="111"/>
                    </a:lnTo>
                    <a:lnTo>
                      <a:pt x="37" y="107"/>
                    </a:lnTo>
                    <a:lnTo>
                      <a:pt x="41" y="106"/>
                    </a:lnTo>
                    <a:lnTo>
                      <a:pt x="46" y="107"/>
                    </a:lnTo>
                    <a:lnTo>
                      <a:pt x="51" y="104"/>
                    </a:lnTo>
                    <a:lnTo>
                      <a:pt x="54" y="101"/>
                    </a:lnTo>
                    <a:lnTo>
                      <a:pt x="61" y="96"/>
                    </a:lnTo>
                    <a:lnTo>
                      <a:pt x="57" y="91"/>
                    </a:lnTo>
                    <a:lnTo>
                      <a:pt x="51" y="91"/>
                    </a:lnTo>
                    <a:lnTo>
                      <a:pt x="49" y="90"/>
                    </a:lnTo>
                    <a:lnTo>
                      <a:pt x="49" y="88"/>
                    </a:lnTo>
                    <a:lnTo>
                      <a:pt x="49" y="86"/>
                    </a:lnTo>
                    <a:lnTo>
                      <a:pt x="44" y="85"/>
                    </a:lnTo>
                    <a:lnTo>
                      <a:pt x="45" y="84"/>
                    </a:lnTo>
                    <a:lnTo>
                      <a:pt x="46" y="83"/>
                    </a:lnTo>
                    <a:lnTo>
                      <a:pt x="53" y="88"/>
                    </a:lnTo>
                    <a:lnTo>
                      <a:pt x="56" y="85"/>
                    </a:lnTo>
                    <a:lnTo>
                      <a:pt x="60" y="84"/>
                    </a:lnTo>
                    <a:lnTo>
                      <a:pt x="62" y="82"/>
                    </a:lnTo>
                    <a:lnTo>
                      <a:pt x="62" y="80"/>
                    </a:lnTo>
                    <a:lnTo>
                      <a:pt x="61" y="79"/>
                    </a:lnTo>
                    <a:lnTo>
                      <a:pt x="64" y="81"/>
                    </a:lnTo>
                    <a:lnTo>
                      <a:pt x="66" y="81"/>
                    </a:lnTo>
                    <a:lnTo>
                      <a:pt x="68" y="79"/>
                    </a:lnTo>
                    <a:lnTo>
                      <a:pt x="71" y="78"/>
                    </a:lnTo>
                    <a:lnTo>
                      <a:pt x="73" y="77"/>
                    </a:lnTo>
                    <a:lnTo>
                      <a:pt x="73" y="79"/>
                    </a:lnTo>
                    <a:lnTo>
                      <a:pt x="79" y="78"/>
                    </a:lnTo>
                    <a:lnTo>
                      <a:pt x="80" y="80"/>
                    </a:lnTo>
                    <a:lnTo>
                      <a:pt x="77" y="83"/>
                    </a:lnTo>
                    <a:lnTo>
                      <a:pt x="79" y="84"/>
                    </a:lnTo>
                    <a:lnTo>
                      <a:pt x="82" y="84"/>
                    </a:lnTo>
                    <a:lnTo>
                      <a:pt x="84" y="84"/>
                    </a:lnTo>
                    <a:lnTo>
                      <a:pt x="89" y="85"/>
                    </a:lnTo>
                    <a:lnTo>
                      <a:pt x="95" y="89"/>
                    </a:lnTo>
                    <a:lnTo>
                      <a:pt x="91" y="92"/>
                    </a:lnTo>
                    <a:lnTo>
                      <a:pt x="84" y="91"/>
                    </a:lnTo>
                    <a:lnTo>
                      <a:pt x="83" y="89"/>
                    </a:lnTo>
                    <a:lnTo>
                      <a:pt x="81" y="88"/>
                    </a:lnTo>
                    <a:lnTo>
                      <a:pt x="79" y="88"/>
                    </a:lnTo>
                    <a:lnTo>
                      <a:pt x="76" y="88"/>
                    </a:lnTo>
                    <a:lnTo>
                      <a:pt x="72" y="88"/>
                    </a:lnTo>
                    <a:lnTo>
                      <a:pt x="69" y="88"/>
                    </a:lnTo>
                    <a:lnTo>
                      <a:pt x="69" y="90"/>
                    </a:lnTo>
                    <a:lnTo>
                      <a:pt x="68" y="89"/>
                    </a:lnTo>
                    <a:lnTo>
                      <a:pt x="67" y="90"/>
                    </a:lnTo>
                    <a:lnTo>
                      <a:pt x="66" y="92"/>
                    </a:lnTo>
                    <a:lnTo>
                      <a:pt x="67" y="97"/>
                    </a:lnTo>
                    <a:lnTo>
                      <a:pt x="69" y="100"/>
                    </a:lnTo>
                    <a:lnTo>
                      <a:pt x="68" y="105"/>
                    </a:lnTo>
                    <a:lnTo>
                      <a:pt x="55" y="108"/>
                    </a:lnTo>
                    <a:lnTo>
                      <a:pt x="54" y="111"/>
                    </a:lnTo>
                    <a:lnTo>
                      <a:pt x="50" y="116"/>
                    </a:lnTo>
                    <a:lnTo>
                      <a:pt x="45" y="116"/>
                    </a:lnTo>
                    <a:lnTo>
                      <a:pt x="42" y="119"/>
                    </a:lnTo>
                    <a:lnTo>
                      <a:pt x="46" y="128"/>
                    </a:lnTo>
                    <a:lnTo>
                      <a:pt x="45" y="130"/>
                    </a:lnTo>
                    <a:lnTo>
                      <a:pt x="45" y="132"/>
                    </a:lnTo>
                    <a:lnTo>
                      <a:pt x="50" y="135"/>
                    </a:lnTo>
                    <a:lnTo>
                      <a:pt x="51" y="138"/>
                    </a:lnTo>
                    <a:lnTo>
                      <a:pt x="57" y="140"/>
                    </a:lnTo>
                    <a:lnTo>
                      <a:pt x="62" y="137"/>
                    </a:lnTo>
                    <a:lnTo>
                      <a:pt x="65" y="137"/>
                    </a:lnTo>
                    <a:lnTo>
                      <a:pt x="69" y="139"/>
                    </a:lnTo>
                    <a:lnTo>
                      <a:pt x="76" y="137"/>
                    </a:lnTo>
                    <a:lnTo>
                      <a:pt x="78" y="133"/>
                    </a:lnTo>
                    <a:lnTo>
                      <a:pt x="75" y="129"/>
                    </a:lnTo>
                    <a:lnTo>
                      <a:pt x="71" y="124"/>
                    </a:lnTo>
                    <a:lnTo>
                      <a:pt x="72" y="119"/>
                    </a:lnTo>
                    <a:lnTo>
                      <a:pt x="74" y="115"/>
                    </a:lnTo>
                    <a:lnTo>
                      <a:pt x="78" y="116"/>
                    </a:lnTo>
                    <a:lnTo>
                      <a:pt x="79" y="121"/>
                    </a:lnTo>
                    <a:lnTo>
                      <a:pt x="83" y="126"/>
                    </a:lnTo>
                    <a:lnTo>
                      <a:pt x="87" y="124"/>
                    </a:lnTo>
                    <a:lnTo>
                      <a:pt x="92" y="125"/>
                    </a:lnTo>
                    <a:lnTo>
                      <a:pt x="95" y="122"/>
                    </a:lnTo>
                    <a:lnTo>
                      <a:pt x="93" y="116"/>
                    </a:lnTo>
                    <a:lnTo>
                      <a:pt x="93" y="111"/>
                    </a:lnTo>
                    <a:lnTo>
                      <a:pt x="97" y="111"/>
                    </a:lnTo>
                    <a:lnTo>
                      <a:pt x="101" y="108"/>
                    </a:lnTo>
                    <a:lnTo>
                      <a:pt x="102" y="102"/>
                    </a:lnTo>
                    <a:lnTo>
                      <a:pt x="105" y="94"/>
                    </a:lnTo>
                    <a:lnTo>
                      <a:pt x="107" y="96"/>
                    </a:lnTo>
                    <a:lnTo>
                      <a:pt x="107" y="106"/>
                    </a:lnTo>
                    <a:lnTo>
                      <a:pt x="106" y="113"/>
                    </a:lnTo>
                    <a:lnTo>
                      <a:pt x="107" y="118"/>
                    </a:lnTo>
                    <a:lnTo>
                      <a:pt x="110" y="116"/>
                    </a:lnTo>
                    <a:lnTo>
                      <a:pt x="113" y="117"/>
                    </a:lnTo>
                    <a:lnTo>
                      <a:pt x="114" y="121"/>
                    </a:lnTo>
                    <a:lnTo>
                      <a:pt x="119" y="125"/>
                    </a:lnTo>
                    <a:lnTo>
                      <a:pt x="121" y="131"/>
                    </a:lnTo>
                    <a:lnTo>
                      <a:pt x="127" y="130"/>
                    </a:lnTo>
                    <a:lnTo>
                      <a:pt x="130" y="134"/>
                    </a:lnTo>
                    <a:lnTo>
                      <a:pt x="135" y="139"/>
                    </a:lnTo>
                    <a:lnTo>
                      <a:pt x="139" y="137"/>
                    </a:lnTo>
                    <a:lnTo>
                      <a:pt x="142" y="137"/>
                    </a:lnTo>
                    <a:lnTo>
                      <a:pt x="147" y="139"/>
                    </a:lnTo>
                    <a:lnTo>
                      <a:pt x="153" y="136"/>
                    </a:lnTo>
                    <a:lnTo>
                      <a:pt x="154" y="131"/>
                    </a:lnTo>
                    <a:lnTo>
                      <a:pt x="154" y="127"/>
                    </a:lnTo>
                    <a:lnTo>
                      <a:pt x="160" y="127"/>
                    </a:lnTo>
                    <a:lnTo>
                      <a:pt x="165" y="125"/>
                    </a:lnTo>
                    <a:lnTo>
                      <a:pt x="169" y="125"/>
                    </a:lnTo>
                    <a:lnTo>
                      <a:pt x="173" y="125"/>
                    </a:lnTo>
                    <a:lnTo>
                      <a:pt x="174" y="119"/>
                    </a:lnTo>
                    <a:lnTo>
                      <a:pt x="177" y="115"/>
                    </a:lnTo>
                    <a:lnTo>
                      <a:pt x="175" y="109"/>
                    </a:lnTo>
                    <a:lnTo>
                      <a:pt x="171" y="108"/>
                    </a:lnTo>
                    <a:lnTo>
                      <a:pt x="171" y="103"/>
                    </a:lnTo>
                    <a:lnTo>
                      <a:pt x="167" y="102"/>
                    </a:lnTo>
                    <a:lnTo>
                      <a:pt x="175" y="101"/>
                    </a:lnTo>
                    <a:lnTo>
                      <a:pt x="179" y="104"/>
                    </a:lnTo>
                    <a:lnTo>
                      <a:pt x="186" y="103"/>
                    </a:lnTo>
                    <a:lnTo>
                      <a:pt x="192" y="105"/>
                    </a:lnTo>
                    <a:lnTo>
                      <a:pt x="199" y="106"/>
                    </a:lnTo>
                    <a:lnTo>
                      <a:pt x="201" y="115"/>
                    </a:lnTo>
                    <a:lnTo>
                      <a:pt x="205" y="116"/>
                    </a:lnTo>
                    <a:lnTo>
                      <a:pt x="211" y="118"/>
                    </a:lnTo>
                    <a:lnTo>
                      <a:pt x="217" y="119"/>
                    </a:lnTo>
                    <a:lnTo>
                      <a:pt x="223" y="116"/>
                    </a:lnTo>
                    <a:lnTo>
                      <a:pt x="228" y="111"/>
                    </a:lnTo>
                    <a:lnTo>
                      <a:pt x="225" y="103"/>
                    </a:lnTo>
                    <a:lnTo>
                      <a:pt x="220" y="98"/>
                    </a:lnTo>
                    <a:lnTo>
                      <a:pt x="222" y="95"/>
                    </a:lnTo>
                    <a:lnTo>
                      <a:pt x="219" y="86"/>
                    </a:lnTo>
                    <a:lnTo>
                      <a:pt x="218" y="81"/>
                    </a:lnTo>
                    <a:lnTo>
                      <a:pt x="213" y="75"/>
                    </a:lnTo>
                    <a:lnTo>
                      <a:pt x="206" y="74"/>
                    </a:lnTo>
                    <a:lnTo>
                      <a:pt x="198" y="79"/>
                    </a:lnTo>
                    <a:lnTo>
                      <a:pt x="190" y="77"/>
                    </a:lnTo>
                    <a:lnTo>
                      <a:pt x="193" y="71"/>
                    </a:lnTo>
                    <a:lnTo>
                      <a:pt x="201" y="68"/>
                    </a:lnTo>
                    <a:lnTo>
                      <a:pt x="199" y="61"/>
                    </a:lnTo>
                    <a:lnTo>
                      <a:pt x="191" y="59"/>
                    </a:lnTo>
                    <a:lnTo>
                      <a:pt x="186" y="59"/>
                    </a:lnTo>
                    <a:lnTo>
                      <a:pt x="188" y="54"/>
                    </a:lnTo>
                    <a:lnTo>
                      <a:pt x="190" y="50"/>
                    </a:lnTo>
                    <a:lnTo>
                      <a:pt x="190" y="42"/>
                    </a:lnTo>
                    <a:lnTo>
                      <a:pt x="185" y="38"/>
                    </a:lnTo>
                    <a:lnTo>
                      <a:pt x="181" y="38"/>
                    </a:lnTo>
                    <a:lnTo>
                      <a:pt x="180" y="32"/>
                    </a:lnTo>
                    <a:lnTo>
                      <a:pt x="181" y="26"/>
                    </a:lnTo>
                    <a:lnTo>
                      <a:pt x="177" y="19"/>
                    </a:lnTo>
                    <a:lnTo>
                      <a:pt x="174" y="14"/>
                    </a:lnTo>
                    <a:lnTo>
                      <a:pt x="170" y="14"/>
                    </a:lnTo>
                    <a:lnTo>
                      <a:pt x="165" y="14"/>
                    </a:lnTo>
                    <a:lnTo>
                      <a:pt x="158" y="8"/>
                    </a:lnTo>
                    <a:lnTo>
                      <a:pt x="152" y="4"/>
                    </a:lnTo>
                    <a:lnTo>
                      <a:pt x="148" y="5"/>
                    </a:lnTo>
                    <a:lnTo>
                      <a:pt x="142" y="3"/>
                    </a:lnTo>
                    <a:lnTo>
                      <a:pt x="140" y="0"/>
                    </a:lnTo>
                    <a:lnTo>
                      <a:pt x="134" y="0"/>
                    </a:lnTo>
                    <a:lnTo>
                      <a:pt x="129" y="0"/>
                    </a:lnTo>
                    <a:lnTo>
                      <a:pt x="122" y="7"/>
                    </a:lnTo>
                    <a:lnTo>
                      <a:pt x="120" y="32"/>
                    </a:lnTo>
                    <a:lnTo>
                      <a:pt x="125" y="35"/>
                    </a:lnTo>
                    <a:lnTo>
                      <a:pt x="128" y="40"/>
                    </a:lnTo>
                    <a:lnTo>
                      <a:pt x="128" y="44"/>
                    </a:lnTo>
                    <a:lnTo>
                      <a:pt x="125" y="43"/>
                    </a:lnTo>
                    <a:lnTo>
                      <a:pt x="117" y="44"/>
                    </a:lnTo>
                    <a:lnTo>
                      <a:pt x="120" y="47"/>
                    </a:lnTo>
                    <a:lnTo>
                      <a:pt x="122" y="51"/>
                    </a:lnTo>
                    <a:lnTo>
                      <a:pt x="128" y="49"/>
                    </a:lnTo>
                    <a:lnTo>
                      <a:pt x="130" y="54"/>
                    </a:lnTo>
                    <a:lnTo>
                      <a:pt x="132" y="59"/>
                    </a:lnTo>
                    <a:lnTo>
                      <a:pt x="136" y="60"/>
                    </a:lnTo>
                    <a:lnTo>
                      <a:pt x="136" y="57"/>
                    </a:lnTo>
                    <a:lnTo>
                      <a:pt x="139" y="58"/>
                    </a:lnTo>
                    <a:lnTo>
                      <a:pt x="144" y="55"/>
                    </a:lnTo>
                    <a:lnTo>
                      <a:pt x="142" y="51"/>
                    </a:lnTo>
                    <a:lnTo>
                      <a:pt x="140" y="47"/>
                    </a:lnTo>
                    <a:lnTo>
                      <a:pt x="134" y="47"/>
                    </a:lnTo>
                    <a:lnTo>
                      <a:pt x="133" y="42"/>
                    </a:lnTo>
                    <a:lnTo>
                      <a:pt x="137" y="34"/>
                    </a:lnTo>
                    <a:lnTo>
                      <a:pt x="140" y="42"/>
                    </a:lnTo>
                    <a:lnTo>
                      <a:pt x="145" y="47"/>
                    </a:lnTo>
                    <a:lnTo>
                      <a:pt x="144" y="41"/>
                    </a:lnTo>
                    <a:lnTo>
                      <a:pt x="153" y="36"/>
                    </a:lnTo>
                    <a:lnTo>
                      <a:pt x="154" y="45"/>
                    </a:lnTo>
                    <a:lnTo>
                      <a:pt x="162" y="46"/>
                    </a:lnTo>
                    <a:lnTo>
                      <a:pt x="153" y="50"/>
                    </a:lnTo>
                    <a:lnTo>
                      <a:pt x="171" y="55"/>
                    </a:lnTo>
                    <a:lnTo>
                      <a:pt x="160" y="55"/>
                    </a:lnTo>
                    <a:lnTo>
                      <a:pt x="150" y="57"/>
                    </a:lnTo>
                    <a:lnTo>
                      <a:pt x="148" y="60"/>
                    </a:lnTo>
                    <a:lnTo>
                      <a:pt x="149" y="62"/>
                    </a:lnTo>
                    <a:lnTo>
                      <a:pt x="145" y="61"/>
                    </a:lnTo>
                    <a:lnTo>
                      <a:pt x="140" y="62"/>
                    </a:lnTo>
                    <a:lnTo>
                      <a:pt x="138" y="64"/>
                    </a:lnTo>
                    <a:lnTo>
                      <a:pt x="137" y="66"/>
                    </a:lnTo>
                    <a:lnTo>
                      <a:pt x="143" y="65"/>
                    </a:lnTo>
                    <a:lnTo>
                      <a:pt x="146" y="65"/>
                    </a:lnTo>
                    <a:lnTo>
                      <a:pt x="141" y="67"/>
                    </a:lnTo>
                    <a:lnTo>
                      <a:pt x="142" y="69"/>
                    </a:lnTo>
                    <a:lnTo>
                      <a:pt x="146" y="68"/>
                    </a:lnTo>
                    <a:lnTo>
                      <a:pt x="147" y="71"/>
                    </a:lnTo>
                    <a:lnTo>
                      <a:pt x="144" y="79"/>
                    </a:lnTo>
                    <a:lnTo>
                      <a:pt x="139" y="76"/>
                    </a:lnTo>
                    <a:lnTo>
                      <a:pt x="136" y="78"/>
                    </a:lnTo>
                    <a:lnTo>
                      <a:pt x="136" y="81"/>
                    </a:lnTo>
                    <a:lnTo>
                      <a:pt x="137" y="85"/>
                    </a:lnTo>
                    <a:lnTo>
                      <a:pt x="141" y="89"/>
                    </a:lnTo>
                    <a:lnTo>
                      <a:pt x="140" y="93"/>
                    </a:lnTo>
                    <a:lnTo>
                      <a:pt x="146" y="92"/>
                    </a:lnTo>
                    <a:lnTo>
                      <a:pt x="148" y="90"/>
                    </a:lnTo>
                    <a:lnTo>
                      <a:pt x="153" y="90"/>
                    </a:lnTo>
                    <a:lnTo>
                      <a:pt x="160" y="90"/>
                    </a:lnTo>
                    <a:lnTo>
                      <a:pt x="166" y="90"/>
                    </a:lnTo>
                    <a:lnTo>
                      <a:pt x="169" y="91"/>
                    </a:lnTo>
                    <a:lnTo>
                      <a:pt x="167" y="95"/>
                    </a:lnTo>
                    <a:lnTo>
                      <a:pt x="160" y="95"/>
                    </a:lnTo>
                    <a:lnTo>
                      <a:pt x="161" y="99"/>
                    </a:lnTo>
                    <a:lnTo>
                      <a:pt x="153" y="95"/>
                    </a:lnTo>
                    <a:lnTo>
                      <a:pt x="145" y="100"/>
                    </a:lnTo>
                    <a:lnTo>
                      <a:pt x="143" y="102"/>
                    </a:lnTo>
                    <a:lnTo>
                      <a:pt x="143" y="100"/>
                    </a:lnTo>
                    <a:lnTo>
                      <a:pt x="137" y="98"/>
                    </a:lnTo>
                    <a:lnTo>
                      <a:pt x="137" y="97"/>
                    </a:lnTo>
                    <a:lnTo>
                      <a:pt x="132" y="91"/>
                    </a:lnTo>
                    <a:lnTo>
                      <a:pt x="136" y="87"/>
                    </a:lnTo>
                    <a:lnTo>
                      <a:pt x="133" y="85"/>
                    </a:lnTo>
                    <a:lnTo>
                      <a:pt x="132" y="83"/>
                    </a:lnTo>
                    <a:lnTo>
                      <a:pt x="133" y="78"/>
                    </a:lnTo>
                    <a:lnTo>
                      <a:pt x="128" y="75"/>
                    </a:lnTo>
                    <a:lnTo>
                      <a:pt x="133" y="69"/>
                    </a:lnTo>
                    <a:lnTo>
                      <a:pt x="125" y="71"/>
                    </a:lnTo>
                    <a:lnTo>
                      <a:pt x="128" y="67"/>
                    </a:lnTo>
                    <a:lnTo>
                      <a:pt x="127" y="59"/>
                    </a:lnTo>
                    <a:lnTo>
                      <a:pt x="124" y="57"/>
                    </a:lnTo>
                    <a:lnTo>
                      <a:pt x="119" y="57"/>
                    </a:lnTo>
                    <a:lnTo>
                      <a:pt x="113" y="59"/>
                    </a:lnTo>
                    <a:lnTo>
                      <a:pt x="113" y="53"/>
                    </a:lnTo>
                    <a:lnTo>
                      <a:pt x="113" y="49"/>
                    </a:lnTo>
                    <a:lnTo>
                      <a:pt x="109" y="47"/>
                    </a:lnTo>
                    <a:lnTo>
                      <a:pt x="107" y="52"/>
                    </a:lnTo>
                    <a:lnTo>
                      <a:pt x="104" y="46"/>
                    </a:lnTo>
                    <a:lnTo>
                      <a:pt x="106" y="42"/>
                    </a:lnTo>
                    <a:lnTo>
                      <a:pt x="113" y="37"/>
                    </a:lnTo>
                    <a:lnTo>
                      <a:pt x="109" y="32"/>
                    </a:lnTo>
                    <a:lnTo>
                      <a:pt x="104" y="33"/>
                    </a:lnTo>
                    <a:lnTo>
                      <a:pt x="95" y="36"/>
                    </a:lnTo>
                    <a:lnTo>
                      <a:pt x="94" y="35"/>
                    </a:lnTo>
                    <a:lnTo>
                      <a:pt x="95" y="32"/>
                    </a:lnTo>
                    <a:lnTo>
                      <a:pt x="100" y="26"/>
                    </a:lnTo>
                    <a:lnTo>
                      <a:pt x="107" y="27"/>
                    </a:lnTo>
                    <a:lnTo>
                      <a:pt x="112" y="30"/>
                    </a:lnTo>
                    <a:lnTo>
                      <a:pt x="120" y="32"/>
                    </a:lnTo>
                    <a:lnTo>
                      <a:pt x="122" y="8"/>
                    </a:lnTo>
                    <a:lnTo>
                      <a:pt x="121" y="1"/>
                    </a:lnTo>
                    <a:lnTo>
                      <a:pt x="110" y="0"/>
                    </a:lnTo>
                    <a:lnTo>
                      <a:pt x="108" y="3"/>
                    </a:lnTo>
                    <a:lnTo>
                      <a:pt x="101" y="5"/>
                    </a:lnTo>
                  </a:path>
                </a:pathLst>
              </a:custGeom>
              <a:solidFill>
                <a:srgbClr val="0083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06" name="Freeform 23">
                <a:extLst>
                  <a:ext uri="{FF2B5EF4-FFF2-40B4-BE49-F238E27FC236}">
                    <a16:creationId xmlns:a16="http://schemas.microsoft.com/office/drawing/2014/main" id="{7A0382B9-2265-470A-83C9-784E08BF3970}"/>
                  </a:ext>
                </a:extLst>
              </p:cNvPr>
              <p:cNvSpPr>
                <a:spLocks/>
              </p:cNvSpPr>
              <p:nvPr/>
            </p:nvSpPr>
            <p:spPr bwMode="auto">
              <a:xfrm>
                <a:off x="484" y="2592"/>
                <a:ext cx="228" cy="138"/>
              </a:xfrm>
              <a:custGeom>
                <a:avLst/>
                <a:gdLst>
                  <a:gd name="T0" fmla="*/ 72 w 228"/>
                  <a:gd name="T1" fmla="*/ 22 h 138"/>
                  <a:gd name="T2" fmla="*/ 67 w 228"/>
                  <a:gd name="T3" fmla="*/ 36 h 138"/>
                  <a:gd name="T4" fmla="*/ 43 w 228"/>
                  <a:gd name="T5" fmla="*/ 49 h 138"/>
                  <a:gd name="T6" fmla="*/ 27 w 228"/>
                  <a:gd name="T7" fmla="*/ 68 h 138"/>
                  <a:gd name="T8" fmla="*/ 6 w 228"/>
                  <a:gd name="T9" fmla="*/ 85 h 138"/>
                  <a:gd name="T10" fmla="*/ 5 w 228"/>
                  <a:gd name="T11" fmla="*/ 100 h 138"/>
                  <a:gd name="T12" fmla="*/ 24 w 228"/>
                  <a:gd name="T13" fmla="*/ 106 h 138"/>
                  <a:gd name="T14" fmla="*/ 46 w 228"/>
                  <a:gd name="T15" fmla="*/ 104 h 138"/>
                  <a:gd name="T16" fmla="*/ 64 w 228"/>
                  <a:gd name="T17" fmla="*/ 91 h 138"/>
                  <a:gd name="T18" fmla="*/ 57 w 228"/>
                  <a:gd name="T19" fmla="*/ 88 h 138"/>
                  <a:gd name="T20" fmla="*/ 39 w 228"/>
                  <a:gd name="T21" fmla="*/ 86 h 138"/>
                  <a:gd name="T22" fmla="*/ 36 w 228"/>
                  <a:gd name="T23" fmla="*/ 81 h 138"/>
                  <a:gd name="T24" fmla="*/ 54 w 228"/>
                  <a:gd name="T25" fmla="*/ 82 h 138"/>
                  <a:gd name="T26" fmla="*/ 70 w 228"/>
                  <a:gd name="T27" fmla="*/ 76 h 138"/>
                  <a:gd name="T28" fmla="*/ 96 w 228"/>
                  <a:gd name="T29" fmla="*/ 70 h 138"/>
                  <a:gd name="T30" fmla="*/ 79 w 228"/>
                  <a:gd name="T31" fmla="*/ 77 h 138"/>
                  <a:gd name="T32" fmla="*/ 90 w 228"/>
                  <a:gd name="T33" fmla="*/ 89 h 138"/>
                  <a:gd name="T34" fmla="*/ 64 w 228"/>
                  <a:gd name="T35" fmla="*/ 90 h 138"/>
                  <a:gd name="T36" fmla="*/ 55 w 228"/>
                  <a:gd name="T37" fmla="*/ 105 h 138"/>
                  <a:gd name="T38" fmla="*/ 45 w 228"/>
                  <a:gd name="T39" fmla="*/ 127 h 138"/>
                  <a:gd name="T40" fmla="*/ 65 w 228"/>
                  <a:gd name="T41" fmla="*/ 134 h 138"/>
                  <a:gd name="T42" fmla="*/ 71 w 228"/>
                  <a:gd name="T43" fmla="*/ 116 h 138"/>
                  <a:gd name="T44" fmla="*/ 91 w 228"/>
                  <a:gd name="T45" fmla="*/ 122 h 138"/>
                  <a:gd name="T46" fmla="*/ 101 w 228"/>
                  <a:gd name="T47" fmla="*/ 99 h 138"/>
                  <a:gd name="T48" fmla="*/ 106 w 228"/>
                  <a:gd name="T49" fmla="*/ 110 h 138"/>
                  <a:gd name="T50" fmla="*/ 118 w 228"/>
                  <a:gd name="T51" fmla="*/ 122 h 138"/>
                  <a:gd name="T52" fmla="*/ 141 w 228"/>
                  <a:gd name="T53" fmla="*/ 134 h 138"/>
                  <a:gd name="T54" fmla="*/ 164 w 228"/>
                  <a:gd name="T55" fmla="*/ 122 h 138"/>
                  <a:gd name="T56" fmla="*/ 170 w 228"/>
                  <a:gd name="T57" fmla="*/ 105 h 138"/>
                  <a:gd name="T58" fmla="*/ 192 w 228"/>
                  <a:gd name="T59" fmla="*/ 102 h 138"/>
                  <a:gd name="T60" fmla="*/ 222 w 228"/>
                  <a:gd name="T61" fmla="*/ 113 h 138"/>
                  <a:gd name="T62" fmla="*/ 217 w 228"/>
                  <a:gd name="T63" fmla="*/ 78 h 138"/>
                  <a:gd name="T64" fmla="*/ 181 w 228"/>
                  <a:gd name="T65" fmla="*/ 73 h 138"/>
                  <a:gd name="T66" fmla="*/ 185 w 228"/>
                  <a:gd name="T67" fmla="*/ 57 h 138"/>
                  <a:gd name="T68" fmla="*/ 184 w 228"/>
                  <a:gd name="T69" fmla="*/ 42 h 138"/>
                  <a:gd name="T70" fmla="*/ 176 w 228"/>
                  <a:gd name="T71" fmla="*/ 16 h 138"/>
                  <a:gd name="T72" fmla="*/ 141 w 228"/>
                  <a:gd name="T73" fmla="*/ 3 h 138"/>
                  <a:gd name="T74" fmla="*/ 125 w 228"/>
                  <a:gd name="T75" fmla="*/ 28 h 138"/>
                  <a:gd name="T76" fmla="*/ 115 w 228"/>
                  <a:gd name="T77" fmla="*/ 45 h 138"/>
                  <a:gd name="T78" fmla="*/ 144 w 228"/>
                  <a:gd name="T79" fmla="*/ 52 h 138"/>
                  <a:gd name="T80" fmla="*/ 139 w 228"/>
                  <a:gd name="T81" fmla="*/ 40 h 138"/>
                  <a:gd name="T82" fmla="*/ 152 w 228"/>
                  <a:gd name="T83" fmla="*/ 47 h 138"/>
                  <a:gd name="T84" fmla="*/ 146 w 228"/>
                  <a:gd name="T85" fmla="*/ 68 h 138"/>
                  <a:gd name="T86" fmla="*/ 152 w 228"/>
                  <a:gd name="T87" fmla="*/ 87 h 138"/>
                  <a:gd name="T88" fmla="*/ 160 w 228"/>
                  <a:gd name="T89" fmla="*/ 96 h 138"/>
                  <a:gd name="T90" fmla="*/ 133 w 228"/>
                  <a:gd name="T91" fmla="*/ 96 h 138"/>
                  <a:gd name="T92" fmla="*/ 128 w 228"/>
                  <a:gd name="T93" fmla="*/ 72 h 138"/>
                  <a:gd name="T94" fmla="*/ 123 w 228"/>
                  <a:gd name="T95" fmla="*/ 54 h 138"/>
                  <a:gd name="T96" fmla="*/ 106 w 228"/>
                  <a:gd name="T97" fmla="*/ 49 h 138"/>
                  <a:gd name="T98" fmla="*/ 108 w 228"/>
                  <a:gd name="T99" fmla="*/ 29 h 138"/>
                  <a:gd name="T100" fmla="*/ 97 w 228"/>
                  <a:gd name="T101" fmla="*/ 26 h 138"/>
                  <a:gd name="T102" fmla="*/ 121 w 228"/>
                  <a:gd name="T103" fmla="*/ 19 h 138"/>
                  <a:gd name="T104" fmla="*/ 102 w 228"/>
                  <a:gd name="T105" fmla="*/ 7 h 1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28"/>
                  <a:gd name="T160" fmla="*/ 0 h 138"/>
                  <a:gd name="T161" fmla="*/ 228 w 228"/>
                  <a:gd name="T162" fmla="*/ 138 h 13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28" h="138">
                    <a:moveTo>
                      <a:pt x="87" y="13"/>
                    </a:moveTo>
                    <a:lnTo>
                      <a:pt x="84" y="11"/>
                    </a:lnTo>
                    <a:lnTo>
                      <a:pt x="79" y="13"/>
                    </a:lnTo>
                    <a:lnTo>
                      <a:pt x="75" y="16"/>
                    </a:lnTo>
                    <a:lnTo>
                      <a:pt x="71" y="20"/>
                    </a:lnTo>
                    <a:lnTo>
                      <a:pt x="72" y="22"/>
                    </a:lnTo>
                    <a:lnTo>
                      <a:pt x="76" y="22"/>
                    </a:lnTo>
                    <a:lnTo>
                      <a:pt x="73" y="26"/>
                    </a:lnTo>
                    <a:lnTo>
                      <a:pt x="69" y="29"/>
                    </a:lnTo>
                    <a:lnTo>
                      <a:pt x="67" y="32"/>
                    </a:lnTo>
                    <a:lnTo>
                      <a:pt x="68" y="34"/>
                    </a:lnTo>
                    <a:lnTo>
                      <a:pt x="67" y="36"/>
                    </a:lnTo>
                    <a:lnTo>
                      <a:pt x="66" y="42"/>
                    </a:lnTo>
                    <a:lnTo>
                      <a:pt x="67" y="47"/>
                    </a:lnTo>
                    <a:lnTo>
                      <a:pt x="60" y="49"/>
                    </a:lnTo>
                    <a:lnTo>
                      <a:pt x="51" y="44"/>
                    </a:lnTo>
                    <a:lnTo>
                      <a:pt x="48" y="48"/>
                    </a:lnTo>
                    <a:lnTo>
                      <a:pt x="43" y="49"/>
                    </a:lnTo>
                    <a:lnTo>
                      <a:pt x="42" y="53"/>
                    </a:lnTo>
                    <a:lnTo>
                      <a:pt x="44" y="58"/>
                    </a:lnTo>
                    <a:lnTo>
                      <a:pt x="39" y="60"/>
                    </a:lnTo>
                    <a:lnTo>
                      <a:pt x="32" y="64"/>
                    </a:lnTo>
                    <a:lnTo>
                      <a:pt x="31" y="66"/>
                    </a:lnTo>
                    <a:lnTo>
                      <a:pt x="27" y="68"/>
                    </a:lnTo>
                    <a:lnTo>
                      <a:pt x="27" y="73"/>
                    </a:lnTo>
                    <a:lnTo>
                      <a:pt x="27" y="76"/>
                    </a:lnTo>
                    <a:lnTo>
                      <a:pt x="24" y="79"/>
                    </a:lnTo>
                    <a:lnTo>
                      <a:pt x="23" y="81"/>
                    </a:lnTo>
                    <a:lnTo>
                      <a:pt x="11" y="83"/>
                    </a:lnTo>
                    <a:lnTo>
                      <a:pt x="6" y="85"/>
                    </a:lnTo>
                    <a:lnTo>
                      <a:pt x="4" y="87"/>
                    </a:lnTo>
                    <a:lnTo>
                      <a:pt x="1" y="90"/>
                    </a:lnTo>
                    <a:lnTo>
                      <a:pt x="0" y="93"/>
                    </a:lnTo>
                    <a:lnTo>
                      <a:pt x="2" y="95"/>
                    </a:lnTo>
                    <a:lnTo>
                      <a:pt x="5" y="97"/>
                    </a:lnTo>
                    <a:lnTo>
                      <a:pt x="5" y="100"/>
                    </a:lnTo>
                    <a:lnTo>
                      <a:pt x="8" y="102"/>
                    </a:lnTo>
                    <a:lnTo>
                      <a:pt x="10" y="107"/>
                    </a:lnTo>
                    <a:lnTo>
                      <a:pt x="13" y="112"/>
                    </a:lnTo>
                    <a:lnTo>
                      <a:pt x="17" y="110"/>
                    </a:lnTo>
                    <a:lnTo>
                      <a:pt x="21" y="106"/>
                    </a:lnTo>
                    <a:lnTo>
                      <a:pt x="24" y="106"/>
                    </a:lnTo>
                    <a:lnTo>
                      <a:pt x="26" y="107"/>
                    </a:lnTo>
                    <a:lnTo>
                      <a:pt x="29" y="111"/>
                    </a:lnTo>
                    <a:lnTo>
                      <a:pt x="33" y="108"/>
                    </a:lnTo>
                    <a:lnTo>
                      <a:pt x="37" y="104"/>
                    </a:lnTo>
                    <a:lnTo>
                      <a:pt x="41" y="103"/>
                    </a:lnTo>
                    <a:lnTo>
                      <a:pt x="46" y="104"/>
                    </a:lnTo>
                    <a:lnTo>
                      <a:pt x="51" y="101"/>
                    </a:lnTo>
                    <a:lnTo>
                      <a:pt x="54" y="98"/>
                    </a:lnTo>
                    <a:lnTo>
                      <a:pt x="61" y="93"/>
                    </a:lnTo>
                    <a:lnTo>
                      <a:pt x="63" y="93"/>
                    </a:lnTo>
                    <a:lnTo>
                      <a:pt x="65" y="93"/>
                    </a:lnTo>
                    <a:lnTo>
                      <a:pt x="64" y="91"/>
                    </a:lnTo>
                    <a:lnTo>
                      <a:pt x="63" y="91"/>
                    </a:lnTo>
                    <a:lnTo>
                      <a:pt x="63" y="90"/>
                    </a:lnTo>
                    <a:lnTo>
                      <a:pt x="63" y="88"/>
                    </a:lnTo>
                    <a:lnTo>
                      <a:pt x="62" y="88"/>
                    </a:lnTo>
                    <a:lnTo>
                      <a:pt x="60" y="88"/>
                    </a:lnTo>
                    <a:lnTo>
                      <a:pt x="57" y="88"/>
                    </a:lnTo>
                    <a:lnTo>
                      <a:pt x="50" y="86"/>
                    </a:lnTo>
                    <a:lnTo>
                      <a:pt x="48" y="85"/>
                    </a:lnTo>
                    <a:lnTo>
                      <a:pt x="46" y="83"/>
                    </a:lnTo>
                    <a:lnTo>
                      <a:pt x="45" y="84"/>
                    </a:lnTo>
                    <a:lnTo>
                      <a:pt x="41" y="84"/>
                    </a:lnTo>
                    <a:lnTo>
                      <a:pt x="39" y="86"/>
                    </a:lnTo>
                    <a:lnTo>
                      <a:pt x="37" y="86"/>
                    </a:lnTo>
                    <a:lnTo>
                      <a:pt x="35" y="89"/>
                    </a:lnTo>
                    <a:lnTo>
                      <a:pt x="33" y="88"/>
                    </a:lnTo>
                    <a:lnTo>
                      <a:pt x="33" y="86"/>
                    </a:lnTo>
                    <a:lnTo>
                      <a:pt x="34" y="83"/>
                    </a:lnTo>
                    <a:lnTo>
                      <a:pt x="36" y="81"/>
                    </a:lnTo>
                    <a:lnTo>
                      <a:pt x="39" y="81"/>
                    </a:lnTo>
                    <a:lnTo>
                      <a:pt x="42" y="79"/>
                    </a:lnTo>
                    <a:lnTo>
                      <a:pt x="46" y="78"/>
                    </a:lnTo>
                    <a:lnTo>
                      <a:pt x="48" y="78"/>
                    </a:lnTo>
                    <a:lnTo>
                      <a:pt x="52" y="80"/>
                    </a:lnTo>
                    <a:lnTo>
                      <a:pt x="54" y="82"/>
                    </a:lnTo>
                    <a:lnTo>
                      <a:pt x="53" y="85"/>
                    </a:lnTo>
                    <a:lnTo>
                      <a:pt x="56" y="81"/>
                    </a:lnTo>
                    <a:lnTo>
                      <a:pt x="60" y="81"/>
                    </a:lnTo>
                    <a:lnTo>
                      <a:pt x="59" y="75"/>
                    </a:lnTo>
                    <a:lnTo>
                      <a:pt x="66" y="76"/>
                    </a:lnTo>
                    <a:lnTo>
                      <a:pt x="70" y="76"/>
                    </a:lnTo>
                    <a:lnTo>
                      <a:pt x="70" y="68"/>
                    </a:lnTo>
                    <a:lnTo>
                      <a:pt x="74" y="63"/>
                    </a:lnTo>
                    <a:lnTo>
                      <a:pt x="84" y="63"/>
                    </a:lnTo>
                    <a:lnTo>
                      <a:pt x="86" y="66"/>
                    </a:lnTo>
                    <a:lnTo>
                      <a:pt x="92" y="66"/>
                    </a:lnTo>
                    <a:lnTo>
                      <a:pt x="96" y="70"/>
                    </a:lnTo>
                    <a:lnTo>
                      <a:pt x="99" y="75"/>
                    </a:lnTo>
                    <a:lnTo>
                      <a:pt x="99" y="78"/>
                    </a:lnTo>
                    <a:lnTo>
                      <a:pt x="93" y="74"/>
                    </a:lnTo>
                    <a:lnTo>
                      <a:pt x="86" y="72"/>
                    </a:lnTo>
                    <a:lnTo>
                      <a:pt x="81" y="73"/>
                    </a:lnTo>
                    <a:lnTo>
                      <a:pt x="79" y="77"/>
                    </a:lnTo>
                    <a:lnTo>
                      <a:pt x="73" y="83"/>
                    </a:lnTo>
                    <a:lnTo>
                      <a:pt x="79" y="81"/>
                    </a:lnTo>
                    <a:lnTo>
                      <a:pt x="85" y="80"/>
                    </a:lnTo>
                    <a:lnTo>
                      <a:pt x="89" y="82"/>
                    </a:lnTo>
                    <a:lnTo>
                      <a:pt x="95" y="86"/>
                    </a:lnTo>
                    <a:lnTo>
                      <a:pt x="90" y="89"/>
                    </a:lnTo>
                    <a:lnTo>
                      <a:pt x="84" y="88"/>
                    </a:lnTo>
                    <a:lnTo>
                      <a:pt x="75" y="86"/>
                    </a:lnTo>
                    <a:lnTo>
                      <a:pt x="70" y="87"/>
                    </a:lnTo>
                    <a:lnTo>
                      <a:pt x="67" y="90"/>
                    </a:lnTo>
                    <a:lnTo>
                      <a:pt x="65" y="89"/>
                    </a:lnTo>
                    <a:lnTo>
                      <a:pt x="64" y="90"/>
                    </a:lnTo>
                    <a:lnTo>
                      <a:pt x="65" y="93"/>
                    </a:lnTo>
                    <a:lnTo>
                      <a:pt x="69" y="97"/>
                    </a:lnTo>
                    <a:lnTo>
                      <a:pt x="68" y="102"/>
                    </a:lnTo>
                    <a:lnTo>
                      <a:pt x="63" y="103"/>
                    </a:lnTo>
                    <a:lnTo>
                      <a:pt x="58" y="103"/>
                    </a:lnTo>
                    <a:lnTo>
                      <a:pt x="55" y="105"/>
                    </a:lnTo>
                    <a:lnTo>
                      <a:pt x="54" y="108"/>
                    </a:lnTo>
                    <a:lnTo>
                      <a:pt x="45" y="113"/>
                    </a:lnTo>
                    <a:lnTo>
                      <a:pt x="41" y="116"/>
                    </a:lnTo>
                    <a:lnTo>
                      <a:pt x="42" y="120"/>
                    </a:lnTo>
                    <a:lnTo>
                      <a:pt x="46" y="125"/>
                    </a:lnTo>
                    <a:lnTo>
                      <a:pt x="45" y="127"/>
                    </a:lnTo>
                    <a:lnTo>
                      <a:pt x="45" y="129"/>
                    </a:lnTo>
                    <a:lnTo>
                      <a:pt x="50" y="132"/>
                    </a:lnTo>
                    <a:lnTo>
                      <a:pt x="50" y="135"/>
                    </a:lnTo>
                    <a:lnTo>
                      <a:pt x="56" y="137"/>
                    </a:lnTo>
                    <a:lnTo>
                      <a:pt x="61" y="134"/>
                    </a:lnTo>
                    <a:lnTo>
                      <a:pt x="65" y="134"/>
                    </a:lnTo>
                    <a:lnTo>
                      <a:pt x="69" y="136"/>
                    </a:lnTo>
                    <a:lnTo>
                      <a:pt x="76" y="134"/>
                    </a:lnTo>
                    <a:lnTo>
                      <a:pt x="78" y="130"/>
                    </a:lnTo>
                    <a:lnTo>
                      <a:pt x="75" y="126"/>
                    </a:lnTo>
                    <a:lnTo>
                      <a:pt x="71" y="121"/>
                    </a:lnTo>
                    <a:lnTo>
                      <a:pt x="71" y="116"/>
                    </a:lnTo>
                    <a:lnTo>
                      <a:pt x="74" y="112"/>
                    </a:lnTo>
                    <a:lnTo>
                      <a:pt x="78" y="113"/>
                    </a:lnTo>
                    <a:lnTo>
                      <a:pt x="79" y="118"/>
                    </a:lnTo>
                    <a:lnTo>
                      <a:pt x="83" y="123"/>
                    </a:lnTo>
                    <a:lnTo>
                      <a:pt x="87" y="121"/>
                    </a:lnTo>
                    <a:lnTo>
                      <a:pt x="91" y="122"/>
                    </a:lnTo>
                    <a:lnTo>
                      <a:pt x="94" y="119"/>
                    </a:lnTo>
                    <a:lnTo>
                      <a:pt x="93" y="113"/>
                    </a:lnTo>
                    <a:lnTo>
                      <a:pt x="93" y="108"/>
                    </a:lnTo>
                    <a:lnTo>
                      <a:pt x="97" y="108"/>
                    </a:lnTo>
                    <a:lnTo>
                      <a:pt x="101" y="105"/>
                    </a:lnTo>
                    <a:lnTo>
                      <a:pt x="101" y="99"/>
                    </a:lnTo>
                    <a:lnTo>
                      <a:pt x="101" y="94"/>
                    </a:lnTo>
                    <a:lnTo>
                      <a:pt x="105" y="91"/>
                    </a:lnTo>
                    <a:lnTo>
                      <a:pt x="106" y="93"/>
                    </a:lnTo>
                    <a:lnTo>
                      <a:pt x="105" y="97"/>
                    </a:lnTo>
                    <a:lnTo>
                      <a:pt x="106" y="103"/>
                    </a:lnTo>
                    <a:lnTo>
                      <a:pt x="106" y="110"/>
                    </a:lnTo>
                    <a:lnTo>
                      <a:pt x="107" y="115"/>
                    </a:lnTo>
                    <a:lnTo>
                      <a:pt x="110" y="113"/>
                    </a:lnTo>
                    <a:lnTo>
                      <a:pt x="112" y="114"/>
                    </a:lnTo>
                    <a:lnTo>
                      <a:pt x="114" y="118"/>
                    </a:lnTo>
                    <a:lnTo>
                      <a:pt x="118" y="119"/>
                    </a:lnTo>
                    <a:lnTo>
                      <a:pt x="118" y="122"/>
                    </a:lnTo>
                    <a:lnTo>
                      <a:pt x="120" y="128"/>
                    </a:lnTo>
                    <a:lnTo>
                      <a:pt x="127" y="127"/>
                    </a:lnTo>
                    <a:lnTo>
                      <a:pt x="130" y="131"/>
                    </a:lnTo>
                    <a:lnTo>
                      <a:pt x="135" y="136"/>
                    </a:lnTo>
                    <a:lnTo>
                      <a:pt x="138" y="134"/>
                    </a:lnTo>
                    <a:lnTo>
                      <a:pt x="141" y="134"/>
                    </a:lnTo>
                    <a:lnTo>
                      <a:pt x="146" y="136"/>
                    </a:lnTo>
                    <a:lnTo>
                      <a:pt x="152" y="133"/>
                    </a:lnTo>
                    <a:lnTo>
                      <a:pt x="153" y="128"/>
                    </a:lnTo>
                    <a:lnTo>
                      <a:pt x="153" y="124"/>
                    </a:lnTo>
                    <a:lnTo>
                      <a:pt x="159" y="124"/>
                    </a:lnTo>
                    <a:lnTo>
                      <a:pt x="164" y="122"/>
                    </a:lnTo>
                    <a:lnTo>
                      <a:pt x="168" y="122"/>
                    </a:lnTo>
                    <a:lnTo>
                      <a:pt x="172" y="122"/>
                    </a:lnTo>
                    <a:lnTo>
                      <a:pt x="173" y="116"/>
                    </a:lnTo>
                    <a:lnTo>
                      <a:pt x="176" y="112"/>
                    </a:lnTo>
                    <a:lnTo>
                      <a:pt x="174" y="106"/>
                    </a:lnTo>
                    <a:lnTo>
                      <a:pt x="170" y="105"/>
                    </a:lnTo>
                    <a:lnTo>
                      <a:pt x="170" y="100"/>
                    </a:lnTo>
                    <a:lnTo>
                      <a:pt x="166" y="99"/>
                    </a:lnTo>
                    <a:lnTo>
                      <a:pt x="174" y="98"/>
                    </a:lnTo>
                    <a:lnTo>
                      <a:pt x="179" y="101"/>
                    </a:lnTo>
                    <a:lnTo>
                      <a:pt x="185" y="100"/>
                    </a:lnTo>
                    <a:lnTo>
                      <a:pt x="192" y="102"/>
                    </a:lnTo>
                    <a:lnTo>
                      <a:pt x="198" y="103"/>
                    </a:lnTo>
                    <a:lnTo>
                      <a:pt x="200" y="112"/>
                    </a:lnTo>
                    <a:lnTo>
                      <a:pt x="205" y="113"/>
                    </a:lnTo>
                    <a:lnTo>
                      <a:pt x="210" y="115"/>
                    </a:lnTo>
                    <a:lnTo>
                      <a:pt x="216" y="116"/>
                    </a:lnTo>
                    <a:lnTo>
                      <a:pt x="222" y="113"/>
                    </a:lnTo>
                    <a:lnTo>
                      <a:pt x="227" y="108"/>
                    </a:lnTo>
                    <a:lnTo>
                      <a:pt x="224" y="100"/>
                    </a:lnTo>
                    <a:lnTo>
                      <a:pt x="219" y="95"/>
                    </a:lnTo>
                    <a:lnTo>
                      <a:pt x="221" y="92"/>
                    </a:lnTo>
                    <a:lnTo>
                      <a:pt x="218" y="83"/>
                    </a:lnTo>
                    <a:lnTo>
                      <a:pt x="217" y="78"/>
                    </a:lnTo>
                    <a:lnTo>
                      <a:pt x="213" y="73"/>
                    </a:lnTo>
                    <a:lnTo>
                      <a:pt x="205" y="72"/>
                    </a:lnTo>
                    <a:lnTo>
                      <a:pt x="197" y="76"/>
                    </a:lnTo>
                    <a:lnTo>
                      <a:pt x="189" y="74"/>
                    </a:lnTo>
                    <a:lnTo>
                      <a:pt x="179" y="75"/>
                    </a:lnTo>
                    <a:lnTo>
                      <a:pt x="181" y="73"/>
                    </a:lnTo>
                    <a:lnTo>
                      <a:pt x="177" y="69"/>
                    </a:lnTo>
                    <a:lnTo>
                      <a:pt x="184" y="68"/>
                    </a:lnTo>
                    <a:lnTo>
                      <a:pt x="188" y="65"/>
                    </a:lnTo>
                    <a:lnTo>
                      <a:pt x="192" y="62"/>
                    </a:lnTo>
                    <a:lnTo>
                      <a:pt x="190" y="59"/>
                    </a:lnTo>
                    <a:lnTo>
                      <a:pt x="185" y="57"/>
                    </a:lnTo>
                    <a:lnTo>
                      <a:pt x="181" y="59"/>
                    </a:lnTo>
                    <a:lnTo>
                      <a:pt x="174" y="62"/>
                    </a:lnTo>
                    <a:lnTo>
                      <a:pt x="169" y="61"/>
                    </a:lnTo>
                    <a:lnTo>
                      <a:pt x="171" y="55"/>
                    </a:lnTo>
                    <a:lnTo>
                      <a:pt x="182" y="47"/>
                    </a:lnTo>
                    <a:lnTo>
                      <a:pt x="184" y="42"/>
                    </a:lnTo>
                    <a:lnTo>
                      <a:pt x="178" y="41"/>
                    </a:lnTo>
                    <a:lnTo>
                      <a:pt x="184" y="35"/>
                    </a:lnTo>
                    <a:lnTo>
                      <a:pt x="180" y="35"/>
                    </a:lnTo>
                    <a:lnTo>
                      <a:pt x="179" y="29"/>
                    </a:lnTo>
                    <a:lnTo>
                      <a:pt x="180" y="24"/>
                    </a:lnTo>
                    <a:lnTo>
                      <a:pt x="176" y="16"/>
                    </a:lnTo>
                    <a:lnTo>
                      <a:pt x="173" y="11"/>
                    </a:lnTo>
                    <a:lnTo>
                      <a:pt x="170" y="11"/>
                    </a:lnTo>
                    <a:lnTo>
                      <a:pt x="164" y="11"/>
                    </a:lnTo>
                    <a:lnTo>
                      <a:pt x="158" y="5"/>
                    </a:lnTo>
                    <a:lnTo>
                      <a:pt x="150" y="5"/>
                    </a:lnTo>
                    <a:lnTo>
                      <a:pt x="141" y="3"/>
                    </a:lnTo>
                    <a:lnTo>
                      <a:pt x="134" y="5"/>
                    </a:lnTo>
                    <a:lnTo>
                      <a:pt x="127" y="16"/>
                    </a:lnTo>
                    <a:lnTo>
                      <a:pt x="134" y="18"/>
                    </a:lnTo>
                    <a:lnTo>
                      <a:pt x="136" y="23"/>
                    </a:lnTo>
                    <a:lnTo>
                      <a:pt x="129" y="25"/>
                    </a:lnTo>
                    <a:lnTo>
                      <a:pt x="125" y="28"/>
                    </a:lnTo>
                    <a:lnTo>
                      <a:pt x="125" y="32"/>
                    </a:lnTo>
                    <a:lnTo>
                      <a:pt x="127" y="37"/>
                    </a:lnTo>
                    <a:lnTo>
                      <a:pt x="128" y="41"/>
                    </a:lnTo>
                    <a:lnTo>
                      <a:pt x="124" y="41"/>
                    </a:lnTo>
                    <a:lnTo>
                      <a:pt x="116" y="41"/>
                    </a:lnTo>
                    <a:lnTo>
                      <a:pt x="115" y="45"/>
                    </a:lnTo>
                    <a:lnTo>
                      <a:pt x="121" y="48"/>
                    </a:lnTo>
                    <a:lnTo>
                      <a:pt x="127" y="46"/>
                    </a:lnTo>
                    <a:lnTo>
                      <a:pt x="129" y="51"/>
                    </a:lnTo>
                    <a:lnTo>
                      <a:pt x="131" y="56"/>
                    </a:lnTo>
                    <a:lnTo>
                      <a:pt x="136" y="54"/>
                    </a:lnTo>
                    <a:lnTo>
                      <a:pt x="144" y="52"/>
                    </a:lnTo>
                    <a:lnTo>
                      <a:pt x="142" y="48"/>
                    </a:lnTo>
                    <a:lnTo>
                      <a:pt x="139" y="44"/>
                    </a:lnTo>
                    <a:lnTo>
                      <a:pt x="134" y="44"/>
                    </a:lnTo>
                    <a:lnTo>
                      <a:pt x="133" y="39"/>
                    </a:lnTo>
                    <a:lnTo>
                      <a:pt x="137" y="31"/>
                    </a:lnTo>
                    <a:lnTo>
                      <a:pt x="139" y="40"/>
                    </a:lnTo>
                    <a:lnTo>
                      <a:pt x="144" y="44"/>
                    </a:lnTo>
                    <a:lnTo>
                      <a:pt x="144" y="38"/>
                    </a:lnTo>
                    <a:lnTo>
                      <a:pt x="152" y="33"/>
                    </a:lnTo>
                    <a:lnTo>
                      <a:pt x="153" y="42"/>
                    </a:lnTo>
                    <a:lnTo>
                      <a:pt x="161" y="43"/>
                    </a:lnTo>
                    <a:lnTo>
                      <a:pt x="152" y="47"/>
                    </a:lnTo>
                    <a:lnTo>
                      <a:pt x="149" y="51"/>
                    </a:lnTo>
                    <a:lnTo>
                      <a:pt x="158" y="50"/>
                    </a:lnTo>
                    <a:lnTo>
                      <a:pt x="152" y="54"/>
                    </a:lnTo>
                    <a:lnTo>
                      <a:pt x="152" y="61"/>
                    </a:lnTo>
                    <a:lnTo>
                      <a:pt x="145" y="62"/>
                    </a:lnTo>
                    <a:lnTo>
                      <a:pt x="146" y="68"/>
                    </a:lnTo>
                    <a:lnTo>
                      <a:pt x="143" y="76"/>
                    </a:lnTo>
                    <a:lnTo>
                      <a:pt x="138" y="73"/>
                    </a:lnTo>
                    <a:lnTo>
                      <a:pt x="137" y="79"/>
                    </a:lnTo>
                    <a:lnTo>
                      <a:pt x="141" y="86"/>
                    </a:lnTo>
                    <a:lnTo>
                      <a:pt x="150" y="85"/>
                    </a:lnTo>
                    <a:lnTo>
                      <a:pt x="152" y="87"/>
                    </a:lnTo>
                    <a:lnTo>
                      <a:pt x="159" y="87"/>
                    </a:lnTo>
                    <a:lnTo>
                      <a:pt x="165" y="87"/>
                    </a:lnTo>
                    <a:lnTo>
                      <a:pt x="168" y="88"/>
                    </a:lnTo>
                    <a:lnTo>
                      <a:pt x="166" y="92"/>
                    </a:lnTo>
                    <a:lnTo>
                      <a:pt x="159" y="92"/>
                    </a:lnTo>
                    <a:lnTo>
                      <a:pt x="160" y="96"/>
                    </a:lnTo>
                    <a:lnTo>
                      <a:pt x="154" y="95"/>
                    </a:lnTo>
                    <a:lnTo>
                      <a:pt x="150" y="97"/>
                    </a:lnTo>
                    <a:lnTo>
                      <a:pt x="146" y="100"/>
                    </a:lnTo>
                    <a:lnTo>
                      <a:pt x="143" y="102"/>
                    </a:lnTo>
                    <a:lnTo>
                      <a:pt x="138" y="100"/>
                    </a:lnTo>
                    <a:lnTo>
                      <a:pt x="133" y="96"/>
                    </a:lnTo>
                    <a:lnTo>
                      <a:pt x="123" y="93"/>
                    </a:lnTo>
                    <a:lnTo>
                      <a:pt x="130" y="92"/>
                    </a:lnTo>
                    <a:lnTo>
                      <a:pt x="133" y="88"/>
                    </a:lnTo>
                    <a:lnTo>
                      <a:pt x="130" y="80"/>
                    </a:lnTo>
                    <a:lnTo>
                      <a:pt x="133" y="75"/>
                    </a:lnTo>
                    <a:lnTo>
                      <a:pt x="128" y="72"/>
                    </a:lnTo>
                    <a:lnTo>
                      <a:pt x="132" y="66"/>
                    </a:lnTo>
                    <a:lnTo>
                      <a:pt x="125" y="68"/>
                    </a:lnTo>
                    <a:lnTo>
                      <a:pt x="127" y="64"/>
                    </a:lnTo>
                    <a:lnTo>
                      <a:pt x="128" y="60"/>
                    </a:lnTo>
                    <a:lnTo>
                      <a:pt x="127" y="56"/>
                    </a:lnTo>
                    <a:lnTo>
                      <a:pt x="123" y="54"/>
                    </a:lnTo>
                    <a:lnTo>
                      <a:pt x="118" y="54"/>
                    </a:lnTo>
                    <a:lnTo>
                      <a:pt x="113" y="56"/>
                    </a:lnTo>
                    <a:lnTo>
                      <a:pt x="113" y="51"/>
                    </a:lnTo>
                    <a:lnTo>
                      <a:pt x="112" y="46"/>
                    </a:lnTo>
                    <a:lnTo>
                      <a:pt x="108" y="44"/>
                    </a:lnTo>
                    <a:lnTo>
                      <a:pt x="106" y="49"/>
                    </a:lnTo>
                    <a:lnTo>
                      <a:pt x="104" y="43"/>
                    </a:lnTo>
                    <a:lnTo>
                      <a:pt x="105" y="40"/>
                    </a:lnTo>
                    <a:lnTo>
                      <a:pt x="109" y="38"/>
                    </a:lnTo>
                    <a:lnTo>
                      <a:pt x="112" y="34"/>
                    </a:lnTo>
                    <a:lnTo>
                      <a:pt x="113" y="30"/>
                    </a:lnTo>
                    <a:lnTo>
                      <a:pt x="108" y="29"/>
                    </a:lnTo>
                    <a:lnTo>
                      <a:pt x="104" y="30"/>
                    </a:lnTo>
                    <a:lnTo>
                      <a:pt x="99" y="32"/>
                    </a:lnTo>
                    <a:lnTo>
                      <a:pt x="95" y="33"/>
                    </a:lnTo>
                    <a:lnTo>
                      <a:pt x="93" y="32"/>
                    </a:lnTo>
                    <a:lnTo>
                      <a:pt x="94" y="29"/>
                    </a:lnTo>
                    <a:lnTo>
                      <a:pt x="97" y="26"/>
                    </a:lnTo>
                    <a:lnTo>
                      <a:pt x="99" y="23"/>
                    </a:lnTo>
                    <a:lnTo>
                      <a:pt x="107" y="24"/>
                    </a:lnTo>
                    <a:lnTo>
                      <a:pt x="111" y="27"/>
                    </a:lnTo>
                    <a:lnTo>
                      <a:pt x="114" y="23"/>
                    </a:lnTo>
                    <a:lnTo>
                      <a:pt x="118" y="20"/>
                    </a:lnTo>
                    <a:lnTo>
                      <a:pt x="121" y="19"/>
                    </a:lnTo>
                    <a:lnTo>
                      <a:pt x="123" y="16"/>
                    </a:lnTo>
                    <a:lnTo>
                      <a:pt x="122" y="10"/>
                    </a:lnTo>
                    <a:lnTo>
                      <a:pt x="120" y="7"/>
                    </a:lnTo>
                    <a:lnTo>
                      <a:pt x="116" y="3"/>
                    </a:lnTo>
                    <a:lnTo>
                      <a:pt x="112" y="0"/>
                    </a:lnTo>
                    <a:lnTo>
                      <a:pt x="102" y="7"/>
                    </a:lnTo>
                    <a:lnTo>
                      <a:pt x="93" y="4"/>
                    </a:lnTo>
                    <a:lnTo>
                      <a:pt x="91" y="6"/>
                    </a:lnTo>
                    <a:lnTo>
                      <a:pt x="90" y="9"/>
                    </a:lnTo>
                    <a:lnTo>
                      <a:pt x="88" y="9"/>
                    </a:lnTo>
                    <a:lnTo>
                      <a:pt x="87" y="13"/>
                    </a:lnTo>
                  </a:path>
                </a:pathLst>
              </a:custGeom>
              <a:solidFill>
                <a:srgbClr val="5FBF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07" name="Freeform 24">
                <a:extLst>
                  <a:ext uri="{FF2B5EF4-FFF2-40B4-BE49-F238E27FC236}">
                    <a16:creationId xmlns:a16="http://schemas.microsoft.com/office/drawing/2014/main" id="{087EF8C5-DC7B-4D52-A9DE-BBE9959346DB}"/>
                  </a:ext>
                </a:extLst>
              </p:cNvPr>
              <p:cNvSpPr>
                <a:spLocks/>
              </p:cNvSpPr>
              <p:nvPr/>
            </p:nvSpPr>
            <p:spPr bwMode="auto">
              <a:xfrm>
                <a:off x="484" y="2589"/>
                <a:ext cx="230" cy="142"/>
              </a:xfrm>
              <a:custGeom>
                <a:avLst/>
                <a:gdLst>
                  <a:gd name="T0" fmla="*/ 94 w 230"/>
                  <a:gd name="T1" fmla="*/ 1 h 142"/>
                  <a:gd name="T2" fmla="*/ 90 w 230"/>
                  <a:gd name="T3" fmla="*/ 3 h 142"/>
                  <a:gd name="T4" fmla="*/ 87 w 230"/>
                  <a:gd name="T5" fmla="*/ 9 h 142"/>
                  <a:gd name="T6" fmla="*/ 80 w 230"/>
                  <a:gd name="T7" fmla="*/ 14 h 142"/>
                  <a:gd name="T8" fmla="*/ 70 w 230"/>
                  <a:gd name="T9" fmla="*/ 15 h 142"/>
                  <a:gd name="T10" fmla="*/ 63 w 230"/>
                  <a:gd name="T11" fmla="*/ 18 h 142"/>
                  <a:gd name="T12" fmla="*/ 57 w 230"/>
                  <a:gd name="T13" fmla="*/ 25 h 142"/>
                  <a:gd name="T14" fmla="*/ 61 w 230"/>
                  <a:gd name="T15" fmla="*/ 35 h 142"/>
                  <a:gd name="T16" fmla="*/ 45 w 230"/>
                  <a:gd name="T17" fmla="*/ 40 h 142"/>
                  <a:gd name="T18" fmla="*/ 43 w 230"/>
                  <a:gd name="T19" fmla="*/ 52 h 142"/>
                  <a:gd name="T20" fmla="*/ 40 w 230"/>
                  <a:gd name="T21" fmla="*/ 63 h 142"/>
                  <a:gd name="T22" fmla="*/ 31 w 230"/>
                  <a:gd name="T23" fmla="*/ 69 h 142"/>
                  <a:gd name="T24" fmla="*/ 27 w 230"/>
                  <a:gd name="T25" fmla="*/ 80 h 142"/>
                  <a:gd name="T26" fmla="*/ 17 w 230"/>
                  <a:gd name="T27" fmla="*/ 84 h 142"/>
                  <a:gd name="T28" fmla="*/ 4 w 230"/>
                  <a:gd name="T29" fmla="*/ 91 h 142"/>
                  <a:gd name="T30" fmla="*/ 2 w 230"/>
                  <a:gd name="T31" fmla="*/ 99 h 142"/>
                  <a:gd name="T32" fmla="*/ 8 w 230"/>
                  <a:gd name="T33" fmla="*/ 106 h 142"/>
                  <a:gd name="T34" fmla="*/ 17 w 230"/>
                  <a:gd name="T35" fmla="*/ 114 h 142"/>
                  <a:gd name="T36" fmla="*/ 26 w 230"/>
                  <a:gd name="T37" fmla="*/ 111 h 142"/>
                  <a:gd name="T38" fmla="*/ 37 w 230"/>
                  <a:gd name="T39" fmla="*/ 108 h 142"/>
                  <a:gd name="T40" fmla="*/ 51 w 230"/>
                  <a:gd name="T41" fmla="*/ 105 h 142"/>
                  <a:gd name="T42" fmla="*/ 66 w 230"/>
                  <a:gd name="T43" fmla="*/ 97 h 142"/>
                  <a:gd name="T44" fmla="*/ 68 w 230"/>
                  <a:gd name="T45" fmla="*/ 106 h 142"/>
                  <a:gd name="T46" fmla="*/ 55 w 230"/>
                  <a:gd name="T47" fmla="*/ 109 h 142"/>
                  <a:gd name="T48" fmla="*/ 45 w 230"/>
                  <a:gd name="T49" fmla="*/ 117 h 142"/>
                  <a:gd name="T50" fmla="*/ 47 w 230"/>
                  <a:gd name="T51" fmla="*/ 128 h 142"/>
                  <a:gd name="T52" fmla="*/ 50 w 230"/>
                  <a:gd name="T53" fmla="*/ 136 h 142"/>
                  <a:gd name="T54" fmla="*/ 62 w 230"/>
                  <a:gd name="T55" fmla="*/ 138 h 142"/>
                  <a:gd name="T56" fmla="*/ 76 w 230"/>
                  <a:gd name="T57" fmla="*/ 138 h 142"/>
                  <a:gd name="T58" fmla="*/ 72 w 230"/>
                  <a:gd name="T59" fmla="*/ 125 h 142"/>
                  <a:gd name="T60" fmla="*/ 79 w 230"/>
                  <a:gd name="T61" fmla="*/ 116 h 142"/>
                  <a:gd name="T62" fmla="*/ 88 w 230"/>
                  <a:gd name="T63" fmla="*/ 125 h 142"/>
                  <a:gd name="T64" fmla="*/ 94 w 230"/>
                  <a:gd name="T65" fmla="*/ 116 h 142"/>
                  <a:gd name="T66" fmla="*/ 102 w 230"/>
                  <a:gd name="T67" fmla="*/ 109 h 142"/>
                  <a:gd name="T68" fmla="*/ 106 w 230"/>
                  <a:gd name="T69" fmla="*/ 95 h 142"/>
                  <a:gd name="T70" fmla="*/ 107 w 230"/>
                  <a:gd name="T71" fmla="*/ 107 h 142"/>
                  <a:gd name="T72" fmla="*/ 111 w 230"/>
                  <a:gd name="T73" fmla="*/ 117 h 142"/>
                  <a:gd name="T74" fmla="*/ 119 w 230"/>
                  <a:gd name="T75" fmla="*/ 123 h 142"/>
                  <a:gd name="T76" fmla="*/ 128 w 230"/>
                  <a:gd name="T77" fmla="*/ 131 h 142"/>
                  <a:gd name="T78" fmla="*/ 139 w 230"/>
                  <a:gd name="T79" fmla="*/ 138 h 142"/>
                  <a:gd name="T80" fmla="*/ 153 w 230"/>
                  <a:gd name="T81" fmla="*/ 137 h 142"/>
                  <a:gd name="T82" fmla="*/ 160 w 230"/>
                  <a:gd name="T83" fmla="*/ 128 h 142"/>
                  <a:gd name="T84" fmla="*/ 173 w 230"/>
                  <a:gd name="T85" fmla="*/ 126 h 142"/>
                  <a:gd name="T86" fmla="*/ 175 w 230"/>
                  <a:gd name="T87" fmla="*/ 110 h 142"/>
                  <a:gd name="T88" fmla="*/ 168 w 230"/>
                  <a:gd name="T89" fmla="*/ 103 h 142"/>
                  <a:gd name="T90" fmla="*/ 187 w 230"/>
                  <a:gd name="T91" fmla="*/ 103 h 142"/>
                  <a:gd name="T92" fmla="*/ 202 w 230"/>
                  <a:gd name="T93" fmla="*/ 116 h 142"/>
                  <a:gd name="T94" fmla="*/ 218 w 230"/>
                  <a:gd name="T95" fmla="*/ 120 h 142"/>
                  <a:gd name="T96" fmla="*/ 226 w 230"/>
                  <a:gd name="T97" fmla="*/ 103 h 142"/>
                  <a:gd name="T98" fmla="*/ 220 w 230"/>
                  <a:gd name="T99" fmla="*/ 87 h 142"/>
                  <a:gd name="T100" fmla="*/ 207 w 230"/>
                  <a:gd name="T101" fmla="*/ 75 h 142"/>
                  <a:gd name="T102" fmla="*/ 194 w 230"/>
                  <a:gd name="T103" fmla="*/ 72 h 142"/>
                  <a:gd name="T104" fmla="*/ 192 w 230"/>
                  <a:gd name="T105" fmla="*/ 60 h 142"/>
                  <a:gd name="T106" fmla="*/ 191 w 230"/>
                  <a:gd name="T107" fmla="*/ 50 h 142"/>
                  <a:gd name="T108" fmla="*/ 181 w 230"/>
                  <a:gd name="T109" fmla="*/ 38 h 142"/>
                  <a:gd name="T110" fmla="*/ 178 w 230"/>
                  <a:gd name="T111" fmla="*/ 19 h 142"/>
                  <a:gd name="T112" fmla="*/ 166 w 230"/>
                  <a:gd name="T113" fmla="*/ 14 h 142"/>
                  <a:gd name="T114" fmla="*/ 148 w 230"/>
                  <a:gd name="T115" fmla="*/ 5 h 142"/>
                  <a:gd name="T116" fmla="*/ 134 w 230"/>
                  <a:gd name="T117" fmla="*/ 0 h 142"/>
                  <a:gd name="T118" fmla="*/ 122 w 230"/>
                  <a:gd name="T119" fmla="*/ 8 h 142"/>
                  <a:gd name="T120" fmla="*/ 108 w 230"/>
                  <a:gd name="T121" fmla="*/ 3 h 1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30"/>
                  <a:gd name="T184" fmla="*/ 0 h 142"/>
                  <a:gd name="T185" fmla="*/ 230 w 230"/>
                  <a:gd name="T186" fmla="*/ 142 h 14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30" h="142">
                    <a:moveTo>
                      <a:pt x="102" y="5"/>
                    </a:moveTo>
                    <a:lnTo>
                      <a:pt x="99" y="3"/>
                    </a:lnTo>
                    <a:lnTo>
                      <a:pt x="94" y="1"/>
                    </a:lnTo>
                    <a:lnTo>
                      <a:pt x="90" y="1"/>
                    </a:lnTo>
                    <a:lnTo>
                      <a:pt x="92" y="2"/>
                    </a:lnTo>
                    <a:lnTo>
                      <a:pt x="90" y="3"/>
                    </a:lnTo>
                    <a:lnTo>
                      <a:pt x="86" y="5"/>
                    </a:lnTo>
                    <a:lnTo>
                      <a:pt x="86" y="7"/>
                    </a:lnTo>
                    <a:lnTo>
                      <a:pt x="87" y="9"/>
                    </a:lnTo>
                    <a:lnTo>
                      <a:pt x="83" y="11"/>
                    </a:lnTo>
                    <a:lnTo>
                      <a:pt x="82" y="13"/>
                    </a:lnTo>
                    <a:lnTo>
                      <a:pt x="80" y="14"/>
                    </a:lnTo>
                    <a:lnTo>
                      <a:pt x="76" y="13"/>
                    </a:lnTo>
                    <a:lnTo>
                      <a:pt x="73" y="13"/>
                    </a:lnTo>
                    <a:lnTo>
                      <a:pt x="70" y="15"/>
                    </a:lnTo>
                    <a:lnTo>
                      <a:pt x="67" y="15"/>
                    </a:lnTo>
                    <a:lnTo>
                      <a:pt x="64" y="16"/>
                    </a:lnTo>
                    <a:lnTo>
                      <a:pt x="63" y="18"/>
                    </a:lnTo>
                    <a:lnTo>
                      <a:pt x="60" y="19"/>
                    </a:lnTo>
                    <a:lnTo>
                      <a:pt x="57" y="21"/>
                    </a:lnTo>
                    <a:lnTo>
                      <a:pt x="57" y="25"/>
                    </a:lnTo>
                    <a:lnTo>
                      <a:pt x="59" y="29"/>
                    </a:lnTo>
                    <a:lnTo>
                      <a:pt x="61" y="31"/>
                    </a:lnTo>
                    <a:lnTo>
                      <a:pt x="61" y="35"/>
                    </a:lnTo>
                    <a:lnTo>
                      <a:pt x="54" y="36"/>
                    </a:lnTo>
                    <a:lnTo>
                      <a:pt x="48" y="36"/>
                    </a:lnTo>
                    <a:lnTo>
                      <a:pt x="45" y="40"/>
                    </a:lnTo>
                    <a:lnTo>
                      <a:pt x="44" y="46"/>
                    </a:lnTo>
                    <a:lnTo>
                      <a:pt x="44" y="51"/>
                    </a:lnTo>
                    <a:lnTo>
                      <a:pt x="43" y="52"/>
                    </a:lnTo>
                    <a:lnTo>
                      <a:pt x="43" y="56"/>
                    </a:lnTo>
                    <a:lnTo>
                      <a:pt x="44" y="61"/>
                    </a:lnTo>
                    <a:lnTo>
                      <a:pt x="40" y="63"/>
                    </a:lnTo>
                    <a:lnTo>
                      <a:pt x="36" y="64"/>
                    </a:lnTo>
                    <a:lnTo>
                      <a:pt x="32" y="68"/>
                    </a:lnTo>
                    <a:lnTo>
                      <a:pt x="31" y="69"/>
                    </a:lnTo>
                    <a:lnTo>
                      <a:pt x="28" y="72"/>
                    </a:lnTo>
                    <a:lnTo>
                      <a:pt x="27" y="76"/>
                    </a:lnTo>
                    <a:lnTo>
                      <a:pt x="27" y="80"/>
                    </a:lnTo>
                    <a:lnTo>
                      <a:pt x="24" y="82"/>
                    </a:lnTo>
                    <a:lnTo>
                      <a:pt x="23" y="85"/>
                    </a:lnTo>
                    <a:lnTo>
                      <a:pt x="17" y="84"/>
                    </a:lnTo>
                    <a:lnTo>
                      <a:pt x="11" y="87"/>
                    </a:lnTo>
                    <a:lnTo>
                      <a:pt x="6" y="88"/>
                    </a:lnTo>
                    <a:lnTo>
                      <a:pt x="4" y="91"/>
                    </a:lnTo>
                    <a:lnTo>
                      <a:pt x="1" y="93"/>
                    </a:lnTo>
                    <a:lnTo>
                      <a:pt x="0" y="97"/>
                    </a:lnTo>
                    <a:lnTo>
                      <a:pt x="2" y="99"/>
                    </a:lnTo>
                    <a:lnTo>
                      <a:pt x="5" y="101"/>
                    </a:lnTo>
                    <a:lnTo>
                      <a:pt x="5" y="104"/>
                    </a:lnTo>
                    <a:lnTo>
                      <a:pt x="8" y="106"/>
                    </a:lnTo>
                    <a:lnTo>
                      <a:pt x="10" y="111"/>
                    </a:lnTo>
                    <a:lnTo>
                      <a:pt x="13" y="115"/>
                    </a:lnTo>
                    <a:lnTo>
                      <a:pt x="17" y="114"/>
                    </a:lnTo>
                    <a:lnTo>
                      <a:pt x="21" y="110"/>
                    </a:lnTo>
                    <a:lnTo>
                      <a:pt x="24" y="110"/>
                    </a:lnTo>
                    <a:lnTo>
                      <a:pt x="26" y="111"/>
                    </a:lnTo>
                    <a:lnTo>
                      <a:pt x="29" y="115"/>
                    </a:lnTo>
                    <a:lnTo>
                      <a:pt x="33" y="112"/>
                    </a:lnTo>
                    <a:lnTo>
                      <a:pt x="37" y="108"/>
                    </a:lnTo>
                    <a:lnTo>
                      <a:pt x="41" y="107"/>
                    </a:lnTo>
                    <a:lnTo>
                      <a:pt x="47" y="108"/>
                    </a:lnTo>
                    <a:lnTo>
                      <a:pt x="51" y="105"/>
                    </a:lnTo>
                    <a:lnTo>
                      <a:pt x="54" y="101"/>
                    </a:lnTo>
                    <a:lnTo>
                      <a:pt x="61" y="97"/>
                    </a:lnTo>
                    <a:lnTo>
                      <a:pt x="66" y="97"/>
                    </a:lnTo>
                    <a:lnTo>
                      <a:pt x="67" y="98"/>
                    </a:lnTo>
                    <a:lnTo>
                      <a:pt x="69" y="101"/>
                    </a:lnTo>
                    <a:lnTo>
                      <a:pt x="68" y="106"/>
                    </a:lnTo>
                    <a:lnTo>
                      <a:pt x="64" y="107"/>
                    </a:lnTo>
                    <a:lnTo>
                      <a:pt x="59" y="107"/>
                    </a:lnTo>
                    <a:lnTo>
                      <a:pt x="55" y="109"/>
                    </a:lnTo>
                    <a:lnTo>
                      <a:pt x="55" y="112"/>
                    </a:lnTo>
                    <a:lnTo>
                      <a:pt x="50" y="117"/>
                    </a:lnTo>
                    <a:lnTo>
                      <a:pt x="45" y="117"/>
                    </a:lnTo>
                    <a:lnTo>
                      <a:pt x="42" y="120"/>
                    </a:lnTo>
                    <a:lnTo>
                      <a:pt x="43" y="124"/>
                    </a:lnTo>
                    <a:lnTo>
                      <a:pt x="47" y="128"/>
                    </a:lnTo>
                    <a:lnTo>
                      <a:pt x="45" y="131"/>
                    </a:lnTo>
                    <a:lnTo>
                      <a:pt x="45" y="133"/>
                    </a:lnTo>
                    <a:lnTo>
                      <a:pt x="50" y="136"/>
                    </a:lnTo>
                    <a:lnTo>
                      <a:pt x="51" y="139"/>
                    </a:lnTo>
                    <a:lnTo>
                      <a:pt x="57" y="141"/>
                    </a:lnTo>
                    <a:lnTo>
                      <a:pt x="62" y="138"/>
                    </a:lnTo>
                    <a:lnTo>
                      <a:pt x="66" y="138"/>
                    </a:lnTo>
                    <a:lnTo>
                      <a:pt x="69" y="140"/>
                    </a:lnTo>
                    <a:lnTo>
                      <a:pt x="76" y="138"/>
                    </a:lnTo>
                    <a:lnTo>
                      <a:pt x="79" y="134"/>
                    </a:lnTo>
                    <a:lnTo>
                      <a:pt x="76" y="129"/>
                    </a:lnTo>
                    <a:lnTo>
                      <a:pt x="72" y="125"/>
                    </a:lnTo>
                    <a:lnTo>
                      <a:pt x="72" y="120"/>
                    </a:lnTo>
                    <a:lnTo>
                      <a:pt x="74" y="116"/>
                    </a:lnTo>
                    <a:lnTo>
                      <a:pt x="79" y="116"/>
                    </a:lnTo>
                    <a:lnTo>
                      <a:pt x="80" y="122"/>
                    </a:lnTo>
                    <a:lnTo>
                      <a:pt x="83" y="127"/>
                    </a:lnTo>
                    <a:lnTo>
                      <a:pt x="88" y="125"/>
                    </a:lnTo>
                    <a:lnTo>
                      <a:pt x="92" y="126"/>
                    </a:lnTo>
                    <a:lnTo>
                      <a:pt x="95" y="123"/>
                    </a:lnTo>
                    <a:lnTo>
                      <a:pt x="94" y="116"/>
                    </a:lnTo>
                    <a:lnTo>
                      <a:pt x="94" y="112"/>
                    </a:lnTo>
                    <a:lnTo>
                      <a:pt x="97" y="112"/>
                    </a:lnTo>
                    <a:lnTo>
                      <a:pt x="102" y="109"/>
                    </a:lnTo>
                    <a:lnTo>
                      <a:pt x="102" y="102"/>
                    </a:lnTo>
                    <a:lnTo>
                      <a:pt x="102" y="98"/>
                    </a:lnTo>
                    <a:lnTo>
                      <a:pt x="106" y="95"/>
                    </a:lnTo>
                    <a:lnTo>
                      <a:pt x="107" y="97"/>
                    </a:lnTo>
                    <a:lnTo>
                      <a:pt x="106" y="101"/>
                    </a:lnTo>
                    <a:lnTo>
                      <a:pt x="107" y="107"/>
                    </a:lnTo>
                    <a:lnTo>
                      <a:pt x="107" y="114"/>
                    </a:lnTo>
                    <a:lnTo>
                      <a:pt x="108" y="119"/>
                    </a:lnTo>
                    <a:lnTo>
                      <a:pt x="111" y="117"/>
                    </a:lnTo>
                    <a:lnTo>
                      <a:pt x="113" y="118"/>
                    </a:lnTo>
                    <a:lnTo>
                      <a:pt x="115" y="122"/>
                    </a:lnTo>
                    <a:lnTo>
                      <a:pt x="119" y="123"/>
                    </a:lnTo>
                    <a:lnTo>
                      <a:pt x="119" y="126"/>
                    </a:lnTo>
                    <a:lnTo>
                      <a:pt x="121" y="132"/>
                    </a:lnTo>
                    <a:lnTo>
                      <a:pt x="128" y="131"/>
                    </a:lnTo>
                    <a:lnTo>
                      <a:pt x="131" y="135"/>
                    </a:lnTo>
                    <a:lnTo>
                      <a:pt x="136" y="140"/>
                    </a:lnTo>
                    <a:lnTo>
                      <a:pt x="139" y="138"/>
                    </a:lnTo>
                    <a:lnTo>
                      <a:pt x="142" y="138"/>
                    </a:lnTo>
                    <a:lnTo>
                      <a:pt x="147" y="140"/>
                    </a:lnTo>
                    <a:lnTo>
                      <a:pt x="153" y="137"/>
                    </a:lnTo>
                    <a:lnTo>
                      <a:pt x="154" y="132"/>
                    </a:lnTo>
                    <a:lnTo>
                      <a:pt x="154" y="128"/>
                    </a:lnTo>
                    <a:lnTo>
                      <a:pt x="160" y="128"/>
                    </a:lnTo>
                    <a:lnTo>
                      <a:pt x="166" y="126"/>
                    </a:lnTo>
                    <a:lnTo>
                      <a:pt x="169" y="126"/>
                    </a:lnTo>
                    <a:lnTo>
                      <a:pt x="173" y="126"/>
                    </a:lnTo>
                    <a:lnTo>
                      <a:pt x="174" y="120"/>
                    </a:lnTo>
                    <a:lnTo>
                      <a:pt x="178" y="115"/>
                    </a:lnTo>
                    <a:lnTo>
                      <a:pt x="175" y="110"/>
                    </a:lnTo>
                    <a:lnTo>
                      <a:pt x="172" y="109"/>
                    </a:lnTo>
                    <a:lnTo>
                      <a:pt x="172" y="104"/>
                    </a:lnTo>
                    <a:lnTo>
                      <a:pt x="168" y="103"/>
                    </a:lnTo>
                    <a:lnTo>
                      <a:pt x="176" y="102"/>
                    </a:lnTo>
                    <a:lnTo>
                      <a:pt x="180" y="105"/>
                    </a:lnTo>
                    <a:lnTo>
                      <a:pt x="187" y="103"/>
                    </a:lnTo>
                    <a:lnTo>
                      <a:pt x="193" y="106"/>
                    </a:lnTo>
                    <a:lnTo>
                      <a:pt x="200" y="106"/>
                    </a:lnTo>
                    <a:lnTo>
                      <a:pt x="202" y="116"/>
                    </a:lnTo>
                    <a:lnTo>
                      <a:pt x="206" y="116"/>
                    </a:lnTo>
                    <a:lnTo>
                      <a:pt x="212" y="119"/>
                    </a:lnTo>
                    <a:lnTo>
                      <a:pt x="218" y="120"/>
                    </a:lnTo>
                    <a:lnTo>
                      <a:pt x="224" y="116"/>
                    </a:lnTo>
                    <a:lnTo>
                      <a:pt x="229" y="112"/>
                    </a:lnTo>
                    <a:lnTo>
                      <a:pt x="226" y="103"/>
                    </a:lnTo>
                    <a:lnTo>
                      <a:pt x="221" y="99"/>
                    </a:lnTo>
                    <a:lnTo>
                      <a:pt x="223" y="95"/>
                    </a:lnTo>
                    <a:lnTo>
                      <a:pt x="220" y="87"/>
                    </a:lnTo>
                    <a:lnTo>
                      <a:pt x="219" y="82"/>
                    </a:lnTo>
                    <a:lnTo>
                      <a:pt x="214" y="76"/>
                    </a:lnTo>
                    <a:lnTo>
                      <a:pt x="207" y="75"/>
                    </a:lnTo>
                    <a:lnTo>
                      <a:pt x="199" y="80"/>
                    </a:lnTo>
                    <a:lnTo>
                      <a:pt x="191" y="78"/>
                    </a:lnTo>
                    <a:lnTo>
                      <a:pt x="194" y="72"/>
                    </a:lnTo>
                    <a:lnTo>
                      <a:pt x="201" y="68"/>
                    </a:lnTo>
                    <a:lnTo>
                      <a:pt x="200" y="62"/>
                    </a:lnTo>
                    <a:lnTo>
                      <a:pt x="192" y="60"/>
                    </a:lnTo>
                    <a:lnTo>
                      <a:pt x="187" y="59"/>
                    </a:lnTo>
                    <a:lnTo>
                      <a:pt x="188" y="55"/>
                    </a:lnTo>
                    <a:lnTo>
                      <a:pt x="191" y="50"/>
                    </a:lnTo>
                    <a:lnTo>
                      <a:pt x="191" y="42"/>
                    </a:lnTo>
                    <a:lnTo>
                      <a:pt x="186" y="38"/>
                    </a:lnTo>
                    <a:lnTo>
                      <a:pt x="181" y="38"/>
                    </a:lnTo>
                    <a:lnTo>
                      <a:pt x="181" y="32"/>
                    </a:lnTo>
                    <a:lnTo>
                      <a:pt x="181" y="27"/>
                    </a:lnTo>
                    <a:lnTo>
                      <a:pt x="178" y="19"/>
                    </a:lnTo>
                    <a:lnTo>
                      <a:pt x="174" y="14"/>
                    </a:lnTo>
                    <a:lnTo>
                      <a:pt x="171" y="14"/>
                    </a:lnTo>
                    <a:lnTo>
                      <a:pt x="166" y="14"/>
                    </a:lnTo>
                    <a:lnTo>
                      <a:pt x="159" y="8"/>
                    </a:lnTo>
                    <a:lnTo>
                      <a:pt x="153" y="4"/>
                    </a:lnTo>
                    <a:lnTo>
                      <a:pt x="148" y="5"/>
                    </a:lnTo>
                    <a:lnTo>
                      <a:pt x="143" y="3"/>
                    </a:lnTo>
                    <a:lnTo>
                      <a:pt x="140" y="0"/>
                    </a:lnTo>
                    <a:lnTo>
                      <a:pt x="134" y="0"/>
                    </a:lnTo>
                    <a:lnTo>
                      <a:pt x="129" y="0"/>
                    </a:lnTo>
                    <a:lnTo>
                      <a:pt x="122" y="7"/>
                    </a:lnTo>
                    <a:lnTo>
                      <a:pt x="122" y="8"/>
                    </a:lnTo>
                    <a:lnTo>
                      <a:pt x="121" y="1"/>
                    </a:lnTo>
                    <a:lnTo>
                      <a:pt x="110" y="0"/>
                    </a:lnTo>
                    <a:lnTo>
                      <a:pt x="108" y="3"/>
                    </a:lnTo>
                    <a:lnTo>
                      <a:pt x="102"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08" name="Freeform 25">
                <a:extLst>
                  <a:ext uri="{FF2B5EF4-FFF2-40B4-BE49-F238E27FC236}">
                    <a16:creationId xmlns:a16="http://schemas.microsoft.com/office/drawing/2014/main" id="{BA1A2652-4F57-4A12-B6E8-1805A4AAAFFD}"/>
                  </a:ext>
                </a:extLst>
              </p:cNvPr>
              <p:cNvSpPr>
                <a:spLocks/>
              </p:cNvSpPr>
              <p:nvPr/>
            </p:nvSpPr>
            <p:spPr bwMode="auto">
              <a:xfrm>
                <a:off x="564" y="2684"/>
                <a:ext cx="70" cy="98"/>
              </a:xfrm>
              <a:custGeom>
                <a:avLst/>
                <a:gdLst>
                  <a:gd name="T0" fmla="*/ 27 w 70"/>
                  <a:gd name="T1" fmla="*/ 2 h 98"/>
                  <a:gd name="T2" fmla="*/ 25 w 70"/>
                  <a:gd name="T3" fmla="*/ 1 h 98"/>
                  <a:gd name="T4" fmla="*/ 20 w 70"/>
                  <a:gd name="T5" fmla="*/ 6 h 98"/>
                  <a:gd name="T6" fmla="*/ 18 w 70"/>
                  <a:gd name="T7" fmla="*/ 16 h 98"/>
                  <a:gd name="T8" fmla="*/ 20 w 70"/>
                  <a:gd name="T9" fmla="*/ 23 h 98"/>
                  <a:gd name="T10" fmla="*/ 20 w 70"/>
                  <a:gd name="T11" fmla="*/ 31 h 98"/>
                  <a:gd name="T12" fmla="*/ 19 w 70"/>
                  <a:gd name="T13" fmla="*/ 40 h 98"/>
                  <a:gd name="T14" fmla="*/ 17 w 70"/>
                  <a:gd name="T15" fmla="*/ 61 h 98"/>
                  <a:gd name="T16" fmla="*/ 16 w 70"/>
                  <a:gd name="T17" fmla="*/ 71 h 98"/>
                  <a:gd name="T18" fmla="*/ 15 w 70"/>
                  <a:gd name="T19" fmla="*/ 75 h 98"/>
                  <a:gd name="T20" fmla="*/ 13 w 70"/>
                  <a:gd name="T21" fmla="*/ 81 h 98"/>
                  <a:gd name="T22" fmla="*/ 11 w 70"/>
                  <a:gd name="T23" fmla="*/ 84 h 98"/>
                  <a:gd name="T24" fmla="*/ 7 w 70"/>
                  <a:gd name="T25" fmla="*/ 87 h 98"/>
                  <a:gd name="T26" fmla="*/ 2 w 70"/>
                  <a:gd name="T27" fmla="*/ 91 h 98"/>
                  <a:gd name="T28" fmla="*/ 0 w 70"/>
                  <a:gd name="T29" fmla="*/ 92 h 98"/>
                  <a:gd name="T30" fmla="*/ 7 w 70"/>
                  <a:gd name="T31" fmla="*/ 92 h 98"/>
                  <a:gd name="T32" fmla="*/ 12 w 70"/>
                  <a:gd name="T33" fmla="*/ 91 h 98"/>
                  <a:gd name="T34" fmla="*/ 18 w 70"/>
                  <a:gd name="T35" fmla="*/ 90 h 98"/>
                  <a:gd name="T36" fmla="*/ 20 w 70"/>
                  <a:gd name="T37" fmla="*/ 93 h 98"/>
                  <a:gd name="T38" fmla="*/ 19 w 70"/>
                  <a:gd name="T39" fmla="*/ 97 h 98"/>
                  <a:gd name="T40" fmla="*/ 26 w 70"/>
                  <a:gd name="T41" fmla="*/ 91 h 98"/>
                  <a:gd name="T42" fmla="*/ 32 w 70"/>
                  <a:gd name="T43" fmla="*/ 90 h 98"/>
                  <a:gd name="T44" fmla="*/ 37 w 70"/>
                  <a:gd name="T45" fmla="*/ 92 h 98"/>
                  <a:gd name="T46" fmla="*/ 40 w 70"/>
                  <a:gd name="T47" fmla="*/ 89 h 98"/>
                  <a:gd name="T48" fmla="*/ 60 w 70"/>
                  <a:gd name="T49" fmla="*/ 95 h 98"/>
                  <a:gd name="T50" fmla="*/ 69 w 70"/>
                  <a:gd name="T51" fmla="*/ 93 h 98"/>
                  <a:gd name="T52" fmla="*/ 63 w 70"/>
                  <a:gd name="T53" fmla="*/ 93 h 98"/>
                  <a:gd name="T54" fmla="*/ 51 w 70"/>
                  <a:gd name="T55" fmla="*/ 88 h 98"/>
                  <a:gd name="T56" fmla="*/ 46 w 70"/>
                  <a:gd name="T57" fmla="*/ 82 h 98"/>
                  <a:gd name="T58" fmla="*/ 44 w 70"/>
                  <a:gd name="T59" fmla="*/ 76 h 98"/>
                  <a:gd name="T60" fmla="*/ 42 w 70"/>
                  <a:gd name="T61" fmla="*/ 66 h 98"/>
                  <a:gd name="T62" fmla="*/ 42 w 70"/>
                  <a:gd name="T63" fmla="*/ 55 h 98"/>
                  <a:gd name="T64" fmla="*/ 43 w 70"/>
                  <a:gd name="T65" fmla="*/ 33 h 98"/>
                  <a:gd name="T66" fmla="*/ 30 w 70"/>
                  <a:gd name="T67" fmla="*/ 0 h 98"/>
                  <a:gd name="T68" fmla="*/ 27 w 70"/>
                  <a:gd name="T69" fmla="*/ 2 h 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0"/>
                  <a:gd name="T106" fmla="*/ 0 h 98"/>
                  <a:gd name="T107" fmla="*/ 70 w 70"/>
                  <a:gd name="T108" fmla="*/ 98 h 9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0" h="98">
                    <a:moveTo>
                      <a:pt x="27" y="2"/>
                    </a:moveTo>
                    <a:lnTo>
                      <a:pt x="25" y="1"/>
                    </a:lnTo>
                    <a:lnTo>
                      <a:pt x="20" y="6"/>
                    </a:lnTo>
                    <a:lnTo>
                      <a:pt x="18" y="16"/>
                    </a:lnTo>
                    <a:lnTo>
                      <a:pt x="20" y="23"/>
                    </a:lnTo>
                    <a:lnTo>
                      <a:pt x="20" y="31"/>
                    </a:lnTo>
                    <a:lnTo>
                      <a:pt x="19" y="40"/>
                    </a:lnTo>
                    <a:lnTo>
                      <a:pt x="17" y="61"/>
                    </a:lnTo>
                    <a:lnTo>
                      <a:pt x="16" y="71"/>
                    </a:lnTo>
                    <a:lnTo>
                      <a:pt x="15" y="75"/>
                    </a:lnTo>
                    <a:lnTo>
                      <a:pt x="13" y="81"/>
                    </a:lnTo>
                    <a:lnTo>
                      <a:pt x="11" y="84"/>
                    </a:lnTo>
                    <a:lnTo>
                      <a:pt x="7" y="87"/>
                    </a:lnTo>
                    <a:lnTo>
                      <a:pt x="2" y="91"/>
                    </a:lnTo>
                    <a:lnTo>
                      <a:pt x="0" y="92"/>
                    </a:lnTo>
                    <a:lnTo>
                      <a:pt x="7" y="92"/>
                    </a:lnTo>
                    <a:lnTo>
                      <a:pt x="12" y="91"/>
                    </a:lnTo>
                    <a:lnTo>
                      <a:pt x="18" y="90"/>
                    </a:lnTo>
                    <a:lnTo>
                      <a:pt x="20" y="93"/>
                    </a:lnTo>
                    <a:lnTo>
                      <a:pt x="19" y="97"/>
                    </a:lnTo>
                    <a:lnTo>
                      <a:pt x="26" y="91"/>
                    </a:lnTo>
                    <a:lnTo>
                      <a:pt x="32" y="90"/>
                    </a:lnTo>
                    <a:lnTo>
                      <a:pt x="37" y="92"/>
                    </a:lnTo>
                    <a:lnTo>
                      <a:pt x="40" y="89"/>
                    </a:lnTo>
                    <a:lnTo>
                      <a:pt x="60" y="95"/>
                    </a:lnTo>
                    <a:lnTo>
                      <a:pt x="69" y="93"/>
                    </a:lnTo>
                    <a:lnTo>
                      <a:pt x="63" y="93"/>
                    </a:lnTo>
                    <a:lnTo>
                      <a:pt x="51" y="88"/>
                    </a:lnTo>
                    <a:lnTo>
                      <a:pt x="46" y="82"/>
                    </a:lnTo>
                    <a:lnTo>
                      <a:pt x="44" y="76"/>
                    </a:lnTo>
                    <a:lnTo>
                      <a:pt x="42" y="66"/>
                    </a:lnTo>
                    <a:lnTo>
                      <a:pt x="42" y="55"/>
                    </a:lnTo>
                    <a:lnTo>
                      <a:pt x="43" y="33"/>
                    </a:lnTo>
                    <a:lnTo>
                      <a:pt x="30" y="0"/>
                    </a:lnTo>
                    <a:lnTo>
                      <a:pt x="27" y="2"/>
                    </a:lnTo>
                  </a:path>
                </a:pathLst>
              </a:custGeom>
              <a:solidFill>
                <a:srgbClr val="4C2E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grpSp>
          <p:nvGrpSpPr>
            <p:cNvPr id="9" name="Group 26">
              <a:extLst>
                <a:ext uri="{FF2B5EF4-FFF2-40B4-BE49-F238E27FC236}">
                  <a16:creationId xmlns:a16="http://schemas.microsoft.com/office/drawing/2014/main" id="{8F05D76E-D65F-49F3-93DA-2D41C6E4BB1B}"/>
                </a:ext>
              </a:extLst>
            </p:cNvPr>
            <p:cNvGrpSpPr>
              <a:grpSpLocks/>
            </p:cNvGrpSpPr>
            <p:nvPr/>
          </p:nvGrpSpPr>
          <p:grpSpPr bwMode="auto">
            <a:xfrm>
              <a:off x="653" y="2608"/>
              <a:ext cx="208" cy="176"/>
              <a:chOff x="653" y="2608"/>
              <a:chExt cx="208" cy="176"/>
            </a:xfrm>
          </p:grpSpPr>
          <p:sp>
            <p:nvSpPr>
              <p:cNvPr id="299" name="Freeform 27">
                <a:extLst>
                  <a:ext uri="{FF2B5EF4-FFF2-40B4-BE49-F238E27FC236}">
                    <a16:creationId xmlns:a16="http://schemas.microsoft.com/office/drawing/2014/main" id="{6ADB1D14-688F-4043-8619-82A7EC2E2E60}"/>
                  </a:ext>
                </a:extLst>
              </p:cNvPr>
              <p:cNvSpPr>
                <a:spLocks/>
              </p:cNvSpPr>
              <p:nvPr/>
            </p:nvSpPr>
            <p:spPr bwMode="auto">
              <a:xfrm>
                <a:off x="653" y="2608"/>
                <a:ext cx="208" cy="130"/>
              </a:xfrm>
              <a:custGeom>
                <a:avLst/>
                <a:gdLst>
                  <a:gd name="T0" fmla="*/ 85 w 208"/>
                  <a:gd name="T1" fmla="*/ 1 h 130"/>
                  <a:gd name="T2" fmla="*/ 82 w 208"/>
                  <a:gd name="T3" fmla="*/ 2 h 130"/>
                  <a:gd name="T4" fmla="*/ 78 w 208"/>
                  <a:gd name="T5" fmla="*/ 9 h 130"/>
                  <a:gd name="T6" fmla="*/ 72 w 208"/>
                  <a:gd name="T7" fmla="*/ 13 h 130"/>
                  <a:gd name="T8" fmla="*/ 64 w 208"/>
                  <a:gd name="T9" fmla="*/ 14 h 130"/>
                  <a:gd name="T10" fmla="*/ 57 w 208"/>
                  <a:gd name="T11" fmla="*/ 17 h 130"/>
                  <a:gd name="T12" fmla="*/ 52 w 208"/>
                  <a:gd name="T13" fmla="*/ 22 h 130"/>
                  <a:gd name="T14" fmla="*/ 55 w 208"/>
                  <a:gd name="T15" fmla="*/ 32 h 130"/>
                  <a:gd name="T16" fmla="*/ 41 w 208"/>
                  <a:gd name="T17" fmla="*/ 36 h 130"/>
                  <a:gd name="T18" fmla="*/ 39 w 208"/>
                  <a:gd name="T19" fmla="*/ 48 h 130"/>
                  <a:gd name="T20" fmla="*/ 36 w 208"/>
                  <a:gd name="T21" fmla="*/ 58 h 130"/>
                  <a:gd name="T22" fmla="*/ 28 w 208"/>
                  <a:gd name="T23" fmla="*/ 63 h 130"/>
                  <a:gd name="T24" fmla="*/ 24 w 208"/>
                  <a:gd name="T25" fmla="*/ 73 h 130"/>
                  <a:gd name="T26" fmla="*/ 15 w 208"/>
                  <a:gd name="T27" fmla="*/ 77 h 130"/>
                  <a:gd name="T28" fmla="*/ 4 w 208"/>
                  <a:gd name="T29" fmla="*/ 83 h 130"/>
                  <a:gd name="T30" fmla="*/ 2 w 208"/>
                  <a:gd name="T31" fmla="*/ 90 h 130"/>
                  <a:gd name="T32" fmla="*/ 7 w 208"/>
                  <a:gd name="T33" fmla="*/ 97 h 130"/>
                  <a:gd name="T34" fmla="*/ 16 w 208"/>
                  <a:gd name="T35" fmla="*/ 104 h 130"/>
                  <a:gd name="T36" fmla="*/ 24 w 208"/>
                  <a:gd name="T37" fmla="*/ 102 h 130"/>
                  <a:gd name="T38" fmla="*/ 34 w 208"/>
                  <a:gd name="T39" fmla="*/ 98 h 130"/>
                  <a:gd name="T40" fmla="*/ 46 w 208"/>
                  <a:gd name="T41" fmla="*/ 96 h 130"/>
                  <a:gd name="T42" fmla="*/ 59 w 208"/>
                  <a:gd name="T43" fmla="*/ 88 h 130"/>
                  <a:gd name="T44" fmla="*/ 62 w 208"/>
                  <a:gd name="T45" fmla="*/ 97 h 130"/>
                  <a:gd name="T46" fmla="*/ 50 w 208"/>
                  <a:gd name="T47" fmla="*/ 100 h 130"/>
                  <a:gd name="T48" fmla="*/ 41 w 208"/>
                  <a:gd name="T49" fmla="*/ 107 h 130"/>
                  <a:gd name="T50" fmla="*/ 42 w 208"/>
                  <a:gd name="T51" fmla="*/ 118 h 130"/>
                  <a:gd name="T52" fmla="*/ 46 w 208"/>
                  <a:gd name="T53" fmla="*/ 124 h 130"/>
                  <a:gd name="T54" fmla="*/ 56 w 208"/>
                  <a:gd name="T55" fmla="*/ 127 h 130"/>
                  <a:gd name="T56" fmla="*/ 69 w 208"/>
                  <a:gd name="T57" fmla="*/ 127 h 130"/>
                  <a:gd name="T58" fmla="*/ 65 w 208"/>
                  <a:gd name="T59" fmla="*/ 114 h 130"/>
                  <a:gd name="T60" fmla="*/ 71 w 208"/>
                  <a:gd name="T61" fmla="*/ 107 h 130"/>
                  <a:gd name="T62" fmla="*/ 79 w 208"/>
                  <a:gd name="T63" fmla="*/ 115 h 130"/>
                  <a:gd name="T64" fmla="*/ 85 w 208"/>
                  <a:gd name="T65" fmla="*/ 107 h 130"/>
                  <a:gd name="T66" fmla="*/ 92 w 208"/>
                  <a:gd name="T67" fmla="*/ 100 h 130"/>
                  <a:gd name="T68" fmla="*/ 95 w 208"/>
                  <a:gd name="T69" fmla="*/ 87 h 130"/>
                  <a:gd name="T70" fmla="*/ 97 w 208"/>
                  <a:gd name="T71" fmla="*/ 98 h 130"/>
                  <a:gd name="T72" fmla="*/ 100 w 208"/>
                  <a:gd name="T73" fmla="*/ 107 h 130"/>
                  <a:gd name="T74" fmla="*/ 107 w 208"/>
                  <a:gd name="T75" fmla="*/ 112 h 130"/>
                  <a:gd name="T76" fmla="*/ 116 w 208"/>
                  <a:gd name="T77" fmla="*/ 119 h 130"/>
                  <a:gd name="T78" fmla="*/ 126 w 208"/>
                  <a:gd name="T79" fmla="*/ 126 h 130"/>
                  <a:gd name="T80" fmla="*/ 138 w 208"/>
                  <a:gd name="T81" fmla="*/ 126 h 130"/>
                  <a:gd name="T82" fmla="*/ 145 w 208"/>
                  <a:gd name="T83" fmla="*/ 117 h 130"/>
                  <a:gd name="T84" fmla="*/ 157 w 208"/>
                  <a:gd name="T85" fmla="*/ 115 h 130"/>
                  <a:gd name="T86" fmla="*/ 159 w 208"/>
                  <a:gd name="T87" fmla="*/ 100 h 130"/>
                  <a:gd name="T88" fmla="*/ 152 w 208"/>
                  <a:gd name="T89" fmla="*/ 94 h 130"/>
                  <a:gd name="T90" fmla="*/ 169 w 208"/>
                  <a:gd name="T91" fmla="*/ 95 h 130"/>
                  <a:gd name="T92" fmla="*/ 183 w 208"/>
                  <a:gd name="T93" fmla="*/ 106 h 130"/>
                  <a:gd name="T94" fmla="*/ 197 w 208"/>
                  <a:gd name="T95" fmla="*/ 110 h 130"/>
                  <a:gd name="T96" fmla="*/ 204 w 208"/>
                  <a:gd name="T97" fmla="*/ 95 h 130"/>
                  <a:gd name="T98" fmla="*/ 199 w 208"/>
                  <a:gd name="T99" fmla="*/ 80 h 130"/>
                  <a:gd name="T100" fmla="*/ 187 w 208"/>
                  <a:gd name="T101" fmla="*/ 69 h 130"/>
                  <a:gd name="T102" fmla="*/ 175 w 208"/>
                  <a:gd name="T103" fmla="*/ 66 h 130"/>
                  <a:gd name="T104" fmla="*/ 174 w 208"/>
                  <a:gd name="T105" fmla="*/ 55 h 130"/>
                  <a:gd name="T106" fmla="*/ 173 w 208"/>
                  <a:gd name="T107" fmla="*/ 46 h 130"/>
                  <a:gd name="T108" fmla="*/ 164 w 208"/>
                  <a:gd name="T109" fmla="*/ 35 h 130"/>
                  <a:gd name="T110" fmla="*/ 161 w 208"/>
                  <a:gd name="T111" fmla="*/ 17 h 130"/>
                  <a:gd name="T112" fmla="*/ 150 w 208"/>
                  <a:gd name="T113" fmla="*/ 13 h 130"/>
                  <a:gd name="T114" fmla="*/ 134 w 208"/>
                  <a:gd name="T115" fmla="*/ 5 h 130"/>
                  <a:gd name="T116" fmla="*/ 121 w 208"/>
                  <a:gd name="T117" fmla="*/ 0 h 130"/>
                  <a:gd name="T118" fmla="*/ 111 w 208"/>
                  <a:gd name="T119" fmla="*/ 7 h 130"/>
                  <a:gd name="T120" fmla="*/ 98 w 208"/>
                  <a:gd name="T121" fmla="*/ 2 h 13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08"/>
                  <a:gd name="T184" fmla="*/ 0 h 130"/>
                  <a:gd name="T185" fmla="*/ 208 w 208"/>
                  <a:gd name="T186" fmla="*/ 130 h 13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08" h="130">
                    <a:moveTo>
                      <a:pt x="92" y="5"/>
                    </a:moveTo>
                    <a:lnTo>
                      <a:pt x="89" y="2"/>
                    </a:lnTo>
                    <a:lnTo>
                      <a:pt x="85" y="1"/>
                    </a:lnTo>
                    <a:lnTo>
                      <a:pt x="82" y="1"/>
                    </a:lnTo>
                    <a:lnTo>
                      <a:pt x="83" y="2"/>
                    </a:lnTo>
                    <a:lnTo>
                      <a:pt x="82" y="2"/>
                    </a:lnTo>
                    <a:lnTo>
                      <a:pt x="78" y="5"/>
                    </a:lnTo>
                    <a:lnTo>
                      <a:pt x="78" y="7"/>
                    </a:lnTo>
                    <a:lnTo>
                      <a:pt x="78" y="9"/>
                    </a:lnTo>
                    <a:lnTo>
                      <a:pt x="75" y="10"/>
                    </a:lnTo>
                    <a:lnTo>
                      <a:pt x="74" y="12"/>
                    </a:lnTo>
                    <a:lnTo>
                      <a:pt x="72" y="13"/>
                    </a:lnTo>
                    <a:lnTo>
                      <a:pt x="69" y="11"/>
                    </a:lnTo>
                    <a:lnTo>
                      <a:pt x="66" y="11"/>
                    </a:lnTo>
                    <a:lnTo>
                      <a:pt x="64" y="14"/>
                    </a:lnTo>
                    <a:lnTo>
                      <a:pt x="60" y="13"/>
                    </a:lnTo>
                    <a:lnTo>
                      <a:pt x="58" y="14"/>
                    </a:lnTo>
                    <a:lnTo>
                      <a:pt x="57" y="17"/>
                    </a:lnTo>
                    <a:lnTo>
                      <a:pt x="54" y="17"/>
                    </a:lnTo>
                    <a:lnTo>
                      <a:pt x="52" y="19"/>
                    </a:lnTo>
                    <a:lnTo>
                      <a:pt x="52" y="22"/>
                    </a:lnTo>
                    <a:lnTo>
                      <a:pt x="53" y="26"/>
                    </a:lnTo>
                    <a:lnTo>
                      <a:pt x="55" y="28"/>
                    </a:lnTo>
                    <a:lnTo>
                      <a:pt x="55" y="32"/>
                    </a:lnTo>
                    <a:lnTo>
                      <a:pt x="48" y="33"/>
                    </a:lnTo>
                    <a:lnTo>
                      <a:pt x="44" y="33"/>
                    </a:lnTo>
                    <a:lnTo>
                      <a:pt x="41" y="36"/>
                    </a:lnTo>
                    <a:lnTo>
                      <a:pt x="40" y="42"/>
                    </a:lnTo>
                    <a:lnTo>
                      <a:pt x="40" y="47"/>
                    </a:lnTo>
                    <a:lnTo>
                      <a:pt x="39" y="48"/>
                    </a:lnTo>
                    <a:lnTo>
                      <a:pt x="39" y="51"/>
                    </a:lnTo>
                    <a:lnTo>
                      <a:pt x="40" y="56"/>
                    </a:lnTo>
                    <a:lnTo>
                      <a:pt x="36" y="58"/>
                    </a:lnTo>
                    <a:lnTo>
                      <a:pt x="32" y="59"/>
                    </a:lnTo>
                    <a:lnTo>
                      <a:pt x="29" y="62"/>
                    </a:lnTo>
                    <a:lnTo>
                      <a:pt x="28" y="63"/>
                    </a:lnTo>
                    <a:lnTo>
                      <a:pt x="25" y="66"/>
                    </a:lnTo>
                    <a:lnTo>
                      <a:pt x="24" y="70"/>
                    </a:lnTo>
                    <a:lnTo>
                      <a:pt x="24" y="73"/>
                    </a:lnTo>
                    <a:lnTo>
                      <a:pt x="22" y="75"/>
                    </a:lnTo>
                    <a:lnTo>
                      <a:pt x="21" y="78"/>
                    </a:lnTo>
                    <a:lnTo>
                      <a:pt x="15" y="77"/>
                    </a:lnTo>
                    <a:lnTo>
                      <a:pt x="10" y="79"/>
                    </a:lnTo>
                    <a:lnTo>
                      <a:pt x="6" y="81"/>
                    </a:lnTo>
                    <a:lnTo>
                      <a:pt x="4" y="83"/>
                    </a:lnTo>
                    <a:lnTo>
                      <a:pt x="1" y="85"/>
                    </a:lnTo>
                    <a:lnTo>
                      <a:pt x="0" y="89"/>
                    </a:lnTo>
                    <a:lnTo>
                      <a:pt x="2" y="90"/>
                    </a:lnTo>
                    <a:lnTo>
                      <a:pt x="4" y="92"/>
                    </a:lnTo>
                    <a:lnTo>
                      <a:pt x="4" y="95"/>
                    </a:lnTo>
                    <a:lnTo>
                      <a:pt x="7" y="97"/>
                    </a:lnTo>
                    <a:lnTo>
                      <a:pt x="9" y="101"/>
                    </a:lnTo>
                    <a:lnTo>
                      <a:pt x="12" y="106"/>
                    </a:lnTo>
                    <a:lnTo>
                      <a:pt x="16" y="104"/>
                    </a:lnTo>
                    <a:lnTo>
                      <a:pt x="19" y="101"/>
                    </a:lnTo>
                    <a:lnTo>
                      <a:pt x="21" y="101"/>
                    </a:lnTo>
                    <a:lnTo>
                      <a:pt x="24" y="102"/>
                    </a:lnTo>
                    <a:lnTo>
                      <a:pt x="26" y="105"/>
                    </a:lnTo>
                    <a:lnTo>
                      <a:pt x="30" y="102"/>
                    </a:lnTo>
                    <a:lnTo>
                      <a:pt x="34" y="98"/>
                    </a:lnTo>
                    <a:lnTo>
                      <a:pt x="37" y="98"/>
                    </a:lnTo>
                    <a:lnTo>
                      <a:pt x="42" y="98"/>
                    </a:lnTo>
                    <a:lnTo>
                      <a:pt x="46" y="96"/>
                    </a:lnTo>
                    <a:lnTo>
                      <a:pt x="49" y="93"/>
                    </a:lnTo>
                    <a:lnTo>
                      <a:pt x="55" y="89"/>
                    </a:lnTo>
                    <a:lnTo>
                      <a:pt x="59" y="88"/>
                    </a:lnTo>
                    <a:lnTo>
                      <a:pt x="61" y="90"/>
                    </a:lnTo>
                    <a:lnTo>
                      <a:pt x="63" y="92"/>
                    </a:lnTo>
                    <a:lnTo>
                      <a:pt x="62" y="97"/>
                    </a:lnTo>
                    <a:lnTo>
                      <a:pt x="58" y="98"/>
                    </a:lnTo>
                    <a:lnTo>
                      <a:pt x="53" y="98"/>
                    </a:lnTo>
                    <a:lnTo>
                      <a:pt x="50" y="100"/>
                    </a:lnTo>
                    <a:lnTo>
                      <a:pt x="49" y="102"/>
                    </a:lnTo>
                    <a:lnTo>
                      <a:pt x="45" y="107"/>
                    </a:lnTo>
                    <a:lnTo>
                      <a:pt x="41" y="107"/>
                    </a:lnTo>
                    <a:lnTo>
                      <a:pt x="38" y="110"/>
                    </a:lnTo>
                    <a:lnTo>
                      <a:pt x="39" y="114"/>
                    </a:lnTo>
                    <a:lnTo>
                      <a:pt x="42" y="118"/>
                    </a:lnTo>
                    <a:lnTo>
                      <a:pt x="41" y="119"/>
                    </a:lnTo>
                    <a:lnTo>
                      <a:pt x="41" y="121"/>
                    </a:lnTo>
                    <a:lnTo>
                      <a:pt x="46" y="124"/>
                    </a:lnTo>
                    <a:lnTo>
                      <a:pt x="46" y="128"/>
                    </a:lnTo>
                    <a:lnTo>
                      <a:pt x="51" y="129"/>
                    </a:lnTo>
                    <a:lnTo>
                      <a:pt x="56" y="127"/>
                    </a:lnTo>
                    <a:lnTo>
                      <a:pt x="59" y="127"/>
                    </a:lnTo>
                    <a:lnTo>
                      <a:pt x="63" y="129"/>
                    </a:lnTo>
                    <a:lnTo>
                      <a:pt x="69" y="127"/>
                    </a:lnTo>
                    <a:lnTo>
                      <a:pt x="71" y="123"/>
                    </a:lnTo>
                    <a:lnTo>
                      <a:pt x="69" y="118"/>
                    </a:lnTo>
                    <a:lnTo>
                      <a:pt x="65" y="114"/>
                    </a:lnTo>
                    <a:lnTo>
                      <a:pt x="65" y="110"/>
                    </a:lnTo>
                    <a:lnTo>
                      <a:pt x="67" y="106"/>
                    </a:lnTo>
                    <a:lnTo>
                      <a:pt x="71" y="107"/>
                    </a:lnTo>
                    <a:lnTo>
                      <a:pt x="72" y="112"/>
                    </a:lnTo>
                    <a:lnTo>
                      <a:pt x="75" y="116"/>
                    </a:lnTo>
                    <a:lnTo>
                      <a:pt x="79" y="115"/>
                    </a:lnTo>
                    <a:lnTo>
                      <a:pt x="83" y="116"/>
                    </a:lnTo>
                    <a:lnTo>
                      <a:pt x="86" y="112"/>
                    </a:lnTo>
                    <a:lnTo>
                      <a:pt x="85" y="107"/>
                    </a:lnTo>
                    <a:lnTo>
                      <a:pt x="85" y="103"/>
                    </a:lnTo>
                    <a:lnTo>
                      <a:pt x="88" y="103"/>
                    </a:lnTo>
                    <a:lnTo>
                      <a:pt x="92" y="100"/>
                    </a:lnTo>
                    <a:lnTo>
                      <a:pt x="92" y="94"/>
                    </a:lnTo>
                    <a:lnTo>
                      <a:pt x="92" y="90"/>
                    </a:lnTo>
                    <a:lnTo>
                      <a:pt x="95" y="87"/>
                    </a:lnTo>
                    <a:lnTo>
                      <a:pt x="97" y="88"/>
                    </a:lnTo>
                    <a:lnTo>
                      <a:pt x="96" y="92"/>
                    </a:lnTo>
                    <a:lnTo>
                      <a:pt x="97" y="98"/>
                    </a:lnTo>
                    <a:lnTo>
                      <a:pt x="96" y="104"/>
                    </a:lnTo>
                    <a:lnTo>
                      <a:pt x="97" y="108"/>
                    </a:lnTo>
                    <a:lnTo>
                      <a:pt x="100" y="107"/>
                    </a:lnTo>
                    <a:lnTo>
                      <a:pt x="102" y="108"/>
                    </a:lnTo>
                    <a:lnTo>
                      <a:pt x="104" y="112"/>
                    </a:lnTo>
                    <a:lnTo>
                      <a:pt x="107" y="112"/>
                    </a:lnTo>
                    <a:lnTo>
                      <a:pt x="108" y="116"/>
                    </a:lnTo>
                    <a:lnTo>
                      <a:pt x="110" y="120"/>
                    </a:lnTo>
                    <a:lnTo>
                      <a:pt x="116" y="119"/>
                    </a:lnTo>
                    <a:lnTo>
                      <a:pt x="118" y="123"/>
                    </a:lnTo>
                    <a:lnTo>
                      <a:pt x="123" y="129"/>
                    </a:lnTo>
                    <a:lnTo>
                      <a:pt x="126" y="126"/>
                    </a:lnTo>
                    <a:lnTo>
                      <a:pt x="129" y="126"/>
                    </a:lnTo>
                    <a:lnTo>
                      <a:pt x="133" y="129"/>
                    </a:lnTo>
                    <a:lnTo>
                      <a:pt x="138" y="126"/>
                    </a:lnTo>
                    <a:lnTo>
                      <a:pt x="139" y="121"/>
                    </a:lnTo>
                    <a:lnTo>
                      <a:pt x="139" y="117"/>
                    </a:lnTo>
                    <a:lnTo>
                      <a:pt x="145" y="117"/>
                    </a:lnTo>
                    <a:lnTo>
                      <a:pt x="150" y="116"/>
                    </a:lnTo>
                    <a:lnTo>
                      <a:pt x="153" y="116"/>
                    </a:lnTo>
                    <a:lnTo>
                      <a:pt x="157" y="115"/>
                    </a:lnTo>
                    <a:lnTo>
                      <a:pt x="158" y="109"/>
                    </a:lnTo>
                    <a:lnTo>
                      <a:pt x="161" y="106"/>
                    </a:lnTo>
                    <a:lnTo>
                      <a:pt x="159" y="100"/>
                    </a:lnTo>
                    <a:lnTo>
                      <a:pt x="155" y="100"/>
                    </a:lnTo>
                    <a:lnTo>
                      <a:pt x="155" y="95"/>
                    </a:lnTo>
                    <a:lnTo>
                      <a:pt x="152" y="94"/>
                    </a:lnTo>
                    <a:lnTo>
                      <a:pt x="159" y="93"/>
                    </a:lnTo>
                    <a:lnTo>
                      <a:pt x="163" y="96"/>
                    </a:lnTo>
                    <a:lnTo>
                      <a:pt x="169" y="95"/>
                    </a:lnTo>
                    <a:lnTo>
                      <a:pt x="175" y="97"/>
                    </a:lnTo>
                    <a:lnTo>
                      <a:pt x="181" y="97"/>
                    </a:lnTo>
                    <a:lnTo>
                      <a:pt x="183" y="106"/>
                    </a:lnTo>
                    <a:lnTo>
                      <a:pt x="186" y="107"/>
                    </a:lnTo>
                    <a:lnTo>
                      <a:pt x="192" y="109"/>
                    </a:lnTo>
                    <a:lnTo>
                      <a:pt x="197" y="110"/>
                    </a:lnTo>
                    <a:lnTo>
                      <a:pt x="202" y="107"/>
                    </a:lnTo>
                    <a:lnTo>
                      <a:pt x="207" y="102"/>
                    </a:lnTo>
                    <a:lnTo>
                      <a:pt x="204" y="95"/>
                    </a:lnTo>
                    <a:lnTo>
                      <a:pt x="200" y="91"/>
                    </a:lnTo>
                    <a:lnTo>
                      <a:pt x="202" y="87"/>
                    </a:lnTo>
                    <a:lnTo>
                      <a:pt x="199" y="80"/>
                    </a:lnTo>
                    <a:lnTo>
                      <a:pt x="198" y="75"/>
                    </a:lnTo>
                    <a:lnTo>
                      <a:pt x="194" y="70"/>
                    </a:lnTo>
                    <a:lnTo>
                      <a:pt x="187" y="69"/>
                    </a:lnTo>
                    <a:lnTo>
                      <a:pt x="180" y="73"/>
                    </a:lnTo>
                    <a:lnTo>
                      <a:pt x="172" y="71"/>
                    </a:lnTo>
                    <a:lnTo>
                      <a:pt x="175" y="66"/>
                    </a:lnTo>
                    <a:lnTo>
                      <a:pt x="182" y="62"/>
                    </a:lnTo>
                    <a:lnTo>
                      <a:pt x="181" y="57"/>
                    </a:lnTo>
                    <a:lnTo>
                      <a:pt x="174" y="55"/>
                    </a:lnTo>
                    <a:lnTo>
                      <a:pt x="169" y="54"/>
                    </a:lnTo>
                    <a:lnTo>
                      <a:pt x="170" y="50"/>
                    </a:lnTo>
                    <a:lnTo>
                      <a:pt x="173" y="46"/>
                    </a:lnTo>
                    <a:lnTo>
                      <a:pt x="172" y="38"/>
                    </a:lnTo>
                    <a:lnTo>
                      <a:pt x="168" y="35"/>
                    </a:lnTo>
                    <a:lnTo>
                      <a:pt x="164" y="35"/>
                    </a:lnTo>
                    <a:lnTo>
                      <a:pt x="163" y="29"/>
                    </a:lnTo>
                    <a:lnTo>
                      <a:pt x="164" y="24"/>
                    </a:lnTo>
                    <a:lnTo>
                      <a:pt x="161" y="17"/>
                    </a:lnTo>
                    <a:lnTo>
                      <a:pt x="158" y="13"/>
                    </a:lnTo>
                    <a:lnTo>
                      <a:pt x="155" y="13"/>
                    </a:lnTo>
                    <a:lnTo>
                      <a:pt x="150" y="13"/>
                    </a:lnTo>
                    <a:lnTo>
                      <a:pt x="144" y="7"/>
                    </a:lnTo>
                    <a:lnTo>
                      <a:pt x="138" y="3"/>
                    </a:lnTo>
                    <a:lnTo>
                      <a:pt x="134" y="5"/>
                    </a:lnTo>
                    <a:lnTo>
                      <a:pt x="129" y="3"/>
                    </a:lnTo>
                    <a:lnTo>
                      <a:pt x="127" y="0"/>
                    </a:lnTo>
                    <a:lnTo>
                      <a:pt x="121" y="0"/>
                    </a:lnTo>
                    <a:lnTo>
                      <a:pt x="117" y="0"/>
                    </a:lnTo>
                    <a:lnTo>
                      <a:pt x="111" y="7"/>
                    </a:lnTo>
                    <a:lnTo>
                      <a:pt x="110" y="1"/>
                    </a:lnTo>
                    <a:lnTo>
                      <a:pt x="100" y="0"/>
                    </a:lnTo>
                    <a:lnTo>
                      <a:pt x="98" y="2"/>
                    </a:lnTo>
                    <a:lnTo>
                      <a:pt x="92" y="5"/>
                    </a:lnTo>
                  </a:path>
                </a:pathLst>
              </a:custGeom>
              <a:solidFill>
                <a:srgbClr val="3F5F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00" name="Freeform 28">
                <a:extLst>
                  <a:ext uri="{FF2B5EF4-FFF2-40B4-BE49-F238E27FC236}">
                    <a16:creationId xmlns:a16="http://schemas.microsoft.com/office/drawing/2014/main" id="{2BCEEA9A-932D-4144-9CFA-90E41FAC7CEE}"/>
                  </a:ext>
                </a:extLst>
              </p:cNvPr>
              <p:cNvSpPr>
                <a:spLocks/>
              </p:cNvSpPr>
              <p:nvPr/>
            </p:nvSpPr>
            <p:spPr bwMode="auto">
              <a:xfrm>
                <a:off x="653" y="2608"/>
                <a:ext cx="208" cy="130"/>
              </a:xfrm>
              <a:custGeom>
                <a:avLst/>
                <a:gdLst>
                  <a:gd name="T0" fmla="*/ 83 w 208"/>
                  <a:gd name="T1" fmla="*/ 2 h 130"/>
                  <a:gd name="T2" fmla="*/ 75 w 208"/>
                  <a:gd name="T3" fmla="*/ 10 h 130"/>
                  <a:gd name="T4" fmla="*/ 64 w 208"/>
                  <a:gd name="T5" fmla="*/ 14 h 130"/>
                  <a:gd name="T6" fmla="*/ 52 w 208"/>
                  <a:gd name="T7" fmla="*/ 19 h 130"/>
                  <a:gd name="T8" fmla="*/ 57 w 208"/>
                  <a:gd name="T9" fmla="*/ 42 h 130"/>
                  <a:gd name="T10" fmla="*/ 39 w 208"/>
                  <a:gd name="T11" fmla="*/ 48 h 130"/>
                  <a:gd name="T12" fmla="*/ 28 w 208"/>
                  <a:gd name="T13" fmla="*/ 63 h 130"/>
                  <a:gd name="T14" fmla="*/ 10 w 208"/>
                  <a:gd name="T15" fmla="*/ 79 h 130"/>
                  <a:gd name="T16" fmla="*/ 4 w 208"/>
                  <a:gd name="T17" fmla="*/ 95 h 130"/>
                  <a:gd name="T18" fmla="*/ 21 w 208"/>
                  <a:gd name="T19" fmla="*/ 101 h 130"/>
                  <a:gd name="T20" fmla="*/ 37 w 208"/>
                  <a:gd name="T21" fmla="*/ 98 h 130"/>
                  <a:gd name="T22" fmla="*/ 52 w 208"/>
                  <a:gd name="T23" fmla="*/ 84 h 130"/>
                  <a:gd name="T24" fmla="*/ 40 w 208"/>
                  <a:gd name="T25" fmla="*/ 79 h 130"/>
                  <a:gd name="T26" fmla="*/ 54 w 208"/>
                  <a:gd name="T27" fmla="*/ 77 h 130"/>
                  <a:gd name="T28" fmla="*/ 60 w 208"/>
                  <a:gd name="T29" fmla="*/ 74 h 130"/>
                  <a:gd name="T30" fmla="*/ 71 w 208"/>
                  <a:gd name="T31" fmla="*/ 72 h 130"/>
                  <a:gd name="T32" fmla="*/ 77 w 208"/>
                  <a:gd name="T33" fmla="*/ 77 h 130"/>
                  <a:gd name="T34" fmla="*/ 75 w 208"/>
                  <a:gd name="T35" fmla="*/ 82 h 130"/>
                  <a:gd name="T36" fmla="*/ 63 w 208"/>
                  <a:gd name="T37" fmla="*/ 81 h 130"/>
                  <a:gd name="T38" fmla="*/ 61 w 208"/>
                  <a:gd name="T39" fmla="*/ 90 h 130"/>
                  <a:gd name="T40" fmla="*/ 45 w 208"/>
                  <a:gd name="T41" fmla="*/ 107 h 130"/>
                  <a:gd name="T42" fmla="*/ 41 w 208"/>
                  <a:gd name="T43" fmla="*/ 121 h 130"/>
                  <a:gd name="T44" fmla="*/ 59 w 208"/>
                  <a:gd name="T45" fmla="*/ 127 h 130"/>
                  <a:gd name="T46" fmla="*/ 65 w 208"/>
                  <a:gd name="T47" fmla="*/ 114 h 130"/>
                  <a:gd name="T48" fmla="*/ 75 w 208"/>
                  <a:gd name="T49" fmla="*/ 116 h 130"/>
                  <a:gd name="T50" fmla="*/ 85 w 208"/>
                  <a:gd name="T51" fmla="*/ 103 h 130"/>
                  <a:gd name="T52" fmla="*/ 97 w 208"/>
                  <a:gd name="T53" fmla="*/ 88 h 130"/>
                  <a:gd name="T54" fmla="*/ 102 w 208"/>
                  <a:gd name="T55" fmla="*/ 108 h 130"/>
                  <a:gd name="T56" fmla="*/ 118 w 208"/>
                  <a:gd name="T57" fmla="*/ 123 h 130"/>
                  <a:gd name="T58" fmla="*/ 138 w 208"/>
                  <a:gd name="T59" fmla="*/ 126 h 130"/>
                  <a:gd name="T60" fmla="*/ 153 w 208"/>
                  <a:gd name="T61" fmla="*/ 116 h 130"/>
                  <a:gd name="T62" fmla="*/ 155 w 208"/>
                  <a:gd name="T63" fmla="*/ 100 h 130"/>
                  <a:gd name="T64" fmla="*/ 169 w 208"/>
                  <a:gd name="T65" fmla="*/ 95 h 130"/>
                  <a:gd name="T66" fmla="*/ 192 w 208"/>
                  <a:gd name="T67" fmla="*/ 109 h 130"/>
                  <a:gd name="T68" fmla="*/ 200 w 208"/>
                  <a:gd name="T69" fmla="*/ 91 h 130"/>
                  <a:gd name="T70" fmla="*/ 187 w 208"/>
                  <a:gd name="T71" fmla="*/ 69 h 130"/>
                  <a:gd name="T72" fmla="*/ 181 w 208"/>
                  <a:gd name="T73" fmla="*/ 57 h 130"/>
                  <a:gd name="T74" fmla="*/ 172 w 208"/>
                  <a:gd name="T75" fmla="*/ 38 h 130"/>
                  <a:gd name="T76" fmla="*/ 161 w 208"/>
                  <a:gd name="T77" fmla="*/ 17 h 130"/>
                  <a:gd name="T78" fmla="*/ 138 w 208"/>
                  <a:gd name="T79" fmla="*/ 3 h 130"/>
                  <a:gd name="T80" fmla="*/ 117 w 208"/>
                  <a:gd name="T81" fmla="*/ 0 h 130"/>
                  <a:gd name="T82" fmla="*/ 116 w 208"/>
                  <a:gd name="T83" fmla="*/ 41 h 130"/>
                  <a:gd name="T84" fmla="*/ 116 w 208"/>
                  <a:gd name="T85" fmla="*/ 45 h 130"/>
                  <a:gd name="T86" fmla="*/ 126 w 208"/>
                  <a:gd name="T87" fmla="*/ 54 h 130"/>
                  <a:gd name="T88" fmla="*/ 121 w 208"/>
                  <a:gd name="T89" fmla="*/ 39 h 130"/>
                  <a:gd name="T90" fmla="*/ 138 w 208"/>
                  <a:gd name="T91" fmla="*/ 33 h 130"/>
                  <a:gd name="T92" fmla="*/ 145 w 208"/>
                  <a:gd name="T93" fmla="*/ 51 h 130"/>
                  <a:gd name="T94" fmla="*/ 127 w 208"/>
                  <a:gd name="T95" fmla="*/ 58 h 130"/>
                  <a:gd name="T96" fmla="*/ 128 w 208"/>
                  <a:gd name="T97" fmla="*/ 62 h 130"/>
                  <a:gd name="T98" fmla="*/ 126 w 208"/>
                  <a:gd name="T99" fmla="*/ 70 h 130"/>
                  <a:gd name="T100" fmla="*/ 127 w 208"/>
                  <a:gd name="T101" fmla="*/ 85 h 130"/>
                  <a:gd name="T102" fmla="*/ 151 w 208"/>
                  <a:gd name="T103" fmla="*/ 83 h 130"/>
                  <a:gd name="T104" fmla="*/ 139 w 208"/>
                  <a:gd name="T105" fmla="*/ 88 h 130"/>
                  <a:gd name="T106" fmla="*/ 124 w 208"/>
                  <a:gd name="T107" fmla="*/ 89 h 130"/>
                  <a:gd name="T108" fmla="*/ 121 w 208"/>
                  <a:gd name="T109" fmla="*/ 72 h 130"/>
                  <a:gd name="T110" fmla="*/ 116 w 208"/>
                  <a:gd name="T111" fmla="*/ 54 h 130"/>
                  <a:gd name="T112" fmla="*/ 102 w 208"/>
                  <a:gd name="T113" fmla="*/ 45 h 130"/>
                  <a:gd name="T114" fmla="*/ 102 w 208"/>
                  <a:gd name="T115" fmla="*/ 34 h 130"/>
                  <a:gd name="T116" fmla="*/ 86 w 208"/>
                  <a:gd name="T117" fmla="*/ 29 h 130"/>
                  <a:gd name="T118" fmla="*/ 111 w 208"/>
                  <a:gd name="T119" fmla="*/ 7 h 1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08"/>
                  <a:gd name="T181" fmla="*/ 0 h 130"/>
                  <a:gd name="T182" fmla="*/ 208 w 208"/>
                  <a:gd name="T183" fmla="*/ 130 h 1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08" h="130">
                    <a:moveTo>
                      <a:pt x="92" y="5"/>
                    </a:moveTo>
                    <a:lnTo>
                      <a:pt x="89" y="2"/>
                    </a:lnTo>
                    <a:lnTo>
                      <a:pt x="85" y="1"/>
                    </a:lnTo>
                    <a:lnTo>
                      <a:pt x="82" y="1"/>
                    </a:lnTo>
                    <a:lnTo>
                      <a:pt x="83" y="2"/>
                    </a:lnTo>
                    <a:lnTo>
                      <a:pt x="82" y="2"/>
                    </a:lnTo>
                    <a:lnTo>
                      <a:pt x="78" y="5"/>
                    </a:lnTo>
                    <a:lnTo>
                      <a:pt x="78" y="7"/>
                    </a:lnTo>
                    <a:lnTo>
                      <a:pt x="78" y="9"/>
                    </a:lnTo>
                    <a:lnTo>
                      <a:pt x="75" y="10"/>
                    </a:lnTo>
                    <a:lnTo>
                      <a:pt x="74" y="12"/>
                    </a:lnTo>
                    <a:lnTo>
                      <a:pt x="72" y="13"/>
                    </a:lnTo>
                    <a:lnTo>
                      <a:pt x="69" y="11"/>
                    </a:lnTo>
                    <a:lnTo>
                      <a:pt x="66" y="11"/>
                    </a:lnTo>
                    <a:lnTo>
                      <a:pt x="64" y="14"/>
                    </a:lnTo>
                    <a:lnTo>
                      <a:pt x="60" y="13"/>
                    </a:lnTo>
                    <a:lnTo>
                      <a:pt x="58" y="14"/>
                    </a:lnTo>
                    <a:lnTo>
                      <a:pt x="57" y="17"/>
                    </a:lnTo>
                    <a:lnTo>
                      <a:pt x="54" y="17"/>
                    </a:lnTo>
                    <a:lnTo>
                      <a:pt x="52" y="19"/>
                    </a:lnTo>
                    <a:lnTo>
                      <a:pt x="52" y="22"/>
                    </a:lnTo>
                    <a:lnTo>
                      <a:pt x="53" y="26"/>
                    </a:lnTo>
                    <a:lnTo>
                      <a:pt x="55" y="28"/>
                    </a:lnTo>
                    <a:lnTo>
                      <a:pt x="61" y="35"/>
                    </a:lnTo>
                    <a:lnTo>
                      <a:pt x="57" y="42"/>
                    </a:lnTo>
                    <a:lnTo>
                      <a:pt x="61" y="46"/>
                    </a:lnTo>
                    <a:lnTo>
                      <a:pt x="54" y="48"/>
                    </a:lnTo>
                    <a:lnTo>
                      <a:pt x="46" y="43"/>
                    </a:lnTo>
                    <a:lnTo>
                      <a:pt x="44" y="47"/>
                    </a:lnTo>
                    <a:lnTo>
                      <a:pt x="39" y="48"/>
                    </a:lnTo>
                    <a:lnTo>
                      <a:pt x="39" y="51"/>
                    </a:lnTo>
                    <a:lnTo>
                      <a:pt x="40" y="56"/>
                    </a:lnTo>
                    <a:lnTo>
                      <a:pt x="36" y="58"/>
                    </a:lnTo>
                    <a:lnTo>
                      <a:pt x="29" y="62"/>
                    </a:lnTo>
                    <a:lnTo>
                      <a:pt x="28" y="63"/>
                    </a:lnTo>
                    <a:lnTo>
                      <a:pt x="24" y="70"/>
                    </a:lnTo>
                    <a:lnTo>
                      <a:pt x="22" y="75"/>
                    </a:lnTo>
                    <a:lnTo>
                      <a:pt x="21" y="78"/>
                    </a:lnTo>
                    <a:lnTo>
                      <a:pt x="15" y="77"/>
                    </a:lnTo>
                    <a:lnTo>
                      <a:pt x="10" y="79"/>
                    </a:lnTo>
                    <a:lnTo>
                      <a:pt x="6" y="81"/>
                    </a:lnTo>
                    <a:lnTo>
                      <a:pt x="4" y="83"/>
                    </a:lnTo>
                    <a:lnTo>
                      <a:pt x="1" y="85"/>
                    </a:lnTo>
                    <a:lnTo>
                      <a:pt x="0" y="89"/>
                    </a:lnTo>
                    <a:lnTo>
                      <a:pt x="4" y="95"/>
                    </a:lnTo>
                    <a:lnTo>
                      <a:pt x="7" y="97"/>
                    </a:lnTo>
                    <a:lnTo>
                      <a:pt x="12" y="106"/>
                    </a:lnTo>
                    <a:lnTo>
                      <a:pt x="16" y="104"/>
                    </a:lnTo>
                    <a:lnTo>
                      <a:pt x="19" y="101"/>
                    </a:lnTo>
                    <a:lnTo>
                      <a:pt x="21" y="101"/>
                    </a:lnTo>
                    <a:lnTo>
                      <a:pt x="24" y="102"/>
                    </a:lnTo>
                    <a:lnTo>
                      <a:pt x="26" y="105"/>
                    </a:lnTo>
                    <a:lnTo>
                      <a:pt x="30" y="102"/>
                    </a:lnTo>
                    <a:lnTo>
                      <a:pt x="34" y="98"/>
                    </a:lnTo>
                    <a:lnTo>
                      <a:pt x="37" y="98"/>
                    </a:lnTo>
                    <a:lnTo>
                      <a:pt x="42" y="98"/>
                    </a:lnTo>
                    <a:lnTo>
                      <a:pt x="46" y="96"/>
                    </a:lnTo>
                    <a:lnTo>
                      <a:pt x="49" y="93"/>
                    </a:lnTo>
                    <a:lnTo>
                      <a:pt x="55" y="89"/>
                    </a:lnTo>
                    <a:lnTo>
                      <a:pt x="52" y="84"/>
                    </a:lnTo>
                    <a:lnTo>
                      <a:pt x="46" y="83"/>
                    </a:lnTo>
                    <a:lnTo>
                      <a:pt x="44" y="82"/>
                    </a:lnTo>
                    <a:lnTo>
                      <a:pt x="44" y="81"/>
                    </a:lnTo>
                    <a:lnTo>
                      <a:pt x="44" y="80"/>
                    </a:lnTo>
                    <a:lnTo>
                      <a:pt x="40" y="79"/>
                    </a:lnTo>
                    <a:lnTo>
                      <a:pt x="41" y="78"/>
                    </a:lnTo>
                    <a:lnTo>
                      <a:pt x="42" y="77"/>
                    </a:lnTo>
                    <a:lnTo>
                      <a:pt x="48" y="81"/>
                    </a:lnTo>
                    <a:lnTo>
                      <a:pt x="50" y="78"/>
                    </a:lnTo>
                    <a:lnTo>
                      <a:pt x="54" y="77"/>
                    </a:lnTo>
                    <a:lnTo>
                      <a:pt x="56" y="76"/>
                    </a:lnTo>
                    <a:lnTo>
                      <a:pt x="56" y="74"/>
                    </a:lnTo>
                    <a:lnTo>
                      <a:pt x="56" y="73"/>
                    </a:lnTo>
                    <a:lnTo>
                      <a:pt x="58" y="74"/>
                    </a:lnTo>
                    <a:lnTo>
                      <a:pt x="60" y="74"/>
                    </a:lnTo>
                    <a:lnTo>
                      <a:pt x="61" y="73"/>
                    </a:lnTo>
                    <a:lnTo>
                      <a:pt x="65" y="72"/>
                    </a:lnTo>
                    <a:lnTo>
                      <a:pt x="66" y="71"/>
                    </a:lnTo>
                    <a:lnTo>
                      <a:pt x="66" y="73"/>
                    </a:lnTo>
                    <a:lnTo>
                      <a:pt x="71" y="72"/>
                    </a:lnTo>
                    <a:lnTo>
                      <a:pt x="72" y="74"/>
                    </a:lnTo>
                    <a:lnTo>
                      <a:pt x="70" y="76"/>
                    </a:lnTo>
                    <a:lnTo>
                      <a:pt x="72" y="77"/>
                    </a:lnTo>
                    <a:lnTo>
                      <a:pt x="75" y="78"/>
                    </a:lnTo>
                    <a:lnTo>
                      <a:pt x="77" y="77"/>
                    </a:lnTo>
                    <a:lnTo>
                      <a:pt x="81" y="78"/>
                    </a:lnTo>
                    <a:lnTo>
                      <a:pt x="87" y="82"/>
                    </a:lnTo>
                    <a:lnTo>
                      <a:pt x="82" y="85"/>
                    </a:lnTo>
                    <a:lnTo>
                      <a:pt x="76" y="84"/>
                    </a:lnTo>
                    <a:lnTo>
                      <a:pt x="75" y="82"/>
                    </a:lnTo>
                    <a:lnTo>
                      <a:pt x="73" y="81"/>
                    </a:lnTo>
                    <a:lnTo>
                      <a:pt x="72" y="81"/>
                    </a:lnTo>
                    <a:lnTo>
                      <a:pt x="69" y="81"/>
                    </a:lnTo>
                    <a:lnTo>
                      <a:pt x="66" y="81"/>
                    </a:lnTo>
                    <a:lnTo>
                      <a:pt x="63" y="81"/>
                    </a:lnTo>
                    <a:lnTo>
                      <a:pt x="63" y="82"/>
                    </a:lnTo>
                    <a:lnTo>
                      <a:pt x="61" y="82"/>
                    </a:lnTo>
                    <a:lnTo>
                      <a:pt x="60" y="83"/>
                    </a:lnTo>
                    <a:lnTo>
                      <a:pt x="60" y="85"/>
                    </a:lnTo>
                    <a:lnTo>
                      <a:pt x="61" y="90"/>
                    </a:lnTo>
                    <a:lnTo>
                      <a:pt x="63" y="92"/>
                    </a:lnTo>
                    <a:lnTo>
                      <a:pt x="62" y="97"/>
                    </a:lnTo>
                    <a:lnTo>
                      <a:pt x="50" y="100"/>
                    </a:lnTo>
                    <a:lnTo>
                      <a:pt x="49" y="102"/>
                    </a:lnTo>
                    <a:lnTo>
                      <a:pt x="45" y="107"/>
                    </a:lnTo>
                    <a:lnTo>
                      <a:pt x="41" y="107"/>
                    </a:lnTo>
                    <a:lnTo>
                      <a:pt x="38" y="110"/>
                    </a:lnTo>
                    <a:lnTo>
                      <a:pt x="42" y="118"/>
                    </a:lnTo>
                    <a:lnTo>
                      <a:pt x="41" y="119"/>
                    </a:lnTo>
                    <a:lnTo>
                      <a:pt x="41" y="121"/>
                    </a:lnTo>
                    <a:lnTo>
                      <a:pt x="46" y="124"/>
                    </a:lnTo>
                    <a:lnTo>
                      <a:pt x="46" y="128"/>
                    </a:lnTo>
                    <a:lnTo>
                      <a:pt x="51" y="129"/>
                    </a:lnTo>
                    <a:lnTo>
                      <a:pt x="56" y="127"/>
                    </a:lnTo>
                    <a:lnTo>
                      <a:pt x="59" y="127"/>
                    </a:lnTo>
                    <a:lnTo>
                      <a:pt x="63" y="129"/>
                    </a:lnTo>
                    <a:lnTo>
                      <a:pt x="69" y="127"/>
                    </a:lnTo>
                    <a:lnTo>
                      <a:pt x="71" y="123"/>
                    </a:lnTo>
                    <a:lnTo>
                      <a:pt x="69" y="118"/>
                    </a:lnTo>
                    <a:lnTo>
                      <a:pt x="65" y="114"/>
                    </a:lnTo>
                    <a:lnTo>
                      <a:pt x="65" y="110"/>
                    </a:lnTo>
                    <a:lnTo>
                      <a:pt x="67" y="106"/>
                    </a:lnTo>
                    <a:lnTo>
                      <a:pt x="71" y="107"/>
                    </a:lnTo>
                    <a:lnTo>
                      <a:pt x="72" y="112"/>
                    </a:lnTo>
                    <a:lnTo>
                      <a:pt x="75" y="116"/>
                    </a:lnTo>
                    <a:lnTo>
                      <a:pt x="79" y="115"/>
                    </a:lnTo>
                    <a:lnTo>
                      <a:pt x="83" y="116"/>
                    </a:lnTo>
                    <a:lnTo>
                      <a:pt x="86" y="112"/>
                    </a:lnTo>
                    <a:lnTo>
                      <a:pt x="85" y="107"/>
                    </a:lnTo>
                    <a:lnTo>
                      <a:pt x="85" y="103"/>
                    </a:lnTo>
                    <a:lnTo>
                      <a:pt x="88" y="103"/>
                    </a:lnTo>
                    <a:lnTo>
                      <a:pt x="92" y="100"/>
                    </a:lnTo>
                    <a:lnTo>
                      <a:pt x="92" y="94"/>
                    </a:lnTo>
                    <a:lnTo>
                      <a:pt x="95" y="87"/>
                    </a:lnTo>
                    <a:lnTo>
                      <a:pt x="97" y="88"/>
                    </a:lnTo>
                    <a:lnTo>
                      <a:pt x="97" y="98"/>
                    </a:lnTo>
                    <a:lnTo>
                      <a:pt x="96" y="104"/>
                    </a:lnTo>
                    <a:lnTo>
                      <a:pt x="97" y="108"/>
                    </a:lnTo>
                    <a:lnTo>
                      <a:pt x="100" y="107"/>
                    </a:lnTo>
                    <a:lnTo>
                      <a:pt x="102" y="108"/>
                    </a:lnTo>
                    <a:lnTo>
                      <a:pt x="104" y="112"/>
                    </a:lnTo>
                    <a:lnTo>
                      <a:pt x="108" y="116"/>
                    </a:lnTo>
                    <a:lnTo>
                      <a:pt x="110" y="120"/>
                    </a:lnTo>
                    <a:lnTo>
                      <a:pt x="116" y="119"/>
                    </a:lnTo>
                    <a:lnTo>
                      <a:pt x="118" y="123"/>
                    </a:lnTo>
                    <a:lnTo>
                      <a:pt x="123" y="129"/>
                    </a:lnTo>
                    <a:lnTo>
                      <a:pt x="126" y="126"/>
                    </a:lnTo>
                    <a:lnTo>
                      <a:pt x="129" y="126"/>
                    </a:lnTo>
                    <a:lnTo>
                      <a:pt x="133" y="129"/>
                    </a:lnTo>
                    <a:lnTo>
                      <a:pt x="138" y="126"/>
                    </a:lnTo>
                    <a:lnTo>
                      <a:pt x="139" y="121"/>
                    </a:lnTo>
                    <a:lnTo>
                      <a:pt x="139" y="117"/>
                    </a:lnTo>
                    <a:lnTo>
                      <a:pt x="145" y="117"/>
                    </a:lnTo>
                    <a:lnTo>
                      <a:pt x="150" y="116"/>
                    </a:lnTo>
                    <a:lnTo>
                      <a:pt x="153" y="116"/>
                    </a:lnTo>
                    <a:lnTo>
                      <a:pt x="157" y="115"/>
                    </a:lnTo>
                    <a:lnTo>
                      <a:pt x="158" y="109"/>
                    </a:lnTo>
                    <a:lnTo>
                      <a:pt x="161" y="106"/>
                    </a:lnTo>
                    <a:lnTo>
                      <a:pt x="159" y="100"/>
                    </a:lnTo>
                    <a:lnTo>
                      <a:pt x="155" y="100"/>
                    </a:lnTo>
                    <a:lnTo>
                      <a:pt x="155" y="95"/>
                    </a:lnTo>
                    <a:lnTo>
                      <a:pt x="152" y="94"/>
                    </a:lnTo>
                    <a:lnTo>
                      <a:pt x="159" y="93"/>
                    </a:lnTo>
                    <a:lnTo>
                      <a:pt x="163" y="96"/>
                    </a:lnTo>
                    <a:lnTo>
                      <a:pt x="169" y="95"/>
                    </a:lnTo>
                    <a:lnTo>
                      <a:pt x="175" y="97"/>
                    </a:lnTo>
                    <a:lnTo>
                      <a:pt x="181" y="97"/>
                    </a:lnTo>
                    <a:lnTo>
                      <a:pt x="183" y="106"/>
                    </a:lnTo>
                    <a:lnTo>
                      <a:pt x="186" y="107"/>
                    </a:lnTo>
                    <a:lnTo>
                      <a:pt x="192" y="109"/>
                    </a:lnTo>
                    <a:lnTo>
                      <a:pt x="197" y="110"/>
                    </a:lnTo>
                    <a:lnTo>
                      <a:pt x="202" y="107"/>
                    </a:lnTo>
                    <a:lnTo>
                      <a:pt x="207" y="102"/>
                    </a:lnTo>
                    <a:lnTo>
                      <a:pt x="204" y="95"/>
                    </a:lnTo>
                    <a:lnTo>
                      <a:pt x="200" y="91"/>
                    </a:lnTo>
                    <a:lnTo>
                      <a:pt x="202" y="87"/>
                    </a:lnTo>
                    <a:lnTo>
                      <a:pt x="199" y="80"/>
                    </a:lnTo>
                    <a:lnTo>
                      <a:pt x="198" y="75"/>
                    </a:lnTo>
                    <a:lnTo>
                      <a:pt x="194" y="70"/>
                    </a:lnTo>
                    <a:lnTo>
                      <a:pt x="187" y="69"/>
                    </a:lnTo>
                    <a:lnTo>
                      <a:pt x="180" y="73"/>
                    </a:lnTo>
                    <a:lnTo>
                      <a:pt x="172" y="71"/>
                    </a:lnTo>
                    <a:lnTo>
                      <a:pt x="175" y="66"/>
                    </a:lnTo>
                    <a:lnTo>
                      <a:pt x="182" y="62"/>
                    </a:lnTo>
                    <a:lnTo>
                      <a:pt x="181" y="57"/>
                    </a:lnTo>
                    <a:lnTo>
                      <a:pt x="174" y="55"/>
                    </a:lnTo>
                    <a:lnTo>
                      <a:pt x="169" y="54"/>
                    </a:lnTo>
                    <a:lnTo>
                      <a:pt x="170" y="50"/>
                    </a:lnTo>
                    <a:lnTo>
                      <a:pt x="173" y="46"/>
                    </a:lnTo>
                    <a:lnTo>
                      <a:pt x="172" y="38"/>
                    </a:lnTo>
                    <a:lnTo>
                      <a:pt x="168" y="35"/>
                    </a:lnTo>
                    <a:lnTo>
                      <a:pt x="164" y="35"/>
                    </a:lnTo>
                    <a:lnTo>
                      <a:pt x="163" y="29"/>
                    </a:lnTo>
                    <a:lnTo>
                      <a:pt x="164" y="24"/>
                    </a:lnTo>
                    <a:lnTo>
                      <a:pt x="161" y="17"/>
                    </a:lnTo>
                    <a:lnTo>
                      <a:pt x="158" y="13"/>
                    </a:lnTo>
                    <a:lnTo>
                      <a:pt x="155" y="13"/>
                    </a:lnTo>
                    <a:lnTo>
                      <a:pt x="150" y="13"/>
                    </a:lnTo>
                    <a:lnTo>
                      <a:pt x="144" y="7"/>
                    </a:lnTo>
                    <a:lnTo>
                      <a:pt x="138" y="3"/>
                    </a:lnTo>
                    <a:lnTo>
                      <a:pt x="134" y="5"/>
                    </a:lnTo>
                    <a:lnTo>
                      <a:pt x="129" y="3"/>
                    </a:lnTo>
                    <a:lnTo>
                      <a:pt x="127" y="0"/>
                    </a:lnTo>
                    <a:lnTo>
                      <a:pt x="121" y="0"/>
                    </a:lnTo>
                    <a:lnTo>
                      <a:pt x="117" y="0"/>
                    </a:lnTo>
                    <a:lnTo>
                      <a:pt x="111" y="7"/>
                    </a:lnTo>
                    <a:lnTo>
                      <a:pt x="109" y="29"/>
                    </a:lnTo>
                    <a:lnTo>
                      <a:pt x="114" y="32"/>
                    </a:lnTo>
                    <a:lnTo>
                      <a:pt x="116" y="37"/>
                    </a:lnTo>
                    <a:lnTo>
                      <a:pt x="116" y="41"/>
                    </a:lnTo>
                    <a:lnTo>
                      <a:pt x="113" y="40"/>
                    </a:lnTo>
                    <a:lnTo>
                      <a:pt x="106" y="41"/>
                    </a:lnTo>
                    <a:lnTo>
                      <a:pt x="109" y="43"/>
                    </a:lnTo>
                    <a:lnTo>
                      <a:pt x="111" y="47"/>
                    </a:lnTo>
                    <a:lnTo>
                      <a:pt x="116" y="45"/>
                    </a:lnTo>
                    <a:lnTo>
                      <a:pt x="118" y="50"/>
                    </a:lnTo>
                    <a:lnTo>
                      <a:pt x="120" y="54"/>
                    </a:lnTo>
                    <a:lnTo>
                      <a:pt x="124" y="55"/>
                    </a:lnTo>
                    <a:lnTo>
                      <a:pt x="124" y="52"/>
                    </a:lnTo>
                    <a:lnTo>
                      <a:pt x="126" y="54"/>
                    </a:lnTo>
                    <a:lnTo>
                      <a:pt x="131" y="51"/>
                    </a:lnTo>
                    <a:lnTo>
                      <a:pt x="129" y="47"/>
                    </a:lnTo>
                    <a:lnTo>
                      <a:pt x="127" y="43"/>
                    </a:lnTo>
                    <a:lnTo>
                      <a:pt x="122" y="43"/>
                    </a:lnTo>
                    <a:lnTo>
                      <a:pt x="121" y="39"/>
                    </a:lnTo>
                    <a:lnTo>
                      <a:pt x="125" y="31"/>
                    </a:lnTo>
                    <a:lnTo>
                      <a:pt x="127" y="39"/>
                    </a:lnTo>
                    <a:lnTo>
                      <a:pt x="132" y="43"/>
                    </a:lnTo>
                    <a:lnTo>
                      <a:pt x="131" y="38"/>
                    </a:lnTo>
                    <a:lnTo>
                      <a:pt x="138" y="33"/>
                    </a:lnTo>
                    <a:lnTo>
                      <a:pt x="140" y="41"/>
                    </a:lnTo>
                    <a:lnTo>
                      <a:pt x="147" y="42"/>
                    </a:lnTo>
                    <a:lnTo>
                      <a:pt x="138" y="46"/>
                    </a:lnTo>
                    <a:lnTo>
                      <a:pt x="156" y="51"/>
                    </a:lnTo>
                    <a:lnTo>
                      <a:pt x="145" y="51"/>
                    </a:lnTo>
                    <a:lnTo>
                      <a:pt x="136" y="52"/>
                    </a:lnTo>
                    <a:lnTo>
                      <a:pt x="134" y="55"/>
                    </a:lnTo>
                    <a:lnTo>
                      <a:pt x="135" y="57"/>
                    </a:lnTo>
                    <a:lnTo>
                      <a:pt x="132" y="56"/>
                    </a:lnTo>
                    <a:lnTo>
                      <a:pt x="127" y="58"/>
                    </a:lnTo>
                    <a:lnTo>
                      <a:pt x="125" y="59"/>
                    </a:lnTo>
                    <a:lnTo>
                      <a:pt x="124" y="61"/>
                    </a:lnTo>
                    <a:lnTo>
                      <a:pt x="130" y="59"/>
                    </a:lnTo>
                    <a:lnTo>
                      <a:pt x="132" y="60"/>
                    </a:lnTo>
                    <a:lnTo>
                      <a:pt x="128" y="62"/>
                    </a:lnTo>
                    <a:lnTo>
                      <a:pt x="129" y="64"/>
                    </a:lnTo>
                    <a:lnTo>
                      <a:pt x="132" y="63"/>
                    </a:lnTo>
                    <a:lnTo>
                      <a:pt x="134" y="65"/>
                    </a:lnTo>
                    <a:lnTo>
                      <a:pt x="131" y="73"/>
                    </a:lnTo>
                    <a:lnTo>
                      <a:pt x="126" y="70"/>
                    </a:lnTo>
                    <a:lnTo>
                      <a:pt x="123" y="72"/>
                    </a:lnTo>
                    <a:lnTo>
                      <a:pt x="123" y="75"/>
                    </a:lnTo>
                    <a:lnTo>
                      <a:pt x="124" y="78"/>
                    </a:lnTo>
                    <a:lnTo>
                      <a:pt x="128" y="82"/>
                    </a:lnTo>
                    <a:lnTo>
                      <a:pt x="127" y="85"/>
                    </a:lnTo>
                    <a:lnTo>
                      <a:pt x="133" y="85"/>
                    </a:lnTo>
                    <a:lnTo>
                      <a:pt x="135" y="83"/>
                    </a:lnTo>
                    <a:lnTo>
                      <a:pt x="139" y="83"/>
                    </a:lnTo>
                    <a:lnTo>
                      <a:pt x="145" y="83"/>
                    </a:lnTo>
                    <a:lnTo>
                      <a:pt x="151" y="83"/>
                    </a:lnTo>
                    <a:lnTo>
                      <a:pt x="153" y="84"/>
                    </a:lnTo>
                    <a:lnTo>
                      <a:pt x="152" y="87"/>
                    </a:lnTo>
                    <a:lnTo>
                      <a:pt x="145" y="88"/>
                    </a:lnTo>
                    <a:lnTo>
                      <a:pt x="146" y="91"/>
                    </a:lnTo>
                    <a:lnTo>
                      <a:pt x="139" y="88"/>
                    </a:lnTo>
                    <a:lnTo>
                      <a:pt x="132" y="93"/>
                    </a:lnTo>
                    <a:lnTo>
                      <a:pt x="129" y="94"/>
                    </a:lnTo>
                    <a:lnTo>
                      <a:pt x="130" y="92"/>
                    </a:lnTo>
                    <a:lnTo>
                      <a:pt x="124" y="90"/>
                    </a:lnTo>
                    <a:lnTo>
                      <a:pt x="124" y="89"/>
                    </a:lnTo>
                    <a:lnTo>
                      <a:pt x="120" y="84"/>
                    </a:lnTo>
                    <a:lnTo>
                      <a:pt x="123" y="80"/>
                    </a:lnTo>
                    <a:lnTo>
                      <a:pt x="121" y="78"/>
                    </a:lnTo>
                    <a:lnTo>
                      <a:pt x="120" y="76"/>
                    </a:lnTo>
                    <a:lnTo>
                      <a:pt x="121" y="72"/>
                    </a:lnTo>
                    <a:lnTo>
                      <a:pt x="116" y="69"/>
                    </a:lnTo>
                    <a:lnTo>
                      <a:pt x="120" y="64"/>
                    </a:lnTo>
                    <a:lnTo>
                      <a:pt x="114" y="65"/>
                    </a:lnTo>
                    <a:lnTo>
                      <a:pt x="116" y="62"/>
                    </a:lnTo>
                    <a:lnTo>
                      <a:pt x="116" y="54"/>
                    </a:lnTo>
                    <a:lnTo>
                      <a:pt x="113" y="53"/>
                    </a:lnTo>
                    <a:lnTo>
                      <a:pt x="108" y="53"/>
                    </a:lnTo>
                    <a:lnTo>
                      <a:pt x="103" y="54"/>
                    </a:lnTo>
                    <a:lnTo>
                      <a:pt x="103" y="49"/>
                    </a:lnTo>
                    <a:lnTo>
                      <a:pt x="102" y="45"/>
                    </a:lnTo>
                    <a:lnTo>
                      <a:pt x="99" y="43"/>
                    </a:lnTo>
                    <a:lnTo>
                      <a:pt x="97" y="48"/>
                    </a:lnTo>
                    <a:lnTo>
                      <a:pt x="94" y="42"/>
                    </a:lnTo>
                    <a:lnTo>
                      <a:pt x="96" y="39"/>
                    </a:lnTo>
                    <a:lnTo>
                      <a:pt x="102" y="34"/>
                    </a:lnTo>
                    <a:lnTo>
                      <a:pt x="99" y="29"/>
                    </a:lnTo>
                    <a:lnTo>
                      <a:pt x="94" y="30"/>
                    </a:lnTo>
                    <a:lnTo>
                      <a:pt x="87" y="33"/>
                    </a:lnTo>
                    <a:lnTo>
                      <a:pt x="85" y="32"/>
                    </a:lnTo>
                    <a:lnTo>
                      <a:pt x="86" y="29"/>
                    </a:lnTo>
                    <a:lnTo>
                      <a:pt x="91" y="24"/>
                    </a:lnTo>
                    <a:lnTo>
                      <a:pt x="97" y="25"/>
                    </a:lnTo>
                    <a:lnTo>
                      <a:pt x="101" y="28"/>
                    </a:lnTo>
                    <a:lnTo>
                      <a:pt x="109" y="29"/>
                    </a:lnTo>
                    <a:lnTo>
                      <a:pt x="111" y="7"/>
                    </a:lnTo>
                    <a:lnTo>
                      <a:pt x="110" y="1"/>
                    </a:lnTo>
                    <a:lnTo>
                      <a:pt x="100" y="0"/>
                    </a:lnTo>
                    <a:lnTo>
                      <a:pt x="98" y="2"/>
                    </a:lnTo>
                    <a:lnTo>
                      <a:pt x="92" y="5"/>
                    </a:lnTo>
                  </a:path>
                </a:pathLst>
              </a:custGeom>
              <a:solidFill>
                <a:srgbClr val="0083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01" name="Freeform 29">
                <a:extLst>
                  <a:ext uri="{FF2B5EF4-FFF2-40B4-BE49-F238E27FC236}">
                    <a16:creationId xmlns:a16="http://schemas.microsoft.com/office/drawing/2014/main" id="{2999FB66-DD4A-4D78-BCC4-6C674F941B90}"/>
                  </a:ext>
                </a:extLst>
              </p:cNvPr>
              <p:cNvSpPr>
                <a:spLocks/>
              </p:cNvSpPr>
              <p:nvPr/>
            </p:nvSpPr>
            <p:spPr bwMode="auto">
              <a:xfrm>
                <a:off x="653" y="2612"/>
                <a:ext cx="207" cy="126"/>
              </a:xfrm>
              <a:custGeom>
                <a:avLst/>
                <a:gdLst>
                  <a:gd name="T0" fmla="*/ 65 w 207"/>
                  <a:gd name="T1" fmla="*/ 20 h 126"/>
                  <a:gd name="T2" fmla="*/ 61 w 207"/>
                  <a:gd name="T3" fmla="*/ 33 h 126"/>
                  <a:gd name="T4" fmla="*/ 39 w 207"/>
                  <a:gd name="T5" fmla="*/ 45 h 126"/>
                  <a:gd name="T6" fmla="*/ 25 w 207"/>
                  <a:gd name="T7" fmla="*/ 62 h 126"/>
                  <a:gd name="T8" fmla="*/ 6 w 207"/>
                  <a:gd name="T9" fmla="*/ 77 h 126"/>
                  <a:gd name="T10" fmla="*/ 4 w 207"/>
                  <a:gd name="T11" fmla="*/ 91 h 126"/>
                  <a:gd name="T12" fmla="*/ 21 w 207"/>
                  <a:gd name="T13" fmla="*/ 97 h 126"/>
                  <a:gd name="T14" fmla="*/ 42 w 207"/>
                  <a:gd name="T15" fmla="*/ 95 h 126"/>
                  <a:gd name="T16" fmla="*/ 58 w 207"/>
                  <a:gd name="T17" fmla="*/ 83 h 126"/>
                  <a:gd name="T18" fmla="*/ 52 w 207"/>
                  <a:gd name="T19" fmla="*/ 80 h 126"/>
                  <a:gd name="T20" fmla="*/ 36 w 207"/>
                  <a:gd name="T21" fmla="*/ 78 h 126"/>
                  <a:gd name="T22" fmla="*/ 33 w 207"/>
                  <a:gd name="T23" fmla="*/ 74 h 126"/>
                  <a:gd name="T24" fmla="*/ 49 w 207"/>
                  <a:gd name="T25" fmla="*/ 74 h 126"/>
                  <a:gd name="T26" fmla="*/ 64 w 207"/>
                  <a:gd name="T27" fmla="*/ 70 h 126"/>
                  <a:gd name="T28" fmla="*/ 87 w 207"/>
                  <a:gd name="T29" fmla="*/ 64 h 126"/>
                  <a:gd name="T30" fmla="*/ 72 w 207"/>
                  <a:gd name="T31" fmla="*/ 71 h 126"/>
                  <a:gd name="T32" fmla="*/ 82 w 207"/>
                  <a:gd name="T33" fmla="*/ 81 h 126"/>
                  <a:gd name="T34" fmla="*/ 58 w 207"/>
                  <a:gd name="T35" fmla="*/ 82 h 126"/>
                  <a:gd name="T36" fmla="*/ 50 w 207"/>
                  <a:gd name="T37" fmla="*/ 96 h 126"/>
                  <a:gd name="T38" fmla="*/ 40 w 207"/>
                  <a:gd name="T39" fmla="*/ 116 h 126"/>
                  <a:gd name="T40" fmla="*/ 59 w 207"/>
                  <a:gd name="T41" fmla="*/ 123 h 126"/>
                  <a:gd name="T42" fmla="*/ 65 w 207"/>
                  <a:gd name="T43" fmla="*/ 106 h 126"/>
                  <a:gd name="T44" fmla="*/ 83 w 207"/>
                  <a:gd name="T45" fmla="*/ 112 h 126"/>
                  <a:gd name="T46" fmla="*/ 92 w 207"/>
                  <a:gd name="T47" fmla="*/ 90 h 126"/>
                  <a:gd name="T48" fmla="*/ 96 w 207"/>
                  <a:gd name="T49" fmla="*/ 100 h 126"/>
                  <a:gd name="T50" fmla="*/ 107 w 207"/>
                  <a:gd name="T51" fmla="*/ 112 h 126"/>
                  <a:gd name="T52" fmla="*/ 128 w 207"/>
                  <a:gd name="T53" fmla="*/ 122 h 126"/>
                  <a:gd name="T54" fmla="*/ 149 w 207"/>
                  <a:gd name="T55" fmla="*/ 112 h 126"/>
                  <a:gd name="T56" fmla="*/ 154 w 207"/>
                  <a:gd name="T57" fmla="*/ 96 h 126"/>
                  <a:gd name="T58" fmla="*/ 174 w 207"/>
                  <a:gd name="T59" fmla="*/ 93 h 126"/>
                  <a:gd name="T60" fmla="*/ 201 w 207"/>
                  <a:gd name="T61" fmla="*/ 103 h 126"/>
                  <a:gd name="T62" fmla="*/ 197 w 207"/>
                  <a:gd name="T63" fmla="*/ 71 h 126"/>
                  <a:gd name="T64" fmla="*/ 164 w 207"/>
                  <a:gd name="T65" fmla="*/ 66 h 126"/>
                  <a:gd name="T66" fmla="*/ 168 w 207"/>
                  <a:gd name="T67" fmla="*/ 52 h 126"/>
                  <a:gd name="T68" fmla="*/ 167 w 207"/>
                  <a:gd name="T69" fmla="*/ 39 h 126"/>
                  <a:gd name="T70" fmla="*/ 160 w 207"/>
                  <a:gd name="T71" fmla="*/ 14 h 126"/>
                  <a:gd name="T72" fmla="*/ 128 w 207"/>
                  <a:gd name="T73" fmla="*/ 3 h 126"/>
                  <a:gd name="T74" fmla="*/ 113 w 207"/>
                  <a:gd name="T75" fmla="*/ 26 h 126"/>
                  <a:gd name="T76" fmla="*/ 104 w 207"/>
                  <a:gd name="T77" fmla="*/ 41 h 126"/>
                  <a:gd name="T78" fmla="*/ 131 w 207"/>
                  <a:gd name="T79" fmla="*/ 48 h 126"/>
                  <a:gd name="T80" fmla="*/ 126 w 207"/>
                  <a:gd name="T81" fmla="*/ 36 h 126"/>
                  <a:gd name="T82" fmla="*/ 138 w 207"/>
                  <a:gd name="T83" fmla="*/ 43 h 126"/>
                  <a:gd name="T84" fmla="*/ 133 w 207"/>
                  <a:gd name="T85" fmla="*/ 62 h 126"/>
                  <a:gd name="T86" fmla="*/ 138 w 207"/>
                  <a:gd name="T87" fmla="*/ 80 h 126"/>
                  <a:gd name="T88" fmla="*/ 145 w 207"/>
                  <a:gd name="T89" fmla="*/ 87 h 126"/>
                  <a:gd name="T90" fmla="*/ 121 w 207"/>
                  <a:gd name="T91" fmla="*/ 88 h 126"/>
                  <a:gd name="T92" fmla="*/ 116 w 207"/>
                  <a:gd name="T93" fmla="*/ 66 h 126"/>
                  <a:gd name="T94" fmla="*/ 112 w 207"/>
                  <a:gd name="T95" fmla="*/ 49 h 126"/>
                  <a:gd name="T96" fmla="*/ 96 w 207"/>
                  <a:gd name="T97" fmla="*/ 45 h 126"/>
                  <a:gd name="T98" fmla="*/ 98 w 207"/>
                  <a:gd name="T99" fmla="*/ 26 h 126"/>
                  <a:gd name="T100" fmla="*/ 88 w 207"/>
                  <a:gd name="T101" fmla="*/ 24 h 126"/>
                  <a:gd name="T102" fmla="*/ 110 w 207"/>
                  <a:gd name="T103" fmla="*/ 17 h 126"/>
                  <a:gd name="T104" fmla="*/ 93 w 207"/>
                  <a:gd name="T105" fmla="*/ 7 h 12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07"/>
                  <a:gd name="T160" fmla="*/ 0 h 126"/>
                  <a:gd name="T161" fmla="*/ 207 w 207"/>
                  <a:gd name="T162" fmla="*/ 126 h 12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07" h="126">
                    <a:moveTo>
                      <a:pt x="79" y="12"/>
                    </a:moveTo>
                    <a:lnTo>
                      <a:pt x="76" y="10"/>
                    </a:lnTo>
                    <a:lnTo>
                      <a:pt x="72" y="12"/>
                    </a:lnTo>
                    <a:lnTo>
                      <a:pt x="68" y="14"/>
                    </a:lnTo>
                    <a:lnTo>
                      <a:pt x="64" y="18"/>
                    </a:lnTo>
                    <a:lnTo>
                      <a:pt x="65" y="20"/>
                    </a:lnTo>
                    <a:lnTo>
                      <a:pt x="69" y="20"/>
                    </a:lnTo>
                    <a:lnTo>
                      <a:pt x="66" y="24"/>
                    </a:lnTo>
                    <a:lnTo>
                      <a:pt x="62" y="26"/>
                    </a:lnTo>
                    <a:lnTo>
                      <a:pt x="61" y="29"/>
                    </a:lnTo>
                    <a:lnTo>
                      <a:pt x="62" y="31"/>
                    </a:lnTo>
                    <a:lnTo>
                      <a:pt x="61" y="33"/>
                    </a:lnTo>
                    <a:lnTo>
                      <a:pt x="60" y="38"/>
                    </a:lnTo>
                    <a:lnTo>
                      <a:pt x="60" y="43"/>
                    </a:lnTo>
                    <a:lnTo>
                      <a:pt x="54" y="44"/>
                    </a:lnTo>
                    <a:lnTo>
                      <a:pt x="46" y="40"/>
                    </a:lnTo>
                    <a:lnTo>
                      <a:pt x="44" y="44"/>
                    </a:lnTo>
                    <a:lnTo>
                      <a:pt x="39" y="45"/>
                    </a:lnTo>
                    <a:lnTo>
                      <a:pt x="38" y="48"/>
                    </a:lnTo>
                    <a:lnTo>
                      <a:pt x="40" y="52"/>
                    </a:lnTo>
                    <a:lnTo>
                      <a:pt x="36" y="55"/>
                    </a:lnTo>
                    <a:lnTo>
                      <a:pt x="29" y="59"/>
                    </a:lnTo>
                    <a:lnTo>
                      <a:pt x="28" y="60"/>
                    </a:lnTo>
                    <a:lnTo>
                      <a:pt x="25" y="62"/>
                    </a:lnTo>
                    <a:lnTo>
                      <a:pt x="24" y="66"/>
                    </a:lnTo>
                    <a:lnTo>
                      <a:pt x="24" y="70"/>
                    </a:lnTo>
                    <a:lnTo>
                      <a:pt x="22" y="72"/>
                    </a:lnTo>
                    <a:lnTo>
                      <a:pt x="21" y="74"/>
                    </a:lnTo>
                    <a:lnTo>
                      <a:pt x="10" y="76"/>
                    </a:lnTo>
                    <a:lnTo>
                      <a:pt x="6" y="77"/>
                    </a:lnTo>
                    <a:lnTo>
                      <a:pt x="4" y="79"/>
                    </a:lnTo>
                    <a:lnTo>
                      <a:pt x="1" y="82"/>
                    </a:lnTo>
                    <a:lnTo>
                      <a:pt x="0" y="85"/>
                    </a:lnTo>
                    <a:lnTo>
                      <a:pt x="2" y="87"/>
                    </a:lnTo>
                    <a:lnTo>
                      <a:pt x="4" y="89"/>
                    </a:lnTo>
                    <a:lnTo>
                      <a:pt x="4" y="91"/>
                    </a:lnTo>
                    <a:lnTo>
                      <a:pt x="7" y="93"/>
                    </a:lnTo>
                    <a:lnTo>
                      <a:pt x="9" y="98"/>
                    </a:lnTo>
                    <a:lnTo>
                      <a:pt x="12" y="102"/>
                    </a:lnTo>
                    <a:lnTo>
                      <a:pt x="16" y="100"/>
                    </a:lnTo>
                    <a:lnTo>
                      <a:pt x="19" y="97"/>
                    </a:lnTo>
                    <a:lnTo>
                      <a:pt x="21" y="97"/>
                    </a:lnTo>
                    <a:lnTo>
                      <a:pt x="24" y="98"/>
                    </a:lnTo>
                    <a:lnTo>
                      <a:pt x="26" y="101"/>
                    </a:lnTo>
                    <a:lnTo>
                      <a:pt x="30" y="98"/>
                    </a:lnTo>
                    <a:lnTo>
                      <a:pt x="34" y="95"/>
                    </a:lnTo>
                    <a:lnTo>
                      <a:pt x="37" y="94"/>
                    </a:lnTo>
                    <a:lnTo>
                      <a:pt x="42" y="95"/>
                    </a:lnTo>
                    <a:lnTo>
                      <a:pt x="46" y="92"/>
                    </a:lnTo>
                    <a:lnTo>
                      <a:pt x="49" y="89"/>
                    </a:lnTo>
                    <a:lnTo>
                      <a:pt x="55" y="85"/>
                    </a:lnTo>
                    <a:lnTo>
                      <a:pt x="58" y="85"/>
                    </a:lnTo>
                    <a:lnTo>
                      <a:pt x="59" y="85"/>
                    </a:lnTo>
                    <a:lnTo>
                      <a:pt x="58" y="83"/>
                    </a:lnTo>
                    <a:lnTo>
                      <a:pt x="57" y="83"/>
                    </a:lnTo>
                    <a:lnTo>
                      <a:pt x="57" y="82"/>
                    </a:lnTo>
                    <a:lnTo>
                      <a:pt x="57" y="81"/>
                    </a:lnTo>
                    <a:lnTo>
                      <a:pt x="56" y="80"/>
                    </a:lnTo>
                    <a:lnTo>
                      <a:pt x="54" y="80"/>
                    </a:lnTo>
                    <a:lnTo>
                      <a:pt x="52" y="80"/>
                    </a:lnTo>
                    <a:lnTo>
                      <a:pt x="46" y="79"/>
                    </a:lnTo>
                    <a:lnTo>
                      <a:pt x="43" y="77"/>
                    </a:lnTo>
                    <a:lnTo>
                      <a:pt x="42" y="76"/>
                    </a:lnTo>
                    <a:lnTo>
                      <a:pt x="40" y="77"/>
                    </a:lnTo>
                    <a:lnTo>
                      <a:pt x="38" y="76"/>
                    </a:lnTo>
                    <a:lnTo>
                      <a:pt x="36" y="78"/>
                    </a:lnTo>
                    <a:lnTo>
                      <a:pt x="33" y="79"/>
                    </a:lnTo>
                    <a:lnTo>
                      <a:pt x="32" y="81"/>
                    </a:lnTo>
                    <a:lnTo>
                      <a:pt x="30" y="80"/>
                    </a:lnTo>
                    <a:lnTo>
                      <a:pt x="30" y="78"/>
                    </a:lnTo>
                    <a:lnTo>
                      <a:pt x="31" y="76"/>
                    </a:lnTo>
                    <a:lnTo>
                      <a:pt x="33" y="74"/>
                    </a:lnTo>
                    <a:lnTo>
                      <a:pt x="36" y="74"/>
                    </a:lnTo>
                    <a:lnTo>
                      <a:pt x="38" y="72"/>
                    </a:lnTo>
                    <a:lnTo>
                      <a:pt x="41" y="71"/>
                    </a:lnTo>
                    <a:lnTo>
                      <a:pt x="44" y="71"/>
                    </a:lnTo>
                    <a:lnTo>
                      <a:pt x="47" y="73"/>
                    </a:lnTo>
                    <a:lnTo>
                      <a:pt x="49" y="74"/>
                    </a:lnTo>
                    <a:lnTo>
                      <a:pt x="48" y="77"/>
                    </a:lnTo>
                    <a:lnTo>
                      <a:pt x="51" y="74"/>
                    </a:lnTo>
                    <a:lnTo>
                      <a:pt x="54" y="74"/>
                    </a:lnTo>
                    <a:lnTo>
                      <a:pt x="54" y="68"/>
                    </a:lnTo>
                    <a:lnTo>
                      <a:pt x="60" y="69"/>
                    </a:lnTo>
                    <a:lnTo>
                      <a:pt x="64" y="70"/>
                    </a:lnTo>
                    <a:lnTo>
                      <a:pt x="63" y="62"/>
                    </a:lnTo>
                    <a:lnTo>
                      <a:pt x="67" y="58"/>
                    </a:lnTo>
                    <a:lnTo>
                      <a:pt x="76" y="57"/>
                    </a:lnTo>
                    <a:lnTo>
                      <a:pt x="78" y="61"/>
                    </a:lnTo>
                    <a:lnTo>
                      <a:pt x="84" y="61"/>
                    </a:lnTo>
                    <a:lnTo>
                      <a:pt x="87" y="64"/>
                    </a:lnTo>
                    <a:lnTo>
                      <a:pt x="90" y="69"/>
                    </a:lnTo>
                    <a:lnTo>
                      <a:pt x="90" y="71"/>
                    </a:lnTo>
                    <a:lnTo>
                      <a:pt x="85" y="67"/>
                    </a:lnTo>
                    <a:lnTo>
                      <a:pt x="78" y="65"/>
                    </a:lnTo>
                    <a:lnTo>
                      <a:pt x="74" y="66"/>
                    </a:lnTo>
                    <a:lnTo>
                      <a:pt x="72" y="71"/>
                    </a:lnTo>
                    <a:lnTo>
                      <a:pt x="66" y="76"/>
                    </a:lnTo>
                    <a:lnTo>
                      <a:pt x="72" y="74"/>
                    </a:lnTo>
                    <a:lnTo>
                      <a:pt x="77" y="73"/>
                    </a:lnTo>
                    <a:lnTo>
                      <a:pt x="81" y="75"/>
                    </a:lnTo>
                    <a:lnTo>
                      <a:pt x="86" y="78"/>
                    </a:lnTo>
                    <a:lnTo>
                      <a:pt x="82" y="81"/>
                    </a:lnTo>
                    <a:lnTo>
                      <a:pt x="76" y="80"/>
                    </a:lnTo>
                    <a:lnTo>
                      <a:pt x="68" y="78"/>
                    </a:lnTo>
                    <a:lnTo>
                      <a:pt x="64" y="80"/>
                    </a:lnTo>
                    <a:lnTo>
                      <a:pt x="60" y="82"/>
                    </a:lnTo>
                    <a:lnTo>
                      <a:pt x="59" y="81"/>
                    </a:lnTo>
                    <a:lnTo>
                      <a:pt x="58" y="82"/>
                    </a:lnTo>
                    <a:lnTo>
                      <a:pt x="59" y="85"/>
                    </a:lnTo>
                    <a:lnTo>
                      <a:pt x="62" y="89"/>
                    </a:lnTo>
                    <a:lnTo>
                      <a:pt x="61" y="93"/>
                    </a:lnTo>
                    <a:lnTo>
                      <a:pt x="58" y="94"/>
                    </a:lnTo>
                    <a:lnTo>
                      <a:pt x="53" y="94"/>
                    </a:lnTo>
                    <a:lnTo>
                      <a:pt x="50" y="96"/>
                    </a:lnTo>
                    <a:lnTo>
                      <a:pt x="49" y="98"/>
                    </a:lnTo>
                    <a:lnTo>
                      <a:pt x="40" y="103"/>
                    </a:lnTo>
                    <a:lnTo>
                      <a:pt x="38" y="106"/>
                    </a:lnTo>
                    <a:lnTo>
                      <a:pt x="38" y="110"/>
                    </a:lnTo>
                    <a:lnTo>
                      <a:pt x="42" y="114"/>
                    </a:lnTo>
                    <a:lnTo>
                      <a:pt x="40" y="116"/>
                    </a:lnTo>
                    <a:lnTo>
                      <a:pt x="40" y="117"/>
                    </a:lnTo>
                    <a:lnTo>
                      <a:pt x="45" y="120"/>
                    </a:lnTo>
                    <a:lnTo>
                      <a:pt x="46" y="124"/>
                    </a:lnTo>
                    <a:lnTo>
                      <a:pt x="51" y="125"/>
                    </a:lnTo>
                    <a:lnTo>
                      <a:pt x="56" y="123"/>
                    </a:lnTo>
                    <a:lnTo>
                      <a:pt x="59" y="123"/>
                    </a:lnTo>
                    <a:lnTo>
                      <a:pt x="62" y="125"/>
                    </a:lnTo>
                    <a:lnTo>
                      <a:pt x="69" y="123"/>
                    </a:lnTo>
                    <a:lnTo>
                      <a:pt x="71" y="119"/>
                    </a:lnTo>
                    <a:lnTo>
                      <a:pt x="68" y="115"/>
                    </a:lnTo>
                    <a:lnTo>
                      <a:pt x="64" y="110"/>
                    </a:lnTo>
                    <a:lnTo>
                      <a:pt x="65" y="106"/>
                    </a:lnTo>
                    <a:lnTo>
                      <a:pt x="67" y="102"/>
                    </a:lnTo>
                    <a:lnTo>
                      <a:pt x="71" y="103"/>
                    </a:lnTo>
                    <a:lnTo>
                      <a:pt x="72" y="108"/>
                    </a:lnTo>
                    <a:lnTo>
                      <a:pt x="75" y="112"/>
                    </a:lnTo>
                    <a:lnTo>
                      <a:pt x="79" y="111"/>
                    </a:lnTo>
                    <a:lnTo>
                      <a:pt x="83" y="112"/>
                    </a:lnTo>
                    <a:lnTo>
                      <a:pt x="86" y="108"/>
                    </a:lnTo>
                    <a:lnTo>
                      <a:pt x="84" y="103"/>
                    </a:lnTo>
                    <a:lnTo>
                      <a:pt x="84" y="99"/>
                    </a:lnTo>
                    <a:lnTo>
                      <a:pt x="88" y="99"/>
                    </a:lnTo>
                    <a:lnTo>
                      <a:pt x="92" y="96"/>
                    </a:lnTo>
                    <a:lnTo>
                      <a:pt x="92" y="90"/>
                    </a:lnTo>
                    <a:lnTo>
                      <a:pt x="92" y="86"/>
                    </a:lnTo>
                    <a:lnTo>
                      <a:pt x="95" y="83"/>
                    </a:lnTo>
                    <a:lnTo>
                      <a:pt x="96" y="85"/>
                    </a:lnTo>
                    <a:lnTo>
                      <a:pt x="95" y="89"/>
                    </a:lnTo>
                    <a:lnTo>
                      <a:pt x="96" y="94"/>
                    </a:lnTo>
                    <a:lnTo>
                      <a:pt x="96" y="100"/>
                    </a:lnTo>
                    <a:lnTo>
                      <a:pt x="97" y="105"/>
                    </a:lnTo>
                    <a:lnTo>
                      <a:pt x="100" y="103"/>
                    </a:lnTo>
                    <a:lnTo>
                      <a:pt x="102" y="104"/>
                    </a:lnTo>
                    <a:lnTo>
                      <a:pt x="103" y="108"/>
                    </a:lnTo>
                    <a:lnTo>
                      <a:pt x="107" y="108"/>
                    </a:lnTo>
                    <a:lnTo>
                      <a:pt x="107" y="112"/>
                    </a:lnTo>
                    <a:lnTo>
                      <a:pt x="109" y="116"/>
                    </a:lnTo>
                    <a:lnTo>
                      <a:pt x="115" y="116"/>
                    </a:lnTo>
                    <a:lnTo>
                      <a:pt x="118" y="119"/>
                    </a:lnTo>
                    <a:lnTo>
                      <a:pt x="122" y="125"/>
                    </a:lnTo>
                    <a:lnTo>
                      <a:pt x="125" y="122"/>
                    </a:lnTo>
                    <a:lnTo>
                      <a:pt x="128" y="122"/>
                    </a:lnTo>
                    <a:lnTo>
                      <a:pt x="132" y="125"/>
                    </a:lnTo>
                    <a:lnTo>
                      <a:pt x="138" y="122"/>
                    </a:lnTo>
                    <a:lnTo>
                      <a:pt x="139" y="117"/>
                    </a:lnTo>
                    <a:lnTo>
                      <a:pt x="139" y="113"/>
                    </a:lnTo>
                    <a:lnTo>
                      <a:pt x="144" y="113"/>
                    </a:lnTo>
                    <a:lnTo>
                      <a:pt x="149" y="112"/>
                    </a:lnTo>
                    <a:lnTo>
                      <a:pt x="152" y="112"/>
                    </a:lnTo>
                    <a:lnTo>
                      <a:pt x="156" y="111"/>
                    </a:lnTo>
                    <a:lnTo>
                      <a:pt x="157" y="106"/>
                    </a:lnTo>
                    <a:lnTo>
                      <a:pt x="160" y="102"/>
                    </a:lnTo>
                    <a:lnTo>
                      <a:pt x="158" y="97"/>
                    </a:lnTo>
                    <a:lnTo>
                      <a:pt x="154" y="96"/>
                    </a:lnTo>
                    <a:lnTo>
                      <a:pt x="154" y="91"/>
                    </a:lnTo>
                    <a:lnTo>
                      <a:pt x="151" y="90"/>
                    </a:lnTo>
                    <a:lnTo>
                      <a:pt x="158" y="89"/>
                    </a:lnTo>
                    <a:lnTo>
                      <a:pt x="162" y="92"/>
                    </a:lnTo>
                    <a:lnTo>
                      <a:pt x="168" y="91"/>
                    </a:lnTo>
                    <a:lnTo>
                      <a:pt x="174" y="93"/>
                    </a:lnTo>
                    <a:lnTo>
                      <a:pt x="180" y="94"/>
                    </a:lnTo>
                    <a:lnTo>
                      <a:pt x="182" y="102"/>
                    </a:lnTo>
                    <a:lnTo>
                      <a:pt x="186" y="103"/>
                    </a:lnTo>
                    <a:lnTo>
                      <a:pt x="191" y="105"/>
                    </a:lnTo>
                    <a:lnTo>
                      <a:pt x="196" y="106"/>
                    </a:lnTo>
                    <a:lnTo>
                      <a:pt x="201" y="103"/>
                    </a:lnTo>
                    <a:lnTo>
                      <a:pt x="206" y="98"/>
                    </a:lnTo>
                    <a:lnTo>
                      <a:pt x="203" y="91"/>
                    </a:lnTo>
                    <a:lnTo>
                      <a:pt x="199" y="87"/>
                    </a:lnTo>
                    <a:lnTo>
                      <a:pt x="201" y="84"/>
                    </a:lnTo>
                    <a:lnTo>
                      <a:pt x="198" y="76"/>
                    </a:lnTo>
                    <a:lnTo>
                      <a:pt x="197" y="71"/>
                    </a:lnTo>
                    <a:lnTo>
                      <a:pt x="193" y="66"/>
                    </a:lnTo>
                    <a:lnTo>
                      <a:pt x="186" y="65"/>
                    </a:lnTo>
                    <a:lnTo>
                      <a:pt x="179" y="70"/>
                    </a:lnTo>
                    <a:lnTo>
                      <a:pt x="171" y="68"/>
                    </a:lnTo>
                    <a:lnTo>
                      <a:pt x="163" y="69"/>
                    </a:lnTo>
                    <a:lnTo>
                      <a:pt x="164" y="66"/>
                    </a:lnTo>
                    <a:lnTo>
                      <a:pt x="161" y="63"/>
                    </a:lnTo>
                    <a:lnTo>
                      <a:pt x="167" y="62"/>
                    </a:lnTo>
                    <a:lnTo>
                      <a:pt x="171" y="59"/>
                    </a:lnTo>
                    <a:lnTo>
                      <a:pt x="174" y="56"/>
                    </a:lnTo>
                    <a:lnTo>
                      <a:pt x="172" y="53"/>
                    </a:lnTo>
                    <a:lnTo>
                      <a:pt x="168" y="52"/>
                    </a:lnTo>
                    <a:lnTo>
                      <a:pt x="164" y="54"/>
                    </a:lnTo>
                    <a:lnTo>
                      <a:pt x="158" y="57"/>
                    </a:lnTo>
                    <a:lnTo>
                      <a:pt x="153" y="55"/>
                    </a:lnTo>
                    <a:lnTo>
                      <a:pt x="155" y="50"/>
                    </a:lnTo>
                    <a:lnTo>
                      <a:pt x="166" y="43"/>
                    </a:lnTo>
                    <a:lnTo>
                      <a:pt x="167" y="39"/>
                    </a:lnTo>
                    <a:lnTo>
                      <a:pt x="162" y="38"/>
                    </a:lnTo>
                    <a:lnTo>
                      <a:pt x="167" y="32"/>
                    </a:lnTo>
                    <a:lnTo>
                      <a:pt x="163" y="32"/>
                    </a:lnTo>
                    <a:lnTo>
                      <a:pt x="163" y="26"/>
                    </a:lnTo>
                    <a:lnTo>
                      <a:pt x="163" y="22"/>
                    </a:lnTo>
                    <a:lnTo>
                      <a:pt x="160" y="14"/>
                    </a:lnTo>
                    <a:lnTo>
                      <a:pt x="157" y="10"/>
                    </a:lnTo>
                    <a:lnTo>
                      <a:pt x="154" y="10"/>
                    </a:lnTo>
                    <a:lnTo>
                      <a:pt x="149" y="10"/>
                    </a:lnTo>
                    <a:lnTo>
                      <a:pt x="143" y="4"/>
                    </a:lnTo>
                    <a:lnTo>
                      <a:pt x="136" y="5"/>
                    </a:lnTo>
                    <a:lnTo>
                      <a:pt x="128" y="3"/>
                    </a:lnTo>
                    <a:lnTo>
                      <a:pt x="122" y="5"/>
                    </a:lnTo>
                    <a:lnTo>
                      <a:pt x="115" y="14"/>
                    </a:lnTo>
                    <a:lnTo>
                      <a:pt x="121" y="17"/>
                    </a:lnTo>
                    <a:lnTo>
                      <a:pt x="123" y="21"/>
                    </a:lnTo>
                    <a:lnTo>
                      <a:pt x="117" y="23"/>
                    </a:lnTo>
                    <a:lnTo>
                      <a:pt x="113" y="26"/>
                    </a:lnTo>
                    <a:lnTo>
                      <a:pt x="113" y="29"/>
                    </a:lnTo>
                    <a:lnTo>
                      <a:pt x="115" y="34"/>
                    </a:lnTo>
                    <a:lnTo>
                      <a:pt x="116" y="37"/>
                    </a:lnTo>
                    <a:lnTo>
                      <a:pt x="113" y="37"/>
                    </a:lnTo>
                    <a:lnTo>
                      <a:pt x="106" y="37"/>
                    </a:lnTo>
                    <a:lnTo>
                      <a:pt x="104" y="41"/>
                    </a:lnTo>
                    <a:lnTo>
                      <a:pt x="110" y="44"/>
                    </a:lnTo>
                    <a:lnTo>
                      <a:pt x="115" y="42"/>
                    </a:lnTo>
                    <a:lnTo>
                      <a:pt x="117" y="47"/>
                    </a:lnTo>
                    <a:lnTo>
                      <a:pt x="119" y="51"/>
                    </a:lnTo>
                    <a:lnTo>
                      <a:pt x="123" y="49"/>
                    </a:lnTo>
                    <a:lnTo>
                      <a:pt x="131" y="48"/>
                    </a:lnTo>
                    <a:lnTo>
                      <a:pt x="129" y="44"/>
                    </a:lnTo>
                    <a:lnTo>
                      <a:pt x="126" y="40"/>
                    </a:lnTo>
                    <a:lnTo>
                      <a:pt x="121" y="40"/>
                    </a:lnTo>
                    <a:lnTo>
                      <a:pt x="120" y="36"/>
                    </a:lnTo>
                    <a:lnTo>
                      <a:pt x="124" y="28"/>
                    </a:lnTo>
                    <a:lnTo>
                      <a:pt x="126" y="36"/>
                    </a:lnTo>
                    <a:lnTo>
                      <a:pt x="131" y="40"/>
                    </a:lnTo>
                    <a:lnTo>
                      <a:pt x="131" y="35"/>
                    </a:lnTo>
                    <a:lnTo>
                      <a:pt x="138" y="30"/>
                    </a:lnTo>
                    <a:lnTo>
                      <a:pt x="139" y="38"/>
                    </a:lnTo>
                    <a:lnTo>
                      <a:pt x="146" y="39"/>
                    </a:lnTo>
                    <a:lnTo>
                      <a:pt x="138" y="43"/>
                    </a:lnTo>
                    <a:lnTo>
                      <a:pt x="135" y="46"/>
                    </a:lnTo>
                    <a:lnTo>
                      <a:pt x="143" y="46"/>
                    </a:lnTo>
                    <a:lnTo>
                      <a:pt x="138" y="49"/>
                    </a:lnTo>
                    <a:lnTo>
                      <a:pt x="138" y="56"/>
                    </a:lnTo>
                    <a:lnTo>
                      <a:pt x="131" y="57"/>
                    </a:lnTo>
                    <a:lnTo>
                      <a:pt x="133" y="62"/>
                    </a:lnTo>
                    <a:lnTo>
                      <a:pt x="130" y="69"/>
                    </a:lnTo>
                    <a:lnTo>
                      <a:pt x="126" y="67"/>
                    </a:lnTo>
                    <a:lnTo>
                      <a:pt x="125" y="72"/>
                    </a:lnTo>
                    <a:lnTo>
                      <a:pt x="128" y="78"/>
                    </a:lnTo>
                    <a:lnTo>
                      <a:pt x="136" y="77"/>
                    </a:lnTo>
                    <a:lnTo>
                      <a:pt x="138" y="80"/>
                    </a:lnTo>
                    <a:lnTo>
                      <a:pt x="145" y="79"/>
                    </a:lnTo>
                    <a:lnTo>
                      <a:pt x="150" y="79"/>
                    </a:lnTo>
                    <a:lnTo>
                      <a:pt x="152" y="80"/>
                    </a:lnTo>
                    <a:lnTo>
                      <a:pt x="151" y="84"/>
                    </a:lnTo>
                    <a:lnTo>
                      <a:pt x="145" y="84"/>
                    </a:lnTo>
                    <a:lnTo>
                      <a:pt x="145" y="87"/>
                    </a:lnTo>
                    <a:lnTo>
                      <a:pt x="140" y="87"/>
                    </a:lnTo>
                    <a:lnTo>
                      <a:pt x="136" y="88"/>
                    </a:lnTo>
                    <a:lnTo>
                      <a:pt x="133" y="91"/>
                    </a:lnTo>
                    <a:lnTo>
                      <a:pt x="130" y="94"/>
                    </a:lnTo>
                    <a:lnTo>
                      <a:pt x="125" y="91"/>
                    </a:lnTo>
                    <a:lnTo>
                      <a:pt x="121" y="88"/>
                    </a:lnTo>
                    <a:lnTo>
                      <a:pt x="112" y="85"/>
                    </a:lnTo>
                    <a:lnTo>
                      <a:pt x="118" y="84"/>
                    </a:lnTo>
                    <a:lnTo>
                      <a:pt x="121" y="80"/>
                    </a:lnTo>
                    <a:lnTo>
                      <a:pt x="118" y="73"/>
                    </a:lnTo>
                    <a:lnTo>
                      <a:pt x="120" y="69"/>
                    </a:lnTo>
                    <a:lnTo>
                      <a:pt x="116" y="66"/>
                    </a:lnTo>
                    <a:lnTo>
                      <a:pt x="120" y="60"/>
                    </a:lnTo>
                    <a:lnTo>
                      <a:pt x="113" y="62"/>
                    </a:lnTo>
                    <a:lnTo>
                      <a:pt x="115" y="58"/>
                    </a:lnTo>
                    <a:lnTo>
                      <a:pt x="116" y="55"/>
                    </a:lnTo>
                    <a:lnTo>
                      <a:pt x="115" y="51"/>
                    </a:lnTo>
                    <a:lnTo>
                      <a:pt x="112" y="49"/>
                    </a:lnTo>
                    <a:lnTo>
                      <a:pt x="107" y="49"/>
                    </a:lnTo>
                    <a:lnTo>
                      <a:pt x="102" y="51"/>
                    </a:lnTo>
                    <a:lnTo>
                      <a:pt x="102" y="46"/>
                    </a:lnTo>
                    <a:lnTo>
                      <a:pt x="102" y="42"/>
                    </a:lnTo>
                    <a:lnTo>
                      <a:pt x="98" y="40"/>
                    </a:lnTo>
                    <a:lnTo>
                      <a:pt x="96" y="45"/>
                    </a:lnTo>
                    <a:lnTo>
                      <a:pt x="94" y="39"/>
                    </a:lnTo>
                    <a:lnTo>
                      <a:pt x="95" y="36"/>
                    </a:lnTo>
                    <a:lnTo>
                      <a:pt x="99" y="35"/>
                    </a:lnTo>
                    <a:lnTo>
                      <a:pt x="102" y="31"/>
                    </a:lnTo>
                    <a:lnTo>
                      <a:pt x="102" y="28"/>
                    </a:lnTo>
                    <a:lnTo>
                      <a:pt x="98" y="26"/>
                    </a:lnTo>
                    <a:lnTo>
                      <a:pt x="94" y="28"/>
                    </a:lnTo>
                    <a:lnTo>
                      <a:pt x="90" y="29"/>
                    </a:lnTo>
                    <a:lnTo>
                      <a:pt x="86" y="30"/>
                    </a:lnTo>
                    <a:lnTo>
                      <a:pt x="85" y="29"/>
                    </a:lnTo>
                    <a:lnTo>
                      <a:pt x="86" y="26"/>
                    </a:lnTo>
                    <a:lnTo>
                      <a:pt x="88" y="24"/>
                    </a:lnTo>
                    <a:lnTo>
                      <a:pt x="90" y="21"/>
                    </a:lnTo>
                    <a:lnTo>
                      <a:pt x="97" y="22"/>
                    </a:lnTo>
                    <a:lnTo>
                      <a:pt x="101" y="25"/>
                    </a:lnTo>
                    <a:lnTo>
                      <a:pt x="103" y="21"/>
                    </a:lnTo>
                    <a:lnTo>
                      <a:pt x="107" y="18"/>
                    </a:lnTo>
                    <a:lnTo>
                      <a:pt x="110" y="17"/>
                    </a:lnTo>
                    <a:lnTo>
                      <a:pt x="112" y="14"/>
                    </a:lnTo>
                    <a:lnTo>
                      <a:pt x="111" y="9"/>
                    </a:lnTo>
                    <a:lnTo>
                      <a:pt x="109" y="6"/>
                    </a:lnTo>
                    <a:lnTo>
                      <a:pt x="105" y="2"/>
                    </a:lnTo>
                    <a:lnTo>
                      <a:pt x="101" y="0"/>
                    </a:lnTo>
                    <a:lnTo>
                      <a:pt x="93" y="7"/>
                    </a:lnTo>
                    <a:lnTo>
                      <a:pt x="85" y="4"/>
                    </a:lnTo>
                    <a:lnTo>
                      <a:pt x="83" y="5"/>
                    </a:lnTo>
                    <a:lnTo>
                      <a:pt x="82" y="8"/>
                    </a:lnTo>
                    <a:lnTo>
                      <a:pt x="80" y="9"/>
                    </a:lnTo>
                    <a:lnTo>
                      <a:pt x="79" y="12"/>
                    </a:lnTo>
                  </a:path>
                </a:pathLst>
              </a:custGeom>
              <a:solidFill>
                <a:srgbClr val="5FBF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02" name="Freeform 30">
                <a:extLst>
                  <a:ext uri="{FF2B5EF4-FFF2-40B4-BE49-F238E27FC236}">
                    <a16:creationId xmlns:a16="http://schemas.microsoft.com/office/drawing/2014/main" id="{CED12927-1DB2-418C-9B80-BB1322B7F75A}"/>
                  </a:ext>
                </a:extLst>
              </p:cNvPr>
              <p:cNvSpPr>
                <a:spLocks/>
              </p:cNvSpPr>
              <p:nvPr/>
            </p:nvSpPr>
            <p:spPr bwMode="auto">
              <a:xfrm>
                <a:off x="653" y="2608"/>
                <a:ext cx="208" cy="130"/>
              </a:xfrm>
              <a:custGeom>
                <a:avLst/>
                <a:gdLst>
                  <a:gd name="T0" fmla="*/ 85 w 208"/>
                  <a:gd name="T1" fmla="*/ 1 h 130"/>
                  <a:gd name="T2" fmla="*/ 82 w 208"/>
                  <a:gd name="T3" fmla="*/ 2 h 130"/>
                  <a:gd name="T4" fmla="*/ 78 w 208"/>
                  <a:gd name="T5" fmla="*/ 9 h 130"/>
                  <a:gd name="T6" fmla="*/ 72 w 208"/>
                  <a:gd name="T7" fmla="*/ 13 h 130"/>
                  <a:gd name="T8" fmla="*/ 64 w 208"/>
                  <a:gd name="T9" fmla="*/ 14 h 130"/>
                  <a:gd name="T10" fmla="*/ 57 w 208"/>
                  <a:gd name="T11" fmla="*/ 17 h 130"/>
                  <a:gd name="T12" fmla="*/ 52 w 208"/>
                  <a:gd name="T13" fmla="*/ 22 h 130"/>
                  <a:gd name="T14" fmla="*/ 55 w 208"/>
                  <a:gd name="T15" fmla="*/ 32 h 130"/>
                  <a:gd name="T16" fmla="*/ 41 w 208"/>
                  <a:gd name="T17" fmla="*/ 36 h 130"/>
                  <a:gd name="T18" fmla="*/ 39 w 208"/>
                  <a:gd name="T19" fmla="*/ 48 h 130"/>
                  <a:gd name="T20" fmla="*/ 36 w 208"/>
                  <a:gd name="T21" fmla="*/ 58 h 130"/>
                  <a:gd name="T22" fmla="*/ 28 w 208"/>
                  <a:gd name="T23" fmla="*/ 63 h 130"/>
                  <a:gd name="T24" fmla="*/ 24 w 208"/>
                  <a:gd name="T25" fmla="*/ 73 h 130"/>
                  <a:gd name="T26" fmla="*/ 15 w 208"/>
                  <a:gd name="T27" fmla="*/ 77 h 130"/>
                  <a:gd name="T28" fmla="*/ 4 w 208"/>
                  <a:gd name="T29" fmla="*/ 83 h 130"/>
                  <a:gd name="T30" fmla="*/ 2 w 208"/>
                  <a:gd name="T31" fmla="*/ 90 h 130"/>
                  <a:gd name="T32" fmla="*/ 7 w 208"/>
                  <a:gd name="T33" fmla="*/ 97 h 130"/>
                  <a:gd name="T34" fmla="*/ 16 w 208"/>
                  <a:gd name="T35" fmla="*/ 104 h 130"/>
                  <a:gd name="T36" fmla="*/ 24 w 208"/>
                  <a:gd name="T37" fmla="*/ 102 h 130"/>
                  <a:gd name="T38" fmla="*/ 34 w 208"/>
                  <a:gd name="T39" fmla="*/ 98 h 130"/>
                  <a:gd name="T40" fmla="*/ 46 w 208"/>
                  <a:gd name="T41" fmla="*/ 96 h 130"/>
                  <a:gd name="T42" fmla="*/ 59 w 208"/>
                  <a:gd name="T43" fmla="*/ 88 h 130"/>
                  <a:gd name="T44" fmla="*/ 62 w 208"/>
                  <a:gd name="T45" fmla="*/ 97 h 130"/>
                  <a:gd name="T46" fmla="*/ 50 w 208"/>
                  <a:gd name="T47" fmla="*/ 100 h 130"/>
                  <a:gd name="T48" fmla="*/ 41 w 208"/>
                  <a:gd name="T49" fmla="*/ 107 h 130"/>
                  <a:gd name="T50" fmla="*/ 42 w 208"/>
                  <a:gd name="T51" fmla="*/ 118 h 130"/>
                  <a:gd name="T52" fmla="*/ 46 w 208"/>
                  <a:gd name="T53" fmla="*/ 124 h 130"/>
                  <a:gd name="T54" fmla="*/ 56 w 208"/>
                  <a:gd name="T55" fmla="*/ 127 h 130"/>
                  <a:gd name="T56" fmla="*/ 69 w 208"/>
                  <a:gd name="T57" fmla="*/ 127 h 130"/>
                  <a:gd name="T58" fmla="*/ 65 w 208"/>
                  <a:gd name="T59" fmla="*/ 114 h 130"/>
                  <a:gd name="T60" fmla="*/ 71 w 208"/>
                  <a:gd name="T61" fmla="*/ 107 h 130"/>
                  <a:gd name="T62" fmla="*/ 79 w 208"/>
                  <a:gd name="T63" fmla="*/ 115 h 130"/>
                  <a:gd name="T64" fmla="*/ 85 w 208"/>
                  <a:gd name="T65" fmla="*/ 107 h 130"/>
                  <a:gd name="T66" fmla="*/ 92 w 208"/>
                  <a:gd name="T67" fmla="*/ 100 h 130"/>
                  <a:gd name="T68" fmla="*/ 95 w 208"/>
                  <a:gd name="T69" fmla="*/ 87 h 130"/>
                  <a:gd name="T70" fmla="*/ 97 w 208"/>
                  <a:gd name="T71" fmla="*/ 98 h 130"/>
                  <a:gd name="T72" fmla="*/ 100 w 208"/>
                  <a:gd name="T73" fmla="*/ 107 h 130"/>
                  <a:gd name="T74" fmla="*/ 107 w 208"/>
                  <a:gd name="T75" fmla="*/ 112 h 130"/>
                  <a:gd name="T76" fmla="*/ 116 w 208"/>
                  <a:gd name="T77" fmla="*/ 119 h 130"/>
                  <a:gd name="T78" fmla="*/ 126 w 208"/>
                  <a:gd name="T79" fmla="*/ 126 h 130"/>
                  <a:gd name="T80" fmla="*/ 138 w 208"/>
                  <a:gd name="T81" fmla="*/ 126 h 130"/>
                  <a:gd name="T82" fmla="*/ 145 w 208"/>
                  <a:gd name="T83" fmla="*/ 117 h 130"/>
                  <a:gd name="T84" fmla="*/ 157 w 208"/>
                  <a:gd name="T85" fmla="*/ 115 h 130"/>
                  <a:gd name="T86" fmla="*/ 159 w 208"/>
                  <a:gd name="T87" fmla="*/ 100 h 130"/>
                  <a:gd name="T88" fmla="*/ 152 w 208"/>
                  <a:gd name="T89" fmla="*/ 94 h 130"/>
                  <a:gd name="T90" fmla="*/ 169 w 208"/>
                  <a:gd name="T91" fmla="*/ 95 h 130"/>
                  <a:gd name="T92" fmla="*/ 183 w 208"/>
                  <a:gd name="T93" fmla="*/ 106 h 130"/>
                  <a:gd name="T94" fmla="*/ 197 w 208"/>
                  <a:gd name="T95" fmla="*/ 110 h 130"/>
                  <a:gd name="T96" fmla="*/ 204 w 208"/>
                  <a:gd name="T97" fmla="*/ 95 h 130"/>
                  <a:gd name="T98" fmla="*/ 199 w 208"/>
                  <a:gd name="T99" fmla="*/ 80 h 130"/>
                  <a:gd name="T100" fmla="*/ 187 w 208"/>
                  <a:gd name="T101" fmla="*/ 69 h 130"/>
                  <a:gd name="T102" fmla="*/ 175 w 208"/>
                  <a:gd name="T103" fmla="*/ 66 h 130"/>
                  <a:gd name="T104" fmla="*/ 174 w 208"/>
                  <a:gd name="T105" fmla="*/ 55 h 130"/>
                  <a:gd name="T106" fmla="*/ 173 w 208"/>
                  <a:gd name="T107" fmla="*/ 46 h 130"/>
                  <a:gd name="T108" fmla="*/ 164 w 208"/>
                  <a:gd name="T109" fmla="*/ 35 h 130"/>
                  <a:gd name="T110" fmla="*/ 161 w 208"/>
                  <a:gd name="T111" fmla="*/ 17 h 130"/>
                  <a:gd name="T112" fmla="*/ 150 w 208"/>
                  <a:gd name="T113" fmla="*/ 13 h 130"/>
                  <a:gd name="T114" fmla="*/ 134 w 208"/>
                  <a:gd name="T115" fmla="*/ 5 h 130"/>
                  <a:gd name="T116" fmla="*/ 121 w 208"/>
                  <a:gd name="T117" fmla="*/ 0 h 130"/>
                  <a:gd name="T118" fmla="*/ 111 w 208"/>
                  <a:gd name="T119" fmla="*/ 7 h 130"/>
                  <a:gd name="T120" fmla="*/ 98 w 208"/>
                  <a:gd name="T121" fmla="*/ 2 h 13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08"/>
                  <a:gd name="T184" fmla="*/ 0 h 130"/>
                  <a:gd name="T185" fmla="*/ 208 w 208"/>
                  <a:gd name="T186" fmla="*/ 130 h 13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08" h="130">
                    <a:moveTo>
                      <a:pt x="92" y="5"/>
                    </a:moveTo>
                    <a:lnTo>
                      <a:pt x="89" y="2"/>
                    </a:lnTo>
                    <a:lnTo>
                      <a:pt x="85" y="1"/>
                    </a:lnTo>
                    <a:lnTo>
                      <a:pt x="82" y="1"/>
                    </a:lnTo>
                    <a:lnTo>
                      <a:pt x="83" y="2"/>
                    </a:lnTo>
                    <a:lnTo>
                      <a:pt x="82" y="2"/>
                    </a:lnTo>
                    <a:lnTo>
                      <a:pt x="78" y="5"/>
                    </a:lnTo>
                    <a:lnTo>
                      <a:pt x="78" y="7"/>
                    </a:lnTo>
                    <a:lnTo>
                      <a:pt x="78" y="9"/>
                    </a:lnTo>
                    <a:lnTo>
                      <a:pt x="75" y="10"/>
                    </a:lnTo>
                    <a:lnTo>
                      <a:pt x="74" y="12"/>
                    </a:lnTo>
                    <a:lnTo>
                      <a:pt x="72" y="13"/>
                    </a:lnTo>
                    <a:lnTo>
                      <a:pt x="69" y="11"/>
                    </a:lnTo>
                    <a:lnTo>
                      <a:pt x="66" y="11"/>
                    </a:lnTo>
                    <a:lnTo>
                      <a:pt x="64" y="14"/>
                    </a:lnTo>
                    <a:lnTo>
                      <a:pt x="60" y="13"/>
                    </a:lnTo>
                    <a:lnTo>
                      <a:pt x="58" y="14"/>
                    </a:lnTo>
                    <a:lnTo>
                      <a:pt x="57" y="17"/>
                    </a:lnTo>
                    <a:lnTo>
                      <a:pt x="54" y="17"/>
                    </a:lnTo>
                    <a:lnTo>
                      <a:pt x="52" y="19"/>
                    </a:lnTo>
                    <a:lnTo>
                      <a:pt x="52" y="22"/>
                    </a:lnTo>
                    <a:lnTo>
                      <a:pt x="53" y="26"/>
                    </a:lnTo>
                    <a:lnTo>
                      <a:pt x="55" y="28"/>
                    </a:lnTo>
                    <a:lnTo>
                      <a:pt x="55" y="32"/>
                    </a:lnTo>
                    <a:lnTo>
                      <a:pt x="48" y="33"/>
                    </a:lnTo>
                    <a:lnTo>
                      <a:pt x="44" y="33"/>
                    </a:lnTo>
                    <a:lnTo>
                      <a:pt x="41" y="36"/>
                    </a:lnTo>
                    <a:lnTo>
                      <a:pt x="40" y="42"/>
                    </a:lnTo>
                    <a:lnTo>
                      <a:pt x="40" y="47"/>
                    </a:lnTo>
                    <a:lnTo>
                      <a:pt x="39" y="48"/>
                    </a:lnTo>
                    <a:lnTo>
                      <a:pt x="39" y="51"/>
                    </a:lnTo>
                    <a:lnTo>
                      <a:pt x="40" y="56"/>
                    </a:lnTo>
                    <a:lnTo>
                      <a:pt x="36" y="58"/>
                    </a:lnTo>
                    <a:lnTo>
                      <a:pt x="32" y="59"/>
                    </a:lnTo>
                    <a:lnTo>
                      <a:pt x="29" y="62"/>
                    </a:lnTo>
                    <a:lnTo>
                      <a:pt x="28" y="63"/>
                    </a:lnTo>
                    <a:lnTo>
                      <a:pt x="25" y="66"/>
                    </a:lnTo>
                    <a:lnTo>
                      <a:pt x="24" y="70"/>
                    </a:lnTo>
                    <a:lnTo>
                      <a:pt x="24" y="73"/>
                    </a:lnTo>
                    <a:lnTo>
                      <a:pt x="22" y="75"/>
                    </a:lnTo>
                    <a:lnTo>
                      <a:pt x="21" y="78"/>
                    </a:lnTo>
                    <a:lnTo>
                      <a:pt x="15" y="77"/>
                    </a:lnTo>
                    <a:lnTo>
                      <a:pt x="10" y="79"/>
                    </a:lnTo>
                    <a:lnTo>
                      <a:pt x="6" y="81"/>
                    </a:lnTo>
                    <a:lnTo>
                      <a:pt x="4" y="83"/>
                    </a:lnTo>
                    <a:lnTo>
                      <a:pt x="1" y="85"/>
                    </a:lnTo>
                    <a:lnTo>
                      <a:pt x="0" y="89"/>
                    </a:lnTo>
                    <a:lnTo>
                      <a:pt x="2" y="90"/>
                    </a:lnTo>
                    <a:lnTo>
                      <a:pt x="4" y="92"/>
                    </a:lnTo>
                    <a:lnTo>
                      <a:pt x="4" y="95"/>
                    </a:lnTo>
                    <a:lnTo>
                      <a:pt x="7" y="97"/>
                    </a:lnTo>
                    <a:lnTo>
                      <a:pt x="9" y="101"/>
                    </a:lnTo>
                    <a:lnTo>
                      <a:pt x="12" y="106"/>
                    </a:lnTo>
                    <a:lnTo>
                      <a:pt x="16" y="104"/>
                    </a:lnTo>
                    <a:lnTo>
                      <a:pt x="19" y="101"/>
                    </a:lnTo>
                    <a:lnTo>
                      <a:pt x="21" y="101"/>
                    </a:lnTo>
                    <a:lnTo>
                      <a:pt x="24" y="102"/>
                    </a:lnTo>
                    <a:lnTo>
                      <a:pt x="26" y="105"/>
                    </a:lnTo>
                    <a:lnTo>
                      <a:pt x="30" y="102"/>
                    </a:lnTo>
                    <a:lnTo>
                      <a:pt x="34" y="98"/>
                    </a:lnTo>
                    <a:lnTo>
                      <a:pt x="37" y="98"/>
                    </a:lnTo>
                    <a:lnTo>
                      <a:pt x="42" y="98"/>
                    </a:lnTo>
                    <a:lnTo>
                      <a:pt x="46" y="96"/>
                    </a:lnTo>
                    <a:lnTo>
                      <a:pt x="49" y="93"/>
                    </a:lnTo>
                    <a:lnTo>
                      <a:pt x="55" y="89"/>
                    </a:lnTo>
                    <a:lnTo>
                      <a:pt x="59" y="88"/>
                    </a:lnTo>
                    <a:lnTo>
                      <a:pt x="61" y="90"/>
                    </a:lnTo>
                    <a:lnTo>
                      <a:pt x="63" y="92"/>
                    </a:lnTo>
                    <a:lnTo>
                      <a:pt x="62" y="97"/>
                    </a:lnTo>
                    <a:lnTo>
                      <a:pt x="58" y="98"/>
                    </a:lnTo>
                    <a:lnTo>
                      <a:pt x="53" y="98"/>
                    </a:lnTo>
                    <a:lnTo>
                      <a:pt x="50" y="100"/>
                    </a:lnTo>
                    <a:lnTo>
                      <a:pt x="49" y="102"/>
                    </a:lnTo>
                    <a:lnTo>
                      <a:pt x="45" y="107"/>
                    </a:lnTo>
                    <a:lnTo>
                      <a:pt x="41" y="107"/>
                    </a:lnTo>
                    <a:lnTo>
                      <a:pt x="38" y="110"/>
                    </a:lnTo>
                    <a:lnTo>
                      <a:pt x="39" y="114"/>
                    </a:lnTo>
                    <a:lnTo>
                      <a:pt x="42" y="118"/>
                    </a:lnTo>
                    <a:lnTo>
                      <a:pt x="41" y="119"/>
                    </a:lnTo>
                    <a:lnTo>
                      <a:pt x="41" y="121"/>
                    </a:lnTo>
                    <a:lnTo>
                      <a:pt x="46" y="124"/>
                    </a:lnTo>
                    <a:lnTo>
                      <a:pt x="46" y="128"/>
                    </a:lnTo>
                    <a:lnTo>
                      <a:pt x="51" y="129"/>
                    </a:lnTo>
                    <a:lnTo>
                      <a:pt x="56" y="127"/>
                    </a:lnTo>
                    <a:lnTo>
                      <a:pt x="59" y="127"/>
                    </a:lnTo>
                    <a:lnTo>
                      <a:pt x="63" y="129"/>
                    </a:lnTo>
                    <a:lnTo>
                      <a:pt x="69" y="127"/>
                    </a:lnTo>
                    <a:lnTo>
                      <a:pt x="71" y="123"/>
                    </a:lnTo>
                    <a:lnTo>
                      <a:pt x="69" y="118"/>
                    </a:lnTo>
                    <a:lnTo>
                      <a:pt x="65" y="114"/>
                    </a:lnTo>
                    <a:lnTo>
                      <a:pt x="65" y="110"/>
                    </a:lnTo>
                    <a:lnTo>
                      <a:pt x="67" y="106"/>
                    </a:lnTo>
                    <a:lnTo>
                      <a:pt x="71" y="107"/>
                    </a:lnTo>
                    <a:lnTo>
                      <a:pt x="72" y="112"/>
                    </a:lnTo>
                    <a:lnTo>
                      <a:pt x="75" y="116"/>
                    </a:lnTo>
                    <a:lnTo>
                      <a:pt x="79" y="115"/>
                    </a:lnTo>
                    <a:lnTo>
                      <a:pt x="83" y="116"/>
                    </a:lnTo>
                    <a:lnTo>
                      <a:pt x="86" y="112"/>
                    </a:lnTo>
                    <a:lnTo>
                      <a:pt x="85" y="107"/>
                    </a:lnTo>
                    <a:lnTo>
                      <a:pt x="85" y="103"/>
                    </a:lnTo>
                    <a:lnTo>
                      <a:pt x="88" y="103"/>
                    </a:lnTo>
                    <a:lnTo>
                      <a:pt x="92" y="100"/>
                    </a:lnTo>
                    <a:lnTo>
                      <a:pt x="92" y="94"/>
                    </a:lnTo>
                    <a:lnTo>
                      <a:pt x="92" y="90"/>
                    </a:lnTo>
                    <a:lnTo>
                      <a:pt x="95" y="87"/>
                    </a:lnTo>
                    <a:lnTo>
                      <a:pt x="97" y="88"/>
                    </a:lnTo>
                    <a:lnTo>
                      <a:pt x="96" y="92"/>
                    </a:lnTo>
                    <a:lnTo>
                      <a:pt x="97" y="98"/>
                    </a:lnTo>
                    <a:lnTo>
                      <a:pt x="96" y="104"/>
                    </a:lnTo>
                    <a:lnTo>
                      <a:pt x="97" y="108"/>
                    </a:lnTo>
                    <a:lnTo>
                      <a:pt x="100" y="107"/>
                    </a:lnTo>
                    <a:lnTo>
                      <a:pt x="102" y="108"/>
                    </a:lnTo>
                    <a:lnTo>
                      <a:pt x="104" y="112"/>
                    </a:lnTo>
                    <a:lnTo>
                      <a:pt x="107" y="112"/>
                    </a:lnTo>
                    <a:lnTo>
                      <a:pt x="108" y="116"/>
                    </a:lnTo>
                    <a:lnTo>
                      <a:pt x="110" y="120"/>
                    </a:lnTo>
                    <a:lnTo>
                      <a:pt x="116" y="119"/>
                    </a:lnTo>
                    <a:lnTo>
                      <a:pt x="118" y="123"/>
                    </a:lnTo>
                    <a:lnTo>
                      <a:pt x="123" y="129"/>
                    </a:lnTo>
                    <a:lnTo>
                      <a:pt x="126" y="126"/>
                    </a:lnTo>
                    <a:lnTo>
                      <a:pt x="129" y="126"/>
                    </a:lnTo>
                    <a:lnTo>
                      <a:pt x="133" y="129"/>
                    </a:lnTo>
                    <a:lnTo>
                      <a:pt x="138" y="126"/>
                    </a:lnTo>
                    <a:lnTo>
                      <a:pt x="139" y="121"/>
                    </a:lnTo>
                    <a:lnTo>
                      <a:pt x="139" y="117"/>
                    </a:lnTo>
                    <a:lnTo>
                      <a:pt x="145" y="117"/>
                    </a:lnTo>
                    <a:lnTo>
                      <a:pt x="150" y="116"/>
                    </a:lnTo>
                    <a:lnTo>
                      <a:pt x="153" y="116"/>
                    </a:lnTo>
                    <a:lnTo>
                      <a:pt x="157" y="115"/>
                    </a:lnTo>
                    <a:lnTo>
                      <a:pt x="158" y="109"/>
                    </a:lnTo>
                    <a:lnTo>
                      <a:pt x="161" y="106"/>
                    </a:lnTo>
                    <a:lnTo>
                      <a:pt x="159" y="100"/>
                    </a:lnTo>
                    <a:lnTo>
                      <a:pt x="155" y="100"/>
                    </a:lnTo>
                    <a:lnTo>
                      <a:pt x="155" y="95"/>
                    </a:lnTo>
                    <a:lnTo>
                      <a:pt x="152" y="94"/>
                    </a:lnTo>
                    <a:lnTo>
                      <a:pt x="159" y="93"/>
                    </a:lnTo>
                    <a:lnTo>
                      <a:pt x="163" y="96"/>
                    </a:lnTo>
                    <a:lnTo>
                      <a:pt x="169" y="95"/>
                    </a:lnTo>
                    <a:lnTo>
                      <a:pt x="175" y="97"/>
                    </a:lnTo>
                    <a:lnTo>
                      <a:pt x="181" y="97"/>
                    </a:lnTo>
                    <a:lnTo>
                      <a:pt x="183" y="106"/>
                    </a:lnTo>
                    <a:lnTo>
                      <a:pt x="186" y="107"/>
                    </a:lnTo>
                    <a:lnTo>
                      <a:pt x="192" y="109"/>
                    </a:lnTo>
                    <a:lnTo>
                      <a:pt x="197" y="110"/>
                    </a:lnTo>
                    <a:lnTo>
                      <a:pt x="202" y="107"/>
                    </a:lnTo>
                    <a:lnTo>
                      <a:pt x="207" y="102"/>
                    </a:lnTo>
                    <a:lnTo>
                      <a:pt x="204" y="95"/>
                    </a:lnTo>
                    <a:lnTo>
                      <a:pt x="200" y="91"/>
                    </a:lnTo>
                    <a:lnTo>
                      <a:pt x="202" y="87"/>
                    </a:lnTo>
                    <a:lnTo>
                      <a:pt x="199" y="80"/>
                    </a:lnTo>
                    <a:lnTo>
                      <a:pt x="198" y="75"/>
                    </a:lnTo>
                    <a:lnTo>
                      <a:pt x="194" y="70"/>
                    </a:lnTo>
                    <a:lnTo>
                      <a:pt x="187" y="69"/>
                    </a:lnTo>
                    <a:lnTo>
                      <a:pt x="180" y="73"/>
                    </a:lnTo>
                    <a:lnTo>
                      <a:pt x="172" y="71"/>
                    </a:lnTo>
                    <a:lnTo>
                      <a:pt x="175" y="66"/>
                    </a:lnTo>
                    <a:lnTo>
                      <a:pt x="182" y="62"/>
                    </a:lnTo>
                    <a:lnTo>
                      <a:pt x="181" y="57"/>
                    </a:lnTo>
                    <a:lnTo>
                      <a:pt x="174" y="55"/>
                    </a:lnTo>
                    <a:lnTo>
                      <a:pt x="169" y="54"/>
                    </a:lnTo>
                    <a:lnTo>
                      <a:pt x="170" y="50"/>
                    </a:lnTo>
                    <a:lnTo>
                      <a:pt x="173" y="46"/>
                    </a:lnTo>
                    <a:lnTo>
                      <a:pt x="172" y="38"/>
                    </a:lnTo>
                    <a:lnTo>
                      <a:pt x="168" y="35"/>
                    </a:lnTo>
                    <a:lnTo>
                      <a:pt x="164" y="35"/>
                    </a:lnTo>
                    <a:lnTo>
                      <a:pt x="163" y="29"/>
                    </a:lnTo>
                    <a:lnTo>
                      <a:pt x="164" y="24"/>
                    </a:lnTo>
                    <a:lnTo>
                      <a:pt x="161" y="17"/>
                    </a:lnTo>
                    <a:lnTo>
                      <a:pt x="158" y="13"/>
                    </a:lnTo>
                    <a:lnTo>
                      <a:pt x="155" y="13"/>
                    </a:lnTo>
                    <a:lnTo>
                      <a:pt x="150" y="13"/>
                    </a:lnTo>
                    <a:lnTo>
                      <a:pt x="144" y="7"/>
                    </a:lnTo>
                    <a:lnTo>
                      <a:pt x="138" y="3"/>
                    </a:lnTo>
                    <a:lnTo>
                      <a:pt x="134" y="5"/>
                    </a:lnTo>
                    <a:lnTo>
                      <a:pt x="129" y="3"/>
                    </a:lnTo>
                    <a:lnTo>
                      <a:pt x="127" y="0"/>
                    </a:lnTo>
                    <a:lnTo>
                      <a:pt x="121" y="0"/>
                    </a:lnTo>
                    <a:lnTo>
                      <a:pt x="117" y="0"/>
                    </a:lnTo>
                    <a:lnTo>
                      <a:pt x="111" y="7"/>
                    </a:lnTo>
                    <a:lnTo>
                      <a:pt x="110" y="1"/>
                    </a:lnTo>
                    <a:lnTo>
                      <a:pt x="100" y="0"/>
                    </a:lnTo>
                    <a:lnTo>
                      <a:pt x="98" y="2"/>
                    </a:lnTo>
                    <a:lnTo>
                      <a:pt x="92"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03" name="Freeform 31">
                <a:extLst>
                  <a:ext uri="{FF2B5EF4-FFF2-40B4-BE49-F238E27FC236}">
                    <a16:creationId xmlns:a16="http://schemas.microsoft.com/office/drawing/2014/main" id="{C7EC830E-E213-4998-8657-0A7C0D1EA6EA}"/>
                  </a:ext>
                </a:extLst>
              </p:cNvPr>
              <p:cNvSpPr>
                <a:spLocks/>
              </p:cNvSpPr>
              <p:nvPr/>
            </p:nvSpPr>
            <p:spPr bwMode="auto">
              <a:xfrm>
                <a:off x="727" y="2695"/>
                <a:ext cx="63" cy="89"/>
              </a:xfrm>
              <a:custGeom>
                <a:avLst/>
                <a:gdLst>
                  <a:gd name="T0" fmla="*/ 24 w 63"/>
                  <a:gd name="T1" fmla="*/ 2 h 89"/>
                  <a:gd name="T2" fmla="*/ 23 w 63"/>
                  <a:gd name="T3" fmla="*/ 0 h 89"/>
                  <a:gd name="T4" fmla="*/ 18 w 63"/>
                  <a:gd name="T5" fmla="*/ 6 h 89"/>
                  <a:gd name="T6" fmla="*/ 16 w 63"/>
                  <a:gd name="T7" fmla="*/ 15 h 89"/>
                  <a:gd name="T8" fmla="*/ 18 w 63"/>
                  <a:gd name="T9" fmla="*/ 21 h 89"/>
                  <a:gd name="T10" fmla="*/ 18 w 63"/>
                  <a:gd name="T11" fmla="*/ 28 h 89"/>
                  <a:gd name="T12" fmla="*/ 17 w 63"/>
                  <a:gd name="T13" fmla="*/ 36 h 89"/>
                  <a:gd name="T14" fmla="*/ 16 w 63"/>
                  <a:gd name="T15" fmla="*/ 56 h 89"/>
                  <a:gd name="T16" fmla="*/ 14 w 63"/>
                  <a:gd name="T17" fmla="*/ 64 h 89"/>
                  <a:gd name="T18" fmla="*/ 13 w 63"/>
                  <a:gd name="T19" fmla="*/ 68 h 89"/>
                  <a:gd name="T20" fmla="*/ 12 w 63"/>
                  <a:gd name="T21" fmla="*/ 73 h 89"/>
                  <a:gd name="T22" fmla="*/ 10 w 63"/>
                  <a:gd name="T23" fmla="*/ 76 h 89"/>
                  <a:gd name="T24" fmla="*/ 6 w 63"/>
                  <a:gd name="T25" fmla="*/ 79 h 89"/>
                  <a:gd name="T26" fmla="*/ 2 w 63"/>
                  <a:gd name="T27" fmla="*/ 82 h 89"/>
                  <a:gd name="T28" fmla="*/ 0 w 63"/>
                  <a:gd name="T29" fmla="*/ 84 h 89"/>
                  <a:gd name="T30" fmla="*/ 6 w 63"/>
                  <a:gd name="T31" fmla="*/ 84 h 89"/>
                  <a:gd name="T32" fmla="*/ 11 w 63"/>
                  <a:gd name="T33" fmla="*/ 83 h 89"/>
                  <a:gd name="T34" fmla="*/ 16 w 63"/>
                  <a:gd name="T35" fmla="*/ 82 h 89"/>
                  <a:gd name="T36" fmla="*/ 18 w 63"/>
                  <a:gd name="T37" fmla="*/ 84 h 89"/>
                  <a:gd name="T38" fmla="*/ 17 w 63"/>
                  <a:gd name="T39" fmla="*/ 88 h 89"/>
                  <a:gd name="T40" fmla="*/ 23 w 63"/>
                  <a:gd name="T41" fmla="*/ 83 h 89"/>
                  <a:gd name="T42" fmla="*/ 29 w 63"/>
                  <a:gd name="T43" fmla="*/ 82 h 89"/>
                  <a:gd name="T44" fmla="*/ 33 w 63"/>
                  <a:gd name="T45" fmla="*/ 83 h 89"/>
                  <a:gd name="T46" fmla="*/ 36 w 63"/>
                  <a:gd name="T47" fmla="*/ 81 h 89"/>
                  <a:gd name="T48" fmla="*/ 54 w 63"/>
                  <a:gd name="T49" fmla="*/ 86 h 89"/>
                  <a:gd name="T50" fmla="*/ 62 w 63"/>
                  <a:gd name="T51" fmla="*/ 84 h 89"/>
                  <a:gd name="T52" fmla="*/ 56 w 63"/>
                  <a:gd name="T53" fmla="*/ 84 h 89"/>
                  <a:gd name="T54" fmla="*/ 46 w 63"/>
                  <a:gd name="T55" fmla="*/ 80 h 89"/>
                  <a:gd name="T56" fmla="*/ 42 w 63"/>
                  <a:gd name="T57" fmla="*/ 74 h 89"/>
                  <a:gd name="T58" fmla="*/ 40 w 63"/>
                  <a:gd name="T59" fmla="*/ 69 h 89"/>
                  <a:gd name="T60" fmla="*/ 38 w 63"/>
                  <a:gd name="T61" fmla="*/ 60 h 89"/>
                  <a:gd name="T62" fmla="*/ 37 w 63"/>
                  <a:gd name="T63" fmla="*/ 50 h 89"/>
                  <a:gd name="T64" fmla="*/ 38 w 63"/>
                  <a:gd name="T65" fmla="*/ 30 h 89"/>
                  <a:gd name="T66" fmla="*/ 27 w 63"/>
                  <a:gd name="T67" fmla="*/ 0 h 89"/>
                  <a:gd name="T68" fmla="*/ 24 w 63"/>
                  <a:gd name="T69" fmla="*/ 2 h 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3"/>
                  <a:gd name="T106" fmla="*/ 0 h 89"/>
                  <a:gd name="T107" fmla="*/ 63 w 63"/>
                  <a:gd name="T108" fmla="*/ 89 h 8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3" h="89">
                    <a:moveTo>
                      <a:pt x="24" y="2"/>
                    </a:moveTo>
                    <a:lnTo>
                      <a:pt x="23" y="0"/>
                    </a:lnTo>
                    <a:lnTo>
                      <a:pt x="18" y="6"/>
                    </a:lnTo>
                    <a:lnTo>
                      <a:pt x="16" y="15"/>
                    </a:lnTo>
                    <a:lnTo>
                      <a:pt x="18" y="21"/>
                    </a:lnTo>
                    <a:lnTo>
                      <a:pt x="18" y="28"/>
                    </a:lnTo>
                    <a:lnTo>
                      <a:pt x="17" y="36"/>
                    </a:lnTo>
                    <a:lnTo>
                      <a:pt x="16" y="56"/>
                    </a:lnTo>
                    <a:lnTo>
                      <a:pt x="14" y="64"/>
                    </a:lnTo>
                    <a:lnTo>
                      <a:pt x="13" y="68"/>
                    </a:lnTo>
                    <a:lnTo>
                      <a:pt x="12" y="73"/>
                    </a:lnTo>
                    <a:lnTo>
                      <a:pt x="10" y="76"/>
                    </a:lnTo>
                    <a:lnTo>
                      <a:pt x="6" y="79"/>
                    </a:lnTo>
                    <a:lnTo>
                      <a:pt x="2" y="82"/>
                    </a:lnTo>
                    <a:lnTo>
                      <a:pt x="0" y="84"/>
                    </a:lnTo>
                    <a:lnTo>
                      <a:pt x="6" y="84"/>
                    </a:lnTo>
                    <a:lnTo>
                      <a:pt x="11" y="83"/>
                    </a:lnTo>
                    <a:lnTo>
                      <a:pt x="16" y="82"/>
                    </a:lnTo>
                    <a:lnTo>
                      <a:pt x="18" y="84"/>
                    </a:lnTo>
                    <a:lnTo>
                      <a:pt x="17" y="88"/>
                    </a:lnTo>
                    <a:lnTo>
                      <a:pt x="23" y="83"/>
                    </a:lnTo>
                    <a:lnTo>
                      <a:pt x="29" y="82"/>
                    </a:lnTo>
                    <a:lnTo>
                      <a:pt x="33" y="83"/>
                    </a:lnTo>
                    <a:lnTo>
                      <a:pt x="36" y="81"/>
                    </a:lnTo>
                    <a:lnTo>
                      <a:pt x="54" y="86"/>
                    </a:lnTo>
                    <a:lnTo>
                      <a:pt x="62" y="84"/>
                    </a:lnTo>
                    <a:lnTo>
                      <a:pt x="56" y="84"/>
                    </a:lnTo>
                    <a:lnTo>
                      <a:pt x="46" y="80"/>
                    </a:lnTo>
                    <a:lnTo>
                      <a:pt x="42" y="74"/>
                    </a:lnTo>
                    <a:lnTo>
                      <a:pt x="40" y="69"/>
                    </a:lnTo>
                    <a:lnTo>
                      <a:pt x="38" y="60"/>
                    </a:lnTo>
                    <a:lnTo>
                      <a:pt x="37" y="50"/>
                    </a:lnTo>
                    <a:lnTo>
                      <a:pt x="38" y="30"/>
                    </a:lnTo>
                    <a:lnTo>
                      <a:pt x="27" y="0"/>
                    </a:lnTo>
                    <a:lnTo>
                      <a:pt x="24" y="2"/>
                    </a:lnTo>
                  </a:path>
                </a:pathLst>
              </a:custGeom>
              <a:solidFill>
                <a:srgbClr val="4C2E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sp>
          <p:nvSpPr>
            <p:cNvPr id="10" name="Freeform 32">
              <a:extLst>
                <a:ext uri="{FF2B5EF4-FFF2-40B4-BE49-F238E27FC236}">
                  <a16:creationId xmlns:a16="http://schemas.microsoft.com/office/drawing/2014/main" id="{06979140-5F33-45F3-B5B3-4B47503F9E02}"/>
                </a:ext>
              </a:extLst>
            </p:cNvPr>
            <p:cNvSpPr>
              <a:spLocks/>
            </p:cNvSpPr>
            <p:nvPr/>
          </p:nvSpPr>
          <p:spPr bwMode="auto">
            <a:xfrm>
              <a:off x="677" y="2668"/>
              <a:ext cx="56" cy="206"/>
            </a:xfrm>
            <a:custGeom>
              <a:avLst/>
              <a:gdLst>
                <a:gd name="T0" fmla="*/ 0 w 56"/>
                <a:gd name="T1" fmla="*/ 72 h 206"/>
                <a:gd name="T2" fmla="*/ 55 w 56"/>
                <a:gd name="T3" fmla="*/ 0 h 206"/>
                <a:gd name="T4" fmla="*/ 55 w 56"/>
                <a:gd name="T5" fmla="*/ 111 h 206"/>
                <a:gd name="T6" fmla="*/ 0 w 56"/>
                <a:gd name="T7" fmla="*/ 205 h 206"/>
                <a:gd name="T8" fmla="*/ 0 w 56"/>
                <a:gd name="T9" fmla="*/ 72 h 206"/>
                <a:gd name="T10" fmla="*/ 0 60000 65536"/>
                <a:gd name="T11" fmla="*/ 0 60000 65536"/>
                <a:gd name="T12" fmla="*/ 0 60000 65536"/>
                <a:gd name="T13" fmla="*/ 0 60000 65536"/>
                <a:gd name="T14" fmla="*/ 0 60000 65536"/>
                <a:gd name="T15" fmla="*/ 0 w 56"/>
                <a:gd name="T16" fmla="*/ 0 h 206"/>
                <a:gd name="T17" fmla="*/ 56 w 56"/>
                <a:gd name="T18" fmla="*/ 206 h 206"/>
              </a:gdLst>
              <a:ahLst/>
              <a:cxnLst>
                <a:cxn ang="T10">
                  <a:pos x="T0" y="T1"/>
                </a:cxn>
                <a:cxn ang="T11">
                  <a:pos x="T2" y="T3"/>
                </a:cxn>
                <a:cxn ang="T12">
                  <a:pos x="T4" y="T5"/>
                </a:cxn>
                <a:cxn ang="T13">
                  <a:pos x="T6" y="T7"/>
                </a:cxn>
                <a:cxn ang="T14">
                  <a:pos x="T8" y="T9"/>
                </a:cxn>
              </a:cxnLst>
              <a:rect l="T15" t="T16" r="T17" b="T18"/>
              <a:pathLst>
                <a:path w="56" h="206">
                  <a:moveTo>
                    <a:pt x="0" y="72"/>
                  </a:moveTo>
                  <a:lnTo>
                    <a:pt x="55" y="0"/>
                  </a:lnTo>
                  <a:lnTo>
                    <a:pt x="55" y="111"/>
                  </a:lnTo>
                  <a:lnTo>
                    <a:pt x="0" y="205"/>
                  </a:lnTo>
                  <a:lnTo>
                    <a:pt x="0" y="72"/>
                  </a:lnTo>
                </a:path>
              </a:pathLst>
            </a:custGeom>
            <a:solidFill>
              <a:srgbClr val="67676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1" name="Freeform 33">
              <a:extLst>
                <a:ext uri="{FF2B5EF4-FFF2-40B4-BE49-F238E27FC236}">
                  <a16:creationId xmlns:a16="http://schemas.microsoft.com/office/drawing/2014/main" id="{EBEB8993-B498-4963-BB75-BC4F52EF9A58}"/>
                </a:ext>
              </a:extLst>
            </p:cNvPr>
            <p:cNvSpPr>
              <a:spLocks/>
            </p:cNvSpPr>
            <p:nvPr/>
          </p:nvSpPr>
          <p:spPr bwMode="auto">
            <a:xfrm>
              <a:off x="677" y="2684"/>
              <a:ext cx="56" cy="96"/>
            </a:xfrm>
            <a:custGeom>
              <a:avLst/>
              <a:gdLst>
                <a:gd name="T0" fmla="*/ 0 w 56"/>
                <a:gd name="T1" fmla="*/ 95 h 96"/>
                <a:gd name="T2" fmla="*/ 55 w 56"/>
                <a:gd name="T3" fmla="*/ 26 h 96"/>
                <a:gd name="T4" fmla="*/ 55 w 56"/>
                <a:gd name="T5" fmla="*/ 0 h 96"/>
                <a:gd name="T6" fmla="*/ 0 w 56"/>
                <a:gd name="T7" fmla="*/ 66 h 96"/>
                <a:gd name="T8" fmla="*/ 0 w 56"/>
                <a:gd name="T9" fmla="*/ 95 h 96"/>
                <a:gd name="T10" fmla="*/ 0 60000 65536"/>
                <a:gd name="T11" fmla="*/ 0 60000 65536"/>
                <a:gd name="T12" fmla="*/ 0 60000 65536"/>
                <a:gd name="T13" fmla="*/ 0 60000 65536"/>
                <a:gd name="T14" fmla="*/ 0 60000 65536"/>
                <a:gd name="T15" fmla="*/ 0 w 56"/>
                <a:gd name="T16" fmla="*/ 0 h 96"/>
                <a:gd name="T17" fmla="*/ 56 w 56"/>
                <a:gd name="T18" fmla="*/ 96 h 96"/>
              </a:gdLst>
              <a:ahLst/>
              <a:cxnLst>
                <a:cxn ang="T10">
                  <a:pos x="T0" y="T1"/>
                </a:cxn>
                <a:cxn ang="T11">
                  <a:pos x="T2" y="T3"/>
                </a:cxn>
                <a:cxn ang="T12">
                  <a:pos x="T4" y="T5"/>
                </a:cxn>
                <a:cxn ang="T13">
                  <a:pos x="T6" y="T7"/>
                </a:cxn>
                <a:cxn ang="T14">
                  <a:pos x="T8" y="T9"/>
                </a:cxn>
              </a:cxnLst>
              <a:rect l="T15" t="T16" r="T17" b="T18"/>
              <a:pathLst>
                <a:path w="56" h="96">
                  <a:moveTo>
                    <a:pt x="0" y="95"/>
                  </a:moveTo>
                  <a:lnTo>
                    <a:pt x="55" y="26"/>
                  </a:lnTo>
                  <a:lnTo>
                    <a:pt x="55" y="0"/>
                  </a:lnTo>
                  <a:lnTo>
                    <a:pt x="0" y="66"/>
                  </a:lnTo>
                  <a:lnTo>
                    <a:pt x="0" y="95"/>
                  </a:lnTo>
                </a:path>
              </a:pathLst>
            </a:custGeom>
            <a:solidFill>
              <a:srgbClr val="3365FB"/>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2" name="Rectangle 34">
              <a:extLst>
                <a:ext uri="{FF2B5EF4-FFF2-40B4-BE49-F238E27FC236}">
                  <a16:creationId xmlns:a16="http://schemas.microsoft.com/office/drawing/2014/main" id="{C696C23B-1FC0-460C-97F1-8A4534FF63F8}"/>
                </a:ext>
              </a:extLst>
            </p:cNvPr>
            <p:cNvSpPr>
              <a:spLocks noChangeArrowheads="1"/>
            </p:cNvSpPr>
            <p:nvPr/>
          </p:nvSpPr>
          <p:spPr bwMode="auto">
            <a:xfrm>
              <a:off x="62" y="2742"/>
              <a:ext cx="614" cy="133"/>
            </a:xfrm>
            <a:prstGeom prst="rect">
              <a:avLst/>
            </a:prstGeom>
            <a:solidFill>
              <a:srgbClr val="CECECE"/>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3" name="Rectangle 35">
              <a:extLst>
                <a:ext uri="{FF2B5EF4-FFF2-40B4-BE49-F238E27FC236}">
                  <a16:creationId xmlns:a16="http://schemas.microsoft.com/office/drawing/2014/main" id="{8221675A-9CFF-41FC-8879-05174FEFF0C9}"/>
                </a:ext>
              </a:extLst>
            </p:cNvPr>
            <p:cNvSpPr>
              <a:spLocks noChangeArrowheads="1"/>
            </p:cNvSpPr>
            <p:nvPr/>
          </p:nvSpPr>
          <p:spPr bwMode="auto">
            <a:xfrm>
              <a:off x="57" y="2722"/>
              <a:ext cx="625" cy="22"/>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4" name="Freeform 36">
              <a:extLst>
                <a:ext uri="{FF2B5EF4-FFF2-40B4-BE49-F238E27FC236}">
                  <a16:creationId xmlns:a16="http://schemas.microsoft.com/office/drawing/2014/main" id="{94EAA86A-0684-44AD-9FE6-295459B5ED59}"/>
                </a:ext>
              </a:extLst>
            </p:cNvPr>
            <p:cNvSpPr>
              <a:spLocks/>
            </p:cNvSpPr>
            <p:nvPr/>
          </p:nvSpPr>
          <p:spPr bwMode="auto">
            <a:xfrm>
              <a:off x="57" y="2664"/>
              <a:ext cx="679" cy="59"/>
            </a:xfrm>
            <a:custGeom>
              <a:avLst/>
              <a:gdLst>
                <a:gd name="T0" fmla="*/ 626 w 679"/>
                <a:gd name="T1" fmla="*/ 58 h 59"/>
                <a:gd name="T2" fmla="*/ 678 w 679"/>
                <a:gd name="T3" fmla="*/ 0 h 59"/>
                <a:gd name="T4" fmla="*/ 177 w 679"/>
                <a:gd name="T5" fmla="*/ 0 h 59"/>
                <a:gd name="T6" fmla="*/ 0 w 679"/>
                <a:gd name="T7" fmla="*/ 57 h 59"/>
                <a:gd name="T8" fmla="*/ 626 w 679"/>
                <a:gd name="T9" fmla="*/ 58 h 59"/>
                <a:gd name="T10" fmla="*/ 0 60000 65536"/>
                <a:gd name="T11" fmla="*/ 0 60000 65536"/>
                <a:gd name="T12" fmla="*/ 0 60000 65536"/>
                <a:gd name="T13" fmla="*/ 0 60000 65536"/>
                <a:gd name="T14" fmla="*/ 0 60000 65536"/>
                <a:gd name="T15" fmla="*/ 0 w 679"/>
                <a:gd name="T16" fmla="*/ 0 h 59"/>
                <a:gd name="T17" fmla="*/ 679 w 679"/>
                <a:gd name="T18" fmla="*/ 59 h 59"/>
              </a:gdLst>
              <a:ahLst/>
              <a:cxnLst>
                <a:cxn ang="T10">
                  <a:pos x="T0" y="T1"/>
                </a:cxn>
                <a:cxn ang="T11">
                  <a:pos x="T2" y="T3"/>
                </a:cxn>
                <a:cxn ang="T12">
                  <a:pos x="T4" y="T5"/>
                </a:cxn>
                <a:cxn ang="T13">
                  <a:pos x="T6" y="T7"/>
                </a:cxn>
                <a:cxn ang="T14">
                  <a:pos x="T8" y="T9"/>
                </a:cxn>
              </a:cxnLst>
              <a:rect l="T15" t="T16" r="T17" b="T18"/>
              <a:pathLst>
                <a:path w="679" h="59">
                  <a:moveTo>
                    <a:pt x="626" y="58"/>
                  </a:moveTo>
                  <a:lnTo>
                    <a:pt x="678" y="0"/>
                  </a:lnTo>
                  <a:lnTo>
                    <a:pt x="177" y="0"/>
                  </a:lnTo>
                  <a:lnTo>
                    <a:pt x="0" y="57"/>
                  </a:lnTo>
                  <a:lnTo>
                    <a:pt x="626" y="58"/>
                  </a:lnTo>
                </a:path>
              </a:pathLst>
            </a:custGeom>
            <a:solidFill>
              <a:srgbClr val="6CF1E4"/>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5" name="Rectangle 37">
              <a:extLst>
                <a:ext uri="{FF2B5EF4-FFF2-40B4-BE49-F238E27FC236}">
                  <a16:creationId xmlns:a16="http://schemas.microsoft.com/office/drawing/2014/main" id="{A5FBAE82-E526-4ACA-A7C9-9947EDB7A26E}"/>
                </a:ext>
              </a:extLst>
            </p:cNvPr>
            <p:cNvSpPr>
              <a:spLocks noChangeArrowheads="1"/>
            </p:cNvSpPr>
            <p:nvPr/>
          </p:nvSpPr>
          <p:spPr bwMode="auto">
            <a:xfrm>
              <a:off x="78" y="2790"/>
              <a:ext cx="106" cy="69"/>
            </a:xfrm>
            <a:prstGeom prst="rect">
              <a:avLst/>
            </a:prstGeom>
            <a:solidFill>
              <a:schemeClr val="accent1"/>
            </a:solidFill>
            <a:ln w="12700">
              <a:solidFill>
                <a:schemeClr val="bg2"/>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6" name="Rectangle 38">
              <a:extLst>
                <a:ext uri="{FF2B5EF4-FFF2-40B4-BE49-F238E27FC236}">
                  <a16:creationId xmlns:a16="http://schemas.microsoft.com/office/drawing/2014/main" id="{2A42B3B7-CCC2-46EE-940F-3D7A0ED5BEFE}"/>
                </a:ext>
              </a:extLst>
            </p:cNvPr>
            <p:cNvSpPr>
              <a:spLocks noChangeArrowheads="1"/>
            </p:cNvSpPr>
            <p:nvPr/>
          </p:nvSpPr>
          <p:spPr bwMode="auto">
            <a:xfrm>
              <a:off x="80" y="2792"/>
              <a:ext cx="106" cy="66"/>
            </a:xfrm>
            <a:prstGeom prst="rect">
              <a:avLst/>
            </a:prstGeom>
            <a:solidFill>
              <a:srgbClr val="D6E7EB"/>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7" name="Rectangle 39">
              <a:extLst>
                <a:ext uri="{FF2B5EF4-FFF2-40B4-BE49-F238E27FC236}">
                  <a16:creationId xmlns:a16="http://schemas.microsoft.com/office/drawing/2014/main" id="{96B592D4-6FDB-4710-8832-E291863AF099}"/>
                </a:ext>
              </a:extLst>
            </p:cNvPr>
            <p:cNvSpPr>
              <a:spLocks noChangeArrowheads="1"/>
            </p:cNvSpPr>
            <p:nvPr/>
          </p:nvSpPr>
          <p:spPr bwMode="auto">
            <a:xfrm>
              <a:off x="202" y="2790"/>
              <a:ext cx="106" cy="69"/>
            </a:xfrm>
            <a:prstGeom prst="rect">
              <a:avLst/>
            </a:prstGeom>
            <a:solidFill>
              <a:schemeClr val="accent1"/>
            </a:solidFill>
            <a:ln w="12700">
              <a:solidFill>
                <a:schemeClr val="bg2"/>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8" name="Rectangle 40">
              <a:extLst>
                <a:ext uri="{FF2B5EF4-FFF2-40B4-BE49-F238E27FC236}">
                  <a16:creationId xmlns:a16="http://schemas.microsoft.com/office/drawing/2014/main" id="{BE604A0D-C705-4EB4-97C2-56BBEF42E1A3}"/>
                </a:ext>
              </a:extLst>
            </p:cNvPr>
            <p:cNvSpPr>
              <a:spLocks noChangeArrowheads="1"/>
            </p:cNvSpPr>
            <p:nvPr/>
          </p:nvSpPr>
          <p:spPr bwMode="auto">
            <a:xfrm>
              <a:off x="203" y="2792"/>
              <a:ext cx="104" cy="66"/>
            </a:xfrm>
            <a:prstGeom prst="rect">
              <a:avLst/>
            </a:prstGeom>
            <a:solidFill>
              <a:srgbClr val="D6E7EB"/>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9" name="Rectangle 41">
              <a:extLst>
                <a:ext uri="{FF2B5EF4-FFF2-40B4-BE49-F238E27FC236}">
                  <a16:creationId xmlns:a16="http://schemas.microsoft.com/office/drawing/2014/main" id="{E65947DB-806D-486D-A18B-3D5E4CA33485}"/>
                </a:ext>
              </a:extLst>
            </p:cNvPr>
            <p:cNvSpPr>
              <a:spLocks noChangeArrowheads="1"/>
            </p:cNvSpPr>
            <p:nvPr/>
          </p:nvSpPr>
          <p:spPr bwMode="auto">
            <a:xfrm>
              <a:off x="553" y="2790"/>
              <a:ext cx="106" cy="69"/>
            </a:xfrm>
            <a:prstGeom prst="rect">
              <a:avLst/>
            </a:prstGeom>
            <a:solidFill>
              <a:schemeClr val="accent1"/>
            </a:solidFill>
            <a:ln w="12700">
              <a:solidFill>
                <a:schemeClr val="bg2"/>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0" name="Rectangle 42">
              <a:extLst>
                <a:ext uri="{FF2B5EF4-FFF2-40B4-BE49-F238E27FC236}">
                  <a16:creationId xmlns:a16="http://schemas.microsoft.com/office/drawing/2014/main" id="{8783D92E-2388-4C70-AE5F-AA5D15033E4B}"/>
                </a:ext>
              </a:extLst>
            </p:cNvPr>
            <p:cNvSpPr>
              <a:spLocks noChangeArrowheads="1"/>
            </p:cNvSpPr>
            <p:nvPr/>
          </p:nvSpPr>
          <p:spPr bwMode="auto">
            <a:xfrm>
              <a:off x="553" y="2792"/>
              <a:ext cx="106" cy="66"/>
            </a:xfrm>
            <a:prstGeom prst="rect">
              <a:avLst/>
            </a:prstGeom>
            <a:solidFill>
              <a:srgbClr val="D6E7EB"/>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1" name="Rectangle 43">
              <a:extLst>
                <a:ext uri="{FF2B5EF4-FFF2-40B4-BE49-F238E27FC236}">
                  <a16:creationId xmlns:a16="http://schemas.microsoft.com/office/drawing/2014/main" id="{A46631D4-2AAE-454C-B0AE-192716AE9283}"/>
                </a:ext>
              </a:extLst>
            </p:cNvPr>
            <p:cNvSpPr>
              <a:spLocks noChangeArrowheads="1"/>
            </p:cNvSpPr>
            <p:nvPr/>
          </p:nvSpPr>
          <p:spPr bwMode="auto">
            <a:xfrm>
              <a:off x="429" y="2790"/>
              <a:ext cx="108" cy="69"/>
            </a:xfrm>
            <a:prstGeom prst="rect">
              <a:avLst/>
            </a:prstGeom>
            <a:solidFill>
              <a:schemeClr val="accent1"/>
            </a:solidFill>
            <a:ln w="12700">
              <a:solidFill>
                <a:schemeClr val="bg2"/>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2" name="Rectangle 44">
              <a:extLst>
                <a:ext uri="{FF2B5EF4-FFF2-40B4-BE49-F238E27FC236}">
                  <a16:creationId xmlns:a16="http://schemas.microsoft.com/office/drawing/2014/main" id="{B0758C23-B1DC-4BAC-BFB9-8AF6B6263049}"/>
                </a:ext>
              </a:extLst>
            </p:cNvPr>
            <p:cNvSpPr>
              <a:spLocks noChangeArrowheads="1"/>
            </p:cNvSpPr>
            <p:nvPr/>
          </p:nvSpPr>
          <p:spPr bwMode="auto">
            <a:xfrm>
              <a:off x="430" y="2792"/>
              <a:ext cx="105" cy="66"/>
            </a:xfrm>
            <a:prstGeom prst="rect">
              <a:avLst/>
            </a:prstGeom>
            <a:solidFill>
              <a:srgbClr val="D6E7EB"/>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3" name="Freeform 45">
              <a:extLst>
                <a:ext uri="{FF2B5EF4-FFF2-40B4-BE49-F238E27FC236}">
                  <a16:creationId xmlns:a16="http://schemas.microsoft.com/office/drawing/2014/main" id="{50EC9C20-15BF-456E-9776-37426548C4BE}"/>
                </a:ext>
              </a:extLst>
            </p:cNvPr>
            <p:cNvSpPr>
              <a:spLocks/>
            </p:cNvSpPr>
            <p:nvPr/>
          </p:nvSpPr>
          <p:spPr bwMode="auto">
            <a:xfrm>
              <a:off x="677" y="2688"/>
              <a:ext cx="56" cy="89"/>
            </a:xfrm>
            <a:custGeom>
              <a:avLst/>
              <a:gdLst>
                <a:gd name="T0" fmla="*/ 0 w 56"/>
                <a:gd name="T1" fmla="*/ 65 h 89"/>
                <a:gd name="T2" fmla="*/ 55 w 56"/>
                <a:gd name="T3" fmla="*/ 0 h 89"/>
                <a:gd name="T4" fmla="*/ 55 w 56"/>
                <a:gd name="T5" fmla="*/ 20 h 89"/>
                <a:gd name="T6" fmla="*/ 0 w 56"/>
                <a:gd name="T7" fmla="*/ 88 h 89"/>
                <a:gd name="T8" fmla="*/ 0 w 56"/>
                <a:gd name="T9" fmla="*/ 65 h 89"/>
                <a:gd name="T10" fmla="*/ 0 60000 65536"/>
                <a:gd name="T11" fmla="*/ 0 60000 65536"/>
                <a:gd name="T12" fmla="*/ 0 60000 65536"/>
                <a:gd name="T13" fmla="*/ 0 60000 65536"/>
                <a:gd name="T14" fmla="*/ 0 60000 65536"/>
                <a:gd name="T15" fmla="*/ 0 w 56"/>
                <a:gd name="T16" fmla="*/ 0 h 89"/>
                <a:gd name="T17" fmla="*/ 56 w 56"/>
                <a:gd name="T18" fmla="*/ 89 h 89"/>
              </a:gdLst>
              <a:ahLst/>
              <a:cxnLst>
                <a:cxn ang="T10">
                  <a:pos x="T0" y="T1"/>
                </a:cxn>
                <a:cxn ang="T11">
                  <a:pos x="T2" y="T3"/>
                </a:cxn>
                <a:cxn ang="T12">
                  <a:pos x="T4" y="T5"/>
                </a:cxn>
                <a:cxn ang="T13">
                  <a:pos x="T6" y="T7"/>
                </a:cxn>
                <a:cxn ang="T14">
                  <a:pos x="T8" y="T9"/>
                </a:cxn>
              </a:cxnLst>
              <a:rect l="T15" t="T16" r="T17" b="T18"/>
              <a:pathLst>
                <a:path w="56" h="89">
                  <a:moveTo>
                    <a:pt x="0" y="65"/>
                  </a:moveTo>
                  <a:lnTo>
                    <a:pt x="55" y="0"/>
                  </a:lnTo>
                  <a:lnTo>
                    <a:pt x="55" y="20"/>
                  </a:lnTo>
                  <a:lnTo>
                    <a:pt x="0" y="88"/>
                  </a:lnTo>
                  <a:lnTo>
                    <a:pt x="0" y="65"/>
                  </a:lnTo>
                </a:path>
              </a:pathLst>
            </a:custGeom>
            <a:solidFill>
              <a:srgbClr val="B3B9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4" name="Rectangle 46">
              <a:extLst>
                <a:ext uri="{FF2B5EF4-FFF2-40B4-BE49-F238E27FC236}">
                  <a16:creationId xmlns:a16="http://schemas.microsoft.com/office/drawing/2014/main" id="{7550EEA6-B686-428A-A611-865287BFD790}"/>
                </a:ext>
              </a:extLst>
            </p:cNvPr>
            <p:cNvSpPr>
              <a:spLocks noChangeArrowheads="1"/>
            </p:cNvSpPr>
            <p:nvPr/>
          </p:nvSpPr>
          <p:spPr bwMode="auto">
            <a:xfrm>
              <a:off x="62" y="2750"/>
              <a:ext cx="279" cy="29"/>
            </a:xfrm>
            <a:prstGeom prst="rect">
              <a:avLst/>
            </a:prstGeom>
            <a:solidFill>
              <a:srgbClr val="618FF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5" name="Rectangle 47">
              <a:extLst>
                <a:ext uri="{FF2B5EF4-FFF2-40B4-BE49-F238E27FC236}">
                  <a16:creationId xmlns:a16="http://schemas.microsoft.com/office/drawing/2014/main" id="{14BA8F05-1280-42C0-BB89-7C703FC3E284}"/>
                </a:ext>
              </a:extLst>
            </p:cNvPr>
            <p:cNvSpPr>
              <a:spLocks noChangeArrowheads="1"/>
            </p:cNvSpPr>
            <p:nvPr/>
          </p:nvSpPr>
          <p:spPr bwMode="auto">
            <a:xfrm>
              <a:off x="62" y="2754"/>
              <a:ext cx="280" cy="21"/>
            </a:xfrm>
            <a:prstGeom prst="rect">
              <a:avLst/>
            </a:prstGeom>
            <a:solidFill>
              <a:srgbClr val="FFFF8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6" name="Rectangle 48">
              <a:extLst>
                <a:ext uri="{FF2B5EF4-FFF2-40B4-BE49-F238E27FC236}">
                  <a16:creationId xmlns:a16="http://schemas.microsoft.com/office/drawing/2014/main" id="{8216D6B6-61A3-49BE-BB8A-75A579BDD871}"/>
                </a:ext>
              </a:extLst>
            </p:cNvPr>
            <p:cNvSpPr>
              <a:spLocks noChangeArrowheads="1"/>
            </p:cNvSpPr>
            <p:nvPr/>
          </p:nvSpPr>
          <p:spPr bwMode="auto">
            <a:xfrm>
              <a:off x="331" y="2790"/>
              <a:ext cx="33" cy="81"/>
            </a:xfrm>
            <a:prstGeom prst="rect">
              <a:avLst/>
            </a:prstGeom>
            <a:solidFill>
              <a:schemeClr val="accent1"/>
            </a:solidFill>
            <a:ln w="12700">
              <a:solidFill>
                <a:schemeClr val="bg2"/>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7" name="Rectangle 49">
              <a:extLst>
                <a:ext uri="{FF2B5EF4-FFF2-40B4-BE49-F238E27FC236}">
                  <a16:creationId xmlns:a16="http://schemas.microsoft.com/office/drawing/2014/main" id="{D6F916E1-2119-4C8E-AC51-3A9554E43B36}"/>
                </a:ext>
              </a:extLst>
            </p:cNvPr>
            <p:cNvSpPr>
              <a:spLocks noChangeArrowheads="1"/>
            </p:cNvSpPr>
            <p:nvPr/>
          </p:nvSpPr>
          <p:spPr bwMode="auto">
            <a:xfrm>
              <a:off x="373" y="2790"/>
              <a:ext cx="33" cy="81"/>
            </a:xfrm>
            <a:prstGeom prst="rect">
              <a:avLst/>
            </a:prstGeom>
            <a:solidFill>
              <a:schemeClr val="accent1"/>
            </a:solidFill>
            <a:ln w="12700">
              <a:solidFill>
                <a:schemeClr val="bg2"/>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8" name="Rectangle 50">
              <a:extLst>
                <a:ext uri="{FF2B5EF4-FFF2-40B4-BE49-F238E27FC236}">
                  <a16:creationId xmlns:a16="http://schemas.microsoft.com/office/drawing/2014/main" id="{66286860-D674-44D6-8985-073FD4D2154B}"/>
                </a:ext>
              </a:extLst>
            </p:cNvPr>
            <p:cNvSpPr>
              <a:spLocks noChangeArrowheads="1"/>
            </p:cNvSpPr>
            <p:nvPr/>
          </p:nvSpPr>
          <p:spPr bwMode="auto">
            <a:xfrm>
              <a:off x="331" y="2791"/>
              <a:ext cx="32" cy="79"/>
            </a:xfrm>
            <a:prstGeom prst="rect">
              <a:avLst/>
            </a:prstGeom>
            <a:solidFill>
              <a:srgbClr val="D6E7EB"/>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9" name="Rectangle 51">
              <a:extLst>
                <a:ext uri="{FF2B5EF4-FFF2-40B4-BE49-F238E27FC236}">
                  <a16:creationId xmlns:a16="http://schemas.microsoft.com/office/drawing/2014/main" id="{ADE942D3-4E69-41CF-A47E-049370B358DF}"/>
                </a:ext>
              </a:extLst>
            </p:cNvPr>
            <p:cNvSpPr>
              <a:spLocks noChangeArrowheads="1"/>
            </p:cNvSpPr>
            <p:nvPr/>
          </p:nvSpPr>
          <p:spPr bwMode="auto">
            <a:xfrm>
              <a:off x="374" y="2791"/>
              <a:ext cx="32" cy="79"/>
            </a:xfrm>
            <a:prstGeom prst="rect">
              <a:avLst/>
            </a:prstGeom>
            <a:solidFill>
              <a:srgbClr val="D6E7EB"/>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0" name="Rectangle 52">
              <a:extLst>
                <a:ext uri="{FF2B5EF4-FFF2-40B4-BE49-F238E27FC236}">
                  <a16:creationId xmlns:a16="http://schemas.microsoft.com/office/drawing/2014/main" id="{5C18C54C-96BE-4617-AB57-EAB3638AF7B3}"/>
                </a:ext>
              </a:extLst>
            </p:cNvPr>
            <p:cNvSpPr>
              <a:spLocks noChangeArrowheads="1"/>
            </p:cNvSpPr>
            <p:nvPr/>
          </p:nvSpPr>
          <p:spPr bwMode="auto">
            <a:xfrm>
              <a:off x="331" y="2828"/>
              <a:ext cx="33" cy="5"/>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1" name="Rectangle 53">
              <a:extLst>
                <a:ext uri="{FF2B5EF4-FFF2-40B4-BE49-F238E27FC236}">
                  <a16:creationId xmlns:a16="http://schemas.microsoft.com/office/drawing/2014/main" id="{0C7960CC-D672-4DA0-BA97-066EA08CA507}"/>
                </a:ext>
              </a:extLst>
            </p:cNvPr>
            <p:cNvSpPr>
              <a:spLocks noChangeArrowheads="1"/>
            </p:cNvSpPr>
            <p:nvPr/>
          </p:nvSpPr>
          <p:spPr bwMode="auto">
            <a:xfrm>
              <a:off x="354" y="2822"/>
              <a:ext cx="4" cy="18"/>
            </a:xfrm>
            <a:prstGeom prst="rect">
              <a:avLst/>
            </a:prstGeom>
            <a:solidFill>
              <a:schemeClr val="bg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2" name="Rectangle 54">
              <a:extLst>
                <a:ext uri="{FF2B5EF4-FFF2-40B4-BE49-F238E27FC236}">
                  <a16:creationId xmlns:a16="http://schemas.microsoft.com/office/drawing/2014/main" id="{C2B8779C-E9F1-4032-83CE-538A5CCD6A34}"/>
                </a:ext>
              </a:extLst>
            </p:cNvPr>
            <p:cNvSpPr>
              <a:spLocks noChangeArrowheads="1"/>
            </p:cNvSpPr>
            <p:nvPr/>
          </p:nvSpPr>
          <p:spPr bwMode="auto">
            <a:xfrm>
              <a:off x="374" y="2828"/>
              <a:ext cx="33" cy="5"/>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3" name="Rectangle 55">
              <a:extLst>
                <a:ext uri="{FF2B5EF4-FFF2-40B4-BE49-F238E27FC236}">
                  <a16:creationId xmlns:a16="http://schemas.microsoft.com/office/drawing/2014/main" id="{798154B3-2205-4E4C-9589-C65D30B18A3A}"/>
                </a:ext>
              </a:extLst>
            </p:cNvPr>
            <p:cNvSpPr>
              <a:spLocks noChangeArrowheads="1"/>
            </p:cNvSpPr>
            <p:nvPr/>
          </p:nvSpPr>
          <p:spPr bwMode="auto">
            <a:xfrm>
              <a:off x="379" y="2822"/>
              <a:ext cx="5" cy="18"/>
            </a:xfrm>
            <a:prstGeom prst="rect">
              <a:avLst/>
            </a:prstGeom>
            <a:solidFill>
              <a:schemeClr val="bg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nvGrpSpPr>
            <p:cNvPr id="34" name="Group 56">
              <a:extLst>
                <a:ext uri="{FF2B5EF4-FFF2-40B4-BE49-F238E27FC236}">
                  <a16:creationId xmlns:a16="http://schemas.microsoft.com/office/drawing/2014/main" id="{E0355CDA-DBD5-4872-AE44-D9ACC8D90006}"/>
                </a:ext>
              </a:extLst>
            </p:cNvPr>
            <p:cNvGrpSpPr>
              <a:grpSpLocks/>
            </p:cNvGrpSpPr>
            <p:nvPr/>
          </p:nvGrpSpPr>
          <p:grpSpPr bwMode="auto">
            <a:xfrm>
              <a:off x="743" y="2748"/>
              <a:ext cx="108" cy="39"/>
              <a:chOff x="743" y="2748"/>
              <a:chExt cx="108" cy="39"/>
            </a:xfrm>
          </p:grpSpPr>
          <p:grpSp>
            <p:nvGrpSpPr>
              <p:cNvPr id="261" name="Group 57">
                <a:extLst>
                  <a:ext uri="{FF2B5EF4-FFF2-40B4-BE49-F238E27FC236}">
                    <a16:creationId xmlns:a16="http://schemas.microsoft.com/office/drawing/2014/main" id="{6E4B2D17-30B7-4822-B1BB-CDA63BEC4E5D}"/>
                  </a:ext>
                </a:extLst>
              </p:cNvPr>
              <p:cNvGrpSpPr>
                <a:grpSpLocks/>
              </p:cNvGrpSpPr>
              <p:nvPr/>
            </p:nvGrpSpPr>
            <p:grpSpPr bwMode="auto">
              <a:xfrm>
                <a:off x="827" y="2766"/>
                <a:ext cx="14" cy="14"/>
                <a:chOff x="827" y="2766"/>
                <a:chExt cx="14" cy="14"/>
              </a:xfrm>
            </p:grpSpPr>
            <p:sp>
              <p:nvSpPr>
                <p:cNvPr id="295" name="Freeform 58">
                  <a:extLst>
                    <a:ext uri="{FF2B5EF4-FFF2-40B4-BE49-F238E27FC236}">
                      <a16:creationId xmlns:a16="http://schemas.microsoft.com/office/drawing/2014/main" id="{3095C377-1030-4BE4-8A3C-FED89982103C}"/>
                    </a:ext>
                  </a:extLst>
                </p:cNvPr>
                <p:cNvSpPr>
                  <a:spLocks/>
                </p:cNvSpPr>
                <p:nvPr/>
              </p:nvSpPr>
              <p:spPr bwMode="auto">
                <a:xfrm>
                  <a:off x="827" y="2766"/>
                  <a:ext cx="14" cy="9"/>
                </a:xfrm>
                <a:custGeom>
                  <a:avLst/>
                  <a:gdLst>
                    <a:gd name="T0" fmla="*/ 12 w 14"/>
                    <a:gd name="T1" fmla="*/ 7 h 9"/>
                    <a:gd name="T2" fmla="*/ 11 w 14"/>
                    <a:gd name="T3" fmla="*/ 6 h 9"/>
                    <a:gd name="T4" fmla="*/ 10 w 14"/>
                    <a:gd name="T5" fmla="*/ 6 h 9"/>
                    <a:gd name="T6" fmla="*/ 10 w 14"/>
                    <a:gd name="T7" fmla="*/ 6 h 9"/>
                    <a:gd name="T8" fmla="*/ 9 w 14"/>
                    <a:gd name="T9" fmla="*/ 6 h 9"/>
                    <a:gd name="T10" fmla="*/ 8 w 14"/>
                    <a:gd name="T11" fmla="*/ 6 h 9"/>
                    <a:gd name="T12" fmla="*/ 7 w 14"/>
                    <a:gd name="T13" fmla="*/ 6 h 9"/>
                    <a:gd name="T14" fmla="*/ 6 w 14"/>
                    <a:gd name="T15" fmla="*/ 7 h 9"/>
                    <a:gd name="T16" fmla="*/ 6 w 14"/>
                    <a:gd name="T17" fmla="*/ 7 h 9"/>
                    <a:gd name="T18" fmla="*/ 5 w 14"/>
                    <a:gd name="T19" fmla="*/ 7 h 9"/>
                    <a:gd name="T20" fmla="*/ 4 w 14"/>
                    <a:gd name="T21" fmla="*/ 7 h 9"/>
                    <a:gd name="T22" fmla="*/ 3 w 14"/>
                    <a:gd name="T23" fmla="*/ 7 h 9"/>
                    <a:gd name="T24" fmla="*/ 3 w 14"/>
                    <a:gd name="T25" fmla="*/ 8 h 9"/>
                    <a:gd name="T26" fmla="*/ 2 w 14"/>
                    <a:gd name="T27" fmla="*/ 8 h 9"/>
                    <a:gd name="T28" fmla="*/ 1 w 14"/>
                    <a:gd name="T29" fmla="*/ 8 h 9"/>
                    <a:gd name="T30" fmla="*/ 0 w 14"/>
                    <a:gd name="T31" fmla="*/ 8 h 9"/>
                    <a:gd name="T32" fmla="*/ 1 w 14"/>
                    <a:gd name="T33" fmla="*/ 3 h 9"/>
                    <a:gd name="T34" fmla="*/ 2 w 14"/>
                    <a:gd name="T35" fmla="*/ 3 h 9"/>
                    <a:gd name="T36" fmla="*/ 2 w 14"/>
                    <a:gd name="T37" fmla="*/ 2 h 9"/>
                    <a:gd name="T38" fmla="*/ 3 w 14"/>
                    <a:gd name="T39" fmla="*/ 1 h 9"/>
                    <a:gd name="T40" fmla="*/ 3 w 14"/>
                    <a:gd name="T41" fmla="*/ 1 h 9"/>
                    <a:gd name="T42" fmla="*/ 4 w 14"/>
                    <a:gd name="T43" fmla="*/ 1 h 9"/>
                    <a:gd name="T44" fmla="*/ 5 w 14"/>
                    <a:gd name="T45" fmla="*/ 1 h 9"/>
                    <a:gd name="T46" fmla="*/ 6 w 14"/>
                    <a:gd name="T47" fmla="*/ 0 h 9"/>
                    <a:gd name="T48" fmla="*/ 7 w 14"/>
                    <a:gd name="T49" fmla="*/ 0 h 9"/>
                    <a:gd name="T50" fmla="*/ 8 w 14"/>
                    <a:gd name="T51" fmla="*/ 0 h 9"/>
                    <a:gd name="T52" fmla="*/ 9 w 14"/>
                    <a:gd name="T53" fmla="*/ 0 h 9"/>
                    <a:gd name="T54" fmla="*/ 11 w 14"/>
                    <a:gd name="T55" fmla="*/ 0 h 9"/>
                    <a:gd name="T56" fmla="*/ 12 w 14"/>
                    <a:gd name="T57" fmla="*/ 1 h 9"/>
                    <a:gd name="T58" fmla="*/ 12 w 14"/>
                    <a:gd name="T59" fmla="*/ 2 h 9"/>
                    <a:gd name="T60" fmla="*/ 13 w 14"/>
                    <a:gd name="T61" fmla="*/ 3 h 9"/>
                    <a:gd name="T62" fmla="*/ 13 w 14"/>
                    <a:gd name="T63" fmla="*/ 5 h 9"/>
                    <a:gd name="T64" fmla="*/ 13 w 14"/>
                    <a:gd name="T65" fmla="*/ 7 h 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
                    <a:gd name="T100" fmla="*/ 0 h 9"/>
                    <a:gd name="T101" fmla="*/ 14 w 14"/>
                    <a:gd name="T102" fmla="*/ 9 h 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 h="9">
                      <a:moveTo>
                        <a:pt x="13" y="7"/>
                      </a:moveTo>
                      <a:lnTo>
                        <a:pt x="12" y="7"/>
                      </a:lnTo>
                      <a:lnTo>
                        <a:pt x="11" y="6"/>
                      </a:lnTo>
                      <a:lnTo>
                        <a:pt x="10" y="6"/>
                      </a:lnTo>
                      <a:lnTo>
                        <a:pt x="9" y="6"/>
                      </a:lnTo>
                      <a:lnTo>
                        <a:pt x="8" y="6"/>
                      </a:lnTo>
                      <a:lnTo>
                        <a:pt x="7" y="6"/>
                      </a:lnTo>
                      <a:lnTo>
                        <a:pt x="7" y="7"/>
                      </a:lnTo>
                      <a:lnTo>
                        <a:pt x="6" y="7"/>
                      </a:lnTo>
                      <a:lnTo>
                        <a:pt x="5" y="7"/>
                      </a:lnTo>
                      <a:lnTo>
                        <a:pt x="4" y="7"/>
                      </a:lnTo>
                      <a:lnTo>
                        <a:pt x="3" y="7"/>
                      </a:lnTo>
                      <a:lnTo>
                        <a:pt x="3" y="8"/>
                      </a:lnTo>
                      <a:lnTo>
                        <a:pt x="2" y="8"/>
                      </a:lnTo>
                      <a:lnTo>
                        <a:pt x="1" y="8"/>
                      </a:lnTo>
                      <a:lnTo>
                        <a:pt x="0" y="8"/>
                      </a:lnTo>
                      <a:lnTo>
                        <a:pt x="1" y="3"/>
                      </a:lnTo>
                      <a:lnTo>
                        <a:pt x="2" y="3"/>
                      </a:lnTo>
                      <a:lnTo>
                        <a:pt x="2" y="2"/>
                      </a:lnTo>
                      <a:lnTo>
                        <a:pt x="3" y="1"/>
                      </a:lnTo>
                      <a:lnTo>
                        <a:pt x="4" y="1"/>
                      </a:lnTo>
                      <a:lnTo>
                        <a:pt x="5" y="1"/>
                      </a:lnTo>
                      <a:lnTo>
                        <a:pt x="5" y="0"/>
                      </a:lnTo>
                      <a:lnTo>
                        <a:pt x="6" y="0"/>
                      </a:lnTo>
                      <a:lnTo>
                        <a:pt x="7" y="0"/>
                      </a:lnTo>
                      <a:lnTo>
                        <a:pt x="8" y="0"/>
                      </a:lnTo>
                      <a:lnTo>
                        <a:pt x="9" y="0"/>
                      </a:lnTo>
                      <a:lnTo>
                        <a:pt x="10" y="0"/>
                      </a:lnTo>
                      <a:lnTo>
                        <a:pt x="11" y="0"/>
                      </a:lnTo>
                      <a:lnTo>
                        <a:pt x="12" y="1"/>
                      </a:lnTo>
                      <a:lnTo>
                        <a:pt x="12" y="2"/>
                      </a:lnTo>
                      <a:lnTo>
                        <a:pt x="13" y="2"/>
                      </a:lnTo>
                      <a:lnTo>
                        <a:pt x="13" y="3"/>
                      </a:lnTo>
                      <a:lnTo>
                        <a:pt x="13" y="4"/>
                      </a:lnTo>
                      <a:lnTo>
                        <a:pt x="13" y="5"/>
                      </a:lnTo>
                      <a:lnTo>
                        <a:pt x="13" y="6"/>
                      </a:lnTo>
                      <a:lnTo>
                        <a:pt x="13" y="7"/>
                      </a:lnTo>
                    </a:path>
                  </a:pathLst>
                </a:custGeom>
                <a:solidFill>
                  <a:srgbClr val="3F3F3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96" name="Arc 59">
                  <a:extLst>
                    <a:ext uri="{FF2B5EF4-FFF2-40B4-BE49-F238E27FC236}">
                      <a16:creationId xmlns:a16="http://schemas.microsoft.com/office/drawing/2014/main" id="{58A71DC2-A029-47F2-888B-855C828CD196}"/>
                    </a:ext>
                  </a:extLst>
                </p:cNvPr>
                <p:cNvSpPr>
                  <a:spLocks/>
                </p:cNvSpPr>
                <p:nvPr/>
              </p:nvSpPr>
              <p:spPr bwMode="auto">
                <a:xfrm>
                  <a:off x="829" y="2767"/>
                  <a:ext cx="6" cy="13"/>
                </a:xfrm>
                <a:custGeom>
                  <a:avLst/>
                  <a:gdLst>
                    <a:gd name="T0" fmla="*/ 0 w 25196"/>
                    <a:gd name="T1" fmla="*/ 0 h 42621"/>
                    <a:gd name="T2" fmla="*/ 0 w 25196"/>
                    <a:gd name="T3" fmla="*/ 0 h 42621"/>
                    <a:gd name="T4" fmla="*/ 0 w 25196"/>
                    <a:gd name="T5" fmla="*/ 0 h 42621"/>
                    <a:gd name="T6" fmla="*/ 0 60000 65536"/>
                    <a:gd name="T7" fmla="*/ 0 60000 65536"/>
                    <a:gd name="T8" fmla="*/ 0 60000 65536"/>
                    <a:gd name="T9" fmla="*/ 0 w 25196"/>
                    <a:gd name="T10" fmla="*/ 0 h 42621"/>
                    <a:gd name="T11" fmla="*/ 25196 w 25196"/>
                    <a:gd name="T12" fmla="*/ 42621 h 42621"/>
                  </a:gdLst>
                  <a:ahLst/>
                  <a:cxnLst>
                    <a:cxn ang="T6">
                      <a:pos x="T0" y="T1"/>
                    </a:cxn>
                    <a:cxn ang="T7">
                      <a:pos x="T2" y="T3"/>
                    </a:cxn>
                    <a:cxn ang="T8">
                      <a:pos x="T4" y="T5"/>
                    </a:cxn>
                  </a:cxnLst>
                  <a:rect l="T9" t="T10" r="T11" b="T12"/>
                  <a:pathLst>
                    <a:path w="25196" h="42621" fill="none" extrusionOk="0">
                      <a:moveTo>
                        <a:pt x="16631" y="42620"/>
                      </a:moveTo>
                      <a:cubicBezTo>
                        <a:pt x="6884" y="40316"/>
                        <a:pt x="0" y="31615"/>
                        <a:pt x="0" y="21600"/>
                      </a:cubicBezTo>
                      <a:cubicBezTo>
                        <a:pt x="0" y="9670"/>
                        <a:pt x="9670" y="0"/>
                        <a:pt x="21600" y="0"/>
                      </a:cubicBezTo>
                      <a:cubicBezTo>
                        <a:pt x="22804" y="-1"/>
                        <a:pt x="24007" y="100"/>
                        <a:pt x="25195" y="301"/>
                      </a:cubicBezTo>
                    </a:path>
                    <a:path w="25196" h="42621" stroke="0" extrusionOk="0">
                      <a:moveTo>
                        <a:pt x="16631" y="42620"/>
                      </a:moveTo>
                      <a:cubicBezTo>
                        <a:pt x="6884" y="40316"/>
                        <a:pt x="0" y="31615"/>
                        <a:pt x="0" y="21600"/>
                      </a:cubicBezTo>
                      <a:cubicBezTo>
                        <a:pt x="0" y="9670"/>
                        <a:pt x="9670" y="0"/>
                        <a:pt x="21600" y="0"/>
                      </a:cubicBezTo>
                      <a:cubicBezTo>
                        <a:pt x="22804" y="-1"/>
                        <a:pt x="24007" y="100"/>
                        <a:pt x="25195" y="301"/>
                      </a:cubicBezTo>
                      <a:lnTo>
                        <a:pt x="21600" y="21600"/>
                      </a:lnTo>
                      <a:lnTo>
                        <a:pt x="16631" y="42620"/>
                      </a:lnTo>
                      <a:close/>
                    </a:path>
                  </a:pathLst>
                </a:custGeom>
                <a:solidFill>
                  <a:srgbClr val="20202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zh-CN" altLang="en-US"/>
                </a:p>
              </p:txBody>
            </p:sp>
            <p:sp>
              <p:nvSpPr>
                <p:cNvPr id="297" name="Oval 60">
                  <a:extLst>
                    <a:ext uri="{FF2B5EF4-FFF2-40B4-BE49-F238E27FC236}">
                      <a16:creationId xmlns:a16="http://schemas.microsoft.com/office/drawing/2014/main" id="{D972177E-C127-4D69-BCFE-CCDA6C7FEB7C}"/>
                    </a:ext>
                  </a:extLst>
                </p:cNvPr>
                <p:cNvSpPr>
                  <a:spLocks noChangeArrowheads="1"/>
                </p:cNvSpPr>
                <p:nvPr/>
              </p:nvSpPr>
              <p:spPr bwMode="auto">
                <a:xfrm>
                  <a:off x="830" y="2766"/>
                  <a:ext cx="10" cy="13"/>
                </a:xfrm>
                <a:prstGeom prst="ellipse">
                  <a:avLst/>
                </a:prstGeom>
                <a:solidFill>
                  <a:srgbClr val="80808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98" name="Oval 61">
                  <a:extLst>
                    <a:ext uri="{FF2B5EF4-FFF2-40B4-BE49-F238E27FC236}">
                      <a16:creationId xmlns:a16="http://schemas.microsoft.com/office/drawing/2014/main" id="{244E3249-21E7-4246-8083-1BF8D003C5B6}"/>
                    </a:ext>
                  </a:extLst>
                </p:cNvPr>
                <p:cNvSpPr>
                  <a:spLocks noChangeArrowheads="1"/>
                </p:cNvSpPr>
                <p:nvPr/>
              </p:nvSpPr>
              <p:spPr bwMode="auto">
                <a:xfrm>
                  <a:off x="833" y="2769"/>
                  <a:ext cx="4" cy="6"/>
                </a:xfrm>
                <a:prstGeom prst="ellipse">
                  <a:avLst/>
                </a:prstGeom>
                <a:solidFill>
                  <a:srgbClr val="E0E0E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262" name="Group 62">
                <a:extLst>
                  <a:ext uri="{FF2B5EF4-FFF2-40B4-BE49-F238E27FC236}">
                    <a16:creationId xmlns:a16="http://schemas.microsoft.com/office/drawing/2014/main" id="{E8F191DC-596C-4198-B7E0-1CDFD63467ED}"/>
                  </a:ext>
                </a:extLst>
              </p:cNvPr>
              <p:cNvGrpSpPr>
                <a:grpSpLocks/>
              </p:cNvGrpSpPr>
              <p:nvPr/>
            </p:nvGrpSpPr>
            <p:grpSpPr bwMode="auto">
              <a:xfrm>
                <a:off x="773" y="2770"/>
                <a:ext cx="18" cy="17"/>
                <a:chOff x="773" y="2770"/>
                <a:chExt cx="18" cy="17"/>
              </a:xfrm>
            </p:grpSpPr>
            <p:sp>
              <p:nvSpPr>
                <p:cNvPr id="291" name="Freeform 63">
                  <a:extLst>
                    <a:ext uri="{FF2B5EF4-FFF2-40B4-BE49-F238E27FC236}">
                      <a16:creationId xmlns:a16="http://schemas.microsoft.com/office/drawing/2014/main" id="{BB3036BB-45CC-4412-BCFF-C8A8D8B38151}"/>
                    </a:ext>
                  </a:extLst>
                </p:cNvPr>
                <p:cNvSpPr>
                  <a:spLocks/>
                </p:cNvSpPr>
                <p:nvPr/>
              </p:nvSpPr>
              <p:spPr bwMode="auto">
                <a:xfrm>
                  <a:off x="773" y="2770"/>
                  <a:ext cx="18" cy="11"/>
                </a:xfrm>
                <a:custGeom>
                  <a:avLst/>
                  <a:gdLst>
                    <a:gd name="T0" fmla="*/ 16 w 18"/>
                    <a:gd name="T1" fmla="*/ 8 h 11"/>
                    <a:gd name="T2" fmla="*/ 15 w 18"/>
                    <a:gd name="T3" fmla="*/ 8 h 11"/>
                    <a:gd name="T4" fmla="*/ 14 w 18"/>
                    <a:gd name="T5" fmla="*/ 8 h 11"/>
                    <a:gd name="T6" fmla="*/ 13 w 18"/>
                    <a:gd name="T7" fmla="*/ 8 h 11"/>
                    <a:gd name="T8" fmla="*/ 11 w 18"/>
                    <a:gd name="T9" fmla="*/ 8 h 11"/>
                    <a:gd name="T10" fmla="*/ 10 w 18"/>
                    <a:gd name="T11" fmla="*/ 8 h 11"/>
                    <a:gd name="T12" fmla="*/ 9 w 18"/>
                    <a:gd name="T13" fmla="*/ 8 h 11"/>
                    <a:gd name="T14" fmla="*/ 8 w 18"/>
                    <a:gd name="T15" fmla="*/ 8 h 11"/>
                    <a:gd name="T16" fmla="*/ 7 w 18"/>
                    <a:gd name="T17" fmla="*/ 9 h 11"/>
                    <a:gd name="T18" fmla="*/ 6 w 18"/>
                    <a:gd name="T19" fmla="*/ 9 h 11"/>
                    <a:gd name="T20" fmla="*/ 5 w 18"/>
                    <a:gd name="T21" fmla="*/ 9 h 11"/>
                    <a:gd name="T22" fmla="*/ 5 w 18"/>
                    <a:gd name="T23" fmla="*/ 9 h 11"/>
                    <a:gd name="T24" fmla="*/ 4 w 18"/>
                    <a:gd name="T25" fmla="*/ 10 h 11"/>
                    <a:gd name="T26" fmla="*/ 3 w 18"/>
                    <a:gd name="T27" fmla="*/ 10 h 11"/>
                    <a:gd name="T28" fmla="*/ 2 w 18"/>
                    <a:gd name="T29" fmla="*/ 10 h 11"/>
                    <a:gd name="T30" fmla="*/ 1 w 18"/>
                    <a:gd name="T31" fmla="*/ 10 h 11"/>
                    <a:gd name="T32" fmla="*/ 2 w 18"/>
                    <a:gd name="T33" fmla="*/ 4 h 11"/>
                    <a:gd name="T34" fmla="*/ 2 w 18"/>
                    <a:gd name="T35" fmla="*/ 3 h 11"/>
                    <a:gd name="T36" fmla="*/ 3 w 18"/>
                    <a:gd name="T37" fmla="*/ 2 h 11"/>
                    <a:gd name="T38" fmla="*/ 3 w 18"/>
                    <a:gd name="T39" fmla="*/ 2 h 11"/>
                    <a:gd name="T40" fmla="*/ 4 w 18"/>
                    <a:gd name="T41" fmla="*/ 1 h 11"/>
                    <a:gd name="T42" fmla="*/ 5 w 18"/>
                    <a:gd name="T43" fmla="*/ 1 h 11"/>
                    <a:gd name="T44" fmla="*/ 6 w 18"/>
                    <a:gd name="T45" fmla="*/ 1 h 11"/>
                    <a:gd name="T46" fmla="*/ 7 w 18"/>
                    <a:gd name="T47" fmla="*/ 0 h 11"/>
                    <a:gd name="T48" fmla="*/ 9 w 18"/>
                    <a:gd name="T49" fmla="*/ 0 h 11"/>
                    <a:gd name="T50" fmla="*/ 11 w 18"/>
                    <a:gd name="T51" fmla="*/ 0 h 11"/>
                    <a:gd name="T52" fmla="*/ 12 w 18"/>
                    <a:gd name="T53" fmla="*/ 0 h 11"/>
                    <a:gd name="T54" fmla="*/ 14 w 18"/>
                    <a:gd name="T55" fmla="*/ 0 h 11"/>
                    <a:gd name="T56" fmla="*/ 15 w 18"/>
                    <a:gd name="T57" fmla="*/ 1 h 11"/>
                    <a:gd name="T58" fmla="*/ 16 w 18"/>
                    <a:gd name="T59" fmla="*/ 2 h 11"/>
                    <a:gd name="T60" fmla="*/ 17 w 18"/>
                    <a:gd name="T61" fmla="*/ 4 h 11"/>
                    <a:gd name="T62" fmla="*/ 17 w 18"/>
                    <a:gd name="T63" fmla="*/ 6 h 11"/>
                    <a:gd name="T64" fmla="*/ 17 w 18"/>
                    <a:gd name="T65" fmla="*/ 9 h 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
                    <a:gd name="T100" fmla="*/ 0 h 11"/>
                    <a:gd name="T101" fmla="*/ 18 w 18"/>
                    <a:gd name="T102" fmla="*/ 11 h 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 h="11">
                      <a:moveTo>
                        <a:pt x="17" y="9"/>
                      </a:moveTo>
                      <a:lnTo>
                        <a:pt x="16" y="8"/>
                      </a:lnTo>
                      <a:lnTo>
                        <a:pt x="15" y="8"/>
                      </a:lnTo>
                      <a:lnTo>
                        <a:pt x="14" y="8"/>
                      </a:lnTo>
                      <a:lnTo>
                        <a:pt x="13" y="8"/>
                      </a:lnTo>
                      <a:lnTo>
                        <a:pt x="12" y="8"/>
                      </a:lnTo>
                      <a:lnTo>
                        <a:pt x="11" y="8"/>
                      </a:lnTo>
                      <a:lnTo>
                        <a:pt x="10" y="8"/>
                      </a:lnTo>
                      <a:lnTo>
                        <a:pt x="9" y="8"/>
                      </a:lnTo>
                      <a:lnTo>
                        <a:pt x="8" y="8"/>
                      </a:lnTo>
                      <a:lnTo>
                        <a:pt x="7" y="9"/>
                      </a:lnTo>
                      <a:lnTo>
                        <a:pt x="6" y="9"/>
                      </a:lnTo>
                      <a:lnTo>
                        <a:pt x="5" y="9"/>
                      </a:lnTo>
                      <a:lnTo>
                        <a:pt x="4" y="9"/>
                      </a:lnTo>
                      <a:lnTo>
                        <a:pt x="4" y="10"/>
                      </a:lnTo>
                      <a:lnTo>
                        <a:pt x="3" y="10"/>
                      </a:lnTo>
                      <a:lnTo>
                        <a:pt x="2" y="10"/>
                      </a:lnTo>
                      <a:lnTo>
                        <a:pt x="1" y="10"/>
                      </a:lnTo>
                      <a:lnTo>
                        <a:pt x="0" y="10"/>
                      </a:lnTo>
                      <a:lnTo>
                        <a:pt x="2" y="4"/>
                      </a:lnTo>
                      <a:lnTo>
                        <a:pt x="2" y="3"/>
                      </a:lnTo>
                      <a:lnTo>
                        <a:pt x="3" y="3"/>
                      </a:lnTo>
                      <a:lnTo>
                        <a:pt x="3" y="2"/>
                      </a:lnTo>
                      <a:lnTo>
                        <a:pt x="4" y="2"/>
                      </a:lnTo>
                      <a:lnTo>
                        <a:pt x="4" y="1"/>
                      </a:lnTo>
                      <a:lnTo>
                        <a:pt x="5" y="1"/>
                      </a:lnTo>
                      <a:lnTo>
                        <a:pt x="6" y="1"/>
                      </a:lnTo>
                      <a:lnTo>
                        <a:pt x="7" y="1"/>
                      </a:lnTo>
                      <a:lnTo>
                        <a:pt x="7" y="0"/>
                      </a:lnTo>
                      <a:lnTo>
                        <a:pt x="8" y="0"/>
                      </a:lnTo>
                      <a:lnTo>
                        <a:pt x="9" y="0"/>
                      </a:lnTo>
                      <a:lnTo>
                        <a:pt x="10" y="0"/>
                      </a:lnTo>
                      <a:lnTo>
                        <a:pt x="11" y="0"/>
                      </a:lnTo>
                      <a:lnTo>
                        <a:pt x="12" y="0"/>
                      </a:lnTo>
                      <a:lnTo>
                        <a:pt x="13" y="0"/>
                      </a:lnTo>
                      <a:lnTo>
                        <a:pt x="14" y="0"/>
                      </a:lnTo>
                      <a:lnTo>
                        <a:pt x="14" y="1"/>
                      </a:lnTo>
                      <a:lnTo>
                        <a:pt x="15" y="1"/>
                      </a:lnTo>
                      <a:lnTo>
                        <a:pt x="16" y="1"/>
                      </a:lnTo>
                      <a:lnTo>
                        <a:pt x="16" y="2"/>
                      </a:lnTo>
                      <a:lnTo>
                        <a:pt x="17" y="3"/>
                      </a:lnTo>
                      <a:lnTo>
                        <a:pt x="17" y="4"/>
                      </a:lnTo>
                      <a:lnTo>
                        <a:pt x="17" y="5"/>
                      </a:lnTo>
                      <a:lnTo>
                        <a:pt x="17" y="6"/>
                      </a:lnTo>
                      <a:lnTo>
                        <a:pt x="17" y="7"/>
                      </a:lnTo>
                      <a:lnTo>
                        <a:pt x="17" y="9"/>
                      </a:lnTo>
                    </a:path>
                  </a:pathLst>
                </a:custGeom>
                <a:solidFill>
                  <a:srgbClr val="3F3F3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92" name="Arc 64">
                  <a:extLst>
                    <a:ext uri="{FF2B5EF4-FFF2-40B4-BE49-F238E27FC236}">
                      <a16:creationId xmlns:a16="http://schemas.microsoft.com/office/drawing/2014/main" id="{92739686-F66B-4E1A-8484-201FD34BD77B}"/>
                    </a:ext>
                  </a:extLst>
                </p:cNvPr>
                <p:cNvSpPr>
                  <a:spLocks/>
                </p:cNvSpPr>
                <p:nvPr/>
              </p:nvSpPr>
              <p:spPr bwMode="auto">
                <a:xfrm>
                  <a:off x="773" y="2772"/>
                  <a:ext cx="11" cy="15"/>
                </a:xfrm>
                <a:custGeom>
                  <a:avLst/>
                  <a:gdLst>
                    <a:gd name="T0" fmla="*/ 0 w 26005"/>
                    <a:gd name="T1" fmla="*/ 0 h 43200"/>
                    <a:gd name="T2" fmla="*/ 0 w 26005"/>
                    <a:gd name="T3" fmla="*/ 0 h 43200"/>
                    <a:gd name="T4" fmla="*/ 0 w 26005"/>
                    <a:gd name="T5" fmla="*/ 0 h 43200"/>
                    <a:gd name="T6" fmla="*/ 0 60000 65536"/>
                    <a:gd name="T7" fmla="*/ 0 60000 65536"/>
                    <a:gd name="T8" fmla="*/ 0 60000 65536"/>
                    <a:gd name="T9" fmla="*/ 0 w 26005"/>
                    <a:gd name="T10" fmla="*/ 0 h 43200"/>
                    <a:gd name="T11" fmla="*/ 26005 w 26005"/>
                    <a:gd name="T12" fmla="*/ 43200 h 43200"/>
                  </a:gdLst>
                  <a:ahLst/>
                  <a:cxnLst>
                    <a:cxn ang="T6">
                      <a:pos x="T0" y="T1"/>
                    </a:cxn>
                    <a:cxn ang="T7">
                      <a:pos x="T2" y="T3"/>
                    </a:cxn>
                    <a:cxn ang="T8">
                      <a:pos x="T4" y="T5"/>
                    </a:cxn>
                  </a:cxnLst>
                  <a:rect l="T9" t="T10" r="T11" b="T12"/>
                  <a:pathLst>
                    <a:path w="26005" h="43200" fill="none" extrusionOk="0">
                      <a:moveTo>
                        <a:pt x="21600" y="43200"/>
                      </a:moveTo>
                      <a:cubicBezTo>
                        <a:pt x="9670" y="43200"/>
                        <a:pt x="0" y="33529"/>
                        <a:pt x="0" y="21600"/>
                      </a:cubicBezTo>
                      <a:cubicBezTo>
                        <a:pt x="0" y="9670"/>
                        <a:pt x="9670" y="0"/>
                        <a:pt x="21600" y="0"/>
                      </a:cubicBezTo>
                      <a:cubicBezTo>
                        <a:pt x="23080" y="-1"/>
                        <a:pt x="24556" y="152"/>
                        <a:pt x="26005" y="453"/>
                      </a:cubicBezTo>
                    </a:path>
                    <a:path w="26005" h="43200" stroke="0" extrusionOk="0">
                      <a:moveTo>
                        <a:pt x="21600" y="43200"/>
                      </a:moveTo>
                      <a:cubicBezTo>
                        <a:pt x="9670" y="43200"/>
                        <a:pt x="0" y="33529"/>
                        <a:pt x="0" y="21600"/>
                      </a:cubicBezTo>
                      <a:cubicBezTo>
                        <a:pt x="0" y="9670"/>
                        <a:pt x="9670" y="0"/>
                        <a:pt x="21600" y="0"/>
                      </a:cubicBezTo>
                      <a:cubicBezTo>
                        <a:pt x="23080" y="-1"/>
                        <a:pt x="24556" y="152"/>
                        <a:pt x="26005" y="453"/>
                      </a:cubicBezTo>
                      <a:lnTo>
                        <a:pt x="21600" y="21600"/>
                      </a:lnTo>
                      <a:lnTo>
                        <a:pt x="21600" y="43200"/>
                      </a:lnTo>
                      <a:close/>
                    </a:path>
                  </a:pathLst>
                </a:custGeom>
                <a:solidFill>
                  <a:srgbClr val="20202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zh-CN" altLang="en-US"/>
                </a:p>
              </p:txBody>
            </p:sp>
            <p:sp>
              <p:nvSpPr>
                <p:cNvPr id="293" name="Oval 65">
                  <a:extLst>
                    <a:ext uri="{FF2B5EF4-FFF2-40B4-BE49-F238E27FC236}">
                      <a16:creationId xmlns:a16="http://schemas.microsoft.com/office/drawing/2014/main" id="{ADA3618F-741E-49FE-8356-A2DAA1E2A59A}"/>
                    </a:ext>
                  </a:extLst>
                </p:cNvPr>
                <p:cNvSpPr>
                  <a:spLocks noChangeArrowheads="1"/>
                </p:cNvSpPr>
                <p:nvPr/>
              </p:nvSpPr>
              <p:spPr bwMode="auto">
                <a:xfrm>
                  <a:off x="776" y="2771"/>
                  <a:ext cx="14" cy="15"/>
                </a:xfrm>
                <a:prstGeom prst="ellipse">
                  <a:avLst/>
                </a:prstGeom>
                <a:solidFill>
                  <a:srgbClr val="80808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94" name="Oval 66">
                  <a:extLst>
                    <a:ext uri="{FF2B5EF4-FFF2-40B4-BE49-F238E27FC236}">
                      <a16:creationId xmlns:a16="http://schemas.microsoft.com/office/drawing/2014/main" id="{74FEC7D3-A2F8-4CC6-B4FF-D0415CF7EAE9}"/>
                    </a:ext>
                  </a:extLst>
                </p:cNvPr>
                <p:cNvSpPr>
                  <a:spLocks noChangeArrowheads="1"/>
                </p:cNvSpPr>
                <p:nvPr/>
              </p:nvSpPr>
              <p:spPr bwMode="auto">
                <a:xfrm>
                  <a:off x="779" y="2774"/>
                  <a:ext cx="7" cy="9"/>
                </a:xfrm>
                <a:prstGeom prst="ellipse">
                  <a:avLst/>
                </a:prstGeom>
                <a:solidFill>
                  <a:srgbClr val="E0E0E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sp>
            <p:nvSpPr>
              <p:cNvPr id="263" name="Freeform 67">
                <a:extLst>
                  <a:ext uri="{FF2B5EF4-FFF2-40B4-BE49-F238E27FC236}">
                    <a16:creationId xmlns:a16="http://schemas.microsoft.com/office/drawing/2014/main" id="{307FB017-7744-4DC9-96EB-004781AD258F}"/>
                  </a:ext>
                </a:extLst>
              </p:cNvPr>
              <p:cNvSpPr>
                <a:spLocks/>
              </p:cNvSpPr>
              <p:nvPr/>
            </p:nvSpPr>
            <p:spPr bwMode="auto">
              <a:xfrm>
                <a:off x="772" y="2751"/>
                <a:ext cx="60" cy="14"/>
              </a:xfrm>
              <a:custGeom>
                <a:avLst/>
                <a:gdLst>
                  <a:gd name="T0" fmla="*/ 59 w 60"/>
                  <a:gd name="T1" fmla="*/ 9 h 14"/>
                  <a:gd name="T2" fmla="*/ 58 w 60"/>
                  <a:gd name="T3" fmla="*/ 8 h 14"/>
                  <a:gd name="T4" fmla="*/ 56 w 60"/>
                  <a:gd name="T5" fmla="*/ 6 h 14"/>
                  <a:gd name="T6" fmla="*/ 55 w 60"/>
                  <a:gd name="T7" fmla="*/ 4 h 14"/>
                  <a:gd name="T8" fmla="*/ 53 w 60"/>
                  <a:gd name="T9" fmla="*/ 2 h 14"/>
                  <a:gd name="T10" fmla="*/ 51 w 60"/>
                  <a:gd name="T11" fmla="*/ 1 h 14"/>
                  <a:gd name="T12" fmla="*/ 51 w 60"/>
                  <a:gd name="T13" fmla="*/ 1 h 14"/>
                  <a:gd name="T14" fmla="*/ 49 w 60"/>
                  <a:gd name="T15" fmla="*/ 1 h 14"/>
                  <a:gd name="T16" fmla="*/ 47 w 60"/>
                  <a:gd name="T17" fmla="*/ 1 h 14"/>
                  <a:gd name="T18" fmla="*/ 44 w 60"/>
                  <a:gd name="T19" fmla="*/ 1 h 14"/>
                  <a:gd name="T20" fmla="*/ 41 w 60"/>
                  <a:gd name="T21" fmla="*/ 1 h 14"/>
                  <a:gd name="T22" fmla="*/ 38 w 60"/>
                  <a:gd name="T23" fmla="*/ 1 h 14"/>
                  <a:gd name="T24" fmla="*/ 36 w 60"/>
                  <a:gd name="T25" fmla="*/ 2 h 14"/>
                  <a:gd name="T26" fmla="*/ 34 w 60"/>
                  <a:gd name="T27" fmla="*/ 2 h 14"/>
                  <a:gd name="T28" fmla="*/ 32 w 60"/>
                  <a:gd name="T29" fmla="*/ 2 h 14"/>
                  <a:gd name="T30" fmla="*/ 31 w 60"/>
                  <a:gd name="T31" fmla="*/ 4 h 14"/>
                  <a:gd name="T32" fmla="*/ 29 w 60"/>
                  <a:gd name="T33" fmla="*/ 6 h 14"/>
                  <a:gd name="T34" fmla="*/ 27 w 60"/>
                  <a:gd name="T35" fmla="*/ 8 h 14"/>
                  <a:gd name="T36" fmla="*/ 25 w 60"/>
                  <a:gd name="T37" fmla="*/ 11 h 14"/>
                  <a:gd name="T38" fmla="*/ 24 w 60"/>
                  <a:gd name="T39" fmla="*/ 12 h 14"/>
                  <a:gd name="T40" fmla="*/ 24 w 60"/>
                  <a:gd name="T41" fmla="*/ 13 h 14"/>
                  <a:gd name="T42" fmla="*/ 1 w 60"/>
                  <a:gd name="T43" fmla="*/ 9 h 14"/>
                  <a:gd name="T44" fmla="*/ 3 w 60"/>
                  <a:gd name="T45" fmla="*/ 9 h 14"/>
                  <a:gd name="T46" fmla="*/ 6 w 60"/>
                  <a:gd name="T47" fmla="*/ 10 h 14"/>
                  <a:gd name="T48" fmla="*/ 8 w 60"/>
                  <a:gd name="T49" fmla="*/ 10 h 14"/>
                  <a:gd name="T50" fmla="*/ 11 w 60"/>
                  <a:gd name="T51" fmla="*/ 11 h 14"/>
                  <a:gd name="T52" fmla="*/ 14 w 60"/>
                  <a:gd name="T53" fmla="*/ 11 h 14"/>
                  <a:gd name="T54" fmla="*/ 16 w 60"/>
                  <a:gd name="T55" fmla="*/ 12 h 14"/>
                  <a:gd name="T56" fmla="*/ 19 w 60"/>
                  <a:gd name="T57" fmla="*/ 12 h 14"/>
                  <a:gd name="T58" fmla="*/ 22 w 60"/>
                  <a:gd name="T59" fmla="*/ 12 h 14"/>
                  <a:gd name="T60" fmla="*/ 24 w 60"/>
                  <a:gd name="T61" fmla="*/ 9 h 14"/>
                  <a:gd name="T62" fmla="*/ 26 w 60"/>
                  <a:gd name="T63" fmla="*/ 6 h 14"/>
                  <a:gd name="T64" fmla="*/ 28 w 60"/>
                  <a:gd name="T65" fmla="*/ 4 h 14"/>
                  <a:gd name="T66" fmla="*/ 30 w 60"/>
                  <a:gd name="T67" fmla="*/ 2 h 14"/>
                  <a:gd name="T68" fmla="*/ 30 w 60"/>
                  <a:gd name="T69" fmla="*/ 1 h 14"/>
                  <a:gd name="T70" fmla="*/ 29 w 60"/>
                  <a:gd name="T71" fmla="*/ 1 h 14"/>
                  <a:gd name="T72" fmla="*/ 27 w 60"/>
                  <a:gd name="T73" fmla="*/ 1 h 14"/>
                  <a:gd name="T74" fmla="*/ 25 w 60"/>
                  <a:gd name="T75" fmla="*/ 1 h 14"/>
                  <a:gd name="T76" fmla="*/ 23 w 60"/>
                  <a:gd name="T77" fmla="*/ 1 h 14"/>
                  <a:gd name="T78" fmla="*/ 21 w 60"/>
                  <a:gd name="T79" fmla="*/ 1 h 14"/>
                  <a:gd name="T80" fmla="*/ 19 w 60"/>
                  <a:gd name="T81" fmla="*/ 1 h 14"/>
                  <a:gd name="T82" fmla="*/ 17 w 60"/>
                  <a:gd name="T83" fmla="*/ 0 h 14"/>
                  <a:gd name="T84" fmla="*/ 16 w 60"/>
                  <a:gd name="T85" fmla="*/ 0 h 14"/>
                  <a:gd name="T86" fmla="*/ 14 w 60"/>
                  <a:gd name="T87" fmla="*/ 0 h 14"/>
                  <a:gd name="T88" fmla="*/ 13 w 60"/>
                  <a:gd name="T89" fmla="*/ 1 h 14"/>
                  <a:gd name="T90" fmla="*/ 11 w 60"/>
                  <a:gd name="T91" fmla="*/ 2 h 14"/>
                  <a:gd name="T92" fmla="*/ 9 w 60"/>
                  <a:gd name="T93" fmla="*/ 3 h 14"/>
                  <a:gd name="T94" fmla="*/ 7 w 60"/>
                  <a:gd name="T95" fmla="*/ 4 h 14"/>
                  <a:gd name="T96" fmla="*/ 5 w 60"/>
                  <a:gd name="T97" fmla="*/ 5 h 14"/>
                  <a:gd name="T98" fmla="*/ 3 w 60"/>
                  <a:gd name="T99" fmla="*/ 7 h 14"/>
                  <a:gd name="T100" fmla="*/ 1 w 60"/>
                  <a:gd name="T101" fmla="*/ 8 h 14"/>
                  <a:gd name="T102" fmla="*/ 25 w 60"/>
                  <a:gd name="T103" fmla="*/ 13 h 1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60"/>
                  <a:gd name="T157" fmla="*/ 0 h 14"/>
                  <a:gd name="T158" fmla="*/ 60 w 60"/>
                  <a:gd name="T159" fmla="*/ 14 h 1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60" h="14">
                    <a:moveTo>
                      <a:pt x="25" y="13"/>
                    </a:moveTo>
                    <a:lnTo>
                      <a:pt x="59" y="10"/>
                    </a:lnTo>
                    <a:lnTo>
                      <a:pt x="59" y="9"/>
                    </a:lnTo>
                    <a:lnTo>
                      <a:pt x="58" y="8"/>
                    </a:lnTo>
                    <a:lnTo>
                      <a:pt x="58" y="7"/>
                    </a:lnTo>
                    <a:lnTo>
                      <a:pt x="57" y="7"/>
                    </a:lnTo>
                    <a:lnTo>
                      <a:pt x="57" y="6"/>
                    </a:lnTo>
                    <a:lnTo>
                      <a:pt x="56" y="6"/>
                    </a:lnTo>
                    <a:lnTo>
                      <a:pt x="56" y="5"/>
                    </a:lnTo>
                    <a:lnTo>
                      <a:pt x="55" y="4"/>
                    </a:lnTo>
                    <a:lnTo>
                      <a:pt x="54" y="3"/>
                    </a:lnTo>
                    <a:lnTo>
                      <a:pt x="53" y="2"/>
                    </a:lnTo>
                    <a:lnTo>
                      <a:pt x="52" y="2"/>
                    </a:lnTo>
                    <a:lnTo>
                      <a:pt x="51" y="1"/>
                    </a:lnTo>
                    <a:lnTo>
                      <a:pt x="50" y="1"/>
                    </a:lnTo>
                    <a:lnTo>
                      <a:pt x="49" y="1"/>
                    </a:lnTo>
                    <a:lnTo>
                      <a:pt x="48" y="1"/>
                    </a:lnTo>
                    <a:lnTo>
                      <a:pt x="47" y="1"/>
                    </a:lnTo>
                    <a:lnTo>
                      <a:pt x="46" y="1"/>
                    </a:lnTo>
                    <a:lnTo>
                      <a:pt x="45" y="1"/>
                    </a:lnTo>
                    <a:lnTo>
                      <a:pt x="44" y="1"/>
                    </a:lnTo>
                    <a:lnTo>
                      <a:pt x="43" y="1"/>
                    </a:lnTo>
                    <a:lnTo>
                      <a:pt x="42" y="1"/>
                    </a:lnTo>
                    <a:lnTo>
                      <a:pt x="41" y="1"/>
                    </a:lnTo>
                    <a:lnTo>
                      <a:pt x="40" y="1"/>
                    </a:lnTo>
                    <a:lnTo>
                      <a:pt x="39" y="1"/>
                    </a:lnTo>
                    <a:lnTo>
                      <a:pt x="38" y="1"/>
                    </a:lnTo>
                    <a:lnTo>
                      <a:pt x="37" y="1"/>
                    </a:lnTo>
                    <a:lnTo>
                      <a:pt x="36" y="2"/>
                    </a:lnTo>
                    <a:lnTo>
                      <a:pt x="35" y="2"/>
                    </a:lnTo>
                    <a:lnTo>
                      <a:pt x="34" y="2"/>
                    </a:lnTo>
                    <a:lnTo>
                      <a:pt x="33" y="2"/>
                    </a:lnTo>
                    <a:lnTo>
                      <a:pt x="32" y="2"/>
                    </a:lnTo>
                    <a:lnTo>
                      <a:pt x="32" y="3"/>
                    </a:lnTo>
                    <a:lnTo>
                      <a:pt x="31" y="4"/>
                    </a:lnTo>
                    <a:lnTo>
                      <a:pt x="30" y="4"/>
                    </a:lnTo>
                    <a:lnTo>
                      <a:pt x="30" y="5"/>
                    </a:lnTo>
                    <a:lnTo>
                      <a:pt x="29" y="5"/>
                    </a:lnTo>
                    <a:lnTo>
                      <a:pt x="29" y="6"/>
                    </a:lnTo>
                    <a:lnTo>
                      <a:pt x="28" y="6"/>
                    </a:lnTo>
                    <a:lnTo>
                      <a:pt x="28" y="7"/>
                    </a:lnTo>
                    <a:lnTo>
                      <a:pt x="27" y="8"/>
                    </a:lnTo>
                    <a:lnTo>
                      <a:pt x="26" y="9"/>
                    </a:lnTo>
                    <a:lnTo>
                      <a:pt x="26" y="10"/>
                    </a:lnTo>
                    <a:lnTo>
                      <a:pt x="25" y="11"/>
                    </a:lnTo>
                    <a:lnTo>
                      <a:pt x="24" y="12"/>
                    </a:lnTo>
                    <a:lnTo>
                      <a:pt x="24" y="13"/>
                    </a:lnTo>
                    <a:lnTo>
                      <a:pt x="25" y="13"/>
                    </a:lnTo>
                    <a:lnTo>
                      <a:pt x="0" y="9"/>
                    </a:lnTo>
                    <a:lnTo>
                      <a:pt x="1" y="9"/>
                    </a:lnTo>
                    <a:lnTo>
                      <a:pt x="2" y="9"/>
                    </a:lnTo>
                    <a:lnTo>
                      <a:pt x="3" y="9"/>
                    </a:lnTo>
                    <a:lnTo>
                      <a:pt x="4" y="10"/>
                    </a:lnTo>
                    <a:lnTo>
                      <a:pt x="5" y="10"/>
                    </a:lnTo>
                    <a:lnTo>
                      <a:pt x="6" y="10"/>
                    </a:lnTo>
                    <a:lnTo>
                      <a:pt x="7" y="10"/>
                    </a:lnTo>
                    <a:lnTo>
                      <a:pt x="8" y="10"/>
                    </a:lnTo>
                    <a:lnTo>
                      <a:pt x="9" y="11"/>
                    </a:lnTo>
                    <a:lnTo>
                      <a:pt x="10" y="11"/>
                    </a:lnTo>
                    <a:lnTo>
                      <a:pt x="11" y="11"/>
                    </a:lnTo>
                    <a:lnTo>
                      <a:pt x="12" y="11"/>
                    </a:lnTo>
                    <a:lnTo>
                      <a:pt x="13" y="11"/>
                    </a:lnTo>
                    <a:lnTo>
                      <a:pt x="14" y="11"/>
                    </a:lnTo>
                    <a:lnTo>
                      <a:pt x="14" y="12"/>
                    </a:lnTo>
                    <a:lnTo>
                      <a:pt x="15" y="12"/>
                    </a:lnTo>
                    <a:lnTo>
                      <a:pt x="16" y="12"/>
                    </a:lnTo>
                    <a:lnTo>
                      <a:pt x="17" y="12"/>
                    </a:lnTo>
                    <a:lnTo>
                      <a:pt x="18" y="12"/>
                    </a:lnTo>
                    <a:lnTo>
                      <a:pt x="19" y="12"/>
                    </a:lnTo>
                    <a:lnTo>
                      <a:pt x="20" y="12"/>
                    </a:lnTo>
                    <a:lnTo>
                      <a:pt x="21" y="12"/>
                    </a:lnTo>
                    <a:lnTo>
                      <a:pt x="21" y="13"/>
                    </a:lnTo>
                    <a:lnTo>
                      <a:pt x="22" y="12"/>
                    </a:lnTo>
                    <a:lnTo>
                      <a:pt x="22" y="11"/>
                    </a:lnTo>
                    <a:lnTo>
                      <a:pt x="23" y="10"/>
                    </a:lnTo>
                    <a:lnTo>
                      <a:pt x="24" y="9"/>
                    </a:lnTo>
                    <a:lnTo>
                      <a:pt x="24" y="8"/>
                    </a:lnTo>
                    <a:lnTo>
                      <a:pt x="25" y="8"/>
                    </a:lnTo>
                    <a:lnTo>
                      <a:pt x="25" y="7"/>
                    </a:lnTo>
                    <a:lnTo>
                      <a:pt x="26" y="6"/>
                    </a:lnTo>
                    <a:lnTo>
                      <a:pt x="27" y="5"/>
                    </a:lnTo>
                    <a:lnTo>
                      <a:pt x="27" y="4"/>
                    </a:lnTo>
                    <a:lnTo>
                      <a:pt x="28" y="4"/>
                    </a:lnTo>
                    <a:lnTo>
                      <a:pt x="28" y="3"/>
                    </a:lnTo>
                    <a:lnTo>
                      <a:pt x="29" y="3"/>
                    </a:lnTo>
                    <a:lnTo>
                      <a:pt x="30" y="2"/>
                    </a:lnTo>
                    <a:lnTo>
                      <a:pt x="30" y="1"/>
                    </a:lnTo>
                    <a:lnTo>
                      <a:pt x="29" y="1"/>
                    </a:lnTo>
                    <a:lnTo>
                      <a:pt x="28" y="1"/>
                    </a:lnTo>
                    <a:lnTo>
                      <a:pt x="27" y="1"/>
                    </a:lnTo>
                    <a:lnTo>
                      <a:pt x="26" y="1"/>
                    </a:lnTo>
                    <a:lnTo>
                      <a:pt x="25" y="1"/>
                    </a:lnTo>
                    <a:lnTo>
                      <a:pt x="24" y="1"/>
                    </a:lnTo>
                    <a:lnTo>
                      <a:pt x="23" y="1"/>
                    </a:lnTo>
                    <a:lnTo>
                      <a:pt x="22" y="1"/>
                    </a:lnTo>
                    <a:lnTo>
                      <a:pt x="21" y="1"/>
                    </a:lnTo>
                    <a:lnTo>
                      <a:pt x="20" y="1"/>
                    </a:lnTo>
                    <a:lnTo>
                      <a:pt x="19" y="1"/>
                    </a:lnTo>
                    <a:lnTo>
                      <a:pt x="18" y="1"/>
                    </a:lnTo>
                    <a:lnTo>
                      <a:pt x="18" y="0"/>
                    </a:lnTo>
                    <a:lnTo>
                      <a:pt x="17" y="0"/>
                    </a:lnTo>
                    <a:lnTo>
                      <a:pt x="16" y="0"/>
                    </a:lnTo>
                    <a:lnTo>
                      <a:pt x="15" y="0"/>
                    </a:lnTo>
                    <a:lnTo>
                      <a:pt x="14" y="0"/>
                    </a:lnTo>
                    <a:lnTo>
                      <a:pt x="13" y="1"/>
                    </a:lnTo>
                    <a:lnTo>
                      <a:pt x="12" y="1"/>
                    </a:lnTo>
                    <a:lnTo>
                      <a:pt x="12" y="2"/>
                    </a:lnTo>
                    <a:lnTo>
                      <a:pt x="11" y="2"/>
                    </a:lnTo>
                    <a:lnTo>
                      <a:pt x="10" y="2"/>
                    </a:lnTo>
                    <a:lnTo>
                      <a:pt x="10" y="3"/>
                    </a:lnTo>
                    <a:lnTo>
                      <a:pt x="9" y="3"/>
                    </a:lnTo>
                    <a:lnTo>
                      <a:pt x="8" y="3"/>
                    </a:lnTo>
                    <a:lnTo>
                      <a:pt x="8" y="4"/>
                    </a:lnTo>
                    <a:lnTo>
                      <a:pt x="7" y="4"/>
                    </a:lnTo>
                    <a:lnTo>
                      <a:pt x="6" y="5"/>
                    </a:lnTo>
                    <a:lnTo>
                      <a:pt x="5" y="5"/>
                    </a:lnTo>
                    <a:lnTo>
                      <a:pt x="4" y="6"/>
                    </a:lnTo>
                    <a:lnTo>
                      <a:pt x="3" y="6"/>
                    </a:lnTo>
                    <a:lnTo>
                      <a:pt x="3" y="7"/>
                    </a:lnTo>
                    <a:lnTo>
                      <a:pt x="2" y="7"/>
                    </a:lnTo>
                    <a:lnTo>
                      <a:pt x="2" y="8"/>
                    </a:lnTo>
                    <a:lnTo>
                      <a:pt x="1" y="8"/>
                    </a:lnTo>
                    <a:lnTo>
                      <a:pt x="0" y="8"/>
                    </a:lnTo>
                    <a:lnTo>
                      <a:pt x="0" y="9"/>
                    </a:lnTo>
                    <a:lnTo>
                      <a:pt x="25" y="13"/>
                    </a:lnTo>
                  </a:path>
                </a:pathLst>
              </a:custGeom>
              <a:solidFill>
                <a:srgbClr val="C5C5C5"/>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64" name="Freeform 68">
                <a:extLst>
                  <a:ext uri="{FF2B5EF4-FFF2-40B4-BE49-F238E27FC236}">
                    <a16:creationId xmlns:a16="http://schemas.microsoft.com/office/drawing/2014/main" id="{40DDC51A-8020-4AC9-B046-BEA812C1A9E6}"/>
                  </a:ext>
                </a:extLst>
              </p:cNvPr>
              <p:cNvSpPr>
                <a:spLocks/>
              </p:cNvSpPr>
              <p:nvPr/>
            </p:nvSpPr>
            <p:spPr bwMode="auto">
              <a:xfrm>
                <a:off x="743" y="2748"/>
                <a:ext cx="108" cy="37"/>
              </a:xfrm>
              <a:custGeom>
                <a:avLst/>
                <a:gdLst>
                  <a:gd name="T0" fmla="*/ 5 w 108"/>
                  <a:gd name="T1" fmla="*/ 31 h 37"/>
                  <a:gd name="T2" fmla="*/ 7 w 108"/>
                  <a:gd name="T3" fmla="*/ 33 h 37"/>
                  <a:gd name="T4" fmla="*/ 11 w 108"/>
                  <a:gd name="T5" fmla="*/ 35 h 37"/>
                  <a:gd name="T6" fmla="*/ 15 w 108"/>
                  <a:gd name="T7" fmla="*/ 36 h 37"/>
                  <a:gd name="T8" fmla="*/ 20 w 108"/>
                  <a:gd name="T9" fmla="*/ 36 h 37"/>
                  <a:gd name="T10" fmla="*/ 25 w 108"/>
                  <a:gd name="T11" fmla="*/ 36 h 37"/>
                  <a:gd name="T12" fmla="*/ 29 w 108"/>
                  <a:gd name="T13" fmla="*/ 35 h 37"/>
                  <a:gd name="T14" fmla="*/ 30 w 108"/>
                  <a:gd name="T15" fmla="*/ 29 h 37"/>
                  <a:gd name="T16" fmla="*/ 33 w 108"/>
                  <a:gd name="T17" fmla="*/ 24 h 37"/>
                  <a:gd name="T18" fmla="*/ 36 w 108"/>
                  <a:gd name="T19" fmla="*/ 23 h 37"/>
                  <a:gd name="T20" fmla="*/ 40 w 108"/>
                  <a:gd name="T21" fmla="*/ 22 h 37"/>
                  <a:gd name="T22" fmla="*/ 43 w 108"/>
                  <a:gd name="T23" fmla="*/ 22 h 37"/>
                  <a:gd name="T24" fmla="*/ 47 w 108"/>
                  <a:gd name="T25" fmla="*/ 25 h 37"/>
                  <a:gd name="T26" fmla="*/ 48 w 108"/>
                  <a:gd name="T27" fmla="*/ 29 h 37"/>
                  <a:gd name="T28" fmla="*/ 84 w 108"/>
                  <a:gd name="T29" fmla="*/ 29 h 37"/>
                  <a:gd name="T30" fmla="*/ 86 w 108"/>
                  <a:gd name="T31" fmla="*/ 25 h 37"/>
                  <a:gd name="T32" fmla="*/ 88 w 108"/>
                  <a:gd name="T33" fmla="*/ 21 h 37"/>
                  <a:gd name="T34" fmla="*/ 90 w 108"/>
                  <a:gd name="T35" fmla="*/ 18 h 37"/>
                  <a:gd name="T36" fmla="*/ 92 w 108"/>
                  <a:gd name="T37" fmla="*/ 18 h 37"/>
                  <a:gd name="T38" fmla="*/ 95 w 108"/>
                  <a:gd name="T39" fmla="*/ 18 h 37"/>
                  <a:gd name="T40" fmla="*/ 97 w 108"/>
                  <a:gd name="T41" fmla="*/ 21 h 37"/>
                  <a:gd name="T42" fmla="*/ 106 w 108"/>
                  <a:gd name="T43" fmla="*/ 23 h 37"/>
                  <a:gd name="T44" fmla="*/ 107 w 108"/>
                  <a:gd name="T45" fmla="*/ 19 h 37"/>
                  <a:gd name="T46" fmla="*/ 106 w 108"/>
                  <a:gd name="T47" fmla="*/ 17 h 37"/>
                  <a:gd name="T48" fmla="*/ 105 w 108"/>
                  <a:gd name="T49" fmla="*/ 10 h 37"/>
                  <a:gd name="T50" fmla="*/ 91 w 108"/>
                  <a:gd name="T51" fmla="*/ 8 h 37"/>
                  <a:gd name="T52" fmla="*/ 89 w 108"/>
                  <a:gd name="T53" fmla="*/ 5 h 37"/>
                  <a:gd name="T54" fmla="*/ 86 w 108"/>
                  <a:gd name="T55" fmla="*/ 3 h 37"/>
                  <a:gd name="T56" fmla="*/ 84 w 108"/>
                  <a:gd name="T57" fmla="*/ 2 h 37"/>
                  <a:gd name="T58" fmla="*/ 83 w 108"/>
                  <a:gd name="T59" fmla="*/ 2 h 37"/>
                  <a:gd name="T60" fmla="*/ 81 w 108"/>
                  <a:gd name="T61" fmla="*/ 1 h 37"/>
                  <a:gd name="T62" fmla="*/ 75 w 108"/>
                  <a:gd name="T63" fmla="*/ 0 h 37"/>
                  <a:gd name="T64" fmla="*/ 69 w 108"/>
                  <a:gd name="T65" fmla="*/ 0 h 37"/>
                  <a:gd name="T66" fmla="*/ 63 w 108"/>
                  <a:gd name="T67" fmla="*/ 0 h 37"/>
                  <a:gd name="T68" fmla="*/ 56 w 108"/>
                  <a:gd name="T69" fmla="*/ 0 h 37"/>
                  <a:gd name="T70" fmla="*/ 50 w 108"/>
                  <a:gd name="T71" fmla="*/ 1 h 37"/>
                  <a:gd name="T72" fmla="*/ 46 w 108"/>
                  <a:gd name="T73" fmla="*/ 1 h 37"/>
                  <a:gd name="T74" fmla="*/ 44 w 108"/>
                  <a:gd name="T75" fmla="*/ 2 h 37"/>
                  <a:gd name="T76" fmla="*/ 43 w 108"/>
                  <a:gd name="T77" fmla="*/ 3 h 37"/>
                  <a:gd name="T78" fmla="*/ 40 w 108"/>
                  <a:gd name="T79" fmla="*/ 4 h 37"/>
                  <a:gd name="T80" fmla="*/ 37 w 108"/>
                  <a:gd name="T81" fmla="*/ 6 h 37"/>
                  <a:gd name="T82" fmla="*/ 34 w 108"/>
                  <a:gd name="T83" fmla="*/ 7 h 37"/>
                  <a:gd name="T84" fmla="*/ 32 w 108"/>
                  <a:gd name="T85" fmla="*/ 9 h 37"/>
                  <a:gd name="T86" fmla="*/ 29 w 108"/>
                  <a:gd name="T87" fmla="*/ 11 h 37"/>
                  <a:gd name="T88" fmla="*/ 25 w 108"/>
                  <a:gd name="T89" fmla="*/ 12 h 37"/>
                  <a:gd name="T90" fmla="*/ 21 w 108"/>
                  <a:gd name="T91" fmla="*/ 13 h 37"/>
                  <a:gd name="T92" fmla="*/ 16 w 108"/>
                  <a:gd name="T93" fmla="*/ 14 h 37"/>
                  <a:gd name="T94" fmla="*/ 12 w 108"/>
                  <a:gd name="T95" fmla="*/ 15 h 37"/>
                  <a:gd name="T96" fmla="*/ 8 w 108"/>
                  <a:gd name="T97" fmla="*/ 17 h 37"/>
                  <a:gd name="T98" fmla="*/ 5 w 108"/>
                  <a:gd name="T99" fmla="*/ 18 h 37"/>
                  <a:gd name="T100" fmla="*/ 3 w 108"/>
                  <a:gd name="T101" fmla="*/ 20 h 37"/>
                  <a:gd name="T102" fmla="*/ 2 w 108"/>
                  <a:gd name="T103" fmla="*/ 22 h 37"/>
                  <a:gd name="T104" fmla="*/ 1 w 108"/>
                  <a:gd name="T105" fmla="*/ 23 h 37"/>
                  <a:gd name="T106" fmla="*/ 0 w 108"/>
                  <a:gd name="T107" fmla="*/ 26 h 37"/>
                  <a:gd name="T108" fmla="*/ 1 w 108"/>
                  <a:gd name="T109" fmla="*/ 28 h 37"/>
                  <a:gd name="T110" fmla="*/ 3 w 108"/>
                  <a:gd name="T111" fmla="*/ 29 h 3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8"/>
                  <a:gd name="T169" fmla="*/ 0 h 37"/>
                  <a:gd name="T170" fmla="*/ 108 w 108"/>
                  <a:gd name="T171" fmla="*/ 37 h 3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8" h="37">
                    <a:moveTo>
                      <a:pt x="4" y="30"/>
                    </a:moveTo>
                    <a:lnTo>
                      <a:pt x="5" y="30"/>
                    </a:lnTo>
                    <a:lnTo>
                      <a:pt x="5" y="31"/>
                    </a:lnTo>
                    <a:lnTo>
                      <a:pt x="5" y="32"/>
                    </a:lnTo>
                    <a:lnTo>
                      <a:pt x="6" y="33"/>
                    </a:lnTo>
                    <a:lnTo>
                      <a:pt x="7" y="33"/>
                    </a:lnTo>
                    <a:lnTo>
                      <a:pt x="8" y="34"/>
                    </a:lnTo>
                    <a:lnTo>
                      <a:pt x="9" y="34"/>
                    </a:lnTo>
                    <a:lnTo>
                      <a:pt x="10" y="34"/>
                    </a:lnTo>
                    <a:lnTo>
                      <a:pt x="10" y="35"/>
                    </a:lnTo>
                    <a:lnTo>
                      <a:pt x="11" y="35"/>
                    </a:lnTo>
                    <a:lnTo>
                      <a:pt x="12" y="35"/>
                    </a:lnTo>
                    <a:lnTo>
                      <a:pt x="13" y="35"/>
                    </a:lnTo>
                    <a:lnTo>
                      <a:pt x="14" y="35"/>
                    </a:lnTo>
                    <a:lnTo>
                      <a:pt x="15" y="35"/>
                    </a:lnTo>
                    <a:lnTo>
                      <a:pt x="15" y="36"/>
                    </a:lnTo>
                    <a:lnTo>
                      <a:pt x="16" y="36"/>
                    </a:lnTo>
                    <a:lnTo>
                      <a:pt x="17" y="36"/>
                    </a:lnTo>
                    <a:lnTo>
                      <a:pt x="18" y="36"/>
                    </a:lnTo>
                    <a:lnTo>
                      <a:pt x="19" y="36"/>
                    </a:lnTo>
                    <a:lnTo>
                      <a:pt x="20" y="36"/>
                    </a:lnTo>
                    <a:lnTo>
                      <a:pt x="21" y="36"/>
                    </a:lnTo>
                    <a:lnTo>
                      <a:pt x="22" y="36"/>
                    </a:lnTo>
                    <a:lnTo>
                      <a:pt x="23" y="36"/>
                    </a:lnTo>
                    <a:lnTo>
                      <a:pt x="24" y="36"/>
                    </a:lnTo>
                    <a:lnTo>
                      <a:pt x="25" y="36"/>
                    </a:lnTo>
                    <a:lnTo>
                      <a:pt x="26" y="36"/>
                    </a:lnTo>
                    <a:lnTo>
                      <a:pt x="27" y="36"/>
                    </a:lnTo>
                    <a:lnTo>
                      <a:pt x="28" y="36"/>
                    </a:lnTo>
                    <a:lnTo>
                      <a:pt x="29" y="35"/>
                    </a:lnTo>
                    <a:lnTo>
                      <a:pt x="29" y="34"/>
                    </a:lnTo>
                    <a:lnTo>
                      <a:pt x="29" y="33"/>
                    </a:lnTo>
                    <a:lnTo>
                      <a:pt x="30" y="32"/>
                    </a:lnTo>
                    <a:lnTo>
                      <a:pt x="30" y="31"/>
                    </a:lnTo>
                    <a:lnTo>
                      <a:pt x="30" y="30"/>
                    </a:lnTo>
                    <a:lnTo>
                      <a:pt x="30" y="29"/>
                    </a:lnTo>
                    <a:lnTo>
                      <a:pt x="31" y="28"/>
                    </a:lnTo>
                    <a:lnTo>
                      <a:pt x="31" y="27"/>
                    </a:lnTo>
                    <a:lnTo>
                      <a:pt x="32" y="26"/>
                    </a:lnTo>
                    <a:lnTo>
                      <a:pt x="32" y="25"/>
                    </a:lnTo>
                    <a:lnTo>
                      <a:pt x="33" y="24"/>
                    </a:lnTo>
                    <a:lnTo>
                      <a:pt x="34" y="24"/>
                    </a:lnTo>
                    <a:lnTo>
                      <a:pt x="35" y="23"/>
                    </a:lnTo>
                    <a:lnTo>
                      <a:pt x="36" y="23"/>
                    </a:lnTo>
                    <a:lnTo>
                      <a:pt x="37" y="23"/>
                    </a:lnTo>
                    <a:lnTo>
                      <a:pt x="38" y="23"/>
                    </a:lnTo>
                    <a:lnTo>
                      <a:pt x="39" y="22"/>
                    </a:lnTo>
                    <a:lnTo>
                      <a:pt x="40" y="22"/>
                    </a:lnTo>
                    <a:lnTo>
                      <a:pt x="41" y="22"/>
                    </a:lnTo>
                    <a:lnTo>
                      <a:pt x="42" y="22"/>
                    </a:lnTo>
                    <a:lnTo>
                      <a:pt x="43" y="22"/>
                    </a:lnTo>
                    <a:lnTo>
                      <a:pt x="44" y="23"/>
                    </a:lnTo>
                    <a:lnTo>
                      <a:pt x="45" y="23"/>
                    </a:lnTo>
                    <a:lnTo>
                      <a:pt x="46" y="23"/>
                    </a:lnTo>
                    <a:lnTo>
                      <a:pt x="47" y="24"/>
                    </a:lnTo>
                    <a:lnTo>
                      <a:pt x="47" y="25"/>
                    </a:lnTo>
                    <a:lnTo>
                      <a:pt x="48" y="26"/>
                    </a:lnTo>
                    <a:lnTo>
                      <a:pt x="48" y="27"/>
                    </a:lnTo>
                    <a:lnTo>
                      <a:pt x="48" y="28"/>
                    </a:lnTo>
                    <a:lnTo>
                      <a:pt x="48" y="29"/>
                    </a:lnTo>
                    <a:lnTo>
                      <a:pt x="48" y="30"/>
                    </a:lnTo>
                    <a:lnTo>
                      <a:pt x="48" y="31"/>
                    </a:lnTo>
                    <a:lnTo>
                      <a:pt x="48" y="32"/>
                    </a:lnTo>
                    <a:lnTo>
                      <a:pt x="47" y="33"/>
                    </a:lnTo>
                    <a:lnTo>
                      <a:pt x="84" y="29"/>
                    </a:lnTo>
                    <a:lnTo>
                      <a:pt x="84" y="28"/>
                    </a:lnTo>
                    <a:lnTo>
                      <a:pt x="85" y="28"/>
                    </a:lnTo>
                    <a:lnTo>
                      <a:pt x="85" y="27"/>
                    </a:lnTo>
                    <a:lnTo>
                      <a:pt x="86" y="26"/>
                    </a:lnTo>
                    <a:lnTo>
                      <a:pt x="86" y="25"/>
                    </a:lnTo>
                    <a:lnTo>
                      <a:pt x="86" y="24"/>
                    </a:lnTo>
                    <a:lnTo>
                      <a:pt x="87" y="23"/>
                    </a:lnTo>
                    <a:lnTo>
                      <a:pt x="87" y="22"/>
                    </a:lnTo>
                    <a:lnTo>
                      <a:pt x="87" y="21"/>
                    </a:lnTo>
                    <a:lnTo>
                      <a:pt x="88" y="21"/>
                    </a:lnTo>
                    <a:lnTo>
                      <a:pt x="88" y="20"/>
                    </a:lnTo>
                    <a:lnTo>
                      <a:pt x="88" y="19"/>
                    </a:lnTo>
                    <a:lnTo>
                      <a:pt x="89" y="19"/>
                    </a:lnTo>
                    <a:lnTo>
                      <a:pt x="90" y="19"/>
                    </a:lnTo>
                    <a:lnTo>
                      <a:pt x="90" y="18"/>
                    </a:lnTo>
                    <a:lnTo>
                      <a:pt x="91" y="18"/>
                    </a:lnTo>
                    <a:lnTo>
                      <a:pt x="92" y="18"/>
                    </a:lnTo>
                    <a:lnTo>
                      <a:pt x="93" y="18"/>
                    </a:lnTo>
                    <a:lnTo>
                      <a:pt x="94" y="18"/>
                    </a:lnTo>
                    <a:lnTo>
                      <a:pt x="95" y="18"/>
                    </a:lnTo>
                    <a:lnTo>
                      <a:pt x="96" y="18"/>
                    </a:lnTo>
                    <a:lnTo>
                      <a:pt x="97" y="19"/>
                    </a:lnTo>
                    <a:lnTo>
                      <a:pt x="97" y="20"/>
                    </a:lnTo>
                    <a:lnTo>
                      <a:pt x="97" y="21"/>
                    </a:lnTo>
                    <a:lnTo>
                      <a:pt x="98" y="25"/>
                    </a:lnTo>
                    <a:lnTo>
                      <a:pt x="105" y="24"/>
                    </a:lnTo>
                    <a:lnTo>
                      <a:pt x="106" y="24"/>
                    </a:lnTo>
                    <a:lnTo>
                      <a:pt x="106" y="23"/>
                    </a:lnTo>
                    <a:lnTo>
                      <a:pt x="107" y="22"/>
                    </a:lnTo>
                    <a:lnTo>
                      <a:pt x="107" y="21"/>
                    </a:lnTo>
                    <a:lnTo>
                      <a:pt x="107" y="20"/>
                    </a:lnTo>
                    <a:lnTo>
                      <a:pt x="107" y="19"/>
                    </a:lnTo>
                    <a:lnTo>
                      <a:pt x="106" y="19"/>
                    </a:lnTo>
                    <a:lnTo>
                      <a:pt x="106" y="18"/>
                    </a:lnTo>
                    <a:lnTo>
                      <a:pt x="106" y="17"/>
                    </a:lnTo>
                    <a:lnTo>
                      <a:pt x="106" y="12"/>
                    </a:lnTo>
                    <a:lnTo>
                      <a:pt x="106" y="11"/>
                    </a:lnTo>
                    <a:lnTo>
                      <a:pt x="105" y="11"/>
                    </a:lnTo>
                    <a:lnTo>
                      <a:pt x="105" y="10"/>
                    </a:lnTo>
                    <a:lnTo>
                      <a:pt x="104" y="10"/>
                    </a:lnTo>
                    <a:lnTo>
                      <a:pt x="92" y="8"/>
                    </a:lnTo>
                    <a:lnTo>
                      <a:pt x="91" y="8"/>
                    </a:lnTo>
                    <a:lnTo>
                      <a:pt x="91" y="7"/>
                    </a:lnTo>
                    <a:lnTo>
                      <a:pt x="90" y="6"/>
                    </a:lnTo>
                    <a:lnTo>
                      <a:pt x="89" y="6"/>
                    </a:lnTo>
                    <a:lnTo>
                      <a:pt x="89" y="5"/>
                    </a:lnTo>
                    <a:lnTo>
                      <a:pt x="88" y="5"/>
                    </a:lnTo>
                    <a:lnTo>
                      <a:pt x="87" y="4"/>
                    </a:lnTo>
                    <a:lnTo>
                      <a:pt x="86" y="3"/>
                    </a:lnTo>
                    <a:lnTo>
                      <a:pt x="85" y="3"/>
                    </a:lnTo>
                    <a:lnTo>
                      <a:pt x="85" y="2"/>
                    </a:lnTo>
                    <a:lnTo>
                      <a:pt x="84" y="2"/>
                    </a:lnTo>
                    <a:lnTo>
                      <a:pt x="83" y="2"/>
                    </a:lnTo>
                    <a:lnTo>
                      <a:pt x="82" y="1"/>
                    </a:lnTo>
                    <a:lnTo>
                      <a:pt x="81" y="1"/>
                    </a:lnTo>
                    <a:lnTo>
                      <a:pt x="80" y="1"/>
                    </a:lnTo>
                    <a:lnTo>
                      <a:pt x="79" y="1"/>
                    </a:lnTo>
                    <a:lnTo>
                      <a:pt x="77" y="1"/>
                    </a:lnTo>
                    <a:lnTo>
                      <a:pt x="76" y="1"/>
                    </a:lnTo>
                    <a:lnTo>
                      <a:pt x="75" y="0"/>
                    </a:lnTo>
                    <a:lnTo>
                      <a:pt x="74" y="0"/>
                    </a:lnTo>
                    <a:lnTo>
                      <a:pt x="73" y="0"/>
                    </a:lnTo>
                    <a:lnTo>
                      <a:pt x="72" y="0"/>
                    </a:lnTo>
                    <a:lnTo>
                      <a:pt x="71" y="0"/>
                    </a:lnTo>
                    <a:lnTo>
                      <a:pt x="70" y="0"/>
                    </a:lnTo>
                    <a:lnTo>
                      <a:pt x="69" y="0"/>
                    </a:lnTo>
                    <a:lnTo>
                      <a:pt x="68" y="0"/>
                    </a:lnTo>
                    <a:lnTo>
                      <a:pt x="67" y="0"/>
                    </a:lnTo>
                    <a:lnTo>
                      <a:pt x="66" y="0"/>
                    </a:lnTo>
                    <a:lnTo>
                      <a:pt x="65" y="0"/>
                    </a:lnTo>
                    <a:lnTo>
                      <a:pt x="64" y="0"/>
                    </a:lnTo>
                    <a:lnTo>
                      <a:pt x="63" y="0"/>
                    </a:lnTo>
                    <a:lnTo>
                      <a:pt x="62" y="0"/>
                    </a:lnTo>
                    <a:lnTo>
                      <a:pt x="61" y="0"/>
                    </a:lnTo>
                    <a:lnTo>
                      <a:pt x="60" y="0"/>
                    </a:lnTo>
                    <a:lnTo>
                      <a:pt x="58" y="0"/>
                    </a:lnTo>
                    <a:lnTo>
                      <a:pt x="57" y="0"/>
                    </a:lnTo>
                    <a:lnTo>
                      <a:pt x="56" y="0"/>
                    </a:lnTo>
                    <a:lnTo>
                      <a:pt x="55" y="0"/>
                    </a:lnTo>
                    <a:lnTo>
                      <a:pt x="54" y="0"/>
                    </a:lnTo>
                    <a:lnTo>
                      <a:pt x="53" y="1"/>
                    </a:lnTo>
                    <a:lnTo>
                      <a:pt x="52" y="1"/>
                    </a:lnTo>
                    <a:lnTo>
                      <a:pt x="51" y="1"/>
                    </a:lnTo>
                    <a:lnTo>
                      <a:pt x="50" y="1"/>
                    </a:lnTo>
                    <a:lnTo>
                      <a:pt x="49" y="1"/>
                    </a:lnTo>
                    <a:lnTo>
                      <a:pt x="48" y="1"/>
                    </a:lnTo>
                    <a:lnTo>
                      <a:pt x="47" y="1"/>
                    </a:lnTo>
                    <a:lnTo>
                      <a:pt x="46" y="1"/>
                    </a:lnTo>
                    <a:lnTo>
                      <a:pt x="46" y="2"/>
                    </a:lnTo>
                    <a:lnTo>
                      <a:pt x="45" y="2"/>
                    </a:lnTo>
                    <a:lnTo>
                      <a:pt x="44" y="2"/>
                    </a:lnTo>
                    <a:lnTo>
                      <a:pt x="43" y="2"/>
                    </a:lnTo>
                    <a:lnTo>
                      <a:pt x="43" y="3"/>
                    </a:lnTo>
                    <a:lnTo>
                      <a:pt x="42" y="3"/>
                    </a:lnTo>
                    <a:lnTo>
                      <a:pt x="41" y="3"/>
                    </a:lnTo>
                    <a:lnTo>
                      <a:pt x="41" y="4"/>
                    </a:lnTo>
                    <a:lnTo>
                      <a:pt x="40" y="4"/>
                    </a:lnTo>
                    <a:lnTo>
                      <a:pt x="39" y="4"/>
                    </a:lnTo>
                    <a:lnTo>
                      <a:pt x="39" y="5"/>
                    </a:lnTo>
                    <a:lnTo>
                      <a:pt x="38" y="5"/>
                    </a:lnTo>
                    <a:lnTo>
                      <a:pt x="37" y="6"/>
                    </a:lnTo>
                    <a:lnTo>
                      <a:pt x="36" y="6"/>
                    </a:lnTo>
                    <a:lnTo>
                      <a:pt x="36" y="7"/>
                    </a:lnTo>
                    <a:lnTo>
                      <a:pt x="35" y="7"/>
                    </a:lnTo>
                    <a:lnTo>
                      <a:pt x="34" y="7"/>
                    </a:lnTo>
                    <a:lnTo>
                      <a:pt x="34" y="8"/>
                    </a:lnTo>
                    <a:lnTo>
                      <a:pt x="33" y="8"/>
                    </a:lnTo>
                    <a:lnTo>
                      <a:pt x="33" y="9"/>
                    </a:lnTo>
                    <a:lnTo>
                      <a:pt x="32" y="9"/>
                    </a:lnTo>
                    <a:lnTo>
                      <a:pt x="31" y="9"/>
                    </a:lnTo>
                    <a:lnTo>
                      <a:pt x="31" y="10"/>
                    </a:lnTo>
                    <a:lnTo>
                      <a:pt x="30" y="10"/>
                    </a:lnTo>
                    <a:lnTo>
                      <a:pt x="30" y="11"/>
                    </a:lnTo>
                    <a:lnTo>
                      <a:pt x="29" y="11"/>
                    </a:lnTo>
                    <a:lnTo>
                      <a:pt x="29" y="12"/>
                    </a:lnTo>
                    <a:lnTo>
                      <a:pt x="28" y="12"/>
                    </a:lnTo>
                    <a:lnTo>
                      <a:pt x="27" y="12"/>
                    </a:lnTo>
                    <a:lnTo>
                      <a:pt x="26" y="12"/>
                    </a:lnTo>
                    <a:lnTo>
                      <a:pt x="25" y="12"/>
                    </a:lnTo>
                    <a:lnTo>
                      <a:pt x="24" y="12"/>
                    </a:lnTo>
                    <a:lnTo>
                      <a:pt x="23" y="13"/>
                    </a:lnTo>
                    <a:lnTo>
                      <a:pt x="22" y="13"/>
                    </a:lnTo>
                    <a:lnTo>
                      <a:pt x="21" y="13"/>
                    </a:lnTo>
                    <a:lnTo>
                      <a:pt x="20" y="13"/>
                    </a:lnTo>
                    <a:lnTo>
                      <a:pt x="19" y="13"/>
                    </a:lnTo>
                    <a:lnTo>
                      <a:pt x="18" y="14"/>
                    </a:lnTo>
                    <a:lnTo>
                      <a:pt x="17" y="14"/>
                    </a:lnTo>
                    <a:lnTo>
                      <a:pt x="16" y="14"/>
                    </a:lnTo>
                    <a:lnTo>
                      <a:pt x="15" y="14"/>
                    </a:lnTo>
                    <a:lnTo>
                      <a:pt x="15" y="15"/>
                    </a:lnTo>
                    <a:lnTo>
                      <a:pt x="14" y="15"/>
                    </a:lnTo>
                    <a:lnTo>
                      <a:pt x="13" y="15"/>
                    </a:lnTo>
                    <a:lnTo>
                      <a:pt x="12" y="15"/>
                    </a:lnTo>
                    <a:lnTo>
                      <a:pt x="11" y="16"/>
                    </a:lnTo>
                    <a:lnTo>
                      <a:pt x="10" y="16"/>
                    </a:lnTo>
                    <a:lnTo>
                      <a:pt x="9" y="16"/>
                    </a:lnTo>
                    <a:lnTo>
                      <a:pt x="8" y="17"/>
                    </a:lnTo>
                    <a:lnTo>
                      <a:pt x="7" y="17"/>
                    </a:lnTo>
                    <a:lnTo>
                      <a:pt x="6" y="18"/>
                    </a:lnTo>
                    <a:lnTo>
                      <a:pt x="5" y="18"/>
                    </a:lnTo>
                    <a:lnTo>
                      <a:pt x="4" y="19"/>
                    </a:lnTo>
                    <a:lnTo>
                      <a:pt x="3" y="19"/>
                    </a:lnTo>
                    <a:lnTo>
                      <a:pt x="3" y="20"/>
                    </a:lnTo>
                    <a:lnTo>
                      <a:pt x="3" y="21"/>
                    </a:lnTo>
                    <a:lnTo>
                      <a:pt x="2" y="21"/>
                    </a:lnTo>
                    <a:lnTo>
                      <a:pt x="2" y="22"/>
                    </a:lnTo>
                    <a:lnTo>
                      <a:pt x="2" y="23"/>
                    </a:lnTo>
                    <a:lnTo>
                      <a:pt x="1" y="23"/>
                    </a:lnTo>
                    <a:lnTo>
                      <a:pt x="0" y="24"/>
                    </a:lnTo>
                    <a:lnTo>
                      <a:pt x="0" y="25"/>
                    </a:lnTo>
                    <a:lnTo>
                      <a:pt x="0" y="26"/>
                    </a:lnTo>
                    <a:lnTo>
                      <a:pt x="0" y="27"/>
                    </a:lnTo>
                    <a:lnTo>
                      <a:pt x="1" y="28"/>
                    </a:lnTo>
                    <a:lnTo>
                      <a:pt x="2" y="29"/>
                    </a:lnTo>
                    <a:lnTo>
                      <a:pt x="3" y="29"/>
                    </a:lnTo>
                    <a:lnTo>
                      <a:pt x="4" y="30"/>
                    </a:lnTo>
                  </a:path>
                </a:pathLst>
              </a:custGeom>
              <a:solidFill>
                <a:srgbClr val="F57B49"/>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65" name="Freeform 69">
                <a:extLst>
                  <a:ext uri="{FF2B5EF4-FFF2-40B4-BE49-F238E27FC236}">
                    <a16:creationId xmlns:a16="http://schemas.microsoft.com/office/drawing/2014/main" id="{8BCD5E9A-86D8-4F91-9A91-67D5D3459DB0}"/>
                  </a:ext>
                </a:extLst>
              </p:cNvPr>
              <p:cNvSpPr>
                <a:spLocks/>
              </p:cNvSpPr>
              <p:nvPr/>
            </p:nvSpPr>
            <p:spPr bwMode="auto">
              <a:xfrm>
                <a:off x="773" y="2751"/>
                <a:ext cx="61" cy="14"/>
              </a:xfrm>
              <a:custGeom>
                <a:avLst/>
                <a:gdLst>
                  <a:gd name="T0" fmla="*/ 60 w 61"/>
                  <a:gd name="T1" fmla="*/ 9 h 14"/>
                  <a:gd name="T2" fmla="*/ 59 w 61"/>
                  <a:gd name="T3" fmla="*/ 8 h 14"/>
                  <a:gd name="T4" fmla="*/ 57 w 61"/>
                  <a:gd name="T5" fmla="*/ 6 h 14"/>
                  <a:gd name="T6" fmla="*/ 55 w 61"/>
                  <a:gd name="T7" fmla="*/ 4 h 14"/>
                  <a:gd name="T8" fmla="*/ 53 w 61"/>
                  <a:gd name="T9" fmla="*/ 2 h 14"/>
                  <a:gd name="T10" fmla="*/ 52 w 61"/>
                  <a:gd name="T11" fmla="*/ 1 h 14"/>
                  <a:gd name="T12" fmla="*/ 51 w 61"/>
                  <a:gd name="T13" fmla="*/ 0 h 14"/>
                  <a:gd name="T14" fmla="*/ 50 w 61"/>
                  <a:gd name="T15" fmla="*/ 0 h 14"/>
                  <a:gd name="T16" fmla="*/ 47 w 61"/>
                  <a:gd name="T17" fmla="*/ 0 h 14"/>
                  <a:gd name="T18" fmla="*/ 44 w 61"/>
                  <a:gd name="T19" fmla="*/ 0 h 14"/>
                  <a:gd name="T20" fmla="*/ 41 w 61"/>
                  <a:gd name="T21" fmla="*/ 1 h 14"/>
                  <a:gd name="T22" fmla="*/ 38 w 61"/>
                  <a:gd name="T23" fmla="*/ 1 h 14"/>
                  <a:gd name="T24" fmla="*/ 36 w 61"/>
                  <a:gd name="T25" fmla="*/ 1 h 14"/>
                  <a:gd name="T26" fmla="*/ 34 w 61"/>
                  <a:gd name="T27" fmla="*/ 2 h 14"/>
                  <a:gd name="T28" fmla="*/ 32 w 61"/>
                  <a:gd name="T29" fmla="*/ 2 h 14"/>
                  <a:gd name="T30" fmla="*/ 31 w 61"/>
                  <a:gd name="T31" fmla="*/ 3 h 14"/>
                  <a:gd name="T32" fmla="*/ 28 w 61"/>
                  <a:gd name="T33" fmla="*/ 6 h 14"/>
                  <a:gd name="T34" fmla="*/ 26 w 61"/>
                  <a:gd name="T35" fmla="*/ 8 h 14"/>
                  <a:gd name="T36" fmla="*/ 25 w 61"/>
                  <a:gd name="T37" fmla="*/ 10 h 14"/>
                  <a:gd name="T38" fmla="*/ 24 w 61"/>
                  <a:gd name="T39" fmla="*/ 12 h 14"/>
                  <a:gd name="T40" fmla="*/ 24 w 61"/>
                  <a:gd name="T41" fmla="*/ 13 h 14"/>
                  <a:gd name="T42" fmla="*/ 1 w 61"/>
                  <a:gd name="T43" fmla="*/ 9 h 14"/>
                  <a:gd name="T44" fmla="*/ 3 w 61"/>
                  <a:gd name="T45" fmla="*/ 9 h 14"/>
                  <a:gd name="T46" fmla="*/ 6 w 61"/>
                  <a:gd name="T47" fmla="*/ 10 h 14"/>
                  <a:gd name="T48" fmla="*/ 9 w 61"/>
                  <a:gd name="T49" fmla="*/ 10 h 14"/>
                  <a:gd name="T50" fmla="*/ 11 w 61"/>
                  <a:gd name="T51" fmla="*/ 11 h 14"/>
                  <a:gd name="T52" fmla="*/ 14 w 61"/>
                  <a:gd name="T53" fmla="*/ 11 h 14"/>
                  <a:gd name="T54" fmla="*/ 17 w 61"/>
                  <a:gd name="T55" fmla="*/ 12 h 14"/>
                  <a:gd name="T56" fmla="*/ 20 w 61"/>
                  <a:gd name="T57" fmla="*/ 12 h 14"/>
                  <a:gd name="T58" fmla="*/ 23 w 61"/>
                  <a:gd name="T59" fmla="*/ 12 h 14"/>
                  <a:gd name="T60" fmla="*/ 25 w 61"/>
                  <a:gd name="T61" fmla="*/ 9 h 14"/>
                  <a:gd name="T62" fmla="*/ 27 w 61"/>
                  <a:gd name="T63" fmla="*/ 6 h 14"/>
                  <a:gd name="T64" fmla="*/ 29 w 61"/>
                  <a:gd name="T65" fmla="*/ 4 h 14"/>
                  <a:gd name="T66" fmla="*/ 31 w 61"/>
                  <a:gd name="T67" fmla="*/ 2 h 14"/>
                  <a:gd name="T68" fmla="*/ 31 w 61"/>
                  <a:gd name="T69" fmla="*/ 1 h 14"/>
                  <a:gd name="T70" fmla="*/ 30 w 61"/>
                  <a:gd name="T71" fmla="*/ 1 h 14"/>
                  <a:gd name="T72" fmla="*/ 28 w 61"/>
                  <a:gd name="T73" fmla="*/ 1 h 14"/>
                  <a:gd name="T74" fmla="*/ 26 w 61"/>
                  <a:gd name="T75" fmla="*/ 1 h 14"/>
                  <a:gd name="T76" fmla="*/ 24 w 61"/>
                  <a:gd name="T77" fmla="*/ 1 h 14"/>
                  <a:gd name="T78" fmla="*/ 22 w 61"/>
                  <a:gd name="T79" fmla="*/ 1 h 14"/>
                  <a:gd name="T80" fmla="*/ 20 w 61"/>
                  <a:gd name="T81" fmla="*/ 1 h 14"/>
                  <a:gd name="T82" fmla="*/ 18 w 61"/>
                  <a:gd name="T83" fmla="*/ 0 h 14"/>
                  <a:gd name="T84" fmla="*/ 16 w 61"/>
                  <a:gd name="T85" fmla="*/ 0 h 14"/>
                  <a:gd name="T86" fmla="*/ 15 w 61"/>
                  <a:gd name="T87" fmla="*/ 0 h 14"/>
                  <a:gd name="T88" fmla="*/ 13 w 61"/>
                  <a:gd name="T89" fmla="*/ 1 h 14"/>
                  <a:gd name="T90" fmla="*/ 11 w 61"/>
                  <a:gd name="T91" fmla="*/ 2 h 14"/>
                  <a:gd name="T92" fmla="*/ 9 w 61"/>
                  <a:gd name="T93" fmla="*/ 3 h 14"/>
                  <a:gd name="T94" fmla="*/ 7 w 61"/>
                  <a:gd name="T95" fmla="*/ 4 h 14"/>
                  <a:gd name="T96" fmla="*/ 5 w 61"/>
                  <a:gd name="T97" fmla="*/ 5 h 14"/>
                  <a:gd name="T98" fmla="*/ 3 w 61"/>
                  <a:gd name="T99" fmla="*/ 7 h 14"/>
                  <a:gd name="T100" fmla="*/ 1 w 61"/>
                  <a:gd name="T101" fmla="*/ 8 h 14"/>
                  <a:gd name="T102" fmla="*/ 24 w 61"/>
                  <a:gd name="T103" fmla="*/ 13 h 1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61"/>
                  <a:gd name="T157" fmla="*/ 0 h 14"/>
                  <a:gd name="T158" fmla="*/ 61 w 61"/>
                  <a:gd name="T159" fmla="*/ 14 h 1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61" h="14">
                    <a:moveTo>
                      <a:pt x="24" y="13"/>
                    </a:moveTo>
                    <a:lnTo>
                      <a:pt x="60" y="9"/>
                    </a:lnTo>
                    <a:lnTo>
                      <a:pt x="60" y="8"/>
                    </a:lnTo>
                    <a:lnTo>
                      <a:pt x="59" y="8"/>
                    </a:lnTo>
                    <a:lnTo>
                      <a:pt x="59" y="7"/>
                    </a:lnTo>
                    <a:lnTo>
                      <a:pt x="58" y="7"/>
                    </a:lnTo>
                    <a:lnTo>
                      <a:pt x="58" y="6"/>
                    </a:lnTo>
                    <a:lnTo>
                      <a:pt x="57" y="6"/>
                    </a:lnTo>
                    <a:lnTo>
                      <a:pt x="57" y="5"/>
                    </a:lnTo>
                    <a:lnTo>
                      <a:pt x="56" y="5"/>
                    </a:lnTo>
                    <a:lnTo>
                      <a:pt x="56" y="4"/>
                    </a:lnTo>
                    <a:lnTo>
                      <a:pt x="55" y="4"/>
                    </a:lnTo>
                    <a:lnTo>
                      <a:pt x="55" y="3"/>
                    </a:lnTo>
                    <a:lnTo>
                      <a:pt x="54" y="3"/>
                    </a:lnTo>
                    <a:lnTo>
                      <a:pt x="54" y="2"/>
                    </a:lnTo>
                    <a:lnTo>
                      <a:pt x="53" y="2"/>
                    </a:lnTo>
                    <a:lnTo>
                      <a:pt x="53" y="1"/>
                    </a:lnTo>
                    <a:lnTo>
                      <a:pt x="52" y="1"/>
                    </a:lnTo>
                    <a:lnTo>
                      <a:pt x="52" y="0"/>
                    </a:lnTo>
                    <a:lnTo>
                      <a:pt x="51" y="0"/>
                    </a:lnTo>
                    <a:lnTo>
                      <a:pt x="50" y="0"/>
                    </a:lnTo>
                    <a:lnTo>
                      <a:pt x="49" y="0"/>
                    </a:lnTo>
                    <a:lnTo>
                      <a:pt x="48" y="0"/>
                    </a:lnTo>
                    <a:lnTo>
                      <a:pt x="47" y="0"/>
                    </a:lnTo>
                    <a:lnTo>
                      <a:pt x="46" y="0"/>
                    </a:lnTo>
                    <a:lnTo>
                      <a:pt x="45" y="0"/>
                    </a:lnTo>
                    <a:lnTo>
                      <a:pt x="44" y="0"/>
                    </a:lnTo>
                    <a:lnTo>
                      <a:pt x="43" y="0"/>
                    </a:lnTo>
                    <a:lnTo>
                      <a:pt x="42" y="1"/>
                    </a:lnTo>
                    <a:lnTo>
                      <a:pt x="41" y="1"/>
                    </a:lnTo>
                    <a:lnTo>
                      <a:pt x="40" y="1"/>
                    </a:lnTo>
                    <a:lnTo>
                      <a:pt x="39" y="1"/>
                    </a:lnTo>
                    <a:lnTo>
                      <a:pt x="38" y="1"/>
                    </a:lnTo>
                    <a:lnTo>
                      <a:pt x="37" y="1"/>
                    </a:lnTo>
                    <a:lnTo>
                      <a:pt x="36" y="1"/>
                    </a:lnTo>
                    <a:lnTo>
                      <a:pt x="35" y="1"/>
                    </a:lnTo>
                    <a:lnTo>
                      <a:pt x="34" y="1"/>
                    </a:lnTo>
                    <a:lnTo>
                      <a:pt x="34" y="2"/>
                    </a:lnTo>
                    <a:lnTo>
                      <a:pt x="33" y="2"/>
                    </a:lnTo>
                    <a:lnTo>
                      <a:pt x="32" y="2"/>
                    </a:lnTo>
                    <a:lnTo>
                      <a:pt x="31" y="3"/>
                    </a:lnTo>
                    <a:lnTo>
                      <a:pt x="30" y="4"/>
                    </a:lnTo>
                    <a:lnTo>
                      <a:pt x="29" y="5"/>
                    </a:lnTo>
                    <a:lnTo>
                      <a:pt x="28" y="6"/>
                    </a:lnTo>
                    <a:lnTo>
                      <a:pt x="27" y="7"/>
                    </a:lnTo>
                    <a:lnTo>
                      <a:pt x="26" y="8"/>
                    </a:lnTo>
                    <a:lnTo>
                      <a:pt x="26" y="9"/>
                    </a:lnTo>
                    <a:lnTo>
                      <a:pt x="25" y="10"/>
                    </a:lnTo>
                    <a:lnTo>
                      <a:pt x="24" y="11"/>
                    </a:lnTo>
                    <a:lnTo>
                      <a:pt x="24" y="12"/>
                    </a:lnTo>
                    <a:lnTo>
                      <a:pt x="24" y="13"/>
                    </a:lnTo>
                    <a:lnTo>
                      <a:pt x="0" y="9"/>
                    </a:lnTo>
                    <a:lnTo>
                      <a:pt x="1" y="9"/>
                    </a:lnTo>
                    <a:lnTo>
                      <a:pt x="2" y="9"/>
                    </a:lnTo>
                    <a:lnTo>
                      <a:pt x="3" y="9"/>
                    </a:lnTo>
                    <a:lnTo>
                      <a:pt x="4" y="10"/>
                    </a:lnTo>
                    <a:lnTo>
                      <a:pt x="5" y="10"/>
                    </a:lnTo>
                    <a:lnTo>
                      <a:pt x="6" y="10"/>
                    </a:lnTo>
                    <a:lnTo>
                      <a:pt x="7" y="10"/>
                    </a:lnTo>
                    <a:lnTo>
                      <a:pt x="8" y="10"/>
                    </a:lnTo>
                    <a:lnTo>
                      <a:pt x="9" y="10"/>
                    </a:lnTo>
                    <a:lnTo>
                      <a:pt x="10" y="11"/>
                    </a:lnTo>
                    <a:lnTo>
                      <a:pt x="11" y="11"/>
                    </a:lnTo>
                    <a:lnTo>
                      <a:pt x="12" y="11"/>
                    </a:lnTo>
                    <a:lnTo>
                      <a:pt x="13" y="11"/>
                    </a:lnTo>
                    <a:lnTo>
                      <a:pt x="14" y="11"/>
                    </a:lnTo>
                    <a:lnTo>
                      <a:pt x="15" y="11"/>
                    </a:lnTo>
                    <a:lnTo>
                      <a:pt x="15" y="12"/>
                    </a:lnTo>
                    <a:lnTo>
                      <a:pt x="16" y="12"/>
                    </a:lnTo>
                    <a:lnTo>
                      <a:pt x="17" y="12"/>
                    </a:lnTo>
                    <a:lnTo>
                      <a:pt x="18" y="12"/>
                    </a:lnTo>
                    <a:lnTo>
                      <a:pt x="19" y="12"/>
                    </a:lnTo>
                    <a:lnTo>
                      <a:pt x="20" y="12"/>
                    </a:lnTo>
                    <a:lnTo>
                      <a:pt x="21" y="12"/>
                    </a:lnTo>
                    <a:lnTo>
                      <a:pt x="22" y="12"/>
                    </a:lnTo>
                    <a:lnTo>
                      <a:pt x="23" y="12"/>
                    </a:lnTo>
                    <a:lnTo>
                      <a:pt x="23" y="11"/>
                    </a:lnTo>
                    <a:lnTo>
                      <a:pt x="24" y="10"/>
                    </a:lnTo>
                    <a:lnTo>
                      <a:pt x="25" y="9"/>
                    </a:lnTo>
                    <a:lnTo>
                      <a:pt x="25" y="8"/>
                    </a:lnTo>
                    <a:lnTo>
                      <a:pt x="26" y="8"/>
                    </a:lnTo>
                    <a:lnTo>
                      <a:pt x="26" y="7"/>
                    </a:lnTo>
                    <a:lnTo>
                      <a:pt x="27" y="6"/>
                    </a:lnTo>
                    <a:lnTo>
                      <a:pt x="28" y="5"/>
                    </a:lnTo>
                    <a:lnTo>
                      <a:pt x="28" y="4"/>
                    </a:lnTo>
                    <a:lnTo>
                      <a:pt x="29" y="4"/>
                    </a:lnTo>
                    <a:lnTo>
                      <a:pt x="29" y="3"/>
                    </a:lnTo>
                    <a:lnTo>
                      <a:pt x="30" y="3"/>
                    </a:lnTo>
                    <a:lnTo>
                      <a:pt x="31" y="2"/>
                    </a:lnTo>
                    <a:lnTo>
                      <a:pt x="31" y="1"/>
                    </a:lnTo>
                    <a:lnTo>
                      <a:pt x="30" y="1"/>
                    </a:lnTo>
                    <a:lnTo>
                      <a:pt x="29" y="1"/>
                    </a:lnTo>
                    <a:lnTo>
                      <a:pt x="28" y="1"/>
                    </a:lnTo>
                    <a:lnTo>
                      <a:pt x="27" y="1"/>
                    </a:lnTo>
                    <a:lnTo>
                      <a:pt x="26" y="1"/>
                    </a:lnTo>
                    <a:lnTo>
                      <a:pt x="25" y="1"/>
                    </a:lnTo>
                    <a:lnTo>
                      <a:pt x="24" y="1"/>
                    </a:lnTo>
                    <a:lnTo>
                      <a:pt x="23" y="1"/>
                    </a:lnTo>
                    <a:lnTo>
                      <a:pt x="22" y="1"/>
                    </a:lnTo>
                    <a:lnTo>
                      <a:pt x="21" y="1"/>
                    </a:lnTo>
                    <a:lnTo>
                      <a:pt x="20" y="1"/>
                    </a:lnTo>
                    <a:lnTo>
                      <a:pt x="19" y="1"/>
                    </a:lnTo>
                    <a:lnTo>
                      <a:pt x="18" y="0"/>
                    </a:lnTo>
                    <a:lnTo>
                      <a:pt x="17" y="0"/>
                    </a:lnTo>
                    <a:lnTo>
                      <a:pt x="16" y="0"/>
                    </a:lnTo>
                    <a:lnTo>
                      <a:pt x="15" y="0"/>
                    </a:lnTo>
                    <a:lnTo>
                      <a:pt x="14" y="0"/>
                    </a:lnTo>
                    <a:lnTo>
                      <a:pt x="14" y="1"/>
                    </a:lnTo>
                    <a:lnTo>
                      <a:pt x="13" y="1"/>
                    </a:lnTo>
                    <a:lnTo>
                      <a:pt x="12" y="1"/>
                    </a:lnTo>
                    <a:lnTo>
                      <a:pt x="12" y="2"/>
                    </a:lnTo>
                    <a:lnTo>
                      <a:pt x="11" y="2"/>
                    </a:lnTo>
                    <a:lnTo>
                      <a:pt x="10" y="2"/>
                    </a:lnTo>
                    <a:lnTo>
                      <a:pt x="10" y="3"/>
                    </a:lnTo>
                    <a:lnTo>
                      <a:pt x="9" y="3"/>
                    </a:lnTo>
                    <a:lnTo>
                      <a:pt x="8" y="4"/>
                    </a:lnTo>
                    <a:lnTo>
                      <a:pt x="7" y="4"/>
                    </a:lnTo>
                    <a:lnTo>
                      <a:pt x="6" y="5"/>
                    </a:lnTo>
                    <a:lnTo>
                      <a:pt x="5" y="5"/>
                    </a:lnTo>
                    <a:lnTo>
                      <a:pt x="5" y="6"/>
                    </a:lnTo>
                    <a:lnTo>
                      <a:pt x="4" y="6"/>
                    </a:lnTo>
                    <a:lnTo>
                      <a:pt x="3" y="7"/>
                    </a:lnTo>
                    <a:lnTo>
                      <a:pt x="2" y="7"/>
                    </a:lnTo>
                    <a:lnTo>
                      <a:pt x="2" y="8"/>
                    </a:lnTo>
                    <a:lnTo>
                      <a:pt x="1" y="8"/>
                    </a:lnTo>
                    <a:lnTo>
                      <a:pt x="0" y="8"/>
                    </a:lnTo>
                    <a:lnTo>
                      <a:pt x="0" y="9"/>
                    </a:lnTo>
                    <a:lnTo>
                      <a:pt x="24" y="13"/>
                    </a:lnTo>
                  </a:path>
                </a:pathLst>
              </a:custGeom>
              <a:solidFill>
                <a:srgbClr val="CECEC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66" name="Freeform 70">
                <a:extLst>
                  <a:ext uri="{FF2B5EF4-FFF2-40B4-BE49-F238E27FC236}">
                    <a16:creationId xmlns:a16="http://schemas.microsoft.com/office/drawing/2014/main" id="{3ABCCF3C-2472-4845-9DAD-E43FDF4F5FE3}"/>
                  </a:ext>
                </a:extLst>
              </p:cNvPr>
              <p:cNvSpPr>
                <a:spLocks/>
              </p:cNvSpPr>
              <p:nvPr/>
            </p:nvSpPr>
            <p:spPr bwMode="auto">
              <a:xfrm>
                <a:off x="771" y="2751"/>
                <a:ext cx="33" cy="14"/>
              </a:xfrm>
              <a:custGeom>
                <a:avLst/>
                <a:gdLst>
                  <a:gd name="T0" fmla="*/ 0 w 33"/>
                  <a:gd name="T1" fmla="*/ 9 h 14"/>
                  <a:gd name="T2" fmla="*/ 1 w 33"/>
                  <a:gd name="T3" fmla="*/ 9 h 14"/>
                  <a:gd name="T4" fmla="*/ 3 w 33"/>
                  <a:gd name="T5" fmla="*/ 10 h 14"/>
                  <a:gd name="T6" fmla="*/ 4 w 33"/>
                  <a:gd name="T7" fmla="*/ 10 h 14"/>
                  <a:gd name="T8" fmla="*/ 6 w 33"/>
                  <a:gd name="T9" fmla="*/ 10 h 14"/>
                  <a:gd name="T10" fmla="*/ 7 w 33"/>
                  <a:gd name="T11" fmla="*/ 10 h 14"/>
                  <a:gd name="T12" fmla="*/ 8 w 33"/>
                  <a:gd name="T13" fmla="*/ 11 h 14"/>
                  <a:gd name="T14" fmla="*/ 10 w 33"/>
                  <a:gd name="T15" fmla="*/ 11 h 14"/>
                  <a:gd name="T16" fmla="*/ 11 w 33"/>
                  <a:gd name="T17" fmla="*/ 11 h 14"/>
                  <a:gd name="T18" fmla="*/ 12 w 33"/>
                  <a:gd name="T19" fmla="*/ 11 h 14"/>
                  <a:gd name="T20" fmla="*/ 14 w 33"/>
                  <a:gd name="T21" fmla="*/ 12 h 14"/>
                  <a:gd name="T22" fmla="*/ 15 w 33"/>
                  <a:gd name="T23" fmla="*/ 12 h 14"/>
                  <a:gd name="T24" fmla="*/ 17 w 33"/>
                  <a:gd name="T25" fmla="*/ 12 h 14"/>
                  <a:gd name="T26" fmla="*/ 18 w 33"/>
                  <a:gd name="T27" fmla="*/ 12 h 14"/>
                  <a:gd name="T28" fmla="*/ 20 w 33"/>
                  <a:gd name="T29" fmla="*/ 13 h 14"/>
                  <a:gd name="T30" fmla="*/ 21 w 33"/>
                  <a:gd name="T31" fmla="*/ 13 h 14"/>
                  <a:gd name="T32" fmla="*/ 23 w 33"/>
                  <a:gd name="T33" fmla="*/ 13 h 14"/>
                  <a:gd name="T34" fmla="*/ 24 w 33"/>
                  <a:gd name="T35" fmla="*/ 11 h 14"/>
                  <a:gd name="T36" fmla="*/ 25 w 33"/>
                  <a:gd name="T37" fmla="*/ 10 h 14"/>
                  <a:gd name="T38" fmla="*/ 26 w 33"/>
                  <a:gd name="T39" fmla="*/ 9 h 14"/>
                  <a:gd name="T40" fmla="*/ 27 w 33"/>
                  <a:gd name="T41" fmla="*/ 7 h 14"/>
                  <a:gd name="T42" fmla="*/ 28 w 33"/>
                  <a:gd name="T43" fmla="*/ 6 h 14"/>
                  <a:gd name="T44" fmla="*/ 29 w 33"/>
                  <a:gd name="T45" fmla="*/ 5 h 14"/>
                  <a:gd name="T46" fmla="*/ 31 w 33"/>
                  <a:gd name="T47" fmla="*/ 3 h 14"/>
                  <a:gd name="T48" fmla="*/ 32 w 33"/>
                  <a:gd name="T49" fmla="*/ 2 h 14"/>
                  <a:gd name="T50" fmla="*/ 32 w 33"/>
                  <a:gd name="T51" fmla="*/ 2 h 14"/>
                  <a:gd name="T52" fmla="*/ 32 w 33"/>
                  <a:gd name="T53" fmla="*/ 2 h 14"/>
                  <a:gd name="T54" fmla="*/ 32 w 33"/>
                  <a:gd name="T55" fmla="*/ 1 h 14"/>
                  <a:gd name="T56" fmla="*/ 32 w 33"/>
                  <a:gd name="T57" fmla="*/ 1 h 14"/>
                  <a:gd name="T58" fmla="*/ 31 w 33"/>
                  <a:gd name="T59" fmla="*/ 1 h 14"/>
                  <a:gd name="T60" fmla="*/ 30 w 33"/>
                  <a:gd name="T61" fmla="*/ 1 h 14"/>
                  <a:gd name="T62" fmla="*/ 28 w 33"/>
                  <a:gd name="T63" fmla="*/ 1 h 14"/>
                  <a:gd name="T64" fmla="*/ 27 w 33"/>
                  <a:gd name="T65" fmla="*/ 1 h 14"/>
                  <a:gd name="T66" fmla="*/ 26 w 33"/>
                  <a:gd name="T67" fmla="*/ 1 h 14"/>
                  <a:gd name="T68" fmla="*/ 25 w 33"/>
                  <a:gd name="T69" fmla="*/ 1 h 14"/>
                  <a:gd name="T70" fmla="*/ 24 w 33"/>
                  <a:gd name="T71" fmla="*/ 1 h 14"/>
                  <a:gd name="T72" fmla="*/ 23 w 33"/>
                  <a:gd name="T73" fmla="*/ 1 h 14"/>
                  <a:gd name="T74" fmla="*/ 22 w 33"/>
                  <a:gd name="T75" fmla="*/ 1 h 14"/>
                  <a:gd name="T76" fmla="*/ 21 w 33"/>
                  <a:gd name="T77" fmla="*/ 1 h 14"/>
                  <a:gd name="T78" fmla="*/ 20 w 33"/>
                  <a:gd name="T79" fmla="*/ 1 h 14"/>
                  <a:gd name="T80" fmla="*/ 19 w 33"/>
                  <a:gd name="T81" fmla="*/ 1 h 14"/>
                  <a:gd name="T82" fmla="*/ 18 w 33"/>
                  <a:gd name="T83" fmla="*/ 0 h 14"/>
                  <a:gd name="T84" fmla="*/ 17 w 33"/>
                  <a:gd name="T85" fmla="*/ 0 h 14"/>
                  <a:gd name="T86" fmla="*/ 17 w 33"/>
                  <a:gd name="T87" fmla="*/ 0 h 14"/>
                  <a:gd name="T88" fmla="*/ 16 w 33"/>
                  <a:gd name="T89" fmla="*/ 0 h 14"/>
                  <a:gd name="T90" fmla="*/ 15 w 33"/>
                  <a:gd name="T91" fmla="*/ 0 h 14"/>
                  <a:gd name="T92" fmla="*/ 14 w 33"/>
                  <a:gd name="T93" fmla="*/ 1 h 14"/>
                  <a:gd name="T94" fmla="*/ 13 w 33"/>
                  <a:gd name="T95" fmla="*/ 1 h 14"/>
                  <a:gd name="T96" fmla="*/ 12 w 33"/>
                  <a:gd name="T97" fmla="*/ 2 h 14"/>
                  <a:gd name="T98" fmla="*/ 11 w 33"/>
                  <a:gd name="T99" fmla="*/ 2 h 14"/>
                  <a:gd name="T100" fmla="*/ 10 w 33"/>
                  <a:gd name="T101" fmla="*/ 3 h 14"/>
                  <a:gd name="T102" fmla="*/ 9 w 33"/>
                  <a:gd name="T103" fmla="*/ 3 h 14"/>
                  <a:gd name="T104" fmla="*/ 8 w 33"/>
                  <a:gd name="T105" fmla="*/ 4 h 14"/>
                  <a:gd name="T106" fmla="*/ 7 w 33"/>
                  <a:gd name="T107" fmla="*/ 5 h 14"/>
                  <a:gd name="T108" fmla="*/ 6 w 33"/>
                  <a:gd name="T109" fmla="*/ 5 h 14"/>
                  <a:gd name="T110" fmla="*/ 5 w 33"/>
                  <a:gd name="T111" fmla="*/ 6 h 14"/>
                  <a:gd name="T112" fmla="*/ 4 w 33"/>
                  <a:gd name="T113" fmla="*/ 7 h 14"/>
                  <a:gd name="T114" fmla="*/ 3 w 33"/>
                  <a:gd name="T115" fmla="*/ 7 h 14"/>
                  <a:gd name="T116" fmla="*/ 2 w 33"/>
                  <a:gd name="T117" fmla="*/ 8 h 14"/>
                  <a:gd name="T118" fmla="*/ 1 w 33"/>
                  <a:gd name="T119" fmla="*/ 9 h 14"/>
                  <a:gd name="T120" fmla="*/ 0 w 33"/>
                  <a:gd name="T121" fmla="*/ 9 h 1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3"/>
                  <a:gd name="T184" fmla="*/ 0 h 14"/>
                  <a:gd name="T185" fmla="*/ 33 w 33"/>
                  <a:gd name="T186" fmla="*/ 14 h 1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3" h="14">
                    <a:moveTo>
                      <a:pt x="0" y="9"/>
                    </a:moveTo>
                    <a:lnTo>
                      <a:pt x="0" y="9"/>
                    </a:lnTo>
                    <a:lnTo>
                      <a:pt x="1" y="9"/>
                    </a:lnTo>
                    <a:lnTo>
                      <a:pt x="2" y="10"/>
                    </a:lnTo>
                    <a:lnTo>
                      <a:pt x="3" y="10"/>
                    </a:lnTo>
                    <a:lnTo>
                      <a:pt x="4" y="10"/>
                    </a:lnTo>
                    <a:lnTo>
                      <a:pt x="5" y="10"/>
                    </a:lnTo>
                    <a:lnTo>
                      <a:pt x="6" y="10"/>
                    </a:lnTo>
                    <a:lnTo>
                      <a:pt x="7" y="10"/>
                    </a:lnTo>
                    <a:lnTo>
                      <a:pt x="8" y="11"/>
                    </a:lnTo>
                    <a:lnTo>
                      <a:pt x="9" y="11"/>
                    </a:lnTo>
                    <a:lnTo>
                      <a:pt x="10" y="11"/>
                    </a:lnTo>
                    <a:lnTo>
                      <a:pt x="11" y="11"/>
                    </a:lnTo>
                    <a:lnTo>
                      <a:pt x="12" y="11"/>
                    </a:lnTo>
                    <a:lnTo>
                      <a:pt x="13" y="12"/>
                    </a:lnTo>
                    <a:lnTo>
                      <a:pt x="14" y="12"/>
                    </a:lnTo>
                    <a:lnTo>
                      <a:pt x="15" y="12"/>
                    </a:lnTo>
                    <a:lnTo>
                      <a:pt x="16" y="12"/>
                    </a:lnTo>
                    <a:lnTo>
                      <a:pt x="17" y="12"/>
                    </a:lnTo>
                    <a:lnTo>
                      <a:pt x="18" y="12"/>
                    </a:lnTo>
                    <a:lnTo>
                      <a:pt x="19" y="13"/>
                    </a:lnTo>
                    <a:lnTo>
                      <a:pt x="20" y="13"/>
                    </a:lnTo>
                    <a:lnTo>
                      <a:pt x="21" y="13"/>
                    </a:lnTo>
                    <a:lnTo>
                      <a:pt x="22" y="13"/>
                    </a:lnTo>
                    <a:lnTo>
                      <a:pt x="23" y="13"/>
                    </a:lnTo>
                    <a:lnTo>
                      <a:pt x="23" y="12"/>
                    </a:lnTo>
                    <a:lnTo>
                      <a:pt x="24" y="11"/>
                    </a:lnTo>
                    <a:lnTo>
                      <a:pt x="25" y="10"/>
                    </a:lnTo>
                    <a:lnTo>
                      <a:pt x="26" y="9"/>
                    </a:lnTo>
                    <a:lnTo>
                      <a:pt x="27" y="8"/>
                    </a:lnTo>
                    <a:lnTo>
                      <a:pt x="27" y="7"/>
                    </a:lnTo>
                    <a:lnTo>
                      <a:pt x="28" y="7"/>
                    </a:lnTo>
                    <a:lnTo>
                      <a:pt x="28" y="6"/>
                    </a:lnTo>
                    <a:lnTo>
                      <a:pt x="29" y="5"/>
                    </a:lnTo>
                    <a:lnTo>
                      <a:pt x="30" y="4"/>
                    </a:lnTo>
                    <a:lnTo>
                      <a:pt x="31" y="3"/>
                    </a:lnTo>
                    <a:lnTo>
                      <a:pt x="32" y="2"/>
                    </a:lnTo>
                    <a:lnTo>
                      <a:pt x="32" y="1"/>
                    </a:lnTo>
                    <a:lnTo>
                      <a:pt x="31" y="1"/>
                    </a:lnTo>
                    <a:lnTo>
                      <a:pt x="30" y="1"/>
                    </a:lnTo>
                    <a:lnTo>
                      <a:pt x="29" y="1"/>
                    </a:lnTo>
                    <a:lnTo>
                      <a:pt x="28" y="1"/>
                    </a:lnTo>
                    <a:lnTo>
                      <a:pt x="27" y="1"/>
                    </a:lnTo>
                    <a:lnTo>
                      <a:pt x="26" y="1"/>
                    </a:lnTo>
                    <a:lnTo>
                      <a:pt x="25" y="1"/>
                    </a:lnTo>
                    <a:lnTo>
                      <a:pt x="24" y="1"/>
                    </a:lnTo>
                    <a:lnTo>
                      <a:pt x="23" y="1"/>
                    </a:lnTo>
                    <a:lnTo>
                      <a:pt x="22" y="1"/>
                    </a:lnTo>
                    <a:lnTo>
                      <a:pt x="21" y="1"/>
                    </a:lnTo>
                    <a:lnTo>
                      <a:pt x="20" y="1"/>
                    </a:lnTo>
                    <a:lnTo>
                      <a:pt x="19" y="1"/>
                    </a:lnTo>
                    <a:lnTo>
                      <a:pt x="19" y="0"/>
                    </a:lnTo>
                    <a:lnTo>
                      <a:pt x="18" y="0"/>
                    </a:lnTo>
                    <a:lnTo>
                      <a:pt x="17" y="0"/>
                    </a:lnTo>
                    <a:lnTo>
                      <a:pt x="16" y="0"/>
                    </a:lnTo>
                    <a:lnTo>
                      <a:pt x="15" y="0"/>
                    </a:lnTo>
                    <a:lnTo>
                      <a:pt x="15" y="1"/>
                    </a:lnTo>
                    <a:lnTo>
                      <a:pt x="14" y="1"/>
                    </a:lnTo>
                    <a:lnTo>
                      <a:pt x="13" y="1"/>
                    </a:lnTo>
                    <a:lnTo>
                      <a:pt x="13" y="2"/>
                    </a:lnTo>
                    <a:lnTo>
                      <a:pt x="12" y="2"/>
                    </a:lnTo>
                    <a:lnTo>
                      <a:pt x="11" y="2"/>
                    </a:lnTo>
                    <a:lnTo>
                      <a:pt x="10" y="3"/>
                    </a:lnTo>
                    <a:lnTo>
                      <a:pt x="9" y="3"/>
                    </a:lnTo>
                    <a:lnTo>
                      <a:pt x="8" y="4"/>
                    </a:lnTo>
                    <a:lnTo>
                      <a:pt x="7" y="4"/>
                    </a:lnTo>
                    <a:lnTo>
                      <a:pt x="7" y="5"/>
                    </a:lnTo>
                    <a:lnTo>
                      <a:pt x="6" y="5"/>
                    </a:lnTo>
                    <a:lnTo>
                      <a:pt x="5" y="6"/>
                    </a:lnTo>
                    <a:lnTo>
                      <a:pt x="4" y="6"/>
                    </a:lnTo>
                    <a:lnTo>
                      <a:pt x="4" y="7"/>
                    </a:lnTo>
                    <a:lnTo>
                      <a:pt x="3" y="7"/>
                    </a:lnTo>
                    <a:lnTo>
                      <a:pt x="2" y="8"/>
                    </a:lnTo>
                    <a:lnTo>
                      <a:pt x="1" y="8"/>
                    </a:lnTo>
                    <a:lnTo>
                      <a:pt x="1" y="9"/>
                    </a:lnTo>
                    <a:lnTo>
                      <a:pt x="0"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67" name="Freeform 71">
                <a:extLst>
                  <a:ext uri="{FF2B5EF4-FFF2-40B4-BE49-F238E27FC236}">
                    <a16:creationId xmlns:a16="http://schemas.microsoft.com/office/drawing/2014/main" id="{92EC9B62-D272-4AD7-8BAE-C9CEE22269AC}"/>
                  </a:ext>
                </a:extLst>
              </p:cNvPr>
              <p:cNvSpPr>
                <a:spLocks/>
              </p:cNvSpPr>
              <p:nvPr/>
            </p:nvSpPr>
            <p:spPr bwMode="auto">
              <a:xfrm>
                <a:off x="814" y="2752"/>
                <a:ext cx="2" cy="11"/>
              </a:xfrm>
              <a:custGeom>
                <a:avLst/>
                <a:gdLst>
                  <a:gd name="T0" fmla="*/ 0 w 2"/>
                  <a:gd name="T1" fmla="*/ 0 h 11"/>
                  <a:gd name="T2" fmla="*/ 0 w 2"/>
                  <a:gd name="T3" fmla="*/ 0 h 11"/>
                  <a:gd name="T4" fmla="*/ 0 w 2"/>
                  <a:gd name="T5" fmla="*/ 1 h 11"/>
                  <a:gd name="T6" fmla="*/ 1 w 2"/>
                  <a:gd name="T7" fmla="*/ 2 h 11"/>
                  <a:gd name="T8" fmla="*/ 1 w 2"/>
                  <a:gd name="T9" fmla="*/ 4 h 11"/>
                  <a:gd name="T10" fmla="*/ 1 w 2"/>
                  <a:gd name="T11" fmla="*/ 5 h 11"/>
                  <a:gd name="T12" fmla="*/ 1 w 2"/>
                  <a:gd name="T13" fmla="*/ 6 h 11"/>
                  <a:gd name="T14" fmla="*/ 1 w 2"/>
                  <a:gd name="T15" fmla="*/ 8 h 11"/>
                  <a:gd name="T16" fmla="*/ 1 w 2"/>
                  <a:gd name="T17" fmla="*/ 9 h 11"/>
                  <a:gd name="T18" fmla="*/ 1 w 2"/>
                  <a:gd name="T19" fmla="*/ 1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11"/>
                  <a:gd name="T32" fmla="*/ 2 w 2"/>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11">
                    <a:moveTo>
                      <a:pt x="0" y="0"/>
                    </a:moveTo>
                    <a:lnTo>
                      <a:pt x="0" y="0"/>
                    </a:lnTo>
                    <a:lnTo>
                      <a:pt x="0" y="1"/>
                    </a:lnTo>
                    <a:lnTo>
                      <a:pt x="1" y="2"/>
                    </a:lnTo>
                    <a:lnTo>
                      <a:pt x="1" y="4"/>
                    </a:lnTo>
                    <a:lnTo>
                      <a:pt x="1" y="5"/>
                    </a:lnTo>
                    <a:lnTo>
                      <a:pt x="1" y="6"/>
                    </a:lnTo>
                    <a:lnTo>
                      <a:pt x="1" y="8"/>
                    </a:lnTo>
                    <a:lnTo>
                      <a:pt x="1" y="9"/>
                    </a:lnTo>
                    <a:lnTo>
                      <a:pt x="1" y="10"/>
                    </a:lnTo>
                  </a:path>
                </a:pathLst>
              </a:custGeom>
              <a:noFill/>
              <a:ln w="12700" cap="rnd">
                <a:solidFill>
                  <a:srgbClr val="F57B49"/>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8" name="Freeform 72">
                <a:extLst>
                  <a:ext uri="{FF2B5EF4-FFF2-40B4-BE49-F238E27FC236}">
                    <a16:creationId xmlns:a16="http://schemas.microsoft.com/office/drawing/2014/main" id="{97D90B14-C7AD-4106-943F-C298EC2A4F31}"/>
                  </a:ext>
                </a:extLst>
              </p:cNvPr>
              <p:cNvSpPr>
                <a:spLocks/>
              </p:cNvSpPr>
              <p:nvPr/>
            </p:nvSpPr>
            <p:spPr bwMode="auto">
              <a:xfrm>
                <a:off x="827" y="2750"/>
                <a:ext cx="11" cy="10"/>
              </a:xfrm>
              <a:custGeom>
                <a:avLst/>
                <a:gdLst>
                  <a:gd name="T0" fmla="*/ 0 w 11"/>
                  <a:gd name="T1" fmla="*/ 0 h 10"/>
                  <a:gd name="T2" fmla="*/ 1 w 11"/>
                  <a:gd name="T3" fmla="*/ 1 h 10"/>
                  <a:gd name="T4" fmla="*/ 1 w 11"/>
                  <a:gd name="T5" fmla="*/ 1 h 10"/>
                  <a:gd name="T6" fmla="*/ 2 w 11"/>
                  <a:gd name="T7" fmla="*/ 2 h 10"/>
                  <a:gd name="T8" fmla="*/ 2 w 11"/>
                  <a:gd name="T9" fmla="*/ 2 h 10"/>
                  <a:gd name="T10" fmla="*/ 3 w 11"/>
                  <a:gd name="T11" fmla="*/ 3 h 10"/>
                  <a:gd name="T12" fmla="*/ 3 w 11"/>
                  <a:gd name="T13" fmla="*/ 3 h 10"/>
                  <a:gd name="T14" fmla="*/ 4 w 11"/>
                  <a:gd name="T15" fmla="*/ 4 h 10"/>
                  <a:gd name="T16" fmla="*/ 5 w 11"/>
                  <a:gd name="T17" fmla="*/ 4 h 10"/>
                  <a:gd name="T18" fmla="*/ 5 w 11"/>
                  <a:gd name="T19" fmla="*/ 5 h 10"/>
                  <a:gd name="T20" fmla="*/ 6 w 11"/>
                  <a:gd name="T21" fmla="*/ 5 h 10"/>
                  <a:gd name="T22" fmla="*/ 6 w 11"/>
                  <a:gd name="T23" fmla="*/ 6 h 10"/>
                  <a:gd name="T24" fmla="*/ 7 w 11"/>
                  <a:gd name="T25" fmla="*/ 6 h 10"/>
                  <a:gd name="T26" fmla="*/ 7 w 11"/>
                  <a:gd name="T27" fmla="*/ 7 h 10"/>
                  <a:gd name="T28" fmla="*/ 8 w 11"/>
                  <a:gd name="T29" fmla="*/ 8 h 10"/>
                  <a:gd name="T30" fmla="*/ 8 w 11"/>
                  <a:gd name="T31" fmla="*/ 8 h 10"/>
                  <a:gd name="T32" fmla="*/ 8 w 11"/>
                  <a:gd name="T33" fmla="*/ 9 h 10"/>
                  <a:gd name="T34" fmla="*/ 9 w 11"/>
                  <a:gd name="T35" fmla="*/ 9 h 10"/>
                  <a:gd name="T36" fmla="*/ 9 w 11"/>
                  <a:gd name="T37" fmla="*/ 9 h 10"/>
                  <a:gd name="T38" fmla="*/ 9 w 11"/>
                  <a:gd name="T39" fmla="*/ 9 h 10"/>
                  <a:gd name="T40" fmla="*/ 10 w 11"/>
                  <a:gd name="T41" fmla="*/ 9 h 10"/>
                  <a:gd name="T42" fmla="*/ 10 w 11"/>
                  <a:gd name="T43" fmla="*/ 8 h 10"/>
                  <a:gd name="T44" fmla="*/ 10 w 11"/>
                  <a:gd name="T45" fmla="*/ 8 h 10"/>
                  <a:gd name="T46" fmla="*/ 10 w 11"/>
                  <a:gd name="T47" fmla="*/ 8 h 10"/>
                  <a:gd name="T48" fmla="*/ 10 w 11"/>
                  <a:gd name="T49" fmla="*/ 8 h 10"/>
                  <a:gd name="T50" fmla="*/ 9 w 11"/>
                  <a:gd name="T51" fmla="*/ 7 h 10"/>
                  <a:gd name="T52" fmla="*/ 9 w 11"/>
                  <a:gd name="T53" fmla="*/ 6 h 10"/>
                  <a:gd name="T54" fmla="*/ 8 w 11"/>
                  <a:gd name="T55" fmla="*/ 6 h 10"/>
                  <a:gd name="T56" fmla="*/ 7 w 11"/>
                  <a:gd name="T57" fmla="*/ 5 h 10"/>
                  <a:gd name="T58" fmla="*/ 7 w 11"/>
                  <a:gd name="T59" fmla="*/ 5 h 10"/>
                  <a:gd name="T60" fmla="*/ 6 w 11"/>
                  <a:gd name="T61" fmla="*/ 4 h 10"/>
                  <a:gd name="T62" fmla="*/ 6 w 11"/>
                  <a:gd name="T63" fmla="*/ 4 h 10"/>
                  <a:gd name="T64" fmla="*/ 5 w 11"/>
                  <a:gd name="T65" fmla="*/ 3 h 10"/>
                  <a:gd name="T66" fmla="*/ 4 w 11"/>
                  <a:gd name="T67" fmla="*/ 3 h 10"/>
                  <a:gd name="T68" fmla="*/ 4 w 11"/>
                  <a:gd name="T69" fmla="*/ 2 h 10"/>
                  <a:gd name="T70" fmla="*/ 3 w 11"/>
                  <a:gd name="T71" fmla="*/ 2 h 10"/>
                  <a:gd name="T72" fmla="*/ 2 w 11"/>
                  <a:gd name="T73" fmla="*/ 1 h 10"/>
                  <a:gd name="T74" fmla="*/ 2 w 11"/>
                  <a:gd name="T75" fmla="*/ 1 h 10"/>
                  <a:gd name="T76" fmla="*/ 1 w 11"/>
                  <a:gd name="T77" fmla="*/ 1 h 10"/>
                  <a:gd name="T78" fmla="*/ 1 w 11"/>
                  <a:gd name="T79" fmla="*/ 0 h 10"/>
                  <a:gd name="T80" fmla="*/ 0 w 11"/>
                  <a:gd name="T81" fmla="*/ 0 h 1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
                  <a:gd name="T124" fmla="*/ 0 h 10"/>
                  <a:gd name="T125" fmla="*/ 11 w 11"/>
                  <a:gd name="T126" fmla="*/ 10 h 1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 h="10">
                    <a:moveTo>
                      <a:pt x="0" y="0"/>
                    </a:moveTo>
                    <a:lnTo>
                      <a:pt x="1" y="1"/>
                    </a:lnTo>
                    <a:lnTo>
                      <a:pt x="2" y="2"/>
                    </a:lnTo>
                    <a:lnTo>
                      <a:pt x="3" y="3"/>
                    </a:lnTo>
                    <a:lnTo>
                      <a:pt x="4" y="4"/>
                    </a:lnTo>
                    <a:lnTo>
                      <a:pt x="5" y="4"/>
                    </a:lnTo>
                    <a:lnTo>
                      <a:pt x="5" y="5"/>
                    </a:lnTo>
                    <a:lnTo>
                      <a:pt x="6" y="5"/>
                    </a:lnTo>
                    <a:lnTo>
                      <a:pt x="6" y="6"/>
                    </a:lnTo>
                    <a:lnTo>
                      <a:pt x="7" y="6"/>
                    </a:lnTo>
                    <a:lnTo>
                      <a:pt x="7" y="7"/>
                    </a:lnTo>
                    <a:lnTo>
                      <a:pt x="8" y="8"/>
                    </a:lnTo>
                    <a:lnTo>
                      <a:pt x="8" y="9"/>
                    </a:lnTo>
                    <a:lnTo>
                      <a:pt x="9" y="9"/>
                    </a:lnTo>
                    <a:lnTo>
                      <a:pt x="10" y="9"/>
                    </a:lnTo>
                    <a:lnTo>
                      <a:pt x="10" y="8"/>
                    </a:lnTo>
                    <a:lnTo>
                      <a:pt x="9" y="7"/>
                    </a:lnTo>
                    <a:lnTo>
                      <a:pt x="9" y="6"/>
                    </a:lnTo>
                    <a:lnTo>
                      <a:pt x="8" y="6"/>
                    </a:lnTo>
                    <a:lnTo>
                      <a:pt x="7" y="5"/>
                    </a:lnTo>
                    <a:lnTo>
                      <a:pt x="6" y="4"/>
                    </a:lnTo>
                    <a:lnTo>
                      <a:pt x="5" y="3"/>
                    </a:lnTo>
                    <a:lnTo>
                      <a:pt x="4" y="3"/>
                    </a:lnTo>
                    <a:lnTo>
                      <a:pt x="4" y="2"/>
                    </a:lnTo>
                    <a:lnTo>
                      <a:pt x="3" y="2"/>
                    </a:lnTo>
                    <a:lnTo>
                      <a:pt x="2" y="1"/>
                    </a:lnTo>
                    <a:lnTo>
                      <a:pt x="1" y="1"/>
                    </a:lnTo>
                    <a:lnTo>
                      <a:pt x="1" y="0"/>
                    </a:lnTo>
                    <a:lnTo>
                      <a:pt x="0" y="0"/>
                    </a:lnTo>
                  </a:path>
                </a:pathLst>
              </a:custGeom>
              <a:solidFill>
                <a:srgbClr val="91919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69" name="Freeform 73">
                <a:extLst>
                  <a:ext uri="{FF2B5EF4-FFF2-40B4-BE49-F238E27FC236}">
                    <a16:creationId xmlns:a16="http://schemas.microsoft.com/office/drawing/2014/main" id="{9F8BA019-97D9-4A1A-A43D-F193C1CB9EE6}"/>
                  </a:ext>
                </a:extLst>
              </p:cNvPr>
              <p:cNvSpPr>
                <a:spLocks/>
              </p:cNvSpPr>
              <p:nvPr/>
            </p:nvSpPr>
            <p:spPr bwMode="auto">
              <a:xfrm>
                <a:off x="836" y="2757"/>
                <a:ext cx="13" cy="2"/>
              </a:xfrm>
              <a:custGeom>
                <a:avLst/>
                <a:gdLst>
                  <a:gd name="T0" fmla="*/ 2 w 13"/>
                  <a:gd name="T1" fmla="*/ 1 h 2"/>
                  <a:gd name="T2" fmla="*/ 12 w 13"/>
                  <a:gd name="T3" fmla="*/ 1 h 2"/>
                  <a:gd name="T4" fmla="*/ 0 w 13"/>
                  <a:gd name="T5" fmla="*/ 0 h 2"/>
                  <a:gd name="T6" fmla="*/ 0 w 13"/>
                  <a:gd name="T7" fmla="*/ 0 h 2"/>
                  <a:gd name="T8" fmla="*/ 0 w 13"/>
                  <a:gd name="T9" fmla="*/ 0 h 2"/>
                  <a:gd name="T10" fmla="*/ 1 w 13"/>
                  <a:gd name="T11" fmla="*/ 0 h 2"/>
                  <a:gd name="T12" fmla="*/ 1 w 13"/>
                  <a:gd name="T13" fmla="*/ 0 h 2"/>
                  <a:gd name="T14" fmla="*/ 1 w 13"/>
                  <a:gd name="T15" fmla="*/ 1 h 2"/>
                  <a:gd name="T16" fmla="*/ 1 w 13"/>
                  <a:gd name="T17" fmla="*/ 1 h 2"/>
                  <a:gd name="T18" fmla="*/ 2 w 13"/>
                  <a:gd name="T19" fmla="*/ 1 h 2"/>
                  <a:gd name="T20" fmla="*/ 2 w 13"/>
                  <a:gd name="T21" fmla="*/ 1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
                  <a:gd name="T34" fmla="*/ 0 h 2"/>
                  <a:gd name="T35" fmla="*/ 13 w 13"/>
                  <a:gd name="T36" fmla="*/ 2 h 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 h="2">
                    <a:moveTo>
                      <a:pt x="2" y="1"/>
                    </a:moveTo>
                    <a:lnTo>
                      <a:pt x="12" y="1"/>
                    </a:lnTo>
                    <a:lnTo>
                      <a:pt x="0" y="0"/>
                    </a:lnTo>
                    <a:lnTo>
                      <a:pt x="1" y="0"/>
                    </a:lnTo>
                    <a:lnTo>
                      <a:pt x="1" y="1"/>
                    </a:lnTo>
                    <a:lnTo>
                      <a:pt x="2" y="1"/>
                    </a:lnTo>
                  </a:path>
                </a:pathLst>
              </a:custGeom>
              <a:solidFill>
                <a:srgbClr val="FF8C66"/>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70" name="Freeform 74">
                <a:extLst>
                  <a:ext uri="{FF2B5EF4-FFF2-40B4-BE49-F238E27FC236}">
                    <a16:creationId xmlns:a16="http://schemas.microsoft.com/office/drawing/2014/main" id="{EFCD1866-577A-4A47-86E2-EDC58FC272C2}"/>
                  </a:ext>
                </a:extLst>
              </p:cNvPr>
              <p:cNvSpPr>
                <a:spLocks/>
              </p:cNvSpPr>
              <p:nvPr/>
            </p:nvSpPr>
            <p:spPr bwMode="auto">
              <a:xfrm>
                <a:off x="750" y="2760"/>
                <a:ext cx="37" cy="11"/>
              </a:xfrm>
              <a:custGeom>
                <a:avLst/>
                <a:gdLst>
                  <a:gd name="T0" fmla="*/ 25 w 37"/>
                  <a:gd name="T1" fmla="*/ 5 h 11"/>
                  <a:gd name="T2" fmla="*/ 13 w 37"/>
                  <a:gd name="T3" fmla="*/ 9 h 11"/>
                  <a:gd name="T4" fmla="*/ 13 w 37"/>
                  <a:gd name="T5" fmla="*/ 10 h 11"/>
                  <a:gd name="T6" fmla="*/ 8 w 37"/>
                  <a:gd name="T7" fmla="*/ 10 h 11"/>
                  <a:gd name="T8" fmla="*/ 6 w 37"/>
                  <a:gd name="T9" fmla="*/ 10 h 11"/>
                  <a:gd name="T10" fmla="*/ 2 w 37"/>
                  <a:gd name="T11" fmla="*/ 8 h 11"/>
                  <a:gd name="T12" fmla="*/ 0 w 37"/>
                  <a:gd name="T13" fmla="*/ 7 h 11"/>
                  <a:gd name="T14" fmla="*/ 7 w 37"/>
                  <a:gd name="T15" fmla="*/ 4 h 11"/>
                  <a:gd name="T16" fmla="*/ 1 w 37"/>
                  <a:gd name="T17" fmla="*/ 7 h 11"/>
                  <a:gd name="T18" fmla="*/ 7 w 37"/>
                  <a:gd name="T19" fmla="*/ 3 h 11"/>
                  <a:gd name="T20" fmla="*/ 8 w 37"/>
                  <a:gd name="T21" fmla="*/ 3 h 11"/>
                  <a:gd name="T22" fmla="*/ 9 w 37"/>
                  <a:gd name="T23" fmla="*/ 3 h 11"/>
                  <a:gd name="T24" fmla="*/ 10 w 37"/>
                  <a:gd name="T25" fmla="*/ 3 h 11"/>
                  <a:gd name="T26" fmla="*/ 10 w 37"/>
                  <a:gd name="T27" fmla="*/ 3 h 11"/>
                  <a:gd name="T28" fmla="*/ 11 w 37"/>
                  <a:gd name="T29" fmla="*/ 2 h 11"/>
                  <a:gd name="T30" fmla="*/ 13 w 37"/>
                  <a:gd name="T31" fmla="*/ 2 h 11"/>
                  <a:gd name="T32" fmla="*/ 13 w 37"/>
                  <a:gd name="T33" fmla="*/ 2 h 11"/>
                  <a:gd name="T34" fmla="*/ 13 w 37"/>
                  <a:gd name="T35" fmla="*/ 1 h 11"/>
                  <a:gd name="T36" fmla="*/ 14 w 37"/>
                  <a:gd name="T37" fmla="*/ 1 h 11"/>
                  <a:gd name="T38" fmla="*/ 14 w 37"/>
                  <a:gd name="T39" fmla="*/ 1 h 11"/>
                  <a:gd name="T40" fmla="*/ 19 w 37"/>
                  <a:gd name="T41" fmla="*/ 0 h 11"/>
                  <a:gd name="T42" fmla="*/ 20 w 37"/>
                  <a:gd name="T43" fmla="*/ 0 h 11"/>
                  <a:gd name="T44" fmla="*/ 21 w 37"/>
                  <a:gd name="T45" fmla="*/ 0 h 11"/>
                  <a:gd name="T46" fmla="*/ 22 w 37"/>
                  <a:gd name="T47" fmla="*/ 1 h 11"/>
                  <a:gd name="T48" fmla="*/ 24 w 37"/>
                  <a:gd name="T49" fmla="*/ 1 h 11"/>
                  <a:gd name="T50" fmla="*/ 25 w 37"/>
                  <a:gd name="T51" fmla="*/ 1 h 11"/>
                  <a:gd name="T52" fmla="*/ 26 w 37"/>
                  <a:gd name="T53" fmla="*/ 1 h 11"/>
                  <a:gd name="T54" fmla="*/ 27 w 37"/>
                  <a:gd name="T55" fmla="*/ 1 h 11"/>
                  <a:gd name="T56" fmla="*/ 28 w 37"/>
                  <a:gd name="T57" fmla="*/ 1 h 11"/>
                  <a:gd name="T58" fmla="*/ 29 w 37"/>
                  <a:gd name="T59" fmla="*/ 2 h 11"/>
                  <a:gd name="T60" fmla="*/ 30 w 37"/>
                  <a:gd name="T61" fmla="*/ 2 h 11"/>
                  <a:gd name="T62" fmla="*/ 31 w 37"/>
                  <a:gd name="T63" fmla="*/ 2 h 11"/>
                  <a:gd name="T64" fmla="*/ 32 w 37"/>
                  <a:gd name="T65" fmla="*/ 2 h 11"/>
                  <a:gd name="T66" fmla="*/ 33 w 37"/>
                  <a:gd name="T67" fmla="*/ 2 h 11"/>
                  <a:gd name="T68" fmla="*/ 34 w 37"/>
                  <a:gd name="T69" fmla="*/ 3 h 11"/>
                  <a:gd name="T70" fmla="*/ 35 w 37"/>
                  <a:gd name="T71" fmla="*/ 3 h 11"/>
                  <a:gd name="T72" fmla="*/ 36 w 37"/>
                  <a:gd name="T73" fmla="*/ 3 h 11"/>
                  <a:gd name="T74" fmla="*/ 35 w 37"/>
                  <a:gd name="T75" fmla="*/ 3 h 11"/>
                  <a:gd name="T76" fmla="*/ 35 w 37"/>
                  <a:gd name="T77" fmla="*/ 3 h 11"/>
                  <a:gd name="T78" fmla="*/ 34 w 37"/>
                  <a:gd name="T79" fmla="*/ 3 h 11"/>
                  <a:gd name="T80" fmla="*/ 33 w 37"/>
                  <a:gd name="T81" fmla="*/ 3 h 11"/>
                  <a:gd name="T82" fmla="*/ 33 w 37"/>
                  <a:gd name="T83" fmla="*/ 3 h 11"/>
                  <a:gd name="T84" fmla="*/ 32 w 37"/>
                  <a:gd name="T85" fmla="*/ 4 h 11"/>
                  <a:gd name="T86" fmla="*/ 31 w 37"/>
                  <a:gd name="T87" fmla="*/ 4 h 11"/>
                  <a:gd name="T88" fmla="*/ 31 w 37"/>
                  <a:gd name="T89" fmla="*/ 4 h 11"/>
                  <a:gd name="T90" fmla="*/ 30 w 37"/>
                  <a:gd name="T91" fmla="*/ 4 h 11"/>
                  <a:gd name="T92" fmla="*/ 29 w 37"/>
                  <a:gd name="T93" fmla="*/ 4 h 11"/>
                  <a:gd name="T94" fmla="*/ 29 w 37"/>
                  <a:gd name="T95" fmla="*/ 4 h 11"/>
                  <a:gd name="T96" fmla="*/ 28 w 37"/>
                  <a:gd name="T97" fmla="*/ 4 h 11"/>
                  <a:gd name="T98" fmla="*/ 27 w 37"/>
                  <a:gd name="T99" fmla="*/ 4 h 11"/>
                  <a:gd name="T100" fmla="*/ 27 w 37"/>
                  <a:gd name="T101" fmla="*/ 5 h 11"/>
                  <a:gd name="T102" fmla="*/ 26 w 37"/>
                  <a:gd name="T103" fmla="*/ 5 h 11"/>
                  <a:gd name="T104" fmla="*/ 25 w 37"/>
                  <a:gd name="T105" fmla="*/ 5 h 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7"/>
                  <a:gd name="T160" fmla="*/ 0 h 11"/>
                  <a:gd name="T161" fmla="*/ 37 w 37"/>
                  <a:gd name="T162" fmla="*/ 11 h 1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7" h="11">
                    <a:moveTo>
                      <a:pt x="25" y="5"/>
                    </a:moveTo>
                    <a:lnTo>
                      <a:pt x="13" y="9"/>
                    </a:lnTo>
                    <a:lnTo>
                      <a:pt x="13" y="10"/>
                    </a:lnTo>
                    <a:lnTo>
                      <a:pt x="8" y="10"/>
                    </a:lnTo>
                    <a:lnTo>
                      <a:pt x="6" y="10"/>
                    </a:lnTo>
                    <a:lnTo>
                      <a:pt x="2" y="8"/>
                    </a:lnTo>
                    <a:lnTo>
                      <a:pt x="0" y="7"/>
                    </a:lnTo>
                    <a:lnTo>
                      <a:pt x="7" y="4"/>
                    </a:lnTo>
                    <a:lnTo>
                      <a:pt x="1" y="7"/>
                    </a:lnTo>
                    <a:lnTo>
                      <a:pt x="7" y="3"/>
                    </a:lnTo>
                    <a:lnTo>
                      <a:pt x="8" y="3"/>
                    </a:lnTo>
                    <a:lnTo>
                      <a:pt x="9" y="3"/>
                    </a:lnTo>
                    <a:lnTo>
                      <a:pt x="10" y="3"/>
                    </a:lnTo>
                    <a:lnTo>
                      <a:pt x="11" y="2"/>
                    </a:lnTo>
                    <a:lnTo>
                      <a:pt x="13" y="2"/>
                    </a:lnTo>
                    <a:lnTo>
                      <a:pt x="13" y="1"/>
                    </a:lnTo>
                    <a:lnTo>
                      <a:pt x="14" y="1"/>
                    </a:lnTo>
                    <a:lnTo>
                      <a:pt x="19" y="0"/>
                    </a:lnTo>
                    <a:lnTo>
                      <a:pt x="20" y="0"/>
                    </a:lnTo>
                    <a:lnTo>
                      <a:pt x="21" y="0"/>
                    </a:lnTo>
                    <a:lnTo>
                      <a:pt x="22" y="1"/>
                    </a:lnTo>
                    <a:lnTo>
                      <a:pt x="24" y="1"/>
                    </a:lnTo>
                    <a:lnTo>
                      <a:pt x="25" y="1"/>
                    </a:lnTo>
                    <a:lnTo>
                      <a:pt x="26" y="1"/>
                    </a:lnTo>
                    <a:lnTo>
                      <a:pt x="27" y="1"/>
                    </a:lnTo>
                    <a:lnTo>
                      <a:pt x="28" y="1"/>
                    </a:lnTo>
                    <a:lnTo>
                      <a:pt x="29" y="2"/>
                    </a:lnTo>
                    <a:lnTo>
                      <a:pt x="30" y="2"/>
                    </a:lnTo>
                    <a:lnTo>
                      <a:pt x="31" y="2"/>
                    </a:lnTo>
                    <a:lnTo>
                      <a:pt x="32" y="2"/>
                    </a:lnTo>
                    <a:lnTo>
                      <a:pt x="33" y="2"/>
                    </a:lnTo>
                    <a:lnTo>
                      <a:pt x="34" y="3"/>
                    </a:lnTo>
                    <a:lnTo>
                      <a:pt x="35" y="3"/>
                    </a:lnTo>
                    <a:lnTo>
                      <a:pt x="36" y="3"/>
                    </a:lnTo>
                    <a:lnTo>
                      <a:pt x="35" y="3"/>
                    </a:lnTo>
                    <a:lnTo>
                      <a:pt x="34" y="3"/>
                    </a:lnTo>
                    <a:lnTo>
                      <a:pt x="33" y="3"/>
                    </a:lnTo>
                    <a:lnTo>
                      <a:pt x="32" y="4"/>
                    </a:lnTo>
                    <a:lnTo>
                      <a:pt x="31" y="4"/>
                    </a:lnTo>
                    <a:lnTo>
                      <a:pt x="30" y="4"/>
                    </a:lnTo>
                    <a:lnTo>
                      <a:pt x="29" y="4"/>
                    </a:lnTo>
                    <a:lnTo>
                      <a:pt x="28" y="4"/>
                    </a:lnTo>
                    <a:lnTo>
                      <a:pt x="27" y="4"/>
                    </a:lnTo>
                    <a:lnTo>
                      <a:pt x="27" y="5"/>
                    </a:lnTo>
                    <a:lnTo>
                      <a:pt x="26" y="5"/>
                    </a:lnTo>
                    <a:lnTo>
                      <a:pt x="25" y="5"/>
                    </a:lnTo>
                  </a:path>
                </a:pathLst>
              </a:custGeom>
              <a:solidFill>
                <a:srgbClr val="FF8C66"/>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71" name="Freeform 75">
                <a:extLst>
                  <a:ext uri="{FF2B5EF4-FFF2-40B4-BE49-F238E27FC236}">
                    <a16:creationId xmlns:a16="http://schemas.microsoft.com/office/drawing/2014/main" id="{454E36F1-B303-4C0F-90A0-54C3F3C1D1D5}"/>
                  </a:ext>
                </a:extLst>
              </p:cNvPr>
              <p:cNvSpPr>
                <a:spLocks/>
              </p:cNvSpPr>
              <p:nvPr/>
            </p:nvSpPr>
            <p:spPr bwMode="auto">
              <a:xfrm>
                <a:off x="840" y="2766"/>
                <a:ext cx="11" cy="4"/>
              </a:xfrm>
              <a:custGeom>
                <a:avLst/>
                <a:gdLst>
                  <a:gd name="T0" fmla="*/ 0 w 11"/>
                  <a:gd name="T1" fmla="*/ 1 h 4"/>
                  <a:gd name="T2" fmla="*/ 9 w 11"/>
                  <a:gd name="T3" fmla="*/ 0 h 4"/>
                  <a:gd name="T4" fmla="*/ 9 w 11"/>
                  <a:gd name="T5" fmla="*/ 0 h 4"/>
                  <a:gd name="T6" fmla="*/ 10 w 11"/>
                  <a:gd name="T7" fmla="*/ 0 h 4"/>
                  <a:gd name="T8" fmla="*/ 10 w 11"/>
                  <a:gd name="T9" fmla="*/ 1 h 4"/>
                  <a:gd name="T10" fmla="*/ 10 w 11"/>
                  <a:gd name="T11" fmla="*/ 1 h 4"/>
                  <a:gd name="T12" fmla="*/ 10 w 11"/>
                  <a:gd name="T13" fmla="*/ 1 h 4"/>
                  <a:gd name="T14" fmla="*/ 10 w 11"/>
                  <a:gd name="T15" fmla="*/ 1 h 4"/>
                  <a:gd name="T16" fmla="*/ 10 w 11"/>
                  <a:gd name="T17" fmla="*/ 2 h 4"/>
                  <a:gd name="T18" fmla="*/ 10 w 11"/>
                  <a:gd name="T19" fmla="*/ 2 h 4"/>
                  <a:gd name="T20" fmla="*/ 0 w 11"/>
                  <a:gd name="T21" fmla="*/ 3 h 4"/>
                  <a:gd name="T22" fmla="*/ 0 w 11"/>
                  <a:gd name="T23" fmla="*/ 3 h 4"/>
                  <a:gd name="T24" fmla="*/ 0 w 11"/>
                  <a:gd name="T25" fmla="*/ 2 h 4"/>
                  <a:gd name="T26" fmla="*/ 0 w 11"/>
                  <a:gd name="T27" fmla="*/ 2 h 4"/>
                  <a:gd name="T28" fmla="*/ 0 w 11"/>
                  <a:gd name="T29" fmla="*/ 1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
                  <a:gd name="T46" fmla="*/ 0 h 4"/>
                  <a:gd name="T47" fmla="*/ 11 w 11"/>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 h="4">
                    <a:moveTo>
                      <a:pt x="0" y="1"/>
                    </a:moveTo>
                    <a:lnTo>
                      <a:pt x="9" y="0"/>
                    </a:lnTo>
                    <a:lnTo>
                      <a:pt x="10" y="0"/>
                    </a:lnTo>
                    <a:lnTo>
                      <a:pt x="10" y="1"/>
                    </a:lnTo>
                    <a:lnTo>
                      <a:pt x="10" y="2"/>
                    </a:lnTo>
                    <a:lnTo>
                      <a:pt x="0" y="3"/>
                    </a:lnTo>
                    <a:lnTo>
                      <a:pt x="0" y="2"/>
                    </a:lnTo>
                    <a:lnTo>
                      <a:pt x="0" y="1"/>
                    </a:lnTo>
                  </a:path>
                </a:pathLst>
              </a:custGeom>
              <a:solidFill>
                <a:srgbClr val="67676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72" name="Freeform 76">
                <a:extLst>
                  <a:ext uri="{FF2B5EF4-FFF2-40B4-BE49-F238E27FC236}">
                    <a16:creationId xmlns:a16="http://schemas.microsoft.com/office/drawing/2014/main" id="{5B052454-2C68-41AF-9D07-FD023E5F5069}"/>
                  </a:ext>
                </a:extLst>
              </p:cNvPr>
              <p:cNvSpPr>
                <a:spLocks/>
              </p:cNvSpPr>
              <p:nvPr/>
            </p:nvSpPr>
            <p:spPr bwMode="auto">
              <a:xfrm>
                <a:off x="812" y="2761"/>
                <a:ext cx="20" cy="5"/>
              </a:xfrm>
              <a:custGeom>
                <a:avLst/>
                <a:gdLst>
                  <a:gd name="T0" fmla="*/ 16 w 20"/>
                  <a:gd name="T1" fmla="*/ 2 h 5"/>
                  <a:gd name="T2" fmla="*/ 19 w 20"/>
                  <a:gd name="T3" fmla="*/ 1 h 5"/>
                  <a:gd name="T4" fmla="*/ 19 w 20"/>
                  <a:gd name="T5" fmla="*/ 0 h 5"/>
                  <a:gd name="T6" fmla="*/ 19 w 20"/>
                  <a:gd name="T7" fmla="*/ 0 h 5"/>
                  <a:gd name="T8" fmla="*/ 19 w 20"/>
                  <a:gd name="T9" fmla="*/ 0 h 5"/>
                  <a:gd name="T10" fmla="*/ 19 w 20"/>
                  <a:gd name="T11" fmla="*/ 0 h 5"/>
                  <a:gd name="T12" fmla="*/ 19 w 20"/>
                  <a:gd name="T13" fmla="*/ 0 h 5"/>
                  <a:gd name="T14" fmla="*/ 16 w 20"/>
                  <a:gd name="T15" fmla="*/ 0 h 5"/>
                  <a:gd name="T16" fmla="*/ 16 w 20"/>
                  <a:gd name="T17" fmla="*/ 0 h 5"/>
                  <a:gd name="T18" fmla="*/ 16 w 20"/>
                  <a:gd name="T19" fmla="*/ 0 h 5"/>
                  <a:gd name="T20" fmla="*/ 16 w 20"/>
                  <a:gd name="T21" fmla="*/ 1 h 5"/>
                  <a:gd name="T22" fmla="*/ 16 w 20"/>
                  <a:gd name="T23" fmla="*/ 1 h 5"/>
                  <a:gd name="T24" fmla="*/ 16 w 20"/>
                  <a:gd name="T25" fmla="*/ 2 h 5"/>
                  <a:gd name="T26" fmla="*/ 0 w 20"/>
                  <a:gd name="T27" fmla="*/ 4 h 5"/>
                  <a:gd name="T28" fmla="*/ 3 w 20"/>
                  <a:gd name="T29" fmla="*/ 4 h 5"/>
                  <a:gd name="T30" fmla="*/ 3 w 20"/>
                  <a:gd name="T31" fmla="*/ 3 h 5"/>
                  <a:gd name="T32" fmla="*/ 3 w 20"/>
                  <a:gd name="T33" fmla="*/ 2 h 5"/>
                  <a:gd name="T34" fmla="*/ 3 w 20"/>
                  <a:gd name="T35" fmla="*/ 2 h 5"/>
                  <a:gd name="T36" fmla="*/ 3 w 20"/>
                  <a:gd name="T37" fmla="*/ 2 h 5"/>
                  <a:gd name="T38" fmla="*/ 3 w 20"/>
                  <a:gd name="T39" fmla="*/ 2 h 5"/>
                  <a:gd name="T40" fmla="*/ 0 w 20"/>
                  <a:gd name="T41" fmla="*/ 3 h 5"/>
                  <a:gd name="T42" fmla="*/ 0 w 20"/>
                  <a:gd name="T43" fmla="*/ 3 h 5"/>
                  <a:gd name="T44" fmla="*/ 0 w 20"/>
                  <a:gd name="T45" fmla="*/ 3 h 5"/>
                  <a:gd name="T46" fmla="*/ 0 w 20"/>
                  <a:gd name="T47" fmla="*/ 3 h 5"/>
                  <a:gd name="T48" fmla="*/ 0 w 20"/>
                  <a:gd name="T49" fmla="*/ 3 h 5"/>
                  <a:gd name="T50" fmla="*/ 0 w 20"/>
                  <a:gd name="T51" fmla="*/ 4 h 5"/>
                  <a:gd name="T52" fmla="*/ 16 w 20"/>
                  <a:gd name="T53" fmla="*/ 2 h 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0"/>
                  <a:gd name="T82" fmla="*/ 0 h 5"/>
                  <a:gd name="T83" fmla="*/ 20 w 20"/>
                  <a:gd name="T84" fmla="*/ 5 h 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0" h="5">
                    <a:moveTo>
                      <a:pt x="16" y="2"/>
                    </a:moveTo>
                    <a:lnTo>
                      <a:pt x="19" y="1"/>
                    </a:lnTo>
                    <a:lnTo>
                      <a:pt x="19" y="0"/>
                    </a:lnTo>
                    <a:lnTo>
                      <a:pt x="16" y="0"/>
                    </a:lnTo>
                    <a:lnTo>
                      <a:pt x="16" y="1"/>
                    </a:lnTo>
                    <a:lnTo>
                      <a:pt x="16" y="2"/>
                    </a:lnTo>
                    <a:lnTo>
                      <a:pt x="0" y="4"/>
                    </a:lnTo>
                    <a:lnTo>
                      <a:pt x="3" y="4"/>
                    </a:lnTo>
                    <a:lnTo>
                      <a:pt x="3" y="3"/>
                    </a:lnTo>
                    <a:lnTo>
                      <a:pt x="3" y="2"/>
                    </a:lnTo>
                    <a:lnTo>
                      <a:pt x="0" y="3"/>
                    </a:lnTo>
                    <a:lnTo>
                      <a:pt x="0" y="4"/>
                    </a:lnTo>
                    <a:lnTo>
                      <a:pt x="16" y="2"/>
                    </a:lnTo>
                  </a:path>
                </a:pathLst>
              </a:custGeom>
              <a:solidFill>
                <a:srgbClr val="3F3F3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73" name="Freeform 77">
                <a:extLst>
                  <a:ext uri="{FF2B5EF4-FFF2-40B4-BE49-F238E27FC236}">
                    <a16:creationId xmlns:a16="http://schemas.microsoft.com/office/drawing/2014/main" id="{99792DF9-9DC5-42FA-AFE4-547B652DE9B4}"/>
                  </a:ext>
                </a:extLst>
              </p:cNvPr>
              <p:cNvSpPr>
                <a:spLocks/>
              </p:cNvSpPr>
              <p:nvPr/>
            </p:nvSpPr>
            <p:spPr bwMode="auto">
              <a:xfrm>
                <a:off x="823" y="2751"/>
                <a:ext cx="7" cy="10"/>
              </a:xfrm>
              <a:custGeom>
                <a:avLst/>
                <a:gdLst>
                  <a:gd name="T0" fmla="*/ 0 w 7"/>
                  <a:gd name="T1" fmla="*/ 0 h 10"/>
                  <a:gd name="T2" fmla="*/ 0 w 7"/>
                  <a:gd name="T3" fmla="*/ 1 h 10"/>
                  <a:gd name="T4" fmla="*/ 1 w 7"/>
                  <a:gd name="T5" fmla="*/ 1 h 10"/>
                  <a:gd name="T6" fmla="*/ 1 w 7"/>
                  <a:gd name="T7" fmla="*/ 2 h 10"/>
                  <a:gd name="T8" fmla="*/ 1 w 7"/>
                  <a:gd name="T9" fmla="*/ 2 h 10"/>
                  <a:gd name="T10" fmla="*/ 1 w 7"/>
                  <a:gd name="T11" fmla="*/ 3 h 10"/>
                  <a:gd name="T12" fmla="*/ 2 w 7"/>
                  <a:gd name="T13" fmla="*/ 3 h 10"/>
                  <a:gd name="T14" fmla="*/ 2 w 7"/>
                  <a:gd name="T15" fmla="*/ 4 h 10"/>
                  <a:gd name="T16" fmla="*/ 2 w 7"/>
                  <a:gd name="T17" fmla="*/ 4 h 10"/>
                  <a:gd name="T18" fmla="*/ 3 w 7"/>
                  <a:gd name="T19" fmla="*/ 5 h 10"/>
                  <a:gd name="T20" fmla="*/ 3 w 7"/>
                  <a:gd name="T21" fmla="*/ 6 h 10"/>
                  <a:gd name="T22" fmla="*/ 3 w 7"/>
                  <a:gd name="T23" fmla="*/ 6 h 10"/>
                  <a:gd name="T24" fmla="*/ 3 w 7"/>
                  <a:gd name="T25" fmla="*/ 7 h 10"/>
                  <a:gd name="T26" fmla="*/ 4 w 7"/>
                  <a:gd name="T27" fmla="*/ 7 h 10"/>
                  <a:gd name="T28" fmla="*/ 4 w 7"/>
                  <a:gd name="T29" fmla="*/ 8 h 10"/>
                  <a:gd name="T30" fmla="*/ 4 w 7"/>
                  <a:gd name="T31" fmla="*/ 8 h 10"/>
                  <a:gd name="T32" fmla="*/ 4 w 7"/>
                  <a:gd name="T33" fmla="*/ 9 h 10"/>
                  <a:gd name="T34" fmla="*/ 6 w 7"/>
                  <a:gd name="T35" fmla="*/ 9 h 10"/>
                  <a:gd name="T36" fmla="*/ 6 w 7"/>
                  <a:gd name="T37" fmla="*/ 8 h 10"/>
                  <a:gd name="T38" fmla="*/ 5 w 7"/>
                  <a:gd name="T39" fmla="*/ 7 h 10"/>
                  <a:gd name="T40" fmla="*/ 5 w 7"/>
                  <a:gd name="T41" fmla="*/ 6 h 10"/>
                  <a:gd name="T42" fmla="*/ 4 w 7"/>
                  <a:gd name="T43" fmla="*/ 5 h 10"/>
                  <a:gd name="T44" fmla="*/ 4 w 7"/>
                  <a:gd name="T45" fmla="*/ 4 h 10"/>
                  <a:gd name="T46" fmla="*/ 3 w 7"/>
                  <a:gd name="T47" fmla="*/ 3 h 10"/>
                  <a:gd name="T48" fmla="*/ 3 w 7"/>
                  <a:gd name="T49" fmla="*/ 2 h 10"/>
                  <a:gd name="T50" fmla="*/ 2 w 7"/>
                  <a:gd name="T51" fmla="*/ 1 h 10"/>
                  <a:gd name="T52" fmla="*/ 0 w 7"/>
                  <a:gd name="T53" fmla="*/ 0 h 1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
                  <a:gd name="T82" fmla="*/ 0 h 10"/>
                  <a:gd name="T83" fmla="*/ 7 w 7"/>
                  <a:gd name="T84" fmla="*/ 10 h 1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 h="10">
                    <a:moveTo>
                      <a:pt x="0" y="0"/>
                    </a:moveTo>
                    <a:lnTo>
                      <a:pt x="0" y="1"/>
                    </a:lnTo>
                    <a:lnTo>
                      <a:pt x="1" y="1"/>
                    </a:lnTo>
                    <a:lnTo>
                      <a:pt x="1" y="2"/>
                    </a:lnTo>
                    <a:lnTo>
                      <a:pt x="1" y="3"/>
                    </a:lnTo>
                    <a:lnTo>
                      <a:pt x="2" y="3"/>
                    </a:lnTo>
                    <a:lnTo>
                      <a:pt x="2" y="4"/>
                    </a:lnTo>
                    <a:lnTo>
                      <a:pt x="3" y="5"/>
                    </a:lnTo>
                    <a:lnTo>
                      <a:pt x="3" y="6"/>
                    </a:lnTo>
                    <a:lnTo>
                      <a:pt x="3" y="7"/>
                    </a:lnTo>
                    <a:lnTo>
                      <a:pt x="4" y="7"/>
                    </a:lnTo>
                    <a:lnTo>
                      <a:pt x="4" y="8"/>
                    </a:lnTo>
                    <a:lnTo>
                      <a:pt x="4" y="9"/>
                    </a:lnTo>
                    <a:lnTo>
                      <a:pt x="6" y="9"/>
                    </a:lnTo>
                    <a:lnTo>
                      <a:pt x="6" y="8"/>
                    </a:lnTo>
                    <a:lnTo>
                      <a:pt x="5" y="7"/>
                    </a:lnTo>
                    <a:lnTo>
                      <a:pt x="5" y="6"/>
                    </a:lnTo>
                    <a:lnTo>
                      <a:pt x="4" y="5"/>
                    </a:lnTo>
                    <a:lnTo>
                      <a:pt x="4" y="4"/>
                    </a:lnTo>
                    <a:lnTo>
                      <a:pt x="3" y="3"/>
                    </a:lnTo>
                    <a:lnTo>
                      <a:pt x="3" y="2"/>
                    </a:lnTo>
                    <a:lnTo>
                      <a:pt x="2" y="1"/>
                    </a:lnTo>
                    <a:lnTo>
                      <a:pt x="0" y="0"/>
                    </a:lnTo>
                  </a:path>
                </a:pathLst>
              </a:custGeom>
              <a:solidFill>
                <a:srgbClr val="67676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74" name="Freeform 78">
                <a:extLst>
                  <a:ext uri="{FF2B5EF4-FFF2-40B4-BE49-F238E27FC236}">
                    <a16:creationId xmlns:a16="http://schemas.microsoft.com/office/drawing/2014/main" id="{5E546642-9770-4833-A727-0B24A9F744DE}"/>
                  </a:ext>
                </a:extLst>
              </p:cNvPr>
              <p:cNvSpPr>
                <a:spLocks/>
              </p:cNvSpPr>
              <p:nvPr/>
            </p:nvSpPr>
            <p:spPr bwMode="auto">
              <a:xfrm>
                <a:off x="764" y="2764"/>
                <a:ext cx="31" cy="8"/>
              </a:xfrm>
              <a:custGeom>
                <a:avLst/>
                <a:gdLst>
                  <a:gd name="T0" fmla="*/ 0 w 31"/>
                  <a:gd name="T1" fmla="*/ 7 h 8"/>
                  <a:gd name="T2" fmla="*/ 0 w 31"/>
                  <a:gd name="T3" fmla="*/ 7 h 8"/>
                  <a:gd name="T4" fmla="*/ 0 w 31"/>
                  <a:gd name="T5" fmla="*/ 7 h 8"/>
                  <a:gd name="T6" fmla="*/ 1 w 31"/>
                  <a:gd name="T7" fmla="*/ 6 h 8"/>
                  <a:gd name="T8" fmla="*/ 1 w 31"/>
                  <a:gd name="T9" fmla="*/ 6 h 8"/>
                  <a:gd name="T10" fmla="*/ 2 w 31"/>
                  <a:gd name="T11" fmla="*/ 6 h 8"/>
                  <a:gd name="T12" fmla="*/ 2 w 31"/>
                  <a:gd name="T13" fmla="*/ 6 h 8"/>
                  <a:gd name="T14" fmla="*/ 3 w 31"/>
                  <a:gd name="T15" fmla="*/ 5 h 8"/>
                  <a:gd name="T16" fmla="*/ 3 w 31"/>
                  <a:gd name="T17" fmla="*/ 5 h 8"/>
                  <a:gd name="T18" fmla="*/ 4 w 31"/>
                  <a:gd name="T19" fmla="*/ 5 h 8"/>
                  <a:gd name="T20" fmla="*/ 5 w 31"/>
                  <a:gd name="T21" fmla="*/ 4 h 8"/>
                  <a:gd name="T22" fmla="*/ 6 w 31"/>
                  <a:gd name="T23" fmla="*/ 4 h 8"/>
                  <a:gd name="T24" fmla="*/ 7 w 31"/>
                  <a:gd name="T25" fmla="*/ 4 h 8"/>
                  <a:gd name="T26" fmla="*/ 8 w 31"/>
                  <a:gd name="T27" fmla="*/ 4 h 8"/>
                  <a:gd name="T28" fmla="*/ 9 w 31"/>
                  <a:gd name="T29" fmla="*/ 3 h 8"/>
                  <a:gd name="T30" fmla="*/ 10 w 31"/>
                  <a:gd name="T31" fmla="*/ 3 h 8"/>
                  <a:gd name="T32" fmla="*/ 11 w 31"/>
                  <a:gd name="T33" fmla="*/ 3 h 8"/>
                  <a:gd name="T34" fmla="*/ 12 w 31"/>
                  <a:gd name="T35" fmla="*/ 3 h 8"/>
                  <a:gd name="T36" fmla="*/ 13 w 31"/>
                  <a:gd name="T37" fmla="*/ 2 h 8"/>
                  <a:gd name="T38" fmla="*/ 14 w 31"/>
                  <a:gd name="T39" fmla="*/ 2 h 8"/>
                  <a:gd name="T40" fmla="*/ 15 w 31"/>
                  <a:gd name="T41" fmla="*/ 2 h 8"/>
                  <a:gd name="T42" fmla="*/ 17 w 31"/>
                  <a:gd name="T43" fmla="*/ 2 h 8"/>
                  <a:gd name="T44" fmla="*/ 18 w 31"/>
                  <a:gd name="T45" fmla="*/ 2 h 8"/>
                  <a:gd name="T46" fmla="*/ 19 w 31"/>
                  <a:gd name="T47" fmla="*/ 1 h 8"/>
                  <a:gd name="T48" fmla="*/ 20 w 31"/>
                  <a:gd name="T49" fmla="*/ 1 h 8"/>
                  <a:gd name="T50" fmla="*/ 21 w 31"/>
                  <a:gd name="T51" fmla="*/ 1 h 8"/>
                  <a:gd name="T52" fmla="*/ 22 w 31"/>
                  <a:gd name="T53" fmla="*/ 1 h 8"/>
                  <a:gd name="T54" fmla="*/ 24 w 31"/>
                  <a:gd name="T55" fmla="*/ 1 h 8"/>
                  <a:gd name="T56" fmla="*/ 25 w 31"/>
                  <a:gd name="T57" fmla="*/ 1 h 8"/>
                  <a:gd name="T58" fmla="*/ 26 w 31"/>
                  <a:gd name="T59" fmla="*/ 0 h 8"/>
                  <a:gd name="T60" fmla="*/ 27 w 31"/>
                  <a:gd name="T61" fmla="*/ 0 h 8"/>
                  <a:gd name="T62" fmla="*/ 28 w 31"/>
                  <a:gd name="T63" fmla="*/ 0 h 8"/>
                  <a:gd name="T64" fmla="*/ 29 w 31"/>
                  <a:gd name="T65" fmla="*/ 0 h 8"/>
                  <a:gd name="T66" fmla="*/ 30 w 31"/>
                  <a:gd name="T67" fmla="*/ 0 h 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1"/>
                  <a:gd name="T103" fmla="*/ 0 h 8"/>
                  <a:gd name="T104" fmla="*/ 31 w 31"/>
                  <a:gd name="T105" fmla="*/ 8 h 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1" h="8">
                    <a:moveTo>
                      <a:pt x="0" y="7"/>
                    </a:moveTo>
                    <a:lnTo>
                      <a:pt x="0" y="7"/>
                    </a:lnTo>
                    <a:lnTo>
                      <a:pt x="1" y="6"/>
                    </a:lnTo>
                    <a:lnTo>
                      <a:pt x="2" y="6"/>
                    </a:lnTo>
                    <a:lnTo>
                      <a:pt x="3" y="5"/>
                    </a:lnTo>
                    <a:lnTo>
                      <a:pt x="4" y="5"/>
                    </a:lnTo>
                    <a:lnTo>
                      <a:pt x="5" y="4"/>
                    </a:lnTo>
                    <a:lnTo>
                      <a:pt x="6" y="4"/>
                    </a:lnTo>
                    <a:lnTo>
                      <a:pt x="7" y="4"/>
                    </a:lnTo>
                    <a:lnTo>
                      <a:pt x="8" y="4"/>
                    </a:lnTo>
                    <a:lnTo>
                      <a:pt x="9" y="3"/>
                    </a:lnTo>
                    <a:lnTo>
                      <a:pt x="10" y="3"/>
                    </a:lnTo>
                    <a:lnTo>
                      <a:pt x="11" y="3"/>
                    </a:lnTo>
                    <a:lnTo>
                      <a:pt x="12" y="3"/>
                    </a:lnTo>
                    <a:lnTo>
                      <a:pt x="13" y="2"/>
                    </a:lnTo>
                    <a:lnTo>
                      <a:pt x="14" y="2"/>
                    </a:lnTo>
                    <a:lnTo>
                      <a:pt x="15" y="2"/>
                    </a:lnTo>
                    <a:lnTo>
                      <a:pt x="17" y="2"/>
                    </a:lnTo>
                    <a:lnTo>
                      <a:pt x="18" y="2"/>
                    </a:lnTo>
                    <a:lnTo>
                      <a:pt x="19" y="1"/>
                    </a:lnTo>
                    <a:lnTo>
                      <a:pt x="20" y="1"/>
                    </a:lnTo>
                    <a:lnTo>
                      <a:pt x="21" y="1"/>
                    </a:lnTo>
                    <a:lnTo>
                      <a:pt x="22" y="1"/>
                    </a:lnTo>
                    <a:lnTo>
                      <a:pt x="24" y="1"/>
                    </a:lnTo>
                    <a:lnTo>
                      <a:pt x="25" y="1"/>
                    </a:lnTo>
                    <a:lnTo>
                      <a:pt x="26" y="0"/>
                    </a:lnTo>
                    <a:lnTo>
                      <a:pt x="27" y="0"/>
                    </a:lnTo>
                    <a:lnTo>
                      <a:pt x="28" y="0"/>
                    </a:lnTo>
                    <a:lnTo>
                      <a:pt x="29" y="0"/>
                    </a:lnTo>
                    <a:lnTo>
                      <a:pt x="30" y="0"/>
                    </a:lnTo>
                  </a:path>
                </a:pathLst>
              </a:custGeom>
              <a:noFill/>
              <a:ln w="12700" cap="rnd">
                <a:solidFill>
                  <a:srgbClr val="F35B1B"/>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5" name="Freeform 79">
                <a:extLst>
                  <a:ext uri="{FF2B5EF4-FFF2-40B4-BE49-F238E27FC236}">
                    <a16:creationId xmlns:a16="http://schemas.microsoft.com/office/drawing/2014/main" id="{BF51A9F6-A997-4A9C-A106-866633AA6836}"/>
                  </a:ext>
                </a:extLst>
              </p:cNvPr>
              <p:cNvSpPr>
                <a:spLocks/>
              </p:cNvSpPr>
              <p:nvPr/>
            </p:nvSpPr>
            <p:spPr bwMode="auto">
              <a:xfrm>
                <a:off x="748" y="2778"/>
                <a:ext cx="25" cy="6"/>
              </a:xfrm>
              <a:custGeom>
                <a:avLst/>
                <a:gdLst>
                  <a:gd name="T0" fmla="*/ 0 w 25"/>
                  <a:gd name="T1" fmla="*/ 0 h 6"/>
                  <a:gd name="T2" fmla="*/ 0 w 25"/>
                  <a:gd name="T3" fmla="*/ 0 h 6"/>
                  <a:gd name="T4" fmla="*/ 1 w 25"/>
                  <a:gd name="T5" fmla="*/ 0 h 6"/>
                  <a:gd name="T6" fmla="*/ 1 w 25"/>
                  <a:gd name="T7" fmla="*/ 1 h 6"/>
                  <a:gd name="T8" fmla="*/ 2 w 25"/>
                  <a:gd name="T9" fmla="*/ 1 h 6"/>
                  <a:gd name="T10" fmla="*/ 2 w 25"/>
                  <a:gd name="T11" fmla="*/ 2 h 6"/>
                  <a:gd name="T12" fmla="*/ 3 w 25"/>
                  <a:gd name="T13" fmla="*/ 2 h 6"/>
                  <a:gd name="T14" fmla="*/ 4 w 25"/>
                  <a:gd name="T15" fmla="*/ 2 h 6"/>
                  <a:gd name="T16" fmla="*/ 4 w 25"/>
                  <a:gd name="T17" fmla="*/ 2 h 6"/>
                  <a:gd name="T18" fmla="*/ 5 w 25"/>
                  <a:gd name="T19" fmla="*/ 3 h 6"/>
                  <a:gd name="T20" fmla="*/ 6 w 25"/>
                  <a:gd name="T21" fmla="*/ 3 h 6"/>
                  <a:gd name="T22" fmla="*/ 6 w 25"/>
                  <a:gd name="T23" fmla="*/ 3 h 6"/>
                  <a:gd name="T24" fmla="*/ 7 w 25"/>
                  <a:gd name="T25" fmla="*/ 3 h 6"/>
                  <a:gd name="T26" fmla="*/ 8 w 25"/>
                  <a:gd name="T27" fmla="*/ 4 h 6"/>
                  <a:gd name="T28" fmla="*/ 9 w 25"/>
                  <a:gd name="T29" fmla="*/ 4 h 6"/>
                  <a:gd name="T30" fmla="*/ 9 w 25"/>
                  <a:gd name="T31" fmla="*/ 4 h 6"/>
                  <a:gd name="T32" fmla="*/ 10 w 25"/>
                  <a:gd name="T33" fmla="*/ 4 h 6"/>
                  <a:gd name="T34" fmla="*/ 11 w 25"/>
                  <a:gd name="T35" fmla="*/ 4 h 6"/>
                  <a:gd name="T36" fmla="*/ 12 w 25"/>
                  <a:gd name="T37" fmla="*/ 4 h 6"/>
                  <a:gd name="T38" fmla="*/ 12 w 25"/>
                  <a:gd name="T39" fmla="*/ 5 h 6"/>
                  <a:gd name="T40" fmla="*/ 13 w 25"/>
                  <a:gd name="T41" fmla="*/ 5 h 6"/>
                  <a:gd name="T42" fmla="*/ 14 w 25"/>
                  <a:gd name="T43" fmla="*/ 5 h 6"/>
                  <a:gd name="T44" fmla="*/ 15 w 25"/>
                  <a:gd name="T45" fmla="*/ 5 h 6"/>
                  <a:gd name="T46" fmla="*/ 16 w 25"/>
                  <a:gd name="T47" fmla="*/ 5 h 6"/>
                  <a:gd name="T48" fmla="*/ 17 w 25"/>
                  <a:gd name="T49" fmla="*/ 5 h 6"/>
                  <a:gd name="T50" fmla="*/ 17 w 25"/>
                  <a:gd name="T51" fmla="*/ 5 h 6"/>
                  <a:gd name="T52" fmla="*/ 18 w 25"/>
                  <a:gd name="T53" fmla="*/ 5 h 6"/>
                  <a:gd name="T54" fmla="*/ 19 w 25"/>
                  <a:gd name="T55" fmla="*/ 5 h 6"/>
                  <a:gd name="T56" fmla="*/ 20 w 25"/>
                  <a:gd name="T57" fmla="*/ 5 h 6"/>
                  <a:gd name="T58" fmla="*/ 21 w 25"/>
                  <a:gd name="T59" fmla="*/ 5 h 6"/>
                  <a:gd name="T60" fmla="*/ 22 w 25"/>
                  <a:gd name="T61" fmla="*/ 5 h 6"/>
                  <a:gd name="T62" fmla="*/ 22 w 25"/>
                  <a:gd name="T63" fmla="*/ 5 h 6"/>
                  <a:gd name="T64" fmla="*/ 23 w 25"/>
                  <a:gd name="T65" fmla="*/ 5 h 6"/>
                  <a:gd name="T66" fmla="*/ 24 w 25"/>
                  <a:gd name="T67" fmla="*/ 5 h 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
                  <a:gd name="T103" fmla="*/ 0 h 6"/>
                  <a:gd name="T104" fmla="*/ 25 w 25"/>
                  <a:gd name="T105" fmla="*/ 6 h 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 h="6">
                    <a:moveTo>
                      <a:pt x="0" y="0"/>
                    </a:moveTo>
                    <a:lnTo>
                      <a:pt x="0" y="0"/>
                    </a:lnTo>
                    <a:lnTo>
                      <a:pt x="1" y="0"/>
                    </a:lnTo>
                    <a:lnTo>
                      <a:pt x="1" y="1"/>
                    </a:lnTo>
                    <a:lnTo>
                      <a:pt x="2" y="1"/>
                    </a:lnTo>
                    <a:lnTo>
                      <a:pt x="2" y="2"/>
                    </a:lnTo>
                    <a:lnTo>
                      <a:pt x="3" y="2"/>
                    </a:lnTo>
                    <a:lnTo>
                      <a:pt x="4" y="2"/>
                    </a:lnTo>
                    <a:lnTo>
                      <a:pt x="5" y="3"/>
                    </a:lnTo>
                    <a:lnTo>
                      <a:pt x="6" y="3"/>
                    </a:lnTo>
                    <a:lnTo>
                      <a:pt x="7" y="3"/>
                    </a:lnTo>
                    <a:lnTo>
                      <a:pt x="8" y="4"/>
                    </a:lnTo>
                    <a:lnTo>
                      <a:pt x="9" y="4"/>
                    </a:lnTo>
                    <a:lnTo>
                      <a:pt x="10" y="4"/>
                    </a:lnTo>
                    <a:lnTo>
                      <a:pt x="11" y="4"/>
                    </a:lnTo>
                    <a:lnTo>
                      <a:pt x="12" y="4"/>
                    </a:lnTo>
                    <a:lnTo>
                      <a:pt x="12" y="5"/>
                    </a:lnTo>
                    <a:lnTo>
                      <a:pt x="13" y="5"/>
                    </a:lnTo>
                    <a:lnTo>
                      <a:pt x="14" y="5"/>
                    </a:lnTo>
                    <a:lnTo>
                      <a:pt x="15" y="5"/>
                    </a:lnTo>
                    <a:lnTo>
                      <a:pt x="16" y="5"/>
                    </a:lnTo>
                    <a:lnTo>
                      <a:pt x="17" y="5"/>
                    </a:lnTo>
                    <a:lnTo>
                      <a:pt x="18" y="5"/>
                    </a:lnTo>
                    <a:lnTo>
                      <a:pt x="19" y="5"/>
                    </a:lnTo>
                    <a:lnTo>
                      <a:pt x="20" y="5"/>
                    </a:lnTo>
                    <a:lnTo>
                      <a:pt x="21" y="5"/>
                    </a:lnTo>
                    <a:lnTo>
                      <a:pt x="22" y="5"/>
                    </a:lnTo>
                    <a:lnTo>
                      <a:pt x="23" y="5"/>
                    </a:lnTo>
                    <a:lnTo>
                      <a:pt x="24" y="5"/>
                    </a:lnTo>
                  </a:path>
                </a:pathLst>
              </a:custGeom>
              <a:noFill/>
              <a:ln w="12700" cap="rnd">
                <a:solidFill>
                  <a:srgbClr val="676767"/>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6" name="Freeform 80">
                <a:extLst>
                  <a:ext uri="{FF2B5EF4-FFF2-40B4-BE49-F238E27FC236}">
                    <a16:creationId xmlns:a16="http://schemas.microsoft.com/office/drawing/2014/main" id="{0E1B6417-8265-4768-904E-7EF4DBE84C31}"/>
                  </a:ext>
                </a:extLst>
              </p:cNvPr>
              <p:cNvSpPr>
                <a:spLocks/>
              </p:cNvSpPr>
              <p:nvPr/>
            </p:nvSpPr>
            <p:spPr bwMode="auto">
              <a:xfrm>
                <a:off x="796" y="2760"/>
                <a:ext cx="8" cy="6"/>
              </a:xfrm>
              <a:custGeom>
                <a:avLst/>
                <a:gdLst>
                  <a:gd name="T0" fmla="*/ 0 w 8"/>
                  <a:gd name="T1" fmla="*/ 5 h 6"/>
                  <a:gd name="T2" fmla="*/ 6 w 8"/>
                  <a:gd name="T3" fmla="*/ 5 h 6"/>
                  <a:gd name="T4" fmla="*/ 7 w 8"/>
                  <a:gd name="T5" fmla="*/ 5 h 6"/>
                  <a:gd name="T6" fmla="*/ 7 w 8"/>
                  <a:gd name="T7" fmla="*/ 4 h 6"/>
                  <a:gd name="T8" fmla="*/ 7 w 8"/>
                  <a:gd name="T9" fmla="*/ 4 h 6"/>
                  <a:gd name="T10" fmla="*/ 7 w 8"/>
                  <a:gd name="T11" fmla="*/ 3 h 6"/>
                  <a:gd name="T12" fmla="*/ 7 w 8"/>
                  <a:gd name="T13" fmla="*/ 3 h 6"/>
                  <a:gd name="T14" fmla="*/ 7 w 8"/>
                  <a:gd name="T15" fmla="*/ 2 h 6"/>
                  <a:gd name="T16" fmla="*/ 7 w 8"/>
                  <a:gd name="T17" fmla="*/ 2 h 6"/>
                  <a:gd name="T18" fmla="*/ 6 w 8"/>
                  <a:gd name="T19" fmla="*/ 1 h 6"/>
                  <a:gd name="T20" fmla="*/ 6 w 8"/>
                  <a:gd name="T21" fmla="*/ 1 h 6"/>
                  <a:gd name="T22" fmla="*/ 6 w 8"/>
                  <a:gd name="T23" fmla="*/ 1 h 6"/>
                  <a:gd name="T24" fmla="*/ 5 w 8"/>
                  <a:gd name="T25" fmla="*/ 1 h 6"/>
                  <a:gd name="T26" fmla="*/ 5 w 8"/>
                  <a:gd name="T27" fmla="*/ 1 h 6"/>
                  <a:gd name="T28" fmla="*/ 5 w 8"/>
                  <a:gd name="T29" fmla="*/ 1 h 6"/>
                  <a:gd name="T30" fmla="*/ 5 w 8"/>
                  <a:gd name="T31" fmla="*/ 1 h 6"/>
                  <a:gd name="T32" fmla="*/ 4 w 8"/>
                  <a:gd name="T33" fmla="*/ 1 h 6"/>
                  <a:gd name="T34" fmla="*/ 4 w 8"/>
                  <a:gd name="T35" fmla="*/ 1 h 6"/>
                  <a:gd name="T36" fmla="*/ 4 w 8"/>
                  <a:gd name="T37" fmla="*/ 1 h 6"/>
                  <a:gd name="T38" fmla="*/ 3 w 8"/>
                  <a:gd name="T39" fmla="*/ 1 h 6"/>
                  <a:gd name="T40" fmla="*/ 3 w 8"/>
                  <a:gd name="T41" fmla="*/ 1 h 6"/>
                  <a:gd name="T42" fmla="*/ 3 w 8"/>
                  <a:gd name="T43" fmla="*/ 1 h 6"/>
                  <a:gd name="T44" fmla="*/ 3 w 8"/>
                  <a:gd name="T45" fmla="*/ 1 h 6"/>
                  <a:gd name="T46" fmla="*/ 2 w 8"/>
                  <a:gd name="T47" fmla="*/ 0 h 6"/>
                  <a:gd name="T48" fmla="*/ 2 w 8"/>
                  <a:gd name="T49" fmla="*/ 0 h 6"/>
                  <a:gd name="T50" fmla="*/ 2 w 8"/>
                  <a:gd name="T51" fmla="*/ 0 h 6"/>
                  <a:gd name="T52" fmla="*/ 0 w 8"/>
                  <a:gd name="T53" fmla="*/ 3 h 6"/>
                  <a:gd name="T54" fmla="*/ 0 w 8"/>
                  <a:gd name="T55" fmla="*/ 3 h 6"/>
                  <a:gd name="T56" fmla="*/ 0 w 8"/>
                  <a:gd name="T57" fmla="*/ 4 h 6"/>
                  <a:gd name="T58" fmla="*/ 0 w 8"/>
                  <a:gd name="T59" fmla="*/ 4 h 6"/>
                  <a:gd name="T60" fmla="*/ 0 w 8"/>
                  <a:gd name="T61" fmla="*/ 4 h 6"/>
                  <a:gd name="T62" fmla="*/ 0 w 8"/>
                  <a:gd name="T63" fmla="*/ 5 h 6"/>
                  <a:gd name="T64" fmla="*/ 0 w 8"/>
                  <a:gd name="T65" fmla="*/ 5 h 6"/>
                  <a:gd name="T66" fmla="*/ 0 w 8"/>
                  <a:gd name="T67" fmla="*/ 5 h 6"/>
                  <a:gd name="T68" fmla="*/ 0 w 8"/>
                  <a:gd name="T69" fmla="*/ 5 h 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
                  <a:gd name="T106" fmla="*/ 0 h 6"/>
                  <a:gd name="T107" fmla="*/ 8 w 8"/>
                  <a:gd name="T108" fmla="*/ 6 h 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 h="6">
                    <a:moveTo>
                      <a:pt x="0" y="5"/>
                    </a:moveTo>
                    <a:lnTo>
                      <a:pt x="6" y="5"/>
                    </a:lnTo>
                    <a:lnTo>
                      <a:pt x="7" y="5"/>
                    </a:lnTo>
                    <a:lnTo>
                      <a:pt x="7" y="4"/>
                    </a:lnTo>
                    <a:lnTo>
                      <a:pt x="7" y="3"/>
                    </a:lnTo>
                    <a:lnTo>
                      <a:pt x="7" y="2"/>
                    </a:lnTo>
                    <a:lnTo>
                      <a:pt x="6" y="1"/>
                    </a:lnTo>
                    <a:lnTo>
                      <a:pt x="5" y="1"/>
                    </a:lnTo>
                    <a:lnTo>
                      <a:pt x="4" y="1"/>
                    </a:lnTo>
                    <a:lnTo>
                      <a:pt x="3" y="1"/>
                    </a:lnTo>
                    <a:lnTo>
                      <a:pt x="2" y="0"/>
                    </a:lnTo>
                    <a:lnTo>
                      <a:pt x="0" y="3"/>
                    </a:lnTo>
                    <a:lnTo>
                      <a:pt x="0" y="4"/>
                    </a:lnTo>
                    <a:lnTo>
                      <a:pt x="0" y="5"/>
                    </a:lnTo>
                  </a:path>
                </a:pathLst>
              </a:custGeom>
              <a:solidFill>
                <a:srgbClr val="67676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77" name="Freeform 81">
                <a:extLst>
                  <a:ext uri="{FF2B5EF4-FFF2-40B4-BE49-F238E27FC236}">
                    <a16:creationId xmlns:a16="http://schemas.microsoft.com/office/drawing/2014/main" id="{8B4FA9DF-8935-40B0-B091-B6071A516016}"/>
                  </a:ext>
                </a:extLst>
              </p:cNvPr>
              <p:cNvSpPr>
                <a:spLocks/>
              </p:cNvSpPr>
              <p:nvPr/>
            </p:nvSpPr>
            <p:spPr bwMode="auto">
              <a:xfrm>
                <a:off x="755" y="2771"/>
                <a:ext cx="10" cy="5"/>
              </a:xfrm>
              <a:custGeom>
                <a:avLst/>
                <a:gdLst>
                  <a:gd name="T0" fmla="*/ 0 w 10"/>
                  <a:gd name="T1" fmla="*/ 4 h 5"/>
                  <a:gd name="T2" fmla="*/ 1 w 10"/>
                  <a:gd name="T3" fmla="*/ 0 h 5"/>
                  <a:gd name="T4" fmla="*/ 1 w 10"/>
                  <a:gd name="T5" fmla="*/ 0 h 5"/>
                  <a:gd name="T6" fmla="*/ 2 w 10"/>
                  <a:gd name="T7" fmla="*/ 0 h 5"/>
                  <a:gd name="T8" fmla="*/ 2 w 10"/>
                  <a:gd name="T9" fmla="*/ 0 h 5"/>
                  <a:gd name="T10" fmla="*/ 3 w 10"/>
                  <a:gd name="T11" fmla="*/ 0 h 5"/>
                  <a:gd name="T12" fmla="*/ 3 w 10"/>
                  <a:gd name="T13" fmla="*/ 0 h 5"/>
                  <a:gd name="T14" fmla="*/ 4 w 10"/>
                  <a:gd name="T15" fmla="*/ 0 h 5"/>
                  <a:gd name="T16" fmla="*/ 4 w 10"/>
                  <a:gd name="T17" fmla="*/ 0 h 5"/>
                  <a:gd name="T18" fmla="*/ 5 w 10"/>
                  <a:gd name="T19" fmla="*/ 0 h 5"/>
                  <a:gd name="T20" fmla="*/ 5 w 10"/>
                  <a:gd name="T21" fmla="*/ 0 h 5"/>
                  <a:gd name="T22" fmla="*/ 6 w 10"/>
                  <a:gd name="T23" fmla="*/ 0 h 5"/>
                  <a:gd name="T24" fmla="*/ 6 w 10"/>
                  <a:gd name="T25" fmla="*/ 1 h 5"/>
                  <a:gd name="T26" fmla="*/ 7 w 10"/>
                  <a:gd name="T27" fmla="*/ 1 h 5"/>
                  <a:gd name="T28" fmla="*/ 7 w 10"/>
                  <a:gd name="T29" fmla="*/ 1 h 5"/>
                  <a:gd name="T30" fmla="*/ 8 w 10"/>
                  <a:gd name="T31" fmla="*/ 1 h 5"/>
                  <a:gd name="T32" fmla="*/ 9 w 10"/>
                  <a:gd name="T33" fmla="*/ 1 h 5"/>
                  <a:gd name="T34" fmla="*/ 9 w 10"/>
                  <a:gd name="T35" fmla="*/ 1 h 5"/>
                  <a:gd name="T36" fmla="*/ 8 w 10"/>
                  <a:gd name="T37" fmla="*/ 4 h 5"/>
                  <a:gd name="T38" fmla="*/ 7 w 10"/>
                  <a:gd name="T39" fmla="*/ 4 h 5"/>
                  <a:gd name="T40" fmla="*/ 7 w 10"/>
                  <a:gd name="T41" fmla="*/ 4 h 5"/>
                  <a:gd name="T42" fmla="*/ 6 w 10"/>
                  <a:gd name="T43" fmla="*/ 4 h 5"/>
                  <a:gd name="T44" fmla="*/ 6 w 10"/>
                  <a:gd name="T45" fmla="*/ 4 h 5"/>
                  <a:gd name="T46" fmla="*/ 6 w 10"/>
                  <a:gd name="T47" fmla="*/ 4 h 5"/>
                  <a:gd name="T48" fmla="*/ 5 w 10"/>
                  <a:gd name="T49" fmla="*/ 4 h 5"/>
                  <a:gd name="T50" fmla="*/ 5 w 10"/>
                  <a:gd name="T51" fmla="*/ 4 h 5"/>
                  <a:gd name="T52" fmla="*/ 4 w 10"/>
                  <a:gd name="T53" fmla="*/ 4 h 5"/>
                  <a:gd name="T54" fmla="*/ 4 w 10"/>
                  <a:gd name="T55" fmla="*/ 4 h 5"/>
                  <a:gd name="T56" fmla="*/ 3 w 10"/>
                  <a:gd name="T57" fmla="*/ 4 h 5"/>
                  <a:gd name="T58" fmla="*/ 3 w 10"/>
                  <a:gd name="T59" fmla="*/ 4 h 5"/>
                  <a:gd name="T60" fmla="*/ 2 w 10"/>
                  <a:gd name="T61" fmla="*/ 4 h 5"/>
                  <a:gd name="T62" fmla="*/ 2 w 10"/>
                  <a:gd name="T63" fmla="*/ 4 h 5"/>
                  <a:gd name="T64" fmla="*/ 1 w 10"/>
                  <a:gd name="T65" fmla="*/ 4 h 5"/>
                  <a:gd name="T66" fmla="*/ 0 w 10"/>
                  <a:gd name="T67" fmla="*/ 4 h 5"/>
                  <a:gd name="T68" fmla="*/ 0 w 10"/>
                  <a:gd name="T69" fmla="*/ 4 h 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
                  <a:gd name="T106" fmla="*/ 0 h 5"/>
                  <a:gd name="T107" fmla="*/ 10 w 10"/>
                  <a:gd name="T108" fmla="*/ 5 h 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 h="5">
                    <a:moveTo>
                      <a:pt x="0" y="4"/>
                    </a:moveTo>
                    <a:lnTo>
                      <a:pt x="1" y="0"/>
                    </a:lnTo>
                    <a:lnTo>
                      <a:pt x="2" y="0"/>
                    </a:lnTo>
                    <a:lnTo>
                      <a:pt x="3" y="0"/>
                    </a:lnTo>
                    <a:lnTo>
                      <a:pt x="4" y="0"/>
                    </a:lnTo>
                    <a:lnTo>
                      <a:pt x="5" y="0"/>
                    </a:lnTo>
                    <a:lnTo>
                      <a:pt x="6" y="0"/>
                    </a:lnTo>
                    <a:lnTo>
                      <a:pt x="6" y="1"/>
                    </a:lnTo>
                    <a:lnTo>
                      <a:pt x="7" y="1"/>
                    </a:lnTo>
                    <a:lnTo>
                      <a:pt x="8" y="1"/>
                    </a:lnTo>
                    <a:lnTo>
                      <a:pt x="9" y="1"/>
                    </a:lnTo>
                    <a:lnTo>
                      <a:pt x="8" y="4"/>
                    </a:lnTo>
                    <a:lnTo>
                      <a:pt x="7" y="4"/>
                    </a:lnTo>
                    <a:lnTo>
                      <a:pt x="6" y="4"/>
                    </a:lnTo>
                    <a:lnTo>
                      <a:pt x="5" y="4"/>
                    </a:lnTo>
                    <a:lnTo>
                      <a:pt x="4" y="4"/>
                    </a:lnTo>
                    <a:lnTo>
                      <a:pt x="3" y="4"/>
                    </a:lnTo>
                    <a:lnTo>
                      <a:pt x="2" y="4"/>
                    </a:lnTo>
                    <a:lnTo>
                      <a:pt x="1" y="4"/>
                    </a:lnTo>
                    <a:lnTo>
                      <a:pt x="0" y="4"/>
                    </a:lnTo>
                  </a:path>
                </a:pathLst>
              </a:custGeom>
              <a:solidFill>
                <a:srgbClr val="67676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78" name="Freeform 82">
                <a:extLst>
                  <a:ext uri="{FF2B5EF4-FFF2-40B4-BE49-F238E27FC236}">
                    <a16:creationId xmlns:a16="http://schemas.microsoft.com/office/drawing/2014/main" id="{7395E7DF-6BD6-4C6B-B0EE-C733BC6A228E}"/>
                  </a:ext>
                </a:extLst>
              </p:cNvPr>
              <p:cNvSpPr>
                <a:spLocks/>
              </p:cNvSpPr>
              <p:nvPr/>
            </p:nvSpPr>
            <p:spPr bwMode="auto">
              <a:xfrm>
                <a:off x="758" y="2772"/>
                <a:ext cx="5" cy="3"/>
              </a:xfrm>
              <a:custGeom>
                <a:avLst/>
                <a:gdLst>
                  <a:gd name="T0" fmla="*/ 0 w 5"/>
                  <a:gd name="T1" fmla="*/ 0 h 3"/>
                  <a:gd name="T2" fmla="*/ 1 w 5"/>
                  <a:gd name="T3" fmla="*/ 0 h 3"/>
                  <a:gd name="T4" fmla="*/ 1 w 5"/>
                  <a:gd name="T5" fmla="*/ 0 h 3"/>
                  <a:gd name="T6" fmla="*/ 1 w 5"/>
                  <a:gd name="T7" fmla="*/ 0 h 3"/>
                  <a:gd name="T8" fmla="*/ 1 w 5"/>
                  <a:gd name="T9" fmla="*/ 0 h 3"/>
                  <a:gd name="T10" fmla="*/ 1 w 5"/>
                  <a:gd name="T11" fmla="*/ 0 h 3"/>
                  <a:gd name="T12" fmla="*/ 1 w 5"/>
                  <a:gd name="T13" fmla="*/ 1 h 3"/>
                  <a:gd name="T14" fmla="*/ 1 w 5"/>
                  <a:gd name="T15" fmla="*/ 1 h 3"/>
                  <a:gd name="T16" fmla="*/ 1 w 5"/>
                  <a:gd name="T17" fmla="*/ 1 h 3"/>
                  <a:gd name="T18" fmla="*/ 1 w 5"/>
                  <a:gd name="T19" fmla="*/ 1 h 3"/>
                  <a:gd name="T20" fmla="*/ 1 w 5"/>
                  <a:gd name="T21" fmla="*/ 1 h 3"/>
                  <a:gd name="T22" fmla="*/ 1 w 5"/>
                  <a:gd name="T23" fmla="*/ 1 h 3"/>
                  <a:gd name="T24" fmla="*/ 1 w 5"/>
                  <a:gd name="T25" fmla="*/ 2 h 3"/>
                  <a:gd name="T26" fmla="*/ 1 w 5"/>
                  <a:gd name="T27" fmla="*/ 2 h 3"/>
                  <a:gd name="T28" fmla="*/ 1 w 5"/>
                  <a:gd name="T29" fmla="*/ 2 h 3"/>
                  <a:gd name="T30" fmla="*/ 1 w 5"/>
                  <a:gd name="T31" fmla="*/ 2 h 3"/>
                  <a:gd name="T32" fmla="*/ 0 w 5"/>
                  <a:gd name="T33" fmla="*/ 2 h 3"/>
                  <a:gd name="T34" fmla="*/ 0 w 5"/>
                  <a:gd name="T35" fmla="*/ 2 h 3"/>
                  <a:gd name="T36" fmla="*/ 0 w 5"/>
                  <a:gd name="T37" fmla="*/ 2 h 3"/>
                  <a:gd name="T38" fmla="*/ 0 w 5"/>
                  <a:gd name="T39" fmla="*/ 2 h 3"/>
                  <a:gd name="T40" fmla="*/ 0 w 5"/>
                  <a:gd name="T41" fmla="*/ 2 h 3"/>
                  <a:gd name="T42" fmla="*/ 0 w 5"/>
                  <a:gd name="T43" fmla="*/ 1 h 3"/>
                  <a:gd name="T44" fmla="*/ 0 w 5"/>
                  <a:gd name="T45" fmla="*/ 1 h 3"/>
                  <a:gd name="T46" fmla="*/ 0 w 5"/>
                  <a:gd name="T47" fmla="*/ 1 h 3"/>
                  <a:gd name="T48" fmla="*/ 0 w 5"/>
                  <a:gd name="T49" fmla="*/ 1 h 3"/>
                  <a:gd name="T50" fmla="*/ 0 w 5"/>
                  <a:gd name="T51" fmla="*/ 1 h 3"/>
                  <a:gd name="T52" fmla="*/ 0 w 5"/>
                  <a:gd name="T53" fmla="*/ 1 h 3"/>
                  <a:gd name="T54" fmla="*/ 0 w 5"/>
                  <a:gd name="T55" fmla="*/ 0 h 3"/>
                  <a:gd name="T56" fmla="*/ 0 w 5"/>
                  <a:gd name="T57" fmla="*/ 0 h 3"/>
                  <a:gd name="T58" fmla="*/ 0 w 5"/>
                  <a:gd name="T59" fmla="*/ 0 h 3"/>
                  <a:gd name="T60" fmla="*/ 0 w 5"/>
                  <a:gd name="T61" fmla="*/ 0 h 3"/>
                  <a:gd name="T62" fmla="*/ 0 w 5"/>
                  <a:gd name="T63" fmla="*/ 0 h 3"/>
                  <a:gd name="T64" fmla="*/ 0 w 5"/>
                  <a:gd name="T65" fmla="*/ 0 h 3"/>
                  <a:gd name="T66" fmla="*/ 4 w 5"/>
                  <a:gd name="T67" fmla="*/ 0 h 3"/>
                  <a:gd name="T68" fmla="*/ 4 w 5"/>
                  <a:gd name="T69" fmla="*/ 0 h 3"/>
                  <a:gd name="T70" fmla="*/ 4 w 5"/>
                  <a:gd name="T71" fmla="*/ 1 h 3"/>
                  <a:gd name="T72" fmla="*/ 4 w 5"/>
                  <a:gd name="T73" fmla="*/ 1 h 3"/>
                  <a:gd name="T74" fmla="*/ 4 w 5"/>
                  <a:gd name="T75" fmla="*/ 1 h 3"/>
                  <a:gd name="T76" fmla="*/ 4 w 5"/>
                  <a:gd name="T77" fmla="*/ 1 h 3"/>
                  <a:gd name="T78" fmla="*/ 4 w 5"/>
                  <a:gd name="T79" fmla="*/ 2 h 3"/>
                  <a:gd name="T80" fmla="*/ 4 w 5"/>
                  <a:gd name="T81" fmla="*/ 2 h 3"/>
                  <a:gd name="T82" fmla="*/ 4 w 5"/>
                  <a:gd name="T83" fmla="*/ 2 h 3"/>
                  <a:gd name="T84" fmla="*/ 3 w 5"/>
                  <a:gd name="T85" fmla="*/ 2 h 3"/>
                  <a:gd name="T86" fmla="*/ 3 w 5"/>
                  <a:gd name="T87" fmla="*/ 2 h 3"/>
                  <a:gd name="T88" fmla="*/ 3 w 5"/>
                  <a:gd name="T89" fmla="*/ 1 h 3"/>
                  <a:gd name="T90" fmla="*/ 3 w 5"/>
                  <a:gd name="T91" fmla="*/ 1 h 3"/>
                  <a:gd name="T92" fmla="*/ 3 w 5"/>
                  <a:gd name="T93" fmla="*/ 1 h 3"/>
                  <a:gd name="T94" fmla="*/ 3 w 5"/>
                  <a:gd name="T95" fmla="*/ 1 h 3"/>
                  <a:gd name="T96" fmla="*/ 3 w 5"/>
                  <a:gd name="T97" fmla="*/ 0 h 3"/>
                  <a:gd name="T98" fmla="*/ 4 w 5"/>
                  <a:gd name="T99" fmla="*/ 0 h 3"/>
                  <a:gd name="T100" fmla="*/ 0 w 5"/>
                  <a:gd name="T101" fmla="*/ 0 h 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
                  <a:gd name="T154" fmla="*/ 0 h 3"/>
                  <a:gd name="T155" fmla="*/ 5 w 5"/>
                  <a:gd name="T156" fmla="*/ 3 h 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 h="3">
                    <a:moveTo>
                      <a:pt x="0" y="0"/>
                    </a:moveTo>
                    <a:lnTo>
                      <a:pt x="1" y="0"/>
                    </a:lnTo>
                    <a:lnTo>
                      <a:pt x="1" y="1"/>
                    </a:lnTo>
                    <a:lnTo>
                      <a:pt x="1" y="2"/>
                    </a:lnTo>
                    <a:lnTo>
                      <a:pt x="0" y="2"/>
                    </a:lnTo>
                    <a:lnTo>
                      <a:pt x="0" y="1"/>
                    </a:lnTo>
                    <a:lnTo>
                      <a:pt x="0" y="0"/>
                    </a:lnTo>
                    <a:lnTo>
                      <a:pt x="4" y="0"/>
                    </a:lnTo>
                    <a:lnTo>
                      <a:pt x="4" y="1"/>
                    </a:lnTo>
                    <a:lnTo>
                      <a:pt x="4" y="2"/>
                    </a:lnTo>
                    <a:lnTo>
                      <a:pt x="3" y="2"/>
                    </a:lnTo>
                    <a:lnTo>
                      <a:pt x="3" y="1"/>
                    </a:lnTo>
                    <a:lnTo>
                      <a:pt x="3" y="0"/>
                    </a:lnTo>
                    <a:lnTo>
                      <a:pt x="4" y="0"/>
                    </a:lnTo>
                    <a:lnTo>
                      <a:pt x="0" y="0"/>
                    </a:lnTo>
                  </a:path>
                </a:pathLst>
              </a:custGeom>
              <a:solidFill>
                <a:srgbClr val="BFBFB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79" name="Freeform 83">
                <a:extLst>
                  <a:ext uri="{FF2B5EF4-FFF2-40B4-BE49-F238E27FC236}">
                    <a16:creationId xmlns:a16="http://schemas.microsoft.com/office/drawing/2014/main" id="{C546CA5E-FBAB-4F38-9B13-35AF21793A83}"/>
                  </a:ext>
                </a:extLst>
              </p:cNvPr>
              <p:cNvSpPr>
                <a:spLocks/>
              </p:cNvSpPr>
              <p:nvPr/>
            </p:nvSpPr>
            <p:spPr bwMode="auto">
              <a:xfrm>
                <a:off x="758" y="2772"/>
                <a:ext cx="2" cy="3"/>
              </a:xfrm>
              <a:custGeom>
                <a:avLst/>
                <a:gdLst>
                  <a:gd name="T0" fmla="*/ 0 w 2"/>
                  <a:gd name="T1" fmla="*/ 0 h 3"/>
                  <a:gd name="T2" fmla="*/ 0 w 2"/>
                  <a:gd name="T3" fmla="*/ 0 h 3"/>
                  <a:gd name="T4" fmla="*/ 1 w 2"/>
                  <a:gd name="T5" fmla="*/ 0 h 3"/>
                  <a:gd name="T6" fmla="*/ 1 w 2"/>
                  <a:gd name="T7" fmla="*/ 0 h 3"/>
                  <a:gd name="T8" fmla="*/ 1 w 2"/>
                  <a:gd name="T9" fmla="*/ 0 h 3"/>
                  <a:gd name="T10" fmla="*/ 1 w 2"/>
                  <a:gd name="T11" fmla="*/ 0 h 3"/>
                  <a:gd name="T12" fmla="*/ 1 w 2"/>
                  <a:gd name="T13" fmla="*/ 0 h 3"/>
                  <a:gd name="T14" fmla="*/ 1 w 2"/>
                  <a:gd name="T15" fmla="*/ 1 h 3"/>
                  <a:gd name="T16" fmla="*/ 1 w 2"/>
                  <a:gd name="T17" fmla="*/ 1 h 3"/>
                  <a:gd name="T18" fmla="*/ 1 w 2"/>
                  <a:gd name="T19" fmla="*/ 1 h 3"/>
                  <a:gd name="T20" fmla="*/ 1 w 2"/>
                  <a:gd name="T21" fmla="*/ 1 h 3"/>
                  <a:gd name="T22" fmla="*/ 1 w 2"/>
                  <a:gd name="T23" fmla="*/ 1 h 3"/>
                  <a:gd name="T24" fmla="*/ 1 w 2"/>
                  <a:gd name="T25" fmla="*/ 2 h 3"/>
                  <a:gd name="T26" fmla="*/ 1 w 2"/>
                  <a:gd name="T27" fmla="*/ 2 h 3"/>
                  <a:gd name="T28" fmla="*/ 1 w 2"/>
                  <a:gd name="T29" fmla="*/ 2 h 3"/>
                  <a:gd name="T30" fmla="*/ 1 w 2"/>
                  <a:gd name="T31" fmla="*/ 2 h 3"/>
                  <a:gd name="T32" fmla="*/ 1 w 2"/>
                  <a:gd name="T33" fmla="*/ 2 h 3"/>
                  <a:gd name="T34" fmla="*/ 0 w 2"/>
                  <a:gd name="T35" fmla="*/ 2 h 3"/>
                  <a:gd name="T36" fmla="*/ 0 w 2"/>
                  <a:gd name="T37" fmla="*/ 2 h 3"/>
                  <a:gd name="T38" fmla="*/ 0 w 2"/>
                  <a:gd name="T39" fmla="*/ 2 h 3"/>
                  <a:gd name="T40" fmla="*/ 0 w 2"/>
                  <a:gd name="T41" fmla="*/ 2 h 3"/>
                  <a:gd name="T42" fmla="*/ 0 w 2"/>
                  <a:gd name="T43" fmla="*/ 2 h 3"/>
                  <a:gd name="T44" fmla="*/ 0 w 2"/>
                  <a:gd name="T45" fmla="*/ 2 h 3"/>
                  <a:gd name="T46" fmla="*/ 0 w 2"/>
                  <a:gd name="T47" fmla="*/ 1 h 3"/>
                  <a:gd name="T48" fmla="*/ 0 w 2"/>
                  <a:gd name="T49" fmla="*/ 1 h 3"/>
                  <a:gd name="T50" fmla="*/ 0 w 2"/>
                  <a:gd name="T51" fmla="*/ 1 h 3"/>
                  <a:gd name="T52" fmla="*/ 0 w 2"/>
                  <a:gd name="T53" fmla="*/ 1 h 3"/>
                  <a:gd name="T54" fmla="*/ 0 w 2"/>
                  <a:gd name="T55" fmla="*/ 1 h 3"/>
                  <a:gd name="T56" fmla="*/ 0 w 2"/>
                  <a:gd name="T57" fmla="*/ 0 h 3"/>
                  <a:gd name="T58" fmla="*/ 0 w 2"/>
                  <a:gd name="T59" fmla="*/ 0 h 3"/>
                  <a:gd name="T60" fmla="*/ 0 w 2"/>
                  <a:gd name="T61" fmla="*/ 0 h 3"/>
                  <a:gd name="T62" fmla="*/ 0 w 2"/>
                  <a:gd name="T63" fmla="*/ 0 h 3"/>
                  <a:gd name="T64" fmla="*/ 0 w 2"/>
                  <a:gd name="T65" fmla="*/ 0 h 3"/>
                  <a:gd name="T66" fmla="*/ 0 w 2"/>
                  <a:gd name="T67" fmla="*/ 0 h 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
                  <a:gd name="T103" fmla="*/ 0 h 3"/>
                  <a:gd name="T104" fmla="*/ 2 w 2"/>
                  <a:gd name="T105" fmla="*/ 3 h 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 h="3">
                    <a:moveTo>
                      <a:pt x="0" y="0"/>
                    </a:moveTo>
                    <a:lnTo>
                      <a:pt x="0" y="0"/>
                    </a:lnTo>
                    <a:lnTo>
                      <a:pt x="1" y="0"/>
                    </a:lnTo>
                    <a:lnTo>
                      <a:pt x="1" y="1"/>
                    </a:lnTo>
                    <a:lnTo>
                      <a:pt x="1" y="2"/>
                    </a:lnTo>
                    <a:lnTo>
                      <a:pt x="0" y="2"/>
                    </a:lnTo>
                    <a:lnTo>
                      <a:pt x="0" y="1"/>
                    </a:lnTo>
                    <a:lnTo>
                      <a:pt x="0" y="0"/>
                    </a:lnTo>
                  </a:path>
                </a:pathLst>
              </a:custGeom>
              <a:noFill/>
              <a:ln w="12700" cap="rnd">
                <a:solidFill>
                  <a:srgbClr val="BFBFB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0" name="Freeform 84">
                <a:extLst>
                  <a:ext uri="{FF2B5EF4-FFF2-40B4-BE49-F238E27FC236}">
                    <a16:creationId xmlns:a16="http://schemas.microsoft.com/office/drawing/2014/main" id="{09E7E5EF-80E0-4339-BCDD-5BA2DDE72DE6}"/>
                  </a:ext>
                </a:extLst>
              </p:cNvPr>
              <p:cNvSpPr>
                <a:spLocks/>
              </p:cNvSpPr>
              <p:nvPr/>
            </p:nvSpPr>
            <p:spPr bwMode="auto">
              <a:xfrm>
                <a:off x="761" y="2772"/>
                <a:ext cx="2" cy="3"/>
              </a:xfrm>
              <a:custGeom>
                <a:avLst/>
                <a:gdLst>
                  <a:gd name="T0" fmla="*/ 1 w 2"/>
                  <a:gd name="T1" fmla="*/ 0 h 3"/>
                  <a:gd name="T2" fmla="*/ 1 w 2"/>
                  <a:gd name="T3" fmla="*/ 0 h 3"/>
                  <a:gd name="T4" fmla="*/ 1 w 2"/>
                  <a:gd name="T5" fmla="*/ 0 h 3"/>
                  <a:gd name="T6" fmla="*/ 1 w 2"/>
                  <a:gd name="T7" fmla="*/ 0 h 3"/>
                  <a:gd name="T8" fmla="*/ 1 w 2"/>
                  <a:gd name="T9" fmla="*/ 1 h 3"/>
                  <a:gd name="T10" fmla="*/ 1 w 2"/>
                  <a:gd name="T11" fmla="*/ 1 h 3"/>
                  <a:gd name="T12" fmla="*/ 1 w 2"/>
                  <a:gd name="T13" fmla="*/ 1 h 3"/>
                  <a:gd name="T14" fmla="*/ 1 w 2"/>
                  <a:gd name="T15" fmla="*/ 2 h 3"/>
                  <a:gd name="T16" fmla="*/ 1 w 2"/>
                  <a:gd name="T17" fmla="*/ 2 h 3"/>
                  <a:gd name="T18" fmla="*/ 1 w 2"/>
                  <a:gd name="T19" fmla="*/ 2 h 3"/>
                  <a:gd name="T20" fmla="*/ 0 w 2"/>
                  <a:gd name="T21" fmla="*/ 2 h 3"/>
                  <a:gd name="T22" fmla="*/ 0 w 2"/>
                  <a:gd name="T23" fmla="*/ 2 h 3"/>
                  <a:gd name="T24" fmla="*/ 0 w 2"/>
                  <a:gd name="T25" fmla="*/ 1 h 3"/>
                  <a:gd name="T26" fmla="*/ 0 w 2"/>
                  <a:gd name="T27" fmla="*/ 1 h 3"/>
                  <a:gd name="T28" fmla="*/ 0 w 2"/>
                  <a:gd name="T29" fmla="*/ 1 h 3"/>
                  <a:gd name="T30" fmla="*/ 0 w 2"/>
                  <a:gd name="T31" fmla="*/ 0 h 3"/>
                  <a:gd name="T32" fmla="*/ 0 w 2"/>
                  <a:gd name="T33" fmla="*/ 0 h 3"/>
                  <a:gd name="T34" fmla="*/ 1 w 2"/>
                  <a:gd name="T35" fmla="*/ 0 h 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
                  <a:gd name="T55" fmla="*/ 0 h 3"/>
                  <a:gd name="T56" fmla="*/ 2 w 2"/>
                  <a:gd name="T57" fmla="*/ 3 h 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 h="3">
                    <a:moveTo>
                      <a:pt x="1" y="0"/>
                    </a:moveTo>
                    <a:lnTo>
                      <a:pt x="1" y="0"/>
                    </a:lnTo>
                    <a:lnTo>
                      <a:pt x="1" y="1"/>
                    </a:lnTo>
                    <a:lnTo>
                      <a:pt x="1" y="2"/>
                    </a:lnTo>
                    <a:lnTo>
                      <a:pt x="0" y="2"/>
                    </a:lnTo>
                    <a:lnTo>
                      <a:pt x="0" y="1"/>
                    </a:lnTo>
                    <a:lnTo>
                      <a:pt x="0" y="0"/>
                    </a:lnTo>
                    <a:lnTo>
                      <a:pt x="1" y="0"/>
                    </a:lnTo>
                  </a:path>
                </a:pathLst>
              </a:custGeom>
              <a:noFill/>
              <a:ln w="12700" cap="rnd">
                <a:solidFill>
                  <a:srgbClr val="BFBFB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1" name="Freeform 85">
                <a:extLst>
                  <a:ext uri="{FF2B5EF4-FFF2-40B4-BE49-F238E27FC236}">
                    <a16:creationId xmlns:a16="http://schemas.microsoft.com/office/drawing/2014/main" id="{A6A1A745-4F57-45E1-A11B-EC18B7B98EE9}"/>
                  </a:ext>
                </a:extLst>
              </p:cNvPr>
              <p:cNvSpPr>
                <a:spLocks/>
              </p:cNvSpPr>
              <p:nvPr/>
            </p:nvSpPr>
            <p:spPr bwMode="auto">
              <a:xfrm>
                <a:off x="745" y="2768"/>
                <a:ext cx="4" cy="5"/>
              </a:xfrm>
              <a:custGeom>
                <a:avLst/>
                <a:gdLst>
                  <a:gd name="T0" fmla="*/ 2 w 4"/>
                  <a:gd name="T1" fmla="*/ 4 h 5"/>
                  <a:gd name="T2" fmla="*/ 3 w 4"/>
                  <a:gd name="T3" fmla="*/ 1 h 5"/>
                  <a:gd name="T4" fmla="*/ 3 w 4"/>
                  <a:gd name="T5" fmla="*/ 1 h 5"/>
                  <a:gd name="T6" fmla="*/ 2 w 4"/>
                  <a:gd name="T7" fmla="*/ 1 h 5"/>
                  <a:gd name="T8" fmla="*/ 2 w 4"/>
                  <a:gd name="T9" fmla="*/ 1 h 5"/>
                  <a:gd name="T10" fmla="*/ 2 w 4"/>
                  <a:gd name="T11" fmla="*/ 1 h 5"/>
                  <a:gd name="T12" fmla="*/ 2 w 4"/>
                  <a:gd name="T13" fmla="*/ 1 h 5"/>
                  <a:gd name="T14" fmla="*/ 2 w 4"/>
                  <a:gd name="T15" fmla="*/ 0 h 5"/>
                  <a:gd name="T16" fmla="*/ 1 w 4"/>
                  <a:gd name="T17" fmla="*/ 0 h 5"/>
                  <a:gd name="T18" fmla="*/ 1 w 4"/>
                  <a:gd name="T19" fmla="*/ 0 h 5"/>
                  <a:gd name="T20" fmla="*/ 1 w 4"/>
                  <a:gd name="T21" fmla="*/ 0 h 5"/>
                  <a:gd name="T22" fmla="*/ 1 w 4"/>
                  <a:gd name="T23" fmla="*/ 1 h 5"/>
                  <a:gd name="T24" fmla="*/ 1 w 4"/>
                  <a:gd name="T25" fmla="*/ 1 h 5"/>
                  <a:gd name="T26" fmla="*/ 0 w 4"/>
                  <a:gd name="T27" fmla="*/ 1 h 5"/>
                  <a:gd name="T28" fmla="*/ 0 w 4"/>
                  <a:gd name="T29" fmla="*/ 2 h 5"/>
                  <a:gd name="T30" fmla="*/ 0 w 4"/>
                  <a:gd name="T31" fmla="*/ 2 h 5"/>
                  <a:gd name="T32" fmla="*/ 0 w 4"/>
                  <a:gd name="T33" fmla="*/ 2 h 5"/>
                  <a:gd name="T34" fmla="*/ 0 w 4"/>
                  <a:gd name="T35" fmla="*/ 3 h 5"/>
                  <a:gd name="T36" fmla="*/ 0 w 4"/>
                  <a:gd name="T37" fmla="*/ 3 h 5"/>
                  <a:gd name="T38" fmla="*/ 0 w 4"/>
                  <a:gd name="T39" fmla="*/ 3 h 5"/>
                  <a:gd name="T40" fmla="*/ 0 w 4"/>
                  <a:gd name="T41" fmla="*/ 3 h 5"/>
                  <a:gd name="T42" fmla="*/ 1 w 4"/>
                  <a:gd name="T43" fmla="*/ 4 h 5"/>
                  <a:gd name="T44" fmla="*/ 1 w 4"/>
                  <a:gd name="T45" fmla="*/ 4 h 5"/>
                  <a:gd name="T46" fmla="*/ 1 w 4"/>
                  <a:gd name="T47" fmla="*/ 4 h 5"/>
                  <a:gd name="T48" fmla="*/ 2 w 4"/>
                  <a:gd name="T49" fmla="*/ 4 h 5"/>
                  <a:gd name="T50" fmla="*/ 2 w 4"/>
                  <a:gd name="T51" fmla="*/ 4 h 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
                  <a:gd name="T79" fmla="*/ 0 h 5"/>
                  <a:gd name="T80" fmla="*/ 4 w 4"/>
                  <a:gd name="T81" fmla="*/ 5 h 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 h="5">
                    <a:moveTo>
                      <a:pt x="2" y="4"/>
                    </a:moveTo>
                    <a:lnTo>
                      <a:pt x="3" y="1"/>
                    </a:lnTo>
                    <a:lnTo>
                      <a:pt x="2" y="1"/>
                    </a:lnTo>
                    <a:lnTo>
                      <a:pt x="2" y="0"/>
                    </a:lnTo>
                    <a:lnTo>
                      <a:pt x="1" y="0"/>
                    </a:lnTo>
                    <a:lnTo>
                      <a:pt x="1" y="1"/>
                    </a:lnTo>
                    <a:lnTo>
                      <a:pt x="0" y="1"/>
                    </a:lnTo>
                    <a:lnTo>
                      <a:pt x="0" y="2"/>
                    </a:lnTo>
                    <a:lnTo>
                      <a:pt x="0" y="3"/>
                    </a:lnTo>
                    <a:lnTo>
                      <a:pt x="1" y="4"/>
                    </a:lnTo>
                    <a:lnTo>
                      <a:pt x="2" y="4"/>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82" name="Freeform 86">
                <a:extLst>
                  <a:ext uri="{FF2B5EF4-FFF2-40B4-BE49-F238E27FC236}">
                    <a16:creationId xmlns:a16="http://schemas.microsoft.com/office/drawing/2014/main" id="{CA4F7D8B-7AC8-433D-B008-4358A53E3996}"/>
                  </a:ext>
                </a:extLst>
              </p:cNvPr>
              <p:cNvSpPr>
                <a:spLocks/>
              </p:cNvSpPr>
              <p:nvPr/>
            </p:nvSpPr>
            <p:spPr bwMode="auto">
              <a:xfrm>
                <a:off x="746" y="2769"/>
                <a:ext cx="2" cy="3"/>
              </a:xfrm>
              <a:custGeom>
                <a:avLst/>
                <a:gdLst>
                  <a:gd name="T0" fmla="*/ 1 w 2"/>
                  <a:gd name="T1" fmla="*/ 1 h 3"/>
                  <a:gd name="T2" fmla="*/ 1 w 2"/>
                  <a:gd name="T3" fmla="*/ 1 h 3"/>
                  <a:gd name="T4" fmla="*/ 1 w 2"/>
                  <a:gd name="T5" fmla="*/ 1 h 3"/>
                  <a:gd name="T6" fmla="*/ 1 w 2"/>
                  <a:gd name="T7" fmla="*/ 1 h 3"/>
                  <a:gd name="T8" fmla="*/ 1 w 2"/>
                  <a:gd name="T9" fmla="*/ 1 h 3"/>
                  <a:gd name="T10" fmla="*/ 1 w 2"/>
                  <a:gd name="T11" fmla="*/ 2 h 3"/>
                  <a:gd name="T12" fmla="*/ 1 w 2"/>
                  <a:gd name="T13" fmla="*/ 2 h 3"/>
                  <a:gd name="T14" fmla="*/ 1 w 2"/>
                  <a:gd name="T15" fmla="*/ 2 h 3"/>
                  <a:gd name="T16" fmla="*/ 1 w 2"/>
                  <a:gd name="T17" fmla="*/ 2 h 3"/>
                  <a:gd name="T18" fmla="*/ 1 w 2"/>
                  <a:gd name="T19" fmla="*/ 2 h 3"/>
                  <a:gd name="T20" fmla="*/ 1 w 2"/>
                  <a:gd name="T21" fmla="*/ 2 h 3"/>
                  <a:gd name="T22" fmla="*/ 1 w 2"/>
                  <a:gd name="T23" fmla="*/ 2 h 3"/>
                  <a:gd name="T24" fmla="*/ 1 w 2"/>
                  <a:gd name="T25" fmla="*/ 1 h 3"/>
                  <a:gd name="T26" fmla="*/ 1 w 2"/>
                  <a:gd name="T27" fmla="*/ 1 h 3"/>
                  <a:gd name="T28" fmla="*/ 1 w 2"/>
                  <a:gd name="T29" fmla="*/ 1 h 3"/>
                  <a:gd name="T30" fmla="*/ 1 w 2"/>
                  <a:gd name="T31" fmla="*/ 1 h 3"/>
                  <a:gd name="T32" fmla="*/ 1 w 2"/>
                  <a:gd name="T33" fmla="*/ 1 h 3"/>
                  <a:gd name="T34" fmla="*/ 0 w 2"/>
                  <a:gd name="T35" fmla="*/ 0 h 3"/>
                  <a:gd name="T36" fmla="*/ 0 w 2"/>
                  <a:gd name="T37" fmla="*/ 0 h 3"/>
                  <a:gd name="T38" fmla="*/ 0 w 2"/>
                  <a:gd name="T39" fmla="*/ 0 h 3"/>
                  <a:gd name="T40" fmla="*/ 0 w 2"/>
                  <a:gd name="T41" fmla="*/ 0 h 3"/>
                  <a:gd name="T42" fmla="*/ 0 w 2"/>
                  <a:gd name="T43" fmla="*/ 0 h 3"/>
                  <a:gd name="T44" fmla="*/ 0 w 2"/>
                  <a:gd name="T45" fmla="*/ 0 h 3"/>
                  <a:gd name="T46" fmla="*/ 0 w 2"/>
                  <a:gd name="T47" fmla="*/ 1 h 3"/>
                  <a:gd name="T48" fmla="*/ 0 w 2"/>
                  <a:gd name="T49" fmla="*/ 1 h 3"/>
                  <a:gd name="T50" fmla="*/ 0 w 2"/>
                  <a:gd name="T51" fmla="*/ 1 h 3"/>
                  <a:gd name="T52" fmla="*/ 0 w 2"/>
                  <a:gd name="T53" fmla="*/ 1 h 3"/>
                  <a:gd name="T54" fmla="*/ 0 w 2"/>
                  <a:gd name="T55" fmla="*/ 1 h 3"/>
                  <a:gd name="T56" fmla="*/ 0 w 2"/>
                  <a:gd name="T57" fmla="*/ 0 h 3"/>
                  <a:gd name="T58" fmla="*/ 0 w 2"/>
                  <a:gd name="T59" fmla="*/ 0 h 3"/>
                  <a:gd name="T60" fmla="*/ 0 w 2"/>
                  <a:gd name="T61" fmla="*/ 0 h 3"/>
                  <a:gd name="T62" fmla="*/ 0 w 2"/>
                  <a:gd name="T63" fmla="*/ 0 h 3"/>
                  <a:gd name="T64" fmla="*/ 0 w 2"/>
                  <a:gd name="T65" fmla="*/ 0 h 3"/>
                  <a:gd name="T66" fmla="*/ 0 w 2"/>
                  <a:gd name="T67" fmla="*/ 0 h 3"/>
                  <a:gd name="T68" fmla="*/ 1 w 2"/>
                  <a:gd name="T69" fmla="*/ 1 h 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
                  <a:gd name="T106" fmla="*/ 0 h 3"/>
                  <a:gd name="T107" fmla="*/ 2 w 2"/>
                  <a:gd name="T108" fmla="*/ 3 h 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 h="3">
                    <a:moveTo>
                      <a:pt x="1" y="1"/>
                    </a:moveTo>
                    <a:lnTo>
                      <a:pt x="1" y="1"/>
                    </a:lnTo>
                    <a:lnTo>
                      <a:pt x="1" y="2"/>
                    </a:lnTo>
                    <a:lnTo>
                      <a:pt x="1" y="1"/>
                    </a:lnTo>
                    <a:lnTo>
                      <a:pt x="0" y="0"/>
                    </a:lnTo>
                    <a:lnTo>
                      <a:pt x="0" y="1"/>
                    </a:lnTo>
                    <a:lnTo>
                      <a:pt x="0" y="0"/>
                    </a:lnTo>
                    <a:lnTo>
                      <a:pt x="1" y="1"/>
                    </a:lnTo>
                  </a:path>
                </a:pathLst>
              </a:custGeom>
              <a:solidFill>
                <a:srgbClr val="BFBFB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83" name="Freeform 87">
                <a:extLst>
                  <a:ext uri="{FF2B5EF4-FFF2-40B4-BE49-F238E27FC236}">
                    <a16:creationId xmlns:a16="http://schemas.microsoft.com/office/drawing/2014/main" id="{AC4B63E9-6A9B-44EA-B872-5E58341295E5}"/>
                  </a:ext>
                </a:extLst>
              </p:cNvPr>
              <p:cNvSpPr>
                <a:spLocks/>
              </p:cNvSpPr>
              <p:nvPr/>
            </p:nvSpPr>
            <p:spPr bwMode="auto">
              <a:xfrm>
                <a:off x="747" y="2770"/>
                <a:ext cx="1" cy="2"/>
              </a:xfrm>
              <a:custGeom>
                <a:avLst/>
                <a:gdLst>
                  <a:gd name="T0" fmla="*/ 0 w 1"/>
                  <a:gd name="T1" fmla="*/ 0 h 2"/>
                  <a:gd name="T2" fmla="*/ 0 w 1"/>
                  <a:gd name="T3" fmla="*/ 0 h 2"/>
                  <a:gd name="T4" fmla="*/ 0 w 1"/>
                  <a:gd name="T5" fmla="*/ 0 h 2"/>
                  <a:gd name="T6" fmla="*/ 0 w 1"/>
                  <a:gd name="T7" fmla="*/ 0 h 2"/>
                  <a:gd name="T8" fmla="*/ 0 w 1"/>
                  <a:gd name="T9" fmla="*/ 0 h 2"/>
                  <a:gd name="T10" fmla="*/ 0 w 1"/>
                  <a:gd name="T11" fmla="*/ 1 h 2"/>
                  <a:gd name="T12" fmla="*/ 0 w 1"/>
                  <a:gd name="T13" fmla="*/ 1 h 2"/>
                  <a:gd name="T14" fmla="*/ 0 w 1"/>
                  <a:gd name="T15" fmla="*/ 1 h 2"/>
                  <a:gd name="T16" fmla="*/ 0 w 1"/>
                  <a:gd name="T17" fmla="*/ 1 h 2"/>
                  <a:gd name="T18" fmla="*/ 0 w 1"/>
                  <a:gd name="T19" fmla="*/ 1 h 2"/>
                  <a:gd name="T20" fmla="*/ 0 w 1"/>
                  <a:gd name="T21" fmla="*/ 1 h 2"/>
                  <a:gd name="T22" fmla="*/ 0 w 1"/>
                  <a:gd name="T23" fmla="*/ 1 h 2"/>
                  <a:gd name="T24" fmla="*/ 0 w 1"/>
                  <a:gd name="T25" fmla="*/ 1 h 2"/>
                  <a:gd name="T26" fmla="*/ 0 w 1"/>
                  <a:gd name="T27" fmla="*/ 1 h 2"/>
                  <a:gd name="T28" fmla="*/ 0 w 1"/>
                  <a:gd name="T29" fmla="*/ 0 h 2"/>
                  <a:gd name="T30" fmla="*/ 0 w 1"/>
                  <a:gd name="T31" fmla="*/ 0 h 2"/>
                  <a:gd name="T32" fmla="*/ 0 w 1"/>
                  <a:gd name="T33" fmla="*/ 0 h 2"/>
                  <a:gd name="T34" fmla="*/ 0 w 1"/>
                  <a:gd name="T35" fmla="*/ 0 h 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
                  <a:gd name="T55" fmla="*/ 0 h 2"/>
                  <a:gd name="T56" fmla="*/ 1 w 1"/>
                  <a:gd name="T57" fmla="*/ 2 h 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 h="2">
                    <a:moveTo>
                      <a:pt x="0" y="0"/>
                    </a:moveTo>
                    <a:lnTo>
                      <a:pt x="0" y="0"/>
                    </a:lnTo>
                    <a:lnTo>
                      <a:pt x="0" y="1"/>
                    </a:lnTo>
                    <a:lnTo>
                      <a:pt x="0" y="0"/>
                    </a:lnTo>
                  </a:path>
                </a:pathLst>
              </a:custGeom>
              <a:noFill/>
              <a:ln w="12700" cap="rnd">
                <a:solidFill>
                  <a:srgbClr val="BFBFB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4" name="Freeform 88">
                <a:extLst>
                  <a:ext uri="{FF2B5EF4-FFF2-40B4-BE49-F238E27FC236}">
                    <a16:creationId xmlns:a16="http://schemas.microsoft.com/office/drawing/2014/main" id="{D43A9449-899E-42FD-8B56-3666ACBA2FC2}"/>
                  </a:ext>
                </a:extLst>
              </p:cNvPr>
              <p:cNvSpPr>
                <a:spLocks/>
              </p:cNvSpPr>
              <p:nvPr/>
            </p:nvSpPr>
            <p:spPr bwMode="auto">
              <a:xfrm>
                <a:off x="754" y="2776"/>
                <a:ext cx="6" cy="4"/>
              </a:xfrm>
              <a:custGeom>
                <a:avLst/>
                <a:gdLst>
                  <a:gd name="T0" fmla="*/ 0 w 6"/>
                  <a:gd name="T1" fmla="*/ 0 h 4"/>
                  <a:gd name="T2" fmla="*/ 0 w 6"/>
                  <a:gd name="T3" fmla="*/ 0 h 4"/>
                  <a:gd name="T4" fmla="*/ 0 w 6"/>
                  <a:gd name="T5" fmla="*/ 1 h 4"/>
                  <a:gd name="T6" fmla="*/ 0 w 6"/>
                  <a:gd name="T7" fmla="*/ 2 h 4"/>
                  <a:gd name="T8" fmla="*/ 0 w 6"/>
                  <a:gd name="T9" fmla="*/ 2 h 4"/>
                  <a:gd name="T10" fmla="*/ 1 w 6"/>
                  <a:gd name="T11" fmla="*/ 2 h 4"/>
                  <a:gd name="T12" fmla="*/ 1 w 6"/>
                  <a:gd name="T13" fmla="*/ 2 h 4"/>
                  <a:gd name="T14" fmla="*/ 1 w 6"/>
                  <a:gd name="T15" fmla="*/ 2 h 4"/>
                  <a:gd name="T16" fmla="*/ 1 w 6"/>
                  <a:gd name="T17" fmla="*/ 3 h 4"/>
                  <a:gd name="T18" fmla="*/ 2 w 6"/>
                  <a:gd name="T19" fmla="*/ 3 h 4"/>
                  <a:gd name="T20" fmla="*/ 2 w 6"/>
                  <a:gd name="T21" fmla="*/ 3 h 4"/>
                  <a:gd name="T22" fmla="*/ 2 w 6"/>
                  <a:gd name="T23" fmla="*/ 3 h 4"/>
                  <a:gd name="T24" fmla="*/ 2 w 6"/>
                  <a:gd name="T25" fmla="*/ 3 h 4"/>
                  <a:gd name="T26" fmla="*/ 3 w 6"/>
                  <a:gd name="T27" fmla="*/ 3 h 4"/>
                  <a:gd name="T28" fmla="*/ 3 w 6"/>
                  <a:gd name="T29" fmla="*/ 3 h 4"/>
                  <a:gd name="T30" fmla="*/ 3 w 6"/>
                  <a:gd name="T31" fmla="*/ 3 h 4"/>
                  <a:gd name="T32" fmla="*/ 3 w 6"/>
                  <a:gd name="T33" fmla="*/ 3 h 4"/>
                  <a:gd name="T34" fmla="*/ 4 w 6"/>
                  <a:gd name="T35" fmla="*/ 3 h 4"/>
                  <a:gd name="T36" fmla="*/ 4 w 6"/>
                  <a:gd name="T37" fmla="*/ 3 h 4"/>
                  <a:gd name="T38" fmla="*/ 4 w 6"/>
                  <a:gd name="T39" fmla="*/ 3 h 4"/>
                  <a:gd name="T40" fmla="*/ 5 w 6"/>
                  <a:gd name="T41" fmla="*/ 3 h 4"/>
                  <a:gd name="T42" fmla="*/ 5 w 6"/>
                  <a:gd name="T43" fmla="*/ 3 h 4"/>
                  <a:gd name="T44" fmla="*/ 5 w 6"/>
                  <a:gd name="T45" fmla="*/ 3 h 4"/>
                  <a:gd name="T46" fmla="*/ 5 w 6"/>
                  <a:gd name="T47" fmla="*/ 2 h 4"/>
                  <a:gd name="T48" fmla="*/ 5 w 6"/>
                  <a:gd name="T49" fmla="*/ 2 h 4"/>
                  <a:gd name="T50" fmla="*/ 5 w 6"/>
                  <a:gd name="T51" fmla="*/ 1 h 4"/>
                  <a:gd name="T52" fmla="*/ 5 w 6"/>
                  <a:gd name="T53" fmla="*/ 1 h 4"/>
                  <a:gd name="T54" fmla="*/ 5 w 6"/>
                  <a:gd name="T55" fmla="*/ 1 h 4"/>
                  <a:gd name="T56" fmla="*/ 5 w 6"/>
                  <a:gd name="T57" fmla="*/ 1 h 4"/>
                  <a:gd name="T58" fmla="*/ 5 w 6"/>
                  <a:gd name="T59" fmla="*/ 1 h 4"/>
                  <a:gd name="T60" fmla="*/ 4 w 6"/>
                  <a:gd name="T61" fmla="*/ 1 h 4"/>
                  <a:gd name="T62" fmla="*/ 4 w 6"/>
                  <a:gd name="T63" fmla="*/ 1 h 4"/>
                  <a:gd name="T64" fmla="*/ 4 w 6"/>
                  <a:gd name="T65" fmla="*/ 1 h 4"/>
                  <a:gd name="T66" fmla="*/ 3 w 6"/>
                  <a:gd name="T67" fmla="*/ 0 h 4"/>
                  <a:gd name="T68" fmla="*/ 3 w 6"/>
                  <a:gd name="T69" fmla="*/ 0 h 4"/>
                  <a:gd name="T70" fmla="*/ 3 w 6"/>
                  <a:gd name="T71" fmla="*/ 0 h 4"/>
                  <a:gd name="T72" fmla="*/ 3 w 6"/>
                  <a:gd name="T73" fmla="*/ 0 h 4"/>
                  <a:gd name="T74" fmla="*/ 2 w 6"/>
                  <a:gd name="T75" fmla="*/ 0 h 4"/>
                  <a:gd name="T76" fmla="*/ 2 w 6"/>
                  <a:gd name="T77" fmla="*/ 0 h 4"/>
                  <a:gd name="T78" fmla="*/ 2 w 6"/>
                  <a:gd name="T79" fmla="*/ 0 h 4"/>
                  <a:gd name="T80" fmla="*/ 1 w 6"/>
                  <a:gd name="T81" fmla="*/ 0 h 4"/>
                  <a:gd name="T82" fmla="*/ 1 w 6"/>
                  <a:gd name="T83" fmla="*/ 0 h 4"/>
                  <a:gd name="T84" fmla="*/ 1 w 6"/>
                  <a:gd name="T85" fmla="*/ 0 h 4"/>
                  <a:gd name="T86" fmla="*/ 1 w 6"/>
                  <a:gd name="T87" fmla="*/ 0 h 4"/>
                  <a:gd name="T88" fmla="*/ 0 w 6"/>
                  <a:gd name="T89" fmla="*/ 0 h 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
                  <a:gd name="T136" fmla="*/ 0 h 4"/>
                  <a:gd name="T137" fmla="*/ 6 w 6"/>
                  <a:gd name="T138" fmla="*/ 4 h 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 h="4">
                    <a:moveTo>
                      <a:pt x="0" y="0"/>
                    </a:moveTo>
                    <a:lnTo>
                      <a:pt x="0" y="0"/>
                    </a:lnTo>
                    <a:lnTo>
                      <a:pt x="0" y="1"/>
                    </a:lnTo>
                    <a:lnTo>
                      <a:pt x="0" y="2"/>
                    </a:lnTo>
                    <a:lnTo>
                      <a:pt x="1" y="2"/>
                    </a:lnTo>
                    <a:lnTo>
                      <a:pt x="1" y="3"/>
                    </a:lnTo>
                    <a:lnTo>
                      <a:pt x="2" y="3"/>
                    </a:lnTo>
                    <a:lnTo>
                      <a:pt x="3" y="3"/>
                    </a:lnTo>
                    <a:lnTo>
                      <a:pt x="4" y="3"/>
                    </a:lnTo>
                    <a:lnTo>
                      <a:pt x="5" y="3"/>
                    </a:lnTo>
                    <a:lnTo>
                      <a:pt x="5" y="2"/>
                    </a:lnTo>
                    <a:lnTo>
                      <a:pt x="5" y="1"/>
                    </a:lnTo>
                    <a:lnTo>
                      <a:pt x="4" y="1"/>
                    </a:lnTo>
                    <a:lnTo>
                      <a:pt x="3" y="0"/>
                    </a:lnTo>
                    <a:lnTo>
                      <a:pt x="2" y="0"/>
                    </a:lnTo>
                    <a:lnTo>
                      <a:pt x="1" y="0"/>
                    </a:lnTo>
                    <a:lnTo>
                      <a:pt x="0" y="0"/>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85" name="Freeform 89">
                <a:extLst>
                  <a:ext uri="{FF2B5EF4-FFF2-40B4-BE49-F238E27FC236}">
                    <a16:creationId xmlns:a16="http://schemas.microsoft.com/office/drawing/2014/main" id="{ADF4ABEC-CD94-4CE5-A665-9B78901BF6AA}"/>
                  </a:ext>
                </a:extLst>
              </p:cNvPr>
              <p:cNvSpPr>
                <a:spLocks/>
              </p:cNvSpPr>
              <p:nvPr/>
            </p:nvSpPr>
            <p:spPr bwMode="auto">
              <a:xfrm>
                <a:off x="754" y="2776"/>
                <a:ext cx="6" cy="4"/>
              </a:xfrm>
              <a:custGeom>
                <a:avLst/>
                <a:gdLst>
                  <a:gd name="T0" fmla="*/ 0 w 6"/>
                  <a:gd name="T1" fmla="*/ 0 h 4"/>
                  <a:gd name="T2" fmla="*/ 0 w 6"/>
                  <a:gd name="T3" fmla="*/ 0 h 4"/>
                  <a:gd name="T4" fmla="*/ 0 w 6"/>
                  <a:gd name="T5" fmla="*/ 0 h 4"/>
                  <a:gd name="T6" fmla="*/ 0 w 6"/>
                  <a:gd name="T7" fmla="*/ 1 h 4"/>
                  <a:gd name="T8" fmla="*/ 0 w 6"/>
                  <a:gd name="T9" fmla="*/ 2 h 4"/>
                  <a:gd name="T10" fmla="*/ 0 w 6"/>
                  <a:gd name="T11" fmla="*/ 2 h 4"/>
                  <a:gd name="T12" fmla="*/ 1 w 6"/>
                  <a:gd name="T13" fmla="*/ 2 h 4"/>
                  <a:gd name="T14" fmla="*/ 1 w 6"/>
                  <a:gd name="T15" fmla="*/ 2 h 4"/>
                  <a:gd name="T16" fmla="*/ 1 w 6"/>
                  <a:gd name="T17" fmla="*/ 2 h 4"/>
                  <a:gd name="T18" fmla="*/ 1 w 6"/>
                  <a:gd name="T19" fmla="*/ 3 h 4"/>
                  <a:gd name="T20" fmla="*/ 2 w 6"/>
                  <a:gd name="T21" fmla="*/ 3 h 4"/>
                  <a:gd name="T22" fmla="*/ 2 w 6"/>
                  <a:gd name="T23" fmla="*/ 3 h 4"/>
                  <a:gd name="T24" fmla="*/ 2 w 6"/>
                  <a:gd name="T25" fmla="*/ 3 h 4"/>
                  <a:gd name="T26" fmla="*/ 2 w 6"/>
                  <a:gd name="T27" fmla="*/ 3 h 4"/>
                  <a:gd name="T28" fmla="*/ 3 w 6"/>
                  <a:gd name="T29" fmla="*/ 3 h 4"/>
                  <a:gd name="T30" fmla="*/ 3 w 6"/>
                  <a:gd name="T31" fmla="*/ 3 h 4"/>
                  <a:gd name="T32" fmla="*/ 3 w 6"/>
                  <a:gd name="T33" fmla="*/ 3 h 4"/>
                  <a:gd name="T34" fmla="*/ 3 w 6"/>
                  <a:gd name="T35" fmla="*/ 3 h 4"/>
                  <a:gd name="T36" fmla="*/ 4 w 6"/>
                  <a:gd name="T37" fmla="*/ 3 h 4"/>
                  <a:gd name="T38" fmla="*/ 4 w 6"/>
                  <a:gd name="T39" fmla="*/ 3 h 4"/>
                  <a:gd name="T40" fmla="*/ 4 w 6"/>
                  <a:gd name="T41" fmla="*/ 3 h 4"/>
                  <a:gd name="T42" fmla="*/ 5 w 6"/>
                  <a:gd name="T43" fmla="*/ 3 h 4"/>
                  <a:gd name="T44" fmla="*/ 5 w 6"/>
                  <a:gd name="T45" fmla="*/ 3 h 4"/>
                  <a:gd name="T46" fmla="*/ 5 w 6"/>
                  <a:gd name="T47" fmla="*/ 3 h 4"/>
                  <a:gd name="T48" fmla="*/ 5 w 6"/>
                  <a:gd name="T49" fmla="*/ 2 h 4"/>
                  <a:gd name="T50" fmla="*/ 5 w 6"/>
                  <a:gd name="T51" fmla="*/ 2 h 4"/>
                  <a:gd name="T52" fmla="*/ 5 w 6"/>
                  <a:gd name="T53" fmla="*/ 1 h 4"/>
                  <a:gd name="T54" fmla="*/ 5 w 6"/>
                  <a:gd name="T55" fmla="*/ 1 h 4"/>
                  <a:gd name="T56" fmla="*/ 5 w 6"/>
                  <a:gd name="T57" fmla="*/ 1 h 4"/>
                  <a:gd name="T58" fmla="*/ 5 w 6"/>
                  <a:gd name="T59" fmla="*/ 1 h 4"/>
                  <a:gd name="T60" fmla="*/ 5 w 6"/>
                  <a:gd name="T61" fmla="*/ 1 h 4"/>
                  <a:gd name="T62" fmla="*/ 4 w 6"/>
                  <a:gd name="T63" fmla="*/ 1 h 4"/>
                  <a:gd name="T64" fmla="*/ 4 w 6"/>
                  <a:gd name="T65" fmla="*/ 1 h 4"/>
                  <a:gd name="T66" fmla="*/ 4 w 6"/>
                  <a:gd name="T67" fmla="*/ 1 h 4"/>
                  <a:gd name="T68" fmla="*/ 3 w 6"/>
                  <a:gd name="T69" fmla="*/ 0 h 4"/>
                  <a:gd name="T70" fmla="*/ 3 w 6"/>
                  <a:gd name="T71" fmla="*/ 0 h 4"/>
                  <a:gd name="T72" fmla="*/ 3 w 6"/>
                  <a:gd name="T73" fmla="*/ 0 h 4"/>
                  <a:gd name="T74" fmla="*/ 3 w 6"/>
                  <a:gd name="T75" fmla="*/ 0 h 4"/>
                  <a:gd name="T76" fmla="*/ 2 w 6"/>
                  <a:gd name="T77" fmla="*/ 0 h 4"/>
                  <a:gd name="T78" fmla="*/ 2 w 6"/>
                  <a:gd name="T79" fmla="*/ 0 h 4"/>
                  <a:gd name="T80" fmla="*/ 2 w 6"/>
                  <a:gd name="T81" fmla="*/ 0 h 4"/>
                  <a:gd name="T82" fmla="*/ 1 w 6"/>
                  <a:gd name="T83" fmla="*/ 0 h 4"/>
                  <a:gd name="T84" fmla="*/ 1 w 6"/>
                  <a:gd name="T85" fmla="*/ 0 h 4"/>
                  <a:gd name="T86" fmla="*/ 1 w 6"/>
                  <a:gd name="T87" fmla="*/ 0 h 4"/>
                  <a:gd name="T88" fmla="*/ 1 w 6"/>
                  <a:gd name="T89" fmla="*/ 0 h 4"/>
                  <a:gd name="T90" fmla="*/ 0 w 6"/>
                  <a:gd name="T91" fmla="*/ 0 h 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6"/>
                  <a:gd name="T139" fmla="*/ 0 h 4"/>
                  <a:gd name="T140" fmla="*/ 6 w 6"/>
                  <a:gd name="T141" fmla="*/ 4 h 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6" h="4">
                    <a:moveTo>
                      <a:pt x="0" y="0"/>
                    </a:moveTo>
                    <a:lnTo>
                      <a:pt x="0" y="0"/>
                    </a:lnTo>
                    <a:lnTo>
                      <a:pt x="0" y="1"/>
                    </a:lnTo>
                    <a:lnTo>
                      <a:pt x="0" y="2"/>
                    </a:lnTo>
                    <a:lnTo>
                      <a:pt x="1" y="2"/>
                    </a:lnTo>
                    <a:lnTo>
                      <a:pt x="1" y="3"/>
                    </a:lnTo>
                    <a:lnTo>
                      <a:pt x="2" y="3"/>
                    </a:lnTo>
                    <a:lnTo>
                      <a:pt x="3" y="3"/>
                    </a:lnTo>
                    <a:lnTo>
                      <a:pt x="4" y="3"/>
                    </a:lnTo>
                    <a:lnTo>
                      <a:pt x="5" y="3"/>
                    </a:lnTo>
                    <a:lnTo>
                      <a:pt x="5" y="2"/>
                    </a:lnTo>
                    <a:lnTo>
                      <a:pt x="5" y="1"/>
                    </a:lnTo>
                    <a:lnTo>
                      <a:pt x="4" y="1"/>
                    </a:lnTo>
                    <a:lnTo>
                      <a:pt x="3" y="0"/>
                    </a:lnTo>
                    <a:lnTo>
                      <a:pt x="2" y="0"/>
                    </a:lnTo>
                    <a:lnTo>
                      <a:pt x="1" y="0"/>
                    </a:lnTo>
                    <a:lnTo>
                      <a:pt x="0"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6" name="Freeform 90">
                <a:extLst>
                  <a:ext uri="{FF2B5EF4-FFF2-40B4-BE49-F238E27FC236}">
                    <a16:creationId xmlns:a16="http://schemas.microsoft.com/office/drawing/2014/main" id="{99AA8BE8-A811-44F6-8F30-4AB7C3DA2EF7}"/>
                  </a:ext>
                </a:extLst>
              </p:cNvPr>
              <p:cNvSpPr>
                <a:spLocks/>
              </p:cNvSpPr>
              <p:nvPr/>
            </p:nvSpPr>
            <p:spPr bwMode="auto">
              <a:xfrm>
                <a:off x="754" y="2776"/>
                <a:ext cx="6" cy="4"/>
              </a:xfrm>
              <a:custGeom>
                <a:avLst/>
                <a:gdLst>
                  <a:gd name="T0" fmla="*/ 0 w 6"/>
                  <a:gd name="T1" fmla="*/ 0 h 4"/>
                  <a:gd name="T2" fmla="*/ 0 w 6"/>
                  <a:gd name="T3" fmla="*/ 2 h 4"/>
                  <a:gd name="T4" fmla="*/ 0 w 6"/>
                  <a:gd name="T5" fmla="*/ 2 h 4"/>
                  <a:gd name="T6" fmla="*/ 0 w 6"/>
                  <a:gd name="T7" fmla="*/ 2 h 4"/>
                  <a:gd name="T8" fmla="*/ 0 w 6"/>
                  <a:gd name="T9" fmla="*/ 2 h 4"/>
                  <a:gd name="T10" fmla="*/ 0 w 6"/>
                  <a:gd name="T11" fmla="*/ 2 h 4"/>
                  <a:gd name="T12" fmla="*/ 5 w 6"/>
                  <a:gd name="T13" fmla="*/ 3 h 4"/>
                  <a:gd name="T14" fmla="*/ 5 w 6"/>
                  <a:gd name="T15" fmla="*/ 3 h 4"/>
                  <a:gd name="T16" fmla="*/ 5 w 6"/>
                  <a:gd name="T17" fmla="*/ 2 h 4"/>
                  <a:gd name="T18" fmla="*/ 5 w 6"/>
                  <a:gd name="T19" fmla="*/ 2 h 4"/>
                  <a:gd name="T20" fmla="*/ 5 w 6"/>
                  <a:gd name="T21" fmla="*/ 1 h 4"/>
                  <a:gd name="T22" fmla="*/ 5 w 6"/>
                  <a:gd name="T23" fmla="*/ 1 h 4"/>
                  <a:gd name="T24" fmla="*/ 5 w 6"/>
                  <a:gd name="T25" fmla="*/ 1 h 4"/>
                  <a:gd name="T26" fmla="*/ 5 w 6"/>
                  <a:gd name="T27" fmla="*/ 1 h 4"/>
                  <a:gd name="T28" fmla="*/ 5 w 6"/>
                  <a:gd name="T29" fmla="*/ 1 h 4"/>
                  <a:gd name="T30" fmla="*/ 4 w 6"/>
                  <a:gd name="T31" fmla="*/ 1 h 4"/>
                  <a:gd name="T32" fmla="*/ 4 w 6"/>
                  <a:gd name="T33" fmla="*/ 1 h 4"/>
                  <a:gd name="T34" fmla="*/ 4 w 6"/>
                  <a:gd name="T35" fmla="*/ 1 h 4"/>
                  <a:gd name="T36" fmla="*/ 4 w 6"/>
                  <a:gd name="T37" fmla="*/ 1 h 4"/>
                  <a:gd name="T38" fmla="*/ 3 w 6"/>
                  <a:gd name="T39" fmla="*/ 1 h 4"/>
                  <a:gd name="T40" fmla="*/ 3 w 6"/>
                  <a:gd name="T41" fmla="*/ 0 h 4"/>
                  <a:gd name="T42" fmla="*/ 3 w 6"/>
                  <a:gd name="T43" fmla="*/ 0 h 4"/>
                  <a:gd name="T44" fmla="*/ 2 w 6"/>
                  <a:gd name="T45" fmla="*/ 0 h 4"/>
                  <a:gd name="T46" fmla="*/ 2 w 6"/>
                  <a:gd name="T47" fmla="*/ 0 h 4"/>
                  <a:gd name="T48" fmla="*/ 2 w 6"/>
                  <a:gd name="T49" fmla="*/ 0 h 4"/>
                  <a:gd name="T50" fmla="*/ 1 w 6"/>
                  <a:gd name="T51" fmla="*/ 0 h 4"/>
                  <a:gd name="T52" fmla="*/ 1 w 6"/>
                  <a:gd name="T53" fmla="*/ 0 h 4"/>
                  <a:gd name="T54" fmla="*/ 1 w 6"/>
                  <a:gd name="T55" fmla="*/ 0 h 4"/>
                  <a:gd name="T56" fmla="*/ 1 w 6"/>
                  <a:gd name="T57" fmla="*/ 0 h 4"/>
                  <a:gd name="T58" fmla="*/ 0 w 6"/>
                  <a:gd name="T59" fmla="*/ 0 h 4"/>
                  <a:gd name="T60" fmla="*/ 0 w 6"/>
                  <a:gd name="T61" fmla="*/ 0 h 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6"/>
                  <a:gd name="T94" fmla="*/ 0 h 4"/>
                  <a:gd name="T95" fmla="*/ 6 w 6"/>
                  <a:gd name="T96" fmla="*/ 4 h 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6" h="4">
                    <a:moveTo>
                      <a:pt x="0" y="0"/>
                    </a:moveTo>
                    <a:lnTo>
                      <a:pt x="0" y="2"/>
                    </a:lnTo>
                    <a:lnTo>
                      <a:pt x="5" y="3"/>
                    </a:lnTo>
                    <a:lnTo>
                      <a:pt x="5" y="2"/>
                    </a:lnTo>
                    <a:lnTo>
                      <a:pt x="5" y="1"/>
                    </a:lnTo>
                    <a:lnTo>
                      <a:pt x="4" y="1"/>
                    </a:lnTo>
                    <a:lnTo>
                      <a:pt x="3" y="1"/>
                    </a:lnTo>
                    <a:lnTo>
                      <a:pt x="3" y="0"/>
                    </a:lnTo>
                    <a:lnTo>
                      <a:pt x="2" y="0"/>
                    </a:lnTo>
                    <a:lnTo>
                      <a:pt x="1" y="0"/>
                    </a:lnTo>
                    <a:lnTo>
                      <a:pt x="0" y="0"/>
                    </a:lnTo>
                  </a:path>
                </a:pathLst>
              </a:custGeom>
              <a:solidFill>
                <a:srgbClr val="EAEC5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87" name="Arc 91">
                <a:extLst>
                  <a:ext uri="{FF2B5EF4-FFF2-40B4-BE49-F238E27FC236}">
                    <a16:creationId xmlns:a16="http://schemas.microsoft.com/office/drawing/2014/main" id="{FE096AB2-BE52-4744-B4DA-F60E88C46AA3}"/>
                  </a:ext>
                </a:extLst>
              </p:cNvPr>
              <p:cNvSpPr>
                <a:spLocks/>
              </p:cNvSpPr>
              <p:nvPr/>
            </p:nvSpPr>
            <p:spPr bwMode="auto">
              <a:xfrm>
                <a:off x="750" y="2771"/>
                <a:ext cx="25" cy="4"/>
              </a:xfrm>
              <a:custGeom>
                <a:avLst/>
                <a:gdLst>
                  <a:gd name="T0" fmla="*/ 0 w 21600"/>
                  <a:gd name="T1" fmla="*/ 0 h 27400"/>
                  <a:gd name="T2" fmla="*/ 0 w 21600"/>
                  <a:gd name="T3" fmla="*/ 0 h 27400"/>
                  <a:gd name="T4" fmla="*/ 0 w 21600"/>
                  <a:gd name="T5" fmla="*/ 0 h 27400"/>
                  <a:gd name="T6" fmla="*/ 0 60000 65536"/>
                  <a:gd name="T7" fmla="*/ 0 60000 65536"/>
                  <a:gd name="T8" fmla="*/ 0 60000 65536"/>
                  <a:gd name="T9" fmla="*/ 0 w 21600"/>
                  <a:gd name="T10" fmla="*/ 0 h 27400"/>
                  <a:gd name="T11" fmla="*/ 21600 w 21600"/>
                  <a:gd name="T12" fmla="*/ 27400 h 27400"/>
                </a:gdLst>
                <a:ahLst/>
                <a:cxnLst>
                  <a:cxn ang="T6">
                    <a:pos x="T0" y="T1"/>
                  </a:cxn>
                  <a:cxn ang="T7">
                    <a:pos x="T2" y="T3"/>
                  </a:cxn>
                  <a:cxn ang="T8">
                    <a:pos x="T4" y="T5"/>
                  </a:cxn>
                </a:cxnLst>
                <a:rect l="T9" t="T10" r="T11" b="T12"/>
                <a:pathLst>
                  <a:path w="21600" h="27400" fill="none" extrusionOk="0">
                    <a:moveTo>
                      <a:pt x="20573" y="27399"/>
                    </a:moveTo>
                    <a:cubicBezTo>
                      <a:pt x="9055" y="26851"/>
                      <a:pt x="0" y="17354"/>
                      <a:pt x="0" y="5824"/>
                    </a:cubicBezTo>
                    <a:cubicBezTo>
                      <a:pt x="-1" y="3855"/>
                      <a:pt x="269" y="1895"/>
                      <a:pt x="799" y="-1"/>
                    </a:cubicBezTo>
                  </a:path>
                  <a:path w="21600" h="27400" stroke="0" extrusionOk="0">
                    <a:moveTo>
                      <a:pt x="20573" y="27399"/>
                    </a:moveTo>
                    <a:cubicBezTo>
                      <a:pt x="9055" y="26851"/>
                      <a:pt x="0" y="17354"/>
                      <a:pt x="0" y="5824"/>
                    </a:cubicBezTo>
                    <a:cubicBezTo>
                      <a:pt x="-1" y="3855"/>
                      <a:pt x="269" y="1895"/>
                      <a:pt x="799" y="-1"/>
                    </a:cubicBezTo>
                    <a:lnTo>
                      <a:pt x="21600" y="5824"/>
                    </a:lnTo>
                    <a:lnTo>
                      <a:pt x="20573" y="27399"/>
                    </a:lnTo>
                    <a:close/>
                  </a:path>
                </a:pathLst>
              </a:custGeom>
              <a:noFill/>
              <a:ln w="12700" cap="rnd">
                <a:solidFill>
                  <a:srgbClr val="676767"/>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88" name="Freeform 92">
                <a:extLst>
                  <a:ext uri="{FF2B5EF4-FFF2-40B4-BE49-F238E27FC236}">
                    <a16:creationId xmlns:a16="http://schemas.microsoft.com/office/drawing/2014/main" id="{8E01AF26-5E47-4581-8130-A1431D454BFD}"/>
                  </a:ext>
                </a:extLst>
              </p:cNvPr>
              <p:cNvSpPr>
                <a:spLocks/>
              </p:cNvSpPr>
              <p:nvPr/>
            </p:nvSpPr>
            <p:spPr bwMode="auto">
              <a:xfrm>
                <a:off x="790" y="2769"/>
                <a:ext cx="42" cy="6"/>
              </a:xfrm>
              <a:custGeom>
                <a:avLst/>
                <a:gdLst>
                  <a:gd name="T0" fmla="*/ 0 w 42"/>
                  <a:gd name="T1" fmla="*/ 4 h 6"/>
                  <a:gd name="T2" fmla="*/ 41 w 42"/>
                  <a:gd name="T3" fmla="*/ 0 h 6"/>
                  <a:gd name="T4" fmla="*/ 41 w 42"/>
                  <a:gd name="T5" fmla="*/ 0 h 6"/>
                  <a:gd name="T6" fmla="*/ 41 w 42"/>
                  <a:gd name="T7" fmla="*/ 1 h 6"/>
                  <a:gd name="T8" fmla="*/ 41 w 42"/>
                  <a:gd name="T9" fmla="*/ 1 h 6"/>
                  <a:gd name="T10" fmla="*/ 40 w 42"/>
                  <a:gd name="T11" fmla="*/ 1 h 6"/>
                  <a:gd name="T12" fmla="*/ 1 w 42"/>
                  <a:gd name="T13" fmla="*/ 5 h 6"/>
                  <a:gd name="T14" fmla="*/ 0 w 42"/>
                  <a:gd name="T15" fmla="*/ 5 h 6"/>
                  <a:gd name="T16" fmla="*/ 0 w 42"/>
                  <a:gd name="T17" fmla="*/ 4 h 6"/>
                  <a:gd name="T18" fmla="*/ 0 w 42"/>
                  <a:gd name="T19" fmla="*/ 4 h 6"/>
                  <a:gd name="T20" fmla="*/ 0 w 42"/>
                  <a:gd name="T21" fmla="*/ 4 h 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2"/>
                  <a:gd name="T34" fmla="*/ 0 h 6"/>
                  <a:gd name="T35" fmla="*/ 42 w 42"/>
                  <a:gd name="T36" fmla="*/ 6 h 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2" h="6">
                    <a:moveTo>
                      <a:pt x="0" y="4"/>
                    </a:moveTo>
                    <a:lnTo>
                      <a:pt x="41" y="0"/>
                    </a:lnTo>
                    <a:lnTo>
                      <a:pt x="41" y="1"/>
                    </a:lnTo>
                    <a:lnTo>
                      <a:pt x="40" y="1"/>
                    </a:lnTo>
                    <a:lnTo>
                      <a:pt x="1" y="5"/>
                    </a:lnTo>
                    <a:lnTo>
                      <a:pt x="0" y="5"/>
                    </a:lnTo>
                    <a:lnTo>
                      <a:pt x="0" y="4"/>
                    </a:lnTo>
                  </a:path>
                </a:pathLst>
              </a:custGeom>
              <a:solidFill>
                <a:srgbClr val="F35B1B"/>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89" name="Freeform 93">
                <a:extLst>
                  <a:ext uri="{FF2B5EF4-FFF2-40B4-BE49-F238E27FC236}">
                    <a16:creationId xmlns:a16="http://schemas.microsoft.com/office/drawing/2014/main" id="{6F5E897B-73D9-4459-B4EB-60B8E4FA8E35}"/>
                  </a:ext>
                </a:extLst>
              </p:cNvPr>
              <p:cNvSpPr>
                <a:spLocks/>
              </p:cNvSpPr>
              <p:nvPr/>
            </p:nvSpPr>
            <p:spPr bwMode="auto">
              <a:xfrm>
                <a:off x="814" y="2762"/>
                <a:ext cx="2" cy="16"/>
              </a:xfrm>
              <a:custGeom>
                <a:avLst/>
                <a:gdLst>
                  <a:gd name="T0" fmla="*/ 1 w 2"/>
                  <a:gd name="T1" fmla="*/ 0 h 16"/>
                  <a:gd name="T2" fmla="*/ 1 w 2"/>
                  <a:gd name="T3" fmla="*/ 9 h 16"/>
                  <a:gd name="T4" fmla="*/ 0 w 2"/>
                  <a:gd name="T5" fmla="*/ 15 h 16"/>
                  <a:gd name="T6" fmla="*/ 0 60000 65536"/>
                  <a:gd name="T7" fmla="*/ 0 60000 65536"/>
                  <a:gd name="T8" fmla="*/ 0 60000 65536"/>
                  <a:gd name="T9" fmla="*/ 0 w 2"/>
                  <a:gd name="T10" fmla="*/ 0 h 16"/>
                  <a:gd name="T11" fmla="*/ 2 w 2"/>
                  <a:gd name="T12" fmla="*/ 16 h 16"/>
                </a:gdLst>
                <a:ahLst/>
                <a:cxnLst>
                  <a:cxn ang="T6">
                    <a:pos x="T0" y="T1"/>
                  </a:cxn>
                  <a:cxn ang="T7">
                    <a:pos x="T2" y="T3"/>
                  </a:cxn>
                  <a:cxn ang="T8">
                    <a:pos x="T4" y="T5"/>
                  </a:cxn>
                </a:cxnLst>
                <a:rect l="T9" t="T10" r="T11" b="T12"/>
                <a:pathLst>
                  <a:path w="2" h="16">
                    <a:moveTo>
                      <a:pt x="1" y="0"/>
                    </a:moveTo>
                    <a:lnTo>
                      <a:pt x="1" y="9"/>
                    </a:lnTo>
                    <a:lnTo>
                      <a:pt x="0" y="15"/>
                    </a:lnTo>
                  </a:path>
                </a:pathLst>
              </a:custGeom>
              <a:noFill/>
              <a:ln w="12700" cap="rnd">
                <a:solidFill>
                  <a:srgbClr val="91919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0" name="Freeform 94">
                <a:extLst>
                  <a:ext uri="{FF2B5EF4-FFF2-40B4-BE49-F238E27FC236}">
                    <a16:creationId xmlns:a16="http://schemas.microsoft.com/office/drawing/2014/main" id="{5F530019-CE98-46B0-8BDF-52BC5F3EED10}"/>
                  </a:ext>
                </a:extLst>
              </p:cNvPr>
              <p:cNvSpPr>
                <a:spLocks/>
              </p:cNvSpPr>
              <p:nvPr/>
            </p:nvSpPr>
            <p:spPr bwMode="auto">
              <a:xfrm>
                <a:off x="814" y="2762"/>
                <a:ext cx="4" cy="16"/>
              </a:xfrm>
              <a:custGeom>
                <a:avLst/>
                <a:gdLst>
                  <a:gd name="T0" fmla="*/ 2 w 4"/>
                  <a:gd name="T1" fmla="*/ 0 h 16"/>
                  <a:gd name="T2" fmla="*/ 3 w 4"/>
                  <a:gd name="T3" fmla="*/ 9 h 16"/>
                  <a:gd name="T4" fmla="*/ 0 w 4"/>
                  <a:gd name="T5" fmla="*/ 15 h 16"/>
                  <a:gd name="T6" fmla="*/ 0 60000 65536"/>
                  <a:gd name="T7" fmla="*/ 0 60000 65536"/>
                  <a:gd name="T8" fmla="*/ 0 60000 65536"/>
                  <a:gd name="T9" fmla="*/ 0 w 4"/>
                  <a:gd name="T10" fmla="*/ 0 h 16"/>
                  <a:gd name="T11" fmla="*/ 4 w 4"/>
                  <a:gd name="T12" fmla="*/ 16 h 16"/>
                </a:gdLst>
                <a:ahLst/>
                <a:cxnLst>
                  <a:cxn ang="T6">
                    <a:pos x="T0" y="T1"/>
                  </a:cxn>
                  <a:cxn ang="T7">
                    <a:pos x="T2" y="T3"/>
                  </a:cxn>
                  <a:cxn ang="T8">
                    <a:pos x="T4" y="T5"/>
                  </a:cxn>
                </a:cxnLst>
                <a:rect l="T9" t="T10" r="T11" b="T12"/>
                <a:pathLst>
                  <a:path w="4" h="16">
                    <a:moveTo>
                      <a:pt x="2" y="0"/>
                    </a:moveTo>
                    <a:lnTo>
                      <a:pt x="3" y="9"/>
                    </a:lnTo>
                    <a:lnTo>
                      <a:pt x="0" y="15"/>
                    </a:lnTo>
                  </a:path>
                </a:pathLst>
              </a:custGeom>
              <a:noFill/>
              <a:ln w="12700" cap="rnd">
                <a:solidFill>
                  <a:srgbClr val="F57B49"/>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5" name="Group 95">
              <a:extLst>
                <a:ext uri="{FF2B5EF4-FFF2-40B4-BE49-F238E27FC236}">
                  <a16:creationId xmlns:a16="http://schemas.microsoft.com/office/drawing/2014/main" id="{CA6A859E-2C7B-4FED-A3A7-FC2349D9BE2F}"/>
                </a:ext>
              </a:extLst>
            </p:cNvPr>
            <p:cNvGrpSpPr>
              <a:grpSpLocks/>
            </p:cNvGrpSpPr>
            <p:nvPr/>
          </p:nvGrpSpPr>
          <p:grpSpPr bwMode="auto">
            <a:xfrm>
              <a:off x="740" y="2769"/>
              <a:ext cx="117" cy="45"/>
              <a:chOff x="740" y="2769"/>
              <a:chExt cx="117" cy="45"/>
            </a:xfrm>
          </p:grpSpPr>
          <p:sp>
            <p:nvSpPr>
              <p:cNvPr id="222" name="Freeform 96">
                <a:extLst>
                  <a:ext uri="{FF2B5EF4-FFF2-40B4-BE49-F238E27FC236}">
                    <a16:creationId xmlns:a16="http://schemas.microsoft.com/office/drawing/2014/main" id="{2F780D1D-16FE-4F34-A523-71089CF42318}"/>
                  </a:ext>
                </a:extLst>
              </p:cNvPr>
              <p:cNvSpPr>
                <a:spLocks/>
              </p:cNvSpPr>
              <p:nvPr/>
            </p:nvSpPr>
            <p:spPr bwMode="auto">
              <a:xfrm>
                <a:off x="777" y="2771"/>
                <a:ext cx="62" cy="16"/>
              </a:xfrm>
              <a:custGeom>
                <a:avLst/>
                <a:gdLst>
                  <a:gd name="T0" fmla="*/ 0 w 62"/>
                  <a:gd name="T1" fmla="*/ 10 h 16"/>
                  <a:gd name="T2" fmla="*/ 12 w 62"/>
                  <a:gd name="T3" fmla="*/ 1 h 16"/>
                  <a:gd name="T4" fmla="*/ 17 w 62"/>
                  <a:gd name="T5" fmla="*/ 0 h 16"/>
                  <a:gd name="T6" fmla="*/ 26 w 62"/>
                  <a:gd name="T7" fmla="*/ 0 h 16"/>
                  <a:gd name="T8" fmla="*/ 53 w 62"/>
                  <a:gd name="T9" fmla="*/ 1 h 16"/>
                  <a:gd name="T10" fmla="*/ 56 w 62"/>
                  <a:gd name="T11" fmla="*/ 2 h 16"/>
                  <a:gd name="T12" fmla="*/ 61 w 62"/>
                  <a:gd name="T13" fmla="*/ 8 h 16"/>
                  <a:gd name="T14" fmla="*/ 61 w 62"/>
                  <a:gd name="T15" fmla="*/ 11 h 16"/>
                  <a:gd name="T16" fmla="*/ 58 w 62"/>
                  <a:gd name="T17" fmla="*/ 12 h 16"/>
                  <a:gd name="T18" fmla="*/ 22 w 62"/>
                  <a:gd name="T19" fmla="*/ 15 h 16"/>
                  <a:gd name="T20" fmla="*/ 0 w 62"/>
                  <a:gd name="T21" fmla="*/ 10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2"/>
                  <a:gd name="T34" fmla="*/ 0 h 16"/>
                  <a:gd name="T35" fmla="*/ 62 w 62"/>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2" h="16">
                    <a:moveTo>
                      <a:pt x="0" y="10"/>
                    </a:moveTo>
                    <a:lnTo>
                      <a:pt x="12" y="1"/>
                    </a:lnTo>
                    <a:lnTo>
                      <a:pt x="17" y="0"/>
                    </a:lnTo>
                    <a:lnTo>
                      <a:pt x="26" y="0"/>
                    </a:lnTo>
                    <a:lnTo>
                      <a:pt x="53" y="1"/>
                    </a:lnTo>
                    <a:lnTo>
                      <a:pt x="56" y="2"/>
                    </a:lnTo>
                    <a:lnTo>
                      <a:pt x="61" y="8"/>
                    </a:lnTo>
                    <a:lnTo>
                      <a:pt x="61" y="11"/>
                    </a:lnTo>
                    <a:lnTo>
                      <a:pt x="58" y="12"/>
                    </a:lnTo>
                    <a:lnTo>
                      <a:pt x="22" y="15"/>
                    </a:lnTo>
                    <a:lnTo>
                      <a:pt x="0" y="10"/>
                    </a:lnTo>
                  </a:path>
                </a:pathLst>
              </a:custGeom>
              <a:solidFill>
                <a:srgbClr val="CECEC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23" name="Freeform 97">
                <a:extLst>
                  <a:ext uri="{FF2B5EF4-FFF2-40B4-BE49-F238E27FC236}">
                    <a16:creationId xmlns:a16="http://schemas.microsoft.com/office/drawing/2014/main" id="{887C493A-EF5C-4D41-A01E-7A56AB51C006}"/>
                  </a:ext>
                </a:extLst>
              </p:cNvPr>
              <p:cNvSpPr>
                <a:spLocks/>
              </p:cNvSpPr>
              <p:nvPr/>
            </p:nvSpPr>
            <p:spPr bwMode="auto">
              <a:xfrm>
                <a:off x="811" y="2771"/>
                <a:ext cx="4" cy="10"/>
              </a:xfrm>
              <a:custGeom>
                <a:avLst/>
                <a:gdLst>
                  <a:gd name="T0" fmla="*/ 3 w 4"/>
                  <a:gd name="T1" fmla="*/ 0 h 10"/>
                  <a:gd name="T2" fmla="*/ 2 w 4"/>
                  <a:gd name="T3" fmla="*/ 1 h 10"/>
                  <a:gd name="T4" fmla="*/ 1 w 4"/>
                  <a:gd name="T5" fmla="*/ 5 h 10"/>
                  <a:gd name="T6" fmla="*/ 0 w 4"/>
                  <a:gd name="T7" fmla="*/ 9 h 10"/>
                  <a:gd name="T8" fmla="*/ 1 w 4"/>
                  <a:gd name="T9" fmla="*/ 9 h 10"/>
                  <a:gd name="T10" fmla="*/ 3 w 4"/>
                  <a:gd name="T11" fmla="*/ 0 h 10"/>
                  <a:gd name="T12" fmla="*/ 0 60000 65536"/>
                  <a:gd name="T13" fmla="*/ 0 60000 65536"/>
                  <a:gd name="T14" fmla="*/ 0 60000 65536"/>
                  <a:gd name="T15" fmla="*/ 0 60000 65536"/>
                  <a:gd name="T16" fmla="*/ 0 60000 65536"/>
                  <a:gd name="T17" fmla="*/ 0 60000 65536"/>
                  <a:gd name="T18" fmla="*/ 0 w 4"/>
                  <a:gd name="T19" fmla="*/ 0 h 10"/>
                  <a:gd name="T20" fmla="*/ 4 w 4"/>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4" h="10">
                    <a:moveTo>
                      <a:pt x="3" y="0"/>
                    </a:moveTo>
                    <a:lnTo>
                      <a:pt x="2" y="1"/>
                    </a:lnTo>
                    <a:lnTo>
                      <a:pt x="1" y="5"/>
                    </a:lnTo>
                    <a:lnTo>
                      <a:pt x="0" y="9"/>
                    </a:lnTo>
                    <a:lnTo>
                      <a:pt x="1" y="9"/>
                    </a:lnTo>
                    <a:lnTo>
                      <a:pt x="3" y="0"/>
                    </a:lnTo>
                  </a:path>
                </a:pathLst>
              </a:custGeom>
              <a:solidFill>
                <a:srgbClr val="91919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24" name="Freeform 98">
                <a:extLst>
                  <a:ext uri="{FF2B5EF4-FFF2-40B4-BE49-F238E27FC236}">
                    <a16:creationId xmlns:a16="http://schemas.microsoft.com/office/drawing/2014/main" id="{4A6387E6-F4A8-4880-8F40-70F5292555AC}"/>
                  </a:ext>
                </a:extLst>
              </p:cNvPr>
              <p:cNvSpPr>
                <a:spLocks/>
              </p:cNvSpPr>
              <p:nvPr/>
            </p:nvSpPr>
            <p:spPr bwMode="auto">
              <a:xfrm>
                <a:off x="797" y="2771"/>
                <a:ext cx="8" cy="11"/>
              </a:xfrm>
              <a:custGeom>
                <a:avLst/>
                <a:gdLst>
                  <a:gd name="T0" fmla="*/ 5 w 8"/>
                  <a:gd name="T1" fmla="*/ 0 h 11"/>
                  <a:gd name="T2" fmla="*/ 0 w 8"/>
                  <a:gd name="T3" fmla="*/ 10 h 11"/>
                  <a:gd name="T4" fmla="*/ 2 w 8"/>
                  <a:gd name="T5" fmla="*/ 10 h 11"/>
                  <a:gd name="T6" fmla="*/ 7 w 8"/>
                  <a:gd name="T7" fmla="*/ 0 h 11"/>
                  <a:gd name="T8" fmla="*/ 5 w 8"/>
                  <a:gd name="T9" fmla="*/ 0 h 11"/>
                  <a:gd name="T10" fmla="*/ 0 60000 65536"/>
                  <a:gd name="T11" fmla="*/ 0 60000 65536"/>
                  <a:gd name="T12" fmla="*/ 0 60000 65536"/>
                  <a:gd name="T13" fmla="*/ 0 60000 65536"/>
                  <a:gd name="T14" fmla="*/ 0 60000 65536"/>
                  <a:gd name="T15" fmla="*/ 0 w 8"/>
                  <a:gd name="T16" fmla="*/ 0 h 11"/>
                  <a:gd name="T17" fmla="*/ 8 w 8"/>
                  <a:gd name="T18" fmla="*/ 11 h 11"/>
                </a:gdLst>
                <a:ahLst/>
                <a:cxnLst>
                  <a:cxn ang="T10">
                    <a:pos x="T0" y="T1"/>
                  </a:cxn>
                  <a:cxn ang="T11">
                    <a:pos x="T2" y="T3"/>
                  </a:cxn>
                  <a:cxn ang="T12">
                    <a:pos x="T4" y="T5"/>
                  </a:cxn>
                  <a:cxn ang="T13">
                    <a:pos x="T6" y="T7"/>
                  </a:cxn>
                  <a:cxn ang="T14">
                    <a:pos x="T8" y="T9"/>
                  </a:cxn>
                </a:cxnLst>
                <a:rect l="T15" t="T16" r="T17" b="T18"/>
                <a:pathLst>
                  <a:path w="8" h="11">
                    <a:moveTo>
                      <a:pt x="5" y="0"/>
                    </a:moveTo>
                    <a:lnTo>
                      <a:pt x="0" y="10"/>
                    </a:lnTo>
                    <a:lnTo>
                      <a:pt x="2" y="10"/>
                    </a:lnTo>
                    <a:lnTo>
                      <a:pt x="7" y="0"/>
                    </a:lnTo>
                    <a:lnTo>
                      <a:pt x="5" y="0"/>
                    </a:lnTo>
                  </a:path>
                </a:pathLst>
              </a:custGeom>
              <a:solidFill>
                <a:srgbClr val="91919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25" name="Freeform 99">
                <a:extLst>
                  <a:ext uri="{FF2B5EF4-FFF2-40B4-BE49-F238E27FC236}">
                    <a16:creationId xmlns:a16="http://schemas.microsoft.com/office/drawing/2014/main" id="{AD1FF052-CB6C-4780-A607-9C4ACCE66692}"/>
                  </a:ext>
                </a:extLst>
              </p:cNvPr>
              <p:cNvSpPr>
                <a:spLocks/>
              </p:cNvSpPr>
              <p:nvPr/>
            </p:nvSpPr>
            <p:spPr bwMode="auto">
              <a:xfrm>
                <a:off x="775" y="2781"/>
                <a:ext cx="36" cy="5"/>
              </a:xfrm>
              <a:custGeom>
                <a:avLst/>
                <a:gdLst>
                  <a:gd name="T0" fmla="*/ 2 w 36"/>
                  <a:gd name="T1" fmla="*/ 0 h 5"/>
                  <a:gd name="T2" fmla="*/ 4 w 36"/>
                  <a:gd name="T3" fmla="*/ 0 h 5"/>
                  <a:gd name="T4" fmla="*/ 6 w 36"/>
                  <a:gd name="T5" fmla="*/ 0 h 5"/>
                  <a:gd name="T6" fmla="*/ 7 w 36"/>
                  <a:gd name="T7" fmla="*/ 0 h 5"/>
                  <a:gd name="T8" fmla="*/ 14 w 36"/>
                  <a:gd name="T9" fmla="*/ 0 h 5"/>
                  <a:gd name="T10" fmla="*/ 15 w 36"/>
                  <a:gd name="T11" fmla="*/ 0 h 5"/>
                  <a:gd name="T12" fmla="*/ 16 w 36"/>
                  <a:gd name="T13" fmla="*/ 0 h 5"/>
                  <a:gd name="T14" fmla="*/ 16 w 36"/>
                  <a:gd name="T15" fmla="*/ 0 h 5"/>
                  <a:gd name="T16" fmla="*/ 17 w 36"/>
                  <a:gd name="T17" fmla="*/ 0 h 5"/>
                  <a:gd name="T18" fmla="*/ 21 w 36"/>
                  <a:gd name="T19" fmla="*/ 0 h 5"/>
                  <a:gd name="T20" fmla="*/ 25 w 36"/>
                  <a:gd name="T21" fmla="*/ 0 h 5"/>
                  <a:gd name="T22" fmla="*/ 26 w 36"/>
                  <a:gd name="T23" fmla="*/ 1 h 5"/>
                  <a:gd name="T24" fmla="*/ 27 w 36"/>
                  <a:gd name="T25" fmla="*/ 1 h 5"/>
                  <a:gd name="T26" fmla="*/ 28 w 36"/>
                  <a:gd name="T27" fmla="*/ 1 h 5"/>
                  <a:gd name="T28" fmla="*/ 30 w 36"/>
                  <a:gd name="T29" fmla="*/ 1 h 5"/>
                  <a:gd name="T30" fmla="*/ 31 w 36"/>
                  <a:gd name="T31" fmla="*/ 2 h 5"/>
                  <a:gd name="T32" fmla="*/ 32 w 36"/>
                  <a:gd name="T33" fmla="*/ 2 h 5"/>
                  <a:gd name="T34" fmla="*/ 35 w 36"/>
                  <a:gd name="T35" fmla="*/ 4 h 5"/>
                  <a:gd name="T36" fmla="*/ 28 w 36"/>
                  <a:gd name="T37" fmla="*/ 4 h 5"/>
                  <a:gd name="T38" fmla="*/ 0 w 36"/>
                  <a:gd name="T39" fmla="*/ 1 h 5"/>
                  <a:gd name="T40" fmla="*/ 2 w 36"/>
                  <a:gd name="T41" fmla="*/ 0 h 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6"/>
                  <a:gd name="T64" fmla="*/ 0 h 5"/>
                  <a:gd name="T65" fmla="*/ 36 w 36"/>
                  <a:gd name="T66" fmla="*/ 5 h 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6" h="5">
                    <a:moveTo>
                      <a:pt x="2" y="0"/>
                    </a:moveTo>
                    <a:lnTo>
                      <a:pt x="4" y="0"/>
                    </a:lnTo>
                    <a:lnTo>
                      <a:pt x="6" y="0"/>
                    </a:lnTo>
                    <a:lnTo>
                      <a:pt x="7" y="0"/>
                    </a:lnTo>
                    <a:lnTo>
                      <a:pt x="14" y="0"/>
                    </a:lnTo>
                    <a:lnTo>
                      <a:pt x="15" y="0"/>
                    </a:lnTo>
                    <a:lnTo>
                      <a:pt x="16" y="0"/>
                    </a:lnTo>
                    <a:lnTo>
                      <a:pt x="17" y="0"/>
                    </a:lnTo>
                    <a:lnTo>
                      <a:pt x="21" y="0"/>
                    </a:lnTo>
                    <a:lnTo>
                      <a:pt x="25" y="0"/>
                    </a:lnTo>
                    <a:lnTo>
                      <a:pt x="26" y="1"/>
                    </a:lnTo>
                    <a:lnTo>
                      <a:pt x="27" y="1"/>
                    </a:lnTo>
                    <a:lnTo>
                      <a:pt x="28" y="1"/>
                    </a:lnTo>
                    <a:lnTo>
                      <a:pt x="30" y="1"/>
                    </a:lnTo>
                    <a:lnTo>
                      <a:pt x="31" y="2"/>
                    </a:lnTo>
                    <a:lnTo>
                      <a:pt x="32" y="2"/>
                    </a:lnTo>
                    <a:lnTo>
                      <a:pt x="35" y="4"/>
                    </a:lnTo>
                    <a:lnTo>
                      <a:pt x="28" y="4"/>
                    </a:lnTo>
                    <a:lnTo>
                      <a:pt x="0" y="1"/>
                    </a:lnTo>
                    <a:lnTo>
                      <a:pt x="2" y="0"/>
                    </a:lnTo>
                  </a:path>
                </a:pathLst>
              </a:custGeom>
              <a:solidFill>
                <a:srgbClr val="47474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26" name="Freeform 100">
                <a:extLst>
                  <a:ext uri="{FF2B5EF4-FFF2-40B4-BE49-F238E27FC236}">
                    <a16:creationId xmlns:a16="http://schemas.microsoft.com/office/drawing/2014/main" id="{6C55FE10-2D61-4B1F-8E01-C2FCE5323EA9}"/>
                  </a:ext>
                </a:extLst>
              </p:cNvPr>
              <p:cNvSpPr>
                <a:spLocks/>
              </p:cNvSpPr>
              <p:nvPr/>
            </p:nvSpPr>
            <p:spPr bwMode="auto">
              <a:xfrm>
                <a:off x="831" y="2772"/>
                <a:ext cx="2" cy="12"/>
              </a:xfrm>
              <a:custGeom>
                <a:avLst/>
                <a:gdLst>
                  <a:gd name="T0" fmla="*/ 0 w 2"/>
                  <a:gd name="T1" fmla="*/ 0 h 12"/>
                  <a:gd name="T2" fmla="*/ 0 w 2"/>
                  <a:gd name="T3" fmla="*/ 1 h 12"/>
                  <a:gd name="T4" fmla="*/ 0 w 2"/>
                  <a:gd name="T5" fmla="*/ 2 h 12"/>
                  <a:gd name="T6" fmla="*/ 0 w 2"/>
                  <a:gd name="T7" fmla="*/ 3 h 12"/>
                  <a:gd name="T8" fmla="*/ 1 w 2"/>
                  <a:gd name="T9" fmla="*/ 4 h 12"/>
                  <a:gd name="T10" fmla="*/ 1 w 2"/>
                  <a:gd name="T11" fmla="*/ 5 h 12"/>
                  <a:gd name="T12" fmla="*/ 1 w 2"/>
                  <a:gd name="T13" fmla="*/ 6 h 12"/>
                  <a:gd name="T14" fmla="*/ 1 w 2"/>
                  <a:gd name="T15" fmla="*/ 8 h 12"/>
                  <a:gd name="T16" fmla="*/ 1 w 2"/>
                  <a:gd name="T17" fmla="*/ 11 h 12"/>
                  <a:gd name="T18" fmla="*/ 1 w 2"/>
                  <a:gd name="T19" fmla="*/ 11 h 12"/>
                  <a:gd name="T20" fmla="*/ 1 w 2"/>
                  <a:gd name="T21" fmla="*/ 9 h 12"/>
                  <a:gd name="T22" fmla="*/ 1 w 2"/>
                  <a:gd name="T23" fmla="*/ 6 h 12"/>
                  <a:gd name="T24" fmla="*/ 0 w 2"/>
                  <a:gd name="T25" fmla="*/ 5 h 12"/>
                  <a:gd name="T26" fmla="*/ 0 w 2"/>
                  <a:gd name="T27" fmla="*/ 4 h 12"/>
                  <a:gd name="T28" fmla="*/ 0 w 2"/>
                  <a:gd name="T29" fmla="*/ 3 h 12"/>
                  <a:gd name="T30" fmla="*/ 0 w 2"/>
                  <a:gd name="T31" fmla="*/ 2 h 12"/>
                  <a:gd name="T32" fmla="*/ 0 w 2"/>
                  <a:gd name="T33" fmla="*/ 0 h 12"/>
                  <a:gd name="T34" fmla="*/ 0 w 2"/>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
                  <a:gd name="T55" fmla="*/ 0 h 12"/>
                  <a:gd name="T56" fmla="*/ 2 w 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 h="12">
                    <a:moveTo>
                      <a:pt x="0" y="0"/>
                    </a:moveTo>
                    <a:lnTo>
                      <a:pt x="0" y="1"/>
                    </a:lnTo>
                    <a:lnTo>
                      <a:pt x="0" y="2"/>
                    </a:lnTo>
                    <a:lnTo>
                      <a:pt x="0" y="3"/>
                    </a:lnTo>
                    <a:lnTo>
                      <a:pt x="1" y="4"/>
                    </a:lnTo>
                    <a:lnTo>
                      <a:pt x="1" y="5"/>
                    </a:lnTo>
                    <a:lnTo>
                      <a:pt x="1" y="6"/>
                    </a:lnTo>
                    <a:lnTo>
                      <a:pt x="1" y="8"/>
                    </a:lnTo>
                    <a:lnTo>
                      <a:pt x="1" y="11"/>
                    </a:lnTo>
                    <a:lnTo>
                      <a:pt x="1" y="9"/>
                    </a:lnTo>
                    <a:lnTo>
                      <a:pt x="1" y="6"/>
                    </a:lnTo>
                    <a:lnTo>
                      <a:pt x="0" y="5"/>
                    </a:lnTo>
                    <a:lnTo>
                      <a:pt x="0" y="4"/>
                    </a:lnTo>
                    <a:lnTo>
                      <a:pt x="0" y="3"/>
                    </a:lnTo>
                    <a:lnTo>
                      <a:pt x="0" y="2"/>
                    </a:lnTo>
                    <a:lnTo>
                      <a:pt x="0" y="0"/>
                    </a:lnTo>
                  </a:path>
                </a:pathLst>
              </a:custGeom>
              <a:solidFill>
                <a:srgbClr val="91919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27" name="Freeform 101">
                <a:extLst>
                  <a:ext uri="{FF2B5EF4-FFF2-40B4-BE49-F238E27FC236}">
                    <a16:creationId xmlns:a16="http://schemas.microsoft.com/office/drawing/2014/main" id="{91C9A1C0-D043-4C61-BB61-8F6F6A14EC5D}"/>
                  </a:ext>
                </a:extLst>
              </p:cNvPr>
              <p:cNvSpPr>
                <a:spLocks/>
              </p:cNvSpPr>
              <p:nvPr/>
            </p:nvSpPr>
            <p:spPr bwMode="auto">
              <a:xfrm>
                <a:off x="820" y="2772"/>
                <a:ext cx="3" cy="12"/>
              </a:xfrm>
              <a:custGeom>
                <a:avLst/>
                <a:gdLst>
                  <a:gd name="T0" fmla="*/ 1 w 3"/>
                  <a:gd name="T1" fmla="*/ 0 h 12"/>
                  <a:gd name="T2" fmla="*/ 1 w 3"/>
                  <a:gd name="T3" fmla="*/ 2 h 12"/>
                  <a:gd name="T4" fmla="*/ 1 w 3"/>
                  <a:gd name="T5" fmla="*/ 3 h 12"/>
                  <a:gd name="T6" fmla="*/ 2 w 3"/>
                  <a:gd name="T7" fmla="*/ 6 h 12"/>
                  <a:gd name="T8" fmla="*/ 2 w 3"/>
                  <a:gd name="T9" fmla="*/ 8 h 12"/>
                  <a:gd name="T10" fmla="*/ 2 w 3"/>
                  <a:gd name="T11" fmla="*/ 9 h 12"/>
                  <a:gd name="T12" fmla="*/ 2 w 3"/>
                  <a:gd name="T13" fmla="*/ 11 h 12"/>
                  <a:gd name="T14" fmla="*/ 1 w 3"/>
                  <a:gd name="T15" fmla="*/ 11 h 12"/>
                  <a:gd name="T16" fmla="*/ 1 w 3"/>
                  <a:gd name="T17" fmla="*/ 8 h 12"/>
                  <a:gd name="T18" fmla="*/ 1 w 3"/>
                  <a:gd name="T19" fmla="*/ 7 h 12"/>
                  <a:gd name="T20" fmla="*/ 1 w 3"/>
                  <a:gd name="T21" fmla="*/ 5 h 12"/>
                  <a:gd name="T22" fmla="*/ 0 w 3"/>
                  <a:gd name="T23" fmla="*/ 2 h 12"/>
                  <a:gd name="T24" fmla="*/ 0 w 3"/>
                  <a:gd name="T25" fmla="*/ 0 h 12"/>
                  <a:gd name="T26" fmla="*/ 1 w 3"/>
                  <a:gd name="T27" fmla="*/ 0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
                  <a:gd name="T43" fmla="*/ 0 h 12"/>
                  <a:gd name="T44" fmla="*/ 3 w 3"/>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 h="12">
                    <a:moveTo>
                      <a:pt x="1" y="0"/>
                    </a:moveTo>
                    <a:lnTo>
                      <a:pt x="1" y="2"/>
                    </a:lnTo>
                    <a:lnTo>
                      <a:pt x="1" y="3"/>
                    </a:lnTo>
                    <a:lnTo>
                      <a:pt x="2" y="6"/>
                    </a:lnTo>
                    <a:lnTo>
                      <a:pt x="2" y="8"/>
                    </a:lnTo>
                    <a:lnTo>
                      <a:pt x="2" y="9"/>
                    </a:lnTo>
                    <a:lnTo>
                      <a:pt x="2" y="11"/>
                    </a:lnTo>
                    <a:lnTo>
                      <a:pt x="1" y="11"/>
                    </a:lnTo>
                    <a:lnTo>
                      <a:pt x="1" y="8"/>
                    </a:lnTo>
                    <a:lnTo>
                      <a:pt x="1" y="7"/>
                    </a:lnTo>
                    <a:lnTo>
                      <a:pt x="1" y="5"/>
                    </a:lnTo>
                    <a:lnTo>
                      <a:pt x="0" y="2"/>
                    </a:lnTo>
                    <a:lnTo>
                      <a:pt x="0" y="0"/>
                    </a:lnTo>
                    <a:lnTo>
                      <a:pt x="1" y="0"/>
                    </a:lnTo>
                  </a:path>
                </a:pathLst>
              </a:custGeom>
              <a:solidFill>
                <a:srgbClr val="91919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28" name="Oval 102">
                <a:extLst>
                  <a:ext uri="{FF2B5EF4-FFF2-40B4-BE49-F238E27FC236}">
                    <a16:creationId xmlns:a16="http://schemas.microsoft.com/office/drawing/2014/main" id="{B4281373-A5A9-4FA3-9DD8-FBC4254041ED}"/>
                  </a:ext>
                </a:extLst>
              </p:cNvPr>
              <p:cNvSpPr>
                <a:spLocks noChangeArrowheads="1"/>
              </p:cNvSpPr>
              <p:nvPr/>
            </p:nvSpPr>
            <p:spPr bwMode="auto">
              <a:xfrm>
                <a:off x="749" y="2793"/>
                <a:ext cx="12" cy="16"/>
              </a:xfrm>
              <a:prstGeom prst="ellipse">
                <a:avLst/>
              </a:prstGeom>
              <a:solidFill>
                <a:srgbClr val="20202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29" name="Oval 103">
                <a:extLst>
                  <a:ext uri="{FF2B5EF4-FFF2-40B4-BE49-F238E27FC236}">
                    <a16:creationId xmlns:a16="http://schemas.microsoft.com/office/drawing/2014/main" id="{E31F1C9E-D2A3-4AB9-922D-02B14AC3DA03}"/>
                  </a:ext>
                </a:extLst>
              </p:cNvPr>
              <p:cNvSpPr>
                <a:spLocks noChangeArrowheads="1"/>
              </p:cNvSpPr>
              <p:nvPr/>
            </p:nvSpPr>
            <p:spPr bwMode="auto">
              <a:xfrm>
                <a:off x="751" y="2794"/>
                <a:ext cx="13" cy="15"/>
              </a:xfrm>
              <a:prstGeom prst="ellipse">
                <a:avLst/>
              </a:prstGeom>
              <a:solidFill>
                <a:srgbClr val="00000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30" name="Freeform 104">
                <a:extLst>
                  <a:ext uri="{FF2B5EF4-FFF2-40B4-BE49-F238E27FC236}">
                    <a16:creationId xmlns:a16="http://schemas.microsoft.com/office/drawing/2014/main" id="{C9180821-8965-493A-9618-A19EC591EF68}"/>
                  </a:ext>
                </a:extLst>
              </p:cNvPr>
              <p:cNvSpPr>
                <a:spLocks/>
              </p:cNvSpPr>
              <p:nvPr/>
            </p:nvSpPr>
            <p:spPr bwMode="auto">
              <a:xfrm>
                <a:off x="783" y="2792"/>
                <a:ext cx="15" cy="14"/>
              </a:xfrm>
              <a:custGeom>
                <a:avLst/>
                <a:gdLst>
                  <a:gd name="T0" fmla="*/ 0 w 15"/>
                  <a:gd name="T1" fmla="*/ 3 h 14"/>
                  <a:gd name="T2" fmla="*/ 2 w 15"/>
                  <a:gd name="T3" fmla="*/ 1 h 14"/>
                  <a:gd name="T4" fmla="*/ 3 w 15"/>
                  <a:gd name="T5" fmla="*/ 1 h 14"/>
                  <a:gd name="T6" fmla="*/ 5 w 15"/>
                  <a:gd name="T7" fmla="*/ 0 h 14"/>
                  <a:gd name="T8" fmla="*/ 7 w 15"/>
                  <a:gd name="T9" fmla="*/ 0 h 14"/>
                  <a:gd name="T10" fmla="*/ 9 w 15"/>
                  <a:gd name="T11" fmla="*/ 0 h 14"/>
                  <a:gd name="T12" fmla="*/ 10 w 15"/>
                  <a:gd name="T13" fmla="*/ 1 h 14"/>
                  <a:gd name="T14" fmla="*/ 12 w 15"/>
                  <a:gd name="T15" fmla="*/ 2 h 14"/>
                  <a:gd name="T16" fmla="*/ 13 w 15"/>
                  <a:gd name="T17" fmla="*/ 3 h 14"/>
                  <a:gd name="T18" fmla="*/ 13 w 15"/>
                  <a:gd name="T19" fmla="*/ 5 h 14"/>
                  <a:gd name="T20" fmla="*/ 14 w 15"/>
                  <a:gd name="T21" fmla="*/ 7 h 14"/>
                  <a:gd name="T22" fmla="*/ 14 w 15"/>
                  <a:gd name="T23" fmla="*/ 9 h 14"/>
                  <a:gd name="T24" fmla="*/ 14 w 15"/>
                  <a:gd name="T25" fmla="*/ 12 h 14"/>
                  <a:gd name="T26" fmla="*/ 14 w 15"/>
                  <a:gd name="T27" fmla="*/ 13 h 14"/>
                  <a:gd name="T28" fmla="*/ 0 w 15"/>
                  <a:gd name="T29" fmla="*/ 7 h 14"/>
                  <a:gd name="T30" fmla="*/ 0 w 15"/>
                  <a:gd name="T31" fmla="*/ 3 h 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
                  <a:gd name="T49" fmla="*/ 0 h 14"/>
                  <a:gd name="T50" fmla="*/ 15 w 15"/>
                  <a:gd name="T51" fmla="*/ 14 h 1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 h="14">
                    <a:moveTo>
                      <a:pt x="0" y="3"/>
                    </a:moveTo>
                    <a:lnTo>
                      <a:pt x="2" y="1"/>
                    </a:lnTo>
                    <a:lnTo>
                      <a:pt x="3" y="1"/>
                    </a:lnTo>
                    <a:lnTo>
                      <a:pt x="5" y="0"/>
                    </a:lnTo>
                    <a:lnTo>
                      <a:pt x="7" y="0"/>
                    </a:lnTo>
                    <a:lnTo>
                      <a:pt x="9" y="0"/>
                    </a:lnTo>
                    <a:lnTo>
                      <a:pt x="10" y="1"/>
                    </a:lnTo>
                    <a:lnTo>
                      <a:pt x="12" y="2"/>
                    </a:lnTo>
                    <a:lnTo>
                      <a:pt x="13" y="3"/>
                    </a:lnTo>
                    <a:lnTo>
                      <a:pt x="13" y="5"/>
                    </a:lnTo>
                    <a:lnTo>
                      <a:pt x="14" y="7"/>
                    </a:lnTo>
                    <a:lnTo>
                      <a:pt x="14" y="9"/>
                    </a:lnTo>
                    <a:lnTo>
                      <a:pt x="14" y="12"/>
                    </a:lnTo>
                    <a:lnTo>
                      <a:pt x="14" y="13"/>
                    </a:lnTo>
                    <a:lnTo>
                      <a:pt x="0" y="7"/>
                    </a:lnTo>
                    <a:lnTo>
                      <a:pt x="0" y="3"/>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31" name="Arc 105">
                <a:extLst>
                  <a:ext uri="{FF2B5EF4-FFF2-40B4-BE49-F238E27FC236}">
                    <a16:creationId xmlns:a16="http://schemas.microsoft.com/office/drawing/2014/main" id="{F7947EED-9B0D-458A-B90B-96C45B5B7DE2}"/>
                  </a:ext>
                </a:extLst>
              </p:cNvPr>
              <p:cNvSpPr>
                <a:spLocks/>
              </p:cNvSpPr>
              <p:nvPr/>
            </p:nvSpPr>
            <p:spPr bwMode="auto">
              <a:xfrm>
                <a:off x="777" y="2795"/>
                <a:ext cx="13" cy="19"/>
              </a:xfrm>
              <a:custGeom>
                <a:avLst/>
                <a:gdLst>
                  <a:gd name="T0" fmla="*/ 0 w 27520"/>
                  <a:gd name="T1" fmla="*/ 0 h 43200"/>
                  <a:gd name="T2" fmla="*/ 0 w 27520"/>
                  <a:gd name="T3" fmla="*/ 0 h 43200"/>
                  <a:gd name="T4" fmla="*/ 0 w 27520"/>
                  <a:gd name="T5" fmla="*/ 0 h 43200"/>
                  <a:gd name="T6" fmla="*/ 0 60000 65536"/>
                  <a:gd name="T7" fmla="*/ 0 60000 65536"/>
                  <a:gd name="T8" fmla="*/ 0 60000 65536"/>
                  <a:gd name="T9" fmla="*/ 0 w 27520"/>
                  <a:gd name="T10" fmla="*/ 0 h 43200"/>
                  <a:gd name="T11" fmla="*/ 27520 w 27520"/>
                  <a:gd name="T12" fmla="*/ 43200 h 43200"/>
                </a:gdLst>
                <a:ahLst/>
                <a:cxnLst>
                  <a:cxn ang="T6">
                    <a:pos x="T0" y="T1"/>
                  </a:cxn>
                  <a:cxn ang="T7">
                    <a:pos x="T2" y="T3"/>
                  </a:cxn>
                  <a:cxn ang="T8">
                    <a:pos x="T4" y="T5"/>
                  </a:cxn>
                </a:cxnLst>
                <a:rect l="T9" t="T10" r="T11" b="T12"/>
                <a:pathLst>
                  <a:path w="27520" h="43200" fill="none" extrusionOk="0">
                    <a:moveTo>
                      <a:pt x="21600" y="43200"/>
                    </a:moveTo>
                    <a:cubicBezTo>
                      <a:pt x="9670" y="43200"/>
                      <a:pt x="0" y="33529"/>
                      <a:pt x="0" y="21600"/>
                    </a:cubicBezTo>
                    <a:cubicBezTo>
                      <a:pt x="0" y="9670"/>
                      <a:pt x="9670" y="0"/>
                      <a:pt x="21600" y="0"/>
                    </a:cubicBezTo>
                    <a:cubicBezTo>
                      <a:pt x="23602" y="-1"/>
                      <a:pt x="25594" y="278"/>
                      <a:pt x="27519" y="827"/>
                    </a:cubicBezTo>
                  </a:path>
                  <a:path w="27520" h="43200" stroke="0" extrusionOk="0">
                    <a:moveTo>
                      <a:pt x="21600" y="43200"/>
                    </a:moveTo>
                    <a:cubicBezTo>
                      <a:pt x="9670" y="43200"/>
                      <a:pt x="0" y="33529"/>
                      <a:pt x="0" y="21600"/>
                    </a:cubicBezTo>
                    <a:cubicBezTo>
                      <a:pt x="0" y="9670"/>
                      <a:pt x="9670" y="0"/>
                      <a:pt x="21600" y="0"/>
                    </a:cubicBezTo>
                    <a:cubicBezTo>
                      <a:pt x="23602" y="-1"/>
                      <a:pt x="25594" y="278"/>
                      <a:pt x="27519" y="827"/>
                    </a:cubicBezTo>
                    <a:lnTo>
                      <a:pt x="21600" y="21600"/>
                    </a:lnTo>
                    <a:lnTo>
                      <a:pt x="21600" y="43200"/>
                    </a:lnTo>
                    <a:close/>
                  </a:path>
                </a:pathLst>
              </a:custGeom>
              <a:solidFill>
                <a:srgbClr val="20202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zh-CN" altLang="en-US"/>
              </a:p>
            </p:txBody>
          </p:sp>
          <p:sp>
            <p:nvSpPr>
              <p:cNvPr id="232" name="Oval 106">
                <a:extLst>
                  <a:ext uri="{FF2B5EF4-FFF2-40B4-BE49-F238E27FC236}">
                    <a16:creationId xmlns:a16="http://schemas.microsoft.com/office/drawing/2014/main" id="{C38B687A-8B5D-4ACE-8F5B-1A1A02186482}"/>
                  </a:ext>
                </a:extLst>
              </p:cNvPr>
              <p:cNvSpPr>
                <a:spLocks noChangeArrowheads="1"/>
              </p:cNvSpPr>
              <p:nvPr/>
            </p:nvSpPr>
            <p:spPr bwMode="auto">
              <a:xfrm>
                <a:off x="779" y="2793"/>
                <a:ext cx="17" cy="20"/>
              </a:xfrm>
              <a:prstGeom prst="ellipse">
                <a:avLst/>
              </a:prstGeom>
              <a:solidFill>
                <a:srgbClr val="80808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33" name="Oval 107">
                <a:extLst>
                  <a:ext uri="{FF2B5EF4-FFF2-40B4-BE49-F238E27FC236}">
                    <a16:creationId xmlns:a16="http://schemas.microsoft.com/office/drawing/2014/main" id="{F4820094-71AC-4B58-87A7-3B1A1D3D6478}"/>
                  </a:ext>
                </a:extLst>
              </p:cNvPr>
              <p:cNvSpPr>
                <a:spLocks noChangeArrowheads="1"/>
              </p:cNvSpPr>
              <p:nvPr/>
            </p:nvSpPr>
            <p:spPr bwMode="auto">
              <a:xfrm>
                <a:off x="785" y="2800"/>
                <a:ext cx="7" cy="9"/>
              </a:xfrm>
              <a:prstGeom prst="ellipse">
                <a:avLst/>
              </a:prstGeom>
              <a:solidFill>
                <a:srgbClr val="E0E0E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34" name="Freeform 108">
                <a:extLst>
                  <a:ext uri="{FF2B5EF4-FFF2-40B4-BE49-F238E27FC236}">
                    <a16:creationId xmlns:a16="http://schemas.microsoft.com/office/drawing/2014/main" id="{058C447A-8021-430E-B2ED-9D8E8A3DDC60}"/>
                  </a:ext>
                </a:extLst>
              </p:cNvPr>
              <p:cNvSpPr>
                <a:spLocks/>
              </p:cNvSpPr>
              <p:nvPr/>
            </p:nvSpPr>
            <p:spPr bwMode="auto">
              <a:xfrm>
                <a:off x="840" y="2789"/>
                <a:ext cx="10" cy="8"/>
              </a:xfrm>
              <a:custGeom>
                <a:avLst/>
                <a:gdLst>
                  <a:gd name="T0" fmla="*/ 0 w 10"/>
                  <a:gd name="T1" fmla="*/ 1 h 8"/>
                  <a:gd name="T2" fmla="*/ 1 w 10"/>
                  <a:gd name="T3" fmla="*/ 0 h 8"/>
                  <a:gd name="T4" fmla="*/ 3 w 10"/>
                  <a:gd name="T5" fmla="*/ 0 h 8"/>
                  <a:gd name="T6" fmla="*/ 5 w 10"/>
                  <a:gd name="T7" fmla="*/ 0 h 8"/>
                  <a:gd name="T8" fmla="*/ 6 w 10"/>
                  <a:gd name="T9" fmla="*/ 0 h 8"/>
                  <a:gd name="T10" fmla="*/ 8 w 10"/>
                  <a:gd name="T11" fmla="*/ 1 h 8"/>
                  <a:gd name="T12" fmla="*/ 9 w 10"/>
                  <a:gd name="T13" fmla="*/ 2 h 8"/>
                  <a:gd name="T14" fmla="*/ 9 w 10"/>
                  <a:gd name="T15" fmla="*/ 4 h 8"/>
                  <a:gd name="T16" fmla="*/ 9 w 10"/>
                  <a:gd name="T17" fmla="*/ 5 h 8"/>
                  <a:gd name="T18" fmla="*/ 9 w 10"/>
                  <a:gd name="T19" fmla="*/ 6 h 8"/>
                  <a:gd name="T20" fmla="*/ 9 w 10"/>
                  <a:gd name="T21" fmla="*/ 7 h 8"/>
                  <a:gd name="T22" fmla="*/ 2 w 10"/>
                  <a:gd name="T23" fmla="*/ 6 h 8"/>
                  <a:gd name="T24" fmla="*/ 0 w 10"/>
                  <a:gd name="T25" fmla="*/ 1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
                  <a:gd name="T40" fmla="*/ 0 h 8"/>
                  <a:gd name="T41" fmla="*/ 10 w 10"/>
                  <a:gd name="T42" fmla="*/ 8 h 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 h="8">
                    <a:moveTo>
                      <a:pt x="0" y="1"/>
                    </a:moveTo>
                    <a:lnTo>
                      <a:pt x="1" y="0"/>
                    </a:lnTo>
                    <a:lnTo>
                      <a:pt x="3" y="0"/>
                    </a:lnTo>
                    <a:lnTo>
                      <a:pt x="5" y="0"/>
                    </a:lnTo>
                    <a:lnTo>
                      <a:pt x="6" y="0"/>
                    </a:lnTo>
                    <a:lnTo>
                      <a:pt x="8" y="1"/>
                    </a:lnTo>
                    <a:lnTo>
                      <a:pt x="9" y="2"/>
                    </a:lnTo>
                    <a:lnTo>
                      <a:pt x="9" y="4"/>
                    </a:lnTo>
                    <a:lnTo>
                      <a:pt x="9" y="5"/>
                    </a:lnTo>
                    <a:lnTo>
                      <a:pt x="9" y="6"/>
                    </a:lnTo>
                    <a:lnTo>
                      <a:pt x="9" y="7"/>
                    </a:lnTo>
                    <a:lnTo>
                      <a:pt x="2" y="6"/>
                    </a:lnTo>
                    <a:lnTo>
                      <a:pt x="0" y="1"/>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35" name="Arc 109">
                <a:extLst>
                  <a:ext uri="{FF2B5EF4-FFF2-40B4-BE49-F238E27FC236}">
                    <a16:creationId xmlns:a16="http://schemas.microsoft.com/office/drawing/2014/main" id="{B9FFCCAB-F9E7-4D66-BABA-34A5DFF05D9A}"/>
                  </a:ext>
                </a:extLst>
              </p:cNvPr>
              <p:cNvSpPr>
                <a:spLocks/>
              </p:cNvSpPr>
              <p:nvPr/>
            </p:nvSpPr>
            <p:spPr bwMode="auto">
              <a:xfrm>
                <a:off x="835" y="2790"/>
                <a:ext cx="7" cy="15"/>
              </a:xfrm>
              <a:custGeom>
                <a:avLst/>
                <a:gdLst>
                  <a:gd name="T0" fmla="*/ 0 w 24683"/>
                  <a:gd name="T1" fmla="*/ 0 h 42811"/>
                  <a:gd name="T2" fmla="*/ 0 w 24683"/>
                  <a:gd name="T3" fmla="*/ 0 h 42811"/>
                  <a:gd name="T4" fmla="*/ 0 w 24683"/>
                  <a:gd name="T5" fmla="*/ 0 h 42811"/>
                  <a:gd name="T6" fmla="*/ 0 60000 65536"/>
                  <a:gd name="T7" fmla="*/ 0 60000 65536"/>
                  <a:gd name="T8" fmla="*/ 0 60000 65536"/>
                  <a:gd name="T9" fmla="*/ 0 w 24683"/>
                  <a:gd name="T10" fmla="*/ 0 h 42811"/>
                  <a:gd name="T11" fmla="*/ 24683 w 24683"/>
                  <a:gd name="T12" fmla="*/ 42811 h 42811"/>
                </a:gdLst>
                <a:ahLst/>
                <a:cxnLst>
                  <a:cxn ang="T6">
                    <a:pos x="T0" y="T1"/>
                  </a:cxn>
                  <a:cxn ang="T7">
                    <a:pos x="T2" y="T3"/>
                  </a:cxn>
                  <a:cxn ang="T8">
                    <a:pos x="T4" y="T5"/>
                  </a:cxn>
                </a:cxnLst>
                <a:rect l="T9" t="T10" r="T11" b="T12"/>
                <a:pathLst>
                  <a:path w="24683" h="42811" fill="none" extrusionOk="0">
                    <a:moveTo>
                      <a:pt x="17520" y="42811"/>
                    </a:moveTo>
                    <a:cubicBezTo>
                      <a:pt x="7350" y="40855"/>
                      <a:pt x="0" y="31956"/>
                      <a:pt x="0" y="21600"/>
                    </a:cubicBezTo>
                    <a:cubicBezTo>
                      <a:pt x="0" y="9670"/>
                      <a:pt x="9670" y="0"/>
                      <a:pt x="21600" y="0"/>
                    </a:cubicBezTo>
                    <a:cubicBezTo>
                      <a:pt x="22631" y="-1"/>
                      <a:pt x="23661" y="73"/>
                      <a:pt x="24682" y="221"/>
                    </a:cubicBezTo>
                  </a:path>
                  <a:path w="24683" h="42811" stroke="0" extrusionOk="0">
                    <a:moveTo>
                      <a:pt x="17520" y="42811"/>
                    </a:moveTo>
                    <a:cubicBezTo>
                      <a:pt x="7350" y="40855"/>
                      <a:pt x="0" y="31956"/>
                      <a:pt x="0" y="21600"/>
                    </a:cubicBezTo>
                    <a:cubicBezTo>
                      <a:pt x="0" y="9670"/>
                      <a:pt x="9670" y="0"/>
                      <a:pt x="21600" y="0"/>
                    </a:cubicBezTo>
                    <a:cubicBezTo>
                      <a:pt x="22631" y="-1"/>
                      <a:pt x="23661" y="73"/>
                      <a:pt x="24682" y="221"/>
                    </a:cubicBezTo>
                    <a:lnTo>
                      <a:pt x="21600" y="21600"/>
                    </a:lnTo>
                    <a:lnTo>
                      <a:pt x="17520" y="42811"/>
                    </a:lnTo>
                    <a:close/>
                  </a:path>
                </a:pathLst>
              </a:custGeom>
              <a:solidFill>
                <a:srgbClr val="20202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zh-CN" altLang="en-US"/>
              </a:p>
            </p:txBody>
          </p:sp>
          <p:sp>
            <p:nvSpPr>
              <p:cNvPr id="236" name="Oval 110">
                <a:extLst>
                  <a:ext uri="{FF2B5EF4-FFF2-40B4-BE49-F238E27FC236}">
                    <a16:creationId xmlns:a16="http://schemas.microsoft.com/office/drawing/2014/main" id="{7FAB08E2-53E5-492A-9F9C-061C28288A45}"/>
                  </a:ext>
                </a:extLst>
              </p:cNvPr>
              <p:cNvSpPr>
                <a:spLocks noChangeArrowheads="1"/>
              </p:cNvSpPr>
              <p:nvPr/>
            </p:nvSpPr>
            <p:spPr bwMode="auto">
              <a:xfrm>
                <a:off x="837" y="2789"/>
                <a:ext cx="11" cy="16"/>
              </a:xfrm>
              <a:prstGeom prst="ellipse">
                <a:avLst/>
              </a:prstGeom>
              <a:solidFill>
                <a:srgbClr val="80808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37" name="Oval 111">
                <a:extLst>
                  <a:ext uri="{FF2B5EF4-FFF2-40B4-BE49-F238E27FC236}">
                    <a16:creationId xmlns:a16="http://schemas.microsoft.com/office/drawing/2014/main" id="{8F5D8DA2-3AA1-4CD3-8224-DF731BAC491A}"/>
                  </a:ext>
                </a:extLst>
              </p:cNvPr>
              <p:cNvSpPr>
                <a:spLocks noChangeArrowheads="1"/>
              </p:cNvSpPr>
              <p:nvPr/>
            </p:nvSpPr>
            <p:spPr bwMode="auto">
              <a:xfrm>
                <a:off x="841" y="2795"/>
                <a:ext cx="2" cy="3"/>
              </a:xfrm>
              <a:prstGeom prst="ellipse">
                <a:avLst/>
              </a:prstGeom>
              <a:solidFill>
                <a:srgbClr val="80808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38" name="Freeform 112">
                <a:extLst>
                  <a:ext uri="{FF2B5EF4-FFF2-40B4-BE49-F238E27FC236}">
                    <a16:creationId xmlns:a16="http://schemas.microsoft.com/office/drawing/2014/main" id="{1A1C96D5-71E7-4130-9EA9-A65C33EDE8AF}"/>
                  </a:ext>
                </a:extLst>
              </p:cNvPr>
              <p:cNvSpPr>
                <a:spLocks/>
              </p:cNvSpPr>
              <p:nvPr/>
            </p:nvSpPr>
            <p:spPr bwMode="auto">
              <a:xfrm>
                <a:off x="776" y="2771"/>
                <a:ext cx="14" cy="13"/>
              </a:xfrm>
              <a:custGeom>
                <a:avLst/>
                <a:gdLst>
                  <a:gd name="T0" fmla="*/ 12 w 14"/>
                  <a:gd name="T1" fmla="*/ 0 h 13"/>
                  <a:gd name="T2" fmla="*/ 0 w 14"/>
                  <a:gd name="T3" fmla="*/ 12 h 13"/>
                  <a:gd name="T4" fmla="*/ 1 w 14"/>
                  <a:gd name="T5" fmla="*/ 12 h 13"/>
                  <a:gd name="T6" fmla="*/ 1 w 14"/>
                  <a:gd name="T7" fmla="*/ 12 h 13"/>
                  <a:gd name="T8" fmla="*/ 13 w 14"/>
                  <a:gd name="T9" fmla="*/ 0 h 13"/>
                  <a:gd name="T10" fmla="*/ 12 w 14"/>
                  <a:gd name="T11" fmla="*/ 0 h 13"/>
                  <a:gd name="T12" fmla="*/ 0 60000 65536"/>
                  <a:gd name="T13" fmla="*/ 0 60000 65536"/>
                  <a:gd name="T14" fmla="*/ 0 60000 65536"/>
                  <a:gd name="T15" fmla="*/ 0 60000 65536"/>
                  <a:gd name="T16" fmla="*/ 0 60000 65536"/>
                  <a:gd name="T17" fmla="*/ 0 60000 65536"/>
                  <a:gd name="T18" fmla="*/ 0 w 14"/>
                  <a:gd name="T19" fmla="*/ 0 h 13"/>
                  <a:gd name="T20" fmla="*/ 14 w 14"/>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14" h="13">
                    <a:moveTo>
                      <a:pt x="12" y="0"/>
                    </a:moveTo>
                    <a:lnTo>
                      <a:pt x="0" y="12"/>
                    </a:lnTo>
                    <a:lnTo>
                      <a:pt x="1" y="12"/>
                    </a:lnTo>
                    <a:lnTo>
                      <a:pt x="13" y="0"/>
                    </a:lnTo>
                    <a:lnTo>
                      <a:pt x="12" y="0"/>
                    </a:lnTo>
                  </a:path>
                </a:pathLst>
              </a:custGeom>
              <a:solidFill>
                <a:srgbClr val="00006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39" name="Freeform 113">
                <a:extLst>
                  <a:ext uri="{FF2B5EF4-FFF2-40B4-BE49-F238E27FC236}">
                    <a16:creationId xmlns:a16="http://schemas.microsoft.com/office/drawing/2014/main" id="{E4EB544E-101C-4328-9801-88A6EF972E66}"/>
                  </a:ext>
                </a:extLst>
              </p:cNvPr>
              <p:cNvSpPr>
                <a:spLocks/>
              </p:cNvSpPr>
              <p:nvPr/>
            </p:nvSpPr>
            <p:spPr bwMode="auto">
              <a:xfrm>
                <a:off x="741" y="2769"/>
                <a:ext cx="114" cy="39"/>
              </a:xfrm>
              <a:custGeom>
                <a:avLst/>
                <a:gdLst>
                  <a:gd name="T0" fmla="*/ 0 w 114"/>
                  <a:gd name="T1" fmla="*/ 21 h 39"/>
                  <a:gd name="T2" fmla="*/ 5 w 114"/>
                  <a:gd name="T3" fmla="*/ 19 h 39"/>
                  <a:gd name="T4" fmla="*/ 14 w 114"/>
                  <a:gd name="T5" fmla="*/ 16 h 39"/>
                  <a:gd name="T6" fmla="*/ 22 w 114"/>
                  <a:gd name="T7" fmla="*/ 14 h 39"/>
                  <a:gd name="T8" fmla="*/ 31 w 114"/>
                  <a:gd name="T9" fmla="*/ 13 h 39"/>
                  <a:gd name="T10" fmla="*/ 35 w 114"/>
                  <a:gd name="T11" fmla="*/ 12 h 39"/>
                  <a:gd name="T12" fmla="*/ 52 w 114"/>
                  <a:gd name="T13" fmla="*/ 13 h 39"/>
                  <a:gd name="T14" fmla="*/ 59 w 114"/>
                  <a:gd name="T15" fmla="*/ 14 h 39"/>
                  <a:gd name="T16" fmla="*/ 63 w 114"/>
                  <a:gd name="T17" fmla="*/ 14 h 39"/>
                  <a:gd name="T18" fmla="*/ 67 w 114"/>
                  <a:gd name="T19" fmla="*/ 5 h 39"/>
                  <a:gd name="T20" fmla="*/ 67 w 114"/>
                  <a:gd name="T21" fmla="*/ 3 h 39"/>
                  <a:gd name="T22" fmla="*/ 61 w 114"/>
                  <a:gd name="T23" fmla="*/ 2 h 39"/>
                  <a:gd name="T24" fmla="*/ 51 w 114"/>
                  <a:gd name="T25" fmla="*/ 2 h 39"/>
                  <a:gd name="T26" fmla="*/ 49 w 114"/>
                  <a:gd name="T27" fmla="*/ 2 h 39"/>
                  <a:gd name="T28" fmla="*/ 56 w 114"/>
                  <a:gd name="T29" fmla="*/ 1 h 39"/>
                  <a:gd name="T30" fmla="*/ 64 w 114"/>
                  <a:gd name="T31" fmla="*/ 0 h 39"/>
                  <a:gd name="T32" fmla="*/ 71 w 114"/>
                  <a:gd name="T33" fmla="*/ 3 h 39"/>
                  <a:gd name="T34" fmla="*/ 69 w 114"/>
                  <a:gd name="T35" fmla="*/ 5 h 39"/>
                  <a:gd name="T36" fmla="*/ 65 w 114"/>
                  <a:gd name="T37" fmla="*/ 14 h 39"/>
                  <a:gd name="T38" fmla="*/ 66 w 114"/>
                  <a:gd name="T39" fmla="*/ 15 h 39"/>
                  <a:gd name="T40" fmla="*/ 95 w 114"/>
                  <a:gd name="T41" fmla="*/ 12 h 39"/>
                  <a:gd name="T42" fmla="*/ 96 w 114"/>
                  <a:gd name="T43" fmla="*/ 10 h 39"/>
                  <a:gd name="T44" fmla="*/ 93 w 114"/>
                  <a:gd name="T45" fmla="*/ 6 h 39"/>
                  <a:gd name="T46" fmla="*/ 89 w 114"/>
                  <a:gd name="T47" fmla="*/ 3 h 39"/>
                  <a:gd name="T48" fmla="*/ 78 w 114"/>
                  <a:gd name="T49" fmla="*/ 3 h 39"/>
                  <a:gd name="T50" fmla="*/ 69 w 114"/>
                  <a:gd name="T51" fmla="*/ 0 h 39"/>
                  <a:gd name="T52" fmla="*/ 76 w 114"/>
                  <a:gd name="T53" fmla="*/ 0 h 39"/>
                  <a:gd name="T54" fmla="*/ 84 w 114"/>
                  <a:gd name="T55" fmla="*/ 0 h 39"/>
                  <a:gd name="T56" fmla="*/ 89 w 114"/>
                  <a:gd name="T57" fmla="*/ 1 h 39"/>
                  <a:gd name="T58" fmla="*/ 91 w 114"/>
                  <a:gd name="T59" fmla="*/ 2 h 39"/>
                  <a:gd name="T60" fmla="*/ 98 w 114"/>
                  <a:gd name="T61" fmla="*/ 9 h 39"/>
                  <a:gd name="T62" fmla="*/ 100 w 114"/>
                  <a:gd name="T63" fmla="*/ 11 h 39"/>
                  <a:gd name="T64" fmla="*/ 103 w 114"/>
                  <a:gd name="T65" fmla="*/ 11 h 39"/>
                  <a:gd name="T66" fmla="*/ 106 w 114"/>
                  <a:gd name="T67" fmla="*/ 12 h 39"/>
                  <a:gd name="T68" fmla="*/ 111 w 114"/>
                  <a:gd name="T69" fmla="*/ 13 h 39"/>
                  <a:gd name="T70" fmla="*/ 112 w 114"/>
                  <a:gd name="T71" fmla="*/ 14 h 39"/>
                  <a:gd name="T72" fmla="*/ 112 w 114"/>
                  <a:gd name="T73" fmla="*/ 19 h 39"/>
                  <a:gd name="T74" fmla="*/ 109 w 114"/>
                  <a:gd name="T75" fmla="*/ 26 h 39"/>
                  <a:gd name="T76" fmla="*/ 108 w 114"/>
                  <a:gd name="T77" fmla="*/ 25 h 39"/>
                  <a:gd name="T78" fmla="*/ 107 w 114"/>
                  <a:gd name="T79" fmla="*/ 22 h 39"/>
                  <a:gd name="T80" fmla="*/ 104 w 114"/>
                  <a:gd name="T81" fmla="*/ 20 h 39"/>
                  <a:gd name="T82" fmla="*/ 101 w 114"/>
                  <a:gd name="T83" fmla="*/ 20 h 39"/>
                  <a:gd name="T84" fmla="*/ 99 w 114"/>
                  <a:gd name="T85" fmla="*/ 22 h 39"/>
                  <a:gd name="T86" fmla="*/ 97 w 114"/>
                  <a:gd name="T87" fmla="*/ 25 h 39"/>
                  <a:gd name="T88" fmla="*/ 96 w 114"/>
                  <a:gd name="T89" fmla="*/ 28 h 39"/>
                  <a:gd name="T90" fmla="*/ 57 w 114"/>
                  <a:gd name="T91" fmla="*/ 35 h 39"/>
                  <a:gd name="T92" fmla="*/ 57 w 114"/>
                  <a:gd name="T93" fmla="*/ 31 h 39"/>
                  <a:gd name="T94" fmla="*/ 56 w 114"/>
                  <a:gd name="T95" fmla="*/ 28 h 39"/>
                  <a:gd name="T96" fmla="*/ 54 w 114"/>
                  <a:gd name="T97" fmla="*/ 25 h 39"/>
                  <a:gd name="T98" fmla="*/ 51 w 114"/>
                  <a:gd name="T99" fmla="*/ 24 h 39"/>
                  <a:gd name="T100" fmla="*/ 47 w 114"/>
                  <a:gd name="T101" fmla="*/ 24 h 39"/>
                  <a:gd name="T102" fmla="*/ 43 w 114"/>
                  <a:gd name="T103" fmla="*/ 25 h 39"/>
                  <a:gd name="T104" fmla="*/ 41 w 114"/>
                  <a:gd name="T105" fmla="*/ 28 h 39"/>
                  <a:gd name="T106" fmla="*/ 38 w 114"/>
                  <a:gd name="T107" fmla="*/ 32 h 39"/>
                  <a:gd name="T108" fmla="*/ 37 w 114"/>
                  <a:gd name="T109" fmla="*/ 37 h 39"/>
                  <a:gd name="T110" fmla="*/ 34 w 114"/>
                  <a:gd name="T111" fmla="*/ 38 h 39"/>
                  <a:gd name="T112" fmla="*/ 27 w 114"/>
                  <a:gd name="T113" fmla="*/ 32 h 39"/>
                  <a:gd name="T114" fmla="*/ 19 w 114"/>
                  <a:gd name="T115" fmla="*/ 27 h 39"/>
                  <a:gd name="T116" fmla="*/ 14 w 114"/>
                  <a:gd name="T117" fmla="*/ 27 h 39"/>
                  <a:gd name="T118" fmla="*/ 8 w 114"/>
                  <a:gd name="T119" fmla="*/ 25 h 39"/>
                  <a:gd name="T120" fmla="*/ 3 w 114"/>
                  <a:gd name="T121" fmla="*/ 24 h 39"/>
                  <a:gd name="T122" fmla="*/ 0 w 114"/>
                  <a:gd name="T123" fmla="*/ 23 h 3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4"/>
                  <a:gd name="T187" fmla="*/ 0 h 39"/>
                  <a:gd name="T188" fmla="*/ 114 w 114"/>
                  <a:gd name="T189" fmla="*/ 39 h 3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4" h="39">
                    <a:moveTo>
                      <a:pt x="0" y="22"/>
                    </a:moveTo>
                    <a:lnTo>
                      <a:pt x="0" y="22"/>
                    </a:lnTo>
                    <a:lnTo>
                      <a:pt x="0" y="21"/>
                    </a:lnTo>
                    <a:lnTo>
                      <a:pt x="1" y="21"/>
                    </a:lnTo>
                    <a:lnTo>
                      <a:pt x="3" y="20"/>
                    </a:lnTo>
                    <a:lnTo>
                      <a:pt x="4" y="19"/>
                    </a:lnTo>
                    <a:lnTo>
                      <a:pt x="5" y="19"/>
                    </a:lnTo>
                    <a:lnTo>
                      <a:pt x="6" y="19"/>
                    </a:lnTo>
                    <a:lnTo>
                      <a:pt x="7" y="18"/>
                    </a:lnTo>
                    <a:lnTo>
                      <a:pt x="9" y="18"/>
                    </a:lnTo>
                    <a:lnTo>
                      <a:pt x="13" y="17"/>
                    </a:lnTo>
                    <a:lnTo>
                      <a:pt x="14" y="16"/>
                    </a:lnTo>
                    <a:lnTo>
                      <a:pt x="16" y="16"/>
                    </a:lnTo>
                    <a:lnTo>
                      <a:pt x="17" y="15"/>
                    </a:lnTo>
                    <a:lnTo>
                      <a:pt x="18" y="15"/>
                    </a:lnTo>
                    <a:lnTo>
                      <a:pt x="20" y="15"/>
                    </a:lnTo>
                    <a:lnTo>
                      <a:pt x="22" y="14"/>
                    </a:lnTo>
                    <a:lnTo>
                      <a:pt x="24" y="14"/>
                    </a:lnTo>
                    <a:lnTo>
                      <a:pt x="27" y="13"/>
                    </a:lnTo>
                    <a:lnTo>
                      <a:pt x="29" y="13"/>
                    </a:lnTo>
                    <a:lnTo>
                      <a:pt x="30" y="13"/>
                    </a:lnTo>
                    <a:lnTo>
                      <a:pt x="31" y="13"/>
                    </a:lnTo>
                    <a:lnTo>
                      <a:pt x="32" y="13"/>
                    </a:lnTo>
                    <a:lnTo>
                      <a:pt x="33" y="13"/>
                    </a:lnTo>
                    <a:lnTo>
                      <a:pt x="34" y="12"/>
                    </a:lnTo>
                    <a:lnTo>
                      <a:pt x="35" y="12"/>
                    </a:lnTo>
                    <a:lnTo>
                      <a:pt x="47" y="2"/>
                    </a:lnTo>
                    <a:lnTo>
                      <a:pt x="36" y="12"/>
                    </a:lnTo>
                    <a:lnTo>
                      <a:pt x="50" y="13"/>
                    </a:lnTo>
                    <a:lnTo>
                      <a:pt x="52" y="13"/>
                    </a:lnTo>
                    <a:lnTo>
                      <a:pt x="54" y="14"/>
                    </a:lnTo>
                    <a:lnTo>
                      <a:pt x="55" y="14"/>
                    </a:lnTo>
                    <a:lnTo>
                      <a:pt x="57" y="14"/>
                    </a:lnTo>
                    <a:lnTo>
                      <a:pt x="58" y="14"/>
                    </a:lnTo>
                    <a:lnTo>
                      <a:pt x="59" y="14"/>
                    </a:lnTo>
                    <a:lnTo>
                      <a:pt x="60" y="14"/>
                    </a:lnTo>
                    <a:lnTo>
                      <a:pt x="61" y="14"/>
                    </a:lnTo>
                    <a:lnTo>
                      <a:pt x="62" y="14"/>
                    </a:lnTo>
                    <a:lnTo>
                      <a:pt x="63" y="14"/>
                    </a:lnTo>
                    <a:lnTo>
                      <a:pt x="64" y="13"/>
                    </a:lnTo>
                    <a:lnTo>
                      <a:pt x="66" y="8"/>
                    </a:lnTo>
                    <a:lnTo>
                      <a:pt x="67" y="6"/>
                    </a:lnTo>
                    <a:lnTo>
                      <a:pt x="67" y="5"/>
                    </a:lnTo>
                    <a:lnTo>
                      <a:pt x="68" y="4"/>
                    </a:lnTo>
                    <a:lnTo>
                      <a:pt x="67" y="3"/>
                    </a:lnTo>
                    <a:lnTo>
                      <a:pt x="66" y="3"/>
                    </a:lnTo>
                    <a:lnTo>
                      <a:pt x="65" y="2"/>
                    </a:lnTo>
                    <a:lnTo>
                      <a:pt x="63" y="2"/>
                    </a:lnTo>
                    <a:lnTo>
                      <a:pt x="61" y="2"/>
                    </a:lnTo>
                    <a:lnTo>
                      <a:pt x="59" y="2"/>
                    </a:lnTo>
                    <a:lnTo>
                      <a:pt x="57" y="2"/>
                    </a:lnTo>
                    <a:lnTo>
                      <a:pt x="54" y="2"/>
                    </a:lnTo>
                    <a:lnTo>
                      <a:pt x="52" y="2"/>
                    </a:lnTo>
                    <a:lnTo>
                      <a:pt x="51" y="2"/>
                    </a:lnTo>
                    <a:lnTo>
                      <a:pt x="49" y="2"/>
                    </a:lnTo>
                    <a:lnTo>
                      <a:pt x="48" y="2"/>
                    </a:lnTo>
                    <a:lnTo>
                      <a:pt x="47" y="2"/>
                    </a:lnTo>
                    <a:lnTo>
                      <a:pt x="48" y="2"/>
                    </a:lnTo>
                    <a:lnTo>
                      <a:pt x="49" y="2"/>
                    </a:lnTo>
                    <a:lnTo>
                      <a:pt x="50" y="1"/>
                    </a:lnTo>
                    <a:lnTo>
                      <a:pt x="52" y="1"/>
                    </a:lnTo>
                    <a:lnTo>
                      <a:pt x="54" y="1"/>
                    </a:lnTo>
                    <a:lnTo>
                      <a:pt x="56" y="1"/>
                    </a:lnTo>
                    <a:lnTo>
                      <a:pt x="57" y="0"/>
                    </a:lnTo>
                    <a:lnTo>
                      <a:pt x="59" y="0"/>
                    </a:lnTo>
                    <a:lnTo>
                      <a:pt x="61" y="0"/>
                    </a:lnTo>
                    <a:lnTo>
                      <a:pt x="62" y="0"/>
                    </a:lnTo>
                    <a:lnTo>
                      <a:pt x="64" y="0"/>
                    </a:lnTo>
                    <a:lnTo>
                      <a:pt x="66" y="0"/>
                    </a:lnTo>
                    <a:lnTo>
                      <a:pt x="67" y="0"/>
                    </a:lnTo>
                    <a:lnTo>
                      <a:pt x="73" y="3"/>
                    </a:lnTo>
                    <a:lnTo>
                      <a:pt x="72" y="3"/>
                    </a:lnTo>
                    <a:lnTo>
                      <a:pt x="71" y="3"/>
                    </a:lnTo>
                    <a:lnTo>
                      <a:pt x="70" y="4"/>
                    </a:lnTo>
                    <a:lnTo>
                      <a:pt x="69" y="4"/>
                    </a:lnTo>
                    <a:lnTo>
                      <a:pt x="69" y="5"/>
                    </a:lnTo>
                    <a:lnTo>
                      <a:pt x="67" y="8"/>
                    </a:lnTo>
                    <a:lnTo>
                      <a:pt x="66" y="12"/>
                    </a:lnTo>
                    <a:lnTo>
                      <a:pt x="66" y="13"/>
                    </a:lnTo>
                    <a:lnTo>
                      <a:pt x="65" y="13"/>
                    </a:lnTo>
                    <a:lnTo>
                      <a:pt x="65" y="14"/>
                    </a:lnTo>
                    <a:lnTo>
                      <a:pt x="66" y="14"/>
                    </a:lnTo>
                    <a:lnTo>
                      <a:pt x="66" y="15"/>
                    </a:lnTo>
                    <a:lnTo>
                      <a:pt x="67" y="15"/>
                    </a:lnTo>
                    <a:lnTo>
                      <a:pt x="94" y="12"/>
                    </a:lnTo>
                    <a:lnTo>
                      <a:pt x="95" y="12"/>
                    </a:lnTo>
                    <a:lnTo>
                      <a:pt x="96" y="11"/>
                    </a:lnTo>
                    <a:lnTo>
                      <a:pt x="96" y="10"/>
                    </a:lnTo>
                    <a:lnTo>
                      <a:pt x="96" y="9"/>
                    </a:lnTo>
                    <a:lnTo>
                      <a:pt x="95" y="8"/>
                    </a:lnTo>
                    <a:lnTo>
                      <a:pt x="94" y="8"/>
                    </a:lnTo>
                    <a:lnTo>
                      <a:pt x="93" y="6"/>
                    </a:lnTo>
                    <a:lnTo>
                      <a:pt x="91" y="4"/>
                    </a:lnTo>
                    <a:lnTo>
                      <a:pt x="91" y="3"/>
                    </a:lnTo>
                    <a:lnTo>
                      <a:pt x="90" y="3"/>
                    </a:lnTo>
                    <a:lnTo>
                      <a:pt x="89" y="3"/>
                    </a:lnTo>
                    <a:lnTo>
                      <a:pt x="88" y="3"/>
                    </a:lnTo>
                    <a:lnTo>
                      <a:pt x="87" y="3"/>
                    </a:lnTo>
                    <a:lnTo>
                      <a:pt x="80" y="3"/>
                    </a:lnTo>
                    <a:lnTo>
                      <a:pt x="78" y="3"/>
                    </a:lnTo>
                    <a:lnTo>
                      <a:pt x="76" y="3"/>
                    </a:lnTo>
                    <a:lnTo>
                      <a:pt x="74" y="3"/>
                    </a:lnTo>
                    <a:lnTo>
                      <a:pt x="73" y="3"/>
                    </a:lnTo>
                    <a:lnTo>
                      <a:pt x="67" y="0"/>
                    </a:lnTo>
                    <a:lnTo>
                      <a:pt x="69" y="0"/>
                    </a:lnTo>
                    <a:lnTo>
                      <a:pt x="70" y="0"/>
                    </a:lnTo>
                    <a:lnTo>
                      <a:pt x="72" y="0"/>
                    </a:lnTo>
                    <a:lnTo>
                      <a:pt x="74" y="0"/>
                    </a:lnTo>
                    <a:lnTo>
                      <a:pt x="75" y="0"/>
                    </a:lnTo>
                    <a:lnTo>
                      <a:pt x="76" y="0"/>
                    </a:lnTo>
                    <a:lnTo>
                      <a:pt x="78" y="0"/>
                    </a:lnTo>
                    <a:lnTo>
                      <a:pt x="80" y="0"/>
                    </a:lnTo>
                    <a:lnTo>
                      <a:pt x="81" y="0"/>
                    </a:lnTo>
                    <a:lnTo>
                      <a:pt x="83" y="0"/>
                    </a:lnTo>
                    <a:lnTo>
                      <a:pt x="84" y="0"/>
                    </a:lnTo>
                    <a:lnTo>
                      <a:pt x="84" y="1"/>
                    </a:lnTo>
                    <a:lnTo>
                      <a:pt x="86" y="1"/>
                    </a:lnTo>
                    <a:lnTo>
                      <a:pt x="87" y="1"/>
                    </a:lnTo>
                    <a:lnTo>
                      <a:pt x="88" y="1"/>
                    </a:lnTo>
                    <a:lnTo>
                      <a:pt x="89" y="1"/>
                    </a:lnTo>
                    <a:lnTo>
                      <a:pt x="90" y="1"/>
                    </a:lnTo>
                    <a:lnTo>
                      <a:pt x="90" y="2"/>
                    </a:lnTo>
                    <a:lnTo>
                      <a:pt x="91" y="2"/>
                    </a:lnTo>
                    <a:lnTo>
                      <a:pt x="92" y="2"/>
                    </a:lnTo>
                    <a:lnTo>
                      <a:pt x="92" y="3"/>
                    </a:lnTo>
                    <a:lnTo>
                      <a:pt x="94" y="4"/>
                    </a:lnTo>
                    <a:lnTo>
                      <a:pt x="98" y="9"/>
                    </a:lnTo>
                    <a:lnTo>
                      <a:pt x="98" y="10"/>
                    </a:lnTo>
                    <a:lnTo>
                      <a:pt x="99" y="10"/>
                    </a:lnTo>
                    <a:lnTo>
                      <a:pt x="99" y="11"/>
                    </a:lnTo>
                    <a:lnTo>
                      <a:pt x="100" y="11"/>
                    </a:lnTo>
                    <a:lnTo>
                      <a:pt x="101" y="11"/>
                    </a:lnTo>
                    <a:lnTo>
                      <a:pt x="102" y="11"/>
                    </a:lnTo>
                    <a:lnTo>
                      <a:pt x="103" y="11"/>
                    </a:lnTo>
                    <a:lnTo>
                      <a:pt x="104" y="12"/>
                    </a:lnTo>
                    <a:lnTo>
                      <a:pt x="105" y="12"/>
                    </a:lnTo>
                    <a:lnTo>
                      <a:pt x="106" y="12"/>
                    </a:lnTo>
                    <a:lnTo>
                      <a:pt x="107" y="12"/>
                    </a:lnTo>
                    <a:lnTo>
                      <a:pt x="108" y="12"/>
                    </a:lnTo>
                    <a:lnTo>
                      <a:pt x="109" y="12"/>
                    </a:lnTo>
                    <a:lnTo>
                      <a:pt x="110" y="13"/>
                    </a:lnTo>
                    <a:lnTo>
                      <a:pt x="111" y="13"/>
                    </a:lnTo>
                    <a:lnTo>
                      <a:pt x="112" y="14"/>
                    </a:lnTo>
                    <a:lnTo>
                      <a:pt x="113" y="16"/>
                    </a:lnTo>
                    <a:lnTo>
                      <a:pt x="113" y="17"/>
                    </a:lnTo>
                    <a:lnTo>
                      <a:pt x="112" y="18"/>
                    </a:lnTo>
                    <a:lnTo>
                      <a:pt x="112" y="19"/>
                    </a:lnTo>
                    <a:lnTo>
                      <a:pt x="112" y="20"/>
                    </a:lnTo>
                    <a:lnTo>
                      <a:pt x="110" y="24"/>
                    </a:lnTo>
                    <a:lnTo>
                      <a:pt x="110" y="25"/>
                    </a:lnTo>
                    <a:lnTo>
                      <a:pt x="109" y="26"/>
                    </a:lnTo>
                    <a:lnTo>
                      <a:pt x="108" y="27"/>
                    </a:lnTo>
                    <a:lnTo>
                      <a:pt x="108" y="26"/>
                    </a:lnTo>
                    <a:lnTo>
                      <a:pt x="108" y="25"/>
                    </a:lnTo>
                    <a:lnTo>
                      <a:pt x="107" y="24"/>
                    </a:lnTo>
                    <a:lnTo>
                      <a:pt x="107" y="23"/>
                    </a:lnTo>
                    <a:lnTo>
                      <a:pt x="107" y="22"/>
                    </a:lnTo>
                    <a:lnTo>
                      <a:pt x="106" y="21"/>
                    </a:lnTo>
                    <a:lnTo>
                      <a:pt x="106" y="20"/>
                    </a:lnTo>
                    <a:lnTo>
                      <a:pt x="105" y="20"/>
                    </a:lnTo>
                    <a:lnTo>
                      <a:pt x="104" y="20"/>
                    </a:lnTo>
                    <a:lnTo>
                      <a:pt x="103" y="20"/>
                    </a:lnTo>
                    <a:lnTo>
                      <a:pt x="102" y="20"/>
                    </a:lnTo>
                    <a:lnTo>
                      <a:pt x="101" y="20"/>
                    </a:lnTo>
                    <a:lnTo>
                      <a:pt x="100" y="20"/>
                    </a:lnTo>
                    <a:lnTo>
                      <a:pt x="100" y="21"/>
                    </a:lnTo>
                    <a:lnTo>
                      <a:pt x="99" y="21"/>
                    </a:lnTo>
                    <a:lnTo>
                      <a:pt x="99" y="22"/>
                    </a:lnTo>
                    <a:lnTo>
                      <a:pt x="98" y="23"/>
                    </a:lnTo>
                    <a:lnTo>
                      <a:pt x="98" y="24"/>
                    </a:lnTo>
                    <a:lnTo>
                      <a:pt x="97" y="25"/>
                    </a:lnTo>
                    <a:lnTo>
                      <a:pt x="97" y="26"/>
                    </a:lnTo>
                    <a:lnTo>
                      <a:pt x="97" y="27"/>
                    </a:lnTo>
                    <a:lnTo>
                      <a:pt x="96" y="28"/>
                    </a:lnTo>
                    <a:lnTo>
                      <a:pt x="95" y="29"/>
                    </a:lnTo>
                    <a:lnTo>
                      <a:pt x="94" y="29"/>
                    </a:lnTo>
                    <a:lnTo>
                      <a:pt x="57" y="36"/>
                    </a:lnTo>
                    <a:lnTo>
                      <a:pt x="57" y="35"/>
                    </a:lnTo>
                    <a:lnTo>
                      <a:pt x="57" y="34"/>
                    </a:lnTo>
                    <a:lnTo>
                      <a:pt x="57" y="33"/>
                    </a:lnTo>
                    <a:lnTo>
                      <a:pt x="57" y="32"/>
                    </a:lnTo>
                    <a:lnTo>
                      <a:pt x="57" y="31"/>
                    </a:lnTo>
                    <a:lnTo>
                      <a:pt x="56" y="31"/>
                    </a:lnTo>
                    <a:lnTo>
                      <a:pt x="56" y="30"/>
                    </a:lnTo>
                    <a:lnTo>
                      <a:pt x="56" y="29"/>
                    </a:lnTo>
                    <a:lnTo>
                      <a:pt x="56" y="28"/>
                    </a:lnTo>
                    <a:lnTo>
                      <a:pt x="55" y="27"/>
                    </a:lnTo>
                    <a:lnTo>
                      <a:pt x="55" y="26"/>
                    </a:lnTo>
                    <a:lnTo>
                      <a:pt x="54" y="25"/>
                    </a:lnTo>
                    <a:lnTo>
                      <a:pt x="53" y="24"/>
                    </a:lnTo>
                    <a:lnTo>
                      <a:pt x="52" y="24"/>
                    </a:lnTo>
                    <a:lnTo>
                      <a:pt x="51" y="24"/>
                    </a:lnTo>
                    <a:lnTo>
                      <a:pt x="50" y="23"/>
                    </a:lnTo>
                    <a:lnTo>
                      <a:pt x="49" y="23"/>
                    </a:lnTo>
                    <a:lnTo>
                      <a:pt x="48" y="24"/>
                    </a:lnTo>
                    <a:lnTo>
                      <a:pt x="47" y="24"/>
                    </a:lnTo>
                    <a:lnTo>
                      <a:pt x="46" y="24"/>
                    </a:lnTo>
                    <a:lnTo>
                      <a:pt x="45" y="24"/>
                    </a:lnTo>
                    <a:lnTo>
                      <a:pt x="45" y="25"/>
                    </a:lnTo>
                    <a:lnTo>
                      <a:pt x="44" y="25"/>
                    </a:lnTo>
                    <a:lnTo>
                      <a:pt x="43" y="25"/>
                    </a:lnTo>
                    <a:lnTo>
                      <a:pt x="43" y="26"/>
                    </a:lnTo>
                    <a:lnTo>
                      <a:pt x="42" y="26"/>
                    </a:lnTo>
                    <a:lnTo>
                      <a:pt x="42" y="27"/>
                    </a:lnTo>
                    <a:lnTo>
                      <a:pt x="41" y="27"/>
                    </a:lnTo>
                    <a:lnTo>
                      <a:pt x="41" y="28"/>
                    </a:lnTo>
                    <a:lnTo>
                      <a:pt x="40" y="29"/>
                    </a:lnTo>
                    <a:lnTo>
                      <a:pt x="39" y="30"/>
                    </a:lnTo>
                    <a:lnTo>
                      <a:pt x="39" y="31"/>
                    </a:lnTo>
                    <a:lnTo>
                      <a:pt x="38" y="32"/>
                    </a:lnTo>
                    <a:lnTo>
                      <a:pt x="38" y="33"/>
                    </a:lnTo>
                    <a:lnTo>
                      <a:pt x="37" y="34"/>
                    </a:lnTo>
                    <a:lnTo>
                      <a:pt x="37" y="35"/>
                    </a:lnTo>
                    <a:lnTo>
                      <a:pt x="37" y="36"/>
                    </a:lnTo>
                    <a:lnTo>
                      <a:pt x="37" y="37"/>
                    </a:lnTo>
                    <a:lnTo>
                      <a:pt x="36" y="37"/>
                    </a:lnTo>
                    <a:lnTo>
                      <a:pt x="35" y="38"/>
                    </a:lnTo>
                    <a:lnTo>
                      <a:pt x="34" y="38"/>
                    </a:lnTo>
                    <a:lnTo>
                      <a:pt x="30" y="38"/>
                    </a:lnTo>
                    <a:lnTo>
                      <a:pt x="29" y="38"/>
                    </a:lnTo>
                    <a:lnTo>
                      <a:pt x="27" y="32"/>
                    </a:lnTo>
                    <a:lnTo>
                      <a:pt x="28" y="27"/>
                    </a:lnTo>
                    <a:lnTo>
                      <a:pt x="20" y="27"/>
                    </a:lnTo>
                    <a:lnTo>
                      <a:pt x="19" y="27"/>
                    </a:lnTo>
                    <a:lnTo>
                      <a:pt x="18" y="27"/>
                    </a:lnTo>
                    <a:lnTo>
                      <a:pt x="17" y="27"/>
                    </a:lnTo>
                    <a:lnTo>
                      <a:pt x="16" y="27"/>
                    </a:lnTo>
                    <a:lnTo>
                      <a:pt x="15" y="27"/>
                    </a:lnTo>
                    <a:lnTo>
                      <a:pt x="14" y="27"/>
                    </a:lnTo>
                    <a:lnTo>
                      <a:pt x="13" y="26"/>
                    </a:lnTo>
                    <a:lnTo>
                      <a:pt x="12" y="26"/>
                    </a:lnTo>
                    <a:lnTo>
                      <a:pt x="10" y="26"/>
                    </a:lnTo>
                    <a:lnTo>
                      <a:pt x="9" y="26"/>
                    </a:lnTo>
                    <a:lnTo>
                      <a:pt x="8" y="25"/>
                    </a:lnTo>
                    <a:lnTo>
                      <a:pt x="6" y="25"/>
                    </a:lnTo>
                    <a:lnTo>
                      <a:pt x="5" y="25"/>
                    </a:lnTo>
                    <a:lnTo>
                      <a:pt x="4" y="24"/>
                    </a:lnTo>
                    <a:lnTo>
                      <a:pt x="3" y="24"/>
                    </a:lnTo>
                    <a:lnTo>
                      <a:pt x="2" y="24"/>
                    </a:lnTo>
                    <a:lnTo>
                      <a:pt x="2" y="23"/>
                    </a:lnTo>
                    <a:lnTo>
                      <a:pt x="1" y="23"/>
                    </a:lnTo>
                    <a:lnTo>
                      <a:pt x="0" y="23"/>
                    </a:lnTo>
                    <a:lnTo>
                      <a:pt x="0" y="22"/>
                    </a:lnTo>
                  </a:path>
                </a:pathLst>
              </a:custGeom>
              <a:solidFill>
                <a:srgbClr val="0000E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40" name="Freeform 114">
                <a:extLst>
                  <a:ext uri="{FF2B5EF4-FFF2-40B4-BE49-F238E27FC236}">
                    <a16:creationId xmlns:a16="http://schemas.microsoft.com/office/drawing/2014/main" id="{B82F1116-3584-47FF-B511-D47DE3182B6B}"/>
                  </a:ext>
                </a:extLst>
              </p:cNvPr>
              <p:cNvSpPr>
                <a:spLocks/>
              </p:cNvSpPr>
              <p:nvPr/>
            </p:nvSpPr>
            <p:spPr bwMode="auto">
              <a:xfrm>
                <a:off x="766" y="2785"/>
                <a:ext cx="89" cy="23"/>
              </a:xfrm>
              <a:custGeom>
                <a:avLst/>
                <a:gdLst>
                  <a:gd name="T0" fmla="*/ 12 w 89"/>
                  <a:gd name="T1" fmla="*/ 8 h 23"/>
                  <a:gd name="T2" fmla="*/ 19 w 89"/>
                  <a:gd name="T3" fmla="*/ 6 h 23"/>
                  <a:gd name="T4" fmla="*/ 21 w 89"/>
                  <a:gd name="T5" fmla="*/ 6 h 23"/>
                  <a:gd name="T6" fmla="*/ 24 w 89"/>
                  <a:gd name="T7" fmla="*/ 5 h 23"/>
                  <a:gd name="T8" fmla="*/ 27 w 89"/>
                  <a:gd name="T9" fmla="*/ 6 h 23"/>
                  <a:gd name="T10" fmla="*/ 51 w 89"/>
                  <a:gd name="T11" fmla="*/ 3 h 23"/>
                  <a:gd name="T12" fmla="*/ 75 w 89"/>
                  <a:gd name="T13" fmla="*/ 1 h 23"/>
                  <a:gd name="T14" fmla="*/ 82 w 89"/>
                  <a:gd name="T15" fmla="*/ 0 h 23"/>
                  <a:gd name="T16" fmla="*/ 87 w 89"/>
                  <a:gd name="T17" fmla="*/ 0 h 23"/>
                  <a:gd name="T18" fmla="*/ 86 w 89"/>
                  <a:gd name="T19" fmla="*/ 1 h 23"/>
                  <a:gd name="T20" fmla="*/ 84 w 89"/>
                  <a:gd name="T21" fmla="*/ 1 h 23"/>
                  <a:gd name="T22" fmla="*/ 82 w 89"/>
                  <a:gd name="T23" fmla="*/ 2 h 23"/>
                  <a:gd name="T24" fmla="*/ 81 w 89"/>
                  <a:gd name="T25" fmla="*/ 3 h 23"/>
                  <a:gd name="T26" fmla="*/ 82 w 89"/>
                  <a:gd name="T27" fmla="*/ 4 h 23"/>
                  <a:gd name="T28" fmla="*/ 83 w 89"/>
                  <a:gd name="T29" fmla="*/ 7 h 23"/>
                  <a:gd name="T30" fmla="*/ 85 w 89"/>
                  <a:gd name="T31" fmla="*/ 9 h 23"/>
                  <a:gd name="T32" fmla="*/ 83 w 89"/>
                  <a:gd name="T33" fmla="*/ 10 h 23"/>
                  <a:gd name="T34" fmla="*/ 83 w 89"/>
                  <a:gd name="T35" fmla="*/ 8 h 23"/>
                  <a:gd name="T36" fmla="*/ 82 w 89"/>
                  <a:gd name="T37" fmla="*/ 5 h 23"/>
                  <a:gd name="T38" fmla="*/ 80 w 89"/>
                  <a:gd name="T39" fmla="*/ 3 h 23"/>
                  <a:gd name="T40" fmla="*/ 78 w 89"/>
                  <a:gd name="T41" fmla="*/ 2 h 23"/>
                  <a:gd name="T42" fmla="*/ 75 w 89"/>
                  <a:gd name="T43" fmla="*/ 3 h 23"/>
                  <a:gd name="T44" fmla="*/ 73 w 89"/>
                  <a:gd name="T45" fmla="*/ 5 h 23"/>
                  <a:gd name="T46" fmla="*/ 73 w 89"/>
                  <a:gd name="T47" fmla="*/ 8 h 23"/>
                  <a:gd name="T48" fmla="*/ 72 w 89"/>
                  <a:gd name="T49" fmla="*/ 11 h 23"/>
                  <a:gd name="T50" fmla="*/ 71 w 89"/>
                  <a:gd name="T51" fmla="*/ 13 h 23"/>
                  <a:gd name="T52" fmla="*/ 32 w 89"/>
                  <a:gd name="T53" fmla="*/ 20 h 23"/>
                  <a:gd name="T54" fmla="*/ 32 w 89"/>
                  <a:gd name="T55" fmla="*/ 14 h 23"/>
                  <a:gd name="T56" fmla="*/ 31 w 89"/>
                  <a:gd name="T57" fmla="*/ 11 h 23"/>
                  <a:gd name="T58" fmla="*/ 29 w 89"/>
                  <a:gd name="T59" fmla="*/ 8 h 23"/>
                  <a:gd name="T60" fmla="*/ 27 w 89"/>
                  <a:gd name="T61" fmla="*/ 7 h 23"/>
                  <a:gd name="T62" fmla="*/ 25 w 89"/>
                  <a:gd name="T63" fmla="*/ 6 h 23"/>
                  <a:gd name="T64" fmla="*/ 22 w 89"/>
                  <a:gd name="T65" fmla="*/ 6 h 23"/>
                  <a:gd name="T66" fmla="*/ 19 w 89"/>
                  <a:gd name="T67" fmla="*/ 7 h 23"/>
                  <a:gd name="T68" fmla="*/ 17 w 89"/>
                  <a:gd name="T69" fmla="*/ 8 h 23"/>
                  <a:gd name="T70" fmla="*/ 14 w 89"/>
                  <a:gd name="T71" fmla="*/ 11 h 23"/>
                  <a:gd name="T72" fmla="*/ 13 w 89"/>
                  <a:gd name="T73" fmla="*/ 14 h 23"/>
                  <a:gd name="T74" fmla="*/ 12 w 89"/>
                  <a:gd name="T75" fmla="*/ 17 h 23"/>
                  <a:gd name="T76" fmla="*/ 12 w 89"/>
                  <a:gd name="T77" fmla="*/ 19 h 23"/>
                  <a:gd name="T78" fmla="*/ 12 w 89"/>
                  <a:gd name="T79" fmla="*/ 21 h 23"/>
                  <a:gd name="T80" fmla="*/ 10 w 89"/>
                  <a:gd name="T81" fmla="*/ 22 h 23"/>
                  <a:gd name="T82" fmla="*/ 9 w 89"/>
                  <a:gd name="T83" fmla="*/ 22 h 23"/>
                  <a:gd name="T84" fmla="*/ 6 w 89"/>
                  <a:gd name="T85" fmla="*/ 22 h 23"/>
                  <a:gd name="T86" fmla="*/ 3 w 89"/>
                  <a:gd name="T87" fmla="*/ 11 h 2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9"/>
                  <a:gd name="T133" fmla="*/ 0 h 23"/>
                  <a:gd name="T134" fmla="*/ 89 w 89"/>
                  <a:gd name="T135" fmla="*/ 23 h 2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9" h="23">
                    <a:moveTo>
                      <a:pt x="3" y="11"/>
                    </a:moveTo>
                    <a:lnTo>
                      <a:pt x="11" y="9"/>
                    </a:lnTo>
                    <a:lnTo>
                      <a:pt x="12" y="8"/>
                    </a:lnTo>
                    <a:lnTo>
                      <a:pt x="15" y="7"/>
                    </a:lnTo>
                    <a:lnTo>
                      <a:pt x="17" y="7"/>
                    </a:lnTo>
                    <a:lnTo>
                      <a:pt x="19" y="6"/>
                    </a:lnTo>
                    <a:lnTo>
                      <a:pt x="20" y="6"/>
                    </a:lnTo>
                    <a:lnTo>
                      <a:pt x="21" y="6"/>
                    </a:lnTo>
                    <a:lnTo>
                      <a:pt x="22" y="6"/>
                    </a:lnTo>
                    <a:lnTo>
                      <a:pt x="23" y="5"/>
                    </a:lnTo>
                    <a:lnTo>
                      <a:pt x="24" y="5"/>
                    </a:lnTo>
                    <a:lnTo>
                      <a:pt x="25" y="6"/>
                    </a:lnTo>
                    <a:lnTo>
                      <a:pt x="26" y="6"/>
                    </a:lnTo>
                    <a:lnTo>
                      <a:pt x="27" y="6"/>
                    </a:lnTo>
                    <a:lnTo>
                      <a:pt x="28" y="6"/>
                    </a:lnTo>
                    <a:lnTo>
                      <a:pt x="43" y="4"/>
                    </a:lnTo>
                    <a:lnTo>
                      <a:pt x="51" y="3"/>
                    </a:lnTo>
                    <a:lnTo>
                      <a:pt x="60" y="2"/>
                    </a:lnTo>
                    <a:lnTo>
                      <a:pt x="71" y="1"/>
                    </a:lnTo>
                    <a:lnTo>
                      <a:pt x="75" y="1"/>
                    </a:lnTo>
                    <a:lnTo>
                      <a:pt x="78" y="0"/>
                    </a:lnTo>
                    <a:lnTo>
                      <a:pt x="80" y="0"/>
                    </a:lnTo>
                    <a:lnTo>
                      <a:pt x="82" y="0"/>
                    </a:lnTo>
                    <a:lnTo>
                      <a:pt x="84" y="0"/>
                    </a:lnTo>
                    <a:lnTo>
                      <a:pt x="86" y="0"/>
                    </a:lnTo>
                    <a:lnTo>
                      <a:pt x="87" y="0"/>
                    </a:lnTo>
                    <a:lnTo>
                      <a:pt x="88" y="0"/>
                    </a:lnTo>
                    <a:lnTo>
                      <a:pt x="87" y="1"/>
                    </a:lnTo>
                    <a:lnTo>
                      <a:pt x="86" y="1"/>
                    </a:lnTo>
                    <a:lnTo>
                      <a:pt x="85" y="1"/>
                    </a:lnTo>
                    <a:lnTo>
                      <a:pt x="84" y="1"/>
                    </a:lnTo>
                    <a:lnTo>
                      <a:pt x="83" y="2"/>
                    </a:lnTo>
                    <a:lnTo>
                      <a:pt x="82" y="2"/>
                    </a:lnTo>
                    <a:lnTo>
                      <a:pt x="81" y="2"/>
                    </a:lnTo>
                    <a:lnTo>
                      <a:pt x="81" y="3"/>
                    </a:lnTo>
                    <a:lnTo>
                      <a:pt x="82" y="4"/>
                    </a:lnTo>
                    <a:lnTo>
                      <a:pt x="82" y="5"/>
                    </a:lnTo>
                    <a:lnTo>
                      <a:pt x="83" y="6"/>
                    </a:lnTo>
                    <a:lnTo>
                      <a:pt x="83" y="7"/>
                    </a:lnTo>
                    <a:lnTo>
                      <a:pt x="84" y="7"/>
                    </a:lnTo>
                    <a:lnTo>
                      <a:pt x="85" y="8"/>
                    </a:lnTo>
                    <a:lnTo>
                      <a:pt x="85" y="9"/>
                    </a:lnTo>
                    <a:lnTo>
                      <a:pt x="84" y="10"/>
                    </a:lnTo>
                    <a:lnTo>
                      <a:pt x="83" y="10"/>
                    </a:lnTo>
                    <a:lnTo>
                      <a:pt x="83" y="11"/>
                    </a:lnTo>
                    <a:lnTo>
                      <a:pt x="83" y="9"/>
                    </a:lnTo>
                    <a:lnTo>
                      <a:pt x="83" y="8"/>
                    </a:lnTo>
                    <a:lnTo>
                      <a:pt x="82" y="7"/>
                    </a:lnTo>
                    <a:lnTo>
                      <a:pt x="82" y="6"/>
                    </a:lnTo>
                    <a:lnTo>
                      <a:pt x="82" y="5"/>
                    </a:lnTo>
                    <a:lnTo>
                      <a:pt x="81" y="4"/>
                    </a:lnTo>
                    <a:lnTo>
                      <a:pt x="80" y="3"/>
                    </a:lnTo>
                    <a:lnTo>
                      <a:pt x="79" y="2"/>
                    </a:lnTo>
                    <a:lnTo>
                      <a:pt x="78" y="2"/>
                    </a:lnTo>
                    <a:lnTo>
                      <a:pt x="77" y="2"/>
                    </a:lnTo>
                    <a:lnTo>
                      <a:pt x="76" y="3"/>
                    </a:lnTo>
                    <a:lnTo>
                      <a:pt x="75" y="3"/>
                    </a:lnTo>
                    <a:lnTo>
                      <a:pt x="75" y="4"/>
                    </a:lnTo>
                    <a:lnTo>
                      <a:pt x="74" y="4"/>
                    </a:lnTo>
                    <a:lnTo>
                      <a:pt x="73" y="5"/>
                    </a:lnTo>
                    <a:lnTo>
                      <a:pt x="73" y="6"/>
                    </a:lnTo>
                    <a:lnTo>
                      <a:pt x="73" y="7"/>
                    </a:lnTo>
                    <a:lnTo>
                      <a:pt x="73" y="8"/>
                    </a:lnTo>
                    <a:lnTo>
                      <a:pt x="72" y="9"/>
                    </a:lnTo>
                    <a:lnTo>
                      <a:pt x="72" y="10"/>
                    </a:lnTo>
                    <a:lnTo>
                      <a:pt x="72" y="11"/>
                    </a:lnTo>
                    <a:lnTo>
                      <a:pt x="71" y="11"/>
                    </a:lnTo>
                    <a:lnTo>
                      <a:pt x="71" y="12"/>
                    </a:lnTo>
                    <a:lnTo>
                      <a:pt x="71" y="13"/>
                    </a:lnTo>
                    <a:lnTo>
                      <a:pt x="70" y="13"/>
                    </a:lnTo>
                    <a:lnTo>
                      <a:pt x="68" y="13"/>
                    </a:lnTo>
                    <a:lnTo>
                      <a:pt x="32" y="20"/>
                    </a:lnTo>
                    <a:lnTo>
                      <a:pt x="32" y="17"/>
                    </a:lnTo>
                    <a:lnTo>
                      <a:pt x="32" y="15"/>
                    </a:lnTo>
                    <a:lnTo>
                      <a:pt x="32" y="14"/>
                    </a:lnTo>
                    <a:lnTo>
                      <a:pt x="32" y="13"/>
                    </a:lnTo>
                    <a:lnTo>
                      <a:pt x="32" y="12"/>
                    </a:lnTo>
                    <a:lnTo>
                      <a:pt x="31" y="11"/>
                    </a:lnTo>
                    <a:lnTo>
                      <a:pt x="31" y="10"/>
                    </a:lnTo>
                    <a:lnTo>
                      <a:pt x="30" y="9"/>
                    </a:lnTo>
                    <a:lnTo>
                      <a:pt x="29" y="8"/>
                    </a:lnTo>
                    <a:lnTo>
                      <a:pt x="29" y="7"/>
                    </a:lnTo>
                    <a:lnTo>
                      <a:pt x="28" y="7"/>
                    </a:lnTo>
                    <a:lnTo>
                      <a:pt x="27" y="7"/>
                    </a:lnTo>
                    <a:lnTo>
                      <a:pt x="26" y="6"/>
                    </a:lnTo>
                    <a:lnTo>
                      <a:pt x="25" y="6"/>
                    </a:lnTo>
                    <a:lnTo>
                      <a:pt x="24" y="6"/>
                    </a:lnTo>
                    <a:lnTo>
                      <a:pt x="23" y="6"/>
                    </a:lnTo>
                    <a:lnTo>
                      <a:pt x="22" y="6"/>
                    </a:lnTo>
                    <a:lnTo>
                      <a:pt x="21" y="6"/>
                    </a:lnTo>
                    <a:lnTo>
                      <a:pt x="20" y="6"/>
                    </a:lnTo>
                    <a:lnTo>
                      <a:pt x="19" y="7"/>
                    </a:lnTo>
                    <a:lnTo>
                      <a:pt x="18" y="7"/>
                    </a:lnTo>
                    <a:lnTo>
                      <a:pt x="17" y="8"/>
                    </a:lnTo>
                    <a:lnTo>
                      <a:pt x="16" y="9"/>
                    </a:lnTo>
                    <a:lnTo>
                      <a:pt x="15" y="10"/>
                    </a:lnTo>
                    <a:lnTo>
                      <a:pt x="14" y="11"/>
                    </a:lnTo>
                    <a:lnTo>
                      <a:pt x="14" y="12"/>
                    </a:lnTo>
                    <a:lnTo>
                      <a:pt x="13" y="13"/>
                    </a:lnTo>
                    <a:lnTo>
                      <a:pt x="13" y="14"/>
                    </a:lnTo>
                    <a:lnTo>
                      <a:pt x="12" y="15"/>
                    </a:lnTo>
                    <a:lnTo>
                      <a:pt x="12" y="17"/>
                    </a:lnTo>
                    <a:lnTo>
                      <a:pt x="13" y="18"/>
                    </a:lnTo>
                    <a:lnTo>
                      <a:pt x="12" y="18"/>
                    </a:lnTo>
                    <a:lnTo>
                      <a:pt x="12" y="19"/>
                    </a:lnTo>
                    <a:lnTo>
                      <a:pt x="12" y="20"/>
                    </a:lnTo>
                    <a:lnTo>
                      <a:pt x="12" y="21"/>
                    </a:lnTo>
                    <a:lnTo>
                      <a:pt x="11" y="21"/>
                    </a:lnTo>
                    <a:lnTo>
                      <a:pt x="11" y="22"/>
                    </a:lnTo>
                    <a:lnTo>
                      <a:pt x="10" y="22"/>
                    </a:lnTo>
                    <a:lnTo>
                      <a:pt x="9" y="22"/>
                    </a:lnTo>
                    <a:lnTo>
                      <a:pt x="8" y="22"/>
                    </a:lnTo>
                    <a:lnTo>
                      <a:pt x="7" y="22"/>
                    </a:lnTo>
                    <a:lnTo>
                      <a:pt x="6" y="22"/>
                    </a:lnTo>
                    <a:lnTo>
                      <a:pt x="4" y="22"/>
                    </a:lnTo>
                    <a:lnTo>
                      <a:pt x="0" y="19"/>
                    </a:lnTo>
                    <a:lnTo>
                      <a:pt x="3" y="11"/>
                    </a:lnTo>
                  </a:path>
                </a:pathLst>
              </a:custGeom>
              <a:solidFill>
                <a:srgbClr val="0000A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41" name="Freeform 115">
                <a:extLst>
                  <a:ext uri="{FF2B5EF4-FFF2-40B4-BE49-F238E27FC236}">
                    <a16:creationId xmlns:a16="http://schemas.microsoft.com/office/drawing/2014/main" id="{54F6293F-0909-4A54-9D21-713B87B77F42}"/>
                  </a:ext>
                </a:extLst>
              </p:cNvPr>
              <p:cNvSpPr>
                <a:spLocks/>
              </p:cNvSpPr>
              <p:nvPr/>
            </p:nvSpPr>
            <p:spPr bwMode="auto">
              <a:xfrm>
                <a:off x="740" y="2783"/>
                <a:ext cx="64" cy="14"/>
              </a:xfrm>
              <a:custGeom>
                <a:avLst/>
                <a:gdLst>
                  <a:gd name="T0" fmla="*/ 0 w 64"/>
                  <a:gd name="T1" fmla="*/ 8 h 14"/>
                  <a:gd name="T2" fmla="*/ 0 w 64"/>
                  <a:gd name="T3" fmla="*/ 8 h 14"/>
                  <a:gd name="T4" fmla="*/ 1 w 64"/>
                  <a:gd name="T5" fmla="*/ 8 h 14"/>
                  <a:gd name="T6" fmla="*/ 3 w 64"/>
                  <a:gd name="T7" fmla="*/ 7 h 14"/>
                  <a:gd name="T8" fmla="*/ 5 w 64"/>
                  <a:gd name="T9" fmla="*/ 6 h 14"/>
                  <a:gd name="T10" fmla="*/ 7 w 64"/>
                  <a:gd name="T11" fmla="*/ 5 h 14"/>
                  <a:gd name="T12" fmla="*/ 13 w 64"/>
                  <a:gd name="T13" fmla="*/ 4 h 14"/>
                  <a:gd name="T14" fmla="*/ 16 w 64"/>
                  <a:gd name="T15" fmla="*/ 3 h 14"/>
                  <a:gd name="T16" fmla="*/ 18 w 64"/>
                  <a:gd name="T17" fmla="*/ 3 h 14"/>
                  <a:gd name="T18" fmla="*/ 22 w 64"/>
                  <a:gd name="T19" fmla="*/ 2 h 14"/>
                  <a:gd name="T20" fmla="*/ 27 w 64"/>
                  <a:gd name="T21" fmla="*/ 1 h 14"/>
                  <a:gd name="T22" fmla="*/ 30 w 64"/>
                  <a:gd name="T23" fmla="*/ 1 h 14"/>
                  <a:gd name="T24" fmla="*/ 32 w 64"/>
                  <a:gd name="T25" fmla="*/ 0 h 14"/>
                  <a:gd name="T26" fmla="*/ 34 w 64"/>
                  <a:gd name="T27" fmla="*/ 0 h 14"/>
                  <a:gd name="T28" fmla="*/ 35 w 64"/>
                  <a:gd name="T29" fmla="*/ 0 h 14"/>
                  <a:gd name="T30" fmla="*/ 36 w 64"/>
                  <a:gd name="T31" fmla="*/ 0 h 14"/>
                  <a:gd name="T32" fmla="*/ 52 w 64"/>
                  <a:gd name="T33" fmla="*/ 1 h 14"/>
                  <a:gd name="T34" fmla="*/ 56 w 64"/>
                  <a:gd name="T35" fmla="*/ 1 h 14"/>
                  <a:gd name="T36" fmla="*/ 58 w 64"/>
                  <a:gd name="T37" fmla="*/ 1 h 14"/>
                  <a:gd name="T38" fmla="*/ 61 w 64"/>
                  <a:gd name="T39" fmla="*/ 2 h 14"/>
                  <a:gd name="T40" fmla="*/ 63 w 64"/>
                  <a:gd name="T41" fmla="*/ 2 h 14"/>
                  <a:gd name="T42" fmla="*/ 62 w 64"/>
                  <a:gd name="T43" fmla="*/ 2 h 14"/>
                  <a:gd name="T44" fmla="*/ 58 w 64"/>
                  <a:gd name="T45" fmla="*/ 3 h 14"/>
                  <a:gd name="T46" fmla="*/ 51 w 64"/>
                  <a:gd name="T47" fmla="*/ 4 h 14"/>
                  <a:gd name="T48" fmla="*/ 46 w 64"/>
                  <a:gd name="T49" fmla="*/ 5 h 14"/>
                  <a:gd name="T50" fmla="*/ 41 w 64"/>
                  <a:gd name="T51" fmla="*/ 6 h 14"/>
                  <a:gd name="T52" fmla="*/ 37 w 64"/>
                  <a:gd name="T53" fmla="*/ 7 h 14"/>
                  <a:gd name="T54" fmla="*/ 31 w 64"/>
                  <a:gd name="T55" fmla="*/ 8 h 14"/>
                  <a:gd name="T56" fmla="*/ 25 w 64"/>
                  <a:gd name="T57" fmla="*/ 11 h 14"/>
                  <a:gd name="T58" fmla="*/ 20 w 64"/>
                  <a:gd name="T59" fmla="*/ 13 h 14"/>
                  <a:gd name="T60" fmla="*/ 19 w 64"/>
                  <a:gd name="T61" fmla="*/ 13 h 14"/>
                  <a:gd name="T62" fmla="*/ 16 w 64"/>
                  <a:gd name="T63" fmla="*/ 13 h 14"/>
                  <a:gd name="T64" fmla="*/ 14 w 64"/>
                  <a:gd name="T65" fmla="*/ 13 h 14"/>
                  <a:gd name="T66" fmla="*/ 12 w 64"/>
                  <a:gd name="T67" fmla="*/ 12 h 14"/>
                  <a:gd name="T68" fmla="*/ 9 w 64"/>
                  <a:gd name="T69" fmla="*/ 12 h 14"/>
                  <a:gd name="T70" fmla="*/ 6 w 64"/>
                  <a:gd name="T71" fmla="*/ 11 h 14"/>
                  <a:gd name="T72" fmla="*/ 4 w 64"/>
                  <a:gd name="T73" fmla="*/ 11 h 14"/>
                  <a:gd name="T74" fmla="*/ 3 w 64"/>
                  <a:gd name="T75" fmla="*/ 10 h 14"/>
                  <a:gd name="T76" fmla="*/ 2 w 64"/>
                  <a:gd name="T77" fmla="*/ 10 h 14"/>
                  <a:gd name="T78" fmla="*/ 1 w 64"/>
                  <a:gd name="T79" fmla="*/ 9 h 14"/>
                  <a:gd name="T80" fmla="*/ 0 w 64"/>
                  <a:gd name="T81" fmla="*/ 9 h 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64"/>
                  <a:gd name="T124" fmla="*/ 0 h 14"/>
                  <a:gd name="T125" fmla="*/ 64 w 64"/>
                  <a:gd name="T126" fmla="*/ 14 h 1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64" h="14">
                    <a:moveTo>
                      <a:pt x="0" y="9"/>
                    </a:moveTo>
                    <a:lnTo>
                      <a:pt x="0" y="8"/>
                    </a:lnTo>
                    <a:lnTo>
                      <a:pt x="1" y="8"/>
                    </a:lnTo>
                    <a:lnTo>
                      <a:pt x="1" y="7"/>
                    </a:lnTo>
                    <a:lnTo>
                      <a:pt x="3" y="7"/>
                    </a:lnTo>
                    <a:lnTo>
                      <a:pt x="4" y="6"/>
                    </a:lnTo>
                    <a:lnTo>
                      <a:pt x="5" y="6"/>
                    </a:lnTo>
                    <a:lnTo>
                      <a:pt x="6" y="6"/>
                    </a:lnTo>
                    <a:lnTo>
                      <a:pt x="7" y="5"/>
                    </a:lnTo>
                    <a:lnTo>
                      <a:pt x="9" y="5"/>
                    </a:lnTo>
                    <a:lnTo>
                      <a:pt x="13" y="4"/>
                    </a:lnTo>
                    <a:lnTo>
                      <a:pt x="14" y="3"/>
                    </a:lnTo>
                    <a:lnTo>
                      <a:pt x="16" y="3"/>
                    </a:lnTo>
                    <a:lnTo>
                      <a:pt x="17" y="3"/>
                    </a:lnTo>
                    <a:lnTo>
                      <a:pt x="18" y="3"/>
                    </a:lnTo>
                    <a:lnTo>
                      <a:pt x="20" y="2"/>
                    </a:lnTo>
                    <a:lnTo>
                      <a:pt x="22" y="2"/>
                    </a:lnTo>
                    <a:lnTo>
                      <a:pt x="24" y="2"/>
                    </a:lnTo>
                    <a:lnTo>
                      <a:pt x="27" y="1"/>
                    </a:lnTo>
                    <a:lnTo>
                      <a:pt x="29" y="1"/>
                    </a:lnTo>
                    <a:lnTo>
                      <a:pt x="30" y="1"/>
                    </a:lnTo>
                    <a:lnTo>
                      <a:pt x="31" y="1"/>
                    </a:lnTo>
                    <a:lnTo>
                      <a:pt x="32" y="0"/>
                    </a:lnTo>
                    <a:lnTo>
                      <a:pt x="34" y="0"/>
                    </a:lnTo>
                    <a:lnTo>
                      <a:pt x="35" y="0"/>
                    </a:lnTo>
                    <a:lnTo>
                      <a:pt x="36" y="0"/>
                    </a:lnTo>
                    <a:lnTo>
                      <a:pt x="50" y="1"/>
                    </a:lnTo>
                    <a:lnTo>
                      <a:pt x="52" y="1"/>
                    </a:lnTo>
                    <a:lnTo>
                      <a:pt x="54" y="1"/>
                    </a:lnTo>
                    <a:lnTo>
                      <a:pt x="56" y="1"/>
                    </a:lnTo>
                    <a:lnTo>
                      <a:pt x="57" y="1"/>
                    </a:lnTo>
                    <a:lnTo>
                      <a:pt x="58" y="1"/>
                    </a:lnTo>
                    <a:lnTo>
                      <a:pt x="59" y="2"/>
                    </a:lnTo>
                    <a:lnTo>
                      <a:pt x="61" y="2"/>
                    </a:lnTo>
                    <a:lnTo>
                      <a:pt x="62" y="2"/>
                    </a:lnTo>
                    <a:lnTo>
                      <a:pt x="63" y="2"/>
                    </a:lnTo>
                    <a:lnTo>
                      <a:pt x="62" y="2"/>
                    </a:lnTo>
                    <a:lnTo>
                      <a:pt x="58" y="3"/>
                    </a:lnTo>
                    <a:lnTo>
                      <a:pt x="54" y="4"/>
                    </a:lnTo>
                    <a:lnTo>
                      <a:pt x="51" y="4"/>
                    </a:lnTo>
                    <a:lnTo>
                      <a:pt x="48" y="4"/>
                    </a:lnTo>
                    <a:lnTo>
                      <a:pt x="46" y="5"/>
                    </a:lnTo>
                    <a:lnTo>
                      <a:pt x="43" y="5"/>
                    </a:lnTo>
                    <a:lnTo>
                      <a:pt x="41" y="6"/>
                    </a:lnTo>
                    <a:lnTo>
                      <a:pt x="40" y="6"/>
                    </a:lnTo>
                    <a:lnTo>
                      <a:pt x="37" y="7"/>
                    </a:lnTo>
                    <a:lnTo>
                      <a:pt x="34" y="8"/>
                    </a:lnTo>
                    <a:lnTo>
                      <a:pt x="31" y="8"/>
                    </a:lnTo>
                    <a:lnTo>
                      <a:pt x="26" y="10"/>
                    </a:lnTo>
                    <a:lnTo>
                      <a:pt x="25" y="11"/>
                    </a:lnTo>
                    <a:lnTo>
                      <a:pt x="23" y="11"/>
                    </a:lnTo>
                    <a:lnTo>
                      <a:pt x="20" y="13"/>
                    </a:lnTo>
                    <a:lnTo>
                      <a:pt x="19" y="13"/>
                    </a:lnTo>
                    <a:lnTo>
                      <a:pt x="17" y="13"/>
                    </a:lnTo>
                    <a:lnTo>
                      <a:pt x="16" y="13"/>
                    </a:lnTo>
                    <a:lnTo>
                      <a:pt x="15" y="13"/>
                    </a:lnTo>
                    <a:lnTo>
                      <a:pt x="14" y="13"/>
                    </a:lnTo>
                    <a:lnTo>
                      <a:pt x="13" y="12"/>
                    </a:lnTo>
                    <a:lnTo>
                      <a:pt x="12" y="12"/>
                    </a:lnTo>
                    <a:lnTo>
                      <a:pt x="10" y="12"/>
                    </a:lnTo>
                    <a:lnTo>
                      <a:pt x="9" y="12"/>
                    </a:lnTo>
                    <a:lnTo>
                      <a:pt x="8" y="11"/>
                    </a:lnTo>
                    <a:lnTo>
                      <a:pt x="6" y="11"/>
                    </a:lnTo>
                    <a:lnTo>
                      <a:pt x="5" y="11"/>
                    </a:lnTo>
                    <a:lnTo>
                      <a:pt x="4" y="11"/>
                    </a:lnTo>
                    <a:lnTo>
                      <a:pt x="4" y="10"/>
                    </a:lnTo>
                    <a:lnTo>
                      <a:pt x="3" y="10"/>
                    </a:lnTo>
                    <a:lnTo>
                      <a:pt x="2" y="10"/>
                    </a:lnTo>
                    <a:lnTo>
                      <a:pt x="1" y="10"/>
                    </a:lnTo>
                    <a:lnTo>
                      <a:pt x="1" y="9"/>
                    </a:lnTo>
                    <a:lnTo>
                      <a:pt x="0" y="9"/>
                    </a:lnTo>
                  </a:path>
                </a:pathLst>
              </a:custGeom>
              <a:solidFill>
                <a:srgbClr val="0000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42" name="Freeform 116">
                <a:extLst>
                  <a:ext uri="{FF2B5EF4-FFF2-40B4-BE49-F238E27FC236}">
                    <a16:creationId xmlns:a16="http://schemas.microsoft.com/office/drawing/2014/main" id="{9F0D46AB-A7D7-470C-9E21-EF6725E7E637}"/>
                  </a:ext>
                </a:extLst>
              </p:cNvPr>
              <p:cNvSpPr>
                <a:spLocks/>
              </p:cNvSpPr>
              <p:nvPr/>
            </p:nvSpPr>
            <p:spPr bwMode="auto">
              <a:xfrm>
                <a:off x="807" y="2780"/>
                <a:ext cx="8" cy="7"/>
              </a:xfrm>
              <a:custGeom>
                <a:avLst/>
                <a:gdLst>
                  <a:gd name="T0" fmla="*/ 0 w 8"/>
                  <a:gd name="T1" fmla="*/ 5 h 7"/>
                  <a:gd name="T2" fmla="*/ 0 w 8"/>
                  <a:gd name="T3" fmla="*/ 6 h 7"/>
                  <a:gd name="T4" fmla="*/ 0 w 8"/>
                  <a:gd name="T5" fmla="*/ 6 h 7"/>
                  <a:gd name="T6" fmla="*/ 1 w 8"/>
                  <a:gd name="T7" fmla="*/ 6 h 7"/>
                  <a:gd name="T8" fmla="*/ 1 w 8"/>
                  <a:gd name="T9" fmla="*/ 6 h 7"/>
                  <a:gd name="T10" fmla="*/ 1 w 8"/>
                  <a:gd name="T11" fmla="*/ 6 h 7"/>
                  <a:gd name="T12" fmla="*/ 2 w 8"/>
                  <a:gd name="T13" fmla="*/ 6 h 7"/>
                  <a:gd name="T14" fmla="*/ 2 w 8"/>
                  <a:gd name="T15" fmla="*/ 4 h 7"/>
                  <a:gd name="T16" fmla="*/ 2 w 8"/>
                  <a:gd name="T17" fmla="*/ 4 h 7"/>
                  <a:gd name="T18" fmla="*/ 2 w 8"/>
                  <a:gd name="T19" fmla="*/ 4 h 7"/>
                  <a:gd name="T20" fmla="*/ 2 w 8"/>
                  <a:gd name="T21" fmla="*/ 3 h 7"/>
                  <a:gd name="T22" fmla="*/ 2 w 8"/>
                  <a:gd name="T23" fmla="*/ 3 h 7"/>
                  <a:gd name="T24" fmla="*/ 3 w 8"/>
                  <a:gd name="T25" fmla="*/ 3 h 7"/>
                  <a:gd name="T26" fmla="*/ 5 w 8"/>
                  <a:gd name="T27" fmla="*/ 4 h 7"/>
                  <a:gd name="T28" fmla="*/ 6 w 8"/>
                  <a:gd name="T29" fmla="*/ 4 h 7"/>
                  <a:gd name="T30" fmla="*/ 6 w 8"/>
                  <a:gd name="T31" fmla="*/ 3 h 7"/>
                  <a:gd name="T32" fmla="*/ 6 w 8"/>
                  <a:gd name="T33" fmla="*/ 3 h 7"/>
                  <a:gd name="T34" fmla="*/ 7 w 8"/>
                  <a:gd name="T35" fmla="*/ 3 h 7"/>
                  <a:gd name="T36" fmla="*/ 7 w 8"/>
                  <a:gd name="T37" fmla="*/ 3 h 7"/>
                  <a:gd name="T38" fmla="*/ 7 w 8"/>
                  <a:gd name="T39" fmla="*/ 1 h 7"/>
                  <a:gd name="T40" fmla="*/ 7 w 8"/>
                  <a:gd name="T41" fmla="*/ 1 h 7"/>
                  <a:gd name="T42" fmla="*/ 7 w 8"/>
                  <a:gd name="T43" fmla="*/ 0 h 7"/>
                  <a:gd name="T44" fmla="*/ 6 w 8"/>
                  <a:gd name="T45" fmla="*/ 0 h 7"/>
                  <a:gd name="T46" fmla="*/ 4 w 8"/>
                  <a:gd name="T47" fmla="*/ 0 h 7"/>
                  <a:gd name="T48" fmla="*/ 2 w 8"/>
                  <a:gd name="T49" fmla="*/ 0 h 7"/>
                  <a:gd name="T50" fmla="*/ 1 w 8"/>
                  <a:gd name="T51" fmla="*/ 0 h 7"/>
                  <a:gd name="T52" fmla="*/ 1 w 8"/>
                  <a:gd name="T53" fmla="*/ 0 h 7"/>
                  <a:gd name="T54" fmla="*/ 1 w 8"/>
                  <a:gd name="T55" fmla="*/ 1 h 7"/>
                  <a:gd name="T56" fmla="*/ 1 w 8"/>
                  <a:gd name="T57" fmla="*/ 2 h 7"/>
                  <a:gd name="T58" fmla="*/ 1 w 8"/>
                  <a:gd name="T59" fmla="*/ 3 h 7"/>
                  <a:gd name="T60" fmla="*/ 1 w 8"/>
                  <a:gd name="T61" fmla="*/ 3 h 7"/>
                  <a:gd name="T62" fmla="*/ 1 w 8"/>
                  <a:gd name="T63" fmla="*/ 3 h 7"/>
                  <a:gd name="T64" fmla="*/ 1 w 8"/>
                  <a:gd name="T65" fmla="*/ 4 h 7"/>
                  <a:gd name="T66" fmla="*/ 0 w 8"/>
                  <a:gd name="T67" fmla="*/ 4 h 7"/>
                  <a:gd name="T68" fmla="*/ 0 w 8"/>
                  <a:gd name="T69" fmla="*/ 5 h 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
                  <a:gd name="T106" fmla="*/ 0 h 7"/>
                  <a:gd name="T107" fmla="*/ 8 w 8"/>
                  <a:gd name="T108" fmla="*/ 7 h 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 h="7">
                    <a:moveTo>
                      <a:pt x="0" y="5"/>
                    </a:moveTo>
                    <a:lnTo>
                      <a:pt x="0" y="6"/>
                    </a:lnTo>
                    <a:lnTo>
                      <a:pt x="1" y="6"/>
                    </a:lnTo>
                    <a:lnTo>
                      <a:pt x="2" y="6"/>
                    </a:lnTo>
                    <a:lnTo>
                      <a:pt x="2" y="4"/>
                    </a:lnTo>
                    <a:lnTo>
                      <a:pt x="2" y="3"/>
                    </a:lnTo>
                    <a:lnTo>
                      <a:pt x="3" y="3"/>
                    </a:lnTo>
                    <a:lnTo>
                      <a:pt x="5" y="4"/>
                    </a:lnTo>
                    <a:lnTo>
                      <a:pt x="6" y="4"/>
                    </a:lnTo>
                    <a:lnTo>
                      <a:pt x="6" y="3"/>
                    </a:lnTo>
                    <a:lnTo>
                      <a:pt x="7" y="3"/>
                    </a:lnTo>
                    <a:lnTo>
                      <a:pt x="7" y="1"/>
                    </a:lnTo>
                    <a:lnTo>
                      <a:pt x="7" y="0"/>
                    </a:lnTo>
                    <a:lnTo>
                      <a:pt x="6" y="0"/>
                    </a:lnTo>
                    <a:lnTo>
                      <a:pt x="4" y="0"/>
                    </a:lnTo>
                    <a:lnTo>
                      <a:pt x="2" y="0"/>
                    </a:lnTo>
                    <a:lnTo>
                      <a:pt x="1" y="0"/>
                    </a:lnTo>
                    <a:lnTo>
                      <a:pt x="1" y="1"/>
                    </a:lnTo>
                    <a:lnTo>
                      <a:pt x="1" y="2"/>
                    </a:lnTo>
                    <a:lnTo>
                      <a:pt x="1" y="3"/>
                    </a:lnTo>
                    <a:lnTo>
                      <a:pt x="1" y="4"/>
                    </a:lnTo>
                    <a:lnTo>
                      <a:pt x="0" y="4"/>
                    </a:lnTo>
                    <a:lnTo>
                      <a:pt x="0" y="5"/>
                    </a:lnTo>
                  </a:path>
                </a:pathLst>
              </a:custGeom>
              <a:solidFill>
                <a:srgbClr val="A0A0A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43" name="Freeform 117">
                <a:extLst>
                  <a:ext uri="{FF2B5EF4-FFF2-40B4-BE49-F238E27FC236}">
                    <a16:creationId xmlns:a16="http://schemas.microsoft.com/office/drawing/2014/main" id="{3D06680B-4E72-4846-BBE2-925F796A0B2E}"/>
                  </a:ext>
                </a:extLst>
              </p:cNvPr>
              <p:cNvSpPr>
                <a:spLocks/>
              </p:cNvSpPr>
              <p:nvPr/>
            </p:nvSpPr>
            <p:spPr bwMode="auto">
              <a:xfrm>
                <a:off x="820" y="2784"/>
                <a:ext cx="3" cy="2"/>
              </a:xfrm>
              <a:custGeom>
                <a:avLst/>
                <a:gdLst>
                  <a:gd name="T0" fmla="*/ 0 w 3"/>
                  <a:gd name="T1" fmla="*/ 0 h 2"/>
                  <a:gd name="T2" fmla="*/ 2 w 3"/>
                  <a:gd name="T3" fmla="*/ 0 h 2"/>
                  <a:gd name="T4" fmla="*/ 2 w 3"/>
                  <a:gd name="T5" fmla="*/ 0 h 2"/>
                  <a:gd name="T6" fmla="*/ 2 w 3"/>
                  <a:gd name="T7" fmla="*/ 1 h 2"/>
                  <a:gd name="T8" fmla="*/ 0 w 3"/>
                  <a:gd name="T9" fmla="*/ 1 h 2"/>
                  <a:gd name="T10" fmla="*/ 0 w 3"/>
                  <a:gd name="T11" fmla="*/ 1 h 2"/>
                  <a:gd name="T12" fmla="*/ 0 w 3"/>
                  <a:gd name="T13" fmla="*/ 0 h 2"/>
                  <a:gd name="T14" fmla="*/ 0 60000 65536"/>
                  <a:gd name="T15" fmla="*/ 0 60000 65536"/>
                  <a:gd name="T16" fmla="*/ 0 60000 65536"/>
                  <a:gd name="T17" fmla="*/ 0 60000 65536"/>
                  <a:gd name="T18" fmla="*/ 0 60000 65536"/>
                  <a:gd name="T19" fmla="*/ 0 60000 65536"/>
                  <a:gd name="T20" fmla="*/ 0 60000 65536"/>
                  <a:gd name="T21" fmla="*/ 0 w 3"/>
                  <a:gd name="T22" fmla="*/ 0 h 2"/>
                  <a:gd name="T23" fmla="*/ 3 w 3"/>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 h="2">
                    <a:moveTo>
                      <a:pt x="0" y="0"/>
                    </a:moveTo>
                    <a:lnTo>
                      <a:pt x="2" y="0"/>
                    </a:lnTo>
                    <a:lnTo>
                      <a:pt x="2" y="1"/>
                    </a:lnTo>
                    <a:lnTo>
                      <a:pt x="0" y="1"/>
                    </a:lnTo>
                    <a:lnTo>
                      <a:pt x="0" y="0"/>
                    </a:lnTo>
                  </a:path>
                </a:pathLst>
              </a:custGeom>
              <a:solidFill>
                <a:srgbClr val="C0C0C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44" name="Freeform 118">
                <a:extLst>
                  <a:ext uri="{FF2B5EF4-FFF2-40B4-BE49-F238E27FC236}">
                    <a16:creationId xmlns:a16="http://schemas.microsoft.com/office/drawing/2014/main" id="{A0B54E01-CC26-4A5E-9FD3-7B9EE38C9E6E}"/>
                  </a:ext>
                </a:extLst>
              </p:cNvPr>
              <p:cNvSpPr>
                <a:spLocks/>
              </p:cNvSpPr>
              <p:nvPr/>
            </p:nvSpPr>
            <p:spPr bwMode="auto">
              <a:xfrm>
                <a:off x="836" y="2783"/>
                <a:ext cx="3" cy="2"/>
              </a:xfrm>
              <a:custGeom>
                <a:avLst/>
                <a:gdLst>
                  <a:gd name="T0" fmla="*/ 0 w 3"/>
                  <a:gd name="T1" fmla="*/ 0 h 2"/>
                  <a:gd name="T2" fmla="*/ 2 w 3"/>
                  <a:gd name="T3" fmla="*/ 0 h 2"/>
                  <a:gd name="T4" fmla="*/ 2 w 3"/>
                  <a:gd name="T5" fmla="*/ 0 h 2"/>
                  <a:gd name="T6" fmla="*/ 2 w 3"/>
                  <a:gd name="T7" fmla="*/ 1 h 2"/>
                  <a:gd name="T8" fmla="*/ 0 w 3"/>
                  <a:gd name="T9" fmla="*/ 1 h 2"/>
                  <a:gd name="T10" fmla="*/ 0 w 3"/>
                  <a:gd name="T11" fmla="*/ 1 h 2"/>
                  <a:gd name="T12" fmla="*/ 0 w 3"/>
                  <a:gd name="T13" fmla="*/ 0 h 2"/>
                  <a:gd name="T14" fmla="*/ 0 60000 65536"/>
                  <a:gd name="T15" fmla="*/ 0 60000 65536"/>
                  <a:gd name="T16" fmla="*/ 0 60000 65536"/>
                  <a:gd name="T17" fmla="*/ 0 60000 65536"/>
                  <a:gd name="T18" fmla="*/ 0 60000 65536"/>
                  <a:gd name="T19" fmla="*/ 0 60000 65536"/>
                  <a:gd name="T20" fmla="*/ 0 60000 65536"/>
                  <a:gd name="T21" fmla="*/ 0 w 3"/>
                  <a:gd name="T22" fmla="*/ 0 h 2"/>
                  <a:gd name="T23" fmla="*/ 3 w 3"/>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 h="2">
                    <a:moveTo>
                      <a:pt x="0" y="0"/>
                    </a:moveTo>
                    <a:lnTo>
                      <a:pt x="2" y="0"/>
                    </a:lnTo>
                    <a:lnTo>
                      <a:pt x="2" y="1"/>
                    </a:lnTo>
                    <a:lnTo>
                      <a:pt x="0" y="1"/>
                    </a:lnTo>
                    <a:lnTo>
                      <a:pt x="0" y="0"/>
                    </a:lnTo>
                  </a:path>
                </a:pathLst>
              </a:custGeom>
              <a:solidFill>
                <a:srgbClr val="C0C0C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45" name="Freeform 119">
                <a:extLst>
                  <a:ext uri="{FF2B5EF4-FFF2-40B4-BE49-F238E27FC236}">
                    <a16:creationId xmlns:a16="http://schemas.microsoft.com/office/drawing/2014/main" id="{CAF6D479-53A9-4895-AE08-421A359BB8FF}"/>
                  </a:ext>
                </a:extLst>
              </p:cNvPr>
              <p:cNvSpPr>
                <a:spLocks/>
              </p:cNvSpPr>
              <p:nvPr/>
            </p:nvSpPr>
            <p:spPr bwMode="auto">
              <a:xfrm>
                <a:off x="744" y="2793"/>
                <a:ext cx="18" cy="11"/>
              </a:xfrm>
              <a:custGeom>
                <a:avLst/>
                <a:gdLst>
                  <a:gd name="T0" fmla="*/ 0 w 18"/>
                  <a:gd name="T1" fmla="*/ 0 h 11"/>
                  <a:gd name="T2" fmla="*/ 0 w 18"/>
                  <a:gd name="T3" fmla="*/ 6 h 11"/>
                  <a:gd name="T4" fmla="*/ 17 w 18"/>
                  <a:gd name="T5" fmla="*/ 10 h 11"/>
                  <a:gd name="T6" fmla="*/ 17 w 18"/>
                  <a:gd name="T7" fmla="*/ 3 h 11"/>
                  <a:gd name="T8" fmla="*/ 0 w 18"/>
                  <a:gd name="T9" fmla="*/ 0 h 11"/>
                  <a:gd name="T10" fmla="*/ 0 60000 65536"/>
                  <a:gd name="T11" fmla="*/ 0 60000 65536"/>
                  <a:gd name="T12" fmla="*/ 0 60000 65536"/>
                  <a:gd name="T13" fmla="*/ 0 60000 65536"/>
                  <a:gd name="T14" fmla="*/ 0 60000 65536"/>
                  <a:gd name="T15" fmla="*/ 0 w 18"/>
                  <a:gd name="T16" fmla="*/ 0 h 11"/>
                  <a:gd name="T17" fmla="*/ 18 w 18"/>
                  <a:gd name="T18" fmla="*/ 11 h 11"/>
                </a:gdLst>
                <a:ahLst/>
                <a:cxnLst>
                  <a:cxn ang="T10">
                    <a:pos x="T0" y="T1"/>
                  </a:cxn>
                  <a:cxn ang="T11">
                    <a:pos x="T2" y="T3"/>
                  </a:cxn>
                  <a:cxn ang="T12">
                    <a:pos x="T4" y="T5"/>
                  </a:cxn>
                  <a:cxn ang="T13">
                    <a:pos x="T6" y="T7"/>
                  </a:cxn>
                  <a:cxn ang="T14">
                    <a:pos x="T8" y="T9"/>
                  </a:cxn>
                </a:cxnLst>
                <a:rect l="T15" t="T16" r="T17" b="T18"/>
                <a:pathLst>
                  <a:path w="18" h="11">
                    <a:moveTo>
                      <a:pt x="0" y="0"/>
                    </a:moveTo>
                    <a:lnTo>
                      <a:pt x="0" y="6"/>
                    </a:lnTo>
                    <a:lnTo>
                      <a:pt x="17" y="10"/>
                    </a:lnTo>
                    <a:lnTo>
                      <a:pt x="17" y="3"/>
                    </a:lnTo>
                    <a:lnTo>
                      <a:pt x="0" y="0"/>
                    </a:lnTo>
                  </a:path>
                </a:pathLst>
              </a:custGeom>
              <a:solidFill>
                <a:srgbClr val="91919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46" name="Freeform 120">
                <a:extLst>
                  <a:ext uri="{FF2B5EF4-FFF2-40B4-BE49-F238E27FC236}">
                    <a16:creationId xmlns:a16="http://schemas.microsoft.com/office/drawing/2014/main" id="{397429C8-7A37-4EC4-B4E3-DF9051B536AE}"/>
                  </a:ext>
                </a:extLst>
              </p:cNvPr>
              <p:cNvSpPr>
                <a:spLocks/>
              </p:cNvSpPr>
              <p:nvPr/>
            </p:nvSpPr>
            <p:spPr bwMode="auto">
              <a:xfrm>
                <a:off x="741" y="2792"/>
                <a:ext cx="5" cy="8"/>
              </a:xfrm>
              <a:custGeom>
                <a:avLst/>
                <a:gdLst>
                  <a:gd name="T0" fmla="*/ 0 w 5"/>
                  <a:gd name="T1" fmla="*/ 0 h 8"/>
                  <a:gd name="T2" fmla="*/ 1 w 5"/>
                  <a:gd name="T3" fmla="*/ 5 h 8"/>
                  <a:gd name="T4" fmla="*/ 4 w 5"/>
                  <a:gd name="T5" fmla="*/ 7 h 8"/>
                  <a:gd name="T6" fmla="*/ 4 w 5"/>
                  <a:gd name="T7" fmla="*/ 1 h 8"/>
                  <a:gd name="T8" fmla="*/ 0 w 5"/>
                  <a:gd name="T9" fmla="*/ 0 h 8"/>
                  <a:gd name="T10" fmla="*/ 0 60000 65536"/>
                  <a:gd name="T11" fmla="*/ 0 60000 65536"/>
                  <a:gd name="T12" fmla="*/ 0 60000 65536"/>
                  <a:gd name="T13" fmla="*/ 0 60000 65536"/>
                  <a:gd name="T14" fmla="*/ 0 60000 65536"/>
                  <a:gd name="T15" fmla="*/ 0 w 5"/>
                  <a:gd name="T16" fmla="*/ 0 h 8"/>
                  <a:gd name="T17" fmla="*/ 5 w 5"/>
                  <a:gd name="T18" fmla="*/ 8 h 8"/>
                </a:gdLst>
                <a:ahLst/>
                <a:cxnLst>
                  <a:cxn ang="T10">
                    <a:pos x="T0" y="T1"/>
                  </a:cxn>
                  <a:cxn ang="T11">
                    <a:pos x="T2" y="T3"/>
                  </a:cxn>
                  <a:cxn ang="T12">
                    <a:pos x="T4" y="T5"/>
                  </a:cxn>
                  <a:cxn ang="T13">
                    <a:pos x="T6" y="T7"/>
                  </a:cxn>
                  <a:cxn ang="T14">
                    <a:pos x="T8" y="T9"/>
                  </a:cxn>
                </a:cxnLst>
                <a:rect l="T15" t="T16" r="T17" b="T18"/>
                <a:pathLst>
                  <a:path w="5" h="8">
                    <a:moveTo>
                      <a:pt x="0" y="0"/>
                    </a:moveTo>
                    <a:lnTo>
                      <a:pt x="1" y="5"/>
                    </a:lnTo>
                    <a:lnTo>
                      <a:pt x="4" y="7"/>
                    </a:lnTo>
                    <a:lnTo>
                      <a:pt x="4" y="1"/>
                    </a:lnTo>
                    <a:lnTo>
                      <a:pt x="0" y="0"/>
                    </a:lnTo>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47" name="Freeform 121">
                <a:extLst>
                  <a:ext uri="{FF2B5EF4-FFF2-40B4-BE49-F238E27FC236}">
                    <a16:creationId xmlns:a16="http://schemas.microsoft.com/office/drawing/2014/main" id="{121D0683-5765-44F8-9C58-69AF74089891}"/>
                  </a:ext>
                </a:extLst>
              </p:cNvPr>
              <p:cNvSpPr>
                <a:spLocks/>
              </p:cNvSpPr>
              <p:nvPr/>
            </p:nvSpPr>
            <p:spPr bwMode="auto">
              <a:xfrm>
                <a:off x="760" y="2795"/>
                <a:ext cx="7" cy="8"/>
              </a:xfrm>
              <a:custGeom>
                <a:avLst/>
                <a:gdLst>
                  <a:gd name="T0" fmla="*/ 0 w 7"/>
                  <a:gd name="T1" fmla="*/ 0 h 8"/>
                  <a:gd name="T2" fmla="*/ 1 w 7"/>
                  <a:gd name="T3" fmla="*/ 7 h 8"/>
                  <a:gd name="T4" fmla="*/ 6 w 7"/>
                  <a:gd name="T5" fmla="*/ 7 h 8"/>
                  <a:gd name="T6" fmla="*/ 5 w 7"/>
                  <a:gd name="T7" fmla="*/ 0 h 8"/>
                  <a:gd name="T8" fmla="*/ 0 w 7"/>
                  <a:gd name="T9" fmla="*/ 0 h 8"/>
                  <a:gd name="T10" fmla="*/ 0 60000 65536"/>
                  <a:gd name="T11" fmla="*/ 0 60000 65536"/>
                  <a:gd name="T12" fmla="*/ 0 60000 65536"/>
                  <a:gd name="T13" fmla="*/ 0 60000 65536"/>
                  <a:gd name="T14" fmla="*/ 0 60000 65536"/>
                  <a:gd name="T15" fmla="*/ 0 w 7"/>
                  <a:gd name="T16" fmla="*/ 0 h 8"/>
                  <a:gd name="T17" fmla="*/ 7 w 7"/>
                  <a:gd name="T18" fmla="*/ 8 h 8"/>
                </a:gdLst>
                <a:ahLst/>
                <a:cxnLst>
                  <a:cxn ang="T10">
                    <a:pos x="T0" y="T1"/>
                  </a:cxn>
                  <a:cxn ang="T11">
                    <a:pos x="T2" y="T3"/>
                  </a:cxn>
                  <a:cxn ang="T12">
                    <a:pos x="T4" y="T5"/>
                  </a:cxn>
                  <a:cxn ang="T13">
                    <a:pos x="T6" y="T7"/>
                  </a:cxn>
                  <a:cxn ang="T14">
                    <a:pos x="T8" y="T9"/>
                  </a:cxn>
                </a:cxnLst>
                <a:rect l="T15" t="T16" r="T17" b="T18"/>
                <a:pathLst>
                  <a:path w="7" h="8">
                    <a:moveTo>
                      <a:pt x="0" y="0"/>
                    </a:moveTo>
                    <a:lnTo>
                      <a:pt x="1" y="7"/>
                    </a:lnTo>
                    <a:lnTo>
                      <a:pt x="6" y="7"/>
                    </a:lnTo>
                    <a:lnTo>
                      <a:pt x="5" y="0"/>
                    </a:lnTo>
                    <a:lnTo>
                      <a:pt x="0" y="0"/>
                    </a:lnTo>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48" name="Freeform 122">
                <a:extLst>
                  <a:ext uri="{FF2B5EF4-FFF2-40B4-BE49-F238E27FC236}">
                    <a16:creationId xmlns:a16="http://schemas.microsoft.com/office/drawing/2014/main" id="{224E3E30-F98E-4CFA-BCD3-76DD2E4CCCCF}"/>
                  </a:ext>
                </a:extLst>
              </p:cNvPr>
              <p:cNvSpPr>
                <a:spLocks/>
              </p:cNvSpPr>
              <p:nvPr/>
            </p:nvSpPr>
            <p:spPr bwMode="auto">
              <a:xfrm>
                <a:off x="766" y="2796"/>
                <a:ext cx="3" cy="7"/>
              </a:xfrm>
              <a:custGeom>
                <a:avLst/>
                <a:gdLst>
                  <a:gd name="T0" fmla="*/ 0 w 3"/>
                  <a:gd name="T1" fmla="*/ 0 h 7"/>
                  <a:gd name="T2" fmla="*/ 0 w 3"/>
                  <a:gd name="T3" fmla="*/ 6 h 7"/>
                  <a:gd name="T4" fmla="*/ 1 w 3"/>
                  <a:gd name="T5" fmla="*/ 6 h 7"/>
                  <a:gd name="T6" fmla="*/ 2 w 3"/>
                  <a:gd name="T7" fmla="*/ 0 h 7"/>
                  <a:gd name="T8" fmla="*/ 0 w 3"/>
                  <a:gd name="T9" fmla="*/ 0 h 7"/>
                  <a:gd name="T10" fmla="*/ 0 60000 65536"/>
                  <a:gd name="T11" fmla="*/ 0 60000 65536"/>
                  <a:gd name="T12" fmla="*/ 0 60000 65536"/>
                  <a:gd name="T13" fmla="*/ 0 60000 65536"/>
                  <a:gd name="T14" fmla="*/ 0 60000 65536"/>
                  <a:gd name="T15" fmla="*/ 0 w 3"/>
                  <a:gd name="T16" fmla="*/ 0 h 7"/>
                  <a:gd name="T17" fmla="*/ 3 w 3"/>
                  <a:gd name="T18" fmla="*/ 7 h 7"/>
                </a:gdLst>
                <a:ahLst/>
                <a:cxnLst>
                  <a:cxn ang="T10">
                    <a:pos x="T0" y="T1"/>
                  </a:cxn>
                  <a:cxn ang="T11">
                    <a:pos x="T2" y="T3"/>
                  </a:cxn>
                  <a:cxn ang="T12">
                    <a:pos x="T4" y="T5"/>
                  </a:cxn>
                  <a:cxn ang="T13">
                    <a:pos x="T6" y="T7"/>
                  </a:cxn>
                  <a:cxn ang="T14">
                    <a:pos x="T8" y="T9"/>
                  </a:cxn>
                </a:cxnLst>
                <a:rect l="T15" t="T16" r="T17" b="T18"/>
                <a:pathLst>
                  <a:path w="3" h="7">
                    <a:moveTo>
                      <a:pt x="0" y="0"/>
                    </a:moveTo>
                    <a:lnTo>
                      <a:pt x="0" y="6"/>
                    </a:lnTo>
                    <a:lnTo>
                      <a:pt x="1" y="6"/>
                    </a:lnTo>
                    <a:lnTo>
                      <a:pt x="2" y="0"/>
                    </a:lnTo>
                    <a:lnTo>
                      <a:pt x="0" y="0"/>
                    </a:lnTo>
                  </a:path>
                </a:pathLst>
              </a:custGeom>
              <a:solidFill>
                <a:srgbClr val="E07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49" name="Freeform 123">
                <a:extLst>
                  <a:ext uri="{FF2B5EF4-FFF2-40B4-BE49-F238E27FC236}">
                    <a16:creationId xmlns:a16="http://schemas.microsoft.com/office/drawing/2014/main" id="{253BB869-A061-48DB-8C1B-B273059A8073}"/>
                  </a:ext>
                </a:extLst>
              </p:cNvPr>
              <p:cNvSpPr>
                <a:spLocks/>
              </p:cNvSpPr>
              <p:nvPr/>
            </p:nvSpPr>
            <p:spPr bwMode="auto">
              <a:xfrm>
                <a:off x="740" y="2789"/>
                <a:ext cx="29" cy="8"/>
              </a:xfrm>
              <a:custGeom>
                <a:avLst/>
                <a:gdLst>
                  <a:gd name="T0" fmla="*/ 2 w 29"/>
                  <a:gd name="T1" fmla="*/ 0 h 8"/>
                  <a:gd name="T2" fmla="*/ 1 w 29"/>
                  <a:gd name="T3" fmla="*/ 0 h 8"/>
                  <a:gd name="T4" fmla="*/ 1 w 29"/>
                  <a:gd name="T5" fmla="*/ 0 h 8"/>
                  <a:gd name="T6" fmla="*/ 1 w 29"/>
                  <a:gd name="T7" fmla="*/ 0 h 8"/>
                  <a:gd name="T8" fmla="*/ 0 w 29"/>
                  <a:gd name="T9" fmla="*/ 1 h 8"/>
                  <a:gd name="T10" fmla="*/ 0 w 29"/>
                  <a:gd name="T11" fmla="*/ 1 h 8"/>
                  <a:gd name="T12" fmla="*/ 0 w 29"/>
                  <a:gd name="T13" fmla="*/ 1 h 8"/>
                  <a:gd name="T14" fmla="*/ 0 w 29"/>
                  <a:gd name="T15" fmla="*/ 1 h 8"/>
                  <a:gd name="T16" fmla="*/ 0 w 29"/>
                  <a:gd name="T17" fmla="*/ 2 h 8"/>
                  <a:gd name="T18" fmla="*/ 0 w 29"/>
                  <a:gd name="T19" fmla="*/ 2 h 8"/>
                  <a:gd name="T20" fmla="*/ 0 w 29"/>
                  <a:gd name="T21" fmla="*/ 2 h 8"/>
                  <a:gd name="T22" fmla="*/ 1 w 29"/>
                  <a:gd name="T23" fmla="*/ 2 h 8"/>
                  <a:gd name="T24" fmla="*/ 1 w 29"/>
                  <a:gd name="T25" fmla="*/ 3 h 8"/>
                  <a:gd name="T26" fmla="*/ 2 w 29"/>
                  <a:gd name="T27" fmla="*/ 3 h 8"/>
                  <a:gd name="T28" fmla="*/ 3 w 29"/>
                  <a:gd name="T29" fmla="*/ 3 h 8"/>
                  <a:gd name="T30" fmla="*/ 3 w 29"/>
                  <a:gd name="T31" fmla="*/ 4 h 8"/>
                  <a:gd name="T32" fmla="*/ 4 w 29"/>
                  <a:gd name="T33" fmla="*/ 4 h 8"/>
                  <a:gd name="T34" fmla="*/ 5 w 29"/>
                  <a:gd name="T35" fmla="*/ 4 h 8"/>
                  <a:gd name="T36" fmla="*/ 6 w 29"/>
                  <a:gd name="T37" fmla="*/ 4 h 8"/>
                  <a:gd name="T38" fmla="*/ 7 w 29"/>
                  <a:gd name="T39" fmla="*/ 5 h 8"/>
                  <a:gd name="T40" fmla="*/ 8 w 29"/>
                  <a:gd name="T41" fmla="*/ 5 h 8"/>
                  <a:gd name="T42" fmla="*/ 9 w 29"/>
                  <a:gd name="T43" fmla="*/ 5 h 8"/>
                  <a:gd name="T44" fmla="*/ 10 w 29"/>
                  <a:gd name="T45" fmla="*/ 5 h 8"/>
                  <a:gd name="T46" fmla="*/ 11 w 29"/>
                  <a:gd name="T47" fmla="*/ 6 h 8"/>
                  <a:gd name="T48" fmla="*/ 11 w 29"/>
                  <a:gd name="T49" fmla="*/ 6 h 8"/>
                  <a:gd name="T50" fmla="*/ 13 w 29"/>
                  <a:gd name="T51" fmla="*/ 6 h 8"/>
                  <a:gd name="T52" fmla="*/ 14 w 29"/>
                  <a:gd name="T53" fmla="*/ 6 h 8"/>
                  <a:gd name="T54" fmla="*/ 15 w 29"/>
                  <a:gd name="T55" fmla="*/ 6 h 8"/>
                  <a:gd name="T56" fmla="*/ 16 w 29"/>
                  <a:gd name="T57" fmla="*/ 7 h 8"/>
                  <a:gd name="T58" fmla="*/ 18 w 29"/>
                  <a:gd name="T59" fmla="*/ 7 h 8"/>
                  <a:gd name="T60" fmla="*/ 19 w 29"/>
                  <a:gd name="T61" fmla="*/ 7 h 8"/>
                  <a:gd name="T62" fmla="*/ 21 w 29"/>
                  <a:gd name="T63" fmla="*/ 7 h 8"/>
                  <a:gd name="T64" fmla="*/ 27 w 29"/>
                  <a:gd name="T65" fmla="*/ 7 h 8"/>
                  <a:gd name="T66" fmla="*/ 28 w 29"/>
                  <a:gd name="T67" fmla="*/ 7 h 8"/>
                  <a:gd name="T68" fmla="*/ 23 w 29"/>
                  <a:gd name="T69" fmla="*/ 5 h 8"/>
                  <a:gd name="T70" fmla="*/ 22 w 29"/>
                  <a:gd name="T71" fmla="*/ 4 h 8"/>
                  <a:gd name="T72" fmla="*/ 22 w 29"/>
                  <a:gd name="T73" fmla="*/ 4 h 8"/>
                  <a:gd name="T74" fmla="*/ 21 w 29"/>
                  <a:gd name="T75" fmla="*/ 4 h 8"/>
                  <a:gd name="T76" fmla="*/ 21 w 29"/>
                  <a:gd name="T77" fmla="*/ 4 h 8"/>
                  <a:gd name="T78" fmla="*/ 20 w 29"/>
                  <a:gd name="T79" fmla="*/ 4 h 8"/>
                  <a:gd name="T80" fmla="*/ 19 w 29"/>
                  <a:gd name="T81" fmla="*/ 4 h 8"/>
                  <a:gd name="T82" fmla="*/ 18 w 29"/>
                  <a:gd name="T83" fmla="*/ 4 h 8"/>
                  <a:gd name="T84" fmla="*/ 16 w 29"/>
                  <a:gd name="T85" fmla="*/ 4 h 8"/>
                  <a:gd name="T86" fmla="*/ 15 w 29"/>
                  <a:gd name="T87" fmla="*/ 4 h 8"/>
                  <a:gd name="T88" fmla="*/ 13 w 29"/>
                  <a:gd name="T89" fmla="*/ 4 h 8"/>
                  <a:gd name="T90" fmla="*/ 12 w 29"/>
                  <a:gd name="T91" fmla="*/ 3 h 8"/>
                  <a:gd name="T92" fmla="*/ 10 w 29"/>
                  <a:gd name="T93" fmla="*/ 3 h 8"/>
                  <a:gd name="T94" fmla="*/ 9 w 29"/>
                  <a:gd name="T95" fmla="*/ 3 h 8"/>
                  <a:gd name="T96" fmla="*/ 7 w 29"/>
                  <a:gd name="T97" fmla="*/ 2 h 8"/>
                  <a:gd name="T98" fmla="*/ 6 w 29"/>
                  <a:gd name="T99" fmla="*/ 2 h 8"/>
                  <a:gd name="T100" fmla="*/ 5 w 29"/>
                  <a:gd name="T101" fmla="*/ 2 h 8"/>
                  <a:gd name="T102" fmla="*/ 4 w 29"/>
                  <a:gd name="T103" fmla="*/ 1 h 8"/>
                  <a:gd name="T104" fmla="*/ 3 w 29"/>
                  <a:gd name="T105" fmla="*/ 1 h 8"/>
                  <a:gd name="T106" fmla="*/ 3 w 29"/>
                  <a:gd name="T107" fmla="*/ 1 h 8"/>
                  <a:gd name="T108" fmla="*/ 2 w 29"/>
                  <a:gd name="T109" fmla="*/ 1 h 8"/>
                  <a:gd name="T110" fmla="*/ 2 w 29"/>
                  <a:gd name="T111" fmla="*/ 0 h 8"/>
                  <a:gd name="T112" fmla="*/ 2 w 29"/>
                  <a:gd name="T113" fmla="*/ 0 h 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
                  <a:gd name="T172" fmla="*/ 0 h 8"/>
                  <a:gd name="T173" fmla="*/ 29 w 29"/>
                  <a:gd name="T174" fmla="*/ 8 h 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 h="8">
                    <a:moveTo>
                      <a:pt x="2" y="0"/>
                    </a:moveTo>
                    <a:lnTo>
                      <a:pt x="1" y="0"/>
                    </a:lnTo>
                    <a:lnTo>
                      <a:pt x="0" y="1"/>
                    </a:lnTo>
                    <a:lnTo>
                      <a:pt x="0" y="2"/>
                    </a:lnTo>
                    <a:lnTo>
                      <a:pt x="1" y="2"/>
                    </a:lnTo>
                    <a:lnTo>
                      <a:pt x="1" y="3"/>
                    </a:lnTo>
                    <a:lnTo>
                      <a:pt x="2" y="3"/>
                    </a:lnTo>
                    <a:lnTo>
                      <a:pt x="3" y="3"/>
                    </a:lnTo>
                    <a:lnTo>
                      <a:pt x="3" y="4"/>
                    </a:lnTo>
                    <a:lnTo>
                      <a:pt x="4" y="4"/>
                    </a:lnTo>
                    <a:lnTo>
                      <a:pt x="5" y="4"/>
                    </a:lnTo>
                    <a:lnTo>
                      <a:pt x="6" y="4"/>
                    </a:lnTo>
                    <a:lnTo>
                      <a:pt x="7" y="5"/>
                    </a:lnTo>
                    <a:lnTo>
                      <a:pt x="8" y="5"/>
                    </a:lnTo>
                    <a:lnTo>
                      <a:pt x="9" y="5"/>
                    </a:lnTo>
                    <a:lnTo>
                      <a:pt x="10" y="5"/>
                    </a:lnTo>
                    <a:lnTo>
                      <a:pt x="11" y="6"/>
                    </a:lnTo>
                    <a:lnTo>
                      <a:pt x="13" y="6"/>
                    </a:lnTo>
                    <a:lnTo>
                      <a:pt x="14" y="6"/>
                    </a:lnTo>
                    <a:lnTo>
                      <a:pt x="15" y="6"/>
                    </a:lnTo>
                    <a:lnTo>
                      <a:pt x="16" y="7"/>
                    </a:lnTo>
                    <a:lnTo>
                      <a:pt x="18" y="7"/>
                    </a:lnTo>
                    <a:lnTo>
                      <a:pt x="19" y="7"/>
                    </a:lnTo>
                    <a:lnTo>
                      <a:pt x="21" y="7"/>
                    </a:lnTo>
                    <a:lnTo>
                      <a:pt x="27" y="7"/>
                    </a:lnTo>
                    <a:lnTo>
                      <a:pt x="28" y="7"/>
                    </a:lnTo>
                    <a:lnTo>
                      <a:pt x="23" y="5"/>
                    </a:lnTo>
                    <a:lnTo>
                      <a:pt x="22" y="4"/>
                    </a:lnTo>
                    <a:lnTo>
                      <a:pt x="21" y="4"/>
                    </a:lnTo>
                    <a:lnTo>
                      <a:pt x="20" y="4"/>
                    </a:lnTo>
                    <a:lnTo>
                      <a:pt x="19" y="4"/>
                    </a:lnTo>
                    <a:lnTo>
                      <a:pt x="18" y="4"/>
                    </a:lnTo>
                    <a:lnTo>
                      <a:pt x="16" y="4"/>
                    </a:lnTo>
                    <a:lnTo>
                      <a:pt x="15" y="4"/>
                    </a:lnTo>
                    <a:lnTo>
                      <a:pt x="13" y="4"/>
                    </a:lnTo>
                    <a:lnTo>
                      <a:pt x="12" y="3"/>
                    </a:lnTo>
                    <a:lnTo>
                      <a:pt x="10" y="3"/>
                    </a:lnTo>
                    <a:lnTo>
                      <a:pt x="9" y="3"/>
                    </a:lnTo>
                    <a:lnTo>
                      <a:pt x="7" y="2"/>
                    </a:lnTo>
                    <a:lnTo>
                      <a:pt x="6" y="2"/>
                    </a:lnTo>
                    <a:lnTo>
                      <a:pt x="5" y="2"/>
                    </a:lnTo>
                    <a:lnTo>
                      <a:pt x="4" y="1"/>
                    </a:lnTo>
                    <a:lnTo>
                      <a:pt x="3" y="1"/>
                    </a:lnTo>
                    <a:lnTo>
                      <a:pt x="2" y="1"/>
                    </a:lnTo>
                    <a:lnTo>
                      <a:pt x="2" y="0"/>
                    </a:lnTo>
                  </a:path>
                </a:pathLst>
              </a:custGeom>
              <a:solidFill>
                <a:srgbClr val="4040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50" name="Freeform 124">
                <a:extLst>
                  <a:ext uri="{FF2B5EF4-FFF2-40B4-BE49-F238E27FC236}">
                    <a16:creationId xmlns:a16="http://schemas.microsoft.com/office/drawing/2014/main" id="{586352E5-247F-4EF6-831E-E8DAD8A09A7E}"/>
                  </a:ext>
                </a:extLst>
              </p:cNvPr>
              <p:cNvSpPr>
                <a:spLocks/>
              </p:cNvSpPr>
              <p:nvPr/>
            </p:nvSpPr>
            <p:spPr bwMode="auto">
              <a:xfrm>
                <a:off x="848" y="2789"/>
                <a:ext cx="9" cy="5"/>
              </a:xfrm>
              <a:custGeom>
                <a:avLst/>
                <a:gdLst>
                  <a:gd name="T0" fmla="*/ 5 w 9"/>
                  <a:gd name="T1" fmla="*/ 0 h 5"/>
                  <a:gd name="T2" fmla="*/ 5 w 9"/>
                  <a:gd name="T3" fmla="*/ 0 h 5"/>
                  <a:gd name="T4" fmla="*/ 5 w 9"/>
                  <a:gd name="T5" fmla="*/ 0 h 5"/>
                  <a:gd name="T6" fmla="*/ 6 w 9"/>
                  <a:gd name="T7" fmla="*/ 1 h 5"/>
                  <a:gd name="T8" fmla="*/ 6 w 9"/>
                  <a:gd name="T9" fmla="*/ 1 h 5"/>
                  <a:gd name="T10" fmla="*/ 8 w 9"/>
                  <a:gd name="T11" fmla="*/ 1 h 5"/>
                  <a:gd name="T12" fmla="*/ 8 w 9"/>
                  <a:gd name="T13" fmla="*/ 1 h 5"/>
                  <a:gd name="T14" fmla="*/ 8 w 9"/>
                  <a:gd name="T15" fmla="*/ 1 h 5"/>
                  <a:gd name="T16" fmla="*/ 8 w 9"/>
                  <a:gd name="T17" fmla="*/ 2 h 5"/>
                  <a:gd name="T18" fmla="*/ 8 w 9"/>
                  <a:gd name="T19" fmla="*/ 2 h 5"/>
                  <a:gd name="T20" fmla="*/ 8 w 9"/>
                  <a:gd name="T21" fmla="*/ 3 h 5"/>
                  <a:gd name="T22" fmla="*/ 8 w 9"/>
                  <a:gd name="T23" fmla="*/ 3 h 5"/>
                  <a:gd name="T24" fmla="*/ 7 w 9"/>
                  <a:gd name="T25" fmla="*/ 3 h 5"/>
                  <a:gd name="T26" fmla="*/ 7 w 9"/>
                  <a:gd name="T27" fmla="*/ 3 h 5"/>
                  <a:gd name="T28" fmla="*/ 6 w 9"/>
                  <a:gd name="T29" fmla="*/ 3 h 5"/>
                  <a:gd name="T30" fmla="*/ 6 w 9"/>
                  <a:gd name="T31" fmla="*/ 3 h 5"/>
                  <a:gd name="T32" fmla="*/ 5 w 9"/>
                  <a:gd name="T33" fmla="*/ 4 h 5"/>
                  <a:gd name="T34" fmla="*/ 4 w 9"/>
                  <a:gd name="T35" fmla="*/ 4 h 5"/>
                  <a:gd name="T36" fmla="*/ 3 w 9"/>
                  <a:gd name="T37" fmla="*/ 4 h 5"/>
                  <a:gd name="T38" fmla="*/ 2 w 9"/>
                  <a:gd name="T39" fmla="*/ 4 h 5"/>
                  <a:gd name="T40" fmla="*/ 2 w 9"/>
                  <a:gd name="T41" fmla="*/ 4 h 5"/>
                  <a:gd name="T42" fmla="*/ 1 w 9"/>
                  <a:gd name="T43" fmla="*/ 4 h 5"/>
                  <a:gd name="T44" fmla="*/ 1 w 9"/>
                  <a:gd name="T45" fmla="*/ 4 h 5"/>
                  <a:gd name="T46" fmla="*/ 1 w 9"/>
                  <a:gd name="T47" fmla="*/ 4 h 5"/>
                  <a:gd name="T48" fmla="*/ 1 w 9"/>
                  <a:gd name="T49" fmla="*/ 4 h 5"/>
                  <a:gd name="T50" fmla="*/ 0 w 9"/>
                  <a:gd name="T51" fmla="*/ 2 h 5"/>
                  <a:gd name="T52" fmla="*/ 0 w 9"/>
                  <a:gd name="T53" fmla="*/ 1 h 5"/>
                  <a:gd name="T54" fmla="*/ 1 w 9"/>
                  <a:gd name="T55" fmla="*/ 1 h 5"/>
                  <a:gd name="T56" fmla="*/ 2 w 9"/>
                  <a:gd name="T57" fmla="*/ 1 h 5"/>
                  <a:gd name="T58" fmla="*/ 2 w 9"/>
                  <a:gd name="T59" fmla="*/ 1 h 5"/>
                  <a:gd name="T60" fmla="*/ 3 w 9"/>
                  <a:gd name="T61" fmla="*/ 1 h 5"/>
                  <a:gd name="T62" fmla="*/ 3 w 9"/>
                  <a:gd name="T63" fmla="*/ 1 h 5"/>
                  <a:gd name="T64" fmla="*/ 4 w 9"/>
                  <a:gd name="T65" fmla="*/ 1 h 5"/>
                  <a:gd name="T66" fmla="*/ 4 w 9"/>
                  <a:gd name="T67" fmla="*/ 1 h 5"/>
                  <a:gd name="T68" fmla="*/ 4 w 9"/>
                  <a:gd name="T69" fmla="*/ 1 h 5"/>
                  <a:gd name="T70" fmla="*/ 5 w 9"/>
                  <a:gd name="T71" fmla="*/ 0 h 5"/>
                  <a:gd name="T72" fmla="*/ 5 w 9"/>
                  <a:gd name="T73" fmla="*/ 0 h 5"/>
                  <a:gd name="T74" fmla="*/ 5 w 9"/>
                  <a:gd name="T75" fmla="*/ 0 h 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9"/>
                  <a:gd name="T115" fmla="*/ 0 h 5"/>
                  <a:gd name="T116" fmla="*/ 9 w 9"/>
                  <a:gd name="T117" fmla="*/ 5 h 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9" h="5">
                    <a:moveTo>
                      <a:pt x="5" y="0"/>
                    </a:moveTo>
                    <a:lnTo>
                      <a:pt x="5" y="0"/>
                    </a:lnTo>
                    <a:lnTo>
                      <a:pt x="6" y="1"/>
                    </a:lnTo>
                    <a:lnTo>
                      <a:pt x="8" y="1"/>
                    </a:lnTo>
                    <a:lnTo>
                      <a:pt x="8" y="2"/>
                    </a:lnTo>
                    <a:lnTo>
                      <a:pt x="8" y="3"/>
                    </a:lnTo>
                    <a:lnTo>
                      <a:pt x="7" y="3"/>
                    </a:lnTo>
                    <a:lnTo>
                      <a:pt x="6" y="3"/>
                    </a:lnTo>
                    <a:lnTo>
                      <a:pt x="5" y="4"/>
                    </a:lnTo>
                    <a:lnTo>
                      <a:pt x="4" y="4"/>
                    </a:lnTo>
                    <a:lnTo>
                      <a:pt x="3" y="4"/>
                    </a:lnTo>
                    <a:lnTo>
                      <a:pt x="2" y="4"/>
                    </a:lnTo>
                    <a:lnTo>
                      <a:pt x="1" y="4"/>
                    </a:lnTo>
                    <a:lnTo>
                      <a:pt x="0" y="2"/>
                    </a:lnTo>
                    <a:lnTo>
                      <a:pt x="0" y="1"/>
                    </a:lnTo>
                    <a:lnTo>
                      <a:pt x="1" y="1"/>
                    </a:lnTo>
                    <a:lnTo>
                      <a:pt x="2" y="1"/>
                    </a:lnTo>
                    <a:lnTo>
                      <a:pt x="3" y="1"/>
                    </a:lnTo>
                    <a:lnTo>
                      <a:pt x="4" y="1"/>
                    </a:lnTo>
                    <a:lnTo>
                      <a:pt x="5" y="0"/>
                    </a:lnTo>
                  </a:path>
                </a:pathLst>
              </a:custGeom>
              <a:solidFill>
                <a:srgbClr val="40404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51" name="Freeform 125">
                <a:extLst>
                  <a:ext uri="{FF2B5EF4-FFF2-40B4-BE49-F238E27FC236}">
                    <a16:creationId xmlns:a16="http://schemas.microsoft.com/office/drawing/2014/main" id="{FE869272-5A7C-4B0D-B703-FC6CCED5D552}"/>
                  </a:ext>
                </a:extLst>
              </p:cNvPr>
              <p:cNvSpPr>
                <a:spLocks/>
              </p:cNvSpPr>
              <p:nvPr/>
            </p:nvSpPr>
            <p:spPr bwMode="auto">
              <a:xfrm>
                <a:off x="740" y="2796"/>
                <a:ext cx="38" cy="12"/>
              </a:xfrm>
              <a:custGeom>
                <a:avLst/>
                <a:gdLst>
                  <a:gd name="T0" fmla="*/ 2 w 38"/>
                  <a:gd name="T1" fmla="*/ 0 h 12"/>
                  <a:gd name="T2" fmla="*/ 1 w 38"/>
                  <a:gd name="T3" fmla="*/ 1 h 12"/>
                  <a:gd name="T4" fmla="*/ 0 w 38"/>
                  <a:gd name="T5" fmla="*/ 1 h 12"/>
                  <a:gd name="T6" fmla="*/ 0 w 38"/>
                  <a:gd name="T7" fmla="*/ 2 h 12"/>
                  <a:gd name="T8" fmla="*/ 0 w 38"/>
                  <a:gd name="T9" fmla="*/ 4 h 12"/>
                  <a:gd name="T10" fmla="*/ 1 w 38"/>
                  <a:gd name="T11" fmla="*/ 5 h 12"/>
                  <a:gd name="T12" fmla="*/ 2 w 38"/>
                  <a:gd name="T13" fmla="*/ 6 h 12"/>
                  <a:gd name="T14" fmla="*/ 5 w 38"/>
                  <a:gd name="T15" fmla="*/ 7 h 12"/>
                  <a:gd name="T16" fmla="*/ 9 w 38"/>
                  <a:gd name="T17" fmla="*/ 8 h 12"/>
                  <a:gd name="T18" fmla="*/ 13 w 38"/>
                  <a:gd name="T19" fmla="*/ 9 h 12"/>
                  <a:gd name="T20" fmla="*/ 16 w 38"/>
                  <a:gd name="T21" fmla="*/ 10 h 12"/>
                  <a:gd name="T22" fmla="*/ 18 w 38"/>
                  <a:gd name="T23" fmla="*/ 10 h 12"/>
                  <a:gd name="T24" fmla="*/ 20 w 38"/>
                  <a:gd name="T25" fmla="*/ 11 h 12"/>
                  <a:gd name="T26" fmla="*/ 23 w 38"/>
                  <a:gd name="T27" fmla="*/ 11 h 12"/>
                  <a:gd name="T28" fmla="*/ 26 w 38"/>
                  <a:gd name="T29" fmla="*/ 11 h 12"/>
                  <a:gd name="T30" fmla="*/ 29 w 38"/>
                  <a:gd name="T31" fmla="*/ 11 h 12"/>
                  <a:gd name="T32" fmla="*/ 32 w 38"/>
                  <a:gd name="T33" fmla="*/ 11 h 12"/>
                  <a:gd name="T34" fmla="*/ 34 w 38"/>
                  <a:gd name="T35" fmla="*/ 11 h 12"/>
                  <a:gd name="T36" fmla="*/ 35 w 38"/>
                  <a:gd name="T37" fmla="*/ 10 h 12"/>
                  <a:gd name="T38" fmla="*/ 36 w 38"/>
                  <a:gd name="T39" fmla="*/ 9 h 12"/>
                  <a:gd name="T40" fmla="*/ 37 w 38"/>
                  <a:gd name="T41" fmla="*/ 8 h 12"/>
                  <a:gd name="T42" fmla="*/ 37 w 38"/>
                  <a:gd name="T43" fmla="*/ 6 h 12"/>
                  <a:gd name="T44" fmla="*/ 37 w 38"/>
                  <a:gd name="T45" fmla="*/ 5 h 12"/>
                  <a:gd name="T46" fmla="*/ 34 w 38"/>
                  <a:gd name="T47" fmla="*/ 6 h 12"/>
                  <a:gd name="T48" fmla="*/ 32 w 38"/>
                  <a:gd name="T49" fmla="*/ 6 h 12"/>
                  <a:gd name="T50" fmla="*/ 30 w 38"/>
                  <a:gd name="T51" fmla="*/ 6 h 12"/>
                  <a:gd name="T52" fmla="*/ 29 w 38"/>
                  <a:gd name="T53" fmla="*/ 5 h 12"/>
                  <a:gd name="T54" fmla="*/ 28 w 38"/>
                  <a:gd name="T55" fmla="*/ 5 h 12"/>
                  <a:gd name="T56" fmla="*/ 24 w 38"/>
                  <a:gd name="T57" fmla="*/ 5 h 12"/>
                  <a:gd name="T58" fmla="*/ 21 w 38"/>
                  <a:gd name="T59" fmla="*/ 5 h 12"/>
                  <a:gd name="T60" fmla="*/ 19 w 38"/>
                  <a:gd name="T61" fmla="*/ 4 h 12"/>
                  <a:gd name="T62" fmla="*/ 16 w 38"/>
                  <a:gd name="T63" fmla="*/ 4 h 12"/>
                  <a:gd name="T64" fmla="*/ 13 w 38"/>
                  <a:gd name="T65" fmla="*/ 4 h 12"/>
                  <a:gd name="T66" fmla="*/ 10 w 38"/>
                  <a:gd name="T67" fmla="*/ 3 h 12"/>
                  <a:gd name="T68" fmla="*/ 7 w 38"/>
                  <a:gd name="T69" fmla="*/ 2 h 12"/>
                  <a:gd name="T70" fmla="*/ 4 w 38"/>
                  <a:gd name="T71" fmla="*/ 1 h 12"/>
                  <a:gd name="T72" fmla="*/ 3 w 38"/>
                  <a:gd name="T73" fmla="*/ 1 h 12"/>
                  <a:gd name="T74" fmla="*/ 2 w 38"/>
                  <a:gd name="T75" fmla="*/ 0 h 12"/>
                  <a:gd name="T76" fmla="*/ 2 w 38"/>
                  <a:gd name="T77" fmla="*/ 0 h 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8"/>
                  <a:gd name="T118" fmla="*/ 0 h 12"/>
                  <a:gd name="T119" fmla="*/ 38 w 38"/>
                  <a:gd name="T120" fmla="*/ 12 h 1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8" h="12">
                    <a:moveTo>
                      <a:pt x="2" y="0"/>
                    </a:moveTo>
                    <a:lnTo>
                      <a:pt x="2" y="0"/>
                    </a:lnTo>
                    <a:lnTo>
                      <a:pt x="1" y="0"/>
                    </a:lnTo>
                    <a:lnTo>
                      <a:pt x="1" y="1"/>
                    </a:lnTo>
                    <a:lnTo>
                      <a:pt x="0" y="1"/>
                    </a:lnTo>
                    <a:lnTo>
                      <a:pt x="0" y="2"/>
                    </a:lnTo>
                    <a:lnTo>
                      <a:pt x="0" y="4"/>
                    </a:lnTo>
                    <a:lnTo>
                      <a:pt x="0" y="5"/>
                    </a:lnTo>
                    <a:lnTo>
                      <a:pt x="1" y="5"/>
                    </a:lnTo>
                    <a:lnTo>
                      <a:pt x="2" y="6"/>
                    </a:lnTo>
                    <a:lnTo>
                      <a:pt x="3" y="6"/>
                    </a:lnTo>
                    <a:lnTo>
                      <a:pt x="5" y="7"/>
                    </a:lnTo>
                    <a:lnTo>
                      <a:pt x="7" y="8"/>
                    </a:lnTo>
                    <a:lnTo>
                      <a:pt x="9" y="8"/>
                    </a:lnTo>
                    <a:lnTo>
                      <a:pt x="11" y="9"/>
                    </a:lnTo>
                    <a:lnTo>
                      <a:pt x="13" y="9"/>
                    </a:lnTo>
                    <a:lnTo>
                      <a:pt x="15" y="10"/>
                    </a:lnTo>
                    <a:lnTo>
                      <a:pt x="16" y="10"/>
                    </a:lnTo>
                    <a:lnTo>
                      <a:pt x="17" y="10"/>
                    </a:lnTo>
                    <a:lnTo>
                      <a:pt x="18" y="10"/>
                    </a:lnTo>
                    <a:lnTo>
                      <a:pt x="19" y="10"/>
                    </a:lnTo>
                    <a:lnTo>
                      <a:pt x="20" y="11"/>
                    </a:lnTo>
                    <a:lnTo>
                      <a:pt x="21" y="11"/>
                    </a:lnTo>
                    <a:lnTo>
                      <a:pt x="23" y="11"/>
                    </a:lnTo>
                    <a:lnTo>
                      <a:pt x="24" y="11"/>
                    </a:lnTo>
                    <a:lnTo>
                      <a:pt x="26" y="11"/>
                    </a:lnTo>
                    <a:lnTo>
                      <a:pt x="28" y="11"/>
                    </a:lnTo>
                    <a:lnTo>
                      <a:pt x="29" y="11"/>
                    </a:lnTo>
                    <a:lnTo>
                      <a:pt x="31" y="11"/>
                    </a:lnTo>
                    <a:lnTo>
                      <a:pt x="32" y="11"/>
                    </a:lnTo>
                    <a:lnTo>
                      <a:pt x="33" y="11"/>
                    </a:lnTo>
                    <a:lnTo>
                      <a:pt x="34" y="11"/>
                    </a:lnTo>
                    <a:lnTo>
                      <a:pt x="35" y="10"/>
                    </a:lnTo>
                    <a:lnTo>
                      <a:pt x="36" y="10"/>
                    </a:lnTo>
                    <a:lnTo>
                      <a:pt x="36" y="9"/>
                    </a:lnTo>
                    <a:lnTo>
                      <a:pt x="37" y="8"/>
                    </a:lnTo>
                    <a:lnTo>
                      <a:pt x="37" y="7"/>
                    </a:lnTo>
                    <a:lnTo>
                      <a:pt x="37" y="6"/>
                    </a:lnTo>
                    <a:lnTo>
                      <a:pt x="37" y="5"/>
                    </a:lnTo>
                    <a:lnTo>
                      <a:pt x="35" y="5"/>
                    </a:lnTo>
                    <a:lnTo>
                      <a:pt x="34" y="6"/>
                    </a:lnTo>
                    <a:lnTo>
                      <a:pt x="33" y="6"/>
                    </a:lnTo>
                    <a:lnTo>
                      <a:pt x="32" y="6"/>
                    </a:lnTo>
                    <a:lnTo>
                      <a:pt x="31" y="6"/>
                    </a:lnTo>
                    <a:lnTo>
                      <a:pt x="30" y="6"/>
                    </a:lnTo>
                    <a:lnTo>
                      <a:pt x="29" y="6"/>
                    </a:lnTo>
                    <a:lnTo>
                      <a:pt x="29" y="5"/>
                    </a:lnTo>
                    <a:lnTo>
                      <a:pt x="28" y="5"/>
                    </a:lnTo>
                    <a:lnTo>
                      <a:pt x="27" y="5"/>
                    </a:lnTo>
                    <a:lnTo>
                      <a:pt x="24" y="5"/>
                    </a:lnTo>
                    <a:lnTo>
                      <a:pt x="22" y="5"/>
                    </a:lnTo>
                    <a:lnTo>
                      <a:pt x="21" y="5"/>
                    </a:lnTo>
                    <a:lnTo>
                      <a:pt x="20" y="5"/>
                    </a:lnTo>
                    <a:lnTo>
                      <a:pt x="19" y="4"/>
                    </a:lnTo>
                    <a:lnTo>
                      <a:pt x="17" y="4"/>
                    </a:lnTo>
                    <a:lnTo>
                      <a:pt x="16" y="4"/>
                    </a:lnTo>
                    <a:lnTo>
                      <a:pt x="14" y="4"/>
                    </a:lnTo>
                    <a:lnTo>
                      <a:pt x="13" y="4"/>
                    </a:lnTo>
                    <a:lnTo>
                      <a:pt x="12" y="3"/>
                    </a:lnTo>
                    <a:lnTo>
                      <a:pt x="10" y="3"/>
                    </a:lnTo>
                    <a:lnTo>
                      <a:pt x="8" y="3"/>
                    </a:lnTo>
                    <a:lnTo>
                      <a:pt x="7" y="2"/>
                    </a:lnTo>
                    <a:lnTo>
                      <a:pt x="5" y="2"/>
                    </a:lnTo>
                    <a:lnTo>
                      <a:pt x="4" y="1"/>
                    </a:lnTo>
                    <a:lnTo>
                      <a:pt x="3" y="1"/>
                    </a:lnTo>
                    <a:lnTo>
                      <a:pt x="2" y="1"/>
                    </a:lnTo>
                    <a:lnTo>
                      <a:pt x="2" y="0"/>
                    </a:lnTo>
                  </a:path>
                </a:pathLst>
              </a:custGeom>
              <a:solidFill>
                <a:srgbClr val="40404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52" name="Freeform 126">
                <a:extLst>
                  <a:ext uri="{FF2B5EF4-FFF2-40B4-BE49-F238E27FC236}">
                    <a16:creationId xmlns:a16="http://schemas.microsoft.com/office/drawing/2014/main" id="{5F73AD32-40D2-4AC2-B3F1-27F89EE2742F}"/>
                  </a:ext>
                </a:extLst>
              </p:cNvPr>
              <p:cNvSpPr>
                <a:spLocks/>
              </p:cNvSpPr>
              <p:nvPr/>
            </p:nvSpPr>
            <p:spPr bwMode="auto">
              <a:xfrm>
                <a:off x="740" y="2798"/>
                <a:ext cx="38" cy="10"/>
              </a:xfrm>
              <a:custGeom>
                <a:avLst/>
                <a:gdLst>
                  <a:gd name="T0" fmla="*/ 3 w 38"/>
                  <a:gd name="T1" fmla="*/ 1 h 10"/>
                  <a:gd name="T2" fmla="*/ 1 w 38"/>
                  <a:gd name="T3" fmla="*/ 1 h 10"/>
                  <a:gd name="T4" fmla="*/ 0 w 38"/>
                  <a:gd name="T5" fmla="*/ 0 h 10"/>
                  <a:gd name="T6" fmla="*/ 0 w 38"/>
                  <a:gd name="T7" fmla="*/ 0 h 10"/>
                  <a:gd name="T8" fmla="*/ 0 w 38"/>
                  <a:gd name="T9" fmla="*/ 3 h 10"/>
                  <a:gd name="T10" fmla="*/ 1 w 38"/>
                  <a:gd name="T11" fmla="*/ 3 h 10"/>
                  <a:gd name="T12" fmla="*/ 2 w 38"/>
                  <a:gd name="T13" fmla="*/ 4 h 10"/>
                  <a:gd name="T14" fmla="*/ 5 w 38"/>
                  <a:gd name="T15" fmla="*/ 5 h 10"/>
                  <a:gd name="T16" fmla="*/ 9 w 38"/>
                  <a:gd name="T17" fmla="*/ 7 h 10"/>
                  <a:gd name="T18" fmla="*/ 13 w 38"/>
                  <a:gd name="T19" fmla="*/ 7 h 10"/>
                  <a:gd name="T20" fmla="*/ 16 w 38"/>
                  <a:gd name="T21" fmla="*/ 8 h 10"/>
                  <a:gd name="T22" fmla="*/ 18 w 38"/>
                  <a:gd name="T23" fmla="*/ 8 h 10"/>
                  <a:gd name="T24" fmla="*/ 20 w 38"/>
                  <a:gd name="T25" fmla="*/ 9 h 10"/>
                  <a:gd name="T26" fmla="*/ 23 w 38"/>
                  <a:gd name="T27" fmla="*/ 9 h 10"/>
                  <a:gd name="T28" fmla="*/ 26 w 38"/>
                  <a:gd name="T29" fmla="*/ 9 h 10"/>
                  <a:gd name="T30" fmla="*/ 29 w 38"/>
                  <a:gd name="T31" fmla="*/ 9 h 10"/>
                  <a:gd name="T32" fmla="*/ 32 w 38"/>
                  <a:gd name="T33" fmla="*/ 9 h 10"/>
                  <a:gd name="T34" fmla="*/ 34 w 38"/>
                  <a:gd name="T35" fmla="*/ 9 h 10"/>
                  <a:gd name="T36" fmla="*/ 35 w 38"/>
                  <a:gd name="T37" fmla="*/ 8 h 10"/>
                  <a:gd name="T38" fmla="*/ 36 w 38"/>
                  <a:gd name="T39" fmla="*/ 8 h 10"/>
                  <a:gd name="T40" fmla="*/ 37 w 38"/>
                  <a:gd name="T41" fmla="*/ 7 h 10"/>
                  <a:gd name="T42" fmla="*/ 37 w 38"/>
                  <a:gd name="T43" fmla="*/ 5 h 10"/>
                  <a:gd name="T44" fmla="*/ 37 w 38"/>
                  <a:gd name="T45" fmla="*/ 4 h 10"/>
                  <a:gd name="T46" fmla="*/ 37 w 38"/>
                  <a:gd name="T47" fmla="*/ 4 h 10"/>
                  <a:gd name="T48" fmla="*/ 36 w 38"/>
                  <a:gd name="T49" fmla="*/ 4 h 10"/>
                  <a:gd name="T50" fmla="*/ 35 w 38"/>
                  <a:gd name="T51" fmla="*/ 5 h 10"/>
                  <a:gd name="T52" fmla="*/ 33 w 38"/>
                  <a:gd name="T53" fmla="*/ 5 h 10"/>
                  <a:gd name="T54" fmla="*/ 31 w 38"/>
                  <a:gd name="T55" fmla="*/ 5 h 10"/>
                  <a:gd name="T56" fmla="*/ 29 w 38"/>
                  <a:gd name="T57" fmla="*/ 5 h 10"/>
                  <a:gd name="T58" fmla="*/ 26 w 38"/>
                  <a:gd name="T59" fmla="*/ 5 h 10"/>
                  <a:gd name="T60" fmla="*/ 24 w 38"/>
                  <a:gd name="T61" fmla="*/ 5 h 10"/>
                  <a:gd name="T62" fmla="*/ 21 w 38"/>
                  <a:gd name="T63" fmla="*/ 5 h 10"/>
                  <a:gd name="T64" fmla="*/ 19 w 38"/>
                  <a:gd name="T65" fmla="*/ 5 h 10"/>
                  <a:gd name="T66" fmla="*/ 16 w 38"/>
                  <a:gd name="T67" fmla="*/ 5 h 10"/>
                  <a:gd name="T68" fmla="*/ 14 w 38"/>
                  <a:gd name="T69" fmla="*/ 4 h 10"/>
                  <a:gd name="T70" fmla="*/ 11 w 38"/>
                  <a:gd name="T71" fmla="*/ 4 h 10"/>
                  <a:gd name="T72" fmla="*/ 9 w 38"/>
                  <a:gd name="T73" fmla="*/ 3 h 10"/>
                  <a:gd name="T74" fmla="*/ 7 w 38"/>
                  <a:gd name="T75" fmla="*/ 3 h 10"/>
                  <a:gd name="T76" fmla="*/ 5 w 38"/>
                  <a:gd name="T77" fmla="*/ 2 h 10"/>
                  <a:gd name="T78" fmla="*/ 4 w 38"/>
                  <a:gd name="T79" fmla="*/ 2 h 1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8"/>
                  <a:gd name="T121" fmla="*/ 0 h 10"/>
                  <a:gd name="T122" fmla="*/ 38 w 38"/>
                  <a:gd name="T123" fmla="*/ 10 h 1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8" h="10">
                    <a:moveTo>
                      <a:pt x="3" y="1"/>
                    </a:moveTo>
                    <a:lnTo>
                      <a:pt x="3" y="1"/>
                    </a:lnTo>
                    <a:lnTo>
                      <a:pt x="2" y="1"/>
                    </a:lnTo>
                    <a:lnTo>
                      <a:pt x="1" y="1"/>
                    </a:lnTo>
                    <a:lnTo>
                      <a:pt x="1" y="0"/>
                    </a:lnTo>
                    <a:lnTo>
                      <a:pt x="0" y="0"/>
                    </a:lnTo>
                    <a:lnTo>
                      <a:pt x="0" y="2"/>
                    </a:lnTo>
                    <a:lnTo>
                      <a:pt x="0" y="3"/>
                    </a:lnTo>
                    <a:lnTo>
                      <a:pt x="1" y="3"/>
                    </a:lnTo>
                    <a:lnTo>
                      <a:pt x="1" y="4"/>
                    </a:lnTo>
                    <a:lnTo>
                      <a:pt x="2" y="4"/>
                    </a:lnTo>
                    <a:lnTo>
                      <a:pt x="3" y="5"/>
                    </a:lnTo>
                    <a:lnTo>
                      <a:pt x="5" y="5"/>
                    </a:lnTo>
                    <a:lnTo>
                      <a:pt x="7" y="6"/>
                    </a:lnTo>
                    <a:lnTo>
                      <a:pt x="9" y="7"/>
                    </a:lnTo>
                    <a:lnTo>
                      <a:pt x="11" y="7"/>
                    </a:lnTo>
                    <a:lnTo>
                      <a:pt x="13" y="7"/>
                    </a:lnTo>
                    <a:lnTo>
                      <a:pt x="15" y="8"/>
                    </a:lnTo>
                    <a:lnTo>
                      <a:pt x="16" y="8"/>
                    </a:lnTo>
                    <a:lnTo>
                      <a:pt x="17" y="8"/>
                    </a:lnTo>
                    <a:lnTo>
                      <a:pt x="18" y="8"/>
                    </a:lnTo>
                    <a:lnTo>
                      <a:pt x="19" y="8"/>
                    </a:lnTo>
                    <a:lnTo>
                      <a:pt x="20" y="9"/>
                    </a:lnTo>
                    <a:lnTo>
                      <a:pt x="21" y="9"/>
                    </a:lnTo>
                    <a:lnTo>
                      <a:pt x="23" y="9"/>
                    </a:lnTo>
                    <a:lnTo>
                      <a:pt x="24" y="9"/>
                    </a:lnTo>
                    <a:lnTo>
                      <a:pt x="26" y="9"/>
                    </a:lnTo>
                    <a:lnTo>
                      <a:pt x="28" y="9"/>
                    </a:lnTo>
                    <a:lnTo>
                      <a:pt x="29" y="9"/>
                    </a:lnTo>
                    <a:lnTo>
                      <a:pt x="31" y="9"/>
                    </a:lnTo>
                    <a:lnTo>
                      <a:pt x="32" y="9"/>
                    </a:lnTo>
                    <a:lnTo>
                      <a:pt x="33" y="9"/>
                    </a:lnTo>
                    <a:lnTo>
                      <a:pt x="34" y="9"/>
                    </a:lnTo>
                    <a:lnTo>
                      <a:pt x="35" y="8"/>
                    </a:lnTo>
                    <a:lnTo>
                      <a:pt x="36" y="8"/>
                    </a:lnTo>
                    <a:lnTo>
                      <a:pt x="36" y="7"/>
                    </a:lnTo>
                    <a:lnTo>
                      <a:pt x="37" y="7"/>
                    </a:lnTo>
                    <a:lnTo>
                      <a:pt x="37" y="6"/>
                    </a:lnTo>
                    <a:lnTo>
                      <a:pt x="37" y="5"/>
                    </a:lnTo>
                    <a:lnTo>
                      <a:pt x="37" y="4"/>
                    </a:lnTo>
                    <a:lnTo>
                      <a:pt x="37" y="3"/>
                    </a:lnTo>
                    <a:lnTo>
                      <a:pt x="37" y="4"/>
                    </a:lnTo>
                    <a:lnTo>
                      <a:pt x="36" y="4"/>
                    </a:lnTo>
                    <a:lnTo>
                      <a:pt x="35" y="5"/>
                    </a:lnTo>
                    <a:lnTo>
                      <a:pt x="34" y="5"/>
                    </a:lnTo>
                    <a:lnTo>
                      <a:pt x="33" y="5"/>
                    </a:lnTo>
                    <a:lnTo>
                      <a:pt x="32" y="5"/>
                    </a:lnTo>
                    <a:lnTo>
                      <a:pt x="31" y="5"/>
                    </a:lnTo>
                    <a:lnTo>
                      <a:pt x="29" y="5"/>
                    </a:lnTo>
                    <a:lnTo>
                      <a:pt x="27" y="5"/>
                    </a:lnTo>
                    <a:lnTo>
                      <a:pt x="26" y="5"/>
                    </a:lnTo>
                    <a:lnTo>
                      <a:pt x="25" y="5"/>
                    </a:lnTo>
                    <a:lnTo>
                      <a:pt x="24" y="5"/>
                    </a:lnTo>
                    <a:lnTo>
                      <a:pt x="23" y="5"/>
                    </a:lnTo>
                    <a:lnTo>
                      <a:pt x="21" y="5"/>
                    </a:lnTo>
                    <a:lnTo>
                      <a:pt x="20" y="5"/>
                    </a:lnTo>
                    <a:lnTo>
                      <a:pt x="19" y="5"/>
                    </a:lnTo>
                    <a:lnTo>
                      <a:pt x="17" y="5"/>
                    </a:lnTo>
                    <a:lnTo>
                      <a:pt x="16" y="5"/>
                    </a:lnTo>
                    <a:lnTo>
                      <a:pt x="15" y="4"/>
                    </a:lnTo>
                    <a:lnTo>
                      <a:pt x="14" y="4"/>
                    </a:lnTo>
                    <a:lnTo>
                      <a:pt x="12" y="4"/>
                    </a:lnTo>
                    <a:lnTo>
                      <a:pt x="11" y="4"/>
                    </a:lnTo>
                    <a:lnTo>
                      <a:pt x="10" y="3"/>
                    </a:lnTo>
                    <a:lnTo>
                      <a:pt x="9" y="3"/>
                    </a:lnTo>
                    <a:lnTo>
                      <a:pt x="8" y="3"/>
                    </a:lnTo>
                    <a:lnTo>
                      <a:pt x="7" y="3"/>
                    </a:lnTo>
                    <a:lnTo>
                      <a:pt x="6" y="2"/>
                    </a:lnTo>
                    <a:lnTo>
                      <a:pt x="5" y="2"/>
                    </a:lnTo>
                    <a:lnTo>
                      <a:pt x="4" y="2"/>
                    </a:lnTo>
                    <a:lnTo>
                      <a:pt x="3" y="1"/>
                    </a:lnTo>
                  </a:path>
                </a:pathLst>
              </a:custGeom>
              <a:solidFill>
                <a:srgbClr val="60606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53" name="Freeform 127">
                <a:extLst>
                  <a:ext uri="{FF2B5EF4-FFF2-40B4-BE49-F238E27FC236}">
                    <a16:creationId xmlns:a16="http://schemas.microsoft.com/office/drawing/2014/main" id="{E3C595EF-D047-43F9-988E-2EE5810A2C90}"/>
                  </a:ext>
                </a:extLst>
              </p:cNvPr>
              <p:cNvSpPr>
                <a:spLocks/>
              </p:cNvSpPr>
              <p:nvPr/>
            </p:nvSpPr>
            <p:spPr bwMode="auto">
              <a:xfrm>
                <a:off x="761" y="2804"/>
                <a:ext cx="6" cy="3"/>
              </a:xfrm>
              <a:custGeom>
                <a:avLst/>
                <a:gdLst>
                  <a:gd name="T0" fmla="*/ 0 w 6"/>
                  <a:gd name="T1" fmla="*/ 0 h 3"/>
                  <a:gd name="T2" fmla="*/ 5 w 6"/>
                  <a:gd name="T3" fmla="*/ 0 h 3"/>
                  <a:gd name="T4" fmla="*/ 5 w 6"/>
                  <a:gd name="T5" fmla="*/ 2 h 3"/>
                  <a:gd name="T6" fmla="*/ 0 w 6"/>
                  <a:gd name="T7" fmla="*/ 2 h 3"/>
                  <a:gd name="T8" fmla="*/ 0 w 6"/>
                  <a:gd name="T9" fmla="*/ 0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0"/>
                    </a:moveTo>
                    <a:lnTo>
                      <a:pt x="5" y="0"/>
                    </a:lnTo>
                    <a:lnTo>
                      <a:pt x="5" y="2"/>
                    </a:lnTo>
                    <a:lnTo>
                      <a:pt x="0" y="2"/>
                    </a:lnTo>
                    <a:lnTo>
                      <a:pt x="0" y="0"/>
                    </a:lnTo>
                  </a:path>
                </a:pathLst>
              </a:custGeom>
              <a:solidFill>
                <a:srgbClr val="20202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54" name="Freeform 128">
                <a:extLst>
                  <a:ext uri="{FF2B5EF4-FFF2-40B4-BE49-F238E27FC236}">
                    <a16:creationId xmlns:a16="http://schemas.microsoft.com/office/drawing/2014/main" id="{1FACF88D-0740-4ED7-B971-DA033BD81F93}"/>
                  </a:ext>
                </a:extLst>
              </p:cNvPr>
              <p:cNvSpPr>
                <a:spLocks/>
              </p:cNvSpPr>
              <p:nvPr/>
            </p:nvSpPr>
            <p:spPr bwMode="auto">
              <a:xfrm>
                <a:off x="741" y="2800"/>
                <a:ext cx="2" cy="3"/>
              </a:xfrm>
              <a:custGeom>
                <a:avLst/>
                <a:gdLst>
                  <a:gd name="T0" fmla="*/ 0 w 2"/>
                  <a:gd name="T1" fmla="*/ 0 h 3"/>
                  <a:gd name="T2" fmla="*/ 1 w 2"/>
                  <a:gd name="T3" fmla="*/ 1 h 3"/>
                  <a:gd name="T4" fmla="*/ 1 w 2"/>
                  <a:gd name="T5" fmla="*/ 2 h 3"/>
                  <a:gd name="T6" fmla="*/ 0 w 2"/>
                  <a:gd name="T7" fmla="*/ 1 h 3"/>
                  <a:gd name="T8" fmla="*/ 0 w 2"/>
                  <a:gd name="T9" fmla="*/ 0 h 3"/>
                  <a:gd name="T10" fmla="*/ 0 60000 65536"/>
                  <a:gd name="T11" fmla="*/ 0 60000 65536"/>
                  <a:gd name="T12" fmla="*/ 0 60000 65536"/>
                  <a:gd name="T13" fmla="*/ 0 60000 65536"/>
                  <a:gd name="T14" fmla="*/ 0 60000 65536"/>
                  <a:gd name="T15" fmla="*/ 0 w 2"/>
                  <a:gd name="T16" fmla="*/ 0 h 3"/>
                  <a:gd name="T17" fmla="*/ 2 w 2"/>
                  <a:gd name="T18" fmla="*/ 3 h 3"/>
                </a:gdLst>
                <a:ahLst/>
                <a:cxnLst>
                  <a:cxn ang="T10">
                    <a:pos x="T0" y="T1"/>
                  </a:cxn>
                  <a:cxn ang="T11">
                    <a:pos x="T2" y="T3"/>
                  </a:cxn>
                  <a:cxn ang="T12">
                    <a:pos x="T4" y="T5"/>
                  </a:cxn>
                  <a:cxn ang="T13">
                    <a:pos x="T6" y="T7"/>
                  </a:cxn>
                  <a:cxn ang="T14">
                    <a:pos x="T8" y="T9"/>
                  </a:cxn>
                </a:cxnLst>
                <a:rect l="T15" t="T16" r="T17" b="T18"/>
                <a:pathLst>
                  <a:path w="2" h="3">
                    <a:moveTo>
                      <a:pt x="0" y="0"/>
                    </a:moveTo>
                    <a:lnTo>
                      <a:pt x="1" y="1"/>
                    </a:lnTo>
                    <a:lnTo>
                      <a:pt x="1" y="2"/>
                    </a:lnTo>
                    <a:lnTo>
                      <a:pt x="0" y="1"/>
                    </a:lnTo>
                    <a:lnTo>
                      <a:pt x="0" y="0"/>
                    </a:lnTo>
                  </a:path>
                </a:pathLst>
              </a:custGeom>
              <a:solidFill>
                <a:srgbClr val="20202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55" name="Freeform 129">
                <a:extLst>
                  <a:ext uri="{FF2B5EF4-FFF2-40B4-BE49-F238E27FC236}">
                    <a16:creationId xmlns:a16="http://schemas.microsoft.com/office/drawing/2014/main" id="{A2BFCE4E-3C13-4A50-BBE7-96721508907D}"/>
                  </a:ext>
                </a:extLst>
              </p:cNvPr>
              <p:cNvSpPr>
                <a:spLocks/>
              </p:cNvSpPr>
              <p:nvPr/>
            </p:nvSpPr>
            <p:spPr bwMode="auto">
              <a:xfrm>
                <a:off x="803" y="2784"/>
                <a:ext cx="4" cy="6"/>
              </a:xfrm>
              <a:custGeom>
                <a:avLst/>
                <a:gdLst>
                  <a:gd name="T0" fmla="*/ 3 w 4"/>
                  <a:gd name="T1" fmla="*/ 0 h 6"/>
                  <a:gd name="T2" fmla="*/ 1 w 4"/>
                  <a:gd name="T3" fmla="*/ 0 h 6"/>
                  <a:gd name="T4" fmla="*/ 1 w 4"/>
                  <a:gd name="T5" fmla="*/ 0 h 6"/>
                  <a:gd name="T6" fmla="*/ 0 w 4"/>
                  <a:gd name="T7" fmla="*/ 0 h 6"/>
                  <a:gd name="T8" fmla="*/ 0 w 4"/>
                  <a:gd name="T9" fmla="*/ 1 h 6"/>
                  <a:gd name="T10" fmla="*/ 1 w 4"/>
                  <a:gd name="T11" fmla="*/ 2 h 6"/>
                  <a:gd name="T12" fmla="*/ 1 w 4"/>
                  <a:gd name="T13" fmla="*/ 3 h 6"/>
                  <a:gd name="T14" fmla="*/ 1 w 4"/>
                  <a:gd name="T15" fmla="*/ 4 h 6"/>
                  <a:gd name="T16" fmla="*/ 2 w 4"/>
                  <a:gd name="T17" fmla="*/ 5 h 6"/>
                  <a:gd name="T18" fmla="*/ 2 w 4"/>
                  <a:gd name="T19" fmla="*/ 5 h 6"/>
                  <a:gd name="T20" fmla="*/ 1 w 4"/>
                  <a:gd name="T21" fmla="*/ 4 h 6"/>
                  <a:gd name="T22" fmla="*/ 1 w 4"/>
                  <a:gd name="T23" fmla="*/ 3 h 6"/>
                  <a:gd name="T24" fmla="*/ 1 w 4"/>
                  <a:gd name="T25" fmla="*/ 2 h 6"/>
                  <a:gd name="T26" fmla="*/ 0 w 4"/>
                  <a:gd name="T27" fmla="*/ 1 h 6"/>
                  <a:gd name="T28" fmla="*/ 0 w 4"/>
                  <a:gd name="T29" fmla="*/ 0 h 6"/>
                  <a:gd name="T30" fmla="*/ 1 w 4"/>
                  <a:gd name="T31" fmla="*/ 0 h 6"/>
                  <a:gd name="T32" fmla="*/ 2 w 4"/>
                  <a:gd name="T33" fmla="*/ 0 h 6"/>
                  <a:gd name="T34" fmla="*/ 3 w 4"/>
                  <a:gd name="T35" fmla="*/ 0 h 6"/>
                  <a:gd name="T36" fmla="*/ 3 w 4"/>
                  <a:gd name="T37" fmla="*/ 0 h 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
                  <a:gd name="T58" fmla="*/ 0 h 6"/>
                  <a:gd name="T59" fmla="*/ 4 w 4"/>
                  <a:gd name="T60" fmla="*/ 6 h 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 h="6">
                    <a:moveTo>
                      <a:pt x="3" y="0"/>
                    </a:moveTo>
                    <a:lnTo>
                      <a:pt x="1" y="0"/>
                    </a:lnTo>
                    <a:lnTo>
                      <a:pt x="0" y="0"/>
                    </a:lnTo>
                    <a:lnTo>
                      <a:pt x="0" y="1"/>
                    </a:lnTo>
                    <a:lnTo>
                      <a:pt x="1" y="2"/>
                    </a:lnTo>
                    <a:lnTo>
                      <a:pt x="1" y="3"/>
                    </a:lnTo>
                    <a:lnTo>
                      <a:pt x="1" y="4"/>
                    </a:lnTo>
                    <a:lnTo>
                      <a:pt x="2" y="5"/>
                    </a:lnTo>
                    <a:lnTo>
                      <a:pt x="1" y="4"/>
                    </a:lnTo>
                    <a:lnTo>
                      <a:pt x="1" y="3"/>
                    </a:lnTo>
                    <a:lnTo>
                      <a:pt x="1" y="2"/>
                    </a:lnTo>
                    <a:lnTo>
                      <a:pt x="0" y="1"/>
                    </a:lnTo>
                    <a:lnTo>
                      <a:pt x="0" y="0"/>
                    </a:lnTo>
                    <a:lnTo>
                      <a:pt x="1" y="0"/>
                    </a:lnTo>
                    <a:lnTo>
                      <a:pt x="2" y="0"/>
                    </a:lnTo>
                    <a:lnTo>
                      <a:pt x="3" y="0"/>
                    </a:lnTo>
                  </a:path>
                </a:pathLst>
              </a:custGeom>
              <a:solidFill>
                <a:schemeClr val="tx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56" name="Freeform 130">
                <a:extLst>
                  <a:ext uri="{FF2B5EF4-FFF2-40B4-BE49-F238E27FC236}">
                    <a16:creationId xmlns:a16="http://schemas.microsoft.com/office/drawing/2014/main" id="{BF73B2FE-87D6-41A7-AF95-5FABFAF53B1F}"/>
                  </a:ext>
                </a:extLst>
              </p:cNvPr>
              <p:cNvSpPr>
                <a:spLocks/>
              </p:cNvSpPr>
              <p:nvPr/>
            </p:nvSpPr>
            <p:spPr bwMode="auto">
              <a:xfrm>
                <a:off x="804" y="2789"/>
                <a:ext cx="1" cy="14"/>
              </a:xfrm>
              <a:custGeom>
                <a:avLst/>
                <a:gdLst>
                  <a:gd name="T0" fmla="*/ 0 w 1"/>
                  <a:gd name="T1" fmla="*/ 0 h 14"/>
                  <a:gd name="T2" fmla="*/ 0 w 1"/>
                  <a:gd name="T3" fmla="*/ 0 h 14"/>
                  <a:gd name="T4" fmla="*/ 0 w 1"/>
                  <a:gd name="T5" fmla="*/ 1 h 14"/>
                  <a:gd name="T6" fmla="*/ 0 w 1"/>
                  <a:gd name="T7" fmla="*/ 2 h 14"/>
                  <a:gd name="T8" fmla="*/ 0 w 1"/>
                  <a:gd name="T9" fmla="*/ 3 h 14"/>
                  <a:gd name="T10" fmla="*/ 0 w 1"/>
                  <a:gd name="T11" fmla="*/ 4 h 14"/>
                  <a:gd name="T12" fmla="*/ 0 w 1"/>
                  <a:gd name="T13" fmla="*/ 6 h 14"/>
                  <a:gd name="T14" fmla="*/ 0 w 1"/>
                  <a:gd name="T15" fmla="*/ 8 h 14"/>
                  <a:gd name="T16" fmla="*/ 0 w 1"/>
                  <a:gd name="T17" fmla="*/ 10 h 14"/>
                  <a:gd name="T18" fmla="*/ 0 w 1"/>
                  <a:gd name="T19" fmla="*/ 11 h 14"/>
                  <a:gd name="T20" fmla="*/ 0 w 1"/>
                  <a:gd name="T21" fmla="*/ 12 h 14"/>
                  <a:gd name="T22" fmla="*/ 0 w 1"/>
                  <a:gd name="T23" fmla="*/ 13 h 14"/>
                  <a:gd name="T24" fmla="*/ 0 w 1"/>
                  <a:gd name="T25" fmla="*/ 13 h 14"/>
                  <a:gd name="T26" fmla="*/ 0 w 1"/>
                  <a:gd name="T27" fmla="*/ 13 h 14"/>
                  <a:gd name="T28" fmla="*/ 0 w 1"/>
                  <a:gd name="T29" fmla="*/ 12 h 14"/>
                  <a:gd name="T30" fmla="*/ 0 w 1"/>
                  <a:gd name="T31" fmla="*/ 10 h 14"/>
                  <a:gd name="T32" fmla="*/ 0 w 1"/>
                  <a:gd name="T33" fmla="*/ 9 h 14"/>
                  <a:gd name="T34" fmla="*/ 0 w 1"/>
                  <a:gd name="T35" fmla="*/ 7 h 14"/>
                  <a:gd name="T36" fmla="*/ 0 w 1"/>
                  <a:gd name="T37" fmla="*/ 6 h 14"/>
                  <a:gd name="T38" fmla="*/ 0 w 1"/>
                  <a:gd name="T39" fmla="*/ 4 h 14"/>
                  <a:gd name="T40" fmla="*/ 0 w 1"/>
                  <a:gd name="T41" fmla="*/ 2 h 14"/>
                  <a:gd name="T42" fmla="*/ 0 w 1"/>
                  <a:gd name="T43" fmla="*/ 1 h 14"/>
                  <a:gd name="T44" fmla="*/ 0 w 1"/>
                  <a:gd name="T45" fmla="*/ 0 h 14"/>
                  <a:gd name="T46" fmla="*/ 0 w 1"/>
                  <a:gd name="T47" fmla="*/ 0 h 14"/>
                  <a:gd name="T48" fmla="*/ 0 w 1"/>
                  <a:gd name="T49" fmla="*/ 0 h 1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
                  <a:gd name="T76" fmla="*/ 0 h 14"/>
                  <a:gd name="T77" fmla="*/ 1 w 1"/>
                  <a:gd name="T78" fmla="*/ 14 h 1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 h="14">
                    <a:moveTo>
                      <a:pt x="0" y="0"/>
                    </a:moveTo>
                    <a:lnTo>
                      <a:pt x="0" y="0"/>
                    </a:lnTo>
                    <a:lnTo>
                      <a:pt x="0" y="1"/>
                    </a:lnTo>
                    <a:lnTo>
                      <a:pt x="0" y="2"/>
                    </a:lnTo>
                    <a:lnTo>
                      <a:pt x="0" y="3"/>
                    </a:lnTo>
                    <a:lnTo>
                      <a:pt x="0" y="4"/>
                    </a:lnTo>
                    <a:lnTo>
                      <a:pt x="0" y="6"/>
                    </a:lnTo>
                    <a:lnTo>
                      <a:pt x="0" y="8"/>
                    </a:lnTo>
                    <a:lnTo>
                      <a:pt x="0" y="10"/>
                    </a:lnTo>
                    <a:lnTo>
                      <a:pt x="0" y="11"/>
                    </a:lnTo>
                    <a:lnTo>
                      <a:pt x="0" y="12"/>
                    </a:lnTo>
                    <a:lnTo>
                      <a:pt x="0" y="13"/>
                    </a:lnTo>
                    <a:lnTo>
                      <a:pt x="0" y="12"/>
                    </a:lnTo>
                    <a:lnTo>
                      <a:pt x="0" y="10"/>
                    </a:lnTo>
                    <a:lnTo>
                      <a:pt x="0" y="9"/>
                    </a:lnTo>
                    <a:lnTo>
                      <a:pt x="0" y="7"/>
                    </a:lnTo>
                    <a:lnTo>
                      <a:pt x="0" y="6"/>
                    </a:lnTo>
                    <a:lnTo>
                      <a:pt x="0" y="4"/>
                    </a:lnTo>
                    <a:lnTo>
                      <a:pt x="0" y="2"/>
                    </a:lnTo>
                    <a:lnTo>
                      <a:pt x="0" y="1"/>
                    </a:lnTo>
                    <a:lnTo>
                      <a:pt x="0" y="0"/>
                    </a:lnTo>
                  </a:path>
                </a:pathLst>
              </a:custGeom>
              <a:solidFill>
                <a:schemeClr val="tx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57" name="Freeform 131">
                <a:extLst>
                  <a:ext uri="{FF2B5EF4-FFF2-40B4-BE49-F238E27FC236}">
                    <a16:creationId xmlns:a16="http://schemas.microsoft.com/office/drawing/2014/main" id="{18A70BCC-F7BB-4FA0-820C-53C74571C51E}"/>
                  </a:ext>
                </a:extLst>
              </p:cNvPr>
              <p:cNvSpPr>
                <a:spLocks/>
              </p:cNvSpPr>
              <p:nvPr/>
            </p:nvSpPr>
            <p:spPr bwMode="auto">
              <a:xfrm>
                <a:off x="822" y="2783"/>
                <a:ext cx="2" cy="17"/>
              </a:xfrm>
              <a:custGeom>
                <a:avLst/>
                <a:gdLst>
                  <a:gd name="T0" fmla="*/ 0 w 2"/>
                  <a:gd name="T1" fmla="*/ 0 h 17"/>
                  <a:gd name="T2" fmla="*/ 0 w 2"/>
                  <a:gd name="T3" fmla="*/ 1 h 17"/>
                  <a:gd name="T4" fmla="*/ 0 w 2"/>
                  <a:gd name="T5" fmla="*/ 2 h 17"/>
                  <a:gd name="T6" fmla="*/ 1 w 2"/>
                  <a:gd name="T7" fmla="*/ 3 h 17"/>
                  <a:gd name="T8" fmla="*/ 1 w 2"/>
                  <a:gd name="T9" fmla="*/ 4 h 17"/>
                  <a:gd name="T10" fmla="*/ 1 w 2"/>
                  <a:gd name="T11" fmla="*/ 4 h 17"/>
                  <a:gd name="T12" fmla="*/ 1 w 2"/>
                  <a:gd name="T13" fmla="*/ 5 h 17"/>
                  <a:gd name="T14" fmla="*/ 1 w 2"/>
                  <a:gd name="T15" fmla="*/ 5 h 17"/>
                  <a:gd name="T16" fmla="*/ 1 w 2"/>
                  <a:gd name="T17" fmla="*/ 6 h 17"/>
                  <a:gd name="T18" fmla="*/ 1 w 2"/>
                  <a:gd name="T19" fmla="*/ 6 h 17"/>
                  <a:gd name="T20" fmla="*/ 1 w 2"/>
                  <a:gd name="T21" fmla="*/ 7 h 17"/>
                  <a:gd name="T22" fmla="*/ 1 w 2"/>
                  <a:gd name="T23" fmla="*/ 8 h 17"/>
                  <a:gd name="T24" fmla="*/ 1 w 2"/>
                  <a:gd name="T25" fmla="*/ 10 h 17"/>
                  <a:gd name="T26" fmla="*/ 1 w 2"/>
                  <a:gd name="T27" fmla="*/ 12 h 17"/>
                  <a:gd name="T28" fmla="*/ 1 w 2"/>
                  <a:gd name="T29" fmla="*/ 14 h 17"/>
                  <a:gd name="T30" fmla="*/ 1 w 2"/>
                  <a:gd name="T31" fmla="*/ 16 h 17"/>
                  <a:gd name="T32" fmla="*/ 1 w 2"/>
                  <a:gd name="T33" fmla="*/ 16 h 17"/>
                  <a:gd name="T34" fmla="*/ 1 w 2"/>
                  <a:gd name="T35" fmla="*/ 16 h 17"/>
                  <a:gd name="T36" fmla="*/ 1 w 2"/>
                  <a:gd name="T37" fmla="*/ 15 h 17"/>
                  <a:gd name="T38" fmla="*/ 1 w 2"/>
                  <a:gd name="T39" fmla="*/ 14 h 17"/>
                  <a:gd name="T40" fmla="*/ 1 w 2"/>
                  <a:gd name="T41" fmla="*/ 13 h 17"/>
                  <a:gd name="T42" fmla="*/ 1 w 2"/>
                  <a:gd name="T43" fmla="*/ 12 h 17"/>
                  <a:gd name="T44" fmla="*/ 1 w 2"/>
                  <a:gd name="T45" fmla="*/ 11 h 17"/>
                  <a:gd name="T46" fmla="*/ 1 w 2"/>
                  <a:gd name="T47" fmla="*/ 9 h 17"/>
                  <a:gd name="T48" fmla="*/ 1 w 2"/>
                  <a:gd name="T49" fmla="*/ 9 h 17"/>
                  <a:gd name="T50" fmla="*/ 1 w 2"/>
                  <a:gd name="T51" fmla="*/ 7 h 17"/>
                  <a:gd name="T52" fmla="*/ 1 w 2"/>
                  <a:gd name="T53" fmla="*/ 7 h 17"/>
                  <a:gd name="T54" fmla="*/ 1 w 2"/>
                  <a:gd name="T55" fmla="*/ 6 h 17"/>
                  <a:gd name="T56" fmla="*/ 1 w 2"/>
                  <a:gd name="T57" fmla="*/ 5 h 17"/>
                  <a:gd name="T58" fmla="*/ 1 w 2"/>
                  <a:gd name="T59" fmla="*/ 5 h 17"/>
                  <a:gd name="T60" fmla="*/ 1 w 2"/>
                  <a:gd name="T61" fmla="*/ 4 h 17"/>
                  <a:gd name="T62" fmla="*/ 1 w 2"/>
                  <a:gd name="T63" fmla="*/ 2 h 17"/>
                  <a:gd name="T64" fmla="*/ 0 w 2"/>
                  <a:gd name="T65" fmla="*/ 1 h 17"/>
                  <a:gd name="T66" fmla="*/ 0 w 2"/>
                  <a:gd name="T67" fmla="*/ 0 h 17"/>
                  <a:gd name="T68" fmla="*/ 0 w 2"/>
                  <a:gd name="T69" fmla="*/ 0 h 17"/>
                  <a:gd name="T70" fmla="*/ 0 w 2"/>
                  <a:gd name="T71" fmla="*/ 0 h 1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
                  <a:gd name="T109" fmla="*/ 0 h 17"/>
                  <a:gd name="T110" fmla="*/ 2 w 2"/>
                  <a:gd name="T111" fmla="*/ 17 h 1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 h="17">
                    <a:moveTo>
                      <a:pt x="0" y="0"/>
                    </a:moveTo>
                    <a:lnTo>
                      <a:pt x="0" y="1"/>
                    </a:lnTo>
                    <a:lnTo>
                      <a:pt x="0" y="2"/>
                    </a:lnTo>
                    <a:lnTo>
                      <a:pt x="1" y="3"/>
                    </a:lnTo>
                    <a:lnTo>
                      <a:pt x="1" y="4"/>
                    </a:lnTo>
                    <a:lnTo>
                      <a:pt x="1" y="5"/>
                    </a:lnTo>
                    <a:lnTo>
                      <a:pt x="1" y="6"/>
                    </a:lnTo>
                    <a:lnTo>
                      <a:pt x="1" y="7"/>
                    </a:lnTo>
                    <a:lnTo>
                      <a:pt x="1" y="8"/>
                    </a:lnTo>
                    <a:lnTo>
                      <a:pt x="1" y="10"/>
                    </a:lnTo>
                    <a:lnTo>
                      <a:pt x="1" y="12"/>
                    </a:lnTo>
                    <a:lnTo>
                      <a:pt x="1" y="14"/>
                    </a:lnTo>
                    <a:lnTo>
                      <a:pt x="1" y="16"/>
                    </a:lnTo>
                    <a:lnTo>
                      <a:pt x="1" y="15"/>
                    </a:lnTo>
                    <a:lnTo>
                      <a:pt x="1" y="14"/>
                    </a:lnTo>
                    <a:lnTo>
                      <a:pt x="1" y="13"/>
                    </a:lnTo>
                    <a:lnTo>
                      <a:pt x="1" y="12"/>
                    </a:lnTo>
                    <a:lnTo>
                      <a:pt x="1" y="11"/>
                    </a:lnTo>
                    <a:lnTo>
                      <a:pt x="1" y="9"/>
                    </a:lnTo>
                    <a:lnTo>
                      <a:pt x="1" y="7"/>
                    </a:lnTo>
                    <a:lnTo>
                      <a:pt x="1" y="6"/>
                    </a:lnTo>
                    <a:lnTo>
                      <a:pt x="1" y="5"/>
                    </a:lnTo>
                    <a:lnTo>
                      <a:pt x="1" y="4"/>
                    </a:lnTo>
                    <a:lnTo>
                      <a:pt x="1" y="2"/>
                    </a:lnTo>
                    <a:lnTo>
                      <a:pt x="0" y="1"/>
                    </a:lnTo>
                    <a:lnTo>
                      <a:pt x="0" y="0"/>
                    </a:lnTo>
                  </a:path>
                </a:pathLst>
              </a:custGeom>
              <a:solidFill>
                <a:schemeClr val="tx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58" name="Freeform 132">
                <a:extLst>
                  <a:ext uri="{FF2B5EF4-FFF2-40B4-BE49-F238E27FC236}">
                    <a16:creationId xmlns:a16="http://schemas.microsoft.com/office/drawing/2014/main" id="{E72FC9BE-B669-4AF8-B3C9-7B1CCDC0653A}"/>
                  </a:ext>
                </a:extLst>
              </p:cNvPr>
              <p:cNvSpPr>
                <a:spLocks/>
              </p:cNvSpPr>
              <p:nvPr/>
            </p:nvSpPr>
            <p:spPr bwMode="auto">
              <a:xfrm>
                <a:off x="804" y="2796"/>
                <a:ext cx="33" cy="7"/>
              </a:xfrm>
              <a:custGeom>
                <a:avLst/>
                <a:gdLst>
                  <a:gd name="T0" fmla="*/ 0 w 33"/>
                  <a:gd name="T1" fmla="*/ 6 h 7"/>
                  <a:gd name="T2" fmla="*/ 32 w 33"/>
                  <a:gd name="T3" fmla="*/ 0 h 7"/>
                  <a:gd name="T4" fmla="*/ 32 w 33"/>
                  <a:gd name="T5" fmla="*/ 0 h 7"/>
                  <a:gd name="T6" fmla="*/ 0 w 33"/>
                  <a:gd name="T7" fmla="*/ 6 h 7"/>
                  <a:gd name="T8" fmla="*/ 0 w 33"/>
                  <a:gd name="T9" fmla="*/ 6 h 7"/>
                  <a:gd name="T10" fmla="*/ 0 60000 65536"/>
                  <a:gd name="T11" fmla="*/ 0 60000 65536"/>
                  <a:gd name="T12" fmla="*/ 0 60000 65536"/>
                  <a:gd name="T13" fmla="*/ 0 60000 65536"/>
                  <a:gd name="T14" fmla="*/ 0 60000 65536"/>
                  <a:gd name="T15" fmla="*/ 0 w 33"/>
                  <a:gd name="T16" fmla="*/ 0 h 7"/>
                  <a:gd name="T17" fmla="*/ 33 w 33"/>
                  <a:gd name="T18" fmla="*/ 7 h 7"/>
                </a:gdLst>
                <a:ahLst/>
                <a:cxnLst>
                  <a:cxn ang="T10">
                    <a:pos x="T0" y="T1"/>
                  </a:cxn>
                  <a:cxn ang="T11">
                    <a:pos x="T2" y="T3"/>
                  </a:cxn>
                  <a:cxn ang="T12">
                    <a:pos x="T4" y="T5"/>
                  </a:cxn>
                  <a:cxn ang="T13">
                    <a:pos x="T6" y="T7"/>
                  </a:cxn>
                  <a:cxn ang="T14">
                    <a:pos x="T8" y="T9"/>
                  </a:cxn>
                </a:cxnLst>
                <a:rect l="T15" t="T16" r="T17" b="T18"/>
                <a:pathLst>
                  <a:path w="33" h="7">
                    <a:moveTo>
                      <a:pt x="0" y="6"/>
                    </a:moveTo>
                    <a:lnTo>
                      <a:pt x="32" y="0"/>
                    </a:lnTo>
                    <a:lnTo>
                      <a:pt x="0" y="6"/>
                    </a:lnTo>
                  </a:path>
                </a:pathLst>
              </a:custGeom>
              <a:solidFill>
                <a:schemeClr val="tx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59" name="Freeform 133">
                <a:extLst>
                  <a:ext uri="{FF2B5EF4-FFF2-40B4-BE49-F238E27FC236}">
                    <a16:creationId xmlns:a16="http://schemas.microsoft.com/office/drawing/2014/main" id="{6105C356-E0DF-42A9-950A-4351788159F0}"/>
                  </a:ext>
                </a:extLst>
              </p:cNvPr>
              <p:cNvSpPr>
                <a:spLocks/>
              </p:cNvSpPr>
              <p:nvPr/>
            </p:nvSpPr>
            <p:spPr bwMode="auto">
              <a:xfrm>
                <a:off x="836" y="2781"/>
                <a:ext cx="5" cy="16"/>
              </a:xfrm>
              <a:custGeom>
                <a:avLst/>
                <a:gdLst>
                  <a:gd name="T0" fmla="*/ 1 w 5"/>
                  <a:gd name="T1" fmla="*/ 0 h 16"/>
                  <a:gd name="T2" fmla="*/ 2 w 5"/>
                  <a:gd name="T3" fmla="*/ 0 h 16"/>
                  <a:gd name="T4" fmla="*/ 2 w 5"/>
                  <a:gd name="T5" fmla="*/ 0 h 16"/>
                  <a:gd name="T6" fmla="*/ 3 w 5"/>
                  <a:gd name="T7" fmla="*/ 1 h 16"/>
                  <a:gd name="T8" fmla="*/ 3 w 5"/>
                  <a:gd name="T9" fmla="*/ 2 h 16"/>
                  <a:gd name="T10" fmla="*/ 3 w 5"/>
                  <a:gd name="T11" fmla="*/ 2 h 16"/>
                  <a:gd name="T12" fmla="*/ 4 w 5"/>
                  <a:gd name="T13" fmla="*/ 3 h 16"/>
                  <a:gd name="T14" fmla="*/ 4 w 5"/>
                  <a:gd name="T15" fmla="*/ 4 h 16"/>
                  <a:gd name="T16" fmla="*/ 4 w 5"/>
                  <a:gd name="T17" fmla="*/ 4 h 16"/>
                  <a:gd name="T18" fmla="*/ 4 w 5"/>
                  <a:gd name="T19" fmla="*/ 5 h 16"/>
                  <a:gd name="T20" fmla="*/ 4 w 5"/>
                  <a:gd name="T21" fmla="*/ 5 h 16"/>
                  <a:gd name="T22" fmla="*/ 4 w 5"/>
                  <a:gd name="T23" fmla="*/ 5 h 16"/>
                  <a:gd name="T24" fmla="*/ 3 w 5"/>
                  <a:gd name="T25" fmla="*/ 6 h 16"/>
                  <a:gd name="T26" fmla="*/ 3 w 5"/>
                  <a:gd name="T27" fmla="*/ 7 h 16"/>
                  <a:gd name="T28" fmla="*/ 2 w 5"/>
                  <a:gd name="T29" fmla="*/ 8 h 16"/>
                  <a:gd name="T30" fmla="*/ 2 w 5"/>
                  <a:gd name="T31" fmla="*/ 8 h 16"/>
                  <a:gd name="T32" fmla="*/ 2 w 5"/>
                  <a:gd name="T33" fmla="*/ 9 h 16"/>
                  <a:gd name="T34" fmla="*/ 2 w 5"/>
                  <a:gd name="T35" fmla="*/ 9 h 16"/>
                  <a:gd name="T36" fmla="*/ 1 w 5"/>
                  <a:gd name="T37" fmla="*/ 10 h 16"/>
                  <a:gd name="T38" fmla="*/ 1 w 5"/>
                  <a:gd name="T39" fmla="*/ 12 h 16"/>
                  <a:gd name="T40" fmla="*/ 0 w 5"/>
                  <a:gd name="T41" fmla="*/ 12 h 16"/>
                  <a:gd name="T42" fmla="*/ 0 w 5"/>
                  <a:gd name="T43" fmla="*/ 13 h 16"/>
                  <a:gd name="T44" fmla="*/ 0 w 5"/>
                  <a:gd name="T45" fmla="*/ 14 h 16"/>
                  <a:gd name="T46" fmla="*/ 0 w 5"/>
                  <a:gd name="T47" fmla="*/ 14 h 16"/>
                  <a:gd name="T48" fmla="*/ 0 w 5"/>
                  <a:gd name="T49" fmla="*/ 15 h 16"/>
                  <a:gd name="T50" fmla="*/ 0 w 5"/>
                  <a:gd name="T51" fmla="*/ 15 h 16"/>
                  <a:gd name="T52" fmla="*/ 0 w 5"/>
                  <a:gd name="T53" fmla="*/ 15 h 16"/>
                  <a:gd name="T54" fmla="*/ 0 w 5"/>
                  <a:gd name="T55" fmla="*/ 14 h 16"/>
                  <a:gd name="T56" fmla="*/ 0 w 5"/>
                  <a:gd name="T57" fmla="*/ 14 h 16"/>
                  <a:gd name="T58" fmla="*/ 0 w 5"/>
                  <a:gd name="T59" fmla="*/ 13 h 16"/>
                  <a:gd name="T60" fmla="*/ 0 w 5"/>
                  <a:gd name="T61" fmla="*/ 12 h 16"/>
                  <a:gd name="T62" fmla="*/ 0 w 5"/>
                  <a:gd name="T63" fmla="*/ 12 h 16"/>
                  <a:gd name="T64" fmla="*/ 1 w 5"/>
                  <a:gd name="T65" fmla="*/ 11 h 16"/>
                  <a:gd name="T66" fmla="*/ 1 w 5"/>
                  <a:gd name="T67" fmla="*/ 10 h 16"/>
                  <a:gd name="T68" fmla="*/ 1 w 5"/>
                  <a:gd name="T69" fmla="*/ 9 h 16"/>
                  <a:gd name="T70" fmla="*/ 2 w 5"/>
                  <a:gd name="T71" fmla="*/ 9 h 16"/>
                  <a:gd name="T72" fmla="*/ 2 w 5"/>
                  <a:gd name="T73" fmla="*/ 8 h 16"/>
                  <a:gd name="T74" fmla="*/ 2 w 5"/>
                  <a:gd name="T75" fmla="*/ 8 h 16"/>
                  <a:gd name="T76" fmla="*/ 3 w 5"/>
                  <a:gd name="T77" fmla="*/ 7 h 16"/>
                  <a:gd name="T78" fmla="*/ 3 w 5"/>
                  <a:gd name="T79" fmla="*/ 6 h 16"/>
                  <a:gd name="T80" fmla="*/ 4 w 5"/>
                  <a:gd name="T81" fmla="*/ 5 h 16"/>
                  <a:gd name="T82" fmla="*/ 4 w 5"/>
                  <a:gd name="T83" fmla="*/ 5 h 16"/>
                  <a:gd name="T84" fmla="*/ 4 w 5"/>
                  <a:gd name="T85" fmla="*/ 5 h 16"/>
                  <a:gd name="T86" fmla="*/ 4 w 5"/>
                  <a:gd name="T87" fmla="*/ 4 h 16"/>
                  <a:gd name="T88" fmla="*/ 3 w 5"/>
                  <a:gd name="T89" fmla="*/ 3 h 16"/>
                  <a:gd name="T90" fmla="*/ 3 w 5"/>
                  <a:gd name="T91" fmla="*/ 2 h 16"/>
                  <a:gd name="T92" fmla="*/ 3 w 5"/>
                  <a:gd name="T93" fmla="*/ 1 h 16"/>
                  <a:gd name="T94" fmla="*/ 2 w 5"/>
                  <a:gd name="T95" fmla="*/ 1 h 16"/>
                  <a:gd name="T96" fmla="*/ 2 w 5"/>
                  <a:gd name="T97" fmla="*/ 0 h 16"/>
                  <a:gd name="T98" fmla="*/ 1 w 5"/>
                  <a:gd name="T99" fmla="*/ 0 h 16"/>
                  <a:gd name="T100" fmla="*/ 1 w 5"/>
                  <a:gd name="T101" fmla="*/ 0 h 1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
                  <a:gd name="T154" fmla="*/ 0 h 16"/>
                  <a:gd name="T155" fmla="*/ 5 w 5"/>
                  <a:gd name="T156" fmla="*/ 16 h 1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 h="16">
                    <a:moveTo>
                      <a:pt x="1" y="0"/>
                    </a:moveTo>
                    <a:lnTo>
                      <a:pt x="2" y="0"/>
                    </a:lnTo>
                    <a:lnTo>
                      <a:pt x="3" y="1"/>
                    </a:lnTo>
                    <a:lnTo>
                      <a:pt x="3" y="2"/>
                    </a:lnTo>
                    <a:lnTo>
                      <a:pt x="4" y="3"/>
                    </a:lnTo>
                    <a:lnTo>
                      <a:pt x="4" y="4"/>
                    </a:lnTo>
                    <a:lnTo>
                      <a:pt x="4" y="5"/>
                    </a:lnTo>
                    <a:lnTo>
                      <a:pt x="3" y="6"/>
                    </a:lnTo>
                    <a:lnTo>
                      <a:pt x="3" y="7"/>
                    </a:lnTo>
                    <a:lnTo>
                      <a:pt x="2" y="8"/>
                    </a:lnTo>
                    <a:lnTo>
                      <a:pt x="2" y="9"/>
                    </a:lnTo>
                    <a:lnTo>
                      <a:pt x="1" y="10"/>
                    </a:lnTo>
                    <a:lnTo>
                      <a:pt x="1" y="12"/>
                    </a:lnTo>
                    <a:lnTo>
                      <a:pt x="0" y="12"/>
                    </a:lnTo>
                    <a:lnTo>
                      <a:pt x="0" y="13"/>
                    </a:lnTo>
                    <a:lnTo>
                      <a:pt x="0" y="14"/>
                    </a:lnTo>
                    <a:lnTo>
                      <a:pt x="0" y="15"/>
                    </a:lnTo>
                    <a:lnTo>
                      <a:pt x="0" y="14"/>
                    </a:lnTo>
                    <a:lnTo>
                      <a:pt x="0" y="13"/>
                    </a:lnTo>
                    <a:lnTo>
                      <a:pt x="0" y="12"/>
                    </a:lnTo>
                    <a:lnTo>
                      <a:pt x="1" y="11"/>
                    </a:lnTo>
                    <a:lnTo>
                      <a:pt x="1" y="10"/>
                    </a:lnTo>
                    <a:lnTo>
                      <a:pt x="1" y="9"/>
                    </a:lnTo>
                    <a:lnTo>
                      <a:pt x="2" y="9"/>
                    </a:lnTo>
                    <a:lnTo>
                      <a:pt x="2" y="8"/>
                    </a:lnTo>
                    <a:lnTo>
                      <a:pt x="3" y="7"/>
                    </a:lnTo>
                    <a:lnTo>
                      <a:pt x="3" y="6"/>
                    </a:lnTo>
                    <a:lnTo>
                      <a:pt x="4" y="5"/>
                    </a:lnTo>
                    <a:lnTo>
                      <a:pt x="4" y="4"/>
                    </a:lnTo>
                    <a:lnTo>
                      <a:pt x="3" y="3"/>
                    </a:lnTo>
                    <a:lnTo>
                      <a:pt x="3" y="2"/>
                    </a:lnTo>
                    <a:lnTo>
                      <a:pt x="3" y="1"/>
                    </a:lnTo>
                    <a:lnTo>
                      <a:pt x="2" y="1"/>
                    </a:lnTo>
                    <a:lnTo>
                      <a:pt x="2" y="0"/>
                    </a:lnTo>
                    <a:lnTo>
                      <a:pt x="1" y="0"/>
                    </a:lnTo>
                  </a:path>
                </a:pathLst>
              </a:custGeom>
              <a:solidFill>
                <a:schemeClr val="tx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60" name="Oval 134">
                <a:extLst>
                  <a:ext uri="{FF2B5EF4-FFF2-40B4-BE49-F238E27FC236}">
                    <a16:creationId xmlns:a16="http://schemas.microsoft.com/office/drawing/2014/main" id="{5B14FF93-53B4-4B71-B03E-1135072BBF1B}"/>
                  </a:ext>
                </a:extLst>
              </p:cNvPr>
              <p:cNvSpPr>
                <a:spLocks noChangeArrowheads="1"/>
              </p:cNvSpPr>
              <p:nvPr/>
            </p:nvSpPr>
            <p:spPr bwMode="auto">
              <a:xfrm>
                <a:off x="840" y="2793"/>
                <a:ext cx="6" cy="9"/>
              </a:xfrm>
              <a:prstGeom prst="ellipse">
                <a:avLst/>
              </a:prstGeom>
              <a:solidFill>
                <a:srgbClr val="E0E0E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36" name="Group 135">
              <a:extLst>
                <a:ext uri="{FF2B5EF4-FFF2-40B4-BE49-F238E27FC236}">
                  <a16:creationId xmlns:a16="http://schemas.microsoft.com/office/drawing/2014/main" id="{4B94E571-BAFE-4685-9ACC-8712C74F0566}"/>
                </a:ext>
              </a:extLst>
            </p:cNvPr>
            <p:cNvGrpSpPr>
              <a:grpSpLocks/>
            </p:cNvGrpSpPr>
            <p:nvPr/>
          </p:nvGrpSpPr>
          <p:grpSpPr bwMode="auto">
            <a:xfrm>
              <a:off x="714" y="2793"/>
              <a:ext cx="136" cy="48"/>
              <a:chOff x="714" y="2793"/>
              <a:chExt cx="136" cy="48"/>
            </a:xfrm>
          </p:grpSpPr>
          <p:grpSp>
            <p:nvGrpSpPr>
              <p:cNvPr id="184" name="Group 136">
                <a:extLst>
                  <a:ext uri="{FF2B5EF4-FFF2-40B4-BE49-F238E27FC236}">
                    <a16:creationId xmlns:a16="http://schemas.microsoft.com/office/drawing/2014/main" id="{E189D2AB-8AFA-4526-87B4-0545F4B6C9C7}"/>
                  </a:ext>
                </a:extLst>
              </p:cNvPr>
              <p:cNvGrpSpPr>
                <a:grpSpLocks/>
              </p:cNvGrpSpPr>
              <p:nvPr/>
            </p:nvGrpSpPr>
            <p:grpSpPr bwMode="auto">
              <a:xfrm>
                <a:off x="820" y="2815"/>
                <a:ext cx="18" cy="18"/>
                <a:chOff x="820" y="2815"/>
                <a:chExt cx="18" cy="18"/>
              </a:xfrm>
            </p:grpSpPr>
            <p:sp>
              <p:nvSpPr>
                <p:cNvPr id="218" name="Freeform 137">
                  <a:extLst>
                    <a:ext uri="{FF2B5EF4-FFF2-40B4-BE49-F238E27FC236}">
                      <a16:creationId xmlns:a16="http://schemas.microsoft.com/office/drawing/2014/main" id="{F1AC3A3D-3BAC-4C8E-B5DB-491E44C5F74C}"/>
                    </a:ext>
                  </a:extLst>
                </p:cNvPr>
                <p:cNvSpPr>
                  <a:spLocks/>
                </p:cNvSpPr>
                <p:nvPr/>
              </p:nvSpPr>
              <p:spPr bwMode="auto">
                <a:xfrm>
                  <a:off x="820" y="2815"/>
                  <a:ext cx="18" cy="11"/>
                </a:xfrm>
                <a:custGeom>
                  <a:avLst/>
                  <a:gdLst>
                    <a:gd name="T0" fmla="*/ 16 w 18"/>
                    <a:gd name="T1" fmla="*/ 8 h 11"/>
                    <a:gd name="T2" fmla="*/ 15 w 18"/>
                    <a:gd name="T3" fmla="*/ 8 h 11"/>
                    <a:gd name="T4" fmla="*/ 14 w 18"/>
                    <a:gd name="T5" fmla="*/ 8 h 11"/>
                    <a:gd name="T6" fmla="*/ 13 w 18"/>
                    <a:gd name="T7" fmla="*/ 8 h 11"/>
                    <a:gd name="T8" fmla="*/ 11 w 18"/>
                    <a:gd name="T9" fmla="*/ 8 h 11"/>
                    <a:gd name="T10" fmla="*/ 10 w 18"/>
                    <a:gd name="T11" fmla="*/ 8 h 11"/>
                    <a:gd name="T12" fmla="*/ 9 w 18"/>
                    <a:gd name="T13" fmla="*/ 8 h 11"/>
                    <a:gd name="T14" fmla="*/ 8 w 18"/>
                    <a:gd name="T15" fmla="*/ 8 h 11"/>
                    <a:gd name="T16" fmla="*/ 7 w 18"/>
                    <a:gd name="T17" fmla="*/ 9 h 11"/>
                    <a:gd name="T18" fmla="*/ 6 w 18"/>
                    <a:gd name="T19" fmla="*/ 9 h 11"/>
                    <a:gd name="T20" fmla="*/ 5 w 18"/>
                    <a:gd name="T21" fmla="*/ 9 h 11"/>
                    <a:gd name="T22" fmla="*/ 5 w 18"/>
                    <a:gd name="T23" fmla="*/ 9 h 11"/>
                    <a:gd name="T24" fmla="*/ 4 w 18"/>
                    <a:gd name="T25" fmla="*/ 10 h 11"/>
                    <a:gd name="T26" fmla="*/ 3 w 18"/>
                    <a:gd name="T27" fmla="*/ 10 h 11"/>
                    <a:gd name="T28" fmla="*/ 2 w 18"/>
                    <a:gd name="T29" fmla="*/ 10 h 11"/>
                    <a:gd name="T30" fmla="*/ 1 w 18"/>
                    <a:gd name="T31" fmla="*/ 10 h 11"/>
                    <a:gd name="T32" fmla="*/ 2 w 18"/>
                    <a:gd name="T33" fmla="*/ 4 h 11"/>
                    <a:gd name="T34" fmla="*/ 2 w 18"/>
                    <a:gd name="T35" fmla="*/ 3 h 11"/>
                    <a:gd name="T36" fmla="*/ 3 w 18"/>
                    <a:gd name="T37" fmla="*/ 2 h 11"/>
                    <a:gd name="T38" fmla="*/ 3 w 18"/>
                    <a:gd name="T39" fmla="*/ 2 h 11"/>
                    <a:gd name="T40" fmla="*/ 4 w 18"/>
                    <a:gd name="T41" fmla="*/ 1 h 11"/>
                    <a:gd name="T42" fmla="*/ 5 w 18"/>
                    <a:gd name="T43" fmla="*/ 1 h 11"/>
                    <a:gd name="T44" fmla="*/ 6 w 18"/>
                    <a:gd name="T45" fmla="*/ 1 h 11"/>
                    <a:gd name="T46" fmla="*/ 7 w 18"/>
                    <a:gd name="T47" fmla="*/ 0 h 11"/>
                    <a:gd name="T48" fmla="*/ 9 w 18"/>
                    <a:gd name="T49" fmla="*/ 0 h 11"/>
                    <a:gd name="T50" fmla="*/ 11 w 18"/>
                    <a:gd name="T51" fmla="*/ 0 h 11"/>
                    <a:gd name="T52" fmla="*/ 12 w 18"/>
                    <a:gd name="T53" fmla="*/ 0 h 11"/>
                    <a:gd name="T54" fmla="*/ 14 w 18"/>
                    <a:gd name="T55" fmla="*/ 0 h 11"/>
                    <a:gd name="T56" fmla="*/ 15 w 18"/>
                    <a:gd name="T57" fmla="*/ 1 h 11"/>
                    <a:gd name="T58" fmla="*/ 16 w 18"/>
                    <a:gd name="T59" fmla="*/ 2 h 11"/>
                    <a:gd name="T60" fmla="*/ 17 w 18"/>
                    <a:gd name="T61" fmla="*/ 4 h 11"/>
                    <a:gd name="T62" fmla="*/ 17 w 18"/>
                    <a:gd name="T63" fmla="*/ 6 h 11"/>
                    <a:gd name="T64" fmla="*/ 17 w 18"/>
                    <a:gd name="T65" fmla="*/ 9 h 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
                    <a:gd name="T100" fmla="*/ 0 h 11"/>
                    <a:gd name="T101" fmla="*/ 18 w 18"/>
                    <a:gd name="T102" fmla="*/ 11 h 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 h="11">
                      <a:moveTo>
                        <a:pt x="17" y="9"/>
                      </a:moveTo>
                      <a:lnTo>
                        <a:pt x="16" y="8"/>
                      </a:lnTo>
                      <a:lnTo>
                        <a:pt x="15" y="8"/>
                      </a:lnTo>
                      <a:lnTo>
                        <a:pt x="14" y="8"/>
                      </a:lnTo>
                      <a:lnTo>
                        <a:pt x="13" y="8"/>
                      </a:lnTo>
                      <a:lnTo>
                        <a:pt x="12" y="8"/>
                      </a:lnTo>
                      <a:lnTo>
                        <a:pt x="11" y="8"/>
                      </a:lnTo>
                      <a:lnTo>
                        <a:pt x="10" y="8"/>
                      </a:lnTo>
                      <a:lnTo>
                        <a:pt x="9" y="8"/>
                      </a:lnTo>
                      <a:lnTo>
                        <a:pt x="8" y="8"/>
                      </a:lnTo>
                      <a:lnTo>
                        <a:pt x="7" y="9"/>
                      </a:lnTo>
                      <a:lnTo>
                        <a:pt x="6" y="9"/>
                      </a:lnTo>
                      <a:lnTo>
                        <a:pt x="5" y="9"/>
                      </a:lnTo>
                      <a:lnTo>
                        <a:pt x="4" y="9"/>
                      </a:lnTo>
                      <a:lnTo>
                        <a:pt x="4" y="10"/>
                      </a:lnTo>
                      <a:lnTo>
                        <a:pt x="3" y="10"/>
                      </a:lnTo>
                      <a:lnTo>
                        <a:pt x="2" y="10"/>
                      </a:lnTo>
                      <a:lnTo>
                        <a:pt x="1" y="10"/>
                      </a:lnTo>
                      <a:lnTo>
                        <a:pt x="0" y="10"/>
                      </a:lnTo>
                      <a:lnTo>
                        <a:pt x="2" y="4"/>
                      </a:lnTo>
                      <a:lnTo>
                        <a:pt x="2" y="3"/>
                      </a:lnTo>
                      <a:lnTo>
                        <a:pt x="3" y="3"/>
                      </a:lnTo>
                      <a:lnTo>
                        <a:pt x="3" y="2"/>
                      </a:lnTo>
                      <a:lnTo>
                        <a:pt x="4" y="2"/>
                      </a:lnTo>
                      <a:lnTo>
                        <a:pt x="4" y="1"/>
                      </a:lnTo>
                      <a:lnTo>
                        <a:pt x="5" y="1"/>
                      </a:lnTo>
                      <a:lnTo>
                        <a:pt x="6" y="1"/>
                      </a:lnTo>
                      <a:lnTo>
                        <a:pt x="7" y="1"/>
                      </a:lnTo>
                      <a:lnTo>
                        <a:pt x="7" y="0"/>
                      </a:lnTo>
                      <a:lnTo>
                        <a:pt x="8" y="0"/>
                      </a:lnTo>
                      <a:lnTo>
                        <a:pt x="9" y="0"/>
                      </a:lnTo>
                      <a:lnTo>
                        <a:pt x="10" y="0"/>
                      </a:lnTo>
                      <a:lnTo>
                        <a:pt x="11" y="0"/>
                      </a:lnTo>
                      <a:lnTo>
                        <a:pt x="12" y="0"/>
                      </a:lnTo>
                      <a:lnTo>
                        <a:pt x="13" y="0"/>
                      </a:lnTo>
                      <a:lnTo>
                        <a:pt x="14" y="0"/>
                      </a:lnTo>
                      <a:lnTo>
                        <a:pt x="14" y="1"/>
                      </a:lnTo>
                      <a:lnTo>
                        <a:pt x="15" y="1"/>
                      </a:lnTo>
                      <a:lnTo>
                        <a:pt x="16" y="1"/>
                      </a:lnTo>
                      <a:lnTo>
                        <a:pt x="16" y="2"/>
                      </a:lnTo>
                      <a:lnTo>
                        <a:pt x="17" y="3"/>
                      </a:lnTo>
                      <a:lnTo>
                        <a:pt x="17" y="4"/>
                      </a:lnTo>
                      <a:lnTo>
                        <a:pt x="17" y="5"/>
                      </a:lnTo>
                      <a:lnTo>
                        <a:pt x="17" y="6"/>
                      </a:lnTo>
                      <a:lnTo>
                        <a:pt x="17" y="7"/>
                      </a:lnTo>
                      <a:lnTo>
                        <a:pt x="17" y="9"/>
                      </a:lnTo>
                    </a:path>
                  </a:pathLst>
                </a:custGeom>
                <a:solidFill>
                  <a:srgbClr val="3F3F3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19" name="Arc 138">
                  <a:extLst>
                    <a:ext uri="{FF2B5EF4-FFF2-40B4-BE49-F238E27FC236}">
                      <a16:creationId xmlns:a16="http://schemas.microsoft.com/office/drawing/2014/main" id="{5C79223F-838C-4DE1-AE95-F66EC32D50FD}"/>
                    </a:ext>
                  </a:extLst>
                </p:cNvPr>
                <p:cNvSpPr>
                  <a:spLocks/>
                </p:cNvSpPr>
                <p:nvPr/>
              </p:nvSpPr>
              <p:spPr bwMode="auto">
                <a:xfrm>
                  <a:off x="821" y="2817"/>
                  <a:ext cx="10" cy="16"/>
                </a:xfrm>
                <a:custGeom>
                  <a:avLst/>
                  <a:gdLst>
                    <a:gd name="T0" fmla="*/ 0 w 26839"/>
                    <a:gd name="T1" fmla="*/ 0 h 43200"/>
                    <a:gd name="T2" fmla="*/ 0 w 26839"/>
                    <a:gd name="T3" fmla="*/ 0 h 43200"/>
                    <a:gd name="T4" fmla="*/ 0 w 26839"/>
                    <a:gd name="T5" fmla="*/ 0 h 43200"/>
                    <a:gd name="T6" fmla="*/ 0 60000 65536"/>
                    <a:gd name="T7" fmla="*/ 0 60000 65536"/>
                    <a:gd name="T8" fmla="*/ 0 60000 65536"/>
                    <a:gd name="T9" fmla="*/ 0 w 26839"/>
                    <a:gd name="T10" fmla="*/ 0 h 43200"/>
                    <a:gd name="T11" fmla="*/ 26839 w 26839"/>
                    <a:gd name="T12" fmla="*/ 43200 h 43200"/>
                  </a:gdLst>
                  <a:ahLst/>
                  <a:cxnLst>
                    <a:cxn ang="T6">
                      <a:pos x="T0" y="T1"/>
                    </a:cxn>
                    <a:cxn ang="T7">
                      <a:pos x="T2" y="T3"/>
                    </a:cxn>
                    <a:cxn ang="T8">
                      <a:pos x="T4" y="T5"/>
                    </a:cxn>
                  </a:cxnLst>
                  <a:rect l="T9" t="T10" r="T11" b="T12"/>
                  <a:pathLst>
                    <a:path w="26839" h="43200" fill="none" extrusionOk="0">
                      <a:moveTo>
                        <a:pt x="21600" y="43200"/>
                      </a:moveTo>
                      <a:cubicBezTo>
                        <a:pt x="9670" y="43200"/>
                        <a:pt x="0" y="33529"/>
                        <a:pt x="0" y="21600"/>
                      </a:cubicBezTo>
                      <a:cubicBezTo>
                        <a:pt x="0" y="9670"/>
                        <a:pt x="9670" y="0"/>
                        <a:pt x="21600" y="0"/>
                      </a:cubicBezTo>
                      <a:cubicBezTo>
                        <a:pt x="23366" y="-1"/>
                        <a:pt x="25125" y="216"/>
                        <a:pt x="26839" y="644"/>
                      </a:cubicBezTo>
                    </a:path>
                    <a:path w="26839" h="43200" stroke="0" extrusionOk="0">
                      <a:moveTo>
                        <a:pt x="21600" y="43200"/>
                      </a:moveTo>
                      <a:cubicBezTo>
                        <a:pt x="9670" y="43200"/>
                        <a:pt x="0" y="33529"/>
                        <a:pt x="0" y="21600"/>
                      </a:cubicBezTo>
                      <a:cubicBezTo>
                        <a:pt x="0" y="9670"/>
                        <a:pt x="9670" y="0"/>
                        <a:pt x="21600" y="0"/>
                      </a:cubicBezTo>
                      <a:cubicBezTo>
                        <a:pt x="23366" y="-1"/>
                        <a:pt x="25125" y="216"/>
                        <a:pt x="26839" y="644"/>
                      </a:cubicBezTo>
                      <a:lnTo>
                        <a:pt x="21600" y="21600"/>
                      </a:lnTo>
                      <a:lnTo>
                        <a:pt x="21600" y="43200"/>
                      </a:lnTo>
                      <a:close/>
                    </a:path>
                  </a:pathLst>
                </a:custGeom>
                <a:solidFill>
                  <a:srgbClr val="20202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zh-CN" altLang="en-US"/>
                </a:p>
              </p:txBody>
            </p:sp>
            <p:sp>
              <p:nvSpPr>
                <p:cNvPr id="220" name="Oval 139">
                  <a:extLst>
                    <a:ext uri="{FF2B5EF4-FFF2-40B4-BE49-F238E27FC236}">
                      <a16:creationId xmlns:a16="http://schemas.microsoft.com/office/drawing/2014/main" id="{3598DD12-0152-481F-93E6-886B64EA934E}"/>
                    </a:ext>
                  </a:extLst>
                </p:cNvPr>
                <p:cNvSpPr>
                  <a:spLocks noChangeArrowheads="1"/>
                </p:cNvSpPr>
                <p:nvPr/>
              </p:nvSpPr>
              <p:spPr bwMode="auto">
                <a:xfrm>
                  <a:off x="822" y="2816"/>
                  <a:ext cx="15" cy="16"/>
                </a:xfrm>
                <a:prstGeom prst="ellipse">
                  <a:avLst/>
                </a:prstGeom>
                <a:solidFill>
                  <a:srgbClr val="80808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21" name="Oval 140">
                  <a:extLst>
                    <a:ext uri="{FF2B5EF4-FFF2-40B4-BE49-F238E27FC236}">
                      <a16:creationId xmlns:a16="http://schemas.microsoft.com/office/drawing/2014/main" id="{022C182B-EC58-4003-AFB6-F15CFCF937D8}"/>
                    </a:ext>
                  </a:extLst>
                </p:cNvPr>
                <p:cNvSpPr>
                  <a:spLocks noChangeArrowheads="1"/>
                </p:cNvSpPr>
                <p:nvPr/>
              </p:nvSpPr>
              <p:spPr bwMode="auto">
                <a:xfrm>
                  <a:off x="827" y="2820"/>
                  <a:ext cx="6" cy="7"/>
                </a:xfrm>
                <a:prstGeom prst="ellipse">
                  <a:avLst/>
                </a:prstGeom>
                <a:solidFill>
                  <a:srgbClr val="E0E0E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185" name="Group 141">
                <a:extLst>
                  <a:ext uri="{FF2B5EF4-FFF2-40B4-BE49-F238E27FC236}">
                    <a16:creationId xmlns:a16="http://schemas.microsoft.com/office/drawing/2014/main" id="{6CD55617-BBCB-49DE-968C-16E1F5298A53}"/>
                  </a:ext>
                </a:extLst>
              </p:cNvPr>
              <p:cNvGrpSpPr>
                <a:grpSpLocks/>
              </p:cNvGrpSpPr>
              <p:nvPr/>
            </p:nvGrpSpPr>
            <p:grpSpPr bwMode="auto">
              <a:xfrm>
                <a:off x="751" y="2820"/>
                <a:ext cx="23" cy="21"/>
                <a:chOff x="751" y="2820"/>
                <a:chExt cx="23" cy="21"/>
              </a:xfrm>
            </p:grpSpPr>
            <p:sp>
              <p:nvSpPr>
                <p:cNvPr id="214" name="Freeform 142">
                  <a:extLst>
                    <a:ext uri="{FF2B5EF4-FFF2-40B4-BE49-F238E27FC236}">
                      <a16:creationId xmlns:a16="http://schemas.microsoft.com/office/drawing/2014/main" id="{A64A3BDD-4165-4CB9-B371-2D289BAD380D}"/>
                    </a:ext>
                  </a:extLst>
                </p:cNvPr>
                <p:cNvSpPr>
                  <a:spLocks/>
                </p:cNvSpPr>
                <p:nvPr/>
              </p:nvSpPr>
              <p:spPr bwMode="auto">
                <a:xfrm>
                  <a:off x="751" y="2820"/>
                  <a:ext cx="23" cy="13"/>
                </a:xfrm>
                <a:custGeom>
                  <a:avLst/>
                  <a:gdLst>
                    <a:gd name="T0" fmla="*/ 21 w 23"/>
                    <a:gd name="T1" fmla="*/ 10 h 13"/>
                    <a:gd name="T2" fmla="*/ 19 w 23"/>
                    <a:gd name="T3" fmla="*/ 10 h 13"/>
                    <a:gd name="T4" fmla="*/ 18 w 23"/>
                    <a:gd name="T5" fmla="*/ 10 h 13"/>
                    <a:gd name="T6" fmla="*/ 16 w 23"/>
                    <a:gd name="T7" fmla="*/ 9 h 13"/>
                    <a:gd name="T8" fmla="*/ 15 w 23"/>
                    <a:gd name="T9" fmla="*/ 9 h 13"/>
                    <a:gd name="T10" fmla="*/ 14 w 23"/>
                    <a:gd name="T11" fmla="*/ 10 h 13"/>
                    <a:gd name="T12" fmla="*/ 12 w 23"/>
                    <a:gd name="T13" fmla="*/ 10 h 13"/>
                    <a:gd name="T14" fmla="*/ 11 w 23"/>
                    <a:gd name="T15" fmla="*/ 10 h 13"/>
                    <a:gd name="T16" fmla="*/ 10 w 23"/>
                    <a:gd name="T17" fmla="*/ 10 h 13"/>
                    <a:gd name="T18" fmla="*/ 8 w 23"/>
                    <a:gd name="T19" fmla="*/ 11 h 13"/>
                    <a:gd name="T20" fmla="*/ 7 w 23"/>
                    <a:gd name="T21" fmla="*/ 11 h 13"/>
                    <a:gd name="T22" fmla="*/ 6 w 23"/>
                    <a:gd name="T23" fmla="*/ 11 h 13"/>
                    <a:gd name="T24" fmla="*/ 5 w 23"/>
                    <a:gd name="T25" fmla="*/ 11 h 13"/>
                    <a:gd name="T26" fmla="*/ 3 w 23"/>
                    <a:gd name="T27" fmla="*/ 12 h 13"/>
                    <a:gd name="T28" fmla="*/ 2 w 23"/>
                    <a:gd name="T29" fmla="*/ 12 h 13"/>
                    <a:gd name="T30" fmla="*/ 1 w 23"/>
                    <a:gd name="T31" fmla="*/ 12 h 13"/>
                    <a:gd name="T32" fmla="*/ 2 w 23"/>
                    <a:gd name="T33" fmla="*/ 5 h 13"/>
                    <a:gd name="T34" fmla="*/ 3 w 23"/>
                    <a:gd name="T35" fmla="*/ 4 h 13"/>
                    <a:gd name="T36" fmla="*/ 4 w 23"/>
                    <a:gd name="T37" fmla="*/ 3 h 13"/>
                    <a:gd name="T38" fmla="*/ 4 w 23"/>
                    <a:gd name="T39" fmla="*/ 2 h 13"/>
                    <a:gd name="T40" fmla="*/ 5 w 23"/>
                    <a:gd name="T41" fmla="*/ 2 h 13"/>
                    <a:gd name="T42" fmla="*/ 6 w 23"/>
                    <a:gd name="T43" fmla="*/ 1 h 13"/>
                    <a:gd name="T44" fmla="*/ 8 w 23"/>
                    <a:gd name="T45" fmla="*/ 1 h 13"/>
                    <a:gd name="T46" fmla="*/ 9 w 23"/>
                    <a:gd name="T47" fmla="*/ 0 h 13"/>
                    <a:gd name="T48" fmla="*/ 12 w 23"/>
                    <a:gd name="T49" fmla="*/ 0 h 13"/>
                    <a:gd name="T50" fmla="*/ 14 w 23"/>
                    <a:gd name="T51" fmla="*/ 0 h 13"/>
                    <a:gd name="T52" fmla="*/ 16 w 23"/>
                    <a:gd name="T53" fmla="*/ 0 h 13"/>
                    <a:gd name="T54" fmla="*/ 18 w 23"/>
                    <a:gd name="T55" fmla="*/ 0 h 13"/>
                    <a:gd name="T56" fmla="*/ 20 w 23"/>
                    <a:gd name="T57" fmla="*/ 1 h 13"/>
                    <a:gd name="T58" fmla="*/ 21 w 23"/>
                    <a:gd name="T59" fmla="*/ 2 h 13"/>
                    <a:gd name="T60" fmla="*/ 22 w 23"/>
                    <a:gd name="T61" fmla="*/ 4 h 13"/>
                    <a:gd name="T62" fmla="*/ 22 w 23"/>
                    <a:gd name="T63" fmla="*/ 7 h 13"/>
                    <a:gd name="T64" fmla="*/ 21 w 23"/>
                    <a:gd name="T65" fmla="*/ 10 h 1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
                    <a:gd name="T100" fmla="*/ 0 h 13"/>
                    <a:gd name="T101" fmla="*/ 23 w 23"/>
                    <a:gd name="T102" fmla="*/ 13 h 1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 h="13">
                      <a:moveTo>
                        <a:pt x="21" y="10"/>
                      </a:moveTo>
                      <a:lnTo>
                        <a:pt x="21" y="10"/>
                      </a:lnTo>
                      <a:lnTo>
                        <a:pt x="20" y="10"/>
                      </a:lnTo>
                      <a:lnTo>
                        <a:pt x="19" y="10"/>
                      </a:lnTo>
                      <a:lnTo>
                        <a:pt x="18" y="10"/>
                      </a:lnTo>
                      <a:lnTo>
                        <a:pt x="17" y="9"/>
                      </a:lnTo>
                      <a:lnTo>
                        <a:pt x="16" y="9"/>
                      </a:lnTo>
                      <a:lnTo>
                        <a:pt x="15" y="9"/>
                      </a:lnTo>
                      <a:lnTo>
                        <a:pt x="14" y="9"/>
                      </a:lnTo>
                      <a:lnTo>
                        <a:pt x="14" y="10"/>
                      </a:lnTo>
                      <a:lnTo>
                        <a:pt x="13" y="10"/>
                      </a:lnTo>
                      <a:lnTo>
                        <a:pt x="12" y="10"/>
                      </a:lnTo>
                      <a:lnTo>
                        <a:pt x="11" y="10"/>
                      </a:lnTo>
                      <a:lnTo>
                        <a:pt x="10" y="10"/>
                      </a:lnTo>
                      <a:lnTo>
                        <a:pt x="9" y="10"/>
                      </a:lnTo>
                      <a:lnTo>
                        <a:pt x="8" y="11"/>
                      </a:lnTo>
                      <a:lnTo>
                        <a:pt x="7" y="11"/>
                      </a:lnTo>
                      <a:lnTo>
                        <a:pt x="6" y="11"/>
                      </a:lnTo>
                      <a:lnTo>
                        <a:pt x="5" y="11"/>
                      </a:lnTo>
                      <a:lnTo>
                        <a:pt x="4" y="12"/>
                      </a:lnTo>
                      <a:lnTo>
                        <a:pt x="3" y="12"/>
                      </a:lnTo>
                      <a:lnTo>
                        <a:pt x="2" y="12"/>
                      </a:lnTo>
                      <a:lnTo>
                        <a:pt x="1" y="12"/>
                      </a:lnTo>
                      <a:lnTo>
                        <a:pt x="0" y="12"/>
                      </a:lnTo>
                      <a:lnTo>
                        <a:pt x="2" y="5"/>
                      </a:lnTo>
                      <a:lnTo>
                        <a:pt x="3" y="4"/>
                      </a:lnTo>
                      <a:lnTo>
                        <a:pt x="3" y="3"/>
                      </a:lnTo>
                      <a:lnTo>
                        <a:pt x="4" y="3"/>
                      </a:lnTo>
                      <a:lnTo>
                        <a:pt x="4" y="2"/>
                      </a:lnTo>
                      <a:lnTo>
                        <a:pt x="5" y="2"/>
                      </a:lnTo>
                      <a:lnTo>
                        <a:pt x="6" y="1"/>
                      </a:lnTo>
                      <a:lnTo>
                        <a:pt x="7" y="1"/>
                      </a:lnTo>
                      <a:lnTo>
                        <a:pt x="8" y="1"/>
                      </a:lnTo>
                      <a:lnTo>
                        <a:pt x="9" y="0"/>
                      </a:lnTo>
                      <a:lnTo>
                        <a:pt x="11" y="0"/>
                      </a:lnTo>
                      <a:lnTo>
                        <a:pt x="12" y="0"/>
                      </a:lnTo>
                      <a:lnTo>
                        <a:pt x="13" y="0"/>
                      </a:lnTo>
                      <a:lnTo>
                        <a:pt x="14" y="0"/>
                      </a:lnTo>
                      <a:lnTo>
                        <a:pt x="15" y="0"/>
                      </a:lnTo>
                      <a:lnTo>
                        <a:pt x="16" y="0"/>
                      </a:lnTo>
                      <a:lnTo>
                        <a:pt x="17" y="0"/>
                      </a:lnTo>
                      <a:lnTo>
                        <a:pt x="18" y="0"/>
                      </a:lnTo>
                      <a:lnTo>
                        <a:pt x="19" y="1"/>
                      </a:lnTo>
                      <a:lnTo>
                        <a:pt x="20" y="1"/>
                      </a:lnTo>
                      <a:lnTo>
                        <a:pt x="20" y="2"/>
                      </a:lnTo>
                      <a:lnTo>
                        <a:pt x="21" y="2"/>
                      </a:lnTo>
                      <a:lnTo>
                        <a:pt x="21" y="3"/>
                      </a:lnTo>
                      <a:lnTo>
                        <a:pt x="22" y="4"/>
                      </a:lnTo>
                      <a:lnTo>
                        <a:pt x="22" y="6"/>
                      </a:lnTo>
                      <a:lnTo>
                        <a:pt x="22" y="7"/>
                      </a:lnTo>
                      <a:lnTo>
                        <a:pt x="22" y="9"/>
                      </a:lnTo>
                      <a:lnTo>
                        <a:pt x="21" y="10"/>
                      </a:lnTo>
                    </a:path>
                  </a:pathLst>
                </a:custGeom>
                <a:solidFill>
                  <a:srgbClr val="3F3F3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15" name="Arc 143">
                  <a:extLst>
                    <a:ext uri="{FF2B5EF4-FFF2-40B4-BE49-F238E27FC236}">
                      <a16:creationId xmlns:a16="http://schemas.microsoft.com/office/drawing/2014/main" id="{4049D10C-1DF5-4D06-89A2-0A327A13C529}"/>
                    </a:ext>
                  </a:extLst>
                </p:cNvPr>
                <p:cNvSpPr>
                  <a:spLocks/>
                </p:cNvSpPr>
                <p:nvPr/>
              </p:nvSpPr>
              <p:spPr bwMode="auto">
                <a:xfrm>
                  <a:off x="751" y="2822"/>
                  <a:ext cx="15" cy="19"/>
                </a:xfrm>
                <a:custGeom>
                  <a:avLst/>
                  <a:gdLst>
                    <a:gd name="T0" fmla="*/ 0 w 26591"/>
                    <a:gd name="T1" fmla="*/ 0 h 43200"/>
                    <a:gd name="T2" fmla="*/ 0 w 26591"/>
                    <a:gd name="T3" fmla="*/ 0 h 43200"/>
                    <a:gd name="T4" fmla="*/ 0 w 26591"/>
                    <a:gd name="T5" fmla="*/ 0 h 43200"/>
                    <a:gd name="T6" fmla="*/ 0 60000 65536"/>
                    <a:gd name="T7" fmla="*/ 0 60000 65536"/>
                    <a:gd name="T8" fmla="*/ 0 60000 65536"/>
                    <a:gd name="T9" fmla="*/ 0 w 26591"/>
                    <a:gd name="T10" fmla="*/ 0 h 43200"/>
                    <a:gd name="T11" fmla="*/ 26591 w 26591"/>
                    <a:gd name="T12" fmla="*/ 43200 h 43200"/>
                  </a:gdLst>
                  <a:ahLst/>
                  <a:cxnLst>
                    <a:cxn ang="T6">
                      <a:pos x="T0" y="T1"/>
                    </a:cxn>
                    <a:cxn ang="T7">
                      <a:pos x="T2" y="T3"/>
                    </a:cxn>
                    <a:cxn ang="T8">
                      <a:pos x="T4" y="T5"/>
                    </a:cxn>
                  </a:cxnLst>
                  <a:rect l="T9" t="T10" r="T11" b="T12"/>
                  <a:pathLst>
                    <a:path w="26591" h="43200" fill="none" extrusionOk="0">
                      <a:moveTo>
                        <a:pt x="21600" y="43200"/>
                      </a:moveTo>
                      <a:cubicBezTo>
                        <a:pt x="9670" y="43200"/>
                        <a:pt x="0" y="33529"/>
                        <a:pt x="0" y="21600"/>
                      </a:cubicBezTo>
                      <a:cubicBezTo>
                        <a:pt x="0" y="9670"/>
                        <a:pt x="9670" y="0"/>
                        <a:pt x="21600" y="0"/>
                      </a:cubicBezTo>
                      <a:cubicBezTo>
                        <a:pt x="23280" y="-1"/>
                        <a:pt x="24955" y="196"/>
                        <a:pt x="26591" y="584"/>
                      </a:cubicBezTo>
                    </a:path>
                    <a:path w="26591" h="43200" stroke="0" extrusionOk="0">
                      <a:moveTo>
                        <a:pt x="21600" y="43200"/>
                      </a:moveTo>
                      <a:cubicBezTo>
                        <a:pt x="9670" y="43200"/>
                        <a:pt x="0" y="33529"/>
                        <a:pt x="0" y="21600"/>
                      </a:cubicBezTo>
                      <a:cubicBezTo>
                        <a:pt x="0" y="9670"/>
                        <a:pt x="9670" y="0"/>
                        <a:pt x="21600" y="0"/>
                      </a:cubicBezTo>
                      <a:cubicBezTo>
                        <a:pt x="23280" y="-1"/>
                        <a:pt x="24955" y="196"/>
                        <a:pt x="26591" y="584"/>
                      </a:cubicBezTo>
                      <a:lnTo>
                        <a:pt x="21600" y="21600"/>
                      </a:lnTo>
                      <a:lnTo>
                        <a:pt x="21600" y="43200"/>
                      </a:lnTo>
                      <a:close/>
                    </a:path>
                  </a:pathLst>
                </a:custGeom>
                <a:solidFill>
                  <a:srgbClr val="20202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zh-CN" altLang="en-US"/>
                </a:p>
              </p:txBody>
            </p:sp>
            <p:sp>
              <p:nvSpPr>
                <p:cNvPr id="216" name="Oval 144">
                  <a:extLst>
                    <a:ext uri="{FF2B5EF4-FFF2-40B4-BE49-F238E27FC236}">
                      <a16:creationId xmlns:a16="http://schemas.microsoft.com/office/drawing/2014/main" id="{EAC2F24C-0A0D-41EC-821A-E7998D4F70E9}"/>
                    </a:ext>
                  </a:extLst>
                </p:cNvPr>
                <p:cNvSpPr>
                  <a:spLocks noChangeArrowheads="1"/>
                </p:cNvSpPr>
                <p:nvPr/>
              </p:nvSpPr>
              <p:spPr bwMode="auto">
                <a:xfrm>
                  <a:off x="755" y="2820"/>
                  <a:ext cx="18" cy="20"/>
                </a:xfrm>
                <a:prstGeom prst="ellipse">
                  <a:avLst/>
                </a:prstGeom>
                <a:solidFill>
                  <a:srgbClr val="80808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17" name="Oval 145">
                  <a:extLst>
                    <a:ext uri="{FF2B5EF4-FFF2-40B4-BE49-F238E27FC236}">
                      <a16:creationId xmlns:a16="http://schemas.microsoft.com/office/drawing/2014/main" id="{E5702E56-4624-42BA-A09A-F1C079380A83}"/>
                    </a:ext>
                  </a:extLst>
                </p:cNvPr>
                <p:cNvSpPr>
                  <a:spLocks noChangeArrowheads="1"/>
                </p:cNvSpPr>
                <p:nvPr/>
              </p:nvSpPr>
              <p:spPr bwMode="auto">
                <a:xfrm>
                  <a:off x="760" y="2826"/>
                  <a:ext cx="8" cy="9"/>
                </a:xfrm>
                <a:prstGeom prst="ellipse">
                  <a:avLst/>
                </a:prstGeom>
                <a:solidFill>
                  <a:srgbClr val="E0E0E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sp>
            <p:nvSpPr>
              <p:cNvPr id="186" name="Freeform 146">
                <a:extLst>
                  <a:ext uri="{FF2B5EF4-FFF2-40B4-BE49-F238E27FC236}">
                    <a16:creationId xmlns:a16="http://schemas.microsoft.com/office/drawing/2014/main" id="{E15FC011-C357-42AE-B7BA-97FF4011A81F}"/>
                  </a:ext>
                </a:extLst>
              </p:cNvPr>
              <p:cNvSpPr>
                <a:spLocks/>
              </p:cNvSpPr>
              <p:nvPr/>
            </p:nvSpPr>
            <p:spPr bwMode="auto">
              <a:xfrm>
                <a:off x="751" y="2795"/>
                <a:ext cx="75" cy="19"/>
              </a:xfrm>
              <a:custGeom>
                <a:avLst/>
                <a:gdLst>
                  <a:gd name="T0" fmla="*/ 74 w 75"/>
                  <a:gd name="T1" fmla="*/ 13 h 19"/>
                  <a:gd name="T2" fmla="*/ 73 w 75"/>
                  <a:gd name="T3" fmla="*/ 11 h 19"/>
                  <a:gd name="T4" fmla="*/ 71 w 75"/>
                  <a:gd name="T5" fmla="*/ 8 h 19"/>
                  <a:gd name="T6" fmla="*/ 68 w 75"/>
                  <a:gd name="T7" fmla="*/ 5 h 19"/>
                  <a:gd name="T8" fmla="*/ 66 w 75"/>
                  <a:gd name="T9" fmla="*/ 3 h 19"/>
                  <a:gd name="T10" fmla="*/ 64 w 75"/>
                  <a:gd name="T11" fmla="*/ 1 h 19"/>
                  <a:gd name="T12" fmla="*/ 64 w 75"/>
                  <a:gd name="T13" fmla="*/ 1 h 19"/>
                  <a:gd name="T14" fmla="*/ 62 w 75"/>
                  <a:gd name="T15" fmla="*/ 1 h 19"/>
                  <a:gd name="T16" fmla="*/ 58 w 75"/>
                  <a:gd name="T17" fmla="*/ 1 h 19"/>
                  <a:gd name="T18" fmla="*/ 55 w 75"/>
                  <a:gd name="T19" fmla="*/ 1 h 19"/>
                  <a:gd name="T20" fmla="*/ 51 w 75"/>
                  <a:gd name="T21" fmla="*/ 2 h 19"/>
                  <a:gd name="T22" fmla="*/ 48 w 75"/>
                  <a:gd name="T23" fmla="*/ 2 h 19"/>
                  <a:gd name="T24" fmla="*/ 45 w 75"/>
                  <a:gd name="T25" fmla="*/ 2 h 19"/>
                  <a:gd name="T26" fmla="*/ 42 w 75"/>
                  <a:gd name="T27" fmla="*/ 3 h 19"/>
                  <a:gd name="T28" fmla="*/ 41 w 75"/>
                  <a:gd name="T29" fmla="*/ 3 h 19"/>
                  <a:gd name="T30" fmla="*/ 39 w 75"/>
                  <a:gd name="T31" fmla="*/ 5 h 19"/>
                  <a:gd name="T32" fmla="*/ 36 w 75"/>
                  <a:gd name="T33" fmla="*/ 8 h 19"/>
                  <a:gd name="T34" fmla="*/ 34 w 75"/>
                  <a:gd name="T35" fmla="*/ 11 h 19"/>
                  <a:gd name="T36" fmla="*/ 31 w 75"/>
                  <a:gd name="T37" fmla="*/ 15 h 19"/>
                  <a:gd name="T38" fmla="*/ 30 w 75"/>
                  <a:gd name="T39" fmla="*/ 17 h 19"/>
                  <a:gd name="T40" fmla="*/ 30 w 75"/>
                  <a:gd name="T41" fmla="*/ 18 h 19"/>
                  <a:gd name="T42" fmla="*/ 1 w 75"/>
                  <a:gd name="T43" fmla="*/ 12 h 19"/>
                  <a:gd name="T44" fmla="*/ 4 w 75"/>
                  <a:gd name="T45" fmla="*/ 13 h 19"/>
                  <a:gd name="T46" fmla="*/ 7 w 75"/>
                  <a:gd name="T47" fmla="*/ 14 h 19"/>
                  <a:gd name="T48" fmla="*/ 10 w 75"/>
                  <a:gd name="T49" fmla="*/ 14 h 19"/>
                  <a:gd name="T50" fmla="*/ 14 w 75"/>
                  <a:gd name="T51" fmla="*/ 15 h 19"/>
                  <a:gd name="T52" fmla="*/ 17 w 75"/>
                  <a:gd name="T53" fmla="*/ 16 h 19"/>
                  <a:gd name="T54" fmla="*/ 20 w 75"/>
                  <a:gd name="T55" fmla="*/ 16 h 19"/>
                  <a:gd name="T56" fmla="*/ 24 w 75"/>
                  <a:gd name="T57" fmla="*/ 17 h 19"/>
                  <a:gd name="T58" fmla="*/ 27 w 75"/>
                  <a:gd name="T59" fmla="*/ 16 h 19"/>
                  <a:gd name="T60" fmla="*/ 30 w 75"/>
                  <a:gd name="T61" fmla="*/ 13 h 19"/>
                  <a:gd name="T62" fmla="*/ 32 w 75"/>
                  <a:gd name="T63" fmla="*/ 9 h 19"/>
                  <a:gd name="T64" fmla="*/ 35 w 75"/>
                  <a:gd name="T65" fmla="*/ 5 h 19"/>
                  <a:gd name="T66" fmla="*/ 37 w 75"/>
                  <a:gd name="T67" fmla="*/ 3 h 19"/>
                  <a:gd name="T68" fmla="*/ 37 w 75"/>
                  <a:gd name="T69" fmla="*/ 2 h 19"/>
                  <a:gd name="T70" fmla="*/ 36 w 75"/>
                  <a:gd name="T71" fmla="*/ 2 h 19"/>
                  <a:gd name="T72" fmla="*/ 34 w 75"/>
                  <a:gd name="T73" fmla="*/ 2 h 19"/>
                  <a:gd name="T74" fmla="*/ 31 w 75"/>
                  <a:gd name="T75" fmla="*/ 1 h 19"/>
                  <a:gd name="T76" fmla="*/ 29 w 75"/>
                  <a:gd name="T77" fmla="*/ 1 h 19"/>
                  <a:gd name="T78" fmla="*/ 26 w 75"/>
                  <a:gd name="T79" fmla="*/ 1 h 19"/>
                  <a:gd name="T80" fmla="*/ 24 w 75"/>
                  <a:gd name="T81" fmla="*/ 1 h 19"/>
                  <a:gd name="T82" fmla="*/ 22 w 75"/>
                  <a:gd name="T83" fmla="*/ 1 h 19"/>
                  <a:gd name="T84" fmla="*/ 20 w 75"/>
                  <a:gd name="T85" fmla="*/ 0 h 19"/>
                  <a:gd name="T86" fmla="*/ 18 w 75"/>
                  <a:gd name="T87" fmla="*/ 0 h 19"/>
                  <a:gd name="T88" fmla="*/ 16 w 75"/>
                  <a:gd name="T89" fmla="*/ 1 h 19"/>
                  <a:gd name="T90" fmla="*/ 13 w 75"/>
                  <a:gd name="T91" fmla="*/ 3 h 19"/>
                  <a:gd name="T92" fmla="*/ 11 w 75"/>
                  <a:gd name="T93" fmla="*/ 4 h 19"/>
                  <a:gd name="T94" fmla="*/ 8 w 75"/>
                  <a:gd name="T95" fmla="*/ 6 h 19"/>
                  <a:gd name="T96" fmla="*/ 6 w 75"/>
                  <a:gd name="T97" fmla="*/ 7 h 19"/>
                  <a:gd name="T98" fmla="*/ 4 w 75"/>
                  <a:gd name="T99" fmla="*/ 9 h 19"/>
                  <a:gd name="T100" fmla="*/ 2 w 75"/>
                  <a:gd name="T101" fmla="*/ 11 h 19"/>
                  <a:gd name="T102" fmla="*/ 31 w 75"/>
                  <a:gd name="T103" fmla="*/ 18 h 1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5"/>
                  <a:gd name="T157" fmla="*/ 0 h 19"/>
                  <a:gd name="T158" fmla="*/ 75 w 75"/>
                  <a:gd name="T159" fmla="*/ 19 h 1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5" h="19">
                    <a:moveTo>
                      <a:pt x="31" y="18"/>
                    </a:moveTo>
                    <a:lnTo>
                      <a:pt x="74" y="13"/>
                    </a:lnTo>
                    <a:lnTo>
                      <a:pt x="73" y="12"/>
                    </a:lnTo>
                    <a:lnTo>
                      <a:pt x="73" y="11"/>
                    </a:lnTo>
                    <a:lnTo>
                      <a:pt x="72" y="10"/>
                    </a:lnTo>
                    <a:lnTo>
                      <a:pt x="71" y="9"/>
                    </a:lnTo>
                    <a:lnTo>
                      <a:pt x="71" y="8"/>
                    </a:lnTo>
                    <a:lnTo>
                      <a:pt x="70" y="8"/>
                    </a:lnTo>
                    <a:lnTo>
                      <a:pt x="70" y="7"/>
                    </a:lnTo>
                    <a:lnTo>
                      <a:pt x="69" y="6"/>
                    </a:lnTo>
                    <a:lnTo>
                      <a:pt x="68" y="5"/>
                    </a:lnTo>
                    <a:lnTo>
                      <a:pt x="67" y="4"/>
                    </a:lnTo>
                    <a:lnTo>
                      <a:pt x="67" y="3"/>
                    </a:lnTo>
                    <a:lnTo>
                      <a:pt x="66" y="3"/>
                    </a:lnTo>
                    <a:lnTo>
                      <a:pt x="65" y="2"/>
                    </a:lnTo>
                    <a:lnTo>
                      <a:pt x="64" y="1"/>
                    </a:lnTo>
                    <a:lnTo>
                      <a:pt x="63" y="1"/>
                    </a:lnTo>
                    <a:lnTo>
                      <a:pt x="62" y="1"/>
                    </a:lnTo>
                    <a:lnTo>
                      <a:pt x="61" y="1"/>
                    </a:lnTo>
                    <a:lnTo>
                      <a:pt x="60" y="1"/>
                    </a:lnTo>
                    <a:lnTo>
                      <a:pt x="59" y="1"/>
                    </a:lnTo>
                    <a:lnTo>
                      <a:pt x="58" y="1"/>
                    </a:lnTo>
                    <a:lnTo>
                      <a:pt x="57" y="1"/>
                    </a:lnTo>
                    <a:lnTo>
                      <a:pt x="56" y="1"/>
                    </a:lnTo>
                    <a:lnTo>
                      <a:pt x="55" y="1"/>
                    </a:lnTo>
                    <a:lnTo>
                      <a:pt x="54" y="1"/>
                    </a:lnTo>
                    <a:lnTo>
                      <a:pt x="53" y="1"/>
                    </a:lnTo>
                    <a:lnTo>
                      <a:pt x="52" y="1"/>
                    </a:lnTo>
                    <a:lnTo>
                      <a:pt x="51" y="2"/>
                    </a:lnTo>
                    <a:lnTo>
                      <a:pt x="50" y="2"/>
                    </a:lnTo>
                    <a:lnTo>
                      <a:pt x="49" y="2"/>
                    </a:lnTo>
                    <a:lnTo>
                      <a:pt x="48" y="2"/>
                    </a:lnTo>
                    <a:lnTo>
                      <a:pt x="47" y="2"/>
                    </a:lnTo>
                    <a:lnTo>
                      <a:pt x="46" y="2"/>
                    </a:lnTo>
                    <a:lnTo>
                      <a:pt x="45" y="2"/>
                    </a:lnTo>
                    <a:lnTo>
                      <a:pt x="44" y="2"/>
                    </a:lnTo>
                    <a:lnTo>
                      <a:pt x="43" y="3"/>
                    </a:lnTo>
                    <a:lnTo>
                      <a:pt x="42" y="3"/>
                    </a:lnTo>
                    <a:lnTo>
                      <a:pt x="41" y="3"/>
                    </a:lnTo>
                    <a:lnTo>
                      <a:pt x="40" y="3"/>
                    </a:lnTo>
                    <a:lnTo>
                      <a:pt x="40" y="4"/>
                    </a:lnTo>
                    <a:lnTo>
                      <a:pt x="39" y="5"/>
                    </a:lnTo>
                    <a:lnTo>
                      <a:pt x="38" y="6"/>
                    </a:lnTo>
                    <a:lnTo>
                      <a:pt x="37" y="6"/>
                    </a:lnTo>
                    <a:lnTo>
                      <a:pt x="37" y="7"/>
                    </a:lnTo>
                    <a:lnTo>
                      <a:pt x="36" y="8"/>
                    </a:lnTo>
                    <a:lnTo>
                      <a:pt x="36" y="9"/>
                    </a:lnTo>
                    <a:lnTo>
                      <a:pt x="35" y="10"/>
                    </a:lnTo>
                    <a:lnTo>
                      <a:pt x="34" y="10"/>
                    </a:lnTo>
                    <a:lnTo>
                      <a:pt x="34" y="11"/>
                    </a:lnTo>
                    <a:lnTo>
                      <a:pt x="33" y="12"/>
                    </a:lnTo>
                    <a:lnTo>
                      <a:pt x="33" y="13"/>
                    </a:lnTo>
                    <a:lnTo>
                      <a:pt x="32" y="14"/>
                    </a:lnTo>
                    <a:lnTo>
                      <a:pt x="31" y="15"/>
                    </a:lnTo>
                    <a:lnTo>
                      <a:pt x="30" y="16"/>
                    </a:lnTo>
                    <a:lnTo>
                      <a:pt x="30" y="17"/>
                    </a:lnTo>
                    <a:lnTo>
                      <a:pt x="30" y="18"/>
                    </a:lnTo>
                    <a:lnTo>
                      <a:pt x="31" y="18"/>
                    </a:lnTo>
                    <a:lnTo>
                      <a:pt x="0" y="12"/>
                    </a:lnTo>
                    <a:lnTo>
                      <a:pt x="1" y="12"/>
                    </a:lnTo>
                    <a:lnTo>
                      <a:pt x="2" y="13"/>
                    </a:lnTo>
                    <a:lnTo>
                      <a:pt x="3" y="13"/>
                    </a:lnTo>
                    <a:lnTo>
                      <a:pt x="4" y="13"/>
                    </a:lnTo>
                    <a:lnTo>
                      <a:pt x="5" y="13"/>
                    </a:lnTo>
                    <a:lnTo>
                      <a:pt x="6" y="13"/>
                    </a:lnTo>
                    <a:lnTo>
                      <a:pt x="6" y="14"/>
                    </a:lnTo>
                    <a:lnTo>
                      <a:pt x="7" y="14"/>
                    </a:lnTo>
                    <a:lnTo>
                      <a:pt x="8" y="14"/>
                    </a:lnTo>
                    <a:lnTo>
                      <a:pt x="9" y="14"/>
                    </a:lnTo>
                    <a:lnTo>
                      <a:pt x="10" y="14"/>
                    </a:lnTo>
                    <a:lnTo>
                      <a:pt x="11" y="15"/>
                    </a:lnTo>
                    <a:lnTo>
                      <a:pt x="12" y="15"/>
                    </a:lnTo>
                    <a:lnTo>
                      <a:pt x="13" y="15"/>
                    </a:lnTo>
                    <a:lnTo>
                      <a:pt x="14" y="15"/>
                    </a:lnTo>
                    <a:lnTo>
                      <a:pt x="15" y="15"/>
                    </a:lnTo>
                    <a:lnTo>
                      <a:pt x="16" y="16"/>
                    </a:lnTo>
                    <a:lnTo>
                      <a:pt x="17" y="16"/>
                    </a:lnTo>
                    <a:lnTo>
                      <a:pt x="18" y="16"/>
                    </a:lnTo>
                    <a:lnTo>
                      <a:pt x="19" y="16"/>
                    </a:lnTo>
                    <a:lnTo>
                      <a:pt x="20" y="16"/>
                    </a:lnTo>
                    <a:lnTo>
                      <a:pt x="21" y="17"/>
                    </a:lnTo>
                    <a:lnTo>
                      <a:pt x="22" y="17"/>
                    </a:lnTo>
                    <a:lnTo>
                      <a:pt x="23" y="17"/>
                    </a:lnTo>
                    <a:lnTo>
                      <a:pt x="24" y="17"/>
                    </a:lnTo>
                    <a:lnTo>
                      <a:pt x="25" y="17"/>
                    </a:lnTo>
                    <a:lnTo>
                      <a:pt x="26" y="17"/>
                    </a:lnTo>
                    <a:lnTo>
                      <a:pt x="27" y="17"/>
                    </a:lnTo>
                    <a:lnTo>
                      <a:pt x="27" y="16"/>
                    </a:lnTo>
                    <a:lnTo>
                      <a:pt x="28" y="15"/>
                    </a:lnTo>
                    <a:lnTo>
                      <a:pt x="28" y="14"/>
                    </a:lnTo>
                    <a:lnTo>
                      <a:pt x="29" y="13"/>
                    </a:lnTo>
                    <a:lnTo>
                      <a:pt x="30" y="13"/>
                    </a:lnTo>
                    <a:lnTo>
                      <a:pt x="30" y="12"/>
                    </a:lnTo>
                    <a:lnTo>
                      <a:pt x="31" y="11"/>
                    </a:lnTo>
                    <a:lnTo>
                      <a:pt x="32" y="10"/>
                    </a:lnTo>
                    <a:lnTo>
                      <a:pt x="32" y="9"/>
                    </a:lnTo>
                    <a:lnTo>
                      <a:pt x="33" y="8"/>
                    </a:lnTo>
                    <a:lnTo>
                      <a:pt x="34" y="7"/>
                    </a:lnTo>
                    <a:lnTo>
                      <a:pt x="34" y="6"/>
                    </a:lnTo>
                    <a:lnTo>
                      <a:pt x="35" y="5"/>
                    </a:lnTo>
                    <a:lnTo>
                      <a:pt x="36" y="4"/>
                    </a:lnTo>
                    <a:lnTo>
                      <a:pt x="37" y="3"/>
                    </a:lnTo>
                    <a:lnTo>
                      <a:pt x="37" y="2"/>
                    </a:lnTo>
                    <a:lnTo>
                      <a:pt x="36" y="2"/>
                    </a:lnTo>
                    <a:lnTo>
                      <a:pt x="35" y="2"/>
                    </a:lnTo>
                    <a:lnTo>
                      <a:pt x="34" y="2"/>
                    </a:lnTo>
                    <a:lnTo>
                      <a:pt x="33" y="2"/>
                    </a:lnTo>
                    <a:lnTo>
                      <a:pt x="32" y="2"/>
                    </a:lnTo>
                    <a:lnTo>
                      <a:pt x="31" y="1"/>
                    </a:lnTo>
                    <a:lnTo>
                      <a:pt x="30" y="1"/>
                    </a:lnTo>
                    <a:lnTo>
                      <a:pt x="29" y="1"/>
                    </a:lnTo>
                    <a:lnTo>
                      <a:pt x="28" y="1"/>
                    </a:lnTo>
                    <a:lnTo>
                      <a:pt x="27" y="1"/>
                    </a:lnTo>
                    <a:lnTo>
                      <a:pt x="26" y="1"/>
                    </a:lnTo>
                    <a:lnTo>
                      <a:pt x="25" y="1"/>
                    </a:lnTo>
                    <a:lnTo>
                      <a:pt x="24" y="1"/>
                    </a:lnTo>
                    <a:lnTo>
                      <a:pt x="23" y="1"/>
                    </a:lnTo>
                    <a:lnTo>
                      <a:pt x="22" y="1"/>
                    </a:lnTo>
                    <a:lnTo>
                      <a:pt x="21" y="1"/>
                    </a:lnTo>
                    <a:lnTo>
                      <a:pt x="21" y="0"/>
                    </a:lnTo>
                    <a:lnTo>
                      <a:pt x="20" y="0"/>
                    </a:lnTo>
                    <a:lnTo>
                      <a:pt x="19" y="0"/>
                    </a:lnTo>
                    <a:lnTo>
                      <a:pt x="18" y="0"/>
                    </a:lnTo>
                    <a:lnTo>
                      <a:pt x="17" y="1"/>
                    </a:lnTo>
                    <a:lnTo>
                      <a:pt x="16" y="1"/>
                    </a:lnTo>
                    <a:lnTo>
                      <a:pt x="15" y="2"/>
                    </a:lnTo>
                    <a:lnTo>
                      <a:pt x="14" y="2"/>
                    </a:lnTo>
                    <a:lnTo>
                      <a:pt x="13" y="3"/>
                    </a:lnTo>
                    <a:lnTo>
                      <a:pt x="12" y="3"/>
                    </a:lnTo>
                    <a:lnTo>
                      <a:pt x="11" y="4"/>
                    </a:lnTo>
                    <a:lnTo>
                      <a:pt x="10" y="5"/>
                    </a:lnTo>
                    <a:lnTo>
                      <a:pt x="9" y="5"/>
                    </a:lnTo>
                    <a:lnTo>
                      <a:pt x="8" y="6"/>
                    </a:lnTo>
                    <a:lnTo>
                      <a:pt x="7" y="7"/>
                    </a:lnTo>
                    <a:lnTo>
                      <a:pt x="6" y="7"/>
                    </a:lnTo>
                    <a:lnTo>
                      <a:pt x="5" y="8"/>
                    </a:lnTo>
                    <a:lnTo>
                      <a:pt x="4" y="9"/>
                    </a:lnTo>
                    <a:lnTo>
                      <a:pt x="3" y="10"/>
                    </a:lnTo>
                    <a:lnTo>
                      <a:pt x="2" y="11"/>
                    </a:lnTo>
                    <a:lnTo>
                      <a:pt x="1" y="11"/>
                    </a:lnTo>
                    <a:lnTo>
                      <a:pt x="1" y="12"/>
                    </a:lnTo>
                    <a:lnTo>
                      <a:pt x="0" y="12"/>
                    </a:lnTo>
                    <a:lnTo>
                      <a:pt x="31" y="18"/>
                    </a:lnTo>
                  </a:path>
                </a:pathLst>
              </a:custGeom>
              <a:solidFill>
                <a:srgbClr val="C5C5C5"/>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87" name="Freeform 147">
                <a:extLst>
                  <a:ext uri="{FF2B5EF4-FFF2-40B4-BE49-F238E27FC236}">
                    <a16:creationId xmlns:a16="http://schemas.microsoft.com/office/drawing/2014/main" id="{39EF2502-65BE-4799-A6BC-4DB00685B823}"/>
                  </a:ext>
                </a:extLst>
              </p:cNvPr>
              <p:cNvSpPr>
                <a:spLocks/>
              </p:cNvSpPr>
              <p:nvPr/>
            </p:nvSpPr>
            <p:spPr bwMode="auto">
              <a:xfrm>
                <a:off x="714" y="2793"/>
                <a:ext cx="135" cy="46"/>
              </a:xfrm>
              <a:custGeom>
                <a:avLst/>
                <a:gdLst>
                  <a:gd name="T0" fmla="*/ 6 w 135"/>
                  <a:gd name="T1" fmla="*/ 39 h 46"/>
                  <a:gd name="T2" fmla="*/ 9 w 135"/>
                  <a:gd name="T3" fmla="*/ 42 h 46"/>
                  <a:gd name="T4" fmla="*/ 14 w 135"/>
                  <a:gd name="T5" fmla="*/ 43 h 46"/>
                  <a:gd name="T6" fmla="*/ 19 w 135"/>
                  <a:gd name="T7" fmla="*/ 44 h 46"/>
                  <a:gd name="T8" fmla="*/ 25 w 135"/>
                  <a:gd name="T9" fmla="*/ 45 h 46"/>
                  <a:gd name="T10" fmla="*/ 31 w 135"/>
                  <a:gd name="T11" fmla="*/ 45 h 46"/>
                  <a:gd name="T12" fmla="*/ 36 w 135"/>
                  <a:gd name="T13" fmla="*/ 44 h 46"/>
                  <a:gd name="T14" fmla="*/ 38 w 135"/>
                  <a:gd name="T15" fmla="*/ 37 h 46"/>
                  <a:gd name="T16" fmla="*/ 41 w 135"/>
                  <a:gd name="T17" fmla="*/ 31 h 46"/>
                  <a:gd name="T18" fmla="*/ 45 w 135"/>
                  <a:gd name="T19" fmla="*/ 29 h 46"/>
                  <a:gd name="T20" fmla="*/ 50 w 135"/>
                  <a:gd name="T21" fmla="*/ 28 h 46"/>
                  <a:gd name="T22" fmla="*/ 54 w 135"/>
                  <a:gd name="T23" fmla="*/ 28 h 46"/>
                  <a:gd name="T24" fmla="*/ 59 w 135"/>
                  <a:gd name="T25" fmla="*/ 31 h 46"/>
                  <a:gd name="T26" fmla="*/ 60 w 135"/>
                  <a:gd name="T27" fmla="*/ 36 h 46"/>
                  <a:gd name="T28" fmla="*/ 105 w 135"/>
                  <a:gd name="T29" fmla="*/ 36 h 46"/>
                  <a:gd name="T30" fmla="*/ 108 w 135"/>
                  <a:gd name="T31" fmla="*/ 31 h 46"/>
                  <a:gd name="T32" fmla="*/ 110 w 135"/>
                  <a:gd name="T33" fmla="*/ 26 h 46"/>
                  <a:gd name="T34" fmla="*/ 113 w 135"/>
                  <a:gd name="T35" fmla="*/ 23 h 46"/>
                  <a:gd name="T36" fmla="*/ 116 w 135"/>
                  <a:gd name="T37" fmla="*/ 22 h 46"/>
                  <a:gd name="T38" fmla="*/ 119 w 135"/>
                  <a:gd name="T39" fmla="*/ 22 h 46"/>
                  <a:gd name="T40" fmla="*/ 122 w 135"/>
                  <a:gd name="T41" fmla="*/ 26 h 46"/>
                  <a:gd name="T42" fmla="*/ 133 w 135"/>
                  <a:gd name="T43" fmla="*/ 28 h 46"/>
                  <a:gd name="T44" fmla="*/ 134 w 135"/>
                  <a:gd name="T45" fmla="*/ 24 h 46"/>
                  <a:gd name="T46" fmla="*/ 132 w 135"/>
                  <a:gd name="T47" fmla="*/ 22 h 46"/>
                  <a:gd name="T48" fmla="*/ 132 w 135"/>
                  <a:gd name="T49" fmla="*/ 13 h 46"/>
                  <a:gd name="T50" fmla="*/ 114 w 135"/>
                  <a:gd name="T51" fmla="*/ 9 h 46"/>
                  <a:gd name="T52" fmla="*/ 111 w 135"/>
                  <a:gd name="T53" fmla="*/ 7 h 46"/>
                  <a:gd name="T54" fmla="*/ 108 w 135"/>
                  <a:gd name="T55" fmla="*/ 4 h 46"/>
                  <a:gd name="T56" fmla="*/ 106 w 135"/>
                  <a:gd name="T57" fmla="*/ 3 h 46"/>
                  <a:gd name="T58" fmla="*/ 104 w 135"/>
                  <a:gd name="T59" fmla="*/ 2 h 46"/>
                  <a:gd name="T60" fmla="*/ 102 w 135"/>
                  <a:gd name="T61" fmla="*/ 2 h 46"/>
                  <a:gd name="T62" fmla="*/ 94 w 135"/>
                  <a:gd name="T63" fmla="*/ 1 h 46"/>
                  <a:gd name="T64" fmla="*/ 87 w 135"/>
                  <a:gd name="T65" fmla="*/ 0 h 46"/>
                  <a:gd name="T66" fmla="*/ 79 w 135"/>
                  <a:gd name="T67" fmla="*/ 0 h 46"/>
                  <a:gd name="T68" fmla="*/ 71 w 135"/>
                  <a:gd name="T69" fmla="*/ 0 h 46"/>
                  <a:gd name="T70" fmla="*/ 62 w 135"/>
                  <a:gd name="T71" fmla="*/ 1 h 46"/>
                  <a:gd name="T72" fmla="*/ 58 w 135"/>
                  <a:gd name="T73" fmla="*/ 2 h 46"/>
                  <a:gd name="T74" fmla="*/ 56 w 135"/>
                  <a:gd name="T75" fmla="*/ 2 h 46"/>
                  <a:gd name="T76" fmla="*/ 53 w 135"/>
                  <a:gd name="T77" fmla="*/ 3 h 46"/>
                  <a:gd name="T78" fmla="*/ 50 w 135"/>
                  <a:gd name="T79" fmla="*/ 5 h 46"/>
                  <a:gd name="T80" fmla="*/ 46 w 135"/>
                  <a:gd name="T81" fmla="*/ 7 h 46"/>
                  <a:gd name="T82" fmla="*/ 43 w 135"/>
                  <a:gd name="T83" fmla="*/ 9 h 46"/>
                  <a:gd name="T84" fmla="*/ 40 w 135"/>
                  <a:gd name="T85" fmla="*/ 11 h 46"/>
                  <a:gd name="T86" fmla="*/ 37 w 135"/>
                  <a:gd name="T87" fmla="*/ 14 h 46"/>
                  <a:gd name="T88" fmla="*/ 32 w 135"/>
                  <a:gd name="T89" fmla="*/ 15 h 46"/>
                  <a:gd name="T90" fmla="*/ 26 w 135"/>
                  <a:gd name="T91" fmla="*/ 16 h 46"/>
                  <a:gd name="T92" fmla="*/ 20 w 135"/>
                  <a:gd name="T93" fmla="*/ 18 h 46"/>
                  <a:gd name="T94" fmla="*/ 15 w 135"/>
                  <a:gd name="T95" fmla="*/ 19 h 46"/>
                  <a:gd name="T96" fmla="*/ 10 w 135"/>
                  <a:gd name="T97" fmla="*/ 21 h 46"/>
                  <a:gd name="T98" fmla="*/ 6 w 135"/>
                  <a:gd name="T99" fmla="*/ 23 h 46"/>
                  <a:gd name="T100" fmla="*/ 4 w 135"/>
                  <a:gd name="T101" fmla="*/ 25 h 46"/>
                  <a:gd name="T102" fmla="*/ 3 w 135"/>
                  <a:gd name="T103" fmla="*/ 28 h 46"/>
                  <a:gd name="T104" fmla="*/ 1 w 135"/>
                  <a:gd name="T105" fmla="*/ 29 h 46"/>
                  <a:gd name="T106" fmla="*/ 0 w 135"/>
                  <a:gd name="T107" fmla="*/ 32 h 46"/>
                  <a:gd name="T108" fmla="*/ 1 w 135"/>
                  <a:gd name="T109" fmla="*/ 35 h 46"/>
                  <a:gd name="T110" fmla="*/ 4 w 135"/>
                  <a:gd name="T111" fmla="*/ 37 h 4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35"/>
                  <a:gd name="T169" fmla="*/ 0 h 46"/>
                  <a:gd name="T170" fmla="*/ 135 w 135"/>
                  <a:gd name="T171" fmla="*/ 46 h 4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35" h="46">
                    <a:moveTo>
                      <a:pt x="5" y="37"/>
                    </a:moveTo>
                    <a:lnTo>
                      <a:pt x="6" y="37"/>
                    </a:lnTo>
                    <a:lnTo>
                      <a:pt x="6" y="38"/>
                    </a:lnTo>
                    <a:lnTo>
                      <a:pt x="6" y="39"/>
                    </a:lnTo>
                    <a:lnTo>
                      <a:pt x="6" y="40"/>
                    </a:lnTo>
                    <a:lnTo>
                      <a:pt x="7" y="41"/>
                    </a:lnTo>
                    <a:lnTo>
                      <a:pt x="8" y="41"/>
                    </a:lnTo>
                    <a:lnTo>
                      <a:pt x="9" y="42"/>
                    </a:lnTo>
                    <a:lnTo>
                      <a:pt x="10" y="42"/>
                    </a:lnTo>
                    <a:lnTo>
                      <a:pt x="11" y="42"/>
                    </a:lnTo>
                    <a:lnTo>
                      <a:pt x="11" y="43"/>
                    </a:lnTo>
                    <a:lnTo>
                      <a:pt x="12" y="43"/>
                    </a:lnTo>
                    <a:lnTo>
                      <a:pt x="13" y="43"/>
                    </a:lnTo>
                    <a:lnTo>
                      <a:pt x="14" y="43"/>
                    </a:lnTo>
                    <a:lnTo>
                      <a:pt x="15" y="44"/>
                    </a:lnTo>
                    <a:lnTo>
                      <a:pt x="16" y="44"/>
                    </a:lnTo>
                    <a:lnTo>
                      <a:pt x="17" y="44"/>
                    </a:lnTo>
                    <a:lnTo>
                      <a:pt x="18" y="44"/>
                    </a:lnTo>
                    <a:lnTo>
                      <a:pt x="19" y="44"/>
                    </a:lnTo>
                    <a:lnTo>
                      <a:pt x="20" y="45"/>
                    </a:lnTo>
                    <a:lnTo>
                      <a:pt x="21" y="45"/>
                    </a:lnTo>
                    <a:lnTo>
                      <a:pt x="22" y="45"/>
                    </a:lnTo>
                    <a:lnTo>
                      <a:pt x="23" y="45"/>
                    </a:lnTo>
                    <a:lnTo>
                      <a:pt x="24" y="45"/>
                    </a:lnTo>
                    <a:lnTo>
                      <a:pt x="25" y="45"/>
                    </a:lnTo>
                    <a:lnTo>
                      <a:pt x="26" y="45"/>
                    </a:lnTo>
                    <a:lnTo>
                      <a:pt x="27" y="45"/>
                    </a:lnTo>
                    <a:lnTo>
                      <a:pt x="28" y="45"/>
                    </a:lnTo>
                    <a:lnTo>
                      <a:pt x="29" y="45"/>
                    </a:lnTo>
                    <a:lnTo>
                      <a:pt x="30" y="45"/>
                    </a:lnTo>
                    <a:lnTo>
                      <a:pt x="31" y="45"/>
                    </a:lnTo>
                    <a:lnTo>
                      <a:pt x="32" y="45"/>
                    </a:lnTo>
                    <a:lnTo>
                      <a:pt x="33" y="45"/>
                    </a:lnTo>
                    <a:lnTo>
                      <a:pt x="34" y="45"/>
                    </a:lnTo>
                    <a:lnTo>
                      <a:pt x="35" y="45"/>
                    </a:lnTo>
                    <a:lnTo>
                      <a:pt x="36" y="45"/>
                    </a:lnTo>
                    <a:lnTo>
                      <a:pt x="36" y="44"/>
                    </a:lnTo>
                    <a:lnTo>
                      <a:pt x="36" y="43"/>
                    </a:lnTo>
                    <a:lnTo>
                      <a:pt x="37" y="41"/>
                    </a:lnTo>
                    <a:lnTo>
                      <a:pt x="37" y="40"/>
                    </a:lnTo>
                    <a:lnTo>
                      <a:pt x="37" y="39"/>
                    </a:lnTo>
                    <a:lnTo>
                      <a:pt x="38" y="38"/>
                    </a:lnTo>
                    <a:lnTo>
                      <a:pt x="38" y="37"/>
                    </a:lnTo>
                    <a:lnTo>
                      <a:pt x="38" y="35"/>
                    </a:lnTo>
                    <a:lnTo>
                      <a:pt x="39" y="34"/>
                    </a:lnTo>
                    <a:lnTo>
                      <a:pt x="39" y="33"/>
                    </a:lnTo>
                    <a:lnTo>
                      <a:pt x="40" y="32"/>
                    </a:lnTo>
                    <a:lnTo>
                      <a:pt x="40" y="31"/>
                    </a:lnTo>
                    <a:lnTo>
                      <a:pt x="41" y="31"/>
                    </a:lnTo>
                    <a:lnTo>
                      <a:pt x="42" y="30"/>
                    </a:lnTo>
                    <a:lnTo>
                      <a:pt x="42" y="29"/>
                    </a:lnTo>
                    <a:lnTo>
                      <a:pt x="43" y="29"/>
                    </a:lnTo>
                    <a:lnTo>
                      <a:pt x="44" y="29"/>
                    </a:lnTo>
                    <a:lnTo>
                      <a:pt x="45" y="29"/>
                    </a:lnTo>
                    <a:lnTo>
                      <a:pt x="46" y="28"/>
                    </a:lnTo>
                    <a:lnTo>
                      <a:pt x="47" y="28"/>
                    </a:lnTo>
                    <a:lnTo>
                      <a:pt x="48" y="28"/>
                    </a:lnTo>
                    <a:lnTo>
                      <a:pt x="49" y="28"/>
                    </a:lnTo>
                    <a:lnTo>
                      <a:pt x="50" y="28"/>
                    </a:lnTo>
                    <a:lnTo>
                      <a:pt x="51" y="28"/>
                    </a:lnTo>
                    <a:lnTo>
                      <a:pt x="52" y="28"/>
                    </a:lnTo>
                    <a:lnTo>
                      <a:pt x="53" y="28"/>
                    </a:lnTo>
                    <a:lnTo>
                      <a:pt x="54" y="28"/>
                    </a:lnTo>
                    <a:lnTo>
                      <a:pt x="55" y="28"/>
                    </a:lnTo>
                    <a:lnTo>
                      <a:pt x="56" y="28"/>
                    </a:lnTo>
                    <a:lnTo>
                      <a:pt x="57" y="29"/>
                    </a:lnTo>
                    <a:lnTo>
                      <a:pt x="58" y="29"/>
                    </a:lnTo>
                    <a:lnTo>
                      <a:pt x="58" y="30"/>
                    </a:lnTo>
                    <a:lnTo>
                      <a:pt x="59" y="31"/>
                    </a:lnTo>
                    <a:lnTo>
                      <a:pt x="60" y="32"/>
                    </a:lnTo>
                    <a:lnTo>
                      <a:pt x="60" y="33"/>
                    </a:lnTo>
                    <a:lnTo>
                      <a:pt x="60" y="34"/>
                    </a:lnTo>
                    <a:lnTo>
                      <a:pt x="60" y="35"/>
                    </a:lnTo>
                    <a:lnTo>
                      <a:pt x="60" y="36"/>
                    </a:lnTo>
                    <a:lnTo>
                      <a:pt x="60" y="37"/>
                    </a:lnTo>
                    <a:lnTo>
                      <a:pt x="60" y="38"/>
                    </a:lnTo>
                    <a:lnTo>
                      <a:pt x="60" y="39"/>
                    </a:lnTo>
                    <a:lnTo>
                      <a:pt x="60" y="40"/>
                    </a:lnTo>
                    <a:lnTo>
                      <a:pt x="59" y="41"/>
                    </a:lnTo>
                    <a:lnTo>
                      <a:pt x="105" y="36"/>
                    </a:lnTo>
                    <a:lnTo>
                      <a:pt x="106" y="35"/>
                    </a:lnTo>
                    <a:lnTo>
                      <a:pt x="107" y="34"/>
                    </a:lnTo>
                    <a:lnTo>
                      <a:pt x="107" y="33"/>
                    </a:lnTo>
                    <a:lnTo>
                      <a:pt x="108" y="32"/>
                    </a:lnTo>
                    <a:lnTo>
                      <a:pt x="108" y="31"/>
                    </a:lnTo>
                    <a:lnTo>
                      <a:pt x="108" y="30"/>
                    </a:lnTo>
                    <a:lnTo>
                      <a:pt x="108" y="29"/>
                    </a:lnTo>
                    <a:lnTo>
                      <a:pt x="109" y="28"/>
                    </a:lnTo>
                    <a:lnTo>
                      <a:pt x="109" y="27"/>
                    </a:lnTo>
                    <a:lnTo>
                      <a:pt x="110" y="26"/>
                    </a:lnTo>
                    <a:lnTo>
                      <a:pt x="110" y="25"/>
                    </a:lnTo>
                    <a:lnTo>
                      <a:pt x="110" y="24"/>
                    </a:lnTo>
                    <a:lnTo>
                      <a:pt x="111" y="24"/>
                    </a:lnTo>
                    <a:lnTo>
                      <a:pt x="112" y="23"/>
                    </a:lnTo>
                    <a:lnTo>
                      <a:pt x="113" y="23"/>
                    </a:lnTo>
                    <a:lnTo>
                      <a:pt x="114" y="23"/>
                    </a:lnTo>
                    <a:lnTo>
                      <a:pt x="115" y="22"/>
                    </a:lnTo>
                    <a:lnTo>
                      <a:pt x="116" y="22"/>
                    </a:lnTo>
                    <a:lnTo>
                      <a:pt x="117" y="22"/>
                    </a:lnTo>
                    <a:lnTo>
                      <a:pt x="118" y="22"/>
                    </a:lnTo>
                    <a:lnTo>
                      <a:pt x="119" y="22"/>
                    </a:lnTo>
                    <a:lnTo>
                      <a:pt x="120" y="22"/>
                    </a:lnTo>
                    <a:lnTo>
                      <a:pt x="121" y="23"/>
                    </a:lnTo>
                    <a:lnTo>
                      <a:pt x="121" y="24"/>
                    </a:lnTo>
                    <a:lnTo>
                      <a:pt x="122" y="25"/>
                    </a:lnTo>
                    <a:lnTo>
                      <a:pt x="122" y="26"/>
                    </a:lnTo>
                    <a:lnTo>
                      <a:pt x="123" y="32"/>
                    </a:lnTo>
                    <a:lnTo>
                      <a:pt x="131" y="30"/>
                    </a:lnTo>
                    <a:lnTo>
                      <a:pt x="132" y="30"/>
                    </a:lnTo>
                    <a:lnTo>
                      <a:pt x="132" y="29"/>
                    </a:lnTo>
                    <a:lnTo>
                      <a:pt x="133" y="29"/>
                    </a:lnTo>
                    <a:lnTo>
                      <a:pt x="133" y="28"/>
                    </a:lnTo>
                    <a:lnTo>
                      <a:pt x="134" y="27"/>
                    </a:lnTo>
                    <a:lnTo>
                      <a:pt x="134" y="26"/>
                    </a:lnTo>
                    <a:lnTo>
                      <a:pt x="134" y="25"/>
                    </a:lnTo>
                    <a:lnTo>
                      <a:pt x="134" y="24"/>
                    </a:lnTo>
                    <a:lnTo>
                      <a:pt x="133" y="24"/>
                    </a:lnTo>
                    <a:lnTo>
                      <a:pt x="133" y="23"/>
                    </a:lnTo>
                    <a:lnTo>
                      <a:pt x="133" y="22"/>
                    </a:lnTo>
                    <a:lnTo>
                      <a:pt x="132" y="22"/>
                    </a:lnTo>
                    <a:lnTo>
                      <a:pt x="132" y="15"/>
                    </a:lnTo>
                    <a:lnTo>
                      <a:pt x="132" y="14"/>
                    </a:lnTo>
                    <a:lnTo>
                      <a:pt x="132" y="13"/>
                    </a:lnTo>
                    <a:lnTo>
                      <a:pt x="131" y="13"/>
                    </a:lnTo>
                    <a:lnTo>
                      <a:pt x="130" y="12"/>
                    </a:lnTo>
                    <a:lnTo>
                      <a:pt x="115" y="10"/>
                    </a:lnTo>
                    <a:lnTo>
                      <a:pt x="114" y="9"/>
                    </a:lnTo>
                    <a:lnTo>
                      <a:pt x="113" y="9"/>
                    </a:lnTo>
                    <a:lnTo>
                      <a:pt x="113" y="8"/>
                    </a:lnTo>
                    <a:lnTo>
                      <a:pt x="112" y="8"/>
                    </a:lnTo>
                    <a:lnTo>
                      <a:pt x="112" y="7"/>
                    </a:lnTo>
                    <a:lnTo>
                      <a:pt x="111" y="7"/>
                    </a:lnTo>
                    <a:lnTo>
                      <a:pt x="111" y="6"/>
                    </a:lnTo>
                    <a:lnTo>
                      <a:pt x="110" y="6"/>
                    </a:lnTo>
                    <a:lnTo>
                      <a:pt x="109" y="5"/>
                    </a:lnTo>
                    <a:lnTo>
                      <a:pt x="108" y="5"/>
                    </a:lnTo>
                    <a:lnTo>
                      <a:pt x="108" y="4"/>
                    </a:lnTo>
                    <a:lnTo>
                      <a:pt x="107" y="4"/>
                    </a:lnTo>
                    <a:lnTo>
                      <a:pt x="106" y="3"/>
                    </a:lnTo>
                    <a:lnTo>
                      <a:pt x="105" y="3"/>
                    </a:lnTo>
                    <a:lnTo>
                      <a:pt x="105" y="2"/>
                    </a:lnTo>
                    <a:lnTo>
                      <a:pt x="104" y="2"/>
                    </a:lnTo>
                    <a:lnTo>
                      <a:pt x="103" y="2"/>
                    </a:lnTo>
                    <a:lnTo>
                      <a:pt x="102" y="2"/>
                    </a:lnTo>
                    <a:lnTo>
                      <a:pt x="101" y="1"/>
                    </a:lnTo>
                    <a:lnTo>
                      <a:pt x="100" y="1"/>
                    </a:lnTo>
                    <a:lnTo>
                      <a:pt x="98" y="1"/>
                    </a:lnTo>
                    <a:lnTo>
                      <a:pt x="97" y="1"/>
                    </a:lnTo>
                    <a:lnTo>
                      <a:pt x="96" y="1"/>
                    </a:lnTo>
                    <a:lnTo>
                      <a:pt x="94" y="1"/>
                    </a:lnTo>
                    <a:lnTo>
                      <a:pt x="93" y="0"/>
                    </a:lnTo>
                    <a:lnTo>
                      <a:pt x="92" y="0"/>
                    </a:lnTo>
                    <a:lnTo>
                      <a:pt x="91" y="0"/>
                    </a:lnTo>
                    <a:lnTo>
                      <a:pt x="89" y="0"/>
                    </a:lnTo>
                    <a:lnTo>
                      <a:pt x="88" y="0"/>
                    </a:lnTo>
                    <a:lnTo>
                      <a:pt x="87" y="0"/>
                    </a:lnTo>
                    <a:lnTo>
                      <a:pt x="85" y="0"/>
                    </a:lnTo>
                    <a:lnTo>
                      <a:pt x="84" y="0"/>
                    </a:lnTo>
                    <a:lnTo>
                      <a:pt x="83" y="0"/>
                    </a:lnTo>
                    <a:lnTo>
                      <a:pt x="81" y="0"/>
                    </a:lnTo>
                    <a:lnTo>
                      <a:pt x="80" y="0"/>
                    </a:lnTo>
                    <a:lnTo>
                      <a:pt x="79" y="0"/>
                    </a:lnTo>
                    <a:lnTo>
                      <a:pt x="77" y="0"/>
                    </a:lnTo>
                    <a:lnTo>
                      <a:pt x="76" y="0"/>
                    </a:lnTo>
                    <a:lnTo>
                      <a:pt x="75" y="0"/>
                    </a:lnTo>
                    <a:lnTo>
                      <a:pt x="73" y="0"/>
                    </a:lnTo>
                    <a:lnTo>
                      <a:pt x="72" y="0"/>
                    </a:lnTo>
                    <a:lnTo>
                      <a:pt x="71" y="0"/>
                    </a:lnTo>
                    <a:lnTo>
                      <a:pt x="69" y="0"/>
                    </a:lnTo>
                    <a:lnTo>
                      <a:pt x="68" y="1"/>
                    </a:lnTo>
                    <a:lnTo>
                      <a:pt x="66" y="1"/>
                    </a:lnTo>
                    <a:lnTo>
                      <a:pt x="65" y="1"/>
                    </a:lnTo>
                    <a:lnTo>
                      <a:pt x="64" y="1"/>
                    </a:lnTo>
                    <a:lnTo>
                      <a:pt x="62" y="1"/>
                    </a:lnTo>
                    <a:lnTo>
                      <a:pt x="61" y="1"/>
                    </a:lnTo>
                    <a:lnTo>
                      <a:pt x="60" y="2"/>
                    </a:lnTo>
                    <a:lnTo>
                      <a:pt x="59" y="2"/>
                    </a:lnTo>
                    <a:lnTo>
                      <a:pt x="58" y="2"/>
                    </a:lnTo>
                    <a:lnTo>
                      <a:pt x="57" y="2"/>
                    </a:lnTo>
                    <a:lnTo>
                      <a:pt x="56" y="2"/>
                    </a:lnTo>
                    <a:lnTo>
                      <a:pt x="55" y="3"/>
                    </a:lnTo>
                    <a:lnTo>
                      <a:pt x="54" y="3"/>
                    </a:lnTo>
                    <a:lnTo>
                      <a:pt x="53" y="3"/>
                    </a:lnTo>
                    <a:lnTo>
                      <a:pt x="53" y="4"/>
                    </a:lnTo>
                    <a:lnTo>
                      <a:pt x="52" y="4"/>
                    </a:lnTo>
                    <a:lnTo>
                      <a:pt x="51" y="5"/>
                    </a:lnTo>
                    <a:lnTo>
                      <a:pt x="50" y="5"/>
                    </a:lnTo>
                    <a:lnTo>
                      <a:pt x="49" y="6"/>
                    </a:lnTo>
                    <a:lnTo>
                      <a:pt x="48" y="6"/>
                    </a:lnTo>
                    <a:lnTo>
                      <a:pt x="47" y="7"/>
                    </a:lnTo>
                    <a:lnTo>
                      <a:pt x="46" y="7"/>
                    </a:lnTo>
                    <a:lnTo>
                      <a:pt x="45" y="8"/>
                    </a:lnTo>
                    <a:lnTo>
                      <a:pt x="44" y="9"/>
                    </a:lnTo>
                    <a:lnTo>
                      <a:pt x="43" y="9"/>
                    </a:lnTo>
                    <a:lnTo>
                      <a:pt x="43" y="10"/>
                    </a:lnTo>
                    <a:lnTo>
                      <a:pt x="42" y="10"/>
                    </a:lnTo>
                    <a:lnTo>
                      <a:pt x="41" y="10"/>
                    </a:lnTo>
                    <a:lnTo>
                      <a:pt x="41" y="11"/>
                    </a:lnTo>
                    <a:lnTo>
                      <a:pt x="40" y="11"/>
                    </a:lnTo>
                    <a:lnTo>
                      <a:pt x="39" y="12"/>
                    </a:lnTo>
                    <a:lnTo>
                      <a:pt x="38" y="13"/>
                    </a:lnTo>
                    <a:lnTo>
                      <a:pt x="37" y="13"/>
                    </a:lnTo>
                    <a:lnTo>
                      <a:pt x="37" y="14"/>
                    </a:lnTo>
                    <a:lnTo>
                      <a:pt x="36" y="14"/>
                    </a:lnTo>
                    <a:lnTo>
                      <a:pt x="35" y="15"/>
                    </a:lnTo>
                    <a:lnTo>
                      <a:pt x="34" y="15"/>
                    </a:lnTo>
                    <a:lnTo>
                      <a:pt x="33" y="15"/>
                    </a:lnTo>
                    <a:lnTo>
                      <a:pt x="32" y="15"/>
                    </a:lnTo>
                    <a:lnTo>
                      <a:pt x="31" y="15"/>
                    </a:lnTo>
                    <a:lnTo>
                      <a:pt x="30" y="15"/>
                    </a:lnTo>
                    <a:lnTo>
                      <a:pt x="29" y="16"/>
                    </a:lnTo>
                    <a:lnTo>
                      <a:pt x="28" y="16"/>
                    </a:lnTo>
                    <a:lnTo>
                      <a:pt x="27" y="16"/>
                    </a:lnTo>
                    <a:lnTo>
                      <a:pt x="26" y="16"/>
                    </a:lnTo>
                    <a:lnTo>
                      <a:pt x="25" y="16"/>
                    </a:lnTo>
                    <a:lnTo>
                      <a:pt x="24" y="17"/>
                    </a:lnTo>
                    <a:lnTo>
                      <a:pt x="23" y="17"/>
                    </a:lnTo>
                    <a:lnTo>
                      <a:pt x="22" y="17"/>
                    </a:lnTo>
                    <a:lnTo>
                      <a:pt x="21" y="17"/>
                    </a:lnTo>
                    <a:lnTo>
                      <a:pt x="20" y="18"/>
                    </a:lnTo>
                    <a:lnTo>
                      <a:pt x="19" y="18"/>
                    </a:lnTo>
                    <a:lnTo>
                      <a:pt x="18" y="18"/>
                    </a:lnTo>
                    <a:lnTo>
                      <a:pt x="17" y="18"/>
                    </a:lnTo>
                    <a:lnTo>
                      <a:pt x="17" y="19"/>
                    </a:lnTo>
                    <a:lnTo>
                      <a:pt x="16" y="19"/>
                    </a:lnTo>
                    <a:lnTo>
                      <a:pt x="15" y="19"/>
                    </a:lnTo>
                    <a:lnTo>
                      <a:pt x="14" y="20"/>
                    </a:lnTo>
                    <a:lnTo>
                      <a:pt x="13" y="20"/>
                    </a:lnTo>
                    <a:lnTo>
                      <a:pt x="12" y="20"/>
                    </a:lnTo>
                    <a:lnTo>
                      <a:pt x="11" y="21"/>
                    </a:lnTo>
                    <a:lnTo>
                      <a:pt x="10" y="21"/>
                    </a:lnTo>
                    <a:lnTo>
                      <a:pt x="9" y="22"/>
                    </a:lnTo>
                    <a:lnTo>
                      <a:pt x="8" y="22"/>
                    </a:lnTo>
                    <a:lnTo>
                      <a:pt x="7" y="22"/>
                    </a:lnTo>
                    <a:lnTo>
                      <a:pt x="7" y="23"/>
                    </a:lnTo>
                    <a:lnTo>
                      <a:pt x="6" y="23"/>
                    </a:lnTo>
                    <a:lnTo>
                      <a:pt x="5" y="23"/>
                    </a:lnTo>
                    <a:lnTo>
                      <a:pt x="5" y="24"/>
                    </a:lnTo>
                    <a:lnTo>
                      <a:pt x="4" y="24"/>
                    </a:lnTo>
                    <a:lnTo>
                      <a:pt x="4" y="25"/>
                    </a:lnTo>
                    <a:lnTo>
                      <a:pt x="3" y="26"/>
                    </a:lnTo>
                    <a:lnTo>
                      <a:pt x="3" y="27"/>
                    </a:lnTo>
                    <a:lnTo>
                      <a:pt x="3" y="28"/>
                    </a:lnTo>
                    <a:lnTo>
                      <a:pt x="2" y="28"/>
                    </a:lnTo>
                    <a:lnTo>
                      <a:pt x="2" y="29"/>
                    </a:lnTo>
                    <a:lnTo>
                      <a:pt x="1" y="29"/>
                    </a:lnTo>
                    <a:lnTo>
                      <a:pt x="1" y="30"/>
                    </a:lnTo>
                    <a:lnTo>
                      <a:pt x="0" y="30"/>
                    </a:lnTo>
                    <a:lnTo>
                      <a:pt x="0" y="31"/>
                    </a:lnTo>
                    <a:lnTo>
                      <a:pt x="0" y="32"/>
                    </a:lnTo>
                    <a:lnTo>
                      <a:pt x="0" y="33"/>
                    </a:lnTo>
                    <a:lnTo>
                      <a:pt x="0" y="34"/>
                    </a:lnTo>
                    <a:lnTo>
                      <a:pt x="1" y="34"/>
                    </a:lnTo>
                    <a:lnTo>
                      <a:pt x="1" y="35"/>
                    </a:lnTo>
                    <a:lnTo>
                      <a:pt x="2" y="36"/>
                    </a:lnTo>
                    <a:lnTo>
                      <a:pt x="3" y="36"/>
                    </a:lnTo>
                    <a:lnTo>
                      <a:pt x="4" y="37"/>
                    </a:lnTo>
                    <a:lnTo>
                      <a:pt x="5" y="37"/>
                    </a:lnTo>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88" name="Freeform 148">
                <a:extLst>
                  <a:ext uri="{FF2B5EF4-FFF2-40B4-BE49-F238E27FC236}">
                    <a16:creationId xmlns:a16="http://schemas.microsoft.com/office/drawing/2014/main" id="{D0F5F3F4-AA2B-44B9-9F77-C85724EF3CC5}"/>
                  </a:ext>
                </a:extLst>
              </p:cNvPr>
              <p:cNvSpPr>
                <a:spLocks/>
              </p:cNvSpPr>
              <p:nvPr/>
            </p:nvSpPr>
            <p:spPr bwMode="auto">
              <a:xfrm>
                <a:off x="752" y="2795"/>
                <a:ext cx="76" cy="19"/>
              </a:xfrm>
              <a:custGeom>
                <a:avLst/>
                <a:gdLst>
                  <a:gd name="T0" fmla="*/ 75 w 76"/>
                  <a:gd name="T1" fmla="*/ 13 h 19"/>
                  <a:gd name="T2" fmla="*/ 74 w 76"/>
                  <a:gd name="T3" fmla="*/ 11 h 19"/>
                  <a:gd name="T4" fmla="*/ 72 w 76"/>
                  <a:gd name="T5" fmla="*/ 8 h 19"/>
                  <a:gd name="T6" fmla="*/ 69 w 76"/>
                  <a:gd name="T7" fmla="*/ 5 h 19"/>
                  <a:gd name="T8" fmla="*/ 67 w 76"/>
                  <a:gd name="T9" fmla="*/ 2 h 19"/>
                  <a:gd name="T10" fmla="*/ 65 w 76"/>
                  <a:gd name="T11" fmla="*/ 1 h 19"/>
                  <a:gd name="T12" fmla="*/ 64 w 76"/>
                  <a:gd name="T13" fmla="*/ 1 h 19"/>
                  <a:gd name="T14" fmla="*/ 62 w 76"/>
                  <a:gd name="T15" fmla="*/ 0 h 19"/>
                  <a:gd name="T16" fmla="*/ 59 w 76"/>
                  <a:gd name="T17" fmla="*/ 0 h 19"/>
                  <a:gd name="T18" fmla="*/ 55 w 76"/>
                  <a:gd name="T19" fmla="*/ 1 h 19"/>
                  <a:gd name="T20" fmla="*/ 51 w 76"/>
                  <a:gd name="T21" fmla="*/ 1 h 19"/>
                  <a:gd name="T22" fmla="*/ 48 w 76"/>
                  <a:gd name="T23" fmla="*/ 1 h 19"/>
                  <a:gd name="T24" fmla="*/ 45 w 76"/>
                  <a:gd name="T25" fmla="*/ 2 h 19"/>
                  <a:gd name="T26" fmla="*/ 42 w 76"/>
                  <a:gd name="T27" fmla="*/ 2 h 19"/>
                  <a:gd name="T28" fmla="*/ 40 w 76"/>
                  <a:gd name="T29" fmla="*/ 3 h 19"/>
                  <a:gd name="T30" fmla="*/ 38 w 76"/>
                  <a:gd name="T31" fmla="*/ 4 h 19"/>
                  <a:gd name="T32" fmla="*/ 36 w 76"/>
                  <a:gd name="T33" fmla="*/ 8 h 19"/>
                  <a:gd name="T34" fmla="*/ 33 w 76"/>
                  <a:gd name="T35" fmla="*/ 11 h 19"/>
                  <a:gd name="T36" fmla="*/ 31 w 76"/>
                  <a:gd name="T37" fmla="*/ 14 h 19"/>
                  <a:gd name="T38" fmla="*/ 29 w 76"/>
                  <a:gd name="T39" fmla="*/ 17 h 19"/>
                  <a:gd name="T40" fmla="*/ 30 w 76"/>
                  <a:gd name="T41" fmla="*/ 18 h 19"/>
                  <a:gd name="T42" fmla="*/ 1 w 76"/>
                  <a:gd name="T43" fmla="*/ 12 h 19"/>
                  <a:gd name="T44" fmla="*/ 4 w 76"/>
                  <a:gd name="T45" fmla="*/ 13 h 19"/>
                  <a:gd name="T46" fmla="*/ 8 w 76"/>
                  <a:gd name="T47" fmla="*/ 14 h 19"/>
                  <a:gd name="T48" fmla="*/ 11 w 76"/>
                  <a:gd name="T49" fmla="*/ 14 h 19"/>
                  <a:gd name="T50" fmla="*/ 14 w 76"/>
                  <a:gd name="T51" fmla="*/ 15 h 19"/>
                  <a:gd name="T52" fmla="*/ 17 w 76"/>
                  <a:gd name="T53" fmla="*/ 16 h 19"/>
                  <a:gd name="T54" fmla="*/ 21 w 76"/>
                  <a:gd name="T55" fmla="*/ 16 h 19"/>
                  <a:gd name="T56" fmla="*/ 25 w 76"/>
                  <a:gd name="T57" fmla="*/ 17 h 19"/>
                  <a:gd name="T58" fmla="*/ 28 w 76"/>
                  <a:gd name="T59" fmla="*/ 16 h 19"/>
                  <a:gd name="T60" fmla="*/ 31 w 76"/>
                  <a:gd name="T61" fmla="*/ 12 h 19"/>
                  <a:gd name="T62" fmla="*/ 33 w 76"/>
                  <a:gd name="T63" fmla="*/ 9 h 19"/>
                  <a:gd name="T64" fmla="*/ 36 w 76"/>
                  <a:gd name="T65" fmla="*/ 5 h 19"/>
                  <a:gd name="T66" fmla="*/ 38 w 76"/>
                  <a:gd name="T67" fmla="*/ 3 h 19"/>
                  <a:gd name="T68" fmla="*/ 38 w 76"/>
                  <a:gd name="T69" fmla="*/ 2 h 19"/>
                  <a:gd name="T70" fmla="*/ 37 w 76"/>
                  <a:gd name="T71" fmla="*/ 2 h 19"/>
                  <a:gd name="T72" fmla="*/ 35 w 76"/>
                  <a:gd name="T73" fmla="*/ 2 h 19"/>
                  <a:gd name="T74" fmla="*/ 32 w 76"/>
                  <a:gd name="T75" fmla="*/ 1 h 19"/>
                  <a:gd name="T76" fmla="*/ 30 w 76"/>
                  <a:gd name="T77" fmla="*/ 1 h 19"/>
                  <a:gd name="T78" fmla="*/ 27 w 76"/>
                  <a:gd name="T79" fmla="*/ 1 h 19"/>
                  <a:gd name="T80" fmla="*/ 25 w 76"/>
                  <a:gd name="T81" fmla="*/ 1 h 19"/>
                  <a:gd name="T82" fmla="*/ 23 w 76"/>
                  <a:gd name="T83" fmla="*/ 1 h 19"/>
                  <a:gd name="T84" fmla="*/ 21 w 76"/>
                  <a:gd name="T85" fmla="*/ 0 h 19"/>
                  <a:gd name="T86" fmla="*/ 19 w 76"/>
                  <a:gd name="T87" fmla="*/ 0 h 19"/>
                  <a:gd name="T88" fmla="*/ 16 w 76"/>
                  <a:gd name="T89" fmla="*/ 1 h 19"/>
                  <a:gd name="T90" fmla="*/ 14 w 76"/>
                  <a:gd name="T91" fmla="*/ 3 h 19"/>
                  <a:gd name="T92" fmla="*/ 11 w 76"/>
                  <a:gd name="T93" fmla="*/ 4 h 19"/>
                  <a:gd name="T94" fmla="*/ 9 w 76"/>
                  <a:gd name="T95" fmla="*/ 6 h 19"/>
                  <a:gd name="T96" fmla="*/ 6 w 76"/>
                  <a:gd name="T97" fmla="*/ 7 h 19"/>
                  <a:gd name="T98" fmla="*/ 4 w 76"/>
                  <a:gd name="T99" fmla="*/ 9 h 19"/>
                  <a:gd name="T100" fmla="*/ 2 w 76"/>
                  <a:gd name="T101" fmla="*/ 11 h 19"/>
                  <a:gd name="T102" fmla="*/ 30 w 76"/>
                  <a:gd name="T103" fmla="*/ 18 h 1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6"/>
                  <a:gd name="T157" fmla="*/ 0 h 19"/>
                  <a:gd name="T158" fmla="*/ 76 w 76"/>
                  <a:gd name="T159" fmla="*/ 19 h 1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6" h="19">
                    <a:moveTo>
                      <a:pt x="30" y="18"/>
                    </a:moveTo>
                    <a:lnTo>
                      <a:pt x="75" y="13"/>
                    </a:lnTo>
                    <a:lnTo>
                      <a:pt x="75" y="12"/>
                    </a:lnTo>
                    <a:lnTo>
                      <a:pt x="74" y="12"/>
                    </a:lnTo>
                    <a:lnTo>
                      <a:pt x="74" y="11"/>
                    </a:lnTo>
                    <a:lnTo>
                      <a:pt x="73" y="10"/>
                    </a:lnTo>
                    <a:lnTo>
                      <a:pt x="73" y="9"/>
                    </a:lnTo>
                    <a:lnTo>
                      <a:pt x="72" y="9"/>
                    </a:lnTo>
                    <a:lnTo>
                      <a:pt x="72" y="8"/>
                    </a:lnTo>
                    <a:lnTo>
                      <a:pt x="71" y="7"/>
                    </a:lnTo>
                    <a:lnTo>
                      <a:pt x="71" y="6"/>
                    </a:lnTo>
                    <a:lnTo>
                      <a:pt x="70" y="6"/>
                    </a:lnTo>
                    <a:lnTo>
                      <a:pt x="69" y="5"/>
                    </a:lnTo>
                    <a:lnTo>
                      <a:pt x="69" y="4"/>
                    </a:lnTo>
                    <a:lnTo>
                      <a:pt x="68" y="4"/>
                    </a:lnTo>
                    <a:lnTo>
                      <a:pt x="67" y="3"/>
                    </a:lnTo>
                    <a:lnTo>
                      <a:pt x="67" y="2"/>
                    </a:lnTo>
                    <a:lnTo>
                      <a:pt x="66" y="2"/>
                    </a:lnTo>
                    <a:lnTo>
                      <a:pt x="65" y="1"/>
                    </a:lnTo>
                    <a:lnTo>
                      <a:pt x="64" y="1"/>
                    </a:lnTo>
                    <a:lnTo>
                      <a:pt x="64" y="0"/>
                    </a:lnTo>
                    <a:lnTo>
                      <a:pt x="63" y="0"/>
                    </a:lnTo>
                    <a:lnTo>
                      <a:pt x="62" y="0"/>
                    </a:lnTo>
                    <a:lnTo>
                      <a:pt x="61" y="0"/>
                    </a:lnTo>
                    <a:lnTo>
                      <a:pt x="60" y="0"/>
                    </a:lnTo>
                    <a:lnTo>
                      <a:pt x="59" y="0"/>
                    </a:lnTo>
                    <a:lnTo>
                      <a:pt x="58" y="0"/>
                    </a:lnTo>
                    <a:lnTo>
                      <a:pt x="57" y="1"/>
                    </a:lnTo>
                    <a:lnTo>
                      <a:pt x="56" y="1"/>
                    </a:lnTo>
                    <a:lnTo>
                      <a:pt x="55" y="1"/>
                    </a:lnTo>
                    <a:lnTo>
                      <a:pt x="54" y="1"/>
                    </a:lnTo>
                    <a:lnTo>
                      <a:pt x="53" y="1"/>
                    </a:lnTo>
                    <a:lnTo>
                      <a:pt x="52" y="1"/>
                    </a:lnTo>
                    <a:lnTo>
                      <a:pt x="51" y="1"/>
                    </a:lnTo>
                    <a:lnTo>
                      <a:pt x="50" y="1"/>
                    </a:lnTo>
                    <a:lnTo>
                      <a:pt x="49" y="1"/>
                    </a:lnTo>
                    <a:lnTo>
                      <a:pt x="48" y="1"/>
                    </a:lnTo>
                    <a:lnTo>
                      <a:pt x="47" y="1"/>
                    </a:lnTo>
                    <a:lnTo>
                      <a:pt x="46" y="1"/>
                    </a:lnTo>
                    <a:lnTo>
                      <a:pt x="45" y="2"/>
                    </a:lnTo>
                    <a:lnTo>
                      <a:pt x="44" y="2"/>
                    </a:lnTo>
                    <a:lnTo>
                      <a:pt x="43" y="2"/>
                    </a:lnTo>
                    <a:lnTo>
                      <a:pt x="42" y="2"/>
                    </a:lnTo>
                    <a:lnTo>
                      <a:pt x="41" y="2"/>
                    </a:lnTo>
                    <a:lnTo>
                      <a:pt x="41" y="3"/>
                    </a:lnTo>
                    <a:lnTo>
                      <a:pt x="40" y="3"/>
                    </a:lnTo>
                    <a:lnTo>
                      <a:pt x="39" y="4"/>
                    </a:lnTo>
                    <a:lnTo>
                      <a:pt x="38" y="4"/>
                    </a:lnTo>
                    <a:lnTo>
                      <a:pt x="38" y="5"/>
                    </a:lnTo>
                    <a:lnTo>
                      <a:pt x="37" y="6"/>
                    </a:lnTo>
                    <a:lnTo>
                      <a:pt x="36" y="7"/>
                    </a:lnTo>
                    <a:lnTo>
                      <a:pt x="36" y="8"/>
                    </a:lnTo>
                    <a:lnTo>
                      <a:pt x="35" y="8"/>
                    </a:lnTo>
                    <a:lnTo>
                      <a:pt x="34" y="9"/>
                    </a:lnTo>
                    <a:lnTo>
                      <a:pt x="34" y="10"/>
                    </a:lnTo>
                    <a:lnTo>
                      <a:pt x="33" y="11"/>
                    </a:lnTo>
                    <a:lnTo>
                      <a:pt x="32" y="12"/>
                    </a:lnTo>
                    <a:lnTo>
                      <a:pt x="32" y="13"/>
                    </a:lnTo>
                    <a:lnTo>
                      <a:pt x="31" y="14"/>
                    </a:lnTo>
                    <a:lnTo>
                      <a:pt x="30" y="15"/>
                    </a:lnTo>
                    <a:lnTo>
                      <a:pt x="30" y="16"/>
                    </a:lnTo>
                    <a:lnTo>
                      <a:pt x="30" y="17"/>
                    </a:lnTo>
                    <a:lnTo>
                      <a:pt x="29" y="17"/>
                    </a:lnTo>
                    <a:lnTo>
                      <a:pt x="30" y="18"/>
                    </a:lnTo>
                    <a:lnTo>
                      <a:pt x="0" y="12"/>
                    </a:lnTo>
                    <a:lnTo>
                      <a:pt x="1" y="12"/>
                    </a:lnTo>
                    <a:lnTo>
                      <a:pt x="2" y="12"/>
                    </a:lnTo>
                    <a:lnTo>
                      <a:pt x="3" y="13"/>
                    </a:lnTo>
                    <a:lnTo>
                      <a:pt x="4" y="13"/>
                    </a:lnTo>
                    <a:lnTo>
                      <a:pt x="5" y="13"/>
                    </a:lnTo>
                    <a:lnTo>
                      <a:pt x="6" y="13"/>
                    </a:lnTo>
                    <a:lnTo>
                      <a:pt x="7" y="13"/>
                    </a:lnTo>
                    <a:lnTo>
                      <a:pt x="8" y="14"/>
                    </a:lnTo>
                    <a:lnTo>
                      <a:pt x="9" y="14"/>
                    </a:lnTo>
                    <a:lnTo>
                      <a:pt x="10" y="14"/>
                    </a:lnTo>
                    <a:lnTo>
                      <a:pt x="11" y="14"/>
                    </a:lnTo>
                    <a:lnTo>
                      <a:pt x="12" y="15"/>
                    </a:lnTo>
                    <a:lnTo>
                      <a:pt x="13" y="15"/>
                    </a:lnTo>
                    <a:lnTo>
                      <a:pt x="14" y="15"/>
                    </a:lnTo>
                    <a:lnTo>
                      <a:pt x="15" y="15"/>
                    </a:lnTo>
                    <a:lnTo>
                      <a:pt x="16" y="15"/>
                    </a:lnTo>
                    <a:lnTo>
                      <a:pt x="17" y="16"/>
                    </a:lnTo>
                    <a:lnTo>
                      <a:pt x="18" y="16"/>
                    </a:lnTo>
                    <a:lnTo>
                      <a:pt x="19" y="16"/>
                    </a:lnTo>
                    <a:lnTo>
                      <a:pt x="20" y="16"/>
                    </a:lnTo>
                    <a:lnTo>
                      <a:pt x="21" y="16"/>
                    </a:lnTo>
                    <a:lnTo>
                      <a:pt x="22" y="16"/>
                    </a:lnTo>
                    <a:lnTo>
                      <a:pt x="23" y="17"/>
                    </a:lnTo>
                    <a:lnTo>
                      <a:pt x="24" y="17"/>
                    </a:lnTo>
                    <a:lnTo>
                      <a:pt x="25" y="17"/>
                    </a:lnTo>
                    <a:lnTo>
                      <a:pt x="26" y="17"/>
                    </a:lnTo>
                    <a:lnTo>
                      <a:pt x="27" y="17"/>
                    </a:lnTo>
                    <a:lnTo>
                      <a:pt x="28" y="17"/>
                    </a:lnTo>
                    <a:lnTo>
                      <a:pt x="28" y="16"/>
                    </a:lnTo>
                    <a:lnTo>
                      <a:pt x="29" y="15"/>
                    </a:lnTo>
                    <a:lnTo>
                      <a:pt x="29" y="14"/>
                    </a:lnTo>
                    <a:lnTo>
                      <a:pt x="30" y="13"/>
                    </a:lnTo>
                    <a:lnTo>
                      <a:pt x="31" y="12"/>
                    </a:lnTo>
                    <a:lnTo>
                      <a:pt x="31" y="11"/>
                    </a:lnTo>
                    <a:lnTo>
                      <a:pt x="32" y="11"/>
                    </a:lnTo>
                    <a:lnTo>
                      <a:pt x="33" y="10"/>
                    </a:lnTo>
                    <a:lnTo>
                      <a:pt x="33" y="9"/>
                    </a:lnTo>
                    <a:lnTo>
                      <a:pt x="34" y="8"/>
                    </a:lnTo>
                    <a:lnTo>
                      <a:pt x="35" y="7"/>
                    </a:lnTo>
                    <a:lnTo>
                      <a:pt x="35" y="6"/>
                    </a:lnTo>
                    <a:lnTo>
                      <a:pt x="36" y="5"/>
                    </a:lnTo>
                    <a:lnTo>
                      <a:pt x="37" y="4"/>
                    </a:lnTo>
                    <a:lnTo>
                      <a:pt x="38" y="4"/>
                    </a:lnTo>
                    <a:lnTo>
                      <a:pt x="38" y="3"/>
                    </a:lnTo>
                    <a:lnTo>
                      <a:pt x="38" y="2"/>
                    </a:lnTo>
                    <a:lnTo>
                      <a:pt x="37" y="2"/>
                    </a:lnTo>
                    <a:lnTo>
                      <a:pt x="36" y="2"/>
                    </a:lnTo>
                    <a:lnTo>
                      <a:pt x="35" y="2"/>
                    </a:lnTo>
                    <a:lnTo>
                      <a:pt x="34" y="2"/>
                    </a:lnTo>
                    <a:lnTo>
                      <a:pt x="33" y="1"/>
                    </a:lnTo>
                    <a:lnTo>
                      <a:pt x="32" y="1"/>
                    </a:lnTo>
                    <a:lnTo>
                      <a:pt x="31" y="1"/>
                    </a:lnTo>
                    <a:lnTo>
                      <a:pt x="30" y="1"/>
                    </a:lnTo>
                    <a:lnTo>
                      <a:pt x="29" y="1"/>
                    </a:lnTo>
                    <a:lnTo>
                      <a:pt x="28" y="1"/>
                    </a:lnTo>
                    <a:lnTo>
                      <a:pt x="27" y="1"/>
                    </a:lnTo>
                    <a:lnTo>
                      <a:pt x="26" y="1"/>
                    </a:lnTo>
                    <a:lnTo>
                      <a:pt x="25" y="1"/>
                    </a:lnTo>
                    <a:lnTo>
                      <a:pt x="24" y="1"/>
                    </a:lnTo>
                    <a:lnTo>
                      <a:pt x="23" y="1"/>
                    </a:lnTo>
                    <a:lnTo>
                      <a:pt x="22" y="1"/>
                    </a:lnTo>
                    <a:lnTo>
                      <a:pt x="22" y="0"/>
                    </a:lnTo>
                    <a:lnTo>
                      <a:pt x="21" y="0"/>
                    </a:lnTo>
                    <a:lnTo>
                      <a:pt x="20" y="0"/>
                    </a:lnTo>
                    <a:lnTo>
                      <a:pt x="19" y="0"/>
                    </a:lnTo>
                    <a:lnTo>
                      <a:pt x="18" y="1"/>
                    </a:lnTo>
                    <a:lnTo>
                      <a:pt x="17" y="1"/>
                    </a:lnTo>
                    <a:lnTo>
                      <a:pt x="16" y="1"/>
                    </a:lnTo>
                    <a:lnTo>
                      <a:pt x="16" y="2"/>
                    </a:lnTo>
                    <a:lnTo>
                      <a:pt x="15" y="2"/>
                    </a:lnTo>
                    <a:lnTo>
                      <a:pt x="14" y="2"/>
                    </a:lnTo>
                    <a:lnTo>
                      <a:pt x="14" y="3"/>
                    </a:lnTo>
                    <a:lnTo>
                      <a:pt x="13" y="3"/>
                    </a:lnTo>
                    <a:lnTo>
                      <a:pt x="12" y="4"/>
                    </a:lnTo>
                    <a:lnTo>
                      <a:pt x="11" y="4"/>
                    </a:lnTo>
                    <a:lnTo>
                      <a:pt x="11" y="5"/>
                    </a:lnTo>
                    <a:lnTo>
                      <a:pt x="10" y="5"/>
                    </a:lnTo>
                    <a:lnTo>
                      <a:pt x="9" y="5"/>
                    </a:lnTo>
                    <a:lnTo>
                      <a:pt x="9" y="6"/>
                    </a:lnTo>
                    <a:lnTo>
                      <a:pt x="8" y="6"/>
                    </a:lnTo>
                    <a:lnTo>
                      <a:pt x="8" y="7"/>
                    </a:lnTo>
                    <a:lnTo>
                      <a:pt x="7" y="7"/>
                    </a:lnTo>
                    <a:lnTo>
                      <a:pt x="6" y="7"/>
                    </a:lnTo>
                    <a:lnTo>
                      <a:pt x="6" y="8"/>
                    </a:lnTo>
                    <a:lnTo>
                      <a:pt x="5" y="8"/>
                    </a:lnTo>
                    <a:lnTo>
                      <a:pt x="4" y="9"/>
                    </a:lnTo>
                    <a:lnTo>
                      <a:pt x="3" y="10"/>
                    </a:lnTo>
                    <a:lnTo>
                      <a:pt x="2" y="10"/>
                    </a:lnTo>
                    <a:lnTo>
                      <a:pt x="2" y="11"/>
                    </a:lnTo>
                    <a:lnTo>
                      <a:pt x="1" y="11"/>
                    </a:lnTo>
                    <a:lnTo>
                      <a:pt x="1" y="12"/>
                    </a:lnTo>
                    <a:lnTo>
                      <a:pt x="0" y="12"/>
                    </a:lnTo>
                    <a:lnTo>
                      <a:pt x="30" y="18"/>
                    </a:lnTo>
                  </a:path>
                </a:pathLst>
              </a:custGeom>
              <a:solidFill>
                <a:srgbClr val="CECEC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89" name="Freeform 149">
                <a:extLst>
                  <a:ext uri="{FF2B5EF4-FFF2-40B4-BE49-F238E27FC236}">
                    <a16:creationId xmlns:a16="http://schemas.microsoft.com/office/drawing/2014/main" id="{06D7CFD1-51C1-4F1D-AC80-7E26C0CC0770}"/>
                  </a:ext>
                </a:extLst>
              </p:cNvPr>
              <p:cNvSpPr>
                <a:spLocks/>
              </p:cNvSpPr>
              <p:nvPr/>
            </p:nvSpPr>
            <p:spPr bwMode="auto">
              <a:xfrm>
                <a:off x="750" y="2795"/>
                <a:ext cx="40" cy="19"/>
              </a:xfrm>
              <a:custGeom>
                <a:avLst/>
                <a:gdLst>
                  <a:gd name="T0" fmla="*/ 0 w 40"/>
                  <a:gd name="T1" fmla="*/ 13 h 19"/>
                  <a:gd name="T2" fmla="*/ 2 w 40"/>
                  <a:gd name="T3" fmla="*/ 13 h 19"/>
                  <a:gd name="T4" fmla="*/ 3 w 40"/>
                  <a:gd name="T5" fmla="*/ 13 h 19"/>
                  <a:gd name="T6" fmla="*/ 5 w 40"/>
                  <a:gd name="T7" fmla="*/ 14 h 19"/>
                  <a:gd name="T8" fmla="*/ 7 w 40"/>
                  <a:gd name="T9" fmla="*/ 14 h 19"/>
                  <a:gd name="T10" fmla="*/ 8 w 40"/>
                  <a:gd name="T11" fmla="*/ 14 h 19"/>
                  <a:gd name="T12" fmla="*/ 10 w 40"/>
                  <a:gd name="T13" fmla="*/ 15 h 19"/>
                  <a:gd name="T14" fmla="*/ 12 w 40"/>
                  <a:gd name="T15" fmla="*/ 15 h 19"/>
                  <a:gd name="T16" fmla="*/ 13 w 40"/>
                  <a:gd name="T17" fmla="*/ 16 h 19"/>
                  <a:gd name="T18" fmla="*/ 15 w 40"/>
                  <a:gd name="T19" fmla="*/ 16 h 19"/>
                  <a:gd name="T20" fmla="*/ 17 w 40"/>
                  <a:gd name="T21" fmla="*/ 16 h 19"/>
                  <a:gd name="T22" fmla="*/ 19 w 40"/>
                  <a:gd name="T23" fmla="*/ 17 h 19"/>
                  <a:gd name="T24" fmla="*/ 20 w 40"/>
                  <a:gd name="T25" fmla="*/ 17 h 19"/>
                  <a:gd name="T26" fmla="*/ 22 w 40"/>
                  <a:gd name="T27" fmla="*/ 17 h 19"/>
                  <a:gd name="T28" fmla="*/ 24 w 40"/>
                  <a:gd name="T29" fmla="*/ 17 h 19"/>
                  <a:gd name="T30" fmla="*/ 26 w 40"/>
                  <a:gd name="T31" fmla="*/ 18 h 19"/>
                  <a:gd name="T32" fmla="*/ 28 w 40"/>
                  <a:gd name="T33" fmla="*/ 18 h 19"/>
                  <a:gd name="T34" fmla="*/ 29 w 40"/>
                  <a:gd name="T35" fmla="*/ 16 h 19"/>
                  <a:gd name="T36" fmla="*/ 30 w 40"/>
                  <a:gd name="T37" fmla="*/ 14 h 19"/>
                  <a:gd name="T38" fmla="*/ 32 w 40"/>
                  <a:gd name="T39" fmla="*/ 12 h 19"/>
                  <a:gd name="T40" fmla="*/ 33 w 40"/>
                  <a:gd name="T41" fmla="*/ 10 h 19"/>
                  <a:gd name="T42" fmla="*/ 34 w 40"/>
                  <a:gd name="T43" fmla="*/ 8 h 19"/>
                  <a:gd name="T44" fmla="*/ 36 w 40"/>
                  <a:gd name="T45" fmla="*/ 6 h 19"/>
                  <a:gd name="T46" fmla="*/ 37 w 40"/>
                  <a:gd name="T47" fmla="*/ 5 h 19"/>
                  <a:gd name="T48" fmla="*/ 39 w 40"/>
                  <a:gd name="T49" fmla="*/ 3 h 19"/>
                  <a:gd name="T50" fmla="*/ 39 w 40"/>
                  <a:gd name="T51" fmla="*/ 2 h 19"/>
                  <a:gd name="T52" fmla="*/ 39 w 40"/>
                  <a:gd name="T53" fmla="*/ 2 h 19"/>
                  <a:gd name="T54" fmla="*/ 39 w 40"/>
                  <a:gd name="T55" fmla="*/ 2 h 19"/>
                  <a:gd name="T56" fmla="*/ 38 w 40"/>
                  <a:gd name="T57" fmla="*/ 2 h 19"/>
                  <a:gd name="T58" fmla="*/ 37 w 40"/>
                  <a:gd name="T59" fmla="*/ 2 h 19"/>
                  <a:gd name="T60" fmla="*/ 36 w 40"/>
                  <a:gd name="T61" fmla="*/ 2 h 19"/>
                  <a:gd name="T62" fmla="*/ 35 w 40"/>
                  <a:gd name="T63" fmla="*/ 2 h 19"/>
                  <a:gd name="T64" fmla="*/ 33 w 40"/>
                  <a:gd name="T65" fmla="*/ 2 h 19"/>
                  <a:gd name="T66" fmla="*/ 32 w 40"/>
                  <a:gd name="T67" fmla="*/ 1 h 19"/>
                  <a:gd name="T68" fmla="*/ 31 w 40"/>
                  <a:gd name="T69" fmla="*/ 1 h 19"/>
                  <a:gd name="T70" fmla="*/ 30 w 40"/>
                  <a:gd name="T71" fmla="*/ 1 h 19"/>
                  <a:gd name="T72" fmla="*/ 28 w 40"/>
                  <a:gd name="T73" fmla="*/ 1 h 19"/>
                  <a:gd name="T74" fmla="*/ 27 w 40"/>
                  <a:gd name="T75" fmla="*/ 1 h 19"/>
                  <a:gd name="T76" fmla="*/ 26 w 40"/>
                  <a:gd name="T77" fmla="*/ 1 h 19"/>
                  <a:gd name="T78" fmla="*/ 25 w 40"/>
                  <a:gd name="T79" fmla="*/ 1 h 19"/>
                  <a:gd name="T80" fmla="*/ 23 w 40"/>
                  <a:gd name="T81" fmla="*/ 1 h 19"/>
                  <a:gd name="T82" fmla="*/ 22 w 40"/>
                  <a:gd name="T83" fmla="*/ 1 h 19"/>
                  <a:gd name="T84" fmla="*/ 21 w 40"/>
                  <a:gd name="T85" fmla="*/ 0 h 19"/>
                  <a:gd name="T86" fmla="*/ 20 w 40"/>
                  <a:gd name="T87" fmla="*/ 0 h 19"/>
                  <a:gd name="T88" fmla="*/ 19 w 40"/>
                  <a:gd name="T89" fmla="*/ 0 h 19"/>
                  <a:gd name="T90" fmla="*/ 18 w 40"/>
                  <a:gd name="T91" fmla="*/ 1 h 19"/>
                  <a:gd name="T92" fmla="*/ 17 w 40"/>
                  <a:gd name="T93" fmla="*/ 1 h 19"/>
                  <a:gd name="T94" fmla="*/ 16 w 40"/>
                  <a:gd name="T95" fmla="*/ 2 h 19"/>
                  <a:gd name="T96" fmla="*/ 15 w 40"/>
                  <a:gd name="T97" fmla="*/ 3 h 19"/>
                  <a:gd name="T98" fmla="*/ 13 w 40"/>
                  <a:gd name="T99" fmla="*/ 3 h 19"/>
                  <a:gd name="T100" fmla="*/ 12 w 40"/>
                  <a:gd name="T101" fmla="*/ 4 h 19"/>
                  <a:gd name="T102" fmla="*/ 11 w 40"/>
                  <a:gd name="T103" fmla="*/ 5 h 19"/>
                  <a:gd name="T104" fmla="*/ 10 w 40"/>
                  <a:gd name="T105" fmla="*/ 6 h 19"/>
                  <a:gd name="T106" fmla="*/ 8 w 40"/>
                  <a:gd name="T107" fmla="*/ 6 h 19"/>
                  <a:gd name="T108" fmla="*/ 7 w 40"/>
                  <a:gd name="T109" fmla="*/ 7 h 19"/>
                  <a:gd name="T110" fmla="*/ 6 w 40"/>
                  <a:gd name="T111" fmla="*/ 8 h 19"/>
                  <a:gd name="T112" fmla="*/ 5 w 40"/>
                  <a:gd name="T113" fmla="*/ 9 h 19"/>
                  <a:gd name="T114" fmla="*/ 3 w 40"/>
                  <a:gd name="T115" fmla="*/ 10 h 19"/>
                  <a:gd name="T116" fmla="*/ 2 w 40"/>
                  <a:gd name="T117" fmla="*/ 11 h 19"/>
                  <a:gd name="T118" fmla="*/ 1 w 40"/>
                  <a:gd name="T119" fmla="*/ 12 h 19"/>
                  <a:gd name="T120" fmla="*/ 0 w 40"/>
                  <a:gd name="T121" fmla="*/ 13 h 1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0"/>
                  <a:gd name="T184" fmla="*/ 0 h 19"/>
                  <a:gd name="T185" fmla="*/ 40 w 40"/>
                  <a:gd name="T186" fmla="*/ 19 h 1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0" h="19">
                    <a:moveTo>
                      <a:pt x="0" y="13"/>
                    </a:moveTo>
                    <a:lnTo>
                      <a:pt x="0" y="13"/>
                    </a:lnTo>
                    <a:lnTo>
                      <a:pt x="1" y="13"/>
                    </a:lnTo>
                    <a:lnTo>
                      <a:pt x="2" y="13"/>
                    </a:lnTo>
                    <a:lnTo>
                      <a:pt x="3" y="13"/>
                    </a:lnTo>
                    <a:lnTo>
                      <a:pt x="4" y="14"/>
                    </a:lnTo>
                    <a:lnTo>
                      <a:pt x="5" y="14"/>
                    </a:lnTo>
                    <a:lnTo>
                      <a:pt x="6" y="14"/>
                    </a:lnTo>
                    <a:lnTo>
                      <a:pt x="7" y="14"/>
                    </a:lnTo>
                    <a:lnTo>
                      <a:pt x="8" y="14"/>
                    </a:lnTo>
                    <a:lnTo>
                      <a:pt x="9" y="15"/>
                    </a:lnTo>
                    <a:lnTo>
                      <a:pt x="10" y="15"/>
                    </a:lnTo>
                    <a:lnTo>
                      <a:pt x="11" y="15"/>
                    </a:lnTo>
                    <a:lnTo>
                      <a:pt x="12" y="15"/>
                    </a:lnTo>
                    <a:lnTo>
                      <a:pt x="13" y="15"/>
                    </a:lnTo>
                    <a:lnTo>
                      <a:pt x="13" y="16"/>
                    </a:lnTo>
                    <a:lnTo>
                      <a:pt x="14" y="16"/>
                    </a:lnTo>
                    <a:lnTo>
                      <a:pt x="15" y="16"/>
                    </a:lnTo>
                    <a:lnTo>
                      <a:pt x="16" y="16"/>
                    </a:lnTo>
                    <a:lnTo>
                      <a:pt x="17" y="16"/>
                    </a:lnTo>
                    <a:lnTo>
                      <a:pt x="18" y="16"/>
                    </a:lnTo>
                    <a:lnTo>
                      <a:pt x="19" y="17"/>
                    </a:lnTo>
                    <a:lnTo>
                      <a:pt x="20" y="17"/>
                    </a:lnTo>
                    <a:lnTo>
                      <a:pt x="21" y="17"/>
                    </a:lnTo>
                    <a:lnTo>
                      <a:pt x="22" y="17"/>
                    </a:lnTo>
                    <a:lnTo>
                      <a:pt x="23" y="17"/>
                    </a:lnTo>
                    <a:lnTo>
                      <a:pt x="24" y="17"/>
                    </a:lnTo>
                    <a:lnTo>
                      <a:pt x="25" y="18"/>
                    </a:lnTo>
                    <a:lnTo>
                      <a:pt x="26" y="18"/>
                    </a:lnTo>
                    <a:lnTo>
                      <a:pt x="27" y="18"/>
                    </a:lnTo>
                    <a:lnTo>
                      <a:pt x="28" y="18"/>
                    </a:lnTo>
                    <a:lnTo>
                      <a:pt x="29" y="17"/>
                    </a:lnTo>
                    <a:lnTo>
                      <a:pt x="29" y="16"/>
                    </a:lnTo>
                    <a:lnTo>
                      <a:pt x="30" y="15"/>
                    </a:lnTo>
                    <a:lnTo>
                      <a:pt x="30" y="14"/>
                    </a:lnTo>
                    <a:lnTo>
                      <a:pt x="31" y="13"/>
                    </a:lnTo>
                    <a:lnTo>
                      <a:pt x="32" y="12"/>
                    </a:lnTo>
                    <a:lnTo>
                      <a:pt x="32" y="11"/>
                    </a:lnTo>
                    <a:lnTo>
                      <a:pt x="33" y="10"/>
                    </a:lnTo>
                    <a:lnTo>
                      <a:pt x="34" y="9"/>
                    </a:lnTo>
                    <a:lnTo>
                      <a:pt x="34" y="8"/>
                    </a:lnTo>
                    <a:lnTo>
                      <a:pt x="35" y="7"/>
                    </a:lnTo>
                    <a:lnTo>
                      <a:pt x="36" y="6"/>
                    </a:lnTo>
                    <a:lnTo>
                      <a:pt x="37" y="5"/>
                    </a:lnTo>
                    <a:lnTo>
                      <a:pt x="38" y="4"/>
                    </a:lnTo>
                    <a:lnTo>
                      <a:pt x="39" y="3"/>
                    </a:lnTo>
                    <a:lnTo>
                      <a:pt x="39" y="2"/>
                    </a:lnTo>
                    <a:lnTo>
                      <a:pt x="38" y="2"/>
                    </a:lnTo>
                    <a:lnTo>
                      <a:pt x="37" y="2"/>
                    </a:lnTo>
                    <a:lnTo>
                      <a:pt x="36" y="2"/>
                    </a:lnTo>
                    <a:lnTo>
                      <a:pt x="35" y="2"/>
                    </a:lnTo>
                    <a:lnTo>
                      <a:pt x="34" y="2"/>
                    </a:lnTo>
                    <a:lnTo>
                      <a:pt x="33" y="2"/>
                    </a:lnTo>
                    <a:lnTo>
                      <a:pt x="32" y="1"/>
                    </a:lnTo>
                    <a:lnTo>
                      <a:pt x="31" y="1"/>
                    </a:lnTo>
                    <a:lnTo>
                      <a:pt x="30" y="1"/>
                    </a:lnTo>
                    <a:lnTo>
                      <a:pt x="29" y="1"/>
                    </a:lnTo>
                    <a:lnTo>
                      <a:pt x="28" y="1"/>
                    </a:lnTo>
                    <a:lnTo>
                      <a:pt x="27" y="1"/>
                    </a:lnTo>
                    <a:lnTo>
                      <a:pt x="26" y="1"/>
                    </a:lnTo>
                    <a:lnTo>
                      <a:pt x="25" y="1"/>
                    </a:lnTo>
                    <a:lnTo>
                      <a:pt x="24" y="1"/>
                    </a:lnTo>
                    <a:lnTo>
                      <a:pt x="23" y="1"/>
                    </a:lnTo>
                    <a:lnTo>
                      <a:pt x="22" y="1"/>
                    </a:lnTo>
                    <a:lnTo>
                      <a:pt x="22" y="0"/>
                    </a:lnTo>
                    <a:lnTo>
                      <a:pt x="21" y="0"/>
                    </a:lnTo>
                    <a:lnTo>
                      <a:pt x="20" y="0"/>
                    </a:lnTo>
                    <a:lnTo>
                      <a:pt x="19" y="0"/>
                    </a:lnTo>
                    <a:lnTo>
                      <a:pt x="18" y="1"/>
                    </a:lnTo>
                    <a:lnTo>
                      <a:pt x="17" y="1"/>
                    </a:lnTo>
                    <a:lnTo>
                      <a:pt x="16" y="1"/>
                    </a:lnTo>
                    <a:lnTo>
                      <a:pt x="16" y="2"/>
                    </a:lnTo>
                    <a:lnTo>
                      <a:pt x="15" y="2"/>
                    </a:lnTo>
                    <a:lnTo>
                      <a:pt x="15" y="3"/>
                    </a:lnTo>
                    <a:lnTo>
                      <a:pt x="14" y="3"/>
                    </a:lnTo>
                    <a:lnTo>
                      <a:pt x="13" y="3"/>
                    </a:lnTo>
                    <a:lnTo>
                      <a:pt x="13" y="4"/>
                    </a:lnTo>
                    <a:lnTo>
                      <a:pt x="12" y="4"/>
                    </a:lnTo>
                    <a:lnTo>
                      <a:pt x="11" y="4"/>
                    </a:lnTo>
                    <a:lnTo>
                      <a:pt x="11" y="5"/>
                    </a:lnTo>
                    <a:lnTo>
                      <a:pt x="10" y="5"/>
                    </a:lnTo>
                    <a:lnTo>
                      <a:pt x="10" y="6"/>
                    </a:lnTo>
                    <a:lnTo>
                      <a:pt x="9" y="6"/>
                    </a:lnTo>
                    <a:lnTo>
                      <a:pt x="8" y="6"/>
                    </a:lnTo>
                    <a:lnTo>
                      <a:pt x="8" y="7"/>
                    </a:lnTo>
                    <a:lnTo>
                      <a:pt x="7" y="7"/>
                    </a:lnTo>
                    <a:lnTo>
                      <a:pt x="6" y="8"/>
                    </a:lnTo>
                    <a:lnTo>
                      <a:pt x="5" y="9"/>
                    </a:lnTo>
                    <a:lnTo>
                      <a:pt x="4" y="10"/>
                    </a:lnTo>
                    <a:lnTo>
                      <a:pt x="3" y="10"/>
                    </a:lnTo>
                    <a:lnTo>
                      <a:pt x="2" y="11"/>
                    </a:lnTo>
                    <a:lnTo>
                      <a:pt x="1" y="12"/>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90" name="Freeform 150">
                <a:extLst>
                  <a:ext uri="{FF2B5EF4-FFF2-40B4-BE49-F238E27FC236}">
                    <a16:creationId xmlns:a16="http://schemas.microsoft.com/office/drawing/2014/main" id="{33EFC14D-7C50-4174-9A74-41EB6C43590E}"/>
                  </a:ext>
                </a:extLst>
              </p:cNvPr>
              <p:cNvSpPr>
                <a:spLocks/>
              </p:cNvSpPr>
              <p:nvPr/>
            </p:nvSpPr>
            <p:spPr bwMode="auto">
              <a:xfrm>
                <a:off x="804" y="2797"/>
                <a:ext cx="1" cy="14"/>
              </a:xfrm>
              <a:custGeom>
                <a:avLst/>
                <a:gdLst>
                  <a:gd name="T0" fmla="*/ 0 w 1"/>
                  <a:gd name="T1" fmla="*/ 0 h 14"/>
                  <a:gd name="T2" fmla="*/ 0 w 1"/>
                  <a:gd name="T3" fmla="*/ 0 h 14"/>
                  <a:gd name="T4" fmla="*/ 0 w 1"/>
                  <a:gd name="T5" fmla="*/ 2 h 14"/>
                  <a:gd name="T6" fmla="*/ 0 w 1"/>
                  <a:gd name="T7" fmla="*/ 3 h 14"/>
                  <a:gd name="T8" fmla="*/ 0 w 1"/>
                  <a:gd name="T9" fmla="*/ 5 h 14"/>
                  <a:gd name="T10" fmla="*/ 0 w 1"/>
                  <a:gd name="T11" fmla="*/ 7 h 14"/>
                  <a:gd name="T12" fmla="*/ 0 w 1"/>
                  <a:gd name="T13" fmla="*/ 8 h 14"/>
                  <a:gd name="T14" fmla="*/ 0 w 1"/>
                  <a:gd name="T15" fmla="*/ 10 h 14"/>
                  <a:gd name="T16" fmla="*/ 0 w 1"/>
                  <a:gd name="T17" fmla="*/ 11 h 14"/>
                  <a:gd name="T18" fmla="*/ 0 w 1"/>
                  <a:gd name="T19" fmla="*/ 13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14"/>
                  <a:gd name="T32" fmla="*/ 1 w 1"/>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14">
                    <a:moveTo>
                      <a:pt x="0" y="0"/>
                    </a:moveTo>
                    <a:lnTo>
                      <a:pt x="0" y="0"/>
                    </a:lnTo>
                    <a:lnTo>
                      <a:pt x="0" y="2"/>
                    </a:lnTo>
                    <a:lnTo>
                      <a:pt x="0" y="3"/>
                    </a:lnTo>
                    <a:lnTo>
                      <a:pt x="0" y="5"/>
                    </a:lnTo>
                    <a:lnTo>
                      <a:pt x="0" y="7"/>
                    </a:lnTo>
                    <a:lnTo>
                      <a:pt x="0" y="8"/>
                    </a:lnTo>
                    <a:lnTo>
                      <a:pt x="0" y="10"/>
                    </a:lnTo>
                    <a:lnTo>
                      <a:pt x="0" y="11"/>
                    </a:lnTo>
                    <a:lnTo>
                      <a:pt x="0" y="13"/>
                    </a:lnTo>
                  </a:path>
                </a:pathLst>
              </a:custGeom>
              <a:noFill/>
              <a:ln w="12700" cap="rnd">
                <a:solidFill>
                  <a:srgbClr val="91919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1" name="Freeform 151">
                <a:extLst>
                  <a:ext uri="{FF2B5EF4-FFF2-40B4-BE49-F238E27FC236}">
                    <a16:creationId xmlns:a16="http://schemas.microsoft.com/office/drawing/2014/main" id="{5635ACB2-6B61-4CDA-824A-E86CB016A52B}"/>
                  </a:ext>
                </a:extLst>
              </p:cNvPr>
              <p:cNvSpPr>
                <a:spLocks/>
              </p:cNvSpPr>
              <p:nvPr/>
            </p:nvSpPr>
            <p:spPr bwMode="auto">
              <a:xfrm>
                <a:off x="820" y="2795"/>
                <a:ext cx="14" cy="12"/>
              </a:xfrm>
              <a:custGeom>
                <a:avLst/>
                <a:gdLst>
                  <a:gd name="T0" fmla="*/ 0 w 14"/>
                  <a:gd name="T1" fmla="*/ 0 h 12"/>
                  <a:gd name="T2" fmla="*/ 1 w 14"/>
                  <a:gd name="T3" fmla="*/ 1 h 12"/>
                  <a:gd name="T4" fmla="*/ 2 w 14"/>
                  <a:gd name="T5" fmla="*/ 1 h 12"/>
                  <a:gd name="T6" fmla="*/ 2 w 14"/>
                  <a:gd name="T7" fmla="*/ 2 h 12"/>
                  <a:gd name="T8" fmla="*/ 3 w 14"/>
                  <a:gd name="T9" fmla="*/ 2 h 12"/>
                  <a:gd name="T10" fmla="*/ 4 w 14"/>
                  <a:gd name="T11" fmla="*/ 3 h 12"/>
                  <a:gd name="T12" fmla="*/ 4 w 14"/>
                  <a:gd name="T13" fmla="*/ 4 h 12"/>
                  <a:gd name="T14" fmla="*/ 5 w 14"/>
                  <a:gd name="T15" fmla="*/ 4 h 12"/>
                  <a:gd name="T16" fmla="*/ 6 w 14"/>
                  <a:gd name="T17" fmla="*/ 5 h 12"/>
                  <a:gd name="T18" fmla="*/ 6 w 14"/>
                  <a:gd name="T19" fmla="*/ 6 h 12"/>
                  <a:gd name="T20" fmla="*/ 7 w 14"/>
                  <a:gd name="T21" fmla="*/ 6 h 12"/>
                  <a:gd name="T22" fmla="*/ 8 w 14"/>
                  <a:gd name="T23" fmla="*/ 7 h 12"/>
                  <a:gd name="T24" fmla="*/ 9 w 14"/>
                  <a:gd name="T25" fmla="*/ 8 h 12"/>
                  <a:gd name="T26" fmla="*/ 9 w 14"/>
                  <a:gd name="T27" fmla="*/ 8 h 12"/>
                  <a:gd name="T28" fmla="*/ 10 w 14"/>
                  <a:gd name="T29" fmla="*/ 9 h 12"/>
                  <a:gd name="T30" fmla="*/ 10 w 14"/>
                  <a:gd name="T31" fmla="*/ 10 h 12"/>
                  <a:gd name="T32" fmla="*/ 11 w 14"/>
                  <a:gd name="T33" fmla="*/ 11 h 12"/>
                  <a:gd name="T34" fmla="*/ 11 w 14"/>
                  <a:gd name="T35" fmla="*/ 11 h 12"/>
                  <a:gd name="T36" fmla="*/ 12 w 14"/>
                  <a:gd name="T37" fmla="*/ 11 h 12"/>
                  <a:gd name="T38" fmla="*/ 12 w 14"/>
                  <a:gd name="T39" fmla="*/ 11 h 12"/>
                  <a:gd name="T40" fmla="*/ 13 w 14"/>
                  <a:gd name="T41" fmla="*/ 11 h 12"/>
                  <a:gd name="T42" fmla="*/ 13 w 14"/>
                  <a:gd name="T43" fmla="*/ 10 h 12"/>
                  <a:gd name="T44" fmla="*/ 13 w 14"/>
                  <a:gd name="T45" fmla="*/ 10 h 12"/>
                  <a:gd name="T46" fmla="*/ 13 w 14"/>
                  <a:gd name="T47" fmla="*/ 10 h 12"/>
                  <a:gd name="T48" fmla="*/ 13 w 14"/>
                  <a:gd name="T49" fmla="*/ 9 h 12"/>
                  <a:gd name="T50" fmla="*/ 12 w 14"/>
                  <a:gd name="T51" fmla="*/ 9 h 12"/>
                  <a:gd name="T52" fmla="*/ 11 w 14"/>
                  <a:gd name="T53" fmla="*/ 8 h 12"/>
                  <a:gd name="T54" fmla="*/ 10 w 14"/>
                  <a:gd name="T55" fmla="*/ 7 h 12"/>
                  <a:gd name="T56" fmla="*/ 10 w 14"/>
                  <a:gd name="T57" fmla="*/ 7 h 12"/>
                  <a:gd name="T58" fmla="*/ 9 w 14"/>
                  <a:gd name="T59" fmla="*/ 6 h 12"/>
                  <a:gd name="T60" fmla="*/ 8 w 14"/>
                  <a:gd name="T61" fmla="*/ 5 h 12"/>
                  <a:gd name="T62" fmla="*/ 7 w 14"/>
                  <a:gd name="T63" fmla="*/ 5 h 12"/>
                  <a:gd name="T64" fmla="*/ 6 w 14"/>
                  <a:gd name="T65" fmla="*/ 4 h 12"/>
                  <a:gd name="T66" fmla="*/ 6 w 14"/>
                  <a:gd name="T67" fmla="*/ 3 h 12"/>
                  <a:gd name="T68" fmla="*/ 5 w 14"/>
                  <a:gd name="T69" fmla="*/ 3 h 12"/>
                  <a:gd name="T70" fmla="*/ 4 w 14"/>
                  <a:gd name="T71" fmla="*/ 2 h 12"/>
                  <a:gd name="T72" fmla="*/ 3 w 14"/>
                  <a:gd name="T73" fmla="*/ 2 h 12"/>
                  <a:gd name="T74" fmla="*/ 2 w 14"/>
                  <a:gd name="T75" fmla="*/ 1 h 12"/>
                  <a:gd name="T76" fmla="*/ 2 w 14"/>
                  <a:gd name="T77" fmla="*/ 1 h 12"/>
                  <a:gd name="T78" fmla="*/ 1 w 14"/>
                  <a:gd name="T79" fmla="*/ 0 h 12"/>
                  <a:gd name="T80" fmla="*/ 0 w 14"/>
                  <a:gd name="T81" fmla="*/ 0 h 1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
                  <a:gd name="T124" fmla="*/ 0 h 12"/>
                  <a:gd name="T125" fmla="*/ 14 w 14"/>
                  <a:gd name="T126" fmla="*/ 12 h 1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 h="12">
                    <a:moveTo>
                      <a:pt x="0" y="0"/>
                    </a:moveTo>
                    <a:lnTo>
                      <a:pt x="1" y="1"/>
                    </a:lnTo>
                    <a:lnTo>
                      <a:pt x="2" y="1"/>
                    </a:lnTo>
                    <a:lnTo>
                      <a:pt x="2" y="2"/>
                    </a:lnTo>
                    <a:lnTo>
                      <a:pt x="3" y="2"/>
                    </a:lnTo>
                    <a:lnTo>
                      <a:pt x="4" y="3"/>
                    </a:lnTo>
                    <a:lnTo>
                      <a:pt x="4" y="4"/>
                    </a:lnTo>
                    <a:lnTo>
                      <a:pt x="5" y="4"/>
                    </a:lnTo>
                    <a:lnTo>
                      <a:pt x="6" y="5"/>
                    </a:lnTo>
                    <a:lnTo>
                      <a:pt x="6" y="6"/>
                    </a:lnTo>
                    <a:lnTo>
                      <a:pt x="7" y="6"/>
                    </a:lnTo>
                    <a:lnTo>
                      <a:pt x="8" y="7"/>
                    </a:lnTo>
                    <a:lnTo>
                      <a:pt x="9" y="8"/>
                    </a:lnTo>
                    <a:lnTo>
                      <a:pt x="10" y="9"/>
                    </a:lnTo>
                    <a:lnTo>
                      <a:pt x="10" y="10"/>
                    </a:lnTo>
                    <a:lnTo>
                      <a:pt x="11" y="11"/>
                    </a:lnTo>
                    <a:lnTo>
                      <a:pt x="12" y="11"/>
                    </a:lnTo>
                    <a:lnTo>
                      <a:pt x="13" y="11"/>
                    </a:lnTo>
                    <a:lnTo>
                      <a:pt x="13" y="10"/>
                    </a:lnTo>
                    <a:lnTo>
                      <a:pt x="13" y="9"/>
                    </a:lnTo>
                    <a:lnTo>
                      <a:pt x="12" y="9"/>
                    </a:lnTo>
                    <a:lnTo>
                      <a:pt x="11" y="8"/>
                    </a:lnTo>
                    <a:lnTo>
                      <a:pt x="10" y="7"/>
                    </a:lnTo>
                    <a:lnTo>
                      <a:pt x="9" y="6"/>
                    </a:lnTo>
                    <a:lnTo>
                      <a:pt x="8" y="5"/>
                    </a:lnTo>
                    <a:lnTo>
                      <a:pt x="7" y="5"/>
                    </a:lnTo>
                    <a:lnTo>
                      <a:pt x="6" y="4"/>
                    </a:lnTo>
                    <a:lnTo>
                      <a:pt x="6" y="3"/>
                    </a:lnTo>
                    <a:lnTo>
                      <a:pt x="5" y="3"/>
                    </a:lnTo>
                    <a:lnTo>
                      <a:pt x="4" y="2"/>
                    </a:lnTo>
                    <a:lnTo>
                      <a:pt x="3" y="2"/>
                    </a:lnTo>
                    <a:lnTo>
                      <a:pt x="2" y="1"/>
                    </a:lnTo>
                    <a:lnTo>
                      <a:pt x="1" y="0"/>
                    </a:lnTo>
                    <a:lnTo>
                      <a:pt x="0" y="0"/>
                    </a:lnTo>
                  </a:path>
                </a:pathLst>
              </a:custGeom>
              <a:solidFill>
                <a:srgbClr val="91919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92" name="Freeform 152">
                <a:extLst>
                  <a:ext uri="{FF2B5EF4-FFF2-40B4-BE49-F238E27FC236}">
                    <a16:creationId xmlns:a16="http://schemas.microsoft.com/office/drawing/2014/main" id="{8977A3F0-49E7-4CA0-B2A1-388A4C6C215B}"/>
                  </a:ext>
                </a:extLst>
              </p:cNvPr>
              <p:cNvSpPr>
                <a:spLocks/>
              </p:cNvSpPr>
              <p:nvPr/>
            </p:nvSpPr>
            <p:spPr bwMode="auto">
              <a:xfrm>
                <a:off x="831" y="2803"/>
                <a:ext cx="15" cy="4"/>
              </a:xfrm>
              <a:custGeom>
                <a:avLst/>
                <a:gdLst>
                  <a:gd name="T0" fmla="*/ 2 w 15"/>
                  <a:gd name="T1" fmla="*/ 3 h 4"/>
                  <a:gd name="T2" fmla="*/ 14 w 15"/>
                  <a:gd name="T3" fmla="*/ 3 h 4"/>
                  <a:gd name="T4" fmla="*/ 0 w 15"/>
                  <a:gd name="T5" fmla="*/ 0 h 4"/>
                  <a:gd name="T6" fmla="*/ 0 w 15"/>
                  <a:gd name="T7" fmla="*/ 0 h 4"/>
                  <a:gd name="T8" fmla="*/ 1 w 15"/>
                  <a:gd name="T9" fmla="*/ 1 h 4"/>
                  <a:gd name="T10" fmla="*/ 1 w 15"/>
                  <a:gd name="T11" fmla="*/ 1 h 4"/>
                  <a:gd name="T12" fmla="*/ 1 w 15"/>
                  <a:gd name="T13" fmla="*/ 1 h 4"/>
                  <a:gd name="T14" fmla="*/ 1 w 15"/>
                  <a:gd name="T15" fmla="*/ 2 h 4"/>
                  <a:gd name="T16" fmla="*/ 2 w 15"/>
                  <a:gd name="T17" fmla="*/ 2 h 4"/>
                  <a:gd name="T18" fmla="*/ 2 w 15"/>
                  <a:gd name="T19" fmla="*/ 2 h 4"/>
                  <a:gd name="T20" fmla="*/ 2 w 15"/>
                  <a:gd name="T21" fmla="*/ 3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
                  <a:gd name="T34" fmla="*/ 0 h 4"/>
                  <a:gd name="T35" fmla="*/ 15 w 15"/>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 h="4">
                    <a:moveTo>
                      <a:pt x="2" y="3"/>
                    </a:moveTo>
                    <a:lnTo>
                      <a:pt x="14" y="3"/>
                    </a:lnTo>
                    <a:lnTo>
                      <a:pt x="0" y="0"/>
                    </a:lnTo>
                    <a:lnTo>
                      <a:pt x="1" y="1"/>
                    </a:lnTo>
                    <a:lnTo>
                      <a:pt x="1" y="2"/>
                    </a:lnTo>
                    <a:lnTo>
                      <a:pt x="2" y="2"/>
                    </a:lnTo>
                    <a:lnTo>
                      <a:pt x="2" y="3"/>
                    </a:lnTo>
                  </a:path>
                </a:pathLst>
              </a:custGeom>
              <a:solidFill>
                <a:srgbClr val="CECEC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93" name="Freeform 153">
                <a:extLst>
                  <a:ext uri="{FF2B5EF4-FFF2-40B4-BE49-F238E27FC236}">
                    <a16:creationId xmlns:a16="http://schemas.microsoft.com/office/drawing/2014/main" id="{79A8B581-8FE6-457D-B0F4-851F752F91A6}"/>
                  </a:ext>
                </a:extLst>
              </p:cNvPr>
              <p:cNvSpPr>
                <a:spLocks/>
              </p:cNvSpPr>
              <p:nvPr/>
            </p:nvSpPr>
            <p:spPr bwMode="auto">
              <a:xfrm>
                <a:off x="722" y="2809"/>
                <a:ext cx="47" cy="12"/>
              </a:xfrm>
              <a:custGeom>
                <a:avLst/>
                <a:gdLst>
                  <a:gd name="T0" fmla="*/ 33 w 47"/>
                  <a:gd name="T1" fmla="*/ 5 h 12"/>
                  <a:gd name="T2" fmla="*/ 17 w 47"/>
                  <a:gd name="T3" fmla="*/ 10 h 12"/>
                  <a:gd name="T4" fmla="*/ 16 w 47"/>
                  <a:gd name="T5" fmla="*/ 11 h 12"/>
                  <a:gd name="T6" fmla="*/ 11 w 47"/>
                  <a:gd name="T7" fmla="*/ 11 h 12"/>
                  <a:gd name="T8" fmla="*/ 7 w 47"/>
                  <a:gd name="T9" fmla="*/ 11 h 12"/>
                  <a:gd name="T10" fmla="*/ 2 w 47"/>
                  <a:gd name="T11" fmla="*/ 8 h 12"/>
                  <a:gd name="T12" fmla="*/ 0 w 47"/>
                  <a:gd name="T13" fmla="*/ 7 h 12"/>
                  <a:gd name="T14" fmla="*/ 9 w 47"/>
                  <a:gd name="T15" fmla="*/ 4 h 12"/>
                  <a:gd name="T16" fmla="*/ 1 w 47"/>
                  <a:gd name="T17" fmla="*/ 8 h 12"/>
                  <a:gd name="T18" fmla="*/ 9 w 47"/>
                  <a:gd name="T19" fmla="*/ 4 h 12"/>
                  <a:gd name="T20" fmla="*/ 10 w 47"/>
                  <a:gd name="T21" fmla="*/ 4 h 12"/>
                  <a:gd name="T22" fmla="*/ 12 w 47"/>
                  <a:gd name="T23" fmla="*/ 3 h 12"/>
                  <a:gd name="T24" fmla="*/ 12 w 47"/>
                  <a:gd name="T25" fmla="*/ 3 h 12"/>
                  <a:gd name="T26" fmla="*/ 13 w 47"/>
                  <a:gd name="T27" fmla="*/ 3 h 12"/>
                  <a:gd name="T28" fmla="*/ 14 w 47"/>
                  <a:gd name="T29" fmla="*/ 2 h 12"/>
                  <a:gd name="T30" fmla="*/ 16 w 47"/>
                  <a:gd name="T31" fmla="*/ 2 h 12"/>
                  <a:gd name="T32" fmla="*/ 17 w 47"/>
                  <a:gd name="T33" fmla="*/ 2 h 12"/>
                  <a:gd name="T34" fmla="*/ 17 w 47"/>
                  <a:gd name="T35" fmla="*/ 2 h 12"/>
                  <a:gd name="T36" fmla="*/ 17 w 47"/>
                  <a:gd name="T37" fmla="*/ 1 h 12"/>
                  <a:gd name="T38" fmla="*/ 17 w 47"/>
                  <a:gd name="T39" fmla="*/ 1 h 12"/>
                  <a:gd name="T40" fmla="*/ 25 w 47"/>
                  <a:gd name="T41" fmla="*/ 0 h 12"/>
                  <a:gd name="T42" fmla="*/ 26 w 47"/>
                  <a:gd name="T43" fmla="*/ 0 h 12"/>
                  <a:gd name="T44" fmla="*/ 27 w 47"/>
                  <a:gd name="T45" fmla="*/ 0 h 12"/>
                  <a:gd name="T46" fmla="*/ 29 w 47"/>
                  <a:gd name="T47" fmla="*/ 1 h 12"/>
                  <a:gd name="T48" fmla="*/ 30 w 47"/>
                  <a:gd name="T49" fmla="*/ 1 h 12"/>
                  <a:gd name="T50" fmla="*/ 31 w 47"/>
                  <a:gd name="T51" fmla="*/ 1 h 12"/>
                  <a:gd name="T52" fmla="*/ 33 w 47"/>
                  <a:gd name="T53" fmla="*/ 1 h 12"/>
                  <a:gd name="T54" fmla="*/ 34 w 47"/>
                  <a:gd name="T55" fmla="*/ 1 h 12"/>
                  <a:gd name="T56" fmla="*/ 35 w 47"/>
                  <a:gd name="T57" fmla="*/ 2 h 12"/>
                  <a:gd name="T58" fmla="*/ 37 w 47"/>
                  <a:gd name="T59" fmla="*/ 2 h 12"/>
                  <a:gd name="T60" fmla="*/ 38 w 47"/>
                  <a:gd name="T61" fmla="*/ 2 h 12"/>
                  <a:gd name="T62" fmla="*/ 39 w 47"/>
                  <a:gd name="T63" fmla="*/ 2 h 12"/>
                  <a:gd name="T64" fmla="*/ 41 w 47"/>
                  <a:gd name="T65" fmla="*/ 2 h 12"/>
                  <a:gd name="T66" fmla="*/ 42 w 47"/>
                  <a:gd name="T67" fmla="*/ 3 h 12"/>
                  <a:gd name="T68" fmla="*/ 43 w 47"/>
                  <a:gd name="T69" fmla="*/ 3 h 12"/>
                  <a:gd name="T70" fmla="*/ 45 w 47"/>
                  <a:gd name="T71" fmla="*/ 3 h 12"/>
                  <a:gd name="T72" fmla="*/ 46 w 47"/>
                  <a:gd name="T73" fmla="*/ 3 h 12"/>
                  <a:gd name="T74" fmla="*/ 45 w 47"/>
                  <a:gd name="T75" fmla="*/ 3 h 12"/>
                  <a:gd name="T76" fmla="*/ 44 w 47"/>
                  <a:gd name="T77" fmla="*/ 3 h 12"/>
                  <a:gd name="T78" fmla="*/ 43 w 47"/>
                  <a:gd name="T79" fmla="*/ 4 h 12"/>
                  <a:gd name="T80" fmla="*/ 43 w 47"/>
                  <a:gd name="T81" fmla="*/ 4 h 12"/>
                  <a:gd name="T82" fmla="*/ 42 w 47"/>
                  <a:gd name="T83" fmla="*/ 4 h 12"/>
                  <a:gd name="T84" fmla="*/ 41 w 47"/>
                  <a:gd name="T85" fmla="*/ 4 h 12"/>
                  <a:gd name="T86" fmla="*/ 40 w 47"/>
                  <a:gd name="T87" fmla="*/ 4 h 12"/>
                  <a:gd name="T88" fmla="*/ 39 w 47"/>
                  <a:gd name="T89" fmla="*/ 4 h 12"/>
                  <a:gd name="T90" fmla="*/ 38 w 47"/>
                  <a:gd name="T91" fmla="*/ 4 h 12"/>
                  <a:gd name="T92" fmla="*/ 38 w 47"/>
                  <a:gd name="T93" fmla="*/ 5 h 12"/>
                  <a:gd name="T94" fmla="*/ 37 w 47"/>
                  <a:gd name="T95" fmla="*/ 5 h 12"/>
                  <a:gd name="T96" fmla="*/ 36 w 47"/>
                  <a:gd name="T97" fmla="*/ 5 h 12"/>
                  <a:gd name="T98" fmla="*/ 35 w 47"/>
                  <a:gd name="T99" fmla="*/ 5 h 12"/>
                  <a:gd name="T100" fmla="*/ 34 w 47"/>
                  <a:gd name="T101" fmla="*/ 5 h 12"/>
                  <a:gd name="T102" fmla="*/ 33 w 47"/>
                  <a:gd name="T103" fmla="*/ 5 h 12"/>
                  <a:gd name="T104" fmla="*/ 33 w 47"/>
                  <a:gd name="T105" fmla="*/ 5 h 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7"/>
                  <a:gd name="T160" fmla="*/ 0 h 12"/>
                  <a:gd name="T161" fmla="*/ 47 w 47"/>
                  <a:gd name="T162" fmla="*/ 12 h 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7" h="12">
                    <a:moveTo>
                      <a:pt x="33" y="5"/>
                    </a:moveTo>
                    <a:lnTo>
                      <a:pt x="17" y="10"/>
                    </a:lnTo>
                    <a:lnTo>
                      <a:pt x="16" y="11"/>
                    </a:lnTo>
                    <a:lnTo>
                      <a:pt x="11" y="11"/>
                    </a:lnTo>
                    <a:lnTo>
                      <a:pt x="7" y="11"/>
                    </a:lnTo>
                    <a:lnTo>
                      <a:pt x="2" y="8"/>
                    </a:lnTo>
                    <a:lnTo>
                      <a:pt x="0" y="7"/>
                    </a:lnTo>
                    <a:lnTo>
                      <a:pt x="9" y="4"/>
                    </a:lnTo>
                    <a:lnTo>
                      <a:pt x="1" y="8"/>
                    </a:lnTo>
                    <a:lnTo>
                      <a:pt x="9" y="4"/>
                    </a:lnTo>
                    <a:lnTo>
                      <a:pt x="10" y="4"/>
                    </a:lnTo>
                    <a:lnTo>
                      <a:pt x="12" y="3"/>
                    </a:lnTo>
                    <a:lnTo>
                      <a:pt x="13" y="3"/>
                    </a:lnTo>
                    <a:lnTo>
                      <a:pt x="14" y="2"/>
                    </a:lnTo>
                    <a:lnTo>
                      <a:pt x="16" y="2"/>
                    </a:lnTo>
                    <a:lnTo>
                      <a:pt x="17" y="2"/>
                    </a:lnTo>
                    <a:lnTo>
                      <a:pt x="17" y="1"/>
                    </a:lnTo>
                    <a:lnTo>
                      <a:pt x="25" y="0"/>
                    </a:lnTo>
                    <a:lnTo>
                      <a:pt x="26" y="0"/>
                    </a:lnTo>
                    <a:lnTo>
                      <a:pt x="27" y="0"/>
                    </a:lnTo>
                    <a:lnTo>
                      <a:pt x="29" y="1"/>
                    </a:lnTo>
                    <a:lnTo>
                      <a:pt x="30" y="1"/>
                    </a:lnTo>
                    <a:lnTo>
                      <a:pt x="31" y="1"/>
                    </a:lnTo>
                    <a:lnTo>
                      <a:pt x="33" y="1"/>
                    </a:lnTo>
                    <a:lnTo>
                      <a:pt x="34" y="1"/>
                    </a:lnTo>
                    <a:lnTo>
                      <a:pt x="35" y="2"/>
                    </a:lnTo>
                    <a:lnTo>
                      <a:pt x="37" y="2"/>
                    </a:lnTo>
                    <a:lnTo>
                      <a:pt x="38" y="2"/>
                    </a:lnTo>
                    <a:lnTo>
                      <a:pt x="39" y="2"/>
                    </a:lnTo>
                    <a:lnTo>
                      <a:pt x="41" y="2"/>
                    </a:lnTo>
                    <a:lnTo>
                      <a:pt x="42" y="3"/>
                    </a:lnTo>
                    <a:lnTo>
                      <a:pt x="43" y="3"/>
                    </a:lnTo>
                    <a:lnTo>
                      <a:pt x="45" y="3"/>
                    </a:lnTo>
                    <a:lnTo>
                      <a:pt x="46" y="3"/>
                    </a:lnTo>
                    <a:lnTo>
                      <a:pt x="45" y="3"/>
                    </a:lnTo>
                    <a:lnTo>
                      <a:pt x="44" y="3"/>
                    </a:lnTo>
                    <a:lnTo>
                      <a:pt x="43" y="4"/>
                    </a:lnTo>
                    <a:lnTo>
                      <a:pt x="42" y="4"/>
                    </a:lnTo>
                    <a:lnTo>
                      <a:pt x="41" y="4"/>
                    </a:lnTo>
                    <a:lnTo>
                      <a:pt x="40" y="4"/>
                    </a:lnTo>
                    <a:lnTo>
                      <a:pt x="39" y="4"/>
                    </a:lnTo>
                    <a:lnTo>
                      <a:pt x="38" y="4"/>
                    </a:lnTo>
                    <a:lnTo>
                      <a:pt x="38" y="5"/>
                    </a:lnTo>
                    <a:lnTo>
                      <a:pt x="37" y="5"/>
                    </a:lnTo>
                    <a:lnTo>
                      <a:pt x="36" y="5"/>
                    </a:lnTo>
                    <a:lnTo>
                      <a:pt x="35" y="5"/>
                    </a:lnTo>
                    <a:lnTo>
                      <a:pt x="34" y="5"/>
                    </a:lnTo>
                    <a:lnTo>
                      <a:pt x="33" y="5"/>
                    </a:lnTo>
                  </a:path>
                </a:pathLst>
              </a:custGeom>
              <a:solidFill>
                <a:srgbClr val="EEEEE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94" name="Freeform 154">
                <a:extLst>
                  <a:ext uri="{FF2B5EF4-FFF2-40B4-BE49-F238E27FC236}">
                    <a16:creationId xmlns:a16="http://schemas.microsoft.com/office/drawing/2014/main" id="{FA425231-3B06-4F2C-B831-9D4068FF7201}"/>
                  </a:ext>
                </a:extLst>
              </p:cNvPr>
              <p:cNvSpPr>
                <a:spLocks/>
              </p:cNvSpPr>
              <p:nvPr/>
            </p:nvSpPr>
            <p:spPr bwMode="auto">
              <a:xfrm>
                <a:off x="837" y="2816"/>
                <a:ext cx="13" cy="5"/>
              </a:xfrm>
              <a:custGeom>
                <a:avLst/>
                <a:gdLst>
                  <a:gd name="T0" fmla="*/ 0 w 13"/>
                  <a:gd name="T1" fmla="*/ 2 h 5"/>
                  <a:gd name="T2" fmla="*/ 11 w 13"/>
                  <a:gd name="T3" fmla="*/ 0 h 5"/>
                  <a:gd name="T4" fmla="*/ 11 w 13"/>
                  <a:gd name="T5" fmla="*/ 0 h 5"/>
                  <a:gd name="T6" fmla="*/ 12 w 13"/>
                  <a:gd name="T7" fmla="*/ 0 h 5"/>
                  <a:gd name="T8" fmla="*/ 12 w 13"/>
                  <a:gd name="T9" fmla="*/ 1 h 5"/>
                  <a:gd name="T10" fmla="*/ 12 w 13"/>
                  <a:gd name="T11" fmla="*/ 1 h 5"/>
                  <a:gd name="T12" fmla="*/ 12 w 13"/>
                  <a:gd name="T13" fmla="*/ 2 h 5"/>
                  <a:gd name="T14" fmla="*/ 12 w 13"/>
                  <a:gd name="T15" fmla="*/ 2 h 5"/>
                  <a:gd name="T16" fmla="*/ 12 w 13"/>
                  <a:gd name="T17" fmla="*/ 2 h 5"/>
                  <a:gd name="T18" fmla="*/ 12 w 13"/>
                  <a:gd name="T19" fmla="*/ 2 h 5"/>
                  <a:gd name="T20" fmla="*/ 0 w 13"/>
                  <a:gd name="T21" fmla="*/ 4 h 5"/>
                  <a:gd name="T22" fmla="*/ 0 w 13"/>
                  <a:gd name="T23" fmla="*/ 3 h 5"/>
                  <a:gd name="T24" fmla="*/ 0 w 13"/>
                  <a:gd name="T25" fmla="*/ 3 h 5"/>
                  <a:gd name="T26" fmla="*/ 0 w 13"/>
                  <a:gd name="T27" fmla="*/ 2 h 5"/>
                  <a:gd name="T28" fmla="*/ 0 w 13"/>
                  <a:gd name="T29" fmla="*/ 2 h 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
                  <a:gd name="T46" fmla="*/ 0 h 5"/>
                  <a:gd name="T47" fmla="*/ 13 w 13"/>
                  <a:gd name="T48" fmla="*/ 5 h 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 h="5">
                    <a:moveTo>
                      <a:pt x="0" y="2"/>
                    </a:moveTo>
                    <a:lnTo>
                      <a:pt x="11" y="0"/>
                    </a:lnTo>
                    <a:lnTo>
                      <a:pt x="12" y="0"/>
                    </a:lnTo>
                    <a:lnTo>
                      <a:pt x="12" y="1"/>
                    </a:lnTo>
                    <a:lnTo>
                      <a:pt x="12" y="2"/>
                    </a:lnTo>
                    <a:lnTo>
                      <a:pt x="0" y="4"/>
                    </a:lnTo>
                    <a:lnTo>
                      <a:pt x="0" y="3"/>
                    </a:lnTo>
                    <a:lnTo>
                      <a:pt x="0" y="2"/>
                    </a:lnTo>
                  </a:path>
                </a:pathLst>
              </a:custGeom>
              <a:solidFill>
                <a:srgbClr val="67676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95" name="Freeform 155">
                <a:extLst>
                  <a:ext uri="{FF2B5EF4-FFF2-40B4-BE49-F238E27FC236}">
                    <a16:creationId xmlns:a16="http://schemas.microsoft.com/office/drawing/2014/main" id="{BA428C85-1692-406C-ADEE-3D1D9E6B8375}"/>
                  </a:ext>
                </a:extLst>
              </p:cNvPr>
              <p:cNvSpPr>
                <a:spLocks/>
              </p:cNvSpPr>
              <p:nvPr/>
            </p:nvSpPr>
            <p:spPr bwMode="auto">
              <a:xfrm>
                <a:off x="800" y="2809"/>
                <a:ext cx="26" cy="5"/>
              </a:xfrm>
              <a:custGeom>
                <a:avLst/>
                <a:gdLst>
                  <a:gd name="T0" fmla="*/ 21 w 26"/>
                  <a:gd name="T1" fmla="*/ 2 h 5"/>
                  <a:gd name="T2" fmla="*/ 25 w 26"/>
                  <a:gd name="T3" fmla="*/ 1 h 5"/>
                  <a:gd name="T4" fmla="*/ 25 w 26"/>
                  <a:gd name="T5" fmla="*/ 0 h 5"/>
                  <a:gd name="T6" fmla="*/ 25 w 26"/>
                  <a:gd name="T7" fmla="*/ 0 h 5"/>
                  <a:gd name="T8" fmla="*/ 25 w 26"/>
                  <a:gd name="T9" fmla="*/ 0 h 5"/>
                  <a:gd name="T10" fmla="*/ 25 w 26"/>
                  <a:gd name="T11" fmla="*/ 0 h 5"/>
                  <a:gd name="T12" fmla="*/ 24 w 26"/>
                  <a:gd name="T13" fmla="*/ 0 h 5"/>
                  <a:gd name="T14" fmla="*/ 21 w 26"/>
                  <a:gd name="T15" fmla="*/ 0 h 5"/>
                  <a:gd name="T16" fmla="*/ 21 w 26"/>
                  <a:gd name="T17" fmla="*/ 0 h 5"/>
                  <a:gd name="T18" fmla="*/ 21 w 26"/>
                  <a:gd name="T19" fmla="*/ 0 h 5"/>
                  <a:gd name="T20" fmla="*/ 21 w 26"/>
                  <a:gd name="T21" fmla="*/ 1 h 5"/>
                  <a:gd name="T22" fmla="*/ 21 w 26"/>
                  <a:gd name="T23" fmla="*/ 1 h 5"/>
                  <a:gd name="T24" fmla="*/ 21 w 26"/>
                  <a:gd name="T25" fmla="*/ 2 h 5"/>
                  <a:gd name="T26" fmla="*/ 0 w 26"/>
                  <a:gd name="T27" fmla="*/ 4 h 5"/>
                  <a:gd name="T28" fmla="*/ 4 w 26"/>
                  <a:gd name="T29" fmla="*/ 4 h 5"/>
                  <a:gd name="T30" fmla="*/ 4 w 26"/>
                  <a:gd name="T31" fmla="*/ 3 h 5"/>
                  <a:gd name="T32" fmla="*/ 4 w 26"/>
                  <a:gd name="T33" fmla="*/ 2 h 5"/>
                  <a:gd name="T34" fmla="*/ 4 w 26"/>
                  <a:gd name="T35" fmla="*/ 2 h 5"/>
                  <a:gd name="T36" fmla="*/ 4 w 26"/>
                  <a:gd name="T37" fmla="*/ 2 h 5"/>
                  <a:gd name="T38" fmla="*/ 4 w 26"/>
                  <a:gd name="T39" fmla="*/ 2 h 5"/>
                  <a:gd name="T40" fmla="*/ 0 w 26"/>
                  <a:gd name="T41" fmla="*/ 3 h 5"/>
                  <a:gd name="T42" fmla="*/ 0 w 26"/>
                  <a:gd name="T43" fmla="*/ 3 h 5"/>
                  <a:gd name="T44" fmla="*/ 0 w 26"/>
                  <a:gd name="T45" fmla="*/ 3 h 5"/>
                  <a:gd name="T46" fmla="*/ 0 w 26"/>
                  <a:gd name="T47" fmla="*/ 3 h 5"/>
                  <a:gd name="T48" fmla="*/ 0 w 26"/>
                  <a:gd name="T49" fmla="*/ 3 h 5"/>
                  <a:gd name="T50" fmla="*/ 0 w 26"/>
                  <a:gd name="T51" fmla="*/ 4 h 5"/>
                  <a:gd name="T52" fmla="*/ 21 w 26"/>
                  <a:gd name="T53" fmla="*/ 2 h 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5"/>
                  <a:gd name="T83" fmla="*/ 26 w 26"/>
                  <a:gd name="T84" fmla="*/ 5 h 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5">
                    <a:moveTo>
                      <a:pt x="21" y="2"/>
                    </a:moveTo>
                    <a:lnTo>
                      <a:pt x="25" y="1"/>
                    </a:lnTo>
                    <a:lnTo>
                      <a:pt x="25" y="0"/>
                    </a:lnTo>
                    <a:lnTo>
                      <a:pt x="24" y="0"/>
                    </a:lnTo>
                    <a:lnTo>
                      <a:pt x="21" y="0"/>
                    </a:lnTo>
                    <a:lnTo>
                      <a:pt x="21" y="1"/>
                    </a:lnTo>
                    <a:lnTo>
                      <a:pt x="21" y="2"/>
                    </a:lnTo>
                    <a:lnTo>
                      <a:pt x="0" y="4"/>
                    </a:lnTo>
                    <a:lnTo>
                      <a:pt x="4" y="4"/>
                    </a:lnTo>
                    <a:lnTo>
                      <a:pt x="4" y="3"/>
                    </a:lnTo>
                    <a:lnTo>
                      <a:pt x="4" y="2"/>
                    </a:lnTo>
                    <a:lnTo>
                      <a:pt x="0" y="3"/>
                    </a:lnTo>
                    <a:lnTo>
                      <a:pt x="0" y="4"/>
                    </a:lnTo>
                    <a:lnTo>
                      <a:pt x="21" y="2"/>
                    </a:lnTo>
                  </a:path>
                </a:pathLst>
              </a:custGeom>
              <a:solidFill>
                <a:srgbClr val="3F3F3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96" name="Freeform 156">
                <a:extLst>
                  <a:ext uri="{FF2B5EF4-FFF2-40B4-BE49-F238E27FC236}">
                    <a16:creationId xmlns:a16="http://schemas.microsoft.com/office/drawing/2014/main" id="{81BCE3C5-21FF-4700-BCA1-97BD427FC569}"/>
                  </a:ext>
                </a:extLst>
              </p:cNvPr>
              <p:cNvSpPr>
                <a:spLocks/>
              </p:cNvSpPr>
              <p:nvPr/>
            </p:nvSpPr>
            <p:spPr bwMode="auto">
              <a:xfrm>
                <a:off x="817" y="2796"/>
                <a:ext cx="5" cy="14"/>
              </a:xfrm>
              <a:custGeom>
                <a:avLst/>
                <a:gdLst>
                  <a:gd name="T0" fmla="*/ 0 w 5"/>
                  <a:gd name="T1" fmla="*/ 0 h 14"/>
                  <a:gd name="T2" fmla="*/ 0 w 5"/>
                  <a:gd name="T3" fmla="*/ 1 h 14"/>
                  <a:gd name="T4" fmla="*/ 0 w 5"/>
                  <a:gd name="T5" fmla="*/ 2 h 14"/>
                  <a:gd name="T6" fmla="*/ 1 w 5"/>
                  <a:gd name="T7" fmla="*/ 2 h 14"/>
                  <a:gd name="T8" fmla="*/ 1 w 5"/>
                  <a:gd name="T9" fmla="*/ 3 h 14"/>
                  <a:gd name="T10" fmla="*/ 1 w 5"/>
                  <a:gd name="T11" fmla="*/ 4 h 14"/>
                  <a:gd name="T12" fmla="*/ 1 w 5"/>
                  <a:gd name="T13" fmla="*/ 5 h 14"/>
                  <a:gd name="T14" fmla="*/ 1 w 5"/>
                  <a:gd name="T15" fmla="*/ 6 h 14"/>
                  <a:gd name="T16" fmla="*/ 2 w 5"/>
                  <a:gd name="T17" fmla="*/ 6 h 14"/>
                  <a:gd name="T18" fmla="*/ 2 w 5"/>
                  <a:gd name="T19" fmla="*/ 7 h 14"/>
                  <a:gd name="T20" fmla="*/ 2 w 5"/>
                  <a:gd name="T21" fmla="*/ 8 h 14"/>
                  <a:gd name="T22" fmla="*/ 2 w 5"/>
                  <a:gd name="T23" fmla="*/ 9 h 14"/>
                  <a:gd name="T24" fmla="*/ 2 w 5"/>
                  <a:gd name="T25" fmla="*/ 10 h 14"/>
                  <a:gd name="T26" fmla="*/ 2 w 5"/>
                  <a:gd name="T27" fmla="*/ 11 h 14"/>
                  <a:gd name="T28" fmla="*/ 3 w 5"/>
                  <a:gd name="T29" fmla="*/ 11 h 14"/>
                  <a:gd name="T30" fmla="*/ 3 w 5"/>
                  <a:gd name="T31" fmla="*/ 12 h 14"/>
                  <a:gd name="T32" fmla="*/ 3 w 5"/>
                  <a:gd name="T33" fmla="*/ 13 h 14"/>
                  <a:gd name="T34" fmla="*/ 4 w 5"/>
                  <a:gd name="T35" fmla="*/ 13 h 14"/>
                  <a:gd name="T36" fmla="*/ 4 w 5"/>
                  <a:gd name="T37" fmla="*/ 11 h 14"/>
                  <a:gd name="T38" fmla="*/ 3 w 5"/>
                  <a:gd name="T39" fmla="*/ 10 h 14"/>
                  <a:gd name="T40" fmla="*/ 3 w 5"/>
                  <a:gd name="T41" fmla="*/ 9 h 14"/>
                  <a:gd name="T42" fmla="*/ 3 w 5"/>
                  <a:gd name="T43" fmla="*/ 7 h 14"/>
                  <a:gd name="T44" fmla="*/ 3 w 5"/>
                  <a:gd name="T45" fmla="*/ 6 h 14"/>
                  <a:gd name="T46" fmla="*/ 2 w 5"/>
                  <a:gd name="T47" fmla="*/ 5 h 14"/>
                  <a:gd name="T48" fmla="*/ 2 w 5"/>
                  <a:gd name="T49" fmla="*/ 3 h 14"/>
                  <a:gd name="T50" fmla="*/ 1 w 5"/>
                  <a:gd name="T51" fmla="*/ 2 h 14"/>
                  <a:gd name="T52" fmla="*/ 0 w 5"/>
                  <a:gd name="T53" fmla="*/ 0 h 1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
                  <a:gd name="T82" fmla="*/ 0 h 14"/>
                  <a:gd name="T83" fmla="*/ 5 w 5"/>
                  <a:gd name="T84" fmla="*/ 14 h 1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 h="14">
                    <a:moveTo>
                      <a:pt x="0" y="0"/>
                    </a:moveTo>
                    <a:lnTo>
                      <a:pt x="0" y="1"/>
                    </a:lnTo>
                    <a:lnTo>
                      <a:pt x="0" y="2"/>
                    </a:lnTo>
                    <a:lnTo>
                      <a:pt x="1" y="2"/>
                    </a:lnTo>
                    <a:lnTo>
                      <a:pt x="1" y="3"/>
                    </a:lnTo>
                    <a:lnTo>
                      <a:pt x="1" y="4"/>
                    </a:lnTo>
                    <a:lnTo>
                      <a:pt x="1" y="5"/>
                    </a:lnTo>
                    <a:lnTo>
                      <a:pt x="1" y="6"/>
                    </a:lnTo>
                    <a:lnTo>
                      <a:pt x="2" y="6"/>
                    </a:lnTo>
                    <a:lnTo>
                      <a:pt x="2" y="7"/>
                    </a:lnTo>
                    <a:lnTo>
                      <a:pt x="2" y="8"/>
                    </a:lnTo>
                    <a:lnTo>
                      <a:pt x="2" y="9"/>
                    </a:lnTo>
                    <a:lnTo>
                      <a:pt x="2" y="10"/>
                    </a:lnTo>
                    <a:lnTo>
                      <a:pt x="2" y="11"/>
                    </a:lnTo>
                    <a:lnTo>
                      <a:pt x="3" y="11"/>
                    </a:lnTo>
                    <a:lnTo>
                      <a:pt x="3" y="12"/>
                    </a:lnTo>
                    <a:lnTo>
                      <a:pt x="3" y="13"/>
                    </a:lnTo>
                    <a:lnTo>
                      <a:pt x="4" y="13"/>
                    </a:lnTo>
                    <a:lnTo>
                      <a:pt x="4" y="11"/>
                    </a:lnTo>
                    <a:lnTo>
                      <a:pt x="3" y="10"/>
                    </a:lnTo>
                    <a:lnTo>
                      <a:pt x="3" y="9"/>
                    </a:lnTo>
                    <a:lnTo>
                      <a:pt x="3" y="7"/>
                    </a:lnTo>
                    <a:lnTo>
                      <a:pt x="3" y="6"/>
                    </a:lnTo>
                    <a:lnTo>
                      <a:pt x="2" y="5"/>
                    </a:lnTo>
                    <a:lnTo>
                      <a:pt x="2" y="3"/>
                    </a:lnTo>
                    <a:lnTo>
                      <a:pt x="1" y="2"/>
                    </a:lnTo>
                    <a:lnTo>
                      <a:pt x="0" y="0"/>
                    </a:lnTo>
                  </a:path>
                </a:pathLst>
              </a:custGeom>
              <a:solidFill>
                <a:srgbClr val="67676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97" name="Freeform 157">
                <a:extLst>
                  <a:ext uri="{FF2B5EF4-FFF2-40B4-BE49-F238E27FC236}">
                    <a16:creationId xmlns:a16="http://schemas.microsoft.com/office/drawing/2014/main" id="{C5A0D1D6-8C5C-4C3C-8A89-06E0C18B03B2}"/>
                  </a:ext>
                </a:extLst>
              </p:cNvPr>
              <p:cNvSpPr>
                <a:spLocks/>
              </p:cNvSpPr>
              <p:nvPr/>
            </p:nvSpPr>
            <p:spPr bwMode="auto">
              <a:xfrm>
                <a:off x="740" y="2813"/>
                <a:ext cx="38" cy="10"/>
              </a:xfrm>
              <a:custGeom>
                <a:avLst/>
                <a:gdLst>
                  <a:gd name="T0" fmla="*/ 0 w 38"/>
                  <a:gd name="T1" fmla="*/ 9 h 10"/>
                  <a:gd name="T2" fmla="*/ 0 w 38"/>
                  <a:gd name="T3" fmla="*/ 9 h 10"/>
                  <a:gd name="T4" fmla="*/ 0 w 38"/>
                  <a:gd name="T5" fmla="*/ 9 h 10"/>
                  <a:gd name="T6" fmla="*/ 1 w 38"/>
                  <a:gd name="T7" fmla="*/ 8 h 10"/>
                  <a:gd name="T8" fmla="*/ 1 w 38"/>
                  <a:gd name="T9" fmla="*/ 8 h 10"/>
                  <a:gd name="T10" fmla="*/ 2 w 38"/>
                  <a:gd name="T11" fmla="*/ 8 h 10"/>
                  <a:gd name="T12" fmla="*/ 3 w 38"/>
                  <a:gd name="T13" fmla="*/ 7 h 10"/>
                  <a:gd name="T14" fmla="*/ 3 w 38"/>
                  <a:gd name="T15" fmla="*/ 7 h 10"/>
                  <a:gd name="T16" fmla="*/ 4 w 38"/>
                  <a:gd name="T17" fmla="*/ 6 h 10"/>
                  <a:gd name="T18" fmla="*/ 5 w 38"/>
                  <a:gd name="T19" fmla="*/ 6 h 10"/>
                  <a:gd name="T20" fmla="*/ 6 w 38"/>
                  <a:gd name="T21" fmla="*/ 6 h 10"/>
                  <a:gd name="T22" fmla="*/ 7 w 38"/>
                  <a:gd name="T23" fmla="*/ 5 h 10"/>
                  <a:gd name="T24" fmla="*/ 8 w 38"/>
                  <a:gd name="T25" fmla="*/ 5 h 10"/>
                  <a:gd name="T26" fmla="*/ 10 w 38"/>
                  <a:gd name="T27" fmla="*/ 5 h 10"/>
                  <a:gd name="T28" fmla="*/ 11 w 38"/>
                  <a:gd name="T29" fmla="*/ 4 h 10"/>
                  <a:gd name="T30" fmla="*/ 12 w 38"/>
                  <a:gd name="T31" fmla="*/ 4 h 10"/>
                  <a:gd name="T32" fmla="*/ 13 w 38"/>
                  <a:gd name="T33" fmla="*/ 4 h 10"/>
                  <a:gd name="T34" fmla="*/ 15 w 38"/>
                  <a:gd name="T35" fmla="*/ 3 h 10"/>
                  <a:gd name="T36" fmla="*/ 16 w 38"/>
                  <a:gd name="T37" fmla="*/ 3 h 10"/>
                  <a:gd name="T38" fmla="*/ 18 w 38"/>
                  <a:gd name="T39" fmla="*/ 3 h 10"/>
                  <a:gd name="T40" fmla="*/ 19 w 38"/>
                  <a:gd name="T41" fmla="*/ 2 h 10"/>
                  <a:gd name="T42" fmla="*/ 20 w 38"/>
                  <a:gd name="T43" fmla="*/ 2 h 10"/>
                  <a:gd name="T44" fmla="*/ 22 w 38"/>
                  <a:gd name="T45" fmla="*/ 2 h 10"/>
                  <a:gd name="T46" fmla="*/ 23 w 38"/>
                  <a:gd name="T47" fmla="*/ 2 h 10"/>
                  <a:gd name="T48" fmla="*/ 25 w 38"/>
                  <a:gd name="T49" fmla="*/ 1 h 10"/>
                  <a:gd name="T50" fmla="*/ 26 w 38"/>
                  <a:gd name="T51" fmla="*/ 1 h 10"/>
                  <a:gd name="T52" fmla="*/ 28 w 38"/>
                  <a:gd name="T53" fmla="*/ 1 h 10"/>
                  <a:gd name="T54" fmla="*/ 29 w 38"/>
                  <a:gd name="T55" fmla="*/ 1 h 10"/>
                  <a:gd name="T56" fmla="*/ 30 w 38"/>
                  <a:gd name="T57" fmla="*/ 1 h 10"/>
                  <a:gd name="T58" fmla="*/ 32 w 38"/>
                  <a:gd name="T59" fmla="*/ 0 h 10"/>
                  <a:gd name="T60" fmla="*/ 33 w 38"/>
                  <a:gd name="T61" fmla="*/ 0 h 10"/>
                  <a:gd name="T62" fmla="*/ 34 w 38"/>
                  <a:gd name="T63" fmla="*/ 0 h 10"/>
                  <a:gd name="T64" fmla="*/ 36 w 38"/>
                  <a:gd name="T65" fmla="*/ 0 h 10"/>
                  <a:gd name="T66" fmla="*/ 37 w 38"/>
                  <a:gd name="T67" fmla="*/ 0 h 1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8"/>
                  <a:gd name="T103" fmla="*/ 0 h 10"/>
                  <a:gd name="T104" fmla="*/ 38 w 38"/>
                  <a:gd name="T105" fmla="*/ 10 h 1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8" h="10">
                    <a:moveTo>
                      <a:pt x="0" y="9"/>
                    </a:moveTo>
                    <a:lnTo>
                      <a:pt x="0" y="9"/>
                    </a:lnTo>
                    <a:lnTo>
                      <a:pt x="1" y="8"/>
                    </a:lnTo>
                    <a:lnTo>
                      <a:pt x="2" y="8"/>
                    </a:lnTo>
                    <a:lnTo>
                      <a:pt x="3" y="7"/>
                    </a:lnTo>
                    <a:lnTo>
                      <a:pt x="4" y="6"/>
                    </a:lnTo>
                    <a:lnTo>
                      <a:pt x="5" y="6"/>
                    </a:lnTo>
                    <a:lnTo>
                      <a:pt x="6" y="6"/>
                    </a:lnTo>
                    <a:lnTo>
                      <a:pt x="7" y="5"/>
                    </a:lnTo>
                    <a:lnTo>
                      <a:pt x="8" y="5"/>
                    </a:lnTo>
                    <a:lnTo>
                      <a:pt x="10" y="5"/>
                    </a:lnTo>
                    <a:lnTo>
                      <a:pt x="11" y="4"/>
                    </a:lnTo>
                    <a:lnTo>
                      <a:pt x="12" y="4"/>
                    </a:lnTo>
                    <a:lnTo>
                      <a:pt x="13" y="4"/>
                    </a:lnTo>
                    <a:lnTo>
                      <a:pt x="15" y="3"/>
                    </a:lnTo>
                    <a:lnTo>
                      <a:pt x="16" y="3"/>
                    </a:lnTo>
                    <a:lnTo>
                      <a:pt x="18" y="3"/>
                    </a:lnTo>
                    <a:lnTo>
                      <a:pt x="19" y="2"/>
                    </a:lnTo>
                    <a:lnTo>
                      <a:pt x="20" y="2"/>
                    </a:lnTo>
                    <a:lnTo>
                      <a:pt x="22" y="2"/>
                    </a:lnTo>
                    <a:lnTo>
                      <a:pt x="23" y="2"/>
                    </a:lnTo>
                    <a:lnTo>
                      <a:pt x="25" y="1"/>
                    </a:lnTo>
                    <a:lnTo>
                      <a:pt x="26" y="1"/>
                    </a:lnTo>
                    <a:lnTo>
                      <a:pt x="28" y="1"/>
                    </a:lnTo>
                    <a:lnTo>
                      <a:pt x="29" y="1"/>
                    </a:lnTo>
                    <a:lnTo>
                      <a:pt x="30" y="1"/>
                    </a:lnTo>
                    <a:lnTo>
                      <a:pt x="32" y="0"/>
                    </a:lnTo>
                    <a:lnTo>
                      <a:pt x="33" y="0"/>
                    </a:lnTo>
                    <a:lnTo>
                      <a:pt x="34" y="0"/>
                    </a:lnTo>
                    <a:lnTo>
                      <a:pt x="36" y="0"/>
                    </a:lnTo>
                    <a:lnTo>
                      <a:pt x="37" y="0"/>
                    </a:lnTo>
                  </a:path>
                </a:pathLst>
              </a:custGeom>
              <a:noFill/>
              <a:ln w="12700" cap="rnd">
                <a:solidFill>
                  <a:srgbClr val="CECEC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8" name="Freeform 158">
                <a:extLst>
                  <a:ext uri="{FF2B5EF4-FFF2-40B4-BE49-F238E27FC236}">
                    <a16:creationId xmlns:a16="http://schemas.microsoft.com/office/drawing/2014/main" id="{080BC5D5-C4B1-4394-9808-59A4A4E2B152}"/>
                  </a:ext>
                </a:extLst>
              </p:cNvPr>
              <p:cNvSpPr>
                <a:spLocks/>
              </p:cNvSpPr>
              <p:nvPr/>
            </p:nvSpPr>
            <p:spPr bwMode="auto">
              <a:xfrm>
                <a:off x="719" y="2830"/>
                <a:ext cx="33" cy="6"/>
              </a:xfrm>
              <a:custGeom>
                <a:avLst/>
                <a:gdLst>
                  <a:gd name="T0" fmla="*/ 0 w 33"/>
                  <a:gd name="T1" fmla="*/ 0 h 6"/>
                  <a:gd name="T2" fmla="*/ 0 w 33"/>
                  <a:gd name="T3" fmla="*/ 0 h 6"/>
                  <a:gd name="T4" fmla="*/ 1 w 33"/>
                  <a:gd name="T5" fmla="*/ 0 h 6"/>
                  <a:gd name="T6" fmla="*/ 1 w 33"/>
                  <a:gd name="T7" fmla="*/ 1 h 6"/>
                  <a:gd name="T8" fmla="*/ 2 w 33"/>
                  <a:gd name="T9" fmla="*/ 1 h 6"/>
                  <a:gd name="T10" fmla="*/ 3 w 33"/>
                  <a:gd name="T11" fmla="*/ 2 h 6"/>
                  <a:gd name="T12" fmla="*/ 4 w 33"/>
                  <a:gd name="T13" fmla="*/ 2 h 6"/>
                  <a:gd name="T14" fmla="*/ 5 w 33"/>
                  <a:gd name="T15" fmla="*/ 2 h 6"/>
                  <a:gd name="T16" fmla="*/ 6 w 33"/>
                  <a:gd name="T17" fmla="*/ 2 h 6"/>
                  <a:gd name="T18" fmla="*/ 7 w 33"/>
                  <a:gd name="T19" fmla="*/ 3 h 6"/>
                  <a:gd name="T20" fmla="*/ 7 w 33"/>
                  <a:gd name="T21" fmla="*/ 3 h 6"/>
                  <a:gd name="T22" fmla="*/ 8 w 33"/>
                  <a:gd name="T23" fmla="*/ 3 h 6"/>
                  <a:gd name="T24" fmla="*/ 9 w 33"/>
                  <a:gd name="T25" fmla="*/ 3 h 6"/>
                  <a:gd name="T26" fmla="*/ 10 w 33"/>
                  <a:gd name="T27" fmla="*/ 4 h 6"/>
                  <a:gd name="T28" fmla="*/ 11 w 33"/>
                  <a:gd name="T29" fmla="*/ 4 h 6"/>
                  <a:gd name="T30" fmla="*/ 12 w 33"/>
                  <a:gd name="T31" fmla="*/ 4 h 6"/>
                  <a:gd name="T32" fmla="*/ 13 w 33"/>
                  <a:gd name="T33" fmla="*/ 4 h 6"/>
                  <a:gd name="T34" fmla="*/ 15 w 33"/>
                  <a:gd name="T35" fmla="*/ 4 h 6"/>
                  <a:gd name="T36" fmla="*/ 16 w 33"/>
                  <a:gd name="T37" fmla="*/ 4 h 6"/>
                  <a:gd name="T38" fmla="*/ 17 w 33"/>
                  <a:gd name="T39" fmla="*/ 5 h 6"/>
                  <a:gd name="T40" fmla="*/ 18 w 33"/>
                  <a:gd name="T41" fmla="*/ 5 h 6"/>
                  <a:gd name="T42" fmla="*/ 19 w 33"/>
                  <a:gd name="T43" fmla="*/ 5 h 6"/>
                  <a:gd name="T44" fmla="*/ 20 w 33"/>
                  <a:gd name="T45" fmla="*/ 5 h 6"/>
                  <a:gd name="T46" fmla="*/ 21 w 33"/>
                  <a:gd name="T47" fmla="*/ 5 h 6"/>
                  <a:gd name="T48" fmla="*/ 22 w 33"/>
                  <a:gd name="T49" fmla="*/ 5 h 6"/>
                  <a:gd name="T50" fmla="*/ 23 w 33"/>
                  <a:gd name="T51" fmla="*/ 5 h 6"/>
                  <a:gd name="T52" fmla="*/ 24 w 33"/>
                  <a:gd name="T53" fmla="*/ 5 h 6"/>
                  <a:gd name="T54" fmla="*/ 25 w 33"/>
                  <a:gd name="T55" fmla="*/ 5 h 6"/>
                  <a:gd name="T56" fmla="*/ 27 w 33"/>
                  <a:gd name="T57" fmla="*/ 5 h 6"/>
                  <a:gd name="T58" fmla="*/ 28 w 33"/>
                  <a:gd name="T59" fmla="*/ 5 h 6"/>
                  <a:gd name="T60" fmla="*/ 29 w 33"/>
                  <a:gd name="T61" fmla="*/ 5 h 6"/>
                  <a:gd name="T62" fmla="*/ 30 w 33"/>
                  <a:gd name="T63" fmla="*/ 5 h 6"/>
                  <a:gd name="T64" fmla="*/ 31 w 33"/>
                  <a:gd name="T65" fmla="*/ 5 h 6"/>
                  <a:gd name="T66" fmla="*/ 32 w 33"/>
                  <a:gd name="T67" fmla="*/ 5 h 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3"/>
                  <a:gd name="T103" fmla="*/ 0 h 6"/>
                  <a:gd name="T104" fmla="*/ 33 w 33"/>
                  <a:gd name="T105" fmla="*/ 6 h 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3" h="6">
                    <a:moveTo>
                      <a:pt x="0" y="0"/>
                    </a:moveTo>
                    <a:lnTo>
                      <a:pt x="0" y="0"/>
                    </a:lnTo>
                    <a:lnTo>
                      <a:pt x="1" y="0"/>
                    </a:lnTo>
                    <a:lnTo>
                      <a:pt x="1" y="1"/>
                    </a:lnTo>
                    <a:lnTo>
                      <a:pt x="2" y="1"/>
                    </a:lnTo>
                    <a:lnTo>
                      <a:pt x="3" y="2"/>
                    </a:lnTo>
                    <a:lnTo>
                      <a:pt x="4" y="2"/>
                    </a:lnTo>
                    <a:lnTo>
                      <a:pt x="5" y="2"/>
                    </a:lnTo>
                    <a:lnTo>
                      <a:pt x="6" y="2"/>
                    </a:lnTo>
                    <a:lnTo>
                      <a:pt x="7" y="3"/>
                    </a:lnTo>
                    <a:lnTo>
                      <a:pt x="8" y="3"/>
                    </a:lnTo>
                    <a:lnTo>
                      <a:pt x="9" y="3"/>
                    </a:lnTo>
                    <a:lnTo>
                      <a:pt x="10" y="4"/>
                    </a:lnTo>
                    <a:lnTo>
                      <a:pt x="11" y="4"/>
                    </a:lnTo>
                    <a:lnTo>
                      <a:pt x="12" y="4"/>
                    </a:lnTo>
                    <a:lnTo>
                      <a:pt x="13" y="4"/>
                    </a:lnTo>
                    <a:lnTo>
                      <a:pt x="15" y="4"/>
                    </a:lnTo>
                    <a:lnTo>
                      <a:pt x="16" y="4"/>
                    </a:lnTo>
                    <a:lnTo>
                      <a:pt x="17" y="5"/>
                    </a:lnTo>
                    <a:lnTo>
                      <a:pt x="18" y="5"/>
                    </a:lnTo>
                    <a:lnTo>
                      <a:pt x="19" y="5"/>
                    </a:lnTo>
                    <a:lnTo>
                      <a:pt x="20" y="5"/>
                    </a:lnTo>
                    <a:lnTo>
                      <a:pt x="21" y="5"/>
                    </a:lnTo>
                    <a:lnTo>
                      <a:pt x="22" y="5"/>
                    </a:lnTo>
                    <a:lnTo>
                      <a:pt x="23" y="5"/>
                    </a:lnTo>
                    <a:lnTo>
                      <a:pt x="24" y="5"/>
                    </a:lnTo>
                    <a:lnTo>
                      <a:pt x="25" y="5"/>
                    </a:lnTo>
                    <a:lnTo>
                      <a:pt x="27" y="5"/>
                    </a:lnTo>
                    <a:lnTo>
                      <a:pt x="28" y="5"/>
                    </a:lnTo>
                    <a:lnTo>
                      <a:pt x="29" y="5"/>
                    </a:lnTo>
                    <a:lnTo>
                      <a:pt x="30" y="5"/>
                    </a:lnTo>
                    <a:lnTo>
                      <a:pt x="31" y="5"/>
                    </a:lnTo>
                    <a:lnTo>
                      <a:pt x="32" y="5"/>
                    </a:lnTo>
                  </a:path>
                </a:pathLst>
              </a:custGeom>
              <a:noFill/>
              <a:ln w="12700" cap="rnd">
                <a:solidFill>
                  <a:srgbClr val="91919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9" name="Freeform 159">
                <a:extLst>
                  <a:ext uri="{FF2B5EF4-FFF2-40B4-BE49-F238E27FC236}">
                    <a16:creationId xmlns:a16="http://schemas.microsoft.com/office/drawing/2014/main" id="{9320A81A-9CBB-4B70-87B5-CFA5FD3A1344}"/>
                  </a:ext>
                </a:extLst>
              </p:cNvPr>
              <p:cNvSpPr>
                <a:spLocks/>
              </p:cNvSpPr>
              <p:nvPr/>
            </p:nvSpPr>
            <p:spPr bwMode="auto">
              <a:xfrm>
                <a:off x="781" y="2809"/>
                <a:ext cx="10" cy="5"/>
              </a:xfrm>
              <a:custGeom>
                <a:avLst/>
                <a:gdLst>
                  <a:gd name="T0" fmla="*/ 0 w 10"/>
                  <a:gd name="T1" fmla="*/ 4 h 5"/>
                  <a:gd name="T2" fmla="*/ 8 w 10"/>
                  <a:gd name="T3" fmla="*/ 4 h 5"/>
                  <a:gd name="T4" fmla="*/ 9 w 10"/>
                  <a:gd name="T5" fmla="*/ 4 h 5"/>
                  <a:gd name="T6" fmla="*/ 9 w 10"/>
                  <a:gd name="T7" fmla="*/ 4 h 5"/>
                  <a:gd name="T8" fmla="*/ 9 w 10"/>
                  <a:gd name="T9" fmla="*/ 3 h 5"/>
                  <a:gd name="T10" fmla="*/ 9 w 10"/>
                  <a:gd name="T11" fmla="*/ 3 h 5"/>
                  <a:gd name="T12" fmla="*/ 9 w 10"/>
                  <a:gd name="T13" fmla="*/ 2 h 5"/>
                  <a:gd name="T14" fmla="*/ 9 w 10"/>
                  <a:gd name="T15" fmla="*/ 2 h 5"/>
                  <a:gd name="T16" fmla="*/ 8 w 10"/>
                  <a:gd name="T17" fmla="*/ 1 h 5"/>
                  <a:gd name="T18" fmla="*/ 8 w 10"/>
                  <a:gd name="T19" fmla="*/ 1 h 5"/>
                  <a:gd name="T20" fmla="*/ 8 w 10"/>
                  <a:gd name="T21" fmla="*/ 1 h 5"/>
                  <a:gd name="T22" fmla="*/ 7 w 10"/>
                  <a:gd name="T23" fmla="*/ 1 h 5"/>
                  <a:gd name="T24" fmla="*/ 7 w 10"/>
                  <a:gd name="T25" fmla="*/ 1 h 5"/>
                  <a:gd name="T26" fmla="*/ 7 w 10"/>
                  <a:gd name="T27" fmla="*/ 1 h 5"/>
                  <a:gd name="T28" fmla="*/ 6 w 10"/>
                  <a:gd name="T29" fmla="*/ 1 h 5"/>
                  <a:gd name="T30" fmla="*/ 6 w 10"/>
                  <a:gd name="T31" fmla="*/ 1 h 5"/>
                  <a:gd name="T32" fmla="*/ 5 w 10"/>
                  <a:gd name="T33" fmla="*/ 1 h 5"/>
                  <a:gd name="T34" fmla="*/ 5 w 10"/>
                  <a:gd name="T35" fmla="*/ 1 h 5"/>
                  <a:gd name="T36" fmla="*/ 5 w 10"/>
                  <a:gd name="T37" fmla="*/ 1 h 5"/>
                  <a:gd name="T38" fmla="*/ 4 w 10"/>
                  <a:gd name="T39" fmla="*/ 1 h 5"/>
                  <a:gd name="T40" fmla="*/ 4 w 10"/>
                  <a:gd name="T41" fmla="*/ 1 h 5"/>
                  <a:gd name="T42" fmla="*/ 4 w 10"/>
                  <a:gd name="T43" fmla="*/ 1 h 5"/>
                  <a:gd name="T44" fmla="*/ 3 w 10"/>
                  <a:gd name="T45" fmla="*/ 0 h 5"/>
                  <a:gd name="T46" fmla="*/ 3 w 10"/>
                  <a:gd name="T47" fmla="*/ 0 h 5"/>
                  <a:gd name="T48" fmla="*/ 2 w 10"/>
                  <a:gd name="T49" fmla="*/ 0 h 5"/>
                  <a:gd name="T50" fmla="*/ 2 w 10"/>
                  <a:gd name="T51" fmla="*/ 0 h 5"/>
                  <a:gd name="T52" fmla="*/ 0 w 10"/>
                  <a:gd name="T53" fmla="*/ 2 h 5"/>
                  <a:gd name="T54" fmla="*/ 0 w 10"/>
                  <a:gd name="T55" fmla="*/ 3 h 5"/>
                  <a:gd name="T56" fmla="*/ 0 w 10"/>
                  <a:gd name="T57" fmla="*/ 3 h 5"/>
                  <a:gd name="T58" fmla="*/ 0 w 10"/>
                  <a:gd name="T59" fmla="*/ 3 h 5"/>
                  <a:gd name="T60" fmla="*/ 0 w 10"/>
                  <a:gd name="T61" fmla="*/ 3 h 5"/>
                  <a:gd name="T62" fmla="*/ 0 w 10"/>
                  <a:gd name="T63" fmla="*/ 4 h 5"/>
                  <a:gd name="T64" fmla="*/ 0 w 10"/>
                  <a:gd name="T65" fmla="*/ 4 h 5"/>
                  <a:gd name="T66" fmla="*/ 0 w 10"/>
                  <a:gd name="T67" fmla="*/ 4 h 5"/>
                  <a:gd name="T68" fmla="*/ 0 w 10"/>
                  <a:gd name="T69" fmla="*/ 4 h 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
                  <a:gd name="T106" fmla="*/ 0 h 5"/>
                  <a:gd name="T107" fmla="*/ 10 w 10"/>
                  <a:gd name="T108" fmla="*/ 5 h 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 h="5">
                    <a:moveTo>
                      <a:pt x="0" y="4"/>
                    </a:moveTo>
                    <a:lnTo>
                      <a:pt x="8" y="4"/>
                    </a:lnTo>
                    <a:lnTo>
                      <a:pt x="9" y="4"/>
                    </a:lnTo>
                    <a:lnTo>
                      <a:pt x="9" y="3"/>
                    </a:lnTo>
                    <a:lnTo>
                      <a:pt x="9" y="2"/>
                    </a:lnTo>
                    <a:lnTo>
                      <a:pt x="8" y="1"/>
                    </a:lnTo>
                    <a:lnTo>
                      <a:pt x="7" y="1"/>
                    </a:lnTo>
                    <a:lnTo>
                      <a:pt x="6" y="1"/>
                    </a:lnTo>
                    <a:lnTo>
                      <a:pt x="5" y="1"/>
                    </a:lnTo>
                    <a:lnTo>
                      <a:pt x="4" y="1"/>
                    </a:lnTo>
                    <a:lnTo>
                      <a:pt x="3" y="0"/>
                    </a:lnTo>
                    <a:lnTo>
                      <a:pt x="2" y="0"/>
                    </a:lnTo>
                    <a:lnTo>
                      <a:pt x="0" y="2"/>
                    </a:lnTo>
                    <a:lnTo>
                      <a:pt x="0" y="3"/>
                    </a:lnTo>
                    <a:lnTo>
                      <a:pt x="0" y="4"/>
                    </a:lnTo>
                  </a:path>
                </a:pathLst>
              </a:custGeom>
              <a:solidFill>
                <a:srgbClr val="67676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00" name="Freeform 160">
                <a:extLst>
                  <a:ext uri="{FF2B5EF4-FFF2-40B4-BE49-F238E27FC236}">
                    <a16:creationId xmlns:a16="http://schemas.microsoft.com/office/drawing/2014/main" id="{5412262D-BEE7-4860-AA91-15D14BC01A69}"/>
                  </a:ext>
                </a:extLst>
              </p:cNvPr>
              <p:cNvSpPr>
                <a:spLocks/>
              </p:cNvSpPr>
              <p:nvPr/>
            </p:nvSpPr>
            <p:spPr bwMode="auto">
              <a:xfrm>
                <a:off x="729" y="2822"/>
                <a:ext cx="12" cy="5"/>
              </a:xfrm>
              <a:custGeom>
                <a:avLst/>
                <a:gdLst>
                  <a:gd name="T0" fmla="*/ 0 w 12"/>
                  <a:gd name="T1" fmla="*/ 4 h 5"/>
                  <a:gd name="T2" fmla="*/ 1 w 12"/>
                  <a:gd name="T3" fmla="*/ 0 h 5"/>
                  <a:gd name="T4" fmla="*/ 2 w 12"/>
                  <a:gd name="T5" fmla="*/ 0 h 5"/>
                  <a:gd name="T6" fmla="*/ 2 w 12"/>
                  <a:gd name="T7" fmla="*/ 0 h 5"/>
                  <a:gd name="T8" fmla="*/ 3 w 12"/>
                  <a:gd name="T9" fmla="*/ 0 h 5"/>
                  <a:gd name="T10" fmla="*/ 4 w 12"/>
                  <a:gd name="T11" fmla="*/ 0 h 5"/>
                  <a:gd name="T12" fmla="*/ 4 w 12"/>
                  <a:gd name="T13" fmla="*/ 0 h 5"/>
                  <a:gd name="T14" fmla="*/ 5 w 12"/>
                  <a:gd name="T15" fmla="*/ 0 h 5"/>
                  <a:gd name="T16" fmla="*/ 5 w 12"/>
                  <a:gd name="T17" fmla="*/ 0 h 5"/>
                  <a:gd name="T18" fmla="*/ 6 w 12"/>
                  <a:gd name="T19" fmla="*/ 0 h 5"/>
                  <a:gd name="T20" fmla="*/ 7 w 12"/>
                  <a:gd name="T21" fmla="*/ 0 h 5"/>
                  <a:gd name="T22" fmla="*/ 7 w 12"/>
                  <a:gd name="T23" fmla="*/ 0 h 5"/>
                  <a:gd name="T24" fmla="*/ 8 w 12"/>
                  <a:gd name="T25" fmla="*/ 1 h 5"/>
                  <a:gd name="T26" fmla="*/ 9 w 12"/>
                  <a:gd name="T27" fmla="*/ 1 h 5"/>
                  <a:gd name="T28" fmla="*/ 9 w 12"/>
                  <a:gd name="T29" fmla="*/ 1 h 5"/>
                  <a:gd name="T30" fmla="*/ 10 w 12"/>
                  <a:gd name="T31" fmla="*/ 1 h 5"/>
                  <a:gd name="T32" fmla="*/ 10 w 12"/>
                  <a:gd name="T33" fmla="*/ 1 h 5"/>
                  <a:gd name="T34" fmla="*/ 11 w 12"/>
                  <a:gd name="T35" fmla="*/ 1 h 5"/>
                  <a:gd name="T36" fmla="*/ 10 w 12"/>
                  <a:gd name="T37" fmla="*/ 4 h 5"/>
                  <a:gd name="T38" fmla="*/ 9 w 12"/>
                  <a:gd name="T39" fmla="*/ 4 h 5"/>
                  <a:gd name="T40" fmla="*/ 9 w 12"/>
                  <a:gd name="T41" fmla="*/ 4 h 5"/>
                  <a:gd name="T42" fmla="*/ 8 w 12"/>
                  <a:gd name="T43" fmla="*/ 4 h 5"/>
                  <a:gd name="T44" fmla="*/ 7 w 12"/>
                  <a:gd name="T45" fmla="*/ 4 h 5"/>
                  <a:gd name="T46" fmla="*/ 7 w 12"/>
                  <a:gd name="T47" fmla="*/ 4 h 5"/>
                  <a:gd name="T48" fmla="*/ 6 w 12"/>
                  <a:gd name="T49" fmla="*/ 4 h 5"/>
                  <a:gd name="T50" fmla="*/ 6 w 12"/>
                  <a:gd name="T51" fmla="*/ 4 h 5"/>
                  <a:gd name="T52" fmla="*/ 5 w 12"/>
                  <a:gd name="T53" fmla="*/ 4 h 5"/>
                  <a:gd name="T54" fmla="*/ 4 w 12"/>
                  <a:gd name="T55" fmla="*/ 4 h 5"/>
                  <a:gd name="T56" fmla="*/ 4 w 12"/>
                  <a:gd name="T57" fmla="*/ 4 h 5"/>
                  <a:gd name="T58" fmla="*/ 3 w 12"/>
                  <a:gd name="T59" fmla="*/ 4 h 5"/>
                  <a:gd name="T60" fmla="*/ 2 w 12"/>
                  <a:gd name="T61" fmla="*/ 4 h 5"/>
                  <a:gd name="T62" fmla="*/ 2 w 12"/>
                  <a:gd name="T63" fmla="*/ 4 h 5"/>
                  <a:gd name="T64" fmla="*/ 1 w 12"/>
                  <a:gd name="T65" fmla="*/ 4 h 5"/>
                  <a:gd name="T66" fmla="*/ 1 w 12"/>
                  <a:gd name="T67" fmla="*/ 4 h 5"/>
                  <a:gd name="T68" fmla="*/ 0 w 12"/>
                  <a:gd name="T69" fmla="*/ 4 h 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
                  <a:gd name="T106" fmla="*/ 0 h 5"/>
                  <a:gd name="T107" fmla="*/ 12 w 12"/>
                  <a:gd name="T108" fmla="*/ 5 h 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 h="5">
                    <a:moveTo>
                      <a:pt x="0" y="4"/>
                    </a:moveTo>
                    <a:lnTo>
                      <a:pt x="1" y="0"/>
                    </a:lnTo>
                    <a:lnTo>
                      <a:pt x="2" y="0"/>
                    </a:lnTo>
                    <a:lnTo>
                      <a:pt x="3" y="0"/>
                    </a:lnTo>
                    <a:lnTo>
                      <a:pt x="4" y="0"/>
                    </a:lnTo>
                    <a:lnTo>
                      <a:pt x="5" y="0"/>
                    </a:lnTo>
                    <a:lnTo>
                      <a:pt x="6" y="0"/>
                    </a:lnTo>
                    <a:lnTo>
                      <a:pt x="7" y="0"/>
                    </a:lnTo>
                    <a:lnTo>
                      <a:pt x="8" y="1"/>
                    </a:lnTo>
                    <a:lnTo>
                      <a:pt x="9" y="1"/>
                    </a:lnTo>
                    <a:lnTo>
                      <a:pt x="10" y="1"/>
                    </a:lnTo>
                    <a:lnTo>
                      <a:pt x="11" y="1"/>
                    </a:lnTo>
                    <a:lnTo>
                      <a:pt x="10" y="4"/>
                    </a:lnTo>
                    <a:lnTo>
                      <a:pt x="9" y="4"/>
                    </a:lnTo>
                    <a:lnTo>
                      <a:pt x="8" y="4"/>
                    </a:lnTo>
                    <a:lnTo>
                      <a:pt x="7" y="4"/>
                    </a:lnTo>
                    <a:lnTo>
                      <a:pt x="6" y="4"/>
                    </a:lnTo>
                    <a:lnTo>
                      <a:pt x="5" y="4"/>
                    </a:lnTo>
                    <a:lnTo>
                      <a:pt x="4" y="4"/>
                    </a:lnTo>
                    <a:lnTo>
                      <a:pt x="3" y="4"/>
                    </a:lnTo>
                    <a:lnTo>
                      <a:pt x="2" y="4"/>
                    </a:lnTo>
                    <a:lnTo>
                      <a:pt x="1" y="4"/>
                    </a:lnTo>
                    <a:lnTo>
                      <a:pt x="0" y="4"/>
                    </a:lnTo>
                  </a:path>
                </a:pathLst>
              </a:custGeom>
              <a:solidFill>
                <a:srgbClr val="67676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01" name="Freeform 161">
                <a:extLst>
                  <a:ext uri="{FF2B5EF4-FFF2-40B4-BE49-F238E27FC236}">
                    <a16:creationId xmlns:a16="http://schemas.microsoft.com/office/drawing/2014/main" id="{C13D9CAE-2C40-43DD-B59A-32FCED59A6D5}"/>
                  </a:ext>
                </a:extLst>
              </p:cNvPr>
              <p:cNvSpPr>
                <a:spLocks/>
              </p:cNvSpPr>
              <p:nvPr/>
            </p:nvSpPr>
            <p:spPr bwMode="auto">
              <a:xfrm>
                <a:off x="732" y="2823"/>
                <a:ext cx="7" cy="2"/>
              </a:xfrm>
              <a:custGeom>
                <a:avLst/>
                <a:gdLst>
                  <a:gd name="T0" fmla="*/ 1 w 7"/>
                  <a:gd name="T1" fmla="*/ 0 h 2"/>
                  <a:gd name="T2" fmla="*/ 1 w 7"/>
                  <a:gd name="T3" fmla="*/ 0 h 2"/>
                  <a:gd name="T4" fmla="*/ 1 w 7"/>
                  <a:gd name="T5" fmla="*/ 0 h 2"/>
                  <a:gd name="T6" fmla="*/ 1 w 7"/>
                  <a:gd name="T7" fmla="*/ 0 h 2"/>
                  <a:gd name="T8" fmla="*/ 1 w 7"/>
                  <a:gd name="T9" fmla="*/ 0 h 2"/>
                  <a:gd name="T10" fmla="*/ 1 w 7"/>
                  <a:gd name="T11" fmla="*/ 0 h 2"/>
                  <a:gd name="T12" fmla="*/ 1 w 7"/>
                  <a:gd name="T13" fmla="*/ 0 h 2"/>
                  <a:gd name="T14" fmla="*/ 1 w 7"/>
                  <a:gd name="T15" fmla="*/ 0 h 2"/>
                  <a:gd name="T16" fmla="*/ 1 w 7"/>
                  <a:gd name="T17" fmla="*/ 0 h 2"/>
                  <a:gd name="T18" fmla="*/ 1 w 7"/>
                  <a:gd name="T19" fmla="*/ 1 h 2"/>
                  <a:gd name="T20" fmla="*/ 1 w 7"/>
                  <a:gd name="T21" fmla="*/ 1 h 2"/>
                  <a:gd name="T22" fmla="*/ 1 w 7"/>
                  <a:gd name="T23" fmla="*/ 1 h 2"/>
                  <a:gd name="T24" fmla="*/ 1 w 7"/>
                  <a:gd name="T25" fmla="*/ 1 h 2"/>
                  <a:gd name="T26" fmla="*/ 1 w 7"/>
                  <a:gd name="T27" fmla="*/ 1 h 2"/>
                  <a:gd name="T28" fmla="*/ 1 w 7"/>
                  <a:gd name="T29" fmla="*/ 1 h 2"/>
                  <a:gd name="T30" fmla="*/ 1 w 7"/>
                  <a:gd name="T31" fmla="*/ 1 h 2"/>
                  <a:gd name="T32" fmla="*/ 1 w 7"/>
                  <a:gd name="T33" fmla="*/ 1 h 2"/>
                  <a:gd name="T34" fmla="*/ 1 w 7"/>
                  <a:gd name="T35" fmla="*/ 1 h 2"/>
                  <a:gd name="T36" fmla="*/ 0 w 7"/>
                  <a:gd name="T37" fmla="*/ 1 h 2"/>
                  <a:gd name="T38" fmla="*/ 0 w 7"/>
                  <a:gd name="T39" fmla="*/ 1 h 2"/>
                  <a:gd name="T40" fmla="*/ 0 w 7"/>
                  <a:gd name="T41" fmla="*/ 1 h 2"/>
                  <a:gd name="T42" fmla="*/ 0 w 7"/>
                  <a:gd name="T43" fmla="*/ 1 h 2"/>
                  <a:gd name="T44" fmla="*/ 0 w 7"/>
                  <a:gd name="T45" fmla="*/ 1 h 2"/>
                  <a:gd name="T46" fmla="*/ 0 w 7"/>
                  <a:gd name="T47" fmla="*/ 1 h 2"/>
                  <a:gd name="T48" fmla="*/ 0 w 7"/>
                  <a:gd name="T49" fmla="*/ 0 h 2"/>
                  <a:gd name="T50" fmla="*/ 0 w 7"/>
                  <a:gd name="T51" fmla="*/ 0 h 2"/>
                  <a:gd name="T52" fmla="*/ 0 w 7"/>
                  <a:gd name="T53" fmla="*/ 0 h 2"/>
                  <a:gd name="T54" fmla="*/ 0 w 7"/>
                  <a:gd name="T55" fmla="*/ 0 h 2"/>
                  <a:gd name="T56" fmla="*/ 0 w 7"/>
                  <a:gd name="T57" fmla="*/ 0 h 2"/>
                  <a:gd name="T58" fmla="*/ 0 w 7"/>
                  <a:gd name="T59" fmla="*/ 0 h 2"/>
                  <a:gd name="T60" fmla="*/ 0 w 7"/>
                  <a:gd name="T61" fmla="*/ 0 h 2"/>
                  <a:gd name="T62" fmla="*/ 1 w 7"/>
                  <a:gd name="T63" fmla="*/ 0 h 2"/>
                  <a:gd name="T64" fmla="*/ 1 w 7"/>
                  <a:gd name="T65" fmla="*/ 0 h 2"/>
                  <a:gd name="T66" fmla="*/ 5 w 7"/>
                  <a:gd name="T67" fmla="*/ 0 h 2"/>
                  <a:gd name="T68" fmla="*/ 6 w 7"/>
                  <a:gd name="T69" fmla="*/ 0 h 2"/>
                  <a:gd name="T70" fmla="*/ 6 w 7"/>
                  <a:gd name="T71" fmla="*/ 0 h 2"/>
                  <a:gd name="T72" fmla="*/ 6 w 7"/>
                  <a:gd name="T73" fmla="*/ 0 h 2"/>
                  <a:gd name="T74" fmla="*/ 6 w 7"/>
                  <a:gd name="T75" fmla="*/ 1 h 2"/>
                  <a:gd name="T76" fmla="*/ 6 w 7"/>
                  <a:gd name="T77" fmla="*/ 1 h 2"/>
                  <a:gd name="T78" fmla="*/ 6 w 7"/>
                  <a:gd name="T79" fmla="*/ 1 h 2"/>
                  <a:gd name="T80" fmla="*/ 6 w 7"/>
                  <a:gd name="T81" fmla="*/ 1 h 2"/>
                  <a:gd name="T82" fmla="*/ 5 w 7"/>
                  <a:gd name="T83" fmla="*/ 1 h 2"/>
                  <a:gd name="T84" fmla="*/ 5 w 7"/>
                  <a:gd name="T85" fmla="*/ 1 h 2"/>
                  <a:gd name="T86" fmla="*/ 5 w 7"/>
                  <a:gd name="T87" fmla="*/ 1 h 2"/>
                  <a:gd name="T88" fmla="*/ 5 w 7"/>
                  <a:gd name="T89" fmla="*/ 1 h 2"/>
                  <a:gd name="T90" fmla="*/ 5 w 7"/>
                  <a:gd name="T91" fmla="*/ 1 h 2"/>
                  <a:gd name="T92" fmla="*/ 5 w 7"/>
                  <a:gd name="T93" fmla="*/ 0 h 2"/>
                  <a:gd name="T94" fmla="*/ 5 w 7"/>
                  <a:gd name="T95" fmla="*/ 0 h 2"/>
                  <a:gd name="T96" fmla="*/ 5 w 7"/>
                  <a:gd name="T97" fmla="*/ 0 h 2"/>
                  <a:gd name="T98" fmla="*/ 5 w 7"/>
                  <a:gd name="T99" fmla="*/ 0 h 2"/>
                  <a:gd name="T100" fmla="*/ 1 w 7"/>
                  <a:gd name="T101" fmla="*/ 0 h 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7"/>
                  <a:gd name="T154" fmla="*/ 0 h 2"/>
                  <a:gd name="T155" fmla="*/ 7 w 7"/>
                  <a:gd name="T156" fmla="*/ 2 h 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7" h="2">
                    <a:moveTo>
                      <a:pt x="1" y="0"/>
                    </a:moveTo>
                    <a:lnTo>
                      <a:pt x="1" y="0"/>
                    </a:lnTo>
                    <a:lnTo>
                      <a:pt x="1" y="1"/>
                    </a:lnTo>
                    <a:lnTo>
                      <a:pt x="0" y="1"/>
                    </a:lnTo>
                    <a:lnTo>
                      <a:pt x="0" y="0"/>
                    </a:lnTo>
                    <a:lnTo>
                      <a:pt x="1" y="0"/>
                    </a:lnTo>
                    <a:lnTo>
                      <a:pt x="5" y="0"/>
                    </a:lnTo>
                    <a:lnTo>
                      <a:pt x="6" y="0"/>
                    </a:lnTo>
                    <a:lnTo>
                      <a:pt x="6" y="1"/>
                    </a:lnTo>
                    <a:lnTo>
                      <a:pt x="5" y="1"/>
                    </a:lnTo>
                    <a:lnTo>
                      <a:pt x="5" y="0"/>
                    </a:lnTo>
                    <a:lnTo>
                      <a:pt x="1" y="0"/>
                    </a:lnTo>
                  </a:path>
                </a:pathLst>
              </a:custGeom>
              <a:solidFill>
                <a:srgbClr val="BFBFB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02" name="Freeform 162">
                <a:extLst>
                  <a:ext uri="{FF2B5EF4-FFF2-40B4-BE49-F238E27FC236}">
                    <a16:creationId xmlns:a16="http://schemas.microsoft.com/office/drawing/2014/main" id="{4F6D88C9-DC85-4F0A-8DAD-E3E242028897}"/>
                  </a:ext>
                </a:extLst>
              </p:cNvPr>
              <p:cNvSpPr>
                <a:spLocks/>
              </p:cNvSpPr>
              <p:nvPr/>
            </p:nvSpPr>
            <p:spPr bwMode="auto">
              <a:xfrm>
                <a:off x="732" y="2823"/>
                <a:ext cx="3" cy="2"/>
              </a:xfrm>
              <a:custGeom>
                <a:avLst/>
                <a:gdLst>
                  <a:gd name="T0" fmla="*/ 1 w 3"/>
                  <a:gd name="T1" fmla="*/ 0 h 2"/>
                  <a:gd name="T2" fmla="*/ 1 w 3"/>
                  <a:gd name="T3" fmla="*/ 0 h 2"/>
                  <a:gd name="T4" fmla="*/ 1 w 3"/>
                  <a:gd name="T5" fmla="*/ 0 h 2"/>
                  <a:gd name="T6" fmla="*/ 1 w 3"/>
                  <a:gd name="T7" fmla="*/ 0 h 2"/>
                  <a:gd name="T8" fmla="*/ 2 w 3"/>
                  <a:gd name="T9" fmla="*/ 0 h 2"/>
                  <a:gd name="T10" fmla="*/ 2 w 3"/>
                  <a:gd name="T11" fmla="*/ 0 h 2"/>
                  <a:gd name="T12" fmla="*/ 2 w 3"/>
                  <a:gd name="T13" fmla="*/ 0 h 2"/>
                  <a:gd name="T14" fmla="*/ 2 w 3"/>
                  <a:gd name="T15" fmla="*/ 0 h 2"/>
                  <a:gd name="T16" fmla="*/ 2 w 3"/>
                  <a:gd name="T17" fmla="*/ 0 h 2"/>
                  <a:gd name="T18" fmla="*/ 2 w 3"/>
                  <a:gd name="T19" fmla="*/ 0 h 2"/>
                  <a:gd name="T20" fmla="*/ 2 w 3"/>
                  <a:gd name="T21" fmla="*/ 1 h 2"/>
                  <a:gd name="T22" fmla="*/ 2 w 3"/>
                  <a:gd name="T23" fmla="*/ 1 h 2"/>
                  <a:gd name="T24" fmla="*/ 2 w 3"/>
                  <a:gd name="T25" fmla="*/ 1 h 2"/>
                  <a:gd name="T26" fmla="*/ 2 w 3"/>
                  <a:gd name="T27" fmla="*/ 1 h 2"/>
                  <a:gd name="T28" fmla="*/ 2 w 3"/>
                  <a:gd name="T29" fmla="*/ 1 h 2"/>
                  <a:gd name="T30" fmla="*/ 1 w 3"/>
                  <a:gd name="T31" fmla="*/ 1 h 2"/>
                  <a:gd name="T32" fmla="*/ 1 w 3"/>
                  <a:gd name="T33" fmla="*/ 1 h 2"/>
                  <a:gd name="T34" fmla="*/ 1 w 3"/>
                  <a:gd name="T35" fmla="*/ 1 h 2"/>
                  <a:gd name="T36" fmla="*/ 1 w 3"/>
                  <a:gd name="T37" fmla="*/ 1 h 2"/>
                  <a:gd name="T38" fmla="*/ 1 w 3"/>
                  <a:gd name="T39" fmla="*/ 1 h 2"/>
                  <a:gd name="T40" fmla="*/ 0 w 3"/>
                  <a:gd name="T41" fmla="*/ 1 h 2"/>
                  <a:gd name="T42" fmla="*/ 0 w 3"/>
                  <a:gd name="T43" fmla="*/ 1 h 2"/>
                  <a:gd name="T44" fmla="*/ 0 w 3"/>
                  <a:gd name="T45" fmla="*/ 1 h 2"/>
                  <a:gd name="T46" fmla="*/ 0 w 3"/>
                  <a:gd name="T47" fmla="*/ 1 h 2"/>
                  <a:gd name="T48" fmla="*/ 0 w 3"/>
                  <a:gd name="T49" fmla="*/ 1 h 2"/>
                  <a:gd name="T50" fmla="*/ 0 w 3"/>
                  <a:gd name="T51" fmla="*/ 0 h 2"/>
                  <a:gd name="T52" fmla="*/ 0 w 3"/>
                  <a:gd name="T53" fmla="*/ 0 h 2"/>
                  <a:gd name="T54" fmla="*/ 0 w 3"/>
                  <a:gd name="T55" fmla="*/ 0 h 2"/>
                  <a:gd name="T56" fmla="*/ 0 w 3"/>
                  <a:gd name="T57" fmla="*/ 0 h 2"/>
                  <a:gd name="T58" fmla="*/ 0 w 3"/>
                  <a:gd name="T59" fmla="*/ 0 h 2"/>
                  <a:gd name="T60" fmla="*/ 0 w 3"/>
                  <a:gd name="T61" fmla="*/ 0 h 2"/>
                  <a:gd name="T62" fmla="*/ 1 w 3"/>
                  <a:gd name="T63" fmla="*/ 0 h 2"/>
                  <a:gd name="T64" fmla="*/ 1 w 3"/>
                  <a:gd name="T65" fmla="*/ 0 h 2"/>
                  <a:gd name="T66" fmla="*/ 1 w 3"/>
                  <a:gd name="T67" fmla="*/ 0 h 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
                  <a:gd name="T103" fmla="*/ 0 h 2"/>
                  <a:gd name="T104" fmla="*/ 3 w 3"/>
                  <a:gd name="T105" fmla="*/ 2 h 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 h="2">
                    <a:moveTo>
                      <a:pt x="1" y="0"/>
                    </a:moveTo>
                    <a:lnTo>
                      <a:pt x="1" y="0"/>
                    </a:lnTo>
                    <a:lnTo>
                      <a:pt x="2" y="0"/>
                    </a:lnTo>
                    <a:lnTo>
                      <a:pt x="2" y="1"/>
                    </a:lnTo>
                    <a:lnTo>
                      <a:pt x="1" y="1"/>
                    </a:lnTo>
                    <a:lnTo>
                      <a:pt x="0" y="1"/>
                    </a:lnTo>
                    <a:lnTo>
                      <a:pt x="0" y="0"/>
                    </a:lnTo>
                    <a:lnTo>
                      <a:pt x="1" y="0"/>
                    </a:lnTo>
                  </a:path>
                </a:pathLst>
              </a:custGeom>
              <a:noFill/>
              <a:ln w="12700" cap="rnd">
                <a:solidFill>
                  <a:srgbClr val="BFBFB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3" name="Freeform 163">
                <a:extLst>
                  <a:ext uri="{FF2B5EF4-FFF2-40B4-BE49-F238E27FC236}">
                    <a16:creationId xmlns:a16="http://schemas.microsoft.com/office/drawing/2014/main" id="{6E9E8624-D4FD-4DC8-995E-4F6C8AA65A2D}"/>
                  </a:ext>
                </a:extLst>
              </p:cNvPr>
              <p:cNvSpPr>
                <a:spLocks/>
              </p:cNvSpPr>
              <p:nvPr/>
            </p:nvSpPr>
            <p:spPr bwMode="auto">
              <a:xfrm>
                <a:off x="737" y="2823"/>
                <a:ext cx="3" cy="2"/>
              </a:xfrm>
              <a:custGeom>
                <a:avLst/>
                <a:gdLst>
                  <a:gd name="T0" fmla="*/ 1 w 3"/>
                  <a:gd name="T1" fmla="*/ 0 h 2"/>
                  <a:gd name="T2" fmla="*/ 1 w 3"/>
                  <a:gd name="T3" fmla="*/ 0 h 2"/>
                  <a:gd name="T4" fmla="*/ 1 w 3"/>
                  <a:gd name="T5" fmla="*/ 0 h 2"/>
                  <a:gd name="T6" fmla="*/ 2 w 3"/>
                  <a:gd name="T7" fmla="*/ 0 h 2"/>
                  <a:gd name="T8" fmla="*/ 2 w 3"/>
                  <a:gd name="T9" fmla="*/ 0 h 2"/>
                  <a:gd name="T10" fmla="*/ 2 w 3"/>
                  <a:gd name="T11" fmla="*/ 0 h 2"/>
                  <a:gd name="T12" fmla="*/ 2 w 3"/>
                  <a:gd name="T13" fmla="*/ 1 h 2"/>
                  <a:gd name="T14" fmla="*/ 2 w 3"/>
                  <a:gd name="T15" fmla="*/ 1 h 2"/>
                  <a:gd name="T16" fmla="*/ 1 w 3"/>
                  <a:gd name="T17" fmla="*/ 1 h 2"/>
                  <a:gd name="T18" fmla="*/ 1 w 3"/>
                  <a:gd name="T19" fmla="*/ 1 h 2"/>
                  <a:gd name="T20" fmla="*/ 1 w 3"/>
                  <a:gd name="T21" fmla="*/ 1 h 2"/>
                  <a:gd name="T22" fmla="*/ 0 w 3"/>
                  <a:gd name="T23" fmla="*/ 1 h 2"/>
                  <a:gd name="T24" fmla="*/ 0 w 3"/>
                  <a:gd name="T25" fmla="*/ 1 h 2"/>
                  <a:gd name="T26" fmla="*/ 0 w 3"/>
                  <a:gd name="T27" fmla="*/ 0 h 2"/>
                  <a:gd name="T28" fmla="*/ 0 w 3"/>
                  <a:gd name="T29" fmla="*/ 0 h 2"/>
                  <a:gd name="T30" fmla="*/ 0 w 3"/>
                  <a:gd name="T31" fmla="*/ 0 h 2"/>
                  <a:gd name="T32" fmla="*/ 1 w 3"/>
                  <a:gd name="T33" fmla="*/ 0 h 2"/>
                  <a:gd name="T34" fmla="*/ 1 w 3"/>
                  <a:gd name="T35" fmla="*/ 0 h 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
                  <a:gd name="T55" fmla="*/ 0 h 2"/>
                  <a:gd name="T56" fmla="*/ 3 w 3"/>
                  <a:gd name="T57" fmla="*/ 2 h 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 h="2">
                    <a:moveTo>
                      <a:pt x="1" y="0"/>
                    </a:moveTo>
                    <a:lnTo>
                      <a:pt x="1" y="0"/>
                    </a:lnTo>
                    <a:lnTo>
                      <a:pt x="2" y="0"/>
                    </a:lnTo>
                    <a:lnTo>
                      <a:pt x="2" y="1"/>
                    </a:lnTo>
                    <a:lnTo>
                      <a:pt x="1" y="1"/>
                    </a:lnTo>
                    <a:lnTo>
                      <a:pt x="0" y="1"/>
                    </a:lnTo>
                    <a:lnTo>
                      <a:pt x="0" y="0"/>
                    </a:lnTo>
                    <a:lnTo>
                      <a:pt x="1" y="0"/>
                    </a:lnTo>
                  </a:path>
                </a:pathLst>
              </a:custGeom>
              <a:noFill/>
              <a:ln w="12700" cap="rnd">
                <a:solidFill>
                  <a:srgbClr val="BFBFB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4" name="Freeform 164">
                <a:extLst>
                  <a:ext uri="{FF2B5EF4-FFF2-40B4-BE49-F238E27FC236}">
                    <a16:creationId xmlns:a16="http://schemas.microsoft.com/office/drawing/2014/main" id="{2F8E5C4F-36B0-4422-AF5C-A6C36A6E6F1C}"/>
                  </a:ext>
                </a:extLst>
              </p:cNvPr>
              <p:cNvSpPr>
                <a:spLocks/>
              </p:cNvSpPr>
              <p:nvPr/>
            </p:nvSpPr>
            <p:spPr bwMode="auto">
              <a:xfrm>
                <a:off x="717" y="2818"/>
                <a:ext cx="5" cy="6"/>
              </a:xfrm>
              <a:custGeom>
                <a:avLst/>
                <a:gdLst>
                  <a:gd name="T0" fmla="*/ 2 w 5"/>
                  <a:gd name="T1" fmla="*/ 5 h 6"/>
                  <a:gd name="T2" fmla="*/ 4 w 5"/>
                  <a:gd name="T3" fmla="*/ 2 h 6"/>
                  <a:gd name="T4" fmla="*/ 4 w 5"/>
                  <a:gd name="T5" fmla="*/ 2 h 6"/>
                  <a:gd name="T6" fmla="*/ 3 w 5"/>
                  <a:gd name="T7" fmla="*/ 1 h 6"/>
                  <a:gd name="T8" fmla="*/ 3 w 5"/>
                  <a:gd name="T9" fmla="*/ 1 h 6"/>
                  <a:gd name="T10" fmla="*/ 3 w 5"/>
                  <a:gd name="T11" fmla="*/ 1 h 6"/>
                  <a:gd name="T12" fmla="*/ 2 w 5"/>
                  <a:gd name="T13" fmla="*/ 1 h 6"/>
                  <a:gd name="T14" fmla="*/ 2 w 5"/>
                  <a:gd name="T15" fmla="*/ 1 h 6"/>
                  <a:gd name="T16" fmla="*/ 2 w 5"/>
                  <a:gd name="T17" fmla="*/ 0 h 6"/>
                  <a:gd name="T18" fmla="*/ 2 w 5"/>
                  <a:gd name="T19" fmla="*/ 0 h 6"/>
                  <a:gd name="T20" fmla="*/ 1 w 5"/>
                  <a:gd name="T21" fmla="*/ 0 h 6"/>
                  <a:gd name="T22" fmla="*/ 1 w 5"/>
                  <a:gd name="T23" fmla="*/ 1 h 6"/>
                  <a:gd name="T24" fmla="*/ 1 w 5"/>
                  <a:gd name="T25" fmla="*/ 1 h 6"/>
                  <a:gd name="T26" fmla="*/ 1 w 5"/>
                  <a:gd name="T27" fmla="*/ 2 h 6"/>
                  <a:gd name="T28" fmla="*/ 0 w 5"/>
                  <a:gd name="T29" fmla="*/ 2 h 6"/>
                  <a:gd name="T30" fmla="*/ 0 w 5"/>
                  <a:gd name="T31" fmla="*/ 3 h 6"/>
                  <a:gd name="T32" fmla="*/ 0 w 5"/>
                  <a:gd name="T33" fmla="*/ 3 h 6"/>
                  <a:gd name="T34" fmla="*/ 0 w 5"/>
                  <a:gd name="T35" fmla="*/ 3 h 6"/>
                  <a:gd name="T36" fmla="*/ 0 w 5"/>
                  <a:gd name="T37" fmla="*/ 4 h 6"/>
                  <a:gd name="T38" fmla="*/ 0 w 5"/>
                  <a:gd name="T39" fmla="*/ 4 h 6"/>
                  <a:gd name="T40" fmla="*/ 1 w 5"/>
                  <a:gd name="T41" fmla="*/ 4 h 6"/>
                  <a:gd name="T42" fmla="*/ 1 w 5"/>
                  <a:gd name="T43" fmla="*/ 4 h 6"/>
                  <a:gd name="T44" fmla="*/ 1 w 5"/>
                  <a:gd name="T45" fmla="*/ 5 h 6"/>
                  <a:gd name="T46" fmla="*/ 2 w 5"/>
                  <a:gd name="T47" fmla="*/ 5 h 6"/>
                  <a:gd name="T48" fmla="*/ 2 w 5"/>
                  <a:gd name="T49" fmla="*/ 5 h 6"/>
                  <a:gd name="T50" fmla="*/ 2 w 5"/>
                  <a:gd name="T51" fmla="*/ 5 h 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
                  <a:gd name="T79" fmla="*/ 0 h 6"/>
                  <a:gd name="T80" fmla="*/ 5 w 5"/>
                  <a:gd name="T81" fmla="*/ 6 h 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 h="6">
                    <a:moveTo>
                      <a:pt x="2" y="5"/>
                    </a:moveTo>
                    <a:lnTo>
                      <a:pt x="4" y="2"/>
                    </a:lnTo>
                    <a:lnTo>
                      <a:pt x="3" y="1"/>
                    </a:lnTo>
                    <a:lnTo>
                      <a:pt x="2" y="1"/>
                    </a:lnTo>
                    <a:lnTo>
                      <a:pt x="2" y="0"/>
                    </a:lnTo>
                    <a:lnTo>
                      <a:pt x="1" y="0"/>
                    </a:lnTo>
                    <a:lnTo>
                      <a:pt x="1" y="1"/>
                    </a:lnTo>
                    <a:lnTo>
                      <a:pt x="1" y="2"/>
                    </a:lnTo>
                    <a:lnTo>
                      <a:pt x="0" y="2"/>
                    </a:lnTo>
                    <a:lnTo>
                      <a:pt x="0" y="3"/>
                    </a:lnTo>
                    <a:lnTo>
                      <a:pt x="0" y="4"/>
                    </a:lnTo>
                    <a:lnTo>
                      <a:pt x="1" y="4"/>
                    </a:lnTo>
                    <a:lnTo>
                      <a:pt x="1" y="5"/>
                    </a:lnTo>
                    <a:lnTo>
                      <a:pt x="2" y="5"/>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05" name="Freeform 165">
                <a:extLst>
                  <a:ext uri="{FF2B5EF4-FFF2-40B4-BE49-F238E27FC236}">
                    <a16:creationId xmlns:a16="http://schemas.microsoft.com/office/drawing/2014/main" id="{69DC5481-D1C0-4670-B13F-46539060B087}"/>
                  </a:ext>
                </a:extLst>
              </p:cNvPr>
              <p:cNvSpPr>
                <a:spLocks/>
              </p:cNvSpPr>
              <p:nvPr/>
            </p:nvSpPr>
            <p:spPr bwMode="auto">
              <a:xfrm>
                <a:off x="717" y="2820"/>
                <a:ext cx="2" cy="3"/>
              </a:xfrm>
              <a:custGeom>
                <a:avLst/>
                <a:gdLst>
                  <a:gd name="T0" fmla="*/ 1 w 2"/>
                  <a:gd name="T1" fmla="*/ 1 h 3"/>
                  <a:gd name="T2" fmla="*/ 1 w 2"/>
                  <a:gd name="T3" fmla="*/ 1 h 3"/>
                  <a:gd name="T4" fmla="*/ 1 w 2"/>
                  <a:gd name="T5" fmla="*/ 1 h 3"/>
                  <a:gd name="T6" fmla="*/ 1 w 2"/>
                  <a:gd name="T7" fmla="*/ 1 h 3"/>
                  <a:gd name="T8" fmla="*/ 1 w 2"/>
                  <a:gd name="T9" fmla="*/ 1 h 3"/>
                  <a:gd name="T10" fmla="*/ 1 w 2"/>
                  <a:gd name="T11" fmla="*/ 2 h 3"/>
                  <a:gd name="T12" fmla="*/ 1 w 2"/>
                  <a:gd name="T13" fmla="*/ 2 h 3"/>
                  <a:gd name="T14" fmla="*/ 1 w 2"/>
                  <a:gd name="T15" fmla="*/ 2 h 3"/>
                  <a:gd name="T16" fmla="*/ 1 w 2"/>
                  <a:gd name="T17" fmla="*/ 2 h 3"/>
                  <a:gd name="T18" fmla="*/ 1 w 2"/>
                  <a:gd name="T19" fmla="*/ 2 h 3"/>
                  <a:gd name="T20" fmla="*/ 1 w 2"/>
                  <a:gd name="T21" fmla="*/ 2 h 3"/>
                  <a:gd name="T22" fmla="*/ 1 w 2"/>
                  <a:gd name="T23" fmla="*/ 2 h 3"/>
                  <a:gd name="T24" fmla="*/ 1 w 2"/>
                  <a:gd name="T25" fmla="*/ 1 h 3"/>
                  <a:gd name="T26" fmla="*/ 1 w 2"/>
                  <a:gd name="T27" fmla="*/ 1 h 3"/>
                  <a:gd name="T28" fmla="*/ 1 w 2"/>
                  <a:gd name="T29" fmla="*/ 1 h 3"/>
                  <a:gd name="T30" fmla="*/ 1 w 2"/>
                  <a:gd name="T31" fmla="*/ 1 h 3"/>
                  <a:gd name="T32" fmla="*/ 1 w 2"/>
                  <a:gd name="T33" fmla="*/ 1 h 3"/>
                  <a:gd name="T34" fmla="*/ 0 w 2"/>
                  <a:gd name="T35" fmla="*/ 0 h 3"/>
                  <a:gd name="T36" fmla="*/ 0 w 2"/>
                  <a:gd name="T37" fmla="*/ 0 h 3"/>
                  <a:gd name="T38" fmla="*/ 0 w 2"/>
                  <a:gd name="T39" fmla="*/ 0 h 3"/>
                  <a:gd name="T40" fmla="*/ 0 w 2"/>
                  <a:gd name="T41" fmla="*/ 0 h 3"/>
                  <a:gd name="T42" fmla="*/ 0 w 2"/>
                  <a:gd name="T43" fmla="*/ 0 h 3"/>
                  <a:gd name="T44" fmla="*/ 0 w 2"/>
                  <a:gd name="T45" fmla="*/ 0 h 3"/>
                  <a:gd name="T46" fmla="*/ 0 w 2"/>
                  <a:gd name="T47" fmla="*/ 1 h 3"/>
                  <a:gd name="T48" fmla="*/ 0 w 2"/>
                  <a:gd name="T49" fmla="*/ 1 h 3"/>
                  <a:gd name="T50" fmla="*/ 0 w 2"/>
                  <a:gd name="T51" fmla="*/ 1 h 3"/>
                  <a:gd name="T52" fmla="*/ 0 w 2"/>
                  <a:gd name="T53" fmla="*/ 1 h 3"/>
                  <a:gd name="T54" fmla="*/ 0 w 2"/>
                  <a:gd name="T55" fmla="*/ 1 h 3"/>
                  <a:gd name="T56" fmla="*/ 0 w 2"/>
                  <a:gd name="T57" fmla="*/ 0 h 3"/>
                  <a:gd name="T58" fmla="*/ 0 w 2"/>
                  <a:gd name="T59" fmla="*/ 0 h 3"/>
                  <a:gd name="T60" fmla="*/ 0 w 2"/>
                  <a:gd name="T61" fmla="*/ 0 h 3"/>
                  <a:gd name="T62" fmla="*/ 0 w 2"/>
                  <a:gd name="T63" fmla="*/ 0 h 3"/>
                  <a:gd name="T64" fmla="*/ 0 w 2"/>
                  <a:gd name="T65" fmla="*/ 0 h 3"/>
                  <a:gd name="T66" fmla="*/ 0 w 2"/>
                  <a:gd name="T67" fmla="*/ 0 h 3"/>
                  <a:gd name="T68" fmla="*/ 1 w 2"/>
                  <a:gd name="T69" fmla="*/ 1 h 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
                  <a:gd name="T106" fmla="*/ 0 h 3"/>
                  <a:gd name="T107" fmla="*/ 2 w 2"/>
                  <a:gd name="T108" fmla="*/ 3 h 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 h="3">
                    <a:moveTo>
                      <a:pt x="1" y="1"/>
                    </a:moveTo>
                    <a:lnTo>
                      <a:pt x="1" y="1"/>
                    </a:lnTo>
                    <a:lnTo>
                      <a:pt x="1" y="2"/>
                    </a:lnTo>
                    <a:lnTo>
                      <a:pt x="1" y="1"/>
                    </a:lnTo>
                    <a:lnTo>
                      <a:pt x="0" y="0"/>
                    </a:lnTo>
                    <a:lnTo>
                      <a:pt x="0" y="1"/>
                    </a:lnTo>
                    <a:lnTo>
                      <a:pt x="0" y="0"/>
                    </a:lnTo>
                    <a:lnTo>
                      <a:pt x="1" y="1"/>
                    </a:lnTo>
                  </a:path>
                </a:pathLst>
              </a:custGeom>
              <a:solidFill>
                <a:srgbClr val="BFBFB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06" name="Freeform 166">
                <a:extLst>
                  <a:ext uri="{FF2B5EF4-FFF2-40B4-BE49-F238E27FC236}">
                    <a16:creationId xmlns:a16="http://schemas.microsoft.com/office/drawing/2014/main" id="{7642FFF3-B510-4D4E-BC1E-6D4B1D307EF8}"/>
                  </a:ext>
                </a:extLst>
              </p:cNvPr>
              <p:cNvSpPr>
                <a:spLocks/>
              </p:cNvSpPr>
              <p:nvPr/>
            </p:nvSpPr>
            <p:spPr bwMode="auto">
              <a:xfrm>
                <a:off x="718" y="2820"/>
                <a:ext cx="1" cy="3"/>
              </a:xfrm>
              <a:custGeom>
                <a:avLst/>
                <a:gdLst>
                  <a:gd name="T0" fmla="*/ 0 w 1"/>
                  <a:gd name="T1" fmla="*/ 0 h 3"/>
                  <a:gd name="T2" fmla="*/ 0 w 1"/>
                  <a:gd name="T3" fmla="*/ 0 h 3"/>
                  <a:gd name="T4" fmla="*/ 0 w 1"/>
                  <a:gd name="T5" fmla="*/ 0 h 3"/>
                  <a:gd name="T6" fmla="*/ 0 w 1"/>
                  <a:gd name="T7" fmla="*/ 0 h 3"/>
                  <a:gd name="T8" fmla="*/ 0 w 1"/>
                  <a:gd name="T9" fmla="*/ 1 h 3"/>
                  <a:gd name="T10" fmla="*/ 0 w 1"/>
                  <a:gd name="T11" fmla="*/ 1 h 3"/>
                  <a:gd name="T12" fmla="*/ 0 w 1"/>
                  <a:gd name="T13" fmla="*/ 1 h 3"/>
                  <a:gd name="T14" fmla="*/ 0 w 1"/>
                  <a:gd name="T15" fmla="*/ 2 h 3"/>
                  <a:gd name="T16" fmla="*/ 0 w 1"/>
                  <a:gd name="T17" fmla="*/ 2 h 3"/>
                  <a:gd name="T18" fmla="*/ 0 w 1"/>
                  <a:gd name="T19" fmla="*/ 2 h 3"/>
                  <a:gd name="T20" fmla="*/ 0 w 1"/>
                  <a:gd name="T21" fmla="*/ 2 h 3"/>
                  <a:gd name="T22" fmla="*/ 0 w 1"/>
                  <a:gd name="T23" fmla="*/ 2 h 3"/>
                  <a:gd name="T24" fmla="*/ 0 w 1"/>
                  <a:gd name="T25" fmla="*/ 1 h 3"/>
                  <a:gd name="T26" fmla="*/ 0 w 1"/>
                  <a:gd name="T27" fmla="*/ 1 h 3"/>
                  <a:gd name="T28" fmla="*/ 0 w 1"/>
                  <a:gd name="T29" fmla="*/ 1 h 3"/>
                  <a:gd name="T30" fmla="*/ 0 w 1"/>
                  <a:gd name="T31" fmla="*/ 0 h 3"/>
                  <a:gd name="T32" fmla="*/ 0 w 1"/>
                  <a:gd name="T33" fmla="*/ 0 h 3"/>
                  <a:gd name="T34" fmla="*/ 0 w 1"/>
                  <a:gd name="T35" fmla="*/ 0 h 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
                  <a:gd name="T55" fmla="*/ 0 h 3"/>
                  <a:gd name="T56" fmla="*/ 1 w 1"/>
                  <a:gd name="T57" fmla="*/ 3 h 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 h="3">
                    <a:moveTo>
                      <a:pt x="0" y="0"/>
                    </a:moveTo>
                    <a:lnTo>
                      <a:pt x="0" y="0"/>
                    </a:lnTo>
                    <a:lnTo>
                      <a:pt x="0" y="1"/>
                    </a:lnTo>
                    <a:lnTo>
                      <a:pt x="0" y="2"/>
                    </a:lnTo>
                    <a:lnTo>
                      <a:pt x="0" y="1"/>
                    </a:lnTo>
                    <a:lnTo>
                      <a:pt x="0" y="0"/>
                    </a:lnTo>
                  </a:path>
                </a:pathLst>
              </a:custGeom>
              <a:noFill/>
              <a:ln w="12700" cap="rnd">
                <a:solidFill>
                  <a:srgbClr val="BFBFB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7" name="Freeform 167">
                <a:extLst>
                  <a:ext uri="{FF2B5EF4-FFF2-40B4-BE49-F238E27FC236}">
                    <a16:creationId xmlns:a16="http://schemas.microsoft.com/office/drawing/2014/main" id="{01D3D896-CC74-4C35-A723-85D86F29CEAF}"/>
                  </a:ext>
                </a:extLst>
              </p:cNvPr>
              <p:cNvSpPr>
                <a:spLocks/>
              </p:cNvSpPr>
              <p:nvPr/>
            </p:nvSpPr>
            <p:spPr bwMode="auto">
              <a:xfrm>
                <a:off x="728" y="2828"/>
                <a:ext cx="7" cy="3"/>
              </a:xfrm>
              <a:custGeom>
                <a:avLst/>
                <a:gdLst>
                  <a:gd name="T0" fmla="*/ 0 w 7"/>
                  <a:gd name="T1" fmla="*/ 0 h 3"/>
                  <a:gd name="T2" fmla="*/ 0 w 7"/>
                  <a:gd name="T3" fmla="*/ 0 h 3"/>
                  <a:gd name="T4" fmla="*/ 0 w 7"/>
                  <a:gd name="T5" fmla="*/ 1 h 3"/>
                  <a:gd name="T6" fmla="*/ 0 w 7"/>
                  <a:gd name="T7" fmla="*/ 1 h 3"/>
                  <a:gd name="T8" fmla="*/ 0 w 7"/>
                  <a:gd name="T9" fmla="*/ 1 h 3"/>
                  <a:gd name="T10" fmla="*/ 1 w 7"/>
                  <a:gd name="T11" fmla="*/ 2 h 3"/>
                  <a:gd name="T12" fmla="*/ 1 w 7"/>
                  <a:gd name="T13" fmla="*/ 2 h 3"/>
                  <a:gd name="T14" fmla="*/ 1 w 7"/>
                  <a:gd name="T15" fmla="*/ 2 h 3"/>
                  <a:gd name="T16" fmla="*/ 2 w 7"/>
                  <a:gd name="T17" fmla="*/ 2 h 3"/>
                  <a:gd name="T18" fmla="*/ 2 w 7"/>
                  <a:gd name="T19" fmla="*/ 2 h 3"/>
                  <a:gd name="T20" fmla="*/ 2 w 7"/>
                  <a:gd name="T21" fmla="*/ 2 h 3"/>
                  <a:gd name="T22" fmla="*/ 3 w 7"/>
                  <a:gd name="T23" fmla="*/ 2 h 3"/>
                  <a:gd name="T24" fmla="*/ 3 w 7"/>
                  <a:gd name="T25" fmla="*/ 2 h 3"/>
                  <a:gd name="T26" fmla="*/ 3 w 7"/>
                  <a:gd name="T27" fmla="*/ 2 h 3"/>
                  <a:gd name="T28" fmla="*/ 4 w 7"/>
                  <a:gd name="T29" fmla="*/ 2 h 3"/>
                  <a:gd name="T30" fmla="*/ 4 w 7"/>
                  <a:gd name="T31" fmla="*/ 2 h 3"/>
                  <a:gd name="T32" fmla="*/ 4 w 7"/>
                  <a:gd name="T33" fmla="*/ 2 h 3"/>
                  <a:gd name="T34" fmla="*/ 5 w 7"/>
                  <a:gd name="T35" fmla="*/ 2 h 3"/>
                  <a:gd name="T36" fmla="*/ 5 w 7"/>
                  <a:gd name="T37" fmla="*/ 2 h 3"/>
                  <a:gd name="T38" fmla="*/ 5 w 7"/>
                  <a:gd name="T39" fmla="*/ 2 h 3"/>
                  <a:gd name="T40" fmla="*/ 5 w 7"/>
                  <a:gd name="T41" fmla="*/ 2 h 3"/>
                  <a:gd name="T42" fmla="*/ 6 w 7"/>
                  <a:gd name="T43" fmla="*/ 2 h 3"/>
                  <a:gd name="T44" fmla="*/ 6 w 7"/>
                  <a:gd name="T45" fmla="*/ 2 h 3"/>
                  <a:gd name="T46" fmla="*/ 6 w 7"/>
                  <a:gd name="T47" fmla="*/ 2 h 3"/>
                  <a:gd name="T48" fmla="*/ 6 w 7"/>
                  <a:gd name="T49" fmla="*/ 1 h 3"/>
                  <a:gd name="T50" fmla="*/ 6 w 7"/>
                  <a:gd name="T51" fmla="*/ 1 h 3"/>
                  <a:gd name="T52" fmla="*/ 6 w 7"/>
                  <a:gd name="T53" fmla="*/ 1 h 3"/>
                  <a:gd name="T54" fmla="*/ 6 w 7"/>
                  <a:gd name="T55" fmla="*/ 0 h 3"/>
                  <a:gd name="T56" fmla="*/ 6 w 7"/>
                  <a:gd name="T57" fmla="*/ 0 h 3"/>
                  <a:gd name="T58" fmla="*/ 5 w 7"/>
                  <a:gd name="T59" fmla="*/ 0 h 3"/>
                  <a:gd name="T60" fmla="*/ 5 w 7"/>
                  <a:gd name="T61" fmla="*/ 0 h 3"/>
                  <a:gd name="T62" fmla="*/ 5 w 7"/>
                  <a:gd name="T63" fmla="*/ 0 h 3"/>
                  <a:gd name="T64" fmla="*/ 4 w 7"/>
                  <a:gd name="T65" fmla="*/ 0 h 3"/>
                  <a:gd name="T66" fmla="*/ 4 w 7"/>
                  <a:gd name="T67" fmla="*/ 0 h 3"/>
                  <a:gd name="T68" fmla="*/ 4 w 7"/>
                  <a:gd name="T69" fmla="*/ 0 h 3"/>
                  <a:gd name="T70" fmla="*/ 3 w 7"/>
                  <a:gd name="T71" fmla="*/ 0 h 3"/>
                  <a:gd name="T72" fmla="*/ 3 w 7"/>
                  <a:gd name="T73" fmla="*/ 0 h 3"/>
                  <a:gd name="T74" fmla="*/ 3 w 7"/>
                  <a:gd name="T75" fmla="*/ 0 h 3"/>
                  <a:gd name="T76" fmla="*/ 2 w 7"/>
                  <a:gd name="T77" fmla="*/ 0 h 3"/>
                  <a:gd name="T78" fmla="*/ 2 w 7"/>
                  <a:gd name="T79" fmla="*/ 0 h 3"/>
                  <a:gd name="T80" fmla="*/ 2 w 7"/>
                  <a:gd name="T81" fmla="*/ 0 h 3"/>
                  <a:gd name="T82" fmla="*/ 1 w 7"/>
                  <a:gd name="T83" fmla="*/ 0 h 3"/>
                  <a:gd name="T84" fmla="*/ 1 w 7"/>
                  <a:gd name="T85" fmla="*/ 0 h 3"/>
                  <a:gd name="T86" fmla="*/ 1 w 7"/>
                  <a:gd name="T87" fmla="*/ 0 h 3"/>
                  <a:gd name="T88" fmla="*/ 0 w 7"/>
                  <a:gd name="T89" fmla="*/ 0 h 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7"/>
                  <a:gd name="T136" fmla="*/ 0 h 3"/>
                  <a:gd name="T137" fmla="*/ 7 w 7"/>
                  <a:gd name="T138" fmla="*/ 3 h 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7" h="3">
                    <a:moveTo>
                      <a:pt x="0" y="0"/>
                    </a:moveTo>
                    <a:lnTo>
                      <a:pt x="0" y="0"/>
                    </a:lnTo>
                    <a:lnTo>
                      <a:pt x="0" y="1"/>
                    </a:lnTo>
                    <a:lnTo>
                      <a:pt x="1" y="2"/>
                    </a:lnTo>
                    <a:lnTo>
                      <a:pt x="2" y="2"/>
                    </a:lnTo>
                    <a:lnTo>
                      <a:pt x="3" y="2"/>
                    </a:lnTo>
                    <a:lnTo>
                      <a:pt x="4" y="2"/>
                    </a:lnTo>
                    <a:lnTo>
                      <a:pt x="5" y="2"/>
                    </a:lnTo>
                    <a:lnTo>
                      <a:pt x="6" y="2"/>
                    </a:lnTo>
                    <a:lnTo>
                      <a:pt x="6" y="1"/>
                    </a:lnTo>
                    <a:lnTo>
                      <a:pt x="6" y="0"/>
                    </a:lnTo>
                    <a:lnTo>
                      <a:pt x="5" y="0"/>
                    </a:lnTo>
                    <a:lnTo>
                      <a:pt x="4" y="0"/>
                    </a:lnTo>
                    <a:lnTo>
                      <a:pt x="3" y="0"/>
                    </a:lnTo>
                    <a:lnTo>
                      <a:pt x="2" y="0"/>
                    </a:lnTo>
                    <a:lnTo>
                      <a:pt x="1" y="0"/>
                    </a:lnTo>
                    <a:lnTo>
                      <a:pt x="0" y="0"/>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08" name="Freeform 168">
                <a:extLst>
                  <a:ext uri="{FF2B5EF4-FFF2-40B4-BE49-F238E27FC236}">
                    <a16:creationId xmlns:a16="http://schemas.microsoft.com/office/drawing/2014/main" id="{45A96B19-6DC0-44A4-B45E-72629BE11F70}"/>
                  </a:ext>
                </a:extLst>
              </p:cNvPr>
              <p:cNvSpPr>
                <a:spLocks/>
              </p:cNvSpPr>
              <p:nvPr/>
            </p:nvSpPr>
            <p:spPr bwMode="auto">
              <a:xfrm>
                <a:off x="728" y="2828"/>
                <a:ext cx="7" cy="4"/>
              </a:xfrm>
              <a:custGeom>
                <a:avLst/>
                <a:gdLst>
                  <a:gd name="T0" fmla="*/ 0 w 7"/>
                  <a:gd name="T1" fmla="*/ 0 h 4"/>
                  <a:gd name="T2" fmla="*/ 0 w 7"/>
                  <a:gd name="T3" fmla="*/ 0 h 4"/>
                  <a:gd name="T4" fmla="*/ 0 w 7"/>
                  <a:gd name="T5" fmla="*/ 0 h 4"/>
                  <a:gd name="T6" fmla="*/ 0 w 7"/>
                  <a:gd name="T7" fmla="*/ 1 h 4"/>
                  <a:gd name="T8" fmla="*/ 0 w 7"/>
                  <a:gd name="T9" fmla="*/ 2 h 4"/>
                  <a:gd name="T10" fmla="*/ 0 w 7"/>
                  <a:gd name="T11" fmla="*/ 2 h 4"/>
                  <a:gd name="T12" fmla="*/ 1 w 7"/>
                  <a:gd name="T13" fmla="*/ 2 h 4"/>
                  <a:gd name="T14" fmla="*/ 1 w 7"/>
                  <a:gd name="T15" fmla="*/ 2 h 4"/>
                  <a:gd name="T16" fmla="*/ 1 w 7"/>
                  <a:gd name="T17" fmla="*/ 2 h 4"/>
                  <a:gd name="T18" fmla="*/ 2 w 7"/>
                  <a:gd name="T19" fmla="*/ 3 h 4"/>
                  <a:gd name="T20" fmla="*/ 2 w 7"/>
                  <a:gd name="T21" fmla="*/ 3 h 4"/>
                  <a:gd name="T22" fmla="*/ 2 w 7"/>
                  <a:gd name="T23" fmla="*/ 3 h 4"/>
                  <a:gd name="T24" fmla="*/ 3 w 7"/>
                  <a:gd name="T25" fmla="*/ 3 h 4"/>
                  <a:gd name="T26" fmla="*/ 3 w 7"/>
                  <a:gd name="T27" fmla="*/ 3 h 4"/>
                  <a:gd name="T28" fmla="*/ 3 w 7"/>
                  <a:gd name="T29" fmla="*/ 3 h 4"/>
                  <a:gd name="T30" fmla="*/ 4 w 7"/>
                  <a:gd name="T31" fmla="*/ 3 h 4"/>
                  <a:gd name="T32" fmla="*/ 4 w 7"/>
                  <a:gd name="T33" fmla="*/ 3 h 4"/>
                  <a:gd name="T34" fmla="*/ 4 w 7"/>
                  <a:gd name="T35" fmla="*/ 3 h 4"/>
                  <a:gd name="T36" fmla="*/ 5 w 7"/>
                  <a:gd name="T37" fmla="*/ 3 h 4"/>
                  <a:gd name="T38" fmla="*/ 5 w 7"/>
                  <a:gd name="T39" fmla="*/ 3 h 4"/>
                  <a:gd name="T40" fmla="*/ 5 w 7"/>
                  <a:gd name="T41" fmla="*/ 3 h 4"/>
                  <a:gd name="T42" fmla="*/ 5 w 7"/>
                  <a:gd name="T43" fmla="*/ 3 h 4"/>
                  <a:gd name="T44" fmla="*/ 6 w 7"/>
                  <a:gd name="T45" fmla="*/ 3 h 4"/>
                  <a:gd name="T46" fmla="*/ 6 w 7"/>
                  <a:gd name="T47" fmla="*/ 3 h 4"/>
                  <a:gd name="T48" fmla="*/ 6 w 7"/>
                  <a:gd name="T49" fmla="*/ 2 h 4"/>
                  <a:gd name="T50" fmla="*/ 6 w 7"/>
                  <a:gd name="T51" fmla="*/ 2 h 4"/>
                  <a:gd name="T52" fmla="*/ 6 w 7"/>
                  <a:gd name="T53" fmla="*/ 1 h 4"/>
                  <a:gd name="T54" fmla="*/ 6 w 7"/>
                  <a:gd name="T55" fmla="*/ 1 h 4"/>
                  <a:gd name="T56" fmla="*/ 6 w 7"/>
                  <a:gd name="T57" fmla="*/ 1 h 4"/>
                  <a:gd name="T58" fmla="*/ 6 w 7"/>
                  <a:gd name="T59" fmla="*/ 1 h 4"/>
                  <a:gd name="T60" fmla="*/ 5 w 7"/>
                  <a:gd name="T61" fmla="*/ 1 h 4"/>
                  <a:gd name="T62" fmla="*/ 5 w 7"/>
                  <a:gd name="T63" fmla="*/ 1 h 4"/>
                  <a:gd name="T64" fmla="*/ 5 w 7"/>
                  <a:gd name="T65" fmla="*/ 1 h 4"/>
                  <a:gd name="T66" fmla="*/ 4 w 7"/>
                  <a:gd name="T67" fmla="*/ 1 h 4"/>
                  <a:gd name="T68" fmla="*/ 4 w 7"/>
                  <a:gd name="T69" fmla="*/ 0 h 4"/>
                  <a:gd name="T70" fmla="*/ 4 w 7"/>
                  <a:gd name="T71" fmla="*/ 0 h 4"/>
                  <a:gd name="T72" fmla="*/ 3 w 7"/>
                  <a:gd name="T73" fmla="*/ 0 h 4"/>
                  <a:gd name="T74" fmla="*/ 3 w 7"/>
                  <a:gd name="T75" fmla="*/ 0 h 4"/>
                  <a:gd name="T76" fmla="*/ 3 w 7"/>
                  <a:gd name="T77" fmla="*/ 0 h 4"/>
                  <a:gd name="T78" fmla="*/ 2 w 7"/>
                  <a:gd name="T79" fmla="*/ 0 h 4"/>
                  <a:gd name="T80" fmla="*/ 2 w 7"/>
                  <a:gd name="T81" fmla="*/ 0 h 4"/>
                  <a:gd name="T82" fmla="*/ 2 w 7"/>
                  <a:gd name="T83" fmla="*/ 0 h 4"/>
                  <a:gd name="T84" fmla="*/ 1 w 7"/>
                  <a:gd name="T85" fmla="*/ 0 h 4"/>
                  <a:gd name="T86" fmla="*/ 1 w 7"/>
                  <a:gd name="T87" fmla="*/ 0 h 4"/>
                  <a:gd name="T88" fmla="*/ 1 w 7"/>
                  <a:gd name="T89" fmla="*/ 0 h 4"/>
                  <a:gd name="T90" fmla="*/ 0 w 7"/>
                  <a:gd name="T91" fmla="*/ 0 h 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7"/>
                  <a:gd name="T139" fmla="*/ 0 h 4"/>
                  <a:gd name="T140" fmla="*/ 7 w 7"/>
                  <a:gd name="T141" fmla="*/ 4 h 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7" h="4">
                    <a:moveTo>
                      <a:pt x="0" y="0"/>
                    </a:moveTo>
                    <a:lnTo>
                      <a:pt x="0" y="0"/>
                    </a:lnTo>
                    <a:lnTo>
                      <a:pt x="0" y="1"/>
                    </a:lnTo>
                    <a:lnTo>
                      <a:pt x="0" y="2"/>
                    </a:lnTo>
                    <a:lnTo>
                      <a:pt x="1" y="2"/>
                    </a:lnTo>
                    <a:lnTo>
                      <a:pt x="2" y="3"/>
                    </a:lnTo>
                    <a:lnTo>
                      <a:pt x="3" y="3"/>
                    </a:lnTo>
                    <a:lnTo>
                      <a:pt x="4" y="3"/>
                    </a:lnTo>
                    <a:lnTo>
                      <a:pt x="5" y="3"/>
                    </a:lnTo>
                    <a:lnTo>
                      <a:pt x="6" y="3"/>
                    </a:lnTo>
                    <a:lnTo>
                      <a:pt x="6" y="2"/>
                    </a:lnTo>
                    <a:lnTo>
                      <a:pt x="6" y="1"/>
                    </a:lnTo>
                    <a:lnTo>
                      <a:pt x="5" y="1"/>
                    </a:lnTo>
                    <a:lnTo>
                      <a:pt x="4" y="1"/>
                    </a:lnTo>
                    <a:lnTo>
                      <a:pt x="4" y="0"/>
                    </a:lnTo>
                    <a:lnTo>
                      <a:pt x="3" y="0"/>
                    </a:lnTo>
                    <a:lnTo>
                      <a:pt x="2" y="0"/>
                    </a:lnTo>
                    <a:lnTo>
                      <a:pt x="1" y="0"/>
                    </a:lnTo>
                    <a:lnTo>
                      <a:pt x="0"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9" name="Freeform 169">
                <a:extLst>
                  <a:ext uri="{FF2B5EF4-FFF2-40B4-BE49-F238E27FC236}">
                    <a16:creationId xmlns:a16="http://schemas.microsoft.com/office/drawing/2014/main" id="{1CA027C1-C5B5-4B9B-84AC-7CEA646AFD81}"/>
                  </a:ext>
                </a:extLst>
              </p:cNvPr>
              <p:cNvSpPr>
                <a:spLocks/>
              </p:cNvSpPr>
              <p:nvPr/>
            </p:nvSpPr>
            <p:spPr bwMode="auto">
              <a:xfrm>
                <a:off x="728" y="2828"/>
                <a:ext cx="7" cy="3"/>
              </a:xfrm>
              <a:custGeom>
                <a:avLst/>
                <a:gdLst>
                  <a:gd name="T0" fmla="*/ 0 w 7"/>
                  <a:gd name="T1" fmla="*/ 0 h 3"/>
                  <a:gd name="T2" fmla="*/ 0 w 7"/>
                  <a:gd name="T3" fmla="*/ 1 h 3"/>
                  <a:gd name="T4" fmla="*/ 0 w 7"/>
                  <a:gd name="T5" fmla="*/ 1 h 3"/>
                  <a:gd name="T6" fmla="*/ 0 w 7"/>
                  <a:gd name="T7" fmla="*/ 1 h 3"/>
                  <a:gd name="T8" fmla="*/ 0 w 7"/>
                  <a:gd name="T9" fmla="*/ 1 h 3"/>
                  <a:gd name="T10" fmla="*/ 0 w 7"/>
                  <a:gd name="T11" fmla="*/ 1 h 3"/>
                  <a:gd name="T12" fmla="*/ 6 w 7"/>
                  <a:gd name="T13" fmla="*/ 2 h 3"/>
                  <a:gd name="T14" fmla="*/ 6 w 7"/>
                  <a:gd name="T15" fmla="*/ 2 h 3"/>
                  <a:gd name="T16" fmla="*/ 6 w 7"/>
                  <a:gd name="T17" fmla="*/ 1 h 3"/>
                  <a:gd name="T18" fmla="*/ 6 w 7"/>
                  <a:gd name="T19" fmla="*/ 1 h 3"/>
                  <a:gd name="T20" fmla="*/ 6 w 7"/>
                  <a:gd name="T21" fmla="*/ 1 h 3"/>
                  <a:gd name="T22" fmla="*/ 6 w 7"/>
                  <a:gd name="T23" fmla="*/ 1 h 3"/>
                  <a:gd name="T24" fmla="*/ 6 w 7"/>
                  <a:gd name="T25" fmla="*/ 0 h 3"/>
                  <a:gd name="T26" fmla="*/ 6 w 7"/>
                  <a:gd name="T27" fmla="*/ 0 h 3"/>
                  <a:gd name="T28" fmla="*/ 6 w 7"/>
                  <a:gd name="T29" fmla="*/ 0 h 3"/>
                  <a:gd name="T30" fmla="*/ 5 w 7"/>
                  <a:gd name="T31" fmla="*/ 0 h 3"/>
                  <a:gd name="T32" fmla="*/ 5 w 7"/>
                  <a:gd name="T33" fmla="*/ 0 h 3"/>
                  <a:gd name="T34" fmla="*/ 5 w 7"/>
                  <a:gd name="T35" fmla="*/ 0 h 3"/>
                  <a:gd name="T36" fmla="*/ 4 w 7"/>
                  <a:gd name="T37" fmla="*/ 0 h 3"/>
                  <a:gd name="T38" fmla="*/ 4 w 7"/>
                  <a:gd name="T39" fmla="*/ 0 h 3"/>
                  <a:gd name="T40" fmla="*/ 3 w 7"/>
                  <a:gd name="T41" fmla="*/ 0 h 3"/>
                  <a:gd name="T42" fmla="*/ 3 w 7"/>
                  <a:gd name="T43" fmla="*/ 0 h 3"/>
                  <a:gd name="T44" fmla="*/ 3 w 7"/>
                  <a:gd name="T45" fmla="*/ 0 h 3"/>
                  <a:gd name="T46" fmla="*/ 2 w 7"/>
                  <a:gd name="T47" fmla="*/ 0 h 3"/>
                  <a:gd name="T48" fmla="*/ 2 w 7"/>
                  <a:gd name="T49" fmla="*/ 0 h 3"/>
                  <a:gd name="T50" fmla="*/ 2 w 7"/>
                  <a:gd name="T51" fmla="*/ 0 h 3"/>
                  <a:gd name="T52" fmla="*/ 1 w 7"/>
                  <a:gd name="T53" fmla="*/ 0 h 3"/>
                  <a:gd name="T54" fmla="*/ 1 w 7"/>
                  <a:gd name="T55" fmla="*/ 0 h 3"/>
                  <a:gd name="T56" fmla="*/ 1 w 7"/>
                  <a:gd name="T57" fmla="*/ 0 h 3"/>
                  <a:gd name="T58" fmla="*/ 0 w 7"/>
                  <a:gd name="T59" fmla="*/ 0 h 3"/>
                  <a:gd name="T60" fmla="*/ 0 w 7"/>
                  <a:gd name="T61" fmla="*/ 0 h 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7"/>
                  <a:gd name="T94" fmla="*/ 0 h 3"/>
                  <a:gd name="T95" fmla="*/ 7 w 7"/>
                  <a:gd name="T96" fmla="*/ 3 h 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7" h="3">
                    <a:moveTo>
                      <a:pt x="0" y="0"/>
                    </a:moveTo>
                    <a:lnTo>
                      <a:pt x="0" y="1"/>
                    </a:lnTo>
                    <a:lnTo>
                      <a:pt x="6" y="2"/>
                    </a:lnTo>
                    <a:lnTo>
                      <a:pt x="6" y="1"/>
                    </a:lnTo>
                    <a:lnTo>
                      <a:pt x="6" y="0"/>
                    </a:lnTo>
                    <a:lnTo>
                      <a:pt x="5" y="0"/>
                    </a:lnTo>
                    <a:lnTo>
                      <a:pt x="4" y="0"/>
                    </a:lnTo>
                    <a:lnTo>
                      <a:pt x="3" y="0"/>
                    </a:lnTo>
                    <a:lnTo>
                      <a:pt x="2" y="0"/>
                    </a:lnTo>
                    <a:lnTo>
                      <a:pt x="1" y="0"/>
                    </a:lnTo>
                    <a:lnTo>
                      <a:pt x="0" y="0"/>
                    </a:lnTo>
                  </a:path>
                </a:pathLst>
              </a:custGeom>
              <a:solidFill>
                <a:srgbClr val="EAEC5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10" name="Arc 170">
                <a:extLst>
                  <a:ext uri="{FF2B5EF4-FFF2-40B4-BE49-F238E27FC236}">
                    <a16:creationId xmlns:a16="http://schemas.microsoft.com/office/drawing/2014/main" id="{36517D00-79FC-463D-B768-476FA4C6880B}"/>
                  </a:ext>
                </a:extLst>
              </p:cNvPr>
              <p:cNvSpPr>
                <a:spLocks/>
              </p:cNvSpPr>
              <p:nvPr/>
            </p:nvSpPr>
            <p:spPr bwMode="auto">
              <a:xfrm>
                <a:off x="722" y="2821"/>
                <a:ext cx="31" cy="6"/>
              </a:xfrm>
              <a:custGeom>
                <a:avLst/>
                <a:gdLst>
                  <a:gd name="T0" fmla="*/ 0 w 21600"/>
                  <a:gd name="T1" fmla="*/ 0 h 25464"/>
                  <a:gd name="T2" fmla="*/ 0 w 21600"/>
                  <a:gd name="T3" fmla="*/ 0 h 25464"/>
                  <a:gd name="T4" fmla="*/ 0 w 21600"/>
                  <a:gd name="T5" fmla="*/ 0 h 25464"/>
                  <a:gd name="T6" fmla="*/ 0 60000 65536"/>
                  <a:gd name="T7" fmla="*/ 0 60000 65536"/>
                  <a:gd name="T8" fmla="*/ 0 60000 65536"/>
                  <a:gd name="T9" fmla="*/ 0 w 21600"/>
                  <a:gd name="T10" fmla="*/ 0 h 25464"/>
                  <a:gd name="T11" fmla="*/ 21600 w 21600"/>
                  <a:gd name="T12" fmla="*/ 25464 h 25464"/>
                </a:gdLst>
                <a:ahLst/>
                <a:cxnLst>
                  <a:cxn ang="T6">
                    <a:pos x="T0" y="T1"/>
                  </a:cxn>
                  <a:cxn ang="T7">
                    <a:pos x="T2" y="T3"/>
                  </a:cxn>
                  <a:cxn ang="T8">
                    <a:pos x="T4" y="T5"/>
                  </a:cxn>
                </a:cxnLst>
                <a:rect l="T9" t="T10" r="T11" b="T12"/>
                <a:pathLst>
                  <a:path w="21600" h="25464" fill="none" extrusionOk="0">
                    <a:moveTo>
                      <a:pt x="21600" y="25464"/>
                    </a:moveTo>
                    <a:cubicBezTo>
                      <a:pt x="9670" y="25464"/>
                      <a:pt x="0" y="15793"/>
                      <a:pt x="0" y="3864"/>
                    </a:cubicBezTo>
                    <a:cubicBezTo>
                      <a:pt x="-1" y="2568"/>
                      <a:pt x="116" y="1274"/>
                      <a:pt x="348" y="0"/>
                    </a:cubicBezTo>
                  </a:path>
                  <a:path w="21600" h="25464" stroke="0" extrusionOk="0">
                    <a:moveTo>
                      <a:pt x="21600" y="25464"/>
                    </a:moveTo>
                    <a:cubicBezTo>
                      <a:pt x="9670" y="25464"/>
                      <a:pt x="0" y="15793"/>
                      <a:pt x="0" y="3864"/>
                    </a:cubicBezTo>
                    <a:cubicBezTo>
                      <a:pt x="-1" y="2568"/>
                      <a:pt x="116" y="1274"/>
                      <a:pt x="348" y="0"/>
                    </a:cubicBezTo>
                    <a:lnTo>
                      <a:pt x="21600" y="3864"/>
                    </a:lnTo>
                    <a:lnTo>
                      <a:pt x="21600" y="25464"/>
                    </a:lnTo>
                    <a:close/>
                  </a:path>
                </a:pathLst>
              </a:custGeom>
              <a:noFill/>
              <a:ln w="12700" cap="rnd">
                <a:solidFill>
                  <a:srgbClr val="91919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1" name="Freeform 171">
                <a:extLst>
                  <a:ext uri="{FF2B5EF4-FFF2-40B4-BE49-F238E27FC236}">
                    <a16:creationId xmlns:a16="http://schemas.microsoft.com/office/drawing/2014/main" id="{09778C70-4780-4B92-B38E-5F3EA2DFE064}"/>
                  </a:ext>
                </a:extLst>
              </p:cNvPr>
              <p:cNvSpPr>
                <a:spLocks/>
              </p:cNvSpPr>
              <p:nvPr/>
            </p:nvSpPr>
            <p:spPr bwMode="auto">
              <a:xfrm>
                <a:off x="773" y="2820"/>
                <a:ext cx="51" cy="6"/>
              </a:xfrm>
              <a:custGeom>
                <a:avLst/>
                <a:gdLst>
                  <a:gd name="T0" fmla="*/ 0 w 51"/>
                  <a:gd name="T1" fmla="*/ 4 h 6"/>
                  <a:gd name="T2" fmla="*/ 50 w 51"/>
                  <a:gd name="T3" fmla="*/ 0 h 6"/>
                  <a:gd name="T4" fmla="*/ 50 w 51"/>
                  <a:gd name="T5" fmla="*/ 0 h 6"/>
                  <a:gd name="T6" fmla="*/ 50 w 51"/>
                  <a:gd name="T7" fmla="*/ 1 h 6"/>
                  <a:gd name="T8" fmla="*/ 50 w 51"/>
                  <a:gd name="T9" fmla="*/ 1 h 6"/>
                  <a:gd name="T10" fmla="*/ 49 w 51"/>
                  <a:gd name="T11" fmla="*/ 1 h 6"/>
                  <a:gd name="T12" fmla="*/ 1 w 51"/>
                  <a:gd name="T13" fmla="*/ 5 h 6"/>
                  <a:gd name="T14" fmla="*/ 0 w 51"/>
                  <a:gd name="T15" fmla="*/ 5 h 6"/>
                  <a:gd name="T16" fmla="*/ 0 w 51"/>
                  <a:gd name="T17" fmla="*/ 4 h 6"/>
                  <a:gd name="T18" fmla="*/ 0 w 51"/>
                  <a:gd name="T19" fmla="*/ 4 h 6"/>
                  <a:gd name="T20" fmla="*/ 0 w 51"/>
                  <a:gd name="T21" fmla="*/ 4 h 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1"/>
                  <a:gd name="T34" fmla="*/ 0 h 6"/>
                  <a:gd name="T35" fmla="*/ 51 w 51"/>
                  <a:gd name="T36" fmla="*/ 6 h 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1" h="6">
                    <a:moveTo>
                      <a:pt x="0" y="4"/>
                    </a:moveTo>
                    <a:lnTo>
                      <a:pt x="50" y="0"/>
                    </a:lnTo>
                    <a:lnTo>
                      <a:pt x="50" y="1"/>
                    </a:lnTo>
                    <a:lnTo>
                      <a:pt x="49" y="1"/>
                    </a:lnTo>
                    <a:lnTo>
                      <a:pt x="1" y="5"/>
                    </a:lnTo>
                    <a:lnTo>
                      <a:pt x="0" y="5"/>
                    </a:lnTo>
                    <a:lnTo>
                      <a:pt x="0" y="4"/>
                    </a:lnTo>
                  </a:path>
                </a:pathLst>
              </a:custGeom>
              <a:solidFill>
                <a:srgbClr val="CECEC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12" name="Freeform 172">
                <a:extLst>
                  <a:ext uri="{FF2B5EF4-FFF2-40B4-BE49-F238E27FC236}">
                    <a16:creationId xmlns:a16="http://schemas.microsoft.com/office/drawing/2014/main" id="{9E07935E-5245-4ADC-A333-8C1723AA8EB0}"/>
                  </a:ext>
                </a:extLst>
              </p:cNvPr>
              <p:cNvSpPr>
                <a:spLocks/>
              </p:cNvSpPr>
              <p:nvPr/>
            </p:nvSpPr>
            <p:spPr bwMode="auto">
              <a:xfrm>
                <a:off x="804" y="2811"/>
                <a:ext cx="3" cy="20"/>
              </a:xfrm>
              <a:custGeom>
                <a:avLst/>
                <a:gdLst>
                  <a:gd name="T0" fmla="*/ 1 w 3"/>
                  <a:gd name="T1" fmla="*/ 0 h 20"/>
                  <a:gd name="T2" fmla="*/ 2 w 3"/>
                  <a:gd name="T3" fmla="*/ 12 h 20"/>
                  <a:gd name="T4" fmla="*/ 0 w 3"/>
                  <a:gd name="T5" fmla="*/ 19 h 20"/>
                  <a:gd name="T6" fmla="*/ 0 60000 65536"/>
                  <a:gd name="T7" fmla="*/ 0 60000 65536"/>
                  <a:gd name="T8" fmla="*/ 0 60000 65536"/>
                  <a:gd name="T9" fmla="*/ 0 w 3"/>
                  <a:gd name="T10" fmla="*/ 0 h 20"/>
                  <a:gd name="T11" fmla="*/ 3 w 3"/>
                  <a:gd name="T12" fmla="*/ 20 h 20"/>
                </a:gdLst>
                <a:ahLst/>
                <a:cxnLst>
                  <a:cxn ang="T6">
                    <a:pos x="T0" y="T1"/>
                  </a:cxn>
                  <a:cxn ang="T7">
                    <a:pos x="T2" y="T3"/>
                  </a:cxn>
                  <a:cxn ang="T8">
                    <a:pos x="T4" y="T5"/>
                  </a:cxn>
                </a:cxnLst>
                <a:rect l="T9" t="T10" r="T11" b="T12"/>
                <a:pathLst>
                  <a:path w="3" h="20">
                    <a:moveTo>
                      <a:pt x="1" y="0"/>
                    </a:moveTo>
                    <a:lnTo>
                      <a:pt x="2" y="12"/>
                    </a:lnTo>
                    <a:lnTo>
                      <a:pt x="0" y="19"/>
                    </a:lnTo>
                  </a:path>
                </a:pathLst>
              </a:custGeom>
              <a:noFill/>
              <a:ln w="12700" cap="rnd">
                <a:solidFill>
                  <a:srgbClr val="91919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3" name="Freeform 173">
                <a:extLst>
                  <a:ext uri="{FF2B5EF4-FFF2-40B4-BE49-F238E27FC236}">
                    <a16:creationId xmlns:a16="http://schemas.microsoft.com/office/drawing/2014/main" id="{777B877E-F00B-47BB-9B9E-39DA872EAE94}"/>
                  </a:ext>
                </a:extLst>
              </p:cNvPr>
              <p:cNvSpPr>
                <a:spLocks/>
              </p:cNvSpPr>
              <p:nvPr/>
            </p:nvSpPr>
            <p:spPr bwMode="auto">
              <a:xfrm>
                <a:off x="804" y="2811"/>
                <a:ext cx="3" cy="20"/>
              </a:xfrm>
              <a:custGeom>
                <a:avLst/>
                <a:gdLst>
                  <a:gd name="T0" fmla="*/ 1 w 3"/>
                  <a:gd name="T1" fmla="*/ 0 h 20"/>
                  <a:gd name="T2" fmla="*/ 2 w 3"/>
                  <a:gd name="T3" fmla="*/ 12 h 20"/>
                  <a:gd name="T4" fmla="*/ 0 w 3"/>
                  <a:gd name="T5" fmla="*/ 19 h 20"/>
                  <a:gd name="T6" fmla="*/ 0 60000 65536"/>
                  <a:gd name="T7" fmla="*/ 0 60000 65536"/>
                  <a:gd name="T8" fmla="*/ 0 60000 65536"/>
                  <a:gd name="T9" fmla="*/ 0 w 3"/>
                  <a:gd name="T10" fmla="*/ 0 h 20"/>
                  <a:gd name="T11" fmla="*/ 3 w 3"/>
                  <a:gd name="T12" fmla="*/ 20 h 20"/>
                </a:gdLst>
                <a:ahLst/>
                <a:cxnLst>
                  <a:cxn ang="T6">
                    <a:pos x="T0" y="T1"/>
                  </a:cxn>
                  <a:cxn ang="T7">
                    <a:pos x="T2" y="T3"/>
                  </a:cxn>
                  <a:cxn ang="T8">
                    <a:pos x="T4" y="T5"/>
                  </a:cxn>
                </a:cxnLst>
                <a:rect l="T9" t="T10" r="T11" b="T12"/>
                <a:pathLst>
                  <a:path w="3" h="20">
                    <a:moveTo>
                      <a:pt x="1" y="0"/>
                    </a:moveTo>
                    <a:lnTo>
                      <a:pt x="2" y="12"/>
                    </a:lnTo>
                    <a:lnTo>
                      <a:pt x="0" y="19"/>
                    </a:lnTo>
                  </a:path>
                </a:pathLst>
              </a:custGeom>
              <a:noFill/>
              <a:ln w="12700"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7" name="Freeform 174">
              <a:extLst>
                <a:ext uri="{FF2B5EF4-FFF2-40B4-BE49-F238E27FC236}">
                  <a16:creationId xmlns:a16="http://schemas.microsoft.com/office/drawing/2014/main" id="{7A2F90D8-E865-425F-880E-1BE68D51D021}"/>
                </a:ext>
              </a:extLst>
            </p:cNvPr>
            <p:cNvSpPr>
              <a:spLocks/>
            </p:cNvSpPr>
            <p:nvPr/>
          </p:nvSpPr>
          <p:spPr bwMode="auto">
            <a:xfrm>
              <a:off x="680" y="2664"/>
              <a:ext cx="55" cy="82"/>
            </a:xfrm>
            <a:custGeom>
              <a:avLst/>
              <a:gdLst>
                <a:gd name="T0" fmla="*/ 0 w 55"/>
                <a:gd name="T1" fmla="*/ 81 h 82"/>
                <a:gd name="T2" fmla="*/ 54 w 55"/>
                <a:gd name="T3" fmla="*/ 18 h 82"/>
                <a:gd name="T4" fmla="*/ 54 w 55"/>
                <a:gd name="T5" fmla="*/ 0 h 82"/>
                <a:gd name="T6" fmla="*/ 0 w 55"/>
                <a:gd name="T7" fmla="*/ 61 h 82"/>
                <a:gd name="T8" fmla="*/ 0 w 55"/>
                <a:gd name="T9" fmla="*/ 81 h 82"/>
                <a:gd name="T10" fmla="*/ 0 60000 65536"/>
                <a:gd name="T11" fmla="*/ 0 60000 65536"/>
                <a:gd name="T12" fmla="*/ 0 60000 65536"/>
                <a:gd name="T13" fmla="*/ 0 60000 65536"/>
                <a:gd name="T14" fmla="*/ 0 60000 65536"/>
                <a:gd name="T15" fmla="*/ 0 w 55"/>
                <a:gd name="T16" fmla="*/ 0 h 82"/>
                <a:gd name="T17" fmla="*/ 55 w 55"/>
                <a:gd name="T18" fmla="*/ 82 h 82"/>
              </a:gdLst>
              <a:ahLst/>
              <a:cxnLst>
                <a:cxn ang="T10">
                  <a:pos x="T0" y="T1"/>
                </a:cxn>
                <a:cxn ang="T11">
                  <a:pos x="T2" y="T3"/>
                </a:cxn>
                <a:cxn ang="T12">
                  <a:pos x="T4" y="T5"/>
                </a:cxn>
                <a:cxn ang="T13">
                  <a:pos x="T6" y="T7"/>
                </a:cxn>
                <a:cxn ang="T14">
                  <a:pos x="T8" y="T9"/>
                </a:cxn>
              </a:cxnLst>
              <a:rect l="T15" t="T16" r="T17" b="T18"/>
              <a:pathLst>
                <a:path w="55" h="82">
                  <a:moveTo>
                    <a:pt x="0" y="81"/>
                  </a:moveTo>
                  <a:lnTo>
                    <a:pt x="54" y="18"/>
                  </a:lnTo>
                  <a:lnTo>
                    <a:pt x="54" y="0"/>
                  </a:lnTo>
                  <a:lnTo>
                    <a:pt x="0" y="61"/>
                  </a:lnTo>
                  <a:lnTo>
                    <a:pt x="0" y="81"/>
                  </a:lnTo>
                </a:path>
              </a:pathLst>
            </a:custGeom>
            <a:solidFill>
              <a:srgbClr val="006B6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nvGrpSpPr>
            <p:cNvPr id="38" name="Group 175">
              <a:extLst>
                <a:ext uri="{FF2B5EF4-FFF2-40B4-BE49-F238E27FC236}">
                  <a16:creationId xmlns:a16="http://schemas.microsoft.com/office/drawing/2014/main" id="{442CC0E3-3745-4B51-B305-A20C49AD9197}"/>
                </a:ext>
              </a:extLst>
            </p:cNvPr>
            <p:cNvGrpSpPr>
              <a:grpSpLocks/>
            </p:cNvGrpSpPr>
            <p:nvPr/>
          </p:nvGrpSpPr>
          <p:grpSpPr bwMode="auto">
            <a:xfrm>
              <a:off x="345" y="2718"/>
              <a:ext cx="43" cy="62"/>
              <a:chOff x="345" y="2718"/>
              <a:chExt cx="43" cy="62"/>
            </a:xfrm>
          </p:grpSpPr>
          <p:sp>
            <p:nvSpPr>
              <p:cNvPr id="178" name="Rectangle 176">
                <a:extLst>
                  <a:ext uri="{FF2B5EF4-FFF2-40B4-BE49-F238E27FC236}">
                    <a16:creationId xmlns:a16="http://schemas.microsoft.com/office/drawing/2014/main" id="{9A9D72B0-1AE6-45FD-940F-7EB78D7ADAAD}"/>
                  </a:ext>
                </a:extLst>
              </p:cNvPr>
              <p:cNvSpPr>
                <a:spLocks noChangeArrowheads="1"/>
              </p:cNvSpPr>
              <p:nvPr/>
            </p:nvSpPr>
            <p:spPr bwMode="auto">
              <a:xfrm>
                <a:off x="346" y="2721"/>
                <a:ext cx="24"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defTabSz="33338">
                  <a:spcBef>
                    <a:spcPct val="20000"/>
                  </a:spcBef>
                  <a:buClr>
                    <a:srgbClr val="72BFC5"/>
                  </a:buClr>
                  <a:buChar char="•"/>
                  <a:defRPr sz="1300">
                    <a:solidFill>
                      <a:schemeClr val="tx1"/>
                    </a:solidFill>
                    <a:latin typeface="Calibri" panose="020F0502020204030204" pitchFamily="34" charset="0"/>
                  </a:defRPr>
                </a:lvl1pPr>
                <a:lvl2pPr marL="742950" indent="-285750" defTabSz="33338">
                  <a:spcBef>
                    <a:spcPct val="20000"/>
                  </a:spcBef>
                  <a:buClr>
                    <a:srgbClr val="72BFC5"/>
                  </a:buClr>
                  <a:buChar char="–"/>
                  <a:defRPr sz="1300">
                    <a:solidFill>
                      <a:schemeClr val="tx1"/>
                    </a:solidFill>
                    <a:latin typeface="Calibri" panose="020F0502020204030204" pitchFamily="34" charset="0"/>
                  </a:defRPr>
                </a:lvl2pPr>
                <a:lvl3pPr marL="1143000" indent="-228600" defTabSz="33338">
                  <a:spcBef>
                    <a:spcPct val="20000"/>
                  </a:spcBef>
                  <a:buClr>
                    <a:srgbClr val="72BFC5"/>
                  </a:buClr>
                  <a:buChar char="•"/>
                  <a:defRPr sz="1300">
                    <a:solidFill>
                      <a:schemeClr val="tx1"/>
                    </a:solidFill>
                    <a:latin typeface="Calibri" panose="020F0502020204030204" pitchFamily="34" charset="0"/>
                  </a:defRPr>
                </a:lvl3pPr>
                <a:lvl4pPr marL="1600200" indent="-228600" defTabSz="33338">
                  <a:spcBef>
                    <a:spcPct val="20000"/>
                  </a:spcBef>
                  <a:buClr>
                    <a:srgbClr val="72BFC5"/>
                  </a:buClr>
                  <a:buChar char="–"/>
                  <a:defRPr sz="1300">
                    <a:solidFill>
                      <a:schemeClr val="tx1"/>
                    </a:solidFill>
                    <a:latin typeface="Calibri" panose="020F0502020204030204" pitchFamily="34" charset="0"/>
                  </a:defRPr>
                </a:lvl4pPr>
                <a:lvl5pPr marL="2057400" indent="-228600" defTabSz="33338">
                  <a:spcBef>
                    <a:spcPct val="20000"/>
                  </a:spcBef>
                  <a:buClr>
                    <a:srgbClr val="72BFC5"/>
                  </a:buClr>
                  <a:buChar char="»"/>
                  <a:defRPr sz="1300">
                    <a:solidFill>
                      <a:schemeClr val="tx1"/>
                    </a:solidFill>
                    <a:latin typeface="Calibri" panose="020F0502020204030204" pitchFamily="34" charset="0"/>
                  </a:defRPr>
                </a:lvl5pPr>
                <a:lvl6pPr marL="2514600" indent="-228600" defTabSz="3333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3333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3333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3333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AU" altLang="zh-CN" sz="600">
                    <a:solidFill>
                      <a:schemeClr val="bg2"/>
                    </a:solidFill>
                    <a:latin typeface="黑体" panose="02010609060101010101" pitchFamily="49" charset="-122"/>
                  </a:rPr>
                  <a:t>M</a:t>
                </a:r>
              </a:p>
            </p:txBody>
          </p:sp>
          <p:sp>
            <p:nvSpPr>
              <p:cNvPr id="179" name="Rectangle 177">
                <a:extLst>
                  <a:ext uri="{FF2B5EF4-FFF2-40B4-BE49-F238E27FC236}">
                    <a16:creationId xmlns:a16="http://schemas.microsoft.com/office/drawing/2014/main" id="{2D2687D7-8572-404A-A081-102CD54B46D0}"/>
                  </a:ext>
                </a:extLst>
              </p:cNvPr>
              <p:cNvSpPr>
                <a:spLocks noChangeArrowheads="1"/>
              </p:cNvSpPr>
              <p:nvPr/>
            </p:nvSpPr>
            <p:spPr bwMode="auto">
              <a:xfrm>
                <a:off x="345" y="2718"/>
                <a:ext cx="24"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defTabSz="33338">
                  <a:spcBef>
                    <a:spcPct val="20000"/>
                  </a:spcBef>
                  <a:buClr>
                    <a:srgbClr val="72BFC5"/>
                  </a:buClr>
                  <a:buChar char="•"/>
                  <a:defRPr sz="1300">
                    <a:solidFill>
                      <a:schemeClr val="tx1"/>
                    </a:solidFill>
                    <a:latin typeface="Calibri" panose="020F0502020204030204" pitchFamily="34" charset="0"/>
                  </a:defRPr>
                </a:lvl1pPr>
                <a:lvl2pPr marL="742950" indent="-285750" defTabSz="33338">
                  <a:spcBef>
                    <a:spcPct val="20000"/>
                  </a:spcBef>
                  <a:buClr>
                    <a:srgbClr val="72BFC5"/>
                  </a:buClr>
                  <a:buChar char="–"/>
                  <a:defRPr sz="1300">
                    <a:solidFill>
                      <a:schemeClr val="tx1"/>
                    </a:solidFill>
                    <a:latin typeface="Calibri" panose="020F0502020204030204" pitchFamily="34" charset="0"/>
                  </a:defRPr>
                </a:lvl2pPr>
                <a:lvl3pPr marL="1143000" indent="-228600" defTabSz="33338">
                  <a:spcBef>
                    <a:spcPct val="20000"/>
                  </a:spcBef>
                  <a:buClr>
                    <a:srgbClr val="72BFC5"/>
                  </a:buClr>
                  <a:buChar char="•"/>
                  <a:defRPr sz="1300">
                    <a:solidFill>
                      <a:schemeClr val="tx1"/>
                    </a:solidFill>
                    <a:latin typeface="Calibri" panose="020F0502020204030204" pitchFamily="34" charset="0"/>
                  </a:defRPr>
                </a:lvl3pPr>
                <a:lvl4pPr marL="1600200" indent="-228600" defTabSz="33338">
                  <a:spcBef>
                    <a:spcPct val="20000"/>
                  </a:spcBef>
                  <a:buClr>
                    <a:srgbClr val="72BFC5"/>
                  </a:buClr>
                  <a:buChar char="–"/>
                  <a:defRPr sz="1300">
                    <a:solidFill>
                      <a:schemeClr val="tx1"/>
                    </a:solidFill>
                    <a:latin typeface="Calibri" panose="020F0502020204030204" pitchFamily="34" charset="0"/>
                  </a:defRPr>
                </a:lvl4pPr>
                <a:lvl5pPr marL="2057400" indent="-228600" defTabSz="33338">
                  <a:spcBef>
                    <a:spcPct val="20000"/>
                  </a:spcBef>
                  <a:buClr>
                    <a:srgbClr val="72BFC5"/>
                  </a:buClr>
                  <a:buChar char="»"/>
                  <a:defRPr sz="1300">
                    <a:solidFill>
                      <a:schemeClr val="tx1"/>
                    </a:solidFill>
                    <a:latin typeface="Calibri" panose="020F0502020204030204" pitchFamily="34" charset="0"/>
                  </a:defRPr>
                </a:lvl5pPr>
                <a:lvl6pPr marL="2514600" indent="-228600" defTabSz="3333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3333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3333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3333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AU" altLang="zh-CN" sz="600">
                    <a:solidFill>
                      <a:srgbClr val="FFFFFF"/>
                    </a:solidFill>
                    <a:latin typeface="黑体" panose="02010609060101010101" pitchFamily="49" charset="-122"/>
                  </a:rPr>
                  <a:t>M</a:t>
                </a:r>
              </a:p>
            </p:txBody>
          </p:sp>
          <p:sp>
            <p:nvSpPr>
              <p:cNvPr id="180" name="Rectangle 178">
                <a:extLst>
                  <a:ext uri="{FF2B5EF4-FFF2-40B4-BE49-F238E27FC236}">
                    <a16:creationId xmlns:a16="http://schemas.microsoft.com/office/drawing/2014/main" id="{6F1A4461-E15B-4CD3-BEEF-3DE489592812}"/>
                  </a:ext>
                </a:extLst>
              </p:cNvPr>
              <p:cNvSpPr>
                <a:spLocks noChangeArrowheads="1"/>
              </p:cNvSpPr>
              <p:nvPr/>
            </p:nvSpPr>
            <p:spPr bwMode="auto">
              <a:xfrm>
                <a:off x="355" y="2772"/>
                <a:ext cx="33" cy="8"/>
              </a:xfrm>
              <a:prstGeom prst="rect">
                <a:avLst/>
              </a:prstGeom>
              <a:solidFill>
                <a:schemeClr val="bg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81" name="Rectangle 179">
                <a:extLst>
                  <a:ext uri="{FF2B5EF4-FFF2-40B4-BE49-F238E27FC236}">
                    <a16:creationId xmlns:a16="http://schemas.microsoft.com/office/drawing/2014/main" id="{A968BD32-109B-4218-A4D1-453C7E9D08B1}"/>
                  </a:ext>
                </a:extLst>
              </p:cNvPr>
              <p:cNvSpPr>
                <a:spLocks noChangeArrowheads="1"/>
              </p:cNvSpPr>
              <p:nvPr/>
            </p:nvSpPr>
            <p:spPr bwMode="auto">
              <a:xfrm>
                <a:off x="352" y="2771"/>
                <a:ext cx="34" cy="6"/>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82" name="Rectangle 180">
                <a:extLst>
                  <a:ext uri="{FF2B5EF4-FFF2-40B4-BE49-F238E27FC236}">
                    <a16:creationId xmlns:a16="http://schemas.microsoft.com/office/drawing/2014/main" id="{4595DC27-DBCB-4148-AA5E-A10E11D281A4}"/>
                  </a:ext>
                </a:extLst>
              </p:cNvPr>
              <p:cNvSpPr>
                <a:spLocks noChangeArrowheads="1"/>
              </p:cNvSpPr>
              <p:nvPr/>
            </p:nvSpPr>
            <p:spPr bwMode="auto">
              <a:xfrm>
                <a:off x="346" y="2720"/>
                <a:ext cx="24"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defTabSz="33338">
                  <a:spcBef>
                    <a:spcPct val="20000"/>
                  </a:spcBef>
                  <a:buClr>
                    <a:srgbClr val="72BFC5"/>
                  </a:buClr>
                  <a:buChar char="•"/>
                  <a:defRPr sz="1300">
                    <a:solidFill>
                      <a:schemeClr val="tx1"/>
                    </a:solidFill>
                    <a:latin typeface="Calibri" panose="020F0502020204030204" pitchFamily="34" charset="0"/>
                  </a:defRPr>
                </a:lvl1pPr>
                <a:lvl2pPr marL="742950" indent="-285750" defTabSz="33338">
                  <a:spcBef>
                    <a:spcPct val="20000"/>
                  </a:spcBef>
                  <a:buClr>
                    <a:srgbClr val="72BFC5"/>
                  </a:buClr>
                  <a:buChar char="–"/>
                  <a:defRPr sz="1300">
                    <a:solidFill>
                      <a:schemeClr val="tx1"/>
                    </a:solidFill>
                    <a:latin typeface="Calibri" panose="020F0502020204030204" pitchFamily="34" charset="0"/>
                  </a:defRPr>
                </a:lvl2pPr>
                <a:lvl3pPr marL="1143000" indent="-228600" defTabSz="33338">
                  <a:spcBef>
                    <a:spcPct val="20000"/>
                  </a:spcBef>
                  <a:buClr>
                    <a:srgbClr val="72BFC5"/>
                  </a:buClr>
                  <a:buChar char="•"/>
                  <a:defRPr sz="1300">
                    <a:solidFill>
                      <a:schemeClr val="tx1"/>
                    </a:solidFill>
                    <a:latin typeface="Calibri" panose="020F0502020204030204" pitchFamily="34" charset="0"/>
                  </a:defRPr>
                </a:lvl3pPr>
                <a:lvl4pPr marL="1600200" indent="-228600" defTabSz="33338">
                  <a:spcBef>
                    <a:spcPct val="20000"/>
                  </a:spcBef>
                  <a:buClr>
                    <a:srgbClr val="72BFC5"/>
                  </a:buClr>
                  <a:buChar char="–"/>
                  <a:defRPr sz="1300">
                    <a:solidFill>
                      <a:schemeClr val="tx1"/>
                    </a:solidFill>
                    <a:latin typeface="Calibri" panose="020F0502020204030204" pitchFamily="34" charset="0"/>
                  </a:defRPr>
                </a:lvl4pPr>
                <a:lvl5pPr marL="2057400" indent="-228600" defTabSz="33338">
                  <a:spcBef>
                    <a:spcPct val="20000"/>
                  </a:spcBef>
                  <a:buClr>
                    <a:srgbClr val="72BFC5"/>
                  </a:buClr>
                  <a:buChar char="»"/>
                  <a:defRPr sz="1300">
                    <a:solidFill>
                      <a:schemeClr val="tx1"/>
                    </a:solidFill>
                    <a:latin typeface="Calibri" panose="020F0502020204030204" pitchFamily="34" charset="0"/>
                  </a:defRPr>
                </a:lvl5pPr>
                <a:lvl6pPr marL="2514600" indent="-228600" defTabSz="3333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3333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3333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3333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AU" altLang="zh-CN" sz="600">
                    <a:solidFill>
                      <a:srgbClr val="063DE8"/>
                    </a:solidFill>
                    <a:latin typeface="黑体" panose="02010609060101010101" pitchFamily="49" charset="-122"/>
                  </a:rPr>
                  <a:t>M</a:t>
                </a:r>
              </a:p>
            </p:txBody>
          </p:sp>
          <p:sp>
            <p:nvSpPr>
              <p:cNvPr id="183" name="Rectangle 181">
                <a:extLst>
                  <a:ext uri="{FF2B5EF4-FFF2-40B4-BE49-F238E27FC236}">
                    <a16:creationId xmlns:a16="http://schemas.microsoft.com/office/drawing/2014/main" id="{D950917D-031B-4E55-8CDF-E64217E0689A}"/>
                  </a:ext>
                </a:extLst>
              </p:cNvPr>
              <p:cNvSpPr>
                <a:spLocks noChangeArrowheads="1"/>
              </p:cNvSpPr>
              <p:nvPr/>
            </p:nvSpPr>
            <p:spPr bwMode="auto">
              <a:xfrm>
                <a:off x="353" y="2771"/>
                <a:ext cx="34" cy="8"/>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sp>
          <p:nvSpPr>
            <p:cNvPr id="39" name="Rectangle 182">
              <a:extLst>
                <a:ext uri="{FF2B5EF4-FFF2-40B4-BE49-F238E27FC236}">
                  <a16:creationId xmlns:a16="http://schemas.microsoft.com/office/drawing/2014/main" id="{CDE7611D-6459-4724-9195-C80FFD86C983}"/>
                </a:ext>
              </a:extLst>
            </p:cNvPr>
            <p:cNvSpPr>
              <a:spLocks noChangeArrowheads="1"/>
            </p:cNvSpPr>
            <p:nvPr/>
          </p:nvSpPr>
          <p:spPr bwMode="auto">
            <a:xfrm>
              <a:off x="400" y="2750"/>
              <a:ext cx="276" cy="29"/>
            </a:xfrm>
            <a:prstGeom prst="rect">
              <a:avLst/>
            </a:prstGeom>
            <a:solidFill>
              <a:srgbClr val="618FF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40" name="Rectangle 183">
              <a:extLst>
                <a:ext uri="{FF2B5EF4-FFF2-40B4-BE49-F238E27FC236}">
                  <a16:creationId xmlns:a16="http://schemas.microsoft.com/office/drawing/2014/main" id="{63407679-445C-4E4B-9E90-26D5C4923407}"/>
                </a:ext>
              </a:extLst>
            </p:cNvPr>
            <p:cNvSpPr>
              <a:spLocks noChangeArrowheads="1"/>
            </p:cNvSpPr>
            <p:nvPr/>
          </p:nvSpPr>
          <p:spPr bwMode="auto">
            <a:xfrm>
              <a:off x="399" y="2754"/>
              <a:ext cx="277" cy="21"/>
            </a:xfrm>
            <a:prstGeom prst="rect">
              <a:avLst/>
            </a:prstGeom>
            <a:solidFill>
              <a:srgbClr val="FFFF8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nvGrpSpPr>
            <p:cNvPr id="41" name="Group 184">
              <a:extLst>
                <a:ext uri="{FF2B5EF4-FFF2-40B4-BE49-F238E27FC236}">
                  <a16:creationId xmlns:a16="http://schemas.microsoft.com/office/drawing/2014/main" id="{61D7B2F3-CD24-4BFD-B00E-9E6BED72FBE0}"/>
                </a:ext>
              </a:extLst>
            </p:cNvPr>
            <p:cNvGrpSpPr>
              <a:grpSpLocks/>
            </p:cNvGrpSpPr>
            <p:nvPr/>
          </p:nvGrpSpPr>
          <p:grpSpPr bwMode="auto">
            <a:xfrm>
              <a:off x="414" y="2783"/>
              <a:ext cx="263" cy="34"/>
              <a:chOff x="414" y="2783"/>
              <a:chExt cx="263" cy="34"/>
            </a:xfrm>
          </p:grpSpPr>
          <p:grpSp>
            <p:nvGrpSpPr>
              <p:cNvPr id="137" name="Group 185">
                <a:extLst>
                  <a:ext uri="{FF2B5EF4-FFF2-40B4-BE49-F238E27FC236}">
                    <a16:creationId xmlns:a16="http://schemas.microsoft.com/office/drawing/2014/main" id="{5C1733B0-5AE4-4C71-BBAB-BFCDF1BAF635}"/>
                  </a:ext>
                </a:extLst>
              </p:cNvPr>
              <p:cNvGrpSpPr>
                <a:grpSpLocks/>
              </p:cNvGrpSpPr>
              <p:nvPr/>
            </p:nvGrpSpPr>
            <p:grpSpPr bwMode="auto">
              <a:xfrm>
                <a:off x="415" y="2796"/>
                <a:ext cx="24" cy="21"/>
                <a:chOff x="415" y="2796"/>
                <a:chExt cx="24" cy="21"/>
              </a:xfrm>
            </p:grpSpPr>
            <p:sp>
              <p:nvSpPr>
                <p:cNvPr id="176" name="Freeform 186">
                  <a:extLst>
                    <a:ext uri="{FF2B5EF4-FFF2-40B4-BE49-F238E27FC236}">
                      <a16:creationId xmlns:a16="http://schemas.microsoft.com/office/drawing/2014/main" id="{F2AE6F57-F6D5-469A-9863-7E65E98EF65A}"/>
                    </a:ext>
                  </a:extLst>
                </p:cNvPr>
                <p:cNvSpPr>
                  <a:spLocks/>
                </p:cNvSpPr>
                <p:nvPr/>
              </p:nvSpPr>
              <p:spPr bwMode="auto">
                <a:xfrm>
                  <a:off x="415" y="2796"/>
                  <a:ext cx="24" cy="11"/>
                </a:xfrm>
                <a:custGeom>
                  <a:avLst/>
                  <a:gdLst>
                    <a:gd name="T0" fmla="*/ 0 w 24"/>
                    <a:gd name="T1" fmla="*/ 10 h 11"/>
                    <a:gd name="T2" fmla="*/ 0 w 24"/>
                    <a:gd name="T3" fmla="*/ 0 h 11"/>
                    <a:gd name="T4" fmla="*/ 23 w 24"/>
                    <a:gd name="T5" fmla="*/ 0 h 11"/>
                    <a:gd name="T6" fmla="*/ 23 w 24"/>
                    <a:gd name="T7" fmla="*/ 10 h 11"/>
                    <a:gd name="T8" fmla="*/ 0 w 24"/>
                    <a:gd name="T9" fmla="*/ 10 h 11"/>
                    <a:gd name="T10" fmla="*/ 0 60000 65536"/>
                    <a:gd name="T11" fmla="*/ 0 60000 65536"/>
                    <a:gd name="T12" fmla="*/ 0 60000 65536"/>
                    <a:gd name="T13" fmla="*/ 0 60000 65536"/>
                    <a:gd name="T14" fmla="*/ 0 60000 65536"/>
                    <a:gd name="T15" fmla="*/ 0 w 24"/>
                    <a:gd name="T16" fmla="*/ 0 h 11"/>
                    <a:gd name="T17" fmla="*/ 24 w 24"/>
                    <a:gd name="T18" fmla="*/ 11 h 11"/>
                  </a:gdLst>
                  <a:ahLst/>
                  <a:cxnLst>
                    <a:cxn ang="T10">
                      <a:pos x="T0" y="T1"/>
                    </a:cxn>
                    <a:cxn ang="T11">
                      <a:pos x="T2" y="T3"/>
                    </a:cxn>
                    <a:cxn ang="T12">
                      <a:pos x="T4" y="T5"/>
                    </a:cxn>
                    <a:cxn ang="T13">
                      <a:pos x="T6" y="T7"/>
                    </a:cxn>
                    <a:cxn ang="T14">
                      <a:pos x="T8" y="T9"/>
                    </a:cxn>
                  </a:cxnLst>
                  <a:rect l="T15" t="T16" r="T17" b="T18"/>
                  <a:pathLst>
                    <a:path w="24" h="11">
                      <a:moveTo>
                        <a:pt x="0" y="10"/>
                      </a:moveTo>
                      <a:lnTo>
                        <a:pt x="0" y="0"/>
                      </a:lnTo>
                      <a:lnTo>
                        <a:pt x="23" y="0"/>
                      </a:lnTo>
                      <a:lnTo>
                        <a:pt x="23" y="10"/>
                      </a:lnTo>
                      <a:lnTo>
                        <a:pt x="0" y="10"/>
                      </a:lnTo>
                    </a:path>
                  </a:pathLst>
                </a:custGeom>
                <a:solidFill>
                  <a:schemeClr val="accent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77" name="Oval 187">
                  <a:extLst>
                    <a:ext uri="{FF2B5EF4-FFF2-40B4-BE49-F238E27FC236}">
                      <a16:creationId xmlns:a16="http://schemas.microsoft.com/office/drawing/2014/main" id="{E4CA39EF-D099-4E5E-A558-61E6905A55B0}"/>
                    </a:ext>
                  </a:extLst>
                </p:cNvPr>
                <p:cNvSpPr>
                  <a:spLocks noChangeArrowheads="1"/>
                </p:cNvSpPr>
                <p:nvPr/>
              </p:nvSpPr>
              <p:spPr bwMode="auto">
                <a:xfrm>
                  <a:off x="415" y="2796"/>
                  <a:ext cx="23" cy="21"/>
                </a:xfrm>
                <a:prstGeom prst="ellipse">
                  <a:avLst/>
                </a:prstGeom>
                <a:solidFill>
                  <a:schemeClr val="accent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138" name="Group 188">
                <a:extLst>
                  <a:ext uri="{FF2B5EF4-FFF2-40B4-BE49-F238E27FC236}">
                    <a16:creationId xmlns:a16="http://schemas.microsoft.com/office/drawing/2014/main" id="{15D9957A-EB4B-47B3-9C88-56479D360105}"/>
                  </a:ext>
                </a:extLst>
              </p:cNvPr>
              <p:cNvGrpSpPr>
                <a:grpSpLocks/>
              </p:cNvGrpSpPr>
              <p:nvPr/>
            </p:nvGrpSpPr>
            <p:grpSpPr bwMode="auto">
              <a:xfrm>
                <a:off x="438" y="2796"/>
                <a:ext cx="24" cy="21"/>
                <a:chOff x="438" y="2796"/>
                <a:chExt cx="24" cy="21"/>
              </a:xfrm>
            </p:grpSpPr>
            <p:sp>
              <p:nvSpPr>
                <p:cNvPr id="174" name="Freeform 189">
                  <a:extLst>
                    <a:ext uri="{FF2B5EF4-FFF2-40B4-BE49-F238E27FC236}">
                      <a16:creationId xmlns:a16="http://schemas.microsoft.com/office/drawing/2014/main" id="{AEEE54F5-B59A-448F-9536-DFD63B5FF4B4}"/>
                    </a:ext>
                  </a:extLst>
                </p:cNvPr>
                <p:cNvSpPr>
                  <a:spLocks/>
                </p:cNvSpPr>
                <p:nvPr/>
              </p:nvSpPr>
              <p:spPr bwMode="auto">
                <a:xfrm>
                  <a:off x="438" y="2796"/>
                  <a:ext cx="24" cy="11"/>
                </a:xfrm>
                <a:custGeom>
                  <a:avLst/>
                  <a:gdLst>
                    <a:gd name="T0" fmla="*/ 0 w 24"/>
                    <a:gd name="T1" fmla="*/ 10 h 11"/>
                    <a:gd name="T2" fmla="*/ 0 w 24"/>
                    <a:gd name="T3" fmla="*/ 0 h 11"/>
                    <a:gd name="T4" fmla="*/ 23 w 24"/>
                    <a:gd name="T5" fmla="*/ 0 h 11"/>
                    <a:gd name="T6" fmla="*/ 23 w 24"/>
                    <a:gd name="T7" fmla="*/ 10 h 11"/>
                    <a:gd name="T8" fmla="*/ 0 w 24"/>
                    <a:gd name="T9" fmla="*/ 10 h 11"/>
                    <a:gd name="T10" fmla="*/ 0 60000 65536"/>
                    <a:gd name="T11" fmla="*/ 0 60000 65536"/>
                    <a:gd name="T12" fmla="*/ 0 60000 65536"/>
                    <a:gd name="T13" fmla="*/ 0 60000 65536"/>
                    <a:gd name="T14" fmla="*/ 0 60000 65536"/>
                    <a:gd name="T15" fmla="*/ 0 w 24"/>
                    <a:gd name="T16" fmla="*/ 0 h 11"/>
                    <a:gd name="T17" fmla="*/ 24 w 24"/>
                    <a:gd name="T18" fmla="*/ 11 h 11"/>
                  </a:gdLst>
                  <a:ahLst/>
                  <a:cxnLst>
                    <a:cxn ang="T10">
                      <a:pos x="T0" y="T1"/>
                    </a:cxn>
                    <a:cxn ang="T11">
                      <a:pos x="T2" y="T3"/>
                    </a:cxn>
                    <a:cxn ang="T12">
                      <a:pos x="T4" y="T5"/>
                    </a:cxn>
                    <a:cxn ang="T13">
                      <a:pos x="T6" y="T7"/>
                    </a:cxn>
                    <a:cxn ang="T14">
                      <a:pos x="T8" y="T9"/>
                    </a:cxn>
                  </a:cxnLst>
                  <a:rect l="T15" t="T16" r="T17" b="T18"/>
                  <a:pathLst>
                    <a:path w="24" h="11">
                      <a:moveTo>
                        <a:pt x="0" y="10"/>
                      </a:moveTo>
                      <a:lnTo>
                        <a:pt x="0" y="0"/>
                      </a:lnTo>
                      <a:lnTo>
                        <a:pt x="23" y="0"/>
                      </a:lnTo>
                      <a:lnTo>
                        <a:pt x="23" y="10"/>
                      </a:lnTo>
                      <a:lnTo>
                        <a:pt x="0" y="10"/>
                      </a:lnTo>
                    </a:path>
                  </a:pathLst>
                </a:custGeom>
                <a:solidFill>
                  <a:srgbClr val="FFFF8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75" name="Oval 190">
                  <a:extLst>
                    <a:ext uri="{FF2B5EF4-FFF2-40B4-BE49-F238E27FC236}">
                      <a16:creationId xmlns:a16="http://schemas.microsoft.com/office/drawing/2014/main" id="{593D1D5E-CBC7-4D5D-919F-D31BF13D7772}"/>
                    </a:ext>
                  </a:extLst>
                </p:cNvPr>
                <p:cNvSpPr>
                  <a:spLocks noChangeArrowheads="1"/>
                </p:cNvSpPr>
                <p:nvPr/>
              </p:nvSpPr>
              <p:spPr bwMode="auto">
                <a:xfrm>
                  <a:off x="438" y="2796"/>
                  <a:ext cx="23" cy="21"/>
                </a:xfrm>
                <a:prstGeom prst="ellipse">
                  <a:avLst/>
                </a:prstGeom>
                <a:solidFill>
                  <a:srgbClr val="FFFF8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139" name="Group 191">
                <a:extLst>
                  <a:ext uri="{FF2B5EF4-FFF2-40B4-BE49-F238E27FC236}">
                    <a16:creationId xmlns:a16="http://schemas.microsoft.com/office/drawing/2014/main" id="{36E8C724-E156-4DE0-8732-D82C527AB486}"/>
                  </a:ext>
                </a:extLst>
              </p:cNvPr>
              <p:cNvGrpSpPr>
                <a:grpSpLocks/>
              </p:cNvGrpSpPr>
              <p:nvPr/>
            </p:nvGrpSpPr>
            <p:grpSpPr bwMode="auto">
              <a:xfrm>
                <a:off x="461" y="2796"/>
                <a:ext cx="24" cy="21"/>
                <a:chOff x="461" y="2796"/>
                <a:chExt cx="24" cy="21"/>
              </a:xfrm>
            </p:grpSpPr>
            <p:sp>
              <p:nvSpPr>
                <p:cNvPr id="172" name="Freeform 192">
                  <a:extLst>
                    <a:ext uri="{FF2B5EF4-FFF2-40B4-BE49-F238E27FC236}">
                      <a16:creationId xmlns:a16="http://schemas.microsoft.com/office/drawing/2014/main" id="{6257D9BF-9C9D-412E-82AE-A611EE7C4C13}"/>
                    </a:ext>
                  </a:extLst>
                </p:cNvPr>
                <p:cNvSpPr>
                  <a:spLocks/>
                </p:cNvSpPr>
                <p:nvPr/>
              </p:nvSpPr>
              <p:spPr bwMode="auto">
                <a:xfrm>
                  <a:off x="461" y="2796"/>
                  <a:ext cx="24" cy="11"/>
                </a:xfrm>
                <a:custGeom>
                  <a:avLst/>
                  <a:gdLst>
                    <a:gd name="T0" fmla="*/ 0 w 24"/>
                    <a:gd name="T1" fmla="*/ 10 h 11"/>
                    <a:gd name="T2" fmla="*/ 0 w 24"/>
                    <a:gd name="T3" fmla="*/ 0 h 11"/>
                    <a:gd name="T4" fmla="*/ 23 w 24"/>
                    <a:gd name="T5" fmla="*/ 0 h 11"/>
                    <a:gd name="T6" fmla="*/ 23 w 24"/>
                    <a:gd name="T7" fmla="*/ 10 h 11"/>
                    <a:gd name="T8" fmla="*/ 0 w 24"/>
                    <a:gd name="T9" fmla="*/ 10 h 11"/>
                    <a:gd name="T10" fmla="*/ 0 60000 65536"/>
                    <a:gd name="T11" fmla="*/ 0 60000 65536"/>
                    <a:gd name="T12" fmla="*/ 0 60000 65536"/>
                    <a:gd name="T13" fmla="*/ 0 60000 65536"/>
                    <a:gd name="T14" fmla="*/ 0 60000 65536"/>
                    <a:gd name="T15" fmla="*/ 0 w 24"/>
                    <a:gd name="T16" fmla="*/ 0 h 11"/>
                    <a:gd name="T17" fmla="*/ 24 w 24"/>
                    <a:gd name="T18" fmla="*/ 11 h 11"/>
                  </a:gdLst>
                  <a:ahLst/>
                  <a:cxnLst>
                    <a:cxn ang="T10">
                      <a:pos x="T0" y="T1"/>
                    </a:cxn>
                    <a:cxn ang="T11">
                      <a:pos x="T2" y="T3"/>
                    </a:cxn>
                    <a:cxn ang="T12">
                      <a:pos x="T4" y="T5"/>
                    </a:cxn>
                    <a:cxn ang="T13">
                      <a:pos x="T6" y="T7"/>
                    </a:cxn>
                    <a:cxn ang="T14">
                      <a:pos x="T8" y="T9"/>
                    </a:cxn>
                  </a:cxnLst>
                  <a:rect l="T15" t="T16" r="T17" b="T18"/>
                  <a:pathLst>
                    <a:path w="24" h="11">
                      <a:moveTo>
                        <a:pt x="0" y="10"/>
                      </a:moveTo>
                      <a:lnTo>
                        <a:pt x="0" y="0"/>
                      </a:lnTo>
                      <a:lnTo>
                        <a:pt x="23" y="0"/>
                      </a:lnTo>
                      <a:lnTo>
                        <a:pt x="23" y="10"/>
                      </a:lnTo>
                      <a:lnTo>
                        <a:pt x="0" y="10"/>
                      </a:lnTo>
                    </a:path>
                  </a:pathLst>
                </a:custGeom>
                <a:solidFill>
                  <a:schemeClr val="accent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73" name="Oval 193">
                  <a:extLst>
                    <a:ext uri="{FF2B5EF4-FFF2-40B4-BE49-F238E27FC236}">
                      <a16:creationId xmlns:a16="http://schemas.microsoft.com/office/drawing/2014/main" id="{D6B97CF9-A82E-4BF0-A982-C0011823E804}"/>
                    </a:ext>
                  </a:extLst>
                </p:cNvPr>
                <p:cNvSpPr>
                  <a:spLocks noChangeArrowheads="1"/>
                </p:cNvSpPr>
                <p:nvPr/>
              </p:nvSpPr>
              <p:spPr bwMode="auto">
                <a:xfrm>
                  <a:off x="461" y="2796"/>
                  <a:ext cx="23" cy="21"/>
                </a:xfrm>
                <a:prstGeom prst="ellipse">
                  <a:avLst/>
                </a:prstGeom>
                <a:solidFill>
                  <a:schemeClr val="accent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140" name="Group 194">
                <a:extLst>
                  <a:ext uri="{FF2B5EF4-FFF2-40B4-BE49-F238E27FC236}">
                    <a16:creationId xmlns:a16="http://schemas.microsoft.com/office/drawing/2014/main" id="{530D0F98-4CAB-4DAA-9EFB-CC079C986875}"/>
                  </a:ext>
                </a:extLst>
              </p:cNvPr>
              <p:cNvGrpSpPr>
                <a:grpSpLocks/>
              </p:cNvGrpSpPr>
              <p:nvPr/>
            </p:nvGrpSpPr>
            <p:grpSpPr bwMode="auto">
              <a:xfrm>
                <a:off x="484" y="2796"/>
                <a:ext cx="23" cy="21"/>
                <a:chOff x="484" y="2796"/>
                <a:chExt cx="23" cy="21"/>
              </a:xfrm>
            </p:grpSpPr>
            <p:sp>
              <p:nvSpPr>
                <p:cNvPr id="170" name="Freeform 195">
                  <a:extLst>
                    <a:ext uri="{FF2B5EF4-FFF2-40B4-BE49-F238E27FC236}">
                      <a16:creationId xmlns:a16="http://schemas.microsoft.com/office/drawing/2014/main" id="{C4803201-F8D9-4F84-A405-F5F8A800AD34}"/>
                    </a:ext>
                  </a:extLst>
                </p:cNvPr>
                <p:cNvSpPr>
                  <a:spLocks/>
                </p:cNvSpPr>
                <p:nvPr/>
              </p:nvSpPr>
              <p:spPr bwMode="auto">
                <a:xfrm>
                  <a:off x="484" y="2796"/>
                  <a:ext cx="23" cy="11"/>
                </a:xfrm>
                <a:custGeom>
                  <a:avLst/>
                  <a:gdLst>
                    <a:gd name="T0" fmla="*/ 0 w 23"/>
                    <a:gd name="T1" fmla="*/ 10 h 11"/>
                    <a:gd name="T2" fmla="*/ 0 w 23"/>
                    <a:gd name="T3" fmla="*/ 0 h 11"/>
                    <a:gd name="T4" fmla="*/ 22 w 23"/>
                    <a:gd name="T5" fmla="*/ 0 h 11"/>
                    <a:gd name="T6" fmla="*/ 22 w 23"/>
                    <a:gd name="T7" fmla="*/ 10 h 11"/>
                    <a:gd name="T8" fmla="*/ 0 w 23"/>
                    <a:gd name="T9" fmla="*/ 10 h 11"/>
                    <a:gd name="T10" fmla="*/ 0 60000 65536"/>
                    <a:gd name="T11" fmla="*/ 0 60000 65536"/>
                    <a:gd name="T12" fmla="*/ 0 60000 65536"/>
                    <a:gd name="T13" fmla="*/ 0 60000 65536"/>
                    <a:gd name="T14" fmla="*/ 0 60000 65536"/>
                    <a:gd name="T15" fmla="*/ 0 w 23"/>
                    <a:gd name="T16" fmla="*/ 0 h 11"/>
                    <a:gd name="T17" fmla="*/ 23 w 23"/>
                    <a:gd name="T18" fmla="*/ 11 h 11"/>
                  </a:gdLst>
                  <a:ahLst/>
                  <a:cxnLst>
                    <a:cxn ang="T10">
                      <a:pos x="T0" y="T1"/>
                    </a:cxn>
                    <a:cxn ang="T11">
                      <a:pos x="T2" y="T3"/>
                    </a:cxn>
                    <a:cxn ang="T12">
                      <a:pos x="T4" y="T5"/>
                    </a:cxn>
                    <a:cxn ang="T13">
                      <a:pos x="T6" y="T7"/>
                    </a:cxn>
                    <a:cxn ang="T14">
                      <a:pos x="T8" y="T9"/>
                    </a:cxn>
                  </a:cxnLst>
                  <a:rect l="T15" t="T16" r="T17" b="T18"/>
                  <a:pathLst>
                    <a:path w="23" h="11">
                      <a:moveTo>
                        <a:pt x="0" y="10"/>
                      </a:moveTo>
                      <a:lnTo>
                        <a:pt x="0" y="0"/>
                      </a:lnTo>
                      <a:lnTo>
                        <a:pt x="22" y="0"/>
                      </a:lnTo>
                      <a:lnTo>
                        <a:pt x="22" y="10"/>
                      </a:lnTo>
                      <a:lnTo>
                        <a:pt x="0" y="10"/>
                      </a:lnTo>
                    </a:path>
                  </a:pathLst>
                </a:custGeom>
                <a:solidFill>
                  <a:srgbClr val="FFFF8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71" name="Oval 196">
                  <a:extLst>
                    <a:ext uri="{FF2B5EF4-FFF2-40B4-BE49-F238E27FC236}">
                      <a16:creationId xmlns:a16="http://schemas.microsoft.com/office/drawing/2014/main" id="{DA6C5B1C-FC39-416A-9E45-74E4D42179DA}"/>
                    </a:ext>
                  </a:extLst>
                </p:cNvPr>
                <p:cNvSpPr>
                  <a:spLocks noChangeArrowheads="1"/>
                </p:cNvSpPr>
                <p:nvPr/>
              </p:nvSpPr>
              <p:spPr bwMode="auto">
                <a:xfrm>
                  <a:off x="484" y="2796"/>
                  <a:ext cx="22" cy="21"/>
                </a:xfrm>
                <a:prstGeom prst="ellipse">
                  <a:avLst/>
                </a:prstGeom>
                <a:solidFill>
                  <a:srgbClr val="FFFF8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141" name="Group 197">
                <a:extLst>
                  <a:ext uri="{FF2B5EF4-FFF2-40B4-BE49-F238E27FC236}">
                    <a16:creationId xmlns:a16="http://schemas.microsoft.com/office/drawing/2014/main" id="{567839BD-255C-4CDE-9943-98B9FFD5A7CF}"/>
                  </a:ext>
                </a:extLst>
              </p:cNvPr>
              <p:cNvGrpSpPr>
                <a:grpSpLocks/>
              </p:cNvGrpSpPr>
              <p:nvPr/>
            </p:nvGrpSpPr>
            <p:grpSpPr bwMode="auto">
              <a:xfrm>
                <a:off x="506" y="2796"/>
                <a:ext cx="24" cy="21"/>
                <a:chOff x="506" y="2796"/>
                <a:chExt cx="24" cy="21"/>
              </a:xfrm>
            </p:grpSpPr>
            <p:sp>
              <p:nvSpPr>
                <p:cNvPr id="168" name="Freeform 198">
                  <a:extLst>
                    <a:ext uri="{FF2B5EF4-FFF2-40B4-BE49-F238E27FC236}">
                      <a16:creationId xmlns:a16="http://schemas.microsoft.com/office/drawing/2014/main" id="{2FC0D6D2-ACAF-44BC-9C05-8D8959BC4A2A}"/>
                    </a:ext>
                  </a:extLst>
                </p:cNvPr>
                <p:cNvSpPr>
                  <a:spLocks/>
                </p:cNvSpPr>
                <p:nvPr/>
              </p:nvSpPr>
              <p:spPr bwMode="auto">
                <a:xfrm>
                  <a:off x="506" y="2796"/>
                  <a:ext cx="24" cy="11"/>
                </a:xfrm>
                <a:custGeom>
                  <a:avLst/>
                  <a:gdLst>
                    <a:gd name="T0" fmla="*/ 0 w 24"/>
                    <a:gd name="T1" fmla="*/ 10 h 11"/>
                    <a:gd name="T2" fmla="*/ 0 w 24"/>
                    <a:gd name="T3" fmla="*/ 0 h 11"/>
                    <a:gd name="T4" fmla="*/ 23 w 24"/>
                    <a:gd name="T5" fmla="*/ 0 h 11"/>
                    <a:gd name="T6" fmla="*/ 23 w 24"/>
                    <a:gd name="T7" fmla="*/ 10 h 11"/>
                    <a:gd name="T8" fmla="*/ 0 w 24"/>
                    <a:gd name="T9" fmla="*/ 10 h 11"/>
                    <a:gd name="T10" fmla="*/ 0 60000 65536"/>
                    <a:gd name="T11" fmla="*/ 0 60000 65536"/>
                    <a:gd name="T12" fmla="*/ 0 60000 65536"/>
                    <a:gd name="T13" fmla="*/ 0 60000 65536"/>
                    <a:gd name="T14" fmla="*/ 0 60000 65536"/>
                    <a:gd name="T15" fmla="*/ 0 w 24"/>
                    <a:gd name="T16" fmla="*/ 0 h 11"/>
                    <a:gd name="T17" fmla="*/ 24 w 24"/>
                    <a:gd name="T18" fmla="*/ 11 h 11"/>
                  </a:gdLst>
                  <a:ahLst/>
                  <a:cxnLst>
                    <a:cxn ang="T10">
                      <a:pos x="T0" y="T1"/>
                    </a:cxn>
                    <a:cxn ang="T11">
                      <a:pos x="T2" y="T3"/>
                    </a:cxn>
                    <a:cxn ang="T12">
                      <a:pos x="T4" y="T5"/>
                    </a:cxn>
                    <a:cxn ang="T13">
                      <a:pos x="T6" y="T7"/>
                    </a:cxn>
                    <a:cxn ang="T14">
                      <a:pos x="T8" y="T9"/>
                    </a:cxn>
                  </a:cxnLst>
                  <a:rect l="T15" t="T16" r="T17" b="T18"/>
                  <a:pathLst>
                    <a:path w="24" h="11">
                      <a:moveTo>
                        <a:pt x="0" y="10"/>
                      </a:moveTo>
                      <a:lnTo>
                        <a:pt x="0" y="0"/>
                      </a:lnTo>
                      <a:lnTo>
                        <a:pt x="23" y="0"/>
                      </a:lnTo>
                      <a:lnTo>
                        <a:pt x="23" y="10"/>
                      </a:lnTo>
                      <a:lnTo>
                        <a:pt x="0" y="10"/>
                      </a:lnTo>
                    </a:path>
                  </a:pathLst>
                </a:custGeom>
                <a:solidFill>
                  <a:schemeClr val="accent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69" name="Oval 199">
                  <a:extLst>
                    <a:ext uri="{FF2B5EF4-FFF2-40B4-BE49-F238E27FC236}">
                      <a16:creationId xmlns:a16="http://schemas.microsoft.com/office/drawing/2014/main" id="{DE76968B-64C5-4723-8F54-614F08B09363}"/>
                    </a:ext>
                  </a:extLst>
                </p:cNvPr>
                <p:cNvSpPr>
                  <a:spLocks noChangeArrowheads="1"/>
                </p:cNvSpPr>
                <p:nvPr/>
              </p:nvSpPr>
              <p:spPr bwMode="auto">
                <a:xfrm>
                  <a:off x="506" y="2796"/>
                  <a:ext cx="23" cy="21"/>
                </a:xfrm>
                <a:prstGeom prst="ellipse">
                  <a:avLst/>
                </a:prstGeom>
                <a:solidFill>
                  <a:schemeClr val="accent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142" name="Group 200">
                <a:extLst>
                  <a:ext uri="{FF2B5EF4-FFF2-40B4-BE49-F238E27FC236}">
                    <a16:creationId xmlns:a16="http://schemas.microsoft.com/office/drawing/2014/main" id="{B4983D3D-4199-420D-B5E6-61FF98E457EC}"/>
                  </a:ext>
                </a:extLst>
              </p:cNvPr>
              <p:cNvGrpSpPr>
                <a:grpSpLocks/>
              </p:cNvGrpSpPr>
              <p:nvPr/>
            </p:nvGrpSpPr>
            <p:grpSpPr bwMode="auto">
              <a:xfrm>
                <a:off x="530" y="2796"/>
                <a:ext cx="23" cy="21"/>
                <a:chOff x="530" y="2796"/>
                <a:chExt cx="23" cy="21"/>
              </a:xfrm>
            </p:grpSpPr>
            <p:sp>
              <p:nvSpPr>
                <p:cNvPr id="166" name="Freeform 201">
                  <a:extLst>
                    <a:ext uri="{FF2B5EF4-FFF2-40B4-BE49-F238E27FC236}">
                      <a16:creationId xmlns:a16="http://schemas.microsoft.com/office/drawing/2014/main" id="{51172C8E-5A63-4313-941C-6634C2499D6D}"/>
                    </a:ext>
                  </a:extLst>
                </p:cNvPr>
                <p:cNvSpPr>
                  <a:spLocks/>
                </p:cNvSpPr>
                <p:nvPr/>
              </p:nvSpPr>
              <p:spPr bwMode="auto">
                <a:xfrm>
                  <a:off x="530" y="2796"/>
                  <a:ext cx="23" cy="11"/>
                </a:xfrm>
                <a:custGeom>
                  <a:avLst/>
                  <a:gdLst>
                    <a:gd name="T0" fmla="*/ 0 w 23"/>
                    <a:gd name="T1" fmla="*/ 10 h 11"/>
                    <a:gd name="T2" fmla="*/ 0 w 23"/>
                    <a:gd name="T3" fmla="*/ 0 h 11"/>
                    <a:gd name="T4" fmla="*/ 22 w 23"/>
                    <a:gd name="T5" fmla="*/ 0 h 11"/>
                    <a:gd name="T6" fmla="*/ 22 w 23"/>
                    <a:gd name="T7" fmla="*/ 10 h 11"/>
                    <a:gd name="T8" fmla="*/ 0 w 23"/>
                    <a:gd name="T9" fmla="*/ 10 h 11"/>
                    <a:gd name="T10" fmla="*/ 0 60000 65536"/>
                    <a:gd name="T11" fmla="*/ 0 60000 65536"/>
                    <a:gd name="T12" fmla="*/ 0 60000 65536"/>
                    <a:gd name="T13" fmla="*/ 0 60000 65536"/>
                    <a:gd name="T14" fmla="*/ 0 60000 65536"/>
                    <a:gd name="T15" fmla="*/ 0 w 23"/>
                    <a:gd name="T16" fmla="*/ 0 h 11"/>
                    <a:gd name="T17" fmla="*/ 23 w 23"/>
                    <a:gd name="T18" fmla="*/ 11 h 11"/>
                  </a:gdLst>
                  <a:ahLst/>
                  <a:cxnLst>
                    <a:cxn ang="T10">
                      <a:pos x="T0" y="T1"/>
                    </a:cxn>
                    <a:cxn ang="T11">
                      <a:pos x="T2" y="T3"/>
                    </a:cxn>
                    <a:cxn ang="T12">
                      <a:pos x="T4" y="T5"/>
                    </a:cxn>
                    <a:cxn ang="T13">
                      <a:pos x="T6" y="T7"/>
                    </a:cxn>
                    <a:cxn ang="T14">
                      <a:pos x="T8" y="T9"/>
                    </a:cxn>
                  </a:cxnLst>
                  <a:rect l="T15" t="T16" r="T17" b="T18"/>
                  <a:pathLst>
                    <a:path w="23" h="11">
                      <a:moveTo>
                        <a:pt x="0" y="10"/>
                      </a:moveTo>
                      <a:lnTo>
                        <a:pt x="0" y="0"/>
                      </a:lnTo>
                      <a:lnTo>
                        <a:pt x="22" y="0"/>
                      </a:lnTo>
                      <a:lnTo>
                        <a:pt x="22" y="10"/>
                      </a:lnTo>
                      <a:lnTo>
                        <a:pt x="0" y="10"/>
                      </a:lnTo>
                    </a:path>
                  </a:pathLst>
                </a:custGeom>
                <a:solidFill>
                  <a:srgbClr val="FFFF8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67" name="Oval 202">
                  <a:extLst>
                    <a:ext uri="{FF2B5EF4-FFF2-40B4-BE49-F238E27FC236}">
                      <a16:creationId xmlns:a16="http://schemas.microsoft.com/office/drawing/2014/main" id="{8FD640DA-10FB-4CB5-B5EE-17C772B5BB62}"/>
                    </a:ext>
                  </a:extLst>
                </p:cNvPr>
                <p:cNvSpPr>
                  <a:spLocks noChangeArrowheads="1"/>
                </p:cNvSpPr>
                <p:nvPr/>
              </p:nvSpPr>
              <p:spPr bwMode="auto">
                <a:xfrm>
                  <a:off x="530" y="2796"/>
                  <a:ext cx="22" cy="21"/>
                </a:xfrm>
                <a:prstGeom prst="ellipse">
                  <a:avLst/>
                </a:prstGeom>
                <a:solidFill>
                  <a:srgbClr val="FFFF8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143" name="Group 203">
                <a:extLst>
                  <a:ext uri="{FF2B5EF4-FFF2-40B4-BE49-F238E27FC236}">
                    <a16:creationId xmlns:a16="http://schemas.microsoft.com/office/drawing/2014/main" id="{EE6047E9-26AC-408B-8C9F-DD8A94F0BDB1}"/>
                  </a:ext>
                </a:extLst>
              </p:cNvPr>
              <p:cNvGrpSpPr>
                <a:grpSpLocks/>
              </p:cNvGrpSpPr>
              <p:nvPr/>
            </p:nvGrpSpPr>
            <p:grpSpPr bwMode="auto">
              <a:xfrm>
                <a:off x="552" y="2796"/>
                <a:ext cx="24" cy="21"/>
                <a:chOff x="552" y="2796"/>
                <a:chExt cx="24" cy="21"/>
              </a:xfrm>
            </p:grpSpPr>
            <p:sp>
              <p:nvSpPr>
                <p:cNvPr id="164" name="Freeform 204">
                  <a:extLst>
                    <a:ext uri="{FF2B5EF4-FFF2-40B4-BE49-F238E27FC236}">
                      <a16:creationId xmlns:a16="http://schemas.microsoft.com/office/drawing/2014/main" id="{FEA0FD96-8338-4D29-8F54-25A5FC412F1E}"/>
                    </a:ext>
                  </a:extLst>
                </p:cNvPr>
                <p:cNvSpPr>
                  <a:spLocks/>
                </p:cNvSpPr>
                <p:nvPr/>
              </p:nvSpPr>
              <p:spPr bwMode="auto">
                <a:xfrm>
                  <a:off x="552" y="2796"/>
                  <a:ext cx="24" cy="11"/>
                </a:xfrm>
                <a:custGeom>
                  <a:avLst/>
                  <a:gdLst>
                    <a:gd name="T0" fmla="*/ 0 w 24"/>
                    <a:gd name="T1" fmla="*/ 10 h 11"/>
                    <a:gd name="T2" fmla="*/ 0 w 24"/>
                    <a:gd name="T3" fmla="*/ 0 h 11"/>
                    <a:gd name="T4" fmla="*/ 23 w 24"/>
                    <a:gd name="T5" fmla="*/ 0 h 11"/>
                    <a:gd name="T6" fmla="*/ 23 w 24"/>
                    <a:gd name="T7" fmla="*/ 10 h 11"/>
                    <a:gd name="T8" fmla="*/ 0 w 24"/>
                    <a:gd name="T9" fmla="*/ 10 h 11"/>
                    <a:gd name="T10" fmla="*/ 0 60000 65536"/>
                    <a:gd name="T11" fmla="*/ 0 60000 65536"/>
                    <a:gd name="T12" fmla="*/ 0 60000 65536"/>
                    <a:gd name="T13" fmla="*/ 0 60000 65536"/>
                    <a:gd name="T14" fmla="*/ 0 60000 65536"/>
                    <a:gd name="T15" fmla="*/ 0 w 24"/>
                    <a:gd name="T16" fmla="*/ 0 h 11"/>
                    <a:gd name="T17" fmla="*/ 24 w 24"/>
                    <a:gd name="T18" fmla="*/ 11 h 11"/>
                  </a:gdLst>
                  <a:ahLst/>
                  <a:cxnLst>
                    <a:cxn ang="T10">
                      <a:pos x="T0" y="T1"/>
                    </a:cxn>
                    <a:cxn ang="T11">
                      <a:pos x="T2" y="T3"/>
                    </a:cxn>
                    <a:cxn ang="T12">
                      <a:pos x="T4" y="T5"/>
                    </a:cxn>
                    <a:cxn ang="T13">
                      <a:pos x="T6" y="T7"/>
                    </a:cxn>
                    <a:cxn ang="T14">
                      <a:pos x="T8" y="T9"/>
                    </a:cxn>
                  </a:cxnLst>
                  <a:rect l="T15" t="T16" r="T17" b="T18"/>
                  <a:pathLst>
                    <a:path w="24" h="11">
                      <a:moveTo>
                        <a:pt x="0" y="10"/>
                      </a:moveTo>
                      <a:lnTo>
                        <a:pt x="0" y="0"/>
                      </a:lnTo>
                      <a:lnTo>
                        <a:pt x="23" y="0"/>
                      </a:lnTo>
                      <a:lnTo>
                        <a:pt x="23" y="10"/>
                      </a:lnTo>
                      <a:lnTo>
                        <a:pt x="0" y="10"/>
                      </a:lnTo>
                    </a:path>
                  </a:pathLst>
                </a:custGeom>
                <a:solidFill>
                  <a:schemeClr val="accent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65" name="Oval 205">
                  <a:extLst>
                    <a:ext uri="{FF2B5EF4-FFF2-40B4-BE49-F238E27FC236}">
                      <a16:creationId xmlns:a16="http://schemas.microsoft.com/office/drawing/2014/main" id="{BCE5C903-79A0-4C1D-83F8-682CB29FDAE4}"/>
                    </a:ext>
                  </a:extLst>
                </p:cNvPr>
                <p:cNvSpPr>
                  <a:spLocks noChangeArrowheads="1"/>
                </p:cNvSpPr>
                <p:nvPr/>
              </p:nvSpPr>
              <p:spPr bwMode="auto">
                <a:xfrm>
                  <a:off x="552" y="2796"/>
                  <a:ext cx="23" cy="21"/>
                </a:xfrm>
                <a:prstGeom prst="ellipse">
                  <a:avLst/>
                </a:prstGeom>
                <a:solidFill>
                  <a:schemeClr val="accent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144" name="Group 206">
                <a:extLst>
                  <a:ext uri="{FF2B5EF4-FFF2-40B4-BE49-F238E27FC236}">
                    <a16:creationId xmlns:a16="http://schemas.microsoft.com/office/drawing/2014/main" id="{C9CB46D9-27CE-4747-B6CE-37F99703FD76}"/>
                  </a:ext>
                </a:extLst>
              </p:cNvPr>
              <p:cNvGrpSpPr>
                <a:grpSpLocks/>
              </p:cNvGrpSpPr>
              <p:nvPr/>
            </p:nvGrpSpPr>
            <p:grpSpPr bwMode="auto">
              <a:xfrm>
                <a:off x="575" y="2796"/>
                <a:ext cx="23" cy="21"/>
                <a:chOff x="575" y="2796"/>
                <a:chExt cx="23" cy="21"/>
              </a:xfrm>
            </p:grpSpPr>
            <p:sp>
              <p:nvSpPr>
                <p:cNvPr id="162" name="Freeform 207">
                  <a:extLst>
                    <a:ext uri="{FF2B5EF4-FFF2-40B4-BE49-F238E27FC236}">
                      <a16:creationId xmlns:a16="http://schemas.microsoft.com/office/drawing/2014/main" id="{D0FF4038-8706-40AB-A3CF-8D0FFE022DCC}"/>
                    </a:ext>
                  </a:extLst>
                </p:cNvPr>
                <p:cNvSpPr>
                  <a:spLocks/>
                </p:cNvSpPr>
                <p:nvPr/>
              </p:nvSpPr>
              <p:spPr bwMode="auto">
                <a:xfrm>
                  <a:off x="575" y="2796"/>
                  <a:ext cx="23" cy="11"/>
                </a:xfrm>
                <a:custGeom>
                  <a:avLst/>
                  <a:gdLst>
                    <a:gd name="T0" fmla="*/ 0 w 23"/>
                    <a:gd name="T1" fmla="*/ 10 h 11"/>
                    <a:gd name="T2" fmla="*/ 0 w 23"/>
                    <a:gd name="T3" fmla="*/ 0 h 11"/>
                    <a:gd name="T4" fmla="*/ 22 w 23"/>
                    <a:gd name="T5" fmla="*/ 0 h 11"/>
                    <a:gd name="T6" fmla="*/ 22 w 23"/>
                    <a:gd name="T7" fmla="*/ 10 h 11"/>
                    <a:gd name="T8" fmla="*/ 0 w 23"/>
                    <a:gd name="T9" fmla="*/ 10 h 11"/>
                    <a:gd name="T10" fmla="*/ 0 60000 65536"/>
                    <a:gd name="T11" fmla="*/ 0 60000 65536"/>
                    <a:gd name="T12" fmla="*/ 0 60000 65536"/>
                    <a:gd name="T13" fmla="*/ 0 60000 65536"/>
                    <a:gd name="T14" fmla="*/ 0 60000 65536"/>
                    <a:gd name="T15" fmla="*/ 0 w 23"/>
                    <a:gd name="T16" fmla="*/ 0 h 11"/>
                    <a:gd name="T17" fmla="*/ 23 w 23"/>
                    <a:gd name="T18" fmla="*/ 11 h 11"/>
                  </a:gdLst>
                  <a:ahLst/>
                  <a:cxnLst>
                    <a:cxn ang="T10">
                      <a:pos x="T0" y="T1"/>
                    </a:cxn>
                    <a:cxn ang="T11">
                      <a:pos x="T2" y="T3"/>
                    </a:cxn>
                    <a:cxn ang="T12">
                      <a:pos x="T4" y="T5"/>
                    </a:cxn>
                    <a:cxn ang="T13">
                      <a:pos x="T6" y="T7"/>
                    </a:cxn>
                    <a:cxn ang="T14">
                      <a:pos x="T8" y="T9"/>
                    </a:cxn>
                  </a:cxnLst>
                  <a:rect l="T15" t="T16" r="T17" b="T18"/>
                  <a:pathLst>
                    <a:path w="23" h="11">
                      <a:moveTo>
                        <a:pt x="0" y="10"/>
                      </a:moveTo>
                      <a:lnTo>
                        <a:pt x="0" y="0"/>
                      </a:lnTo>
                      <a:lnTo>
                        <a:pt x="22" y="0"/>
                      </a:lnTo>
                      <a:lnTo>
                        <a:pt x="22" y="10"/>
                      </a:lnTo>
                      <a:lnTo>
                        <a:pt x="0" y="10"/>
                      </a:lnTo>
                    </a:path>
                  </a:pathLst>
                </a:custGeom>
                <a:solidFill>
                  <a:srgbClr val="FFFF8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63" name="Oval 208">
                  <a:extLst>
                    <a:ext uri="{FF2B5EF4-FFF2-40B4-BE49-F238E27FC236}">
                      <a16:creationId xmlns:a16="http://schemas.microsoft.com/office/drawing/2014/main" id="{B31B1E4C-94B0-4DA8-9F2B-3192518AC99C}"/>
                    </a:ext>
                  </a:extLst>
                </p:cNvPr>
                <p:cNvSpPr>
                  <a:spLocks noChangeArrowheads="1"/>
                </p:cNvSpPr>
                <p:nvPr/>
              </p:nvSpPr>
              <p:spPr bwMode="auto">
                <a:xfrm>
                  <a:off x="575" y="2796"/>
                  <a:ext cx="22" cy="21"/>
                </a:xfrm>
                <a:prstGeom prst="ellipse">
                  <a:avLst/>
                </a:prstGeom>
                <a:solidFill>
                  <a:srgbClr val="FFFF8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145" name="Group 209">
                <a:extLst>
                  <a:ext uri="{FF2B5EF4-FFF2-40B4-BE49-F238E27FC236}">
                    <a16:creationId xmlns:a16="http://schemas.microsoft.com/office/drawing/2014/main" id="{ADA223C4-9A5B-4EFC-9BBA-5A33A78469A0}"/>
                  </a:ext>
                </a:extLst>
              </p:cNvPr>
              <p:cNvGrpSpPr>
                <a:grpSpLocks/>
              </p:cNvGrpSpPr>
              <p:nvPr/>
            </p:nvGrpSpPr>
            <p:grpSpPr bwMode="auto">
              <a:xfrm>
                <a:off x="598" y="2796"/>
                <a:ext cx="25" cy="21"/>
                <a:chOff x="598" y="2796"/>
                <a:chExt cx="25" cy="21"/>
              </a:xfrm>
            </p:grpSpPr>
            <p:sp>
              <p:nvSpPr>
                <p:cNvPr id="160" name="Freeform 210">
                  <a:extLst>
                    <a:ext uri="{FF2B5EF4-FFF2-40B4-BE49-F238E27FC236}">
                      <a16:creationId xmlns:a16="http://schemas.microsoft.com/office/drawing/2014/main" id="{03C43E70-F1E8-4CBF-AFC0-4DC77D5166F7}"/>
                    </a:ext>
                  </a:extLst>
                </p:cNvPr>
                <p:cNvSpPr>
                  <a:spLocks/>
                </p:cNvSpPr>
                <p:nvPr/>
              </p:nvSpPr>
              <p:spPr bwMode="auto">
                <a:xfrm>
                  <a:off x="598" y="2796"/>
                  <a:ext cx="25" cy="11"/>
                </a:xfrm>
                <a:custGeom>
                  <a:avLst/>
                  <a:gdLst>
                    <a:gd name="T0" fmla="*/ 0 w 25"/>
                    <a:gd name="T1" fmla="*/ 10 h 11"/>
                    <a:gd name="T2" fmla="*/ 0 w 25"/>
                    <a:gd name="T3" fmla="*/ 0 h 11"/>
                    <a:gd name="T4" fmla="*/ 24 w 25"/>
                    <a:gd name="T5" fmla="*/ 0 h 11"/>
                    <a:gd name="T6" fmla="*/ 24 w 25"/>
                    <a:gd name="T7" fmla="*/ 10 h 11"/>
                    <a:gd name="T8" fmla="*/ 0 w 25"/>
                    <a:gd name="T9" fmla="*/ 10 h 11"/>
                    <a:gd name="T10" fmla="*/ 0 60000 65536"/>
                    <a:gd name="T11" fmla="*/ 0 60000 65536"/>
                    <a:gd name="T12" fmla="*/ 0 60000 65536"/>
                    <a:gd name="T13" fmla="*/ 0 60000 65536"/>
                    <a:gd name="T14" fmla="*/ 0 60000 65536"/>
                    <a:gd name="T15" fmla="*/ 0 w 25"/>
                    <a:gd name="T16" fmla="*/ 0 h 11"/>
                    <a:gd name="T17" fmla="*/ 25 w 25"/>
                    <a:gd name="T18" fmla="*/ 11 h 11"/>
                  </a:gdLst>
                  <a:ahLst/>
                  <a:cxnLst>
                    <a:cxn ang="T10">
                      <a:pos x="T0" y="T1"/>
                    </a:cxn>
                    <a:cxn ang="T11">
                      <a:pos x="T2" y="T3"/>
                    </a:cxn>
                    <a:cxn ang="T12">
                      <a:pos x="T4" y="T5"/>
                    </a:cxn>
                    <a:cxn ang="T13">
                      <a:pos x="T6" y="T7"/>
                    </a:cxn>
                    <a:cxn ang="T14">
                      <a:pos x="T8" y="T9"/>
                    </a:cxn>
                  </a:cxnLst>
                  <a:rect l="T15" t="T16" r="T17" b="T18"/>
                  <a:pathLst>
                    <a:path w="25" h="11">
                      <a:moveTo>
                        <a:pt x="0" y="10"/>
                      </a:moveTo>
                      <a:lnTo>
                        <a:pt x="0" y="0"/>
                      </a:lnTo>
                      <a:lnTo>
                        <a:pt x="24" y="0"/>
                      </a:lnTo>
                      <a:lnTo>
                        <a:pt x="24" y="10"/>
                      </a:lnTo>
                      <a:lnTo>
                        <a:pt x="0" y="10"/>
                      </a:lnTo>
                    </a:path>
                  </a:pathLst>
                </a:custGeom>
                <a:solidFill>
                  <a:schemeClr val="accent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61" name="Oval 211">
                  <a:extLst>
                    <a:ext uri="{FF2B5EF4-FFF2-40B4-BE49-F238E27FC236}">
                      <a16:creationId xmlns:a16="http://schemas.microsoft.com/office/drawing/2014/main" id="{4A7C3B68-FD05-4589-A19A-9A25F24D5D12}"/>
                    </a:ext>
                  </a:extLst>
                </p:cNvPr>
                <p:cNvSpPr>
                  <a:spLocks noChangeArrowheads="1"/>
                </p:cNvSpPr>
                <p:nvPr/>
              </p:nvSpPr>
              <p:spPr bwMode="auto">
                <a:xfrm>
                  <a:off x="598" y="2796"/>
                  <a:ext cx="24" cy="21"/>
                </a:xfrm>
                <a:prstGeom prst="ellipse">
                  <a:avLst/>
                </a:prstGeom>
                <a:solidFill>
                  <a:schemeClr val="accent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146" name="Group 212">
                <a:extLst>
                  <a:ext uri="{FF2B5EF4-FFF2-40B4-BE49-F238E27FC236}">
                    <a16:creationId xmlns:a16="http://schemas.microsoft.com/office/drawing/2014/main" id="{01383075-968B-41B3-9CDA-B60D1C99656D}"/>
                  </a:ext>
                </a:extLst>
              </p:cNvPr>
              <p:cNvGrpSpPr>
                <a:grpSpLocks/>
              </p:cNvGrpSpPr>
              <p:nvPr/>
            </p:nvGrpSpPr>
            <p:grpSpPr bwMode="auto">
              <a:xfrm>
                <a:off x="622" y="2796"/>
                <a:ext cx="23" cy="21"/>
                <a:chOff x="622" y="2796"/>
                <a:chExt cx="23" cy="21"/>
              </a:xfrm>
            </p:grpSpPr>
            <p:sp>
              <p:nvSpPr>
                <p:cNvPr id="158" name="Freeform 213">
                  <a:extLst>
                    <a:ext uri="{FF2B5EF4-FFF2-40B4-BE49-F238E27FC236}">
                      <a16:creationId xmlns:a16="http://schemas.microsoft.com/office/drawing/2014/main" id="{3B14EFE7-8377-4E29-99EA-5E2F0459FB13}"/>
                    </a:ext>
                  </a:extLst>
                </p:cNvPr>
                <p:cNvSpPr>
                  <a:spLocks/>
                </p:cNvSpPr>
                <p:nvPr/>
              </p:nvSpPr>
              <p:spPr bwMode="auto">
                <a:xfrm>
                  <a:off x="622" y="2796"/>
                  <a:ext cx="23" cy="11"/>
                </a:xfrm>
                <a:custGeom>
                  <a:avLst/>
                  <a:gdLst>
                    <a:gd name="T0" fmla="*/ 0 w 23"/>
                    <a:gd name="T1" fmla="*/ 10 h 11"/>
                    <a:gd name="T2" fmla="*/ 0 w 23"/>
                    <a:gd name="T3" fmla="*/ 0 h 11"/>
                    <a:gd name="T4" fmla="*/ 22 w 23"/>
                    <a:gd name="T5" fmla="*/ 0 h 11"/>
                    <a:gd name="T6" fmla="*/ 22 w 23"/>
                    <a:gd name="T7" fmla="*/ 10 h 11"/>
                    <a:gd name="T8" fmla="*/ 0 w 23"/>
                    <a:gd name="T9" fmla="*/ 10 h 11"/>
                    <a:gd name="T10" fmla="*/ 0 60000 65536"/>
                    <a:gd name="T11" fmla="*/ 0 60000 65536"/>
                    <a:gd name="T12" fmla="*/ 0 60000 65536"/>
                    <a:gd name="T13" fmla="*/ 0 60000 65536"/>
                    <a:gd name="T14" fmla="*/ 0 60000 65536"/>
                    <a:gd name="T15" fmla="*/ 0 w 23"/>
                    <a:gd name="T16" fmla="*/ 0 h 11"/>
                    <a:gd name="T17" fmla="*/ 23 w 23"/>
                    <a:gd name="T18" fmla="*/ 11 h 11"/>
                  </a:gdLst>
                  <a:ahLst/>
                  <a:cxnLst>
                    <a:cxn ang="T10">
                      <a:pos x="T0" y="T1"/>
                    </a:cxn>
                    <a:cxn ang="T11">
                      <a:pos x="T2" y="T3"/>
                    </a:cxn>
                    <a:cxn ang="T12">
                      <a:pos x="T4" y="T5"/>
                    </a:cxn>
                    <a:cxn ang="T13">
                      <a:pos x="T6" y="T7"/>
                    </a:cxn>
                    <a:cxn ang="T14">
                      <a:pos x="T8" y="T9"/>
                    </a:cxn>
                  </a:cxnLst>
                  <a:rect l="T15" t="T16" r="T17" b="T18"/>
                  <a:pathLst>
                    <a:path w="23" h="11">
                      <a:moveTo>
                        <a:pt x="0" y="10"/>
                      </a:moveTo>
                      <a:lnTo>
                        <a:pt x="0" y="0"/>
                      </a:lnTo>
                      <a:lnTo>
                        <a:pt x="22" y="0"/>
                      </a:lnTo>
                      <a:lnTo>
                        <a:pt x="22" y="10"/>
                      </a:lnTo>
                      <a:lnTo>
                        <a:pt x="0" y="10"/>
                      </a:lnTo>
                    </a:path>
                  </a:pathLst>
                </a:custGeom>
                <a:solidFill>
                  <a:srgbClr val="FFFF8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59" name="Oval 214">
                  <a:extLst>
                    <a:ext uri="{FF2B5EF4-FFF2-40B4-BE49-F238E27FC236}">
                      <a16:creationId xmlns:a16="http://schemas.microsoft.com/office/drawing/2014/main" id="{D7430D8A-963D-43D7-A6D8-8F709BE28F30}"/>
                    </a:ext>
                  </a:extLst>
                </p:cNvPr>
                <p:cNvSpPr>
                  <a:spLocks noChangeArrowheads="1"/>
                </p:cNvSpPr>
                <p:nvPr/>
              </p:nvSpPr>
              <p:spPr bwMode="auto">
                <a:xfrm>
                  <a:off x="622" y="2796"/>
                  <a:ext cx="22" cy="21"/>
                </a:xfrm>
                <a:prstGeom prst="ellipse">
                  <a:avLst/>
                </a:prstGeom>
                <a:solidFill>
                  <a:srgbClr val="FFFF8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147" name="Group 215">
                <a:extLst>
                  <a:ext uri="{FF2B5EF4-FFF2-40B4-BE49-F238E27FC236}">
                    <a16:creationId xmlns:a16="http://schemas.microsoft.com/office/drawing/2014/main" id="{FF420496-3C57-489B-895D-2D397412C7A0}"/>
                  </a:ext>
                </a:extLst>
              </p:cNvPr>
              <p:cNvGrpSpPr>
                <a:grpSpLocks/>
              </p:cNvGrpSpPr>
              <p:nvPr/>
            </p:nvGrpSpPr>
            <p:grpSpPr bwMode="auto">
              <a:xfrm>
                <a:off x="644" y="2796"/>
                <a:ext cx="23" cy="21"/>
                <a:chOff x="644" y="2796"/>
                <a:chExt cx="23" cy="21"/>
              </a:xfrm>
            </p:grpSpPr>
            <p:sp>
              <p:nvSpPr>
                <p:cNvPr id="156" name="Freeform 216">
                  <a:extLst>
                    <a:ext uri="{FF2B5EF4-FFF2-40B4-BE49-F238E27FC236}">
                      <a16:creationId xmlns:a16="http://schemas.microsoft.com/office/drawing/2014/main" id="{8DB9D6E4-A530-4157-BD82-C0D6A74CFE97}"/>
                    </a:ext>
                  </a:extLst>
                </p:cNvPr>
                <p:cNvSpPr>
                  <a:spLocks/>
                </p:cNvSpPr>
                <p:nvPr/>
              </p:nvSpPr>
              <p:spPr bwMode="auto">
                <a:xfrm>
                  <a:off x="644" y="2796"/>
                  <a:ext cx="23" cy="11"/>
                </a:xfrm>
                <a:custGeom>
                  <a:avLst/>
                  <a:gdLst>
                    <a:gd name="T0" fmla="*/ 0 w 23"/>
                    <a:gd name="T1" fmla="*/ 10 h 11"/>
                    <a:gd name="T2" fmla="*/ 0 w 23"/>
                    <a:gd name="T3" fmla="*/ 0 h 11"/>
                    <a:gd name="T4" fmla="*/ 22 w 23"/>
                    <a:gd name="T5" fmla="*/ 0 h 11"/>
                    <a:gd name="T6" fmla="*/ 22 w 23"/>
                    <a:gd name="T7" fmla="*/ 10 h 11"/>
                    <a:gd name="T8" fmla="*/ 0 w 23"/>
                    <a:gd name="T9" fmla="*/ 10 h 11"/>
                    <a:gd name="T10" fmla="*/ 0 60000 65536"/>
                    <a:gd name="T11" fmla="*/ 0 60000 65536"/>
                    <a:gd name="T12" fmla="*/ 0 60000 65536"/>
                    <a:gd name="T13" fmla="*/ 0 60000 65536"/>
                    <a:gd name="T14" fmla="*/ 0 60000 65536"/>
                    <a:gd name="T15" fmla="*/ 0 w 23"/>
                    <a:gd name="T16" fmla="*/ 0 h 11"/>
                    <a:gd name="T17" fmla="*/ 23 w 23"/>
                    <a:gd name="T18" fmla="*/ 11 h 11"/>
                  </a:gdLst>
                  <a:ahLst/>
                  <a:cxnLst>
                    <a:cxn ang="T10">
                      <a:pos x="T0" y="T1"/>
                    </a:cxn>
                    <a:cxn ang="T11">
                      <a:pos x="T2" y="T3"/>
                    </a:cxn>
                    <a:cxn ang="T12">
                      <a:pos x="T4" y="T5"/>
                    </a:cxn>
                    <a:cxn ang="T13">
                      <a:pos x="T6" y="T7"/>
                    </a:cxn>
                    <a:cxn ang="T14">
                      <a:pos x="T8" y="T9"/>
                    </a:cxn>
                  </a:cxnLst>
                  <a:rect l="T15" t="T16" r="T17" b="T18"/>
                  <a:pathLst>
                    <a:path w="23" h="11">
                      <a:moveTo>
                        <a:pt x="0" y="10"/>
                      </a:moveTo>
                      <a:lnTo>
                        <a:pt x="0" y="0"/>
                      </a:lnTo>
                      <a:lnTo>
                        <a:pt x="22" y="0"/>
                      </a:lnTo>
                      <a:lnTo>
                        <a:pt x="22" y="10"/>
                      </a:lnTo>
                      <a:lnTo>
                        <a:pt x="0" y="10"/>
                      </a:lnTo>
                    </a:path>
                  </a:pathLst>
                </a:custGeom>
                <a:solidFill>
                  <a:schemeClr val="accent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57" name="Oval 217">
                  <a:extLst>
                    <a:ext uri="{FF2B5EF4-FFF2-40B4-BE49-F238E27FC236}">
                      <a16:creationId xmlns:a16="http://schemas.microsoft.com/office/drawing/2014/main" id="{DB98AEA6-6A09-470B-8899-9FFD6F69EF79}"/>
                    </a:ext>
                  </a:extLst>
                </p:cNvPr>
                <p:cNvSpPr>
                  <a:spLocks noChangeArrowheads="1"/>
                </p:cNvSpPr>
                <p:nvPr/>
              </p:nvSpPr>
              <p:spPr bwMode="auto">
                <a:xfrm>
                  <a:off x="644" y="2796"/>
                  <a:ext cx="22" cy="21"/>
                </a:xfrm>
                <a:prstGeom prst="ellipse">
                  <a:avLst/>
                </a:prstGeom>
                <a:solidFill>
                  <a:schemeClr val="accent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sp>
            <p:nvSpPr>
              <p:cNvPr id="148" name="Freeform 218">
                <a:extLst>
                  <a:ext uri="{FF2B5EF4-FFF2-40B4-BE49-F238E27FC236}">
                    <a16:creationId xmlns:a16="http://schemas.microsoft.com/office/drawing/2014/main" id="{33D2B5CD-750B-4C63-99A1-C6CBD8872186}"/>
                  </a:ext>
                </a:extLst>
              </p:cNvPr>
              <p:cNvSpPr>
                <a:spLocks/>
              </p:cNvSpPr>
              <p:nvPr/>
            </p:nvSpPr>
            <p:spPr bwMode="auto">
              <a:xfrm>
                <a:off x="415" y="2783"/>
                <a:ext cx="262" cy="11"/>
              </a:xfrm>
              <a:custGeom>
                <a:avLst/>
                <a:gdLst>
                  <a:gd name="T0" fmla="*/ 0 w 262"/>
                  <a:gd name="T1" fmla="*/ 10 h 11"/>
                  <a:gd name="T2" fmla="*/ 253 w 262"/>
                  <a:gd name="T3" fmla="*/ 10 h 11"/>
                  <a:gd name="T4" fmla="*/ 261 w 262"/>
                  <a:gd name="T5" fmla="*/ 0 h 11"/>
                  <a:gd name="T6" fmla="*/ 18 w 262"/>
                  <a:gd name="T7" fmla="*/ 0 h 11"/>
                  <a:gd name="T8" fmla="*/ 0 w 262"/>
                  <a:gd name="T9" fmla="*/ 10 h 11"/>
                  <a:gd name="T10" fmla="*/ 0 60000 65536"/>
                  <a:gd name="T11" fmla="*/ 0 60000 65536"/>
                  <a:gd name="T12" fmla="*/ 0 60000 65536"/>
                  <a:gd name="T13" fmla="*/ 0 60000 65536"/>
                  <a:gd name="T14" fmla="*/ 0 60000 65536"/>
                  <a:gd name="T15" fmla="*/ 0 w 262"/>
                  <a:gd name="T16" fmla="*/ 0 h 11"/>
                  <a:gd name="T17" fmla="*/ 262 w 262"/>
                  <a:gd name="T18" fmla="*/ 11 h 11"/>
                </a:gdLst>
                <a:ahLst/>
                <a:cxnLst>
                  <a:cxn ang="T10">
                    <a:pos x="T0" y="T1"/>
                  </a:cxn>
                  <a:cxn ang="T11">
                    <a:pos x="T2" y="T3"/>
                  </a:cxn>
                  <a:cxn ang="T12">
                    <a:pos x="T4" y="T5"/>
                  </a:cxn>
                  <a:cxn ang="T13">
                    <a:pos x="T6" y="T7"/>
                  </a:cxn>
                  <a:cxn ang="T14">
                    <a:pos x="T8" y="T9"/>
                  </a:cxn>
                </a:cxnLst>
                <a:rect l="T15" t="T16" r="T17" b="T18"/>
                <a:pathLst>
                  <a:path w="262" h="11">
                    <a:moveTo>
                      <a:pt x="0" y="10"/>
                    </a:moveTo>
                    <a:lnTo>
                      <a:pt x="253" y="10"/>
                    </a:lnTo>
                    <a:lnTo>
                      <a:pt x="261" y="0"/>
                    </a:lnTo>
                    <a:lnTo>
                      <a:pt x="18" y="0"/>
                    </a:lnTo>
                    <a:lnTo>
                      <a:pt x="0" y="10"/>
                    </a:lnTo>
                  </a:path>
                </a:pathLst>
              </a:custGeom>
              <a:solidFill>
                <a:srgbClr val="FFFF8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49" name="Freeform 219">
                <a:extLst>
                  <a:ext uri="{FF2B5EF4-FFF2-40B4-BE49-F238E27FC236}">
                    <a16:creationId xmlns:a16="http://schemas.microsoft.com/office/drawing/2014/main" id="{7F9A5959-FFF2-4E44-9421-E2785562C74C}"/>
                  </a:ext>
                </a:extLst>
              </p:cNvPr>
              <p:cNvSpPr>
                <a:spLocks/>
              </p:cNvSpPr>
              <p:nvPr/>
            </p:nvSpPr>
            <p:spPr bwMode="auto">
              <a:xfrm>
                <a:off x="415" y="2783"/>
                <a:ext cx="40" cy="11"/>
              </a:xfrm>
              <a:custGeom>
                <a:avLst/>
                <a:gdLst>
                  <a:gd name="T0" fmla="*/ 0 w 40"/>
                  <a:gd name="T1" fmla="*/ 10 h 11"/>
                  <a:gd name="T2" fmla="*/ 23 w 40"/>
                  <a:gd name="T3" fmla="*/ 10 h 11"/>
                  <a:gd name="T4" fmla="*/ 39 w 40"/>
                  <a:gd name="T5" fmla="*/ 0 h 11"/>
                  <a:gd name="T6" fmla="*/ 18 w 40"/>
                  <a:gd name="T7" fmla="*/ 0 h 11"/>
                  <a:gd name="T8" fmla="*/ 0 w 40"/>
                  <a:gd name="T9" fmla="*/ 10 h 11"/>
                  <a:gd name="T10" fmla="*/ 0 60000 65536"/>
                  <a:gd name="T11" fmla="*/ 0 60000 65536"/>
                  <a:gd name="T12" fmla="*/ 0 60000 65536"/>
                  <a:gd name="T13" fmla="*/ 0 60000 65536"/>
                  <a:gd name="T14" fmla="*/ 0 60000 65536"/>
                  <a:gd name="T15" fmla="*/ 0 w 40"/>
                  <a:gd name="T16" fmla="*/ 0 h 11"/>
                  <a:gd name="T17" fmla="*/ 40 w 40"/>
                  <a:gd name="T18" fmla="*/ 11 h 11"/>
                </a:gdLst>
                <a:ahLst/>
                <a:cxnLst>
                  <a:cxn ang="T10">
                    <a:pos x="T0" y="T1"/>
                  </a:cxn>
                  <a:cxn ang="T11">
                    <a:pos x="T2" y="T3"/>
                  </a:cxn>
                  <a:cxn ang="T12">
                    <a:pos x="T4" y="T5"/>
                  </a:cxn>
                  <a:cxn ang="T13">
                    <a:pos x="T6" y="T7"/>
                  </a:cxn>
                  <a:cxn ang="T14">
                    <a:pos x="T8" y="T9"/>
                  </a:cxn>
                </a:cxnLst>
                <a:rect l="T15" t="T16" r="T17" b="T18"/>
                <a:pathLst>
                  <a:path w="40" h="11">
                    <a:moveTo>
                      <a:pt x="0" y="10"/>
                    </a:moveTo>
                    <a:lnTo>
                      <a:pt x="23" y="10"/>
                    </a:lnTo>
                    <a:lnTo>
                      <a:pt x="39" y="0"/>
                    </a:lnTo>
                    <a:lnTo>
                      <a:pt x="18" y="0"/>
                    </a:lnTo>
                    <a:lnTo>
                      <a:pt x="0" y="10"/>
                    </a:lnTo>
                  </a:path>
                </a:pathLst>
              </a:custGeom>
              <a:solidFill>
                <a:schemeClr val="accent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50" name="Freeform 220">
                <a:extLst>
                  <a:ext uri="{FF2B5EF4-FFF2-40B4-BE49-F238E27FC236}">
                    <a16:creationId xmlns:a16="http://schemas.microsoft.com/office/drawing/2014/main" id="{79C0C89F-40AF-48B0-A236-1DF7A5708909}"/>
                  </a:ext>
                </a:extLst>
              </p:cNvPr>
              <p:cNvSpPr>
                <a:spLocks/>
              </p:cNvSpPr>
              <p:nvPr/>
            </p:nvSpPr>
            <p:spPr bwMode="auto">
              <a:xfrm>
                <a:off x="461" y="2783"/>
                <a:ext cx="38" cy="11"/>
              </a:xfrm>
              <a:custGeom>
                <a:avLst/>
                <a:gdLst>
                  <a:gd name="T0" fmla="*/ 0 w 38"/>
                  <a:gd name="T1" fmla="*/ 10 h 11"/>
                  <a:gd name="T2" fmla="*/ 23 w 38"/>
                  <a:gd name="T3" fmla="*/ 10 h 11"/>
                  <a:gd name="T4" fmla="*/ 37 w 38"/>
                  <a:gd name="T5" fmla="*/ 0 h 11"/>
                  <a:gd name="T6" fmla="*/ 15 w 38"/>
                  <a:gd name="T7" fmla="*/ 0 h 11"/>
                  <a:gd name="T8" fmla="*/ 0 w 38"/>
                  <a:gd name="T9" fmla="*/ 10 h 11"/>
                  <a:gd name="T10" fmla="*/ 0 60000 65536"/>
                  <a:gd name="T11" fmla="*/ 0 60000 65536"/>
                  <a:gd name="T12" fmla="*/ 0 60000 65536"/>
                  <a:gd name="T13" fmla="*/ 0 60000 65536"/>
                  <a:gd name="T14" fmla="*/ 0 60000 65536"/>
                  <a:gd name="T15" fmla="*/ 0 w 38"/>
                  <a:gd name="T16" fmla="*/ 0 h 11"/>
                  <a:gd name="T17" fmla="*/ 38 w 38"/>
                  <a:gd name="T18" fmla="*/ 11 h 11"/>
                </a:gdLst>
                <a:ahLst/>
                <a:cxnLst>
                  <a:cxn ang="T10">
                    <a:pos x="T0" y="T1"/>
                  </a:cxn>
                  <a:cxn ang="T11">
                    <a:pos x="T2" y="T3"/>
                  </a:cxn>
                  <a:cxn ang="T12">
                    <a:pos x="T4" y="T5"/>
                  </a:cxn>
                  <a:cxn ang="T13">
                    <a:pos x="T6" y="T7"/>
                  </a:cxn>
                  <a:cxn ang="T14">
                    <a:pos x="T8" y="T9"/>
                  </a:cxn>
                </a:cxnLst>
                <a:rect l="T15" t="T16" r="T17" b="T18"/>
                <a:pathLst>
                  <a:path w="38" h="11">
                    <a:moveTo>
                      <a:pt x="0" y="10"/>
                    </a:moveTo>
                    <a:lnTo>
                      <a:pt x="23" y="10"/>
                    </a:lnTo>
                    <a:lnTo>
                      <a:pt x="37" y="0"/>
                    </a:lnTo>
                    <a:lnTo>
                      <a:pt x="15" y="0"/>
                    </a:lnTo>
                    <a:lnTo>
                      <a:pt x="0" y="10"/>
                    </a:lnTo>
                  </a:path>
                </a:pathLst>
              </a:custGeom>
              <a:solidFill>
                <a:schemeClr val="accent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51" name="Freeform 221">
                <a:extLst>
                  <a:ext uri="{FF2B5EF4-FFF2-40B4-BE49-F238E27FC236}">
                    <a16:creationId xmlns:a16="http://schemas.microsoft.com/office/drawing/2014/main" id="{BC7B94CA-CDFF-42DA-A8D6-746E08E2AF27}"/>
                  </a:ext>
                </a:extLst>
              </p:cNvPr>
              <p:cNvSpPr>
                <a:spLocks/>
              </p:cNvSpPr>
              <p:nvPr/>
            </p:nvSpPr>
            <p:spPr bwMode="auto">
              <a:xfrm>
                <a:off x="506" y="2783"/>
                <a:ext cx="38" cy="11"/>
              </a:xfrm>
              <a:custGeom>
                <a:avLst/>
                <a:gdLst>
                  <a:gd name="T0" fmla="*/ 0 w 38"/>
                  <a:gd name="T1" fmla="*/ 10 h 11"/>
                  <a:gd name="T2" fmla="*/ 23 w 38"/>
                  <a:gd name="T3" fmla="*/ 10 h 11"/>
                  <a:gd name="T4" fmla="*/ 37 w 38"/>
                  <a:gd name="T5" fmla="*/ 0 h 11"/>
                  <a:gd name="T6" fmla="*/ 14 w 38"/>
                  <a:gd name="T7" fmla="*/ 0 h 11"/>
                  <a:gd name="T8" fmla="*/ 0 w 38"/>
                  <a:gd name="T9" fmla="*/ 10 h 11"/>
                  <a:gd name="T10" fmla="*/ 0 60000 65536"/>
                  <a:gd name="T11" fmla="*/ 0 60000 65536"/>
                  <a:gd name="T12" fmla="*/ 0 60000 65536"/>
                  <a:gd name="T13" fmla="*/ 0 60000 65536"/>
                  <a:gd name="T14" fmla="*/ 0 60000 65536"/>
                  <a:gd name="T15" fmla="*/ 0 w 38"/>
                  <a:gd name="T16" fmla="*/ 0 h 11"/>
                  <a:gd name="T17" fmla="*/ 38 w 38"/>
                  <a:gd name="T18" fmla="*/ 11 h 11"/>
                </a:gdLst>
                <a:ahLst/>
                <a:cxnLst>
                  <a:cxn ang="T10">
                    <a:pos x="T0" y="T1"/>
                  </a:cxn>
                  <a:cxn ang="T11">
                    <a:pos x="T2" y="T3"/>
                  </a:cxn>
                  <a:cxn ang="T12">
                    <a:pos x="T4" y="T5"/>
                  </a:cxn>
                  <a:cxn ang="T13">
                    <a:pos x="T6" y="T7"/>
                  </a:cxn>
                  <a:cxn ang="T14">
                    <a:pos x="T8" y="T9"/>
                  </a:cxn>
                </a:cxnLst>
                <a:rect l="T15" t="T16" r="T17" b="T18"/>
                <a:pathLst>
                  <a:path w="38" h="11">
                    <a:moveTo>
                      <a:pt x="0" y="10"/>
                    </a:moveTo>
                    <a:lnTo>
                      <a:pt x="23" y="10"/>
                    </a:lnTo>
                    <a:lnTo>
                      <a:pt x="37" y="0"/>
                    </a:lnTo>
                    <a:lnTo>
                      <a:pt x="14" y="0"/>
                    </a:lnTo>
                    <a:lnTo>
                      <a:pt x="0" y="10"/>
                    </a:lnTo>
                  </a:path>
                </a:pathLst>
              </a:custGeom>
              <a:solidFill>
                <a:schemeClr val="accent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52" name="Freeform 222">
                <a:extLst>
                  <a:ext uri="{FF2B5EF4-FFF2-40B4-BE49-F238E27FC236}">
                    <a16:creationId xmlns:a16="http://schemas.microsoft.com/office/drawing/2014/main" id="{20DCE53F-F2F0-4FE4-8866-02F101CCF92F}"/>
                  </a:ext>
                </a:extLst>
              </p:cNvPr>
              <p:cNvSpPr>
                <a:spLocks/>
              </p:cNvSpPr>
              <p:nvPr/>
            </p:nvSpPr>
            <p:spPr bwMode="auto">
              <a:xfrm>
                <a:off x="552" y="2783"/>
                <a:ext cx="37" cy="11"/>
              </a:xfrm>
              <a:custGeom>
                <a:avLst/>
                <a:gdLst>
                  <a:gd name="T0" fmla="*/ 0 w 37"/>
                  <a:gd name="T1" fmla="*/ 10 h 11"/>
                  <a:gd name="T2" fmla="*/ 23 w 37"/>
                  <a:gd name="T3" fmla="*/ 10 h 11"/>
                  <a:gd name="T4" fmla="*/ 36 w 37"/>
                  <a:gd name="T5" fmla="*/ 0 h 11"/>
                  <a:gd name="T6" fmla="*/ 13 w 37"/>
                  <a:gd name="T7" fmla="*/ 0 h 11"/>
                  <a:gd name="T8" fmla="*/ 0 w 37"/>
                  <a:gd name="T9" fmla="*/ 10 h 11"/>
                  <a:gd name="T10" fmla="*/ 0 60000 65536"/>
                  <a:gd name="T11" fmla="*/ 0 60000 65536"/>
                  <a:gd name="T12" fmla="*/ 0 60000 65536"/>
                  <a:gd name="T13" fmla="*/ 0 60000 65536"/>
                  <a:gd name="T14" fmla="*/ 0 60000 65536"/>
                  <a:gd name="T15" fmla="*/ 0 w 37"/>
                  <a:gd name="T16" fmla="*/ 0 h 11"/>
                  <a:gd name="T17" fmla="*/ 37 w 37"/>
                  <a:gd name="T18" fmla="*/ 11 h 11"/>
                </a:gdLst>
                <a:ahLst/>
                <a:cxnLst>
                  <a:cxn ang="T10">
                    <a:pos x="T0" y="T1"/>
                  </a:cxn>
                  <a:cxn ang="T11">
                    <a:pos x="T2" y="T3"/>
                  </a:cxn>
                  <a:cxn ang="T12">
                    <a:pos x="T4" y="T5"/>
                  </a:cxn>
                  <a:cxn ang="T13">
                    <a:pos x="T6" y="T7"/>
                  </a:cxn>
                  <a:cxn ang="T14">
                    <a:pos x="T8" y="T9"/>
                  </a:cxn>
                </a:cxnLst>
                <a:rect l="T15" t="T16" r="T17" b="T18"/>
                <a:pathLst>
                  <a:path w="37" h="11">
                    <a:moveTo>
                      <a:pt x="0" y="10"/>
                    </a:moveTo>
                    <a:lnTo>
                      <a:pt x="23" y="10"/>
                    </a:lnTo>
                    <a:lnTo>
                      <a:pt x="36" y="0"/>
                    </a:lnTo>
                    <a:lnTo>
                      <a:pt x="13" y="0"/>
                    </a:lnTo>
                    <a:lnTo>
                      <a:pt x="0" y="10"/>
                    </a:lnTo>
                  </a:path>
                </a:pathLst>
              </a:custGeom>
              <a:solidFill>
                <a:schemeClr val="accent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53" name="Freeform 223">
                <a:extLst>
                  <a:ext uri="{FF2B5EF4-FFF2-40B4-BE49-F238E27FC236}">
                    <a16:creationId xmlns:a16="http://schemas.microsoft.com/office/drawing/2014/main" id="{78952E06-947C-442E-953B-C46F87D4428A}"/>
                  </a:ext>
                </a:extLst>
              </p:cNvPr>
              <p:cNvSpPr>
                <a:spLocks/>
              </p:cNvSpPr>
              <p:nvPr/>
            </p:nvSpPr>
            <p:spPr bwMode="auto">
              <a:xfrm>
                <a:off x="598" y="2783"/>
                <a:ext cx="35" cy="11"/>
              </a:xfrm>
              <a:custGeom>
                <a:avLst/>
                <a:gdLst>
                  <a:gd name="T0" fmla="*/ 0 w 35"/>
                  <a:gd name="T1" fmla="*/ 10 h 11"/>
                  <a:gd name="T2" fmla="*/ 23 w 35"/>
                  <a:gd name="T3" fmla="*/ 10 h 11"/>
                  <a:gd name="T4" fmla="*/ 34 w 35"/>
                  <a:gd name="T5" fmla="*/ 0 h 11"/>
                  <a:gd name="T6" fmla="*/ 11 w 35"/>
                  <a:gd name="T7" fmla="*/ 0 h 11"/>
                  <a:gd name="T8" fmla="*/ 0 w 35"/>
                  <a:gd name="T9" fmla="*/ 10 h 11"/>
                  <a:gd name="T10" fmla="*/ 0 60000 65536"/>
                  <a:gd name="T11" fmla="*/ 0 60000 65536"/>
                  <a:gd name="T12" fmla="*/ 0 60000 65536"/>
                  <a:gd name="T13" fmla="*/ 0 60000 65536"/>
                  <a:gd name="T14" fmla="*/ 0 60000 65536"/>
                  <a:gd name="T15" fmla="*/ 0 w 35"/>
                  <a:gd name="T16" fmla="*/ 0 h 11"/>
                  <a:gd name="T17" fmla="*/ 35 w 35"/>
                  <a:gd name="T18" fmla="*/ 11 h 11"/>
                </a:gdLst>
                <a:ahLst/>
                <a:cxnLst>
                  <a:cxn ang="T10">
                    <a:pos x="T0" y="T1"/>
                  </a:cxn>
                  <a:cxn ang="T11">
                    <a:pos x="T2" y="T3"/>
                  </a:cxn>
                  <a:cxn ang="T12">
                    <a:pos x="T4" y="T5"/>
                  </a:cxn>
                  <a:cxn ang="T13">
                    <a:pos x="T6" y="T7"/>
                  </a:cxn>
                  <a:cxn ang="T14">
                    <a:pos x="T8" y="T9"/>
                  </a:cxn>
                </a:cxnLst>
                <a:rect l="T15" t="T16" r="T17" b="T18"/>
                <a:pathLst>
                  <a:path w="35" h="11">
                    <a:moveTo>
                      <a:pt x="0" y="10"/>
                    </a:moveTo>
                    <a:lnTo>
                      <a:pt x="23" y="10"/>
                    </a:lnTo>
                    <a:lnTo>
                      <a:pt x="34" y="0"/>
                    </a:lnTo>
                    <a:lnTo>
                      <a:pt x="11" y="0"/>
                    </a:lnTo>
                    <a:lnTo>
                      <a:pt x="0" y="10"/>
                    </a:lnTo>
                  </a:path>
                </a:pathLst>
              </a:custGeom>
              <a:solidFill>
                <a:schemeClr val="accent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54" name="Freeform 224">
                <a:extLst>
                  <a:ext uri="{FF2B5EF4-FFF2-40B4-BE49-F238E27FC236}">
                    <a16:creationId xmlns:a16="http://schemas.microsoft.com/office/drawing/2014/main" id="{7898687B-1017-4404-BDC0-EE7C4E8B43AE}"/>
                  </a:ext>
                </a:extLst>
              </p:cNvPr>
              <p:cNvSpPr>
                <a:spLocks/>
              </p:cNvSpPr>
              <p:nvPr/>
            </p:nvSpPr>
            <p:spPr bwMode="auto">
              <a:xfrm>
                <a:off x="644" y="2783"/>
                <a:ext cx="33" cy="11"/>
              </a:xfrm>
              <a:custGeom>
                <a:avLst/>
                <a:gdLst>
                  <a:gd name="T0" fmla="*/ 0 w 33"/>
                  <a:gd name="T1" fmla="*/ 10 h 11"/>
                  <a:gd name="T2" fmla="*/ 23 w 33"/>
                  <a:gd name="T3" fmla="*/ 10 h 11"/>
                  <a:gd name="T4" fmla="*/ 32 w 33"/>
                  <a:gd name="T5" fmla="*/ 0 h 11"/>
                  <a:gd name="T6" fmla="*/ 11 w 33"/>
                  <a:gd name="T7" fmla="*/ 0 h 11"/>
                  <a:gd name="T8" fmla="*/ 0 w 33"/>
                  <a:gd name="T9" fmla="*/ 10 h 11"/>
                  <a:gd name="T10" fmla="*/ 0 60000 65536"/>
                  <a:gd name="T11" fmla="*/ 0 60000 65536"/>
                  <a:gd name="T12" fmla="*/ 0 60000 65536"/>
                  <a:gd name="T13" fmla="*/ 0 60000 65536"/>
                  <a:gd name="T14" fmla="*/ 0 60000 65536"/>
                  <a:gd name="T15" fmla="*/ 0 w 33"/>
                  <a:gd name="T16" fmla="*/ 0 h 11"/>
                  <a:gd name="T17" fmla="*/ 33 w 33"/>
                  <a:gd name="T18" fmla="*/ 11 h 11"/>
                </a:gdLst>
                <a:ahLst/>
                <a:cxnLst>
                  <a:cxn ang="T10">
                    <a:pos x="T0" y="T1"/>
                  </a:cxn>
                  <a:cxn ang="T11">
                    <a:pos x="T2" y="T3"/>
                  </a:cxn>
                  <a:cxn ang="T12">
                    <a:pos x="T4" y="T5"/>
                  </a:cxn>
                  <a:cxn ang="T13">
                    <a:pos x="T6" y="T7"/>
                  </a:cxn>
                  <a:cxn ang="T14">
                    <a:pos x="T8" y="T9"/>
                  </a:cxn>
                </a:cxnLst>
                <a:rect l="T15" t="T16" r="T17" b="T18"/>
                <a:pathLst>
                  <a:path w="33" h="11">
                    <a:moveTo>
                      <a:pt x="0" y="10"/>
                    </a:moveTo>
                    <a:lnTo>
                      <a:pt x="23" y="10"/>
                    </a:lnTo>
                    <a:lnTo>
                      <a:pt x="32" y="0"/>
                    </a:lnTo>
                    <a:lnTo>
                      <a:pt x="11" y="0"/>
                    </a:lnTo>
                    <a:lnTo>
                      <a:pt x="0" y="10"/>
                    </a:lnTo>
                  </a:path>
                </a:pathLst>
              </a:custGeom>
              <a:solidFill>
                <a:schemeClr val="accent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55" name="Rectangle 225">
                <a:extLst>
                  <a:ext uri="{FF2B5EF4-FFF2-40B4-BE49-F238E27FC236}">
                    <a16:creationId xmlns:a16="http://schemas.microsoft.com/office/drawing/2014/main" id="{9AF7C6D8-1EEE-40C7-BCF1-74AA313392B9}"/>
                  </a:ext>
                </a:extLst>
              </p:cNvPr>
              <p:cNvSpPr>
                <a:spLocks noChangeArrowheads="1"/>
              </p:cNvSpPr>
              <p:nvPr/>
            </p:nvSpPr>
            <p:spPr bwMode="auto">
              <a:xfrm>
                <a:off x="414" y="2793"/>
                <a:ext cx="255" cy="2"/>
              </a:xfrm>
              <a:prstGeom prst="rect">
                <a:avLst/>
              </a:prstGeom>
              <a:solidFill>
                <a:srgbClr val="8CF4E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42" name="Group 226">
              <a:extLst>
                <a:ext uri="{FF2B5EF4-FFF2-40B4-BE49-F238E27FC236}">
                  <a16:creationId xmlns:a16="http://schemas.microsoft.com/office/drawing/2014/main" id="{02085D14-CFEB-4813-865D-221688115079}"/>
                </a:ext>
              </a:extLst>
            </p:cNvPr>
            <p:cNvGrpSpPr>
              <a:grpSpLocks/>
            </p:cNvGrpSpPr>
            <p:nvPr/>
          </p:nvGrpSpPr>
          <p:grpSpPr bwMode="auto">
            <a:xfrm>
              <a:off x="62" y="2783"/>
              <a:ext cx="262" cy="34"/>
              <a:chOff x="62" y="2783"/>
              <a:chExt cx="262" cy="34"/>
            </a:xfrm>
          </p:grpSpPr>
          <p:grpSp>
            <p:nvGrpSpPr>
              <p:cNvPr id="96" name="Group 227">
                <a:extLst>
                  <a:ext uri="{FF2B5EF4-FFF2-40B4-BE49-F238E27FC236}">
                    <a16:creationId xmlns:a16="http://schemas.microsoft.com/office/drawing/2014/main" id="{5688244F-2258-4FCC-8DB5-B60D715B4D3D}"/>
                  </a:ext>
                </a:extLst>
              </p:cNvPr>
              <p:cNvGrpSpPr>
                <a:grpSpLocks/>
              </p:cNvGrpSpPr>
              <p:nvPr/>
            </p:nvGrpSpPr>
            <p:grpSpPr bwMode="auto">
              <a:xfrm>
                <a:off x="62" y="2796"/>
                <a:ext cx="23" cy="21"/>
                <a:chOff x="62" y="2796"/>
                <a:chExt cx="23" cy="21"/>
              </a:xfrm>
            </p:grpSpPr>
            <p:sp>
              <p:nvSpPr>
                <p:cNvPr id="135" name="Freeform 228">
                  <a:extLst>
                    <a:ext uri="{FF2B5EF4-FFF2-40B4-BE49-F238E27FC236}">
                      <a16:creationId xmlns:a16="http://schemas.microsoft.com/office/drawing/2014/main" id="{0BC161D3-9BF4-4817-AE06-62168990AECA}"/>
                    </a:ext>
                  </a:extLst>
                </p:cNvPr>
                <p:cNvSpPr>
                  <a:spLocks/>
                </p:cNvSpPr>
                <p:nvPr/>
              </p:nvSpPr>
              <p:spPr bwMode="auto">
                <a:xfrm>
                  <a:off x="62" y="2796"/>
                  <a:ext cx="23" cy="11"/>
                </a:xfrm>
                <a:custGeom>
                  <a:avLst/>
                  <a:gdLst>
                    <a:gd name="T0" fmla="*/ 0 w 23"/>
                    <a:gd name="T1" fmla="*/ 10 h 11"/>
                    <a:gd name="T2" fmla="*/ 0 w 23"/>
                    <a:gd name="T3" fmla="*/ 0 h 11"/>
                    <a:gd name="T4" fmla="*/ 22 w 23"/>
                    <a:gd name="T5" fmla="*/ 0 h 11"/>
                    <a:gd name="T6" fmla="*/ 22 w 23"/>
                    <a:gd name="T7" fmla="*/ 10 h 11"/>
                    <a:gd name="T8" fmla="*/ 0 w 23"/>
                    <a:gd name="T9" fmla="*/ 10 h 11"/>
                    <a:gd name="T10" fmla="*/ 0 60000 65536"/>
                    <a:gd name="T11" fmla="*/ 0 60000 65536"/>
                    <a:gd name="T12" fmla="*/ 0 60000 65536"/>
                    <a:gd name="T13" fmla="*/ 0 60000 65536"/>
                    <a:gd name="T14" fmla="*/ 0 60000 65536"/>
                    <a:gd name="T15" fmla="*/ 0 w 23"/>
                    <a:gd name="T16" fmla="*/ 0 h 11"/>
                    <a:gd name="T17" fmla="*/ 23 w 23"/>
                    <a:gd name="T18" fmla="*/ 11 h 11"/>
                  </a:gdLst>
                  <a:ahLst/>
                  <a:cxnLst>
                    <a:cxn ang="T10">
                      <a:pos x="T0" y="T1"/>
                    </a:cxn>
                    <a:cxn ang="T11">
                      <a:pos x="T2" y="T3"/>
                    </a:cxn>
                    <a:cxn ang="T12">
                      <a:pos x="T4" y="T5"/>
                    </a:cxn>
                    <a:cxn ang="T13">
                      <a:pos x="T6" y="T7"/>
                    </a:cxn>
                    <a:cxn ang="T14">
                      <a:pos x="T8" y="T9"/>
                    </a:cxn>
                  </a:cxnLst>
                  <a:rect l="T15" t="T16" r="T17" b="T18"/>
                  <a:pathLst>
                    <a:path w="23" h="11">
                      <a:moveTo>
                        <a:pt x="0" y="10"/>
                      </a:moveTo>
                      <a:lnTo>
                        <a:pt x="0" y="0"/>
                      </a:lnTo>
                      <a:lnTo>
                        <a:pt x="22" y="0"/>
                      </a:lnTo>
                      <a:lnTo>
                        <a:pt x="22" y="10"/>
                      </a:lnTo>
                      <a:lnTo>
                        <a:pt x="0" y="10"/>
                      </a:lnTo>
                    </a:path>
                  </a:pathLst>
                </a:custGeom>
                <a:solidFill>
                  <a:schemeClr val="accent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36" name="Oval 229">
                  <a:extLst>
                    <a:ext uri="{FF2B5EF4-FFF2-40B4-BE49-F238E27FC236}">
                      <a16:creationId xmlns:a16="http://schemas.microsoft.com/office/drawing/2014/main" id="{3D205F82-D8E4-4C9A-9516-71B812E9C38F}"/>
                    </a:ext>
                  </a:extLst>
                </p:cNvPr>
                <p:cNvSpPr>
                  <a:spLocks noChangeArrowheads="1"/>
                </p:cNvSpPr>
                <p:nvPr/>
              </p:nvSpPr>
              <p:spPr bwMode="auto">
                <a:xfrm>
                  <a:off x="62" y="2796"/>
                  <a:ext cx="22" cy="21"/>
                </a:xfrm>
                <a:prstGeom prst="ellipse">
                  <a:avLst/>
                </a:prstGeom>
                <a:solidFill>
                  <a:schemeClr val="accent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97" name="Group 230">
                <a:extLst>
                  <a:ext uri="{FF2B5EF4-FFF2-40B4-BE49-F238E27FC236}">
                    <a16:creationId xmlns:a16="http://schemas.microsoft.com/office/drawing/2014/main" id="{897C602B-4D05-4953-9B7C-E6FB6B82D448}"/>
                  </a:ext>
                </a:extLst>
              </p:cNvPr>
              <p:cNvGrpSpPr>
                <a:grpSpLocks/>
              </p:cNvGrpSpPr>
              <p:nvPr/>
            </p:nvGrpSpPr>
            <p:grpSpPr bwMode="auto">
              <a:xfrm>
                <a:off x="85" y="2796"/>
                <a:ext cx="24" cy="21"/>
                <a:chOff x="85" y="2796"/>
                <a:chExt cx="24" cy="21"/>
              </a:xfrm>
            </p:grpSpPr>
            <p:sp>
              <p:nvSpPr>
                <p:cNvPr id="133" name="Freeform 231">
                  <a:extLst>
                    <a:ext uri="{FF2B5EF4-FFF2-40B4-BE49-F238E27FC236}">
                      <a16:creationId xmlns:a16="http://schemas.microsoft.com/office/drawing/2014/main" id="{826A4CEC-CD29-4AD1-AF5A-196DEF1321B2}"/>
                    </a:ext>
                  </a:extLst>
                </p:cNvPr>
                <p:cNvSpPr>
                  <a:spLocks/>
                </p:cNvSpPr>
                <p:nvPr/>
              </p:nvSpPr>
              <p:spPr bwMode="auto">
                <a:xfrm>
                  <a:off x="85" y="2796"/>
                  <a:ext cx="24" cy="11"/>
                </a:xfrm>
                <a:custGeom>
                  <a:avLst/>
                  <a:gdLst>
                    <a:gd name="T0" fmla="*/ 0 w 24"/>
                    <a:gd name="T1" fmla="*/ 10 h 11"/>
                    <a:gd name="T2" fmla="*/ 0 w 24"/>
                    <a:gd name="T3" fmla="*/ 0 h 11"/>
                    <a:gd name="T4" fmla="*/ 23 w 24"/>
                    <a:gd name="T5" fmla="*/ 0 h 11"/>
                    <a:gd name="T6" fmla="*/ 23 w 24"/>
                    <a:gd name="T7" fmla="*/ 10 h 11"/>
                    <a:gd name="T8" fmla="*/ 0 w 24"/>
                    <a:gd name="T9" fmla="*/ 10 h 11"/>
                    <a:gd name="T10" fmla="*/ 0 60000 65536"/>
                    <a:gd name="T11" fmla="*/ 0 60000 65536"/>
                    <a:gd name="T12" fmla="*/ 0 60000 65536"/>
                    <a:gd name="T13" fmla="*/ 0 60000 65536"/>
                    <a:gd name="T14" fmla="*/ 0 60000 65536"/>
                    <a:gd name="T15" fmla="*/ 0 w 24"/>
                    <a:gd name="T16" fmla="*/ 0 h 11"/>
                    <a:gd name="T17" fmla="*/ 24 w 24"/>
                    <a:gd name="T18" fmla="*/ 11 h 11"/>
                  </a:gdLst>
                  <a:ahLst/>
                  <a:cxnLst>
                    <a:cxn ang="T10">
                      <a:pos x="T0" y="T1"/>
                    </a:cxn>
                    <a:cxn ang="T11">
                      <a:pos x="T2" y="T3"/>
                    </a:cxn>
                    <a:cxn ang="T12">
                      <a:pos x="T4" y="T5"/>
                    </a:cxn>
                    <a:cxn ang="T13">
                      <a:pos x="T6" y="T7"/>
                    </a:cxn>
                    <a:cxn ang="T14">
                      <a:pos x="T8" y="T9"/>
                    </a:cxn>
                  </a:cxnLst>
                  <a:rect l="T15" t="T16" r="T17" b="T18"/>
                  <a:pathLst>
                    <a:path w="24" h="11">
                      <a:moveTo>
                        <a:pt x="0" y="10"/>
                      </a:moveTo>
                      <a:lnTo>
                        <a:pt x="0" y="0"/>
                      </a:lnTo>
                      <a:lnTo>
                        <a:pt x="23" y="0"/>
                      </a:lnTo>
                      <a:lnTo>
                        <a:pt x="23" y="10"/>
                      </a:lnTo>
                      <a:lnTo>
                        <a:pt x="0" y="10"/>
                      </a:lnTo>
                    </a:path>
                  </a:pathLst>
                </a:custGeom>
                <a:solidFill>
                  <a:srgbClr val="FFFF8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34" name="Oval 232">
                  <a:extLst>
                    <a:ext uri="{FF2B5EF4-FFF2-40B4-BE49-F238E27FC236}">
                      <a16:creationId xmlns:a16="http://schemas.microsoft.com/office/drawing/2014/main" id="{B875544F-6739-474E-BD6E-39807631D8BA}"/>
                    </a:ext>
                  </a:extLst>
                </p:cNvPr>
                <p:cNvSpPr>
                  <a:spLocks noChangeArrowheads="1"/>
                </p:cNvSpPr>
                <p:nvPr/>
              </p:nvSpPr>
              <p:spPr bwMode="auto">
                <a:xfrm>
                  <a:off x="85" y="2796"/>
                  <a:ext cx="23" cy="21"/>
                </a:xfrm>
                <a:prstGeom prst="ellipse">
                  <a:avLst/>
                </a:prstGeom>
                <a:solidFill>
                  <a:srgbClr val="FFFF8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98" name="Group 233">
                <a:extLst>
                  <a:ext uri="{FF2B5EF4-FFF2-40B4-BE49-F238E27FC236}">
                    <a16:creationId xmlns:a16="http://schemas.microsoft.com/office/drawing/2014/main" id="{2C2082A5-8729-478A-8A9D-10BD92B7FE4E}"/>
                  </a:ext>
                </a:extLst>
              </p:cNvPr>
              <p:cNvGrpSpPr>
                <a:grpSpLocks/>
              </p:cNvGrpSpPr>
              <p:nvPr/>
            </p:nvGrpSpPr>
            <p:grpSpPr bwMode="auto">
              <a:xfrm>
                <a:off x="108" y="2796"/>
                <a:ext cx="24" cy="21"/>
                <a:chOff x="108" y="2796"/>
                <a:chExt cx="24" cy="21"/>
              </a:xfrm>
            </p:grpSpPr>
            <p:sp>
              <p:nvSpPr>
                <p:cNvPr id="131" name="Freeform 234">
                  <a:extLst>
                    <a:ext uri="{FF2B5EF4-FFF2-40B4-BE49-F238E27FC236}">
                      <a16:creationId xmlns:a16="http://schemas.microsoft.com/office/drawing/2014/main" id="{1D48BE08-5D36-49F0-865B-EB5353ABEFA6}"/>
                    </a:ext>
                  </a:extLst>
                </p:cNvPr>
                <p:cNvSpPr>
                  <a:spLocks/>
                </p:cNvSpPr>
                <p:nvPr/>
              </p:nvSpPr>
              <p:spPr bwMode="auto">
                <a:xfrm>
                  <a:off x="108" y="2796"/>
                  <a:ext cx="24" cy="11"/>
                </a:xfrm>
                <a:custGeom>
                  <a:avLst/>
                  <a:gdLst>
                    <a:gd name="T0" fmla="*/ 0 w 24"/>
                    <a:gd name="T1" fmla="*/ 10 h 11"/>
                    <a:gd name="T2" fmla="*/ 0 w 24"/>
                    <a:gd name="T3" fmla="*/ 0 h 11"/>
                    <a:gd name="T4" fmla="*/ 23 w 24"/>
                    <a:gd name="T5" fmla="*/ 0 h 11"/>
                    <a:gd name="T6" fmla="*/ 23 w 24"/>
                    <a:gd name="T7" fmla="*/ 10 h 11"/>
                    <a:gd name="T8" fmla="*/ 0 w 24"/>
                    <a:gd name="T9" fmla="*/ 10 h 11"/>
                    <a:gd name="T10" fmla="*/ 0 60000 65536"/>
                    <a:gd name="T11" fmla="*/ 0 60000 65536"/>
                    <a:gd name="T12" fmla="*/ 0 60000 65536"/>
                    <a:gd name="T13" fmla="*/ 0 60000 65536"/>
                    <a:gd name="T14" fmla="*/ 0 60000 65536"/>
                    <a:gd name="T15" fmla="*/ 0 w 24"/>
                    <a:gd name="T16" fmla="*/ 0 h 11"/>
                    <a:gd name="T17" fmla="*/ 24 w 24"/>
                    <a:gd name="T18" fmla="*/ 11 h 11"/>
                  </a:gdLst>
                  <a:ahLst/>
                  <a:cxnLst>
                    <a:cxn ang="T10">
                      <a:pos x="T0" y="T1"/>
                    </a:cxn>
                    <a:cxn ang="T11">
                      <a:pos x="T2" y="T3"/>
                    </a:cxn>
                    <a:cxn ang="T12">
                      <a:pos x="T4" y="T5"/>
                    </a:cxn>
                    <a:cxn ang="T13">
                      <a:pos x="T6" y="T7"/>
                    </a:cxn>
                    <a:cxn ang="T14">
                      <a:pos x="T8" y="T9"/>
                    </a:cxn>
                  </a:cxnLst>
                  <a:rect l="T15" t="T16" r="T17" b="T18"/>
                  <a:pathLst>
                    <a:path w="24" h="11">
                      <a:moveTo>
                        <a:pt x="0" y="10"/>
                      </a:moveTo>
                      <a:lnTo>
                        <a:pt x="0" y="0"/>
                      </a:lnTo>
                      <a:lnTo>
                        <a:pt x="23" y="0"/>
                      </a:lnTo>
                      <a:lnTo>
                        <a:pt x="23" y="10"/>
                      </a:lnTo>
                      <a:lnTo>
                        <a:pt x="0" y="10"/>
                      </a:lnTo>
                    </a:path>
                  </a:pathLst>
                </a:custGeom>
                <a:solidFill>
                  <a:schemeClr val="accent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32" name="Oval 235">
                  <a:extLst>
                    <a:ext uri="{FF2B5EF4-FFF2-40B4-BE49-F238E27FC236}">
                      <a16:creationId xmlns:a16="http://schemas.microsoft.com/office/drawing/2014/main" id="{E1AFEF06-DE84-4633-ADE4-4E3BAE889386}"/>
                    </a:ext>
                  </a:extLst>
                </p:cNvPr>
                <p:cNvSpPr>
                  <a:spLocks noChangeArrowheads="1"/>
                </p:cNvSpPr>
                <p:nvPr/>
              </p:nvSpPr>
              <p:spPr bwMode="auto">
                <a:xfrm>
                  <a:off x="108" y="2796"/>
                  <a:ext cx="23" cy="21"/>
                </a:xfrm>
                <a:prstGeom prst="ellipse">
                  <a:avLst/>
                </a:prstGeom>
                <a:solidFill>
                  <a:schemeClr val="accent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99" name="Group 236">
                <a:extLst>
                  <a:ext uri="{FF2B5EF4-FFF2-40B4-BE49-F238E27FC236}">
                    <a16:creationId xmlns:a16="http://schemas.microsoft.com/office/drawing/2014/main" id="{15D3C9FF-2CB6-4654-A080-AB20A69D3128}"/>
                  </a:ext>
                </a:extLst>
              </p:cNvPr>
              <p:cNvGrpSpPr>
                <a:grpSpLocks/>
              </p:cNvGrpSpPr>
              <p:nvPr/>
            </p:nvGrpSpPr>
            <p:grpSpPr bwMode="auto">
              <a:xfrm>
                <a:off x="131" y="2796"/>
                <a:ext cx="23" cy="21"/>
                <a:chOff x="131" y="2796"/>
                <a:chExt cx="23" cy="21"/>
              </a:xfrm>
            </p:grpSpPr>
            <p:sp>
              <p:nvSpPr>
                <p:cNvPr id="129" name="Freeform 237">
                  <a:extLst>
                    <a:ext uri="{FF2B5EF4-FFF2-40B4-BE49-F238E27FC236}">
                      <a16:creationId xmlns:a16="http://schemas.microsoft.com/office/drawing/2014/main" id="{CB5F3961-4E73-4537-B9F1-D574CDFADC72}"/>
                    </a:ext>
                  </a:extLst>
                </p:cNvPr>
                <p:cNvSpPr>
                  <a:spLocks/>
                </p:cNvSpPr>
                <p:nvPr/>
              </p:nvSpPr>
              <p:spPr bwMode="auto">
                <a:xfrm>
                  <a:off x="131" y="2796"/>
                  <a:ext cx="23" cy="11"/>
                </a:xfrm>
                <a:custGeom>
                  <a:avLst/>
                  <a:gdLst>
                    <a:gd name="T0" fmla="*/ 0 w 23"/>
                    <a:gd name="T1" fmla="*/ 10 h 11"/>
                    <a:gd name="T2" fmla="*/ 0 w 23"/>
                    <a:gd name="T3" fmla="*/ 0 h 11"/>
                    <a:gd name="T4" fmla="*/ 22 w 23"/>
                    <a:gd name="T5" fmla="*/ 0 h 11"/>
                    <a:gd name="T6" fmla="*/ 22 w 23"/>
                    <a:gd name="T7" fmla="*/ 10 h 11"/>
                    <a:gd name="T8" fmla="*/ 0 w 23"/>
                    <a:gd name="T9" fmla="*/ 10 h 11"/>
                    <a:gd name="T10" fmla="*/ 0 60000 65536"/>
                    <a:gd name="T11" fmla="*/ 0 60000 65536"/>
                    <a:gd name="T12" fmla="*/ 0 60000 65536"/>
                    <a:gd name="T13" fmla="*/ 0 60000 65536"/>
                    <a:gd name="T14" fmla="*/ 0 60000 65536"/>
                    <a:gd name="T15" fmla="*/ 0 w 23"/>
                    <a:gd name="T16" fmla="*/ 0 h 11"/>
                    <a:gd name="T17" fmla="*/ 23 w 23"/>
                    <a:gd name="T18" fmla="*/ 11 h 11"/>
                  </a:gdLst>
                  <a:ahLst/>
                  <a:cxnLst>
                    <a:cxn ang="T10">
                      <a:pos x="T0" y="T1"/>
                    </a:cxn>
                    <a:cxn ang="T11">
                      <a:pos x="T2" y="T3"/>
                    </a:cxn>
                    <a:cxn ang="T12">
                      <a:pos x="T4" y="T5"/>
                    </a:cxn>
                    <a:cxn ang="T13">
                      <a:pos x="T6" y="T7"/>
                    </a:cxn>
                    <a:cxn ang="T14">
                      <a:pos x="T8" y="T9"/>
                    </a:cxn>
                  </a:cxnLst>
                  <a:rect l="T15" t="T16" r="T17" b="T18"/>
                  <a:pathLst>
                    <a:path w="23" h="11">
                      <a:moveTo>
                        <a:pt x="0" y="10"/>
                      </a:moveTo>
                      <a:lnTo>
                        <a:pt x="0" y="0"/>
                      </a:lnTo>
                      <a:lnTo>
                        <a:pt x="22" y="0"/>
                      </a:lnTo>
                      <a:lnTo>
                        <a:pt x="22" y="10"/>
                      </a:lnTo>
                      <a:lnTo>
                        <a:pt x="0" y="10"/>
                      </a:lnTo>
                    </a:path>
                  </a:pathLst>
                </a:custGeom>
                <a:solidFill>
                  <a:srgbClr val="FFFF8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30" name="Oval 238">
                  <a:extLst>
                    <a:ext uri="{FF2B5EF4-FFF2-40B4-BE49-F238E27FC236}">
                      <a16:creationId xmlns:a16="http://schemas.microsoft.com/office/drawing/2014/main" id="{ECC5CEC5-1F61-4785-8787-FD1DD1AB9785}"/>
                    </a:ext>
                  </a:extLst>
                </p:cNvPr>
                <p:cNvSpPr>
                  <a:spLocks noChangeArrowheads="1"/>
                </p:cNvSpPr>
                <p:nvPr/>
              </p:nvSpPr>
              <p:spPr bwMode="auto">
                <a:xfrm>
                  <a:off x="131" y="2796"/>
                  <a:ext cx="22" cy="21"/>
                </a:xfrm>
                <a:prstGeom prst="ellipse">
                  <a:avLst/>
                </a:prstGeom>
                <a:solidFill>
                  <a:srgbClr val="FFFF8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100" name="Group 239">
                <a:extLst>
                  <a:ext uri="{FF2B5EF4-FFF2-40B4-BE49-F238E27FC236}">
                    <a16:creationId xmlns:a16="http://schemas.microsoft.com/office/drawing/2014/main" id="{382620F9-9A04-4723-9025-84B24806D1CC}"/>
                  </a:ext>
                </a:extLst>
              </p:cNvPr>
              <p:cNvGrpSpPr>
                <a:grpSpLocks/>
              </p:cNvGrpSpPr>
              <p:nvPr/>
            </p:nvGrpSpPr>
            <p:grpSpPr bwMode="auto">
              <a:xfrm>
                <a:off x="153" y="2796"/>
                <a:ext cx="24" cy="21"/>
                <a:chOff x="153" y="2796"/>
                <a:chExt cx="24" cy="21"/>
              </a:xfrm>
            </p:grpSpPr>
            <p:sp>
              <p:nvSpPr>
                <p:cNvPr id="127" name="Freeform 240">
                  <a:extLst>
                    <a:ext uri="{FF2B5EF4-FFF2-40B4-BE49-F238E27FC236}">
                      <a16:creationId xmlns:a16="http://schemas.microsoft.com/office/drawing/2014/main" id="{79B3166D-8598-459E-8CB4-ACA67C91A979}"/>
                    </a:ext>
                  </a:extLst>
                </p:cNvPr>
                <p:cNvSpPr>
                  <a:spLocks/>
                </p:cNvSpPr>
                <p:nvPr/>
              </p:nvSpPr>
              <p:spPr bwMode="auto">
                <a:xfrm>
                  <a:off x="153" y="2796"/>
                  <a:ext cx="24" cy="11"/>
                </a:xfrm>
                <a:custGeom>
                  <a:avLst/>
                  <a:gdLst>
                    <a:gd name="T0" fmla="*/ 0 w 24"/>
                    <a:gd name="T1" fmla="*/ 10 h 11"/>
                    <a:gd name="T2" fmla="*/ 0 w 24"/>
                    <a:gd name="T3" fmla="*/ 0 h 11"/>
                    <a:gd name="T4" fmla="*/ 23 w 24"/>
                    <a:gd name="T5" fmla="*/ 0 h 11"/>
                    <a:gd name="T6" fmla="*/ 23 w 24"/>
                    <a:gd name="T7" fmla="*/ 10 h 11"/>
                    <a:gd name="T8" fmla="*/ 0 w 24"/>
                    <a:gd name="T9" fmla="*/ 10 h 11"/>
                    <a:gd name="T10" fmla="*/ 0 60000 65536"/>
                    <a:gd name="T11" fmla="*/ 0 60000 65536"/>
                    <a:gd name="T12" fmla="*/ 0 60000 65536"/>
                    <a:gd name="T13" fmla="*/ 0 60000 65536"/>
                    <a:gd name="T14" fmla="*/ 0 60000 65536"/>
                    <a:gd name="T15" fmla="*/ 0 w 24"/>
                    <a:gd name="T16" fmla="*/ 0 h 11"/>
                    <a:gd name="T17" fmla="*/ 24 w 24"/>
                    <a:gd name="T18" fmla="*/ 11 h 11"/>
                  </a:gdLst>
                  <a:ahLst/>
                  <a:cxnLst>
                    <a:cxn ang="T10">
                      <a:pos x="T0" y="T1"/>
                    </a:cxn>
                    <a:cxn ang="T11">
                      <a:pos x="T2" y="T3"/>
                    </a:cxn>
                    <a:cxn ang="T12">
                      <a:pos x="T4" y="T5"/>
                    </a:cxn>
                    <a:cxn ang="T13">
                      <a:pos x="T6" y="T7"/>
                    </a:cxn>
                    <a:cxn ang="T14">
                      <a:pos x="T8" y="T9"/>
                    </a:cxn>
                  </a:cxnLst>
                  <a:rect l="T15" t="T16" r="T17" b="T18"/>
                  <a:pathLst>
                    <a:path w="24" h="11">
                      <a:moveTo>
                        <a:pt x="0" y="10"/>
                      </a:moveTo>
                      <a:lnTo>
                        <a:pt x="0" y="0"/>
                      </a:lnTo>
                      <a:lnTo>
                        <a:pt x="23" y="0"/>
                      </a:lnTo>
                      <a:lnTo>
                        <a:pt x="23" y="10"/>
                      </a:lnTo>
                      <a:lnTo>
                        <a:pt x="0" y="10"/>
                      </a:lnTo>
                    </a:path>
                  </a:pathLst>
                </a:custGeom>
                <a:solidFill>
                  <a:schemeClr val="accent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28" name="Oval 241">
                  <a:extLst>
                    <a:ext uri="{FF2B5EF4-FFF2-40B4-BE49-F238E27FC236}">
                      <a16:creationId xmlns:a16="http://schemas.microsoft.com/office/drawing/2014/main" id="{3303C22B-7816-46C8-897A-8EDCFDF404ED}"/>
                    </a:ext>
                  </a:extLst>
                </p:cNvPr>
                <p:cNvSpPr>
                  <a:spLocks noChangeArrowheads="1"/>
                </p:cNvSpPr>
                <p:nvPr/>
              </p:nvSpPr>
              <p:spPr bwMode="auto">
                <a:xfrm>
                  <a:off x="153" y="2796"/>
                  <a:ext cx="23" cy="21"/>
                </a:xfrm>
                <a:prstGeom prst="ellipse">
                  <a:avLst/>
                </a:prstGeom>
                <a:solidFill>
                  <a:schemeClr val="accent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101" name="Group 242">
                <a:extLst>
                  <a:ext uri="{FF2B5EF4-FFF2-40B4-BE49-F238E27FC236}">
                    <a16:creationId xmlns:a16="http://schemas.microsoft.com/office/drawing/2014/main" id="{53630AF9-770C-440B-B061-F7593015727C}"/>
                  </a:ext>
                </a:extLst>
              </p:cNvPr>
              <p:cNvGrpSpPr>
                <a:grpSpLocks/>
              </p:cNvGrpSpPr>
              <p:nvPr/>
            </p:nvGrpSpPr>
            <p:grpSpPr bwMode="auto">
              <a:xfrm>
                <a:off x="177" y="2796"/>
                <a:ext cx="23" cy="21"/>
                <a:chOff x="177" y="2796"/>
                <a:chExt cx="23" cy="21"/>
              </a:xfrm>
            </p:grpSpPr>
            <p:sp>
              <p:nvSpPr>
                <p:cNvPr id="125" name="Freeform 243">
                  <a:extLst>
                    <a:ext uri="{FF2B5EF4-FFF2-40B4-BE49-F238E27FC236}">
                      <a16:creationId xmlns:a16="http://schemas.microsoft.com/office/drawing/2014/main" id="{93D3CB56-949F-4C6C-A341-2120B119617D}"/>
                    </a:ext>
                  </a:extLst>
                </p:cNvPr>
                <p:cNvSpPr>
                  <a:spLocks/>
                </p:cNvSpPr>
                <p:nvPr/>
              </p:nvSpPr>
              <p:spPr bwMode="auto">
                <a:xfrm>
                  <a:off x="177" y="2796"/>
                  <a:ext cx="23" cy="11"/>
                </a:xfrm>
                <a:custGeom>
                  <a:avLst/>
                  <a:gdLst>
                    <a:gd name="T0" fmla="*/ 0 w 23"/>
                    <a:gd name="T1" fmla="*/ 10 h 11"/>
                    <a:gd name="T2" fmla="*/ 0 w 23"/>
                    <a:gd name="T3" fmla="*/ 0 h 11"/>
                    <a:gd name="T4" fmla="*/ 22 w 23"/>
                    <a:gd name="T5" fmla="*/ 0 h 11"/>
                    <a:gd name="T6" fmla="*/ 22 w 23"/>
                    <a:gd name="T7" fmla="*/ 10 h 11"/>
                    <a:gd name="T8" fmla="*/ 0 w 23"/>
                    <a:gd name="T9" fmla="*/ 10 h 11"/>
                    <a:gd name="T10" fmla="*/ 0 60000 65536"/>
                    <a:gd name="T11" fmla="*/ 0 60000 65536"/>
                    <a:gd name="T12" fmla="*/ 0 60000 65536"/>
                    <a:gd name="T13" fmla="*/ 0 60000 65536"/>
                    <a:gd name="T14" fmla="*/ 0 60000 65536"/>
                    <a:gd name="T15" fmla="*/ 0 w 23"/>
                    <a:gd name="T16" fmla="*/ 0 h 11"/>
                    <a:gd name="T17" fmla="*/ 23 w 23"/>
                    <a:gd name="T18" fmla="*/ 11 h 11"/>
                  </a:gdLst>
                  <a:ahLst/>
                  <a:cxnLst>
                    <a:cxn ang="T10">
                      <a:pos x="T0" y="T1"/>
                    </a:cxn>
                    <a:cxn ang="T11">
                      <a:pos x="T2" y="T3"/>
                    </a:cxn>
                    <a:cxn ang="T12">
                      <a:pos x="T4" y="T5"/>
                    </a:cxn>
                    <a:cxn ang="T13">
                      <a:pos x="T6" y="T7"/>
                    </a:cxn>
                    <a:cxn ang="T14">
                      <a:pos x="T8" y="T9"/>
                    </a:cxn>
                  </a:cxnLst>
                  <a:rect l="T15" t="T16" r="T17" b="T18"/>
                  <a:pathLst>
                    <a:path w="23" h="11">
                      <a:moveTo>
                        <a:pt x="0" y="10"/>
                      </a:moveTo>
                      <a:lnTo>
                        <a:pt x="0" y="0"/>
                      </a:lnTo>
                      <a:lnTo>
                        <a:pt x="22" y="0"/>
                      </a:lnTo>
                      <a:lnTo>
                        <a:pt x="22" y="10"/>
                      </a:lnTo>
                      <a:lnTo>
                        <a:pt x="0" y="10"/>
                      </a:lnTo>
                    </a:path>
                  </a:pathLst>
                </a:custGeom>
                <a:solidFill>
                  <a:srgbClr val="FFFF8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26" name="Oval 244">
                  <a:extLst>
                    <a:ext uri="{FF2B5EF4-FFF2-40B4-BE49-F238E27FC236}">
                      <a16:creationId xmlns:a16="http://schemas.microsoft.com/office/drawing/2014/main" id="{0CEA8421-CF4E-4226-A4BC-A15AFA30826E}"/>
                    </a:ext>
                  </a:extLst>
                </p:cNvPr>
                <p:cNvSpPr>
                  <a:spLocks noChangeArrowheads="1"/>
                </p:cNvSpPr>
                <p:nvPr/>
              </p:nvSpPr>
              <p:spPr bwMode="auto">
                <a:xfrm>
                  <a:off x="177" y="2796"/>
                  <a:ext cx="22" cy="21"/>
                </a:xfrm>
                <a:prstGeom prst="ellipse">
                  <a:avLst/>
                </a:prstGeom>
                <a:solidFill>
                  <a:srgbClr val="FFFF8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102" name="Group 245">
                <a:extLst>
                  <a:ext uri="{FF2B5EF4-FFF2-40B4-BE49-F238E27FC236}">
                    <a16:creationId xmlns:a16="http://schemas.microsoft.com/office/drawing/2014/main" id="{D8711158-8F78-44F5-AEFD-81ED280AB45E}"/>
                  </a:ext>
                </a:extLst>
              </p:cNvPr>
              <p:cNvGrpSpPr>
                <a:grpSpLocks/>
              </p:cNvGrpSpPr>
              <p:nvPr/>
            </p:nvGrpSpPr>
            <p:grpSpPr bwMode="auto">
              <a:xfrm>
                <a:off x="199" y="2796"/>
                <a:ext cx="25" cy="21"/>
                <a:chOff x="199" y="2796"/>
                <a:chExt cx="25" cy="21"/>
              </a:xfrm>
            </p:grpSpPr>
            <p:sp>
              <p:nvSpPr>
                <p:cNvPr id="123" name="Freeform 246">
                  <a:extLst>
                    <a:ext uri="{FF2B5EF4-FFF2-40B4-BE49-F238E27FC236}">
                      <a16:creationId xmlns:a16="http://schemas.microsoft.com/office/drawing/2014/main" id="{6E11CF44-34D6-47A7-B6DD-C074310F2FE5}"/>
                    </a:ext>
                  </a:extLst>
                </p:cNvPr>
                <p:cNvSpPr>
                  <a:spLocks/>
                </p:cNvSpPr>
                <p:nvPr/>
              </p:nvSpPr>
              <p:spPr bwMode="auto">
                <a:xfrm>
                  <a:off x="199" y="2796"/>
                  <a:ext cx="25" cy="11"/>
                </a:xfrm>
                <a:custGeom>
                  <a:avLst/>
                  <a:gdLst>
                    <a:gd name="T0" fmla="*/ 0 w 25"/>
                    <a:gd name="T1" fmla="*/ 10 h 11"/>
                    <a:gd name="T2" fmla="*/ 0 w 25"/>
                    <a:gd name="T3" fmla="*/ 0 h 11"/>
                    <a:gd name="T4" fmla="*/ 24 w 25"/>
                    <a:gd name="T5" fmla="*/ 0 h 11"/>
                    <a:gd name="T6" fmla="*/ 24 w 25"/>
                    <a:gd name="T7" fmla="*/ 10 h 11"/>
                    <a:gd name="T8" fmla="*/ 0 w 25"/>
                    <a:gd name="T9" fmla="*/ 10 h 11"/>
                    <a:gd name="T10" fmla="*/ 0 60000 65536"/>
                    <a:gd name="T11" fmla="*/ 0 60000 65536"/>
                    <a:gd name="T12" fmla="*/ 0 60000 65536"/>
                    <a:gd name="T13" fmla="*/ 0 60000 65536"/>
                    <a:gd name="T14" fmla="*/ 0 60000 65536"/>
                    <a:gd name="T15" fmla="*/ 0 w 25"/>
                    <a:gd name="T16" fmla="*/ 0 h 11"/>
                    <a:gd name="T17" fmla="*/ 25 w 25"/>
                    <a:gd name="T18" fmla="*/ 11 h 11"/>
                  </a:gdLst>
                  <a:ahLst/>
                  <a:cxnLst>
                    <a:cxn ang="T10">
                      <a:pos x="T0" y="T1"/>
                    </a:cxn>
                    <a:cxn ang="T11">
                      <a:pos x="T2" y="T3"/>
                    </a:cxn>
                    <a:cxn ang="T12">
                      <a:pos x="T4" y="T5"/>
                    </a:cxn>
                    <a:cxn ang="T13">
                      <a:pos x="T6" y="T7"/>
                    </a:cxn>
                    <a:cxn ang="T14">
                      <a:pos x="T8" y="T9"/>
                    </a:cxn>
                  </a:cxnLst>
                  <a:rect l="T15" t="T16" r="T17" b="T18"/>
                  <a:pathLst>
                    <a:path w="25" h="11">
                      <a:moveTo>
                        <a:pt x="0" y="10"/>
                      </a:moveTo>
                      <a:lnTo>
                        <a:pt x="0" y="0"/>
                      </a:lnTo>
                      <a:lnTo>
                        <a:pt x="24" y="0"/>
                      </a:lnTo>
                      <a:lnTo>
                        <a:pt x="24" y="10"/>
                      </a:lnTo>
                      <a:lnTo>
                        <a:pt x="0" y="10"/>
                      </a:lnTo>
                    </a:path>
                  </a:pathLst>
                </a:custGeom>
                <a:solidFill>
                  <a:schemeClr val="accent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24" name="Oval 247">
                  <a:extLst>
                    <a:ext uri="{FF2B5EF4-FFF2-40B4-BE49-F238E27FC236}">
                      <a16:creationId xmlns:a16="http://schemas.microsoft.com/office/drawing/2014/main" id="{9424134C-A050-4D9B-91F0-FDA7BFEE63B3}"/>
                    </a:ext>
                  </a:extLst>
                </p:cNvPr>
                <p:cNvSpPr>
                  <a:spLocks noChangeArrowheads="1"/>
                </p:cNvSpPr>
                <p:nvPr/>
              </p:nvSpPr>
              <p:spPr bwMode="auto">
                <a:xfrm>
                  <a:off x="199" y="2796"/>
                  <a:ext cx="24" cy="21"/>
                </a:xfrm>
                <a:prstGeom prst="ellipse">
                  <a:avLst/>
                </a:prstGeom>
                <a:solidFill>
                  <a:schemeClr val="accent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103" name="Group 248">
                <a:extLst>
                  <a:ext uri="{FF2B5EF4-FFF2-40B4-BE49-F238E27FC236}">
                    <a16:creationId xmlns:a16="http://schemas.microsoft.com/office/drawing/2014/main" id="{7021C9A0-C1A8-4C07-98D2-733FC189CEB8}"/>
                  </a:ext>
                </a:extLst>
              </p:cNvPr>
              <p:cNvGrpSpPr>
                <a:grpSpLocks/>
              </p:cNvGrpSpPr>
              <p:nvPr/>
            </p:nvGrpSpPr>
            <p:grpSpPr bwMode="auto">
              <a:xfrm>
                <a:off x="223" y="2796"/>
                <a:ext cx="22" cy="21"/>
                <a:chOff x="223" y="2796"/>
                <a:chExt cx="22" cy="21"/>
              </a:xfrm>
            </p:grpSpPr>
            <p:sp>
              <p:nvSpPr>
                <p:cNvPr id="121" name="Freeform 249">
                  <a:extLst>
                    <a:ext uri="{FF2B5EF4-FFF2-40B4-BE49-F238E27FC236}">
                      <a16:creationId xmlns:a16="http://schemas.microsoft.com/office/drawing/2014/main" id="{3049F40B-2F88-42C5-AD5A-EF74A4FB797D}"/>
                    </a:ext>
                  </a:extLst>
                </p:cNvPr>
                <p:cNvSpPr>
                  <a:spLocks/>
                </p:cNvSpPr>
                <p:nvPr/>
              </p:nvSpPr>
              <p:spPr bwMode="auto">
                <a:xfrm>
                  <a:off x="223" y="2796"/>
                  <a:ext cx="22" cy="11"/>
                </a:xfrm>
                <a:custGeom>
                  <a:avLst/>
                  <a:gdLst>
                    <a:gd name="T0" fmla="*/ 0 w 22"/>
                    <a:gd name="T1" fmla="*/ 10 h 11"/>
                    <a:gd name="T2" fmla="*/ 0 w 22"/>
                    <a:gd name="T3" fmla="*/ 0 h 11"/>
                    <a:gd name="T4" fmla="*/ 21 w 22"/>
                    <a:gd name="T5" fmla="*/ 0 h 11"/>
                    <a:gd name="T6" fmla="*/ 21 w 22"/>
                    <a:gd name="T7" fmla="*/ 10 h 11"/>
                    <a:gd name="T8" fmla="*/ 0 w 22"/>
                    <a:gd name="T9" fmla="*/ 10 h 11"/>
                    <a:gd name="T10" fmla="*/ 0 60000 65536"/>
                    <a:gd name="T11" fmla="*/ 0 60000 65536"/>
                    <a:gd name="T12" fmla="*/ 0 60000 65536"/>
                    <a:gd name="T13" fmla="*/ 0 60000 65536"/>
                    <a:gd name="T14" fmla="*/ 0 60000 65536"/>
                    <a:gd name="T15" fmla="*/ 0 w 22"/>
                    <a:gd name="T16" fmla="*/ 0 h 11"/>
                    <a:gd name="T17" fmla="*/ 22 w 22"/>
                    <a:gd name="T18" fmla="*/ 11 h 11"/>
                  </a:gdLst>
                  <a:ahLst/>
                  <a:cxnLst>
                    <a:cxn ang="T10">
                      <a:pos x="T0" y="T1"/>
                    </a:cxn>
                    <a:cxn ang="T11">
                      <a:pos x="T2" y="T3"/>
                    </a:cxn>
                    <a:cxn ang="T12">
                      <a:pos x="T4" y="T5"/>
                    </a:cxn>
                    <a:cxn ang="T13">
                      <a:pos x="T6" y="T7"/>
                    </a:cxn>
                    <a:cxn ang="T14">
                      <a:pos x="T8" y="T9"/>
                    </a:cxn>
                  </a:cxnLst>
                  <a:rect l="T15" t="T16" r="T17" b="T18"/>
                  <a:pathLst>
                    <a:path w="22" h="11">
                      <a:moveTo>
                        <a:pt x="0" y="10"/>
                      </a:moveTo>
                      <a:lnTo>
                        <a:pt x="0" y="0"/>
                      </a:lnTo>
                      <a:lnTo>
                        <a:pt x="21" y="0"/>
                      </a:lnTo>
                      <a:lnTo>
                        <a:pt x="21" y="10"/>
                      </a:lnTo>
                      <a:lnTo>
                        <a:pt x="0" y="10"/>
                      </a:lnTo>
                    </a:path>
                  </a:pathLst>
                </a:custGeom>
                <a:solidFill>
                  <a:srgbClr val="FFFF8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22" name="Oval 250">
                  <a:extLst>
                    <a:ext uri="{FF2B5EF4-FFF2-40B4-BE49-F238E27FC236}">
                      <a16:creationId xmlns:a16="http://schemas.microsoft.com/office/drawing/2014/main" id="{3882E0E8-37F6-4773-A2DD-B029B2F38B70}"/>
                    </a:ext>
                  </a:extLst>
                </p:cNvPr>
                <p:cNvSpPr>
                  <a:spLocks noChangeArrowheads="1"/>
                </p:cNvSpPr>
                <p:nvPr/>
              </p:nvSpPr>
              <p:spPr bwMode="auto">
                <a:xfrm>
                  <a:off x="223" y="2796"/>
                  <a:ext cx="21" cy="21"/>
                </a:xfrm>
                <a:prstGeom prst="ellipse">
                  <a:avLst/>
                </a:prstGeom>
                <a:solidFill>
                  <a:srgbClr val="FFFF8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104" name="Group 251">
                <a:extLst>
                  <a:ext uri="{FF2B5EF4-FFF2-40B4-BE49-F238E27FC236}">
                    <a16:creationId xmlns:a16="http://schemas.microsoft.com/office/drawing/2014/main" id="{CA2E3CE2-C8A9-449E-A258-40A53CBDCB80}"/>
                  </a:ext>
                </a:extLst>
              </p:cNvPr>
              <p:cNvGrpSpPr>
                <a:grpSpLocks/>
              </p:cNvGrpSpPr>
              <p:nvPr/>
            </p:nvGrpSpPr>
            <p:grpSpPr bwMode="auto">
              <a:xfrm>
                <a:off x="245" y="2796"/>
                <a:ext cx="23" cy="21"/>
                <a:chOff x="245" y="2796"/>
                <a:chExt cx="23" cy="21"/>
              </a:xfrm>
            </p:grpSpPr>
            <p:sp>
              <p:nvSpPr>
                <p:cNvPr id="119" name="Freeform 252">
                  <a:extLst>
                    <a:ext uri="{FF2B5EF4-FFF2-40B4-BE49-F238E27FC236}">
                      <a16:creationId xmlns:a16="http://schemas.microsoft.com/office/drawing/2014/main" id="{AF34E2B8-ACCB-4D26-BB34-C31DA95FDE6A}"/>
                    </a:ext>
                  </a:extLst>
                </p:cNvPr>
                <p:cNvSpPr>
                  <a:spLocks/>
                </p:cNvSpPr>
                <p:nvPr/>
              </p:nvSpPr>
              <p:spPr bwMode="auto">
                <a:xfrm>
                  <a:off x="245" y="2796"/>
                  <a:ext cx="23" cy="11"/>
                </a:xfrm>
                <a:custGeom>
                  <a:avLst/>
                  <a:gdLst>
                    <a:gd name="T0" fmla="*/ 0 w 23"/>
                    <a:gd name="T1" fmla="*/ 10 h 11"/>
                    <a:gd name="T2" fmla="*/ 0 w 23"/>
                    <a:gd name="T3" fmla="*/ 0 h 11"/>
                    <a:gd name="T4" fmla="*/ 22 w 23"/>
                    <a:gd name="T5" fmla="*/ 0 h 11"/>
                    <a:gd name="T6" fmla="*/ 22 w 23"/>
                    <a:gd name="T7" fmla="*/ 10 h 11"/>
                    <a:gd name="T8" fmla="*/ 0 w 23"/>
                    <a:gd name="T9" fmla="*/ 10 h 11"/>
                    <a:gd name="T10" fmla="*/ 0 60000 65536"/>
                    <a:gd name="T11" fmla="*/ 0 60000 65536"/>
                    <a:gd name="T12" fmla="*/ 0 60000 65536"/>
                    <a:gd name="T13" fmla="*/ 0 60000 65536"/>
                    <a:gd name="T14" fmla="*/ 0 60000 65536"/>
                    <a:gd name="T15" fmla="*/ 0 w 23"/>
                    <a:gd name="T16" fmla="*/ 0 h 11"/>
                    <a:gd name="T17" fmla="*/ 23 w 23"/>
                    <a:gd name="T18" fmla="*/ 11 h 11"/>
                  </a:gdLst>
                  <a:ahLst/>
                  <a:cxnLst>
                    <a:cxn ang="T10">
                      <a:pos x="T0" y="T1"/>
                    </a:cxn>
                    <a:cxn ang="T11">
                      <a:pos x="T2" y="T3"/>
                    </a:cxn>
                    <a:cxn ang="T12">
                      <a:pos x="T4" y="T5"/>
                    </a:cxn>
                    <a:cxn ang="T13">
                      <a:pos x="T6" y="T7"/>
                    </a:cxn>
                    <a:cxn ang="T14">
                      <a:pos x="T8" y="T9"/>
                    </a:cxn>
                  </a:cxnLst>
                  <a:rect l="T15" t="T16" r="T17" b="T18"/>
                  <a:pathLst>
                    <a:path w="23" h="11">
                      <a:moveTo>
                        <a:pt x="0" y="10"/>
                      </a:moveTo>
                      <a:lnTo>
                        <a:pt x="0" y="0"/>
                      </a:lnTo>
                      <a:lnTo>
                        <a:pt x="22" y="0"/>
                      </a:lnTo>
                      <a:lnTo>
                        <a:pt x="22" y="10"/>
                      </a:lnTo>
                      <a:lnTo>
                        <a:pt x="0" y="10"/>
                      </a:lnTo>
                    </a:path>
                  </a:pathLst>
                </a:custGeom>
                <a:solidFill>
                  <a:schemeClr val="accent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20" name="Oval 253">
                  <a:extLst>
                    <a:ext uri="{FF2B5EF4-FFF2-40B4-BE49-F238E27FC236}">
                      <a16:creationId xmlns:a16="http://schemas.microsoft.com/office/drawing/2014/main" id="{3AAB5CF3-2410-4FB5-A578-5243A8E5D008}"/>
                    </a:ext>
                  </a:extLst>
                </p:cNvPr>
                <p:cNvSpPr>
                  <a:spLocks noChangeArrowheads="1"/>
                </p:cNvSpPr>
                <p:nvPr/>
              </p:nvSpPr>
              <p:spPr bwMode="auto">
                <a:xfrm>
                  <a:off x="245" y="2796"/>
                  <a:ext cx="22" cy="21"/>
                </a:xfrm>
                <a:prstGeom prst="ellipse">
                  <a:avLst/>
                </a:prstGeom>
                <a:solidFill>
                  <a:schemeClr val="accent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105" name="Group 254">
                <a:extLst>
                  <a:ext uri="{FF2B5EF4-FFF2-40B4-BE49-F238E27FC236}">
                    <a16:creationId xmlns:a16="http://schemas.microsoft.com/office/drawing/2014/main" id="{1750C41F-0389-479F-A58E-C8EB2102226B}"/>
                  </a:ext>
                </a:extLst>
              </p:cNvPr>
              <p:cNvGrpSpPr>
                <a:grpSpLocks/>
              </p:cNvGrpSpPr>
              <p:nvPr/>
            </p:nvGrpSpPr>
            <p:grpSpPr bwMode="auto">
              <a:xfrm>
                <a:off x="269" y="2796"/>
                <a:ext cx="22" cy="21"/>
                <a:chOff x="269" y="2796"/>
                <a:chExt cx="22" cy="21"/>
              </a:xfrm>
            </p:grpSpPr>
            <p:sp>
              <p:nvSpPr>
                <p:cNvPr id="117" name="Freeform 255">
                  <a:extLst>
                    <a:ext uri="{FF2B5EF4-FFF2-40B4-BE49-F238E27FC236}">
                      <a16:creationId xmlns:a16="http://schemas.microsoft.com/office/drawing/2014/main" id="{92C9CBE7-A4DA-4AA5-8A24-A593AA530D1D}"/>
                    </a:ext>
                  </a:extLst>
                </p:cNvPr>
                <p:cNvSpPr>
                  <a:spLocks/>
                </p:cNvSpPr>
                <p:nvPr/>
              </p:nvSpPr>
              <p:spPr bwMode="auto">
                <a:xfrm>
                  <a:off x="269" y="2796"/>
                  <a:ext cx="22" cy="11"/>
                </a:xfrm>
                <a:custGeom>
                  <a:avLst/>
                  <a:gdLst>
                    <a:gd name="T0" fmla="*/ 0 w 22"/>
                    <a:gd name="T1" fmla="*/ 10 h 11"/>
                    <a:gd name="T2" fmla="*/ 0 w 22"/>
                    <a:gd name="T3" fmla="*/ 0 h 11"/>
                    <a:gd name="T4" fmla="*/ 21 w 22"/>
                    <a:gd name="T5" fmla="*/ 0 h 11"/>
                    <a:gd name="T6" fmla="*/ 21 w 22"/>
                    <a:gd name="T7" fmla="*/ 10 h 11"/>
                    <a:gd name="T8" fmla="*/ 0 w 22"/>
                    <a:gd name="T9" fmla="*/ 10 h 11"/>
                    <a:gd name="T10" fmla="*/ 0 60000 65536"/>
                    <a:gd name="T11" fmla="*/ 0 60000 65536"/>
                    <a:gd name="T12" fmla="*/ 0 60000 65536"/>
                    <a:gd name="T13" fmla="*/ 0 60000 65536"/>
                    <a:gd name="T14" fmla="*/ 0 60000 65536"/>
                    <a:gd name="T15" fmla="*/ 0 w 22"/>
                    <a:gd name="T16" fmla="*/ 0 h 11"/>
                    <a:gd name="T17" fmla="*/ 22 w 22"/>
                    <a:gd name="T18" fmla="*/ 11 h 11"/>
                  </a:gdLst>
                  <a:ahLst/>
                  <a:cxnLst>
                    <a:cxn ang="T10">
                      <a:pos x="T0" y="T1"/>
                    </a:cxn>
                    <a:cxn ang="T11">
                      <a:pos x="T2" y="T3"/>
                    </a:cxn>
                    <a:cxn ang="T12">
                      <a:pos x="T4" y="T5"/>
                    </a:cxn>
                    <a:cxn ang="T13">
                      <a:pos x="T6" y="T7"/>
                    </a:cxn>
                    <a:cxn ang="T14">
                      <a:pos x="T8" y="T9"/>
                    </a:cxn>
                  </a:cxnLst>
                  <a:rect l="T15" t="T16" r="T17" b="T18"/>
                  <a:pathLst>
                    <a:path w="22" h="11">
                      <a:moveTo>
                        <a:pt x="0" y="10"/>
                      </a:moveTo>
                      <a:lnTo>
                        <a:pt x="0" y="0"/>
                      </a:lnTo>
                      <a:lnTo>
                        <a:pt x="21" y="0"/>
                      </a:lnTo>
                      <a:lnTo>
                        <a:pt x="21" y="10"/>
                      </a:lnTo>
                      <a:lnTo>
                        <a:pt x="0" y="10"/>
                      </a:lnTo>
                    </a:path>
                  </a:pathLst>
                </a:custGeom>
                <a:solidFill>
                  <a:srgbClr val="FFFF8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18" name="Oval 256">
                  <a:extLst>
                    <a:ext uri="{FF2B5EF4-FFF2-40B4-BE49-F238E27FC236}">
                      <a16:creationId xmlns:a16="http://schemas.microsoft.com/office/drawing/2014/main" id="{930B35BE-E378-40F7-99D9-DB786E629C62}"/>
                    </a:ext>
                  </a:extLst>
                </p:cNvPr>
                <p:cNvSpPr>
                  <a:spLocks noChangeArrowheads="1"/>
                </p:cNvSpPr>
                <p:nvPr/>
              </p:nvSpPr>
              <p:spPr bwMode="auto">
                <a:xfrm>
                  <a:off x="269" y="2796"/>
                  <a:ext cx="21" cy="21"/>
                </a:xfrm>
                <a:prstGeom prst="ellipse">
                  <a:avLst/>
                </a:prstGeom>
                <a:solidFill>
                  <a:srgbClr val="FFFF8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106" name="Group 257">
                <a:extLst>
                  <a:ext uri="{FF2B5EF4-FFF2-40B4-BE49-F238E27FC236}">
                    <a16:creationId xmlns:a16="http://schemas.microsoft.com/office/drawing/2014/main" id="{EC079DB6-127C-4E0B-B394-A28E044F270E}"/>
                  </a:ext>
                </a:extLst>
              </p:cNvPr>
              <p:cNvGrpSpPr>
                <a:grpSpLocks/>
              </p:cNvGrpSpPr>
              <p:nvPr/>
            </p:nvGrpSpPr>
            <p:grpSpPr bwMode="auto">
              <a:xfrm>
                <a:off x="290" y="2796"/>
                <a:ext cx="25" cy="21"/>
                <a:chOff x="290" y="2796"/>
                <a:chExt cx="25" cy="21"/>
              </a:xfrm>
            </p:grpSpPr>
            <p:sp>
              <p:nvSpPr>
                <p:cNvPr id="115" name="Freeform 258">
                  <a:extLst>
                    <a:ext uri="{FF2B5EF4-FFF2-40B4-BE49-F238E27FC236}">
                      <a16:creationId xmlns:a16="http://schemas.microsoft.com/office/drawing/2014/main" id="{7C5D0A1B-0914-404E-A6C0-3BC4028A12C7}"/>
                    </a:ext>
                  </a:extLst>
                </p:cNvPr>
                <p:cNvSpPr>
                  <a:spLocks/>
                </p:cNvSpPr>
                <p:nvPr/>
              </p:nvSpPr>
              <p:spPr bwMode="auto">
                <a:xfrm>
                  <a:off x="290" y="2796"/>
                  <a:ext cx="25" cy="11"/>
                </a:xfrm>
                <a:custGeom>
                  <a:avLst/>
                  <a:gdLst>
                    <a:gd name="T0" fmla="*/ 0 w 25"/>
                    <a:gd name="T1" fmla="*/ 10 h 11"/>
                    <a:gd name="T2" fmla="*/ 0 w 25"/>
                    <a:gd name="T3" fmla="*/ 0 h 11"/>
                    <a:gd name="T4" fmla="*/ 24 w 25"/>
                    <a:gd name="T5" fmla="*/ 0 h 11"/>
                    <a:gd name="T6" fmla="*/ 24 w 25"/>
                    <a:gd name="T7" fmla="*/ 10 h 11"/>
                    <a:gd name="T8" fmla="*/ 0 w 25"/>
                    <a:gd name="T9" fmla="*/ 10 h 11"/>
                    <a:gd name="T10" fmla="*/ 0 60000 65536"/>
                    <a:gd name="T11" fmla="*/ 0 60000 65536"/>
                    <a:gd name="T12" fmla="*/ 0 60000 65536"/>
                    <a:gd name="T13" fmla="*/ 0 60000 65536"/>
                    <a:gd name="T14" fmla="*/ 0 60000 65536"/>
                    <a:gd name="T15" fmla="*/ 0 w 25"/>
                    <a:gd name="T16" fmla="*/ 0 h 11"/>
                    <a:gd name="T17" fmla="*/ 25 w 25"/>
                    <a:gd name="T18" fmla="*/ 11 h 11"/>
                  </a:gdLst>
                  <a:ahLst/>
                  <a:cxnLst>
                    <a:cxn ang="T10">
                      <a:pos x="T0" y="T1"/>
                    </a:cxn>
                    <a:cxn ang="T11">
                      <a:pos x="T2" y="T3"/>
                    </a:cxn>
                    <a:cxn ang="T12">
                      <a:pos x="T4" y="T5"/>
                    </a:cxn>
                    <a:cxn ang="T13">
                      <a:pos x="T6" y="T7"/>
                    </a:cxn>
                    <a:cxn ang="T14">
                      <a:pos x="T8" y="T9"/>
                    </a:cxn>
                  </a:cxnLst>
                  <a:rect l="T15" t="T16" r="T17" b="T18"/>
                  <a:pathLst>
                    <a:path w="25" h="11">
                      <a:moveTo>
                        <a:pt x="0" y="10"/>
                      </a:moveTo>
                      <a:lnTo>
                        <a:pt x="0" y="0"/>
                      </a:lnTo>
                      <a:lnTo>
                        <a:pt x="24" y="0"/>
                      </a:lnTo>
                      <a:lnTo>
                        <a:pt x="24" y="10"/>
                      </a:lnTo>
                      <a:lnTo>
                        <a:pt x="0" y="10"/>
                      </a:lnTo>
                    </a:path>
                  </a:pathLst>
                </a:custGeom>
                <a:solidFill>
                  <a:schemeClr val="accent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16" name="Oval 259">
                  <a:extLst>
                    <a:ext uri="{FF2B5EF4-FFF2-40B4-BE49-F238E27FC236}">
                      <a16:creationId xmlns:a16="http://schemas.microsoft.com/office/drawing/2014/main" id="{C2DA910D-EBB4-41DA-8BE6-AF5AA04AD831}"/>
                    </a:ext>
                  </a:extLst>
                </p:cNvPr>
                <p:cNvSpPr>
                  <a:spLocks noChangeArrowheads="1"/>
                </p:cNvSpPr>
                <p:nvPr/>
              </p:nvSpPr>
              <p:spPr bwMode="auto">
                <a:xfrm>
                  <a:off x="290" y="2796"/>
                  <a:ext cx="24" cy="21"/>
                </a:xfrm>
                <a:prstGeom prst="ellipse">
                  <a:avLst/>
                </a:prstGeom>
                <a:solidFill>
                  <a:schemeClr val="accent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sp>
            <p:nvSpPr>
              <p:cNvPr id="107" name="Freeform 260">
                <a:extLst>
                  <a:ext uri="{FF2B5EF4-FFF2-40B4-BE49-F238E27FC236}">
                    <a16:creationId xmlns:a16="http://schemas.microsoft.com/office/drawing/2014/main" id="{FCF93091-6BC9-43D4-A1BD-78F4E052DA80}"/>
                  </a:ext>
                </a:extLst>
              </p:cNvPr>
              <p:cNvSpPr>
                <a:spLocks/>
              </p:cNvSpPr>
              <p:nvPr/>
            </p:nvSpPr>
            <p:spPr bwMode="auto">
              <a:xfrm>
                <a:off x="62" y="2783"/>
                <a:ext cx="261" cy="11"/>
              </a:xfrm>
              <a:custGeom>
                <a:avLst/>
                <a:gdLst>
                  <a:gd name="T0" fmla="*/ 0 w 261"/>
                  <a:gd name="T1" fmla="*/ 10 h 11"/>
                  <a:gd name="T2" fmla="*/ 252 w 261"/>
                  <a:gd name="T3" fmla="*/ 10 h 11"/>
                  <a:gd name="T4" fmla="*/ 260 w 261"/>
                  <a:gd name="T5" fmla="*/ 0 h 11"/>
                  <a:gd name="T6" fmla="*/ 18 w 261"/>
                  <a:gd name="T7" fmla="*/ 0 h 11"/>
                  <a:gd name="T8" fmla="*/ 0 w 261"/>
                  <a:gd name="T9" fmla="*/ 10 h 11"/>
                  <a:gd name="T10" fmla="*/ 0 60000 65536"/>
                  <a:gd name="T11" fmla="*/ 0 60000 65536"/>
                  <a:gd name="T12" fmla="*/ 0 60000 65536"/>
                  <a:gd name="T13" fmla="*/ 0 60000 65536"/>
                  <a:gd name="T14" fmla="*/ 0 60000 65536"/>
                  <a:gd name="T15" fmla="*/ 0 w 261"/>
                  <a:gd name="T16" fmla="*/ 0 h 11"/>
                  <a:gd name="T17" fmla="*/ 261 w 261"/>
                  <a:gd name="T18" fmla="*/ 11 h 11"/>
                </a:gdLst>
                <a:ahLst/>
                <a:cxnLst>
                  <a:cxn ang="T10">
                    <a:pos x="T0" y="T1"/>
                  </a:cxn>
                  <a:cxn ang="T11">
                    <a:pos x="T2" y="T3"/>
                  </a:cxn>
                  <a:cxn ang="T12">
                    <a:pos x="T4" y="T5"/>
                  </a:cxn>
                  <a:cxn ang="T13">
                    <a:pos x="T6" y="T7"/>
                  </a:cxn>
                  <a:cxn ang="T14">
                    <a:pos x="T8" y="T9"/>
                  </a:cxn>
                </a:cxnLst>
                <a:rect l="T15" t="T16" r="T17" b="T18"/>
                <a:pathLst>
                  <a:path w="261" h="11">
                    <a:moveTo>
                      <a:pt x="0" y="10"/>
                    </a:moveTo>
                    <a:lnTo>
                      <a:pt x="252" y="10"/>
                    </a:lnTo>
                    <a:lnTo>
                      <a:pt x="260" y="0"/>
                    </a:lnTo>
                    <a:lnTo>
                      <a:pt x="18" y="0"/>
                    </a:lnTo>
                    <a:lnTo>
                      <a:pt x="0" y="10"/>
                    </a:lnTo>
                  </a:path>
                </a:pathLst>
              </a:custGeom>
              <a:solidFill>
                <a:srgbClr val="FFFF8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08" name="Freeform 261">
                <a:extLst>
                  <a:ext uri="{FF2B5EF4-FFF2-40B4-BE49-F238E27FC236}">
                    <a16:creationId xmlns:a16="http://schemas.microsoft.com/office/drawing/2014/main" id="{B0B7F3B3-DE07-4DC3-8EE2-EE688AEDC305}"/>
                  </a:ext>
                </a:extLst>
              </p:cNvPr>
              <p:cNvSpPr>
                <a:spLocks/>
              </p:cNvSpPr>
              <p:nvPr/>
            </p:nvSpPr>
            <p:spPr bwMode="auto">
              <a:xfrm>
                <a:off x="62" y="2783"/>
                <a:ext cx="39" cy="11"/>
              </a:xfrm>
              <a:custGeom>
                <a:avLst/>
                <a:gdLst>
                  <a:gd name="T0" fmla="*/ 0 w 39"/>
                  <a:gd name="T1" fmla="*/ 10 h 11"/>
                  <a:gd name="T2" fmla="*/ 23 w 39"/>
                  <a:gd name="T3" fmla="*/ 10 h 11"/>
                  <a:gd name="T4" fmla="*/ 38 w 39"/>
                  <a:gd name="T5" fmla="*/ 0 h 11"/>
                  <a:gd name="T6" fmla="*/ 18 w 39"/>
                  <a:gd name="T7" fmla="*/ 0 h 11"/>
                  <a:gd name="T8" fmla="*/ 0 w 39"/>
                  <a:gd name="T9" fmla="*/ 10 h 11"/>
                  <a:gd name="T10" fmla="*/ 0 60000 65536"/>
                  <a:gd name="T11" fmla="*/ 0 60000 65536"/>
                  <a:gd name="T12" fmla="*/ 0 60000 65536"/>
                  <a:gd name="T13" fmla="*/ 0 60000 65536"/>
                  <a:gd name="T14" fmla="*/ 0 60000 65536"/>
                  <a:gd name="T15" fmla="*/ 0 w 39"/>
                  <a:gd name="T16" fmla="*/ 0 h 11"/>
                  <a:gd name="T17" fmla="*/ 39 w 39"/>
                  <a:gd name="T18" fmla="*/ 11 h 11"/>
                </a:gdLst>
                <a:ahLst/>
                <a:cxnLst>
                  <a:cxn ang="T10">
                    <a:pos x="T0" y="T1"/>
                  </a:cxn>
                  <a:cxn ang="T11">
                    <a:pos x="T2" y="T3"/>
                  </a:cxn>
                  <a:cxn ang="T12">
                    <a:pos x="T4" y="T5"/>
                  </a:cxn>
                  <a:cxn ang="T13">
                    <a:pos x="T6" y="T7"/>
                  </a:cxn>
                  <a:cxn ang="T14">
                    <a:pos x="T8" y="T9"/>
                  </a:cxn>
                </a:cxnLst>
                <a:rect l="T15" t="T16" r="T17" b="T18"/>
                <a:pathLst>
                  <a:path w="39" h="11">
                    <a:moveTo>
                      <a:pt x="0" y="10"/>
                    </a:moveTo>
                    <a:lnTo>
                      <a:pt x="23" y="10"/>
                    </a:lnTo>
                    <a:lnTo>
                      <a:pt x="38" y="0"/>
                    </a:lnTo>
                    <a:lnTo>
                      <a:pt x="18" y="0"/>
                    </a:lnTo>
                    <a:lnTo>
                      <a:pt x="0" y="10"/>
                    </a:lnTo>
                  </a:path>
                </a:pathLst>
              </a:custGeom>
              <a:solidFill>
                <a:schemeClr val="accent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09" name="Freeform 262">
                <a:extLst>
                  <a:ext uri="{FF2B5EF4-FFF2-40B4-BE49-F238E27FC236}">
                    <a16:creationId xmlns:a16="http://schemas.microsoft.com/office/drawing/2014/main" id="{FE85C7FF-E366-4825-849B-8E5845600939}"/>
                  </a:ext>
                </a:extLst>
              </p:cNvPr>
              <p:cNvSpPr>
                <a:spLocks/>
              </p:cNvSpPr>
              <p:nvPr/>
            </p:nvSpPr>
            <p:spPr bwMode="auto">
              <a:xfrm>
                <a:off x="108" y="2783"/>
                <a:ext cx="39" cy="11"/>
              </a:xfrm>
              <a:custGeom>
                <a:avLst/>
                <a:gdLst>
                  <a:gd name="T0" fmla="*/ 0 w 39"/>
                  <a:gd name="T1" fmla="*/ 10 h 11"/>
                  <a:gd name="T2" fmla="*/ 23 w 39"/>
                  <a:gd name="T3" fmla="*/ 10 h 11"/>
                  <a:gd name="T4" fmla="*/ 38 w 39"/>
                  <a:gd name="T5" fmla="*/ 0 h 11"/>
                  <a:gd name="T6" fmla="*/ 15 w 39"/>
                  <a:gd name="T7" fmla="*/ 0 h 11"/>
                  <a:gd name="T8" fmla="*/ 0 w 39"/>
                  <a:gd name="T9" fmla="*/ 10 h 11"/>
                  <a:gd name="T10" fmla="*/ 0 60000 65536"/>
                  <a:gd name="T11" fmla="*/ 0 60000 65536"/>
                  <a:gd name="T12" fmla="*/ 0 60000 65536"/>
                  <a:gd name="T13" fmla="*/ 0 60000 65536"/>
                  <a:gd name="T14" fmla="*/ 0 60000 65536"/>
                  <a:gd name="T15" fmla="*/ 0 w 39"/>
                  <a:gd name="T16" fmla="*/ 0 h 11"/>
                  <a:gd name="T17" fmla="*/ 39 w 39"/>
                  <a:gd name="T18" fmla="*/ 11 h 11"/>
                </a:gdLst>
                <a:ahLst/>
                <a:cxnLst>
                  <a:cxn ang="T10">
                    <a:pos x="T0" y="T1"/>
                  </a:cxn>
                  <a:cxn ang="T11">
                    <a:pos x="T2" y="T3"/>
                  </a:cxn>
                  <a:cxn ang="T12">
                    <a:pos x="T4" y="T5"/>
                  </a:cxn>
                  <a:cxn ang="T13">
                    <a:pos x="T6" y="T7"/>
                  </a:cxn>
                  <a:cxn ang="T14">
                    <a:pos x="T8" y="T9"/>
                  </a:cxn>
                </a:cxnLst>
                <a:rect l="T15" t="T16" r="T17" b="T18"/>
                <a:pathLst>
                  <a:path w="39" h="11">
                    <a:moveTo>
                      <a:pt x="0" y="10"/>
                    </a:moveTo>
                    <a:lnTo>
                      <a:pt x="23" y="10"/>
                    </a:lnTo>
                    <a:lnTo>
                      <a:pt x="38" y="0"/>
                    </a:lnTo>
                    <a:lnTo>
                      <a:pt x="15" y="0"/>
                    </a:lnTo>
                    <a:lnTo>
                      <a:pt x="0" y="10"/>
                    </a:lnTo>
                  </a:path>
                </a:pathLst>
              </a:custGeom>
              <a:solidFill>
                <a:schemeClr val="accent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10" name="Freeform 263">
                <a:extLst>
                  <a:ext uri="{FF2B5EF4-FFF2-40B4-BE49-F238E27FC236}">
                    <a16:creationId xmlns:a16="http://schemas.microsoft.com/office/drawing/2014/main" id="{2857C69C-3348-4C06-9A4C-D2BE130E7F11}"/>
                  </a:ext>
                </a:extLst>
              </p:cNvPr>
              <p:cNvSpPr>
                <a:spLocks/>
              </p:cNvSpPr>
              <p:nvPr/>
            </p:nvSpPr>
            <p:spPr bwMode="auto">
              <a:xfrm>
                <a:off x="153" y="2783"/>
                <a:ext cx="37" cy="11"/>
              </a:xfrm>
              <a:custGeom>
                <a:avLst/>
                <a:gdLst>
                  <a:gd name="T0" fmla="*/ 0 w 37"/>
                  <a:gd name="T1" fmla="*/ 10 h 11"/>
                  <a:gd name="T2" fmla="*/ 23 w 37"/>
                  <a:gd name="T3" fmla="*/ 10 h 11"/>
                  <a:gd name="T4" fmla="*/ 36 w 37"/>
                  <a:gd name="T5" fmla="*/ 0 h 11"/>
                  <a:gd name="T6" fmla="*/ 13 w 37"/>
                  <a:gd name="T7" fmla="*/ 0 h 11"/>
                  <a:gd name="T8" fmla="*/ 0 w 37"/>
                  <a:gd name="T9" fmla="*/ 10 h 11"/>
                  <a:gd name="T10" fmla="*/ 0 60000 65536"/>
                  <a:gd name="T11" fmla="*/ 0 60000 65536"/>
                  <a:gd name="T12" fmla="*/ 0 60000 65536"/>
                  <a:gd name="T13" fmla="*/ 0 60000 65536"/>
                  <a:gd name="T14" fmla="*/ 0 60000 65536"/>
                  <a:gd name="T15" fmla="*/ 0 w 37"/>
                  <a:gd name="T16" fmla="*/ 0 h 11"/>
                  <a:gd name="T17" fmla="*/ 37 w 37"/>
                  <a:gd name="T18" fmla="*/ 11 h 11"/>
                </a:gdLst>
                <a:ahLst/>
                <a:cxnLst>
                  <a:cxn ang="T10">
                    <a:pos x="T0" y="T1"/>
                  </a:cxn>
                  <a:cxn ang="T11">
                    <a:pos x="T2" y="T3"/>
                  </a:cxn>
                  <a:cxn ang="T12">
                    <a:pos x="T4" y="T5"/>
                  </a:cxn>
                  <a:cxn ang="T13">
                    <a:pos x="T6" y="T7"/>
                  </a:cxn>
                  <a:cxn ang="T14">
                    <a:pos x="T8" y="T9"/>
                  </a:cxn>
                </a:cxnLst>
                <a:rect l="T15" t="T16" r="T17" b="T18"/>
                <a:pathLst>
                  <a:path w="37" h="11">
                    <a:moveTo>
                      <a:pt x="0" y="10"/>
                    </a:moveTo>
                    <a:lnTo>
                      <a:pt x="23" y="10"/>
                    </a:lnTo>
                    <a:lnTo>
                      <a:pt x="36" y="0"/>
                    </a:lnTo>
                    <a:lnTo>
                      <a:pt x="13" y="0"/>
                    </a:lnTo>
                    <a:lnTo>
                      <a:pt x="0" y="10"/>
                    </a:lnTo>
                  </a:path>
                </a:pathLst>
              </a:custGeom>
              <a:solidFill>
                <a:schemeClr val="accent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11" name="Freeform 264">
                <a:extLst>
                  <a:ext uri="{FF2B5EF4-FFF2-40B4-BE49-F238E27FC236}">
                    <a16:creationId xmlns:a16="http://schemas.microsoft.com/office/drawing/2014/main" id="{98EFAEFA-22AA-445B-B3EA-EB553E55365B}"/>
                  </a:ext>
                </a:extLst>
              </p:cNvPr>
              <p:cNvSpPr>
                <a:spLocks/>
              </p:cNvSpPr>
              <p:nvPr/>
            </p:nvSpPr>
            <p:spPr bwMode="auto">
              <a:xfrm>
                <a:off x="199" y="2783"/>
                <a:ext cx="37" cy="11"/>
              </a:xfrm>
              <a:custGeom>
                <a:avLst/>
                <a:gdLst>
                  <a:gd name="T0" fmla="*/ 0 w 37"/>
                  <a:gd name="T1" fmla="*/ 10 h 11"/>
                  <a:gd name="T2" fmla="*/ 23 w 37"/>
                  <a:gd name="T3" fmla="*/ 10 h 11"/>
                  <a:gd name="T4" fmla="*/ 36 w 37"/>
                  <a:gd name="T5" fmla="*/ 0 h 11"/>
                  <a:gd name="T6" fmla="*/ 13 w 37"/>
                  <a:gd name="T7" fmla="*/ 0 h 11"/>
                  <a:gd name="T8" fmla="*/ 0 w 37"/>
                  <a:gd name="T9" fmla="*/ 10 h 11"/>
                  <a:gd name="T10" fmla="*/ 0 60000 65536"/>
                  <a:gd name="T11" fmla="*/ 0 60000 65536"/>
                  <a:gd name="T12" fmla="*/ 0 60000 65536"/>
                  <a:gd name="T13" fmla="*/ 0 60000 65536"/>
                  <a:gd name="T14" fmla="*/ 0 60000 65536"/>
                  <a:gd name="T15" fmla="*/ 0 w 37"/>
                  <a:gd name="T16" fmla="*/ 0 h 11"/>
                  <a:gd name="T17" fmla="*/ 37 w 37"/>
                  <a:gd name="T18" fmla="*/ 11 h 11"/>
                </a:gdLst>
                <a:ahLst/>
                <a:cxnLst>
                  <a:cxn ang="T10">
                    <a:pos x="T0" y="T1"/>
                  </a:cxn>
                  <a:cxn ang="T11">
                    <a:pos x="T2" y="T3"/>
                  </a:cxn>
                  <a:cxn ang="T12">
                    <a:pos x="T4" y="T5"/>
                  </a:cxn>
                  <a:cxn ang="T13">
                    <a:pos x="T6" y="T7"/>
                  </a:cxn>
                  <a:cxn ang="T14">
                    <a:pos x="T8" y="T9"/>
                  </a:cxn>
                </a:cxnLst>
                <a:rect l="T15" t="T16" r="T17" b="T18"/>
                <a:pathLst>
                  <a:path w="37" h="11">
                    <a:moveTo>
                      <a:pt x="0" y="10"/>
                    </a:moveTo>
                    <a:lnTo>
                      <a:pt x="23" y="10"/>
                    </a:lnTo>
                    <a:lnTo>
                      <a:pt x="36" y="0"/>
                    </a:lnTo>
                    <a:lnTo>
                      <a:pt x="13" y="0"/>
                    </a:lnTo>
                    <a:lnTo>
                      <a:pt x="0" y="10"/>
                    </a:lnTo>
                  </a:path>
                </a:pathLst>
              </a:custGeom>
              <a:solidFill>
                <a:schemeClr val="accent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12" name="Freeform 265">
                <a:extLst>
                  <a:ext uri="{FF2B5EF4-FFF2-40B4-BE49-F238E27FC236}">
                    <a16:creationId xmlns:a16="http://schemas.microsoft.com/office/drawing/2014/main" id="{475D60CD-10DC-468F-80FF-C2909E7FD5DC}"/>
                  </a:ext>
                </a:extLst>
              </p:cNvPr>
              <p:cNvSpPr>
                <a:spLocks/>
              </p:cNvSpPr>
              <p:nvPr/>
            </p:nvSpPr>
            <p:spPr bwMode="auto">
              <a:xfrm>
                <a:off x="245" y="2783"/>
                <a:ext cx="35" cy="11"/>
              </a:xfrm>
              <a:custGeom>
                <a:avLst/>
                <a:gdLst>
                  <a:gd name="T0" fmla="*/ 0 w 35"/>
                  <a:gd name="T1" fmla="*/ 10 h 11"/>
                  <a:gd name="T2" fmla="*/ 23 w 35"/>
                  <a:gd name="T3" fmla="*/ 10 h 11"/>
                  <a:gd name="T4" fmla="*/ 34 w 35"/>
                  <a:gd name="T5" fmla="*/ 0 h 11"/>
                  <a:gd name="T6" fmla="*/ 11 w 35"/>
                  <a:gd name="T7" fmla="*/ 0 h 11"/>
                  <a:gd name="T8" fmla="*/ 0 w 35"/>
                  <a:gd name="T9" fmla="*/ 10 h 11"/>
                  <a:gd name="T10" fmla="*/ 0 60000 65536"/>
                  <a:gd name="T11" fmla="*/ 0 60000 65536"/>
                  <a:gd name="T12" fmla="*/ 0 60000 65536"/>
                  <a:gd name="T13" fmla="*/ 0 60000 65536"/>
                  <a:gd name="T14" fmla="*/ 0 60000 65536"/>
                  <a:gd name="T15" fmla="*/ 0 w 35"/>
                  <a:gd name="T16" fmla="*/ 0 h 11"/>
                  <a:gd name="T17" fmla="*/ 35 w 35"/>
                  <a:gd name="T18" fmla="*/ 11 h 11"/>
                </a:gdLst>
                <a:ahLst/>
                <a:cxnLst>
                  <a:cxn ang="T10">
                    <a:pos x="T0" y="T1"/>
                  </a:cxn>
                  <a:cxn ang="T11">
                    <a:pos x="T2" y="T3"/>
                  </a:cxn>
                  <a:cxn ang="T12">
                    <a:pos x="T4" y="T5"/>
                  </a:cxn>
                  <a:cxn ang="T13">
                    <a:pos x="T6" y="T7"/>
                  </a:cxn>
                  <a:cxn ang="T14">
                    <a:pos x="T8" y="T9"/>
                  </a:cxn>
                </a:cxnLst>
                <a:rect l="T15" t="T16" r="T17" b="T18"/>
                <a:pathLst>
                  <a:path w="35" h="11">
                    <a:moveTo>
                      <a:pt x="0" y="10"/>
                    </a:moveTo>
                    <a:lnTo>
                      <a:pt x="23" y="10"/>
                    </a:lnTo>
                    <a:lnTo>
                      <a:pt x="34" y="0"/>
                    </a:lnTo>
                    <a:lnTo>
                      <a:pt x="11" y="0"/>
                    </a:lnTo>
                    <a:lnTo>
                      <a:pt x="0" y="10"/>
                    </a:lnTo>
                  </a:path>
                </a:pathLst>
              </a:custGeom>
              <a:solidFill>
                <a:schemeClr val="accent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13" name="Freeform 266">
                <a:extLst>
                  <a:ext uri="{FF2B5EF4-FFF2-40B4-BE49-F238E27FC236}">
                    <a16:creationId xmlns:a16="http://schemas.microsoft.com/office/drawing/2014/main" id="{E17E6692-553A-4529-B4C5-400D407670C4}"/>
                  </a:ext>
                </a:extLst>
              </p:cNvPr>
              <p:cNvSpPr>
                <a:spLocks/>
              </p:cNvSpPr>
              <p:nvPr/>
            </p:nvSpPr>
            <p:spPr bwMode="auto">
              <a:xfrm>
                <a:off x="290" y="2783"/>
                <a:ext cx="34" cy="11"/>
              </a:xfrm>
              <a:custGeom>
                <a:avLst/>
                <a:gdLst>
                  <a:gd name="T0" fmla="*/ 0 w 34"/>
                  <a:gd name="T1" fmla="*/ 10 h 11"/>
                  <a:gd name="T2" fmla="*/ 24 w 34"/>
                  <a:gd name="T3" fmla="*/ 10 h 11"/>
                  <a:gd name="T4" fmla="*/ 33 w 34"/>
                  <a:gd name="T5" fmla="*/ 0 h 11"/>
                  <a:gd name="T6" fmla="*/ 12 w 34"/>
                  <a:gd name="T7" fmla="*/ 0 h 11"/>
                  <a:gd name="T8" fmla="*/ 0 w 34"/>
                  <a:gd name="T9" fmla="*/ 10 h 11"/>
                  <a:gd name="T10" fmla="*/ 0 60000 65536"/>
                  <a:gd name="T11" fmla="*/ 0 60000 65536"/>
                  <a:gd name="T12" fmla="*/ 0 60000 65536"/>
                  <a:gd name="T13" fmla="*/ 0 60000 65536"/>
                  <a:gd name="T14" fmla="*/ 0 60000 65536"/>
                  <a:gd name="T15" fmla="*/ 0 w 34"/>
                  <a:gd name="T16" fmla="*/ 0 h 11"/>
                  <a:gd name="T17" fmla="*/ 34 w 34"/>
                  <a:gd name="T18" fmla="*/ 11 h 11"/>
                </a:gdLst>
                <a:ahLst/>
                <a:cxnLst>
                  <a:cxn ang="T10">
                    <a:pos x="T0" y="T1"/>
                  </a:cxn>
                  <a:cxn ang="T11">
                    <a:pos x="T2" y="T3"/>
                  </a:cxn>
                  <a:cxn ang="T12">
                    <a:pos x="T4" y="T5"/>
                  </a:cxn>
                  <a:cxn ang="T13">
                    <a:pos x="T6" y="T7"/>
                  </a:cxn>
                  <a:cxn ang="T14">
                    <a:pos x="T8" y="T9"/>
                  </a:cxn>
                </a:cxnLst>
                <a:rect l="T15" t="T16" r="T17" b="T18"/>
                <a:pathLst>
                  <a:path w="34" h="11">
                    <a:moveTo>
                      <a:pt x="0" y="10"/>
                    </a:moveTo>
                    <a:lnTo>
                      <a:pt x="24" y="10"/>
                    </a:lnTo>
                    <a:lnTo>
                      <a:pt x="33" y="0"/>
                    </a:lnTo>
                    <a:lnTo>
                      <a:pt x="12" y="0"/>
                    </a:lnTo>
                    <a:lnTo>
                      <a:pt x="0" y="10"/>
                    </a:lnTo>
                  </a:path>
                </a:pathLst>
              </a:custGeom>
              <a:solidFill>
                <a:schemeClr val="accent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14" name="Rectangle 267">
                <a:extLst>
                  <a:ext uri="{FF2B5EF4-FFF2-40B4-BE49-F238E27FC236}">
                    <a16:creationId xmlns:a16="http://schemas.microsoft.com/office/drawing/2014/main" id="{4D7321E1-DBF9-4AAE-858F-A8ABFCF5B0DB}"/>
                  </a:ext>
                </a:extLst>
              </p:cNvPr>
              <p:cNvSpPr>
                <a:spLocks noChangeArrowheads="1"/>
              </p:cNvSpPr>
              <p:nvPr/>
            </p:nvSpPr>
            <p:spPr bwMode="auto">
              <a:xfrm>
                <a:off x="62" y="2793"/>
                <a:ext cx="254" cy="2"/>
              </a:xfrm>
              <a:prstGeom prst="rect">
                <a:avLst/>
              </a:prstGeom>
              <a:solidFill>
                <a:srgbClr val="8CF4E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43" name="Group 268">
              <a:extLst>
                <a:ext uri="{FF2B5EF4-FFF2-40B4-BE49-F238E27FC236}">
                  <a16:creationId xmlns:a16="http://schemas.microsoft.com/office/drawing/2014/main" id="{59E8CFA7-E722-4588-99BF-AF6ABDC6CACB}"/>
                </a:ext>
              </a:extLst>
            </p:cNvPr>
            <p:cNvGrpSpPr>
              <a:grpSpLocks/>
            </p:cNvGrpSpPr>
            <p:nvPr/>
          </p:nvGrpSpPr>
          <p:grpSpPr bwMode="auto">
            <a:xfrm>
              <a:off x="483" y="2846"/>
              <a:ext cx="380" cy="142"/>
              <a:chOff x="483" y="2846"/>
              <a:chExt cx="380" cy="142"/>
            </a:xfrm>
          </p:grpSpPr>
          <p:grpSp>
            <p:nvGrpSpPr>
              <p:cNvPr id="44" name="Group 269">
                <a:extLst>
                  <a:ext uri="{FF2B5EF4-FFF2-40B4-BE49-F238E27FC236}">
                    <a16:creationId xmlns:a16="http://schemas.microsoft.com/office/drawing/2014/main" id="{14AD2E4E-7DD3-4546-A4BE-505309A7D9FA}"/>
                  </a:ext>
                </a:extLst>
              </p:cNvPr>
              <p:cNvGrpSpPr>
                <a:grpSpLocks/>
              </p:cNvGrpSpPr>
              <p:nvPr/>
            </p:nvGrpSpPr>
            <p:grpSpPr bwMode="auto">
              <a:xfrm>
                <a:off x="483" y="2860"/>
                <a:ext cx="380" cy="128"/>
                <a:chOff x="483" y="2860"/>
                <a:chExt cx="380" cy="128"/>
              </a:xfrm>
            </p:grpSpPr>
            <p:sp>
              <p:nvSpPr>
                <p:cNvPr id="52" name="Rectangle 270">
                  <a:extLst>
                    <a:ext uri="{FF2B5EF4-FFF2-40B4-BE49-F238E27FC236}">
                      <a16:creationId xmlns:a16="http://schemas.microsoft.com/office/drawing/2014/main" id="{869C6B7A-5A01-4429-A7CE-AEB0E01DD912}"/>
                    </a:ext>
                  </a:extLst>
                </p:cNvPr>
                <p:cNvSpPr>
                  <a:spLocks noChangeArrowheads="1"/>
                </p:cNvSpPr>
                <p:nvPr/>
              </p:nvSpPr>
              <p:spPr bwMode="auto">
                <a:xfrm>
                  <a:off x="551" y="2955"/>
                  <a:ext cx="134" cy="13"/>
                </a:xfrm>
                <a:prstGeom prst="rect">
                  <a:avLst/>
                </a:prstGeom>
                <a:solidFill>
                  <a:srgbClr val="47474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53" name="Rectangle 271">
                  <a:extLst>
                    <a:ext uri="{FF2B5EF4-FFF2-40B4-BE49-F238E27FC236}">
                      <a16:creationId xmlns:a16="http://schemas.microsoft.com/office/drawing/2014/main" id="{64E9E028-D9D4-4876-93E2-88BCC3E695EE}"/>
                    </a:ext>
                  </a:extLst>
                </p:cNvPr>
                <p:cNvSpPr>
                  <a:spLocks noChangeArrowheads="1"/>
                </p:cNvSpPr>
                <p:nvPr/>
              </p:nvSpPr>
              <p:spPr bwMode="auto">
                <a:xfrm>
                  <a:off x="560" y="2957"/>
                  <a:ext cx="123" cy="8"/>
                </a:xfrm>
                <a:prstGeom prst="rect">
                  <a:avLst/>
                </a:prstGeom>
                <a:solidFill>
                  <a:srgbClr val="00968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nvGrpSpPr>
                <p:cNvPr id="54" name="Group 272">
                  <a:extLst>
                    <a:ext uri="{FF2B5EF4-FFF2-40B4-BE49-F238E27FC236}">
                      <a16:creationId xmlns:a16="http://schemas.microsoft.com/office/drawing/2014/main" id="{046A9331-9775-4D91-8E30-1498EFD20C60}"/>
                    </a:ext>
                  </a:extLst>
                </p:cNvPr>
                <p:cNvGrpSpPr>
                  <a:grpSpLocks/>
                </p:cNvGrpSpPr>
                <p:nvPr/>
              </p:nvGrpSpPr>
              <p:grpSpPr bwMode="auto">
                <a:xfrm>
                  <a:off x="810" y="2955"/>
                  <a:ext cx="33" cy="33"/>
                  <a:chOff x="810" y="2955"/>
                  <a:chExt cx="33" cy="33"/>
                </a:xfrm>
              </p:grpSpPr>
              <p:sp>
                <p:nvSpPr>
                  <p:cNvPr id="93" name="Oval 273">
                    <a:extLst>
                      <a:ext uri="{FF2B5EF4-FFF2-40B4-BE49-F238E27FC236}">
                        <a16:creationId xmlns:a16="http://schemas.microsoft.com/office/drawing/2014/main" id="{994B0DBB-7155-4BD8-B629-8C65736126DC}"/>
                      </a:ext>
                    </a:extLst>
                  </p:cNvPr>
                  <p:cNvSpPr>
                    <a:spLocks noChangeArrowheads="1"/>
                  </p:cNvSpPr>
                  <p:nvPr/>
                </p:nvSpPr>
                <p:spPr bwMode="auto">
                  <a:xfrm>
                    <a:off x="810" y="2955"/>
                    <a:ext cx="33" cy="33"/>
                  </a:xfrm>
                  <a:prstGeom prst="ellipse">
                    <a:avLst/>
                  </a:prstGeom>
                  <a:solidFill>
                    <a:srgbClr val="333333"/>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94" name="Oval 274">
                    <a:extLst>
                      <a:ext uri="{FF2B5EF4-FFF2-40B4-BE49-F238E27FC236}">
                        <a16:creationId xmlns:a16="http://schemas.microsoft.com/office/drawing/2014/main" id="{A885F12B-14DB-4750-B5B1-4E1BC03CC2A7}"/>
                      </a:ext>
                    </a:extLst>
                  </p:cNvPr>
                  <p:cNvSpPr>
                    <a:spLocks noChangeArrowheads="1"/>
                  </p:cNvSpPr>
                  <p:nvPr/>
                </p:nvSpPr>
                <p:spPr bwMode="auto">
                  <a:xfrm>
                    <a:off x="817" y="2962"/>
                    <a:ext cx="19" cy="17"/>
                  </a:xfrm>
                  <a:prstGeom prst="ellipse">
                    <a:avLst/>
                  </a:prstGeom>
                  <a:solidFill>
                    <a:srgbClr val="CECECE"/>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95" name="Oval 275">
                    <a:extLst>
                      <a:ext uri="{FF2B5EF4-FFF2-40B4-BE49-F238E27FC236}">
                        <a16:creationId xmlns:a16="http://schemas.microsoft.com/office/drawing/2014/main" id="{0651985E-104E-4D21-8C18-B356F4FD1A3F}"/>
                      </a:ext>
                    </a:extLst>
                  </p:cNvPr>
                  <p:cNvSpPr>
                    <a:spLocks noChangeArrowheads="1"/>
                  </p:cNvSpPr>
                  <p:nvPr/>
                </p:nvSpPr>
                <p:spPr bwMode="auto">
                  <a:xfrm>
                    <a:off x="825" y="2970"/>
                    <a:ext cx="3" cy="2"/>
                  </a:xfrm>
                  <a:prstGeom prst="ellipse">
                    <a:avLst/>
                  </a:prstGeom>
                  <a:solidFill>
                    <a:schemeClr val="tx2"/>
                  </a:solidFill>
                  <a:ln w="12700">
                    <a:solidFill>
                      <a:schemeClr val="tx1"/>
                    </a:solidFill>
                    <a:round/>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55" name="Group 276">
                  <a:extLst>
                    <a:ext uri="{FF2B5EF4-FFF2-40B4-BE49-F238E27FC236}">
                      <a16:creationId xmlns:a16="http://schemas.microsoft.com/office/drawing/2014/main" id="{65CF3895-F19E-421B-9A77-1E5FE453E88C}"/>
                    </a:ext>
                  </a:extLst>
                </p:cNvPr>
                <p:cNvGrpSpPr>
                  <a:grpSpLocks/>
                </p:cNvGrpSpPr>
                <p:nvPr/>
              </p:nvGrpSpPr>
              <p:grpSpPr bwMode="auto">
                <a:xfrm>
                  <a:off x="767" y="2955"/>
                  <a:ext cx="33" cy="33"/>
                  <a:chOff x="767" y="2955"/>
                  <a:chExt cx="33" cy="33"/>
                </a:xfrm>
              </p:grpSpPr>
              <p:sp>
                <p:nvSpPr>
                  <p:cNvPr id="90" name="Oval 277">
                    <a:extLst>
                      <a:ext uri="{FF2B5EF4-FFF2-40B4-BE49-F238E27FC236}">
                        <a16:creationId xmlns:a16="http://schemas.microsoft.com/office/drawing/2014/main" id="{14EAB1A8-06BE-41C3-B222-1FF9C6EAF5F2}"/>
                      </a:ext>
                    </a:extLst>
                  </p:cNvPr>
                  <p:cNvSpPr>
                    <a:spLocks noChangeArrowheads="1"/>
                  </p:cNvSpPr>
                  <p:nvPr/>
                </p:nvSpPr>
                <p:spPr bwMode="auto">
                  <a:xfrm>
                    <a:off x="767" y="2955"/>
                    <a:ext cx="33" cy="33"/>
                  </a:xfrm>
                  <a:prstGeom prst="ellipse">
                    <a:avLst/>
                  </a:prstGeom>
                  <a:solidFill>
                    <a:srgbClr val="333333"/>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91" name="Oval 278">
                    <a:extLst>
                      <a:ext uri="{FF2B5EF4-FFF2-40B4-BE49-F238E27FC236}">
                        <a16:creationId xmlns:a16="http://schemas.microsoft.com/office/drawing/2014/main" id="{70E4831A-3857-44F2-8E7D-35622171D6A6}"/>
                      </a:ext>
                    </a:extLst>
                  </p:cNvPr>
                  <p:cNvSpPr>
                    <a:spLocks noChangeArrowheads="1"/>
                  </p:cNvSpPr>
                  <p:nvPr/>
                </p:nvSpPr>
                <p:spPr bwMode="auto">
                  <a:xfrm>
                    <a:off x="774" y="2962"/>
                    <a:ext cx="18" cy="17"/>
                  </a:xfrm>
                  <a:prstGeom prst="ellipse">
                    <a:avLst/>
                  </a:prstGeom>
                  <a:solidFill>
                    <a:srgbClr val="CECECE"/>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92" name="Oval 279">
                    <a:extLst>
                      <a:ext uri="{FF2B5EF4-FFF2-40B4-BE49-F238E27FC236}">
                        <a16:creationId xmlns:a16="http://schemas.microsoft.com/office/drawing/2014/main" id="{77F04E99-B191-40A7-AC52-D3A6932EF286}"/>
                      </a:ext>
                    </a:extLst>
                  </p:cNvPr>
                  <p:cNvSpPr>
                    <a:spLocks noChangeArrowheads="1"/>
                  </p:cNvSpPr>
                  <p:nvPr/>
                </p:nvSpPr>
                <p:spPr bwMode="auto">
                  <a:xfrm>
                    <a:off x="782" y="2970"/>
                    <a:ext cx="2" cy="2"/>
                  </a:xfrm>
                  <a:prstGeom prst="ellipse">
                    <a:avLst/>
                  </a:prstGeom>
                  <a:solidFill>
                    <a:schemeClr val="tx2"/>
                  </a:solidFill>
                  <a:ln w="12700">
                    <a:solidFill>
                      <a:schemeClr val="tx1"/>
                    </a:solidFill>
                    <a:round/>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sp>
              <p:nvSpPr>
                <p:cNvPr id="56" name="Freeform 280">
                  <a:extLst>
                    <a:ext uri="{FF2B5EF4-FFF2-40B4-BE49-F238E27FC236}">
                      <a16:creationId xmlns:a16="http://schemas.microsoft.com/office/drawing/2014/main" id="{F49194F1-0729-4603-BDE9-DB357391F267}"/>
                    </a:ext>
                  </a:extLst>
                </p:cNvPr>
                <p:cNvSpPr>
                  <a:spLocks/>
                </p:cNvSpPr>
                <p:nvPr/>
              </p:nvSpPr>
              <p:spPr bwMode="auto">
                <a:xfrm>
                  <a:off x="489" y="2893"/>
                  <a:ext cx="64" cy="58"/>
                </a:xfrm>
                <a:custGeom>
                  <a:avLst/>
                  <a:gdLst>
                    <a:gd name="T0" fmla="*/ 58 w 64"/>
                    <a:gd name="T1" fmla="*/ 0 h 58"/>
                    <a:gd name="T2" fmla="*/ 17 w 64"/>
                    <a:gd name="T3" fmla="*/ 0 h 58"/>
                    <a:gd name="T4" fmla="*/ 13 w 64"/>
                    <a:gd name="T5" fmla="*/ 2 h 58"/>
                    <a:gd name="T6" fmla="*/ 13 w 64"/>
                    <a:gd name="T7" fmla="*/ 3 h 58"/>
                    <a:gd name="T8" fmla="*/ 5 w 64"/>
                    <a:gd name="T9" fmla="*/ 26 h 58"/>
                    <a:gd name="T10" fmla="*/ 0 w 64"/>
                    <a:gd name="T11" fmla="*/ 29 h 58"/>
                    <a:gd name="T12" fmla="*/ 0 w 64"/>
                    <a:gd name="T13" fmla="*/ 57 h 58"/>
                    <a:gd name="T14" fmla="*/ 63 w 64"/>
                    <a:gd name="T15" fmla="*/ 57 h 58"/>
                    <a:gd name="T16" fmla="*/ 63 w 64"/>
                    <a:gd name="T17" fmla="*/ 26 h 58"/>
                    <a:gd name="T18" fmla="*/ 61 w 64"/>
                    <a:gd name="T19" fmla="*/ 21 h 58"/>
                    <a:gd name="T20" fmla="*/ 61 w 64"/>
                    <a:gd name="T21" fmla="*/ 1 h 58"/>
                    <a:gd name="T22" fmla="*/ 58 w 64"/>
                    <a:gd name="T23" fmla="*/ 0 h 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4"/>
                    <a:gd name="T37" fmla="*/ 0 h 58"/>
                    <a:gd name="T38" fmla="*/ 64 w 64"/>
                    <a:gd name="T39" fmla="*/ 58 h 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4" h="58">
                      <a:moveTo>
                        <a:pt x="58" y="0"/>
                      </a:moveTo>
                      <a:lnTo>
                        <a:pt x="17" y="0"/>
                      </a:lnTo>
                      <a:lnTo>
                        <a:pt x="13" y="2"/>
                      </a:lnTo>
                      <a:lnTo>
                        <a:pt x="13" y="3"/>
                      </a:lnTo>
                      <a:lnTo>
                        <a:pt x="5" y="26"/>
                      </a:lnTo>
                      <a:lnTo>
                        <a:pt x="0" y="29"/>
                      </a:lnTo>
                      <a:lnTo>
                        <a:pt x="0" y="57"/>
                      </a:lnTo>
                      <a:lnTo>
                        <a:pt x="63" y="57"/>
                      </a:lnTo>
                      <a:lnTo>
                        <a:pt x="63" y="26"/>
                      </a:lnTo>
                      <a:lnTo>
                        <a:pt x="61" y="21"/>
                      </a:lnTo>
                      <a:lnTo>
                        <a:pt x="61" y="1"/>
                      </a:lnTo>
                      <a:lnTo>
                        <a:pt x="58" y="0"/>
                      </a:lnTo>
                    </a:path>
                  </a:pathLst>
                </a:custGeom>
                <a:solidFill>
                  <a:schemeClr val="accent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7" name="Freeform 281">
                  <a:extLst>
                    <a:ext uri="{FF2B5EF4-FFF2-40B4-BE49-F238E27FC236}">
                      <a16:creationId xmlns:a16="http://schemas.microsoft.com/office/drawing/2014/main" id="{D51F7FB5-565E-4F8B-99F3-72ECAE65DE8F}"/>
                    </a:ext>
                  </a:extLst>
                </p:cNvPr>
                <p:cNvSpPr>
                  <a:spLocks/>
                </p:cNvSpPr>
                <p:nvPr/>
              </p:nvSpPr>
              <p:spPr bwMode="auto">
                <a:xfrm>
                  <a:off x="496" y="2900"/>
                  <a:ext cx="11" cy="20"/>
                </a:xfrm>
                <a:custGeom>
                  <a:avLst/>
                  <a:gdLst>
                    <a:gd name="T0" fmla="*/ 6 w 11"/>
                    <a:gd name="T1" fmla="*/ 0 h 20"/>
                    <a:gd name="T2" fmla="*/ 0 w 11"/>
                    <a:gd name="T3" fmla="*/ 19 h 20"/>
                    <a:gd name="T4" fmla="*/ 10 w 11"/>
                    <a:gd name="T5" fmla="*/ 19 h 20"/>
                    <a:gd name="T6" fmla="*/ 6 w 11"/>
                    <a:gd name="T7" fmla="*/ 0 h 20"/>
                    <a:gd name="T8" fmla="*/ 0 60000 65536"/>
                    <a:gd name="T9" fmla="*/ 0 60000 65536"/>
                    <a:gd name="T10" fmla="*/ 0 60000 65536"/>
                    <a:gd name="T11" fmla="*/ 0 60000 65536"/>
                    <a:gd name="T12" fmla="*/ 0 w 11"/>
                    <a:gd name="T13" fmla="*/ 0 h 20"/>
                    <a:gd name="T14" fmla="*/ 11 w 11"/>
                    <a:gd name="T15" fmla="*/ 20 h 20"/>
                  </a:gdLst>
                  <a:ahLst/>
                  <a:cxnLst>
                    <a:cxn ang="T8">
                      <a:pos x="T0" y="T1"/>
                    </a:cxn>
                    <a:cxn ang="T9">
                      <a:pos x="T2" y="T3"/>
                    </a:cxn>
                    <a:cxn ang="T10">
                      <a:pos x="T4" y="T5"/>
                    </a:cxn>
                    <a:cxn ang="T11">
                      <a:pos x="T6" y="T7"/>
                    </a:cxn>
                  </a:cxnLst>
                  <a:rect l="T12" t="T13" r="T14" b="T15"/>
                  <a:pathLst>
                    <a:path w="11" h="20">
                      <a:moveTo>
                        <a:pt x="6" y="0"/>
                      </a:moveTo>
                      <a:lnTo>
                        <a:pt x="0" y="19"/>
                      </a:lnTo>
                      <a:lnTo>
                        <a:pt x="10" y="19"/>
                      </a:lnTo>
                      <a:lnTo>
                        <a:pt x="6" y="0"/>
                      </a:lnTo>
                    </a:path>
                  </a:pathLst>
                </a:custGeom>
                <a:solidFill>
                  <a:srgbClr val="DBE1E6"/>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8" name="Freeform 282">
                  <a:extLst>
                    <a:ext uri="{FF2B5EF4-FFF2-40B4-BE49-F238E27FC236}">
                      <a16:creationId xmlns:a16="http://schemas.microsoft.com/office/drawing/2014/main" id="{602E681B-91C6-4E14-98F3-9CDDB0A3AEB8}"/>
                    </a:ext>
                  </a:extLst>
                </p:cNvPr>
                <p:cNvSpPr>
                  <a:spLocks/>
                </p:cNvSpPr>
                <p:nvPr/>
              </p:nvSpPr>
              <p:spPr bwMode="auto">
                <a:xfrm>
                  <a:off x="504" y="2899"/>
                  <a:ext cx="27" cy="21"/>
                </a:xfrm>
                <a:custGeom>
                  <a:avLst/>
                  <a:gdLst>
                    <a:gd name="T0" fmla="*/ 0 w 27"/>
                    <a:gd name="T1" fmla="*/ 0 h 21"/>
                    <a:gd name="T2" fmla="*/ 5 w 27"/>
                    <a:gd name="T3" fmla="*/ 20 h 21"/>
                    <a:gd name="T4" fmla="*/ 26 w 27"/>
                    <a:gd name="T5" fmla="*/ 20 h 21"/>
                    <a:gd name="T6" fmla="*/ 20 w 27"/>
                    <a:gd name="T7" fmla="*/ 0 h 21"/>
                    <a:gd name="T8" fmla="*/ 0 w 27"/>
                    <a:gd name="T9" fmla="*/ 0 h 21"/>
                    <a:gd name="T10" fmla="*/ 0 60000 65536"/>
                    <a:gd name="T11" fmla="*/ 0 60000 65536"/>
                    <a:gd name="T12" fmla="*/ 0 60000 65536"/>
                    <a:gd name="T13" fmla="*/ 0 60000 65536"/>
                    <a:gd name="T14" fmla="*/ 0 60000 65536"/>
                    <a:gd name="T15" fmla="*/ 0 w 27"/>
                    <a:gd name="T16" fmla="*/ 0 h 21"/>
                    <a:gd name="T17" fmla="*/ 27 w 27"/>
                    <a:gd name="T18" fmla="*/ 21 h 21"/>
                  </a:gdLst>
                  <a:ahLst/>
                  <a:cxnLst>
                    <a:cxn ang="T10">
                      <a:pos x="T0" y="T1"/>
                    </a:cxn>
                    <a:cxn ang="T11">
                      <a:pos x="T2" y="T3"/>
                    </a:cxn>
                    <a:cxn ang="T12">
                      <a:pos x="T4" y="T5"/>
                    </a:cxn>
                    <a:cxn ang="T13">
                      <a:pos x="T6" y="T7"/>
                    </a:cxn>
                    <a:cxn ang="T14">
                      <a:pos x="T8" y="T9"/>
                    </a:cxn>
                  </a:cxnLst>
                  <a:rect l="T15" t="T16" r="T17" b="T18"/>
                  <a:pathLst>
                    <a:path w="27" h="21">
                      <a:moveTo>
                        <a:pt x="0" y="0"/>
                      </a:moveTo>
                      <a:lnTo>
                        <a:pt x="5" y="20"/>
                      </a:lnTo>
                      <a:lnTo>
                        <a:pt x="26" y="20"/>
                      </a:lnTo>
                      <a:lnTo>
                        <a:pt x="20" y="0"/>
                      </a:lnTo>
                      <a:lnTo>
                        <a:pt x="0" y="0"/>
                      </a:lnTo>
                    </a:path>
                  </a:pathLst>
                </a:custGeom>
                <a:solidFill>
                  <a:srgbClr val="DBE1E6"/>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9" name="Freeform 283">
                  <a:extLst>
                    <a:ext uri="{FF2B5EF4-FFF2-40B4-BE49-F238E27FC236}">
                      <a16:creationId xmlns:a16="http://schemas.microsoft.com/office/drawing/2014/main" id="{BDED6DBA-21C1-4208-B462-39CE133F32FA}"/>
                    </a:ext>
                  </a:extLst>
                </p:cNvPr>
                <p:cNvSpPr>
                  <a:spLocks/>
                </p:cNvSpPr>
                <p:nvPr/>
              </p:nvSpPr>
              <p:spPr bwMode="auto">
                <a:xfrm>
                  <a:off x="527" y="2899"/>
                  <a:ext cx="21" cy="21"/>
                </a:xfrm>
                <a:custGeom>
                  <a:avLst/>
                  <a:gdLst>
                    <a:gd name="T0" fmla="*/ 0 w 21"/>
                    <a:gd name="T1" fmla="*/ 0 h 21"/>
                    <a:gd name="T2" fmla="*/ 6 w 21"/>
                    <a:gd name="T3" fmla="*/ 20 h 21"/>
                    <a:gd name="T4" fmla="*/ 20 w 21"/>
                    <a:gd name="T5" fmla="*/ 20 h 21"/>
                    <a:gd name="T6" fmla="*/ 14 w 21"/>
                    <a:gd name="T7" fmla="*/ 0 h 21"/>
                    <a:gd name="T8" fmla="*/ 0 w 21"/>
                    <a:gd name="T9" fmla="*/ 0 h 21"/>
                    <a:gd name="T10" fmla="*/ 0 60000 65536"/>
                    <a:gd name="T11" fmla="*/ 0 60000 65536"/>
                    <a:gd name="T12" fmla="*/ 0 60000 65536"/>
                    <a:gd name="T13" fmla="*/ 0 60000 65536"/>
                    <a:gd name="T14" fmla="*/ 0 60000 65536"/>
                    <a:gd name="T15" fmla="*/ 0 w 21"/>
                    <a:gd name="T16" fmla="*/ 0 h 21"/>
                    <a:gd name="T17" fmla="*/ 21 w 21"/>
                    <a:gd name="T18" fmla="*/ 21 h 21"/>
                  </a:gdLst>
                  <a:ahLst/>
                  <a:cxnLst>
                    <a:cxn ang="T10">
                      <a:pos x="T0" y="T1"/>
                    </a:cxn>
                    <a:cxn ang="T11">
                      <a:pos x="T2" y="T3"/>
                    </a:cxn>
                    <a:cxn ang="T12">
                      <a:pos x="T4" y="T5"/>
                    </a:cxn>
                    <a:cxn ang="T13">
                      <a:pos x="T6" y="T7"/>
                    </a:cxn>
                    <a:cxn ang="T14">
                      <a:pos x="T8" y="T9"/>
                    </a:cxn>
                  </a:cxnLst>
                  <a:rect l="T15" t="T16" r="T17" b="T18"/>
                  <a:pathLst>
                    <a:path w="21" h="21">
                      <a:moveTo>
                        <a:pt x="0" y="0"/>
                      </a:moveTo>
                      <a:lnTo>
                        <a:pt x="6" y="20"/>
                      </a:lnTo>
                      <a:lnTo>
                        <a:pt x="20" y="20"/>
                      </a:lnTo>
                      <a:lnTo>
                        <a:pt x="14" y="0"/>
                      </a:lnTo>
                      <a:lnTo>
                        <a:pt x="0" y="0"/>
                      </a:lnTo>
                    </a:path>
                  </a:pathLst>
                </a:custGeom>
                <a:solidFill>
                  <a:srgbClr val="DBE1E6"/>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0" name="Line 284">
                  <a:extLst>
                    <a:ext uri="{FF2B5EF4-FFF2-40B4-BE49-F238E27FC236}">
                      <a16:creationId xmlns:a16="http://schemas.microsoft.com/office/drawing/2014/main" id="{B1E92A29-3B85-4B60-BB1D-8318861098D4}"/>
                    </a:ext>
                  </a:extLst>
                </p:cNvPr>
                <p:cNvSpPr>
                  <a:spLocks noChangeShapeType="1"/>
                </p:cNvSpPr>
                <p:nvPr/>
              </p:nvSpPr>
              <p:spPr bwMode="auto">
                <a:xfrm>
                  <a:off x="493" y="2944"/>
                  <a:ext cx="54" cy="0"/>
                </a:xfrm>
                <a:prstGeom prst="line">
                  <a:avLst/>
                </a:prstGeom>
                <a:noFill/>
                <a:ln w="12700">
                  <a:solidFill>
                    <a:srgbClr val="009688"/>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 name="Freeform 285">
                  <a:extLst>
                    <a:ext uri="{FF2B5EF4-FFF2-40B4-BE49-F238E27FC236}">
                      <a16:creationId xmlns:a16="http://schemas.microsoft.com/office/drawing/2014/main" id="{3394E1BD-0D4C-4046-85C5-397A65FEBABF}"/>
                    </a:ext>
                  </a:extLst>
                </p:cNvPr>
                <p:cNvSpPr>
                  <a:spLocks/>
                </p:cNvSpPr>
                <p:nvPr/>
              </p:nvSpPr>
              <p:spPr bwMode="auto">
                <a:xfrm>
                  <a:off x="532" y="2921"/>
                  <a:ext cx="1" cy="24"/>
                </a:xfrm>
                <a:custGeom>
                  <a:avLst/>
                  <a:gdLst>
                    <a:gd name="T0" fmla="*/ 0 w 1"/>
                    <a:gd name="T1" fmla="*/ 0 h 24"/>
                    <a:gd name="T2" fmla="*/ 0 w 1"/>
                    <a:gd name="T3" fmla="*/ 23 h 24"/>
                    <a:gd name="T4" fmla="*/ 0 60000 65536"/>
                    <a:gd name="T5" fmla="*/ 0 60000 65536"/>
                    <a:gd name="T6" fmla="*/ 0 w 1"/>
                    <a:gd name="T7" fmla="*/ 0 h 24"/>
                    <a:gd name="T8" fmla="*/ 1 w 1"/>
                    <a:gd name="T9" fmla="*/ 24 h 24"/>
                  </a:gdLst>
                  <a:ahLst/>
                  <a:cxnLst>
                    <a:cxn ang="T4">
                      <a:pos x="T0" y="T1"/>
                    </a:cxn>
                    <a:cxn ang="T5">
                      <a:pos x="T2" y="T3"/>
                    </a:cxn>
                  </a:cxnLst>
                  <a:rect l="T6" t="T7" r="T8" b="T9"/>
                  <a:pathLst>
                    <a:path w="1" h="24">
                      <a:moveTo>
                        <a:pt x="0" y="0"/>
                      </a:moveTo>
                      <a:lnTo>
                        <a:pt x="0" y="23"/>
                      </a:lnTo>
                    </a:path>
                  </a:pathLst>
                </a:custGeom>
                <a:noFill/>
                <a:ln w="12700" cap="rnd">
                  <a:solidFill>
                    <a:srgbClr val="009688"/>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2" name="Freeform 286">
                  <a:extLst>
                    <a:ext uri="{FF2B5EF4-FFF2-40B4-BE49-F238E27FC236}">
                      <a16:creationId xmlns:a16="http://schemas.microsoft.com/office/drawing/2014/main" id="{4085EEDE-FBDE-4530-B9AD-6D5EBE032CFE}"/>
                    </a:ext>
                  </a:extLst>
                </p:cNvPr>
                <p:cNvSpPr>
                  <a:spLocks/>
                </p:cNvSpPr>
                <p:nvPr/>
              </p:nvSpPr>
              <p:spPr bwMode="auto">
                <a:xfrm>
                  <a:off x="524" y="2921"/>
                  <a:ext cx="7" cy="4"/>
                </a:xfrm>
                <a:custGeom>
                  <a:avLst/>
                  <a:gdLst>
                    <a:gd name="T0" fmla="*/ 0 w 7"/>
                    <a:gd name="T1" fmla="*/ 0 h 4"/>
                    <a:gd name="T2" fmla="*/ 0 w 7"/>
                    <a:gd name="T3" fmla="*/ 1 h 4"/>
                    <a:gd name="T4" fmla="*/ 5 w 7"/>
                    <a:gd name="T5" fmla="*/ 1 h 4"/>
                    <a:gd name="T6" fmla="*/ 5 w 7"/>
                    <a:gd name="T7" fmla="*/ 3 h 4"/>
                    <a:gd name="T8" fmla="*/ 6 w 7"/>
                    <a:gd name="T9" fmla="*/ 3 h 4"/>
                    <a:gd name="T10" fmla="*/ 6 w 7"/>
                    <a:gd name="T11" fmla="*/ 0 h 4"/>
                    <a:gd name="T12" fmla="*/ 0 w 7"/>
                    <a:gd name="T13" fmla="*/ 0 h 4"/>
                    <a:gd name="T14" fmla="*/ 0 60000 65536"/>
                    <a:gd name="T15" fmla="*/ 0 60000 65536"/>
                    <a:gd name="T16" fmla="*/ 0 60000 65536"/>
                    <a:gd name="T17" fmla="*/ 0 60000 65536"/>
                    <a:gd name="T18" fmla="*/ 0 60000 65536"/>
                    <a:gd name="T19" fmla="*/ 0 60000 65536"/>
                    <a:gd name="T20" fmla="*/ 0 60000 65536"/>
                    <a:gd name="T21" fmla="*/ 0 w 7"/>
                    <a:gd name="T22" fmla="*/ 0 h 4"/>
                    <a:gd name="T23" fmla="*/ 7 w 7"/>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4">
                      <a:moveTo>
                        <a:pt x="0" y="0"/>
                      </a:moveTo>
                      <a:lnTo>
                        <a:pt x="0" y="1"/>
                      </a:lnTo>
                      <a:lnTo>
                        <a:pt x="5" y="1"/>
                      </a:lnTo>
                      <a:lnTo>
                        <a:pt x="5" y="3"/>
                      </a:lnTo>
                      <a:lnTo>
                        <a:pt x="6" y="3"/>
                      </a:lnTo>
                      <a:lnTo>
                        <a:pt x="6" y="0"/>
                      </a:lnTo>
                      <a:lnTo>
                        <a:pt x="0" y="0"/>
                      </a:lnTo>
                    </a:path>
                  </a:pathLst>
                </a:custGeom>
                <a:solidFill>
                  <a:srgbClr val="FFFFFF"/>
                </a:solidFill>
                <a:ln w="12700" cap="rnd">
                  <a:solidFill>
                    <a:schemeClr val="tx1"/>
                  </a:solidFill>
                  <a:round/>
                  <a:headEnd/>
                  <a:tailEnd/>
                </a:ln>
              </p:spPr>
              <p:txBody>
                <a:bodyPr/>
                <a:lstStyle/>
                <a:p>
                  <a:endParaRPr lang="zh-CN" altLang="en-US"/>
                </a:p>
              </p:txBody>
            </p:sp>
            <p:sp>
              <p:nvSpPr>
                <p:cNvPr id="63" name="Freeform 287">
                  <a:extLst>
                    <a:ext uri="{FF2B5EF4-FFF2-40B4-BE49-F238E27FC236}">
                      <a16:creationId xmlns:a16="http://schemas.microsoft.com/office/drawing/2014/main" id="{95BC985F-8DBA-42FF-BEB1-36485D00CE00}"/>
                    </a:ext>
                  </a:extLst>
                </p:cNvPr>
                <p:cNvSpPr>
                  <a:spLocks/>
                </p:cNvSpPr>
                <p:nvPr/>
              </p:nvSpPr>
              <p:spPr bwMode="auto">
                <a:xfrm>
                  <a:off x="510" y="2906"/>
                  <a:ext cx="5" cy="18"/>
                </a:xfrm>
                <a:custGeom>
                  <a:avLst/>
                  <a:gdLst>
                    <a:gd name="T0" fmla="*/ 0 w 5"/>
                    <a:gd name="T1" fmla="*/ 2 h 18"/>
                    <a:gd name="T2" fmla="*/ 0 w 5"/>
                    <a:gd name="T3" fmla="*/ 15 h 18"/>
                    <a:gd name="T4" fmla="*/ 1 w 5"/>
                    <a:gd name="T5" fmla="*/ 16 h 18"/>
                    <a:gd name="T6" fmla="*/ 1 w 5"/>
                    <a:gd name="T7" fmla="*/ 17 h 18"/>
                    <a:gd name="T8" fmla="*/ 2 w 5"/>
                    <a:gd name="T9" fmla="*/ 17 h 18"/>
                    <a:gd name="T10" fmla="*/ 3 w 5"/>
                    <a:gd name="T11" fmla="*/ 16 h 18"/>
                    <a:gd name="T12" fmla="*/ 4 w 5"/>
                    <a:gd name="T13" fmla="*/ 15 h 18"/>
                    <a:gd name="T14" fmla="*/ 4 w 5"/>
                    <a:gd name="T15" fmla="*/ 3 h 18"/>
                    <a:gd name="T16" fmla="*/ 4 w 5"/>
                    <a:gd name="T17" fmla="*/ 1 h 18"/>
                    <a:gd name="T18" fmla="*/ 3 w 5"/>
                    <a:gd name="T19" fmla="*/ 0 h 18"/>
                    <a:gd name="T20" fmla="*/ 2 w 5"/>
                    <a:gd name="T21" fmla="*/ 0 h 18"/>
                    <a:gd name="T22" fmla="*/ 1 w 5"/>
                    <a:gd name="T23" fmla="*/ 0 h 18"/>
                    <a:gd name="T24" fmla="*/ 1 w 5"/>
                    <a:gd name="T25" fmla="*/ 1 h 18"/>
                    <a:gd name="T26" fmla="*/ 0 w 5"/>
                    <a:gd name="T27" fmla="*/ 2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
                    <a:gd name="T43" fmla="*/ 0 h 18"/>
                    <a:gd name="T44" fmla="*/ 5 w 5"/>
                    <a:gd name="T45" fmla="*/ 18 h 1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 h="18">
                      <a:moveTo>
                        <a:pt x="0" y="2"/>
                      </a:moveTo>
                      <a:lnTo>
                        <a:pt x="0" y="15"/>
                      </a:lnTo>
                      <a:lnTo>
                        <a:pt x="1" y="16"/>
                      </a:lnTo>
                      <a:lnTo>
                        <a:pt x="1" y="17"/>
                      </a:lnTo>
                      <a:lnTo>
                        <a:pt x="2" y="17"/>
                      </a:lnTo>
                      <a:lnTo>
                        <a:pt x="3" y="16"/>
                      </a:lnTo>
                      <a:lnTo>
                        <a:pt x="4" y="15"/>
                      </a:lnTo>
                      <a:lnTo>
                        <a:pt x="4" y="3"/>
                      </a:lnTo>
                      <a:lnTo>
                        <a:pt x="4" y="1"/>
                      </a:lnTo>
                      <a:lnTo>
                        <a:pt x="3" y="0"/>
                      </a:lnTo>
                      <a:lnTo>
                        <a:pt x="2" y="0"/>
                      </a:lnTo>
                      <a:lnTo>
                        <a:pt x="1" y="0"/>
                      </a:lnTo>
                      <a:lnTo>
                        <a:pt x="1" y="1"/>
                      </a:lnTo>
                      <a:lnTo>
                        <a:pt x="0" y="2"/>
                      </a:lnTo>
                    </a:path>
                  </a:pathLst>
                </a:custGeom>
                <a:solidFill>
                  <a:srgbClr val="47474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4" name="Rectangle 288">
                  <a:extLst>
                    <a:ext uri="{FF2B5EF4-FFF2-40B4-BE49-F238E27FC236}">
                      <a16:creationId xmlns:a16="http://schemas.microsoft.com/office/drawing/2014/main" id="{322A7340-053F-41C2-8A60-504F676FA314}"/>
                    </a:ext>
                  </a:extLst>
                </p:cNvPr>
                <p:cNvSpPr>
                  <a:spLocks noChangeArrowheads="1"/>
                </p:cNvSpPr>
                <p:nvPr/>
              </p:nvSpPr>
              <p:spPr bwMode="auto">
                <a:xfrm>
                  <a:off x="483" y="2950"/>
                  <a:ext cx="69" cy="17"/>
                </a:xfrm>
                <a:prstGeom prst="rect">
                  <a:avLst/>
                </a:prstGeom>
                <a:solidFill>
                  <a:srgbClr val="00968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65" name="Freeform 289">
                  <a:extLst>
                    <a:ext uri="{FF2B5EF4-FFF2-40B4-BE49-F238E27FC236}">
                      <a16:creationId xmlns:a16="http://schemas.microsoft.com/office/drawing/2014/main" id="{ACDA7C76-42F9-406C-BB39-8FBC07ADE8C5}"/>
                    </a:ext>
                  </a:extLst>
                </p:cNvPr>
                <p:cNvSpPr>
                  <a:spLocks/>
                </p:cNvSpPr>
                <p:nvPr/>
              </p:nvSpPr>
              <p:spPr bwMode="auto">
                <a:xfrm>
                  <a:off x="509" y="2949"/>
                  <a:ext cx="39" cy="19"/>
                </a:xfrm>
                <a:custGeom>
                  <a:avLst/>
                  <a:gdLst>
                    <a:gd name="T0" fmla="*/ 0 w 39"/>
                    <a:gd name="T1" fmla="*/ 18 h 19"/>
                    <a:gd name="T2" fmla="*/ 1 w 39"/>
                    <a:gd name="T3" fmla="*/ 12 h 19"/>
                    <a:gd name="T4" fmla="*/ 6 w 39"/>
                    <a:gd name="T5" fmla="*/ 5 h 19"/>
                    <a:gd name="T6" fmla="*/ 12 w 39"/>
                    <a:gd name="T7" fmla="*/ 1 h 19"/>
                    <a:gd name="T8" fmla="*/ 18 w 39"/>
                    <a:gd name="T9" fmla="*/ 0 h 19"/>
                    <a:gd name="T10" fmla="*/ 24 w 39"/>
                    <a:gd name="T11" fmla="*/ 1 h 19"/>
                    <a:gd name="T12" fmla="*/ 32 w 39"/>
                    <a:gd name="T13" fmla="*/ 4 h 19"/>
                    <a:gd name="T14" fmla="*/ 36 w 39"/>
                    <a:gd name="T15" fmla="*/ 10 h 19"/>
                    <a:gd name="T16" fmla="*/ 38 w 39"/>
                    <a:gd name="T17" fmla="*/ 16 h 19"/>
                    <a:gd name="T18" fmla="*/ 38 w 39"/>
                    <a:gd name="T19" fmla="*/ 18 h 19"/>
                    <a:gd name="T20" fmla="*/ 34 w 39"/>
                    <a:gd name="T21" fmla="*/ 18 h 19"/>
                    <a:gd name="T22" fmla="*/ 32 w 39"/>
                    <a:gd name="T23" fmla="*/ 12 h 19"/>
                    <a:gd name="T24" fmla="*/ 27 w 39"/>
                    <a:gd name="T25" fmla="*/ 9 h 19"/>
                    <a:gd name="T26" fmla="*/ 21 w 39"/>
                    <a:gd name="T27" fmla="*/ 6 h 19"/>
                    <a:gd name="T28" fmla="*/ 14 w 39"/>
                    <a:gd name="T29" fmla="*/ 7 h 19"/>
                    <a:gd name="T30" fmla="*/ 8 w 39"/>
                    <a:gd name="T31" fmla="*/ 10 h 19"/>
                    <a:gd name="T32" fmla="*/ 7 w 39"/>
                    <a:gd name="T33" fmla="*/ 14 h 19"/>
                    <a:gd name="T34" fmla="*/ 5 w 39"/>
                    <a:gd name="T35" fmla="*/ 18 h 19"/>
                    <a:gd name="T36" fmla="*/ 0 w 39"/>
                    <a:gd name="T37" fmla="*/ 18 h 1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9"/>
                    <a:gd name="T58" fmla="*/ 0 h 19"/>
                    <a:gd name="T59" fmla="*/ 39 w 39"/>
                    <a:gd name="T60" fmla="*/ 19 h 1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9" h="19">
                      <a:moveTo>
                        <a:pt x="0" y="18"/>
                      </a:moveTo>
                      <a:lnTo>
                        <a:pt x="1" y="12"/>
                      </a:lnTo>
                      <a:lnTo>
                        <a:pt x="6" y="5"/>
                      </a:lnTo>
                      <a:lnTo>
                        <a:pt x="12" y="1"/>
                      </a:lnTo>
                      <a:lnTo>
                        <a:pt x="18" y="0"/>
                      </a:lnTo>
                      <a:lnTo>
                        <a:pt x="24" y="1"/>
                      </a:lnTo>
                      <a:lnTo>
                        <a:pt x="32" y="4"/>
                      </a:lnTo>
                      <a:lnTo>
                        <a:pt x="36" y="10"/>
                      </a:lnTo>
                      <a:lnTo>
                        <a:pt x="38" y="16"/>
                      </a:lnTo>
                      <a:lnTo>
                        <a:pt x="38" y="18"/>
                      </a:lnTo>
                      <a:lnTo>
                        <a:pt x="34" y="18"/>
                      </a:lnTo>
                      <a:lnTo>
                        <a:pt x="32" y="12"/>
                      </a:lnTo>
                      <a:lnTo>
                        <a:pt x="27" y="9"/>
                      </a:lnTo>
                      <a:lnTo>
                        <a:pt x="21" y="6"/>
                      </a:lnTo>
                      <a:lnTo>
                        <a:pt x="14" y="7"/>
                      </a:lnTo>
                      <a:lnTo>
                        <a:pt x="8" y="10"/>
                      </a:lnTo>
                      <a:lnTo>
                        <a:pt x="7" y="14"/>
                      </a:lnTo>
                      <a:lnTo>
                        <a:pt x="5" y="18"/>
                      </a:lnTo>
                      <a:lnTo>
                        <a:pt x="0" y="18"/>
                      </a:lnTo>
                    </a:path>
                  </a:pathLst>
                </a:custGeom>
                <a:solidFill>
                  <a:srgbClr val="91919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6" name="Freeform 290">
                  <a:extLst>
                    <a:ext uri="{FF2B5EF4-FFF2-40B4-BE49-F238E27FC236}">
                      <a16:creationId xmlns:a16="http://schemas.microsoft.com/office/drawing/2014/main" id="{13240CA9-EB07-4F43-9424-BF8DADD5A9D1}"/>
                    </a:ext>
                  </a:extLst>
                </p:cNvPr>
                <p:cNvSpPr>
                  <a:spLocks/>
                </p:cNvSpPr>
                <p:nvPr/>
              </p:nvSpPr>
              <p:spPr bwMode="auto">
                <a:xfrm>
                  <a:off x="501" y="2945"/>
                  <a:ext cx="51" cy="23"/>
                </a:xfrm>
                <a:custGeom>
                  <a:avLst/>
                  <a:gdLst>
                    <a:gd name="T0" fmla="*/ 0 w 51"/>
                    <a:gd name="T1" fmla="*/ 22 h 23"/>
                    <a:gd name="T2" fmla="*/ 0 w 51"/>
                    <a:gd name="T3" fmla="*/ 19 h 23"/>
                    <a:gd name="T4" fmla="*/ 1 w 51"/>
                    <a:gd name="T5" fmla="*/ 17 h 23"/>
                    <a:gd name="T6" fmla="*/ 2 w 51"/>
                    <a:gd name="T7" fmla="*/ 14 h 23"/>
                    <a:gd name="T8" fmla="*/ 3 w 51"/>
                    <a:gd name="T9" fmla="*/ 13 h 23"/>
                    <a:gd name="T10" fmla="*/ 4 w 51"/>
                    <a:gd name="T11" fmla="*/ 11 h 23"/>
                    <a:gd name="T12" fmla="*/ 5 w 51"/>
                    <a:gd name="T13" fmla="*/ 9 h 23"/>
                    <a:gd name="T14" fmla="*/ 7 w 51"/>
                    <a:gd name="T15" fmla="*/ 8 h 23"/>
                    <a:gd name="T16" fmla="*/ 8 w 51"/>
                    <a:gd name="T17" fmla="*/ 6 h 23"/>
                    <a:gd name="T18" fmla="*/ 11 w 51"/>
                    <a:gd name="T19" fmla="*/ 4 h 23"/>
                    <a:gd name="T20" fmla="*/ 13 w 51"/>
                    <a:gd name="T21" fmla="*/ 3 h 23"/>
                    <a:gd name="T22" fmla="*/ 15 w 51"/>
                    <a:gd name="T23" fmla="*/ 2 h 23"/>
                    <a:gd name="T24" fmla="*/ 18 w 51"/>
                    <a:gd name="T25" fmla="*/ 1 h 23"/>
                    <a:gd name="T26" fmla="*/ 21 w 51"/>
                    <a:gd name="T27" fmla="*/ 0 h 23"/>
                    <a:gd name="T28" fmla="*/ 24 w 51"/>
                    <a:gd name="T29" fmla="*/ 0 h 23"/>
                    <a:gd name="T30" fmla="*/ 28 w 51"/>
                    <a:gd name="T31" fmla="*/ 0 h 23"/>
                    <a:gd name="T32" fmla="*/ 31 w 51"/>
                    <a:gd name="T33" fmla="*/ 0 h 23"/>
                    <a:gd name="T34" fmla="*/ 34 w 51"/>
                    <a:gd name="T35" fmla="*/ 1 h 23"/>
                    <a:gd name="T36" fmla="*/ 38 w 51"/>
                    <a:gd name="T37" fmla="*/ 2 h 23"/>
                    <a:gd name="T38" fmla="*/ 41 w 51"/>
                    <a:gd name="T39" fmla="*/ 4 h 23"/>
                    <a:gd name="T40" fmla="*/ 45 w 51"/>
                    <a:gd name="T41" fmla="*/ 6 h 23"/>
                    <a:gd name="T42" fmla="*/ 48 w 51"/>
                    <a:gd name="T43" fmla="*/ 9 h 23"/>
                    <a:gd name="T44" fmla="*/ 50 w 51"/>
                    <a:gd name="T45" fmla="*/ 11 h 23"/>
                    <a:gd name="T46" fmla="*/ 50 w 51"/>
                    <a:gd name="T47" fmla="*/ 22 h 23"/>
                    <a:gd name="T48" fmla="*/ 46 w 51"/>
                    <a:gd name="T49" fmla="*/ 22 h 23"/>
                    <a:gd name="T50" fmla="*/ 46 w 51"/>
                    <a:gd name="T51" fmla="*/ 21 h 23"/>
                    <a:gd name="T52" fmla="*/ 45 w 51"/>
                    <a:gd name="T53" fmla="*/ 18 h 23"/>
                    <a:gd name="T54" fmla="*/ 44 w 51"/>
                    <a:gd name="T55" fmla="*/ 16 h 23"/>
                    <a:gd name="T56" fmla="*/ 43 w 51"/>
                    <a:gd name="T57" fmla="*/ 14 h 23"/>
                    <a:gd name="T58" fmla="*/ 42 w 51"/>
                    <a:gd name="T59" fmla="*/ 12 h 23"/>
                    <a:gd name="T60" fmla="*/ 41 w 51"/>
                    <a:gd name="T61" fmla="*/ 11 h 23"/>
                    <a:gd name="T62" fmla="*/ 39 w 51"/>
                    <a:gd name="T63" fmla="*/ 10 h 23"/>
                    <a:gd name="T64" fmla="*/ 37 w 51"/>
                    <a:gd name="T65" fmla="*/ 9 h 23"/>
                    <a:gd name="T66" fmla="*/ 35 w 51"/>
                    <a:gd name="T67" fmla="*/ 8 h 23"/>
                    <a:gd name="T68" fmla="*/ 33 w 51"/>
                    <a:gd name="T69" fmla="*/ 7 h 23"/>
                    <a:gd name="T70" fmla="*/ 30 w 51"/>
                    <a:gd name="T71" fmla="*/ 6 h 23"/>
                    <a:gd name="T72" fmla="*/ 27 w 51"/>
                    <a:gd name="T73" fmla="*/ 6 h 23"/>
                    <a:gd name="T74" fmla="*/ 23 w 51"/>
                    <a:gd name="T75" fmla="*/ 6 h 23"/>
                    <a:gd name="T76" fmla="*/ 20 w 51"/>
                    <a:gd name="T77" fmla="*/ 7 h 23"/>
                    <a:gd name="T78" fmla="*/ 17 w 51"/>
                    <a:gd name="T79" fmla="*/ 8 h 23"/>
                    <a:gd name="T80" fmla="*/ 14 w 51"/>
                    <a:gd name="T81" fmla="*/ 11 h 23"/>
                    <a:gd name="T82" fmla="*/ 11 w 51"/>
                    <a:gd name="T83" fmla="*/ 13 h 23"/>
                    <a:gd name="T84" fmla="*/ 10 w 51"/>
                    <a:gd name="T85" fmla="*/ 14 h 23"/>
                    <a:gd name="T86" fmla="*/ 9 w 51"/>
                    <a:gd name="T87" fmla="*/ 16 h 23"/>
                    <a:gd name="T88" fmla="*/ 8 w 51"/>
                    <a:gd name="T89" fmla="*/ 18 h 23"/>
                    <a:gd name="T90" fmla="*/ 7 w 51"/>
                    <a:gd name="T91" fmla="*/ 22 h 23"/>
                    <a:gd name="T92" fmla="*/ 0 w 51"/>
                    <a:gd name="T93" fmla="*/ 22 h 2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1"/>
                    <a:gd name="T142" fmla="*/ 0 h 23"/>
                    <a:gd name="T143" fmla="*/ 51 w 51"/>
                    <a:gd name="T144" fmla="*/ 23 h 2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1" h="23">
                      <a:moveTo>
                        <a:pt x="0" y="22"/>
                      </a:moveTo>
                      <a:lnTo>
                        <a:pt x="0" y="19"/>
                      </a:lnTo>
                      <a:lnTo>
                        <a:pt x="1" y="17"/>
                      </a:lnTo>
                      <a:lnTo>
                        <a:pt x="2" y="14"/>
                      </a:lnTo>
                      <a:lnTo>
                        <a:pt x="3" y="13"/>
                      </a:lnTo>
                      <a:lnTo>
                        <a:pt x="4" y="11"/>
                      </a:lnTo>
                      <a:lnTo>
                        <a:pt x="5" y="9"/>
                      </a:lnTo>
                      <a:lnTo>
                        <a:pt x="7" y="8"/>
                      </a:lnTo>
                      <a:lnTo>
                        <a:pt x="8" y="6"/>
                      </a:lnTo>
                      <a:lnTo>
                        <a:pt x="11" y="4"/>
                      </a:lnTo>
                      <a:lnTo>
                        <a:pt x="13" y="3"/>
                      </a:lnTo>
                      <a:lnTo>
                        <a:pt x="15" y="2"/>
                      </a:lnTo>
                      <a:lnTo>
                        <a:pt x="18" y="1"/>
                      </a:lnTo>
                      <a:lnTo>
                        <a:pt x="21" y="0"/>
                      </a:lnTo>
                      <a:lnTo>
                        <a:pt x="24" y="0"/>
                      </a:lnTo>
                      <a:lnTo>
                        <a:pt x="28" y="0"/>
                      </a:lnTo>
                      <a:lnTo>
                        <a:pt x="31" y="0"/>
                      </a:lnTo>
                      <a:lnTo>
                        <a:pt x="34" y="1"/>
                      </a:lnTo>
                      <a:lnTo>
                        <a:pt x="38" y="2"/>
                      </a:lnTo>
                      <a:lnTo>
                        <a:pt x="41" y="4"/>
                      </a:lnTo>
                      <a:lnTo>
                        <a:pt x="45" y="6"/>
                      </a:lnTo>
                      <a:lnTo>
                        <a:pt x="48" y="9"/>
                      </a:lnTo>
                      <a:lnTo>
                        <a:pt x="50" y="11"/>
                      </a:lnTo>
                      <a:lnTo>
                        <a:pt x="50" y="22"/>
                      </a:lnTo>
                      <a:lnTo>
                        <a:pt x="46" y="22"/>
                      </a:lnTo>
                      <a:lnTo>
                        <a:pt x="46" y="21"/>
                      </a:lnTo>
                      <a:lnTo>
                        <a:pt x="45" y="18"/>
                      </a:lnTo>
                      <a:lnTo>
                        <a:pt x="44" y="16"/>
                      </a:lnTo>
                      <a:lnTo>
                        <a:pt x="43" y="14"/>
                      </a:lnTo>
                      <a:lnTo>
                        <a:pt x="42" y="12"/>
                      </a:lnTo>
                      <a:lnTo>
                        <a:pt x="41" y="11"/>
                      </a:lnTo>
                      <a:lnTo>
                        <a:pt x="39" y="10"/>
                      </a:lnTo>
                      <a:lnTo>
                        <a:pt x="37" y="9"/>
                      </a:lnTo>
                      <a:lnTo>
                        <a:pt x="35" y="8"/>
                      </a:lnTo>
                      <a:lnTo>
                        <a:pt x="33" y="7"/>
                      </a:lnTo>
                      <a:lnTo>
                        <a:pt x="30" y="6"/>
                      </a:lnTo>
                      <a:lnTo>
                        <a:pt x="27" y="6"/>
                      </a:lnTo>
                      <a:lnTo>
                        <a:pt x="23" y="6"/>
                      </a:lnTo>
                      <a:lnTo>
                        <a:pt x="20" y="7"/>
                      </a:lnTo>
                      <a:lnTo>
                        <a:pt x="17" y="8"/>
                      </a:lnTo>
                      <a:lnTo>
                        <a:pt x="14" y="11"/>
                      </a:lnTo>
                      <a:lnTo>
                        <a:pt x="11" y="13"/>
                      </a:lnTo>
                      <a:lnTo>
                        <a:pt x="10" y="14"/>
                      </a:lnTo>
                      <a:lnTo>
                        <a:pt x="9" y="16"/>
                      </a:lnTo>
                      <a:lnTo>
                        <a:pt x="8" y="18"/>
                      </a:lnTo>
                      <a:lnTo>
                        <a:pt x="7" y="22"/>
                      </a:lnTo>
                      <a:lnTo>
                        <a:pt x="0" y="22"/>
                      </a:lnTo>
                    </a:path>
                  </a:pathLst>
                </a:custGeom>
                <a:solidFill>
                  <a:srgbClr val="00B7A5"/>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nvGrpSpPr>
                <p:cNvPr id="67" name="Group 291">
                  <a:extLst>
                    <a:ext uri="{FF2B5EF4-FFF2-40B4-BE49-F238E27FC236}">
                      <a16:creationId xmlns:a16="http://schemas.microsoft.com/office/drawing/2014/main" id="{3A34A92F-CB49-4601-851F-0F4BBF46CFE4}"/>
                    </a:ext>
                  </a:extLst>
                </p:cNvPr>
                <p:cNvGrpSpPr>
                  <a:grpSpLocks/>
                </p:cNvGrpSpPr>
                <p:nvPr/>
              </p:nvGrpSpPr>
              <p:grpSpPr bwMode="auto">
                <a:xfrm>
                  <a:off x="512" y="2955"/>
                  <a:ext cx="33" cy="33"/>
                  <a:chOff x="512" y="2955"/>
                  <a:chExt cx="33" cy="33"/>
                </a:xfrm>
              </p:grpSpPr>
              <p:sp>
                <p:nvSpPr>
                  <p:cNvPr id="87" name="Oval 292">
                    <a:extLst>
                      <a:ext uri="{FF2B5EF4-FFF2-40B4-BE49-F238E27FC236}">
                        <a16:creationId xmlns:a16="http://schemas.microsoft.com/office/drawing/2014/main" id="{32D89A0A-26F5-402B-8210-4BF8C3E46CFC}"/>
                      </a:ext>
                    </a:extLst>
                  </p:cNvPr>
                  <p:cNvSpPr>
                    <a:spLocks noChangeArrowheads="1"/>
                  </p:cNvSpPr>
                  <p:nvPr/>
                </p:nvSpPr>
                <p:spPr bwMode="auto">
                  <a:xfrm>
                    <a:off x="512" y="2955"/>
                    <a:ext cx="33" cy="33"/>
                  </a:xfrm>
                  <a:prstGeom prst="ellipse">
                    <a:avLst/>
                  </a:prstGeom>
                  <a:solidFill>
                    <a:srgbClr val="333333"/>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88" name="Oval 293">
                    <a:extLst>
                      <a:ext uri="{FF2B5EF4-FFF2-40B4-BE49-F238E27FC236}">
                        <a16:creationId xmlns:a16="http://schemas.microsoft.com/office/drawing/2014/main" id="{0C34CA26-2946-443F-AB5F-24361F03EF60}"/>
                      </a:ext>
                    </a:extLst>
                  </p:cNvPr>
                  <p:cNvSpPr>
                    <a:spLocks noChangeArrowheads="1"/>
                  </p:cNvSpPr>
                  <p:nvPr/>
                </p:nvSpPr>
                <p:spPr bwMode="auto">
                  <a:xfrm>
                    <a:off x="519" y="2962"/>
                    <a:ext cx="19" cy="17"/>
                  </a:xfrm>
                  <a:prstGeom prst="ellipse">
                    <a:avLst/>
                  </a:prstGeom>
                  <a:solidFill>
                    <a:srgbClr val="CECECE"/>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89" name="Oval 294">
                    <a:extLst>
                      <a:ext uri="{FF2B5EF4-FFF2-40B4-BE49-F238E27FC236}">
                        <a16:creationId xmlns:a16="http://schemas.microsoft.com/office/drawing/2014/main" id="{DCD680D2-A1D4-4F37-9D37-B9F31BA9EBCF}"/>
                      </a:ext>
                    </a:extLst>
                  </p:cNvPr>
                  <p:cNvSpPr>
                    <a:spLocks noChangeArrowheads="1"/>
                  </p:cNvSpPr>
                  <p:nvPr/>
                </p:nvSpPr>
                <p:spPr bwMode="auto">
                  <a:xfrm>
                    <a:off x="527" y="2970"/>
                    <a:ext cx="2" cy="2"/>
                  </a:xfrm>
                  <a:prstGeom prst="ellipse">
                    <a:avLst/>
                  </a:prstGeom>
                  <a:solidFill>
                    <a:schemeClr val="tx2"/>
                  </a:solidFill>
                  <a:ln w="12700">
                    <a:solidFill>
                      <a:schemeClr val="tx1"/>
                    </a:solidFill>
                    <a:round/>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sp>
              <p:nvSpPr>
                <p:cNvPr id="68" name="Freeform 295">
                  <a:extLst>
                    <a:ext uri="{FF2B5EF4-FFF2-40B4-BE49-F238E27FC236}">
                      <a16:creationId xmlns:a16="http://schemas.microsoft.com/office/drawing/2014/main" id="{DBF466B9-1E35-4850-A842-1466E32DADF4}"/>
                    </a:ext>
                  </a:extLst>
                </p:cNvPr>
                <p:cNvSpPr>
                  <a:spLocks/>
                </p:cNvSpPr>
                <p:nvPr/>
              </p:nvSpPr>
              <p:spPr bwMode="auto">
                <a:xfrm>
                  <a:off x="756" y="2952"/>
                  <a:ext cx="97" cy="10"/>
                </a:xfrm>
                <a:custGeom>
                  <a:avLst/>
                  <a:gdLst>
                    <a:gd name="T0" fmla="*/ 0 w 97"/>
                    <a:gd name="T1" fmla="*/ 0 h 10"/>
                    <a:gd name="T2" fmla="*/ 9 w 97"/>
                    <a:gd name="T3" fmla="*/ 9 h 10"/>
                    <a:gd name="T4" fmla="*/ 96 w 97"/>
                    <a:gd name="T5" fmla="*/ 8 h 10"/>
                    <a:gd name="T6" fmla="*/ 96 w 97"/>
                    <a:gd name="T7" fmla="*/ 0 h 10"/>
                    <a:gd name="T8" fmla="*/ 0 w 97"/>
                    <a:gd name="T9" fmla="*/ 0 h 10"/>
                    <a:gd name="T10" fmla="*/ 0 60000 65536"/>
                    <a:gd name="T11" fmla="*/ 0 60000 65536"/>
                    <a:gd name="T12" fmla="*/ 0 60000 65536"/>
                    <a:gd name="T13" fmla="*/ 0 60000 65536"/>
                    <a:gd name="T14" fmla="*/ 0 60000 65536"/>
                    <a:gd name="T15" fmla="*/ 0 w 97"/>
                    <a:gd name="T16" fmla="*/ 0 h 10"/>
                    <a:gd name="T17" fmla="*/ 97 w 97"/>
                    <a:gd name="T18" fmla="*/ 10 h 10"/>
                  </a:gdLst>
                  <a:ahLst/>
                  <a:cxnLst>
                    <a:cxn ang="T10">
                      <a:pos x="T0" y="T1"/>
                    </a:cxn>
                    <a:cxn ang="T11">
                      <a:pos x="T2" y="T3"/>
                    </a:cxn>
                    <a:cxn ang="T12">
                      <a:pos x="T4" y="T5"/>
                    </a:cxn>
                    <a:cxn ang="T13">
                      <a:pos x="T6" y="T7"/>
                    </a:cxn>
                    <a:cxn ang="T14">
                      <a:pos x="T8" y="T9"/>
                    </a:cxn>
                  </a:cxnLst>
                  <a:rect l="T15" t="T16" r="T17" b="T18"/>
                  <a:pathLst>
                    <a:path w="97" h="10">
                      <a:moveTo>
                        <a:pt x="0" y="0"/>
                      </a:moveTo>
                      <a:lnTo>
                        <a:pt x="9" y="9"/>
                      </a:lnTo>
                      <a:lnTo>
                        <a:pt x="96" y="8"/>
                      </a:lnTo>
                      <a:lnTo>
                        <a:pt x="96" y="0"/>
                      </a:lnTo>
                      <a:lnTo>
                        <a:pt x="0" y="0"/>
                      </a:lnTo>
                    </a:path>
                  </a:pathLst>
                </a:custGeom>
                <a:solidFill>
                  <a:srgbClr val="67676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9" name="Rectangle 296">
                  <a:extLst>
                    <a:ext uri="{FF2B5EF4-FFF2-40B4-BE49-F238E27FC236}">
                      <a16:creationId xmlns:a16="http://schemas.microsoft.com/office/drawing/2014/main" id="{4BDA3819-0476-4527-B05D-B442830991CB}"/>
                    </a:ext>
                  </a:extLst>
                </p:cNvPr>
                <p:cNvSpPr>
                  <a:spLocks noChangeArrowheads="1"/>
                </p:cNvSpPr>
                <p:nvPr/>
              </p:nvSpPr>
              <p:spPr bwMode="auto">
                <a:xfrm>
                  <a:off x="552" y="2931"/>
                  <a:ext cx="4" cy="2"/>
                </a:xfrm>
                <a:prstGeom prst="rect">
                  <a:avLst/>
                </a:prstGeom>
                <a:solidFill>
                  <a:srgbClr val="676767"/>
                </a:solidFill>
                <a:ln w="12700">
                  <a:solidFill>
                    <a:schemeClr val="tx1"/>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70" name="Freeform 297">
                  <a:extLst>
                    <a:ext uri="{FF2B5EF4-FFF2-40B4-BE49-F238E27FC236}">
                      <a16:creationId xmlns:a16="http://schemas.microsoft.com/office/drawing/2014/main" id="{716A91FF-92C2-4E7C-BB30-A23124B5C705}"/>
                    </a:ext>
                  </a:extLst>
                </p:cNvPr>
                <p:cNvSpPr>
                  <a:spLocks/>
                </p:cNvSpPr>
                <p:nvPr/>
              </p:nvSpPr>
              <p:spPr bwMode="auto">
                <a:xfrm>
                  <a:off x="556" y="2905"/>
                  <a:ext cx="30" cy="43"/>
                </a:xfrm>
                <a:custGeom>
                  <a:avLst/>
                  <a:gdLst>
                    <a:gd name="T0" fmla="*/ 29 w 30"/>
                    <a:gd name="T1" fmla="*/ 0 h 43"/>
                    <a:gd name="T2" fmla="*/ 27 w 30"/>
                    <a:gd name="T3" fmla="*/ 2 h 43"/>
                    <a:gd name="T4" fmla="*/ 27 w 30"/>
                    <a:gd name="T5" fmla="*/ 22 h 43"/>
                    <a:gd name="T6" fmla="*/ 26 w 30"/>
                    <a:gd name="T7" fmla="*/ 26 h 43"/>
                    <a:gd name="T8" fmla="*/ 25 w 30"/>
                    <a:gd name="T9" fmla="*/ 31 h 43"/>
                    <a:gd name="T10" fmla="*/ 23 w 30"/>
                    <a:gd name="T11" fmla="*/ 37 h 43"/>
                    <a:gd name="T12" fmla="*/ 20 w 30"/>
                    <a:gd name="T13" fmla="*/ 41 h 43"/>
                    <a:gd name="T14" fmla="*/ 15 w 30"/>
                    <a:gd name="T15" fmla="*/ 42 h 43"/>
                    <a:gd name="T16" fmla="*/ 11 w 30"/>
                    <a:gd name="T17" fmla="*/ 41 h 43"/>
                    <a:gd name="T18" fmla="*/ 7 w 30"/>
                    <a:gd name="T19" fmla="*/ 38 h 43"/>
                    <a:gd name="T20" fmla="*/ 4 w 30"/>
                    <a:gd name="T21" fmla="*/ 35 h 43"/>
                    <a:gd name="T22" fmla="*/ 1 w 30"/>
                    <a:gd name="T23" fmla="*/ 31 h 43"/>
                    <a:gd name="T24" fmla="*/ 0 w 30"/>
                    <a:gd name="T25" fmla="*/ 29 h 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
                    <a:gd name="T40" fmla="*/ 0 h 43"/>
                    <a:gd name="T41" fmla="*/ 30 w 30"/>
                    <a:gd name="T42" fmla="*/ 43 h 4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 h="43">
                      <a:moveTo>
                        <a:pt x="29" y="0"/>
                      </a:moveTo>
                      <a:lnTo>
                        <a:pt x="27" y="2"/>
                      </a:lnTo>
                      <a:lnTo>
                        <a:pt x="27" y="22"/>
                      </a:lnTo>
                      <a:lnTo>
                        <a:pt x="26" y="26"/>
                      </a:lnTo>
                      <a:lnTo>
                        <a:pt x="25" y="31"/>
                      </a:lnTo>
                      <a:lnTo>
                        <a:pt x="23" y="37"/>
                      </a:lnTo>
                      <a:lnTo>
                        <a:pt x="20" y="41"/>
                      </a:lnTo>
                      <a:lnTo>
                        <a:pt x="15" y="42"/>
                      </a:lnTo>
                      <a:lnTo>
                        <a:pt x="11" y="41"/>
                      </a:lnTo>
                      <a:lnTo>
                        <a:pt x="7" y="38"/>
                      </a:lnTo>
                      <a:lnTo>
                        <a:pt x="4" y="35"/>
                      </a:lnTo>
                      <a:lnTo>
                        <a:pt x="1" y="31"/>
                      </a:lnTo>
                      <a:lnTo>
                        <a:pt x="0" y="29"/>
                      </a:lnTo>
                    </a:path>
                  </a:pathLst>
                </a:custGeom>
                <a:noFill/>
                <a:ln w="127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 name="Freeform 298">
                  <a:extLst>
                    <a:ext uri="{FF2B5EF4-FFF2-40B4-BE49-F238E27FC236}">
                      <a16:creationId xmlns:a16="http://schemas.microsoft.com/office/drawing/2014/main" id="{DE892CE9-517B-4E5F-994E-7892CCDEF08F}"/>
                    </a:ext>
                  </a:extLst>
                </p:cNvPr>
                <p:cNvSpPr>
                  <a:spLocks/>
                </p:cNvSpPr>
                <p:nvPr/>
              </p:nvSpPr>
              <p:spPr bwMode="auto">
                <a:xfrm>
                  <a:off x="555" y="2913"/>
                  <a:ext cx="31" cy="30"/>
                </a:xfrm>
                <a:custGeom>
                  <a:avLst/>
                  <a:gdLst>
                    <a:gd name="T0" fmla="*/ 30 w 31"/>
                    <a:gd name="T1" fmla="*/ 0 h 30"/>
                    <a:gd name="T2" fmla="*/ 28 w 31"/>
                    <a:gd name="T3" fmla="*/ 2 h 30"/>
                    <a:gd name="T4" fmla="*/ 27 w 31"/>
                    <a:gd name="T5" fmla="*/ 5 h 30"/>
                    <a:gd name="T6" fmla="*/ 25 w 31"/>
                    <a:gd name="T7" fmla="*/ 10 h 30"/>
                    <a:gd name="T8" fmla="*/ 25 w 31"/>
                    <a:gd name="T9" fmla="*/ 11 h 30"/>
                    <a:gd name="T10" fmla="*/ 25 w 31"/>
                    <a:gd name="T11" fmla="*/ 12 h 30"/>
                    <a:gd name="T12" fmla="*/ 25 w 31"/>
                    <a:gd name="T13" fmla="*/ 15 h 30"/>
                    <a:gd name="T14" fmla="*/ 24 w 31"/>
                    <a:gd name="T15" fmla="*/ 20 h 30"/>
                    <a:gd name="T16" fmla="*/ 20 w 31"/>
                    <a:gd name="T17" fmla="*/ 26 h 30"/>
                    <a:gd name="T18" fmla="*/ 17 w 31"/>
                    <a:gd name="T19" fmla="*/ 28 h 30"/>
                    <a:gd name="T20" fmla="*/ 13 w 31"/>
                    <a:gd name="T21" fmla="*/ 29 h 30"/>
                    <a:gd name="T22" fmla="*/ 11 w 31"/>
                    <a:gd name="T23" fmla="*/ 28 h 30"/>
                    <a:gd name="T24" fmla="*/ 8 w 31"/>
                    <a:gd name="T25" fmla="*/ 25 h 30"/>
                    <a:gd name="T26" fmla="*/ 3 w 31"/>
                    <a:gd name="T27" fmla="*/ 19 h 30"/>
                    <a:gd name="T28" fmla="*/ 0 w 31"/>
                    <a:gd name="T29" fmla="*/ 16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
                    <a:gd name="T46" fmla="*/ 0 h 30"/>
                    <a:gd name="T47" fmla="*/ 31 w 31"/>
                    <a:gd name="T48" fmla="*/ 30 h 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 h="30">
                      <a:moveTo>
                        <a:pt x="30" y="0"/>
                      </a:moveTo>
                      <a:lnTo>
                        <a:pt x="28" y="2"/>
                      </a:lnTo>
                      <a:lnTo>
                        <a:pt x="27" y="5"/>
                      </a:lnTo>
                      <a:lnTo>
                        <a:pt x="25" y="10"/>
                      </a:lnTo>
                      <a:lnTo>
                        <a:pt x="25" y="11"/>
                      </a:lnTo>
                      <a:lnTo>
                        <a:pt x="25" y="12"/>
                      </a:lnTo>
                      <a:lnTo>
                        <a:pt x="25" y="15"/>
                      </a:lnTo>
                      <a:lnTo>
                        <a:pt x="24" y="20"/>
                      </a:lnTo>
                      <a:lnTo>
                        <a:pt x="20" y="26"/>
                      </a:lnTo>
                      <a:lnTo>
                        <a:pt x="17" y="28"/>
                      </a:lnTo>
                      <a:lnTo>
                        <a:pt x="13" y="29"/>
                      </a:lnTo>
                      <a:lnTo>
                        <a:pt x="11" y="28"/>
                      </a:lnTo>
                      <a:lnTo>
                        <a:pt x="8" y="25"/>
                      </a:lnTo>
                      <a:lnTo>
                        <a:pt x="3" y="19"/>
                      </a:lnTo>
                      <a:lnTo>
                        <a:pt x="0" y="16"/>
                      </a:lnTo>
                    </a:path>
                  </a:pathLst>
                </a:custGeom>
                <a:noFill/>
                <a:ln w="127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 name="Arc 299">
                  <a:extLst>
                    <a:ext uri="{FF2B5EF4-FFF2-40B4-BE49-F238E27FC236}">
                      <a16:creationId xmlns:a16="http://schemas.microsoft.com/office/drawing/2014/main" id="{E1739265-9275-4CB2-95E7-769792D29EFC}"/>
                    </a:ext>
                  </a:extLst>
                </p:cNvPr>
                <p:cNvSpPr>
                  <a:spLocks/>
                </p:cNvSpPr>
                <p:nvPr/>
              </p:nvSpPr>
              <p:spPr bwMode="auto">
                <a:xfrm>
                  <a:off x="585" y="2917"/>
                  <a:ext cx="2" cy="21"/>
                </a:xfrm>
                <a:custGeom>
                  <a:avLst/>
                  <a:gdLst>
                    <a:gd name="T0" fmla="*/ 0 w 21600"/>
                    <a:gd name="T1" fmla="*/ 0 h 35483"/>
                    <a:gd name="T2" fmla="*/ 0 w 21600"/>
                    <a:gd name="T3" fmla="*/ 0 h 35483"/>
                    <a:gd name="T4" fmla="*/ 0 w 21600"/>
                    <a:gd name="T5" fmla="*/ 0 h 35483"/>
                    <a:gd name="T6" fmla="*/ 0 60000 65536"/>
                    <a:gd name="T7" fmla="*/ 0 60000 65536"/>
                    <a:gd name="T8" fmla="*/ 0 60000 65536"/>
                    <a:gd name="T9" fmla="*/ 0 w 21600"/>
                    <a:gd name="T10" fmla="*/ 0 h 35483"/>
                    <a:gd name="T11" fmla="*/ 21600 w 21600"/>
                    <a:gd name="T12" fmla="*/ 35483 h 35483"/>
                  </a:gdLst>
                  <a:ahLst/>
                  <a:cxnLst>
                    <a:cxn ang="T6">
                      <a:pos x="T0" y="T1"/>
                    </a:cxn>
                    <a:cxn ang="T7">
                      <a:pos x="T2" y="T3"/>
                    </a:cxn>
                    <a:cxn ang="T8">
                      <a:pos x="T4" y="T5"/>
                    </a:cxn>
                  </a:cxnLst>
                  <a:rect l="T9" t="T10" r="T11" b="T12"/>
                  <a:pathLst>
                    <a:path w="21600" h="35483" fill="none" extrusionOk="0">
                      <a:moveTo>
                        <a:pt x="8953" y="35482"/>
                      </a:moveTo>
                      <a:cubicBezTo>
                        <a:pt x="3330" y="31421"/>
                        <a:pt x="0" y="24907"/>
                        <a:pt x="0" y="17972"/>
                      </a:cubicBezTo>
                      <a:cubicBezTo>
                        <a:pt x="-1" y="10750"/>
                        <a:pt x="3609" y="4006"/>
                        <a:pt x="9618" y="0"/>
                      </a:cubicBezTo>
                    </a:path>
                    <a:path w="21600" h="35483" stroke="0" extrusionOk="0">
                      <a:moveTo>
                        <a:pt x="8953" y="35482"/>
                      </a:moveTo>
                      <a:cubicBezTo>
                        <a:pt x="3330" y="31421"/>
                        <a:pt x="0" y="24907"/>
                        <a:pt x="0" y="17972"/>
                      </a:cubicBezTo>
                      <a:cubicBezTo>
                        <a:pt x="-1" y="10750"/>
                        <a:pt x="3609" y="4006"/>
                        <a:pt x="9618" y="0"/>
                      </a:cubicBezTo>
                      <a:lnTo>
                        <a:pt x="21600" y="17972"/>
                      </a:lnTo>
                      <a:lnTo>
                        <a:pt x="8953" y="35482"/>
                      </a:lnTo>
                      <a:close/>
                    </a:path>
                  </a:pathLst>
                </a:custGeom>
                <a:noFill/>
                <a:ln w="127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3" name="Rectangle 300">
                  <a:extLst>
                    <a:ext uri="{FF2B5EF4-FFF2-40B4-BE49-F238E27FC236}">
                      <a16:creationId xmlns:a16="http://schemas.microsoft.com/office/drawing/2014/main" id="{C7F66482-EA94-4077-B83A-123E8CF3CAFF}"/>
                    </a:ext>
                  </a:extLst>
                </p:cNvPr>
                <p:cNvSpPr>
                  <a:spLocks noChangeArrowheads="1"/>
                </p:cNvSpPr>
                <p:nvPr/>
              </p:nvSpPr>
              <p:spPr bwMode="auto">
                <a:xfrm>
                  <a:off x="585" y="2860"/>
                  <a:ext cx="278" cy="90"/>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74" name="Rectangle 301">
                  <a:extLst>
                    <a:ext uri="{FF2B5EF4-FFF2-40B4-BE49-F238E27FC236}">
                      <a16:creationId xmlns:a16="http://schemas.microsoft.com/office/drawing/2014/main" id="{E78C28F7-28EF-42BC-81FF-F01A67699FB4}"/>
                    </a:ext>
                  </a:extLst>
                </p:cNvPr>
                <p:cNvSpPr>
                  <a:spLocks noChangeArrowheads="1"/>
                </p:cNvSpPr>
                <p:nvPr/>
              </p:nvSpPr>
              <p:spPr bwMode="auto">
                <a:xfrm>
                  <a:off x="590" y="2866"/>
                  <a:ext cx="268" cy="79"/>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nvGrpSpPr>
                <p:cNvPr id="75" name="Group 302">
                  <a:extLst>
                    <a:ext uri="{FF2B5EF4-FFF2-40B4-BE49-F238E27FC236}">
                      <a16:creationId xmlns:a16="http://schemas.microsoft.com/office/drawing/2014/main" id="{AB2E2BA0-28DD-40E3-B4B2-4E02FCA62DA3}"/>
                    </a:ext>
                  </a:extLst>
                </p:cNvPr>
                <p:cNvGrpSpPr>
                  <a:grpSpLocks/>
                </p:cNvGrpSpPr>
                <p:nvPr/>
              </p:nvGrpSpPr>
              <p:grpSpPr bwMode="auto">
                <a:xfrm>
                  <a:off x="556" y="2952"/>
                  <a:ext cx="23" cy="19"/>
                  <a:chOff x="556" y="2952"/>
                  <a:chExt cx="23" cy="19"/>
                </a:xfrm>
              </p:grpSpPr>
              <p:sp>
                <p:nvSpPr>
                  <p:cNvPr id="85" name="Rectangle 303">
                    <a:extLst>
                      <a:ext uri="{FF2B5EF4-FFF2-40B4-BE49-F238E27FC236}">
                        <a16:creationId xmlns:a16="http://schemas.microsoft.com/office/drawing/2014/main" id="{4CF793B5-DE7E-43BE-BB2C-E1C116CAE021}"/>
                      </a:ext>
                    </a:extLst>
                  </p:cNvPr>
                  <p:cNvSpPr>
                    <a:spLocks noChangeArrowheads="1"/>
                  </p:cNvSpPr>
                  <p:nvPr/>
                </p:nvSpPr>
                <p:spPr bwMode="auto">
                  <a:xfrm>
                    <a:off x="556" y="2952"/>
                    <a:ext cx="23" cy="19"/>
                  </a:xfrm>
                  <a:prstGeom prst="rect">
                    <a:avLst/>
                  </a:prstGeom>
                  <a:solidFill>
                    <a:srgbClr val="47474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86" name="Rectangle 304">
                    <a:extLst>
                      <a:ext uri="{FF2B5EF4-FFF2-40B4-BE49-F238E27FC236}">
                        <a16:creationId xmlns:a16="http://schemas.microsoft.com/office/drawing/2014/main" id="{FA34C4ED-B87F-436E-8271-3A576ECA2D54}"/>
                      </a:ext>
                    </a:extLst>
                  </p:cNvPr>
                  <p:cNvSpPr>
                    <a:spLocks noChangeArrowheads="1"/>
                  </p:cNvSpPr>
                  <p:nvPr/>
                </p:nvSpPr>
                <p:spPr bwMode="auto">
                  <a:xfrm>
                    <a:off x="558" y="2954"/>
                    <a:ext cx="19" cy="14"/>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76" name="Group 305">
                  <a:extLst>
                    <a:ext uri="{FF2B5EF4-FFF2-40B4-BE49-F238E27FC236}">
                      <a16:creationId xmlns:a16="http://schemas.microsoft.com/office/drawing/2014/main" id="{3338205D-2A1B-419E-BC8C-E779FA5D8D4D}"/>
                    </a:ext>
                  </a:extLst>
                </p:cNvPr>
                <p:cNvGrpSpPr>
                  <a:grpSpLocks/>
                </p:cNvGrpSpPr>
                <p:nvPr/>
              </p:nvGrpSpPr>
              <p:grpSpPr bwMode="auto">
                <a:xfrm>
                  <a:off x="599" y="2955"/>
                  <a:ext cx="33" cy="33"/>
                  <a:chOff x="599" y="2955"/>
                  <a:chExt cx="33" cy="33"/>
                </a:xfrm>
              </p:grpSpPr>
              <p:sp>
                <p:nvSpPr>
                  <p:cNvPr id="82" name="Oval 306">
                    <a:extLst>
                      <a:ext uri="{FF2B5EF4-FFF2-40B4-BE49-F238E27FC236}">
                        <a16:creationId xmlns:a16="http://schemas.microsoft.com/office/drawing/2014/main" id="{516B91D2-3CA0-464E-A826-4F09FE94C110}"/>
                      </a:ext>
                    </a:extLst>
                  </p:cNvPr>
                  <p:cNvSpPr>
                    <a:spLocks noChangeArrowheads="1"/>
                  </p:cNvSpPr>
                  <p:nvPr/>
                </p:nvSpPr>
                <p:spPr bwMode="auto">
                  <a:xfrm>
                    <a:off x="599" y="2955"/>
                    <a:ext cx="33" cy="33"/>
                  </a:xfrm>
                  <a:prstGeom prst="ellipse">
                    <a:avLst/>
                  </a:prstGeom>
                  <a:solidFill>
                    <a:srgbClr val="333333"/>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83" name="Oval 307">
                    <a:extLst>
                      <a:ext uri="{FF2B5EF4-FFF2-40B4-BE49-F238E27FC236}">
                        <a16:creationId xmlns:a16="http://schemas.microsoft.com/office/drawing/2014/main" id="{70C5F836-8D48-4159-A6D0-5AEE456033F1}"/>
                      </a:ext>
                    </a:extLst>
                  </p:cNvPr>
                  <p:cNvSpPr>
                    <a:spLocks noChangeArrowheads="1"/>
                  </p:cNvSpPr>
                  <p:nvPr/>
                </p:nvSpPr>
                <p:spPr bwMode="auto">
                  <a:xfrm>
                    <a:off x="606" y="2962"/>
                    <a:ext cx="20" cy="17"/>
                  </a:xfrm>
                  <a:prstGeom prst="ellipse">
                    <a:avLst/>
                  </a:prstGeom>
                  <a:solidFill>
                    <a:srgbClr val="CECECE"/>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84" name="Oval 308">
                    <a:extLst>
                      <a:ext uri="{FF2B5EF4-FFF2-40B4-BE49-F238E27FC236}">
                        <a16:creationId xmlns:a16="http://schemas.microsoft.com/office/drawing/2014/main" id="{BFFA0277-F285-48C5-AD93-41C7ACA54082}"/>
                      </a:ext>
                    </a:extLst>
                  </p:cNvPr>
                  <p:cNvSpPr>
                    <a:spLocks noChangeArrowheads="1"/>
                  </p:cNvSpPr>
                  <p:nvPr/>
                </p:nvSpPr>
                <p:spPr bwMode="auto">
                  <a:xfrm>
                    <a:off x="616" y="2970"/>
                    <a:ext cx="2" cy="2"/>
                  </a:xfrm>
                  <a:prstGeom prst="ellipse">
                    <a:avLst/>
                  </a:prstGeom>
                  <a:solidFill>
                    <a:schemeClr val="tx2"/>
                  </a:solidFill>
                  <a:ln w="12700">
                    <a:solidFill>
                      <a:schemeClr val="tx1"/>
                    </a:solidFill>
                    <a:round/>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77" name="Group 309">
                  <a:extLst>
                    <a:ext uri="{FF2B5EF4-FFF2-40B4-BE49-F238E27FC236}">
                      <a16:creationId xmlns:a16="http://schemas.microsoft.com/office/drawing/2014/main" id="{2B447F8D-FAFD-48F0-A093-7AF9734D8767}"/>
                    </a:ext>
                  </a:extLst>
                </p:cNvPr>
                <p:cNvGrpSpPr>
                  <a:grpSpLocks/>
                </p:cNvGrpSpPr>
                <p:nvPr/>
              </p:nvGrpSpPr>
              <p:grpSpPr bwMode="auto">
                <a:xfrm>
                  <a:off x="641" y="2955"/>
                  <a:ext cx="33" cy="33"/>
                  <a:chOff x="641" y="2955"/>
                  <a:chExt cx="33" cy="33"/>
                </a:xfrm>
              </p:grpSpPr>
              <p:sp>
                <p:nvSpPr>
                  <p:cNvPr id="79" name="Oval 310">
                    <a:extLst>
                      <a:ext uri="{FF2B5EF4-FFF2-40B4-BE49-F238E27FC236}">
                        <a16:creationId xmlns:a16="http://schemas.microsoft.com/office/drawing/2014/main" id="{9EC31824-EF13-4744-876B-35431151C428}"/>
                      </a:ext>
                    </a:extLst>
                  </p:cNvPr>
                  <p:cNvSpPr>
                    <a:spLocks noChangeArrowheads="1"/>
                  </p:cNvSpPr>
                  <p:nvPr/>
                </p:nvSpPr>
                <p:spPr bwMode="auto">
                  <a:xfrm>
                    <a:off x="641" y="2955"/>
                    <a:ext cx="33" cy="33"/>
                  </a:xfrm>
                  <a:prstGeom prst="ellipse">
                    <a:avLst/>
                  </a:prstGeom>
                  <a:solidFill>
                    <a:srgbClr val="333333"/>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80" name="Oval 311">
                    <a:extLst>
                      <a:ext uri="{FF2B5EF4-FFF2-40B4-BE49-F238E27FC236}">
                        <a16:creationId xmlns:a16="http://schemas.microsoft.com/office/drawing/2014/main" id="{88A644BC-2927-49C7-809C-A856D68C1966}"/>
                      </a:ext>
                    </a:extLst>
                  </p:cNvPr>
                  <p:cNvSpPr>
                    <a:spLocks noChangeArrowheads="1"/>
                  </p:cNvSpPr>
                  <p:nvPr/>
                </p:nvSpPr>
                <p:spPr bwMode="auto">
                  <a:xfrm>
                    <a:off x="649" y="2962"/>
                    <a:ext cx="18" cy="17"/>
                  </a:xfrm>
                  <a:prstGeom prst="ellipse">
                    <a:avLst/>
                  </a:prstGeom>
                  <a:solidFill>
                    <a:srgbClr val="CECECE"/>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81" name="Oval 312">
                    <a:extLst>
                      <a:ext uri="{FF2B5EF4-FFF2-40B4-BE49-F238E27FC236}">
                        <a16:creationId xmlns:a16="http://schemas.microsoft.com/office/drawing/2014/main" id="{773B6C72-790F-4BE9-929E-2D6E1A099157}"/>
                      </a:ext>
                    </a:extLst>
                  </p:cNvPr>
                  <p:cNvSpPr>
                    <a:spLocks noChangeArrowheads="1"/>
                  </p:cNvSpPr>
                  <p:nvPr/>
                </p:nvSpPr>
                <p:spPr bwMode="auto">
                  <a:xfrm>
                    <a:off x="657" y="2970"/>
                    <a:ext cx="2" cy="2"/>
                  </a:xfrm>
                  <a:prstGeom prst="ellipse">
                    <a:avLst/>
                  </a:prstGeom>
                  <a:solidFill>
                    <a:schemeClr val="tx2"/>
                  </a:solidFill>
                  <a:ln w="12700">
                    <a:solidFill>
                      <a:schemeClr val="tx1"/>
                    </a:solidFill>
                    <a:round/>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sp>
              <p:nvSpPr>
                <p:cNvPr id="78" name="Freeform 313">
                  <a:extLst>
                    <a:ext uri="{FF2B5EF4-FFF2-40B4-BE49-F238E27FC236}">
                      <a16:creationId xmlns:a16="http://schemas.microsoft.com/office/drawing/2014/main" id="{4DD50278-E9E2-428F-8F9D-B6ACBA5DEC02}"/>
                    </a:ext>
                  </a:extLst>
                </p:cNvPr>
                <p:cNvSpPr>
                  <a:spLocks/>
                </p:cNvSpPr>
                <p:nvPr/>
              </p:nvSpPr>
              <p:spPr bwMode="auto">
                <a:xfrm>
                  <a:off x="592" y="2952"/>
                  <a:ext cx="96" cy="10"/>
                </a:xfrm>
                <a:custGeom>
                  <a:avLst/>
                  <a:gdLst>
                    <a:gd name="T0" fmla="*/ 0 w 96"/>
                    <a:gd name="T1" fmla="*/ 0 h 10"/>
                    <a:gd name="T2" fmla="*/ 9 w 96"/>
                    <a:gd name="T3" fmla="*/ 9 h 10"/>
                    <a:gd name="T4" fmla="*/ 95 w 96"/>
                    <a:gd name="T5" fmla="*/ 9 h 10"/>
                    <a:gd name="T6" fmla="*/ 95 w 96"/>
                    <a:gd name="T7" fmla="*/ 0 h 10"/>
                    <a:gd name="T8" fmla="*/ 0 w 96"/>
                    <a:gd name="T9" fmla="*/ 0 h 10"/>
                    <a:gd name="T10" fmla="*/ 0 60000 65536"/>
                    <a:gd name="T11" fmla="*/ 0 60000 65536"/>
                    <a:gd name="T12" fmla="*/ 0 60000 65536"/>
                    <a:gd name="T13" fmla="*/ 0 60000 65536"/>
                    <a:gd name="T14" fmla="*/ 0 60000 65536"/>
                    <a:gd name="T15" fmla="*/ 0 w 96"/>
                    <a:gd name="T16" fmla="*/ 0 h 10"/>
                    <a:gd name="T17" fmla="*/ 96 w 96"/>
                    <a:gd name="T18" fmla="*/ 10 h 10"/>
                  </a:gdLst>
                  <a:ahLst/>
                  <a:cxnLst>
                    <a:cxn ang="T10">
                      <a:pos x="T0" y="T1"/>
                    </a:cxn>
                    <a:cxn ang="T11">
                      <a:pos x="T2" y="T3"/>
                    </a:cxn>
                    <a:cxn ang="T12">
                      <a:pos x="T4" y="T5"/>
                    </a:cxn>
                    <a:cxn ang="T13">
                      <a:pos x="T6" y="T7"/>
                    </a:cxn>
                    <a:cxn ang="T14">
                      <a:pos x="T8" y="T9"/>
                    </a:cxn>
                  </a:cxnLst>
                  <a:rect l="T15" t="T16" r="T17" b="T18"/>
                  <a:pathLst>
                    <a:path w="96" h="10">
                      <a:moveTo>
                        <a:pt x="0" y="0"/>
                      </a:moveTo>
                      <a:lnTo>
                        <a:pt x="9" y="9"/>
                      </a:lnTo>
                      <a:lnTo>
                        <a:pt x="95" y="9"/>
                      </a:lnTo>
                      <a:lnTo>
                        <a:pt x="95" y="0"/>
                      </a:lnTo>
                      <a:lnTo>
                        <a:pt x="0" y="0"/>
                      </a:lnTo>
                    </a:path>
                  </a:pathLst>
                </a:custGeom>
                <a:solidFill>
                  <a:srgbClr val="67676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grpSp>
            <p:nvGrpSpPr>
              <p:cNvPr id="45" name="Group 314">
                <a:extLst>
                  <a:ext uri="{FF2B5EF4-FFF2-40B4-BE49-F238E27FC236}">
                    <a16:creationId xmlns:a16="http://schemas.microsoft.com/office/drawing/2014/main" id="{E056873C-1D5F-4984-B719-23B819FD3E65}"/>
                  </a:ext>
                </a:extLst>
              </p:cNvPr>
              <p:cNvGrpSpPr>
                <a:grpSpLocks/>
              </p:cNvGrpSpPr>
              <p:nvPr/>
            </p:nvGrpSpPr>
            <p:grpSpPr bwMode="auto">
              <a:xfrm>
                <a:off x="690" y="2846"/>
                <a:ext cx="55" cy="90"/>
                <a:chOff x="690" y="2846"/>
                <a:chExt cx="55" cy="90"/>
              </a:xfrm>
            </p:grpSpPr>
            <p:sp>
              <p:nvSpPr>
                <p:cNvPr id="46" name="Rectangle 315">
                  <a:extLst>
                    <a:ext uri="{FF2B5EF4-FFF2-40B4-BE49-F238E27FC236}">
                      <a16:creationId xmlns:a16="http://schemas.microsoft.com/office/drawing/2014/main" id="{35AAA89F-6261-4410-BB24-E312D43D6F0E}"/>
                    </a:ext>
                  </a:extLst>
                </p:cNvPr>
                <p:cNvSpPr>
                  <a:spLocks noChangeArrowheads="1"/>
                </p:cNvSpPr>
                <p:nvPr/>
              </p:nvSpPr>
              <p:spPr bwMode="auto">
                <a:xfrm>
                  <a:off x="694" y="2850"/>
                  <a:ext cx="36"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defTabSz="42863">
                    <a:spcBef>
                      <a:spcPct val="20000"/>
                    </a:spcBef>
                    <a:buClr>
                      <a:srgbClr val="72BFC5"/>
                    </a:buClr>
                    <a:buChar char="•"/>
                    <a:defRPr sz="1300">
                      <a:solidFill>
                        <a:schemeClr val="tx1"/>
                      </a:solidFill>
                      <a:latin typeface="Calibri" panose="020F0502020204030204" pitchFamily="34" charset="0"/>
                    </a:defRPr>
                  </a:lvl1pPr>
                  <a:lvl2pPr marL="742950" indent="-285750" defTabSz="42863">
                    <a:spcBef>
                      <a:spcPct val="20000"/>
                    </a:spcBef>
                    <a:buClr>
                      <a:srgbClr val="72BFC5"/>
                    </a:buClr>
                    <a:buChar char="–"/>
                    <a:defRPr sz="1300">
                      <a:solidFill>
                        <a:schemeClr val="tx1"/>
                      </a:solidFill>
                      <a:latin typeface="Calibri" panose="020F0502020204030204" pitchFamily="34" charset="0"/>
                    </a:defRPr>
                  </a:lvl2pPr>
                  <a:lvl3pPr marL="1143000" indent="-228600" defTabSz="42863">
                    <a:spcBef>
                      <a:spcPct val="20000"/>
                    </a:spcBef>
                    <a:buClr>
                      <a:srgbClr val="72BFC5"/>
                    </a:buClr>
                    <a:buChar char="•"/>
                    <a:defRPr sz="1300">
                      <a:solidFill>
                        <a:schemeClr val="tx1"/>
                      </a:solidFill>
                      <a:latin typeface="Calibri" panose="020F0502020204030204" pitchFamily="34" charset="0"/>
                    </a:defRPr>
                  </a:lvl3pPr>
                  <a:lvl4pPr marL="1600200" indent="-228600" defTabSz="42863">
                    <a:spcBef>
                      <a:spcPct val="20000"/>
                    </a:spcBef>
                    <a:buClr>
                      <a:srgbClr val="72BFC5"/>
                    </a:buClr>
                    <a:buChar char="–"/>
                    <a:defRPr sz="1300">
                      <a:solidFill>
                        <a:schemeClr val="tx1"/>
                      </a:solidFill>
                      <a:latin typeface="Calibri" panose="020F0502020204030204" pitchFamily="34" charset="0"/>
                    </a:defRPr>
                  </a:lvl4pPr>
                  <a:lvl5pPr marL="2057400" indent="-228600" defTabSz="42863">
                    <a:spcBef>
                      <a:spcPct val="20000"/>
                    </a:spcBef>
                    <a:buClr>
                      <a:srgbClr val="72BFC5"/>
                    </a:buClr>
                    <a:buChar char="»"/>
                    <a:defRPr sz="1300">
                      <a:solidFill>
                        <a:schemeClr val="tx1"/>
                      </a:solidFill>
                      <a:latin typeface="Calibri" panose="020F0502020204030204" pitchFamily="34" charset="0"/>
                    </a:defRPr>
                  </a:lvl5pPr>
                  <a:lvl6pPr marL="2514600" indent="-228600" defTabSz="42863"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42863"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42863"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42863"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AU" altLang="zh-CN" sz="900">
                      <a:solidFill>
                        <a:schemeClr val="bg2"/>
                      </a:solidFill>
                      <a:latin typeface="黑体" panose="02010609060101010101" pitchFamily="49" charset="-122"/>
                    </a:rPr>
                    <a:t>M</a:t>
                  </a:r>
                </a:p>
              </p:txBody>
            </p:sp>
            <p:sp>
              <p:nvSpPr>
                <p:cNvPr id="47" name="Rectangle 316">
                  <a:extLst>
                    <a:ext uri="{FF2B5EF4-FFF2-40B4-BE49-F238E27FC236}">
                      <a16:creationId xmlns:a16="http://schemas.microsoft.com/office/drawing/2014/main" id="{751F14EC-85BC-4A68-BC30-36ED8097564C}"/>
                    </a:ext>
                  </a:extLst>
                </p:cNvPr>
                <p:cNvSpPr>
                  <a:spLocks noChangeArrowheads="1"/>
                </p:cNvSpPr>
                <p:nvPr/>
              </p:nvSpPr>
              <p:spPr bwMode="auto">
                <a:xfrm>
                  <a:off x="697" y="2922"/>
                  <a:ext cx="45" cy="7"/>
                </a:xfrm>
                <a:prstGeom prst="rect">
                  <a:avLst/>
                </a:prstGeom>
                <a:solidFill>
                  <a:srgbClr val="CECECE"/>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48" name="Rectangle 317">
                  <a:extLst>
                    <a:ext uri="{FF2B5EF4-FFF2-40B4-BE49-F238E27FC236}">
                      <a16:creationId xmlns:a16="http://schemas.microsoft.com/office/drawing/2014/main" id="{7EC072D9-B238-4B56-B465-0793D7F27D3B}"/>
                    </a:ext>
                  </a:extLst>
                </p:cNvPr>
                <p:cNvSpPr>
                  <a:spLocks noChangeArrowheads="1"/>
                </p:cNvSpPr>
                <p:nvPr/>
              </p:nvSpPr>
              <p:spPr bwMode="auto">
                <a:xfrm>
                  <a:off x="700" y="2926"/>
                  <a:ext cx="45" cy="7"/>
                </a:xfrm>
                <a:prstGeom prst="rect">
                  <a:avLst/>
                </a:prstGeom>
                <a:solidFill>
                  <a:schemeClr val="bg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49" name="Rectangle 318">
                  <a:extLst>
                    <a:ext uri="{FF2B5EF4-FFF2-40B4-BE49-F238E27FC236}">
                      <a16:creationId xmlns:a16="http://schemas.microsoft.com/office/drawing/2014/main" id="{600889C6-7D8C-4F77-99C8-BDAFBA724E7A}"/>
                    </a:ext>
                  </a:extLst>
                </p:cNvPr>
                <p:cNvSpPr>
                  <a:spLocks noChangeArrowheads="1"/>
                </p:cNvSpPr>
                <p:nvPr/>
              </p:nvSpPr>
              <p:spPr bwMode="auto">
                <a:xfrm>
                  <a:off x="699" y="2924"/>
                  <a:ext cx="45" cy="6"/>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50" name="Rectangle 319">
                  <a:extLst>
                    <a:ext uri="{FF2B5EF4-FFF2-40B4-BE49-F238E27FC236}">
                      <a16:creationId xmlns:a16="http://schemas.microsoft.com/office/drawing/2014/main" id="{E98F43C0-8099-42B9-8E3B-DA450A83D373}"/>
                    </a:ext>
                  </a:extLst>
                </p:cNvPr>
                <p:cNvSpPr>
                  <a:spLocks noChangeArrowheads="1"/>
                </p:cNvSpPr>
                <p:nvPr/>
              </p:nvSpPr>
              <p:spPr bwMode="auto">
                <a:xfrm>
                  <a:off x="690" y="2846"/>
                  <a:ext cx="36"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defTabSz="42863">
                    <a:spcBef>
                      <a:spcPct val="20000"/>
                    </a:spcBef>
                    <a:buClr>
                      <a:srgbClr val="72BFC5"/>
                    </a:buClr>
                    <a:buChar char="•"/>
                    <a:defRPr sz="1300">
                      <a:solidFill>
                        <a:schemeClr val="tx1"/>
                      </a:solidFill>
                      <a:latin typeface="Calibri" panose="020F0502020204030204" pitchFamily="34" charset="0"/>
                    </a:defRPr>
                  </a:lvl1pPr>
                  <a:lvl2pPr marL="742950" indent="-285750" defTabSz="42863">
                    <a:spcBef>
                      <a:spcPct val="20000"/>
                    </a:spcBef>
                    <a:buClr>
                      <a:srgbClr val="72BFC5"/>
                    </a:buClr>
                    <a:buChar char="–"/>
                    <a:defRPr sz="1300">
                      <a:solidFill>
                        <a:schemeClr val="tx1"/>
                      </a:solidFill>
                      <a:latin typeface="Calibri" panose="020F0502020204030204" pitchFamily="34" charset="0"/>
                    </a:defRPr>
                  </a:lvl2pPr>
                  <a:lvl3pPr marL="1143000" indent="-228600" defTabSz="42863">
                    <a:spcBef>
                      <a:spcPct val="20000"/>
                    </a:spcBef>
                    <a:buClr>
                      <a:srgbClr val="72BFC5"/>
                    </a:buClr>
                    <a:buChar char="•"/>
                    <a:defRPr sz="1300">
                      <a:solidFill>
                        <a:schemeClr val="tx1"/>
                      </a:solidFill>
                      <a:latin typeface="Calibri" panose="020F0502020204030204" pitchFamily="34" charset="0"/>
                    </a:defRPr>
                  </a:lvl3pPr>
                  <a:lvl4pPr marL="1600200" indent="-228600" defTabSz="42863">
                    <a:spcBef>
                      <a:spcPct val="20000"/>
                    </a:spcBef>
                    <a:buClr>
                      <a:srgbClr val="72BFC5"/>
                    </a:buClr>
                    <a:buChar char="–"/>
                    <a:defRPr sz="1300">
                      <a:solidFill>
                        <a:schemeClr val="tx1"/>
                      </a:solidFill>
                      <a:latin typeface="Calibri" panose="020F0502020204030204" pitchFamily="34" charset="0"/>
                    </a:defRPr>
                  </a:lvl4pPr>
                  <a:lvl5pPr marL="2057400" indent="-228600" defTabSz="42863">
                    <a:spcBef>
                      <a:spcPct val="20000"/>
                    </a:spcBef>
                    <a:buClr>
                      <a:srgbClr val="72BFC5"/>
                    </a:buClr>
                    <a:buChar char="»"/>
                    <a:defRPr sz="1300">
                      <a:solidFill>
                        <a:schemeClr val="tx1"/>
                      </a:solidFill>
                      <a:latin typeface="Calibri" panose="020F0502020204030204" pitchFamily="34" charset="0"/>
                    </a:defRPr>
                  </a:lvl5pPr>
                  <a:lvl6pPr marL="2514600" indent="-228600" defTabSz="42863"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42863"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42863"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42863"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AU" altLang="zh-CN" sz="900">
                      <a:solidFill>
                        <a:srgbClr val="CECECE"/>
                      </a:solidFill>
                      <a:latin typeface="黑体" panose="02010609060101010101" pitchFamily="49" charset="-122"/>
                    </a:rPr>
                    <a:t>M</a:t>
                  </a:r>
                </a:p>
              </p:txBody>
            </p:sp>
            <p:sp>
              <p:nvSpPr>
                <p:cNvPr id="51" name="Rectangle 320">
                  <a:extLst>
                    <a:ext uri="{FF2B5EF4-FFF2-40B4-BE49-F238E27FC236}">
                      <a16:creationId xmlns:a16="http://schemas.microsoft.com/office/drawing/2014/main" id="{511A2BD7-CF5A-431C-B289-22DB95261668}"/>
                    </a:ext>
                  </a:extLst>
                </p:cNvPr>
                <p:cNvSpPr>
                  <a:spLocks noChangeArrowheads="1"/>
                </p:cNvSpPr>
                <p:nvPr/>
              </p:nvSpPr>
              <p:spPr bwMode="auto">
                <a:xfrm>
                  <a:off x="692" y="2847"/>
                  <a:ext cx="36"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defTabSz="42863">
                    <a:spcBef>
                      <a:spcPct val="20000"/>
                    </a:spcBef>
                    <a:buClr>
                      <a:srgbClr val="72BFC5"/>
                    </a:buClr>
                    <a:buChar char="•"/>
                    <a:defRPr sz="1300">
                      <a:solidFill>
                        <a:schemeClr val="tx1"/>
                      </a:solidFill>
                      <a:latin typeface="Calibri" panose="020F0502020204030204" pitchFamily="34" charset="0"/>
                    </a:defRPr>
                  </a:lvl1pPr>
                  <a:lvl2pPr marL="742950" indent="-285750" defTabSz="42863">
                    <a:spcBef>
                      <a:spcPct val="20000"/>
                    </a:spcBef>
                    <a:buClr>
                      <a:srgbClr val="72BFC5"/>
                    </a:buClr>
                    <a:buChar char="–"/>
                    <a:defRPr sz="1300">
                      <a:solidFill>
                        <a:schemeClr val="tx1"/>
                      </a:solidFill>
                      <a:latin typeface="Calibri" panose="020F0502020204030204" pitchFamily="34" charset="0"/>
                    </a:defRPr>
                  </a:lvl2pPr>
                  <a:lvl3pPr marL="1143000" indent="-228600" defTabSz="42863">
                    <a:spcBef>
                      <a:spcPct val="20000"/>
                    </a:spcBef>
                    <a:buClr>
                      <a:srgbClr val="72BFC5"/>
                    </a:buClr>
                    <a:buChar char="•"/>
                    <a:defRPr sz="1300">
                      <a:solidFill>
                        <a:schemeClr val="tx1"/>
                      </a:solidFill>
                      <a:latin typeface="Calibri" panose="020F0502020204030204" pitchFamily="34" charset="0"/>
                    </a:defRPr>
                  </a:lvl3pPr>
                  <a:lvl4pPr marL="1600200" indent="-228600" defTabSz="42863">
                    <a:spcBef>
                      <a:spcPct val="20000"/>
                    </a:spcBef>
                    <a:buClr>
                      <a:srgbClr val="72BFC5"/>
                    </a:buClr>
                    <a:buChar char="–"/>
                    <a:defRPr sz="1300">
                      <a:solidFill>
                        <a:schemeClr val="tx1"/>
                      </a:solidFill>
                      <a:latin typeface="Calibri" panose="020F0502020204030204" pitchFamily="34" charset="0"/>
                    </a:defRPr>
                  </a:lvl4pPr>
                  <a:lvl5pPr marL="2057400" indent="-228600" defTabSz="42863">
                    <a:spcBef>
                      <a:spcPct val="20000"/>
                    </a:spcBef>
                    <a:buClr>
                      <a:srgbClr val="72BFC5"/>
                    </a:buClr>
                    <a:buChar char="»"/>
                    <a:defRPr sz="1300">
                      <a:solidFill>
                        <a:schemeClr val="tx1"/>
                      </a:solidFill>
                      <a:latin typeface="Calibri" panose="020F0502020204030204" pitchFamily="34" charset="0"/>
                    </a:defRPr>
                  </a:lvl5pPr>
                  <a:lvl6pPr marL="2514600" indent="-228600" defTabSz="42863"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42863"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42863"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42863"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AU" altLang="zh-CN" sz="900">
                      <a:solidFill>
                        <a:srgbClr val="063DE8"/>
                      </a:solidFill>
                      <a:latin typeface="黑体" panose="02010609060101010101" pitchFamily="49" charset="-122"/>
                    </a:rPr>
                    <a:t>M</a:t>
                  </a:r>
                </a:p>
              </p:txBody>
            </p:sp>
          </p:grpSp>
        </p:grpSp>
      </p:grpSp>
      <p:sp>
        <p:nvSpPr>
          <p:cNvPr id="309" name="Rectangle 321">
            <a:extLst>
              <a:ext uri="{FF2B5EF4-FFF2-40B4-BE49-F238E27FC236}">
                <a16:creationId xmlns:a16="http://schemas.microsoft.com/office/drawing/2014/main" id="{E0EE2DDF-FAC7-4F03-AFC2-979DDC8153D4}"/>
              </a:ext>
            </a:extLst>
          </p:cNvPr>
          <p:cNvSpPr>
            <a:spLocks noChangeArrowheads="1"/>
          </p:cNvSpPr>
          <p:nvPr/>
        </p:nvSpPr>
        <p:spPr bwMode="auto">
          <a:xfrm>
            <a:off x="9687545" y="1674813"/>
            <a:ext cx="20716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marL="400050" indent="-400050" defTabSz="687388">
              <a:spcBef>
                <a:spcPct val="20000"/>
              </a:spcBef>
              <a:buClr>
                <a:srgbClr val="72BFC5"/>
              </a:buClr>
              <a:buChar char="•"/>
              <a:defRPr sz="1300">
                <a:solidFill>
                  <a:schemeClr val="tx1"/>
                </a:solidFill>
                <a:latin typeface="Calibri" panose="020F0502020204030204" pitchFamily="34" charset="0"/>
              </a:defRPr>
            </a:lvl1pPr>
            <a:lvl2pPr marL="742950" indent="-285750" defTabSz="687388">
              <a:spcBef>
                <a:spcPct val="20000"/>
              </a:spcBef>
              <a:buClr>
                <a:srgbClr val="72BFC5"/>
              </a:buClr>
              <a:buChar char="–"/>
              <a:defRPr sz="1300">
                <a:solidFill>
                  <a:schemeClr val="tx1"/>
                </a:solidFill>
                <a:latin typeface="Calibri" panose="020F0502020204030204" pitchFamily="34" charset="0"/>
              </a:defRPr>
            </a:lvl2pPr>
            <a:lvl3pPr marL="1143000" indent="-228600" defTabSz="687388">
              <a:spcBef>
                <a:spcPct val="20000"/>
              </a:spcBef>
              <a:buClr>
                <a:srgbClr val="72BFC5"/>
              </a:buClr>
              <a:buChar char="•"/>
              <a:defRPr sz="1300">
                <a:solidFill>
                  <a:schemeClr val="tx1"/>
                </a:solidFill>
                <a:latin typeface="Calibri" panose="020F0502020204030204" pitchFamily="34" charset="0"/>
              </a:defRPr>
            </a:lvl3pPr>
            <a:lvl4pPr marL="1600200" indent="-228600" defTabSz="687388">
              <a:spcBef>
                <a:spcPct val="20000"/>
              </a:spcBef>
              <a:buClr>
                <a:srgbClr val="72BFC5"/>
              </a:buClr>
              <a:buChar char="–"/>
              <a:defRPr sz="1300">
                <a:solidFill>
                  <a:schemeClr val="tx1"/>
                </a:solidFill>
                <a:latin typeface="Calibri" panose="020F0502020204030204" pitchFamily="34" charset="0"/>
              </a:defRPr>
            </a:lvl4pPr>
            <a:lvl5pPr marL="2057400" indent="-228600" defTabSz="687388">
              <a:spcBef>
                <a:spcPct val="20000"/>
              </a:spcBef>
              <a:buClr>
                <a:srgbClr val="72BFC5"/>
              </a:buClr>
              <a:buChar char="»"/>
              <a:defRPr sz="1300">
                <a:solidFill>
                  <a:schemeClr val="tx1"/>
                </a:solidFill>
                <a:latin typeface="Calibri" panose="020F0502020204030204" pitchFamily="34" charset="0"/>
              </a:defRPr>
            </a:lvl5pPr>
            <a:lvl6pPr marL="2514600" indent="-228600" defTabSz="68738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68738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68738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68738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spcAft>
                <a:spcPct val="50000"/>
              </a:spcAft>
              <a:buClrTx/>
              <a:buFontTx/>
              <a:buNone/>
            </a:pPr>
            <a:r>
              <a:rPr lang="zh-CN" altLang="en-AU" sz="1800">
                <a:latin typeface="黑体" panose="02010609060101010101" pitchFamily="49" charset="-122"/>
              </a:rPr>
              <a:t>成本中心</a:t>
            </a:r>
          </a:p>
          <a:p>
            <a:pPr>
              <a:lnSpc>
                <a:spcPct val="80000"/>
              </a:lnSpc>
              <a:spcBef>
                <a:spcPct val="0"/>
              </a:spcBef>
              <a:buClrTx/>
              <a:buSzPct val="80000"/>
              <a:buFont typeface="Wingdings" panose="05000000000000000000" pitchFamily="2" charset="2"/>
              <a:buChar char="l"/>
            </a:pPr>
            <a:r>
              <a:rPr lang="en-AU" altLang="zh-CN" sz="1600">
                <a:latin typeface="黑体" panose="02010609060101010101" pitchFamily="49" charset="-122"/>
              </a:rPr>
              <a:t>_____________</a:t>
            </a:r>
          </a:p>
          <a:p>
            <a:pPr>
              <a:lnSpc>
                <a:spcPct val="80000"/>
              </a:lnSpc>
              <a:spcBef>
                <a:spcPct val="0"/>
              </a:spcBef>
              <a:buClrTx/>
              <a:buSzPct val="80000"/>
              <a:buFont typeface="Wingdings" panose="05000000000000000000" pitchFamily="2" charset="2"/>
              <a:buChar char="l"/>
            </a:pPr>
            <a:r>
              <a:rPr lang="en-AU" altLang="zh-CN" sz="1600">
                <a:latin typeface="黑体" panose="02010609060101010101" pitchFamily="49" charset="-122"/>
              </a:rPr>
              <a:t>_____________</a:t>
            </a:r>
          </a:p>
          <a:p>
            <a:pPr>
              <a:lnSpc>
                <a:spcPct val="80000"/>
              </a:lnSpc>
              <a:spcBef>
                <a:spcPct val="0"/>
              </a:spcBef>
              <a:buClrTx/>
              <a:buSzPct val="80000"/>
              <a:buFont typeface="Wingdings" panose="05000000000000000000" pitchFamily="2" charset="2"/>
              <a:buChar char="l"/>
            </a:pPr>
            <a:r>
              <a:rPr lang="en-AU" altLang="zh-CN" sz="1600">
                <a:latin typeface="黑体" panose="02010609060101010101" pitchFamily="49" charset="-122"/>
              </a:rPr>
              <a:t>_____________</a:t>
            </a:r>
          </a:p>
          <a:p>
            <a:pPr>
              <a:spcBef>
                <a:spcPct val="0"/>
              </a:spcBef>
              <a:spcAft>
                <a:spcPct val="50000"/>
              </a:spcAft>
              <a:buClrTx/>
              <a:buSzPct val="80000"/>
              <a:buFont typeface="Wingdings" panose="05000000000000000000" pitchFamily="2" charset="2"/>
              <a:buChar char="l"/>
            </a:pPr>
            <a:r>
              <a:rPr lang="zh-CN" altLang="en-AU" sz="1600">
                <a:latin typeface="黑体" panose="02010609060101010101" pitchFamily="49" charset="-122"/>
              </a:rPr>
              <a:t>外部成本</a:t>
            </a:r>
          </a:p>
          <a:p>
            <a:pPr>
              <a:spcBef>
                <a:spcPct val="0"/>
              </a:spcBef>
              <a:spcAft>
                <a:spcPct val="50000"/>
              </a:spcAft>
              <a:buClrTx/>
              <a:buSzPct val="80000"/>
              <a:buFont typeface="Wingdings" panose="05000000000000000000" pitchFamily="2" charset="2"/>
              <a:buChar char="l"/>
            </a:pPr>
            <a:r>
              <a:rPr lang="zh-CN" altLang="en-AU" sz="1600">
                <a:latin typeface="黑体" panose="02010609060101010101" pitchFamily="49" charset="-122"/>
              </a:rPr>
              <a:t>内部作业</a:t>
            </a:r>
          </a:p>
        </p:txBody>
      </p:sp>
      <p:sp>
        <p:nvSpPr>
          <p:cNvPr id="310" name="Rectangle 322">
            <a:extLst>
              <a:ext uri="{FF2B5EF4-FFF2-40B4-BE49-F238E27FC236}">
                <a16:creationId xmlns:a16="http://schemas.microsoft.com/office/drawing/2014/main" id="{9D78B2CE-EFB7-454F-B86A-08BF7210DB6A}"/>
              </a:ext>
            </a:extLst>
          </p:cNvPr>
          <p:cNvSpPr>
            <a:spLocks noChangeArrowheads="1"/>
          </p:cNvSpPr>
          <p:nvPr/>
        </p:nvSpPr>
        <p:spPr bwMode="auto">
          <a:xfrm>
            <a:off x="4309095" y="1817688"/>
            <a:ext cx="12096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AU" sz="1800">
                <a:latin typeface="黑体" panose="02010609060101010101" pitchFamily="49" charset="-122"/>
              </a:rPr>
              <a:t>研发项目1</a:t>
            </a:r>
          </a:p>
        </p:txBody>
      </p:sp>
      <p:sp>
        <p:nvSpPr>
          <p:cNvPr id="311" name="Rectangle 323">
            <a:extLst>
              <a:ext uri="{FF2B5EF4-FFF2-40B4-BE49-F238E27FC236}">
                <a16:creationId xmlns:a16="http://schemas.microsoft.com/office/drawing/2014/main" id="{77978F70-1257-4C75-85BC-F22ADCCC4278}"/>
              </a:ext>
            </a:extLst>
          </p:cNvPr>
          <p:cNvSpPr>
            <a:spLocks noChangeArrowheads="1"/>
          </p:cNvSpPr>
          <p:nvPr/>
        </p:nvSpPr>
        <p:spPr bwMode="auto">
          <a:xfrm>
            <a:off x="4278932" y="3189288"/>
            <a:ext cx="12096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AU" sz="1800">
                <a:latin typeface="黑体" panose="02010609060101010101" pitchFamily="49" charset="-122"/>
              </a:rPr>
              <a:t>研发项目2</a:t>
            </a:r>
          </a:p>
        </p:txBody>
      </p:sp>
      <p:sp>
        <p:nvSpPr>
          <p:cNvPr id="312" name="Rectangle 324">
            <a:extLst>
              <a:ext uri="{FF2B5EF4-FFF2-40B4-BE49-F238E27FC236}">
                <a16:creationId xmlns:a16="http://schemas.microsoft.com/office/drawing/2014/main" id="{73B56F20-5E68-4F5E-8EAA-665DA70CFAF9}"/>
              </a:ext>
            </a:extLst>
          </p:cNvPr>
          <p:cNvSpPr>
            <a:spLocks noChangeArrowheads="1"/>
          </p:cNvSpPr>
          <p:nvPr/>
        </p:nvSpPr>
        <p:spPr bwMode="auto">
          <a:xfrm>
            <a:off x="5426695" y="1685925"/>
            <a:ext cx="1231900"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AU" sz="1600">
                <a:solidFill>
                  <a:srgbClr val="666699"/>
                </a:solidFill>
                <a:latin typeface="黑体" panose="02010609060101010101" pitchFamily="49" charset="-122"/>
              </a:rPr>
              <a:t>外部成本</a:t>
            </a:r>
          </a:p>
          <a:p>
            <a:pPr>
              <a:spcBef>
                <a:spcPct val="0"/>
              </a:spcBef>
              <a:buClrTx/>
              <a:buFontTx/>
              <a:buNone/>
            </a:pPr>
            <a:r>
              <a:rPr lang="zh-CN" altLang="en-AU" sz="1600">
                <a:solidFill>
                  <a:srgbClr val="FF0000"/>
                </a:solidFill>
                <a:latin typeface="黑体" panose="02010609060101010101" pitchFamily="49" charset="-122"/>
              </a:rPr>
              <a:t>内部作业</a:t>
            </a:r>
            <a:endParaRPr lang="zh-CN" altLang="en-AU" sz="1600">
              <a:latin typeface="黑体" panose="02010609060101010101" pitchFamily="49" charset="-122"/>
            </a:endParaRPr>
          </a:p>
        </p:txBody>
      </p:sp>
      <p:sp>
        <p:nvSpPr>
          <p:cNvPr id="313" name="Rectangle 325">
            <a:extLst>
              <a:ext uri="{FF2B5EF4-FFF2-40B4-BE49-F238E27FC236}">
                <a16:creationId xmlns:a16="http://schemas.microsoft.com/office/drawing/2014/main" id="{077D9258-F9B8-4382-8A77-987DF80C8A27}"/>
              </a:ext>
            </a:extLst>
          </p:cNvPr>
          <p:cNvSpPr>
            <a:spLocks noChangeArrowheads="1"/>
          </p:cNvSpPr>
          <p:nvPr/>
        </p:nvSpPr>
        <p:spPr bwMode="auto">
          <a:xfrm>
            <a:off x="5421932" y="3032125"/>
            <a:ext cx="993775"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AU" sz="1600">
                <a:solidFill>
                  <a:srgbClr val="666699"/>
                </a:solidFill>
                <a:latin typeface="黑体" panose="02010609060101010101" pitchFamily="49" charset="-122"/>
              </a:rPr>
              <a:t>外部成本</a:t>
            </a:r>
          </a:p>
          <a:p>
            <a:pPr>
              <a:spcBef>
                <a:spcPct val="0"/>
              </a:spcBef>
              <a:buClrTx/>
              <a:buFontTx/>
              <a:buNone/>
            </a:pPr>
            <a:r>
              <a:rPr lang="zh-CN" altLang="en-AU" sz="1600">
                <a:solidFill>
                  <a:srgbClr val="FF0000"/>
                </a:solidFill>
                <a:latin typeface="黑体" panose="02010609060101010101" pitchFamily="49" charset="-122"/>
              </a:rPr>
              <a:t>内部作业</a:t>
            </a:r>
            <a:endParaRPr lang="zh-CN" altLang="en-AU" sz="1600">
              <a:latin typeface="黑体" panose="02010609060101010101" pitchFamily="49" charset="-122"/>
            </a:endParaRPr>
          </a:p>
        </p:txBody>
      </p:sp>
      <p:sp>
        <p:nvSpPr>
          <p:cNvPr id="314" name="Rectangle 326">
            <a:extLst>
              <a:ext uri="{FF2B5EF4-FFF2-40B4-BE49-F238E27FC236}">
                <a16:creationId xmlns:a16="http://schemas.microsoft.com/office/drawing/2014/main" id="{6378F78D-6914-4A95-9FEC-4BD987013334}"/>
              </a:ext>
            </a:extLst>
          </p:cNvPr>
          <p:cNvSpPr>
            <a:spLocks noChangeArrowheads="1"/>
          </p:cNvSpPr>
          <p:nvPr/>
        </p:nvSpPr>
        <p:spPr bwMode="auto">
          <a:xfrm>
            <a:off x="8398495" y="908050"/>
            <a:ext cx="993775"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en-AU" sz="1600">
                <a:latin typeface="黑体" panose="02010609060101010101" pitchFamily="49" charset="-122"/>
              </a:rPr>
              <a:t>结算或</a:t>
            </a:r>
          </a:p>
          <a:p>
            <a:pPr algn="ctr">
              <a:spcBef>
                <a:spcPct val="0"/>
              </a:spcBef>
              <a:buClrTx/>
              <a:buFontTx/>
              <a:buNone/>
            </a:pPr>
            <a:r>
              <a:rPr lang="zh-CN" altLang="en-AU" sz="1600">
                <a:latin typeface="黑体" panose="02010609060101010101" pitchFamily="49" charset="-122"/>
              </a:rPr>
              <a:t>实际记账</a:t>
            </a:r>
          </a:p>
        </p:txBody>
      </p:sp>
      <p:sp>
        <p:nvSpPr>
          <p:cNvPr id="315" name="Line 327">
            <a:extLst>
              <a:ext uri="{FF2B5EF4-FFF2-40B4-BE49-F238E27FC236}">
                <a16:creationId xmlns:a16="http://schemas.microsoft.com/office/drawing/2014/main" id="{4E5192E9-505A-4DE4-BB2E-EB3E7EA264F1}"/>
              </a:ext>
            </a:extLst>
          </p:cNvPr>
          <p:cNvSpPr>
            <a:spLocks noChangeShapeType="1"/>
          </p:cNvSpPr>
          <p:nvPr/>
        </p:nvSpPr>
        <p:spPr bwMode="auto">
          <a:xfrm>
            <a:off x="6379195" y="1851025"/>
            <a:ext cx="508000" cy="101600"/>
          </a:xfrm>
          <a:prstGeom prst="line">
            <a:avLst/>
          </a:prstGeom>
          <a:noFill/>
          <a:ln w="31750">
            <a:solidFill>
              <a:srgbClr val="79A4D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6" name="Line 328">
            <a:extLst>
              <a:ext uri="{FF2B5EF4-FFF2-40B4-BE49-F238E27FC236}">
                <a16:creationId xmlns:a16="http://schemas.microsoft.com/office/drawing/2014/main" id="{F6224F00-3EB8-4551-A9BB-18CAFBEE7BFE}"/>
              </a:ext>
            </a:extLst>
          </p:cNvPr>
          <p:cNvSpPr>
            <a:spLocks noChangeShapeType="1"/>
          </p:cNvSpPr>
          <p:nvPr/>
        </p:nvSpPr>
        <p:spPr bwMode="auto">
          <a:xfrm>
            <a:off x="8330232" y="1974850"/>
            <a:ext cx="1066800" cy="190500"/>
          </a:xfrm>
          <a:prstGeom prst="line">
            <a:avLst/>
          </a:prstGeom>
          <a:noFill/>
          <a:ln w="3175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 name="Line 329">
            <a:extLst>
              <a:ext uri="{FF2B5EF4-FFF2-40B4-BE49-F238E27FC236}">
                <a16:creationId xmlns:a16="http://schemas.microsoft.com/office/drawing/2014/main" id="{B5DC4759-DDF5-4286-9BBA-9D37B9F99807}"/>
              </a:ext>
            </a:extLst>
          </p:cNvPr>
          <p:cNvSpPr>
            <a:spLocks noChangeShapeType="1"/>
          </p:cNvSpPr>
          <p:nvPr/>
        </p:nvSpPr>
        <p:spPr bwMode="auto">
          <a:xfrm flipV="1">
            <a:off x="8273082" y="2559050"/>
            <a:ext cx="1181100" cy="722313"/>
          </a:xfrm>
          <a:prstGeom prst="line">
            <a:avLst/>
          </a:prstGeom>
          <a:noFill/>
          <a:ln w="3175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 name="Rectangle 330">
            <a:extLst>
              <a:ext uri="{FF2B5EF4-FFF2-40B4-BE49-F238E27FC236}">
                <a16:creationId xmlns:a16="http://schemas.microsoft.com/office/drawing/2014/main" id="{E559F39B-38B0-4375-8F17-101D2F029F95}"/>
              </a:ext>
            </a:extLst>
          </p:cNvPr>
          <p:cNvSpPr>
            <a:spLocks noChangeArrowheads="1"/>
          </p:cNvSpPr>
          <p:nvPr/>
        </p:nvSpPr>
        <p:spPr bwMode="auto">
          <a:xfrm>
            <a:off x="7112620" y="1501775"/>
            <a:ext cx="993775"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nSpc>
                <a:spcPct val="85000"/>
              </a:lnSpc>
              <a:spcBef>
                <a:spcPct val="0"/>
              </a:spcBef>
              <a:spcAft>
                <a:spcPct val="20000"/>
              </a:spcAft>
              <a:buClrTx/>
              <a:buFontTx/>
              <a:buNone/>
            </a:pPr>
            <a:r>
              <a:rPr lang="zh-CN" altLang="en-AU" sz="1800">
                <a:latin typeface="黑体" panose="02010609060101010101" pitchFamily="49" charset="-122"/>
              </a:rPr>
              <a:t>定单1</a:t>
            </a:r>
          </a:p>
          <a:p>
            <a:pPr>
              <a:lnSpc>
                <a:spcPct val="85000"/>
              </a:lnSpc>
              <a:spcBef>
                <a:spcPct val="0"/>
              </a:spcBef>
              <a:spcAft>
                <a:spcPct val="20000"/>
              </a:spcAft>
              <a:buClrTx/>
              <a:buFontTx/>
              <a:buNone/>
            </a:pPr>
            <a:r>
              <a:rPr lang="zh-CN" altLang="en-AU" sz="1600">
                <a:latin typeface="黑体" panose="02010609060101010101" pitchFamily="49" charset="-122"/>
              </a:rPr>
              <a:t>外部成本</a:t>
            </a:r>
          </a:p>
          <a:p>
            <a:pPr>
              <a:lnSpc>
                <a:spcPct val="85000"/>
              </a:lnSpc>
              <a:spcBef>
                <a:spcPct val="0"/>
              </a:spcBef>
              <a:spcAft>
                <a:spcPct val="20000"/>
              </a:spcAft>
              <a:buClrTx/>
              <a:buFontTx/>
              <a:buNone/>
            </a:pPr>
            <a:r>
              <a:rPr lang="zh-CN" altLang="en-AU" sz="1600">
                <a:latin typeface="黑体" panose="02010609060101010101" pitchFamily="49" charset="-122"/>
              </a:rPr>
              <a:t>内部作业</a:t>
            </a:r>
          </a:p>
        </p:txBody>
      </p:sp>
      <p:sp>
        <p:nvSpPr>
          <p:cNvPr id="319" name="Rectangle 331">
            <a:extLst>
              <a:ext uri="{FF2B5EF4-FFF2-40B4-BE49-F238E27FC236}">
                <a16:creationId xmlns:a16="http://schemas.microsoft.com/office/drawing/2014/main" id="{E34FAEE5-62A1-49DC-B1C2-33A9579C0D56}"/>
              </a:ext>
            </a:extLst>
          </p:cNvPr>
          <p:cNvSpPr>
            <a:spLocks noChangeArrowheads="1"/>
          </p:cNvSpPr>
          <p:nvPr/>
        </p:nvSpPr>
        <p:spPr bwMode="auto">
          <a:xfrm>
            <a:off x="7095157" y="2836863"/>
            <a:ext cx="993775" cy="81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nSpc>
                <a:spcPct val="85000"/>
              </a:lnSpc>
              <a:spcBef>
                <a:spcPct val="0"/>
              </a:spcBef>
              <a:spcAft>
                <a:spcPct val="20000"/>
              </a:spcAft>
              <a:buClrTx/>
              <a:buFontTx/>
              <a:buNone/>
            </a:pPr>
            <a:r>
              <a:rPr lang="zh-CN" altLang="en-AU" sz="1600">
                <a:latin typeface="黑体" panose="02010609060101010101" pitchFamily="49" charset="-122"/>
              </a:rPr>
              <a:t>定单2</a:t>
            </a:r>
          </a:p>
          <a:p>
            <a:pPr>
              <a:lnSpc>
                <a:spcPct val="85000"/>
              </a:lnSpc>
              <a:spcBef>
                <a:spcPct val="0"/>
              </a:spcBef>
              <a:spcAft>
                <a:spcPct val="20000"/>
              </a:spcAft>
              <a:buClrTx/>
              <a:buFontTx/>
              <a:buNone/>
            </a:pPr>
            <a:r>
              <a:rPr lang="zh-CN" altLang="en-AU" sz="1600">
                <a:latin typeface="黑体" panose="02010609060101010101" pitchFamily="49" charset="-122"/>
              </a:rPr>
              <a:t>外部成本</a:t>
            </a:r>
          </a:p>
          <a:p>
            <a:pPr>
              <a:lnSpc>
                <a:spcPct val="85000"/>
              </a:lnSpc>
              <a:spcBef>
                <a:spcPct val="0"/>
              </a:spcBef>
              <a:spcAft>
                <a:spcPct val="20000"/>
              </a:spcAft>
              <a:buClrTx/>
              <a:buFontTx/>
              <a:buNone/>
            </a:pPr>
            <a:r>
              <a:rPr lang="zh-CN" altLang="en-AU" sz="1600">
                <a:latin typeface="黑体" panose="02010609060101010101" pitchFamily="49" charset="-122"/>
              </a:rPr>
              <a:t>内部作业</a:t>
            </a:r>
          </a:p>
        </p:txBody>
      </p:sp>
      <p:sp>
        <p:nvSpPr>
          <p:cNvPr id="320" name="Line 332">
            <a:extLst>
              <a:ext uri="{FF2B5EF4-FFF2-40B4-BE49-F238E27FC236}">
                <a16:creationId xmlns:a16="http://schemas.microsoft.com/office/drawing/2014/main" id="{3D24A990-6944-4842-88AE-2F912244E03C}"/>
              </a:ext>
            </a:extLst>
          </p:cNvPr>
          <p:cNvSpPr>
            <a:spLocks noChangeShapeType="1"/>
          </p:cNvSpPr>
          <p:nvPr/>
        </p:nvSpPr>
        <p:spPr bwMode="auto">
          <a:xfrm flipH="1">
            <a:off x="6923707" y="1811338"/>
            <a:ext cx="1346200" cy="0"/>
          </a:xfrm>
          <a:prstGeom prst="line">
            <a:avLst/>
          </a:prstGeom>
          <a:noFill/>
          <a:ln w="12700">
            <a:solidFill>
              <a:srgbClr val="6666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1" name="Line 333">
            <a:extLst>
              <a:ext uri="{FF2B5EF4-FFF2-40B4-BE49-F238E27FC236}">
                <a16:creationId xmlns:a16="http://schemas.microsoft.com/office/drawing/2014/main" id="{4D5CFC23-8D51-4409-88AF-640924AFCCAF}"/>
              </a:ext>
            </a:extLst>
          </p:cNvPr>
          <p:cNvSpPr>
            <a:spLocks noChangeShapeType="1"/>
          </p:cNvSpPr>
          <p:nvPr/>
        </p:nvSpPr>
        <p:spPr bwMode="auto">
          <a:xfrm flipH="1">
            <a:off x="6906245" y="3128963"/>
            <a:ext cx="1346200" cy="0"/>
          </a:xfrm>
          <a:prstGeom prst="line">
            <a:avLst/>
          </a:prstGeom>
          <a:noFill/>
          <a:ln w="12700">
            <a:solidFill>
              <a:srgbClr val="6666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2" name="Line 334">
            <a:extLst>
              <a:ext uri="{FF2B5EF4-FFF2-40B4-BE49-F238E27FC236}">
                <a16:creationId xmlns:a16="http://schemas.microsoft.com/office/drawing/2014/main" id="{C16CBAD9-D811-4930-A72E-CA746E875848}"/>
              </a:ext>
            </a:extLst>
          </p:cNvPr>
          <p:cNvSpPr>
            <a:spLocks noChangeShapeType="1"/>
          </p:cNvSpPr>
          <p:nvPr/>
        </p:nvSpPr>
        <p:spPr bwMode="auto">
          <a:xfrm>
            <a:off x="9485932" y="2976563"/>
            <a:ext cx="2271713" cy="0"/>
          </a:xfrm>
          <a:prstGeom prst="line">
            <a:avLst/>
          </a:prstGeom>
          <a:noFill/>
          <a:ln w="25400">
            <a:solidFill>
              <a:srgbClr val="FFFFFF"/>
            </a:solidFill>
            <a:round/>
            <a:headEnd/>
            <a:tailEnd/>
          </a:ln>
          <a:effectLst>
            <a:outerShdw dist="25400" dir="16200000" algn="ctr" rotWithShape="0">
              <a:srgbClr val="800000"/>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323" name="Line 335">
            <a:extLst>
              <a:ext uri="{FF2B5EF4-FFF2-40B4-BE49-F238E27FC236}">
                <a16:creationId xmlns:a16="http://schemas.microsoft.com/office/drawing/2014/main" id="{13F8C6B1-C054-43E0-9511-CA6A79EE00AF}"/>
              </a:ext>
            </a:extLst>
          </p:cNvPr>
          <p:cNvSpPr>
            <a:spLocks noChangeShapeType="1"/>
          </p:cNvSpPr>
          <p:nvPr/>
        </p:nvSpPr>
        <p:spPr bwMode="auto">
          <a:xfrm>
            <a:off x="6353795" y="2181225"/>
            <a:ext cx="533400" cy="0"/>
          </a:xfrm>
          <a:prstGeom prst="line">
            <a:avLst/>
          </a:prstGeom>
          <a:noFill/>
          <a:ln w="317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4" name="Line 336">
            <a:extLst>
              <a:ext uri="{FF2B5EF4-FFF2-40B4-BE49-F238E27FC236}">
                <a16:creationId xmlns:a16="http://schemas.microsoft.com/office/drawing/2014/main" id="{E6710154-1290-4824-95B5-5AF7A103BC6C}"/>
              </a:ext>
            </a:extLst>
          </p:cNvPr>
          <p:cNvSpPr>
            <a:spLocks noChangeShapeType="1"/>
          </p:cNvSpPr>
          <p:nvPr/>
        </p:nvSpPr>
        <p:spPr bwMode="auto">
          <a:xfrm>
            <a:off x="6374432" y="3171825"/>
            <a:ext cx="495300" cy="76200"/>
          </a:xfrm>
          <a:prstGeom prst="line">
            <a:avLst/>
          </a:prstGeom>
          <a:noFill/>
          <a:ln w="31750">
            <a:solidFill>
              <a:srgbClr val="79A4D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5" name="Line 337">
            <a:extLst>
              <a:ext uri="{FF2B5EF4-FFF2-40B4-BE49-F238E27FC236}">
                <a16:creationId xmlns:a16="http://schemas.microsoft.com/office/drawing/2014/main" id="{1C635AE4-991A-417A-8EC9-C405315158A4}"/>
              </a:ext>
            </a:extLst>
          </p:cNvPr>
          <p:cNvSpPr>
            <a:spLocks noChangeShapeType="1"/>
          </p:cNvSpPr>
          <p:nvPr/>
        </p:nvSpPr>
        <p:spPr bwMode="auto">
          <a:xfrm>
            <a:off x="6336332" y="3476625"/>
            <a:ext cx="533400" cy="0"/>
          </a:xfrm>
          <a:prstGeom prst="line">
            <a:avLst/>
          </a:prstGeom>
          <a:noFill/>
          <a:ln w="317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6" name="Line 338">
            <a:extLst>
              <a:ext uri="{FF2B5EF4-FFF2-40B4-BE49-F238E27FC236}">
                <a16:creationId xmlns:a16="http://schemas.microsoft.com/office/drawing/2014/main" id="{7254651D-F41B-44F7-9021-43084DEA8334}"/>
              </a:ext>
            </a:extLst>
          </p:cNvPr>
          <p:cNvSpPr>
            <a:spLocks noChangeShapeType="1"/>
          </p:cNvSpPr>
          <p:nvPr/>
        </p:nvSpPr>
        <p:spPr bwMode="auto">
          <a:xfrm>
            <a:off x="8304832" y="2265363"/>
            <a:ext cx="1130300" cy="787400"/>
          </a:xfrm>
          <a:prstGeom prst="line">
            <a:avLst/>
          </a:prstGeom>
          <a:noFill/>
          <a:ln w="317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 name="Line 339">
            <a:extLst>
              <a:ext uri="{FF2B5EF4-FFF2-40B4-BE49-F238E27FC236}">
                <a16:creationId xmlns:a16="http://schemas.microsoft.com/office/drawing/2014/main" id="{1ABA0D2C-5DC7-45E6-9770-862083599E29}"/>
              </a:ext>
            </a:extLst>
          </p:cNvPr>
          <p:cNvSpPr>
            <a:spLocks noChangeShapeType="1"/>
          </p:cNvSpPr>
          <p:nvPr/>
        </p:nvSpPr>
        <p:spPr bwMode="auto">
          <a:xfrm flipV="1">
            <a:off x="8255620" y="3217863"/>
            <a:ext cx="1146175" cy="347662"/>
          </a:xfrm>
          <a:prstGeom prst="line">
            <a:avLst/>
          </a:prstGeom>
          <a:noFill/>
          <a:ln w="317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28" name="Group 340">
            <a:extLst>
              <a:ext uri="{FF2B5EF4-FFF2-40B4-BE49-F238E27FC236}">
                <a16:creationId xmlns:a16="http://schemas.microsoft.com/office/drawing/2014/main" id="{042F4C74-0886-4789-90CF-2D7CDEAD0BB9}"/>
              </a:ext>
            </a:extLst>
          </p:cNvPr>
          <p:cNvGrpSpPr>
            <a:grpSpLocks/>
          </p:cNvGrpSpPr>
          <p:nvPr/>
        </p:nvGrpSpPr>
        <p:grpSpPr bwMode="auto">
          <a:xfrm>
            <a:off x="10560670" y="1303338"/>
            <a:ext cx="1143000" cy="493712"/>
            <a:chOff x="864" y="3061"/>
            <a:chExt cx="1024" cy="441"/>
          </a:xfrm>
        </p:grpSpPr>
        <p:sp>
          <p:nvSpPr>
            <p:cNvPr id="329" name="Freeform 341">
              <a:extLst>
                <a:ext uri="{FF2B5EF4-FFF2-40B4-BE49-F238E27FC236}">
                  <a16:creationId xmlns:a16="http://schemas.microsoft.com/office/drawing/2014/main" id="{248C8469-EB31-43FB-B473-0D16052245EE}"/>
                </a:ext>
              </a:extLst>
            </p:cNvPr>
            <p:cNvSpPr>
              <a:spLocks/>
            </p:cNvSpPr>
            <p:nvPr/>
          </p:nvSpPr>
          <p:spPr bwMode="auto">
            <a:xfrm>
              <a:off x="1142" y="3067"/>
              <a:ext cx="163" cy="177"/>
            </a:xfrm>
            <a:custGeom>
              <a:avLst/>
              <a:gdLst>
                <a:gd name="T0" fmla="*/ 0 w 163"/>
                <a:gd name="T1" fmla="*/ 28 h 177"/>
                <a:gd name="T2" fmla="*/ 20 w 163"/>
                <a:gd name="T3" fmla="*/ 0 h 177"/>
                <a:gd name="T4" fmla="*/ 162 w 163"/>
                <a:gd name="T5" fmla="*/ 0 h 177"/>
                <a:gd name="T6" fmla="*/ 162 w 163"/>
                <a:gd name="T7" fmla="*/ 28 h 177"/>
                <a:gd name="T8" fmla="*/ 158 w 163"/>
                <a:gd name="T9" fmla="*/ 34 h 177"/>
                <a:gd name="T10" fmla="*/ 158 w 163"/>
                <a:gd name="T11" fmla="*/ 40 h 177"/>
                <a:gd name="T12" fmla="*/ 162 w 163"/>
                <a:gd name="T13" fmla="*/ 40 h 177"/>
                <a:gd name="T14" fmla="*/ 162 w 163"/>
                <a:gd name="T15" fmla="*/ 68 h 177"/>
                <a:gd name="T16" fmla="*/ 158 w 163"/>
                <a:gd name="T17" fmla="*/ 74 h 177"/>
                <a:gd name="T18" fmla="*/ 158 w 163"/>
                <a:gd name="T19" fmla="*/ 80 h 177"/>
                <a:gd name="T20" fmla="*/ 162 w 163"/>
                <a:gd name="T21" fmla="*/ 80 h 177"/>
                <a:gd name="T22" fmla="*/ 162 w 163"/>
                <a:gd name="T23" fmla="*/ 108 h 177"/>
                <a:gd name="T24" fmla="*/ 158 w 163"/>
                <a:gd name="T25" fmla="*/ 113 h 177"/>
                <a:gd name="T26" fmla="*/ 158 w 163"/>
                <a:gd name="T27" fmla="*/ 119 h 177"/>
                <a:gd name="T28" fmla="*/ 162 w 163"/>
                <a:gd name="T29" fmla="*/ 119 h 177"/>
                <a:gd name="T30" fmla="*/ 162 w 163"/>
                <a:gd name="T31" fmla="*/ 147 h 177"/>
                <a:gd name="T32" fmla="*/ 142 w 163"/>
                <a:gd name="T33" fmla="*/ 176 h 177"/>
                <a:gd name="T34" fmla="*/ 0 w 163"/>
                <a:gd name="T35" fmla="*/ 176 h 177"/>
                <a:gd name="T36" fmla="*/ 0 w 163"/>
                <a:gd name="T37" fmla="*/ 147 h 177"/>
                <a:gd name="T38" fmla="*/ 4 w 163"/>
                <a:gd name="T39" fmla="*/ 142 h 177"/>
                <a:gd name="T40" fmla="*/ 4 w 163"/>
                <a:gd name="T41" fmla="*/ 136 h 177"/>
                <a:gd name="T42" fmla="*/ 0 w 163"/>
                <a:gd name="T43" fmla="*/ 136 h 177"/>
                <a:gd name="T44" fmla="*/ 0 w 163"/>
                <a:gd name="T45" fmla="*/ 108 h 177"/>
                <a:gd name="T46" fmla="*/ 4 w 163"/>
                <a:gd name="T47" fmla="*/ 103 h 177"/>
                <a:gd name="T48" fmla="*/ 4 w 163"/>
                <a:gd name="T49" fmla="*/ 97 h 177"/>
                <a:gd name="T50" fmla="*/ 0 w 163"/>
                <a:gd name="T51" fmla="*/ 97 h 177"/>
                <a:gd name="T52" fmla="*/ 0 w 163"/>
                <a:gd name="T53" fmla="*/ 68 h 177"/>
                <a:gd name="T54" fmla="*/ 4 w 163"/>
                <a:gd name="T55" fmla="*/ 63 h 177"/>
                <a:gd name="T56" fmla="*/ 4 w 163"/>
                <a:gd name="T57" fmla="*/ 57 h 177"/>
                <a:gd name="T58" fmla="*/ 0 w 163"/>
                <a:gd name="T59" fmla="*/ 57 h 177"/>
                <a:gd name="T60" fmla="*/ 0 w 163"/>
                <a:gd name="T61" fmla="*/ 28 h 17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3"/>
                <a:gd name="T94" fmla="*/ 0 h 177"/>
                <a:gd name="T95" fmla="*/ 163 w 163"/>
                <a:gd name="T96" fmla="*/ 177 h 17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3" h="177">
                  <a:moveTo>
                    <a:pt x="0" y="28"/>
                  </a:moveTo>
                  <a:lnTo>
                    <a:pt x="20" y="0"/>
                  </a:lnTo>
                  <a:lnTo>
                    <a:pt x="162" y="0"/>
                  </a:lnTo>
                  <a:lnTo>
                    <a:pt x="162" y="28"/>
                  </a:lnTo>
                  <a:lnTo>
                    <a:pt x="158" y="34"/>
                  </a:lnTo>
                  <a:lnTo>
                    <a:pt x="158" y="40"/>
                  </a:lnTo>
                  <a:lnTo>
                    <a:pt x="162" y="40"/>
                  </a:lnTo>
                  <a:lnTo>
                    <a:pt x="162" y="68"/>
                  </a:lnTo>
                  <a:lnTo>
                    <a:pt x="158" y="74"/>
                  </a:lnTo>
                  <a:lnTo>
                    <a:pt x="158" y="80"/>
                  </a:lnTo>
                  <a:lnTo>
                    <a:pt x="162" y="80"/>
                  </a:lnTo>
                  <a:lnTo>
                    <a:pt x="162" y="108"/>
                  </a:lnTo>
                  <a:lnTo>
                    <a:pt x="158" y="113"/>
                  </a:lnTo>
                  <a:lnTo>
                    <a:pt x="158" y="119"/>
                  </a:lnTo>
                  <a:lnTo>
                    <a:pt x="162" y="119"/>
                  </a:lnTo>
                  <a:lnTo>
                    <a:pt x="162" y="147"/>
                  </a:lnTo>
                  <a:lnTo>
                    <a:pt x="142" y="176"/>
                  </a:lnTo>
                  <a:lnTo>
                    <a:pt x="0" y="176"/>
                  </a:lnTo>
                  <a:lnTo>
                    <a:pt x="0" y="147"/>
                  </a:lnTo>
                  <a:lnTo>
                    <a:pt x="4" y="142"/>
                  </a:lnTo>
                  <a:lnTo>
                    <a:pt x="4" y="136"/>
                  </a:lnTo>
                  <a:lnTo>
                    <a:pt x="0" y="136"/>
                  </a:lnTo>
                  <a:lnTo>
                    <a:pt x="0" y="108"/>
                  </a:lnTo>
                  <a:lnTo>
                    <a:pt x="4" y="103"/>
                  </a:lnTo>
                  <a:lnTo>
                    <a:pt x="4" y="97"/>
                  </a:lnTo>
                  <a:lnTo>
                    <a:pt x="0" y="97"/>
                  </a:lnTo>
                  <a:lnTo>
                    <a:pt x="0" y="68"/>
                  </a:lnTo>
                  <a:lnTo>
                    <a:pt x="4" y="63"/>
                  </a:lnTo>
                  <a:lnTo>
                    <a:pt x="4" y="57"/>
                  </a:lnTo>
                  <a:lnTo>
                    <a:pt x="0" y="57"/>
                  </a:lnTo>
                  <a:lnTo>
                    <a:pt x="0" y="28"/>
                  </a:lnTo>
                </a:path>
              </a:pathLst>
            </a:custGeom>
            <a:solidFill>
              <a:srgbClr val="B259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30" name="Freeform 342">
              <a:extLst>
                <a:ext uri="{FF2B5EF4-FFF2-40B4-BE49-F238E27FC236}">
                  <a16:creationId xmlns:a16="http://schemas.microsoft.com/office/drawing/2014/main" id="{6E263B1C-9180-4197-BD1F-A8E730BF3BA9}"/>
                </a:ext>
              </a:extLst>
            </p:cNvPr>
            <p:cNvSpPr>
              <a:spLocks/>
            </p:cNvSpPr>
            <p:nvPr/>
          </p:nvSpPr>
          <p:spPr bwMode="auto">
            <a:xfrm>
              <a:off x="1284" y="3188"/>
              <a:ext cx="21" cy="56"/>
            </a:xfrm>
            <a:custGeom>
              <a:avLst/>
              <a:gdLst>
                <a:gd name="T0" fmla="*/ 0 w 21"/>
                <a:gd name="T1" fmla="*/ 27 h 56"/>
                <a:gd name="T2" fmla="*/ 20 w 21"/>
                <a:gd name="T3" fmla="*/ 0 h 56"/>
                <a:gd name="T4" fmla="*/ 20 w 21"/>
                <a:gd name="T5" fmla="*/ 27 h 56"/>
                <a:gd name="T6" fmla="*/ 0 w 21"/>
                <a:gd name="T7" fmla="*/ 55 h 56"/>
                <a:gd name="T8" fmla="*/ 0 w 21"/>
                <a:gd name="T9" fmla="*/ 27 h 56"/>
                <a:gd name="T10" fmla="*/ 0 60000 65536"/>
                <a:gd name="T11" fmla="*/ 0 60000 65536"/>
                <a:gd name="T12" fmla="*/ 0 60000 65536"/>
                <a:gd name="T13" fmla="*/ 0 60000 65536"/>
                <a:gd name="T14" fmla="*/ 0 60000 65536"/>
                <a:gd name="T15" fmla="*/ 0 w 21"/>
                <a:gd name="T16" fmla="*/ 0 h 56"/>
                <a:gd name="T17" fmla="*/ 21 w 21"/>
                <a:gd name="T18" fmla="*/ 56 h 56"/>
              </a:gdLst>
              <a:ahLst/>
              <a:cxnLst>
                <a:cxn ang="T10">
                  <a:pos x="T0" y="T1"/>
                </a:cxn>
                <a:cxn ang="T11">
                  <a:pos x="T2" y="T3"/>
                </a:cxn>
                <a:cxn ang="T12">
                  <a:pos x="T4" y="T5"/>
                </a:cxn>
                <a:cxn ang="T13">
                  <a:pos x="T6" y="T7"/>
                </a:cxn>
                <a:cxn ang="T14">
                  <a:pos x="T8" y="T9"/>
                </a:cxn>
              </a:cxnLst>
              <a:rect l="T15" t="T16" r="T17" b="T18"/>
              <a:pathLst>
                <a:path w="21" h="56">
                  <a:moveTo>
                    <a:pt x="0" y="27"/>
                  </a:moveTo>
                  <a:lnTo>
                    <a:pt x="20" y="0"/>
                  </a:lnTo>
                  <a:lnTo>
                    <a:pt x="20" y="27"/>
                  </a:lnTo>
                  <a:lnTo>
                    <a:pt x="0" y="55"/>
                  </a:lnTo>
                  <a:lnTo>
                    <a:pt x="0" y="27"/>
                  </a:lnTo>
                </a:path>
              </a:pathLst>
            </a:custGeom>
            <a:solidFill>
              <a:srgbClr val="BC37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31" name="Freeform 343">
              <a:extLst>
                <a:ext uri="{FF2B5EF4-FFF2-40B4-BE49-F238E27FC236}">
                  <a16:creationId xmlns:a16="http://schemas.microsoft.com/office/drawing/2014/main" id="{D9C702AD-D870-47F6-B802-92018D53F4E2}"/>
                </a:ext>
              </a:extLst>
            </p:cNvPr>
            <p:cNvSpPr>
              <a:spLocks/>
            </p:cNvSpPr>
            <p:nvPr/>
          </p:nvSpPr>
          <p:spPr bwMode="auto">
            <a:xfrm>
              <a:off x="1284" y="3148"/>
              <a:ext cx="21" cy="55"/>
            </a:xfrm>
            <a:custGeom>
              <a:avLst/>
              <a:gdLst>
                <a:gd name="T0" fmla="*/ 0 w 21"/>
                <a:gd name="T1" fmla="*/ 27 h 55"/>
                <a:gd name="T2" fmla="*/ 20 w 21"/>
                <a:gd name="T3" fmla="*/ 0 h 55"/>
                <a:gd name="T4" fmla="*/ 20 w 21"/>
                <a:gd name="T5" fmla="*/ 27 h 55"/>
                <a:gd name="T6" fmla="*/ 0 w 21"/>
                <a:gd name="T7" fmla="*/ 54 h 55"/>
                <a:gd name="T8" fmla="*/ 0 w 21"/>
                <a:gd name="T9" fmla="*/ 27 h 55"/>
                <a:gd name="T10" fmla="*/ 0 60000 65536"/>
                <a:gd name="T11" fmla="*/ 0 60000 65536"/>
                <a:gd name="T12" fmla="*/ 0 60000 65536"/>
                <a:gd name="T13" fmla="*/ 0 60000 65536"/>
                <a:gd name="T14" fmla="*/ 0 60000 65536"/>
                <a:gd name="T15" fmla="*/ 0 w 21"/>
                <a:gd name="T16" fmla="*/ 0 h 55"/>
                <a:gd name="T17" fmla="*/ 21 w 21"/>
                <a:gd name="T18" fmla="*/ 55 h 55"/>
              </a:gdLst>
              <a:ahLst/>
              <a:cxnLst>
                <a:cxn ang="T10">
                  <a:pos x="T0" y="T1"/>
                </a:cxn>
                <a:cxn ang="T11">
                  <a:pos x="T2" y="T3"/>
                </a:cxn>
                <a:cxn ang="T12">
                  <a:pos x="T4" y="T5"/>
                </a:cxn>
                <a:cxn ang="T13">
                  <a:pos x="T6" y="T7"/>
                </a:cxn>
                <a:cxn ang="T14">
                  <a:pos x="T8" y="T9"/>
                </a:cxn>
              </a:cxnLst>
              <a:rect l="T15" t="T16" r="T17" b="T18"/>
              <a:pathLst>
                <a:path w="21" h="55">
                  <a:moveTo>
                    <a:pt x="0" y="27"/>
                  </a:moveTo>
                  <a:lnTo>
                    <a:pt x="20" y="0"/>
                  </a:lnTo>
                  <a:lnTo>
                    <a:pt x="20" y="27"/>
                  </a:lnTo>
                  <a:lnTo>
                    <a:pt x="0" y="54"/>
                  </a:lnTo>
                  <a:lnTo>
                    <a:pt x="0" y="27"/>
                  </a:lnTo>
                </a:path>
              </a:pathLst>
            </a:custGeom>
            <a:solidFill>
              <a:srgbClr val="BC37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32" name="Freeform 344">
              <a:extLst>
                <a:ext uri="{FF2B5EF4-FFF2-40B4-BE49-F238E27FC236}">
                  <a16:creationId xmlns:a16="http://schemas.microsoft.com/office/drawing/2014/main" id="{2F7AD0FF-5F8A-4C13-AC43-C625D62914D8}"/>
                </a:ext>
              </a:extLst>
            </p:cNvPr>
            <p:cNvSpPr>
              <a:spLocks/>
            </p:cNvSpPr>
            <p:nvPr/>
          </p:nvSpPr>
          <p:spPr bwMode="auto">
            <a:xfrm>
              <a:off x="1284" y="3107"/>
              <a:ext cx="21" cy="56"/>
            </a:xfrm>
            <a:custGeom>
              <a:avLst/>
              <a:gdLst>
                <a:gd name="T0" fmla="*/ 0 w 21"/>
                <a:gd name="T1" fmla="*/ 28 h 56"/>
                <a:gd name="T2" fmla="*/ 20 w 21"/>
                <a:gd name="T3" fmla="*/ 0 h 56"/>
                <a:gd name="T4" fmla="*/ 20 w 21"/>
                <a:gd name="T5" fmla="*/ 28 h 56"/>
                <a:gd name="T6" fmla="*/ 0 w 21"/>
                <a:gd name="T7" fmla="*/ 55 h 56"/>
                <a:gd name="T8" fmla="*/ 0 w 21"/>
                <a:gd name="T9" fmla="*/ 28 h 56"/>
                <a:gd name="T10" fmla="*/ 0 60000 65536"/>
                <a:gd name="T11" fmla="*/ 0 60000 65536"/>
                <a:gd name="T12" fmla="*/ 0 60000 65536"/>
                <a:gd name="T13" fmla="*/ 0 60000 65536"/>
                <a:gd name="T14" fmla="*/ 0 60000 65536"/>
                <a:gd name="T15" fmla="*/ 0 w 21"/>
                <a:gd name="T16" fmla="*/ 0 h 56"/>
                <a:gd name="T17" fmla="*/ 21 w 21"/>
                <a:gd name="T18" fmla="*/ 56 h 56"/>
              </a:gdLst>
              <a:ahLst/>
              <a:cxnLst>
                <a:cxn ang="T10">
                  <a:pos x="T0" y="T1"/>
                </a:cxn>
                <a:cxn ang="T11">
                  <a:pos x="T2" y="T3"/>
                </a:cxn>
                <a:cxn ang="T12">
                  <a:pos x="T4" y="T5"/>
                </a:cxn>
                <a:cxn ang="T13">
                  <a:pos x="T6" y="T7"/>
                </a:cxn>
                <a:cxn ang="T14">
                  <a:pos x="T8" y="T9"/>
                </a:cxn>
              </a:cxnLst>
              <a:rect l="T15" t="T16" r="T17" b="T18"/>
              <a:pathLst>
                <a:path w="21" h="56">
                  <a:moveTo>
                    <a:pt x="0" y="28"/>
                  </a:moveTo>
                  <a:lnTo>
                    <a:pt x="20" y="0"/>
                  </a:lnTo>
                  <a:lnTo>
                    <a:pt x="20" y="28"/>
                  </a:lnTo>
                  <a:lnTo>
                    <a:pt x="0" y="55"/>
                  </a:lnTo>
                  <a:lnTo>
                    <a:pt x="0" y="28"/>
                  </a:lnTo>
                </a:path>
              </a:pathLst>
            </a:custGeom>
            <a:solidFill>
              <a:srgbClr val="BC37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33" name="Freeform 345">
              <a:extLst>
                <a:ext uri="{FF2B5EF4-FFF2-40B4-BE49-F238E27FC236}">
                  <a16:creationId xmlns:a16="http://schemas.microsoft.com/office/drawing/2014/main" id="{CFFC89B1-4C85-4250-923D-A3DAC8CEC7A6}"/>
                </a:ext>
              </a:extLst>
            </p:cNvPr>
            <p:cNvSpPr>
              <a:spLocks/>
            </p:cNvSpPr>
            <p:nvPr/>
          </p:nvSpPr>
          <p:spPr bwMode="auto">
            <a:xfrm>
              <a:off x="1284" y="3067"/>
              <a:ext cx="21" cy="55"/>
            </a:xfrm>
            <a:custGeom>
              <a:avLst/>
              <a:gdLst>
                <a:gd name="T0" fmla="*/ 0 w 21"/>
                <a:gd name="T1" fmla="*/ 27 h 55"/>
                <a:gd name="T2" fmla="*/ 20 w 21"/>
                <a:gd name="T3" fmla="*/ 0 h 55"/>
                <a:gd name="T4" fmla="*/ 20 w 21"/>
                <a:gd name="T5" fmla="*/ 27 h 55"/>
                <a:gd name="T6" fmla="*/ 0 w 21"/>
                <a:gd name="T7" fmla="*/ 54 h 55"/>
                <a:gd name="T8" fmla="*/ 0 w 21"/>
                <a:gd name="T9" fmla="*/ 27 h 55"/>
                <a:gd name="T10" fmla="*/ 0 60000 65536"/>
                <a:gd name="T11" fmla="*/ 0 60000 65536"/>
                <a:gd name="T12" fmla="*/ 0 60000 65536"/>
                <a:gd name="T13" fmla="*/ 0 60000 65536"/>
                <a:gd name="T14" fmla="*/ 0 60000 65536"/>
                <a:gd name="T15" fmla="*/ 0 w 21"/>
                <a:gd name="T16" fmla="*/ 0 h 55"/>
                <a:gd name="T17" fmla="*/ 21 w 21"/>
                <a:gd name="T18" fmla="*/ 55 h 55"/>
              </a:gdLst>
              <a:ahLst/>
              <a:cxnLst>
                <a:cxn ang="T10">
                  <a:pos x="T0" y="T1"/>
                </a:cxn>
                <a:cxn ang="T11">
                  <a:pos x="T2" y="T3"/>
                </a:cxn>
                <a:cxn ang="T12">
                  <a:pos x="T4" y="T5"/>
                </a:cxn>
                <a:cxn ang="T13">
                  <a:pos x="T6" y="T7"/>
                </a:cxn>
                <a:cxn ang="T14">
                  <a:pos x="T8" y="T9"/>
                </a:cxn>
              </a:cxnLst>
              <a:rect l="T15" t="T16" r="T17" b="T18"/>
              <a:pathLst>
                <a:path w="21" h="55">
                  <a:moveTo>
                    <a:pt x="0" y="27"/>
                  </a:moveTo>
                  <a:lnTo>
                    <a:pt x="20" y="0"/>
                  </a:lnTo>
                  <a:lnTo>
                    <a:pt x="20" y="27"/>
                  </a:lnTo>
                  <a:lnTo>
                    <a:pt x="0" y="54"/>
                  </a:lnTo>
                  <a:lnTo>
                    <a:pt x="0" y="27"/>
                  </a:lnTo>
                </a:path>
              </a:pathLst>
            </a:custGeom>
            <a:solidFill>
              <a:srgbClr val="BC37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34" name="Freeform 346">
              <a:extLst>
                <a:ext uri="{FF2B5EF4-FFF2-40B4-BE49-F238E27FC236}">
                  <a16:creationId xmlns:a16="http://schemas.microsoft.com/office/drawing/2014/main" id="{6F9E0A90-07A8-42EC-99F5-228B5D4779F6}"/>
                </a:ext>
              </a:extLst>
            </p:cNvPr>
            <p:cNvSpPr>
              <a:spLocks/>
            </p:cNvSpPr>
            <p:nvPr/>
          </p:nvSpPr>
          <p:spPr bwMode="auto">
            <a:xfrm>
              <a:off x="1142" y="3067"/>
              <a:ext cx="163" cy="28"/>
            </a:xfrm>
            <a:custGeom>
              <a:avLst/>
              <a:gdLst>
                <a:gd name="T0" fmla="*/ 0 w 163"/>
                <a:gd name="T1" fmla="*/ 27 h 28"/>
                <a:gd name="T2" fmla="*/ 20 w 163"/>
                <a:gd name="T3" fmla="*/ 0 h 28"/>
                <a:gd name="T4" fmla="*/ 162 w 163"/>
                <a:gd name="T5" fmla="*/ 0 h 28"/>
                <a:gd name="T6" fmla="*/ 142 w 163"/>
                <a:gd name="T7" fmla="*/ 27 h 28"/>
                <a:gd name="T8" fmla="*/ 0 w 163"/>
                <a:gd name="T9" fmla="*/ 27 h 28"/>
                <a:gd name="T10" fmla="*/ 0 60000 65536"/>
                <a:gd name="T11" fmla="*/ 0 60000 65536"/>
                <a:gd name="T12" fmla="*/ 0 60000 65536"/>
                <a:gd name="T13" fmla="*/ 0 60000 65536"/>
                <a:gd name="T14" fmla="*/ 0 60000 65536"/>
                <a:gd name="T15" fmla="*/ 0 w 163"/>
                <a:gd name="T16" fmla="*/ 0 h 28"/>
                <a:gd name="T17" fmla="*/ 163 w 163"/>
                <a:gd name="T18" fmla="*/ 28 h 28"/>
              </a:gdLst>
              <a:ahLst/>
              <a:cxnLst>
                <a:cxn ang="T10">
                  <a:pos x="T0" y="T1"/>
                </a:cxn>
                <a:cxn ang="T11">
                  <a:pos x="T2" y="T3"/>
                </a:cxn>
                <a:cxn ang="T12">
                  <a:pos x="T4" y="T5"/>
                </a:cxn>
                <a:cxn ang="T13">
                  <a:pos x="T6" y="T7"/>
                </a:cxn>
                <a:cxn ang="T14">
                  <a:pos x="T8" y="T9"/>
                </a:cxn>
              </a:cxnLst>
              <a:rect l="T15" t="T16" r="T17" b="T18"/>
              <a:pathLst>
                <a:path w="163" h="28">
                  <a:moveTo>
                    <a:pt x="0" y="27"/>
                  </a:moveTo>
                  <a:lnTo>
                    <a:pt x="20" y="0"/>
                  </a:lnTo>
                  <a:lnTo>
                    <a:pt x="162" y="0"/>
                  </a:lnTo>
                  <a:lnTo>
                    <a:pt x="142" y="27"/>
                  </a:lnTo>
                  <a:lnTo>
                    <a:pt x="0" y="27"/>
                  </a:lnTo>
                </a:path>
              </a:pathLst>
            </a:custGeom>
            <a:solidFill>
              <a:srgbClr val="FFD866"/>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35" name="Freeform 347">
              <a:extLst>
                <a:ext uri="{FF2B5EF4-FFF2-40B4-BE49-F238E27FC236}">
                  <a16:creationId xmlns:a16="http://schemas.microsoft.com/office/drawing/2014/main" id="{81126698-953D-4626-B72D-6AA10067CF07}"/>
                </a:ext>
              </a:extLst>
            </p:cNvPr>
            <p:cNvSpPr>
              <a:spLocks/>
            </p:cNvSpPr>
            <p:nvPr/>
          </p:nvSpPr>
          <p:spPr bwMode="auto">
            <a:xfrm>
              <a:off x="1142" y="3216"/>
              <a:ext cx="142" cy="28"/>
            </a:xfrm>
            <a:custGeom>
              <a:avLst/>
              <a:gdLst>
                <a:gd name="T0" fmla="*/ 0 w 142"/>
                <a:gd name="T1" fmla="*/ 27 h 28"/>
                <a:gd name="T2" fmla="*/ 141 w 142"/>
                <a:gd name="T3" fmla="*/ 27 h 28"/>
                <a:gd name="T4" fmla="*/ 141 w 142"/>
                <a:gd name="T5" fmla="*/ 0 h 28"/>
                <a:gd name="T6" fmla="*/ 0 w 142"/>
                <a:gd name="T7" fmla="*/ 0 h 28"/>
                <a:gd name="T8" fmla="*/ 0 w 142"/>
                <a:gd name="T9" fmla="*/ 27 h 28"/>
                <a:gd name="T10" fmla="*/ 0 60000 65536"/>
                <a:gd name="T11" fmla="*/ 0 60000 65536"/>
                <a:gd name="T12" fmla="*/ 0 60000 65536"/>
                <a:gd name="T13" fmla="*/ 0 60000 65536"/>
                <a:gd name="T14" fmla="*/ 0 60000 65536"/>
                <a:gd name="T15" fmla="*/ 0 w 142"/>
                <a:gd name="T16" fmla="*/ 0 h 28"/>
                <a:gd name="T17" fmla="*/ 142 w 142"/>
                <a:gd name="T18" fmla="*/ 28 h 28"/>
              </a:gdLst>
              <a:ahLst/>
              <a:cxnLst>
                <a:cxn ang="T10">
                  <a:pos x="T0" y="T1"/>
                </a:cxn>
                <a:cxn ang="T11">
                  <a:pos x="T2" y="T3"/>
                </a:cxn>
                <a:cxn ang="T12">
                  <a:pos x="T4" y="T5"/>
                </a:cxn>
                <a:cxn ang="T13">
                  <a:pos x="T6" y="T7"/>
                </a:cxn>
                <a:cxn ang="T14">
                  <a:pos x="T8" y="T9"/>
                </a:cxn>
              </a:cxnLst>
              <a:rect l="T15" t="T16" r="T17" b="T18"/>
              <a:pathLst>
                <a:path w="142" h="28">
                  <a:moveTo>
                    <a:pt x="0" y="27"/>
                  </a:moveTo>
                  <a:lnTo>
                    <a:pt x="141" y="27"/>
                  </a:lnTo>
                  <a:lnTo>
                    <a:pt x="141" y="0"/>
                  </a:lnTo>
                  <a:lnTo>
                    <a:pt x="0" y="0"/>
                  </a:lnTo>
                  <a:lnTo>
                    <a:pt x="0" y="27"/>
                  </a:lnTo>
                </a:path>
              </a:pathLst>
            </a:custGeom>
            <a:solidFill>
              <a:srgbClr val="FF9933"/>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36" name="Freeform 348">
              <a:extLst>
                <a:ext uri="{FF2B5EF4-FFF2-40B4-BE49-F238E27FC236}">
                  <a16:creationId xmlns:a16="http://schemas.microsoft.com/office/drawing/2014/main" id="{52BE7CED-4F0B-45C2-9266-9E394A49D64C}"/>
                </a:ext>
              </a:extLst>
            </p:cNvPr>
            <p:cNvSpPr>
              <a:spLocks/>
            </p:cNvSpPr>
            <p:nvPr/>
          </p:nvSpPr>
          <p:spPr bwMode="auto">
            <a:xfrm>
              <a:off x="1142" y="3175"/>
              <a:ext cx="142" cy="28"/>
            </a:xfrm>
            <a:custGeom>
              <a:avLst/>
              <a:gdLst>
                <a:gd name="T0" fmla="*/ 0 w 142"/>
                <a:gd name="T1" fmla="*/ 27 h 28"/>
                <a:gd name="T2" fmla="*/ 141 w 142"/>
                <a:gd name="T3" fmla="*/ 27 h 28"/>
                <a:gd name="T4" fmla="*/ 141 w 142"/>
                <a:gd name="T5" fmla="*/ 0 h 28"/>
                <a:gd name="T6" fmla="*/ 0 w 142"/>
                <a:gd name="T7" fmla="*/ 0 h 28"/>
                <a:gd name="T8" fmla="*/ 0 w 142"/>
                <a:gd name="T9" fmla="*/ 27 h 28"/>
                <a:gd name="T10" fmla="*/ 0 60000 65536"/>
                <a:gd name="T11" fmla="*/ 0 60000 65536"/>
                <a:gd name="T12" fmla="*/ 0 60000 65536"/>
                <a:gd name="T13" fmla="*/ 0 60000 65536"/>
                <a:gd name="T14" fmla="*/ 0 60000 65536"/>
                <a:gd name="T15" fmla="*/ 0 w 142"/>
                <a:gd name="T16" fmla="*/ 0 h 28"/>
                <a:gd name="T17" fmla="*/ 142 w 142"/>
                <a:gd name="T18" fmla="*/ 28 h 28"/>
              </a:gdLst>
              <a:ahLst/>
              <a:cxnLst>
                <a:cxn ang="T10">
                  <a:pos x="T0" y="T1"/>
                </a:cxn>
                <a:cxn ang="T11">
                  <a:pos x="T2" y="T3"/>
                </a:cxn>
                <a:cxn ang="T12">
                  <a:pos x="T4" y="T5"/>
                </a:cxn>
                <a:cxn ang="T13">
                  <a:pos x="T6" y="T7"/>
                </a:cxn>
                <a:cxn ang="T14">
                  <a:pos x="T8" y="T9"/>
                </a:cxn>
              </a:cxnLst>
              <a:rect l="T15" t="T16" r="T17" b="T18"/>
              <a:pathLst>
                <a:path w="142" h="28">
                  <a:moveTo>
                    <a:pt x="0" y="27"/>
                  </a:moveTo>
                  <a:lnTo>
                    <a:pt x="141" y="27"/>
                  </a:lnTo>
                  <a:lnTo>
                    <a:pt x="141" y="0"/>
                  </a:lnTo>
                  <a:lnTo>
                    <a:pt x="0" y="0"/>
                  </a:lnTo>
                  <a:lnTo>
                    <a:pt x="0" y="27"/>
                  </a:lnTo>
                </a:path>
              </a:pathLst>
            </a:custGeom>
            <a:solidFill>
              <a:srgbClr val="FF9933"/>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37" name="Freeform 349">
              <a:extLst>
                <a:ext uri="{FF2B5EF4-FFF2-40B4-BE49-F238E27FC236}">
                  <a16:creationId xmlns:a16="http://schemas.microsoft.com/office/drawing/2014/main" id="{78A45257-AE20-4764-8F25-5D443D5B1AFB}"/>
                </a:ext>
              </a:extLst>
            </p:cNvPr>
            <p:cNvSpPr>
              <a:spLocks/>
            </p:cNvSpPr>
            <p:nvPr/>
          </p:nvSpPr>
          <p:spPr bwMode="auto">
            <a:xfrm>
              <a:off x="1142" y="3135"/>
              <a:ext cx="142" cy="28"/>
            </a:xfrm>
            <a:custGeom>
              <a:avLst/>
              <a:gdLst>
                <a:gd name="T0" fmla="*/ 0 w 142"/>
                <a:gd name="T1" fmla="*/ 27 h 28"/>
                <a:gd name="T2" fmla="*/ 141 w 142"/>
                <a:gd name="T3" fmla="*/ 27 h 28"/>
                <a:gd name="T4" fmla="*/ 141 w 142"/>
                <a:gd name="T5" fmla="*/ 0 h 28"/>
                <a:gd name="T6" fmla="*/ 0 w 142"/>
                <a:gd name="T7" fmla="*/ 0 h 28"/>
                <a:gd name="T8" fmla="*/ 0 w 142"/>
                <a:gd name="T9" fmla="*/ 27 h 28"/>
                <a:gd name="T10" fmla="*/ 0 60000 65536"/>
                <a:gd name="T11" fmla="*/ 0 60000 65536"/>
                <a:gd name="T12" fmla="*/ 0 60000 65536"/>
                <a:gd name="T13" fmla="*/ 0 60000 65536"/>
                <a:gd name="T14" fmla="*/ 0 60000 65536"/>
                <a:gd name="T15" fmla="*/ 0 w 142"/>
                <a:gd name="T16" fmla="*/ 0 h 28"/>
                <a:gd name="T17" fmla="*/ 142 w 142"/>
                <a:gd name="T18" fmla="*/ 28 h 28"/>
              </a:gdLst>
              <a:ahLst/>
              <a:cxnLst>
                <a:cxn ang="T10">
                  <a:pos x="T0" y="T1"/>
                </a:cxn>
                <a:cxn ang="T11">
                  <a:pos x="T2" y="T3"/>
                </a:cxn>
                <a:cxn ang="T12">
                  <a:pos x="T4" y="T5"/>
                </a:cxn>
                <a:cxn ang="T13">
                  <a:pos x="T6" y="T7"/>
                </a:cxn>
                <a:cxn ang="T14">
                  <a:pos x="T8" y="T9"/>
                </a:cxn>
              </a:cxnLst>
              <a:rect l="T15" t="T16" r="T17" b="T18"/>
              <a:pathLst>
                <a:path w="142" h="28">
                  <a:moveTo>
                    <a:pt x="0" y="27"/>
                  </a:moveTo>
                  <a:lnTo>
                    <a:pt x="141" y="27"/>
                  </a:lnTo>
                  <a:lnTo>
                    <a:pt x="141" y="0"/>
                  </a:lnTo>
                  <a:lnTo>
                    <a:pt x="0" y="0"/>
                  </a:lnTo>
                  <a:lnTo>
                    <a:pt x="0" y="27"/>
                  </a:lnTo>
                </a:path>
              </a:pathLst>
            </a:custGeom>
            <a:solidFill>
              <a:srgbClr val="FF9933"/>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38" name="Freeform 350">
              <a:extLst>
                <a:ext uri="{FF2B5EF4-FFF2-40B4-BE49-F238E27FC236}">
                  <a16:creationId xmlns:a16="http://schemas.microsoft.com/office/drawing/2014/main" id="{6BD02CA9-AB74-4DF0-B2A9-5C06EEBB259F}"/>
                </a:ext>
              </a:extLst>
            </p:cNvPr>
            <p:cNvSpPr>
              <a:spLocks/>
            </p:cNvSpPr>
            <p:nvPr/>
          </p:nvSpPr>
          <p:spPr bwMode="auto">
            <a:xfrm>
              <a:off x="1142" y="3095"/>
              <a:ext cx="142" cy="27"/>
            </a:xfrm>
            <a:custGeom>
              <a:avLst/>
              <a:gdLst>
                <a:gd name="T0" fmla="*/ 0 w 142"/>
                <a:gd name="T1" fmla="*/ 26 h 27"/>
                <a:gd name="T2" fmla="*/ 141 w 142"/>
                <a:gd name="T3" fmla="*/ 26 h 27"/>
                <a:gd name="T4" fmla="*/ 141 w 142"/>
                <a:gd name="T5" fmla="*/ 0 h 27"/>
                <a:gd name="T6" fmla="*/ 0 w 142"/>
                <a:gd name="T7" fmla="*/ 0 h 27"/>
                <a:gd name="T8" fmla="*/ 0 w 142"/>
                <a:gd name="T9" fmla="*/ 26 h 27"/>
                <a:gd name="T10" fmla="*/ 0 60000 65536"/>
                <a:gd name="T11" fmla="*/ 0 60000 65536"/>
                <a:gd name="T12" fmla="*/ 0 60000 65536"/>
                <a:gd name="T13" fmla="*/ 0 60000 65536"/>
                <a:gd name="T14" fmla="*/ 0 60000 65536"/>
                <a:gd name="T15" fmla="*/ 0 w 142"/>
                <a:gd name="T16" fmla="*/ 0 h 27"/>
                <a:gd name="T17" fmla="*/ 142 w 142"/>
                <a:gd name="T18" fmla="*/ 27 h 27"/>
              </a:gdLst>
              <a:ahLst/>
              <a:cxnLst>
                <a:cxn ang="T10">
                  <a:pos x="T0" y="T1"/>
                </a:cxn>
                <a:cxn ang="T11">
                  <a:pos x="T2" y="T3"/>
                </a:cxn>
                <a:cxn ang="T12">
                  <a:pos x="T4" y="T5"/>
                </a:cxn>
                <a:cxn ang="T13">
                  <a:pos x="T6" y="T7"/>
                </a:cxn>
                <a:cxn ang="T14">
                  <a:pos x="T8" y="T9"/>
                </a:cxn>
              </a:cxnLst>
              <a:rect l="T15" t="T16" r="T17" b="T18"/>
              <a:pathLst>
                <a:path w="142" h="27">
                  <a:moveTo>
                    <a:pt x="0" y="26"/>
                  </a:moveTo>
                  <a:lnTo>
                    <a:pt x="141" y="26"/>
                  </a:lnTo>
                  <a:lnTo>
                    <a:pt x="141" y="0"/>
                  </a:lnTo>
                  <a:lnTo>
                    <a:pt x="0" y="0"/>
                  </a:lnTo>
                  <a:lnTo>
                    <a:pt x="0" y="26"/>
                  </a:lnTo>
                </a:path>
              </a:pathLst>
            </a:custGeom>
            <a:solidFill>
              <a:srgbClr val="FF9933"/>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39" name="Freeform 351">
              <a:extLst>
                <a:ext uri="{FF2B5EF4-FFF2-40B4-BE49-F238E27FC236}">
                  <a16:creationId xmlns:a16="http://schemas.microsoft.com/office/drawing/2014/main" id="{51A04315-10C5-434C-BDCD-26400BD89964}"/>
                </a:ext>
              </a:extLst>
            </p:cNvPr>
            <p:cNvSpPr>
              <a:spLocks/>
            </p:cNvSpPr>
            <p:nvPr/>
          </p:nvSpPr>
          <p:spPr bwMode="auto">
            <a:xfrm>
              <a:off x="1364" y="3096"/>
              <a:ext cx="164" cy="176"/>
            </a:xfrm>
            <a:custGeom>
              <a:avLst/>
              <a:gdLst>
                <a:gd name="T0" fmla="*/ 0 w 164"/>
                <a:gd name="T1" fmla="*/ 28 h 176"/>
                <a:gd name="T2" fmla="*/ 20 w 164"/>
                <a:gd name="T3" fmla="*/ 0 h 176"/>
                <a:gd name="T4" fmla="*/ 163 w 164"/>
                <a:gd name="T5" fmla="*/ 0 h 176"/>
                <a:gd name="T6" fmla="*/ 163 w 164"/>
                <a:gd name="T7" fmla="*/ 28 h 176"/>
                <a:gd name="T8" fmla="*/ 159 w 164"/>
                <a:gd name="T9" fmla="*/ 34 h 176"/>
                <a:gd name="T10" fmla="*/ 159 w 164"/>
                <a:gd name="T11" fmla="*/ 39 h 176"/>
                <a:gd name="T12" fmla="*/ 163 w 164"/>
                <a:gd name="T13" fmla="*/ 39 h 176"/>
                <a:gd name="T14" fmla="*/ 163 w 164"/>
                <a:gd name="T15" fmla="*/ 68 h 176"/>
                <a:gd name="T16" fmla="*/ 159 w 164"/>
                <a:gd name="T17" fmla="*/ 73 h 176"/>
                <a:gd name="T18" fmla="*/ 159 w 164"/>
                <a:gd name="T19" fmla="*/ 79 h 176"/>
                <a:gd name="T20" fmla="*/ 163 w 164"/>
                <a:gd name="T21" fmla="*/ 79 h 176"/>
                <a:gd name="T22" fmla="*/ 163 w 164"/>
                <a:gd name="T23" fmla="*/ 108 h 176"/>
                <a:gd name="T24" fmla="*/ 159 w 164"/>
                <a:gd name="T25" fmla="*/ 113 h 176"/>
                <a:gd name="T26" fmla="*/ 159 w 164"/>
                <a:gd name="T27" fmla="*/ 119 h 176"/>
                <a:gd name="T28" fmla="*/ 163 w 164"/>
                <a:gd name="T29" fmla="*/ 119 h 176"/>
                <a:gd name="T30" fmla="*/ 163 w 164"/>
                <a:gd name="T31" fmla="*/ 147 h 176"/>
                <a:gd name="T32" fmla="*/ 143 w 164"/>
                <a:gd name="T33" fmla="*/ 175 h 176"/>
                <a:gd name="T34" fmla="*/ 0 w 164"/>
                <a:gd name="T35" fmla="*/ 175 h 176"/>
                <a:gd name="T36" fmla="*/ 0 w 164"/>
                <a:gd name="T37" fmla="*/ 147 h 176"/>
                <a:gd name="T38" fmla="*/ 4 w 164"/>
                <a:gd name="T39" fmla="*/ 141 h 176"/>
                <a:gd name="T40" fmla="*/ 4 w 164"/>
                <a:gd name="T41" fmla="*/ 136 h 176"/>
                <a:gd name="T42" fmla="*/ 0 w 164"/>
                <a:gd name="T43" fmla="*/ 136 h 176"/>
                <a:gd name="T44" fmla="*/ 0 w 164"/>
                <a:gd name="T45" fmla="*/ 108 h 176"/>
                <a:gd name="T46" fmla="*/ 4 w 164"/>
                <a:gd name="T47" fmla="*/ 102 h 176"/>
                <a:gd name="T48" fmla="*/ 4 w 164"/>
                <a:gd name="T49" fmla="*/ 96 h 176"/>
                <a:gd name="T50" fmla="*/ 0 w 164"/>
                <a:gd name="T51" fmla="*/ 96 h 176"/>
                <a:gd name="T52" fmla="*/ 0 w 164"/>
                <a:gd name="T53" fmla="*/ 68 h 176"/>
                <a:gd name="T54" fmla="*/ 4 w 164"/>
                <a:gd name="T55" fmla="*/ 62 h 176"/>
                <a:gd name="T56" fmla="*/ 4 w 164"/>
                <a:gd name="T57" fmla="*/ 56 h 176"/>
                <a:gd name="T58" fmla="*/ 0 w 164"/>
                <a:gd name="T59" fmla="*/ 56 h 176"/>
                <a:gd name="T60" fmla="*/ 0 w 164"/>
                <a:gd name="T61" fmla="*/ 28 h 17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4"/>
                <a:gd name="T94" fmla="*/ 0 h 176"/>
                <a:gd name="T95" fmla="*/ 164 w 164"/>
                <a:gd name="T96" fmla="*/ 176 h 17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4" h="176">
                  <a:moveTo>
                    <a:pt x="0" y="28"/>
                  </a:moveTo>
                  <a:lnTo>
                    <a:pt x="20" y="0"/>
                  </a:lnTo>
                  <a:lnTo>
                    <a:pt x="163" y="0"/>
                  </a:lnTo>
                  <a:lnTo>
                    <a:pt x="163" y="28"/>
                  </a:lnTo>
                  <a:lnTo>
                    <a:pt x="159" y="34"/>
                  </a:lnTo>
                  <a:lnTo>
                    <a:pt x="159" y="39"/>
                  </a:lnTo>
                  <a:lnTo>
                    <a:pt x="163" y="39"/>
                  </a:lnTo>
                  <a:lnTo>
                    <a:pt x="163" y="68"/>
                  </a:lnTo>
                  <a:lnTo>
                    <a:pt x="159" y="73"/>
                  </a:lnTo>
                  <a:lnTo>
                    <a:pt x="159" y="79"/>
                  </a:lnTo>
                  <a:lnTo>
                    <a:pt x="163" y="79"/>
                  </a:lnTo>
                  <a:lnTo>
                    <a:pt x="163" y="108"/>
                  </a:lnTo>
                  <a:lnTo>
                    <a:pt x="159" y="113"/>
                  </a:lnTo>
                  <a:lnTo>
                    <a:pt x="159" y="119"/>
                  </a:lnTo>
                  <a:lnTo>
                    <a:pt x="163" y="119"/>
                  </a:lnTo>
                  <a:lnTo>
                    <a:pt x="163" y="147"/>
                  </a:lnTo>
                  <a:lnTo>
                    <a:pt x="143" y="175"/>
                  </a:lnTo>
                  <a:lnTo>
                    <a:pt x="0" y="175"/>
                  </a:lnTo>
                  <a:lnTo>
                    <a:pt x="0" y="147"/>
                  </a:lnTo>
                  <a:lnTo>
                    <a:pt x="4" y="141"/>
                  </a:lnTo>
                  <a:lnTo>
                    <a:pt x="4" y="136"/>
                  </a:lnTo>
                  <a:lnTo>
                    <a:pt x="0" y="136"/>
                  </a:lnTo>
                  <a:lnTo>
                    <a:pt x="0" y="108"/>
                  </a:lnTo>
                  <a:lnTo>
                    <a:pt x="4" y="102"/>
                  </a:lnTo>
                  <a:lnTo>
                    <a:pt x="4" y="96"/>
                  </a:lnTo>
                  <a:lnTo>
                    <a:pt x="0" y="96"/>
                  </a:lnTo>
                  <a:lnTo>
                    <a:pt x="0" y="68"/>
                  </a:lnTo>
                  <a:lnTo>
                    <a:pt x="4" y="62"/>
                  </a:lnTo>
                  <a:lnTo>
                    <a:pt x="4" y="56"/>
                  </a:lnTo>
                  <a:lnTo>
                    <a:pt x="0" y="56"/>
                  </a:lnTo>
                  <a:lnTo>
                    <a:pt x="0" y="28"/>
                  </a:lnTo>
                </a:path>
              </a:pathLst>
            </a:custGeom>
            <a:solidFill>
              <a:srgbClr val="B259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40" name="Freeform 352">
              <a:extLst>
                <a:ext uri="{FF2B5EF4-FFF2-40B4-BE49-F238E27FC236}">
                  <a16:creationId xmlns:a16="http://schemas.microsoft.com/office/drawing/2014/main" id="{36CF0772-E9F7-49FB-9912-74453F058548}"/>
                </a:ext>
              </a:extLst>
            </p:cNvPr>
            <p:cNvSpPr>
              <a:spLocks/>
            </p:cNvSpPr>
            <p:nvPr/>
          </p:nvSpPr>
          <p:spPr bwMode="auto">
            <a:xfrm>
              <a:off x="1510" y="3217"/>
              <a:ext cx="18" cy="55"/>
            </a:xfrm>
            <a:custGeom>
              <a:avLst/>
              <a:gdLst>
                <a:gd name="T0" fmla="*/ 0 w 18"/>
                <a:gd name="T1" fmla="*/ 27 h 55"/>
                <a:gd name="T2" fmla="*/ 17 w 18"/>
                <a:gd name="T3" fmla="*/ 0 h 55"/>
                <a:gd name="T4" fmla="*/ 17 w 18"/>
                <a:gd name="T5" fmla="*/ 27 h 55"/>
                <a:gd name="T6" fmla="*/ 0 w 18"/>
                <a:gd name="T7" fmla="*/ 54 h 55"/>
                <a:gd name="T8" fmla="*/ 0 w 18"/>
                <a:gd name="T9" fmla="*/ 27 h 55"/>
                <a:gd name="T10" fmla="*/ 0 60000 65536"/>
                <a:gd name="T11" fmla="*/ 0 60000 65536"/>
                <a:gd name="T12" fmla="*/ 0 60000 65536"/>
                <a:gd name="T13" fmla="*/ 0 60000 65536"/>
                <a:gd name="T14" fmla="*/ 0 60000 65536"/>
                <a:gd name="T15" fmla="*/ 0 w 18"/>
                <a:gd name="T16" fmla="*/ 0 h 55"/>
                <a:gd name="T17" fmla="*/ 18 w 18"/>
                <a:gd name="T18" fmla="*/ 55 h 55"/>
              </a:gdLst>
              <a:ahLst/>
              <a:cxnLst>
                <a:cxn ang="T10">
                  <a:pos x="T0" y="T1"/>
                </a:cxn>
                <a:cxn ang="T11">
                  <a:pos x="T2" y="T3"/>
                </a:cxn>
                <a:cxn ang="T12">
                  <a:pos x="T4" y="T5"/>
                </a:cxn>
                <a:cxn ang="T13">
                  <a:pos x="T6" y="T7"/>
                </a:cxn>
                <a:cxn ang="T14">
                  <a:pos x="T8" y="T9"/>
                </a:cxn>
              </a:cxnLst>
              <a:rect l="T15" t="T16" r="T17" b="T18"/>
              <a:pathLst>
                <a:path w="18" h="55">
                  <a:moveTo>
                    <a:pt x="0" y="27"/>
                  </a:moveTo>
                  <a:lnTo>
                    <a:pt x="17" y="0"/>
                  </a:lnTo>
                  <a:lnTo>
                    <a:pt x="17" y="27"/>
                  </a:lnTo>
                  <a:lnTo>
                    <a:pt x="0" y="54"/>
                  </a:lnTo>
                  <a:lnTo>
                    <a:pt x="0" y="27"/>
                  </a:lnTo>
                </a:path>
              </a:pathLst>
            </a:custGeom>
            <a:solidFill>
              <a:srgbClr val="BC37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41" name="Freeform 353">
              <a:extLst>
                <a:ext uri="{FF2B5EF4-FFF2-40B4-BE49-F238E27FC236}">
                  <a16:creationId xmlns:a16="http://schemas.microsoft.com/office/drawing/2014/main" id="{37D0562A-FDB5-449C-8793-B5EB870709B7}"/>
                </a:ext>
              </a:extLst>
            </p:cNvPr>
            <p:cNvSpPr>
              <a:spLocks/>
            </p:cNvSpPr>
            <p:nvPr/>
          </p:nvSpPr>
          <p:spPr bwMode="auto">
            <a:xfrm>
              <a:off x="1510" y="3175"/>
              <a:ext cx="18" cy="58"/>
            </a:xfrm>
            <a:custGeom>
              <a:avLst/>
              <a:gdLst>
                <a:gd name="T0" fmla="*/ 0 w 18"/>
                <a:gd name="T1" fmla="*/ 29 h 58"/>
                <a:gd name="T2" fmla="*/ 17 w 18"/>
                <a:gd name="T3" fmla="*/ 0 h 58"/>
                <a:gd name="T4" fmla="*/ 17 w 18"/>
                <a:gd name="T5" fmla="*/ 29 h 58"/>
                <a:gd name="T6" fmla="*/ 0 w 18"/>
                <a:gd name="T7" fmla="*/ 57 h 58"/>
                <a:gd name="T8" fmla="*/ 0 w 18"/>
                <a:gd name="T9" fmla="*/ 29 h 58"/>
                <a:gd name="T10" fmla="*/ 0 60000 65536"/>
                <a:gd name="T11" fmla="*/ 0 60000 65536"/>
                <a:gd name="T12" fmla="*/ 0 60000 65536"/>
                <a:gd name="T13" fmla="*/ 0 60000 65536"/>
                <a:gd name="T14" fmla="*/ 0 60000 65536"/>
                <a:gd name="T15" fmla="*/ 0 w 18"/>
                <a:gd name="T16" fmla="*/ 0 h 58"/>
                <a:gd name="T17" fmla="*/ 18 w 18"/>
                <a:gd name="T18" fmla="*/ 58 h 58"/>
              </a:gdLst>
              <a:ahLst/>
              <a:cxnLst>
                <a:cxn ang="T10">
                  <a:pos x="T0" y="T1"/>
                </a:cxn>
                <a:cxn ang="T11">
                  <a:pos x="T2" y="T3"/>
                </a:cxn>
                <a:cxn ang="T12">
                  <a:pos x="T4" y="T5"/>
                </a:cxn>
                <a:cxn ang="T13">
                  <a:pos x="T6" y="T7"/>
                </a:cxn>
                <a:cxn ang="T14">
                  <a:pos x="T8" y="T9"/>
                </a:cxn>
              </a:cxnLst>
              <a:rect l="T15" t="T16" r="T17" b="T18"/>
              <a:pathLst>
                <a:path w="18" h="58">
                  <a:moveTo>
                    <a:pt x="0" y="29"/>
                  </a:moveTo>
                  <a:lnTo>
                    <a:pt x="17" y="0"/>
                  </a:lnTo>
                  <a:lnTo>
                    <a:pt x="17" y="29"/>
                  </a:lnTo>
                  <a:lnTo>
                    <a:pt x="0" y="57"/>
                  </a:lnTo>
                  <a:lnTo>
                    <a:pt x="0" y="29"/>
                  </a:lnTo>
                </a:path>
              </a:pathLst>
            </a:custGeom>
            <a:solidFill>
              <a:srgbClr val="BC37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42" name="Freeform 354">
              <a:extLst>
                <a:ext uri="{FF2B5EF4-FFF2-40B4-BE49-F238E27FC236}">
                  <a16:creationId xmlns:a16="http://schemas.microsoft.com/office/drawing/2014/main" id="{689FE2A4-D3DE-4A2F-9058-9EEFB695837B}"/>
                </a:ext>
              </a:extLst>
            </p:cNvPr>
            <p:cNvSpPr>
              <a:spLocks/>
            </p:cNvSpPr>
            <p:nvPr/>
          </p:nvSpPr>
          <p:spPr bwMode="auto">
            <a:xfrm>
              <a:off x="1510" y="3135"/>
              <a:ext cx="18" cy="58"/>
            </a:xfrm>
            <a:custGeom>
              <a:avLst/>
              <a:gdLst>
                <a:gd name="T0" fmla="*/ 0 w 18"/>
                <a:gd name="T1" fmla="*/ 29 h 58"/>
                <a:gd name="T2" fmla="*/ 17 w 18"/>
                <a:gd name="T3" fmla="*/ 0 h 58"/>
                <a:gd name="T4" fmla="*/ 17 w 18"/>
                <a:gd name="T5" fmla="*/ 29 h 58"/>
                <a:gd name="T6" fmla="*/ 0 w 18"/>
                <a:gd name="T7" fmla="*/ 57 h 58"/>
                <a:gd name="T8" fmla="*/ 0 w 18"/>
                <a:gd name="T9" fmla="*/ 29 h 58"/>
                <a:gd name="T10" fmla="*/ 0 60000 65536"/>
                <a:gd name="T11" fmla="*/ 0 60000 65536"/>
                <a:gd name="T12" fmla="*/ 0 60000 65536"/>
                <a:gd name="T13" fmla="*/ 0 60000 65536"/>
                <a:gd name="T14" fmla="*/ 0 60000 65536"/>
                <a:gd name="T15" fmla="*/ 0 w 18"/>
                <a:gd name="T16" fmla="*/ 0 h 58"/>
                <a:gd name="T17" fmla="*/ 18 w 18"/>
                <a:gd name="T18" fmla="*/ 58 h 58"/>
              </a:gdLst>
              <a:ahLst/>
              <a:cxnLst>
                <a:cxn ang="T10">
                  <a:pos x="T0" y="T1"/>
                </a:cxn>
                <a:cxn ang="T11">
                  <a:pos x="T2" y="T3"/>
                </a:cxn>
                <a:cxn ang="T12">
                  <a:pos x="T4" y="T5"/>
                </a:cxn>
                <a:cxn ang="T13">
                  <a:pos x="T6" y="T7"/>
                </a:cxn>
                <a:cxn ang="T14">
                  <a:pos x="T8" y="T9"/>
                </a:cxn>
              </a:cxnLst>
              <a:rect l="T15" t="T16" r="T17" b="T18"/>
              <a:pathLst>
                <a:path w="18" h="58">
                  <a:moveTo>
                    <a:pt x="0" y="29"/>
                  </a:moveTo>
                  <a:lnTo>
                    <a:pt x="17" y="0"/>
                  </a:lnTo>
                  <a:lnTo>
                    <a:pt x="17" y="29"/>
                  </a:lnTo>
                  <a:lnTo>
                    <a:pt x="0" y="57"/>
                  </a:lnTo>
                  <a:lnTo>
                    <a:pt x="0" y="29"/>
                  </a:lnTo>
                </a:path>
              </a:pathLst>
            </a:custGeom>
            <a:solidFill>
              <a:srgbClr val="BC37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43" name="Freeform 355">
              <a:extLst>
                <a:ext uri="{FF2B5EF4-FFF2-40B4-BE49-F238E27FC236}">
                  <a16:creationId xmlns:a16="http://schemas.microsoft.com/office/drawing/2014/main" id="{3F12616F-6F33-4F27-8935-E0CD8BACAA2B}"/>
                </a:ext>
              </a:extLst>
            </p:cNvPr>
            <p:cNvSpPr>
              <a:spLocks/>
            </p:cNvSpPr>
            <p:nvPr/>
          </p:nvSpPr>
          <p:spPr bwMode="auto">
            <a:xfrm>
              <a:off x="1510" y="3096"/>
              <a:ext cx="18" cy="56"/>
            </a:xfrm>
            <a:custGeom>
              <a:avLst/>
              <a:gdLst>
                <a:gd name="T0" fmla="*/ 0 w 18"/>
                <a:gd name="T1" fmla="*/ 28 h 56"/>
                <a:gd name="T2" fmla="*/ 17 w 18"/>
                <a:gd name="T3" fmla="*/ 0 h 56"/>
                <a:gd name="T4" fmla="*/ 17 w 18"/>
                <a:gd name="T5" fmla="*/ 28 h 56"/>
                <a:gd name="T6" fmla="*/ 0 w 18"/>
                <a:gd name="T7" fmla="*/ 55 h 56"/>
                <a:gd name="T8" fmla="*/ 0 w 18"/>
                <a:gd name="T9" fmla="*/ 28 h 56"/>
                <a:gd name="T10" fmla="*/ 0 60000 65536"/>
                <a:gd name="T11" fmla="*/ 0 60000 65536"/>
                <a:gd name="T12" fmla="*/ 0 60000 65536"/>
                <a:gd name="T13" fmla="*/ 0 60000 65536"/>
                <a:gd name="T14" fmla="*/ 0 60000 65536"/>
                <a:gd name="T15" fmla="*/ 0 w 18"/>
                <a:gd name="T16" fmla="*/ 0 h 56"/>
                <a:gd name="T17" fmla="*/ 18 w 18"/>
                <a:gd name="T18" fmla="*/ 56 h 56"/>
              </a:gdLst>
              <a:ahLst/>
              <a:cxnLst>
                <a:cxn ang="T10">
                  <a:pos x="T0" y="T1"/>
                </a:cxn>
                <a:cxn ang="T11">
                  <a:pos x="T2" y="T3"/>
                </a:cxn>
                <a:cxn ang="T12">
                  <a:pos x="T4" y="T5"/>
                </a:cxn>
                <a:cxn ang="T13">
                  <a:pos x="T6" y="T7"/>
                </a:cxn>
                <a:cxn ang="T14">
                  <a:pos x="T8" y="T9"/>
                </a:cxn>
              </a:cxnLst>
              <a:rect l="T15" t="T16" r="T17" b="T18"/>
              <a:pathLst>
                <a:path w="18" h="56">
                  <a:moveTo>
                    <a:pt x="0" y="28"/>
                  </a:moveTo>
                  <a:lnTo>
                    <a:pt x="17" y="0"/>
                  </a:lnTo>
                  <a:lnTo>
                    <a:pt x="17" y="28"/>
                  </a:lnTo>
                  <a:lnTo>
                    <a:pt x="0" y="55"/>
                  </a:lnTo>
                  <a:lnTo>
                    <a:pt x="0" y="28"/>
                  </a:lnTo>
                </a:path>
              </a:pathLst>
            </a:custGeom>
            <a:solidFill>
              <a:srgbClr val="BC37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44" name="Freeform 356">
              <a:extLst>
                <a:ext uri="{FF2B5EF4-FFF2-40B4-BE49-F238E27FC236}">
                  <a16:creationId xmlns:a16="http://schemas.microsoft.com/office/drawing/2014/main" id="{1DD6C752-5715-4F24-BDDA-62C01904F849}"/>
                </a:ext>
              </a:extLst>
            </p:cNvPr>
            <p:cNvSpPr>
              <a:spLocks/>
            </p:cNvSpPr>
            <p:nvPr/>
          </p:nvSpPr>
          <p:spPr bwMode="auto">
            <a:xfrm>
              <a:off x="1364" y="3096"/>
              <a:ext cx="164" cy="28"/>
            </a:xfrm>
            <a:custGeom>
              <a:avLst/>
              <a:gdLst>
                <a:gd name="T0" fmla="*/ 0 w 164"/>
                <a:gd name="T1" fmla="*/ 27 h 28"/>
                <a:gd name="T2" fmla="*/ 20 w 164"/>
                <a:gd name="T3" fmla="*/ 0 h 28"/>
                <a:gd name="T4" fmla="*/ 163 w 164"/>
                <a:gd name="T5" fmla="*/ 0 h 28"/>
                <a:gd name="T6" fmla="*/ 143 w 164"/>
                <a:gd name="T7" fmla="*/ 27 h 28"/>
                <a:gd name="T8" fmla="*/ 0 w 164"/>
                <a:gd name="T9" fmla="*/ 27 h 28"/>
                <a:gd name="T10" fmla="*/ 0 60000 65536"/>
                <a:gd name="T11" fmla="*/ 0 60000 65536"/>
                <a:gd name="T12" fmla="*/ 0 60000 65536"/>
                <a:gd name="T13" fmla="*/ 0 60000 65536"/>
                <a:gd name="T14" fmla="*/ 0 60000 65536"/>
                <a:gd name="T15" fmla="*/ 0 w 164"/>
                <a:gd name="T16" fmla="*/ 0 h 28"/>
                <a:gd name="T17" fmla="*/ 164 w 164"/>
                <a:gd name="T18" fmla="*/ 28 h 28"/>
              </a:gdLst>
              <a:ahLst/>
              <a:cxnLst>
                <a:cxn ang="T10">
                  <a:pos x="T0" y="T1"/>
                </a:cxn>
                <a:cxn ang="T11">
                  <a:pos x="T2" y="T3"/>
                </a:cxn>
                <a:cxn ang="T12">
                  <a:pos x="T4" y="T5"/>
                </a:cxn>
                <a:cxn ang="T13">
                  <a:pos x="T6" y="T7"/>
                </a:cxn>
                <a:cxn ang="T14">
                  <a:pos x="T8" y="T9"/>
                </a:cxn>
              </a:cxnLst>
              <a:rect l="T15" t="T16" r="T17" b="T18"/>
              <a:pathLst>
                <a:path w="164" h="28">
                  <a:moveTo>
                    <a:pt x="0" y="27"/>
                  </a:moveTo>
                  <a:lnTo>
                    <a:pt x="20" y="0"/>
                  </a:lnTo>
                  <a:lnTo>
                    <a:pt x="163" y="0"/>
                  </a:lnTo>
                  <a:lnTo>
                    <a:pt x="143" y="27"/>
                  </a:lnTo>
                  <a:lnTo>
                    <a:pt x="0" y="27"/>
                  </a:lnTo>
                </a:path>
              </a:pathLst>
            </a:custGeom>
            <a:solidFill>
              <a:srgbClr val="FFD866"/>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45" name="Freeform 357">
              <a:extLst>
                <a:ext uri="{FF2B5EF4-FFF2-40B4-BE49-F238E27FC236}">
                  <a16:creationId xmlns:a16="http://schemas.microsoft.com/office/drawing/2014/main" id="{94FE0F3D-CA9B-45F2-AB9C-BF4B28919A46}"/>
                </a:ext>
              </a:extLst>
            </p:cNvPr>
            <p:cNvSpPr>
              <a:spLocks/>
            </p:cNvSpPr>
            <p:nvPr/>
          </p:nvSpPr>
          <p:spPr bwMode="auto">
            <a:xfrm>
              <a:off x="1364" y="3245"/>
              <a:ext cx="143" cy="27"/>
            </a:xfrm>
            <a:custGeom>
              <a:avLst/>
              <a:gdLst>
                <a:gd name="T0" fmla="*/ 0 w 143"/>
                <a:gd name="T1" fmla="*/ 26 h 27"/>
                <a:gd name="T2" fmla="*/ 142 w 143"/>
                <a:gd name="T3" fmla="*/ 26 h 27"/>
                <a:gd name="T4" fmla="*/ 142 w 143"/>
                <a:gd name="T5" fmla="*/ 0 h 27"/>
                <a:gd name="T6" fmla="*/ 0 w 143"/>
                <a:gd name="T7" fmla="*/ 0 h 27"/>
                <a:gd name="T8" fmla="*/ 0 w 143"/>
                <a:gd name="T9" fmla="*/ 26 h 27"/>
                <a:gd name="T10" fmla="*/ 0 60000 65536"/>
                <a:gd name="T11" fmla="*/ 0 60000 65536"/>
                <a:gd name="T12" fmla="*/ 0 60000 65536"/>
                <a:gd name="T13" fmla="*/ 0 60000 65536"/>
                <a:gd name="T14" fmla="*/ 0 60000 65536"/>
                <a:gd name="T15" fmla="*/ 0 w 143"/>
                <a:gd name="T16" fmla="*/ 0 h 27"/>
                <a:gd name="T17" fmla="*/ 143 w 143"/>
                <a:gd name="T18" fmla="*/ 27 h 27"/>
              </a:gdLst>
              <a:ahLst/>
              <a:cxnLst>
                <a:cxn ang="T10">
                  <a:pos x="T0" y="T1"/>
                </a:cxn>
                <a:cxn ang="T11">
                  <a:pos x="T2" y="T3"/>
                </a:cxn>
                <a:cxn ang="T12">
                  <a:pos x="T4" y="T5"/>
                </a:cxn>
                <a:cxn ang="T13">
                  <a:pos x="T6" y="T7"/>
                </a:cxn>
                <a:cxn ang="T14">
                  <a:pos x="T8" y="T9"/>
                </a:cxn>
              </a:cxnLst>
              <a:rect l="T15" t="T16" r="T17" b="T18"/>
              <a:pathLst>
                <a:path w="143" h="27">
                  <a:moveTo>
                    <a:pt x="0" y="26"/>
                  </a:moveTo>
                  <a:lnTo>
                    <a:pt x="142" y="26"/>
                  </a:lnTo>
                  <a:lnTo>
                    <a:pt x="142" y="0"/>
                  </a:lnTo>
                  <a:lnTo>
                    <a:pt x="0" y="0"/>
                  </a:lnTo>
                  <a:lnTo>
                    <a:pt x="0" y="26"/>
                  </a:lnTo>
                </a:path>
              </a:pathLst>
            </a:custGeom>
            <a:solidFill>
              <a:schemeClr val="accent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46" name="Freeform 358">
              <a:extLst>
                <a:ext uri="{FF2B5EF4-FFF2-40B4-BE49-F238E27FC236}">
                  <a16:creationId xmlns:a16="http://schemas.microsoft.com/office/drawing/2014/main" id="{3D2DC84D-0FB1-4DB1-9927-C5CE1826E78D}"/>
                </a:ext>
              </a:extLst>
            </p:cNvPr>
            <p:cNvSpPr>
              <a:spLocks/>
            </p:cNvSpPr>
            <p:nvPr/>
          </p:nvSpPr>
          <p:spPr bwMode="auto">
            <a:xfrm>
              <a:off x="1364" y="3206"/>
              <a:ext cx="143" cy="27"/>
            </a:xfrm>
            <a:custGeom>
              <a:avLst/>
              <a:gdLst>
                <a:gd name="T0" fmla="*/ 0 w 143"/>
                <a:gd name="T1" fmla="*/ 26 h 27"/>
                <a:gd name="T2" fmla="*/ 142 w 143"/>
                <a:gd name="T3" fmla="*/ 26 h 27"/>
                <a:gd name="T4" fmla="*/ 142 w 143"/>
                <a:gd name="T5" fmla="*/ 0 h 27"/>
                <a:gd name="T6" fmla="*/ 0 w 143"/>
                <a:gd name="T7" fmla="*/ 0 h 27"/>
                <a:gd name="T8" fmla="*/ 0 w 143"/>
                <a:gd name="T9" fmla="*/ 26 h 27"/>
                <a:gd name="T10" fmla="*/ 0 60000 65536"/>
                <a:gd name="T11" fmla="*/ 0 60000 65536"/>
                <a:gd name="T12" fmla="*/ 0 60000 65536"/>
                <a:gd name="T13" fmla="*/ 0 60000 65536"/>
                <a:gd name="T14" fmla="*/ 0 60000 65536"/>
                <a:gd name="T15" fmla="*/ 0 w 143"/>
                <a:gd name="T16" fmla="*/ 0 h 27"/>
                <a:gd name="T17" fmla="*/ 143 w 143"/>
                <a:gd name="T18" fmla="*/ 27 h 27"/>
              </a:gdLst>
              <a:ahLst/>
              <a:cxnLst>
                <a:cxn ang="T10">
                  <a:pos x="T0" y="T1"/>
                </a:cxn>
                <a:cxn ang="T11">
                  <a:pos x="T2" y="T3"/>
                </a:cxn>
                <a:cxn ang="T12">
                  <a:pos x="T4" y="T5"/>
                </a:cxn>
                <a:cxn ang="T13">
                  <a:pos x="T6" y="T7"/>
                </a:cxn>
                <a:cxn ang="T14">
                  <a:pos x="T8" y="T9"/>
                </a:cxn>
              </a:cxnLst>
              <a:rect l="T15" t="T16" r="T17" b="T18"/>
              <a:pathLst>
                <a:path w="143" h="27">
                  <a:moveTo>
                    <a:pt x="0" y="26"/>
                  </a:moveTo>
                  <a:lnTo>
                    <a:pt x="142" y="26"/>
                  </a:lnTo>
                  <a:lnTo>
                    <a:pt x="142" y="0"/>
                  </a:lnTo>
                  <a:lnTo>
                    <a:pt x="0" y="0"/>
                  </a:lnTo>
                  <a:lnTo>
                    <a:pt x="0" y="26"/>
                  </a:lnTo>
                </a:path>
              </a:pathLst>
            </a:custGeom>
            <a:solidFill>
              <a:schemeClr val="accent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47" name="Freeform 359">
              <a:extLst>
                <a:ext uri="{FF2B5EF4-FFF2-40B4-BE49-F238E27FC236}">
                  <a16:creationId xmlns:a16="http://schemas.microsoft.com/office/drawing/2014/main" id="{0C94893E-DC25-4E53-BC46-72DB6910AA10}"/>
                </a:ext>
              </a:extLst>
            </p:cNvPr>
            <p:cNvSpPr>
              <a:spLocks/>
            </p:cNvSpPr>
            <p:nvPr/>
          </p:nvSpPr>
          <p:spPr bwMode="auto">
            <a:xfrm>
              <a:off x="1364" y="3166"/>
              <a:ext cx="143" cy="27"/>
            </a:xfrm>
            <a:custGeom>
              <a:avLst/>
              <a:gdLst>
                <a:gd name="T0" fmla="*/ 0 w 143"/>
                <a:gd name="T1" fmla="*/ 26 h 27"/>
                <a:gd name="T2" fmla="*/ 142 w 143"/>
                <a:gd name="T3" fmla="*/ 26 h 27"/>
                <a:gd name="T4" fmla="*/ 142 w 143"/>
                <a:gd name="T5" fmla="*/ 0 h 27"/>
                <a:gd name="T6" fmla="*/ 0 w 143"/>
                <a:gd name="T7" fmla="*/ 0 h 27"/>
                <a:gd name="T8" fmla="*/ 0 w 143"/>
                <a:gd name="T9" fmla="*/ 26 h 27"/>
                <a:gd name="T10" fmla="*/ 0 60000 65536"/>
                <a:gd name="T11" fmla="*/ 0 60000 65536"/>
                <a:gd name="T12" fmla="*/ 0 60000 65536"/>
                <a:gd name="T13" fmla="*/ 0 60000 65536"/>
                <a:gd name="T14" fmla="*/ 0 60000 65536"/>
                <a:gd name="T15" fmla="*/ 0 w 143"/>
                <a:gd name="T16" fmla="*/ 0 h 27"/>
                <a:gd name="T17" fmla="*/ 143 w 143"/>
                <a:gd name="T18" fmla="*/ 27 h 27"/>
              </a:gdLst>
              <a:ahLst/>
              <a:cxnLst>
                <a:cxn ang="T10">
                  <a:pos x="T0" y="T1"/>
                </a:cxn>
                <a:cxn ang="T11">
                  <a:pos x="T2" y="T3"/>
                </a:cxn>
                <a:cxn ang="T12">
                  <a:pos x="T4" y="T5"/>
                </a:cxn>
                <a:cxn ang="T13">
                  <a:pos x="T6" y="T7"/>
                </a:cxn>
                <a:cxn ang="T14">
                  <a:pos x="T8" y="T9"/>
                </a:cxn>
              </a:cxnLst>
              <a:rect l="T15" t="T16" r="T17" b="T18"/>
              <a:pathLst>
                <a:path w="143" h="27">
                  <a:moveTo>
                    <a:pt x="0" y="26"/>
                  </a:moveTo>
                  <a:lnTo>
                    <a:pt x="142" y="26"/>
                  </a:lnTo>
                  <a:lnTo>
                    <a:pt x="142" y="0"/>
                  </a:lnTo>
                  <a:lnTo>
                    <a:pt x="0" y="0"/>
                  </a:lnTo>
                  <a:lnTo>
                    <a:pt x="0" y="26"/>
                  </a:lnTo>
                </a:path>
              </a:pathLst>
            </a:custGeom>
            <a:solidFill>
              <a:srgbClr val="FF9933"/>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48" name="Freeform 360">
              <a:extLst>
                <a:ext uri="{FF2B5EF4-FFF2-40B4-BE49-F238E27FC236}">
                  <a16:creationId xmlns:a16="http://schemas.microsoft.com/office/drawing/2014/main" id="{1AF1B352-9A4C-4E7D-80D2-21D983DDBE85}"/>
                </a:ext>
              </a:extLst>
            </p:cNvPr>
            <p:cNvSpPr>
              <a:spLocks/>
            </p:cNvSpPr>
            <p:nvPr/>
          </p:nvSpPr>
          <p:spPr bwMode="auto">
            <a:xfrm>
              <a:off x="1364" y="3124"/>
              <a:ext cx="143" cy="28"/>
            </a:xfrm>
            <a:custGeom>
              <a:avLst/>
              <a:gdLst>
                <a:gd name="T0" fmla="*/ 0 w 143"/>
                <a:gd name="T1" fmla="*/ 27 h 28"/>
                <a:gd name="T2" fmla="*/ 142 w 143"/>
                <a:gd name="T3" fmla="*/ 27 h 28"/>
                <a:gd name="T4" fmla="*/ 142 w 143"/>
                <a:gd name="T5" fmla="*/ 0 h 28"/>
                <a:gd name="T6" fmla="*/ 0 w 143"/>
                <a:gd name="T7" fmla="*/ 0 h 28"/>
                <a:gd name="T8" fmla="*/ 0 w 143"/>
                <a:gd name="T9" fmla="*/ 27 h 28"/>
                <a:gd name="T10" fmla="*/ 0 60000 65536"/>
                <a:gd name="T11" fmla="*/ 0 60000 65536"/>
                <a:gd name="T12" fmla="*/ 0 60000 65536"/>
                <a:gd name="T13" fmla="*/ 0 60000 65536"/>
                <a:gd name="T14" fmla="*/ 0 60000 65536"/>
                <a:gd name="T15" fmla="*/ 0 w 143"/>
                <a:gd name="T16" fmla="*/ 0 h 28"/>
                <a:gd name="T17" fmla="*/ 143 w 143"/>
                <a:gd name="T18" fmla="*/ 28 h 28"/>
              </a:gdLst>
              <a:ahLst/>
              <a:cxnLst>
                <a:cxn ang="T10">
                  <a:pos x="T0" y="T1"/>
                </a:cxn>
                <a:cxn ang="T11">
                  <a:pos x="T2" y="T3"/>
                </a:cxn>
                <a:cxn ang="T12">
                  <a:pos x="T4" y="T5"/>
                </a:cxn>
                <a:cxn ang="T13">
                  <a:pos x="T6" y="T7"/>
                </a:cxn>
                <a:cxn ang="T14">
                  <a:pos x="T8" y="T9"/>
                </a:cxn>
              </a:cxnLst>
              <a:rect l="T15" t="T16" r="T17" b="T18"/>
              <a:pathLst>
                <a:path w="143" h="28">
                  <a:moveTo>
                    <a:pt x="0" y="27"/>
                  </a:moveTo>
                  <a:lnTo>
                    <a:pt x="142" y="27"/>
                  </a:lnTo>
                  <a:lnTo>
                    <a:pt x="142" y="0"/>
                  </a:lnTo>
                  <a:lnTo>
                    <a:pt x="0" y="0"/>
                  </a:lnTo>
                  <a:lnTo>
                    <a:pt x="0" y="27"/>
                  </a:lnTo>
                </a:path>
              </a:pathLst>
            </a:custGeom>
            <a:solidFill>
              <a:srgbClr val="FF9933"/>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49" name="Freeform 361">
              <a:extLst>
                <a:ext uri="{FF2B5EF4-FFF2-40B4-BE49-F238E27FC236}">
                  <a16:creationId xmlns:a16="http://schemas.microsoft.com/office/drawing/2014/main" id="{DE62056F-FB36-4BCC-B674-BC6CF0780A37}"/>
                </a:ext>
              </a:extLst>
            </p:cNvPr>
            <p:cNvSpPr>
              <a:spLocks/>
            </p:cNvSpPr>
            <p:nvPr/>
          </p:nvSpPr>
          <p:spPr bwMode="auto">
            <a:xfrm>
              <a:off x="1222" y="3206"/>
              <a:ext cx="244" cy="125"/>
            </a:xfrm>
            <a:custGeom>
              <a:avLst/>
              <a:gdLst>
                <a:gd name="T0" fmla="*/ 0 w 244"/>
                <a:gd name="T1" fmla="*/ 124 h 125"/>
                <a:gd name="T2" fmla="*/ 0 w 244"/>
                <a:gd name="T3" fmla="*/ 96 h 125"/>
                <a:gd name="T4" fmla="*/ 3 w 244"/>
                <a:gd name="T5" fmla="*/ 90 h 125"/>
                <a:gd name="T6" fmla="*/ 3 w 244"/>
                <a:gd name="T7" fmla="*/ 85 h 125"/>
                <a:gd name="T8" fmla="*/ 0 w 244"/>
                <a:gd name="T9" fmla="*/ 85 h 125"/>
                <a:gd name="T10" fmla="*/ 0 w 244"/>
                <a:gd name="T11" fmla="*/ 56 h 125"/>
                <a:gd name="T12" fmla="*/ 40 w 244"/>
                <a:gd name="T13" fmla="*/ 0 h 125"/>
                <a:gd name="T14" fmla="*/ 243 w 244"/>
                <a:gd name="T15" fmla="*/ 0 h 125"/>
                <a:gd name="T16" fmla="*/ 243 w 244"/>
                <a:gd name="T17" fmla="*/ 28 h 125"/>
                <a:gd name="T18" fmla="*/ 239 w 244"/>
                <a:gd name="T19" fmla="*/ 33 h 125"/>
                <a:gd name="T20" fmla="*/ 239 w 244"/>
                <a:gd name="T21" fmla="*/ 39 h 125"/>
                <a:gd name="T22" fmla="*/ 243 w 244"/>
                <a:gd name="T23" fmla="*/ 39 h 125"/>
                <a:gd name="T24" fmla="*/ 243 w 244"/>
                <a:gd name="T25" fmla="*/ 67 h 125"/>
                <a:gd name="T26" fmla="*/ 203 w 244"/>
                <a:gd name="T27" fmla="*/ 124 h 125"/>
                <a:gd name="T28" fmla="*/ 0 w 244"/>
                <a:gd name="T29" fmla="*/ 124 h 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4"/>
                <a:gd name="T46" fmla="*/ 0 h 125"/>
                <a:gd name="T47" fmla="*/ 244 w 244"/>
                <a:gd name="T48" fmla="*/ 125 h 12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4" h="125">
                  <a:moveTo>
                    <a:pt x="0" y="124"/>
                  </a:moveTo>
                  <a:lnTo>
                    <a:pt x="0" y="96"/>
                  </a:lnTo>
                  <a:lnTo>
                    <a:pt x="3" y="90"/>
                  </a:lnTo>
                  <a:lnTo>
                    <a:pt x="3" y="85"/>
                  </a:lnTo>
                  <a:lnTo>
                    <a:pt x="0" y="85"/>
                  </a:lnTo>
                  <a:lnTo>
                    <a:pt x="0" y="56"/>
                  </a:lnTo>
                  <a:lnTo>
                    <a:pt x="40" y="0"/>
                  </a:lnTo>
                  <a:lnTo>
                    <a:pt x="243" y="0"/>
                  </a:lnTo>
                  <a:lnTo>
                    <a:pt x="243" y="28"/>
                  </a:lnTo>
                  <a:lnTo>
                    <a:pt x="239" y="33"/>
                  </a:lnTo>
                  <a:lnTo>
                    <a:pt x="239" y="39"/>
                  </a:lnTo>
                  <a:lnTo>
                    <a:pt x="243" y="39"/>
                  </a:lnTo>
                  <a:lnTo>
                    <a:pt x="243" y="67"/>
                  </a:lnTo>
                  <a:lnTo>
                    <a:pt x="203" y="124"/>
                  </a:lnTo>
                  <a:lnTo>
                    <a:pt x="0" y="124"/>
                  </a:lnTo>
                </a:path>
              </a:pathLst>
            </a:custGeom>
            <a:solidFill>
              <a:srgbClr val="FF9933"/>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50" name="Freeform 362">
              <a:extLst>
                <a:ext uri="{FF2B5EF4-FFF2-40B4-BE49-F238E27FC236}">
                  <a16:creationId xmlns:a16="http://schemas.microsoft.com/office/drawing/2014/main" id="{96B2F5C0-331B-431B-AB4B-465DA5CD3490}"/>
                </a:ext>
              </a:extLst>
            </p:cNvPr>
            <p:cNvSpPr>
              <a:spLocks/>
            </p:cNvSpPr>
            <p:nvPr/>
          </p:nvSpPr>
          <p:spPr bwMode="auto">
            <a:xfrm>
              <a:off x="1222" y="3303"/>
              <a:ext cx="204" cy="28"/>
            </a:xfrm>
            <a:custGeom>
              <a:avLst/>
              <a:gdLst>
                <a:gd name="T0" fmla="*/ 0 w 204"/>
                <a:gd name="T1" fmla="*/ 27 h 28"/>
                <a:gd name="T2" fmla="*/ 203 w 204"/>
                <a:gd name="T3" fmla="*/ 27 h 28"/>
                <a:gd name="T4" fmla="*/ 203 w 204"/>
                <a:gd name="T5" fmla="*/ 0 h 28"/>
                <a:gd name="T6" fmla="*/ 0 w 204"/>
                <a:gd name="T7" fmla="*/ 0 h 28"/>
                <a:gd name="T8" fmla="*/ 0 w 204"/>
                <a:gd name="T9" fmla="*/ 27 h 28"/>
                <a:gd name="T10" fmla="*/ 0 60000 65536"/>
                <a:gd name="T11" fmla="*/ 0 60000 65536"/>
                <a:gd name="T12" fmla="*/ 0 60000 65536"/>
                <a:gd name="T13" fmla="*/ 0 60000 65536"/>
                <a:gd name="T14" fmla="*/ 0 60000 65536"/>
                <a:gd name="T15" fmla="*/ 0 w 204"/>
                <a:gd name="T16" fmla="*/ 0 h 28"/>
                <a:gd name="T17" fmla="*/ 204 w 204"/>
                <a:gd name="T18" fmla="*/ 28 h 28"/>
              </a:gdLst>
              <a:ahLst/>
              <a:cxnLst>
                <a:cxn ang="T10">
                  <a:pos x="T0" y="T1"/>
                </a:cxn>
                <a:cxn ang="T11">
                  <a:pos x="T2" y="T3"/>
                </a:cxn>
                <a:cxn ang="T12">
                  <a:pos x="T4" y="T5"/>
                </a:cxn>
                <a:cxn ang="T13">
                  <a:pos x="T6" y="T7"/>
                </a:cxn>
                <a:cxn ang="T14">
                  <a:pos x="T8" y="T9"/>
                </a:cxn>
              </a:cxnLst>
              <a:rect l="T15" t="T16" r="T17" b="T18"/>
              <a:pathLst>
                <a:path w="204" h="28">
                  <a:moveTo>
                    <a:pt x="0" y="27"/>
                  </a:moveTo>
                  <a:lnTo>
                    <a:pt x="203" y="27"/>
                  </a:lnTo>
                  <a:lnTo>
                    <a:pt x="203" y="0"/>
                  </a:lnTo>
                  <a:lnTo>
                    <a:pt x="0" y="0"/>
                  </a:lnTo>
                  <a:lnTo>
                    <a:pt x="0" y="27"/>
                  </a:lnTo>
                </a:path>
              </a:pathLst>
            </a:custGeom>
            <a:solidFill>
              <a:srgbClr val="FF9933"/>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51" name="Freeform 363">
              <a:extLst>
                <a:ext uri="{FF2B5EF4-FFF2-40B4-BE49-F238E27FC236}">
                  <a16:creationId xmlns:a16="http://schemas.microsoft.com/office/drawing/2014/main" id="{6778B61C-84ED-4D32-982E-DE49940EBAF6}"/>
                </a:ext>
              </a:extLst>
            </p:cNvPr>
            <p:cNvSpPr>
              <a:spLocks/>
            </p:cNvSpPr>
            <p:nvPr/>
          </p:nvSpPr>
          <p:spPr bwMode="auto">
            <a:xfrm>
              <a:off x="1222" y="3262"/>
              <a:ext cx="204" cy="27"/>
            </a:xfrm>
            <a:custGeom>
              <a:avLst/>
              <a:gdLst>
                <a:gd name="T0" fmla="*/ 0 w 204"/>
                <a:gd name="T1" fmla="*/ 26 h 27"/>
                <a:gd name="T2" fmla="*/ 203 w 204"/>
                <a:gd name="T3" fmla="*/ 26 h 27"/>
                <a:gd name="T4" fmla="*/ 203 w 204"/>
                <a:gd name="T5" fmla="*/ 0 h 27"/>
                <a:gd name="T6" fmla="*/ 0 w 204"/>
                <a:gd name="T7" fmla="*/ 0 h 27"/>
                <a:gd name="T8" fmla="*/ 0 w 204"/>
                <a:gd name="T9" fmla="*/ 26 h 27"/>
                <a:gd name="T10" fmla="*/ 0 60000 65536"/>
                <a:gd name="T11" fmla="*/ 0 60000 65536"/>
                <a:gd name="T12" fmla="*/ 0 60000 65536"/>
                <a:gd name="T13" fmla="*/ 0 60000 65536"/>
                <a:gd name="T14" fmla="*/ 0 60000 65536"/>
                <a:gd name="T15" fmla="*/ 0 w 204"/>
                <a:gd name="T16" fmla="*/ 0 h 27"/>
                <a:gd name="T17" fmla="*/ 204 w 204"/>
                <a:gd name="T18" fmla="*/ 27 h 27"/>
              </a:gdLst>
              <a:ahLst/>
              <a:cxnLst>
                <a:cxn ang="T10">
                  <a:pos x="T0" y="T1"/>
                </a:cxn>
                <a:cxn ang="T11">
                  <a:pos x="T2" y="T3"/>
                </a:cxn>
                <a:cxn ang="T12">
                  <a:pos x="T4" y="T5"/>
                </a:cxn>
                <a:cxn ang="T13">
                  <a:pos x="T6" y="T7"/>
                </a:cxn>
                <a:cxn ang="T14">
                  <a:pos x="T8" y="T9"/>
                </a:cxn>
              </a:cxnLst>
              <a:rect l="T15" t="T16" r="T17" b="T18"/>
              <a:pathLst>
                <a:path w="204" h="27">
                  <a:moveTo>
                    <a:pt x="0" y="26"/>
                  </a:moveTo>
                  <a:lnTo>
                    <a:pt x="203" y="26"/>
                  </a:lnTo>
                  <a:lnTo>
                    <a:pt x="203" y="0"/>
                  </a:lnTo>
                  <a:lnTo>
                    <a:pt x="0" y="0"/>
                  </a:lnTo>
                  <a:lnTo>
                    <a:pt x="0" y="26"/>
                  </a:lnTo>
                </a:path>
              </a:pathLst>
            </a:custGeom>
            <a:solidFill>
              <a:srgbClr val="FF9933"/>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52" name="Freeform 364">
              <a:extLst>
                <a:ext uri="{FF2B5EF4-FFF2-40B4-BE49-F238E27FC236}">
                  <a16:creationId xmlns:a16="http://schemas.microsoft.com/office/drawing/2014/main" id="{53991F4F-3C0D-46BE-8816-F9D9E9406A6F}"/>
                </a:ext>
              </a:extLst>
            </p:cNvPr>
            <p:cNvSpPr>
              <a:spLocks/>
            </p:cNvSpPr>
            <p:nvPr/>
          </p:nvSpPr>
          <p:spPr bwMode="auto">
            <a:xfrm>
              <a:off x="1222" y="3206"/>
              <a:ext cx="244" cy="55"/>
            </a:xfrm>
            <a:custGeom>
              <a:avLst/>
              <a:gdLst>
                <a:gd name="T0" fmla="*/ 0 w 244"/>
                <a:gd name="T1" fmla="*/ 54 h 55"/>
                <a:gd name="T2" fmla="*/ 40 w 244"/>
                <a:gd name="T3" fmla="*/ 0 h 55"/>
                <a:gd name="T4" fmla="*/ 243 w 244"/>
                <a:gd name="T5" fmla="*/ 0 h 55"/>
                <a:gd name="T6" fmla="*/ 203 w 244"/>
                <a:gd name="T7" fmla="*/ 54 h 55"/>
                <a:gd name="T8" fmla="*/ 0 w 244"/>
                <a:gd name="T9" fmla="*/ 54 h 55"/>
                <a:gd name="T10" fmla="*/ 0 60000 65536"/>
                <a:gd name="T11" fmla="*/ 0 60000 65536"/>
                <a:gd name="T12" fmla="*/ 0 60000 65536"/>
                <a:gd name="T13" fmla="*/ 0 60000 65536"/>
                <a:gd name="T14" fmla="*/ 0 60000 65536"/>
                <a:gd name="T15" fmla="*/ 0 w 244"/>
                <a:gd name="T16" fmla="*/ 0 h 55"/>
                <a:gd name="T17" fmla="*/ 244 w 244"/>
                <a:gd name="T18" fmla="*/ 55 h 55"/>
              </a:gdLst>
              <a:ahLst/>
              <a:cxnLst>
                <a:cxn ang="T10">
                  <a:pos x="T0" y="T1"/>
                </a:cxn>
                <a:cxn ang="T11">
                  <a:pos x="T2" y="T3"/>
                </a:cxn>
                <a:cxn ang="T12">
                  <a:pos x="T4" y="T5"/>
                </a:cxn>
                <a:cxn ang="T13">
                  <a:pos x="T6" y="T7"/>
                </a:cxn>
                <a:cxn ang="T14">
                  <a:pos x="T8" y="T9"/>
                </a:cxn>
              </a:cxnLst>
              <a:rect l="T15" t="T16" r="T17" b="T18"/>
              <a:pathLst>
                <a:path w="244" h="55">
                  <a:moveTo>
                    <a:pt x="0" y="54"/>
                  </a:moveTo>
                  <a:lnTo>
                    <a:pt x="40" y="0"/>
                  </a:lnTo>
                  <a:lnTo>
                    <a:pt x="243" y="0"/>
                  </a:lnTo>
                  <a:lnTo>
                    <a:pt x="203" y="54"/>
                  </a:lnTo>
                  <a:lnTo>
                    <a:pt x="0" y="54"/>
                  </a:lnTo>
                </a:path>
              </a:pathLst>
            </a:custGeom>
            <a:solidFill>
              <a:srgbClr val="FFD866"/>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53" name="Freeform 365">
              <a:extLst>
                <a:ext uri="{FF2B5EF4-FFF2-40B4-BE49-F238E27FC236}">
                  <a16:creationId xmlns:a16="http://schemas.microsoft.com/office/drawing/2014/main" id="{AC5F70CE-57A3-4A76-813B-49AE63C5B488}"/>
                </a:ext>
              </a:extLst>
            </p:cNvPr>
            <p:cNvSpPr>
              <a:spLocks/>
            </p:cNvSpPr>
            <p:nvPr/>
          </p:nvSpPr>
          <p:spPr bwMode="auto">
            <a:xfrm>
              <a:off x="1427" y="3245"/>
              <a:ext cx="39" cy="86"/>
            </a:xfrm>
            <a:custGeom>
              <a:avLst/>
              <a:gdLst>
                <a:gd name="T0" fmla="*/ 0 w 39"/>
                <a:gd name="T1" fmla="*/ 57 h 86"/>
                <a:gd name="T2" fmla="*/ 38 w 39"/>
                <a:gd name="T3" fmla="*/ 0 h 86"/>
                <a:gd name="T4" fmla="*/ 38 w 39"/>
                <a:gd name="T5" fmla="*/ 28 h 86"/>
                <a:gd name="T6" fmla="*/ 0 w 39"/>
                <a:gd name="T7" fmla="*/ 85 h 86"/>
                <a:gd name="T8" fmla="*/ 0 w 39"/>
                <a:gd name="T9" fmla="*/ 57 h 86"/>
                <a:gd name="T10" fmla="*/ 0 60000 65536"/>
                <a:gd name="T11" fmla="*/ 0 60000 65536"/>
                <a:gd name="T12" fmla="*/ 0 60000 65536"/>
                <a:gd name="T13" fmla="*/ 0 60000 65536"/>
                <a:gd name="T14" fmla="*/ 0 60000 65536"/>
                <a:gd name="T15" fmla="*/ 0 w 39"/>
                <a:gd name="T16" fmla="*/ 0 h 86"/>
                <a:gd name="T17" fmla="*/ 39 w 39"/>
                <a:gd name="T18" fmla="*/ 86 h 86"/>
              </a:gdLst>
              <a:ahLst/>
              <a:cxnLst>
                <a:cxn ang="T10">
                  <a:pos x="T0" y="T1"/>
                </a:cxn>
                <a:cxn ang="T11">
                  <a:pos x="T2" y="T3"/>
                </a:cxn>
                <a:cxn ang="T12">
                  <a:pos x="T4" y="T5"/>
                </a:cxn>
                <a:cxn ang="T13">
                  <a:pos x="T6" y="T7"/>
                </a:cxn>
                <a:cxn ang="T14">
                  <a:pos x="T8" y="T9"/>
                </a:cxn>
              </a:cxnLst>
              <a:rect l="T15" t="T16" r="T17" b="T18"/>
              <a:pathLst>
                <a:path w="39" h="86">
                  <a:moveTo>
                    <a:pt x="0" y="57"/>
                  </a:moveTo>
                  <a:lnTo>
                    <a:pt x="38" y="0"/>
                  </a:lnTo>
                  <a:lnTo>
                    <a:pt x="38" y="28"/>
                  </a:lnTo>
                  <a:lnTo>
                    <a:pt x="0" y="85"/>
                  </a:lnTo>
                  <a:lnTo>
                    <a:pt x="0" y="57"/>
                  </a:lnTo>
                </a:path>
              </a:pathLst>
            </a:custGeom>
            <a:solidFill>
              <a:srgbClr val="BC37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54" name="Freeform 366">
              <a:extLst>
                <a:ext uri="{FF2B5EF4-FFF2-40B4-BE49-F238E27FC236}">
                  <a16:creationId xmlns:a16="http://schemas.microsoft.com/office/drawing/2014/main" id="{BDD970FC-2DB4-4ADC-84A3-0B4F89ECD896}"/>
                </a:ext>
              </a:extLst>
            </p:cNvPr>
            <p:cNvSpPr>
              <a:spLocks/>
            </p:cNvSpPr>
            <p:nvPr/>
          </p:nvSpPr>
          <p:spPr bwMode="auto">
            <a:xfrm>
              <a:off x="1427" y="3206"/>
              <a:ext cx="39" cy="83"/>
            </a:xfrm>
            <a:custGeom>
              <a:avLst/>
              <a:gdLst>
                <a:gd name="T0" fmla="*/ 0 w 39"/>
                <a:gd name="T1" fmla="*/ 54 h 83"/>
                <a:gd name="T2" fmla="*/ 38 w 39"/>
                <a:gd name="T3" fmla="*/ 0 h 83"/>
                <a:gd name="T4" fmla="*/ 38 w 39"/>
                <a:gd name="T5" fmla="*/ 27 h 83"/>
                <a:gd name="T6" fmla="*/ 0 w 39"/>
                <a:gd name="T7" fmla="*/ 82 h 83"/>
                <a:gd name="T8" fmla="*/ 0 w 39"/>
                <a:gd name="T9" fmla="*/ 54 h 83"/>
                <a:gd name="T10" fmla="*/ 0 60000 65536"/>
                <a:gd name="T11" fmla="*/ 0 60000 65536"/>
                <a:gd name="T12" fmla="*/ 0 60000 65536"/>
                <a:gd name="T13" fmla="*/ 0 60000 65536"/>
                <a:gd name="T14" fmla="*/ 0 60000 65536"/>
                <a:gd name="T15" fmla="*/ 0 w 39"/>
                <a:gd name="T16" fmla="*/ 0 h 83"/>
                <a:gd name="T17" fmla="*/ 39 w 39"/>
                <a:gd name="T18" fmla="*/ 83 h 83"/>
              </a:gdLst>
              <a:ahLst/>
              <a:cxnLst>
                <a:cxn ang="T10">
                  <a:pos x="T0" y="T1"/>
                </a:cxn>
                <a:cxn ang="T11">
                  <a:pos x="T2" y="T3"/>
                </a:cxn>
                <a:cxn ang="T12">
                  <a:pos x="T4" y="T5"/>
                </a:cxn>
                <a:cxn ang="T13">
                  <a:pos x="T6" y="T7"/>
                </a:cxn>
                <a:cxn ang="T14">
                  <a:pos x="T8" y="T9"/>
                </a:cxn>
              </a:cxnLst>
              <a:rect l="T15" t="T16" r="T17" b="T18"/>
              <a:pathLst>
                <a:path w="39" h="83">
                  <a:moveTo>
                    <a:pt x="0" y="54"/>
                  </a:moveTo>
                  <a:lnTo>
                    <a:pt x="38" y="0"/>
                  </a:lnTo>
                  <a:lnTo>
                    <a:pt x="38" y="27"/>
                  </a:lnTo>
                  <a:lnTo>
                    <a:pt x="0" y="82"/>
                  </a:lnTo>
                  <a:lnTo>
                    <a:pt x="0" y="54"/>
                  </a:lnTo>
                </a:path>
              </a:pathLst>
            </a:custGeom>
            <a:solidFill>
              <a:srgbClr val="BC37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55" name="Freeform 367">
              <a:extLst>
                <a:ext uri="{FF2B5EF4-FFF2-40B4-BE49-F238E27FC236}">
                  <a16:creationId xmlns:a16="http://schemas.microsoft.com/office/drawing/2014/main" id="{ECC2C0F3-6BDC-4C42-BB8D-19F244853D6D}"/>
                </a:ext>
              </a:extLst>
            </p:cNvPr>
            <p:cNvSpPr>
              <a:spLocks/>
            </p:cNvSpPr>
            <p:nvPr/>
          </p:nvSpPr>
          <p:spPr bwMode="auto">
            <a:xfrm>
              <a:off x="1317" y="3107"/>
              <a:ext cx="60" cy="115"/>
            </a:xfrm>
            <a:custGeom>
              <a:avLst/>
              <a:gdLst>
                <a:gd name="T0" fmla="*/ 0 w 60"/>
                <a:gd name="T1" fmla="*/ 114 h 115"/>
                <a:gd name="T2" fmla="*/ 59 w 60"/>
                <a:gd name="T3" fmla="*/ 114 h 115"/>
                <a:gd name="T4" fmla="*/ 59 w 60"/>
                <a:gd name="T5" fmla="*/ 0 h 115"/>
                <a:gd name="T6" fmla="*/ 0 w 60"/>
                <a:gd name="T7" fmla="*/ 0 h 115"/>
                <a:gd name="T8" fmla="*/ 0 w 60"/>
                <a:gd name="T9" fmla="*/ 114 h 115"/>
                <a:gd name="T10" fmla="*/ 0 60000 65536"/>
                <a:gd name="T11" fmla="*/ 0 60000 65536"/>
                <a:gd name="T12" fmla="*/ 0 60000 65536"/>
                <a:gd name="T13" fmla="*/ 0 60000 65536"/>
                <a:gd name="T14" fmla="*/ 0 60000 65536"/>
                <a:gd name="T15" fmla="*/ 0 w 60"/>
                <a:gd name="T16" fmla="*/ 0 h 115"/>
                <a:gd name="T17" fmla="*/ 60 w 60"/>
                <a:gd name="T18" fmla="*/ 115 h 115"/>
              </a:gdLst>
              <a:ahLst/>
              <a:cxnLst>
                <a:cxn ang="T10">
                  <a:pos x="T0" y="T1"/>
                </a:cxn>
                <a:cxn ang="T11">
                  <a:pos x="T2" y="T3"/>
                </a:cxn>
                <a:cxn ang="T12">
                  <a:pos x="T4" y="T5"/>
                </a:cxn>
                <a:cxn ang="T13">
                  <a:pos x="T6" y="T7"/>
                </a:cxn>
                <a:cxn ang="T14">
                  <a:pos x="T8" y="T9"/>
                </a:cxn>
              </a:cxnLst>
              <a:rect l="T15" t="T16" r="T17" b="T18"/>
              <a:pathLst>
                <a:path w="60" h="115">
                  <a:moveTo>
                    <a:pt x="0" y="114"/>
                  </a:moveTo>
                  <a:lnTo>
                    <a:pt x="59" y="114"/>
                  </a:lnTo>
                  <a:lnTo>
                    <a:pt x="59" y="0"/>
                  </a:lnTo>
                  <a:lnTo>
                    <a:pt x="0" y="0"/>
                  </a:lnTo>
                  <a:lnTo>
                    <a:pt x="0" y="114"/>
                  </a:lnTo>
                </a:path>
              </a:pathLst>
            </a:custGeom>
            <a:solidFill>
              <a:srgbClr val="FF9933"/>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56" name="Freeform 368">
              <a:extLst>
                <a:ext uri="{FF2B5EF4-FFF2-40B4-BE49-F238E27FC236}">
                  <a16:creationId xmlns:a16="http://schemas.microsoft.com/office/drawing/2014/main" id="{3CD51A76-2888-447A-82CE-D52118A40FE5}"/>
                </a:ext>
              </a:extLst>
            </p:cNvPr>
            <p:cNvSpPr>
              <a:spLocks/>
            </p:cNvSpPr>
            <p:nvPr/>
          </p:nvSpPr>
          <p:spPr bwMode="auto">
            <a:xfrm>
              <a:off x="1315" y="3073"/>
              <a:ext cx="85" cy="35"/>
            </a:xfrm>
            <a:custGeom>
              <a:avLst/>
              <a:gdLst>
                <a:gd name="T0" fmla="*/ 60 w 85"/>
                <a:gd name="T1" fmla="*/ 34 h 35"/>
                <a:gd name="T2" fmla="*/ 0 w 85"/>
                <a:gd name="T3" fmla="*/ 34 h 35"/>
                <a:gd name="T4" fmla="*/ 24 w 85"/>
                <a:gd name="T5" fmla="*/ 0 h 35"/>
                <a:gd name="T6" fmla="*/ 84 w 85"/>
                <a:gd name="T7" fmla="*/ 0 h 35"/>
                <a:gd name="T8" fmla="*/ 60 w 85"/>
                <a:gd name="T9" fmla="*/ 34 h 35"/>
                <a:gd name="T10" fmla="*/ 0 60000 65536"/>
                <a:gd name="T11" fmla="*/ 0 60000 65536"/>
                <a:gd name="T12" fmla="*/ 0 60000 65536"/>
                <a:gd name="T13" fmla="*/ 0 60000 65536"/>
                <a:gd name="T14" fmla="*/ 0 60000 65536"/>
                <a:gd name="T15" fmla="*/ 0 w 85"/>
                <a:gd name="T16" fmla="*/ 0 h 35"/>
                <a:gd name="T17" fmla="*/ 85 w 85"/>
                <a:gd name="T18" fmla="*/ 35 h 35"/>
              </a:gdLst>
              <a:ahLst/>
              <a:cxnLst>
                <a:cxn ang="T10">
                  <a:pos x="T0" y="T1"/>
                </a:cxn>
                <a:cxn ang="T11">
                  <a:pos x="T2" y="T3"/>
                </a:cxn>
                <a:cxn ang="T12">
                  <a:pos x="T4" y="T5"/>
                </a:cxn>
                <a:cxn ang="T13">
                  <a:pos x="T6" y="T7"/>
                </a:cxn>
                <a:cxn ang="T14">
                  <a:pos x="T8" y="T9"/>
                </a:cxn>
              </a:cxnLst>
              <a:rect l="T15" t="T16" r="T17" b="T18"/>
              <a:pathLst>
                <a:path w="85" h="35">
                  <a:moveTo>
                    <a:pt x="60" y="34"/>
                  </a:moveTo>
                  <a:lnTo>
                    <a:pt x="0" y="34"/>
                  </a:lnTo>
                  <a:lnTo>
                    <a:pt x="24" y="0"/>
                  </a:lnTo>
                  <a:lnTo>
                    <a:pt x="84" y="0"/>
                  </a:lnTo>
                  <a:lnTo>
                    <a:pt x="60" y="34"/>
                  </a:lnTo>
                </a:path>
              </a:pathLst>
            </a:custGeom>
            <a:solidFill>
              <a:srgbClr val="FFD866"/>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57" name="Freeform 369">
              <a:extLst>
                <a:ext uri="{FF2B5EF4-FFF2-40B4-BE49-F238E27FC236}">
                  <a16:creationId xmlns:a16="http://schemas.microsoft.com/office/drawing/2014/main" id="{BDA22F77-E3D8-4869-93F0-33CE5044AC85}"/>
                </a:ext>
              </a:extLst>
            </p:cNvPr>
            <p:cNvSpPr>
              <a:spLocks/>
            </p:cNvSpPr>
            <p:nvPr/>
          </p:nvSpPr>
          <p:spPr bwMode="auto">
            <a:xfrm>
              <a:off x="1376" y="3073"/>
              <a:ext cx="24" cy="149"/>
            </a:xfrm>
            <a:custGeom>
              <a:avLst/>
              <a:gdLst>
                <a:gd name="T0" fmla="*/ 0 w 24"/>
                <a:gd name="T1" fmla="*/ 148 h 149"/>
                <a:gd name="T2" fmla="*/ 0 w 24"/>
                <a:gd name="T3" fmla="*/ 35 h 149"/>
                <a:gd name="T4" fmla="*/ 23 w 24"/>
                <a:gd name="T5" fmla="*/ 0 h 149"/>
                <a:gd name="T6" fmla="*/ 23 w 24"/>
                <a:gd name="T7" fmla="*/ 35 h 149"/>
                <a:gd name="T8" fmla="*/ 11 w 24"/>
                <a:gd name="T9" fmla="*/ 51 h 149"/>
                <a:gd name="T10" fmla="*/ 11 w 24"/>
                <a:gd name="T11" fmla="*/ 131 h 149"/>
                <a:gd name="T12" fmla="*/ 0 w 24"/>
                <a:gd name="T13" fmla="*/ 148 h 149"/>
                <a:gd name="T14" fmla="*/ 0 60000 65536"/>
                <a:gd name="T15" fmla="*/ 0 60000 65536"/>
                <a:gd name="T16" fmla="*/ 0 60000 65536"/>
                <a:gd name="T17" fmla="*/ 0 60000 65536"/>
                <a:gd name="T18" fmla="*/ 0 60000 65536"/>
                <a:gd name="T19" fmla="*/ 0 60000 65536"/>
                <a:gd name="T20" fmla="*/ 0 60000 65536"/>
                <a:gd name="T21" fmla="*/ 0 w 24"/>
                <a:gd name="T22" fmla="*/ 0 h 149"/>
                <a:gd name="T23" fmla="*/ 24 w 24"/>
                <a:gd name="T24" fmla="*/ 149 h 1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49">
                  <a:moveTo>
                    <a:pt x="0" y="148"/>
                  </a:moveTo>
                  <a:lnTo>
                    <a:pt x="0" y="35"/>
                  </a:lnTo>
                  <a:lnTo>
                    <a:pt x="23" y="0"/>
                  </a:lnTo>
                  <a:lnTo>
                    <a:pt x="23" y="35"/>
                  </a:lnTo>
                  <a:lnTo>
                    <a:pt x="11" y="51"/>
                  </a:lnTo>
                  <a:lnTo>
                    <a:pt x="11" y="131"/>
                  </a:lnTo>
                  <a:lnTo>
                    <a:pt x="0" y="148"/>
                  </a:lnTo>
                </a:path>
              </a:pathLst>
            </a:custGeom>
            <a:solidFill>
              <a:srgbClr val="BC37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58" name="Freeform 370">
              <a:extLst>
                <a:ext uri="{FF2B5EF4-FFF2-40B4-BE49-F238E27FC236}">
                  <a16:creationId xmlns:a16="http://schemas.microsoft.com/office/drawing/2014/main" id="{3F32AAF7-9721-44C9-846F-03AEBA09A071}"/>
                </a:ext>
              </a:extLst>
            </p:cNvPr>
            <p:cNvSpPr>
              <a:spLocks/>
            </p:cNvSpPr>
            <p:nvPr/>
          </p:nvSpPr>
          <p:spPr bwMode="auto">
            <a:xfrm>
              <a:off x="1094" y="3119"/>
              <a:ext cx="35" cy="173"/>
            </a:xfrm>
            <a:custGeom>
              <a:avLst/>
              <a:gdLst>
                <a:gd name="T0" fmla="*/ 0 w 35"/>
                <a:gd name="T1" fmla="*/ 171 h 173"/>
                <a:gd name="T2" fmla="*/ 8 w 35"/>
                <a:gd name="T3" fmla="*/ 0 h 173"/>
                <a:gd name="T4" fmla="*/ 24 w 35"/>
                <a:gd name="T5" fmla="*/ 0 h 173"/>
                <a:gd name="T6" fmla="*/ 34 w 35"/>
                <a:gd name="T7" fmla="*/ 172 h 173"/>
                <a:gd name="T8" fmla="*/ 0 w 35"/>
                <a:gd name="T9" fmla="*/ 171 h 173"/>
                <a:gd name="T10" fmla="*/ 0 60000 65536"/>
                <a:gd name="T11" fmla="*/ 0 60000 65536"/>
                <a:gd name="T12" fmla="*/ 0 60000 65536"/>
                <a:gd name="T13" fmla="*/ 0 60000 65536"/>
                <a:gd name="T14" fmla="*/ 0 60000 65536"/>
                <a:gd name="T15" fmla="*/ 0 w 35"/>
                <a:gd name="T16" fmla="*/ 0 h 173"/>
                <a:gd name="T17" fmla="*/ 35 w 35"/>
                <a:gd name="T18" fmla="*/ 173 h 173"/>
              </a:gdLst>
              <a:ahLst/>
              <a:cxnLst>
                <a:cxn ang="T10">
                  <a:pos x="T0" y="T1"/>
                </a:cxn>
                <a:cxn ang="T11">
                  <a:pos x="T2" y="T3"/>
                </a:cxn>
                <a:cxn ang="T12">
                  <a:pos x="T4" y="T5"/>
                </a:cxn>
                <a:cxn ang="T13">
                  <a:pos x="T6" y="T7"/>
                </a:cxn>
                <a:cxn ang="T14">
                  <a:pos x="T8" y="T9"/>
                </a:cxn>
              </a:cxnLst>
              <a:rect l="T15" t="T16" r="T17" b="T18"/>
              <a:pathLst>
                <a:path w="35" h="173">
                  <a:moveTo>
                    <a:pt x="0" y="171"/>
                  </a:moveTo>
                  <a:lnTo>
                    <a:pt x="8" y="0"/>
                  </a:lnTo>
                  <a:lnTo>
                    <a:pt x="24" y="0"/>
                  </a:lnTo>
                  <a:lnTo>
                    <a:pt x="34" y="172"/>
                  </a:lnTo>
                  <a:lnTo>
                    <a:pt x="0" y="171"/>
                  </a:lnTo>
                </a:path>
              </a:pathLst>
            </a:custGeom>
            <a:solidFill>
              <a:srgbClr val="790015"/>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59" name="Oval 371">
              <a:extLst>
                <a:ext uri="{FF2B5EF4-FFF2-40B4-BE49-F238E27FC236}">
                  <a16:creationId xmlns:a16="http://schemas.microsoft.com/office/drawing/2014/main" id="{B238BCE6-9588-451A-8222-493EBFD0231D}"/>
                </a:ext>
              </a:extLst>
            </p:cNvPr>
            <p:cNvSpPr>
              <a:spLocks noChangeArrowheads="1"/>
            </p:cNvSpPr>
            <p:nvPr/>
          </p:nvSpPr>
          <p:spPr bwMode="auto">
            <a:xfrm>
              <a:off x="1101" y="3118"/>
              <a:ext cx="17" cy="6"/>
            </a:xfrm>
            <a:prstGeom prst="ellipse">
              <a:avLst/>
            </a:prstGeom>
            <a:solidFill>
              <a:schemeClr val="bg2"/>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60" name="Freeform 372">
              <a:extLst>
                <a:ext uri="{FF2B5EF4-FFF2-40B4-BE49-F238E27FC236}">
                  <a16:creationId xmlns:a16="http://schemas.microsoft.com/office/drawing/2014/main" id="{387EA878-F9E5-4363-968A-14B60305D062}"/>
                </a:ext>
              </a:extLst>
            </p:cNvPr>
            <p:cNvSpPr>
              <a:spLocks/>
            </p:cNvSpPr>
            <p:nvPr/>
          </p:nvSpPr>
          <p:spPr bwMode="auto">
            <a:xfrm>
              <a:off x="1022" y="3119"/>
              <a:ext cx="35" cy="173"/>
            </a:xfrm>
            <a:custGeom>
              <a:avLst/>
              <a:gdLst>
                <a:gd name="T0" fmla="*/ 0 w 35"/>
                <a:gd name="T1" fmla="*/ 171 h 173"/>
                <a:gd name="T2" fmla="*/ 8 w 35"/>
                <a:gd name="T3" fmla="*/ 0 h 173"/>
                <a:gd name="T4" fmla="*/ 26 w 35"/>
                <a:gd name="T5" fmla="*/ 0 h 173"/>
                <a:gd name="T6" fmla="*/ 34 w 35"/>
                <a:gd name="T7" fmla="*/ 172 h 173"/>
                <a:gd name="T8" fmla="*/ 0 w 35"/>
                <a:gd name="T9" fmla="*/ 171 h 173"/>
                <a:gd name="T10" fmla="*/ 0 60000 65536"/>
                <a:gd name="T11" fmla="*/ 0 60000 65536"/>
                <a:gd name="T12" fmla="*/ 0 60000 65536"/>
                <a:gd name="T13" fmla="*/ 0 60000 65536"/>
                <a:gd name="T14" fmla="*/ 0 60000 65536"/>
                <a:gd name="T15" fmla="*/ 0 w 35"/>
                <a:gd name="T16" fmla="*/ 0 h 173"/>
                <a:gd name="T17" fmla="*/ 35 w 35"/>
                <a:gd name="T18" fmla="*/ 173 h 173"/>
              </a:gdLst>
              <a:ahLst/>
              <a:cxnLst>
                <a:cxn ang="T10">
                  <a:pos x="T0" y="T1"/>
                </a:cxn>
                <a:cxn ang="T11">
                  <a:pos x="T2" y="T3"/>
                </a:cxn>
                <a:cxn ang="T12">
                  <a:pos x="T4" y="T5"/>
                </a:cxn>
                <a:cxn ang="T13">
                  <a:pos x="T6" y="T7"/>
                </a:cxn>
                <a:cxn ang="T14">
                  <a:pos x="T8" y="T9"/>
                </a:cxn>
              </a:cxnLst>
              <a:rect l="T15" t="T16" r="T17" b="T18"/>
              <a:pathLst>
                <a:path w="35" h="173">
                  <a:moveTo>
                    <a:pt x="0" y="171"/>
                  </a:moveTo>
                  <a:lnTo>
                    <a:pt x="8" y="0"/>
                  </a:lnTo>
                  <a:lnTo>
                    <a:pt x="26" y="0"/>
                  </a:lnTo>
                  <a:lnTo>
                    <a:pt x="34" y="172"/>
                  </a:lnTo>
                  <a:lnTo>
                    <a:pt x="0" y="171"/>
                  </a:lnTo>
                </a:path>
              </a:pathLst>
            </a:custGeom>
            <a:solidFill>
              <a:srgbClr val="790015"/>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61" name="Oval 373">
              <a:extLst>
                <a:ext uri="{FF2B5EF4-FFF2-40B4-BE49-F238E27FC236}">
                  <a16:creationId xmlns:a16="http://schemas.microsoft.com/office/drawing/2014/main" id="{12C0C19A-74CB-4359-AF80-5E49D798242B}"/>
                </a:ext>
              </a:extLst>
            </p:cNvPr>
            <p:cNvSpPr>
              <a:spLocks noChangeArrowheads="1"/>
            </p:cNvSpPr>
            <p:nvPr/>
          </p:nvSpPr>
          <p:spPr bwMode="auto">
            <a:xfrm>
              <a:off x="1031" y="3118"/>
              <a:ext cx="16" cy="6"/>
            </a:xfrm>
            <a:prstGeom prst="ellipse">
              <a:avLst/>
            </a:prstGeom>
            <a:solidFill>
              <a:schemeClr val="bg2"/>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62" name="Freeform 374">
              <a:extLst>
                <a:ext uri="{FF2B5EF4-FFF2-40B4-BE49-F238E27FC236}">
                  <a16:creationId xmlns:a16="http://schemas.microsoft.com/office/drawing/2014/main" id="{4294B3C8-2754-44E5-A8FD-841651AF3A9E}"/>
                </a:ext>
              </a:extLst>
            </p:cNvPr>
            <p:cNvSpPr>
              <a:spLocks/>
            </p:cNvSpPr>
            <p:nvPr/>
          </p:nvSpPr>
          <p:spPr bwMode="auto">
            <a:xfrm>
              <a:off x="864" y="3254"/>
              <a:ext cx="414" cy="66"/>
            </a:xfrm>
            <a:custGeom>
              <a:avLst/>
              <a:gdLst>
                <a:gd name="T0" fmla="*/ 0 w 414"/>
                <a:gd name="T1" fmla="*/ 65 h 66"/>
                <a:gd name="T2" fmla="*/ 382 w 414"/>
                <a:gd name="T3" fmla="*/ 65 h 66"/>
                <a:gd name="T4" fmla="*/ 413 w 414"/>
                <a:gd name="T5" fmla="*/ 0 h 66"/>
                <a:gd name="T6" fmla="*/ 382 w 414"/>
                <a:gd name="T7" fmla="*/ 23 h 66"/>
                <a:gd name="T8" fmla="*/ 378 w 414"/>
                <a:gd name="T9" fmla="*/ 2 h 66"/>
                <a:gd name="T10" fmla="*/ 346 w 414"/>
                <a:gd name="T11" fmla="*/ 20 h 66"/>
                <a:gd name="T12" fmla="*/ 337 w 414"/>
                <a:gd name="T13" fmla="*/ 0 h 66"/>
                <a:gd name="T14" fmla="*/ 306 w 414"/>
                <a:gd name="T15" fmla="*/ 23 h 66"/>
                <a:gd name="T16" fmla="*/ 298 w 414"/>
                <a:gd name="T17" fmla="*/ 1 h 66"/>
                <a:gd name="T18" fmla="*/ 268 w 414"/>
                <a:gd name="T19" fmla="*/ 21 h 66"/>
                <a:gd name="T20" fmla="*/ 260 w 414"/>
                <a:gd name="T21" fmla="*/ 0 h 66"/>
                <a:gd name="T22" fmla="*/ 229 w 414"/>
                <a:gd name="T23" fmla="*/ 20 h 66"/>
                <a:gd name="T24" fmla="*/ 221 w 414"/>
                <a:gd name="T25" fmla="*/ 0 h 66"/>
                <a:gd name="T26" fmla="*/ 191 w 414"/>
                <a:gd name="T27" fmla="*/ 21 h 66"/>
                <a:gd name="T28" fmla="*/ 185 w 414"/>
                <a:gd name="T29" fmla="*/ 2 h 66"/>
                <a:gd name="T30" fmla="*/ 153 w 414"/>
                <a:gd name="T31" fmla="*/ 22 h 66"/>
                <a:gd name="T32" fmla="*/ 146 w 414"/>
                <a:gd name="T33" fmla="*/ 1 h 66"/>
                <a:gd name="T34" fmla="*/ 115 w 414"/>
                <a:gd name="T35" fmla="*/ 23 h 66"/>
                <a:gd name="T36" fmla="*/ 107 w 414"/>
                <a:gd name="T37" fmla="*/ 2 h 66"/>
                <a:gd name="T38" fmla="*/ 78 w 414"/>
                <a:gd name="T39" fmla="*/ 23 h 66"/>
                <a:gd name="T40" fmla="*/ 70 w 414"/>
                <a:gd name="T41" fmla="*/ 0 h 66"/>
                <a:gd name="T42" fmla="*/ 39 w 414"/>
                <a:gd name="T43" fmla="*/ 22 h 66"/>
                <a:gd name="T44" fmla="*/ 0 w 414"/>
                <a:gd name="T45" fmla="*/ 65 h 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14"/>
                <a:gd name="T70" fmla="*/ 0 h 66"/>
                <a:gd name="T71" fmla="*/ 414 w 414"/>
                <a:gd name="T72" fmla="*/ 66 h 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14" h="66">
                  <a:moveTo>
                    <a:pt x="0" y="65"/>
                  </a:moveTo>
                  <a:lnTo>
                    <a:pt x="382" y="65"/>
                  </a:lnTo>
                  <a:lnTo>
                    <a:pt x="413" y="0"/>
                  </a:lnTo>
                  <a:lnTo>
                    <a:pt x="382" y="23"/>
                  </a:lnTo>
                  <a:lnTo>
                    <a:pt x="378" y="2"/>
                  </a:lnTo>
                  <a:lnTo>
                    <a:pt x="346" y="20"/>
                  </a:lnTo>
                  <a:lnTo>
                    <a:pt x="337" y="0"/>
                  </a:lnTo>
                  <a:lnTo>
                    <a:pt x="306" y="23"/>
                  </a:lnTo>
                  <a:lnTo>
                    <a:pt x="298" y="1"/>
                  </a:lnTo>
                  <a:lnTo>
                    <a:pt x="268" y="21"/>
                  </a:lnTo>
                  <a:lnTo>
                    <a:pt x="260" y="0"/>
                  </a:lnTo>
                  <a:lnTo>
                    <a:pt x="229" y="20"/>
                  </a:lnTo>
                  <a:lnTo>
                    <a:pt x="221" y="0"/>
                  </a:lnTo>
                  <a:lnTo>
                    <a:pt x="191" y="21"/>
                  </a:lnTo>
                  <a:lnTo>
                    <a:pt x="185" y="2"/>
                  </a:lnTo>
                  <a:lnTo>
                    <a:pt x="153" y="22"/>
                  </a:lnTo>
                  <a:lnTo>
                    <a:pt x="146" y="1"/>
                  </a:lnTo>
                  <a:lnTo>
                    <a:pt x="115" y="23"/>
                  </a:lnTo>
                  <a:lnTo>
                    <a:pt x="107" y="2"/>
                  </a:lnTo>
                  <a:lnTo>
                    <a:pt x="78" y="23"/>
                  </a:lnTo>
                  <a:lnTo>
                    <a:pt x="70" y="0"/>
                  </a:lnTo>
                  <a:lnTo>
                    <a:pt x="39" y="22"/>
                  </a:lnTo>
                  <a:lnTo>
                    <a:pt x="0" y="65"/>
                  </a:lnTo>
                </a:path>
              </a:pathLst>
            </a:custGeom>
            <a:solidFill>
              <a:srgbClr val="FFD866"/>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63" name="Freeform 375">
              <a:extLst>
                <a:ext uri="{FF2B5EF4-FFF2-40B4-BE49-F238E27FC236}">
                  <a16:creationId xmlns:a16="http://schemas.microsoft.com/office/drawing/2014/main" id="{68613A99-3F62-4248-A63E-303056A49EB6}"/>
                </a:ext>
              </a:extLst>
            </p:cNvPr>
            <p:cNvSpPr>
              <a:spLocks/>
            </p:cNvSpPr>
            <p:nvPr/>
          </p:nvSpPr>
          <p:spPr bwMode="auto">
            <a:xfrm>
              <a:off x="894" y="3254"/>
              <a:ext cx="51" cy="66"/>
            </a:xfrm>
            <a:custGeom>
              <a:avLst/>
              <a:gdLst>
                <a:gd name="T0" fmla="*/ 0 w 51"/>
                <a:gd name="T1" fmla="*/ 45 h 66"/>
                <a:gd name="T2" fmla="*/ 40 w 51"/>
                <a:gd name="T3" fmla="*/ 0 h 66"/>
                <a:gd name="T4" fmla="*/ 50 w 51"/>
                <a:gd name="T5" fmla="*/ 21 h 66"/>
                <a:gd name="T6" fmla="*/ 10 w 51"/>
                <a:gd name="T7" fmla="*/ 65 h 66"/>
                <a:gd name="T8" fmla="*/ 0 w 51"/>
                <a:gd name="T9" fmla="*/ 45 h 66"/>
                <a:gd name="T10" fmla="*/ 0 60000 65536"/>
                <a:gd name="T11" fmla="*/ 0 60000 65536"/>
                <a:gd name="T12" fmla="*/ 0 60000 65536"/>
                <a:gd name="T13" fmla="*/ 0 60000 65536"/>
                <a:gd name="T14" fmla="*/ 0 60000 65536"/>
                <a:gd name="T15" fmla="*/ 0 w 51"/>
                <a:gd name="T16" fmla="*/ 0 h 66"/>
                <a:gd name="T17" fmla="*/ 51 w 51"/>
                <a:gd name="T18" fmla="*/ 66 h 66"/>
              </a:gdLst>
              <a:ahLst/>
              <a:cxnLst>
                <a:cxn ang="T10">
                  <a:pos x="T0" y="T1"/>
                </a:cxn>
                <a:cxn ang="T11">
                  <a:pos x="T2" y="T3"/>
                </a:cxn>
                <a:cxn ang="T12">
                  <a:pos x="T4" y="T5"/>
                </a:cxn>
                <a:cxn ang="T13">
                  <a:pos x="T6" y="T7"/>
                </a:cxn>
                <a:cxn ang="T14">
                  <a:pos x="T8" y="T9"/>
                </a:cxn>
              </a:cxnLst>
              <a:rect l="T15" t="T16" r="T17" b="T18"/>
              <a:pathLst>
                <a:path w="51" h="66">
                  <a:moveTo>
                    <a:pt x="0" y="45"/>
                  </a:moveTo>
                  <a:lnTo>
                    <a:pt x="40" y="0"/>
                  </a:lnTo>
                  <a:lnTo>
                    <a:pt x="50" y="21"/>
                  </a:lnTo>
                  <a:lnTo>
                    <a:pt x="10" y="65"/>
                  </a:lnTo>
                  <a:lnTo>
                    <a:pt x="0" y="45"/>
                  </a:lnTo>
                </a:path>
              </a:pathLst>
            </a:custGeom>
            <a:solidFill>
              <a:srgbClr val="E572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64" name="Freeform 376">
              <a:extLst>
                <a:ext uri="{FF2B5EF4-FFF2-40B4-BE49-F238E27FC236}">
                  <a16:creationId xmlns:a16="http://schemas.microsoft.com/office/drawing/2014/main" id="{F3B731A4-F1A4-4979-A69D-7EB888F689DA}"/>
                </a:ext>
              </a:extLst>
            </p:cNvPr>
            <p:cNvSpPr>
              <a:spLocks/>
            </p:cNvSpPr>
            <p:nvPr/>
          </p:nvSpPr>
          <p:spPr bwMode="auto">
            <a:xfrm>
              <a:off x="931" y="3254"/>
              <a:ext cx="48" cy="65"/>
            </a:xfrm>
            <a:custGeom>
              <a:avLst/>
              <a:gdLst>
                <a:gd name="T0" fmla="*/ 0 w 48"/>
                <a:gd name="T1" fmla="*/ 45 h 65"/>
                <a:gd name="T2" fmla="*/ 39 w 48"/>
                <a:gd name="T3" fmla="*/ 0 h 65"/>
                <a:gd name="T4" fmla="*/ 47 w 48"/>
                <a:gd name="T5" fmla="*/ 22 h 65"/>
                <a:gd name="T6" fmla="*/ 9 w 48"/>
                <a:gd name="T7" fmla="*/ 64 h 65"/>
                <a:gd name="T8" fmla="*/ 0 w 48"/>
                <a:gd name="T9" fmla="*/ 45 h 65"/>
                <a:gd name="T10" fmla="*/ 0 60000 65536"/>
                <a:gd name="T11" fmla="*/ 0 60000 65536"/>
                <a:gd name="T12" fmla="*/ 0 60000 65536"/>
                <a:gd name="T13" fmla="*/ 0 60000 65536"/>
                <a:gd name="T14" fmla="*/ 0 60000 65536"/>
                <a:gd name="T15" fmla="*/ 0 w 48"/>
                <a:gd name="T16" fmla="*/ 0 h 65"/>
                <a:gd name="T17" fmla="*/ 48 w 48"/>
                <a:gd name="T18" fmla="*/ 65 h 65"/>
              </a:gdLst>
              <a:ahLst/>
              <a:cxnLst>
                <a:cxn ang="T10">
                  <a:pos x="T0" y="T1"/>
                </a:cxn>
                <a:cxn ang="T11">
                  <a:pos x="T2" y="T3"/>
                </a:cxn>
                <a:cxn ang="T12">
                  <a:pos x="T4" y="T5"/>
                </a:cxn>
                <a:cxn ang="T13">
                  <a:pos x="T6" y="T7"/>
                </a:cxn>
                <a:cxn ang="T14">
                  <a:pos x="T8" y="T9"/>
                </a:cxn>
              </a:cxnLst>
              <a:rect l="T15" t="T16" r="T17" b="T18"/>
              <a:pathLst>
                <a:path w="48" h="65">
                  <a:moveTo>
                    <a:pt x="0" y="45"/>
                  </a:moveTo>
                  <a:lnTo>
                    <a:pt x="39" y="0"/>
                  </a:lnTo>
                  <a:lnTo>
                    <a:pt x="47" y="22"/>
                  </a:lnTo>
                  <a:lnTo>
                    <a:pt x="9" y="64"/>
                  </a:lnTo>
                  <a:lnTo>
                    <a:pt x="0" y="45"/>
                  </a:lnTo>
                </a:path>
              </a:pathLst>
            </a:custGeom>
            <a:solidFill>
              <a:srgbClr val="E572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65" name="Freeform 377">
              <a:extLst>
                <a:ext uri="{FF2B5EF4-FFF2-40B4-BE49-F238E27FC236}">
                  <a16:creationId xmlns:a16="http://schemas.microsoft.com/office/drawing/2014/main" id="{C0307399-E6A6-4AE6-8197-9097C3CDCB1A}"/>
                </a:ext>
              </a:extLst>
            </p:cNvPr>
            <p:cNvSpPr>
              <a:spLocks/>
            </p:cNvSpPr>
            <p:nvPr/>
          </p:nvSpPr>
          <p:spPr bwMode="auto">
            <a:xfrm>
              <a:off x="970" y="3254"/>
              <a:ext cx="47" cy="65"/>
            </a:xfrm>
            <a:custGeom>
              <a:avLst/>
              <a:gdLst>
                <a:gd name="T0" fmla="*/ 0 w 47"/>
                <a:gd name="T1" fmla="*/ 44 h 65"/>
                <a:gd name="T2" fmla="*/ 39 w 47"/>
                <a:gd name="T3" fmla="*/ 0 h 65"/>
                <a:gd name="T4" fmla="*/ 46 w 47"/>
                <a:gd name="T5" fmla="*/ 21 h 65"/>
                <a:gd name="T6" fmla="*/ 9 w 47"/>
                <a:gd name="T7" fmla="*/ 64 h 65"/>
                <a:gd name="T8" fmla="*/ 0 w 47"/>
                <a:gd name="T9" fmla="*/ 44 h 65"/>
                <a:gd name="T10" fmla="*/ 0 60000 65536"/>
                <a:gd name="T11" fmla="*/ 0 60000 65536"/>
                <a:gd name="T12" fmla="*/ 0 60000 65536"/>
                <a:gd name="T13" fmla="*/ 0 60000 65536"/>
                <a:gd name="T14" fmla="*/ 0 60000 65536"/>
                <a:gd name="T15" fmla="*/ 0 w 47"/>
                <a:gd name="T16" fmla="*/ 0 h 65"/>
                <a:gd name="T17" fmla="*/ 47 w 47"/>
                <a:gd name="T18" fmla="*/ 65 h 65"/>
              </a:gdLst>
              <a:ahLst/>
              <a:cxnLst>
                <a:cxn ang="T10">
                  <a:pos x="T0" y="T1"/>
                </a:cxn>
                <a:cxn ang="T11">
                  <a:pos x="T2" y="T3"/>
                </a:cxn>
                <a:cxn ang="T12">
                  <a:pos x="T4" y="T5"/>
                </a:cxn>
                <a:cxn ang="T13">
                  <a:pos x="T6" y="T7"/>
                </a:cxn>
                <a:cxn ang="T14">
                  <a:pos x="T8" y="T9"/>
                </a:cxn>
              </a:cxnLst>
              <a:rect l="T15" t="T16" r="T17" b="T18"/>
              <a:pathLst>
                <a:path w="47" h="65">
                  <a:moveTo>
                    <a:pt x="0" y="44"/>
                  </a:moveTo>
                  <a:lnTo>
                    <a:pt x="39" y="0"/>
                  </a:lnTo>
                  <a:lnTo>
                    <a:pt x="46" y="21"/>
                  </a:lnTo>
                  <a:lnTo>
                    <a:pt x="9" y="64"/>
                  </a:lnTo>
                  <a:lnTo>
                    <a:pt x="0" y="44"/>
                  </a:lnTo>
                </a:path>
              </a:pathLst>
            </a:custGeom>
            <a:solidFill>
              <a:srgbClr val="E572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66" name="Freeform 378">
              <a:extLst>
                <a:ext uri="{FF2B5EF4-FFF2-40B4-BE49-F238E27FC236}">
                  <a16:creationId xmlns:a16="http://schemas.microsoft.com/office/drawing/2014/main" id="{86B9B8C0-1E36-48DC-BDBF-A0AE972BDE60}"/>
                </a:ext>
              </a:extLst>
            </p:cNvPr>
            <p:cNvSpPr>
              <a:spLocks/>
            </p:cNvSpPr>
            <p:nvPr/>
          </p:nvSpPr>
          <p:spPr bwMode="auto">
            <a:xfrm>
              <a:off x="1006" y="3254"/>
              <a:ext cx="51" cy="65"/>
            </a:xfrm>
            <a:custGeom>
              <a:avLst/>
              <a:gdLst>
                <a:gd name="T0" fmla="*/ 0 w 51"/>
                <a:gd name="T1" fmla="*/ 45 h 65"/>
                <a:gd name="T2" fmla="*/ 43 w 51"/>
                <a:gd name="T3" fmla="*/ 0 h 65"/>
                <a:gd name="T4" fmla="*/ 50 w 51"/>
                <a:gd name="T5" fmla="*/ 20 h 65"/>
                <a:gd name="T6" fmla="*/ 11 w 51"/>
                <a:gd name="T7" fmla="*/ 64 h 65"/>
                <a:gd name="T8" fmla="*/ 0 w 51"/>
                <a:gd name="T9" fmla="*/ 45 h 65"/>
                <a:gd name="T10" fmla="*/ 0 60000 65536"/>
                <a:gd name="T11" fmla="*/ 0 60000 65536"/>
                <a:gd name="T12" fmla="*/ 0 60000 65536"/>
                <a:gd name="T13" fmla="*/ 0 60000 65536"/>
                <a:gd name="T14" fmla="*/ 0 60000 65536"/>
                <a:gd name="T15" fmla="*/ 0 w 51"/>
                <a:gd name="T16" fmla="*/ 0 h 65"/>
                <a:gd name="T17" fmla="*/ 51 w 51"/>
                <a:gd name="T18" fmla="*/ 65 h 65"/>
              </a:gdLst>
              <a:ahLst/>
              <a:cxnLst>
                <a:cxn ang="T10">
                  <a:pos x="T0" y="T1"/>
                </a:cxn>
                <a:cxn ang="T11">
                  <a:pos x="T2" y="T3"/>
                </a:cxn>
                <a:cxn ang="T12">
                  <a:pos x="T4" y="T5"/>
                </a:cxn>
                <a:cxn ang="T13">
                  <a:pos x="T6" y="T7"/>
                </a:cxn>
                <a:cxn ang="T14">
                  <a:pos x="T8" y="T9"/>
                </a:cxn>
              </a:cxnLst>
              <a:rect l="T15" t="T16" r="T17" b="T18"/>
              <a:pathLst>
                <a:path w="51" h="65">
                  <a:moveTo>
                    <a:pt x="0" y="45"/>
                  </a:moveTo>
                  <a:lnTo>
                    <a:pt x="43" y="0"/>
                  </a:lnTo>
                  <a:lnTo>
                    <a:pt x="50" y="20"/>
                  </a:lnTo>
                  <a:lnTo>
                    <a:pt x="11" y="64"/>
                  </a:lnTo>
                  <a:lnTo>
                    <a:pt x="0" y="45"/>
                  </a:lnTo>
                </a:path>
              </a:pathLst>
            </a:custGeom>
            <a:solidFill>
              <a:srgbClr val="E572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67" name="Freeform 379">
              <a:extLst>
                <a:ext uri="{FF2B5EF4-FFF2-40B4-BE49-F238E27FC236}">
                  <a16:creationId xmlns:a16="http://schemas.microsoft.com/office/drawing/2014/main" id="{C7024189-EBDD-4403-8380-B83F87A47A7A}"/>
                </a:ext>
              </a:extLst>
            </p:cNvPr>
            <p:cNvSpPr>
              <a:spLocks/>
            </p:cNvSpPr>
            <p:nvPr/>
          </p:nvSpPr>
          <p:spPr bwMode="auto">
            <a:xfrm>
              <a:off x="1045" y="3254"/>
              <a:ext cx="50" cy="65"/>
            </a:xfrm>
            <a:custGeom>
              <a:avLst/>
              <a:gdLst>
                <a:gd name="T0" fmla="*/ 0 w 50"/>
                <a:gd name="T1" fmla="*/ 45 h 65"/>
                <a:gd name="T2" fmla="*/ 41 w 50"/>
                <a:gd name="T3" fmla="*/ 0 h 65"/>
                <a:gd name="T4" fmla="*/ 49 w 50"/>
                <a:gd name="T5" fmla="*/ 21 h 65"/>
                <a:gd name="T6" fmla="*/ 9 w 50"/>
                <a:gd name="T7" fmla="*/ 64 h 65"/>
                <a:gd name="T8" fmla="*/ 0 w 50"/>
                <a:gd name="T9" fmla="*/ 45 h 65"/>
                <a:gd name="T10" fmla="*/ 0 60000 65536"/>
                <a:gd name="T11" fmla="*/ 0 60000 65536"/>
                <a:gd name="T12" fmla="*/ 0 60000 65536"/>
                <a:gd name="T13" fmla="*/ 0 60000 65536"/>
                <a:gd name="T14" fmla="*/ 0 60000 65536"/>
                <a:gd name="T15" fmla="*/ 0 w 50"/>
                <a:gd name="T16" fmla="*/ 0 h 65"/>
                <a:gd name="T17" fmla="*/ 50 w 50"/>
                <a:gd name="T18" fmla="*/ 65 h 65"/>
              </a:gdLst>
              <a:ahLst/>
              <a:cxnLst>
                <a:cxn ang="T10">
                  <a:pos x="T0" y="T1"/>
                </a:cxn>
                <a:cxn ang="T11">
                  <a:pos x="T2" y="T3"/>
                </a:cxn>
                <a:cxn ang="T12">
                  <a:pos x="T4" y="T5"/>
                </a:cxn>
                <a:cxn ang="T13">
                  <a:pos x="T6" y="T7"/>
                </a:cxn>
                <a:cxn ang="T14">
                  <a:pos x="T8" y="T9"/>
                </a:cxn>
              </a:cxnLst>
              <a:rect l="T15" t="T16" r="T17" b="T18"/>
              <a:pathLst>
                <a:path w="50" h="65">
                  <a:moveTo>
                    <a:pt x="0" y="45"/>
                  </a:moveTo>
                  <a:lnTo>
                    <a:pt x="41" y="0"/>
                  </a:lnTo>
                  <a:lnTo>
                    <a:pt x="49" y="21"/>
                  </a:lnTo>
                  <a:lnTo>
                    <a:pt x="9" y="64"/>
                  </a:lnTo>
                  <a:lnTo>
                    <a:pt x="0" y="45"/>
                  </a:lnTo>
                </a:path>
              </a:pathLst>
            </a:custGeom>
            <a:solidFill>
              <a:srgbClr val="E572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68" name="Freeform 380">
              <a:extLst>
                <a:ext uri="{FF2B5EF4-FFF2-40B4-BE49-F238E27FC236}">
                  <a16:creationId xmlns:a16="http://schemas.microsoft.com/office/drawing/2014/main" id="{95F86EBD-70BF-4E0E-8CB7-B0435A186212}"/>
                </a:ext>
              </a:extLst>
            </p:cNvPr>
            <p:cNvSpPr>
              <a:spLocks/>
            </p:cNvSpPr>
            <p:nvPr/>
          </p:nvSpPr>
          <p:spPr bwMode="auto">
            <a:xfrm>
              <a:off x="1083" y="3254"/>
              <a:ext cx="50" cy="65"/>
            </a:xfrm>
            <a:custGeom>
              <a:avLst/>
              <a:gdLst>
                <a:gd name="T0" fmla="*/ 0 w 50"/>
                <a:gd name="T1" fmla="*/ 45 h 65"/>
                <a:gd name="T2" fmla="*/ 40 w 50"/>
                <a:gd name="T3" fmla="*/ 0 h 65"/>
                <a:gd name="T4" fmla="*/ 49 w 50"/>
                <a:gd name="T5" fmla="*/ 21 h 65"/>
                <a:gd name="T6" fmla="*/ 9 w 50"/>
                <a:gd name="T7" fmla="*/ 64 h 65"/>
                <a:gd name="T8" fmla="*/ 0 w 50"/>
                <a:gd name="T9" fmla="*/ 45 h 65"/>
                <a:gd name="T10" fmla="*/ 0 60000 65536"/>
                <a:gd name="T11" fmla="*/ 0 60000 65536"/>
                <a:gd name="T12" fmla="*/ 0 60000 65536"/>
                <a:gd name="T13" fmla="*/ 0 60000 65536"/>
                <a:gd name="T14" fmla="*/ 0 60000 65536"/>
                <a:gd name="T15" fmla="*/ 0 w 50"/>
                <a:gd name="T16" fmla="*/ 0 h 65"/>
                <a:gd name="T17" fmla="*/ 50 w 50"/>
                <a:gd name="T18" fmla="*/ 65 h 65"/>
              </a:gdLst>
              <a:ahLst/>
              <a:cxnLst>
                <a:cxn ang="T10">
                  <a:pos x="T0" y="T1"/>
                </a:cxn>
                <a:cxn ang="T11">
                  <a:pos x="T2" y="T3"/>
                </a:cxn>
                <a:cxn ang="T12">
                  <a:pos x="T4" y="T5"/>
                </a:cxn>
                <a:cxn ang="T13">
                  <a:pos x="T6" y="T7"/>
                </a:cxn>
                <a:cxn ang="T14">
                  <a:pos x="T8" y="T9"/>
                </a:cxn>
              </a:cxnLst>
              <a:rect l="T15" t="T16" r="T17" b="T18"/>
              <a:pathLst>
                <a:path w="50" h="65">
                  <a:moveTo>
                    <a:pt x="0" y="45"/>
                  </a:moveTo>
                  <a:lnTo>
                    <a:pt x="40" y="0"/>
                  </a:lnTo>
                  <a:lnTo>
                    <a:pt x="49" y="21"/>
                  </a:lnTo>
                  <a:lnTo>
                    <a:pt x="9" y="64"/>
                  </a:lnTo>
                  <a:lnTo>
                    <a:pt x="0" y="45"/>
                  </a:lnTo>
                </a:path>
              </a:pathLst>
            </a:custGeom>
            <a:solidFill>
              <a:srgbClr val="E572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69" name="Freeform 381">
              <a:extLst>
                <a:ext uri="{FF2B5EF4-FFF2-40B4-BE49-F238E27FC236}">
                  <a16:creationId xmlns:a16="http://schemas.microsoft.com/office/drawing/2014/main" id="{A4A44FE6-497A-42DA-B769-F575E6B26084}"/>
                </a:ext>
              </a:extLst>
            </p:cNvPr>
            <p:cNvSpPr>
              <a:spLocks/>
            </p:cNvSpPr>
            <p:nvPr/>
          </p:nvSpPr>
          <p:spPr bwMode="auto">
            <a:xfrm>
              <a:off x="1123" y="3254"/>
              <a:ext cx="47" cy="65"/>
            </a:xfrm>
            <a:custGeom>
              <a:avLst/>
              <a:gdLst>
                <a:gd name="T0" fmla="*/ 0 w 47"/>
                <a:gd name="T1" fmla="*/ 45 h 65"/>
                <a:gd name="T2" fmla="*/ 38 w 47"/>
                <a:gd name="T3" fmla="*/ 0 h 65"/>
                <a:gd name="T4" fmla="*/ 46 w 47"/>
                <a:gd name="T5" fmla="*/ 22 h 65"/>
                <a:gd name="T6" fmla="*/ 8 w 47"/>
                <a:gd name="T7" fmla="*/ 64 h 65"/>
                <a:gd name="T8" fmla="*/ 0 w 47"/>
                <a:gd name="T9" fmla="*/ 45 h 65"/>
                <a:gd name="T10" fmla="*/ 0 60000 65536"/>
                <a:gd name="T11" fmla="*/ 0 60000 65536"/>
                <a:gd name="T12" fmla="*/ 0 60000 65536"/>
                <a:gd name="T13" fmla="*/ 0 60000 65536"/>
                <a:gd name="T14" fmla="*/ 0 60000 65536"/>
                <a:gd name="T15" fmla="*/ 0 w 47"/>
                <a:gd name="T16" fmla="*/ 0 h 65"/>
                <a:gd name="T17" fmla="*/ 47 w 47"/>
                <a:gd name="T18" fmla="*/ 65 h 65"/>
              </a:gdLst>
              <a:ahLst/>
              <a:cxnLst>
                <a:cxn ang="T10">
                  <a:pos x="T0" y="T1"/>
                </a:cxn>
                <a:cxn ang="T11">
                  <a:pos x="T2" y="T3"/>
                </a:cxn>
                <a:cxn ang="T12">
                  <a:pos x="T4" y="T5"/>
                </a:cxn>
                <a:cxn ang="T13">
                  <a:pos x="T6" y="T7"/>
                </a:cxn>
                <a:cxn ang="T14">
                  <a:pos x="T8" y="T9"/>
                </a:cxn>
              </a:cxnLst>
              <a:rect l="T15" t="T16" r="T17" b="T18"/>
              <a:pathLst>
                <a:path w="47" h="65">
                  <a:moveTo>
                    <a:pt x="0" y="45"/>
                  </a:moveTo>
                  <a:lnTo>
                    <a:pt x="38" y="0"/>
                  </a:lnTo>
                  <a:lnTo>
                    <a:pt x="46" y="22"/>
                  </a:lnTo>
                  <a:lnTo>
                    <a:pt x="8" y="64"/>
                  </a:lnTo>
                  <a:lnTo>
                    <a:pt x="0" y="45"/>
                  </a:lnTo>
                </a:path>
              </a:pathLst>
            </a:custGeom>
            <a:solidFill>
              <a:srgbClr val="E572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70" name="Freeform 382">
              <a:extLst>
                <a:ext uri="{FF2B5EF4-FFF2-40B4-BE49-F238E27FC236}">
                  <a16:creationId xmlns:a16="http://schemas.microsoft.com/office/drawing/2014/main" id="{3C278556-8491-46D3-8A29-3FDE2BD40886}"/>
                </a:ext>
              </a:extLst>
            </p:cNvPr>
            <p:cNvSpPr>
              <a:spLocks/>
            </p:cNvSpPr>
            <p:nvPr/>
          </p:nvSpPr>
          <p:spPr bwMode="auto">
            <a:xfrm>
              <a:off x="1160" y="3251"/>
              <a:ext cx="49" cy="69"/>
            </a:xfrm>
            <a:custGeom>
              <a:avLst/>
              <a:gdLst>
                <a:gd name="T0" fmla="*/ 0 w 49"/>
                <a:gd name="T1" fmla="*/ 47 h 69"/>
                <a:gd name="T2" fmla="*/ 40 w 49"/>
                <a:gd name="T3" fmla="*/ 0 h 69"/>
                <a:gd name="T4" fmla="*/ 48 w 49"/>
                <a:gd name="T5" fmla="*/ 22 h 69"/>
                <a:gd name="T6" fmla="*/ 10 w 49"/>
                <a:gd name="T7" fmla="*/ 68 h 69"/>
                <a:gd name="T8" fmla="*/ 0 w 49"/>
                <a:gd name="T9" fmla="*/ 47 h 69"/>
                <a:gd name="T10" fmla="*/ 0 60000 65536"/>
                <a:gd name="T11" fmla="*/ 0 60000 65536"/>
                <a:gd name="T12" fmla="*/ 0 60000 65536"/>
                <a:gd name="T13" fmla="*/ 0 60000 65536"/>
                <a:gd name="T14" fmla="*/ 0 60000 65536"/>
                <a:gd name="T15" fmla="*/ 0 w 49"/>
                <a:gd name="T16" fmla="*/ 0 h 69"/>
                <a:gd name="T17" fmla="*/ 49 w 49"/>
                <a:gd name="T18" fmla="*/ 69 h 69"/>
              </a:gdLst>
              <a:ahLst/>
              <a:cxnLst>
                <a:cxn ang="T10">
                  <a:pos x="T0" y="T1"/>
                </a:cxn>
                <a:cxn ang="T11">
                  <a:pos x="T2" y="T3"/>
                </a:cxn>
                <a:cxn ang="T12">
                  <a:pos x="T4" y="T5"/>
                </a:cxn>
                <a:cxn ang="T13">
                  <a:pos x="T6" y="T7"/>
                </a:cxn>
                <a:cxn ang="T14">
                  <a:pos x="T8" y="T9"/>
                </a:cxn>
              </a:cxnLst>
              <a:rect l="T15" t="T16" r="T17" b="T18"/>
              <a:pathLst>
                <a:path w="49" h="69">
                  <a:moveTo>
                    <a:pt x="0" y="47"/>
                  </a:moveTo>
                  <a:lnTo>
                    <a:pt x="40" y="0"/>
                  </a:lnTo>
                  <a:lnTo>
                    <a:pt x="48" y="22"/>
                  </a:lnTo>
                  <a:lnTo>
                    <a:pt x="10" y="68"/>
                  </a:lnTo>
                  <a:lnTo>
                    <a:pt x="0" y="47"/>
                  </a:lnTo>
                </a:path>
              </a:pathLst>
            </a:custGeom>
            <a:solidFill>
              <a:srgbClr val="E572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71" name="Freeform 383">
              <a:extLst>
                <a:ext uri="{FF2B5EF4-FFF2-40B4-BE49-F238E27FC236}">
                  <a16:creationId xmlns:a16="http://schemas.microsoft.com/office/drawing/2014/main" id="{01C3AC93-AF20-4561-804C-F7F17BC14E6E}"/>
                </a:ext>
              </a:extLst>
            </p:cNvPr>
            <p:cNvSpPr>
              <a:spLocks/>
            </p:cNvSpPr>
            <p:nvPr/>
          </p:nvSpPr>
          <p:spPr bwMode="auto">
            <a:xfrm>
              <a:off x="1198" y="3254"/>
              <a:ext cx="48" cy="65"/>
            </a:xfrm>
            <a:custGeom>
              <a:avLst/>
              <a:gdLst>
                <a:gd name="T0" fmla="*/ 0 w 48"/>
                <a:gd name="T1" fmla="*/ 45 h 65"/>
                <a:gd name="T2" fmla="*/ 41 w 48"/>
                <a:gd name="T3" fmla="*/ 0 h 65"/>
                <a:gd name="T4" fmla="*/ 47 w 48"/>
                <a:gd name="T5" fmla="*/ 22 h 65"/>
                <a:gd name="T6" fmla="*/ 9 w 48"/>
                <a:gd name="T7" fmla="*/ 64 h 65"/>
                <a:gd name="T8" fmla="*/ 0 w 48"/>
                <a:gd name="T9" fmla="*/ 45 h 65"/>
                <a:gd name="T10" fmla="*/ 0 60000 65536"/>
                <a:gd name="T11" fmla="*/ 0 60000 65536"/>
                <a:gd name="T12" fmla="*/ 0 60000 65536"/>
                <a:gd name="T13" fmla="*/ 0 60000 65536"/>
                <a:gd name="T14" fmla="*/ 0 60000 65536"/>
                <a:gd name="T15" fmla="*/ 0 w 48"/>
                <a:gd name="T16" fmla="*/ 0 h 65"/>
                <a:gd name="T17" fmla="*/ 48 w 48"/>
                <a:gd name="T18" fmla="*/ 65 h 65"/>
              </a:gdLst>
              <a:ahLst/>
              <a:cxnLst>
                <a:cxn ang="T10">
                  <a:pos x="T0" y="T1"/>
                </a:cxn>
                <a:cxn ang="T11">
                  <a:pos x="T2" y="T3"/>
                </a:cxn>
                <a:cxn ang="T12">
                  <a:pos x="T4" y="T5"/>
                </a:cxn>
                <a:cxn ang="T13">
                  <a:pos x="T6" y="T7"/>
                </a:cxn>
                <a:cxn ang="T14">
                  <a:pos x="T8" y="T9"/>
                </a:cxn>
              </a:cxnLst>
              <a:rect l="T15" t="T16" r="T17" b="T18"/>
              <a:pathLst>
                <a:path w="48" h="65">
                  <a:moveTo>
                    <a:pt x="0" y="45"/>
                  </a:moveTo>
                  <a:lnTo>
                    <a:pt x="41" y="0"/>
                  </a:lnTo>
                  <a:lnTo>
                    <a:pt x="47" y="22"/>
                  </a:lnTo>
                  <a:lnTo>
                    <a:pt x="9" y="64"/>
                  </a:lnTo>
                  <a:lnTo>
                    <a:pt x="0" y="45"/>
                  </a:lnTo>
                </a:path>
              </a:pathLst>
            </a:custGeom>
            <a:solidFill>
              <a:srgbClr val="E572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72" name="Freeform 384">
              <a:extLst>
                <a:ext uri="{FF2B5EF4-FFF2-40B4-BE49-F238E27FC236}">
                  <a16:creationId xmlns:a16="http://schemas.microsoft.com/office/drawing/2014/main" id="{36FB4E89-68CF-4B50-8633-AC5BD8D755B5}"/>
                </a:ext>
              </a:extLst>
            </p:cNvPr>
            <p:cNvSpPr>
              <a:spLocks/>
            </p:cNvSpPr>
            <p:nvPr/>
          </p:nvSpPr>
          <p:spPr bwMode="auto">
            <a:xfrm>
              <a:off x="1236" y="3254"/>
              <a:ext cx="49" cy="65"/>
            </a:xfrm>
            <a:custGeom>
              <a:avLst/>
              <a:gdLst>
                <a:gd name="T0" fmla="*/ 0 w 49"/>
                <a:gd name="T1" fmla="*/ 45 h 65"/>
                <a:gd name="T2" fmla="*/ 40 w 49"/>
                <a:gd name="T3" fmla="*/ 0 h 65"/>
                <a:gd name="T4" fmla="*/ 48 w 49"/>
                <a:gd name="T5" fmla="*/ 21 h 65"/>
                <a:gd name="T6" fmla="*/ 9 w 49"/>
                <a:gd name="T7" fmla="*/ 64 h 65"/>
                <a:gd name="T8" fmla="*/ 0 w 49"/>
                <a:gd name="T9" fmla="*/ 45 h 65"/>
                <a:gd name="T10" fmla="*/ 0 60000 65536"/>
                <a:gd name="T11" fmla="*/ 0 60000 65536"/>
                <a:gd name="T12" fmla="*/ 0 60000 65536"/>
                <a:gd name="T13" fmla="*/ 0 60000 65536"/>
                <a:gd name="T14" fmla="*/ 0 60000 65536"/>
                <a:gd name="T15" fmla="*/ 0 w 49"/>
                <a:gd name="T16" fmla="*/ 0 h 65"/>
                <a:gd name="T17" fmla="*/ 49 w 49"/>
                <a:gd name="T18" fmla="*/ 65 h 65"/>
              </a:gdLst>
              <a:ahLst/>
              <a:cxnLst>
                <a:cxn ang="T10">
                  <a:pos x="T0" y="T1"/>
                </a:cxn>
                <a:cxn ang="T11">
                  <a:pos x="T2" y="T3"/>
                </a:cxn>
                <a:cxn ang="T12">
                  <a:pos x="T4" y="T5"/>
                </a:cxn>
                <a:cxn ang="T13">
                  <a:pos x="T6" y="T7"/>
                </a:cxn>
                <a:cxn ang="T14">
                  <a:pos x="T8" y="T9"/>
                </a:cxn>
              </a:cxnLst>
              <a:rect l="T15" t="T16" r="T17" b="T18"/>
              <a:pathLst>
                <a:path w="49" h="65">
                  <a:moveTo>
                    <a:pt x="0" y="45"/>
                  </a:moveTo>
                  <a:lnTo>
                    <a:pt x="40" y="0"/>
                  </a:lnTo>
                  <a:lnTo>
                    <a:pt x="48" y="21"/>
                  </a:lnTo>
                  <a:lnTo>
                    <a:pt x="9" y="64"/>
                  </a:lnTo>
                  <a:lnTo>
                    <a:pt x="0" y="45"/>
                  </a:lnTo>
                </a:path>
              </a:pathLst>
            </a:custGeom>
            <a:solidFill>
              <a:srgbClr val="E572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73" name="Freeform 385">
              <a:extLst>
                <a:ext uri="{FF2B5EF4-FFF2-40B4-BE49-F238E27FC236}">
                  <a16:creationId xmlns:a16="http://schemas.microsoft.com/office/drawing/2014/main" id="{7C614E8D-50D7-4716-BA6F-4C5F41DBF9BD}"/>
                </a:ext>
              </a:extLst>
            </p:cNvPr>
            <p:cNvSpPr>
              <a:spLocks/>
            </p:cNvSpPr>
            <p:nvPr/>
          </p:nvSpPr>
          <p:spPr bwMode="auto">
            <a:xfrm>
              <a:off x="865" y="3298"/>
              <a:ext cx="381" cy="68"/>
            </a:xfrm>
            <a:custGeom>
              <a:avLst/>
              <a:gdLst>
                <a:gd name="T0" fmla="*/ 0 w 381"/>
                <a:gd name="T1" fmla="*/ 19 h 68"/>
                <a:gd name="T2" fmla="*/ 27 w 381"/>
                <a:gd name="T3" fmla="*/ 0 h 68"/>
                <a:gd name="T4" fmla="*/ 37 w 381"/>
                <a:gd name="T5" fmla="*/ 19 h 68"/>
                <a:gd name="T6" fmla="*/ 66 w 381"/>
                <a:gd name="T7" fmla="*/ 0 h 68"/>
                <a:gd name="T8" fmla="*/ 75 w 381"/>
                <a:gd name="T9" fmla="*/ 19 h 68"/>
                <a:gd name="T10" fmla="*/ 105 w 381"/>
                <a:gd name="T11" fmla="*/ 0 h 68"/>
                <a:gd name="T12" fmla="*/ 114 w 381"/>
                <a:gd name="T13" fmla="*/ 19 h 68"/>
                <a:gd name="T14" fmla="*/ 141 w 381"/>
                <a:gd name="T15" fmla="*/ 0 h 68"/>
                <a:gd name="T16" fmla="*/ 150 w 381"/>
                <a:gd name="T17" fmla="*/ 19 h 68"/>
                <a:gd name="T18" fmla="*/ 180 w 381"/>
                <a:gd name="T19" fmla="*/ 1 h 68"/>
                <a:gd name="T20" fmla="*/ 190 w 381"/>
                <a:gd name="T21" fmla="*/ 19 h 68"/>
                <a:gd name="T22" fmla="*/ 218 w 381"/>
                <a:gd name="T23" fmla="*/ 1 h 68"/>
                <a:gd name="T24" fmla="*/ 228 w 381"/>
                <a:gd name="T25" fmla="*/ 19 h 68"/>
                <a:gd name="T26" fmla="*/ 258 w 381"/>
                <a:gd name="T27" fmla="*/ 0 h 68"/>
                <a:gd name="T28" fmla="*/ 266 w 381"/>
                <a:gd name="T29" fmla="*/ 19 h 68"/>
                <a:gd name="T30" fmla="*/ 294 w 381"/>
                <a:gd name="T31" fmla="*/ 0 h 68"/>
                <a:gd name="T32" fmla="*/ 304 w 381"/>
                <a:gd name="T33" fmla="*/ 19 h 68"/>
                <a:gd name="T34" fmla="*/ 332 w 381"/>
                <a:gd name="T35" fmla="*/ 2 h 68"/>
                <a:gd name="T36" fmla="*/ 342 w 381"/>
                <a:gd name="T37" fmla="*/ 19 h 68"/>
                <a:gd name="T38" fmla="*/ 371 w 381"/>
                <a:gd name="T39" fmla="*/ 2 h 68"/>
                <a:gd name="T40" fmla="*/ 380 w 381"/>
                <a:gd name="T41" fmla="*/ 19 h 68"/>
                <a:gd name="T42" fmla="*/ 380 w 381"/>
                <a:gd name="T43" fmla="*/ 67 h 68"/>
                <a:gd name="T44" fmla="*/ 0 w 381"/>
                <a:gd name="T45" fmla="*/ 67 h 6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81"/>
                <a:gd name="T70" fmla="*/ 0 h 68"/>
                <a:gd name="T71" fmla="*/ 381 w 381"/>
                <a:gd name="T72" fmla="*/ 68 h 6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81" h="68">
                  <a:moveTo>
                    <a:pt x="0" y="19"/>
                  </a:moveTo>
                  <a:lnTo>
                    <a:pt x="27" y="0"/>
                  </a:lnTo>
                  <a:lnTo>
                    <a:pt x="37" y="19"/>
                  </a:lnTo>
                  <a:lnTo>
                    <a:pt x="66" y="0"/>
                  </a:lnTo>
                  <a:lnTo>
                    <a:pt x="75" y="19"/>
                  </a:lnTo>
                  <a:lnTo>
                    <a:pt x="105" y="0"/>
                  </a:lnTo>
                  <a:lnTo>
                    <a:pt x="114" y="19"/>
                  </a:lnTo>
                  <a:lnTo>
                    <a:pt x="141" y="0"/>
                  </a:lnTo>
                  <a:lnTo>
                    <a:pt x="150" y="19"/>
                  </a:lnTo>
                  <a:lnTo>
                    <a:pt x="180" y="1"/>
                  </a:lnTo>
                  <a:lnTo>
                    <a:pt x="190" y="19"/>
                  </a:lnTo>
                  <a:lnTo>
                    <a:pt x="218" y="1"/>
                  </a:lnTo>
                  <a:lnTo>
                    <a:pt x="228" y="19"/>
                  </a:lnTo>
                  <a:lnTo>
                    <a:pt x="258" y="0"/>
                  </a:lnTo>
                  <a:lnTo>
                    <a:pt x="266" y="19"/>
                  </a:lnTo>
                  <a:lnTo>
                    <a:pt x="294" y="0"/>
                  </a:lnTo>
                  <a:lnTo>
                    <a:pt x="304" y="19"/>
                  </a:lnTo>
                  <a:lnTo>
                    <a:pt x="332" y="2"/>
                  </a:lnTo>
                  <a:lnTo>
                    <a:pt x="342" y="19"/>
                  </a:lnTo>
                  <a:lnTo>
                    <a:pt x="371" y="2"/>
                  </a:lnTo>
                  <a:lnTo>
                    <a:pt x="380" y="19"/>
                  </a:lnTo>
                  <a:lnTo>
                    <a:pt x="380" y="67"/>
                  </a:lnTo>
                  <a:lnTo>
                    <a:pt x="0" y="67"/>
                  </a:lnTo>
                </a:path>
              </a:pathLst>
            </a:custGeom>
            <a:solidFill>
              <a:srgbClr val="FF9933"/>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74" name="Freeform 386">
              <a:extLst>
                <a:ext uri="{FF2B5EF4-FFF2-40B4-BE49-F238E27FC236}">
                  <a16:creationId xmlns:a16="http://schemas.microsoft.com/office/drawing/2014/main" id="{E0115535-C54A-438B-A618-408C479D2E7F}"/>
                </a:ext>
              </a:extLst>
            </p:cNvPr>
            <p:cNvSpPr>
              <a:spLocks/>
            </p:cNvSpPr>
            <p:nvPr/>
          </p:nvSpPr>
          <p:spPr bwMode="auto">
            <a:xfrm>
              <a:off x="879" y="3332"/>
              <a:ext cx="155" cy="21"/>
            </a:xfrm>
            <a:custGeom>
              <a:avLst/>
              <a:gdLst>
                <a:gd name="T0" fmla="*/ 0 w 155"/>
                <a:gd name="T1" fmla="*/ 20 h 21"/>
                <a:gd name="T2" fmla="*/ 154 w 155"/>
                <a:gd name="T3" fmla="*/ 20 h 21"/>
                <a:gd name="T4" fmla="*/ 154 w 155"/>
                <a:gd name="T5" fmla="*/ 0 h 21"/>
                <a:gd name="T6" fmla="*/ 0 w 155"/>
                <a:gd name="T7" fmla="*/ 0 h 21"/>
                <a:gd name="T8" fmla="*/ 0 w 155"/>
                <a:gd name="T9" fmla="*/ 20 h 21"/>
                <a:gd name="T10" fmla="*/ 0 60000 65536"/>
                <a:gd name="T11" fmla="*/ 0 60000 65536"/>
                <a:gd name="T12" fmla="*/ 0 60000 65536"/>
                <a:gd name="T13" fmla="*/ 0 60000 65536"/>
                <a:gd name="T14" fmla="*/ 0 60000 65536"/>
                <a:gd name="T15" fmla="*/ 0 w 155"/>
                <a:gd name="T16" fmla="*/ 0 h 21"/>
                <a:gd name="T17" fmla="*/ 155 w 155"/>
                <a:gd name="T18" fmla="*/ 21 h 21"/>
              </a:gdLst>
              <a:ahLst/>
              <a:cxnLst>
                <a:cxn ang="T10">
                  <a:pos x="T0" y="T1"/>
                </a:cxn>
                <a:cxn ang="T11">
                  <a:pos x="T2" y="T3"/>
                </a:cxn>
                <a:cxn ang="T12">
                  <a:pos x="T4" y="T5"/>
                </a:cxn>
                <a:cxn ang="T13">
                  <a:pos x="T6" y="T7"/>
                </a:cxn>
                <a:cxn ang="T14">
                  <a:pos x="T8" y="T9"/>
                </a:cxn>
              </a:cxnLst>
              <a:rect l="T15" t="T16" r="T17" b="T18"/>
              <a:pathLst>
                <a:path w="155" h="21">
                  <a:moveTo>
                    <a:pt x="0" y="20"/>
                  </a:moveTo>
                  <a:lnTo>
                    <a:pt x="154" y="20"/>
                  </a:lnTo>
                  <a:lnTo>
                    <a:pt x="154" y="0"/>
                  </a:lnTo>
                  <a:lnTo>
                    <a:pt x="0" y="0"/>
                  </a:lnTo>
                  <a:lnTo>
                    <a:pt x="0" y="20"/>
                  </a:lnTo>
                </a:path>
              </a:pathLst>
            </a:custGeom>
            <a:solidFill>
              <a:srgbClr val="B287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75" name="Freeform 387">
              <a:extLst>
                <a:ext uri="{FF2B5EF4-FFF2-40B4-BE49-F238E27FC236}">
                  <a16:creationId xmlns:a16="http://schemas.microsoft.com/office/drawing/2014/main" id="{E4C834AF-098F-4DE2-9DE4-EBE01332844F}"/>
                </a:ext>
              </a:extLst>
            </p:cNvPr>
            <p:cNvSpPr>
              <a:spLocks/>
            </p:cNvSpPr>
            <p:nvPr/>
          </p:nvSpPr>
          <p:spPr bwMode="auto">
            <a:xfrm>
              <a:off x="1069" y="3332"/>
              <a:ext cx="156" cy="21"/>
            </a:xfrm>
            <a:custGeom>
              <a:avLst/>
              <a:gdLst>
                <a:gd name="T0" fmla="*/ 0 w 156"/>
                <a:gd name="T1" fmla="*/ 20 h 21"/>
                <a:gd name="T2" fmla="*/ 155 w 156"/>
                <a:gd name="T3" fmla="*/ 20 h 21"/>
                <a:gd name="T4" fmla="*/ 155 w 156"/>
                <a:gd name="T5" fmla="*/ 0 h 21"/>
                <a:gd name="T6" fmla="*/ 0 w 156"/>
                <a:gd name="T7" fmla="*/ 0 h 21"/>
                <a:gd name="T8" fmla="*/ 0 w 156"/>
                <a:gd name="T9" fmla="*/ 20 h 21"/>
                <a:gd name="T10" fmla="*/ 0 60000 65536"/>
                <a:gd name="T11" fmla="*/ 0 60000 65536"/>
                <a:gd name="T12" fmla="*/ 0 60000 65536"/>
                <a:gd name="T13" fmla="*/ 0 60000 65536"/>
                <a:gd name="T14" fmla="*/ 0 60000 65536"/>
                <a:gd name="T15" fmla="*/ 0 w 156"/>
                <a:gd name="T16" fmla="*/ 0 h 21"/>
                <a:gd name="T17" fmla="*/ 156 w 156"/>
                <a:gd name="T18" fmla="*/ 21 h 21"/>
              </a:gdLst>
              <a:ahLst/>
              <a:cxnLst>
                <a:cxn ang="T10">
                  <a:pos x="T0" y="T1"/>
                </a:cxn>
                <a:cxn ang="T11">
                  <a:pos x="T2" y="T3"/>
                </a:cxn>
                <a:cxn ang="T12">
                  <a:pos x="T4" y="T5"/>
                </a:cxn>
                <a:cxn ang="T13">
                  <a:pos x="T6" y="T7"/>
                </a:cxn>
                <a:cxn ang="T14">
                  <a:pos x="T8" y="T9"/>
                </a:cxn>
              </a:cxnLst>
              <a:rect l="T15" t="T16" r="T17" b="T18"/>
              <a:pathLst>
                <a:path w="156" h="21">
                  <a:moveTo>
                    <a:pt x="0" y="20"/>
                  </a:moveTo>
                  <a:lnTo>
                    <a:pt x="155" y="20"/>
                  </a:lnTo>
                  <a:lnTo>
                    <a:pt x="155" y="0"/>
                  </a:lnTo>
                  <a:lnTo>
                    <a:pt x="0" y="0"/>
                  </a:lnTo>
                  <a:lnTo>
                    <a:pt x="0" y="20"/>
                  </a:lnTo>
                </a:path>
              </a:pathLst>
            </a:custGeom>
            <a:solidFill>
              <a:srgbClr val="B287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76" name="Freeform 388">
              <a:extLst>
                <a:ext uri="{FF2B5EF4-FFF2-40B4-BE49-F238E27FC236}">
                  <a16:creationId xmlns:a16="http://schemas.microsoft.com/office/drawing/2014/main" id="{718EEA43-6E15-48E7-9FEE-629DF25C1255}"/>
                </a:ext>
              </a:extLst>
            </p:cNvPr>
            <p:cNvSpPr>
              <a:spLocks/>
            </p:cNvSpPr>
            <p:nvPr/>
          </p:nvSpPr>
          <p:spPr bwMode="auto">
            <a:xfrm>
              <a:off x="881" y="3333"/>
              <a:ext cx="153" cy="17"/>
            </a:xfrm>
            <a:custGeom>
              <a:avLst/>
              <a:gdLst>
                <a:gd name="T0" fmla="*/ 0 w 153"/>
                <a:gd name="T1" fmla="*/ 16 h 17"/>
                <a:gd name="T2" fmla="*/ 152 w 153"/>
                <a:gd name="T3" fmla="*/ 16 h 17"/>
                <a:gd name="T4" fmla="*/ 152 w 153"/>
                <a:gd name="T5" fmla="*/ 0 h 17"/>
                <a:gd name="T6" fmla="*/ 0 w 153"/>
                <a:gd name="T7" fmla="*/ 0 h 17"/>
                <a:gd name="T8" fmla="*/ 0 w 153"/>
                <a:gd name="T9" fmla="*/ 16 h 17"/>
                <a:gd name="T10" fmla="*/ 0 60000 65536"/>
                <a:gd name="T11" fmla="*/ 0 60000 65536"/>
                <a:gd name="T12" fmla="*/ 0 60000 65536"/>
                <a:gd name="T13" fmla="*/ 0 60000 65536"/>
                <a:gd name="T14" fmla="*/ 0 60000 65536"/>
                <a:gd name="T15" fmla="*/ 0 w 153"/>
                <a:gd name="T16" fmla="*/ 0 h 17"/>
                <a:gd name="T17" fmla="*/ 153 w 153"/>
                <a:gd name="T18" fmla="*/ 17 h 17"/>
              </a:gdLst>
              <a:ahLst/>
              <a:cxnLst>
                <a:cxn ang="T10">
                  <a:pos x="T0" y="T1"/>
                </a:cxn>
                <a:cxn ang="T11">
                  <a:pos x="T2" y="T3"/>
                </a:cxn>
                <a:cxn ang="T12">
                  <a:pos x="T4" y="T5"/>
                </a:cxn>
                <a:cxn ang="T13">
                  <a:pos x="T6" y="T7"/>
                </a:cxn>
                <a:cxn ang="T14">
                  <a:pos x="T8" y="T9"/>
                </a:cxn>
              </a:cxnLst>
              <a:rect l="T15" t="T16" r="T17" b="T18"/>
              <a:pathLst>
                <a:path w="153" h="17">
                  <a:moveTo>
                    <a:pt x="0" y="16"/>
                  </a:moveTo>
                  <a:lnTo>
                    <a:pt x="152" y="16"/>
                  </a:lnTo>
                  <a:lnTo>
                    <a:pt x="152" y="0"/>
                  </a:lnTo>
                  <a:lnTo>
                    <a:pt x="0" y="0"/>
                  </a:lnTo>
                  <a:lnTo>
                    <a:pt x="0" y="16"/>
                  </a:lnTo>
                </a:path>
              </a:pathLst>
            </a:custGeom>
            <a:solidFill>
              <a:srgbClr val="B259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77" name="Freeform 389">
              <a:extLst>
                <a:ext uri="{FF2B5EF4-FFF2-40B4-BE49-F238E27FC236}">
                  <a16:creationId xmlns:a16="http://schemas.microsoft.com/office/drawing/2014/main" id="{2A27B265-CB76-4601-B47E-878312BCA665}"/>
                </a:ext>
              </a:extLst>
            </p:cNvPr>
            <p:cNvSpPr>
              <a:spLocks/>
            </p:cNvSpPr>
            <p:nvPr/>
          </p:nvSpPr>
          <p:spPr bwMode="auto">
            <a:xfrm>
              <a:off x="1074" y="3333"/>
              <a:ext cx="150" cy="17"/>
            </a:xfrm>
            <a:custGeom>
              <a:avLst/>
              <a:gdLst>
                <a:gd name="T0" fmla="*/ 0 w 150"/>
                <a:gd name="T1" fmla="*/ 16 h 17"/>
                <a:gd name="T2" fmla="*/ 149 w 150"/>
                <a:gd name="T3" fmla="*/ 16 h 17"/>
                <a:gd name="T4" fmla="*/ 149 w 150"/>
                <a:gd name="T5" fmla="*/ 0 h 17"/>
                <a:gd name="T6" fmla="*/ 0 w 150"/>
                <a:gd name="T7" fmla="*/ 0 h 17"/>
                <a:gd name="T8" fmla="*/ 0 w 150"/>
                <a:gd name="T9" fmla="*/ 16 h 17"/>
                <a:gd name="T10" fmla="*/ 0 60000 65536"/>
                <a:gd name="T11" fmla="*/ 0 60000 65536"/>
                <a:gd name="T12" fmla="*/ 0 60000 65536"/>
                <a:gd name="T13" fmla="*/ 0 60000 65536"/>
                <a:gd name="T14" fmla="*/ 0 60000 65536"/>
                <a:gd name="T15" fmla="*/ 0 w 150"/>
                <a:gd name="T16" fmla="*/ 0 h 17"/>
                <a:gd name="T17" fmla="*/ 150 w 150"/>
                <a:gd name="T18" fmla="*/ 17 h 17"/>
              </a:gdLst>
              <a:ahLst/>
              <a:cxnLst>
                <a:cxn ang="T10">
                  <a:pos x="T0" y="T1"/>
                </a:cxn>
                <a:cxn ang="T11">
                  <a:pos x="T2" y="T3"/>
                </a:cxn>
                <a:cxn ang="T12">
                  <a:pos x="T4" y="T5"/>
                </a:cxn>
                <a:cxn ang="T13">
                  <a:pos x="T6" y="T7"/>
                </a:cxn>
                <a:cxn ang="T14">
                  <a:pos x="T8" y="T9"/>
                </a:cxn>
              </a:cxnLst>
              <a:rect l="T15" t="T16" r="T17" b="T18"/>
              <a:pathLst>
                <a:path w="150" h="17">
                  <a:moveTo>
                    <a:pt x="0" y="16"/>
                  </a:moveTo>
                  <a:lnTo>
                    <a:pt x="149" y="16"/>
                  </a:lnTo>
                  <a:lnTo>
                    <a:pt x="149" y="0"/>
                  </a:lnTo>
                  <a:lnTo>
                    <a:pt x="0" y="0"/>
                  </a:lnTo>
                  <a:lnTo>
                    <a:pt x="0" y="16"/>
                  </a:lnTo>
                </a:path>
              </a:pathLst>
            </a:custGeom>
            <a:solidFill>
              <a:srgbClr val="B259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78" name="Freeform 390">
              <a:extLst>
                <a:ext uri="{FF2B5EF4-FFF2-40B4-BE49-F238E27FC236}">
                  <a16:creationId xmlns:a16="http://schemas.microsoft.com/office/drawing/2014/main" id="{0772345B-122B-464A-A97B-051D4CBB5BB2}"/>
                </a:ext>
              </a:extLst>
            </p:cNvPr>
            <p:cNvSpPr>
              <a:spLocks/>
            </p:cNvSpPr>
            <p:nvPr/>
          </p:nvSpPr>
          <p:spPr bwMode="auto">
            <a:xfrm>
              <a:off x="1245" y="3274"/>
              <a:ext cx="39" cy="93"/>
            </a:xfrm>
            <a:custGeom>
              <a:avLst/>
              <a:gdLst>
                <a:gd name="T0" fmla="*/ 0 w 39"/>
                <a:gd name="T1" fmla="*/ 43 h 93"/>
                <a:gd name="T2" fmla="*/ 38 w 39"/>
                <a:gd name="T3" fmla="*/ 0 h 93"/>
                <a:gd name="T4" fmla="*/ 38 w 39"/>
                <a:gd name="T5" fmla="*/ 47 h 93"/>
                <a:gd name="T6" fmla="*/ 0 w 39"/>
                <a:gd name="T7" fmla="*/ 92 h 93"/>
                <a:gd name="T8" fmla="*/ 0 w 39"/>
                <a:gd name="T9" fmla="*/ 43 h 93"/>
                <a:gd name="T10" fmla="*/ 0 60000 65536"/>
                <a:gd name="T11" fmla="*/ 0 60000 65536"/>
                <a:gd name="T12" fmla="*/ 0 60000 65536"/>
                <a:gd name="T13" fmla="*/ 0 60000 65536"/>
                <a:gd name="T14" fmla="*/ 0 60000 65536"/>
                <a:gd name="T15" fmla="*/ 0 w 39"/>
                <a:gd name="T16" fmla="*/ 0 h 93"/>
                <a:gd name="T17" fmla="*/ 39 w 39"/>
                <a:gd name="T18" fmla="*/ 93 h 93"/>
              </a:gdLst>
              <a:ahLst/>
              <a:cxnLst>
                <a:cxn ang="T10">
                  <a:pos x="T0" y="T1"/>
                </a:cxn>
                <a:cxn ang="T11">
                  <a:pos x="T2" y="T3"/>
                </a:cxn>
                <a:cxn ang="T12">
                  <a:pos x="T4" y="T5"/>
                </a:cxn>
                <a:cxn ang="T13">
                  <a:pos x="T6" y="T7"/>
                </a:cxn>
                <a:cxn ang="T14">
                  <a:pos x="T8" y="T9"/>
                </a:cxn>
              </a:cxnLst>
              <a:rect l="T15" t="T16" r="T17" b="T18"/>
              <a:pathLst>
                <a:path w="39" h="93">
                  <a:moveTo>
                    <a:pt x="0" y="43"/>
                  </a:moveTo>
                  <a:lnTo>
                    <a:pt x="38" y="0"/>
                  </a:lnTo>
                  <a:lnTo>
                    <a:pt x="38" y="47"/>
                  </a:lnTo>
                  <a:lnTo>
                    <a:pt x="0" y="92"/>
                  </a:lnTo>
                  <a:lnTo>
                    <a:pt x="0" y="43"/>
                  </a:lnTo>
                </a:path>
              </a:pathLst>
            </a:custGeom>
            <a:solidFill>
              <a:srgbClr val="B259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79" name="Freeform 391">
              <a:extLst>
                <a:ext uri="{FF2B5EF4-FFF2-40B4-BE49-F238E27FC236}">
                  <a16:creationId xmlns:a16="http://schemas.microsoft.com/office/drawing/2014/main" id="{E124DA03-C163-4F3F-BF68-10A1131713F1}"/>
                </a:ext>
              </a:extLst>
            </p:cNvPr>
            <p:cNvSpPr>
              <a:spLocks/>
            </p:cNvSpPr>
            <p:nvPr/>
          </p:nvSpPr>
          <p:spPr bwMode="auto">
            <a:xfrm>
              <a:off x="1450" y="3061"/>
              <a:ext cx="131" cy="441"/>
            </a:xfrm>
            <a:custGeom>
              <a:avLst/>
              <a:gdLst>
                <a:gd name="T0" fmla="*/ 130 w 131"/>
                <a:gd name="T1" fmla="*/ 440 h 441"/>
                <a:gd name="T2" fmla="*/ 130 w 131"/>
                <a:gd name="T3" fmla="*/ 356 h 441"/>
                <a:gd name="T4" fmla="*/ 109 w 131"/>
                <a:gd name="T5" fmla="*/ 335 h 441"/>
                <a:gd name="T6" fmla="*/ 109 w 131"/>
                <a:gd name="T7" fmla="*/ 298 h 441"/>
                <a:gd name="T8" fmla="*/ 106 w 131"/>
                <a:gd name="T9" fmla="*/ 264 h 441"/>
                <a:gd name="T10" fmla="*/ 106 w 131"/>
                <a:gd name="T11" fmla="*/ 248 h 441"/>
                <a:gd name="T12" fmla="*/ 104 w 131"/>
                <a:gd name="T13" fmla="*/ 232 h 441"/>
                <a:gd name="T14" fmla="*/ 102 w 131"/>
                <a:gd name="T15" fmla="*/ 217 h 441"/>
                <a:gd name="T16" fmla="*/ 97 w 131"/>
                <a:gd name="T17" fmla="*/ 201 h 441"/>
                <a:gd name="T18" fmla="*/ 93 w 131"/>
                <a:gd name="T19" fmla="*/ 187 h 441"/>
                <a:gd name="T20" fmla="*/ 86 w 131"/>
                <a:gd name="T21" fmla="*/ 173 h 441"/>
                <a:gd name="T22" fmla="*/ 79 w 131"/>
                <a:gd name="T23" fmla="*/ 158 h 441"/>
                <a:gd name="T24" fmla="*/ 71 w 131"/>
                <a:gd name="T25" fmla="*/ 143 h 441"/>
                <a:gd name="T26" fmla="*/ 62 w 131"/>
                <a:gd name="T27" fmla="*/ 129 h 441"/>
                <a:gd name="T28" fmla="*/ 51 w 131"/>
                <a:gd name="T29" fmla="*/ 114 h 441"/>
                <a:gd name="T30" fmla="*/ 37 w 131"/>
                <a:gd name="T31" fmla="*/ 100 h 441"/>
                <a:gd name="T32" fmla="*/ 21 w 131"/>
                <a:gd name="T33" fmla="*/ 84 h 441"/>
                <a:gd name="T34" fmla="*/ 21 w 131"/>
                <a:gd name="T35" fmla="*/ 21 h 441"/>
                <a:gd name="T36" fmla="*/ 0 w 131"/>
                <a:gd name="T37" fmla="*/ 0 h 441"/>
                <a:gd name="T38" fmla="*/ 0 w 131"/>
                <a:gd name="T39" fmla="*/ 313 h 441"/>
                <a:gd name="T40" fmla="*/ 130 w 131"/>
                <a:gd name="T41" fmla="*/ 440 h 44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1"/>
                <a:gd name="T64" fmla="*/ 0 h 441"/>
                <a:gd name="T65" fmla="*/ 131 w 131"/>
                <a:gd name="T66" fmla="*/ 441 h 44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1" h="441">
                  <a:moveTo>
                    <a:pt x="130" y="440"/>
                  </a:moveTo>
                  <a:lnTo>
                    <a:pt x="130" y="356"/>
                  </a:lnTo>
                  <a:lnTo>
                    <a:pt x="109" y="335"/>
                  </a:lnTo>
                  <a:lnTo>
                    <a:pt x="109" y="298"/>
                  </a:lnTo>
                  <a:lnTo>
                    <a:pt x="106" y="264"/>
                  </a:lnTo>
                  <a:lnTo>
                    <a:pt x="106" y="248"/>
                  </a:lnTo>
                  <a:lnTo>
                    <a:pt x="104" y="232"/>
                  </a:lnTo>
                  <a:lnTo>
                    <a:pt x="102" y="217"/>
                  </a:lnTo>
                  <a:lnTo>
                    <a:pt x="97" y="201"/>
                  </a:lnTo>
                  <a:lnTo>
                    <a:pt x="93" y="187"/>
                  </a:lnTo>
                  <a:lnTo>
                    <a:pt x="86" y="173"/>
                  </a:lnTo>
                  <a:lnTo>
                    <a:pt x="79" y="158"/>
                  </a:lnTo>
                  <a:lnTo>
                    <a:pt x="71" y="143"/>
                  </a:lnTo>
                  <a:lnTo>
                    <a:pt x="62" y="129"/>
                  </a:lnTo>
                  <a:lnTo>
                    <a:pt x="51" y="114"/>
                  </a:lnTo>
                  <a:lnTo>
                    <a:pt x="37" y="100"/>
                  </a:lnTo>
                  <a:lnTo>
                    <a:pt x="21" y="84"/>
                  </a:lnTo>
                  <a:lnTo>
                    <a:pt x="21" y="21"/>
                  </a:lnTo>
                  <a:lnTo>
                    <a:pt x="0" y="0"/>
                  </a:lnTo>
                  <a:lnTo>
                    <a:pt x="0" y="313"/>
                  </a:lnTo>
                  <a:lnTo>
                    <a:pt x="130" y="440"/>
                  </a:lnTo>
                </a:path>
              </a:pathLst>
            </a:custGeom>
            <a:solidFill>
              <a:srgbClr val="FFB74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80" name="Freeform 392">
              <a:extLst>
                <a:ext uri="{FF2B5EF4-FFF2-40B4-BE49-F238E27FC236}">
                  <a16:creationId xmlns:a16="http://schemas.microsoft.com/office/drawing/2014/main" id="{B079B9B2-9A91-4C1B-851D-698F607DA072}"/>
                </a:ext>
              </a:extLst>
            </p:cNvPr>
            <p:cNvSpPr>
              <a:spLocks/>
            </p:cNvSpPr>
            <p:nvPr/>
          </p:nvSpPr>
          <p:spPr bwMode="auto">
            <a:xfrm>
              <a:off x="1449" y="3061"/>
              <a:ext cx="333" cy="23"/>
            </a:xfrm>
            <a:custGeom>
              <a:avLst/>
              <a:gdLst>
                <a:gd name="T0" fmla="*/ 0 w 333"/>
                <a:gd name="T1" fmla="*/ 0 h 23"/>
                <a:gd name="T2" fmla="*/ 21 w 333"/>
                <a:gd name="T3" fmla="*/ 22 h 23"/>
                <a:gd name="T4" fmla="*/ 332 w 333"/>
                <a:gd name="T5" fmla="*/ 22 h 23"/>
                <a:gd name="T6" fmla="*/ 310 w 333"/>
                <a:gd name="T7" fmla="*/ 0 h 23"/>
                <a:gd name="T8" fmla="*/ 0 w 333"/>
                <a:gd name="T9" fmla="*/ 0 h 23"/>
                <a:gd name="T10" fmla="*/ 0 60000 65536"/>
                <a:gd name="T11" fmla="*/ 0 60000 65536"/>
                <a:gd name="T12" fmla="*/ 0 60000 65536"/>
                <a:gd name="T13" fmla="*/ 0 60000 65536"/>
                <a:gd name="T14" fmla="*/ 0 60000 65536"/>
                <a:gd name="T15" fmla="*/ 0 w 333"/>
                <a:gd name="T16" fmla="*/ 0 h 23"/>
                <a:gd name="T17" fmla="*/ 333 w 333"/>
                <a:gd name="T18" fmla="*/ 23 h 23"/>
              </a:gdLst>
              <a:ahLst/>
              <a:cxnLst>
                <a:cxn ang="T10">
                  <a:pos x="T0" y="T1"/>
                </a:cxn>
                <a:cxn ang="T11">
                  <a:pos x="T2" y="T3"/>
                </a:cxn>
                <a:cxn ang="T12">
                  <a:pos x="T4" y="T5"/>
                </a:cxn>
                <a:cxn ang="T13">
                  <a:pos x="T6" y="T7"/>
                </a:cxn>
                <a:cxn ang="T14">
                  <a:pos x="T8" y="T9"/>
                </a:cxn>
              </a:cxnLst>
              <a:rect l="T15" t="T16" r="T17" b="T18"/>
              <a:pathLst>
                <a:path w="333" h="23">
                  <a:moveTo>
                    <a:pt x="0" y="0"/>
                  </a:moveTo>
                  <a:lnTo>
                    <a:pt x="21" y="22"/>
                  </a:lnTo>
                  <a:lnTo>
                    <a:pt x="332" y="22"/>
                  </a:lnTo>
                  <a:lnTo>
                    <a:pt x="310" y="0"/>
                  </a:lnTo>
                  <a:lnTo>
                    <a:pt x="0" y="0"/>
                  </a:lnTo>
                </a:path>
              </a:pathLst>
            </a:custGeom>
            <a:solidFill>
              <a:srgbClr val="F6BF69"/>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81" name="Freeform 393">
              <a:extLst>
                <a:ext uri="{FF2B5EF4-FFF2-40B4-BE49-F238E27FC236}">
                  <a16:creationId xmlns:a16="http://schemas.microsoft.com/office/drawing/2014/main" id="{8855C1AA-1451-492B-99CF-90D4440B6C7A}"/>
                </a:ext>
              </a:extLst>
            </p:cNvPr>
            <p:cNvSpPr>
              <a:spLocks/>
            </p:cNvSpPr>
            <p:nvPr/>
          </p:nvSpPr>
          <p:spPr bwMode="auto">
            <a:xfrm>
              <a:off x="1471" y="3083"/>
              <a:ext cx="306" cy="101"/>
            </a:xfrm>
            <a:custGeom>
              <a:avLst/>
              <a:gdLst>
                <a:gd name="T0" fmla="*/ 0 w 306"/>
                <a:gd name="T1" fmla="*/ 0 h 101"/>
                <a:gd name="T2" fmla="*/ 0 w 306"/>
                <a:gd name="T3" fmla="*/ 100 h 101"/>
                <a:gd name="T4" fmla="*/ 305 w 306"/>
                <a:gd name="T5" fmla="*/ 100 h 101"/>
                <a:gd name="T6" fmla="*/ 305 w 306"/>
                <a:gd name="T7" fmla="*/ 0 h 101"/>
                <a:gd name="T8" fmla="*/ 0 w 306"/>
                <a:gd name="T9" fmla="*/ 0 h 101"/>
                <a:gd name="T10" fmla="*/ 0 60000 65536"/>
                <a:gd name="T11" fmla="*/ 0 60000 65536"/>
                <a:gd name="T12" fmla="*/ 0 60000 65536"/>
                <a:gd name="T13" fmla="*/ 0 60000 65536"/>
                <a:gd name="T14" fmla="*/ 0 60000 65536"/>
                <a:gd name="T15" fmla="*/ 0 w 306"/>
                <a:gd name="T16" fmla="*/ 0 h 101"/>
                <a:gd name="T17" fmla="*/ 306 w 306"/>
                <a:gd name="T18" fmla="*/ 101 h 101"/>
              </a:gdLst>
              <a:ahLst/>
              <a:cxnLst>
                <a:cxn ang="T10">
                  <a:pos x="T0" y="T1"/>
                </a:cxn>
                <a:cxn ang="T11">
                  <a:pos x="T2" y="T3"/>
                </a:cxn>
                <a:cxn ang="T12">
                  <a:pos x="T4" y="T5"/>
                </a:cxn>
                <a:cxn ang="T13">
                  <a:pos x="T6" y="T7"/>
                </a:cxn>
                <a:cxn ang="T14">
                  <a:pos x="T8" y="T9"/>
                </a:cxn>
              </a:cxnLst>
              <a:rect l="T15" t="T16" r="T17" b="T18"/>
              <a:pathLst>
                <a:path w="306" h="101">
                  <a:moveTo>
                    <a:pt x="0" y="0"/>
                  </a:moveTo>
                  <a:lnTo>
                    <a:pt x="0" y="100"/>
                  </a:lnTo>
                  <a:lnTo>
                    <a:pt x="305" y="100"/>
                  </a:lnTo>
                  <a:lnTo>
                    <a:pt x="305" y="0"/>
                  </a:lnTo>
                  <a:lnTo>
                    <a:pt x="0" y="0"/>
                  </a:lnTo>
                </a:path>
              </a:pathLst>
            </a:custGeom>
            <a:solidFill>
              <a:srgbClr val="CCCCCC"/>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82" name="Freeform 394">
              <a:extLst>
                <a:ext uri="{FF2B5EF4-FFF2-40B4-BE49-F238E27FC236}">
                  <a16:creationId xmlns:a16="http://schemas.microsoft.com/office/drawing/2014/main" id="{84D1439E-B947-4D12-B8FE-07D027622837}"/>
                </a:ext>
              </a:extLst>
            </p:cNvPr>
            <p:cNvSpPr>
              <a:spLocks/>
            </p:cNvSpPr>
            <p:nvPr/>
          </p:nvSpPr>
          <p:spPr bwMode="auto">
            <a:xfrm>
              <a:off x="1558" y="3408"/>
              <a:ext cx="330" cy="20"/>
            </a:xfrm>
            <a:custGeom>
              <a:avLst/>
              <a:gdLst>
                <a:gd name="T0" fmla="*/ 307 w 330"/>
                <a:gd name="T1" fmla="*/ 0 h 20"/>
                <a:gd name="T2" fmla="*/ 0 w 330"/>
                <a:gd name="T3" fmla="*/ 0 h 20"/>
                <a:gd name="T4" fmla="*/ 22 w 330"/>
                <a:gd name="T5" fmla="*/ 19 h 20"/>
                <a:gd name="T6" fmla="*/ 329 w 330"/>
                <a:gd name="T7" fmla="*/ 19 h 20"/>
                <a:gd name="T8" fmla="*/ 307 w 330"/>
                <a:gd name="T9" fmla="*/ 0 h 20"/>
                <a:gd name="T10" fmla="*/ 0 60000 65536"/>
                <a:gd name="T11" fmla="*/ 0 60000 65536"/>
                <a:gd name="T12" fmla="*/ 0 60000 65536"/>
                <a:gd name="T13" fmla="*/ 0 60000 65536"/>
                <a:gd name="T14" fmla="*/ 0 60000 65536"/>
                <a:gd name="T15" fmla="*/ 0 w 330"/>
                <a:gd name="T16" fmla="*/ 0 h 20"/>
                <a:gd name="T17" fmla="*/ 330 w 330"/>
                <a:gd name="T18" fmla="*/ 20 h 20"/>
              </a:gdLst>
              <a:ahLst/>
              <a:cxnLst>
                <a:cxn ang="T10">
                  <a:pos x="T0" y="T1"/>
                </a:cxn>
                <a:cxn ang="T11">
                  <a:pos x="T2" y="T3"/>
                </a:cxn>
                <a:cxn ang="T12">
                  <a:pos x="T4" y="T5"/>
                </a:cxn>
                <a:cxn ang="T13">
                  <a:pos x="T6" y="T7"/>
                </a:cxn>
                <a:cxn ang="T14">
                  <a:pos x="T8" y="T9"/>
                </a:cxn>
              </a:cxnLst>
              <a:rect l="T15" t="T16" r="T17" b="T18"/>
              <a:pathLst>
                <a:path w="330" h="20">
                  <a:moveTo>
                    <a:pt x="307" y="0"/>
                  </a:moveTo>
                  <a:lnTo>
                    <a:pt x="0" y="0"/>
                  </a:lnTo>
                  <a:lnTo>
                    <a:pt x="22" y="19"/>
                  </a:lnTo>
                  <a:lnTo>
                    <a:pt x="329" y="19"/>
                  </a:lnTo>
                  <a:lnTo>
                    <a:pt x="307" y="0"/>
                  </a:lnTo>
                </a:path>
              </a:pathLst>
            </a:custGeom>
            <a:solidFill>
              <a:srgbClr val="F6BF69"/>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83" name="Freeform 395">
              <a:extLst>
                <a:ext uri="{FF2B5EF4-FFF2-40B4-BE49-F238E27FC236}">
                  <a16:creationId xmlns:a16="http://schemas.microsoft.com/office/drawing/2014/main" id="{AA417949-C01E-4AA8-9E00-A7C365B7F918}"/>
                </a:ext>
              </a:extLst>
            </p:cNvPr>
            <p:cNvSpPr>
              <a:spLocks/>
            </p:cNvSpPr>
            <p:nvPr/>
          </p:nvSpPr>
          <p:spPr bwMode="auto">
            <a:xfrm>
              <a:off x="1580" y="3428"/>
              <a:ext cx="308" cy="74"/>
            </a:xfrm>
            <a:custGeom>
              <a:avLst/>
              <a:gdLst>
                <a:gd name="T0" fmla="*/ 307 w 308"/>
                <a:gd name="T1" fmla="*/ 73 h 74"/>
                <a:gd name="T2" fmla="*/ 0 w 308"/>
                <a:gd name="T3" fmla="*/ 73 h 74"/>
                <a:gd name="T4" fmla="*/ 0 w 308"/>
                <a:gd name="T5" fmla="*/ 0 h 74"/>
                <a:gd name="T6" fmla="*/ 307 w 308"/>
                <a:gd name="T7" fmla="*/ 0 h 74"/>
                <a:gd name="T8" fmla="*/ 307 w 308"/>
                <a:gd name="T9" fmla="*/ 73 h 74"/>
                <a:gd name="T10" fmla="*/ 0 60000 65536"/>
                <a:gd name="T11" fmla="*/ 0 60000 65536"/>
                <a:gd name="T12" fmla="*/ 0 60000 65536"/>
                <a:gd name="T13" fmla="*/ 0 60000 65536"/>
                <a:gd name="T14" fmla="*/ 0 60000 65536"/>
                <a:gd name="T15" fmla="*/ 0 w 308"/>
                <a:gd name="T16" fmla="*/ 0 h 74"/>
                <a:gd name="T17" fmla="*/ 308 w 308"/>
                <a:gd name="T18" fmla="*/ 74 h 74"/>
              </a:gdLst>
              <a:ahLst/>
              <a:cxnLst>
                <a:cxn ang="T10">
                  <a:pos x="T0" y="T1"/>
                </a:cxn>
                <a:cxn ang="T11">
                  <a:pos x="T2" y="T3"/>
                </a:cxn>
                <a:cxn ang="T12">
                  <a:pos x="T4" y="T5"/>
                </a:cxn>
                <a:cxn ang="T13">
                  <a:pos x="T6" y="T7"/>
                </a:cxn>
                <a:cxn ang="T14">
                  <a:pos x="T8" y="T9"/>
                </a:cxn>
              </a:cxnLst>
              <a:rect l="T15" t="T16" r="T17" b="T18"/>
              <a:pathLst>
                <a:path w="308" h="74">
                  <a:moveTo>
                    <a:pt x="307" y="73"/>
                  </a:moveTo>
                  <a:lnTo>
                    <a:pt x="0" y="73"/>
                  </a:lnTo>
                  <a:lnTo>
                    <a:pt x="0" y="0"/>
                  </a:lnTo>
                  <a:lnTo>
                    <a:pt x="307" y="0"/>
                  </a:lnTo>
                  <a:lnTo>
                    <a:pt x="307" y="73"/>
                  </a:lnTo>
                </a:path>
              </a:pathLst>
            </a:custGeom>
            <a:solidFill>
              <a:srgbClr val="B2B2B2"/>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84" name="Freeform 396">
              <a:extLst>
                <a:ext uri="{FF2B5EF4-FFF2-40B4-BE49-F238E27FC236}">
                  <a16:creationId xmlns:a16="http://schemas.microsoft.com/office/drawing/2014/main" id="{7798FD41-2CFB-48C1-8E71-C3230F93BD96}"/>
                </a:ext>
              </a:extLst>
            </p:cNvPr>
            <p:cNvSpPr>
              <a:spLocks/>
            </p:cNvSpPr>
            <p:nvPr/>
          </p:nvSpPr>
          <p:spPr bwMode="auto">
            <a:xfrm>
              <a:off x="1471" y="3183"/>
              <a:ext cx="395" cy="224"/>
            </a:xfrm>
            <a:custGeom>
              <a:avLst/>
              <a:gdLst>
                <a:gd name="T0" fmla="*/ 394 w 395"/>
                <a:gd name="T1" fmla="*/ 223 h 224"/>
                <a:gd name="T2" fmla="*/ 87 w 395"/>
                <a:gd name="T3" fmla="*/ 223 h 224"/>
                <a:gd name="T4" fmla="*/ 87 w 395"/>
                <a:gd name="T5" fmla="*/ 190 h 224"/>
                <a:gd name="T6" fmla="*/ 85 w 395"/>
                <a:gd name="T7" fmla="*/ 160 h 224"/>
                <a:gd name="T8" fmla="*/ 85 w 395"/>
                <a:gd name="T9" fmla="*/ 146 h 224"/>
                <a:gd name="T10" fmla="*/ 82 w 395"/>
                <a:gd name="T11" fmla="*/ 132 h 224"/>
                <a:gd name="T12" fmla="*/ 80 w 395"/>
                <a:gd name="T13" fmla="*/ 118 h 224"/>
                <a:gd name="T14" fmla="*/ 76 w 395"/>
                <a:gd name="T15" fmla="*/ 104 h 224"/>
                <a:gd name="T16" fmla="*/ 72 w 395"/>
                <a:gd name="T17" fmla="*/ 92 h 224"/>
                <a:gd name="T18" fmla="*/ 65 w 395"/>
                <a:gd name="T19" fmla="*/ 79 h 224"/>
                <a:gd name="T20" fmla="*/ 58 w 395"/>
                <a:gd name="T21" fmla="*/ 66 h 224"/>
                <a:gd name="T22" fmla="*/ 50 w 395"/>
                <a:gd name="T23" fmla="*/ 53 h 224"/>
                <a:gd name="T24" fmla="*/ 41 w 395"/>
                <a:gd name="T25" fmla="*/ 40 h 224"/>
                <a:gd name="T26" fmla="*/ 28 w 395"/>
                <a:gd name="T27" fmla="*/ 27 h 224"/>
                <a:gd name="T28" fmla="*/ 14 w 395"/>
                <a:gd name="T29" fmla="*/ 15 h 224"/>
                <a:gd name="T30" fmla="*/ 0 w 395"/>
                <a:gd name="T31" fmla="*/ 0 h 224"/>
                <a:gd name="T32" fmla="*/ 307 w 395"/>
                <a:gd name="T33" fmla="*/ 0 h 224"/>
                <a:gd name="T34" fmla="*/ 322 w 395"/>
                <a:gd name="T35" fmla="*/ 15 h 224"/>
                <a:gd name="T36" fmla="*/ 335 w 395"/>
                <a:gd name="T37" fmla="*/ 27 h 224"/>
                <a:gd name="T38" fmla="*/ 348 w 395"/>
                <a:gd name="T39" fmla="*/ 40 h 224"/>
                <a:gd name="T40" fmla="*/ 357 w 395"/>
                <a:gd name="T41" fmla="*/ 53 h 224"/>
                <a:gd name="T42" fmla="*/ 366 w 395"/>
                <a:gd name="T43" fmla="*/ 66 h 224"/>
                <a:gd name="T44" fmla="*/ 373 w 395"/>
                <a:gd name="T45" fmla="*/ 79 h 224"/>
                <a:gd name="T46" fmla="*/ 379 w 395"/>
                <a:gd name="T47" fmla="*/ 92 h 224"/>
                <a:gd name="T48" fmla="*/ 383 w 395"/>
                <a:gd name="T49" fmla="*/ 104 h 224"/>
                <a:gd name="T50" fmla="*/ 387 w 395"/>
                <a:gd name="T51" fmla="*/ 118 h 224"/>
                <a:gd name="T52" fmla="*/ 389 w 395"/>
                <a:gd name="T53" fmla="*/ 132 h 224"/>
                <a:gd name="T54" fmla="*/ 391 w 395"/>
                <a:gd name="T55" fmla="*/ 146 h 224"/>
                <a:gd name="T56" fmla="*/ 393 w 395"/>
                <a:gd name="T57" fmla="*/ 160 h 224"/>
                <a:gd name="T58" fmla="*/ 394 w 395"/>
                <a:gd name="T59" fmla="*/ 190 h 224"/>
                <a:gd name="T60" fmla="*/ 394 w 395"/>
                <a:gd name="T61" fmla="*/ 223 h 22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95"/>
                <a:gd name="T94" fmla="*/ 0 h 224"/>
                <a:gd name="T95" fmla="*/ 395 w 395"/>
                <a:gd name="T96" fmla="*/ 224 h 22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95" h="224">
                  <a:moveTo>
                    <a:pt x="394" y="223"/>
                  </a:moveTo>
                  <a:lnTo>
                    <a:pt x="87" y="223"/>
                  </a:lnTo>
                  <a:lnTo>
                    <a:pt x="87" y="190"/>
                  </a:lnTo>
                  <a:lnTo>
                    <a:pt x="85" y="160"/>
                  </a:lnTo>
                  <a:lnTo>
                    <a:pt x="85" y="146"/>
                  </a:lnTo>
                  <a:lnTo>
                    <a:pt x="82" y="132"/>
                  </a:lnTo>
                  <a:lnTo>
                    <a:pt x="80" y="118"/>
                  </a:lnTo>
                  <a:lnTo>
                    <a:pt x="76" y="104"/>
                  </a:lnTo>
                  <a:lnTo>
                    <a:pt x="72" y="92"/>
                  </a:lnTo>
                  <a:lnTo>
                    <a:pt x="65" y="79"/>
                  </a:lnTo>
                  <a:lnTo>
                    <a:pt x="58" y="66"/>
                  </a:lnTo>
                  <a:lnTo>
                    <a:pt x="50" y="53"/>
                  </a:lnTo>
                  <a:lnTo>
                    <a:pt x="41" y="40"/>
                  </a:lnTo>
                  <a:lnTo>
                    <a:pt x="28" y="27"/>
                  </a:lnTo>
                  <a:lnTo>
                    <a:pt x="14" y="15"/>
                  </a:lnTo>
                  <a:lnTo>
                    <a:pt x="0" y="0"/>
                  </a:lnTo>
                  <a:lnTo>
                    <a:pt x="307" y="0"/>
                  </a:lnTo>
                  <a:lnTo>
                    <a:pt x="322" y="15"/>
                  </a:lnTo>
                  <a:lnTo>
                    <a:pt x="335" y="27"/>
                  </a:lnTo>
                  <a:lnTo>
                    <a:pt x="348" y="40"/>
                  </a:lnTo>
                  <a:lnTo>
                    <a:pt x="357" y="53"/>
                  </a:lnTo>
                  <a:lnTo>
                    <a:pt x="366" y="66"/>
                  </a:lnTo>
                  <a:lnTo>
                    <a:pt x="373" y="79"/>
                  </a:lnTo>
                  <a:lnTo>
                    <a:pt x="379" y="92"/>
                  </a:lnTo>
                  <a:lnTo>
                    <a:pt x="383" y="104"/>
                  </a:lnTo>
                  <a:lnTo>
                    <a:pt x="387" y="118"/>
                  </a:lnTo>
                  <a:lnTo>
                    <a:pt x="389" y="132"/>
                  </a:lnTo>
                  <a:lnTo>
                    <a:pt x="391" y="146"/>
                  </a:lnTo>
                  <a:lnTo>
                    <a:pt x="393" y="160"/>
                  </a:lnTo>
                  <a:lnTo>
                    <a:pt x="394" y="190"/>
                  </a:lnTo>
                  <a:lnTo>
                    <a:pt x="394" y="223"/>
                  </a:lnTo>
                </a:path>
              </a:pathLst>
            </a:custGeom>
            <a:solidFill>
              <a:srgbClr val="EF91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85" name="Freeform 397">
              <a:extLst>
                <a:ext uri="{FF2B5EF4-FFF2-40B4-BE49-F238E27FC236}">
                  <a16:creationId xmlns:a16="http://schemas.microsoft.com/office/drawing/2014/main" id="{3C061522-1A61-4339-8AD7-936436AE6A8F}"/>
                </a:ext>
              </a:extLst>
            </p:cNvPr>
            <p:cNvSpPr>
              <a:spLocks/>
            </p:cNvSpPr>
            <p:nvPr/>
          </p:nvSpPr>
          <p:spPr bwMode="auto">
            <a:xfrm>
              <a:off x="1600" y="3438"/>
              <a:ext cx="275" cy="56"/>
            </a:xfrm>
            <a:custGeom>
              <a:avLst/>
              <a:gdLst>
                <a:gd name="T0" fmla="*/ 274 w 275"/>
                <a:gd name="T1" fmla="*/ 55 h 56"/>
                <a:gd name="T2" fmla="*/ 0 w 275"/>
                <a:gd name="T3" fmla="*/ 55 h 56"/>
                <a:gd name="T4" fmla="*/ 0 w 275"/>
                <a:gd name="T5" fmla="*/ 0 h 56"/>
                <a:gd name="T6" fmla="*/ 274 w 275"/>
                <a:gd name="T7" fmla="*/ 0 h 56"/>
                <a:gd name="T8" fmla="*/ 274 w 275"/>
                <a:gd name="T9" fmla="*/ 55 h 56"/>
                <a:gd name="T10" fmla="*/ 0 60000 65536"/>
                <a:gd name="T11" fmla="*/ 0 60000 65536"/>
                <a:gd name="T12" fmla="*/ 0 60000 65536"/>
                <a:gd name="T13" fmla="*/ 0 60000 65536"/>
                <a:gd name="T14" fmla="*/ 0 60000 65536"/>
                <a:gd name="T15" fmla="*/ 0 w 275"/>
                <a:gd name="T16" fmla="*/ 0 h 56"/>
                <a:gd name="T17" fmla="*/ 275 w 275"/>
                <a:gd name="T18" fmla="*/ 56 h 56"/>
              </a:gdLst>
              <a:ahLst/>
              <a:cxnLst>
                <a:cxn ang="T10">
                  <a:pos x="T0" y="T1"/>
                </a:cxn>
                <a:cxn ang="T11">
                  <a:pos x="T2" y="T3"/>
                </a:cxn>
                <a:cxn ang="T12">
                  <a:pos x="T4" y="T5"/>
                </a:cxn>
                <a:cxn ang="T13">
                  <a:pos x="T6" y="T7"/>
                </a:cxn>
                <a:cxn ang="T14">
                  <a:pos x="T8" y="T9"/>
                </a:cxn>
              </a:cxnLst>
              <a:rect l="T15" t="T16" r="T17" b="T18"/>
              <a:pathLst>
                <a:path w="275" h="56">
                  <a:moveTo>
                    <a:pt x="274" y="55"/>
                  </a:moveTo>
                  <a:lnTo>
                    <a:pt x="0" y="55"/>
                  </a:lnTo>
                  <a:lnTo>
                    <a:pt x="0" y="0"/>
                  </a:lnTo>
                  <a:lnTo>
                    <a:pt x="274" y="0"/>
                  </a:lnTo>
                  <a:lnTo>
                    <a:pt x="274" y="55"/>
                  </a:lnTo>
                </a:path>
              </a:pathLst>
            </a:custGeom>
            <a:solidFill>
              <a:srgbClr val="FE9B03"/>
            </a:solidFill>
            <a:ln>
              <a:noFill/>
            </a:ln>
            <a:effectLst>
              <a:prstShdw prst="shdw17" dist="17961" dir="2700000">
                <a:srgbClr val="985D02"/>
              </a:prstShdw>
            </a:effectLst>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86" name="Freeform 398">
              <a:extLst>
                <a:ext uri="{FF2B5EF4-FFF2-40B4-BE49-F238E27FC236}">
                  <a16:creationId xmlns:a16="http://schemas.microsoft.com/office/drawing/2014/main" id="{17D97E36-FC98-48B9-B132-296FB7E699C4}"/>
                </a:ext>
              </a:extLst>
            </p:cNvPr>
            <p:cNvSpPr>
              <a:spLocks/>
            </p:cNvSpPr>
            <p:nvPr/>
          </p:nvSpPr>
          <p:spPr bwMode="auto">
            <a:xfrm>
              <a:off x="1594" y="3434"/>
              <a:ext cx="281" cy="3"/>
            </a:xfrm>
            <a:custGeom>
              <a:avLst/>
              <a:gdLst>
                <a:gd name="T0" fmla="*/ 280 w 281"/>
                <a:gd name="T1" fmla="*/ 2 h 3"/>
                <a:gd name="T2" fmla="*/ 274 w 281"/>
                <a:gd name="T3" fmla="*/ 0 h 3"/>
                <a:gd name="T4" fmla="*/ 0 w 281"/>
                <a:gd name="T5" fmla="*/ 0 h 3"/>
                <a:gd name="T6" fmla="*/ 6 w 281"/>
                <a:gd name="T7" fmla="*/ 2 h 3"/>
                <a:gd name="T8" fmla="*/ 280 w 281"/>
                <a:gd name="T9" fmla="*/ 2 h 3"/>
                <a:gd name="T10" fmla="*/ 0 60000 65536"/>
                <a:gd name="T11" fmla="*/ 0 60000 65536"/>
                <a:gd name="T12" fmla="*/ 0 60000 65536"/>
                <a:gd name="T13" fmla="*/ 0 60000 65536"/>
                <a:gd name="T14" fmla="*/ 0 60000 65536"/>
                <a:gd name="T15" fmla="*/ 0 w 281"/>
                <a:gd name="T16" fmla="*/ 0 h 3"/>
                <a:gd name="T17" fmla="*/ 281 w 281"/>
                <a:gd name="T18" fmla="*/ 3 h 3"/>
              </a:gdLst>
              <a:ahLst/>
              <a:cxnLst>
                <a:cxn ang="T10">
                  <a:pos x="T0" y="T1"/>
                </a:cxn>
                <a:cxn ang="T11">
                  <a:pos x="T2" y="T3"/>
                </a:cxn>
                <a:cxn ang="T12">
                  <a:pos x="T4" y="T5"/>
                </a:cxn>
                <a:cxn ang="T13">
                  <a:pos x="T6" y="T7"/>
                </a:cxn>
                <a:cxn ang="T14">
                  <a:pos x="T8" y="T9"/>
                </a:cxn>
              </a:cxnLst>
              <a:rect l="T15" t="T16" r="T17" b="T18"/>
              <a:pathLst>
                <a:path w="281" h="3">
                  <a:moveTo>
                    <a:pt x="280" y="2"/>
                  </a:moveTo>
                  <a:lnTo>
                    <a:pt x="274" y="0"/>
                  </a:lnTo>
                  <a:lnTo>
                    <a:pt x="0" y="0"/>
                  </a:lnTo>
                  <a:lnTo>
                    <a:pt x="6" y="2"/>
                  </a:lnTo>
                  <a:lnTo>
                    <a:pt x="280" y="2"/>
                  </a:lnTo>
                </a:path>
              </a:pathLst>
            </a:custGeom>
            <a:solidFill>
              <a:srgbClr val="C1CE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87" name="Freeform 399">
              <a:extLst>
                <a:ext uri="{FF2B5EF4-FFF2-40B4-BE49-F238E27FC236}">
                  <a16:creationId xmlns:a16="http://schemas.microsoft.com/office/drawing/2014/main" id="{50A9152F-64F4-4C6C-9B7F-B46AADDF43F4}"/>
                </a:ext>
              </a:extLst>
            </p:cNvPr>
            <p:cNvSpPr>
              <a:spLocks/>
            </p:cNvSpPr>
            <p:nvPr/>
          </p:nvSpPr>
          <p:spPr bwMode="auto">
            <a:xfrm>
              <a:off x="1595" y="3432"/>
              <a:ext cx="6" cy="62"/>
            </a:xfrm>
            <a:custGeom>
              <a:avLst/>
              <a:gdLst>
                <a:gd name="T0" fmla="*/ 5 w 6"/>
                <a:gd name="T1" fmla="*/ 5 h 62"/>
                <a:gd name="T2" fmla="*/ 5 w 6"/>
                <a:gd name="T3" fmla="*/ 61 h 62"/>
                <a:gd name="T4" fmla="*/ 0 w 6"/>
                <a:gd name="T5" fmla="*/ 56 h 62"/>
                <a:gd name="T6" fmla="*/ 0 w 6"/>
                <a:gd name="T7" fmla="*/ 0 h 62"/>
                <a:gd name="T8" fmla="*/ 5 w 6"/>
                <a:gd name="T9" fmla="*/ 5 h 62"/>
                <a:gd name="T10" fmla="*/ 0 60000 65536"/>
                <a:gd name="T11" fmla="*/ 0 60000 65536"/>
                <a:gd name="T12" fmla="*/ 0 60000 65536"/>
                <a:gd name="T13" fmla="*/ 0 60000 65536"/>
                <a:gd name="T14" fmla="*/ 0 60000 65536"/>
                <a:gd name="T15" fmla="*/ 0 w 6"/>
                <a:gd name="T16" fmla="*/ 0 h 62"/>
                <a:gd name="T17" fmla="*/ 6 w 6"/>
                <a:gd name="T18" fmla="*/ 62 h 62"/>
              </a:gdLst>
              <a:ahLst/>
              <a:cxnLst>
                <a:cxn ang="T10">
                  <a:pos x="T0" y="T1"/>
                </a:cxn>
                <a:cxn ang="T11">
                  <a:pos x="T2" y="T3"/>
                </a:cxn>
                <a:cxn ang="T12">
                  <a:pos x="T4" y="T5"/>
                </a:cxn>
                <a:cxn ang="T13">
                  <a:pos x="T6" y="T7"/>
                </a:cxn>
                <a:cxn ang="T14">
                  <a:pos x="T8" y="T9"/>
                </a:cxn>
              </a:cxnLst>
              <a:rect l="T15" t="T16" r="T17" b="T18"/>
              <a:pathLst>
                <a:path w="6" h="62">
                  <a:moveTo>
                    <a:pt x="5" y="5"/>
                  </a:moveTo>
                  <a:lnTo>
                    <a:pt x="5" y="61"/>
                  </a:lnTo>
                  <a:lnTo>
                    <a:pt x="0" y="56"/>
                  </a:lnTo>
                  <a:lnTo>
                    <a:pt x="0" y="0"/>
                  </a:lnTo>
                  <a:lnTo>
                    <a:pt x="5" y="5"/>
                  </a:lnTo>
                </a:path>
              </a:pathLst>
            </a:custGeom>
            <a:solidFill>
              <a:srgbClr val="C1CE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88" name="Freeform 400">
              <a:extLst>
                <a:ext uri="{FF2B5EF4-FFF2-40B4-BE49-F238E27FC236}">
                  <a16:creationId xmlns:a16="http://schemas.microsoft.com/office/drawing/2014/main" id="{3FEA1BB5-79C4-43AE-9FD4-F1F4F45B91B7}"/>
                </a:ext>
              </a:extLst>
            </p:cNvPr>
            <p:cNvSpPr>
              <a:spLocks/>
            </p:cNvSpPr>
            <p:nvPr/>
          </p:nvSpPr>
          <p:spPr bwMode="auto">
            <a:xfrm>
              <a:off x="1737" y="3235"/>
              <a:ext cx="57" cy="21"/>
            </a:xfrm>
            <a:custGeom>
              <a:avLst/>
              <a:gdLst>
                <a:gd name="T0" fmla="*/ 0 w 57"/>
                <a:gd name="T1" fmla="*/ 19 h 20"/>
                <a:gd name="T2" fmla="*/ 1 w 57"/>
                <a:gd name="T3" fmla="*/ 8 h 20"/>
                <a:gd name="T4" fmla="*/ 2 w 57"/>
                <a:gd name="T5" fmla="*/ 6 h 20"/>
                <a:gd name="T6" fmla="*/ 5 w 57"/>
                <a:gd name="T7" fmla="*/ 4 h 20"/>
                <a:gd name="T8" fmla="*/ 8 w 57"/>
                <a:gd name="T9" fmla="*/ 3 h 20"/>
                <a:gd name="T10" fmla="*/ 12 w 57"/>
                <a:gd name="T11" fmla="*/ 2 h 20"/>
                <a:gd name="T12" fmla="*/ 17 w 57"/>
                <a:gd name="T13" fmla="*/ 1 h 20"/>
                <a:gd name="T14" fmla="*/ 23 w 57"/>
                <a:gd name="T15" fmla="*/ 0 h 20"/>
                <a:gd name="T16" fmla="*/ 28 w 57"/>
                <a:gd name="T17" fmla="*/ 0 h 20"/>
                <a:gd name="T18" fmla="*/ 34 w 57"/>
                <a:gd name="T19" fmla="*/ 0 h 20"/>
                <a:gd name="T20" fmla="*/ 39 w 57"/>
                <a:gd name="T21" fmla="*/ 1 h 20"/>
                <a:gd name="T22" fmla="*/ 44 w 57"/>
                <a:gd name="T23" fmla="*/ 2 h 20"/>
                <a:gd name="T24" fmla="*/ 48 w 57"/>
                <a:gd name="T25" fmla="*/ 3 h 20"/>
                <a:gd name="T26" fmla="*/ 51 w 57"/>
                <a:gd name="T27" fmla="*/ 4 h 20"/>
                <a:gd name="T28" fmla="*/ 54 w 57"/>
                <a:gd name="T29" fmla="*/ 6 h 20"/>
                <a:gd name="T30" fmla="*/ 55 w 57"/>
                <a:gd name="T31" fmla="*/ 8 h 20"/>
                <a:gd name="T32" fmla="*/ 56 w 57"/>
                <a:gd name="T33" fmla="*/ 19 h 20"/>
                <a:gd name="T34" fmla="*/ 55 w 57"/>
                <a:gd name="T35" fmla="*/ 21 h 20"/>
                <a:gd name="T36" fmla="*/ 54 w 57"/>
                <a:gd name="T37" fmla="*/ 23 h 20"/>
                <a:gd name="T38" fmla="*/ 51 w 57"/>
                <a:gd name="T39" fmla="*/ 24 h 20"/>
                <a:gd name="T40" fmla="*/ 48 w 57"/>
                <a:gd name="T41" fmla="*/ 25 h 20"/>
                <a:gd name="T42" fmla="*/ 44 w 57"/>
                <a:gd name="T43" fmla="*/ 26 h 20"/>
                <a:gd name="T44" fmla="*/ 39 w 57"/>
                <a:gd name="T45" fmla="*/ 27 h 20"/>
                <a:gd name="T46" fmla="*/ 34 w 57"/>
                <a:gd name="T47" fmla="*/ 28 h 20"/>
                <a:gd name="T48" fmla="*/ 28 w 57"/>
                <a:gd name="T49" fmla="*/ 28 h 20"/>
                <a:gd name="T50" fmla="*/ 23 w 57"/>
                <a:gd name="T51" fmla="*/ 28 h 20"/>
                <a:gd name="T52" fmla="*/ 17 w 57"/>
                <a:gd name="T53" fmla="*/ 27 h 20"/>
                <a:gd name="T54" fmla="*/ 12 w 57"/>
                <a:gd name="T55" fmla="*/ 26 h 20"/>
                <a:gd name="T56" fmla="*/ 8 w 57"/>
                <a:gd name="T57" fmla="*/ 25 h 20"/>
                <a:gd name="T58" fmla="*/ 5 w 57"/>
                <a:gd name="T59" fmla="*/ 24 h 20"/>
                <a:gd name="T60" fmla="*/ 2 w 57"/>
                <a:gd name="T61" fmla="*/ 23 h 20"/>
                <a:gd name="T62" fmla="*/ 1 w 57"/>
                <a:gd name="T63" fmla="*/ 21 h 20"/>
                <a:gd name="T64" fmla="*/ 0 w 57"/>
                <a:gd name="T65" fmla="*/ 19 h 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7" h="20">
                  <a:moveTo>
                    <a:pt x="0" y="10"/>
                  </a:moveTo>
                  <a:lnTo>
                    <a:pt x="1" y="8"/>
                  </a:lnTo>
                  <a:lnTo>
                    <a:pt x="2" y="6"/>
                  </a:lnTo>
                  <a:lnTo>
                    <a:pt x="5" y="4"/>
                  </a:lnTo>
                  <a:lnTo>
                    <a:pt x="8" y="3"/>
                  </a:lnTo>
                  <a:lnTo>
                    <a:pt x="12" y="2"/>
                  </a:lnTo>
                  <a:lnTo>
                    <a:pt x="17" y="1"/>
                  </a:lnTo>
                  <a:lnTo>
                    <a:pt x="23" y="0"/>
                  </a:lnTo>
                  <a:lnTo>
                    <a:pt x="28" y="0"/>
                  </a:lnTo>
                  <a:lnTo>
                    <a:pt x="34" y="0"/>
                  </a:lnTo>
                  <a:lnTo>
                    <a:pt x="39" y="1"/>
                  </a:lnTo>
                  <a:lnTo>
                    <a:pt x="44" y="2"/>
                  </a:lnTo>
                  <a:lnTo>
                    <a:pt x="48" y="3"/>
                  </a:lnTo>
                  <a:lnTo>
                    <a:pt x="51" y="4"/>
                  </a:lnTo>
                  <a:lnTo>
                    <a:pt x="54" y="6"/>
                  </a:lnTo>
                  <a:lnTo>
                    <a:pt x="55" y="8"/>
                  </a:lnTo>
                  <a:lnTo>
                    <a:pt x="56" y="10"/>
                  </a:lnTo>
                  <a:lnTo>
                    <a:pt x="55" y="12"/>
                  </a:lnTo>
                  <a:lnTo>
                    <a:pt x="54" y="14"/>
                  </a:lnTo>
                  <a:lnTo>
                    <a:pt x="51" y="15"/>
                  </a:lnTo>
                  <a:lnTo>
                    <a:pt x="48" y="16"/>
                  </a:lnTo>
                  <a:lnTo>
                    <a:pt x="44" y="17"/>
                  </a:lnTo>
                  <a:lnTo>
                    <a:pt x="39" y="18"/>
                  </a:lnTo>
                  <a:lnTo>
                    <a:pt x="34" y="19"/>
                  </a:lnTo>
                  <a:lnTo>
                    <a:pt x="28" y="19"/>
                  </a:lnTo>
                  <a:lnTo>
                    <a:pt x="23" y="19"/>
                  </a:lnTo>
                  <a:lnTo>
                    <a:pt x="17" y="18"/>
                  </a:lnTo>
                  <a:lnTo>
                    <a:pt x="12" y="17"/>
                  </a:lnTo>
                  <a:lnTo>
                    <a:pt x="8" y="16"/>
                  </a:lnTo>
                  <a:lnTo>
                    <a:pt x="5" y="15"/>
                  </a:lnTo>
                  <a:lnTo>
                    <a:pt x="2" y="14"/>
                  </a:lnTo>
                  <a:lnTo>
                    <a:pt x="1" y="12"/>
                  </a:lnTo>
                  <a:lnTo>
                    <a:pt x="0" y="10"/>
                  </a:lnTo>
                </a:path>
              </a:pathLst>
            </a:custGeom>
            <a:solidFill>
              <a:schemeClr val="bg2"/>
            </a:solidFill>
            <a:ln>
              <a:noFill/>
            </a:ln>
            <a:effectLst>
              <a:outerShdw dist="12700" dir="5400000" algn="ctr" rotWithShape="0">
                <a:schemeClr val="bg2"/>
              </a:outerShdw>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389" name="Freeform 401">
              <a:extLst>
                <a:ext uri="{FF2B5EF4-FFF2-40B4-BE49-F238E27FC236}">
                  <a16:creationId xmlns:a16="http://schemas.microsoft.com/office/drawing/2014/main" id="{71F06CB5-C2BF-4EDF-A6FF-277C45FFD169}"/>
                </a:ext>
              </a:extLst>
            </p:cNvPr>
            <p:cNvSpPr>
              <a:spLocks/>
            </p:cNvSpPr>
            <p:nvPr/>
          </p:nvSpPr>
          <p:spPr bwMode="auto">
            <a:xfrm>
              <a:off x="1658" y="3235"/>
              <a:ext cx="57" cy="21"/>
            </a:xfrm>
            <a:custGeom>
              <a:avLst/>
              <a:gdLst>
                <a:gd name="T0" fmla="*/ 0 w 57"/>
                <a:gd name="T1" fmla="*/ 19 h 20"/>
                <a:gd name="T2" fmla="*/ 1 w 57"/>
                <a:gd name="T3" fmla="*/ 8 h 20"/>
                <a:gd name="T4" fmla="*/ 2 w 57"/>
                <a:gd name="T5" fmla="*/ 6 h 20"/>
                <a:gd name="T6" fmla="*/ 5 w 57"/>
                <a:gd name="T7" fmla="*/ 4 h 20"/>
                <a:gd name="T8" fmla="*/ 8 w 57"/>
                <a:gd name="T9" fmla="*/ 3 h 20"/>
                <a:gd name="T10" fmla="*/ 13 w 57"/>
                <a:gd name="T11" fmla="*/ 2 h 20"/>
                <a:gd name="T12" fmla="*/ 17 w 57"/>
                <a:gd name="T13" fmla="*/ 1 h 20"/>
                <a:gd name="T14" fmla="*/ 23 w 57"/>
                <a:gd name="T15" fmla="*/ 0 h 20"/>
                <a:gd name="T16" fmla="*/ 28 w 57"/>
                <a:gd name="T17" fmla="*/ 0 h 20"/>
                <a:gd name="T18" fmla="*/ 34 w 57"/>
                <a:gd name="T19" fmla="*/ 0 h 20"/>
                <a:gd name="T20" fmla="*/ 39 w 57"/>
                <a:gd name="T21" fmla="*/ 1 h 20"/>
                <a:gd name="T22" fmla="*/ 43 w 57"/>
                <a:gd name="T23" fmla="*/ 2 h 20"/>
                <a:gd name="T24" fmla="*/ 48 w 57"/>
                <a:gd name="T25" fmla="*/ 3 h 20"/>
                <a:gd name="T26" fmla="*/ 51 w 57"/>
                <a:gd name="T27" fmla="*/ 4 h 20"/>
                <a:gd name="T28" fmla="*/ 54 w 57"/>
                <a:gd name="T29" fmla="*/ 6 h 20"/>
                <a:gd name="T30" fmla="*/ 55 w 57"/>
                <a:gd name="T31" fmla="*/ 8 h 20"/>
                <a:gd name="T32" fmla="*/ 56 w 57"/>
                <a:gd name="T33" fmla="*/ 19 h 20"/>
                <a:gd name="T34" fmla="*/ 55 w 57"/>
                <a:gd name="T35" fmla="*/ 21 h 20"/>
                <a:gd name="T36" fmla="*/ 54 w 57"/>
                <a:gd name="T37" fmla="*/ 23 h 20"/>
                <a:gd name="T38" fmla="*/ 51 w 57"/>
                <a:gd name="T39" fmla="*/ 24 h 20"/>
                <a:gd name="T40" fmla="*/ 48 w 57"/>
                <a:gd name="T41" fmla="*/ 25 h 20"/>
                <a:gd name="T42" fmla="*/ 43 w 57"/>
                <a:gd name="T43" fmla="*/ 26 h 20"/>
                <a:gd name="T44" fmla="*/ 39 w 57"/>
                <a:gd name="T45" fmla="*/ 27 h 20"/>
                <a:gd name="T46" fmla="*/ 34 w 57"/>
                <a:gd name="T47" fmla="*/ 28 h 20"/>
                <a:gd name="T48" fmla="*/ 28 w 57"/>
                <a:gd name="T49" fmla="*/ 28 h 20"/>
                <a:gd name="T50" fmla="*/ 23 w 57"/>
                <a:gd name="T51" fmla="*/ 28 h 20"/>
                <a:gd name="T52" fmla="*/ 17 w 57"/>
                <a:gd name="T53" fmla="*/ 27 h 20"/>
                <a:gd name="T54" fmla="*/ 13 w 57"/>
                <a:gd name="T55" fmla="*/ 26 h 20"/>
                <a:gd name="T56" fmla="*/ 8 w 57"/>
                <a:gd name="T57" fmla="*/ 25 h 20"/>
                <a:gd name="T58" fmla="*/ 5 w 57"/>
                <a:gd name="T59" fmla="*/ 24 h 20"/>
                <a:gd name="T60" fmla="*/ 2 w 57"/>
                <a:gd name="T61" fmla="*/ 23 h 20"/>
                <a:gd name="T62" fmla="*/ 1 w 57"/>
                <a:gd name="T63" fmla="*/ 21 h 20"/>
                <a:gd name="T64" fmla="*/ 0 w 57"/>
                <a:gd name="T65" fmla="*/ 19 h 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7" h="20">
                  <a:moveTo>
                    <a:pt x="0" y="10"/>
                  </a:moveTo>
                  <a:lnTo>
                    <a:pt x="1" y="8"/>
                  </a:lnTo>
                  <a:lnTo>
                    <a:pt x="2" y="6"/>
                  </a:lnTo>
                  <a:lnTo>
                    <a:pt x="5" y="4"/>
                  </a:lnTo>
                  <a:lnTo>
                    <a:pt x="8" y="3"/>
                  </a:lnTo>
                  <a:lnTo>
                    <a:pt x="13" y="2"/>
                  </a:lnTo>
                  <a:lnTo>
                    <a:pt x="17" y="1"/>
                  </a:lnTo>
                  <a:lnTo>
                    <a:pt x="23" y="0"/>
                  </a:lnTo>
                  <a:lnTo>
                    <a:pt x="28" y="0"/>
                  </a:lnTo>
                  <a:lnTo>
                    <a:pt x="34" y="0"/>
                  </a:lnTo>
                  <a:lnTo>
                    <a:pt x="39" y="1"/>
                  </a:lnTo>
                  <a:lnTo>
                    <a:pt x="43" y="2"/>
                  </a:lnTo>
                  <a:lnTo>
                    <a:pt x="48" y="3"/>
                  </a:lnTo>
                  <a:lnTo>
                    <a:pt x="51" y="4"/>
                  </a:lnTo>
                  <a:lnTo>
                    <a:pt x="54" y="6"/>
                  </a:lnTo>
                  <a:lnTo>
                    <a:pt x="55" y="8"/>
                  </a:lnTo>
                  <a:lnTo>
                    <a:pt x="56" y="10"/>
                  </a:lnTo>
                  <a:lnTo>
                    <a:pt x="55" y="12"/>
                  </a:lnTo>
                  <a:lnTo>
                    <a:pt x="54" y="14"/>
                  </a:lnTo>
                  <a:lnTo>
                    <a:pt x="51" y="15"/>
                  </a:lnTo>
                  <a:lnTo>
                    <a:pt x="48" y="16"/>
                  </a:lnTo>
                  <a:lnTo>
                    <a:pt x="43" y="17"/>
                  </a:lnTo>
                  <a:lnTo>
                    <a:pt x="39" y="18"/>
                  </a:lnTo>
                  <a:lnTo>
                    <a:pt x="34" y="19"/>
                  </a:lnTo>
                  <a:lnTo>
                    <a:pt x="28" y="19"/>
                  </a:lnTo>
                  <a:lnTo>
                    <a:pt x="23" y="19"/>
                  </a:lnTo>
                  <a:lnTo>
                    <a:pt x="17" y="18"/>
                  </a:lnTo>
                  <a:lnTo>
                    <a:pt x="13" y="17"/>
                  </a:lnTo>
                  <a:lnTo>
                    <a:pt x="8" y="16"/>
                  </a:lnTo>
                  <a:lnTo>
                    <a:pt x="5" y="15"/>
                  </a:lnTo>
                  <a:lnTo>
                    <a:pt x="2" y="14"/>
                  </a:lnTo>
                  <a:lnTo>
                    <a:pt x="1" y="12"/>
                  </a:lnTo>
                  <a:lnTo>
                    <a:pt x="0" y="10"/>
                  </a:lnTo>
                </a:path>
              </a:pathLst>
            </a:custGeom>
            <a:solidFill>
              <a:schemeClr val="bg2"/>
            </a:solidFill>
            <a:ln>
              <a:noFill/>
            </a:ln>
            <a:effectLst>
              <a:outerShdw dist="12700" dir="5400000" algn="ctr" rotWithShape="0">
                <a:schemeClr val="bg2"/>
              </a:outerShdw>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390" name="Freeform 402">
              <a:extLst>
                <a:ext uri="{FF2B5EF4-FFF2-40B4-BE49-F238E27FC236}">
                  <a16:creationId xmlns:a16="http://schemas.microsoft.com/office/drawing/2014/main" id="{12E77526-17FA-4732-A833-6D6732D49193}"/>
                </a:ext>
              </a:extLst>
            </p:cNvPr>
            <p:cNvSpPr>
              <a:spLocks/>
            </p:cNvSpPr>
            <p:nvPr/>
          </p:nvSpPr>
          <p:spPr bwMode="auto">
            <a:xfrm>
              <a:off x="1579" y="3235"/>
              <a:ext cx="54" cy="21"/>
            </a:xfrm>
            <a:custGeom>
              <a:avLst/>
              <a:gdLst>
                <a:gd name="T0" fmla="*/ 0 w 55"/>
                <a:gd name="T1" fmla="*/ 19 h 20"/>
                <a:gd name="T2" fmla="*/ 1 w 55"/>
                <a:gd name="T3" fmla="*/ 8 h 20"/>
                <a:gd name="T4" fmla="*/ 2 w 55"/>
                <a:gd name="T5" fmla="*/ 6 h 20"/>
                <a:gd name="T6" fmla="*/ 5 w 55"/>
                <a:gd name="T7" fmla="*/ 4 h 20"/>
                <a:gd name="T8" fmla="*/ 8 w 55"/>
                <a:gd name="T9" fmla="*/ 3 h 20"/>
                <a:gd name="T10" fmla="*/ 12 w 55"/>
                <a:gd name="T11" fmla="*/ 2 h 20"/>
                <a:gd name="T12" fmla="*/ 17 w 55"/>
                <a:gd name="T13" fmla="*/ 1 h 20"/>
                <a:gd name="T14" fmla="*/ 22 w 55"/>
                <a:gd name="T15" fmla="*/ 0 h 20"/>
                <a:gd name="T16" fmla="*/ 27 w 55"/>
                <a:gd name="T17" fmla="*/ 0 h 20"/>
                <a:gd name="T18" fmla="*/ 27 w 55"/>
                <a:gd name="T19" fmla="*/ 0 h 20"/>
                <a:gd name="T20" fmla="*/ 29 w 55"/>
                <a:gd name="T21" fmla="*/ 1 h 20"/>
                <a:gd name="T22" fmla="*/ 33 w 55"/>
                <a:gd name="T23" fmla="*/ 2 h 20"/>
                <a:gd name="T24" fmla="*/ 37 w 55"/>
                <a:gd name="T25" fmla="*/ 3 h 20"/>
                <a:gd name="T26" fmla="*/ 40 w 55"/>
                <a:gd name="T27" fmla="*/ 4 h 20"/>
                <a:gd name="T28" fmla="*/ 43 w 55"/>
                <a:gd name="T29" fmla="*/ 6 h 20"/>
                <a:gd name="T30" fmla="*/ 44 w 55"/>
                <a:gd name="T31" fmla="*/ 8 h 20"/>
                <a:gd name="T32" fmla="*/ 45 w 55"/>
                <a:gd name="T33" fmla="*/ 19 h 20"/>
                <a:gd name="T34" fmla="*/ 44 w 55"/>
                <a:gd name="T35" fmla="*/ 21 h 20"/>
                <a:gd name="T36" fmla="*/ 43 w 55"/>
                <a:gd name="T37" fmla="*/ 23 h 20"/>
                <a:gd name="T38" fmla="*/ 40 w 55"/>
                <a:gd name="T39" fmla="*/ 24 h 20"/>
                <a:gd name="T40" fmla="*/ 37 w 55"/>
                <a:gd name="T41" fmla="*/ 25 h 20"/>
                <a:gd name="T42" fmla="*/ 33 w 55"/>
                <a:gd name="T43" fmla="*/ 26 h 20"/>
                <a:gd name="T44" fmla="*/ 29 w 55"/>
                <a:gd name="T45" fmla="*/ 27 h 20"/>
                <a:gd name="T46" fmla="*/ 27 w 55"/>
                <a:gd name="T47" fmla="*/ 28 h 20"/>
                <a:gd name="T48" fmla="*/ 27 w 55"/>
                <a:gd name="T49" fmla="*/ 28 h 20"/>
                <a:gd name="T50" fmla="*/ 22 w 55"/>
                <a:gd name="T51" fmla="*/ 28 h 20"/>
                <a:gd name="T52" fmla="*/ 17 w 55"/>
                <a:gd name="T53" fmla="*/ 27 h 20"/>
                <a:gd name="T54" fmla="*/ 12 w 55"/>
                <a:gd name="T55" fmla="*/ 26 h 20"/>
                <a:gd name="T56" fmla="*/ 8 w 55"/>
                <a:gd name="T57" fmla="*/ 25 h 20"/>
                <a:gd name="T58" fmla="*/ 5 w 55"/>
                <a:gd name="T59" fmla="*/ 24 h 20"/>
                <a:gd name="T60" fmla="*/ 2 w 55"/>
                <a:gd name="T61" fmla="*/ 23 h 20"/>
                <a:gd name="T62" fmla="*/ 1 w 55"/>
                <a:gd name="T63" fmla="*/ 21 h 20"/>
                <a:gd name="T64" fmla="*/ 0 w 55"/>
                <a:gd name="T65" fmla="*/ 19 h 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5" h="20">
                  <a:moveTo>
                    <a:pt x="0" y="10"/>
                  </a:moveTo>
                  <a:lnTo>
                    <a:pt x="1" y="8"/>
                  </a:lnTo>
                  <a:lnTo>
                    <a:pt x="2" y="6"/>
                  </a:lnTo>
                  <a:lnTo>
                    <a:pt x="5" y="4"/>
                  </a:lnTo>
                  <a:lnTo>
                    <a:pt x="8" y="3"/>
                  </a:lnTo>
                  <a:lnTo>
                    <a:pt x="12" y="2"/>
                  </a:lnTo>
                  <a:lnTo>
                    <a:pt x="17" y="1"/>
                  </a:lnTo>
                  <a:lnTo>
                    <a:pt x="22" y="0"/>
                  </a:lnTo>
                  <a:lnTo>
                    <a:pt x="27" y="0"/>
                  </a:lnTo>
                  <a:lnTo>
                    <a:pt x="33" y="0"/>
                  </a:lnTo>
                  <a:lnTo>
                    <a:pt x="38" y="1"/>
                  </a:lnTo>
                  <a:lnTo>
                    <a:pt x="42" y="2"/>
                  </a:lnTo>
                  <a:lnTo>
                    <a:pt x="46" y="3"/>
                  </a:lnTo>
                  <a:lnTo>
                    <a:pt x="49" y="4"/>
                  </a:lnTo>
                  <a:lnTo>
                    <a:pt x="52" y="6"/>
                  </a:lnTo>
                  <a:lnTo>
                    <a:pt x="53" y="8"/>
                  </a:lnTo>
                  <a:lnTo>
                    <a:pt x="54" y="10"/>
                  </a:lnTo>
                  <a:lnTo>
                    <a:pt x="53" y="12"/>
                  </a:lnTo>
                  <a:lnTo>
                    <a:pt x="52" y="14"/>
                  </a:lnTo>
                  <a:lnTo>
                    <a:pt x="49" y="15"/>
                  </a:lnTo>
                  <a:lnTo>
                    <a:pt x="46" y="16"/>
                  </a:lnTo>
                  <a:lnTo>
                    <a:pt x="42" y="17"/>
                  </a:lnTo>
                  <a:lnTo>
                    <a:pt x="38" y="18"/>
                  </a:lnTo>
                  <a:lnTo>
                    <a:pt x="33" y="19"/>
                  </a:lnTo>
                  <a:lnTo>
                    <a:pt x="27" y="19"/>
                  </a:lnTo>
                  <a:lnTo>
                    <a:pt x="22" y="19"/>
                  </a:lnTo>
                  <a:lnTo>
                    <a:pt x="17" y="18"/>
                  </a:lnTo>
                  <a:lnTo>
                    <a:pt x="12" y="17"/>
                  </a:lnTo>
                  <a:lnTo>
                    <a:pt x="8" y="16"/>
                  </a:lnTo>
                  <a:lnTo>
                    <a:pt x="5" y="15"/>
                  </a:lnTo>
                  <a:lnTo>
                    <a:pt x="2" y="14"/>
                  </a:lnTo>
                  <a:lnTo>
                    <a:pt x="1" y="12"/>
                  </a:lnTo>
                  <a:lnTo>
                    <a:pt x="0" y="10"/>
                  </a:lnTo>
                </a:path>
              </a:pathLst>
            </a:custGeom>
            <a:solidFill>
              <a:schemeClr val="bg2"/>
            </a:solidFill>
            <a:ln>
              <a:noFill/>
            </a:ln>
            <a:effectLst>
              <a:outerShdw dist="12700" dir="5400000" algn="ctr" rotWithShape="0">
                <a:schemeClr val="bg2"/>
              </a:outerShdw>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391" name="Freeform 403">
              <a:extLst>
                <a:ext uri="{FF2B5EF4-FFF2-40B4-BE49-F238E27FC236}">
                  <a16:creationId xmlns:a16="http://schemas.microsoft.com/office/drawing/2014/main" id="{03202BF6-6B00-4451-B23F-8167A85C5C33}"/>
                </a:ext>
              </a:extLst>
            </p:cNvPr>
            <p:cNvSpPr>
              <a:spLocks/>
            </p:cNvSpPr>
            <p:nvPr/>
          </p:nvSpPr>
          <p:spPr bwMode="auto">
            <a:xfrm>
              <a:off x="1754" y="3277"/>
              <a:ext cx="57" cy="20"/>
            </a:xfrm>
            <a:custGeom>
              <a:avLst/>
              <a:gdLst>
                <a:gd name="T0" fmla="*/ 0 w 57"/>
                <a:gd name="T1" fmla="*/ 10 h 20"/>
                <a:gd name="T2" fmla="*/ 1 w 57"/>
                <a:gd name="T3" fmla="*/ 8 h 20"/>
                <a:gd name="T4" fmla="*/ 2 w 57"/>
                <a:gd name="T5" fmla="*/ 6 h 20"/>
                <a:gd name="T6" fmla="*/ 5 w 57"/>
                <a:gd name="T7" fmla="*/ 4 h 20"/>
                <a:gd name="T8" fmla="*/ 8 w 57"/>
                <a:gd name="T9" fmla="*/ 3 h 20"/>
                <a:gd name="T10" fmla="*/ 12 w 57"/>
                <a:gd name="T11" fmla="*/ 2 h 20"/>
                <a:gd name="T12" fmla="*/ 17 w 57"/>
                <a:gd name="T13" fmla="*/ 1 h 20"/>
                <a:gd name="T14" fmla="*/ 23 w 57"/>
                <a:gd name="T15" fmla="*/ 0 h 20"/>
                <a:gd name="T16" fmla="*/ 28 w 57"/>
                <a:gd name="T17" fmla="*/ 0 h 20"/>
                <a:gd name="T18" fmla="*/ 34 w 57"/>
                <a:gd name="T19" fmla="*/ 0 h 20"/>
                <a:gd name="T20" fmla="*/ 39 w 57"/>
                <a:gd name="T21" fmla="*/ 1 h 20"/>
                <a:gd name="T22" fmla="*/ 43 w 57"/>
                <a:gd name="T23" fmla="*/ 2 h 20"/>
                <a:gd name="T24" fmla="*/ 48 w 57"/>
                <a:gd name="T25" fmla="*/ 3 h 20"/>
                <a:gd name="T26" fmla="*/ 51 w 57"/>
                <a:gd name="T27" fmla="*/ 4 h 20"/>
                <a:gd name="T28" fmla="*/ 54 w 57"/>
                <a:gd name="T29" fmla="*/ 6 h 20"/>
                <a:gd name="T30" fmla="*/ 55 w 57"/>
                <a:gd name="T31" fmla="*/ 8 h 20"/>
                <a:gd name="T32" fmla="*/ 56 w 57"/>
                <a:gd name="T33" fmla="*/ 10 h 20"/>
                <a:gd name="T34" fmla="*/ 55 w 57"/>
                <a:gd name="T35" fmla="*/ 12 h 20"/>
                <a:gd name="T36" fmla="*/ 54 w 57"/>
                <a:gd name="T37" fmla="*/ 13 h 20"/>
                <a:gd name="T38" fmla="*/ 51 w 57"/>
                <a:gd name="T39" fmla="*/ 15 h 20"/>
                <a:gd name="T40" fmla="*/ 48 w 57"/>
                <a:gd name="T41" fmla="*/ 16 h 20"/>
                <a:gd name="T42" fmla="*/ 43 w 57"/>
                <a:gd name="T43" fmla="*/ 17 h 20"/>
                <a:gd name="T44" fmla="*/ 39 w 57"/>
                <a:gd name="T45" fmla="*/ 18 h 20"/>
                <a:gd name="T46" fmla="*/ 34 w 57"/>
                <a:gd name="T47" fmla="*/ 19 h 20"/>
                <a:gd name="T48" fmla="*/ 28 w 57"/>
                <a:gd name="T49" fmla="*/ 19 h 20"/>
                <a:gd name="T50" fmla="*/ 23 w 57"/>
                <a:gd name="T51" fmla="*/ 19 h 20"/>
                <a:gd name="T52" fmla="*/ 17 w 57"/>
                <a:gd name="T53" fmla="*/ 18 h 20"/>
                <a:gd name="T54" fmla="*/ 12 w 57"/>
                <a:gd name="T55" fmla="*/ 17 h 20"/>
                <a:gd name="T56" fmla="*/ 8 w 57"/>
                <a:gd name="T57" fmla="*/ 16 h 20"/>
                <a:gd name="T58" fmla="*/ 5 w 57"/>
                <a:gd name="T59" fmla="*/ 15 h 20"/>
                <a:gd name="T60" fmla="*/ 2 w 57"/>
                <a:gd name="T61" fmla="*/ 13 h 20"/>
                <a:gd name="T62" fmla="*/ 1 w 57"/>
                <a:gd name="T63" fmla="*/ 12 h 20"/>
                <a:gd name="T64" fmla="*/ 0 w 57"/>
                <a:gd name="T65" fmla="*/ 10 h 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7" h="20">
                  <a:moveTo>
                    <a:pt x="0" y="10"/>
                  </a:moveTo>
                  <a:lnTo>
                    <a:pt x="1" y="8"/>
                  </a:lnTo>
                  <a:lnTo>
                    <a:pt x="2" y="6"/>
                  </a:lnTo>
                  <a:lnTo>
                    <a:pt x="5" y="4"/>
                  </a:lnTo>
                  <a:lnTo>
                    <a:pt x="8" y="3"/>
                  </a:lnTo>
                  <a:lnTo>
                    <a:pt x="12" y="2"/>
                  </a:lnTo>
                  <a:lnTo>
                    <a:pt x="17" y="1"/>
                  </a:lnTo>
                  <a:lnTo>
                    <a:pt x="23" y="0"/>
                  </a:lnTo>
                  <a:lnTo>
                    <a:pt x="28" y="0"/>
                  </a:lnTo>
                  <a:lnTo>
                    <a:pt x="34" y="0"/>
                  </a:lnTo>
                  <a:lnTo>
                    <a:pt x="39" y="1"/>
                  </a:lnTo>
                  <a:lnTo>
                    <a:pt x="43" y="2"/>
                  </a:lnTo>
                  <a:lnTo>
                    <a:pt x="48" y="3"/>
                  </a:lnTo>
                  <a:lnTo>
                    <a:pt x="51" y="4"/>
                  </a:lnTo>
                  <a:lnTo>
                    <a:pt x="54" y="6"/>
                  </a:lnTo>
                  <a:lnTo>
                    <a:pt x="55" y="8"/>
                  </a:lnTo>
                  <a:lnTo>
                    <a:pt x="56" y="10"/>
                  </a:lnTo>
                  <a:lnTo>
                    <a:pt x="55" y="12"/>
                  </a:lnTo>
                  <a:lnTo>
                    <a:pt x="54" y="13"/>
                  </a:lnTo>
                  <a:lnTo>
                    <a:pt x="51" y="15"/>
                  </a:lnTo>
                  <a:lnTo>
                    <a:pt x="48" y="16"/>
                  </a:lnTo>
                  <a:lnTo>
                    <a:pt x="43" y="17"/>
                  </a:lnTo>
                  <a:lnTo>
                    <a:pt x="39" y="18"/>
                  </a:lnTo>
                  <a:lnTo>
                    <a:pt x="34" y="19"/>
                  </a:lnTo>
                  <a:lnTo>
                    <a:pt x="28" y="19"/>
                  </a:lnTo>
                  <a:lnTo>
                    <a:pt x="23" y="19"/>
                  </a:lnTo>
                  <a:lnTo>
                    <a:pt x="17" y="18"/>
                  </a:lnTo>
                  <a:lnTo>
                    <a:pt x="12" y="17"/>
                  </a:lnTo>
                  <a:lnTo>
                    <a:pt x="8" y="16"/>
                  </a:lnTo>
                  <a:lnTo>
                    <a:pt x="5" y="15"/>
                  </a:lnTo>
                  <a:lnTo>
                    <a:pt x="2" y="13"/>
                  </a:lnTo>
                  <a:lnTo>
                    <a:pt x="1" y="12"/>
                  </a:lnTo>
                  <a:lnTo>
                    <a:pt x="0" y="10"/>
                  </a:lnTo>
                </a:path>
              </a:pathLst>
            </a:custGeom>
            <a:solidFill>
              <a:schemeClr val="bg2"/>
            </a:solidFill>
            <a:ln>
              <a:noFill/>
            </a:ln>
            <a:effectLst>
              <a:outerShdw dist="12700" dir="5400000" algn="ctr" rotWithShape="0">
                <a:schemeClr val="bg2"/>
              </a:outerShdw>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392" name="Freeform 404">
              <a:extLst>
                <a:ext uri="{FF2B5EF4-FFF2-40B4-BE49-F238E27FC236}">
                  <a16:creationId xmlns:a16="http://schemas.microsoft.com/office/drawing/2014/main" id="{21525FCA-A304-4319-ACC9-B525889902DB}"/>
                </a:ext>
              </a:extLst>
            </p:cNvPr>
            <p:cNvSpPr>
              <a:spLocks/>
            </p:cNvSpPr>
            <p:nvPr/>
          </p:nvSpPr>
          <p:spPr bwMode="auto">
            <a:xfrm>
              <a:off x="1678" y="3277"/>
              <a:ext cx="57" cy="20"/>
            </a:xfrm>
            <a:custGeom>
              <a:avLst/>
              <a:gdLst>
                <a:gd name="T0" fmla="*/ 0 w 57"/>
                <a:gd name="T1" fmla="*/ 10 h 20"/>
                <a:gd name="T2" fmla="*/ 1 w 57"/>
                <a:gd name="T3" fmla="*/ 8 h 20"/>
                <a:gd name="T4" fmla="*/ 2 w 57"/>
                <a:gd name="T5" fmla="*/ 6 h 20"/>
                <a:gd name="T6" fmla="*/ 5 w 57"/>
                <a:gd name="T7" fmla="*/ 4 h 20"/>
                <a:gd name="T8" fmla="*/ 8 w 57"/>
                <a:gd name="T9" fmla="*/ 3 h 20"/>
                <a:gd name="T10" fmla="*/ 12 w 57"/>
                <a:gd name="T11" fmla="*/ 2 h 20"/>
                <a:gd name="T12" fmla="*/ 17 w 57"/>
                <a:gd name="T13" fmla="*/ 1 h 20"/>
                <a:gd name="T14" fmla="*/ 23 w 57"/>
                <a:gd name="T15" fmla="*/ 0 h 20"/>
                <a:gd name="T16" fmla="*/ 28 w 57"/>
                <a:gd name="T17" fmla="*/ 0 h 20"/>
                <a:gd name="T18" fmla="*/ 34 w 57"/>
                <a:gd name="T19" fmla="*/ 0 h 20"/>
                <a:gd name="T20" fmla="*/ 39 w 57"/>
                <a:gd name="T21" fmla="*/ 1 h 20"/>
                <a:gd name="T22" fmla="*/ 44 w 57"/>
                <a:gd name="T23" fmla="*/ 2 h 20"/>
                <a:gd name="T24" fmla="*/ 48 w 57"/>
                <a:gd name="T25" fmla="*/ 3 h 20"/>
                <a:gd name="T26" fmla="*/ 51 w 57"/>
                <a:gd name="T27" fmla="*/ 4 h 20"/>
                <a:gd name="T28" fmla="*/ 54 w 57"/>
                <a:gd name="T29" fmla="*/ 6 h 20"/>
                <a:gd name="T30" fmla="*/ 55 w 57"/>
                <a:gd name="T31" fmla="*/ 8 h 20"/>
                <a:gd name="T32" fmla="*/ 56 w 57"/>
                <a:gd name="T33" fmla="*/ 10 h 20"/>
                <a:gd name="T34" fmla="*/ 55 w 57"/>
                <a:gd name="T35" fmla="*/ 12 h 20"/>
                <a:gd name="T36" fmla="*/ 54 w 57"/>
                <a:gd name="T37" fmla="*/ 13 h 20"/>
                <a:gd name="T38" fmla="*/ 51 w 57"/>
                <a:gd name="T39" fmla="*/ 15 h 20"/>
                <a:gd name="T40" fmla="*/ 48 w 57"/>
                <a:gd name="T41" fmla="*/ 16 h 20"/>
                <a:gd name="T42" fmla="*/ 44 w 57"/>
                <a:gd name="T43" fmla="*/ 17 h 20"/>
                <a:gd name="T44" fmla="*/ 39 w 57"/>
                <a:gd name="T45" fmla="*/ 18 h 20"/>
                <a:gd name="T46" fmla="*/ 34 w 57"/>
                <a:gd name="T47" fmla="*/ 19 h 20"/>
                <a:gd name="T48" fmla="*/ 28 w 57"/>
                <a:gd name="T49" fmla="*/ 19 h 20"/>
                <a:gd name="T50" fmla="*/ 23 w 57"/>
                <a:gd name="T51" fmla="*/ 19 h 20"/>
                <a:gd name="T52" fmla="*/ 17 w 57"/>
                <a:gd name="T53" fmla="*/ 18 h 20"/>
                <a:gd name="T54" fmla="*/ 12 w 57"/>
                <a:gd name="T55" fmla="*/ 17 h 20"/>
                <a:gd name="T56" fmla="*/ 8 w 57"/>
                <a:gd name="T57" fmla="*/ 16 h 20"/>
                <a:gd name="T58" fmla="*/ 5 w 57"/>
                <a:gd name="T59" fmla="*/ 15 h 20"/>
                <a:gd name="T60" fmla="*/ 2 w 57"/>
                <a:gd name="T61" fmla="*/ 13 h 20"/>
                <a:gd name="T62" fmla="*/ 1 w 57"/>
                <a:gd name="T63" fmla="*/ 12 h 20"/>
                <a:gd name="T64" fmla="*/ 0 w 57"/>
                <a:gd name="T65" fmla="*/ 10 h 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7" h="20">
                  <a:moveTo>
                    <a:pt x="0" y="10"/>
                  </a:moveTo>
                  <a:lnTo>
                    <a:pt x="1" y="8"/>
                  </a:lnTo>
                  <a:lnTo>
                    <a:pt x="2" y="6"/>
                  </a:lnTo>
                  <a:lnTo>
                    <a:pt x="5" y="4"/>
                  </a:lnTo>
                  <a:lnTo>
                    <a:pt x="8" y="3"/>
                  </a:lnTo>
                  <a:lnTo>
                    <a:pt x="12" y="2"/>
                  </a:lnTo>
                  <a:lnTo>
                    <a:pt x="17" y="1"/>
                  </a:lnTo>
                  <a:lnTo>
                    <a:pt x="23" y="0"/>
                  </a:lnTo>
                  <a:lnTo>
                    <a:pt x="28" y="0"/>
                  </a:lnTo>
                  <a:lnTo>
                    <a:pt x="34" y="0"/>
                  </a:lnTo>
                  <a:lnTo>
                    <a:pt x="39" y="1"/>
                  </a:lnTo>
                  <a:lnTo>
                    <a:pt x="44" y="2"/>
                  </a:lnTo>
                  <a:lnTo>
                    <a:pt x="48" y="3"/>
                  </a:lnTo>
                  <a:lnTo>
                    <a:pt x="51" y="4"/>
                  </a:lnTo>
                  <a:lnTo>
                    <a:pt x="54" y="6"/>
                  </a:lnTo>
                  <a:lnTo>
                    <a:pt x="55" y="8"/>
                  </a:lnTo>
                  <a:lnTo>
                    <a:pt x="56" y="10"/>
                  </a:lnTo>
                  <a:lnTo>
                    <a:pt x="55" y="12"/>
                  </a:lnTo>
                  <a:lnTo>
                    <a:pt x="54" y="13"/>
                  </a:lnTo>
                  <a:lnTo>
                    <a:pt x="51" y="15"/>
                  </a:lnTo>
                  <a:lnTo>
                    <a:pt x="48" y="16"/>
                  </a:lnTo>
                  <a:lnTo>
                    <a:pt x="44" y="17"/>
                  </a:lnTo>
                  <a:lnTo>
                    <a:pt x="39" y="18"/>
                  </a:lnTo>
                  <a:lnTo>
                    <a:pt x="34" y="19"/>
                  </a:lnTo>
                  <a:lnTo>
                    <a:pt x="28" y="19"/>
                  </a:lnTo>
                  <a:lnTo>
                    <a:pt x="23" y="19"/>
                  </a:lnTo>
                  <a:lnTo>
                    <a:pt x="17" y="18"/>
                  </a:lnTo>
                  <a:lnTo>
                    <a:pt x="12" y="17"/>
                  </a:lnTo>
                  <a:lnTo>
                    <a:pt x="8" y="16"/>
                  </a:lnTo>
                  <a:lnTo>
                    <a:pt x="5" y="15"/>
                  </a:lnTo>
                  <a:lnTo>
                    <a:pt x="2" y="13"/>
                  </a:lnTo>
                  <a:lnTo>
                    <a:pt x="1" y="12"/>
                  </a:lnTo>
                  <a:lnTo>
                    <a:pt x="0" y="10"/>
                  </a:lnTo>
                </a:path>
              </a:pathLst>
            </a:custGeom>
            <a:solidFill>
              <a:schemeClr val="bg2"/>
            </a:solidFill>
            <a:ln>
              <a:noFill/>
            </a:ln>
            <a:effectLst>
              <a:outerShdw dist="12700" dir="5400000" algn="ctr" rotWithShape="0">
                <a:schemeClr val="bg2"/>
              </a:outerShdw>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393" name="Freeform 405">
              <a:extLst>
                <a:ext uri="{FF2B5EF4-FFF2-40B4-BE49-F238E27FC236}">
                  <a16:creationId xmlns:a16="http://schemas.microsoft.com/office/drawing/2014/main" id="{6320940D-43C9-4D43-B351-123A4B2DFB43}"/>
                </a:ext>
              </a:extLst>
            </p:cNvPr>
            <p:cNvSpPr>
              <a:spLocks/>
            </p:cNvSpPr>
            <p:nvPr/>
          </p:nvSpPr>
          <p:spPr bwMode="auto">
            <a:xfrm>
              <a:off x="1595" y="3277"/>
              <a:ext cx="57" cy="20"/>
            </a:xfrm>
            <a:custGeom>
              <a:avLst/>
              <a:gdLst>
                <a:gd name="T0" fmla="*/ 0 w 57"/>
                <a:gd name="T1" fmla="*/ 10 h 20"/>
                <a:gd name="T2" fmla="*/ 1 w 57"/>
                <a:gd name="T3" fmla="*/ 8 h 20"/>
                <a:gd name="T4" fmla="*/ 2 w 57"/>
                <a:gd name="T5" fmla="*/ 6 h 20"/>
                <a:gd name="T6" fmla="*/ 5 w 57"/>
                <a:gd name="T7" fmla="*/ 4 h 20"/>
                <a:gd name="T8" fmla="*/ 8 w 57"/>
                <a:gd name="T9" fmla="*/ 3 h 20"/>
                <a:gd name="T10" fmla="*/ 13 w 57"/>
                <a:gd name="T11" fmla="*/ 2 h 20"/>
                <a:gd name="T12" fmla="*/ 17 w 57"/>
                <a:gd name="T13" fmla="*/ 1 h 20"/>
                <a:gd name="T14" fmla="*/ 23 w 57"/>
                <a:gd name="T15" fmla="*/ 0 h 20"/>
                <a:gd name="T16" fmla="*/ 28 w 57"/>
                <a:gd name="T17" fmla="*/ 0 h 20"/>
                <a:gd name="T18" fmla="*/ 34 w 57"/>
                <a:gd name="T19" fmla="*/ 0 h 20"/>
                <a:gd name="T20" fmla="*/ 40 w 57"/>
                <a:gd name="T21" fmla="*/ 1 h 20"/>
                <a:gd name="T22" fmla="*/ 44 w 57"/>
                <a:gd name="T23" fmla="*/ 2 h 20"/>
                <a:gd name="T24" fmla="*/ 48 w 57"/>
                <a:gd name="T25" fmla="*/ 3 h 20"/>
                <a:gd name="T26" fmla="*/ 51 w 57"/>
                <a:gd name="T27" fmla="*/ 4 h 20"/>
                <a:gd name="T28" fmla="*/ 54 w 57"/>
                <a:gd name="T29" fmla="*/ 6 h 20"/>
                <a:gd name="T30" fmla="*/ 55 w 57"/>
                <a:gd name="T31" fmla="*/ 8 h 20"/>
                <a:gd name="T32" fmla="*/ 56 w 57"/>
                <a:gd name="T33" fmla="*/ 10 h 20"/>
                <a:gd name="T34" fmla="*/ 55 w 57"/>
                <a:gd name="T35" fmla="*/ 12 h 20"/>
                <a:gd name="T36" fmla="*/ 54 w 57"/>
                <a:gd name="T37" fmla="*/ 13 h 20"/>
                <a:gd name="T38" fmla="*/ 51 w 57"/>
                <a:gd name="T39" fmla="*/ 15 h 20"/>
                <a:gd name="T40" fmla="*/ 48 w 57"/>
                <a:gd name="T41" fmla="*/ 16 h 20"/>
                <a:gd name="T42" fmla="*/ 44 w 57"/>
                <a:gd name="T43" fmla="*/ 17 h 20"/>
                <a:gd name="T44" fmla="*/ 40 w 57"/>
                <a:gd name="T45" fmla="*/ 18 h 20"/>
                <a:gd name="T46" fmla="*/ 34 w 57"/>
                <a:gd name="T47" fmla="*/ 19 h 20"/>
                <a:gd name="T48" fmla="*/ 28 w 57"/>
                <a:gd name="T49" fmla="*/ 19 h 20"/>
                <a:gd name="T50" fmla="*/ 23 w 57"/>
                <a:gd name="T51" fmla="*/ 19 h 20"/>
                <a:gd name="T52" fmla="*/ 17 w 57"/>
                <a:gd name="T53" fmla="*/ 18 h 20"/>
                <a:gd name="T54" fmla="*/ 13 w 57"/>
                <a:gd name="T55" fmla="*/ 17 h 20"/>
                <a:gd name="T56" fmla="*/ 8 w 57"/>
                <a:gd name="T57" fmla="*/ 16 h 20"/>
                <a:gd name="T58" fmla="*/ 5 w 57"/>
                <a:gd name="T59" fmla="*/ 15 h 20"/>
                <a:gd name="T60" fmla="*/ 2 w 57"/>
                <a:gd name="T61" fmla="*/ 13 h 20"/>
                <a:gd name="T62" fmla="*/ 1 w 57"/>
                <a:gd name="T63" fmla="*/ 12 h 20"/>
                <a:gd name="T64" fmla="*/ 0 w 57"/>
                <a:gd name="T65" fmla="*/ 10 h 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7" h="20">
                  <a:moveTo>
                    <a:pt x="0" y="10"/>
                  </a:moveTo>
                  <a:lnTo>
                    <a:pt x="1" y="8"/>
                  </a:lnTo>
                  <a:lnTo>
                    <a:pt x="2" y="6"/>
                  </a:lnTo>
                  <a:lnTo>
                    <a:pt x="5" y="4"/>
                  </a:lnTo>
                  <a:lnTo>
                    <a:pt x="8" y="3"/>
                  </a:lnTo>
                  <a:lnTo>
                    <a:pt x="13" y="2"/>
                  </a:lnTo>
                  <a:lnTo>
                    <a:pt x="17" y="1"/>
                  </a:lnTo>
                  <a:lnTo>
                    <a:pt x="23" y="0"/>
                  </a:lnTo>
                  <a:lnTo>
                    <a:pt x="28" y="0"/>
                  </a:lnTo>
                  <a:lnTo>
                    <a:pt x="34" y="0"/>
                  </a:lnTo>
                  <a:lnTo>
                    <a:pt x="40" y="1"/>
                  </a:lnTo>
                  <a:lnTo>
                    <a:pt x="44" y="2"/>
                  </a:lnTo>
                  <a:lnTo>
                    <a:pt x="48" y="3"/>
                  </a:lnTo>
                  <a:lnTo>
                    <a:pt x="51" y="4"/>
                  </a:lnTo>
                  <a:lnTo>
                    <a:pt x="54" y="6"/>
                  </a:lnTo>
                  <a:lnTo>
                    <a:pt x="55" y="8"/>
                  </a:lnTo>
                  <a:lnTo>
                    <a:pt x="56" y="10"/>
                  </a:lnTo>
                  <a:lnTo>
                    <a:pt x="55" y="12"/>
                  </a:lnTo>
                  <a:lnTo>
                    <a:pt x="54" y="13"/>
                  </a:lnTo>
                  <a:lnTo>
                    <a:pt x="51" y="15"/>
                  </a:lnTo>
                  <a:lnTo>
                    <a:pt x="48" y="16"/>
                  </a:lnTo>
                  <a:lnTo>
                    <a:pt x="44" y="17"/>
                  </a:lnTo>
                  <a:lnTo>
                    <a:pt x="40" y="18"/>
                  </a:lnTo>
                  <a:lnTo>
                    <a:pt x="34" y="19"/>
                  </a:lnTo>
                  <a:lnTo>
                    <a:pt x="28" y="19"/>
                  </a:lnTo>
                  <a:lnTo>
                    <a:pt x="23" y="19"/>
                  </a:lnTo>
                  <a:lnTo>
                    <a:pt x="17" y="18"/>
                  </a:lnTo>
                  <a:lnTo>
                    <a:pt x="13" y="17"/>
                  </a:lnTo>
                  <a:lnTo>
                    <a:pt x="8" y="16"/>
                  </a:lnTo>
                  <a:lnTo>
                    <a:pt x="5" y="15"/>
                  </a:lnTo>
                  <a:lnTo>
                    <a:pt x="2" y="13"/>
                  </a:lnTo>
                  <a:lnTo>
                    <a:pt x="1" y="12"/>
                  </a:lnTo>
                  <a:lnTo>
                    <a:pt x="0" y="10"/>
                  </a:lnTo>
                </a:path>
              </a:pathLst>
            </a:custGeom>
            <a:solidFill>
              <a:schemeClr val="bg2"/>
            </a:solidFill>
            <a:ln>
              <a:noFill/>
            </a:ln>
            <a:effectLst>
              <a:outerShdw dist="12700" dir="5400000" algn="ctr" rotWithShape="0">
                <a:schemeClr val="bg2"/>
              </a:outerShdw>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394" name="Freeform 406">
              <a:extLst>
                <a:ext uri="{FF2B5EF4-FFF2-40B4-BE49-F238E27FC236}">
                  <a16:creationId xmlns:a16="http://schemas.microsoft.com/office/drawing/2014/main" id="{43DEB2DA-667C-4567-A5BD-BF70C5B68BF0}"/>
                </a:ext>
              </a:extLst>
            </p:cNvPr>
            <p:cNvSpPr>
              <a:spLocks/>
            </p:cNvSpPr>
            <p:nvPr/>
          </p:nvSpPr>
          <p:spPr bwMode="auto">
            <a:xfrm>
              <a:off x="1769" y="3319"/>
              <a:ext cx="57" cy="21"/>
            </a:xfrm>
            <a:custGeom>
              <a:avLst/>
              <a:gdLst>
                <a:gd name="T0" fmla="*/ 0 w 57"/>
                <a:gd name="T1" fmla="*/ 11 h 22"/>
                <a:gd name="T2" fmla="*/ 1 w 57"/>
                <a:gd name="T3" fmla="*/ 9 h 22"/>
                <a:gd name="T4" fmla="*/ 2 w 57"/>
                <a:gd name="T5" fmla="*/ 7 h 22"/>
                <a:gd name="T6" fmla="*/ 5 w 57"/>
                <a:gd name="T7" fmla="*/ 5 h 22"/>
                <a:gd name="T8" fmla="*/ 8 w 57"/>
                <a:gd name="T9" fmla="*/ 3 h 22"/>
                <a:gd name="T10" fmla="*/ 13 w 57"/>
                <a:gd name="T11" fmla="*/ 2 h 22"/>
                <a:gd name="T12" fmla="*/ 17 w 57"/>
                <a:gd name="T13" fmla="*/ 1 h 22"/>
                <a:gd name="T14" fmla="*/ 23 w 57"/>
                <a:gd name="T15" fmla="*/ 0 h 22"/>
                <a:gd name="T16" fmla="*/ 28 w 57"/>
                <a:gd name="T17" fmla="*/ 0 h 22"/>
                <a:gd name="T18" fmla="*/ 34 w 57"/>
                <a:gd name="T19" fmla="*/ 0 h 22"/>
                <a:gd name="T20" fmla="*/ 40 w 57"/>
                <a:gd name="T21" fmla="*/ 1 h 22"/>
                <a:gd name="T22" fmla="*/ 44 w 57"/>
                <a:gd name="T23" fmla="*/ 2 h 22"/>
                <a:gd name="T24" fmla="*/ 48 w 57"/>
                <a:gd name="T25" fmla="*/ 3 h 22"/>
                <a:gd name="T26" fmla="*/ 51 w 57"/>
                <a:gd name="T27" fmla="*/ 5 h 22"/>
                <a:gd name="T28" fmla="*/ 54 w 57"/>
                <a:gd name="T29" fmla="*/ 7 h 22"/>
                <a:gd name="T30" fmla="*/ 55 w 57"/>
                <a:gd name="T31" fmla="*/ 9 h 22"/>
                <a:gd name="T32" fmla="*/ 56 w 57"/>
                <a:gd name="T33" fmla="*/ 11 h 22"/>
                <a:gd name="T34" fmla="*/ 55 w 57"/>
                <a:gd name="T35" fmla="*/ 11 h 22"/>
                <a:gd name="T36" fmla="*/ 54 w 57"/>
                <a:gd name="T37" fmla="*/ 11 h 22"/>
                <a:gd name="T38" fmla="*/ 51 w 57"/>
                <a:gd name="T39" fmla="*/ 11 h 22"/>
                <a:gd name="T40" fmla="*/ 48 w 57"/>
                <a:gd name="T41" fmla="*/ 11 h 22"/>
                <a:gd name="T42" fmla="*/ 44 w 57"/>
                <a:gd name="T43" fmla="*/ 11 h 22"/>
                <a:gd name="T44" fmla="*/ 40 w 57"/>
                <a:gd name="T45" fmla="*/ 11 h 22"/>
                <a:gd name="T46" fmla="*/ 34 w 57"/>
                <a:gd name="T47" fmla="*/ 12 h 22"/>
                <a:gd name="T48" fmla="*/ 28 w 57"/>
                <a:gd name="T49" fmla="*/ 12 h 22"/>
                <a:gd name="T50" fmla="*/ 23 w 57"/>
                <a:gd name="T51" fmla="*/ 12 h 22"/>
                <a:gd name="T52" fmla="*/ 17 w 57"/>
                <a:gd name="T53" fmla="*/ 11 h 22"/>
                <a:gd name="T54" fmla="*/ 13 w 57"/>
                <a:gd name="T55" fmla="*/ 11 h 22"/>
                <a:gd name="T56" fmla="*/ 8 w 57"/>
                <a:gd name="T57" fmla="*/ 11 h 22"/>
                <a:gd name="T58" fmla="*/ 5 w 57"/>
                <a:gd name="T59" fmla="*/ 11 h 22"/>
                <a:gd name="T60" fmla="*/ 2 w 57"/>
                <a:gd name="T61" fmla="*/ 11 h 22"/>
                <a:gd name="T62" fmla="*/ 1 w 57"/>
                <a:gd name="T63" fmla="*/ 11 h 22"/>
                <a:gd name="T64" fmla="*/ 0 w 57"/>
                <a:gd name="T65" fmla="*/ 11 h 2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7" h="22">
                  <a:moveTo>
                    <a:pt x="0" y="11"/>
                  </a:moveTo>
                  <a:lnTo>
                    <a:pt x="1" y="9"/>
                  </a:lnTo>
                  <a:lnTo>
                    <a:pt x="2" y="7"/>
                  </a:lnTo>
                  <a:lnTo>
                    <a:pt x="5" y="5"/>
                  </a:lnTo>
                  <a:lnTo>
                    <a:pt x="8" y="3"/>
                  </a:lnTo>
                  <a:lnTo>
                    <a:pt x="13" y="2"/>
                  </a:lnTo>
                  <a:lnTo>
                    <a:pt x="17" y="1"/>
                  </a:lnTo>
                  <a:lnTo>
                    <a:pt x="23" y="0"/>
                  </a:lnTo>
                  <a:lnTo>
                    <a:pt x="28" y="0"/>
                  </a:lnTo>
                  <a:lnTo>
                    <a:pt x="34" y="0"/>
                  </a:lnTo>
                  <a:lnTo>
                    <a:pt x="40" y="1"/>
                  </a:lnTo>
                  <a:lnTo>
                    <a:pt x="44" y="2"/>
                  </a:lnTo>
                  <a:lnTo>
                    <a:pt x="48" y="3"/>
                  </a:lnTo>
                  <a:lnTo>
                    <a:pt x="51" y="5"/>
                  </a:lnTo>
                  <a:lnTo>
                    <a:pt x="54" y="7"/>
                  </a:lnTo>
                  <a:lnTo>
                    <a:pt x="55" y="9"/>
                  </a:lnTo>
                  <a:lnTo>
                    <a:pt x="56" y="11"/>
                  </a:lnTo>
                  <a:lnTo>
                    <a:pt x="55" y="13"/>
                  </a:lnTo>
                  <a:lnTo>
                    <a:pt x="54" y="15"/>
                  </a:lnTo>
                  <a:lnTo>
                    <a:pt x="51" y="16"/>
                  </a:lnTo>
                  <a:lnTo>
                    <a:pt x="48" y="18"/>
                  </a:lnTo>
                  <a:lnTo>
                    <a:pt x="44" y="19"/>
                  </a:lnTo>
                  <a:lnTo>
                    <a:pt x="40" y="20"/>
                  </a:lnTo>
                  <a:lnTo>
                    <a:pt x="34" y="21"/>
                  </a:lnTo>
                  <a:lnTo>
                    <a:pt x="28" y="21"/>
                  </a:lnTo>
                  <a:lnTo>
                    <a:pt x="23" y="21"/>
                  </a:lnTo>
                  <a:lnTo>
                    <a:pt x="17" y="20"/>
                  </a:lnTo>
                  <a:lnTo>
                    <a:pt x="13" y="19"/>
                  </a:lnTo>
                  <a:lnTo>
                    <a:pt x="8" y="18"/>
                  </a:lnTo>
                  <a:lnTo>
                    <a:pt x="5" y="16"/>
                  </a:lnTo>
                  <a:lnTo>
                    <a:pt x="2" y="15"/>
                  </a:lnTo>
                  <a:lnTo>
                    <a:pt x="1" y="13"/>
                  </a:lnTo>
                  <a:lnTo>
                    <a:pt x="0" y="11"/>
                  </a:lnTo>
                </a:path>
              </a:pathLst>
            </a:custGeom>
            <a:solidFill>
              <a:schemeClr val="bg2"/>
            </a:solidFill>
            <a:ln>
              <a:noFill/>
            </a:ln>
            <a:effectLst>
              <a:outerShdw dist="12700" dir="5400000" algn="ctr" rotWithShape="0">
                <a:schemeClr val="bg2"/>
              </a:outerShdw>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395" name="Freeform 407">
              <a:extLst>
                <a:ext uri="{FF2B5EF4-FFF2-40B4-BE49-F238E27FC236}">
                  <a16:creationId xmlns:a16="http://schemas.microsoft.com/office/drawing/2014/main" id="{D78910D5-50EB-474D-ADD5-4781BB297AC4}"/>
                </a:ext>
              </a:extLst>
            </p:cNvPr>
            <p:cNvSpPr>
              <a:spLocks/>
            </p:cNvSpPr>
            <p:nvPr/>
          </p:nvSpPr>
          <p:spPr bwMode="auto">
            <a:xfrm>
              <a:off x="1689" y="3319"/>
              <a:ext cx="57" cy="21"/>
            </a:xfrm>
            <a:custGeom>
              <a:avLst/>
              <a:gdLst>
                <a:gd name="T0" fmla="*/ 0 w 57"/>
                <a:gd name="T1" fmla="*/ 11 h 22"/>
                <a:gd name="T2" fmla="*/ 1 w 57"/>
                <a:gd name="T3" fmla="*/ 9 h 22"/>
                <a:gd name="T4" fmla="*/ 2 w 57"/>
                <a:gd name="T5" fmla="*/ 7 h 22"/>
                <a:gd name="T6" fmla="*/ 5 w 57"/>
                <a:gd name="T7" fmla="*/ 5 h 22"/>
                <a:gd name="T8" fmla="*/ 8 w 57"/>
                <a:gd name="T9" fmla="*/ 3 h 22"/>
                <a:gd name="T10" fmla="*/ 12 w 57"/>
                <a:gd name="T11" fmla="*/ 2 h 22"/>
                <a:gd name="T12" fmla="*/ 17 w 57"/>
                <a:gd name="T13" fmla="*/ 1 h 22"/>
                <a:gd name="T14" fmla="*/ 23 w 57"/>
                <a:gd name="T15" fmla="*/ 0 h 22"/>
                <a:gd name="T16" fmla="*/ 28 w 57"/>
                <a:gd name="T17" fmla="*/ 0 h 22"/>
                <a:gd name="T18" fmla="*/ 34 w 57"/>
                <a:gd name="T19" fmla="*/ 0 h 22"/>
                <a:gd name="T20" fmla="*/ 39 w 57"/>
                <a:gd name="T21" fmla="*/ 1 h 22"/>
                <a:gd name="T22" fmla="*/ 43 w 57"/>
                <a:gd name="T23" fmla="*/ 2 h 22"/>
                <a:gd name="T24" fmla="*/ 48 w 57"/>
                <a:gd name="T25" fmla="*/ 3 h 22"/>
                <a:gd name="T26" fmla="*/ 51 w 57"/>
                <a:gd name="T27" fmla="*/ 5 h 22"/>
                <a:gd name="T28" fmla="*/ 54 w 57"/>
                <a:gd name="T29" fmla="*/ 7 h 22"/>
                <a:gd name="T30" fmla="*/ 55 w 57"/>
                <a:gd name="T31" fmla="*/ 9 h 22"/>
                <a:gd name="T32" fmla="*/ 56 w 57"/>
                <a:gd name="T33" fmla="*/ 11 h 22"/>
                <a:gd name="T34" fmla="*/ 55 w 57"/>
                <a:gd name="T35" fmla="*/ 11 h 22"/>
                <a:gd name="T36" fmla="*/ 54 w 57"/>
                <a:gd name="T37" fmla="*/ 11 h 22"/>
                <a:gd name="T38" fmla="*/ 51 w 57"/>
                <a:gd name="T39" fmla="*/ 11 h 22"/>
                <a:gd name="T40" fmla="*/ 48 w 57"/>
                <a:gd name="T41" fmla="*/ 11 h 22"/>
                <a:gd name="T42" fmla="*/ 43 w 57"/>
                <a:gd name="T43" fmla="*/ 11 h 22"/>
                <a:gd name="T44" fmla="*/ 39 w 57"/>
                <a:gd name="T45" fmla="*/ 11 h 22"/>
                <a:gd name="T46" fmla="*/ 34 w 57"/>
                <a:gd name="T47" fmla="*/ 12 h 22"/>
                <a:gd name="T48" fmla="*/ 28 w 57"/>
                <a:gd name="T49" fmla="*/ 12 h 22"/>
                <a:gd name="T50" fmla="*/ 23 w 57"/>
                <a:gd name="T51" fmla="*/ 12 h 22"/>
                <a:gd name="T52" fmla="*/ 17 w 57"/>
                <a:gd name="T53" fmla="*/ 11 h 22"/>
                <a:gd name="T54" fmla="*/ 12 w 57"/>
                <a:gd name="T55" fmla="*/ 11 h 22"/>
                <a:gd name="T56" fmla="*/ 8 w 57"/>
                <a:gd name="T57" fmla="*/ 11 h 22"/>
                <a:gd name="T58" fmla="*/ 5 w 57"/>
                <a:gd name="T59" fmla="*/ 11 h 22"/>
                <a:gd name="T60" fmla="*/ 2 w 57"/>
                <a:gd name="T61" fmla="*/ 11 h 22"/>
                <a:gd name="T62" fmla="*/ 1 w 57"/>
                <a:gd name="T63" fmla="*/ 11 h 22"/>
                <a:gd name="T64" fmla="*/ 0 w 57"/>
                <a:gd name="T65" fmla="*/ 11 h 2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7" h="22">
                  <a:moveTo>
                    <a:pt x="0" y="11"/>
                  </a:moveTo>
                  <a:lnTo>
                    <a:pt x="1" y="9"/>
                  </a:lnTo>
                  <a:lnTo>
                    <a:pt x="2" y="7"/>
                  </a:lnTo>
                  <a:lnTo>
                    <a:pt x="5" y="5"/>
                  </a:lnTo>
                  <a:lnTo>
                    <a:pt x="8" y="3"/>
                  </a:lnTo>
                  <a:lnTo>
                    <a:pt x="12" y="2"/>
                  </a:lnTo>
                  <a:lnTo>
                    <a:pt x="17" y="1"/>
                  </a:lnTo>
                  <a:lnTo>
                    <a:pt x="23" y="0"/>
                  </a:lnTo>
                  <a:lnTo>
                    <a:pt x="28" y="0"/>
                  </a:lnTo>
                  <a:lnTo>
                    <a:pt x="34" y="0"/>
                  </a:lnTo>
                  <a:lnTo>
                    <a:pt x="39" y="1"/>
                  </a:lnTo>
                  <a:lnTo>
                    <a:pt x="43" y="2"/>
                  </a:lnTo>
                  <a:lnTo>
                    <a:pt x="48" y="3"/>
                  </a:lnTo>
                  <a:lnTo>
                    <a:pt x="51" y="5"/>
                  </a:lnTo>
                  <a:lnTo>
                    <a:pt x="54" y="7"/>
                  </a:lnTo>
                  <a:lnTo>
                    <a:pt x="55" y="9"/>
                  </a:lnTo>
                  <a:lnTo>
                    <a:pt x="56" y="11"/>
                  </a:lnTo>
                  <a:lnTo>
                    <a:pt x="55" y="13"/>
                  </a:lnTo>
                  <a:lnTo>
                    <a:pt x="54" y="15"/>
                  </a:lnTo>
                  <a:lnTo>
                    <a:pt x="51" y="16"/>
                  </a:lnTo>
                  <a:lnTo>
                    <a:pt x="48" y="18"/>
                  </a:lnTo>
                  <a:lnTo>
                    <a:pt x="43" y="19"/>
                  </a:lnTo>
                  <a:lnTo>
                    <a:pt x="39" y="20"/>
                  </a:lnTo>
                  <a:lnTo>
                    <a:pt x="34" y="21"/>
                  </a:lnTo>
                  <a:lnTo>
                    <a:pt x="28" y="21"/>
                  </a:lnTo>
                  <a:lnTo>
                    <a:pt x="23" y="21"/>
                  </a:lnTo>
                  <a:lnTo>
                    <a:pt x="17" y="20"/>
                  </a:lnTo>
                  <a:lnTo>
                    <a:pt x="12" y="19"/>
                  </a:lnTo>
                  <a:lnTo>
                    <a:pt x="8" y="18"/>
                  </a:lnTo>
                  <a:lnTo>
                    <a:pt x="5" y="16"/>
                  </a:lnTo>
                  <a:lnTo>
                    <a:pt x="2" y="15"/>
                  </a:lnTo>
                  <a:lnTo>
                    <a:pt x="1" y="13"/>
                  </a:lnTo>
                  <a:lnTo>
                    <a:pt x="0" y="11"/>
                  </a:lnTo>
                </a:path>
              </a:pathLst>
            </a:custGeom>
            <a:solidFill>
              <a:schemeClr val="bg2"/>
            </a:solidFill>
            <a:ln>
              <a:noFill/>
            </a:ln>
            <a:effectLst>
              <a:outerShdw dist="12700" dir="5400000" algn="ctr" rotWithShape="0">
                <a:schemeClr val="bg2"/>
              </a:outerShdw>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396" name="Freeform 408">
              <a:extLst>
                <a:ext uri="{FF2B5EF4-FFF2-40B4-BE49-F238E27FC236}">
                  <a16:creationId xmlns:a16="http://schemas.microsoft.com/office/drawing/2014/main" id="{65CA8530-282F-48BB-9E24-E0FB05CD9672}"/>
                </a:ext>
              </a:extLst>
            </p:cNvPr>
            <p:cNvSpPr>
              <a:spLocks/>
            </p:cNvSpPr>
            <p:nvPr/>
          </p:nvSpPr>
          <p:spPr bwMode="auto">
            <a:xfrm>
              <a:off x="1611" y="3319"/>
              <a:ext cx="54" cy="21"/>
            </a:xfrm>
            <a:custGeom>
              <a:avLst/>
              <a:gdLst>
                <a:gd name="T0" fmla="*/ 0 w 55"/>
                <a:gd name="T1" fmla="*/ 11 h 22"/>
                <a:gd name="T2" fmla="*/ 1 w 55"/>
                <a:gd name="T3" fmla="*/ 9 h 22"/>
                <a:gd name="T4" fmla="*/ 2 w 55"/>
                <a:gd name="T5" fmla="*/ 7 h 22"/>
                <a:gd name="T6" fmla="*/ 5 w 55"/>
                <a:gd name="T7" fmla="*/ 5 h 22"/>
                <a:gd name="T8" fmla="*/ 8 w 55"/>
                <a:gd name="T9" fmla="*/ 3 h 22"/>
                <a:gd name="T10" fmla="*/ 12 w 55"/>
                <a:gd name="T11" fmla="*/ 2 h 22"/>
                <a:gd name="T12" fmla="*/ 17 w 55"/>
                <a:gd name="T13" fmla="*/ 1 h 22"/>
                <a:gd name="T14" fmla="*/ 22 w 55"/>
                <a:gd name="T15" fmla="*/ 0 h 22"/>
                <a:gd name="T16" fmla="*/ 27 w 55"/>
                <a:gd name="T17" fmla="*/ 0 h 22"/>
                <a:gd name="T18" fmla="*/ 27 w 55"/>
                <a:gd name="T19" fmla="*/ 0 h 22"/>
                <a:gd name="T20" fmla="*/ 29 w 55"/>
                <a:gd name="T21" fmla="*/ 1 h 22"/>
                <a:gd name="T22" fmla="*/ 33 w 55"/>
                <a:gd name="T23" fmla="*/ 2 h 22"/>
                <a:gd name="T24" fmla="*/ 37 w 55"/>
                <a:gd name="T25" fmla="*/ 3 h 22"/>
                <a:gd name="T26" fmla="*/ 40 w 55"/>
                <a:gd name="T27" fmla="*/ 5 h 22"/>
                <a:gd name="T28" fmla="*/ 43 w 55"/>
                <a:gd name="T29" fmla="*/ 7 h 22"/>
                <a:gd name="T30" fmla="*/ 44 w 55"/>
                <a:gd name="T31" fmla="*/ 9 h 22"/>
                <a:gd name="T32" fmla="*/ 45 w 55"/>
                <a:gd name="T33" fmla="*/ 11 h 22"/>
                <a:gd name="T34" fmla="*/ 44 w 55"/>
                <a:gd name="T35" fmla="*/ 11 h 22"/>
                <a:gd name="T36" fmla="*/ 43 w 55"/>
                <a:gd name="T37" fmla="*/ 11 h 22"/>
                <a:gd name="T38" fmla="*/ 40 w 55"/>
                <a:gd name="T39" fmla="*/ 11 h 22"/>
                <a:gd name="T40" fmla="*/ 37 w 55"/>
                <a:gd name="T41" fmla="*/ 11 h 22"/>
                <a:gd name="T42" fmla="*/ 33 w 55"/>
                <a:gd name="T43" fmla="*/ 11 h 22"/>
                <a:gd name="T44" fmla="*/ 29 w 55"/>
                <a:gd name="T45" fmla="*/ 11 h 22"/>
                <a:gd name="T46" fmla="*/ 27 w 55"/>
                <a:gd name="T47" fmla="*/ 12 h 22"/>
                <a:gd name="T48" fmla="*/ 27 w 55"/>
                <a:gd name="T49" fmla="*/ 12 h 22"/>
                <a:gd name="T50" fmla="*/ 22 w 55"/>
                <a:gd name="T51" fmla="*/ 12 h 22"/>
                <a:gd name="T52" fmla="*/ 17 w 55"/>
                <a:gd name="T53" fmla="*/ 11 h 22"/>
                <a:gd name="T54" fmla="*/ 12 w 55"/>
                <a:gd name="T55" fmla="*/ 11 h 22"/>
                <a:gd name="T56" fmla="*/ 8 w 55"/>
                <a:gd name="T57" fmla="*/ 11 h 22"/>
                <a:gd name="T58" fmla="*/ 5 w 55"/>
                <a:gd name="T59" fmla="*/ 11 h 22"/>
                <a:gd name="T60" fmla="*/ 2 w 55"/>
                <a:gd name="T61" fmla="*/ 11 h 22"/>
                <a:gd name="T62" fmla="*/ 1 w 55"/>
                <a:gd name="T63" fmla="*/ 11 h 22"/>
                <a:gd name="T64" fmla="*/ 0 w 55"/>
                <a:gd name="T65" fmla="*/ 11 h 2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5" h="22">
                  <a:moveTo>
                    <a:pt x="0" y="11"/>
                  </a:moveTo>
                  <a:lnTo>
                    <a:pt x="1" y="9"/>
                  </a:lnTo>
                  <a:lnTo>
                    <a:pt x="2" y="7"/>
                  </a:lnTo>
                  <a:lnTo>
                    <a:pt x="5" y="5"/>
                  </a:lnTo>
                  <a:lnTo>
                    <a:pt x="8" y="3"/>
                  </a:lnTo>
                  <a:lnTo>
                    <a:pt x="12" y="2"/>
                  </a:lnTo>
                  <a:lnTo>
                    <a:pt x="17" y="1"/>
                  </a:lnTo>
                  <a:lnTo>
                    <a:pt x="22" y="0"/>
                  </a:lnTo>
                  <a:lnTo>
                    <a:pt x="27" y="0"/>
                  </a:lnTo>
                  <a:lnTo>
                    <a:pt x="33" y="0"/>
                  </a:lnTo>
                  <a:lnTo>
                    <a:pt x="38" y="1"/>
                  </a:lnTo>
                  <a:lnTo>
                    <a:pt x="42" y="2"/>
                  </a:lnTo>
                  <a:lnTo>
                    <a:pt x="46" y="3"/>
                  </a:lnTo>
                  <a:lnTo>
                    <a:pt x="49" y="5"/>
                  </a:lnTo>
                  <a:lnTo>
                    <a:pt x="52" y="7"/>
                  </a:lnTo>
                  <a:lnTo>
                    <a:pt x="53" y="9"/>
                  </a:lnTo>
                  <a:lnTo>
                    <a:pt x="54" y="11"/>
                  </a:lnTo>
                  <a:lnTo>
                    <a:pt x="53" y="13"/>
                  </a:lnTo>
                  <a:lnTo>
                    <a:pt x="52" y="15"/>
                  </a:lnTo>
                  <a:lnTo>
                    <a:pt x="49" y="16"/>
                  </a:lnTo>
                  <a:lnTo>
                    <a:pt x="46" y="18"/>
                  </a:lnTo>
                  <a:lnTo>
                    <a:pt x="42" y="19"/>
                  </a:lnTo>
                  <a:lnTo>
                    <a:pt x="38" y="20"/>
                  </a:lnTo>
                  <a:lnTo>
                    <a:pt x="33" y="21"/>
                  </a:lnTo>
                  <a:lnTo>
                    <a:pt x="27" y="21"/>
                  </a:lnTo>
                  <a:lnTo>
                    <a:pt x="22" y="21"/>
                  </a:lnTo>
                  <a:lnTo>
                    <a:pt x="17" y="20"/>
                  </a:lnTo>
                  <a:lnTo>
                    <a:pt x="12" y="19"/>
                  </a:lnTo>
                  <a:lnTo>
                    <a:pt x="8" y="18"/>
                  </a:lnTo>
                  <a:lnTo>
                    <a:pt x="5" y="16"/>
                  </a:lnTo>
                  <a:lnTo>
                    <a:pt x="2" y="15"/>
                  </a:lnTo>
                  <a:lnTo>
                    <a:pt x="1" y="13"/>
                  </a:lnTo>
                  <a:lnTo>
                    <a:pt x="0" y="11"/>
                  </a:lnTo>
                </a:path>
              </a:pathLst>
            </a:custGeom>
            <a:solidFill>
              <a:schemeClr val="bg2"/>
            </a:solidFill>
            <a:ln>
              <a:noFill/>
            </a:ln>
            <a:effectLst>
              <a:outerShdw dist="12700" dir="5400000" algn="ctr" rotWithShape="0">
                <a:schemeClr val="bg2"/>
              </a:outerShdw>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397" name="Freeform 409">
              <a:extLst>
                <a:ext uri="{FF2B5EF4-FFF2-40B4-BE49-F238E27FC236}">
                  <a16:creationId xmlns:a16="http://schemas.microsoft.com/office/drawing/2014/main" id="{720B97D7-B701-4DED-8E51-6950AC59FA7A}"/>
                </a:ext>
              </a:extLst>
            </p:cNvPr>
            <p:cNvSpPr>
              <a:spLocks/>
            </p:cNvSpPr>
            <p:nvPr/>
          </p:nvSpPr>
          <p:spPr bwMode="auto">
            <a:xfrm>
              <a:off x="1769" y="3359"/>
              <a:ext cx="57" cy="23"/>
            </a:xfrm>
            <a:custGeom>
              <a:avLst/>
              <a:gdLst>
                <a:gd name="T0" fmla="*/ 0 w 57"/>
                <a:gd name="T1" fmla="*/ 20 h 22"/>
                <a:gd name="T2" fmla="*/ 1 w 57"/>
                <a:gd name="T3" fmla="*/ 9 h 22"/>
                <a:gd name="T4" fmla="*/ 2 w 57"/>
                <a:gd name="T5" fmla="*/ 7 h 22"/>
                <a:gd name="T6" fmla="*/ 5 w 57"/>
                <a:gd name="T7" fmla="*/ 5 h 22"/>
                <a:gd name="T8" fmla="*/ 8 w 57"/>
                <a:gd name="T9" fmla="*/ 3 h 22"/>
                <a:gd name="T10" fmla="*/ 13 w 57"/>
                <a:gd name="T11" fmla="*/ 2 h 22"/>
                <a:gd name="T12" fmla="*/ 17 w 57"/>
                <a:gd name="T13" fmla="*/ 1 h 22"/>
                <a:gd name="T14" fmla="*/ 23 w 57"/>
                <a:gd name="T15" fmla="*/ 0 h 22"/>
                <a:gd name="T16" fmla="*/ 28 w 57"/>
                <a:gd name="T17" fmla="*/ 0 h 22"/>
                <a:gd name="T18" fmla="*/ 34 w 57"/>
                <a:gd name="T19" fmla="*/ 0 h 22"/>
                <a:gd name="T20" fmla="*/ 40 w 57"/>
                <a:gd name="T21" fmla="*/ 1 h 22"/>
                <a:gd name="T22" fmla="*/ 44 w 57"/>
                <a:gd name="T23" fmla="*/ 2 h 22"/>
                <a:gd name="T24" fmla="*/ 48 w 57"/>
                <a:gd name="T25" fmla="*/ 3 h 22"/>
                <a:gd name="T26" fmla="*/ 51 w 57"/>
                <a:gd name="T27" fmla="*/ 5 h 22"/>
                <a:gd name="T28" fmla="*/ 54 w 57"/>
                <a:gd name="T29" fmla="*/ 7 h 22"/>
                <a:gd name="T30" fmla="*/ 55 w 57"/>
                <a:gd name="T31" fmla="*/ 9 h 22"/>
                <a:gd name="T32" fmla="*/ 56 w 57"/>
                <a:gd name="T33" fmla="*/ 20 h 22"/>
                <a:gd name="T34" fmla="*/ 55 w 57"/>
                <a:gd name="T35" fmla="*/ 22 h 22"/>
                <a:gd name="T36" fmla="*/ 54 w 57"/>
                <a:gd name="T37" fmla="*/ 24 h 22"/>
                <a:gd name="T38" fmla="*/ 51 w 57"/>
                <a:gd name="T39" fmla="*/ 25 h 22"/>
                <a:gd name="T40" fmla="*/ 48 w 57"/>
                <a:gd name="T41" fmla="*/ 26 h 22"/>
                <a:gd name="T42" fmla="*/ 44 w 57"/>
                <a:gd name="T43" fmla="*/ 28 h 22"/>
                <a:gd name="T44" fmla="*/ 40 w 57"/>
                <a:gd name="T45" fmla="*/ 29 h 22"/>
                <a:gd name="T46" fmla="*/ 34 w 57"/>
                <a:gd name="T47" fmla="*/ 30 h 22"/>
                <a:gd name="T48" fmla="*/ 28 w 57"/>
                <a:gd name="T49" fmla="*/ 30 h 22"/>
                <a:gd name="T50" fmla="*/ 23 w 57"/>
                <a:gd name="T51" fmla="*/ 30 h 22"/>
                <a:gd name="T52" fmla="*/ 17 w 57"/>
                <a:gd name="T53" fmla="*/ 29 h 22"/>
                <a:gd name="T54" fmla="*/ 13 w 57"/>
                <a:gd name="T55" fmla="*/ 28 h 22"/>
                <a:gd name="T56" fmla="*/ 8 w 57"/>
                <a:gd name="T57" fmla="*/ 26 h 22"/>
                <a:gd name="T58" fmla="*/ 5 w 57"/>
                <a:gd name="T59" fmla="*/ 25 h 22"/>
                <a:gd name="T60" fmla="*/ 2 w 57"/>
                <a:gd name="T61" fmla="*/ 24 h 22"/>
                <a:gd name="T62" fmla="*/ 1 w 57"/>
                <a:gd name="T63" fmla="*/ 22 h 22"/>
                <a:gd name="T64" fmla="*/ 0 w 57"/>
                <a:gd name="T65" fmla="*/ 20 h 2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7" h="22">
                  <a:moveTo>
                    <a:pt x="0" y="11"/>
                  </a:moveTo>
                  <a:lnTo>
                    <a:pt x="1" y="9"/>
                  </a:lnTo>
                  <a:lnTo>
                    <a:pt x="2" y="7"/>
                  </a:lnTo>
                  <a:lnTo>
                    <a:pt x="5" y="5"/>
                  </a:lnTo>
                  <a:lnTo>
                    <a:pt x="8" y="3"/>
                  </a:lnTo>
                  <a:lnTo>
                    <a:pt x="13" y="2"/>
                  </a:lnTo>
                  <a:lnTo>
                    <a:pt x="17" y="1"/>
                  </a:lnTo>
                  <a:lnTo>
                    <a:pt x="23" y="0"/>
                  </a:lnTo>
                  <a:lnTo>
                    <a:pt x="28" y="0"/>
                  </a:lnTo>
                  <a:lnTo>
                    <a:pt x="34" y="0"/>
                  </a:lnTo>
                  <a:lnTo>
                    <a:pt x="40" y="1"/>
                  </a:lnTo>
                  <a:lnTo>
                    <a:pt x="44" y="2"/>
                  </a:lnTo>
                  <a:lnTo>
                    <a:pt x="48" y="3"/>
                  </a:lnTo>
                  <a:lnTo>
                    <a:pt x="51" y="5"/>
                  </a:lnTo>
                  <a:lnTo>
                    <a:pt x="54" y="7"/>
                  </a:lnTo>
                  <a:lnTo>
                    <a:pt x="55" y="9"/>
                  </a:lnTo>
                  <a:lnTo>
                    <a:pt x="56" y="11"/>
                  </a:lnTo>
                  <a:lnTo>
                    <a:pt x="55" y="13"/>
                  </a:lnTo>
                  <a:lnTo>
                    <a:pt x="54" y="15"/>
                  </a:lnTo>
                  <a:lnTo>
                    <a:pt x="51" y="16"/>
                  </a:lnTo>
                  <a:lnTo>
                    <a:pt x="48" y="17"/>
                  </a:lnTo>
                  <a:lnTo>
                    <a:pt x="44" y="19"/>
                  </a:lnTo>
                  <a:lnTo>
                    <a:pt x="40" y="20"/>
                  </a:lnTo>
                  <a:lnTo>
                    <a:pt x="34" y="21"/>
                  </a:lnTo>
                  <a:lnTo>
                    <a:pt x="28" y="21"/>
                  </a:lnTo>
                  <a:lnTo>
                    <a:pt x="23" y="21"/>
                  </a:lnTo>
                  <a:lnTo>
                    <a:pt x="17" y="20"/>
                  </a:lnTo>
                  <a:lnTo>
                    <a:pt x="13" y="19"/>
                  </a:lnTo>
                  <a:lnTo>
                    <a:pt x="8" y="17"/>
                  </a:lnTo>
                  <a:lnTo>
                    <a:pt x="5" y="16"/>
                  </a:lnTo>
                  <a:lnTo>
                    <a:pt x="2" y="15"/>
                  </a:lnTo>
                  <a:lnTo>
                    <a:pt x="1" y="13"/>
                  </a:lnTo>
                  <a:lnTo>
                    <a:pt x="0" y="11"/>
                  </a:lnTo>
                </a:path>
              </a:pathLst>
            </a:custGeom>
            <a:solidFill>
              <a:schemeClr val="bg2"/>
            </a:solidFill>
            <a:ln>
              <a:noFill/>
            </a:ln>
            <a:effectLst>
              <a:outerShdw dist="12700" dir="5400000" algn="ctr" rotWithShape="0">
                <a:schemeClr val="bg2"/>
              </a:outerShdw>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398" name="Freeform 410">
              <a:extLst>
                <a:ext uri="{FF2B5EF4-FFF2-40B4-BE49-F238E27FC236}">
                  <a16:creationId xmlns:a16="http://schemas.microsoft.com/office/drawing/2014/main" id="{8BCDDF62-7627-4147-AE36-4D3D0D51AF48}"/>
                </a:ext>
              </a:extLst>
            </p:cNvPr>
            <p:cNvSpPr>
              <a:spLocks/>
            </p:cNvSpPr>
            <p:nvPr/>
          </p:nvSpPr>
          <p:spPr bwMode="auto">
            <a:xfrm>
              <a:off x="1689" y="3359"/>
              <a:ext cx="57" cy="23"/>
            </a:xfrm>
            <a:custGeom>
              <a:avLst/>
              <a:gdLst>
                <a:gd name="T0" fmla="*/ 0 w 57"/>
                <a:gd name="T1" fmla="*/ 20 h 22"/>
                <a:gd name="T2" fmla="*/ 1 w 57"/>
                <a:gd name="T3" fmla="*/ 9 h 22"/>
                <a:gd name="T4" fmla="*/ 2 w 57"/>
                <a:gd name="T5" fmla="*/ 7 h 22"/>
                <a:gd name="T6" fmla="*/ 5 w 57"/>
                <a:gd name="T7" fmla="*/ 5 h 22"/>
                <a:gd name="T8" fmla="*/ 8 w 57"/>
                <a:gd name="T9" fmla="*/ 3 h 22"/>
                <a:gd name="T10" fmla="*/ 12 w 57"/>
                <a:gd name="T11" fmla="*/ 2 h 22"/>
                <a:gd name="T12" fmla="*/ 17 w 57"/>
                <a:gd name="T13" fmla="*/ 1 h 22"/>
                <a:gd name="T14" fmla="*/ 23 w 57"/>
                <a:gd name="T15" fmla="*/ 0 h 22"/>
                <a:gd name="T16" fmla="*/ 28 w 57"/>
                <a:gd name="T17" fmla="*/ 0 h 22"/>
                <a:gd name="T18" fmla="*/ 34 w 57"/>
                <a:gd name="T19" fmla="*/ 0 h 22"/>
                <a:gd name="T20" fmla="*/ 39 w 57"/>
                <a:gd name="T21" fmla="*/ 1 h 22"/>
                <a:gd name="T22" fmla="*/ 43 w 57"/>
                <a:gd name="T23" fmla="*/ 2 h 22"/>
                <a:gd name="T24" fmla="*/ 48 w 57"/>
                <a:gd name="T25" fmla="*/ 3 h 22"/>
                <a:gd name="T26" fmla="*/ 51 w 57"/>
                <a:gd name="T27" fmla="*/ 5 h 22"/>
                <a:gd name="T28" fmla="*/ 54 w 57"/>
                <a:gd name="T29" fmla="*/ 7 h 22"/>
                <a:gd name="T30" fmla="*/ 55 w 57"/>
                <a:gd name="T31" fmla="*/ 9 h 22"/>
                <a:gd name="T32" fmla="*/ 56 w 57"/>
                <a:gd name="T33" fmla="*/ 20 h 22"/>
                <a:gd name="T34" fmla="*/ 55 w 57"/>
                <a:gd name="T35" fmla="*/ 22 h 22"/>
                <a:gd name="T36" fmla="*/ 54 w 57"/>
                <a:gd name="T37" fmla="*/ 24 h 22"/>
                <a:gd name="T38" fmla="*/ 51 w 57"/>
                <a:gd name="T39" fmla="*/ 25 h 22"/>
                <a:gd name="T40" fmla="*/ 48 w 57"/>
                <a:gd name="T41" fmla="*/ 26 h 22"/>
                <a:gd name="T42" fmla="*/ 43 w 57"/>
                <a:gd name="T43" fmla="*/ 28 h 22"/>
                <a:gd name="T44" fmla="*/ 39 w 57"/>
                <a:gd name="T45" fmla="*/ 29 h 22"/>
                <a:gd name="T46" fmla="*/ 34 w 57"/>
                <a:gd name="T47" fmla="*/ 30 h 22"/>
                <a:gd name="T48" fmla="*/ 28 w 57"/>
                <a:gd name="T49" fmla="*/ 30 h 22"/>
                <a:gd name="T50" fmla="*/ 23 w 57"/>
                <a:gd name="T51" fmla="*/ 30 h 22"/>
                <a:gd name="T52" fmla="*/ 17 w 57"/>
                <a:gd name="T53" fmla="*/ 29 h 22"/>
                <a:gd name="T54" fmla="*/ 12 w 57"/>
                <a:gd name="T55" fmla="*/ 28 h 22"/>
                <a:gd name="T56" fmla="*/ 8 w 57"/>
                <a:gd name="T57" fmla="*/ 26 h 22"/>
                <a:gd name="T58" fmla="*/ 5 w 57"/>
                <a:gd name="T59" fmla="*/ 25 h 22"/>
                <a:gd name="T60" fmla="*/ 2 w 57"/>
                <a:gd name="T61" fmla="*/ 24 h 22"/>
                <a:gd name="T62" fmla="*/ 1 w 57"/>
                <a:gd name="T63" fmla="*/ 22 h 22"/>
                <a:gd name="T64" fmla="*/ 0 w 57"/>
                <a:gd name="T65" fmla="*/ 20 h 2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7" h="22">
                  <a:moveTo>
                    <a:pt x="0" y="11"/>
                  </a:moveTo>
                  <a:lnTo>
                    <a:pt x="1" y="9"/>
                  </a:lnTo>
                  <a:lnTo>
                    <a:pt x="2" y="7"/>
                  </a:lnTo>
                  <a:lnTo>
                    <a:pt x="5" y="5"/>
                  </a:lnTo>
                  <a:lnTo>
                    <a:pt x="8" y="3"/>
                  </a:lnTo>
                  <a:lnTo>
                    <a:pt x="12" y="2"/>
                  </a:lnTo>
                  <a:lnTo>
                    <a:pt x="17" y="1"/>
                  </a:lnTo>
                  <a:lnTo>
                    <a:pt x="23" y="0"/>
                  </a:lnTo>
                  <a:lnTo>
                    <a:pt x="28" y="0"/>
                  </a:lnTo>
                  <a:lnTo>
                    <a:pt x="34" y="0"/>
                  </a:lnTo>
                  <a:lnTo>
                    <a:pt x="39" y="1"/>
                  </a:lnTo>
                  <a:lnTo>
                    <a:pt x="43" y="2"/>
                  </a:lnTo>
                  <a:lnTo>
                    <a:pt x="48" y="3"/>
                  </a:lnTo>
                  <a:lnTo>
                    <a:pt x="51" y="5"/>
                  </a:lnTo>
                  <a:lnTo>
                    <a:pt x="54" y="7"/>
                  </a:lnTo>
                  <a:lnTo>
                    <a:pt x="55" y="9"/>
                  </a:lnTo>
                  <a:lnTo>
                    <a:pt x="56" y="11"/>
                  </a:lnTo>
                  <a:lnTo>
                    <a:pt x="55" y="13"/>
                  </a:lnTo>
                  <a:lnTo>
                    <a:pt x="54" y="15"/>
                  </a:lnTo>
                  <a:lnTo>
                    <a:pt x="51" y="16"/>
                  </a:lnTo>
                  <a:lnTo>
                    <a:pt x="48" y="17"/>
                  </a:lnTo>
                  <a:lnTo>
                    <a:pt x="43" y="19"/>
                  </a:lnTo>
                  <a:lnTo>
                    <a:pt x="39" y="20"/>
                  </a:lnTo>
                  <a:lnTo>
                    <a:pt x="34" y="21"/>
                  </a:lnTo>
                  <a:lnTo>
                    <a:pt x="28" y="21"/>
                  </a:lnTo>
                  <a:lnTo>
                    <a:pt x="23" y="21"/>
                  </a:lnTo>
                  <a:lnTo>
                    <a:pt x="17" y="20"/>
                  </a:lnTo>
                  <a:lnTo>
                    <a:pt x="12" y="19"/>
                  </a:lnTo>
                  <a:lnTo>
                    <a:pt x="8" y="17"/>
                  </a:lnTo>
                  <a:lnTo>
                    <a:pt x="5" y="16"/>
                  </a:lnTo>
                  <a:lnTo>
                    <a:pt x="2" y="15"/>
                  </a:lnTo>
                  <a:lnTo>
                    <a:pt x="1" y="13"/>
                  </a:lnTo>
                  <a:lnTo>
                    <a:pt x="0" y="11"/>
                  </a:lnTo>
                </a:path>
              </a:pathLst>
            </a:custGeom>
            <a:solidFill>
              <a:schemeClr val="bg2"/>
            </a:solidFill>
            <a:ln>
              <a:noFill/>
            </a:ln>
            <a:effectLst>
              <a:outerShdw dist="12700" dir="5400000" algn="ctr" rotWithShape="0">
                <a:schemeClr val="bg2"/>
              </a:outerShdw>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399" name="Freeform 411">
              <a:extLst>
                <a:ext uri="{FF2B5EF4-FFF2-40B4-BE49-F238E27FC236}">
                  <a16:creationId xmlns:a16="http://schemas.microsoft.com/office/drawing/2014/main" id="{2C345B30-55E5-4390-8197-F5AED0565D07}"/>
                </a:ext>
              </a:extLst>
            </p:cNvPr>
            <p:cNvSpPr>
              <a:spLocks/>
            </p:cNvSpPr>
            <p:nvPr/>
          </p:nvSpPr>
          <p:spPr bwMode="auto">
            <a:xfrm>
              <a:off x="1611" y="3359"/>
              <a:ext cx="54" cy="23"/>
            </a:xfrm>
            <a:custGeom>
              <a:avLst/>
              <a:gdLst>
                <a:gd name="T0" fmla="*/ 0 w 55"/>
                <a:gd name="T1" fmla="*/ 20 h 22"/>
                <a:gd name="T2" fmla="*/ 1 w 55"/>
                <a:gd name="T3" fmla="*/ 9 h 22"/>
                <a:gd name="T4" fmla="*/ 2 w 55"/>
                <a:gd name="T5" fmla="*/ 7 h 22"/>
                <a:gd name="T6" fmla="*/ 5 w 55"/>
                <a:gd name="T7" fmla="*/ 5 h 22"/>
                <a:gd name="T8" fmla="*/ 8 w 55"/>
                <a:gd name="T9" fmla="*/ 3 h 22"/>
                <a:gd name="T10" fmla="*/ 12 w 55"/>
                <a:gd name="T11" fmla="*/ 2 h 22"/>
                <a:gd name="T12" fmla="*/ 17 w 55"/>
                <a:gd name="T13" fmla="*/ 1 h 22"/>
                <a:gd name="T14" fmla="*/ 22 w 55"/>
                <a:gd name="T15" fmla="*/ 0 h 22"/>
                <a:gd name="T16" fmla="*/ 27 w 55"/>
                <a:gd name="T17" fmla="*/ 0 h 22"/>
                <a:gd name="T18" fmla="*/ 27 w 55"/>
                <a:gd name="T19" fmla="*/ 0 h 22"/>
                <a:gd name="T20" fmla="*/ 29 w 55"/>
                <a:gd name="T21" fmla="*/ 1 h 22"/>
                <a:gd name="T22" fmla="*/ 33 w 55"/>
                <a:gd name="T23" fmla="*/ 2 h 22"/>
                <a:gd name="T24" fmla="*/ 37 w 55"/>
                <a:gd name="T25" fmla="*/ 3 h 22"/>
                <a:gd name="T26" fmla="*/ 40 w 55"/>
                <a:gd name="T27" fmla="*/ 5 h 22"/>
                <a:gd name="T28" fmla="*/ 43 w 55"/>
                <a:gd name="T29" fmla="*/ 7 h 22"/>
                <a:gd name="T30" fmla="*/ 44 w 55"/>
                <a:gd name="T31" fmla="*/ 9 h 22"/>
                <a:gd name="T32" fmla="*/ 45 w 55"/>
                <a:gd name="T33" fmla="*/ 20 h 22"/>
                <a:gd name="T34" fmla="*/ 44 w 55"/>
                <a:gd name="T35" fmla="*/ 22 h 22"/>
                <a:gd name="T36" fmla="*/ 43 w 55"/>
                <a:gd name="T37" fmla="*/ 24 h 22"/>
                <a:gd name="T38" fmla="*/ 40 w 55"/>
                <a:gd name="T39" fmla="*/ 25 h 22"/>
                <a:gd name="T40" fmla="*/ 37 w 55"/>
                <a:gd name="T41" fmla="*/ 26 h 22"/>
                <a:gd name="T42" fmla="*/ 33 w 55"/>
                <a:gd name="T43" fmla="*/ 28 h 22"/>
                <a:gd name="T44" fmla="*/ 29 w 55"/>
                <a:gd name="T45" fmla="*/ 29 h 22"/>
                <a:gd name="T46" fmla="*/ 27 w 55"/>
                <a:gd name="T47" fmla="*/ 30 h 22"/>
                <a:gd name="T48" fmla="*/ 27 w 55"/>
                <a:gd name="T49" fmla="*/ 30 h 22"/>
                <a:gd name="T50" fmla="*/ 22 w 55"/>
                <a:gd name="T51" fmla="*/ 30 h 22"/>
                <a:gd name="T52" fmla="*/ 17 w 55"/>
                <a:gd name="T53" fmla="*/ 29 h 22"/>
                <a:gd name="T54" fmla="*/ 12 w 55"/>
                <a:gd name="T55" fmla="*/ 28 h 22"/>
                <a:gd name="T56" fmla="*/ 8 w 55"/>
                <a:gd name="T57" fmla="*/ 26 h 22"/>
                <a:gd name="T58" fmla="*/ 5 w 55"/>
                <a:gd name="T59" fmla="*/ 25 h 22"/>
                <a:gd name="T60" fmla="*/ 2 w 55"/>
                <a:gd name="T61" fmla="*/ 24 h 22"/>
                <a:gd name="T62" fmla="*/ 1 w 55"/>
                <a:gd name="T63" fmla="*/ 22 h 22"/>
                <a:gd name="T64" fmla="*/ 0 w 55"/>
                <a:gd name="T65" fmla="*/ 20 h 2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5" h="22">
                  <a:moveTo>
                    <a:pt x="0" y="11"/>
                  </a:moveTo>
                  <a:lnTo>
                    <a:pt x="1" y="9"/>
                  </a:lnTo>
                  <a:lnTo>
                    <a:pt x="2" y="7"/>
                  </a:lnTo>
                  <a:lnTo>
                    <a:pt x="5" y="5"/>
                  </a:lnTo>
                  <a:lnTo>
                    <a:pt x="8" y="3"/>
                  </a:lnTo>
                  <a:lnTo>
                    <a:pt x="12" y="2"/>
                  </a:lnTo>
                  <a:lnTo>
                    <a:pt x="17" y="1"/>
                  </a:lnTo>
                  <a:lnTo>
                    <a:pt x="22" y="0"/>
                  </a:lnTo>
                  <a:lnTo>
                    <a:pt x="27" y="0"/>
                  </a:lnTo>
                  <a:lnTo>
                    <a:pt x="33" y="0"/>
                  </a:lnTo>
                  <a:lnTo>
                    <a:pt x="38" y="1"/>
                  </a:lnTo>
                  <a:lnTo>
                    <a:pt x="42" y="2"/>
                  </a:lnTo>
                  <a:lnTo>
                    <a:pt x="46" y="3"/>
                  </a:lnTo>
                  <a:lnTo>
                    <a:pt x="49" y="5"/>
                  </a:lnTo>
                  <a:lnTo>
                    <a:pt x="52" y="7"/>
                  </a:lnTo>
                  <a:lnTo>
                    <a:pt x="53" y="9"/>
                  </a:lnTo>
                  <a:lnTo>
                    <a:pt x="54" y="11"/>
                  </a:lnTo>
                  <a:lnTo>
                    <a:pt x="53" y="13"/>
                  </a:lnTo>
                  <a:lnTo>
                    <a:pt x="52" y="15"/>
                  </a:lnTo>
                  <a:lnTo>
                    <a:pt x="49" y="16"/>
                  </a:lnTo>
                  <a:lnTo>
                    <a:pt x="46" y="17"/>
                  </a:lnTo>
                  <a:lnTo>
                    <a:pt x="42" y="19"/>
                  </a:lnTo>
                  <a:lnTo>
                    <a:pt x="38" y="20"/>
                  </a:lnTo>
                  <a:lnTo>
                    <a:pt x="33" y="21"/>
                  </a:lnTo>
                  <a:lnTo>
                    <a:pt x="27" y="21"/>
                  </a:lnTo>
                  <a:lnTo>
                    <a:pt x="22" y="21"/>
                  </a:lnTo>
                  <a:lnTo>
                    <a:pt x="17" y="20"/>
                  </a:lnTo>
                  <a:lnTo>
                    <a:pt x="12" y="19"/>
                  </a:lnTo>
                  <a:lnTo>
                    <a:pt x="8" y="17"/>
                  </a:lnTo>
                  <a:lnTo>
                    <a:pt x="5" y="16"/>
                  </a:lnTo>
                  <a:lnTo>
                    <a:pt x="2" y="15"/>
                  </a:lnTo>
                  <a:lnTo>
                    <a:pt x="1" y="13"/>
                  </a:lnTo>
                  <a:lnTo>
                    <a:pt x="0" y="11"/>
                  </a:lnTo>
                </a:path>
              </a:pathLst>
            </a:custGeom>
            <a:solidFill>
              <a:schemeClr val="bg2"/>
            </a:solidFill>
            <a:ln>
              <a:noFill/>
            </a:ln>
            <a:effectLst>
              <a:outerShdw dist="12700" dir="5400000" algn="ctr" rotWithShape="0">
                <a:schemeClr val="bg2"/>
              </a:outerShdw>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400" name="Freeform 412">
              <a:extLst>
                <a:ext uri="{FF2B5EF4-FFF2-40B4-BE49-F238E27FC236}">
                  <a16:creationId xmlns:a16="http://schemas.microsoft.com/office/drawing/2014/main" id="{48D47610-49FD-4F1F-B6B4-3787517B9384}"/>
                </a:ext>
              </a:extLst>
            </p:cNvPr>
            <p:cNvSpPr>
              <a:spLocks/>
            </p:cNvSpPr>
            <p:nvPr/>
          </p:nvSpPr>
          <p:spPr bwMode="auto">
            <a:xfrm>
              <a:off x="1477" y="3093"/>
              <a:ext cx="297" cy="81"/>
            </a:xfrm>
            <a:custGeom>
              <a:avLst/>
              <a:gdLst>
                <a:gd name="T0" fmla="*/ 296 w 297"/>
                <a:gd name="T1" fmla="*/ 80 h 81"/>
                <a:gd name="T2" fmla="*/ 0 w 297"/>
                <a:gd name="T3" fmla="*/ 80 h 81"/>
                <a:gd name="T4" fmla="*/ 0 w 297"/>
                <a:gd name="T5" fmla="*/ 0 h 81"/>
                <a:gd name="T6" fmla="*/ 296 w 297"/>
                <a:gd name="T7" fmla="*/ 0 h 81"/>
                <a:gd name="T8" fmla="*/ 296 w 297"/>
                <a:gd name="T9" fmla="*/ 80 h 81"/>
                <a:gd name="T10" fmla="*/ 0 60000 65536"/>
                <a:gd name="T11" fmla="*/ 0 60000 65536"/>
                <a:gd name="T12" fmla="*/ 0 60000 65536"/>
                <a:gd name="T13" fmla="*/ 0 60000 65536"/>
                <a:gd name="T14" fmla="*/ 0 60000 65536"/>
                <a:gd name="T15" fmla="*/ 0 w 297"/>
                <a:gd name="T16" fmla="*/ 0 h 81"/>
                <a:gd name="T17" fmla="*/ 297 w 297"/>
                <a:gd name="T18" fmla="*/ 81 h 81"/>
              </a:gdLst>
              <a:ahLst/>
              <a:cxnLst>
                <a:cxn ang="T10">
                  <a:pos x="T0" y="T1"/>
                </a:cxn>
                <a:cxn ang="T11">
                  <a:pos x="T2" y="T3"/>
                </a:cxn>
                <a:cxn ang="T12">
                  <a:pos x="T4" y="T5"/>
                </a:cxn>
                <a:cxn ang="T13">
                  <a:pos x="T6" y="T7"/>
                </a:cxn>
                <a:cxn ang="T14">
                  <a:pos x="T8" y="T9"/>
                </a:cxn>
              </a:cxnLst>
              <a:rect l="T15" t="T16" r="T17" b="T18"/>
              <a:pathLst>
                <a:path w="297" h="81">
                  <a:moveTo>
                    <a:pt x="296" y="80"/>
                  </a:moveTo>
                  <a:lnTo>
                    <a:pt x="0" y="80"/>
                  </a:lnTo>
                  <a:lnTo>
                    <a:pt x="0" y="0"/>
                  </a:lnTo>
                  <a:lnTo>
                    <a:pt x="296" y="0"/>
                  </a:lnTo>
                  <a:lnTo>
                    <a:pt x="296" y="80"/>
                  </a:lnTo>
                </a:path>
              </a:pathLst>
            </a:custGeom>
            <a:solidFill>
              <a:srgbClr val="00279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01" name="Freeform 413">
              <a:extLst>
                <a:ext uri="{FF2B5EF4-FFF2-40B4-BE49-F238E27FC236}">
                  <a16:creationId xmlns:a16="http://schemas.microsoft.com/office/drawing/2014/main" id="{DD29C9F9-61D4-40B6-B788-D70D08C31B67}"/>
                </a:ext>
              </a:extLst>
            </p:cNvPr>
            <p:cNvSpPr>
              <a:spLocks/>
            </p:cNvSpPr>
            <p:nvPr/>
          </p:nvSpPr>
          <p:spPr bwMode="auto">
            <a:xfrm>
              <a:off x="1477" y="3091"/>
              <a:ext cx="286" cy="74"/>
            </a:xfrm>
            <a:custGeom>
              <a:avLst/>
              <a:gdLst>
                <a:gd name="T0" fmla="*/ 285 w 286"/>
                <a:gd name="T1" fmla="*/ 73 h 74"/>
                <a:gd name="T2" fmla="*/ 0 w 286"/>
                <a:gd name="T3" fmla="*/ 73 h 74"/>
                <a:gd name="T4" fmla="*/ 0 w 286"/>
                <a:gd name="T5" fmla="*/ 0 h 74"/>
                <a:gd name="T6" fmla="*/ 285 w 286"/>
                <a:gd name="T7" fmla="*/ 0 h 74"/>
                <a:gd name="T8" fmla="*/ 285 w 286"/>
                <a:gd name="T9" fmla="*/ 73 h 74"/>
                <a:gd name="T10" fmla="*/ 0 60000 65536"/>
                <a:gd name="T11" fmla="*/ 0 60000 65536"/>
                <a:gd name="T12" fmla="*/ 0 60000 65536"/>
                <a:gd name="T13" fmla="*/ 0 60000 65536"/>
                <a:gd name="T14" fmla="*/ 0 60000 65536"/>
                <a:gd name="T15" fmla="*/ 0 w 286"/>
                <a:gd name="T16" fmla="*/ 0 h 74"/>
                <a:gd name="T17" fmla="*/ 286 w 286"/>
                <a:gd name="T18" fmla="*/ 74 h 74"/>
              </a:gdLst>
              <a:ahLst/>
              <a:cxnLst>
                <a:cxn ang="T10">
                  <a:pos x="T0" y="T1"/>
                </a:cxn>
                <a:cxn ang="T11">
                  <a:pos x="T2" y="T3"/>
                </a:cxn>
                <a:cxn ang="T12">
                  <a:pos x="T4" y="T5"/>
                </a:cxn>
                <a:cxn ang="T13">
                  <a:pos x="T6" y="T7"/>
                </a:cxn>
                <a:cxn ang="T14">
                  <a:pos x="T8" y="T9"/>
                </a:cxn>
              </a:cxnLst>
              <a:rect l="T15" t="T16" r="T17" b="T18"/>
              <a:pathLst>
                <a:path w="286" h="74">
                  <a:moveTo>
                    <a:pt x="285" y="73"/>
                  </a:moveTo>
                  <a:lnTo>
                    <a:pt x="0" y="73"/>
                  </a:lnTo>
                  <a:lnTo>
                    <a:pt x="0" y="0"/>
                  </a:lnTo>
                  <a:lnTo>
                    <a:pt x="285" y="0"/>
                  </a:lnTo>
                  <a:lnTo>
                    <a:pt x="285" y="73"/>
                  </a:lnTo>
                </a:path>
              </a:pathLst>
            </a:custGeom>
            <a:solidFill>
              <a:srgbClr val="063DE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sp>
        <p:nvSpPr>
          <p:cNvPr id="402" name="Freeform 414">
            <a:extLst>
              <a:ext uri="{FF2B5EF4-FFF2-40B4-BE49-F238E27FC236}">
                <a16:creationId xmlns:a16="http://schemas.microsoft.com/office/drawing/2014/main" id="{21F48680-1FCF-4BC3-9EE6-BC54AE248B15}"/>
              </a:ext>
            </a:extLst>
          </p:cNvPr>
          <p:cNvSpPr>
            <a:spLocks/>
          </p:cNvSpPr>
          <p:nvPr/>
        </p:nvSpPr>
        <p:spPr bwMode="auto">
          <a:xfrm>
            <a:off x="6850682" y="4502150"/>
            <a:ext cx="1397000" cy="1031875"/>
          </a:xfrm>
          <a:custGeom>
            <a:avLst/>
            <a:gdLst>
              <a:gd name="T0" fmla="*/ 0 w 880"/>
              <a:gd name="T1" fmla="*/ 0 h 650"/>
              <a:gd name="T2" fmla="*/ 0 w 880"/>
              <a:gd name="T3" fmla="*/ 2147483646 h 650"/>
              <a:gd name="T4" fmla="*/ 2147483646 w 880"/>
              <a:gd name="T5" fmla="*/ 2147483646 h 650"/>
              <a:gd name="T6" fmla="*/ 2147483646 w 880"/>
              <a:gd name="T7" fmla="*/ 2147483646 h 650"/>
              <a:gd name="T8" fmla="*/ 2147483646 w 880"/>
              <a:gd name="T9" fmla="*/ 2147483646 h 650"/>
              <a:gd name="T10" fmla="*/ 2147483646 w 880"/>
              <a:gd name="T11" fmla="*/ 2147483646 h 650"/>
              <a:gd name="T12" fmla="*/ 2147483646 w 880"/>
              <a:gd name="T13" fmla="*/ 2147483646 h 650"/>
              <a:gd name="T14" fmla="*/ 2147483646 w 880"/>
              <a:gd name="T15" fmla="*/ 2147483646 h 650"/>
              <a:gd name="T16" fmla="*/ 2147483646 w 880"/>
              <a:gd name="T17" fmla="*/ 2147483646 h 650"/>
              <a:gd name="T18" fmla="*/ 2147483646 w 880"/>
              <a:gd name="T19" fmla="*/ 2147483646 h 650"/>
              <a:gd name="T20" fmla="*/ 2147483646 w 880"/>
              <a:gd name="T21" fmla="*/ 2147483646 h 650"/>
              <a:gd name="T22" fmla="*/ 2147483646 w 880"/>
              <a:gd name="T23" fmla="*/ 2147483646 h 650"/>
              <a:gd name="T24" fmla="*/ 2147483646 w 880"/>
              <a:gd name="T25" fmla="*/ 2147483646 h 650"/>
              <a:gd name="T26" fmla="*/ 2147483646 w 880"/>
              <a:gd name="T27" fmla="*/ 2147483646 h 650"/>
              <a:gd name="T28" fmla="*/ 2147483646 w 880"/>
              <a:gd name="T29" fmla="*/ 2147483646 h 650"/>
              <a:gd name="T30" fmla="*/ 2147483646 w 880"/>
              <a:gd name="T31" fmla="*/ 2147483646 h 650"/>
              <a:gd name="T32" fmla="*/ 2147483646 w 880"/>
              <a:gd name="T33" fmla="*/ 2147483646 h 650"/>
              <a:gd name="T34" fmla="*/ 2147483646 w 880"/>
              <a:gd name="T35" fmla="*/ 2147483646 h 650"/>
              <a:gd name="T36" fmla="*/ 2147483646 w 880"/>
              <a:gd name="T37" fmla="*/ 2147483646 h 650"/>
              <a:gd name="T38" fmla="*/ 2147483646 w 880"/>
              <a:gd name="T39" fmla="*/ 2147483646 h 650"/>
              <a:gd name="T40" fmla="*/ 2147483646 w 880"/>
              <a:gd name="T41" fmla="*/ 2147483646 h 650"/>
              <a:gd name="T42" fmla="*/ 2147483646 w 880"/>
              <a:gd name="T43" fmla="*/ 2147483646 h 650"/>
              <a:gd name="T44" fmla="*/ 2147483646 w 880"/>
              <a:gd name="T45" fmla="*/ 2147483646 h 650"/>
              <a:gd name="T46" fmla="*/ 2147483646 w 880"/>
              <a:gd name="T47" fmla="*/ 2147483646 h 650"/>
              <a:gd name="T48" fmla="*/ 2147483646 w 880"/>
              <a:gd name="T49" fmla="*/ 2147483646 h 650"/>
              <a:gd name="T50" fmla="*/ 2147483646 w 880"/>
              <a:gd name="T51" fmla="*/ 2147483646 h 650"/>
              <a:gd name="T52" fmla="*/ 2147483646 w 880"/>
              <a:gd name="T53" fmla="*/ 2147483646 h 650"/>
              <a:gd name="T54" fmla="*/ 2147483646 w 880"/>
              <a:gd name="T55" fmla="*/ 2147483646 h 650"/>
              <a:gd name="T56" fmla="*/ 2147483646 w 880"/>
              <a:gd name="T57" fmla="*/ 2147483646 h 650"/>
              <a:gd name="T58" fmla="*/ 2147483646 w 880"/>
              <a:gd name="T59" fmla="*/ 2147483646 h 650"/>
              <a:gd name="T60" fmla="*/ 2147483646 w 880"/>
              <a:gd name="T61" fmla="*/ 2147483646 h 650"/>
              <a:gd name="T62" fmla="*/ 2147483646 w 880"/>
              <a:gd name="T63" fmla="*/ 2147483646 h 650"/>
              <a:gd name="T64" fmla="*/ 2147483646 w 880"/>
              <a:gd name="T65" fmla="*/ 2147483646 h 650"/>
              <a:gd name="T66" fmla="*/ 2147483646 w 880"/>
              <a:gd name="T67" fmla="*/ 2147483646 h 650"/>
              <a:gd name="T68" fmla="*/ 2147483646 w 880"/>
              <a:gd name="T69" fmla="*/ 2147483646 h 650"/>
              <a:gd name="T70" fmla="*/ 2147483646 w 880"/>
              <a:gd name="T71" fmla="*/ 0 h 650"/>
              <a:gd name="T72" fmla="*/ 0 w 880"/>
              <a:gd name="T73" fmla="*/ 0 h 6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80"/>
              <a:gd name="T112" fmla="*/ 0 h 650"/>
              <a:gd name="T113" fmla="*/ 880 w 880"/>
              <a:gd name="T114" fmla="*/ 650 h 6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80" h="650">
                <a:moveTo>
                  <a:pt x="0" y="0"/>
                </a:moveTo>
                <a:lnTo>
                  <a:pt x="0" y="574"/>
                </a:lnTo>
                <a:lnTo>
                  <a:pt x="19" y="563"/>
                </a:lnTo>
                <a:lnTo>
                  <a:pt x="39" y="552"/>
                </a:lnTo>
                <a:lnTo>
                  <a:pt x="59" y="544"/>
                </a:lnTo>
                <a:lnTo>
                  <a:pt x="80" y="536"/>
                </a:lnTo>
                <a:lnTo>
                  <a:pt x="102" y="531"/>
                </a:lnTo>
                <a:lnTo>
                  <a:pt x="123" y="526"/>
                </a:lnTo>
                <a:lnTo>
                  <a:pt x="146" y="525"/>
                </a:lnTo>
                <a:lnTo>
                  <a:pt x="167" y="522"/>
                </a:lnTo>
                <a:lnTo>
                  <a:pt x="190" y="522"/>
                </a:lnTo>
                <a:lnTo>
                  <a:pt x="213" y="522"/>
                </a:lnTo>
                <a:lnTo>
                  <a:pt x="235" y="525"/>
                </a:lnTo>
                <a:lnTo>
                  <a:pt x="258" y="528"/>
                </a:lnTo>
                <a:lnTo>
                  <a:pt x="281" y="531"/>
                </a:lnTo>
                <a:lnTo>
                  <a:pt x="304" y="535"/>
                </a:lnTo>
                <a:lnTo>
                  <a:pt x="325" y="540"/>
                </a:lnTo>
                <a:lnTo>
                  <a:pt x="347" y="547"/>
                </a:lnTo>
                <a:lnTo>
                  <a:pt x="526" y="621"/>
                </a:lnTo>
                <a:lnTo>
                  <a:pt x="546" y="629"/>
                </a:lnTo>
                <a:lnTo>
                  <a:pt x="567" y="635"/>
                </a:lnTo>
                <a:lnTo>
                  <a:pt x="590" y="640"/>
                </a:lnTo>
                <a:lnTo>
                  <a:pt x="613" y="644"/>
                </a:lnTo>
                <a:lnTo>
                  <a:pt x="637" y="648"/>
                </a:lnTo>
                <a:lnTo>
                  <a:pt x="660" y="649"/>
                </a:lnTo>
                <a:lnTo>
                  <a:pt x="685" y="649"/>
                </a:lnTo>
                <a:lnTo>
                  <a:pt x="709" y="649"/>
                </a:lnTo>
                <a:lnTo>
                  <a:pt x="732" y="648"/>
                </a:lnTo>
                <a:lnTo>
                  <a:pt x="756" y="644"/>
                </a:lnTo>
                <a:lnTo>
                  <a:pt x="780" y="639"/>
                </a:lnTo>
                <a:lnTo>
                  <a:pt x="801" y="631"/>
                </a:lnTo>
                <a:lnTo>
                  <a:pt x="823" y="624"/>
                </a:lnTo>
                <a:lnTo>
                  <a:pt x="843" y="614"/>
                </a:lnTo>
                <a:lnTo>
                  <a:pt x="863" y="601"/>
                </a:lnTo>
                <a:lnTo>
                  <a:pt x="879" y="587"/>
                </a:lnTo>
                <a:lnTo>
                  <a:pt x="879" y="0"/>
                </a:lnTo>
                <a:lnTo>
                  <a:pt x="0" y="0"/>
                </a:lnTo>
              </a:path>
            </a:pathLst>
          </a:custGeom>
          <a:solidFill>
            <a:srgbClr val="CCECFF"/>
          </a:solidFill>
          <a:ln>
            <a:noFill/>
          </a:ln>
          <a:effectLst>
            <a:prstShdw prst="shdw17" dist="17961" dir="2700000">
              <a:srgbClr val="7A8E99"/>
            </a:prstShdw>
          </a:effectLst>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03" name="Rectangle 415">
            <a:extLst>
              <a:ext uri="{FF2B5EF4-FFF2-40B4-BE49-F238E27FC236}">
                <a16:creationId xmlns:a16="http://schemas.microsoft.com/office/drawing/2014/main" id="{037F9818-9460-4CAA-81EF-80E56F28FEC8}"/>
              </a:ext>
            </a:extLst>
          </p:cNvPr>
          <p:cNvSpPr>
            <a:spLocks noChangeArrowheads="1"/>
          </p:cNvSpPr>
          <p:nvPr/>
        </p:nvSpPr>
        <p:spPr bwMode="auto">
          <a:xfrm>
            <a:off x="4278932" y="4827588"/>
            <a:ext cx="10953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AU" sz="1800">
                <a:latin typeface="黑体" panose="02010609060101010101" pitchFamily="49" charset="-122"/>
              </a:rPr>
              <a:t>系统集成</a:t>
            </a:r>
          </a:p>
        </p:txBody>
      </p:sp>
      <p:sp>
        <p:nvSpPr>
          <p:cNvPr id="404" name="Rectangle 416">
            <a:extLst>
              <a:ext uri="{FF2B5EF4-FFF2-40B4-BE49-F238E27FC236}">
                <a16:creationId xmlns:a16="http://schemas.microsoft.com/office/drawing/2014/main" id="{02E121A5-DCF4-43F3-A4FF-C270F5A54D1C}"/>
              </a:ext>
            </a:extLst>
          </p:cNvPr>
          <p:cNvSpPr>
            <a:spLocks noChangeArrowheads="1"/>
          </p:cNvSpPr>
          <p:nvPr/>
        </p:nvSpPr>
        <p:spPr bwMode="auto">
          <a:xfrm>
            <a:off x="5421932" y="4670425"/>
            <a:ext cx="993775"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AU" sz="1600">
                <a:solidFill>
                  <a:srgbClr val="666699"/>
                </a:solidFill>
                <a:latin typeface="黑体" panose="02010609060101010101" pitchFamily="49" charset="-122"/>
              </a:rPr>
              <a:t>外部成本</a:t>
            </a:r>
          </a:p>
          <a:p>
            <a:pPr>
              <a:spcBef>
                <a:spcPct val="0"/>
              </a:spcBef>
              <a:buClrTx/>
              <a:buFontTx/>
              <a:buNone/>
            </a:pPr>
            <a:r>
              <a:rPr lang="zh-CN" altLang="en-AU" sz="1600">
                <a:solidFill>
                  <a:srgbClr val="FF0000"/>
                </a:solidFill>
                <a:latin typeface="黑体" panose="02010609060101010101" pitchFamily="49" charset="-122"/>
              </a:rPr>
              <a:t>内部作业</a:t>
            </a:r>
            <a:endParaRPr lang="zh-CN" altLang="en-AU" sz="1600">
              <a:latin typeface="黑体" panose="02010609060101010101" pitchFamily="49" charset="-122"/>
            </a:endParaRPr>
          </a:p>
        </p:txBody>
      </p:sp>
      <p:grpSp>
        <p:nvGrpSpPr>
          <p:cNvPr id="405" name="Group 417">
            <a:extLst>
              <a:ext uri="{FF2B5EF4-FFF2-40B4-BE49-F238E27FC236}">
                <a16:creationId xmlns:a16="http://schemas.microsoft.com/office/drawing/2014/main" id="{27E35E9E-31F2-4012-BB0F-925C850F43CB}"/>
              </a:ext>
            </a:extLst>
          </p:cNvPr>
          <p:cNvGrpSpPr>
            <a:grpSpLocks/>
          </p:cNvGrpSpPr>
          <p:nvPr/>
        </p:nvGrpSpPr>
        <p:grpSpPr bwMode="auto">
          <a:xfrm>
            <a:off x="3091482" y="4468813"/>
            <a:ext cx="1357313" cy="852487"/>
            <a:chOff x="68" y="3193"/>
            <a:chExt cx="855" cy="537"/>
          </a:xfrm>
        </p:grpSpPr>
        <p:grpSp>
          <p:nvGrpSpPr>
            <p:cNvPr id="406" name="Group 418">
              <a:extLst>
                <a:ext uri="{FF2B5EF4-FFF2-40B4-BE49-F238E27FC236}">
                  <a16:creationId xmlns:a16="http://schemas.microsoft.com/office/drawing/2014/main" id="{282898AB-4674-435C-8AE1-DBAFF3B53001}"/>
                </a:ext>
              </a:extLst>
            </p:cNvPr>
            <p:cNvGrpSpPr>
              <a:grpSpLocks/>
            </p:cNvGrpSpPr>
            <p:nvPr/>
          </p:nvGrpSpPr>
          <p:grpSpPr bwMode="auto">
            <a:xfrm>
              <a:off x="68" y="3193"/>
              <a:ext cx="489" cy="418"/>
              <a:chOff x="68" y="3193"/>
              <a:chExt cx="489" cy="418"/>
            </a:xfrm>
          </p:grpSpPr>
          <p:sp>
            <p:nvSpPr>
              <p:cNvPr id="488" name="Freeform 419">
                <a:extLst>
                  <a:ext uri="{FF2B5EF4-FFF2-40B4-BE49-F238E27FC236}">
                    <a16:creationId xmlns:a16="http://schemas.microsoft.com/office/drawing/2014/main" id="{F3D68634-EF41-45C6-A57C-ADC1AA8AF9C2}"/>
                  </a:ext>
                </a:extLst>
              </p:cNvPr>
              <p:cNvSpPr>
                <a:spLocks/>
              </p:cNvSpPr>
              <p:nvPr/>
            </p:nvSpPr>
            <p:spPr bwMode="auto">
              <a:xfrm>
                <a:off x="68" y="3193"/>
                <a:ext cx="477" cy="411"/>
              </a:xfrm>
              <a:custGeom>
                <a:avLst/>
                <a:gdLst>
                  <a:gd name="T0" fmla="*/ 476 w 477"/>
                  <a:gd name="T1" fmla="*/ 0 h 411"/>
                  <a:gd name="T2" fmla="*/ 467 w 477"/>
                  <a:gd name="T3" fmla="*/ 401 h 411"/>
                  <a:gd name="T4" fmla="*/ 465 w 477"/>
                  <a:gd name="T5" fmla="*/ 397 h 411"/>
                  <a:gd name="T6" fmla="*/ 457 w 477"/>
                  <a:gd name="T7" fmla="*/ 394 h 411"/>
                  <a:gd name="T8" fmla="*/ 444 w 477"/>
                  <a:gd name="T9" fmla="*/ 393 h 411"/>
                  <a:gd name="T10" fmla="*/ 430 w 477"/>
                  <a:gd name="T11" fmla="*/ 393 h 411"/>
                  <a:gd name="T12" fmla="*/ 414 w 477"/>
                  <a:gd name="T13" fmla="*/ 393 h 411"/>
                  <a:gd name="T14" fmla="*/ 399 w 477"/>
                  <a:gd name="T15" fmla="*/ 394 h 411"/>
                  <a:gd name="T16" fmla="*/ 386 w 477"/>
                  <a:gd name="T17" fmla="*/ 395 h 411"/>
                  <a:gd name="T18" fmla="*/ 376 w 477"/>
                  <a:gd name="T19" fmla="*/ 395 h 411"/>
                  <a:gd name="T20" fmla="*/ 373 w 477"/>
                  <a:gd name="T21" fmla="*/ 396 h 411"/>
                  <a:gd name="T22" fmla="*/ 368 w 477"/>
                  <a:gd name="T23" fmla="*/ 399 h 411"/>
                  <a:gd name="T24" fmla="*/ 363 w 477"/>
                  <a:gd name="T25" fmla="*/ 402 h 411"/>
                  <a:gd name="T26" fmla="*/ 360 w 477"/>
                  <a:gd name="T27" fmla="*/ 403 h 411"/>
                  <a:gd name="T28" fmla="*/ 357 w 477"/>
                  <a:gd name="T29" fmla="*/ 403 h 411"/>
                  <a:gd name="T30" fmla="*/ 355 w 477"/>
                  <a:gd name="T31" fmla="*/ 404 h 411"/>
                  <a:gd name="T32" fmla="*/ 353 w 477"/>
                  <a:gd name="T33" fmla="*/ 405 h 411"/>
                  <a:gd name="T34" fmla="*/ 352 w 477"/>
                  <a:gd name="T35" fmla="*/ 405 h 411"/>
                  <a:gd name="T36" fmla="*/ 350 w 477"/>
                  <a:gd name="T37" fmla="*/ 405 h 411"/>
                  <a:gd name="T38" fmla="*/ 349 w 477"/>
                  <a:gd name="T39" fmla="*/ 405 h 411"/>
                  <a:gd name="T40" fmla="*/ 331 w 477"/>
                  <a:gd name="T41" fmla="*/ 400 h 411"/>
                  <a:gd name="T42" fmla="*/ 313 w 477"/>
                  <a:gd name="T43" fmla="*/ 399 h 411"/>
                  <a:gd name="T44" fmla="*/ 296 w 477"/>
                  <a:gd name="T45" fmla="*/ 401 h 411"/>
                  <a:gd name="T46" fmla="*/ 281 w 477"/>
                  <a:gd name="T47" fmla="*/ 404 h 411"/>
                  <a:gd name="T48" fmla="*/ 267 w 477"/>
                  <a:gd name="T49" fmla="*/ 407 h 411"/>
                  <a:gd name="T50" fmla="*/ 255 w 477"/>
                  <a:gd name="T51" fmla="*/ 409 h 411"/>
                  <a:gd name="T52" fmla="*/ 244 w 477"/>
                  <a:gd name="T53" fmla="*/ 409 h 411"/>
                  <a:gd name="T54" fmla="*/ 237 w 477"/>
                  <a:gd name="T55" fmla="*/ 406 h 411"/>
                  <a:gd name="T56" fmla="*/ 227 w 477"/>
                  <a:gd name="T57" fmla="*/ 398 h 411"/>
                  <a:gd name="T58" fmla="*/ 216 w 477"/>
                  <a:gd name="T59" fmla="*/ 393 h 411"/>
                  <a:gd name="T60" fmla="*/ 206 w 477"/>
                  <a:gd name="T61" fmla="*/ 389 h 411"/>
                  <a:gd name="T62" fmla="*/ 195 w 477"/>
                  <a:gd name="T63" fmla="*/ 388 h 411"/>
                  <a:gd name="T64" fmla="*/ 184 w 477"/>
                  <a:gd name="T65" fmla="*/ 387 h 411"/>
                  <a:gd name="T66" fmla="*/ 173 w 477"/>
                  <a:gd name="T67" fmla="*/ 387 h 411"/>
                  <a:gd name="T68" fmla="*/ 162 w 477"/>
                  <a:gd name="T69" fmla="*/ 388 h 411"/>
                  <a:gd name="T70" fmla="*/ 151 w 477"/>
                  <a:gd name="T71" fmla="*/ 388 h 411"/>
                  <a:gd name="T72" fmla="*/ 144 w 477"/>
                  <a:gd name="T73" fmla="*/ 391 h 411"/>
                  <a:gd name="T74" fmla="*/ 139 w 477"/>
                  <a:gd name="T75" fmla="*/ 398 h 411"/>
                  <a:gd name="T76" fmla="*/ 133 w 477"/>
                  <a:gd name="T77" fmla="*/ 404 h 411"/>
                  <a:gd name="T78" fmla="*/ 126 w 477"/>
                  <a:gd name="T79" fmla="*/ 405 h 411"/>
                  <a:gd name="T80" fmla="*/ 118 w 477"/>
                  <a:gd name="T81" fmla="*/ 402 h 411"/>
                  <a:gd name="T82" fmla="*/ 110 w 477"/>
                  <a:gd name="T83" fmla="*/ 400 h 411"/>
                  <a:gd name="T84" fmla="*/ 102 w 477"/>
                  <a:gd name="T85" fmla="*/ 397 h 411"/>
                  <a:gd name="T86" fmla="*/ 93 w 477"/>
                  <a:gd name="T87" fmla="*/ 395 h 411"/>
                  <a:gd name="T88" fmla="*/ 85 w 477"/>
                  <a:gd name="T89" fmla="*/ 394 h 411"/>
                  <a:gd name="T90" fmla="*/ 77 w 477"/>
                  <a:gd name="T91" fmla="*/ 393 h 411"/>
                  <a:gd name="T92" fmla="*/ 69 w 477"/>
                  <a:gd name="T93" fmla="*/ 391 h 411"/>
                  <a:gd name="T94" fmla="*/ 61 w 477"/>
                  <a:gd name="T95" fmla="*/ 391 h 411"/>
                  <a:gd name="T96" fmla="*/ 53 w 477"/>
                  <a:gd name="T97" fmla="*/ 390 h 411"/>
                  <a:gd name="T98" fmla="*/ 45 w 477"/>
                  <a:gd name="T99" fmla="*/ 391 h 411"/>
                  <a:gd name="T100" fmla="*/ 37 w 477"/>
                  <a:gd name="T101" fmla="*/ 391 h 411"/>
                  <a:gd name="T102" fmla="*/ 29 w 477"/>
                  <a:gd name="T103" fmla="*/ 393 h 411"/>
                  <a:gd name="T104" fmla="*/ 22 w 477"/>
                  <a:gd name="T105" fmla="*/ 394 h 411"/>
                  <a:gd name="T106" fmla="*/ 14 w 477"/>
                  <a:gd name="T107" fmla="*/ 396 h 411"/>
                  <a:gd name="T108" fmla="*/ 7 w 477"/>
                  <a:gd name="T109" fmla="*/ 399 h 411"/>
                  <a:gd name="T110" fmla="*/ 0 w 477"/>
                  <a:gd name="T111" fmla="*/ 401 h 41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77"/>
                  <a:gd name="T169" fmla="*/ 0 h 411"/>
                  <a:gd name="T170" fmla="*/ 477 w 477"/>
                  <a:gd name="T171" fmla="*/ 411 h 41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77" h="411">
                    <a:moveTo>
                      <a:pt x="0" y="0"/>
                    </a:moveTo>
                    <a:lnTo>
                      <a:pt x="476" y="0"/>
                    </a:lnTo>
                    <a:lnTo>
                      <a:pt x="476" y="410"/>
                    </a:lnTo>
                    <a:lnTo>
                      <a:pt x="467" y="401"/>
                    </a:lnTo>
                    <a:lnTo>
                      <a:pt x="467" y="399"/>
                    </a:lnTo>
                    <a:lnTo>
                      <a:pt x="465" y="397"/>
                    </a:lnTo>
                    <a:lnTo>
                      <a:pt x="461" y="395"/>
                    </a:lnTo>
                    <a:lnTo>
                      <a:pt x="457" y="394"/>
                    </a:lnTo>
                    <a:lnTo>
                      <a:pt x="451" y="393"/>
                    </a:lnTo>
                    <a:lnTo>
                      <a:pt x="444" y="393"/>
                    </a:lnTo>
                    <a:lnTo>
                      <a:pt x="437" y="393"/>
                    </a:lnTo>
                    <a:lnTo>
                      <a:pt x="430" y="393"/>
                    </a:lnTo>
                    <a:lnTo>
                      <a:pt x="422" y="393"/>
                    </a:lnTo>
                    <a:lnTo>
                      <a:pt x="414" y="393"/>
                    </a:lnTo>
                    <a:lnTo>
                      <a:pt x="407" y="394"/>
                    </a:lnTo>
                    <a:lnTo>
                      <a:pt x="399" y="394"/>
                    </a:lnTo>
                    <a:lnTo>
                      <a:pt x="393" y="395"/>
                    </a:lnTo>
                    <a:lnTo>
                      <a:pt x="386" y="395"/>
                    </a:lnTo>
                    <a:lnTo>
                      <a:pt x="381" y="395"/>
                    </a:lnTo>
                    <a:lnTo>
                      <a:pt x="376" y="395"/>
                    </a:lnTo>
                    <a:lnTo>
                      <a:pt x="375" y="395"/>
                    </a:lnTo>
                    <a:lnTo>
                      <a:pt x="373" y="396"/>
                    </a:lnTo>
                    <a:lnTo>
                      <a:pt x="370" y="397"/>
                    </a:lnTo>
                    <a:lnTo>
                      <a:pt x="368" y="399"/>
                    </a:lnTo>
                    <a:lnTo>
                      <a:pt x="365" y="401"/>
                    </a:lnTo>
                    <a:lnTo>
                      <a:pt x="363" y="402"/>
                    </a:lnTo>
                    <a:lnTo>
                      <a:pt x="361" y="403"/>
                    </a:lnTo>
                    <a:lnTo>
                      <a:pt x="360" y="403"/>
                    </a:lnTo>
                    <a:lnTo>
                      <a:pt x="359" y="403"/>
                    </a:lnTo>
                    <a:lnTo>
                      <a:pt x="357" y="403"/>
                    </a:lnTo>
                    <a:lnTo>
                      <a:pt x="355" y="404"/>
                    </a:lnTo>
                    <a:lnTo>
                      <a:pt x="354" y="405"/>
                    </a:lnTo>
                    <a:lnTo>
                      <a:pt x="353" y="405"/>
                    </a:lnTo>
                    <a:lnTo>
                      <a:pt x="352" y="405"/>
                    </a:lnTo>
                    <a:lnTo>
                      <a:pt x="351" y="405"/>
                    </a:lnTo>
                    <a:lnTo>
                      <a:pt x="350" y="405"/>
                    </a:lnTo>
                    <a:lnTo>
                      <a:pt x="349" y="405"/>
                    </a:lnTo>
                    <a:lnTo>
                      <a:pt x="340" y="402"/>
                    </a:lnTo>
                    <a:lnTo>
                      <a:pt x="331" y="400"/>
                    </a:lnTo>
                    <a:lnTo>
                      <a:pt x="322" y="399"/>
                    </a:lnTo>
                    <a:lnTo>
                      <a:pt x="313" y="399"/>
                    </a:lnTo>
                    <a:lnTo>
                      <a:pt x="305" y="400"/>
                    </a:lnTo>
                    <a:lnTo>
                      <a:pt x="296" y="401"/>
                    </a:lnTo>
                    <a:lnTo>
                      <a:pt x="289" y="402"/>
                    </a:lnTo>
                    <a:lnTo>
                      <a:pt x="281" y="404"/>
                    </a:lnTo>
                    <a:lnTo>
                      <a:pt x="274" y="406"/>
                    </a:lnTo>
                    <a:lnTo>
                      <a:pt x="267" y="407"/>
                    </a:lnTo>
                    <a:lnTo>
                      <a:pt x="260" y="409"/>
                    </a:lnTo>
                    <a:lnTo>
                      <a:pt x="255" y="409"/>
                    </a:lnTo>
                    <a:lnTo>
                      <a:pt x="249" y="410"/>
                    </a:lnTo>
                    <a:lnTo>
                      <a:pt x="244" y="409"/>
                    </a:lnTo>
                    <a:lnTo>
                      <a:pt x="240" y="408"/>
                    </a:lnTo>
                    <a:lnTo>
                      <a:pt x="237" y="406"/>
                    </a:lnTo>
                    <a:lnTo>
                      <a:pt x="232" y="401"/>
                    </a:lnTo>
                    <a:lnTo>
                      <a:pt x="227" y="398"/>
                    </a:lnTo>
                    <a:lnTo>
                      <a:pt x="222" y="395"/>
                    </a:lnTo>
                    <a:lnTo>
                      <a:pt x="216" y="393"/>
                    </a:lnTo>
                    <a:lnTo>
                      <a:pt x="212" y="391"/>
                    </a:lnTo>
                    <a:lnTo>
                      <a:pt x="206" y="389"/>
                    </a:lnTo>
                    <a:lnTo>
                      <a:pt x="200" y="388"/>
                    </a:lnTo>
                    <a:lnTo>
                      <a:pt x="195" y="388"/>
                    </a:lnTo>
                    <a:lnTo>
                      <a:pt x="190" y="387"/>
                    </a:lnTo>
                    <a:lnTo>
                      <a:pt x="184" y="387"/>
                    </a:lnTo>
                    <a:lnTo>
                      <a:pt x="179" y="387"/>
                    </a:lnTo>
                    <a:lnTo>
                      <a:pt x="173" y="387"/>
                    </a:lnTo>
                    <a:lnTo>
                      <a:pt x="168" y="388"/>
                    </a:lnTo>
                    <a:lnTo>
                      <a:pt x="162" y="388"/>
                    </a:lnTo>
                    <a:lnTo>
                      <a:pt x="157" y="388"/>
                    </a:lnTo>
                    <a:lnTo>
                      <a:pt x="151" y="388"/>
                    </a:lnTo>
                    <a:lnTo>
                      <a:pt x="148" y="389"/>
                    </a:lnTo>
                    <a:lnTo>
                      <a:pt x="144" y="391"/>
                    </a:lnTo>
                    <a:lnTo>
                      <a:pt x="142" y="395"/>
                    </a:lnTo>
                    <a:lnTo>
                      <a:pt x="139" y="398"/>
                    </a:lnTo>
                    <a:lnTo>
                      <a:pt x="136" y="401"/>
                    </a:lnTo>
                    <a:lnTo>
                      <a:pt x="133" y="404"/>
                    </a:lnTo>
                    <a:lnTo>
                      <a:pt x="130" y="406"/>
                    </a:lnTo>
                    <a:lnTo>
                      <a:pt x="126" y="405"/>
                    </a:lnTo>
                    <a:lnTo>
                      <a:pt x="122" y="403"/>
                    </a:lnTo>
                    <a:lnTo>
                      <a:pt x="118" y="402"/>
                    </a:lnTo>
                    <a:lnTo>
                      <a:pt x="114" y="401"/>
                    </a:lnTo>
                    <a:lnTo>
                      <a:pt x="110" y="400"/>
                    </a:lnTo>
                    <a:lnTo>
                      <a:pt x="106" y="399"/>
                    </a:lnTo>
                    <a:lnTo>
                      <a:pt x="102" y="397"/>
                    </a:lnTo>
                    <a:lnTo>
                      <a:pt x="97" y="396"/>
                    </a:lnTo>
                    <a:lnTo>
                      <a:pt x="93" y="395"/>
                    </a:lnTo>
                    <a:lnTo>
                      <a:pt x="89" y="395"/>
                    </a:lnTo>
                    <a:lnTo>
                      <a:pt x="85" y="394"/>
                    </a:lnTo>
                    <a:lnTo>
                      <a:pt x="81" y="393"/>
                    </a:lnTo>
                    <a:lnTo>
                      <a:pt x="77" y="393"/>
                    </a:lnTo>
                    <a:lnTo>
                      <a:pt x="73" y="392"/>
                    </a:lnTo>
                    <a:lnTo>
                      <a:pt x="69" y="391"/>
                    </a:lnTo>
                    <a:lnTo>
                      <a:pt x="65" y="391"/>
                    </a:lnTo>
                    <a:lnTo>
                      <a:pt x="61" y="391"/>
                    </a:lnTo>
                    <a:lnTo>
                      <a:pt x="57" y="391"/>
                    </a:lnTo>
                    <a:lnTo>
                      <a:pt x="53" y="390"/>
                    </a:lnTo>
                    <a:lnTo>
                      <a:pt x="49" y="390"/>
                    </a:lnTo>
                    <a:lnTo>
                      <a:pt x="45" y="391"/>
                    </a:lnTo>
                    <a:lnTo>
                      <a:pt x="41" y="391"/>
                    </a:lnTo>
                    <a:lnTo>
                      <a:pt x="37" y="391"/>
                    </a:lnTo>
                    <a:lnTo>
                      <a:pt x="33" y="392"/>
                    </a:lnTo>
                    <a:lnTo>
                      <a:pt x="29" y="393"/>
                    </a:lnTo>
                    <a:lnTo>
                      <a:pt x="25" y="393"/>
                    </a:lnTo>
                    <a:lnTo>
                      <a:pt x="22" y="394"/>
                    </a:lnTo>
                    <a:lnTo>
                      <a:pt x="18" y="395"/>
                    </a:lnTo>
                    <a:lnTo>
                      <a:pt x="14" y="396"/>
                    </a:lnTo>
                    <a:lnTo>
                      <a:pt x="11" y="397"/>
                    </a:lnTo>
                    <a:lnTo>
                      <a:pt x="7" y="399"/>
                    </a:lnTo>
                    <a:lnTo>
                      <a:pt x="4" y="400"/>
                    </a:lnTo>
                    <a:lnTo>
                      <a:pt x="0" y="401"/>
                    </a:lnTo>
                    <a:lnTo>
                      <a:pt x="0" y="0"/>
                    </a:lnTo>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89" name="Freeform 420">
                <a:extLst>
                  <a:ext uri="{FF2B5EF4-FFF2-40B4-BE49-F238E27FC236}">
                    <a16:creationId xmlns:a16="http://schemas.microsoft.com/office/drawing/2014/main" id="{F4DD86A4-A36A-4B8E-8A67-5874A134478C}"/>
                  </a:ext>
                </a:extLst>
              </p:cNvPr>
              <p:cNvSpPr>
                <a:spLocks/>
              </p:cNvSpPr>
              <p:nvPr/>
            </p:nvSpPr>
            <p:spPr bwMode="auto">
              <a:xfrm>
                <a:off x="80" y="3199"/>
                <a:ext cx="477" cy="412"/>
              </a:xfrm>
              <a:custGeom>
                <a:avLst/>
                <a:gdLst>
                  <a:gd name="T0" fmla="*/ 476 w 477"/>
                  <a:gd name="T1" fmla="*/ 0 h 412"/>
                  <a:gd name="T2" fmla="*/ 467 w 477"/>
                  <a:gd name="T3" fmla="*/ 402 h 412"/>
                  <a:gd name="T4" fmla="*/ 465 w 477"/>
                  <a:gd name="T5" fmla="*/ 398 h 412"/>
                  <a:gd name="T6" fmla="*/ 457 w 477"/>
                  <a:gd name="T7" fmla="*/ 395 h 412"/>
                  <a:gd name="T8" fmla="*/ 444 w 477"/>
                  <a:gd name="T9" fmla="*/ 394 h 412"/>
                  <a:gd name="T10" fmla="*/ 430 w 477"/>
                  <a:gd name="T11" fmla="*/ 394 h 412"/>
                  <a:gd name="T12" fmla="*/ 414 w 477"/>
                  <a:gd name="T13" fmla="*/ 394 h 412"/>
                  <a:gd name="T14" fmla="*/ 399 w 477"/>
                  <a:gd name="T15" fmla="*/ 395 h 412"/>
                  <a:gd name="T16" fmla="*/ 386 w 477"/>
                  <a:gd name="T17" fmla="*/ 396 h 412"/>
                  <a:gd name="T18" fmla="*/ 376 w 477"/>
                  <a:gd name="T19" fmla="*/ 396 h 412"/>
                  <a:gd name="T20" fmla="*/ 373 w 477"/>
                  <a:gd name="T21" fmla="*/ 397 h 412"/>
                  <a:gd name="T22" fmla="*/ 368 w 477"/>
                  <a:gd name="T23" fmla="*/ 400 h 412"/>
                  <a:gd name="T24" fmla="*/ 363 w 477"/>
                  <a:gd name="T25" fmla="*/ 403 h 412"/>
                  <a:gd name="T26" fmla="*/ 360 w 477"/>
                  <a:gd name="T27" fmla="*/ 404 h 412"/>
                  <a:gd name="T28" fmla="*/ 357 w 477"/>
                  <a:gd name="T29" fmla="*/ 404 h 412"/>
                  <a:gd name="T30" fmla="*/ 355 w 477"/>
                  <a:gd name="T31" fmla="*/ 405 h 412"/>
                  <a:gd name="T32" fmla="*/ 353 w 477"/>
                  <a:gd name="T33" fmla="*/ 406 h 412"/>
                  <a:gd name="T34" fmla="*/ 352 w 477"/>
                  <a:gd name="T35" fmla="*/ 406 h 412"/>
                  <a:gd name="T36" fmla="*/ 350 w 477"/>
                  <a:gd name="T37" fmla="*/ 406 h 412"/>
                  <a:gd name="T38" fmla="*/ 349 w 477"/>
                  <a:gd name="T39" fmla="*/ 406 h 412"/>
                  <a:gd name="T40" fmla="*/ 331 w 477"/>
                  <a:gd name="T41" fmla="*/ 401 h 412"/>
                  <a:gd name="T42" fmla="*/ 313 w 477"/>
                  <a:gd name="T43" fmla="*/ 400 h 412"/>
                  <a:gd name="T44" fmla="*/ 296 w 477"/>
                  <a:gd name="T45" fmla="*/ 402 h 412"/>
                  <a:gd name="T46" fmla="*/ 281 w 477"/>
                  <a:gd name="T47" fmla="*/ 405 h 412"/>
                  <a:gd name="T48" fmla="*/ 267 w 477"/>
                  <a:gd name="T49" fmla="*/ 408 h 412"/>
                  <a:gd name="T50" fmla="*/ 255 w 477"/>
                  <a:gd name="T51" fmla="*/ 410 h 412"/>
                  <a:gd name="T52" fmla="*/ 244 w 477"/>
                  <a:gd name="T53" fmla="*/ 410 h 412"/>
                  <a:gd name="T54" fmla="*/ 237 w 477"/>
                  <a:gd name="T55" fmla="*/ 407 h 412"/>
                  <a:gd name="T56" fmla="*/ 227 w 477"/>
                  <a:gd name="T57" fmla="*/ 399 h 412"/>
                  <a:gd name="T58" fmla="*/ 216 w 477"/>
                  <a:gd name="T59" fmla="*/ 394 h 412"/>
                  <a:gd name="T60" fmla="*/ 206 w 477"/>
                  <a:gd name="T61" fmla="*/ 390 h 412"/>
                  <a:gd name="T62" fmla="*/ 195 w 477"/>
                  <a:gd name="T63" fmla="*/ 389 h 412"/>
                  <a:gd name="T64" fmla="*/ 184 w 477"/>
                  <a:gd name="T65" fmla="*/ 388 h 412"/>
                  <a:gd name="T66" fmla="*/ 173 w 477"/>
                  <a:gd name="T67" fmla="*/ 388 h 412"/>
                  <a:gd name="T68" fmla="*/ 162 w 477"/>
                  <a:gd name="T69" fmla="*/ 389 h 412"/>
                  <a:gd name="T70" fmla="*/ 151 w 477"/>
                  <a:gd name="T71" fmla="*/ 389 h 412"/>
                  <a:gd name="T72" fmla="*/ 144 w 477"/>
                  <a:gd name="T73" fmla="*/ 392 h 412"/>
                  <a:gd name="T74" fmla="*/ 139 w 477"/>
                  <a:gd name="T75" fmla="*/ 399 h 412"/>
                  <a:gd name="T76" fmla="*/ 133 w 477"/>
                  <a:gd name="T77" fmla="*/ 405 h 412"/>
                  <a:gd name="T78" fmla="*/ 126 w 477"/>
                  <a:gd name="T79" fmla="*/ 406 h 412"/>
                  <a:gd name="T80" fmla="*/ 118 w 477"/>
                  <a:gd name="T81" fmla="*/ 403 h 412"/>
                  <a:gd name="T82" fmla="*/ 110 w 477"/>
                  <a:gd name="T83" fmla="*/ 401 h 412"/>
                  <a:gd name="T84" fmla="*/ 102 w 477"/>
                  <a:gd name="T85" fmla="*/ 398 h 412"/>
                  <a:gd name="T86" fmla="*/ 93 w 477"/>
                  <a:gd name="T87" fmla="*/ 396 h 412"/>
                  <a:gd name="T88" fmla="*/ 85 w 477"/>
                  <a:gd name="T89" fmla="*/ 395 h 412"/>
                  <a:gd name="T90" fmla="*/ 77 w 477"/>
                  <a:gd name="T91" fmla="*/ 394 h 412"/>
                  <a:gd name="T92" fmla="*/ 69 w 477"/>
                  <a:gd name="T93" fmla="*/ 392 h 412"/>
                  <a:gd name="T94" fmla="*/ 61 w 477"/>
                  <a:gd name="T95" fmla="*/ 392 h 412"/>
                  <a:gd name="T96" fmla="*/ 53 w 477"/>
                  <a:gd name="T97" fmla="*/ 391 h 412"/>
                  <a:gd name="T98" fmla="*/ 45 w 477"/>
                  <a:gd name="T99" fmla="*/ 392 h 412"/>
                  <a:gd name="T100" fmla="*/ 37 w 477"/>
                  <a:gd name="T101" fmla="*/ 392 h 412"/>
                  <a:gd name="T102" fmla="*/ 29 w 477"/>
                  <a:gd name="T103" fmla="*/ 394 h 412"/>
                  <a:gd name="T104" fmla="*/ 22 w 477"/>
                  <a:gd name="T105" fmla="*/ 395 h 412"/>
                  <a:gd name="T106" fmla="*/ 14 w 477"/>
                  <a:gd name="T107" fmla="*/ 397 h 412"/>
                  <a:gd name="T108" fmla="*/ 7 w 477"/>
                  <a:gd name="T109" fmla="*/ 400 h 412"/>
                  <a:gd name="T110" fmla="*/ 0 w 477"/>
                  <a:gd name="T111" fmla="*/ 402 h 41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77"/>
                  <a:gd name="T169" fmla="*/ 0 h 412"/>
                  <a:gd name="T170" fmla="*/ 477 w 477"/>
                  <a:gd name="T171" fmla="*/ 412 h 41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77" h="412">
                    <a:moveTo>
                      <a:pt x="0" y="0"/>
                    </a:moveTo>
                    <a:lnTo>
                      <a:pt x="476" y="0"/>
                    </a:lnTo>
                    <a:lnTo>
                      <a:pt x="476" y="411"/>
                    </a:lnTo>
                    <a:lnTo>
                      <a:pt x="467" y="402"/>
                    </a:lnTo>
                    <a:lnTo>
                      <a:pt x="467" y="400"/>
                    </a:lnTo>
                    <a:lnTo>
                      <a:pt x="465" y="398"/>
                    </a:lnTo>
                    <a:lnTo>
                      <a:pt x="461" y="396"/>
                    </a:lnTo>
                    <a:lnTo>
                      <a:pt x="457" y="395"/>
                    </a:lnTo>
                    <a:lnTo>
                      <a:pt x="451" y="394"/>
                    </a:lnTo>
                    <a:lnTo>
                      <a:pt x="444" y="394"/>
                    </a:lnTo>
                    <a:lnTo>
                      <a:pt x="437" y="394"/>
                    </a:lnTo>
                    <a:lnTo>
                      <a:pt x="430" y="394"/>
                    </a:lnTo>
                    <a:lnTo>
                      <a:pt x="422" y="394"/>
                    </a:lnTo>
                    <a:lnTo>
                      <a:pt x="414" y="394"/>
                    </a:lnTo>
                    <a:lnTo>
                      <a:pt x="407" y="395"/>
                    </a:lnTo>
                    <a:lnTo>
                      <a:pt x="399" y="395"/>
                    </a:lnTo>
                    <a:lnTo>
                      <a:pt x="393" y="396"/>
                    </a:lnTo>
                    <a:lnTo>
                      <a:pt x="386" y="396"/>
                    </a:lnTo>
                    <a:lnTo>
                      <a:pt x="381" y="396"/>
                    </a:lnTo>
                    <a:lnTo>
                      <a:pt x="376" y="396"/>
                    </a:lnTo>
                    <a:lnTo>
                      <a:pt x="375" y="396"/>
                    </a:lnTo>
                    <a:lnTo>
                      <a:pt x="373" y="397"/>
                    </a:lnTo>
                    <a:lnTo>
                      <a:pt x="370" y="398"/>
                    </a:lnTo>
                    <a:lnTo>
                      <a:pt x="368" y="400"/>
                    </a:lnTo>
                    <a:lnTo>
                      <a:pt x="365" y="402"/>
                    </a:lnTo>
                    <a:lnTo>
                      <a:pt x="363" y="403"/>
                    </a:lnTo>
                    <a:lnTo>
                      <a:pt x="361" y="404"/>
                    </a:lnTo>
                    <a:lnTo>
                      <a:pt x="360" y="404"/>
                    </a:lnTo>
                    <a:lnTo>
                      <a:pt x="359" y="404"/>
                    </a:lnTo>
                    <a:lnTo>
                      <a:pt x="357" y="404"/>
                    </a:lnTo>
                    <a:lnTo>
                      <a:pt x="355" y="405"/>
                    </a:lnTo>
                    <a:lnTo>
                      <a:pt x="354" y="406"/>
                    </a:lnTo>
                    <a:lnTo>
                      <a:pt x="353" y="406"/>
                    </a:lnTo>
                    <a:lnTo>
                      <a:pt x="352" y="406"/>
                    </a:lnTo>
                    <a:lnTo>
                      <a:pt x="351" y="406"/>
                    </a:lnTo>
                    <a:lnTo>
                      <a:pt x="350" y="406"/>
                    </a:lnTo>
                    <a:lnTo>
                      <a:pt x="349" y="406"/>
                    </a:lnTo>
                    <a:lnTo>
                      <a:pt x="340" y="403"/>
                    </a:lnTo>
                    <a:lnTo>
                      <a:pt x="331" y="401"/>
                    </a:lnTo>
                    <a:lnTo>
                      <a:pt x="322" y="400"/>
                    </a:lnTo>
                    <a:lnTo>
                      <a:pt x="313" y="400"/>
                    </a:lnTo>
                    <a:lnTo>
                      <a:pt x="305" y="401"/>
                    </a:lnTo>
                    <a:lnTo>
                      <a:pt x="296" y="402"/>
                    </a:lnTo>
                    <a:lnTo>
                      <a:pt x="289" y="403"/>
                    </a:lnTo>
                    <a:lnTo>
                      <a:pt x="281" y="405"/>
                    </a:lnTo>
                    <a:lnTo>
                      <a:pt x="274" y="407"/>
                    </a:lnTo>
                    <a:lnTo>
                      <a:pt x="267" y="408"/>
                    </a:lnTo>
                    <a:lnTo>
                      <a:pt x="260" y="410"/>
                    </a:lnTo>
                    <a:lnTo>
                      <a:pt x="255" y="410"/>
                    </a:lnTo>
                    <a:lnTo>
                      <a:pt x="249" y="411"/>
                    </a:lnTo>
                    <a:lnTo>
                      <a:pt x="244" y="410"/>
                    </a:lnTo>
                    <a:lnTo>
                      <a:pt x="240" y="409"/>
                    </a:lnTo>
                    <a:lnTo>
                      <a:pt x="237" y="407"/>
                    </a:lnTo>
                    <a:lnTo>
                      <a:pt x="232" y="402"/>
                    </a:lnTo>
                    <a:lnTo>
                      <a:pt x="227" y="399"/>
                    </a:lnTo>
                    <a:lnTo>
                      <a:pt x="222" y="396"/>
                    </a:lnTo>
                    <a:lnTo>
                      <a:pt x="216" y="394"/>
                    </a:lnTo>
                    <a:lnTo>
                      <a:pt x="212" y="392"/>
                    </a:lnTo>
                    <a:lnTo>
                      <a:pt x="206" y="390"/>
                    </a:lnTo>
                    <a:lnTo>
                      <a:pt x="200" y="389"/>
                    </a:lnTo>
                    <a:lnTo>
                      <a:pt x="195" y="389"/>
                    </a:lnTo>
                    <a:lnTo>
                      <a:pt x="190" y="388"/>
                    </a:lnTo>
                    <a:lnTo>
                      <a:pt x="184" y="388"/>
                    </a:lnTo>
                    <a:lnTo>
                      <a:pt x="179" y="388"/>
                    </a:lnTo>
                    <a:lnTo>
                      <a:pt x="173" y="388"/>
                    </a:lnTo>
                    <a:lnTo>
                      <a:pt x="168" y="389"/>
                    </a:lnTo>
                    <a:lnTo>
                      <a:pt x="162" y="389"/>
                    </a:lnTo>
                    <a:lnTo>
                      <a:pt x="157" y="389"/>
                    </a:lnTo>
                    <a:lnTo>
                      <a:pt x="151" y="389"/>
                    </a:lnTo>
                    <a:lnTo>
                      <a:pt x="148" y="390"/>
                    </a:lnTo>
                    <a:lnTo>
                      <a:pt x="144" y="392"/>
                    </a:lnTo>
                    <a:lnTo>
                      <a:pt x="142" y="396"/>
                    </a:lnTo>
                    <a:lnTo>
                      <a:pt x="139" y="399"/>
                    </a:lnTo>
                    <a:lnTo>
                      <a:pt x="136" y="402"/>
                    </a:lnTo>
                    <a:lnTo>
                      <a:pt x="133" y="405"/>
                    </a:lnTo>
                    <a:lnTo>
                      <a:pt x="130" y="407"/>
                    </a:lnTo>
                    <a:lnTo>
                      <a:pt x="126" y="406"/>
                    </a:lnTo>
                    <a:lnTo>
                      <a:pt x="122" y="404"/>
                    </a:lnTo>
                    <a:lnTo>
                      <a:pt x="118" y="403"/>
                    </a:lnTo>
                    <a:lnTo>
                      <a:pt x="114" y="402"/>
                    </a:lnTo>
                    <a:lnTo>
                      <a:pt x="110" y="401"/>
                    </a:lnTo>
                    <a:lnTo>
                      <a:pt x="106" y="400"/>
                    </a:lnTo>
                    <a:lnTo>
                      <a:pt x="102" y="398"/>
                    </a:lnTo>
                    <a:lnTo>
                      <a:pt x="97" y="397"/>
                    </a:lnTo>
                    <a:lnTo>
                      <a:pt x="93" y="396"/>
                    </a:lnTo>
                    <a:lnTo>
                      <a:pt x="89" y="396"/>
                    </a:lnTo>
                    <a:lnTo>
                      <a:pt x="85" y="395"/>
                    </a:lnTo>
                    <a:lnTo>
                      <a:pt x="81" y="394"/>
                    </a:lnTo>
                    <a:lnTo>
                      <a:pt x="77" y="394"/>
                    </a:lnTo>
                    <a:lnTo>
                      <a:pt x="73" y="393"/>
                    </a:lnTo>
                    <a:lnTo>
                      <a:pt x="69" y="392"/>
                    </a:lnTo>
                    <a:lnTo>
                      <a:pt x="65" y="392"/>
                    </a:lnTo>
                    <a:lnTo>
                      <a:pt x="61" y="392"/>
                    </a:lnTo>
                    <a:lnTo>
                      <a:pt x="57" y="392"/>
                    </a:lnTo>
                    <a:lnTo>
                      <a:pt x="53" y="391"/>
                    </a:lnTo>
                    <a:lnTo>
                      <a:pt x="49" y="391"/>
                    </a:lnTo>
                    <a:lnTo>
                      <a:pt x="45" y="392"/>
                    </a:lnTo>
                    <a:lnTo>
                      <a:pt x="41" y="392"/>
                    </a:lnTo>
                    <a:lnTo>
                      <a:pt x="37" y="392"/>
                    </a:lnTo>
                    <a:lnTo>
                      <a:pt x="33" y="393"/>
                    </a:lnTo>
                    <a:lnTo>
                      <a:pt x="29" y="394"/>
                    </a:lnTo>
                    <a:lnTo>
                      <a:pt x="25" y="394"/>
                    </a:lnTo>
                    <a:lnTo>
                      <a:pt x="22" y="395"/>
                    </a:lnTo>
                    <a:lnTo>
                      <a:pt x="18" y="396"/>
                    </a:lnTo>
                    <a:lnTo>
                      <a:pt x="14" y="397"/>
                    </a:lnTo>
                    <a:lnTo>
                      <a:pt x="11" y="398"/>
                    </a:lnTo>
                    <a:lnTo>
                      <a:pt x="7" y="400"/>
                    </a:lnTo>
                    <a:lnTo>
                      <a:pt x="4" y="401"/>
                    </a:lnTo>
                    <a:lnTo>
                      <a:pt x="0" y="402"/>
                    </a:lnTo>
                    <a:lnTo>
                      <a:pt x="0" y="0"/>
                    </a:lnTo>
                  </a:path>
                </a:pathLst>
              </a:custGeom>
              <a:solidFill>
                <a:srgbClr val="47474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90" name="Freeform 421">
                <a:extLst>
                  <a:ext uri="{FF2B5EF4-FFF2-40B4-BE49-F238E27FC236}">
                    <a16:creationId xmlns:a16="http://schemas.microsoft.com/office/drawing/2014/main" id="{E3EC92DA-5F87-4E62-8702-71CD12B5A3B9}"/>
                  </a:ext>
                </a:extLst>
              </p:cNvPr>
              <p:cNvSpPr>
                <a:spLocks/>
              </p:cNvSpPr>
              <p:nvPr/>
            </p:nvSpPr>
            <p:spPr bwMode="auto">
              <a:xfrm>
                <a:off x="77" y="3196"/>
                <a:ext cx="473" cy="411"/>
              </a:xfrm>
              <a:custGeom>
                <a:avLst/>
                <a:gdLst>
                  <a:gd name="T0" fmla="*/ 0 w 473"/>
                  <a:gd name="T1" fmla="*/ 0 h 411"/>
                  <a:gd name="T2" fmla="*/ 472 w 473"/>
                  <a:gd name="T3" fmla="*/ 0 h 411"/>
                  <a:gd name="T4" fmla="*/ 472 w 473"/>
                  <a:gd name="T5" fmla="*/ 410 h 411"/>
                  <a:gd name="T6" fmla="*/ 461 w 473"/>
                  <a:gd name="T7" fmla="*/ 397 h 411"/>
                  <a:gd name="T8" fmla="*/ 453 w 473"/>
                  <a:gd name="T9" fmla="*/ 394 h 411"/>
                  <a:gd name="T10" fmla="*/ 441 w 473"/>
                  <a:gd name="T11" fmla="*/ 393 h 411"/>
                  <a:gd name="T12" fmla="*/ 434 w 473"/>
                  <a:gd name="T13" fmla="*/ 393 h 411"/>
                  <a:gd name="T14" fmla="*/ 426 w 473"/>
                  <a:gd name="T15" fmla="*/ 393 h 411"/>
                  <a:gd name="T16" fmla="*/ 411 w 473"/>
                  <a:gd name="T17" fmla="*/ 393 h 411"/>
                  <a:gd name="T18" fmla="*/ 403 w 473"/>
                  <a:gd name="T19" fmla="*/ 394 h 411"/>
                  <a:gd name="T20" fmla="*/ 389 w 473"/>
                  <a:gd name="T21" fmla="*/ 395 h 411"/>
                  <a:gd name="T22" fmla="*/ 378 w 473"/>
                  <a:gd name="T23" fmla="*/ 395 h 411"/>
                  <a:gd name="T24" fmla="*/ 373 w 473"/>
                  <a:gd name="T25" fmla="*/ 395 h 411"/>
                  <a:gd name="T26" fmla="*/ 365 w 473"/>
                  <a:gd name="T27" fmla="*/ 399 h 411"/>
                  <a:gd name="T28" fmla="*/ 351 w 473"/>
                  <a:gd name="T29" fmla="*/ 405 h 411"/>
                  <a:gd name="T30" fmla="*/ 350 w 473"/>
                  <a:gd name="T31" fmla="*/ 405 h 411"/>
                  <a:gd name="T32" fmla="*/ 349 w 473"/>
                  <a:gd name="T33" fmla="*/ 405 h 411"/>
                  <a:gd name="T34" fmla="*/ 348 w 473"/>
                  <a:gd name="T35" fmla="*/ 405 h 411"/>
                  <a:gd name="T36" fmla="*/ 347 w 473"/>
                  <a:gd name="T37" fmla="*/ 405 h 411"/>
                  <a:gd name="T38" fmla="*/ 346 w 473"/>
                  <a:gd name="T39" fmla="*/ 405 h 411"/>
                  <a:gd name="T40" fmla="*/ 337 w 473"/>
                  <a:gd name="T41" fmla="*/ 402 h 411"/>
                  <a:gd name="T42" fmla="*/ 319 w 473"/>
                  <a:gd name="T43" fmla="*/ 399 h 411"/>
                  <a:gd name="T44" fmla="*/ 302 w 473"/>
                  <a:gd name="T45" fmla="*/ 400 h 411"/>
                  <a:gd name="T46" fmla="*/ 294 w 473"/>
                  <a:gd name="T47" fmla="*/ 401 h 411"/>
                  <a:gd name="T48" fmla="*/ 279 w 473"/>
                  <a:gd name="T49" fmla="*/ 404 h 411"/>
                  <a:gd name="T50" fmla="*/ 265 w 473"/>
                  <a:gd name="T51" fmla="*/ 407 h 411"/>
                  <a:gd name="T52" fmla="*/ 247 w 473"/>
                  <a:gd name="T53" fmla="*/ 410 h 411"/>
                  <a:gd name="T54" fmla="*/ 238 w 473"/>
                  <a:gd name="T55" fmla="*/ 408 h 411"/>
                  <a:gd name="T56" fmla="*/ 230 w 473"/>
                  <a:gd name="T57" fmla="*/ 401 h 411"/>
                  <a:gd name="T58" fmla="*/ 204 w 473"/>
                  <a:gd name="T59" fmla="*/ 389 h 411"/>
                  <a:gd name="T60" fmla="*/ 188 w 473"/>
                  <a:gd name="T61" fmla="*/ 387 h 411"/>
                  <a:gd name="T62" fmla="*/ 177 w 473"/>
                  <a:gd name="T63" fmla="*/ 387 h 411"/>
                  <a:gd name="T64" fmla="*/ 166 w 473"/>
                  <a:gd name="T65" fmla="*/ 388 h 411"/>
                  <a:gd name="T66" fmla="*/ 155 w 473"/>
                  <a:gd name="T67" fmla="*/ 388 h 411"/>
                  <a:gd name="T68" fmla="*/ 150 w 473"/>
                  <a:gd name="T69" fmla="*/ 388 h 411"/>
                  <a:gd name="T70" fmla="*/ 137 w 473"/>
                  <a:gd name="T71" fmla="*/ 398 h 411"/>
                  <a:gd name="T72" fmla="*/ 132 w 473"/>
                  <a:gd name="T73" fmla="*/ 404 h 411"/>
                  <a:gd name="T74" fmla="*/ 117 w 473"/>
                  <a:gd name="T75" fmla="*/ 402 h 411"/>
                  <a:gd name="T76" fmla="*/ 109 w 473"/>
                  <a:gd name="T77" fmla="*/ 400 h 411"/>
                  <a:gd name="T78" fmla="*/ 101 w 473"/>
                  <a:gd name="T79" fmla="*/ 397 h 411"/>
                  <a:gd name="T80" fmla="*/ 84 w 473"/>
                  <a:gd name="T81" fmla="*/ 394 h 411"/>
                  <a:gd name="T82" fmla="*/ 65 w 473"/>
                  <a:gd name="T83" fmla="*/ 393 h 411"/>
                  <a:gd name="T84" fmla="*/ 48 w 473"/>
                  <a:gd name="T85" fmla="*/ 390 h 411"/>
                  <a:gd name="T86" fmla="*/ 36 w 473"/>
                  <a:gd name="T87" fmla="*/ 391 h 411"/>
                  <a:gd name="T88" fmla="*/ 29 w 473"/>
                  <a:gd name="T89" fmla="*/ 393 h 411"/>
                  <a:gd name="T90" fmla="*/ 25 w 473"/>
                  <a:gd name="T91" fmla="*/ 393 h 411"/>
                  <a:gd name="T92" fmla="*/ 21 w 473"/>
                  <a:gd name="T93" fmla="*/ 394 h 411"/>
                  <a:gd name="T94" fmla="*/ 18 w 473"/>
                  <a:gd name="T95" fmla="*/ 395 h 411"/>
                  <a:gd name="T96" fmla="*/ 14 w 473"/>
                  <a:gd name="T97" fmla="*/ 396 h 411"/>
                  <a:gd name="T98" fmla="*/ 11 w 473"/>
                  <a:gd name="T99" fmla="*/ 397 h 411"/>
                  <a:gd name="T100" fmla="*/ 7 w 473"/>
                  <a:gd name="T101" fmla="*/ 399 h 411"/>
                  <a:gd name="T102" fmla="*/ 4 w 473"/>
                  <a:gd name="T103" fmla="*/ 400 h 411"/>
                  <a:gd name="T104" fmla="*/ 0 w 473"/>
                  <a:gd name="T105" fmla="*/ 401 h 411"/>
                  <a:gd name="T106" fmla="*/ 0 w 473"/>
                  <a:gd name="T107" fmla="*/ 0 h 41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73"/>
                  <a:gd name="T163" fmla="*/ 0 h 411"/>
                  <a:gd name="T164" fmla="*/ 473 w 473"/>
                  <a:gd name="T165" fmla="*/ 411 h 41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73" h="411">
                    <a:moveTo>
                      <a:pt x="0" y="0"/>
                    </a:moveTo>
                    <a:lnTo>
                      <a:pt x="472" y="0"/>
                    </a:lnTo>
                    <a:lnTo>
                      <a:pt x="472" y="410"/>
                    </a:lnTo>
                    <a:lnTo>
                      <a:pt x="461" y="397"/>
                    </a:lnTo>
                    <a:lnTo>
                      <a:pt x="453" y="394"/>
                    </a:lnTo>
                    <a:lnTo>
                      <a:pt x="441" y="393"/>
                    </a:lnTo>
                    <a:lnTo>
                      <a:pt x="434" y="393"/>
                    </a:lnTo>
                    <a:lnTo>
                      <a:pt x="426" y="393"/>
                    </a:lnTo>
                    <a:lnTo>
                      <a:pt x="411" y="393"/>
                    </a:lnTo>
                    <a:lnTo>
                      <a:pt x="403" y="394"/>
                    </a:lnTo>
                    <a:lnTo>
                      <a:pt x="389" y="395"/>
                    </a:lnTo>
                    <a:lnTo>
                      <a:pt x="378" y="395"/>
                    </a:lnTo>
                    <a:lnTo>
                      <a:pt x="373" y="395"/>
                    </a:lnTo>
                    <a:lnTo>
                      <a:pt x="365" y="399"/>
                    </a:lnTo>
                    <a:lnTo>
                      <a:pt x="351" y="405"/>
                    </a:lnTo>
                    <a:lnTo>
                      <a:pt x="350" y="405"/>
                    </a:lnTo>
                    <a:lnTo>
                      <a:pt x="349" y="405"/>
                    </a:lnTo>
                    <a:lnTo>
                      <a:pt x="348" y="405"/>
                    </a:lnTo>
                    <a:lnTo>
                      <a:pt x="347" y="405"/>
                    </a:lnTo>
                    <a:lnTo>
                      <a:pt x="346" y="405"/>
                    </a:lnTo>
                    <a:lnTo>
                      <a:pt x="337" y="402"/>
                    </a:lnTo>
                    <a:lnTo>
                      <a:pt x="319" y="399"/>
                    </a:lnTo>
                    <a:lnTo>
                      <a:pt x="302" y="400"/>
                    </a:lnTo>
                    <a:lnTo>
                      <a:pt x="294" y="401"/>
                    </a:lnTo>
                    <a:lnTo>
                      <a:pt x="279" y="404"/>
                    </a:lnTo>
                    <a:lnTo>
                      <a:pt x="265" y="407"/>
                    </a:lnTo>
                    <a:lnTo>
                      <a:pt x="247" y="410"/>
                    </a:lnTo>
                    <a:lnTo>
                      <a:pt x="238" y="408"/>
                    </a:lnTo>
                    <a:lnTo>
                      <a:pt x="230" y="401"/>
                    </a:lnTo>
                    <a:lnTo>
                      <a:pt x="204" y="389"/>
                    </a:lnTo>
                    <a:lnTo>
                      <a:pt x="188" y="387"/>
                    </a:lnTo>
                    <a:lnTo>
                      <a:pt x="177" y="387"/>
                    </a:lnTo>
                    <a:lnTo>
                      <a:pt x="166" y="388"/>
                    </a:lnTo>
                    <a:lnTo>
                      <a:pt x="155" y="388"/>
                    </a:lnTo>
                    <a:lnTo>
                      <a:pt x="150" y="388"/>
                    </a:lnTo>
                    <a:lnTo>
                      <a:pt x="137" y="398"/>
                    </a:lnTo>
                    <a:lnTo>
                      <a:pt x="132" y="404"/>
                    </a:lnTo>
                    <a:lnTo>
                      <a:pt x="117" y="402"/>
                    </a:lnTo>
                    <a:lnTo>
                      <a:pt x="109" y="400"/>
                    </a:lnTo>
                    <a:lnTo>
                      <a:pt x="101" y="397"/>
                    </a:lnTo>
                    <a:lnTo>
                      <a:pt x="84" y="394"/>
                    </a:lnTo>
                    <a:lnTo>
                      <a:pt x="65" y="393"/>
                    </a:lnTo>
                    <a:lnTo>
                      <a:pt x="48" y="390"/>
                    </a:lnTo>
                    <a:lnTo>
                      <a:pt x="36" y="391"/>
                    </a:lnTo>
                    <a:lnTo>
                      <a:pt x="29" y="393"/>
                    </a:lnTo>
                    <a:lnTo>
                      <a:pt x="25" y="393"/>
                    </a:lnTo>
                    <a:lnTo>
                      <a:pt x="21" y="394"/>
                    </a:lnTo>
                    <a:lnTo>
                      <a:pt x="18" y="395"/>
                    </a:lnTo>
                    <a:lnTo>
                      <a:pt x="14" y="396"/>
                    </a:lnTo>
                    <a:lnTo>
                      <a:pt x="11" y="397"/>
                    </a:lnTo>
                    <a:lnTo>
                      <a:pt x="7" y="399"/>
                    </a:lnTo>
                    <a:lnTo>
                      <a:pt x="4" y="400"/>
                    </a:lnTo>
                    <a:lnTo>
                      <a:pt x="0" y="401"/>
                    </a:lnTo>
                    <a:lnTo>
                      <a:pt x="0" y="0"/>
                    </a:lnTo>
                  </a:path>
                </a:pathLst>
              </a:custGeom>
              <a:solidFill>
                <a:srgbClr val="CECEC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91" name="Freeform 422">
                <a:extLst>
                  <a:ext uri="{FF2B5EF4-FFF2-40B4-BE49-F238E27FC236}">
                    <a16:creationId xmlns:a16="http://schemas.microsoft.com/office/drawing/2014/main" id="{826431BC-9D06-43E5-BC66-5F2532CB5B90}"/>
                  </a:ext>
                </a:extLst>
              </p:cNvPr>
              <p:cNvSpPr>
                <a:spLocks/>
              </p:cNvSpPr>
              <p:nvPr/>
            </p:nvSpPr>
            <p:spPr bwMode="auto">
              <a:xfrm>
                <a:off x="107" y="3222"/>
                <a:ext cx="155" cy="157"/>
              </a:xfrm>
              <a:custGeom>
                <a:avLst/>
                <a:gdLst>
                  <a:gd name="T0" fmla="*/ 0 w 155"/>
                  <a:gd name="T1" fmla="*/ 0 h 157"/>
                  <a:gd name="T2" fmla="*/ 154 w 155"/>
                  <a:gd name="T3" fmla="*/ 0 h 157"/>
                  <a:gd name="T4" fmla="*/ 154 w 155"/>
                  <a:gd name="T5" fmla="*/ 156 h 157"/>
                  <a:gd name="T6" fmla="*/ 0 w 155"/>
                  <a:gd name="T7" fmla="*/ 156 h 157"/>
                  <a:gd name="T8" fmla="*/ 0 w 155"/>
                  <a:gd name="T9" fmla="*/ 0 h 157"/>
                  <a:gd name="T10" fmla="*/ 0 60000 65536"/>
                  <a:gd name="T11" fmla="*/ 0 60000 65536"/>
                  <a:gd name="T12" fmla="*/ 0 60000 65536"/>
                  <a:gd name="T13" fmla="*/ 0 60000 65536"/>
                  <a:gd name="T14" fmla="*/ 0 60000 65536"/>
                  <a:gd name="T15" fmla="*/ 0 w 155"/>
                  <a:gd name="T16" fmla="*/ 0 h 157"/>
                  <a:gd name="T17" fmla="*/ 155 w 155"/>
                  <a:gd name="T18" fmla="*/ 157 h 157"/>
                </a:gdLst>
                <a:ahLst/>
                <a:cxnLst>
                  <a:cxn ang="T10">
                    <a:pos x="T0" y="T1"/>
                  </a:cxn>
                  <a:cxn ang="T11">
                    <a:pos x="T2" y="T3"/>
                  </a:cxn>
                  <a:cxn ang="T12">
                    <a:pos x="T4" y="T5"/>
                  </a:cxn>
                  <a:cxn ang="T13">
                    <a:pos x="T6" y="T7"/>
                  </a:cxn>
                  <a:cxn ang="T14">
                    <a:pos x="T8" y="T9"/>
                  </a:cxn>
                </a:cxnLst>
                <a:rect l="T15" t="T16" r="T17" b="T18"/>
                <a:pathLst>
                  <a:path w="155" h="157">
                    <a:moveTo>
                      <a:pt x="0" y="0"/>
                    </a:moveTo>
                    <a:lnTo>
                      <a:pt x="154" y="0"/>
                    </a:lnTo>
                    <a:lnTo>
                      <a:pt x="154" y="156"/>
                    </a:lnTo>
                    <a:lnTo>
                      <a:pt x="0" y="156"/>
                    </a:lnTo>
                    <a:lnTo>
                      <a:pt x="0" y="0"/>
                    </a:lnTo>
                  </a:path>
                </a:pathLst>
              </a:custGeom>
              <a:solidFill>
                <a:srgbClr val="A8A8A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92" name="Freeform 423">
                <a:extLst>
                  <a:ext uri="{FF2B5EF4-FFF2-40B4-BE49-F238E27FC236}">
                    <a16:creationId xmlns:a16="http://schemas.microsoft.com/office/drawing/2014/main" id="{60F809D8-0DE4-4D95-A9E6-134C7029DBA1}"/>
                  </a:ext>
                </a:extLst>
              </p:cNvPr>
              <p:cNvSpPr>
                <a:spLocks/>
              </p:cNvSpPr>
              <p:nvPr/>
            </p:nvSpPr>
            <p:spPr bwMode="auto">
              <a:xfrm>
                <a:off x="107" y="3222"/>
                <a:ext cx="155" cy="157"/>
              </a:xfrm>
              <a:custGeom>
                <a:avLst/>
                <a:gdLst>
                  <a:gd name="T0" fmla="*/ 154 w 155"/>
                  <a:gd name="T1" fmla="*/ 0 h 157"/>
                  <a:gd name="T2" fmla="*/ 0 w 155"/>
                  <a:gd name="T3" fmla="*/ 0 h 157"/>
                  <a:gd name="T4" fmla="*/ 0 w 155"/>
                  <a:gd name="T5" fmla="*/ 156 h 157"/>
                  <a:gd name="T6" fmla="*/ 0 w 155"/>
                  <a:gd name="T7" fmla="*/ 156 h 157"/>
                  <a:gd name="T8" fmla="*/ 0 60000 65536"/>
                  <a:gd name="T9" fmla="*/ 0 60000 65536"/>
                  <a:gd name="T10" fmla="*/ 0 60000 65536"/>
                  <a:gd name="T11" fmla="*/ 0 60000 65536"/>
                  <a:gd name="T12" fmla="*/ 0 w 155"/>
                  <a:gd name="T13" fmla="*/ 0 h 157"/>
                  <a:gd name="T14" fmla="*/ 155 w 155"/>
                  <a:gd name="T15" fmla="*/ 157 h 157"/>
                </a:gdLst>
                <a:ahLst/>
                <a:cxnLst>
                  <a:cxn ang="T8">
                    <a:pos x="T0" y="T1"/>
                  </a:cxn>
                  <a:cxn ang="T9">
                    <a:pos x="T2" y="T3"/>
                  </a:cxn>
                  <a:cxn ang="T10">
                    <a:pos x="T4" y="T5"/>
                  </a:cxn>
                  <a:cxn ang="T11">
                    <a:pos x="T6" y="T7"/>
                  </a:cxn>
                </a:cxnLst>
                <a:rect l="T12" t="T13" r="T14" b="T15"/>
                <a:pathLst>
                  <a:path w="155" h="157">
                    <a:moveTo>
                      <a:pt x="154" y="0"/>
                    </a:moveTo>
                    <a:lnTo>
                      <a:pt x="0" y="0"/>
                    </a:lnTo>
                    <a:lnTo>
                      <a:pt x="0" y="156"/>
                    </a:lnTo>
                  </a:path>
                </a:pathLst>
              </a:custGeom>
              <a:noFill/>
              <a:ln w="12700" cap="rnd">
                <a:solidFill>
                  <a:srgbClr val="474747"/>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3" name="Freeform 424">
                <a:extLst>
                  <a:ext uri="{FF2B5EF4-FFF2-40B4-BE49-F238E27FC236}">
                    <a16:creationId xmlns:a16="http://schemas.microsoft.com/office/drawing/2014/main" id="{7E262844-12C9-4E05-871E-8F0229D9086E}"/>
                  </a:ext>
                </a:extLst>
              </p:cNvPr>
              <p:cNvSpPr>
                <a:spLocks/>
              </p:cNvSpPr>
              <p:nvPr/>
            </p:nvSpPr>
            <p:spPr bwMode="auto">
              <a:xfrm>
                <a:off x="107" y="3222"/>
                <a:ext cx="155" cy="157"/>
              </a:xfrm>
              <a:custGeom>
                <a:avLst/>
                <a:gdLst>
                  <a:gd name="T0" fmla="*/ 0 w 155"/>
                  <a:gd name="T1" fmla="*/ 156 h 157"/>
                  <a:gd name="T2" fmla="*/ 154 w 155"/>
                  <a:gd name="T3" fmla="*/ 156 h 157"/>
                  <a:gd name="T4" fmla="*/ 154 w 155"/>
                  <a:gd name="T5" fmla="*/ 0 h 157"/>
                  <a:gd name="T6" fmla="*/ 154 w 155"/>
                  <a:gd name="T7" fmla="*/ 0 h 157"/>
                  <a:gd name="T8" fmla="*/ 0 60000 65536"/>
                  <a:gd name="T9" fmla="*/ 0 60000 65536"/>
                  <a:gd name="T10" fmla="*/ 0 60000 65536"/>
                  <a:gd name="T11" fmla="*/ 0 60000 65536"/>
                  <a:gd name="T12" fmla="*/ 0 w 155"/>
                  <a:gd name="T13" fmla="*/ 0 h 157"/>
                  <a:gd name="T14" fmla="*/ 155 w 155"/>
                  <a:gd name="T15" fmla="*/ 157 h 157"/>
                </a:gdLst>
                <a:ahLst/>
                <a:cxnLst>
                  <a:cxn ang="T8">
                    <a:pos x="T0" y="T1"/>
                  </a:cxn>
                  <a:cxn ang="T9">
                    <a:pos x="T2" y="T3"/>
                  </a:cxn>
                  <a:cxn ang="T10">
                    <a:pos x="T4" y="T5"/>
                  </a:cxn>
                  <a:cxn ang="T11">
                    <a:pos x="T6" y="T7"/>
                  </a:cxn>
                </a:cxnLst>
                <a:rect l="T12" t="T13" r="T14" b="T15"/>
                <a:pathLst>
                  <a:path w="155" h="157">
                    <a:moveTo>
                      <a:pt x="0" y="156"/>
                    </a:moveTo>
                    <a:lnTo>
                      <a:pt x="154" y="156"/>
                    </a:lnTo>
                    <a:lnTo>
                      <a:pt x="154" y="0"/>
                    </a:lnTo>
                  </a:path>
                </a:pathLst>
              </a:custGeom>
              <a:noFill/>
              <a:ln w="12700"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494" name="Group 425">
                <a:extLst>
                  <a:ext uri="{FF2B5EF4-FFF2-40B4-BE49-F238E27FC236}">
                    <a16:creationId xmlns:a16="http://schemas.microsoft.com/office/drawing/2014/main" id="{5F6F9EA7-5B20-48CF-815A-C05E9C55AA7A}"/>
                  </a:ext>
                </a:extLst>
              </p:cNvPr>
              <p:cNvGrpSpPr>
                <a:grpSpLocks/>
              </p:cNvGrpSpPr>
              <p:nvPr/>
            </p:nvGrpSpPr>
            <p:grpSpPr bwMode="auto">
              <a:xfrm>
                <a:off x="118" y="3270"/>
                <a:ext cx="127" cy="74"/>
                <a:chOff x="118" y="3270"/>
                <a:chExt cx="127" cy="74"/>
              </a:xfrm>
            </p:grpSpPr>
            <p:sp>
              <p:nvSpPr>
                <p:cNvPr id="630" name="Freeform 426">
                  <a:extLst>
                    <a:ext uri="{FF2B5EF4-FFF2-40B4-BE49-F238E27FC236}">
                      <a16:creationId xmlns:a16="http://schemas.microsoft.com/office/drawing/2014/main" id="{F70A3DCE-51ED-4D29-A6D5-51048AAD7C51}"/>
                    </a:ext>
                  </a:extLst>
                </p:cNvPr>
                <p:cNvSpPr>
                  <a:spLocks/>
                </p:cNvSpPr>
                <p:nvPr/>
              </p:nvSpPr>
              <p:spPr bwMode="auto">
                <a:xfrm>
                  <a:off x="118" y="3270"/>
                  <a:ext cx="127" cy="25"/>
                </a:xfrm>
                <a:custGeom>
                  <a:avLst/>
                  <a:gdLst>
                    <a:gd name="T0" fmla="*/ 0 w 127"/>
                    <a:gd name="T1" fmla="*/ 23 h 25"/>
                    <a:gd name="T2" fmla="*/ 0 w 127"/>
                    <a:gd name="T3" fmla="*/ 20 h 25"/>
                    <a:gd name="T4" fmla="*/ 1 w 127"/>
                    <a:gd name="T5" fmla="*/ 17 h 25"/>
                    <a:gd name="T6" fmla="*/ 2 w 127"/>
                    <a:gd name="T7" fmla="*/ 14 h 25"/>
                    <a:gd name="T8" fmla="*/ 5 w 127"/>
                    <a:gd name="T9" fmla="*/ 11 h 25"/>
                    <a:gd name="T10" fmla="*/ 7 w 127"/>
                    <a:gd name="T11" fmla="*/ 8 h 25"/>
                    <a:gd name="T12" fmla="*/ 10 w 127"/>
                    <a:gd name="T13" fmla="*/ 6 h 25"/>
                    <a:gd name="T14" fmla="*/ 13 w 127"/>
                    <a:gd name="T15" fmla="*/ 5 h 25"/>
                    <a:gd name="T16" fmla="*/ 17 w 127"/>
                    <a:gd name="T17" fmla="*/ 4 h 25"/>
                    <a:gd name="T18" fmla="*/ 21 w 127"/>
                    <a:gd name="T19" fmla="*/ 3 h 25"/>
                    <a:gd name="T20" fmla="*/ 26 w 127"/>
                    <a:gd name="T21" fmla="*/ 2 h 25"/>
                    <a:gd name="T22" fmla="*/ 31 w 127"/>
                    <a:gd name="T23" fmla="*/ 1 h 25"/>
                    <a:gd name="T24" fmla="*/ 36 w 127"/>
                    <a:gd name="T25" fmla="*/ 1 h 25"/>
                    <a:gd name="T26" fmla="*/ 41 w 127"/>
                    <a:gd name="T27" fmla="*/ 1 h 25"/>
                    <a:gd name="T28" fmla="*/ 47 w 127"/>
                    <a:gd name="T29" fmla="*/ 0 h 25"/>
                    <a:gd name="T30" fmla="*/ 51 w 127"/>
                    <a:gd name="T31" fmla="*/ 0 h 25"/>
                    <a:gd name="T32" fmla="*/ 55 w 127"/>
                    <a:gd name="T33" fmla="*/ 0 h 25"/>
                    <a:gd name="T34" fmla="*/ 61 w 127"/>
                    <a:gd name="T35" fmla="*/ 0 h 25"/>
                    <a:gd name="T36" fmla="*/ 71 w 127"/>
                    <a:gd name="T37" fmla="*/ 0 h 25"/>
                    <a:gd name="T38" fmla="*/ 84 w 127"/>
                    <a:gd name="T39" fmla="*/ 1 h 25"/>
                    <a:gd name="T40" fmla="*/ 95 w 127"/>
                    <a:gd name="T41" fmla="*/ 1 h 25"/>
                    <a:gd name="T42" fmla="*/ 103 w 127"/>
                    <a:gd name="T43" fmla="*/ 2 h 25"/>
                    <a:gd name="T44" fmla="*/ 109 w 127"/>
                    <a:gd name="T45" fmla="*/ 3 h 25"/>
                    <a:gd name="T46" fmla="*/ 114 w 127"/>
                    <a:gd name="T47" fmla="*/ 5 h 25"/>
                    <a:gd name="T48" fmla="*/ 117 w 127"/>
                    <a:gd name="T49" fmla="*/ 7 h 25"/>
                    <a:gd name="T50" fmla="*/ 120 w 127"/>
                    <a:gd name="T51" fmla="*/ 9 h 25"/>
                    <a:gd name="T52" fmla="*/ 123 w 127"/>
                    <a:gd name="T53" fmla="*/ 11 h 25"/>
                    <a:gd name="T54" fmla="*/ 124 w 127"/>
                    <a:gd name="T55" fmla="*/ 14 h 25"/>
                    <a:gd name="T56" fmla="*/ 125 w 127"/>
                    <a:gd name="T57" fmla="*/ 18 h 25"/>
                    <a:gd name="T58" fmla="*/ 126 w 127"/>
                    <a:gd name="T59" fmla="*/ 22 h 25"/>
                    <a:gd name="T60" fmla="*/ 126 w 127"/>
                    <a:gd name="T61" fmla="*/ 24 h 25"/>
                    <a:gd name="T62" fmla="*/ 95 w 127"/>
                    <a:gd name="T63" fmla="*/ 23 h 25"/>
                    <a:gd name="T64" fmla="*/ 93 w 127"/>
                    <a:gd name="T65" fmla="*/ 21 h 25"/>
                    <a:gd name="T66" fmla="*/ 91 w 127"/>
                    <a:gd name="T67" fmla="*/ 19 h 25"/>
                    <a:gd name="T68" fmla="*/ 86 w 127"/>
                    <a:gd name="T69" fmla="*/ 17 h 25"/>
                    <a:gd name="T70" fmla="*/ 83 w 127"/>
                    <a:gd name="T71" fmla="*/ 15 h 25"/>
                    <a:gd name="T72" fmla="*/ 76 w 127"/>
                    <a:gd name="T73" fmla="*/ 15 h 25"/>
                    <a:gd name="T74" fmla="*/ 69 w 127"/>
                    <a:gd name="T75" fmla="*/ 14 h 25"/>
                    <a:gd name="T76" fmla="*/ 64 w 127"/>
                    <a:gd name="T77" fmla="*/ 14 h 25"/>
                    <a:gd name="T78" fmla="*/ 58 w 127"/>
                    <a:gd name="T79" fmla="*/ 14 h 25"/>
                    <a:gd name="T80" fmla="*/ 51 w 127"/>
                    <a:gd name="T81" fmla="*/ 14 h 25"/>
                    <a:gd name="T82" fmla="*/ 45 w 127"/>
                    <a:gd name="T83" fmla="*/ 15 h 25"/>
                    <a:gd name="T84" fmla="*/ 41 w 127"/>
                    <a:gd name="T85" fmla="*/ 16 h 25"/>
                    <a:gd name="T86" fmla="*/ 36 w 127"/>
                    <a:gd name="T87" fmla="*/ 17 h 25"/>
                    <a:gd name="T88" fmla="*/ 33 w 127"/>
                    <a:gd name="T89" fmla="*/ 19 h 25"/>
                    <a:gd name="T90" fmla="*/ 31 w 127"/>
                    <a:gd name="T91" fmla="*/ 21 h 25"/>
                    <a:gd name="T92" fmla="*/ 30 w 127"/>
                    <a:gd name="T93" fmla="*/ 24 h 2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27"/>
                    <a:gd name="T142" fmla="*/ 0 h 25"/>
                    <a:gd name="T143" fmla="*/ 127 w 127"/>
                    <a:gd name="T144" fmla="*/ 25 h 25"/>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27" h="25">
                      <a:moveTo>
                        <a:pt x="0" y="24"/>
                      </a:moveTo>
                      <a:lnTo>
                        <a:pt x="0" y="23"/>
                      </a:lnTo>
                      <a:lnTo>
                        <a:pt x="0" y="22"/>
                      </a:lnTo>
                      <a:lnTo>
                        <a:pt x="0" y="20"/>
                      </a:lnTo>
                      <a:lnTo>
                        <a:pt x="1" y="19"/>
                      </a:lnTo>
                      <a:lnTo>
                        <a:pt x="1" y="17"/>
                      </a:lnTo>
                      <a:lnTo>
                        <a:pt x="2" y="16"/>
                      </a:lnTo>
                      <a:lnTo>
                        <a:pt x="2" y="14"/>
                      </a:lnTo>
                      <a:lnTo>
                        <a:pt x="3" y="12"/>
                      </a:lnTo>
                      <a:lnTo>
                        <a:pt x="5" y="11"/>
                      </a:lnTo>
                      <a:lnTo>
                        <a:pt x="6" y="9"/>
                      </a:lnTo>
                      <a:lnTo>
                        <a:pt x="7" y="8"/>
                      </a:lnTo>
                      <a:lnTo>
                        <a:pt x="8" y="8"/>
                      </a:lnTo>
                      <a:lnTo>
                        <a:pt x="10" y="6"/>
                      </a:lnTo>
                      <a:lnTo>
                        <a:pt x="12" y="6"/>
                      </a:lnTo>
                      <a:lnTo>
                        <a:pt x="13" y="5"/>
                      </a:lnTo>
                      <a:lnTo>
                        <a:pt x="15" y="4"/>
                      </a:lnTo>
                      <a:lnTo>
                        <a:pt x="17" y="4"/>
                      </a:lnTo>
                      <a:lnTo>
                        <a:pt x="19" y="3"/>
                      </a:lnTo>
                      <a:lnTo>
                        <a:pt x="21" y="3"/>
                      </a:lnTo>
                      <a:lnTo>
                        <a:pt x="24" y="2"/>
                      </a:lnTo>
                      <a:lnTo>
                        <a:pt x="26" y="2"/>
                      </a:lnTo>
                      <a:lnTo>
                        <a:pt x="28" y="2"/>
                      </a:lnTo>
                      <a:lnTo>
                        <a:pt x="31" y="1"/>
                      </a:lnTo>
                      <a:lnTo>
                        <a:pt x="33" y="1"/>
                      </a:lnTo>
                      <a:lnTo>
                        <a:pt x="36" y="1"/>
                      </a:lnTo>
                      <a:lnTo>
                        <a:pt x="39" y="1"/>
                      </a:lnTo>
                      <a:lnTo>
                        <a:pt x="41" y="1"/>
                      </a:lnTo>
                      <a:lnTo>
                        <a:pt x="43" y="1"/>
                      </a:lnTo>
                      <a:lnTo>
                        <a:pt x="47" y="0"/>
                      </a:lnTo>
                      <a:lnTo>
                        <a:pt x="49" y="0"/>
                      </a:lnTo>
                      <a:lnTo>
                        <a:pt x="51" y="0"/>
                      </a:lnTo>
                      <a:lnTo>
                        <a:pt x="53" y="0"/>
                      </a:lnTo>
                      <a:lnTo>
                        <a:pt x="55" y="0"/>
                      </a:lnTo>
                      <a:lnTo>
                        <a:pt x="58" y="0"/>
                      </a:lnTo>
                      <a:lnTo>
                        <a:pt x="61" y="0"/>
                      </a:lnTo>
                      <a:lnTo>
                        <a:pt x="65" y="0"/>
                      </a:lnTo>
                      <a:lnTo>
                        <a:pt x="71" y="0"/>
                      </a:lnTo>
                      <a:lnTo>
                        <a:pt x="77" y="0"/>
                      </a:lnTo>
                      <a:lnTo>
                        <a:pt x="84" y="1"/>
                      </a:lnTo>
                      <a:lnTo>
                        <a:pt x="89" y="1"/>
                      </a:lnTo>
                      <a:lnTo>
                        <a:pt x="95" y="1"/>
                      </a:lnTo>
                      <a:lnTo>
                        <a:pt x="100" y="2"/>
                      </a:lnTo>
                      <a:lnTo>
                        <a:pt x="103" y="2"/>
                      </a:lnTo>
                      <a:lnTo>
                        <a:pt x="106" y="3"/>
                      </a:lnTo>
                      <a:lnTo>
                        <a:pt x="109" y="3"/>
                      </a:lnTo>
                      <a:lnTo>
                        <a:pt x="111" y="4"/>
                      </a:lnTo>
                      <a:lnTo>
                        <a:pt x="114" y="5"/>
                      </a:lnTo>
                      <a:lnTo>
                        <a:pt x="116" y="6"/>
                      </a:lnTo>
                      <a:lnTo>
                        <a:pt x="117" y="7"/>
                      </a:lnTo>
                      <a:lnTo>
                        <a:pt x="119" y="8"/>
                      </a:lnTo>
                      <a:lnTo>
                        <a:pt x="120" y="9"/>
                      </a:lnTo>
                      <a:lnTo>
                        <a:pt x="121" y="10"/>
                      </a:lnTo>
                      <a:lnTo>
                        <a:pt x="123" y="11"/>
                      </a:lnTo>
                      <a:lnTo>
                        <a:pt x="123" y="13"/>
                      </a:lnTo>
                      <a:lnTo>
                        <a:pt x="124" y="14"/>
                      </a:lnTo>
                      <a:lnTo>
                        <a:pt x="125" y="16"/>
                      </a:lnTo>
                      <a:lnTo>
                        <a:pt x="125" y="18"/>
                      </a:lnTo>
                      <a:lnTo>
                        <a:pt x="126" y="20"/>
                      </a:lnTo>
                      <a:lnTo>
                        <a:pt x="126" y="22"/>
                      </a:lnTo>
                      <a:lnTo>
                        <a:pt x="126" y="23"/>
                      </a:lnTo>
                      <a:lnTo>
                        <a:pt x="126" y="24"/>
                      </a:lnTo>
                      <a:lnTo>
                        <a:pt x="95" y="24"/>
                      </a:lnTo>
                      <a:lnTo>
                        <a:pt x="95" y="23"/>
                      </a:lnTo>
                      <a:lnTo>
                        <a:pt x="94" y="22"/>
                      </a:lnTo>
                      <a:lnTo>
                        <a:pt x="93" y="21"/>
                      </a:lnTo>
                      <a:lnTo>
                        <a:pt x="92" y="20"/>
                      </a:lnTo>
                      <a:lnTo>
                        <a:pt x="91" y="19"/>
                      </a:lnTo>
                      <a:lnTo>
                        <a:pt x="89" y="18"/>
                      </a:lnTo>
                      <a:lnTo>
                        <a:pt x="86" y="17"/>
                      </a:lnTo>
                      <a:lnTo>
                        <a:pt x="85" y="16"/>
                      </a:lnTo>
                      <a:lnTo>
                        <a:pt x="83" y="15"/>
                      </a:lnTo>
                      <a:lnTo>
                        <a:pt x="79" y="15"/>
                      </a:lnTo>
                      <a:lnTo>
                        <a:pt x="76" y="15"/>
                      </a:lnTo>
                      <a:lnTo>
                        <a:pt x="72" y="14"/>
                      </a:lnTo>
                      <a:lnTo>
                        <a:pt x="69" y="14"/>
                      </a:lnTo>
                      <a:lnTo>
                        <a:pt x="67" y="14"/>
                      </a:lnTo>
                      <a:lnTo>
                        <a:pt x="64" y="14"/>
                      </a:lnTo>
                      <a:lnTo>
                        <a:pt x="60" y="14"/>
                      </a:lnTo>
                      <a:lnTo>
                        <a:pt x="58" y="14"/>
                      </a:lnTo>
                      <a:lnTo>
                        <a:pt x="54" y="14"/>
                      </a:lnTo>
                      <a:lnTo>
                        <a:pt x="51" y="14"/>
                      </a:lnTo>
                      <a:lnTo>
                        <a:pt x="48" y="15"/>
                      </a:lnTo>
                      <a:lnTo>
                        <a:pt x="45" y="15"/>
                      </a:lnTo>
                      <a:lnTo>
                        <a:pt x="43" y="15"/>
                      </a:lnTo>
                      <a:lnTo>
                        <a:pt x="41" y="16"/>
                      </a:lnTo>
                      <a:lnTo>
                        <a:pt x="38" y="16"/>
                      </a:lnTo>
                      <a:lnTo>
                        <a:pt x="36" y="17"/>
                      </a:lnTo>
                      <a:lnTo>
                        <a:pt x="34" y="18"/>
                      </a:lnTo>
                      <a:lnTo>
                        <a:pt x="33" y="19"/>
                      </a:lnTo>
                      <a:lnTo>
                        <a:pt x="32" y="20"/>
                      </a:lnTo>
                      <a:lnTo>
                        <a:pt x="31" y="21"/>
                      </a:lnTo>
                      <a:lnTo>
                        <a:pt x="30" y="23"/>
                      </a:lnTo>
                      <a:lnTo>
                        <a:pt x="30" y="24"/>
                      </a:lnTo>
                      <a:lnTo>
                        <a:pt x="0" y="24"/>
                      </a:lnTo>
                    </a:path>
                  </a:pathLst>
                </a:custGeom>
                <a:solidFill>
                  <a:srgbClr val="00968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31" name="AutoShape 427">
                  <a:extLst>
                    <a:ext uri="{FF2B5EF4-FFF2-40B4-BE49-F238E27FC236}">
                      <a16:creationId xmlns:a16="http://schemas.microsoft.com/office/drawing/2014/main" id="{B17EF90C-D79F-49A9-BCC3-8DF93F6C3962}"/>
                    </a:ext>
                  </a:extLst>
                </p:cNvPr>
                <p:cNvSpPr>
                  <a:spLocks noChangeArrowheads="1"/>
                </p:cNvSpPr>
                <p:nvPr/>
              </p:nvSpPr>
              <p:spPr bwMode="auto">
                <a:xfrm>
                  <a:off x="214" y="3297"/>
                  <a:ext cx="30" cy="6"/>
                </a:xfrm>
                <a:prstGeom prst="roundRect">
                  <a:avLst>
                    <a:gd name="adj" fmla="val 23370"/>
                  </a:avLst>
                </a:prstGeom>
                <a:solidFill>
                  <a:srgbClr val="009688"/>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632" name="Freeform 428">
                  <a:extLst>
                    <a:ext uri="{FF2B5EF4-FFF2-40B4-BE49-F238E27FC236}">
                      <a16:creationId xmlns:a16="http://schemas.microsoft.com/office/drawing/2014/main" id="{69ED484D-80FF-406C-85EF-FA3E1C548931}"/>
                    </a:ext>
                  </a:extLst>
                </p:cNvPr>
                <p:cNvSpPr>
                  <a:spLocks/>
                </p:cNvSpPr>
                <p:nvPr/>
              </p:nvSpPr>
              <p:spPr bwMode="auto">
                <a:xfrm>
                  <a:off x="140" y="3283"/>
                  <a:ext cx="82" cy="61"/>
                </a:xfrm>
                <a:custGeom>
                  <a:avLst/>
                  <a:gdLst>
                    <a:gd name="T0" fmla="*/ 24 w 82"/>
                    <a:gd name="T1" fmla="*/ 0 h 61"/>
                    <a:gd name="T2" fmla="*/ 18 w 82"/>
                    <a:gd name="T3" fmla="*/ 2 h 61"/>
                    <a:gd name="T4" fmla="*/ 20 w 82"/>
                    <a:gd name="T5" fmla="*/ 11 h 61"/>
                    <a:gd name="T6" fmla="*/ 12 w 82"/>
                    <a:gd name="T7" fmla="*/ 20 h 61"/>
                    <a:gd name="T8" fmla="*/ 0 w 82"/>
                    <a:gd name="T9" fmla="*/ 47 h 61"/>
                    <a:gd name="T10" fmla="*/ 0 w 82"/>
                    <a:gd name="T11" fmla="*/ 60 h 61"/>
                    <a:gd name="T12" fmla="*/ 81 w 82"/>
                    <a:gd name="T13" fmla="*/ 60 h 61"/>
                    <a:gd name="T14" fmla="*/ 81 w 82"/>
                    <a:gd name="T15" fmla="*/ 47 h 61"/>
                    <a:gd name="T16" fmla="*/ 71 w 82"/>
                    <a:gd name="T17" fmla="*/ 22 h 61"/>
                    <a:gd name="T18" fmla="*/ 62 w 82"/>
                    <a:gd name="T19" fmla="*/ 11 h 61"/>
                    <a:gd name="T20" fmla="*/ 65 w 82"/>
                    <a:gd name="T21" fmla="*/ 3 h 61"/>
                    <a:gd name="T22" fmla="*/ 57 w 82"/>
                    <a:gd name="T23" fmla="*/ 1 h 61"/>
                    <a:gd name="T24" fmla="*/ 55 w 82"/>
                    <a:gd name="T25" fmla="*/ 9 h 61"/>
                    <a:gd name="T26" fmla="*/ 27 w 82"/>
                    <a:gd name="T27" fmla="*/ 9 h 61"/>
                    <a:gd name="T28" fmla="*/ 24 w 82"/>
                    <a:gd name="T29" fmla="*/ 0 h 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2"/>
                    <a:gd name="T46" fmla="*/ 0 h 61"/>
                    <a:gd name="T47" fmla="*/ 82 w 82"/>
                    <a:gd name="T48" fmla="*/ 61 h 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2" h="61">
                      <a:moveTo>
                        <a:pt x="24" y="0"/>
                      </a:moveTo>
                      <a:lnTo>
                        <a:pt x="18" y="2"/>
                      </a:lnTo>
                      <a:lnTo>
                        <a:pt x="20" y="11"/>
                      </a:lnTo>
                      <a:lnTo>
                        <a:pt x="12" y="20"/>
                      </a:lnTo>
                      <a:lnTo>
                        <a:pt x="0" y="47"/>
                      </a:lnTo>
                      <a:lnTo>
                        <a:pt x="0" y="60"/>
                      </a:lnTo>
                      <a:lnTo>
                        <a:pt x="81" y="60"/>
                      </a:lnTo>
                      <a:lnTo>
                        <a:pt x="81" y="47"/>
                      </a:lnTo>
                      <a:lnTo>
                        <a:pt x="71" y="22"/>
                      </a:lnTo>
                      <a:lnTo>
                        <a:pt x="62" y="11"/>
                      </a:lnTo>
                      <a:lnTo>
                        <a:pt x="65" y="3"/>
                      </a:lnTo>
                      <a:lnTo>
                        <a:pt x="57" y="1"/>
                      </a:lnTo>
                      <a:lnTo>
                        <a:pt x="55" y="9"/>
                      </a:lnTo>
                      <a:lnTo>
                        <a:pt x="27" y="9"/>
                      </a:lnTo>
                      <a:lnTo>
                        <a:pt x="24" y="0"/>
                      </a:lnTo>
                    </a:path>
                  </a:pathLst>
                </a:custGeom>
                <a:solidFill>
                  <a:srgbClr val="00968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33" name="Oval 429">
                  <a:extLst>
                    <a:ext uri="{FF2B5EF4-FFF2-40B4-BE49-F238E27FC236}">
                      <a16:creationId xmlns:a16="http://schemas.microsoft.com/office/drawing/2014/main" id="{0B362AF9-E33D-46E4-BF2E-AAA57C7CBF17}"/>
                    </a:ext>
                  </a:extLst>
                </p:cNvPr>
                <p:cNvSpPr>
                  <a:spLocks noChangeArrowheads="1"/>
                </p:cNvSpPr>
                <p:nvPr/>
              </p:nvSpPr>
              <p:spPr bwMode="auto">
                <a:xfrm>
                  <a:off x="164" y="3298"/>
                  <a:ext cx="36" cy="30"/>
                </a:xfrm>
                <a:prstGeom prst="ellipse">
                  <a:avLst/>
                </a:prstGeom>
                <a:solidFill>
                  <a:srgbClr val="FFFF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634" name="Oval 430">
                  <a:extLst>
                    <a:ext uri="{FF2B5EF4-FFF2-40B4-BE49-F238E27FC236}">
                      <a16:creationId xmlns:a16="http://schemas.microsoft.com/office/drawing/2014/main" id="{BECCC122-EEB8-4948-B3FB-ADCA37ADC913}"/>
                    </a:ext>
                  </a:extLst>
                </p:cNvPr>
                <p:cNvSpPr>
                  <a:spLocks noChangeArrowheads="1"/>
                </p:cNvSpPr>
                <p:nvPr/>
              </p:nvSpPr>
              <p:spPr bwMode="auto">
                <a:xfrm>
                  <a:off x="178" y="3322"/>
                  <a:ext cx="3" cy="5"/>
                </a:xfrm>
                <a:prstGeom prst="ellipse">
                  <a:avLst/>
                </a:prstGeom>
                <a:solidFill>
                  <a:srgbClr val="004E47"/>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635" name="Oval 431">
                  <a:extLst>
                    <a:ext uri="{FF2B5EF4-FFF2-40B4-BE49-F238E27FC236}">
                      <a16:creationId xmlns:a16="http://schemas.microsoft.com/office/drawing/2014/main" id="{34E1797D-66E7-4415-885B-A945C8A9FB4C}"/>
                    </a:ext>
                  </a:extLst>
                </p:cNvPr>
                <p:cNvSpPr>
                  <a:spLocks noChangeArrowheads="1"/>
                </p:cNvSpPr>
                <p:nvPr/>
              </p:nvSpPr>
              <p:spPr bwMode="auto">
                <a:xfrm>
                  <a:off x="171" y="3303"/>
                  <a:ext cx="7" cy="4"/>
                </a:xfrm>
                <a:prstGeom prst="ellipse">
                  <a:avLst/>
                </a:prstGeom>
                <a:solidFill>
                  <a:srgbClr val="004E47"/>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636" name="Oval 432">
                  <a:extLst>
                    <a:ext uri="{FF2B5EF4-FFF2-40B4-BE49-F238E27FC236}">
                      <a16:creationId xmlns:a16="http://schemas.microsoft.com/office/drawing/2014/main" id="{B68027D7-08F7-4A75-9589-25524194DD50}"/>
                    </a:ext>
                  </a:extLst>
                </p:cNvPr>
                <p:cNvSpPr>
                  <a:spLocks noChangeArrowheads="1"/>
                </p:cNvSpPr>
                <p:nvPr/>
              </p:nvSpPr>
              <p:spPr bwMode="auto">
                <a:xfrm>
                  <a:off x="167" y="3307"/>
                  <a:ext cx="4" cy="5"/>
                </a:xfrm>
                <a:prstGeom prst="ellipse">
                  <a:avLst/>
                </a:prstGeom>
                <a:solidFill>
                  <a:srgbClr val="004E47"/>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637" name="Oval 433">
                  <a:extLst>
                    <a:ext uri="{FF2B5EF4-FFF2-40B4-BE49-F238E27FC236}">
                      <a16:creationId xmlns:a16="http://schemas.microsoft.com/office/drawing/2014/main" id="{40E28BEB-6C75-4F92-AEF3-96FA6D4F633F}"/>
                    </a:ext>
                  </a:extLst>
                </p:cNvPr>
                <p:cNvSpPr>
                  <a:spLocks noChangeArrowheads="1"/>
                </p:cNvSpPr>
                <p:nvPr/>
              </p:nvSpPr>
              <p:spPr bwMode="auto">
                <a:xfrm>
                  <a:off x="167" y="3313"/>
                  <a:ext cx="4" cy="5"/>
                </a:xfrm>
                <a:prstGeom prst="ellipse">
                  <a:avLst/>
                </a:prstGeom>
                <a:solidFill>
                  <a:srgbClr val="004E47"/>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638" name="Oval 434">
                  <a:extLst>
                    <a:ext uri="{FF2B5EF4-FFF2-40B4-BE49-F238E27FC236}">
                      <a16:creationId xmlns:a16="http://schemas.microsoft.com/office/drawing/2014/main" id="{31F02308-A732-4759-AB04-802F0953C4F6}"/>
                    </a:ext>
                  </a:extLst>
                </p:cNvPr>
                <p:cNvSpPr>
                  <a:spLocks noChangeArrowheads="1"/>
                </p:cNvSpPr>
                <p:nvPr/>
              </p:nvSpPr>
              <p:spPr bwMode="auto">
                <a:xfrm>
                  <a:off x="170" y="3319"/>
                  <a:ext cx="4" cy="5"/>
                </a:xfrm>
                <a:prstGeom prst="ellipse">
                  <a:avLst/>
                </a:prstGeom>
                <a:solidFill>
                  <a:srgbClr val="004E47"/>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639" name="Oval 435">
                  <a:extLst>
                    <a:ext uri="{FF2B5EF4-FFF2-40B4-BE49-F238E27FC236}">
                      <a16:creationId xmlns:a16="http://schemas.microsoft.com/office/drawing/2014/main" id="{8D88F641-09FB-4630-996F-8AF54F9DC142}"/>
                    </a:ext>
                  </a:extLst>
                </p:cNvPr>
                <p:cNvSpPr>
                  <a:spLocks noChangeArrowheads="1"/>
                </p:cNvSpPr>
                <p:nvPr/>
              </p:nvSpPr>
              <p:spPr bwMode="auto">
                <a:xfrm>
                  <a:off x="184" y="3321"/>
                  <a:ext cx="6" cy="6"/>
                </a:xfrm>
                <a:prstGeom prst="ellipse">
                  <a:avLst/>
                </a:prstGeom>
                <a:solidFill>
                  <a:srgbClr val="004E47"/>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640" name="Oval 436">
                  <a:extLst>
                    <a:ext uri="{FF2B5EF4-FFF2-40B4-BE49-F238E27FC236}">
                      <a16:creationId xmlns:a16="http://schemas.microsoft.com/office/drawing/2014/main" id="{B77263A9-4A9D-40E1-8D17-A1A055ABE0D4}"/>
                    </a:ext>
                  </a:extLst>
                </p:cNvPr>
                <p:cNvSpPr>
                  <a:spLocks noChangeArrowheads="1"/>
                </p:cNvSpPr>
                <p:nvPr/>
              </p:nvSpPr>
              <p:spPr bwMode="auto">
                <a:xfrm>
                  <a:off x="190" y="3318"/>
                  <a:ext cx="4" cy="4"/>
                </a:xfrm>
                <a:prstGeom prst="ellipse">
                  <a:avLst/>
                </a:prstGeom>
                <a:solidFill>
                  <a:srgbClr val="004E47"/>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641" name="Oval 437">
                  <a:extLst>
                    <a:ext uri="{FF2B5EF4-FFF2-40B4-BE49-F238E27FC236}">
                      <a16:creationId xmlns:a16="http://schemas.microsoft.com/office/drawing/2014/main" id="{4BBA4924-6275-46D3-861D-F6DBBA4778DF}"/>
                    </a:ext>
                  </a:extLst>
                </p:cNvPr>
                <p:cNvSpPr>
                  <a:spLocks noChangeArrowheads="1"/>
                </p:cNvSpPr>
                <p:nvPr/>
              </p:nvSpPr>
              <p:spPr bwMode="auto">
                <a:xfrm>
                  <a:off x="191" y="3312"/>
                  <a:ext cx="6" cy="4"/>
                </a:xfrm>
                <a:prstGeom prst="ellipse">
                  <a:avLst/>
                </a:prstGeom>
                <a:solidFill>
                  <a:srgbClr val="004E47"/>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642" name="Oval 438">
                  <a:extLst>
                    <a:ext uri="{FF2B5EF4-FFF2-40B4-BE49-F238E27FC236}">
                      <a16:creationId xmlns:a16="http://schemas.microsoft.com/office/drawing/2014/main" id="{7E24EF3F-1473-4512-BE6E-A578D60713C2}"/>
                    </a:ext>
                  </a:extLst>
                </p:cNvPr>
                <p:cNvSpPr>
                  <a:spLocks noChangeArrowheads="1"/>
                </p:cNvSpPr>
                <p:nvPr/>
              </p:nvSpPr>
              <p:spPr bwMode="auto">
                <a:xfrm>
                  <a:off x="180" y="3300"/>
                  <a:ext cx="4" cy="4"/>
                </a:xfrm>
                <a:prstGeom prst="ellipse">
                  <a:avLst/>
                </a:prstGeom>
                <a:solidFill>
                  <a:srgbClr val="004E47"/>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643" name="Oval 439">
                  <a:extLst>
                    <a:ext uri="{FF2B5EF4-FFF2-40B4-BE49-F238E27FC236}">
                      <a16:creationId xmlns:a16="http://schemas.microsoft.com/office/drawing/2014/main" id="{9B0532E1-E027-46DB-859D-487E05FB8022}"/>
                    </a:ext>
                  </a:extLst>
                </p:cNvPr>
                <p:cNvSpPr>
                  <a:spLocks noChangeArrowheads="1"/>
                </p:cNvSpPr>
                <p:nvPr/>
              </p:nvSpPr>
              <p:spPr bwMode="auto">
                <a:xfrm>
                  <a:off x="190" y="3306"/>
                  <a:ext cx="4" cy="4"/>
                </a:xfrm>
                <a:prstGeom prst="ellipse">
                  <a:avLst/>
                </a:prstGeom>
                <a:solidFill>
                  <a:srgbClr val="004E47"/>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644" name="AutoShape 440">
                  <a:extLst>
                    <a:ext uri="{FF2B5EF4-FFF2-40B4-BE49-F238E27FC236}">
                      <a16:creationId xmlns:a16="http://schemas.microsoft.com/office/drawing/2014/main" id="{A14D6EA9-D4C5-4456-83B1-2EDBB1944A82}"/>
                    </a:ext>
                  </a:extLst>
                </p:cNvPr>
                <p:cNvSpPr>
                  <a:spLocks noChangeArrowheads="1"/>
                </p:cNvSpPr>
                <p:nvPr/>
              </p:nvSpPr>
              <p:spPr bwMode="auto">
                <a:xfrm>
                  <a:off x="118" y="3297"/>
                  <a:ext cx="32" cy="6"/>
                </a:xfrm>
                <a:prstGeom prst="roundRect">
                  <a:avLst>
                    <a:gd name="adj" fmla="val 23370"/>
                  </a:avLst>
                </a:prstGeom>
                <a:solidFill>
                  <a:srgbClr val="009688"/>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sp>
            <p:nvSpPr>
              <p:cNvPr id="495" name="Freeform 441">
                <a:extLst>
                  <a:ext uri="{FF2B5EF4-FFF2-40B4-BE49-F238E27FC236}">
                    <a16:creationId xmlns:a16="http://schemas.microsoft.com/office/drawing/2014/main" id="{86B73AD0-64EF-4F6F-A631-63164C389A5B}"/>
                  </a:ext>
                </a:extLst>
              </p:cNvPr>
              <p:cNvSpPr>
                <a:spLocks/>
              </p:cNvSpPr>
              <p:nvPr/>
            </p:nvSpPr>
            <p:spPr bwMode="auto">
              <a:xfrm>
                <a:off x="294" y="3222"/>
                <a:ext cx="158" cy="157"/>
              </a:xfrm>
              <a:custGeom>
                <a:avLst/>
                <a:gdLst>
                  <a:gd name="T0" fmla="*/ 0 w 158"/>
                  <a:gd name="T1" fmla="*/ 0 h 157"/>
                  <a:gd name="T2" fmla="*/ 157 w 158"/>
                  <a:gd name="T3" fmla="*/ 0 h 157"/>
                  <a:gd name="T4" fmla="*/ 157 w 158"/>
                  <a:gd name="T5" fmla="*/ 156 h 157"/>
                  <a:gd name="T6" fmla="*/ 0 w 158"/>
                  <a:gd name="T7" fmla="*/ 156 h 157"/>
                  <a:gd name="T8" fmla="*/ 0 w 158"/>
                  <a:gd name="T9" fmla="*/ 0 h 157"/>
                  <a:gd name="T10" fmla="*/ 0 60000 65536"/>
                  <a:gd name="T11" fmla="*/ 0 60000 65536"/>
                  <a:gd name="T12" fmla="*/ 0 60000 65536"/>
                  <a:gd name="T13" fmla="*/ 0 60000 65536"/>
                  <a:gd name="T14" fmla="*/ 0 60000 65536"/>
                  <a:gd name="T15" fmla="*/ 0 w 158"/>
                  <a:gd name="T16" fmla="*/ 0 h 157"/>
                  <a:gd name="T17" fmla="*/ 158 w 158"/>
                  <a:gd name="T18" fmla="*/ 157 h 157"/>
                </a:gdLst>
                <a:ahLst/>
                <a:cxnLst>
                  <a:cxn ang="T10">
                    <a:pos x="T0" y="T1"/>
                  </a:cxn>
                  <a:cxn ang="T11">
                    <a:pos x="T2" y="T3"/>
                  </a:cxn>
                  <a:cxn ang="T12">
                    <a:pos x="T4" y="T5"/>
                  </a:cxn>
                  <a:cxn ang="T13">
                    <a:pos x="T6" y="T7"/>
                  </a:cxn>
                  <a:cxn ang="T14">
                    <a:pos x="T8" y="T9"/>
                  </a:cxn>
                </a:cxnLst>
                <a:rect l="T15" t="T16" r="T17" b="T18"/>
                <a:pathLst>
                  <a:path w="158" h="157">
                    <a:moveTo>
                      <a:pt x="0" y="0"/>
                    </a:moveTo>
                    <a:lnTo>
                      <a:pt x="157" y="0"/>
                    </a:lnTo>
                    <a:lnTo>
                      <a:pt x="157" y="156"/>
                    </a:lnTo>
                    <a:lnTo>
                      <a:pt x="0" y="156"/>
                    </a:lnTo>
                    <a:lnTo>
                      <a:pt x="0" y="0"/>
                    </a:lnTo>
                  </a:path>
                </a:pathLst>
              </a:custGeom>
              <a:solidFill>
                <a:srgbClr val="A8A8A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96" name="Freeform 442">
                <a:extLst>
                  <a:ext uri="{FF2B5EF4-FFF2-40B4-BE49-F238E27FC236}">
                    <a16:creationId xmlns:a16="http://schemas.microsoft.com/office/drawing/2014/main" id="{5EF2A2B9-C156-4A72-AC94-5F4E0BD7E525}"/>
                  </a:ext>
                </a:extLst>
              </p:cNvPr>
              <p:cNvSpPr>
                <a:spLocks/>
              </p:cNvSpPr>
              <p:nvPr/>
            </p:nvSpPr>
            <p:spPr bwMode="auto">
              <a:xfrm>
                <a:off x="294" y="3222"/>
                <a:ext cx="158" cy="157"/>
              </a:xfrm>
              <a:custGeom>
                <a:avLst/>
                <a:gdLst>
                  <a:gd name="T0" fmla="*/ 157 w 158"/>
                  <a:gd name="T1" fmla="*/ 0 h 157"/>
                  <a:gd name="T2" fmla="*/ 0 w 158"/>
                  <a:gd name="T3" fmla="*/ 0 h 157"/>
                  <a:gd name="T4" fmla="*/ 0 w 158"/>
                  <a:gd name="T5" fmla="*/ 156 h 157"/>
                  <a:gd name="T6" fmla="*/ 0 w 158"/>
                  <a:gd name="T7" fmla="*/ 156 h 157"/>
                  <a:gd name="T8" fmla="*/ 0 60000 65536"/>
                  <a:gd name="T9" fmla="*/ 0 60000 65536"/>
                  <a:gd name="T10" fmla="*/ 0 60000 65536"/>
                  <a:gd name="T11" fmla="*/ 0 60000 65536"/>
                  <a:gd name="T12" fmla="*/ 0 w 158"/>
                  <a:gd name="T13" fmla="*/ 0 h 157"/>
                  <a:gd name="T14" fmla="*/ 158 w 158"/>
                  <a:gd name="T15" fmla="*/ 157 h 157"/>
                </a:gdLst>
                <a:ahLst/>
                <a:cxnLst>
                  <a:cxn ang="T8">
                    <a:pos x="T0" y="T1"/>
                  </a:cxn>
                  <a:cxn ang="T9">
                    <a:pos x="T2" y="T3"/>
                  </a:cxn>
                  <a:cxn ang="T10">
                    <a:pos x="T4" y="T5"/>
                  </a:cxn>
                  <a:cxn ang="T11">
                    <a:pos x="T6" y="T7"/>
                  </a:cxn>
                </a:cxnLst>
                <a:rect l="T12" t="T13" r="T14" b="T15"/>
                <a:pathLst>
                  <a:path w="158" h="157">
                    <a:moveTo>
                      <a:pt x="157" y="0"/>
                    </a:moveTo>
                    <a:lnTo>
                      <a:pt x="0" y="0"/>
                    </a:lnTo>
                    <a:lnTo>
                      <a:pt x="0" y="156"/>
                    </a:lnTo>
                  </a:path>
                </a:pathLst>
              </a:custGeom>
              <a:noFill/>
              <a:ln w="12700" cap="rnd">
                <a:solidFill>
                  <a:srgbClr val="474747"/>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7" name="Freeform 443">
                <a:extLst>
                  <a:ext uri="{FF2B5EF4-FFF2-40B4-BE49-F238E27FC236}">
                    <a16:creationId xmlns:a16="http://schemas.microsoft.com/office/drawing/2014/main" id="{7AA63D18-C492-49F9-A60D-9CD8F7CE9374}"/>
                  </a:ext>
                </a:extLst>
              </p:cNvPr>
              <p:cNvSpPr>
                <a:spLocks/>
              </p:cNvSpPr>
              <p:nvPr/>
            </p:nvSpPr>
            <p:spPr bwMode="auto">
              <a:xfrm>
                <a:off x="294" y="3222"/>
                <a:ext cx="158" cy="157"/>
              </a:xfrm>
              <a:custGeom>
                <a:avLst/>
                <a:gdLst>
                  <a:gd name="T0" fmla="*/ 0 w 158"/>
                  <a:gd name="T1" fmla="*/ 156 h 157"/>
                  <a:gd name="T2" fmla="*/ 157 w 158"/>
                  <a:gd name="T3" fmla="*/ 156 h 157"/>
                  <a:gd name="T4" fmla="*/ 157 w 158"/>
                  <a:gd name="T5" fmla="*/ 0 h 157"/>
                  <a:gd name="T6" fmla="*/ 157 w 158"/>
                  <a:gd name="T7" fmla="*/ 0 h 157"/>
                  <a:gd name="T8" fmla="*/ 0 60000 65536"/>
                  <a:gd name="T9" fmla="*/ 0 60000 65536"/>
                  <a:gd name="T10" fmla="*/ 0 60000 65536"/>
                  <a:gd name="T11" fmla="*/ 0 60000 65536"/>
                  <a:gd name="T12" fmla="*/ 0 w 158"/>
                  <a:gd name="T13" fmla="*/ 0 h 157"/>
                  <a:gd name="T14" fmla="*/ 158 w 158"/>
                  <a:gd name="T15" fmla="*/ 157 h 157"/>
                </a:gdLst>
                <a:ahLst/>
                <a:cxnLst>
                  <a:cxn ang="T8">
                    <a:pos x="T0" y="T1"/>
                  </a:cxn>
                  <a:cxn ang="T9">
                    <a:pos x="T2" y="T3"/>
                  </a:cxn>
                  <a:cxn ang="T10">
                    <a:pos x="T4" y="T5"/>
                  </a:cxn>
                  <a:cxn ang="T11">
                    <a:pos x="T6" y="T7"/>
                  </a:cxn>
                </a:cxnLst>
                <a:rect l="T12" t="T13" r="T14" b="T15"/>
                <a:pathLst>
                  <a:path w="158" h="157">
                    <a:moveTo>
                      <a:pt x="0" y="156"/>
                    </a:moveTo>
                    <a:lnTo>
                      <a:pt x="157" y="156"/>
                    </a:lnTo>
                    <a:lnTo>
                      <a:pt x="157" y="0"/>
                    </a:lnTo>
                  </a:path>
                </a:pathLst>
              </a:custGeom>
              <a:noFill/>
              <a:ln w="12700"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8" name="Freeform 444">
                <a:extLst>
                  <a:ext uri="{FF2B5EF4-FFF2-40B4-BE49-F238E27FC236}">
                    <a16:creationId xmlns:a16="http://schemas.microsoft.com/office/drawing/2014/main" id="{64F508D7-6D0C-489A-886F-D039D438DCF7}"/>
                  </a:ext>
                </a:extLst>
              </p:cNvPr>
              <p:cNvSpPr>
                <a:spLocks/>
              </p:cNvSpPr>
              <p:nvPr/>
            </p:nvSpPr>
            <p:spPr bwMode="auto">
              <a:xfrm>
                <a:off x="310" y="3237"/>
                <a:ext cx="31" cy="128"/>
              </a:xfrm>
              <a:custGeom>
                <a:avLst/>
                <a:gdLst>
                  <a:gd name="T0" fmla="*/ 30 w 31"/>
                  <a:gd name="T1" fmla="*/ 127 h 128"/>
                  <a:gd name="T2" fmla="*/ 30 w 31"/>
                  <a:gd name="T3" fmla="*/ 17 h 128"/>
                  <a:gd name="T4" fmla="*/ 0 w 31"/>
                  <a:gd name="T5" fmla="*/ 0 h 128"/>
                  <a:gd name="T6" fmla="*/ 0 w 31"/>
                  <a:gd name="T7" fmla="*/ 100 h 128"/>
                  <a:gd name="T8" fmla="*/ 30 w 31"/>
                  <a:gd name="T9" fmla="*/ 127 h 128"/>
                  <a:gd name="T10" fmla="*/ 0 60000 65536"/>
                  <a:gd name="T11" fmla="*/ 0 60000 65536"/>
                  <a:gd name="T12" fmla="*/ 0 60000 65536"/>
                  <a:gd name="T13" fmla="*/ 0 60000 65536"/>
                  <a:gd name="T14" fmla="*/ 0 60000 65536"/>
                  <a:gd name="T15" fmla="*/ 0 w 31"/>
                  <a:gd name="T16" fmla="*/ 0 h 128"/>
                  <a:gd name="T17" fmla="*/ 31 w 31"/>
                  <a:gd name="T18" fmla="*/ 128 h 128"/>
                </a:gdLst>
                <a:ahLst/>
                <a:cxnLst>
                  <a:cxn ang="T10">
                    <a:pos x="T0" y="T1"/>
                  </a:cxn>
                  <a:cxn ang="T11">
                    <a:pos x="T2" y="T3"/>
                  </a:cxn>
                  <a:cxn ang="T12">
                    <a:pos x="T4" y="T5"/>
                  </a:cxn>
                  <a:cxn ang="T13">
                    <a:pos x="T6" y="T7"/>
                  </a:cxn>
                  <a:cxn ang="T14">
                    <a:pos x="T8" y="T9"/>
                  </a:cxn>
                </a:cxnLst>
                <a:rect l="T15" t="T16" r="T17" b="T18"/>
                <a:pathLst>
                  <a:path w="31" h="128">
                    <a:moveTo>
                      <a:pt x="30" y="127"/>
                    </a:moveTo>
                    <a:lnTo>
                      <a:pt x="30" y="17"/>
                    </a:lnTo>
                    <a:lnTo>
                      <a:pt x="0" y="0"/>
                    </a:lnTo>
                    <a:lnTo>
                      <a:pt x="0" y="100"/>
                    </a:lnTo>
                    <a:lnTo>
                      <a:pt x="30" y="127"/>
                    </a:lnTo>
                  </a:path>
                </a:pathLst>
              </a:custGeom>
              <a:solidFill>
                <a:srgbClr val="737373"/>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99" name="Freeform 445">
                <a:extLst>
                  <a:ext uri="{FF2B5EF4-FFF2-40B4-BE49-F238E27FC236}">
                    <a16:creationId xmlns:a16="http://schemas.microsoft.com/office/drawing/2014/main" id="{0FDFC78D-F261-42F8-A232-313B053D87F5}"/>
                  </a:ext>
                </a:extLst>
              </p:cNvPr>
              <p:cNvSpPr>
                <a:spLocks/>
              </p:cNvSpPr>
              <p:nvPr/>
            </p:nvSpPr>
            <p:spPr bwMode="auto">
              <a:xfrm>
                <a:off x="310" y="3237"/>
                <a:ext cx="115" cy="16"/>
              </a:xfrm>
              <a:custGeom>
                <a:avLst/>
                <a:gdLst>
                  <a:gd name="T0" fmla="*/ 114 w 115"/>
                  <a:gd name="T1" fmla="*/ 15 h 16"/>
                  <a:gd name="T2" fmla="*/ 30 w 115"/>
                  <a:gd name="T3" fmla="*/ 15 h 16"/>
                  <a:gd name="T4" fmla="*/ 0 w 115"/>
                  <a:gd name="T5" fmla="*/ 0 h 16"/>
                  <a:gd name="T6" fmla="*/ 76 w 115"/>
                  <a:gd name="T7" fmla="*/ 0 h 16"/>
                  <a:gd name="T8" fmla="*/ 114 w 115"/>
                  <a:gd name="T9" fmla="*/ 15 h 16"/>
                  <a:gd name="T10" fmla="*/ 0 60000 65536"/>
                  <a:gd name="T11" fmla="*/ 0 60000 65536"/>
                  <a:gd name="T12" fmla="*/ 0 60000 65536"/>
                  <a:gd name="T13" fmla="*/ 0 60000 65536"/>
                  <a:gd name="T14" fmla="*/ 0 60000 65536"/>
                  <a:gd name="T15" fmla="*/ 0 w 115"/>
                  <a:gd name="T16" fmla="*/ 0 h 16"/>
                  <a:gd name="T17" fmla="*/ 115 w 115"/>
                  <a:gd name="T18" fmla="*/ 16 h 16"/>
                </a:gdLst>
                <a:ahLst/>
                <a:cxnLst>
                  <a:cxn ang="T10">
                    <a:pos x="T0" y="T1"/>
                  </a:cxn>
                  <a:cxn ang="T11">
                    <a:pos x="T2" y="T3"/>
                  </a:cxn>
                  <a:cxn ang="T12">
                    <a:pos x="T4" y="T5"/>
                  </a:cxn>
                  <a:cxn ang="T13">
                    <a:pos x="T6" y="T7"/>
                  </a:cxn>
                  <a:cxn ang="T14">
                    <a:pos x="T8" y="T9"/>
                  </a:cxn>
                </a:cxnLst>
                <a:rect l="T15" t="T16" r="T17" b="T18"/>
                <a:pathLst>
                  <a:path w="115" h="16">
                    <a:moveTo>
                      <a:pt x="114" y="15"/>
                    </a:moveTo>
                    <a:lnTo>
                      <a:pt x="30" y="15"/>
                    </a:lnTo>
                    <a:lnTo>
                      <a:pt x="0" y="0"/>
                    </a:lnTo>
                    <a:lnTo>
                      <a:pt x="76" y="0"/>
                    </a:lnTo>
                    <a:lnTo>
                      <a:pt x="114" y="15"/>
                    </a:lnTo>
                  </a:path>
                </a:pathLst>
              </a:custGeom>
              <a:solidFill>
                <a:srgbClr val="CECEC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00" name="Rectangle 446">
                <a:extLst>
                  <a:ext uri="{FF2B5EF4-FFF2-40B4-BE49-F238E27FC236}">
                    <a16:creationId xmlns:a16="http://schemas.microsoft.com/office/drawing/2014/main" id="{F4995C89-C30F-4821-8C3B-25F3918EF4F6}"/>
                  </a:ext>
                </a:extLst>
              </p:cNvPr>
              <p:cNvSpPr>
                <a:spLocks noChangeArrowheads="1"/>
              </p:cNvSpPr>
              <p:nvPr/>
            </p:nvSpPr>
            <p:spPr bwMode="auto">
              <a:xfrm>
                <a:off x="344" y="3257"/>
                <a:ext cx="35" cy="22"/>
              </a:xfrm>
              <a:prstGeom prst="rect">
                <a:avLst/>
              </a:prstGeom>
              <a:solidFill>
                <a:srgbClr val="C3C3C3"/>
              </a:solidFill>
              <a:ln w="12700">
                <a:solidFill>
                  <a:srgbClr val="7C7C7C"/>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501" name="Rectangle 447">
                <a:extLst>
                  <a:ext uri="{FF2B5EF4-FFF2-40B4-BE49-F238E27FC236}">
                    <a16:creationId xmlns:a16="http://schemas.microsoft.com/office/drawing/2014/main" id="{E4BD0752-1FEE-4AC5-9DD0-F86006008741}"/>
                  </a:ext>
                </a:extLst>
              </p:cNvPr>
              <p:cNvSpPr>
                <a:spLocks noChangeArrowheads="1"/>
              </p:cNvSpPr>
              <p:nvPr/>
            </p:nvSpPr>
            <p:spPr bwMode="auto">
              <a:xfrm>
                <a:off x="344" y="3313"/>
                <a:ext cx="35" cy="20"/>
              </a:xfrm>
              <a:prstGeom prst="rect">
                <a:avLst/>
              </a:prstGeom>
              <a:solidFill>
                <a:srgbClr val="C3C3C3"/>
              </a:solidFill>
              <a:ln w="12700">
                <a:solidFill>
                  <a:srgbClr val="7C7C7C"/>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502" name="Rectangle 448">
                <a:extLst>
                  <a:ext uri="{FF2B5EF4-FFF2-40B4-BE49-F238E27FC236}">
                    <a16:creationId xmlns:a16="http://schemas.microsoft.com/office/drawing/2014/main" id="{30E948D2-EE3C-4E57-B491-E9A6DD06A32C}"/>
                  </a:ext>
                </a:extLst>
              </p:cNvPr>
              <p:cNvSpPr>
                <a:spLocks noChangeArrowheads="1"/>
              </p:cNvSpPr>
              <p:nvPr/>
            </p:nvSpPr>
            <p:spPr bwMode="auto">
              <a:xfrm>
                <a:off x="387" y="3313"/>
                <a:ext cx="33" cy="20"/>
              </a:xfrm>
              <a:prstGeom prst="rect">
                <a:avLst/>
              </a:prstGeom>
              <a:solidFill>
                <a:srgbClr val="C3C3C3"/>
              </a:solidFill>
              <a:ln w="12700">
                <a:solidFill>
                  <a:srgbClr val="7C7C7C"/>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503" name="Rectangle 449">
                <a:extLst>
                  <a:ext uri="{FF2B5EF4-FFF2-40B4-BE49-F238E27FC236}">
                    <a16:creationId xmlns:a16="http://schemas.microsoft.com/office/drawing/2014/main" id="{3D0FBFD1-584B-4A36-808A-F55EF4DFF5A2}"/>
                  </a:ext>
                </a:extLst>
              </p:cNvPr>
              <p:cNvSpPr>
                <a:spLocks noChangeArrowheads="1"/>
              </p:cNvSpPr>
              <p:nvPr/>
            </p:nvSpPr>
            <p:spPr bwMode="auto">
              <a:xfrm>
                <a:off x="344" y="3341"/>
                <a:ext cx="35" cy="19"/>
              </a:xfrm>
              <a:prstGeom prst="rect">
                <a:avLst/>
              </a:prstGeom>
              <a:solidFill>
                <a:srgbClr val="C3C3C3"/>
              </a:solidFill>
              <a:ln w="12700">
                <a:solidFill>
                  <a:srgbClr val="7C7C7C"/>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504" name="Rectangle 450">
                <a:extLst>
                  <a:ext uri="{FF2B5EF4-FFF2-40B4-BE49-F238E27FC236}">
                    <a16:creationId xmlns:a16="http://schemas.microsoft.com/office/drawing/2014/main" id="{26C91F64-2541-43EC-819D-6566D0A40F19}"/>
                  </a:ext>
                </a:extLst>
              </p:cNvPr>
              <p:cNvSpPr>
                <a:spLocks noChangeArrowheads="1"/>
              </p:cNvSpPr>
              <p:nvPr/>
            </p:nvSpPr>
            <p:spPr bwMode="auto">
              <a:xfrm>
                <a:off x="387" y="3341"/>
                <a:ext cx="33" cy="19"/>
              </a:xfrm>
              <a:prstGeom prst="rect">
                <a:avLst/>
              </a:prstGeom>
              <a:solidFill>
                <a:srgbClr val="C3C3C3"/>
              </a:solidFill>
              <a:ln w="12700">
                <a:solidFill>
                  <a:srgbClr val="7C7C7C"/>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505" name="Rectangle 451">
                <a:extLst>
                  <a:ext uri="{FF2B5EF4-FFF2-40B4-BE49-F238E27FC236}">
                    <a16:creationId xmlns:a16="http://schemas.microsoft.com/office/drawing/2014/main" id="{C5003911-AB05-441D-99D0-AAD57FC0488E}"/>
                  </a:ext>
                </a:extLst>
              </p:cNvPr>
              <p:cNvSpPr>
                <a:spLocks noChangeArrowheads="1"/>
              </p:cNvSpPr>
              <p:nvPr/>
            </p:nvSpPr>
            <p:spPr bwMode="auto">
              <a:xfrm>
                <a:off x="344" y="3286"/>
                <a:ext cx="35" cy="20"/>
              </a:xfrm>
              <a:prstGeom prst="rect">
                <a:avLst/>
              </a:prstGeom>
              <a:solidFill>
                <a:srgbClr val="C3C3C3"/>
              </a:solidFill>
              <a:ln w="12700">
                <a:solidFill>
                  <a:srgbClr val="7C7C7C"/>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506" name="Rectangle 452">
                <a:extLst>
                  <a:ext uri="{FF2B5EF4-FFF2-40B4-BE49-F238E27FC236}">
                    <a16:creationId xmlns:a16="http://schemas.microsoft.com/office/drawing/2014/main" id="{95387EF6-94F7-4F4E-A539-DD73A7D8BB4E}"/>
                  </a:ext>
                </a:extLst>
              </p:cNvPr>
              <p:cNvSpPr>
                <a:spLocks noChangeArrowheads="1"/>
              </p:cNvSpPr>
              <p:nvPr/>
            </p:nvSpPr>
            <p:spPr bwMode="auto">
              <a:xfrm>
                <a:off x="387" y="3286"/>
                <a:ext cx="33" cy="20"/>
              </a:xfrm>
              <a:prstGeom prst="rect">
                <a:avLst/>
              </a:prstGeom>
              <a:solidFill>
                <a:srgbClr val="C3C3C3"/>
              </a:solidFill>
              <a:ln w="12700">
                <a:solidFill>
                  <a:srgbClr val="7C7C7C"/>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507" name="Line 453">
                <a:extLst>
                  <a:ext uri="{FF2B5EF4-FFF2-40B4-BE49-F238E27FC236}">
                    <a16:creationId xmlns:a16="http://schemas.microsoft.com/office/drawing/2014/main" id="{EACB6EA2-DC71-4FC9-B69A-84819D18E986}"/>
                  </a:ext>
                </a:extLst>
              </p:cNvPr>
              <p:cNvSpPr>
                <a:spLocks noChangeShapeType="1"/>
              </p:cNvSpPr>
              <p:nvPr/>
            </p:nvSpPr>
            <p:spPr bwMode="auto">
              <a:xfrm>
                <a:off x="398" y="3303"/>
                <a:ext cx="12" cy="0"/>
              </a:xfrm>
              <a:prstGeom prst="line">
                <a:avLst/>
              </a:prstGeom>
              <a:noFill/>
              <a:ln w="12700">
                <a:solidFill>
                  <a:srgbClr val="E5405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8" name="Line 454">
                <a:extLst>
                  <a:ext uri="{FF2B5EF4-FFF2-40B4-BE49-F238E27FC236}">
                    <a16:creationId xmlns:a16="http://schemas.microsoft.com/office/drawing/2014/main" id="{7B6092B8-45F3-461D-ACC3-87BC1082A55B}"/>
                  </a:ext>
                </a:extLst>
              </p:cNvPr>
              <p:cNvSpPr>
                <a:spLocks noChangeShapeType="1"/>
              </p:cNvSpPr>
              <p:nvPr/>
            </p:nvSpPr>
            <p:spPr bwMode="auto">
              <a:xfrm>
                <a:off x="355" y="3358"/>
                <a:ext cx="14" cy="0"/>
              </a:xfrm>
              <a:prstGeom prst="line">
                <a:avLst/>
              </a:prstGeom>
              <a:noFill/>
              <a:ln w="12700">
                <a:solidFill>
                  <a:srgbClr val="E5405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9" name="Line 455">
                <a:extLst>
                  <a:ext uri="{FF2B5EF4-FFF2-40B4-BE49-F238E27FC236}">
                    <a16:creationId xmlns:a16="http://schemas.microsoft.com/office/drawing/2014/main" id="{4D3AE464-68FD-4033-9D68-0542E6EA7B3D}"/>
                  </a:ext>
                </a:extLst>
              </p:cNvPr>
              <p:cNvSpPr>
                <a:spLocks noChangeShapeType="1"/>
              </p:cNvSpPr>
              <p:nvPr/>
            </p:nvSpPr>
            <p:spPr bwMode="auto">
              <a:xfrm>
                <a:off x="398" y="3331"/>
                <a:ext cx="12" cy="0"/>
              </a:xfrm>
              <a:prstGeom prst="line">
                <a:avLst/>
              </a:prstGeom>
              <a:noFill/>
              <a:ln w="12700">
                <a:solidFill>
                  <a:srgbClr val="E5405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0" name="Line 456">
                <a:extLst>
                  <a:ext uri="{FF2B5EF4-FFF2-40B4-BE49-F238E27FC236}">
                    <a16:creationId xmlns:a16="http://schemas.microsoft.com/office/drawing/2014/main" id="{FF47EECE-50E0-4C4A-98EF-B2FA993621D5}"/>
                  </a:ext>
                </a:extLst>
              </p:cNvPr>
              <p:cNvSpPr>
                <a:spLocks noChangeShapeType="1"/>
              </p:cNvSpPr>
              <p:nvPr/>
            </p:nvSpPr>
            <p:spPr bwMode="auto">
              <a:xfrm>
                <a:off x="398" y="3358"/>
                <a:ext cx="12" cy="0"/>
              </a:xfrm>
              <a:prstGeom prst="line">
                <a:avLst/>
              </a:prstGeom>
              <a:noFill/>
              <a:ln w="12700">
                <a:solidFill>
                  <a:srgbClr val="E5405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1" name="Rectangle 457">
                <a:extLst>
                  <a:ext uri="{FF2B5EF4-FFF2-40B4-BE49-F238E27FC236}">
                    <a16:creationId xmlns:a16="http://schemas.microsoft.com/office/drawing/2014/main" id="{DE4B5A72-FB01-4438-8092-A95CE59652E1}"/>
                  </a:ext>
                </a:extLst>
              </p:cNvPr>
              <p:cNvSpPr>
                <a:spLocks noChangeArrowheads="1"/>
              </p:cNvSpPr>
              <p:nvPr/>
            </p:nvSpPr>
            <p:spPr bwMode="auto">
              <a:xfrm>
                <a:off x="383" y="3249"/>
                <a:ext cx="43" cy="27"/>
              </a:xfrm>
              <a:prstGeom prst="rect">
                <a:avLst/>
              </a:prstGeom>
              <a:solidFill>
                <a:srgbClr val="FE9B03"/>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nvGrpSpPr>
              <p:cNvPr id="512" name="Group 458">
                <a:extLst>
                  <a:ext uri="{FF2B5EF4-FFF2-40B4-BE49-F238E27FC236}">
                    <a16:creationId xmlns:a16="http://schemas.microsoft.com/office/drawing/2014/main" id="{244AAE1C-2A66-48CC-9CCE-F75696985E00}"/>
                  </a:ext>
                </a:extLst>
              </p:cNvPr>
              <p:cNvGrpSpPr>
                <a:grpSpLocks/>
              </p:cNvGrpSpPr>
              <p:nvPr/>
            </p:nvGrpSpPr>
            <p:grpSpPr bwMode="auto">
              <a:xfrm>
                <a:off x="354" y="3261"/>
                <a:ext cx="16" cy="9"/>
                <a:chOff x="354" y="3261"/>
                <a:chExt cx="16" cy="9"/>
              </a:xfrm>
            </p:grpSpPr>
            <p:sp>
              <p:nvSpPr>
                <p:cNvPr id="628" name="Rectangle 459">
                  <a:extLst>
                    <a:ext uri="{FF2B5EF4-FFF2-40B4-BE49-F238E27FC236}">
                      <a16:creationId xmlns:a16="http://schemas.microsoft.com/office/drawing/2014/main" id="{C15B5E8E-E373-47B3-9CC9-D11A65B33D75}"/>
                    </a:ext>
                  </a:extLst>
                </p:cNvPr>
                <p:cNvSpPr>
                  <a:spLocks noChangeArrowheads="1"/>
                </p:cNvSpPr>
                <p:nvPr/>
              </p:nvSpPr>
              <p:spPr bwMode="auto">
                <a:xfrm>
                  <a:off x="354" y="3261"/>
                  <a:ext cx="16" cy="9"/>
                </a:xfrm>
                <a:prstGeom prst="rect">
                  <a:avLst/>
                </a:prstGeom>
                <a:solidFill>
                  <a:srgbClr val="47474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629" name="Rectangle 460">
                  <a:extLst>
                    <a:ext uri="{FF2B5EF4-FFF2-40B4-BE49-F238E27FC236}">
                      <a16:creationId xmlns:a16="http://schemas.microsoft.com/office/drawing/2014/main" id="{A798E80F-3AD6-412B-8217-7A3DC39CE510}"/>
                    </a:ext>
                  </a:extLst>
                </p:cNvPr>
                <p:cNvSpPr>
                  <a:spLocks noChangeArrowheads="1"/>
                </p:cNvSpPr>
                <p:nvPr/>
              </p:nvSpPr>
              <p:spPr bwMode="auto">
                <a:xfrm>
                  <a:off x="356" y="3262"/>
                  <a:ext cx="10" cy="8"/>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513" name="Group 461">
                <a:extLst>
                  <a:ext uri="{FF2B5EF4-FFF2-40B4-BE49-F238E27FC236}">
                    <a16:creationId xmlns:a16="http://schemas.microsoft.com/office/drawing/2014/main" id="{BC95B6F6-A516-4058-BC2F-E53680754185}"/>
                  </a:ext>
                </a:extLst>
              </p:cNvPr>
              <p:cNvGrpSpPr>
                <a:grpSpLocks/>
              </p:cNvGrpSpPr>
              <p:nvPr/>
            </p:nvGrpSpPr>
            <p:grpSpPr bwMode="auto">
              <a:xfrm>
                <a:off x="354" y="3286"/>
                <a:ext cx="16" cy="11"/>
                <a:chOff x="354" y="3286"/>
                <a:chExt cx="16" cy="11"/>
              </a:xfrm>
            </p:grpSpPr>
            <p:sp>
              <p:nvSpPr>
                <p:cNvPr id="626" name="Rectangle 462">
                  <a:extLst>
                    <a:ext uri="{FF2B5EF4-FFF2-40B4-BE49-F238E27FC236}">
                      <a16:creationId xmlns:a16="http://schemas.microsoft.com/office/drawing/2014/main" id="{4561080E-2DFE-47B3-9DA2-156D24609680}"/>
                    </a:ext>
                  </a:extLst>
                </p:cNvPr>
                <p:cNvSpPr>
                  <a:spLocks noChangeArrowheads="1"/>
                </p:cNvSpPr>
                <p:nvPr/>
              </p:nvSpPr>
              <p:spPr bwMode="auto">
                <a:xfrm>
                  <a:off x="354" y="3286"/>
                  <a:ext cx="16" cy="11"/>
                </a:xfrm>
                <a:prstGeom prst="rect">
                  <a:avLst/>
                </a:prstGeom>
                <a:solidFill>
                  <a:srgbClr val="47474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627" name="Rectangle 463">
                  <a:extLst>
                    <a:ext uri="{FF2B5EF4-FFF2-40B4-BE49-F238E27FC236}">
                      <a16:creationId xmlns:a16="http://schemas.microsoft.com/office/drawing/2014/main" id="{C5D4C03B-0E1B-4D9E-A0D9-E9925967B32B}"/>
                    </a:ext>
                  </a:extLst>
                </p:cNvPr>
                <p:cNvSpPr>
                  <a:spLocks noChangeArrowheads="1"/>
                </p:cNvSpPr>
                <p:nvPr/>
              </p:nvSpPr>
              <p:spPr bwMode="auto">
                <a:xfrm>
                  <a:off x="356" y="3288"/>
                  <a:ext cx="10" cy="7"/>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514" name="Group 464">
                <a:extLst>
                  <a:ext uri="{FF2B5EF4-FFF2-40B4-BE49-F238E27FC236}">
                    <a16:creationId xmlns:a16="http://schemas.microsoft.com/office/drawing/2014/main" id="{C028749F-D191-4871-9B4D-96AB55A74605}"/>
                  </a:ext>
                </a:extLst>
              </p:cNvPr>
              <p:cNvGrpSpPr>
                <a:grpSpLocks/>
              </p:cNvGrpSpPr>
              <p:nvPr/>
            </p:nvGrpSpPr>
            <p:grpSpPr bwMode="auto">
              <a:xfrm>
                <a:off x="354" y="3315"/>
                <a:ext cx="16" cy="9"/>
                <a:chOff x="354" y="3315"/>
                <a:chExt cx="16" cy="9"/>
              </a:xfrm>
            </p:grpSpPr>
            <p:sp>
              <p:nvSpPr>
                <p:cNvPr id="624" name="Rectangle 465">
                  <a:extLst>
                    <a:ext uri="{FF2B5EF4-FFF2-40B4-BE49-F238E27FC236}">
                      <a16:creationId xmlns:a16="http://schemas.microsoft.com/office/drawing/2014/main" id="{90B32CD9-D662-4A76-BD50-3A42A7A87DEC}"/>
                    </a:ext>
                  </a:extLst>
                </p:cNvPr>
                <p:cNvSpPr>
                  <a:spLocks noChangeArrowheads="1"/>
                </p:cNvSpPr>
                <p:nvPr/>
              </p:nvSpPr>
              <p:spPr bwMode="auto">
                <a:xfrm>
                  <a:off x="354" y="3315"/>
                  <a:ext cx="16" cy="9"/>
                </a:xfrm>
                <a:prstGeom prst="rect">
                  <a:avLst/>
                </a:prstGeom>
                <a:solidFill>
                  <a:srgbClr val="47474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625" name="Rectangle 466">
                  <a:extLst>
                    <a:ext uri="{FF2B5EF4-FFF2-40B4-BE49-F238E27FC236}">
                      <a16:creationId xmlns:a16="http://schemas.microsoft.com/office/drawing/2014/main" id="{7745EB5D-BCF1-4996-99BB-A4A2199D961C}"/>
                    </a:ext>
                  </a:extLst>
                </p:cNvPr>
                <p:cNvSpPr>
                  <a:spLocks noChangeArrowheads="1"/>
                </p:cNvSpPr>
                <p:nvPr/>
              </p:nvSpPr>
              <p:spPr bwMode="auto">
                <a:xfrm>
                  <a:off x="356" y="3316"/>
                  <a:ext cx="10" cy="8"/>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515" name="Group 467">
                <a:extLst>
                  <a:ext uri="{FF2B5EF4-FFF2-40B4-BE49-F238E27FC236}">
                    <a16:creationId xmlns:a16="http://schemas.microsoft.com/office/drawing/2014/main" id="{04E5B0DE-19C4-4FDA-94A3-172E01758373}"/>
                  </a:ext>
                </a:extLst>
              </p:cNvPr>
              <p:cNvGrpSpPr>
                <a:grpSpLocks/>
              </p:cNvGrpSpPr>
              <p:nvPr/>
            </p:nvGrpSpPr>
            <p:grpSpPr bwMode="auto">
              <a:xfrm>
                <a:off x="354" y="3342"/>
                <a:ext cx="16" cy="9"/>
                <a:chOff x="354" y="3342"/>
                <a:chExt cx="16" cy="9"/>
              </a:xfrm>
            </p:grpSpPr>
            <p:sp>
              <p:nvSpPr>
                <p:cNvPr id="622" name="Rectangle 468">
                  <a:extLst>
                    <a:ext uri="{FF2B5EF4-FFF2-40B4-BE49-F238E27FC236}">
                      <a16:creationId xmlns:a16="http://schemas.microsoft.com/office/drawing/2014/main" id="{BCF15894-CA7B-4C47-9CE4-7092CB0705F7}"/>
                    </a:ext>
                  </a:extLst>
                </p:cNvPr>
                <p:cNvSpPr>
                  <a:spLocks noChangeArrowheads="1"/>
                </p:cNvSpPr>
                <p:nvPr/>
              </p:nvSpPr>
              <p:spPr bwMode="auto">
                <a:xfrm>
                  <a:off x="354" y="3342"/>
                  <a:ext cx="16" cy="9"/>
                </a:xfrm>
                <a:prstGeom prst="rect">
                  <a:avLst/>
                </a:prstGeom>
                <a:solidFill>
                  <a:srgbClr val="47474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623" name="Rectangle 469">
                  <a:extLst>
                    <a:ext uri="{FF2B5EF4-FFF2-40B4-BE49-F238E27FC236}">
                      <a16:creationId xmlns:a16="http://schemas.microsoft.com/office/drawing/2014/main" id="{CDA7AC04-D837-4031-9883-23323C926CE0}"/>
                    </a:ext>
                  </a:extLst>
                </p:cNvPr>
                <p:cNvSpPr>
                  <a:spLocks noChangeArrowheads="1"/>
                </p:cNvSpPr>
                <p:nvPr/>
              </p:nvSpPr>
              <p:spPr bwMode="auto">
                <a:xfrm>
                  <a:off x="356" y="3343"/>
                  <a:ext cx="10" cy="8"/>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516" name="Group 470">
                <a:extLst>
                  <a:ext uri="{FF2B5EF4-FFF2-40B4-BE49-F238E27FC236}">
                    <a16:creationId xmlns:a16="http://schemas.microsoft.com/office/drawing/2014/main" id="{833CD18B-9C36-498E-9841-7179E2F640E7}"/>
                  </a:ext>
                </a:extLst>
              </p:cNvPr>
              <p:cNvGrpSpPr>
                <a:grpSpLocks/>
              </p:cNvGrpSpPr>
              <p:nvPr/>
            </p:nvGrpSpPr>
            <p:grpSpPr bwMode="auto">
              <a:xfrm>
                <a:off x="396" y="3342"/>
                <a:ext cx="15" cy="9"/>
                <a:chOff x="396" y="3342"/>
                <a:chExt cx="15" cy="9"/>
              </a:xfrm>
            </p:grpSpPr>
            <p:sp>
              <p:nvSpPr>
                <p:cNvPr id="620" name="Rectangle 471">
                  <a:extLst>
                    <a:ext uri="{FF2B5EF4-FFF2-40B4-BE49-F238E27FC236}">
                      <a16:creationId xmlns:a16="http://schemas.microsoft.com/office/drawing/2014/main" id="{2152FF60-B48F-4C3C-A59D-40B164958BC4}"/>
                    </a:ext>
                  </a:extLst>
                </p:cNvPr>
                <p:cNvSpPr>
                  <a:spLocks noChangeArrowheads="1"/>
                </p:cNvSpPr>
                <p:nvPr/>
              </p:nvSpPr>
              <p:spPr bwMode="auto">
                <a:xfrm>
                  <a:off x="396" y="3342"/>
                  <a:ext cx="15" cy="9"/>
                </a:xfrm>
                <a:prstGeom prst="rect">
                  <a:avLst/>
                </a:prstGeom>
                <a:solidFill>
                  <a:srgbClr val="47474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621" name="Rectangle 472">
                  <a:extLst>
                    <a:ext uri="{FF2B5EF4-FFF2-40B4-BE49-F238E27FC236}">
                      <a16:creationId xmlns:a16="http://schemas.microsoft.com/office/drawing/2014/main" id="{3C4C463A-3B48-45AB-B24C-FF2784ED828A}"/>
                    </a:ext>
                  </a:extLst>
                </p:cNvPr>
                <p:cNvSpPr>
                  <a:spLocks noChangeArrowheads="1"/>
                </p:cNvSpPr>
                <p:nvPr/>
              </p:nvSpPr>
              <p:spPr bwMode="auto">
                <a:xfrm>
                  <a:off x="400" y="3343"/>
                  <a:ext cx="10" cy="8"/>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517" name="Group 473">
                <a:extLst>
                  <a:ext uri="{FF2B5EF4-FFF2-40B4-BE49-F238E27FC236}">
                    <a16:creationId xmlns:a16="http://schemas.microsoft.com/office/drawing/2014/main" id="{242BA3A2-7A0B-492C-8D2F-D8450A044662}"/>
                  </a:ext>
                </a:extLst>
              </p:cNvPr>
              <p:cNvGrpSpPr>
                <a:grpSpLocks/>
              </p:cNvGrpSpPr>
              <p:nvPr/>
            </p:nvGrpSpPr>
            <p:grpSpPr bwMode="auto">
              <a:xfrm>
                <a:off x="396" y="3315"/>
                <a:ext cx="15" cy="9"/>
                <a:chOff x="396" y="3315"/>
                <a:chExt cx="15" cy="9"/>
              </a:xfrm>
            </p:grpSpPr>
            <p:sp>
              <p:nvSpPr>
                <p:cNvPr id="618" name="Rectangle 474">
                  <a:extLst>
                    <a:ext uri="{FF2B5EF4-FFF2-40B4-BE49-F238E27FC236}">
                      <a16:creationId xmlns:a16="http://schemas.microsoft.com/office/drawing/2014/main" id="{05B709A7-FD2F-488A-8D9D-3ED38292633A}"/>
                    </a:ext>
                  </a:extLst>
                </p:cNvPr>
                <p:cNvSpPr>
                  <a:spLocks noChangeArrowheads="1"/>
                </p:cNvSpPr>
                <p:nvPr/>
              </p:nvSpPr>
              <p:spPr bwMode="auto">
                <a:xfrm>
                  <a:off x="396" y="3315"/>
                  <a:ext cx="15" cy="9"/>
                </a:xfrm>
                <a:prstGeom prst="rect">
                  <a:avLst/>
                </a:prstGeom>
                <a:solidFill>
                  <a:srgbClr val="47474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619" name="Rectangle 475">
                  <a:extLst>
                    <a:ext uri="{FF2B5EF4-FFF2-40B4-BE49-F238E27FC236}">
                      <a16:creationId xmlns:a16="http://schemas.microsoft.com/office/drawing/2014/main" id="{43484A01-EFF9-45A9-BF82-5AB93E3086E9}"/>
                    </a:ext>
                  </a:extLst>
                </p:cNvPr>
                <p:cNvSpPr>
                  <a:spLocks noChangeArrowheads="1"/>
                </p:cNvSpPr>
                <p:nvPr/>
              </p:nvSpPr>
              <p:spPr bwMode="auto">
                <a:xfrm>
                  <a:off x="400" y="3316"/>
                  <a:ext cx="10" cy="8"/>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518" name="Group 476">
                <a:extLst>
                  <a:ext uri="{FF2B5EF4-FFF2-40B4-BE49-F238E27FC236}">
                    <a16:creationId xmlns:a16="http://schemas.microsoft.com/office/drawing/2014/main" id="{6EB92128-2A17-4804-8F0C-F2907BEEAD68}"/>
                  </a:ext>
                </a:extLst>
              </p:cNvPr>
              <p:cNvGrpSpPr>
                <a:grpSpLocks/>
              </p:cNvGrpSpPr>
              <p:nvPr/>
            </p:nvGrpSpPr>
            <p:grpSpPr bwMode="auto">
              <a:xfrm>
                <a:off x="396" y="3289"/>
                <a:ext cx="15" cy="9"/>
                <a:chOff x="396" y="3289"/>
                <a:chExt cx="15" cy="9"/>
              </a:xfrm>
            </p:grpSpPr>
            <p:sp>
              <p:nvSpPr>
                <p:cNvPr id="616" name="Rectangle 477">
                  <a:extLst>
                    <a:ext uri="{FF2B5EF4-FFF2-40B4-BE49-F238E27FC236}">
                      <a16:creationId xmlns:a16="http://schemas.microsoft.com/office/drawing/2014/main" id="{69601521-64C3-4A40-9A09-1A0991CB34BD}"/>
                    </a:ext>
                  </a:extLst>
                </p:cNvPr>
                <p:cNvSpPr>
                  <a:spLocks noChangeArrowheads="1"/>
                </p:cNvSpPr>
                <p:nvPr/>
              </p:nvSpPr>
              <p:spPr bwMode="auto">
                <a:xfrm>
                  <a:off x="396" y="3289"/>
                  <a:ext cx="15" cy="9"/>
                </a:xfrm>
                <a:prstGeom prst="rect">
                  <a:avLst/>
                </a:prstGeom>
                <a:solidFill>
                  <a:srgbClr val="47474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617" name="Rectangle 478">
                  <a:extLst>
                    <a:ext uri="{FF2B5EF4-FFF2-40B4-BE49-F238E27FC236}">
                      <a16:creationId xmlns:a16="http://schemas.microsoft.com/office/drawing/2014/main" id="{F7204126-A352-4A84-9B31-E4B58FFA5355}"/>
                    </a:ext>
                  </a:extLst>
                </p:cNvPr>
                <p:cNvSpPr>
                  <a:spLocks noChangeArrowheads="1"/>
                </p:cNvSpPr>
                <p:nvPr/>
              </p:nvSpPr>
              <p:spPr bwMode="auto">
                <a:xfrm>
                  <a:off x="400" y="3291"/>
                  <a:ext cx="10" cy="6"/>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sp>
            <p:nvSpPr>
              <p:cNvPr id="519" name="Line 479">
                <a:extLst>
                  <a:ext uri="{FF2B5EF4-FFF2-40B4-BE49-F238E27FC236}">
                    <a16:creationId xmlns:a16="http://schemas.microsoft.com/office/drawing/2014/main" id="{6CD0AAD7-AC40-4340-BDE7-55AEC519CFCF}"/>
                  </a:ext>
                </a:extLst>
              </p:cNvPr>
              <p:cNvSpPr>
                <a:spLocks noChangeShapeType="1"/>
              </p:cNvSpPr>
              <p:nvPr/>
            </p:nvSpPr>
            <p:spPr bwMode="auto">
              <a:xfrm>
                <a:off x="404" y="3291"/>
                <a:ext cx="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0" name="Rectangle 480">
                <a:extLst>
                  <a:ext uri="{FF2B5EF4-FFF2-40B4-BE49-F238E27FC236}">
                    <a16:creationId xmlns:a16="http://schemas.microsoft.com/office/drawing/2014/main" id="{2AB3E927-6050-4F23-8127-47661109329E}"/>
                  </a:ext>
                </a:extLst>
              </p:cNvPr>
              <p:cNvSpPr>
                <a:spLocks noChangeArrowheads="1"/>
              </p:cNvSpPr>
              <p:nvPr/>
            </p:nvSpPr>
            <p:spPr bwMode="auto">
              <a:xfrm>
                <a:off x="391" y="3256"/>
                <a:ext cx="42" cy="27"/>
              </a:xfrm>
              <a:prstGeom prst="rect">
                <a:avLst/>
              </a:prstGeom>
              <a:solidFill>
                <a:srgbClr val="F8CC8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521" name="AutoShape 481">
                <a:extLst>
                  <a:ext uri="{FF2B5EF4-FFF2-40B4-BE49-F238E27FC236}">
                    <a16:creationId xmlns:a16="http://schemas.microsoft.com/office/drawing/2014/main" id="{573005DC-5B1D-4484-8943-8188FE5B8237}"/>
                  </a:ext>
                </a:extLst>
              </p:cNvPr>
              <p:cNvSpPr>
                <a:spLocks noChangeArrowheads="1"/>
              </p:cNvSpPr>
              <p:nvPr/>
            </p:nvSpPr>
            <p:spPr bwMode="auto">
              <a:xfrm rot="5400000">
                <a:off x="382" y="3280"/>
                <a:ext cx="16" cy="4"/>
              </a:xfrm>
              <a:prstGeom prst="parallelogram">
                <a:avLst>
                  <a:gd name="adj" fmla="val 217148"/>
                </a:avLst>
              </a:prstGeom>
              <a:solidFill>
                <a:srgbClr val="676767"/>
              </a:solidFill>
              <a:ln w="12700">
                <a:solidFill>
                  <a:srgbClr val="676767"/>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522" name="Rectangle 482">
                <a:extLst>
                  <a:ext uri="{FF2B5EF4-FFF2-40B4-BE49-F238E27FC236}">
                    <a16:creationId xmlns:a16="http://schemas.microsoft.com/office/drawing/2014/main" id="{D65E780C-F319-45B2-A02A-210EAB23E446}"/>
                  </a:ext>
                </a:extLst>
              </p:cNvPr>
              <p:cNvSpPr>
                <a:spLocks noChangeArrowheads="1"/>
              </p:cNvSpPr>
              <p:nvPr/>
            </p:nvSpPr>
            <p:spPr bwMode="auto">
              <a:xfrm>
                <a:off x="398" y="3269"/>
                <a:ext cx="38" cy="21"/>
              </a:xfrm>
              <a:prstGeom prst="rect">
                <a:avLst/>
              </a:prstGeom>
              <a:solidFill>
                <a:srgbClr val="C3C3C3"/>
              </a:solidFill>
              <a:ln w="12700">
                <a:solidFill>
                  <a:srgbClr val="7C7C7C"/>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523" name="Line 483">
                <a:extLst>
                  <a:ext uri="{FF2B5EF4-FFF2-40B4-BE49-F238E27FC236}">
                    <a16:creationId xmlns:a16="http://schemas.microsoft.com/office/drawing/2014/main" id="{9D268711-E579-4610-9DD0-B61566AB53F4}"/>
                  </a:ext>
                </a:extLst>
              </p:cNvPr>
              <p:cNvSpPr>
                <a:spLocks noChangeShapeType="1"/>
              </p:cNvSpPr>
              <p:nvPr/>
            </p:nvSpPr>
            <p:spPr bwMode="auto">
              <a:xfrm>
                <a:off x="414" y="3288"/>
                <a:ext cx="9" cy="0"/>
              </a:xfrm>
              <a:prstGeom prst="line">
                <a:avLst/>
              </a:prstGeom>
              <a:noFill/>
              <a:ln w="12700">
                <a:solidFill>
                  <a:srgbClr val="E5405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24" name="Group 484">
                <a:extLst>
                  <a:ext uri="{FF2B5EF4-FFF2-40B4-BE49-F238E27FC236}">
                    <a16:creationId xmlns:a16="http://schemas.microsoft.com/office/drawing/2014/main" id="{E7F9EA2A-246E-4EA7-8AF1-141D35AEBE2D}"/>
                  </a:ext>
                </a:extLst>
              </p:cNvPr>
              <p:cNvGrpSpPr>
                <a:grpSpLocks/>
              </p:cNvGrpSpPr>
              <p:nvPr/>
            </p:nvGrpSpPr>
            <p:grpSpPr bwMode="auto">
              <a:xfrm>
                <a:off x="410" y="3271"/>
                <a:ext cx="14" cy="11"/>
                <a:chOff x="410" y="3271"/>
                <a:chExt cx="14" cy="11"/>
              </a:xfrm>
            </p:grpSpPr>
            <p:sp>
              <p:nvSpPr>
                <p:cNvPr id="614" name="Rectangle 485">
                  <a:extLst>
                    <a:ext uri="{FF2B5EF4-FFF2-40B4-BE49-F238E27FC236}">
                      <a16:creationId xmlns:a16="http://schemas.microsoft.com/office/drawing/2014/main" id="{18F64029-F1EA-4F77-BE09-E1E27F359C69}"/>
                    </a:ext>
                  </a:extLst>
                </p:cNvPr>
                <p:cNvSpPr>
                  <a:spLocks noChangeArrowheads="1"/>
                </p:cNvSpPr>
                <p:nvPr/>
              </p:nvSpPr>
              <p:spPr bwMode="auto">
                <a:xfrm>
                  <a:off x="410" y="3271"/>
                  <a:ext cx="14" cy="11"/>
                </a:xfrm>
                <a:prstGeom prst="rect">
                  <a:avLst/>
                </a:prstGeom>
                <a:solidFill>
                  <a:srgbClr val="47474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615" name="Rectangle 486">
                  <a:extLst>
                    <a:ext uri="{FF2B5EF4-FFF2-40B4-BE49-F238E27FC236}">
                      <a16:creationId xmlns:a16="http://schemas.microsoft.com/office/drawing/2014/main" id="{A017EAAB-EF91-42AE-B7BC-27E6B16E30BB}"/>
                    </a:ext>
                  </a:extLst>
                </p:cNvPr>
                <p:cNvSpPr>
                  <a:spLocks noChangeArrowheads="1"/>
                </p:cNvSpPr>
                <p:nvPr/>
              </p:nvSpPr>
              <p:spPr bwMode="auto">
                <a:xfrm>
                  <a:off x="411" y="3273"/>
                  <a:ext cx="13" cy="7"/>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sp>
            <p:nvSpPr>
              <p:cNvPr id="525" name="Line 487">
                <a:extLst>
                  <a:ext uri="{FF2B5EF4-FFF2-40B4-BE49-F238E27FC236}">
                    <a16:creationId xmlns:a16="http://schemas.microsoft.com/office/drawing/2014/main" id="{909F834B-9BFA-4CA0-807E-9E337A9B89F5}"/>
                  </a:ext>
                </a:extLst>
              </p:cNvPr>
              <p:cNvSpPr>
                <a:spLocks noChangeShapeType="1"/>
              </p:cNvSpPr>
              <p:nvPr/>
            </p:nvSpPr>
            <p:spPr bwMode="auto">
              <a:xfrm>
                <a:off x="355" y="3303"/>
                <a:ext cx="14" cy="0"/>
              </a:xfrm>
              <a:prstGeom prst="line">
                <a:avLst/>
              </a:prstGeom>
              <a:noFill/>
              <a:ln w="12700">
                <a:solidFill>
                  <a:srgbClr val="E5405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6" name="Line 488">
                <a:extLst>
                  <a:ext uri="{FF2B5EF4-FFF2-40B4-BE49-F238E27FC236}">
                    <a16:creationId xmlns:a16="http://schemas.microsoft.com/office/drawing/2014/main" id="{2FB0932A-2728-4745-982F-C7C900BE6BC7}"/>
                  </a:ext>
                </a:extLst>
              </p:cNvPr>
              <p:cNvSpPr>
                <a:spLocks noChangeShapeType="1"/>
              </p:cNvSpPr>
              <p:nvPr/>
            </p:nvSpPr>
            <p:spPr bwMode="auto">
              <a:xfrm>
                <a:off x="355" y="3331"/>
                <a:ext cx="14" cy="0"/>
              </a:xfrm>
              <a:prstGeom prst="line">
                <a:avLst/>
              </a:prstGeom>
              <a:noFill/>
              <a:ln w="12700">
                <a:solidFill>
                  <a:srgbClr val="E5405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7" name="Line 489">
                <a:extLst>
                  <a:ext uri="{FF2B5EF4-FFF2-40B4-BE49-F238E27FC236}">
                    <a16:creationId xmlns:a16="http://schemas.microsoft.com/office/drawing/2014/main" id="{77A2A70D-ADCE-4155-A0C3-E0E4C46F82D9}"/>
                  </a:ext>
                </a:extLst>
              </p:cNvPr>
              <p:cNvSpPr>
                <a:spLocks noChangeShapeType="1"/>
              </p:cNvSpPr>
              <p:nvPr/>
            </p:nvSpPr>
            <p:spPr bwMode="auto">
              <a:xfrm>
                <a:off x="355" y="3276"/>
                <a:ext cx="14" cy="0"/>
              </a:xfrm>
              <a:prstGeom prst="line">
                <a:avLst/>
              </a:prstGeom>
              <a:noFill/>
              <a:ln w="12700">
                <a:solidFill>
                  <a:srgbClr val="E5405D"/>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8" name="Freeform 490">
                <a:extLst>
                  <a:ext uri="{FF2B5EF4-FFF2-40B4-BE49-F238E27FC236}">
                    <a16:creationId xmlns:a16="http://schemas.microsoft.com/office/drawing/2014/main" id="{F09EECC7-D90D-45EA-9A2D-A041C64C4E17}"/>
                  </a:ext>
                </a:extLst>
              </p:cNvPr>
              <p:cNvSpPr>
                <a:spLocks/>
              </p:cNvSpPr>
              <p:nvPr/>
            </p:nvSpPr>
            <p:spPr bwMode="auto">
              <a:xfrm>
                <a:off x="108" y="3408"/>
                <a:ext cx="156" cy="158"/>
              </a:xfrm>
              <a:custGeom>
                <a:avLst/>
                <a:gdLst>
                  <a:gd name="T0" fmla="*/ 0 w 156"/>
                  <a:gd name="T1" fmla="*/ 0 h 158"/>
                  <a:gd name="T2" fmla="*/ 155 w 156"/>
                  <a:gd name="T3" fmla="*/ 0 h 158"/>
                  <a:gd name="T4" fmla="*/ 155 w 156"/>
                  <a:gd name="T5" fmla="*/ 157 h 158"/>
                  <a:gd name="T6" fmla="*/ 0 w 156"/>
                  <a:gd name="T7" fmla="*/ 157 h 158"/>
                  <a:gd name="T8" fmla="*/ 0 w 156"/>
                  <a:gd name="T9" fmla="*/ 0 h 158"/>
                  <a:gd name="T10" fmla="*/ 0 60000 65536"/>
                  <a:gd name="T11" fmla="*/ 0 60000 65536"/>
                  <a:gd name="T12" fmla="*/ 0 60000 65536"/>
                  <a:gd name="T13" fmla="*/ 0 60000 65536"/>
                  <a:gd name="T14" fmla="*/ 0 60000 65536"/>
                  <a:gd name="T15" fmla="*/ 0 w 156"/>
                  <a:gd name="T16" fmla="*/ 0 h 158"/>
                  <a:gd name="T17" fmla="*/ 156 w 156"/>
                  <a:gd name="T18" fmla="*/ 158 h 158"/>
                </a:gdLst>
                <a:ahLst/>
                <a:cxnLst>
                  <a:cxn ang="T10">
                    <a:pos x="T0" y="T1"/>
                  </a:cxn>
                  <a:cxn ang="T11">
                    <a:pos x="T2" y="T3"/>
                  </a:cxn>
                  <a:cxn ang="T12">
                    <a:pos x="T4" y="T5"/>
                  </a:cxn>
                  <a:cxn ang="T13">
                    <a:pos x="T6" y="T7"/>
                  </a:cxn>
                  <a:cxn ang="T14">
                    <a:pos x="T8" y="T9"/>
                  </a:cxn>
                </a:cxnLst>
                <a:rect l="T15" t="T16" r="T17" b="T18"/>
                <a:pathLst>
                  <a:path w="156" h="158">
                    <a:moveTo>
                      <a:pt x="0" y="0"/>
                    </a:moveTo>
                    <a:lnTo>
                      <a:pt x="155" y="0"/>
                    </a:lnTo>
                    <a:lnTo>
                      <a:pt x="155" y="157"/>
                    </a:lnTo>
                    <a:lnTo>
                      <a:pt x="0" y="157"/>
                    </a:lnTo>
                    <a:lnTo>
                      <a:pt x="0" y="0"/>
                    </a:lnTo>
                  </a:path>
                </a:pathLst>
              </a:custGeom>
              <a:solidFill>
                <a:srgbClr val="A8A8A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29" name="Freeform 491">
                <a:extLst>
                  <a:ext uri="{FF2B5EF4-FFF2-40B4-BE49-F238E27FC236}">
                    <a16:creationId xmlns:a16="http://schemas.microsoft.com/office/drawing/2014/main" id="{8233E4B9-408A-4924-ADA6-E686463E6431}"/>
                  </a:ext>
                </a:extLst>
              </p:cNvPr>
              <p:cNvSpPr>
                <a:spLocks/>
              </p:cNvSpPr>
              <p:nvPr/>
            </p:nvSpPr>
            <p:spPr bwMode="auto">
              <a:xfrm>
                <a:off x="107" y="3408"/>
                <a:ext cx="157" cy="158"/>
              </a:xfrm>
              <a:custGeom>
                <a:avLst/>
                <a:gdLst>
                  <a:gd name="T0" fmla="*/ 156 w 157"/>
                  <a:gd name="T1" fmla="*/ 0 h 158"/>
                  <a:gd name="T2" fmla="*/ 0 w 157"/>
                  <a:gd name="T3" fmla="*/ 0 h 158"/>
                  <a:gd name="T4" fmla="*/ 0 w 157"/>
                  <a:gd name="T5" fmla="*/ 157 h 158"/>
                  <a:gd name="T6" fmla="*/ 0 w 157"/>
                  <a:gd name="T7" fmla="*/ 157 h 158"/>
                  <a:gd name="T8" fmla="*/ 0 60000 65536"/>
                  <a:gd name="T9" fmla="*/ 0 60000 65536"/>
                  <a:gd name="T10" fmla="*/ 0 60000 65536"/>
                  <a:gd name="T11" fmla="*/ 0 60000 65536"/>
                  <a:gd name="T12" fmla="*/ 0 w 157"/>
                  <a:gd name="T13" fmla="*/ 0 h 158"/>
                  <a:gd name="T14" fmla="*/ 157 w 157"/>
                  <a:gd name="T15" fmla="*/ 158 h 158"/>
                </a:gdLst>
                <a:ahLst/>
                <a:cxnLst>
                  <a:cxn ang="T8">
                    <a:pos x="T0" y="T1"/>
                  </a:cxn>
                  <a:cxn ang="T9">
                    <a:pos x="T2" y="T3"/>
                  </a:cxn>
                  <a:cxn ang="T10">
                    <a:pos x="T4" y="T5"/>
                  </a:cxn>
                  <a:cxn ang="T11">
                    <a:pos x="T6" y="T7"/>
                  </a:cxn>
                </a:cxnLst>
                <a:rect l="T12" t="T13" r="T14" b="T15"/>
                <a:pathLst>
                  <a:path w="157" h="158">
                    <a:moveTo>
                      <a:pt x="156" y="0"/>
                    </a:moveTo>
                    <a:lnTo>
                      <a:pt x="0" y="0"/>
                    </a:lnTo>
                    <a:lnTo>
                      <a:pt x="0" y="157"/>
                    </a:lnTo>
                  </a:path>
                </a:pathLst>
              </a:custGeom>
              <a:noFill/>
              <a:ln w="12700" cap="rnd">
                <a:solidFill>
                  <a:srgbClr val="474747"/>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0" name="Freeform 492">
                <a:extLst>
                  <a:ext uri="{FF2B5EF4-FFF2-40B4-BE49-F238E27FC236}">
                    <a16:creationId xmlns:a16="http://schemas.microsoft.com/office/drawing/2014/main" id="{4F7322B0-E0B6-4F26-90CE-8B92AA97E633}"/>
                  </a:ext>
                </a:extLst>
              </p:cNvPr>
              <p:cNvSpPr>
                <a:spLocks/>
              </p:cNvSpPr>
              <p:nvPr/>
            </p:nvSpPr>
            <p:spPr bwMode="auto">
              <a:xfrm>
                <a:off x="107" y="3408"/>
                <a:ext cx="157" cy="158"/>
              </a:xfrm>
              <a:custGeom>
                <a:avLst/>
                <a:gdLst>
                  <a:gd name="T0" fmla="*/ 0 w 157"/>
                  <a:gd name="T1" fmla="*/ 157 h 158"/>
                  <a:gd name="T2" fmla="*/ 156 w 157"/>
                  <a:gd name="T3" fmla="*/ 157 h 158"/>
                  <a:gd name="T4" fmla="*/ 156 w 157"/>
                  <a:gd name="T5" fmla="*/ 0 h 158"/>
                  <a:gd name="T6" fmla="*/ 156 w 157"/>
                  <a:gd name="T7" fmla="*/ 0 h 158"/>
                  <a:gd name="T8" fmla="*/ 0 60000 65536"/>
                  <a:gd name="T9" fmla="*/ 0 60000 65536"/>
                  <a:gd name="T10" fmla="*/ 0 60000 65536"/>
                  <a:gd name="T11" fmla="*/ 0 60000 65536"/>
                  <a:gd name="T12" fmla="*/ 0 w 157"/>
                  <a:gd name="T13" fmla="*/ 0 h 158"/>
                  <a:gd name="T14" fmla="*/ 157 w 157"/>
                  <a:gd name="T15" fmla="*/ 158 h 158"/>
                </a:gdLst>
                <a:ahLst/>
                <a:cxnLst>
                  <a:cxn ang="T8">
                    <a:pos x="T0" y="T1"/>
                  </a:cxn>
                  <a:cxn ang="T9">
                    <a:pos x="T2" y="T3"/>
                  </a:cxn>
                  <a:cxn ang="T10">
                    <a:pos x="T4" y="T5"/>
                  </a:cxn>
                  <a:cxn ang="T11">
                    <a:pos x="T6" y="T7"/>
                  </a:cxn>
                </a:cxnLst>
                <a:rect l="T12" t="T13" r="T14" b="T15"/>
                <a:pathLst>
                  <a:path w="157" h="158">
                    <a:moveTo>
                      <a:pt x="0" y="157"/>
                    </a:moveTo>
                    <a:lnTo>
                      <a:pt x="156" y="157"/>
                    </a:lnTo>
                    <a:lnTo>
                      <a:pt x="156" y="0"/>
                    </a:lnTo>
                  </a:path>
                </a:pathLst>
              </a:custGeom>
              <a:noFill/>
              <a:ln w="12700"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531" name="Group 493">
                <a:extLst>
                  <a:ext uri="{FF2B5EF4-FFF2-40B4-BE49-F238E27FC236}">
                    <a16:creationId xmlns:a16="http://schemas.microsoft.com/office/drawing/2014/main" id="{7286F07C-42AC-4C00-976D-58E0312273AF}"/>
                  </a:ext>
                </a:extLst>
              </p:cNvPr>
              <p:cNvGrpSpPr>
                <a:grpSpLocks/>
              </p:cNvGrpSpPr>
              <p:nvPr/>
            </p:nvGrpSpPr>
            <p:grpSpPr bwMode="auto">
              <a:xfrm>
                <a:off x="111" y="3441"/>
                <a:ext cx="140" cy="95"/>
                <a:chOff x="111" y="3441"/>
                <a:chExt cx="140" cy="95"/>
              </a:xfrm>
            </p:grpSpPr>
            <p:sp>
              <p:nvSpPr>
                <p:cNvPr id="557" name="Freeform 494">
                  <a:extLst>
                    <a:ext uri="{FF2B5EF4-FFF2-40B4-BE49-F238E27FC236}">
                      <a16:creationId xmlns:a16="http://schemas.microsoft.com/office/drawing/2014/main" id="{129F58DF-D1F5-4E3C-8A07-28B5CDA5F50A}"/>
                    </a:ext>
                  </a:extLst>
                </p:cNvPr>
                <p:cNvSpPr>
                  <a:spLocks/>
                </p:cNvSpPr>
                <p:nvPr/>
              </p:nvSpPr>
              <p:spPr bwMode="auto">
                <a:xfrm>
                  <a:off x="143" y="3507"/>
                  <a:ext cx="79" cy="8"/>
                </a:xfrm>
                <a:custGeom>
                  <a:avLst/>
                  <a:gdLst>
                    <a:gd name="T0" fmla="*/ 8 w 79"/>
                    <a:gd name="T1" fmla="*/ 0 h 8"/>
                    <a:gd name="T2" fmla="*/ 0 w 79"/>
                    <a:gd name="T3" fmla="*/ 7 h 8"/>
                    <a:gd name="T4" fmla="*/ 78 w 79"/>
                    <a:gd name="T5" fmla="*/ 7 h 8"/>
                    <a:gd name="T6" fmla="*/ 70 w 79"/>
                    <a:gd name="T7" fmla="*/ 0 h 8"/>
                    <a:gd name="T8" fmla="*/ 8 w 79"/>
                    <a:gd name="T9" fmla="*/ 0 h 8"/>
                    <a:gd name="T10" fmla="*/ 0 60000 65536"/>
                    <a:gd name="T11" fmla="*/ 0 60000 65536"/>
                    <a:gd name="T12" fmla="*/ 0 60000 65536"/>
                    <a:gd name="T13" fmla="*/ 0 60000 65536"/>
                    <a:gd name="T14" fmla="*/ 0 60000 65536"/>
                    <a:gd name="T15" fmla="*/ 0 w 79"/>
                    <a:gd name="T16" fmla="*/ 0 h 8"/>
                    <a:gd name="T17" fmla="*/ 79 w 79"/>
                    <a:gd name="T18" fmla="*/ 8 h 8"/>
                  </a:gdLst>
                  <a:ahLst/>
                  <a:cxnLst>
                    <a:cxn ang="T10">
                      <a:pos x="T0" y="T1"/>
                    </a:cxn>
                    <a:cxn ang="T11">
                      <a:pos x="T2" y="T3"/>
                    </a:cxn>
                    <a:cxn ang="T12">
                      <a:pos x="T4" y="T5"/>
                    </a:cxn>
                    <a:cxn ang="T13">
                      <a:pos x="T6" y="T7"/>
                    </a:cxn>
                    <a:cxn ang="T14">
                      <a:pos x="T8" y="T9"/>
                    </a:cxn>
                  </a:cxnLst>
                  <a:rect l="T15" t="T16" r="T17" b="T18"/>
                  <a:pathLst>
                    <a:path w="79" h="8">
                      <a:moveTo>
                        <a:pt x="8" y="0"/>
                      </a:moveTo>
                      <a:lnTo>
                        <a:pt x="0" y="7"/>
                      </a:lnTo>
                      <a:lnTo>
                        <a:pt x="78" y="7"/>
                      </a:lnTo>
                      <a:lnTo>
                        <a:pt x="70" y="0"/>
                      </a:lnTo>
                      <a:lnTo>
                        <a:pt x="8" y="0"/>
                      </a:lnTo>
                    </a:path>
                  </a:pathLst>
                </a:custGeom>
                <a:solidFill>
                  <a:srgbClr val="333333"/>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58" name="Freeform 495">
                  <a:extLst>
                    <a:ext uri="{FF2B5EF4-FFF2-40B4-BE49-F238E27FC236}">
                      <a16:creationId xmlns:a16="http://schemas.microsoft.com/office/drawing/2014/main" id="{05FA848E-2B19-473C-A645-6CF834F0C074}"/>
                    </a:ext>
                  </a:extLst>
                </p:cNvPr>
                <p:cNvSpPr>
                  <a:spLocks/>
                </p:cNvSpPr>
                <p:nvPr/>
              </p:nvSpPr>
              <p:spPr bwMode="auto">
                <a:xfrm>
                  <a:off x="143" y="3514"/>
                  <a:ext cx="79" cy="3"/>
                </a:xfrm>
                <a:custGeom>
                  <a:avLst/>
                  <a:gdLst>
                    <a:gd name="T0" fmla="*/ 0 w 79"/>
                    <a:gd name="T1" fmla="*/ 2 h 3"/>
                    <a:gd name="T2" fmla="*/ 78 w 79"/>
                    <a:gd name="T3" fmla="*/ 2 h 3"/>
                    <a:gd name="T4" fmla="*/ 78 w 79"/>
                    <a:gd name="T5" fmla="*/ 0 h 3"/>
                    <a:gd name="T6" fmla="*/ 0 w 79"/>
                    <a:gd name="T7" fmla="*/ 0 h 3"/>
                    <a:gd name="T8" fmla="*/ 0 w 79"/>
                    <a:gd name="T9" fmla="*/ 2 h 3"/>
                    <a:gd name="T10" fmla="*/ 0 60000 65536"/>
                    <a:gd name="T11" fmla="*/ 0 60000 65536"/>
                    <a:gd name="T12" fmla="*/ 0 60000 65536"/>
                    <a:gd name="T13" fmla="*/ 0 60000 65536"/>
                    <a:gd name="T14" fmla="*/ 0 60000 65536"/>
                    <a:gd name="T15" fmla="*/ 0 w 79"/>
                    <a:gd name="T16" fmla="*/ 0 h 3"/>
                    <a:gd name="T17" fmla="*/ 79 w 79"/>
                    <a:gd name="T18" fmla="*/ 3 h 3"/>
                  </a:gdLst>
                  <a:ahLst/>
                  <a:cxnLst>
                    <a:cxn ang="T10">
                      <a:pos x="T0" y="T1"/>
                    </a:cxn>
                    <a:cxn ang="T11">
                      <a:pos x="T2" y="T3"/>
                    </a:cxn>
                    <a:cxn ang="T12">
                      <a:pos x="T4" y="T5"/>
                    </a:cxn>
                    <a:cxn ang="T13">
                      <a:pos x="T6" y="T7"/>
                    </a:cxn>
                    <a:cxn ang="T14">
                      <a:pos x="T8" y="T9"/>
                    </a:cxn>
                  </a:cxnLst>
                  <a:rect l="T15" t="T16" r="T17" b="T18"/>
                  <a:pathLst>
                    <a:path w="79" h="3">
                      <a:moveTo>
                        <a:pt x="0" y="2"/>
                      </a:moveTo>
                      <a:lnTo>
                        <a:pt x="78" y="2"/>
                      </a:lnTo>
                      <a:lnTo>
                        <a:pt x="78" y="0"/>
                      </a:lnTo>
                      <a:lnTo>
                        <a:pt x="0" y="0"/>
                      </a:lnTo>
                      <a:lnTo>
                        <a:pt x="0" y="2"/>
                      </a:lnTo>
                    </a:path>
                  </a:pathLst>
                </a:custGeom>
                <a:solidFill>
                  <a:srgbClr val="333333"/>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59" name="Freeform 496">
                  <a:extLst>
                    <a:ext uri="{FF2B5EF4-FFF2-40B4-BE49-F238E27FC236}">
                      <a16:creationId xmlns:a16="http://schemas.microsoft.com/office/drawing/2014/main" id="{56AD1BDA-4577-4C9C-B8C6-06FA992C3A97}"/>
                    </a:ext>
                  </a:extLst>
                </p:cNvPr>
                <p:cNvSpPr>
                  <a:spLocks/>
                </p:cNvSpPr>
                <p:nvPr/>
              </p:nvSpPr>
              <p:spPr bwMode="auto">
                <a:xfrm>
                  <a:off x="170" y="3507"/>
                  <a:ext cx="28" cy="4"/>
                </a:xfrm>
                <a:custGeom>
                  <a:avLst/>
                  <a:gdLst>
                    <a:gd name="T0" fmla="*/ 0 w 28"/>
                    <a:gd name="T1" fmla="*/ 3 h 4"/>
                    <a:gd name="T2" fmla="*/ 27 w 28"/>
                    <a:gd name="T3" fmla="*/ 3 h 4"/>
                    <a:gd name="T4" fmla="*/ 27 w 28"/>
                    <a:gd name="T5" fmla="*/ 0 h 4"/>
                    <a:gd name="T6" fmla="*/ 0 w 28"/>
                    <a:gd name="T7" fmla="*/ 0 h 4"/>
                    <a:gd name="T8" fmla="*/ 0 w 28"/>
                    <a:gd name="T9" fmla="*/ 3 h 4"/>
                    <a:gd name="T10" fmla="*/ 0 60000 65536"/>
                    <a:gd name="T11" fmla="*/ 0 60000 65536"/>
                    <a:gd name="T12" fmla="*/ 0 60000 65536"/>
                    <a:gd name="T13" fmla="*/ 0 60000 65536"/>
                    <a:gd name="T14" fmla="*/ 0 60000 65536"/>
                    <a:gd name="T15" fmla="*/ 0 w 28"/>
                    <a:gd name="T16" fmla="*/ 0 h 4"/>
                    <a:gd name="T17" fmla="*/ 28 w 28"/>
                    <a:gd name="T18" fmla="*/ 4 h 4"/>
                  </a:gdLst>
                  <a:ahLst/>
                  <a:cxnLst>
                    <a:cxn ang="T10">
                      <a:pos x="T0" y="T1"/>
                    </a:cxn>
                    <a:cxn ang="T11">
                      <a:pos x="T2" y="T3"/>
                    </a:cxn>
                    <a:cxn ang="T12">
                      <a:pos x="T4" y="T5"/>
                    </a:cxn>
                    <a:cxn ang="T13">
                      <a:pos x="T6" y="T7"/>
                    </a:cxn>
                    <a:cxn ang="T14">
                      <a:pos x="T8" y="T9"/>
                    </a:cxn>
                  </a:cxnLst>
                  <a:rect l="T15" t="T16" r="T17" b="T18"/>
                  <a:pathLst>
                    <a:path w="28" h="4">
                      <a:moveTo>
                        <a:pt x="0" y="3"/>
                      </a:moveTo>
                      <a:lnTo>
                        <a:pt x="27" y="3"/>
                      </a:lnTo>
                      <a:lnTo>
                        <a:pt x="27" y="0"/>
                      </a:lnTo>
                      <a:lnTo>
                        <a:pt x="0" y="0"/>
                      </a:lnTo>
                      <a:lnTo>
                        <a:pt x="0" y="3"/>
                      </a:lnTo>
                    </a:path>
                  </a:pathLst>
                </a:custGeom>
                <a:solidFill>
                  <a:srgbClr val="333333"/>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60" name="Freeform 497">
                  <a:extLst>
                    <a:ext uri="{FF2B5EF4-FFF2-40B4-BE49-F238E27FC236}">
                      <a16:creationId xmlns:a16="http://schemas.microsoft.com/office/drawing/2014/main" id="{54654947-06F8-46DB-8409-B868DF4C8EDF}"/>
                    </a:ext>
                  </a:extLst>
                </p:cNvPr>
                <p:cNvSpPr>
                  <a:spLocks/>
                </p:cNvSpPr>
                <p:nvPr/>
              </p:nvSpPr>
              <p:spPr bwMode="auto">
                <a:xfrm>
                  <a:off x="115" y="3516"/>
                  <a:ext cx="136" cy="16"/>
                </a:xfrm>
                <a:custGeom>
                  <a:avLst/>
                  <a:gdLst>
                    <a:gd name="T0" fmla="*/ 15 w 136"/>
                    <a:gd name="T1" fmla="*/ 0 h 16"/>
                    <a:gd name="T2" fmla="*/ 120 w 136"/>
                    <a:gd name="T3" fmla="*/ 0 h 16"/>
                    <a:gd name="T4" fmla="*/ 135 w 136"/>
                    <a:gd name="T5" fmla="*/ 15 h 16"/>
                    <a:gd name="T6" fmla="*/ 0 w 136"/>
                    <a:gd name="T7" fmla="*/ 15 h 16"/>
                    <a:gd name="T8" fmla="*/ 16 w 136"/>
                    <a:gd name="T9" fmla="*/ 0 h 16"/>
                    <a:gd name="T10" fmla="*/ 15 w 136"/>
                    <a:gd name="T11" fmla="*/ 0 h 16"/>
                    <a:gd name="T12" fmla="*/ 0 60000 65536"/>
                    <a:gd name="T13" fmla="*/ 0 60000 65536"/>
                    <a:gd name="T14" fmla="*/ 0 60000 65536"/>
                    <a:gd name="T15" fmla="*/ 0 60000 65536"/>
                    <a:gd name="T16" fmla="*/ 0 60000 65536"/>
                    <a:gd name="T17" fmla="*/ 0 60000 65536"/>
                    <a:gd name="T18" fmla="*/ 0 w 136"/>
                    <a:gd name="T19" fmla="*/ 0 h 16"/>
                    <a:gd name="T20" fmla="*/ 136 w 136"/>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136" h="16">
                      <a:moveTo>
                        <a:pt x="15" y="0"/>
                      </a:moveTo>
                      <a:lnTo>
                        <a:pt x="120" y="0"/>
                      </a:lnTo>
                      <a:lnTo>
                        <a:pt x="135" y="15"/>
                      </a:lnTo>
                      <a:lnTo>
                        <a:pt x="0" y="15"/>
                      </a:lnTo>
                      <a:lnTo>
                        <a:pt x="16" y="0"/>
                      </a:lnTo>
                      <a:lnTo>
                        <a:pt x="15" y="0"/>
                      </a:lnTo>
                    </a:path>
                  </a:pathLst>
                </a:custGeom>
                <a:solidFill>
                  <a:srgbClr val="333333"/>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61" name="Freeform 498">
                  <a:extLst>
                    <a:ext uri="{FF2B5EF4-FFF2-40B4-BE49-F238E27FC236}">
                      <a16:creationId xmlns:a16="http://schemas.microsoft.com/office/drawing/2014/main" id="{4663525E-33CB-4E04-B4C8-920E52413A53}"/>
                    </a:ext>
                  </a:extLst>
                </p:cNvPr>
                <p:cNvSpPr>
                  <a:spLocks/>
                </p:cNvSpPr>
                <p:nvPr/>
              </p:nvSpPr>
              <p:spPr bwMode="auto">
                <a:xfrm>
                  <a:off x="115" y="3531"/>
                  <a:ext cx="136" cy="5"/>
                </a:xfrm>
                <a:custGeom>
                  <a:avLst/>
                  <a:gdLst>
                    <a:gd name="T0" fmla="*/ 1 w 136"/>
                    <a:gd name="T1" fmla="*/ 4 h 5"/>
                    <a:gd name="T2" fmla="*/ 134 w 136"/>
                    <a:gd name="T3" fmla="*/ 4 h 5"/>
                    <a:gd name="T4" fmla="*/ 134 w 136"/>
                    <a:gd name="T5" fmla="*/ 4 h 5"/>
                    <a:gd name="T6" fmla="*/ 135 w 136"/>
                    <a:gd name="T7" fmla="*/ 4 h 5"/>
                    <a:gd name="T8" fmla="*/ 135 w 136"/>
                    <a:gd name="T9" fmla="*/ 4 h 5"/>
                    <a:gd name="T10" fmla="*/ 135 w 136"/>
                    <a:gd name="T11" fmla="*/ 3 h 5"/>
                    <a:gd name="T12" fmla="*/ 135 w 136"/>
                    <a:gd name="T13" fmla="*/ 1 h 5"/>
                    <a:gd name="T14" fmla="*/ 135 w 136"/>
                    <a:gd name="T15" fmla="*/ 0 h 5"/>
                    <a:gd name="T16" fmla="*/ 135 w 136"/>
                    <a:gd name="T17" fmla="*/ 0 h 5"/>
                    <a:gd name="T18" fmla="*/ 134 w 136"/>
                    <a:gd name="T19" fmla="*/ 0 h 5"/>
                    <a:gd name="T20" fmla="*/ 134 w 136"/>
                    <a:gd name="T21" fmla="*/ 0 h 5"/>
                    <a:gd name="T22" fmla="*/ 1 w 136"/>
                    <a:gd name="T23" fmla="*/ 0 h 5"/>
                    <a:gd name="T24" fmla="*/ 1 w 136"/>
                    <a:gd name="T25" fmla="*/ 0 h 5"/>
                    <a:gd name="T26" fmla="*/ 0 w 136"/>
                    <a:gd name="T27" fmla="*/ 0 h 5"/>
                    <a:gd name="T28" fmla="*/ 0 w 136"/>
                    <a:gd name="T29" fmla="*/ 0 h 5"/>
                    <a:gd name="T30" fmla="*/ 0 w 136"/>
                    <a:gd name="T31" fmla="*/ 1 h 5"/>
                    <a:gd name="T32" fmla="*/ 0 w 136"/>
                    <a:gd name="T33" fmla="*/ 3 h 5"/>
                    <a:gd name="T34" fmla="*/ 0 w 136"/>
                    <a:gd name="T35" fmla="*/ 4 h 5"/>
                    <a:gd name="T36" fmla="*/ 0 w 136"/>
                    <a:gd name="T37" fmla="*/ 4 h 5"/>
                    <a:gd name="T38" fmla="*/ 1 w 136"/>
                    <a:gd name="T39" fmla="*/ 4 h 5"/>
                    <a:gd name="T40" fmla="*/ 1 w 136"/>
                    <a:gd name="T41" fmla="*/ 4 h 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6"/>
                    <a:gd name="T64" fmla="*/ 0 h 5"/>
                    <a:gd name="T65" fmla="*/ 136 w 136"/>
                    <a:gd name="T66" fmla="*/ 5 h 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6" h="5">
                      <a:moveTo>
                        <a:pt x="1" y="4"/>
                      </a:moveTo>
                      <a:lnTo>
                        <a:pt x="134" y="4"/>
                      </a:lnTo>
                      <a:lnTo>
                        <a:pt x="135" y="4"/>
                      </a:lnTo>
                      <a:lnTo>
                        <a:pt x="135" y="3"/>
                      </a:lnTo>
                      <a:lnTo>
                        <a:pt x="135" y="1"/>
                      </a:lnTo>
                      <a:lnTo>
                        <a:pt x="135" y="0"/>
                      </a:lnTo>
                      <a:lnTo>
                        <a:pt x="134" y="0"/>
                      </a:lnTo>
                      <a:lnTo>
                        <a:pt x="1" y="0"/>
                      </a:lnTo>
                      <a:lnTo>
                        <a:pt x="0" y="0"/>
                      </a:lnTo>
                      <a:lnTo>
                        <a:pt x="0" y="1"/>
                      </a:lnTo>
                      <a:lnTo>
                        <a:pt x="0" y="3"/>
                      </a:lnTo>
                      <a:lnTo>
                        <a:pt x="0" y="4"/>
                      </a:lnTo>
                      <a:lnTo>
                        <a:pt x="1" y="4"/>
                      </a:lnTo>
                    </a:path>
                  </a:pathLst>
                </a:custGeom>
                <a:solidFill>
                  <a:srgbClr val="333333"/>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62" name="Freeform 499">
                  <a:extLst>
                    <a:ext uri="{FF2B5EF4-FFF2-40B4-BE49-F238E27FC236}">
                      <a16:creationId xmlns:a16="http://schemas.microsoft.com/office/drawing/2014/main" id="{5FB70ABB-35BA-4A17-8B3E-0DC9DF23CC1B}"/>
                    </a:ext>
                  </a:extLst>
                </p:cNvPr>
                <p:cNvSpPr>
                  <a:spLocks/>
                </p:cNvSpPr>
                <p:nvPr/>
              </p:nvSpPr>
              <p:spPr bwMode="auto">
                <a:xfrm>
                  <a:off x="141" y="3505"/>
                  <a:ext cx="80" cy="7"/>
                </a:xfrm>
                <a:custGeom>
                  <a:avLst/>
                  <a:gdLst>
                    <a:gd name="T0" fmla="*/ 8 w 80"/>
                    <a:gd name="T1" fmla="*/ 0 h 7"/>
                    <a:gd name="T2" fmla="*/ 0 w 80"/>
                    <a:gd name="T3" fmla="*/ 6 h 7"/>
                    <a:gd name="T4" fmla="*/ 79 w 80"/>
                    <a:gd name="T5" fmla="*/ 6 h 7"/>
                    <a:gd name="T6" fmla="*/ 71 w 80"/>
                    <a:gd name="T7" fmla="*/ 0 h 7"/>
                    <a:gd name="T8" fmla="*/ 8 w 80"/>
                    <a:gd name="T9" fmla="*/ 0 h 7"/>
                    <a:gd name="T10" fmla="*/ 0 60000 65536"/>
                    <a:gd name="T11" fmla="*/ 0 60000 65536"/>
                    <a:gd name="T12" fmla="*/ 0 60000 65536"/>
                    <a:gd name="T13" fmla="*/ 0 60000 65536"/>
                    <a:gd name="T14" fmla="*/ 0 60000 65536"/>
                    <a:gd name="T15" fmla="*/ 0 w 80"/>
                    <a:gd name="T16" fmla="*/ 0 h 7"/>
                    <a:gd name="T17" fmla="*/ 80 w 80"/>
                    <a:gd name="T18" fmla="*/ 7 h 7"/>
                  </a:gdLst>
                  <a:ahLst/>
                  <a:cxnLst>
                    <a:cxn ang="T10">
                      <a:pos x="T0" y="T1"/>
                    </a:cxn>
                    <a:cxn ang="T11">
                      <a:pos x="T2" y="T3"/>
                    </a:cxn>
                    <a:cxn ang="T12">
                      <a:pos x="T4" y="T5"/>
                    </a:cxn>
                    <a:cxn ang="T13">
                      <a:pos x="T6" y="T7"/>
                    </a:cxn>
                    <a:cxn ang="T14">
                      <a:pos x="T8" y="T9"/>
                    </a:cxn>
                  </a:cxnLst>
                  <a:rect l="T15" t="T16" r="T17" b="T18"/>
                  <a:pathLst>
                    <a:path w="80" h="7">
                      <a:moveTo>
                        <a:pt x="8" y="0"/>
                      </a:moveTo>
                      <a:lnTo>
                        <a:pt x="0" y="6"/>
                      </a:lnTo>
                      <a:lnTo>
                        <a:pt x="79" y="6"/>
                      </a:lnTo>
                      <a:lnTo>
                        <a:pt x="71" y="0"/>
                      </a:lnTo>
                      <a:lnTo>
                        <a:pt x="8" y="0"/>
                      </a:lnTo>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63" name="Freeform 500">
                  <a:extLst>
                    <a:ext uri="{FF2B5EF4-FFF2-40B4-BE49-F238E27FC236}">
                      <a16:creationId xmlns:a16="http://schemas.microsoft.com/office/drawing/2014/main" id="{13A4544E-042F-46E1-B396-C05B5C17FD2C}"/>
                    </a:ext>
                  </a:extLst>
                </p:cNvPr>
                <p:cNvSpPr>
                  <a:spLocks/>
                </p:cNvSpPr>
                <p:nvPr/>
              </p:nvSpPr>
              <p:spPr bwMode="auto">
                <a:xfrm>
                  <a:off x="141" y="3513"/>
                  <a:ext cx="80" cy="2"/>
                </a:xfrm>
                <a:custGeom>
                  <a:avLst/>
                  <a:gdLst>
                    <a:gd name="T0" fmla="*/ 0 w 80"/>
                    <a:gd name="T1" fmla="*/ 1 h 2"/>
                    <a:gd name="T2" fmla="*/ 79 w 80"/>
                    <a:gd name="T3" fmla="*/ 1 h 2"/>
                    <a:gd name="T4" fmla="*/ 79 w 80"/>
                    <a:gd name="T5" fmla="*/ 0 h 2"/>
                    <a:gd name="T6" fmla="*/ 0 w 80"/>
                    <a:gd name="T7" fmla="*/ 0 h 2"/>
                    <a:gd name="T8" fmla="*/ 0 w 80"/>
                    <a:gd name="T9" fmla="*/ 1 h 2"/>
                    <a:gd name="T10" fmla="*/ 0 60000 65536"/>
                    <a:gd name="T11" fmla="*/ 0 60000 65536"/>
                    <a:gd name="T12" fmla="*/ 0 60000 65536"/>
                    <a:gd name="T13" fmla="*/ 0 60000 65536"/>
                    <a:gd name="T14" fmla="*/ 0 60000 65536"/>
                    <a:gd name="T15" fmla="*/ 0 w 80"/>
                    <a:gd name="T16" fmla="*/ 0 h 2"/>
                    <a:gd name="T17" fmla="*/ 80 w 80"/>
                    <a:gd name="T18" fmla="*/ 2 h 2"/>
                  </a:gdLst>
                  <a:ahLst/>
                  <a:cxnLst>
                    <a:cxn ang="T10">
                      <a:pos x="T0" y="T1"/>
                    </a:cxn>
                    <a:cxn ang="T11">
                      <a:pos x="T2" y="T3"/>
                    </a:cxn>
                    <a:cxn ang="T12">
                      <a:pos x="T4" y="T5"/>
                    </a:cxn>
                    <a:cxn ang="T13">
                      <a:pos x="T6" y="T7"/>
                    </a:cxn>
                    <a:cxn ang="T14">
                      <a:pos x="T8" y="T9"/>
                    </a:cxn>
                  </a:cxnLst>
                  <a:rect l="T15" t="T16" r="T17" b="T18"/>
                  <a:pathLst>
                    <a:path w="80" h="2">
                      <a:moveTo>
                        <a:pt x="0" y="1"/>
                      </a:moveTo>
                      <a:lnTo>
                        <a:pt x="79" y="1"/>
                      </a:lnTo>
                      <a:lnTo>
                        <a:pt x="79" y="0"/>
                      </a:lnTo>
                      <a:lnTo>
                        <a:pt x="0" y="0"/>
                      </a:lnTo>
                      <a:lnTo>
                        <a:pt x="0" y="1"/>
                      </a:lnTo>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64" name="Freeform 501">
                  <a:extLst>
                    <a:ext uri="{FF2B5EF4-FFF2-40B4-BE49-F238E27FC236}">
                      <a16:creationId xmlns:a16="http://schemas.microsoft.com/office/drawing/2014/main" id="{6091D72C-815A-471B-B4C1-5F6B6027B41C}"/>
                    </a:ext>
                  </a:extLst>
                </p:cNvPr>
                <p:cNvSpPr>
                  <a:spLocks/>
                </p:cNvSpPr>
                <p:nvPr/>
              </p:nvSpPr>
              <p:spPr bwMode="auto">
                <a:xfrm>
                  <a:off x="113" y="3514"/>
                  <a:ext cx="135" cy="16"/>
                </a:xfrm>
                <a:custGeom>
                  <a:avLst/>
                  <a:gdLst>
                    <a:gd name="T0" fmla="*/ 15 w 135"/>
                    <a:gd name="T1" fmla="*/ 0 h 16"/>
                    <a:gd name="T2" fmla="*/ 119 w 135"/>
                    <a:gd name="T3" fmla="*/ 0 h 16"/>
                    <a:gd name="T4" fmla="*/ 134 w 135"/>
                    <a:gd name="T5" fmla="*/ 15 h 16"/>
                    <a:gd name="T6" fmla="*/ 0 w 135"/>
                    <a:gd name="T7" fmla="*/ 15 h 16"/>
                    <a:gd name="T8" fmla="*/ 15 w 135"/>
                    <a:gd name="T9" fmla="*/ 0 h 16"/>
                    <a:gd name="T10" fmla="*/ 15 w 135"/>
                    <a:gd name="T11" fmla="*/ 0 h 16"/>
                    <a:gd name="T12" fmla="*/ 0 60000 65536"/>
                    <a:gd name="T13" fmla="*/ 0 60000 65536"/>
                    <a:gd name="T14" fmla="*/ 0 60000 65536"/>
                    <a:gd name="T15" fmla="*/ 0 60000 65536"/>
                    <a:gd name="T16" fmla="*/ 0 60000 65536"/>
                    <a:gd name="T17" fmla="*/ 0 60000 65536"/>
                    <a:gd name="T18" fmla="*/ 0 w 135"/>
                    <a:gd name="T19" fmla="*/ 0 h 16"/>
                    <a:gd name="T20" fmla="*/ 135 w 135"/>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135" h="16">
                      <a:moveTo>
                        <a:pt x="15" y="0"/>
                      </a:moveTo>
                      <a:lnTo>
                        <a:pt x="119" y="0"/>
                      </a:lnTo>
                      <a:lnTo>
                        <a:pt x="134" y="15"/>
                      </a:lnTo>
                      <a:lnTo>
                        <a:pt x="0" y="15"/>
                      </a:lnTo>
                      <a:lnTo>
                        <a:pt x="15" y="0"/>
                      </a:lnTo>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65" name="Freeform 502">
                  <a:extLst>
                    <a:ext uri="{FF2B5EF4-FFF2-40B4-BE49-F238E27FC236}">
                      <a16:creationId xmlns:a16="http://schemas.microsoft.com/office/drawing/2014/main" id="{552E3362-29DD-46F2-9743-0812AFA53B32}"/>
                    </a:ext>
                  </a:extLst>
                </p:cNvPr>
                <p:cNvSpPr>
                  <a:spLocks/>
                </p:cNvSpPr>
                <p:nvPr/>
              </p:nvSpPr>
              <p:spPr bwMode="auto">
                <a:xfrm>
                  <a:off x="111" y="3529"/>
                  <a:ext cx="138" cy="4"/>
                </a:xfrm>
                <a:custGeom>
                  <a:avLst/>
                  <a:gdLst>
                    <a:gd name="T0" fmla="*/ 1 w 138"/>
                    <a:gd name="T1" fmla="*/ 3 h 4"/>
                    <a:gd name="T2" fmla="*/ 136 w 138"/>
                    <a:gd name="T3" fmla="*/ 3 h 4"/>
                    <a:gd name="T4" fmla="*/ 136 w 138"/>
                    <a:gd name="T5" fmla="*/ 3 h 4"/>
                    <a:gd name="T6" fmla="*/ 137 w 138"/>
                    <a:gd name="T7" fmla="*/ 3 h 4"/>
                    <a:gd name="T8" fmla="*/ 137 w 138"/>
                    <a:gd name="T9" fmla="*/ 3 h 4"/>
                    <a:gd name="T10" fmla="*/ 137 w 138"/>
                    <a:gd name="T11" fmla="*/ 2 h 4"/>
                    <a:gd name="T12" fmla="*/ 137 w 138"/>
                    <a:gd name="T13" fmla="*/ 1 h 4"/>
                    <a:gd name="T14" fmla="*/ 137 w 138"/>
                    <a:gd name="T15" fmla="*/ 0 h 4"/>
                    <a:gd name="T16" fmla="*/ 137 w 138"/>
                    <a:gd name="T17" fmla="*/ 0 h 4"/>
                    <a:gd name="T18" fmla="*/ 136 w 138"/>
                    <a:gd name="T19" fmla="*/ 0 h 4"/>
                    <a:gd name="T20" fmla="*/ 136 w 138"/>
                    <a:gd name="T21" fmla="*/ 0 h 4"/>
                    <a:gd name="T22" fmla="*/ 1 w 138"/>
                    <a:gd name="T23" fmla="*/ 0 h 4"/>
                    <a:gd name="T24" fmla="*/ 1 w 138"/>
                    <a:gd name="T25" fmla="*/ 0 h 4"/>
                    <a:gd name="T26" fmla="*/ 0 w 138"/>
                    <a:gd name="T27" fmla="*/ 0 h 4"/>
                    <a:gd name="T28" fmla="*/ 0 w 138"/>
                    <a:gd name="T29" fmla="*/ 0 h 4"/>
                    <a:gd name="T30" fmla="*/ 0 w 138"/>
                    <a:gd name="T31" fmla="*/ 1 h 4"/>
                    <a:gd name="T32" fmla="*/ 0 w 138"/>
                    <a:gd name="T33" fmla="*/ 2 h 4"/>
                    <a:gd name="T34" fmla="*/ 0 w 138"/>
                    <a:gd name="T35" fmla="*/ 3 h 4"/>
                    <a:gd name="T36" fmla="*/ 0 w 138"/>
                    <a:gd name="T37" fmla="*/ 3 h 4"/>
                    <a:gd name="T38" fmla="*/ 1 w 138"/>
                    <a:gd name="T39" fmla="*/ 3 h 4"/>
                    <a:gd name="T40" fmla="*/ 1 w 138"/>
                    <a:gd name="T41" fmla="*/ 3 h 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8"/>
                    <a:gd name="T64" fmla="*/ 0 h 4"/>
                    <a:gd name="T65" fmla="*/ 138 w 138"/>
                    <a:gd name="T66" fmla="*/ 4 h 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8" h="4">
                      <a:moveTo>
                        <a:pt x="1" y="3"/>
                      </a:moveTo>
                      <a:lnTo>
                        <a:pt x="136" y="3"/>
                      </a:lnTo>
                      <a:lnTo>
                        <a:pt x="137" y="3"/>
                      </a:lnTo>
                      <a:lnTo>
                        <a:pt x="137" y="2"/>
                      </a:lnTo>
                      <a:lnTo>
                        <a:pt x="137" y="1"/>
                      </a:lnTo>
                      <a:lnTo>
                        <a:pt x="137" y="0"/>
                      </a:lnTo>
                      <a:lnTo>
                        <a:pt x="136" y="0"/>
                      </a:lnTo>
                      <a:lnTo>
                        <a:pt x="1" y="0"/>
                      </a:lnTo>
                      <a:lnTo>
                        <a:pt x="0" y="0"/>
                      </a:lnTo>
                      <a:lnTo>
                        <a:pt x="0" y="1"/>
                      </a:lnTo>
                      <a:lnTo>
                        <a:pt x="0" y="2"/>
                      </a:lnTo>
                      <a:lnTo>
                        <a:pt x="0" y="3"/>
                      </a:lnTo>
                      <a:lnTo>
                        <a:pt x="1" y="3"/>
                      </a:lnTo>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66" name="Freeform 503">
                  <a:extLst>
                    <a:ext uri="{FF2B5EF4-FFF2-40B4-BE49-F238E27FC236}">
                      <a16:creationId xmlns:a16="http://schemas.microsoft.com/office/drawing/2014/main" id="{A83CE79F-15D7-40F9-8564-CBDF5E799323}"/>
                    </a:ext>
                  </a:extLst>
                </p:cNvPr>
                <p:cNvSpPr>
                  <a:spLocks/>
                </p:cNvSpPr>
                <p:nvPr/>
              </p:nvSpPr>
              <p:spPr bwMode="auto">
                <a:xfrm>
                  <a:off x="141" y="3505"/>
                  <a:ext cx="81" cy="7"/>
                </a:xfrm>
                <a:custGeom>
                  <a:avLst/>
                  <a:gdLst>
                    <a:gd name="T0" fmla="*/ 8 w 81"/>
                    <a:gd name="T1" fmla="*/ 0 h 7"/>
                    <a:gd name="T2" fmla="*/ 0 w 81"/>
                    <a:gd name="T3" fmla="*/ 6 h 7"/>
                    <a:gd name="T4" fmla="*/ 80 w 81"/>
                    <a:gd name="T5" fmla="*/ 6 h 7"/>
                    <a:gd name="T6" fmla="*/ 72 w 81"/>
                    <a:gd name="T7" fmla="*/ 0 h 7"/>
                    <a:gd name="T8" fmla="*/ 8 w 81"/>
                    <a:gd name="T9" fmla="*/ 0 h 7"/>
                    <a:gd name="T10" fmla="*/ 0 60000 65536"/>
                    <a:gd name="T11" fmla="*/ 0 60000 65536"/>
                    <a:gd name="T12" fmla="*/ 0 60000 65536"/>
                    <a:gd name="T13" fmla="*/ 0 60000 65536"/>
                    <a:gd name="T14" fmla="*/ 0 60000 65536"/>
                    <a:gd name="T15" fmla="*/ 0 w 81"/>
                    <a:gd name="T16" fmla="*/ 0 h 7"/>
                    <a:gd name="T17" fmla="*/ 81 w 81"/>
                    <a:gd name="T18" fmla="*/ 7 h 7"/>
                  </a:gdLst>
                  <a:ahLst/>
                  <a:cxnLst>
                    <a:cxn ang="T10">
                      <a:pos x="T0" y="T1"/>
                    </a:cxn>
                    <a:cxn ang="T11">
                      <a:pos x="T2" y="T3"/>
                    </a:cxn>
                    <a:cxn ang="T12">
                      <a:pos x="T4" y="T5"/>
                    </a:cxn>
                    <a:cxn ang="T13">
                      <a:pos x="T6" y="T7"/>
                    </a:cxn>
                    <a:cxn ang="T14">
                      <a:pos x="T8" y="T9"/>
                    </a:cxn>
                  </a:cxnLst>
                  <a:rect l="T15" t="T16" r="T17" b="T18"/>
                  <a:pathLst>
                    <a:path w="81" h="7">
                      <a:moveTo>
                        <a:pt x="8" y="0"/>
                      </a:moveTo>
                      <a:lnTo>
                        <a:pt x="0" y="6"/>
                      </a:lnTo>
                      <a:lnTo>
                        <a:pt x="80" y="6"/>
                      </a:lnTo>
                      <a:lnTo>
                        <a:pt x="72" y="0"/>
                      </a:lnTo>
                      <a:lnTo>
                        <a:pt x="8" y="0"/>
                      </a:lnTo>
                    </a:path>
                  </a:pathLst>
                </a:custGeom>
                <a:solidFill>
                  <a:srgbClr val="D9D9D9"/>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67" name="Freeform 504">
                  <a:extLst>
                    <a:ext uri="{FF2B5EF4-FFF2-40B4-BE49-F238E27FC236}">
                      <a16:creationId xmlns:a16="http://schemas.microsoft.com/office/drawing/2014/main" id="{715AA575-34E6-454B-9FD7-E4C1B2E533B7}"/>
                    </a:ext>
                  </a:extLst>
                </p:cNvPr>
                <p:cNvSpPr>
                  <a:spLocks/>
                </p:cNvSpPr>
                <p:nvPr/>
              </p:nvSpPr>
              <p:spPr bwMode="auto">
                <a:xfrm>
                  <a:off x="141" y="3514"/>
                  <a:ext cx="81" cy="1"/>
                </a:xfrm>
                <a:custGeom>
                  <a:avLst/>
                  <a:gdLst>
                    <a:gd name="T0" fmla="*/ 0 w 81"/>
                    <a:gd name="T1" fmla="*/ 0 h 1"/>
                    <a:gd name="T2" fmla="*/ 80 w 81"/>
                    <a:gd name="T3" fmla="*/ 0 h 1"/>
                    <a:gd name="T4" fmla="*/ 80 w 81"/>
                    <a:gd name="T5" fmla="*/ 0 h 1"/>
                    <a:gd name="T6" fmla="*/ 0 w 81"/>
                    <a:gd name="T7" fmla="*/ 0 h 1"/>
                    <a:gd name="T8" fmla="*/ 0 w 81"/>
                    <a:gd name="T9" fmla="*/ 0 h 1"/>
                    <a:gd name="T10" fmla="*/ 0 60000 65536"/>
                    <a:gd name="T11" fmla="*/ 0 60000 65536"/>
                    <a:gd name="T12" fmla="*/ 0 60000 65536"/>
                    <a:gd name="T13" fmla="*/ 0 60000 65536"/>
                    <a:gd name="T14" fmla="*/ 0 60000 65536"/>
                    <a:gd name="T15" fmla="*/ 0 w 81"/>
                    <a:gd name="T16" fmla="*/ 0 h 1"/>
                    <a:gd name="T17" fmla="*/ 81 w 81"/>
                    <a:gd name="T18" fmla="*/ 1 h 1"/>
                  </a:gdLst>
                  <a:ahLst/>
                  <a:cxnLst>
                    <a:cxn ang="T10">
                      <a:pos x="T0" y="T1"/>
                    </a:cxn>
                    <a:cxn ang="T11">
                      <a:pos x="T2" y="T3"/>
                    </a:cxn>
                    <a:cxn ang="T12">
                      <a:pos x="T4" y="T5"/>
                    </a:cxn>
                    <a:cxn ang="T13">
                      <a:pos x="T6" y="T7"/>
                    </a:cxn>
                    <a:cxn ang="T14">
                      <a:pos x="T8" y="T9"/>
                    </a:cxn>
                  </a:cxnLst>
                  <a:rect l="T15" t="T16" r="T17" b="T18"/>
                  <a:pathLst>
                    <a:path w="81" h="1">
                      <a:moveTo>
                        <a:pt x="0" y="0"/>
                      </a:moveTo>
                      <a:lnTo>
                        <a:pt x="80" y="0"/>
                      </a:lnTo>
                      <a:lnTo>
                        <a:pt x="0" y="0"/>
                      </a:lnTo>
                    </a:path>
                  </a:pathLst>
                </a:custGeom>
                <a:solidFill>
                  <a:srgbClr val="7F7F7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68" name="Freeform 505">
                  <a:extLst>
                    <a:ext uri="{FF2B5EF4-FFF2-40B4-BE49-F238E27FC236}">
                      <a16:creationId xmlns:a16="http://schemas.microsoft.com/office/drawing/2014/main" id="{8D68E807-7270-41DA-859C-B4C03ED7F353}"/>
                    </a:ext>
                  </a:extLst>
                </p:cNvPr>
                <p:cNvSpPr>
                  <a:spLocks/>
                </p:cNvSpPr>
                <p:nvPr/>
              </p:nvSpPr>
              <p:spPr bwMode="auto">
                <a:xfrm>
                  <a:off x="115" y="3514"/>
                  <a:ext cx="134" cy="16"/>
                </a:xfrm>
                <a:custGeom>
                  <a:avLst/>
                  <a:gdLst>
                    <a:gd name="T0" fmla="*/ 15 w 134"/>
                    <a:gd name="T1" fmla="*/ 0 h 16"/>
                    <a:gd name="T2" fmla="*/ 118 w 134"/>
                    <a:gd name="T3" fmla="*/ 0 h 16"/>
                    <a:gd name="T4" fmla="*/ 133 w 134"/>
                    <a:gd name="T5" fmla="*/ 15 h 16"/>
                    <a:gd name="T6" fmla="*/ 0 w 134"/>
                    <a:gd name="T7" fmla="*/ 15 h 16"/>
                    <a:gd name="T8" fmla="*/ 15 w 134"/>
                    <a:gd name="T9" fmla="*/ 0 h 16"/>
                    <a:gd name="T10" fmla="*/ 15 w 134"/>
                    <a:gd name="T11" fmla="*/ 0 h 16"/>
                    <a:gd name="T12" fmla="*/ 0 60000 65536"/>
                    <a:gd name="T13" fmla="*/ 0 60000 65536"/>
                    <a:gd name="T14" fmla="*/ 0 60000 65536"/>
                    <a:gd name="T15" fmla="*/ 0 60000 65536"/>
                    <a:gd name="T16" fmla="*/ 0 60000 65536"/>
                    <a:gd name="T17" fmla="*/ 0 60000 65536"/>
                    <a:gd name="T18" fmla="*/ 0 w 134"/>
                    <a:gd name="T19" fmla="*/ 0 h 16"/>
                    <a:gd name="T20" fmla="*/ 134 w 134"/>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134" h="16">
                      <a:moveTo>
                        <a:pt x="15" y="0"/>
                      </a:moveTo>
                      <a:lnTo>
                        <a:pt x="118" y="0"/>
                      </a:lnTo>
                      <a:lnTo>
                        <a:pt x="133" y="15"/>
                      </a:lnTo>
                      <a:lnTo>
                        <a:pt x="0" y="15"/>
                      </a:lnTo>
                      <a:lnTo>
                        <a:pt x="15" y="0"/>
                      </a:lnTo>
                    </a:path>
                  </a:pathLst>
                </a:custGeom>
                <a:solidFill>
                  <a:srgbClr val="ABABAB"/>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69" name="Freeform 506">
                  <a:extLst>
                    <a:ext uri="{FF2B5EF4-FFF2-40B4-BE49-F238E27FC236}">
                      <a16:creationId xmlns:a16="http://schemas.microsoft.com/office/drawing/2014/main" id="{79D480D1-95CD-463F-9F8D-922E76063B43}"/>
                    </a:ext>
                  </a:extLst>
                </p:cNvPr>
                <p:cNvSpPr>
                  <a:spLocks/>
                </p:cNvSpPr>
                <p:nvPr/>
              </p:nvSpPr>
              <p:spPr bwMode="auto">
                <a:xfrm>
                  <a:off x="113" y="3529"/>
                  <a:ext cx="138" cy="6"/>
                </a:xfrm>
                <a:custGeom>
                  <a:avLst/>
                  <a:gdLst>
                    <a:gd name="T0" fmla="*/ 1 w 138"/>
                    <a:gd name="T1" fmla="*/ 5 h 6"/>
                    <a:gd name="T2" fmla="*/ 136 w 138"/>
                    <a:gd name="T3" fmla="*/ 5 h 6"/>
                    <a:gd name="T4" fmla="*/ 136 w 138"/>
                    <a:gd name="T5" fmla="*/ 5 h 6"/>
                    <a:gd name="T6" fmla="*/ 137 w 138"/>
                    <a:gd name="T7" fmla="*/ 5 h 6"/>
                    <a:gd name="T8" fmla="*/ 137 w 138"/>
                    <a:gd name="T9" fmla="*/ 4 h 6"/>
                    <a:gd name="T10" fmla="*/ 137 w 138"/>
                    <a:gd name="T11" fmla="*/ 4 h 6"/>
                    <a:gd name="T12" fmla="*/ 137 w 138"/>
                    <a:gd name="T13" fmla="*/ 1 h 6"/>
                    <a:gd name="T14" fmla="*/ 137 w 138"/>
                    <a:gd name="T15" fmla="*/ 1 h 6"/>
                    <a:gd name="T16" fmla="*/ 137 w 138"/>
                    <a:gd name="T17" fmla="*/ 0 h 6"/>
                    <a:gd name="T18" fmla="*/ 136 w 138"/>
                    <a:gd name="T19" fmla="*/ 0 h 6"/>
                    <a:gd name="T20" fmla="*/ 136 w 138"/>
                    <a:gd name="T21" fmla="*/ 0 h 6"/>
                    <a:gd name="T22" fmla="*/ 1 w 138"/>
                    <a:gd name="T23" fmla="*/ 0 h 6"/>
                    <a:gd name="T24" fmla="*/ 1 w 138"/>
                    <a:gd name="T25" fmla="*/ 0 h 6"/>
                    <a:gd name="T26" fmla="*/ 0 w 138"/>
                    <a:gd name="T27" fmla="*/ 0 h 6"/>
                    <a:gd name="T28" fmla="*/ 0 w 138"/>
                    <a:gd name="T29" fmla="*/ 1 h 6"/>
                    <a:gd name="T30" fmla="*/ 0 w 138"/>
                    <a:gd name="T31" fmla="*/ 1 h 6"/>
                    <a:gd name="T32" fmla="*/ 0 w 138"/>
                    <a:gd name="T33" fmla="*/ 4 h 6"/>
                    <a:gd name="T34" fmla="*/ 0 w 138"/>
                    <a:gd name="T35" fmla="*/ 4 h 6"/>
                    <a:gd name="T36" fmla="*/ 0 w 138"/>
                    <a:gd name="T37" fmla="*/ 5 h 6"/>
                    <a:gd name="T38" fmla="*/ 1 w 138"/>
                    <a:gd name="T39" fmla="*/ 5 h 6"/>
                    <a:gd name="T40" fmla="*/ 1 w 138"/>
                    <a:gd name="T41" fmla="*/ 5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8"/>
                    <a:gd name="T64" fmla="*/ 0 h 6"/>
                    <a:gd name="T65" fmla="*/ 138 w 138"/>
                    <a:gd name="T66" fmla="*/ 6 h 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8" h="6">
                      <a:moveTo>
                        <a:pt x="1" y="5"/>
                      </a:moveTo>
                      <a:lnTo>
                        <a:pt x="136" y="5"/>
                      </a:lnTo>
                      <a:lnTo>
                        <a:pt x="137" y="5"/>
                      </a:lnTo>
                      <a:lnTo>
                        <a:pt x="137" y="4"/>
                      </a:lnTo>
                      <a:lnTo>
                        <a:pt x="137" y="1"/>
                      </a:lnTo>
                      <a:lnTo>
                        <a:pt x="137" y="0"/>
                      </a:lnTo>
                      <a:lnTo>
                        <a:pt x="136" y="0"/>
                      </a:lnTo>
                      <a:lnTo>
                        <a:pt x="1" y="0"/>
                      </a:lnTo>
                      <a:lnTo>
                        <a:pt x="0" y="0"/>
                      </a:lnTo>
                      <a:lnTo>
                        <a:pt x="0" y="1"/>
                      </a:lnTo>
                      <a:lnTo>
                        <a:pt x="0" y="4"/>
                      </a:lnTo>
                      <a:lnTo>
                        <a:pt x="0" y="5"/>
                      </a:lnTo>
                      <a:lnTo>
                        <a:pt x="1" y="5"/>
                      </a:lnTo>
                    </a:path>
                  </a:pathLst>
                </a:custGeom>
                <a:solidFill>
                  <a:srgbClr val="67676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70" name="Freeform 507">
                  <a:extLst>
                    <a:ext uri="{FF2B5EF4-FFF2-40B4-BE49-F238E27FC236}">
                      <a16:creationId xmlns:a16="http://schemas.microsoft.com/office/drawing/2014/main" id="{A3F31731-3FE0-4301-8B10-6EB05DEADD56}"/>
                    </a:ext>
                  </a:extLst>
                </p:cNvPr>
                <p:cNvSpPr>
                  <a:spLocks/>
                </p:cNvSpPr>
                <p:nvPr/>
              </p:nvSpPr>
              <p:spPr bwMode="auto">
                <a:xfrm>
                  <a:off x="135" y="3517"/>
                  <a:ext cx="86" cy="12"/>
                </a:xfrm>
                <a:custGeom>
                  <a:avLst/>
                  <a:gdLst>
                    <a:gd name="T0" fmla="*/ 8 w 86"/>
                    <a:gd name="T1" fmla="*/ 0 h 12"/>
                    <a:gd name="T2" fmla="*/ 0 w 86"/>
                    <a:gd name="T3" fmla="*/ 11 h 12"/>
                    <a:gd name="T4" fmla="*/ 85 w 86"/>
                    <a:gd name="T5" fmla="*/ 11 h 12"/>
                    <a:gd name="T6" fmla="*/ 76 w 86"/>
                    <a:gd name="T7" fmla="*/ 0 h 12"/>
                    <a:gd name="T8" fmla="*/ 8 w 86"/>
                    <a:gd name="T9" fmla="*/ 0 h 12"/>
                    <a:gd name="T10" fmla="*/ 0 60000 65536"/>
                    <a:gd name="T11" fmla="*/ 0 60000 65536"/>
                    <a:gd name="T12" fmla="*/ 0 60000 65536"/>
                    <a:gd name="T13" fmla="*/ 0 60000 65536"/>
                    <a:gd name="T14" fmla="*/ 0 60000 65536"/>
                    <a:gd name="T15" fmla="*/ 0 w 86"/>
                    <a:gd name="T16" fmla="*/ 0 h 12"/>
                    <a:gd name="T17" fmla="*/ 86 w 86"/>
                    <a:gd name="T18" fmla="*/ 12 h 12"/>
                  </a:gdLst>
                  <a:ahLst/>
                  <a:cxnLst>
                    <a:cxn ang="T10">
                      <a:pos x="T0" y="T1"/>
                    </a:cxn>
                    <a:cxn ang="T11">
                      <a:pos x="T2" y="T3"/>
                    </a:cxn>
                    <a:cxn ang="T12">
                      <a:pos x="T4" y="T5"/>
                    </a:cxn>
                    <a:cxn ang="T13">
                      <a:pos x="T6" y="T7"/>
                    </a:cxn>
                    <a:cxn ang="T14">
                      <a:pos x="T8" y="T9"/>
                    </a:cxn>
                  </a:cxnLst>
                  <a:rect l="T15" t="T16" r="T17" b="T18"/>
                  <a:pathLst>
                    <a:path w="86" h="12">
                      <a:moveTo>
                        <a:pt x="8" y="0"/>
                      </a:moveTo>
                      <a:lnTo>
                        <a:pt x="0" y="11"/>
                      </a:lnTo>
                      <a:lnTo>
                        <a:pt x="85" y="11"/>
                      </a:lnTo>
                      <a:lnTo>
                        <a:pt x="76" y="0"/>
                      </a:lnTo>
                      <a:lnTo>
                        <a:pt x="8" y="0"/>
                      </a:lnTo>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71" name="Freeform 508">
                  <a:extLst>
                    <a:ext uri="{FF2B5EF4-FFF2-40B4-BE49-F238E27FC236}">
                      <a16:creationId xmlns:a16="http://schemas.microsoft.com/office/drawing/2014/main" id="{205F57FC-61C3-4474-853F-2CB42FAEE497}"/>
                    </a:ext>
                  </a:extLst>
                </p:cNvPr>
                <p:cNvSpPr>
                  <a:spLocks/>
                </p:cNvSpPr>
                <p:nvPr/>
              </p:nvSpPr>
              <p:spPr bwMode="auto">
                <a:xfrm>
                  <a:off x="217" y="3517"/>
                  <a:ext cx="24" cy="12"/>
                </a:xfrm>
                <a:custGeom>
                  <a:avLst/>
                  <a:gdLst>
                    <a:gd name="T0" fmla="*/ 0 w 24"/>
                    <a:gd name="T1" fmla="*/ 0 h 12"/>
                    <a:gd name="T2" fmla="*/ 8 w 24"/>
                    <a:gd name="T3" fmla="*/ 11 h 12"/>
                    <a:gd name="T4" fmla="*/ 23 w 24"/>
                    <a:gd name="T5" fmla="*/ 11 h 12"/>
                    <a:gd name="T6" fmla="*/ 14 w 24"/>
                    <a:gd name="T7" fmla="*/ 0 h 12"/>
                    <a:gd name="T8" fmla="*/ 0 w 24"/>
                    <a:gd name="T9" fmla="*/ 0 h 12"/>
                    <a:gd name="T10" fmla="*/ 0 60000 65536"/>
                    <a:gd name="T11" fmla="*/ 0 60000 65536"/>
                    <a:gd name="T12" fmla="*/ 0 60000 65536"/>
                    <a:gd name="T13" fmla="*/ 0 60000 65536"/>
                    <a:gd name="T14" fmla="*/ 0 60000 65536"/>
                    <a:gd name="T15" fmla="*/ 0 w 24"/>
                    <a:gd name="T16" fmla="*/ 0 h 12"/>
                    <a:gd name="T17" fmla="*/ 24 w 24"/>
                    <a:gd name="T18" fmla="*/ 12 h 12"/>
                  </a:gdLst>
                  <a:ahLst/>
                  <a:cxnLst>
                    <a:cxn ang="T10">
                      <a:pos x="T0" y="T1"/>
                    </a:cxn>
                    <a:cxn ang="T11">
                      <a:pos x="T2" y="T3"/>
                    </a:cxn>
                    <a:cxn ang="T12">
                      <a:pos x="T4" y="T5"/>
                    </a:cxn>
                    <a:cxn ang="T13">
                      <a:pos x="T6" y="T7"/>
                    </a:cxn>
                    <a:cxn ang="T14">
                      <a:pos x="T8" y="T9"/>
                    </a:cxn>
                  </a:cxnLst>
                  <a:rect l="T15" t="T16" r="T17" b="T18"/>
                  <a:pathLst>
                    <a:path w="24" h="12">
                      <a:moveTo>
                        <a:pt x="0" y="0"/>
                      </a:moveTo>
                      <a:lnTo>
                        <a:pt x="8" y="11"/>
                      </a:lnTo>
                      <a:lnTo>
                        <a:pt x="23" y="11"/>
                      </a:lnTo>
                      <a:lnTo>
                        <a:pt x="14" y="0"/>
                      </a:lnTo>
                      <a:lnTo>
                        <a:pt x="0" y="0"/>
                      </a:lnTo>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72" name="Freeform 509">
                  <a:extLst>
                    <a:ext uri="{FF2B5EF4-FFF2-40B4-BE49-F238E27FC236}">
                      <a16:creationId xmlns:a16="http://schemas.microsoft.com/office/drawing/2014/main" id="{F3DB832C-4563-46D2-BB78-B6ACE697E611}"/>
                    </a:ext>
                  </a:extLst>
                </p:cNvPr>
                <p:cNvSpPr>
                  <a:spLocks/>
                </p:cNvSpPr>
                <p:nvPr/>
              </p:nvSpPr>
              <p:spPr bwMode="auto">
                <a:xfrm>
                  <a:off x="121" y="3517"/>
                  <a:ext cx="20" cy="12"/>
                </a:xfrm>
                <a:custGeom>
                  <a:avLst/>
                  <a:gdLst>
                    <a:gd name="T0" fmla="*/ 19 w 20"/>
                    <a:gd name="T1" fmla="*/ 0 h 12"/>
                    <a:gd name="T2" fmla="*/ 10 w 20"/>
                    <a:gd name="T3" fmla="*/ 11 h 12"/>
                    <a:gd name="T4" fmla="*/ 0 w 20"/>
                    <a:gd name="T5" fmla="*/ 11 h 12"/>
                    <a:gd name="T6" fmla="*/ 10 w 20"/>
                    <a:gd name="T7" fmla="*/ 0 h 12"/>
                    <a:gd name="T8" fmla="*/ 19 w 20"/>
                    <a:gd name="T9" fmla="*/ 0 h 12"/>
                    <a:gd name="T10" fmla="*/ 0 60000 65536"/>
                    <a:gd name="T11" fmla="*/ 0 60000 65536"/>
                    <a:gd name="T12" fmla="*/ 0 60000 65536"/>
                    <a:gd name="T13" fmla="*/ 0 60000 65536"/>
                    <a:gd name="T14" fmla="*/ 0 60000 65536"/>
                    <a:gd name="T15" fmla="*/ 0 w 20"/>
                    <a:gd name="T16" fmla="*/ 0 h 12"/>
                    <a:gd name="T17" fmla="*/ 20 w 20"/>
                    <a:gd name="T18" fmla="*/ 12 h 12"/>
                  </a:gdLst>
                  <a:ahLst/>
                  <a:cxnLst>
                    <a:cxn ang="T10">
                      <a:pos x="T0" y="T1"/>
                    </a:cxn>
                    <a:cxn ang="T11">
                      <a:pos x="T2" y="T3"/>
                    </a:cxn>
                    <a:cxn ang="T12">
                      <a:pos x="T4" y="T5"/>
                    </a:cxn>
                    <a:cxn ang="T13">
                      <a:pos x="T6" y="T7"/>
                    </a:cxn>
                    <a:cxn ang="T14">
                      <a:pos x="T8" y="T9"/>
                    </a:cxn>
                  </a:cxnLst>
                  <a:rect l="T15" t="T16" r="T17" b="T18"/>
                  <a:pathLst>
                    <a:path w="20" h="12">
                      <a:moveTo>
                        <a:pt x="19" y="0"/>
                      </a:moveTo>
                      <a:lnTo>
                        <a:pt x="10" y="11"/>
                      </a:lnTo>
                      <a:lnTo>
                        <a:pt x="0" y="11"/>
                      </a:lnTo>
                      <a:lnTo>
                        <a:pt x="10" y="0"/>
                      </a:lnTo>
                      <a:lnTo>
                        <a:pt x="19" y="0"/>
                      </a:lnTo>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nvGrpSpPr>
                <p:cNvPr id="573" name="Group 510">
                  <a:extLst>
                    <a:ext uri="{FF2B5EF4-FFF2-40B4-BE49-F238E27FC236}">
                      <a16:creationId xmlns:a16="http://schemas.microsoft.com/office/drawing/2014/main" id="{FD309A44-F49D-4FC5-B847-6B520B5B5072}"/>
                    </a:ext>
                  </a:extLst>
                </p:cNvPr>
                <p:cNvGrpSpPr>
                  <a:grpSpLocks/>
                </p:cNvGrpSpPr>
                <p:nvPr/>
              </p:nvGrpSpPr>
              <p:grpSpPr bwMode="auto">
                <a:xfrm>
                  <a:off x="121" y="3516"/>
                  <a:ext cx="120" cy="13"/>
                  <a:chOff x="121" y="3516"/>
                  <a:chExt cx="120" cy="13"/>
                </a:xfrm>
              </p:grpSpPr>
              <p:sp>
                <p:nvSpPr>
                  <p:cNvPr id="581" name="Freeform 511">
                    <a:extLst>
                      <a:ext uri="{FF2B5EF4-FFF2-40B4-BE49-F238E27FC236}">
                        <a16:creationId xmlns:a16="http://schemas.microsoft.com/office/drawing/2014/main" id="{25454D40-B1FE-43C6-8DFE-7CFD3761030E}"/>
                      </a:ext>
                    </a:extLst>
                  </p:cNvPr>
                  <p:cNvSpPr>
                    <a:spLocks/>
                  </p:cNvSpPr>
                  <p:nvPr/>
                </p:nvSpPr>
                <p:spPr bwMode="auto">
                  <a:xfrm>
                    <a:off x="135" y="3528"/>
                    <a:ext cx="86" cy="1"/>
                  </a:xfrm>
                  <a:custGeom>
                    <a:avLst/>
                    <a:gdLst>
                      <a:gd name="T0" fmla="*/ 0 w 86"/>
                      <a:gd name="T1" fmla="*/ 0 h 1"/>
                      <a:gd name="T2" fmla="*/ 85 w 86"/>
                      <a:gd name="T3" fmla="*/ 0 h 1"/>
                      <a:gd name="T4" fmla="*/ 85 w 86"/>
                      <a:gd name="T5" fmla="*/ 0 h 1"/>
                      <a:gd name="T6" fmla="*/ 0 w 86"/>
                      <a:gd name="T7" fmla="*/ 0 h 1"/>
                      <a:gd name="T8" fmla="*/ 0 w 86"/>
                      <a:gd name="T9" fmla="*/ 0 h 1"/>
                      <a:gd name="T10" fmla="*/ 0 60000 65536"/>
                      <a:gd name="T11" fmla="*/ 0 60000 65536"/>
                      <a:gd name="T12" fmla="*/ 0 60000 65536"/>
                      <a:gd name="T13" fmla="*/ 0 60000 65536"/>
                      <a:gd name="T14" fmla="*/ 0 60000 65536"/>
                      <a:gd name="T15" fmla="*/ 0 w 86"/>
                      <a:gd name="T16" fmla="*/ 0 h 1"/>
                      <a:gd name="T17" fmla="*/ 86 w 86"/>
                      <a:gd name="T18" fmla="*/ 1 h 1"/>
                    </a:gdLst>
                    <a:ahLst/>
                    <a:cxnLst>
                      <a:cxn ang="T10">
                        <a:pos x="T0" y="T1"/>
                      </a:cxn>
                      <a:cxn ang="T11">
                        <a:pos x="T2" y="T3"/>
                      </a:cxn>
                      <a:cxn ang="T12">
                        <a:pos x="T4" y="T5"/>
                      </a:cxn>
                      <a:cxn ang="T13">
                        <a:pos x="T6" y="T7"/>
                      </a:cxn>
                      <a:cxn ang="T14">
                        <a:pos x="T8" y="T9"/>
                      </a:cxn>
                    </a:cxnLst>
                    <a:rect l="T15" t="T16" r="T17" b="T18"/>
                    <a:pathLst>
                      <a:path w="86" h="1">
                        <a:moveTo>
                          <a:pt x="0" y="0"/>
                        </a:moveTo>
                        <a:lnTo>
                          <a:pt x="85" y="0"/>
                        </a:lnTo>
                        <a:lnTo>
                          <a:pt x="0" y="0"/>
                        </a:lnTo>
                      </a:path>
                    </a:pathLst>
                  </a:custGeom>
                  <a:solidFill>
                    <a:srgbClr val="67676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82" name="Freeform 512">
                    <a:extLst>
                      <a:ext uri="{FF2B5EF4-FFF2-40B4-BE49-F238E27FC236}">
                        <a16:creationId xmlns:a16="http://schemas.microsoft.com/office/drawing/2014/main" id="{8B7FAAAC-047E-4EEB-8888-97863583D7DF}"/>
                      </a:ext>
                    </a:extLst>
                  </p:cNvPr>
                  <p:cNvSpPr>
                    <a:spLocks/>
                  </p:cNvSpPr>
                  <p:nvPr/>
                </p:nvSpPr>
                <p:spPr bwMode="auto">
                  <a:xfrm>
                    <a:off x="223" y="3528"/>
                    <a:ext cx="18" cy="1"/>
                  </a:xfrm>
                  <a:custGeom>
                    <a:avLst/>
                    <a:gdLst>
                      <a:gd name="T0" fmla="*/ 0 w 18"/>
                      <a:gd name="T1" fmla="*/ 0 h 1"/>
                      <a:gd name="T2" fmla="*/ 17 w 18"/>
                      <a:gd name="T3" fmla="*/ 0 h 1"/>
                      <a:gd name="T4" fmla="*/ 17 w 18"/>
                      <a:gd name="T5" fmla="*/ 0 h 1"/>
                      <a:gd name="T6" fmla="*/ 0 w 18"/>
                      <a:gd name="T7" fmla="*/ 0 h 1"/>
                      <a:gd name="T8" fmla="*/ 0 w 18"/>
                      <a:gd name="T9" fmla="*/ 0 h 1"/>
                      <a:gd name="T10" fmla="*/ 0 60000 65536"/>
                      <a:gd name="T11" fmla="*/ 0 60000 65536"/>
                      <a:gd name="T12" fmla="*/ 0 60000 65536"/>
                      <a:gd name="T13" fmla="*/ 0 60000 65536"/>
                      <a:gd name="T14" fmla="*/ 0 60000 65536"/>
                      <a:gd name="T15" fmla="*/ 0 w 18"/>
                      <a:gd name="T16" fmla="*/ 0 h 1"/>
                      <a:gd name="T17" fmla="*/ 18 w 18"/>
                      <a:gd name="T18" fmla="*/ 1 h 1"/>
                    </a:gdLst>
                    <a:ahLst/>
                    <a:cxnLst>
                      <a:cxn ang="T10">
                        <a:pos x="T0" y="T1"/>
                      </a:cxn>
                      <a:cxn ang="T11">
                        <a:pos x="T2" y="T3"/>
                      </a:cxn>
                      <a:cxn ang="T12">
                        <a:pos x="T4" y="T5"/>
                      </a:cxn>
                      <a:cxn ang="T13">
                        <a:pos x="T6" y="T7"/>
                      </a:cxn>
                      <a:cxn ang="T14">
                        <a:pos x="T8" y="T9"/>
                      </a:cxn>
                    </a:cxnLst>
                    <a:rect l="T15" t="T16" r="T17" b="T18"/>
                    <a:pathLst>
                      <a:path w="18" h="1">
                        <a:moveTo>
                          <a:pt x="0" y="0"/>
                        </a:moveTo>
                        <a:lnTo>
                          <a:pt x="17" y="0"/>
                        </a:lnTo>
                        <a:lnTo>
                          <a:pt x="0" y="0"/>
                        </a:lnTo>
                      </a:path>
                    </a:pathLst>
                  </a:custGeom>
                  <a:solidFill>
                    <a:srgbClr val="67676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83" name="Freeform 513">
                    <a:extLst>
                      <a:ext uri="{FF2B5EF4-FFF2-40B4-BE49-F238E27FC236}">
                        <a16:creationId xmlns:a16="http://schemas.microsoft.com/office/drawing/2014/main" id="{2EA9A51F-CC20-4388-A0D0-21567A96CC76}"/>
                      </a:ext>
                    </a:extLst>
                  </p:cNvPr>
                  <p:cNvSpPr>
                    <a:spLocks/>
                  </p:cNvSpPr>
                  <p:nvPr/>
                </p:nvSpPr>
                <p:spPr bwMode="auto">
                  <a:xfrm>
                    <a:off x="121" y="3528"/>
                    <a:ext cx="11" cy="1"/>
                  </a:xfrm>
                  <a:custGeom>
                    <a:avLst/>
                    <a:gdLst>
                      <a:gd name="T0" fmla="*/ 0 w 11"/>
                      <a:gd name="T1" fmla="*/ 0 h 1"/>
                      <a:gd name="T2" fmla="*/ 10 w 11"/>
                      <a:gd name="T3" fmla="*/ 0 h 1"/>
                      <a:gd name="T4" fmla="*/ 10 w 11"/>
                      <a:gd name="T5" fmla="*/ 0 h 1"/>
                      <a:gd name="T6" fmla="*/ 0 w 11"/>
                      <a:gd name="T7" fmla="*/ 0 h 1"/>
                      <a:gd name="T8" fmla="*/ 0 w 11"/>
                      <a:gd name="T9" fmla="*/ 0 h 1"/>
                      <a:gd name="T10" fmla="*/ 0 60000 65536"/>
                      <a:gd name="T11" fmla="*/ 0 60000 65536"/>
                      <a:gd name="T12" fmla="*/ 0 60000 65536"/>
                      <a:gd name="T13" fmla="*/ 0 60000 65536"/>
                      <a:gd name="T14" fmla="*/ 0 60000 65536"/>
                      <a:gd name="T15" fmla="*/ 0 w 11"/>
                      <a:gd name="T16" fmla="*/ 0 h 1"/>
                      <a:gd name="T17" fmla="*/ 11 w 11"/>
                      <a:gd name="T18" fmla="*/ 1 h 1"/>
                    </a:gdLst>
                    <a:ahLst/>
                    <a:cxnLst>
                      <a:cxn ang="T10">
                        <a:pos x="T0" y="T1"/>
                      </a:cxn>
                      <a:cxn ang="T11">
                        <a:pos x="T2" y="T3"/>
                      </a:cxn>
                      <a:cxn ang="T12">
                        <a:pos x="T4" y="T5"/>
                      </a:cxn>
                      <a:cxn ang="T13">
                        <a:pos x="T6" y="T7"/>
                      </a:cxn>
                      <a:cxn ang="T14">
                        <a:pos x="T8" y="T9"/>
                      </a:cxn>
                    </a:cxnLst>
                    <a:rect l="T15" t="T16" r="T17" b="T18"/>
                    <a:pathLst>
                      <a:path w="11" h="1">
                        <a:moveTo>
                          <a:pt x="0" y="0"/>
                        </a:moveTo>
                        <a:lnTo>
                          <a:pt x="10" y="0"/>
                        </a:lnTo>
                        <a:lnTo>
                          <a:pt x="0" y="0"/>
                        </a:lnTo>
                      </a:path>
                    </a:pathLst>
                  </a:custGeom>
                  <a:solidFill>
                    <a:srgbClr val="67676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84" name="Freeform 514">
                    <a:extLst>
                      <a:ext uri="{FF2B5EF4-FFF2-40B4-BE49-F238E27FC236}">
                        <a16:creationId xmlns:a16="http://schemas.microsoft.com/office/drawing/2014/main" id="{116FEBB2-B129-4DC8-AFB7-E263067C274E}"/>
                      </a:ext>
                    </a:extLst>
                  </p:cNvPr>
                  <p:cNvSpPr>
                    <a:spLocks/>
                  </p:cNvSpPr>
                  <p:nvPr/>
                </p:nvSpPr>
                <p:spPr bwMode="auto">
                  <a:xfrm>
                    <a:off x="133" y="3516"/>
                    <a:ext cx="9" cy="13"/>
                  </a:xfrm>
                  <a:custGeom>
                    <a:avLst/>
                    <a:gdLst>
                      <a:gd name="T0" fmla="*/ 1 w 9"/>
                      <a:gd name="T1" fmla="*/ 11 h 13"/>
                      <a:gd name="T2" fmla="*/ 1 w 9"/>
                      <a:gd name="T3" fmla="*/ 12 h 13"/>
                      <a:gd name="T4" fmla="*/ 8 w 9"/>
                      <a:gd name="T5" fmla="*/ 1 h 13"/>
                      <a:gd name="T6" fmla="*/ 7 w 9"/>
                      <a:gd name="T7" fmla="*/ 0 h 13"/>
                      <a:gd name="T8" fmla="*/ 1 w 9"/>
                      <a:gd name="T9" fmla="*/ 11 h 13"/>
                      <a:gd name="T10" fmla="*/ 1 w 9"/>
                      <a:gd name="T11" fmla="*/ 12 h 13"/>
                      <a:gd name="T12" fmla="*/ 1 w 9"/>
                      <a:gd name="T13" fmla="*/ 11 h 13"/>
                      <a:gd name="T14" fmla="*/ 0 w 9"/>
                      <a:gd name="T15" fmla="*/ 12 h 13"/>
                      <a:gd name="T16" fmla="*/ 1 w 9"/>
                      <a:gd name="T17" fmla="*/ 12 h 13"/>
                      <a:gd name="T18" fmla="*/ 1 w 9"/>
                      <a:gd name="T19" fmla="*/ 11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
                      <a:gd name="T31" fmla="*/ 0 h 13"/>
                      <a:gd name="T32" fmla="*/ 9 w 9"/>
                      <a:gd name="T33" fmla="*/ 13 h 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 h="13">
                        <a:moveTo>
                          <a:pt x="1" y="11"/>
                        </a:moveTo>
                        <a:lnTo>
                          <a:pt x="1" y="12"/>
                        </a:lnTo>
                        <a:lnTo>
                          <a:pt x="8" y="1"/>
                        </a:lnTo>
                        <a:lnTo>
                          <a:pt x="7" y="0"/>
                        </a:lnTo>
                        <a:lnTo>
                          <a:pt x="1" y="11"/>
                        </a:lnTo>
                        <a:lnTo>
                          <a:pt x="1" y="12"/>
                        </a:lnTo>
                        <a:lnTo>
                          <a:pt x="1" y="11"/>
                        </a:lnTo>
                        <a:lnTo>
                          <a:pt x="0" y="12"/>
                        </a:lnTo>
                        <a:lnTo>
                          <a:pt x="1" y="12"/>
                        </a:lnTo>
                        <a:lnTo>
                          <a:pt x="1" y="11"/>
                        </a:lnTo>
                      </a:path>
                    </a:pathLst>
                  </a:custGeom>
                  <a:solidFill>
                    <a:srgbClr val="67676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85" name="Freeform 515">
                    <a:extLst>
                      <a:ext uri="{FF2B5EF4-FFF2-40B4-BE49-F238E27FC236}">
                        <a16:creationId xmlns:a16="http://schemas.microsoft.com/office/drawing/2014/main" id="{92B72BDD-3437-437A-9041-FEDEB892B92B}"/>
                      </a:ext>
                    </a:extLst>
                  </p:cNvPr>
                  <p:cNvSpPr>
                    <a:spLocks/>
                  </p:cNvSpPr>
                  <p:nvPr/>
                </p:nvSpPr>
                <p:spPr bwMode="auto">
                  <a:xfrm>
                    <a:off x="135" y="3528"/>
                    <a:ext cx="87" cy="1"/>
                  </a:xfrm>
                  <a:custGeom>
                    <a:avLst/>
                    <a:gdLst>
                      <a:gd name="T0" fmla="*/ 84 w 87"/>
                      <a:gd name="T1" fmla="*/ 0 h 1"/>
                      <a:gd name="T2" fmla="*/ 85 w 87"/>
                      <a:gd name="T3" fmla="*/ 0 h 1"/>
                      <a:gd name="T4" fmla="*/ 0 w 87"/>
                      <a:gd name="T5" fmla="*/ 0 h 1"/>
                      <a:gd name="T6" fmla="*/ 0 w 87"/>
                      <a:gd name="T7" fmla="*/ 0 h 1"/>
                      <a:gd name="T8" fmla="*/ 85 w 87"/>
                      <a:gd name="T9" fmla="*/ 0 h 1"/>
                      <a:gd name="T10" fmla="*/ 85 w 87"/>
                      <a:gd name="T11" fmla="*/ 0 h 1"/>
                      <a:gd name="T12" fmla="*/ 85 w 87"/>
                      <a:gd name="T13" fmla="*/ 0 h 1"/>
                      <a:gd name="T14" fmla="*/ 86 w 87"/>
                      <a:gd name="T15" fmla="*/ 0 h 1"/>
                      <a:gd name="T16" fmla="*/ 85 w 87"/>
                      <a:gd name="T17" fmla="*/ 0 h 1"/>
                      <a:gd name="T18" fmla="*/ 84 w 87"/>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7"/>
                      <a:gd name="T31" fmla="*/ 0 h 1"/>
                      <a:gd name="T32" fmla="*/ 87 w 87"/>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7" h="1">
                        <a:moveTo>
                          <a:pt x="84" y="0"/>
                        </a:moveTo>
                        <a:lnTo>
                          <a:pt x="85" y="0"/>
                        </a:lnTo>
                        <a:lnTo>
                          <a:pt x="0" y="0"/>
                        </a:lnTo>
                        <a:lnTo>
                          <a:pt x="85" y="0"/>
                        </a:lnTo>
                        <a:lnTo>
                          <a:pt x="86" y="0"/>
                        </a:lnTo>
                        <a:lnTo>
                          <a:pt x="85" y="0"/>
                        </a:lnTo>
                        <a:lnTo>
                          <a:pt x="84" y="0"/>
                        </a:lnTo>
                      </a:path>
                    </a:pathLst>
                  </a:custGeom>
                  <a:solidFill>
                    <a:srgbClr val="67676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86" name="Freeform 516">
                    <a:extLst>
                      <a:ext uri="{FF2B5EF4-FFF2-40B4-BE49-F238E27FC236}">
                        <a16:creationId xmlns:a16="http://schemas.microsoft.com/office/drawing/2014/main" id="{90F4F78D-9762-4777-AC5B-6064CA71F7FC}"/>
                      </a:ext>
                    </a:extLst>
                  </p:cNvPr>
                  <p:cNvSpPr>
                    <a:spLocks/>
                  </p:cNvSpPr>
                  <p:nvPr/>
                </p:nvSpPr>
                <p:spPr bwMode="auto">
                  <a:xfrm>
                    <a:off x="211" y="3516"/>
                    <a:ext cx="11" cy="13"/>
                  </a:xfrm>
                  <a:custGeom>
                    <a:avLst/>
                    <a:gdLst>
                      <a:gd name="T0" fmla="*/ 1 w 11"/>
                      <a:gd name="T1" fmla="*/ 1 h 13"/>
                      <a:gd name="T2" fmla="*/ 0 w 11"/>
                      <a:gd name="T3" fmla="*/ 1 h 13"/>
                      <a:gd name="T4" fmla="*/ 9 w 11"/>
                      <a:gd name="T5" fmla="*/ 12 h 13"/>
                      <a:gd name="T6" fmla="*/ 10 w 11"/>
                      <a:gd name="T7" fmla="*/ 11 h 13"/>
                      <a:gd name="T8" fmla="*/ 1 w 11"/>
                      <a:gd name="T9" fmla="*/ 0 h 13"/>
                      <a:gd name="T10" fmla="*/ 1 w 11"/>
                      <a:gd name="T11" fmla="*/ 0 h 13"/>
                      <a:gd name="T12" fmla="*/ 1 w 11"/>
                      <a:gd name="T13" fmla="*/ 0 h 13"/>
                      <a:gd name="T14" fmla="*/ 1 w 11"/>
                      <a:gd name="T15" fmla="*/ 0 h 13"/>
                      <a:gd name="T16" fmla="*/ 1 w 11"/>
                      <a:gd name="T17" fmla="*/ 0 h 13"/>
                      <a:gd name="T18" fmla="*/ 1 w 11"/>
                      <a:gd name="T19" fmla="*/ 1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13"/>
                      <a:gd name="T32" fmla="*/ 11 w 11"/>
                      <a:gd name="T33" fmla="*/ 13 h 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13">
                        <a:moveTo>
                          <a:pt x="1" y="1"/>
                        </a:moveTo>
                        <a:lnTo>
                          <a:pt x="0" y="1"/>
                        </a:lnTo>
                        <a:lnTo>
                          <a:pt x="9" y="12"/>
                        </a:lnTo>
                        <a:lnTo>
                          <a:pt x="10" y="11"/>
                        </a:lnTo>
                        <a:lnTo>
                          <a:pt x="1" y="0"/>
                        </a:lnTo>
                        <a:lnTo>
                          <a:pt x="1" y="1"/>
                        </a:lnTo>
                      </a:path>
                    </a:pathLst>
                  </a:custGeom>
                  <a:solidFill>
                    <a:srgbClr val="67676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87" name="Freeform 517">
                    <a:extLst>
                      <a:ext uri="{FF2B5EF4-FFF2-40B4-BE49-F238E27FC236}">
                        <a16:creationId xmlns:a16="http://schemas.microsoft.com/office/drawing/2014/main" id="{AF6C5FBB-1262-49B0-9BCF-8C3FE4513D4C}"/>
                      </a:ext>
                    </a:extLst>
                  </p:cNvPr>
                  <p:cNvSpPr>
                    <a:spLocks/>
                  </p:cNvSpPr>
                  <p:nvPr/>
                </p:nvSpPr>
                <p:spPr bwMode="auto">
                  <a:xfrm>
                    <a:off x="140" y="3519"/>
                    <a:ext cx="75" cy="2"/>
                  </a:xfrm>
                  <a:custGeom>
                    <a:avLst/>
                    <a:gdLst>
                      <a:gd name="T0" fmla="*/ 74 w 75"/>
                      <a:gd name="T1" fmla="*/ 1 h 2"/>
                      <a:gd name="T2" fmla="*/ 74 w 75"/>
                      <a:gd name="T3" fmla="*/ 0 h 2"/>
                      <a:gd name="T4" fmla="*/ 0 w 75"/>
                      <a:gd name="T5" fmla="*/ 0 h 2"/>
                      <a:gd name="T6" fmla="*/ 0 w 75"/>
                      <a:gd name="T7" fmla="*/ 1 h 2"/>
                      <a:gd name="T8" fmla="*/ 74 w 75"/>
                      <a:gd name="T9" fmla="*/ 1 h 2"/>
                      <a:gd name="T10" fmla="*/ 74 w 75"/>
                      <a:gd name="T11" fmla="*/ 1 h 2"/>
                      <a:gd name="T12" fmla="*/ 0 60000 65536"/>
                      <a:gd name="T13" fmla="*/ 0 60000 65536"/>
                      <a:gd name="T14" fmla="*/ 0 60000 65536"/>
                      <a:gd name="T15" fmla="*/ 0 60000 65536"/>
                      <a:gd name="T16" fmla="*/ 0 60000 65536"/>
                      <a:gd name="T17" fmla="*/ 0 60000 65536"/>
                      <a:gd name="T18" fmla="*/ 0 w 75"/>
                      <a:gd name="T19" fmla="*/ 0 h 2"/>
                      <a:gd name="T20" fmla="*/ 75 w 75"/>
                      <a:gd name="T21" fmla="*/ 2 h 2"/>
                    </a:gdLst>
                    <a:ahLst/>
                    <a:cxnLst>
                      <a:cxn ang="T12">
                        <a:pos x="T0" y="T1"/>
                      </a:cxn>
                      <a:cxn ang="T13">
                        <a:pos x="T2" y="T3"/>
                      </a:cxn>
                      <a:cxn ang="T14">
                        <a:pos x="T4" y="T5"/>
                      </a:cxn>
                      <a:cxn ang="T15">
                        <a:pos x="T6" y="T7"/>
                      </a:cxn>
                      <a:cxn ang="T16">
                        <a:pos x="T8" y="T9"/>
                      </a:cxn>
                      <a:cxn ang="T17">
                        <a:pos x="T10" y="T11"/>
                      </a:cxn>
                    </a:cxnLst>
                    <a:rect l="T18" t="T19" r="T20" b="T21"/>
                    <a:pathLst>
                      <a:path w="75" h="2">
                        <a:moveTo>
                          <a:pt x="74" y="1"/>
                        </a:moveTo>
                        <a:lnTo>
                          <a:pt x="74" y="0"/>
                        </a:lnTo>
                        <a:lnTo>
                          <a:pt x="0" y="0"/>
                        </a:lnTo>
                        <a:lnTo>
                          <a:pt x="0" y="1"/>
                        </a:lnTo>
                        <a:lnTo>
                          <a:pt x="74" y="1"/>
                        </a:lnTo>
                      </a:path>
                    </a:pathLst>
                  </a:custGeom>
                  <a:solidFill>
                    <a:srgbClr val="67676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88" name="Freeform 518">
                    <a:extLst>
                      <a:ext uri="{FF2B5EF4-FFF2-40B4-BE49-F238E27FC236}">
                        <a16:creationId xmlns:a16="http://schemas.microsoft.com/office/drawing/2014/main" id="{3082986D-640A-4220-A547-DFEFFA094EA8}"/>
                      </a:ext>
                    </a:extLst>
                  </p:cNvPr>
                  <p:cNvSpPr>
                    <a:spLocks/>
                  </p:cNvSpPr>
                  <p:nvPr/>
                </p:nvSpPr>
                <p:spPr bwMode="auto">
                  <a:xfrm>
                    <a:off x="141" y="3516"/>
                    <a:ext cx="73" cy="2"/>
                  </a:xfrm>
                  <a:custGeom>
                    <a:avLst/>
                    <a:gdLst>
                      <a:gd name="T0" fmla="*/ 72 w 73"/>
                      <a:gd name="T1" fmla="*/ 1 h 2"/>
                      <a:gd name="T2" fmla="*/ 72 w 73"/>
                      <a:gd name="T3" fmla="*/ 0 h 2"/>
                      <a:gd name="T4" fmla="*/ 0 w 73"/>
                      <a:gd name="T5" fmla="*/ 0 h 2"/>
                      <a:gd name="T6" fmla="*/ 0 w 73"/>
                      <a:gd name="T7" fmla="*/ 1 h 2"/>
                      <a:gd name="T8" fmla="*/ 72 w 73"/>
                      <a:gd name="T9" fmla="*/ 1 h 2"/>
                      <a:gd name="T10" fmla="*/ 72 w 73"/>
                      <a:gd name="T11" fmla="*/ 1 h 2"/>
                      <a:gd name="T12" fmla="*/ 0 60000 65536"/>
                      <a:gd name="T13" fmla="*/ 0 60000 65536"/>
                      <a:gd name="T14" fmla="*/ 0 60000 65536"/>
                      <a:gd name="T15" fmla="*/ 0 60000 65536"/>
                      <a:gd name="T16" fmla="*/ 0 60000 65536"/>
                      <a:gd name="T17" fmla="*/ 0 60000 65536"/>
                      <a:gd name="T18" fmla="*/ 0 w 73"/>
                      <a:gd name="T19" fmla="*/ 0 h 2"/>
                      <a:gd name="T20" fmla="*/ 73 w 73"/>
                      <a:gd name="T21" fmla="*/ 2 h 2"/>
                    </a:gdLst>
                    <a:ahLst/>
                    <a:cxnLst>
                      <a:cxn ang="T12">
                        <a:pos x="T0" y="T1"/>
                      </a:cxn>
                      <a:cxn ang="T13">
                        <a:pos x="T2" y="T3"/>
                      </a:cxn>
                      <a:cxn ang="T14">
                        <a:pos x="T4" y="T5"/>
                      </a:cxn>
                      <a:cxn ang="T15">
                        <a:pos x="T6" y="T7"/>
                      </a:cxn>
                      <a:cxn ang="T16">
                        <a:pos x="T8" y="T9"/>
                      </a:cxn>
                      <a:cxn ang="T17">
                        <a:pos x="T10" y="T11"/>
                      </a:cxn>
                    </a:cxnLst>
                    <a:rect l="T18" t="T19" r="T20" b="T21"/>
                    <a:pathLst>
                      <a:path w="73" h="2">
                        <a:moveTo>
                          <a:pt x="72" y="1"/>
                        </a:moveTo>
                        <a:lnTo>
                          <a:pt x="72" y="0"/>
                        </a:lnTo>
                        <a:lnTo>
                          <a:pt x="0" y="0"/>
                        </a:lnTo>
                        <a:lnTo>
                          <a:pt x="0" y="1"/>
                        </a:lnTo>
                        <a:lnTo>
                          <a:pt x="72" y="1"/>
                        </a:lnTo>
                      </a:path>
                    </a:pathLst>
                  </a:custGeom>
                  <a:solidFill>
                    <a:srgbClr val="67676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89" name="Freeform 519">
                    <a:extLst>
                      <a:ext uri="{FF2B5EF4-FFF2-40B4-BE49-F238E27FC236}">
                        <a16:creationId xmlns:a16="http://schemas.microsoft.com/office/drawing/2014/main" id="{05BE4412-2507-4D44-917E-1D548F9A91D8}"/>
                      </a:ext>
                    </a:extLst>
                  </p:cNvPr>
                  <p:cNvSpPr>
                    <a:spLocks/>
                  </p:cNvSpPr>
                  <p:nvPr/>
                </p:nvSpPr>
                <p:spPr bwMode="auto">
                  <a:xfrm>
                    <a:off x="138" y="3522"/>
                    <a:ext cx="77" cy="2"/>
                  </a:xfrm>
                  <a:custGeom>
                    <a:avLst/>
                    <a:gdLst>
                      <a:gd name="T0" fmla="*/ 76 w 77"/>
                      <a:gd name="T1" fmla="*/ 0 h 2"/>
                      <a:gd name="T2" fmla="*/ 76 w 77"/>
                      <a:gd name="T3" fmla="*/ 0 h 2"/>
                      <a:gd name="T4" fmla="*/ 0 w 77"/>
                      <a:gd name="T5" fmla="*/ 0 h 2"/>
                      <a:gd name="T6" fmla="*/ 0 w 77"/>
                      <a:gd name="T7" fmla="*/ 1 h 2"/>
                      <a:gd name="T8" fmla="*/ 76 w 77"/>
                      <a:gd name="T9" fmla="*/ 1 h 2"/>
                      <a:gd name="T10" fmla="*/ 76 w 77"/>
                      <a:gd name="T11" fmla="*/ 0 h 2"/>
                      <a:gd name="T12" fmla="*/ 0 60000 65536"/>
                      <a:gd name="T13" fmla="*/ 0 60000 65536"/>
                      <a:gd name="T14" fmla="*/ 0 60000 65536"/>
                      <a:gd name="T15" fmla="*/ 0 60000 65536"/>
                      <a:gd name="T16" fmla="*/ 0 60000 65536"/>
                      <a:gd name="T17" fmla="*/ 0 60000 65536"/>
                      <a:gd name="T18" fmla="*/ 0 w 77"/>
                      <a:gd name="T19" fmla="*/ 0 h 2"/>
                      <a:gd name="T20" fmla="*/ 77 w 77"/>
                      <a:gd name="T21" fmla="*/ 2 h 2"/>
                    </a:gdLst>
                    <a:ahLst/>
                    <a:cxnLst>
                      <a:cxn ang="T12">
                        <a:pos x="T0" y="T1"/>
                      </a:cxn>
                      <a:cxn ang="T13">
                        <a:pos x="T2" y="T3"/>
                      </a:cxn>
                      <a:cxn ang="T14">
                        <a:pos x="T4" y="T5"/>
                      </a:cxn>
                      <a:cxn ang="T15">
                        <a:pos x="T6" y="T7"/>
                      </a:cxn>
                      <a:cxn ang="T16">
                        <a:pos x="T8" y="T9"/>
                      </a:cxn>
                      <a:cxn ang="T17">
                        <a:pos x="T10" y="T11"/>
                      </a:cxn>
                    </a:cxnLst>
                    <a:rect l="T18" t="T19" r="T20" b="T21"/>
                    <a:pathLst>
                      <a:path w="77" h="2">
                        <a:moveTo>
                          <a:pt x="76" y="0"/>
                        </a:moveTo>
                        <a:lnTo>
                          <a:pt x="76" y="0"/>
                        </a:lnTo>
                        <a:lnTo>
                          <a:pt x="0" y="0"/>
                        </a:lnTo>
                        <a:lnTo>
                          <a:pt x="0" y="1"/>
                        </a:lnTo>
                        <a:lnTo>
                          <a:pt x="76" y="1"/>
                        </a:lnTo>
                        <a:lnTo>
                          <a:pt x="76" y="0"/>
                        </a:lnTo>
                      </a:path>
                    </a:pathLst>
                  </a:custGeom>
                  <a:solidFill>
                    <a:srgbClr val="67676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90" name="Freeform 520">
                    <a:extLst>
                      <a:ext uri="{FF2B5EF4-FFF2-40B4-BE49-F238E27FC236}">
                        <a16:creationId xmlns:a16="http://schemas.microsoft.com/office/drawing/2014/main" id="{39CF34CE-BC43-4DCB-91B3-9F0F2B7AC438}"/>
                      </a:ext>
                    </a:extLst>
                  </p:cNvPr>
                  <p:cNvSpPr>
                    <a:spLocks/>
                  </p:cNvSpPr>
                  <p:nvPr/>
                </p:nvSpPr>
                <p:spPr bwMode="auto">
                  <a:xfrm>
                    <a:off x="137" y="3523"/>
                    <a:ext cx="82" cy="3"/>
                  </a:xfrm>
                  <a:custGeom>
                    <a:avLst/>
                    <a:gdLst>
                      <a:gd name="T0" fmla="*/ 81 w 82"/>
                      <a:gd name="T1" fmla="*/ 1 h 3"/>
                      <a:gd name="T2" fmla="*/ 81 w 82"/>
                      <a:gd name="T3" fmla="*/ 0 h 3"/>
                      <a:gd name="T4" fmla="*/ 0 w 82"/>
                      <a:gd name="T5" fmla="*/ 0 h 3"/>
                      <a:gd name="T6" fmla="*/ 0 w 82"/>
                      <a:gd name="T7" fmla="*/ 2 h 3"/>
                      <a:gd name="T8" fmla="*/ 81 w 82"/>
                      <a:gd name="T9" fmla="*/ 2 h 3"/>
                      <a:gd name="T10" fmla="*/ 81 w 82"/>
                      <a:gd name="T11" fmla="*/ 1 h 3"/>
                      <a:gd name="T12" fmla="*/ 0 60000 65536"/>
                      <a:gd name="T13" fmla="*/ 0 60000 65536"/>
                      <a:gd name="T14" fmla="*/ 0 60000 65536"/>
                      <a:gd name="T15" fmla="*/ 0 60000 65536"/>
                      <a:gd name="T16" fmla="*/ 0 60000 65536"/>
                      <a:gd name="T17" fmla="*/ 0 60000 65536"/>
                      <a:gd name="T18" fmla="*/ 0 w 82"/>
                      <a:gd name="T19" fmla="*/ 0 h 3"/>
                      <a:gd name="T20" fmla="*/ 82 w 82"/>
                      <a:gd name="T21" fmla="*/ 3 h 3"/>
                    </a:gdLst>
                    <a:ahLst/>
                    <a:cxnLst>
                      <a:cxn ang="T12">
                        <a:pos x="T0" y="T1"/>
                      </a:cxn>
                      <a:cxn ang="T13">
                        <a:pos x="T2" y="T3"/>
                      </a:cxn>
                      <a:cxn ang="T14">
                        <a:pos x="T4" y="T5"/>
                      </a:cxn>
                      <a:cxn ang="T15">
                        <a:pos x="T6" y="T7"/>
                      </a:cxn>
                      <a:cxn ang="T16">
                        <a:pos x="T8" y="T9"/>
                      </a:cxn>
                      <a:cxn ang="T17">
                        <a:pos x="T10" y="T11"/>
                      </a:cxn>
                    </a:cxnLst>
                    <a:rect l="T18" t="T19" r="T20" b="T21"/>
                    <a:pathLst>
                      <a:path w="82" h="3">
                        <a:moveTo>
                          <a:pt x="81" y="1"/>
                        </a:moveTo>
                        <a:lnTo>
                          <a:pt x="81" y="0"/>
                        </a:lnTo>
                        <a:lnTo>
                          <a:pt x="0" y="0"/>
                        </a:lnTo>
                        <a:lnTo>
                          <a:pt x="0" y="2"/>
                        </a:lnTo>
                        <a:lnTo>
                          <a:pt x="81" y="2"/>
                        </a:lnTo>
                        <a:lnTo>
                          <a:pt x="81" y="1"/>
                        </a:lnTo>
                      </a:path>
                    </a:pathLst>
                  </a:custGeom>
                  <a:solidFill>
                    <a:srgbClr val="67676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91" name="Freeform 521">
                    <a:extLst>
                      <a:ext uri="{FF2B5EF4-FFF2-40B4-BE49-F238E27FC236}">
                        <a16:creationId xmlns:a16="http://schemas.microsoft.com/office/drawing/2014/main" id="{09838A31-EBDF-4A0B-9969-A4D610C36079}"/>
                      </a:ext>
                    </a:extLst>
                  </p:cNvPr>
                  <p:cNvSpPr>
                    <a:spLocks/>
                  </p:cNvSpPr>
                  <p:nvPr/>
                </p:nvSpPr>
                <p:spPr bwMode="auto">
                  <a:xfrm>
                    <a:off x="155" y="3516"/>
                    <a:ext cx="6" cy="13"/>
                  </a:xfrm>
                  <a:custGeom>
                    <a:avLst/>
                    <a:gdLst>
                      <a:gd name="T0" fmla="*/ 1 w 6"/>
                      <a:gd name="T1" fmla="*/ 12 h 13"/>
                      <a:gd name="T2" fmla="*/ 1 w 6"/>
                      <a:gd name="T3" fmla="*/ 12 h 13"/>
                      <a:gd name="T4" fmla="*/ 5 w 6"/>
                      <a:gd name="T5" fmla="*/ 0 h 13"/>
                      <a:gd name="T6" fmla="*/ 4 w 6"/>
                      <a:gd name="T7" fmla="*/ 0 h 13"/>
                      <a:gd name="T8" fmla="*/ 0 w 6"/>
                      <a:gd name="T9" fmla="*/ 12 h 13"/>
                      <a:gd name="T10" fmla="*/ 1 w 6"/>
                      <a:gd name="T11" fmla="*/ 12 h 13"/>
                      <a:gd name="T12" fmla="*/ 0 60000 65536"/>
                      <a:gd name="T13" fmla="*/ 0 60000 65536"/>
                      <a:gd name="T14" fmla="*/ 0 60000 65536"/>
                      <a:gd name="T15" fmla="*/ 0 60000 65536"/>
                      <a:gd name="T16" fmla="*/ 0 60000 65536"/>
                      <a:gd name="T17" fmla="*/ 0 60000 65536"/>
                      <a:gd name="T18" fmla="*/ 0 w 6"/>
                      <a:gd name="T19" fmla="*/ 0 h 13"/>
                      <a:gd name="T20" fmla="*/ 6 w 6"/>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6" h="13">
                        <a:moveTo>
                          <a:pt x="1" y="12"/>
                        </a:moveTo>
                        <a:lnTo>
                          <a:pt x="1" y="12"/>
                        </a:lnTo>
                        <a:lnTo>
                          <a:pt x="5" y="0"/>
                        </a:lnTo>
                        <a:lnTo>
                          <a:pt x="4" y="0"/>
                        </a:lnTo>
                        <a:lnTo>
                          <a:pt x="0" y="12"/>
                        </a:lnTo>
                        <a:lnTo>
                          <a:pt x="1" y="12"/>
                        </a:lnTo>
                      </a:path>
                    </a:pathLst>
                  </a:custGeom>
                  <a:solidFill>
                    <a:srgbClr val="67676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92" name="Freeform 522">
                    <a:extLst>
                      <a:ext uri="{FF2B5EF4-FFF2-40B4-BE49-F238E27FC236}">
                        <a16:creationId xmlns:a16="http://schemas.microsoft.com/office/drawing/2014/main" id="{712ADFAB-495B-4E77-B297-6C7C59D6150E}"/>
                      </a:ext>
                    </a:extLst>
                  </p:cNvPr>
                  <p:cNvSpPr>
                    <a:spLocks/>
                  </p:cNvSpPr>
                  <p:nvPr/>
                </p:nvSpPr>
                <p:spPr bwMode="auto">
                  <a:xfrm>
                    <a:off x="194" y="3516"/>
                    <a:ext cx="7" cy="13"/>
                  </a:xfrm>
                  <a:custGeom>
                    <a:avLst/>
                    <a:gdLst>
                      <a:gd name="T0" fmla="*/ 5 w 7"/>
                      <a:gd name="T1" fmla="*/ 12 h 13"/>
                      <a:gd name="T2" fmla="*/ 6 w 7"/>
                      <a:gd name="T3" fmla="*/ 12 h 13"/>
                      <a:gd name="T4" fmla="*/ 1 w 7"/>
                      <a:gd name="T5" fmla="*/ 0 h 13"/>
                      <a:gd name="T6" fmla="*/ 0 w 7"/>
                      <a:gd name="T7" fmla="*/ 0 h 13"/>
                      <a:gd name="T8" fmla="*/ 5 w 7"/>
                      <a:gd name="T9" fmla="*/ 12 h 13"/>
                      <a:gd name="T10" fmla="*/ 5 w 7"/>
                      <a:gd name="T11" fmla="*/ 12 h 13"/>
                      <a:gd name="T12" fmla="*/ 0 60000 65536"/>
                      <a:gd name="T13" fmla="*/ 0 60000 65536"/>
                      <a:gd name="T14" fmla="*/ 0 60000 65536"/>
                      <a:gd name="T15" fmla="*/ 0 60000 65536"/>
                      <a:gd name="T16" fmla="*/ 0 60000 65536"/>
                      <a:gd name="T17" fmla="*/ 0 60000 65536"/>
                      <a:gd name="T18" fmla="*/ 0 w 7"/>
                      <a:gd name="T19" fmla="*/ 0 h 13"/>
                      <a:gd name="T20" fmla="*/ 7 w 7"/>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7" h="13">
                        <a:moveTo>
                          <a:pt x="5" y="12"/>
                        </a:moveTo>
                        <a:lnTo>
                          <a:pt x="6" y="12"/>
                        </a:lnTo>
                        <a:lnTo>
                          <a:pt x="1" y="0"/>
                        </a:lnTo>
                        <a:lnTo>
                          <a:pt x="0" y="0"/>
                        </a:lnTo>
                        <a:lnTo>
                          <a:pt x="5" y="12"/>
                        </a:lnTo>
                      </a:path>
                    </a:pathLst>
                  </a:custGeom>
                  <a:solidFill>
                    <a:srgbClr val="67676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93" name="Freeform 523">
                    <a:extLst>
                      <a:ext uri="{FF2B5EF4-FFF2-40B4-BE49-F238E27FC236}">
                        <a16:creationId xmlns:a16="http://schemas.microsoft.com/office/drawing/2014/main" id="{56AB65C5-7127-449E-983F-A98778BDD82D}"/>
                      </a:ext>
                    </a:extLst>
                  </p:cNvPr>
                  <p:cNvSpPr>
                    <a:spLocks/>
                  </p:cNvSpPr>
                  <p:nvPr/>
                </p:nvSpPr>
                <p:spPr bwMode="auto">
                  <a:xfrm>
                    <a:off x="178" y="3517"/>
                    <a:ext cx="1" cy="9"/>
                  </a:xfrm>
                  <a:custGeom>
                    <a:avLst/>
                    <a:gdLst>
                      <a:gd name="T0" fmla="*/ 0 w 1"/>
                      <a:gd name="T1" fmla="*/ 8 h 9"/>
                      <a:gd name="T2" fmla="*/ 0 w 1"/>
                      <a:gd name="T3" fmla="*/ 8 h 9"/>
                      <a:gd name="T4" fmla="*/ 0 w 1"/>
                      <a:gd name="T5" fmla="*/ 0 h 9"/>
                      <a:gd name="T6" fmla="*/ 0 w 1"/>
                      <a:gd name="T7" fmla="*/ 0 h 9"/>
                      <a:gd name="T8" fmla="*/ 0 w 1"/>
                      <a:gd name="T9" fmla="*/ 8 h 9"/>
                      <a:gd name="T10" fmla="*/ 0 w 1"/>
                      <a:gd name="T11" fmla="*/ 8 h 9"/>
                      <a:gd name="T12" fmla="*/ 0 60000 65536"/>
                      <a:gd name="T13" fmla="*/ 0 60000 65536"/>
                      <a:gd name="T14" fmla="*/ 0 60000 65536"/>
                      <a:gd name="T15" fmla="*/ 0 60000 65536"/>
                      <a:gd name="T16" fmla="*/ 0 60000 65536"/>
                      <a:gd name="T17" fmla="*/ 0 60000 65536"/>
                      <a:gd name="T18" fmla="*/ 0 w 1"/>
                      <a:gd name="T19" fmla="*/ 0 h 9"/>
                      <a:gd name="T20" fmla="*/ 1 w 1"/>
                      <a:gd name="T21" fmla="*/ 9 h 9"/>
                    </a:gdLst>
                    <a:ahLst/>
                    <a:cxnLst>
                      <a:cxn ang="T12">
                        <a:pos x="T0" y="T1"/>
                      </a:cxn>
                      <a:cxn ang="T13">
                        <a:pos x="T2" y="T3"/>
                      </a:cxn>
                      <a:cxn ang="T14">
                        <a:pos x="T4" y="T5"/>
                      </a:cxn>
                      <a:cxn ang="T15">
                        <a:pos x="T6" y="T7"/>
                      </a:cxn>
                      <a:cxn ang="T16">
                        <a:pos x="T8" y="T9"/>
                      </a:cxn>
                      <a:cxn ang="T17">
                        <a:pos x="T10" y="T11"/>
                      </a:cxn>
                    </a:cxnLst>
                    <a:rect l="T18" t="T19" r="T20" b="T21"/>
                    <a:pathLst>
                      <a:path w="1" h="9">
                        <a:moveTo>
                          <a:pt x="0" y="8"/>
                        </a:moveTo>
                        <a:lnTo>
                          <a:pt x="0" y="8"/>
                        </a:lnTo>
                        <a:lnTo>
                          <a:pt x="0" y="0"/>
                        </a:lnTo>
                        <a:lnTo>
                          <a:pt x="0" y="8"/>
                        </a:lnTo>
                      </a:path>
                    </a:pathLst>
                  </a:custGeom>
                  <a:solidFill>
                    <a:srgbClr val="67676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94" name="Freeform 524">
                    <a:extLst>
                      <a:ext uri="{FF2B5EF4-FFF2-40B4-BE49-F238E27FC236}">
                        <a16:creationId xmlns:a16="http://schemas.microsoft.com/office/drawing/2014/main" id="{9C2FE85B-F0B0-465F-91AA-BC6C89029C4D}"/>
                      </a:ext>
                    </a:extLst>
                  </p:cNvPr>
                  <p:cNvSpPr>
                    <a:spLocks/>
                  </p:cNvSpPr>
                  <p:nvPr/>
                </p:nvSpPr>
                <p:spPr bwMode="auto">
                  <a:xfrm>
                    <a:off x="145" y="3517"/>
                    <a:ext cx="7" cy="12"/>
                  </a:xfrm>
                  <a:custGeom>
                    <a:avLst/>
                    <a:gdLst>
                      <a:gd name="T0" fmla="*/ 0 w 7"/>
                      <a:gd name="T1" fmla="*/ 11 h 12"/>
                      <a:gd name="T2" fmla="*/ 1 w 7"/>
                      <a:gd name="T3" fmla="*/ 11 h 12"/>
                      <a:gd name="T4" fmla="*/ 6 w 7"/>
                      <a:gd name="T5" fmla="*/ 0 h 12"/>
                      <a:gd name="T6" fmla="*/ 5 w 7"/>
                      <a:gd name="T7" fmla="*/ 0 h 12"/>
                      <a:gd name="T8" fmla="*/ 0 w 7"/>
                      <a:gd name="T9" fmla="*/ 11 h 12"/>
                      <a:gd name="T10" fmla="*/ 0 w 7"/>
                      <a:gd name="T11" fmla="*/ 11 h 12"/>
                      <a:gd name="T12" fmla="*/ 0 60000 65536"/>
                      <a:gd name="T13" fmla="*/ 0 60000 65536"/>
                      <a:gd name="T14" fmla="*/ 0 60000 65536"/>
                      <a:gd name="T15" fmla="*/ 0 60000 65536"/>
                      <a:gd name="T16" fmla="*/ 0 60000 65536"/>
                      <a:gd name="T17" fmla="*/ 0 60000 65536"/>
                      <a:gd name="T18" fmla="*/ 0 w 7"/>
                      <a:gd name="T19" fmla="*/ 0 h 12"/>
                      <a:gd name="T20" fmla="*/ 7 w 7"/>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7" h="12">
                        <a:moveTo>
                          <a:pt x="0" y="11"/>
                        </a:moveTo>
                        <a:lnTo>
                          <a:pt x="1" y="11"/>
                        </a:lnTo>
                        <a:lnTo>
                          <a:pt x="6" y="0"/>
                        </a:lnTo>
                        <a:lnTo>
                          <a:pt x="5" y="0"/>
                        </a:lnTo>
                        <a:lnTo>
                          <a:pt x="0" y="11"/>
                        </a:lnTo>
                      </a:path>
                    </a:pathLst>
                  </a:custGeom>
                  <a:solidFill>
                    <a:srgbClr val="67676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95" name="Freeform 525">
                    <a:extLst>
                      <a:ext uri="{FF2B5EF4-FFF2-40B4-BE49-F238E27FC236}">
                        <a16:creationId xmlns:a16="http://schemas.microsoft.com/office/drawing/2014/main" id="{26B99314-FA17-4AA4-9BCF-4CC762639D8F}"/>
                      </a:ext>
                    </a:extLst>
                  </p:cNvPr>
                  <p:cNvSpPr>
                    <a:spLocks/>
                  </p:cNvSpPr>
                  <p:nvPr/>
                </p:nvSpPr>
                <p:spPr bwMode="auto">
                  <a:xfrm>
                    <a:off x="204" y="3516"/>
                    <a:ext cx="10" cy="13"/>
                  </a:xfrm>
                  <a:custGeom>
                    <a:avLst/>
                    <a:gdLst>
                      <a:gd name="T0" fmla="*/ 8 w 10"/>
                      <a:gd name="T1" fmla="*/ 12 h 13"/>
                      <a:gd name="T2" fmla="*/ 9 w 10"/>
                      <a:gd name="T3" fmla="*/ 11 h 13"/>
                      <a:gd name="T4" fmla="*/ 1 w 10"/>
                      <a:gd name="T5" fmla="*/ 0 h 13"/>
                      <a:gd name="T6" fmla="*/ 0 w 10"/>
                      <a:gd name="T7" fmla="*/ 1 h 13"/>
                      <a:gd name="T8" fmla="*/ 8 w 10"/>
                      <a:gd name="T9" fmla="*/ 12 h 13"/>
                      <a:gd name="T10" fmla="*/ 8 w 10"/>
                      <a:gd name="T11" fmla="*/ 12 h 13"/>
                      <a:gd name="T12" fmla="*/ 0 60000 65536"/>
                      <a:gd name="T13" fmla="*/ 0 60000 65536"/>
                      <a:gd name="T14" fmla="*/ 0 60000 65536"/>
                      <a:gd name="T15" fmla="*/ 0 60000 65536"/>
                      <a:gd name="T16" fmla="*/ 0 60000 65536"/>
                      <a:gd name="T17" fmla="*/ 0 60000 65536"/>
                      <a:gd name="T18" fmla="*/ 0 w 10"/>
                      <a:gd name="T19" fmla="*/ 0 h 13"/>
                      <a:gd name="T20" fmla="*/ 10 w 10"/>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10" h="13">
                        <a:moveTo>
                          <a:pt x="8" y="12"/>
                        </a:moveTo>
                        <a:lnTo>
                          <a:pt x="9" y="11"/>
                        </a:lnTo>
                        <a:lnTo>
                          <a:pt x="1" y="0"/>
                        </a:lnTo>
                        <a:lnTo>
                          <a:pt x="0" y="1"/>
                        </a:lnTo>
                        <a:lnTo>
                          <a:pt x="8" y="12"/>
                        </a:lnTo>
                      </a:path>
                    </a:pathLst>
                  </a:custGeom>
                  <a:solidFill>
                    <a:srgbClr val="67676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96" name="Freeform 526">
                    <a:extLst>
                      <a:ext uri="{FF2B5EF4-FFF2-40B4-BE49-F238E27FC236}">
                        <a16:creationId xmlns:a16="http://schemas.microsoft.com/office/drawing/2014/main" id="{04303EE7-5DF6-4177-9717-D832BA088958}"/>
                      </a:ext>
                    </a:extLst>
                  </p:cNvPr>
                  <p:cNvSpPr>
                    <a:spLocks/>
                  </p:cNvSpPr>
                  <p:nvPr/>
                </p:nvSpPr>
                <p:spPr bwMode="auto">
                  <a:xfrm>
                    <a:off x="167" y="3517"/>
                    <a:ext cx="4" cy="7"/>
                  </a:xfrm>
                  <a:custGeom>
                    <a:avLst/>
                    <a:gdLst>
                      <a:gd name="T0" fmla="*/ 1 w 4"/>
                      <a:gd name="T1" fmla="*/ 6 h 7"/>
                      <a:gd name="T2" fmla="*/ 1 w 4"/>
                      <a:gd name="T3" fmla="*/ 6 h 7"/>
                      <a:gd name="T4" fmla="*/ 3 w 4"/>
                      <a:gd name="T5" fmla="*/ 0 h 7"/>
                      <a:gd name="T6" fmla="*/ 2 w 4"/>
                      <a:gd name="T7" fmla="*/ 0 h 7"/>
                      <a:gd name="T8" fmla="*/ 0 w 4"/>
                      <a:gd name="T9" fmla="*/ 6 h 7"/>
                      <a:gd name="T10" fmla="*/ 1 w 4"/>
                      <a:gd name="T11" fmla="*/ 6 h 7"/>
                      <a:gd name="T12" fmla="*/ 0 60000 65536"/>
                      <a:gd name="T13" fmla="*/ 0 60000 65536"/>
                      <a:gd name="T14" fmla="*/ 0 60000 65536"/>
                      <a:gd name="T15" fmla="*/ 0 60000 65536"/>
                      <a:gd name="T16" fmla="*/ 0 60000 65536"/>
                      <a:gd name="T17" fmla="*/ 0 60000 65536"/>
                      <a:gd name="T18" fmla="*/ 0 w 4"/>
                      <a:gd name="T19" fmla="*/ 0 h 7"/>
                      <a:gd name="T20" fmla="*/ 4 w 4"/>
                      <a:gd name="T21" fmla="*/ 7 h 7"/>
                    </a:gdLst>
                    <a:ahLst/>
                    <a:cxnLst>
                      <a:cxn ang="T12">
                        <a:pos x="T0" y="T1"/>
                      </a:cxn>
                      <a:cxn ang="T13">
                        <a:pos x="T2" y="T3"/>
                      </a:cxn>
                      <a:cxn ang="T14">
                        <a:pos x="T4" y="T5"/>
                      </a:cxn>
                      <a:cxn ang="T15">
                        <a:pos x="T6" y="T7"/>
                      </a:cxn>
                      <a:cxn ang="T16">
                        <a:pos x="T8" y="T9"/>
                      </a:cxn>
                      <a:cxn ang="T17">
                        <a:pos x="T10" y="T11"/>
                      </a:cxn>
                    </a:cxnLst>
                    <a:rect l="T18" t="T19" r="T20" b="T21"/>
                    <a:pathLst>
                      <a:path w="4" h="7">
                        <a:moveTo>
                          <a:pt x="1" y="6"/>
                        </a:moveTo>
                        <a:lnTo>
                          <a:pt x="1" y="6"/>
                        </a:lnTo>
                        <a:lnTo>
                          <a:pt x="3" y="0"/>
                        </a:lnTo>
                        <a:lnTo>
                          <a:pt x="2" y="0"/>
                        </a:lnTo>
                        <a:lnTo>
                          <a:pt x="0" y="6"/>
                        </a:lnTo>
                        <a:lnTo>
                          <a:pt x="1" y="6"/>
                        </a:lnTo>
                      </a:path>
                    </a:pathLst>
                  </a:custGeom>
                  <a:solidFill>
                    <a:srgbClr val="67676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97" name="Freeform 527">
                    <a:extLst>
                      <a:ext uri="{FF2B5EF4-FFF2-40B4-BE49-F238E27FC236}">
                        <a16:creationId xmlns:a16="http://schemas.microsoft.com/office/drawing/2014/main" id="{1BCBF225-92D3-4A8F-BAC1-43971CA1A183}"/>
                      </a:ext>
                    </a:extLst>
                  </p:cNvPr>
                  <p:cNvSpPr>
                    <a:spLocks/>
                  </p:cNvSpPr>
                  <p:nvPr/>
                </p:nvSpPr>
                <p:spPr bwMode="auto">
                  <a:xfrm>
                    <a:off x="187" y="3517"/>
                    <a:ext cx="4" cy="7"/>
                  </a:xfrm>
                  <a:custGeom>
                    <a:avLst/>
                    <a:gdLst>
                      <a:gd name="T0" fmla="*/ 2 w 4"/>
                      <a:gd name="T1" fmla="*/ 6 h 7"/>
                      <a:gd name="T2" fmla="*/ 3 w 4"/>
                      <a:gd name="T3" fmla="*/ 6 h 7"/>
                      <a:gd name="T4" fmla="*/ 1 w 4"/>
                      <a:gd name="T5" fmla="*/ 0 h 7"/>
                      <a:gd name="T6" fmla="*/ 0 w 4"/>
                      <a:gd name="T7" fmla="*/ 0 h 7"/>
                      <a:gd name="T8" fmla="*/ 2 w 4"/>
                      <a:gd name="T9" fmla="*/ 6 h 7"/>
                      <a:gd name="T10" fmla="*/ 2 w 4"/>
                      <a:gd name="T11" fmla="*/ 6 h 7"/>
                      <a:gd name="T12" fmla="*/ 0 60000 65536"/>
                      <a:gd name="T13" fmla="*/ 0 60000 65536"/>
                      <a:gd name="T14" fmla="*/ 0 60000 65536"/>
                      <a:gd name="T15" fmla="*/ 0 60000 65536"/>
                      <a:gd name="T16" fmla="*/ 0 60000 65536"/>
                      <a:gd name="T17" fmla="*/ 0 60000 65536"/>
                      <a:gd name="T18" fmla="*/ 0 w 4"/>
                      <a:gd name="T19" fmla="*/ 0 h 7"/>
                      <a:gd name="T20" fmla="*/ 4 w 4"/>
                      <a:gd name="T21" fmla="*/ 7 h 7"/>
                    </a:gdLst>
                    <a:ahLst/>
                    <a:cxnLst>
                      <a:cxn ang="T12">
                        <a:pos x="T0" y="T1"/>
                      </a:cxn>
                      <a:cxn ang="T13">
                        <a:pos x="T2" y="T3"/>
                      </a:cxn>
                      <a:cxn ang="T14">
                        <a:pos x="T4" y="T5"/>
                      </a:cxn>
                      <a:cxn ang="T15">
                        <a:pos x="T6" y="T7"/>
                      </a:cxn>
                      <a:cxn ang="T16">
                        <a:pos x="T8" y="T9"/>
                      </a:cxn>
                      <a:cxn ang="T17">
                        <a:pos x="T10" y="T11"/>
                      </a:cxn>
                    </a:cxnLst>
                    <a:rect l="T18" t="T19" r="T20" b="T21"/>
                    <a:pathLst>
                      <a:path w="4" h="7">
                        <a:moveTo>
                          <a:pt x="2" y="6"/>
                        </a:moveTo>
                        <a:lnTo>
                          <a:pt x="3" y="6"/>
                        </a:lnTo>
                        <a:lnTo>
                          <a:pt x="1" y="0"/>
                        </a:lnTo>
                        <a:lnTo>
                          <a:pt x="0" y="0"/>
                        </a:lnTo>
                        <a:lnTo>
                          <a:pt x="2" y="6"/>
                        </a:lnTo>
                      </a:path>
                    </a:pathLst>
                  </a:custGeom>
                  <a:solidFill>
                    <a:srgbClr val="67676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98" name="Freeform 528">
                    <a:extLst>
                      <a:ext uri="{FF2B5EF4-FFF2-40B4-BE49-F238E27FC236}">
                        <a16:creationId xmlns:a16="http://schemas.microsoft.com/office/drawing/2014/main" id="{7A6AF002-FEDC-4839-8C82-4FC453C69D04}"/>
                      </a:ext>
                    </a:extLst>
                  </p:cNvPr>
                  <p:cNvSpPr>
                    <a:spLocks/>
                  </p:cNvSpPr>
                  <p:nvPr/>
                </p:nvSpPr>
                <p:spPr bwMode="auto">
                  <a:xfrm>
                    <a:off x="214" y="3516"/>
                    <a:ext cx="10" cy="13"/>
                  </a:xfrm>
                  <a:custGeom>
                    <a:avLst/>
                    <a:gdLst>
                      <a:gd name="T0" fmla="*/ 8 w 10"/>
                      <a:gd name="T1" fmla="*/ 10 h 13"/>
                      <a:gd name="T2" fmla="*/ 9 w 10"/>
                      <a:gd name="T3" fmla="*/ 11 h 13"/>
                      <a:gd name="T4" fmla="*/ 1 w 10"/>
                      <a:gd name="T5" fmla="*/ 0 h 13"/>
                      <a:gd name="T6" fmla="*/ 0 w 10"/>
                      <a:gd name="T7" fmla="*/ 1 h 13"/>
                      <a:gd name="T8" fmla="*/ 8 w 10"/>
                      <a:gd name="T9" fmla="*/ 12 h 13"/>
                      <a:gd name="T10" fmla="*/ 8 w 10"/>
                      <a:gd name="T11" fmla="*/ 12 h 13"/>
                      <a:gd name="T12" fmla="*/ 8 w 10"/>
                      <a:gd name="T13" fmla="*/ 10 h 13"/>
                      <a:gd name="T14" fmla="*/ 0 60000 65536"/>
                      <a:gd name="T15" fmla="*/ 0 60000 65536"/>
                      <a:gd name="T16" fmla="*/ 0 60000 65536"/>
                      <a:gd name="T17" fmla="*/ 0 60000 65536"/>
                      <a:gd name="T18" fmla="*/ 0 60000 65536"/>
                      <a:gd name="T19" fmla="*/ 0 60000 65536"/>
                      <a:gd name="T20" fmla="*/ 0 60000 65536"/>
                      <a:gd name="T21" fmla="*/ 0 w 10"/>
                      <a:gd name="T22" fmla="*/ 0 h 13"/>
                      <a:gd name="T23" fmla="*/ 10 w 10"/>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13">
                        <a:moveTo>
                          <a:pt x="8" y="10"/>
                        </a:moveTo>
                        <a:lnTo>
                          <a:pt x="9" y="11"/>
                        </a:lnTo>
                        <a:lnTo>
                          <a:pt x="1" y="0"/>
                        </a:lnTo>
                        <a:lnTo>
                          <a:pt x="0" y="1"/>
                        </a:lnTo>
                        <a:lnTo>
                          <a:pt x="8" y="12"/>
                        </a:lnTo>
                        <a:lnTo>
                          <a:pt x="8" y="10"/>
                        </a:lnTo>
                      </a:path>
                    </a:pathLst>
                  </a:custGeom>
                  <a:solidFill>
                    <a:srgbClr val="67676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99" name="Freeform 529">
                    <a:extLst>
                      <a:ext uri="{FF2B5EF4-FFF2-40B4-BE49-F238E27FC236}">
                        <a16:creationId xmlns:a16="http://schemas.microsoft.com/office/drawing/2014/main" id="{1CC411D4-866C-42FA-947E-8FA2905D3AB7}"/>
                      </a:ext>
                    </a:extLst>
                  </p:cNvPr>
                  <p:cNvSpPr>
                    <a:spLocks/>
                  </p:cNvSpPr>
                  <p:nvPr/>
                </p:nvSpPr>
                <p:spPr bwMode="auto">
                  <a:xfrm>
                    <a:off x="223" y="3528"/>
                    <a:ext cx="18" cy="1"/>
                  </a:xfrm>
                  <a:custGeom>
                    <a:avLst/>
                    <a:gdLst>
                      <a:gd name="T0" fmla="*/ 16 w 18"/>
                      <a:gd name="T1" fmla="*/ 0 h 1"/>
                      <a:gd name="T2" fmla="*/ 16 w 18"/>
                      <a:gd name="T3" fmla="*/ 0 h 1"/>
                      <a:gd name="T4" fmla="*/ 0 w 18"/>
                      <a:gd name="T5" fmla="*/ 0 h 1"/>
                      <a:gd name="T6" fmla="*/ 0 w 18"/>
                      <a:gd name="T7" fmla="*/ 0 h 1"/>
                      <a:gd name="T8" fmla="*/ 16 w 18"/>
                      <a:gd name="T9" fmla="*/ 0 h 1"/>
                      <a:gd name="T10" fmla="*/ 17 w 18"/>
                      <a:gd name="T11" fmla="*/ 0 h 1"/>
                      <a:gd name="T12" fmla="*/ 16 w 18"/>
                      <a:gd name="T13" fmla="*/ 0 h 1"/>
                      <a:gd name="T14" fmla="*/ 0 60000 65536"/>
                      <a:gd name="T15" fmla="*/ 0 60000 65536"/>
                      <a:gd name="T16" fmla="*/ 0 60000 65536"/>
                      <a:gd name="T17" fmla="*/ 0 60000 65536"/>
                      <a:gd name="T18" fmla="*/ 0 60000 65536"/>
                      <a:gd name="T19" fmla="*/ 0 60000 65536"/>
                      <a:gd name="T20" fmla="*/ 0 60000 65536"/>
                      <a:gd name="T21" fmla="*/ 0 w 18"/>
                      <a:gd name="T22" fmla="*/ 0 h 1"/>
                      <a:gd name="T23" fmla="*/ 18 w 18"/>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1">
                        <a:moveTo>
                          <a:pt x="16" y="0"/>
                        </a:moveTo>
                        <a:lnTo>
                          <a:pt x="16" y="0"/>
                        </a:lnTo>
                        <a:lnTo>
                          <a:pt x="0" y="0"/>
                        </a:lnTo>
                        <a:lnTo>
                          <a:pt x="16" y="0"/>
                        </a:lnTo>
                        <a:lnTo>
                          <a:pt x="17" y="0"/>
                        </a:lnTo>
                        <a:lnTo>
                          <a:pt x="16" y="0"/>
                        </a:lnTo>
                      </a:path>
                    </a:pathLst>
                  </a:custGeom>
                  <a:solidFill>
                    <a:srgbClr val="67676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00" name="Freeform 530">
                    <a:extLst>
                      <a:ext uri="{FF2B5EF4-FFF2-40B4-BE49-F238E27FC236}">
                        <a16:creationId xmlns:a16="http://schemas.microsoft.com/office/drawing/2014/main" id="{D82A52C4-EA5F-4A55-AE6F-37003482287B}"/>
                      </a:ext>
                    </a:extLst>
                  </p:cNvPr>
                  <p:cNvSpPr>
                    <a:spLocks/>
                  </p:cNvSpPr>
                  <p:nvPr/>
                </p:nvSpPr>
                <p:spPr bwMode="auto">
                  <a:xfrm>
                    <a:off x="230" y="3516"/>
                    <a:ext cx="11" cy="13"/>
                  </a:xfrm>
                  <a:custGeom>
                    <a:avLst/>
                    <a:gdLst>
                      <a:gd name="T0" fmla="*/ 1 w 11"/>
                      <a:gd name="T1" fmla="*/ 2 h 13"/>
                      <a:gd name="T2" fmla="*/ 0 w 11"/>
                      <a:gd name="T3" fmla="*/ 1 h 13"/>
                      <a:gd name="T4" fmla="*/ 9 w 11"/>
                      <a:gd name="T5" fmla="*/ 12 h 13"/>
                      <a:gd name="T6" fmla="*/ 10 w 11"/>
                      <a:gd name="T7" fmla="*/ 11 h 13"/>
                      <a:gd name="T8" fmla="*/ 1 w 11"/>
                      <a:gd name="T9" fmla="*/ 0 h 13"/>
                      <a:gd name="T10" fmla="*/ 1 w 11"/>
                      <a:gd name="T11" fmla="*/ 0 h 13"/>
                      <a:gd name="T12" fmla="*/ 1 w 11"/>
                      <a:gd name="T13" fmla="*/ 2 h 13"/>
                      <a:gd name="T14" fmla="*/ 0 60000 65536"/>
                      <a:gd name="T15" fmla="*/ 0 60000 65536"/>
                      <a:gd name="T16" fmla="*/ 0 60000 65536"/>
                      <a:gd name="T17" fmla="*/ 0 60000 65536"/>
                      <a:gd name="T18" fmla="*/ 0 60000 65536"/>
                      <a:gd name="T19" fmla="*/ 0 60000 65536"/>
                      <a:gd name="T20" fmla="*/ 0 60000 65536"/>
                      <a:gd name="T21" fmla="*/ 0 w 11"/>
                      <a:gd name="T22" fmla="*/ 0 h 13"/>
                      <a:gd name="T23" fmla="*/ 11 w 11"/>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13">
                        <a:moveTo>
                          <a:pt x="1" y="2"/>
                        </a:moveTo>
                        <a:lnTo>
                          <a:pt x="0" y="1"/>
                        </a:lnTo>
                        <a:lnTo>
                          <a:pt x="9" y="12"/>
                        </a:lnTo>
                        <a:lnTo>
                          <a:pt x="10" y="11"/>
                        </a:lnTo>
                        <a:lnTo>
                          <a:pt x="1" y="0"/>
                        </a:lnTo>
                        <a:lnTo>
                          <a:pt x="1" y="2"/>
                        </a:lnTo>
                      </a:path>
                    </a:pathLst>
                  </a:custGeom>
                  <a:solidFill>
                    <a:srgbClr val="67676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01" name="Freeform 531">
                    <a:extLst>
                      <a:ext uri="{FF2B5EF4-FFF2-40B4-BE49-F238E27FC236}">
                        <a16:creationId xmlns:a16="http://schemas.microsoft.com/office/drawing/2014/main" id="{47298218-0F30-4AD1-9A3E-43B4C57896D4}"/>
                      </a:ext>
                    </a:extLst>
                  </p:cNvPr>
                  <p:cNvSpPr>
                    <a:spLocks/>
                  </p:cNvSpPr>
                  <p:nvPr/>
                </p:nvSpPr>
                <p:spPr bwMode="auto">
                  <a:xfrm>
                    <a:off x="223" y="3516"/>
                    <a:ext cx="11" cy="13"/>
                  </a:xfrm>
                  <a:custGeom>
                    <a:avLst/>
                    <a:gdLst>
                      <a:gd name="T0" fmla="*/ 9 w 11"/>
                      <a:gd name="T1" fmla="*/ 12 h 13"/>
                      <a:gd name="T2" fmla="*/ 10 w 11"/>
                      <a:gd name="T3" fmla="*/ 11 h 13"/>
                      <a:gd name="T4" fmla="*/ 1 w 11"/>
                      <a:gd name="T5" fmla="*/ 0 h 13"/>
                      <a:gd name="T6" fmla="*/ 0 w 11"/>
                      <a:gd name="T7" fmla="*/ 1 h 13"/>
                      <a:gd name="T8" fmla="*/ 9 w 11"/>
                      <a:gd name="T9" fmla="*/ 12 h 13"/>
                      <a:gd name="T10" fmla="*/ 9 w 11"/>
                      <a:gd name="T11" fmla="*/ 12 h 13"/>
                      <a:gd name="T12" fmla="*/ 0 60000 65536"/>
                      <a:gd name="T13" fmla="*/ 0 60000 65536"/>
                      <a:gd name="T14" fmla="*/ 0 60000 65536"/>
                      <a:gd name="T15" fmla="*/ 0 60000 65536"/>
                      <a:gd name="T16" fmla="*/ 0 60000 65536"/>
                      <a:gd name="T17" fmla="*/ 0 60000 65536"/>
                      <a:gd name="T18" fmla="*/ 0 w 11"/>
                      <a:gd name="T19" fmla="*/ 0 h 13"/>
                      <a:gd name="T20" fmla="*/ 11 w 11"/>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11" h="13">
                        <a:moveTo>
                          <a:pt x="9" y="12"/>
                        </a:moveTo>
                        <a:lnTo>
                          <a:pt x="10" y="11"/>
                        </a:lnTo>
                        <a:lnTo>
                          <a:pt x="1" y="0"/>
                        </a:lnTo>
                        <a:lnTo>
                          <a:pt x="0" y="1"/>
                        </a:lnTo>
                        <a:lnTo>
                          <a:pt x="9" y="12"/>
                        </a:lnTo>
                      </a:path>
                    </a:pathLst>
                  </a:custGeom>
                  <a:solidFill>
                    <a:srgbClr val="67676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02" name="Freeform 532">
                    <a:extLst>
                      <a:ext uri="{FF2B5EF4-FFF2-40B4-BE49-F238E27FC236}">
                        <a16:creationId xmlns:a16="http://schemas.microsoft.com/office/drawing/2014/main" id="{D63358C6-2FCA-4E77-AAFB-DFA7F6FA89E3}"/>
                      </a:ext>
                    </a:extLst>
                  </p:cNvPr>
                  <p:cNvSpPr>
                    <a:spLocks/>
                  </p:cNvSpPr>
                  <p:nvPr/>
                </p:nvSpPr>
                <p:spPr bwMode="auto">
                  <a:xfrm>
                    <a:off x="217" y="3516"/>
                    <a:ext cx="15" cy="2"/>
                  </a:xfrm>
                  <a:custGeom>
                    <a:avLst/>
                    <a:gdLst>
                      <a:gd name="T0" fmla="*/ 14 w 15"/>
                      <a:gd name="T1" fmla="*/ 1 h 2"/>
                      <a:gd name="T2" fmla="*/ 14 w 15"/>
                      <a:gd name="T3" fmla="*/ 0 h 2"/>
                      <a:gd name="T4" fmla="*/ 0 w 15"/>
                      <a:gd name="T5" fmla="*/ 0 h 2"/>
                      <a:gd name="T6" fmla="*/ 0 w 15"/>
                      <a:gd name="T7" fmla="*/ 1 h 2"/>
                      <a:gd name="T8" fmla="*/ 14 w 15"/>
                      <a:gd name="T9" fmla="*/ 1 h 2"/>
                      <a:gd name="T10" fmla="*/ 14 w 15"/>
                      <a:gd name="T11" fmla="*/ 1 h 2"/>
                      <a:gd name="T12" fmla="*/ 0 60000 65536"/>
                      <a:gd name="T13" fmla="*/ 0 60000 65536"/>
                      <a:gd name="T14" fmla="*/ 0 60000 65536"/>
                      <a:gd name="T15" fmla="*/ 0 60000 65536"/>
                      <a:gd name="T16" fmla="*/ 0 60000 65536"/>
                      <a:gd name="T17" fmla="*/ 0 60000 65536"/>
                      <a:gd name="T18" fmla="*/ 0 w 15"/>
                      <a:gd name="T19" fmla="*/ 0 h 2"/>
                      <a:gd name="T20" fmla="*/ 15 w 15"/>
                      <a:gd name="T21" fmla="*/ 2 h 2"/>
                    </a:gdLst>
                    <a:ahLst/>
                    <a:cxnLst>
                      <a:cxn ang="T12">
                        <a:pos x="T0" y="T1"/>
                      </a:cxn>
                      <a:cxn ang="T13">
                        <a:pos x="T2" y="T3"/>
                      </a:cxn>
                      <a:cxn ang="T14">
                        <a:pos x="T4" y="T5"/>
                      </a:cxn>
                      <a:cxn ang="T15">
                        <a:pos x="T6" y="T7"/>
                      </a:cxn>
                      <a:cxn ang="T16">
                        <a:pos x="T8" y="T9"/>
                      </a:cxn>
                      <a:cxn ang="T17">
                        <a:pos x="T10" y="T11"/>
                      </a:cxn>
                    </a:cxnLst>
                    <a:rect l="T18" t="T19" r="T20" b="T21"/>
                    <a:pathLst>
                      <a:path w="15" h="2">
                        <a:moveTo>
                          <a:pt x="14" y="1"/>
                        </a:moveTo>
                        <a:lnTo>
                          <a:pt x="14" y="0"/>
                        </a:lnTo>
                        <a:lnTo>
                          <a:pt x="0" y="0"/>
                        </a:lnTo>
                        <a:lnTo>
                          <a:pt x="0" y="1"/>
                        </a:lnTo>
                        <a:lnTo>
                          <a:pt x="14" y="1"/>
                        </a:lnTo>
                      </a:path>
                    </a:pathLst>
                  </a:custGeom>
                  <a:solidFill>
                    <a:srgbClr val="67676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03" name="Freeform 533">
                    <a:extLst>
                      <a:ext uri="{FF2B5EF4-FFF2-40B4-BE49-F238E27FC236}">
                        <a16:creationId xmlns:a16="http://schemas.microsoft.com/office/drawing/2014/main" id="{408212F1-9595-4FBC-BDA4-7FAB3E3E0BEF}"/>
                      </a:ext>
                    </a:extLst>
                  </p:cNvPr>
                  <p:cNvSpPr>
                    <a:spLocks/>
                  </p:cNvSpPr>
                  <p:nvPr/>
                </p:nvSpPr>
                <p:spPr bwMode="auto">
                  <a:xfrm>
                    <a:off x="218" y="3519"/>
                    <a:ext cx="16" cy="2"/>
                  </a:xfrm>
                  <a:custGeom>
                    <a:avLst/>
                    <a:gdLst>
                      <a:gd name="T0" fmla="*/ 15 w 16"/>
                      <a:gd name="T1" fmla="*/ 0 h 2"/>
                      <a:gd name="T2" fmla="*/ 15 w 16"/>
                      <a:gd name="T3" fmla="*/ 0 h 2"/>
                      <a:gd name="T4" fmla="*/ 0 w 16"/>
                      <a:gd name="T5" fmla="*/ 0 h 2"/>
                      <a:gd name="T6" fmla="*/ 0 w 16"/>
                      <a:gd name="T7" fmla="*/ 1 h 2"/>
                      <a:gd name="T8" fmla="*/ 15 w 16"/>
                      <a:gd name="T9" fmla="*/ 1 h 2"/>
                      <a:gd name="T10" fmla="*/ 15 w 16"/>
                      <a:gd name="T11" fmla="*/ 0 h 2"/>
                      <a:gd name="T12" fmla="*/ 0 60000 65536"/>
                      <a:gd name="T13" fmla="*/ 0 60000 65536"/>
                      <a:gd name="T14" fmla="*/ 0 60000 65536"/>
                      <a:gd name="T15" fmla="*/ 0 60000 65536"/>
                      <a:gd name="T16" fmla="*/ 0 60000 65536"/>
                      <a:gd name="T17" fmla="*/ 0 60000 65536"/>
                      <a:gd name="T18" fmla="*/ 0 w 16"/>
                      <a:gd name="T19" fmla="*/ 0 h 2"/>
                      <a:gd name="T20" fmla="*/ 16 w 16"/>
                      <a:gd name="T21" fmla="*/ 2 h 2"/>
                    </a:gdLst>
                    <a:ahLst/>
                    <a:cxnLst>
                      <a:cxn ang="T12">
                        <a:pos x="T0" y="T1"/>
                      </a:cxn>
                      <a:cxn ang="T13">
                        <a:pos x="T2" y="T3"/>
                      </a:cxn>
                      <a:cxn ang="T14">
                        <a:pos x="T4" y="T5"/>
                      </a:cxn>
                      <a:cxn ang="T15">
                        <a:pos x="T6" y="T7"/>
                      </a:cxn>
                      <a:cxn ang="T16">
                        <a:pos x="T8" y="T9"/>
                      </a:cxn>
                      <a:cxn ang="T17">
                        <a:pos x="T10" y="T11"/>
                      </a:cxn>
                    </a:cxnLst>
                    <a:rect l="T18" t="T19" r="T20" b="T21"/>
                    <a:pathLst>
                      <a:path w="16" h="2">
                        <a:moveTo>
                          <a:pt x="15" y="0"/>
                        </a:moveTo>
                        <a:lnTo>
                          <a:pt x="15" y="0"/>
                        </a:lnTo>
                        <a:lnTo>
                          <a:pt x="0" y="0"/>
                        </a:lnTo>
                        <a:lnTo>
                          <a:pt x="0" y="1"/>
                        </a:lnTo>
                        <a:lnTo>
                          <a:pt x="15" y="1"/>
                        </a:lnTo>
                        <a:lnTo>
                          <a:pt x="15" y="0"/>
                        </a:lnTo>
                      </a:path>
                    </a:pathLst>
                  </a:custGeom>
                  <a:solidFill>
                    <a:srgbClr val="67676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04" name="Freeform 534">
                    <a:extLst>
                      <a:ext uri="{FF2B5EF4-FFF2-40B4-BE49-F238E27FC236}">
                        <a16:creationId xmlns:a16="http://schemas.microsoft.com/office/drawing/2014/main" id="{74E0FCFB-ABF4-4A88-AF9C-74E11297EE5D}"/>
                      </a:ext>
                    </a:extLst>
                  </p:cNvPr>
                  <p:cNvSpPr>
                    <a:spLocks/>
                  </p:cNvSpPr>
                  <p:nvPr/>
                </p:nvSpPr>
                <p:spPr bwMode="auto">
                  <a:xfrm>
                    <a:off x="220" y="3522"/>
                    <a:ext cx="15" cy="1"/>
                  </a:xfrm>
                  <a:custGeom>
                    <a:avLst/>
                    <a:gdLst>
                      <a:gd name="T0" fmla="*/ 14 w 15"/>
                      <a:gd name="T1" fmla="*/ 0 h 1"/>
                      <a:gd name="T2" fmla="*/ 14 w 15"/>
                      <a:gd name="T3" fmla="*/ 0 h 1"/>
                      <a:gd name="T4" fmla="*/ 0 w 15"/>
                      <a:gd name="T5" fmla="*/ 0 h 1"/>
                      <a:gd name="T6" fmla="*/ 0 w 15"/>
                      <a:gd name="T7" fmla="*/ 0 h 1"/>
                      <a:gd name="T8" fmla="*/ 14 w 15"/>
                      <a:gd name="T9" fmla="*/ 0 h 1"/>
                      <a:gd name="T10" fmla="*/ 14 w 15"/>
                      <a:gd name="T11" fmla="*/ 0 h 1"/>
                      <a:gd name="T12" fmla="*/ 0 60000 65536"/>
                      <a:gd name="T13" fmla="*/ 0 60000 65536"/>
                      <a:gd name="T14" fmla="*/ 0 60000 65536"/>
                      <a:gd name="T15" fmla="*/ 0 60000 65536"/>
                      <a:gd name="T16" fmla="*/ 0 60000 65536"/>
                      <a:gd name="T17" fmla="*/ 0 60000 65536"/>
                      <a:gd name="T18" fmla="*/ 0 w 15"/>
                      <a:gd name="T19" fmla="*/ 0 h 1"/>
                      <a:gd name="T20" fmla="*/ 15 w 15"/>
                      <a:gd name="T21" fmla="*/ 1 h 1"/>
                    </a:gdLst>
                    <a:ahLst/>
                    <a:cxnLst>
                      <a:cxn ang="T12">
                        <a:pos x="T0" y="T1"/>
                      </a:cxn>
                      <a:cxn ang="T13">
                        <a:pos x="T2" y="T3"/>
                      </a:cxn>
                      <a:cxn ang="T14">
                        <a:pos x="T4" y="T5"/>
                      </a:cxn>
                      <a:cxn ang="T15">
                        <a:pos x="T6" y="T7"/>
                      </a:cxn>
                      <a:cxn ang="T16">
                        <a:pos x="T8" y="T9"/>
                      </a:cxn>
                      <a:cxn ang="T17">
                        <a:pos x="T10" y="T11"/>
                      </a:cxn>
                    </a:cxnLst>
                    <a:rect l="T18" t="T19" r="T20" b="T21"/>
                    <a:pathLst>
                      <a:path w="15" h="1">
                        <a:moveTo>
                          <a:pt x="14" y="0"/>
                        </a:moveTo>
                        <a:lnTo>
                          <a:pt x="14" y="0"/>
                        </a:lnTo>
                        <a:lnTo>
                          <a:pt x="0" y="0"/>
                        </a:lnTo>
                        <a:lnTo>
                          <a:pt x="14" y="0"/>
                        </a:lnTo>
                      </a:path>
                    </a:pathLst>
                  </a:custGeom>
                  <a:solidFill>
                    <a:srgbClr val="67676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05" name="Freeform 535">
                    <a:extLst>
                      <a:ext uri="{FF2B5EF4-FFF2-40B4-BE49-F238E27FC236}">
                        <a16:creationId xmlns:a16="http://schemas.microsoft.com/office/drawing/2014/main" id="{255ECFD2-36F7-4A2F-9A62-A86D78A95CB3}"/>
                      </a:ext>
                    </a:extLst>
                  </p:cNvPr>
                  <p:cNvSpPr>
                    <a:spLocks/>
                  </p:cNvSpPr>
                  <p:nvPr/>
                </p:nvSpPr>
                <p:spPr bwMode="auto">
                  <a:xfrm>
                    <a:off x="223" y="3523"/>
                    <a:ext cx="16" cy="3"/>
                  </a:xfrm>
                  <a:custGeom>
                    <a:avLst/>
                    <a:gdLst>
                      <a:gd name="T0" fmla="*/ 15 w 16"/>
                      <a:gd name="T1" fmla="*/ 1 h 3"/>
                      <a:gd name="T2" fmla="*/ 15 w 16"/>
                      <a:gd name="T3" fmla="*/ 0 h 3"/>
                      <a:gd name="T4" fmla="*/ 0 w 16"/>
                      <a:gd name="T5" fmla="*/ 0 h 3"/>
                      <a:gd name="T6" fmla="*/ 0 w 16"/>
                      <a:gd name="T7" fmla="*/ 2 h 3"/>
                      <a:gd name="T8" fmla="*/ 15 w 16"/>
                      <a:gd name="T9" fmla="*/ 2 h 3"/>
                      <a:gd name="T10" fmla="*/ 15 w 16"/>
                      <a:gd name="T11" fmla="*/ 1 h 3"/>
                      <a:gd name="T12" fmla="*/ 0 60000 65536"/>
                      <a:gd name="T13" fmla="*/ 0 60000 65536"/>
                      <a:gd name="T14" fmla="*/ 0 60000 65536"/>
                      <a:gd name="T15" fmla="*/ 0 60000 65536"/>
                      <a:gd name="T16" fmla="*/ 0 60000 65536"/>
                      <a:gd name="T17" fmla="*/ 0 60000 65536"/>
                      <a:gd name="T18" fmla="*/ 0 w 16"/>
                      <a:gd name="T19" fmla="*/ 0 h 3"/>
                      <a:gd name="T20" fmla="*/ 16 w 16"/>
                      <a:gd name="T21" fmla="*/ 3 h 3"/>
                    </a:gdLst>
                    <a:ahLst/>
                    <a:cxnLst>
                      <a:cxn ang="T12">
                        <a:pos x="T0" y="T1"/>
                      </a:cxn>
                      <a:cxn ang="T13">
                        <a:pos x="T2" y="T3"/>
                      </a:cxn>
                      <a:cxn ang="T14">
                        <a:pos x="T4" y="T5"/>
                      </a:cxn>
                      <a:cxn ang="T15">
                        <a:pos x="T6" y="T7"/>
                      </a:cxn>
                      <a:cxn ang="T16">
                        <a:pos x="T8" y="T9"/>
                      </a:cxn>
                      <a:cxn ang="T17">
                        <a:pos x="T10" y="T11"/>
                      </a:cxn>
                    </a:cxnLst>
                    <a:rect l="T18" t="T19" r="T20" b="T21"/>
                    <a:pathLst>
                      <a:path w="16" h="3">
                        <a:moveTo>
                          <a:pt x="15" y="1"/>
                        </a:moveTo>
                        <a:lnTo>
                          <a:pt x="15" y="0"/>
                        </a:lnTo>
                        <a:lnTo>
                          <a:pt x="0" y="0"/>
                        </a:lnTo>
                        <a:lnTo>
                          <a:pt x="0" y="2"/>
                        </a:lnTo>
                        <a:lnTo>
                          <a:pt x="15" y="2"/>
                        </a:lnTo>
                        <a:lnTo>
                          <a:pt x="15" y="1"/>
                        </a:lnTo>
                      </a:path>
                    </a:pathLst>
                  </a:custGeom>
                  <a:solidFill>
                    <a:srgbClr val="67676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06" name="Freeform 536">
                    <a:extLst>
                      <a:ext uri="{FF2B5EF4-FFF2-40B4-BE49-F238E27FC236}">
                        <a16:creationId xmlns:a16="http://schemas.microsoft.com/office/drawing/2014/main" id="{39DFF705-FF85-4438-BE85-35516CBD9DFD}"/>
                      </a:ext>
                    </a:extLst>
                  </p:cNvPr>
                  <p:cNvSpPr>
                    <a:spLocks/>
                  </p:cNvSpPr>
                  <p:nvPr/>
                </p:nvSpPr>
                <p:spPr bwMode="auto">
                  <a:xfrm>
                    <a:off x="131" y="3516"/>
                    <a:ext cx="10" cy="13"/>
                  </a:xfrm>
                  <a:custGeom>
                    <a:avLst/>
                    <a:gdLst>
                      <a:gd name="T0" fmla="*/ 1 w 10"/>
                      <a:gd name="T1" fmla="*/ 12 h 13"/>
                      <a:gd name="T2" fmla="*/ 1 w 10"/>
                      <a:gd name="T3" fmla="*/ 12 h 13"/>
                      <a:gd name="T4" fmla="*/ 9 w 10"/>
                      <a:gd name="T5" fmla="*/ 1 h 13"/>
                      <a:gd name="T6" fmla="*/ 8 w 10"/>
                      <a:gd name="T7" fmla="*/ 0 h 13"/>
                      <a:gd name="T8" fmla="*/ 0 w 10"/>
                      <a:gd name="T9" fmla="*/ 11 h 13"/>
                      <a:gd name="T10" fmla="*/ 1 w 10"/>
                      <a:gd name="T11" fmla="*/ 11 h 13"/>
                      <a:gd name="T12" fmla="*/ 1 w 10"/>
                      <a:gd name="T13" fmla="*/ 12 h 13"/>
                      <a:gd name="T14" fmla="*/ 0 60000 65536"/>
                      <a:gd name="T15" fmla="*/ 0 60000 65536"/>
                      <a:gd name="T16" fmla="*/ 0 60000 65536"/>
                      <a:gd name="T17" fmla="*/ 0 60000 65536"/>
                      <a:gd name="T18" fmla="*/ 0 60000 65536"/>
                      <a:gd name="T19" fmla="*/ 0 60000 65536"/>
                      <a:gd name="T20" fmla="*/ 0 60000 65536"/>
                      <a:gd name="T21" fmla="*/ 0 w 10"/>
                      <a:gd name="T22" fmla="*/ 0 h 13"/>
                      <a:gd name="T23" fmla="*/ 10 w 10"/>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13">
                        <a:moveTo>
                          <a:pt x="1" y="12"/>
                        </a:moveTo>
                        <a:lnTo>
                          <a:pt x="1" y="12"/>
                        </a:lnTo>
                        <a:lnTo>
                          <a:pt x="9" y="1"/>
                        </a:lnTo>
                        <a:lnTo>
                          <a:pt x="8" y="0"/>
                        </a:lnTo>
                        <a:lnTo>
                          <a:pt x="0" y="11"/>
                        </a:lnTo>
                        <a:lnTo>
                          <a:pt x="1" y="11"/>
                        </a:lnTo>
                        <a:lnTo>
                          <a:pt x="1" y="12"/>
                        </a:lnTo>
                      </a:path>
                    </a:pathLst>
                  </a:custGeom>
                  <a:solidFill>
                    <a:srgbClr val="67676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07" name="Freeform 537">
                    <a:extLst>
                      <a:ext uri="{FF2B5EF4-FFF2-40B4-BE49-F238E27FC236}">
                        <a16:creationId xmlns:a16="http://schemas.microsoft.com/office/drawing/2014/main" id="{4B0B2387-095C-4349-9A06-EF89FDEA49E6}"/>
                      </a:ext>
                    </a:extLst>
                  </p:cNvPr>
                  <p:cNvSpPr>
                    <a:spLocks/>
                  </p:cNvSpPr>
                  <p:nvPr/>
                </p:nvSpPr>
                <p:spPr bwMode="auto">
                  <a:xfrm>
                    <a:off x="121" y="3528"/>
                    <a:ext cx="11" cy="1"/>
                  </a:xfrm>
                  <a:custGeom>
                    <a:avLst/>
                    <a:gdLst>
                      <a:gd name="T0" fmla="*/ 0 w 11"/>
                      <a:gd name="T1" fmla="*/ 0 h 1"/>
                      <a:gd name="T2" fmla="*/ 0 w 11"/>
                      <a:gd name="T3" fmla="*/ 0 h 1"/>
                      <a:gd name="T4" fmla="*/ 10 w 11"/>
                      <a:gd name="T5" fmla="*/ 0 h 1"/>
                      <a:gd name="T6" fmla="*/ 10 w 11"/>
                      <a:gd name="T7" fmla="*/ 0 h 1"/>
                      <a:gd name="T8" fmla="*/ 0 w 11"/>
                      <a:gd name="T9" fmla="*/ 0 h 1"/>
                      <a:gd name="T10" fmla="*/ 1 w 11"/>
                      <a:gd name="T11" fmla="*/ 0 h 1"/>
                      <a:gd name="T12" fmla="*/ 0 w 11"/>
                      <a:gd name="T13" fmla="*/ 0 h 1"/>
                      <a:gd name="T14" fmla="*/ 0 60000 65536"/>
                      <a:gd name="T15" fmla="*/ 0 60000 65536"/>
                      <a:gd name="T16" fmla="*/ 0 60000 65536"/>
                      <a:gd name="T17" fmla="*/ 0 60000 65536"/>
                      <a:gd name="T18" fmla="*/ 0 60000 65536"/>
                      <a:gd name="T19" fmla="*/ 0 60000 65536"/>
                      <a:gd name="T20" fmla="*/ 0 60000 65536"/>
                      <a:gd name="T21" fmla="*/ 0 w 11"/>
                      <a:gd name="T22" fmla="*/ 0 h 1"/>
                      <a:gd name="T23" fmla="*/ 11 w 1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1">
                        <a:moveTo>
                          <a:pt x="0" y="0"/>
                        </a:moveTo>
                        <a:lnTo>
                          <a:pt x="0" y="0"/>
                        </a:lnTo>
                        <a:lnTo>
                          <a:pt x="10" y="0"/>
                        </a:lnTo>
                        <a:lnTo>
                          <a:pt x="0" y="0"/>
                        </a:lnTo>
                        <a:lnTo>
                          <a:pt x="1" y="0"/>
                        </a:lnTo>
                        <a:lnTo>
                          <a:pt x="0" y="0"/>
                        </a:lnTo>
                      </a:path>
                    </a:pathLst>
                  </a:custGeom>
                  <a:solidFill>
                    <a:srgbClr val="67676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08" name="Freeform 538">
                    <a:extLst>
                      <a:ext uri="{FF2B5EF4-FFF2-40B4-BE49-F238E27FC236}">
                        <a16:creationId xmlns:a16="http://schemas.microsoft.com/office/drawing/2014/main" id="{6A5DD91F-6487-48F0-8F35-18E38F8FA286}"/>
                      </a:ext>
                    </a:extLst>
                  </p:cNvPr>
                  <p:cNvSpPr>
                    <a:spLocks/>
                  </p:cNvSpPr>
                  <p:nvPr/>
                </p:nvSpPr>
                <p:spPr bwMode="auto">
                  <a:xfrm>
                    <a:off x="121" y="3516"/>
                    <a:ext cx="11" cy="13"/>
                  </a:xfrm>
                  <a:custGeom>
                    <a:avLst/>
                    <a:gdLst>
                      <a:gd name="T0" fmla="*/ 10 w 11"/>
                      <a:gd name="T1" fmla="*/ 0 h 13"/>
                      <a:gd name="T2" fmla="*/ 9 w 11"/>
                      <a:gd name="T3" fmla="*/ 0 h 13"/>
                      <a:gd name="T4" fmla="*/ 0 w 11"/>
                      <a:gd name="T5" fmla="*/ 11 h 13"/>
                      <a:gd name="T6" fmla="*/ 1 w 11"/>
                      <a:gd name="T7" fmla="*/ 12 h 13"/>
                      <a:gd name="T8" fmla="*/ 10 w 11"/>
                      <a:gd name="T9" fmla="*/ 1 h 13"/>
                      <a:gd name="T10" fmla="*/ 10 w 11"/>
                      <a:gd name="T11" fmla="*/ 1 h 13"/>
                      <a:gd name="T12" fmla="*/ 10 w 11"/>
                      <a:gd name="T13" fmla="*/ 0 h 13"/>
                      <a:gd name="T14" fmla="*/ 0 60000 65536"/>
                      <a:gd name="T15" fmla="*/ 0 60000 65536"/>
                      <a:gd name="T16" fmla="*/ 0 60000 65536"/>
                      <a:gd name="T17" fmla="*/ 0 60000 65536"/>
                      <a:gd name="T18" fmla="*/ 0 60000 65536"/>
                      <a:gd name="T19" fmla="*/ 0 60000 65536"/>
                      <a:gd name="T20" fmla="*/ 0 60000 65536"/>
                      <a:gd name="T21" fmla="*/ 0 w 11"/>
                      <a:gd name="T22" fmla="*/ 0 h 13"/>
                      <a:gd name="T23" fmla="*/ 11 w 11"/>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13">
                        <a:moveTo>
                          <a:pt x="10" y="0"/>
                        </a:moveTo>
                        <a:lnTo>
                          <a:pt x="9" y="0"/>
                        </a:lnTo>
                        <a:lnTo>
                          <a:pt x="0" y="11"/>
                        </a:lnTo>
                        <a:lnTo>
                          <a:pt x="1" y="12"/>
                        </a:lnTo>
                        <a:lnTo>
                          <a:pt x="10" y="1"/>
                        </a:lnTo>
                        <a:lnTo>
                          <a:pt x="10" y="0"/>
                        </a:lnTo>
                      </a:path>
                    </a:pathLst>
                  </a:custGeom>
                  <a:solidFill>
                    <a:srgbClr val="67676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09" name="Freeform 539">
                    <a:extLst>
                      <a:ext uri="{FF2B5EF4-FFF2-40B4-BE49-F238E27FC236}">
                        <a16:creationId xmlns:a16="http://schemas.microsoft.com/office/drawing/2014/main" id="{26FAA00B-2C43-4FF6-83DB-9E198098010A}"/>
                      </a:ext>
                    </a:extLst>
                  </p:cNvPr>
                  <p:cNvSpPr>
                    <a:spLocks/>
                  </p:cNvSpPr>
                  <p:nvPr/>
                </p:nvSpPr>
                <p:spPr bwMode="auto">
                  <a:xfrm>
                    <a:off x="127" y="3516"/>
                    <a:ext cx="11" cy="13"/>
                  </a:xfrm>
                  <a:custGeom>
                    <a:avLst/>
                    <a:gdLst>
                      <a:gd name="T0" fmla="*/ 1 w 11"/>
                      <a:gd name="T1" fmla="*/ 12 h 13"/>
                      <a:gd name="T2" fmla="*/ 1 w 11"/>
                      <a:gd name="T3" fmla="*/ 12 h 13"/>
                      <a:gd name="T4" fmla="*/ 10 w 11"/>
                      <a:gd name="T5" fmla="*/ 1 h 13"/>
                      <a:gd name="T6" fmla="*/ 9 w 11"/>
                      <a:gd name="T7" fmla="*/ 0 h 13"/>
                      <a:gd name="T8" fmla="*/ 0 w 11"/>
                      <a:gd name="T9" fmla="*/ 11 h 13"/>
                      <a:gd name="T10" fmla="*/ 1 w 11"/>
                      <a:gd name="T11" fmla="*/ 12 h 13"/>
                      <a:gd name="T12" fmla="*/ 0 60000 65536"/>
                      <a:gd name="T13" fmla="*/ 0 60000 65536"/>
                      <a:gd name="T14" fmla="*/ 0 60000 65536"/>
                      <a:gd name="T15" fmla="*/ 0 60000 65536"/>
                      <a:gd name="T16" fmla="*/ 0 60000 65536"/>
                      <a:gd name="T17" fmla="*/ 0 60000 65536"/>
                      <a:gd name="T18" fmla="*/ 0 w 11"/>
                      <a:gd name="T19" fmla="*/ 0 h 13"/>
                      <a:gd name="T20" fmla="*/ 11 w 11"/>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11" h="13">
                        <a:moveTo>
                          <a:pt x="1" y="12"/>
                        </a:moveTo>
                        <a:lnTo>
                          <a:pt x="1" y="12"/>
                        </a:lnTo>
                        <a:lnTo>
                          <a:pt x="10" y="1"/>
                        </a:lnTo>
                        <a:lnTo>
                          <a:pt x="9" y="0"/>
                        </a:lnTo>
                        <a:lnTo>
                          <a:pt x="0" y="11"/>
                        </a:lnTo>
                        <a:lnTo>
                          <a:pt x="1" y="12"/>
                        </a:lnTo>
                      </a:path>
                    </a:pathLst>
                  </a:custGeom>
                  <a:solidFill>
                    <a:srgbClr val="67676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10" name="Freeform 540">
                    <a:extLst>
                      <a:ext uri="{FF2B5EF4-FFF2-40B4-BE49-F238E27FC236}">
                        <a16:creationId xmlns:a16="http://schemas.microsoft.com/office/drawing/2014/main" id="{391EF688-4056-4CE5-9503-BA3808A3DAC4}"/>
                      </a:ext>
                    </a:extLst>
                  </p:cNvPr>
                  <p:cNvSpPr>
                    <a:spLocks/>
                  </p:cNvSpPr>
                  <p:nvPr/>
                </p:nvSpPr>
                <p:spPr bwMode="auto">
                  <a:xfrm>
                    <a:off x="128" y="3520"/>
                    <a:ext cx="10" cy="1"/>
                  </a:xfrm>
                  <a:custGeom>
                    <a:avLst/>
                    <a:gdLst>
                      <a:gd name="T0" fmla="*/ 9 w 10"/>
                      <a:gd name="T1" fmla="*/ 0 h 1"/>
                      <a:gd name="T2" fmla="*/ 9 w 10"/>
                      <a:gd name="T3" fmla="*/ 0 h 1"/>
                      <a:gd name="T4" fmla="*/ 0 w 10"/>
                      <a:gd name="T5" fmla="*/ 0 h 1"/>
                      <a:gd name="T6" fmla="*/ 0 w 10"/>
                      <a:gd name="T7" fmla="*/ 0 h 1"/>
                      <a:gd name="T8" fmla="*/ 9 w 10"/>
                      <a:gd name="T9" fmla="*/ 0 h 1"/>
                      <a:gd name="T10" fmla="*/ 9 w 10"/>
                      <a:gd name="T11" fmla="*/ 0 h 1"/>
                      <a:gd name="T12" fmla="*/ 0 60000 65536"/>
                      <a:gd name="T13" fmla="*/ 0 60000 65536"/>
                      <a:gd name="T14" fmla="*/ 0 60000 65536"/>
                      <a:gd name="T15" fmla="*/ 0 60000 65536"/>
                      <a:gd name="T16" fmla="*/ 0 60000 65536"/>
                      <a:gd name="T17" fmla="*/ 0 60000 65536"/>
                      <a:gd name="T18" fmla="*/ 0 w 10"/>
                      <a:gd name="T19" fmla="*/ 0 h 1"/>
                      <a:gd name="T20" fmla="*/ 10 w 10"/>
                      <a:gd name="T21" fmla="*/ 1 h 1"/>
                    </a:gdLst>
                    <a:ahLst/>
                    <a:cxnLst>
                      <a:cxn ang="T12">
                        <a:pos x="T0" y="T1"/>
                      </a:cxn>
                      <a:cxn ang="T13">
                        <a:pos x="T2" y="T3"/>
                      </a:cxn>
                      <a:cxn ang="T14">
                        <a:pos x="T4" y="T5"/>
                      </a:cxn>
                      <a:cxn ang="T15">
                        <a:pos x="T6" y="T7"/>
                      </a:cxn>
                      <a:cxn ang="T16">
                        <a:pos x="T8" y="T9"/>
                      </a:cxn>
                      <a:cxn ang="T17">
                        <a:pos x="T10" y="T11"/>
                      </a:cxn>
                    </a:cxnLst>
                    <a:rect l="T18" t="T19" r="T20" b="T21"/>
                    <a:pathLst>
                      <a:path w="10" h="1">
                        <a:moveTo>
                          <a:pt x="9" y="0"/>
                        </a:moveTo>
                        <a:lnTo>
                          <a:pt x="9" y="0"/>
                        </a:lnTo>
                        <a:lnTo>
                          <a:pt x="0" y="0"/>
                        </a:lnTo>
                        <a:lnTo>
                          <a:pt x="9" y="0"/>
                        </a:lnTo>
                      </a:path>
                    </a:pathLst>
                  </a:custGeom>
                  <a:solidFill>
                    <a:srgbClr val="67676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11" name="Freeform 541">
                    <a:extLst>
                      <a:ext uri="{FF2B5EF4-FFF2-40B4-BE49-F238E27FC236}">
                        <a16:creationId xmlns:a16="http://schemas.microsoft.com/office/drawing/2014/main" id="{2F245529-1D97-4E7A-B861-1F43633E819B}"/>
                      </a:ext>
                    </a:extLst>
                  </p:cNvPr>
                  <p:cNvSpPr>
                    <a:spLocks/>
                  </p:cNvSpPr>
                  <p:nvPr/>
                </p:nvSpPr>
                <p:spPr bwMode="auto">
                  <a:xfrm>
                    <a:off x="127" y="3522"/>
                    <a:ext cx="9" cy="2"/>
                  </a:xfrm>
                  <a:custGeom>
                    <a:avLst/>
                    <a:gdLst>
                      <a:gd name="T0" fmla="*/ 8 w 9"/>
                      <a:gd name="T1" fmla="*/ 1 h 2"/>
                      <a:gd name="T2" fmla="*/ 8 w 9"/>
                      <a:gd name="T3" fmla="*/ 0 h 2"/>
                      <a:gd name="T4" fmla="*/ 0 w 9"/>
                      <a:gd name="T5" fmla="*/ 0 h 2"/>
                      <a:gd name="T6" fmla="*/ 0 w 9"/>
                      <a:gd name="T7" fmla="*/ 1 h 2"/>
                      <a:gd name="T8" fmla="*/ 8 w 9"/>
                      <a:gd name="T9" fmla="*/ 1 h 2"/>
                      <a:gd name="T10" fmla="*/ 8 w 9"/>
                      <a:gd name="T11" fmla="*/ 1 h 2"/>
                      <a:gd name="T12" fmla="*/ 0 60000 65536"/>
                      <a:gd name="T13" fmla="*/ 0 60000 65536"/>
                      <a:gd name="T14" fmla="*/ 0 60000 65536"/>
                      <a:gd name="T15" fmla="*/ 0 60000 65536"/>
                      <a:gd name="T16" fmla="*/ 0 60000 65536"/>
                      <a:gd name="T17" fmla="*/ 0 60000 65536"/>
                      <a:gd name="T18" fmla="*/ 0 w 9"/>
                      <a:gd name="T19" fmla="*/ 0 h 2"/>
                      <a:gd name="T20" fmla="*/ 9 w 9"/>
                      <a:gd name="T21" fmla="*/ 2 h 2"/>
                    </a:gdLst>
                    <a:ahLst/>
                    <a:cxnLst>
                      <a:cxn ang="T12">
                        <a:pos x="T0" y="T1"/>
                      </a:cxn>
                      <a:cxn ang="T13">
                        <a:pos x="T2" y="T3"/>
                      </a:cxn>
                      <a:cxn ang="T14">
                        <a:pos x="T4" y="T5"/>
                      </a:cxn>
                      <a:cxn ang="T15">
                        <a:pos x="T6" y="T7"/>
                      </a:cxn>
                      <a:cxn ang="T16">
                        <a:pos x="T8" y="T9"/>
                      </a:cxn>
                      <a:cxn ang="T17">
                        <a:pos x="T10" y="T11"/>
                      </a:cxn>
                    </a:cxnLst>
                    <a:rect l="T18" t="T19" r="T20" b="T21"/>
                    <a:pathLst>
                      <a:path w="9" h="2">
                        <a:moveTo>
                          <a:pt x="8" y="1"/>
                        </a:moveTo>
                        <a:lnTo>
                          <a:pt x="8" y="0"/>
                        </a:lnTo>
                        <a:lnTo>
                          <a:pt x="0" y="0"/>
                        </a:lnTo>
                        <a:lnTo>
                          <a:pt x="0" y="1"/>
                        </a:lnTo>
                        <a:lnTo>
                          <a:pt x="8" y="1"/>
                        </a:lnTo>
                      </a:path>
                    </a:pathLst>
                  </a:custGeom>
                  <a:solidFill>
                    <a:srgbClr val="67676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12" name="Freeform 542">
                    <a:extLst>
                      <a:ext uri="{FF2B5EF4-FFF2-40B4-BE49-F238E27FC236}">
                        <a16:creationId xmlns:a16="http://schemas.microsoft.com/office/drawing/2014/main" id="{C899E4AB-A7D5-495D-A828-A191C5230353}"/>
                      </a:ext>
                    </a:extLst>
                  </p:cNvPr>
                  <p:cNvSpPr>
                    <a:spLocks/>
                  </p:cNvSpPr>
                  <p:nvPr/>
                </p:nvSpPr>
                <p:spPr bwMode="auto">
                  <a:xfrm>
                    <a:off x="125" y="3523"/>
                    <a:ext cx="9" cy="3"/>
                  </a:xfrm>
                  <a:custGeom>
                    <a:avLst/>
                    <a:gdLst>
                      <a:gd name="T0" fmla="*/ 8 w 9"/>
                      <a:gd name="T1" fmla="*/ 1 h 3"/>
                      <a:gd name="T2" fmla="*/ 8 w 9"/>
                      <a:gd name="T3" fmla="*/ 0 h 3"/>
                      <a:gd name="T4" fmla="*/ 0 w 9"/>
                      <a:gd name="T5" fmla="*/ 0 h 3"/>
                      <a:gd name="T6" fmla="*/ 0 w 9"/>
                      <a:gd name="T7" fmla="*/ 2 h 3"/>
                      <a:gd name="T8" fmla="*/ 8 w 9"/>
                      <a:gd name="T9" fmla="*/ 2 h 3"/>
                      <a:gd name="T10" fmla="*/ 8 w 9"/>
                      <a:gd name="T11" fmla="*/ 1 h 3"/>
                      <a:gd name="T12" fmla="*/ 0 60000 65536"/>
                      <a:gd name="T13" fmla="*/ 0 60000 65536"/>
                      <a:gd name="T14" fmla="*/ 0 60000 65536"/>
                      <a:gd name="T15" fmla="*/ 0 60000 65536"/>
                      <a:gd name="T16" fmla="*/ 0 60000 65536"/>
                      <a:gd name="T17" fmla="*/ 0 60000 65536"/>
                      <a:gd name="T18" fmla="*/ 0 w 9"/>
                      <a:gd name="T19" fmla="*/ 0 h 3"/>
                      <a:gd name="T20" fmla="*/ 9 w 9"/>
                      <a:gd name="T21" fmla="*/ 3 h 3"/>
                    </a:gdLst>
                    <a:ahLst/>
                    <a:cxnLst>
                      <a:cxn ang="T12">
                        <a:pos x="T0" y="T1"/>
                      </a:cxn>
                      <a:cxn ang="T13">
                        <a:pos x="T2" y="T3"/>
                      </a:cxn>
                      <a:cxn ang="T14">
                        <a:pos x="T4" y="T5"/>
                      </a:cxn>
                      <a:cxn ang="T15">
                        <a:pos x="T6" y="T7"/>
                      </a:cxn>
                      <a:cxn ang="T16">
                        <a:pos x="T8" y="T9"/>
                      </a:cxn>
                      <a:cxn ang="T17">
                        <a:pos x="T10" y="T11"/>
                      </a:cxn>
                    </a:cxnLst>
                    <a:rect l="T18" t="T19" r="T20" b="T21"/>
                    <a:pathLst>
                      <a:path w="9" h="3">
                        <a:moveTo>
                          <a:pt x="8" y="1"/>
                        </a:moveTo>
                        <a:lnTo>
                          <a:pt x="8" y="0"/>
                        </a:lnTo>
                        <a:lnTo>
                          <a:pt x="0" y="0"/>
                        </a:lnTo>
                        <a:lnTo>
                          <a:pt x="0" y="2"/>
                        </a:lnTo>
                        <a:lnTo>
                          <a:pt x="8" y="2"/>
                        </a:lnTo>
                        <a:lnTo>
                          <a:pt x="8" y="1"/>
                        </a:lnTo>
                      </a:path>
                    </a:pathLst>
                  </a:custGeom>
                  <a:solidFill>
                    <a:srgbClr val="67676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13" name="Freeform 543">
                    <a:extLst>
                      <a:ext uri="{FF2B5EF4-FFF2-40B4-BE49-F238E27FC236}">
                        <a16:creationId xmlns:a16="http://schemas.microsoft.com/office/drawing/2014/main" id="{B88CA2AB-9545-463C-901A-5B3CB9CE39D4}"/>
                      </a:ext>
                    </a:extLst>
                  </p:cNvPr>
                  <p:cNvSpPr>
                    <a:spLocks/>
                  </p:cNvSpPr>
                  <p:nvPr/>
                </p:nvSpPr>
                <p:spPr bwMode="auto">
                  <a:xfrm>
                    <a:off x="131" y="3516"/>
                    <a:ext cx="10" cy="2"/>
                  </a:xfrm>
                  <a:custGeom>
                    <a:avLst/>
                    <a:gdLst>
                      <a:gd name="T0" fmla="*/ 9 w 10"/>
                      <a:gd name="T1" fmla="*/ 1 h 2"/>
                      <a:gd name="T2" fmla="*/ 9 w 10"/>
                      <a:gd name="T3" fmla="*/ 0 h 2"/>
                      <a:gd name="T4" fmla="*/ 0 w 10"/>
                      <a:gd name="T5" fmla="*/ 0 h 2"/>
                      <a:gd name="T6" fmla="*/ 0 w 10"/>
                      <a:gd name="T7" fmla="*/ 1 h 2"/>
                      <a:gd name="T8" fmla="*/ 9 w 10"/>
                      <a:gd name="T9" fmla="*/ 1 h 2"/>
                      <a:gd name="T10" fmla="*/ 9 w 10"/>
                      <a:gd name="T11" fmla="*/ 1 h 2"/>
                      <a:gd name="T12" fmla="*/ 0 60000 65536"/>
                      <a:gd name="T13" fmla="*/ 0 60000 65536"/>
                      <a:gd name="T14" fmla="*/ 0 60000 65536"/>
                      <a:gd name="T15" fmla="*/ 0 60000 65536"/>
                      <a:gd name="T16" fmla="*/ 0 60000 65536"/>
                      <a:gd name="T17" fmla="*/ 0 60000 65536"/>
                      <a:gd name="T18" fmla="*/ 0 w 10"/>
                      <a:gd name="T19" fmla="*/ 0 h 2"/>
                      <a:gd name="T20" fmla="*/ 10 w 10"/>
                      <a:gd name="T21" fmla="*/ 2 h 2"/>
                    </a:gdLst>
                    <a:ahLst/>
                    <a:cxnLst>
                      <a:cxn ang="T12">
                        <a:pos x="T0" y="T1"/>
                      </a:cxn>
                      <a:cxn ang="T13">
                        <a:pos x="T2" y="T3"/>
                      </a:cxn>
                      <a:cxn ang="T14">
                        <a:pos x="T4" y="T5"/>
                      </a:cxn>
                      <a:cxn ang="T15">
                        <a:pos x="T6" y="T7"/>
                      </a:cxn>
                      <a:cxn ang="T16">
                        <a:pos x="T8" y="T9"/>
                      </a:cxn>
                      <a:cxn ang="T17">
                        <a:pos x="T10" y="T11"/>
                      </a:cxn>
                    </a:cxnLst>
                    <a:rect l="T18" t="T19" r="T20" b="T21"/>
                    <a:pathLst>
                      <a:path w="10" h="2">
                        <a:moveTo>
                          <a:pt x="9" y="1"/>
                        </a:moveTo>
                        <a:lnTo>
                          <a:pt x="9" y="0"/>
                        </a:lnTo>
                        <a:lnTo>
                          <a:pt x="0" y="0"/>
                        </a:lnTo>
                        <a:lnTo>
                          <a:pt x="0" y="1"/>
                        </a:lnTo>
                        <a:lnTo>
                          <a:pt x="9" y="1"/>
                        </a:lnTo>
                      </a:path>
                    </a:pathLst>
                  </a:custGeom>
                  <a:solidFill>
                    <a:srgbClr val="67676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sp>
              <p:nvSpPr>
                <p:cNvPr id="574" name="Freeform 544">
                  <a:extLst>
                    <a:ext uri="{FF2B5EF4-FFF2-40B4-BE49-F238E27FC236}">
                      <a16:creationId xmlns:a16="http://schemas.microsoft.com/office/drawing/2014/main" id="{47CA5B5B-FAFB-4C67-B480-8E5EE143EB2B}"/>
                    </a:ext>
                  </a:extLst>
                </p:cNvPr>
                <p:cNvSpPr>
                  <a:spLocks/>
                </p:cNvSpPr>
                <p:nvPr/>
              </p:nvSpPr>
              <p:spPr bwMode="auto">
                <a:xfrm>
                  <a:off x="168" y="3501"/>
                  <a:ext cx="26" cy="5"/>
                </a:xfrm>
                <a:custGeom>
                  <a:avLst/>
                  <a:gdLst>
                    <a:gd name="T0" fmla="*/ 0 w 26"/>
                    <a:gd name="T1" fmla="*/ 4 h 5"/>
                    <a:gd name="T2" fmla="*/ 25 w 26"/>
                    <a:gd name="T3" fmla="*/ 4 h 5"/>
                    <a:gd name="T4" fmla="*/ 25 w 26"/>
                    <a:gd name="T5" fmla="*/ 0 h 5"/>
                    <a:gd name="T6" fmla="*/ 0 w 26"/>
                    <a:gd name="T7" fmla="*/ 0 h 5"/>
                    <a:gd name="T8" fmla="*/ 0 w 26"/>
                    <a:gd name="T9" fmla="*/ 4 h 5"/>
                    <a:gd name="T10" fmla="*/ 0 60000 65536"/>
                    <a:gd name="T11" fmla="*/ 0 60000 65536"/>
                    <a:gd name="T12" fmla="*/ 0 60000 65536"/>
                    <a:gd name="T13" fmla="*/ 0 60000 65536"/>
                    <a:gd name="T14" fmla="*/ 0 60000 65536"/>
                    <a:gd name="T15" fmla="*/ 0 w 26"/>
                    <a:gd name="T16" fmla="*/ 0 h 5"/>
                    <a:gd name="T17" fmla="*/ 26 w 26"/>
                    <a:gd name="T18" fmla="*/ 5 h 5"/>
                  </a:gdLst>
                  <a:ahLst/>
                  <a:cxnLst>
                    <a:cxn ang="T10">
                      <a:pos x="T0" y="T1"/>
                    </a:cxn>
                    <a:cxn ang="T11">
                      <a:pos x="T2" y="T3"/>
                    </a:cxn>
                    <a:cxn ang="T12">
                      <a:pos x="T4" y="T5"/>
                    </a:cxn>
                    <a:cxn ang="T13">
                      <a:pos x="T6" y="T7"/>
                    </a:cxn>
                    <a:cxn ang="T14">
                      <a:pos x="T8" y="T9"/>
                    </a:cxn>
                  </a:cxnLst>
                  <a:rect l="T15" t="T16" r="T17" b="T18"/>
                  <a:pathLst>
                    <a:path w="26" h="5">
                      <a:moveTo>
                        <a:pt x="0" y="4"/>
                      </a:moveTo>
                      <a:lnTo>
                        <a:pt x="25" y="4"/>
                      </a:lnTo>
                      <a:lnTo>
                        <a:pt x="25" y="0"/>
                      </a:lnTo>
                      <a:lnTo>
                        <a:pt x="0" y="0"/>
                      </a:lnTo>
                      <a:lnTo>
                        <a:pt x="0" y="4"/>
                      </a:lnTo>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75" name="Freeform 545">
                  <a:extLst>
                    <a:ext uri="{FF2B5EF4-FFF2-40B4-BE49-F238E27FC236}">
                      <a16:creationId xmlns:a16="http://schemas.microsoft.com/office/drawing/2014/main" id="{FB6AE37F-C6D3-48FC-9840-51D0DBC1E87A}"/>
                    </a:ext>
                  </a:extLst>
                </p:cNvPr>
                <p:cNvSpPr>
                  <a:spLocks/>
                </p:cNvSpPr>
                <p:nvPr/>
              </p:nvSpPr>
              <p:spPr bwMode="auto">
                <a:xfrm>
                  <a:off x="170" y="3501"/>
                  <a:ext cx="25" cy="8"/>
                </a:xfrm>
                <a:custGeom>
                  <a:avLst/>
                  <a:gdLst>
                    <a:gd name="T0" fmla="*/ 0 w 25"/>
                    <a:gd name="T1" fmla="*/ 7 h 8"/>
                    <a:gd name="T2" fmla="*/ 24 w 25"/>
                    <a:gd name="T3" fmla="*/ 7 h 8"/>
                    <a:gd name="T4" fmla="*/ 24 w 25"/>
                    <a:gd name="T5" fmla="*/ 0 h 8"/>
                    <a:gd name="T6" fmla="*/ 0 w 25"/>
                    <a:gd name="T7" fmla="*/ 0 h 8"/>
                    <a:gd name="T8" fmla="*/ 0 w 25"/>
                    <a:gd name="T9" fmla="*/ 7 h 8"/>
                    <a:gd name="T10" fmla="*/ 0 60000 65536"/>
                    <a:gd name="T11" fmla="*/ 0 60000 65536"/>
                    <a:gd name="T12" fmla="*/ 0 60000 65536"/>
                    <a:gd name="T13" fmla="*/ 0 60000 65536"/>
                    <a:gd name="T14" fmla="*/ 0 60000 65536"/>
                    <a:gd name="T15" fmla="*/ 0 w 25"/>
                    <a:gd name="T16" fmla="*/ 0 h 8"/>
                    <a:gd name="T17" fmla="*/ 25 w 25"/>
                    <a:gd name="T18" fmla="*/ 8 h 8"/>
                  </a:gdLst>
                  <a:ahLst/>
                  <a:cxnLst>
                    <a:cxn ang="T10">
                      <a:pos x="T0" y="T1"/>
                    </a:cxn>
                    <a:cxn ang="T11">
                      <a:pos x="T2" y="T3"/>
                    </a:cxn>
                    <a:cxn ang="T12">
                      <a:pos x="T4" y="T5"/>
                    </a:cxn>
                    <a:cxn ang="T13">
                      <a:pos x="T6" y="T7"/>
                    </a:cxn>
                    <a:cxn ang="T14">
                      <a:pos x="T8" y="T9"/>
                    </a:cxn>
                  </a:cxnLst>
                  <a:rect l="T15" t="T16" r="T17" b="T18"/>
                  <a:pathLst>
                    <a:path w="25" h="8">
                      <a:moveTo>
                        <a:pt x="0" y="7"/>
                      </a:moveTo>
                      <a:lnTo>
                        <a:pt x="24" y="7"/>
                      </a:lnTo>
                      <a:lnTo>
                        <a:pt x="24" y="0"/>
                      </a:lnTo>
                      <a:lnTo>
                        <a:pt x="0" y="0"/>
                      </a:lnTo>
                      <a:lnTo>
                        <a:pt x="0" y="7"/>
                      </a:lnTo>
                    </a:path>
                  </a:pathLst>
                </a:custGeom>
                <a:solidFill>
                  <a:srgbClr val="67676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76" name="Freeform 546">
                  <a:extLst>
                    <a:ext uri="{FF2B5EF4-FFF2-40B4-BE49-F238E27FC236}">
                      <a16:creationId xmlns:a16="http://schemas.microsoft.com/office/drawing/2014/main" id="{ED1B0103-FB68-4690-BA32-0FAA9B0D3155}"/>
                    </a:ext>
                  </a:extLst>
                </p:cNvPr>
                <p:cNvSpPr>
                  <a:spLocks/>
                </p:cNvSpPr>
                <p:nvPr/>
              </p:nvSpPr>
              <p:spPr bwMode="auto">
                <a:xfrm>
                  <a:off x="141" y="3442"/>
                  <a:ext cx="84" cy="61"/>
                </a:xfrm>
                <a:custGeom>
                  <a:avLst/>
                  <a:gdLst>
                    <a:gd name="T0" fmla="*/ 0 w 84"/>
                    <a:gd name="T1" fmla="*/ 3 h 61"/>
                    <a:gd name="T2" fmla="*/ 0 w 84"/>
                    <a:gd name="T3" fmla="*/ 56 h 61"/>
                    <a:gd name="T4" fmla="*/ 0 w 84"/>
                    <a:gd name="T5" fmla="*/ 57 h 61"/>
                    <a:gd name="T6" fmla="*/ 0 w 84"/>
                    <a:gd name="T7" fmla="*/ 58 h 61"/>
                    <a:gd name="T8" fmla="*/ 1 w 84"/>
                    <a:gd name="T9" fmla="*/ 59 h 61"/>
                    <a:gd name="T10" fmla="*/ 2 w 84"/>
                    <a:gd name="T11" fmla="*/ 59 h 61"/>
                    <a:gd name="T12" fmla="*/ 2 w 84"/>
                    <a:gd name="T13" fmla="*/ 60 h 61"/>
                    <a:gd name="T14" fmla="*/ 3 w 84"/>
                    <a:gd name="T15" fmla="*/ 60 h 61"/>
                    <a:gd name="T16" fmla="*/ 81 w 84"/>
                    <a:gd name="T17" fmla="*/ 60 h 61"/>
                    <a:gd name="T18" fmla="*/ 83 w 84"/>
                    <a:gd name="T19" fmla="*/ 59 h 61"/>
                    <a:gd name="T20" fmla="*/ 83 w 84"/>
                    <a:gd name="T21" fmla="*/ 57 h 61"/>
                    <a:gd name="T22" fmla="*/ 83 w 84"/>
                    <a:gd name="T23" fmla="*/ 3 h 61"/>
                    <a:gd name="T24" fmla="*/ 82 w 84"/>
                    <a:gd name="T25" fmla="*/ 1 h 61"/>
                    <a:gd name="T26" fmla="*/ 81 w 84"/>
                    <a:gd name="T27" fmla="*/ 0 h 61"/>
                    <a:gd name="T28" fmla="*/ 3 w 84"/>
                    <a:gd name="T29" fmla="*/ 0 h 61"/>
                    <a:gd name="T30" fmla="*/ 1 w 84"/>
                    <a:gd name="T31" fmla="*/ 0 h 61"/>
                    <a:gd name="T32" fmla="*/ 0 w 84"/>
                    <a:gd name="T33" fmla="*/ 2 h 61"/>
                    <a:gd name="T34" fmla="*/ 0 w 84"/>
                    <a:gd name="T35" fmla="*/ 3 h 6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4"/>
                    <a:gd name="T55" fmla="*/ 0 h 61"/>
                    <a:gd name="T56" fmla="*/ 84 w 84"/>
                    <a:gd name="T57" fmla="*/ 61 h 6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4" h="61">
                      <a:moveTo>
                        <a:pt x="0" y="3"/>
                      </a:moveTo>
                      <a:lnTo>
                        <a:pt x="0" y="56"/>
                      </a:lnTo>
                      <a:lnTo>
                        <a:pt x="0" y="57"/>
                      </a:lnTo>
                      <a:lnTo>
                        <a:pt x="0" y="58"/>
                      </a:lnTo>
                      <a:lnTo>
                        <a:pt x="1" y="59"/>
                      </a:lnTo>
                      <a:lnTo>
                        <a:pt x="2" y="59"/>
                      </a:lnTo>
                      <a:lnTo>
                        <a:pt x="2" y="60"/>
                      </a:lnTo>
                      <a:lnTo>
                        <a:pt x="3" y="60"/>
                      </a:lnTo>
                      <a:lnTo>
                        <a:pt x="81" y="60"/>
                      </a:lnTo>
                      <a:lnTo>
                        <a:pt x="83" y="59"/>
                      </a:lnTo>
                      <a:lnTo>
                        <a:pt x="83" y="57"/>
                      </a:lnTo>
                      <a:lnTo>
                        <a:pt x="83" y="3"/>
                      </a:lnTo>
                      <a:lnTo>
                        <a:pt x="82" y="1"/>
                      </a:lnTo>
                      <a:lnTo>
                        <a:pt x="81" y="0"/>
                      </a:lnTo>
                      <a:lnTo>
                        <a:pt x="3" y="0"/>
                      </a:lnTo>
                      <a:lnTo>
                        <a:pt x="1" y="0"/>
                      </a:lnTo>
                      <a:lnTo>
                        <a:pt x="0" y="2"/>
                      </a:lnTo>
                      <a:lnTo>
                        <a:pt x="0" y="3"/>
                      </a:lnTo>
                    </a:path>
                  </a:pathLst>
                </a:custGeom>
                <a:solidFill>
                  <a:srgbClr val="333333"/>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77" name="Freeform 547">
                  <a:extLst>
                    <a:ext uri="{FF2B5EF4-FFF2-40B4-BE49-F238E27FC236}">
                      <a16:creationId xmlns:a16="http://schemas.microsoft.com/office/drawing/2014/main" id="{5A96AE99-32E0-4545-B893-3222E8A4A054}"/>
                    </a:ext>
                  </a:extLst>
                </p:cNvPr>
                <p:cNvSpPr>
                  <a:spLocks/>
                </p:cNvSpPr>
                <p:nvPr/>
              </p:nvSpPr>
              <p:spPr bwMode="auto">
                <a:xfrm>
                  <a:off x="138" y="3441"/>
                  <a:ext cx="86" cy="61"/>
                </a:xfrm>
                <a:custGeom>
                  <a:avLst/>
                  <a:gdLst>
                    <a:gd name="T0" fmla="*/ 0 w 86"/>
                    <a:gd name="T1" fmla="*/ 3 h 61"/>
                    <a:gd name="T2" fmla="*/ 0 w 86"/>
                    <a:gd name="T3" fmla="*/ 56 h 61"/>
                    <a:gd name="T4" fmla="*/ 0 w 86"/>
                    <a:gd name="T5" fmla="*/ 57 h 61"/>
                    <a:gd name="T6" fmla="*/ 0 w 86"/>
                    <a:gd name="T7" fmla="*/ 58 h 61"/>
                    <a:gd name="T8" fmla="*/ 1 w 86"/>
                    <a:gd name="T9" fmla="*/ 59 h 61"/>
                    <a:gd name="T10" fmla="*/ 2 w 86"/>
                    <a:gd name="T11" fmla="*/ 59 h 61"/>
                    <a:gd name="T12" fmla="*/ 3 w 86"/>
                    <a:gd name="T13" fmla="*/ 60 h 61"/>
                    <a:gd name="T14" fmla="*/ 3 w 86"/>
                    <a:gd name="T15" fmla="*/ 60 h 61"/>
                    <a:gd name="T16" fmla="*/ 83 w 86"/>
                    <a:gd name="T17" fmla="*/ 60 h 61"/>
                    <a:gd name="T18" fmla="*/ 85 w 86"/>
                    <a:gd name="T19" fmla="*/ 59 h 61"/>
                    <a:gd name="T20" fmla="*/ 85 w 86"/>
                    <a:gd name="T21" fmla="*/ 57 h 61"/>
                    <a:gd name="T22" fmla="*/ 85 w 86"/>
                    <a:gd name="T23" fmla="*/ 3 h 61"/>
                    <a:gd name="T24" fmla="*/ 84 w 86"/>
                    <a:gd name="T25" fmla="*/ 1 h 61"/>
                    <a:gd name="T26" fmla="*/ 83 w 86"/>
                    <a:gd name="T27" fmla="*/ 0 h 61"/>
                    <a:gd name="T28" fmla="*/ 3 w 86"/>
                    <a:gd name="T29" fmla="*/ 0 h 61"/>
                    <a:gd name="T30" fmla="*/ 1 w 86"/>
                    <a:gd name="T31" fmla="*/ 0 h 61"/>
                    <a:gd name="T32" fmla="*/ 0 w 86"/>
                    <a:gd name="T33" fmla="*/ 2 h 61"/>
                    <a:gd name="T34" fmla="*/ 0 w 86"/>
                    <a:gd name="T35" fmla="*/ 3 h 6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6"/>
                    <a:gd name="T55" fmla="*/ 0 h 61"/>
                    <a:gd name="T56" fmla="*/ 86 w 86"/>
                    <a:gd name="T57" fmla="*/ 61 h 6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6" h="61">
                      <a:moveTo>
                        <a:pt x="0" y="3"/>
                      </a:moveTo>
                      <a:lnTo>
                        <a:pt x="0" y="56"/>
                      </a:lnTo>
                      <a:lnTo>
                        <a:pt x="0" y="57"/>
                      </a:lnTo>
                      <a:lnTo>
                        <a:pt x="0" y="58"/>
                      </a:lnTo>
                      <a:lnTo>
                        <a:pt x="1" y="59"/>
                      </a:lnTo>
                      <a:lnTo>
                        <a:pt x="2" y="59"/>
                      </a:lnTo>
                      <a:lnTo>
                        <a:pt x="3" y="60"/>
                      </a:lnTo>
                      <a:lnTo>
                        <a:pt x="83" y="60"/>
                      </a:lnTo>
                      <a:lnTo>
                        <a:pt x="85" y="59"/>
                      </a:lnTo>
                      <a:lnTo>
                        <a:pt x="85" y="57"/>
                      </a:lnTo>
                      <a:lnTo>
                        <a:pt x="85" y="3"/>
                      </a:lnTo>
                      <a:lnTo>
                        <a:pt x="84" y="1"/>
                      </a:lnTo>
                      <a:lnTo>
                        <a:pt x="83" y="0"/>
                      </a:lnTo>
                      <a:lnTo>
                        <a:pt x="3" y="0"/>
                      </a:lnTo>
                      <a:lnTo>
                        <a:pt x="1" y="0"/>
                      </a:lnTo>
                      <a:lnTo>
                        <a:pt x="0" y="2"/>
                      </a:lnTo>
                      <a:lnTo>
                        <a:pt x="0" y="3"/>
                      </a:lnTo>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78" name="Freeform 548">
                  <a:extLst>
                    <a:ext uri="{FF2B5EF4-FFF2-40B4-BE49-F238E27FC236}">
                      <a16:creationId xmlns:a16="http://schemas.microsoft.com/office/drawing/2014/main" id="{56672286-78EC-4FBC-9922-FF918D1A741A}"/>
                    </a:ext>
                  </a:extLst>
                </p:cNvPr>
                <p:cNvSpPr>
                  <a:spLocks/>
                </p:cNvSpPr>
                <p:nvPr/>
              </p:nvSpPr>
              <p:spPr bwMode="auto">
                <a:xfrm>
                  <a:off x="140" y="3441"/>
                  <a:ext cx="84" cy="61"/>
                </a:xfrm>
                <a:custGeom>
                  <a:avLst/>
                  <a:gdLst>
                    <a:gd name="T0" fmla="*/ 0 w 84"/>
                    <a:gd name="T1" fmla="*/ 3 h 61"/>
                    <a:gd name="T2" fmla="*/ 0 w 84"/>
                    <a:gd name="T3" fmla="*/ 56 h 61"/>
                    <a:gd name="T4" fmla="*/ 0 w 84"/>
                    <a:gd name="T5" fmla="*/ 57 h 61"/>
                    <a:gd name="T6" fmla="*/ 0 w 84"/>
                    <a:gd name="T7" fmla="*/ 58 h 61"/>
                    <a:gd name="T8" fmla="*/ 1 w 84"/>
                    <a:gd name="T9" fmla="*/ 59 h 61"/>
                    <a:gd name="T10" fmla="*/ 2 w 84"/>
                    <a:gd name="T11" fmla="*/ 59 h 61"/>
                    <a:gd name="T12" fmla="*/ 2 w 84"/>
                    <a:gd name="T13" fmla="*/ 60 h 61"/>
                    <a:gd name="T14" fmla="*/ 3 w 84"/>
                    <a:gd name="T15" fmla="*/ 60 h 61"/>
                    <a:gd name="T16" fmla="*/ 81 w 84"/>
                    <a:gd name="T17" fmla="*/ 60 h 61"/>
                    <a:gd name="T18" fmla="*/ 83 w 84"/>
                    <a:gd name="T19" fmla="*/ 59 h 61"/>
                    <a:gd name="T20" fmla="*/ 83 w 84"/>
                    <a:gd name="T21" fmla="*/ 57 h 61"/>
                    <a:gd name="T22" fmla="*/ 83 w 84"/>
                    <a:gd name="T23" fmla="*/ 3 h 61"/>
                    <a:gd name="T24" fmla="*/ 82 w 84"/>
                    <a:gd name="T25" fmla="*/ 1 h 61"/>
                    <a:gd name="T26" fmla="*/ 81 w 84"/>
                    <a:gd name="T27" fmla="*/ 0 h 61"/>
                    <a:gd name="T28" fmla="*/ 3 w 84"/>
                    <a:gd name="T29" fmla="*/ 0 h 61"/>
                    <a:gd name="T30" fmla="*/ 1 w 84"/>
                    <a:gd name="T31" fmla="*/ 0 h 61"/>
                    <a:gd name="T32" fmla="*/ 0 w 84"/>
                    <a:gd name="T33" fmla="*/ 2 h 61"/>
                    <a:gd name="T34" fmla="*/ 0 w 84"/>
                    <a:gd name="T35" fmla="*/ 3 h 6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4"/>
                    <a:gd name="T55" fmla="*/ 0 h 61"/>
                    <a:gd name="T56" fmla="*/ 84 w 84"/>
                    <a:gd name="T57" fmla="*/ 61 h 6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4" h="61">
                      <a:moveTo>
                        <a:pt x="0" y="3"/>
                      </a:moveTo>
                      <a:lnTo>
                        <a:pt x="0" y="56"/>
                      </a:lnTo>
                      <a:lnTo>
                        <a:pt x="0" y="57"/>
                      </a:lnTo>
                      <a:lnTo>
                        <a:pt x="0" y="58"/>
                      </a:lnTo>
                      <a:lnTo>
                        <a:pt x="1" y="59"/>
                      </a:lnTo>
                      <a:lnTo>
                        <a:pt x="2" y="59"/>
                      </a:lnTo>
                      <a:lnTo>
                        <a:pt x="2" y="60"/>
                      </a:lnTo>
                      <a:lnTo>
                        <a:pt x="3" y="60"/>
                      </a:lnTo>
                      <a:lnTo>
                        <a:pt x="81" y="60"/>
                      </a:lnTo>
                      <a:lnTo>
                        <a:pt x="83" y="59"/>
                      </a:lnTo>
                      <a:lnTo>
                        <a:pt x="83" y="57"/>
                      </a:lnTo>
                      <a:lnTo>
                        <a:pt x="83" y="3"/>
                      </a:lnTo>
                      <a:lnTo>
                        <a:pt x="82" y="1"/>
                      </a:lnTo>
                      <a:lnTo>
                        <a:pt x="81" y="0"/>
                      </a:lnTo>
                      <a:lnTo>
                        <a:pt x="3" y="0"/>
                      </a:lnTo>
                      <a:lnTo>
                        <a:pt x="1" y="0"/>
                      </a:lnTo>
                      <a:lnTo>
                        <a:pt x="0" y="2"/>
                      </a:lnTo>
                      <a:lnTo>
                        <a:pt x="0" y="3"/>
                      </a:lnTo>
                    </a:path>
                  </a:pathLst>
                </a:custGeom>
                <a:solidFill>
                  <a:srgbClr val="898989"/>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79" name="Freeform 549">
                  <a:extLst>
                    <a:ext uri="{FF2B5EF4-FFF2-40B4-BE49-F238E27FC236}">
                      <a16:creationId xmlns:a16="http://schemas.microsoft.com/office/drawing/2014/main" id="{C3BE5E1D-3C47-4B6C-A599-0B50EFCF696D}"/>
                    </a:ext>
                  </a:extLst>
                </p:cNvPr>
                <p:cNvSpPr>
                  <a:spLocks/>
                </p:cNvSpPr>
                <p:nvPr/>
              </p:nvSpPr>
              <p:spPr bwMode="auto">
                <a:xfrm>
                  <a:off x="147" y="3448"/>
                  <a:ext cx="71" cy="48"/>
                </a:xfrm>
                <a:custGeom>
                  <a:avLst/>
                  <a:gdLst>
                    <a:gd name="T0" fmla="*/ 0 w 71"/>
                    <a:gd name="T1" fmla="*/ 2 h 48"/>
                    <a:gd name="T2" fmla="*/ 0 w 71"/>
                    <a:gd name="T3" fmla="*/ 44 h 48"/>
                    <a:gd name="T4" fmla="*/ 0 w 71"/>
                    <a:gd name="T5" fmla="*/ 44 h 48"/>
                    <a:gd name="T6" fmla="*/ 0 w 71"/>
                    <a:gd name="T7" fmla="*/ 45 h 48"/>
                    <a:gd name="T8" fmla="*/ 1 w 71"/>
                    <a:gd name="T9" fmla="*/ 46 h 48"/>
                    <a:gd name="T10" fmla="*/ 1 w 71"/>
                    <a:gd name="T11" fmla="*/ 47 h 48"/>
                    <a:gd name="T12" fmla="*/ 2 w 71"/>
                    <a:gd name="T13" fmla="*/ 47 h 48"/>
                    <a:gd name="T14" fmla="*/ 3 w 71"/>
                    <a:gd name="T15" fmla="*/ 47 h 48"/>
                    <a:gd name="T16" fmla="*/ 68 w 71"/>
                    <a:gd name="T17" fmla="*/ 47 h 48"/>
                    <a:gd name="T18" fmla="*/ 70 w 71"/>
                    <a:gd name="T19" fmla="*/ 46 h 48"/>
                    <a:gd name="T20" fmla="*/ 70 w 71"/>
                    <a:gd name="T21" fmla="*/ 45 h 48"/>
                    <a:gd name="T22" fmla="*/ 70 w 71"/>
                    <a:gd name="T23" fmla="*/ 2 h 48"/>
                    <a:gd name="T24" fmla="*/ 70 w 71"/>
                    <a:gd name="T25" fmla="*/ 0 h 48"/>
                    <a:gd name="T26" fmla="*/ 68 w 71"/>
                    <a:gd name="T27" fmla="*/ 0 h 48"/>
                    <a:gd name="T28" fmla="*/ 3 w 71"/>
                    <a:gd name="T29" fmla="*/ 0 h 48"/>
                    <a:gd name="T30" fmla="*/ 1 w 71"/>
                    <a:gd name="T31" fmla="*/ 0 h 48"/>
                    <a:gd name="T32" fmla="*/ 0 w 71"/>
                    <a:gd name="T33" fmla="*/ 2 h 48"/>
                    <a:gd name="T34" fmla="*/ 0 w 71"/>
                    <a:gd name="T35" fmla="*/ 2 h 4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1"/>
                    <a:gd name="T55" fmla="*/ 0 h 48"/>
                    <a:gd name="T56" fmla="*/ 71 w 71"/>
                    <a:gd name="T57" fmla="*/ 48 h 4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1" h="48">
                      <a:moveTo>
                        <a:pt x="0" y="2"/>
                      </a:moveTo>
                      <a:lnTo>
                        <a:pt x="0" y="44"/>
                      </a:lnTo>
                      <a:lnTo>
                        <a:pt x="0" y="45"/>
                      </a:lnTo>
                      <a:lnTo>
                        <a:pt x="1" y="46"/>
                      </a:lnTo>
                      <a:lnTo>
                        <a:pt x="1" y="47"/>
                      </a:lnTo>
                      <a:lnTo>
                        <a:pt x="2" y="47"/>
                      </a:lnTo>
                      <a:lnTo>
                        <a:pt x="3" y="47"/>
                      </a:lnTo>
                      <a:lnTo>
                        <a:pt x="68" y="47"/>
                      </a:lnTo>
                      <a:lnTo>
                        <a:pt x="70" y="46"/>
                      </a:lnTo>
                      <a:lnTo>
                        <a:pt x="70" y="45"/>
                      </a:lnTo>
                      <a:lnTo>
                        <a:pt x="70" y="2"/>
                      </a:lnTo>
                      <a:lnTo>
                        <a:pt x="70" y="0"/>
                      </a:lnTo>
                      <a:lnTo>
                        <a:pt x="68" y="0"/>
                      </a:lnTo>
                      <a:lnTo>
                        <a:pt x="3" y="0"/>
                      </a:lnTo>
                      <a:lnTo>
                        <a:pt x="1" y="0"/>
                      </a:lnTo>
                      <a:lnTo>
                        <a:pt x="0" y="2"/>
                      </a:lnTo>
                    </a:path>
                  </a:pathLst>
                </a:custGeom>
                <a:solidFill>
                  <a:srgbClr val="D3DC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80" name="Freeform 550">
                  <a:extLst>
                    <a:ext uri="{FF2B5EF4-FFF2-40B4-BE49-F238E27FC236}">
                      <a16:creationId xmlns:a16="http://schemas.microsoft.com/office/drawing/2014/main" id="{22FD1C23-9AAB-4CE6-BEB4-E6E39B57E099}"/>
                    </a:ext>
                  </a:extLst>
                </p:cNvPr>
                <p:cNvSpPr>
                  <a:spLocks/>
                </p:cNvSpPr>
                <p:nvPr/>
              </p:nvSpPr>
              <p:spPr bwMode="auto">
                <a:xfrm>
                  <a:off x="148" y="3453"/>
                  <a:ext cx="71" cy="43"/>
                </a:xfrm>
                <a:custGeom>
                  <a:avLst/>
                  <a:gdLst>
                    <a:gd name="T0" fmla="*/ 0 w 71"/>
                    <a:gd name="T1" fmla="*/ 42 h 43"/>
                    <a:gd name="T2" fmla="*/ 68 w 71"/>
                    <a:gd name="T3" fmla="*/ 42 h 43"/>
                    <a:gd name="T4" fmla="*/ 69 w 71"/>
                    <a:gd name="T5" fmla="*/ 42 h 43"/>
                    <a:gd name="T6" fmla="*/ 70 w 71"/>
                    <a:gd name="T7" fmla="*/ 41 h 43"/>
                    <a:gd name="T8" fmla="*/ 70 w 71"/>
                    <a:gd name="T9" fmla="*/ 41 h 43"/>
                    <a:gd name="T10" fmla="*/ 70 w 71"/>
                    <a:gd name="T11" fmla="*/ 40 h 43"/>
                    <a:gd name="T12" fmla="*/ 70 w 71"/>
                    <a:gd name="T13" fmla="*/ 0 h 43"/>
                    <a:gd name="T14" fmla="*/ 0 60000 65536"/>
                    <a:gd name="T15" fmla="*/ 0 60000 65536"/>
                    <a:gd name="T16" fmla="*/ 0 60000 65536"/>
                    <a:gd name="T17" fmla="*/ 0 60000 65536"/>
                    <a:gd name="T18" fmla="*/ 0 60000 65536"/>
                    <a:gd name="T19" fmla="*/ 0 60000 65536"/>
                    <a:gd name="T20" fmla="*/ 0 60000 65536"/>
                    <a:gd name="T21" fmla="*/ 0 w 71"/>
                    <a:gd name="T22" fmla="*/ 0 h 43"/>
                    <a:gd name="T23" fmla="*/ 71 w 71"/>
                    <a:gd name="T24" fmla="*/ 43 h 4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1" h="43">
                      <a:moveTo>
                        <a:pt x="0" y="42"/>
                      </a:moveTo>
                      <a:lnTo>
                        <a:pt x="68" y="42"/>
                      </a:lnTo>
                      <a:lnTo>
                        <a:pt x="69" y="42"/>
                      </a:lnTo>
                      <a:lnTo>
                        <a:pt x="70" y="41"/>
                      </a:lnTo>
                      <a:lnTo>
                        <a:pt x="70" y="40"/>
                      </a:lnTo>
                      <a:lnTo>
                        <a:pt x="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grpSp>
            <p:nvGrpSpPr>
              <p:cNvPr id="532" name="Group 551">
                <a:extLst>
                  <a:ext uri="{FF2B5EF4-FFF2-40B4-BE49-F238E27FC236}">
                    <a16:creationId xmlns:a16="http://schemas.microsoft.com/office/drawing/2014/main" id="{E459FEC6-43BE-433E-9B0C-2B97DED5B1FA}"/>
                  </a:ext>
                </a:extLst>
              </p:cNvPr>
              <p:cNvGrpSpPr>
                <a:grpSpLocks/>
              </p:cNvGrpSpPr>
              <p:nvPr/>
            </p:nvGrpSpPr>
            <p:grpSpPr bwMode="auto">
              <a:xfrm>
                <a:off x="294" y="3408"/>
                <a:ext cx="158" cy="158"/>
                <a:chOff x="294" y="3408"/>
                <a:chExt cx="158" cy="158"/>
              </a:xfrm>
            </p:grpSpPr>
            <p:sp>
              <p:nvSpPr>
                <p:cNvPr id="554" name="Freeform 552">
                  <a:extLst>
                    <a:ext uri="{FF2B5EF4-FFF2-40B4-BE49-F238E27FC236}">
                      <a16:creationId xmlns:a16="http://schemas.microsoft.com/office/drawing/2014/main" id="{3F338737-8EFF-4F07-8C7C-F82C2E5361B6}"/>
                    </a:ext>
                  </a:extLst>
                </p:cNvPr>
                <p:cNvSpPr>
                  <a:spLocks/>
                </p:cNvSpPr>
                <p:nvPr/>
              </p:nvSpPr>
              <p:spPr bwMode="auto">
                <a:xfrm>
                  <a:off x="294" y="3408"/>
                  <a:ext cx="158" cy="158"/>
                </a:xfrm>
                <a:custGeom>
                  <a:avLst/>
                  <a:gdLst>
                    <a:gd name="T0" fmla="*/ 0 w 158"/>
                    <a:gd name="T1" fmla="*/ 0 h 158"/>
                    <a:gd name="T2" fmla="*/ 157 w 158"/>
                    <a:gd name="T3" fmla="*/ 0 h 158"/>
                    <a:gd name="T4" fmla="*/ 157 w 158"/>
                    <a:gd name="T5" fmla="*/ 157 h 158"/>
                    <a:gd name="T6" fmla="*/ 0 w 158"/>
                    <a:gd name="T7" fmla="*/ 157 h 158"/>
                    <a:gd name="T8" fmla="*/ 0 w 158"/>
                    <a:gd name="T9" fmla="*/ 0 h 158"/>
                    <a:gd name="T10" fmla="*/ 0 60000 65536"/>
                    <a:gd name="T11" fmla="*/ 0 60000 65536"/>
                    <a:gd name="T12" fmla="*/ 0 60000 65536"/>
                    <a:gd name="T13" fmla="*/ 0 60000 65536"/>
                    <a:gd name="T14" fmla="*/ 0 60000 65536"/>
                    <a:gd name="T15" fmla="*/ 0 w 158"/>
                    <a:gd name="T16" fmla="*/ 0 h 158"/>
                    <a:gd name="T17" fmla="*/ 158 w 158"/>
                    <a:gd name="T18" fmla="*/ 158 h 158"/>
                  </a:gdLst>
                  <a:ahLst/>
                  <a:cxnLst>
                    <a:cxn ang="T10">
                      <a:pos x="T0" y="T1"/>
                    </a:cxn>
                    <a:cxn ang="T11">
                      <a:pos x="T2" y="T3"/>
                    </a:cxn>
                    <a:cxn ang="T12">
                      <a:pos x="T4" y="T5"/>
                    </a:cxn>
                    <a:cxn ang="T13">
                      <a:pos x="T6" y="T7"/>
                    </a:cxn>
                    <a:cxn ang="T14">
                      <a:pos x="T8" y="T9"/>
                    </a:cxn>
                  </a:cxnLst>
                  <a:rect l="T15" t="T16" r="T17" b="T18"/>
                  <a:pathLst>
                    <a:path w="158" h="158">
                      <a:moveTo>
                        <a:pt x="0" y="0"/>
                      </a:moveTo>
                      <a:lnTo>
                        <a:pt x="157" y="0"/>
                      </a:lnTo>
                      <a:lnTo>
                        <a:pt x="157" y="157"/>
                      </a:lnTo>
                      <a:lnTo>
                        <a:pt x="0" y="157"/>
                      </a:lnTo>
                      <a:lnTo>
                        <a:pt x="0" y="0"/>
                      </a:lnTo>
                    </a:path>
                  </a:pathLst>
                </a:custGeom>
                <a:solidFill>
                  <a:srgbClr val="A8A8A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55" name="Freeform 553">
                  <a:extLst>
                    <a:ext uri="{FF2B5EF4-FFF2-40B4-BE49-F238E27FC236}">
                      <a16:creationId xmlns:a16="http://schemas.microsoft.com/office/drawing/2014/main" id="{ABFE242F-EB4C-46E3-A0A3-6251B0ACD688}"/>
                    </a:ext>
                  </a:extLst>
                </p:cNvPr>
                <p:cNvSpPr>
                  <a:spLocks/>
                </p:cNvSpPr>
                <p:nvPr/>
              </p:nvSpPr>
              <p:spPr bwMode="auto">
                <a:xfrm>
                  <a:off x="294" y="3408"/>
                  <a:ext cx="158" cy="158"/>
                </a:xfrm>
                <a:custGeom>
                  <a:avLst/>
                  <a:gdLst>
                    <a:gd name="T0" fmla="*/ 157 w 158"/>
                    <a:gd name="T1" fmla="*/ 0 h 158"/>
                    <a:gd name="T2" fmla="*/ 0 w 158"/>
                    <a:gd name="T3" fmla="*/ 0 h 158"/>
                    <a:gd name="T4" fmla="*/ 0 w 158"/>
                    <a:gd name="T5" fmla="*/ 157 h 158"/>
                    <a:gd name="T6" fmla="*/ 0 w 158"/>
                    <a:gd name="T7" fmla="*/ 157 h 158"/>
                    <a:gd name="T8" fmla="*/ 0 60000 65536"/>
                    <a:gd name="T9" fmla="*/ 0 60000 65536"/>
                    <a:gd name="T10" fmla="*/ 0 60000 65536"/>
                    <a:gd name="T11" fmla="*/ 0 60000 65536"/>
                    <a:gd name="T12" fmla="*/ 0 w 158"/>
                    <a:gd name="T13" fmla="*/ 0 h 158"/>
                    <a:gd name="T14" fmla="*/ 158 w 158"/>
                    <a:gd name="T15" fmla="*/ 158 h 158"/>
                  </a:gdLst>
                  <a:ahLst/>
                  <a:cxnLst>
                    <a:cxn ang="T8">
                      <a:pos x="T0" y="T1"/>
                    </a:cxn>
                    <a:cxn ang="T9">
                      <a:pos x="T2" y="T3"/>
                    </a:cxn>
                    <a:cxn ang="T10">
                      <a:pos x="T4" y="T5"/>
                    </a:cxn>
                    <a:cxn ang="T11">
                      <a:pos x="T6" y="T7"/>
                    </a:cxn>
                  </a:cxnLst>
                  <a:rect l="T12" t="T13" r="T14" b="T15"/>
                  <a:pathLst>
                    <a:path w="158" h="158">
                      <a:moveTo>
                        <a:pt x="157" y="0"/>
                      </a:moveTo>
                      <a:lnTo>
                        <a:pt x="0" y="0"/>
                      </a:lnTo>
                      <a:lnTo>
                        <a:pt x="0" y="157"/>
                      </a:lnTo>
                    </a:path>
                  </a:pathLst>
                </a:custGeom>
                <a:noFill/>
                <a:ln w="12700" cap="rnd">
                  <a:solidFill>
                    <a:srgbClr val="474747"/>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6" name="Freeform 554">
                  <a:extLst>
                    <a:ext uri="{FF2B5EF4-FFF2-40B4-BE49-F238E27FC236}">
                      <a16:creationId xmlns:a16="http://schemas.microsoft.com/office/drawing/2014/main" id="{E66A2FE5-88C6-4657-92E2-576DD16B11F1}"/>
                    </a:ext>
                  </a:extLst>
                </p:cNvPr>
                <p:cNvSpPr>
                  <a:spLocks/>
                </p:cNvSpPr>
                <p:nvPr/>
              </p:nvSpPr>
              <p:spPr bwMode="auto">
                <a:xfrm>
                  <a:off x="294" y="3408"/>
                  <a:ext cx="158" cy="158"/>
                </a:xfrm>
                <a:custGeom>
                  <a:avLst/>
                  <a:gdLst>
                    <a:gd name="T0" fmla="*/ 0 w 158"/>
                    <a:gd name="T1" fmla="*/ 157 h 158"/>
                    <a:gd name="T2" fmla="*/ 157 w 158"/>
                    <a:gd name="T3" fmla="*/ 157 h 158"/>
                    <a:gd name="T4" fmla="*/ 157 w 158"/>
                    <a:gd name="T5" fmla="*/ 0 h 158"/>
                    <a:gd name="T6" fmla="*/ 157 w 158"/>
                    <a:gd name="T7" fmla="*/ 0 h 158"/>
                    <a:gd name="T8" fmla="*/ 0 60000 65536"/>
                    <a:gd name="T9" fmla="*/ 0 60000 65536"/>
                    <a:gd name="T10" fmla="*/ 0 60000 65536"/>
                    <a:gd name="T11" fmla="*/ 0 60000 65536"/>
                    <a:gd name="T12" fmla="*/ 0 w 158"/>
                    <a:gd name="T13" fmla="*/ 0 h 158"/>
                    <a:gd name="T14" fmla="*/ 158 w 158"/>
                    <a:gd name="T15" fmla="*/ 158 h 158"/>
                  </a:gdLst>
                  <a:ahLst/>
                  <a:cxnLst>
                    <a:cxn ang="T8">
                      <a:pos x="T0" y="T1"/>
                    </a:cxn>
                    <a:cxn ang="T9">
                      <a:pos x="T2" y="T3"/>
                    </a:cxn>
                    <a:cxn ang="T10">
                      <a:pos x="T4" y="T5"/>
                    </a:cxn>
                    <a:cxn ang="T11">
                      <a:pos x="T6" y="T7"/>
                    </a:cxn>
                  </a:cxnLst>
                  <a:rect l="T12" t="T13" r="T14" b="T15"/>
                  <a:pathLst>
                    <a:path w="158" h="158">
                      <a:moveTo>
                        <a:pt x="0" y="157"/>
                      </a:moveTo>
                      <a:lnTo>
                        <a:pt x="157" y="157"/>
                      </a:lnTo>
                      <a:lnTo>
                        <a:pt x="157" y="0"/>
                      </a:lnTo>
                    </a:path>
                  </a:pathLst>
                </a:custGeom>
                <a:noFill/>
                <a:ln w="12700"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533" name="Group 555">
                <a:extLst>
                  <a:ext uri="{FF2B5EF4-FFF2-40B4-BE49-F238E27FC236}">
                    <a16:creationId xmlns:a16="http://schemas.microsoft.com/office/drawing/2014/main" id="{B6F0A1A1-B0BB-4213-8526-47BB6A6A3426}"/>
                  </a:ext>
                </a:extLst>
              </p:cNvPr>
              <p:cNvGrpSpPr>
                <a:grpSpLocks/>
              </p:cNvGrpSpPr>
              <p:nvPr/>
            </p:nvGrpSpPr>
            <p:grpSpPr bwMode="auto">
              <a:xfrm>
                <a:off x="301" y="3438"/>
                <a:ext cx="140" cy="95"/>
                <a:chOff x="301" y="3438"/>
                <a:chExt cx="140" cy="95"/>
              </a:xfrm>
            </p:grpSpPr>
            <p:grpSp>
              <p:nvGrpSpPr>
                <p:cNvPr id="534" name="Group 556">
                  <a:extLst>
                    <a:ext uri="{FF2B5EF4-FFF2-40B4-BE49-F238E27FC236}">
                      <a16:creationId xmlns:a16="http://schemas.microsoft.com/office/drawing/2014/main" id="{83E093C0-95A6-47D5-AFB7-83696BF81BEB}"/>
                    </a:ext>
                  </a:extLst>
                </p:cNvPr>
                <p:cNvGrpSpPr>
                  <a:grpSpLocks/>
                </p:cNvGrpSpPr>
                <p:nvPr/>
              </p:nvGrpSpPr>
              <p:grpSpPr bwMode="auto">
                <a:xfrm>
                  <a:off x="310" y="3438"/>
                  <a:ext cx="131" cy="95"/>
                  <a:chOff x="310" y="3438"/>
                  <a:chExt cx="131" cy="95"/>
                </a:xfrm>
              </p:grpSpPr>
              <p:sp>
                <p:nvSpPr>
                  <p:cNvPr id="551" name="Rectangle 557">
                    <a:extLst>
                      <a:ext uri="{FF2B5EF4-FFF2-40B4-BE49-F238E27FC236}">
                        <a16:creationId xmlns:a16="http://schemas.microsoft.com/office/drawing/2014/main" id="{9A4F1567-E0AB-4A83-A5C4-902A04FD3C96}"/>
                      </a:ext>
                    </a:extLst>
                  </p:cNvPr>
                  <p:cNvSpPr>
                    <a:spLocks noChangeArrowheads="1"/>
                  </p:cNvSpPr>
                  <p:nvPr/>
                </p:nvSpPr>
                <p:spPr bwMode="auto">
                  <a:xfrm>
                    <a:off x="310" y="3438"/>
                    <a:ext cx="130" cy="94"/>
                  </a:xfrm>
                  <a:prstGeom prst="rect">
                    <a:avLst/>
                  </a:prstGeom>
                  <a:solidFill>
                    <a:srgbClr val="E5E5E5"/>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552" name="Freeform 558">
                    <a:extLst>
                      <a:ext uri="{FF2B5EF4-FFF2-40B4-BE49-F238E27FC236}">
                        <a16:creationId xmlns:a16="http://schemas.microsoft.com/office/drawing/2014/main" id="{5022021B-1D0F-44DC-9E8C-8610D9C58B6E}"/>
                      </a:ext>
                    </a:extLst>
                  </p:cNvPr>
                  <p:cNvSpPr>
                    <a:spLocks/>
                  </p:cNvSpPr>
                  <p:nvPr/>
                </p:nvSpPr>
                <p:spPr bwMode="auto">
                  <a:xfrm>
                    <a:off x="310" y="3438"/>
                    <a:ext cx="131" cy="95"/>
                  </a:xfrm>
                  <a:custGeom>
                    <a:avLst/>
                    <a:gdLst>
                      <a:gd name="T0" fmla="*/ 130 w 131"/>
                      <a:gd name="T1" fmla="*/ 94 h 95"/>
                      <a:gd name="T2" fmla="*/ 130 w 131"/>
                      <a:gd name="T3" fmla="*/ 0 h 95"/>
                      <a:gd name="T4" fmla="*/ 0 w 131"/>
                      <a:gd name="T5" fmla="*/ 0 h 95"/>
                      <a:gd name="T6" fmla="*/ 0 60000 65536"/>
                      <a:gd name="T7" fmla="*/ 0 60000 65536"/>
                      <a:gd name="T8" fmla="*/ 0 60000 65536"/>
                      <a:gd name="T9" fmla="*/ 0 w 131"/>
                      <a:gd name="T10" fmla="*/ 0 h 95"/>
                      <a:gd name="T11" fmla="*/ 131 w 131"/>
                      <a:gd name="T12" fmla="*/ 95 h 95"/>
                    </a:gdLst>
                    <a:ahLst/>
                    <a:cxnLst>
                      <a:cxn ang="T6">
                        <a:pos x="T0" y="T1"/>
                      </a:cxn>
                      <a:cxn ang="T7">
                        <a:pos x="T2" y="T3"/>
                      </a:cxn>
                      <a:cxn ang="T8">
                        <a:pos x="T4" y="T5"/>
                      </a:cxn>
                    </a:cxnLst>
                    <a:rect l="T9" t="T10" r="T11" b="T12"/>
                    <a:pathLst>
                      <a:path w="131" h="95">
                        <a:moveTo>
                          <a:pt x="130" y="94"/>
                        </a:moveTo>
                        <a:lnTo>
                          <a:pt x="130" y="0"/>
                        </a:lnTo>
                        <a:lnTo>
                          <a:pt x="0" y="0"/>
                        </a:lnTo>
                      </a:path>
                    </a:pathLst>
                  </a:custGeom>
                  <a:noFill/>
                  <a:ln w="12700"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 name="Freeform 559">
                    <a:extLst>
                      <a:ext uri="{FF2B5EF4-FFF2-40B4-BE49-F238E27FC236}">
                        <a16:creationId xmlns:a16="http://schemas.microsoft.com/office/drawing/2014/main" id="{4D1BC742-A907-4E30-926F-4FE31B8807D2}"/>
                      </a:ext>
                    </a:extLst>
                  </p:cNvPr>
                  <p:cNvSpPr>
                    <a:spLocks/>
                  </p:cNvSpPr>
                  <p:nvPr/>
                </p:nvSpPr>
                <p:spPr bwMode="auto">
                  <a:xfrm>
                    <a:off x="310" y="3438"/>
                    <a:ext cx="131" cy="95"/>
                  </a:xfrm>
                  <a:custGeom>
                    <a:avLst/>
                    <a:gdLst>
                      <a:gd name="T0" fmla="*/ 130 w 131"/>
                      <a:gd name="T1" fmla="*/ 94 h 95"/>
                      <a:gd name="T2" fmla="*/ 0 w 131"/>
                      <a:gd name="T3" fmla="*/ 94 h 95"/>
                      <a:gd name="T4" fmla="*/ 0 w 131"/>
                      <a:gd name="T5" fmla="*/ 0 h 95"/>
                      <a:gd name="T6" fmla="*/ 0 w 131"/>
                      <a:gd name="T7" fmla="*/ 0 h 95"/>
                      <a:gd name="T8" fmla="*/ 0 60000 65536"/>
                      <a:gd name="T9" fmla="*/ 0 60000 65536"/>
                      <a:gd name="T10" fmla="*/ 0 60000 65536"/>
                      <a:gd name="T11" fmla="*/ 0 60000 65536"/>
                      <a:gd name="T12" fmla="*/ 0 w 131"/>
                      <a:gd name="T13" fmla="*/ 0 h 95"/>
                      <a:gd name="T14" fmla="*/ 131 w 131"/>
                      <a:gd name="T15" fmla="*/ 95 h 95"/>
                    </a:gdLst>
                    <a:ahLst/>
                    <a:cxnLst>
                      <a:cxn ang="T8">
                        <a:pos x="T0" y="T1"/>
                      </a:cxn>
                      <a:cxn ang="T9">
                        <a:pos x="T2" y="T3"/>
                      </a:cxn>
                      <a:cxn ang="T10">
                        <a:pos x="T4" y="T5"/>
                      </a:cxn>
                      <a:cxn ang="T11">
                        <a:pos x="T6" y="T7"/>
                      </a:cxn>
                    </a:cxnLst>
                    <a:rect l="T12" t="T13" r="T14" b="T15"/>
                    <a:pathLst>
                      <a:path w="131" h="95">
                        <a:moveTo>
                          <a:pt x="130" y="94"/>
                        </a:moveTo>
                        <a:lnTo>
                          <a:pt x="0" y="94"/>
                        </a:lnTo>
                        <a:lnTo>
                          <a:pt x="0" y="0"/>
                        </a:lnTo>
                      </a:path>
                    </a:pathLst>
                  </a:custGeom>
                  <a:noFill/>
                  <a:ln w="12700" cap="rnd">
                    <a:solidFill>
                      <a:srgbClr val="474747"/>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35" name="Rectangle 560">
                  <a:extLst>
                    <a:ext uri="{FF2B5EF4-FFF2-40B4-BE49-F238E27FC236}">
                      <a16:creationId xmlns:a16="http://schemas.microsoft.com/office/drawing/2014/main" id="{FE1D0778-C317-4B39-A4EB-27EBFAF2D694}"/>
                    </a:ext>
                  </a:extLst>
                </p:cNvPr>
                <p:cNvSpPr>
                  <a:spLocks noChangeArrowheads="1"/>
                </p:cNvSpPr>
                <p:nvPr/>
              </p:nvSpPr>
              <p:spPr bwMode="auto">
                <a:xfrm>
                  <a:off x="414" y="3445"/>
                  <a:ext cx="16" cy="20"/>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536" name="Rectangle 561">
                  <a:extLst>
                    <a:ext uri="{FF2B5EF4-FFF2-40B4-BE49-F238E27FC236}">
                      <a16:creationId xmlns:a16="http://schemas.microsoft.com/office/drawing/2014/main" id="{1426C7A8-3135-463B-AA94-0D8F0892A164}"/>
                    </a:ext>
                  </a:extLst>
                </p:cNvPr>
                <p:cNvSpPr>
                  <a:spLocks noChangeArrowheads="1"/>
                </p:cNvSpPr>
                <p:nvPr/>
              </p:nvSpPr>
              <p:spPr bwMode="auto">
                <a:xfrm>
                  <a:off x="414" y="3474"/>
                  <a:ext cx="16" cy="21"/>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537" name="Rectangle 562">
                  <a:extLst>
                    <a:ext uri="{FF2B5EF4-FFF2-40B4-BE49-F238E27FC236}">
                      <a16:creationId xmlns:a16="http://schemas.microsoft.com/office/drawing/2014/main" id="{C145831B-68D9-44BE-B167-7198F67A3A63}"/>
                    </a:ext>
                  </a:extLst>
                </p:cNvPr>
                <p:cNvSpPr>
                  <a:spLocks noChangeArrowheads="1"/>
                </p:cNvSpPr>
                <p:nvPr/>
              </p:nvSpPr>
              <p:spPr bwMode="auto">
                <a:xfrm>
                  <a:off x="414" y="3504"/>
                  <a:ext cx="16" cy="18"/>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538" name="Rectangle 563">
                  <a:extLst>
                    <a:ext uri="{FF2B5EF4-FFF2-40B4-BE49-F238E27FC236}">
                      <a16:creationId xmlns:a16="http://schemas.microsoft.com/office/drawing/2014/main" id="{F247F9DA-FD8F-45E4-8241-48B5272836F9}"/>
                    </a:ext>
                  </a:extLst>
                </p:cNvPr>
                <p:cNvSpPr>
                  <a:spLocks noChangeArrowheads="1"/>
                </p:cNvSpPr>
                <p:nvPr/>
              </p:nvSpPr>
              <p:spPr bwMode="auto">
                <a:xfrm>
                  <a:off x="391" y="3445"/>
                  <a:ext cx="15" cy="20"/>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539" name="Rectangle 564">
                  <a:extLst>
                    <a:ext uri="{FF2B5EF4-FFF2-40B4-BE49-F238E27FC236}">
                      <a16:creationId xmlns:a16="http://schemas.microsoft.com/office/drawing/2014/main" id="{A7B528E7-0285-44B5-AEB9-B1E869B66EB3}"/>
                    </a:ext>
                  </a:extLst>
                </p:cNvPr>
                <p:cNvSpPr>
                  <a:spLocks noChangeArrowheads="1"/>
                </p:cNvSpPr>
                <p:nvPr/>
              </p:nvSpPr>
              <p:spPr bwMode="auto">
                <a:xfrm>
                  <a:off x="366" y="3445"/>
                  <a:ext cx="18" cy="20"/>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540" name="Rectangle 565">
                  <a:extLst>
                    <a:ext uri="{FF2B5EF4-FFF2-40B4-BE49-F238E27FC236}">
                      <a16:creationId xmlns:a16="http://schemas.microsoft.com/office/drawing/2014/main" id="{7AF5924E-8182-49DA-92C4-D2776C93B9DB}"/>
                    </a:ext>
                  </a:extLst>
                </p:cNvPr>
                <p:cNvSpPr>
                  <a:spLocks noChangeArrowheads="1"/>
                </p:cNvSpPr>
                <p:nvPr/>
              </p:nvSpPr>
              <p:spPr bwMode="auto">
                <a:xfrm>
                  <a:off x="343" y="3445"/>
                  <a:ext cx="17" cy="20"/>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541" name="Rectangle 566">
                  <a:extLst>
                    <a:ext uri="{FF2B5EF4-FFF2-40B4-BE49-F238E27FC236}">
                      <a16:creationId xmlns:a16="http://schemas.microsoft.com/office/drawing/2014/main" id="{523B0C97-E57D-4A55-A9E6-4343602EB8EC}"/>
                    </a:ext>
                  </a:extLst>
                </p:cNvPr>
                <p:cNvSpPr>
                  <a:spLocks noChangeArrowheads="1"/>
                </p:cNvSpPr>
                <p:nvPr/>
              </p:nvSpPr>
              <p:spPr bwMode="auto">
                <a:xfrm>
                  <a:off x="320" y="3445"/>
                  <a:ext cx="16" cy="20"/>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542" name="Rectangle 567">
                  <a:extLst>
                    <a:ext uri="{FF2B5EF4-FFF2-40B4-BE49-F238E27FC236}">
                      <a16:creationId xmlns:a16="http://schemas.microsoft.com/office/drawing/2014/main" id="{FD6E2C61-4CBD-4A75-A4BC-CC6312BD49DC}"/>
                    </a:ext>
                  </a:extLst>
                </p:cNvPr>
                <p:cNvSpPr>
                  <a:spLocks noChangeArrowheads="1"/>
                </p:cNvSpPr>
                <p:nvPr/>
              </p:nvSpPr>
              <p:spPr bwMode="auto">
                <a:xfrm>
                  <a:off x="391" y="3474"/>
                  <a:ext cx="15" cy="21"/>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543" name="Rectangle 568">
                  <a:extLst>
                    <a:ext uri="{FF2B5EF4-FFF2-40B4-BE49-F238E27FC236}">
                      <a16:creationId xmlns:a16="http://schemas.microsoft.com/office/drawing/2014/main" id="{699B0A6E-5DA8-4ECD-A91E-0AFCAB05048E}"/>
                    </a:ext>
                  </a:extLst>
                </p:cNvPr>
                <p:cNvSpPr>
                  <a:spLocks noChangeArrowheads="1"/>
                </p:cNvSpPr>
                <p:nvPr/>
              </p:nvSpPr>
              <p:spPr bwMode="auto">
                <a:xfrm>
                  <a:off x="366" y="3474"/>
                  <a:ext cx="18" cy="21"/>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544" name="Rectangle 569">
                  <a:extLst>
                    <a:ext uri="{FF2B5EF4-FFF2-40B4-BE49-F238E27FC236}">
                      <a16:creationId xmlns:a16="http://schemas.microsoft.com/office/drawing/2014/main" id="{C8796286-E397-44BD-BD90-408FCF4DB9C9}"/>
                    </a:ext>
                  </a:extLst>
                </p:cNvPr>
                <p:cNvSpPr>
                  <a:spLocks noChangeArrowheads="1"/>
                </p:cNvSpPr>
                <p:nvPr/>
              </p:nvSpPr>
              <p:spPr bwMode="auto">
                <a:xfrm>
                  <a:off x="320" y="3474"/>
                  <a:ext cx="16" cy="21"/>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545" name="Rectangle 570">
                  <a:extLst>
                    <a:ext uri="{FF2B5EF4-FFF2-40B4-BE49-F238E27FC236}">
                      <a16:creationId xmlns:a16="http://schemas.microsoft.com/office/drawing/2014/main" id="{12A3FD5E-AF7C-4ACB-A4C7-7BE9D0FAA809}"/>
                    </a:ext>
                  </a:extLst>
                </p:cNvPr>
                <p:cNvSpPr>
                  <a:spLocks noChangeArrowheads="1"/>
                </p:cNvSpPr>
                <p:nvPr/>
              </p:nvSpPr>
              <p:spPr bwMode="auto">
                <a:xfrm>
                  <a:off x="391" y="3504"/>
                  <a:ext cx="15" cy="18"/>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546" name="Rectangle 571">
                  <a:extLst>
                    <a:ext uri="{FF2B5EF4-FFF2-40B4-BE49-F238E27FC236}">
                      <a16:creationId xmlns:a16="http://schemas.microsoft.com/office/drawing/2014/main" id="{45763B68-F166-4C38-ACD0-FBCE42172A0C}"/>
                    </a:ext>
                  </a:extLst>
                </p:cNvPr>
                <p:cNvSpPr>
                  <a:spLocks noChangeArrowheads="1"/>
                </p:cNvSpPr>
                <p:nvPr/>
              </p:nvSpPr>
              <p:spPr bwMode="auto">
                <a:xfrm>
                  <a:off x="366" y="3504"/>
                  <a:ext cx="18" cy="18"/>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547" name="Rectangle 572">
                  <a:extLst>
                    <a:ext uri="{FF2B5EF4-FFF2-40B4-BE49-F238E27FC236}">
                      <a16:creationId xmlns:a16="http://schemas.microsoft.com/office/drawing/2014/main" id="{853E25BE-9173-4E14-9183-0578CC75D1B2}"/>
                    </a:ext>
                  </a:extLst>
                </p:cNvPr>
                <p:cNvSpPr>
                  <a:spLocks noChangeArrowheads="1"/>
                </p:cNvSpPr>
                <p:nvPr/>
              </p:nvSpPr>
              <p:spPr bwMode="auto">
                <a:xfrm>
                  <a:off x="343" y="3504"/>
                  <a:ext cx="17" cy="18"/>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548" name="Rectangle 573">
                  <a:extLst>
                    <a:ext uri="{FF2B5EF4-FFF2-40B4-BE49-F238E27FC236}">
                      <a16:creationId xmlns:a16="http://schemas.microsoft.com/office/drawing/2014/main" id="{C2E42818-07A7-4267-9D67-D2F9B8F1457F}"/>
                    </a:ext>
                  </a:extLst>
                </p:cNvPr>
                <p:cNvSpPr>
                  <a:spLocks noChangeArrowheads="1"/>
                </p:cNvSpPr>
                <p:nvPr/>
              </p:nvSpPr>
              <p:spPr bwMode="auto">
                <a:xfrm>
                  <a:off x="320" y="3504"/>
                  <a:ext cx="16" cy="18"/>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549" name="AutoShape 574">
                  <a:extLst>
                    <a:ext uri="{FF2B5EF4-FFF2-40B4-BE49-F238E27FC236}">
                      <a16:creationId xmlns:a16="http://schemas.microsoft.com/office/drawing/2014/main" id="{505ABEEE-D46F-4FAE-BED5-93DE165A4255}"/>
                    </a:ext>
                  </a:extLst>
                </p:cNvPr>
                <p:cNvSpPr>
                  <a:spLocks noChangeArrowheads="1"/>
                </p:cNvSpPr>
                <p:nvPr/>
              </p:nvSpPr>
              <p:spPr bwMode="auto">
                <a:xfrm>
                  <a:off x="301" y="3474"/>
                  <a:ext cx="59" cy="24"/>
                </a:xfrm>
                <a:prstGeom prst="rightArrow">
                  <a:avLst>
                    <a:gd name="adj1" fmla="val 50000"/>
                    <a:gd name="adj2" fmla="val 66785"/>
                  </a:avLst>
                </a:prstGeom>
                <a:solidFill>
                  <a:srgbClr val="47474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550" name="AutoShape 575">
                  <a:extLst>
                    <a:ext uri="{FF2B5EF4-FFF2-40B4-BE49-F238E27FC236}">
                      <a16:creationId xmlns:a16="http://schemas.microsoft.com/office/drawing/2014/main" id="{E838B2B9-2D18-40FD-A7D8-C490F2DDD4B4}"/>
                    </a:ext>
                  </a:extLst>
                </p:cNvPr>
                <p:cNvSpPr>
                  <a:spLocks noChangeArrowheads="1"/>
                </p:cNvSpPr>
                <p:nvPr/>
              </p:nvSpPr>
              <p:spPr bwMode="auto">
                <a:xfrm>
                  <a:off x="303" y="3471"/>
                  <a:ext cx="58" cy="24"/>
                </a:xfrm>
                <a:prstGeom prst="rightArrow">
                  <a:avLst>
                    <a:gd name="adj1" fmla="val 50000"/>
                    <a:gd name="adj2" fmla="val 65653"/>
                  </a:avLst>
                </a:prstGeom>
                <a:solidFill>
                  <a:schemeClr val="fo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grpSp>
          <p:nvGrpSpPr>
            <p:cNvPr id="407" name="Group 576">
              <a:extLst>
                <a:ext uri="{FF2B5EF4-FFF2-40B4-BE49-F238E27FC236}">
                  <a16:creationId xmlns:a16="http://schemas.microsoft.com/office/drawing/2014/main" id="{FE16AEFD-26CF-4C4B-BADE-3F08C703C1E7}"/>
                </a:ext>
              </a:extLst>
            </p:cNvPr>
            <p:cNvGrpSpPr>
              <a:grpSpLocks/>
            </p:cNvGrpSpPr>
            <p:nvPr/>
          </p:nvGrpSpPr>
          <p:grpSpPr bwMode="auto">
            <a:xfrm>
              <a:off x="314" y="3205"/>
              <a:ext cx="609" cy="525"/>
              <a:chOff x="314" y="3205"/>
              <a:chExt cx="609" cy="525"/>
            </a:xfrm>
          </p:grpSpPr>
          <p:sp>
            <p:nvSpPr>
              <p:cNvPr id="408" name="Freeform 577">
                <a:extLst>
                  <a:ext uri="{FF2B5EF4-FFF2-40B4-BE49-F238E27FC236}">
                    <a16:creationId xmlns:a16="http://schemas.microsoft.com/office/drawing/2014/main" id="{CA8D3A47-F8C1-46A6-BB1C-D24DD964B32D}"/>
                  </a:ext>
                </a:extLst>
              </p:cNvPr>
              <p:cNvSpPr>
                <a:spLocks/>
              </p:cNvSpPr>
              <p:nvPr/>
            </p:nvSpPr>
            <p:spPr bwMode="auto">
              <a:xfrm>
                <a:off x="792" y="3492"/>
                <a:ext cx="64" cy="185"/>
              </a:xfrm>
              <a:custGeom>
                <a:avLst/>
                <a:gdLst>
                  <a:gd name="T0" fmla="*/ 1 w 64"/>
                  <a:gd name="T1" fmla="*/ 85 h 185"/>
                  <a:gd name="T2" fmla="*/ 4 w 64"/>
                  <a:gd name="T3" fmla="*/ 65 h 185"/>
                  <a:gd name="T4" fmla="*/ 7 w 64"/>
                  <a:gd name="T5" fmla="*/ 41 h 185"/>
                  <a:gd name="T6" fmla="*/ 8 w 64"/>
                  <a:gd name="T7" fmla="*/ 20 h 185"/>
                  <a:gd name="T8" fmla="*/ 11 w 64"/>
                  <a:gd name="T9" fmla="*/ 10 h 185"/>
                  <a:gd name="T10" fmla="*/ 16 w 64"/>
                  <a:gd name="T11" fmla="*/ 12 h 185"/>
                  <a:gd name="T12" fmla="*/ 19 w 64"/>
                  <a:gd name="T13" fmla="*/ 7 h 185"/>
                  <a:gd name="T14" fmla="*/ 24 w 64"/>
                  <a:gd name="T15" fmla="*/ 0 h 185"/>
                  <a:gd name="T16" fmla="*/ 28 w 64"/>
                  <a:gd name="T17" fmla="*/ 2 h 185"/>
                  <a:gd name="T18" fmla="*/ 32 w 64"/>
                  <a:gd name="T19" fmla="*/ 10 h 185"/>
                  <a:gd name="T20" fmla="*/ 36 w 64"/>
                  <a:gd name="T21" fmla="*/ 2 h 185"/>
                  <a:gd name="T22" fmla="*/ 40 w 64"/>
                  <a:gd name="T23" fmla="*/ 4 h 185"/>
                  <a:gd name="T24" fmla="*/ 42 w 64"/>
                  <a:gd name="T25" fmla="*/ 13 h 185"/>
                  <a:gd name="T26" fmla="*/ 46 w 64"/>
                  <a:gd name="T27" fmla="*/ 12 h 185"/>
                  <a:gd name="T28" fmla="*/ 50 w 64"/>
                  <a:gd name="T29" fmla="*/ 2 h 185"/>
                  <a:gd name="T30" fmla="*/ 55 w 64"/>
                  <a:gd name="T31" fmla="*/ 7 h 185"/>
                  <a:gd name="T32" fmla="*/ 55 w 64"/>
                  <a:gd name="T33" fmla="*/ 23 h 185"/>
                  <a:gd name="T34" fmla="*/ 56 w 64"/>
                  <a:gd name="T35" fmla="*/ 38 h 185"/>
                  <a:gd name="T36" fmla="*/ 59 w 64"/>
                  <a:gd name="T37" fmla="*/ 48 h 185"/>
                  <a:gd name="T38" fmla="*/ 63 w 64"/>
                  <a:gd name="T39" fmla="*/ 57 h 185"/>
                  <a:gd name="T40" fmla="*/ 62 w 64"/>
                  <a:gd name="T41" fmla="*/ 69 h 185"/>
                  <a:gd name="T42" fmla="*/ 58 w 64"/>
                  <a:gd name="T43" fmla="*/ 80 h 185"/>
                  <a:gd name="T44" fmla="*/ 59 w 64"/>
                  <a:gd name="T45" fmla="*/ 95 h 185"/>
                  <a:gd name="T46" fmla="*/ 58 w 64"/>
                  <a:gd name="T47" fmla="*/ 111 h 185"/>
                  <a:gd name="T48" fmla="*/ 55 w 64"/>
                  <a:gd name="T49" fmla="*/ 121 h 185"/>
                  <a:gd name="T50" fmla="*/ 56 w 64"/>
                  <a:gd name="T51" fmla="*/ 133 h 185"/>
                  <a:gd name="T52" fmla="*/ 62 w 64"/>
                  <a:gd name="T53" fmla="*/ 137 h 185"/>
                  <a:gd name="T54" fmla="*/ 61 w 64"/>
                  <a:gd name="T55" fmla="*/ 154 h 185"/>
                  <a:gd name="T56" fmla="*/ 57 w 64"/>
                  <a:gd name="T57" fmla="*/ 166 h 185"/>
                  <a:gd name="T58" fmla="*/ 48 w 64"/>
                  <a:gd name="T59" fmla="*/ 175 h 185"/>
                  <a:gd name="T60" fmla="*/ 34 w 64"/>
                  <a:gd name="T61" fmla="*/ 184 h 185"/>
                  <a:gd name="T62" fmla="*/ 29 w 64"/>
                  <a:gd name="T63" fmla="*/ 174 h 185"/>
                  <a:gd name="T64" fmla="*/ 22 w 64"/>
                  <a:gd name="T65" fmla="*/ 168 h 185"/>
                  <a:gd name="T66" fmla="*/ 15 w 64"/>
                  <a:gd name="T67" fmla="*/ 180 h 185"/>
                  <a:gd name="T68" fmla="*/ 5 w 64"/>
                  <a:gd name="T69" fmla="*/ 174 h 185"/>
                  <a:gd name="T70" fmla="*/ 1 w 64"/>
                  <a:gd name="T71" fmla="*/ 157 h 185"/>
                  <a:gd name="T72" fmla="*/ 6 w 64"/>
                  <a:gd name="T73" fmla="*/ 138 h 185"/>
                  <a:gd name="T74" fmla="*/ 6 w 64"/>
                  <a:gd name="T75" fmla="*/ 118 h 185"/>
                  <a:gd name="T76" fmla="*/ 1 w 64"/>
                  <a:gd name="T77" fmla="*/ 105 h 18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4"/>
                  <a:gd name="T118" fmla="*/ 0 h 185"/>
                  <a:gd name="T119" fmla="*/ 64 w 64"/>
                  <a:gd name="T120" fmla="*/ 185 h 18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4" h="185">
                    <a:moveTo>
                      <a:pt x="0" y="97"/>
                    </a:moveTo>
                    <a:lnTo>
                      <a:pt x="1" y="85"/>
                    </a:lnTo>
                    <a:lnTo>
                      <a:pt x="1" y="73"/>
                    </a:lnTo>
                    <a:lnTo>
                      <a:pt x="4" y="65"/>
                    </a:lnTo>
                    <a:lnTo>
                      <a:pt x="5" y="53"/>
                    </a:lnTo>
                    <a:lnTo>
                      <a:pt x="7" y="41"/>
                    </a:lnTo>
                    <a:lnTo>
                      <a:pt x="8" y="30"/>
                    </a:lnTo>
                    <a:lnTo>
                      <a:pt x="8" y="20"/>
                    </a:lnTo>
                    <a:lnTo>
                      <a:pt x="10" y="13"/>
                    </a:lnTo>
                    <a:lnTo>
                      <a:pt x="11" y="10"/>
                    </a:lnTo>
                    <a:lnTo>
                      <a:pt x="13" y="10"/>
                    </a:lnTo>
                    <a:lnTo>
                      <a:pt x="16" y="12"/>
                    </a:lnTo>
                    <a:lnTo>
                      <a:pt x="17" y="13"/>
                    </a:lnTo>
                    <a:lnTo>
                      <a:pt x="19" y="7"/>
                    </a:lnTo>
                    <a:lnTo>
                      <a:pt x="22" y="4"/>
                    </a:lnTo>
                    <a:lnTo>
                      <a:pt x="24" y="0"/>
                    </a:lnTo>
                    <a:lnTo>
                      <a:pt x="27" y="0"/>
                    </a:lnTo>
                    <a:lnTo>
                      <a:pt x="28" y="2"/>
                    </a:lnTo>
                    <a:lnTo>
                      <a:pt x="30" y="5"/>
                    </a:lnTo>
                    <a:lnTo>
                      <a:pt x="32" y="10"/>
                    </a:lnTo>
                    <a:lnTo>
                      <a:pt x="34" y="7"/>
                    </a:lnTo>
                    <a:lnTo>
                      <a:pt x="36" y="2"/>
                    </a:lnTo>
                    <a:lnTo>
                      <a:pt x="38" y="2"/>
                    </a:lnTo>
                    <a:lnTo>
                      <a:pt x="40" y="4"/>
                    </a:lnTo>
                    <a:lnTo>
                      <a:pt x="41" y="10"/>
                    </a:lnTo>
                    <a:lnTo>
                      <a:pt x="42" y="13"/>
                    </a:lnTo>
                    <a:lnTo>
                      <a:pt x="44" y="13"/>
                    </a:lnTo>
                    <a:lnTo>
                      <a:pt x="46" y="12"/>
                    </a:lnTo>
                    <a:lnTo>
                      <a:pt x="48" y="7"/>
                    </a:lnTo>
                    <a:lnTo>
                      <a:pt x="50" y="2"/>
                    </a:lnTo>
                    <a:lnTo>
                      <a:pt x="52" y="2"/>
                    </a:lnTo>
                    <a:lnTo>
                      <a:pt x="55" y="7"/>
                    </a:lnTo>
                    <a:lnTo>
                      <a:pt x="55" y="17"/>
                    </a:lnTo>
                    <a:lnTo>
                      <a:pt x="55" y="23"/>
                    </a:lnTo>
                    <a:lnTo>
                      <a:pt x="55" y="35"/>
                    </a:lnTo>
                    <a:lnTo>
                      <a:pt x="56" y="38"/>
                    </a:lnTo>
                    <a:lnTo>
                      <a:pt x="58" y="43"/>
                    </a:lnTo>
                    <a:lnTo>
                      <a:pt x="59" y="48"/>
                    </a:lnTo>
                    <a:lnTo>
                      <a:pt x="62" y="50"/>
                    </a:lnTo>
                    <a:lnTo>
                      <a:pt x="63" y="57"/>
                    </a:lnTo>
                    <a:lnTo>
                      <a:pt x="63" y="65"/>
                    </a:lnTo>
                    <a:lnTo>
                      <a:pt x="62" y="69"/>
                    </a:lnTo>
                    <a:lnTo>
                      <a:pt x="61" y="72"/>
                    </a:lnTo>
                    <a:lnTo>
                      <a:pt x="58" y="80"/>
                    </a:lnTo>
                    <a:lnTo>
                      <a:pt x="58" y="89"/>
                    </a:lnTo>
                    <a:lnTo>
                      <a:pt x="59" y="95"/>
                    </a:lnTo>
                    <a:lnTo>
                      <a:pt x="59" y="105"/>
                    </a:lnTo>
                    <a:lnTo>
                      <a:pt x="58" y="111"/>
                    </a:lnTo>
                    <a:lnTo>
                      <a:pt x="56" y="113"/>
                    </a:lnTo>
                    <a:lnTo>
                      <a:pt x="55" y="121"/>
                    </a:lnTo>
                    <a:lnTo>
                      <a:pt x="55" y="128"/>
                    </a:lnTo>
                    <a:lnTo>
                      <a:pt x="56" y="133"/>
                    </a:lnTo>
                    <a:lnTo>
                      <a:pt x="59" y="134"/>
                    </a:lnTo>
                    <a:lnTo>
                      <a:pt x="62" y="137"/>
                    </a:lnTo>
                    <a:lnTo>
                      <a:pt x="62" y="147"/>
                    </a:lnTo>
                    <a:lnTo>
                      <a:pt x="61" y="154"/>
                    </a:lnTo>
                    <a:lnTo>
                      <a:pt x="59" y="162"/>
                    </a:lnTo>
                    <a:lnTo>
                      <a:pt x="57" y="166"/>
                    </a:lnTo>
                    <a:lnTo>
                      <a:pt x="55" y="171"/>
                    </a:lnTo>
                    <a:lnTo>
                      <a:pt x="48" y="175"/>
                    </a:lnTo>
                    <a:lnTo>
                      <a:pt x="40" y="182"/>
                    </a:lnTo>
                    <a:lnTo>
                      <a:pt x="34" y="184"/>
                    </a:lnTo>
                    <a:lnTo>
                      <a:pt x="30" y="183"/>
                    </a:lnTo>
                    <a:lnTo>
                      <a:pt x="29" y="174"/>
                    </a:lnTo>
                    <a:lnTo>
                      <a:pt x="25" y="169"/>
                    </a:lnTo>
                    <a:lnTo>
                      <a:pt x="22" y="168"/>
                    </a:lnTo>
                    <a:lnTo>
                      <a:pt x="18" y="175"/>
                    </a:lnTo>
                    <a:lnTo>
                      <a:pt x="15" y="180"/>
                    </a:lnTo>
                    <a:lnTo>
                      <a:pt x="6" y="178"/>
                    </a:lnTo>
                    <a:lnTo>
                      <a:pt x="5" y="174"/>
                    </a:lnTo>
                    <a:lnTo>
                      <a:pt x="1" y="166"/>
                    </a:lnTo>
                    <a:lnTo>
                      <a:pt x="1" y="157"/>
                    </a:lnTo>
                    <a:lnTo>
                      <a:pt x="2" y="149"/>
                    </a:lnTo>
                    <a:lnTo>
                      <a:pt x="6" y="138"/>
                    </a:lnTo>
                    <a:lnTo>
                      <a:pt x="6" y="126"/>
                    </a:lnTo>
                    <a:lnTo>
                      <a:pt x="6" y="118"/>
                    </a:lnTo>
                    <a:lnTo>
                      <a:pt x="4" y="111"/>
                    </a:lnTo>
                    <a:lnTo>
                      <a:pt x="1" y="105"/>
                    </a:lnTo>
                    <a:lnTo>
                      <a:pt x="0" y="97"/>
                    </a:lnTo>
                  </a:path>
                </a:pathLst>
              </a:custGeom>
              <a:solidFill>
                <a:srgbClr val="474747"/>
              </a:solidFill>
              <a:ln w="12700" cap="rnd">
                <a:solidFill>
                  <a:srgbClr val="474747"/>
                </a:solidFill>
                <a:round/>
                <a:headEnd/>
                <a:tailEnd/>
              </a:ln>
            </p:spPr>
            <p:txBody>
              <a:bodyPr/>
              <a:lstStyle/>
              <a:p>
                <a:endParaRPr lang="zh-CN" altLang="en-US"/>
              </a:p>
            </p:txBody>
          </p:sp>
          <p:sp>
            <p:nvSpPr>
              <p:cNvPr id="409" name="Freeform 578">
                <a:extLst>
                  <a:ext uri="{FF2B5EF4-FFF2-40B4-BE49-F238E27FC236}">
                    <a16:creationId xmlns:a16="http://schemas.microsoft.com/office/drawing/2014/main" id="{BF524DA3-82BF-4303-BEDF-C76BD059B21F}"/>
                  </a:ext>
                </a:extLst>
              </p:cNvPr>
              <p:cNvSpPr>
                <a:spLocks/>
              </p:cNvSpPr>
              <p:nvPr/>
            </p:nvSpPr>
            <p:spPr bwMode="auto">
              <a:xfrm>
                <a:off x="863" y="3637"/>
                <a:ext cx="60" cy="64"/>
              </a:xfrm>
              <a:custGeom>
                <a:avLst/>
                <a:gdLst>
                  <a:gd name="T0" fmla="*/ 0 w 60"/>
                  <a:gd name="T1" fmla="*/ 29 h 64"/>
                  <a:gd name="T2" fmla="*/ 3 w 60"/>
                  <a:gd name="T3" fmla="*/ 22 h 64"/>
                  <a:gd name="T4" fmla="*/ 6 w 60"/>
                  <a:gd name="T5" fmla="*/ 13 h 64"/>
                  <a:gd name="T6" fmla="*/ 8 w 60"/>
                  <a:gd name="T7" fmla="*/ 7 h 64"/>
                  <a:gd name="T8" fmla="*/ 10 w 60"/>
                  <a:gd name="T9" fmla="*/ 3 h 64"/>
                  <a:gd name="T10" fmla="*/ 14 w 60"/>
                  <a:gd name="T11" fmla="*/ 4 h 64"/>
                  <a:gd name="T12" fmla="*/ 18 w 60"/>
                  <a:gd name="T13" fmla="*/ 1 h 64"/>
                  <a:gd name="T14" fmla="*/ 22 w 60"/>
                  <a:gd name="T15" fmla="*/ 0 h 64"/>
                  <a:gd name="T16" fmla="*/ 26 w 60"/>
                  <a:gd name="T17" fmla="*/ 0 h 64"/>
                  <a:gd name="T18" fmla="*/ 30 w 60"/>
                  <a:gd name="T19" fmla="*/ 3 h 64"/>
                  <a:gd name="T20" fmla="*/ 33 w 60"/>
                  <a:gd name="T21" fmla="*/ 0 h 64"/>
                  <a:gd name="T22" fmla="*/ 37 w 60"/>
                  <a:gd name="T23" fmla="*/ 1 h 64"/>
                  <a:gd name="T24" fmla="*/ 40 w 60"/>
                  <a:gd name="T25" fmla="*/ 4 h 64"/>
                  <a:gd name="T26" fmla="*/ 44 w 60"/>
                  <a:gd name="T27" fmla="*/ 4 h 64"/>
                  <a:gd name="T28" fmla="*/ 46 w 60"/>
                  <a:gd name="T29" fmla="*/ 0 h 64"/>
                  <a:gd name="T30" fmla="*/ 51 w 60"/>
                  <a:gd name="T31" fmla="*/ 1 h 64"/>
                  <a:gd name="T32" fmla="*/ 51 w 60"/>
                  <a:gd name="T33" fmla="*/ 8 h 64"/>
                  <a:gd name="T34" fmla="*/ 53 w 60"/>
                  <a:gd name="T35" fmla="*/ 12 h 64"/>
                  <a:gd name="T36" fmla="*/ 56 w 60"/>
                  <a:gd name="T37" fmla="*/ 16 h 64"/>
                  <a:gd name="T38" fmla="*/ 59 w 60"/>
                  <a:gd name="T39" fmla="*/ 20 h 64"/>
                  <a:gd name="T40" fmla="*/ 58 w 60"/>
                  <a:gd name="T41" fmla="*/ 24 h 64"/>
                  <a:gd name="T42" fmla="*/ 55 w 60"/>
                  <a:gd name="T43" fmla="*/ 28 h 64"/>
                  <a:gd name="T44" fmla="*/ 55 w 60"/>
                  <a:gd name="T45" fmla="*/ 32 h 64"/>
                  <a:gd name="T46" fmla="*/ 55 w 60"/>
                  <a:gd name="T47" fmla="*/ 38 h 64"/>
                  <a:gd name="T48" fmla="*/ 51 w 60"/>
                  <a:gd name="T49" fmla="*/ 42 h 64"/>
                  <a:gd name="T50" fmla="*/ 53 w 60"/>
                  <a:gd name="T51" fmla="*/ 46 h 64"/>
                  <a:gd name="T52" fmla="*/ 58 w 60"/>
                  <a:gd name="T53" fmla="*/ 47 h 64"/>
                  <a:gd name="T54" fmla="*/ 58 w 60"/>
                  <a:gd name="T55" fmla="*/ 53 h 64"/>
                  <a:gd name="T56" fmla="*/ 54 w 60"/>
                  <a:gd name="T57" fmla="*/ 56 h 64"/>
                  <a:gd name="T58" fmla="*/ 46 w 60"/>
                  <a:gd name="T59" fmla="*/ 60 h 64"/>
                  <a:gd name="T60" fmla="*/ 32 w 60"/>
                  <a:gd name="T61" fmla="*/ 63 h 64"/>
                  <a:gd name="T62" fmla="*/ 27 w 60"/>
                  <a:gd name="T63" fmla="*/ 59 h 64"/>
                  <a:gd name="T64" fmla="*/ 21 w 60"/>
                  <a:gd name="T65" fmla="*/ 58 h 64"/>
                  <a:gd name="T66" fmla="*/ 13 w 60"/>
                  <a:gd name="T67" fmla="*/ 60 h 64"/>
                  <a:gd name="T68" fmla="*/ 4 w 60"/>
                  <a:gd name="T69" fmla="*/ 59 h 64"/>
                  <a:gd name="T70" fmla="*/ 1 w 60"/>
                  <a:gd name="T71" fmla="*/ 54 h 64"/>
                  <a:gd name="T72" fmla="*/ 4 w 60"/>
                  <a:gd name="T73" fmla="*/ 47 h 64"/>
                  <a:gd name="T74" fmla="*/ 5 w 60"/>
                  <a:gd name="T75" fmla="*/ 39 h 64"/>
                  <a:gd name="T76" fmla="*/ 0 w 60"/>
                  <a:gd name="T77" fmla="*/ 35 h 6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0"/>
                  <a:gd name="T118" fmla="*/ 0 h 64"/>
                  <a:gd name="T119" fmla="*/ 60 w 60"/>
                  <a:gd name="T120" fmla="*/ 64 h 6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0" h="64">
                    <a:moveTo>
                      <a:pt x="0" y="33"/>
                    </a:moveTo>
                    <a:lnTo>
                      <a:pt x="0" y="29"/>
                    </a:lnTo>
                    <a:lnTo>
                      <a:pt x="1" y="25"/>
                    </a:lnTo>
                    <a:lnTo>
                      <a:pt x="3" y="22"/>
                    </a:lnTo>
                    <a:lnTo>
                      <a:pt x="4" y="18"/>
                    </a:lnTo>
                    <a:lnTo>
                      <a:pt x="6" y="13"/>
                    </a:lnTo>
                    <a:lnTo>
                      <a:pt x="8" y="11"/>
                    </a:lnTo>
                    <a:lnTo>
                      <a:pt x="8" y="7"/>
                    </a:lnTo>
                    <a:lnTo>
                      <a:pt x="9" y="4"/>
                    </a:lnTo>
                    <a:lnTo>
                      <a:pt x="10" y="3"/>
                    </a:lnTo>
                    <a:lnTo>
                      <a:pt x="12" y="3"/>
                    </a:lnTo>
                    <a:lnTo>
                      <a:pt x="14" y="4"/>
                    </a:lnTo>
                    <a:lnTo>
                      <a:pt x="15" y="4"/>
                    </a:lnTo>
                    <a:lnTo>
                      <a:pt x="18" y="1"/>
                    </a:lnTo>
                    <a:lnTo>
                      <a:pt x="19" y="1"/>
                    </a:lnTo>
                    <a:lnTo>
                      <a:pt x="22" y="0"/>
                    </a:lnTo>
                    <a:lnTo>
                      <a:pt x="24" y="0"/>
                    </a:lnTo>
                    <a:lnTo>
                      <a:pt x="26" y="0"/>
                    </a:lnTo>
                    <a:lnTo>
                      <a:pt x="27" y="1"/>
                    </a:lnTo>
                    <a:lnTo>
                      <a:pt x="30" y="3"/>
                    </a:lnTo>
                    <a:lnTo>
                      <a:pt x="32" y="1"/>
                    </a:lnTo>
                    <a:lnTo>
                      <a:pt x="33" y="0"/>
                    </a:lnTo>
                    <a:lnTo>
                      <a:pt x="36" y="0"/>
                    </a:lnTo>
                    <a:lnTo>
                      <a:pt x="37" y="1"/>
                    </a:lnTo>
                    <a:lnTo>
                      <a:pt x="38" y="3"/>
                    </a:lnTo>
                    <a:lnTo>
                      <a:pt x="40" y="4"/>
                    </a:lnTo>
                    <a:lnTo>
                      <a:pt x="41" y="4"/>
                    </a:lnTo>
                    <a:lnTo>
                      <a:pt x="44" y="4"/>
                    </a:lnTo>
                    <a:lnTo>
                      <a:pt x="46" y="1"/>
                    </a:lnTo>
                    <a:lnTo>
                      <a:pt x="46" y="0"/>
                    </a:lnTo>
                    <a:lnTo>
                      <a:pt x="49" y="0"/>
                    </a:lnTo>
                    <a:lnTo>
                      <a:pt x="51" y="1"/>
                    </a:lnTo>
                    <a:lnTo>
                      <a:pt x="51" y="5"/>
                    </a:lnTo>
                    <a:lnTo>
                      <a:pt x="51" y="8"/>
                    </a:lnTo>
                    <a:lnTo>
                      <a:pt x="51" y="12"/>
                    </a:lnTo>
                    <a:lnTo>
                      <a:pt x="53" y="12"/>
                    </a:lnTo>
                    <a:lnTo>
                      <a:pt x="55" y="14"/>
                    </a:lnTo>
                    <a:lnTo>
                      <a:pt x="56" y="16"/>
                    </a:lnTo>
                    <a:lnTo>
                      <a:pt x="58" y="17"/>
                    </a:lnTo>
                    <a:lnTo>
                      <a:pt x="59" y="20"/>
                    </a:lnTo>
                    <a:lnTo>
                      <a:pt x="59" y="22"/>
                    </a:lnTo>
                    <a:lnTo>
                      <a:pt x="58" y="24"/>
                    </a:lnTo>
                    <a:lnTo>
                      <a:pt x="56" y="25"/>
                    </a:lnTo>
                    <a:lnTo>
                      <a:pt x="55" y="28"/>
                    </a:lnTo>
                    <a:lnTo>
                      <a:pt x="55" y="30"/>
                    </a:lnTo>
                    <a:lnTo>
                      <a:pt x="55" y="32"/>
                    </a:lnTo>
                    <a:lnTo>
                      <a:pt x="55" y="35"/>
                    </a:lnTo>
                    <a:lnTo>
                      <a:pt x="55" y="38"/>
                    </a:lnTo>
                    <a:lnTo>
                      <a:pt x="53" y="38"/>
                    </a:lnTo>
                    <a:lnTo>
                      <a:pt x="51" y="42"/>
                    </a:lnTo>
                    <a:lnTo>
                      <a:pt x="51" y="43"/>
                    </a:lnTo>
                    <a:lnTo>
                      <a:pt x="53" y="46"/>
                    </a:lnTo>
                    <a:lnTo>
                      <a:pt x="55" y="46"/>
                    </a:lnTo>
                    <a:lnTo>
                      <a:pt x="58" y="47"/>
                    </a:lnTo>
                    <a:lnTo>
                      <a:pt x="58" y="51"/>
                    </a:lnTo>
                    <a:lnTo>
                      <a:pt x="58" y="53"/>
                    </a:lnTo>
                    <a:lnTo>
                      <a:pt x="55" y="55"/>
                    </a:lnTo>
                    <a:lnTo>
                      <a:pt x="54" y="56"/>
                    </a:lnTo>
                    <a:lnTo>
                      <a:pt x="51" y="58"/>
                    </a:lnTo>
                    <a:lnTo>
                      <a:pt x="46" y="60"/>
                    </a:lnTo>
                    <a:lnTo>
                      <a:pt x="38" y="62"/>
                    </a:lnTo>
                    <a:lnTo>
                      <a:pt x="32" y="63"/>
                    </a:lnTo>
                    <a:lnTo>
                      <a:pt x="30" y="63"/>
                    </a:lnTo>
                    <a:lnTo>
                      <a:pt x="27" y="59"/>
                    </a:lnTo>
                    <a:lnTo>
                      <a:pt x="24" y="58"/>
                    </a:lnTo>
                    <a:lnTo>
                      <a:pt x="21" y="58"/>
                    </a:lnTo>
                    <a:lnTo>
                      <a:pt x="17" y="60"/>
                    </a:lnTo>
                    <a:lnTo>
                      <a:pt x="13" y="60"/>
                    </a:lnTo>
                    <a:lnTo>
                      <a:pt x="5" y="60"/>
                    </a:lnTo>
                    <a:lnTo>
                      <a:pt x="4" y="59"/>
                    </a:lnTo>
                    <a:lnTo>
                      <a:pt x="1" y="56"/>
                    </a:lnTo>
                    <a:lnTo>
                      <a:pt x="1" y="54"/>
                    </a:lnTo>
                    <a:lnTo>
                      <a:pt x="1" y="51"/>
                    </a:lnTo>
                    <a:lnTo>
                      <a:pt x="4" y="47"/>
                    </a:lnTo>
                    <a:lnTo>
                      <a:pt x="5" y="43"/>
                    </a:lnTo>
                    <a:lnTo>
                      <a:pt x="5" y="39"/>
                    </a:lnTo>
                    <a:lnTo>
                      <a:pt x="3" y="38"/>
                    </a:lnTo>
                    <a:lnTo>
                      <a:pt x="0" y="35"/>
                    </a:lnTo>
                    <a:lnTo>
                      <a:pt x="0" y="33"/>
                    </a:lnTo>
                  </a:path>
                </a:pathLst>
              </a:custGeom>
              <a:solidFill>
                <a:srgbClr val="474747"/>
              </a:solidFill>
              <a:ln w="12700" cap="rnd">
                <a:solidFill>
                  <a:srgbClr val="474747"/>
                </a:solidFill>
                <a:round/>
                <a:headEnd/>
                <a:tailEnd/>
              </a:ln>
            </p:spPr>
            <p:txBody>
              <a:bodyPr/>
              <a:lstStyle/>
              <a:p>
                <a:endParaRPr lang="zh-CN" altLang="en-US"/>
              </a:p>
            </p:txBody>
          </p:sp>
          <p:sp>
            <p:nvSpPr>
              <p:cNvPr id="410" name="Freeform 579">
                <a:extLst>
                  <a:ext uri="{FF2B5EF4-FFF2-40B4-BE49-F238E27FC236}">
                    <a16:creationId xmlns:a16="http://schemas.microsoft.com/office/drawing/2014/main" id="{F2B16B03-A3D9-409C-9936-B150624D6573}"/>
                  </a:ext>
                </a:extLst>
              </p:cNvPr>
              <p:cNvSpPr>
                <a:spLocks/>
              </p:cNvSpPr>
              <p:nvPr/>
            </p:nvSpPr>
            <p:spPr bwMode="auto">
              <a:xfrm>
                <a:off x="328" y="3678"/>
                <a:ext cx="556" cy="52"/>
              </a:xfrm>
              <a:custGeom>
                <a:avLst/>
                <a:gdLst>
                  <a:gd name="T0" fmla="*/ 84 w 556"/>
                  <a:gd name="T1" fmla="*/ 4 h 52"/>
                  <a:gd name="T2" fmla="*/ 0 w 556"/>
                  <a:gd name="T3" fmla="*/ 15 h 52"/>
                  <a:gd name="T4" fmla="*/ 259 w 556"/>
                  <a:gd name="T5" fmla="*/ 51 h 52"/>
                  <a:gd name="T6" fmla="*/ 413 w 556"/>
                  <a:gd name="T7" fmla="*/ 38 h 52"/>
                  <a:gd name="T8" fmla="*/ 555 w 556"/>
                  <a:gd name="T9" fmla="*/ 7 h 52"/>
                  <a:gd name="T10" fmla="*/ 516 w 556"/>
                  <a:gd name="T11" fmla="*/ 0 h 52"/>
                  <a:gd name="T12" fmla="*/ 277 w 556"/>
                  <a:gd name="T13" fmla="*/ 20 h 52"/>
                  <a:gd name="T14" fmla="*/ 84 w 556"/>
                  <a:gd name="T15" fmla="*/ 4 h 52"/>
                  <a:gd name="T16" fmla="*/ 0 60000 65536"/>
                  <a:gd name="T17" fmla="*/ 0 60000 65536"/>
                  <a:gd name="T18" fmla="*/ 0 60000 65536"/>
                  <a:gd name="T19" fmla="*/ 0 60000 65536"/>
                  <a:gd name="T20" fmla="*/ 0 60000 65536"/>
                  <a:gd name="T21" fmla="*/ 0 60000 65536"/>
                  <a:gd name="T22" fmla="*/ 0 60000 65536"/>
                  <a:gd name="T23" fmla="*/ 0 60000 65536"/>
                  <a:gd name="T24" fmla="*/ 0 w 556"/>
                  <a:gd name="T25" fmla="*/ 0 h 52"/>
                  <a:gd name="T26" fmla="*/ 556 w 556"/>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56" h="52">
                    <a:moveTo>
                      <a:pt x="84" y="4"/>
                    </a:moveTo>
                    <a:lnTo>
                      <a:pt x="0" y="15"/>
                    </a:lnTo>
                    <a:lnTo>
                      <a:pt x="259" y="51"/>
                    </a:lnTo>
                    <a:lnTo>
                      <a:pt x="413" y="38"/>
                    </a:lnTo>
                    <a:lnTo>
                      <a:pt x="555" y="7"/>
                    </a:lnTo>
                    <a:lnTo>
                      <a:pt x="516" y="0"/>
                    </a:lnTo>
                    <a:lnTo>
                      <a:pt x="277" y="20"/>
                    </a:lnTo>
                    <a:lnTo>
                      <a:pt x="84" y="4"/>
                    </a:lnTo>
                  </a:path>
                </a:pathLst>
              </a:custGeom>
              <a:solidFill>
                <a:srgbClr val="67676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11" name="Freeform 580">
                <a:extLst>
                  <a:ext uri="{FF2B5EF4-FFF2-40B4-BE49-F238E27FC236}">
                    <a16:creationId xmlns:a16="http://schemas.microsoft.com/office/drawing/2014/main" id="{2966DB83-696A-48AA-BD6A-5E5F54682710}"/>
                  </a:ext>
                </a:extLst>
              </p:cNvPr>
              <p:cNvSpPr>
                <a:spLocks/>
              </p:cNvSpPr>
              <p:nvPr/>
            </p:nvSpPr>
            <p:spPr bwMode="auto">
              <a:xfrm>
                <a:off x="783" y="3487"/>
                <a:ext cx="67" cy="186"/>
              </a:xfrm>
              <a:custGeom>
                <a:avLst/>
                <a:gdLst>
                  <a:gd name="T0" fmla="*/ 1 w 67"/>
                  <a:gd name="T1" fmla="*/ 86 h 186"/>
                  <a:gd name="T2" fmla="*/ 4 w 67"/>
                  <a:gd name="T3" fmla="*/ 65 h 186"/>
                  <a:gd name="T4" fmla="*/ 8 w 67"/>
                  <a:gd name="T5" fmla="*/ 42 h 186"/>
                  <a:gd name="T6" fmla="*/ 9 w 67"/>
                  <a:gd name="T7" fmla="*/ 20 h 186"/>
                  <a:gd name="T8" fmla="*/ 11 w 67"/>
                  <a:gd name="T9" fmla="*/ 10 h 186"/>
                  <a:gd name="T10" fmla="*/ 17 w 67"/>
                  <a:gd name="T11" fmla="*/ 12 h 186"/>
                  <a:gd name="T12" fmla="*/ 20 w 67"/>
                  <a:gd name="T13" fmla="*/ 7 h 186"/>
                  <a:gd name="T14" fmla="*/ 25 w 67"/>
                  <a:gd name="T15" fmla="*/ 0 h 186"/>
                  <a:gd name="T16" fmla="*/ 29 w 67"/>
                  <a:gd name="T17" fmla="*/ 2 h 186"/>
                  <a:gd name="T18" fmla="*/ 33 w 67"/>
                  <a:gd name="T19" fmla="*/ 10 h 186"/>
                  <a:gd name="T20" fmla="*/ 38 w 67"/>
                  <a:gd name="T21" fmla="*/ 2 h 186"/>
                  <a:gd name="T22" fmla="*/ 42 w 67"/>
                  <a:gd name="T23" fmla="*/ 4 h 186"/>
                  <a:gd name="T24" fmla="*/ 44 w 67"/>
                  <a:gd name="T25" fmla="*/ 13 h 186"/>
                  <a:gd name="T26" fmla="*/ 48 w 67"/>
                  <a:gd name="T27" fmla="*/ 12 h 186"/>
                  <a:gd name="T28" fmla="*/ 52 w 67"/>
                  <a:gd name="T29" fmla="*/ 2 h 186"/>
                  <a:gd name="T30" fmla="*/ 57 w 67"/>
                  <a:gd name="T31" fmla="*/ 7 h 186"/>
                  <a:gd name="T32" fmla="*/ 57 w 67"/>
                  <a:gd name="T33" fmla="*/ 24 h 186"/>
                  <a:gd name="T34" fmla="*/ 58 w 67"/>
                  <a:gd name="T35" fmla="*/ 38 h 186"/>
                  <a:gd name="T36" fmla="*/ 62 w 67"/>
                  <a:gd name="T37" fmla="*/ 48 h 186"/>
                  <a:gd name="T38" fmla="*/ 66 w 67"/>
                  <a:gd name="T39" fmla="*/ 58 h 186"/>
                  <a:gd name="T40" fmla="*/ 65 w 67"/>
                  <a:gd name="T41" fmla="*/ 70 h 186"/>
                  <a:gd name="T42" fmla="*/ 61 w 67"/>
                  <a:gd name="T43" fmla="*/ 80 h 186"/>
                  <a:gd name="T44" fmla="*/ 62 w 67"/>
                  <a:gd name="T45" fmla="*/ 95 h 186"/>
                  <a:gd name="T46" fmla="*/ 61 w 67"/>
                  <a:gd name="T47" fmla="*/ 111 h 186"/>
                  <a:gd name="T48" fmla="*/ 57 w 67"/>
                  <a:gd name="T49" fmla="*/ 122 h 186"/>
                  <a:gd name="T50" fmla="*/ 58 w 67"/>
                  <a:gd name="T51" fmla="*/ 134 h 186"/>
                  <a:gd name="T52" fmla="*/ 65 w 67"/>
                  <a:gd name="T53" fmla="*/ 138 h 186"/>
                  <a:gd name="T54" fmla="*/ 63 w 67"/>
                  <a:gd name="T55" fmla="*/ 155 h 186"/>
                  <a:gd name="T56" fmla="*/ 60 w 67"/>
                  <a:gd name="T57" fmla="*/ 167 h 186"/>
                  <a:gd name="T58" fmla="*/ 51 w 67"/>
                  <a:gd name="T59" fmla="*/ 176 h 186"/>
                  <a:gd name="T60" fmla="*/ 36 w 67"/>
                  <a:gd name="T61" fmla="*/ 185 h 186"/>
                  <a:gd name="T62" fmla="*/ 30 w 67"/>
                  <a:gd name="T63" fmla="*/ 175 h 186"/>
                  <a:gd name="T64" fmla="*/ 23 w 67"/>
                  <a:gd name="T65" fmla="*/ 169 h 186"/>
                  <a:gd name="T66" fmla="*/ 15 w 67"/>
                  <a:gd name="T67" fmla="*/ 181 h 186"/>
                  <a:gd name="T68" fmla="*/ 5 w 67"/>
                  <a:gd name="T69" fmla="*/ 175 h 186"/>
                  <a:gd name="T70" fmla="*/ 1 w 67"/>
                  <a:gd name="T71" fmla="*/ 158 h 186"/>
                  <a:gd name="T72" fmla="*/ 6 w 67"/>
                  <a:gd name="T73" fmla="*/ 139 h 186"/>
                  <a:gd name="T74" fmla="*/ 6 w 67"/>
                  <a:gd name="T75" fmla="*/ 119 h 186"/>
                  <a:gd name="T76" fmla="*/ 1 w 67"/>
                  <a:gd name="T77" fmla="*/ 106 h 18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7"/>
                  <a:gd name="T118" fmla="*/ 0 h 186"/>
                  <a:gd name="T119" fmla="*/ 67 w 67"/>
                  <a:gd name="T120" fmla="*/ 186 h 18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7" h="186">
                    <a:moveTo>
                      <a:pt x="0" y="97"/>
                    </a:moveTo>
                    <a:lnTo>
                      <a:pt x="1" y="86"/>
                    </a:lnTo>
                    <a:lnTo>
                      <a:pt x="1" y="74"/>
                    </a:lnTo>
                    <a:lnTo>
                      <a:pt x="4" y="65"/>
                    </a:lnTo>
                    <a:lnTo>
                      <a:pt x="5" y="53"/>
                    </a:lnTo>
                    <a:lnTo>
                      <a:pt x="8" y="42"/>
                    </a:lnTo>
                    <a:lnTo>
                      <a:pt x="9" y="30"/>
                    </a:lnTo>
                    <a:lnTo>
                      <a:pt x="9" y="20"/>
                    </a:lnTo>
                    <a:lnTo>
                      <a:pt x="10" y="13"/>
                    </a:lnTo>
                    <a:lnTo>
                      <a:pt x="11" y="10"/>
                    </a:lnTo>
                    <a:lnTo>
                      <a:pt x="14" y="10"/>
                    </a:lnTo>
                    <a:lnTo>
                      <a:pt x="17" y="12"/>
                    </a:lnTo>
                    <a:lnTo>
                      <a:pt x="18" y="13"/>
                    </a:lnTo>
                    <a:lnTo>
                      <a:pt x="20" y="7"/>
                    </a:lnTo>
                    <a:lnTo>
                      <a:pt x="23" y="4"/>
                    </a:lnTo>
                    <a:lnTo>
                      <a:pt x="25" y="0"/>
                    </a:lnTo>
                    <a:lnTo>
                      <a:pt x="28" y="0"/>
                    </a:lnTo>
                    <a:lnTo>
                      <a:pt x="29" y="2"/>
                    </a:lnTo>
                    <a:lnTo>
                      <a:pt x="32" y="5"/>
                    </a:lnTo>
                    <a:lnTo>
                      <a:pt x="33" y="10"/>
                    </a:lnTo>
                    <a:lnTo>
                      <a:pt x="36" y="7"/>
                    </a:lnTo>
                    <a:lnTo>
                      <a:pt x="38" y="2"/>
                    </a:lnTo>
                    <a:lnTo>
                      <a:pt x="39" y="2"/>
                    </a:lnTo>
                    <a:lnTo>
                      <a:pt x="42" y="4"/>
                    </a:lnTo>
                    <a:lnTo>
                      <a:pt x="43" y="10"/>
                    </a:lnTo>
                    <a:lnTo>
                      <a:pt x="44" y="13"/>
                    </a:lnTo>
                    <a:lnTo>
                      <a:pt x="46" y="13"/>
                    </a:lnTo>
                    <a:lnTo>
                      <a:pt x="48" y="12"/>
                    </a:lnTo>
                    <a:lnTo>
                      <a:pt x="51" y="7"/>
                    </a:lnTo>
                    <a:lnTo>
                      <a:pt x="52" y="2"/>
                    </a:lnTo>
                    <a:lnTo>
                      <a:pt x="55" y="2"/>
                    </a:lnTo>
                    <a:lnTo>
                      <a:pt x="57" y="7"/>
                    </a:lnTo>
                    <a:lnTo>
                      <a:pt x="57" y="17"/>
                    </a:lnTo>
                    <a:lnTo>
                      <a:pt x="57" y="24"/>
                    </a:lnTo>
                    <a:lnTo>
                      <a:pt x="57" y="35"/>
                    </a:lnTo>
                    <a:lnTo>
                      <a:pt x="58" y="38"/>
                    </a:lnTo>
                    <a:lnTo>
                      <a:pt x="61" y="43"/>
                    </a:lnTo>
                    <a:lnTo>
                      <a:pt x="62" y="48"/>
                    </a:lnTo>
                    <a:lnTo>
                      <a:pt x="65" y="50"/>
                    </a:lnTo>
                    <a:lnTo>
                      <a:pt x="66" y="58"/>
                    </a:lnTo>
                    <a:lnTo>
                      <a:pt x="66" y="65"/>
                    </a:lnTo>
                    <a:lnTo>
                      <a:pt x="65" y="70"/>
                    </a:lnTo>
                    <a:lnTo>
                      <a:pt x="63" y="73"/>
                    </a:lnTo>
                    <a:lnTo>
                      <a:pt x="61" y="80"/>
                    </a:lnTo>
                    <a:lnTo>
                      <a:pt x="61" y="90"/>
                    </a:lnTo>
                    <a:lnTo>
                      <a:pt x="62" y="95"/>
                    </a:lnTo>
                    <a:lnTo>
                      <a:pt x="62" y="106"/>
                    </a:lnTo>
                    <a:lnTo>
                      <a:pt x="61" y="111"/>
                    </a:lnTo>
                    <a:lnTo>
                      <a:pt x="58" y="113"/>
                    </a:lnTo>
                    <a:lnTo>
                      <a:pt x="57" y="122"/>
                    </a:lnTo>
                    <a:lnTo>
                      <a:pt x="57" y="128"/>
                    </a:lnTo>
                    <a:lnTo>
                      <a:pt x="58" y="134"/>
                    </a:lnTo>
                    <a:lnTo>
                      <a:pt x="62" y="135"/>
                    </a:lnTo>
                    <a:lnTo>
                      <a:pt x="65" y="138"/>
                    </a:lnTo>
                    <a:lnTo>
                      <a:pt x="65" y="148"/>
                    </a:lnTo>
                    <a:lnTo>
                      <a:pt x="63" y="155"/>
                    </a:lnTo>
                    <a:lnTo>
                      <a:pt x="62" y="163"/>
                    </a:lnTo>
                    <a:lnTo>
                      <a:pt x="60" y="167"/>
                    </a:lnTo>
                    <a:lnTo>
                      <a:pt x="57" y="172"/>
                    </a:lnTo>
                    <a:lnTo>
                      <a:pt x="51" y="176"/>
                    </a:lnTo>
                    <a:lnTo>
                      <a:pt x="42" y="183"/>
                    </a:lnTo>
                    <a:lnTo>
                      <a:pt x="36" y="185"/>
                    </a:lnTo>
                    <a:lnTo>
                      <a:pt x="32" y="184"/>
                    </a:lnTo>
                    <a:lnTo>
                      <a:pt x="30" y="175"/>
                    </a:lnTo>
                    <a:lnTo>
                      <a:pt x="27" y="170"/>
                    </a:lnTo>
                    <a:lnTo>
                      <a:pt x="23" y="169"/>
                    </a:lnTo>
                    <a:lnTo>
                      <a:pt x="19" y="176"/>
                    </a:lnTo>
                    <a:lnTo>
                      <a:pt x="15" y="181"/>
                    </a:lnTo>
                    <a:lnTo>
                      <a:pt x="6" y="179"/>
                    </a:lnTo>
                    <a:lnTo>
                      <a:pt x="5" y="175"/>
                    </a:lnTo>
                    <a:lnTo>
                      <a:pt x="1" y="167"/>
                    </a:lnTo>
                    <a:lnTo>
                      <a:pt x="1" y="158"/>
                    </a:lnTo>
                    <a:lnTo>
                      <a:pt x="3" y="150"/>
                    </a:lnTo>
                    <a:lnTo>
                      <a:pt x="6" y="139"/>
                    </a:lnTo>
                    <a:lnTo>
                      <a:pt x="6" y="126"/>
                    </a:lnTo>
                    <a:lnTo>
                      <a:pt x="6" y="119"/>
                    </a:lnTo>
                    <a:lnTo>
                      <a:pt x="4" y="111"/>
                    </a:lnTo>
                    <a:lnTo>
                      <a:pt x="1" y="106"/>
                    </a:lnTo>
                    <a:lnTo>
                      <a:pt x="0" y="97"/>
                    </a:lnTo>
                  </a:path>
                </a:pathLst>
              </a:custGeom>
              <a:solidFill>
                <a:srgbClr val="008000"/>
              </a:solidFill>
              <a:ln w="12700" cap="rnd">
                <a:solidFill>
                  <a:srgbClr val="008000"/>
                </a:solidFill>
                <a:round/>
                <a:headEnd/>
                <a:tailEnd/>
              </a:ln>
            </p:spPr>
            <p:txBody>
              <a:bodyPr/>
              <a:lstStyle/>
              <a:p>
                <a:endParaRPr lang="zh-CN" altLang="en-US"/>
              </a:p>
            </p:txBody>
          </p:sp>
          <p:sp>
            <p:nvSpPr>
              <p:cNvPr id="412" name="Freeform 581">
                <a:extLst>
                  <a:ext uri="{FF2B5EF4-FFF2-40B4-BE49-F238E27FC236}">
                    <a16:creationId xmlns:a16="http://schemas.microsoft.com/office/drawing/2014/main" id="{94D8E249-62E8-4DDF-9B8B-73C52EDE367A}"/>
                  </a:ext>
                </a:extLst>
              </p:cNvPr>
              <p:cNvSpPr>
                <a:spLocks/>
              </p:cNvSpPr>
              <p:nvPr/>
            </p:nvSpPr>
            <p:spPr bwMode="auto">
              <a:xfrm>
                <a:off x="676" y="3213"/>
                <a:ext cx="114" cy="493"/>
              </a:xfrm>
              <a:custGeom>
                <a:avLst/>
                <a:gdLst>
                  <a:gd name="T0" fmla="*/ 0 w 114"/>
                  <a:gd name="T1" fmla="*/ 3 h 493"/>
                  <a:gd name="T2" fmla="*/ 3 w 114"/>
                  <a:gd name="T3" fmla="*/ 2 h 493"/>
                  <a:gd name="T4" fmla="*/ 5 w 114"/>
                  <a:gd name="T5" fmla="*/ 1 h 493"/>
                  <a:gd name="T6" fmla="*/ 8 w 114"/>
                  <a:gd name="T7" fmla="*/ 1 h 493"/>
                  <a:gd name="T8" fmla="*/ 10 w 114"/>
                  <a:gd name="T9" fmla="*/ 1 h 493"/>
                  <a:gd name="T10" fmla="*/ 13 w 114"/>
                  <a:gd name="T11" fmla="*/ 0 h 493"/>
                  <a:gd name="T12" fmla="*/ 16 w 114"/>
                  <a:gd name="T13" fmla="*/ 1 h 493"/>
                  <a:gd name="T14" fmla="*/ 19 w 114"/>
                  <a:gd name="T15" fmla="*/ 2 h 493"/>
                  <a:gd name="T16" fmla="*/ 23 w 114"/>
                  <a:gd name="T17" fmla="*/ 3 h 493"/>
                  <a:gd name="T18" fmla="*/ 26 w 114"/>
                  <a:gd name="T19" fmla="*/ 5 h 493"/>
                  <a:gd name="T20" fmla="*/ 113 w 114"/>
                  <a:gd name="T21" fmla="*/ 83 h 493"/>
                  <a:gd name="T22" fmla="*/ 113 w 114"/>
                  <a:gd name="T23" fmla="*/ 480 h 493"/>
                  <a:gd name="T24" fmla="*/ 0 w 114"/>
                  <a:gd name="T25" fmla="*/ 492 h 493"/>
                  <a:gd name="T26" fmla="*/ 0 w 114"/>
                  <a:gd name="T27" fmla="*/ 3 h 49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4"/>
                  <a:gd name="T43" fmla="*/ 0 h 493"/>
                  <a:gd name="T44" fmla="*/ 114 w 114"/>
                  <a:gd name="T45" fmla="*/ 493 h 49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4" h="493">
                    <a:moveTo>
                      <a:pt x="0" y="3"/>
                    </a:moveTo>
                    <a:lnTo>
                      <a:pt x="3" y="2"/>
                    </a:lnTo>
                    <a:lnTo>
                      <a:pt x="5" y="1"/>
                    </a:lnTo>
                    <a:lnTo>
                      <a:pt x="8" y="1"/>
                    </a:lnTo>
                    <a:lnTo>
                      <a:pt x="10" y="1"/>
                    </a:lnTo>
                    <a:lnTo>
                      <a:pt x="13" y="0"/>
                    </a:lnTo>
                    <a:lnTo>
                      <a:pt x="16" y="1"/>
                    </a:lnTo>
                    <a:lnTo>
                      <a:pt x="19" y="2"/>
                    </a:lnTo>
                    <a:lnTo>
                      <a:pt x="23" y="3"/>
                    </a:lnTo>
                    <a:lnTo>
                      <a:pt x="26" y="5"/>
                    </a:lnTo>
                    <a:lnTo>
                      <a:pt x="113" y="83"/>
                    </a:lnTo>
                    <a:lnTo>
                      <a:pt x="113" y="480"/>
                    </a:lnTo>
                    <a:lnTo>
                      <a:pt x="0" y="492"/>
                    </a:lnTo>
                    <a:lnTo>
                      <a:pt x="0" y="3"/>
                    </a:lnTo>
                  </a:path>
                </a:pathLst>
              </a:custGeom>
              <a:solidFill>
                <a:srgbClr val="47474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13" name="Freeform 582">
                <a:extLst>
                  <a:ext uri="{FF2B5EF4-FFF2-40B4-BE49-F238E27FC236}">
                    <a16:creationId xmlns:a16="http://schemas.microsoft.com/office/drawing/2014/main" id="{A0575EE5-649E-4607-A5BF-37546991A366}"/>
                  </a:ext>
                </a:extLst>
              </p:cNvPr>
              <p:cNvSpPr>
                <a:spLocks/>
              </p:cNvSpPr>
              <p:nvPr/>
            </p:nvSpPr>
            <p:spPr bwMode="auto">
              <a:xfrm>
                <a:off x="384" y="3205"/>
                <a:ext cx="281" cy="493"/>
              </a:xfrm>
              <a:custGeom>
                <a:avLst/>
                <a:gdLst>
                  <a:gd name="T0" fmla="*/ 0 w 281"/>
                  <a:gd name="T1" fmla="*/ 158 h 493"/>
                  <a:gd name="T2" fmla="*/ 150 w 281"/>
                  <a:gd name="T3" fmla="*/ 96 h 493"/>
                  <a:gd name="T4" fmla="*/ 149 w 281"/>
                  <a:gd name="T5" fmla="*/ 59 h 493"/>
                  <a:gd name="T6" fmla="*/ 280 w 281"/>
                  <a:gd name="T7" fmla="*/ 0 h 493"/>
                  <a:gd name="T8" fmla="*/ 280 w 281"/>
                  <a:gd name="T9" fmla="*/ 492 h 493"/>
                  <a:gd name="T10" fmla="*/ 1 w 281"/>
                  <a:gd name="T11" fmla="*/ 484 h 493"/>
                  <a:gd name="T12" fmla="*/ 0 w 281"/>
                  <a:gd name="T13" fmla="*/ 158 h 493"/>
                  <a:gd name="T14" fmla="*/ 0 60000 65536"/>
                  <a:gd name="T15" fmla="*/ 0 60000 65536"/>
                  <a:gd name="T16" fmla="*/ 0 60000 65536"/>
                  <a:gd name="T17" fmla="*/ 0 60000 65536"/>
                  <a:gd name="T18" fmla="*/ 0 60000 65536"/>
                  <a:gd name="T19" fmla="*/ 0 60000 65536"/>
                  <a:gd name="T20" fmla="*/ 0 60000 65536"/>
                  <a:gd name="T21" fmla="*/ 0 w 281"/>
                  <a:gd name="T22" fmla="*/ 0 h 493"/>
                  <a:gd name="T23" fmla="*/ 281 w 281"/>
                  <a:gd name="T24" fmla="*/ 493 h 4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1" h="493">
                    <a:moveTo>
                      <a:pt x="0" y="158"/>
                    </a:moveTo>
                    <a:lnTo>
                      <a:pt x="150" y="96"/>
                    </a:lnTo>
                    <a:lnTo>
                      <a:pt x="149" y="59"/>
                    </a:lnTo>
                    <a:lnTo>
                      <a:pt x="280" y="0"/>
                    </a:lnTo>
                    <a:lnTo>
                      <a:pt x="280" y="492"/>
                    </a:lnTo>
                    <a:lnTo>
                      <a:pt x="1" y="484"/>
                    </a:lnTo>
                    <a:lnTo>
                      <a:pt x="0" y="158"/>
                    </a:lnTo>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14" name="Freeform 583">
                <a:extLst>
                  <a:ext uri="{FF2B5EF4-FFF2-40B4-BE49-F238E27FC236}">
                    <a16:creationId xmlns:a16="http://schemas.microsoft.com/office/drawing/2014/main" id="{034D8AAE-C4CF-423E-A1F4-DD2471B6FA1A}"/>
                  </a:ext>
                </a:extLst>
              </p:cNvPr>
              <p:cNvSpPr>
                <a:spLocks/>
              </p:cNvSpPr>
              <p:nvPr/>
            </p:nvSpPr>
            <p:spPr bwMode="auto">
              <a:xfrm>
                <a:off x="670" y="3208"/>
                <a:ext cx="114" cy="490"/>
              </a:xfrm>
              <a:custGeom>
                <a:avLst/>
                <a:gdLst>
                  <a:gd name="T0" fmla="*/ 0 w 114"/>
                  <a:gd name="T1" fmla="*/ 3 h 490"/>
                  <a:gd name="T2" fmla="*/ 3 w 114"/>
                  <a:gd name="T3" fmla="*/ 2 h 490"/>
                  <a:gd name="T4" fmla="*/ 5 w 114"/>
                  <a:gd name="T5" fmla="*/ 1 h 490"/>
                  <a:gd name="T6" fmla="*/ 8 w 114"/>
                  <a:gd name="T7" fmla="*/ 1 h 490"/>
                  <a:gd name="T8" fmla="*/ 10 w 114"/>
                  <a:gd name="T9" fmla="*/ 1 h 490"/>
                  <a:gd name="T10" fmla="*/ 13 w 114"/>
                  <a:gd name="T11" fmla="*/ 0 h 490"/>
                  <a:gd name="T12" fmla="*/ 16 w 114"/>
                  <a:gd name="T13" fmla="*/ 1 h 490"/>
                  <a:gd name="T14" fmla="*/ 19 w 114"/>
                  <a:gd name="T15" fmla="*/ 2 h 490"/>
                  <a:gd name="T16" fmla="*/ 23 w 114"/>
                  <a:gd name="T17" fmla="*/ 3 h 490"/>
                  <a:gd name="T18" fmla="*/ 26 w 114"/>
                  <a:gd name="T19" fmla="*/ 5 h 490"/>
                  <a:gd name="T20" fmla="*/ 113 w 114"/>
                  <a:gd name="T21" fmla="*/ 82 h 490"/>
                  <a:gd name="T22" fmla="*/ 113 w 114"/>
                  <a:gd name="T23" fmla="*/ 477 h 490"/>
                  <a:gd name="T24" fmla="*/ 0 w 114"/>
                  <a:gd name="T25" fmla="*/ 489 h 490"/>
                  <a:gd name="T26" fmla="*/ 0 w 114"/>
                  <a:gd name="T27" fmla="*/ 3 h 4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4"/>
                  <a:gd name="T43" fmla="*/ 0 h 490"/>
                  <a:gd name="T44" fmla="*/ 114 w 114"/>
                  <a:gd name="T45" fmla="*/ 490 h 4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4" h="490">
                    <a:moveTo>
                      <a:pt x="0" y="3"/>
                    </a:moveTo>
                    <a:lnTo>
                      <a:pt x="3" y="2"/>
                    </a:lnTo>
                    <a:lnTo>
                      <a:pt x="5" y="1"/>
                    </a:lnTo>
                    <a:lnTo>
                      <a:pt x="8" y="1"/>
                    </a:lnTo>
                    <a:lnTo>
                      <a:pt x="10" y="1"/>
                    </a:lnTo>
                    <a:lnTo>
                      <a:pt x="13" y="0"/>
                    </a:lnTo>
                    <a:lnTo>
                      <a:pt x="16" y="1"/>
                    </a:lnTo>
                    <a:lnTo>
                      <a:pt x="19" y="2"/>
                    </a:lnTo>
                    <a:lnTo>
                      <a:pt x="23" y="3"/>
                    </a:lnTo>
                    <a:lnTo>
                      <a:pt x="26" y="5"/>
                    </a:lnTo>
                    <a:lnTo>
                      <a:pt x="113" y="82"/>
                    </a:lnTo>
                    <a:lnTo>
                      <a:pt x="113" y="477"/>
                    </a:lnTo>
                    <a:lnTo>
                      <a:pt x="0" y="489"/>
                    </a:lnTo>
                    <a:lnTo>
                      <a:pt x="0" y="3"/>
                    </a:lnTo>
                  </a:path>
                </a:pathLst>
              </a:custGeom>
              <a:solidFill>
                <a:srgbClr val="91919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15" name="Freeform 584">
                <a:extLst>
                  <a:ext uri="{FF2B5EF4-FFF2-40B4-BE49-F238E27FC236}">
                    <a16:creationId xmlns:a16="http://schemas.microsoft.com/office/drawing/2014/main" id="{75EBF2BB-23E0-4AFD-937A-17A7EC1F8AE1}"/>
                  </a:ext>
                </a:extLst>
              </p:cNvPr>
              <p:cNvSpPr>
                <a:spLocks/>
              </p:cNvSpPr>
              <p:nvPr/>
            </p:nvSpPr>
            <p:spPr bwMode="auto">
              <a:xfrm>
                <a:off x="726" y="3258"/>
                <a:ext cx="52" cy="59"/>
              </a:xfrm>
              <a:custGeom>
                <a:avLst/>
                <a:gdLst>
                  <a:gd name="T0" fmla="*/ 0 w 52"/>
                  <a:gd name="T1" fmla="*/ 0 h 59"/>
                  <a:gd name="T2" fmla="*/ 51 w 52"/>
                  <a:gd name="T3" fmla="*/ 43 h 59"/>
                  <a:gd name="T4" fmla="*/ 51 w 52"/>
                  <a:gd name="T5" fmla="*/ 58 h 59"/>
                  <a:gd name="T6" fmla="*/ 0 w 52"/>
                  <a:gd name="T7" fmla="*/ 17 h 59"/>
                  <a:gd name="T8" fmla="*/ 0 w 52"/>
                  <a:gd name="T9" fmla="*/ 0 h 59"/>
                  <a:gd name="T10" fmla="*/ 0 60000 65536"/>
                  <a:gd name="T11" fmla="*/ 0 60000 65536"/>
                  <a:gd name="T12" fmla="*/ 0 60000 65536"/>
                  <a:gd name="T13" fmla="*/ 0 60000 65536"/>
                  <a:gd name="T14" fmla="*/ 0 60000 65536"/>
                  <a:gd name="T15" fmla="*/ 0 w 52"/>
                  <a:gd name="T16" fmla="*/ 0 h 59"/>
                  <a:gd name="T17" fmla="*/ 52 w 52"/>
                  <a:gd name="T18" fmla="*/ 59 h 59"/>
                </a:gdLst>
                <a:ahLst/>
                <a:cxnLst>
                  <a:cxn ang="T10">
                    <a:pos x="T0" y="T1"/>
                  </a:cxn>
                  <a:cxn ang="T11">
                    <a:pos x="T2" y="T3"/>
                  </a:cxn>
                  <a:cxn ang="T12">
                    <a:pos x="T4" y="T5"/>
                  </a:cxn>
                  <a:cxn ang="T13">
                    <a:pos x="T6" y="T7"/>
                  </a:cxn>
                  <a:cxn ang="T14">
                    <a:pos x="T8" y="T9"/>
                  </a:cxn>
                </a:cxnLst>
                <a:rect l="T15" t="T16" r="T17" b="T18"/>
                <a:pathLst>
                  <a:path w="52" h="59">
                    <a:moveTo>
                      <a:pt x="0" y="0"/>
                    </a:moveTo>
                    <a:lnTo>
                      <a:pt x="51" y="43"/>
                    </a:lnTo>
                    <a:lnTo>
                      <a:pt x="51" y="58"/>
                    </a:lnTo>
                    <a:lnTo>
                      <a:pt x="0" y="17"/>
                    </a:lnTo>
                    <a:lnTo>
                      <a:pt x="0" y="0"/>
                    </a:lnTo>
                  </a:path>
                </a:pathLst>
              </a:custGeom>
              <a:solidFill>
                <a:srgbClr val="60606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16" name="Freeform 585">
                <a:extLst>
                  <a:ext uri="{FF2B5EF4-FFF2-40B4-BE49-F238E27FC236}">
                    <a16:creationId xmlns:a16="http://schemas.microsoft.com/office/drawing/2014/main" id="{4DC89330-3901-4A96-9374-88450A010DB9}"/>
                  </a:ext>
                </a:extLst>
              </p:cNvPr>
              <p:cNvSpPr>
                <a:spLocks/>
              </p:cNvSpPr>
              <p:nvPr/>
            </p:nvSpPr>
            <p:spPr bwMode="auto">
              <a:xfrm>
                <a:off x="726" y="3294"/>
                <a:ext cx="52" cy="55"/>
              </a:xfrm>
              <a:custGeom>
                <a:avLst/>
                <a:gdLst>
                  <a:gd name="T0" fmla="*/ 0 w 52"/>
                  <a:gd name="T1" fmla="*/ 0 h 55"/>
                  <a:gd name="T2" fmla="*/ 51 w 52"/>
                  <a:gd name="T3" fmla="*/ 39 h 55"/>
                  <a:gd name="T4" fmla="*/ 51 w 52"/>
                  <a:gd name="T5" fmla="*/ 54 h 55"/>
                  <a:gd name="T6" fmla="*/ 0 w 52"/>
                  <a:gd name="T7" fmla="*/ 17 h 55"/>
                  <a:gd name="T8" fmla="*/ 0 w 52"/>
                  <a:gd name="T9" fmla="*/ 0 h 55"/>
                  <a:gd name="T10" fmla="*/ 0 60000 65536"/>
                  <a:gd name="T11" fmla="*/ 0 60000 65536"/>
                  <a:gd name="T12" fmla="*/ 0 60000 65536"/>
                  <a:gd name="T13" fmla="*/ 0 60000 65536"/>
                  <a:gd name="T14" fmla="*/ 0 60000 65536"/>
                  <a:gd name="T15" fmla="*/ 0 w 52"/>
                  <a:gd name="T16" fmla="*/ 0 h 55"/>
                  <a:gd name="T17" fmla="*/ 52 w 52"/>
                  <a:gd name="T18" fmla="*/ 55 h 55"/>
                </a:gdLst>
                <a:ahLst/>
                <a:cxnLst>
                  <a:cxn ang="T10">
                    <a:pos x="T0" y="T1"/>
                  </a:cxn>
                  <a:cxn ang="T11">
                    <a:pos x="T2" y="T3"/>
                  </a:cxn>
                  <a:cxn ang="T12">
                    <a:pos x="T4" y="T5"/>
                  </a:cxn>
                  <a:cxn ang="T13">
                    <a:pos x="T6" y="T7"/>
                  </a:cxn>
                  <a:cxn ang="T14">
                    <a:pos x="T8" y="T9"/>
                  </a:cxn>
                </a:cxnLst>
                <a:rect l="T15" t="T16" r="T17" b="T18"/>
                <a:pathLst>
                  <a:path w="52" h="55">
                    <a:moveTo>
                      <a:pt x="0" y="0"/>
                    </a:moveTo>
                    <a:lnTo>
                      <a:pt x="51" y="39"/>
                    </a:lnTo>
                    <a:lnTo>
                      <a:pt x="51" y="54"/>
                    </a:lnTo>
                    <a:lnTo>
                      <a:pt x="0" y="17"/>
                    </a:lnTo>
                    <a:lnTo>
                      <a:pt x="0" y="0"/>
                    </a:lnTo>
                  </a:path>
                </a:pathLst>
              </a:custGeom>
              <a:solidFill>
                <a:srgbClr val="60606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17" name="Freeform 586">
                <a:extLst>
                  <a:ext uri="{FF2B5EF4-FFF2-40B4-BE49-F238E27FC236}">
                    <a16:creationId xmlns:a16="http://schemas.microsoft.com/office/drawing/2014/main" id="{E499E95F-4A20-4079-B53E-3C098469BFC7}"/>
                  </a:ext>
                </a:extLst>
              </p:cNvPr>
              <p:cNvSpPr>
                <a:spLocks/>
              </p:cNvSpPr>
              <p:nvPr/>
            </p:nvSpPr>
            <p:spPr bwMode="auto">
              <a:xfrm>
                <a:off x="723" y="3330"/>
                <a:ext cx="55" cy="53"/>
              </a:xfrm>
              <a:custGeom>
                <a:avLst/>
                <a:gdLst>
                  <a:gd name="T0" fmla="*/ 0 w 55"/>
                  <a:gd name="T1" fmla="*/ 0 h 53"/>
                  <a:gd name="T2" fmla="*/ 54 w 55"/>
                  <a:gd name="T3" fmla="*/ 37 h 53"/>
                  <a:gd name="T4" fmla="*/ 54 w 55"/>
                  <a:gd name="T5" fmla="*/ 52 h 53"/>
                  <a:gd name="T6" fmla="*/ 0 w 55"/>
                  <a:gd name="T7" fmla="*/ 18 h 53"/>
                  <a:gd name="T8" fmla="*/ 0 w 55"/>
                  <a:gd name="T9" fmla="*/ 0 h 53"/>
                  <a:gd name="T10" fmla="*/ 0 60000 65536"/>
                  <a:gd name="T11" fmla="*/ 0 60000 65536"/>
                  <a:gd name="T12" fmla="*/ 0 60000 65536"/>
                  <a:gd name="T13" fmla="*/ 0 60000 65536"/>
                  <a:gd name="T14" fmla="*/ 0 60000 65536"/>
                  <a:gd name="T15" fmla="*/ 0 w 55"/>
                  <a:gd name="T16" fmla="*/ 0 h 53"/>
                  <a:gd name="T17" fmla="*/ 55 w 55"/>
                  <a:gd name="T18" fmla="*/ 53 h 53"/>
                </a:gdLst>
                <a:ahLst/>
                <a:cxnLst>
                  <a:cxn ang="T10">
                    <a:pos x="T0" y="T1"/>
                  </a:cxn>
                  <a:cxn ang="T11">
                    <a:pos x="T2" y="T3"/>
                  </a:cxn>
                  <a:cxn ang="T12">
                    <a:pos x="T4" y="T5"/>
                  </a:cxn>
                  <a:cxn ang="T13">
                    <a:pos x="T6" y="T7"/>
                  </a:cxn>
                  <a:cxn ang="T14">
                    <a:pos x="T8" y="T9"/>
                  </a:cxn>
                </a:cxnLst>
                <a:rect l="T15" t="T16" r="T17" b="T18"/>
                <a:pathLst>
                  <a:path w="55" h="53">
                    <a:moveTo>
                      <a:pt x="0" y="0"/>
                    </a:moveTo>
                    <a:lnTo>
                      <a:pt x="54" y="37"/>
                    </a:lnTo>
                    <a:lnTo>
                      <a:pt x="54" y="52"/>
                    </a:lnTo>
                    <a:lnTo>
                      <a:pt x="0" y="18"/>
                    </a:lnTo>
                    <a:lnTo>
                      <a:pt x="0" y="0"/>
                    </a:lnTo>
                  </a:path>
                </a:pathLst>
              </a:custGeom>
              <a:solidFill>
                <a:srgbClr val="60606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18" name="Freeform 587">
                <a:extLst>
                  <a:ext uri="{FF2B5EF4-FFF2-40B4-BE49-F238E27FC236}">
                    <a16:creationId xmlns:a16="http://schemas.microsoft.com/office/drawing/2014/main" id="{324B1BA3-6046-4D1E-A8B1-04715C5FB082}"/>
                  </a:ext>
                </a:extLst>
              </p:cNvPr>
              <p:cNvSpPr>
                <a:spLocks/>
              </p:cNvSpPr>
              <p:nvPr/>
            </p:nvSpPr>
            <p:spPr bwMode="auto">
              <a:xfrm>
                <a:off x="723" y="3366"/>
                <a:ext cx="55" cy="49"/>
              </a:xfrm>
              <a:custGeom>
                <a:avLst/>
                <a:gdLst>
                  <a:gd name="T0" fmla="*/ 0 w 55"/>
                  <a:gd name="T1" fmla="*/ 0 h 49"/>
                  <a:gd name="T2" fmla="*/ 54 w 55"/>
                  <a:gd name="T3" fmla="*/ 33 h 49"/>
                  <a:gd name="T4" fmla="*/ 54 w 55"/>
                  <a:gd name="T5" fmla="*/ 48 h 49"/>
                  <a:gd name="T6" fmla="*/ 0 w 55"/>
                  <a:gd name="T7" fmla="*/ 17 h 49"/>
                  <a:gd name="T8" fmla="*/ 0 w 55"/>
                  <a:gd name="T9" fmla="*/ 0 h 49"/>
                  <a:gd name="T10" fmla="*/ 0 60000 65536"/>
                  <a:gd name="T11" fmla="*/ 0 60000 65536"/>
                  <a:gd name="T12" fmla="*/ 0 60000 65536"/>
                  <a:gd name="T13" fmla="*/ 0 60000 65536"/>
                  <a:gd name="T14" fmla="*/ 0 60000 65536"/>
                  <a:gd name="T15" fmla="*/ 0 w 55"/>
                  <a:gd name="T16" fmla="*/ 0 h 49"/>
                  <a:gd name="T17" fmla="*/ 55 w 55"/>
                  <a:gd name="T18" fmla="*/ 49 h 49"/>
                </a:gdLst>
                <a:ahLst/>
                <a:cxnLst>
                  <a:cxn ang="T10">
                    <a:pos x="T0" y="T1"/>
                  </a:cxn>
                  <a:cxn ang="T11">
                    <a:pos x="T2" y="T3"/>
                  </a:cxn>
                  <a:cxn ang="T12">
                    <a:pos x="T4" y="T5"/>
                  </a:cxn>
                  <a:cxn ang="T13">
                    <a:pos x="T6" y="T7"/>
                  </a:cxn>
                  <a:cxn ang="T14">
                    <a:pos x="T8" y="T9"/>
                  </a:cxn>
                </a:cxnLst>
                <a:rect l="T15" t="T16" r="T17" b="T18"/>
                <a:pathLst>
                  <a:path w="55" h="49">
                    <a:moveTo>
                      <a:pt x="0" y="0"/>
                    </a:moveTo>
                    <a:lnTo>
                      <a:pt x="54" y="33"/>
                    </a:lnTo>
                    <a:lnTo>
                      <a:pt x="54" y="48"/>
                    </a:lnTo>
                    <a:lnTo>
                      <a:pt x="0" y="17"/>
                    </a:lnTo>
                    <a:lnTo>
                      <a:pt x="0" y="0"/>
                    </a:lnTo>
                  </a:path>
                </a:pathLst>
              </a:custGeom>
              <a:solidFill>
                <a:srgbClr val="60606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19" name="Freeform 588">
                <a:extLst>
                  <a:ext uri="{FF2B5EF4-FFF2-40B4-BE49-F238E27FC236}">
                    <a16:creationId xmlns:a16="http://schemas.microsoft.com/office/drawing/2014/main" id="{EFA77A19-97B2-4307-83E0-9DB1C7A4CBB7}"/>
                  </a:ext>
                </a:extLst>
              </p:cNvPr>
              <p:cNvSpPr>
                <a:spLocks/>
              </p:cNvSpPr>
              <p:nvPr/>
            </p:nvSpPr>
            <p:spPr bwMode="auto">
              <a:xfrm>
                <a:off x="723" y="3402"/>
                <a:ext cx="55" cy="46"/>
              </a:xfrm>
              <a:custGeom>
                <a:avLst/>
                <a:gdLst>
                  <a:gd name="T0" fmla="*/ 0 w 55"/>
                  <a:gd name="T1" fmla="*/ 0 h 46"/>
                  <a:gd name="T2" fmla="*/ 54 w 55"/>
                  <a:gd name="T3" fmla="*/ 29 h 46"/>
                  <a:gd name="T4" fmla="*/ 54 w 55"/>
                  <a:gd name="T5" fmla="*/ 45 h 46"/>
                  <a:gd name="T6" fmla="*/ 0 w 55"/>
                  <a:gd name="T7" fmla="*/ 18 h 46"/>
                  <a:gd name="T8" fmla="*/ 0 w 55"/>
                  <a:gd name="T9" fmla="*/ 0 h 46"/>
                  <a:gd name="T10" fmla="*/ 0 60000 65536"/>
                  <a:gd name="T11" fmla="*/ 0 60000 65536"/>
                  <a:gd name="T12" fmla="*/ 0 60000 65536"/>
                  <a:gd name="T13" fmla="*/ 0 60000 65536"/>
                  <a:gd name="T14" fmla="*/ 0 60000 65536"/>
                  <a:gd name="T15" fmla="*/ 0 w 55"/>
                  <a:gd name="T16" fmla="*/ 0 h 46"/>
                  <a:gd name="T17" fmla="*/ 55 w 55"/>
                  <a:gd name="T18" fmla="*/ 46 h 46"/>
                </a:gdLst>
                <a:ahLst/>
                <a:cxnLst>
                  <a:cxn ang="T10">
                    <a:pos x="T0" y="T1"/>
                  </a:cxn>
                  <a:cxn ang="T11">
                    <a:pos x="T2" y="T3"/>
                  </a:cxn>
                  <a:cxn ang="T12">
                    <a:pos x="T4" y="T5"/>
                  </a:cxn>
                  <a:cxn ang="T13">
                    <a:pos x="T6" y="T7"/>
                  </a:cxn>
                  <a:cxn ang="T14">
                    <a:pos x="T8" y="T9"/>
                  </a:cxn>
                </a:cxnLst>
                <a:rect l="T15" t="T16" r="T17" b="T18"/>
                <a:pathLst>
                  <a:path w="55" h="46">
                    <a:moveTo>
                      <a:pt x="0" y="0"/>
                    </a:moveTo>
                    <a:lnTo>
                      <a:pt x="54" y="29"/>
                    </a:lnTo>
                    <a:lnTo>
                      <a:pt x="54" y="45"/>
                    </a:lnTo>
                    <a:lnTo>
                      <a:pt x="0" y="18"/>
                    </a:lnTo>
                    <a:lnTo>
                      <a:pt x="0" y="0"/>
                    </a:lnTo>
                  </a:path>
                </a:pathLst>
              </a:custGeom>
              <a:solidFill>
                <a:srgbClr val="60606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20" name="Freeform 589">
                <a:extLst>
                  <a:ext uri="{FF2B5EF4-FFF2-40B4-BE49-F238E27FC236}">
                    <a16:creationId xmlns:a16="http://schemas.microsoft.com/office/drawing/2014/main" id="{229E0329-344D-4881-9AEB-39894A4714A0}"/>
                  </a:ext>
                </a:extLst>
              </p:cNvPr>
              <p:cNvSpPr>
                <a:spLocks/>
              </p:cNvSpPr>
              <p:nvPr/>
            </p:nvSpPr>
            <p:spPr bwMode="auto">
              <a:xfrm>
                <a:off x="723" y="3438"/>
                <a:ext cx="55" cy="43"/>
              </a:xfrm>
              <a:custGeom>
                <a:avLst/>
                <a:gdLst>
                  <a:gd name="T0" fmla="*/ 0 w 55"/>
                  <a:gd name="T1" fmla="*/ 0 h 43"/>
                  <a:gd name="T2" fmla="*/ 54 w 55"/>
                  <a:gd name="T3" fmla="*/ 26 h 43"/>
                  <a:gd name="T4" fmla="*/ 54 w 55"/>
                  <a:gd name="T5" fmla="*/ 42 h 43"/>
                  <a:gd name="T6" fmla="*/ 0 w 55"/>
                  <a:gd name="T7" fmla="*/ 18 h 43"/>
                  <a:gd name="T8" fmla="*/ 0 w 55"/>
                  <a:gd name="T9" fmla="*/ 0 h 43"/>
                  <a:gd name="T10" fmla="*/ 0 60000 65536"/>
                  <a:gd name="T11" fmla="*/ 0 60000 65536"/>
                  <a:gd name="T12" fmla="*/ 0 60000 65536"/>
                  <a:gd name="T13" fmla="*/ 0 60000 65536"/>
                  <a:gd name="T14" fmla="*/ 0 60000 65536"/>
                  <a:gd name="T15" fmla="*/ 0 w 55"/>
                  <a:gd name="T16" fmla="*/ 0 h 43"/>
                  <a:gd name="T17" fmla="*/ 55 w 55"/>
                  <a:gd name="T18" fmla="*/ 43 h 43"/>
                </a:gdLst>
                <a:ahLst/>
                <a:cxnLst>
                  <a:cxn ang="T10">
                    <a:pos x="T0" y="T1"/>
                  </a:cxn>
                  <a:cxn ang="T11">
                    <a:pos x="T2" y="T3"/>
                  </a:cxn>
                  <a:cxn ang="T12">
                    <a:pos x="T4" y="T5"/>
                  </a:cxn>
                  <a:cxn ang="T13">
                    <a:pos x="T6" y="T7"/>
                  </a:cxn>
                  <a:cxn ang="T14">
                    <a:pos x="T8" y="T9"/>
                  </a:cxn>
                </a:cxnLst>
                <a:rect l="T15" t="T16" r="T17" b="T18"/>
                <a:pathLst>
                  <a:path w="55" h="43">
                    <a:moveTo>
                      <a:pt x="0" y="0"/>
                    </a:moveTo>
                    <a:lnTo>
                      <a:pt x="54" y="26"/>
                    </a:lnTo>
                    <a:lnTo>
                      <a:pt x="54" y="42"/>
                    </a:lnTo>
                    <a:lnTo>
                      <a:pt x="0" y="18"/>
                    </a:lnTo>
                    <a:lnTo>
                      <a:pt x="0" y="0"/>
                    </a:lnTo>
                  </a:path>
                </a:pathLst>
              </a:custGeom>
              <a:solidFill>
                <a:srgbClr val="60606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21" name="Freeform 590">
                <a:extLst>
                  <a:ext uri="{FF2B5EF4-FFF2-40B4-BE49-F238E27FC236}">
                    <a16:creationId xmlns:a16="http://schemas.microsoft.com/office/drawing/2014/main" id="{F24948D2-D6D9-4A92-87D4-A50CB582D1A7}"/>
                  </a:ext>
                </a:extLst>
              </p:cNvPr>
              <p:cNvSpPr>
                <a:spLocks/>
              </p:cNvSpPr>
              <p:nvPr/>
            </p:nvSpPr>
            <p:spPr bwMode="auto">
              <a:xfrm>
                <a:off x="723" y="3474"/>
                <a:ext cx="55" cy="38"/>
              </a:xfrm>
              <a:custGeom>
                <a:avLst/>
                <a:gdLst>
                  <a:gd name="T0" fmla="*/ 0 w 55"/>
                  <a:gd name="T1" fmla="*/ 0 h 38"/>
                  <a:gd name="T2" fmla="*/ 54 w 55"/>
                  <a:gd name="T3" fmla="*/ 22 h 38"/>
                  <a:gd name="T4" fmla="*/ 54 w 55"/>
                  <a:gd name="T5" fmla="*/ 37 h 38"/>
                  <a:gd name="T6" fmla="*/ 0 w 55"/>
                  <a:gd name="T7" fmla="*/ 17 h 38"/>
                  <a:gd name="T8" fmla="*/ 0 w 55"/>
                  <a:gd name="T9" fmla="*/ 0 h 38"/>
                  <a:gd name="T10" fmla="*/ 0 60000 65536"/>
                  <a:gd name="T11" fmla="*/ 0 60000 65536"/>
                  <a:gd name="T12" fmla="*/ 0 60000 65536"/>
                  <a:gd name="T13" fmla="*/ 0 60000 65536"/>
                  <a:gd name="T14" fmla="*/ 0 60000 65536"/>
                  <a:gd name="T15" fmla="*/ 0 w 55"/>
                  <a:gd name="T16" fmla="*/ 0 h 38"/>
                  <a:gd name="T17" fmla="*/ 55 w 55"/>
                  <a:gd name="T18" fmla="*/ 38 h 38"/>
                </a:gdLst>
                <a:ahLst/>
                <a:cxnLst>
                  <a:cxn ang="T10">
                    <a:pos x="T0" y="T1"/>
                  </a:cxn>
                  <a:cxn ang="T11">
                    <a:pos x="T2" y="T3"/>
                  </a:cxn>
                  <a:cxn ang="T12">
                    <a:pos x="T4" y="T5"/>
                  </a:cxn>
                  <a:cxn ang="T13">
                    <a:pos x="T6" y="T7"/>
                  </a:cxn>
                  <a:cxn ang="T14">
                    <a:pos x="T8" y="T9"/>
                  </a:cxn>
                </a:cxnLst>
                <a:rect l="T15" t="T16" r="T17" b="T18"/>
                <a:pathLst>
                  <a:path w="55" h="38">
                    <a:moveTo>
                      <a:pt x="0" y="0"/>
                    </a:moveTo>
                    <a:lnTo>
                      <a:pt x="54" y="22"/>
                    </a:lnTo>
                    <a:lnTo>
                      <a:pt x="54" y="37"/>
                    </a:lnTo>
                    <a:lnTo>
                      <a:pt x="0" y="17"/>
                    </a:lnTo>
                    <a:lnTo>
                      <a:pt x="0" y="0"/>
                    </a:lnTo>
                  </a:path>
                </a:pathLst>
              </a:custGeom>
              <a:solidFill>
                <a:srgbClr val="60606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22" name="Freeform 591">
                <a:extLst>
                  <a:ext uri="{FF2B5EF4-FFF2-40B4-BE49-F238E27FC236}">
                    <a16:creationId xmlns:a16="http://schemas.microsoft.com/office/drawing/2014/main" id="{EA24EE98-291C-41BB-B9AB-07202E964647}"/>
                  </a:ext>
                </a:extLst>
              </p:cNvPr>
              <p:cNvSpPr>
                <a:spLocks/>
              </p:cNvSpPr>
              <p:nvPr/>
            </p:nvSpPr>
            <p:spPr bwMode="auto">
              <a:xfrm>
                <a:off x="723" y="3510"/>
                <a:ext cx="55" cy="34"/>
              </a:xfrm>
              <a:custGeom>
                <a:avLst/>
                <a:gdLst>
                  <a:gd name="T0" fmla="*/ 0 w 55"/>
                  <a:gd name="T1" fmla="*/ 0 h 34"/>
                  <a:gd name="T2" fmla="*/ 54 w 55"/>
                  <a:gd name="T3" fmla="*/ 18 h 34"/>
                  <a:gd name="T4" fmla="*/ 54 w 55"/>
                  <a:gd name="T5" fmla="*/ 33 h 34"/>
                  <a:gd name="T6" fmla="*/ 0 w 55"/>
                  <a:gd name="T7" fmla="*/ 17 h 34"/>
                  <a:gd name="T8" fmla="*/ 0 w 55"/>
                  <a:gd name="T9" fmla="*/ 0 h 34"/>
                  <a:gd name="T10" fmla="*/ 0 60000 65536"/>
                  <a:gd name="T11" fmla="*/ 0 60000 65536"/>
                  <a:gd name="T12" fmla="*/ 0 60000 65536"/>
                  <a:gd name="T13" fmla="*/ 0 60000 65536"/>
                  <a:gd name="T14" fmla="*/ 0 60000 65536"/>
                  <a:gd name="T15" fmla="*/ 0 w 55"/>
                  <a:gd name="T16" fmla="*/ 0 h 34"/>
                  <a:gd name="T17" fmla="*/ 55 w 55"/>
                  <a:gd name="T18" fmla="*/ 34 h 34"/>
                </a:gdLst>
                <a:ahLst/>
                <a:cxnLst>
                  <a:cxn ang="T10">
                    <a:pos x="T0" y="T1"/>
                  </a:cxn>
                  <a:cxn ang="T11">
                    <a:pos x="T2" y="T3"/>
                  </a:cxn>
                  <a:cxn ang="T12">
                    <a:pos x="T4" y="T5"/>
                  </a:cxn>
                  <a:cxn ang="T13">
                    <a:pos x="T6" y="T7"/>
                  </a:cxn>
                  <a:cxn ang="T14">
                    <a:pos x="T8" y="T9"/>
                  </a:cxn>
                </a:cxnLst>
                <a:rect l="T15" t="T16" r="T17" b="T18"/>
                <a:pathLst>
                  <a:path w="55" h="34">
                    <a:moveTo>
                      <a:pt x="0" y="0"/>
                    </a:moveTo>
                    <a:lnTo>
                      <a:pt x="54" y="18"/>
                    </a:lnTo>
                    <a:lnTo>
                      <a:pt x="54" y="33"/>
                    </a:lnTo>
                    <a:lnTo>
                      <a:pt x="0" y="17"/>
                    </a:lnTo>
                    <a:lnTo>
                      <a:pt x="0" y="0"/>
                    </a:lnTo>
                  </a:path>
                </a:pathLst>
              </a:custGeom>
              <a:solidFill>
                <a:srgbClr val="60606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23" name="Freeform 592">
                <a:extLst>
                  <a:ext uri="{FF2B5EF4-FFF2-40B4-BE49-F238E27FC236}">
                    <a16:creationId xmlns:a16="http://schemas.microsoft.com/office/drawing/2014/main" id="{4157EC30-672C-4BB1-B798-B34D9F786445}"/>
                  </a:ext>
                </a:extLst>
              </p:cNvPr>
              <p:cNvSpPr>
                <a:spLocks/>
              </p:cNvSpPr>
              <p:nvPr/>
            </p:nvSpPr>
            <p:spPr bwMode="auto">
              <a:xfrm>
                <a:off x="723" y="3546"/>
                <a:ext cx="55" cy="31"/>
              </a:xfrm>
              <a:custGeom>
                <a:avLst/>
                <a:gdLst>
                  <a:gd name="T0" fmla="*/ 0 w 55"/>
                  <a:gd name="T1" fmla="*/ 0 h 31"/>
                  <a:gd name="T2" fmla="*/ 54 w 55"/>
                  <a:gd name="T3" fmla="*/ 14 h 31"/>
                  <a:gd name="T4" fmla="*/ 54 w 55"/>
                  <a:gd name="T5" fmla="*/ 30 h 31"/>
                  <a:gd name="T6" fmla="*/ 0 w 55"/>
                  <a:gd name="T7" fmla="*/ 18 h 31"/>
                  <a:gd name="T8" fmla="*/ 0 w 55"/>
                  <a:gd name="T9" fmla="*/ 0 h 31"/>
                  <a:gd name="T10" fmla="*/ 0 60000 65536"/>
                  <a:gd name="T11" fmla="*/ 0 60000 65536"/>
                  <a:gd name="T12" fmla="*/ 0 60000 65536"/>
                  <a:gd name="T13" fmla="*/ 0 60000 65536"/>
                  <a:gd name="T14" fmla="*/ 0 60000 65536"/>
                  <a:gd name="T15" fmla="*/ 0 w 55"/>
                  <a:gd name="T16" fmla="*/ 0 h 31"/>
                  <a:gd name="T17" fmla="*/ 55 w 55"/>
                  <a:gd name="T18" fmla="*/ 31 h 31"/>
                </a:gdLst>
                <a:ahLst/>
                <a:cxnLst>
                  <a:cxn ang="T10">
                    <a:pos x="T0" y="T1"/>
                  </a:cxn>
                  <a:cxn ang="T11">
                    <a:pos x="T2" y="T3"/>
                  </a:cxn>
                  <a:cxn ang="T12">
                    <a:pos x="T4" y="T5"/>
                  </a:cxn>
                  <a:cxn ang="T13">
                    <a:pos x="T6" y="T7"/>
                  </a:cxn>
                  <a:cxn ang="T14">
                    <a:pos x="T8" y="T9"/>
                  </a:cxn>
                </a:cxnLst>
                <a:rect l="T15" t="T16" r="T17" b="T18"/>
                <a:pathLst>
                  <a:path w="55" h="31">
                    <a:moveTo>
                      <a:pt x="0" y="0"/>
                    </a:moveTo>
                    <a:lnTo>
                      <a:pt x="54" y="14"/>
                    </a:lnTo>
                    <a:lnTo>
                      <a:pt x="54" y="30"/>
                    </a:lnTo>
                    <a:lnTo>
                      <a:pt x="0" y="18"/>
                    </a:lnTo>
                    <a:lnTo>
                      <a:pt x="0" y="0"/>
                    </a:lnTo>
                  </a:path>
                </a:pathLst>
              </a:custGeom>
              <a:solidFill>
                <a:srgbClr val="60606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24" name="Freeform 593">
                <a:extLst>
                  <a:ext uri="{FF2B5EF4-FFF2-40B4-BE49-F238E27FC236}">
                    <a16:creationId xmlns:a16="http://schemas.microsoft.com/office/drawing/2014/main" id="{CEA9C2BF-A476-4028-954B-C8A716340B60}"/>
                  </a:ext>
                </a:extLst>
              </p:cNvPr>
              <p:cNvSpPr>
                <a:spLocks/>
              </p:cNvSpPr>
              <p:nvPr/>
            </p:nvSpPr>
            <p:spPr bwMode="auto">
              <a:xfrm>
                <a:off x="723" y="3583"/>
                <a:ext cx="55" cy="27"/>
              </a:xfrm>
              <a:custGeom>
                <a:avLst/>
                <a:gdLst>
                  <a:gd name="T0" fmla="*/ 0 w 55"/>
                  <a:gd name="T1" fmla="*/ 0 h 27"/>
                  <a:gd name="T2" fmla="*/ 54 w 55"/>
                  <a:gd name="T3" fmla="*/ 10 h 27"/>
                  <a:gd name="T4" fmla="*/ 54 w 55"/>
                  <a:gd name="T5" fmla="*/ 26 h 27"/>
                  <a:gd name="T6" fmla="*/ 0 w 55"/>
                  <a:gd name="T7" fmla="*/ 18 h 27"/>
                  <a:gd name="T8" fmla="*/ 0 w 55"/>
                  <a:gd name="T9" fmla="*/ 0 h 27"/>
                  <a:gd name="T10" fmla="*/ 0 60000 65536"/>
                  <a:gd name="T11" fmla="*/ 0 60000 65536"/>
                  <a:gd name="T12" fmla="*/ 0 60000 65536"/>
                  <a:gd name="T13" fmla="*/ 0 60000 65536"/>
                  <a:gd name="T14" fmla="*/ 0 60000 65536"/>
                  <a:gd name="T15" fmla="*/ 0 w 55"/>
                  <a:gd name="T16" fmla="*/ 0 h 27"/>
                  <a:gd name="T17" fmla="*/ 55 w 55"/>
                  <a:gd name="T18" fmla="*/ 27 h 27"/>
                </a:gdLst>
                <a:ahLst/>
                <a:cxnLst>
                  <a:cxn ang="T10">
                    <a:pos x="T0" y="T1"/>
                  </a:cxn>
                  <a:cxn ang="T11">
                    <a:pos x="T2" y="T3"/>
                  </a:cxn>
                  <a:cxn ang="T12">
                    <a:pos x="T4" y="T5"/>
                  </a:cxn>
                  <a:cxn ang="T13">
                    <a:pos x="T6" y="T7"/>
                  </a:cxn>
                  <a:cxn ang="T14">
                    <a:pos x="T8" y="T9"/>
                  </a:cxn>
                </a:cxnLst>
                <a:rect l="T15" t="T16" r="T17" b="T18"/>
                <a:pathLst>
                  <a:path w="55" h="27">
                    <a:moveTo>
                      <a:pt x="0" y="0"/>
                    </a:moveTo>
                    <a:lnTo>
                      <a:pt x="54" y="10"/>
                    </a:lnTo>
                    <a:lnTo>
                      <a:pt x="54" y="26"/>
                    </a:lnTo>
                    <a:lnTo>
                      <a:pt x="0" y="18"/>
                    </a:lnTo>
                    <a:lnTo>
                      <a:pt x="0" y="0"/>
                    </a:lnTo>
                  </a:path>
                </a:pathLst>
              </a:custGeom>
              <a:solidFill>
                <a:srgbClr val="60606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25" name="Freeform 594">
                <a:extLst>
                  <a:ext uri="{FF2B5EF4-FFF2-40B4-BE49-F238E27FC236}">
                    <a16:creationId xmlns:a16="http://schemas.microsoft.com/office/drawing/2014/main" id="{46BE257D-DB52-476C-B40A-9C0E27473EC2}"/>
                  </a:ext>
                </a:extLst>
              </p:cNvPr>
              <p:cNvSpPr>
                <a:spLocks/>
              </p:cNvSpPr>
              <p:nvPr/>
            </p:nvSpPr>
            <p:spPr bwMode="auto">
              <a:xfrm>
                <a:off x="723" y="3619"/>
                <a:ext cx="55" cy="21"/>
              </a:xfrm>
              <a:custGeom>
                <a:avLst/>
                <a:gdLst>
                  <a:gd name="T0" fmla="*/ 0 w 55"/>
                  <a:gd name="T1" fmla="*/ 0 h 21"/>
                  <a:gd name="T2" fmla="*/ 54 w 55"/>
                  <a:gd name="T3" fmla="*/ 6 h 21"/>
                  <a:gd name="T4" fmla="*/ 54 w 55"/>
                  <a:gd name="T5" fmla="*/ 20 h 21"/>
                  <a:gd name="T6" fmla="*/ 0 w 55"/>
                  <a:gd name="T7" fmla="*/ 16 h 21"/>
                  <a:gd name="T8" fmla="*/ 0 w 55"/>
                  <a:gd name="T9" fmla="*/ 0 h 21"/>
                  <a:gd name="T10" fmla="*/ 0 60000 65536"/>
                  <a:gd name="T11" fmla="*/ 0 60000 65536"/>
                  <a:gd name="T12" fmla="*/ 0 60000 65536"/>
                  <a:gd name="T13" fmla="*/ 0 60000 65536"/>
                  <a:gd name="T14" fmla="*/ 0 60000 65536"/>
                  <a:gd name="T15" fmla="*/ 0 w 55"/>
                  <a:gd name="T16" fmla="*/ 0 h 21"/>
                  <a:gd name="T17" fmla="*/ 55 w 55"/>
                  <a:gd name="T18" fmla="*/ 21 h 21"/>
                </a:gdLst>
                <a:ahLst/>
                <a:cxnLst>
                  <a:cxn ang="T10">
                    <a:pos x="T0" y="T1"/>
                  </a:cxn>
                  <a:cxn ang="T11">
                    <a:pos x="T2" y="T3"/>
                  </a:cxn>
                  <a:cxn ang="T12">
                    <a:pos x="T4" y="T5"/>
                  </a:cxn>
                  <a:cxn ang="T13">
                    <a:pos x="T6" y="T7"/>
                  </a:cxn>
                  <a:cxn ang="T14">
                    <a:pos x="T8" y="T9"/>
                  </a:cxn>
                </a:cxnLst>
                <a:rect l="T15" t="T16" r="T17" b="T18"/>
                <a:pathLst>
                  <a:path w="55" h="21">
                    <a:moveTo>
                      <a:pt x="0" y="0"/>
                    </a:moveTo>
                    <a:lnTo>
                      <a:pt x="54" y="6"/>
                    </a:lnTo>
                    <a:lnTo>
                      <a:pt x="54" y="20"/>
                    </a:lnTo>
                    <a:lnTo>
                      <a:pt x="0" y="16"/>
                    </a:lnTo>
                    <a:lnTo>
                      <a:pt x="0" y="0"/>
                    </a:lnTo>
                  </a:path>
                </a:pathLst>
              </a:custGeom>
              <a:solidFill>
                <a:srgbClr val="60606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26" name="Freeform 595">
                <a:extLst>
                  <a:ext uri="{FF2B5EF4-FFF2-40B4-BE49-F238E27FC236}">
                    <a16:creationId xmlns:a16="http://schemas.microsoft.com/office/drawing/2014/main" id="{C64AB8D5-E388-4AB7-A6E9-568CDD1734C7}"/>
                  </a:ext>
                </a:extLst>
              </p:cNvPr>
              <p:cNvSpPr>
                <a:spLocks/>
              </p:cNvSpPr>
              <p:nvPr/>
            </p:nvSpPr>
            <p:spPr bwMode="auto">
              <a:xfrm>
                <a:off x="387" y="3210"/>
                <a:ext cx="281" cy="491"/>
              </a:xfrm>
              <a:custGeom>
                <a:avLst/>
                <a:gdLst>
                  <a:gd name="T0" fmla="*/ 0 w 281"/>
                  <a:gd name="T1" fmla="*/ 157 h 491"/>
                  <a:gd name="T2" fmla="*/ 150 w 281"/>
                  <a:gd name="T3" fmla="*/ 95 h 491"/>
                  <a:gd name="T4" fmla="*/ 149 w 281"/>
                  <a:gd name="T5" fmla="*/ 59 h 491"/>
                  <a:gd name="T6" fmla="*/ 280 w 281"/>
                  <a:gd name="T7" fmla="*/ 0 h 491"/>
                  <a:gd name="T8" fmla="*/ 280 w 281"/>
                  <a:gd name="T9" fmla="*/ 490 h 491"/>
                  <a:gd name="T10" fmla="*/ 1 w 281"/>
                  <a:gd name="T11" fmla="*/ 482 h 491"/>
                  <a:gd name="T12" fmla="*/ 0 w 281"/>
                  <a:gd name="T13" fmla="*/ 157 h 491"/>
                  <a:gd name="T14" fmla="*/ 0 60000 65536"/>
                  <a:gd name="T15" fmla="*/ 0 60000 65536"/>
                  <a:gd name="T16" fmla="*/ 0 60000 65536"/>
                  <a:gd name="T17" fmla="*/ 0 60000 65536"/>
                  <a:gd name="T18" fmla="*/ 0 60000 65536"/>
                  <a:gd name="T19" fmla="*/ 0 60000 65536"/>
                  <a:gd name="T20" fmla="*/ 0 60000 65536"/>
                  <a:gd name="T21" fmla="*/ 0 w 281"/>
                  <a:gd name="T22" fmla="*/ 0 h 491"/>
                  <a:gd name="T23" fmla="*/ 281 w 281"/>
                  <a:gd name="T24" fmla="*/ 491 h 4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1" h="491">
                    <a:moveTo>
                      <a:pt x="0" y="157"/>
                    </a:moveTo>
                    <a:lnTo>
                      <a:pt x="150" y="95"/>
                    </a:lnTo>
                    <a:lnTo>
                      <a:pt x="149" y="59"/>
                    </a:lnTo>
                    <a:lnTo>
                      <a:pt x="280" y="0"/>
                    </a:lnTo>
                    <a:lnTo>
                      <a:pt x="280" y="490"/>
                    </a:lnTo>
                    <a:lnTo>
                      <a:pt x="1" y="482"/>
                    </a:lnTo>
                    <a:lnTo>
                      <a:pt x="0" y="157"/>
                    </a:lnTo>
                  </a:path>
                </a:pathLst>
              </a:custGeom>
              <a:solidFill>
                <a:srgbClr val="F2F2F2"/>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27" name="Freeform 596">
                <a:extLst>
                  <a:ext uri="{FF2B5EF4-FFF2-40B4-BE49-F238E27FC236}">
                    <a16:creationId xmlns:a16="http://schemas.microsoft.com/office/drawing/2014/main" id="{ABC0B17D-835D-49A9-81AB-23AFA76BC951}"/>
                  </a:ext>
                </a:extLst>
              </p:cNvPr>
              <p:cNvSpPr>
                <a:spLocks/>
              </p:cNvSpPr>
              <p:nvPr/>
            </p:nvSpPr>
            <p:spPr bwMode="auto">
              <a:xfrm>
                <a:off x="682" y="3648"/>
                <a:ext cx="102" cy="50"/>
              </a:xfrm>
              <a:custGeom>
                <a:avLst/>
                <a:gdLst>
                  <a:gd name="T0" fmla="*/ 0 w 102"/>
                  <a:gd name="T1" fmla="*/ 1 h 50"/>
                  <a:gd name="T2" fmla="*/ 101 w 102"/>
                  <a:gd name="T3" fmla="*/ 0 h 50"/>
                  <a:gd name="T4" fmla="*/ 101 w 102"/>
                  <a:gd name="T5" fmla="*/ 38 h 50"/>
                  <a:gd name="T6" fmla="*/ 0 w 102"/>
                  <a:gd name="T7" fmla="*/ 49 h 50"/>
                  <a:gd name="T8" fmla="*/ 0 w 102"/>
                  <a:gd name="T9" fmla="*/ 1 h 50"/>
                  <a:gd name="T10" fmla="*/ 0 60000 65536"/>
                  <a:gd name="T11" fmla="*/ 0 60000 65536"/>
                  <a:gd name="T12" fmla="*/ 0 60000 65536"/>
                  <a:gd name="T13" fmla="*/ 0 60000 65536"/>
                  <a:gd name="T14" fmla="*/ 0 60000 65536"/>
                  <a:gd name="T15" fmla="*/ 0 w 102"/>
                  <a:gd name="T16" fmla="*/ 0 h 50"/>
                  <a:gd name="T17" fmla="*/ 102 w 102"/>
                  <a:gd name="T18" fmla="*/ 50 h 50"/>
                </a:gdLst>
                <a:ahLst/>
                <a:cxnLst>
                  <a:cxn ang="T10">
                    <a:pos x="T0" y="T1"/>
                  </a:cxn>
                  <a:cxn ang="T11">
                    <a:pos x="T2" y="T3"/>
                  </a:cxn>
                  <a:cxn ang="T12">
                    <a:pos x="T4" y="T5"/>
                  </a:cxn>
                  <a:cxn ang="T13">
                    <a:pos x="T6" y="T7"/>
                  </a:cxn>
                  <a:cxn ang="T14">
                    <a:pos x="T8" y="T9"/>
                  </a:cxn>
                </a:cxnLst>
                <a:rect l="T15" t="T16" r="T17" b="T18"/>
                <a:pathLst>
                  <a:path w="102" h="50">
                    <a:moveTo>
                      <a:pt x="0" y="1"/>
                    </a:moveTo>
                    <a:lnTo>
                      <a:pt x="101" y="0"/>
                    </a:lnTo>
                    <a:lnTo>
                      <a:pt x="101" y="38"/>
                    </a:lnTo>
                    <a:lnTo>
                      <a:pt x="0" y="49"/>
                    </a:lnTo>
                    <a:lnTo>
                      <a:pt x="0" y="1"/>
                    </a:lnTo>
                  </a:path>
                </a:pathLst>
              </a:custGeom>
              <a:solidFill>
                <a:srgbClr val="47474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nvGrpSpPr>
              <p:cNvPr id="428" name="Group 597">
                <a:extLst>
                  <a:ext uri="{FF2B5EF4-FFF2-40B4-BE49-F238E27FC236}">
                    <a16:creationId xmlns:a16="http://schemas.microsoft.com/office/drawing/2014/main" id="{1864DD41-6353-493E-BBFB-EAA593A25B4D}"/>
                  </a:ext>
                </a:extLst>
              </p:cNvPr>
              <p:cNvGrpSpPr>
                <a:grpSpLocks/>
              </p:cNvGrpSpPr>
              <p:nvPr/>
            </p:nvGrpSpPr>
            <p:grpSpPr bwMode="auto">
              <a:xfrm>
                <a:off x="667" y="3207"/>
                <a:ext cx="30" cy="487"/>
                <a:chOff x="667" y="3207"/>
                <a:chExt cx="30" cy="487"/>
              </a:xfrm>
            </p:grpSpPr>
            <p:sp>
              <p:nvSpPr>
                <p:cNvPr id="471" name="Line 598">
                  <a:extLst>
                    <a:ext uri="{FF2B5EF4-FFF2-40B4-BE49-F238E27FC236}">
                      <a16:creationId xmlns:a16="http://schemas.microsoft.com/office/drawing/2014/main" id="{4337AF26-2FF0-4D09-A639-D992CC0806E2}"/>
                    </a:ext>
                  </a:extLst>
                </p:cNvPr>
                <p:cNvSpPr>
                  <a:spLocks noChangeShapeType="1"/>
                </p:cNvSpPr>
                <p:nvPr/>
              </p:nvSpPr>
              <p:spPr bwMode="auto">
                <a:xfrm>
                  <a:off x="670" y="3221"/>
                  <a:ext cx="0" cy="473"/>
                </a:xfrm>
                <a:prstGeom prst="line">
                  <a:avLst/>
                </a:prstGeom>
                <a:noFill/>
                <a:ln w="25400">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2" name="Line 599">
                  <a:extLst>
                    <a:ext uri="{FF2B5EF4-FFF2-40B4-BE49-F238E27FC236}">
                      <a16:creationId xmlns:a16="http://schemas.microsoft.com/office/drawing/2014/main" id="{770FBCFD-E059-4A97-A6FA-1E14DD16192D}"/>
                    </a:ext>
                  </a:extLst>
                </p:cNvPr>
                <p:cNvSpPr>
                  <a:spLocks noChangeShapeType="1"/>
                </p:cNvSpPr>
                <p:nvPr/>
              </p:nvSpPr>
              <p:spPr bwMode="auto">
                <a:xfrm>
                  <a:off x="677" y="3221"/>
                  <a:ext cx="0" cy="471"/>
                </a:xfrm>
                <a:prstGeom prst="line">
                  <a:avLst/>
                </a:prstGeom>
                <a:noFill/>
                <a:ln w="25400">
                  <a:solidFill>
                    <a:srgbClr val="C0C0C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3" name="Line 600">
                  <a:extLst>
                    <a:ext uri="{FF2B5EF4-FFF2-40B4-BE49-F238E27FC236}">
                      <a16:creationId xmlns:a16="http://schemas.microsoft.com/office/drawing/2014/main" id="{2D1CC1FE-D84D-4F22-9323-E3E29643BC40}"/>
                    </a:ext>
                  </a:extLst>
                </p:cNvPr>
                <p:cNvSpPr>
                  <a:spLocks noChangeShapeType="1"/>
                </p:cNvSpPr>
                <p:nvPr/>
              </p:nvSpPr>
              <p:spPr bwMode="auto">
                <a:xfrm>
                  <a:off x="679" y="3218"/>
                  <a:ext cx="0" cy="476"/>
                </a:xfrm>
                <a:prstGeom prst="line">
                  <a:avLst/>
                </a:prstGeom>
                <a:noFill/>
                <a:ln w="25400">
                  <a:solidFill>
                    <a:srgbClr val="E0E0E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4" name="Line 601">
                  <a:extLst>
                    <a:ext uri="{FF2B5EF4-FFF2-40B4-BE49-F238E27FC236}">
                      <a16:creationId xmlns:a16="http://schemas.microsoft.com/office/drawing/2014/main" id="{AF913F6A-B332-4DF6-875A-47810BE803C0}"/>
                    </a:ext>
                  </a:extLst>
                </p:cNvPr>
                <p:cNvSpPr>
                  <a:spLocks noChangeShapeType="1"/>
                </p:cNvSpPr>
                <p:nvPr/>
              </p:nvSpPr>
              <p:spPr bwMode="auto">
                <a:xfrm>
                  <a:off x="684" y="3218"/>
                  <a:ext cx="0" cy="476"/>
                </a:xfrm>
                <a:prstGeom prst="line">
                  <a:avLst/>
                </a:prstGeom>
                <a:noFill/>
                <a:ln w="25400">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5" name="Line 602">
                  <a:extLst>
                    <a:ext uri="{FF2B5EF4-FFF2-40B4-BE49-F238E27FC236}">
                      <a16:creationId xmlns:a16="http://schemas.microsoft.com/office/drawing/2014/main" id="{5AD18074-3C0F-41E7-B92E-19FA88C77F4A}"/>
                    </a:ext>
                  </a:extLst>
                </p:cNvPr>
                <p:cNvSpPr>
                  <a:spLocks noChangeShapeType="1"/>
                </p:cNvSpPr>
                <p:nvPr/>
              </p:nvSpPr>
              <p:spPr bwMode="auto">
                <a:xfrm>
                  <a:off x="694" y="3221"/>
                  <a:ext cx="0" cy="471"/>
                </a:xfrm>
                <a:prstGeom prst="line">
                  <a:avLst/>
                </a:prstGeom>
                <a:noFill/>
                <a:ln w="25400">
                  <a:solidFill>
                    <a:srgbClr val="E0E0E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6" name="Freeform 603">
                  <a:extLst>
                    <a:ext uri="{FF2B5EF4-FFF2-40B4-BE49-F238E27FC236}">
                      <a16:creationId xmlns:a16="http://schemas.microsoft.com/office/drawing/2014/main" id="{EBFB7AFD-3578-44EA-A074-04505763E7F3}"/>
                    </a:ext>
                  </a:extLst>
                </p:cNvPr>
                <p:cNvSpPr>
                  <a:spLocks/>
                </p:cNvSpPr>
                <p:nvPr/>
              </p:nvSpPr>
              <p:spPr bwMode="auto">
                <a:xfrm>
                  <a:off x="667" y="3237"/>
                  <a:ext cx="30" cy="22"/>
                </a:xfrm>
                <a:custGeom>
                  <a:avLst/>
                  <a:gdLst>
                    <a:gd name="T0" fmla="*/ 3 w 30"/>
                    <a:gd name="T1" fmla="*/ 3 h 22"/>
                    <a:gd name="T2" fmla="*/ 6 w 30"/>
                    <a:gd name="T3" fmla="*/ 2 h 22"/>
                    <a:gd name="T4" fmla="*/ 8 w 30"/>
                    <a:gd name="T5" fmla="*/ 1 h 22"/>
                    <a:gd name="T6" fmla="*/ 11 w 30"/>
                    <a:gd name="T7" fmla="*/ 1 h 22"/>
                    <a:gd name="T8" fmla="*/ 13 w 30"/>
                    <a:gd name="T9" fmla="*/ 0 h 22"/>
                    <a:gd name="T10" fmla="*/ 16 w 30"/>
                    <a:gd name="T11" fmla="*/ 0 h 22"/>
                    <a:gd name="T12" fmla="*/ 19 w 30"/>
                    <a:gd name="T13" fmla="*/ 1 h 22"/>
                    <a:gd name="T14" fmla="*/ 23 w 30"/>
                    <a:gd name="T15" fmla="*/ 1 h 22"/>
                    <a:gd name="T16" fmla="*/ 26 w 30"/>
                    <a:gd name="T17" fmla="*/ 3 h 22"/>
                    <a:gd name="T18" fmla="*/ 29 w 30"/>
                    <a:gd name="T19" fmla="*/ 5 h 22"/>
                    <a:gd name="T20" fmla="*/ 29 w 30"/>
                    <a:gd name="T21" fmla="*/ 21 h 22"/>
                    <a:gd name="T22" fmla="*/ 26 w 30"/>
                    <a:gd name="T23" fmla="*/ 19 h 22"/>
                    <a:gd name="T24" fmla="*/ 23 w 30"/>
                    <a:gd name="T25" fmla="*/ 18 h 22"/>
                    <a:gd name="T26" fmla="*/ 19 w 30"/>
                    <a:gd name="T27" fmla="*/ 17 h 22"/>
                    <a:gd name="T28" fmla="*/ 16 w 30"/>
                    <a:gd name="T29" fmla="*/ 17 h 22"/>
                    <a:gd name="T30" fmla="*/ 13 w 30"/>
                    <a:gd name="T31" fmla="*/ 17 h 22"/>
                    <a:gd name="T32" fmla="*/ 11 w 30"/>
                    <a:gd name="T33" fmla="*/ 17 h 22"/>
                    <a:gd name="T34" fmla="*/ 8 w 30"/>
                    <a:gd name="T35" fmla="*/ 18 h 22"/>
                    <a:gd name="T36" fmla="*/ 3 w 30"/>
                    <a:gd name="T37" fmla="*/ 20 h 22"/>
                    <a:gd name="T38" fmla="*/ 0 w 30"/>
                    <a:gd name="T39" fmla="*/ 20 h 22"/>
                    <a:gd name="T40" fmla="*/ 0 w 30"/>
                    <a:gd name="T41" fmla="*/ 5 h 22"/>
                    <a:gd name="T42" fmla="*/ 3 w 30"/>
                    <a:gd name="T43" fmla="*/ 3 h 2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0"/>
                    <a:gd name="T67" fmla="*/ 0 h 22"/>
                    <a:gd name="T68" fmla="*/ 30 w 30"/>
                    <a:gd name="T69" fmla="*/ 22 h 2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0" h="22">
                      <a:moveTo>
                        <a:pt x="3" y="3"/>
                      </a:moveTo>
                      <a:lnTo>
                        <a:pt x="6" y="2"/>
                      </a:lnTo>
                      <a:lnTo>
                        <a:pt x="8" y="1"/>
                      </a:lnTo>
                      <a:lnTo>
                        <a:pt x="11" y="1"/>
                      </a:lnTo>
                      <a:lnTo>
                        <a:pt x="13" y="0"/>
                      </a:lnTo>
                      <a:lnTo>
                        <a:pt x="16" y="0"/>
                      </a:lnTo>
                      <a:lnTo>
                        <a:pt x="19" y="1"/>
                      </a:lnTo>
                      <a:lnTo>
                        <a:pt x="23" y="1"/>
                      </a:lnTo>
                      <a:lnTo>
                        <a:pt x="26" y="3"/>
                      </a:lnTo>
                      <a:lnTo>
                        <a:pt x="29" y="5"/>
                      </a:lnTo>
                      <a:lnTo>
                        <a:pt x="29" y="21"/>
                      </a:lnTo>
                      <a:lnTo>
                        <a:pt x="26" y="19"/>
                      </a:lnTo>
                      <a:lnTo>
                        <a:pt x="23" y="18"/>
                      </a:lnTo>
                      <a:lnTo>
                        <a:pt x="19" y="17"/>
                      </a:lnTo>
                      <a:lnTo>
                        <a:pt x="16" y="17"/>
                      </a:lnTo>
                      <a:lnTo>
                        <a:pt x="13" y="17"/>
                      </a:lnTo>
                      <a:lnTo>
                        <a:pt x="11" y="17"/>
                      </a:lnTo>
                      <a:lnTo>
                        <a:pt x="8" y="18"/>
                      </a:lnTo>
                      <a:lnTo>
                        <a:pt x="3" y="20"/>
                      </a:lnTo>
                      <a:lnTo>
                        <a:pt x="0" y="20"/>
                      </a:lnTo>
                      <a:lnTo>
                        <a:pt x="0" y="5"/>
                      </a:lnTo>
                      <a:lnTo>
                        <a:pt x="3" y="3"/>
                      </a:lnTo>
                    </a:path>
                  </a:pathLst>
                </a:custGeom>
                <a:solidFill>
                  <a:srgbClr val="A0A0A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77" name="Freeform 604">
                  <a:extLst>
                    <a:ext uri="{FF2B5EF4-FFF2-40B4-BE49-F238E27FC236}">
                      <a16:creationId xmlns:a16="http://schemas.microsoft.com/office/drawing/2014/main" id="{EDF40D9D-EC21-46C2-BAEE-87DB30869619}"/>
                    </a:ext>
                  </a:extLst>
                </p:cNvPr>
                <p:cNvSpPr>
                  <a:spLocks/>
                </p:cNvSpPr>
                <p:nvPr/>
              </p:nvSpPr>
              <p:spPr bwMode="auto">
                <a:xfrm>
                  <a:off x="667" y="3273"/>
                  <a:ext cx="30" cy="22"/>
                </a:xfrm>
                <a:custGeom>
                  <a:avLst/>
                  <a:gdLst>
                    <a:gd name="T0" fmla="*/ 3 w 30"/>
                    <a:gd name="T1" fmla="*/ 3 h 22"/>
                    <a:gd name="T2" fmla="*/ 6 w 30"/>
                    <a:gd name="T3" fmla="*/ 2 h 22"/>
                    <a:gd name="T4" fmla="*/ 8 w 30"/>
                    <a:gd name="T5" fmla="*/ 1 h 22"/>
                    <a:gd name="T6" fmla="*/ 11 w 30"/>
                    <a:gd name="T7" fmla="*/ 1 h 22"/>
                    <a:gd name="T8" fmla="*/ 13 w 30"/>
                    <a:gd name="T9" fmla="*/ 0 h 22"/>
                    <a:gd name="T10" fmla="*/ 16 w 30"/>
                    <a:gd name="T11" fmla="*/ 0 h 22"/>
                    <a:gd name="T12" fmla="*/ 19 w 30"/>
                    <a:gd name="T13" fmla="*/ 1 h 22"/>
                    <a:gd name="T14" fmla="*/ 23 w 30"/>
                    <a:gd name="T15" fmla="*/ 1 h 22"/>
                    <a:gd name="T16" fmla="*/ 26 w 30"/>
                    <a:gd name="T17" fmla="*/ 3 h 22"/>
                    <a:gd name="T18" fmla="*/ 29 w 30"/>
                    <a:gd name="T19" fmla="*/ 4 h 22"/>
                    <a:gd name="T20" fmla="*/ 29 w 30"/>
                    <a:gd name="T21" fmla="*/ 21 h 22"/>
                    <a:gd name="T22" fmla="*/ 26 w 30"/>
                    <a:gd name="T23" fmla="*/ 19 h 22"/>
                    <a:gd name="T24" fmla="*/ 23 w 30"/>
                    <a:gd name="T25" fmla="*/ 18 h 22"/>
                    <a:gd name="T26" fmla="*/ 19 w 30"/>
                    <a:gd name="T27" fmla="*/ 17 h 22"/>
                    <a:gd name="T28" fmla="*/ 16 w 30"/>
                    <a:gd name="T29" fmla="*/ 17 h 22"/>
                    <a:gd name="T30" fmla="*/ 13 w 30"/>
                    <a:gd name="T31" fmla="*/ 17 h 22"/>
                    <a:gd name="T32" fmla="*/ 11 w 30"/>
                    <a:gd name="T33" fmla="*/ 17 h 22"/>
                    <a:gd name="T34" fmla="*/ 8 w 30"/>
                    <a:gd name="T35" fmla="*/ 18 h 22"/>
                    <a:gd name="T36" fmla="*/ 3 w 30"/>
                    <a:gd name="T37" fmla="*/ 20 h 22"/>
                    <a:gd name="T38" fmla="*/ 0 w 30"/>
                    <a:gd name="T39" fmla="*/ 21 h 22"/>
                    <a:gd name="T40" fmla="*/ 0 w 30"/>
                    <a:gd name="T41" fmla="*/ 5 h 22"/>
                    <a:gd name="T42" fmla="*/ 3 w 30"/>
                    <a:gd name="T43" fmla="*/ 3 h 2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0"/>
                    <a:gd name="T67" fmla="*/ 0 h 22"/>
                    <a:gd name="T68" fmla="*/ 30 w 30"/>
                    <a:gd name="T69" fmla="*/ 22 h 2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0" h="22">
                      <a:moveTo>
                        <a:pt x="3" y="3"/>
                      </a:moveTo>
                      <a:lnTo>
                        <a:pt x="6" y="2"/>
                      </a:lnTo>
                      <a:lnTo>
                        <a:pt x="8" y="1"/>
                      </a:lnTo>
                      <a:lnTo>
                        <a:pt x="11" y="1"/>
                      </a:lnTo>
                      <a:lnTo>
                        <a:pt x="13" y="0"/>
                      </a:lnTo>
                      <a:lnTo>
                        <a:pt x="16" y="0"/>
                      </a:lnTo>
                      <a:lnTo>
                        <a:pt x="19" y="1"/>
                      </a:lnTo>
                      <a:lnTo>
                        <a:pt x="23" y="1"/>
                      </a:lnTo>
                      <a:lnTo>
                        <a:pt x="26" y="3"/>
                      </a:lnTo>
                      <a:lnTo>
                        <a:pt x="29" y="4"/>
                      </a:lnTo>
                      <a:lnTo>
                        <a:pt x="29" y="21"/>
                      </a:lnTo>
                      <a:lnTo>
                        <a:pt x="26" y="19"/>
                      </a:lnTo>
                      <a:lnTo>
                        <a:pt x="23" y="18"/>
                      </a:lnTo>
                      <a:lnTo>
                        <a:pt x="19" y="17"/>
                      </a:lnTo>
                      <a:lnTo>
                        <a:pt x="16" y="17"/>
                      </a:lnTo>
                      <a:lnTo>
                        <a:pt x="13" y="17"/>
                      </a:lnTo>
                      <a:lnTo>
                        <a:pt x="11" y="17"/>
                      </a:lnTo>
                      <a:lnTo>
                        <a:pt x="8" y="18"/>
                      </a:lnTo>
                      <a:lnTo>
                        <a:pt x="3" y="20"/>
                      </a:lnTo>
                      <a:lnTo>
                        <a:pt x="0" y="21"/>
                      </a:lnTo>
                      <a:lnTo>
                        <a:pt x="0" y="5"/>
                      </a:lnTo>
                      <a:lnTo>
                        <a:pt x="3" y="3"/>
                      </a:lnTo>
                    </a:path>
                  </a:pathLst>
                </a:custGeom>
                <a:solidFill>
                  <a:srgbClr val="A0A0A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78" name="Freeform 605">
                  <a:extLst>
                    <a:ext uri="{FF2B5EF4-FFF2-40B4-BE49-F238E27FC236}">
                      <a16:creationId xmlns:a16="http://schemas.microsoft.com/office/drawing/2014/main" id="{CC6BDA34-934B-4D28-8366-BC2E2231EAAA}"/>
                    </a:ext>
                  </a:extLst>
                </p:cNvPr>
                <p:cNvSpPr>
                  <a:spLocks/>
                </p:cNvSpPr>
                <p:nvPr/>
              </p:nvSpPr>
              <p:spPr bwMode="auto">
                <a:xfrm>
                  <a:off x="667" y="3310"/>
                  <a:ext cx="30" cy="22"/>
                </a:xfrm>
                <a:custGeom>
                  <a:avLst/>
                  <a:gdLst>
                    <a:gd name="T0" fmla="*/ 3 w 30"/>
                    <a:gd name="T1" fmla="*/ 3 h 22"/>
                    <a:gd name="T2" fmla="*/ 6 w 30"/>
                    <a:gd name="T3" fmla="*/ 2 h 22"/>
                    <a:gd name="T4" fmla="*/ 8 w 30"/>
                    <a:gd name="T5" fmla="*/ 1 h 22"/>
                    <a:gd name="T6" fmla="*/ 11 w 30"/>
                    <a:gd name="T7" fmla="*/ 1 h 22"/>
                    <a:gd name="T8" fmla="*/ 13 w 30"/>
                    <a:gd name="T9" fmla="*/ 0 h 22"/>
                    <a:gd name="T10" fmla="*/ 16 w 30"/>
                    <a:gd name="T11" fmla="*/ 0 h 22"/>
                    <a:gd name="T12" fmla="*/ 19 w 30"/>
                    <a:gd name="T13" fmla="*/ 1 h 22"/>
                    <a:gd name="T14" fmla="*/ 23 w 30"/>
                    <a:gd name="T15" fmla="*/ 1 h 22"/>
                    <a:gd name="T16" fmla="*/ 26 w 30"/>
                    <a:gd name="T17" fmla="*/ 3 h 22"/>
                    <a:gd name="T18" fmla="*/ 29 w 30"/>
                    <a:gd name="T19" fmla="*/ 4 h 22"/>
                    <a:gd name="T20" fmla="*/ 29 w 30"/>
                    <a:gd name="T21" fmla="*/ 21 h 22"/>
                    <a:gd name="T22" fmla="*/ 26 w 30"/>
                    <a:gd name="T23" fmla="*/ 19 h 22"/>
                    <a:gd name="T24" fmla="*/ 23 w 30"/>
                    <a:gd name="T25" fmla="*/ 18 h 22"/>
                    <a:gd name="T26" fmla="*/ 19 w 30"/>
                    <a:gd name="T27" fmla="*/ 17 h 22"/>
                    <a:gd name="T28" fmla="*/ 16 w 30"/>
                    <a:gd name="T29" fmla="*/ 17 h 22"/>
                    <a:gd name="T30" fmla="*/ 13 w 30"/>
                    <a:gd name="T31" fmla="*/ 17 h 22"/>
                    <a:gd name="T32" fmla="*/ 11 w 30"/>
                    <a:gd name="T33" fmla="*/ 17 h 22"/>
                    <a:gd name="T34" fmla="*/ 8 w 30"/>
                    <a:gd name="T35" fmla="*/ 18 h 22"/>
                    <a:gd name="T36" fmla="*/ 3 w 30"/>
                    <a:gd name="T37" fmla="*/ 19 h 22"/>
                    <a:gd name="T38" fmla="*/ 0 w 30"/>
                    <a:gd name="T39" fmla="*/ 20 h 22"/>
                    <a:gd name="T40" fmla="*/ 0 w 30"/>
                    <a:gd name="T41" fmla="*/ 5 h 22"/>
                    <a:gd name="T42" fmla="*/ 3 w 30"/>
                    <a:gd name="T43" fmla="*/ 3 h 2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0"/>
                    <a:gd name="T67" fmla="*/ 0 h 22"/>
                    <a:gd name="T68" fmla="*/ 30 w 30"/>
                    <a:gd name="T69" fmla="*/ 22 h 2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0" h="22">
                      <a:moveTo>
                        <a:pt x="3" y="3"/>
                      </a:moveTo>
                      <a:lnTo>
                        <a:pt x="6" y="2"/>
                      </a:lnTo>
                      <a:lnTo>
                        <a:pt x="8" y="1"/>
                      </a:lnTo>
                      <a:lnTo>
                        <a:pt x="11" y="1"/>
                      </a:lnTo>
                      <a:lnTo>
                        <a:pt x="13" y="0"/>
                      </a:lnTo>
                      <a:lnTo>
                        <a:pt x="16" y="0"/>
                      </a:lnTo>
                      <a:lnTo>
                        <a:pt x="19" y="1"/>
                      </a:lnTo>
                      <a:lnTo>
                        <a:pt x="23" y="1"/>
                      </a:lnTo>
                      <a:lnTo>
                        <a:pt x="26" y="3"/>
                      </a:lnTo>
                      <a:lnTo>
                        <a:pt x="29" y="4"/>
                      </a:lnTo>
                      <a:lnTo>
                        <a:pt x="29" y="21"/>
                      </a:lnTo>
                      <a:lnTo>
                        <a:pt x="26" y="19"/>
                      </a:lnTo>
                      <a:lnTo>
                        <a:pt x="23" y="18"/>
                      </a:lnTo>
                      <a:lnTo>
                        <a:pt x="19" y="17"/>
                      </a:lnTo>
                      <a:lnTo>
                        <a:pt x="16" y="17"/>
                      </a:lnTo>
                      <a:lnTo>
                        <a:pt x="13" y="17"/>
                      </a:lnTo>
                      <a:lnTo>
                        <a:pt x="11" y="17"/>
                      </a:lnTo>
                      <a:lnTo>
                        <a:pt x="8" y="18"/>
                      </a:lnTo>
                      <a:lnTo>
                        <a:pt x="3" y="19"/>
                      </a:lnTo>
                      <a:lnTo>
                        <a:pt x="0" y="20"/>
                      </a:lnTo>
                      <a:lnTo>
                        <a:pt x="0" y="5"/>
                      </a:lnTo>
                      <a:lnTo>
                        <a:pt x="3" y="3"/>
                      </a:lnTo>
                    </a:path>
                  </a:pathLst>
                </a:custGeom>
                <a:solidFill>
                  <a:srgbClr val="A0A0A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79" name="Freeform 606">
                  <a:extLst>
                    <a:ext uri="{FF2B5EF4-FFF2-40B4-BE49-F238E27FC236}">
                      <a16:creationId xmlns:a16="http://schemas.microsoft.com/office/drawing/2014/main" id="{C55AB43C-4CD3-4B2C-9777-ED267CD33633}"/>
                    </a:ext>
                  </a:extLst>
                </p:cNvPr>
                <p:cNvSpPr>
                  <a:spLocks/>
                </p:cNvSpPr>
                <p:nvPr/>
              </p:nvSpPr>
              <p:spPr bwMode="auto">
                <a:xfrm>
                  <a:off x="667" y="3346"/>
                  <a:ext cx="30" cy="22"/>
                </a:xfrm>
                <a:custGeom>
                  <a:avLst/>
                  <a:gdLst>
                    <a:gd name="T0" fmla="*/ 3 w 30"/>
                    <a:gd name="T1" fmla="*/ 3 h 22"/>
                    <a:gd name="T2" fmla="*/ 6 w 30"/>
                    <a:gd name="T3" fmla="*/ 2 h 22"/>
                    <a:gd name="T4" fmla="*/ 8 w 30"/>
                    <a:gd name="T5" fmla="*/ 1 h 22"/>
                    <a:gd name="T6" fmla="*/ 11 w 30"/>
                    <a:gd name="T7" fmla="*/ 1 h 22"/>
                    <a:gd name="T8" fmla="*/ 13 w 30"/>
                    <a:gd name="T9" fmla="*/ 0 h 22"/>
                    <a:gd name="T10" fmla="*/ 16 w 30"/>
                    <a:gd name="T11" fmla="*/ 0 h 22"/>
                    <a:gd name="T12" fmla="*/ 19 w 30"/>
                    <a:gd name="T13" fmla="*/ 0 h 22"/>
                    <a:gd name="T14" fmla="*/ 23 w 30"/>
                    <a:gd name="T15" fmla="*/ 1 h 22"/>
                    <a:gd name="T16" fmla="*/ 26 w 30"/>
                    <a:gd name="T17" fmla="*/ 3 h 22"/>
                    <a:gd name="T18" fmla="*/ 29 w 30"/>
                    <a:gd name="T19" fmla="*/ 4 h 22"/>
                    <a:gd name="T20" fmla="*/ 29 w 30"/>
                    <a:gd name="T21" fmla="*/ 21 h 22"/>
                    <a:gd name="T22" fmla="*/ 26 w 30"/>
                    <a:gd name="T23" fmla="*/ 19 h 22"/>
                    <a:gd name="T24" fmla="*/ 23 w 30"/>
                    <a:gd name="T25" fmla="*/ 18 h 22"/>
                    <a:gd name="T26" fmla="*/ 19 w 30"/>
                    <a:gd name="T27" fmla="*/ 17 h 22"/>
                    <a:gd name="T28" fmla="*/ 16 w 30"/>
                    <a:gd name="T29" fmla="*/ 16 h 22"/>
                    <a:gd name="T30" fmla="*/ 13 w 30"/>
                    <a:gd name="T31" fmla="*/ 17 h 22"/>
                    <a:gd name="T32" fmla="*/ 11 w 30"/>
                    <a:gd name="T33" fmla="*/ 17 h 22"/>
                    <a:gd name="T34" fmla="*/ 8 w 30"/>
                    <a:gd name="T35" fmla="*/ 18 h 22"/>
                    <a:gd name="T36" fmla="*/ 3 w 30"/>
                    <a:gd name="T37" fmla="*/ 19 h 22"/>
                    <a:gd name="T38" fmla="*/ 0 w 30"/>
                    <a:gd name="T39" fmla="*/ 20 h 22"/>
                    <a:gd name="T40" fmla="*/ 0 w 30"/>
                    <a:gd name="T41" fmla="*/ 4 h 22"/>
                    <a:gd name="T42" fmla="*/ 3 w 30"/>
                    <a:gd name="T43" fmla="*/ 3 h 2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0"/>
                    <a:gd name="T67" fmla="*/ 0 h 22"/>
                    <a:gd name="T68" fmla="*/ 30 w 30"/>
                    <a:gd name="T69" fmla="*/ 22 h 2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0" h="22">
                      <a:moveTo>
                        <a:pt x="3" y="3"/>
                      </a:moveTo>
                      <a:lnTo>
                        <a:pt x="6" y="2"/>
                      </a:lnTo>
                      <a:lnTo>
                        <a:pt x="8" y="1"/>
                      </a:lnTo>
                      <a:lnTo>
                        <a:pt x="11" y="1"/>
                      </a:lnTo>
                      <a:lnTo>
                        <a:pt x="13" y="0"/>
                      </a:lnTo>
                      <a:lnTo>
                        <a:pt x="16" y="0"/>
                      </a:lnTo>
                      <a:lnTo>
                        <a:pt x="19" y="0"/>
                      </a:lnTo>
                      <a:lnTo>
                        <a:pt x="23" y="1"/>
                      </a:lnTo>
                      <a:lnTo>
                        <a:pt x="26" y="3"/>
                      </a:lnTo>
                      <a:lnTo>
                        <a:pt x="29" y="4"/>
                      </a:lnTo>
                      <a:lnTo>
                        <a:pt x="29" y="21"/>
                      </a:lnTo>
                      <a:lnTo>
                        <a:pt x="26" y="19"/>
                      </a:lnTo>
                      <a:lnTo>
                        <a:pt x="23" y="18"/>
                      </a:lnTo>
                      <a:lnTo>
                        <a:pt x="19" y="17"/>
                      </a:lnTo>
                      <a:lnTo>
                        <a:pt x="16" y="16"/>
                      </a:lnTo>
                      <a:lnTo>
                        <a:pt x="13" y="17"/>
                      </a:lnTo>
                      <a:lnTo>
                        <a:pt x="11" y="17"/>
                      </a:lnTo>
                      <a:lnTo>
                        <a:pt x="8" y="18"/>
                      </a:lnTo>
                      <a:lnTo>
                        <a:pt x="3" y="19"/>
                      </a:lnTo>
                      <a:lnTo>
                        <a:pt x="0" y="20"/>
                      </a:lnTo>
                      <a:lnTo>
                        <a:pt x="0" y="4"/>
                      </a:lnTo>
                      <a:lnTo>
                        <a:pt x="3" y="3"/>
                      </a:lnTo>
                    </a:path>
                  </a:pathLst>
                </a:custGeom>
                <a:solidFill>
                  <a:srgbClr val="A0A0A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80" name="Freeform 607">
                  <a:extLst>
                    <a:ext uri="{FF2B5EF4-FFF2-40B4-BE49-F238E27FC236}">
                      <a16:creationId xmlns:a16="http://schemas.microsoft.com/office/drawing/2014/main" id="{84EAC1CB-379C-4CC1-AEA9-ACD0209FE193}"/>
                    </a:ext>
                  </a:extLst>
                </p:cNvPr>
                <p:cNvSpPr>
                  <a:spLocks/>
                </p:cNvSpPr>
                <p:nvPr/>
              </p:nvSpPr>
              <p:spPr bwMode="auto">
                <a:xfrm>
                  <a:off x="667" y="3384"/>
                  <a:ext cx="30" cy="22"/>
                </a:xfrm>
                <a:custGeom>
                  <a:avLst/>
                  <a:gdLst>
                    <a:gd name="T0" fmla="*/ 3 w 30"/>
                    <a:gd name="T1" fmla="*/ 3 h 22"/>
                    <a:gd name="T2" fmla="*/ 6 w 30"/>
                    <a:gd name="T3" fmla="*/ 2 h 22"/>
                    <a:gd name="T4" fmla="*/ 8 w 30"/>
                    <a:gd name="T5" fmla="*/ 1 h 22"/>
                    <a:gd name="T6" fmla="*/ 11 w 30"/>
                    <a:gd name="T7" fmla="*/ 1 h 22"/>
                    <a:gd name="T8" fmla="*/ 13 w 30"/>
                    <a:gd name="T9" fmla="*/ 1 h 22"/>
                    <a:gd name="T10" fmla="*/ 16 w 30"/>
                    <a:gd name="T11" fmla="*/ 0 h 22"/>
                    <a:gd name="T12" fmla="*/ 19 w 30"/>
                    <a:gd name="T13" fmla="*/ 1 h 22"/>
                    <a:gd name="T14" fmla="*/ 23 w 30"/>
                    <a:gd name="T15" fmla="*/ 1 h 22"/>
                    <a:gd name="T16" fmla="*/ 26 w 30"/>
                    <a:gd name="T17" fmla="*/ 3 h 22"/>
                    <a:gd name="T18" fmla="*/ 29 w 30"/>
                    <a:gd name="T19" fmla="*/ 5 h 22"/>
                    <a:gd name="T20" fmla="*/ 29 w 30"/>
                    <a:gd name="T21" fmla="*/ 21 h 22"/>
                    <a:gd name="T22" fmla="*/ 26 w 30"/>
                    <a:gd name="T23" fmla="*/ 19 h 22"/>
                    <a:gd name="T24" fmla="*/ 23 w 30"/>
                    <a:gd name="T25" fmla="*/ 18 h 22"/>
                    <a:gd name="T26" fmla="*/ 19 w 30"/>
                    <a:gd name="T27" fmla="*/ 17 h 22"/>
                    <a:gd name="T28" fmla="*/ 16 w 30"/>
                    <a:gd name="T29" fmla="*/ 17 h 22"/>
                    <a:gd name="T30" fmla="*/ 13 w 30"/>
                    <a:gd name="T31" fmla="*/ 17 h 22"/>
                    <a:gd name="T32" fmla="*/ 11 w 30"/>
                    <a:gd name="T33" fmla="*/ 17 h 22"/>
                    <a:gd name="T34" fmla="*/ 8 w 30"/>
                    <a:gd name="T35" fmla="*/ 18 h 22"/>
                    <a:gd name="T36" fmla="*/ 3 w 30"/>
                    <a:gd name="T37" fmla="*/ 19 h 22"/>
                    <a:gd name="T38" fmla="*/ 0 w 30"/>
                    <a:gd name="T39" fmla="*/ 21 h 22"/>
                    <a:gd name="T40" fmla="*/ 0 w 30"/>
                    <a:gd name="T41" fmla="*/ 5 h 22"/>
                    <a:gd name="T42" fmla="*/ 3 w 30"/>
                    <a:gd name="T43" fmla="*/ 3 h 2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0"/>
                    <a:gd name="T67" fmla="*/ 0 h 22"/>
                    <a:gd name="T68" fmla="*/ 30 w 30"/>
                    <a:gd name="T69" fmla="*/ 22 h 2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0" h="22">
                      <a:moveTo>
                        <a:pt x="3" y="3"/>
                      </a:moveTo>
                      <a:lnTo>
                        <a:pt x="6" y="2"/>
                      </a:lnTo>
                      <a:lnTo>
                        <a:pt x="8" y="1"/>
                      </a:lnTo>
                      <a:lnTo>
                        <a:pt x="11" y="1"/>
                      </a:lnTo>
                      <a:lnTo>
                        <a:pt x="13" y="1"/>
                      </a:lnTo>
                      <a:lnTo>
                        <a:pt x="16" y="0"/>
                      </a:lnTo>
                      <a:lnTo>
                        <a:pt x="19" y="1"/>
                      </a:lnTo>
                      <a:lnTo>
                        <a:pt x="23" y="1"/>
                      </a:lnTo>
                      <a:lnTo>
                        <a:pt x="26" y="3"/>
                      </a:lnTo>
                      <a:lnTo>
                        <a:pt x="29" y="5"/>
                      </a:lnTo>
                      <a:lnTo>
                        <a:pt x="29" y="21"/>
                      </a:lnTo>
                      <a:lnTo>
                        <a:pt x="26" y="19"/>
                      </a:lnTo>
                      <a:lnTo>
                        <a:pt x="23" y="18"/>
                      </a:lnTo>
                      <a:lnTo>
                        <a:pt x="19" y="17"/>
                      </a:lnTo>
                      <a:lnTo>
                        <a:pt x="16" y="17"/>
                      </a:lnTo>
                      <a:lnTo>
                        <a:pt x="13" y="17"/>
                      </a:lnTo>
                      <a:lnTo>
                        <a:pt x="11" y="17"/>
                      </a:lnTo>
                      <a:lnTo>
                        <a:pt x="8" y="18"/>
                      </a:lnTo>
                      <a:lnTo>
                        <a:pt x="3" y="19"/>
                      </a:lnTo>
                      <a:lnTo>
                        <a:pt x="0" y="21"/>
                      </a:lnTo>
                      <a:lnTo>
                        <a:pt x="0" y="5"/>
                      </a:lnTo>
                      <a:lnTo>
                        <a:pt x="3" y="3"/>
                      </a:lnTo>
                    </a:path>
                  </a:pathLst>
                </a:custGeom>
                <a:solidFill>
                  <a:srgbClr val="A0A0A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81" name="Freeform 608">
                  <a:extLst>
                    <a:ext uri="{FF2B5EF4-FFF2-40B4-BE49-F238E27FC236}">
                      <a16:creationId xmlns:a16="http://schemas.microsoft.com/office/drawing/2014/main" id="{89707B7C-F773-4977-9DE0-AE5804B0E77F}"/>
                    </a:ext>
                  </a:extLst>
                </p:cNvPr>
                <p:cNvSpPr>
                  <a:spLocks/>
                </p:cNvSpPr>
                <p:nvPr/>
              </p:nvSpPr>
              <p:spPr bwMode="auto">
                <a:xfrm>
                  <a:off x="667" y="3420"/>
                  <a:ext cx="30" cy="22"/>
                </a:xfrm>
                <a:custGeom>
                  <a:avLst/>
                  <a:gdLst>
                    <a:gd name="T0" fmla="*/ 3 w 30"/>
                    <a:gd name="T1" fmla="*/ 3 h 22"/>
                    <a:gd name="T2" fmla="*/ 6 w 30"/>
                    <a:gd name="T3" fmla="*/ 2 h 22"/>
                    <a:gd name="T4" fmla="*/ 8 w 30"/>
                    <a:gd name="T5" fmla="*/ 1 h 22"/>
                    <a:gd name="T6" fmla="*/ 11 w 30"/>
                    <a:gd name="T7" fmla="*/ 0 h 22"/>
                    <a:gd name="T8" fmla="*/ 13 w 30"/>
                    <a:gd name="T9" fmla="*/ 0 h 22"/>
                    <a:gd name="T10" fmla="*/ 16 w 30"/>
                    <a:gd name="T11" fmla="*/ 0 h 22"/>
                    <a:gd name="T12" fmla="*/ 19 w 30"/>
                    <a:gd name="T13" fmla="*/ 0 h 22"/>
                    <a:gd name="T14" fmla="*/ 23 w 30"/>
                    <a:gd name="T15" fmla="*/ 1 h 22"/>
                    <a:gd name="T16" fmla="*/ 26 w 30"/>
                    <a:gd name="T17" fmla="*/ 2 h 22"/>
                    <a:gd name="T18" fmla="*/ 29 w 30"/>
                    <a:gd name="T19" fmla="*/ 4 h 22"/>
                    <a:gd name="T20" fmla="*/ 29 w 30"/>
                    <a:gd name="T21" fmla="*/ 21 h 22"/>
                    <a:gd name="T22" fmla="*/ 26 w 30"/>
                    <a:gd name="T23" fmla="*/ 19 h 22"/>
                    <a:gd name="T24" fmla="*/ 23 w 30"/>
                    <a:gd name="T25" fmla="*/ 18 h 22"/>
                    <a:gd name="T26" fmla="*/ 19 w 30"/>
                    <a:gd name="T27" fmla="*/ 17 h 22"/>
                    <a:gd name="T28" fmla="*/ 16 w 30"/>
                    <a:gd name="T29" fmla="*/ 16 h 22"/>
                    <a:gd name="T30" fmla="*/ 13 w 30"/>
                    <a:gd name="T31" fmla="*/ 17 h 22"/>
                    <a:gd name="T32" fmla="*/ 11 w 30"/>
                    <a:gd name="T33" fmla="*/ 17 h 22"/>
                    <a:gd name="T34" fmla="*/ 8 w 30"/>
                    <a:gd name="T35" fmla="*/ 17 h 22"/>
                    <a:gd name="T36" fmla="*/ 3 w 30"/>
                    <a:gd name="T37" fmla="*/ 19 h 22"/>
                    <a:gd name="T38" fmla="*/ 0 w 30"/>
                    <a:gd name="T39" fmla="*/ 20 h 22"/>
                    <a:gd name="T40" fmla="*/ 0 w 30"/>
                    <a:gd name="T41" fmla="*/ 4 h 22"/>
                    <a:gd name="T42" fmla="*/ 3 w 30"/>
                    <a:gd name="T43" fmla="*/ 3 h 2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0"/>
                    <a:gd name="T67" fmla="*/ 0 h 22"/>
                    <a:gd name="T68" fmla="*/ 30 w 30"/>
                    <a:gd name="T69" fmla="*/ 22 h 2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0" h="22">
                      <a:moveTo>
                        <a:pt x="3" y="3"/>
                      </a:moveTo>
                      <a:lnTo>
                        <a:pt x="6" y="2"/>
                      </a:lnTo>
                      <a:lnTo>
                        <a:pt x="8" y="1"/>
                      </a:lnTo>
                      <a:lnTo>
                        <a:pt x="11" y="0"/>
                      </a:lnTo>
                      <a:lnTo>
                        <a:pt x="13" y="0"/>
                      </a:lnTo>
                      <a:lnTo>
                        <a:pt x="16" y="0"/>
                      </a:lnTo>
                      <a:lnTo>
                        <a:pt x="19" y="0"/>
                      </a:lnTo>
                      <a:lnTo>
                        <a:pt x="23" y="1"/>
                      </a:lnTo>
                      <a:lnTo>
                        <a:pt x="26" y="2"/>
                      </a:lnTo>
                      <a:lnTo>
                        <a:pt x="29" y="4"/>
                      </a:lnTo>
                      <a:lnTo>
                        <a:pt x="29" y="21"/>
                      </a:lnTo>
                      <a:lnTo>
                        <a:pt x="26" y="19"/>
                      </a:lnTo>
                      <a:lnTo>
                        <a:pt x="23" y="18"/>
                      </a:lnTo>
                      <a:lnTo>
                        <a:pt x="19" y="17"/>
                      </a:lnTo>
                      <a:lnTo>
                        <a:pt x="16" y="16"/>
                      </a:lnTo>
                      <a:lnTo>
                        <a:pt x="13" y="17"/>
                      </a:lnTo>
                      <a:lnTo>
                        <a:pt x="11" y="17"/>
                      </a:lnTo>
                      <a:lnTo>
                        <a:pt x="8" y="17"/>
                      </a:lnTo>
                      <a:lnTo>
                        <a:pt x="3" y="19"/>
                      </a:lnTo>
                      <a:lnTo>
                        <a:pt x="0" y="20"/>
                      </a:lnTo>
                      <a:lnTo>
                        <a:pt x="0" y="4"/>
                      </a:lnTo>
                      <a:lnTo>
                        <a:pt x="3" y="3"/>
                      </a:lnTo>
                    </a:path>
                  </a:pathLst>
                </a:custGeom>
                <a:solidFill>
                  <a:srgbClr val="A0A0A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82" name="Freeform 609">
                  <a:extLst>
                    <a:ext uri="{FF2B5EF4-FFF2-40B4-BE49-F238E27FC236}">
                      <a16:creationId xmlns:a16="http://schemas.microsoft.com/office/drawing/2014/main" id="{49DD5F24-B888-4888-91A2-0F2807151E43}"/>
                    </a:ext>
                  </a:extLst>
                </p:cNvPr>
                <p:cNvSpPr>
                  <a:spLocks/>
                </p:cNvSpPr>
                <p:nvPr/>
              </p:nvSpPr>
              <p:spPr bwMode="auto">
                <a:xfrm>
                  <a:off x="667" y="3456"/>
                  <a:ext cx="30" cy="23"/>
                </a:xfrm>
                <a:custGeom>
                  <a:avLst/>
                  <a:gdLst>
                    <a:gd name="T0" fmla="*/ 3 w 30"/>
                    <a:gd name="T1" fmla="*/ 3 h 23"/>
                    <a:gd name="T2" fmla="*/ 6 w 30"/>
                    <a:gd name="T3" fmla="*/ 2 h 23"/>
                    <a:gd name="T4" fmla="*/ 8 w 30"/>
                    <a:gd name="T5" fmla="*/ 1 h 23"/>
                    <a:gd name="T6" fmla="*/ 11 w 30"/>
                    <a:gd name="T7" fmla="*/ 1 h 23"/>
                    <a:gd name="T8" fmla="*/ 13 w 30"/>
                    <a:gd name="T9" fmla="*/ 0 h 23"/>
                    <a:gd name="T10" fmla="*/ 16 w 30"/>
                    <a:gd name="T11" fmla="*/ 0 h 23"/>
                    <a:gd name="T12" fmla="*/ 19 w 30"/>
                    <a:gd name="T13" fmla="*/ 1 h 23"/>
                    <a:gd name="T14" fmla="*/ 23 w 30"/>
                    <a:gd name="T15" fmla="*/ 1 h 23"/>
                    <a:gd name="T16" fmla="*/ 26 w 30"/>
                    <a:gd name="T17" fmla="*/ 3 h 23"/>
                    <a:gd name="T18" fmla="*/ 29 w 30"/>
                    <a:gd name="T19" fmla="*/ 4 h 23"/>
                    <a:gd name="T20" fmla="*/ 29 w 30"/>
                    <a:gd name="T21" fmla="*/ 22 h 23"/>
                    <a:gd name="T22" fmla="*/ 26 w 30"/>
                    <a:gd name="T23" fmla="*/ 20 h 23"/>
                    <a:gd name="T24" fmla="*/ 23 w 30"/>
                    <a:gd name="T25" fmla="*/ 19 h 23"/>
                    <a:gd name="T26" fmla="*/ 19 w 30"/>
                    <a:gd name="T27" fmla="*/ 18 h 23"/>
                    <a:gd name="T28" fmla="*/ 16 w 30"/>
                    <a:gd name="T29" fmla="*/ 18 h 23"/>
                    <a:gd name="T30" fmla="*/ 13 w 30"/>
                    <a:gd name="T31" fmla="*/ 18 h 23"/>
                    <a:gd name="T32" fmla="*/ 11 w 30"/>
                    <a:gd name="T33" fmla="*/ 18 h 23"/>
                    <a:gd name="T34" fmla="*/ 8 w 30"/>
                    <a:gd name="T35" fmla="*/ 19 h 23"/>
                    <a:gd name="T36" fmla="*/ 3 w 30"/>
                    <a:gd name="T37" fmla="*/ 21 h 23"/>
                    <a:gd name="T38" fmla="*/ 0 w 30"/>
                    <a:gd name="T39" fmla="*/ 21 h 23"/>
                    <a:gd name="T40" fmla="*/ 0 w 30"/>
                    <a:gd name="T41" fmla="*/ 5 h 23"/>
                    <a:gd name="T42" fmla="*/ 3 w 30"/>
                    <a:gd name="T43" fmla="*/ 3 h 2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0"/>
                    <a:gd name="T67" fmla="*/ 0 h 23"/>
                    <a:gd name="T68" fmla="*/ 30 w 30"/>
                    <a:gd name="T69" fmla="*/ 23 h 2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0" h="23">
                      <a:moveTo>
                        <a:pt x="3" y="3"/>
                      </a:moveTo>
                      <a:lnTo>
                        <a:pt x="6" y="2"/>
                      </a:lnTo>
                      <a:lnTo>
                        <a:pt x="8" y="1"/>
                      </a:lnTo>
                      <a:lnTo>
                        <a:pt x="11" y="1"/>
                      </a:lnTo>
                      <a:lnTo>
                        <a:pt x="13" y="0"/>
                      </a:lnTo>
                      <a:lnTo>
                        <a:pt x="16" y="0"/>
                      </a:lnTo>
                      <a:lnTo>
                        <a:pt x="19" y="1"/>
                      </a:lnTo>
                      <a:lnTo>
                        <a:pt x="23" y="1"/>
                      </a:lnTo>
                      <a:lnTo>
                        <a:pt x="26" y="3"/>
                      </a:lnTo>
                      <a:lnTo>
                        <a:pt x="29" y="4"/>
                      </a:lnTo>
                      <a:lnTo>
                        <a:pt x="29" y="22"/>
                      </a:lnTo>
                      <a:lnTo>
                        <a:pt x="26" y="20"/>
                      </a:lnTo>
                      <a:lnTo>
                        <a:pt x="23" y="19"/>
                      </a:lnTo>
                      <a:lnTo>
                        <a:pt x="19" y="18"/>
                      </a:lnTo>
                      <a:lnTo>
                        <a:pt x="16" y="18"/>
                      </a:lnTo>
                      <a:lnTo>
                        <a:pt x="13" y="18"/>
                      </a:lnTo>
                      <a:lnTo>
                        <a:pt x="11" y="18"/>
                      </a:lnTo>
                      <a:lnTo>
                        <a:pt x="8" y="19"/>
                      </a:lnTo>
                      <a:lnTo>
                        <a:pt x="3" y="21"/>
                      </a:lnTo>
                      <a:lnTo>
                        <a:pt x="0" y="21"/>
                      </a:lnTo>
                      <a:lnTo>
                        <a:pt x="0" y="5"/>
                      </a:lnTo>
                      <a:lnTo>
                        <a:pt x="3" y="3"/>
                      </a:lnTo>
                    </a:path>
                  </a:pathLst>
                </a:custGeom>
                <a:solidFill>
                  <a:srgbClr val="A0A0A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83" name="Freeform 610">
                  <a:extLst>
                    <a:ext uri="{FF2B5EF4-FFF2-40B4-BE49-F238E27FC236}">
                      <a16:creationId xmlns:a16="http://schemas.microsoft.com/office/drawing/2014/main" id="{C5FFA927-4DB7-4A37-9B70-025A4F6FF2E9}"/>
                    </a:ext>
                  </a:extLst>
                </p:cNvPr>
                <p:cNvSpPr>
                  <a:spLocks/>
                </p:cNvSpPr>
                <p:nvPr/>
              </p:nvSpPr>
              <p:spPr bwMode="auto">
                <a:xfrm>
                  <a:off x="667" y="3493"/>
                  <a:ext cx="30" cy="22"/>
                </a:xfrm>
                <a:custGeom>
                  <a:avLst/>
                  <a:gdLst>
                    <a:gd name="T0" fmla="*/ 3 w 30"/>
                    <a:gd name="T1" fmla="*/ 3 h 22"/>
                    <a:gd name="T2" fmla="*/ 6 w 30"/>
                    <a:gd name="T3" fmla="*/ 2 h 22"/>
                    <a:gd name="T4" fmla="*/ 8 w 30"/>
                    <a:gd name="T5" fmla="*/ 1 h 22"/>
                    <a:gd name="T6" fmla="*/ 11 w 30"/>
                    <a:gd name="T7" fmla="*/ 1 h 22"/>
                    <a:gd name="T8" fmla="*/ 13 w 30"/>
                    <a:gd name="T9" fmla="*/ 0 h 22"/>
                    <a:gd name="T10" fmla="*/ 16 w 30"/>
                    <a:gd name="T11" fmla="*/ 0 h 22"/>
                    <a:gd name="T12" fmla="*/ 19 w 30"/>
                    <a:gd name="T13" fmla="*/ 1 h 22"/>
                    <a:gd name="T14" fmla="*/ 23 w 30"/>
                    <a:gd name="T15" fmla="*/ 1 h 22"/>
                    <a:gd name="T16" fmla="*/ 26 w 30"/>
                    <a:gd name="T17" fmla="*/ 3 h 22"/>
                    <a:gd name="T18" fmla="*/ 29 w 30"/>
                    <a:gd name="T19" fmla="*/ 5 h 22"/>
                    <a:gd name="T20" fmla="*/ 29 w 30"/>
                    <a:gd name="T21" fmla="*/ 21 h 22"/>
                    <a:gd name="T22" fmla="*/ 26 w 30"/>
                    <a:gd name="T23" fmla="*/ 19 h 22"/>
                    <a:gd name="T24" fmla="*/ 23 w 30"/>
                    <a:gd name="T25" fmla="*/ 18 h 22"/>
                    <a:gd name="T26" fmla="*/ 19 w 30"/>
                    <a:gd name="T27" fmla="*/ 17 h 22"/>
                    <a:gd name="T28" fmla="*/ 16 w 30"/>
                    <a:gd name="T29" fmla="*/ 17 h 22"/>
                    <a:gd name="T30" fmla="*/ 13 w 30"/>
                    <a:gd name="T31" fmla="*/ 17 h 22"/>
                    <a:gd name="T32" fmla="*/ 11 w 30"/>
                    <a:gd name="T33" fmla="*/ 17 h 22"/>
                    <a:gd name="T34" fmla="*/ 8 w 30"/>
                    <a:gd name="T35" fmla="*/ 18 h 22"/>
                    <a:gd name="T36" fmla="*/ 3 w 30"/>
                    <a:gd name="T37" fmla="*/ 20 h 22"/>
                    <a:gd name="T38" fmla="*/ 0 w 30"/>
                    <a:gd name="T39" fmla="*/ 21 h 22"/>
                    <a:gd name="T40" fmla="*/ 0 w 30"/>
                    <a:gd name="T41" fmla="*/ 5 h 22"/>
                    <a:gd name="T42" fmla="*/ 3 w 30"/>
                    <a:gd name="T43" fmla="*/ 3 h 2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0"/>
                    <a:gd name="T67" fmla="*/ 0 h 22"/>
                    <a:gd name="T68" fmla="*/ 30 w 30"/>
                    <a:gd name="T69" fmla="*/ 22 h 2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0" h="22">
                      <a:moveTo>
                        <a:pt x="3" y="3"/>
                      </a:moveTo>
                      <a:lnTo>
                        <a:pt x="6" y="2"/>
                      </a:lnTo>
                      <a:lnTo>
                        <a:pt x="8" y="1"/>
                      </a:lnTo>
                      <a:lnTo>
                        <a:pt x="11" y="1"/>
                      </a:lnTo>
                      <a:lnTo>
                        <a:pt x="13" y="0"/>
                      </a:lnTo>
                      <a:lnTo>
                        <a:pt x="16" y="0"/>
                      </a:lnTo>
                      <a:lnTo>
                        <a:pt x="19" y="1"/>
                      </a:lnTo>
                      <a:lnTo>
                        <a:pt x="23" y="1"/>
                      </a:lnTo>
                      <a:lnTo>
                        <a:pt x="26" y="3"/>
                      </a:lnTo>
                      <a:lnTo>
                        <a:pt x="29" y="5"/>
                      </a:lnTo>
                      <a:lnTo>
                        <a:pt x="29" y="21"/>
                      </a:lnTo>
                      <a:lnTo>
                        <a:pt x="26" y="19"/>
                      </a:lnTo>
                      <a:lnTo>
                        <a:pt x="23" y="18"/>
                      </a:lnTo>
                      <a:lnTo>
                        <a:pt x="19" y="17"/>
                      </a:lnTo>
                      <a:lnTo>
                        <a:pt x="16" y="17"/>
                      </a:lnTo>
                      <a:lnTo>
                        <a:pt x="13" y="17"/>
                      </a:lnTo>
                      <a:lnTo>
                        <a:pt x="11" y="17"/>
                      </a:lnTo>
                      <a:lnTo>
                        <a:pt x="8" y="18"/>
                      </a:lnTo>
                      <a:lnTo>
                        <a:pt x="3" y="20"/>
                      </a:lnTo>
                      <a:lnTo>
                        <a:pt x="0" y="21"/>
                      </a:lnTo>
                      <a:lnTo>
                        <a:pt x="0" y="5"/>
                      </a:lnTo>
                      <a:lnTo>
                        <a:pt x="3" y="3"/>
                      </a:lnTo>
                    </a:path>
                  </a:pathLst>
                </a:custGeom>
                <a:solidFill>
                  <a:srgbClr val="A0A0A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84" name="Freeform 611">
                  <a:extLst>
                    <a:ext uri="{FF2B5EF4-FFF2-40B4-BE49-F238E27FC236}">
                      <a16:creationId xmlns:a16="http://schemas.microsoft.com/office/drawing/2014/main" id="{CD3AFEB6-D3C3-4948-B12C-64AF06355714}"/>
                    </a:ext>
                  </a:extLst>
                </p:cNvPr>
                <p:cNvSpPr>
                  <a:spLocks/>
                </p:cNvSpPr>
                <p:nvPr/>
              </p:nvSpPr>
              <p:spPr bwMode="auto">
                <a:xfrm>
                  <a:off x="667" y="3531"/>
                  <a:ext cx="30" cy="22"/>
                </a:xfrm>
                <a:custGeom>
                  <a:avLst/>
                  <a:gdLst>
                    <a:gd name="T0" fmla="*/ 3 w 30"/>
                    <a:gd name="T1" fmla="*/ 3 h 22"/>
                    <a:gd name="T2" fmla="*/ 6 w 30"/>
                    <a:gd name="T3" fmla="*/ 2 h 22"/>
                    <a:gd name="T4" fmla="*/ 8 w 30"/>
                    <a:gd name="T5" fmla="*/ 1 h 22"/>
                    <a:gd name="T6" fmla="*/ 11 w 30"/>
                    <a:gd name="T7" fmla="*/ 0 h 22"/>
                    <a:gd name="T8" fmla="*/ 13 w 30"/>
                    <a:gd name="T9" fmla="*/ 0 h 22"/>
                    <a:gd name="T10" fmla="*/ 16 w 30"/>
                    <a:gd name="T11" fmla="*/ 0 h 22"/>
                    <a:gd name="T12" fmla="*/ 19 w 30"/>
                    <a:gd name="T13" fmla="*/ 0 h 22"/>
                    <a:gd name="T14" fmla="*/ 23 w 30"/>
                    <a:gd name="T15" fmla="*/ 1 h 22"/>
                    <a:gd name="T16" fmla="*/ 26 w 30"/>
                    <a:gd name="T17" fmla="*/ 3 h 22"/>
                    <a:gd name="T18" fmla="*/ 29 w 30"/>
                    <a:gd name="T19" fmla="*/ 4 h 22"/>
                    <a:gd name="T20" fmla="*/ 29 w 30"/>
                    <a:gd name="T21" fmla="*/ 21 h 22"/>
                    <a:gd name="T22" fmla="*/ 26 w 30"/>
                    <a:gd name="T23" fmla="*/ 19 h 22"/>
                    <a:gd name="T24" fmla="*/ 23 w 30"/>
                    <a:gd name="T25" fmla="*/ 18 h 22"/>
                    <a:gd name="T26" fmla="*/ 19 w 30"/>
                    <a:gd name="T27" fmla="*/ 17 h 22"/>
                    <a:gd name="T28" fmla="*/ 16 w 30"/>
                    <a:gd name="T29" fmla="*/ 16 h 22"/>
                    <a:gd name="T30" fmla="*/ 13 w 30"/>
                    <a:gd name="T31" fmla="*/ 16 h 22"/>
                    <a:gd name="T32" fmla="*/ 11 w 30"/>
                    <a:gd name="T33" fmla="*/ 17 h 22"/>
                    <a:gd name="T34" fmla="*/ 8 w 30"/>
                    <a:gd name="T35" fmla="*/ 18 h 22"/>
                    <a:gd name="T36" fmla="*/ 3 w 30"/>
                    <a:gd name="T37" fmla="*/ 19 h 22"/>
                    <a:gd name="T38" fmla="*/ 0 w 30"/>
                    <a:gd name="T39" fmla="*/ 20 h 22"/>
                    <a:gd name="T40" fmla="*/ 0 w 30"/>
                    <a:gd name="T41" fmla="*/ 5 h 22"/>
                    <a:gd name="T42" fmla="*/ 3 w 30"/>
                    <a:gd name="T43" fmla="*/ 3 h 2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0"/>
                    <a:gd name="T67" fmla="*/ 0 h 22"/>
                    <a:gd name="T68" fmla="*/ 30 w 30"/>
                    <a:gd name="T69" fmla="*/ 22 h 2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0" h="22">
                      <a:moveTo>
                        <a:pt x="3" y="3"/>
                      </a:moveTo>
                      <a:lnTo>
                        <a:pt x="6" y="2"/>
                      </a:lnTo>
                      <a:lnTo>
                        <a:pt x="8" y="1"/>
                      </a:lnTo>
                      <a:lnTo>
                        <a:pt x="11" y="0"/>
                      </a:lnTo>
                      <a:lnTo>
                        <a:pt x="13" y="0"/>
                      </a:lnTo>
                      <a:lnTo>
                        <a:pt x="16" y="0"/>
                      </a:lnTo>
                      <a:lnTo>
                        <a:pt x="19" y="0"/>
                      </a:lnTo>
                      <a:lnTo>
                        <a:pt x="23" y="1"/>
                      </a:lnTo>
                      <a:lnTo>
                        <a:pt x="26" y="3"/>
                      </a:lnTo>
                      <a:lnTo>
                        <a:pt x="29" y="4"/>
                      </a:lnTo>
                      <a:lnTo>
                        <a:pt x="29" y="21"/>
                      </a:lnTo>
                      <a:lnTo>
                        <a:pt x="26" y="19"/>
                      </a:lnTo>
                      <a:lnTo>
                        <a:pt x="23" y="18"/>
                      </a:lnTo>
                      <a:lnTo>
                        <a:pt x="19" y="17"/>
                      </a:lnTo>
                      <a:lnTo>
                        <a:pt x="16" y="16"/>
                      </a:lnTo>
                      <a:lnTo>
                        <a:pt x="13" y="16"/>
                      </a:lnTo>
                      <a:lnTo>
                        <a:pt x="11" y="17"/>
                      </a:lnTo>
                      <a:lnTo>
                        <a:pt x="8" y="18"/>
                      </a:lnTo>
                      <a:lnTo>
                        <a:pt x="3" y="19"/>
                      </a:lnTo>
                      <a:lnTo>
                        <a:pt x="0" y="20"/>
                      </a:lnTo>
                      <a:lnTo>
                        <a:pt x="0" y="5"/>
                      </a:lnTo>
                      <a:lnTo>
                        <a:pt x="3" y="3"/>
                      </a:lnTo>
                    </a:path>
                  </a:pathLst>
                </a:custGeom>
                <a:solidFill>
                  <a:srgbClr val="A0A0A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85" name="Freeform 612">
                  <a:extLst>
                    <a:ext uri="{FF2B5EF4-FFF2-40B4-BE49-F238E27FC236}">
                      <a16:creationId xmlns:a16="http://schemas.microsoft.com/office/drawing/2014/main" id="{16E12540-0D5E-42DB-BF85-52D379D69317}"/>
                    </a:ext>
                  </a:extLst>
                </p:cNvPr>
                <p:cNvSpPr>
                  <a:spLocks/>
                </p:cNvSpPr>
                <p:nvPr/>
              </p:nvSpPr>
              <p:spPr bwMode="auto">
                <a:xfrm>
                  <a:off x="667" y="3567"/>
                  <a:ext cx="30" cy="20"/>
                </a:xfrm>
                <a:custGeom>
                  <a:avLst/>
                  <a:gdLst>
                    <a:gd name="T0" fmla="*/ 3 w 30"/>
                    <a:gd name="T1" fmla="*/ 3 h 20"/>
                    <a:gd name="T2" fmla="*/ 6 w 30"/>
                    <a:gd name="T3" fmla="*/ 2 h 20"/>
                    <a:gd name="T4" fmla="*/ 8 w 30"/>
                    <a:gd name="T5" fmla="*/ 1 h 20"/>
                    <a:gd name="T6" fmla="*/ 11 w 30"/>
                    <a:gd name="T7" fmla="*/ 1 h 20"/>
                    <a:gd name="T8" fmla="*/ 13 w 30"/>
                    <a:gd name="T9" fmla="*/ 0 h 20"/>
                    <a:gd name="T10" fmla="*/ 16 w 30"/>
                    <a:gd name="T11" fmla="*/ 0 h 20"/>
                    <a:gd name="T12" fmla="*/ 19 w 30"/>
                    <a:gd name="T13" fmla="*/ 0 h 20"/>
                    <a:gd name="T14" fmla="*/ 23 w 30"/>
                    <a:gd name="T15" fmla="*/ 1 h 20"/>
                    <a:gd name="T16" fmla="*/ 26 w 30"/>
                    <a:gd name="T17" fmla="*/ 2 h 20"/>
                    <a:gd name="T18" fmla="*/ 29 w 30"/>
                    <a:gd name="T19" fmla="*/ 4 h 20"/>
                    <a:gd name="T20" fmla="*/ 29 w 30"/>
                    <a:gd name="T21" fmla="*/ 19 h 20"/>
                    <a:gd name="T22" fmla="*/ 26 w 30"/>
                    <a:gd name="T23" fmla="*/ 17 h 20"/>
                    <a:gd name="T24" fmla="*/ 23 w 30"/>
                    <a:gd name="T25" fmla="*/ 16 h 20"/>
                    <a:gd name="T26" fmla="*/ 19 w 30"/>
                    <a:gd name="T27" fmla="*/ 16 h 20"/>
                    <a:gd name="T28" fmla="*/ 16 w 30"/>
                    <a:gd name="T29" fmla="*/ 15 h 20"/>
                    <a:gd name="T30" fmla="*/ 13 w 30"/>
                    <a:gd name="T31" fmla="*/ 15 h 20"/>
                    <a:gd name="T32" fmla="*/ 11 w 30"/>
                    <a:gd name="T33" fmla="*/ 16 h 20"/>
                    <a:gd name="T34" fmla="*/ 8 w 30"/>
                    <a:gd name="T35" fmla="*/ 16 h 20"/>
                    <a:gd name="T36" fmla="*/ 3 w 30"/>
                    <a:gd name="T37" fmla="*/ 18 h 20"/>
                    <a:gd name="T38" fmla="*/ 0 w 30"/>
                    <a:gd name="T39" fmla="*/ 19 h 20"/>
                    <a:gd name="T40" fmla="*/ 0 w 30"/>
                    <a:gd name="T41" fmla="*/ 4 h 20"/>
                    <a:gd name="T42" fmla="*/ 3 w 30"/>
                    <a:gd name="T43" fmla="*/ 3 h 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0"/>
                    <a:gd name="T67" fmla="*/ 0 h 20"/>
                    <a:gd name="T68" fmla="*/ 30 w 30"/>
                    <a:gd name="T69" fmla="*/ 20 h 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0" h="20">
                      <a:moveTo>
                        <a:pt x="3" y="3"/>
                      </a:moveTo>
                      <a:lnTo>
                        <a:pt x="6" y="2"/>
                      </a:lnTo>
                      <a:lnTo>
                        <a:pt x="8" y="1"/>
                      </a:lnTo>
                      <a:lnTo>
                        <a:pt x="11" y="1"/>
                      </a:lnTo>
                      <a:lnTo>
                        <a:pt x="13" y="0"/>
                      </a:lnTo>
                      <a:lnTo>
                        <a:pt x="16" y="0"/>
                      </a:lnTo>
                      <a:lnTo>
                        <a:pt x="19" y="0"/>
                      </a:lnTo>
                      <a:lnTo>
                        <a:pt x="23" y="1"/>
                      </a:lnTo>
                      <a:lnTo>
                        <a:pt x="26" y="2"/>
                      </a:lnTo>
                      <a:lnTo>
                        <a:pt x="29" y="4"/>
                      </a:lnTo>
                      <a:lnTo>
                        <a:pt x="29" y="19"/>
                      </a:lnTo>
                      <a:lnTo>
                        <a:pt x="26" y="17"/>
                      </a:lnTo>
                      <a:lnTo>
                        <a:pt x="23" y="16"/>
                      </a:lnTo>
                      <a:lnTo>
                        <a:pt x="19" y="16"/>
                      </a:lnTo>
                      <a:lnTo>
                        <a:pt x="16" y="15"/>
                      </a:lnTo>
                      <a:lnTo>
                        <a:pt x="13" y="15"/>
                      </a:lnTo>
                      <a:lnTo>
                        <a:pt x="11" y="16"/>
                      </a:lnTo>
                      <a:lnTo>
                        <a:pt x="8" y="16"/>
                      </a:lnTo>
                      <a:lnTo>
                        <a:pt x="3" y="18"/>
                      </a:lnTo>
                      <a:lnTo>
                        <a:pt x="0" y="19"/>
                      </a:lnTo>
                      <a:lnTo>
                        <a:pt x="0" y="4"/>
                      </a:lnTo>
                      <a:lnTo>
                        <a:pt x="3" y="3"/>
                      </a:lnTo>
                    </a:path>
                  </a:pathLst>
                </a:custGeom>
                <a:solidFill>
                  <a:srgbClr val="A0A0A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86" name="Freeform 613">
                  <a:extLst>
                    <a:ext uri="{FF2B5EF4-FFF2-40B4-BE49-F238E27FC236}">
                      <a16:creationId xmlns:a16="http://schemas.microsoft.com/office/drawing/2014/main" id="{16D95F77-E31B-44E0-A406-6C65D2BDA4F5}"/>
                    </a:ext>
                  </a:extLst>
                </p:cNvPr>
                <p:cNvSpPr>
                  <a:spLocks/>
                </p:cNvSpPr>
                <p:nvPr/>
              </p:nvSpPr>
              <p:spPr bwMode="auto">
                <a:xfrm>
                  <a:off x="667" y="3603"/>
                  <a:ext cx="30" cy="23"/>
                </a:xfrm>
                <a:custGeom>
                  <a:avLst/>
                  <a:gdLst>
                    <a:gd name="T0" fmla="*/ 3 w 30"/>
                    <a:gd name="T1" fmla="*/ 3 h 23"/>
                    <a:gd name="T2" fmla="*/ 6 w 30"/>
                    <a:gd name="T3" fmla="*/ 2 h 23"/>
                    <a:gd name="T4" fmla="*/ 8 w 30"/>
                    <a:gd name="T5" fmla="*/ 1 h 23"/>
                    <a:gd name="T6" fmla="*/ 11 w 30"/>
                    <a:gd name="T7" fmla="*/ 1 h 23"/>
                    <a:gd name="T8" fmla="*/ 13 w 30"/>
                    <a:gd name="T9" fmla="*/ 0 h 23"/>
                    <a:gd name="T10" fmla="*/ 16 w 30"/>
                    <a:gd name="T11" fmla="*/ 0 h 23"/>
                    <a:gd name="T12" fmla="*/ 19 w 30"/>
                    <a:gd name="T13" fmla="*/ 0 h 23"/>
                    <a:gd name="T14" fmla="*/ 23 w 30"/>
                    <a:gd name="T15" fmla="*/ 1 h 23"/>
                    <a:gd name="T16" fmla="*/ 26 w 30"/>
                    <a:gd name="T17" fmla="*/ 3 h 23"/>
                    <a:gd name="T18" fmla="*/ 29 w 30"/>
                    <a:gd name="T19" fmla="*/ 4 h 23"/>
                    <a:gd name="T20" fmla="*/ 29 w 30"/>
                    <a:gd name="T21" fmla="*/ 22 h 23"/>
                    <a:gd name="T22" fmla="*/ 26 w 30"/>
                    <a:gd name="T23" fmla="*/ 20 h 23"/>
                    <a:gd name="T24" fmla="*/ 23 w 30"/>
                    <a:gd name="T25" fmla="*/ 19 h 23"/>
                    <a:gd name="T26" fmla="*/ 19 w 30"/>
                    <a:gd name="T27" fmla="*/ 18 h 23"/>
                    <a:gd name="T28" fmla="*/ 16 w 30"/>
                    <a:gd name="T29" fmla="*/ 17 h 23"/>
                    <a:gd name="T30" fmla="*/ 13 w 30"/>
                    <a:gd name="T31" fmla="*/ 18 h 23"/>
                    <a:gd name="T32" fmla="*/ 11 w 30"/>
                    <a:gd name="T33" fmla="*/ 18 h 23"/>
                    <a:gd name="T34" fmla="*/ 8 w 30"/>
                    <a:gd name="T35" fmla="*/ 19 h 23"/>
                    <a:gd name="T36" fmla="*/ 3 w 30"/>
                    <a:gd name="T37" fmla="*/ 20 h 23"/>
                    <a:gd name="T38" fmla="*/ 0 w 30"/>
                    <a:gd name="T39" fmla="*/ 22 h 23"/>
                    <a:gd name="T40" fmla="*/ 0 w 30"/>
                    <a:gd name="T41" fmla="*/ 4 h 23"/>
                    <a:gd name="T42" fmla="*/ 3 w 30"/>
                    <a:gd name="T43" fmla="*/ 3 h 2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0"/>
                    <a:gd name="T67" fmla="*/ 0 h 23"/>
                    <a:gd name="T68" fmla="*/ 30 w 30"/>
                    <a:gd name="T69" fmla="*/ 23 h 2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0" h="23">
                      <a:moveTo>
                        <a:pt x="3" y="3"/>
                      </a:moveTo>
                      <a:lnTo>
                        <a:pt x="6" y="2"/>
                      </a:lnTo>
                      <a:lnTo>
                        <a:pt x="8" y="1"/>
                      </a:lnTo>
                      <a:lnTo>
                        <a:pt x="11" y="1"/>
                      </a:lnTo>
                      <a:lnTo>
                        <a:pt x="13" y="0"/>
                      </a:lnTo>
                      <a:lnTo>
                        <a:pt x="16" y="0"/>
                      </a:lnTo>
                      <a:lnTo>
                        <a:pt x="19" y="0"/>
                      </a:lnTo>
                      <a:lnTo>
                        <a:pt x="23" y="1"/>
                      </a:lnTo>
                      <a:lnTo>
                        <a:pt x="26" y="3"/>
                      </a:lnTo>
                      <a:lnTo>
                        <a:pt x="29" y="4"/>
                      </a:lnTo>
                      <a:lnTo>
                        <a:pt x="29" y="22"/>
                      </a:lnTo>
                      <a:lnTo>
                        <a:pt x="26" y="20"/>
                      </a:lnTo>
                      <a:lnTo>
                        <a:pt x="23" y="19"/>
                      </a:lnTo>
                      <a:lnTo>
                        <a:pt x="19" y="18"/>
                      </a:lnTo>
                      <a:lnTo>
                        <a:pt x="16" y="17"/>
                      </a:lnTo>
                      <a:lnTo>
                        <a:pt x="13" y="18"/>
                      </a:lnTo>
                      <a:lnTo>
                        <a:pt x="11" y="18"/>
                      </a:lnTo>
                      <a:lnTo>
                        <a:pt x="8" y="19"/>
                      </a:lnTo>
                      <a:lnTo>
                        <a:pt x="3" y="20"/>
                      </a:lnTo>
                      <a:lnTo>
                        <a:pt x="0" y="22"/>
                      </a:lnTo>
                      <a:lnTo>
                        <a:pt x="0" y="4"/>
                      </a:lnTo>
                      <a:lnTo>
                        <a:pt x="3" y="3"/>
                      </a:lnTo>
                    </a:path>
                  </a:pathLst>
                </a:custGeom>
                <a:solidFill>
                  <a:srgbClr val="A0A0A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87" name="Freeform 614">
                  <a:extLst>
                    <a:ext uri="{FF2B5EF4-FFF2-40B4-BE49-F238E27FC236}">
                      <a16:creationId xmlns:a16="http://schemas.microsoft.com/office/drawing/2014/main" id="{89430959-1E28-4CA0-9A7B-7D5E925D29A7}"/>
                    </a:ext>
                  </a:extLst>
                </p:cNvPr>
                <p:cNvSpPr>
                  <a:spLocks/>
                </p:cNvSpPr>
                <p:nvPr/>
              </p:nvSpPr>
              <p:spPr bwMode="auto">
                <a:xfrm>
                  <a:off x="667" y="3207"/>
                  <a:ext cx="30" cy="16"/>
                </a:xfrm>
                <a:custGeom>
                  <a:avLst/>
                  <a:gdLst>
                    <a:gd name="T0" fmla="*/ 3 w 30"/>
                    <a:gd name="T1" fmla="*/ 3 h 16"/>
                    <a:gd name="T2" fmla="*/ 6 w 30"/>
                    <a:gd name="T3" fmla="*/ 2 h 16"/>
                    <a:gd name="T4" fmla="*/ 8 w 30"/>
                    <a:gd name="T5" fmla="*/ 1 h 16"/>
                    <a:gd name="T6" fmla="*/ 11 w 30"/>
                    <a:gd name="T7" fmla="*/ 1 h 16"/>
                    <a:gd name="T8" fmla="*/ 13 w 30"/>
                    <a:gd name="T9" fmla="*/ 0 h 16"/>
                    <a:gd name="T10" fmla="*/ 16 w 30"/>
                    <a:gd name="T11" fmla="*/ 0 h 16"/>
                    <a:gd name="T12" fmla="*/ 19 w 30"/>
                    <a:gd name="T13" fmla="*/ 1 h 16"/>
                    <a:gd name="T14" fmla="*/ 23 w 30"/>
                    <a:gd name="T15" fmla="*/ 2 h 16"/>
                    <a:gd name="T16" fmla="*/ 26 w 30"/>
                    <a:gd name="T17" fmla="*/ 3 h 16"/>
                    <a:gd name="T18" fmla="*/ 29 w 30"/>
                    <a:gd name="T19" fmla="*/ 5 h 16"/>
                    <a:gd name="T20" fmla="*/ 29 w 30"/>
                    <a:gd name="T21" fmla="*/ 15 h 16"/>
                    <a:gd name="T22" fmla="*/ 26 w 30"/>
                    <a:gd name="T23" fmla="*/ 13 h 16"/>
                    <a:gd name="T24" fmla="*/ 23 w 30"/>
                    <a:gd name="T25" fmla="*/ 12 h 16"/>
                    <a:gd name="T26" fmla="*/ 19 w 30"/>
                    <a:gd name="T27" fmla="*/ 11 h 16"/>
                    <a:gd name="T28" fmla="*/ 16 w 30"/>
                    <a:gd name="T29" fmla="*/ 11 h 16"/>
                    <a:gd name="T30" fmla="*/ 13 w 30"/>
                    <a:gd name="T31" fmla="*/ 11 h 16"/>
                    <a:gd name="T32" fmla="*/ 11 w 30"/>
                    <a:gd name="T33" fmla="*/ 11 h 16"/>
                    <a:gd name="T34" fmla="*/ 8 w 30"/>
                    <a:gd name="T35" fmla="*/ 12 h 16"/>
                    <a:gd name="T36" fmla="*/ 3 w 30"/>
                    <a:gd name="T37" fmla="*/ 13 h 16"/>
                    <a:gd name="T38" fmla="*/ 0 w 30"/>
                    <a:gd name="T39" fmla="*/ 14 h 16"/>
                    <a:gd name="T40" fmla="*/ 0 w 30"/>
                    <a:gd name="T41" fmla="*/ 5 h 16"/>
                    <a:gd name="T42" fmla="*/ 3 w 30"/>
                    <a:gd name="T43" fmla="*/ 3 h 1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0"/>
                    <a:gd name="T67" fmla="*/ 0 h 16"/>
                    <a:gd name="T68" fmla="*/ 30 w 30"/>
                    <a:gd name="T69" fmla="*/ 16 h 1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0" h="16">
                      <a:moveTo>
                        <a:pt x="3" y="3"/>
                      </a:moveTo>
                      <a:lnTo>
                        <a:pt x="6" y="2"/>
                      </a:lnTo>
                      <a:lnTo>
                        <a:pt x="8" y="1"/>
                      </a:lnTo>
                      <a:lnTo>
                        <a:pt x="11" y="1"/>
                      </a:lnTo>
                      <a:lnTo>
                        <a:pt x="13" y="0"/>
                      </a:lnTo>
                      <a:lnTo>
                        <a:pt x="16" y="0"/>
                      </a:lnTo>
                      <a:lnTo>
                        <a:pt x="19" y="1"/>
                      </a:lnTo>
                      <a:lnTo>
                        <a:pt x="23" y="2"/>
                      </a:lnTo>
                      <a:lnTo>
                        <a:pt x="26" y="3"/>
                      </a:lnTo>
                      <a:lnTo>
                        <a:pt x="29" y="5"/>
                      </a:lnTo>
                      <a:lnTo>
                        <a:pt x="29" y="15"/>
                      </a:lnTo>
                      <a:lnTo>
                        <a:pt x="26" y="13"/>
                      </a:lnTo>
                      <a:lnTo>
                        <a:pt x="23" y="12"/>
                      </a:lnTo>
                      <a:lnTo>
                        <a:pt x="19" y="11"/>
                      </a:lnTo>
                      <a:lnTo>
                        <a:pt x="16" y="11"/>
                      </a:lnTo>
                      <a:lnTo>
                        <a:pt x="13" y="11"/>
                      </a:lnTo>
                      <a:lnTo>
                        <a:pt x="11" y="11"/>
                      </a:lnTo>
                      <a:lnTo>
                        <a:pt x="8" y="12"/>
                      </a:lnTo>
                      <a:lnTo>
                        <a:pt x="3" y="13"/>
                      </a:lnTo>
                      <a:lnTo>
                        <a:pt x="0" y="14"/>
                      </a:lnTo>
                      <a:lnTo>
                        <a:pt x="0" y="5"/>
                      </a:lnTo>
                      <a:lnTo>
                        <a:pt x="3" y="3"/>
                      </a:lnTo>
                    </a:path>
                  </a:pathLst>
                </a:custGeom>
                <a:solidFill>
                  <a:srgbClr val="A0A0A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sp>
            <p:nvSpPr>
              <p:cNvPr id="429" name="Freeform 615">
                <a:extLst>
                  <a:ext uri="{FF2B5EF4-FFF2-40B4-BE49-F238E27FC236}">
                    <a16:creationId xmlns:a16="http://schemas.microsoft.com/office/drawing/2014/main" id="{6C1273C9-96AF-4740-BD19-06A4B267274A}"/>
                  </a:ext>
                </a:extLst>
              </p:cNvPr>
              <p:cNvSpPr>
                <a:spLocks/>
              </p:cNvSpPr>
              <p:nvPr/>
            </p:nvSpPr>
            <p:spPr bwMode="auto">
              <a:xfrm>
                <a:off x="433" y="3343"/>
                <a:ext cx="128" cy="253"/>
              </a:xfrm>
              <a:custGeom>
                <a:avLst/>
                <a:gdLst>
                  <a:gd name="T0" fmla="*/ 127 w 128"/>
                  <a:gd name="T1" fmla="*/ 245 h 253"/>
                  <a:gd name="T2" fmla="*/ 125 w 128"/>
                  <a:gd name="T3" fmla="*/ 0 h 253"/>
                  <a:gd name="T4" fmla="*/ 2 w 128"/>
                  <a:gd name="T5" fmla="*/ 38 h 253"/>
                  <a:gd name="T6" fmla="*/ 0 w 128"/>
                  <a:gd name="T7" fmla="*/ 252 h 253"/>
                  <a:gd name="T8" fmla="*/ 127 w 128"/>
                  <a:gd name="T9" fmla="*/ 245 h 253"/>
                  <a:gd name="T10" fmla="*/ 0 60000 65536"/>
                  <a:gd name="T11" fmla="*/ 0 60000 65536"/>
                  <a:gd name="T12" fmla="*/ 0 60000 65536"/>
                  <a:gd name="T13" fmla="*/ 0 60000 65536"/>
                  <a:gd name="T14" fmla="*/ 0 60000 65536"/>
                  <a:gd name="T15" fmla="*/ 0 w 128"/>
                  <a:gd name="T16" fmla="*/ 0 h 253"/>
                  <a:gd name="T17" fmla="*/ 128 w 128"/>
                  <a:gd name="T18" fmla="*/ 253 h 253"/>
                </a:gdLst>
                <a:ahLst/>
                <a:cxnLst>
                  <a:cxn ang="T10">
                    <a:pos x="T0" y="T1"/>
                  </a:cxn>
                  <a:cxn ang="T11">
                    <a:pos x="T2" y="T3"/>
                  </a:cxn>
                  <a:cxn ang="T12">
                    <a:pos x="T4" y="T5"/>
                  </a:cxn>
                  <a:cxn ang="T13">
                    <a:pos x="T6" y="T7"/>
                  </a:cxn>
                  <a:cxn ang="T14">
                    <a:pos x="T8" y="T9"/>
                  </a:cxn>
                </a:cxnLst>
                <a:rect l="T15" t="T16" r="T17" b="T18"/>
                <a:pathLst>
                  <a:path w="128" h="253">
                    <a:moveTo>
                      <a:pt x="127" y="245"/>
                    </a:moveTo>
                    <a:lnTo>
                      <a:pt x="125" y="0"/>
                    </a:lnTo>
                    <a:lnTo>
                      <a:pt x="2" y="38"/>
                    </a:lnTo>
                    <a:lnTo>
                      <a:pt x="0" y="252"/>
                    </a:lnTo>
                    <a:lnTo>
                      <a:pt x="127" y="245"/>
                    </a:lnTo>
                  </a:path>
                </a:pathLst>
              </a:custGeom>
              <a:solidFill>
                <a:srgbClr val="E0E0E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30" name="Freeform 616">
                <a:extLst>
                  <a:ext uri="{FF2B5EF4-FFF2-40B4-BE49-F238E27FC236}">
                    <a16:creationId xmlns:a16="http://schemas.microsoft.com/office/drawing/2014/main" id="{35CDB805-1707-4E29-AF34-D91E751206C2}"/>
                  </a:ext>
                </a:extLst>
              </p:cNvPr>
              <p:cNvSpPr>
                <a:spLocks/>
              </p:cNvSpPr>
              <p:nvPr/>
            </p:nvSpPr>
            <p:spPr bwMode="auto">
              <a:xfrm>
                <a:off x="516" y="3349"/>
                <a:ext cx="18" cy="243"/>
              </a:xfrm>
              <a:custGeom>
                <a:avLst/>
                <a:gdLst>
                  <a:gd name="T0" fmla="*/ 17 w 18"/>
                  <a:gd name="T1" fmla="*/ 0 h 243"/>
                  <a:gd name="T2" fmla="*/ 16 w 18"/>
                  <a:gd name="T3" fmla="*/ 241 h 243"/>
                  <a:gd name="T4" fmla="*/ 1 w 18"/>
                  <a:gd name="T5" fmla="*/ 242 h 243"/>
                  <a:gd name="T6" fmla="*/ 0 w 18"/>
                  <a:gd name="T7" fmla="*/ 7 h 243"/>
                  <a:gd name="T8" fmla="*/ 17 w 18"/>
                  <a:gd name="T9" fmla="*/ 0 h 243"/>
                  <a:gd name="T10" fmla="*/ 0 60000 65536"/>
                  <a:gd name="T11" fmla="*/ 0 60000 65536"/>
                  <a:gd name="T12" fmla="*/ 0 60000 65536"/>
                  <a:gd name="T13" fmla="*/ 0 60000 65536"/>
                  <a:gd name="T14" fmla="*/ 0 60000 65536"/>
                  <a:gd name="T15" fmla="*/ 0 w 18"/>
                  <a:gd name="T16" fmla="*/ 0 h 243"/>
                  <a:gd name="T17" fmla="*/ 18 w 18"/>
                  <a:gd name="T18" fmla="*/ 243 h 243"/>
                </a:gdLst>
                <a:ahLst/>
                <a:cxnLst>
                  <a:cxn ang="T10">
                    <a:pos x="T0" y="T1"/>
                  </a:cxn>
                  <a:cxn ang="T11">
                    <a:pos x="T2" y="T3"/>
                  </a:cxn>
                  <a:cxn ang="T12">
                    <a:pos x="T4" y="T5"/>
                  </a:cxn>
                  <a:cxn ang="T13">
                    <a:pos x="T6" y="T7"/>
                  </a:cxn>
                  <a:cxn ang="T14">
                    <a:pos x="T8" y="T9"/>
                  </a:cxn>
                </a:cxnLst>
                <a:rect l="T15" t="T16" r="T17" b="T18"/>
                <a:pathLst>
                  <a:path w="18" h="243">
                    <a:moveTo>
                      <a:pt x="17" y="0"/>
                    </a:moveTo>
                    <a:lnTo>
                      <a:pt x="16" y="241"/>
                    </a:lnTo>
                    <a:lnTo>
                      <a:pt x="1" y="242"/>
                    </a:lnTo>
                    <a:lnTo>
                      <a:pt x="0" y="7"/>
                    </a:lnTo>
                    <a:lnTo>
                      <a:pt x="17" y="0"/>
                    </a:lnTo>
                  </a:path>
                </a:pathLst>
              </a:custGeom>
              <a:solidFill>
                <a:srgbClr val="E0E0E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nvGrpSpPr>
              <p:cNvPr id="431" name="Group 617">
                <a:extLst>
                  <a:ext uri="{FF2B5EF4-FFF2-40B4-BE49-F238E27FC236}">
                    <a16:creationId xmlns:a16="http://schemas.microsoft.com/office/drawing/2014/main" id="{4355AA55-EC5B-43F4-8FF9-CEA4472A5E41}"/>
                  </a:ext>
                </a:extLst>
              </p:cNvPr>
              <p:cNvGrpSpPr>
                <a:grpSpLocks/>
              </p:cNvGrpSpPr>
              <p:nvPr/>
            </p:nvGrpSpPr>
            <p:grpSpPr bwMode="auto">
              <a:xfrm>
                <a:off x="314" y="3625"/>
                <a:ext cx="68" cy="76"/>
                <a:chOff x="314" y="3625"/>
                <a:chExt cx="68" cy="76"/>
              </a:xfrm>
            </p:grpSpPr>
            <p:sp>
              <p:nvSpPr>
                <p:cNvPr id="468" name="Freeform 618">
                  <a:extLst>
                    <a:ext uri="{FF2B5EF4-FFF2-40B4-BE49-F238E27FC236}">
                      <a16:creationId xmlns:a16="http://schemas.microsoft.com/office/drawing/2014/main" id="{FAFF8B9B-7AB9-463F-A2B7-771ADCAED77A}"/>
                    </a:ext>
                  </a:extLst>
                </p:cNvPr>
                <p:cNvSpPr>
                  <a:spLocks/>
                </p:cNvSpPr>
                <p:nvPr/>
              </p:nvSpPr>
              <p:spPr bwMode="auto">
                <a:xfrm>
                  <a:off x="320" y="3628"/>
                  <a:ext cx="61" cy="73"/>
                </a:xfrm>
                <a:custGeom>
                  <a:avLst/>
                  <a:gdLst>
                    <a:gd name="T0" fmla="*/ 1 w 61"/>
                    <a:gd name="T1" fmla="*/ 34 h 73"/>
                    <a:gd name="T2" fmla="*/ 4 w 61"/>
                    <a:gd name="T3" fmla="*/ 26 h 73"/>
                    <a:gd name="T4" fmla="*/ 7 w 61"/>
                    <a:gd name="T5" fmla="*/ 17 h 73"/>
                    <a:gd name="T6" fmla="*/ 9 w 61"/>
                    <a:gd name="T7" fmla="*/ 8 h 73"/>
                    <a:gd name="T8" fmla="*/ 11 w 61"/>
                    <a:gd name="T9" fmla="*/ 4 h 73"/>
                    <a:gd name="T10" fmla="*/ 15 w 61"/>
                    <a:gd name="T11" fmla="*/ 5 h 73"/>
                    <a:gd name="T12" fmla="*/ 18 w 61"/>
                    <a:gd name="T13" fmla="*/ 4 h 73"/>
                    <a:gd name="T14" fmla="*/ 23 w 61"/>
                    <a:gd name="T15" fmla="*/ 0 h 73"/>
                    <a:gd name="T16" fmla="*/ 26 w 61"/>
                    <a:gd name="T17" fmla="*/ 1 h 73"/>
                    <a:gd name="T18" fmla="*/ 30 w 61"/>
                    <a:gd name="T19" fmla="*/ 4 h 73"/>
                    <a:gd name="T20" fmla="*/ 34 w 61"/>
                    <a:gd name="T21" fmla="*/ 1 h 73"/>
                    <a:gd name="T22" fmla="*/ 37 w 61"/>
                    <a:gd name="T23" fmla="*/ 2 h 73"/>
                    <a:gd name="T24" fmla="*/ 40 w 61"/>
                    <a:gd name="T25" fmla="*/ 6 h 73"/>
                    <a:gd name="T26" fmla="*/ 43 w 61"/>
                    <a:gd name="T27" fmla="*/ 5 h 73"/>
                    <a:gd name="T28" fmla="*/ 48 w 61"/>
                    <a:gd name="T29" fmla="*/ 1 h 73"/>
                    <a:gd name="T30" fmla="*/ 51 w 61"/>
                    <a:gd name="T31" fmla="*/ 2 h 73"/>
                    <a:gd name="T32" fmla="*/ 52 w 61"/>
                    <a:gd name="T33" fmla="*/ 9 h 73"/>
                    <a:gd name="T34" fmla="*/ 53 w 61"/>
                    <a:gd name="T35" fmla="*/ 15 h 73"/>
                    <a:gd name="T36" fmla="*/ 57 w 61"/>
                    <a:gd name="T37" fmla="*/ 19 h 73"/>
                    <a:gd name="T38" fmla="*/ 60 w 61"/>
                    <a:gd name="T39" fmla="*/ 22 h 73"/>
                    <a:gd name="T40" fmla="*/ 59 w 61"/>
                    <a:gd name="T41" fmla="*/ 27 h 73"/>
                    <a:gd name="T42" fmla="*/ 55 w 61"/>
                    <a:gd name="T43" fmla="*/ 32 h 73"/>
                    <a:gd name="T44" fmla="*/ 56 w 61"/>
                    <a:gd name="T45" fmla="*/ 37 h 73"/>
                    <a:gd name="T46" fmla="*/ 55 w 61"/>
                    <a:gd name="T47" fmla="*/ 44 h 73"/>
                    <a:gd name="T48" fmla="*/ 52 w 61"/>
                    <a:gd name="T49" fmla="*/ 47 h 73"/>
                    <a:gd name="T50" fmla="*/ 53 w 61"/>
                    <a:gd name="T51" fmla="*/ 52 h 73"/>
                    <a:gd name="T52" fmla="*/ 58 w 61"/>
                    <a:gd name="T53" fmla="*/ 54 h 73"/>
                    <a:gd name="T54" fmla="*/ 58 w 61"/>
                    <a:gd name="T55" fmla="*/ 61 h 73"/>
                    <a:gd name="T56" fmla="*/ 54 w 61"/>
                    <a:gd name="T57" fmla="*/ 65 h 73"/>
                    <a:gd name="T58" fmla="*/ 47 w 61"/>
                    <a:gd name="T59" fmla="*/ 68 h 73"/>
                    <a:gd name="T60" fmla="*/ 32 w 61"/>
                    <a:gd name="T61" fmla="*/ 72 h 73"/>
                    <a:gd name="T62" fmla="*/ 27 w 61"/>
                    <a:gd name="T63" fmla="*/ 68 h 73"/>
                    <a:gd name="T64" fmla="*/ 21 w 61"/>
                    <a:gd name="T65" fmla="*/ 66 h 73"/>
                    <a:gd name="T66" fmla="*/ 14 w 61"/>
                    <a:gd name="T67" fmla="*/ 70 h 73"/>
                    <a:gd name="T68" fmla="*/ 4 w 61"/>
                    <a:gd name="T69" fmla="*/ 68 h 73"/>
                    <a:gd name="T70" fmla="*/ 2 w 61"/>
                    <a:gd name="T71" fmla="*/ 61 h 73"/>
                    <a:gd name="T72" fmla="*/ 6 w 61"/>
                    <a:gd name="T73" fmla="*/ 54 h 73"/>
                    <a:gd name="T74" fmla="*/ 6 w 61"/>
                    <a:gd name="T75" fmla="*/ 46 h 73"/>
                    <a:gd name="T76" fmla="*/ 1 w 61"/>
                    <a:gd name="T77" fmla="*/ 41 h 7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1"/>
                    <a:gd name="T118" fmla="*/ 0 h 73"/>
                    <a:gd name="T119" fmla="*/ 61 w 61"/>
                    <a:gd name="T120" fmla="*/ 73 h 7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1" h="73">
                      <a:moveTo>
                        <a:pt x="0" y="38"/>
                      </a:moveTo>
                      <a:lnTo>
                        <a:pt x="1" y="34"/>
                      </a:lnTo>
                      <a:lnTo>
                        <a:pt x="2" y="30"/>
                      </a:lnTo>
                      <a:lnTo>
                        <a:pt x="4" y="26"/>
                      </a:lnTo>
                      <a:lnTo>
                        <a:pt x="5" y="21"/>
                      </a:lnTo>
                      <a:lnTo>
                        <a:pt x="7" y="17"/>
                      </a:lnTo>
                      <a:lnTo>
                        <a:pt x="8" y="12"/>
                      </a:lnTo>
                      <a:lnTo>
                        <a:pt x="9" y="8"/>
                      </a:lnTo>
                      <a:lnTo>
                        <a:pt x="9" y="6"/>
                      </a:lnTo>
                      <a:lnTo>
                        <a:pt x="11" y="4"/>
                      </a:lnTo>
                      <a:lnTo>
                        <a:pt x="13" y="4"/>
                      </a:lnTo>
                      <a:lnTo>
                        <a:pt x="15" y="5"/>
                      </a:lnTo>
                      <a:lnTo>
                        <a:pt x="17" y="6"/>
                      </a:lnTo>
                      <a:lnTo>
                        <a:pt x="18" y="4"/>
                      </a:lnTo>
                      <a:lnTo>
                        <a:pt x="20" y="2"/>
                      </a:lnTo>
                      <a:lnTo>
                        <a:pt x="23" y="0"/>
                      </a:lnTo>
                      <a:lnTo>
                        <a:pt x="25" y="0"/>
                      </a:lnTo>
                      <a:lnTo>
                        <a:pt x="26" y="1"/>
                      </a:lnTo>
                      <a:lnTo>
                        <a:pt x="28" y="2"/>
                      </a:lnTo>
                      <a:lnTo>
                        <a:pt x="30" y="4"/>
                      </a:lnTo>
                      <a:lnTo>
                        <a:pt x="32" y="2"/>
                      </a:lnTo>
                      <a:lnTo>
                        <a:pt x="34" y="1"/>
                      </a:lnTo>
                      <a:lnTo>
                        <a:pt x="36" y="1"/>
                      </a:lnTo>
                      <a:lnTo>
                        <a:pt x="37" y="2"/>
                      </a:lnTo>
                      <a:lnTo>
                        <a:pt x="39" y="4"/>
                      </a:lnTo>
                      <a:lnTo>
                        <a:pt x="40" y="6"/>
                      </a:lnTo>
                      <a:lnTo>
                        <a:pt x="42" y="6"/>
                      </a:lnTo>
                      <a:lnTo>
                        <a:pt x="43" y="5"/>
                      </a:lnTo>
                      <a:lnTo>
                        <a:pt x="46" y="2"/>
                      </a:lnTo>
                      <a:lnTo>
                        <a:pt x="48" y="1"/>
                      </a:lnTo>
                      <a:lnTo>
                        <a:pt x="50" y="1"/>
                      </a:lnTo>
                      <a:lnTo>
                        <a:pt x="51" y="2"/>
                      </a:lnTo>
                      <a:lnTo>
                        <a:pt x="52" y="7"/>
                      </a:lnTo>
                      <a:lnTo>
                        <a:pt x="52" y="9"/>
                      </a:lnTo>
                      <a:lnTo>
                        <a:pt x="51" y="14"/>
                      </a:lnTo>
                      <a:lnTo>
                        <a:pt x="53" y="15"/>
                      </a:lnTo>
                      <a:lnTo>
                        <a:pt x="55" y="17"/>
                      </a:lnTo>
                      <a:lnTo>
                        <a:pt x="57" y="19"/>
                      </a:lnTo>
                      <a:lnTo>
                        <a:pt x="59" y="20"/>
                      </a:lnTo>
                      <a:lnTo>
                        <a:pt x="60" y="22"/>
                      </a:lnTo>
                      <a:lnTo>
                        <a:pt x="60" y="26"/>
                      </a:lnTo>
                      <a:lnTo>
                        <a:pt x="59" y="27"/>
                      </a:lnTo>
                      <a:lnTo>
                        <a:pt x="57" y="28"/>
                      </a:lnTo>
                      <a:lnTo>
                        <a:pt x="55" y="32"/>
                      </a:lnTo>
                      <a:lnTo>
                        <a:pt x="56" y="35"/>
                      </a:lnTo>
                      <a:lnTo>
                        <a:pt x="56" y="37"/>
                      </a:lnTo>
                      <a:lnTo>
                        <a:pt x="56" y="41"/>
                      </a:lnTo>
                      <a:lnTo>
                        <a:pt x="55" y="44"/>
                      </a:lnTo>
                      <a:lnTo>
                        <a:pt x="53" y="45"/>
                      </a:lnTo>
                      <a:lnTo>
                        <a:pt x="52" y="47"/>
                      </a:lnTo>
                      <a:lnTo>
                        <a:pt x="52" y="51"/>
                      </a:lnTo>
                      <a:lnTo>
                        <a:pt x="53" y="52"/>
                      </a:lnTo>
                      <a:lnTo>
                        <a:pt x="56" y="53"/>
                      </a:lnTo>
                      <a:lnTo>
                        <a:pt x="58" y="54"/>
                      </a:lnTo>
                      <a:lnTo>
                        <a:pt x="59" y="58"/>
                      </a:lnTo>
                      <a:lnTo>
                        <a:pt x="58" y="61"/>
                      </a:lnTo>
                      <a:lnTo>
                        <a:pt x="56" y="63"/>
                      </a:lnTo>
                      <a:lnTo>
                        <a:pt x="54" y="65"/>
                      </a:lnTo>
                      <a:lnTo>
                        <a:pt x="52" y="66"/>
                      </a:lnTo>
                      <a:lnTo>
                        <a:pt x="47" y="68"/>
                      </a:lnTo>
                      <a:lnTo>
                        <a:pt x="38" y="71"/>
                      </a:lnTo>
                      <a:lnTo>
                        <a:pt x="32" y="72"/>
                      </a:lnTo>
                      <a:lnTo>
                        <a:pt x="29" y="72"/>
                      </a:lnTo>
                      <a:lnTo>
                        <a:pt x="27" y="68"/>
                      </a:lnTo>
                      <a:lnTo>
                        <a:pt x="24" y="66"/>
                      </a:lnTo>
                      <a:lnTo>
                        <a:pt x="21" y="66"/>
                      </a:lnTo>
                      <a:lnTo>
                        <a:pt x="17" y="68"/>
                      </a:lnTo>
                      <a:lnTo>
                        <a:pt x="14" y="70"/>
                      </a:lnTo>
                      <a:lnTo>
                        <a:pt x="6" y="70"/>
                      </a:lnTo>
                      <a:lnTo>
                        <a:pt x="4" y="68"/>
                      </a:lnTo>
                      <a:lnTo>
                        <a:pt x="2" y="65"/>
                      </a:lnTo>
                      <a:lnTo>
                        <a:pt x="2" y="61"/>
                      </a:lnTo>
                      <a:lnTo>
                        <a:pt x="2" y="58"/>
                      </a:lnTo>
                      <a:lnTo>
                        <a:pt x="6" y="54"/>
                      </a:lnTo>
                      <a:lnTo>
                        <a:pt x="6" y="50"/>
                      </a:lnTo>
                      <a:lnTo>
                        <a:pt x="6" y="46"/>
                      </a:lnTo>
                      <a:lnTo>
                        <a:pt x="4" y="44"/>
                      </a:lnTo>
                      <a:lnTo>
                        <a:pt x="1" y="41"/>
                      </a:lnTo>
                      <a:lnTo>
                        <a:pt x="0" y="38"/>
                      </a:lnTo>
                    </a:path>
                  </a:pathLst>
                </a:custGeom>
                <a:solidFill>
                  <a:srgbClr val="47474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69" name="Freeform 619">
                  <a:extLst>
                    <a:ext uri="{FF2B5EF4-FFF2-40B4-BE49-F238E27FC236}">
                      <a16:creationId xmlns:a16="http://schemas.microsoft.com/office/drawing/2014/main" id="{BE77B3AB-69BA-456A-9C81-B752AC0E7030}"/>
                    </a:ext>
                  </a:extLst>
                </p:cNvPr>
                <p:cNvSpPr>
                  <a:spLocks/>
                </p:cNvSpPr>
                <p:nvPr/>
              </p:nvSpPr>
              <p:spPr bwMode="auto">
                <a:xfrm>
                  <a:off x="314" y="3625"/>
                  <a:ext cx="60" cy="73"/>
                </a:xfrm>
                <a:custGeom>
                  <a:avLst/>
                  <a:gdLst>
                    <a:gd name="T0" fmla="*/ 1 w 60"/>
                    <a:gd name="T1" fmla="*/ 34 h 73"/>
                    <a:gd name="T2" fmla="*/ 4 w 60"/>
                    <a:gd name="T3" fmla="*/ 26 h 73"/>
                    <a:gd name="T4" fmla="*/ 7 w 60"/>
                    <a:gd name="T5" fmla="*/ 17 h 73"/>
                    <a:gd name="T6" fmla="*/ 8 w 60"/>
                    <a:gd name="T7" fmla="*/ 8 h 73"/>
                    <a:gd name="T8" fmla="*/ 11 w 60"/>
                    <a:gd name="T9" fmla="*/ 4 h 73"/>
                    <a:gd name="T10" fmla="*/ 14 w 60"/>
                    <a:gd name="T11" fmla="*/ 5 h 73"/>
                    <a:gd name="T12" fmla="*/ 18 w 60"/>
                    <a:gd name="T13" fmla="*/ 4 h 73"/>
                    <a:gd name="T14" fmla="*/ 22 w 60"/>
                    <a:gd name="T15" fmla="*/ 0 h 73"/>
                    <a:gd name="T16" fmla="*/ 26 w 60"/>
                    <a:gd name="T17" fmla="*/ 1 h 73"/>
                    <a:gd name="T18" fmla="*/ 30 w 60"/>
                    <a:gd name="T19" fmla="*/ 4 h 73"/>
                    <a:gd name="T20" fmla="*/ 33 w 60"/>
                    <a:gd name="T21" fmla="*/ 1 h 73"/>
                    <a:gd name="T22" fmla="*/ 37 w 60"/>
                    <a:gd name="T23" fmla="*/ 2 h 73"/>
                    <a:gd name="T24" fmla="*/ 39 w 60"/>
                    <a:gd name="T25" fmla="*/ 6 h 73"/>
                    <a:gd name="T26" fmla="*/ 43 w 60"/>
                    <a:gd name="T27" fmla="*/ 5 h 73"/>
                    <a:gd name="T28" fmla="*/ 47 w 60"/>
                    <a:gd name="T29" fmla="*/ 1 h 73"/>
                    <a:gd name="T30" fmla="*/ 51 w 60"/>
                    <a:gd name="T31" fmla="*/ 2 h 73"/>
                    <a:gd name="T32" fmla="*/ 51 w 60"/>
                    <a:gd name="T33" fmla="*/ 9 h 73"/>
                    <a:gd name="T34" fmla="*/ 52 w 60"/>
                    <a:gd name="T35" fmla="*/ 15 h 73"/>
                    <a:gd name="T36" fmla="*/ 56 w 60"/>
                    <a:gd name="T37" fmla="*/ 19 h 73"/>
                    <a:gd name="T38" fmla="*/ 59 w 60"/>
                    <a:gd name="T39" fmla="*/ 22 h 73"/>
                    <a:gd name="T40" fmla="*/ 58 w 60"/>
                    <a:gd name="T41" fmla="*/ 27 h 73"/>
                    <a:gd name="T42" fmla="*/ 54 w 60"/>
                    <a:gd name="T43" fmla="*/ 32 h 73"/>
                    <a:gd name="T44" fmla="*/ 55 w 60"/>
                    <a:gd name="T45" fmla="*/ 37 h 73"/>
                    <a:gd name="T46" fmla="*/ 54 w 60"/>
                    <a:gd name="T47" fmla="*/ 44 h 73"/>
                    <a:gd name="T48" fmla="*/ 51 w 60"/>
                    <a:gd name="T49" fmla="*/ 47 h 73"/>
                    <a:gd name="T50" fmla="*/ 52 w 60"/>
                    <a:gd name="T51" fmla="*/ 52 h 73"/>
                    <a:gd name="T52" fmla="*/ 57 w 60"/>
                    <a:gd name="T53" fmla="*/ 54 h 73"/>
                    <a:gd name="T54" fmla="*/ 57 w 60"/>
                    <a:gd name="T55" fmla="*/ 61 h 73"/>
                    <a:gd name="T56" fmla="*/ 53 w 60"/>
                    <a:gd name="T57" fmla="*/ 65 h 73"/>
                    <a:gd name="T58" fmla="*/ 46 w 60"/>
                    <a:gd name="T59" fmla="*/ 68 h 73"/>
                    <a:gd name="T60" fmla="*/ 31 w 60"/>
                    <a:gd name="T61" fmla="*/ 72 h 73"/>
                    <a:gd name="T62" fmla="*/ 26 w 60"/>
                    <a:gd name="T63" fmla="*/ 68 h 73"/>
                    <a:gd name="T64" fmla="*/ 20 w 60"/>
                    <a:gd name="T65" fmla="*/ 66 h 73"/>
                    <a:gd name="T66" fmla="*/ 14 w 60"/>
                    <a:gd name="T67" fmla="*/ 70 h 73"/>
                    <a:gd name="T68" fmla="*/ 4 w 60"/>
                    <a:gd name="T69" fmla="*/ 68 h 73"/>
                    <a:gd name="T70" fmla="*/ 2 w 60"/>
                    <a:gd name="T71" fmla="*/ 61 h 73"/>
                    <a:gd name="T72" fmla="*/ 5 w 60"/>
                    <a:gd name="T73" fmla="*/ 54 h 73"/>
                    <a:gd name="T74" fmla="*/ 6 w 60"/>
                    <a:gd name="T75" fmla="*/ 46 h 73"/>
                    <a:gd name="T76" fmla="*/ 1 w 60"/>
                    <a:gd name="T77" fmla="*/ 41 h 7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0"/>
                    <a:gd name="T118" fmla="*/ 0 h 73"/>
                    <a:gd name="T119" fmla="*/ 60 w 60"/>
                    <a:gd name="T120" fmla="*/ 73 h 7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0" h="73">
                      <a:moveTo>
                        <a:pt x="0" y="38"/>
                      </a:moveTo>
                      <a:lnTo>
                        <a:pt x="1" y="34"/>
                      </a:lnTo>
                      <a:lnTo>
                        <a:pt x="2" y="30"/>
                      </a:lnTo>
                      <a:lnTo>
                        <a:pt x="4" y="26"/>
                      </a:lnTo>
                      <a:lnTo>
                        <a:pt x="5" y="21"/>
                      </a:lnTo>
                      <a:lnTo>
                        <a:pt x="7" y="17"/>
                      </a:lnTo>
                      <a:lnTo>
                        <a:pt x="8" y="12"/>
                      </a:lnTo>
                      <a:lnTo>
                        <a:pt x="8" y="8"/>
                      </a:lnTo>
                      <a:lnTo>
                        <a:pt x="9" y="6"/>
                      </a:lnTo>
                      <a:lnTo>
                        <a:pt x="11" y="4"/>
                      </a:lnTo>
                      <a:lnTo>
                        <a:pt x="13" y="4"/>
                      </a:lnTo>
                      <a:lnTo>
                        <a:pt x="14" y="5"/>
                      </a:lnTo>
                      <a:lnTo>
                        <a:pt x="16" y="6"/>
                      </a:lnTo>
                      <a:lnTo>
                        <a:pt x="18" y="4"/>
                      </a:lnTo>
                      <a:lnTo>
                        <a:pt x="20" y="2"/>
                      </a:lnTo>
                      <a:lnTo>
                        <a:pt x="22" y="0"/>
                      </a:lnTo>
                      <a:lnTo>
                        <a:pt x="25" y="0"/>
                      </a:lnTo>
                      <a:lnTo>
                        <a:pt x="26" y="1"/>
                      </a:lnTo>
                      <a:lnTo>
                        <a:pt x="28" y="2"/>
                      </a:lnTo>
                      <a:lnTo>
                        <a:pt x="30" y="4"/>
                      </a:lnTo>
                      <a:lnTo>
                        <a:pt x="32" y="2"/>
                      </a:lnTo>
                      <a:lnTo>
                        <a:pt x="33" y="1"/>
                      </a:lnTo>
                      <a:lnTo>
                        <a:pt x="35" y="1"/>
                      </a:lnTo>
                      <a:lnTo>
                        <a:pt x="37" y="2"/>
                      </a:lnTo>
                      <a:lnTo>
                        <a:pt x="38" y="4"/>
                      </a:lnTo>
                      <a:lnTo>
                        <a:pt x="39" y="6"/>
                      </a:lnTo>
                      <a:lnTo>
                        <a:pt x="41" y="6"/>
                      </a:lnTo>
                      <a:lnTo>
                        <a:pt x="43" y="5"/>
                      </a:lnTo>
                      <a:lnTo>
                        <a:pt x="45" y="2"/>
                      </a:lnTo>
                      <a:lnTo>
                        <a:pt x="47" y="1"/>
                      </a:lnTo>
                      <a:lnTo>
                        <a:pt x="49" y="1"/>
                      </a:lnTo>
                      <a:lnTo>
                        <a:pt x="51" y="2"/>
                      </a:lnTo>
                      <a:lnTo>
                        <a:pt x="51" y="7"/>
                      </a:lnTo>
                      <a:lnTo>
                        <a:pt x="51" y="9"/>
                      </a:lnTo>
                      <a:lnTo>
                        <a:pt x="51" y="14"/>
                      </a:lnTo>
                      <a:lnTo>
                        <a:pt x="52" y="15"/>
                      </a:lnTo>
                      <a:lnTo>
                        <a:pt x="54" y="17"/>
                      </a:lnTo>
                      <a:lnTo>
                        <a:pt x="56" y="19"/>
                      </a:lnTo>
                      <a:lnTo>
                        <a:pt x="58" y="20"/>
                      </a:lnTo>
                      <a:lnTo>
                        <a:pt x="59" y="22"/>
                      </a:lnTo>
                      <a:lnTo>
                        <a:pt x="59" y="26"/>
                      </a:lnTo>
                      <a:lnTo>
                        <a:pt x="58" y="27"/>
                      </a:lnTo>
                      <a:lnTo>
                        <a:pt x="56" y="28"/>
                      </a:lnTo>
                      <a:lnTo>
                        <a:pt x="54" y="32"/>
                      </a:lnTo>
                      <a:lnTo>
                        <a:pt x="55" y="35"/>
                      </a:lnTo>
                      <a:lnTo>
                        <a:pt x="55" y="37"/>
                      </a:lnTo>
                      <a:lnTo>
                        <a:pt x="55" y="41"/>
                      </a:lnTo>
                      <a:lnTo>
                        <a:pt x="54" y="44"/>
                      </a:lnTo>
                      <a:lnTo>
                        <a:pt x="52" y="45"/>
                      </a:lnTo>
                      <a:lnTo>
                        <a:pt x="51" y="47"/>
                      </a:lnTo>
                      <a:lnTo>
                        <a:pt x="51" y="51"/>
                      </a:lnTo>
                      <a:lnTo>
                        <a:pt x="52" y="52"/>
                      </a:lnTo>
                      <a:lnTo>
                        <a:pt x="55" y="53"/>
                      </a:lnTo>
                      <a:lnTo>
                        <a:pt x="57" y="54"/>
                      </a:lnTo>
                      <a:lnTo>
                        <a:pt x="58" y="58"/>
                      </a:lnTo>
                      <a:lnTo>
                        <a:pt x="57" y="61"/>
                      </a:lnTo>
                      <a:lnTo>
                        <a:pt x="55" y="63"/>
                      </a:lnTo>
                      <a:lnTo>
                        <a:pt x="53" y="65"/>
                      </a:lnTo>
                      <a:lnTo>
                        <a:pt x="51" y="66"/>
                      </a:lnTo>
                      <a:lnTo>
                        <a:pt x="46" y="68"/>
                      </a:lnTo>
                      <a:lnTo>
                        <a:pt x="37" y="71"/>
                      </a:lnTo>
                      <a:lnTo>
                        <a:pt x="31" y="72"/>
                      </a:lnTo>
                      <a:lnTo>
                        <a:pt x="29" y="72"/>
                      </a:lnTo>
                      <a:lnTo>
                        <a:pt x="26" y="68"/>
                      </a:lnTo>
                      <a:lnTo>
                        <a:pt x="24" y="66"/>
                      </a:lnTo>
                      <a:lnTo>
                        <a:pt x="20" y="66"/>
                      </a:lnTo>
                      <a:lnTo>
                        <a:pt x="17" y="68"/>
                      </a:lnTo>
                      <a:lnTo>
                        <a:pt x="14" y="70"/>
                      </a:lnTo>
                      <a:lnTo>
                        <a:pt x="6" y="70"/>
                      </a:lnTo>
                      <a:lnTo>
                        <a:pt x="4" y="68"/>
                      </a:lnTo>
                      <a:lnTo>
                        <a:pt x="2" y="65"/>
                      </a:lnTo>
                      <a:lnTo>
                        <a:pt x="2" y="61"/>
                      </a:lnTo>
                      <a:lnTo>
                        <a:pt x="2" y="58"/>
                      </a:lnTo>
                      <a:lnTo>
                        <a:pt x="5" y="54"/>
                      </a:lnTo>
                      <a:lnTo>
                        <a:pt x="6" y="50"/>
                      </a:lnTo>
                      <a:lnTo>
                        <a:pt x="6" y="46"/>
                      </a:lnTo>
                      <a:lnTo>
                        <a:pt x="4" y="44"/>
                      </a:lnTo>
                      <a:lnTo>
                        <a:pt x="1" y="41"/>
                      </a:lnTo>
                      <a:lnTo>
                        <a:pt x="0" y="38"/>
                      </a:lnTo>
                    </a:path>
                  </a:pathLst>
                </a:custGeom>
                <a:solidFill>
                  <a:srgbClr val="00B7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70" name="Freeform 620">
                  <a:extLst>
                    <a:ext uri="{FF2B5EF4-FFF2-40B4-BE49-F238E27FC236}">
                      <a16:creationId xmlns:a16="http://schemas.microsoft.com/office/drawing/2014/main" id="{10FED3F0-983F-40F3-9626-5B5CFAADC427}"/>
                    </a:ext>
                  </a:extLst>
                </p:cNvPr>
                <p:cNvSpPr>
                  <a:spLocks/>
                </p:cNvSpPr>
                <p:nvPr/>
              </p:nvSpPr>
              <p:spPr bwMode="auto">
                <a:xfrm>
                  <a:off x="377" y="3651"/>
                  <a:ext cx="5" cy="47"/>
                </a:xfrm>
                <a:custGeom>
                  <a:avLst/>
                  <a:gdLst>
                    <a:gd name="T0" fmla="*/ 0 w 5"/>
                    <a:gd name="T1" fmla="*/ 1 h 47"/>
                    <a:gd name="T2" fmla="*/ 0 w 5"/>
                    <a:gd name="T3" fmla="*/ 45 h 47"/>
                    <a:gd name="T4" fmla="*/ 4 w 5"/>
                    <a:gd name="T5" fmla="*/ 46 h 47"/>
                    <a:gd name="T6" fmla="*/ 4 w 5"/>
                    <a:gd name="T7" fmla="*/ 0 h 47"/>
                    <a:gd name="T8" fmla="*/ 0 w 5"/>
                    <a:gd name="T9" fmla="*/ 1 h 47"/>
                    <a:gd name="T10" fmla="*/ 0 60000 65536"/>
                    <a:gd name="T11" fmla="*/ 0 60000 65536"/>
                    <a:gd name="T12" fmla="*/ 0 60000 65536"/>
                    <a:gd name="T13" fmla="*/ 0 60000 65536"/>
                    <a:gd name="T14" fmla="*/ 0 60000 65536"/>
                    <a:gd name="T15" fmla="*/ 0 w 5"/>
                    <a:gd name="T16" fmla="*/ 0 h 47"/>
                    <a:gd name="T17" fmla="*/ 5 w 5"/>
                    <a:gd name="T18" fmla="*/ 47 h 47"/>
                  </a:gdLst>
                  <a:ahLst/>
                  <a:cxnLst>
                    <a:cxn ang="T10">
                      <a:pos x="T0" y="T1"/>
                    </a:cxn>
                    <a:cxn ang="T11">
                      <a:pos x="T2" y="T3"/>
                    </a:cxn>
                    <a:cxn ang="T12">
                      <a:pos x="T4" y="T5"/>
                    </a:cxn>
                    <a:cxn ang="T13">
                      <a:pos x="T6" y="T7"/>
                    </a:cxn>
                    <a:cxn ang="T14">
                      <a:pos x="T8" y="T9"/>
                    </a:cxn>
                  </a:cxnLst>
                  <a:rect l="T15" t="T16" r="T17" b="T18"/>
                  <a:pathLst>
                    <a:path w="5" h="47">
                      <a:moveTo>
                        <a:pt x="0" y="1"/>
                      </a:moveTo>
                      <a:lnTo>
                        <a:pt x="0" y="45"/>
                      </a:lnTo>
                      <a:lnTo>
                        <a:pt x="4" y="46"/>
                      </a:lnTo>
                      <a:lnTo>
                        <a:pt x="4" y="0"/>
                      </a:lnTo>
                      <a:lnTo>
                        <a:pt x="0" y="1"/>
                      </a:lnTo>
                    </a:path>
                  </a:pathLst>
                </a:custGeom>
                <a:solidFill>
                  <a:srgbClr val="91919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sp>
            <p:nvSpPr>
              <p:cNvPr id="432" name="Freeform 621">
                <a:extLst>
                  <a:ext uri="{FF2B5EF4-FFF2-40B4-BE49-F238E27FC236}">
                    <a16:creationId xmlns:a16="http://schemas.microsoft.com/office/drawing/2014/main" id="{7A260ACC-BB51-4DC3-AFAD-4166BA40AA7F}"/>
                  </a:ext>
                </a:extLst>
              </p:cNvPr>
              <p:cNvSpPr>
                <a:spLocks/>
              </p:cNvSpPr>
              <p:nvPr/>
            </p:nvSpPr>
            <p:spPr bwMode="auto">
              <a:xfrm>
                <a:off x="557" y="3651"/>
                <a:ext cx="11" cy="59"/>
              </a:xfrm>
              <a:custGeom>
                <a:avLst/>
                <a:gdLst>
                  <a:gd name="T0" fmla="*/ 10 w 11"/>
                  <a:gd name="T1" fmla="*/ 0 h 59"/>
                  <a:gd name="T2" fmla="*/ 10 w 11"/>
                  <a:gd name="T3" fmla="*/ 58 h 59"/>
                  <a:gd name="T4" fmla="*/ 5 w 11"/>
                  <a:gd name="T5" fmla="*/ 58 h 59"/>
                  <a:gd name="T6" fmla="*/ 1 w 11"/>
                  <a:gd name="T7" fmla="*/ 58 h 59"/>
                  <a:gd name="T8" fmla="*/ 0 w 11"/>
                  <a:gd name="T9" fmla="*/ 58 h 59"/>
                  <a:gd name="T10" fmla="*/ 0 w 11"/>
                  <a:gd name="T11" fmla="*/ 0 h 59"/>
                  <a:gd name="T12" fmla="*/ 10 w 11"/>
                  <a:gd name="T13" fmla="*/ 0 h 59"/>
                  <a:gd name="T14" fmla="*/ 0 60000 65536"/>
                  <a:gd name="T15" fmla="*/ 0 60000 65536"/>
                  <a:gd name="T16" fmla="*/ 0 60000 65536"/>
                  <a:gd name="T17" fmla="*/ 0 60000 65536"/>
                  <a:gd name="T18" fmla="*/ 0 60000 65536"/>
                  <a:gd name="T19" fmla="*/ 0 60000 65536"/>
                  <a:gd name="T20" fmla="*/ 0 60000 65536"/>
                  <a:gd name="T21" fmla="*/ 0 w 11"/>
                  <a:gd name="T22" fmla="*/ 0 h 59"/>
                  <a:gd name="T23" fmla="*/ 11 w 11"/>
                  <a:gd name="T24" fmla="*/ 59 h 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59">
                    <a:moveTo>
                      <a:pt x="10" y="0"/>
                    </a:moveTo>
                    <a:lnTo>
                      <a:pt x="10" y="58"/>
                    </a:lnTo>
                    <a:lnTo>
                      <a:pt x="5" y="58"/>
                    </a:lnTo>
                    <a:lnTo>
                      <a:pt x="1" y="58"/>
                    </a:lnTo>
                    <a:lnTo>
                      <a:pt x="0" y="58"/>
                    </a:lnTo>
                    <a:lnTo>
                      <a:pt x="0" y="0"/>
                    </a:lnTo>
                    <a:lnTo>
                      <a:pt x="10" y="0"/>
                    </a:lnTo>
                  </a:path>
                </a:pathLst>
              </a:custGeom>
              <a:solidFill>
                <a:srgbClr val="91919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33" name="Freeform 622">
                <a:extLst>
                  <a:ext uri="{FF2B5EF4-FFF2-40B4-BE49-F238E27FC236}">
                    <a16:creationId xmlns:a16="http://schemas.microsoft.com/office/drawing/2014/main" id="{0EEC320A-5E17-487F-ABC4-46E959BA488E}"/>
                  </a:ext>
                </a:extLst>
              </p:cNvPr>
              <p:cNvSpPr>
                <a:spLocks/>
              </p:cNvSpPr>
              <p:nvPr/>
            </p:nvSpPr>
            <p:spPr bwMode="auto">
              <a:xfrm>
                <a:off x="483" y="3645"/>
                <a:ext cx="11" cy="61"/>
              </a:xfrm>
              <a:custGeom>
                <a:avLst/>
                <a:gdLst>
                  <a:gd name="T0" fmla="*/ 10 w 11"/>
                  <a:gd name="T1" fmla="*/ 5 h 61"/>
                  <a:gd name="T2" fmla="*/ 10 w 11"/>
                  <a:gd name="T3" fmla="*/ 60 h 61"/>
                  <a:gd name="T4" fmla="*/ 0 w 11"/>
                  <a:gd name="T5" fmla="*/ 59 h 61"/>
                  <a:gd name="T6" fmla="*/ 0 w 11"/>
                  <a:gd name="T7" fmla="*/ 0 h 61"/>
                  <a:gd name="T8" fmla="*/ 10 w 11"/>
                  <a:gd name="T9" fmla="*/ 5 h 61"/>
                  <a:gd name="T10" fmla="*/ 0 60000 65536"/>
                  <a:gd name="T11" fmla="*/ 0 60000 65536"/>
                  <a:gd name="T12" fmla="*/ 0 60000 65536"/>
                  <a:gd name="T13" fmla="*/ 0 60000 65536"/>
                  <a:gd name="T14" fmla="*/ 0 60000 65536"/>
                  <a:gd name="T15" fmla="*/ 0 w 11"/>
                  <a:gd name="T16" fmla="*/ 0 h 61"/>
                  <a:gd name="T17" fmla="*/ 11 w 11"/>
                  <a:gd name="T18" fmla="*/ 61 h 61"/>
                </a:gdLst>
                <a:ahLst/>
                <a:cxnLst>
                  <a:cxn ang="T10">
                    <a:pos x="T0" y="T1"/>
                  </a:cxn>
                  <a:cxn ang="T11">
                    <a:pos x="T2" y="T3"/>
                  </a:cxn>
                  <a:cxn ang="T12">
                    <a:pos x="T4" y="T5"/>
                  </a:cxn>
                  <a:cxn ang="T13">
                    <a:pos x="T6" y="T7"/>
                  </a:cxn>
                  <a:cxn ang="T14">
                    <a:pos x="T8" y="T9"/>
                  </a:cxn>
                </a:cxnLst>
                <a:rect l="T15" t="T16" r="T17" b="T18"/>
                <a:pathLst>
                  <a:path w="11" h="61">
                    <a:moveTo>
                      <a:pt x="10" y="5"/>
                    </a:moveTo>
                    <a:lnTo>
                      <a:pt x="10" y="60"/>
                    </a:lnTo>
                    <a:lnTo>
                      <a:pt x="0" y="59"/>
                    </a:lnTo>
                    <a:lnTo>
                      <a:pt x="0" y="0"/>
                    </a:lnTo>
                    <a:lnTo>
                      <a:pt x="10" y="5"/>
                    </a:lnTo>
                  </a:path>
                </a:pathLst>
              </a:custGeom>
              <a:solidFill>
                <a:srgbClr val="91919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34" name="Freeform 623">
                <a:extLst>
                  <a:ext uri="{FF2B5EF4-FFF2-40B4-BE49-F238E27FC236}">
                    <a16:creationId xmlns:a16="http://schemas.microsoft.com/office/drawing/2014/main" id="{5D964BB1-4D6C-4374-8085-60801DB2EF31}"/>
                  </a:ext>
                </a:extLst>
              </p:cNvPr>
              <p:cNvSpPr>
                <a:spLocks/>
              </p:cNvSpPr>
              <p:nvPr/>
            </p:nvSpPr>
            <p:spPr bwMode="auto">
              <a:xfrm>
                <a:off x="426" y="3645"/>
                <a:ext cx="9" cy="58"/>
              </a:xfrm>
              <a:custGeom>
                <a:avLst/>
                <a:gdLst>
                  <a:gd name="T0" fmla="*/ 8 w 9"/>
                  <a:gd name="T1" fmla="*/ 6 h 58"/>
                  <a:gd name="T2" fmla="*/ 8 w 9"/>
                  <a:gd name="T3" fmla="*/ 57 h 58"/>
                  <a:gd name="T4" fmla="*/ 0 w 9"/>
                  <a:gd name="T5" fmla="*/ 56 h 58"/>
                  <a:gd name="T6" fmla="*/ 0 w 9"/>
                  <a:gd name="T7" fmla="*/ 0 h 58"/>
                  <a:gd name="T8" fmla="*/ 8 w 9"/>
                  <a:gd name="T9" fmla="*/ 6 h 58"/>
                  <a:gd name="T10" fmla="*/ 0 60000 65536"/>
                  <a:gd name="T11" fmla="*/ 0 60000 65536"/>
                  <a:gd name="T12" fmla="*/ 0 60000 65536"/>
                  <a:gd name="T13" fmla="*/ 0 60000 65536"/>
                  <a:gd name="T14" fmla="*/ 0 60000 65536"/>
                  <a:gd name="T15" fmla="*/ 0 w 9"/>
                  <a:gd name="T16" fmla="*/ 0 h 58"/>
                  <a:gd name="T17" fmla="*/ 9 w 9"/>
                  <a:gd name="T18" fmla="*/ 58 h 58"/>
                </a:gdLst>
                <a:ahLst/>
                <a:cxnLst>
                  <a:cxn ang="T10">
                    <a:pos x="T0" y="T1"/>
                  </a:cxn>
                  <a:cxn ang="T11">
                    <a:pos x="T2" y="T3"/>
                  </a:cxn>
                  <a:cxn ang="T12">
                    <a:pos x="T4" y="T5"/>
                  </a:cxn>
                  <a:cxn ang="T13">
                    <a:pos x="T6" y="T7"/>
                  </a:cxn>
                  <a:cxn ang="T14">
                    <a:pos x="T8" y="T9"/>
                  </a:cxn>
                </a:cxnLst>
                <a:rect l="T15" t="T16" r="T17" b="T18"/>
                <a:pathLst>
                  <a:path w="9" h="58">
                    <a:moveTo>
                      <a:pt x="8" y="6"/>
                    </a:moveTo>
                    <a:lnTo>
                      <a:pt x="8" y="57"/>
                    </a:lnTo>
                    <a:lnTo>
                      <a:pt x="0" y="56"/>
                    </a:lnTo>
                    <a:lnTo>
                      <a:pt x="0" y="0"/>
                    </a:lnTo>
                    <a:lnTo>
                      <a:pt x="8" y="6"/>
                    </a:lnTo>
                  </a:path>
                </a:pathLst>
              </a:custGeom>
              <a:solidFill>
                <a:srgbClr val="91919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35" name="Freeform 624">
                <a:extLst>
                  <a:ext uri="{FF2B5EF4-FFF2-40B4-BE49-F238E27FC236}">
                    <a16:creationId xmlns:a16="http://schemas.microsoft.com/office/drawing/2014/main" id="{C9EB4C37-076F-4F09-8441-95F5F42151CA}"/>
                  </a:ext>
                </a:extLst>
              </p:cNvPr>
              <p:cNvSpPr>
                <a:spLocks/>
              </p:cNvSpPr>
              <p:nvPr/>
            </p:nvSpPr>
            <p:spPr bwMode="auto">
              <a:xfrm>
                <a:off x="574" y="3651"/>
                <a:ext cx="46" cy="50"/>
              </a:xfrm>
              <a:custGeom>
                <a:avLst/>
                <a:gdLst>
                  <a:gd name="T0" fmla="*/ 45 w 46"/>
                  <a:gd name="T1" fmla="*/ 0 h 50"/>
                  <a:gd name="T2" fmla="*/ 0 w 46"/>
                  <a:gd name="T3" fmla="*/ 2 h 50"/>
                  <a:gd name="T4" fmla="*/ 0 w 46"/>
                  <a:gd name="T5" fmla="*/ 49 h 50"/>
                  <a:gd name="T6" fmla="*/ 45 w 46"/>
                  <a:gd name="T7" fmla="*/ 49 h 50"/>
                  <a:gd name="T8" fmla="*/ 45 w 46"/>
                  <a:gd name="T9" fmla="*/ 0 h 50"/>
                  <a:gd name="T10" fmla="*/ 0 60000 65536"/>
                  <a:gd name="T11" fmla="*/ 0 60000 65536"/>
                  <a:gd name="T12" fmla="*/ 0 60000 65536"/>
                  <a:gd name="T13" fmla="*/ 0 60000 65536"/>
                  <a:gd name="T14" fmla="*/ 0 60000 65536"/>
                  <a:gd name="T15" fmla="*/ 0 w 46"/>
                  <a:gd name="T16" fmla="*/ 0 h 50"/>
                  <a:gd name="T17" fmla="*/ 46 w 46"/>
                  <a:gd name="T18" fmla="*/ 50 h 50"/>
                </a:gdLst>
                <a:ahLst/>
                <a:cxnLst>
                  <a:cxn ang="T10">
                    <a:pos x="T0" y="T1"/>
                  </a:cxn>
                  <a:cxn ang="T11">
                    <a:pos x="T2" y="T3"/>
                  </a:cxn>
                  <a:cxn ang="T12">
                    <a:pos x="T4" y="T5"/>
                  </a:cxn>
                  <a:cxn ang="T13">
                    <a:pos x="T6" y="T7"/>
                  </a:cxn>
                  <a:cxn ang="T14">
                    <a:pos x="T8" y="T9"/>
                  </a:cxn>
                </a:cxnLst>
                <a:rect l="T15" t="T16" r="T17" b="T18"/>
                <a:pathLst>
                  <a:path w="46" h="50">
                    <a:moveTo>
                      <a:pt x="45" y="0"/>
                    </a:moveTo>
                    <a:lnTo>
                      <a:pt x="0" y="2"/>
                    </a:lnTo>
                    <a:lnTo>
                      <a:pt x="0" y="49"/>
                    </a:lnTo>
                    <a:lnTo>
                      <a:pt x="45" y="49"/>
                    </a:lnTo>
                    <a:lnTo>
                      <a:pt x="45" y="0"/>
                    </a:lnTo>
                  </a:path>
                </a:pathLst>
              </a:custGeom>
              <a:solidFill>
                <a:srgbClr val="47474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36" name="Line 625">
                <a:extLst>
                  <a:ext uri="{FF2B5EF4-FFF2-40B4-BE49-F238E27FC236}">
                    <a16:creationId xmlns:a16="http://schemas.microsoft.com/office/drawing/2014/main" id="{F497EB6C-4F7C-403D-84A3-6A276CF49689}"/>
                  </a:ext>
                </a:extLst>
              </p:cNvPr>
              <p:cNvSpPr>
                <a:spLocks noChangeShapeType="1"/>
              </p:cNvSpPr>
              <p:nvPr/>
            </p:nvSpPr>
            <p:spPr bwMode="auto">
              <a:xfrm>
                <a:off x="596" y="3655"/>
                <a:ext cx="0" cy="41"/>
              </a:xfrm>
              <a:prstGeom prst="line">
                <a:avLst/>
              </a:prstGeom>
              <a:noFill/>
              <a:ln w="12700">
                <a:solidFill>
                  <a:srgbClr val="20202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7" name="Line 626">
                <a:extLst>
                  <a:ext uri="{FF2B5EF4-FFF2-40B4-BE49-F238E27FC236}">
                    <a16:creationId xmlns:a16="http://schemas.microsoft.com/office/drawing/2014/main" id="{B9991571-1A7E-477D-849B-F2A5BD49F7DE}"/>
                  </a:ext>
                </a:extLst>
              </p:cNvPr>
              <p:cNvSpPr>
                <a:spLocks noChangeShapeType="1"/>
              </p:cNvSpPr>
              <p:nvPr/>
            </p:nvSpPr>
            <p:spPr bwMode="auto">
              <a:xfrm>
                <a:off x="600" y="3673"/>
                <a:ext cx="15" cy="0"/>
              </a:xfrm>
              <a:prstGeom prst="line">
                <a:avLst/>
              </a:prstGeom>
              <a:noFill/>
              <a:ln w="12700">
                <a:solidFill>
                  <a:srgbClr val="20202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8" name="Line 627">
                <a:extLst>
                  <a:ext uri="{FF2B5EF4-FFF2-40B4-BE49-F238E27FC236}">
                    <a16:creationId xmlns:a16="http://schemas.microsoft.com/office/drawing/2014/main" id="{5A2FC1F4-17BE-4C80-AF76-918EF1FEA2E1}"/>
                  </a:ext>
                </a:extLst>
              </p:cNvPr>
              <p:cNvSpPr>
                <a:spLocks noChangeShapeType="1"/>
              </p:cNvSpPr>
              <p:nvPr/>
            </p:nvSpPr>
            <p:spPr bwMode="auto">
              <a:xfrm>
                <a:off x="606" y="3677"/>
                <a:ext cx="0" cy="19"/>
              </a:xfrm>
              <a:prstGeom prst="line">
                <a:avLst/>
              </a:prstGeom>
              <a:noFill/>
              <a:ln w="12700">
                <a:solidFill>
                  <a:srgbClr val="20202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439" name="Group 628">
                <a:extLst>
                  <a:ext uri="{FF2B5EF4-FFF2-40B4-BE49-F238E27FC236}">
                    <a16:creationId xmlns:a16="http://schemas.microsoft.com/office/drawing/2014/main" id="{85D3CEAF-9A39-4C49-8756-DCE700C130DE}"/>
                  </a:ext>
                </a:extLst>
              </p:cNvPr>
              <p:cNvGrpSpPr>
                <a:grpSpLocks/>
              </p:cNvGrpSpPr>
              <p:nvPr/>
            </p:nvGrpSpPr>
            <p:grpSpPr bwMode="auto">
              <a:xfrm>
                <a:off x="424" y="3334"/>
                <a:ext cx="141" cy="267"/>
                <a:chOff x="424" y="3334"/>
                <a:chExt cx="141" cy="267"/>
              </a:xfrm>
            </p:grpSpPr>
            <p:sp>
              <p:nvSpPr>
                <p:cNvPr id="454" name="Freeform 629">
                  <a:extLst>
                    <a:ext uri="{FF2B5EF4-FFF2-40B4-BE49-F238E27FC236}">
                      <a16:creationId xmlns:a16="http://schemas.microsoft.com/office/drawing/2014/main" id="{96AE28A8-FD3C-4DA8-8401-DD8643EB41CD}"/>
                    </a:ext>
                  </a:extLst>
                </p:cNvPr>
                <p:cNvSpPr>
                  <a:spLocks/>
                </p:cNvSpPr>
                <p:nvPr/>
              </p:nvSpPr>
              <p:spPr bwMode="auto">
                <a:xfrm>
                  <a:off x="424" y="3334"/>
                  <a:ext cx="141" cy="267"/>
                </a:xfrm>
                <a:custGeom>
                  <a:avLst/>
                  <a:gdLst>
                    <a:gd name="T0" fmla="*/ 140 w 141"/>
                    <a:gd name="T1" fmla="*/ 259 h 267"/>
                    <a:gd name="T2" fmla="*/ 140 w 141"/>
                    <a:gd name="T3" fmla="*/ 0 h 267"/>
                    <a:gd name="T4" fmla="*/ 0 w 141"/>
                    <a:gd name="T5" fmla="*/ 47 h 267"/>
                    <a:gd name="T6" fmla="*/ 0 w 141"/>
                    <a:gd name="T7" fmla="*/ 266 h 267"/>
                    <a:gd name="T8" fmla="*/ 140 w 141"/>
                    <a:gd name="T9" fmla="*/ 259 h 267"/>
                    <a:gd name="T10" fmla="*/ 0 60000 65536"/>
                    <a:gd name="T11" fmla="*/ 0 60000 65536"/>
                    <a:gd name="T12" fmla="*/ 0 60000 65536"/>
                    <a:gd name="T13" fmla="*/ 0 60000 65536"/>
                    <a:gd name="T14" fmla="*/ 0 60000 65536"/>
                    <a:gd name="T15" fmla="*/ 0 w 141"/>
                    <a:gd name="T16" fmla="*/ 0 h 267"/>
                    <a:gd name="T17" fmla="*/ 141 w 141"/>
                    <a:gd name="T18" fmla="*/ 267 h 267"/>
                  </a:gdLst>
                  <a:ahLst/>
                  <a:cxnLst>
                    <a:cxn ang="T10">
                      <a:pos x="T0" y="T1"/>
                    </a:cxn>
                    <a:cxn ang="T11">
                      <a:pos x="T2" y="T3"/>
                    </a:cxn>
                    <a:cxn ang="T12">
                      <a:pos x="T4" y="T5"/>
                    </a:cxn>
                    <a:cxn ang="T13">
                      <a:pos x="T6" y="T7"/>
                    </a:cxn>
                    <a:cxn ang="T14">
                      <a:pos x="T8" y="T9"/>
                    </a:cxn>
                  </a:cxnLst>
                  <a:rect l="T15" t="T16" r="T17" b="T18"/>
                  <a:pathLst>
                    <a:path w="141" h="267">
                      <a:moveTo>
                        <a:pt x="140" y="259"/>
                      </a:moveTo>
                      <a:lnTo>
                        <a:pt x="140" y="0"/>
                      </a:lnTo>
                      <a:lnTo>
                        <a:pt x="0" y="47"/>
                      </a:lnTo>
                      <a:lnTo>
                        <a:pt x="0" y="266"/>
                      </a:lnTo>
                      <a:lnTo>
                        <a:pt x="140" y="259"/>
                      </a:lnTo>
                    </a:path>
                  </a:pathLst>
                </a:custGeom>
                <a:solidFill>
                  <a:srgbClr val="60606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55" name="Freeform 630">
                  <a:extLst>
                    <a:ext uri="{FF2B5EF4-FFF2-40B4-BE49-F238E27FC236}">
                      <a16:creationId xmlns:a16="http://schemas.microsoft.com/office/drawing/2014/main" id="{CD0AB67D-6F0D-4058-AF8D-6EDF3466C7A8}"/>
                    </a:ext>
                  </a:extLst>
                </p:cNvPr>
                <p:cNvSpPr>
                  <a:spLocks/>
                </p:cNvSpPr>
                <p:nvPr/>
              </p:nvSpPr>
              <p:spPr bwMode="auto">
                <a:xfrm>
                  <a:off x="433" y="3343"/>
                  <a:ext cx="125" cy="258"/>
                </a:xfrm>
                <a:custGeom>
                  <a:avLst/>
                  <a:gdLst>
                    <a:gd name="T0" fmla="*/ 124 w 125"/>
                    <a:gd name="T1" fmla="*/ 250 h 258"/>
                    <a:gd name="T2" fmla="*/ 124 w 125"/>
                    <a:gd name="T3" fmla="*/ 0 h 258"/>
                    <a:gd name="T4" fmla="*/ 0 w 125"/>
                    <a:gd name="T5" fmla="*/ 44 h 258"/>
                    <a:gd name="T6" fmla="*/ 0 w 125"/>
                    <a:gd name="T7" fmla="*/ 257 h 258"/>
                    <a:gd name="T8" fmla="*/ 124 w 125"/>
                    <a:gd name="T9" fmla="*/ 250 h 258"/>
                    <a:gd name="T10" fmla="*/ 0 60000 65536"/>
                    <a:gd name="T11" fmla="*/ 0 60000 65536"/>
                    <a:gd name="T12" fmla="*/ 0 60000 65536"/>
                    <a:gd name="T13" fmla="*/ 0 60000 65536"/>
                    <a:gd name="T14" fmla="*/ 0 60000 65536"/>
                    <a:gd name="T15" fmla="*/ 0 w 125"/>
                    <a:gd name="T16" fmla="*/ 0 h 258"/>
                    <a:gd name="T17" fmla="*/ 125 w 125"/>
                    <a:gd name="T18" fmla="*/ 258 h 258"/>
                  </a:gdLst>
                  <a:ahLst/>
                  <a:cxnLst>
                    <a:cxn ang="T10">
                      <a:pos x="T0" y="T1"/>
                    </a:cxn>
                    <a:cxn ang="T11">
                      <a:pos x="T2" y="T3"/>
                    </a:cxn>
                    <a:cxn ang="T12">
                      <a:pos x="T4" y="T5"/>
                    </a:cxn>
                    <a:cxn ang="T13">
                      <a:pos x="T6" y="T7"/>
                    </a:cxn>
                    <a:cxn ang="T14">
                      <a:pos x="T8" y="T9"/>
                    </a:cxn>
                  </a:cxnLst>
                  <a:rect l="T15" t="T16" r="T17" b="T18"/>
                  <a:pathLst>
                    <a:path w="125" h="258">
                      <a:moveTo>
                        <a:pt x="124" y="250"/>
                      </a:moveTo>
                      <a:lnTo>
                        <a:pt x="124" y="0"/>
                      </a:lnTo>
                      <a:lnTo>
                        <a:pt x="0" y="44"/>
                      </a:lnTo>
                      <a:lnTo>
                        <a:pt x="0" y="257"/>
                      </a:lnTo>
                      <a:lnTo>
                        <a:pt x="124" y="250"/>
                      </a:lnTo>
                    </a:path>
                  </a:pathLst>
                </a:custGeom>
                <a:solidFill>
                  <a:srgbClr val="E0E0E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56" name="Freeform 631">
                  <a:extLst>
                    <a:ext uri="{FF2B5EF4-FFF2-40B4-BE49-F238E27FC236}">
                      <a16:creationId xmlns:a16="http://schemas.microsoft.com/office/drawing/2014/main" id="{81651B98-EDE2-48B9-BBDE-9605C1CE6BAA}"/>
                    </a:ext>
                  </a:extLst>
                </p:cNvPr>
                <p:cNvSpPr>
                  <a:spLocks/>
                </p:cNvSpPr>
                <p:nvPr/>
              </p:nvSpPr>
              <p:spPr bwMode="auto">
                <a:xfrm>
                  <a:off x="433" y="3363"/>
                  <a:ext cx="125" cy="56"/>
                </a:xfrm>
                <a:custGeom>
                  <a:avLst/>
                  <a:gdLst>
                    <a:gd name="T0" fmla="*/ 124 w 125"/>
                    <a:gd name="T1" fmla="*/ 18 h 56"/>
                    <a:gd name="T2" fmla="*/ 124 w 125"/>
                    <a:gd name="T3" fmla="*/ 0 h 56"/>
                    <a:gd name="T4" fmla="*/ 0 w 125"/>
                    <a:gd name="T5" fmla="*/ 41 h 56"/>
                    <a:gd name="T6" fmla="*/ 0 w 125"/>
                    <a:gd name="T7" fmla="*/ 55 h 56"/>
                    <a:gd name="T8" fmla="*/ 124 w 125"/>
                    <a:gd name="T9" fmla="*/ 18 h 56"/>
                    <a:gd name="T10" fmla="*/ 0 60000 65536"/>
                    <a:gd name="T11" fmla="*/ 0 60000 65536"/>
                    <a:gd name="T12" fmla="*/ 0 60000 65536"/>
                    <a:gd name="T13" fmla="*/ 0 60000 65536"/>
                    <a:gd name="T14" fmla="*/ 0 60000 65536"/>
                    <a:gd name="T15" fmla="*/ 0 w 125"/>
                    <a:gd name="T16" fmla="*/ 0 h 56"/>
                    <a:gd name="T17" fmla="*/ 125 w 125"/>
                    <a:gd name="T18" fmla="*/ 56 h 56"/>
                  </a:gdLst>
                  <a:ahLst/>
                  <a:cxnLst>
                    <a:cxn ang="T10">
                      <a:pos x="T0" y="T1"/>
                    </a:cxn>
                    <a:cxn ang="T11">
                      <a:pos x="T2" y="T3"/>
                    </a:cxn>
                    <a:cxn ang="T12">
                      <a:pos x="T4" y="T5"/>
                    </a:cxn>
                    <a:cxn ang="T13">
                      <a:pos x="T6" y="T7"/>
                    </a:cxn>
                    <a:cxn ang="T14">
                      <a:pos x="T8" y="T9"/>
                    </a:cxn>
                  </a:cxnLst>
                  <a:rect l="T15" t="T16" r="T17" b="T18"/>
                  <a:pathLst>
                    <a:path w="125" h="56">
                      <a:moveTo>
                        <a:pt x="124" y="18"/>
                      </a:moveTo>
                      <a:lnTo>
                        <a:pt x="124" y="0"/>
                      </a:lnTo>
                      <a:lnTo>
                        <a:pt x="0" y="41"/>
                      </a:lnTo>
                      <a:lnTo>
                        <a:pt x="0" y="55"/>
                      </a:lnTo>
                      <a:lnTo>
                        <a:pt x="124" y="18"/>
                      </a:lnTo>
                    </a:path>
                  </a:pathLst>
                </a:custGeom>
                <a:solidFill>
                  <a:srgbClr val="A0A0A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57" name="Freeform 632">
                  <a:extLst>
                    <a:ext uri="{FF2B5EF4-FFF2-40B4-BE49-F238E27FC236}">
                      <a16:creationId xmlns:a16="http://schemas.microsoft.com/office/drawing/2014/main" id="{7A9A51D5-A4A9-426D-BF4D-B6E1A7BAD2F3}"/>
                    </a:ext>
                  </a:extLst>
                </p:cNvPr>
                <p:cNvSpPr>
                  <a:spLocks/>
                </p:cNvSpPr>
                <p:nvPr/>
              </p:nvSpPr>
              <p:spPr bwMode="auto">
                <a:xfrm>
                  <a:off x="433" y="3402"/>
                  <a:ext cx="125" cy="49"/>
                </a:xfrm>
                <a:custGeom>
                  <a:avLst/>
                  <a:gdLst>
                    <a:gd name="T0" fmla="*/ 124 w 125"/>
                    <a:gd name="T1" fmla="*/ 17 h 49"/>
                    <a:gd name="T2" fmla="*/ 124 w 125"/>
                    <a:gd name="T3" fmla="*/ 0 h 49"/>
                    <a:gd name="T4" fmla="*/ 0 w 125"/>
                    <a:gd name="T5" fmla="*/ 34 h 49"/>
                    <a:gd name="T6" fmla="*/ 0 w 125"/>
                    <a:gd name="T7" fmla="*/ 48 h 49"/>
                    <a:gd name="T8" fmla="*/ 124 w 125"/>
                    <a:gd name="T9" fmla="*/ 17 h 49"/>
                    <a:gd name="T10" fmla="*/ 0 60000 65536"/>
                    <a:gd name="T11" fmla="*/ 0 60000 65536"/>
                    <a:gd name="T12" fmla="*/ 0 60000 65536"/>
                    <a:gd name="T13" fmla="*/ 0 60000 65536"/>
                    <a:gd name="T14" fmla="*/ 0 60000 65536"/>
                    <a:gd name="T15" fmla="*/ 0 w 125"/>
                    <a:gd name="T16" fmla="*/ 0 h 49"/>
                    <a:gd name="T17" fmla="*/ 125 w 125"/>
                    <a:gd name="T18" fmla="*/ 49 h 49"/>
                  </a:gdLst>
                  <a:ahLst/>
                  <a:cxnLst>
                    <a:cxn ang="T10">
                      <a:pos x="T0" y="T1"/>
                    </a:cxn>
                    <a:cxn ang="T11">
                      <a:pos x="T2" y="T3"/>
                    </a:cxn>
                    <a:cxn ang="T12">
                      <a:pos x="T4" y="T5"/>
                    </a:cxn>
                    <a:cxn ang="T13">
                      <a:pos x="T6" y="T7"/>
                    </a:cxn>
                    <a:cxn ang="T14">
                      <a:pos x="T8" y="T9"/>
                    </a:cxn>
                  </a:cxnLst>
                  <a:rect l="T15" t="T16" r="T17" b="T18"/>
                  <a:pathLst>
                    <a:path w="125" h="49">
                      <a:moveTo>
                        <a:pt x="124" y="17"/>
                      </a:moveTo>
                      <a:lnTo>
                        <a:pt x="124" y="0"/>
                      </a:lnTo>
                      <a:lnTo>
                        <a:pt x="0" y="34"/>
                      </a:lnTo>
                      <a:lnTo>
                        <a:pt x="0" y="48"/>
                      </a:lnTo>
                      <a:lnTo>
                        <a:pt x="124" y="17"/>
                      </a:lnTo>
                    </a:path>
                  </a:pathLst>
                </a:custGeom>
                <a:solidFill>
                  <a:srgbClr val="A0A0A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58" name="Freeform 633">
                  <a:extLst>
                    <a:ext uri="{FF2B5EF4-FFF2-40B4-BE49-F238E27FC236}">
                      <a16:creationId xmlns:a16="http://schemas.microsoft.com/office/drawing/2014/main" id="{57D439BD-8443-44E7-9D0D-E4434BB6A33E}"/>
                    </a:ext>
                  </a:extLst>
                </p:cNvPr>
                <p:cNvSpPr>
                  <a:spLocks/>
                </p:cNvSpPr>
                <p:nvPr/>
              </p:nvSpPr>
              <p:spPr bwMode="auto">
                <a:xfrm>
                  <a:off x="433" y="3441"/>
                  <a:ext cx="125" cy="44"/>
                </a:xfrm>
                <a:custGeom>
                  <a:avLst/>
                  <a:gdLst>
                    <a:gd name="T0" fmla="*/ 124 w 125"/>
                    <a:gd name="T1" fmla="*/ 18 h 44"/>
                    <a:gd name="T2" fmla="*/ 124 w 125"/>
                    <a:gd name="T3" fmla="*/ 0 h 44"/>
                    <a:gd name="T4" fmla="*/ 0 w 125"/>
                    <a:gd name="T5" fmla="*/ 30 h 44"/>
                    <a:gd name="T6" fmla="*/ 0 w 125"/>
                    <a:gd name="T7" fmla="*/ 43 h 44"/>
                    <a:gd name="T8" fmla="*/ 124 w 125"/>
                    <a:gd name="T9" fmla="*/ 18 h 44"/>
                    <a:gd name="T10" fmla="*/ 0 60000 65536"/>
                    <a:gd name="T11" fmla="*/ 0 60000 65536"/>
                    <a:gd name="T12" fmla="*/ 0 60000 65536"/>
                    <a:gd name="T13" fmla="*/ 0 60000 65536"/>
                    <a:gd name="T14" fmla="*/ 0 60000 65536"/>
                    <a:gd name="T15" fmla="*/ 0 w 125"/>
                    <a:gd name="T16" fmla="*/ 0 h 44"/>
                    <a:gd name="T17" fmla="*/ 125 w 125"/>
                    <a:gd name="T18" fmla="*/ 44 h 44"/>
                  </a:gdLst>
                  <a:ahLst/>
                  <a:cxnLst>
                    <a:cxn ang="T10">
                      <a:pos x="T0" y="T1"/>
                    </a:cxn>
                    <a:cxn ang="T11">
                      <a:pos x="T2" y="T3"/>
                    </a:cxn>
                    <a:cxn ang="T12">
                      <a:pos x="T4" y="T5"/>
                    </a:cxn>
                    <a:cxn ang="T13">
                      <a:pos x="T6" y="T7"/>
                    </a:cxn>
                    <a:cxn ang="T14">
                      <a:pos x="T8" y="T9"/>
                    </a:cxn>
                  </a:cxnLst>
                  <a:rect l="T15" t="T16" r="T17" b="T18"/>
                  <a:pathLst>
                    <a:path w="125" h="44">
                      <a:moveTo>
                        <a:pt x="124" y="18"/>
                      </a:moveTo>
                      <a:lnTo>
                        <a:pt x="124" y="0"/>
                      </a:lnTo>
                      <a:lnTo>
                        <a:pt x="0" y="30"/>
                      </a:lnTo>
                      <a:lnTo>
                        <a:pt x="0" y="43"/>
                      </a:lnTo>
                      <a:lnTo>
                        <a:pt x="124" y="18"/>
                      </a:lnTo>
                    </a:path>
                  </a:pathLst>
                </a:custGeom>
                <a:solidFill>
                  <a:srgbClr val="A0A0A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59" name="Freeform 634">
                  <a:extLst>
                    <a:ext uri="{FF2B5EF4-FFF2-40B4-BE49-F238E27FC236}">
                      <a16:creationId xmlns:a16="http://schemas.microsoft.com/office/drawing/2014/main" id="{73BCA4BB-67F1-4732-8CFD-2C0927AE88CC}"/>
                    </a:ext>
                  </a:extLst>
                </p:cNvPr>
                <p:cNvSpPr>
                  <a:spLocks/>
                </p:cNvSpPr>
                <p:nvPr/>
              </p:nvSpPr>
              <p:spPr bwMode="auto">
                <a:xfrm>
                  <a:off x="433" y="3480"/>
                  <a:ext cx="125" cy="40"/>
                </a:xfrm>
                <a:custGeom>
                  <a:avLst/>
                  <a:gdLst>
                    <a:gd name="T0" fmla="*/ 124 w 125"/>
                    <a:gd name="T1" fmla="*/ 19 h 40"/>
                    <a:gd name="T2" fmla="*/ 124 w 125"/>
                    <a:gd name="T3" fmla="*/ 0 h 40"/>
                    <a:gd name="T4" fmla="*/ 0 w 125"/>
                    <a:gd name="T5" fmla="*/ 23 h 40"/>
                    <a:gd name="T6" fmla="*/ 0 w 125"/>
                    <a:gd name="T7" fmla="*/ 39 h 40"/>
                    <a:gd name="T8" fmla="*/ 124 w 125"/>
                    <a:gd name="T9" fmla="*/ 19 h 40"/>
                    <a:gd name="T10" fmla="*/ 0 60000 65536"/>
                    <a:gd name="T11" fmla="*/ 0 60000 65536"/>
                    <a:gd name="T12" fmla="*/ 0 60000 65536"/>
                    <a:gd name="T13" fmla="*/ 0 60000 65536"/>
                    <a:gd name="T14" fmla="*/ 0 60000 65536"/>
                    <a:gd name="T15" fmla="*/ 0 w 125"/>
                    <a:gd name="T16" fmla="*/ 0 h 40"/>
                    <a:gd name="T17" fmla="*/ 125 w 125"/>
                    <a:gd name="T18" fmla="*/ 40 h 40"/>
                  </a:gdLst>
                  <a:ahLst/>
                  <a:cxnLst>
                    <a:cxn ang="T10">
                      <a:pos x="T0" y="T1"/>
                    </a:cxn>
                    <a:cxn ang="T11">
                      <a:pos x="T2" y="T3"/>
                    </a:cxn>
                    <a:cxn ang="T12">
                      <a:pos x="T4" y="T5"/>
                    </a:cxn>
                    <a:cxn ang="T13">
                      <a:pos x="T6" y="T7"/>
                    </a:cxn>
                    <a:cxn ang="T14">
                      <a:pos x="T8" y="T9"/>
                    </a:cxn>
                  </a:cxnLst>
                  <a:rect l="T15" t="T16" r="T17" b="T18"/>
                  <a:pathLst>
                    <a:path w="125" h="40">
                      <a:moveTo>
                        <a:pt x="124" y="19"/>
                      </a:moveTo>
                      <a:lnTo>
                        <a:pt x="124" y="0"/>
                      </a:lnTo>
                      <a:lnTo>
                        <a:pt x="0" y="23"/>
                      </a:lnTo>
                      <a:lnTo>
                        <a:pt x="0" y="39"/>
                      </a:lnTo>
                      <a:lnTo>
                        <a:pt x="124" y="19"/>
                      </a:lnTo>
                    </a:path>
                  </a:pathLst>
                </a:custGeom>
                <a:solidFill>
                  <a:srgbClr val="A0A0A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60" name="Freeform 635">
                  <a:extLst>
                    <a:ext uri="{FF2B5EF4-FFF2-40B4-BE49-F238E27FC236}">
                      <a16:creationId xmlns:a16="http://schemas.microsoft.com/office/drawing/2014/main" id="{CB60155E-CA4C-41A0-8A07-85BBF88BA672}"/>
                    </a:ext>
                  </a:extLst>
                </p:cNvPr>
                <p:cNvSpPr>
                  <a:spLocks/>
                </p:cNvSpPr>
                <p:nvPr/>
              </p:nvSpPr>
              <p:spPr bwMode="auto">
                <a:xfrm>
                  <a:off x="433" y="3517"/>
                  <a:ext cx="125" cy="36"/>
                </a:xfrm>
                <a:custGeom>
                  <a:avLst/>
                  <a:gdLst>
                    <a:gd name="T0" fmla="*/ 124 w 125"/>
                    <a:gd name="T1" fmla="*/ 0 h 36"/>
                    <a:gd name="T2" fmla="*/ 0 w 125"/>
                    <a:gd name="T3" fmla="*/ 20 h 36"/>
                    <a:gd name="T4" fmla="*/ 0 w 125"/>
                    <a:gd name="T5" fmla="*/ 35 h 36"/>
                    <a:gd name="T6" fmla="*/ 124 w 125"/>
                    <a:gd name="T7" fmla="*/ 18 h 36"/>
                    <a:gd name="T8" fmla="*/ 124 w 125"/>
                    <a:gd name="T9" fmla="*/ 0 h 36"/>
                    <a:gd name="T10" fmla="*/ 0 60000 65536"/>
                    <a:gd name="T11" fmla="*/ 0 60000 65536"/>
                    <a:gd name="T12" fmla="*/ 0 60000 65536"/>
                    <a:gd name="T13" fmla="*/ 0 60000 65536"/>
                    <a:gd name="T14" fmla="*/ 0 60000 65536"/>
                    <a:gd name="T15" fmla="*/ 0 w 125"/>
                    <a:gd name="T16" fmla="*/ 0 h 36"/>
                    <a:gd name="T17" fmla="*/ 125 w 125"/>
                    <a:gd name="T18" fmla="*/ 36 h 36"/>
                  </a:gdLst>
                  <a:ahLst/>
                  <a:cxnLst>
                    <a:cxn ang="T10">
                      <a:pos x="T0" y="T1"/>
                    </a:cxn>
                    <a:cxn ang="T11">
                      <a:pos x="T2" y="T3"/>
                    </a:cxn>
                    <a:cxn ang="T12">
                      <a:pos x="T4" y="T5"/>
                    </a:cxn>
                    <a:cxn ang="T13">
                      <a:pos x="T6" y="T7"/>
                    </a:cxn>
                    <a:cxn ang="T14">
                      <a:pos x="T8" y="T9"/>
                    </a:cxn>
                  </a:cxnLst>
                  <a:rect l="T15" t="T16" r="T17" b="T18"/>
                  <a:pathLst>
                    <a:path w="125" h="36">
                      <a:moveTo>
                        <a:pt x="124" y="0"/>
                      </a:moveTo>
                      <a:lnTo>
                        <a:pt x="0" y="20"/>
                      </a:lnTo>
                      <a:lnTo>
                        <a:pt x="0" y="35"/>
                      </a:lnTo>
                      <a:lnTo>
                        <a:pt x="124" y="18"/>
                      </a:lnTo>
                      <a:lnTo>
                        <a:pt x="124" y="0"/>
                      </a:lnTo>
                    </a:path>
                  </a:pathLst>
                </a:custGeom>
                <a:solidFill>
                  <a:srgbClr val="A0A0A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61" name="Freeform 636">
                  <a:extLst>
                    <a:ext uri="{FF2B5EF4-FFF2-40B4-BE49-F238E27FC236}">
                      <a16:creationId xmlns:a16="http://schemas.microsoft.com/office/drawing/2014/main" id="{5FEEFD2B-27CA-41A7-BBB5-EDC267662A7D}"/>
                    </a:ext>
                  </a:extLst>
                </p:cNvPr>
                <p:cNvSpPr>
                  <a:spLocks/>
                </p:cNvSpPr>
                <p:nvPr/>
              </p:nvSpPr>
              <p:spPr bwMode="auto">
                <a:xfrm>
                  <a:off x="433" y="3558"/>
                  <a:ext cx="125" cy="31"/>
                </a:xfrm>
                <a:custGeom>
                  <a:avLst/>
                  <a:gdLst>
                    <a:gd name="T0" fmla="*/ 0 w 125"/>
                    <a:gd name="T1" fmla="*/ 30 h 31"/>
                    <a:gd name="T2" fmla="*/ 124 w 125"/>
                    <a:gd name="T3" fmla="*/ 19 h 31"/>
                    <a:gd name="T4" fmla="*/ 124 w 125"/>
                    <a:gd name="T5" fmla="*/ 0 h 31"/>
                    <a:gd name="T6" fmla="*/ 0 w 125"/>
                    <a:gd name="T7" fmla="*/ 13 h 31"/>
                    <a:gd name="T8" fmla="*/ 0 w 125"/>
                    <a:gd name="T9" fmla="*/ 30 h 31"/>
                    <a:gd name="T10" fmla="*/ 0 60000 65536"/>
                    <a:gd name="T11" fmla="*/ 0 60000 65536"/>
                    <a:gd name="T12" fmla="*/ 0 60000 65536"/>
                    <a:gd name="T13" fmla="*/ 0 60000 65536"/>
                    <a:gd name="T14" fmla="*/ 0 60000 65536"/>
                    <a:gd name="T15" fmla="*/ 0 w 125"/>
                    <a:gd name="T16" fmla="*/ 0 h 31"/>
                    <a:gd name="T17" fmla="*/ 125 w 125"/>
                    <a:gd name="T18" fmla="*/ 31 h 31"/>
                  </a:gdLst>
                  <a:ahLst/>
                  <a:cxnLst>
                    <a:cxn ang="T10">
                      <a:pos x="T0" y="T1"/>
                    </a:cxn>
                    <a:cxn ang="T11">
                      <a:pos x="T2" y="T3"/>
                    </a:cxn>
                    <a:cxn ang="T12">
                      <a:pos x="T4" y="T5"/>
                    </a:cxn>
                    <a:cxn ang="T13">
                      <a:pos x="T6" y="T7"/>
                    </a:cxn>
                    <a:cxn ang="T14">
                      <a:pos x="T8" y="T9"/>
                    </a:cxn>
                  </a:cxnLst>
                  <a:rect l="T15" t="T16" r="T17" b="T18"/>
                  <a:pathLst>
                    <a:path w="125" h="31">
                      <a:moveTo>
                        <a:pt x="0" y="30"/>
                      </a:moveTo>
                      <a:lnTo>
                        <a:pt x="124" y="19"/>
                      </a:lnTo>
                      <a:lnTo>
                        <a:pt x="124" y="0"/>
                      </a:lnTo>
                      <a:lnTo>
                        <a:pt x="0" y="13"/>
                      </a:lnTo>
                      <a:lnTo>
                        <a:pt x="0" y="30"/>
                      </a:lnTo>
                    </a:path>
                  </a:pathLst>
                </a:custGeom>
                <a:solidFill>
                  <a:srgbClr val="A0A0A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62" name="Freeform 637">
                  <a:extLst>
                    <a:ext uri="{FF2B5EF4-FFF2-40B4-BE49-F238E27FC236}">
                      <a16:creationId xmlns:a16="http://schemas.microsoft.com/office/drawing/2014/main" id="{8E7C9CDE-2737-4DF8-B0E8-4395B112AEA0}"/>
                    </a:ext>
                  </a:extLst>
                </p:cNvPr>
                <p:cNvSpPr>
                  <a:spLocks/>
                </p:cNvSpPr>
                <p:nvPr/>
              </p:nvSpPr>
              <p:spPr bwMode="auto">
                <a:xfrm>
                  <a:off x="523" y="3348"/>
                  <a:ext cx="15" cy="248"/>
                </a:xfrm>
                <a:custGeom>
                  <a:avLst/>
                  <a:gdLst>
                    <a:gd name="T0" fmla="*/ 14 w 15"/>
                    <a:gd name="T1" fmla="*/ 0 h 248"/>
                    <a:gd name="T2" fmla="*/ 14 w 15"/>
                    <a:gd name="T3" fmla="*/ 246 h 248"/>
                    <a:gd name="T4" fmla="*/ 0 w 15"/>
                    <a:gd name="T5" fmla="*/ 247 h 248"/>
                    <a:gd name="T6" fmla="*/ 0 w 15"/>
                    <a:gd name="T7" fmla="*/ 6 h 248"/>
                    <a:gd name="T8" fmla="*/ 14 w 15"/>
                    <a:gd name="T9" fmla="*/ 0 h 248"/>
                    <a:gd name="T10" fmla="*/ 0 60000 65536"/>
                    <a:gd name="T11" fmla="*/ 0 60000 65536"/>
                    <a:gd name="T12" fmla="*/ 0 60000 65536"/>
                    <a:gd name="T13" fmla="*/ 0 60000 65536"/>
                    <a:gd name="T14" fmla="*/ 0 60000 65536"/>
                    <a:gd name="T15" fmla="*/ 0 w 15"/>
                    <a:gd name="T16" fmla="*/ 0 h 248"/>
                    <a:gd name="T17" fmla="*/ 15 w 15"/>
                    <a:gd name="T18" fmla="*/ 248 h 248"/>
                  </a:gdLst>
                  <a:ahLst/>
                  <a:cxnLst>
                    <a:cxn ang="T10">
                      <a:pos x="T0" y="T1"/>
                    </a:cxn>
                    <a:cxn ang="T11">
                      <a:pos x="T2" y="T3"/>
                    </a:cxn>
                    <a:cxn ang="T12">
                      <a:pos x="T4" y="T5"/>
                    </a:cxn>
                    <a:cxn ang="T13">
                      <a:pos x="T6" y="T7"/>
                    </a:cxn>
                    <a:cxn ang="T14">
                      <a:pos x="T8" y="T9"/>
                    </a:cxn>
                  </a:cxnLst>
                  <a:rect l="T15" t="T16" r="T17" b="T18"/>
                  <a:pathLst>
                    <a:path w="15" h="248">
                      <a:moveTo>
                        <a:pt x="14" y="0"/>
                      </a:moveTo>
                      <a:lnTo>
                        <a:pt x="14" y="246"/>
                      </a:lnTo>
                      <a:lnTo>
                        <a:pt x="0" y="247"/>
                      </a:lnTo>
                      <a:lnTo>
                        <a:pt x="0" y="6"/>
                      </a:lnTo>
                      <a:lnTo>
                        <a:pt x="14" y="0"/>
                      </a:lnTo>
                    </a:path>
                  </a:pathLst>
                </a:custGeom>
                <a:solidFill>
                  <a:srgbClr val="60606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63" name="Freeform 638">
                  <a:extLst>
                    <a:ext uri="{FF2B5EF4-FFF2-40B4-BE49-F238E27FC236}">
                      <a16:creationId xmlns:a16="http://schemas.microsoft.com/office/drawing/2014/main" id="{FD66F2A5-4D64-49E6-87E8-BF758D6CEA40}"/>
                    </a:ext>
                  </a:extLst>
                </p:cNvPr>
                <p:cNvSpPr>
                  <a:spLocks/>
                </p:cNvSpPr>
                <p:nvPr/>
              </p:nvSpPr>
              <p:spPr bwMode="auto">
                <a:xfrm>
                  <a:off x="517" y="3352"/>
                  <a:ext cx="20" cy="244"/>
                </a:xfrm>
                <a:custGeom>
                  <a:avLst/>
                  <a:gdLst>
                    <a:gd name="T0" fmla="*/ 19 w 20"/>
                    <a:gd name="T1" fmla="*/ 0 h 244"/>
                    <a:gd name="T2" fmla="*/ 19 w 20"/>
                    <a:gd name="T3" fmla="*/ 242 h 244"/>
                    <a:gd name="T4" fmla="*/ 0 w 20"/>
                    <a:gd name="T5" fmla="*/ 243 h 244"/>
                    <a:gd name="T6" fmla="*/ 0 w 20"/>
                    <a:gd name="T7" fmla="*/ 6 h 244"/>
                    <a:gd name="T8" fmla="*/ 19 w 20"/>
                    <a:gd name="T9" fmla="*/ 0 h 244"/>
                    <a:gd name="T10" fmla="*/ 0 60000 65536"/>
                    <a:gd name="T11" fmla="*/ 0 60000 65536"/>
                    <a:gd name="T12" fmla="*/ 0 60000 65536"/>
                    <a:gd name="T13" fmla="*/ 0 60000 65536"/>
                    <a:gd name="T14" fmla="*/ 0 60000 65536"/>
                    <a:gd name="T15" fmla="*/ 0 w 20"/>
                    <a:gd name="T16" fmla="*/ 0 h 244"/>
                    <a:gd name="T17" fmla="*/ 20 w 20"/>
                    <a:gd name="T18" fmla="*/ 244 h 244"/>
                  </a:gdLst>
                  <a:ahLst/>
                  <a:cxnLst>
                    <a:cxn ang="T10">
                      <a:pos x="T0" y="T1"/>
                    </a:cxn>
                    <a:cxn ang="T11">
                      <a:pos x="T2" y="T3"/>
                    </a:cxn>
                    <a:cxn ang="T12">
                      <a:pos x="T4" y="T5"/>
                    </a:cxn>
                    <a:cxn ang="T13">
                      <a:pos x="T6" y="T7"/>
                    </a:cxn>
                    <a:cxn ang="T14">
                      <a:pos x="T8" y="T9"/>
                    </a:cxn>
                  </a:cxnLst>
                  <a:rect l="T15" t="T16" r="T17" b="T18"/>
                  <a:pathLst>
                    <a:path w="20" h="244">
                      <a:moveTo>
                        <a:pt x="19" y="0"/>
                      </a:moveTo>
                      <a:lnTo>
                        <a:pt x="19" y="242"/>
                      </a:lnTo>
                      <a:lnTo>
                        <a:pt x="0" y="243"/>
                      </a:lnTo>
                      <a:lnTo>
                        <a:pt x="0" y="6"/>
                      </a:lnTo>
                      <a:lnTo>
                        <a:pt x="19" y="0"/>
                      </a:lnTo>
                    </a:path>
                  </a:pathLst>
                </a:custGeom>
                <a:solidFill>
                  <a:srgbClr val="E0E0E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64" name="Freeform 639">
                  <a:extLst>
                    <a:ext uri="{FF2B5EF4-FFF2-40B4-BE49-F238E27FC236}">
                      <a16:creationId xmlns:a16="http://schemas.microsoft.com/office/drawing/2014/main" id="{DC6EDF60-D716-4A57-BD42-23322FBFC016}"/>
                    </a:ext>
                  </a:extLst>
                </p:cNvPr>
                <p:cNvSpPr>
                  <a:spLocks/>
                </p:cNvSpPr>
                <p:nvPr/>
              </p:nvSpPr>
              <p:spPr bwMode="auto">
                <a:xfrm>
                  <a:off x="486" y="3363"/>
                  <a:ext cx="16" cy="235"/>
                </a:xfrm>
                <a:custGeom>
                  <a:avLst/>
                  <a:gdLst>
                    <a:gd name="T0" fmla="*/ 15 w 16"/>
                    <a:gd name="T1" fmla="*/ 0 h 235"/>
                    <a:gd name="T2" fmla="*/ 15 w 16"/>
                    <a:gd name="T3" fmla="*/ 233 h 235"/>
                    <a:gd name="T4" fmla="*/ 0 w 16"/>
                    <a:gd name="T5" fmla="*/ 234 h 235"/>
                    <a:gd name="T6" fmla="*/ 0 w 16"/>
                    <a:gd name="T7" fmla="*/ 6 h 235"/>
                    <a:gd name="T8" fmla="*/ 15 w 16"/>
                    <a:gd name="T9" fmla="*/ 0 h 235"/>
                    <a:gd name="T10" fmla="*/ 0 60000 65536"/>
                    <a:gd name="T11" fmla="*/ 0 60000 65536"/>
                    <a:gd name="T12" fmla="*/ 0 60000 65536"/>
                    <a:gd name="T13" fmla="*/ 0 60000 65536"/>
                    <a:gd name="T14" fmla="*/ 0 60000 65536"/>
                    <a:gd name="T15" fmla="*/ 0 w 16"/>
                    <a:gd name="T16" fmla="*/ 0 h 235"/>
                    <a:gd name="T17" fmla="*/ 16 w 16"/>
                    <a:gd name="T18" fmla="*/ 235 h 235"/>
                  </a:gdLst>
                  <a:ahLst/>
                  <a:cxnLst>
                    <a:cxn ang="T10">
                      <a:pos x="T0" y="T1"/>
                    </a:cxn>
                    <a:cxn ang="T11">
                      <a:pos x="T2" y="T3"/>
                    </a:cxn>
                    <a:cxn ang="T12">
                      <a:pos x="T4" y="T5"/>
                    </a:cxn>
                    <a:cxn ang="T13">
                      <a:pos x="T6" y="T7"/>
                    </a:cxn>
                    <a:cxn ang="T14">
                      <a:pos x="T8" y="T9"/>
                    </a:cxn>
                  </a:cxnLst>
                  <a:rect l="T15" t="T16" r="T17" b="T18"/>
                  <a:pathLst>
                    <a:path w="16" h="235">
                      <a:moveTo>
                        <a:pt x="15" y="0"/>
                      </a:moveTo>
                      <a:lnTo>
                        <a:pt x="15" y="233"/>
                      </a:lnTo>
                      <a:lnTo>
                        <a:pt x="0" y="234"/>
                      </a:lnTo>
                      <a:lnTo>
                        <a:pt x="0" y="6"/>
                      </a:lnTo>
                      <a:lnTo>
                        <a:pt x="15" y="0"/>
                      </a:lnTo>
                    </a:path>
                  </a:pathLst>
                </a:custGeom>
                <a:solidFill>
                  <a:srgbClr val="60606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65" name="Freeform 640">
                  <a:extLst>
                    <a:ext uri="{FF2B5EF4-FFF2-40B4-BE49-F238E27FC236}">
                      <a16:creationId xmlns:a16="http://schemas.microsoft.com/office/drawing/2014/main" id="{9A5F18CD-A6F9-4B50-B93B-1CF0F7CB48F1}"/>
                    </a:ext>
                  </a:extLst>
                </p:cNvPr>
                <p:cNvSpPr>
                  <a:spLocks/>
                </p:cNvSpPr>
                <p:nvPr/>
              </p:nvSpPr>
              <p:spPr bwMode="auto">
                <a:xfrm>
                  <a:off x="483" y="3366"/>
                  <a:ext cx="15" cy="232"/>
                </a:xfrm>
                <a:custGeom>
                  <a:avLst/>
                  <a:gdLst>
                    <a:gd name="T0" fmla="*/ 14 w 15"/>
                    <a:gd name="T1" fmla="*/ 0 h 232"/>
                    <a:gd name="T2" fmla="*/ 14 w 15"/>
                    <a:gd name="T3" fmla="*/ 230 h 232"/>
                    <a:gd name="T4" fmla="*/ 0 w 15"/>
                    <a:gd name="T5" fmla="*/ 231 h 232"/>
                    <a:gd name="T6" fmla="*/ 0 w 15"/>
                    <a:gd name="T7" fmla="*/ 5 h 232"/>
                    <a:gd name="T8" fmla="*/ 14 w 15"/>
                    <a:gd name="T9" fmla="*/ 0 h 232"/>
                    <a:gd name="T10" fmla="*/ 0 60000 65536"/>
                    <a:gd name="T11" fmla="*/ 0 60000 65536"/>
                    <a:gd name="T12" fmla="*/ 0 60000 65536"/>
                    <a:gd name="T13" fmla="*/ 0 60000 65536"/>
                    <a:gd name="T14" fmla="*/ 0 60000 65536"/>
                    <a:gd name="T15" fmla="*/ 0 w 15"/>
                    <a:gd name="T16" fmla="*/ 0 h 232"/>
                    <a:gd name="T17" fmla="*/ 15 w 15"/>
                    <a:gd name="T18" fmla="*/ 232 h 232"/>
                  </a:gdLst>
                  <a:ahLst/>
                  <a:cxnLst>
                    <a:cxn ang="T10">
                      <a:pos x="T0" y="T1"/>
                    </a:cxn>
                    <a:cxn ang="T11">
                      <a:pos x="T2" y="T3"/>
                    </a:cxn>
                    <a:cxn ang="T12">
                      <a:pos x="T4" y="T5"/>
                    </a:cxn>
                    <a:cxn ang="T13">
                      <a:pos x="T6" y="T7"/>
                    </a:cxn>
                    <a:cxn ang="T14">
                      <a:pos x="T8" y="T9"/>
                    </a:cxn>
                  </a:cxnLst>
                  <a:rect l="T15" t="T16" r="T17" b="T18"/>
                  <a:pathLst>
                    <a:path w="15" h="232">
                      <a:moveTo>
                        <a:pt x="14" y="0"/>
                      </a:moveTo>
                      <a:lnTo>
                        <a:pt x="14" y="230"/>
                      </a:lnTo>
                      <a:lnTo>
                        <a:pt x="0" y="231"/>
                      </a:lnTo>
                      <a:lnTo>
                        <a:pt x="0" y="5"/>
                      </a:lnTo>
                      <a:lnTo>
                        <a:pt x="14" y="0"/>
                      </a:lnTo>
                    </a:path>
                  </a:pathLst>
                </a:custGeom>
                <a:solidFill>
                  <a:srgbClr val="E0E0E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66" name="Freeform 641">
                  <a:extLst>
                    <a:ext uri="{FF2B5EF4-FFF2-40B4-BE49-F238E27FC236}">
                      <a16:creationId xmlns:a16="http://schemas.microsoft.com/office/drawing/2014/main" id="{CB2B29F3-5578-4F38-B84A-BCB5BC870E1A}"/>
                    </a:ext>
                  </a:extLst>
                </p:cNvPr>
                <p:cNvSpPr>
                  <a:spLocks/>
                </p:cNvSpPr>
                <p:nvPr/>
              </p:nvSpPr>
              <p:spPr bwMode="auto">
                <a:xfrm>
                  <a:off x="453" y="3373"/>
                  <a:ext cx="14" cy="226"/>
                </a:xfrm>
                <a:custGeom>
                  <a:avLst/>
                  <a:gdLst>
                    <a:gd name="T0" fmla="*/ 13 w 14"/>
                    <a:gd name="T1" fmla="*/ 0 h 226"/>
                    <a:gd name="T2" fmla="*/ 13 w 14"/>
                    <a:gd name="T3" fmla="*/ 225 h 226"/>
                    <a:gd name="T4" fmla="*/ 0 w 14"/>
                    <a:gd name="T5" fmla="*/ 225 h 226"/>
                    <a:gd name="T6" fmla="*/ 0 w 14"/>
                    <a:gd name="T7" fmla="*/ 6 h 226"/>
                    <a:gd name="T8" fmla="*/ 13 w 14"/>
                    <a:gd name="T9" fmla="*/ 0 h 226"/>
                    <a:gd name="T10" fmla="*/ 0 60000 65536"/>
                    <a:gd name="T11" fmla="*/ 0 60000 65536"/>
                    <a:gd name="T12" fmla="*/ 0 60000 65536"/>
                    <a:gd name="T13" fmla="*/ 0 60000 65536"/>
                    <a:gd name="T14" fmla="*/ 0 60000 65536"/>
                    <a:gd name="T15" fmla="*/ 0 w 14"/>
                    <a:gd name="T16" fmla="*/ 0 h 226"/>
                    <a:gd name="T17" fmla="*/ 14 w 14"/>
                    <a:gd name="T18" fmla="*/ 226 h 226"/>
                  </a:gdLst>
                  <a:ahLst/>
                  <a:cxnLst>
                    <a:cxn ang="T10">
                      <a:pos x="T0" y="T1"/>
                    </a:cxn>
                    <a:cxn ang="T11">
                      <a:pos x="T2" y="T3"/>
                    </a:cxn>
                    <a:cxn ang="T12">
                      <a:pos x="T4" y="T5"/>
                    </a:cxn>
                    <a:cxn ang="T13">
                      <a:pos x="T6" y="T7"/>
                    </a:cxn>
                    <a:cxn ang="T14">
                      <a:pos x="T8" y="T9"/>
                    </a:cxn>
                  </a:cxnLst>
                  <a:rect l="T15" t="T16" r="T17" b="T18"/>
                  <a:pathLst>
                    <a:path w="14" h="226">
                      <a:moveTo>
                        <a:pt x="13" y="0"/>
                      </a:moveTo>
                      <a:lnTo>
                        <a:pt x="13" y="225"/>
                      </a:lnTo>
                      <a:lnTo>
                        <a:pt x="0" y="225"/>
                      </a:lnTo>
                      <a:lnTo>
                        <a:pt x="0" y="6"/>
                      </a:lnTo>
                      <a:lnTo>
                        <a:pt x="13" y="0"/>
                      </a:lnTo>
                    </a:path>
                  </a:pathLst>
                </a:custGeom>
                <a:solidFill>
                  <a:srgbClr val="60606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67" name="Freeform 642">
                  <a:extLst>
                    <a:ext uri="{FF2B5EF4-FFF2-40B4-BE49-F238E27FC236}">
                      <a16:creationId xmlns:a16="http://schemas.microsoft.com/office/drawing/2014/main" id="{8CE7482F-8DF5-43DD-AAC7-7335FFBBD662}"/>
                    </a:ext>
                  </a:extLst>
                </p:cNvPr>
                <p:cNvSpPr>
                  <a:spLocks/>
                </p:cNvSpPr>
                <p:nvPr/>
              </p:nvSpPr>
              <p:spPr bwMode="auto">
                <a:xfrm>
                  <a:off x="450" y="3378"/>
                  <a:ext cx="14" cy="221"/>
                </a:xfrm>
                <a:custGeom>
                  <a:avLst/>
                  <a:gdLst>
                    <a:gd name="T0" fmla="*/ 13 w 14"/>
                    <a:gd name="T1" fmla="*/ 0 h 221"/>
                    <a:gd name="T2" fmla="*/ 13 w 14"/>
                    <a:gd name="T3" fmla="*/ 220 h 221"/>
                    <a:gd name="T4" fmla="*/ 0 w 14"/>
                    <a:gd name="T5" fmla="*/ 220 h 221"/>
                    <a:gd name="T6" fmla="*/ 0 w 14"/>
                    <a:gd name="T7" fmla="*/ 5 h 221"/>
                    <a:gd name="T8" fmla="*/ 13 w 14"/>
                    <a:gd name="T9" fmla="*/ 0 h 221"/>
                    <a:gd name="T10" fmla="*/ 0 60000 65536"/>
                    <a:gd name="T11" fmla="*/ 0 60000 65536"/>
                    <a:gd name="T12" fmla="*/ 0 60000 65536"/>
                    <a:gd name="T13" fmla="*/ 0 60000 65536"/>
                    <a:gd name="T14" fmla="*/ 0 60000 65536"/>
                    <a:gd name="T15" fmla="*/ 0 w 14"/>
                    <a:gd name="T16" fmla="*/ 0 h 221"/>
                    <a:gd name="T17" fmla="*/ 14 w 14"/>
                    <a:gd name="T18" fmla="*/ 221 h 221"/>
                  </a:gdLst>
                  <a:ahLst/>
                  <a:cxnLst>
                    <a:cxn ang="T10">
                      <a:pos x="T0" y="T1"/>
                    </a:cxn>
                    <a:cxn ang="T11">
                      <a:pos x="T2" y="T3"/>
                    </a:cxn>
                    <a:cxn ang="T12">
                      <a:pos x="T4" y="T5"/>
                    </a:cxn>
                    <a:cxn ang="T13">
                      <a:pos x="T6" y="T7"/>
                    </a:cxn>
                    <a:cxn ang="T14">
                      <a:pos x="T8" y="T9"/>
                    </a:cxn>
                  </a:cxnLst>
                  <a:rect l="T15" t="T16" r="T17" b="T18"/>
                  <a:pathLst>
                    <a:path w="14" h="221">
                      <a:moveTo>
                        <a:pt x="13" y="0"/>
                      </a:moveTo>
                      <a:lnTo>
                        <a:pt x="13" y="220"/>
                      </a:lnTo>
                      <a:lnTo>
                        <a:pt x="0" y="220"/>
                      </a:lnTo>
                      <a:lnTo>
                        <a:pt x="0" y="5"/>
                      </a:lnTo>
                      <a:lnTo>
                        <a:pt x="13" y="0"/>
                      </a:lnTo>
                    </a:path>
                  </a:pathLst>
                </a:custGeom>
                <a:solidFill>
                  <a:srgbClr val="E0E0E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sp>
            <p:nvSpPr>
              <p:cNvPr id="440" name="Freeform 643">
                <a:extLst>
                  <a:ext uri="{FF2B5EF4-FFF2-40B4-BE49-F238E27FC236}">
                    <a16:creationId xmlns:a16="http://schemas.microsoft.com/office/drawing/2014/main" id="{9E033C3D-1878-40B2-8D4E-00828806179E}"/>
                  </a:ext>
                </a:extLst>
              </p:cNvPr>
              <p:cNvSpPr>
                <a:spLocks/>
              </p:cNvSpPr>
              <p:nvPr/>
            </p:nvSpPr>
            <p:spPr bwMode="auto">
              <a:xfrm>
                <a:off x="373" y="3586"/>
                <a:ext cx="188" cy="69"/>
              </a:xfrm>
              <a:custGeom>
                <a:avLst/>
                <a:gdLst>
                  <a:gd name="T0" fmla="*/ 187 w 188"/>
                  <a:gd name="T1" fmla="*/ 68 h 69"/>
                  <a:gd name="T2" fmla="*/ 0 w 188"/>
                  <a:gd name="T3" fmla="*/ 68 h 69"/>
                  <a:gd name="T4" fmla="*/ 0 w 188"/>
                  <a:gd name="T5" fmla="*/ 10 h 69"/>
                  <a:gd name="T6" fmla="*/ 187 w 188"/>
                  <a:gd name="T7" fmla="*/ 0 h 69"/>
                  <a:gd name="T8" fmla="*/ 187 w 188"/>
                  <a:gd name="T9" fmla="*/ 68 h 69"/>
                  <a:gd name="T10" fmla="*/ 0 60000 65536"/>
                  <a:gd name="T11" fmla="*/ 0 60000 65536"/>
                  <a:gd name="T12" fmla="*/ 0 60000 65536"/>
                  <a:gd name="T13" fmla="*/ 0 60000 65536"/>
                  <a:gd name="T14" fmla="*/ 0 60000 65536"/>
                  <a:gd name="T15" fmla="*/ 0 w 188"/>
                  <a:gd name="T16" fmla="*/ 0 h 69"/>
                  <a:gd name="T17" fmla="*/ 188 w 188"/>
                  <a:gd name="T18" fmla="*/ 69 h 69"/>
                </a:gdLst>
                <a:ahLst/>
                <a:cxnLst>
                  <a:cxn ang="T10">
                    <a:pos x="T0" y="T1"/>
                  </a:cxn>
                  <a:cxn ang="T11">
                    <a:pos x="T2" y="T3"/>
                  </a:cxn>
                  <a:cxn ang="T12">
                    <a:pos x="T4" y="T5"/>
                  </a:cxn>
                  <a:cxn ang="T13">
                    <a:pos x="T6" y="T7"/>
                  </a:cxn>
                  <a:cxn ang="T14">
                    <a:pos x="T8" y="T9"/>
                  </a:cxn>
                </a:cxnLst>
                <a:rect l="T15" t="T16" r="T17" b="T18"/>
                <a:pathLst>
                  <a:path w="188" h="69">
                    <a:moveTo>
                      <a:pt x="187" y="68"/>
                    </a:moveTo>
                    <a:lnTo>
                      <a:pt x="0" y="68"/>
                    </a:lnTo>
                    <a:lnTo>
                      <a:pt x="0" y="10"/>
                    </a:lnTo>
                    <a:lnTo>
                      <a:pt x="187" y="0"/>
                    </a:lnTo>
                    <a:lnTo>
                      <a:pt x="187" y="68"/>
                    </a:lnTo>
                  </a:path>
                </a:pathLst>
              </a:custGeom>
              <a:solidFill>
                <a:srgbClr val="A6A6A6"/>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41" name="Freeform 644">
                <a:extLst>
                  <a:ext uri="{FF2B5EF4-FFF2-40B4-BE49-F238E27FC236}">
                    <a16:creationId xmlns:a16="http://schemas.microsoft.com/office/drawing/2014/main" id="{C1B5EEE3-A7F7-4B39-B399-638F3527D7B7}"/>
                  </a:ext>
                </a:extLst>
              </p:cNvPr>
              <p:cNvSpPr>
                <a:spLocks/>
              </p:cNvSpPr>
              <p:nvPr/>
            </p:nvSpPr>
            <p:spPr bwMode="auto">
              <a:xfrm>
                <a:off x="560" y="3586"/>
                <a:ext cx="60" cy="69"/>
              </a:xfrm>
              <a:custGeom>
                <a:avLst/>
                <a:gdLst>
                  <a:gd name="T0" fmla="*/ 59 w 60"/>
                  <a:gd name="T1" fmla="*/ 65 h 69"/>
                  <a:gd name="T2" fmla="*/ 0 w 60"/>
                  <a:gd name="T3" fmla="*/ 68 h 69"/>
                  <a:gd name="T4" fmla="*/ 0 w 60"/>
                  <a:gd name="T5" fmla="*/ 2 h 69"/>
                  <a:gd name="T6" fmla="*/ 59 w 60"/>
                  <a:gd name="T7" fmla="*/ 0 h 69"/>
                  <a:gd name="T8" fmla="*/ 59 w 60"/>
                  <a:gd name="T9" fmla="*/ 65 h 69"/>
                  <a:gd name="T10" fmla="*/ 0 60000 65536"/>
                  <a:gd name="T11" fmla="*/ 0 60000 65536"/>
                  <a:gd name="T12" fmla="*/ 0 60000 65536"/>
                  <a:gd name="T13" fmla="*/ 0 60000 65536"/>
                  <a:gd name="T14" fmla="*/ 0 60000 65536"/>
                  <a:gd name="T15" fmla="*/ 0 w 60"/>
                  <a:gd name="T16" fmla="*/ 0 h 69"/>
                  <a:gd name="T17" fmla="*/ 60 w 60"/>
                  <a:gd name="T18" fmla="*/ 69 h 69"/>
                </a:gdLst>
                <a:ahLst/>
                <a:cxnLst>
                  <a:cxn ang="T10">
                    <a:pos x="T0" y="T1"/>
                  </a:cxn>
                  <a:cxn ang="T11">
                    <a:pos x="T2" y="T3"/>
                  </a:cxn>
                  <a:cxn ang="T12">
                    <a:pos x="T4" y="T5"/>
                  </a:cxn>
                  <a:cxn ang="T13">
                    <a:pos x="T6" y="T7"/>
                  </a:cxn>
                  <a:cxn ang="T14">
                    <a:pos x="T8" y="T9"/>
                  </a:cxn>
                </a:cxnLst>
                <a:rect l="T15" t="T16" r="T17" b="T18"/>
                <a:pathLst>
                  <a:path w="60" h="69">
                    <a:moveTo>
                      <a:pt x="59" y="65"/>
                    </a:moveTo>
                    <a:lnTo>
                      <a:pt x="0" y="68"/>
                    </a:lnTo>
                    <a:lnTo>
                      <a:pt x="0" y="2"/>
                    </a:lnTo>
                    <a:lnTo>
                      <a:pt x="59" y="0"/>
                    </a:lnTo>
                    <a:lnTo>
                      <a:pt x="59" y="65"/>
                    </a:lnTo>
                  </a:path>
                </a:pathLst>
              </a:custGeom>
              <a:solidFill>
                <a:srgbClr val="67676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42" name="Freeform 645">
                <a:extLst>
                  <a:ext uri="{FF2B5EF4-FFF2-40B4-BE49-F238E27FC236}">
                    <a16:creationId xmlns:a16="http://schemas.microsoft.com/office/drawing/2014/main" id="{FD45D9C4-DF5D-46A2-B95E-A5F8C4C1BD3C}"/>
                  </a:ext>
                </a:extLst>
              </p:cNvPr>
              <p:cNvSpPr>
                <a:spLocks/>
              </p:cNvSpPr>
              <p:nvPr/>
            </p:nvSpPr>
            <p:spPr bwMode="auto">
              <a:xfrm>
                <a:off x="746" y="3256"/>
                <a:ext cx="17" cy="390"/>
              </a:xfrm>
              <a:custGeom>
                <a:avLst/>
                <a:gdLst>
                  <a:gd name="T0" fmla="*/ 0 w 17"/>
                  <a:gd name="T1" fmla="*/ 0 h 390"/>
                  <a:gd name="T2" fmla="*/ 16 w 17"/>
                  <a:gd name="T3" fmla="*/ 16 h 390"/>
                  <a:gd name="T4" fmla="*/ 16 w 17"/>
                  <a:gd name="T5" fmla="*/ 389 h 390"/>
                  <a:gd name="T6" fmla="*/ 0 w 17"/>
                  <a:gd name="T7" fmla="*/ 388 h 390"/>
                  <a:gd name="T8" fmla="*/ 0 w 17"/>
                  <a:gd name="T9" fmla="*/ 0 h 390"/>
                  <a:gd name="T10" fmla="*/ 0 60000 65536"/>
                  <a:gd name="T11" fmla="*/ 0 60000 65536"/>
                  <a:gd name="T12" fmla="*/ 0 60000 65536"/>
                  <a:gd name="T13" fmla="*/ 0 60000 65536"/>
                  <a:gd name="T14" fmla="*/ 0 60000 65536"/>
                  <a:gd name="T15" fmla="*/ 0 w 17"/>
                  <a:gd name="T16" fmla="*/ 0 h 390"/>
                  <a:gd name="T17" fmla="*/ 17 w 17"/>
                  <a:gd name="T18" fmla="*/ 390 h 390"/>
                </a:gdLst>
                <a:ahLst/>
                <a:cxnLst>
                  <a:cxn ang="T10">
                    <a:pos x="T0" y="T1"/>
                  </a:cxn>
                  <a:cxn ang="T11">
                    <a:pos x="T2" y="T3"/>
                  </a:cxn>
                  <a:cxn ang="T12">
                    <a:pos x="T4" y="T5"/>
                  </a:cxn>
                  <a:cxn ang="T13">
                    <a:pos x="T6" y="T7"/>
                  </a:cxn>
                  <a:cxn ang="T14">
                    <a:pos x="T8" y="T9"/>
                  </a:cxn>
                </a:cxnLst>
                <a:rect l="T15" t="T16" r="T17" b="T18"/>
                <a:pathLst>
                  <a:path w="17" h="390">
                    <a:moveTo>
                      <a:pt x="0" y="0"/>
                    </a:moveTo>
                    <a:lnTo>
                      <a:pt x="16" y="16"/>
                    </a:lnTo>
                    <a:lnTo>
                      <a:pt x="16" y="389"/>
                    </a:lnTo>
                    <a:lnTo>
                      <a:pt x="0" y="388"/>
                    </a:lnTo>
                    <a:lnTo>
                      <a:pt x="0" y="0"/>
                    </a:lnTo>
                  </a:path>
                </a:pathLst>
              </a:custGeom>
              <a:solidFill>
                <a:srgbClr val="A6A6A6"/>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43" name="Freeform 646">
                <a:extLst>
                  <a:ext uri="{FF2B5EF4-FFF2-40B4-BE49-F238E27FC236}">
                    <a16:creationId xmlns:a16="http://schemas.microsoft.com/office/drawing/2014/main" id="{FD3B5572-FCE9-4656-8D24-185992017678}"/>
                  </a:ext>
                </a:extLst>
              </p:cNvPr>
              <p:cNvSpPr>
                <a:spLocks/>
              </p:cNvSpPr>
              <p:nvPr/>
            </p:nvSpPr>
            <p:spPr bwMode="auto">
              <a:xfrm>
                <a:off x="787" y="3508"/>
                <a:ext cx="66" cy="184"/>
              </a:xfrm>
              <a:custGeom>
                <a:avLst/>
                <a:gdLst>
                  <a:gd name="T0" fmla="*/ 1 w 66"/>
                  <a:gd name="T1" fmla="*/ 85 h 184"/>
                  <a:gd name="T2" fmla="*/ 4 w 66"/>
                  <a:gd name="T3" fmla="*/ 65 h 184"/>
                  <a:gd name="T4" fmla="*/ 8 w 66"/>
                  <a:gd name="T5" fmla="*/ 41 h 184"/>
                  <a:gd name="T6" fmla="*/ 9 w 66"/>
                  <a:gd name="T7" fmla="*/ 20 h 184"/>
                  <a:gd name="T8" fmla="*/ 11 w 66"/>
                  <a:gd name="T9" fmla="*/ 10 h 184"/>
                  <a:gd name="T10" fmla="*/ 16 w 66"/>
                  <a:gd name="T11" fmla="*/ 12 h 184"/>
                  <a:gd name="T12" fmla="*/ 20 w 66"/>
                  <a:gd name="T13" fmla="*/ 7 h 184"/>
                  <a:gd name="T14" fmla="*/ 25 w 66"/>
                  <a:gd name="T15" fmla="*/ 0 h 184"/>
                  <a:gd name="T16" fmla="*/ 29 w 66"/>
                  <a:gd name="T17" fmla="*/ 2 h 184"/>
                  <a:gd name="T18" fmla="*/ 33 w 66"/>
                  <a:gd name="T19" fmla="*/ 10 h 184"/>
                  <a:gd name="T20" fmla="*/ 38 w 66"/>
                  <a:gd name="T21" fmla="*/ 2 h 184"/>
                  <a:gd name="T22" fmla="*/ 41 w 66"/>
                  <a:gd name="T23" fmla="*/ 4 h 184"/>
                  <a:gd name="T24" fmla="*/ 44 w 66"/>
                  <a:gd name="T25" fmla="*/ 13 h 184"/>
                  <a:gd name="T26" fmla="*/ 48 w 66"/>
                  <a:gd name="T27" fmla="*/ 12 h 184"/>
                  <a:gd name="T28" fmla="*/ 51 w 66"/>
                  <a:gd name="T29" fmla="*/ 2 h 184"/>
                  <a:gd name="T30" fmla="*/ 56 w 66"/>
                  <a:gd name="T31" fmla="*/ 7 h 184"/>
                  <a:gd name="T32" fmla="*/ 56 w 66"/>
                  <a:gd name="T33" fmla="*/ 23 h 184"/>
                  <a:gd name="T34" fmla="*/ 58 w 66"/>
                  <a:gd name="T35" fmla="*/ 38 h 184"/>
                  <a:gd name="T36" fmla="*/ 61 w 66"/>
                  <a:gd name="T37" fmla="*/ 48 h 184"/>
                  <a:gd name="T38" fmla="*/ 65 w 66"/>
                  <a:gd name="T39" fmla="*/ 57 h 184"/>
                  <a:gd name="T40" fmla="*/ 64 w 66"/>
                  <a:gd name="T41" fmla="*/ 69 h 184"/>
                  <a:gd name="T42" fmla="*/ 60 w 66"/>
                  <a:gd name="T43" fmla="*/ 79 h 184"/>
                  <a:gd name="T44" fmla="*/ 61 w 66"/>
                  <a:gd name="T45" fmla="*/ 94 h 184"/>
                  <a:gd name="T46" fmla="*/ 60 w 66"/>
                  <a:gd name="T47" fmla="*/ 110 h 184"/>
                  <a:gd name="T48" fmla="*/ 56 w 66"/>
                  <a:gd name="T49" fmla="*/ 121 h 184"/>
                  <a:gd name="T50" fmla="*/ 58 w 66"/>
                  <a:gd name="T51" fmla="*/ 132 h 184"/>
                  <a:gd name="T52" fmla="*/ 64 w 66"/>
                  <a:gd name="T53" fmla="*/ 136 h 184"/>
                  <a:gd name="T54" fmla="*/ 63 w 66"/>
                  <a:gd name="T55" fmla="*/ 153 h 184"/>
                  <a:gd name="T56" fmla="*/ 59 w 66"/>
                  <a:gd name="T57" fmla="*/ 165 h 184"/>
                  <a:gd name="T58" fmla="*/ 50 w 66"/>
                  <a:gd name="T59" fmla="*/ 175 h 184"/>
                  <a:gd name="T60" fmla="*/ 35 w 66"/>
                  <a:gd name="T61" fmla="*/ 183 h 184"/>
                  <a:gd name="T62" fmla="*/ 30 w 66"/>
                  <a:gd name="T63" fmla="*/ 173 h 184"/>
                  <a:gd name="T64" fmla="*/ 23 w 66"/>
                  <a:gd name="T65" fmla="*/ 167 h 184"/>
                  <a:gd name="T66" fmla="*/ 15 w 66"/>
                  <a:gd name="T67" fmla="*/ 179 h 184"/>
                  <a:gd name="T68" fmla="*/ 5 w 66"/>
                  <a:gd name="T69" fmla="*/ 173 h 184"/>
                  <a:gd name="T70" fmla="*/ 1 w 66"/>
                  <a:gd name="T71" fmla="*/ 157 h 184"/>
                  <a:gd name="T72" fmla="*/ 6 w 66"/>
                  <a:gd name="T73" fmla="*/ 138 h 184"/>
                  <a:gd name="T74" fmla="*/ 6 w 66"/>
                  <a:gd name="T75" fmla="*/ 117 h 184"/>
                  <a:gd name="T76" fmla="*/ 1 w 66"/>
                  <a:gd name="T77" fmla="*/ 105 h 1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6"/>
                  <a:gd name="T118" fmla="*/ 0 h 184"/>
                  <a:gd name="T119" fmla="*/ 66 w 66"/>
                  <a:gd name="T120" fmla="*/ 184 h 1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6" h="184">
                    <a:moveTo>
                      <a:pt x="0" y="96"/>
                    </a:moveTo>
                    <a:lnTo>
                      <a:pt x="1" y="85"/>
                    </a:lnTo>
                    <a:lnTo>
                      <a:pt x="1" y="73"/>
                    </a:lnTo>
                    <a:lnTo>
                      <a:pt x="4" y="65"/>
                    </a:lnTo>
                    <a:lnTo>
                      <a:pt x="5" y="53"/>
                    </a:lnTo>
                    <a:lnTo>
                      <a:pt x="8" y="41"/>
                    </a:lnTo>
                    <a:lnTo>
                      <a:pt x="9" y="30"/>
                    </a:lnTo>
                    <a:lnTo>
                      <a:pt x="9" y="20"/>
                    </a:lnTo>
                    <a:lnTo>
                      <a:pt x="10" y="13"/>
                    </a:lnTo>
                    <a:lnTo>
                      <a:pt x="11" y="10"/>
                    </a:lnTo>
                    <a:lnTo>
                      <a:pt x="14" y="10"/>
                    </a:lnTo>
                    <a:lnTo>
                      <a:pt x="16" y="12"/>
                    </a:lnTo>
                    <a:lnTo>
                      <a:pt x="18" y="13"/>
                    </a:lnTo>
                    <a:lnTo>
                      <a:pt x="20" y="7"/>
                    </a:lnTo>
                    <a:lnTo>
                      <a:pt x="23" y="4"/>
                    </a:lnTo>
                    <a:lnTo>
                      <a:pt x="25" y="0"/>
                    </a:lnTo>
                    <a:lnTo>
                      <a:pt x="28" y="0"/>
                    </a:lnTo>
                    <a:lnTo>
                      <a:pt x="29" y="2"/>
                    </a:lnTo>
                    <a:lnTo>
                      <a:pt x="31" y="5"/>
                    </a:lnTo>
                    <a:lnTo>
                      <a:pt x="33" y="10"/>
                    </a:lnTo>
                    <a:lnTo>
                      <a:pt x="35" y="7"/>
                    </a:lnTo>
                    <a:lnTo>
                      <a:pt x="38" y="2"/>
                    </a:lnTo>
                    <a:lnTo>
                      <a:pt x="39" y="2"/>
                    </a:lnTo>
                    <a:lnTo>
                      <a:pt x="41" y="4"/>
                    </a:lnTo>
                    <a:lnTo>
                      <a:pt x="43" y="10"/>
                    </a:lnTo>
                    <a:lnTo>
                      <a:pt x="44" y="13"/>
                    </a:lnTo>
                    <a:lnTo>
                      <a:pt x="45" y="13"/>
                    </a:lnTo>
                    <a:lnTo>
                      <a:pt x="48" y="12"/>
                    </a:lnTo>
                    <a:lnTo>
                      <a:pt x="50" y="7"/>
                    </a:lnTo>
                    <a:lnTo>
                      <a:pt x="51" y="2"/>
                    </a:lnTo>
                    <a:lnTo>
                      <a:pt x="54" y="2"/>
                    </a:lnTo>
                    <a:lnTo>
                      <a:pt x="56" y="7"/>
                    </a:lnTo>
                    <a:lnTo>
                      <a:pt x="56" y="17"/>
                    </a:lnTo>
                    <a:lnTo>
                      <a:pt x="56" y="23"/>
                    </a:lnTo>
                    <a:lnTo>
                      <a:pt x="56" y="35"/>
                    </a:lnTo>
                    <a:lnTo>
                      <a:pt x="58" y="38"/>
                    </a:lnTo>
                    <a:lnTo>
                      <a:pt x="60" y="42"/>
                    </a:lnTo>
                    <a:lnTo>
                      <a:pt x="61" y="48"/>
                    </a:lnTo>
                    <a:lnTo>
                      <a:pt x="64" y="50"/>
                    </a:lnTo>
                    <a:lnTo>
                      <a:pt x="65" y="57"/>
                    </a:lnTo>
                    <a:lnTo>
                      <a:pt x="65" y="65"/>
                    </a:lnTo>
                    <a:lnTo>
                      <a:pt x="64" y="69"/>
                    </a:lnTo>
                    <a:lnTo>
                      <a:pt x="63" y="72"/>
                    </a:lnTo>
                    <a:lnTo>
                      <a:pt x="60" y="79"/>
                    </a:lnTo>
                    <a:lnTo>
                      <a:pt x="60" y="89"/>
                    </a:lnTo>
                    <a:lnTo>
                      <a:pt x="61" y="94"/>
                    </a:lnTo>
                    <a:lnTo>
                      <a:pt x="61" y="105"/>
                    </a:lnTo>
                    <a:lnTo>
                      <a:pt x="60" y="110"/>
                    </a:lnTo>
                    <a:lnTo>
                      <a:pt x="58" y="112"/>
                    </a:lnTo>
                    <a:lnTo>
                      <a:pt x="56" y="121"/>
                    </a:lnTo>
                    <a:lnTo>
                      <a:pt x="56" y="127"/>
                    </a:lnTo>
                    <a:lnTo>
                      <a:pt x="58" y="132"/>
                    </a:lnTo>
                    <a:lnTo>
                      <a:pt x="61" y="133"/>
                    </a:lnTo>
                    <a:lnTo>
                      <a:pt x="64" y="136"/>
                    </a:lnTo>
                    <a:lnTo>
                      <a:pt x="64" y="146"/>
                    </a:lnTo>
                    <a:lnTo>
                      <a:pt x="63" y="153"/>
                    </a:lnTo>
                    <a:lnTo>
                      <a:pt x="61" y="161"/>
                    </a:lnTo>
                    <a:lnTo>
                      <a:pt x="59" y="165"/>
                    </a:lnTo>
                    <a:lnTo>
                      <a:pt x="56" y="170"/>
                    </a:lnTo>
                    <a:lnTo>
                      <a:pt x="50" y="175"/>
                    </a:lnTo>
                    <a:lnTo>
                      <a:pt x="41" y="181"/>
                    </a:lnTo>
                    <a:lnTo>
                      <a:pt x="35" y="183"/>
                    </a:lnTo>
                    <a:lnTo>
                      <a:pt x="31" y="182"/>
                    </a:lnTo>
                    <a:lnTo>
                      <a:pt x="30" y="173"/>
                    </a:lnTo>
                    <a:lnTo>
                      <a:pt x="26" y="168"/>
                    </a:lnTo>
                    <a:lnTo>
                      <a:pt x="23" y="167"/>
                    </a:lnTo>
                    <a:lnTo>
                      <a:pt x="19" y="175"/>
                    </a:lnTo>
                    <a:lnTo>
                      <a:pt x="15" y="179"/>
                    </a:lnTo>
                    <a:lnTo>
                      <a:pt x="6" y="177"/>
                    </a:lnTo>
                    <a:lnTo>
                      <a:pt x="5" y="173"/>
                    </a:lnTo>
                    <a:lnTo>
                      <a:pt x="1" y="165"/>
                    </a:lnTo>
                    <a:lnTo>
                      <a:pt x="1" y="157"/>
                    </a:lnTo>
                    <a:lnTo>
                      <a:pt x="3" y="148"/>
                    </a:lnTo>
                    <a:lnTo>
                      <a:pt x="6" y="138"/>
                    </a:lnTo>
                    <a:lnTo>
                      <a:pt x="6" y="125"/>
                    </a:lnTo>
                    <a:lnTo>
                      <a:pt x="6" y="117"/>
                    </a:lnTo>
                    <a:lnTo>
                      <a:pt x="4" y="110"/>
                    </a:lnTo>
                    <a:lnTo>
                      <a:pt x="1" y="105"/>
                    </a:lnTo>
                    <a:lnTo>
                      <a:pt x="0" y="96"/>
                    </a:lnTo>
                  </a:path>
                </a:pathLst>
              </a:custGeom>
              <a:solidFill>
                <a:srgbClr val="008000"/>
              </a:solidFill>
              <a:ln w="12700" cap="rnd">
                <a:solidFill>
                  <a:srgbClr val="008000"/>
                </a:solidFill>
                <a:round/>
                <a:headEnd/>
                <a:tailEnd/>
              </a:ln>
            </p:spPr>
            <p:txBody>
              <a:bodyPr/>
              <a:lstStyle/>
              <a:p>
                <a:endParaRPr lang="zh-CN" altLang="en-US"/>
              </a:p>
            </p:txBody>
          </p:sp>
          <p:sp>
            <p:nvSpPr>
              <p:cNvPr id="444" name="Freeform 647">
                <a:extLst>
                  <a:ext uri="{FF2B5EF4-FFF2-40B4-BE49-F238E27FC236}">
                    <a16:creationId xmlns:a16="http://schemas.microsoft.com/office/drawing/2014/main" id="{E9A41CD1-88A7-468E-AE5B-FD1FB1E50E12}"/>
                  </a:ext>
                </a:extLst>
              </p:cNvPr>
              <p:cNvSpPr>
                <a:spLocks/>
              </p:cNvSpPr>
              <p:nvPr/>
            </p:nvSpPr>
            <p:spPr bwMode="auto">
              <a:xfrm>
                <a:off x="857" y="3630"/>
                <a:ext cx="56" cy="65"/>
              </a:xfrm>
              <a:custGeom>
                <a:avLst/>
                <a:gdLst>
                  <a:gd name="T0" fmla="*/ 0 w 56"/>
                  <a:gd name="T1" fmla="*/ 29 h 65"/>
                  <a:gd name="T2" fmla="*/ 2 w 56"/>
                  <a:gd name="T3" fmla="*/ 23 h 65"/>
                  <a:gd name="T4" fmla="*/ 6 w 56"/>
                  <a:gd name="T5" fmla="*/ 13 h 65"/>
                  <a:gd name="T6" fmla="*/ 7 w 56"/>
                  <a:gd name="T7" fmla="*/ 7 h 65"/>
                  <a:gd name="T8" fmla="*/ 10 w 56"/>
                  <a:gd name="T9" fmla="*/ 3 h 65"/>
                  <a:gd name="T10" fmla="*/ 13 w 56"/>
                  <a:gd name="T11" fmla="*/ 4 h 65"/>
                  <a:gd name="T12" fmla="*/ 17 w 56"/>
                  <a:gd name="T13" fmla="*/ 1 h 65"/>
                  <a:gd name="T14" fmla="*/ 20 w 56"/>
                  <a:gd name="T15" fmla="*/ 0 h 65"/>
                  <a:gd name="T16" fmla="*/ 24 w 56"/>
                  <a:gd name="T17" fmla="*/ 0 h 65"/>
                  <a:gd name="T18" fmla="*/ 28 w 56"/>
                  <a:gd name="T19" fmla="*/ 3 h 65"/>
                  <a:gd name="T20" fmla="*/ 31 w 56"/>
                  <a:gd name="T21" fmla="*/ 0 h 65"/>
                  <a:gd name="T22" fmla="*/ 35 w 56"/>
                  <a:gd name="T23" fmla="*/ 1 h 65"/>
                  <a:gd name="T24" fmla="*/ 37 w 56"/>
                  <a:gd name="T25" fmla="*/ 4 h 65"/>
                  <a:gd name="T26" fmla="*/ 41 w 56"/>
                  <a:gd name="T27" fmla="*/ 4 h 65"/>
                  <a:gd name="T28" fmla="*/ 43 w 56"/>
                  <a:gd name="T29" fmla="*/ 0 h 65"/>
                  <a:gd name="T30" fmla="*/ 48 w 56"/>
                  <a:gd name="T31" fmla="*/ 1 h 65"/>
                  <a:gd name="T32" fmla="*/ 48 w 56"/>
                  <a:gd name="T33" fmla="*/ 8 h 65"/>
                  <a:gd name="T34" fmla="*/ 49 w 56"/>
                  <a:gd name="T35" fmla="*/ 12 h 65"/>
                  <a:gd name="T36" fmla="*/ 53 w 56"/>
                  <a:gd name="T37" fmla="*/ 16 h 65"/>
                  <a:gd name="T38" fmla="*/ 55 w 56"/>
                  <a:gd name="T39" fmla="*/ 20 h 65"/>
                  <a:gd name="T40" fmla="*/ 54 w 56"/>
                  <a:gd name="T41" fmla="*/ 24 h 65"/>
                  <a:gd name="T42" fmla="*/ 51 w 56"/>
                  <a:gd name="T43" fmla="*/ 28 h 65"/>
                  <a:gd name="T44" fmla="*/ 51 w 56"/>
                  <a:gd name="T45" fmla="*/ 32 h 65"/>
                  <a:gd name="T46" fmla="*/ 51 w 56"/>
                  <a:gd name="T47" fmla="*/ 39 h 65"/>
                  <a:gd name="T48" fmla="*/ 48 w 56"/>
                  <a:gd name="T49" fmla="*/ 43 h 65"/>
                  <a:gd name="T50" fmla="*/ 49 w 56"/>
                  <a:gd name="T51" fmla="*/ 47 h 65"/>
                  <a:gd name="T52" fmla="*/ 54 w 56"/>
                  <a:gd name="T53" fmla="*/ 48 h 65"/>
                  <a:gd name="T54" fmla="*/ 54 w 56"/>
                  <a:gd name="T55" fmla="*/ 53 h 65"/>
                  <a:gd name="T56" fmla="*/ 50 w 56"/>
                  <a:gd name="T57" fmla="*/ 57 h 65"/>
                  <a:gd name="T58" fmla="*/ 43 w 56"/>
                  <a:gd name="T59" fmla="*/ 61 h 65"/>
                  <a:gd name="T60" fmla="*/ 30 w 56"/>
                  <a:gd name="T61" fmla="*/ 64 h 65"/>
                  <a:gd name="T62" fmla="*/ 25 w 56"/>
                  <a:gd name="T63" fmla="*/ 60 h 65"/>
                  <a:gd name="T64" fmla="*/ 19 w 56"/>
                  <a:gd name="T65" fmla="*/ 59 h 65"/>
                  <a:gd name="T66" fmla="*/ 12 w 56"/>
                  <a:gd name="T67" fmla="*/ 61 h 65"/>
                  <a:gd name="T68" fmla="*/ 4 w 56"/>
                  <a:gd name="T69" fmla="*/ 60 h 65"/>
                  <a:gd name="T70" fmla="*/ 1 w 56"/>
                  <a:gd name="T71" fmla="*/ 55 h 65"/>
                  <a:gd name="T72" fmla="*/ 4 w 56"/>
                  <a:gd name="T73" fmla="*/ 48 h 65"/>
                  <a:gd name="T74" fmla="*/ 5 w 56"/>
                  <a:gd name="T75" fmla="*/ 40 h 65"/>
                  <a:gd name="T76" fmla="*/ 0 w 56"/>
                  <a:gd name="T77" fmla="*/ 36 h 6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6"/>
                  <a:gd name="T118" fmla="*/ 0 h 65"/>
                  <a:gd name="T119" fmla="*/ 56 w 56"/>
                  <a:gd name="T120" fmla="*/ 65 h 6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6" h="65">
                    <a:moveTo>
                      <a:pt x="0" y="33"/>
                    </a:moveTo>
                    <a:lnTo>
                      <a:pt x="0" y="29"/>
                    </a:lnTo>
                    <a:lnTo>
                      <a:pt x="1" y="25"/>
                    </a:lnTo>
                    <a:lnTo>
                      <a:pt x="2" y="23"/>
                    </a:lnTo>
                    <a:lnTo>
                      <a:pt x="4" y="19"/>
                    </a:lnTo>
                    <a:lnTo>
                      <a:pt x="6" y="13"/>
                    </a:lnTo>
                    <a:lnTo>
                      <a:pt x="7" y="11"/>
                    </a:lnTo>
                    <a:lnTo>
                      <a:pt x="7" y="7"/>
                    </a:lnTo>
                    <a:lnTo>
                      <a:pt x="8" y="4"/>
                    </a:lnTo>
                    <a:lnTo>
                      <a:pt x="10" y="3"/>
                    </a:lnTo>
                    <a:lnTo>
                      <a:pt x="11" y="3"/>
                    </a:lnTo>
                    <a:lnTo>
                      <a:pt x="13" y="4"/>
                    </a:lnTo>
                    <a:lnTo>
                      <a:pt x="14" y="4"/>
                    </a:lnTo>
                    <a:lnTo>
                      <a:pt x="17" y="1"/>
                    </a:lnTo>
                    <a:lnTo>
                      <a:pt x="18" y="1"/>
                    </a:lnTo>
                    <a:lnTo>
                      <a:pt x="20" y="0"/>
                    </a:lnTo>
                    <a:lnTo>
                      <a:pt x="23" y="0"/>
                    </a:lnTo>
                    <a:lnTo>
                      <a:pt x="24" y="0"/>
                    </a:lnTo>
                    <a:lnTo>
                      <a:pt x="25" y="1"/>
                    </a:lnTo>
                    <a:lnTo>
                      <a:pt x="28" y="3"/>
                    </a:lnTo>
                    <a:lnTo>
                      <a:pt x="30" y="1"/>
                    </a:lnTo>
                    <a:lnTo>
                      <a:pt x="31" y="0"/>
                    </a:lnTo>
                    <a:lnTo>
                      <a:pt x="33" y="0"/>
                    </a:lnTo>
                    <a:lnTo>
                      <a:pt x="35" y="1"/>
                    </a:lnTo>
                    <a:lnTo>
                      <a:pt x="36" y="3"/>
                    </a:lnTo>
                    <a:lnTo>
                      <a:pt x="37" y="4"/>
                    </a:lnTo>
                    <a:lnTo>
                      <a:pt x="38" y="4"/>
                    </a:lnTo>
                    <a:lnTo>
                      <a:pt x="41" y="4"/>
                    </a:lnTo>
                    <a:lnTo>
                      <a:pt x="43" y="1"/>
                    </a:lnTo>
                    <a:lnTo>
                      <a:pt x="43" y="0"/>
                    </a:lnTo>
                    <a:lnTo>
                      <a:pt x="45" y="0"/>
                    </a:lnTo>
                    <a:lnTo>
                      <a:pt x="48" y="1"/>
                    </a:lnTo>
                    <a:lnTo>
                      <a:pt x="48" y="5"/>
                    </a:lnTo>
                    <a:lnTo>
                      <a:pt x="48" y="8"/>
                    </a:lnTo>
                    <a:lnTo>
                      <a:pt x="48" y="12"/>
                    </a:lnTo>
                    <a:lnTo>
                      <a:pt x="49" y="12"/>
                    </a:lnTo>
                    <a:lnTo>
                      <a:pt x="51" y="15"/>
                    </a:lnTo>
                    <a:lnTo>
                      <a:pt x="53" y="16"/>
                    </a:lnTo>
                    <a:lnTo>
                      <a:pt x="54" y="17"/>
                    </a:lnTo>
                    <a:lnTo>
                      <a:pt x="55" y="20"/>
                    </a:lnTo>
                    <a:lnTo>
                      <a:pt x="55" y="23"/>
                    </a:lnTo>
                    <a:lnTo>
                      <a:pt x="54" y="24"/>
                    </a:lnTo>
                    <a:lnTo>
                      <a:pt x="53" y="25"/>
                    </a:lnTo>
                    <a:lnTo>
                      <a:pt x="51" y="28"/>
                    </a:lnTo>
                    <a:lnTo>
                      <a:pt x="51" y="31"/>
                    </a:lnTo>
                    <a:lnTo>
                      <a:pt x="51" y="32"/>
                    </a:lnTo>
                    <a:lnTo>
                      <a:pt x="51" y="36"/>
                    </a:lnTo>
                    <a:lnTo>
                      <a:pt x="51" y="39"/>
                    </a:lnTo>
                    <a:lnTo>
                      <a:pt x="49" y="39"/>
                    </a:lnTo>
                    <a:lnTo>
                      <a:pt x="48" y="43"/>
                    </a:lnTo>
                    <a:lnTo>
                      <a:pt x="48" y="44"/>
                    </a:lnTo>
                    <a:lnTo>
                      <a:pt x="49" y="47"/>
                    </a:lnTo>
                    <a:lnTo>
                      <a:pt x="51" y="47"/>
                    </a:lnTo>
                    <a:lnTo>
                      <a:pt x="54" y="48"/>
                    </a:lnTo>
                    <a:lnTo>
                      <a:pt x="54" y="52"/>
                    </a:lnTo>
                    <a:lnTo>
                      <a:pt x="54" y="53"/>
                    </a:lnTo>
                    <a:lnTo>
                      <a:pt x="51" y="56"/>
                    </a:lnTo>
                    <a:lnTo>
                      <a:pt x="50" y="57"/>
                    </a:lnTo>
                    <a:lnTo>
                      <a:pt x="48" y="59"/>
                    </a:lnTo>
                    <a:lnTo>
                      <a:pt x="43" y="61"/>
                    </a:lnTo>
                    <a:lnTo>
                      <a:pt x="36" y="63"/>
                    </a:lnTo>
                    <a:lnTo>
                      <a:pt x="30" y="64"/>
                    </a:lnTo>
                    <a:lnTo>
                      <a:pt x="28" y="64"/>
                    </a:lnTo>
                    <a:lnTo>
                      <a:pt x="25" y="60"/>
                    </a:lnTo>
                    <a:lnTo>
                      <a:pt x="23" y="59"/>
                    </a:lnTo>
                    <a:lnTo>
                      <a:pt x="19" y="59"/>
                    </a:lnTo>
                    <a:lnTo>
                      <a:pt x="16" y="61"/>
                    </a:lnTo>
                    <a:lnTo>
                      <a:pt x="12" y="61"/>
                    </a:lnTo>
                    <a:lnTo>
                      <a:pt x="5" y="61"/>
                    </a:lnTo>
                    <a:lnTo>
                      <a:pt x="4" y="60"/>
                    </a:lnTo>
                    <a:lnTo>
                      <a:pt x="1" y="57"/>
                    </a:lnTo>
                    <a:lnTo>
                      <a:pt x="1" y="55"/>
                    </a:lnTo>
                    <a:lnTo>
                      <a:pt x="1" y="52"/>
                    </a:lnTo>
                    <a:lnTo>
                      <a:pt x="4" y="48"/>
                    </a:lnTo>
                    <a:lnTo>
                      <a:pt x="5" y="44"/>
                    </a:lnTo>
                    <a:lnTo>
                      <a:pt x="5" y="40"/>
                    </a:lnTo>
                    <a:lnTo>
                      <a:pt x="2" y="39"/>
                    </a:lnTo>
                    <a:lnTo>
                      <a:pt x="0" y="36"/>
                    </a:lnTo>
                    <a:lnTo>
                      <a:pt x="0" y="33"/>
                    </a:lnTo>
                  </a:path>
                </a:pathLst>
              </a:custGeom>
              <a:solidFill>
                <a:srgbClr val="3F5F00"/>
              </a:solidFill>
              <a:ln w="12700" cap="rnd">
                <a:solidFill>
                  <a:srgbClr val="3F5F00"/>
                </a:solidFill>
                <a:round/>
                <a:headEnd/>
                <a:tailEnd/>
              </a:ln>
            </p:spPr>
            <p:txBody>
              <a:bodyPr/>
              <a:lstStyle/>
              <a:p>
                <a:endParaRPr lang="zh-CN" altLang="en-US"/>
              </a:p>
            </p:txBody>
          </p:sp>
          <p:grpSp>
            <p:nvGrpSpPr>
              <p:cNvPr id="445" name="Group 648">
                <a:extLst>
                  <a:ext uri="{FF2B5EF4-FFF2-40B4-BE49-F238E27FC236}">
                    <a16:creationId xmlns:a16="http://schemas.microsoft.com/office/drawing/2014/main" id="{9BA8C1E0-278A-46FC-B9C1-A97F370829F0}"/>
                  </a:ext>
                </a:extLst>
              </p:cNvPr>
              <p:cNvGrpSpPr>
                <a:grpSpLocks/>
              </p:cNvGrpSpPr>
              <p:nvPr/>
            </p:nvGrpSpPr>
            <p:grpSpPr bwMode="auto">
              <a:xfrm>
                <a:off x="806" y="3643"/>
                <a:ext cx="80" cy="82"/>
                <a:chOff x="806" y="3643"/>
                <a:chExt cx="80" cy="82"/>
              </a:xfrm>
            </p:grpSpPr>
            <p:sp>
              <p:nvSpPr>
                <p:cNvPr id="452" name="Freeform 649">
                  <a:extLst>
                    <a:ext uri="{FF2B5EF4-FFF2-40B4-BE49-F238E27FC236}">
                      <a16:creationId xmlns:a16="http://schemas.microsoft.com/office/drawing/2014/main" id="{317218A3-44C0-4FD7-8A45-63ED4BA446F3}"/>
                    </a:ext>
                  </a:extLst>
                </p:cNvPr>
                <p:cNvSpPr>
                  <a:spLocks/>
                </p:cNvSpPr>
                <p:nvPr/>
              </p:nvSpPr>
              <p:spPr bwMode="auto">
                <a:xfrm>
                  <a:off x="813" y="3643"/>
                  <a:ext cx="73" cy="82"/>
                </a:xfrm>
                <a:custGeom>
                  <a:avLst/>
                  <a:gdLst>
                    <a:gd name="T0" fmla="*/ 0 w 73"/>
                    <a:gd name="T1" fmla="*/ 37 h 82"/>
                    <a:gd name="T2" fmla="*/ 3 w 73"/>
                    <a:gd name="T3" fmla="*/ 29 h 82"/>
                    <a:gd name="T4" fmla="*/ 6 w 73"/>
                    <a:gd name="T5" fmla="*/ 17 h 82"/>
                    <a:gd name="T6" fmla="*/ 9 w 73"/>
                    <a:gd name="T7" fmla="*/ 8 h 82"/>
                    <a:gd name="T8" fmla="*/ 11 w 73"/>
                    <a:gd name="T9" fmla="*/ 3 h 82"/>
                    <a:gd name="T10" fmla="*/ 16 w 73"/>
                    <a:gd name="T11" fmla="*/ 5 h 82"/>
                    <a:gd name="T12" fmla="*/ 22 w 73"/>
                    <a:gd name="T13" fmla="*/ 2 h 82"/>
                    <a:gd name="T14" fmla="*/ 27 w 73"/>
                    <a:gd name="T15" fmla="*/ 0 h 82"/>
                    <a:gd name="T16" fmla="*/ 31 w 73"/>
                    <a:gd name="T17" fmla="*/ 0 h 82"/>
                    <a:gd name="T18" fmla="*/ 36 w 73"/>
                    <a:gd name="T19" fmla="*/ 3 h 82"/>
                    <a:gd name="T20" fmla="*/ 41 w 73"/>
                    <a:gd name="T21" fmla="*/ 0 h 82"/>
                    <a:gd name="T22" fmla="*/ 45 w 73"/>
                    <a:gd name="T23" fmla="*/ 2 h 82"/>
                    <a:gd name="T24" fmla="*/ 49 w 73"/>
                    <a:gd name="T25" fmla="*/ 5 h 82"/>
                    <a:gd name="T26" fmla="*/ 53 w 73"/>
                    <a:gd name="T27" fmla="*/ 5 h 82"/>
                    <a:gd name="T28" fmla="*/ 56 w 73"/>
                    <a:gd name="T29" fmla="*/ 0 h 82"/>
                    <a:gd name="T30" fmla="*/ 61 w 73"/>
                    <a:gd name="T31" fmla="*/ 2 h 82"/>
                    <a:gd name="T32" fmla="*/ 63 w 73"/>
                    <a:gd name="T33" fmla="*/ 10 h 82"/>
                    <a:gd name="T34" fmla="*/ 64 w 73"/>
                    <a:gd name="T35" fmla="*/ 15 h 82"/>
                    <a:gd name="T36" fmla="*/ 69 w 73"/>
                    <a:gd name="T37" fmla="*/ 20 h 82"/>
                    <a:gd name="T38" fmla="*/ 72 w 73"/>
                    <a:gd name="T39" fmla="*/ 25 h 82"/>
                    <a:gd name="T40" fmla="*/ 70 w 73"/>
                    <a:gd name="T41" fmla="*/ 30 h 82"/>
                    <a:gd name="T42" fmla="*/ 66 w 73"/>
                    <a:gd name="T43" fmla="*/ 35 h 82"/>
                    <a:gd name="T44" fmla="*/ 67 w 73"/>
                    <a:gd name="T45" fmla="*/ 41 h 82"/>
                    <a:gd name="T46" fmla="*/ 66 w 73"/>
                    <a:gd name="T47" fmla="*/ 49 h 82"/>
                    <a:gd name="T48" fmla="*/ 63 w 73"/>
                    <a:gd name="T49" fmla="*/ 54 h 82"/>
                    <a:gd name="T50" fmla="*/ 64 w 73"/>
                    <a:gd name="T51" fmla="*/ 59 h 82"/>
                    <a:gd name="T52" fmla="*/ 69 w 73"/>
                    <a:gd name="T53" fmla="*/ 61 h 82"/>
                    <a:gd name="T54" fmla="*/ 69 w 73"/>
                    <a:gd name="T55" fmla="*/ 68 h 82"/>
                    <a:gd name="T56" fmla="*/ 64 w 73"/>
                    <a:gd name="T57" fmla="*/ 73 h 82"/>
                    <a:gd name="T58" fmla="*/ 55 w 73"/>
                    <a:gd name="T59" fmla="*/ 78 h 82"/>
                    <a:gd name="T60" fmla="*/ 38 w 73"/>
                    <a:gd name="T61" fmla="*/ 81 h 82"/>
                    <a:gd name="T62" fmla="*/ 33 w 73"/>
                    <a:gd name="T63" fmla="*/ 76 h 82"/>
                    <a:gd name="T64" fmla="*/ 23 w 73"/>
                    <a:gd name="T65" fmla="*/ 74 h 82"/>
                    <a:gd name="T66" fmla="*/ 16 w 73"/>
                    <a:gd name="T67" fmla="*/ 78 h 82"/>
                    <a:gd name="T68" fmla="*/ 5 w 73"/>
                    <a:gd name="T69" fmla="*/ 76 h 82"/>
                    <a:gd name="T70" fmla="*/ 0 w 73"/>
                    <a:gd name="T71" fmla="*/ 69 h 82"/>
                    <a:gd name="T72" fmla="*/ 5 w 73"/>
                    <a:gd name="T73" fmla="*/ 61 h 82"/>
                    <a:gd name="T74" fmla="*/ 6 w 73"/>
                    <a:gd name="T75" fmla="*/ 51 h 82"/>
                    <a:gd name="T76" fmla="*/ 0 w 73"/>
                    <a:gd name="T77" fmla="*/ 46 h 8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3"/>
                    <a:gd name="T118" fmla="*/ 0 h 82"/>
                    <a:gd name="T119" fmla="*/ 73 w 73"/>
                    <a:gd name="T120" fmla="*/ 82 h 8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3" h="82">
                      <a:moveTo>
                        <a:pt x="0" y="42"/>
                      </a:moveTo>
                      <a:lnTo>
                        <a:pt x="0" y="37"/>
                      </a:lnTo>
                      <a:lnTo>
                        <a:pt x="0" y="32"/>
                      </a:lnTo>
                      <a:lnTo>
                        <a:pt x="3" y="29"/>
                      </a:lnTo>
                      <a:lnTo>
                        <a:pt x="5" y="24"/>
                      </a:lnTo>
                      <a:lnTo>
                        <a:pt x="6" y="17"/>
                      </a:lnTo>
                      <a:lnTo>
                        <a:pt x="8" y="14"/>
                      </a:lnTo>
                      <a:lnTo>
                        <a:pt x="9" y="8"/>
                      </a:lnTo>
                      <a:lnTo>
                        <a:pt x="11" y="5"/>
                      </a:lnTo>
                      <a:lnTo>
                        <a:pt x="11" y="3"/>
                      </a:lnTo>
                      <a:lnTo>
                        <a:pt x="14" y="3"/>
                      </a:lnTo>
                      <a:lnTo>
                        <a:pt x="16" y="5"/>
                      </a:lnTo>
                      <a:lnTo>
                        <a:pt x="19" y="5"/>
                      </a:lnTo>
                      <a:lnTo>
                        <a:pt x="22" y="2"/>
                      </a:lnTo>
                      <a:lnTo>
                        <a:pt x="23" y="2"/>
                      </a:lnTo>
                      <a:lnTo>
                        <a:pt x="27" y="0"/>
                      </a:lnTo>
                      <a:lnTo>
                        <a:pt x="30" y="0"/>
                      </a:lnTo>
                      <a:lnTo>
                        <a:pt x="31" y="0"/>
                      </a:lnTo>
                      <a:lnTo>
                        <a:pt x="33" y="2"/>
                      </a:lnTo>
                      <a:lnTo>
                        <a:pt x="36" y="3"/>
                      </a:lnTo>
                      <a:lnTo>
                        <a:pt x="38" y="2"/>
                      </a:lnTo>
                      <a:lnTo>
                        <a:pt x="41" y="0"/>
                      </a:lnTo>
                      <a:lnTo>
                        <a:pt x="42" y="0"/>
                      </a:lnTo>
                      <a:lnTo>
                        <a:pt x="45" y="2"/>
                      </a:lnTo>
                      <a:lnTo>
                        <a:pt x="47" y="3"/>
                      </a:lnTo>
                      <a:lnTo>
                        <a:pt x="49" y="5"/>
                      </a:lnTo>
                      <a:lnTo>
                        <a:pt x="50" y="5"/>
                      </a:lnTo>
                      <a:lnTo>
                        <a:pt x="53" y="5"/>
                      </a:lnTo>
                      <a:lnTo>
                        <a:pt x="55" y="2"/>
                      </a:lnTo>
                      <a:lnTo>
                        <a:pt x="56" y="0"/>
                      </a:lnTo>
                      <a:lnTo>
                        <a:pt x="59" y="0"/>
                      </a:lnTo>
                      <a:lnTo>
                        <a:pt x="61" y="2"/>
                      </a:lnTo>
                      <a:lnTo>
                        <a:pt x="63" y="7"/>
                      </a:lnTo>
                      <a:lnTo>
                        <a:pt x="63" y="10"/>
                      </a:lnTo>
                      <a:lnTo>
                        <a:pt x="61" y="15"/>
                      </a:lnTo>
                      <a:lnTo>
                        <a:pt x="64" y="15"/>
                      </a:lnTo>
                      <a:lnTo>
                        <a:pt x="66" y="19"/>
                      </a:lnTo>
                      <a:lnTo>
                        <a:pt x="69" y="20"/>
                      </a:lnTo>
                      <a:lnTo>
                        <a:pt x="70" y="22"/>
                      </a:lnTo>
                      <a:lnTo>
                        <a:pt x="72" y="25"/>
                      </a:lnTo>
                      <a:lnTo>
                        <a:pt x="72" y="29"/>
                      </a:lnTo>
                      <a:lnTo>
                        <a:pt x="70" y="30"/>
                      </a:lnTo>
                      <a:lnTo>
                        <a:pt x="69" y="32"/>
                      </a:lnTo>
                      <a:lnTo>
                        <a:pt x="66" y="35"/>
                      </a:lnTo>
                      <a:lnTo>
                        <a:pt x="67" y="39"/>
                      </a:lnTo>
                      <a:lnTo>
                        <a:pt x="67" y="41"/>
                      </a:lnTo>
                      <a:lnTo>
                        <a:pt x="67" y="46"/>
                      </a:lnTo>
                      <a:lnTo>
                        <a:pt x="66" y="49"/>
                      </a:lnTo>
                      <a:lnTo>
                        <a:pt x="64" y="49"/>
                      </a:lnTo>
                      <a:lnTo>
                        <a:pt x="63" y="54"/>
                      </a:lnTo>
                      <a:lnTo>
                        <a:pt x="63" y="56"/>
                      </a:lnTo>
                      <a:lnTo>
                        <a:pt x="64" y="59"/>
                      </a:lnTo>
                      <a:lnTo>
                        <a:pt x="67" y="59"/>
                      </a:lnTo>
                      <a:lnTo>
                        <a:pt x="69" y="61"/>
                      </a:lnTo>
                      <a:lnTo>
                        <a:pt x="70" y="66"/>
                      </a:lnTo>
                      <a:lnTo>
                        <a:pt x="69" y="68"/>
                      </a:lnTo>
                      <a:lnTo>
                        <a:pt x="67" y="71"/>
                      </a:lnTo>
                      <a:lnTo>
                        <a:pt x="64" y="73"/>
                      </a:lnTo>
                      <a:lnTo>
                        <a:pt x="63" y="74"/>
                      </a:lnTo>
                      <a:lnTo>
                        <a:pt x="55" y="78"/>
                      </a:lnTo>
                      <a:lnTo>
                        <a:pt x="45" y="79"/>
                      </a:lnTo>
                      <a:lnTo>
                        <a:pt x="38" y="81"/>
                      </a:lnTo>
                      <a:lnTo>
                        <a:pt x="34" y="81"/>
                      </a:lnTo>
                      <a:lnTo>
                        <a:pt x="33" y="76"/>
                      </a:lnTo>
                      <a:lnTo>
                        <a:pt x="28" y="74"/>
                      </a:lnTo>
                      <a:lnTo>
                        <a:pt x="23" y="74"/>
                      </a:lnTo>
                      <a:lnTo>
                        <a:pt x="20" y="78"/>
                      </a:lnTo>
                      <a:lnTo>
                        <a:pt x="16" y="78"/>
                      </a:lnTo>
                      <a:lnTo>
                        <a:pt x="6" y="78"/>
                      </a:lnTo>
                      <a:lnTo>
                        <a:pt x="5" y="76"/>
                      </a:lnTo>
                      <a:lnTo>
                        <a:pt x="2" y="73"/>
                      </a:lnTo>
                      <a:lnTo>
                        <a:pt x="0" y="69"/>
                      </a:lnTo>
                      <a:lnTo>
                        <a:pt x="2" y="66"/>
                      </a:lnTo>
                      <a:lnTo>
                        <a:pt x="5" y="61"/>
                      </a:lnTo>
                      <a:lnTo>
                        <a:pt x="6" y="56"/>
                      </a:lnTo>
                      <a:lnTo>
                        <a:pt x="6" y="51"/>
                      </a:lnTo>
                      <a:lnTo>
                        <a:pt x="3" y="49"/>
                      </a:lnTo>
                      <a:lnTo>
                        <a:pt x="0" y="46"/>
                      </a:lnTo>
                      <a:lnTo>
                        <a:pt x="0" y="42"/>
                      </a:lnTo>
                    </a:path>
                  </a:pathLst>
                </a:custGeom>
                <a:solidFill>
                  <a:srgbClr val="474747"/>
                </a:solidFill>
                <a:ln w="12700" cap="rnd">
                  <a:solidFill>
                    <a:srgbClr val="474747"/>
                  </a:solidFill>
                  <a:round/>
                  <a:headEnd/>
                  <a:tailEnd/>
                </a:ln>
              </p:spPr>
              <p:txBody>
                <a:bodyPr/>
                <a:lstStyle/>
                <a:p>
                  <a:endParaRPr lang="zh-CN" altLang="en-US"/>
                </a:p>
              </p:txBody>
            </p:sp>
            <p:sp>
              <p:nvSpPr>
                <p:cNvPr id="453" name="Freeform 650">
                  <a:extLst>
                    <a:ext uri="{FF2B5EF4-FFF2-40B4-BE49-F238E27FC236}">
                      <a16:creationId xmlns:a16="http://schemas.microsoft.com/office/drawing/2014/main" id="{4C34C779-0626-4842-87F6-67DD9A4CA8B2}"/>
                    </a:ext>
                  </a:extLst>
                </p:cNvPr>
                <p:cNvSpPr>
                  <a:spLocks/>
                </p:cNvSpPr>
                <p:nvPr/>
              </p:nvSpPr>
              <p:spPr bwMode="auto">
                <a:xfrm>
                  <a:off x="806" y="3643"/>
                  <a:ext cx="74" cy="82"/>
                </a:xfrm>
                <a:custGeom>
                  <a:avLst/>
                  <a:gdLst>
                    <a:gd name="T0" fmla="*/ 0 w 74"/>
                    <a:gd name="T1" fmla="*/ 37 h 82"/>
                    <a:gd name="T2" fmla="*/ 3 w 74"/>
                    <a:gd name="T3" fmla="*/ 29 h 82"/>
                    <a:gd name="T4" fmla="*/ 6 w 74"/>
                    <a:gd name="T5" fmla="*/ 17 h 82"/>
                    <a:gd name="T6" fmla="*/ 10 w 74"/>
                    <a:gd name="T7" fmla="*/ 8 h 82"/>
                    <a:gd name="T8" fmla="*/ 11 w 74"/>
                    <a:gd name="T9" fmla="*/ 3 h 82"/>
                    <a:gd name="T10" fmla="*/ 16 w 74"/>
                    <a:gd name="T11" fmla="*/ 5 h 82"/>
                    <a:gd name="T12" fmla="*/ 22 w 74"/>
                    <a:gd name="T13" fmla="*/ 2 h 82"/>
                    <a:gd name="T14" fmla="*/ 27 w 74"/>
                    <a:gd name="T15" fmla="*/ 0 h 82"/>
                    <a:gd name="T16" fmla="*/ 32 w 74"/>
                    <a:gd name="T17" fmla="*/ 0 h 82"/>
                    <a:gd name="T18" fmla="*/ 37 w 74"/>
                    <a:gd name="T19" fmla="*/ 3 h 82"/>
                    <a:gd name="T20" fmla="*/ 41 w 74"/>
                    <a:gd name="T21" fmla="*/ 0 h 82"/>
                    <a:gd name="T22" fmla="*/ 46 w 74"/>
                    <a:gd name="T23" fmla="*/ 2 h 82"/>
                    <a:gd name="T24" fmla="*/ 49 w 74"/>
                    <a:gd name="T25" fmla="*/ 5 h 82"/>
                    <a:gd name="T26" fmla="*/ 54 w 74"/>
                    <a:gd name="T27" fmla="*/ 5 h 82"/>
                    <a:gd name="T28" fmla="*/ 57 w 74"/>
                    <a:gd name="T29" fmla="*/ 0 h 82"/>
                    <a:gd name="T30" fmla="*/ 62 w 74"/>
                    <a:gd name="T31" fmla="*/ 2 h 82"/>
                    <a:gd name="T32" fmla="*/ 63 w 74"/>
                    <a:gd name="T33" fmla="*/ 10 h 82"/>
                    <a:gd name="T34" fmla="*/ 65 w 74"/>
                    <a:gd name="T35" fmla="*/ 15 h 82"/>
                    <a:gd name="T36" fmla="*/ 70 w 74"/>
                    <a:gd name="T37" fmla="*/ 20 h 82"/>
                    <a:gd name="T38" fmla="*/ 73 w 74"/>
                    <a:gd name="T39" fmla="*/ 25 h 82"/>
                    <a:gd name="T40" fmla="*/ 71 w 74"/>
                    <a:gd name="T41" fmla="*/ 30 h 82"/>
                    <a:gd name="T42" fmla="*/ 67 w 74"/>
                    <a:gd name="T43" fmla="*/ 35 h 82"/>
                    <a:gd name="T44" fmla="*/ 68 w 74"/>
                    <a:gd name="T45" fmla="*/ 41 h 82"/>
                    <a:gd name="T46" fmla="*/ 67 w 74"/>
                    <a:gd name="T47" fmla="*/ 49 h 82"/>
                    <a:gd name="T48" fmla="*/ 63 w 74"/>
                    <a:gd name="T49" fmla="*/ 54 h 82"/>
                    <a:gd name="T50" fmla="*/ 65 w 74"/>
                    <a:gd name="T51" fmla="*/ 59 h 82"/>
                    <a:gd name="T52" fmla="*/ 70 w 74"/>
                    <a:gd name="T53" fmla="*/ 61 h 82"/>
                    <a:gd name="T54" fmla="*/ 70 w 74"/>
                    <a:gd name="T55" fmla="*/ 68 h 82"/>
                    <a:gd name="T56" fmla="*/ 65 w 74"/>
                    <a:gd name="T57" fmla="*/ 73 h 82"/>
                    <a:gd name="T58" fmla="*/ 56 w 74"/>
                    <a:gd name="T59" fmla="*/ 78 h 82"/>
                    <a:gd name="T60" fmla="*/ 38 w 74"/>
                    <a:gd name="T61" fmla="*/ 81 h 82"/>
                    <a:gd name="T62" fmla="*/ 33 w 74"/>
                    <a:gd name="T63" fmla="*/ 76 h 82"/>
                    <a:gd name="T64" fmla="*/ 24 w 74"/>
                    <a:gd name="T65" fmla="*/ 74 h 82"/>
                    <a:gd name="T66" fmla="*/ 16 w 74"/>
                    <a:gd name="T67" fmla="*/ 78 h 82"/>
                    <a:gd name="T68" fmla="*/ 5 w 74"/>
                    <a:gd name="T69" fmla="*/ 76 h 82"/>
                    <a:gd name="T70" fmla="*/ 0 w 74"/>
                    <a:gd name="T71" fmla="*/ 69 h 82"/>
                    <a:gd name="T72" fmla="*/ 5 w 74"/>
                    <a:gd name="T73" fmla="*/ 61 h 82"/>
                    <a:gd name="T74" fmla="*/ 6 w 74"/>
                    <a:gd name="T75" fmla="*/ 51 h 82"/>
                    <a:gd name="T76" fmla="*/ 0 w 74"/>
                    <a:gd name="T77" fmla="*/ 46 h 8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4"/>
                    <a:gd name="T118" fmla="*/ 0 h 82"/>
                    <a:gd name="T119" fmla="*/ 74 w 74"/>
                    <a:gd name="T120" fmla="*/ 82 h 8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4" h="82">
                      <a:moveTo>
                        <a:pt x="0" y="42"/>
                      </a:moveTo>
                      <a:lnTo>
                        <a:pt x="0" y="37"/>
                      </a:lnTo>
                      <a:lnTo>
                        <a:pt x="0" y="32"/>
                      </a:lnTo>
                      <a:lnTo>
                        <a:pt x="3" y="29"/>
                      </a:lnTo>
                      <a:lnTo>
                        <a:pt x="5" y="24"/>
                      </a:lnTo>
                      <a:lnTo>
                        <a:pt x="6" y="17"/>
                      </a:lnTo>
                      <a:lnTo>
                        <a:pt x="8" y="14"/>
                      </a:lnTo>
                      <a:lnTo>
                        <a:pt x="10" y="8"/>
                      </a:lnTo>
                      <a:lnTo>
                        <a:pt x="11" y="5"/>
                      </a:lnTo>
                      <a:lnTo>
                        <a:pt x="11" y="3"/>
                      </a:lnTo>
                      <a:lnTo>
                        <a:pt x="14" y="3"/>
                      </a:lnTo>
                      <a:lnTo>
                        <a:pt x="16" y="5"/>
                      </a:lnTo>
                      <a:lnTo>
                        <a:pt x="19" y="5"/>
                      </a:lnTo>
                      <a:lnTo>
                        <a:pt x="22" y="2"/>
                      </a:lnTo>
                      <a:lnTo>
                        <a:pt x="24" y="2"/>
                      </a:lnTo>
                      <a:lnTo>
                        <a:pt x="27" y="0"/>
                      </a:lnTo>
                      <a:lnTo>
                        <a:pt x="30" y="0"/>
                      </a:lnTo>
                      <a:lnTo>
                        <a:pt x="32" y="0"/>
                      </a:lnTo>
                      <a:lnTo>
                        <a:pt x="33" y="2"/>
                      </a:lnTo>
                      <a:lnTo>
                        <a:pt x="37" y="3"/>
                      </a:lnTo>
                      <a:lnTo>
                        <a:pt x="38" y="2"/>
                      </a:lnTo>
                      <a:lnTo>
                        <a:pt x="41" y="0"/>
                      </a:lnTo>
                      <a:lnTo>
                        <a:pt x="43" y="0"/>
                      </a:lnTo>
                      <a:lnTo>
                        <a:pt x="46" y="2"/>
                      </a:lnTo>
                      <a:lnTo>
                        <a:pt x="48" y="3"/>
                      </a:lnTo>
                      <a:lnTo>
                        <a:pt x="49" y="5"/>
                      </a:lnTo>
                      <a:lnTo>
                        <a:pt x="51" y="5"/>
                      </a:lnTo>
                      <a:lnTo>
                        <a:pt x="54" y="5"/>
                      </a:lnTo>
                      <a:lnTo>
                        <a:pt x="56" y="2"/>
                      </a:lnTo>
                      <a:lnTo>
                        <a:pt x="57" y="0"/>
                      </a:lnTo>
                      <a:lnTo>
                        <a:pt x="60" y="0"/>
                      </a:lnTo>
                      <a:lnTo>
                        <a:pt x="62" y="2"/>
                      </a:lnTo>
                      <a:lnTo>
                        <a:pt x="63" y="7"/>
                      </a:lnTo>
                      <a:lnTo>
                        <a:pt x="63" y="10"/>
                      </a:lnTo>
                      <a:lnTo>
                        <a:pt x="62" y="15"/>
                      </a:lnTo>
                      <a:lnTo>
                        <a:pt x="65" y="15"/>
                      </a:lnTo>
                      <a:lnTo>
                        <a:pt x="67" y="19"/>
                      </a:lnTo>
                      <a:lnTo>
                        <a:pt x="70" y="20"/>
                      </a:lnTo>
                      <a:lnTo>
                        <a:pt x="71" y="22"/>
                      </a:lnTo>
                      <a:lnTo>
                        <a:pt x="73" y="25"/>
                      </a:lnTo>
                      <a:lnTo>
                        <a:pt x="73" y="29"/>
                      </a:lnTo>
                      <a:lnTo>
                        <a:pt x="71" y="30"/>
                      </a:lnTo>
                      <a:lnTo>
                        <a:pt x="70" y="32"/>
                      </a:lnTo>
                      <a:lnTo>
                        <a:pt x="67" y="35"/>
                      </a:lnTo>
                      <a:lnTo>
                        <a:pt x="68" y="39"/>
                      </a:lnTo>
                      <a:lnTo>
                        <a:pt x="68" y="41"/>
                      </a:lnTo>
                      <a:lnTo>
                        <a:pt x="68" y="46"/>
                      </a:lnTo>
                      <a:lnTo>
                        <a:pt x="67" y="49"/>
                      </a:lnTo>
                      <a:lnTo>
                        <a:pt x="65" y="49"/>
                      </a:lnTo>
                      <a:lnTo>
                        <a:pt x="63" y="54"/>
                      </a:lnTo>
                      <a:lnTo>
                        <a:pt x="63" y="56"/>
                      </a:lnTo>
                      <a:lnTo>
                        <a:pt x="65" y="59"/>
                      </a:lnTo>
                      <a:lnTo>
                        <a:pt x="68" y="59"/>
                      </a:lnTo>
                      <a:lnTo>
                        <a:pt x="70" y="61"/>
                      </a:lnTo>
                      <a:lnTo>
                        <a:pt x="71" y="66"/>
                      </a:lnTo>
                      <a:lnTo>
                        <a:pt x="70" y="68"/>
                      </a:lnTo>
                      <a:lnTo>
                        <a:pt x="68" y="71"/>
                      </a:lnTo>
                      <a:lnTo>
                        <a:pt x="65" y="73"/>
                      </a:lnTo>
                      <a:lnTo>
                        <a:pt x="63" y="74"/>
                      </a:lnTo>
                      <a:lnTo>
                        <a:pt x="56" y="78"/>
                      </a:lnTo>
                      <a:lnTo>
                        <a:pt x="46" y="79"/>
                      </a:lnTo>
                      <a:lnTo>
                        <a:pt x="38" y="81"/>
                      </a:lnTo>
                      <a:lnTo>
                        <a:pt x="35" y="81"/>
                      </a:lnTo>
                      <a:lnTo>
                        <a:pt x="33" y="76"/>
                      </a:lnTo>
                      <a:lnTo>
                        <a:pt x="29" y="74"/>
                      </a:lnTo>
                      <a:lnTo>
                        <a:pt x="24" y="74"/>
                      </a:lnTo>
                      <a:lnTo>
                        <a:pt x="21" y="78"/>
                      </a:lnTo>
                      <a:lnTo>
                        <a:pt x="16" y="78"/>
                      </a:lnTo>
                      <a:lnTo>
                        <a:pt x="6" y="78"/>
                      </a:lnTo>
                      <a:lnTo>
                        <a:pt x="5" y="76"/>
                      </a:lnTo>
                      <a:lnTo>
                        <a:pt x="2" y="73"/>
                      </a:lnTo>
                      <a:lnTo>
                        <a:pt x="0" y="69"/>
                      </a:lnTo>
                      <a:lnTo>
                        <a:pt x="2" y="66"/>
                      </a:lnTo>
                      <a:lnTo>
                        <a:pt x="5" y="61"/>
                      </a:lnTo>
                      <a:lnTo>
                        <a:pt x="6" y="56"/>
                      </a:lnTo>
                      <a:lnTo>
                        <a:pt x="6" y="51"/>
                      </a:lnTo>
                      <a:lnTo>
                        <a:pt x="3" y="49"/>
                      </a:lnTo>
                      <a:lnTo>
                        <a:pt x="0" y="46"/>
                      </a:lnTo>
                      <a:lnTo>
                        <a:pt x="0" y="42"/>
                      </a:lnTo>
                    </a:path>
                  </a:pathLst>
                </a:custGeom>
                <a:solidFill>
                  <a:srgbClr val="00AE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sp>
            <p:nvSpPr>
              <p:cNvPr id="446" name="Freeform 651">
                <a:extLst>
                  <a:ext uri="{FF2B5EF4-FFF2-40B4-BE49-F238E27FC236}">
                    <a16:creationId xmlns:a16="http://schemas.microsoft.com/office/drawing/2014/main" id="{63B99F1C-72CA-4C2E-A305-54090A35CC43}"/>
                  </a:ext>
                </a:extLst>
              </p:cNvPr>
              <p:cNvSpPr>
                <a:spLocks/>
              </p:cNvSpPr>
              <p:nvPr/>
            </p:nvSpPr>
            <p:spPr bwMode="auto">
              <a:xfrm>
                <a:off x="583" y="3315"/>
                <a:ext cx="64" cy="34"/>
              </a:xfrm>
              <a:custGeom>
                <a:avLst/>
                <a:gdLst>
                  <a:gd name="T0" fmla="*/ 0 w 64"/>
                  <a:gd name="T1" fmla="*/ 20 h 34"/>
                  <a:gd name="T2" fmla="*/ 63 w 64"/>
                  <a:gd name="T3" fmla="*/ 0 h 34"/>
                  <a:gd name="T4" fmla="*/ 62 w 64"/>
                  <a:gd name="T5" fmla="*/ 14 h 34"/>
                  <a:gd name="T6" fmla="*/ 0 w 64"/>
                  <a:gd name="T7" fmla="*/ 33 h 34"/>
                  <a:gd name="T8" fmla="*/ 0 w 64"/>
                  <a:gd name="T9" fmla="*/ 20 h 34"/>
                  <a:gd name="T10" fmla="*/ 0 60000 65536"/>
                  <a:gd name="T11" fmla="*/ 0 60000 65536"/>
                  <a:gd name="T12" fmla="*/ 0 60000 65536"/>
                  <a:gd name="T13" fmla="*/ 0 60000 65536"/>
                  <a:gd name="T14" fmla="*/ 0 60000 65536"/>
                  <a:gd name="T15" fmla="*/ 0 w 64"/>
                  <a:gd name="T16" fmla="*/ 0 h 34"/>
                  <a:gd name="T17" fmla="*/ 64 w 64"/>
                  <a:gd name="T18" fmla="*/ 34 h 34"/>
                </a:gdLst>
                <a:ahLst/>
                <a:cxnLst>
                  <a:cxn ang="T10">
                    <a:pos x="T0" y="T1"/>
                  </a:cxn>
                  <a:cxn ang="T11">
                    <a:pos x="T2" y="T3"/>
                  </a:cxn>
                  <a:cxn ang="T12">
                    <a:pos x="T4" y="T5"/>
                  </a:cxn>
                  <a:cxn ang="T13">
                    <a:pos x="T6" y="T7"/>
                  </a:cxn>
                  <a:cxn ang="T14">
                    <a:pos x="T8" y="T9"/>
                  </a:cxn>
                </a:cxnLst>
                <a:rect l="T15" t="T16" r="T17" b="T18"/>
                <a:pathLst>
                  <a:path w="64" h="34">
                    <a:moveTo>
                      <a:pt x="0" y="20"/>
                    </a:moveTo>
                    <a:lnTo>
                      <a:pt x="63" y="0"/>
                    </a:lnTo>
                    <a:lnTo>
                      <a:pt x="62" y="14"/>
                    </a:lnTo>
                    <a:lnTo>
                      <a:pt x="0" y="33"/>
                    </a:lnTo>
                    <a:lnTo>
                      <a:pt x="0" y="20"/>
                    </a:lnTo>
                  </a:path>
                </a:pathLst>
              </a:custGeom>
              <a:solidFill>
                <a:srgbClr val="333333"/>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47" name="Freeform 652">
                <a:extLst>
                  <a:ext uri="{FF2B5EF4-FFF2-40B4-BE49-F238E27FC236}">
                    <a16:creationId xmlns:a16="http://schemas.microsoft.com/office/drawing/2014/main" id="{96EFB3A3-708E-4199-9207-02B107CD49E0}"/>
                  </a:ext>
                </a:extLst>
              </p:cNvPr>
              <p:cNvSpPr>
                <a:spLocks/>
              </p:cNvSpPr>
              <p:nvPr/>
            </p:nvSpPr>
            <p:spPr bwMode="auto">
              <a:xfrm>
                <a:off x="584" y="3244"/>
                <a:ext cx="44" cy="67"/>
              </a:xfrm>
              <a:custGeom>
                <a:avLst/>
                <a:gdLst>
                  <a:gd name="T0" fmla="*/ 0 w 44"/>
                  <a:gd name="T1" fmla="*/ 66 h 67"/>
                  <a:gd name="T2" fmla="*/ 0 w 44"/>
                  <a:gd name="T3" fmla="*/ 21 h 67"/>
                  <a:gd name="T4" fmla="*/ 18 w 44"/>
                  <a:gd name="T5" fmla="*/ 61 h 67"/>
                  <a:gd name="T6" fmla="*/ 43 w 44"/>
                  <a:gd name="T7" fmla="*/ 0 h 67"/>
                  <a:gd name="T8" fmla="*/ 43 w 44"/>
                  <a:gd name="T9" fmla="*/ 51 h 67"/>
                  <a:gd name="T10" fmla="*/ 0 60000 65536"/>
                  <a:gd name="T11" fmla="*/ 0 60000 65536"/>
                  <a:gd name="T12" fmla="*/ 0 60000 65536"/>
                  <a:gd name="T13" fmla="*/ 0 60000 65536"/>
                  <a:gd name="T14" fmla="*/ 0 60000 65536"/>
                  <a:gd name="T15" fmla="*/ 0 w 44"/>
                  <a:gd name="T16" fmla="*/ 0 h 67"/>
                  <a:gd name="T17" fmla="*/ 44 w 44"/>
                  <a:gd name="T18" fmla="*/ 67 h 67"/>
                </a:gdLst>
                <a:ahLst/>
                <a:cxnLst>
                  <a:cxn ang="T10">
                    <a:pos x="T0" y="T1"/>
                  </a:cxn>
                  <a:cxn ang="T11">
                    <a:pos x="T2" y="T3"/>
                  </a:cxn>
                  <a:cxn ang="T12">
                    <a:pos x="T4" y="T5"/>
                  </a:cxn>
                  <a:cxn ang="T13">
                    <a:pos x="T6" y="T7"/>
                  </a:cxn>
                  <a:cxn ang="T14">
                    <a:pos x="T8" y="T9"/>
                  </a:cxn>
                </a:cxnLst>
                <a:rect l="T15" t="T16" r="T17" b="T18"/>
                <a:pathLst>
                  <a:path w="44" h="67">
                    <a:moveTo>
                      <a:pt x="0" y="66"/>
                    </a:moveTo>
                    <a:lnTo>
                      <a:pt x="0" y="21"/>
                    </a:lnTo>
                    <a:lnTo>
                      <a:pt x="18" y="61"/>
                    </a:lnTo>
                    <a:lnTo>
                      <a:pt x="43" y="0"/>
                    </a:lnTo>
                    <a:lnTo>
                      <a:pt x="43" y="51"/>
                    </a:lnTo>
                  </a:path>
                </a:pathLst>
              </a:custGeom>
              <a:noFill/>
              <a:ln w="25400"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8" name="Freeform 653">
                <a:extLst>
                  <a:ext uri="{FF2B5EF4-FFF2-40B4-BE49-F238E27FC236}">
                    <a16:creationId xmlns:a16="http://schemas.microsoft.com/office/drawing/2014/main" id="{114C5157-6552-407E-BE6D-09CF5CD1F9A1}"/>
                  </a:ext>
                </a:extLst>
              </p:cNvPr>
              <p:cNvSpPr>
                <a:spLocks/>
              </p:cNvSpPr>
              <p:nvPr/>
            </p:nvSpPr>
            <p:spPr bwMode="auto">
              <a:xfrm>
                <a:off x="574" y="3307"/>
                <a:ext cx="66" cy="34"/>
              </a:xfrm>
              <a:custGeom>
                <a:avLst/>
                <a:gdLst>
                  <a:gd name="T0" fmla="*/ 0 w 66"/>
                  <a:gd name="T1" fmla="*/ 20 h 34"/>
                  <a:gd name="T2" fmla="*/ 65 w 66"/>
                  <a:gd name="T3" fmla="*/ 0 h 34"/>
                  <a:gd name="T4" fmla="*/ 64 w 66"/>
                  <a:gd name="T5" fmla="*/ 14 h 34"/>
                  <a:gd name="T6" fmla="*/ 0 w 66"/>
                  <a:gd name="T7" fmla="*/ 33 h 34"/>
                  <a:gd name="T8" fmla="*/ 0 w 66"/>
                  <a:gd name="T9" fmla="*/ 20 h 34"/>
                  <a:gd name="T10" fmla="*/ 0 60000 65536"/>
                  <a:gd name="T11" fmla="*/ 0 60000 65536"/>
                  <a:gd name="T12" fmla="*/ 0 60000 65536"/>
                  <a:gd name="T13" fmla="*/ 0 60000 65536"/>
                  <a:gd name="T14" fmla="*/ 0 60000 65536"/>
                  <a:gd name="T15" fmla="*/ 0 w 66"/>
                  <a:gd name="T16" fmla="*/ 0 h 34"/>
                  <a:gd name="T17" fmla="*/ 66 w 66"/>
                  <a:gd name="T18" fmla="*/ 34 h 34"/>
                </a:gdLst>
                <a:ahLst/>
                <a:cxnLst>
                  <a:cxn ang="T10">
                    <a:pos x="T0" y="T1"/>
                  </a:cxn>
                  <a:cxn ang="T11">
                    <a:pos x="T2" y="T3"/>
                  </a:cxn>
                  <a:cxn ang="T12">
                    <a:pos x="T4" y="T5"/>
                  </a:cxn>
                  <a:cxn ang="T13">
                    <a:pos x="T6" y="T7"/>
                  </a:cxn>
                  <a:cxn ang="T14">
                    <a:pos x="T8" y="T9"/>
                  </a:cxn>
                </a:cxnLst>
                <a:rect l="T15" t="T16" r="T17" b="T18"/>
                <a:pathLst>
                  <a:path w="66" h="34">
                    <a:moveTo>
                      <a:pt x="0" y="20"/>
                    </a:moveTo>
                    <a:lnTo>
                      <a:pt x="65" y="0"/>
                    </a:lnTo>
                    <a:lnTo>
                      <a:pt x="64" y="14"/>
                    </a:lnTo>
                    <a:lnTo>
                      <a:pt x="0" y="33"/>
                    </a:lnTo>
                    <a:lnTo>
                      <a:pt x="0" y="20"/>
                    </a:lnTo>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49" name="Freeform 654">
                <a:extLst>
                  <a:ext uri="{FF2B5EF4-FFF2-40B4-BE49-F238E27FC236}">
                    <a16:creationId xmlns:a16="http://schemas.microsoft.com/office/drawing/2014/main" id="{49E8CF87-FCC0-46FF-B52A-5BE97FFE22CA}"/>
                  </a:ext>
                </a:extLst>
              </p:cNvPr>
              <p:cNvSpPr>
                <a:spLocks/>
              </p:cNvSpPr>
              <p:nvPr/>
            </p:nvSpPr>
            <p:spPr bwMode="auto">
              <a:xfrm>
                <a:off x="577" y="3312"/>
                <a:ext cx="64" cy="34"/>
              </a:xfrm>
              <a:custGeom>
                <a:avLst/>
                <a:gdLst>
                  <a:gd name="T0" fmla="*/ 0 w 64"/>
                  <a:gd name="T1" fmla="*/ 20 h 34"/>
                  <a:gd name="T2" fmla="*/ 63 w 64"/>
                  <a:gd name="T3" fmla="*/ 0 h 34"/>
                  <a:gd name="T4" fmla="*/ 62 w 64"/>
                  <a:gd name="T5" fmla="*/ 14 h 34"/>
                  <a:gd name="T6" fmla="*/ 0 w 64"/>
                  <a:gd name="T7" fmla="*/ 33 h 34"/>
                  <a:gd name="T8" fmla="*/ 0 w 64"/>
                  <a:gd name="T9" fmla="*/ 20 h 34"/>
                  <a:gd name="T10" fmla="*/ 0 60000 65536"/>
                  <a:gd name="T11" fmla="*/ 0 60000 65536"/>
                  <a:gd name="T12" fmla="*/ 0 60000 65536"/>
                  <a:gd name="T13" fmla="*/ 0 60000 65536"/>
                  <a:gd name="T14" fmla="*/ 0 60000 65536"/>
                  <a:gd name="T15" fmla="*/ 0 w 64"/>
                  <a:gd name="T16" fmla="*/ 0 h 34"/>
                  <a:gd name="T17" fmla="*/ 64 w 64"/>
                  <a:gd name="T18" fmla="*/ 34 h 34"/>
                </a:gdLst>
                <a:ahLst/>
                <a:cxnLst>
                  <a:cxn ang="T10">
                    <a:pos x="T0" y="T1"/>
                  </a:cxn>
                  <a:cxn ang="T11">
                    <a:pos x="T2" y="T3"/>
                  </a:cxn>
                  <a:cxn ang="T12">
                    <a:pos x="T4" y="T5"/>
                  </a:cxn>
                  <a:cxn ang="T13">
                    <a:pos x="T6" y="T7"/>
                  </a:cxn>
                  <a:cxn ang="T14">
                    <a:pos x="T8" y="T9"/>
                  </a:cxn>
                </a:cxnLst>
                <a:rect l="T15" t="T16" r="T17" b="T18"/>
                <a:pathLst>
                  <a:path w="64" h="34">
                    <a:moveTo>
                      <a:pt x="0" y="20"/>
                    </a:moveTo>
                    <a:lnTo>
                      <a:pt x="63" y="0"/>
                    </a:lnTo>
                    <a:lnTo>
                      <a:pt x="62" y="14"/>
                    </a:lnTo>
                    <a:lnTo>
                      <a:pt x="0" y="33"/>
                    </a:lnTo>
                    <a:lnTo>
                      <a:pt x="0" y="20"/>
                    </a:lnTo>
                  </a:path>
                </a:pathLst>
              </a:custGeom>
              <a:solidFill>
                <a:schemeClr val="accent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50" name="Freeform 655">
                <a:extLst>
                  <a:ext uri="{FF2B5EF4-FFF2-40B4-BE49-F238E27FC236}">
                    <a16:creationId xmlns:a16="http://schemas.microsoft.com/office/drawing/2014/main" id="{3CBC5728-1D91-4E5F-AC7B-5A49EC0E64A0}"/>
                  </a:ext>
                </a:extLst>
              </p:cNvPr>
              <p:cNvSpPr>
                <a:spLocks/>
              </p:cNvSpPr>
              <p:nvPr/>
            </p:nvSpPr>
            <p:spPr bwMode="auto">
              <a:xfrm>
                <a:off x="590" y="3250"/>
                <a:ext cx="45" cy="67"/>
              </a:xfrm>
              <a:custGeom>
                <a:avLst/>
                <a:gdLst>
                  <a:gd name="T0" fmla="*/ 0 w 45"/>
                  <a:gd name="T1" fmla="*/ 66 h 67"/>
                  <a:gd name="T2" fmla="*/ 0 w 45"/>
                  <a:gd name="T3" fmla="*/ 21 h 67"/>
                  <a:gd name="T4" fmla="*/ 18 w 45"/>
                  <a:gd name="T5" fmla="*/ 61 h 67"/>
                  <a:gd name="T6" fmla="*/ 44 w 45"/>
                  <a:gd name="T7" fmla="*/ 0 h 67"/>
                  <a:gd name="T8" fmla="*/ 44 w 45"/>
                  <a:gd name="T9" fmla="*/ 51 h 67"/>
                  <a:gd name="T10" fmla="*/ 0 60000 65536"/>
                  <a:gd name="T11" fmla="*/ 0 60000 65536"/>
                  <a:gd name="T12" fmla="*/ 0 60000 65536"/>
                  <a:gd name="T13" fmla="*/ 0 60000 65536"/>
                  <a:gd name="T14" fmla="*/ 0 60000 65536"/>
                  <a:gd name="T15" fmla="*/ 0 w 45"/>
                  <a:gd name="T16" fmla="*/ 0 h 67"/>
                  <a:gd name="T17" fmla="*/ 45 w 45"/>
                  <a:gd name="T18" fmla="*/ 67 h 67"/>
                </a:gdLst>
                <a:ahLst/>
                <a:cxnLst>
                  <a:cxn ang="T10">
                    <a:pos x="T0" y="T1"/>
                  </a:cxn>
                  <a:cxn ang="T11">
                    <a:pos x="T2" y="T3"/>
                  </a:cxn>
                  <a:cxn ang="T12">
                    <a:pos x="T4" y="T5"/>
                  </a:cxn>
                  <a:cxn ang="T13">
                    <a:pos x="T6" y="T7"/>
                  </a:cxn>
                  <a:cxn ang="T14">
                    <a:pos x="T8" y="T9"/>
                  </a:cxn>
                </a:cxnLst>
                <a:rect l="T15" t="T16" r="T17" b="T18"/>
                <a:pathLst>
                  <a:path w="45" h="67">
                    <a:moveTo>
                      <a:pt x="0" y="66"/>
                    </a:moveTo>
                    <a:lnTo>
                      <a:pt x="0" y="21"/>
                    </a:lnTo>
                    <a:lnTo>
                      <a:pt x="18" y="61"/>
                    </a:lnTo>
                    <a:lnTo>
                      <a:pt x="44" y="0"/>
                    </a:lnTo>
                    <a:lnTo>
                      <a:pt x="44" y="51"/>
                    </a:lnTo>
                  </a:path>
                </a:pathLst>
              </a:custGeom>
              <a:noFill/>
              <a:ln w="25400" cap="rnd">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51" name="Freeform 656">
                <a:extLst>
                  <a:ext uri="{FF2B5EF4-FFF2-40B4-BE49-F238E27FC236}">
                    <a16:creationId xmlns:a16="http://schemas.microsoft.com/office/drawing/2014/main" id="{53A5FFA8-9296-479F-9350-7A3E0E5D95B9}"/>
                  </a:ext>
                </a:extLst>
              </p:cNvPr>
              <p:cNvSpPr>
                <a:spLocks/>
              </p:cNvSpPr>
              <p:nvPr/>
            </p:nvSpPr>
            <p:spPr bwMode="auto">
              <a:xfrm>
                <a:off x="587" y="3249"/>
                <a:ext cx="44" cy="65"/>
              </a:xfrm>
              <a:custGeom>
                <a:avLst/>
                <a:gdLst>
                  <a:gd name="T0" fmla="*/ 0 w 44"/>
                  <a:gd name="T1" fmla="*/ 64 h 65"/>
                  <a:gd name="T2" fmla="*/ 0 w 44"/>
                  <a:gd name="T3" fmla="*/ 20 h 65"/>
                  <a:gd name="T4" fmla="*/ 18 w 44"/>
                  <a:gd name="T5" fmla="*/ 59 h 65"/>
                  <a:gd name="T6" fmla="*/ 43 w 44"/>
                  <a:gd name="T7" fmla="*/ 0 h 65"/>
                  <a:gd name="T8" fmla="*/ 43 w 44"/>
                  <a:gd name="T9" fmla="*/ 49 h 65"/>
                  <a:gd name="T10" fmla="*/ 0 60000 65536"/>
                  <a:gd name="T11" fmla="*/ 0 60000 65536"/>
                  <a:gd name="T12" fmla="*/ 0 60000 65536"/>
                  <a:gd name="T13" fmla="*/ 0 60000 65536"/>
                  <a:gd name="T14" fmla="*/ 0 60000 65536"/>
                  <a:gd name="T15" fmla="*/ 0 w 44"/>
                  <a:gd name="T16" fmla="*/ 0 h 65"/>
                  <a:gd name="T17" fmla="*/ 44 w 44"/>
                  <a:gd name="T18" fmla="*/ 65 h 65"/>
                </a:gdLst>
                <a:ahLst/>
                <a:cxnLst>
                  <a:cxn ang="T10">
                    <a:pos x="T0" y="T1"/>
                  </a:cxn>
                  <a:cxn ang="T11">
                    <a:pos x="T2" y="T3"/>
                  </a:cxn>
                  <a:cxn ang="T12">
                    <a:pos x="T4" y="T5"/>
                  </a:cxn>
                  <a:cxn ang="T13">
                    <a:pos x="T6" y="T7"/>
                  </a:cxn>
                  <a:cxn ang="T14">
                    <a:pos x="T8" y="T9"/>
                  </a:cxn>
                </a:cxnLst>
                <a:rect l="T15" t="T16" r="T17" b="T18"/>
                <a:pathLst>
                  <a:path w="44" h="65">
                    <a:moveTo>
                      <a:pt x="0" y="64"/>
                    </a:moveTo>
                    <a:lnTo>
                      <a:pt x="0" y="20"/>
                    </a:lnTo>
                    <a:lnTo>
                      <a:pt x="18" y="59"/>
                    </a:lnTo>
                    <a:lnTo>
                      <a:pt x="43" y="0"/>
                    </a:lnTo>
                    <a:lnTo>
                      <a:pt x="43" y="49"/>
                    </a:lnTo>
                  </a:path>
                </a:pathLst>
              </a:custGeom>
              <a:noFill/>
              <a:ln w="25400" cap="rnd">
                <a:solidFill>
                  <a:srgbClr val="063DE8"/>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645" name="Line 657">
            <a:extLst>
              <a:ext uri="{FF2B5EF4-FFF2-40B4-BE49-F238E27FC236}">
                <a16:creationId xmlns:a16="http://schemas.microsoft.com/office/drawing/2014/main" id="{994CF661-846A-47DA-9E3F-C4C64C2DA98A}"/>
              </a:ext>
            </a:extLst>
          </p:cNvPr>
          <p:cNvSpPr>
            <a:spLocks noChangeShapeType="1"/>
          </p:cNvSpPr>
          <p:nvPr/>
        </p:nvSpPr>
        <p:spPr bwMode="auto">
          <a:xfrm flipV="1">
            <a:off x="8273082" y="4870450"/>
            <a:ext cx="1219200" cy="49213"/>
          </a:xfrm>
          <a:prstGeom prst="line">
            <a:avLst/>
          </a:prstGeom>
          <a:noFill/>
          <a:ln w="3175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 name="Rectangle 658">
            <a:extLst>
              <a:ext uri="{FF2B5EF4-FFF2-40B4-BE49-F238E27FC236}">
                <a16:creationId xmlns:a16="http://schemas.microsoft.com/office/drawing/2014/main" id="{49D8EBA1-6BAA-49D1-A95A-31C5A162C741}"/>
              </a:ext>
            </a:extLst>
          </p:cNvPr>
          <p:cNvSpPr>
            <a:spLocks noChangeArrowheads="1"/>
          </p:cNvSpPr>
          <p:nvPr/>
        </p:nvSpPr>
        <p:spPr bwMode="auto">
          <a:xfrm>
            <a:off x="7095157" y="4538663"/>
            <a:ext cx="993775" cy="81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nSpc>
                <a:spcPct val="85000"/>
              </a:lnSpc>
              <a:spcBef>
                <a:spcPct val="0"/>
              </a:spcBef>
              <a:spcAft>
                <a:spcPct val="20000"/>
              </a:spcAft>
              <a:buClrTx/>
              <a:buFontTx/>
              <a:buNone/>
            </a:pPr>
            <a:r>
              <a:rPr lang="zh-CN" altLang="en-AU" sz="1600">
                <a:latin typeface="黑体" panose="02010609060101010101" pitchFamily="49" charset="-122"/>
              </a:rPr>
              <a:t>定单2</a:t>
            </a:r>
          </a:p>
          <a:p>
            <a:pPr>
              <a:lnSpc>
                <a:spcPct val="85000"/>
              </a:lnSpc>
              <a:spcBef>
                <a:spcPct val="0"/>
              </a:spcBef>
              <a:spcAft>
                <a:spcPct val="20000"/>
              </a:spcAft>
              <a:buClrTx/>
              <a:buFontTx/>
              <a:buNone/>
            </a:pPr>
            <a:r>
              <a:rPr lang="zh-CN" altLang="en-AU" sz="1600">
                <a:latin typeface="黑体" panose="02010609060101010101" pitchFamily="49" charset="-122"/>
              </a:rPr>
              <a:t>外部成本</a:t>
            </a:r>
          </a:p>
          <a:p>
            <a:pPr>
              <a:lnSpc>
                <a:spcPct val="85000"/>
              </a:lnSpc>
              <a:spcBef>
                <a:spcPct val="0"/>
              </a:spcBef>
              <a:spcAft>
                <a:spcPct val="20000"/>
              </a:spcAft>
              <a:buClrTx/>
              <a:buFontTx/>
              <a:buNone/>
            </a:pPr>
            <a:r>
              <a:rPr lang="zh-CN" altLang="en-AU" sz="1600">
                <a:latin typeface="黑体" panose="02010609060101010101" pitchFamily="49" charset="-122"/>
              </a:rPr>
              <a:t>内部作业</a:t>
            </a:r>
          </a:p>
        </p:txBody>
      </p:sp>
      <p:sp>
        <p:nvSpPr>
          <p:cNvPr id="647" name="Line 659">
            <a:extLst>
              <a:ext uri="{FF2B5EF4-FFF2-40B4-BE49-F238E27FC236}">
                <a16:creationId xmlns:a16="http://schemas.microsoft.com/office/drawing/2014/main" id="{B83CA2FC-E581-403D-A7D3-DF5A644AE98A}"/>
              </a:ext>
            </a:extLst>
          </p:cNvPr>
          <p:cNvSpPr>
            <a:spLocks noChangeShapeType="1"/>
          </p:cNvSpPr>
          <p:nvPr/>
        </p:nvSpPr>
        <p:spPr bwMode="auto">
          <a:xfrm flipH="1">
            <a:off x="6906245" y="4830763"/>
            <a:ext cx="1346200" cy="0"/>
          </a:xfrm>
          <a:prstGeom prst="line">
            <a:avLst/>
          </a:prstGeom>
          <a:noFill/>
          <a:ln w="12700">
            <a:solidFill>
              <a:srgbClr val="6666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 name="Line 660">
            <a:extLst>
              <a:ext uri="{FF2B5EF4-FFF2-40B4-BE49-F238E27FC236}">
                <a16:creationId xmlns:a16="http://schemas.microsoft.com/office/drawing/2014/main" id="{49E1EEFB-2B3C-4D62-8101-D80D94E3F931}"/>
              </a:ext>
            </a:extLst>
          </p:cNvPr>
          <p:cNvSpPr>
            <a:spLocks noChangeShapeType="1"/>
          </p:cNvSpPr>
          <p:nvPr/>
        </p:nvSpPr>
        <p:spPr bwMode="auto">
          <a:xfrm>
            <a:off x="6374432" y="4810125"/>
            <a:ext cx="495300" cy="76200"/>
          </a:xfrm>
          <a:prstGeom prst="line">
            <a:avLst/>
          </a:prstGeom>
          <a:noFill/>
          <a:ln w="31750">
            <a:solidFill>
              <a:srgbClr val="79A4D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9" name="Line 661">
            <a:extLst>
              <a:ext uri="{FF2B5EF4-FFF2-40B4-BE49-F238E27FC236}">
                <a16:creationId xmlns:a16="http://schemas.microsoft.com/office/drawing/2014/main" id="{1A4E7C21-8ABE-41CA-B030-D0AC27CBC9AA}"/>
              </a:ext>
            </a:extLst>
          </p:cNvPr>
          <p:cNvSpPr>
            <a:spLocks noChangeShapeType="1"/>
          </p:cNvSpPr>
          <p:nvPr/>
        </p:nvSpPr>
        <p:spPr bwMode="auto">
          <a:xfrm>
            <a:off x="6336332" y="5114925"/>
            <a:ext cx="533400" cy="0"/>
          </a:xfrm>
          <a:prstGeom prst="line">
            <a:avLst/>
          </a:prstGeom>
          <a:noFill/>
          <a:ln w="317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0" name="Line 662">
            <a:extLst>
              <a:ext uri="{FF2B5EF4-FFF2-40B4-BE49-F238E27FC236}">
                <a16:creationId xmlns:a16="http://schemas.microsoft.com/office/drawing/2014/main" id="{F80C0E2C-65CF-44AC-B260-C641804BE45B}"/>
              </a:ext>
            </a:extLst>
          </p:cNvPr>
          <p:cNvSpPr>
            <a:spLocks noChangeShapeType="1"/>
          </p:cNvSpPr>
          <p:nvPr/>
        </p:nvSpPr>
        <p:spPr bwMode="auto">
          <a:xfrm>
            <a:off x="8255620" y="5203825"/>
            <a:ext cx="1209675" cy="325438"/>
          </a:xfrm>
          <a:prstGeom prst="line">
            <a:avLst/>
          </a:prstGeom>
          <a:noFill/>
          <a:ln w="317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51" name="Group 663">
            <a:extLst>
              <a:ext uri="{FF2B5EF4-FFF2-40B4-BE49-F238E27FC236}">
                <a16:creationId xmlns:a16="http://schemas.microsoft.com/office/drawing/2014/main" id="{0D08D242-8F5E-4D43-A061-AEA9EFC6DB7A}"/>
              </a:ext>
            </a:extLst>
          </p:cNvPr>
          <p:cNvGrpSpPr>
            <a:grpSpLocks/>
          </p:cNvGrpSpPr>
          <p:nvPr/>
        </p:nvGrpSpPr>
        <p:grpSpPr bwMode="auto">
          <a:xfrm>
            <a:off x="3091482" y="2976563"/>
            <a:ext cx="1279525" cy="633412"/>
            <a:chOff x="57" y="2589"/>
            <a:chExt cx="806" cy="399"/>
          </a:xfrm>
        </p:grpSpPr>
        <p:grpSp>
          <p:nvGrpSpPr>
            <p:cNvPr id="652" name="Group 664">
              <a:extLst>
                <a:ext uri="{FF2B5EF4-FFF2-40B4-BE49-F238E27FC236}">
                  <a16:creationId xmlns:a16="http://schemas.microsoft.com/office/drawing/2014/main" id="{818A00EA-F77B-4FED-AEAB-523650BF2C12}"/>
                </a:ext>
              </a:extLst>
            </p:cNvPr>
            <p:cNvGrpSpPr>
              <a:grpSpLocks/>
            </p:cNvGrpSpPr>
            <p:nvPr/>
          </p:nvGrpSpPr>
          <p:grpSpPr bwMode="auto">
            <a:xfrm>
              <a:off x="484" y="2589"/>
              <a:ext cx="230" cy="193"/>
              <a:chOff x="484" y="2589"/>
              <a:chExt cx="230" cy="193"/>
            </a:xfrm>
          </p:grpSpPr>
          <p:sp>
            <p:nvSpPr>
              <p:cNvPr id="948" name="Freeform 665">
                <a:extLst>
                  <a:ext uri="{FF2B5EF4-FFF2-40B4-BE49-F238E27FC236}">
                    <a16:creationId xmlns:a16="http://schemas.microsoft.com/office/drawing/2014/main" id="{282D9F9A-40B3-4596-AE51-16B877C80BBE}"/>
                  </a:ext>
                </a:extLst>
              </p:cNvPr>
              <p:cNvSpPr>
                <a:spLocks/>
              </p:cNvSpPr>
              <p:nvPr/>
            </p:nvSpPr>
            <p:spPr bwMode="auto">
              <a:xfrm>
                <a:off x="485" y="2589"/>
                <a:ext cx="229" cy="141"/>
              </a:xfrm>
              <a:custGeom>
                <a:avLst/>
                <a:gdLst>
                  <a:gd name="T0" fmla="*/ 94 w 229"/>
                  <a:gd name="T1" fmla="*/ 1 h 141"/>
                  <a:gd name="T2" fmla="*/ 90 w 229"/>
                  <a:gd name="T3" fmla="*/ 3 h 141"/>
                  <a:gd name="T4" fmla="*/ 86 w 229"/>
                  <a:gd name="T5" fmla="*/ 9 h 141"/>
                  <a:gd name="T6" fmla="*/ 79 w 229"/>
                  <a:gd name="T7" fmla="*/ 14 h 141"/>
                  <a:gd name="T8" fmla="*/ 70 w 229"/>
                  <a:gd name="T9" fmla="*/ 15 h 141"/>
                  <a:gd name="T10" fmla="*/ 63 w 229"/>
                  <a:gd name="T11" fmla="*/ 18 h 141"/>
                  <a:gd name="T12" fmla="*/ 57 w 229"/>
                  <a:gd name="T13" fmla="*/ 24 h 141"/>
                  <a:gd name="T14" fmla="*/ 61 w 229"/>
                  <a:gd name="T15" fmla="*/ 34 h 141"/>
                  <a:gd name="T16" fmla="*/ 45 w 229"/>
                  <a:gd name="T17" fmla="*/ 40 h 141"/>
                  <a:gd name="T18" fmla="*/ 43 w 229"/>
                  <a:gd name="T19" fmla="*/ 52 h 141"/>
                  <a:gd name="T20" fmla="*/ 39 w 229"/>
                  <a:gd name="T21" fmla="*/ 63 h 141"/>
                  <a:gd name="T22" fmla="*/ 31 w 229"/>
                  <a:gd name="T23" fmla="*/ 69 h 141"/>
                  <a:gd name="T24" fmla="*/ 27 w 229"/>
                  <a:gd name="T25" fmla="*/ 79 h 141"/>
                  <a:gd name="T26" fmla="*/ 17 w 229"/>
                  <a:gd name="T27" fmla="*/ 83 h 141"/>
                  <a:gd name="T28" fmla="*/ 4 w 229"/>
                  <a:gd name="T29" fmla="*/ 90 h 141"/>
                  <a:gd name="T30" fmla="*/ 2 w 229"/>
                  <a:gd name="T31" fmla="*/ 98 h 141"/>
                  <a:gd name="T32" fmla="*/ 8 w 229"/>
                  <a:gd name="T33" fmla="*/ 105 h 141"/>
                  <a:gd name="T34" fmla="*/ 17 w 229"/>
                  <a:gd name="T35" fmla="*/ 113 h 141"/>
                  <a:gd name="T36" fmla="*/ 26 w 229"/>
                  <a:gd name="T37" fmla="*/ 110 h 141"/>
                  <a:gd name="T38" fmla="*/ 37 w 229"/>
                  <a:gd name="T39" fmla="*/ 107 h 141"/>
                  <a:gd name="T40" fmla="*/ 51 w 229"/>
                  <a:gd name="T41" fmla="*/ 104 h 141"/>
                  <a:gd name="T42" fmla="*/ 65 w 229"/>
                  <a:gd name="T43" fmla="*/ 96 h 141"/>
                  <a:gd name="T44" fmla="*/ 68 w 229"/>
                  <a:gd name="T45" fmla="*/ 105 h 141"/>
                  <a:gd name="T46" fmla="*/ 55 w 229"/>
                  <a:gd name="T47" fmla="*/ 108 h 141"/>
                  <a:gd name="T48" fmla="*/ 45 w 229"/>
                  <a:gd name="T49" fmla="*/ 116 h 141"/>
                  <a:gd name="T50" fmla="*/ 46 w 229"/>
                  <a:gd name="T51" fmla="*/ 128 h 141"/>
                  <a:gd name="T52" fmla="*/ 50 w 229"/>
                  <a:gd name="T53" fmla="*/ 135 h 141"/>
                  <a:gd name="T54" fmla="*/ 62 w 229"/>
                  <a:gd name="T55" fmla="*/ 137 h 141"/>
                  <a:gd name="T56" fmla="*/ 76 w 229"/>
                  <a:gd name="T57" fmla="*/ 137 h 141"/>
                  <a:gd name="T58" fmla="*/ 71 w 229"/>
                  <a:gd name="T59" fmla="*/ 124 h 141"/>
                  <a:gd name="T60" fmla="*/ 78 w 229"/>
                  <a:gd name="T61" fmla="*/ 116 h 141"/>
                  <a:gd name="T62" fmla="*/ 87 w 229"/>
                  <a:gd name="T63" fmla="*/ 124 h 141"/>
                  <a:gd name="T64" fmla="*/ 93 w 229"/>
                  <a:gd name="T65" fmla="*/ 116 h 141"/>
                  <a:gd name="T66" fmla="*/ 101 w 229"/>
                  <a:gd name="T67" fmla="*/ 108 h 141"/>
                  <a:gd name="T68" fmla="*/ 105 w 229"/>
                  <a:gd name="T69" fmla="*/ 94 h 141"/>
                  <a:gd name="T70" fmla="*/ 107 w 229"/>
                  <a:gd name="T71" fmla="*/ 106 h 141"/>
                  <a:gd name="T72" fmla="*/ 110 w 229"/>
                  <a:gd name="T73" fmla="*/ 116 h 141"/>
                  <a:gd name="T74" fmla="*/ 118 w 229"/>
                  <a:gd name="T75" fmla="*/ 122 h 141"/>
                  <a:gd name="T76" fmla="*/ 127 w 229"/>
                  <a:gd name="T77" fmla="*/ 130 h 141"/>
                  <a:gd name="T78" fmla="*/ 139 w 229"/>
                  <a:gd name="T79" fmla="*/ 137 h 141"/>
                  <a:gd name="T80" fmla="*/ 153 w 229"/>
                  <a:gd name="T81" fmla="*/ 136 h 141"/>
                  <a:gd name="T82" fmla="*/ 160 w 229"/>
                  <a:gd name="T83" fmla="*/ 127 h 141"/>
                  <a:gd name="T84" fmla="*/ 173 w 229"/>
                  <a:gd name="T85" fmla="*/ 125 h 141"/>
                  <a:gd name="T86" fmla="*/ 175 w 229"/>
                  <a:gd name="T87" fmla="*/ 109 h 141"/>
                  <a:gd name="T88" fmla="*/ 167 w 229"/>
                  <a:gd name="T89" fmla="*/ 102 h 141"/>
                  <a:gd name="T90" fmla="*/ 186 w 229"/>
                  <a:gd name="T91" fmla="*/ 103 h 141"/>
                  <a:gd name="T92" fmla="*/ 201 w 229"/>
                  <a:gd name="T93" fmla="*/ 115 h 141"/>
                  <a:gd name="T94" fmla="*/ 217 w 229"/>
                  <a:gd name="T95" fmla="*/ 119 h 141"/>
                  <a:gd name="T96" fmla="*/ 225 w 229"/>
                  <a:gd name="T97" fmla="*/ 103 h 141"/>
                  <a:gd name="T98" fmla="*/ 219 w 229"/>
                  <a:gd name="T99" fmla="*/ 86 h 141"/>
                  <a:gd name="T100" fmla="*/ 206 w 229"/>
                  <a:gd name="T101" fmla="*/ 74 h 141"/>
                  <a:gd name="T102" fmla="*/ 193 w 229"/>
                  <a:gd name="T103" fmla="*/ 71 h 141"/>
                  <a:gd name="T104" fmla="*/ 191 w 229"/>
                  <a:gd name="T105" fmla="*/ 59 h 141"/>
                  <a:gd name="T106" fmla="*/ 190 w 229"/>
                  <a:gd name="T107" fmla="*/ 50 h 141"/>
                  <a:gd name="T108" fmla="*/ 181 w 229"/>
                  <a:gd name="T109" fmla="*/ 38 h 141"/>
                  <a:gd name="T110" fmla="*/ 177 w 229"/>
                  <a:gd name="T111" fmla="*/ 19 h 141"/>
                  <a:gd name="T112" fmla="*/ 165 w 229"/>
                  <a:gd name="T113" fmla="*/ 14 h 141"/>
                  <a:gd name="T114" fmla="*/ 148 w 229"/>
                  <a:gd name="T115" fmla="*/ 5 h 141"/>
                  <a:gd name="T116" fmla="*/ 134 w 229"/>
                  <a:gd name="T117" fmla="*/ 0 h 141"/>
                  <a:gd name="T118" fmla="*/ 122 w 229"/>
                  <a:gd name="T119" fmla="*/ 8 h 141"/>
                  <a:gd name="T120" fmla="*/ 108 w 229"/>
                  <a:gd name="T121" fmla="*/ 3 h 14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29"/>
                  <a:gd name="T184" fmla="*/ 0 h 141"/>
                  <a:gd name="T185" fmla="*/ 229 w 229"/>
                  <a:gd name="T186" fmla="*/ 141 h 14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29" h="141">
                    <a:moveTo>
                      <a:pt x="101" y="5"/>
                    </a:moveTo>
                    <a:lnTo>
                      <a:pt x="98" y="3"/>
                    </a:lnTo>
                    <a:lnTo>
                      <a:pt x="94" y="1"/>
                    </a:lnTo>
                    <a:lnTo>
                      <a:pt x="90" y="1"/>
                    </a:lnTo>
                    <a:lnTo>
                      <a:pt x="92" y="2"/>
                    </a:lnTo>
                    <a:lnTo>
                      <a:pt x="90" y="3"/>
                    </a:lnTo>
                    <a:lnTo>
                      <a:pt x="86" y="5"/>
                    </a:lnTo>
                    <a:lnTo>
                      <a:pt x="86" y="7"/>
                    </a:lnTo>
                    <a:lnTo>
                      <a:pt x="86" y="9"/>
                    </a:lnTo>
                    <a:lnTo>
                      <a:pt x="83" y="11"/>
                    </a:lnTo>
                    <a:lnTo>
                      <a:pt x="82" y="13"/>
                    </a:lnTo>
                    <a:lnTo>
                      <a:pt x="79" y="14"/>
                    </a:lnTo>
                    <a:lnTo>
                      <a:pt x="76" y="12"/>
                    </a:lnTo>
                    <a:lnTo>
                      <a:pt x="72" y="12"/>
                    </a:lnTo>
                    <a:lnTo>
                      <a:pt x="70" y="15"/>
                    </a:lnTo>
                    <a:lnTo>
                      <a:pt x="66" y="15"/>
                    </a:lnTo>
                    <a:lnTo>
                      <a:pt x="64" y="16"/>
                    </a:lnTo>
                    <a:lnTo>
                      <a:pt x="63" y="18"/>
                    </a:lnTo>
                    <a:lnTo>
                      <a:pt x="59" y="19"/>
                    </a:lnTo>
                    <a:lnTo>
                      <a:pt x="57" y="21"/>
                    </a:lnTo>
                    <a:lnTo>
                      <a:pt x="57" y="24"/>
                    </a:lnTo>
                    <a:lnTo>
                      <a:pt x="58" y="29"/>
                    </a:lnTo>
                    <a:lnTo>
                      <a:pt x="61" y="31"/>
                    </a:lnTo>
                    <a:lnTo>
                      <a:pt x="61" y="34"/>
                    </a:lnTo>
                    <a:lnTo>
                      <a:pt x="53" y="36"/>
                    </a:lnTo>
                    <a:lnTo>
                      <a:pt x="48" y="36"/>
                    </a:lnTo>
                    <a:lnTo>
                      <a:pt x="45" y="40"/>
                    </a:lnTo>
                    <a:lnTo>
                      <a:pt x="44" y="46"/>
                    </a:lnTo>
                    <a:lnTo>
                      <a:pt x="44" y="51"/>
                    </a:lnTo>
                    <a:lnTo>
                      <a:pt x="43" y="52"/>
                    </a:lnTo>
                    <a:lnTo>
                      <a:pt x="43" y="56"/>
                    </a:lnTo>
                    <a:lnTo>
                      <a:pt x="44" y="60"/>
                    </a:lnTo>
                    <a:lnTo>
                      <a:pt x="39" y="63"/>
                    </a:lnTo>
                    <a:lnTo>
                      <a:pt x="36" y="64"/>
                    </a:lnTo>
                    <a:lnTo>
                      <a:pt x="32" y="67"/>
                    </a:lnTo>
                    <a:lnTo>
                      <a:pt x="31" y="69"/>
                    </a:lnTo>
                    <a:lnTo>
                      <a:pt x="27" y="71"/>
                    </a:lnTo>
                    <a:lnTo>
                      <a:pt x="27" y="75"/>
                    </a:lnTo>
                    <a:lnTo>
                      <a:pt x="27" y="79"/>
                    </a:lnTo>
                    <a:lnTo>
                      <a:pt x="24" y="82"/>
                    </a:lnTo>
                    <a:lnTo>
                      <a:pt x="23" y="84"/>
                    </a:lnTo>
                    <a:lnTo>
                      <a:pt x="17" y="83"/>
                    </a:lnTo>
                    <a:lnTo>
                      <a:pt x="11" y="86"/>
                    </a:lnTo>
                    <a:lnTo>
                      <a:pt x="6" y="87"/>
                    </a:lnTo>
                    <a:lnTo>
                      <a:pt x="4" y="90"/>
                    </a:lnTo>
                    <a:lnTo>
                      <a:pt x="1" y="93"/>
                    </a:lnTo>
                    <a:lnTo>
                      <a:pt x="0" y="96"/>
                    </a:lnTo>
                    <a:lnTo>
                      <a:pt x="2" y="98"/>
                    </a:lnTo>
                    <a:lnTo>
                      <a:pt x="5" y="100"/>
                    </a:lnTo>
                    <a:lnTo>
                      <a:pt x="5" y="103"/>
                    </a:lnTo>
                    <a:lnTo>
                      <a:pt x="8" y="105"/>
                    </a:lnTo>
                    <a:lnTo>
                      <a:pt x="10" y="110"/>
                    </a:lnTo>
                    <a:lnTo>
                      <a:pt x="13" y="115"/>
                    </a:lnTo>
                    <a:lnTo>
                      <a:pt x="17" y="113"/>
                    </a:lnTo>
                    <a:lnTo>
                      <a:pt x="21" y="109"/>
                    </a:lnTo>
                    <a:lnTo>
                      <a:pt x="24" y="109"/>
                    </a:lnTo>
                    <a:lnTo>
                      <a:pt x="26" y="110"/>
                    </a:lnTo>
                    <a:lnTo>
                      <a:pt x="29" y="114"/>
                    </a:lnTo>
                    <a:lnTo>
                      <a:pt x="33" y="111"/>
                    </a:lnTo>
                    <a:lnTo>
                      <a:pt x="37" y="107"/>
                    </a:lnTo>
                    <a:lnTo>
                      <a:pt x="41" y="106"/>
                    </a:lnTo>
                    <a:lnTo>
                      <a:pt x="46" y="107"/>
                    </a:lnTo>
                    <a:lnTo>
                      <a:pt x="51" y="104"/>
                    </a:lnTo>
                    <a:lnTo>
                      <a:pt x="54" y="101"/>
                    </a:lnTo>
                    <a:lnTo>
                      <a:pt x="61" y="96"/>
                    </a:lnTo>
                    <a:lnTo>
                      <a:pt x="65" y="96"/>
                    </a:lnTo>
                    <a:lnTo>
                      <a:pt x="67" y="97"/>
                    </a:lnTo>
                    <a:lnTo>
                      <a:pt x="69" y="100"/>
                    </a:lnTo>
                    <a:lnTo>
                      <a:pt x="68" y="105"/>
                    </a:lnTo>
                    <a:lnTo>
                      <a:pt x="64" y="106"/>
                    </a:lnTo>
                    <a:lnTo>
                      <a:pt x="58" y="106"/>
                    </a:lnTo>
                    <a:lnTo>
                      <a:pt x="55" y="108"/>
                    </a:lnTo>
                    <a:lnTo>
                      <a:pt x="54" y="111"/>
                    </a:lnTo>
                    <a:lnTo>
                      <a:pt x="50" y="116"/>
                    </a:lnTo>
                    <a:lnTo>
                      <a:pt x="45" y="116"/>
                    </a:lnTo>
                    <a:lnTo>
                      <a:pt x="42" y="119"/>
                    </a:lnTo>
                    <a:lnTo>
                      <a:pt x="43" y="123"/>
                    </a:lnTo>
                    <a:lnTo>
                      <a:pt x="46" y="128"/>
                    </a:lnTo>
                    <a:lnTo>
                      <a:pt x="45" y="130"/>
                    </a:lnTo>
                    <a:lnTo>
                      <a:pt x="45" y="132"/>
                    </a:lnTo>
                    <a:lnTo>
                      <a:pt x="50" y="135"/>
                    </a:lnTo>
                    <a:lnTo>
                      <a:pt x="51" y="138"/>
                    </a:lnTo>
                    <a:lnTo>
                      <a:pt x="57" y="140"/>
                    </a:lnTo>
                    <a:lnTo>
                      <a:pt x="62" y="137"/>
                    </a:lnTo>
                    <a:lnTo>
                      <a:pt x="65" y="137"/>
                    </a:lnTo>
                    <a:lnTo>
                      <a:pt x="69" y="139"/>
                    </a:lnTo>
                    <a:lnTo>
                      <a:pt x="76" y="137"/>
                    </a:lnTo>
                    <a:lnTo>
                      <a:pt x="78" y="133"/>
                    </a:lnTo>
                    <a:lnTo>
                      <a:pt x="75" y="129"/>
                    </a:lnTo>
                    <a:lnTo>
                      <a:pt x="71" y="124"/>
                    </a:lnTo>
                    <a:lnTo>
                      <a:pt x="72" y="119"/>
                    </a:lnTo>
                    <a:lnTo>
                      <a:pt x="74" y="115"/>
                    </a:lnTo>
                    <a:lnTo>
                      <a:pt x="78" y="116"/>
                    </a:lnTo>
                    <a:lnTo>
                      <a:pt x="79" y="121"/>
                    </a:lnTo>
                    <a:lnTo>
                      <a:pt x="83" y="126"/>
                    </a:lnTo>
                    <a:lnTo>
                      <a:pt x="87" y="124"/>
                    </a:lnTo>
                    <a:lnTo>
                      <a:pt x="92" y="125"/>
                    </a:lnTo>
                    <a:lnTo>
                      <a:pt x="95" y="122"/>
                    </a:lnTo>
                    <a:lnTo>
                      <a:pt x="93" y="116"/>
                    </a:lnTo>
                    <a:lnTo>
                      <a:pt x="93" y="111"/>
                    </a:lnTo>
                    <a:lnTo>
                      <a:pt x="97" y="111"/>
                    </a:lnTo>
                    <a:lnTo>
                      <a:pt x="101" y="108"/>
                    </a:lnTo>
                    <a:lnTo>
                      <a:pt x="102" y="102"/>
                    </a:lnTo>
                    <a:lnTo>
                      <a:pt x="101" y="97"/>
                    </a:lnTo>
                    <a:lnTo>
                      <a:pt x="105" y="94"/>
                    </a:lnTo>
                    <a:lnTo>
                      <a:pt x="107" y="96"/>
                    </a:lnTo>
                    <a:lnTo>
                      <a:pt x="106" y="100"/>
                    </a:lnTo>
                    <a:lnTo>
                      <a:pt x="107" y="106"/>
                    </a:lnTo>
                    <a:lnTo>
                      <a:pt x="106" y="113"/>
                    </a:lnTo>
                    <a:lnTo>
                      <a:pt x="107" y="118"/>
                    </a:lnTo>
                    <a:lnTo>
                      <a:pt x="110" y="116"/>
                    </a:lnTo>
                    <a:lnTo>
                      <a:pt x="113" y="117"/>
                    </a:lnTo>
                    <a:lnTo>
                      <a:pt x="114" y="121"/>
                    </a:lnTo>
                    <a:lnTo>
                      <a:pt x="118" y="122"/>
                    </a:lnTo>
                    <a:lnTo>
                      <a:pt x="119" y="125"/>
                    </a:lnTo>
                    <a:lnTo>
                      <a:pt x="121" y="131"/>
                    </a:lnTo>
                    <a:lnTo>
                      <a:pt x="127" y="130"/>
                    </a:lnTo>
                    <a:lnTo>
                      <a:pt x="130" y="134"/>
                    </a:lnTo>
                    <a:lnTo>
                      <a:pt x="135" y="139"/>
                    </a:lnTo>
                    <a:lnTo>
                      <a:pt x="139" y="137"/>
                    </a:lnTo>
                    <a:lnTo>
                      <a:pt x="142" y="137"/>
                    </a:lnTo>
                    <a:lnTo>
                      <a:pt x="147" y="139"/>
                    </a:lnTo>
                    <a:lnTo>
                      <a:pt x="153" y="136"/>
                    </a:lnTo>
                    <a:lnTo>
                      <a:pt x="154" y="131"/>
                    </a:lnTo>
                    <a:lnTo>
                      <a:pt x="154" y="127"/>
                    </a:lnTo>
                    <a:lnTo>
                      <a:pt x="160" y="127"/>
                    </a:lnTo>
                    <a:lnTo>
                      <a:pt x="165" y="125"/>
                    </a:lnTo>
                    <a:lnTo>
                      <a:pt x="169" y="125"/>
                    </a:lnTo>
                    <a:lnTo>
                      <a:pt x="173" y="125"/>
                    </a:lnTo>
                    <a:lnTo>
                      <a:pt x="174" y="119"/>
                    </a:lnTo>
                    <a:lnTo>
                      <a:pt x="177" y="115"/>
                    </a:lnTo>
                    <a:lnTo>
                      <a:pt x="175" y="109"/>
                    </a:lnTo>
                    <a:lnTo>
                      <a:pt x="171" y="108"/>
                    </a:lnTo>
                    <a:lnTo>
                      <a:pt x="171" y="103"/>
                    </a:lnTo>
                    <a:lnTo>
                      <a:pt x="167" y="102"/>
                    </a:lnTo>
                    <a:lnTo>
                      <a:pt x="175" y="101"/>
                    </a:lnTo>
                    <a:lnTo>
                      <a:pt x="179" y="104"/>
                    </a:lnTo>
                    <a:lnTo>
                      <a:pt x="186" y="103"/>
                    </a:lnTo>
                    <a:lnTo>
                      <a:pt x="192" y="105"/>
                    </a:lnTo>
                    <a:lnTo>
                      <a:pt x="199" y="106"/>
                    </a:lnTo>
                    <a:lnTo>
                      <a:pt x="201" y="115"/>
                    </a:lnTo>
                    <a:lnTo>
                      <a:pt x="205" y="116"/>
                    </a:lnTo>
                    <a:lnTo>
                      <a:pt x="211" y="118"/>
                    </a:lnTo>
                    <a:lnTo>
                      <a:pt x="217" y="119"/>
                    </a:lnTo>
                    <a:lnTo>
                      <a:pt x="223" y="116"/>
                    </a:lnTo>
                    <a:lnTo>
                      <a:pt x="228" y="111"/>
                    </a:lnTo>
                    <a:lnTo>
                      <a:pt x="225" y="103"/>
                    </a:lnTo>
                    <a:lnTo>
                      <a:pt x="220" y="98"/>
                    </a:lnTo>
                    <a:lnTo>
                      <a:pt x="222" y="95"/>
                    </a:lnTo>
                    <a:lnTo>
                      <a:pt x="219" y="86"/>
                    </a:lnTo>
                    <a:lnTo>
                      <a:pt x="218" y="81"/>
                    </a:lnTo>
                    <a:lnTo>
                      <a:pt x="213" y="75"/>
                    </a:lnTo>
                    <a:lnTo>
                      <a:pt x="206" y="74"/>
                    </a:lnTo>
                    <a:lnTo>
                      <a:pt x="198" y="79"/>
                    </a:lnTo>
                    <a:lnTo>
                      <a:pt x="190" y="77"/>
                    </a:lnTo>
                    <a:lnTo>
                      <a:pt x="193" y="71"/>
                    </a:lnTo>
                    <a:lnTo>
                      <a:pt x="201" y="68"/>
                    </a:lnTo>
                    <a:lnTo>
                      <a:pt x="199" y="61"/>
                    </a:lnTo>
                    <a:lnTo>
                      <a:pt x="191" y="59"/>
                    </a:lnTo>
                    <a:lnTo>
                      <a:pt x="186" y="59"/>
                    </a:lnTo>
                    <a:lnTo>
                      <a:pt x="188" y="54"/>
                    </a:lnTo>
                    <a:lnTo>
                      <a:pt x="190" y="50"/>
                    </a:lnTo>
                    <a:lnTo>
                      <a:pt x="190" y="42"/>
                    </a:lnTo>
                    <a:lnTo>
                      <a:pt x="185" y="38"/>
                    </a:lnTo>
                    <a:lnTo>
                      <a:pt x="181" y="38"/>
                    </a:lnTo>
                    <a:lnTo>
                      <a:pt x="180" y="32"/>
                    </a:lnTo>
                    <a:lnTo>
                      <a:pt x="181" y="26"/>
                    </a:lnTo>
                    <a:lnTo>
                      <a:pt x="177" y="19"/>
                    </a:lnTo>
                    <a:lnTo>
                      <a:pt x="174" y="14"/>
                    </a:lnTo>
                    <a:lnTo>
                      <a:pt x="170" y="14"/>
                    </a:lnTo>
                    <a:lnTo>
                      <a:pt x="165" y="14"/>
                    </a:lnTo>
                    <a:lnTo>
                      <a:pt x="158" y="8"/>
                    </a:lnTo>
                    <a:lnTo>
                      <a:pt x="152" y="4"/>
                    </a:lnTo>
                    <a:lnTo>
                      <a:pt x="148" y="5"/>
                    </a:lnTo>
                    <a:lnTo>
                      <a:pt x="142" y="3"/>
                    </a:lnTo>
                    <a:lnTo>
                      <a:pt x="140" y="0"/>
                    </a:lnTo>
                    <a:lnTo>
                      <a:pt x="134" y="0"/>
                    </a:lnTo>
                    <a:lnTo>
                      <a:pt x="129" y="0"/>
                    </a:lnTo>
                    <a:lnTo>
                      <a:pt x="122" y="7"/>
                    </a:lnTo>
                    <a:lnTo>
                      <a:pt x="122" y="8"/>
                    </a:lnTo>
                    <a:lnTo>
                      <a:pt x="121" y="1"/>
                    </a:lnTo>
                    <a:lnTo>
                      <a:pt x="110" y="0"/>
                    </a:lnTo>
                    <a:lnTo>
                      <a:pt x="108" y="3"/>
                    </a:lnTo>
                    <a:lnTo>
                      <a:pt x="101" y="5"/>
                    </a:lnTo>
                  </a:path>
                </a:pathLst>
              </a:custGeom>
              <a:solidFill>
                <a:srgbClr val="3F5F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49" name="Freeform 666">
                <a:extLst>
                  <a:ext uri="{FF2B5EF4-FFF2-40B4-BE49-F238E27FC236}">
                    <a16:creationId xmlns:a16="http://schemas.microsoft.com/office/drawing/2014/main" id="{440C2A1D-F46B-43AF-B158-E61BB9C270C4}"/>
                  </a:ext>
                </a:extLst>
              </p:cNvPr>
              <p:cNvSpPr>
                <a:spLocks/>
              </p:cNvSpPr>
              <p:nvPr/>
            </p:nvSpPr>
            <p:spPr bwMode="auto">
              <a:xfrm>
                <a:off x="485" y="2589"/>
                <a:ext cx="229" cy="141"/>
              </a:xfrm>
              <a:custGeom>
                <a:avLst/>
                <a:gdLst>
                  <a:gd name="T0" fmla="*/ 92 w 229"/>
                  <a:gd name="T1" fmla="*/ 2 h 141"/>
                  <a:gd name="T2" fmla="*/ 83 w 229"/>
                  <a:gd name="T3" fmla="*/ 11 h 141"/>
                  <a:gd name="T4" fmla="*/ 70 w 229"/>
                  <a:gd name="T5" fmla="*/ 15 h 141"/>
                  <a:gd name="T6" fmla="*/ 57 w 229"/>
                  <a:gd name="T7" fmla="*/ 21 h 141"/>
                  <a:gd name="T8" fmla="*/ 63 w 229"/>
                  <a:gd name="T9" fmla="*/ 46 h 141"/>
                  <a:gd name="T10" fmla="*/ 43 w 229"/>
                  <a:gd name="T11" fmla="*/ 52 h 141"/>
                  <a:gd name="T12" fmla="*/ 31 w 229"/>
                  <a:gd name="T13" fmla="*/ 69 h 141"/>
                  <a:gd name="T14" fmla="*/ 11 w 229"/>
                  <a:gd name="T15" fmla="*/ 86 h 141"/>
                  <a:gd name="T16" fmla="*/ 5 w 229"/>
                  <a:gd name="T17" fmla="*/ 103 h 141"/>
                  <a:gd name="T18" fmla="*/ 24 w 229"/>
                  <a:gd name="T19" fmla="*/ 109 h 141"/>
                  <a:gd name="T20" fmla="*/ 41 w 229"/>
                  <a:gd name="T21" fmla="*/ 106 h 141"/>
                  <a:gd name="T22" fmla="*/ 57 w 229"/>
                  <a:gd name="T23" fmla="*/ 91 h 141"/>
                  <a:gd name="T24" fmla="*/ 44 w 229"/>
                  <a:gd name="T25" fmla="*/ 85 h 141"/>
                  <a:gd name="T26" fmla="*/ 60 w 229"/>
                  <a:gd name="T27" fmla="*/ 84 h 141"/>
                  <a:gd name="T28" fmla="*/ 66 w 229"/>
                  <a:gd name="T29" fmla="*/ 81 h 141"/>
                  <a:gd name="T30" fmla="*/ 79 w 229"/>
                  <a:gd name="T31" fmla="*/ 78 h 141"/>
                  <a:gd name="T32" fmla="*/ 84 w 229"/>
                  <a:gd name="T33" fmla="*/ 84 h 141"/>
                  <a:gd name="T34" fmla="*/ 83 w 229"/>
                  <a:gd name="T35" fmla="*/ 89 h 141"/>
                  <a:gd name="T36" fmla="*/ 69 w 229"/>
                  <a:gd name="T37" fmla="*/ 88 h 141"/>
                  <a:gd name="T38" fmla="*/ 67 w 229"/>
                  <a:gd name="T39" fmla="*/ 97 h 141"/>
                  <a:gd name="T40" fmla="*/ 50 w 229"/>
                  <a:gd name="T41" fmla="*/ 116 h 141"/>
                  <a:gd name="T42" fmla="*/ 45 w 229"/>
                  <a:gd name="T43" fmla="*/ 132 h 141"/>
                  <a:gd name="T44" fmla="*/ 65 w 229"/>
                  <a:gd name="T45" fmla="*/ 137 h 141"/>
                  <a:gd name="T46" fmla="*/ 71 w 229"/>
                  <a:gd name="T47" fmla="*/ 124 h 141"/>
                  <a:gd name="T48" fmla="*/ 83 w 229"/>
                  <a:gd name="T49" fmla="*/ 126 h 141"/>
                  <a:gd name="T50" fmla="*/ 93 w 229"/>
                  <a:gd name="T51" fmla="*/ 111 h 141"/>
                  <a:gd name="T52" fmla="*/ 107 w 229"/>
                  <a:gd name="T53" fmla="*/ 96 h 141"/>
                  <a:gd name="T54" fmla="*/ 113 w 229"/>
                  <a:gd name="T55" fmla="*/ 117 h 141"/>
                  <a:gd name="T56" fmla="*/ 130 w 229"/>
                  <a:gd name="T57" fmla="*/ 134 h 141"/>
                  <a:gd name="T58" fmla="*/ 153 w 229"/>
                  <a:gd name="T59" fmla="*/ 136 h 141"/>
                  <a:gd name="T60" fmla="*/ 169 w 229"/>
                  <a:gd name="T61" fmla="*/ 125 h 141"/>
                  <a:gd name="T62" fmla="*/ 171 w 229"/>
                  <a:gd name="T63" fmla="*/ 108 h 141"/>
                  <a:gd name="T64" fmla="*/ 186 w 229"/>
                  <a:gd name="T65" fmla="*/ 103 h 141"/>
                  <a:gd name="T66" fmla="*/ 211 w 229"/>
                  <a:gd name="T67" fmla="*/ 118 h 141"/>
                  <a:gd name="T68" fmla="*/ 220 w 229"/>
                  <a:gd name="T69" fmla="*/ 98 h 141"/>
                  <a:gd name="T70" fmla="*/ 206 w 229"/>
                  <a:gd name="T71" fmla="*/ 74 h 141"/>
                  <a:gd name="T72" fmla="*/ 199 w 229"/>
                  <a:gd name="T73" fmla="*/ 61 h 141"/>
                  <a:gd name="T74" fmla="*/ 190 w 229"/>
                  <a:gd name="T75" fmla="*/ 42 h 141"/>
                  <a:gd name="T76" fmla="*/ 177 w 229"/>
                  <a:gd name="T77" fmla="*/ 19 h 141"/>
                  <a:gd name="T78" fmla="*/ 152 w 229"/>
                  <a:gd name="T79" fmla="*/ 4 h 141"/>
                  <a:gd name="T80" fmla="*/ 129 w 229"/>
                  <a:gd name="T81" fmla="*/ 0 h 141"/>
                  <a:gd name="T82" fmla="*/ 128 w 229"/>
                  <a:gd name="T83" fmla="*/ 44 h 141"/>
                  <a:gd name="T84" fmla="*/ 128 w 229"/>
                  <a:gd name="T85" fmla="*/ 49 h 141"/>
                  <a:gd name="T86" fmla="*/ 139 w 229"/>
                  <a:gd name="T87" fmla="*/ 58 h 141"/>
                  <a:gd name="T88" fmla="*/ 133 w 229"/>
                  <a:gd name="T89" fmla="*/ 42 h 141"/>
                  <a:gd name="T90" fmla="*/ 153 w 229"/>
                  <a:gd name="T91" fmla="*/ 36 h 141"/>
                  <a:gd name="T92" fmla="*/ 160 w 229"/>
                  <a:gd name="T93" fmla="*/ 55 h 141"/>
                  <a:gd name="T94" fmla="*/ 140 w 229"/>
                  <a:gd name="T95" fmla="*/ 62 h 141"/>
                  <a:gd name="T96" fmla="*/ 141 w 229"/>
                  <a:gd name="T97" fmla="*/ 67 h 141"/>
                  <a:gd name="T98" fmla="*/ 139 w 229"/>
                  <a:gd name="T99" fmla="*/ 76 h 141"/>
                  <a:gd name="T100" fmla="*/ 140 w 229"/>
                  <a:gd name="T101" fmla="*/ 93 h 141"/>
                  <a:gd name="T102" fmla="*/ 166 w 229"/>
                  <a:gd name="T103" fmla="*/ 90 h 141"/>
                  <a:gd name="T104" fmla="*/ 153 w 229"/>
                  <a:gd name="T105" fmla="*/ 95 h 141"/>
                  <a:gd name="T106" fmla="*/ 137 w 229"/>
                  <a:gd name="T107" fmla="*/ 97 h 141"/>
                  <a:gd name="T108" fmla="*/ 133 w 229"/>
                  <a:gd name="T109" fmla="*/ 78 h 141"/>
                  <a:gd name="T110" fmla="*/ 127 w 229"/>
                  <a:gd name="T111" fmla="*/ 59 h 141"/>
                  <a:gd name="T112" fmla="*/ 113 w 229"/>
                  <a:gd name="T113" fmla="*/ 49 h 141"/>
                  <a:gd name="T114" fmla="*/ 113 w 229"/>
                  <a:gd name="T115" fmla="*/ 37 h 141"/>
                  <a:gd name="T116" fmla="*/ 95 w 229"/>
                  <a:gd name="T117" fmla="*/ 32 h 141"/>
                  <a:gd name="T118" fmla="*/ 122 w 229"/>
                  <a:gd name="T119" fmla="*/ 8 h 14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29"/>
                  <a:gd name="T181" fmla="*/ 0 h 141"/>
                  <a:gd name="T182" fmla="*/ 229 w 229"/>
                  <a:gd name="T183" fmla="*/ 141 h 14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29" h="141">
                    <a:moveTo>
                      <a:pt x="101" y="5"/>
                    </a:moveTo>
                    <a:lnTo>
                      <a:pt x="98" y="3"/>
                    </a:lnTo>
                    <a:lnTo>
                      <a:pt x="94" y="1"/>
                    </a:lnTo>
                    <a:lnTo>
                      <a:pt x="90" y="1"/>
                    </a:lnTo>
                    <a:lnTo>
                      <a:pt x="92" y="2"/>
                    </a:lnTo>
                    <a:lnTo>
                      <a:pt x="90" y="3"/>
                    </a:lnTo>
                    <a:lnTo>
                      <a:pt x="86" y="5"/>
                    </a:lnTo>
                    <a:lnTo>
                      <a:pt x="86" y="7"/>
                    </a:lnTo>
                    <a:lnTo>
                      <a:pt x="86" y="9"/>
                    </a:lnTo>
                    <a:lnTo>
                      <a:pt x="83" y="11"/>
                    </a:lnTo>
                    <a:lnTo>
                      <a:pt x="82" y="13"/>
                    </a:lnTo>
                    <a:lnTo>
                      <a:pt x="79" y="14"/>
                    </a:lnTo>
                    <a:lnTo>
                      <a:pt x="76" y="12"/>
                    </a:lnTo>
                    <a:lnTo>
                      <a:pt x="72" y="12"/>
                    </a:lnTo>
                    <a:lnTo>
                      <a:pt x="70" y="15"/>
                    </a:lnTo>
                    <a:lnTo>
                      <a:pt x="66" y="15"/>
                    </a:lnTo>
                    <a:lnTo>
                      <a:pt x="64" y="16"/>
                    </a:lnTo>
                    <a:lnTo>
                      <a:pt x="63" y="18"/>
                    </a:lnTo>
                    <a:lnTo>
                      <a:pt x="59" y="19"/>
                    </a:lnTo>
                    <a:lnTo>
                      <a:pt x="57" y="21"/>
                    </a:lnTo>
                    <a:lnTo>
                      <a:pt x="57" y="24"/>
                    </a:lnTo>
                    <a:lnTo>
                      <a:pt x="58" y="29"/>
                    </a:lnTo>
                    <a:lnTo>
                      <a:pt x="61" y="31"/>
                    </a:lnTo>
                    <a:lnTo>
                      <a:pt x="67" y="38"/>
                    </a:lnTo>
                    <a:lnTo>
                      <a:pt x="63" y="46"/>
                    </a:lnTo>
                    <a:lnTo>
                      <a:pt x="67" y="50"/>
                    </a:lnTo>
                    <a:lnTo>
                      <a:pt x="60" y="52"/>
                    </a:lnTo>
                    <a:lnTo>
                      <a:pt x="51" y="46"/>
                    </a:lnTo>
                    <a:lnTo>
                      <a:pt x="49" y="51"/>
                    </a:lnTo>
                    <a:lnTo>
                      <a:pt x="43" y="52"/>
                    </a:lnTo>
                    <a:lnTo>
                      <a:pt x="43" y="56"/>
                    </a:lnTo>
                    <a:lnTo>
                      <a:pt x="44" y="60"/>
                    </a:lnTo>
                    <a:lnTo>
                      <a:pt x="39" y="63"/>
                    </a:lnTo>
                    <a:lnTo>
                      <a:pt x="32" y="67"/>
                    </a:lnTo>
                    <a:lnTo>
                      <a:pt x="31" y="69"/>
                    </a:lnTo>
                    <a:lnTo>
                      <a:pt x="27" y="75"/>
                    </a:lnTo>
                    <a:lnTo>
                      <a:pt x="24" y="82"/>
                    </a:lnTo>
                    <a:lnTo>
                      <a:pt x="23" y="84"/>
                    </a:lnTo>
                    <a:lnTo>
                      <a:pt x="17" y="83"/>
                    </a:lnTo>
                    <a:lnTo>
                      <a:pt x="11" y="86"/>
                    </a:lnTo>
                    <a:lnTo>
                      <a:pt x="6" y="87"/>
                    </a:lnTo>
                    <a:lnTo>
                      <a:pt x="4" y="90"/>
                    </a:lnTo>
                    <a:lnTo>
                      <a:pt x="1" y="93"/>
                    </a:lnTo>
                    <a:lnTo>
                      <a:pt x="0" y="96"/>
                    </a:lnTo>
                    <a:lnTo>
                      <a:pt x="5" y="103"/>
                    </a:lnTo>
                    <a:lnTo>
                      <a:pt x="8" y="105"/>
                    </a:lnTo>
                    <a:lnTo>
                      <a:pt x="13" y="115"/>
                    </a:lnTo>
                    <a:lnTo>
                      <a:pt x="17" y="113"/>
                    </a:lnTo>
                    <a:lnTo>
                      <a:pt x="21" y="109"/>
                    </a:lnTo>
                    <a:lnTo>
                      <a:pt x="24" y="109"/>
                    </a:lnTo>
                    <a:lnTo>
                      <a:pt x="26" y="110"/>
                    </a:lnTo>
                    <a:lnTo>
                      <a:pt x="29" y="114"/>
                    </a:lnTo>
                    <a:lnTo>
                      <a:pt x="33" y="111"/>
                    </a:lnTo>
                    <a:lnTo>
                      <a:pt x="37" y="107"/>
                    </a:lnTo>
                    <a:lnTo>
                      <a:pt x="41" y="106"/>
                    </a:lnTo>
                    <a:lnTo>
                      <a:pt x="46" y="107"/>
                    </a:lnTo>
                    <a:lnTo>
                      <a:pt x="51" y="104"/>
                    </a:lnTo>
                    <a:lnTo>
                      <a:pt x="54" y="101"/>
                    </a:lnTo>
                    <a:lnTo>
                      <a:pt x="61" y="96"/>
                    </a:lnTo>
                    <a:lnTo>
                      <a:pt x="57" y="91"/>
                    </a:lnTo>
                    <a:lnTo>
                      <a:pt x="51" y="91"/>
                    </a:lnTo>
                    <a:lnTo>
                      <a:pt x="49" y="90"/>
                    </a:lnTo>
                    <a:lnTo>
                      <a:pt x="49" y="88"/>
                    </a:lnTo>
                    <a:lnTo>
                      <a:pt x="49" y="86"/>
                    </a:lnTo>
                    <a:lnTo>
                      <a:pt x="44" y="85"/>
                    </a:lnTo>
                    <a:lnTo>
                      <a:pt x="45" y="84"/>
                    </a:lnTo>
                    <a:lnTo>
                      <a:pt x="46" y="83"/>
                    </a:lnTo>
                    <a:lnTo>
                      <a:pt x="53" y="88"/>
                    </a:lnTo>
                    <a:lnTo>
                      <a:pt x="56" y="85"/>
                    </a:lnTo>
                    <a:lnTo>
                      <a:pt x="60" y="84"/>
                    </a:lnTo>
                    <a:lnTo>
                      <a:pt x="62" y="82"/>
                    </a:lnTo>
                    <a:lnTo>
                      <a:pt x="62" y="80"/>
                    </a:lnTo>
                    <a:lnTo>
                      <a:pt x="61" y="79"/>
                    </a:lnTo>
                    <a:lnTo>
                      <a:pt x="64" y="81"/>
                    </a:lnTo>
                    <a:lnTo>
                      <a:pt x="66" y="81"/>
                    </a:lnTo>
                    <a:lnTo>
                      <a:pt x="68" y="79"/>
                    </a:lnTo>
                    <a:lnTo>
                      <a:pt x="71" y="78"/>
                    </a:lnTo>
                    <a:lnTo>
                      <a:pt x="73" y="77"/>
                    </a:lnTo>
                    <a:lnTo>
                      <a:pt x="73" y="79"/>
                    </a:lnTo>
                    <a:lnTo>
                      <a:pt x="79" y="78"/>
                    </a:lnTo>
                    <a:lnTo>
                      <a:pt x="80" y="80"/>
                    </a:lnTo>
                    <a:lnTo>
                      <a:pt x="77" y="83"/>
                    </a:lnTo>
                    <a:lnTo>
                      <a:pt x="79" y="84"/>
                    </a:lnTo>
                    <a:lnTo>
                      <a:pt x="82" y="84"/>
                    </a:lnTo>
                    <a:lnTo>
                      <a:pt x="84" y="84"/>
                    </a:lnTo>
                    <a:lnTo>
                      <a:pt x="89" y="85"/>
                    </a:lnTo>
                    <a:lnTo>
                      <a:pt x="95" y="89"/>
                    </a:lnTo>
                    <a:lnTo>
                      <a:pt x="91" y="92"/>
                    </a:lnTo>
                    <a:lnTo>
                      <a:pt x="84" y="91"/>
                    </a:lnTo>
                    <a:lnTo>
                      <a:pt x="83" y="89"/>
                    </a:lnTo>
                    <a:lnTo>
                      <a:pt x="81" y="88"/>
                    </a:lnTo>
                    <a:lnTo>
                      <a:pt x="79" y="88"/>
                    </a:lnTo>
                    <a:lnTo>
                      <a:pt x="76" y="88"/>
                    </a:lnTo>
                    <a:lnTo>
                      <a:pt x="72" y="88"/>
                    </a:lnTo>
                    <a:lnTo>
                      <a:pt x="69" y="88"/>
                    </a:lnTo>
                    <a:lnTo>
                      <a:pt x="69" y="90"/>
                    </a:lnTo>
                    <a:lnTo>
                      <a:pt x="68" y="89"/>
                    </a:lnTo>
                    <a:lnTo>
                      <a:pt x="67" y="90"/>
                    </a:lnTo>
                    <a:lnTo>
                      <a:pt x="66" y="92"/>
                    </a:lnTo>
                    <a:lnTo>
                      <a:pt x="67" y="97"/>
                    </a:lnTo>
                    <a:lnTo>
                      <a:pt x="69" y="100"/>
                    </a:lnTo>
                    <a:lnTo>
                      <a:pt x="68" y="105"/>
                    </a:lnTo>
                    <a:lnTo>
                      <a:pt x="55" y="108"/>
                    </a:lnTo>
                    <a:lnTo>
                      <a:pt x="54" y="111"/>
                    </a:lnTo>
                    <a:lnTo>
                      <a:pt x="50" y="116"/>
                    </a:lnTo>
                    <a:lnTo>
                      <a:pt x="45" y="116"/>
                    </a:lnTo>
                    <a:lnTo>
                      <a:pt x="42" y="119"/>
                    </a:lnTo>
                    <a:lnTo>
                      <a:pt x="46" y="128"/>
                    </a:lnTo>
                    <a:lnTo>
                      <a:pt x="45" y="130"/>
                    </a:lnTo>
                    <a:lnTo>
                      <a:pt x="45" y="132"/>
                    </a:lnTo>
                    <a:lnTo>
                      <a:pt x="50" y="135"/>
                    </a:lnTo>
                    <a:lnTo>
                      <a:pt x="51" y="138"/>
                    </a:lnTo>
                    <a:lnTo>
                      <a:pt x="57" y="140"/>
                    </a:lnTo>
                    <a:lnTo>
                      <a:pt x="62" y="137"/>
                    </a:lnTo>
                    <a:lnTo>
                      <a:pt x="65" y="137"/>
                    </a:lnTo>
                    <a:lnTo>
                      <a:pt x="69" y="139"/>
                    </a:lnTo>
                    <a:lnTo>
                      <a:pt x="76" y="137"/>
                    </a:lnTo>
                    <a:lnTo>
                      <a:pt x="78" y="133"/>
                    </a:lnTo>
                    <a:lnTo>
                      <a:pt x="75" y="129"/>
                    </a:lnTo>
                    <a:lnTo>
                      <a:pt x="71" y="124"/>
                    </a:lnTo>
                    <a:lnTo>
                      <a:pt x="72" y="119"/>
                    </a:lnTo>
                    <a:lnTo>
                      <a:pt x="74" y="115"/>
                    </a:lnTo>
                    <a:lnTo>
                      <a:pt x="78" y="116"/>
                    </a:lnTo>
                    <a:lnTo>
                      <a:pt x="79" y="121"/>
                    </a:lnTo>
                    <a:lnTo>
                      <a:pt x="83" y="126"/>
                    </a:lnTo>
                    <a:lnTo>
                      <a:pt x="87" y="124"/>
                    </a:lnTo>
                    <a:lnTo>
                      <a:pt x="92" y="125"/>
                    </a:lnTo>
                    <a:lnTo>
                      <a:pt x="95" y="122"/>
                    </a:lnTo>
                    <a:lnTo>
                      <a:pt x="93" y="116"/>
                    </a:lnTo>
                    <a:lnTo>
                      <a:pt x="93" y="111"/>
                    </a:lnTo>
                    <a:lnTo>
                      <a:pt x="97" y="111"/>
                    </a:lnTo>
                    <a:lnTo>
                      <a:pt x="101" y="108"/>
                    </a:lnTo>
                    <a:lnTo>
                      <a:pt x="102" y="102"/>
                    </a:lnTo>
                    <a:lnTo>
                      <a:pt x="105" y="94"/>
                    </a:lnTo>
                    <a:lnTo>
                      <a:pt x="107" y="96"/>
                    </a:lnTo>
                    <a:lnTo>
                      <a:pt x="107" y="106"/>
                    </a:lnTo>
                    <a:lnTo>
                      <a:pt x="106" y="113"/>
                    </a:lnTo>
                    <a:lnTo>
                      <a:pt x="107" y="118"/>
                    </a:lnTo>
                    <a:lnTo>
                      <a:pt x="110" y="116"/>
                    </a:lnTo>
                    <a:lnTo>
                      <a:pt x="113" y="117"/>
                    </a:lnTo>
                    <a:lnTo>
                      <a:pt x="114" y="121"/>
                    </a:lnTo>
                    <a:lnTo>
                      <a:pt x="119" y="125"/>
                    </a:lnTo>
                    <a:lnTo>
                      <a:pt x="121" y="131"/>
                    </a:lnTo>
                    <a:lnTo>
                      <a:pt x="127" y="130"/>
                    </a:lnTo>
                    <a:lnTo>
                      <a:pt x="130" y="134"/>
                    </a:lnTo>
                    <a:lnTo>
                      <a:pt x="135" y="139"/>
                    </a:lnTo>
                    <a:lnTo>
                      <a:pt x="139" y="137"/>
                    </a:lnTo>
                    <a:lnTo>
                      <a:pt x="142" y="137"/>
                    </a:lnTo>
                    <a:lnTo>
                      <a:pt x="147" y="139"/>
                    </a:lnTo>
                    <a:lnTo>
                      <a:pt x="153" y="136"/>
                    </a:lnTo>
                    <a:lnTo>
                      <a:pt x="154" y="131"/>
                    </a:lnTo>
                    <a:lnTo>
                      <a:pt x="154" y="127"/>
                    </a:lnTo>
                    <a:lnTo>
                      <a:pt x="160" y="127"/>
                    </a:lnTo>
                    <a:lnTo>
                      <a:pt x="165" y="125"/>
                    </a:lnTo>
                    <a:lnTo>
                      <a:pt x="169" y="125"/>
                    </a:lnTo>
                    <a:lnTo>
                      <a:pt x="173" y="125"/>
                    </a:lnTo>
                    <a:lnTo>
                      <a:pt x="174" y="119"/>
                    </a:lnTo>
                    <a:lnTo>
                      <a:pt x="177" y="115"/>
                    </a:lnTo>
                    <a:lnTo>
                      <a:pt x="175" y="109"/>
                    </a:lnTo>
                    <a:lnTo>
                      <a:pt x="171" y="108"/>
                    </a:lnTo>
                    <a:lnTo>
                      <a:pt x="171" y="103"/>
                    </a:lnTo>
                    <a:lnTo>
                      <a:pt x="167" y="102"/>
                    </a:lnTo>
                    <a:lnTo>
                      <a:pt x="175" y="101"/>
                    </a:lnTo>
                    <a:lnTo>
                      <a:pt x="179" y="104"/>
                    </a:lnTo>
                    <a:lnTo>
                      <a:pt x="186" y="103"/>
                    </a:lnTo>
                    <a:lnTo>
                      <a:pt x="192" y="105"/>
                    </a:lnTo>
                    <a:lnTo>
                      <a:pt x="199" y="106"/>
                    </a:lnTo>
                    <a:lnTo>
                      <a:pt x="201" y="115"/>
                    </a:lnTo>
                    <a:lnTo>
                      <a:pt x="205" y="116"/>
                    </a:lnTo>
                    <a:lnTo>
                      <a:pt x="211" y="118"/>
                    </a:lnTo>
                    <a:lnTo>
                      <a:pt x="217" y="119"/>
                    </a:lnTo>
                    <a:lnTo>
                      <a:pt x="223" y="116"/>
                    </a:lnTo>
                    <a:lnTo>
                      <a:pt x="228" y="111"/>
                    </a:lnTo>
                    <a:lnTo>
                      <a:pt x="225" y="103"/>
                    </a:lnTo>
                    <a:lnTo>
                      <a:pt x="220" y="98"/>
                    </a:lnTo>
                    <a:lnTo>
                      <a:pt x="222" y="95"/>
                    </a:lnTo>
                    <a:lnTo>
                      <a:pt x="219" y="86"/>
                    </a:lnTo>
                    <a:lnTo>
                      <a:pt x="218" y="81"/>
                    </a:lnTo>
                    <a:lnTo>
                      <a:pt x="213" y="75"/>
                    </a:lnTo>
                    <a:lnTo>
                      <a:pt x="206" y="74"/>
                    </a:lnTo>
                    <a:lnTo>
                      <a:pt x="198" y="79"/>
                    </a:lnTo>
                    <a:lnTo>
                      <a:pt x="190" y="77"/>
                    </a:lnTo>
                    <a:lnTo>
                      <a:pt x="193" y="71"/>
                    </a:lnTo>
                    <a:lnTo>
                      <a:pt x="201" y="68"/>
                    </a:lnTo>
                    <a:lnTo>
                      <a:pt x="199" y="61"/>
                    </a:lnTo>
                    <a:lnTo>
                      <a:pt x="191" y="59"/>
                    </a:lnTo>
                    <a:lnTo>
                      <a:pt x="186" y="59"/>
                    </a:lnTo>
                    <a:lnTo>
                      <a:pt x="188" y="54"/>
                    </a:lnTo>
                    <a:lnTo>
                      <a:pt x="190" y="50"/>
                    </a:lnTo>
                    <a:lnTo>
                      <a:pt x="190" y="42"/>
                    </a:lnTo>
                    <a:lnTo>
                      <a:pt x="185" y="38"/>
                    </a:lnTo>
                    <a:lnTo>
                      <a:pt x="181" y="38"/>
                    </a:lnTo>
                    <a:lnTo>
                      <a:pt x="180" y="32"/>
                    </a:lnTo>
                    <a:lnTo>
                      <a:pt x="181" y="26"/>
                    </a:lnTo>
                    <a:lnTo>
                      <a:pt x="177" y="19"/>
                    </a:lnTo>
                    <a:lnTo>
                      <a:pt x="174" y="14"/>
                    </a:lnTo>
                    <a:lnTo>
                      <a:pt x="170" y="14"/>
                    </a:lnTo>
                    <a:lnTo>
                      <a:pt x="165" y="14"/>
                    </a:lnTo>
                    <a:lnTo>
                      <a:pt x="158" y="8"/>
                    </a:lnTo>
                    <a:lnTo>
                      <a:pt x="152" y="4"/>
                    </a:lnTo>
                    <a:lnTo>
                      <a:pt x="148" y="5"/>
                    </a:lnTo>
                    <a:lnTo>
                      <a:pt x="142" y="3"/>
                    </a:lnTo>
                    <a:lnTo>
                      <a:pt x="140" y="0"/>
                    </a:lnTo>
                    <a:lnTo>
                      <a:pt x="134" y="0"/>
                    </a:lnTo>
                    <a:lnTo>
                      <a:pt x="129" y="0"/>
                    </a:lnTo>
                    <a:lnTo>
                      <a:pt x="122" y="7"/>
                    </a:lnTo>
                    <a:lnTo>
                      <a:pt x="120" y="32"/>
                    </a:lnTo>
                    <a:lnTo>
                      <a:pt x="125" y="35"/>
                    </a:lnTo>
                    <a:lnTo>
                      <a:pt x="128" y="40"/>
                    </a:lnTo>
                    <a:lnTo>
                      <a:pt x="128" y="44"/>
                    </a:lnTo>
                    <a:lnTo>
                      <a:pt x="125" y="43"/>
                    </a:lnTo>
                    <a:lnTo>
                      <a:pt x="117" y="44"/>
                    </a:lnTo>
                    <a:lnTo>
                      <a:pt x="120" y="47"/>
                    </a:lnTo>
                    <a:lnTo>
                      <a:pt x="122" y="51"/>
                    </a:lnTo>
                    <a:lnTo>
                      <a:pt x="128" y="49"/>
                    </a:lnTo>
                    <a:lnTo>
                      <a:pt x="130" y="54"/>
                    </a:lnTo>
                    <a:lnTo>
                      <a:pt x="132" y="59"/>
                    </a:lnTo>
                    <a:lnTo>
                      <a:pt x="136" y="60"/>
                    </a:lnTo>
                    <a:lnTo>
                      <a:pt x="136" y="57"/>
                    </a:lnTo>
                    <a:lnTo>
                      <a:pt x="139" y="58"/>
                    </a:lnTo>
                    <a:lnTo>
                      <a:pt x="144" y="55"/>
                    </a:lnTo>
                    <a:lnTo>
                      <a:pt x="142" y="51"/>
                    </a:lnTo>
                    <a:lnTo>
                      <a:pt x="140" y="47"/>
                    </a:lnTo>
                    <a:lnTo>
                      <a:pt x="134" y="47"/>
                    </a:lnTo>
                    <a:lnTo>
                      <a:pt x="133" y="42"/>
                    </a:lnTo>
                    <a:lnTo>
                      <a:pt x="137" y="34"/>
                    </a:lnTo>
                    <a:lnTo>
                      <a:pt x="140" y="42"/>
                    </a:lnTo>
                    <a:lnTo>
                      <a:pt x="145" y="47"/>
                    </a:lnTo>
                    <a:lnTo>
                      <a:pt x="144" y="41"/>
                    </a:lnTo>
                    <a:lnTo>
                      <a:pt x="153" y="36"/>
                    </a:lnTo>
                    <a:lnTo>
                      <a:pt x="154" y="45"/>
                    </a:lnTo>
                    <a:lnTo>
                      <a:pt x="162" y="46"/>
                    </a:lnTo>
                    <a:lnTo>
                      <a:pt x="153" y="50"/>
                    </a:lnTo>
                    <a:lnTo>
                      <a:pt x="171" y="55"/>
                    </a:lnTo>
                    <a:lnTo>
                      <a:pt x="160" y="55"/>
                    </a:lnTo>
                    <a:lnTo>
                      <a:pt x="150" y="57"/>
                    </a:lnTo>
                    <a:lnTo>
                      <a:pt x="148" y="60"/>
                    </a:lnTo>
                    <a:lnTo>
                      <a:pt x="149" y="62"/>
                    </a:lnTo>
                    <a:lnTo>
                      <a:pt x="145" y="61"/>
                    </a:lnTo>
                    <a:lnTo>
                      <a:pt x="140" y="62"/>
                    </a:lnTo>
                    <a:lnTo>
                      <a:pt x="138" y="64"/>
                    </a:lnTo>
                    <a:lnTo>
                      <a:pt x="137" y="66"/>
                    </a:lnTo>
                    <a:lnTo>
                      <a:pt x="143" y="65"/>
                    </a:lnTo>
                    <a:lnTo>
                      <a:pt x="146" y="65"/>
                    </a:lnTo>
                    <a:lnTo>
                      <a:pt x="141" y="67"/>
                    </a:lnTo>
                    <a:lnTo>
                      <a:pt x="142" y="69"/>
                    </a:lnTo>
                    <a:lnTo>
                      <a:pt x="146" y="68"/>
                    </a:lnTo>
                    <a:lnTo>
                      <a:pt x="147" y="71"/>
                    </a:lnTo>
                    <a:lnTo>
                      <a:pt x="144" y="79"/>
                    </a:lnTo>
                    <a:lnTo>
                      <a:pt x="139" y="76"/>
                    </a:lnTo>
                    <a:lnTo>
                      <a:pt x="136" y="78"/>
                    </a:lnTo>
                    <a:lnTo>
                      <a:pt x="136" y="81"/>
                    </a:lnTo>
                    <a:lnTo>
                      <a:pt x="137" y="85"/>
                    </a:lnTo>
                    <a:lnTo>
                      <a:pt x="141" y="89"/>
                    </a:lnTo>
                    <a:lnTo>
                      <a:pt x="140" y="93"/>
                    </a:lnTo>
                    <a:lnTo>
                      <a:pt x="146" y="92"/>
                    </a:lnTo>
                    <a:lnTo>
                      <a:pt x="148" y="90"/>
                    </a:lnTo>
                    <a:lnTo>
                      <a:pt x="153" y="90"/>
                    </a:lnTo>
                    <a:lnTo>
                      <a:pt x="160" y="90"/>
                    </a:lnTo>
                    <a:lnTo>
                      <a:pt x="166" y="90"/>
                    </a:lnTo>
                    <a:lnTo>
                      <a:pt x="169" y="91"/>
                    </a:lnTo>
                    <a:lnTo>
                      <a:pt x="167" y="95"/>
                    </a:lnTo>
                    <a:lnTo>
                      <a:pt x="160" y="95"/>
                    </a:lnTo>
                    <a:lnTo>
                      <a:pt x="161" y="99"/>
                    </a:lnTo>
                    <a:lnTo>
                      <a:pt x="153" y="95"/>
                    </a:lnTo>
                    <a:lnTo>
                      <a:pt x="145" y="100"/>
                    </a:lnTo>
                    <a:lnTo>
                      <a:pt x="143" y="102"/>
                    </a:lnTo>
                    <a:lnTo>
                      <a:pt x="143" y="100"/>
                    </a:lnTo>
                    <a:lnTo>
                      <a:pt x="137" y="98"/>
                    </a:lnTo>
                    <a:lnTo>
                      <a:pt x="137" y="97"/>
                    </a:lnTo>
                    <a:lnTo>
                      <a:pt x="132" y="91"/>
                    </a:lnTo>
                    <a:lnTo>
                      <a:pt x="136" y="87"/>
                    </a:lnTo>
                    <a:lnTo>
                      <a:pt x="133" y="85"/>
                    </a:lnTo>
                    <a:lnTo>
                      <a:pt x="132" y="83"/>
                    </a:lnTo>
                    <a:lnTo>
                      <a:pt x="133" y="78"/>
                    </a:lnTo>
                    <a:lnTo>
                      <a:pt x="128" y="75"/>
                    </a:lnTo>
                    <a:lnTo>
                      <a:pt x="133" y="69"/>
                    </a:lnTo>
                    <a:lnTo>
                      <a:pt x="125" y="71"/>
                    </a:lnTo>
                    <a:lnTo>
                      <a:pt x="128" y="67"/>
                    </a:lnTo>
                    <a:lnTo>
                      <a:pt x="127" y="59"/>
                    </a:lnTo>
                    <a:lnTo>
                      <a:pt x="124" y="57"/>
                    </a:lnTo>
                    <a:lnTo>
                      <a:pt x="119" y="57"/>
                    </a:lnTo>
                    <a:lnTo>
                      <a:pt x="113" y="59"/>
                    </a:lnTo>
                    <a:lnTo>
                      <a:pt x="113" y="53"/>
                    </a:lnTo>
                    <a:lnTo>
                      <a:pt x="113" y="49"/>
                    </a:lnTo>
                    <a:lnTo>
                      <a:pt x="109" y="47"/>
                    </a:lnTo>
                    <a:lnTo>
                      <a:pt x="107" y="52"/>
                    </a:lnTo>
                    <a:lnTo>
                      <a:pt x="104" y="46"/>
                    </a:lnTo>
                    <a:lnTo>
                      <a:pt x="106" y="42"/>
                    </a:lnTo>
                    <a:lnTo>
                      <a:pt x="113" y="37"/>
                    </a:lnTo>
                    <a:lnTo>
                      <a:pt x="109" y="32"/>
                    </a:lnTo>
                    <a:lnTo>
                      <a:pt x="104" y="33"/>
                    </a:lnTo>
                    <a:lnTo>
                      <a:pt x="95" y="36"/>
                    </a:lnTo>
                    <a:lnTo>
                      <a:pt x="94" y="35"/>
                    </a:lnTo>
                    <a:lnTo>
                      <a:pt x="95" y="32"/>
                    </a:lnTo>
                    <a:lnTo>
                      <a:pt x="100" y="26"/>
                    </a:lnTo>
                    <a:lnTo>
                      <a:pt x="107" y="27"/>
                    </a:lnTo>
                    <a:lnTo>
                      <a:pt x="112" y="30"/>
                    </a:lnTo>
                    <a:lnTo>
                      <a:pt x="120" y="32"/>
                    </a:lnTo>
                    <a:lnTo>
                      <a:pt x="122" y="8"/>
                    </a:lnTo>
                    <a:lnTo>
                      <a:pt x="121" y="1"/>
                    </a:lnTo>
                    <a:lnTo>
                      <a:pt x="110" y="0"/>
                    </a:lnTo>
                    <a:lnTo>
                      <a:pt x="108" y="3"/>
                    </a:lnTo>
                    <a:lnTo>
                      <a:pt x="101" y="5"/>
                    </a:lnTo>
                  </a:path>
                </a:pathLst>
              </a:custGeom>
              <a:solidFill>
                <a:srgbClr val="0083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50" name="Freeform 667">
                <a:extLst>
                  <a:ext uri="{FF2B5EF4-FFF2-40B4-BE49-F238E27FC236}">
                    <a16:creationId xmlns:a16="http://schemas.microsoft.com/office/drawing/2014/main" id="{A9EF1376-4A1B-4051-B912-C477ABD53B06}"/>
                  </a:ext>
                </a:extLst>
              </p:cNvPr>
              <p:cNvSpPr>
                <a:spLocks/>
              </p:cNvSpPr>
              <p:nvPr/>
            </p:nvSpPr>
            <p:spPr bwMode="auto">
              <a:xfrm>
                <a:off x="484" y="2592"/>
                <a:ext cx="228" cy="138"/>
              </a:xfrm>
              <a:custGeom>
                <a:avLst/>
                <a:gdLst>
                  <a:gd name="T0" fmla="*/ 72 w 228"/>
                  <a:gd name="T1" fmla="*/ 22 h 138"/>
                  <a:gd name="T2" fmla="*/ 67 w 228"/>
                  <a:gd name="T3" fmla="*/ 36 h 138"/>
                  <a:gd name="T4" fmla="*/ 43 w 228"/>
                  <a:gd name="T5" fmla="*/ 49 h 138"/>
                  <a:gd name="T6" fmla="*/ 27 w 228"/>
                  <a:gd name="T7" fmla="*/ 68 h 138"/>
                  <a:gd name="T8" fmla="*/ 6 w 228"/>
                  <a:gd name="T9" fmla="*/ 85 h 138"/>
                  <a:gd name="T10" fmla="*/ 5 w 228"/>
                  <a:gd name="T11" fmla="*/ 100 h 138"/>
                  <a:gd name="T12" fmla="*/ 24 w 228"/>
                  <a:gd name="T13" fmla="*/ 106 h 138"/>
                  <a:gd name="T14" fmla="*/ 46 w 228"/>
                  <a:gd name="T15" fmla="*/ 104 h 138"/>
                  <a:gd name="T16" fmla="*/ 64 w 228"/>
                  <a:gd name="T17" fmla="*/ 91 h 138"/>
                  <a:gd name="T18" fmla="*/ 57 w 228"/>
                  <a:gd name="T19" fmla="*/ 88 h 138"/>
                  <a:gd name="T20" fmla="*/ 39 w 228"/>
                  <a:gd name="T21" fmla="*/ 86 h 138"/>
                  <a:gd name="T22" fmla="*/ 36 w 228"/>
                  <a:gd name="T23" fmla="*/ 81 h 138"/>
                  <a:gd name="T24" fmla="*/ 54 w 228"/>
                  <a:gd name="T25" fmla="*/ 82 h 138"/>
                  <a:gd name="T26" fmla="*/ 70 w 228"/>
                  <a:gd name="T27" fmla="*/ 76 h 138"/>
                  <a:gd name="T28" fmla="*/ 96 w 228"/>
                  <a:gd name="T29" fmla="*/ 70 h 138"/>
                  <a:gd name="T30" fmla="*/ 79 w 228"/>
                  <a:gd name="T31" fmla="*/ 77 h 138"/>
                  <a:gd name="T32" fmla="*/ 90 w 228"/>
                  <a:gd name="T33" fmla="*/ 89 h 138"/>
                  <a:gd name="T34" fmla="*/ 64 w 228"/>
                  <a:gd name="T35" fmla="*/ 90 h 138"/>
                  <a:gd name="T36" fmla="*/ 55 w 228"/>
                  <a:gd name="T37" fmla="*/ 105 h 138"/>
                  <a:gd name="T38" fmla="*/ 45 w 228"/>
                  <a:gd name="T39" fmla="*/ 127 h 138"/>
                  <a:gd name="T40" fmla="*/ 65 w 228"/>
                  <a:gd name="T41" fmla="*/ 134 h 138"/>
                  <a:gd name="T42" fmla="*/ 71 w 228"/>
                  <a:gd name="T43" fmla="*/ 116 h 138"/>
                  <a:gd name="T44" fmla="*/ 91 w 228"/>
                  <a:gd name="T45" fmla="*/ 122 h 138"/>
                  <a:gd name="T46" fmla="*/ 101 w 228"/>
                  <a:gd name="T47" fmla="*/ 99 h 138"/>
                  <a:gd name="T48" fmla="*/ 106 w 228"/>
                  <a:gd name="T49" fmla="*/ 110 h 138"/>
                  <a:gd name="T50" fmla="*/ 118 w 228"/>
                  <a:gd name="T51" fmla="*/ 122 h 138"/>
                  <a:gd name="T52" fmla="*/ 141 w 228"/>
                  <a:gd name="T53" fmla="*/ 134 h 138"/>
                  <a:gd name="T54" fmla="*/ 164 w 228"/>
                  <a:gd name="T55" fmla="*/ 122 h 138"/>
                  <a:gd name="T56" fmla="*/ 170 w 228"/>
                  <a:gd name="T57" fmla="*/ 105 h 138"/>
                  <a:gd name="T58" fmla="*/ 192 w 228"/>
                  <a:gd name="T59" fmla="*/ 102 h 138"/>
                  <a:gd name="T60" fmla="*/ 222 w 228"/>
                  <a:gd name="T61" fmla="*/ 113 h 138"/>
                  <a:gd name="T62" fmla="*/ 217 w 228"/>
                  <a:gd name="T63" fmla="*/ 78 h 138"/>
                  <a:gd name="T64" fmla="*/ 181 w 228"/>
                  <a:gd name="T65" fmla="*/ 73 h 138"/>
                  <a:gd name="T66" fmla="*/ 185 w 228"/>
                  <a:gd name="T67" fmla="*/ 57 h 138"/>
                  <a:gd name="T68" fmla="*/ 184 w 228"/>
                  <a:gd name="T69" fmla="*/ 42 h 138"/>
                  <a:gd name="T70" fmla="*/ 176 w 228"/>
                  <a:gd name="T71" fmla="*/ 16 h 138"/>
                  <a:gd name="T72" fmla="*/ 141 w 228"/>
                  <a:gd name="T73" fmla="*/ 3 h 138"/>
                  <a:gd name="T74" fmla="*/ 125 w 228"/>
                  <a:gd name="T75" fmla="*/ 28 h 138"/>
                  <a:gd name="T76" fmla="*/ 115 w 228"/>
                  <a:gd name="T77" fmla="*/ 45 h 138"/>
                  <a:gd name="T78" fmla="*/ 144 w 228"/>
                  <a:gd name="T79" fmla="*/ 52 h 138"/>
                  <a:gd name="T80" fmla="*/ 139 w 228"/>
                  <a:gd name="T81" fmla="*/ 40 h 138"/>
                  <a:gd name="T82" fmla="*/ 152 w 228"/>
                  <a:gd name="T83" fmla="*/ 47 h 138"/>
                  <a:gd name="T84" fmla="*/ 146 w 228"/>
                  <a:gd name="T85" fmla="*/ 68 h 138"/>
                  <a:gd name="T86" fmla="*/ 152 w 228"/>
                  <a:gd name="T87" fmla="*/ 87 h 138"/>
                  <a:gd name="T88" fmla="*/ 160 w 228"/>
                  <a:gd name="T89" fmla="*/ 96 h 138"/>
                  <a:gd name="T90" fmla="*/ 133 w 228"/>
                  <a:gd name="T91" fmla="*/ 96 h 138"/>
                  <a:gd name="T92" fmla="*/ 128 w 228"/>
                  <a:gd name="T93" fmla="*/ 72 h 138"/>
                  <a:gd name="T94" fmla="*/ 123 w 228"/>
                  <a:gd name="T95" fmla="*/ 54 h 138"/>
                  <a:gd name="T96" fmla="*/ 106 w 228"/>
                  <a:gd name="T97" fmla="*/ 49 h 138"/>
                  <a:gd name="T98" fmla="*/ 108 w 228"/>
                  <a:gd name="T99" fmla="*/ 29 h 138"/>
                  <a:gd name="T100" fmla="*/ 97 w 228"/>
                  <a:gd name="T101" fmla="*/ 26 h 138"/>
                  <a:gd name="T102" fmla="*/ 121 w 228"/>
                  <a:gd name="T103" fmla="*/ 19 h 138"/>
                  <a:gd name="T104" fmla="*/ 102 w 228"/>
                  <a:gd name="T105" fmla="*/ 7 h 1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28"/>
                  <a:gd name="T160" fmla="*/ 0 h 138"/>
                  <a:gd name="T161" fmla="*/ 228 w 228"/>
                  <a:gd name="T162" fmla="*/ 138 h 13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28" h="138">
                    <a:moveTo>
                      <a:pt x="87" y="13"/>
                    </a:moveTo>
                    <a:lnTo>
                      <a:pt x="84" y="11"/>
                    </a:lnTo>
                    <a:lnTo>
                      <a:pt x="79" y="13"/>
                    </a:lnTo>
                    <a:lnTo>
                      <a:pt x="75" y="16"/>
                    </a:lnTo>
                    <a:lnTo>
                      <a:pt x="71" y="20"/>
                    </a:lnTo>
                    <a:lnTo>
                      <a:pt x="72" y="22"/>
                    </a:lnTo>
                    <a:lnTo>
                      <a:pt x="76" y="22"/>
                    </a:lnTo>
                    <a:lnTo>
                      <a:pt x="73" y="26"/>
                    </a:lnTo>
                    <a:lnTo>
                      <a:pt x="69" y="29"/>
                    </a:lnTo>
                    <a:lnTo>
                      <a:pt x="67" y="32"/>
                    </a:lnTo>
                    <a:lnTo>
                      <a:pt x="68" y="34"/>
                    </a:lnTo>
                    <a:lnTo>
                      <a:pt x="67" y="36"/>
                    </a:lnTo>
                    <a:lnTo>
                      <a:pt x="66" y="42"/>
                    </a:lnTo>
                    <a:lnTo>
                      <a:pt x="67" y="47"/>
                    </a:lnTo>
                    <a:lnTo>
                      <a:pt x="60" y="49"/>
                    </a:lnTo>
                    <a:lnTo>
                      <a:pt x="51" y="44"/>
                    </a:lnTo>
                    <a:lnTo>
                      <a:pt x="48" y="48"/>
                    </a:lnTo>
                    <a:lnTo>
                      <a:pt x="43" y="49"/>
                    </a:lnTo>
                    <a:lnTo>
                      <a:pt x="42" y="53"/>
                    </a:lnTo>
                    <a:lnTo>
                      <a:pt x="44" y="58"/>
                    </a:lnTo>
                    <a:lnTo>
                      <a:pt x="39" y="60"/>
                    </a:lnTo>
                    <a:lnTo>
                      <a:pt x="32" y="64"/>
                    </a:lnTo>
                    <a:lnTo>
                      <a:pt x="31" y="66"/>
                    </a:lnTo>
                    <a:lnTo>
                      <a:pt x="27" y="68"/>
                    </a:lnTo>
                    <a:lnTo>
                      <a:pt x="27" y="73"/>
                    </a:lnTo>
                    <a:lnTo>
                      <a:pt x="27" y="76"/>
                    </a:lnTo>
                    <a:lnTo>
                      <a:pt x="24" y="79"/>
                    </a:lnTo>
                    <a:lnTo>
                      <a:pt x="23" y="81"/>
                    </a:lnTo>
                    <a:lnTo>
                      <a:pt x="11" y="83"/>
                    </a:lnTo>
                    <a:lnTo>
                      <a:pt x="6" y="85"/>
                    </a:lnTo>
                    <a:lnTo>
                      <a:pt x="4" y="87"/>
                    </a:lnTo>
                    <a:lnTo>
                      <a:pt x="1" y="90"/>
                    </a:lnTo>
                    <a:lnTo>
                      <a:pt x="0" y="93"/>
                    </a:lnTo>
                    <a:lnTo>
                      <a:pt x="2" y="95"/>
                    </a:lnTo>
                    <a:lnTo>
                      <a:pt x="5" y="97"/>
                    </a:lnTo>
                    <a:lnTo>
                      <a:pt x="5" y="100"/>
                    </a:lnTo>
                    <a:lnTo>
                      <a:pt x="8" y="102"/>
                    </a:lnTo>
                    <a:lnTo>
                      <a:pt x="10" y="107"/>
                    </a:lnTo>
                    <a:lnTo>
                      <a:pt x="13" y="112"/>
                    </a:lnTo>
                    <a:lnTo>
                      <a:pt x="17" y="110"/>
                    </a:lnTo>
                    <a:lnTo>
                      <a:pt x="21" y="106"/>
                    </a:lnTo>
                    <a:lnTo>
                      <a:pt x="24" y="106"/>
                    </a:lnTo>
                    <a:lnTo>
                      <a:pt x="26" y="107"/>
                    </a:lnTo>
                    <a:lnTo>
                      <a:pt x="29" y="111"/>
                    </a:lnTo>
                    <a:lnTo>
                      <a:pt x="33" y="108"/>
                    </a:lnTo>
                    <a:lnTo>
                      <a:pt x="37" y="104"/>
                    </a:lnTo>
                    <a:lnTo>
                      <a:pt x="41" y="103"/>
                    </a:lnTo>
                    <a:lnTo>
                      <a:pt x="46" y="104"/>
                    </a:lnTo>
                    <a:lnTo>
                      <a:pt x="51" y="101"/>
                    </a:lnTo>
                    <a:lnTo>
                      <a:pt x="54" y="98"/>
                    </a:lnTo>
                    <a:lnTo>
                      <a:pt x="61" y="93"/>
                    </a:lnTo>
                    <a:lnTo>
                      <a:pt x="63" y="93"/>
                    </a:lnTo>
                    <a:lnTo>
                      <a:pt x="65" y="93"/>
                    </a:lnTo>
                    <a:lnTo>
                      <a:pt x="64" y="91"/>
                    </a:lnTo>
                    <a:lnTo>
                      <a:pt x="63" y="91"/>
                    </a:lnTo>
                    <a:lnTo>
                      <a:pt x="63" y="90"/>
                    </a:lnTo>
                    <a:lnTo>
                      <a:pt x="63" y="88"/>
                    </a:lnTo>
                    <a:lnTo>
                      <a:pt x="62" y="88"/>
                    </a:lnTo>
                    <a:lnTo>
                      <a:pt x="60" y="88"/>
                    </a:lnTo>
                    <a:lnTo>
                      <a:pt x="57" y="88"/>
                    </a:lnTo>
                    <a:lnTo>
                      <a:pt x="50" y="86"/>
                    </a:lnTo>
                    <a:lnTo>
                      <a:pt x="48" y="85"/>
                    </a:lnTo>
                    <a:lnTo>
                      <a:pt x="46" y="83"/>
                    </a:lnTo>
                    <a:lnTo>
                      <a:pt x="45" y="84"/>
                    </a:lnTo>
                    <a:lnTo>
                      <a:pt x="41" y="84"/>
                    </a:lnTo>
                    <a:lnTo>
                      <a:pt x="39" y="86"/>
                    </a:lnTo>
                    <a:lnTo>
                      <a:pt x="37" y="86"/>
                    </a:lnTo>
                    <a:lnTo>
                      <a:pt x="35" y="89"/>
                    </a:lnTo>
                    <a:lnTo>
                      <a:pt x="33" y="88"/>
                    </a:lnTo>
                    <a:lnTo>
                      <a:pt x="33" y="86"/>
                    </a:lnTo>
                    <a:lnTo>
                      <a:pt x="34" y="83"/>
                    </a:lnTo>
                    <a:lnTo>
                      <a:pt x="36" y="81"/>
                    </a:lnTo>
                    <a:lnTo>
                      <a:pt x="39" y="81"/>
                    </a:lnTo>
                    <a:lnTo>
                      <a:pt x="42" y="79"/>
                    </a:lnTo>
                    <a:lnTo>
                      <a:pt x="46" y="78"/>
                    </a:lnTo>
                    <a:lnTo>
                      <a:pt x="48" y="78"/>
                    </a:lnTo>
                    <a:lnTo>
                      <a:pt x="52" y="80"/>
                    </a:lnTo>
                    <a:lnTo>
                      <a:pt x="54" y="82"/>
                    </a:lnTo>
                    <a:lnTo>
                      <a:pt x="53" y="85"/>
                    </a:lnTo>
                    <a:lnTo>
                      <a:pt x="56" y="81"/>
                    </a:lnTo>
                    <a:lnTo>
                      <a:pt x="60" y="81"/>
                    </a:lnTo>
                    <a:lnTo>
                      <a:pt x="59" y="75"/>
                    </a:lnTo>
                    <a:lnTo>
                      <a:pt x="66" y="76"/>
                    </a:lnTo>
                    <a:lnTo>
                      <a:pt x="70" y="76"/>
                    </a:lnTo>
                    <a:lnTo>
                      <a:pt x="70" y="68"/>
                    </a:lnTo>
                    <a:lnTo>
                      <a:pt x="74" y="63"/>
                    </a:lnTo>
                    <a:lnTo>
                      <a:pt x="84" y="63"/>
                    </a:lnTo>
                    <a:lnTo>
                      <a:pt x="86" y="66"/>
                    </a:lnTo>
                    <a:lnTo>
                      <a:pt x="92" y="66"/>
                    </a:lnTo>
                    <a:lnTo>
                      <a:pt x="96" y="70"/>
                    </a:lnTo>
                    <a:lnTo>
                      <a:pt x="99" y="75"/>
                    </a:lnTo>
                    <a:lnTo>
                      <a:pt x="99" y="78"/>
                    </a:lnTo>
                    <a:lnTo>
                      <a:pt x="93" y="74"/>
                    </a:lnTo>
                    <a:lnTo>
                      <a:pt x="86" y="72"/>
                    </a:lnTo>
                    <a:lnTo>
                      <a:pt x="81" y="73"/>
                    </a:lnTo>
                    <a:lnTo>
                      <a:pt x="79" y="77"/>
                    </a:lnTo>
                    <a:lnTo>
                      <a:pt x="73" y="83"/>
                    </a:lnTo>
                    <a:lnTo>
                      <a:pt x="79" y="81"/>
                    </a:lnTo>
                    <a:lnTo>
                      <a:pt x="85" y="80"/>
                    </a:lnTo>
                    <a:lnTo>
                      <a:pt x="89" y="82"/>
                    </a:lnTo>
                    <a:lnTo>
                      <a:pt x="95" y="86"/>
                    </a:lnTo>
                    <a:lnTo>
                      <a:pt x="90" y="89"/>
                    </a:lnTo>
                    <a:lnTo>
                      <a:pt x="84" y="88"/>
                    </a:lnTo>
                    <a:lnTo>
                      <a:pt x="75" y="86"/>
                    </a:lnTo>
                    <a:lnTo>
                      <a:pt x="70" y="87"/>
                    </a:lnTo>
                    <a:lnTo>
                      <a:pt x="67" y="90"/>
                    </a:lnTo>
                    <a:lnTo>
                      <a:pt x="65" y="89"/>
                    </a:lnTo>
                    <a:lnTo>
                      <a:pt x="64" y="90"/>
                    </a:lnTo>
                    <a:lnTo>
                      <a:pt x="65" y="93"/>
                    </a:lnTo>
                    <a:lnTo>
                      <a:pt x="69" y="97"/>
                    </a:lnTo>
                    <a:lnTo>
                      <a:pt x="68" y="102"/>
                    </a:lnTo>
                    <a:lnTo>
                      <a:pt x="63" y="103"/>
                    </a:lnTo>
                    <a:lnTo>
                      <a:pt x="58" y="103"/>
                    </a:lnTo>
                    <a:lnTo>
                      <a:pt x="55" y="105"/>
                    </a:lnTo>
                    <a:lnTo>
                      <a:pt x="54" y="108"/>
                    </a:lnTo>
                    <a:lnTo>
                      <a:pt x="45" y="113"/>
                    </a:lnTo>
                    <a:lnTo>
                      <a:pt x="41" y="116"/>
                    </a:lnTo>
                    <a:lnTo>
                      <a:pt x="42" y="120"/>
                    </a:lnTo>
                    <a:lnTo>
                      <a:pt x="46" y="125"/>
                    </a:lnTo>
                    <a:lnTo>
                      <a:pt x="45" y="127"/>
                    </a:lnTo>
                    <a:lnTo>
                      <a:pt x="45" y="129"/>
                    </a:lnTo>
                    <a:lnTo>
                      <a:pt x="50" y="132"/>
                    </a:lnTo>
                    <a:lnTo>
                      <a:pt x="50" y="135"/>
                    </a:lnTo>
                    <a:lnTo>
                      <a:pt x="56" y="137"/>
                    </a:lnTo>
                    <a:lnTo>
                      <a:pt x="61" y="134"/>
                    </a:lnTo>
                    <a:lnTo>
                      <a:pt x="65" y="134"/>
                    </a:lnTo>
                    <a:lnTo>
                      <a:pt x="69" y="136"/>
                    </a:lnTo>
                    <a:lnTo>
                      <a:pt x="76" y="134"/>
                    </a:lnTo>
                    <a:lnTo>
                      <a:pt x="78" y="130"/>
                    </a:lnTo>
                    <a:lnTo>
                      <a:pt x="75" y="126"/>
                    </a:lnTo>
                    <a:lnTo>
                      <a:pt x="71" y="121"/>
                    </a:lnTo>
                    <a:lnTo>
                      <a:pt x="71" y="116"/>
                    </a:lnTo>
                    <a:lnTo>
                      <a:pt x="74" y="112"/>
                    </a:lnTo>
                    <a:lnTo>
                      <a:pt x="78" y="113"/>
                    </a:lnTo>
                    <a:lnTo>
                      <a:pt x="79" y="118"/>
                    </a:lnTo>
                    <a:lnTo>
                      <a:pt x="83" y="123"/>
                    </a:lnTo>
                    <a:lnTo>
                      <a:pt x="87" y="121"/>
                    </a:lnTo>
                    <a:lnTo>
                      <a:pt x="91" y="122"/>
                    </a:lnTo>
                    <a:lnTo>
                      <a:pt x="94" y="119"/>
                    </a:lnTo>
                    <a:lnTo>
                      <a:pt x="93" y="113"/>
                    </a:lnTo>
                    <a:lnTo>
                      <a:pt x="93" y="108"/>
                    </a:lnTo>
                    <a:lnTo>
                      <a:pt x="97" y="108"/>
                    </a:lnTo>
                    <a:lnTo>
                      <a:pt x="101" y="105"/>
                    </a:lnTo>
                    <a:lnTo>
                      <a:pt x="101" y="99"/>
                    </a:lnTo>
                    <a:lnTo>
                      <a:pt x="101" y="94"/>
                    </a:lnTo>
                    <a:lnTo>
                      <a:pt x="105" y="91"/>
                    </a:lnTo>
                    <a:lnTo>
                      <a:pt x="106" y="93"/>
                    </a:lnTo>
                    <a:lnTo>
                      <a:pt x="105" y="97"/>
                    </a:lnTo>
                    <a:lnTo>
                      <a:pt x="106" y="103"/>
                    </a:lnTo>
                    <a:lnTo>
                      <a:pt x="106" y="110"/>
                    </a:lnTo>
                    <a:lnTo>
                      <a:pt x="107" y="115"/>
                    </a:lnTo>
                    <a:lnTo>
                      <a:pt x="110" y="113"/>
                    </a:lnTo>
                    <a:lnTo>
                      <a:pt x="112" y="114"/>
                    </a:lnTo>
                    <a:lnTo>
                      <a:pt x="114" y="118"/>
                    </a:lnTo>
                    <a:lnTo>
                      <a:pt x="118" y="119"/>
                    </a:lnTo>
                    <a:lnTo>
                      <a:pt x="118" y="122"/>
                    </a:lnTo>
                    <a:lnTo>
                      <a:pt x="120" y="128"/>
                    </a:lnTo>
                    <a:lnTo>
                      <a:pt x="127" y="127"/>
                    </a:lnTo>
                    <a:lnTo>
                      <a:pt x="130" y="131"/>
                    </a:lnTo>
                    <a:lnTo>
                      <a:pt x="135" y="136"/>
                    </a:lnTo>
                    <a:lnTo>
                      <a:pt x="138" y="134"/>
                    </a:lnTo>
                    <a:lnTo>
                      <a:pt x="141" y="134"/>
                    </a:lnTo>
                    <a:lnTo>
                      <a:pt x="146" y="136"/>
                    </a:lnTo>
                    <a:lnTo>
                      <a:pt x="152" y="133"/>
                    </a:lnTo>
                    <a:lnTo>
                      <a:pt x="153" y="128"/>
                    </a:lnTo>
                    <a:lnTo>
                      <a:pt x="153" y="124"/>
                    </a:lnTo>
                    <a:lnTo>
                      <a:pt x="159" y="124"/>
                    </a:lnTo>
                    <a:lnTo>
                      <a:pt x="164" y="122"/>
                    </a:lnTo>
                    <a:lnTo>
                      <a:pt x="168" y="122"/>
                    </a:lnTo>
                    <a:lnTo>
                      <a:pt x="172" y="122"/>
                    </a:lnTo>
                    <a:lnTo>
                      <a:pt x="173" y="116"/>
                    </a:lnTo>
                    <a:lnTo>
                      <a:pt x="176" y="112"/>
                    </a:lnTo>
                    <a:lnTo>
                      <a:pt x="174" y="106"/>
                    </a:lnTo>
                    <a:lnTo>
                      <a:pt x="170" y="105"/>
                    </a:lnTo>
                    <a:lnTo>
                      <a:pt x="170" y="100"/>
                    </a:lnTo>
                    <a:lnTo>
                      <a:pt x="166" y="99"/>
                    </a:lnTo>
                    <a:lnTo>
                      <a:pt x="174" y="98"/>
                    </a:lnTo>
                    <a:lnTo>
                      <a:pt x="179" y="101"/>
                    </a:lnTo>
                    <a:lnTo>
                      <a:pt x="185" y="100"/>
                    </a:lnTo>
                    <a:lnTo>
                      <a:pt x="192" y="102"/>
                    </a:lnTo>
                    <a:lnTo>
                      <a:pt x="198" y="103"/>
                    </a:lnTo>
                    <a:lnTo>
                      <a:pt x="200" y="112"/>
                    </a:lnTo>
                    <a:lnTo>
                      <a:pt x="205" y="113"/>
                    </a:lnTo>
                    <a:lnTo>
                      <a:pt x="210" y="115"/>
                    </a:lnTo>
                    <a:lnTo>
                      <a:pt x="216" y="116"/>
                    </a:lnTo>
                    <a:lnTo>
                      <a:pt x="222" y="113"/>
                    </a:lnTo>
                    <a:lnTo>
                      <a:pt x="227" y="108"/>
                    </a:lnTo>
                    <a:lnTo>
                      <a:pt x="224" y="100"/>
                    </a:lnTo>
                    <a:lnTo>
                      <a:pt x="219" y="95"/>
                    </a:lnTo>
                    <a:lnTo>
                      <a:pt x="221" y="92"/>
                    </a:lnTo>
                    <a:lnTo>
                      <a:pt x="218" y="83"/>
                    </a:lnTo>
                    <a:lnTo>
                      <a:pt x="217" y="78"/>
                    </a:lnTo>
                    <a:lnTo>
                      <a:pt x="213" y="73"/>
                    </a:lnTo>
                    <a:lnTo>
                      <a:pt x="205" y="72"/>
                    </a:lnTo>
                    <a:lnTo>
                      <a:pt x="197" y="76"/>
                    </a:lnTo>
                    <a:lnTo>
                      <a:pt x="189" y="74"/>
                    </a:lnTo>
                    <a:lnTo>
                      <a:pt x="179" y="75"/>
                    </a:lnTo>
                    <a:lnTo>
                      <a:pt x="181" y="73"/>
                    </a:lnTo>
                    <a:lnTo>
                      <a:pt x="177" y="69"/>
                    </a:lnTo>
                    <a:lnTo>
                      <a:pt x="184" y="68"/>
                    </a:lnTo>
                    <a:lnTo>
                      <a:pt x="188" y="65"/>
                    </a:lnTo>
                    <a:lnTo>
                      <a:pt x="192" y="62"/>
                    </a:lnTo>
                    <a:lnTo>
                      <a:pt x="190" y="59"/>
                    </a:lnTo>
                    <a:lnTo>
                      <a:pt x="185" y="57"/>
                    </a:lnTo>
                    <a:lnTo>
                      <a:pt x="181" y="59"/>
                    </a:lnTo>
                    <a:lnTo>
                      <a:pt x="174" y="62"/>
                    </a:lnTo>
                    <a:lnTo>
                      <a:pt x="169" y="61"/>
                    </a:lnTo>
                    <a:lnTo>
                      <a:pt x="171" y="55"/>
                    </a:lnTo>
                    <a:lnTo>
                      <a:pt x="182" y="47"/>
                    </a:lnTo>
                    <a:lnTo>
                      <a:pt x="184" y="42"/>
                    </a:lnTo>
                    <a:lnTo>
                      <a:pt x="178" y="41"/>
                    </a:lnTo>
                    <a:lnTo>
                      <a:pt x="184" y="35"/>
                    </a:lnTo>
                    <a:lnTo>
                      <a:pt x="180" y="35"/>
                    </a:lnTo>
                    <a:lnTo>
                      <a:pt x="179" y="29"/>
                    </a:lnTo>
                    <a:lnTo>
                      <a:pt x="180" y="24"/>
                    </a:lnTo>
                    <a:lnTo>
                      <a:pt x="176" y="16"/>
                    </a:lnTo>
                    <a:lnTo>
                      <a:pt x="173" y="11"/>
                    </a:lnTo>
                    <a:lnTo>
                      <a:pt x="170" y="11"/>
                    </a:lnTo>
                    <a:lnTo>
                      <a:pt x="164" y="11"/>
                    </a:lnTo>
                    <a:lnTo>
                      <a:pt x="158" y="5"/>
                    </a:lnTo>
                    <a:lnTo>
                      <a:pt x="150" y="5"/>
                    </a:lnTo>
                    <a:lnTo>
                      <a:pt x="141" y="3"/>
                    </a:lnTo>
                    <a:lnTo>
                      <a:pt x="134" y="5"/>
                    </a:lnTo>
                    <a:lnTo>
                      <a:pt x="127" y="16"/>
                    </a:lnTo>
                    <a:lnTo>
                      <a:pt x="134" y="18"/>
                    </a:lnTo>
                    <a:lnTo>
                      <a:pt x="136" y="23"/>
                    </a:lnTo>
                    <a:lnTo>
                      <a:pt x="129" y="25"/>
                    </a:lnTo>
                    <a:lnTo>
                      <a:pt x="125" y="28"/>
                    </a:lnTo>
                    <a:lnTo>
                      <a:pt x="125" y="32"/>
                    </a:lnTo>
                    <a:lnTo>
                      <a:pt x="127" y="37"/>
                    </a:lnTo>
                    <a:lnTo>
                      <a:pt x="128" y="41"/>
                    </a:lnTo>
                    <a:lnTo>
                      <a:pt x="124" y="41"/>
                    </a:lnTo>
                    <a:lnTo>
                      <a:pt x="116" y="41"/>
                    </a:lnTo>
                    <a:lnTo>
                      <a:pt x="115" y="45"/>
                    </a:lnTo>
                    <a:lnTo>
                      <a:pt x="121" y="48"/>
                    </a:lnTo>
                    <a:lnTo>
                      <a:pt x="127" y="46"/>
                    </a:lnTo>
                    <a:lnTo>
                      <a:pt x="129" y="51"/>
                    </a:lnTo>
                    <a:lnTo>
                      <a:pt x="131" y="56"/>
                    </a:lnTo>
                    <a:lnTo>
                      <a:pt x="136" y="54"/>
                    </a:lnTo>
                    <a:lnTo>
                      <a:pt x="144" y="52"/>
                    </a:lnTo>
                    <a:lnTo>
                      <a:pt x="142" y="48"/>
                    </a:lnTo>
                    <a:lnTo>
                      <a:pt x="139" y="44"/>
                    </a:lnTo>
                    <a:lnTo>
                      <a:pt x="134" y="44"/>
                    </a:lnTo>
                    <a:lnTo>
                      <a:pt x="133" y="39"/>
                    </a:lnTo>
                    <a:lnTo>
                      <a:pt x="137" y="31"/>
                    </a:lnTo>
                    <a:lnTo>
                      <a:pt x="139" y="40"/>
                    </a:lnTo>
                    <a:lnTo>
                      <a:pt x="144" y="44"/>
                    </a:lnTo>
                    <a:lnTo>
                      <a:pt x="144" y="38"/>
                    </a:lnTo>
                    <a:lnTo>
                      <a:pt x="152" y="33"/>
                    </a:lnTo>
                    <a:lnTo>
                      <a:pt x="153" y="42"/>
                    </a:lnTo>
                    <a:lnTo>
                      <a:pt x="161" y="43"/>
                    </a:lnTo>
                    <a:lnTo>
                      <a:pt x="152" y="47"/>
                    </a:lnTo>
                    <a:lnTo>
                      <a:pt x="149" y="51"/>
                    </a:lnTo>
                    <a:lnTo>
                      <a:pt x="158" y="50"/>
                    </a:lnTo>
                    <a:lnTo>
                      <a:pt x="152" y="54"/>
                    </a:lnTo>
                    <a:lnTo>
                      <a:pt x="152" y="61"/>
                    </a:lnTo>
                    <a:lnTo>
                      <a:pt x="145" y="62"/>
                    </a:lnTo>
                    <a:lnTo>
                      <a:pt x="146" y="68"/>
                    </a:lnTo>
                    <a:lnTo>
                      <a:pt x="143" y="76"/>
                    </a:lnTo>
                    <a:lnTo>
                      <a:pt x="138" y="73"/>
                    </a:lnTo>
                    <a:lnTo>
                      <a:pt x="137" y="79"/>
                    </a:lnTo>
                    <a:lnTo>
                      <a:pt x="141" y="86"/>
                    </a:lnTo>
                    <a:lnTo>
                      <a:pt x="150" y="85"/>
                    </a:lnTo>
                    <a:lnTo>
                      <a:pt x="152" y="87"/>
                    </a:lnTo>
                    <a:lnTo>
                      <a:pt x="159" y="87"/>
                    </a:lnTo>
                    <a:lnTo>
                      <a:pt x="165" y="87"/>
                    </a:lnTo>
                    <a:lnTo>
                      <a:pt x="168" y="88"/>
                    </a:lnTo>
                    <a:lnTo>
                      <a:pt x="166" y="92"/>
                    </a:lnTo>
                    <a:lnTo>
                      <a:pt x="159" y="92"/>
                    </a:lnTo>
                    <a:lnTo>
                      <a:pt x="160" y="96"/>
                    </a:lnTo>
                    <a:lnTo>
                      <a:pt x="154" y="95"/>
                    </a:lnTo>
                    <a:lnTo>
                      <a:pt x="150" y="97"/>
                    </a:lnTo>
                    <a:lnTo>
                      <a:pt x="146" y="100"/>
                    </a:lnTo>
                    <a:lnTo>
                      <a:pt x="143" y="102"/>
                    </a:lnTo>
                    <a:lnTo>
                      <a:pt x="138" y="100"/>
                    </a:lnTo>
                    <a:lnTo>
                      <a:pt x="133" y="96"/>
                    </a:lnTo>
                    <a:lnTo>
                      <a:pt x="123" y="93"/>
                    </a:lnTo>
                    <a:lnTo>
                      <a:pt x="130" y="92"/>
                    </a:lnTo>
                    <a:lnTo>
                      <a:pt x="133" y="88"/>
                    </a:lnTo>
                    <a:lnTo>
                      <a:pt x="130" y="80"/>
                    </a:lnTo>
                    <a:lnTo>
                      <a:pt x="133" y="75"/>
                    </a:lnTo>
                    <a:lnTo>
                      <a:pt x="128" y="72"/>
                    </a:lnTo>
                    <a:lnTo>
                      <a:pt x="132" y="66"/>
                    </a:lnTo>
                    <a:lnTo>
                      <a:pt x="125" y="68"/>
                    </a:lnTo>
                    <a:lnTo>
                      <a:pt x="127" y="64"/>
                    </a:lnTo>
                    <a:lnTo>
                      <a:pt x="128" y="60"/>
                    </a:lnTo>
                    <a:lnTo>
                      <a:pt x="127" y="56"/>
                    </a:lnTo>
                    <a:lnTo>
                      <a:pt x="123" y="54"/>
                    </a:lnTo>
                    <a:lnTo>
                      <a:pt x="118" y="54"/>
                    </a:lnTo>
                    <a:lnTo>
                      <a:pt x="113" y="56"/>
                    </a:lnTo>
                    <a:lnTo>
                      <a:pt x="113" y="51"/>
                    </a:lnTo>
                    <a:lnTo>
                      <a:pt x="112" y="46"/>
                    </a:lnTo>
                    <a:lnTo>
                      <a:pt x="108" y="44"/>
                    </a:lnTo>
                    <a:lnTo>
                      <a:pt x="106" y="49"/>
                    </a:lnTo>
                    <a:lnTo>
                      <a:pt x="104" y="43"/>
                    </a:lnTo>
                    <a:lnTo>
                      <a:pt x="105" y="40"/>
                    </a:lnTo>
                    <a:lnTo>
                      <a:pt x="109" y="38"/>
                    </a:lnTo>
                    <a:lnTo>
                      <a:pt x="112" y="34"/>
                    </a:lnTo>
                    <a:lnTo>
                      <a:pt x="113" y="30"/>
                    </a:lnTo>
                    <a:lnTo>
                      <a:pt x="108" y="29"/>
                    </a:lnTo>
                    <a:lnTo>
                      <a:pt x="104" y="30"/>
                    </a:lnTo>
                    <a:lnTo>
                      <a:pt x="99" y="32"/>
                    </a:lnTo>
                    <a:lnTo>
                      <a:pt x="95" y="33"/>
                    </a:lnTo>
                    <a:lnTo>
                      <a:pt x="93" y="32"/>
                    </a:lnTo>
                    <a:lnTo>
                      <a:pt x="94" y="29"/>
                    </a:lnTo>
                    <a:lnTo>
                      <a:pt x="97" y="26"/>
                    </a:lnTo>
                    <a:lnTo>
                      <a:pt x="99" y="23"/>
                    </a:lnTo>
                    <a:lnTo>
                      <a:pt x="107" y="24"/>
                    </a:lnTo>
                    <a:lnTo>
                      <a:pt x="111" y="27"/>
                    </a:lnTo>
                    <a:lnTo>
                      <a:pt x="114" y="23"/>
                    </a:lnTo>
                    <a:lnTo>
                      <a:pt x="118" y="20"/>
                    </a:lnTo>
                    <a:lnTo>
                      <a:pt x="121" y="19"/>
                    </a:lnTo>
                    <a:lnTo>
                      <a:pt x="123" y="16"/>
                    </a:lnTo>
                    <a:lnTo>
                      <a:pt x="122" y="10"/>
                    </a:lnTo>
                    <a:lnTo>
                      <a:pt x="120" y="7"/>
                    </a:lnTo>
                    <a:lnTo>
                      <a:pt x="116" y="3"/>
                    </a:lnTo>
                    <a:lnTo>
                      <a:pt x="112" y="0"/>
                    </a:lnTo>
                    <a:lnTo>
                      <a:pt x="102" y="7"/>
                    </a:lnTo>
                    <a:lnTo>
                      <a:pt x="93" y="4"/>
                    </a:lnTo>
                    <a:lnTo>
                      <a:pt x="91" y="6"/>
                    </a:lnTo>
                    <a:lnTo>
                      <a:pt x="90" y="9"/>
                    </a:lnTo>
                    <a:lnTo>
                      <a:pt x="88" y="9"/>
                    </a:lnTo>
                    <a:lnTo>
                      <a:pt x="87" y="13"/>
                    </a:lnTo>
                  </a:path>
                </a:pathLst>
              </a:custGeom>
              <a:solidFill>
                <a:srgbClr val="5FBF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51" name="Freeform 668">
                <a:extLst>
                  <a:ext uri="{FF2B5EF4-FFF2-40B4-BE49-F238E27FC236}">
                    <a16:creationId xmlns:a16="http://schemas.microsoft.com/office/drawing/2014/main" id="{0704B2DE-5B19-4D26-B3FC-9ACB6FCDCFF8}"/>
                  </a:ext>
                </a:extLst>
              </p:cNvPr>
              <p:cNvSpPr>
                <a:spLocks/>
              </p:cNvSpPr>
              <p:nvPr/>
            </p:nvSpPr>
            <p:spPr bwMode="auto">
              <a:xfrm>
                <a:off x="484" y="2589"/>
                <a:ext cx="230" cy="142"/>
              </a:xfrm>
              <a:custGeom>
                <a:avLst/>
                <a:gdLst>
                  <a:gd name="T0" fmla="*/ 94 w 230"/>
                  <a:gd name="T1" fmla="*/ 1 h 142"/>
                  <a:gd name="T2" fmla="*/ 90 w 230"/>
                  <a:gd name="T3" fmla="*/ 3 h 142"/>
                  <a:gd name="T4" fmla="*/ 87 w 230"/>
                  <a:gd name="T5" fmla="*/ 9 h 142"/>
                  <a:gd name="T6" fmla="*/ 80 w 230"/>
                  <a:gd name="T7" fmla="*/ 14 h 142"/>
                  <a:gd name="T8" fmla="*/ 70 w 230"/>
                  <a:gd name="T9" fmla="*/ 15 h 142"/>
                  <a:gd name="T10" fmla="*/ 63 w 230"/>
                  <a:gd name="T11" fmla="*/ 18 h 142"/>
                  <a:gd name="T12" fmla="*/ 57 w 230"/>
                  <a:gd name="T13" fmla="*/ 25 h 142"/>
                  <a:gd name="T14" fmla="*/ 61 w 230"/>
                  <a:gd name="T15" fmla="*/ 35 h 142"/>
                  <a:gd name="T16" fmla="*/ 45 w 230"/>
                  <a:gd name="T17" fmla="*/ 40 h 142"/>
                  <a:gd name="T18" fmla="*/ 43 w 230"/>
                  <a:gd name="T19" fmla="*/ 52 h 142"/>
                  <a:gd name="T20" fmla="*/ 40 w 230"/>
                  <a:gd name="T21" fmla="*/ 63 h 142"/>
                  <a:gd name="T22" fmla="*/ 31 w 230"/>
                  <a:gd name="T23" fmla="*/ 69 h 142"/>
                  <a:gd name="T24" fmla="*/ 27 w 230"/>
                  <a:gd name="T25" fmla="*/ 80 h 142"/>
                  <a:gd name="T26" fmla="*/ 17 w 230"/>
                  <a:gd name="T27" fmla="*/ 84 h 142"/>
                  <a:gd name="T28" fmla="*/ 4 w 230"/>
                  <a:gd name="T29" fmla="*/ 91 h 142"/>
                  <a:gd name="T30" fmla="*/ 2 w 230"/>
                  <a:gd name="T31" fmla="*/ 99 h 142"/>
                  <a:gd name="T32" fmla="*/ 8 w 230"/>
                  <a:gd name="T33" fmla="*/ 106 h 142"/>
                  <a:gd name="T34" fmla="*/ 17 w 230"/>
                  <a:gd name="T35" fmla="*/ 114 h 142"/>
                  <a:gd name="T36" fmla="*/ 26 w 230"/>
                  <a:gd name="T37" fmla="*/ 111 h 142"/>
                  <a:gd name="T38" fmla="*/ 37 w 230"/>
                  <a:gd name="T39" fmla="*/ 108 h 142"/>
                  <a:gd name="T40" fmla="*/ 51 w 230"/>
                  <a:gd name="T41" fmla="*/ 105 h 142"/>
                  <a:gd name="T42" fmla="*/ 66 w 230"/>
                  <a:gd name="T43" fmla="*/ 97 h 142"/>
                  <a:gd name="T44" fmla="*/ 68 w 230"/>
                  <a:gd name="T45" fmla="*/ 106 h 142"/>
                  <a:gd name="T46" fmla="*/ 55 w 230"/>
                  <a:gd name="T47" fmla="*/ 109 h 142"/>
                  <a:gd name="T48" fmla="*/ 45 w 230"/>
                  <a:gd name="T49" fmla="*/ 117 h 142"/>
                  <a:gd name="T50" fmla="*/ 47 w 230"/>
                  <a:gd name="T51" fmla="*/ 128 h 142"/>
                  <a:gd name="T52" fmla="*/ 50 w 230"/>
                  <a:gd name="T53" fmla="*/ 136 h 142"/>
                  <a:gd name="T54" fmla="*/ 62 w 230"/>
                  <a:gd name="T55" fmla="*/ 138 h 142"/>
                  <a:gd name="T56" fmla="*/ 76 w 230"/>
                  <a:gd name="T57" fmla="*/ 138 h 142"/>
                  <a:gd name="T58" fmla="*/ 72 w 230"/>
                  <a:gd name="T59" fmla="*/ 125 h 142"/>
                  <a:gd name="T60" fmla="*/ 79 w 230"/>
                  <a:gd name="T61" fmla="*/ 116 h 142"/>
                  <a:gd name="T62" fmla="*/ 88 w 230"/>
                  <a:gd name="T63" fmla="*/ 125 h 142"/>
                  <a:gd name="T64" fmla="*/ 94 w 230"/>
                  <a:gd name="T65" fmla="*/ 116 h 142"/>
                  <a:gd name="T66" fmla="*/ 102 w 230"/>
                  <a:gd name="T67" fmla="*/ 109 h 142"/>
                  <a:gd name="T68" fmla="*/ 106 w 230"/>
                  <a:gd name="T69" fmla="*/ 95 h 142"/>
                  <a:gd name="T70" fmla="*/ 107 w 230"/>
                  <a:gd name="T71" fmla="*/ 107 h 142"/>
                  <a:gd name="T72" fmla="*/ 111 w 230"/>
                  <a:gd name="T73" fmla="*/ 117 h 142"/>
                  <a:gd name="T74" fmla="*/ 119 w 230"/>
                  <a:gd name="T75" fmla="*/ 123 h 142"/>
                  <a:gd name="T76" fmla="*/ 128 w 230"/>
                  <a:gd name="T77" fmla="*/ 131 h 142"/>
                  <a:gd name="T78" fmla="*/ 139 w 230"/>
                  <a:gd name="T79" fmla="*/ 138 h 142"/>
                  <a:gd name="T80" fmla="*/ 153 w 230"/>
                  <a:gd name="T81" fmla="*/ 137 h 142"/>
                  <a:gd name="T82" fmla="*/ 160 w 230"/>
                  <a:gd name="T83" fmla="*/ 128 h 142"/>
                  <a:gd name="T84" fmla="*/ 173 w 230"/>
                  <a:gd name="T85" fmla="*/ 126 h 142"/>
                  <a:gd name="T86" fmla="*/ 175 w 230"/>
                  <a:gd name="T87" fmla="*/ 110 h 142"/>
                  <a:gd name="T88" fmla="*/ 168 w 230"/>
                  <a:gd name="T89" fmla="*/ 103 h 142"/>
                  <a:gd name="T90" fmla="*/ 187 w 230"/>
                  <a:gd name="T91" fmla="*/ 103 h 142"/>
                  <a:gd name="T92" fmla="*/ 202 w 230"/>
                  <a:gd name="T93" fmla="*/ 116 h 142"/>
                  <a:gd name="T94" fmla="*/ 218 w 230"/>
                  <a:gd name="T95" fmla="*/ 120 h 142"/>
                  <a:gd name="T96" fmla="*/ 226 w 230"/>
                  <a:gd name="T97" fmla="*/ 103 h 142"/>
                  <a:gd name="T98" fmla="*/ 220 w 230"/>
                  <a:gd name="T99" fmla="*/ 87 h 142"/>
                  <a:gd name="T100" fmla="*/ 207 w 230"/>
                  <a:gd name="T101" fmla="*/ 75 h 142"/>
                  <a:gd name="T102" fmla="*/ 194 w 230"/>
                  <a:gd name="T103" fmla="*/ 72 h 142"/>
                  <a:gd name="T104" fmla="*/ 192 w 230"/>
                  <a:gd name="T105" fmla="*/ 60 h 142"/>
                  <a:gd name="T106" fmla="*/ 191 w 230"/>
                  <a:gd name="T107" fmla="*/ 50 h 142"/>
                  <a:gd name="T108" fmla="*/ 181 w 230"/>
                  <a:gd name="T109" fmla="*/ 38 h 142"/>
                  <a:gd name="T110" fmla="*/ 178 w 230"/>
                  <a:gd name="T111" fmla="*/ 19 h 142"/>
                  <a:gd name="T112" fmla="*/ 166 w 230"/>
                  <a:gd name="T113" fmla="*/ 14 h 142"/>
                  <a:gd name="T114" fmla="*/ 148 w 230"/>
                  <a:gd name="T115" fmla="*/ 5 h 142"/>
                  <a:gd name="T116" fmla="*/ 134 w 230"/>
                  <a:gd name="T117" fmla="*/ 0 h 142"/>
                  <a:gd name="T118" fmla="*/ 122 w 230"/>
                  <a:gd name="T119" fmla="*/ 8 h 142"/>
                  <a:gd name="T120" fmla="*/ 108 w 230"/>
                  <a:gd name="T121" fmla="*/ 3 h 1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30"/>
                  <a:gd name="T184" fmla="*/ 0 h 142"/>
                  <a:gd name="T185" fmla="*/ 230 w 230"/>
                  <a:gd name="T186" fmla="*/ 142 h 14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30" h="142">
                    <a:moveTo>
                      <a:pt x="102" y="5"/>
                    </a:moveTo>
                    <a:lnTo>
                      <a:pt x="99" y="3"/>
                    </a:lnTo>
                    <a:lnTo>
                      <a:pt x="94" y="1"/>
                    </a:lnTo>
                    <a:lnTo>
                      <a:pt x="90" y="1"/>
                    </a:lnTo>
                    <a:lnTo>
                      <a:pt x="92" y="2"/>
                    </a:lnTo>
                    <a:lnTo>
                      <a:pt x="90" y="3"/>
                    </a:lnTo>
                    <a:lnTo>
                      <a:pt x="86" y="5"/>
                    </a:lnTo>
                    <a:lnTo>
                      <a:pt x="86" y="7"/>
                    </a:lnTo>
                    <a:lnTo>
                      <a:pt x="87" y="9"/>
                    </a:lnTo>
                    <a:lnTo>
                      <a:pt x="83" y="11"/>
                    </a:lnTo>
                    <a:lnTo>
                      <a:pt x="82" y="13"/>
                    </a:lnTo>
                    <a:lnTo>
                      <a:pt x="80" y="14"/>
                    </a:lnTo>
                    <a:lnTo>
                      <a:pt x="76" y="13"/>
                    </a:lnTo>
                    <a:lnTo>
                      <a:pt x="73" y="13"/>
                    </a:lnTo>
                    <a:lnTo>
                      <a:pt x="70" y="15"/>
                    </a:lnTo>
                    <a:lnTo>
                      <a:pt x="67" y="15"/>
                    </a:lnTo>
                    <a:lnTo>
                      <a:pt x="64" y="16"/>
                    </a:lnTo>
                    <a:lnTo>
                      <a:pt x="63" y="18"/>
                    </a:lnTo>
                    <a:lnTo>
                      <a:pt x="60" y="19"/>
                    </a:lnTo>
                    <a:lnTo>
                      <a:pt x="57" y="21"/>
                    </a:lnTo>
                    <a:lnTo>
                      <a:pt x="57" y="25"/>
                    </a:lnTo>
                    <a:lnTo>
                      <a:pt x="59" y="29"/>
                    </a:lnTo>
                    <a:lnTo>
                      <a:pt x="61" y="31"/>
                    </a:lnTo>
                    <a:lnTo>
                      <a:pt x="61" y="35"/>
                    </a:lnTo>
                    <a:lnTo>
                      <a:pt x="54" y="36"/>
                    </a:lnTo>
                    <a:lnTo>
                      <a:pt x="48" y="36"/>
                    </a:lnTo>
                    <a:lnTo>
                      <a:pt x="45" y="40"/>
                    </a:lnTo>
                    <a:lnTo>
                      <a:pt x="44" y="46"/>
                    </a:lnTo>
                    <a:lnTo>
                      <a:pt x="44" y="51"/>
                    </a:lnTo>
                    <a:lnTo>
                      <a:pt x="43" y="52"/>
                    </a:lnTo>
                    <a:lnTo>
                      <a:pt x="43" y="56"/>
                    </a:lnTo>
                    <a:lnTo>
                      <a:pt x="44" y="61"/>
                    </a:lnTo>
                    <a:lnTo>
                      <a:pt x="40" y="63"/>
                    </a:lnTo>
                    <a:lnTo>
                      <a:pt x="36" y="64"/>
                    </a:lnTo>
                    <a:lnTo>
                      <a:pt x="32" y="68"/>
                    </a:lnTo>
                    <a:lnTo>
                      <a:pt x="31" y="69"/>
                    </a:lnTo>
                    <a:lnTo>
                      <a:pt x="28" y="72"/>
                    </a:lnTo>
                    <a:lnTo>
                      <a:pt x="27" y="76"/>
                    </a:lnTo>
                    <a:lnTo>
                      <a:pt x="27" y="80"/>
                    </a:lnTo>
                    <a:lnTo>
                      <a:pt x="24" y="82"/>
                    </a:lnTo>
                    <a:lnTo>
                      <a:pt x="23" y="85"/>
                    </a:lnTo>
                    <a:lnTo>
                      <a:pt x="17" y="84"/>
                    </a:lnTo>
                    <a:lnTo>
                      <a:pt x="11" y="87"/>
                    </a:lnTo>
                    <a:lnTo>
                      <a:pt x="6" y="88"/>
                    </a:lnTo>
                    <a:lnTo>
                      <a:pt x="4" y="91"/>
                    </a:lnTo>
                    <a:lnTo>
                      <a:pt x="1" y="93"/>
                    </a:lnTo>
                    <a:lnTo>
                      <a:pt x="0" y="97"/>
                    </a:lnTo>
                    <a:lnTo>
                      <a:pt x="2" y="99"/>
                    </a:lnTo>
                    <a:lnTo>
                      <a:pt x="5" y="101"/>
                    </a:lnTo>
                    <a:lnTo>
                      <a:pt x="5" y="104"/>
                    </a:lnTo>
                    <a:lnTo>
                      <a:pt x="8" y="106"/>
                    </a:lnTo>
                    <a:lnTo>
                      <a:pt x="10" y="111"/>
                    </a:lnTo>
                    <a:lnTo>
                      <a:pt x="13" y="115"/>
                    </a:lnTo>
                    <a:lnTo>
                      <a:pt x="17" y="114"/>
                    </a:lnTo>
                    <a:lnTo>
                      <a:pt x="21" y="110"/>
                    </a:lnTo>
                    <a:lnTo>
                      <a:pt x="24" y="110"/>
                    </a:lnTo>
                    <a:lnTo>
                      <a:pt x="26" y="111"/>
                    </a:lnTo>
                    <a:lnTo>
                      <a:pt x="29" y="115"/>
                    </a:lnTo>
                    <a:lnTo>
                      <a:pt x="33" y="112"/>
                    </a:lnTo>
                    <a:lnTo>
                      <a:pt x="37" y="108"/>
                    </a:lnTo>
                    <a:lnTo>
                      <a:pt x="41" y="107"/>
                    </a:lnTo>
                    <a:lnTo>
                      <a:pt x="47" y="108"/>
                    </a:lnTo>
                    <a:lnTo>
                      <a:pt x="51" y="105"/>
                    </a:lnTo>
                    <a:lnTo>
                      <a:pt x="54" y="101"/>
                    </a:lnTo>
                    <a:lnTo>
                      <a:pt x="61" y="97"/>
                    </a:lnTo>
                    <a:lnTo>
                      <a:pt x="66" y="97"/>
                    </a:lnTo>
                    <a:lnTo>
                      <a:pt x="67" y="98"/>
                    </a:lnTo>
                    <a:lnTo>
                      <a:pt x="69" y="101"/>
                    </a:lnTo>
                    <a:lnTo>
                      <a:pt x="68" y="106"/>
                    </a:lnTo>
                    <a:lnTo>
                      <a:pt x="64" y="107"/>
                    </a:lnTo>
                    <a:lnTo>
                      <a:pt x="59" y="107"/>
                    </a:lnTo>
                    <a:lnTo>
                      <a:pt x="55" y="109"/>
                    </a:lnTo>
                    <a:lnTo>
                      <a:pt x="55" y="112"/>
                    </a:lnTo>
                    <a:lnTo>
                      <a:pt x="50" y="117"/>
                    </a:lnTo>
                    <a:lnTo>
                      <a:pt x="45" y="117"/>
                    </a:lnTo>
                    <a:lnTo>
                      <a:pt x="42" y="120"/>
                    </a:lnTo>
                    <a:lnTo>
                      <a:pt x="43" y="124"/>
                    </a:lnTo>
                    <a:lnTo>
                      <a:pt x="47" y="128"/>
                    </a:lnTo>
                    <a:lnTo>
                      <a:pt x="45" y="131"/>
                    </a:lnTo>
                    <a:lnTo>
                      <a:pt x="45" y="133"/>
                    </a:lnTo>
                    <a:lnTo>
                      <a:pt x="50" y="136"/>
                    </a:lnTo>
                    <a:lnTo>
                      <a:pt x="51" y="139"/>
                    </a:lnTo>
                    <a:lnTo>
                      <a:pt x="57" y="141"/>
                    </a:lnTo>
                    <a:lnTo>
                      <a:pt x="62" y="138"/>
                    </a:lnTo>
                    <a:lnTo>
                      <a:pt x="66" y="138"/>
                    </a:lnTo>
                    <a:lnTo>
                      <a:pt x="69" y="140"/>
                    </a:lnTo>
                    <a:lnTo>
                      <a:pt x="76" y="138"/>
                    </a:lnTo>
                    <a:lnTo>
                      <a:pt x="79" y="134"/>
                    </a:lnTo>
                    <a:lnTo>
                      <a:pt x="76" y="129"/>
                    </a:lnTo>
                    <a:lnTo>
                      <a:pt x="72" y="125"/>
                    </a:lnTo>
                    <a:lnTo>
                      <a:pt x="72" y="120"/>
                    </a:lnTo>
                    <a:lnTo>
                      <a:pt x="74" y="116"/>
                    </a:lnTo>
                    <a:lnTo>
                      <a:pt x="79" y="116"/>
                    </a:lnTo>
                    <a:lnTo>
                      <a:pt x="80" y="122"/>
                    </a:lnTo>
                    <a:lnTo>
                      <a:pt x="83" y="127"/>
                    </a:lnTo>
                    <a:lnTo>
                      <a:pt x="88" y="125"/>
                    </a:lnTo>
                    <a:lnTo>
                      <a:pt x="92" y="126"/>
                    </a:lnTo>
                    <a:lnTo>
                      <a:pt x="95" y="123"/>
                    </a:lnTo>
                    <a:lnTo>
                      <a:pt x="94" y="116"/>
                    </a:lnTo>
                    <a:lnTo>
                      <a:pt x="94" y="112"/>
                    </a:lnTo>
                    <a:lnTo>
                      <a:pt x="97" y="112"/>
                    </a:lnTo>
                    <a:lnTo>
                      <a:pt x="102" y="109"/>
                    </a:lnTo>
                    <a:lnTo>
                      <a:pt x="102" y="102"/>
                    </a:lnTo>
                    <a:lnTo>
                      <a:pt x="102" y="98"/>
                    </a:lnTo>
                    <a:lnTo>
                      <a:pt x="106" y="95"/>
                    </a:lnTo>
                    <a:lnTo>
                      <a:pt x="107" y="97"/>
                    </a:lnTo>
                    <a:lnTo>
                      <a:pt x="106" y="101"/>
                    </a:lnTo>
                    <a:lnTo>
                      <a:pt x="107" y="107"/>
                    </a:lnTo>
                    <a:lnTo>
                      <a:pt x="107" y="114"/>
                    </a:lnTo>
                    <a:lnTo>
                      <a:pt x="108" y="119"/>
                    </a:lnTo>
                    <a:lnTo>
                      <a:pt x="111" y="117"/>
                    </a:lnTo>
                    <a:lnTo>
                      <a:pt x="113" y="118"/>
                    </a:lnTo>
                    <a:lnTo>
                      <a:pt x="115" y="122"/>
                    </a:lnTo>
                    <a:lnTo>
                      <a:pt x="119" y="123"/>
                    </a:lnTo>
                    <a:lnTo>
                      <a:pt x="119" y="126"/>
                    </a:lnTo>
                    <a:lnTo>
                      <a:pt x="121" y="132"/>
                    </a:lnTo>
                    <a:lnTo>
                      <a:pt x="128" y="131"/>
                    </a:lnTo>
                    <a:lnTo>
                      <a:pt x="131" y="135"/>
                    </a:lnTo>
                    <a:lnTo>
                      <a:pt x="136" y="140"/>
                    </a:lnTo>
                    <a:lnTo>
                      <a:pt x="139" y="138"/>
                    </a:lnTo>
                    <a:lnTo>
                      <a:pt x="142" y="138"/>
                    </a:lnTo>
                    <a:lnTo>
                      <a:pt x="147" y="140"/>
                    </a:lnTo>
                    <a:lnTo>
                      <a:pt x="153" y="137"/>
                    </a:lnTo>
                    <a:lnTo>
                      <a:pt x="154" y="132"/>
                    </a:lnTo>
                    <a:lnTo>
                      <a:pt x="154" y="128"/>
                    </a:lnTo>
                    <a:lnTo>
                      <a:pt x="160" y="128"/>
                    </a:lnTo>
                    <a:lnTo>
                      <a:pt x="166" y="126"/>
                    </a:lnTo>
                    <a:lnTo>
                      <a:pt x="169" y="126"/>
                    </a:lnTo>
                    <a:lnTo>
                      <a:pt x="173" y="126"/>
                    </a:lnTo>
                    <a:lnTo>
                      <a:pt x="174" y="120"/>
                    </a:lnTo>
                    <a:lnTo>
                      <a:pt x="178" y="115"/>
                    </a:lnTo>
                    <a:lnTo>
                      <a:pt x="175" y="110"/>
                    </a:lnTo>
                    <a:lnTo>
                      <a:pt x="172" y="109"/>
                    </a:lnTo>
                    <a:lnTo>
                      <a:pt x="172" y="104"/>
                    </a:lnTo>
                    <a:lnTo>
                      <a:pt x="168" y="103"/>
                    </a:lnTo>
                    <a:lnTo>
                      <a:pt x="176" y="102"/>
                    </a:lnTo>
                    <a:lnTo>
                      <a:pt x="180" y="105"/>
                    </a:lnTo>
                    <a:lnTo>
                      <a:pt x="187" y="103"/>
                    </a:lnTo>
                    <a:lnTo>
                      <a:pt x="193" y="106"/>
                    </a:lnTo>
                    <a:lnTo>
                      <a:pt x="200" y="106"/>
                    </a:lnTo>
                    <a:lnTo>
                      <a:pt x="202" y="116"/>
                    </a:lnTo>
                    <a:lnTo>
                      <a:pt x="206" y="116"/>
                    </a:lnTo>
                    <a:lnTo>
                      <a:pt x="212" y="119"/>
                    </a:lnTo>
                    <a:lnTo>
                      <a:pt x="218" y="120"/>
                    </a:lnTo>
                    <a:lnTo>
                      <a:pt x="224" y="116"/>
                    </a:lnTo>
                    <a:lnTo>
                      <a:pt x="229" y="112"/>
                    </a:lnTo>
                    <a:lnTo>
                      <a:pt x="226" y="103"/>
                    </a:lnTo>
                    <a:lnTo>
                      <a:pt x="221" y="99"/>
                    </a:lnTo>
                    <a:lnTo>
                      <a:pt x="223" y="95"/>
                    </a:lnTo>
                    <a:lnTo>
                      <a:pt x="220" y="87"/>
                    </a:lnTo>
                    <a:lnTo>
                      <a:pt x="219" y="82"/>
                    </a:lnTo>
                    <a:lnTo>
                      <a:pt x="214" y="76"/>
                    </a:lnTo>
                    <a:lnTo>
                      <a:pt x="207" y="75"/>
                    </a:lnTo>
                    <a:lnTo>
                      <a:pt x="199" y="80"/>
                    </a:lnTo>
                    <a:lnTo>
                      <a:pt x="191" y="78"/>
                    </a:lnTo>
                    <a:lnTo>
                      <a:pt x="194" y="72"/>
                    </a:lnTo>
                    <a:lnTo>
                      <a:pt x="201" y="68"/>
                    </a:lnTo>
                    <a:lnTo>
                      <a:pt x="200" y="62"/>
                    </a:lnTo>
                    <a:lnTo>
                      <a:pt x="192" y="60"/>
                    </a:lnTo>
                    <a:lnTo>
                      <a:pt x="187" y="59"/>
                    </a:lnTo>
                    <a:lnTo>
                      <a:pt x="188" y="55"/>
                    </a:lnTo>
                    <a:lnTo>
                      <a:pt x="191" y="50"/>
                    </a:lnTo>
                    <a:lnTo>
                      <a:pt x="191" y="42"/>
                    </a:lnTo>
                    <a:lnTo>
                      <a:pt x="186" y="38"/>
                    </a:lnTo>
                    <a:lnTo>
                      <a:pt x="181" y="38"/>
                    </a:lnTo>
                    <a:lnTo>
                      <a:pt x="181" y="32"/>
                    </a:lnTo>
                    <a:lnTo>
                      <a:pt x="181" y="27"/>
                    </a:lnTo>
                    <a:lnTo>
                      <a:pt x="178" y="19"/>
                    </a:lnTo>
                    <a:lnTo>
                      <a:pt x="174" y="14"/>
                    </a:lnTo>
                    <a:lnTo>
                      <a:pt x="171" y="14"/>
                    </a:lnTo>
                    <a:lnTo>
                      <a:pt x="166" y="14"/>
                    </a:lnTo>
                    <a:lnTo>
                      <a:pt x="159" y="8"/>
                    </a:lnTo>
                    <a:lnTo>
                      <a:pt x="153" y="4"/>
                    </a:lnTo>
                    <a:lnTo>
                      <a:pt x="148" y="5"/>
                    </a:lnTo>
                    <a:lnTo>
                      <a:pt x="143" y="3"/>
                    </a:lnTo>
                    <a:lnTo>
                      <a:pt x="140" y="0"/>
                    </a:lnTo>
                    <a:lnTo>
                      <a:pt x="134" y="0"/>
                    </a:lnTo>
                    <a:lnTo>
                      <a:pt x="129" y="0"/>
                    </a:lnTo>
                    <a:lnTo>
                      <a:pt x="122" y="7"/>
                    </a:lnTo>
                    <a:lnTo>
                      <a:pt x="122" y="8"/>
                    </a:lnTo>
                    <a:lnTo>
                      <a:pt x="121" y="1"/>
                    </a:lnTo>
                    <a:lnTo>
                      <a:pt x="110" y="0"/>
                    </a:lnTo>
                    <a:lnTo>
                      <a:pt x="108" y="3"/>
                    </a:lnTo>
                    <a:lnTo>
                      <a:pt x="102"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52" name="Freeform 669">
                <a:extLst>
                  <a:ext uri="{FF2B5EF4-FFF2-40B4-BE49-F238E27FC236}">
                    <a16:creationId xmlns:a16="http://schemas.microsoft.com/office/drawing/2014/main" id="{4E4DBC81-0470-40B2-BE85-75C1CE3188AF}"/>
                  </a:ext>
                </a:extLst>
              </p:cNvPr>
              <p:cNvSpPr>
                <a:spLocks/>
              </p:cNvSpPr>
              <p:nvPr/>
            </p:nvSpPr>
            <p:spPr bwMode="auto">
              <a:xfrm>
                <a:off x="564" y="2684"/>
                <a:ext cx="70" cy="98"/>
              </a:xfrm>
              <a:custGeom>
                <a:avLst/>
                <a:gdLst>
                  <a:gd name="T0" fmla="*/ 27 w 70"/>
                  <a:gd name="T1" fmla="*/ 2 h 98"/>
                  <a:gd name="T2" fmla="*/ 25 w 70"/>
                  <a:gd name="T3" fmla="*/ 1 h 98"/>
                  <a:gd name="T4" fmla="*/ 20 w 70"/>
                  <a:gd name="T5" fmla="*/ 6 h 98"/>
                  <a:gd name="T6" fmla="*/ 18 w 70"/>
                  <a:gd name="T7" fmla="*/ 16 h 98"/>
                  <a:gd name="T8" fmla="*/ 20 w 70"/>
                  <a:gd name="T9" fmla="*/ 23 h 98"/>
                  <a:gd name="T10" fmla="*/ 20 w 70"/>
                  <a:gd name="T11" fmla="*/ 31 h 98"/>
                  <a:gd name="T12" fmla="*/ 19 w 70"/>
                  <a:gd name="T13" fmla="*/ 40 h 98"/>
                  <a:gd name="T14" fmla="*/ 17 w 70"/>
                  <a:gd name="T15" fmla="*/ 61 h 98"/>
                  <a:gd name="T16" fmla="*/ 16 w 70"/>
                  <a:gd name="T17" fmla="*/ 71 h 98"/>
                  <a:gd name="T18" fmla="*/ 15 w 70"/>
                  <a:gd name="T19" fmla="*/ 75 h 98"/>
                  <a:gd name="T20" fmla="*/ 13 w 70"/>
                  <a:gd name="T21" fmla="*/ 81 h 98"/>
                  <a:gd name="T22" fmla="*/ 11 w 70"/>
                  <a:gd name="T23" fmla="*/ 84 h 98"/>
                  <a:gd name="T24" fmla="*/ 7 w 70"/>
                  <a:gd name="T25" fmla="*/ 87 h 98"/>
                  <a:gd name="T26" fmla="*/ 2 w 70"/>
                  <a:gd name="T27" fmla="*/ 91 h 98"/>
                  <a:gd name="T28" fmla="*/ 0 w 70"/>
                  <a:gd name="T29" fmla="*/ 92 h 98"/>
                  <a:gd name="T30" fmla="*/ 7 w 70"/>
                  <a:gd name="T31" fmla="*/ 92 h 98"/>
                  <a:gd name="T32" fmla="*/ 12 w 70"/>
                  <a:gd name="T33" fmla="*/ 91 h 98"/>
                  <a:gd name="T34" fmla="*/ 18 w 70"/>
                  <a:gd name="T35" fmla="*/ 90 h 98"/>
                  <a:gd name="T36" fmla="*/ 20 w 70"/>
                  <a:gd name="T37" fmla="*/ 93 h 98"/>
                  <a:gd name="T38" fmla="*/ 19 w 70"/>
                  <a:gd name="T39" fmla="*/ 97 h 98"/>
                  <a:gd name="T40" fmla="*/ 26 w 70"/>
                  <a:gd name="T41" fmla="*/ 91 h 98"/>
                  <a:gd name="T42" fmla="*/ 32 w 70"/>
                  <a:gd name="T43" fmla="*/ 90 h 98"/>
                  <a:gd name="T44" fmla="*/ 37 w 70"/>
                  <a:gd name="T45" fmla="*/ 92 h 98"/>
                  <a:gd name="T46" fmla="*/ 40 w 70"/>
                  <a:gd name="T47" fmla="*/ 89 h 98"/>
                  <a:gd name="T48" fmla="*/ 60 w 70"/>
                  <a:gd name="T49" fmla="*/ 95 h 98"/>
                  <a:gd name="T50" fmla="*/ 69 w 70"/>
                  <a:gd name="T51" fmla="*/ 93 h 98"/>
                  <a:gd name="T52" fmla="*/ 63 w 70"/>
                  <a:gd name="T53" fmla="*/ 93 h 98"/>
                  <a:gd name="T54" fmla="*/ 51 w 70"/>
                  <a:gd name="T55" fmla="*/ 88 h 98"/>
                  <a:gd name="T56" fmla="*/ 46 w 70"/>
                  <a:gd name="T57" fmla="*/ 82 h 98"/>
                  <a:gd name="T58" fmla="*/ 44 w 70"/>
                  <a:gd name="T59" fmla="*/ 76 h 98"/>
                  <a:gd name="T60" fmla="*/ 42 w 70"/>
                  <a:gd name="T61" fmla="*/ 66 h 98"/>
                  <a:gd name="T62" fmla="*/ 42 w 70"/>
                  <a:gd name="T63" fmla="*/ 55 h 98"/>
                  <a:gd name="T64" fmla="*/ 43 w 70"/>
                  <a:gd name="T65" fmla="*/ 33 h 98"/>
                  <a:gd name="T66" fmla="*/ 30 w 70"/>
                  <a:gd name="T67" fmla="*/ 0 h 98"/>
                  <a:gd name="T68" fmla="*/ 27 w 70"/>
                  <a:gd name="T69" fmla="*/ 2 h 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0"/>
                  <a:gd name="T106" fmla="*/ 0 h 98"/>
                  <a:gd name="T107" fmla="*/ 70 w 70"/>
                  <a:gd name="T108" fmla="*/ 98 h 9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0" h="98">
                    <a:moveTo>
                      <a:pt x="27" y="2"/>
                    </a:moveTo>
                    <a:lnTo>
                      <a:pt x="25" y="1"/>
                    </a:lnTo>
                    <a:lnTo>
                      <a:pt x="20" y="6"/>
                    </a:lnTo>
                    <a:lnTo>
                      <a:pt x="18" y="16"/>
                    </a:lnTo>
                    <a:lnTo>
                      <a:pt x="20" y="23"/>
                    </a:lnTo>
                    <a:lnTo>
                      <a:pt x="20" y="31"/>
                    </a:lnTo>
                    <a:lnTo>
                      <a:pt x="19" y="40"/>
                    </a:lnTo>
                    <a:lnTo>
                      <a:pt x="17" y="61"/>
                    </a:lnTo>
                    <a:lnTo>
                      <a:pt x="16" y="71"/>
                    </a:lnTo>
                    <a:lnTo>
                      <a:pt x="15" y="75"/>
                    </a:lnTo>
                    <a:lnTo>
                      <a:pt x="13" y="81"/>
                    </a:lnTo>
                    <a:lnTo>
                      <a:pt x="11" y="84"/>
                    </a:lnTo>
                    <a:lnTo>
                      <a:pt x="7" y="87"/>
                    </a:lnTo>
                    <a:lnTo>
                      <a:pt x="2" y="91"/>
                    </a:lnTo>
                    <a:lnTo>
                      <a:pt x="0" y="92"/>
                    </a:lnTo>
                    <a:lnTo>
                      <a:pt x="7" y="92"/>
                    </a:lnTo>
                    <a:lnTo>
                      <a:pt x="12" y="91"/>
                    </a:lnTo>
                    <a:lnTo>
                      <a:pt x="18" y="90"/>
                    </a:lnTo>
                    <a:lnTo>
                      <a:pt x="20" y="93"/>
                    </a:lnTo>
                    <a:lnTo>
                      <a:pt x="19" y="97"/>
                    </a:lnTo>
                    <a:lnTo>
                      <a:pt x="26" y="91"/>
                    </a:lnTo>
                    <a:lnTo>
                      <a:pt x="32" y="90"/>
                    </a:lnTo>
                    <a:lnTo>
                      <a:pt x="37" y="92"/>
                    </a:lnTo>
                    <a:lnTo>
                      <a:pt x="40" y="89"/>
                    </a:lnTo>
                    <a:lnTo>
                      <a:pt x="60" y="95"/>
                    </a:lnTo>
                    <a:lnTo>
                      <a:pt x="69" y="93"/>
                    </a:lnTo>
                    <a:lnTo>
                      <a:pt x="63" y="93"/>
                    </a:lnTo>
                    <a:lnTo>
                      <a:pt x="51" y="88"/>
                    </a:lnTo>
                    <a:lnTo>
                      <a:pt x="46" y="82"/>
                    </a:lnTo>
                    <a:lnTo>
                      <a:pt x="44" y="76"/>
                    </a:lnTo>
                    <a:lnTo>
                      <a:pt x="42" y="66"/>
                    </a:lnTo>
                    <a:lnTo>
                      <a:pt x="42" y="55"/>
                    </a:lnTo>
                    <a:lnTo>
                      <a:pt x="43" y="33"/>
                    </a:lnTo>
                    <a:lnTo>
                      <a:pt x="30" y="0"/>
                    </a:lnTo>
                    <a:lnTo>
                      <a:pt x="27" y="2"/>
                    </a:lnTo>
                  </a:path>
                </a:pathLst>
              </a:custGeom>
              <a:solidFill>
                <a:srgbClr val="4C2E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grpSp>
          <p:nvGrpSpPr>
            <p:cNvPr id="653" name="Group 670">
              <a:extLst>
                <a:ext uri="{FF2B5EF4-FFF2-40B4-BE49-F238E27FC236}">
                  <a16:creationId xmlns:a16="http://schemas.microsoft.com/office/drawing/2014/main" id="{18CC2E7C-250C-4A73-81C7-E59710CA9B6B}"/>
                </a:ext>
              </a:extLst>
            </p:cNvPr>
            <p:cNvGrpSpPr>
              <a:grpSpLocks/>
            </p:cNvGrpSpPr>
            <p:nvPr/>
          </p:nvGrpSpPr>
          <p:grpSpPr bwMode="auto">
            <a:xfrm>
              <a:off x="653" y="2608"/>
              <a:ext cx="208" cy="176"/>
              <a:chOff x="653" y="2608"/>
              <a:chExt cx="208" cy="176"/>
            </a:xfrm>
          </p:grpSpPr>
          <p:sp>
            <p:nvSpPr>
              <p:cNvPr id="943" name="Freeform 671">
                <a:extLst>
                  <a:ext uri="{FF2B5EF4-FFF2-40B4-BE49-F238E27FC236}">
                    <a16:creationId xmlns:a16="http://schemas.microsoft.com/office/drawing/2014/main" id="{FE063786-6E76-46FE-8E0C-A8A16E9D45F5}"/>
                  </a:ext>
                </a:extLst>
              </p:cNvPr>
              <p:cNvSpPr>
                <a:spLocks/>
              </p:cNvSpPr>
              <p:nvPr/>
            </p:nvSpPr>
            <p:spPr bwMode="auto">
              <a:xfrm>
                <a:off x="653" y="2608"/>
                <a:ext cx="208" cy="130"/>
              </a:xfrm>
              <a:custGeom>
                <a:avLst/>
                <a:gdLst>
                  <a:gd name="T0" fmla="*/ 85 w 208"/>
                  <a:gd name="T1" fmla="*/ 1 h 130"/>
                  <a:gd name="T2" fmla="*/ 82 w 208"/>
                  <a:gd name="T3" fmla="*/ 2 h 130"/>
                  <a:gd name="T4" fmla="*/ 78 w 208"/>
                  <a:gd name="T5" fmla="*/ 9 h 130"/>
                  <a:gd name="T6" fmla="*/ 72 w 208"/>
                  <a:gd name="T7" fmla="*/ 13 h 130"/>
                  <a:gd name="T8" fmla="*/ 64 w 208"/>
                  <a:gd name="T9" fmla="*/ 14 h 130"/>
                  <a:gd name="T10" fmla="*/ 57 w 208"/>
                  <a:gd name="T11" fmla="*/ 17 h 130"/>
                  <a:gd name="T12" fmla="*/ 52 w 208"/>
                  <a:gd name="T13" fmla="*/ 22 h 130"/>
                  <a:gd name="T14" fmla="*/ 55 w 208"/>
                  <a:gd name="T15" fmla="*/ 32 h 130"/>
                  <a:gd name="T16" fmla="*/ 41 w 208"/>
                  <a:gd name="T17" fmla="*/ 36 h 130"/>
                  <a:gd name="T18" fmla="*/ 39 w 208"/>
                  <a:gd name="T19" fmla="*/ 48 h 130"/>
                  <a:gd name="T20" fmla="*/ 36 w 208"/>
                  <a:gd name="T21" fmla="*/ 58 h 130"/>
                  <a:gd name="T22" fmla="*/ 28 w 208"/>
                  <a:gd name="T23" fmla="*/ 63 h 130"/>
                  <a:gd name="T24" fmla="*/ 24 w 208"/>
                  <a:gd name="T25" fmla="*/ 73 h 130"/>
                  <a:gd name="T26" fmla="*/ 15 w 208"/>
                  <a:gd name="T27" fmla="*/ 77 h 130"/>
                  <a:gd name="T28" fmla="*/ 4 w 208"/>
                  <a:gd name="T29" fmla="*/ 83 h 130"/>
                  <a:gd name="T30" fmla="*/ 2 w 208"/>
                  <a:gd name="T31" fmla="*/ 90 h 130"/>
                  <a:gd name="T32" fmla="*/ 7 w 208"/>
                  <a:gd name="T33" fmla="*/ 97 h 130"/>
                  <a:gd name="T34" fmla="*/ 16 w 208"/>
                  <a:gd name="T35" fmla="*/ 104 h 130"/>
                  <a:gd name="T36" fmla="*/ 24 w 208"/>
                  <a:gd name="T37" fmla="*/ 102 h 130"/>
                  <a:gd name="T38" fmla="*/ 34 w 208"/>
                  <a:gd name="T39" fmla="*/ 98 h 130"/>
                  <a:gd name="T40" fmla="*/ 46 w 208"/>
                  <a:gd name="T41" fmla="*/ 96 h 130"/>
                  <a:gd name="T42" fmla="*/ 59 w 208"/>
                  <a:gd name="T43" fmla="*/ 88 h 130"/>
                  <a:gd name="T44" fmla="*/ 62 w 208"/>
                  <a:gd name="T45" fmla="*/ 97 h 130"/>
                  <a:gd name="T46" fmla="*/ 50 w 208"/>
                  <a:gd name="T47" fmla="*/ 100 h 130"/>
                  <a:gd name="T48" fmla="*/ 41 w 208"/>
                  <a:gd name="T49" fmla="*/ 107 h 130"/>
                  <a:gd name="T50" fmla="*/ 42 w 208"/>
                  <a:gd name="T51" fmla="*/ 118 h 130"/>
                  <a:gd name="T52" fmla="*/ 46 w 208"/>
                  <a:gd name="T53" fmla="*/ 124 h 130"/>
                  <a:gd name="T54" fmla="*/ 56 w 208"/>
                  <a:gd name="T55" fmla="*/ 127 h 130"/>
                  <a:gd name="T56" fmla="*/ 69 w 208"/>
                  <a:gd name="T57" fmla="*/ 127 h 130"/>
                  <a:gd name="T58" fmla="*/ 65 w 208"/>
                  <a:gd name="T59" fmla="*/ 114 h 130"/>
                  <a:gd name="T60" fmla="*/ 71 w 208"/>
                  <a:gd name="T61" fmla="*/ 107 h 130"/>
                  <a:gd name="T62" fmla="*/ 79 w 208"/>
                  <a:gd name="T63" fmla="*/ 115 h 130"/>
                  <a:gd name="T64" fmla="*/ 85 w 208"/>
                  <a:gd name="T65" fmla="*/ 107 h 130"/>
                  <a:gd name="T66" fmla="*/ 92 w 208"/>
                  <a:gd name="T67" fmla="*/ 100 h 130"/>
                  <a:gd name="T68" fmla="*/ 95 w 208"/>
                  <a:gd name="T69" fmla="*/ 87 h 130"/>
                  <a:gd name="T70" fmla="*/ 97 w 208"/>
                  <a:gd name="T71" fmla="*/ 98 h 130"/>
                  <a:gd name="T72" fmla="*/ 100 w 208"/>
                  <a:gd name="T73" fmla="*/ 107 h 130"/>
                  <a:gd name="T74" fmla="*/ 107 w 208"/>
                  <a:gd name="T75" fmla="*/ 112 h 130"/>
                  <a:gd name="T76" fmla="*/ 116 w 208"/>
                  <a:gd name="T77" fmla="*/ 119 h 130"/>
                  <a:gd name="T78" fmla="*/ 126 w 208"/>
                  <a:gd name="T79" fmla="*/ 126 h 130"/>
                  <a:gd name="T80" fmla="*/ 138 w 208"/>
                  <a:gd name="T81" fmla="*/ 126 h 130"/>
                  <a:gd name="T82" fmla="*/ 145 w 208"/>
                  <a:gd name="T83" fmla="*/ 117 h 130"/>
                  <a:gd name="T84" fmla="*/ 157 w 208"/>
                  <a:gd name="T85" fmla="*/ 115 h 130"/>
                  <a:gd name="T86" fmla="*/ 159 w 208"/>
                  <a:gd name="T87" fmla="*/ 100 h 130"/>
                  <a:gd name="T88" fmla="*/ 152 w 208"/>
                  <a:gd name="T89" fmla="*/ 94 h 130"/>
                  <a:gd name="T90" fmla="*/ 169 w 208"/>
                  <a:gd name="T91" fmla="*/ 95 h 130"/>
                  <a:gd name="T92" fmla="*/ 183 w 208"/>
                  <a:gd name="T93" fmla="*/ 106 h 130"/>
                  <a:gd name="T94" fmla="*/ 197 w 208"/>
                  <a:gd name="T95" fmla="*/ 110 h 130"/>
                  <a:gd name="T96" fmla="*/ 204 w 208"/>
                  <a:gd name="T97" fmla="*/ 95 h 130"/>
                  <a:gd name="T98" fmla="*/ 199 w 208"/>
                  <a:gd name="T99" fmla="*/ 80 h 130"/>
                  <a:gd name="T100" fmla="*/ 187 w 208"/>
                  <a:gd name="T101" fmla="*/ 69 h 130"/>
                  <a:gd name="T102" fmla="*/ 175 w 208"/>
                  <a:gd name="T103" fmla="*/ 66 h 130"/>
                  <a:gd name="T104" fmla="*/ 174 w 208"/>
                  <a:gd name="T105" fmla="*/ 55 h 130"/>
                  <a:gd name="T106" fmla="*/ 173 w 208"/>
                  <a:gd name="T107" fmla="*/ 46 h 130"/>
                  <a:gd name="T108" fmla="*/ 164 w 208"/>
                  <a:gd name="T109" fmla="*/ 35 h 130"/>
                  <a:gd name="T110" fmla="*/ 161 w 208"/>
                  <a:gd name="T111" fmla="*/ 17 h 130"/>
                  <a:gd name="T112" fmla="*/ 150 w 208"/>
                  <a:gd name="T113" fmla="*/ 13 h 130"/>
                  <a:gd name="T114" fmla="*/ 134 w 208"/>
                  <a:gd name="T115" fmla="*/ 5 h 130"/>
                  <a:gd name="T116" fmla="*/ 121 w 208"/>
                  <a:gd name="T117" fmla="*/ 0 h 130"/>
                  <a:gd name="T118" fmla="*/ 111 w 208"/>
                  <a:gd name="T119" fmla="*/ 7 h 130"/>
                  <a:gd name="T120" fmla="*/ 98 w 208"/>
                  <a:gd name="T121" fmla="*/ 2 h 13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08"/>
                  <a:gd name="T184" fmla="*/ 0 h 130"/>
                  <a:gd name="T185" fmla="*/ 208 w 208"/>
                  <a:gd name="T186" fmla="*/ 130 h 13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08" h="130">
                    <a:moveTo>
                      <a:pt x="92" y="5"/>
                    </a:moveTo>
                    <a:lnTo>
                      <a:pt x="89" y="2"/>
                    </a:lnTo>
                    <a:lnTo>
                      <a:pt x="85" y="1"/>
                    </a:lnTo>
                    <a:lnTo>
                      <a:pt x="82" y="1"/>
                    </a:lnTo>
                    <a:lnTo>
                      <a:pt x="83" y="2"/>
                    </a:lnTo>
                    <a:lnTo>
                      <a:pt x="82" y="2"/>
                    </a:lnTo>
                    <a:lnTo>
                      <a:pt x="78" y="5"/>
                    </a:lnTo>
                    <a:lnTo>
                      <a:pt x="78" y="7"/>
                    </a:lnTo>
                    <a:lnTo>
                      <a:pt x="78" y="9"/>
                    </a:lnTo>
                    <a:lnTo>
                      <a:pt x="75" y="10"/>
                    </a:lnTo>
                    <a:lnTo>
                      <a:pt x="74" y="12"/>
                    </a:lnTo>
                    <a:lnTo>
                      <a:pt x="72" y="13"/>
                    </a:lnTo>
                    <a:lnTo>
                      <a:pt x="69" y="11"/>
                    </a:lnTo>
                    <a:lnTo>
                      <a:pt x="66" y="11"/>
                    </a:lnTo>
                    <a:lnTo>
                      <a:pt x="64" y="14"/>
                    </a:lnTo>
                    <a:lnTo>
                      <a:pt x="60" y="13"/>
                    </a:lnTo>
                    <a:lnTo>
                      <a:pt x="58" y="14"/>
                    </a:lnTo>
                    <a:lnTo>
                      <a:pt x="57" y="17"/>
                    </a:lnTo>
                    <a:lnTo>
                      <a:pt x="54" y="17"/>
                    </a:lnTo>
                    <a:lnTo>
                      <a:pt x="52" y="19"/>
                    </a:lnTo>
                    <a:lnTo>
                      <a:pt x="52" y="22"/>
                    </a:lnTo>
                    <a:lnTo>
                      <a:pt x="53" y="26"/>
                    </a:lnTo>
                    <a:lnTo>
                      <a:pt x="55" y="28"/>
                    </a:lnTo>
                    <a:lnTo>
                      <a:pt x="55" y="32"/>
                    </a:lnTo>
                    <a:lnTo>
                      <a:pt x="48" y="33"/>
                    </a:lnTo>
                    <a:lnTo>
                      <a:pt x="44" y="33"/>
                    </a:lnTo>
                    <a:lnTo>
                      <a:pt x="41" y="36"/>
                    </a:lnTo>
                    <a:lnTo>
                      <a:pt x="40" y="42"/>
                    </a:lnTo>
                    <a:lnTo>
                      <a:pt x="40" y="47"/>
                    </a:lnTo>
                    <a:lnTo>
                      <a:pt x="39" y="48"/>
                    </a:lnTo>
                    <a:lnTo>
                      <a:pt x="39" y="51"/>
                    </a:lnTo>
                    <a:lnTo>
                      <a:pt x="40" y="56"/>
                    </a:lnTo>
                    <a:lnTo>
                      <a:pt x="36" y="58"/>
                    </a:lnTo>
                    <a:lnTo>
                      <a:pt x="32" y="59"/>
                    </a:lnTo>
                    <a:lnTo>
                      <a:pt x="29" y="62"/>
                    </a:lnTo>
                    <a:lnTo>
                      <a:pt x="28" y="63"/>
                    </a:lnTo>
                    <a:lnTo>
                      <a:pt x="25" y="66"/>
                    </a:lnTo>
                    <a:lnTo>
                      <a:pt x="24" y="70"/>
                    </a:lnTo>
                    <a:lnTo>
                      <a:pt x="24" y="73"/>
                    </a:lnTo>
                    <a:lnTo>
                      <a:pt x="22" y="75"/>
                    </a:lnTo>
                    <a:lnTo>
                      <a:pt x="21" y="78"/>
                    </a:lnTo>
                    <a:lnTo>
                      <a:pt x="15" y="77"/>
                    </a:lnTo>
                    <a:lnTo>
                      <a:pt x="10" y="79"/>
                    </a:lnTo>
                    <a:lnTo>
                      <a:pt x="6" y="81"/>
                    </a:lnTo>
                    <a:lnTo>
                      <a:pt x="4" y="83"/>
                    </a:lnTo>
                    <a:lnTo>
                      <a:pt x="1" y="85"/>
                    </a:lnTo>
                    <a:lnTo>
                      <a:pt x="0" y="89"/>
                    </a:lnTo>
                    <a:lnTo>
                      <a:pt x="2" y="90"/>
                    </a:lnTo>
                    <a:lnTo>
                      <a:pt x="4" y="92"/>
                    </a:lnTo>
                    <a:lnTo>
                      <a:pt x="4" y="95"/>
                    </a:lnTo>
                    <a:lnTo>
                      <a:pt x="7" y="97"/>
                    </a:lnTo>
                    <a:lnTo>
                      <a:pt x="9" y="101"/>
                    </a:lnTo>
                    <a:lnTo>
                      <a:pt x="12" y="106"/>
                    </a:lnTo>
                    <a:lnTo>
                      <a:pt x="16" y="104"/>
                    </a:lnTo>
                    <a:lnTo>
                      <a:pt x="19" y="101"/>
                    </a:lnTo>
                    <a:lnTo>
                      <a:pt x="21" y="101"/>
                    </a:lnTo>
                    <a:lnTo>
                      <a:pt x="24" y="102"/>
                    </a:lnTo>
                    <a:lnTo>
                      <a:pt x="26" y="105"/>
                    </a:lnTo>
                    <a:lnTo>
                      <a:pt x="30" y="102"/>
                    </a:lnTo>
                    <a:lnTo>
                      <a:pt x="34" y="98"/>
                    </a:lnTo>
                    <a:lnTo>
                      <a:pt x="37" y="98"/>
                    </a:lnTo>
                    <a:lnTo>
                      <a:pt x="42" y="98"/>
                    </a:lnTo>
                    <a:lnTo>
                      <a:pt x="46" y="96"/>
                    </a:lnTo>
                    <a:lnTo>
                      <a:pt x="49" y="93"/>
                    </a:lnTo>
                    <a:lnTo>
                      <a:pt x="55" y="89"/>
                    </a:lnTo>
                    <a:lnTo>
                      <a:pt x="59" y="88"/>
                    </a:lnTo>
                    <a:lnTo>
                      <a:pt x="61" y="90"/>
                    </a:lnTo>
                    <a:lnTo>
                      <a:pt x="63" y="92"/>
                    </a:lnTo>
                    <a:lnTo>
                      <a:pt x="62" y="97"/>
                    </a:lnTo>
                    <a:lnTo>
                      <a:pt x="58" y="98"/>
                    </a:lnTo>
                    <a:lnTo>
                      <a:pt x="53" y="98"/>
                    </a:lnTo>
                    <a:lnTo>
                      <a:pt x="50" y="100"/>
                    </a:lnTo>
                    <a:lnTo>
                      <a:pt x="49" y="102"/>
                    </a:lnTo>
                    <a:lnTo>
                      <a:pt x="45" y="107"/>
                    </a:lnTo>
                    <a:lnTo>
                      <a:pt x="41" y="107"/>
                    </a:lnTo>
                    <a:lnTo>
                      <a:pt x="38" y="110"/>
                    </a:lnTo>
                    <a:lnTo>
                      <a:pt x="39" y="114"/>
                    </a:lnTo>
                    <a:lnTo>
                      <a:pt x="42" y="118"/>
                    </a:lnTo>
                    <a:lnTo>
                      <a:pt x="41" y="119"/>
                    </a:lnTo>
                    <a:lnTo>
                      <a:pt x="41" y="121"/>
                    </a:lnTo>
                    <a:lnTo>
                      <a:pt x="46" y="124"/>
                    </a:lnTo>
                    <a:lnTo>
                      <a:pt x="46" y="128"/>
                    </a:lnTo>
                    <a:lnTo>
                      <a:pt x="51" y="129"/>
                    </a:lnTo>
                    <a:lnTo>
                      <a:pt x="56" y="127"/>
                    </a:lnTo>
                    <a:lnTo>
                      <a:pt x="59" y="127"/>
                    </a:lnTo>
                    <a:lnTo>
                      <a:pt x="63" y="129"/>
                    </a:lnTo>
                    <a:lnTo>
                      <a:pt x="69" y="127"/>
                    </a:lnTo>
                    <a:lnTo>
                      <a:pt x="71" y="123"/>
                    </a:lnTo>
                    <a:lnTo>
                      <a:pt x="69" y="118"/>
                    </a:lnTo>
                    <a:lnTo>
                      <a:pt x="65" y="114"/>
                    </a:lnTo>
                    <a:lnTo>
                      <a:pt x="65" y="110"/>
                    </a:lnTo>
                    <a:lnTo>
                      <a:pt x="67" y="106"/>
                    </a:lnTo>
                    <a:lnTo>
                      <a:pt x="71" y="107"/>
                    </a:lnTo>
                    <a:lnTo>
                      <a:pt x="72" y="112"/>
                    </a:lnTo>
                    <a:lnTo>
                      <a:pt x="75" y="116"/>
                    </a:lnTo>
                    <a:lnTo>
                      <a:pt x="79" y="115"/>
                    </a:lnTo>
                    <a:lnTo>
                      <a:pt x="83" y="116"/>
                    </a:lnTo>
                    <a:lnTo>
                      <a:pt x="86" y="112"/>
                    </a:lnTo>
                    <a:lnTo>
                      <a:pt x="85" y="107"/>
                    </a:lnTo>
                    <a:lnTo>
                      <a:pt x="85" y="103"/>
                    </a:lnTo>
                    <a:lnTo>
                      <a:pt x="88" y="103"/>
                    </a:lnTo>
                    <a:lnTo>
                      <a:pt x="92" y="100"/>
                    </a:lnTo>
                    <a:lnTo>
                      <a:pt x="92" y="94"/>
                    </a:lnTo>
                    <a:lnTo>
                      <a:pt x="92" y="90"/>
                    </a:lnTo>
                    <a:lnTo>
                      <a:pt x="95" y="87"/>
                    </a:lnTo>
                    <a:lnTo>
                      <a:pt x="97" y="88"/>
                    </a:lnTo>
                    <a:lnTo>
                      <a:pt x="96" y="92"/>
                    </a:lnTo>
                    <a:lnTo>
                      <a:pt x="97" y="98"/>
                    </a:lnTo>
                    <a:lnTo>
                      <a:pt x="96" y="104"/>
                    </a:lnTo>
                    <a:lnTo>
                      <a:pt x="97" y="108"/>
                    </a:lnTo>
                    <a:lnTo>
                      <a:pt x="100" y="107"/>
                    </a:lnTo>
                    <a:lnTo>
                      <a:pt x="102" y="108"/>
                    </a:lnTo>
                    <a:lnTo>
                      <a:pt x="104" y="112"/>
                    </a:lnTo>
                    <a:lnTo>
                      <a:pt x="107" y="112"/>
                    </a:lnTo>
                    <a:lnTo>
                      <a:pt x="108" y="116"/>
                    </a:lnTo>
                    <a:lnTo>
                      <a:pt x="110" y="120"/>
                    </a:lnTo>
                    <a:lnTo>
                      <a:pt x="116" y="119"/>
                    </a:lnTo>
                    <a:lnTo>
                      <a:pt x="118" y="123"/>
                    </a:lnTo>
                    <a:lnTo>
                      <a:pt x="123" y="129"/>
                    </a:lnTo>
                    <a:lnTo>
                      <a:pt x="126" y="126"/>
                    </a:lnTo>
                    <a:lnTo>
                      <a:pt x="129" y="126"/>
                    </a:lnTo>
                    <a:lnTo>
                      <a:pt x="133" y="129"/>
                    </a:lnTo>
                    <a:lnTo>
                      <a:pt x="138" y="126"/>
                    </a:lnTo>
                    <a:lnTo>
                      <a:pt x="139" y="121"/>
                    </a:lnTo>
                    <a:lnTo>
                      <a:pt x="139" y="117"/>
                    </a:lnTo>
                    <a:lnTo>
                      <a:pt x="145" y="117"/>
                    </a:lnTo>
                    <a:lnTo>
                      <a:pt x="150" y="116"/>
                    </a:lnTo>
                    <a:lnTo>
                      <a:pt x="153" y="116"/>
                    </a:lnTo>
                    <a:lnTo>
                      <a:pt x="157" y="115"/>
                    </a:lnTo>
                    <a:lnTo>
                      <a:pt x="158" y="109"/>
                    </a:lnTo>
                    <a:lnTo>
                      <a:pt x="161" y="106"/>
                    </a:lnTo>
                    <a:lnTo>
                      <a:pt x="159" y="100"/>
                    </a:lnTo>
                    <a:lnTo>
                      <a:pt x="155" y="100"/>
                    </a:lnTo>
                    <a:lnTo>
                      <a:pt x="155" y="95"/>
                    </a:lnTo>
                    <a:lnTo>
                      <a:pt x="152" y="94"/>
                    </a:lnTo>
                    <a:lnTo>
                      <a:pt x="159" y="93"/>
                    </a:lnTo>
                    <a:lnTo>
                      <a:pt x="163" y="96"/>
                    </a:lnTo>
                    <a:lnTo>
                      <a:pt x="169" y="95"/>
                    </a:lnTo>
                    <a:lnTo>
                      <a:pt x="175" y="97"/>
                    </a:lnTo>
                    <a:lnTo>
                      <a:pt x="181" y="97"/>
                    </a:lnTo>
                    <a:lnTo>
                      <a:pt x="183" y="106"/>
                    </a:lnTo>
                    <a:lnTo>
                      <a:pt x="186" y="107"/>
                    </a:lnTo>
                    <a:lnTo>
                      <a:pt x="192" y="109"/>
                    </a:lnTo>
                    <a:lnTo>
                      <a:pt x="197" y="110"/>
                    </a:lnTo>
                    <a:lnTo>
                      <a:pt x="202" y="107"/>
                    </a:lnTo>
                    <a:lnTo>
                      <a:pt x="207" y="102"/>
                    </a:lnTo>
                    <a:lnTo>
                      <a:pt x="204" y="95"/>
                    </a:lnTo>
                    <a:lnTo>
                      <a:pt x="200" y="91"/>
                    </a:lnTo>
                    <a:lnTo>
                      <a:pt x="202" y="87"/>
                    </a:lnTo>
                    <a:lnTo>
                      <a:pt x="199" y="80"/>
                    </a:lnTo>
                    <a:lnTo>
                      <a:pt x="198" y="75"/>
                    </a:lnTo>
                    <a:lnTo>
                      <a:pt x="194" y="70"/>
                    </a:lnTo>
                    <a:lnTo>
                      <a:pt x="187" y="69"/>
                    </a:lnTo>
                    <a:lnTo>
                      <a:pt x="180" y="73"/>
                    </a:lnTo>
                    <a:lnTo>
                      <a:pt x="172" y="71"/>
                    </a:lnTo>
                    <a:lnTo>
                      <a:pt x="175" y="66"/>
                    </a:lnTo>
                    <a:lnTo>
                      <a:pt x="182" y="62"/>
                    </a:lnTo>
                    <a:lnTo>
                      <a:pt x="181" y="57"/>
                    </a:lnTo>
                    <a:lnTo>
                      <a:pt x="174" y="55"/>
                    </a:lnTo>
                    <a:lnTo>
                      <a:pt x="169" y="54"/>
                    </a:lnTo>
                    <a:lnTo>
                      <a:pt x="170" y="50"/>
                    </a:lnTo>
                    <a:lnTo>
                      <a:pt x="173" y="46"/>
                    </a:lnTo>
                    <a:lnTo>
                      <a:pt x="172" y="38"/>
                    </a:lnTo>
                    <a:lnTo>
                      <a:pt x="168" y="35"/>
                    </a:lnTo>
                    <a:lnTo>
                      <a:pt x="164" y="35"/>
                    </a:lnTo>
                    <a:lnTo>
                      <a:pt x="163" y="29"/>
                    </a:lnTo>
                    <a:lnTo>
                      <a:pt x="164" y="24"/>
                    </a:lnTo>
                    <a:lnTo>
                      <a:pt x="161" y="17"/>
                    </a:lnTo>
                    <a:lnTo>
                      <a:pt x="158" y="13"/>
                    </a:lnTo>
                    <a:lnTo>
                      <a:pt x="155" y="13"/>
                    </a:lnTo>
                    <a:lnTo>
                      <a:pt x="150" y="13"/>
                    </a:lnTo>
                    <a:lnTo>
                      <a:pt x="144" y="7"/>
                    </a:lnTo>
                    <a:lnTo>
                      <a:pt x="138" y="3"/>
                    </a:lnTo>
                    <a:lnTo>
                      <a:pt x="134" y="5"/>
                    </a:lnTo>
                    <a:lnTo>
                      <a:pt x="129" y="3"/>
                    </a:lnTo>
                    <a:lnTo>
                      <a:pt x="127" y="0"/>
                    </a:lnTo>
                    <a:lnTo>
                      <a:pt x="121" y="0"/>
                    </a:lnTo>
                    <a:lnTo>
                      <a:pt x="117" y="0"/>
                    </a:lnTo>
                    <a:lnTo>
                      <a:pt x="111" y="7"/>
                    </a:lnTo>
                    <a:lnTo>
                      <a:pt x="110" y="1"/>
                    </a:lnTo>
                    <a:lnTo>
                      <a:pt x="100" y="0"/>
                    </a:lnTo>
                    <a:lnTo>
                      <a:pt x="98" y="2"/>
                    </a:lnTo>
                    <a:lnTo>
                      <a:pt x="92" y="5"/>
                    </a:lnTo>
                  </a:path>
                </a:pathLst>
              </a:custGeom>
              <a:solidFill>
                <a:srgbClr val="3F5F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44" name="Freeform 672">
                <a:extLst>
                  <a:ext uri="{FF2B5EF4-FFF2-40B4-BE49-F238E27FC236}">
                    <a16:creationId xmlns:a16="http://schemas.microsoft.com/office/drawing/2014/main" id="{18427F50-FB7B-4289-8117-313A9860A94E}"/>
                  </a:ext>
                </a:extLst>
              </p:cNvPr>
              <p:cNvSpPr>
                <a:spLocks/>
              </p:cNvSpPr>
              <p:nvPr/>
            </p:nvSpPr>
            <p:spPr bwMode="auto">
              <a:xfrm>
                <a:off x="653" y="2608"/>
                <a:ext cx="208" cy="130"/>
              </a:xfrm>
              <a:custGeom>
                <a:avLst/>
                <a:gdLst>
                  <a:gd name="T0" fmla="*/ 83 w 208"/>
                  <a:gd name="T1" fmla="*/ 2 h 130"/>
                  <a:gd name="T2" fmla="*/ 75 w 208"/>
                  <a:gd name="T3" fmla="*/ 10 h 130"/>
                  <a:gd name="T4" fmla="*/ 64 w 208"/>
                  <a:gd name="T5" fmla="*/ 14 h 130"/>
                  <a:gd name="T6" fmla="*/ 52 w 208"/>
                  <a:gd name="T7" fmla="*/ 19 h 130"/>
                  <a:gd name="T8" fmla="*/ 57 w 208"/>
                  <a:gd name="T9" fmla="*/ 42 h 130"/>
                  <a:gd name="T10" fmla="*/ 39 w 208"/>
                  <a:gd name="T11" fmla="*/ 48 h 130"/>
                  <a:gd name="T12" fmla="*/ 28 w 208"/>
                  <a:gd name="T13" fmla="*/ 63 h 130"/>
                  <a:gd name="T14" fmla="*/ 10 w 208"/>
                  <a:gd name="T15" fmla="*/ 79 h 130"/>
                  <a:gd name="T16" fmla="*/ 4 w 208"/>
                  <a:gd name="T17" fmla="*/ 95 h 130"/>
                  <a:gd name="T18" fmla="*/ 21 w 208"/>
                  <a:gd name="T19" fmla="*/ 101 h 130"/>
                  <a:gd name="T20" fmla="*/ 37 w 208"/>
                  <a:gd name="T21" fmla="*/ 98 h 130"/>
                  <a:gd name="T22" fmla="*/ 52 w 208"/>
                  <a:gd name="T23" fmla="*/ 84 h 130"/>
                  <a:gd name="T24" fmla="*/ 40 w 208"/>
                  <a:gd name="T25" fmla="*/ 79 h 130"/>
                  <a:gd name="T26" fmla="*/ 54 w 208"/>
                  <a:gd name="T27" fmla="*/ 77 h 130"/>
                  <a:gd name="T28" fmla="*/ 60 w 208"/>
                  <a:gd name="T29" fmla="*/ 74 h 130"/>
                  <a:gd name="T30" fmla="*/ 71 w 208"/>
                  <a:gd name="T31" fmla="*/ 72 h 130"/>
                  <a:gd name="T32" fmla="*/ 77 w 208"/>
                  <a:gd name="T33" fmla="*/ 77 h 130"/>
                  <a:gd name="T34" fmla="*/ 75 w 208"/>
                  <a:gd name="T35" fmla="*/ 82 h 130"/>
                  <a:gd name="T36" fmla="*/ 63 w 208"/>
                  <a:gd name="T37" fmla="*/ 81 h 130"/>
                  <a:gd name="T38" fmla="*/ 61 w 208"/>
                  <a:gd name="T39" fmla="*/ 90 h 130"/>
                  <a:gd name="T40" fmla="*/ 45 w 208"/>
                  <a:gd name="T41" fmla="*/ 107 h 130"/>
                  <a:gd name="T42" fmla="*/ 41 w 208"/>
                  <a:gd name="T43" fmla="*/ 121 h 130"/>
                  <a:gd name="T44" fmla="*/ 59 w 208"/>
                  <a:gd name="T45" fmla="*/ 127 h 130"/>
                  <a:gd name="T46" fmla="*/ 65 w 208"/>
                  <a:gd name="T47" fmla="*/ 114 h 130"/>
                  <a:gd name="T48" fmla="*/ 75 w 208"/>
                  <a:gd name="T49" fmla="*/ 116 h 130"/>
                  <a:gd name="T50" fmla="*/ 85 w 208"/>
                  <a:gd name="T51" fmla="*/ 103 h 130"/>
                  <a:gd name="T52" fmla="*/ 97 w 208"/>
                  <a:gd name="T53" fmla="*/ 88 h 130"/>
                  <a:gd name="T54" fmla="*/ 102 w 208"/>
                  <a:gd name="T55" fmla="*/ 108 h 130"/>
                  <a:gd name="T56" fmla="*/ 118 w 208"/>
                  <a:gd name="T57" fmla="*/ 123 h 130"/>
                  <a:gd name="T58" fmla="*/ 138 w 208"/>
                  <a:gd name="T59" fmla="*/ 126 h 130"/>
                  <a:gd name="T60" fmla="*/ 153 w 208"/>
                  <a:gd name="T61" fmla="*/ 116 h 130"/>
                  <a:gd name="T62" fmla="*/ 155 w 208"/>
                  <a:gd name="T63" fmla="*/ 100 h 130"/>
                  <a:gd name="T64" fmla="*/ 169 w 208"/>
                  <a:gd name="T65" fmla="*/ 95 h 130"/>
                  <a:gd name="T66" fmla="*/ 192 w 208"/>
                  <a:gd name="T67" fmla="*/ 109 h 130"/>
                  <a:gd name="T68" fmla="*/ 200 w 208"/>
                  <a:gd name="T69" fmla="*/ 91 h 130"/>
                  <a:gd name="T70" fmla="*/ 187 w 208"/>
                  <a:gd name="T71" fmla="*/ 69 h 130"/>
                  <a:gd name="T72" fmla="*/ 181 w 208"/>
                  <a:gd name="T73" fmla="*/ 57 h 130"/>
                  <a:gd name="T74" fmla="*/ 172 w 208"/>
                  <a:gd name="T75" fmla="*/ 38 h 130"/>
                  <a:gd name="T76" fmla="*/ 161 w 208"/>
                  <a:gd name="T77" fmla="*/ 17 h 130"/>
                  <a:gd name="T78" fmla="*/ 138 w 208"/>
                  <a:gd name="T79" fmla="*/ 3 h 130"/>
                  <a:gd name="T80" fmla="*/ 117 w 208"/>
                  <a:gd name="T81" fmla="*/ 0 h 130"/>
                  <a:gd name="T82" fmla="*/ 116 w 208"/>
                  <a:gd name="T83" fmla="*/ 41 h 130"/>
                  <a:gd name="T84" fmla="*/ 116 w 208"/>
                  <a:gd name="T85" fmla="*/ 45 h 130"/>
                  <a:gd name="T86" fmla="*/ 126 w 208"/>
                  <a:gd name="T87" fmla="*/ 54 h 130"/>
                  <a:gd name="T88" fmla="*/ 121 w 208"/>
                  <a:gd name="T89" fmla="*/ 39 h 130"/>
                  <a:gd name="T90" fmla="*/ 138 w 208"/>
                  <a:gd name="T91" fmla="*/ 33 h 130"/>
                  <a:gd name="T92" fmla="*/ 145 w 208"/>
                  <a:gd name="T93" fmla="*/ 51 h 130"/>
                  <a:gd name="T94" fmla="*/ 127 w 208"/>
                  <a:gd name="T95" fmla="*/ 58 h 130"/>
                  <a:gd name="T96" fmla="*/ 128 w 208"/>
                  <a:gd name="T97" fmla="*/ 62 h 130"/>
                  <a:gd name="T98" fmla="*/ 126 w 208"/>
                  <a:gd name="T99" fmla="*/ 70 h 130"/>
                  <a:gd name="T100" fmla="*/ 127 w 208"/>
                  <a:gd name="T101" fmla="*/ 85 h 130"/>
                  <a:gd name="T102" fmla="*/ 151 w 208"/>
                  <a:gd name="T103" fmla="*/ 83 h 130"/>
                  <a:gd name="T104" fmla="*/ 139 w 208"/>
                  <a:gd name="T105" fmla="*/ 88 h 130"/>
                  <a:gd name="T106" fmla="*/ 124 w 208"/>
                  <a:gd name="T107" fmla="*/ 89 h 130"/>
                  <a:gd name="T108" fmla="*/ 121 w 208"/>
                  <a:gd name="T109" fmla="*/ 72 h 130"/>
                  <a:gd name="T110" fmla="*/ 116 w 208"/>
                  <a:gd name="T111" fmla="*/ 54 h 130"/>
                  <a:gd name="T112" fmla="*/ 102 w 208"/>
                  <a:gd name="T113" fmla="*/ 45 h 130"/>
                  <a:gd name="T114" fmla="*/ 102 w 208"/>
                  <a:gd name="T115" fmla="*/ 34 h 130"/>
                  <a:gd name="T116" fmla="*/ 86 w 208"/>
                  <a:gd name="T117" fmla="*/ 29 h 130"/>
                  <a:gd name="T118" fmla="*/ 111 w 208"/>
                  <a:gd name="T119" fmla="*/ 7 h 1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08"/>
                  <a:gd name="T181" fmla="*/ 0 h 130"/>
                  <a:gd name="T182" fmla="*/ 208 w 208"/>
                  <a:gd name="T183" fmla="*/ 130 h 1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08" h="130">
                    <a:moveTo>
                      <a:pt x="92" y="5"/>
                    </a:moveTo>
                    <a:lnTo>
                      <a:pt x="89" y="2"/>
                    </a:lnTo>
                    <a:lnTo>
                      <a:pt x="85" y="1"/>
                    </a:lnTo>
                    <a:lnTo>
                      <a:pt x="82" y="1"/>
                    </a:lnTo>
                    <a:lnTo>
                      <a:pt x="83" y="2"/>
                    </a:lnTo>
                    <a:lnTo>
                      <a:pt x="82" y="2"/>
                    </a:lnTo>
                    <a:lnTo>
                      <a:pt x="78" y="5"/>
                    </a:lnTo>
                    <a:lnTo>
                      <a:pt x="78" y="7"/>
                    </a:lnTo>
                    <a:lnTo>
                      <a:pt x="78" y="9"/>
                    </a:lnTo>
                    <a:lnTo>
                      <a:pt x="75" y="10"/>
                    </a:lnTo>
                    <a:lnTo>
                      <a:pt x="74" y="12"/>
                    </a:lnTo>
                    <a:lnTo>
                      <a:pt x="72" y="13"/>
                    </a:lnTo>
                    <a:lnTo>
                      <a:pt x="69" y="11"/>
                    </a:lnTo>
                    <a:lnTo>
                      <a:pt x="66" y="11"/>
                    </a:lnTo>
                    <a:lnTo>
                      <a:pt x="64" y="14"/>
                    </a:lnTo>
                    <a:lnTo>
                      <a:pt x="60" y="13"/>
                    </a:lnTo>
                    <a:lnTo>
                      <a:pt x="58" y="14"/>
                    </a:lnTo>
                    <a:lnTo>
                      <a:pt x="57" y="17"/>
                    </a:lnTo>
                    <a:lnTo>
                      <a:pt x="54" y="17"/>
                    </a:lnTo>
                    <a:lnTo>
                      <a:pt x="52" y="19"/>
                    </a:lnTo>
                    <a:lnTo>
                      <a:pt x="52" y="22"/>
                    </a:lnTo>
                    <a:lnTo>
                      <a:pt x="53" y="26"/>
                    </a:lnTo>
                    <a:lnTo>
                      <a:pt x="55" y="28"/>
                    </a:lnTo>
                    <a:lnTo>
                      <a:pt x="61" y="35"/>
                    </a:lnTo>
                    <a:lnTo>
                      <a:pt x="57" y="42"/>
                    </a:lnTo>
                    <a:lnTo>
                      <a:pt x="61" y="46"/>
                    </a:lnTo>
                    <a:lnTo>
                      <a:pt x="54" y="48"/>
                    </a:lnTo>
                    <a:lnTo>
                      <a:pt x="46" y="43"/>
                    </a:lnTo>
                    <a:lnTo>
                      <a:pt x="44" y="47"/>
                    </a:lnTo>
                    <a:lnTo>
                      <a:pt x="39" y="48"/>
                    </a:lnTo>
                    <a:lnTo>
                      <a:pt x="39" y="51"/>
                    </a:lnTo>
                    <a:lnTo>
                      <a:pt x="40" y="56"/>
                    </a:lnTo>
                    <a:lnTo>
                      <a:pt x="36" y="58"/>
                    </a:lnTo>
                    <a:lnTo>
                      <a:pt x="29" y="62"/>
                    </a:lnTo>
                    <a:lnTo>
                      <a:pt x="28" y="63"/>
                    </a:lnTo>
                    <a:lnTo>
                      <a:pt x="24" y="70"/>
                    </a:lnTo>
                    <a:lnTo>
                      <a:pt x="22" y="75"/>
                    </a:lnTo>
                    <a:lnTo>
                      <a:pt x="21" y="78"/>
                    </a:lnTo>
                    <a:lnTo>
                      <a:pt x="15" y="77"/>
                    </a:lnTo>
                    <a:lnTo>
                      <a:pt x="10" y="79"/>
                    </a:lnTo>
                    <a:lnTo>
                      <a:pt x="6" y="81"/>
                    </a:lnTo>
                    <a:lnTo>
                      <a:pt x="4" y="83"/>
                    </a:lnTo>
                    <a:lnTo>
                      <a:pt x="1" y="85"/>
                    </a:lnTo>
                    <a:lnTo>
                      <a:pt x="0" y="89"/>
                    </a:lnTo>
                    <a:lnTo>
                      <a:pt x="4" y="95"/>
                    </a:lnTo>
                    <a:lnTo>
                      <a:pt x="7" y="97"/>
                    </a:lnTo>
                    <a:lnTo>
                      <a:pt x="12" y="106"/>
                    </a:lnTo>
                    <a:lnTo>
                      <a:pt x="16" y="104"/>
                    </a:lnTo>
                    <a:lnTo>
                      <a:pt x="19" y="101"/>
                    </a:lnTo>
                    <a:lnTo>
                      <a:pt x="21" y="101"/>
                    </a:lnTo>
                    <a:lnTo>
                      <a:pt x="24" y="102"/>
                    </a:lnTo>
                    <a:lnTo>
                      <a:pt x="26" y="105"/>
                    </a:lnTo>
                    <a:lnTo>
                      <a:pt x="30" y="102"/>
                    </a:lnTo>
                    <a:lnTo>
                      <a:pt x="34" y="98"/>
                    </a:lnTo>
                    <a:lnTo>
                      <a:pt x="37" y="98"/>
                    </a:lnTo>
                    <a:lnTo>
                      <a:pt x="42" y="98"/>
                    </a:lnTo>
                    <a:lnTo>
                      <a:pt x="46" y="96"/>
                    </a:lnTo>
                    <a:lnTo>
                      <a:pt x="49" y="93"/>
                    </a:lnTo>
                    <a:lnTo>
                      <a:pt x="55" y="89"/>
                    </a:lnTo>
                    <a:lnTo>
                      <a:pt x="52" y="84"/>
                    </a:lnTo>
                    <a:lnTo>
                      <a:pt x="46" y="83"/>
                    </a:lnTo>
                    <a:lnTo>
                      <a:pt x="44" y="82"/>
                    </a:lnTo>
                    <a:lnTo>
                      <a:pt x="44" y="81"/>
                    </a:lnTo>
                    <a:lnTo>
                      <a:pt x="44" y="80"/>
                    </a:lnTo>
                    <a:lnTo>
                      <a:pt x="40" y="79"/>
                    </a:lnTo>
                    <a:lnTo>
                      <a:pt x="41" y="78"/>
                    </a:lnTo>
                    <a:lnTo>
                      <a:pt x="42" y="77"/>
                    </a:lnTo>
                    <a:lnTo>
                      <a:pt x="48" y="81"/>
                    </a:lnTo>
                    <a:lnTo>
                      <a:pt x="50" y="78"/>
                    </a:lnTo>
                    <a:lnTo>
                      <a:pt x="54" y="77"/>
                    </a:lnTo>
                    <a:lnTo>
                      <a:pt x="56" y="76"/>
                    </a:lnTo>
                    <a:lnTo>
                      <a:pt x="56" y="74"/>
                    </a:lnTo>
                    <a:lnTo>
                      <a:pt x="56" y="73"/>
                    </a:lnTo>
                    <a:lnTo>
                      <a:pt x="58" y="74"/>
                    </a:lnTo>
                    <a:lnTo>
                      <a:pt x="60" y="74"/>
                    </a:lnTo>
                    <a:lnTo>
                      <a:pt x="61" y="73"/>
                    </a:lnTo>
                    <a:lnTo>
                      <a:pt x="65" y="72"/>
                    </a:lnTo>
                    <a:lnTo>
                      <a:pt x="66" y="71"/>
                    </a:lnTo>
                    <a:lnTo>
                      <a:pt x="66" y="73"/>
                    </a:lnTo>
                    <a:lnTo>
                      <a:pt x="71" y="72"/>
                    </a:lnTo>
                    <a:lnTo>
                      <a:pt x="72" y="74"/>
                    </a:lnTo>
                    <a:lnTo>
                      <a:pt x="70" y="76"/>
                    </a:lnTo>
                    <a:lnTo>
                      <a:pt x="72" y="77"/>
                    </a:lnTo>
                    <a:lnTo>
                      <a:pt x="75" y="78"/>
                    </a:lnTo>
                    <a:lnTo>
                      <a:pt x="77" y="77"/>
                    </a:lnTo>
                    <a:lnTo>
                      <a:pt x="81" y="78"/>
                    </a:lnTo>
                    <a:lnTo>
                      <a:pt x="87" y="82"/>
                    </a:lnTo>
                    <a:lnTo>
                      <a:pt x="82" y="85"/>
                    </a:lnTo>
                    <a:lnTo>
                      <a:pt x="76" y="84"/>
                    </a:lnTo>
                    <a:lnTo>
                      <a:pt x="75" y="82"/>
                    </a:lnTo>
                    <a:lnTo>
                      <a:pt x="73" y="81"/>
                    </a:lnTo>
                    <a:lnTo>
                      <a:pt x="72" y="81"/>
                    </a:lnTo>
                    <a:lnTo>
                      <a:pt x="69" y="81"/>
                    </a:lnTo>
                    <a:lnTo>
                      <a:pt x="66" y="81"/>
                    </a:lnTo>
                    <a:lnTo>
                      <a:pt x="63" y="81"/>
                    </a:lnTo>
                    <a:lnTo>
                      <a:pt x="63" y="82"/>
                    </a:lnTo>
                    <a:lnTo>
                      <a:pt x="61" y="82"/>
                    </a:lnTo>
                    <a:lnTo>
                      <a:pt x="60" y="83"/>
                    </a:lnTo>
                    <a:lnTo>
                      <a:pt x="60" y="85"/>
                    </a:lnTo>
                    <a:lnTo>
                      <a:pt x="61" y="90"/>
                    </a:lnTo>
                    <a:lnTo>
                      <a:pt x="63" y="92"/>
                    </a:lnTo>
                    <a:lnTo>
                      <a:pt x="62" y="97"/>
                    </a:lnTo>
                    <a:lnTo>
                      <a:pt x="50" y="100"/>
                    </a:lnTo>
                    <a:lnTo>
                      <a:pt x="49" y="102"/>
                    </a:lnTo>
                    <a:lnTo>
                      <a:pt x="45" y="107"/>
                    </a:lnTo>
                    <a:lnTo>
                      <a:pt x="41" y="107"/>
                    </a:lnTo>
                    <a:lnTo>
                      <a:pt x="38" y="110"/>
                    </a:lnTo>
                    <a:lnTo>
                      <a:pt x="42" y="118"/>
                    </a:lnTo>
                    <a:lnTo>
                      <a:pt x="41" y="119"/>
                    </a:lnTo>
                    <a:lnTo>
                      <a:pt x="41" y="121"/>
                    </a:lnTo>
                    <a:lnTo>
                      <a:pt x="46" y="124"/>
                    </a:lnTo>
                    <a:lnTo>
                      <a:pt x="46" y="128"/>
                    </a:lnTo>
                    <a:lnTo>
                      <a:pt x="51" y="129"/>
                    </a:lnTo>
                    <a:lnTo>
                      <a:pt x="56" y="127"/>
                    </a:lnTo>
                    <a:lnTo>
                      <a:pt x="59" y="127"/>
                    </a:lnTo>
                    <a:lnTo>
                      <a:pt x="63" y="129"/>
                    </a:lnTo>
                    <a:lnTo>
                      <a:pt x="69" y="127"/>
                    </a:lnTo>
                    <a:lnTo>
                      <a:pt x="71" y="123"/>
                    </a:lnTo>
                    <a:lnTo>
                      <a:pt x="69" y="118"/>
                    </a:lnTo>
                    <a:lnTo>
                      <a:pt x="65" y="114"/>
                    </a:lnTo>
                    <a:lnTo>
                      <a:pt x="65" y="110"/>
                    </a:lnTo>
                    <a:lnTo>
                      <a:pt x="67" y="106"/>
                    </a:lnTo>
                    <a:lnTo>
                      <a:pt x="71" y="107"/>
                    </a:lnTo>
                    <a:lnTo>
                      <a:pt x="72" y="112"/>
                    </a:lnTo>
                    <a:lnTo>
                      <a:pt x="75" y="116"/>
                    </a:lnTo>
                    <a:lnTo>
                      <a:pt x="79" y="115"/>
                    </a:lnTo>
                    <a:lnTo>
                      <a:pt x="83" y="116"/>
                    </a:lnTo>
                    <a:lnTo>
                      <a:pt x="86" y="112"/>
                    </a:lnTo>
                    <a:lnTo>
                      <a:pt x="85" y="107"/>
                    </a:lnTo>
                    <a:lnTo>
                      <a:pt x="85" y="103"/>
                    </a:lnTo>
                    <a:lnTo>
                      <a:pt x="88" y="103"/>
                    </a:lnTo>
                    <a:lnTo>
                      <a:pt x="92" y="100"/>
                    </a:lnTo>
                    <a:lnTo>
                      <a:pt x="92" y="94"/>
                    </a:lnTo>
                    <a:lnTo>
                      <a:pt x="95" y="87"/>
                    </a:lnTo>
                    <a:lnTo>
                      <a:pt x="97" y="88"/>
                    </a:lnTo>
                    <a:lnTo>
                      <a:pt x="97" y="98"/>
                    </a:lnTo>
                    <a:lnTo>
                      <a:pt x="96" y="104"/>
                    </a:lnTo>
                    <a:lnTo>
                      <a:pt x="97" y="108"/>
                    </a:lnTo>
                    <a:lnTo>
                      <a:pt x="100" y="107"/>
                    </a:lnTo>
                    <a:lnTo>
                      <a:pt x="102" y="108"/>
                    </a:lnTo>
                    <a:lnTo>
                      <a:pt x="104" y="112"/>
                    </a:lnTo>
                    <a:lnTo>
                      <a:pt x="108" y="116"/>
                    </a:lnTo>
                    <a:lnTo>
                      <a:pt x="110" y="120"/>
                    </a:lnTo>
                    <a:lnTo>
                      <a:pt x="116" y="119"/>
                    </a:lnTo>
                    <a:lnTo>
                      <a:pt x="118" y="123"/>
                    </a:lnTo>
                    <a:lnTo>
                      <a:pt x="123" y="129"/>
                    </a:lnTo>
                    <a:lnTo>
                      <a:pt x="126" y="126"/>
                    </a:lnTo>
                    <a:lnTo>
                      <a:pt x="129" y="126"/>
                    </a:lnTo>
                    <a:lnTo>
                      <a:pt x="133" y="129"/>
                    </a:lnTo>
                    <a:lnTo>
                      <a:pt x="138" y="126"/>
                    </a:lnTo>
                    <a:lnTo>
                      <a:pt x="139" y="121"/>
                    </a:lnTo>
                    <a:lnTo>
                      <a:pt x="139" y="117"/>
                    </a:lnTo>
                    <a:lnTo>
                      <a:pt x="145" y="117"/>
                    </a:lnTo>
                    <a:lnTo>
                      <a:pt x="150" y="116"/>
                    </a:lnTo>
                    <a:lnTo>
                      <a:pt x="153" y="116"/>
                    </a:lnTo>
                    <a:lnTo>
                      <a:pt x="157" y="115"/>
                    </a:lnTo>
                    <a:lnTo>
                      <a:pt x="158" y="109"/>
                    </a:lnTo>
                    <a:lnTo>
                      <a:pt x="161" y="106"/>
                    </a:lnTo>
                    <a:lnTo>
                      <a:pt x="159" y="100"/>
                    </a:lnTo>
                    <a:lnTo>
                      <a:pt x="155" y="100"/>
                    </a:lnTo>
                    <a:lnTo>
                      <a:pt x="155" y="95"/>
                    </a:lnTo>
                    <a:lnTo>
                      <a:pt x="152" y="94"/>
                    </a:lnTo>
                    <a:lnTo>
                      <a:pt x="159" y="93"/>
                    </a:lnTo>
                    <a:lnTo>
                      <a:pt x="163" y="96"/>
                    </a:lnTo>
                    <a:lnTo>
                      <a:pt x="169" y="95"/>
                    </a:lnTo>
                    <a:lnTo>
                      <a:pt x="175" y="97"/>
                    </a:lnTo>
                    <a:lnTo>
                      <a:pt x="181" y="97"/>
                    </a:lnTo>
                    <a:lnTo>
                      <a:pt x="183" y="106"/>
                    </a:lnTo>
                    <a:lnTo>
                      <a:pt x="186" y="107"/>
                    </a:lnTo>
                    <a:lnTo>
                      <a:pt x="192" y="109"/>
                    </a:lnTo>
                    <a:lnTo>
                      <a:pt x="197" y="110"/>
                    </a:lnTo>
                    <a:lnTo>
                      <a:pt x="202" y="107"/>
                    </a:lnTo>
                    <a:lnTo>
                      <a:pt x="207" y="102"/>
                    </a:lnTo>
                    <a:lnTo>
                      <a:pt x="204" y="95"/>
                    </a:lnTo>
                    <a:lnTo>
                      <a:pt x="200" y="91"/>
                    </a:lnTo>
                    <a:lnTo>
                      <a:pt x="202" y="87"/>
                    </a:lnTo>
                    <a:lnTo>
                      <a:pt x="199" y="80"/>
                    </a:lnTo>
                    <a:lnTo>
                      <a:pt x="198" y="75"/>
                    </a:lnTo>
                    <a:lnTo>
                      <a:pt x="194" y="70"/>
                    </a:lnTo>
                    <a:lnTo>
                      <a:pt x="187" y="69"/>
                    </a:lnTo>
                    <a:lnTo>
                      <a:pt x="180" y="73"/>
                    </a:lnTo>
                    <a:lnTo>
                      <a:pt x="172" y="71"/>
                    </a:lnTo>
                    <a:lnTo>
                      <a:pt x="175" y="66"/>
                    </a:lnTo>
                    <a:lnTo>
                      <a:pt x="182" y="62"/>
                    </a:lnTo>
                    <a:lnTo>
                      <a:pt x="181" y="57"/>
                    </a:lnTo>
                    <a:lnTo>
                      <a:pt x="174" y="55"/>
                    </a:lnTo>
                    <a:lnTo>
                      <a:pt x="169" y="54"/>
                    </a:lnTo>
                    <a:lnTo>
                      <a:pt x="170" y="50"/>
                    </a:lnTo>
                    <a:lnTo>
                      <a:pt x="173" y="46"/>
                    </a:lnTo>
                    <a:lnTo>
                      <a:pt x="172" y="38"/>
                    </a:lnTo>
                    <a:lnTo>
                      <a:pt x="168" y="35"/>
                    </a:lnTo>
                    <a:lnTo>
                      <a:pt x="164" y="35"/>
                    </a:lnTo>
                    <a:lnTo>
                      <a:pt x="163" y="29"/>
                    </a:lnTo>
                    <a:lnTo>
                      <a:pt x="164" y="24"/>
                    </a:lnTo>
                    <a:lnTo>
                      <a:pt x="161" y="17"/>
                    </a:lnTo>
                    <a:lnTo>
                      <a:pt x="158" y="13"/>
                    </a:lnTo>
                    <a:lnTo>
                      <a:pt x="155" y="13"/>
                    </a:lnTo>
                    <a:lnTo>
                      <a:pt x="150" y="13"/>
                    </a:lnTo>
                    <a:lnTo>
                      <a:pt x="144" y="7"/>
                    </a:lnTo>
                    <a:lnTo>
                      <a:pt x="138" y="3"/>
                    </a:lnTo>
                    <a:lnTo>
                      <a:pt x="134" y="5"/>
                    </a:lnTo>
                    <a:lnTo>
                      <a:pt x="129" y="3"/>
                    </a:lnTo>
                    <a:lnTo>
                      <a:pt x="127" y="0"/>
                    </a:lnTo>
                    <a:lnTo>
                      <a:pt x="121" y="0"/>
                    </a:lnTo>
                    <a:lnTo>
                      <a:pt x="117" y="0"/>
                    </a:lnTo>
                    <a:lnTo>
                      <a:pt x="111" y="7"/>
                    </a:lnTo>
                    <a:lnTo>
                      <a:pt x="109" y="29"/>
                    </a:lnTo>
                    <a:lnTo>
                      <a:pt x="114" y="32"/>
                    </a:lnTo>
                    <a:lnTo>
                      <a:pt x="116" y="37"/>
                    </a:lnTo>
                    <a:lnTo>
                      <a:pt x="116" y="41"/>
                    </a:lnTo>
                    <a:lnTo>
                      <a:pt x="113" y="40"/>
                    </a:lnTo>
                    <a:lnTo>
                      <a:pt x="106" y="41"/>
                    </a:lnTo>
                    <a:lnTo>
                      <a:pt x="109" y="43"/>
                    </a:lnTo>
                    <a:lnTo>
                      <a:pt x="111" y="47"/>
                    </a:lnTo>
                    <a:lnTo>
                      <a:pt x="116" y="45"/>
                    </a:lnTo>
                    <a:lnTo>
                      <a:pt x="118" y="50"/>
                    </a:lnTo>
                    <a:lnTo>
                      <a:pt x="120" y="54"/>
                    </a:lnTo>
                    <a:lnTo>
                      <a:pt x="124" y="55"/>
                    </a:lnTo>
                    <a:lnTo>
                      <a:pt x="124" y="52"/>
                    </a:lnTo>
                    <a:lnTo>
                      <a:pt x="126" y="54"/>
                    </a:lnTo>
                    <a:lnTo>
                      <a:pt x="131" y="51"/>
                    </a:lnTo>
                    <a:lnTo>
                      <a:pt x="129" y="47"/>
                    </a:lnTo>
                    <a:lnTo>
                      <a:pt x="127" y="43"/>
                    </a:lnTo>
                    <a:lnTo>
                      <a:pt x="122" y="43"/>
                    </a:lnTo>
                    <a:lnTo>
                      <a:pt x="121" y="39"/>
                    </a:lnTo>
                    <a:lnTo>
                      <a:pt x="125" y="31"/>
                    </a:lnTo>
                    <a:lnTo>
                      <a:pt x="127" y="39"/>
                    </a:lnTo>
                    <a:lnTo>
                      <a:pt x="132" y="43"/>
                    </a:lnTo>
                    <a:lnTo>
                      <a:pt x="131" y="38"/>
                    </a:lnTo>
                    <a:lnTo>
                      <a:pt x="138" y="33"/>
                    </a:lnTo>
                    <a:lnTo>
                      <a:pt x="140" y="41"/>
                    </a:lnTo>
                    <a:lnTo>
                      <a:pt x="147" y="42"/>
                    </a:lnTo>
                    <a:lnTo>
                      <a:pt x="138" y="46"/>
                    </a:lnTo>
                    <a:lnTo>
                      <a:pt x="156" y="51"/>
                    </a:lnTo>
                    <a:lnTo>
                      <a:pt x="145" y="51"/>
                    </a:lnTo>
                    <a:lnTo>
                      <a:pt x="136" y="52"/>
                    </a:lnTo>
                    <a:lnTo>
                      <a:pt x="134" y="55"/>
                    </a:lnTo>
                    <a:lnTo>
                      <a:pt x="135" y="57"/>
                    </a:lnTo>
                    <a:lnTo>
                      <a:pt x="132" y="56"/>
                    </a:lnTo>
                    <a:lnTo>
                      <a:pt x="127" y="58"/>
                    </a:lnTo>
                    <a:lnTo>
                      <a:pt x="125" y="59"/>
                    </a:lnTo>
                    <a:lnTo>
                      <a:pt x="124" y="61"/>
                    </a:lnTo>
                    <a:lnTo>
                      <a:pt x="130" y="59"/>
                    </a:lnTo>
                    <a:lnTo>
                      <a:pt x="132" y="60"/>
                    </a:lnTo>
                    <a:lnTo>
                      <a:pt x="128" y="62"/>
                    </a:lnTo>
                    <a:lnTo>
                      <a:pt x="129" y="64"/>
                    </a:lnTo>
                    <a:lnTo>
                      <a:pt x="132" y="63"/>
                    </a:lnTo>
                    <a:lnTo>
                      <a:pt x="134" y="65"/>
                    </a:lnTo>
                    <a:lnTo>
                      <a:pt x="131" y="73"/>
                    </a:lnTo>
                    <a:lnTo>
                      <a:pt x="126" y="70"/>
                    </a:lnTo>
                    <a:lnTo>
                      <a:pt x="123" y="72"/>
                    </a:lnTo>
                    <a:lnTo>
                      <a:pt x="123" y="75"/>
                    </a:lnTo>
                    <a:lnTo>
                      <a:pt x="124" y="78"/>
                    </a:lnTo>
                    <a:lnTo>
                      <a:pt x="128" y="82"/>
                    </a:lnTo>
                    <a:lnTo>
                      <a:pt x="127" y="85"/>
                    </a:lnTo>
                    <a:lnTo>
                      <a:pt x="133" y="85"/>
                    </a:lnTo>
                    <a:lnTo>
                      <a:pt x="135" y="83"/>
                    </a:lnTo>
                    <a:lnTo>
                      <a:pt x="139" y="83"/>
                    </a:lnTo>
                    <a:lnTo>
                      <a:pt x="145" y="83"/>
                    </a:lnTo>
                    <a:lnTo>
                      <a:pt x="151" y="83"/>
                    </a:lnTo>
                    <a:lnTo>
                      <a:pt x="153" y="84"/>
                    </a:lnTo>
                    <a:lnTo>
                      <a:pt x="152" y="87"/>
                    </a:lnTo>
                    <a:lnTo>
                      <a:pt x="145" y="88"/>
                    </a:lnTo>
                    <a:lnTo>
                      <a:pt x="146" y="91"/>
                    </a:lnTo>
                    <a:lnTo>
                      <a:pt x="139" y="88"/>
                    </a:lnTo>
                    <a:lnTo>
                      <a:pt x="132" y="93"/>
                    </a:lnTo>
                    <a:lnTo>
                      <a:pt x="129" y="94"/>
                    </a:lnTo>
                    <a:lnTo>
                      <a:pt x="130" y="92"/>
                    </a:lnTo>
                    <a:lnTo>
                      <a:pt x="124" y="90"/>
                    </a:lnTo>
                    <a:lnTo>
                      <a:pt x="124" y="89"/>
                    </a:lnTo>
                    <a:lnTo>
                      <a:pt x="120" y="84"/>
                    </a:lnTo>
                    <a:lnTo>
                      <a:pt x="123" y="80"/>
                    </a:lnTo>
                    <a:lnTo>
                      <a:pt x="121" y="78"/>
                    </a:lnTo>
                    <a:lnTo>
                      <a:pt x="120" y="76"/>
                    </a:lnTo>
                    <a:lnTo>
                      <a:pt x="121" y="72"/>
                    </a:lnTo>
                    <a:lnTo>
                      <a:pt x="116" y="69"/>
                    </a:lnTo>
                    <a:lnTo>
                      <a:pt x="120" y="64"/>
                    </a:lnTo>
                    <a:lnTo>
                      <a:pt x="114" y="65"/>
                    </a:lnTo>
                    <a:lnTo>
                      <a:pt x="116" y="62"/>
                    </a:lnTo>
                    <a:lnTo>
                      <a:pt x="116" y="54"/>
                    </a:lnTo>
                    <a:lnTo>
                      <a:pt x="113" y="53"/>
                    </a:lnTo>
                    <a:lnTo>
                      <a:pt x="108" y="53"/>
                    </a:lnTo>
                    <a:lnTo>
                      <a:pt x="103" y="54"/>
                    </a:lnTo>
                    <a:lnTo>
                      <a:pt x="103" y="49"/>
                    </a:lnTo>
                    <a:lnTo>
                      <a:pt x="102" y="45"/>
                    </a:lnTo>
                    <a:lnTo>
                      <a:pt x="99" y="43"/>
                    </a:lnTo>
                    <a:lnTo>
                      <a:pt x="97" y="48"/>
                    </a:lnTo>
                    <a:lnTo>
                      <a:pt x="94" y="42"/>
                    </a:lnTo>
                    <a:lnTo>
                      <a:pt x="96" y="39"/>
                    </a:lnTo>
                    <a:lnTo>
                      <a:pt x="102" y="34"/>
                    </a:lnTo>
                    <a:lnTo>
                      <a:pt x="99" y="29"/>
                    </a:lnTo>
                    <a:lnTo>
                      <a:pt x="94" y="30"/>
                    </a:lnTo>
                    <a:lnTo>
                      <a:pt x="87" y="33"/>
                    </a:lnTo>
                    <a:lnTo>
                      <a:pt x="85" y="32"/>
                    </a:lnTo>
                    <a:lnTo>
                      <a:pt x="86" y="29"/>
                    </a:lnTo>
                    <a:lnTo>
                      <a:pt x="91" y="24"/>
                    </a:lnTo>
                    <a:lnTo>
                      <a:pt x="97" y="25"/>
                    </a:lnTo>
                    <a:lnTo>
                      <a:pt x="101" y="28"/>
                    </a:lnTo>
                    <a:lnTo>
                      <a:pt x="109" y="29"/>
                    </a:lnTo>
                    <a:lnTo>
                      <a:pt x="111" y="7"/>
                    </a:lnTo>
                    <a:lnTo>
                      <a:pt x="110" y="1"/>
                    </a:lnTo>
                    <a:lnTo>
                      <a:pt x="100" y="0"/>
                    </a:lnTo>
                    <a:lnTo>
                      <a:pt x="98" y="2"/>
                    </a:lnTo>
                    <a:lnTo>
                      <a:pt x="92" y="5"/>
                    </a:lnTo>
                  </a:path>
                </a:pathLst>
              </a:custGeom>
              <a:solidFill>
                <a:srgbClr val="0083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45" name="Freeform 673">
                <a:extLst>
                  <a:ext uri="{FF2B5EF4-FFF2-40B4-BE49-F238E27FC236}">
                    <a16:creationId xmlns:a16="http://schemas.microsoft.com/office/drawing/2014/main" id="{D129AE8D-4D21-4C9E-8426-9211F00A1770}"/>
                  </a:ext>
                </a:extLst>
              </p:cNvPr>
              <p:cNvSpPr>
                <a:spLocks/>
              </p:cNvSpPr>
              <p:nvPr/>
            </p:nvSpPr>
            <p:spPr bwMode="auto">
              <a:xfrm>
                <a:off x="653" y="2612"/>
                <a:ext cx="207" cy="126"/>
              </a:xfrm>
              <a:custGeom>
                <a:avLst/>
                <a:gdLst>
                  <a:gd name="T0" fmla="*/ 65 w 207"/>
                  <a:gd name="T1" fmla="*/ 20 h 126"/>
                  <a:gd name="T2" fmla="*/ 61 w 207"/>
                  <a:gd name="T3" fmla="*/ 33 h 126"/>
                  <a:gd name="T4" fmla="*/ 39 w 207"/>
                  <a:gd name="T5" fmla="*/ 45 h 126"/>
                  <a:gd name="T6" fmla="*/ 25 w 207"/>
                  <a:gd name="T7" fmla="*/ 62 h 126"/>
                  <a:gd name="T8" fmla="*/ 6 w 207"/>
                  <a:gd name="T9" fmla="*/ 77 h 126"/>
                  <a:gd name="T10" fmla="*/ 4 w 207"/>
                  <a:gd name="T11" fmla="*/ 91 h 126"/>
                  <a:gd name="T12" fmla="*/ 21 w 207"/>
                  <a:gd name="T13" fmla="*/ 97 h 126"/>
                  <a:gd name="T14" fmla="*/ 42 w 207"/>
                  <a:gd name="T15" fmla="*/ 95 h 126"/>
                  <a:gd name="T16" fmla="*/ 58 w 207"/>
                  <a:gd name="T17" fmla="*/ 83 h 126"/>
                  <a:gd name="T18" fmla="*/ 52 w 207"/>
                  <a:gd name="T19" fmla="*/ 80 h 126"/>
                  <a:gd name="T20" fmla="*/ 36 w 207"/>
                  <a:gd name="T21" fmla="*/ 78 h 126"/>
                  <a:gd name="T22" fmla="*/ 33 w 207"/>
                  <a:gd name="T23" fmla="*/ 74 h 126"/>
                  <a:gd name="T24" fmla="*/ 49 w 207"/>
                  <a:gd name="T25" fmla="*/ 74 h 126"/>
                  <a:gd name="T26" fmla="*/ 64 w 207"/>
                  <a:gd name="T27" fmla="*/ 70 h 126"/>
                  <a:gd name="T28" fmla="*/ 87 w 207"/>
                  <a:gd name="T29" fmla="*/ 64 h 126"/>
                  <a:gd name="T30" fmla="*/ 72 w 207"/>
                  <a:gd name="T31" fmla="*/ 71 h 126"/>
                  <a:gd name="T32" fmla="*/ 82 w 207"/>
                  <a:gd name="T33" fmla="*/ 81 h 126"/>
                  <a:gd name="T34" fmla="*/ 58 w 207"/>
                  <a:gd name="T35" fmla="*/ 82 h 126"/>
                  <a:gd name="T36" fmla="*/ 50 w 207"/>
                  <a:gd name="T37" fmla="*/ 96 h 126"/>
                  <a:gd name="T38" fmla="*/ 40 w 207"/>
                  <a:gd name="T39" fmla="*/ 116 h 126"/>
                  <a:gd name="T40" fmla="*/ 59 w 207"/>
                  <a:gd name="T41" fmla="*/ 123 h 126"/>
                  <a:gd name="T42" fmla="*/ 65 w 207"/>
                  <a:gd name="T43" fmla="*/ 106 h 126"/>
                  <a:gd name="T44" fmla="*/ 83 w 207"/>
                  <a:gd name="T45" fmla="*/ 112 h 126"/>
                  <a:gd name="T46" fmla="*/ 92 w 207"/>
                  <a:gd name="T47" fmla="*/ 90 h 126"/>
                  <a:gd name="T48" fmla="*/ 96 w 207"/>
                  <a:gd name="T49" fmla="*/ 100 h 126"/>
                  <a:gd name="T50" fmla="*/ 107 w 207"/>
                  <a:gd name="T51" fmla="*/ 112 h 126"/>
                  <a:gd name="T52" fmla="*/ 128 w 207"/>
                  <a:gd name="T53" fmla="*/ 122 h 126"/>
                  <a:gd name="T54" fmla="*/ 149 w 207"/>
                  <a:gd name="T55" fmla="*/ 112 h 126"/>
                  <a:gd name="T56" fmla="*/ 154 w 207"/>
                  <a:gd name="T57" fmla="*/ 96 h 126"/>
                  <a:gd name="T58" fmla="*/ 174 w 207"/>
                  <a:gd name="T59" fmla="*/ 93 h 126"/>
                  <a:gd name="T60" fmla="*/ 201 w 207"/>
                  <a:gd name="T61" fmla="*/ 103 h 126"/>
                  <a:gd name="T62" fmla="*/ 197 w 207"/>
                  <a:gd name="T63" fmla="*/ 71 h 126"/>
                  <a:gd name="T64" fmla="*/ 164 w 207"/>
                  <a:gd name="T65" fmla="*/ 66 h 126"/>
                  <a:gd name="T66" fmla="*/ 168 w 207"/>
                  <a:gd name="T67" fmla="*/ 52 h 126"/>
                  <a:gd name="T68" fmla="*/ 167 w 207"/>
                  <a:gd name="T69" fmla="*/ 39 h 126"/>
                  <a:gd name="T70" fmla="*/ 160 w 207"/>
                  <a:gd name="T71" fmla="*/ 14 h 126"/>
                  <a:gd name="T72" fmla="*/ 128 w 207"/>
                  <a:gd name="T73" fmla="*/ 3 h 126"/>
                  <a:gd name="T74" fmla="*/ 113 w 207"/>
                  <a:gd name="T75" fmla="*/ 26 h 126"/>
                  <a:gd name="T76" fmla="*/ 104 w 207"/>
                  <a:gd name="T77" fmla="*/ 41 h 126"/>
                  <a:gd name="T78" fmla="*/ 131 w 207"/>
                  <a:gd name="T79" fmla="*/ 48 h 126"/>
                  <a:gd name="T80" fmla="*/ 126 w 207"/>
                  <a:gd name="T81" fmla="*/ 36 h 126"/>
                  <a:gd name="T82" fmla="*/ 138 w 207"/>
                  <a:gd name="T83" fmla="*/ 43 h 126"/>
                  <a:gd name="T84" fmla="*/ 133 w 207"/>
                  <a:gd name="T85" fmla="*/ 62 h 126"/>
                  <a:gd name="T86" fmla="*/ 138 w 207"/>
                  <a:gd name="T87" fmla="*/ 80 h 126"/>
                  <a:gd name="T88" fmla="*/ 145 w 207"/>
                  <a:gd name="T89" fmla="*/ 87 h 126"/>
                  <a:gd name="T90" fmla="*/ 121 w 207"/>
                  <a:gd name="T91" fmla="*/ 88 h 126"/>
                  <a:gd name="T92" fmla="*/ 116 w 207"/>
                  <a:gd name="T93" fmla="*/ 66 h 126"/>
                  <a:gd name="T94" fmla="*/ 112 w 207"/>
                  <a:gd name="T95" fmla="*/ 49 h 126"/>
                  <a:gd name="T96" fmla="*/ 96 w 207"/>
                  <a:gd name="T97" fmla="*/ 45 h 126"/>
                  <a:gd name="T98" fmla="*/ 98 w 207"/>
                  <a:gd name="T99" fmla="*/ 26 h 126"/>
                  <a:gd name="T100" fmla="*/ 88 w 207"/>
                  <a:gd name="T101" fmla="*/ 24 h 126"/>
                  <a:gd name="T102" fmla="*/ 110 w 207"/>
                  <a:gd name="T103" fmla="*/ 17 h 126"/>
                  <a:gd name="T104" fmla="*/ 93 w 207"/>
                  <a:gd name="T105" fmla="*/ 7 h 12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07"/>
                  <a:gd name="T160" fmla="*/ 0 h 126"/>
                  <a:gd name="T161" fmla="*/ 207 w 207"/>
                  <a:gd name="T162" fmla="*/ 126 h 12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07" h="126">
                    <a:moveTo>
                      <a:pt x="79" y="12"/>
                    </a:moveTo>
                    <a:lnTo>
                      <a:pt x="76" y="10"/>
                    </a:lnTo>
                    <a:lnTo>
                      <a:pt x="72" y="12"/>
                    </a:lnTo>
                    <a:lnTo>
                      <a:pt x="68" y="14"/>
                    </a:lnTo>
                    <a:lnTo>
                      <a:pt x="64" y="18"/>
                    </a:lnTo>
                    <a:lnTo>
                      <a:pt x="65" y="20"/>
                    </a:lnTo>
                    <a:lnTo>
                      <a:pt x="69" y="20"/>
                    </a:lnTo>
                    <a:lnTo>
                      <a:pt x="66" y="24"/>
                    </a:lnTo>
                    <a:lnTo>
                      <a:pt x="62" y="26"/>
                    </a:lnTo>
                    <a:lnTo>
                      <a:pt x="61" y="29"/>
                    </a:lnTo>
                    <a:lnTo>
                      <a:pt x="62" y="31"/>
                    </a:lnTo>
                    <a:lnTo>
                      <a:pt x="61" y="33"/>
                    </a:lnTo>
                    <a:lnTo>
                      <a:pt x="60" y="38"/>
                    </a:lnTo>
                    <a:lnTo>
                      <a:pt x="60" y="43"/>
                    </a:lnTo>
                    <a:lnTo>
                      <a:pt x="54" y="44"/>
                    </a:lnTo>
                    <a:lnTo>
                      <a:pt x="46" y="40"/>
                    </a:lnTo>
                    <a:lnTo>
                      <a:pt x="44" y="44"/>
                    </a:lnTo>
                    <a:lnTo>
                      <a:pt x="39" y="45"/>
                    </a:lnTo>
                    <a:lnTo>
                      <a:pt x="38" y="48"/>
                    </a:lnTo>
                    <a:lnTo>
                      <a:pt x="40" y="52"/>
                    </a:lnTo>
                    <a:lnTo>
                      <a:pt x="36" y="55"/>
                    </a:lnTo>
                    <a:lnTo>
                      <a:pt x="29" y="59"/>
                    </a:lnTo>
                    <a:lnTo>
                      <a:pt x="28" y="60"/>
                    </a:lnTo>
                    <a:lnTo>
                      <a:pt x="25" y="62"/>
                    </a:lnTo>
                    <a:lnTo>
                      <a:pt x="24" y="66"/>
                    </a:lnTo>
                    <a:lnTo>
                      <a:pt x="24" y="70"/>
                    </a:lnTo>
                    <a:lnTo>
                      <a:pt x="22" y="72"/>
                    </a:lnTo>
                    <a:lnTo>
                      <a:pt x="21" y="74"/>
                    </a:lnTo>
                    <a:lnTo>
                      <a:pt x="10" y="76"/>
                    </a:lnTo>
                    <a:lnTo>
                      <a:pt x="6" y="77"/>
                    </a:lnTo>
                    <a:lnTo>
                      <a:pt x="4" y="79"/>
                    </a:lnTo>
                    <a:lnTo>
                      <a:pt x="1" y="82"/>
                    </a:lnTo>
                    <a:lnTo>
                      <a:pt x="0" y="85"/>
                    </a:lnTo>
                    <a:lnTo>
                      <a:pt x="2" y="87"/>
                    </a:lnTo>
                    <a:lnTo>
                      <a:pt x="4" y="89"/>
                    </a:lnTo>
                    <a:lnTo>
                      <a:pt x="4" y="91"/>
                    </a:lnTo>
                    <a:lnTo>
                      <a:pt x="7" y="93"/>
                    </a:lnTo>
                    <a:lnTo>
                      <a:pt x="9" y="98"/>
                    </a:lnTo>
                    <a:lnTo>
                      <a:pt x="12" y="102"/>
                    </a:lnTo>
                    <a:lnTo>
                      <a:pt x="16" y="100"/>
                    </a:lnTo>
                    <a:lnTo>
                      <a:pt x="19" y="97"/>
                    </a:lnTo>
                    <a:lnTo>
                      <a:pt x="21" y="97"/>
                    </a:lnTo>
                    <a:lnTo>
                      <a:pt x="24" y="98"/>
                    </a:lnTo>
                    <a:lnTo>
                      <a:pt x="26" y="101"/>
                    </a:lnTo>
                    <a:lnTo>
                      <a:pt x="30" y="98"/>
                    </a:lnTo>
                    <a:lnTo>
                      <a:pt x="34" y="95"/>
                    </a:lnTo>
                    <a:lnTo>
                      <a:pt x="37" y="94"/>
                    </a:lnTo>
                    <a:lnTo>
                      <a:pt x="42" y="95"/>
                    </a:lnTo>
                    <a:lnTo>
                      <a:pt x="46" y="92"/>
                    </a:lnTo>
                    <a:lnTo>
                      <a:pt x="49" y="89"/>
                    </a:lnTo>
                    <a:lnTo>
                      <a:pt x="55" y="85"/>
                    </a:lnTo>
                    <a:lnTo>
                      <a:pt x="58" y="85"/>
                    </a:lnTo>
                    <a:lnTo>
                      <a:pt x="59" y="85"/>
                    </a:lnTo>
                    <a:lnTo>
                      <a:pt x="58" y="83"/>
                    </a:lnTo>
                    <a:lnTo>
                      <a:pt x="57" y="83"/>
                    </a:lnTo>
                    <a:lnTo>
                      <a:pt x="57" y="82"/>
                    </a:lnTo>
                    <a:lnTo>
                      <a:pt x="57" y="81"/>
                    </a:lnTo>
                    <a:lnTo>
                      <a:pt x="56" y="80"/>
                    </a:lnTo>
                    <a:lnTo>
                      <a:pt x="54" y="80"/>
                    </a:lnTo>
                    <a:lnTo>
                      <a:pt x="52" y="80"/>
                    </a:lnTo>
                    <a:lnTo>
                      <a:pt x="46" y="79"/>
                    </a:lnTo>
                    <a:lnTo>
                      <a:pt x="43" y="77"/>
                    </a:lnTo>
                    <a:lnTo>
                      <a:pt x="42" y="76"/>
                    </a:lnTo>
                    <a:lnTo>
                      <a:pt x="40" y="77"/>
                    </a:lnTo>
                    <a:lnTo>
                      <a:pt x="38" y="76"/>
                    </a:lnTo>
                    <a:lnTo>
                      <a:pt x="36" y="78"/>
                    </a:lnTo>
                    <a:lnTo>
                      <a:pt x="33" y="79"/>
                    </a:lnTo>
                    <a:lnTo>
                      <a:pt x="32" y="81"/>
                    </a:lnTo>
                    <a:lnTo>
                      <a:pt x="30" y="80"/>
                    </a:lnTo>
                    <a:lnTo>
                      <a:pt x="30" y="78"/>
                    </a:lnTo>
                    <a:lnTo>
                      <a:pt x="31" y="76"/>
                    </a:lnTo>
                    <a:lnTo>
                      <a:pt x="33" y="74"/>
                    </a:lnTo>
                    <a:lnTo>
                      <a:pt x="36" y="74"/>
                    </a:lnTo>
                    <a:lnTo>
                      <a:pt x="38" y="72"/>
                    </a:lnTo>
                    <a:lnTo>
                      <a:pt x="41" y="71"/>
                    </a:lnTo>
                    <a:lnTo>
                      <a:pt x="44" y="71"/>
                    </a:lnTo>
                    <a:lnTo>
                      <a:pt x="47" y="73"/>
                    </a:lnTo>
                    <a:lnTo>
                      <a:pt x="49" y="74"/>
                    </a:lnTo>
                    <a:lnTo>
                      <a:pt x="48" y="77"/>
                    </a:lnTo>
                    <a:lnTo>
                      <a:pt x="51" y="74"/>
                    </a:lnTo>
                    <a:lnTo>
                      <a:pt x="54" y="74"/>
                    </a:lnTo>
                    <a:lnTo>
                      <a:pt x="54" y="68"/>
                    </a:lnTo>
                    <a:lnTo>
                      <a:pt x="60" y="69"/>
                    </a:lnTo>
                    <a:lnTo>
                      <a:pt x="64" y="70"/>
                    </a:lnTo>
                    <a:lnTo>
                      <a:pt x="63" y="62"/>
                    </a:lnTo>
                    <a:lnTo>
                      <a:pt x="67" y="58"/>
                    </a:lnTo>
                    <a:lnTo>
                      <a:pt x="76" y="57"/>
                    </a:lnTo>
                    <a:lnTo>
                      <a:pt x="78" y="61"/>
                    </a:lnTo>
                    <a:lnTo>
                      <a:pt x="84" y="61"/>
                    </a:lnTo>
                    <a:lnTo>
                      <a:pt x="87" y="64"/>
                    </a:lnTo>
                    <a:lnTo>
                      <a:pt x="90" y="69"/>
                    </a:lnTo>
                    <a:lnTo>
                      <a:pt x="90" y="71"/>
                    </a:lnTo>
                    <a:lnTo>
                      <a:pt x="85" y="67"/>
                    </a:lnTo>
                    <a:lnTo>
                      <a:pt x="78" y="65"/>
                    </a:lnTo>
                    <a:lnTo>
                      <a:pt x="74" y="66"/>
                    </a:lnTo>
                    <a:lnTo>
                      <a:pt x="72" y="71"/>
                    </a:lnTo>
                    <a:lnTo>
                      <a:pt x="66" y="76"/>
                    </a:lnTo>
                    <a:lnTo>
                      <a:pt x="72" y="74"/>
                    </a:lnTo>
                    <a:lnTo>
                      <a:pt x="77" y="73"/>
                    </a:lnTo>
                    <a:lnTo>
                      <a:pt x="81" y="75"/>
                    </a:lnTo>
                    <a:lnTo>
                      <a:pt x="86" y="78"/>
                    </a:lnTo>
                    <a:lnTo>
                      <a:pt x="82" y="81"/>
                    </a:lnTo>
                    <a:lnTo>
                      <a:pt x="76" y="80"/>
                    </a:lnTo>
                    <a:lnTo>
                      <a:pt x="68" y="78"/>
                    </a:lnTo>
                    <a:lnTo>
                      <a:pt x="64" y="80"/>
                    </a:lnTo>
                    <a:lnTo>
                      <a:pt x="60" y="82"/>
                    </a:lnTo>
                    <a:lnTo>
                      <a:pt x="59" y="81"/>
                    </a:lnTo>
                    <a:lnTo>
                      <a:pt x="58" y="82"/>
                    </a:lnTo>
                    <a:lnTo>
                      <a:pt x="59" y="85"/>
                    </a:lnTo>
                    <a:lnTo>
                      <a:pt x="62" y="89"/>
                    </a:lnTo>
                    <a:lnTo>
                      <a:pt x="61" y="93"/>
                    </a:lnTo>
                    <a:lnTo>
                      <a:pt x="58" y="94"/>
                    </a:lnTo>
                    <a:lnTo>
                      <a:pt x="53" y="94"/>
                    </a:lnTo>
                    <a:lnTo>
                      <a:pt x="50" y="96"/>
                    </a:lnTo>
                    <a:lnTo>
                      <a:pt x="49" y="98"/>
                    </a:lnTo>
                    <a:lnTo>
                      <a:pt x="40" y="103"/>
                    </a:lnTo>
                    <a:lnTo>
                      <a:pt x="38" y="106"/>
                    </a:lnTo>
                    <a:lnTo>
                      <a:pt x="38" y="110"/>
                    </a:lnTo>
                    <a:lnTo>
                      <a:pt x="42" y="114"/>
                    </a:lnTo>
                    <a:lnTo>
                      <a:pt x="40" y="116"/>
                    </a:lnTo>
                    <a:lnTo>
                      <a:pt x="40" y="117"/>
                    </a:lnTo>
                    <a:lnTo>
                      <a:pt x="45" y="120"/>
                    </a:lnTo>
                    <a:lnTo>
                      <a:pt x="46" y="124"/>
                    </a:lnTo>
                    <a:lnTo>
                      <a:pt x="51" y="125"/>
                    </a:lnTo>
                    <a:lnTo>
                      <a:pt x="56" y="123"/>
                    </a:lnTo>
                    <a:lnTo>
                      <a:pt x="59" y="123"/>
                    </a:lnTo>
                    <a:lnTo>
                      <a:pt x="62" y="125"/>
                    </a:lnTo>
                    <a:lnTo>
                      <a:pt x="69" y="123"/>
                    </a:lnTo>
                    <a:lnTo>
                      <a:pt x="71" y="119"/>
                    </a:lnTo>
                    <a:lnTo>
                      <a:pt x="68" y="115"/>
                    </a:lnTo>
                    <a:lnTo>
                      <a:pt x="64" y="110"/>
                    </a:lnTo>
                    <a:lnTo>
                      <a:pt x="65" y="106"/>
                    </a:lnTo>
                    <a:lnTo>
                      <a:pt x="67" y="102"/>
                    </a:lnTo>
                    <a:lnTo>
                      <a:pt x="71" y="103"/>
                    </a:lnTo>
                    <a:lnTo>
                      <a:pt x="72" y="108"/>
                    </a:lnTo>
                    <a:lnTo>
                      <a:pt x="75" y="112"/>
                    </a:lnTo>
                    <a:lnTo>
                      <a:pt x="79" y="111"/>
                    </a:lnTo>
                    <a:lnTo>
                      <a:pt x="83" y="112"/>
                    </a:lnTo>
                    <a:lnTo>
                      <a:pt x="86" y="108"/>
                    </a:lnTo>
                    <a:lnTo>
                      <a:pt x="84" y="103"/>
                    </a:lnTo>
                    <a:lnTo>
                      <a:pt x="84" y="99"/>
                    </a:lnTo>
                    <a:lnTo>
                      <a:pt x="88" y="99"/>
                    </a:lnTo>
                    <a:lnTo>
                      <a:pt x="92" y="96"/>
                    </a:lnTo>
                    <a:lnTo>
                      <a:pt x="92" y="90"/>
                    </a:lnTo>
                    <a:lnTo>
                      <a:pt x="92" y="86"/>
                    </a:lnTo>
                    <a:lnTo>
                      <a:pt x="95" y="83"/>
                    </a:lnTo>
                    <a:lnTo>
                      <a:pt x="96" y="85"/>
                    </a:lnTo>
                    <a:lnTo>
                      <a:pt x="95" y="89"/>
                    </a:lnTo>
                    <a:lnTo>
                      <a:pt x="96" y="94"/>
                    </a:lnTo>
                    <a:lnTo>
                      <a:pt x="96" y="100"/>
                    </a:lnTo>
                    <a:lnTo>
                      <a:pt x="97" y="105"/>
                    </a:lnTo>
                    <a:lnTo>
                      <a:pt x="100" y="103"/>
                    </a:lnTo>
                    <a:lnTo>
                      <a:pt x="102" y="104"/>
                    </a:lnTo>
                    <a:lnTo>
                      <a:pt x="103" y="108"/>
                    </a:lnTo>
                    <a:lnTo>
                      <a:pt x="107" y="108"/>
                    </a:lnTo>
                    <a:lnTo>
                      <a:pt x="107" y="112"/>
                    </a:lnTo>
                    <a:lnTo>
                      <a:pt x="109" y="116"/>
                    </a:lnTo>
                    <a:lnTo>
                      <a:pt x="115" y="116"/>
                    </a:lnTo>
                    <a:lnTo>
                      <a:pt x="118" y="119"/>
                    </a:lnTo>
                    <a:lnTo>
                      <a:pt x="122" y="125"/>
                    </a:lnTo>
                    <a:lnTo>
                      <a:pt x="125" y="122"/>
                    </a:lnTo>
                    <a:lnTo>
                      <a:pt x="128" y="122"/>
                    </a:lnTo>
                    <a:lnTo>
                      <a:pt x="132" y="125"/>
                    </a:lnTo>
                    <a:lnTo>
                      <a:pt x="138" y="122"/>
                    </a:lnTo>
                    <a:lnTo>
                      <a:pt x="139" y="117"/>
                    </a:lnTo>
                    <a:lnTo>
                      <a:pt x="139" y="113"/>
                    </a:lnTo>
                    <a:lnTo>
                      <a:pt x="144" y="113"/>
                    </a:lnTo>
                    <a:lnTo>
                      <a:pt x="149" y="112"/>
                    </a:lnTo>
                    <a:lnTo>
                      <a:pt x="152" y="112"/>
                    </a:lnTo>
                    <a:lnTo>
                      <a:pt x="156" y="111"/>
                    </a:lnTo>
                    <a:lnTo>
                      <a:pt x="157" y="106"/>
                    </a:lnTo>
                    <a:lnTo>
                      <a:pt x="160" y="102"/>
                    </a:lnTo>
                    <a:lnTo>
                      <a:pt x="158" y="97"/>
                    </a:lnTo>
                    <a:lnTo>
                      <a:pt x="154" y="96"/>
                    </a:lnTo>
                    <a:lnTo>
                      <a:pt x="154" y="91"/>
                    </a:lnTo>
                    <a:lnTo>
                      <a:pt x="151" y="90"/>
                    </a:lnTo>
                    <a:lnTo>
                      <a:pt x="158" y="89"/>
                    </a:lnTo>
                    <a:lnTo>
                      <a:pt x="162" y="92"/>
                    </a:lnTo>
                    <a:lnTo>
                      <a:pt x="168" y="91"/>
                    </a:lnTo>
                    <a:lnTo>
                      <a:pt x="174" y="93"/>
                    </a:lnTo>
                    <a:lnTo>
                      <a:pt x="180" y="94"/>
                    </a:lnTo>
                    <a:lnTo>
                      <a:pt x="182" y="102"/>
                    </a:lnTo>
                    <a:lnTo>
                      <a:pt x="186" y="103"/>
                    </a:lnTo>
                    <a:lnTo>
                      <a:pt x="191" y="105"/>
                    </a:lnTo>
                    <a:lnTo>
                      <a:pt x="196" y="106"/>
                    </a:lnTo>
                    <a:lnTo>
                      <a:pt x="201" y="103"/>
                    </a:lnTo>
                    <a:lnTo>
                      <a:pt x="206" y="98"/>
                    </a:lnTo>
                    <a:lnTo>
                      <a:pt x="203" y="91"/>
                    </a:lnTo>
                    <a:lnTo>
                      <a:pt x="199" y="87"/>
                    </a:lnTo>
                    <a:lnTo>
                      <a:pt x="201" y="84"/>
                    </a:lnTo>
                    <a:lnTo>
                      <a:pt x="198" y="76"/>
                    </a:lnTo>
                    <a:lnTo>
                      <a:pt x="197" y="71"/>
                    </a:lnTo>
                    <a:lnTo>
                      <a:pt x="193" y="66"/>
                    </a:lnTo>
                    <a:lnTo>
                      <a:pt x="186" y="65"/>
                    </a:lnTo>
                    <a:lnTo>
                      <a:pt x="179" y="70"/>
                    </a:lnTo>
                    <a:lnTo>
                      <a:pt x="171" y="68"/>
                    </a:lnTo>
                    <a:lnTo>
                      <a:pt x="163" y="69"/>
                    </a:lnTo>
                    <a:lnTo>
                      <a:pt x="164" y="66"/>
                    </a:lnTo>
                    <a:lnTo>
                      <a:pt x="161" y="63"/>
                    </a:lnTo>
                    <a:lnTo>
                      <a:pt x="167" y="62"/>
                    </a:lnTo>
                    <a:lnTo>
                      <a:pt x="171" y="59"/>
                    </a:lnTo>
                    <a:lnTo>
                      <a:pt x="174" y="56"/>
                    </a:lnTo>
                    <a:lnTo>
                      <a:pt x="172" y="53"/>
                    </a:lnTo>
                    <a:lnTo>
                      <a:pt x="168" y="52"/>
                    </a:lnTo>
                    <a:lnTo>
                      <a:pt x="164" y="54"/>
                    </a:lnTo>
                    <a:lnTo>
                      <a:pt x="158" y="57"/>
                    </a:lnTo>
                    <a:lnTo>
                      <a:pt x="153" y="55"/>
                    </a:lnTo>
                    <a:lnTo>
                      <a:pt x="155" y="50"/>
                    </a:lnTo>
                    <a:lnTo>
                      <a:pt x="166" y="43"/>
                    </a:lnTo>
                    <a:lnTo>
                      <a:pt x="167" y="39"/>
                    </a:lnTo>
                    <a:lnTo>
                      <a:pt x="162" y="38"/>
                    </a:lnTo>
                    <a:lnTo>
                      <a:pt x="167" y="32"/>
                    </a:lnTo>
                    <a:lnTo>
                      <a:pt x="163" y="32"/>
                    </a:lnTo>
                    <a:lnTo>
                      <a:pt x="163" y="26"/>
                    </a:lnTo>
                    <a:lnTo>
                      <a:pt x="163" y="22"/>
                    </a:lnTo>
                    <a:lnTo>
                      <a:pt x="160" y="14"/>
                    </a:lnTo>
                    <a:lnTo>
                      <a:pt x="157" y="10"/>
                    </a:lnTo>
                    <a:lnTo>
                      <a:pt x="154" y="10"/>
                    </a:lnTo>
                    <a:lnTo>
                      <a:pt x="149" y="10"/>
                    </a:lnTo>
                    <a:lnTo>
                      <a:pt x="143" y="4"/>
                    </a:lnTo>
                    <a:lnTo>
                      <a:pt x="136" y="5"/>
                    </a:lnTo>
                    <a:lnTo>
                      <a:pt x="128" y="3"/>
                    </a:lnTo>
                    <a:lnTo>
                      <a:pt x="122" y="5"/>
                    </a:lnTo>
                    <a:lnTo>
                      <a:pt x="115" y="14"/>
                    </a:lnTo>
                    <a:lnTo>
                      <a:pt x="121" y="17"/>
                    </a:lnTo>
                    <a:lnTo>
                      <a:pt x="123" y="21"/>
                    </a:lnTo>
                    <a:lnTo>
                      <a:pt x="117" y="23"/>
                    </a:lnTo>
                    <a:lnTo>
                      <a:pt x="113" y="26"/>
                    </a:lnTo>
                    <a:lnTo>
                      <a:pt x="113" y="29"/>
                    </a:lnTo>
                    <a:lnTo>
                      <a:pt x="115" y="34"/>
                    </a:lnTo>
                    <a:lnTo>
                      <a:pt x="116" y="37"/>
                    </a:lnTo>
                    <a:lnTo>
                      <a:pt x="113" y="37"/>
                    </a:lnTo>
                    <a:lnTo>
                      <a:pt x="106" y="37"/>
                    </a:lnTo>
                    <a:lnTo>
                      <a:pt x="104" y="41"/>
                    </a:lnTo>
                    <a:lnTo>
                      <a:pt x="110" y="44"/>
                    </a:lnTo>
                    <a:lnTo>
                      <a:pt x="115" y="42"/>
                    </a:lnTo>
                    <a:lnTo>
                      <a:pt x="117" y="47"/>
                    </a:lnTo>
                    <a:lnTo>
                      <a:pt x="119" y="51"/>
                    </a:lnTo>
                    <a:lnTo>
                      <a:pt x="123" y="49"/>
                    </a:lnTo>
                    <a:lnTo>
                      <a:pt x="131" y="48"/>
                    </a:lnTo>
                    <a:lnTo>
                      <a:pt x="129" y="44"/>
                    </a:lnTo>
                    <a:lnTo>
                      <a:pt x="126" y="40"/>
                    </a:lnTo>
                    <a:lnTo>
                      <a:pt x="121" y="40"/>
                    </a:lnTo>
                    <a:lnTo>
                      <a:pt x="120" y="36"/>
                    </a:lnTo>
                    <a:lnTo>
                      <a:pt x="124" y="28"/>
                    </a:lnTo>
                    <a:lnTo>
                      <a:pt x="126" y="36"/>
                    </a:lnTo>
                    <a:lnTo>
                      <a:pt x="131" y="40"/>
                    </a:lnTo>
                    <a:lnTo>
                      <a:pt x="131" y="35"/>
                    </a:lnTo>
                    <a:lnTo>
                      <a:pt x="138" y="30"/>
                    </a:lnTo>
                    <a:lnTo>
                      <a:pt x="139" y="38"/>
                    </a:lnTo>
                    <a:lnTo>
                      <a:pt x="146" y="39"/>
                    </a:lnTo>
                    <a:lnTo>
                      <a:pt x="138" y="43"/>
                    </a:lnTo>
                    <a:lnTo>
                      <a:pt x="135" y="46"/>
                    </a:lnTo>
                    <a:lnTo>
                      <a:pt x="143" y="46"/>
                    </a:lnTo>
                    <a:lnTo>
                      <a:pt x="138" y="49"/>
                    </a:lnTo>
                    <a:lnTo>
                      <a:pt x="138" y="56"/>
                    </a:lnTo>
                    <a:lnTo>
                      <a:pt x="131" y="57"/>
                    </a:lnTo>
                    <a:lnTo>
                      <a:pt x="133" y="62"/>
                    </a:lnTo>
                    <a:lnTo>
                      <a:pt x="130" y="69"/>
                    </a:lnTo>
                    <a:lnTo>
                      <a:pt x="126" y="67"/>
                    </a:lnTo>
                    <a:lnTo>
                      <a:pt x="125" y="72"/>
                    </a:lnTo>
                    <a:lnTo>
                      <a:pt x="128" y="78"/>
                    </a:lnTo>
                    <a:lnTo>
                      <a:pt x="136" y="77"/>
                    </a:lnTo>
                    <a:lnTo>
                      <a:pt x="138" y="80"/>
                    </a:lnTo>
                    <a:lnTo>
                      <a:pt x="145" y="79"/>
                    </a:lnTo>
                    <a:lnTo>
                      <a:pt x="150" y="79"/>
                    </a:lnTo>
                    <a:lnTo>
                      <a:pt x="152" y="80"/>
                    </a:lnTo>
                    <a:lnTo>
                      <a:pt x="151" y="84"/>
                    </a:lnTo>
                    <a:lnTo>
                      <a:pt x="145" y="84"/>
                    </a:lnTo>
                    <a:lnTo>
                      <a:pt x="145" y="87"/>
                    </a:lnTo>
                    <a:lnTo>
                      <a:pt x="140" y="87"/>
                    </a:lnTo>
                    <a:lnTo>
                      <a:pt x="136" y="88"/>
                    </a:lnTo>
                    <a:lnTo>
                      <a:pt x="133" y="91"/>
                    </a:lnTo>
                    <a:lnTo>
                      <a:pt x="130" y="94"/>
                    </a:lnTo>
                    <a:lnTo>
                      <a:pt x="125" y="91"/>
                    </a:lnTo>
                    <a:lnTo>
                      <a:pt x="121" y="88"/>
                    </a:lnTo>
                    <a:lnTo>
                      <a:pt x="112" y="85"/>
                    </a:lnTo>
                    <a:lnTo>
                      <a:pt x="118" y="84"/>
                    </a:lnTo>
                    <a:lnTo>
                      <a:pt x="121" y="80"/>
                    </a:lnTo>
                    <a:lnTo>
                      <a:pt x="118" y="73"/>
                    </a:lnTo>
                    <a:lnTo>
                      <a:pt x="120" y="69"/>
                    </a:lnTo>
                    <a:lnTo>
                      <a:pt x="116" y="66"/>
                    </a:lnTo>
                    <a:lnTo>
                      <a:pt x="120" y="60"/>
                    </a:lnTo>
                    <a:lnTo>
                      <a:pt x="113" y="62"/>
                    </a:lnTo>
                    <a:lnTo>
                      <a:pt x="115" y="58"/>
                    </a:lnTo>
                    <a:lnTo>
                      <a:pt x="116" y="55"/>
                    </a:lnTo>
                    <a:lnTo>
                      <a:pt x="115" y="51"/>
                    </a:lnTo>
                    <a:lnTo>
                      <a:pt x="112" y="49"/>
                    </a:lnTo>
                    <a:lnTo>
                      <a:pt x="107" y="49"/>
                    </a:lnTo>
                    <a:lnTo>
                      <a:pt x="102" y="51"/>
                    </a:lnTo>
                    <a:lnTo>
                      <a:pt x="102" y="46"/>
                    </a:lnTo>
                    <a:lnTo>
                      <a:pt x="102" y="42"/>
                    </a:lnTo>
                    <a:lnTo>
                      <a:pt x="98" y="40"/>
                    </a:lnTo>
                    <a:lnTo>
                      <a:pt x="96" y="45"/>
                    </a:lnTo>
                    <a:lnTo>
                      <a:pt x="94" y="39"/>
                    </a:lnTo>
                    <a:lnTo>
                      <a:pt x="95" y="36"/>
                    </a:lnTo>
                    <a:lnTo>
                      <a:pt x="99" y="35"/>
                    </a:lnTo>
                    <a:lnTo>
                      <a:pt x="102" y="31"/>
                    </a:lnTo>
                    <a:lnTo>
                      <a:pt x="102" y="28"/>
                    </a:lnTo>
                    <a:lnTo>
                      <a:pt x="98" y="26"/>
                    </a:lnTo>
                    <a:lnTo>
                      <a:pt x="94" y="28"/>
                    </a:lnTo>
                    <a:lnTo>
                      <a:pt x="90" y="29"/>
                    </a:lnTo>
                    <a:lnTo>
                      <a:pt x="86" y="30"/>
                    </a:lnTo>
                    <a:lnTo>
                      <a:pt x="85" y="29"/>
                    </a:lnTo>
                    <a:lnTo>
                      <a:pt x="86" y="26"/>
                    </a:lnTo>
                    <a:lnTo>
                      <a:pt x="88" y="24"/>
                    </a:lnTo>
                    <a:lnTo>
                      <a:pt x="90" y="21"/>
                    </a:lnTo>
                    <a:lnTo>
                      <a:pt x="97" y="22"/>
                    </a:lnTo>
                    <a:lnTo>
                      <a:pt x="101" y="25"/>
                    </a:lnTo>
                    <a:lnTo>
                      <a:pt x="103" y="21"/>
                    </a:lnTo>
                    <a:lnTo>
                      <a:pt x="107" y="18"/>
                    </a:lnTo>
                    <a:lnTo>
                      <a:pt x="110" y="17"/>
                    </a:lnTo>
                    <a:lnTo>
                      <a:pt x="112" y="14"/>
                    </a:lnTo>
                    <a:lnTo>
                      <a:pt x="111" y="9"/>
                    </a:lnTo>
                    <a:lnTo>
                      <a:pt x="109" y="6"/>
                    </a:lnTo>
                    <a:lnTo>
                      <a:pt x="105" y="2"/>
                    </a:lnTo>
                    <a:lnTo>
                      <a:pt x="101" y="0"/>
                    </a:lnTo>
                    <a:lnTo>
                      <a:pt x="93" y="7"/>
                    </a:lnTo>
                    <a:lnTo>
                      <a:pt x="85" y="4"/>
                    </a:lnTo>
                    <a:lnTo>
                      <a:pt x="83" y="5"/>
                    </a:lnTo>
                    <a:lnTo>
                      <a:pt x="82" y="8"/>
                    </a:lnTo>
                    <a:lnTo>
                      <a:pt x="80" y="9"/>
                    </a:lnTo>
                    <a:lnTo>
                      <a:pt x="79" y="12"/>
                    </a:lnTo>
                  </a:path>
                </a:pathLst>
              </a:custGeom>
              <a:solidFill>
                <a:srgbClr val="5FBF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46" name="Freeform 674">
                <a:extLst>
                  <a:ext uri="{FF2B5EF4-FFF2-40B4-BE49-F238E27FC236}">
                    <a16:creationId xmlns:a16="http://schemas.microsoft.com/office/drawing/2014/main" id="{92D623C8-DCA3-4308-9950-69A0571BE9F1}"/>
                  </a:ext>
                </a:extLst>
              </p:cNvPr>
              <p:cNvSpPr>
                <a:spLocks/>
              </p:cNvSpPr>
              <p:nvPr/>
            </p:nvSpPr>
            <p:spPr bwMode="auto">
              <a:xfrm>
                <a:off x="653" y="2608"/>
                <a:ext cx="208" cy="130"/>
              </a:xfrm>
              <a:custGeom>
                <a:avLst/>
                <a:gdLst>
                  <a:gd name="T0" fmla="*/ 85 w 208"/>
                  <a:gd name="T1" fmla="*/ 1 h 130"/>
                  <a:gd name="T2" fmla="*/ 82 w 208"/>
                  <a:gd name="T3" fmla="*/ 2 h 130"/>
                  <a:gd name="T4" fmla="*/ 78 w 208"/>
                  <a:gd name="T5" fmla="*/ 9 h 130"/>
                  <a:gd name="T6" fmla="*/ 72 w 208"/>
                  <a:gd name="T7" fmla="*/ 13 h 130"/>
                  <a:gd name="T8" fmla="*/ 64 w 208"/>
                  <a:gd name="T9" fmla="*/ 14 h 130"/>
                  <a:gd name="T10" fmla="*/ 57 w 208"/>
                  <a:gd name="T11" fmla="*/ 17 h 130"/>
                  <a:gd name="T12" fmla="*/ 52 w 208"/>
                  <a:gd name="T13" fmla="*/ 22 h 130"/>
                  <a:gd name="T14" fmla="*/ 55 w 208"/>
                  <a:gd name="T15" fmla="*/ 32 h 130"/>
                  <a:gd name="T16" fmla="*/ 41 w 208"/>
                  <a:gd name="T17" fmla="*/ 36 h 130"/>
                  <a:gd name="T18" fmla="*/ 39 w 208"/>
                  <a:gd name="T19" fmla="*/ 48 h 130"/>
                  <a:gd name="T20" fmla="*/ 36 w 208"/>
                  <a:gd name="T21" fmla="*/ 58 h 130"/>
                  <a:gd name="T22" fmla="*/ 28 w 208"/>
                  <a:gd name="T23" fmla="*/ 63 h 130"/>
                  <a:gd name="T24" fmla="*/ 24 w 208"/>
                  <a:gd name="T25" fmla="*/ 73 h 130"/>
                  <a:gd name="T26" fmla="*/ 15 w 208"/>
                  <a:gd name="T27" fmla="*/ 77 h 130"/>
                  <a:gd name="T28" fmla="*/ 4 w 208"/>
                  <a:gd name="T29" fmla="*/ 83 h 130"/>
                  <a:gd name="T30" fmla="*/ 2 w 208"/>
                  <a:gd name="T31" fmla="*/ 90 h 130"/>
                  <a:gd name="T32" fmla="*/ 7 w 208"/>
                  <a:gd name="T33" fmla="*/ 97 h 130"/>
                  <a:gd name="T34" fmla="*/ 16 w 208"/>
                  <a:gd name="T35" fmla="*/ 104 h 130"/>
                  <a:gd name="T36" fmla="*/ 24 w 208"/>
                  <a:gd name="T37" fmla="*/ 102 h 130"/>
                  <a:gd name="T38" fmla="*/ 34 w 208"/>
                  <a:gd name="T39" fmla="*/ 98 h 130"/>
                  <a:gd name="T40" fmla="*/ 46 w 208"/>
                  <a:gd name="T41" fmla="*/ 96 h 130"/>
                  <a:gd name="T42" fmla="*/ 59 w 208"/>
                  <a:gd name="T43" fmla="*/ 88 h 130"/>
                  <a:gd name="T44" fmla="*/ 62 w 208"/>
                  <a:gd name="T45" fmla="*/ 97 h 130"/>
                  <a:gd name="T46" fmla="*/ 50 w 208"/>
                  <a:gd name="T47" fmla="*/ 100 h 130"/>
                  <a:gd name="T48" fmla="*/ 41 w 208"/>
                  <a:gd name="T49" fmla="*/ 107 h 130"/>
                  <a:gd name="T50" fmla="*/ 42 w 208"/>
                  <a:gd name="T51" fmla="*/ 118 h 130"/>
                  <a:gd name="T52" fmla="*/ 46 w 208"/>
                  <a:gd name="T53" fmla="*/ 124 h 130"/>
                  <a:gd name="T54" fmla="*/ 56 w 208"/>
                  <a:gd name="T55" fmla="*/ 127 h 130"/>
                  <a:gd name="T56" fmla="*/ 69 w 208"/>
                  <a:gd name="T57" fmla="*/ 127 h 130"/>
                  <a:gd name="T58" fmla="*/ 65 w 208"/>
                  <a:gd name="T59" fmla="*/ 114 h 130"/>
                  <a:gd name="T60" fmla="*/ 71 w 208"/>
                  <a:gd name="T61" fmla="*/ 107 h 130"/>
                  <a:gd name="T62" fmla="*/ 79 w 208"/>
                  <a:gd name="T63" fmla="*/ 115 h 130"/>
                  <a:gd name="T64" fmla="*/ 85 w 208"/>
                  <a:gd name="T65" fmla="*/ 107 h 130"/>
                  <a:gd name="T66" fmla="*/ 92 w 208"/>
                  <a:gd name="T67" fmla="*/ 100 h 130"/>
                  <a:gd name="T68" fmla="*/ 95 w 208"/>
                  <a:gd name="T69" fmla="*/ 87 h 130"/>
                  <a:gd name="T70" fmla="*/ 97 w 208"/>
                  <a:gd name="T71" fmla="*/ 98 h 130"/>
                  <a:gd name="T72" fmla="*/ 100 w 208"/>
                  <a:gd name="T73" fmla="*/ 107 h 130"/>
                  <a:gd name="T74" fmla="*/ 107 w 208"/>
                  <a:gd name="T75" fmla="*/ 112 h 130"/>
                  <a:gd name="T76" fmla="*/ 116 w 208"/>
                  <a:gd name="T77" fmla="*/ 119 h 130"/>
                  <a:gd name="T78" fmla="*/ 126 w 208"/>
                  <a:gd name="T79" fmla="*/ 126 h 130"/>
                  <a:gd name="T80" fmla="*/ 138 w 208"/>
                  <a:gd name="T81" fmla="*/ 126 h 130"/>
                  <a:gd name="T82" fmla="*/ 145 w 208"/>
                  <a:gd name="T83" fmla="*/ 117 h 130"/>
                  <a:gd name="T84" fmla="*/ 157 w 208"/>
                  <a:gd name="T85" fmla="*/ 115 h 130"/>
                  <a:gd name="T86" fmla="*/ 159 w 208"/>
                  <a:gd name="T87" fmla="*/ 100 h 130"/>
                  <a:gd name="T88" fmla="*/ 152 w 208"/>
                  <a:gd name="T89" fmla="*/ 94 h 130"/>
                  <a:gd name="T90" fmla="*/ 169 w 208"/>
                  <a:gd name="T91" fmla="*/ 95 h 130"/>
                  <a:gd name="T92" fmla="*/ 183 w 208"/>
                  <a:gd name="T93" fmla="*/ 106 h 130"/>
                  <a:gd name="T94" fmla="*/ 197 w 208"/>
                  <a:gd name="T95" fmla="*/ 110 h 130"/>
                  <a:gd name="T96" fmla="*/ 204 w 208"/>
                  <a:gd name="T97" fmla="*/ 95 h 130"/>
                  <a:gd name="T98" fmla="*/ 199 w 208"/>
                  <a:gd name="T99" fmla="*/ 80 h 130"/>
                  <a:gd name="T100" fmla="*/ 187 w 208"/>
                  <a:gd name="T101" fmla="*/ 69 h 130"/>
                  <a:gd name="T102" fmla="*/ 175 w 208"/>
                  <a:gd name="T103" fmla="*/ 66 h 130"/>
                  <a:gd name="T104" fmla="*/ 174 w 208"/>
                  <a:gd name="T105" fmla="*/ 55 h 130"/>
                  <a:gd name="T106" fmla="*/ 173 w 208"/>
                  <a:gd name="T107" fmla="*/ 46 h 130"/>
                  <a:gd name="T108" fmla="*/ 164 w 208"/>
                  <a:gd name="T109" fmla="*/ 35 h 130"/>
                  <a:gd name="T110" fmla="*/ 161 w 208"/>
                  <a:gd name="T111" fmla="*/ 17 h 130"/>
                  <a:gd name="T112" fmla="*/ 150 w 208"/>
                  <a:gd name="T113" fmla="*/ 13 h 130"/>
                  <a:gd name="T114" fmla="*/ 134 w 208"/>
                  <a:gd name="T115" fmla="*/ 5 h 130"/>
                  <a:gd name="T116" fmla="*/ 121 w 208"/>
                  <a:gd name="T117" fmla="*/ 0 h 130"/>
                  <a:gd name="T118" fmla="*/ 111 w 208"/>
                  <a:gd name="T119" fmla="*/ 7 h 130"/>
                  <a:gd name="T120" fmla="*/ 98 w 208"/>
                  <a:gd name="T121" fmla="*/ 2 h 13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08"/>
                  <a:gd name="T184" fmla="*/ 0 h 130"/>
                  <a:gd name="T185" fmla="*/ 208 w 208"/>
                  <a:gd name="T186" fmla="*/ 130 h 13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08" h="130">
                    <a:moveTo>
                      <a:pt x="92" y="5"/>
                    </a:moveTo>
                    <a:lnTo>
                      <a:pt x="89" y="2"/>
                    </a:lnTo>
                    <a:lnTo>
                      <a:pt x="85" y="1"/>
                    </a:lnTo>
                    <a:lnTo>
                      <a:pt x="82" y="1"/>
                    </a:lnTo>
                    <a:lnTo>
                      <a:pt x="83" y="2"/>
                    </a:lnTo>
                    <a:lnTo>
                      <a:pt x="82" y="2"/>
                    </a:lnTo>
                    <a:lnTo>
                      <a:pt x="78" y="5"/>
                    </a:lnTo>
                    <a:lnTo>
                      <a:pt x="78" y="7"/>
                    </a:lnTo>
                    <a:lnTo>
                      <a:pt x="78" y="9"/>
                    </a:lnTo>
                    <a:lnTo>
                      <a:pt x="75" y="10"/>
                    </a:lnTo>
                    <a:lnTo>
                      <a:pt x="74" y="12"/>
                    </a:lnTo>
                    <a:lnTo>
                      <a:pt x="72" y="13"/>
                    </a:lnTo>
                    <a:lnTo>
                      <a:pt x="69" y="11"/>
                    </a:lnTo>
                    <a:lnTo>
                      <a:pt x="66" y="11"/>
                    </a:lnTo>
                    <a:lnTo>
                      <a:pt x="64" y="14"/>
                    </a:lnTo>
                    <a:lnTo>
                      <a:pt x="60" y="13"/>
                    </a:lnTo>
                    <a:lnTo>
                      <a:pt x="58" y="14"/>
                    </a:lnTo>
                    <a:lnTo>
                      <a:pt x="57" y="17"/>
                    </a:lnTo>
                    <a:lnTo>
                      <a:pt x="54" y="17"/>
                    </a:lnTo>
                    <a:lnTo>
                      <a:pt x="52" y="19"/>
                    </a:lnTo>
                    <a:lnTo>
                      <a:pt x="52" y="22"/>
                    </a:lnTo>
                    <a:lnTo>
                      <a:pt x="53" y="26"/>
                    </a:lnTo>
                    <a:lnTo>
                      <a:pt x="55" y="28"/>
                    </a:lnTo>
                    <a:lnTo>
                      <a:pt x="55" y="32"/>
                    </a:lnTo>
                    <a:lnTo>
                      <a:pt x="48" y="33"/>
                    </a:lnTo>
                    <a:lnTo>
                      <a:pt x="44" y="33"/>
                    </a:lnTo>
                    <a:lnTo>
                      <a:pt x="41" y="36"/>
                    </a:lnTo>
                    <a:lnTo>
                      <a:pt x="40" y="42"/>
                    </a:lnTo>
                    <a:lnTo>
                      <a:pt x="40" y="47"/>
                    </a:lnTo>
                    <a:lnTo>
                      <a:pt x="39" y="48"/>
                    </a:lnTo>
                    <a:lnTo>
                      <a:pt x="39" y="51"/>
                    </a:lnTo>
                    <a:lnTo>
                      <a:pt x="40" y="56"/>
                    </a:lnTo>
                    <a:lnTo>
                      <a:pt x="36" y="58"/>
                    </a:lnTo>
                    <a:lnTo>
                      <a:pt x="32" y="59"/>
                    </a:lnTo>
                    <a:lnTo>
                      <a:pt x="29" y="62"/>
                    </a:lnTo>
                    <a:lnTo>
                      <a:pt x="28" y="63"/>
                    </a:lnTo>
                    <a:lnTo>
                      <a:pt x="25" y="66"/>
                    </a:lnTo>
                    <a:lnTo>
                      <a:pt x="24" y="70"/>
                    </a:lnTo>
                    <a:lnTo>
                      <a:pt x="24" y="73"/>
                    </a:lnTo>
                    <a:lnTo>
                      <a:pt x="22" y="75"/>
                    </a:lnTo>
                    <a:lnTo>
                      <a:pt x="21" y="78"/>
                    </a:lnTo>
                    <a:lnTo>
                      <a:pt x="15" y="77"/>
                    </a:lnTo>
                    <a:lnTo>
                      <a:pt x="10" y="79"/>
                    </a:lnTo>
                    <a:lnTo>
                      <a:pt x="6" y="81"/>
                    </a:lnTo>
                    <a:lnTo>
                      <a:pt x="4" y="83"/>
                    </a:lnTo>
                    <a:lnTo>
                      <a:pt x="1" y="85"/>
                    </a:lnTo>
                    <a:lnTo>
                      <a:pt x="0" y="89"/>
                    </a:lnTo>
                    <a:lnTo>
                      <a:pt x="2" y="90"/>
                    </a:lnTo>
                    <a:lnTo>
                      <a:pt x="4" y="92"/>
                    </a:lnTo>
                    <a:lnTo>
                      <a:pt x="4" y="95"/>
                    </a:lnTo>
                    <a:lnTo>
                      <a:pt x="7" y="97"/>
                    </a:lnTo>
                    <a:lnTo>
                      <a:pt x="9" y="101"/>
                    </a:lnTo>
                    <a:lnTo>
                      <a:pt x="12" y="106"/>
                    </a:lnTo>
                    <a:lnTo>
                      <a:pt x="16" y="104"/>
                    </a:lnTo>
                    <a:lnTo>
                      <a:pt x="19" y="101"/>
                    </a:lnTo>
                    <a:lnTo>
                      <a:pt x="21" y="101"/>
                    </a:lnTo>
                    <a:lnTo>
                      <a:pt x="24" y="102"/>
                    </a:lnTo>
                    <a:lnTo>
                      <a:pt x="26" y="105"/>
                    </a:lnTo>
                    <a:lnTo>
                      <a:pt x="30" y="102"/>
                    </a:lnTo>
                    <a:lnTo>
                      <a:pt x="34" y="98"/>
                    </a:lnTo>
                    <a:lnTo>
                      <a:pt x="37" y="98"/>
                    </a:lnTo>
                    <a:lnTo>
                      <a:pt x="42" y="98"/>
                    </a:lnTo>
                    <a:lnTo>
                      <a:pt x="46" y="96"/>
                    </a:lnTo>
                    <a:lnTo>
                      <a:pt x="49" y="93"/>
                    </a:lnTo>
                    <a:lnTo>
                      <a:pt x="55" y="89"/>
                    </a:lnTo>
                    <a:lnTo>
                      <a:pt x="59" y="88"/>
                    </a:lnTo>
                    <a:lnTo>
                      <a:pt x="61" y="90"/>
                    </a:lnTo>
                    <a:lnTo>
                      <a:pt x="63" y="92"/>
                    </a:lnTo>
                    <a:lnTo>
                      <a:pt x="62" y="97"/>
                    </a:lnTo>
                    <a:lnTo>
                      <a:pt x="58" y="98"/>
                    </a:lnTo>
                    <a:lnTo>
                      <a:pt x="53" y="98"/>
                    </a:lnTo>
                    <a:lnTo>
                      <a:pt x="50" y="100"/>
                    </a:lnTo>
                    <a:lnTo>
                      <a:pt x="49" y="102"/>
                    </a:lnTo>
                    <a:lnTo>
                      <a:pt x="45" y="107"/>
                    </a:lnTo>
                    <a:lnTo>
                      <a:pt x="41" y="107"/>
                    </a:lnTo>
                    <a:lnTo>
                      <a:pt x="38" y="110"/>
                    </a:lnTo>
                    <a:lnTo>
                      <a:pt x="39" y="114"/>
                    </a:lnTo>
                    <a:lnTo>
                      <a:pt x="42" y="118"/>
                    </a:lnTo>
                    <a:lnTo>
                      <a:pt x="41" y="119"/>
                    </a:lnTo>
                    <a:lnTo>
                      <a:pt x="41" y="121"/>
                    </a:lnTo>
                    <a:lnTo>
                      <a:pt x="46" y="124"/>
                    </a:lnTo>
                    <a:lnTo>
                      <a:pt x="46" y="128"/>
                    </a:lnTo>
                    <a:lnTo>
                      <a:pt x="51" y="129"/>
                    </a:lnTo>
                    <a:lnTo>
                      <a:pt x="56" y="127"/>
                    </a:lnTo>
                    <a:lnTo>
                      <a:pt x="59" y="127"/>
                    </a:lnTo>
                    <a:lnTo>
                      <a:pt x="63" y="129"/>
                    </a:lnTo>
                    <a:lnTo>
                      <a:pt x="69" y="127"/>
                    </a:lnTo>
                    <a:lnTo>
                      <a:pt x="71" y="123"/>
                    </a:lnTo>
                    <a:lnTo>
                      <a:pt x="69" y="118"/>
                    </a:lnTo>
                    <a:lnTo>
                      <a:pt x="65" y="114"/>
                    </a:lnTo>
                    <a:lnTo>
                      <a:pt x="65" y="110"/>
                    </a:lnTo>
                    <a:lnTo>
                      <a:pt x="67" y="106"/>
                    </a:lnTo>
                    <a:lnTo>
                      <a:pt x="71" y="107"/>
                    </a:lnTo>
                    <a:lnTo>
                      <a:pt x="72" y="112"/>
                    </a:lnTo>
                    <a:lnTo>
                      <a:pt x="75" y="116"/>
                    </a:lnTo>
                    <a:lnTo>
                      <a:pt x="79" y="115"/>
                    </a:lnTo>
                    <a:lnTo>
                      <a:pt x="83" y="116"/>
                    </a:lnTo>
                    <a:lnTo>
                      <a:pt x="86" y="112"/>
                    </a:lnTo>
                    <a:lnTo>
                      <a:pt x="85" y="107"/>
                    </a:lnTo>
                    <a:lnTo>
                      <a:pt x="85" y="103"/>
                    </a:lnTo>
                    <a:lnTo>
                      <a:pt x="88" y="103"/>
                    </a:lnTo>
                    <a:lnTo>
                      <a:pt x="92" y="100"/>
                    </a:lnTo>
                    <a:lnTo>
                      <a:pt x="92" y="94"/>
                    </a:lnTo>
                    <a:lnTo>
                      <a:pt x="92" y="90"/>
                    </a:lnTo>
                    <a:lnTo>
                      <a:pt x="95" y="87"/>
                    </a:lnTo>
                    <a:lnTo>
                      <a:pt x="97" y="88"/>
                    </a:lnTo>
                    <a:lnTo>
                      <a:pt x="96" y="92"/>
                    </a:lnTo>
                    <a:lnTo>
                      <a:pt x="97" y="98"/>
                    </a:lnTo>
                    <a:lnTo>
                      <a:pt x="96" y="104"/>
                    </a:lnTo>
                    <a:lnTo>
                      <a:pt x="97" y="108"/>
                    </a:lnTo>
                    <a:lnTo>
                      <a:pt x="100" y="107"/>
                    </a:lnTo>
                    <a:lnTo>
                      <a:pt x="102" y="108"/>
                    </a:lnTo>
                    <a:lnTo>
                      <a:pt x="104" y="112"/>
                    </a:lnTo>
                    <a:lnTo>
                      <a:pt x="107" y="112"/>
                    </a:lnTo>
                    <a:lnTo>
                      <a:pt x="108" y="116"/>
                    </a:lnTo>
                    <a:lnTo>
                      <a:pt x="110" y="120"/>
                    </a:lnTo>
                    <a:lnTo>
                      <a:pt x="116" y="119"/>
                    </a:lnTo>
                    <a:lnTo>
                      <a:pt x="118" y="123"/>
                    </a:lnTo>
                    <a:lnTo>
                      <a:pt x="123" y="129"/>
                    </a:lnTo>
                    <a:lnTo>
                      <a:pt x="126" y="126"/>
                    </a:lnTo>
                    <a:lnTo>
                      <a:pt x="129" y="126"/>
                    </a:lnTo>
                    <a:lnTo>
                      <a:pt x="133" y="129"/>
                    </a:lnTo>
                    <a:lnTo>
                      <a:pt x="138" y="126"/>
                    </a:lnTo>
                    <a:lnTo>
                      <a:pt x="139" y="121"/>
                    </a:lnTo>
                    <a:lnTo>
                      <a:pt x="139" y="117"/>
                    </a:lnTo>
                    <a:lnTo>
                      <a:pt x="145" y="117"/>
                    </a:lnTo>
                    <a:lnTo>
                      <a:pt x="150" y="116"/>
                    </a:lnTo>
                    <a:lnTo>
                      <a:pt x="153" y="116"/>
                    </a:lnTo>
                    <a:lnTo>
                      <a:pt x="157" y="115"/>
                    </a:lnTo>
                    <a:lnTo>
                      <a:pt x="158" y="109"/>
                    </a:lnTo>
                    <a:lnTo>
                      <a:pt x="161" y="106"/>
                    </a:lnTo>
                    <a:lnTo>
                      <a:pt x="159" y="100"/>
                    </a:lnTo>
                    <a:lnTo>
                      <a:pt x="155" y="100"/>
                    </a:lnTo>
                    <a:lnTo>
                      <a:pt x="155" y="95"/>
                    </a:lnTo>
                    <a:lnTo>
                      <a:pt x="152" y="94"/>
                    </a:lnTo>
                    <a:lnTo>
                      <a:pt x="159" y="93"/>
                    </a:lnTo>
                    <a:lnTo>
                      <a:pt x="163" y="96"/>
                    </a:lnTo>
                    <a:lnTo>
                      <a:pt x="169" y="95"/>
                    </a:lnTo>
                    <a:lnTo>
                      <a:pt x="175" y="97"/>
                    </a:lnTo>
                    <a:lnTo>
                      <a:pt x="181" y="97"/>
                    </a:lnTo>
                    <a:lnTo>
                      <a:pt x="183" y="106"/>
                    </a:lnTo>
                    <a:lnTo>
                      <a:pt x="186" y="107"/>
                    </a:lnTo>
                    <a:lnTo>
                      <a:pt x="192" y="109"/>
                    </a:lnTo>
                    <a:lnTo>
                      <a:pt x="197" y="110"/>
                    </a:lnTo>
                    <a:lnTo>
                      <a:pt x="202" y="107"/>
                    </a:lnTo>
                    <a:lnTo>
                      <a:pt x="207" y="102"/>
                    </a:lnTo>
                    <a:lnTo>
                      <a:pt x="204" y="95"/>
                    </a:lnTo>
                    <a:lnTo>
                      <a:pt x="200" y="91"/>
                    </a:lnTo>
                    <a:lnTo>
                      <a:pt x="202" y="87"/>
                    </a:lnTo>
                    <a:lnTo>
                      <a:pt x="199" y="80"/>
                    </a:lnTo>
                    <a:lnTo>
                      <a:pt x="198" y="75"/>
                    </a:lnTo>
                    <a:lnTo>
                      <a:pt x="194" y="70"/>
                    </a:lnTo>
                    <a:lnTo>
                      <a:pt x="187" y="69"/>
                    </a:lnTo>
                    <a:lnTo>
                      <a:pt x="180" y="73"/>
                    </a:lnTo>
                    <a:lnTo>
                      <a:pt x="172" y="71"/>
                    </a:lnTo>
                    <a:lnTo>
                      <a:pt x="175" y="66"/>
                    </a:lnTo>
                    <a:lnTo>
                      <a:pt x="182" y="62"/>
                    </a:lnTo>
                    <a:lnTo>
                      <a:pt x="181" y="57"/>
                    </a:lnTo>
                    <a:lnTo>
                      <a:pt x="174" y="55"/>
                    </a:lnTo>
                    <a:lnTo>
                      <a:pt x="169" y="54"/>
                    </a:lnTo>
                    <a:lnTo>
                      <a:pt x="170" y="50"/>
                    </a:lnTo>
                    <a:lnTo>
                      <a:pt x="173" y="46"/>
                    </a:lnTo>
                    <a:lnTo>
                      <a:pt x="172" y="38"/>
                    </a:lnTo>
                    <a:lnTo>
                      <a:pt x="168" y="35"/>
                    </a:lnTo>
                    <a:lnTo>
                      <a:pt x="164" y="35"/>
                    </a:lnTo>
                    <a:lnTo>
                      <a:pt x="163" y="29"/>
                    </a:lnTo>
                    <a:lnTo>
                      <a:pt x="164" y="24"/>
                    </a:lnTo>
                    <a:lnTo>
                      <a:pt x="161" y="17"/>
                    </a:lnTo>
                    <a:lnTo>
                      <a:pt x="158" y="13"/>
                    </a:lnTo>
                    <a:lnTo>
                      <a:pt x="155" y="13"/>
                    </a:lnTo>
                    <a:lnTo>
                      <a:pt x="150" y="13"/>
                    </a:lnTo>
                    <a:lnTo>
                      <a:pt x="144" y="7"/>
                    </a:lnTo>
                    <a:lnTo>
                      <a:pt x="138" y="3"/>
                    </a:lnTo>
                    <a:lnTo>
                      <a:pt x="134" y="5"/>
                    </a:lnTo>
                    <a:lnTo>
                      <a:pt x="129" y="3"/>
                    </a:lnTo>
                    <a:lnTo>
                      <a:pt x="127" y="0"/>
                    </a:lnTo>
                    <a:lnTo>
                      <a:pt x="121" y="0"/>
                    </a:lnTo>
                    <a:lnTo>
                      <a:pt x="117" y="0"/>
                    </a:lnTo>
                    <a:lnTo>
                      <a:pt x="111" y="7"/>
                    </a:lnTo>
                    <a:lnTo>
                      <a:pt x="110" y="1"/>
                    </a:lnTo>
                    <a:lnTo>
                      <a:pt x="100" y="0"/>
                    </a:lnTo>
                    <a:lnTo>
                      <a:pt x="98" y="2"/>
                    </a:lnTo>
                    <a:lnTo>
                      <a:pt x="92"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47" name="Freeform 675">
                <a:extLst>
                  <a:ext uri="{FF2B5EF4-FFF2-40B4-BE49-F238E27FC236}">
                    <a16:creationId xmlns:a16="http://schemas.microsoft.com/office/drawing/2014/main" id="{7C53D654-6C3B-40E9-BB85-A16E744E430A}"/>
                  </a:ext>
                </a:extLst>
              </p:cNvPr>
              <p:cNvSpPr>
                <a:spLocks/>
              </p:cNvSpPr>
              <p:nvPr/>
            </p:nvSpPr>
            <p:spPr bwMode="auto">
              <a:xfrm>
                <a:off x="727" y="2695"/>
                <a:ext cx="63" cy="89"/>
              </a:xfrm>
              <a:custGeom>
                <a:avLst/>
                <a:gdLst>
                  <a:gd name="T0" fmla="*/ 24 w 63"/>
                  <a:gd name="T1" fmla="*/ 2 h 89"/>
                  <a:gd name="T2" fmla="*/ 23 w 63"/>
                  <a:gd name="T3" fmla="*/ 0 h 89"/>
                  <a:gd name="T4" fmla="*/ 18 w 63"/>
                  <a:gd name="T5" fmla="*/ 6 h 89"/>
                  <a:gd name="T6" fmla="*/ 16 w 63"/>
                  <a:gd name="T7" fmla="*/ 15 h 89"/>
                  <a:gd name="T8" fmla="*/ 18 w 63"/>
                  <a:gd name="T9" fmla="*/ 21 h 89"/>
                  <a:gd name="T10" fmla="*/ 18 w 63"/>
                  <a:gd name="T11" fmla="*/ 28 h 89"/>
                  <a:gd name="T12" fmla="*/ 17 w 63"/>
                  <a:gd name="T13" fmla="*/ 36 h 89"/>
                  <a:gd name="T14" fmla="*/ 16 w 63"/>
                  <a:gd name="T15" fmla="*/ 56 h 89"/>
                  <a:gd name="T16" fmla="*/ 14 w 63"/>
                  <a:gd name="T17" fmla="*/ 64 h 89"/>
                  <a:gd name="T18" fmla="*/ 13 w 63"/>
                  <a:gd name="T19" fmla="*/ 68 h 89"/>
                  <a:gd name="T20" fmla="*/ 12 w 63"/>
                  <a:gd name="T21" fmla="*/ 73 h 89"/>
                  <a:gd name="T22" fmla="*/ 10 w 63"/>
                  <a:gd name="T23" fmla="*/ 76 h 89"/>
                  <a:gd name="T24" fmla="*/ 6 w 63"/>
                  <a:gd name="T25" fmla="*/ 79 h 89"/>
                  <a:gd name="T26" fmla="*/ 2 w 63"/>
                  <a:gd name="T27" fmla="*/ 82 h 89"/>
                  <a:gd name="T28" fmla="*/ 0 w 63"/>
                  <a:gd name="T29" fmla="*/ 84 h 89"/>
                  <a:gd name="T30" fmla="*/ 6 w 63"/>
                  <a:gd name="T31" fmla="*/ 84 h 89"/>
                  <a:gd name="T32" fmla="*/ 11 w 63"/>
                  <a:gd name="T33" fmla="*/ 83 h 89"/>
                  <a:gd name="T34" fmla="*/ 16 w 63"/>
                  <a:gd name="T35" fmla="*/ 82 h 89"/>
                  <a:gd name="T36" fmla="*/ 18 w 63"/>
                  <a:gd name="T37" fmla="*/ 84 h 89"/>
                  <a:gd name="T38" fmla="*/ 17 w 63"/>
                  <a:gd name="T39" fmla="*/ 88 h 89"/>
                  <a:gd name="T40" fmla="*/ 23 w 63"/>
                  <a:gd name="T41" fmla="*/ 83 h 89"/>
                  <a:gd name="T42" fmla="*/ 29 w 63"/>
                  <a:gd name="T43" fmla="*/ 82 h 89"/>
                  <a:gd name="T44" fmla="*/ 33 w 63"/>
                  <a:gd name="T45" fmla="*/ 83 h 89"/>
                  <a:gd name="T46" fmla="*/ 36 w 63"/>
                  <a:gd name="T47" fmla="*/ 81 h 89"/>
                  <a:gd name="T48" fmla="*/ 54 w 63"/>
                  <a:gd name="T49" fmla="*/ 86 h 89"/>
                  <a:gd name="T50" fmla="*/ 62 w 63"/>
                  <a:gd name="T51" fmla="*/ 84 h 89"/>
                  <a:gd name="T52" fmla="*/ 56 w 63"/>
                  <a:gd name="T53" fmla="*/ 84 h 89"/>
                  <a:gd name="T54" fmla="*/ 46 w 63"/>
                  <a:gd name="T55" fmla="*/ 80 h 89"/>
                  <a:gd name="T56" fmla="*/ 42 w 63"/>
                  <a:gd name="T57" fmla="*/ 74 h 89"/>
                  <a:gd name="T58" fmla="*/ 40 w 63"/>
                  <a:gd name="T59" fmla="*/ 69 h 89"/>
                  <a:gd name="T60" fmla="*/ 38 w 63"/>
                  <a:gd name="T61" fmla="*/ 60 h 89"/>
                  <a:gd name="T62" fmla="*/ 37 w 63"/>
                  <a:gd name="T63" fmla="*/ 50 h 89"/>
                  <a:gd name="T64" fmla="*/ 38 w 63"/>
                  <a:gd name="T65" fmla="*/ 30 h 89"/>
                  <a:gd name="T66" fmla="*/ 27 w 63"/>
                  <a:gd name="T67" fmla="*/ 0 h 89"/>
                  <a:gd name="T68" fmla="*/ 24 w 63"/>
                  <a:gd name="T69" fmla="*/ 2 h 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3"/>
                  <a:gd name="T106" fmla="*/ 0 h 89"/>
                  <a:gd name="T107" fmla="*/ 63 w 63"/>
                  <a:gd name="T108" fmla="*/ 89 h 8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3" h="89">
                    <a:moveTo>
                      <a:pt x="24" y="2"/>
                    </a:moveTo>
                    <a:lnTo>
                      <a:pt x="23" y="0"/>
                    </a:lnTo>
                    <a:lnTo>
                      <a:pt x="18" y="6"/>
                    </a:lnTo>
                    <a:lnTo>
                      <a:pt x="16" y="15"/>
                    </a:lnTo>
                    <a:lnTo>
                      <a:pt x="18" y="21"/>
                    </a:lnTo>
                    <a:lnTo>
                      <a:pt x="18" y="28"/>
                    </a:lnTo>
                    <a:lnTo>
                      <a:pt x="17" y="36"/>
                    </a:lnTo>
                    <a:lnTo>
                      <a:pt x="16" y="56"/>
                    </a:lnTo>
                    <a:lnTo>
                      <a:pt x="14" y="64"/>
                    </a:lnTo>
                    <a:lnTo>
                      <a:pt x="13" y="68"/>
                    </a:lnTo>
                    <a:lnTo>
                      <a:pt x="12" y="73"/>
                    </a:lnTo>
                    <a:lnTo>
                      <a:pt x="10" y="76"/>
                    </a:lnTo>
                    <a:lnTo>
                      <a:pt x="6" y="79"/>
                    </a:lnTo>
                    <a:lnTo>
                      <a:pt x="2" y="82"/>
                    </a:lnTo>
                    <a:lnTo>
                      <a:pt x="0" y="84"/>
                    </a:lnTo>
                    <a:lnTo>
                      <a:pt x="6" y="84"/>
                    </a:lnTo>
                    <a:lnTo>
                      <a:pt x="11" y="83"/>
                    </a:lnTo>
                    <a:lnTo>
                      <a:pt x="16" y="82"/>
                    </a:lnTo>
                    <a:lnTo>
                      <a:pt x="18" y="84"/>
                    </a:lnTo>
                    <a:lnTo>
                      <a:pt x="17" y="88"/>
                    </a:lnTo>
                    <a:lnTo>
                      <a:pt x="23" y="83"/>
                    </a:lnTo>
                    <a:lnTo>
                      <a:pt x="29" y="82"/>
                    </a:lnTo>
                    <a:lnTo>
                      <a:pt x="33" y="83"/>
                    </a:lnTo>
                    <a:lnTo>
                      <a:pt x="36" y="81"/>
                    </a:lnTo>
                    <a:lnTo>
                      <a:pt x="54" y="86"/>
                    </a:lnTo>
                    <a:lnTo>
                      <a:pt x="62" y="84"/>
                    </a:lnTo>
                    <a:lnTo>
                      <a:pt x="56" y="84"/>
                    </a:lnTo>
                    <a:lnTo>
                      <a:pt x="46" y="80"/>
                    </a:lnTo>
                    <a:lnTo>
                      <a:pt x="42" y="74"/>
                    </a:lnTo>
                    <a:lnTo>
                      <a:pt x="40" y="69"/>
                    </a:lnTo>
                    <a:lnTo>
                      <a:pt x="38" y="60"/>
                    </a:lnTo>
                    <a:lnTo>
                      <a:pt x="37" y="50"/>
                    </a:lnTo>
                    <a:lnTo>
                      <a:pt x="38" y="30"/>
                    </a:lnTo>
                    <a:lnTo>
                      <a:pt x="27" y="0"/>
                    </a:lnTo>
                    <a:lnTo>
                      <a:pt x="24" y="2"/>
                    </a:lnTo>
                  </a:path>
                </a:pathLst>
              </a:custGeom>
              <a:solidFill>
                <a:srgbClr val="4C2E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sp>
          <p:nvSpPr>
            <p:cNvPr id="654" name="Freeform 676">
              <a:extLst>
                <a:ext uri="{FF2B5EF4-FFF2-40B4-BE49-F238E27FC236}">
                  <a16:creationId xmlns:a16="http://schemas.microsoft.com/office/drawing/2014/main" id="{515A5075-175B-4D1E-9947-13776B46ADAE}"/>
                </a:ext>
              </a:extLst>
            </p:cNvPr>
            <p:cNvSpPr>
              <a:spLocks/>
            </p:cNvSpPr>
            <p:nvPr/>
          </p:nvSpPr>
          <p:spPr bwMode="auto">
            <a:xfrm>
              <a:off x="677" y="2668"/>
              <a:ext cx="56" cy="206"/>
            </a:xfrm>
            <a:custGeom>
              <a:avLst/>
              <a:gdLst>
                <a:gd name="T0" fmla="*/ 0 w 56"/>
                <a:gd name="T1" fmla="*/ 72 h 206"/>
                <a:gd name="T2" fmla="*/ 55 w 56"/>
                <a:gd name="T3" fmla="*/ 0 h 206"/>
                <a:gd name="T4" fmla="*/ 55 w 56"/>
                <a:gd name="T5" fmla="*/ 111 h 206"/>
                <a:gd name="T6" fmla="*/ 0 w 56"/>
                <a:gd name="T7" fmla="*/ 205 h 206"/>
                <a:gd name="T8" fmla="*/ 0 w 56"/>
                <a:gd name="T9" fmla="*/ 72 h 206"/>
                <a:gd name="T10" fmla="*/ 0 60000 65536"/>
                <a:gd name="T11" fmla="*/ 0 60000 65536"/>
                <a:gd name="T12" fmla="*/ 0 60000 65536"/>
                <a:gd name="T13" fmla="*/ 0 60000 65536"/>
                <a:gd name="T14" fmla="*/ 0 60000 65536"/>
                <a:gd name="T15" fmla="*/ 0 w 56"/>
                <a:gd name="T16" fmla="*/ 0 h 206"/>
                <a:gd name="T17" fmla="*/ 56 w 56"/>
                <a:gd name="T18" fmla="*/ 206 h 206"/>
              </a:gdLst>
              <a:ahLst/>
              <a:cxnLst>
                <a:cxn ang="T10">
                  <a:pos x="T0" y="T1"/>
                </a:cxn>
                <a:cxn ang="T11">
                  <a:pos x="T2" y="T3"/>
                </a:cxn>
                <a:cxn ang="T12">
                  <a:pos x="T4" y="T5"/>
                </a:cxn>
                <a:cxn ang="T13">
                  <a:pos x="T6" y="T7"/>
                </a:cxn>
                <a:cxn ang="T14">
                  <a:pos x="T8" y="T9"/>
                </a:cxn>
              </a:cxnLst>
              <a:rect l="T15" t="T16" r="T17" b="T18"/>
              <a:pathLst>
                <a:path w="56" h="206">
                  <a:moveTo>
                    <a:pt x="0" y="72"/>
                  </a:moveTo>
                  <a:lnTo>
                    <a:pt x="55" y="0"/>
                  </a:lnTo>
                  <a:lnTo>
                    <a:pt x="55" y="111"/>
                  </a:lnTo>
                  <a:lnTo>
                    <a:pt x="0" y="205"/>
                  </a:lnTo>
                  <a:lnTo>
                    <a:pt x="0" y="72"/>
                  </a:lnTo>
                </a:path>
              </a:pathLst>
            </a:custGeom>
            <a:solidFill>
              <a:srgbClr val="67676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55" name="Freeform 677">
              <a:extLst>
                <a:ext uri="{FF2B5EF4-FFF2-40B4-BE49-F238E27FC236}">
                  <a16:creationId xmlns:a16="http://schemas.microsoft.com/office/drawing/2014/main" id="{8CB66075-2426-44D1-A74A-1C47DFCC4007}"/>
                </a:ext>
              </a:extLst>
            </p:cNvPr>
            <p:cNvSpPr>
              <a:spLocks/>
            </p:cNvSpPr>
            <p:nvPr/>
          </p:nvSpPr>
          <p:spPr bwMode="auto">
            <a:xfrm>
              <a:off x="677" y="2684"/>
              <a:ext cx="56" cy="96"/>
            </a:xfrm>
            <a:custGeom>
              <a:avLst/>
              <a:gdLst>
                <a:gd name="T0" fmla="*/ 0 w 56"/>
                <a:gd name="T1" fmla="*/ 95 h 96"/>
                <a:gd name="T2" fmla="*/ 55 w 56"/>
                <a:gd name="T3" fmla="*/ 26 h 96"/>
                <a:gd name="T4" fmla="*/ 55 w 56"/>
                <a:gd name="T5" fmla="*/ 0 h 96"/>
                <a:gd name="T6" fmla="*/ 0 w 56"/>
                <a:gd name="T7" fmla="*/ 66 h 96"/>
                <a:gd name="T8" fmla="*/ 0 w 56"/>
                <a:gd name="T9" fmla="*/ 95 h 96"/>
                <a:gd name="T10" fmla="*/ 0 60000 65536"/>
                <a:gd name="T11" fmla="*/ 0 60000 65536"/>
                <a:gd name="T12" fmla="*/ 0 60000 65536"/>
                <a:gd name="T13" fmla="*/ 0 60000 65536"/>
                <a:gd name="T14" fmla="*/ 0 60000 65536"/>
                <a:gd name="T15" fmla="*/ 0 w 56"/>
                <a:gd name="T16" fmla="*/ 0 h 96"/>
                <a:gd name="T17" fmla="*/ 56 w 56"/>
                <a:gd name="T18" fmla="*/ 96 h 96"/>
              </a:gdLst>
              <a:ahLst/>
              <a:cxnLst>
                <a:cxn ang="T10">
                  <a:pos x="T0" y="T1"/>
                </a:cxn>
                <a:cxn ang="T11">
                  <a:pos x="T2" y="T3"/>
                </a:cxn>
                <a:cxn ang="T12">
                  <a:pos x="T4" y="T5"/>
                </a:cxn>
                <a:cxn ang="T13">
                  <a:pos x="T6" y="T7"/>
                </a:cxn>
                <a:cxn ang="T14">
                  <a:pos x="T8" y="T9"/>
                </a:cxn>
              </a:cxnLst>
              <a:rect l="T15" t="T16" r="T17" b="T18"/>
              <a:pathLst>
                <a:path w="56" h="96">
                  <a:moveTo>
                    <a:pt x="0" y="95"/>
                  </a:moveTo>
                  <a:lnTo>
                    <a:pt x="55" y="26"/>
                  </a:lnTo>
                  <a:lnTo>
                    <a:pt x="55" y="0"/>
                  </a:lnTo>
                  <a:lnTo>
                    <a:pt x="0" y="66"/>
                  </a:lnTo>
                  <a:lnTo>
                    <a:pt x="0" y="95"/>
                  </a:lnTo>
                </a:path>
              </a:pathLst>
            </a:custGeom>
            <a:solidFill>
              <a:srgbClr val="3365FB"/>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56" name="Rectangle 678">
              <a:extLst>
                <a:ext uri="{FF2B5EF4-FFF2-40B4-BE49-F238E27FC236}">
                  <a16:creationId xmlns:a16="http://schemas.microsoft.com/office/drawing/2014/main" id="{2B64368B-3110-479C-967F-53FE65A43731}"/>
                </a:ext>
              </a:extLst>
            </p:cNvPr>
            <p:cNvSpPr>
              <a:spLocks noChangeArrowheads="1"/>
            </p:cNvSpPr>
            <p:nvPr/>
          </p:nvSpPr>
          <p:spPr bwMode="auto">
            <a:xfrm>
              <a:off x="62" y="2742"/>
              <a:ext cx="614" cy="133"/>
            </a:xfrm>
            <a:prstGeom prst="rect">
              <a:avLst/>
            </a:prstGeom>
            <a:solidFill>
              <a:srgbClr val="CECECE"/>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657" name="Rectangle 679">
              <a:extLst>
                <a:ext uri="{FF2B5EF4-FFF2-40B4-BE49-F238E27FC236}">
                  <a16:creationId xmlns:a16="http://schemas.microsoft.com/office/drawing/2014/main" id="{E768722E-1366-4288-85B0-815AA8B6E4E5}"/>
                </a:ext>
              </a:extLst>
            </p:cNvPr>
            <p:cNvSpPr>
              <a:spLocks noChangeArrowheads="1"/>
            </p:cNvSpPr>
            <p:nvPr/>
          </p:nvSpPr>
          <p:spPr bwMode="auto">
            <a:xfrm>
              <a:off x="57" y="2722"/>
              <a:ext cx="625" cy="22"/>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658" name="Freeform 680">
              <a:extLst>
                <a:ext uri="{FF2B5EF4-FFF2-40B4-BE49-F238E27FC236}">
                  <a16:creationId xmlns:a16="http://schemas.microsoft.com/office/drawing/2014/main" id="{72BD1699-71DE-45B4-A738-2C9803919A72}"/>
                </a:ext>
              </a:extLst>
            </p:cNvPr>
            <p:cNvSpPr>
              <a:spLocks/>
            </p:cNvSpPr>
            <p:nvPr/>
          </p:nvSpPr>
          <p:spPr bwMode="auto">
            <a:xfrm>
              <a:off x="57" y="2664"/>
              <a:ext cx="679" cy="59"/>
            </a:xfrm>
            <a:custGeom>
              <a:avLst/>
              <a:gdLst>
                <a:gd name="T0" fmla="*/ 626 w 679"/>
                <a:gd name="T1" fmla="*/ 58 h 59"/>
                <a:gd name="T2" fmla="*/ 678 w 679"/>
                <a:gd name="T3" fmla="*/ 0 h 59"/>
                <a:gd name="T4" fmla="*/ 177 w 679"/>
                <a:gd name="T5" fmla="*/ 0 h 59"/>
                <a:gd name="T6" fmla="*/ 0 w 679"/>
                <a:gd name="T7" fmla="*/ 57 h 59"/>
                <a:gd name="T8" fmla="*/ 626 w 679"/>
                <a:gd name="T9" fmla="*/ 58 h 59"/>
                <a:gd name="T10" fmla="*/ 0 60000 65536"/>
                <a:gd name="T11" fmla="*/ 0 60000 65536"/>
                <a:gd name="T12" fmla="*/ 0 60000 65536"/>
                <a:gd name="T13" fmla="*/ 0 60000 65536"/>
                <a:gd name="T14" fmla="*/ 0 60000 65536"/>
                <a:gd name="T15" fmla="*/ 0 w 679"/>
                <a:gd name="T16" fmla="*/ 0 h 59"/>
                <a:gd name="T17" fmla="*/ 679 w 679"/>
                <a:gd name="T18" fmla="*/ 59 h 59"/>
              </a:gdLst>
              <a:ahLst/>
              <a:cxnLst>
                <a:cxn ang="T10">
                  <a:pos x="T0" y="T1"/>
                </a:cxn>
                <a:cxn ang="T11">
                  <a:pos x="T2" y="T3"/>
                </a:cxn>
                <a:cxn ang="T12">
                  <a:pos x="T4" y="T5"/>
                </a:cxn>
                <a:cxn ang="T13">
                  <a:pos x="T6" y="T7"/>
                </a:cxn>
                <a:cxn ang="T14">
                  <a:pos x="T8" y="T9"/>
                </a:cxn>
              </a:cxnLst>
              <a:rect l="T15" t="T16" r="T17" b="T18"/>
              <a:pathLst>
                <a:path w="679" h="59">
                  <a:moveTo>
                    <a:pt x="626" y="58"/>
                  </a:moveTo>
                  <a:lnTo>
                    <a:pt x="678" y="0"/>
                  </a:lnTo>
                  <a:lnTo>
                    <a:pt x="177" y="0"/>
                  </a:lnTo>
                  <a:lnTo>
                    <a:pt x="0" y="57"/>
                  </a:lnTo>
                  <a:lnTo>
                    <a:pt x="626" y="58"/>
                  </a:lnTo>
                </a:path>
              </a:pathLst>
            </a:custGeom>
            <a:solidFill>
              <a:srgbClr val="6CF1E4"/>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59" name="Rectangle 681">
              <a:extLst>
                <a:ext uri="{FF2B5EF4-FFF2-40B4-BE49-F238E27FC236}">
                  <a16:creationId xmlns:a16="http://schemas.microsoft.com/office/drawing/2014/main" id="{1F7FF347-5A4D-40CA-850B-B9B6E73B65D1}"/>
                </a:ext>
              </a:extLst>
            </p:cNvPr>
            <p:cNvSpPr>
              <a:spLocks noChangeArrowheads="1"/>
            </p:cNvSpPr>
            <p:nvPr/>
          </p:nvSpPr>
          <p:spPr bwMode="auto">
            <a:xfrm>
              <a:off x="78" y="2790"/>
              <a:ext cx="106" cy="69"/>
            </a:xfrm>
            <a:prstGeom prst="rect">
              <a:avLst/>
            </a:prstGeom>
            <a:solidFill>
              <a:schemeClr val="accent1"/>
            </a:solidFill>
            <a:ln w="12700">
              <a:solidFill>
                <a:schemeClr val="bg2"/>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660" name="Rectangle 682">
              <a:extLst>
                <a:ext uri="{FF2B5EF4-FFF2-40B4-BE49-F238E27FC236}">
                  <a16:creationId xmlns:a16="http://schemas.microsoft.com/office/drawing/2014/main" id="{24E821D4-42E3-44FC-8D60-048A70933747}"/>
                </a:ext>
              </a:extLst>
            </p:cNvPr>
            <p:cNvSpPr>
              <a:spLocks noChangeArrowheads="1"/>
            </p:cNvSpPr>
            <p:nvPr/>
          </p:nvSpPr>
          <p:spPr bwMode="auto">
            <a:xfrm>
              <a:off x="80" y="2792"/>
              <a:ext cx="106" cy="66"/>
            </a:xfrm>
            <a:prstGeom prst="rect">
              <a:avLst/>
            </a:prstGeom>
            <a:solidFill>
              <a:srgbClr val="D6E7EB"/>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661" name="Rectangle 683">
              <a:extLst>
                <a:ext uri="{FF2B5EF4-FFF2-40B4-BE49-F238E27FC236}">
                  <a16:creationId xmlns:a16="http://schemas.microsoft.com/office/drawing/2014/main" id="{3EB5CC05-8774-45EA-91D6-1B074842ED69}"/>
                </a:ext>
              </a:extLst>
            </p:cNvPr>
            <p:cNvSpPr>
              <a:spLocks noChangeArrowheads="1"/>
            </p:cNvSpPr>
            <p:nvPr/>
          </p:nvSpPr>
          <p:spPr bwMode="auto">
            <a:xfrm>
              <a:off x="202" y="2790"/>
              <a:ext cx="106" cy="69"/>
            </a:xfrm>
            <a:prstGeom prst="rect">
              <a:avLst/>
            </a:prstGeom>
            <a:solidFill>
              <a:schemeClr val="accent1"/>
            </a:solidFill>
            <a:ln w="12700">
              <a:solidFill>
                <a:schemeClr val="bg2"/>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662" name="Rectangle 684">
              <a:extLst>
                <a:ext uri="{FF2B5EF4-FFF2-40B4-BE49-F238E27FC236}">
                  <a16:creationId xmlns:a16="http://schemas.microsoft.com/office/drawing/2014/main" id="{A66E715D-2016-42A8-AD43-7CC9552B240A}"/>
                </a:ext>
              </a:extLst>
            </p:cNvPr>
            <p:cNvSpPr>
              <a:spLocks noChangeArrowheads="1"/>
            </p:cNvSpPr>
            <p:nvPr/>
          </p:nvSpPr>
          <p:spPr bwMode="auto">
            <a:xfrm>
              <a:off x="203" y="2792"/>
              <a:ext cx="104" cy="66"/>
            </a:xfrm>
            <a:prstGeom prst="rect">
              <a:avLst/>
            </a:prstGeom>
            <a:solidFill>
              <a:srgbClr val="D6E7EB"/>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663" name="Rectangle 685">
              <a:extLst>
                <a:ext uri="{FF2B5EF4-FFF2-40B4-BE49-F238E27FC236}">
                  <a16:creationId xmlns:a16="http://schemas.microsoft.com/office/drawing/2014/main" id="{2D04C084-5034-4744-BC90-C9B947B12447}"/>
                </a:ext>
              </a:extLst>
            </p:cNvPr>
            <p:cNvSpPr>
              <a:spLocks noChangeArrowheads="1"/>
            </p:cNvSpPr>
            <p:nvPr/>
          </p:nvSpPr>
          <p:spPr bwMode="auto">
            <a:xfrm>
              <a:off x="553" y="2790"/>
              <a:ext cx="106" cy="69"/>
            </a:xfrm>
            <a:prstGeom prst="rect">
              <a:avLst/>
            </a:prstGeom>
            <a:solidFill>
              <a:schemeClr val="accent1"/>
            </a:solidFill>
            <a:ln w="12700">
              <a:solidFill>
                <a:schemeClr val="bg2"/>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664" name="Rectangle 686">
              <a:extLst>
                <a:ext uri="{FF2B5EF4-FFF2-40B4-BE49-F238E27FC236}">
                  <a16:creationId xmlns:a16="http://schemas.microsoft.com/office/drawing/2014/main" id="{B46C91C3-CF51-4302-9428-7DDCE4D22179}"/>
                </a:ext>
              </a:extLst>
            </p:cNvPr>
            <p:cNvSpPr>
              <a:spLocks noChangeArrowheads="1"/>
            </p:cNvSpPr>
            <p:nvPr/>
          </p:nvSpPr>
          <p:spPr bwMode="auto">
            <a:xfrm>
              <a:off x="553" y="2792"/>
              <a:ext cx="106" cy="66"/>
            </a:xfrm>
            <a:prstGeom prst="rect">
              <a:avLst/>
            </a:prstGeom>
            <a:solidFill>
              <a:srgbClr val="D6E7EB"/>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665" name="Rectangle 687">
              <a:extLst>
                <a:ext uri="{FF2B5EF4-FFF2-40B4-BE49-F238E27FC236}">
                  <a16:creationId xmlns:a16="http://schemas.microsoft.com/office/drawing/2014/main" id="{CC94D851-C60A-46FF-8981-FFB544D57F28}"/>
                </a:ext>
              </a:extLst>
            </p:cNvPr>
            <p:cNvSpPr>
              <a:spLocks noChangeArrowheads="1"/>
            </p:cNvSpPr>
            <p:nvPr/>
          </p:nvSpPr>
          <p:spPr bwMode="auto">
            <a:xfrm>
              <a:off x="429" y="2790"/>
              <a:ext cx="108" cy="69"/>
            </a:xfrm>
            <a:prstGeom prst="rect">
              <a:avLst/>
            </a:prstGeom>
            <a:solidFill>
              <a:schemeClr val="accent1"/>
            </a:solidFill>
            <a:ln w="12700">
              <a:solidFill>
                <a:schemeClr val="bg2"/>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666" name="Rectangle 688">
              <a:extLst>
                <a:ext uri="{FF2B5EF4-FFF2-40B4-BE49-F238E27FC236}">
                  <a16:creationId xmlns:a16="http://schemas.microsoft.com/office/drawing/2014/main" id="{B613C5AE-F6DC-42D5-8940-BDA98CC237FF}"/>
                </a:ext>
              </a:extLst>
            </p:cNvPr>
            <p:cNvSpPr>
              <a:spLocks noChangeArrowheads="1"/>
            </p:cNvSpPr>
            <p:nvPr/>
          </p:nvSpPr>
          <p:spPr bwMode="auto">
            <a:xfrm>
              <a:off x="430" y="2792"/>
              <a:ext cx="105" cy="66"/>
            </a:xfrm>
            <a:prstGeom prst="rect">
              <a:avLst/>
            </a:prstGeom>
            <a:solidFill>
              <a:srgbClr val="D6E7EB"/>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667" name="Freeform 689">
              <a:extLst>
                <a:ext uri="{FF2B5EF4-FFF2-40B4-BE49-F238E27FC236}">
                  <a16:creationId xmlns:a16="http://schemas.microsoft.com/office/drawing/2014/main" id="{946DB2E0-CF4D-480B-8252-14F0B93AAA76}"/>
                </a:ext>
              </a:extLst>
            </p:cNvPr>
            <p:cNvSpPr>
              <a:spLocks/>
            </p:cNvSpPr>
            <p:nvPr/>
          </p:nvSpPr>
          <p:spPr bwMode="auto">
            <a:xfrm>
              <a:off x="677" y="2688"/>
              <a:ext cx="56" cy="89"/>
            </a:xfrm>
            <a:custGeom>
              <a:avLst/>
              <a:gdLst>
                <a:gd name="T0" fmla="*/ 0 w 56"/>
                <a:gd name="T1" fmla="*/ 65 h 89"/>
                <a:gd name="T2" fmla="*/ 55 w 56"/>
                <a:gd name="T3" fmla="*/ 0 h 89"/>
                <a:gd name="T4" fmla="*/ 55 w 56"/>
                <a:gd name="T5" fmla="*/ 20 h 89"/>
                <a:gd name="T6" fmla="*/ 0 w 56"/>
                <a:gd name="T7" fmla="*/ 88 h 89"/>
                <a:gd name="T8" fmla="*/ 0 w 56"/>
                <a:gd name="T9" fmla="*/ 65 h 89"/>
                <a:gd name="T10" fmla="*/ 0 60000 65536"/>
                <a:gd name="T11" fmla="*/ 0 60000 65536"/>
                <a:gd name="T12" fmla="*/ 0 60000 65536"/>
                <a:gd name="T13" fmla="*/ 0 60000 65536"/>
                <a:gd name="T14" fmla="*/ 0 60000 65536"/>
                <a:gd name="T15" fmla="*/ 0 w 56"/>
                <a:gd name="T16" fmla="*/ 0 h 89"/>
                <a:gd name="T17" fmla="*/ 56 w 56"/>
                <a:gd name="T18" fmla="*/ 89 h 89"/>
              </a:gdLst>
              <a:ahLst/>
              <a:cxnLst>
                <a:cxn ang="T10">
                  <a:pos x="T0" y="T1"/>
                </a:cxn>
                <a:cxn ang="T11">
                  <a:pos x="T2" y="T3"/>
                </a:cxn>
                <a:cxn ang="T12">
                  <a:pos x="T4" y="T5"/>
                </a:cxn>
                <a:cxn ang="T13">
                  <a:pos x="T6" y="T7"/>
                </a:cxn>
                <a:cxn ang="T14">
                  <a:pos x="T8" y="T9"/>
                </a:cxn>
              </a:cxnLst>
              <a:rect l="T15" t="T16" r="T17" b="T18"/>
              <a:pathLst>
                <a:path w="56" h="89">
                  <a:moveTo>
                    <a:pt x="0" y="65"/>
                  </a:moveTo>
                  <a:lnTo>
                    <a:pt x="55" y="0"/>
                  </a:lnTo>
                  <a:lnTo>
                    <a:pt x="55" y="20"/>
                  </a:lnTo>
                  <a:lnTo>
                    <a:pt x="0" y="88"/>
                  </a:lnTo>
                  <a:lnTo>
                    <a:pt x="0" y="65"/>
                  </a:lnTo>
                </a:path>
              </a:pathLst>
            </a:custGeom>
            <a:solidFill>
              <a:srgbClr val="B3B9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68" name="Rectangle 690">
              <a:extLst>
                <a:ext uri="{FF2B5EF4-FFF2-40B4-BE49-F238E27FC236}">
                  <a16:creationId xmlns:a16="http://schemas.microsoft.com/office/drawing/2014/main" id="{67AC615C-2DB2-456B-8A28-40D9F622565C}"/>
                </a:ext>
              </a:extLst>
            </p:cNvPr>
            <p:cNvSpPr>
              <a:spLocks noChangeArrowheads="1"/>
            </p:cNvSpPr>
            <p:nvPr/>
          </p:nvSpPr>
          <p:spPr bwMode="auto">
            <a:xfrm>
              <a:off x="62" y="2750"/>
              <a:ext cx="279" cy="29"/>
            </a:xfrm>
            <a:prstGeom prst="rect">
              <a:avLst/>
            </a:prstGeom>
            <a:solidFill>
              <a:srgbClr val="618FF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669" name="Rectangle 691">
              <a:extLst>
                <a:ext uri="{FF2B5EF4-FFF2-40B4-BE49-F238E27FC236}">
                  <a16:creationId xmlns:a16="http://schemas.microsoft.com/office/drawing/2014/main" id="{A2C59030-EDBD-45E7-9469-A7C63336BEBB}"/>
                </a:ext>
              </a:extLst>
            </p:cNvPr>
            <p:cNvSpPr>
              <a:spLocks noChangeArrowheads="1"/>
            </p:cNvSpPr>
            <p:nvPr/>
          </p:nvSpPr>
          <p:spPr bwMode="auto">
            <a:xfrm>
              <a:off x="62" y="2754"/>
              <a:ext cx="280" cy="21"/>
            </a:xfrm>
            <a:prstGeom prst="rect">
              <a:avLst/>
            </a:prstGeom>
            <a:solidFill>
              <a:srgbClr val="FFFF8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670" name="Rectangle 692">
              <a:extLst>
                <a:ext uri="{FF2B5EF4-FFF2-40B4-BE49-F238E27FC236}">
                  <a16:creationId xmlns:a16="http://schemas.microsoft.com/office/drawing/2014/main" id="{DE5805CD-35CF-4478-964E-CDBF475AC386}"/>
                </a:ext>
              </a:extLst>
            </p:cNvPr>
            <p:cNvSpPr>
              <a:spLocks noChangeArrowheads="1"/>
            </p:cNvSpPr>
            <p:nvPr/>
          </p:nvSpPr>
          <p:spPr bwMode="auto">
            <a:xfrm>
              <a:off x="331" y="2790"/>
              <a:ext cx="33" cy="81"/>
            </a:xfrm>
            <a:prstGeom prst="rect">
              <a:avLst/>
            </a:prstGeom>
            <a:solidFill>
              <a:schemeClr val="accent1"/>
            </a:solidFill>
            <a:ln w="12700">
              <a:solidFill>
                <a:schemeClr val="bg2"/>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671" name="Rectangle 693">
              <a:extLst>
                <a:ext uri="{FF2B5EF4-FFF2-40B4-BE49-F238E27FC236}">
                  <a16:creationId xmlns:a16="http://schemas.microsoft.com/office/drawing/2014/main" id="{3662A4EB-3820-469F-93AB-0C7E28350399}"/>
                </a:ext>
              </a:extLst>
            </p:cNvPr>
            <p:cNvSpPr>
              <a:spLocks noChangeArrowheads="1"/>
            </p:cNvSpPr>
            <p:nvPr/>
          </p:nvSpPr>
          <p:spPr bwMode="auto">
            <a:xfrm>
              <a:off x="373" y="2790"/>
              <a:ext cx="33" cy="81"/>
            </a:xfrm>
            <a:prstGeom prst="rect">
              <a:avLst/>
            </a:prstGeom>
            <a:solidFill>
              <a:schemeClr val="accent1"/>
            </a:solidFill>
            <a:ln w="12700">
              <a:solidFill>
                <a:schemeClr val="bg2"/>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672" name="Rectangle 694">
              <a:extLst>
                <a:ext uri="{FF2B5EF4-FFF2-40B4-BE49-F238E27FC236}">
                  <a16:creationId xmlns:a16="http://schemas.microsoft.com/office/drawing/2014/main" id="{72AF51FA-CEF8-4AC8-A295-35429C275D82}"/>
                </a:ext>
              </a:extLst>
            </p:cNvPr>
            <p:cNvSpPr>
              <a:spLocks noChangeArrowheads="1"/>
            </p:cNvSpPr>
            <p:nvPr/>
          </p:nvSpPr>
          <p:spPr bwMode="auto">
            <a:xfrm>
              <a:off x="331" y="2791"/>
              <a:ext cx="32" cy="79"/>
            </a:xfrm>
            <a:prstGeom prst="rect">
              <a:avLst/>
            </a:prstGeom>
            <a:solidFill>
              <a:srgbClr val="D6E7EB"/>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673" name="Rectangle 695">
              <a:extLst>
                <a:ext uri="{FF2B5EF4-FFF2-40B4-BE49-F238E27FC236}">
                  <a16:creationId xmlns:a16="http://schemas.microsoft.com/office/drawing/2014/main" id="{BA0A2E7B-6B8B-4896-AC8C-98D86BF37448}"/>
                </a:ext>
              </a:extLst>
            </p:cNvPr>
            <p:cNvSpPr>
              <a:spLocks noChangeArrowheads="1"/>
            </p:cNvSpPr>
            <p:nvPr/>
          </p:nvSpPr>
          <p:spPr bwMode="auto">
            <a:xfrm>
              <a:off x="374" y="2791"/>
              <a:ext cx="32" cy="79"/>
            </a:xfrm>
            <a:prstGeom prst="rect">
              <a:avLst/>
            </a:prstGeom>
            <a:solidFill>
              <a:srgbClr val="D6E7EB"/>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674" name="Rectangle 696">
              <a:extLst>
                <a:ext uri="{FF2B5EF4-FFF2-40B4-BE49-F238E27FC236}">
                  <a16:creationId xmlns:a16="http://schemas.microsoft.com/office/drawing/2014/main" id="{FDF70F58-C161-48B5-8A54-4E7FADF5B007}"/>
                </a:ext>
              </a:extLst>
            </p:cNvPr>
            <p:cNvSpPr>
              <a:spLocks noChangeArrowheads="1"/>
            </p:cNvSpPr>
            <p:nvPr/>
          </p:nvSpPr>
          <p:spPr bwMode="auto">
            <a:xfrm>
              <a:off x="331" y="2828"/>
              <a:ext cx="33" cy="5"/>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675" name="Rectangle 697">
              <a:extLst>
                <a:ext uri="{FF2B5EF4-FFF2-40B4-BE49-F238E27FC236}">
                  <a16:creationId xmlns:a16="http://schemas.microsoft.com/office/drawing/2014/main" id="{F88605BD-A8A4-4DA6-9F6D-B44E859F15EE}"/>
                </a:ext>
              </a:extLst>
            </p:cNvPr>
            <p:cNvSpPr>
              <a:spLocks noChangeArrowheads="1"/>
            </p:cNvSpPr>
            <p:nvPr/>
          </p:nvSpPr>
          <p:spPr bwMode="auto">
            <a:xfrm>
              <a:off x="354" y="2822"/>
              <a:ext cx="4" cy="18"/>
            </a:xfrm>
            <a:prstGeom prst="rect">
              <a:avLst/>
            </a:prstGeom>
            <a:solidFill>
              <a:schemeClr val="bg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676" name="Rectangle 698">
              <a:extLst>
                <a:ext uri="{FF2B5EF4-FFF2-40B4-BE49-F238E27FC236}">
                  <a16:creationId xmlns:a16="http://schemas.microsoft.com/office/drawing/2014/main" id="{6F6E9560-2364-4A7A-903C-86EC4E8BBA28}"/>
                </a:ext>
              </a:extLst>
            </p:cNvPr>
            <p:cNvSpPr>
              <a:spLocks noChangeArrowheads="1"/>
            </p:cNvSpPr>
            <p:nvPr/>
          </p:nvSpPr>
          <p:spPr bwMode="auto">
            <a:xfrm>
              <a:off x="374" y="2828"/>
              <a:ext cx="33" cy="5"/>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677" name="Rectangle 699">
              <a:extLst>
                <a:ext uri="{FF2B5EF4-FFF2-40B4-BE49-F238E27FC236}">
                  <a16:creationId xmlns:a16="http://schemas.microsoft.com/office/drawing/2014/main" id="{073ECEDC-047D-4B5C-8D5A-241381D8408F}"/>
                </a:ext>
              </a:extLst>
            </p:cNvPr>
            <p:cNvSpPr>
              <a:spLocks noChangeArrowheads="1"/>
            </p:cNvSpPr>
            <p:nvPr/>
          </p:nvSpPr>
          <p:spPr bwMode="auto">
            <a:xfrm>
              <a:off x="379" y="2822"/>
              <a:ext cx="5" cy="18"/>
            </a:xfrm>
            <a:prstGeom prst="rect">
              <a:avLst/>
            </a:prstGeom>
            <a:solidFill>
              <a:schemeClr val="bg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nvGrpSpPr>
            <p:cNvPr id="678" name="Group 700">
              <a:extLst>
                <a:ext uri="{FF2B5EF4-FFF2-40B4-BE49-F238E27FC236}">
                  <a16:creationId xmlns:a16="http://schemas.microsoft.com/office/drawing/2014/main" id="{ED0D8F99-478B-4A8B-92A2-3F572B08E89B}"/>
                </a:ext>
              </a:extLst>
            </p:cNvPr>
            <p:cNvGrpSpPr>
              <a:grpSpLocks/>
            </p:cNvGrpSpPr>
            <p:nvPr/>
          </p:nvGrpSpPr>
          <p:grpSpPr bwMode="auto">
            <a:xfrm>
              <a:off x="743" y="2748"/>
              <a:ext cx="108" cy="39"/>
              <a:chOff x="743" y="2748"/>
              <a:chExt cx="108" cy="39"/>
            </a:xfrm>
          </p:grpSpPr>
          <p:grpSp>
            <p:nvGrpSpPr>
              <p:cNvPr id="905" name="Group 701">
                <a:extLst>
                  <a:ext uri="{FF2B5EF4-FFF2-40B4-BE49-F238E27FC236}">
                    <a16:creationId xmlns:a16="http://schemas.microsoft.com/office/drawing/2014/main" id="{CFD7D19F-01E0-429D-80EA-E09E115C3337}"/>
                  </a:ext>
                </a:extLst>
              </p:cNvPr>
              <p:cNvGrpSpPr>
                <a:grpSpLocks/>
              </p:cNvGrpSpPr>
              <p:nvPr/>
            </p:nvGrpSpPr>
            <p:grpSpPr bwMode="auto">
              <a:xfrm>
                <a:off x="827" y="2766"/>
                <a:ext cx="14" cy="14"/>
                <a:chOff x="827" y="2766"/>
                <a:chExt cx="14" cy="14"/>
              </a:xfrm>
            </p:grpSpPr>
            <p:sp>
              <p:nvSpPr>
                <p:cNvPr id="939" name="Freeform 702">
                  <a:extLst>
                    <a:ext uri="{FF2B5EF4-FFF2-40B4-BE49-F238E27FC236}">
                      <a16:creationId xmlns:a16="http://schemas.microsoft.com/office/drawing/2014/main" id="{1B94CE68-A9FB-4A8F-B7AE-215A5791738D}"/>
                    </a:ext>
                  </a:extLst>
                </p:cNvPr>
                <p:cNvSpPr>
                  <a:spLocks/>
                </p:cNvSpPr>
                <p:nvPr/>
              </p:nvSpPr>
              <p:spPr bwMode="auto">
                <a:xfrm>
                  <a:off x="827" y="2766"/>
                  <a:ext cx="14" cy="9"/>
                </a:xfrm>
                <a:custGeom>
                  <a:avLst/>
                  <a:gdLst>
                    <a:gd name="T0" fmla="*/ 12 w 14"/>
                    <a:gd name="T1" fmla="*/ 7 h 9"/>
                    <a:gd name="T2" fmla="*/ 11 w 14"/>
                    <a:gd name="T3" fmla="*/ 6 h 9"/>
                    <a:gd name="T4" fmla="*/ 10 w 14"/>
                    <a:gd name="T5" fmla="*/ 6 h 9"/>
                    <a:gd name="T6" fmla="*/ 10 w 14"/>
                    <a:gd name="T7" fmla="*/ 6 h 9"/>
                    <a:gd name="T8" fmla="*/ 9 w 14"/>
                    <a:gd name="T9" fmla="*/ 6 h 9"/>
                    <a:gd name="T10" fmla="*/ 8 w 14"/>
                    <a:gd name="T11" fmla="*/ 6 h 9"/>
                    <a:gd name="T12" fmla="*/ 7 w 14"/>
                    <a:gd name="T13" fmla="*/ 6 h 9"/>
                    <a:gd name="T14" fmla="*/ 6 w 14"/>
                    <a:gd name="T15" fmla="*/ 7 h 9"/>
                    <a:gd name="T16" fmla="*/ 6 w 14"/>
                    <a:gd name="T17" fmla="*/ 7 h 9"/>
                    <a:gd name="T18" fmla="*/ 5 w 14"/>
                    <a:gd name="T19" fmla="*/ 7 h 9"/>
                    <a:gd name="T20" fmla="*/ 4 w 14"/>
                    <a:gd name="T21" fmla="*/ 7 h 9"/>
                    <a:gd name="T22" fmla="*/ 3 w 14"/>
                    <a:gd name="T23" fmla="*/ 7 h 9"/>
                    <a:gd name="T24" fmla="*/ 3 w 14"/>
                    <a:gd name="T25" fmla="*/ 8 h 9"/>
                    <a:gd name="T26" fmla="*/ 2 w 14"/>
                    <a:gd name="T27" fmla="*/ 8 h 9"/>
                    <a:gd name="T28" fmla="*/ 1 w 14"/>
                    <a:gd name="T29" fmla="*/ 8 h 9"/>
                    <a:gd name="T30" fmla="*/ 0 w 14"/>
                    <a:gd name="T31" fmla="*/ 8 h 9"/>
                    <a:gd name="T32" fmla="*/ 1 w 14"/>
                    <a:gd name="T33" fmla="*/ 3 h 9"/>
                    <a:gd name="T34" fmla="*/ 2 w 14"/>
                    <a:gd name="T35" fmla="*/ 3 h 9"/>
                    <a:gd name="T36" fmla="*/ 2 w 14"/>
                    <a:gd name="T37" fmla="*/ 2 h 9"/>
                    <a:gd name="T38" fmla="*/ 3 w 14"/>
                    <a:gd name="T39" fmla="*/ 1 h 9"/>
                    <a:gd name="T40" fmla="*/ 3 w 14"/>
                    <a:gd name="T41" fmla="*/ 1 h 9"/>
                    <a:gd name="T42" fmla="*/ 4 w 14"/>
                    <a:gd name="T43" fmla="*/ 1 h 9"/>
                    <a:gd name="T44" fmla="*/ 5 w 14"/>
                    <a:gd name="T45" fmla="*/ 1 h 9"/>
                    <a:gd name="T46" fmla="*/ 6 w 14"/>
                    <a:gd name="T47" fmla="*/ 0 h 9"/>
                    <a:gd name="T48" fmla="*/ 7 w 14"/>
                    <a:gd name="T49" fmla="*/ 0 h 9"/>
                    <a:gd name="T50" fmla="*/ 8 w 14"/>
                    <a:gd name="T51" fmla="*/ 0 h 9"/>
                    <a:gd name="T52" fmla="*/ 9 w 14"/>
                    <a:gd name="T53" fmla="*/ 0 h 9"/>
                    <a:gd name="T54" fmla="*/ 11 w 14"/>
                    <a:gd name="T55" fmla="*/ 0 h 9"/>
                    <a:gd name="T56" fmla="*/ 12 w 14"/>
                    <a:gd name="T57" fmla="*/ 1 h 9"/>
                    <a:gd name="T58" fmla="*/ 12 w 14"/>
                    <a:gd name="T59" fmla="*/ 2 h 9"/>
                    <a:gd name="T60" fmla="*/ 13 w 14"/>
                    <a:gd name="T61" fmla="*/ 3 h 9"/>
                    <a:gd name="T62" fmla="*/ 13 w 14"/>
                    <a:gd name="T63" fmla="*/ 5 h 9"/>
                    <a:gd name="T64" fmla="*/ 13 w 14"/>
                    <a:gd name="T65" fmla="*/ 7 h 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
                    <a:gd name="T100" fmla="*/ 0 h 9"/>
                    <a:gd name="T101" fmla="*/ 14 w 14"/>
                    <a:gd name="T102" fmla="*/ 9 h 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 h="9">
                      <a:moveTo>
                        <a:pt x="13" y="7"/>
                      </a:moveTo>
                      <a:lnTo>
                        <a:pt x="12" y="7"/>
                      </a:lnTo>
                      <a:lnTo>
                        <a:pt x="11" y="6"/>
                      </a:lnTo>
                      <a:lnTo>
                        <a:pt x="10" y="6"/>
                      </a:lnTo>
                      <a:lnTo>
                        <a:pt x="9" y="6"/>
                      </a:lnTo>
                      <a:lnTo>
                        <a:pt x="8" y="6"/>
                      </a:lnTo>
                      <a:lnTo>
                        <a:pt x="7" y="6"/>
                      </a:lnTo>
                      <a:lnTo>
                        <a:pt x="7" y="7"/>
                      </a:lnTo>
                      <a:lnTo>
                        <a:pt x="6" y="7"/>
                      </a:lnTo>
                      <a:lnTo>
                        <a:pt x="5" y="7"/>
                      </a:lnTo>
                      <a:lnTo>
                        <a:pt x="4" y="7"/>
                      </a:lnTo>
                      <a:lnTo>
                        <a:pt x="3" y="7"/>
                      </a:lnTo>
                      <a:lnTo>
                        <a:pt x="3" y="8"/>
                      </a:lnTo>
                      <a:lnTo>
                        <a:pt x="2" y="8"/>
                      </a:lnTo>
                      <a:lnTo>
                        <a:pt x="1" y="8"/>
                      </a:lnTo>
                      <a:lnTo>
                        <a:pt x="0" y="8"/>
                      </a:lnTo>
                      <a:lnTo>
                        <a:pt x="1" y="3"/>
                      </a:lnTo>
                      <a:lnTo>
                        <a:pt x="2" y="3"/>
                      </a:lnTo>
                      <a:lnTo>
                        <a:pt x="2" y="2"/>
                      </a:lnTo>
                      <a:lnTo>
                        <a:pt x="3" y="1"/>
                      </a:lnTo>
                      <a:lnTo>
                        <a:pt x="4" y="1"/>
                      </a:lnTo>
                      <a:lnTo>
                        <a:pt x="5" y="1"/>
                      </a:lnTo>
                      <a:lnTo>
                        <a:pt x="5" y="0"/>
                      </a:lnTo>
                      <a:lnTo>
                        <a:pt x="6" y="0"/>
                      </a:lnTo>
                      <a:lnTo>
                        <a:pt x="7" y="0"/>
                      </a:lnTo>
                      <a:lnTo>
                        <a:pt x="8" y="0"/>
                      </a:lnTo>
                      <a:lnTo>
                        <a:pt x="9" y="0"/>
                      </a:lnTo>
                      <a:lnTo>
                        <a:pt x="10" y="0"/>
                      </a:lnTo>
                      <a:lnTo>
                        <a:pt x="11" y="0"/>
                      </a:lnTo>
                      <a:lnTo>
                        <a:pt x="12" y="1"/>
                      </a:lnTo>
                      <a:lnTo>
                        <a:pt x="12" y="2"/>
                      </a:lnTo>
                      <a:lnTo>
                        <a:pt x="13" y="2"/>
                      </a:lnTo>
                      <a:lnTo>
                        <a:pt x="13" y="3"/>
                      </a:lnTo>
                      <a:lnTo>
                        <a:pt x="13" y="4"/>
                      </a:lnTo>
                      <a:lnTo>
                        <a:pt x="13" y="5"/>
                      </a:lnTo>
                      <a:lnTo>
                        <a:pt x="13" y="6"/>
                      </a:lnTo>
                      <a:lnTo>
                        <a:pt x="13" y="7"/>
                      </a:lnTo>
                    </a:path>
                  </a:pathLst>
                </a:custGeom>
                <a:solidFill>
                  <a:srgbClr val="3F3F3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40" name="Arc 703">
                  <a:extLst>
                    <a:ext uri="{FF2B5EF4-FFF2-40B4-BE49-F238E27FC236}">
                      <a16:creationId xmlns:a16="http://schemas.microsoft.com/office/drawing/2014/main" id="{CFE1C8F1-45A5-4ED5-A552-10BB12D7368D}"/>
                    </a:ext>
                  </a:extLst>
                </p:cNvPr>
                <p:cNvSpPr>
                  <a:spLocks/>
                </p:cNvSpPr>
                <p:nvPr/>
              </p:nvSpPr>
              <p:spPr bwMode="auto">
                <a:xfrm>
                  <a:off x="829" y="2767"/>
                  <a:ext cx="6" cy="13"/>
                </a:xfrm>
                <a:custGeom>
                  <a:avLst/>
                  <a:gdLst>
                    <a:gd name="T0" fmla="*/ 0 w 25196"/>
                    <a:gd name="T1" fmla="*/ 0 h 42621"/>
                    <a:gd name="T2" fmla="*/ 0 w 25196"/>
                    <a:gd name="T3" fmla="*/ 0 h 42621"/>
                    <a:gd name="T4" fmla="*/ 0 w 25196"/>
                    <a:gd name="T5" fmla="*/ 0 h 42621"/>
                    <a:gd name="T6" fmla="*/ 0 60000 65536"/>
                    <a:gd name="T7" fmla="*/ 0 60000 65536"/>
                    <a:gd name="T8" fmla="*/ 0 60000 65536"/>
                    <a:gd name="T9" fmla="*/ 0 w 25196"/>
                    <a:gd name="T10" fmla="*/ 0 h 42621"/>
                    <a:gd name="T11" fmla="*/ 25196 w 25196"/>
                    <a:gd name="T12" fmla="*/ 42621 h 42621"/>
                  </a:gdLst>
                  <a:ahLst/>
                  <a:cxnLst>
                    <a:cxn ang="T6">
                      <a:pos x="T0" y="T1"/>
                    </a:cxn>
                    <a:cxn ang="T7">
                      <a:pos x="T2" y="T3"/>
                    </a:cxn>
                    <a:cxn ang="T8">
                      <a:pos x="T4" y="T5"/>
                    </a:cxn>
                  </a:cxnLst>
                  <a:rect l="T9" t="T10" r="T11" b="T12"/>
                  <a:pathLst>
                    <a:path w="25196" h="42621" fill="none" extrusionOk="0">
                      <a:moveTo>
                        <a:pt x="16631" y="42620"/>
                      </a:moveTo>
                      <a:cubicBezTo>
                        <a:pt x="6884" y="40316"/>
                        <a:pt x="0" y="31615"/>
                        <a:pt x="0" y="21600"/>
                      </a:cubicBezTo>
                      <a:cubicBezTo>
                        <a:pt x="0" y="9670"/>
                        <a:pt x="9670" y="0"/>
                        <a:pt x="21600" y="0"/>
                      </a:cubicBezTo>
                      <a:cubicBezTo>
                        <a:pt x="22804" y="-1"/>
                        <a:pt x="24007" y="100"/>
                        <a:pt x="25195" y="301"/>
                      </a:cubicBezTo>
                    </a:path>
                    <a:path w="25196" h="42621" stroke="0" extrusionOk="0">
                      <a:moveTo>
                        <a:pt x="16631" y="42620"/>
                      </a:moveTo>
                      <a:cubicBezTo>
                        <a:pt x="6884" y="40316"/>
                        <a:pt x="0" y="31615"/>
                        <a:pt x="0" y="21600"/>
                      </a:cubicBezTo>
                      <a:cubicBezTo>
                        <a:pt x="0" y="9670"/>
                        <a:pt x="9670" y="0"/>
                        <a:pt x="21600" y="0"/>
                      </a:cubicBezTo>
                      <a:cubicBezTo>
                        <a:pt x="22804" y="-1"/>
                        <a:pt x="24007" y="100"/>
                        <a:pt x="25195" y="301"/>
                      </a:cubicBezTo>
                      <a:lnTo>
                        <a:pt x="21600" y="21600"/>
                      </a:lnTo>
                      <a:lnTo>
                        <a:pt x="16631" y="42620"/>
                      </a:lnTo>
                      <a:close/>
                    </a:path>
                  </a:pathLst>
                </a:custGeom>
                <a:solidFill>
                  <a:srgbClr val="20202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zh-CN" altLang="en-US"/>
                </a:p>
              </p:txBody>
            </p:sp>
            <p:sp>
              <p:nvSpPr>
                <p:cNvPr id="941" name="Oval 704">
                  <a:extLst>
                    <a:ext uri="{FF2B5EF4-FFF2-40B4-BE49-F238E27FC236}">
                      <a16:creationId xmlns:a16="http://schemas.microsoft.com/office/drawing/2014/main" id="{810A23AE-26E9-4D73-921F-0BDBF3ED6998}"/>
                    </a:ext>
                  </a:extLst>
                </p:cNvPr>
                <p:cNvSpPr>
                  <a:spLocks noChangeArrowheads="1"/>
                </p:cNvSpPr>
                <p:nvPr/>
              </p:nvSpPr>
              <p:spPr bwMode="auto">
                <a:xfrm>
                  <a:off x="830" y="2766"/>
                  <a:ext cx="10" cy="13"/>
                </a:xfrm>
                <a:prstGeom prst="ellipse">
                  <a:avLst/>
                </a:prstGeom>
                <a:solidFill>
                  <a:srgbClr val="80808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942" name="Oval 705">
                  <a:extLst>
                    <a:ext uri="{FF2B5EF4-FFF2-40B4-BE49-F238E27FC236}">
                      <a16:creationId xmlns:a16="http://schemas.microsoft.com/office/drawing/2014/main" id="{2CF3B7CB-3F04-40F1-A3A6-E6F35F65888F}"/>
                    </a:ext>
                  </a:extLst>
                </p:cNvPr>
                <p:cNvSpPr>
                  <a:spLocks noChangeArrowheads="1"/>
                </p:cNvSpPr>
                <p:nvPr/>
              </p:nvSpPr>
              <p:spPr bwMode="auto">
                <a:xfrm>
                  <a:off x="833" y="2769"/>
                  <a:ext cx="4" cy="6"/>
                </a:xfrm>
                <a:prstGeom prst="ellipse">
                  <a:avLst/>
                </a:prstGeom>
                <a:solidFill>
                  <a:srgbClr val="E0E0E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906" name="Group 706">
                <a:extLst>
                  <a:ext uri="{FF2B5EF4-FFF2-40B4-BE49-F238E27FC236}">
                    <a16:creationId xmlns:a16="http://schemas.microsoft.com/office/drawing/2014/main" id="{A0E85514-8C20-4808-982C-B4B1C2FEB239}"/>
                  </a:ext>
                </a:extLst>
              </p:cNvPr>
              <p:cNvGrpSpPr>
                <a:grpSpLocks/>
              </p:cNvGrpSpPr>
              <p:nvPr/>
            </p:nvGrpSpPr>
            <p:grpSpPr bwMode="auto">
              <a:xfrm>
                <a:off x="773" y="2770"/>
                <a:ext cx="18" cy="17"/>
                <a:chOff x="773" y="2770"/>
                <a:chExt cx="18" cy="17"/>
              </a:xfrm>
            </p:grpSpPr>
            <p:sp>
              <p:nvSpPr>
                <p:cNvPr id="935" name="Freeform 707">
                  <a:extLst>
                    <a:ext uri="{FF2B5EF4-FFF2-40B4-BE49-F238E27FC236}">
                      <a16:creationId xmlns:a16="http://schemas.microsoft.com/office/drawing/2014/main" id="{25BD12B2-EAFB-409A-9876-908CD491EDBB}"/>
                    </a:ext>
                  </a:extLst>
                </p:cNvPr>
                <p:cNvSpPr>
                  <a:spLocks/>
                </p:cNvSpPr>
                <p:nvPr/>
              </p:nvSpPr>
              <p:spPr bwMode="auto">
                <a:xfrm>
                  <a:off x="773" y="2770"/>
                  <a:ext cx="18" cy="11"/>
                </a:xfrm>
                <a:custGeom>
                  <a:avLst/>
                  <a:gdLst>
                    <a:gd name="T0" fmla="*/ 16 w 18"/>
                    <a:gd name="T1" fmla="*/ 8 h 11"/>
                    <a:gd name="T2" fmla="*/ 15 w 18"/>
                    <a:gd name="T3" fmla="*/ 8 h 11"/>
                    <a:gd name="T4" fmla="*/ 14 w 18"/>
                    <a:gd name="T5" fmla="*/ 8 h 11"/>
                    <a:gd name="T6" fmla="*/ 13 w 18"/>
                    <a:gd name="T7" fmla="*/ 8 h 11"/>
                    <a:gd name="T8" fmla="*/ 11 w 18"/>
                    <a:gd name="T9" fmla="*/ 8 h 11"/>
                    <a:gd name="T10" fmla="*/ 10 w 18"/>
                    <a:gd name="T11" fmla="*/ 8 h 11"/>
                    <a:gd name="T12" fmla="*/ 9 w 18"/>
                    <a:gd name="T13" fmla="*/ 8 h 11"/>
                    <a:gd name="T14" fmla="*/ 8 w 18"/>
                    <a:gd name="T15" fmla="*/ 8 h 11"/>
                    <a:gd name="T16" fmla="*/ 7 w 18"/>
                    <a:gd name="T17" fmla="*/ 9 h 11"/>
                    <a:gd name="T18" fmla="*/ 6 w 18"/>
                    <a:gd name="T19" fmla="*/ 9 h 11"/>
                    <a:gd name="T20" fmla="*/ 5 w 18"/>
                    <a:gd name="T21" fmla="*/ 9 h 11"/>
                    <a:gd name="T22" fmla="*/ 5 w 18"/>
                    <a:gd name="T23" fmla="*/ 9 h 11"/>
                    <a:gd name="T24" fmla="*/ 4 w 18"/>
                    <a:gd name="T25" fmla="*/ 10 h 11"/>
                    <a:gd name="T26" fmla="*/ 3 w 18"/>
                    <a:gd name="T27" fmla="*/ 10 h 11"/>
                    <a:gd name="T28" fmla="*/ 2 w 18"/>
                    <a:gd name="T29" fmla="*/ 10 h 11"/>
                    <a:gd name="T30" fmla="*/ 1 w 18"/>
                    <a:gd name="T31" fmla="*/ 10 h 11"/>
                    <a:gd name="T32" fmla="*/ 2 w 18"/>
                    <a:gd name="T33" fmla="*/ 4 h 11"/>
                    <a:gd name="T34" fmla="*/ 2 w 18"/>
                    <a:gd name="T35" fmla="*/ 3 h 11"/>
                    <a:gd name="T36" fmla="*/ 3 w 18"/>
                    <a:gd name="T37" fmla="*/ 2 h 11"/>
                    <a:gd name="T38" fmla="*/ 3 w 18"/>
                    <a:gd name="T39" fmla="*/ 2 h 11"/>
                    <a:gd name="T40" fmla="*/ 4 w 18"/>
                    <a:gd name="T41" fmla="*/ 1 h 11"/>
                    <a:gd name="T42" fmla="*/ 5 w 18"/>
                    <a:gd name="T43" fmla="*/ 1 h 11"/>
                    <a:gd name="T44" fmla="*/ 6 w 18"/>
                    <a:gd name="T45" fmla="*/ 1 h 11"/>
                    <a:gd name="T46" fmla="*/ 7 w 18"/>
                    <a:gd name="T47" fmla="*/ 0 h 11"/>
                    <a:gd name="T48" fmla="*/ 9 w 18"/>
                    <a:gd name="T49" fmla="*/ 0 h 11"/>
                    <a:gd name="T50" fmla="*/ 11 w 18"/>
                    <a:gd name="T51" fmla="*/ 0 h 11"/>
                    <a:gd name="T52" fmla="*/ 12 w 18"/>
                    <a:gd name="T53" fmla="*/ 0 h 11"/>
                    <a:gd name="T54" fmla="*/ 14 w 18"/>
                    <a:gd name="T55" fmla="*/ 0 h 11"/>
                    <a:gd name="T56" fmla="*/ 15 w 18"/>
                    <a:gd name="T57" fmla="*/ 1 h 11"/>
                    <a:gd name="T58" fmla="*/ 16 w 18"/>
                    <a:gd name="T59" fmla="*/ 2 h 11"/>
                    <a:gd name="T60" fmla="*/ 17 w 18"/>
                    <a:gd name="T61" fmla="*/ 4 h 11"/>
                    <a:gd name="T62" fmla="*/ 17 w 18"/>
                    <a:gd name="T63" fmla="*/ 6 h 11"/>
                    <a:gd name="T64" fmla="*/ 17 w 18"/>
                    <a:gd name="T65" fmla="*/ 9 h 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
                    <a:gd name="T100" fmla="*/ 0 h 11"/>
                    <a:gd name="T101" fmla="*/ 18 w 18"/>
                    <a:gd name="T102" fmla="*/ 11 h 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 h="11">
                      <a:moveTo>
                        <a:pt x="17" y="9"/>
                      </a:moveTo>
                      <a:lnTo>
                        <a:pt x="16" y="8"/>
                      </a:lnTo>
                      <a:lnTo>
                        <a:pt x="15" y="8"/>
                      </a:lnTo>
                      <a:lnTo>
                        <a:pt x="14" y="8"/>
                      </a:lnTo>
                      <a:lnTo>
                        <a:pt x="13" y="8"/>
                      </a:lnTo>
                      <a:lnTo>
                        <a:pt x="12" y="8"/>
                      </a:lnTo>
                      <a:lnTo>
                        <a:pt x="11" y="8"/>
                      </a:lnTo>
                      <a:lnTo>
                        <a:pt x="10" y="8"/>
                      </a:lnTo>
                      <a:lnTo>
                        <a:pt x="9" y="8"/>
                      </a:lnTo>
                      <a:lnTo>
                        <a:pt x="8" y="8"/>
                      </a:lnTo>
                      <a:lnTo>
                        <a:pt x="7" y="9"/>
                      </a:lnTo>
                      <a:lnTo>
                        <a:pt x="6" y="9"/>
                      </a:lnTo>
                      <a:lnTo>
                        <a:pt x="5" y="9"/>
                      </a:lnTo>
                      <a:lnTo>
                        <a:pt x="4" y="9"/>
                      </a:lnTo>
                      <a:lnTo>
                        <a:pt x="4" y="10"/>
                      </a:lnTo>
                      <a:lnTo>
                        <a:pt x="3" y="10"/>
                      </a:lnTo>
                      <a:lnTo>
                        <a:pt x="2" y="10"/>
                      </a:lnTo>
                      <a:lnTo>
                        <a:pt x="1" y="10"/>
                      </a:lnTo>
                      <a:lnTo>
                        <a:pt x="0" y="10"/>
                      </a:lnTo>
                      <a:lnTo>
                        <a:pt x="2" y="4"/>
                      </a:lnTo>
                      <a:lnTo>
                        <a:pt x="2" y="3"/>
                      </a:lnTo>
                      <a:lnTo>
                        <a:pt x="3" y="3"/>
                      </a:lnTo>
                      <a:lnTo>
                        <a:pt x="3" y="2"/>
                      </a:lnTo>
                      <a:lnTo>
                        <a:pt x="4" y="2"/>
                      </a:lnTo>
                      <a:lnTo>
                        <a:pt x="4" y="1"/>
                      </a:lnTo>
                      <a:lnTo>
                        <a:pt x="5" y="1"/>
                      </a:lnTo>
                      <a:lnTo>
                        <a:pt x="6" y="1"/>
                      </a:lnTo>
                      <a:lnTo>
                        <a:pt x="7" y="1"/>
                      </a:lnTo>
                      <a:lnTo>
                        <a:pt x="7" y="0"/>
                      </a:lnTo>
                      <a:lnTo>
                        <a:pt x="8" y="0"/>
                      </a:lnTo>
                      <a:lnTo>
                        <a:pt x="9" y="0"/>
                      </a:lnTo>
                      <a:lnTo>
                        <a:pt x="10" y="0"/>
                      </a:lnTo>
                      <a:lnTo>
                        <a:pt x="11" y="0"/>
                      </a:lnTo>
                      <a:lnTo>
                        <a:pt x="12" y="0"/>
                      </a:lnTo>
                      <a:lnTo>
                        <a:pt x="13" y="0"/>
                      </a:lnTo>
                      <a:lnTo>
                        <a:pt x="14" y="0"/>
                      </a:lnTo>
                      <a:lnTo>
                        <a:pt x="14" y="1"/>
                      </a:lnTo>
                      <a:lnTo>
                        <a:pt x="15" y="1"/>
                      </a:lnTo>
                      <a:lnTo>
                        <a:pt x="16" y="1"/>
                      </a:lnTo>
                      <a:lnTo>
                        <a:pt x="16" y="2"/>
                      </a:lnTo>
                      <a:lnTo>
                        <a:pt x="17" y="3"/>
                      </a:lnTo>
                      <a:lnTo>
                        <a:pt x="17" y="4"/>
                      </a:lnTo>
                      <a:lnTo>
                        <a:pt x="17" y="5"/>
                      </a:lnTo>
                      <a:lnTo>
                        <a:pt x="17" y="6"/>
                      </a:lnTo>
                      <a:lnTo>
                        <a:pt x="17" y="7"/>
                      </a:lnTo>
                      <a:lnTo>
                        <a:pt x="17" y="9"/>
                      </a:lnTo>
                    </a:path>
                  </a:pathLst>
                </a:custGeom>
                <a:solidFill>
                  <a:srgbClr val="3F3F3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36" name="Arc 708">
                  <a:extLst>
                    <a:ext uri="{FF2B5EF4-FFF2-40B4-BE49-F238E27FC236}">
                      <a16:creationId xmlns:a16="http://schemas.microsoft.com/office/drawing/2014/main" id="{B245DD43-537B-4556-8504-FDE6202EE033}"/>
                    </a:ext>
                  </a:extLst>
                </p:cNvPr>
                <p:cNvSpPr>
                  <a:spLocks/>
                </p:cNvSpPr>
                <p:nvPr/>
              </p:nvSpPr>
              <p:spPr bwMode="auto">
                <a:xfrm>
                  <a:off x="773" y="2772"/>
                  <a:ext cx="11" cy="15"/>
                </a:xfrm>
                <a:custGeom>
                  <a:avLst/>
                  <a:gdLst>
                    <a:gd name="T0" fmla="*/ 0 w 26005"/>
                    <a:gd name="T1" fmla="*/ 0 h 43200"/>
                    <a:gd name="T2" fmla="*/ 0 w 26005"/>
                    <a:gd name="T3" fmla="*/ 0 h 43200"/>
                    <a:gd name="T4" fmla="*/ 0 w 26005"/>
                    <a:gd name="T5" fmla="*/ 0 h 43200"/>
                    <a:gd name="T6" fmla="*/ 0 60000 65536"/>
                    <a:gd name="T7" fmla="*/ 0 60000 65536"/>
                    <a:gd name="T8" fmla="*/ 0 60000 65536"/>
                    <a:gd name="T9" fmla="*/ 0 w 26005"/>
                    <a:gd name="T10" fmla="*/ 0 h 43200"/>
                    <a:gd name="T11" fmla="*/ 26005 w 26005"/>
                    <a:gd name="T12" fmla="*/ 43200 h 43200"/>
                  </a:gdLst>
                  <a:ahLst/>
                  <a:cxnLst>
                    <a:cxn ang="T6">
                      <a:pos x="T0" y="T1"/>
                    </a:cxn>
                    <a:cxn ang="T7">
                      <a:pos x="T2" y="T3"/>
                    </a:cxn>
                    <a:cxn ang="T8">
                      <a:pos x="T4" y="T5"/>
                    </a:cxn>
                  </a:cxnLst>
                  <a:rect l="T9" t="T10" r="T11" b="T12"/>
                  <a:pathLst>
                    <a:path w="26005" h="43200" fill="none" extrusionOk="0">
                      <a:moveTo>
                        <a:pt x="21600" y="43200"/>
                      </a:moveTo>
                      <a:cubicBezTo>
                        <a:pt x="9670" y="43200"/>
                        <a:pt x="0" y="33529"/>
                        <a:pt x="0" y="21600"/>
                      </a:cubicBezTo>
                      <a:cubicBezTo>
                        <a:pt x="0" y="9670"/>
                        <a:pt x="9670" y="0"/>
                        <a:pt x="21600" y="0"/>
                      </a:cubicBezTo>
                      <a:cubicBezTo>
                        <a:pt x="23080" y="-1"/>
                        <a:pt x="24556" y="152"/>
                        <a:pt x="26005" y="453"/>
                      </a:cubicBezTo>
                    </a:path>
                    <a:path w="26005" h="43200" stroke="0" extrusionOk="0">
                      <a:moveTo>
                        <a:pt x="21600" y="43200"/>
                      </a:moveTo>
                      <a:cubicBezTo>
                        <a:pt x="9670" y="43200"/>
                        <a:pt x="0" y="33529"/>
                        <a:pt x="0" y="21600"/>
                      </a:cubicBezTo>
                      <a:cubicBezTo>
                        <a:pt x="0" y="9670"/>
                        <a:pt x="9670" y="0"/>
                        <a:pt x="21600" y="0"/>
                      </a:cubicBezTo>
                      <a:cubicBezTo>
                        <a:pt x="23080" y="-1"/>
                        <a:pt x="24556" y="152"/>
                        <a:pt x="26005" y="453"/>
                      </a:cubicBezTo>
                      <a:lnTo>
                        <a:pt x="21600" y="21600"/>
                      </a:lnTo>
                      <a:lnTo>
                        <a:pt x="21600" y="43200"/>
                      </a:lnTo>
                      <a:close/>
                    </a:path>
                  </a:pathLst>
                </a:custGeom>
                <a:solidFill>
                  <a:srgbClr val="20202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zh-CN" altLang="en-US"/>
                </a:p>
              </p:txBody>
            </p:sp>
            <p:sp>
              <p:nvSpPr>
                <p:cNvPr id="937" name="Oval 709">
                  <a:extLst>
                    <a:ext uri="{FF2B5EF4-FFF2-40B4-BE49-F238E27FC236}">
                      <a16:creationId xmlns:a16="http://schemas.microsoft.com/office/drawing/2014/main" id="{AEE4A8AA-E810-425F-AF6B-4DB8CD7A5CD9}"/>
                    </a:ext>
                  </a:extLst>
                </p:cNvPr>
                <p:cNvSpPr>
                  <a:spLocks noChangeArrowheads="1"/>
                </p:cNvSpPr>
                <p:nvPr/>
              </p:nvSpPr>
              <p:spPr bwMode="auto">
                <a:xfrm>
                  <a:off x="776" y="2771"/>
                  <a:ext cx="14" cy="15"/>
                </a:xfrm>
                <a:prstGeom prst="ellipse">
                  <a:avLst/>
                </a:prstGeom>
                <a:solidFill>
                  <a:srgbClr val="80808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938" name="Oval 710">
                  <a:extLst>
                    <a:ext uri="{FF2B5EF4-FFF2-40B4-BE49-F238E27FC236}">
                      <a16:creationId xmlns:a16="http://schemas.microsoft.com/office/drawing/2014/main" id="{12C73705-A1ED-49DF-A3E3-EC2062A7B900}"/>
                    </a:ext>
                  </a:extLst>
                </p:cNvPr>
                <p:cNvSpPr>
                  <a:spLocks noChangeArrowheads="1"/>
                </p:cNvSpPr>
                <p:nvPr/>
              </p:nvSpPr>
              <p:spPr bwMode="auto">
                <a:xfrm>
                  <a:off x="779" y="2774"/>
                  <a:ext cx="7" cy="9"/>
                </a:xfrm>
                <a:prstGeom prst="ellipse">
                  <a:avLst/>
                </a:prstGeom>
                <a:solidFill>
                  <a:srgbClr val="E0E0E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sp>
            <p:nvSpPr>
              <p:cNvPr id="907" name="Freeform 711">
                <a:extLst>
                  <a:ext uri="{FF2B5EF4-FFF2-40B4-BE49-F238E27FC236}">
                    <a16:creationId xmlns:a16="http://schemas.microsoft.com/office/drawing/2014/main" id="{F5405F10-7428-4EFB-8247-0856510DD97E}"/>
                  </a:ext>
                </a:extLst>
              </p:cNvPr>
              <p:cNvSpPr>
                <a:spLocks/>
              </p:cNvSpPr>
              <p:nvPr/>
            </p:nvSpPr>
            <p:spPr bwMode="auto">
              <a:xfrm>
                <a:off x="772" y="2751"/>
                <a:ext cx="60" cy="14"/>
              </a:xfrm>
              <a:custGeom>
                <a:avLst/>
                <a:gdLst>
                  <a:gd name="T0" fmla="*/ 59 w 60"/>
                  <a:gd name="T1" fmla="*/ 9 h 14"/>
                  <a:gd name="T2" fmla="*/ 58 w 60"/>
                  <a:gd name="T3" fmla="*/ 8 h 14"/>
                  <a:gd name="T4" fmla="*/ 56 w 60"/>
                  <a:gd name="T5" fmla="*/ 6 h 14"/>
                  <a:gd name="T6" fmla="*/ 55 w 60"/>
                  <a:gd name="T7" fmla="*/ 4 h 14"/>
                  <a:gd name="T8" fmla="*/ 53 w 60"/>
                  <a:gd name="T9" fmla="*/ 2 h 14"/>
                  <a:gd name="T10" fmla="*/ 51 w 60"/>
                  <a:gd name="T11" fmla="*/ 1 h 14"/>
                  <a:gd name="T12" fmla="*/ 51 w 60"/>
                  <a:gd name="T13" fmla="*/ 1 h 14"/>
                  <a:gd name="T14" fmla="*/ 49 w 60"/>
                  <a:gd name="T15" fmla="*/ 1 h 14"/>
                  <a:gd name="T16" fmla="*/ 47 w 60"/>
                  <a:gd name="T17" fmla="*/ 1 h 14"/>
                  <a:gd name="T18" fmla="*/ 44 w 60"/>
                  <a:gd name="T19" fmla="*/ 1 h 14"/>
                  <a:gd name="T20" fmla="*/ 41 w 60"/>
                  <a:gd name="T21" fmla="*/ 1 h 14"/>
                  <a:gd name="T22" fmla="*/ 38 w 60"/>
                  <a:gd name="T23" fmla="*/ 1 h 14"/>
                  <a:gd name="T24" fmla="*/ 36 w 60"/>
                  <a:gd name="T25" fmla="*/ 2 h 14"/>
                  <a:gd name="T26" fmla="*/ 34 w 60"/>
                  <a:gd name="T27" fmla="*/ 2 h 14"/>
                  <a:gd name="T28" fmla="*/ 32 w 60"/>
                  <a:gd name="T29" fmla="*/ 2 h 14"/>
                  <a:gd name="T30" fmla="*/ 31 w 60"/>
                  <a:gd name="T31" fmla="*/ 4 h 14"/>
                  <a:gd name="T32" fmla="*/ 29 w 60"/>
                  <a:gd name="T33" fmla="*/ 6 h 14"/>
                  <a:gd name="T34" fmla="*/ 27 w 60"/>
                  <a:gd name="T35" fmla="*/ 8 h 14"/>
                  <a:gd name="T36" fmla="*/ 25 w 60"/>
                  <a:gd name="T37" fmla="*/ 11 h 14"/>
                  <a:gd name="T38" fmla="*/ 24 w 60"/>
                  <a:gd name="T39" fmla="*/ 12 h 14"/>
                  <a:gd name="T40" fmla="*/ 24 w 60"/>
                  <a:gd name="T41" fmla="*/ 13 h 14"/>
                  <a:gd name="T42" fmla="*/ 1 w 60"/>
                  <a:gd name="T43" fmla="*/ 9 h 14"/>
                  <a:gd name="T44" fmla="*/ 3 w 60"/>
                  <a:gd name="T45" fmla="*/ 9 h 14"/>
                  <a:gd name="T46" fmla="*/ 6 w 60"/>
                  <a:gd name="T47" fmla="*/ 10 h 14"/>
                  <a:gd name="T48" fmla="*/ 8 w 60"/>
                  <a:gd name="T49" fmla="*/ 10 h 14"/>
                  <a:gd name="T50" fmla="*/ 11 w 60"/>
                  <a:gd name="T51" fmla="*/ 11 h 14"/>
                  <a:gd name="T52" fmla="*/ 14 w 60"/>
                  <a:gd name="T53" fmla="*/ 11 h 14"/>
                  <a:gd name="T54" fmla="*/ 16 w 60"/>
                  <a:gd name="T55" fmla="*/ 12 h 14"/>
                  <a:gd name="T56" fmla="*/ 19 w 60"/>
                  <a:gd name="T57" fmla="*/ 12 h 14"/>
                  <a:gd name="T58" fmla="*/ 22 w 60"/>
                  <a:gd name="T59" fmla="*/ 12 h 14"/>
                  <a:gd name="T60" fmla="*/ 24 w 60"/>
                  <a:gd name="T61" fmla="*/ 9 h 14"/>
                  <a:gd name="T62" fmla="*/ 26 w 60"/>
                  <a:gd name="T63" fmla="*/ 6 h 14"/>
                  <a:gd name="T64" fmla="*/ 28 w 60"/>
                  <a:gd name="T65" fmla="*/ 4 h 14"/>
                  <a:gd name="T66" fmla="*/ 30 w 60"/>
                  <a:gd name="T67" fmla="*/ 2 h 14"/>
                  <a:gd name="T68" fmla="*/ 30 w 60"/>
                  <a:gd name="T69" fmla="*/ 1 h 14"/>
                  <a:gd name="T70" fmla="*/ 29 w 60"/>
                  <a:gd name="T71" fmla="*/ 1 h 14"/>
                  <a:gd name="T72" fmla="*/ 27 w 60"/>
                  <a:gd name="T73" fmla="*/ 1 h 14"/>
                  <a:gd name="T74" fmla="*/ 25 w 60"/>
                  <a:gd name="T75" fmla="*/ 1 h 14"/>
                  <a:gd name="T76" fmla="*/ 23 w 60"/>
                  <a:gd name="T77" fmla="*/ 1 h 14"/>
                  <a:gd name="T78" fmla="*/ 21 w 60"/>
                  <a:gd name="T79" fmla="*/ 1 h 14"/>
                  <a:gd name="T80" fmla="*/ 19 w 60"/>
                  <a:gd name="T81" fmla="*/ 1 h 14"/>
                  <a:gd name="T82" fmla="*/ 17 w 60"/>
                  <a:gd name="T83" fmla="*/ 0 h 14"/>
                  <a:gd name="T84" fmla="*/ 16 w 60"/>
                  <a:gd name="T85" fmla="*/ 0 h 14"/>
                  <a:gd name="T86" fmla="*/ 14 w 60"/>
                  <a:gd name="T87" fmla="*/ 0 h 14"/>
                  <a:gd name="T88" fmla="*/ 13 w 60"/>
                  <a:gd name="T89" fmla="*/ 1 h 14"/>
                  <a:gd name="T90" fmla="*/ 11 w 60"/>
                  <a:gd name="T91" fmla="*/ 2 h 14"/>
                  <a:gd name="T92" fmla="*/ 9 w 60"/>
                  <a:gd name="T93" fmla="*/ 3 h 14"/>
                  <a:gd name="T94" fmla="*/ 7 w 60"/>
                  <a:gd name="T95" fmla="*/ 4 h 14"/>
                  <a:gd name="T96" fmla="*/ 5 w 60"/>
                  <a:gd name="T97" fmla="*/ 5 h 14"/>
                  <a:gd name="T98" fmla="*/ 3 w 60"/>
                  <a:gd name="T99" fmla="*/ 7 h 14"/>
                  <a:gd name="T100" fmla="*/ 1 w 60"/>
                  <a:gd name="T101" fmla="*/ 8 h 14"/>
                  <a:gd name="T102" fmla="*/ 25 w 60"/>
                  <a:gd name="T103" fmla="*/ 13 h 1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60"/>
                  <a:gd name="T157" fmla="*/ 0 h 14"/>
                  <a:gd name="T158" fmla="*/ 60 w 60"/>
                  <a:gd name="T159" fmla="*/ 14 h 1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60" h="14">
                    <a:moveTo>
                      <a:pt x="25" y="13"/>
                    </a:moveTo>
                    <a:lnTo>
                      <a:pt x="59" y="10"/>
                    </a:lnTo>
                    <a:lnTo>
                      <a:pt x="59" y="9"/>
                    </a:lnTo>
                    <a:lnTo>
                      <a:pt x="58" y="8"/>
                    </a:lnTo>
                    <a:lnTo>
                      <a:pt x="58" y="7"/>
                    </a:lnTo>
                    <a:lnTo>
                      <a:pt x="57" y="7"/>
                    </a:lnTo>
                    <a:lnTo>
                      <a:pt x="57" y="6"/>
                    </a:lnTo>
                    <a:lnTo>
                      <a:pt x="56" y="6"/>
                    </a:lnTo>
                    <a:lnTo>
                      <a:pt x="56" y="5"/>
                    </a:lnTo>
                    <a:lnTo>
                      <a:pt x="55" y="4"/>
                    </a:lnTo>
                    <a:lnTo>
                      <a:pt x="54" y="3"/>
                    </a:lnTo>
                    <a:lnTo>
                      <a:pt x="53" y="2"/>
                    </a:lnTo>
                    <a:lnTo>
                      <a:pt x="52" y="2"/>
                    </a:lnTo>
                    <a:lnTo>
                      <a:pt x="51" y="1"/>
                    </a:lnTo>
                    <a:lnTo>
                      <a:pt x="50" y="1"/>
                    </a:lnTo>
                    <a:lnTo>
                      <a:pt x="49" y="1"/>
                    </a:lnTo>
                    <a:lnTo>
                      <a:pt x="48" y="1"/>
                    </a:lnTo>
                    <a:lnTo>
                      <a:pt x="47" y="1"/>
                    </a:lnTo>
                    <a:lnTo>
                      <a:pt x="46" y="1"/>
                    </a:lnTo>
                    <a:lnTo>
                      <a:pt x="45" y="1"/>
                    </a:lnTo>
                    <a:lnTo>
                      <a:pt x="44" y="1"/>
                    </a:lnTo>
                    <a:lnTo>
                      <a:pt x="43" y="1"/>
                    </a:lnTo>
                    <a:lnTo>
                      <a:pt x="42" y="1"/>
                    </a:lnTo>
                    <a:lnTo>
                      <a:pt x="41" y="1"/>
                    </a:lnTo>
                    <a:lnTo>
                      <a:pt x="40" y="1"/>
                    </a:lnTo>
                    <a:lnTo>
                      <a:pt x="39" y="1"/>
                    </a:lnTo>
                    <a:lnTo>
                      <a:pt x="38" y="1"/>
                    </a:lnTo>
                    <a:lnTo>
                      <a:pt x="37" y="1"/>
                    </a:lnTo>
                    <a:lnTo>
                      <a:pt x="36" y="2"/>
                    </a:lnTo>
                    <a:lnTo>
                      <a:pt x="35" y="2"/>
                    </a:lnTo>
                    <a:lnTo>
                      <a:pt x="34" y="2"/>
                    </a:lnTo>
                    <a:lnTo>
                      <a:pt x="33" y="2"/>
                    </a:lnTo>
                    <a:lnTo>
                      <a:pt x="32" y="2"/>
                    </a:lnTo>
                    <a:lnTo>
                      <a:pt x="32" y="3"/>
                    </a:lnTo>
                    <a:lnTo>
                      <a:pt x="31" y="4"/>
                    </a:lnTo>
                    <a:lnTo>
                      <a:pt x="30" y="4"/>
                    </a:lnTo>
                    <a:lnTo>
                      <a:pt x="30" y="5"/>
                    </a:lnTo>
                    <a:lnTo>
                      <a:pt x="29" y="5"/>
                    </a:lnTo>
                    <a:lnTo>
                      <a:pt x="29" y="6"/>
                    </a:lnTo>
                    <a:lnTo>
                      <a:pt x="28" y="6"/>
                    </a:lnTo>
                    <a:lnTo>
                      <a:pt x="28" y="7"/>
                    </a:lnTo>
                    <a:lnTo>
                      <a:pt x="27" y="8"/>
                    </a:lnTo>
                    <a:lnTo>
                      <a:pt x="26" y="9"/>
                    </a:lnTo>
                    <a:lnTo>
                      <a:pt x="26" y="10"/>
                    </a:lnTo>
                    <a:lnTo>
                      <a:pt x="25" y="11"/>
                    </a:lnTo>
                    <a:lnTo>
                      <a:pt x="24" y="12"/>
                    </a:lnTo>
                    <a:lnTo>
                      <a:pt x="24" y="13"/>
                    </a:lnTo>
                    <a:lnTo>
                      <a:pt x="25" y="13"/>
                    </a:lnTo>
                    <a:lnTo>
                      <a:pt x="0" y="9"/>
                    </a:lnTo>
                    <a:lnTo>
                      <a:pt x="1" y="9"/>
                    </a:lnTo>
                    <a:lnTo>
                      <a:pt x="2" y="9"/>
                    </a:lnTo>
                    <a:lnTo>
                      <a:pt x="3" y="9"/>
                    </a:lnTo>
                    <a:lnTo>
                      <a:pt x="4" y="10"/>
                    </a:lnTo>
                    <a:lnTo>
                      <a:pt x="5" y="10"/>
                    </a:lnTo>
                    <a:lnTo>
                      <a:pt x="6" y="10"/>
                    </a:lnTo>
                    <a:lnTo>
                      <a:pt x="7" y="10"/>
                    </a:lnTo>
                    <a:lnTo>
                      <a:pt x="8" y="10"/>
                    </a:lnTo>
                    <a:lnTo>
                      <a:pt x="9" y="11"/>
                    </a:lnTo>
                    <a:lnTo>
                      <a:pt x="10" y="11"/>
                    </a:lnTo>
                    <a:lnTo>
                      <a:pt x="11" y="11"/>
                    </a:lnTo>
                    <a:lnTo>
                      <a:pt x="12" y="11"/>
                    </a:lnTo>
                    <a:lnTo>
                      <a:pt x="13" y="11"/>
                    </a:lnTo>
                    <a:lnTo>
                      <a:pt x="14" y="11"/>
                    </a:lnTo>
                    <a:lnTo>
                      <a:pt x="14" y="12"/>
                    </a:lnTo>
                    <a:lnTo>
                      <a:pt x="15" y="12"/>
                    </a:lnTo>
                    <a:lnTo>
                      <a:pt x="16" y="12"/>
                    </a:lnTo>
                    <a:lnTo>
                      <a:pt x="17" y="12"/>
                    </a:lnTo>
                    <a:lnTo>
                      <a:pt x="18" y="12"/>
                    </a:lnTo>
                    <a:lnTo>
                      <a:pt x="19" y="12"/>
                    </a:lnTo>
                    <a:lnTo>
                      <a:pt x="20" y="12"/>
                    </a:lnTo>
                    <a:lnTo>
                      <a:pt x="21" y="12"/>
                    </a:lnTo>
                    <a:lnTo>
                      <a:pt x="21" y="13"/>
                    </a:lnTo>
                    <a:lnTo>
                      <a:pt x="22" y="12"/>
                    </a:lnTo>
                    <a:lnTo>
                      <a:pt x="22" y="11"/>
                    </a:lnTo>
                    <a:lnTo>
                      <a:pt x="23" y="10"/>
                    </a:lnTo>
                    <a:lnTo>
                      <a:pt x="24" y="9"/>
                    </a:lnTo>
                    <a:lnTo>
                      <a:pt x="24" y="8"/>
                    </a:lnTo>
                    <a:lnTo>
                      <a:pt x="25" y="8"/>
                    </a:lnTo>
                    <a:lnTo>
                      <a:pt x="25" y="7"/>
                    </a:lnTo>
                    <a:lnTo>
                      <a:pt x="26" y="6"/>
                    </a:lnTo>
                    <a:lnTo>
                      <a:pt x="27" y="5"/>
                    </a:lnTo>
                    <a:lnTo>
                      <a:pt x="27" y="4"/>
                    </a:lnTo>
                    <a:lnTo>
                      <a:pt x="28" y="4"/>
                    </a:lnTo>
                    <a:lnTo>
                      <a:pt x="28" y="3"/>
                    </a:lnTo>
                    <a:lnTo>
                      <a:pt x="29" y="3"/>
                    </a:lnTo>
                    <a:lnTo>
                      <a:pt x="30" y="2"/>
                    </a:lnTo>
                    <a:lnTo>
                      <a:pt x="30" y="1"/>
                    </a:lnTo>
                    <a:lnTo>
                      <a:pt x="29" y="1"/>
                    </a:lnTo>
                    <a:lnTo>
                      <a:pt x="28" y="1"/>
                    </a:lnTo>
                    <a:lnTo>
                      <a:pt x="27" y="1"/>
                    </a:lnTo>
                    <a:lnTo>
                      <a:pt x="26" y="1"/>
                    </a:lnTo>
                    <a:lnTo>
                      <a:pt x="25" y="1"/>
                    </a:lnTo>
                    <a:lnTo>
                      <a:pt x="24" y="1"/>
                    </a:lnTo>
                    <a:lnTo>
                      <a:pt x="23" y="1"/>
                    </a:lnTo>
                    <a:lnTo>
                      <a:pt x="22" y="1"/>
                    </a:lnTo>
                    <a:lnTo>
                      <a:pt x="21" y="1"/>
                    </a:lnTo>
                    <a:lnTo>
                      <a:pt x="20" y="1"/>
                    </a:lnTo>
                    <a:lnTo>
                      <a:pt x="19" y="1"/>
                    </a:lnTo>
                    <a:lnTo>
                      <a:pt x="18" y="1"/>
                    </a:lnTo>
                    <a:lnTo>
                      <a:pt x="18" y="0"/>
                    </a:lnTo>
                    <a:lnTo>
                      <a:pt x="17" y="0"/>
                    </a:lnTo>
                    <a:lnTo>
                      <a:pt x="16" y="0"/>
                    </a:lnTo>
                    <a:lnTo>
                      <a:pt x="15" y="0"/>
                    </a:lnTo>
                    <a:lnTo>
                      <a:pt x="14" y="0"/>
                    </a:lnTo>
                    <a:lnTo>
                      <a:pt x="13" y="1"/>
                    </a:lnTo>
                    <a:lnTo>
                      <a:pt x="12" y="1"/>
                    </a:lnTo>
                    <a:lnTo>
                      <a:pt x="12" y="2"/>
                    </a:lnTo>
                    <a:lnTo>
                      <a:pt x="11" y="2"/>
                    </a:lnTo>
                    <a:lnTo>
                      <a:pt x="10" y="2"/>
                    </a:lnTo>
                    <a:lnTo>
                      <a:pt x="10" y="3"/>
                    </a:lnTo>
                    <a:lnTo>
                      <a:pt x="9" y="3"/>
                    </a:lnTo>
                    <a:lnTo>
                      <a:pt x="8" y="3"/>
                    </a:lnTo>
                    <a:lnTo>
                      <a:pt x="8" y="4"/>
                    </a:lnTo>
                    <a:lnTo>
                      <a:pt x="7" y="4"/>
                    </a:lnTo>
                    <a:lnTo>
                      <a:pt x="6" y="5"/>
                    </a:lnTo>
                    <a:lnTo>
                      <a:pt x="5" y="5"/>
                    </a:lnTo>
                    <a:lnTo>
                      <a:pt x="4" y="6"/>
                    </a:lnTo>
                    <a:lnTo>
                      <a:pt x="3" y="6"/>
                    </a:lnTo>
                    <a:lnTo>
                      <a:pt x="3" y="7"/>
                    </a:lnTo>
                    <a:lnTo>
                      <a:pt x="2" y="7"/>
                    </a:lnTo>
                    <a:lnTo>
                      <a:pt x="2" y="8"/>
                    </a:lnTo>
                    <a:lnTo>
                      <a:pt x="1" y="8"/>
                    </a:lnTo>
                    <a:lnTo>
                      <a:pt x="0" y="8"/>
                    </a:lnTo>
                    <a:lnTo>
                      <a:pt x="0" y="9"/>
                    </a:lnTo>
                    <a:lnTo>
                      <a:pt x="25" y="13"/>
                    </a:lnTo>
                  </a:path>
                </a:pathLst>
              </a:custGeom>
              <a:solidFill>
                <a:srgbClr val="C5C5C5"/>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08" name="Freeform 712">
                <a:extLst>
                  <a:ext uri="{FF2B5EF4-FFF2-40B4-BE49-F238E27FC236}">
                    <a16:creationId xmlns:a16="http://schemas.microsoft.com/office/drawing/2014/main" id="{569518CB-0E57-42B4-A5B7-0D1E6FABE222}"/>
                  </a:ext>
                </a:extLst>
              </p:cNvPr>
              <p:cNvSpPr>
                <a:spLocks/>
              </p:cNvSpPr>
              <p:nvPr/>
            </p:nvSpPr>
            <p:spPr bwMode="auto">
              <a:xfrm>
                <a:off x="743" y="2748"/>
                <a:ext cx="108" cy="37"/>
              </a:xfrm>
              <a:custGeom>
                <a:avLst/>
                <a:gdLst>
                  <a:gd name="T0" fmla="*/ 5 w 108"/>
                  <a:gd name="T1" fmla="*/ 31 h 37"/>
                  <a:gd name="T2" fmla="*/ 7 w 108"/>
                  <a:gd name="T3" fmla="*/ 33 h 37"/>
                  <a:gd name="T4" fmla="*/ 11 w 108"/>
                  <a:gd name="T5" fmla="*/ 35 h 37"/>
                  <a:gd name="T6" fmla="*/ 15 w 108"/>
                  <a:gd name="T7" fmla="*/ 36 h 37"/>
                  <a:gd name="T8" fmla="*/ 20 w 108"/>
                  <a:gd name="T9" fmla="*/ 36 h 37"/>
                  <a:gd name="T10" fmla="*/ 25 w 108"/>
                  <a:gd name="T11" fmla="*/ 36 h 37"/>
                  <a:gd name="T12" fmla="*/ 29 w 108"/>
                  <a:gd name="T13" fmla="*/ 35 h 37"/>
                  <a:gd name="T14" fmla="*/ 30 w 108"/>
                  <a:gd name="T15" fmla="*/ 29 h 37"/>
                  <a:gd name="T16" fmla="*/ 33 w 108"/>
                  <a:gd name="T17" fmla="*/ 24 h 37"/>
                  <a:gd name="T18" fmla="*/ 36 w 108"/>
                  <a:gd name="T19" fmla="*/ 23 h 37"/>
                  <a:gd name="T20" fmla="*/ 40 w 108"/>
                  <a:gd name="T21" fmla="*/ 22 h 37"/>
                  <a:gd name="T22" fmla="*/ 43 w 108"/>
                  <a:gd name="T23" fmla="*/ 22 h 37"/>
                  <a:gd name="T24" fmla="*/ 47 w 108"/>
                  <a:gd name="T25" fmla="*/ 25 h 37"/>
                  <a:gd name="T26" fmla="*/ 48 w 108"/>
                  <a:gd name="T27" fmla="*/ 29 h 37"/>
                  <a:gd name="T28" fmla="*/ 84 w 108"/>
                  <a:gd name="T29" fmla="*/ 29 h 37"/>
                  <a:gd name="T30" fmla="*/ 86 w 108"/>
                  <a:gd name="T31" fmla="*/ 25 h 37"/>
                  <a:gd name="T32" fmla="*/ 88 w 108"/>
                  <a:gd name="T33" fmla="*/ 21 h 37"/>
                  <a:gd name="T34" fmla="*/ 90 w 108"/>
                  <a:gd name="T35" fmla="*/ 18 h 37"/>
                  <a:gd name="T36" fmla="*/ 92 w 108"/>
                  <a:gd name="T37" fmla="*/ 18 h 37"/>
                  <a:gd name="T38" fmla="*/ 95 w 108"/>
                  <a:gd name="T39" fmla="*/ 18 h 37"/>
                  <a:gd name="T40" fmla="*/ 97 w 108"/>
                  <a:gd name="T41" fmla="*/ 21 h 37"/>
                  <a:gd name="T42" fmla="*/ 106 w 108"/>
                  <a:gd name="T43" fmla="*/ 23 h 37"/>
                  <a:gd name="T44" fmla="*/ 107 w 108"/>
                  <a:gd name="T45" fmla="*/ 19 h 37"/>
                  <a:gd name="T46" fmla="*/ 106 w 108"/>
                  <a:gd name="T47" fmla="*/ 17 h 37"/>
                  <a:gd name="T48" fmla="*/ 105 w 108"/>
                  <a:gd name="T49" fmla="*/ 10 h 37"/>
                  <a:gd name="T50" fmla="*/ 91 w 108"/>
                  <a:gd name="T51" fmla="*/ 8 h 37"/>
                  <a:gd name="T52" fmla="*/ 89 w 108"/>
                  <a:gd name="T53" fmla="*/ 5 h 37"/>
                  <a:gd name="T54" fmla="*/ 86 w 108"/>
                  <a:gd name="T55" fmla="*/ 3 h 37"/>
                  <a:gd name="T56" fmla="*/ 84 w 108"/>
                  <a:gd name="T57" fmla="*/ 2 h 37"/>
                  <a:gd name="T58" fmla="*/ 83 w 108"/>
                  <a:gd name="T59" fmla="*/ 2 h 37"/>
                  <a:gd name="T60" fmla="*/ 81 w 108"/>
                  <a:gd name="T61" fmla="*/ 1 h 37"/>
                  <a:gd name="T62" fmla="*/ 75 w 108"/>
                  <a:gd name="T63" fmla="*/ 0 h 37"/>
                  <a:gd name="T64" fmla="*/ 69 w 108"/>
                  <a:gd name="T65" fmla="*/ 0 h 37"/>
                  <a:gd name="T66" fmla="*/ 63 w 108"/>
                  <a:gd name="T67" fmla="*/ 0 h 37"/>
                  <a:gd name="T68" fmla="*/ 56 w 108"/>
                  <a:gd name="T69" fmla="*/ 0 h 37"/>
                  <a:gd name="T70" fmla="*/ 50 w 108"/>
                  <a:gd name="T71" fmla="*/ 1 h 37"/>
                  <a:gd name="T72" fmla="*/ 46 w 108"/>
                  <a:gd name="T73" fmla="*/ 1 h 37"/>
                  <a:gd name="T74" fmla="*/ 44 w 108"/>
                  <a:gd name="T75" fmla="*/ 2 h 37"/>
                  <a:gd name="T76" fmla="*/ 43 w 108"/>
                  <a:gd name="T77" fmla="*/ 3 h 37"/>
                  <a:gd name="T78" fmla="*/ 40 w 108"/>
                  <a:gd name="T79" fmla="*/ 4 h 37"/>
                  <a:gd name="T80" fmla="*/ 37 w 108"/>
                  <a:gd name="T81" fmla="*/ 6 h 37"/>
                  <a:gd name="T82" fmla="*/ 34 w 108"/>
                  <a:gd name="T83" fmla="*/ 7 h 37"/>
                  <a:gd name="T84" fmla="*/ 32 w 108"/>
                  <a:gd name="T85" fmla="*/ 9 h 37"/>
                  <a:gd name="T86" fmla="*/ 29 w 108"/>
                  <a:gd name="T87" fmla="*/ 11 h 37"/>
                  <a:gd name="T88" fmla="*/ 25 w 108"/>
                  <a:gd name="T89" fmla="*/ 12 h 37"/>
                  <a:gd name="T90" fmla="*/ 21 w 108"/>
                  <a:gd name="T91" fmla="*/ 13 h 37"/>
                  <a:gd name="T92" fmla="*/ 16 w 108"/>
                  <a:gd name="T93" fmla="*/ 14 h 37"/>
                  <a:gd name="T94" fmla="*/ 12 w 108"/>
                  <a:gd name="T95" fmla="*/ 15 h 37"/>
                  <a:gd name="T96" fmla="*/ 8 w 108"/>
                  <a:gd name="T97" fmla="*/ 17 h 37"/>
                  <a:gd name="T98" fmla="*/ 5 w 108"/>
                  <a:gd name="T99" fmla="*/ 18 h 37"/>
                  <a:gd name="T100" fmla="*/ 3 w 108"/>
                  <a:gd name="T101" fmla="*/ 20 h 37"/>
                  <a:gd name="T102" fmla="*/ 2 w 108"/>
                  <a:gd name="T103" fmla="*/ 22 h 37"/>
                  <a:gd name="T104" fmla="*/ 1 w 108"/>
                  <a:gd name="T105" fmla="*/ 23 h 37"/>
                  <a:gd name="T106" fmla="*/ 0 w 108"/>
                  <a:gd name="T107" fmla="*/ 26 h 37"/>
                  <a:gd name="T108" fmla="*/ 1 w 108"/>
                  <a:gd name="T109" fmla="*/ 28 h 37"/>
                  <a:gd name="T110" fmla="*/ 3 w 108"/>
                  <a:gd name="T111" fmla="*/ 29 h 3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8"/>
                  <a:gd name="T169" fmla="*/ 0 h 37"/>
                  <a:gd name="T170" fmla="*/ 108 w 108"/>
                  <a:gd name="T171" fmla="*/ 37 h 3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8" h="37">
                    <a:moveTo>
                      <a:pt x="4" y="30"/>
                    </a:moveTo>
                    <a:lnTo>
                      <a:pt x="5" y="30"/>
                    </a:lnTo>
                    <a:lnTo>
                      <a:pt x="5" y="31"/>
                    </a:lnTo>
                    <a:lnTo>
                      <a:pt x="5" y="32"/>
                    </a:lnTo>
                    <a:lnTo>
                      <a:pt x="6" y="33"/>
                    </a:lnTo>
                    <a:lnTo>
                      <a:pt x="7" y="33"/>
                    </a:lnTo>
                    <a:lnTo>
                      <a:pt x="8" y="34"/>
                    </a:lnTo>
                    <a:lnTo>
                      <a:pt x="9" y="34"/>
                    </a:lnTo>
                    <a:lnTo>
                      <a:pt x="10" y="34"/>
                    </a:lnTo>
                    <a:lnTo>
                      <a:pt x="10" y="35"/>
                    </a:lnTo>
                    <a:lnTo>
                      <a:pt x="11" y="35"/>
                    </a:lnTo>
                    <a:lnTo>
                      <a:pt x="12" y="35"/>
                    </a:lnTo>
                    <a:lnTo>
                      <a:pt x="13" y="35"/>
                    </a:lnTo>
                    <a:lnTo>
                      <a:pt x="14" y="35"/>
                    </a:lnTo>
                    <a:lnTo>
                      <a:pt x="15" y="35"/>
                    </a:lnTo>
                    <a:lnTo>
                      <a:pt x="15" y="36"/>
                    </a:lnTo>
                    <a:lnTo>
                      <a:pt x="16" y="36"/>
                    </a:lnTo>
                    <a:lnTo>
                      <a:pt x="17" y="36"/>
                    </a:lnTo>
                    <a:lnTo>
                      <a:pt x="18" y="36"/>
                    </a:lnTo>
                    <a:lnTo>
                      <a:pt x="19" y="36"/>
                    </a:lnTo>
                    <a:lnTo>
                      <a:pt x="20" y="36"/>
                    </a:lnTo>
                    <a:lnTo>
                      <a:pt x="21" y="36"/>
                    </a:lnTo>
                    <a:lnTo>
                      <a:pt x="22" y="36"/>
                    </a:lnTo>
                    <a:lnTo>
                      <a:pt x="23" y="36"/>
                    </a:lnTo>
                    <a:lnTo>
                      <a:pt x="24" y="36"/>
                    </a:lnTo>
                    <a:lnTo>
                      <a:pt x="25" y="36"/>
                    </a:lnTo>
                    <a:lnTo>
                      <a:pt x="26" y="36"/>
                    </a:lnTo>
                    <a:lnTo>
                      <a:pt x="27" y="36"/>
                    </a:lnTo>
                    <a:lnTo>
                      <a:pt x="28" y="36"/>
                    </a:lnTo>
                    <a:lnTo>
                      <a:pt x="29" y="35"/>
                    </a:lnTo>
                    <a:lnTo>
                      <a:pt x="29" y="34"/>
                    </a:lnTo>
                    <a:lnTo>
                      <a:pt x="29" y="33"/>
                    </a:lnTo>
                    <a:lnTo>
                      <a:pt x="30" y="32"/>
                    </a:lnTo>
                    <a:lnTo>
                      <a:pt x="30" y="31"/>
                    </a:lnTo>
                    <a:lnTo>
                      <a:pt x="30" y="30"/>
                    </a:lnTo>
                    <a:lnTo>
                      <a:pt x="30" y="29"/>
                    </a:lnTo>
                    <a:lnTo>
                      <a:pt x="31" y="28"/>
                    </a:lnTo>
                    <a:lnTo>
                      <a:pt x="31" y="27"/>
                    </a:lnTo>
                    <a:lnTo>
                      <a:pt x="32" y="26"/>
                    </a:lnTo>
                    <a:lnTo>
                      <a:pt x="32" y="25"/>
                    </a:lnTo>
                    <a:lnTo>
                      <a:pt x="33" y="24"/>
                    </a:lnTo>
                    <a:lnTo>
                      <a:pt x="34" y="24"/>
                    </a:lnTo>
                    <a:lnTo>
                      <a:pt x="35" y="23"/>
                    </a:lnTo>
                    <a:lnTo>
                      <a:pt x="36" y="23"/>
                    </a:lnTo>
                    <a:lnTo>
                      <a:pt x="37" y="23"/>
                    </a:lnTo>
                    <a:lnTo>
                      <a:pt x="38" y="23"/>
                    </a:lnTo>
                    <a:lnTo>
                      <a:pt x="39" y="22"/>
                    </a:lnTo>
                    <a:lnTo>
                      <a:pt x="40" y="22"/>
                    </a:lnTo>
                    <a:lnTo>
                      <a:pt x="41" y="22"/>
                    </a:lnTo>
                    <a:lnTo>
                      <a:pt x="42" y="22"/>
                    </a:lnTo>
                    <a:lnTo>
                      <a:pt x="43" y="22"/>
                    </a:lnTo>
                    <a:lnTo>
                      <a:pt x="44" y="23"/>
                    </a:lnTo>
                    <a:lnTo>
                      <a:pt x="45" y="23"/>
                    </a:lnTo>
                    <a:lnTo>
                      <a:pt x="46" y="23"/>
                    </a:lnTo>
                    <a:lnTo>
                      <a:pt x="47" y="24"/>
                    </a:lnTo>
                    <a:lnTo>
                      <a:pt x="47" y="25"/>
                    </a:lnTo>
                    <a:lnTo>
                      <a:pt x="48" y="26"/>
                    </a:lnTo>
                    <a:lnTo>
                      <a:pt x="48" y="27"/>
                    </a:lnTo>
                    <a:lnTo>
                      <a:pt x="48" y="28"/>
                    </a:lnTo>
                    <a:lnTo>
                      <a:pt x="48" y="29"/>
                    </a:lnTo>
                    <a:lnTo>
                      <a:pt x="48" y="30"/>
                    </a:lnTo>
                    <a:lnTo>
                      <a:pt x="48" y="31"/>
                    </a:lnTo>
                    <a:lnTo>
                      <a:pt x="48" y="32"/>
                    </a:lnTo>
                    <a:lnTo>
                      <a:pt x="47" y="33"/>
                    </a:lnTo>
                    <a:lnTo>
                      <a:pt x="84" y="29"/>
                    </a:lnTo>
                    <a:lnTo>
                      <a:pt x="84" y="28"/>
                    </a:lnTo>
                    <a:lnTo>
                      <a:pt x="85" y="28"/>
                    </a:lnTo>
                    <a:lnTo>
                      <a:pt x="85" y="27"/>
                    </a:lnTo>
                    <a:lnTo>
                      <a:pt x="86" y="26"/>
                    </a:lnTo>
                    <a:lnTo>
                      <a:pt x="86" y="25"/>
                    </a:lnTo>
                    <a:lnTo>
                      <a:pt x="86" y="24"/>
                    </a:lnTo>
                    <a:lnTo>
                      <a:pt x="87" y="23"/>
                    </a:lnTo>
                    <a:lnTo>
                      <a:pt x="87" y="22"/>
                    </a:lnTo>
                    <a:lnTo>
                      <a:pt x="87" y="21"/>
                    </a:lnTo>
                    <a:lnTo>
                      <a:pt x="88" y="21"/>
                    </a:lnTo>
                    <a:lnTo>
                      <a:pt x="88" y="20"/>
                    </a:lnTo>
                    <a:lnTo>
                      <a:pt x="88" y="19"/>
                    </a:lnTo>
                    <a:lnTo>
                      <a:pt x="89" y="19"/>
                    </a:lnTo>
                    <a:lnTo>
                      <a:pt x="90" y="19"/>
                    </a:lnTo>
                    <a:lnTo>
                      <a:pt x="90" y="18"/>
                    </a:lnTo>
                    <a:lnTo>
                      <a:pt x="91" y="18"/>
                    </a:lnTo>
                    <a:lnTo>
                      <a:pt x="92" y="18"/>
                    </a:lnTo>
                    <a:lnTo>
                      <a:pt x="93" y="18"/>
                    </a:lnTo>
                    <a:lnTo>
                      <a:pt x="94" y="18"/>
                    </a:lnTo>
                    <a:lnTo>
                      <a:pt x="95" y="18"/>
                    </a:lnTo>
                    <a:lnTo>
                      <a:pt x="96" y="18"/>
                    </a:lnTo>
                    <a:lnTo>
                      <a:pt x="97" y="19"/>
                    </a:lnTo>
                    <a:lnTo>
                      <a:pt x="97" y="20"/>
                    </a:lnTo>
                    <a:lnTo>
                      <a:pt x="97" y="21"/>
                    </a:lnTo>
                    <a:lnTo>
                      <a:pt x="98" y="25"/>
                    </a:lnTo>
                    <a:lnTo>
                      <a:pt x="105" y="24"/>
                    </a:lnTo>
                    <a:lnTo>
                      <a:pt x="106" y="24"/>
                    </a:lnTo>
                    <a:lnTo>
                      <a:pt x="106" y="23"/>
                    </a:lnTo>
                    <a:lnTo>
                      <a:pt x="107" y="22"/>
                    </a:lnTo>
                    <a:lnTo>
                      <a:pt x="107" y="21"/>
                    </a:lnTo>
                    <a:lnTo>
                      <a:pt x="107" y="20"/>
                    </a:lnTo>
                    <a:lnTo>
                      <a:pt x="107" y="19"/>
                    </a:lnTo>
                    <a:lnTo>
                      <a:pt x="106" y="19"/>
                    </a:lnTo>
                    <a:lnTo>
                      <a:pt x="106" y="18"/>
                    </a:lnTo>
                    <a:lnTo>
                      <a:pt x="106" y="17"/>
                    </a:lnTo>
                    <a:lnTo>
                      <a:pt x="106" y="12"/>
                    </a:lnTo>
                    <a:lnTo>
                      <a:pt x="106" y="11"/>
                    </a:lnTo>
                    <a:lnTo>
                      <a:pt x="105" y="11"/>
                    </a:lnTo>
                    <a:lnTo>
                      <a:pt x="105" y="10"/>
                    </a:lnTo>
                    <a:lnTo>
                      <a:pt x="104" y="10"/>
                    </a:lnTo>
                    <a:lnTo>
                      <a:pt x="92" y="8"/>
                    </a:lnTo>
                    <a:lnTo>
                      <a:pt x="91" y="8"/>
                    </a:lnTo>
                    <a:lnTo>
                      <a:pt x="91" y="7"/>
                    </a:lnTo>
                    <a:lnTo>
                      <a:pt x="90" y="6"/>
                    </a:lnTo>
                    <a:lnTo>
                      <a:pt x="89" y="6"/>
                    </a:lnTo>
                    <a:lnTo>
                      <a:pt x="89" y="5"/>
                    </a:lnTo>
                    <a:lnTo>
                      <a:pt x="88" y="5"/>
                    </a:lnTo>
                    <a:lnTo>
                      <a:pt x="87" y="4"/>
                    </a:lnTo>
                    <a:lnTo>
                      <a:pt x="86" y="3"/>
                    </a:lnTo>
                    <a:lnTo>
                      <a:pt x="85" y="3"/>
                    </a:lnTo>
                    <a:lnTo>
                      <a:pt x="85" y="2"/>
                    </a:lnTo>
                    <a:lnTo>
                      <a:pt x="84" y="2"/>
                    </a:lnTo>
                    <a:lnTo>
                      <a:pt x="83" y="2"/>
                    </a:lnTo>
                    <a:lnTo>
                      <a:pt x="82" y="1"/>
                    </a:lnTo>
                    <a:lnTo>
                      <a:pt x="81" y="1"/>
                    </a:lnTo>
                    <a:lnTo>
                      <a:pt x="80" y="1"/>
                    </a:lnTo>
                    <a:lnTo>
                      <a:pt x="79" y="1"/>
                    </a:lnTo>
                    <a:lnTo>
                      <a:pt x="77" y="1"/>
                    </a:lnTo>
                    <a:lnTo>
                      <a:pt x="76" y="1"/>
                    </a:lnTo>
                    <a:lnTo>
                      <a:pt x="75" y="0"/>
                    </a:lnTo>
                    <a:lnTo>
                      <a:pt x="74" y="0"/>
                    </a:lnTo>
                    <a:lnTo>
                      <a:pt x="73" y="0"/>
                    </a:lnTo>
                    <a:lnTo>
                      <a:pt x="72" y="0"/>
                    </a:lnTo>
                    <a:lnTo>
                      <a:pt x="71" y="0"/>
                    </a:lnTo>
                    <a:lnTo>
                      <a:pt x="70" y="0"/>
                    </a:lnTo>
                    <a:lnTo>
                      <a:pt x="69" y="0"/>
                    </a:lnTo>
                    <a:lnTo>
                      <a:pt x="68" y="0"/>
                    </a:lnTo>
                    <a:lnTo>
                      <a:pt x="67" y="0"/>
                    </a:lnTo>
                    <a:lnTo>
                      <a:pt x="66" y="0"/>
                    </a:lnTo>
                    <a:lnTo>
                      <a:pt x="65" y="0"/>
                    </a:lnTo>
                    <a:lnTo>
                      <a:pt x="64" y="0"/>
                    </a:lnTo>
                    <a:lnTo>
                      <a:pt x="63" y="0"/>
                    </a:lnTo>
                    <a:lnTo>
                      <a:pt x="62" y="0"/>
                    </a:lnTo>
                    <a:lnTo>
                      <a:pt x="61" y="0"/>
                    </a:lnTo>
                    <a:lnTo>
                      <a:pt x="60" y="0"/>
                    </a:lnTo>
                    <a:lnTo>
                      <a:pt x="58" y="0"/>
                    </a:lnTo>
                    <a:lnTo>
                      <a:pt x="57" y="0"/>
                    </a:lnTo>
                    <a:lnTo>
                      <a:pt x="56" y="0"/>
                    </a:lnTo>
                    <a:lnTo>
                      <a:pt x="55" y="0"/>
                    </a:lnTo>
                    <a:lnTo>
                      <a:pt x="54" y="0"/>
                    </a:lnTo>
                    <a:lnTo>
                      <a:pt x="53" y="1"/>
                    </a:lnTo>
                    <a:lnTo>
                      <a:pt x="52" y="1"/>
                    </a:lnTo>
                    <a:lnTo>
                      <a:pt x="51" y="1"/>
                    </a:lnTo>
                    <a:lnTo>
                      <a:pt x="50" y="1"/>
                    </a:lnTo>
                    <a:lnTo>
                      <a:pt x="49" y="1"/>
                    </a:lnTo>
                    <a:lnTo>
                      <a:pt x="48" y="1"/>
                    </a:lnTo>
                    <a:lnTo>
                      <a:pt x="47" y="1"/>
                    </a:lnTo>
                    <a:lnTo>
                      <a:pt x="46" y="1"/>
                    </a:lnTo>
                    <a:lnTo>
                      <a:pt x="46" y="2"/>
                    </a:lnTo>
                    <a:lnTo>
                      <a:pt x="45" y="2"/>
                    </a:lnTo>
                    <a:lnTo>
                      <a:pt x="44" y="2"/>
                    </a:lnTo>
                    <a:lnTo>
                      <a:pt x="43" y="2"/>
                    </a:lnTo>
                    <a:lnTo>
                      <a:pt x="43" y="3"/>
                    </a:lnTo>
                    <a:lnTo>
                      <a:pt x="42" y="3"/>
                    </a:lnTo>
                    <a:lnTo>
                      <a:pt x="41" y="3"/>
                    </a:lnTo>
                    <a:lnTo>
                      <a:pt x="41" y="4"/>
                    </a:lnTo>
                    <a:lnTo>
                      <a:pt x="40" y="4"/>
                    </a:lnTo>
                    <a:lnTo>
                      <a:pt x="39" y="4"/>
                    </a:lnTo>
                    <a:lnTo>
                      <a:pt x="39" y="5"/>
                    </a:lnTo>
                    <a:lnTo>
                      <a:pt x="38" y="5"/>
                    </a:lnTo>
                    <a:lnTo>
                      <a:pt x="37" y="6"/>
                    </a:lnTo>
                    <a:lnTo>
                      <a:pt x="36" y="6"/>
                    </a:lnTo>
                    <a:lnTo>
                      <a:pt x="36" y="7"/>
                    </a:lnTo>
                    <a:lnTo>
                      <a:pt x="35" y="7"/>
                    </a:lnTo>
                    <a:lnTo>
                      <a:pt x="34" y="7"/>
                    </a:lnTo>
                    <a:lnTo>
                      <a:pt x="34" y="8"/>
                    </a:lnTo>
                    <a:lnTo>
                      <a:pt x="33" y="8"/>
                    </a:lnTo>
                    <a:lnTo>
                      <a:pt x="33" y="9"/>
                    </a:lnTo>
                    <a:lnTo>
                      <a:pt x="32" y="9"/>
                    </a:lnTo>
                    <a:lnTo>
                      <a:pt x="31" y="9"/>
                    </a:lnTo>
                    <a:lnTo>
                      <a:pt x="31" y="10"/>
                    </a:lnTo>
                    <a:lnTo>
                      <a:pt x="30" y="10"/>
                    </a:lnTo>
                    <a:lnTo>
                      <a:pt x="30" y="11"/>
                    </a:lnTo>
                    <a:lnTo>
                      <a:pt x="29" y="11"/>
                    </a:lnTo>
                    <a:lnTo>
                      <a:pt x="29" y="12"/>
                    </a:lnTo>
                    <a:lnTo>
                      <a:pt x="28" y="12"/>
                    </a:lnTo>
                    <a:lnTo>
                      <a:pt x="27" y="12"/>
                    </a:lnTo>
                    <a:lnTo>
                      <a:pt x="26" y="12"/>
                    </a:lnTo>
                    <a:lnTo>
                      <a:pt x="25" y="12"/>
                    </a:lnTo>
                    <a:lnTo>
                      <a:pt x="24" y="12"/>
                    </a:lnTo>
                    <a:lnTo>
                      <a:pt x="23" y="13"/>
                    </a:lnTo>
                    <a:lnTo>
                      <a:pt x="22" y="13"/>
                    </a:lnTo>
                    <a:lnTo>
                      <a:pt x="21" y="13"/>
                    </a:lnTo>
                    <a:lnTo>
                      <a:pt x="20" y="13"/>
                    </a:lnTo>
                    <a:lnTo>
                      <a:pt x="19" y="13"/>
                    </a:lnTo>
                    <a:lnTo>
                      <a:pt x="18" y="14"/>
                    </a:lnTo>
                    <a:lnTo>
                      <a:pt x="17" y="14"/>
                    </a:lnTo>
                    <a:lnTo>
                      <a:pt x="16" y="14"/>
                    </a:lnTo>
                    <a:lnTo>
                      <a:pt x="15" y="14"/>
                    </a:lnTo>
                    <a:lnTo>
                      <a:pt x="15" y="15"/>
                    </a:lnTo>
                    <a:lnTo>
                      <a:pt x="14" y="15"/>
                    </a:lnTo>
                    <a:lnTo>
                      <a:pt x="13" y="15"/>
                    </a:lnTo>
                    <a:lnTo>
                      <a:pt x="12" y="15"/>
                    </a:lnTo>
                    <a:lnTo>
                      <a:pt x="11" y="16"/>
                    </a:lnTo>
                    <a:lnTo>
                      <a:pt x="10" y="16"/>
                    </a:lnTo>
                    <a:lnTo>
                      <a:pt x="9" y="16"/>
                    </a:lnTo>
                    <a:lnTo>
                      <a:pt x="8" y="17"/>
                    </a:lnTo>
                    <a:lnTo>
                      <a:pt x="7" y="17"/>
                    </a:lnTo>
                    <a:lnTo>
                      <a:pt x="6" y="18"/>
                    </a:lnTo>
                    <a:lnTo>
                      <a:pt x="5" y="18"/>
                    </a:lnTo>
                    <a:lnTo>
                      <a:pt x="4" y="19"/>
                    </a:lnTo>
                    <a:lnTo>
                      <a:pt x="3" y="19"/>
                    </a:lnTo>
                    <a:lnTo>
                      <a:pt x="3" y="20"/>
                    </a:lnTo>
                    <a:lnTo>
                      <a:pt x="3" y="21"/>
                    </a:lnTo>
                    <a:lnTo>
                      <a:pt x="2" y="21"/>
                    </a:lnTo>
                    <a:lnTo>
                      <a:pt x="2" y="22"/>
                    </a:lnTo>
                    <a:lnTo>
                      <a:pt x="2" y="23"/>
                    </a:lnTo>
                    <a:lnTo>
                      <a:pt x="1" y="23"/>
                    </a:lnTo>
                    <a:lnTo>
                      <a:pt x="0" y="24"/>
                    </a:lnTo>
                    <a:lnTo>
                      <a:pt x="0" y="25"/>
                    </a:lnTo>
                    <a:lnTo>
                      <a:pt x="0" y="26"/>
                    </a:lnTo>
                    <a:lnTo>
                      <a:pt x="0" y="27"/>
                    </a:lnTo>
                    <a:lnTo>
                      <a:pt x="1" y="28"/>
                    </a:lnTo>
                    <a:lnTo>
                      <a:pt x="2" y="29"/>
                    </a:lnTo>
                    <a:lnTo>
                      <a:pt x="3" y="29"/>
                    </a:lnTo>
                    <a:lnTo>
                      <a:pt x="4" y="30"/>
                    </a:lnTo>
                  </a:path>
                </a:pathLst>
              </a:custGeom>
              <a:solidFill>
                <a:srgbClr val="F57B49"/>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09" name="Freeform 713">
                <a:extLst>
                  <a:ext uri="{FF2B5EF4-FFF2-40B4-BE49-F238E27FC236}">
                    <a16:creationId xmlns:a16="http://schemas.microsoft.com/office/drawing/2014/main" id="{0B3D9527-38A3-4AAD-B5DD-825723A7CF67}"/>
                  </a:ext>
                </a:extLst>
              </p:cNvPr>
              <p:cNvSpPr>
                <a:spLocks/>
              </p:cNvSpPr>
              <p:nvPr/>
            </p:nvSpPr>
            <p:spPr bwMode="auto">
              <a:xfrm>
                <a:off x="773" y="2751"/>
                <a:ext cx="61" cy="14"/>
              </a:xfrm>
              <a:custGeom>
                <a:avLst/>
                <a:gdLst>
                  <a:gd name="T0" fmla="*/ 60 w 61"/>
                  <a:gd name="T1" fmla="*/ 9 h 14"/>
                  <a:gd name="T2" fmla="*/ 59 w 61"/>
                  <a:gd name="T3" fmla="*/ 8 h 14"/>
                  <a:gd name="T4" fmla="*/ 57 w 61"/>
                  <a:gd name="T5" fmla="*/ 6 h 14"/>
                  <a:gd name="T6" fmla="*/ 55 w 61"/>
                  <a:gd name="T7" fmla="*/ 4 h 14"/>
                  <a:gd name="T8" fmla="*/ 53 w 61"/>
                  <a:gd name="T9" fmla="*/ 2 h 14"/>
                  <a:gd name="T10" fmla="*/ 52 w 61"/>
                  <a:gd name="T11" fmla="*/ 1 h 14"/>
                  <a:gd name="T12" fmla="*/ 51 w 61"/>
                  <a:gd name="T13" fmla="*/ 0 h 14"/>
                  <a:gd name="T14" fmla="*/ 50 w 61"/>
                  <a:gd name="T15" fmla="*/ 0 h 14"/>
                  <a:gd name="T16" fmla="*/ 47 w 61"/>
                  <a:gd name="T17" fmla="*/ 0 h 14"/>
                  <a:gd name="T18" fmla="*/ 44 w 61"/>
                  <a:gd name="T19" fmla="*/ 0 h 14"/>
                  <a:gd name="T20" fmla="*/ 41 w 61"/>
                  <a:gd name="T21" fmla="*/ 1 h 14"/>
                  <a:gd name="T22" fmla="*/ 38 w 61"/>
                  <a:gd name="T23" fmla="*/ 1 h 14"/>
                  <a:gd name="T24" fmla="*/ 36 w 61"/>
                  <a:gd name="T25" fmla="*/ 1 h 14"/>
                  <a:gd name="T26" fmla="*/ 34 w 61"/>
                  <a:gd name="T27" fmla="*/ 2 h 14"/>
                  <a:gd name="T28" fmla="*/ 32 w 61"/>
                  <a:gd name="T29" fmla="*/ 2 h 14"/>
                  <a:gd name="T30" fmla="*/ 31 w 61"/>
                  <a:gd name="T31" fmla="*/ 3 h 14"/>
                  <a:gd name="T32" fmla="*/ 28 w 61"/>
                  <a:gd name="T33" fmla="*/ 6 h 14"/>
                  <a:gd name="T34" fmla="*/ 26 w 61"/>
                  <a:gd name="T35" fmla="*/ 8 h 14"/>
                  <a:gd name="T36" fmla="*/ 25 w 61"/>
                  <a:gd name="T37" fmla="*/ 10 h 14"/>
                  <a:gd name="T38" fmla="*/ 24 w 61"/>
                  <a:gd name="T39" fmla="*/ 12 h 14"/>
                  <a:gd name="T40" fmla="*/ 24 w 61"/>
                  <a:gd name="T41" fmla="*/ 13 h 14"/>
                  <a:gd name="T42" fmla="*/ 1 w 61"/>
                  <a:gd name="T43" fmla="*/ 9 h 14"/>
                  <a:gd name="T44" fmla="*/ 3 w 61"/>
                  <a:gd name="T45" fmla="*/ 9 h 14"/>
                  <a:gd name="T46" fmla="*/ 6 w 61"/>
                  <a:gd name="T47" fmla="*/ 10 h 14"/>
                  <a:gd name="T48" fmla="*/ 9 w 61"/>
                  <a:gd name="T49" fmla="*/ 10 h 14"/>
                  <a:gd name="T50" fmla="*/ 11 w 61"/>
                  <a:gd name="T51" fmla="*/ 11 h 14"/>
                  <a:gd name="T52" fmla="*/ 14 w 61"/>
                  <a:gd name="T53" fmla="*/ 11 h 14"/>
                  <a:gd name="T54" fmla="*/ 17 w 61"/>
                  <a:gd name="T55" fmla="*/ 12 h 14"/>
                  <a:gd name="T56" fmla="*/ 20 w 61"/>
                  <a:gd name="T57" fmla="*/ 12 h 14"/>
                  <a:gd name="T58" fmla="*/ 23 w 61"/>
                  <a:gd name="T59" fmla="*/ 12 h 14"/>
                  <a:gd name="T60" fmla="*/ 25 w 61"/>
                  <a:gd name="T61" fmla="*/ 9 h 14"/>
                  <a:gd name="T62" fmla="*/ 27 w 61"/>
                  <a:gd name="T63" fmla="*/ 6 h 14"/>
                  <a:gd name="T64" fmla="*/ 29 w 61"/>
                  <a:gd name="T65" fmla="*/ 4 h 14"/>
                  <a:gd name="T66" fmla="*/ 31 w 61"/>
                  <a:gd name="T67" fmla="*/ 2 h 14"/>
                  <a:gd name="T68" fmla="*/ 31 w 61"/>
                  <a:gd name="T69" fmla="*/ 1 h 14"/>
                  <a:gd name="T70" fmla="*/ 30 w 61"/>
                  <a:gd name="T71" fmla="*/ 1 h 14"/>
                  <a:gd name="T72" fmla="*/ 28 w 61"/>
                  <a:gd name="T73" fmla="*/ 1 h 14"/>
                  <a:gd name="T74" fmla="*/ 26 w 61"/>
                  <a:gd name="T75" fmla="*/ 1 h 14"/>
                  <a:gd name="T76" fmla="*/ 24 w 61"/>
                  <a:gd name="T77" fmla="*/ 1 h 14"/>
                  <a:gd name="T78" fmla="*/ 22 w 61"/>
                  <a:gd name="T79" fmla="*/ 1 h 14"/>
                  <a:gd name="T80" fmla="*/ 20 w 61"/>
                  <a:gd name="T81" fmla="*/ 1 h 14"/>
                  <a:gd name="T82" fmla="*/ 18 w 61"/>
                  <a:gd name="T83" fmla="*/ 0 h 14"/>
                  <a:gd name="T84" fmla="*/ 16 w 61"/>
                  <a:gd name="T85" fmla="*/ 0 h 14"/>
                  <a:gd name="T86" fmla="*/ 15 w 61"/>
                  <a:gd name="T87" fmla="*/ 0 h 14"/>
                  <a:gd name="T88" fmla="*/ 13 w 61"/>
                  <a:gd name="T89" fmla="*/ 1 h 14"/>
                  <a:gd name="T90" fmla="*/ 11 w 61"/>
                  <a:gd name="T91" fmla="*/ 2 h 14"/>
                  <a:gd name="T92" fmla="*/ 9 w 61"/>
                  <a:gd name="T93" fmla="*/ 3 h 14"/>
                  <a:gd name="T94" fmla="*/ 7 w 61"/>
                  <a:gd name="T95" fmla="*/ 4 h 14"/>
                  <a:gd name="T96" fmla="*/ 5 w 61"/>
                  <a:gd name="T97" fmla="*/ 5 h 14"/>
                  <a:gd name="T98" fmla="*/ 3 w 61"/>
                  <a:gd name="T99" fmla="*/ 7 h 14"/>
                  <a:gd name="T100" fmla="*/ 1 w 61"/>
                  <a:gd name="T101" fmla="*/ 8 h 14"/>
                  <a:gd name="T102" fmla="*/ 24 w 61"/>
                  <a:gd name="T103" fmla="*/ 13 h 1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61"/>
                  <a:gd name="T157" fmla="*/ 0 h 14"/>
                  <a:gd name="T158" fmla="*/ 61 w 61"/>
                  <a:gd name="T159" fmla="*/ 14 h 1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61" h="14">
                    <a:moveTo>
                      <a:pt x="24" y="13"/>
                    </a:moveTo>
                    <a:lnTo>
                      <a:pt x="60" y="9"/>
                    </a:lnTo>
                    <a:lnTo>
                      <a:pt x="60" y="8"/>
                    </a:lnTo>
                    <a:lnTo>
                      <a:pt x="59" y="8"/>
                    </a:lnTo>
                    <a:lnTo>
                      <a:pt x="59" y="7"/>
                    </a:lnTo>
                    <a:lnTo>
                      <a:pt x="58" y="7"/>
                    </a:lnTo>
                    <a:lnTo>
                      <a:pt x="58" y="6"/>
                    </a:lnTo>
                    <a:lnTo>
                      <a:pt x="57" y="6"/>
                    </a:lnTo>
                    <a:lnTo>
                      <a:pt x="57" y="5"/>
                    </a:lnTo>
                    <a:lnTo>
                      <a:pt x="56" y="5"/>
                    </a:lnTo>
                    <a:lnTo>
                      <a:pt x="56" y="4"/>
                    </a:lnTo>
                    <a:lnTo>
                      <a:pt x="55" y="4"/>
                    </a:lnTo>
                    <a:lnTo>
                      <a:pt x="55" y="3"/>
                    </a:lnTo>
                    <a:lnTo>
                      <a:pt x="54" y="3"/>
                    </a:lnTo>
                    <a:lnTo>
                      <a:pt x="54" y="2"/>
                    </a:lnTo>
                    <a:lnTo>
                      <a:pt x="53" y="2"/>
                    </a:lnTo>
                    <a:lnTo>
                      <a:pt x="53" y="1"/>
                    </a:lnTo>
                    <a:lnTo>
                      <a:pt x="52" y="1"/>
                    </a:lnTo>
                    <a:lnTo>
                      <a:pt x="52" y="0"/>
                    </a:lnTo>
                    <a:lnTo>
                      <a:pt x="51" y="0"/>
                    </a:lnTo>
                    <a:lnTo>
                      <a:pt x="50" y="0"/>
                    </a:lnTo>
                    <a:lnTo>
                      <a:pt x="49" y="0"/>
                    </a:lnTo>
                    <a:lnTo>
                      <a:pt x="48" y="0"/>
                    </a:lnTo>
                    <a:lnTo>
                      <a:pt x="47" y="0"/>
                    </a:lnTo>
                    <a:lnTo>
                      <a:pt x="46" y="0"/>
                    </a:lnTo>
                    <a:lnTo>
                      <a:pt x="45" y="0"/>
                    </a:lnTo>
                    <a:lnTo>
                      <a:pt x="44" y="0"/>
                    </a:lnTo>
                    <a:lnTo>
                      <a:pt x="43" y="0"/>
                    </a:lnTo>
                    <a:lnTo>
                      <a:pt x="42" y="1"/>
                    </a:lnTo>
                    <a:lnTo>
                      <a:pt x="41" y="1"/>
                    </a:lnTo>
                    <a:lnTo>
                      <a:pt x="40" y="1"/>
                    </a:lnTo>
                    <a:lnTo>
                      <a:pt x="39" y="1"/>
                    </a:lnTo>
                    <a:lnTo>
                      <a:pt x="38" y="1"/>
                    </a:lnTo>
                    <a:lnTo>
                      <a:pt x="37" y="1"/>
                    </a:lnTo>
                    <a:lnTo>
                      <a:pt x="36" y="1"/>
                    </a:lnTo>
                    <a:lnTo>
                      <a:pt x="35" y="1"/>
                    </a:lnTo>
                    <a:lnTo>
                      <a:pt x="34" y="1"/>
                    </a:lnTo>
                    <a:lnTo>
                      <a:pt x="34" y="2"/>
                    </a:lnTo>
                    <a:lnTo>
                      <a:pt x="33" y="2"/>
                    </a:lnTo>
                    <a:lnTo>
                      <a:pt x="32" y="2"/>
                    </a:lnTo>
                    <a:lnTo>
                      <a:pt x="31" y="3"/>
                    </a:lnTo>
                    <a:lnTo>
                      <a:pt x="30" y="4"/>
                    </a:lnTo>
                    <a:lnTo>
                      <a:pt x="29" y="5"/>
                    </a:lnTo>
                    <a:lnTo>
                      <a:pt x="28" y="6"/>
                    </a:lnTo>
                    <a:lnTo>
                      <a:pt x="27" y="7"/>
                    </a:lnTo>
                    <a:lnTo>
                      <a:pt x="26" y="8"/>
                    </a:lnTo>
                    <a:lnTo>
                      <a:pt x="26" y="9"/>
                    </a:lnTo>
                    <a:lnTo>
                      <a:pt x="25" y="10"/>
                    </a:lnTo>
                    <a:lnTo>
                      <a:pt x="24" y="11"/>
                    </a:lnTo>
                    <a:lnTo>
                      <a:pt x="24" y="12"/>
                    </a:lnTo>
                    <a:lnTo>
                      <a:pt x="24" y="13"/>
                    </a:lnTo>
                    <a:lnTo>
                      <a:pt x="0" y="9"/>
                    </a:lnTo>
                    <a:lnTo>
                      <a:pt x="1" y="9"/>
                    </a:lnTo>
                    <a:lnTo>
                      <a:pt x="2" y="9"/>
                    </a:lnTo>
                    <a:lnTo>
                      <a:pt x="3" y="9"/>
                    </a:lnTo>
                    <a:lnTo>
                      <a:pt x="4" y="10"/>
                    </a:lnTo>
                    <a:lnTo>
                      <a:pt x="5" y="10"/>
                    </a:lnTo>
                    <a:lnTo>
                      <a:pt x="6" y="10"/>
                    </a:lnTo>
                    <a:lnTo>
                      <a:pt x="7" y="10"/>
                    </a:lnTo>
                    <a:lnTo>
                      <a:pt x="8" y="10"/>
                    </a:lnTo>
                    <a:lnTo>
                      <a:pt x="9" y="10"/>
                    </a:lnTo>
                    <a:lnTo>
                      <a:pt x="10" y="11"/>
                    </a:lnTo>
                    <a:lnTo>
                      <a:pt x="11" y="11"/>
                    </a:lnTo>
                    <a:lnTo>
                      <a:pt x="12" y="11"/>
                    </a:lnTo>
                    <a:lnTo>
                      <a:pt x="13" y="11"/>
                    </a:lnTo>
                    <a:lnTo>
                      <a:pt x="14" y="11"/>
                    </a:lnTo>
                    <a:lnTo>
                      <a:pt x="15" y="11"/>
                    </a:lnTo>
                    <a:lnTo>
                      <a:pt x="15" y="12"/>
                    </a:lnTo>
                    <a:lnTo>
                      <a:pt x="16" y="12"/>
                    </a:lnTo>
                    <a:lnTo>
                      <a:pt x="17" y="12"/>
                    </a:lnTo>
                    <a:lnTo>
                      <a:pt x="18" y="12"/>
                    </a:lnTo>
                    <a:lnTo>
                      <a:pt x="19" y="12"/>
                    </a:lnTo>
                    <a:lnTo>
                      <a:pt x="20" y="12"/>
                    </a:lnTo>
                    <a:lnTo>
                      <a:pt x="21" y="12"/>
                    </a:lnTo>
                    <a:lnTo>
                      <a:pt x="22" y="12"/>
                    </a:lnTo>
                    <a:lnTo>
                      <a:pt x="23" y="12"/>
                    </a:lnTo>
                    <a:lnTo>
                      <a:pt x="23" y="11"/>
                    </a:lnTo>
                    <a:lnTo>
                      <a:pt x="24" y="10"/>
                    </a:lnTo>
                    <a:lnTo>
                      <a:pt x="25" y="9"/>
                    </a:lnTo>
                    <a:lnTo>
                      <a:pt x="25" y="8"/>
                    </a:lnTo>
                    <a:lnTo>
                      <a:pt x="26" y="8"/>
                    </a:lnTo>
                    <a:lnTo>
                      <a:pt x="26" y="7"/>
                    </a:lnTo>
                    <a:lnTo>
                      <a:pt x="27" y="6"/>
                    </a:lnTo>
                    <a:lnTo>
                      <a:pt x="28" y="5"/>
                    </a:lnTo>
                    <a:lnTo>
                      <a:pt x="28" y="4"/>
                    </a:lnTo>
                    <a:lnTo>
                      <a:pt x="29" y="4"/>
                    </a:lnTo>
                    <a:lnTo>
                      <a:pt x="29" y="3"/>
                    </a:lnTo>
                    <a:lnTo>
                      <a:pt x="30" y="3"/>
                    </a:lnTo>
                    <a:lnTo>
                      <a:pt x="31" y="2"/>
                    </a:lnTo>
                    <a:lnTo>
                      <a:pt x="31" y="1"/>
                    </a:lnTo>
                    <a:lnTo>
                      <a:pt x="30" y="1"/>
                    </a:lnTo>
                    <a:lnTo>
                      <a:pt x="29" y="1"/>
                    </a:lnTo>
                    <a:lnTo>
                      <a:pt x="28" y="1"/>
                    </a:lnTo>
                    <a:lnTo>
                      <a:pt x="27" y="1"/>
                    </a:lnTo>
                    <a:lnTo>
                      <a:pt x="26" y="1"/>
                    </a:lnTo>
                    <a:lnTo>
                      <a:pt x="25" y="1"/>
                    </a:lnTo>
                    <a:lnTo>
                      <a:pt x="24" y="1"/>
                    </a:lnTo>
                    <a:lnTo>
                      <a:pt x="23" y="1"/>
                    </a:lnTo>
                    <a:lnTo>
                      <a:pt x="22" y="1"/>
                    </a:lnTo>
                    <a:lnTo>
                      <a:pt x="21" y="1"/>
                    </a:lnTo>
                    <a:lnTo>
                      <a:pt x="20" y="1"/>
                    </a:lnTo>
                    <a:lnTo>
                      <a:pt x="19" y="1"/>
                    </a:lnTo>
                    <a:lnTo>
                      <a:pt x="18" y="0"/>
                    </a:lnTo>
                    <a:lnTo>
                      <a:pt x="17" y="0"/>
                    </a:lnTo>
                    <a:lnTo>
                      <a:pt x="16" y="0"/>
                    </a:lnTo>
                    <a:lnTo>
                      <a:pt x="15" y="0"/>
                    </a:lnTo>
                    <a:lnTo>
                      <a:pt x="14" y="0"/>
                    </a:lnTo>
                    <a:lnTo>
                      <a:pt x="14" y="1"/>
                    </a:lnTo>
                    <a:lnTo>
                      <a:pt x="13" y="1"/>
                    </a:lnTo>
                    <a:lnTo>
                      <a:pt x="12" y="1"/>
                    </a:lnTo>
                    <a:lnTo>
                      <a:pt x="12" y="2"/>
                    </a:lnTo>
                    <a:lnTo>
                      <a:pt x="11" y="2"/>
                    </a:lnTo>
                    <a:lnTo>
                      <a:pt x="10" y="2"/>
                    </a:lnTo>
                    <a:lnTo>
                      <a:pt x="10" y="3"/>
                    </a:lnTo>
                    <a:lnTo>
                      <a:pt x="9" y="3"/>
                    </a:lnTo>
                    <a:lnTo>
                      <a:pt x="8" y="4"/>
                    </a:lnTo>
                    <a:lnTo>
                      <a:pt x="7" y="4"/>
                    </a:lnTo>
                    <a:lnTo>
                      <a:pt x="6" y="5"/>
                    </a:lnTo>
                    <a:lnTo>
                      <a:pt x="5" y="5"/>
                    </a:lnTo>
                    <a:lnTo>
                      <a:pt x="5" y="6"/>
                    </a:lnTo>
                    <a:lnTo>
                      <a:pt x="4" y="6"/>
                    </a:lnTo>
                    <a:lnTo>
                      <a:pt x="3" y="7"/>
                    </a:lnTo>
                    <a:lnTo>
                      <a:pt x="2" y="7"/>
                    </a:lnTo>
                    <a:lnTo>
                      <a:pt x="2" y="8"/>
                    </a:lnTo>
                    <a:lnTo>
                      <a:pt x="1" y="8"/>
                    </a:lnTo>
                    <a:lnTo>
                      <a:pt x="0" y="8"/>
                    </a:lnTo>
                    <a:lnTo>
                      <a:pt x="0" y="9"/>
                    </a:lnTo>
                    <a:lnTo>
                      <a:pt x="24" y="13"/>
                    </a:lnTo>
                  </a:path>
                </a:pathLst>
              </a:custGeom>
              <a:solidFill>
                <a:srgbClr val="CECEC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10" name="Freeform 714">
                <a:extLst>
                  <a:ext uri="{FF2B5EF4-FFF2-40B4-BE49-F238E27FC236}">
                    <a16:creationId xmlns:a16="http://schemas.microsoft.com/office/drawing/2014/main" id="{73714150-5E15-48C9-8B0D-AE811D24C5CE}"/>
                  </a:ext>
                </a:extLst>
              </p:cNvPr>
              <p:cNvSpPr>
                <a:spLocks/>
              </p:cNvSpPr>
              <p:nvPr/>
            </p:nvSpPr>
            <p:spPr bwMode="auto">
              <a:xfrm>
                <a:off x="771" y="2751"/>
                <a:ext cx="33" cy="14"/>
              </a:xfrm>
              <a:custGeom>
                <a:avLst/>
                <a:gdLst>
                  <a:gd name="T0" fmla="*/ 0 w 33"/>
                  <a:gd name="T1" fmla="*/ 9 h 14"/>
                  <a:gd name="T2" fmla="*/ 1 w 33"/>
                  <a:gd name="T3" fmla="*/ 9 h 14"/>
                  <a:gd name="T4" fmla="*/ 3 w 33"/>
                  <a:gd name="T5" fmla="*/ 10 h 14"/>
                  <a:gd name="T6" fmla="*/ 4 w 33"/>
                  <a:gd name="T7" fmla="*/ 10 h 14"/>
                  <a:gd name="T8" fmla="*/ 6 w 33"/>
                  <a:gd name="T9" fmla="*/ 10 h 14"/>
                  <a:gd name="T10" fmla="*/ 7 w 33"/>
                  <a:gd name="T11" fmla="*/ 10 h 14"/>
                  <a:gd name="T12" fmla="*/ 8 w 33"/>
                  <a:gd name="T13" fmla="*/ 11 h 14"/>
                  <a:gd name="T14" fmla="*/ 10 w 33"/>
                  <a:gd name="T15" fmla="*/ 11 h 14"/>
                  <a:gd name="T16" fmla="*/ 11 w 33"/>
                  <a:gd name="T17" fmla="*/ 11 h 14"/>
                  <a:gd name="T18" fmla="*/ 12 w 33"/>
                  <a:gd name="T19" fmla="*/ 11 h 14"/>
                  <a:gd name="T20" fmla="*/ 14 w 33"/>
                  <a:gd name="T21" fmla="*/ 12 h 14"/>
                  <a:gd name="T22" fmla="*/ 15 w 33"/>
                  <a:gd name="T23" fmla="*/ 12 h 14"/>
                  <a:gd name="T24" fmla="*/ 17 w 33"/>
                  <a:gd name="T25" fmla="*/ 12 h 14"/>
                  <a:gd name="T26" fmla="*/ 18 w 33"/>
                  <a:gd name="T27" fmla="*/ 12 h 14"/>
                  <a:gd name="T28" fmla="*/ 20 w 33"/>
                  <a:gd name="T29" fmla="*/ 13 h 14"/>
                  <a:gd name="T30" fmla="*/ 21 w 33"/>
                  <a:gd name="T31" fmla="*/ 13 h 14"/>
                  <a:gd name="T32" fmla="*/ 23 w 33"/>
                  <a:gd name="T33" fmla="*/ 13 h 14"/>
                  <a:gd name="T34" fmla="*/ 24 w 33"/>
                  <a:gd name="T35" fmla="*/ 11 h 14"/>
                  <a:gd name="T36" fmla="*/ 25 w 33"/>
                  <a:gd name="T37" fmla="*/ 10 h 14"/>
                  <a:gd name="T38" fmla="*/ 26 w 33"/>
                  <a:gd name="T39" fmla="*/ 9 h 14"/>
                  <a:gd name="T40" fmla="*/ 27 w 33"/>
                  <a:gd name="T41" fmla="*/ 7 h 14"/>
                  <a:gd name="T42" fmla="*/ 28 w 33"/>
                  <a:gd name="T43" fmla="*/ 6 h 14"/>
                  <a:gd name="T44" fmla="*/ 29 w 33"/>
                  <a:gd name="T45" fmla="*/ 5 h 14"/>
                  <a:gd name="T46" fmla="*/ 31 w 33"/>
                  <a:gd name="T47" fmla="*/ 3 h 14"/>
                  <a:gd name="T48" fmla="*/ 32 w 33"/>
                  <a:gd name="T49" fmla="*/ 2 h 14"/>
                  <a:gd name="T50" fmla="*/ 32 w 33"/>
                  <a:gd name="T51" fmla="*/ 2 h 14"/>
                  <a:gd name="T52" fmla="*/ 32 w 33"/>
                  <a:gd name="T53" fmla="*/ 2 h 14"/>
                  <a:gd name="T54" fmla="*/ 32 w 33"/>
                  <a:gd name="T55" fmla="*/ 1 h 14"/>
                  <a:gd name="T56" fmla="*/ 32 w 33"/>
                  <a:gd name="T57" fmla="*/ 1 h 14"/>
                  <a:gd name="T58" fmla="*/ 31 w 33"/>
                  <a:gd name="T59" fmla="*/ 1 h 14"/>
                  <a:gd name="T60" fmla="*/ 30 w 33"/>
                  <a:gd name="T61" fmla="*/ 1 h 14"/>
                  <a:gd name="T62" fmla="*/ 28 w 33"/>
                  <a:gd name="T63" fmla="*/ 1 h 14"/>
                  <a:gd name="T64" fmla="*/ 27 w 33"/>
                  <a:gd name="T65" fmla="*/ 1 h 14"/>
                  <a:gd name="T66" fmla="*/ 26 w 33"/>
                  <a:gd name="T67" fmla="*/ 1 h 14"/>
                  <a:gd name="T68" fmla="*/ 25 w 33"/>
                  <a:gd name="T69" fmla="*/ 1 h 14"/>
                  <a:gd name="T70" fmla="*/ 24 w 33"/>
                  <a:gd name="T71" fmla="*/ 1 h 14"/>
                  <a:gd name="T72" fmla="*/ 23 w 33"/>
                  <a:gd name="T73" fmla="*/ 1 h 14"/>
                  <a:gd name="T74" fmla="*/ 22 w 33"/>
                  <a:gd name="T75" fmla="*/ 1 h 14"/>
                  <a:gd name="T76" fmla="*/ 21 w 33"/>
                  <a:gd name="T77" fmla="*/ 1 h 14"/>
                  <a:gd name="T78" fmla="*/ 20 w 33"/>
                  <a:gd name="T79" fmla="*/ 1 h 14"/>
                  <a:gd name="T80" fmla="*/ 19 w 33"/>
                  <a:gd name="T81" fmla="*/ 1 h 14"/>
                  <a:gd name="T82" fmla="*/ 18 w 33"/>
                  <a:gd name="T83" fmla="*/ 0 h 14"/>
                  <a:gd name="T84" fmla="*/ 17 w 33"/>
                  <a:gd name="T85" fmla="*/ 0 h 14"/>
                  <a:gd name="T86" fmla="*/ 17 w 33"/>
                  <a:gd name="T87" fmla="*/ 0 h 14"/>
                  <a:gd name="T88" fmla="*/ 16 w 33"/>
                  <a:gd name="T89" fmla="*/ 0 h 14"/>
                  <a:gd name="T90" fmla="*/ 15 w 33"/>
                  <a:gd name="T91" fmla="*/ 0 h 14"/>
                  <a:gd name="T92" fmla="*/ 14 w 33"/>
                  <a:gd name="T93" fmla="*/ 1 h 14"/>
                  <a:gd name="T94" fmla="*/ 13 w 33"/>
                  <a:gd name="T95" fmla="*/ 1 h 14"/>
                  <a:gd name="T96" fmla="*/ 12 w 33"/>
                  <a:gd name="T97" fmla="*/ 2 h 14"/>
                  <a:gd name="T98" fmla="*/ 11 w 33"/>
                  <a:gd name="T99" fmla="*/ 2 h 14"/>
                  <a:gd name="T100" fmla="*/ 10 w 33"/>
                  <a:gd name="T101" fmla="*/ 3 h 14"/>
                  <a:gd name="T102" fmla="*/ 9 w 33"/>
                  <a:gd name="T103" fmla="*/ 3 h 14"/>
                  <a:gd name="T104" fmla="*/ 8 w 33"/>
                  <a:gd name="T105" fmla="*/ 4 h 14"/>
                  <a:gd name="T106" fmla="*/ 7 w 33"/>
                  <a:gd name="T107" fmla="*/ 5 h 14"/>
                  <a:gd name="T108" fmla="*/ 6 w 33"/>
                  <a:gd name="T109" fmla="*/ 5 h 14"/>
                  <a:gd name="T110" fmla="*/ 5 w 33"/>
                  <a:gd name="T111" fmla="*/ 6 h 14"/>
                  <a:gd name="T112" fmla="*/ 4 w 33"/>
                  <a:gd name="T113" fmla="*/ 7 h 14"/>
                  <a:gd name="T114" fmla="*/ 3 w 33"/>
                  <a:gd name="T115" fmla="*/ 7 h 14"/>
                  <a:gd name="T116" fmla="*/ 2 w 33"/>
                  <a:gd name="T117" fmla="*/ 8 h 14"/>
                  <a:gd name="T118" fmla="*/ 1 w 33"/>
                  <a:gd name="T119" fmla="*/ 9 h 14"/>
                  <a:gd name="T120" fmla="*/ 0 w 33"/>
                  <a:gd name="T121" fmla="*/ 9 h 1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3"/>
                  <a:gd name="T184" fmla="*/ 0 h 14"/>
                  <a:gd name="T185" fmla="*/ 33 w 33"/>
                  <a:gd name="T186" fmla="*/ 14 h 1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3" h="14">
                    <a:moveTo>
                      <a:pt x="0" y="9"/>
                    </a:moveTo>
                    <a:lnTo>
                      <a:pt x="0" y="9"/>
                    </a:lnTo>
                    <a:lnTo>
                      <a:pt x="1" y="9"/>
                    </a:lnTo>
                    <a:lnTo>
                      <a:pt x="2" y="10"/>
                    </a:lnTo>
                    <a:lnTo>
                      <a:pt x="3" y="10"/>
                    </a:lnTo>
                    <a:lnTo>
                      <a:pt x="4" y="10"/>
                    </a:lnTo>
                    <a:lnTo>
                      <a:pt x="5" y="10"/>
                    </a:lnTo>
                    <a:lnTo>
                      <a:pt x="6" y="10"/>
                    </a:lnTo>
                    <a:lnTo>
                      <a:pt x="7" y="10"/>
                    </a:lnTo>
                    <a:lnTo>
                      <a:pt x="8" y="11"/>
                    </a:lnTo>
                    <a:lnTo>
                      <a:pt x="9" y="11"/>
                    </a:lnTo>
                    <a:lnTo>
                      <a:pt x="10" y="11"/>
                    </a:lnTo>
                    <a:lnTo>
                      <a:pt x="11" y="11"/>
                    </a:lnTo>
                    <a:lnTo>
                      <a:pt x="12" y="11"/>
                    </a:lnTo>
                    <a:lnTo>
                      <a:pt x="13" y="12"/>
                    </a:lnTo>
                    <a:lnTo>
                      <a:pt x="14" y="12"/>
                    </a:lnTo>
                    <a:lnTo>
                      <a:pt x="15" y="12"/>
                    </a:lnTo>
                    <a:lnTo>
                      <a:pt x="16" y="12"/>
                    </a:lnTo>
                    <a:lnTo>
                      <a:pt x="17" y="12"/>
                    </a:lnTo>
                    <a:lnTo>
                      <a:pt x="18" y="12"/>
                    </a:lnTo>
                    <a:lnTo>
                      <a:pt x="19" y="13"/>
                    </a:lnTo>
                    <a:lnTo>
                      <a:pt x="20" y="13"/>
                    </a:lnTo>
                    <a:lnTo>
                      <a:pt x="21" y="13"/>
                    </a:lnTo>
                    <a:lnTo>
                      <a:pt x="22" y="13"/>
                    </a:lnTo>
                    <a:lnTo>
                      <a:pt x="23" y="13"/>
                    </a:lnTo>
                    <a:lnTo>
                      <a:pt x="23" y="12"/>
                    </a:lnTo>
                    <a:lnTo>
                      <a:pt x="24" y="11"/>
                    </a:lnTo>
                    <a:lnTo>
                      <a:pt x="25" y="10"/>
                    </a:lnTo>
                    <a:lnTo>
                      <a:pt x="26" y="9"/>
                    </a:lnTo>
                    <a:lnTo>
                      <a:pt x="27" y="8"/>
                    </a:lnTo>
                    <a:lnTo>
                      <a:pt x="27" y="7"/>
                    </a:lnTo>
                    <a:lnTo>
                      <a:pt x="28" y="7"/>
                    </a:lnTo>
                    <a:lnTo>
                      <a:pt x="28" y="6"/>
                    </a:lnTo>
                    <a:lnTo>
                      <a:pt x="29" y="5"/>
                    </a:lnTo>
                    <a:lnTo>
                      <a:pt x="30" y="4"/>
                    </a:lnTo>
                    <a:lnTo>
                      <a:pt x="31" y="3"/>
                    </a:lnTo>
                    <a:lnTo>
                      <a:pt x="32" y="2"/>
                    </a:lnTo>
                    <a:lnTo>
                      <a:pt x="32" y="1"/>
                    </a:lnTo>
                    <a:lnTo>
                      <a:pt x="31" y="1"/>
                    </a:lnTo>
                    <a:lnTo>
                      <a:pt x="30" y="1"/>
                    </a:lnTo>
                    <a:lnTo>
                      <a:pt x="29" y="1"/>
                    </a:lnTo>
                    <a:lnTo>
                      <a:pt x="28" y="1"/>
                    </a:lnTo>
                    <a:lnTo>
                      <a:pt x="27" y="1"/>
                    </a:lnTo>
                    <a:lnTo>
                      <a:pt x="26" y="1"/>
                    </a:lnTo>
                    <a:lnTo>
                      <a:pt x="25" y="1"/>
                    </a:lnTo>
                    <a:lnTo>
                      <a:pt x="24" y="1"/>
                    </a:lnTo>
                    <a:lnTo>
                      <a:pt x="23" y="1"/>
                    </a:lnTo>
                    <a:lnTo>
                      <a:pt x="22" y="1"/>
                    </a:lnTo>
                    <a:lnTo>
                      <a:pt x="21" y="1"/>
                    </a:lnTo>
                    <a:lnTo>
                      <a:pt x="20" y="1"/>
                    </a:lnTo>
                    <a:lnTo>
                      <a:pt x="19" y="1"/>
                    </a:lnTo>
                    <a:lnTo>
                      <a:pt x="19" y="0"/>
                    </a:lnTo>
                    <a:lnTo>
                      <a:pt x="18" y="0"/>
                    </a:lnTo>
                    <a:lnTo>
                      <a:pt x="17" y="0"/>
                    </a:lnTo>
                    <a:lnTo>
                      <a:pt x="16" y="0"/>
                    </a:lnTo>
                    <a:lnTo>
                      <a:pt x="15" y="0"/>
                    </a:lnTo>
                    <a:lnTo>
                      <a:pt x="15" y="1"/>
                    </a:lnTo>
                    <a:lnTo>
                      <a:pt x="14" y="1"/>
                    </a:lnTo>
                    <a:lnTo>
                      <a:pt x="13" y="1"/>
                    </a:lnTo>
                    <a:lnTo>
                      <a:pt x="13" y="2"/>
                    </a:lnTo>
                    <a:lnTo>
                      <a:pt x="12" y="2"/>
                    </a:lnTo>
                    <a:lnTo>
                      <a:pt x="11" y="2"/>
                    </a:lnTo>
                    <a:lnTo>
                      <a:pt x="10" y="3"/>
                    </a:lnTo>
                    <a:lnTo>
                      <a:pt x="9" y="3"/>
                    </a:lnTo>
                    <a:lnTo>
                      <a:pt x="8" y="4"/>
                    </a:lnTo>
                    <a:lnTo>
                      <a:pt x="7" y="4"/>
                    </a:lnTo>
                    <a:lnTo>
                      <a:pt x="7" y="5"/>
                    </a:lnTo>
                    <a:lnTo>
                      <a:pt x="6" y="5"/>
                    </a:lnTo>
                    <a:lnTo>
                      <a:pt x="5" y="6"/>
                    </a:lnTo>
                    <a:lnTo>
                      <a:pt x="4" y="6"/>
                    </a:lnTo>
                    <a:lnTo>
                      <a:pt x="4" y="7"/>
                    </a:lnTo>
                    <a:lnTo>
                      <a:pt x="3" y="7"/>
                    </a:lnTo>
                    <a:lnTo>
                      <a:pt x="2" y="8"/>
                    </a:lnTo>
                    <a:lnTo>
                      <a:pt x="1" y="8"/>
                    </a:lnTo>
                    <a:lnTo>
                      <a:pt x="1" y="9"/>
                    </a:lnTo>
                    <a:lnTo>
                      <a:pt x="0"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11" name="Freeform 715">
                <a:extLst>
                  <a:ext uri="{FF2B5EF4-FFF2-40B4-BE49-F238E27FC236}">
                    <a16:creationId xmlns:a16="http://schemas.microsoft.com/office/drawing/2014/main" id="{E335D541-E96A-4CC7-9E5E-C912E691C8CA}"/>
                  </a:ext>
                </a:extLst>
              </p:cNvPr>
              <p:cNvSpPr>
                <a:spLocks/>
              </p:cNvSpPr>
              <p:nvPr/>
            </p:nvSpPr>
            <p:spPr bwMode="auto">
              <a:xfrm>
                <a:off x="814" y="2752"/>
                <a:ext cx="2" cy="11"/>
              </a:xfrm>
              <a:custGeom>
                <a:avLst/>
                <a:gdLst>
                  <a:gd name="T0" fmla="*/ 0 w 2"/>
                  <a:gd name="T1" fmla="*/ 0 h 11"/>
                  <a:gd name="T2" fmla="*/ 0 w 2"/>
                  <a:gd name="T3" fmla="*/ 0 h 11"/>
                  <a:gd name="T4" fmla="*/ 0 w 2"/>
                  <a:gd name="T5" fmla="*/ 1 h 11"/>
                  <a:gd name="T6" fmla="*/ 1 w 2"/>
                  <a:gd name="T7" fmla="*/ 2 h 11"/>
                  <a:gd name="T8" fmla="*/ 1 w 2"/>
                  <a:gd name="T9" fmla="*/ 4 h 11"/>
                  <a:gd name="T10" fmla="*/ 1 w 2"/>
                  <a:gd name="T11" fmla="*/ 5 h 11"/>
                  <a:gd name="T12" fmla="*/ 1 w 2"/>
                  <a:gd name="T13" fmla="*/ 6 h 11"/>
                  <a:gd name="T14" fmla="*/ 1 w 2"/>
                  <a:gd name="T15" fmla="*/ 8 h 11"/>
                  <a:gd name="T16" fmla="*/ 1 w 2"/>
                  <a:gd name="T17" fmla="*/ 9 h 11"/>
                  <a:gd name="T18" fmla="*/ 1 w 2"/>
                  <a:gd name="T19" fmla="*/ 1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11"/>
                  <a:gd name="T32" fmla="*/ 2 w 2"/>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11">
                    <a:moveTo>
                      <a:pt x="0" y="0"/>
                    </a:moveTo>
                    <a:lnTo>
                      <a:pt x="0" y="0"/>
                    </a:lnTo>
                    <a:lnTo>
                      <a:pt x="0" y="1"/>
                    </a:lnTo>
                    <a:lnTo>
                      <a:pt x="1" y="2"/>
                    </a:lnTo>
                    <a:lnTo>
                      <a:pt x="1" y="4"/>
                    </a:lnTo>
                    <a:lnTo>
                      <a:pt x="1" y="5"/>
                    </a:lnTo>
                    <a:lnTo>
                      <a:pt x="1" y="6"/>
                    </a:lnTo>
                    <a:lnTo>
                      <a:pt x="1" y="8"/>
                    </a:lnTo>
                    <a:lnTo>
                      <a:pt x="1" y="9"/>
                    </a:lnTo>
                    <a:lnTo>
                      <a:pt x="1" y="10"/>
                    </a:lnTo>
                  </a:path>
                </a:pathLst>
              </a:custGeom>
              <a:noFill/>
              <a:ln w="12700" cap="rnd">
                <a:solidFill>
                  <a:srgbClr val="F57B49"/>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12" name="Freeform 716">
                <a:extLst>
                  <a:ext uri="{FF2B5EF4-FFF2-40B4-BE49-F238E27FC236}">
                    <a16:creationId xmlns:a16="http://schemas.microsoft.com/office/drawing/2014/main" id="{3EC751A6-0079-4E2A-AB2E-47CB9D4E4313}"/>
                  </a:ext>
                </a:extLst>
              </p:cNvPr>
              <p:cNvSpPr>
                <a:spLocks/>
              </p:cNvSpPr>
              <p:nvPr/>
            </p:nvSpPr>
            <p:spPr bwMode="auto">
              <a:xfrm>
                <a:off x="827" y="2750"/>
                <a:ext cx="11" cy="10"/>
              </a:xfrm>
              <a:custGeom>
                <a:avLst/>
                <a:gdLst>
                  <a:gd name="T0" fmla="*/ 0 w 11"/>
                  <a:gd name="T1" fmla="*/ 0 h 10"/>
                  <a:gd name="T2" fmla="*/ 1 w 11"/>
                  <a:gd name="T3" fmla="*/ 1 h 10"/>
                  <a:gd name="T4" fmla="*/ 1 w 11"/>
                  <a:gd name="T5" fmla="*/ 1 h 10"/>
                  <a:gd name="T6" fmla="*/ 2 w 11"/>
                  <a:gd name="T7" fmla="*/ 2 h 10"/>
                  <a:gd name="T8" fmla="*/ 2 w 11"/>
                  <a:gd name="T9" fmla="*/ 2 h 10"/>
                  <a:gd name="T10" fmla="*/ 3 w 11"/>
                  <a:gd name="T11" fmla="*/ 3 h 10"/>
                  <a:gd name="T12" fmla="*/ 3 w 11"/>
                  <a:gd name="T13" fmla="*/ 3 h 10"/>
                  <a:gd name="T14" fmla="*/ 4 w 11"/>
                  <a:gd name="T15" fmla="*/ 4 h 10"/>
                  <a:gd name="T16" fmla="*/ 5 w 11"/>
                  <a:gd name="T17" fmla="*/ 4 h 10"/>
                  <a:gd name="T18" fmla="*/ 5 w 11"/>
                  <a:gd name="T19" fmla="*/ 5 h 10"/>
                  <a:gd name="T20" fmla="*/ 6 w 11"/>
                  <a:gd name="T21" fmla="*/ 5 h 10"/>
                  <a:gd name="T22" fmla="*/ 6 w 11"/>
                  <a:gd name="T23" fmla="*/ 6 h 10"/>
                  <a:gd name="T24" fmla="*/ 7 w 11"/>
                  <a:gd name="T25" fmla="*/ 6 h 10"/>
                  <a:gd name="T26" fmla="*/ 7 w 11"/>
                  <a:gd name="T27" fmla="*/ 7 h 10"/>
                  <a:gd name="T28" fmla="*/ 8 w 11"/>
                  <a:gd name="T29" fmla="*/ 8 h 10"/>
                  <a:gd name="T30" fmla="*/ 8 w 11"/>
                  <a:gd name="T31" fmla="*/ 8 h 10"/>
                  <a:gd name="T32" fmla="*/ 8 w 11"/>
                  <a:gd name="T33" fmla="*/ 9 h 10"/>
                  <a:gd name="T34" fmla="*/ 9 w 11"/>
                  <a:gd name="T35" fmla="*/ 9 h 10"/>
                  <a:gd name="T36" fmla="*/ 9 w 11"/>
                  <a:gd name="T37" fmla="*/ 9 h 10"/>
                  <a:gd name="T38" fmla="*/ 9 w 11"/>
                  <a:gd name="T39" fmla="*/ 9 h 10"/>
                  <a:gd name="T40" fmla="*/ 10 w 11"/>
                  <a:gd name="T41" fmla="*/ 9 h 10"/>
                  <a:gd name="T42" fmla="*/ 10 w 11"/>
                  <a:gd name="T43" fmla="*/ 8 h 10"/>
                  <a:gd name="T44" fmla="*/ 10 w 11"/>
                  <a:gd name="T45" fmla="*/ 8 h 10"/>
                  <a:gd name="T46" fmla="*/ 10 w 11"/>
                  <a:gd name="T47" fmla="*/ 8 h 10"/>
                  <a:gd name="T48" fmla="*/ 10 w 11"/>
                  <a:gd name="T49" fmla="*/ 8 h 10"/>
                  <a:gd name="T50" fmla="*/ 9 w 11"/>
                  <a:gd name="T51" fmla="*/ 7 h 10"/>
                  <a:gd name="T52" fmla="*/ 9 w 11"/>
                  <a:gd name="T53" fmla="*/ 6 h 10"/>
                  <a:gd name="T54" fmla="*/ 8 w 11"/>
                  <a:gd name="T55" fmla="*/ 6 h 10"/>
                  <a:gd name="T56" fmla="*/ 7 w 11"/>
                  <a:gd name="T57" fmla="*/ 5 h 10"/>
                  <a:gd name="T58" fmla="*/ 7 w 11"/>
                  <a:gd name="T59" fmla="*/ 5 h 10"/>
                  <a:gd name="T60" fmla="*/ 6 w 11"/>
                  <a:gd name="T61" fmla="*/ 4 h 10"/>
                  <a:gd name="T62" fmla="*/ 6 w 11"/>
                  <a:gd name="T63" fmla="*/ 4 h 10"/>
                  <a:gd name="T64" fmla="*/ 5 w 11"/>
                  <a:gd name="T65" fmla="*/ 3 h 10"/>
                  <a:gd name="T66" fmla="*/ 4 w 11"/>
                  <a:gd name="T67" fmla="*/ 3 h 10"/>
                  <a:gd name="T68" fmla="*/ 4 w 11"/>
                  <a:gd name="T69" fmla="*/ 2 h 10"/>
                  <a:gd name="T70" fmla="*/ 3 w 11"/>
                  <a:gd name="T71" fmla="*/ 2 h 10"/>
                  <a:gd name="T72" fmla="*/ 2 w 11"/>
                  <a:gd name="T73" fmla="*/ 1 h 10"/>
                  <a:gd name="T74" fmla="*/ 2 w 11"/>
                  <a:gd name="T75" fmla="*/ 1 h 10"/>
                  <a:gd name="T76" fmla="*/ 1 w 11"/>
                  <a:gd name="T77" fmla="*/ 1 h 10"/>
                  <a:gd name="T78" fmla="*/ 1 w 11"/>
                  <a:gd name="T79" fmla="*/ 0 h 10"/>
                  <a:gd name="T80" fmla="*/ 0 w 11"/>
                  <a:gd name="T81" fmla="*/ 0 h 1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
                  <a:gd name="T124" fmla="*/ 0 h 10"/>
                  <a:gd name="T125" fmla="*/ 11 w 11"/>
                  <a:gd name="T126" fmla="*/ 10 h 1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 h="10">
                    <a:moveTo>
                      <a:pt x="0" y="0"/>
                    </a:moveTo>
                    <a:lnTo>
                      <a:pt x="1" y="1"/>
                    </a:lnTo>
                    <a:lnTo>
                      <a:pt x="2" y="2"/>
                    </a:lnTo>
                    <a:lnTo>
                      <a:pt x="3" y="3"/>
                    </a:lnTo>
                    <a:lnTo>
                      <a:pt x="4" y="4"/>
                    </a:lnTo>
                    <a:lnTo>
                      <a:pt x="5" y="4"/>
                    </a:lnTo>
                    <a:lnTo>
                      <a:pt x="5" y="5"/>
                    </a:lnTo>
                    <a:lnTo>
                      <a:pt x="6" y="5"/>
                    </a:lnTo>
                    <a:lnTo>
                      <a:pt x="6" y="6"/>
                    </a:lnTo>
                    <a:lnTo>
                      <a:pt x="7" y="6"/>
                    </a:lnTo>
                    <a:lnTo>
                      <a:pt x="7" y="7"/>
                    </a:lnTo>
                    <a:lnTo>
                      <a:pt x="8" y="8"/>
                    </a:lnTo>
                    <a:lnTo>
                      <a:pt x="8" y="9"/>
                    </a:lnTo>
                    <a:lnTo>
                      <a:pt x="9" y="9"/>
                    </a:lnTo>
                    <a:lnTo>
                      <a:pt x="10" y="9"/>
                    </a:lnTo>
                    <a:lnTo>
                      <a:pt x="10" y="8"/>
                    </a:lnTo>
                    <a:lnTo>
                      <a:pt x="9" y="7"/>
                    </a:lnTo>
                    <a:lnTo>
                      <a:pt x="9" y="6"/>
                    </a:lnTo>
                    <a:lnTo>
                      <a:pt x="8" y="6"/>
                    </a:lnTo>
                    <a:lnTo>
                      <a:pt x="7" y="5"/>
                    </a:lnTo>
                    <a:lnTo>
                      <a:pt x="6" y="4"/>
                    </a:lnTo>
                    <a:lnTo>
                      <a:pt x="5" y="3"/>
                    </a:lnTo>
                    <a:lnTo>
                      <a:pt x="4" y="3"/>
                    </a:lnTo>
                    <a:lnTo>
                      <a:pt x="4" y="2"/>
                    </a:lnTo>
                    <a:lnTo>
                      <a:pt x="3" y="2"/>
                    </a:lnTo>
                    <a:lnTo>
                      <a:pt x="2" y="1"/>
                    </a:lnTo>
                    <a:lnTo>
                      <a:pt x="1" y="1"/>
                    </a:lnTo>
                    <a:lnTo>
                      <a:pt x="1" y="0"/>
                    </a:lnTo>
                    <a:lnTo>
                      <a:pt x="0" y="0"/>
                    </a:lnTo>
                  </a:path>
                </a:pathLst>
              </a:custGeom>
              <a:solidFill>
                <a:srgbClr val="91919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13" name="Freeform 717">
                <a:extLst>
                  <a:ext uri="{FF2B5EF4-FFF2-40B4-BE49-F238E27FC236}">
                    <a16:creationId xmlns:a16="http://schemas.microsoft.com/office/drawing/2014/main" id="{E0163327-C967-4CC0-BCFE-02E7C441BC55}"/>
                  </a:ext>
                </a:extLst>
              </p:cNvPr>
              <p:cNvSpPr>
                <a:spLocks/>
              </p:cNvSpPr>
              <p:nvPr/>
            </p:nvSpPr>
            <p:spPr bwMode="auto">
              <a:xfrm>
                <a:off x="836" y="2757"/>
                <a:ext cx="13" cy="2"/>
              </a:xfrm>
              <a:custGeom>
                <a:avLst/>
                <a:gdLst>
                  <a:gd name="T0" fmla="*/ 2 w 13"/>
                  <a:gd name="T1" fmla="*/ 1 h 2"/>
                  <a:gd name="T2" fmla="*/ 12 w 13"/>
                  <a:gd name="T3" fmla="*/ 1 h 2"/>
                  <a:gd name="T4" fmla="*/ 0 w 13"/>
                  <a:gd name="T5" fmla="*/ 0 h 2"/>
                  <a:gd name="T6" fmla="*/ 0 w 13"/>
                  <a:gd name="T7" fmla="*/ 0 h 2"/>
                  <a:gd name="T8" fmla="*/ 0 w 13"/>
                  <a:gd name="T9" fmla="*/ 0 h 2"/>
                  <a:gd name="T10" fmla="*/ 1 w 13"/>
                  <a:gd name="T11" fmla="*/ 0 h 2"/>
                  <a:gd name="T12" fmla="*/ 1 w 13"/>
                  <a:gd name="T13" fmla="*/ 0 h 2"/>
                  <a:gd name="T14" fmla="*/ 1 w 13"/>
                  <a:gd name="T15" fmla="*/ 1 h 2"/>
                  <a:gd name="T16" fmla="*/ 1 w 13"/>
                  <a:gd name="T17" fmla="*/ 1 h 2"/>
                  <a:gd name="T18" fmla="*/ 2 w 13"/>
                  <a:gd name="T19" fmla="*/ 1 h 2"/>
                  <a:gd name="T20" fmla="*/ 2 w 13"/>
                  <a:gd name="T21" fmla="*/ 1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
                  <a:gd name="T34" fmla="*/ 0 h 2"/>
                  <a:gd name="T35" fmla="*/ 13 w 13"/>
                  <a:gd name="T36" fmla="*/ 2 h 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 h="2">
                    <a:moveTo>
                      <a:pt x="2" y="1"/>
                    </a:moveTo>
                    <a:lnTo>
                      <a:pt x="12" y="1"/>
                    </a:lnTo>
                    <a:lnTo>
                      <a:pt x="0" y="0"/>
                    </a:lnTo>
                    <a:lnTo>
                      <a:pt x="1" y="0"/>
                    </a:lnTo>
                    <a:lnTo>
                      <a:pt x="1" y="1"/>
                    </a:lnTo>
                    <a:lnTo>
                      <a:pt x="2" y="1"/>
                    </a:lnTo>
                  </a:path>
                </a:pathLst>
              </a:custGeom>
              <a:solidFill>
                <a:srgbClr val="FF8C66"/>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14" name="Freeform 718">
                <a:extLst>
                  <a:ext uri="{FF2B5EF4-FFF2-40B4-BE49-F238E27FC236}">
                    <a16:creationId xmlns:a16="http://schemas.microsoft.com/office/drawing/2014/main" id="{37D60466-43ED-436F-BFB5-3DFF33FC028E}"/>
                  </a:ext>
                </a:extLst>
              </p:cNvPr>
              <p:cNvSpPr>
                <a:spLocks/>
              </p:cNvSpPr>
              <p:nvPr/>
            </p:nvSpPr>
            <p:spPr bwMode="auto">
              <a:xfrm>
                <a:off x="750" y="2760"/>
                <a:ext cx="37" cy="11"/>
              </a:xfrm>
              <a:custGeom>
                <a:avLst/>
                <a:gdLst>
                  <a:gd name="T0" fmla="*/ 25 w 37"/>
                  <a:gd name="T1" fmla="*/ 5 h 11"/>
                  <a:gd name="T2" fmla="*/ 13 w 37"/>
                  <a:gd name="T3" fmla="*/ 9 h 11"/>
                  <a:gd name="T4" fmla="*/ 13 w 37"/>
                  <a:gd name="T5" fmla="*/ 10 h 11"/>
                  <a:gd name="T6" fmla="*/ 8 w 37"/>
                  <a:gd name="T7" fmla="*/ 10 h 11"/>
                  <a:gd name="T8" fmla="*/ 6 w 37"/>
                  <a:gd name="T9" fmla="*/ 10 h 11"/>
                  <a:gd name="T10" fmla="*/ 2 w 37"/>
                  <a:gd name="T11" fmla="*/ 8 h 11"/>
                  <a:gd name="T12" fmla="*/ 0 w 37"/>
                  <a:gd name="T13" fmla="*/ 7 h 11"/>
                  <a:gd name="T14" fmla="*/ 7 w 37"/>
                  <a:gd name="T15" fmla="*/ 4 h 11"/>
                  <a:gd name="T16" fmla="*/ 1 w 37"/>
                  <a:gd name="T17" fmla="*/ 7 h 11"/>
                  <a:gd name="T18" fmla="*/ 7 w 37"/>
                  <a:gd name="T19" fmla="*/ 3 h 11"/>
                  <a:gd name="T20" fmla="*/ 8 w 37"/>
                  <a:gd name="T21" fmla="*/ 3 h 11"/>
                  <a:gd name="T22" fmla="*/ 9 w 37"/>
                  <a:gd name="T23" fmla="*/ 3 h 11"/>
                  <a:gd name="T24" fmla="*/ 10 w 37"/>
                  <a:gd name="T25" fmla="*/ 3 h 11"/>
                  <a:gd name="T26" fmla="*/ 10 w 37"/>
                  <a:gd name="T27" fmla="*/ 3 h 11"/>
                  <a:gd name="T28" fmla="*/ 11 w 37"/>
                  <a:gd name="T29" fmla="*/ 2 h 11"/>
                  <a:gd name="T30" fmla="*/ 13 w 37"/>
                  <a:gd name="T31" fmla="*/ 2 h 11"/>
                  <a:gd name="T32" fmla="*/ 13 w 37"/>
                  <a:gd name="T33" fmla="*/ 2 h 11"/>
                  <a:gd name="T34" fmla="*/ 13 w 37"/>
                  <a:gd name="T35" fmla="*/ 1 h 11"/>
                  <a:gd name="T36" fmla="*/ 14 w 37"/>
                  <a:gd name="T37" fmla="*/ 1 h 11"/>
                  <a:gd name="T38" fmla="*/ 14 w 37"/>
                  <a:gd name="T39" fmla="*/ 1 h 11"/>
                  <a:gd name="T40" fmla="*/ 19 w 37"/>
                  <a:gd name="T41" fmla="*/ 0 h 11"/>
                  <a:gd name="T42" fmla="*/ 20 w 37"/>
                  <a:gd name="T43" fmla="*/ 0 h 11"/>
                  <a:gd name="T44" fmla="*/ 21 w 37"/>
                  <a:gd name="T45" fmla="*/ 0 h 11"/>
                  <a:gd name="T46" fmla="*/ 22 w 37"/>
                  <a:gd name="T47" fmla="*/ 1 h 11"/>
                  <a:gd name="T48" fmla="*/ 24 w 37"/>
                  <a:gd name="T49" fmla="*/ 1 h 11"/>
                  <a:gd name="T50" fmla="*/ 25 w 37"/>
                  <a:gd name="T51" fmla="*/ 1 h 11"/>
                  <a:gd name="T52" fmla="*/ 26 w 37"/>
                  <a:gd name="T53" fmla="*/ 1 h 11"/>
                  <a:gd name="T54" fmla="*/ 27 w 37"/>
                  <a:gd name="T55" fmla="*/ 1 h 11"/>
                  <a:gd name="T56" fmla="*/ 28 w 37"/>
                  <a:gd name="T57" fmla="*/ 1 h 11"/>
                  <a:gd name="T58" fmla="*/ 29 w 37"/>
                  <a:gd name="T59" fmla="*/ 2 h 11"/>
                  <a:gd name="T60" fmla="*/ 30 w 37"/>
                  <a:gd name="T61" fmla="*/ 2 h 11"/>
                  <a:gd name="T62" fmla="*/ 31 w 37"/>
                  <a:gd name="T63" fmla="*/ 2 h 11"/>
                  <a:gd name="T64" fmla="*/ 32 w 37"/>
                  <a:gd name="T65" fmla="*/ 2 h 11"/>
                  <a:gd name="T66" fmla="*/ 33 w 37"/>
                  <a:gd name="T67" fmla="*/ 2 h 11"/>
                  <a:gd name="T68" fmla="*/ 34 w 37"/>
                  <a:gd name="T69" fmla="*/ 3 h 11"/>
                  <a:gd name="T70" fmla="*/ 35 w 37"/>
                  <a:gd name="T71" fmla="*/ 3 h 11"/>
                  <a:gd name="T72" fmla="*/ 36 w 37"/>
                  <a:gd name="T73" fmla="*/ 3 h 11"/>
                  <a:gd name="T74" fmla="*/ 35 w 37"/>
                  <a:gd name="T75" fmla="*/ 3 h 11"/>
                  <a:gd name="T76" fmla="*/ 35 w 37"/>
                  <a:gd name="T77" fmla="*/ 3 h 11"/>
                  <a:gd name="T78" fmla="*/ 34 w 37"/>
                  <a:gd name="T79" fmla="*/ 3 h 11"/>
                  <a:gd name="T80" fmla="*/ 33 w 37"/>
                  <a:gd name="T81" fmla="*/ 3 h 11"/>
                  <a:gd name="T82" fmla="*/ 33 w 37"/>
                  <a:gd name="T83" fmla="*/ 3 h 11"/>
                  <a:gd name="T84" fmla="*/ 32 w 37"/>
                  <a:gd name="T85" fmla="*/ 4 h 11"/>
                  <a:gd name="T86" fmla="*/ 31 w 37"/>
                  <a:gd name="T87" fmla="*/ 4 h 11"/>
                  <a:gd name="T88" fmla="*/ 31 w 37"/>
                  <a:gd name="T89" fmla="*/ 4 h 11"/>
                  <a:gd name="T90" fmla="*/ 30 w 37"/>
                  <a:gd name="T91" fmla="*/ 4 h 11"/>
                  <a:gd name="T92" fmla="*/ 29 w 37"/>
                  <a:gd name="T93" fmla="*/ 4 h 11"/>
                  <a:gd name="T94" fmla="*/ 29 w 37"/>
                  <a:gd name="T95" fmla="*/ 4 h 11"/>
                  <a:gd name="T96" fmla="*/ 28 w 37"/>
                  <a:gd name="T97" fmla="*/ 4 h 11"/>
                  <a:gd name="T98" fmla="*/ 27 w 37"/>
                  <a:gd name="T99" fmla="*/ 4 h 11"/>
                  <a:gd name="T100" fmla="*/ 27 w 37"/>
                  <a:gd name="T101" fmla="*/ 5 h 11"/>
                  <a:gd name="T102" fmla="*/ 26 w 37"/>
                  <a:gd name="T103" fmla="*/ 5 h 11"/>
                  <a:gd name="T104" fmla="*/ 25 w 37"/>
                  <a:gd name="T105" fmla="*/ 5 h 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7"/>
                  <a:gd name="T160" fmla="*/ 0 h 11"/>
                  <a:gd name="T161" fmla="*/ 37 w 37"/>
                  <a:gd name="T162" fmla="*/ 11 h 1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7" h="11">
                    <a:moveTo>
                      <a:pt x="25" y="5"/>
                    </a:moveTo>
                    <a:lnTo>
                      <a:pt x="13" y="9"/>
                    </a:lnTo>
                    <a:lnTo>
                      <a:pt x="13" y="10"/>
                    </a:lnTo>
                    <a:lnTo>
                      <a:pt x="8" y="10"/>
                    </a:lnTo>
                    <a:lnTo>
                      <a:pt x="6" y="10"/>
                    </a:lnTo>
                    <a:lnTo>
                      <a:pt x="2" y="8"/>
                    </a:lnTo>
                    <a:lnTo>
                      <a:pt x="0" y="7"/>
                    </a:lnTo>
                    <a:lnTo>
                      <a:pt x="7" y="4"/>
                    </a:lnTo>
                    <a:lnTo>
                      <a:pt x="1" y="7"/>
                    </a:lnTo>
                    <a:lnTo>
                      <a:pt x="7" y="3"/>
                    </a:lnTo>
                    <a:lnTo>
                      <a:pt x="8" y="3"/>
                    </a:lnTo>
                    <a:lnTo>
                      <a:pt x="9" y="3"/>
                    </a:lnTo>
                    <a:lnTo>
                      <a:pt x="10" y="3"/>
                    </a:lnTo>
                    <a:lnTo>
                      <a:pt x="11" y="2"/>
                    </a:lnTo>
                    <a:lnTo>
                      <a:pt x="13" y="2"/>
                    </a:lnTo>
                    <a:lnTo>
                      <a:pt x="13" y="1"/>
                    </a:lnTo>
                    <a:lnTo>
                      <a:pt x="14" y="1"/>
                    </a:lnTo>
                    <a:lnTo>
                      <a:pt x="19" y="0"/>
                    </a:lnTo>
                    <a:lnTo>
                      <a:pt x="20" y="0"/>
                    </a:lnTo>
                    <a:lnTo>
                      <a:pt x="21" y="0"/>
                    </a:lnTo>
                    <a:lnTo>
                      <a:pt x="22" y="1"/>
                    </a:lnTo>
                    <a:lnTo>
                      <a:pt x="24" y="1"/>
                    </a:lnTo>
                    <a:lnTo>
                      <a:pt x="25" y="1"/>
                    </a:lnTo>
                    <a:lnTo>
                      <a:pt x="26" y="1"/>
                    </a:lnTo>
                    <a:lnTo>
                      <a:pt x="27" y="1"/>
                    </a:lnTo>
                    <a:lnTo>
                      <a:pt x="28" y="1"/>
                    </a:lnTo>
                    <a:lnTo>
                      <a:pt x="29" y="2"/>
                    </a:lnTo>
                    <a:lnTo>
                      <a:pt x="30" y="2"/>
                    </a:lnTo>
                    <a:lnTo>
                      <a:pt x="31" y="2"/>
                    </a:lnTo>
                    <a:lnTo>
                      <a:pt x="32" y="2"/>
                    </a:lnTo>
                    <a:lnTo>
                      <a:pt x="33" y="2"/>
                    </a:lnTo>
                    <a:lnTo>
                      <a:pt x="34" y="3"/>
                    </a:lnTo>
                    <a:lnTo>
                      <a:pt x="35" y="3"/>
                    </a:lnTo>
                    <a:lnTo>
                      <a:pt x="36" y="3"/>
                    </a:lnTo>
                    <a:lnTo>
                      <a:pt x="35" y="3"/>
                    </a:lnTo>
                    <a:lnTo>
                      <a:pt x="34" y="3"/>
                    </a:lnTo>
                    <a:lnTo>
                      <a:pt x="33" y="3"/>
                    </a:lnTo>
                    <a:lnTo>
                      <a:pt x="32" y="4"/>
                    </a:lnTo>
                    <a:lnTo>
                      <a:pt x="31" y="4"/>
                    </a:lnTo>
                    <a:lnTo>
                      <a:pt x="30" y="4"/>
                    </a:lnTo>
                    <a:lnTo>
                      <a:pt x="29" y="4"/>
                    </a:lnTo>
                    <a:lnTo>
                      <a:pt x="28" y="4"/>
                    </a:lnTo>
                    <a:lnTo>
                      <a:pt x="27" y="4"/>
                    </a:lnTo>
                    <a:lnTo>
                      <a:pt x="27" y="5"/>
                    </a:lnTo>
                    <a:lnTo>
                      <a:pt x="26" y="5"/>
                    </a:lnTo>
                    <a:lnTo>
                      <a:pt x="25" y="5"/>
                    </a:lnTo>
                  </a:path>
                </a:pathLst>
              </a:custGeom>
              <a:solidFill>
                <a:srgbClr val="FF8C66"/>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15" name="Freeform 719">
                <a:extLst>
                  <a:ext uri="{FF2B5EF4-FFF2-40B4-BE49-F238E27FC236}">
                    <a16:creationId xmlns:a16="http://schemas.microsoft.com/office/drawing/2014/main" id="{BB0719D7-85C5-444F-84D1-41C9D9702588}"/>
                  </a:ext>
                </a:extLst>
              </p:cNvPr>
              <p:cNvSpPr>
                <a:spLocks/>
              </p:cNvSpPr>
              <p:nvPr/>
            </p:nvSpPr>
            <p:spPr bwMode="auto">
              <a:xfrm>
                <a:off x="840" y="2766"/>
                <a:ext cx="11" cy="4"/>
              </a:xfrm>
              <a:custGeom>
                <a:avLst/>
                <a:gdLst>
                  <a:gd name="T0" fmla="*/ 0 w 11"/>
                  <a:gd name="T1" fmla="*/ 1 h 4"/>
                  <a:gd name="T2" fmla="*/ 9 w 11"/>
                  <a:gd name="T3" fmla="*/ 0 h 4"/>
                  <a:gd name="T4" fmla="*/ 9 w 11"/>
                  <a:gd name="T5" fmla="*/ 0 h 4"/>
                  <a:gd name="T6" fmla="*/ 10 w 11"/>
                  <a:gd name="T7" fmla="*/ 0 h 4"/>
                  <a:gd name="T8" fmla="*/ 10 w 11"/>
                  <a:gd name="T9" fmla="*/ 1 h 4"/>
                  <a:gd name="T10" fmla="*/ 10 w 11"/>
                  <a:gd name="T11" fmla="*/ 1 h 4"/>
                  <a:gd name="T12" fmla="*/ 10 w 11"/>
                  <a:gd name="T13" fmla="*/ 1 h 4"/>
                  <a:gd name="T14" fmla="*/ 10 w 11"/>
                  <a:gd name="T15" fmla="*/ 1 h 4"/>
                  <a:gd name="T16" fmla="*/ 10 w 11"/>
                  <a:gd name="T17" fmla="*/ 2 h 4"/>
                  <a:gd name="T18" fmla="*/ 10 w 11"/>
                  <a:gd name="T19" fmla="*/ 2 h 4"/>
                  <a:gd name="T20" fmla="*/ 0 w 11"/>
                  <a:gd name="T21" fmla="*/ 3 h 4"/>
                  <a:gd name="T22" fmla="*/ 0 w 11"/>
                  <a:gd name="T23" fmla="*/ 3 h 4"/>
                  <a:gd name="T24" fmla="*/ 0 w 11"/>
                  <a:gd name="T25" fmla="*/ 2 h 4"/>
                  <a:gd name="T26" fmla="*/ 0 w 11"/>
                  <a:gd name="T27" fmla="*/ 2 h 4"/>
                  <a:gd name="T28" fmla="*/ 0 w 11"/>
                  <a:gd name="T29" fmla="*/ 1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
                  <a:gd name="T46" fmla="*/ 0 h 4"/>
                  <a:gd name="T47" fmla="*/ 11 w 11"/>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 h="4">
                    <a:moveTo>
                      <a:pt x="0" y="1"/>
                    </a:moveTo>
                    <a:lnTo>
                      <a:pt x="9" y="0"/>
                    </a:lnTo>
                    <a:lnTo>
                      <a:pt x="10" y="0"/>
                    </a:lnTo>
                    <a:lnTo>
                      <a:pt x="10" y="1"/>
                    </a:lnTo>
                    <a:lnTo>
                      <a:pt x="10" y="2"/>
                    </a:lnTo>
                    <a:lnTo>
                      <a:pt x="0" y="3"/>
                    </a:lnTo>
                    <a:lnTo>
                      <a:pt x="0" y="2"/>
                    </a:lnTo>
                    <a:lnTo>
                      <a:pt x="0" y="1"/>
                    </a:lnTo>
                  </a:path>
                </a:pathLst>
              </a:custGeom>
              <a:solidFill>
                <a:srgbClr val="67676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16" name="Freeform 720">
                <a:extLst>
                  <a:ext uri="{FF2B5EF4-FFF2-40B4-BE49-F238E27FC236}">
                    <a16:creationId xmlns:a16="http://schemas.microsoft.com/office/drawing/2014/main" id="{FEEE0470-DB75-4605-A4BB-06E2793825F6}"/>
                  </a:ext>
                </a:extLst>
              </p:cNvPr>
              <p:cNvSpPr>
                <a:spLocks/>
              </p:cNvSpPr>
              <p:nvPr/>
            </p:nvSpPr>
            <p:spPr bwMode="auto">
              <a:xfrm>
                <a:off x="812" y="2761"/>
                <a:ext cx="20" cy="5"/>
              </a:xfrm>
              <a:custGeom>
                <a:avLst/>
                <a:gdLst>
                  <a:gd name="T0" fmla="*/ 16 w 20"/>
                  <a:gd name="T1" fmla="*/ 2 h 5"/>
                  <a:gd name="T2" fmla="*/ 19 w 20"/>
                  <a:gd name="T3" fmla="*/ 1 h 5"/>
                  <a:gd name="T4" fmla="*/ 19 w 20"/>
                  <a:gd name="T5" fmla="*/ 0 h 5"/>
                  <a:gd name="T6" fmla="*/ 19 w 20"/>
                  <a:gd name="T7" fmla="*/ 0 h 5"/>
                  <a:gd name="T8" fmla="*/ 19 w 20"/>
                  <a:gd name="T9" fmla="*/ 0 h 5"/>
                  <a:gd name="T10" fmla="*/ 19 w 20"/>
                  <a:gd name="T11" fmla="*/ 0 h 5"/>
                  <a:gd name="T12" fmla="*/ 19 w 20"/>
                  <a:gd name="T13" fmla="*/ 0 h 5"/>
                  <a:gd name="T14" fmla="*/ 16 w 20"/>
                  <a:gd name="T15" fmla="*/ 0 h 5"/>
                  <a:gd name="T16" fmla="*/ 16 w 20"/>
                  <a:gd name="T17" fmla="*/ 0 h 5"/>
                  <a:gd name="T18" fmla="*/ 16 w 20"/>
                  <a:gd name="T19" fmla="*/ 0 h 5"/>
                  <a:gd name="T20" fmla="*/ 16 w 20"/>
                  <a:gd name="T21" fmla="*/ 1 h 5"/>
                  <a:gd name="T22" fmla="*/ 16 w 20"/>
                  <a:gd name="T23" fmla="*/ 1 h 5"/>
                  <a:gd name="T24" fmla="*/ 16 w 20"/>
                  <a:gd name="T25" fmla="*/ 2 h 5"/>
                  <a:gd name="T26" fmla="*/ 0 w 20"/>
                  <a:gd name="T27" fmla="*/ 4 h 5"/>
                  <a:gd name="T28" fmla="*/ 3 w 20"/>
                  <a:gd name="T29" fmla="*/ 4 h 5"/>
                  <a:gd name="T30" fmla="*/ 3 w 20"/>
                  <a:gd name="T31" fmla="*/ 3 h 5"/>
                  <a:gd name="T32" fmla="*/ 3 w 20"/>
                  <a:gd name="T33" fmla="*/ 2 h 5"/>
                  <a:gd name="T34" fmla="*/ 3 w 20"/>
                  <a:gd name="T35" fmla="*/ 2 h 5"/>
                  <a:gd name="T36" fmla="*/ 3 w 20"/>
                  <a:gd name="T37" fmla="*/ 2 h 5"/>
                  <a:gd name="T38" fmla="*/ 3 w 20"/>
                  <a:gd name="T39" fmla="*/ 2 h 5"/>
                  <a:gd name="T40" fmla="*/ 0 w 20"/>
                  <a:gd name="T41" fmla="*/ 3 h 5"/>
                  <a:gd name="T42" fmla="*/ 0 w 20"/>
                  <a:gd name="T43" fmla="*/ 3 h 5"/>
                  <a:gd name="T44" fmla="*/ 0 w 20"/>
                  <a:gd name="T45" fmla="*/ 3 h 5"/>
                  <a:gd name="T46" fmla="*/ 0 w 20"/>
                  <a:gd name="T47" fmla="*/ 3 h 5"/>
                  <a:gd name="T48" fmla="*/ 0 w 20"/>
                  <a:gd name="T49" fmla="*/ 3 h 5"/>
                  <a:gd name="T50" fmla="*/ 0 w 20"/>
                  <a:gd name="T51" fmla="*/ 4 h 5"/>
                  <a:gd name="T52" fmla="*/ 16 w 20"/>
                  <a:gd name="T53" fmla="*/ 2 h 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0"/>
                  <a:gd name="T82" fmla="*/ 0 h 5"/>
                  <a:gd name="T83" fmla="*/ 20 w 20"/>
                  <a:gd name="T84" fmla="*/ 5 h 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0" h="5">
                    <a:moveTo>
                      <a:pt x="16" y="2"/>
                    </a:moveTo>
                    <a:lnTo>
                      <a:pt x="19" y="1"/>
                    </a:lnTo>
                    <a:lnTo>
                      <a:pt x="19" y="0"/>
                    </a:lnTo>
                    <a:lnTo>
                      <a:pt x="16" y="0"/>
                    </a:lnTo>
                    <a:lnTo>
                      <a:pt x="16" y="1"/>
                    </a:lnTo>
                    <a:lnTo>
                      <a:pt x="16" y="2"/>
                    </a:lnTo>
                    <a:lnTo>
                      <a:pt x="0" y="4"/>
                    </a:lnTo>
                    <a:lnTo>
                      <a:pt x="3" y="4"/>
                    </a:lnTo>
                    <a:lnTo>
                      <a:pt x="3" y="3"/>
                    </a:lnTo>
                    <a:lnTo>
                      <a:pt x="3" y="2"/>
                    </a:lnTo>
                    <a:lnTo>
                      <a:pt x="0" y="3"/>
                    </a:lnTo>
                    <a:lnTo>
                      <a:pt x="0" y="4"/>
                    </a:lnTo>
                    <a:lnTo>
                      <a:pt x="16" y="2"/>
                    </a:lnTo>
                  </a:path>
                </a:pathLst>
              </a:custGeom>
              <a:solidFill>
                <a:srgbClr val="3F3F3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17" name="Freeform 721">
                <a:extLst>
                  <a:ext uri="{FF2B5EF4-FFF2-40B4-BE49-F238E27FC236}">
                    <a16:creationId xmlns:a16="http://schemas.microsoft.com/office/drawing/2014/main" id="{014C142B-23B2-450C-B936-10DF089039B5}"/>
                  </a:ext>
                </a:extLst>
              </p:cNvPr>
              <p:cNvSpPr>
                <a:spLocks/>
              </p:cNvSpPr>
              <p:nvPr/>
            </p:nvSpPr>
            <p:spPr bwMode="auto">
              <a:xfrm>
                <a:off x="823" y="2751"/>
                <a:ext cx="7" cy="10"/>
              </a:xfrm>
              <a:custGeom>
                <a:avLst/>
                <a:gdLst>
                  <a:gd name="T0" fmla="*/ 0 w 7"/>
                  <a:gd name="T1" fmla="*/ 0 h 10"/>
                  <a:gd name="T2" fmla="*/ 0 w 7"/>
                  <a:gd name="T3" fmla="*/ 1 h 10"/>
                  <a:gd name="T4" fmla="*/ 1 w 7"/>
                  <a:gd name="T5" fmla="*/ 1 h 10"/>
                  <a:gd name="T6" fmla="*/ 1 w 7"/>
                  <a:gd name="T7" fmla="*/ 2 h 10"/>
                  <a:gd name="T8" fmla="*/ 1 w 7"/>
                  <a:gd name="T9" fmla="*/ 2 h 10"/>
                  <a:gd name="T10" fmla="*/ 1 w 7"/>
                  <a:gd name="T11" fmla="*/ 3 h 10"/>
                  <a:gd name="T12" fmla="*/ 2 w 7"/>
                  <a:gd name="T13" fmla="*/ 3 h 10"/>
                  <a:gd name="T14" fmla="*/ 2 w 7"/>
                  <a:gd name="T15" fmla="*/ 4 h 10"/>
                  <a:gd name="T16" fmla="*/ 2 w 7"/>
                  <a:gd name="T17" fmla="*/ 4 h 10"/>
                  <a:gd name="T18" fmla="*/ 3 w 7"/>
                  <a:gd name="T19" fmla="*/ 5 h 10"/>
                  <a:gd name="T20" fmla="*/ 3 w 7"/>
                  <a:gd name="T21" fmla="*/ 6 h 10"/>
                  <a:gd name="T22" fmla="*/ 3 w 7"/>
                  <a:gd name="T23" fmla="*/ 6 h 10"/>
                  <a:gd name="T24" fmla="*/ 3 w 7"/>
                  <a:gd name="T25" fmla="*/ 7 h 10"/>
                  <a:gd name="T26" fmla="*/ 4 w 7"/>
                  <a:gd name="T27" fmla="*/ 7 h 10"/>
                  <a:gd name="T28" fmla="*/ 4 w 7"/>
                  <a:gd name="T29" fmla="*/ 8 h 10"/>
                  <a:gd name="T30" fmla="*/ 4 w 7"/>
                  <a:gd name="T31" fmla="*/ 8 h 10"/>
                  <a:gd name="T32" fmla="*/ 4 w 7"/>
                  <a:gd name="T33" fmla="*/ 9 h 10"/>
                  <a:gd name="T34" fmla="*/ 6 w 7"/>
                  <a:gd name="T35" fmla="*/ 9 h 10"/>
                  <a:gd name="T36" fmla="*/ 6 w 7"/>
                  <a:gd name="T37" fmla="*/ 8 h 10"/>
                  <a:gd name="T38" fmla="*/ 5 w 7"/>
                  <a:gd name="T39" fmla="*/ 7 h 10"/>
                  <a:gd name="T40" fmla="*/ 5 w 7"/>
                  <a:gd name="T41" fmla="*/ 6 h 10"/>
                  <a:gd name="T42" fmla="*/ 4 w 7"/>
                  <a:gd name="T43" fmla="*/ 5 h 10"/>
                  <a:gd name="T44" fmla="*/ 4 w 7"/>
                  <a:gd name="T45" fmla="*/ 4 h 10"/>
                  <a:gd name="T46" fmla="*/ 3 w 7"/>
                  <a:gd name="T47" fmla="*/ 3 h 10"/>
                  <a:gd name="T48" fmla="*/ 3 w 7"/>
                  <a:gd name="T49" fmla="*/ 2 h 10"/>
                  <a:gd name="T50" fmla="*/ 2 w 7"/>
                  <a:gd name="T51" fmla="*/ 1 h 10"/>
                  <a:gd name="T52" fmla="*/ 0 w 7"/>
                  <a:gd name="T53" fmla="*/ 0 h 1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
                  <a:gd name="T82" fmla="*/ 0 h 10"/>
                  <a:gd name="T83" fmla="*/ 7 w 7"/>
                  <a:gd name="T84" fmla="*/ 10 h 1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 h="10">
                    <a:moveTo>
                      <a:pt x="0" y="0"/>
                    </a:moveTo>
                    <a:lnTo>
                      <a:pt x="0" y="1"/>
                    </a:lnTo>
                    <a:lnTo>
                      <a:pt x="1" y="1"/>
                    </a:lnTo>
                    <a:lnTo>
                      <a:pt x="1" y="2"/>
                    </a:lnTo>
                    <a:lnTo>
                      <a:pt x="1" y="3"/>
                    </a:lnTo>
                    <a:lnTo>
                      <a:pt x="2" y="3"/>
                    </a:lnTo>
                    <a:lnTo>
                      <a:pt x="2" y="4"/>
                    </a:lnTo>
                    <a:lnTo>
                      <a:pt x="3" y="5"/>
                    </a:lnTo>
                    <a:lnTo>
                      <a:pt x="3" y="6"/>
                    </a:lnTo>
                    <a:lnTo>
                      <a:pt x="3" y="7"/>
                    </a:lnTo>
                    <a:lnTo>
                      <a:pt x="4" y="7"/>
                    </a:lnTo>
                    <a:lnTo>
                      <a:pt x="4" y="8"/>
                    </a:lnTo>
                    <a:lnTo>
                      <a:pt x="4" y="9"/>
                    </a:lnTo>
                    <a:lnTo>
                      <a:pt x="6" y="9"/>
                    </a:lnTo>
                    <a:lnTo>
                      <a:pt x="6" y="8"/>
                    </a:lnTo>
                    <a:lnTo>
                      <a:pt x="5" y="7"/>
                    </a:lnTo>
                    <a:lnTo>
                      <a:pt x="5" y="6"/>
                    </a:lnTo>
                    <a:lnTo>
                      <a:pt x="4" y="5"/>
                    </a:lnTo>
                    <a:lnTo>
                      <a:pt x="4" y="4"/>
                    </a:lnTo>
                    <a:lnTo>
                      <a:pt x="3" y="3"/>
                    </a:lnTo>
                    <a:lnTo>
                      <a:pt x="3" y="2"/>
                    </a:lnTo>
                    <a:lnTo>
                      <a:pt x="2" y="1"/>
                    </a:lnTo>
                    <a:lnTo>
                      <a:pt x="0" y="0"/>
                    </a:lnTo>
                  </a:path>
                </a:pathLst>
              </a:custGeom>
              <a:solidFill>
                <a:srgbClr val="67676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18" name="Freeform 722">
                <a:extLst>
                  <a:ext uri="{FF2B5EF4-FFF2-40B4-BE49-F238E27FC236}">
                    <a16:creationId xmlns:a16="http://schemas.microsoft.com/office/drawing/2014/main" id="{1DCABEF3-D7AC-4B70-AA99-B893BEBA540B}"/>
                  </a:ext>
                </a:extLst>
              </p:cNvPr>
              <p:cNvSpPr>
                <a:spLocks/>
              </p:cNvSpPr>
              <p:nvPr/>
            </p:nvSpPr>
            <p:spPr bwMode="auto">
              <a:xfrm>
                <a:off x="764" y="2764"/>
                <a:ext cx="31" cy="8"/>
              </a:xfrm>
              <a:custGeom>
                <a:avLst/>
                <a:gdLst>
                  <a:gd name="T0" fmla="*/ 0 w 31"/>
                  <a:gd name="T1" fmla="*/ 7 h 8"/>
                  <a:gd name="T2" fmla="*/ 0 w 31"/>
                  <a:gd name="T3" fmla="*/ 7 h 8"/>
                  <a:gd name="T4" fmla="*/ 0 w 31"/>
                  <a:gd name="T5" fmla="*/ 7 h 8"/>
                  <a:gd name="T6" fmla="*/ 1 w 31"/>
                  <a:gd name="T7" fmla="*/ 6 h 8"/>
                  <a:gd name="T8" fmla="*/ 1 w 31"/>
                  <a:gd name="T9" fmla="*/ 6 h 8"/>
                  <a:gd name="T10" fmla="*/ 2 w 31"/>
                  <a:gd name="T11" fmla="*/ 6 h 8"/>
                  <a:gd name="T12" fmla="*/ 2 w 31"/>
                  <a:gd name="T13" fmla="*/ 6 h 8"/>
                  <a:gd name="T14" fmla="*/ 3 w 31"/>
                  <a:gd name="T15" fmla="*/ 5 h 8"/>
                  <a:gd name="T16" fmla="*/ 3 w 31"/>
                  <a:gd name="T17" fmla="*/ 5 h 8"/>
                  <a:gd name="T18" fmla="*/ 4 w 31"/>
                  <a:gd name="T19" fmla="*/ 5 h 8"/>
                  <a:gd name="T20" fmla="*/ 5 w 31"/>
                  <a:gd name="T21" fmla="*/ 4 h 8"/>
                  <a:gd name="T22" fmla="*/ 6 w 31"/>
                  <a:gd name="T23" fmla="*/ 4 h 8"/>
                  <a:gd name="T24" fmla="*/ 7 w 31"/>
                  <a:gd name="T25" fmla="*/ 4 h 8"/>
                  <a:gd name="T26" fmla="*/ 8 w 31"/>
                  <a:gd name="T27" fmla="*/ 4 h 8"/>
                  <a:gd name="T28" fmla="*/ 9 w 31"/>
                  <a:gd name="T29" fmla="*/ 3 h 8"/>
                  <a:gd name="T30" fmla="*/ 10 w 31"/>
                  <a:gd name="T31" fmla="*/ 3 h 8"/>
                  <a:gd name="T32" fmla="*/ 11 w 31"/>
                  <a:gd name="T33" fmla="*/ 3 h 8"/>
                  <a:gd name="T34" fmla="*/ 12 w 31"/>
                  <a:gd name="T35" fmla="*/ 3 h 8"/>
                  <a:gd name="T36" fmla="*/ 13 w 31"/>
                  <a:gd name="T37" fmla="*/ 2 h 8"/>
                  <a:gd name="T38" fmla="*/ 14 w 31"/>
                  <a:gd name="T39" fmla="*/ 2 h 8"/>
                  <a:gd name="T40" fmla="*/ 15 w 31"/>
                  <a:gd name="T41" fmla="*/ 2 h 8"/>
                  <a:gd name="T42" fmla="*/ 17 w 31"/>
                  <a:gd name="T43" fmla="*/ 2 h 8"/>
                  <a:gd name="T44" fmla="*/ 18 w 31"/>
                  <a:gd name="T45" fmla="*/ 2 h 8"/>
                  <a:gd name="T46" fmla="*/ 19 w 31"/>
                  <a:gd name="T47" fmla="*/ 1 h 8"/>
                  <a:gd name="T48" fmla="*/ 20 w 31"/>
                  <a:gd name="T49" fmla="*/ 1 h 8"/>
                  <a:gd name="T50" fmla="*/ 21 w 31"/>
                  <a:gd name="T51" fmla="*/ 1 h 8"/>
                  <a:gd name="T52" fmla="*/ 22 w 31"/>
                  <a:gd name="T53" fmla="*/ 1 h 8"/>
                  <a:gd name="T54" fmla="*/ 24 w 31"/>
                  <a:gd name="T55" fmla="*/ 1 h 8"/>
                  <a:gd name="T56" fmla="*/ 25 w 31"/>
                  <a:gd name="T57" fmla="*/ 1 h 8"/>
                  <a:gd name="T58" fmla="*/ 26 w 31"/>
                  <a:gd name="T59" fmla="*/ 0 h 8"/>
                  <a:gd name="T60" fmla="*/ 27 w 31"/>
                  <a:gd name="T61" fmla="*/ 0 h 8"/>
                  <a:gd name="T62" fmla="*/ 28 w 31"/>
                  <a:gd name="T63" fmla="*/ 0 h 8"/>
                  <a:gd name="T64" fmla="*/ 29 w 31"/>
                  <a:gd name="T65" fmla="*/ 0 h 8"/>
                  <a:gd name="T66" fmla="*/ 30 w 31"/>
                  <a:gd name="T67" fmla="*/ 0 h 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1"/>
                  <a:gd name="T103" fmla="*/ 0 h 8"/>
                  <a:gd name="T104" fmla="*/ 31 w 31"/>
                  <a:gd name="T105" fmla="*/ 8 h 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1" h="8">
                    <a:moveTo>
                      <a:pt x="0" y="7"/>
                    </a:moveTo>
                    <a:lnTo>
                      <a:pt x="0" y="7"/>
                    </a:lnTo>
                    <a:lnTo>
                      <a:pt x="1" y="6"/>
                    </a:lnTo>
                    <a:lnTo>
                      <a:pt x="2" y="6"/>
                    </a:lnTo>
                    <a:lnTo>
                      <a:pt x="3" y="5"/>
                    </a:lnTo>
                    <a:lnTo>
                      <a:pt x="4" y="5"/>
                    </a:lnTo>
                    <a:lnTo>
                      <a:pt x="5" y="4"/>
                    </a:lnTo>
                    <a:lnTo>
                      <a:pt x="6" y="4"/>
                    </a:lnTo>
                    <a:lnTo>
                      <a:pt x="7" y="4"/>
                    </a:lnTo>
                    <a:lnTo>
                      <a:pt x="8" y="4"/>
                    </a:lnTo>
                    <a:lnTo>
                      <a:pt x="9" y="3"/>
                    </a:lnTo>
                    <a:lnTo>
                      <a:pt x="10" y="3"/>
                    </a:lnTo>
                    <a:lnTo>
                      <a:pt x="11" y="3"/>
                    </a:lnTo>
                    <a:lnTo>
                      <a:pt x="12" y="3"/>
                    </a:lnTo>
                    <a:lnTo>
                      <a:pt x="13" y="2"/>
                    </a:lnTo>
                    <a:lnTo>
                      <a:pt x="14" y="2"/>
                    </a:lnTo>
                    <a:lnTo>
                      <a:pt x="15" y="2"/>
                    </a:lnTo>
                    <a:lnTo>
                      <a:pt x="17" y="2"/>
                    </a:lnTo>
                    <a:lnTo>
                      <a:pt x="18" y="2"/>
                    </a:lnTo>
                    <a:lnTo>
                      <a:pt x="19" y="1"/>
                    </a:lnTo>
                    <a:lnTo>
                      <a:pt x="20" y="1"/>
                    </a:lnTo>
                    <a:lnTo>
                      <a:pt x="21" y="1"/>
                    </a:lnTo>
                    <a:lnTo>
                      <a:pt x="22" y="1"/>
                    </a:lnTo>
                    <a:lnTo>
                      <a:pt x="24" y="1"/>
                    </a:lnTo>
                    <a:lnTo>
                      <a:pt x="25" y="1"/>
                    </a:lnTo>
                    <a:lnTo>
                      <a:pt x="26" y="0"/>
                    </a:lnTo>
                    <a:lnTo>
                      <a:pt x="27" y="0"/>
                    </a:lnTo>
                    <a:lnTo>
                      <a:pt x="28" y="0"/>
                    </a:lnTo>
                    <a:lnTo>
                      <a:pt x="29" y="0"/>
                    </a:lnTo>
                    <a:lnTo>
                      <a:pt x="30" y="0"/>
                    </a:lnTo>
                  </a:path>
                </a:pathLst>
              </a:custGeom>
              <a:noFill/>
              <a:ln w="12700" cap="rnd">
                <a:solidFill>
                  <a:srgbClr val="F35B1B"/>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19" name="Freeform 723">
                <a:extLst>
                  <a:ext uri="{FF2B5EF4-FFF2-40B4-BE49-F238E27FC236}">
                    <a16:creationId xmlns:a16="http://schemas.microsoft.com/office/drawing/2014/main" id="{6C80572C-B163-4035-BD4B-F5F80A23303B}"/>
                  </a:ext>
                </a:extLst>
              </p:cNvPr>
              <p:cNvSpPr>
                <a:spLocks/>
              </p:cNvSpPr>
              <p:nvPr/>
            </p:nvSpPr>
            <p:spPr bwMode="auto">
              <a:xfrm>
                <a:off x="748" y="2778"/>
                <a:ext cx="25" cy="6"/>
              </a:xfrm>
              <a:custGeom>
                <a:avLst/>
                <a:gdLst>
                  <a:gd name="T0" fmla="*/ 0 w 25"/>
                  <a:gd name="T1" fmla="*/ 0 h 6"/>
                  <a:gd name="T2" fmla="*/ 0 w 25"/>
                  <a:gd name="T3" fmla="*/ 0 h 6"/>
                  <a:gd name="T4" fmla="*/ 1 w 25"/>
                  <a:gd name="T5" fmla="*/ 0 h 6"/>
                  <a:gd name="T6" fmla="*/ 1 w 25"/>
                  <a:gd name="T7" fmla="*/ 1 h 6"/>
                  <a:gd name="T8" fmla="*/ 2 w 25"/>
                  <a:gd name="T9" fmla="*/ 1 h 6"/>
                  <a:gd name="T10" fmla="*/ 2 w 25"/>
                  <a:gd name="T11" fmla="*/ 2 h 6"/>
                  <a:gd name="T12" fmla="*/ 3 w 25"/>
                  <a:gd name="T13" fmla="*/ 2 h 6"/>
                  <a:gd name="T14" fmla="*/ 4 w 25"/>
                  <a:gd name="T15" fmla="*/ 2 h 6"/>
                  <a:gd name="T16" fmla="*/ 4 w 25"/>
                  <a:gd name="T17" fmla="*/ 2 h 6"/>
                  <a:gd name="T18" fmla="*/ 5 w 25"/>
                  <a:gd name="T19" fmla="*/ 3 h 6"/>
                  <a:gd name="T20" fmla="*/ 6 w 25"/>
                  <a:gd name="T21" fmla="*/ 3 h 6"/>
                  <a:gd name="T22" fmla="*/ 6 w 25"/>
                  <a:gd name="T23" fmla="*/ 3 h 6"/>
                  <a:gd name="T24" fmla="*/ 7 w 25"/>
                  <a:gd name="T25" fmla="*/ 3 h 6"/>
                  <a:gd name="T26" fmla="*/ 8 w 25"/>
                  <a:gd name="T27" fmla="*/ 4 h 6"/>
                  <a:gd name="T28" fmla="*/ 9 w 25"/>
                  <a:gd name="T29" fmla="*/ 4 h 6"/>
                  <a:gd name="T30" fmla="*/ 9 w 25"/>
                  <a:gd name="T31" fmla="*/ 4 h 6"/>
                  <a:gd name="T32" fmla="*/ 10 w 25"/>
                  <a:gd name="T33" fmla="*/ 4 h 6"/>
                  <a:gd name="T34" fmla="*/ 11 w 25"/>
                  <a:gd name="T35" fmla="*/ 4 h 6"/>
                  <a:gd name="T36" fmla="*/ 12 w 25"/>
                  <a:gd name="T37" fmla="*/ 4 h 6"/>
                  <a:gd name="T38" fmla="*/ 12 w 25"/>
                  <a:gd name="T39" fmla="*/ 5 h 6"/>
                  <a:gd name="T40" fmla="*/ 13 w 25"/>
                  <a:gd name="T41" fmla="*/ 5 h 6"/>
                  <a:gd name="T42" fmla="*/ 14 w 25"/>
                  <a:gd name="T43" fmla="*/ 5 h 6"/>
                  <a:gd name="T44" fmla="*/ 15 w 25"/>
                  <a:gd name="T45" fmla="*/ 5 h 6"/>
                  <a:gd name="T46" fmla="*/ 16 w 25"/>
                  <a:gd name="T47" fmla="*/ 5 h 6"/>
                  <a:gd name="T48" fmla="*/ 17 w 25"/>
                  <a:gd name="T49" fmla="*/ 5 h 6"/>
                  <a:gd name="T50" fmla="*/ 17 w 25"/>
                  <a:gd name="T51" fmla="*/ 5 h 6"/>
                  <a:gd name="T52" fmla="*/ 18 w 25"/>
                  <a:gd name="T53" fmla="*/ 5 h 6"/>
                  <a:gd name="T54" fmla="*/ 19 w 25"/>
                  <a:gd name="T55" fmla="*/ 5 h 6"/>
                  <a:gd name="T56" fmla="*/ 20 w 25"/>
                  <a:gd name="T57" fmla="*/ 5 h 6"/>
                  <a:gd name="T58" fmla="*/ 21 w 25"/>
                  <a:gd name="T59" fmla="*/ 5 h 6"/>
                  <a:gd name="T60" fmla="*/ 22 w 25"/>
                  <a:gd name="T61" fmla="*/ 5 h 6"/>
                  <a:gd name="T62" fmla="*/ 22 w 25"/>
                  <a:gd name="T63" fmla="*/ 5 h 6"/>
                  <a:gd name="T64" fmla="*/ 23 w 25"/>
                  <a:gd name="T65" fmla="*/ 5 h 6"/>
                  <a:gd name="T66" fmla="*/ 24 w 25"/>
                  <a:gd name="T67" fmla="*/ 5 h 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
                  <a:gd name="T103" fmla="*/ 0 h 6"/>
                  <a:gd name="T104" fmla="*/ 25 w 25"/>
                  <a:gd name="T105" fmla="*/ 6 h 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 h="6">
                    <a:moveTo>
                      <a:pt x="0" y="0"/>
                    </a:moveTo>
                    <a:lnTo>
                      <a:pt x="0" y="0"/>
                    </a:lnTo>
                    <a:lnTo>
                      <a:pt x="1" y="0"/>
                    </a:lnTo>
                    <a:lnTo>
                      <a:pt x="1" y="1"/>
                    </a:lnTo>
                    <a:lnTo>
                      <a:pt x="2" y="1"/>
                    </a:lnTo>
                    <a:lnTo>
                      <a:pt x="2" y="2"/>
                    </a:lnTo>
                    <a:lnTo>
                      <a:pt x="3" y="2"/>
                    </a:lnTo>
                    <a:lnTo>
                      <a:pt x="4" y="2"/>
                    </a:lnTo>
                    <a:lnTo>
                      <a:pt x="5" y="3"/>
                    </a:lnTo>
                    <a:lnTo>
                      <a:pt x="6" y="3"/>
                    </a:lnTo>
                    <a:lnTo>
                      <a:pt x="7" y="3"/>
                    </a:lnTo>
                    <a:lnTo>
                      <a:pt x="8" y="4"/>
                    </a:lnTo>
                    <a:lnTo>
                      <a:pt x="9" y="4"/>
                    </a:lnTo>
                    <a:lnTo>
                      <a:pt x="10" y="4"/>
                    </a:lnTo>
                    <a:lnTo>
                      <a:pt x="11" y="4"/>
                    </a:lnTo>
                    <a:lnTo>
                      <a:pt x="12" y="4"/>
                    </a:lnTo>
                    <a:lnTo>
                      <a:pt x="12" y="5"/>
                    </a:lnTo>
                    <a:lnTo>
                      <a:pt x="13" y="5"/>
                    </a:lnTo>
                    <a:lnTo>
                      <a:pt x="14" y="5"/>
                    </a:lnTo>
                    <a:lnTo>
                      <a:pt x="15" y="5"/>
                    </a:lnTo>
                    <a:lnTo>
                      <a:pt x="16" y="5"/>
                    </a:lnTo>
                    <a:lnTo>
                      <a:pt x="17" y="5"/>
                    </a:lnTo>
                    <a:lnTo>
                      <a:pt x="18" y="5"/>
                    </a:lnTo>
                    <a:lnTo>
                      <a:pt x="19" y="5"/>
                    </a:lnTo>
                    <a:lnTo>
                      <a:pt x="20" y="5"/>
                    </a:lnTo>
                    <a:lnTo>
                      <a:pt x="21" y="5"/>
                    </a:lnTo>
                    <a:lnTo>
                      <a:pt x="22" y="5"/>
                    </a:lnTo>
                    <a:lnTo>
                      <a:pt x="23" y="5"/>
                    </a:lnTo>
                    <a:lnTo>
                      <a:pt x="24" y="5"/>
                    </a:lnTo>
                  </a:path>
                </a:pathLst>
              </a:custGeom>
              <a:noFill/>
              <a:ln w="12700" cap="rnd">
                <a:solidFill>
                  <a:srgbClr val="676767"/>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0" name="Freeform 724">
                <a:extLst>
                  <a:ext uri="{FF2B5EF4-FFF2-40B4-BE49-F238E27FC236}">
                    <a16:creationId xmlns:a16="http://schemas.microsoft.com/office/drawing/2014/main" id="{B9E78137-093F-45D3-A304-DB029048C073}"/>
                  </a:ext>
                </a:extLst>
              </p:cNvPr>
              <p:cNvSpPr>
                <a:spLocks/>
              </p:cNvSpPr>
              <p:nvPr/>
            </p:nvSpPr>
            <p:spPr bwMode="auto">
              <a:xfrm>
                <a:off x="796" y="2760"/>
                <a:ext cx="8" cy="6"/>
              </a:xfrm>
              <a:custGeom>
                <a:avLst/>
                <a:gdLst>
                  <a:gd name="T0" fmla="*/ 0 w 8"/>
                  <a:gd name="T1" fmla="*/ 5 h 6"/>
                  <a:gd name="T2" fmla="*/ 6 w 8"/>
                  <a:gd name="T3" fmla="*/ 5 h 6"/>
                  <a:gd name="T4" fmla="*/ 7 w 8"/>
                  <a:gd name="T5" fmla="*/ 5 h 6"/>
                  <a:gd name="T6" fmla="*/ 7 w 8"/>
                  <a:gd name="T7" fmla="*/ 4 h 6"/>
                  <a:gd name="T8" fmla="*/ 7 w 8"/>
                  <a:gd name="T9" fmla="*/ 4 h 6"/>
                  <a:gd name="T10" fmla="*/ 7 w 8"/>
                  <a:gd name="T11" fmla="*/ 3 h 6"/>
                  <a:gd name="T12" fmla="*/ 7 w 8"/>
                  <a:gd name="T13" fmla="*/ 3 h 6"/>
                  <a:gd name="T14" fmla="*/ 7 w 8"/>
                  <a:gd name="T15" fmla="*/ 2 h 6"/>
                  <a:gd name="T16" fmla="*/ 7 w 8"/>
                  <a:gd name="T17" fmla="*/ 2 h 6"/>
                  <a:gd name="T18" fmla="*/ 6 w 8"/>
                  <a:gd name="T19" fmla="*/ 1 h 6"/>
                  <a:gd name="T20" fmla="*/ 6 w 8"/>
                  <a:gd name="T21" fmla="*/ 1 h 6"/>
                  <a:gd name="T22" fmla="*/ 6 w 8"/>
                  <a:gd name="T23" fmla="*/ 1 h 6"/>
                  <a:gd name="T24" fmla="*/ 5 w 8"/>
                  <a:gd name="T25" fmla="*/ 1 h 6"/>
                  <a:gd name="T26" fmla="*/ 5 w 8"/>
                  <a:gd name="T27" fmla="*/ 1 h 6"/>
                  <a:gd name="T28" fmla="*/ 5 w 8"/>
                  <a:gd name="T29" fmla="*/ 1 h 6"/>
                  <a:gd name="T30" fmla="*/ 5 w 8"/>
                  <a:gd name="T31" fmla="*/ 1 h 6"/>
                  <a:gd name="T32" fmla="*/ 4 w 8"/>
                  <a:gd name="T33" fmla="*/ 1 h 6"/>
                  <a:gd name="T34" fmla="*/ 4 w 8"/>
                  <a:gd name="T35" fmla="*/ 1 h 6"/>
                  <a:gd name="T36" fmla="*/ 4 w 8"/>
                  <a:gd name="T37" fmla="*/ 1 h 6"/>
                  <a:gd name="T38" fmla="*/ 3 w 8"/>
                  <a:gd name="T39" fmla="*/ 1 h 6"/>
                  <a:gd name="T40" fmla="*/ 3 w 8"/>
                  <a:gd name="T41" fmla="*/ 1 h 6"/>
                  <a:gd name="T42" fmla="*/ 3 w 8"/>
                  <a:gd name="T43" fmla="*/ 1 h 6"/>
                  <a:gd name="T44" fmla="*/ 3 w 8"/>
                  <a:gd name="T45" fmla="*/ 1 h 6"/>
                  <a:gd name="T46" fmla="*/ 2 w 8"/>
                  <a:gd name="T47" fmla="*/ 0 h 6"/>
                  <a:gd name="T48" fmla="*/ 2 w 8"/>
                  <a:gd name="T49" fmla="*/ 0 h 6"/>
                  <a:gd name="T50" fmla="*/ 2 w 8"/>
                  <a:gd name="T51" fmla="*/ 0 h 6"/>
                  <a:gd name="T52" fmla="*/ 0 w 8"/>
                  <a:gd name="T53" fmla="*/ 3 h 6"/>
                  <a:gd name="T54" fmla="*/ 0 w 8"/>
                  <a:gd name="T55" fmla="*/ 3 h 6"/>
                  <a:gd name="T56" fmla="*/ 0 w 8"/>
                  <a:gd name="T57" fmla="*/ 4 h 6"/>
                  <a:gd name="T58" fmla="*/ 0 w 8"/>
                  <a:gd name="T59" fmla="*/ 4 h 6"/>
                  <a:gd name="T60" fmla="*/ 0 w 8"/>
                  <a:gd name="T61" fmla="*/ 4 h 6"/>
                  <a:gd name="T62" fmla="*/ 0 w 8"/>
                  <a:gd name="T63" fmla="*/ 5 h 6"/>
                  <a:gd name="T64" fmla="*/ 0 w 8"/>
                  <a:gd name="T65" fmla="*/ 5 h 6"/>
                  <a:gd name="T66" fmla="*/ 0 w 8"/>
                  <a:gd name="T67" fmla="*/ 5 h 6"/>
                  <a:gd name="T68" fmla="*/ 0 w 8"/>
                  <a:gd name="T69" fmla="*/ 5 h 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
                  <a:gd name="T106" fmla="*/ 0 h 6"/>
                  <a:gd name="T107" fmla="*/ 8 w 8"/>
                  <a:gd name="T108" fmla="*/ 6 h 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 h="6">
                    <a:moveTo>
                      <a:pt x="0" y="5"/>
                    </a:moveTo>
                    <a:lnTo>
                      <a:pt x="6" y="5"/>
                    </a:lnTo>
                    <a:lnTo>
                      <a:pt x="7" y="5"/>
                    </a:lnTo>
                    <a:lnTo>
                      <a:pt x="7" y="4"/>
                    </a:lnTo>
                    <a:lnTo>
                      <a:pt x="7" y="3"/>
                    </a:lnTo>
                    <a:lnTo>
                      <a:pt x="7" y="2"/>
                    </a:lnTo>
                    <a:lnTo>
                      <a:pt x="6" y="1"/>
                    </a:lnTo>
                    <a:lnTo>
                      <a:pt x="5" y="1"/>
                    </a:lnTo>
                    <a:lnTo>
                      <a:pt x="4" y="1"/>
                    </a:lnTo>
                    <a:lnTo>
                      <a:pt x="3" y="1"/>
                    </a:lnTo>
                    <a:lnTo>
                      <a:pt x="2" y="0"/>
                    </a:lnTo>
                    <a:lnTo>
                      <a:pt x="0" y="3"/>
                    </a:lnTo>
                    <a:lnTo>
                      <a:pt x="0" y="4"/>
                    </a:lnTo>
                    <a:lnTo>
                      <a:pt x="0" y="5"/>
                    </a:lnTo>
                  </a:path>
                </a:pathLst>
              </a:custGeom>
              <a:solidFill>
                <a:srgbClr val="67676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21" name="Freeform 725">
                <a:extLst>
                  <a:ext uri="{FF2B5EF4-FFF2-40B4-BE49-F238E27FC236}">
                    <a16:creationId xmlns:a16="http://schemas.microsoft.com/office/drawing/2014/main" id="{04809F9C-1567-41A2-8325-A3641261E4AD}"/>
                  </a:ext>
                </a:extLst>
              </p:cNvPr>
              <p:cNvSpPr>
                <a:spLocks/>
              </p:cNvSpPr>
              <p:nvPr/>
            </p:nvSpPr>
            <p:spPr bwMode="auto">
              <a:xfrm>
                <a:off x="755" y="2771"/>
                <a:ext cx="10" cy="5"/>
              </a:xfrm>
              <a:custGeom>
                <a:avLst/>
                <a:gdLst>
                  <a:gd name="T0" fmla="*/ 0 w 10"/>
                  <a:gd name="T1" fmla="*/ 4 h 5"/>
                  <a:gd name="T2" fmla="*/ 1 w 10"/>
                  <a:gd name="T3" fmla="*/ 0 h 5"/>
                  <a:gd name="T4" fmla="*/ 1 w 10"/>
                  <a:gd name="T5" fmla="*/ 0 h 5"/>
                  <a:gd name="T6" fmla="*/ 2 w 10"/>
                  <a:gd name="T7" fmla="*/ 0 h 5"/>
                  <a:gd name="T8" fmla="*/ 2 w 10"/>
                  <a:gd name="T9" fmla="*/ 0 h 5"/>
                  <a:gd name="T10" fmla="*/ 3 w 10"/>
                  <a:gd name="T11" fmla="*/ 0 h 5"/>
                  <a:gd name="T12" fmla="*/ 3 w 10"/>
                  <a:gd name="T13" fmla="*/ 0 h 5"/>
                  <a:gd name="T14" fmla="*/ 4 w 10"/>
                  <a:gd name="T15" fmla="*/ 0 h 5"/>
                  <a:gd name="T16" fmla="*/ 4 w 10"/>
                  <a:gd name="T17" fmla="*/ 0 h 5"/>
                  <a:gd name="T18" fmla="*/ 5 w 10"/>
                  <a:gd name="T19" fmla="*/ 0 h 5"/>
                  <a:gd name="T20" fmla="*/ 5 w 10"/>
                  <a:gd name="T21" fmla="*/ 0 h 5"/>
                  <a:gd name="T22" fmla="*/ 6 w 10"/>
                  <a:gd name="T23" fmla="*/ 0 h 5"/>
                  <a:gd name="T24" fmla="*/ 6 w 10"/>
                  <a:gd name="T25" fmla="*/ 1 h 5"/>
                  <a:gd name="T26" fmla="*/ 7 w 10"/>
                  <a:gd name="T27" fmla="*/ 1 h 5"/>
                  <a:gd name="T28" fmla="*/ 7 w 10"/>
                  <a:gd name="T29" fmla="*/ 1 h 5"/>
                  <a:gd name="T30" fmla="*/ 8 w 10"/>
                  <a:gd name="T31" fmla="*/ 1 h 5"/>
                  <a:gd name="T32" fmla="*/ 9 w 10"/>
                  <a:gd name="T33" fmla="*/ 1 h 5"/>
                  <a:gd name="T34" fmla="*/ 9 w 10"/>
                  <a:gd name="T35" fmla="*/ 1 h 5"/>
                  <a:gd name="T36" fmla="*/ 8 w 10"/>
                  <a:gd name="T37" fmla="*/ 4 h 5"/>
                  <a:gd name="T38" fmla="*/ 7 w 10"/>
                  <a:gd name="T39" fmla="*/ 4 h 5"/>
                  <a:gd name="T40" fmla="*/ 7 w 10"/>
                  <a:gd name="T41" fmla="*/ 4 h 5"/>
                  <a:gd name="T42" fmla="*/ 6 w 10"/>
                  <a:gd name="T43" fmla="*/ 4 h 5"/>
                  <a:gd name="T44" fmla="*/ 6 w 10"/>
                  <a:gd name="T45" fmla="*/ 4 h 5"/>
                  <a:gd name="T46" fmla="*/ 6 w 10"/>
                  <a:gd name="T47" fmla="*/ 4 h 5"/>
                  <a:gd name="T48" fmla="*/ 5 w 10"/>
                  <a:gd name="T49" fmla="*/ 4 h 5"/>
                  <a:gd name="T50" fmla="*/ 5 w 10"/>
                  <a:gd name="T51" fmla="*/ 4 h 5"/>
                  <a:gd name="T52" fmla="*/ 4 w 10"/>
                  <a:gd name="T53" fmla="*/ 4 h 5"/>
                  <a:gd name="T54" fmla="*/ 4 w 10"/>
                  <a:gd name="T55" fmla="*/ 4 h 5"/>
                  <a:gd name="T56" fmla="*/ 3 w 10"/>
                  <a:gd name="T57" fmla="*/ 4 h 5"/>
                  <a:gd name="T58" fmla="*/ 3 w 10"/>
                  <a:gd name="T59" fmla="*/ 4 h 5"/>
                  <a:gd name="T60" fmla="*/ 2 w 10"/>
                  <a:gd name="T61" fmla="*/ 4 h 5"/>
                  <a:gd name="T62" fmla="*/ 2 w 10"/>
                  <a:gd name="T63" fmla="*/ 4 h 5"/>
                  <a:gd name="T64" fmla="*/ 1 w 10"/>
                  <a:gd name="T65" fmla="*/ 4 h 5"/>
                  <a:gd name="T66" fmla="*/ 0 w 10"/>
                  <a:gd name="T67" fmla="*/ 4 h 5"/>
                  <a:gd name="T68" fmla="*/ 0 w 10"/>
                  <a:gd name="T69" fmla="*/ 4 h 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
                  <a:gd name="T106" fmla="*/ 0 h 5"/>
                  <a:gd name="T107" fmla="*/ 10 w 10"/>
                  <a:gd name="T108" fmla="*/ 5 h 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 h="5">
                    <a:moveTo>
                      <a:pt x="0" y="4"/>
                    </a:moveTo>
                    <a:lnTo>
                      <a:pt x="1" y="0"/>
                    </a:lnTo>
                    <a:lnTo>
                      <a:pt x="2" y="0"/>
                    </a:lnTo>
                    <a:lnTo>
                      <a:pt x="3" y="0"/>
                    </a:lnTo>
                    <a:lnTo>
                      <a:pt x="4" y="0"/>
                    </a:lnTo>
                    <a:lnTo>
                      <a:pt x="5" y="0"/>
                    </a:lnTo>
                    <a:lnTo>
                      <a:pt x="6" y="0"/>
                    </a:lnTo>
                    <a:lnTo>
                      <a:pt x="6" y="1"/>
                    </a:lnTo>
                    <a:lnTo>
                      <a:pt x="7" y="1"/>
                    </a:lnTo>
                    <a:lnTo>
                      <a:pt x="8" y="1"/>
                    </a:lnTo>
                    <a:lnTo>
                      <a:pt x="9" y="1"/>
                    </a:lnTo>
                    <a:lnTo>
                      <a:pt x="8" y="4"/>
                    </a:lnTo>
                    <a:lnTo>
                      <a:pt x="7" y="4"/>
                    </a:lnTo>
                    <a:lnTo>
                      <a:pt x="6" y="4"/>
                    </a:lnTo>
                    <a:lnTo>
                      <a:pt x="5" y="4"/>
                    </a:lnTo>
                    <a:lnTo>
                      <a:pt x="4" y="4"/>
                    </a:lnTo>
                    <a:lnTo>
                      <a:pt x="3" y="4"/>
                    </a:lnTo>
                    <a:lnTo>
                      <a:pt x="2" y="4"/>
                    </a:lnTo>
                    <a:lnTo>
                      <a:pt x="1" y="4"/>
                    </a:lnTo>
                    <a:lnTo>
                      <a:pt x="0" y="4"/>
                    </a:lnTo>
                  </a:path>
                </a:pathLst>
              </a:custGeom>
              <a:solidFill>
                <a:srgbClr val="67676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22" name="Freeform 726">
                <a:extLst>
                  <a:ext uri="{FF2B5EF4-FFF2-40B4-BE49-F238E27FC236}">
                    <a16:creationId xmlns:a16="http://schemas.microsoft.com/office/drawing/2014/main" id="{DA6348CE-C99F-478B-B5C7-0CDD882872E9}"/>
                  </a:ext>
                </a:extLst>
              </p:cNvPr>
              <p:cNvSpPr>
                <a:spLocks/>
              </p:cNvSpPr>
              <p:nvPr/>
            </p:nvSpPr>
            <p:spPr bwMode="auto">
              <a:xfrm>
                <a:off x="758" y="2772"/>
                <a:ext cx="5" cy="3"/>
              </a:xfrm>
              <a:custGeom>
                <a:avLst/>
                <a:gdLst>
                  <a:gd name="T0" fmla="*/ 0 w 5"/>
                  <a:gd name="T1" fmla="*/ 0 h 3"/>
                  <a:gd name="T2" fmla="*/ 1 w 5"/>
                  <a:gd name="T3" fmla="*/ 0 h 3"/>
                  <a:gd name="T4" fmla="*/ 1 w 5"/>
                  <a:gd name="T5" fmla="*/ 0 h 3"/>
                  <a:gd name="T6" fmla="*/ 1 w 5"/>
                  <a:gd name="T7" fmla="*/ 0 h 3"/>
                  <a:gd name="T8" fmla="*/ 1 w 5"/>
                  <a:gd name="T9" fmla="*/ 0 h 3"/>
                  <a:gd name="T10" fmla="*/ 1 w 5"/>
                  <a:gd name="T11" fmla="*/ 0 h 3"/>
                  <a:gd name="T12" fmla="*/ 1 w 5"/>
                  <a:gd name="T13" fmla="*/ 1 h 3"/>
                  <a:gd name="T14" fmla="*/ 1 w 5"/>
                  <a:gd name="T15" fmla="*/ 1 h 3"/>
                  <a:gd name="T16" fmla="*/ 1 w 5"/>
                  <a:gd name="T17" fmla="*/ 1 h 3"/>
                  <a:gd name="T18" fmla="*/ 1 w 5"/>
                  <a:gd name="T19" fmla="*/ 1 h 3"/>
                  <a:gd name="T20" fmla="*/ 1 w 5"/>
                  <a:gd name="T21" fmla="*/ 1 h 3"/>
                  <a:gd name="T22" fmla="*/ 1 w 5"/>
                  <a:gd name="T23" fmla="*/ 1 h 3"/>
                  <a:gd name="T24" fmla="*/ 1 w 5"/>
                  <a:gd name="T25" fmla="*/ 2 h 3"/>
                  <a:gd name="T26" fmla="*/ 1 w 5"/>
                  <a:gd name="T27" fmla="*/ 2 h 3"/>
                  <a:gd name="T28" fmla="*/ 1 w 5"/>
                  <a:gd name="T29" fmla="*/ 2 h 3"/>
                  <a:gd name="T30" fmla="*/ 1 w 5"/>
                  <a:gd name="T31" fmla="*/ 2 h 3"/>
                  <a:gd name="T32" fmla="*/ 0 w 5"/>
                  <a:gd name="T33" fmla="*/ 2 h 3"/>
                  <a:gd name="T34" fmla="*/ 0 w 5"/>
                  <a:gd name="T35" fmla="*/ 2 h 3"/>
                  <a:gd name="T36" fmla="*/ 0 w 5"/>
                  <a:gd name="T37" fmla="*/ 2 h 3"/>
                  <a:gd name="T38" fmla="*/ 0 w 5"/>
                  <a:gd name="T39" fmla="*/ 2 h 3"/>
                  <a:gd name="T40" fmla="*/ 0 w 5"/>
                  <a:gd name="T41" fmla="*/ 2 h 3"/>
                  <a:gd name="T42" fmla="*/ 0 w 5"/>
                  <a:gd name="T43" fmla="*/ 1 h 3"/>
                  <a:gd name="T44" fmla="*/ 0 w 5"/>
                  <a:gd name="T45" fmla="*/ 1 h 3"/>
                  <a:gd name="T46" fmla="*/ 0 w 5"/>
                  <a:gd name="T47" fmla="*/ 1 h 3"/>
                  <a:gd name="T48" fmla="*/ 0 w 5"/>
                  <a:gd name="T49" fmla="*/ 1 h 3"/>
                  <a:gd name="T50" fmla="*/ 0 w 5"/>
                  <a:gd name="T51" fmla="*/ 1 h 3"/>
                  <a:gd name="T52" fmla="*/ 0 w 5"/>
                  <a:gd name="T53" fmla="*/ 1 h 3"/>
                  <a:gd name="T54" fmla="*/ 0 w 5"/>
                  <a:gd name="T55" fmla="*/ 0 h 3"/>
                  <a:gd name="T56" fmla="*/ 0 w 5"/>
                  <a:gd name="T57" fmla="*/ 0 h 3"/>
                  <a:gd name="T58" fmla="*/ 0 w 5"/>
                  <a:gd name="T59" fmla="*/ 0 h 3"/>
                  <a:gd name="T60" fmla="*/ 0 w 5"/>
                  <a:gd name="T61" fmla="*/ 0 h 3"/>
                  <a:gd name="T62" fmla="*/ 0 w 5"/>
                  <a:gd name="T63" fmla="*/ 0 h 3"/>
                  <a:gd name="T64" fmla="*/ 0 w 5"/>
                  <a:gd name="T65" fmla="*/ 0 h 3"/>
                  <a:gd name="T66" fmla="*/ 4 w 5"/>
                  <a:gd name="T67" fmla="*/ 0 h 3"/>
                  <a:gd name="T68" fmla="*/ 4 w 5"/>
                  <a:gd name="T69" fmla="*/ 0 h 3"/>
                  <a:gd name="T70" fmla="*/ 4 w 5"/>
                  <a:gd name="T71" fmla="*/ 1 h 3"/>
                  <a:gd name="T72" fmla="*/ 4 w 5"/>
                  <a:gd name="T73" fmla="*/ 1 h 3"/>
                  <a:gd name="T74" fmla="*/ 4 w 5"/>
                  <a:gd name="T75" fmla="*/ 1 h 3"/>
                  <a:gd name="T76" fmla="*/ 4 w 5"/>
                  <a:gd name="T77" fmla="*/ 1 h 3"/>
                  <a:gd name="T78" fmla="*/ 4 w 5"/>
                  <a:gd name="T79" fmla="*/ 2 h 3"/>
                  <a:gd name="T80" fmla="*/ 4 w 5"/>
                  <a:gd name="T81" fmla="*/ 2 h 3"/>
                  <a:gd name="T82" fmla="*/ 4 w 5"/>
                  <a:gd name="T83" fmla="*/ 2 h 3"/>
                  <a:gd name="T84" fmla="*/ 3 w 5"/>
                  <a:gd name="T85" fmla="*/ 2 h 3"/>
                  <a:gd name="T86" fmla="*/ 3 w 5"/>
                  <a:gd name="T87" fmla="*/ 2 h 3"/>
                  <a:gd name="T88" fmla="*/ 3 w 5"/>
                  <a:gd name="T89" fmla="*/ 1 h 3"/>
                  <a:gd name="T90" fmla="*/ 3 w 5"/>
                  <a:gd name="T91" fmla="*/ 1 h 3"/>
                  <a:gd name="T92" fmla="*/ 3 w 5"/>
                  <a:gd name="T93" fmla="*/ 1 h 3"/>
                  <a:gd name="T94" fmla="*/ 3 w 5"/>
                  <a:gd name="T95" fmla="*/ 1 h 3"/>
                  <a:gd name="T96" fmla="*/ 3 w 5"/>
                  <a:gd name="T97" fmla="*/ 0 h 3"/>
                  <a:gd name="T98" fmla="*/ 4 w 5"/>
                  <a:gd name="T99" fmla="*/ 0 h 3"/>
                  <a:gd name="T100" fmla="*/ 0 w 5"/>
                  <a:gd name="T101" fmla="*/ 0 h 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
                  <a:gd name="T154" fmla="*/ 0 h 3"/>
                  <a:gd name="T155" fmla="*/ 5 w 5"/>
                  <a:gd name="T156" fmla="*/ 3 h 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 h="3">
                    <a:moveTo>
                      <a:pt x="0" y="0"/>
                    </a:moveTo>
                    <a:lnTo>
                      <a:pt x="1" y="0"/>
                    </a:lnTo>
                    <a:lnTo>
                      <a:pt x="1" y="1"/>
                    </a:lnTo>
                    <a:lnTo>
                      <a:pt x="1" y="2"/>
                    </a:lnTo>
                    <a:lnTo>
                      <a:pt x="0" y="2"/>
                    </a:lnTo>
                    <a:lnTo>
                      <a:pt x="0" y="1"/>
                    </a:lnTo>
                    <a:lnTo>
                      <a:pt x="0" y="0"/>
                    </a:lnTo>
                    <a:lnTo>
                      <a:pt x="4" y="0"/>
                    </a:lnTo>
                    <a:lnTo>
                      <a:pt x="4" y="1"/>
                    </a:lnTo>
                    <a:lnTo>
                      <a:pt x="4" y="2"/>
                    </a:lnTo>
                    <a:lnTo>
                      <a:pt x="3" y="2"/>
                    </a:lnTo>
                    <a:lnTo>
                      <a:pt x="3" y="1"/>
                    </a:lnTo>
                    <a:lnTo>
                      <a:pt x="3" y="0"/>
                    </a:lnTo>
                    <a:lnTo>
                      <a:pt x="4" y="0"/>
                    </a:lnTo>
                    <a:lnTo>
                      <a:pt x="0" y="0"/>
                    </a:lnTo>
                  </a:path>
                </a:pathLst>
              </a:custGeom>
              <a:solidFill>
                <a:srgbClr val="BFBFB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23" name="Freeform 727">
                <a:extLst>
                  <a:ext uri="{FF2B5EF4-FFF2-40B4-BE49-F238E27FC236}">
                    <a16:creationId xmlns:a16="http://schemas.microsoft.com/office/drawing/2014/main" id="{1954863D-3AC9-48D9-A3AA-85F548098CB9}"/>
                  </a:ext>
                </a:extLst>
              </p:cNvPr>
              <p:cNvSpPr>
                <a:spLocks/>
              </p:cNvSpPr>
              <p:nvPr/>
            </p:nvSpPr>
            <p:spPr bwMode="auto">
              <a:xfrm>
                <a:off x="758" y="2772"/>
                <a:ext cx="2" cy="3"/>
              </a:xfrm>
              <a:custGeom>
                <a:avLst/>
                <a:gdLst>
                  <a:gd name="T0" fmla="*/ 0 w 2"/>
                  <a:gd name="T1" fmla="*/ 0 h 3"/>
                  <a:gd name="T2" fmla="*/ 0 w 2"/>
                  <a:gd name="T3" fmla="*/ 0 h 3"/>
                  <a:gd name="T4" fmla="*/ 1 w 2"/>
                  <a:gd name="T5" fmla="*/ 0 h 3"/>
                  <a:gd name="T6" fmla="*/ 1 w 2"/>
                  <a:gd name="T7" fmla="*/ 0 h 3"/>
                  <a:gd name="T8" fmla="*/ 1 w 2"/>
                  <a:gd name="T9" fmla="*/ 0 h 3"/>
                  <a:gd name="T10" fmla="*/ 1 w 2"/>
                  <a:gd name="T11" fmla="*/ 0 h 3"/>
                  <a:gd name="T12" fmla="*/ 1 w 2"/>
                  <a:gd name="T13" fmla="*/ 0 h 3"/>
                  <a:gd name="T14" fmla="*/ 1 w 2"/>
                  <a:gd name="T15" fmla="*/ 1 h 3"/>
                  <a:gd name="T16" fmla="*/ 1 w 2"/>
                  <a:gd name="T17" fmla="*/ 1 h 3"/>
                  <a:gd name="T18" fmla="*/ 1 w 2"/>
                  <a:gd name="T19" fmla="*/ 1 h 3"/>
                  <a:gd name="T20" fmla="*/ 1 w 2"/>
                  <a:gd name="T21" fmla="*/ 1 h 3"/>
                  <a:gd name="T22" fmla="*/ 1 w 2"/>
                  <a:gd name="T23" fmla="*/ 1 h 3"/>
                  <a:gd name="T24" fmla="*/ 1 w 2"/>
                  <a:gd name="T25" fmla="*/ 2 h 3"/>
                  <a:gd name="T26" fmla="*/ 1 w 2"/>
                  <a:gd name="T27" fmla="*/ 2 h 3"/>
                  <a:gd name="T28" fmla="*/ 1 w 2"/>
                  <a:gd name="T29" fmla="*/ 2 h 3"/>
                  <a:gd name="T30" fmla="*/ 1 w 2"/>
                  <a:gd name="T31" fmla="*/ 2 h 3"/>
                  <a:gd name="T32" fmla="*/ 1 w 2"/>
                  <a:gd name="T33" fmla="*/ 2 h 3"/>
                  <a:gd name="T34" fmla="*/ 0 w 2"/>
                  <a:gd name="T35" fmla="*/ 2 h 3"/>
                  <a:gd name="T36" fmla="*/ 0 w 2"/>
                  <a:gd name="T37" fmla="*/ 2 h 3"/>
                  <a:gd name="T38" fmla="*/ 0 w 2"/>
                  <a:gd name="T39" fmla="*/ 2 h 3"/>
                  <a:gd name="T40" fmla="*/ 0 w 2"/>
                  <a:gd name="T41" fmla="*/ 2 h 3"/>
                  <a:gd name="T42" fmla="*/ 0 w 2"/>
                  <a:gd name="T43" fmla="*/ 2 h 3"/>
                  <a:gd name="T44" fmla="*/ 0 w 2"/>
                  <a:gd name="T45" fmla="*/ 2 h 3"/>
                  <a:gd name="T46" fmla="*/ 0 w 2"/>
                  <a:gd name="T47" fmla="*/ 1 h 3"/>
                  <a:gd name="T48" fmla="*/ 0 w 2"/>
                  <a:gd name="T49" fmla="*/ 1 h 3"/>
                  <a:gd name="T50" fmla="*/ 0 w 2"/>
                  <a:gd name="T51" fmla="*/ 1 h 3"/>
                  <a:gd name="T52" fmla="*/ 0 w 2"/>
                  <a:gd name="T53" fmla="*/ 1 h 3"/>
                  <a:gd name="T54" fmla="*/ 0 w 2"/>
                  <a:gd name="T55" fmla="*/ 1 h 3"/>
                  <a:gd name="T56" fmla="*/ 0 w 2"/>
                  <a:gd name="T57" fmla="*/ 0 h 3"/>
                  <a:gd name="T58" fmla="*/ 0 w 2"/>
                  <a:gd name="T59" fmla="*/ 0 h 3"/>
                  <a:gd name="T60" fmla="*/ 0 w 2"/>
                  <a:gd name="T61" fmla="*/ 0 h 3"/>
                  <a:gd name="T62" fmla="*/ 0 w 2"/>
                  <a:gd name="T63" fmla="*/ 0 h 3"/>
                  <a:gd name="T64" fmla="*/ 0 w 2"/>
                  <a:gd name="T65" fmla="*/ 0 h 3"/>
                  <a:gd name="T66" fmla="*/ 0 w 2"/>
                  <a:gd name="T67" fmla="*/ 0 h 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
                  <a:gd name="T103" fmla="*/ 0 h 3"/>
                  <a:gd name="T104" fmla="*/ 2 w 2"/>
                  <a:gd name="T105" fmla="*/ 3 h 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 h="3">
                    <a:moveTo>
                      <a:pt x="0" y="0"/>
                    </a:moveTo>
                    <a:lnTo>
                      <a:pt x="0" y="0"/>
                    </a:lnTo>
                    <a:lnTo>
                      <a:pt x="1" y="0"/>
                    </a:lnTo>
                    <a:lnTo>
                      <a:pt x="1" y="1"/>
                    </a:lnTo>
                    <a:lnTo>
                      <a:pt x="1" y="2"/>
                    </a:lnTo>
                    <a:lnTo>
                      <a:pt x="0" y="2"/>
                    </a:lnTo>
                    <a:lnTo>
                      <a:pt x="0" y="1"/>
                    </a:lnTo>
                    <a:lnTo>
                      <a:pt x="0" y="0"/>
                    </a:lnTo>
                  </a:path>
                </a:pathLst>
              </a:custGeom>
              <a:noFill/>
              <a:ln w="12700" cap="rnd">
                <a:solidFill>
                  <a:srgbClr val="BFBFB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4" name="Freeform 728">
                <a:extLst>
                  <a:ext uri="{FF2B5EF4-FFF2-40B4-BE49-F238E27FC236}">
                    <a16:creationId xmlns:a16="http://schemas.microsoft.com/office/drawing/2014/main" id="{564521E4-30AC-483F-B90D-A67DD4A31F6B}"/>
                  </a:ext>
                </a:extLst>
              </p:cNvPr>
              <p:cNvSpPr>
                <a:spLocks/>
              </p:cNvSpPr>
              <p:nvPr/>
            </p:nvSpPr>
            <p:spPr bwMode="auto">
              <a:xfrm>
                <a:off x="761" y="2772"/>
                <a:ext cx="2" cy="3"/>
              </a:xfrm>
              <a:custGeom>
                <a:avLst/>
                <a:gdLst>
                  <a:gd name="T0" fmla="*/ 1 w 2"/>
                  <a:gd name="T1" fmla="*/ 0 h 3"/>
                  <a:gd name="T2" fmla="*/ 1 w 2"/>
                  <a:gd name="T3" fmla="*/ 0 h 3"/>
                  <a:gd name="T4" fmla="*/ 1 w 2"/>
                  <a:gd name="T5" fmla="*/ 0 h 3"/>
                  <a:gd name="T6" fmla="*/ 1 w 2"/>
                  <a:gd name="T7" fmla="*/ 0 h 3"/>
                  <a:gd name="T8" fmla="*/ 1 w 2"/>
                  <a:gd name="T9" fmla="*/ 1 h 3"/>
                  <a:gd name="T10" fmla="*/ 1 w 2"/>
                  <a:gd name="T11" fmla="*/ 1 h 3"/>
                  <a:gd name="T12" fmla="*/ 1 w 2"/>
                  <a:gd name="T13" fmla="*/ 1 h 3"/>
                  <a:gd name="T14" fmla="*/ 1 w 2"/>
                  <a:gd name="T15" fmla="*/ 2 h 3"/>
                  <a:gd name="T16" fmla="*/ 1 w 2"/>
                  <a:gd name="T17" fmla="*/ 2 h 3"/>
                  <a:gd name="T18" fmla="*/ 1 w 2"/>
                  <a:gd name="T19" fmla="*/ 2 h 3"/>
                  <a:gd name="T20" fmla="*/ 0 w 2"/>
                  <a:gd name="T21" fmla="*/ 2 h 3"/>
                  <a:gd name="T22" fmla="*/ 0 w 2"/>
                  <a:gd name="T23" fmla="*/ 2 h 3"/>
                  <a:gd name="T24" fmla="*/ 0 w 2"/>
                  <a:gd name="T25" fmla="*/ 1 h 3"/>
                  <a:gd name="T26" fmla="*/ 0 w 2"/>
                  <a:gd name="T27" fmla="*/ 1 h 3"/>
                  <a:gd name="T28" fmla="*/ 0 w 2"/>
                  <a:gd name="T29" fmla="*/ 1 h 3"/>
                  <a:gd name="T30" fmla="*/ 0 w 2"/>
                  <a:gd name="T31" fmla="*/ 0 h 3"/>
                  <a:gd name="T32" fmla="*/ 0 w 2"/>
                  <a:gd name="T33" fmla="*/ 0 h 3"/>
                  <a:gd name="T34" fmla="*/ 1 w 2"/>
                  <a:gd name="T35" fmla="*/ 0 h 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
                  <a:gd name="T55" fmla="*/ 0 h 3"/>
                  <a:gd name="T56" fmla="*/ 2 w 2"/>
                  <a:gd name="T57" fmla="*/ 3 h 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 h="3">
                    <a:moveTo>
                      <a:pt x="1" y="0"/>
                    </a:moveTo>
                    <a:lnTo>
                      <a:pt x="1" y="0"/>
                    </a:lnTo>
                    <a:lnTo>
                      <a:pt x="1" y="1"/>
                    </a:lnTo>
                    <a:lnTo>
                      <a:pt x="1" y="2"/>
                    </a:lnTo>
                    <a:lnTo>
                      <a:pt x="0" y="2"/>
                    </a:lnTo>
                    <a:lnTo>
                      <a:pt x="0" y="1"/>
                    </a:lnTo>
                    <a:lnTo>
                      <a:pt x="0" y="0"/>
                    </a:lnTo>
                    <a:lnTo>
                      <a:pt x="1" y="0"/>
                    </a:lnTo>
                  </a:path>
                </a:pathLst>
              </a:custGeom>
              <a:noFill/>
              <a:ln w="12700" cap="rnd">
                <a:solidFill>
                  <a:srgbClr val="BFBFB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5" name="Freeform 729">
                <a:extLst>
                  <a:ext uri="{FF2B5EF4-FFF2-40B4-BE49-F238E27FC236}">
                    <a16:creationId xmlns:a16="http://schemas.microsoft.com/office/drawing/2014/main" id="{C9AEB67C-7472-4864-BD62-819003B37511}"/>
                  </a:ext>
                </a:extLst>
              </p:cNvPr>
              <p:cNvSpPr>
                <a:spLocks/>
              </p:cNvSpPr>
              <p:nvPr/>
            </p:nvSpPr>
            <p:spPr bwMode="auto">
              <a:xfrm>
                <a:off x="745" y="2768"/>
                <a:ext cx="4" cy="5"/>
              </a:xfrm>
              <a:custGeom>
                <a:avLst/>
                <a:gdLst>
                  <a:gd name="T0" fmla="*/ 2 w 4"/>
                  <a:gd name="T1" fmla="*/ 4 h 5"/>
                  <a:gd name="T2" fmla="*/ 3 w 4"/>
                  <a:gd name="T3" fmla="*/ 1 h 5"/>
                  <a:gd name="T4" fmla="*/ 3 w 4"/>
                  <a:gd name="T5" fmla="*/ 1 h 5"/>
                  <a:gd name="T6" fmla="*/ 2 w 4"/>
                  <a:gd name="T7" fmla="*/ 1 h 5"/>
                  <a:gd name="T8" fmla="*/ 2 w 4"/>
                  <a:gd name="T9" fmla="*/ 1 h 5"/>
                  <a:gd name="T10" fmla="*/ 2 w 4"/>
                  <a:gd name="T11" fmla="*/ 1 h 5"/>
                  <a:gd name="T12" fmla="*/ 2 w 4"/>
                  <a:gd name="T13" fmla="*/ 1 h 5"/>
                  <a:gd name="T14" fmla="*/ 2 w 4"/>
                  <a:gd name="T15" fmla="*/ 0 h 5"/>
                  <a:gd name="T16" fmla="*/ 1 w 4"/>
                  <a:gd name="T17" fmla="*/ 0 h 5"/>
                  <a:gd name="T18" fmla="*/ 1 w 4"/>
                  <a:gd name="T19" fmla="*/ 0 h 5"/>
                  <a:gd name="T20" fmla="*/ 1 w 4"/>
                  <a:gd name="T21" fmla="*/ 0 h 5"/>
                  <a:gd name="T22" fmla="*/ 1 w 4"/>
                  <a:gd name="T23" fmla="*/ 1 h 5"/>
                  <a:gd name="T24" fmla="*/ 1 w 4"/>
                  <a:gd name="T25" fmla="*/ 1 h 5"/>
                  <a:gd name="T26" fmla="*/ 0 w 4"/>
                  <a:gd name="T27" fmla="*/ 1 h 5"/>
                  <a:gd name="T28" fmla="*/ 0 w 4"/>
                  <a:gd name="T29" fmla="*/ 2 h 5"/>
                  <a:gd name="T30" fmla="*/ 0 w 4"/>
                  <a:gd name="T31" fmla="*/ 2 h 5"/>
                  <a:gd name="T32" fmla="*/ 0 w 4"/>
                  <a:gd name="T33" fmla="*/ 2 h 5"/>
                  <a:gd name="T34" fmla="*/ 0 w 4"/>
                  <a:gd name="T35" fmla="*/ 3 h 5"/>
                  <a:gd name="T36" fmla="*/ 0 w 4"/>
                  <a:gd name="T37" fmla="*/ 3 h 5"/>
                  <a:gd name="T38" fmla="*/ 0 w 4"/>
                  <a:gd name="T39" fmla="*/ 3 h 5"/>
                  <a:gd name="T40" fmla="*/ 0 w 4"/>
                  <a:gd name="T41" fmla="*/ 3 h 5"/>
                  <a:gd name="T42" fmla="*/ 1 w 4"/>
                  <a:gd name="T43" fmla="*/ 4 h 5"/>
                  <a:gd name="T44" fmla="*/ 1 w 4"/>
                  <a:gd name="T45" fmla="*/ 4 h 5"/>
                  <a:gd name="T46" fmla="*/ 1 w 4"/>
                  <a:gd name="T47" fmla="*/ 4 h 5"/>
                  <a:gd name="T48" fmla="*/ 2 w 4"/>
                  <a:gd name="T49" fmla="*/ 4 h 5"/>
                  <a:gd name="T50" fmla="*/ 2 w 4"/>
                  <a:gd name="T51" fmla="*/ 4 h 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
                  <a:gd name="T79" fmla="*/ 0 h 5"/>
                  <a:gd name="T80" fmla="*/ 4 w 4"/>
                  <a:gd name="T81" fmla="*/ 5 h 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 h="5">
                    <a:moveTo>
                      <a:pt x="2" y="4"/>
                    </a:moveTo>
                    <a:lnTo>
                      <a:pt x="3" y="1"/>
                    </a:lnTo>
                    <a:lnTo>
                      <a:pt x="2" y="1"/>
                    </a:lnTo>
                    <a:lnTo>
                      <a:pt x="2" y="0"/>
                    </a:lnTo>
                    <a:lnTo>
                      <a:pt x="1" y="0"/>
                    </a:lnTo>
                    <a:lnTo>
                      <a:pt x="1" y="1"/>
                    </a:lnTo>
                    <a:lnTo>
                      <a:pt x="0" y="1"/>
                    </a:lnTo>
                    <a:lnTo>
                      <a:pt x="0" y="2"/>
                    </a:lnTo>
                    <a:lnTo>
                      <a:pt x="0" y="3"/>
                    </a:lnTo>
                    <a:lnTo>
                      <a:pt x="1" y="4"/>
                    </a:lnTo>
                    <a:lnTo>
                      <a:pt x="2" y="4"/>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26" name="Freeform 730">
                <a:extLst>
                  <a:ext uri="{FF2B5EF4-FFF2-40B4-BE49-F238E27FC236}">
                    <a16:creationId xmlns:a16="http://schemas.microsoft.com/office/drawing/2014/main" id="{99E9F5B4-F484-46AC-B312-ADF731292C7B}"/>
                  </a:ext>
                </a:extLst>
              </p:cNvPr>
              <p:cNvSpPr>
                <a:spLocks/>
              </p:cNvSpPr>
              <p:nvPr/>
            </p:nvSpPr>
            <p:spPr bwMode="auto">
              <a:xfrm>
                <a:off x="746" y="2769"/>
                <a:ext cx="2" cy="3"/>
              </a:xfrm>
              <a:custGeom>
                <a:avLst/>
                <a:gdLst>
                  <a:gd name="T0" fmla="*/ 1 w 2"/>
                  <a:gd name="T1" fmla="*/ 1 h 3"/>
                  <a:gd name="T2" fmla="*/ 1 w 2"/>
                  <a:gd name="T3" fmla="*/ 1 h 3"/>
                  <a:gd name="T4" fmla="*/ 1 w 2"/>
                  <a:gd name="T5" fmla="*/ 1 h 3"/>
                  <a:gd name="T6" fmla="*/ 1 w 2"/>
                  <a:gd name="T7" fmla="*/ 1 h 3"/>
                  <a:gd name="T8" fmla="*/ 1 w 2"/>
                  <a:gd name="T9" fmla="*/ 1 h 3"/>
                  <a:gd name="T10" fmla="*/ 1 w 2"/>
                  <a:gd name="T11" fmla="*/ 2 h 3"/>
                  <a:gd name="T12" fmla="*/ 1 w 2"/>
                  <a:gd name="T13" fmla="*/ 2 h 3"/>
                  <a:gd name="T14" fmla="*/ 1 w 2"/>
                  <a:gd name="T15" fmla="*/ 2 h 3"/>
                  <a:gd name="T16" fmla="*/ 1 w 2"/>
                  <a:gd name="T17" fmla="*/ 2 h 3"/>
                  <a:gd name="T18" fmla="*/ 1 w 2"/>
                  <a:gd name="T19" fmla="*/ 2 h 3"/>
                  <a:gd name="T20" fmla="*/ 1 w 2"/>
                  <a:gd name="T21" fmla="*/ 2 h 3"/>
                  <a:gd name="T22" fmla="*/ 1 w 2"/>
                  <a:gd name="T23" fmla="*/ 2 h 3"/>
                  <a:gd name="T24" fmla="*/ 1 w 2"/>
                  <a:gd name="T25" fmla="*/ 1 h 3"/>
                  <a:gd name="T26" fmla="*/ 1 w 2"/>
                  <a:gd name="T27" fmla="*/ 1 h 3"/>
                  <a:gd name="T28" fmla="*/ 1 w 2"/>
                  <a:gd name="T29" fmla="*/ 1 h 3"/>
                  <a:gd name="T30" fmla="*/ 1 w 2"/>
                  <a:gd name="T31" fmla="*/ 1 h 3"/>
                  <a:gd name="T32" fmla="*/ 1 w 2"/>
                  <a:gd name="T33" fmla="*/ 1 h 3"/>
                  <a:gd name="T34" fmla="*/ 0 w 2"/>
                  <a:gd name="T35" fmla="*/ 0 h 3"/>
                  <a:gd name="T36" fmla="*/ 0 w 2"/>
                  <a:gd name="T37" fmla="*/ 0 h 3"/>
                  <a:gd name="T38" fmla="*/ 0 w 2"/>
                  <a:gd name="T39" fmla="*/ 0 h 3"/>
                  <a:gd name="T40" fmla="*/ 0 w 2"/>
                  <a:gd name="T41" fmla="*/ 0 h 3"/>
                  <a:gd name="T42" fmla="*/ 0 w 2"/>
                  <a:gd name="T43" fmla="*/ 0 h 3"/>
                  <a:gd name="T44" fmla="*/ 0 w 2"/>
                  <a:gd name="T45" fmla="*/ 0 h 3"/>
                  <a:gd name="T46" fmla="*/ 0 w 2"/>
                  <a:gd name="T47" fmla="*/ 1 h 3"/>
                  <a:gd name="T48" fmla="*/ 0 w 2"/>
                  <a:gd name="T49" fmla="*/ 1 h 3"/>
                  <a:gd name="T50" fmla="*/ 0 w 2"/>
                  <a:gd name="T51" fmla="*/ 1 h 3"/>
                  <a:gd name="T52" fmla="*/ 0 w 2"/>
                  <a:gd name="T53" fmla="*/ 1 h 3"/>
                  <a:gd name="T54" fmla="*/ 0 w 2"/>
                  <a:gd name="T55" fmla="*/ 1 h 3"/>
                  <a:gd name="T56" fmla="*/ 0 w 2"/>
                  <a:gd name="T57" fmla="*/ 0 h 3"/>
                  <a:gd name="T58" fmla="*/ 0 w 2"/>
                  <a:gd name="T59" fmla="*/ 0 h 3"/>
                  <a:gd name="T60" fmla="*/ 0 w 2"/>
                  <a:gd name="T61" fmla="*/ 0 h 3"/>
                  <a:gd name="T62" fmla="*/ 0 w 2"/>
                  <a:gd name="T63" fmla="*/ 0 h 3"/>
                  <a:gd name="T64" fmla="*/ 0 w 2"/>
                  <a:gd name="T65" fmla="*/ 0 h 3"/>
                  <a:gd name="T66" fmla="*/ 0 w 2"/>
                  <a:gd name="T67" fmla="*/ 0 h 3"/>
                  <a:gd name="T68" fmla="*/ 1 w 2"/>
                  <a:gd name="T69" fmla="*/ 1 h 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
                  <a:gd name="T106" fmla="*/ 0 h 3"/>
                  <a:gd name="T107" fmla="*/ 2 w 2"/>
                  <a:gd name="T108" fmla="*/ 3 h 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 h="3">
                    <a:moveTo>
                      <a:pt x="1" y="1"/>
                    </a:moveTo>
                    <a:lnTo>
                      <a:pt x="1" y="1"/>
                    </a:lnTo>
                    <a:lnTo>
                      <a:pt x="1" y="2"/>
                    </a:lnTo>
                    <a:lnTo>
                      <a:pt x="1" y="1"/>
                    </a:lnTo>
                    <a:lnTo>
                      <a:pt x="0" y="0"/>
                    </a:lnTo>
                    <a:lnTo>
                      <a:pt x="0" y="1"/>
                    </a:lnTo>
                    <a:lnTo>
                      <a:pt x="0" y="0"/>
                    </a:lnTo>
                    <a:lnTo>
                      <a:pt x="1" y="1"/>
                    </a:lnTo>
                  </a:path>
                </a:pathLst>
              </a:custGeom>
              <a:solidFill>
                <a:srgbClr val="BFBFB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27" name="Freeform 731">
                <a:extLst>
                  <a:ext uri="{FF2B5EF4-FFF2-40B4-BE49-F238E27FC236}">
                    <a16:creationId xmlns:a16="http://schemas.microsoft.com/office/drawing/2014/main" id="{35F2081E-7BEA-445E-8EC4-9A8995997D27}"/>
                  </a:ext>
                </a:extLst>
              </p:cNvPr>
              <p:cNvSpPr>
                <a:spLocks/>
              </p:cNvSpPr>
              <p:nvPr/>
            </p:nvSpPr>
            <p:spPr bwMode="auto">
              <a:xfrm>
                <a:off x="747" y="2770"/>
                <a:ext cx="1" cy="2"/>
              </a:xfrm>
              <a:custGeom>
                <a:avLst/>
                <a:gdLst>
                  <a:gd name="T0" fmla="*/ 0 w 1"/>
                  <a:gd name="T1" fmla="*/ 0 h 2"/>
                  <a:gd name="T2" fmla="*/ 0 w 1"/>
                  <a:gd name="T3" fmla="*/ 0 h 2"/>
                  <a:gd name="T4" fmla="*/ 0 w 1"/>
                  <a:gd name="T5" fmla="*/ 0 h 2"/>
                  <a:gd name="T6" fmla="*/ 0 w 1"/>
                  <a:gd name="T7" fmla="*/ 0 h 2"/>
                  <a:gd name="T8" fmla="*/ 0 w 1"/>
                  <a:gd name="T9" fmla="*/ 0 h 2"/>
                  <a:gd name="T10" fmla="*/ 0 w 1"/>
                  <a:gd name="T11" fmla="*/ 1 h 2"/>
                  <a:gd name="T12" fmla="*/ 0 w 1"/>
                  <a:gd name="T13" fmla="*/ 1 h 2"/>
                  <a:gd name="T14" fmla="*/ 0 w 1"/>
                  <a:gd name="T15" fmla="*/ 1 h 2"/>
                  <a:gd name="T16" fmla="*/ 0 w 1"/>
                  <a:gd name="T17" fmla="*/ 1 h 2"/>
                  <a:gd name="T18" fmla="*/ 0 w 1"/>
                  <a:gd name="T19" fmla="*/ 1 h 2"/>
                  <a:gd name="T20" fmla="*/ 0 w 1"/>
                  <a:gd name="T21" fmla="*/ 1 h 2"/>
                  <a:gd name="T22" fmla="*/ 0 w 1"/>
                  <a:gd name="T23" fmla="*/ 1 h 2"/>
                  <a:gd name="T24" fmla="*/ 0 w 1"/>
                  <a:gd name="T25" fmla="*/ 1 h 2"/>
                  <a:gd name="T26" fmla="*/ 0 w 1"/>
                  <a:gd name="T27" fmla="*/ 1 h 2"/>
                  <a:gd name="T28" fmla="*/ 0 w 1"/>
                  <a:gd name="T29" fmla="*/ 0 h 2"/>
                  <a:gd name="T30" fmla="*/ 0 w 1"/>
                  <a:gd name="T31" fmla="*/ 0 h 2"/>
                  <a:gd name="T32" fmla="*/ 0 w 1"/>
                  <a:gd name="T33" fmla="*/ 0 h 2"/>
                  <a:gd name="T34" fmla="*/ 0 w 1"/>
                  <a:gd name="T35" fmla="*/ 0 h 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
                  <a:gd name="T55" fmla="*/ 0 h 2"/>
                  <a:gd name="T56" fmla="*/ 1 w 1"/>
                  <a:gd name="T57" fmla="*/ 2 h 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 h="2">
                    <a:moveTo>
                      <a:pt x="0" y="0"/>
                    </a:moveTo>
                    <a:lnTo>
                      <a:pt x="0" y="0"/>
                    </a:lnTo>
                    <a:lnTo>
                      <a:pt x="0" y="1"/>
                    </a:lnTo>
                    <a:lnTo>
                      <a:pt x="0" y="0"/>
                    </a:lnTo>
                  </a:path>
                </a:pathLst>
              </a:custGeom>
              <a:noFill/>
              <a:ln w="12700" cap="rnd">
                <a:solidFill>
                  <a:srgbClr val="BFBFB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8" name="Freeform 732">
                <a:extLst>
                  <a:ext uri="{FF2B5EF4-FFF2-40B4-BE49-F238E27FC236}">
                    <a16:creationId xmlns:a16="http://schemas.microsoft.com/office/drawing/2014/main" id="{523E26F3-9F34-4451-B7B8-D00B65DEFCB2}"/>
                  </a:ext>
                </a:extLst>
              </p:cNvPr>
              <p:cNvSpPr>
                <a:spLocks/>
              </p:cNvSpPr>
              <p:nvPr/>
            </p:nvSpPr>
            <p:spPr bwMode="auto">
              <a:xfrm>
                <a:off x="754" y="2776"/>
                <a:ext cx="6" cy="4"/>
              </a:xfrm>
              <a:custGeom>
                <a:avLst/>
                <a:gdLst>
                  <a:gd name="T0" fmla="*/ 0 w 6"/>
                  <a:gd name="T1" fmla="*/ 0 h 4"/>
                  <a:gd name="T2" fmla="*/ 0 w 6"/>
                  <a:gd name="T3" fmla="*/ 0 h 4"/>
                  <a:gd name="T4" fmla="*/ 0 w 6"/>
                  <a:gd name="T5" fmla="*/ 1 h 4"/>
                  <a:gd name="T6" fmla="*/ 0 w 6"/>
                  <a:gd name="T7" fmla="*/ 2 h 4"/>
                  <a:gd name="T8" fmla="*/ 0 w 6"/>
                  <a:gd name="T9" fmla="*/ 2 h 4"/>
                  <a:gd name="T10" fmla="*/ 1 w 6"/>
                  <a:gd name="T11" fmla="*/ 2 h 4"/>
                  <a:gd name="T12" fmla="*/ 1 w 6"/>
                  <a:gd name="T13" fmla="*/ 2 h 4"/>
                  <a:gd name="T14" fmla="*/ 1 w 6"/>
                  <a:gd name="T15" fmla="*/ 2 h 4"/>
                  <a:gd name="T16" fmla="*/ 1 w 6"/>
                  <a:gd name="T17" fmla="*/ 3 h 4"/>
                  <a:gd name="T18" fmla="*/ 2 w 6"/>
                  <a:gd name="T19" fmla="*/ 3 h 4"/>
                  <a:gd name="T20" fmla="*/ 2 w 6"/>
                  <a:gd name="T21" fmla="*/ 3 h 4"/>
                  <a:gd name="T22" fmla="*/ 2 w 6"/>
                  <a:gd name="T23" fmla="*/ 3 h 4"/>
                  <a:gd name="T24" fmla="*/ 2 w 6"/>
                  <a:gd name="T25" fmla="*/ 3 h 4"/>
                  <a:gd name="T26" fmla="*/ 3 w 6"/>
                  <a:gd name="T27" fmla="*/ 3 h 4"/>
                  <a:gd name="T28" fmla="*/ 3 w 6"/>
                  <a:gd name="T29" fmla="*/ 3 h 4"/>
                  <a:gd name="T30" fmla="*/ 3 w 6"/>
                  <a:gd name="T31" fmla="*/ 3 h 4"/>
                  <a:gd name="T32" fmla="*/ 3 w 6"/>
                  <a:gd name="T33" fmla="*/ 3 h 4"/>
                  <a:gd name="T34" fmla="*/ 4 w 6"/>
                  <a:gd name="T35" fmla="*/ 3 h 4"/>
                  <a:gd name="T36" fmla="*/ 4 w 6"/>
                  <a:gd name="T37" fmla="*/ 3 h 4"/>
                  <a:gd name="T38" fmla="*/ 4 w 6"/>
                  <a:gd name="T39" fmla="*/ 3 h 4"/>
                  <a:gd name="T40" fmla="*/ 5 w 6"/>
                  <a:gd name="T41" fmla="*/ 3 h 4"/>
                  <a:gd name="T42" fmla="*/ 5 w 6"/>
                  <a:gd name="T43" fmla="*/ 3 h 4"/>
                  <a:gd name="T44" fmla="*/ 5 w 6"/>
                  <a:gd name="T45" fmla="*/ 3 h 4"/>
                  <a:gd name="T46" fmla="*/ 5 w 6"/>
                  <a:gd name="T47" fmla="*/ 2 h 4"/>
                  <a:gd name="T48" fmla="*/ 5 w 6"/>
                  <a:gd name="T49" fmla="*/ 2 h 4"/>
                  <a:gd name="T50" fmla="*/ 5 w 6"/>
                  <a:gd name="T51" fmla="*/ 1 h 4"/>
                  <a:gd name="T52" fmla="*/ 5 w 6"/>
                  <a:gd name="T53" fmla="*/ 1 h 4"/>
                  <a:gd name="T54" fmla="*/ 5 w 6"/>
                  <a:gd name="T55" fmla="*/ 1 h 4"/>
                  <a:gd name="T56" fmla="*/ 5 w 6"/>
                  <a:gd name="T57" fmla="*/ 1 h 4"/>
                  <a:gd name="T58" fmla="*/ 5 w 6"/>
                  <a:gd name="T59" fmla="*/ 1 h 4"/>
                  <a:gd name="T60" fmla="*/ 4 w 6"/>
                  <a:gd name="T61" fmla="*/ 1 h 4"/>
                  <a:gd name="T62" fmla="*/ 4 w 6"/>
                  <a:gd name="T63" fmla="*/ 1 h 4"/>
                  <a:gd name="T64" fmla="*/ 4 w 6"/>
                  <a:gd name="T65" fmla="*/ 1 h 4"/>
                  <a:gd name="T66" fmla="*/ 3 w 6"/>
                  <a:gd name="T67" fmla="*/ 0 h 4"/>
                  <a:gd name="T68" fmla="*/ 3 w 6"/>
                  <a:gd name="T69" fmla="*/ 0 h 4"/>
                  <a:gd name="T70" fmla="*/ 3 w 6"/>
                  <a:gd name="T71" fmla="*/ 0 h 4"/>
                  <a:gd name="T72" fmla="*/ 3 w 6"/>
                  <a:gd name="T73" fmla="*/ 0 h 4"/>
                  <a:gd name="T74" fmla="*/ 2 w 6"/>
                  <a:gd name="T75" fmla="*/ 0 h 4"/>
                  <a:gd name="T76" fmla="*/ 2 w 6"/>
                  <a:gd name="T77" fmla="*/ 0 h 4"/>
                  <a:gd name="T78" fmla="*/ 2 w 6"/>
                  <a:gd name="T79" fmla="*/ 0 h 4"/>
                  <a:gd name="T80" fmla="*/ 1 w 6"/>
                  <a:gd name="T81" fmla="*/ 0 h 4"/>
                  <a:gd name="T82" fmla="*/ 1 w 6"/>
                  <a:gd name="T83" fmla="*/ 0 h 4"/>
                  <a:gd name="T84" fmla="*/ 1 w 6"/>
                  <a:gd name="T85" fmla="*/ 0 h 4"/>
                  <a:gd name="T86" fmla="*/ 1 w 6"/>
                  <a:gd name="T87" fmla="*/ 0 h 4"/>
                  <a:gd name="T88" fmla="*/ 0 w 6"/>
                  <a:gd name="T89" fmla="*/ 0 h 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
                  <a:gd name="T136" fmla="*/ 0 h 4"/>
                  <a:gd name="T137" fmla="*/ 6 w 6"/>
                  <a:gd name="T138" fmla="*/ 4 h 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 h="4">
                    <a:moveTo>
                      <a:pt x="0" y="0"/>
                    </a:moveTo>
                    <a:lnTo>
                      <a:pt x="0" y="0"/>
                    </a:lnTo>
                    <a:lnTo>
                      <a:pt x="0" y="1"/>
                    </a:lnTo>
                    <a:lnTo>
                      <a:pt x="0" y="2"/>
                    </a:lnTo>
                    <a:lnTo>
                      <a:pt x="1" y="2"/>
                    </a:lnTo>
                    <a:lnTo>
                      <a:pt x="1" y="3"/>
                    </a:lnTo>
                    <a:lnTo>
                      <a:pt x="2" y="3"/>
                    </a:lnTo>
                    <a:lnTo>
                      <a:pt x="3" y="3"/>
                    </a:lnTo>
                    <a:lnTo>
                      <a:pt x="4" y="3"/>
                    </a:lnTo>
                    <a:lnTo>
                      <a:pt x="5" y="3"/>
                    </a:lnTo>
                    <a:lnTo>
                      <a:pt x="5" y="2"/>
                    </a:lnTo>
                    <a:lnTo>
                      <a:pt x="5" y="1"/>
                    </a:lnTo>
                    <a:lnTo>
                      <a:pt x="4" y="1"/>
                    </a:lnTo>
                    <a:lnTo>
                      <a:pt x="3" y="0"/>
                    </a:lnTo>
                    <a:lnTo>
                      <a:pt x="2" y="0"/>
                    </a:lnTo>
                    <a:lnTo>
                      <a:pt x="1" y="0"/>
                    </a:lnTo>
                    <a:lnTo>
                      <a:pt x="0" y="0"/>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29" name="Freeform 733">
                <a:extLst>
                  <a:ext uri="{FF2B5EF4-FFF2-40B4-BE49-F238E27FC236}">
                    <a16:creationId xmlns:a16="http://schemas.microsoft.com/office/drawing/2014/main" id="{E52B3661-2BFD-49B0-90C1-F9B7056BC192}"/>
                  </a:ext>
                </a:extLst>
              </p:cNvPr>
              <p:cNvSpPr>
                <a:spLocks/>
              </p:cNvSpPr>
              <p:nvPr/>
            </p:nvSpPr>
            <p:spPr bwMode="auto">
              <a:xfrm>
                <a:off x="754" y="2776"/>
                <a:ext cx="6" cy="4"/>
              </a:xfrm>
              <a:custGeom>
                <a:avLst/>
                <a:gdLst>
                  <a:gd name="T0" fmla="*/ 0 w 6"/>
                  <a:gd name="T1" fmla="*/ 0 h 4"/>
                  <a:gd name="T2" fmla="*/ 0 w 6"/>
                  <a:gd name="T3" fmla="*/ 0 h 4"/>
                  <a:gd name="T4" fmla="*/ 0 w 6"/>
                  <a:gd name="T5" fmla="*/ 0 h 4"/>
                  <a:gd name="T6" fmla="*/ 0 w 6"/>
                  <a:gd name="T7" fmla="*/ 1 h 4"/>
                  <a:gd name="T8" fmla="*/ 0 w 6"/>
                  <a:gd name="T9" fmla="*/ 2 h 4"/>
                  <a:gd name="T10" fmla="*/ 0 w 6"/>
                  <a:gd name="T11" fmla="*/ 2 h 4"/>
                  <a:gd name="T12" fmla="*/ 1 w 6"/>
                  <a:gd name="T13" fmla="*/ 2 h 4"/>
                  <a:gd name="T14" fmla="*/ 1 w 6"/>
                  <a:gd name="T15" fmla="*/ 2 h 4"/>
                  <a:gd name="T16" fmla="*/ 1 w 6"/>
                  <a:gd name="T17" fmla="*/ 2 h 4"/>
                  <a:gd name="T18" fmla="*/ 1 w 6"/>
                  <a:gd name="T19" fmla="*/ 3 h 4"/>
                  <a:gd name="T20" fmla="*/ 2 w 6"/>
                  <a:gd name="T21" fmla="*/ 3 h 4"/>
                  <a:gd name="T22" fmla="*/ 2 w 6"/>
                  <a:gd name="T23" fmla="*/ 3 h 4"/>
                  <a:gd name="T24" fmla="*/ 2 w 6"/>
                  <a:gd name="T25" fmla="*/ 3 h 4"/>
                  <a:gd name="T26" fmla="*/ 2 w 6"/>
                  <a:gd name="T27" fmla="*/ 3 h 4"/>
                  <a:gd name="T28" fmla="*/ 3 w 6"/>
                  <a:gd name="T29" fmla="*/ 3 h 4"/>
                  <a:gd name="T30" fmla="*/ 3 w 6"/>
                  <a:gd name="T31" fmla="*/ 3 h 4"/>
                  <a:gd name="T32" fmla="*/ 3 w 6"/>
                  <a:gd name="T33" fmla="*/ 3 h 4"/>
                  <a:gd name="T34" fmla="*/ 3 w 6"/>
                  <a:gd name="T35" fmla="*/ 3 h 4"/>
                  <a:gd name="T36" fmla="*/ 4 w 6"/>
                  <a:gd name="T37" fmla="*/ 3 h 4"/>
                  <a:gd name="T38" fmla="*/ 4 w 6"/>
                  <a:gd name="T39" fmla="*/ 3 h 4"/>
                  <a:gd name="T40" fmla="*/ 4 w 6"/>
                  <a:gd name="T41" fmla="*/ 3 h 4"/>
                  <a:gd name="T42" fmla="*/ 5 w 6"/>
                  <a:gd name="T43" fmla="*/ 3 h 4"/>
                  <a:gd name="T44" fmla="*/ 5 w 6"/>
                  <a:gd name="T45" fmla="*/ 3 h 4"/>
                  <a:gd name="T46" fmla="*/ 5 w 6"/>
                  <a:gd name="T47" fmla="*/ 3 h 4"/>
                  <a:gd name="T48" fmla="*/ 5 w 6"/>
                  <a:gd name="T49" fmla="*/ 2 h 4"/>
                  <a:gd name="T50" fmla="*/ 5 w 6"/>
                  <a:gd name="T51" fmla="*/ 2 h 4"/>
                  <a:gd name="T52" fmla="*/ 5 w 6"/>
                  <a:gd name="T53" fmla="*/ 1 h 4"/>
                  <a:gd name="T54" fmla="*/ 5 w 6"/>
                  <a:gd name="T55" fmla="*/ 1 h 4"/>
                  <a:gd name="T56" fmla="*/ 5 w 6"/>
                  <a:gd name="T57" fmla="*/ 1 h 4"/>
                  <a:gd name="T58" fmla="*/ 5 w 6"/>
                  <a:gd name="T59" fmla="*/ 1 h 4"/>
                  <a:gd name="T60" fmla="*/ 5 w 6"/>
                  <a:gd name="T61" fmla="*/ 1 h 4"/>
                  <a:gd name="T62" fmla="*/ 4 w 6"/>
                  <a:gd name="T63" fmla="*/ 1 h 4"/>
                  <a:gd name="T64" fmla="*/ 4 w 6"/>
                  <a:gd name="T65" fmla="*/ 1 h 4"/>
                  <a:gd name="T66" fmla="*/ 4 w 6"/>
                  <a:gd name="T67" fmla="*/ 1 h 4"/>
                  <a:gd name="T68" fmla="*/ 3 w 6"/>
                  <a:gd name="T69" fmla="*/ 0 h 4"/>
                  <a:gd name="T70" fmla="*/ 3 w 6"/>
                  <a:gd name="T71" fmla="*/ 0 h 4"/>
                  <a:gd name="T72" fmla="*/ 3 w 6"/>
                  <a:gd name="T73" fmla="*/ 0 h 4"/>
                  <a:gd name="T74" fmla="*/ 3 w 6"/>
                  <a:gd name="T75" fmla="*/ 0 h 4"/>
                  <a:gd name="T76" fmla="*/ 2 w 6"/>
                  <a:gd name="T77" fmla="*/ 0 h 4"/>
                  <a:gd name="T78" fmla="*/ 2 w 6"/>
                  <a:gd name="T79" fmla="*/ 0 h 4"/>
                  <a:gd name="T80" fmla="*/ 2 w 6"/>
                  <a:gd name="T81" fmla="*/ 0 h 4"/>
                  <a:gd name="T82" fmla="*/ 1 w 6"/>
                  <a:gd name="T83" fmla="*/ 0 h 4"/>
                  <a:gd name="T84" fmla="*/ 1 w 6"/>
                  <a:gd name="T85" fmla="*/ 0 h 4"/>
                  <a:gd name="T86" fmla="*/ 1 w 6"/>
                  <a:gd name="T87" fmla="*/ 0 h 4"/>
                  <a:gd name="T88" fmla="*/ 1 w 6"/>
                  <a:gd name="T89" fmla="*/ 0 h 4"/>
                  <a:gd name="T90" fmla="*/ 0 w 6"/>
                  <a:gd name="T91" fmla="*/ 0 h 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6"/>
                  <a:gd name="T139" fmla="*/ 0 h 4"/>
                  <a:gd name="T140" fmla="*/ 6 w 6"/>
                  <a:gd name="T141" fmla="*/ 4 h 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6" h="4">
                    <a:moveTo>
                      <a:pt x="0" y="0"/>
                    </a:moveTo>
                    <a:lnTo>
                      <a:pt x="0" y="0"/>
                    </a:lnTo>
                    <a:lnTo>
                      <a:pt x="0" y="1"/>
                    </a:lnTo>
                    <a:lnTo>
                      <a:pt x="0" y="2"/>
                    </a:lnTo>
                    <a:lnTo>
                      <a:pt x="1" y="2"/>
                    </a:lnTo>
                    <a:lnTo>
                      <a:pt x="1" y="3"/>
                    </a:lnTo>
                    <a:lnTo>
                      <a:pt x="2" y="3"/>
                    </a:lnTo>
                    <a:lnTo>
                      <a:pt x="3" y="3"/>
                    </a:lnTo>
                    <a:lnTo>
                      <a:pt x="4" y="3"/>
                    </a:lnTo>
                    <a:lnTo>
                      <a:pt x="5" y="3"/>
                    </a:lnTo>
                    <a:lnTo>
                      <a:pt x="5" y="2"/>
                    </a:lnTo>
                    <a:lnTo>
                      <a:pt x="5" y="1"/>
                    </a:lnTo>
                    <a:lnTo>
                      <a:pt x="4" y="1"/>
                    </a:lnTo>
                    <a:lnTo>
                      <a:pt x="3" y="0"/>
                    </a:lnTo>
                    <a:lnTo>
                      <a:pt x="2" y="0"/>
                    </a:lnTo>
                    <a:lnTo>
                      <a:pt x="1" y="0"/>
                    </a:lnTo>
                    <a:lnTo>
                      <a:pt x="0"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30" name="Freeform 734">
                <a:extLst>
                  <a:ext uri="{FF2B5EF4-FFF2-40B4-BE49-F238E27FC236}">
                    <a16:creationId xmlns:a16="http://schemas.microsoft.com/office/drawing/2014/main" id="{5B00A3E3-B966-42B0-93F5-321E89D34BEE}"/>
                  </a:ext>
                </a:extLst>
              </p:cNvPr>
              <p:cNvSpPr>
                <a:spLocks/>
              </p:cNvSpPr>
              <p:nvPr/>
            </p:nvSpPr>
            <p:spPr bwMode="auto">
              <a:xfrm>
                <a:off x="754" y="2776"/>
                <a:ext cx="6" cy="4"/>
              </a:xfrm>
              <a:custGeom>
                <a:avLst/>
                <a:gdLst>
                  <a:gd name="T0" fmla="*/ 0 w 6"/>
                  <a:gd name="T1" fmla="*/ 0 h 4"/>
                  <a:gd name="T2" fmla="*/ 0 w 6"/>
                  <a:gd name="T3" fmla="*/ 2 h 4"/>
                  <a:gd name="T4" fmla="*/ 0 w 6"/>
                  <a:gd name="T5" fmla="*/ 2 h 4"/>
                  <a:gd name="T6" fmla="*/ 0 w 6"/>
                  <a:gd name="T7" fmla="*/ 2 h 4"/>
                  <a:gd name="T8" fmla="*/ 0 w 6"/>
                  <a:gd name="T9" fmla="*/ 2 h 4"/>
                  <a:gd name="T10" fmla="*/ 0 w 6"/>
                  <a:gd name="T11" fmla="*/ 2 h 4"/>
                  <a:gd name="T12" fmla="*/ 5 w 6"/>
                  <a:gd name="T13" fmla="*/ 3 h 4"/>
                  <a:gd name="T14" fmla="*/ 5 w 6"/>
                  <a:gd name="T15" fmla="*/ 3 h 4"/>
                  <a:gd name="T16" fmla="*/ 5 w 6"/>
                  <a:gd name="T17" fmla="*/ 2 h 4"/>
                  <a:gd name="T18" fmla="*/ 5 w 6"/>
                  <a:gd name="T19" fmla="*/ 2 h 4"/>
                  <a:gd name="T20" fmla="*/ 5 w 6"/>
                  <a:gd name="T21" fmla="*/ 1 h 4"/>
                  <a:gd name="T22" fmla="*/ 5 w 6"/>
                  <a:gd name="T23" fmla="*/ 1 h 4"/>
                  <a:gd name="T24" fmla="*/ 5 w 6"/>
                  <a:gd name="T25" fmla="*/ 1 h 4"/>
                  <a:gd name="T26" fmla="*/ 5 w 6"/>
                  <a:gd name="T27" fmla="*/ 1 h 4"/>
                  <a:gd name="T28" fmla="*/ 5 w 6"/>
                  <a:gd name="T29" fmla="*/ 1 h 4"/>
                  <a:gd name="T30" fmla="*/ 4 w 6"/>
                  <a:gd name="T31" fmla="*/ 1 h 4"/>
                  <a:gd name="T32" fmla="*/ 4 w 6"/>
                  <a:gd name="T33" fmla="*/ 1 h 4"/>
                  <a:gd name="T34" fmla="*/ 4 w 6"/>
                  <a:gd name="T35" fmla="*/ 1 h 4"/>
                  <a:gd name="T36" fmla="*/ 4 w 6"/>
                  <a:gd name="T37" fmla="*/ 1 h 4"/>
                  <a:gd name="T38" fmla="*/ 3 w 6"/>
                  <a:gd name="T39" fmla="*/ 1 h 4"/>
                  <a:gd name="T40" fmla="*/ 3 w 6"/>
                  <a:gd name="T41" fmla="*/ 0 h 4"/>
                  <a:gd name="T42" fmla="*/ 3 w 6"/>
                  <a:gd name="T43" fmla="*/ 0 h 4"/>
                  <a:gd name="T44" fmla="*/ 2 w 6"/>
                  <a:gd name="T45" fmla="*/ 0 h 4"/>
                  <a:gd name="T46" fmla="*/ 2 w 6"/>
                  <a:gd name="T47" fmla="*/ 0 h 4"/>
                  <a:gd name="T48" fmla="*/ 2 w 6"/>
                  <a:gd name="T49" fmla="*/ 0 h 4"/>
                  <a:gd name="T50" fmla="*/ 1 w 6"/>
                  <a:gd name="T51" fmla="*/ 0 h 4"/>
                  <a:gd name="T52" fmla="*/ 1 w 6"/>
                  <a:gd name="T53" fmla="*/ 0 h 4"/>
                  <a:gd name="T54" fmla="*/ 1 w 6"/>
                  <a:gd name="T55" fmla="*/ 0 h 4"/>
                  <a:gd name="T56" fmla="*/ 1 w 6"/>
                  <a:gd name="T57" fmla="*/ 0 h 4"/>
                  <a:gd name="T58" fmla="*/ 0 w 6"/>
                  <a:gd name="T59" fmla="*/ 0 h 4"/>
                  <a:gd name="T60" fmla="*/ 0 w 6"/>
                  <a:gd name="T61" fmla="*/ 0 h 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6"/>
                  <a:gd name="T94" fmla="*/ 0 h 4"/>
                  <a:gd name="T95" fmla="*/ 6 w 6"/>
                  <a:gd name="T96" fmla="*/ 4 h 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6" h="4">
                    <a:moveTo>
                      <a:pt x="0" y="0"/>
                    </a:moveTo>
                    <a:lnTo>
                      <a:pt x="0" y="2"/>
                    </a:lnTo>
                    <a:lnTo>
                      <a:pt x="5" y="3"/>
                    </a:lnTo>
                    <a:lnTo>
                      <a:pt x="5" y="2"/>
                    </a:lnTo>
                    <a:lnTo>
                      <a:pt x="5" y="1"/>
                    </a:lnTo>
                    <a:lnTo>
                      <a:pt x="4" y="1"/>
                    </a:lnTo>
                    <a:lnTo>
                      <a:pt x="3" y="1"/>
                    </a:lnTo>
                    <a:lnTo>
                      <a:pt x="3" y="0"/>
                    </a:lnTo>
                    <a:lnTo>
                      <a:pt x="2" y="0"/>
                    </a:lnTo>
                    <a:lnTo>
                      <a:pt x="1" y="0"/>
                    </a:lnTo>
                    <a:lnTo>
                      <a:pt x="0" y="0"/>
                    </a:lnTo>
                  </a:path>
                </a:pathLst>
              </a:custGeom>
              <a:solidFill>
                <a:srgbClr val="EAEC5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31" name="Arc 735">
                <a:extLst>
                  <a:ext uri="{FF2B5EF4-FFF2-40B4-BE49-F238E27FC236}">
                    <a16:creationId xmlns:a16="http://schemas.microsoft.com/office/drawing/2014/main" id="{D706BBB2-8521-4788-AFF7-0FC987422B73}"/>
                  </a:ext>
                </a:extLst>
              </p:cNvPr>
              <p:cNvSpPr>
                <a:spLocks/>
              </p:cNvSpPr>
              <p:nvPr/>
            </p:nvSpPr>
            <p:spPr bwMode="auto">
              <a:xfrm>
                <a:off x="750" y="2771"/>
                <a:ext cx="25" cy="4"/>
              </a:xfrm>
              <a:custGeom>
                <a:avLst/>
                <a:gdLst>
                  <a:gd name="T0" fmla="*/ 0 w 21600"/>
                  <a:gd name="T1" fmla="*/ 0 h 27400"/>
                  <a:gd name="T2" fmla="*/ 0 w 21600"/>
                  <a:gd name="T3" fmla="*/ 0 h 27400"/>
                  <a:gd name="T4" fmla="*/ 0 w 21600"/>
                  <a:gd name="T5" fmla="*/ 0 h 27400"/>
                  <a:gd name="T6" fmla="*/ 0 60000 65536"/>
                  <a:gd name="T7" fmla="*/ 0 60000 65536"/>
                  <a:gd name="T8" fmla="*/ 0 60000 65536"/>
                  <a:gd name="T9" fmla="*/ 0 w 21600"/>
                  <a:gd name="T10" fmla="*/ 0 h 27400"/>
                  <a:gd name="T11" fmla="*/ 21600 w 21600"/>
                  <a:gd name="T12" fmla="*/ 27400 h 27400"/>
                </a:gdLst>
                <a:ahLst/>
                <a:cxnLst>
                  <a:cxn ang="T6">
                    <a:pos x="T0" y="T1"/>
                  </a:cxn>
                  <a:cxn ang="T7">
                    <a:pos x="T2" y="T3"/>
                  </a:cxn>
                  <a:cxn ang="T8">
                    <a:pos x="T4" y="T5"/>
                  </a:cxn>
                </a:cxnLst>
                <a:rect l="T9" t="T10" r="T11" b="T12"/>
                <a:pathLst>
                  <a:path w="21600" h="27400" fill="none" extrusionOk="0">
                    <a:moveTo>
                      <a:pt x="20573" y="27399"/>
                    </a:moveTo>
                    <a:cubicBezTo>
                      <a:pt x="9055" y="26851"/>
                      <a:pt x="0" y="17354"/>
                      <a:pt x="0" y="5824"/>
                    </a:cubicBezTo>
                    <a:cubicBezTo>
                      <a:pt x="-1" y="3855"/>
                      <a:pt x="269" y="1895"/>
                      <a:pt x="799" y="-1"/>
                    </a:cubicBezTo>
                  </a:path>
                  <a:path w="21600" h="27400" stroke="0" extrusionOk="0">
                    <a:moveTo>
                      <a:pt x="20573" y="27399"/>
                    </a:moveTo>
                    <a:cubicBezTo>
                      <a:pt x="9055" y="26851"/>
                      <a:pt x="0" y="17354"/>
                      <a:pt x="0" y="5824"/>
                    </a:cubicBezTo>
                    <a:cubicBezTo>
                      <a:pt x="-1" y="3855"/>
                      <a:pt x="269" y="1895"/>
                      <a:pt x="799" y="-1"/>
                    </a:cubicBezTo>
                    <a:lnTo>
                      <a:pt x="21600" y="5824"/>
                    </a:lnTo>
                    <a:lnTo>
                      <a:pt x="20573" y="27399"/>
                    </a:lnTo>
                    <a:close/>
                  </a:path>
                </a:pathLst>
              </a:custGeom>
              <a:noFill/>
              <a:ln w="12700" cap="rnd">
                <a:solidFill>
                  <a:srgbClr val="676767"/>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32" name="Freeform 736">
                <a:extLst>
                  <a:ext uri="{FF2B5EF4-FFF2-40B4-BE49-F238E27FC236}">
                    <a16:creationId xmlns:a16="http://schemas.microsoft.com/office/drawing/2014/main" id="{6842AF5F-A81A-4B94-B37A-1438AA36E1AD}"/>
                  </a:ext>
                </a:extLst>
              </p:cNvPr>
              <p:cNvSpPr>
                <a:spLocks/>
              </p:cNvSpPr>
              <p:nvPr/>
            </p:nvSpPr>
            <p:spPr bwMode="auto">
              <a:xfrm>
                <a:off x="790" y="2769"/>
                <a:ext cx="42" cy="6"/>
              </a:xfrm>
              <a:custGeom>
                <a:avLst/>
                <a:gdLst>
                  <a:gd name="T0" fmla="*/ 0 w 42"/>
                  <a:gd name="T1" fmla="*/ 4 h 6"/>
                  <a:gd name="T2" fmla="*/ 41 w 42"/>
                  <a:gd name="T3" fmla="*/ 0 h 6"/>
                  <a:gd name="T4" fmla="*/ 41 w 42"/>
                  <a:gd name="T5" fmla="*/ 0 h 6"/>
                  <a:gd name="T6" fmla="*/ 41 w 42"/>
                  <a:gd name="T7" fmla="*/ 1 h 6"/>
                  <a:gd name="T8" fmla="*/ 41 w 42"/>
                  <a:gd name="T9" fmla="*/ 1 h 6"/>
                  <a:gd name="T10" fmla="*/ 40 w 42"/>
                  <a:gd name="T11" fmla="*/ 1 h 6"/>
                  <a:gd name="T12" fmla="*/ 1 w 42"/>
                  <a:gd name="T13" fmla="*/ 5 h 6"/>
                  <a:gd name="T14" fmla="*/ 0 w 42"/>
                  <a:gd name="T15" fmla="*/ 5 h 6"/>
                  <a:gd name="T16" fmla="*/ 0 w 42"/>
                  <a:gd name="T17" fmla="*/ 4 h 6"/>
                  <a:gd name="T18" fmla="*/ 0 w 42"/>
                  <a:gd name="T19" fmla="*/ 4 h 6"/>
                  <a:gd name="T20" fmla="*/ 0 w 42"/>
                  <a:gd name="T21" fmla="*/ 4 h 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2"/>
                  <a:gd name="T34" fmla="*/ 0 h 6"/>
                  <a:gd name="T35" fmla="*/ 42 w 42"/>
                  <a:gd name="T36" fmla="*/ 6 h 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2" h="6">
                    <a:moveTo>
                      <a:pt x="0" y="4"/>
                    </a:moveTo>
                    <a:lnTo>
                      <a:pt x="41" y="0"/>
                    </a:lnTo>
                    <a:lnTo>
                      <a:pt x="41" y="1"/>
                    </a:lnTo>
                    <a:lnTo>
                      <a:pt x="40" y="1"/>
                    </a:lnTo>
                    <a:lnTo>
                      <a:pt x="1" y="5"/>
                    </a:lnTo>
                    <a:lnTo>
                      <a:pt x="0" y="5"/>
                    </a:lnTo>
                    <a:lnTo>
                      <a:pt x="0" y="4"/>
                    </a:lnTo>
                  </a:path>
                </a:pathLst>
              </a:custGeom>
              <a:solidFill>
                <a:srgbClr val="F35B1B"/>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33" name="Freeform 737">
                <a:extLst>
                  <a:ext uri="{FF2B5EF4-FFF2-40B4-BE49-F238E27FC236}">
                    <a16:creationId xmlns:a16="http://schemas.microsoft.com/office/drawing/2014/main" id="{7DF265C7-4CA6-48A8-89B1-DB9DEFD3A94A}"/>
                  </a:ext>
                </a:extLst>
              </p:cNvPr>
              <p:cNvSpPr>
                <a:spLocks/>
              </p:cNvSpPr>
              <p:nvPr/>
            </p:nvSpPr>
            <p:spPr bwMode="auto">
              <a:xfrm>
                <a:off x="814" y="2762"/>
                <a:ext cx="2" cy="16"/>
              </a:xfrm>
              <a:custGeom>
                <a:avLst/>
                <a:gdLst>
                  <a:gd name="T0" fmla="*/ 1 w 2"/>
                  <a:gd name="T1" fmla="*/ 0 h 16"/>
                  <a:gd name="T2" fmla="*/ 1 w 2"/>
                  <a:gd name="T3" fmla="*/ 9 h 16"/>
                  <a:gd name="T4" fmla="*/ 0 w 2"/>
                  <a:gd name="T5" fmla="*/ 15 h 16"/>
                  <a:gd name="T6" fmla="*/ 0 60000 65536"/>
                  <a:gd name="T7" fmla="*/ 0 60000 65536"/>
                  <a:gd name="T8" fmla="*/ 0 60000 65536"/>
                  <a:gd name="T9" fmla="*/ 0 w 2"/>
                  <a:gd name="T10" fmla="*/ 0 h 16"/>
                  <a:gd name="T11" fmla="*/ 2 w 2"/>
                  <a:gd name="T12" fmla="*/ 16 h 16"/>
                </a:gdLst>
                <a:ahLst/>
                <a:cxnLst>
                  <a:cxn ang="T6">
                    <a:pos x="T0" y="T1"/>
                  </a:cxn>
                  <a:cxn ang="T7">
                    <a:pos x="T2" y="T3"/>
                  </a:cxn>
                  <a:cxn ang="T8">
                    <a:pos x="T4" y="T5"/>
                  </a:cxn>
                </a:cxnLst>
                <a:rect l="T9" t="T10" r="T11" b="T12"/>
                <a:pathLst>
                  <a:path w="2" h="16">
                    <a:moveTo>
                      <a:pt x="1" y="0"/>
                    </a:moveTo>
                    <a:lnTo>
                      <a:pt x="1" y="9"/>
                    </a:lnTo>
                    <a:lnTo>
                      <a:pt x="0" y="15"/>
                    </a:lnTo>
                  </a:path>
                </a:pathLst>
              </a:custGeom>
              <a:noFill/>
              <a:ln w="12700" cap="rnd">
                <a:solidFill>
                  <a:srgbClr val="91919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34" name="Freeform 738">
                <a:extLst>
                  <a:ext uri="{FF2B5EF4-FFF2-40B4-BE49-F238E27FC236}">
                    <a16:creationId xmlns:a16="http://schemas.microsoft.com/office/drawing/2014/main" id="{51CC27DF-13B7-4619-9767-479BDD0217E4}"/>
                  </a:ext>
                </a:extLst>
              </p:cNvPr>
              <p:cNvSpPr>
                <a:spLocks/>
              </p:cNvSpPr>
              <p:nvPr/>
            </p:nvSpPr>
            <p:spPr bwMode="auto">
              <a:xfrm>
                <a:off x="814" y="2762"/>
                <a:ext cx="4" cy="16"/>
              </a:xfrm>
              <a:custGeom>
                <a:avLst/>
                <a:gdLst>
                  <a:gd name="T0" fmla="*/ 2 w 4"/>
                  <a:gd name="T1" fmla="*/ 0 h 16"/>
                  <a:gd name="T2" fmla="*/ 3 w 4"/>
                  <a:gd name="T3" fmla="*/ 9 h 16"/>
                  <a:gd name="T4" fmla="*/ 0 w 4"/>
                  <a:gd name="T5" fmla="*/ 15 h 16"/>
                  <a:gd name="T6" fmla="*/ 0 60000 65536"/>
                  <a:gd name="T7" fmla="*/ 0 60000 65536"/>
                  <a:gd name="T8" fmla="*/ 0 60000 65536"/>
                  <a:gd name="T9" fmla="*/ 0 w 4"/>
                  <a:gd name="T10" fmla="*/ 0 h 16"/>
                  <a:gd name="T11" fmla="*/ 4 w 4"/>
                  <a:gd name="T12" fmla="*/ 16 h 16"/>
                </a:gdLst>
                <a:ahLst/>
                <a:cxnLst>
                  <a:cxn ang="T6">
                    <a:pos x="T0" y="T1"/>
                  </a:cxn>
                  <a:cxn ang="T7">
                    <a:pos x="T2" y="T3"/>
                  </a:cxn>
                  <a:cxn ang="T8">
                    <a:pos x="T4" y="T5"/>
                  </a:cxn>
                </a:cxnLst>
                <a:rect l="T9" t="T10" r="T11" b="T12"/>
                <a:pathLst>
                  <a:path w="4" h="16">
                    <a:moveTo>
                      <a:pt x="2" y="0"/>
                    </a:moveTo>
                    <a:lnTo>
                      <a:pt x="3" y="9"/>
                    </a:lnTo>
                    <a:lnTo>
                      <a:pt x="0" y="15"/>
                    </a:lnTo>
                  </a:path>
                </a:pathLst>
              </a:custGeom>
              <a:noFill/>
              <a:ln w="12700" cap="rnd">
                <a:solidFill>
                  <a:srgbClr val="F57B49"/>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679" name="Group 739">
              <a:extLst>
                <a:ext uri="{FF2B5EF4-FFF2-40B4-BE49-F238E27FC236}">
                  <a16:creationId xmlns:a16="http://schemas.microsoft.com/office/drawing/2014/main" id="{22E0D11E-5331-42AE-82D2-ED7B2F55092B}"/>
                </a:ext>
              </a:extLst>
            </p:cNvPr>
            <p:cNvGrpSpPr>
              <a:grpSpLocks/>
            </p:cNvGrpSpPr>
            <p:nvPr/>
          </p:nvGrpSpPr>
          <p:grpSpPr bwMode="auto">
            <a:xfrm>
              <a:off x="740" y="2769"/>
              <a:ext cx="117" cy="45"/>
              <a:chOff x="740" y="2769"/>
              <a:chExt cx="117" cy="45"/>
            </a:xfrm>
          </p:grpSpPr>
          <p:sp>
            <p:nvSpPr>
              <p:cNvPr id="866" name="Freeform 740">
                <a:extLst>
                  <a:ext uri="{FF2B5EF4-FFF2-40B4-BE49-F238E27FC236}">
                    <a16:creationId xmlns:a16="http://schemas.microsoft.com/office/drawing/2014/main" id="{1FF5B811-8F90-4248-8A49-7FA23FD6C74D}"/>
                  </a:ext>
                </a:extLst>
              </p:cNvPr>
              <p:cNvSpPr>
                <a:spLocks/>
              </p:cNvSpPr>
              <p:nvPr/>
            </p:nvSpPr>
            <p:spPr bwMode="auto">
              <a:xfrm>
                <a:off x="777" y="2771"/>
                <a:ext cx="62" cy="16"/>
              </a:xfrm>
              <a:custGeom>
                <a:avLst/>
                <a:gdLst>
                  <a:gd name="T0" fmla="*/ 0 w 62"/>
                  <a:gd name="T1" fmla="*/ 10 h 16"/>
                  <a:gd name="T2" fmla="*/ 12 w 62"/>
                  <a:gd name="T3" fmla="*/ 1 h 16"/>
                  <a:gd name="T4" fmla="*/ 17 w 62"/>
                  <a:gd name="T5" fmla="*/ 0 h 16"/>
                  <a:gd name="T6" fmla="*/ 26 w 62"/>
                  <a:gd name="T7" fmla="*/ 0 h 16"/>
                  <a:gd name="T8" fmla="*/ 53 w 62"/>
                  <a:gd name="T9" fmla="*/ 1 h 16"/>
                  <a:gd name="T10" fmla="*/ 56 w 62"/>
                  <a:gd name="T11" fmla="*/ 2 h 16"/>
                  <a:gd name="T12" fmla="*/ 61 w 62"/>
                  <a:gd name="T13" fmla="*/ 8 h 16"/>
                  <a:gd name="T14" fmla="*/ 61 w 62"/>
                  <a:gd name="T15" fmla="*/ 11 h 16"/>
                  <a:gd name="T16" fmla="*/ 58 w 62"/>
                  <a:gd name="T17" fmla="*/ 12 h 16"/>
                  <a:gd name="T18" fmla="*/ 22 w 62"/>
                  <a:gd name="T19" fmla="*/ 15 h 16"/>
                  <a:gd name="T20" fmla="*/ 0 w 62"/>
                  <a:gd name="T21" fmla="*/ 10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2"/>
                  <a:gd name="T34" fmla="*/ 0 h 16"/>
                  <a:gd name="T35" fmla="*/ 62 w 62"/>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2" h="16">
                    <a:moveTo>
                      <a:pt x="0" y="10"/>
                    </a:moveTo>
                    <a:lnTo>
                      <a:pt x="12" y="1"/>
                    </a:lnTo>
                    <a:lnTo>
                      <a:pt x="17" y="0"/>
                    </a:lnTo>
                    <a:lnTo>
                      <a:pt x="26" y="0"/>
                    </a:lnTo>
                    <a:lnTo>
                      <a:pt x="53" y="1"/>
                    </a:lnTo>
                    <a:lnTo>
                      <a:pt x="56" y="2"/>
                    </a:lnTo>
                    <a:lnTo>
                      <a:pt x="61" y="8"/>
                    </a:lnTo>
                    <a:lnTo>
                      <a:pt x="61" y="11"/>
                    </a:lnTo>
                    <a:lnTo>
                      <a:pt x="58" y="12"/>
                    </a:lnTo>
                    <a:lnTo>
                      <a:pt x="22" y="15"/>
                    </a:lnTo>
                    <a:lnTo>
                      <a:pt x="0" y="10"/>
                    </a:lnTo>
                  </a:path>
                </a:pathLst>
              </a:custGeom>
              <a:solidFill>
                <a:srgbClr val="CECEC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67" name="Freeform 741">
                <a:extLst>
                  <a:ext uri="{FF2B5EF4-FFF2-40B4-BE49-F238E27FC236}">
                    <a16:creationId xmlns:a16="http://schemas.microsoft.com/office/drawing/2014/main" id="{F343F747-63E9-4BAD-98A0-B8AF116AABA8}"/>
                  </a:ext>
                </a:extLst>
              </p:cNvPr>
              <p:cNvSpPr>
                <a:spLocks/>
              </p:cNvSpPr>
              <p:nvPr/>
            </p:nvSpPr>
            <p:spPr bwMode="auto">
              <a:xfrm>
                <a:off x="811" y="2771"/>
                <a:ext cx="4" cy="10"/>
              </a:xfrm>
              <a:custGeom>
                <a:avLst/>
                <a:gdLst>
                  <a:gd name="T0" fmla="*/ 3 w 4"/>
                  <a:gd name="T1" fmla="*/ 0 h 10"/>
                  <a:gd name="T2" fmla="*/ 2 w 4"/>
                  <a:gd name="T3" fmla="*/ 1 h 10"/>
                  <a:gd name="T4" fmla="*/ 1 w 4"/>
                  <a:gd name="T5" fmla="*/ 5 h 10"/>
                  <a:gd name="T6" fmla="*/ 0 w 4"/>
                  <a:gd name="T7" fmla="*/ 9 h 10"/>
                  <a:gd name="T8" fmla="*/ 1 w 4"/>
                  <a:gd name="T9" fmla="*/ 9 h 10"/>
                  <a:gd name="T10" fmla="*/ 3 w 4"/>
                  <a:gd name="T11" fmla="*/ 0 h 10"/>
                  <a:gd name="T12" fmla="*/ 0 60000 65536"/>
                  <a:gd name="T13" fmla="*/ 0 60000 65536"/>
                  <a:gd name="T14" fmla="*/ 0 60000 65536"/>
                  <a:gd name="T15" fmla="*/ 0 60000 65536"/>
                  <a:gd name="T16" fmla="*/ 0 60000 65536"/>
                  <a:gd name="T17" fmla="*/ 0 60000 65536"/>
                  <a:gd name="T18" fmla="*/ 0 w 4"/>
                  <a:gd name="T19" fmla="*/ 0 h 10"/>
                  <a:gd name="T20" fmla="*/ 4 w 4"/>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4" h="10">
                    <a:moveTo>
                      <a:pt x="3" y="0"/>
                    </a:moveTo>
                    <a:lnTo>
                      <a:pt x="2" y="1"/>
                    </a:lnTo>
                    <a:lnTo>
                      <a:pt x="1" y="5"/>
                    </a:lnTo>
                    <a:lnTo>
                      <a:pt x="0" y="9"/>
                    </a:lnTo>
                    <a:lnTo>
                      <a:pt x="1" y="9"/>
                    </a:lnTo>
                    <a:lnTo>
                      <a:pt x="3" y="0"/>
                    </a:lnTo>
                  </a:path>
                </a:pathLst>
              </a:custGeom>
              <a:solidFill>
                <a:srgbClr val="91919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68" name="Freeform 742">
                <a:extLst>
                  <a:ext uri="{FF2B5EF4-FFF2-40B4-BE49-F238E27FC236}">
                    <a16:creationId xmlns:a16="http://schemas.microsoft.com/office/drawing/2014/main" id="{DF6F08E9-8136-47E2-94EF-A67411951AF5}"/>
                  </a:ext>
                </a:extLst>
              </p:cNvPr>
              <p:cNvSpPr>
                <a:spLocks/>
              </p:cNvSpPr>
              <p:nvPr/>
            </p:nvSpPr>
            <p:spPr bwMode="auto">
              <a:xfrm>
                <a:off x="797" y="2771"/>
                <a:ext cx="8" cy="11"/>
              </a:xfrm>
              <a:custGeom>
                <a:avLst/>
                <a:gdLst>
                  <a:gd name="T0" fmla="*/ 5 w 8"/>
                  <a:gd name="T1" fmla="*/ 0 h 11"/>
                  <a:gd name="T2" fmla="*/ 0 w 8"/>
                  <a:gd name="T3" fmla="*/ 10 h 11"/>
                  <a:gd name="T4" fmla="*/ 2 w 8"/>
                  <a:gd name="T5" fmla="*/ 10 h 11"/>
                  <a:gd name="T6" fmla="*/ 7 w 8"/>
                  <a:gd name="T7" fmla="*/ 0 h 11"/>
                  <a:gd name="T8" fmla="*/ 5 w 8"/>
                  <a:gd name="T9" fmla="*/ 0 h 11"/>
                  <a:gd name="T10" fmla="*/ 0 60000 65536"/>
                  <a:gd name="T11" fmla="*/ 0 60000 65536"/>
                  <a:gd name="T12" fmla="*/ 0 60000 65536"/>
                  <a:gd name="T13" fmla="*/ 0 60000 65536"/>
                  <a:gd name="T14" fmla="*/ 0 60000 65536"/>
                  <a:gd name="T15" fmla="*/ 0 w 8"/>
                  <a:gd name="T16" fmla="*/ 0 h 11"/>
                  <a:gd name="T17" fmla="*/ 8 w 8"/>
                  <a:gd name="T18" fmla="*/ 11 h 11"/>
                </a:gdLst>
                <a:ahLst/>
                <a:cxnLst>
                  <a:cxn ang="T10">
                    <a:pos x="T0" y="T1"/>
                  </a:cxn>
                  <a:cxn ang="T11">
                    <a:pos x="T2" y="T3"/>
                  </a:cxn>
                  <a:cxn ang="T12">
                    <a:pos x="T4" y="T5"/>
                  </a:cxn>
                  <a:cxn ang="T13">
                    <a:pos x="T6" y="T7"/>
                  </a:cxn>
                  <a:cxn ang="T14">
                    <a:pos x="T8" y="T9"/>
                  </a:cxn>
                </a:cxnLst>
                <a:rect l="T15" t="T16" r="T17" b="T18"/>
                <a:pathLst>
                  <a:path w="8" h="11">
                    <a:moveTo>
                      <a:pt x="5" y="0"/>
                    </a:moveTo>
                    <a:lnTo>
                      <a:pt x="0" y="10"/>
                    </a:lnTo>
                    <a:lnTo>
                      <a:pt x="2" y="10"/>
                    </a:lnTo>
                    <a:lnTo>
                      <a:pt x="7" y="0"/>
                    </a:lnTo>
                    <a:lnTo>
                      <a:pt x="5" y="0"/>
                    </a:lnTo>
                  </a:path>
                </a:pathLst>
              </a:custGeom>
              <a:solidFill>
                <a:srgbClr val="91919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69" name="Freeform 743">
                <a:extLst>
                  <a:ext uri="{FF2B5EF4-FFF2-40B4-BE49-F238E27FC236}">
                    <a16:creationId xmlns:a16="http://schemas.microsoft.com/office/drawing/2014/main" id="{6B7932EB-A643-4DB2-9475-AEA5E1BAB007}"/>
                  </a:ext>
                </a:extLst>
              </p:cNvPr>
              <p:cNvSpPr>
                <a:spLocks/>
              </p:cNvSpPr>
              <p:nvPr/>
            </p:nvSpPr>
            <p:spPr bwMode="auto">
              <a:xfrm>
                <a:off x="775" y="2781"/>
                <a:ext cx="36" cy="5"/>
              </a:xfrm>
              <a:custGeom>
                <a:avLst/>
                <a:gdLst>
                  <a:gd name="T0" fmla="*/ 2 w 36"/>
                  <a:gd name="T1" fmla="*/ 0 h 5"/>
                  <a:gd name="T2" fmla="*/ 4 w 36"/>
                  <a:gd name="T3" fmla="*/ 0 h 5"/>
                  <a:gd name="T4" fmla="*/ 6 w 36"/>
                  <a:gd name="T5" fmla="*/ 0 h 5"/>
                  <a:gd name="T6" fmla="*/ 7 w 36"/>
                  <a:gd name="T7" fmla="*/ 0 h 5"/>
                  <a:gd name="T8" fmla="*/ 14 w 36"/>
                  <a:gd name="T9" fmla="*/ 0 h 5"/>
                  <a:gd name="T10" fmla="*/ 15 w 36"/>
                  <a:gd name="T11" fmla="*/ 0 h 5"/>
                  <a:gd name="T12" fmla="*/ 16 w 36"/>
                  <a:gd name="T13" fmla="*/ 0 h 5"/>
                  <a:gd name="T14" fmla="*/ 16 w 36"/>
                  <a:gd name="T15" fmla="*/ 0 h 5"/>
                  <a:gd name="T16" fmla="*/ 17 w 36"/>
                  <a:gd name="T17" fmla="*/ 0 h 5"/>
                  <a:gd name="T18" fmla="*/ 21 w 36"/>
                  <a:gd name="T19" fmla="*/ 0 h 5"/>
                  <a:gd name="T20" fmla="*/ 25 w 36"/>
                  <a:gd name="T21" fmla="*/ 0 h 5"/>
                  <a:gd name="T22" fmla="*/ 26 w 36"/>
                  <a:gd name="T23" fmla="*/ 1 h 5"/>
                  <a:gd name="T24" fmla="*/ 27 w 36"/>
                  <a:gd name="T25" fmla="*/ 1 h 5"/>
                  <a:gd name="T26" fmla="*/ 28 w 36"/>
                  <a:gd name="T27" fmla="*/ 1 h 5"/>
                  <a:gd name="T28" fmla="*/ 30 w 36"/>
                  <a:gd name="T29" fmla="*/ 1 h 5"/>
                  <a:gd name="T30" fmla="*/ 31 w 36"/>
                  <a:gd name="T31" fmla="*/ 2 h 5"/>
                  <a:gd name="T32" fmla="*/ 32 w 36"/>
                  <a:gd name="T33" fmla="*/ 2 h 5"/>
                  <a:gd name="T34" fmla="*/ 35 w 36"/>
                  <a:gd name="T35" fmla="*/ 4 h 5"/>
                  <a:gd name="T36" fmla="*/ 28 w 36"/>
                  <a:gd name="T37" fmla="*/ 4 h 5"/>
                  <a:gd name="T38" fmla="*/ 0 w 36"/>
                  <a:gd name="T39" fmla="*/ 1 h 5"/>
                  <a:gd name="T40" fmla="*/ 2 w 36"/>
                  <a:gd name="T41" fmla="*/ 0 h 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6"/>
                  <a:gd name="T64" fmla="*/ 0 h 5"/>
                  <a:gd name="T65" fmla="*/ 36 w 36"/>
                  <a:gd name="T66" fmla="*/ 5 h 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6" h="5">
                    <a:moveTo>
                      <a:pt x="2" y="0"/>
                    </a:moveTo>
                    <a:lnTo>
                      <a:pt x="4" y="0"/>
                    </a:lnTo>
                    <a:lnTo>
                      <a:pt x="6" y="0"/>
                    </a:lnTo>
                    <a:lnTo>
                      <a:pt x="7" y="0"/>
                    </a:lnTo>
                    <a:lnTo>
                      <a:pt x="14" y="0"/>
                    </a:lnTo>
                    <a:lnTo>
                      <a:pt x="15" y="0"/>
                    </a:lnTo>
                    <a:lnTo>
                      <a:pt x="16" y="0"/>
                    </a:lnTo>
                    <a:lnTo>
                      <a:pt x="17" y="0"/>
                    </a:lnTo>
                    <a:lnTo>
                      <a:pt x="21" y="0"/>
                    </a:lnTo>
                    <a:lnTo>
                      <a:pt x="25" y="0"/>
                    </a:lnTo>
                    <a:lnTo>
                      <a:pt x="26" y="1"/>
                    </a:lnTo>
                    <a:lnTo>
                      <a:pt x="27" y="1"/>
                    </a:lnTo>
                    <a:lnTo>
                      <a:pt x="28" y="1"/>
                    </a:lnTo>
                    <a:lnTo>
                      <a:pt x="30" y="1"/>
                    </a:lnTo>
                    <a:lnTo>
                      <a:pt x="31" y="2"/>
                    </a:lnTo>
                    <a:lnTo>
                      <a:pt x="32" y="2"/>
                    </a:lnTo>
                    <a:lnTo>
                      <a:pt x="35" y="4"/>
                    </a:lnTo>
                    <a:lnTo>
                      <a:pt x="28" y="4"/>
                    </a:lnTo>
                    <a:lnTo>
                      <a:pt x="0" y="1"/>
                    </a:lnTo>
                    <a:lnTo>
                      <a:pt x="2" y="0"/>
                    </a:lnTo>
                  </a:path>
                </a:pathLst>
              </a:custGeom>
              <a:solidFill>
                <a:srgbClr val="47474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70" name="Freeform 744">
                <a:extLst>
                  <a:ext uri="{FF2B5EF4-FFF2-40B4-BE49-F238E27FC236}">
                    <a16:creationId xmlns:a16="http://schemas.microsoft.com/office/drawing/2014/main" id="{5A581690-7A55-4D51-8BCA-5C0213D40512}"/>
                  </a:ext>
                </a:extLst>
              </p:cNvPr>
              <p:cNvSpPr>
                <a:spLocks/>
              </p:cNvSpPr>
              <p:nvPr/>
            </p:nvSpPr>
            <p:spPr bwMode="auto">
              <a:xfrm>
                <a:off x="831" y="2772"/>
                <a:ext cx="2" cy="12"/>
              </a:xfrm>
              <a:custGeom>
                <a:avLst/>
                <a:gdLst>
                  <a:gd name="T0" fmla="*/ 0 w 2"/>
                  <a:gd name="T1" fmla="*/ 0 h 12"/>
                  <a:gd name="T2" fmla="*/ 0 w 2"/>
                  <a:gd name="T3" fmla="*/ 1 h 12"/>
                  <a:gd name="T4" fmla="*/ 0 w 2"/>
                  <a:gd name="T5" fmla="*/ 2 h 12"/>
                  <a:gd name="T6" fmla="*/ 0 w 2"/>
                  <a:gd name="T7" fmla="*/ 3 h 12"/>
                  <a:gd name="T8" fmla="*/ 1 w 2"/>
                  <a:gd name="T9" fmla="*/ 4 h 12"/>
                  <a:gd name="T10" fmla="*/ 1 w 2"/>
                  <a:gd name="T11" fmla="*/ 5 h 12"/>
                  <a:gd name="T12" fmla="*/ 1 w 2"/>
                  <a:gd name="T13" fmla="*/ 6 h 12"/>
                  <a:gd name="T14" fmla="*/ 1 w 2"/>
                  <a:gd name="T15" fmla="*/ 8 h 12"/>
                  <a:gd name="T16" fmla="*/ 1 w 2"/>
                  <a:gd name="T17" fmla="*/ 11 h 12"/>
                  <a:gd name="T18" fmla="*/ 1 w 2"/>
                  <a:gd name="T19" fmla="*/ 11 h 12"/>
                  <a:gd name="T20" fmla="*/ 1 w 2"/>
                  <a:gd name="T21" fmla="*/ 9 h 12"/>
                  <a:gd name="T22" fmla="*/ 1 w 2"/>
                  <a:gd name="T23" fmla="*/ 6 h 12"/>
                  <a:gd name="T24" fmla="*/ 0 w 2"/>
                  <a:gd name="T25" fmla="*/ 5 h 12"/>
                  <a:gd name="T26" fmla="*/ 0 w 2"/>
                  <a:gd name="T27" fmla="*/ 4 h 12"/>
                  <a:gd name="T28" fmla="*/ 0 w 2"/>
                  <a:gd name="T29" fmla="*/ 3 h 12"/>
                  <a:gd name="T30" fmla="*/ 0 w 2"/>
                  <a:gd name="T31" fmla="*/ 2 h 12"/>
                  <a:gd name="T32" fmla="*/ 0 w 2"/>
                  <a:gd name="T33" fmla="*/ 0 h 12"/>
                  <a:gd name="T34" fmla="*/ 0 w 2"/>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
                  <a:gd name="T55" fmla="*/ 0 h 12"/>
                  <a:gd name="T56" fmla="*/ 2 w 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 h="12">
                    <a:moveTo>
                      <a:pt x="0" y="0"/>
                    </a:moveTo>
                    <a:lnTo>
                      <a:pt x="0" y="1"/>
                    </a:lnTo>
                    <a:lnTo>
                      <a:pt x="0" y="2"/>
                    </a:lnTo>
                    <a:lnTo>
                      <a:pt x="0" y="3"/>
                    </a:lnTo>
                    <a:lnTo>
                      <a:pt x="1" y="4"/>
                    </a:lnTo>
                    <a:lnTo>
                      <a:pt x="1" y="5"/>
                    </a:lnTo>
                    <a:lnTo>
                      <a:pt x="1" y="6"/>
                    </a:lnTo>
                    <a:lnTo>
                      <a:pt x="1" y="8"/>
                    </a:lnTo>
                    <a:lnTo>
                      <a:pt x="1" y="11"/>
                    </a:lnTo>
                    <a:lnTo>
                      <a:pt x="1" y="9"/>
                    </a:lnTo>
                    <a:lnTo>
                      <a:pt x="1" y="6"/>
                    </a:lnTo>
                    <a:lnTo>
                      <a:pt x="0" y="5"/>
                    </a:lnTo>
                    <a:lnTo>
                      <a:pt x="0" y="4"/>
                    </a:lnTo>
                    <a:lnTo>
                      <a:pt x="0" y="3"/>
                    </a:lnTo>
                    <a:lnTo>
                      <a:pt x="0" y="2"/>
                    </a:lnTo>
                    <a:lnTo>
                      <a:pt x="0" y="0"/>
                    </a:lnTo>
                  </a:path>
                </a:pathLst>
              </a:custGeom>
              <a:solidFill>
                <a:srgbClr val="91919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71" name="Freeform 745">
                <a:extLst>
                  <a:ext uri="{FF2B5EF4-FFF2-40B4-BE49-F238E27FC236}">
                    <a16:creationId xmlns:a16="http://schemas.microsoft.com/office/drawing/2014/main" id="{BF490F20-F5BA-49D8-8FA9-29D7612AE477}"/>
                  </a:ext>
                </a:extLst>
              </p:cNvPr>
              <p:cNvSpPr>
                <a:spLocks/>
              </p:cNvSpPr>
              <p:nvPr/>
            </p:nvSpPr>
            <p:spPr bwMode="auto">
              <a:xfrm>
                <a:off x="820" y="2772"/>
                <a:ext cx="3" cy="12"/>
              </a:xfrm>
              <a:custGeom>
                <a:avLst/>
                <a:gdLst>
                  <a:gd name="T0" fmla="*/ 1 w 3"/>
                  <a:gd name="T1" fmla="*/ 0 h 12"/>
                  <a:gd name="T2" fmla="*/ 1 w 3"/>
                  <a:gd name="T3" fmla="*/ 2 h 12"/>
                  <a:gd name="T4" fmla="*/ 1 w 3"/>
                  <a:gd name="T5" fmla="*/ 3 h 12"/>
                  <a:gd name="T6" fmla="*/ 2 w 3"/>
                  <a:gd name="T7" fmla="*/ 6 h 12"/>
                  <a:gd name="T8" fmla="*/ 2 w 3"/>
                  <a:gd name="T9" fmla="*/ 8 h 12"/>
                  <a:gd name="T10" fmla="*/ 2 w 3"/>
                  <a:gd name="T11" fmla="*/ 9 h 12"/>
                  <a:gd name="T12" fmla="*/ 2 w 3"/>
                  <a:gd name="T13" fmla="*/ 11 h 12"/>
                  <a:gd name="T14" fmla="*/ 1 w 3"/>
                  <a:gd name="T15" fmla="*/ 11 h 12"/>
                  <a:gd name="T16" fmla="*/ 1 w 3"/>
                  <a:gd name="T17" fmla="*/ 8 h 12"/>
                  <a:gd name="T18" fmla="*/ 1 w 3"/>
                  <a:gd name="T19" fmla="*/ 7 h 12"/>
                  <a:gd name="T20" fmla="*/ 1 w 3"/>
                  <a:gd name="T21" fmla="*/ 5 h 12"/>
                  <a:gd name="T22" fmla="*/ 0 w 3"/>
                  <a:gd name="T23" fmla="*/ 2 h 12"/>
                  <a:gd name="T24" fmla="*/ 0 w 3"/>
                  <a:gd name="T25" fmla="*/ 0 h 12"/>
                  <a:gd name="T26" fmla="*/ 1 w 3"/>
                  <a:gd name="T27" fmla="*/ 0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
                  <a:gd name="T43" fmla="*/ 0 h 12"/>
                  <a:gd name="T44" fmla="*/ 3 w 3"/>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 h="12">
                    <a:moveTo>
                      <a:pt x="1" y="0"/>
                    </a:moveTo>
                    <a:lnTo>
                      <a:pt x="1" y="2"/>
                    </a:lnTo>
                    <a:lnTo>
                      <a:pt x="1" y="3"/>
                    </a:lnTo>
                    <a:lnTo>
                      <a:pt x="2" y="6"/>
                    </a:lnTo>
                    <a:lnTo>
                      <a:pt x="2" y="8"/>
                    </a:lnTo>
                    <a:lnTo>
                      <a:pt x="2" y="9"/>
                    </a:lnTo>
                    <a:lnTo>
                      <a:pt x="2" y="11"/>
                    </a:lnTo>
                    <a:lnTo>
                      <a:pt x="1" y="11"/>
                    </a:lnTo>
                    <a:lnTo>
                      <a:pt x="1" y="8"/>
                    </a:lnTo>
                    <a:lnTo>
                      <a:pt x="1" y="7"/>
                    </a:lnTo>
                    <a:lnTo>
                      <a:pt x="1" y="5"/>
                    </a:lnTo>
                    <a:lnTo>
                      <a:pt x="0" y="2"/>
                    </a:lnTo>
                    <a:lnTo>
                      <a:pt x="0" y="0"/>
                    </a:lnTo>
                    <a:lnTo>
                      <a:pt x="1" y="0"/>
                    </a:lnTo>
                  </a:path>
                </a:pathLst>
              </a:custGeom>
              <a:solidFill>
                <a:srgbClr val="91919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72" name="Oval 746">
                <a:extLst>
                  <a:ext uri="{FF2B5EF4-FFF2-40B4-BE49-F238E27FC236}">
                    <a16:creationId xmlns:a16="http://schemas.microsoft.com/office/drawing/2014/main" id="{331E413E-7625-48CA-90A8-E2FBCE9C7110}"/>
                  </a:ext>
                </a:extLst>
              </p:cNvPr>
              <p:cNvSpPr>
                <a:spLocks noChangeArrowheads="1"/>
              </p:cNvSpPr>
              <p:nvPr/>
            </p:nvSpPr>
            <p:spPr bwMode="auto">
              <a:xfrm>
                <a:off x="749" y="2793"/>
                <a:ext cx="12" cy="16"/>
              </a:xfrm>
              <a:prstGeom prst="ellipse">
                <a:avLst/>
              </a:prstGeom>
              <a:solidFill>
                <a:srgbClr val="20202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873" name="Oval 747">
                <a:extLst>
                  <a:ext uri="{FF2B5EF4-FFF2-40B4-BE49-F238E27FC236}">
                    <a16:creationId xmlns:a16="http://schemas.microsoft.com/office/drawing/2014/main" id="{6E37EF68-935F-4F13-93D9-371AFAD31333}"/>
                  </a:ext>
                </a:extLst>
              </p:cNvPr>
              <p:cNvSpPr>
                <a:spLocks noChangeArrowheads="1"/>
              </p:cNvSpPr>
              <p:nvPr/>
            </p:nvSpPr>
            <p:spPr bwMode="auto">
              <a:xfrm>
                <a:off x="751" y="2794"/>
                <a:ext cx="13" cy="15"/>
              </a:xfrm>
              <a:prstGeom prst="ellipse">
                <a:avLst/>
              </a:prstGeom>
              <a:solidFill>
                <a:srgbClr val="00000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874" name="Freeform 748">
                <a:extLst>
                  <a:ext uri="{FF2B5EF4-FFF2-40B4-BE49-F238E27FC236}">
                    <a16:creationId xmlns:a16="http://schemas.microsoft.com/office/drawing/2014/main" id="{9C9DEFCB-4EA8-4A56-968B-BE50313E439E}"/>
                  </a:ext>
                </a:extLst>
              </p:cNvPr>
              <p:cNvSpPr>
                <a:spLocks/>
              </p:cNvSpPr>
              <p:nvPr/>
            </p:nvSpPr>
            <p:spPr bwMode="auto">
              <a:xfrm>
                <a:off x="783" y="2792"/>
                <a:ext cx="15" cy="14"/>
              </a:xfrm>
              <a:custGeom>
                <a:avLst/>
                <a:gdLst>
                  <a:gd name="T0" fmla="*/ 0 w 15"/>
                  <a:gd name="T1" fmla="*/ 3 h 14"/>
                  <a:gd name="T2" fmla="*/ 2 w 15"/>
                  <a:gd name="T3" fmla="*/ 1 h 14"/>
                  <a:gd name="T4" fmla="*/ 3 w 15"/>
                  <a:gd name="T5" fmla="*/ 1 h 14"/>
                  <a:gd name="T6" fmla="*/ 5 w 15"/>
                  <a:gd name="T7" fmla="*/ 0 h 14"/>
                  <a:gd name="T8" fmla="*/ 7 w 15"/>
                  <a:gd name="T9" fmla="*/ 0 h 14"/>
                  <a:gd name="T10" fmla="*/ 9 w 15"/>
                  <a:gd name="T11" fmla="*/ 0 h 14"/>
                  <a:gd name="T12" fmla="*/ 10 w 15"/>
                  <a:gd name="T13" fmla="*/ 1 h 14"/>
                  <a:gd name="T14" fmla="*/ 12 w 15"/>
                  <a:gd name="T15" fmla="*/ 2 h 14"/>
                  <a:gd name="T16" fmla="*/ 13 w 15"/>
                  <a:gd name="T17" fmla="*/ 3 h 14"/>
                  <a:gd name="T18" fmla="*/ 13 w 15"/>
                  <a:gd name="T19" fmla="*/ 5 h 14"/>
                  <a:gd name="T20" fmla="*/ 14 w 15"/>
                  <a:gd name="T21" fmla="*/ 7 h 14"/>
                  <a:gd name="T22" fmla="*/ 14 w 15"/>
                  <a:gd name="T23" fmla="*/ 9 h 14"/>
                  <a:gd name="T24" fmla="*/ 14 w 15"/>
                  <a:gd name="T25" fmla="*/ 12 h 14"/>
                  <a:gd name="T26" fmla="*/ 14 w 15"/>
                  <a:gd name="T27" fmla="*/ 13 h 14"/>
                  <a:gd name="T28" fmla="*/ 0 w 15"/>
                  <a:gd name="T29" fmla="*/ 7 h 14"/>
                  <a:gd name="T30" fmla="*/ 0 w 15"/>
                  <a:gd name="T31" fmla="*/ 3 h 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
                  <a:gd name="T49" fmla="*/ 0 h 14"/>
                  <a:gd name="T50" fmla="*/ 15 w 15"/>
                  <a:gd name="T51" fmla="*/ 14 h 1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 h="14">
                    <a:moveTo>
                      <a:pt x="0" y="3"/>
                    </a:moveTo>
                    <a:lnTo>
                      <a:pt x="2" y="1"/>
                    </a:lnTo>
                    <a:lnTo>
                      <a:pt x="3" y="1"/>
                    </a:lnTo>
                    <a:lnTo>
                      <a:pt x="5" y="0"/>
                    </a:lnTo>
                    <a:lnTo>
                      <a:pt x="7" y="0"/>
                    </a:lnTo>
                    <a:lnTo>
                      <a:pt x="9" y="0"/>
                    </a:lnTo>
                    <a:lnTo>
                      <a:pt x="10" y="1"/>
                    </a:lnTo>
                    <a:lnTo>
                      <a:pt x="12" y="2"/>
                    </a:lnTo>
                    <a:lnTo>
                      <a:pt x="13" y="3"/>
                    </a:lnTo>
                    <a:lnTo>
                      <a:pt x="13" y="5"/>
                    </a:lnTo>
                    <a:lnTo>
                      <a:pt x="14" y="7"/>
                    </a:lnTo>
                    <a:lnTo>
                      <a:pt x="14" y="9"/>
                    </a:lnTo>
                    <a:lnTo>
                      <a:pt x="14" y="12"/>
                    </a:lnTo>
                    <a:lnTo>
                      <a:pt x="14" y="13"/>
                    </a:lnTo>
                    <a:lnTo>
                      <a:pt x="0" y="7"/>
                    </a:lnTo>
                    <a:lnTo>
                      <a:pt x="0" y="3"/>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75" name="Arc 749">
                <a:extLst>
                  <a:ext uri="{FF2B5EF4-FFF2-40B4-BE49-F238E27FC236}">
                    <a16:creationId xmlns:a16="http://schemas.microsoft.com/office/drawing/2014/main" id="{08CA6275-9FF9-44CC-9B20-27E28729AFF3}"/>
                  </a:ext>
                </a:extLst>
              </p:cNvPr>
              <p:cNvSpPr>
                <a:spLocks/>
              </p:cNvSpPr>
              <p:nvPr/>
            </p:nvSpPr>
            <p:spPr bwMode="auto">
              <a:xfrm>
                <a:off x="777" y="2795"/>
                <a:ext cx="13" cy="19"/>
              </a:xfrm>
              <a:custGeom>
                <a:avLst/>
                <a:gdLst>
                  <a:gd name="T0" fmla="*/ 0 w 27520"/>
                  <a:gd name="T1" fmla="*/ 0 h 43200"/>
                  <a:gd name="T2" fmla="*/ 0 w 27520"/>
                  <a:gd name="T3" fmla="*/ 0 h 43200"/>
                  <a:gd name="T4" fmla="*/ 0 w 27520"/>
                  <a:gd name="T5" fmla="*/ 0 h 43200"/>
                  <a:gd name="T6" fmla="*/ 0 60000 65536"/>
                  <a:gd name="T7" fmla="*/ 0 60000 65536"/>
                  <a:gd name="T8" fmla="*/ 0 60000 65536"/>
                  <a:gd name="T9" fmla="*/ 0 w 27520"/>
                  <a:gd name="T10" fmla="*/ 0 h 43200"/>
                  <a:gd name="T11" fmla="*/ 27520 w 27520"/>
                  <a:gd name="T12" fmla="*/ 43200 h 43200"/>
                </a:gdLst>
                <a:ahLst/>
                <a:cxnLst>
                  <a:cxn ang="T6">
                    <a:pos x="T0" y="T1"/>
                  </a:cxn>
                  <a:cxn ang="T7">
                    <a:pos x="T2" y="T3"/>
                  </a:cxn>
                  <a:cxn ang="T8">
                    <a:pos x="T4" y="T5"/>
                  </a:cxn>
                </a:cxnLst>
                <a:rect l="T9" t="T10" r="T11" b="T12"/>
                <a:pathLst>
                  <a:path w="27520" h="43200" fill="none" extrusionOk="0">
                    <a:moveTo>
                      <a:pt x="21600" y="43200"/>
                    </a:moveTo>
                    <a:cubicBezTo>
                      <a:pt x="9670" y="43200"/>
                      <a:pt x="0" y="33529"/>
                      <a:pt x="0" y="21600"/>
                    </a:cubicBezTo>
                    <a:cubicBezTo>
                      <a:pt x="0" y="9670"/>
                      <a:pt x="9670" y="0"/>
                      <a:pt x="21600" y="0"/>
                    </a:cubicBezTo>
                    <a:cubicBezTo>
                      <a:pt x="23602" y="-1"/>
                      <a:pt x="25594" y="278"/>
                      <a:pt x="27519" y="827"/>
                    </a:cubicBezTo>
                  </a:path>
                  <a:path w="27520" h="43200" stroke="0" extrusionOk="0">
                    <a:moveTo>
                      <a:pt x="21600" y="43200"/>
                    </a:moveTo>
                    <a:cubicBezTo>
                      <a:pt x="9670" y="43200"/>
                      <a:pt x="0" y="33529"/>
                      <a:pt x="0" y="21600"/>
                    </a:cubicBezTo>
                    <a:cubicBezTo>
                      <a:pt x="0" y="9670"/>
                      <a:pt x="9670" y="0"/>
                      <a:pt x="21600" y="0"/>
                    </a:cubicBezTo>
                    <a:cubicBezTo>
                      <a:pt x="23602" y="-1"/>
                      <a:pt x="25594" y="278"/>
                      <a:pt x="27519" y="827"/>
                    </a:cubicBezTo>
                    <a:lnTo>
                      <a:pt x="21600" y="21600"/>
                    </a:lnTo>
                    <a:lnTo>
                      <a:pt x="21600" y="43200"/>
                    </a:lnTo>
                    <a:close/>
                  </a:path>
                </a:pathLst>
              </a:custGeom>
              <a:solidFill>
                <a:srgbClr val="20202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zh-CN" altLang="en-US"/>
              </a:p>
            </p:txBody>
          </p:sp>
          <p:sp>
            <p:nvSpPr>
              <p:cNvPr id="876" name="Oval 750">
                <a:extLst>
                  <a:ext uri="{FF2B5EF4-FFF2-40B4-BE49-F238E27FC236}">
                    <a16:creationId xmlns:a16="http://schemas.microsoft.com/office/drawing/2014/main" id="{8929A6A6-93DD-475A-81EB-1FF448F4CCD3}"/>
                  </a:ext>
                </a:extLst>
              </p:cNvPr>
              <p:cNvSpPr>
                <a:spLocks noChangeArrowheads="1"/>
              </p:cNvSpPr>
              <p:nvPr/>
            </p:nvSpPr>
            <p:spPr bwMode="auto">
              <a:xfrm>
                <a:off x="779" y="2793"/>
                <a:ext cx="17" cy="20"/>
              </a:xfrm>
              <a:prstGeom prst="ellipse">
                <a:avLst/>
              </a:prstGeom>
              <a:solidFill>
                <a:srgbClr val="80808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877" name="Oval 751">
                <a:extLst>
                  <a:ext uri="{FF2B5EF4-FFF2-40B4-BE49-F238E27FC236}">
                    <a16:creationId xmlns:a16="http://schemas.microsoft.com/office/drawing/2014/main" id="{31834B23-CFF0-4EC7-A0C5-35C8DC0AAE17}"/>
                  </a:ext>
                </a:extLst>
              </p:cNvPr>
              <p:cNvSpPr>
                <a:spLocks noChangeArrowheads="1"/>
              </p:cNvSpPr>
              <p:nvPr/>
            </p:nvSpPr>
            <p:spPr bwMode="auto">
              <a:xfrm>
                <a:off x="785" y="2800"/>
                <a:ext cx="7" cy="9"/>
              </a:xfrm>
              <a:prstGeom prst="ellipse">
                <a:avLst/>
              </a:prstGeom>
              <a:solidFill>
                <a:srgbClr val="E0E0E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878" name="Freeform 752">
                <a:extLst>
                  <a:ext uri="{FF2B5EF4-FFF2-40B4-BE49-F238E27FC236}">
                    <a16:creationId xmlns:a16="http://schemas.microsoft.com/office/drawing/2014/main" id="{8B668CCE-C7BF-4C91-A029-3AA5D954F933}"/>
                  </a:ext>
                </a:extLst>
              </p:cNvPr>
              <p:cNvSpPr>
                <a:spLocks/>
              </p:cNvSpPr>
              <p:nvPr/>
            </p:nvSpPr>
            <p:spPr bwMode="auto">
              <a:xfrm>
                <a:off x="840" y="2789"/>
                <a:ext cx="10" cy="8"/>
              </a:xfrm>
              <a:custGeom>
                <a:avLst/>
                <a:gdLst>
                  <a:gd name="T0" fmla="*/ 0 w 10"/>
                  <a:gd name="T1" fmla="*/ 1 h 8"/>
                  <a:gd name="T2" fmla="*/ 1 w 10"/>
                  <a:gd name="T3" fmla="*/ 0 h 8"/>
                  <a:gd name="T4" fmla="*/ 3 w 10"/>
                  <a:gd name="T5" fmla="*/ 0 h 8"/>
                  <a:gd name="T6" fmla="*/ 5 w 10"/>
                  <a:gd name="T7" fmla="*/ 0 h 8"/>
                  <a:gd name="T8" fmla="*/ 6 w 10"/>
                  <a:gd name="T9" fmla="*/ 0 h 8"/>
                  <a:gd name="T10" fmla="*/ 8 w 10"/>
                  <a:gd name="T11" fmla="*/ 1 h 8"/>
                  <a:gd name="T12" fmla="*/ 9 w 10"/>
                  <a:gd name="T13" fmla="*/ 2 h 8"/>
                  <a:gd name="T14" fmla="*/ 9 w 10"/>
                  <a:gd name="T15" fmla="*/ 4 h 8"/>
                  <a:gd name="T16" fmla="*/ 9 w 10"/>
                  <a:gd name="T17" fmla="*/ 5 h 8"/>
                  <a:gd name="T18" fmla="*/ 9 w 10"/>
                  <a:gd name="T19" fmla="*/ 6 h 8"/>
                  <a:gd name="T20" fmla="*/ 9 w 10"/>
                  <a:gd name="T21" fmla="*/ 7 h 8"/>
                  <a:gd name="T22" fmla="*/ 2 w 10"/>
                  <a:gd name="T23" fmla="*/ 6 h 8"/>
                  <a:gd name="T24" fmla="*/ 0 w 10"/>
                  <a:gd name="T25" fmla="*/ 1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
                  <a:gd name="T40" fmla="*/ 0 h 8"/>
                  <a:gd name="T41" fmla="*/ 10 w 10"/>
                  <a:gd name="T42" fmla="*/ 8 h 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 h="8">
                    <a:moveTo>
                      <a:pt x="0" y="1"/>
                    </a:moveTo>
                    <a:lnTo>
                      <a:pt x="1" y="0"/>
                    </a:lnTo>
                    <a:lnTo>
                      <a:pt x="3" y="0"/>
                    </a:lnTo>
                    <a:lnTo>
                      <a:pt x="5" y="0"/>
                    </a:lnTo>
                    <a:lnTo>
                      <a:pt x="6" y="0"/>
                    </a:lnTo>
                    <a:lnTo>
                      <a:pt x="8" y="1"/>
                    </a:lnTo>
                    <a:lnTo>
                      <a:pt x="9" y="2"/>
                    </a:lnTo>
                    <a:lnTo>
                      <a:pt x="9" y="4"/>
                    </a:lnTo>
                    <a:lnTo>
                      <a:pt x="9" y="5"/>
                    </a:lnTo>
                    <a:lnTo>
                      <a:pt x="9" y="6"/>
                    </a:lnTo>
                    <a:lnTo>
                      <a:pt x="9" y="7"/>
                    </a:lnTo>
                    <a:lnTo>
                      <a:pt x="2" y="6"/>
                    </a:lnTo>
                    <a:lnTo>
                      <a:pt x="0" y="1"/>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79" name="Arc 753">
                <a:extLst>
                  <a:ext uri="{FF2B5EF4-FFF2-40B4-BE49-F238E27FC236}">
                    <a16:creationId xmlns:a16="http://schemas.microsoft.com/office/drawing/2014/main" id="{F644C1D3-0931-4248-BA14-0677CC6192BA}"/>
                  </a:ext>
                </a:extLst>
              </p:cNvPr>
              <p:cNvSpPr>
                <a:spLocks/>
              </p:cNvSpPr>
              <p:nvPr/>
            </p:nvSpPr>
            <p:spPr bwMode="auto">
              <a:xfrm>
                <a:off x="835" y="2790"/>
                <a:ext cx="7" cy="15"/>
              </a:xfrm>
              <a:custGeom>
                <a:avLst/>
                <a:gdLst>
                  <a:gd name="T0" fmla="*/ 0 w 24683"/>
                  <a:gd name="T1" fmla="*/ 0 h 42811"/>
                  <a:gd name="T2" fmla="*/ 0 w 24683"/>
                  <a:gd name="T3" fmla="*/ 0 h 42811"/>
                  <a:gd name="T4" fmla="*/ 0 w 24683"/>
                  <a:gd name="T5" fmla="*/ 0 h 42811"/>
                  <a:gd name="T6" fmla="*/ 0 60000 65536"/>
                  <a:gd name="T7" fmla="*/ 0 60000 65536"/>
                  <a:gd name="T8" fmla="*/ 0 60000 65536"/>
                  <a:gd name="T9" fmla="*/ 0 w 24683"/>
                  <a:gd name="T10" fmla="*/ 0 h 42811"/>
                  <a:gd name="T11" fmla="*/ 24683 w 24683"/>
                  <a:gd name="T12" fmla="*/ 42811 h 42811"/>
                </a:gdLst>
                <a:ahLst/>
                <a:cxnLst>
                  <a:cxn ang="T6">
                    <a:pos x="T0" y="T1"/>
                  </a:cxn>
                  <a:cxn ang="T7">
                    <a:pos x="T2" y="T3"/>
                  </a:cxn>
                  <a:cxn ang="T8">
                    <a:pos x="T4" y="T5"/>
                  </a:cxn>
                </a:cxnLst>
                <a:rect l="T9" t="T10" r="T11" b="T12"/>
                <a:pathLst>
                  <a:path w="24683" h="42811" fill="none" extrusionOk="0">
                    <a:moveTo>
                      <a:pt x="17520" y="42811"/>
                    </a:moveTo>
                    <a:cubicBezTo>
                      <a:pt x="7350" y="40855"/>
                      <a:pt x="0" y="31956"/>
                      <a:pt x="0" y="21600"/>
                    </a:cubicBezTo>
                    <a:cubicBezTo>
                      <a:pt x="0" y="9670"/>
                      <a:pt x="9670" y="0"/>
                      <a:pt x="21600" y="0"/>
                    </a:cubicBezTo>
                    <a:cubicBezTo>
                      <a:pt x="22631" y="-1"/>
                      <a:pt x="23661" y="73"/>
                      <a:pt x="24682" y="221"/>
                    </a:cubicBezTo>
                  </a:path>
                  <a:path w="24683" h="42811" stroke="0" extrusionOk="0">
                    <a:moveTo>
                      <a:pt x="17520" y="42811"/>
                    </a:moveTo>
                    <a:cubicBezTo>
                      <a:pt x="7350" y="40855"/>
                      <a:pt x="0" y="31956"/>
                      <a:pt x="0" y="21600"/>
                    </a:cubicBezTo>
                    <a:cubicBezTo>
                      <a:pt x="0" y="9670"/>
                      <a:pt x="9670" y="0"/>
                      <a:pt x="21600" y="0"/>
                    </a:cubicBezTo>
                    <a:cubicBezTo>
                      <a:pt x="22631" y="-1"/>
                      <a:pt x="23661" y="73"/>
                      <a:pt x="24682" y="221"/>
                    </a:cubicBezTo>
                    <a:lnTo>
                      <a:pt x="21600" y="21600"/>
                    </a:lnTo>
                    <a:lnTo>
                      <a:pt x="17520" y="42811"/>
                    </a:lnTo>
                    <a:close/>
                  </a:path>
                </a:pathLst>
              </a:custGeom>
              <a:solidFill>
                <a:srgbClr val="20202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zh-CN" altLang="en-US"/>
              </a:p>
            </p:txBody>
          </p:sp>
          <p:sp>
            <p:nvSpPr>
              <p:cNvPr id="880" name="Oval 754">
                <a:extLst>
                  <a:ext uri="{FF2B5EF4-FFF2-40B4-BE49-F238E27FC236}">
                    <a16:creationId xmlns:a16="http://schemas.microsoft.com/office/drawing/2014/main" id="{00E248AD-20D1-47FB-A260-788AC7EC2C1C}"/>
                  </a:ext>
                </a:extLst>
              </p:cNvPr>
              <p:cNvSpPr>
                <a:spLocks noChangeArrowheads="1"/>
              </p:cNvSpPr>
              <p:nvPr/>
            </p:nvSpPr>
            <p:spPr bwMode="auto">
              <a:xfrm>
                <a:off x="837" y="2789"/>
                <a:ext cx="11" cy="16"/>
              </a:xfrm>
              <a:prstGeom prst="ellipse">
                <a:avLst/>
              </a:prstGeom>
              <a:solidFill>
                <a:srgbClr val="80808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881" name="Oval 755">
                <a:extLst>
                  <a:ext uri="{FF2B5EF4-FFF2-40B4-BE49-F238E27FC236}">
                    <a16:creationId xmlns:a16="http://schemas.microsoft.com/office/drawing/2014/main" id="{46170BA5-63AF-4F5E-98F0-920079E7CCE5}"/>
                  </a:ext>
                </a:extLst>
              </p:cNvPr>
              <p:cNvSpPr>
                <a:spLocks noChangeArrowheads="1"/>
              </p:cNvSpPr>
              <p:nvPr/>
            </p:nvSpPr>
            <p:spPr bwMode="auto">
              <a:xfrm>
                <a:off x="841" y="2795"/>
                <a:ext cx="2" cy="3"/>
              </a:xfrm>
              <a:prstGeom prst="ellipse">
                <a:avLst/>
              </a:prstGeom>
              <a:solidFill>
                <a:srgbClr val="80808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882" name="Freeform 756">
                <a:extLst>
                  <a:ext uri="{FF2B5EF4-FFF2-40B4-BE49-F238E27FC236}">
                    <a16:creationId xmlns:a16="http://schemas.microsoft.com/office/drawing/2014/main" id="{5B1CEAE3-D484-45D6-9A68-25DE989435E4}"/>
                  </a:ext>
                </a:extLst>
              </p:cNvPr>
              <p:cNvSpPr>
                <a:spLocks/>
              </p:cNvSpPr>
              <p:nvPr/>
            </p:nvSpPr>
            <p:spPr bwMode="auto">
              <a:xfrm>
                <a:off x="776" y="2771"/>
                <a:ext cx="14" cy="13"/>
              </a:xfrm>
              <a:custGeom>
                <a:avLst/>
                <a:gdLst>
                  <a:gd name="T0" fmla="*/ 12 w 14"/>
                  <a:gd name="T1" fmla="*/ 0 h 13"/>
                  <a:gd name="T2" fmla="*/ 0 w 14"/>
                  <a:gd name="T3" fmla="*/ 12 h 13"/>
                  <a:gd name="T4" fmla="*/ 1 w 14"/>
                  <a:gd name="T5" fmla="*/ 12 h 13"/>
                  <a:gd name="T6" fmla="*/ 1 w 14"/>
                  <a:gd name="T7" fmla="*/ 12 h 13"/>
                  <a:gd name="T8" fmla="*/ 13 w 14"/>
                  <a:gd name="T9" fmla="*/ 0 h 13"/>
                  <a:gd name="T10" fmla="*/ 12 w 14"/>
                  <a:gd name="T11" fmla="*/ 0 h 13"/>
                  <a:gd name="T12" fmla="*/ 0 60000 65536"/>
                  <a:gd name="T13" fmla="*/ 0 60000 65536"/>
                  <a:gd name="T14" fmla="*/ 0 60000 65536"/>
                  <a:gd name="T15" fmla="*/ 0 60000 65536"/>
                  <a:gd name="T16" fmla="*/ 0 60000 65536"/>
                  <a:gd name="T17" fmla="*/ 0 60000 65536"/>
                  <a:gd name="T18" fmla="*/ 0 w 14"/>
                  <a:gd name="T19" fmla="*/ 0 h 13"/>
                  <a:gd name="T20" fmla="*/ 14 w 14"/>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14" h="13">
                    <a:moveTo>
                      <a:pt x="12" y="0"/>
                    </a:moveTo>
                    <a:lnTo>
                      <a:pt x="0" y="12"/>
                    </a:lnTo>
                    <a:lnTo>
                      <a:pt x="1" y="12"/>
                    </a:lnTo>
                    <a:lnTo>
                      <a:pt x="13" y="0"/>
                    </a:lnTo>
                    <a:lnTo>
                      <a:pt x="12" y="0"/>
                    </a:lnTo>
                  </a:path>
                </a:pathLst>
              </a:custGeom>
              <a:solidFill>
                <a:srgbClr val="00006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83" name="Freeform 757">
                <a:extLst>
                  <a:ext uri="{FF2B5EF4-FFF2-40B4-BE49-F238E27FC236}">
                    <a16:creationId xmlns:a16="http://schemas.microsoft.com/office/drawing/2014/main" id="{96E6C77B-EBF1-4463-842A-23FFCF7B032C}"/>
                  </a:ext>
                </a:extLst>
              </p:cNvPr>
              <p:cNvSpPr>
                <a:spLocks/>
              </p:cNvSpPr>
              <p:nvPr/>
            </p:nvSpPr>
            <p:spPr bwMode="auto">
              <a:xfrm>
                <a:off x="741" y="2769"/>
                <a:ext cx="114" cy="39"/>
              </a:xfrm>
              <a:custGeom>
                <a:avLst/>
                <a:gdLst>
                  <a:gd name="T0" fmla="*/ 0 w 114"/>
                  <a:gd name="T1" fmla="*/ 21 h 39"/>
                  <a:gd name="T2" fmla="*/ 5 w 114"/>
                  <a:gd name="T3" fmla="*/ 19 h 39"/>
                  <a:gd name="T4" fmla="*/ 14 w 114"/>
                  <a:gd name="T5" fmla="*/ 16 h 39"/>
                  <a:gd name="T6" fmla="*/ 22 w 114"/>
                  <a:gd name="T7" fmla="*/ 14 h 39"/>
                  <a:gd name="T8" fmla="*/ 31 w 114"/>
                  <a:gd name="T9" fmla="*/ 13 h 39"/>
                  <a:gd name="T10" fmla="*/ 35 w 114"/>
                  <a:gd name="T11" fmla="*/ 12 h 39"/>
                  <a:gd name="T12" fmla="*/ 52 w 114"/>
                  <a:gd name="T13" fmla="*/ 13 h 39"/>
                  <a:gd name="T14" fmla="*/ 59 w 114"/>
                  <a:gd name="T15" fmla="*/ 14 h 39"/>
                  <a:gd name="T16" fmla="*/ 63 w 114"/>
                  <a:gd name="T17" fmla="*/ 14 h 39"/>
                  <a:gd name="T18" fmla="*/ 67 w 114"/>
                  <a:gd name="T19" fmla="*/ 5 h 39"/>
                  <a:gd name="T20" fmla="*/ 67 w 114"/>
                  <a:gd name="T21" fmla="*/ 3 h 39"/>
                  <a:gd name="T22" fmla="*/ 61 w 114"/>
                  <a:gd name="T23" fmla="*/ 2 h 39"/>
                  <a:gd name="T24" fmla="*/ 51 w 114"/>
                  <a:gd name="T25" fmla="*/ 2 h 39"/>
                  <a:gd name="T26" fmla="*/ 49 w 114"/>
                  <a:gd name="T27" fmla="*/ 2 h 39"/>
                  <a:gd name="T28" fmla="*/ 56 w 114"/>
                  <a:gd name="T29" fmla="*/ 1 h 39"/>
                  <a:gd name="T30" fmla="*/ 64 w 114"/>
                  <a:gd name="T31" fmla="*/ 0 h 39"/>
                  <a:gd name="T32" fmla="*/ 71 w 114"/>
                  <a:gd name="T33" fmla="*/ 3 h 39"/>
                  <a:gd name="T34" fmla="*/ 69 w 114"/>
                  <a:gd name="T35" fmla="*/ 5 h 39"/>
                  <a:gd name="T36" fmla="*/ 65 w 114"/>
                  <a:gd name="T37" fmla="*/ 14 h 39"/>
                  <a:gd name="T38" fmla="*/ 66 w 114"/>
                  <a:gd name="T39" fmla="*/ 15 h 39"/>
                  <a:gd name="T40" fmla="*/ 95 w 114"/>
                  <a:gd name="T41" fmla="*/ 12 h 39"/>
                  <a:gd name="T42" fmla="*/ 96 w 114"/>
                  <a:gd name="T43" fmla="*/ 10 h 39"/>
                  <a:gd name="T44" fmla="*/ 93 w 114"/>
                  <a:gd name="T45" fmla="*/ 6 h 39"/>
                  <a:gd name="T46" fmla="*/ 89 w 114"/>
                  <a:gd name="T47" fmla="*/ 3 h 39"/>
                  <a:gd name="T48" fmla="*/ 78 w 114"/>
                  <a:gd name="T49" fmla="*/ 3 h 39"/>
                  <a:gd name="T50" fmla="*/ 69 w 114"/>
                  <a:gd name="T51" fmla="*/ 0 h 39"/>
                  <a:gd name="T52" fmla="*/ 76 w 114"/>
                  <a:gd name="T53" fmla="*/ 0 h 39"/>
                  <a:gd name="T54" fmla="*/ 84 w 114"/>
                  <a:gd name="T55" fmla="*/ 0 h 39"/>
                  <a:gd name="T56" fmla="*/ 89 w 114"/>
                  <a:gd name="T57" fmla="*/ 1 h 39"/>
                  <a:gd name="T58" fmla="*/ 91 w 114"/>
                  <a:gd name="T59" fmla="*/ 2 h 39"/>
                  <a:gd name="T60" fmla="*/ 98 w 114"/>
                  <a:gd name="T61" fmla="*/ 9 h 39"/>
                  <a:gd name="T62" fmla="*/ 100 w 114"/>
                  <a:gd name="T63" fmla="*/ 11 h 39"/>
                  <a:gd name="T64" fmla="*/ 103 w 114"/>
                  <a:gd name="T65" fmla="*/ 11 h 39"/>
                  <a:gd name="T66" fmla="*/ 106 w 114"/>
                  <a:gd name="T67" fmla="*/ 12 h 39"/>
                  <a:gd name="T68" fmla="*/ 111 w 114"/>
                  <a:gd name="T69" fmla="*/ 13 h 39"/>
                  <a:gd name="T70" fmla="*/ 112 w 114"/>
                  <a:gd name="T71" fmla="*/ 14 h 39"/>
                  <a:gd name="T72" fmla="*/ 112 w 114"/>
                  <a:gd name="T73" fmla="*/ 19 h 39"/>
                  <a:gd name="T74" fmla="*/ 109 w 114"/>
                  <a:gd name="T75" fmla="*/ 26 h 39"/>
                  <a:gd name="T76" fmla="*/ 108 w 114"/>
                  <a:gd name="T77" fmla="*/ 25 h 39"/>
                  <a:gd name="T78" fmla="*/ 107 w 114"/>
                  <a:gd name="T79" fmla="*/ 22 h 39"/>
                  <a:gd name="T80" fmla="*/ 104 w 114"/>
                  <a:gd name="T81" fmla="*/ 20 h 39"/>
                  <a:gd name="T82" fmla="*/ 101 w 114"/>
                  <a:gd name="T83" fmla="*/ 20 h 39"/>
                  <a:gd name="T84" fmla="*/ 99 w 114"/>
                  <a:gd name="T85" fmla="*/ 22 h 39"/>
                  <a:gd name="T86" fmla="*/ 97 w 114"/>
                  <a:gd name="T87" fmla="*/ 25 h 39"/>
                  <a:gd name="T88" fmla="*/ 96 w 114"/>
                  <a:gd name="T89" fmla="*/ 28 h 39"/>
                  <a:gd name="T90" fmla="*/ 57 w 114"/>
                  <a:gd name="T91" fmla="*/ 35 h 39"/>
                  <a:gd name="T92" fmla="*/ 57 w 114"/>
                  <a:gd name="T93" fmla="*/ 31 h 39"/>
                  <a:gd name="T94" fmla="*/ 56 w 114"/>
                  <a:gd name="T95" fmla="*/ 28 h 39"/>
                  <a:gd name="T96" fmla="*/ 54 w 114"/>
                  <a:gd name="T97" fmla="*/ 25 h 39"/>
                  <a:gd name="T98" fmla="*/ 51 w 114"/>
                  <a:gd name="T99" fmla="*/ 24 h 39"/>
                  <a:gd name="T100" fmla="*/ 47 w 114"/>
                  <a:gd name="T101" fmla="*/ 24 h 39"/>
                  <a:gd name="T102" fmla="*/ 43 w 114"/>
                  <a:gd name="T103" fmla="*/ 25 h 39"/>
                  <a:gd name="T104" fmla="*/ 41 w 114"/>
                  <a:gd name="T105" fmla="*/ 28 h 39"/>
                  <a:gd name="T106" fmla="*/ 38 w 114"/>
                  <a:gd name="T107" fmla="*/ 32 h 39"/>
                  <a:gd name="T108" fmla="*/ 37 w 114"/>
                  <a:gd name="T109" fmla="*/ 37 h 39"/>
                  <a:gd name="T110" fmla="*/ 34 w 114"/>
                  <a:gd name="T111" fmla="*/ 38 h 39"/>
                  <a:gd name="T112" fmla="*/ 27 w 114"/>
                  <a:gd name="T113" fmla="*/ 32 h 39"/>
                  <a:gd name="T114" fmla="*/ 19 w 114"/>
                  <a:gd name="T115" fmla="*/ 27 h 39"/>
                  <a:gd name="T116" fmla="*/ 14 w 114"/>
                  <a:gd name="T117" fmla="*/ 27 h 39"/>
                  <a:gd name="T118" fmla="*/ 8 w 114"/>
                  <a:gd name="T119" fmla="*/ 25 h 39"/>
                  <a:gd name="T120" fmla="*/ 3 w 114"/>
                  <a:gd name="T121" fmla="*/ 24 h 39"/>
                  <a:gd name="T122" fmla="*/ 0 w 114"/>
                  <a:gd name="T123" fmla="*/ 23 h 3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4"/>
                  <a:gd name="T187" fmla="*/ 0 h 39"/>
                  <a:gd name="T188" fmla="*/ 114 w 114"/>
                  <a:gd name="T189" fmla="*/ 39 h 3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4" h="39">
                    <a:moveTo>
                      <a:pt x="0" y="22"/>
                    </a:moveTo>
                    <a:lnTo>
                      <a:pt x="0" y="22"/>
                    </a:lnTo>
                    <a:lnTo>
                      <a:pt x="0" y="21"/>
                    </a:lnTo>
                    <a:lnTo>
                      <a:pt x="1" y="21"/>
                    </a:lnTo>
                    <a:lnTo>
                      <a:pt x="3" y="20"/>
                    </a:lnTo>
                    <a:lnTo>
                      <a:pt x="4" y="19"/>
                    </a:lnTo>
                    <a:lnTo>
                      <a:pt x="5" y="19"/>
                    </a:lnTo>
                    <a:lnTo>
                      <a:pt x="6" y="19"/>
                    </a:lnTo>
                    <a:lnTo>
                      <a:pt x="7" y="18"/>
                    </a:lnTo>
                    <a:lnTo>
                      <a:pt x="9" y="18"/>
                    </a:lnTo>
                    <a:lnTo>
                      <a:pt x="13" y="17"/>
                    </a:lnTo>
                    <a:lnTo>
                      <a:pt x="14" y="16"/>
                    </a:lnTo>
                    <a:lnTo>
                      <a:pt x="16" y="16"/>
                    </a:lnTo>
                    <a:lnTo>
                      <a:pt x="17" y="15"/>
                    </a:lnTo>
                    <a:lnTo>
                      <a:pt x="18" y="15"/>
                    </a:lnTo>
                    <a:lnTo>
                      <a:pt x="20" y="15"/>
                    </a:lnTo>
                    <a:lnTo>
                      <a:pt x="22" y="14"/>
                    </a:lnTo>
                    <a:lnTo>
                      <a:pt x="24" y="14"/>
                    </a:lnTo>
                    <a:lnTo>
                      <a:pt x="27" y="13"/>
                    </a:lnTo>
                    <a:lnTo>
                      <a:pt x="29" y="13"/>
                    </a:lnTo>
                    <a:lnTo>
                      <a:pt x="30" y="13"/>
                    </a:lnTo>
                    <a:lnTo>
                      <a:pt x="31" y="13"/>
                    </a:lnTo>
                    <a:lnTo>
                      <a:pt x="32" y="13"/>
                    </a:lnTo>
                    <a:lnTo>
                      <a:pt x="33" y="13"/>
                    </a:lnTo>
                    <a:lnTo>
                      <a:pt x="34" y="12"/>
                    </a:lnTo>
                    <a:lnTo>
                      <a:pt x="35" y="12"/>
                    </a:lnTo>
                    <a:lnTo>
                      <a:pt x="47" y="2"/>
                    </a:lnTo>
                    <a:lnTo>
                      <a:pt x="36" y="12"/>
                    </a:lnTo>
                    <a:lnTo>
                      <a:pt x="50" y="13"/>
                    </a:lnTo>
                    <a:lnTo>
                      <a:pt x="52" y="13"/>
                    </a:lnTo>
                    <a:lnTo>
                      <a:pt x="54" y="14"/>
                    </a:lnTo>
                    <a:lnTo>
                      <a:pt x="55" y="14"/>
                    </a:lnTo>
                    <a:lnTo>
                      <a:pt x="57" y="14"/>
                    </a:lnTo>
                    <a:lnTo>
                      <a:pt x="58" y="14"/>
                    </a:lnTo>
                    <a:lnTo>
                      <a:pt x="59" y="14"/>
                    </a:lnTo>
                    <a:lnTo>
                      <a:pt x="60" y="14"/>
                    </a:lnTo>
                    <a:lnTo>
                      <a:pt x="61" y="14"/>
                    </a:lnTo>
                    <a:lnTo>
                      <a:pt x="62" y="14"/>
                    </a:lnTo>
                    <a:lnTo>
                      <a:pt x="63" y="14"/>
                    </a:lnTo>
                    <a:lnTo>
                      <a:pt x="64" y="13"/>
                    </a:lnTo>
                    <a:lnTo>
                      <a:pt x="66" y="8"/>
                    </a:lnTo>
                    <a:lnTo>
                      <a:pt x="67" y="6"/>
                    </a:lnTo>
                    <a:lnTo>
                      <a:pt x="67" y="5"/>
                    </a:lnTo>
                    <a:lnTo>
                      <a:pt x="68" y="4"/>
                    </a:lnTo>
                    <a:lnTo>
                      <a:pt x="67" y="3"/>
                    </a:lnTo>
                    <a:lnTo>
                      <a:pt x="66" y="3"/>
                    </a:lnTo>
                    <a:lnTo>
                      <a:pt x="65" y="2"/>
                    </a:lnTo>
                    <a:lnTo>
                      <a:pt x="63" y="2"/>
                    </a:lnTo>
                    <a:lnTo>
                      <a:pt x="61" y="2"/>
                    </a:lnTo>
                    <a:lnTo>
                      <a:pt x="59" y="2"/>
                    </a:lnTo>
                    <a:lnTo>
                      <a:pt x="57" y="2"/>
                    </a:lnTo>
                    <a:lnTo>
                      <a:pt x="54" y="2"/>
                    </a:lnTo>
                    <a:lnTo>
                      <a:pt x="52" y="2"/>
                    </a:lnTo>
                    <a:lnTo>
                      <a:pt x="51" y="2"/>
                    </a:lnTo>
                    <a:lnTo>
                      <a:pt x="49" y="2"/>
                    </a:lnTo>
                    <a:lnTo>
                      <a:pt x="48" y="2"/>
                    </a:lnTo>
                    <a:lnTo>
                      <a:pt x="47" y="2"/>
                    </a:lnTo>
                    <a:lnTo>
                      <a:pt x="48" y="2"/>
                    </a:lnTo>
                    <a:lnTo>
                      <a:pt x="49" y="2"/>
                    </a:lnTo>
                    <a:lnTo>
                      <a:pt x="50" y="1"/>
                    </a:lnTo>
                    <a:lnTo>
                      <a:pt x="52" y="1"/>
                    </a:lnTo>
                    <a:lnTo>
                      <a:pt x="54" y="1"/>
                    </a:lnTo>
                    <a:lnTo>
                      <a:pt x="56" y="1"/>
                    </a:lnTo>
                    <a:lnTo>
                      <a:pt x="57" y="0"/>
                    </a:lnTo>
                    <a:lnTo>
                      <a:pt x="59" y="0"/>
                    </a:lnTo>
                    <a:lnTo>
                      <a:pt x="61" y="0"/>
                    </a:lnTo>
                    <a:lnTo>
                      <a:pt x="62" y="0"/>
                    </a:lnTo>
                    <a:lnTo>
                      <a:pt x="64" y="0"/>
                    </a:lnTo>
                    <a:lnTo>
                      <a:pt x="66" y="0"/>
                    </a:lnTo>
                    <a:lnTo>
                      <a:pt x="67" y="0"/>
                    </a:lnTo>
                    <a:lnTo>
                      <a:pt x="73" y="3"/>
                    </a:lnTo>
                    <a:lnTo>
                      <a:pt x="72" y="3"/>
                    </a:lnTo>
                    <a:lnTo>
                      <a:pt x="71" y="3"/>
                    </a:lnTo>
                    <a:lnTo>
                      <a:pt x="70" y="4"/>
                    </a:lnTo>
                    <a:lnTo>
                      <a:pt x="69" y="4"/>
                    </a:lnTo>
                    <a:lnTo>
                      <a:pt x="69" y="5"/>
                    </a:lnTo>
                    <a:lnTo>
                      <a:pt x="67" y="8"/>
                    </a:lnTo>
                    <a:lnTo>
                      <a:pt x="66" y="12"/>
                    </a:lnTo>
                    <a:lnTo>
                      <a:pt x="66" y="13"/>
                    </a:lnTo>
                    <a:lnTo>
                      <a:pt x="65" y="13"/>
                    </a:lnTo>
                    <a:lnTo>
                      <a:pt x="65" y="14"/>
                    </a:lnTo>
                    <a:lnTo>
                      <a:pt x="66" y="14"/>
                    </a:lnTo>
                    <a:lnTo>
                      <a:pt x="66" y="15"/>
                    </a:lnTo>
                    <a:lnTo>
                      <a:pt x="67" y="15"/>
                    </a:lnTo>
                    <a:lnTo>
                      <a:pt x="94" y="12"/>
                    </a:lnTo>
                    <a:lnTo>
                      <a:pt x="95" y="12"/>
                    </a:lnTo>
                    <a:lnTo>
                      <a:pt x="96" y="11"/>
                    </a:lnTo>
                    <a:lnTo>
                      <a:pt x="96" y="10"/>
                    </a:lnTo>
                    <a:lnTo>
                      <a:pt x="96" y="9"/>
                    </a:lnTo>
                    <a:lnTo>
                      <a:pt x="95" y="8"/>
                    </a:lnTo>
                    <a:lnTo>
                      <a:pt x="94" y="8"/>
                    </a:lnTo>
                    <a:lnTo>
                      <a:pt x="93" y="6"/>
                    </a:lnTo>
                    <a:lnTo>
                      <a:pt x="91" y="4"/>
                    </a:lnTo>
                    <a:lnTo>
                      <a:pt x="91" y="3"/>
                    </a:lnTo>
                    <a:lnTo>
                      <a:pt x="90" y="3"/>
                    </a:lnTo>
                    <a:lnTo>
                      <a:pt x="89" y="3"/>
                    </a:lnTo>
                    <a:lnTo>
                      <a:pt x="88" y="3"/>
                    </a:lnTo>
                    <a:lnTo>
                      <a:pt x="87" y="3"/>
                    </a:lnTo>
                    <a:lnTo>
                      <a:pt x="80" y="3"/>
                    </a:lnTo>
                    <a:lnTo>
                      <a:pt x="78" y="3"/>
                    </a:lnTo>
                    <a:lnTo>
                      <a:pt x="76" y="3"/>
                    </a:lnTo>
                    <a:lnTo>
                      <a:pt x="74" y="3"/>
                    </a:lnTo>
                    <a:lnTo>
                      <a:pt x="73" y="3"/>
                    </a:lnTo>
                    <a:lnTo>
                      <a:pt x="67" y="0"/>
                    </a:lnTo>
                    <a:lnTo>
                      <a:pt x="69" y="0"/>
                    </a:lnTo>
                    <a:lnTo>
                      <a:pt x="70" y="0"/>
                    </a:lnTo>
                    <a:lnTo>
                      <a:pt x="72" y="0"/>
                    </a:lnTo>
                    <a:lnTo>
                      <a:pt x="74" y="0"/>
                    </a:lnTo>
                    <a:lnTo>
                      <a:pt x="75" y="0"/>
                    </a:lnTo>
                    <a:lnTo>
                      <a:pt x="76" y="0"/>
                    </a:lnTo>
                    <a:lnTo>
                      <a:pt x="78" y="0"/>
                    </a:lnTo>
                    <a:lnTo>
                      <a:pt x="80" y="0"/>
                    </a:lnTo>
                    <a:lnTo>
                      <a:pt x="81" y="0"/>
                    </a:lnTo>
                    <a:lnTo>
                      <a:pt x="83" y="0"/>
                    </a:lnTo>
                    <a:lnTo>
                      <a:pt x="84" y="0"/>
                    </a:lnTo>
                    <a:lnTo>
                      <a:pt x="84" y="1"/>
                    </a:lnTo>
                    <a:lnTo>
                      <a:pt x="86" y="1"/>
                    </a:lnTo>
                    <a:lnTo>
                      <a:pt x="87" y="1"/>
                    </a:lnTo>
                    <a:lnTo>
                      <a:pt x="88" y="1"/>
                    </a:lnTo>
                    <a:lnTo>
                      <a:pt x="89" y="1"/>
                    </a:lnTo>
                    <a:lnTo>
                      <a:pt x="90" y="1"/>
                    </a:lnTo>
                    <a:lnTo>
                      <a:pt x="90" y="2"/>
                    </a:lnTo>
                    <a:lnTo>
                      <a:pt x="91" y="2"/>
                    </a:lnTo>
                    <a:lnTo>
                      <a:pt x="92" y="2"/>
                    </a:lnTo>
                    <a:lnTo>
                      <a:pt x="92" y="3"/>
                    </a:lnTo>
                    <a:lnTo>
                      <a:pt x="94" y="4"/>
                    </a:lnTo>
                    <a:lnTo>
                      <a:pt x="98" y="9"/>
                    </a:lnTo>
                    <a:lnTo>
                      <a:pt x="98" y="10"/>
                    </a:lnTo>
                    <a:lnTo>
                      <a:pt x="99" y="10"/>
                    </a:lnTo>
                    <a:lnTo>
                      <a:pt x="99" y="11"/>
                    </a:lnTo>
                    <a:lnTo>
                      <a:pt x="100" y="11"/>
                    </a:lnTo>
                    <a:lnTo>
                      <a:pt x="101" y="11"/>
                    </a:lnTo>
                    <a:lnTo>
                      <a:pt x="102" y="11"/>
                    </a:lnTo>
                    <a:lnTo>
                      <a:pt x="103" y="11"/>
                    </a:lnTo>
                    <a:lnTo>
                      <a:pt x="104" y="12"/>
                    </a:lnTo>
                    <a:lnTo>
                      <a:pt x="105" y="12"/>
                    </a:lnTo>
                    <a:lnTo>
                      <a:pt x="106" y="12"/>
                    </a:lnTo>
                    <a:lnTo>
                      <a:pt x="107" y="12"/>
                    </a:lnTo>
                    <a:lnTo>
                      <a:pt x="108" y="12"/>
                    </a:lnTo>
                    <a:lnTo>
                      <a:pt x="109" y="12"/>
                    </a:lnTo>
                    <a:lnTo>
                      <a:pt x="110" y="13"/>
                    </a:lnTo>
                    <a:lnTo>
                      <a:pt x="111" y="13"/>
                    </a:lnTo>
                    <a:lnTo>
                      <a:pt x="112" y="14"/>
                    </a:lnTo>
                    <a:lnTo>
                      <a:pt x="113" y="16"/>
                    </a:lnTo>
                    <a:lnTo>
                      <a:pt x="113" y="17"/>
                    </a:lnTo>
                    <a:lnTo>
                      <a:pt x="112" y="18"/>
                    </a:lnTo>
                    <a:lnTo>
                      <a:pt x="112" y="19"/>
                    </a:lnTo>
                    <a:lnTo>
                      <a:pt x="112" y="20"/>
                    </a:lnTo>
                    <a:lnTo>
                      <a:pt x="110" y="24"/>
                    </a:lnTo>
                    <a:lnTo>
                      <a:pt x="110" y="25"/>
                    </a:lnTo>
                    <a:lnTo>
                      <a:pt x="109" y="26"/>
                    </a:lnTo>
                    <a:lnTo>
                      <a:pt x="108" y="27"/>
                    </a:lnTo>
                    <a:lnTo>
                      <a:pt x="108" y="26"/>
                    </a:lnTo>
                    <a:lnTo>
                      <a:pt x="108" y="25"/>
                    </a:lnTo>
                    <a:lnTo>
                      <a:pt x="107" y="24"/>
                    </a:lnTo>
                    <a:lnTo>
                      <a:pt x="107" y="23"/>
                    </a:lnTo>
                    <a:lnTo>
                      <a:pt x="107" y="22"/>
                    </a:lnTo>
                    <a:lnTo>
                      <a:pt x="106" y="21"/>
                    </a:lnTo>
                    <a:lnTo>
                      <a:pt x="106" y="20"/>
                    </a:lnTo>
                    <a:lnTo>
                      <a:pt x="105" y="20"/>
                    </a:lnTo>
                    <a:lnTo>
                      <a:pt x="104" y="20"/>
                    </a:lnTo>
                    <a:lnTo>
                      <a:pt x="103" y="20"/>
                    </a:lnTo>
                    <a:lnTo>
                      <a:pt x="102" y="20"/>
                    </a:lnTo>
                    <a:lnTo>
                      <a:pt x="101" y="20"/>
                    </a:lnTo>
                    <a:lnTo>
                      <a:pt x="100" y="20"/>
                    </a:lnTo>
                    <a:lnTo>
                      <a:pt x="100" y="21"/>
                    </a:lnTo>
                    <a:lnTo>
                      <a:pt x="99" y="21"/>
                    </a:lnTo>
                    <a:lnTo>
                      <a:pt x="99" y="22"/>
                    </a:lnTo>
                    <a:lnTo>
                      <a:pt x="98" y="23"/>
                    </a:lnTo>
                    <a:lnTo>
                      <a:pt x="98" y="24"/>
                    </a:lnTo>
                    <a:lnTo>
                      <a:pt x="97" y="25"/>
                    </a:lnTo>
                    <a:lnTo>
                      <a:pt x="97" y="26"/>
                    </a:lnTo>
                    <a:lnTo>
                      <a:pt x="97" y="27"/>
                    </a:lnTo>
                    <a:lnTo>
                      <a:pt x="96" y="28"/>
                    </a:lnTo>
                    <a:lnTo>
                      <a:pt x="95" y="29"/>
                    </a:lnTo>
                    <a:lnTo>
                      <a:pt x="94" y="29"/>
                    </a:lnTo>
                    <a:lnTo>
                      <a:pt x="57" y="36"/>
                    </a:lnTo>
                    <a:lnTo>
                      <a:pt x="57" y="35"/>
                    </a:lnTo>
                    <a:lnTo>
                      <a:pt x="57" y="34"/>
                    </a:lnTo>
                    <a:lnTo>
                      <a:pt x="57" y="33"/>
                    </a:lnTo>
                    <a:lnTo>
                      <a:pt x="57" y="32"/>
                    </a:lnTo>
                    <a:lnTo>
                      <a:pt x="57" y="31"/>
                    </a:lnTo>
                    <a:lnTo>
                      <a:pt x="56" y="31"/>
                    </a:lnTo>
                    <a:lnTo>
                      <a:pt x="56" y="30"/>
                    </a:lnTo>
                    <a:lnTo>
                      <a:pt x="56" y="29"/>
                    </a:lnTo>
                    <a:lnTo>
                      <a:pt x="56" y="28"/>
                    </a:lnTo>
                    <a:lnTo>
                      <a:pt x="55" y="27"/>
                    </a:lnTo>
                    <a:lnTo>
                      <a:pt x="55" y="26"/>
                    </a:lnTo>
                    <a:lnTo>
                      <a:pt x="54" y="25"/>
                    </a:lnTo>
                    <a:lnTo>
                      <a:pt x="53" y="24"/>
                    </a:lnTo>
                    <a:lnTo>
                      <a:pt x="52" y="24"/>
                    </a:lnTo>
                    <a:lnTo>
                      <a:pt x="51" y="24"/>
                    </a:lnTo>
                    <a:lnTo>
                      <a:pt x="50" y="23"/>
                    </a:lnTo>
                    <a:lnTo>
                      <a:pt x="49" y="23"/>
                    </a:lnTo>
                    <a:lnTo>
                      <a:pt x="48" y="24"/>
                    </a:lnTo>
                    <a:lnTo>
                      <a:pt x="47" y="24"/>
                    </a:lnTo>
                    <a:lnTo>
                      <a:pt x="46" y="24"/>
                    </a:lnTo>
                    <a:lnTo>
                      <a:pt x="45" y="24"/>
                    </a:lnTo>
                    <a:lnTo>
                      <a:pt x="45" y="25"/>
                    </a:lnTo>
                    <a:lnTo>
                      <a:pt x="44" y="25"/>
                    </a:lnTo>
                    <a:lnTo>
                      <a:pt x="43" y="25"/>
                    </a:lnTo>
                    <a:lnTo>
                      <a:pt x="43" y="26"/>
                    </a:lnTo>
                    <a:lnTo>
                      <a:pt x="42" y="26"/>
                    </a:lnTo>
                    <a:lnTo>
                      <a:pt x="42" y="27"/>
                    </a:lnTo>
                    <a:lnTo>
                      <a:pt x="41" y="27"/>
                    </a:lnTo>
                    <a:lnTo>
                      <a:pt x="41" y="28"/>
                    </a:lnTo>
                    <a:lnTo>
                      <a:pt x="40" y="29"/>
                    </a:lnTo>
                    <a:lnTo>
                      <a:pt x="39" y="30"/>
                    </a:lnTo>
                    <a:lnTo>
                      <a:pt x="39" y="31"/>
                    </a:lnTo>
                    <a:lnTo>
                      <a:pt x="38" y="32"/>
                    </a:lnTo>
                    <a:lnTo>
                      <a:pt x="38" y="33"/>
                    </a:lnTo>
                    <a:lnTo>
                      <a:pt x="37" y="34"/>
                    </a:lnTo>
                    <a:lnTo>
                      <a:pt x="37" y="35"/>
                    </a:lnTo>
                    <a:lnTo>
                      <a:pt x="37" y="36"/>
                    </a:lnTo>
                    <a:lnTo>
                      <a:pt x="37" y="37"/>
                    </a:lnTo>
                    <a:lnTo>
                      <a:pt x="36" y="37"/>
                    </a:lnTo>
                    <a:lnTo>
                      <a:pt x="35" y="38"/>
                    </a:lnTo>
                    <a:lnTo>
                      <a:pt x="34" y="38"/>
                    </a:lnTo>
                    <a:lnTo>
                      <a:pt x="30" y="38"/>
                    </a:lnTo>
                    <a:lnTo>
                      <a:pt x="29" y="38"/>
                    </a:lnTo>
                    <a:lnTo>
                      <a:pt x="27" y="32"/>
                    </a:lnTo>
                    <a:lnTo>
                      <a:pt x="28" y="27"/>
                    </a:lnTo>
                    <a:lnTo>
                      <a:pt x="20" y="27"/>
                    </a:lnTo>
                    <a:lnTo>
                      <a:pt x="19" y="27"/>
                    </a:lnTo>
                    <a:lnTo>
                      <a:pt x="18" y="27"/>
                    </a:lnTo>
                    <a:lnTo>
                      <a:pt x="17" y="27"/>
                    </a:lnTo>
                    <a:lnTo>
                      <a:pt x="16" y="27"/>
                    </a:lnTo>
                    <a:lnTo>
                      <a:pt x="15" y="27"/>
                    </a:lnTo>
                    <a:lnTo>
                      <a:pt x="14" y="27"/>
                    </a:lnTo>
                    <a:lnTo>
                      <a:pt x="13" y="26"/>
                    </a:lnTo>
                    <a:lnTo>
                      <a:pt x="12" y="26"/>
                    </a:lnTo>
                    <a:lnTo>
                      <a:pt x="10" y="26"/>
                    </a:lnTo>
                    <a:lnTo>
                      <a:pt x="9" y="26"/>
                    </a:lnTo>
                    <a:lnTo>
                      <a:pt x="8" y="25"/>
                    </a:lnTo>
                    <a:lnTo>
                      <a:pt x="6" y="25"/>
                    </a:lnTo>
                    <a:lnTo>
                      <a:pt x="5" y="25"/>
                    </a:lnTo>
                    <a:lnTo>
                      <a:pt x="4" y="24"/>
                    </a:lnTo>
                    <a:lnTo>
                      <a:pt x="3" y="24"/>
                    </a:lnTo>
                    <a:lnTo>
                      <a:pt x="2" y="24"/>
                    </a:lnTo>
                    <a:lnTo>
                      <a:pt x="2" y="23"/>
                    </a:lnTo>
                    <a:lnTo>
                      <a:pt x="1" y="23"/>
                    </a:lnTo>
                    <a:lnTo>
                      <a:pt x="0" y="23"/>
                    </a:lnTo>
                    <a:lnTo>
                      <a:pt x="0" y="22"/>
                    </a:lnTo>
                  </a:path>
                </a:pathLst>
              </a:custGeom>
              <a:solidFill>
                <a:srgbClr val="0000E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84" name="Freeform 758">
                <a:extLst>
                  <a:ext uri="{FF2B5EF4-FFF2-40B4-BE49-F238E27FC236}">
                    <a16:creationId xmlns:a16="http://schemas.microsoft.com/office/drawing/2014/main" id="{CC18D964-C468-4545-8ACE-749A4585B73F}"/>
                  </a:ext>
                </a:extLst>
              </p:cNvPr>
              <p:cNvSpPr>
                <a:spLocks/>
              </p:cNvSpPr>
              <p:nvPr/>
            </p:nvSpPr>
            <p:spPr bwMode="auto">
              <a:xfrm>
                <a:off x="766" y="2785"/>
                <a:ext cx="89" cy="23"/>
              </a:xfrm>
              <a:custGeom>
                <a:avLst/>
                <a:gdLst>
                  <a:gd name="T0" fmla="*/ 12 w 89"/>
                  <a:gd name="T1" fmla="*/ 8 h 23"/>
                  <a:gd name="T2" fmla="*/ 19 w 89"/>
                  <a:gd name="T3" fmla="*/ 6 h 23"/>
                  <a:gd name="T4" fmla="*/ 21 w 89"/>
                  <a:gd name="T5" fmla="*/ 6 h 23"/>
                  <a:gd name="T6" fmla="*/ 24 w 89"/>
                  <a:gd name="T7" fmla="*/ 5 h 23"/>
                  <a:gd name="T8" fmla="*/ 27 w 89"/>
                  <a:gd name="T9" fmla="*/ 6 h 23"/>
                  <a:gd name="T10" fmla="*/ 51 w 89"/>
                  <a:gd name="T11" fmla="*/ 3 h 23"/>
                  <a:gd name="T12" fmla="*/ 75 w 89"/>
                  <a:gd name="T13" fmla="*/ 1 h 23"/>
                  <a:gd name="T14" fmla="*/ 82 w 89"/>
                  <a:gd name="T15" fmla="*/ 0 h 23"/>
                  <a:gd name="T16" fmla="*/ 87 w 89"/>
                  <a:gd name="T17" fmla="*/ 0 h 23"/>
                  <a:gd name="T18" fmla="*/ 86 w 89"/>
                  <a:gd name="T19" fmla="*/ 1 h 23"/>
                  <a:gd name="T20" fmla="*/ 84 w 89"/>
                  <a:gd name="T21" fmla="*/ 1 h 23"/>
                  <a:gd name="T22" fmla="*/ 82 w 89"/>
                  <a:gd name="T23" fmla="*/ 2 h 23"/>
                  <a:gd name="T24" fmla="*/ 81 w 89"/>
                  <a:gd name="T25" fmla="*/ 3 h 23"/>
                  <a:gd name="T26" fmla="*/ 82 w 89"/>
                  <a:gd name="T27" fmla="*/ 4 h 23"/>
                  <a:gd name="T28" fmla="*/ 83 w 89"/>
                  <a:gd name="T29" fmla="*/ 7 h 23"/>
                  <a:gd name="T30" fmla="*/ 85 w 89"/>
                  <a:gd name="T31" fmla="*/ 9 h 23"/>
                  <a:gd name="T32" fmla="*/ 83 w 89"/>
                  <a:gd name="T33" fmla="*/ 10 h 23"/>
                  <a:gd name="T34" fmla="*/ 83 w 89"/>
                  <a:gd name="T35" fmla="*/ 8 h 23"/>
                  <a:gd name="T36" fmla="*/ 82 w 89"/>
                  <a:gd name="T37" fmla="*/ 5 h 23"/>
                  <a:gd name="T38" fmla="*/ 80 w 89"/>
                  <a:gd name="T39" fmla="*/ 3 h 23"/>
                  <a:gd name="T40" fmla="*/ 78 w 89"/>
                  <a:gd name="T41" fmla="*/ 2 h 23"/>
                  <a:gd name="T42" fmla="*/ 75 w 89"/>
                  <a:gd name="T43" fmla="*/ 3 h 23"/>
                  <a:gd name="T44" fmla="*/ 73 w 89"/>
                  <a:gd name="T45" fmla="*/ 5 h 23"/>
                  <a:gd name="T46" fmla="*/ 73 w 89"/>
                  <a:gd name="T47" fmla="*/ 8 h 23"/>
                  <a:gd name="T48" fmla="*/ 72 w 89"/>
                  <a:gd name="T49" fmla="*/ 11 h 23"/>
                  <a:gd name="T50" fmla="*/ 71 w 89"/>
                  <a:gd name="T51" fmla="*/ 13 h 23"/>
                  <a:gd name="T52" fmla="*/ 32 w 89"/>
                  <a:gd name="T53" fmla="*/ 20 h 23"/>
                  <a:gd name="T54" fmla="*/ 32 w 89"/>
                  <a:gd name="T55" fmla="*/ 14 h 23"/>
                  <a:gd name="T56" fmla="*/ 31 w 89"/>
                  <a:gd name="T57" fmla="*/ 11 h 23"/>
                  <a:gd name="T58" fmla="*/ 29 w 89"/>
                  <a:gd name="T59" fmla="*/ 8 h 23"/>
                  <a:gd name="T60" fmla="*/ 27 w 89"/>
                  <a:gd name="T61" fmla="*/ 7 h 23"/>
                  <a:gd name="T62" fmla="*/ 25 w 89"/>
                  <a:gd name="T63" fmla="*/ 6 h 23"/>
                  <a:gd name="T64" fmla="*/ 22 w 89"/>
                  <a:gd name="T65" fmla="*/ 6 h 23"/>
                  <a:gd name="T66" fmla="*/ 19 w 89"/>
                  <a:gd name="T67" fmla="*/ 7 h 23"/>
                  <a:gd name="T68" fmla="*/ 17 w 89"/>
                  <a:gd name="T69" fmla="*/ 8 h 23"/>
                  <a:gd name="T70" fmla="*/ 14 w 89"/>
                  <a:gd name="T71" fmla="*/ 11 h 23"/>
                  <a:gd name="T72" fmla="*/ 13 w 89"/>
                  <a:gd name="T73" fmla="*/ 14 h 23"/>
                  <a:gd name="T74" fmla="*/ 12 w 89"/>
                  <a:gd name="T75" fmla="*/ 17 h 23"/>
                  <a:gd name="T76" fmla="*/ 12 w 89"/>
                  <a:gd name="T77" fmla="*/ 19 h 23"/>
                  <a:gd name="T78" fmla="*/ 12 w 89"/>
                  <a:gd name="T79" fmla="*/ 21 h 23"/>
                  <a:gd name="T80" fmla="*/ 10 w 89"/>
                  <a:gd name="T81" fmla="*/ 22 h 23"/>
                  <a:gd name="T82" fmla="*/ 9 w 89"/>
                  <a:gd name="T83" fmla="*/ 22 h 23"/>
                  <a:gd name="T84" fmla="*/ 6 w 89"/>
                  <a:gd name="T85" fmla="*/ 22 h 23"/>
                  <a:gd name="T86" fmla="*/ 3 w 89"/>
                  <a:gd name="T87" fmla="*/ 11 h 2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9"/>
                  <a:gd name="T133" fmla="*/ 0 h 23"/>
                  <a:gd name="T134" fmla="*/ 89 w 89"/>
                  <a:gd name="T135" fmla="*/ 23 h 2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9" h="23">
                    <a:moveTo>
                      <a:pt x="3" y="11"/>
                    </a:moveTo>
                    <a:lnTo>
                      <a:pt x="11" y="9"/>
                    </a:lnTo>
                    <a:lnTo>
                      <a:pt x="12" y="8"/>
                    </a:lnTo>
                    <a:lnTo>
                      <a:pt x="15" y="7"/>
                    </a:lnTo>
                    <a:lnTo>
                      <a:pt x="17" y="7"/>
                    </a:lnTo>
                    <a:lnTo>
                      <a:pt x="19" y="6"/>
                    </a:lnTo>
                    <a:lnTo>
                      <a:pt x="20" y="6"/>
                    </a:lnTo>
                    <a:lnTo>
                      <a:pt x="21" y="6"/>
                    </a:lnTo>
                    <a:lnTo>
                      <a:pt x="22" y="6"/>
                    </a:lnTo>
                    <a:lnTo>
                      <a:pt x="23" y="5"/>
                    </a:lnTo>
                    <a:lnTo>
                      <a:pt x="24" y="5"/>
                    </a:lnTo>
                    <a:lnTo>
                      <a:pt x="25" y="6"/>
                    </a:lnTo>
                    <a:lnTo>
                      <a:pt x="26" y="6"/>
                    </a:lnTo>
                    <a:lnTo>
                      <a:pt x="27" y="6"/>
                    </a:lnTo>
                    <a:lnTo>
                      <a:pt x="28" y="6"/>
                    </a:lnTo>
                    <a:lnTo>
                      <a:pt x="43" y="4"/>
                    </a:lnTo>
                    <a:lnTo>
                      <a:pt x="51" y="3"/>
                    </a:lnTo>
                    <a:lnTo>
                      <a:pt x="60" y="2"/>
                    </a:lnTo>
                    <a:lnTo>
                      <a:pt x="71" y="1"/>
                    </a:lnTo>
                    <a:lnTo>
                      <a:pt x="75" y="1"/>
                    </a:lnTo>
                    <a:lnTo>
                      <a:pt x="78" y="0"/>
                    </a:lnTo>
                    <a:lnTo>
                      <a:pt x="80" y="0"/>
                    </a:lnTo>
                    <a:lnTo>
                      <a:pt x="82" y="0"/>
                    </a:lnTo>
                    <a:lnTo>
                      <a:pt x="84" y="0"/>
                    </a:lnTo>
                    <a:lnTo>
                      <a:pt x="86" y="0"/>
                    </a:lnTo>
                    <a:lnTo>
                      <a:pt x="87" y="0"/>
                    </a:lnTo>
                    <a:lnTo>
                      <a:pt x="88" y="0"/>
                    </a:lnTo>
                    <a:lnTo>
                      <a:pt x="87" y="1"/>
                    </a:lnTo>
                    <a:lnTo>
                      <a:pt x="86" y="1"/>
                    </a:lnTo>
                    <a:lnTo>
                      <a:pt x="85" y="1"/>
                    </a:lnTo>
                    <a:lnTo>
                      <a:pt x="84" y="1"/>
                    </a:lnTo>
                    <a:lnTo>
                      <a:pt x="83" y="2"/>
                    </a:lnTo>
                    <a:lnTo>
                      <a:pt x="82" y="2"/>
                    </a:lnTo>
                    <a:lnTo>
                      <a:pt x="81" y="2"/>
                    </a:lnTo>
                    <a:lnTo>
                      <a:pt x="81" y="3"/>
                    </a:lnTo>
                    <a:lnTo>
                      <a:pt x="82" y="4"/>
                    </a:lnTo>
                    <a:lnTo>
                      <a:pt x="82" y="5"/>
                    </a:lnTo>
                    <a:lnTo>
                      <a:pt x="83" y="6"/>
                    </a:lnTo>
                    <a:lnTo>
                      <a:pt x="83" y="7"/>
                    </a:lnTo>
                    <a:lnTo>
                      <a:pt x="84" y="7"/>
                    </a:lnTo>
                    <a:lnTo>
                      <a:pt x="85" y="8"/>
                    </a:lnTo>
                    <a:lnTo>
                      <a:pt x="85" y="9"/>
                    </a:lnTo>
                    <a:lnTo>
                      <a:pt x="84" y="10"/>
                    </a:lnTo>
                    <a:lnTo>
                      <a:pt x="83" y="10"/>
                    </a:lnTo>
                    <a:lnTo>
                      <a:pt x="83" y="11"/>
                    </a:lnTo>
                    <a:lnTo>
                      <a:pt x="83" y="9"/>
                    </a:lnTo>
                    <a:lnTo>
                      <a:pt x="83" y="8"/>
                    </a:lnTo>
                    <a:lnTo>
                      <a:pt x="82" y="7"/>
                    </a:lnTo>
                    <a:lnTo>
                      <a:pt x="82" y="6"/>
                    </a:lnTo>
                    <a:lnTo>
                      <a:pt x="82" y="5"/>
                    </a:lnTo>
                    <a:lnTo>
                      <a:pt x="81" y="4"/>
                    </a:lnTo>
                    <a:lnTo>
                      <a:pt x="80" y="3"/>
                    </a:lnTo>
                    <a:lnTo>
                      <a:pt x="79" y="2"/>
                    </a:lnTo>
                    <a:lnTo>
                      <a:pt x="78" y="2"/>
                    </a:lnTo>
                    <a:lnTo>
                      <a:pt x="77" y="2"/>
                    </a:lnTo>
                    <a:lnTo>
                      <a:pt x="76" y="3"/>
                    </a:lnTo>
                    <a:lnTo>
                      <a:pt x="75" y="3"/>
                    </a:lnTo>
                    <a:lnTo>
                      <a:pt x="75" y="4"/>
                    </a:lnTo>
                    <a:lnTo>
                      <a:pt x="74" y="4"/>
                    </a:lnTo>
                    <a:lnTo>
                      <a:pt x="73" y="5"/>
                    </a:lnTo>
                    <a:lnTo>
                      <a:pt x="73" y="6"/>
                    </a:lnTo>
                    <a:lnTo>
                      <a:pt x="73" y="7"/>
                    </a:lnTo>
                    <a:lnTo>
                      <a:pt x="73" y="8"/>
                    </a:lnTo>
                    <a:lnTo>
                      <a:pt x="72" y="9"/>
                    </a:lnTo>
                    <a:lnTo>
                      <a:pt x="72" y="10"/>
                    </a:lnTo>
                    <a:lnTo>
                      <a:pt x="72" y="11"/>
                    </a:lnTo>
                    <a:lnTo>
                      <a:pt x="71" y="11"/>
                    </a:lnTo>
                    <a:lnTo>
                      <a:pt x="71" y="12"/>
                    </a:lnTo>
                    <a:lnTo>
                      <a:pt x="71" y="13"/>
                    </a:lnTo>
                    <a:lnTo>
                      <a:pt x="70" y="13"/>
                    </a:lnTo>
                    <a:lnTo>
                      <a:pt x="68" y="13"/>
                    </a:lnTo>
                    <a:lnTo>
                      <a:pt x="32" y="20"/>
                    </a:lnTo>
                    <a:lnTo>
                      <a:pt x="32" y="17"/>
                    </a:lnTo>
                    <a:lnTo>
                      <a:pt x="32" y="15"/>
                    </a:lnTo>
                    <a:lnTo>
                      <a:pt x="32" y="14"/>
                    </a:lnTo>
                    <a:lnTo>
                      <a:pt x="32" y="13"/>
                    </a:lnTo>
                    <a:lnTo>
                      <a:pt x="32" y="12"/>
                    </a:lnTo>
                    <a:lnTo>
                      <a:pt x="31" y="11"/>
                    </a:lnTo>
                    <a:lnTo>
                      <a:pt x="31" y="10"/>
                    </a:lnTo>
                    <a:lnTo>
                      <a:pt x="30" y="9"/>
                    </a:lnTo>
                    <a:lnTo>
                      <a:pt x="29" y="8"/>
                    </a:lnTo>
                    <a:lnTo>
                      <a:pt x="29" y="7"/>
                    </a:lnTo>
                    <a:lnTo>
                      <a:pt x="28" y="7"/>
                    </a:lnTo>
                    <a:lnTo>
                      <a:pt x="27" y="7"/>
                    </a:lnTo>
                    <a:lnTo>
                      <a:pt x="26" y="6"/>
                    </a:lnTo>
                    <a:lnTo>
                      <a:pt x="25" y="6"/>
                    </a:lnTo>
                    <a:lnTo>
                      <a:pt x="24" y="6"/>
                    </a:lnTo>
                    <a:lnTo>
                      <a:pt x="23" y="6"/>
                    </a:lnTo>
                    <a:lnTo>
                      <a:pt x="22" y="6"/>
                    </a:lnTo>
                    <a:lnTo>
                      <a:pt x="21" y="6"/>
                    </a:lnTo>
                    <a:lnTo>
                      <a:pt x="20" y="6"/>
                    </a:lnTo>
                    <a:lnTo>
                      <a:pt x="19" y="7"/>
                    </a:lnTo>
                    <a:lnTo>
                      <a:pt x="18" y="7"/>
                    </a:lnTo>
                    <a:lnTo>
                      <a:pt x="17" y="8"/>
                    </a:lnTo>
                    <a:lnTo>
                      <a:pt x="16" y="9"/>
                    </a:lnTo>
                    <a:lnTo>
                      <a:pt x="15" y="10"/>
                    </a:lnTo>
                    <a:lnTo>
                      <a:pt x="14" y="11"/>
                    </a:lnTo>
                    <a:lnTo>
                      <a:pt x="14" y="12"/>
                    </a:lnTo>
                    <a:lnTo>
                      <a:pt x="13" y="13"/>
                    </a:lnTo>
                    <a:lnTo>
                      <a:pt x="13" y="14"/>
                    </a:lnTo>
                    <a:lnTo>
                      <a:pt x="12" y="15"/>
                    </a:lnTo>
                    <a:lnTo>
                      <a:pt x="12" y="17"/>
                    </a:lnTo>
                    <a:lnTo>
                      <a:pt x="13" y="18"/>
                    </a:lnTo>
                    <a:lnTo>
                      <a:pt x="12" y="18"/>
                    </a:lnTo>
                    <a:lnTo>
                      <a:pt x="12" y="19"/>
                    </a:lnTo>
                    <a:lnTo>
                      <a:pt x="12" y="20"/>
                    </a:lnTo>
                    <a:lnTo>
                      <a:pt x="12" y="21"/>
                    </a:lnTo>
                    <a:lnTo>
                      <a:pt x="11" y="21"/>
                    </a:lnTo>
                    <a:lnTo>
                      <a:pt x="11" y="22"/>
                    </a:lnTo>
                    <a:lnTo>
                      <a:pt x="10" y="22"/>
                    </a:lnTo>
                    <a:lnTo>
                      <a:pt x="9" y="22"/>
                    </a:lnTo>
                    <a:lnTo>
                      <a:pt x="8" y="22"/>
                    </a:lnTo>
                    <a:lnTo>
                      <a:pt x="7" y="22"/>
                    </a:lnTo>
                    <a:lnTo>
                      <a:pt x="6" y="22"/>
                    </a:lnTo>
                    <a:lnTo>
                      <a:pt x="4" y="22"/>
                    </a:lnTo>
                    <a:lnTo>
                      <a:pt x="0" y="19"/>
                    </a:lnTo>
                    <a:lnTo>
                      <a:pt x="3" y="11"/>
                    </a:lnTo>
                  </a:path>
                </a:pathLst>
              </a:custGeom>
              <a:solidFill>
                <a:srgbClr val="0000A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85" name="Freeform 759">
                <a:extLst>
                  <a:ext uri="{FF2B5EF4-FFF2-40B4-BE49-F238E27FC236}">
                    <a16:creationId xmlns:a16="http://schemas.microsoft.com/office/drawing/2014/main" id="{9ACC2321-80E3-48CD-ABE3-395802B19730}"/>
                  </a:ext>
                </a:extLst>
              </p:cNvPr>
              <p:cNvSpPr>
                <a:spLocks/>
              </p:cNvSpPr>
              <p:nvPr/>
            </p:nvSpPr>
            <p:spPr bwMode="auto">
              <a:xfrm>
                <a:off x="740" y="2783"/>
                <a:ext cx="64" cy="14"/>
              </a:xfrm>
              <a:custGeom>
                <a:avLst/>
                <a:gdLst>
                  <a:gd name="T0" fmla="*/ 0 w 64"/>
                  <a:gd name="T1" fmla="*/ 8 h 14"/>
                  <a:gd name="T2" fmla="*/ 0 w 64"/>
                  <a:gd name="T3" fmla="*/ 8 h 14"/>
                  <a:gd name="T4" fmla="*/ 1 w 64"/>
                  <a:gd name="T5" fmla="*/ 8 h 14"/>
                  <a:gd name="T6" fmla="*/ 3 w 64"/>
                  <a:gd name="T7" fmla="*/ 7 h 14"/>
                  <a:gd name="T8" fmla="*/ 5 w 64"/>
                  <a:gd name="T9" fmla="*/ 6 h 14"/>
                  <a:gd name="T10" fmla="*/ 7 w 64"/>
                  <a:gd name="T11" fmla="*/ 5 h 14"/>
                  <a:gd name="T12" fmla="*/ 13 w 64"/>
                  <a:gd name="T13" fmla="*/ 4 h 14"/>
                  <a:gd name="T14" fmla="*/ 16 w 64"/>
                  <a:gd name="T15" fmla="*/ 3 h 14"/>
                  <a:gd name="T16" fmla="*/ 18 w 64"/>
                  <a:gd name="T17" fmla="*/ 3 h 14"/>
                  <a:gd name="T18" fmla="*/ 22 w 64"/>
                  <a:gd name="T19" fmla="*/ 2 h 14"/>
                  <a:gd name="T20" fmla="*/ 27 w 64"/>
                  <a:gd name="T21" fmla="*/ 1 h 14"/>
                  <a:gd name="T22" fmla="*/ 30 w 64"/>
                  <a:gd name="T23" fmla="*/ 1 h 14"/>
                  <a:gd name="T24" fmla="*/ 32 w 64"/>
                  <a:gd name="T25" fmla="*/ 0 h 14"/>
                  <a:gd name="T26" fmla="*/ 34 w 64"/>
                  <a:gd name="T27" fmla="*/ 0 h 14"/>
                  <a:gd name="T28" fmla="*/ 35 w 64"/>
                  <a:gd name="T29" fmla="*/ 0 h 14"/>
                  <a:gd name="T30" fmla="*/ 36 w 64"/>
                  <a:gd name="T31" fmla="*/ 0 h 14"/>
                  <a:gd name="T32" fmla="*/ 52 w 64"/>
                  <a:gd name="T33" fmla="*/ 1 h 14"/>
                  <a:gd name="T34" fmla="*/ 56 w 64"/>
                  <a:gd name="T35" fmla="*/ 1 h 14"/>
                  <a:gd name="T36" fmla="*/ 58 w 64"/>
                  <a:gd name="T37" fmla="*/ 1 h 14"/>
                  <a:gd name="T38" fmla="*/ 61 w 64"/>
                  <a:gd name="T39" fmla="*/ 2 h 14"/>
                  <a:gd name="T40" fmla="*/ 63 w 64"/>
                  <a:gd name="T41" fmla="*/ 2 h 14"/>
                  <a:gd name="T42" fmla="*/ 62 w 64"/>
                  <a:gd name="T43" fmla="*/ 2 h 14"/>
                  <a:gd name="T44" fmla="*/ 58 w 64"/>
                  <a:gd name="T45" fmla="*/ 3 h 14"/>
                  <a:gd name="T46" fmla="*/ 51 w 64"/>
                  <a:gd name="T47" fmla="*/ 4 h 14"/>
                  <a:gd name="T48" fmla="*/ 46 w 64"/>
                  <a:gd name="T49" fmla="*/ 5 h 14"/>
                  <a:gd name="T50" fmla="*/ 41 w 64"/>
                  <a:gd name="T51" fmla="*/ 6 h 14"/>
                  <a:gd name="T52" fmla="*/ 37 w 64"/>
                  <a:gd name="T53" fmla="*/ 7 h 14"/>
                  <a:gd name="T54" fmla="*/ 31 w 64"/>
                  <a:gd name="T55" fmla="*/ 8 h 14"/>
                  <a:gd name="T56" fmla="*/ 25 w 64"/>
                  <a:gd name="T57" fmla="*/ 11 h 14"/>
                  <a:gd name="T58" fmla="*/ 20 w 64"/>
                  <a:gd name="T59" fmla="*/ 13 h 14"/>
                  <a:gd name="T60" fmla="*/ 19 w 64"/>
                  <a:gd name="T61" fmla="*/ 13 h 14"/>
                  <a:gd name="T62" fmla="*/ 16 w 64"/>
                  <a:gd name="T63" fmla="*/ 13 h 14"/>
                  <a:gd name="T64" fmla="*/ 14 w 64"/>
                  <a:gd name="T65" fmla="*/ 13 h 14"/>
                  <a:gd name="T66" fmla="*/ 12 w 64"/>
                  <a:gd name="T67" fmla="*/ 12 h 14"/>
                  <a:gd name="T68" fmla="*/ 9 w 64"/>
                  <a:gd name="T69" fmla="*/ 12 h 14"/>
                  <a:gd name="T70" fmla="*/ 6 w 64"/>
                  <a:gd name="T71" fmla="*/ 11 h 14"/>
                  <a:gd name="T72" fmla="*/ 4 w 64"/>
                  <a:gd name="T73" fmla="*/ 11 h 14"/>
                  <a:gd name="T74" fmla="*/ 3 w 64"/>
                  <a:gd name="T75" fmla="*/ 10 h 14"/>
                  <a:gd name="T76" fmla="*/ 2 w 64"/>
                  <a:gd name="T77" fmla="*/ 10 h 14"/>
                  <a:gd name="T78" fmla="*/ 1 w 64"/>
                  <a:gd name="T79" fmla="*/ 9 h 14"/>
                  <a:gd name="T80" fmla="*/ 0 w 64"/>
                  <a:gd name="T81" fmla="*/ 9 h 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64"/>
                  <a:gd name="T124" fmla="*/ 0 h 14"/>
                  <a:gd name="T125" fmla="*/ 64 w 64"/>
                  <a:gd name="T126" fmla="*/ 14 h 1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64" h="14">
                    <a:moveTo>
                      <a:pt x="0" y="9"/>
                    </a:moveTo>
                    <a:lnTo>
                      <a:pt x="0" y="8"/>
                    </a:lnTo>
                    <a:lnTo>
                      <a:pt x="1" y="8"/>
                    </a:lnTo>
                    <a:lnTo>
                      <a:pt x="1" y="7"/>
                    </a:lnTo>
                    <a:lnTo>
                      <a:pt x="3" y="7"/>
                    </a:lnTo>
                    <a:lnTo>
                      <a:pt x="4" y="6"/>
                    </a:lnTo>
                    <a:lnTo>
                      <a:pt x="5" y="6"/>
                    </a:lnTo>
                    <a:lnTo>
                      <a:pt x="6" y="6"/>
                    </a:lnTo>
                    <a:lnTo>
                      <a:pt x="7" y="5"/>
                    </a:lnTo>
                    <a:lnTo>
                      <a:pt x="9" y="5"/>
                    </a:lnTo>
                    <a:lnTo>
                      <a:pt x="13" y="4"/>
                    </a:lnTo>
                    <a:lnTo>
                      <a:pt x="14" y="3"/>
                    </a:lnTo>
                    <a:lnTo>
                      <a:pt x="16" y="3"/>
                    </a:lnTo>
                    <a:lnTo>
                      <a:pt x="17" y="3"/>
                    </a:lnTo>
                    <a:lnTo>
                      <a:pt x="18" y="3"/>
                    </a:lnTo>
                    <a:lnTo>
                      <a:pt x="20" y="2"/>
                    </a:lnTo>
                    <a:lnTo>
                      <a:pt x="22" y="2"/>
                    </a:lnTo>
                    <a:lnTo>
                      <a:pt x="24" y="2"/>
                    </a:lnTo>
                    <a:lnTo>
                      <a:pt x="27" y="1"/>
                    </a:lnTo>
                    <a:lnTo>
                      <a:pt x="29" y="1"/>
                    </a:lnTo>
                    <a:lnTo>
                      <a:pt x="30" y="1"/>
                    </a:lnTo>
                    <a:lnTo>
                      <a:pt x="31" y="1"/>
                    </a:lnTo>
                    <a:lnTo>
                      <a:pt x="32" y="0"/>
                    </a:lnTo>
                    <a:lnTo>
                      <a:pt x="34" y="0"/>
                    </a:lnTo>
                    <a:lnTo>
                      <a:pt x="35" y="0"/>
                    </a:lnTo>
                    <a:lnTo>
                      <a:pt x="36" y="0"/>
                    </a:lnTo>
                    <a:lnTo>
                      <a:pt x="50" y="1"/>
                    </a:lnTo>
                    <a:lnTo>
                      <a:pt x="52" y="1"/>
                    </a:lnTo>
                    <a:lnTo>
                      <a:pt x="54" y="1"/>
                    </a:lnTo>
                    <a:lnTo>
                      <a:pt x="56" y="1"/>
                    </a:lnTo>
                    <a:lnTo>
                      <a:pt x="57" y="1"/>
                    </a:lnTo>
                    <a:lnTo>
                      <a:pt x="58" y="1"/>
                    </a:lnTo>
                    <a:lnTo>
                      <a:pt x="59" y="2"/>
                    </a:lnTo>
                    <a:lnTo>
                      <a:pt x="61" y="2"/>
                    </a:lnTo>
                    <a:lnTo>
                      <a:pt x="62" y="2"/>
                    </a:lnTo>
                    <a:lnTo>
                      <a:pt x="63" y="2"/>
                    </a:lnTo>
                    <a:lnTo>
                      <a:pt x="62" y="2"/>
                    </a:lnTo>
                    <a:lnTo>
                      <a:pt x="58" y="3"/>
                    </a:lnTo>
                    <a:lnTo>
                      <a:pt x="54" y="4"/>
                    </a:lnTo>
                    <a:lnTo>
                      <a:pt x="51" y="4"/>
                    </a:lnTo>
                    <a:lnTo>
                      <a:pt x="48" y="4"/>
                    </a:lnTo>
                    <a:lnTo>
                      <a:pt x="46" y="5"/>
                    </a:lnTo>
                    <a:lnTo>
                      <a:pt x="43" y="5"/>
                    </a:lnTo>
                    <a:lnTo>
                      <a:pt x="41" y="6"/>
                    </a:lnTo>
                    <a:lnTo>
                      <a:pt x="40" y="6"/>
                    </a:lnTo>
                    <a:lnTo>
                      <a:pt x="37" y="7"/>
                    </a:lnTo>
                    <a:lnTo>
                      <a:pt x="34" y="8"/>
                    </a:lnTo>
                    <a:lnTo>
                      <a:pt x="31" y="8"/>
                    </a:lnTo>
                    <a:lnTo>
                      <a:pt x="26" y="10"/>
                    </a:lnTo>
                    <a:lnTo>
                      <a:pt x="25" y="11"/>
                    </a:lnTo>
                    <a:lnTo>
                      <a:pt x="23" y="11"/>
                    </a:lnTo>
                    <a:lnTo>
                      <a:pt x="20" y="13"/>
                    </a:lnTo>
                    <a:lnTo>
                      <a:pt x="19" y="13"/>
                    </a:lnTo>
                    <a:lnTo>
                      <a:pt x="17" y="13"/>
                    </a:lnTo>
                    <a:lnTo>
                      <a:pt x="16" y="13"/>
                    </a:lnTo>
                    <a:lnTo>
                      <a:pt x="15" y="13"/>
                    </a:lnTo>
                    <a:lnTo>
                      <a:pt x="14" y="13"/>
                    </a:lnTo>
                    <a:lnTo>
                      <a:pt x="13" y="12"/>
                    </a:lnTo>
                    <a:lnTo>
                      <a:pt x="12" y="12"/>
                    </a:lnTo>
                    <a:lnTo>
                      <a:pt x="10" y="12"/>
                    </a:lnTo>
                    <a:lnTo>
                      <a:pt x="9" y="12"/>
                    </a:lnTo>
                    <a:lnTo>
                      <a:pt x="8" y="11"/>
                    </a:lnTo>
                    <a:lnTo>
                      <a:pt x="6" y="11"/>
                    </a:lnTo>
                    <a:lnTo>
                      <a:pt x="5" y="11"/>
                    </a:lnTo>
                    <a:lnTo>
                      <a:pt x="4" y="11"/>
                    </a:lnTo>
                    <a:lnTo>
                      <a:pt x="4" y="10"/>
                    </a:lnTo>
                    <a:lnTo>
                      <a:pt x="3" y="10"/>
                    </a:lnTo>
                    <a:lnTo>
                      <a:pt x="2" y="10"/>
                    </a:lnTo>
                    <a:lnTo>
                      <a:pt x="1" y="10"/>
                    </a:lnTo>
                    <a:lnTo>
                      <a:pt x="1" y="9"/>
                    </a:lnTo>
                    <a:lnTo>
                      <a:pt x="0" y="9"/>
                    </a:lnTo>
                  </a:path>
                </a:pathLst>
              </a:custGeom>
              <a:solidFill>
                <a:srgbClr val="0000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86" name="Freeform 760">
                <a:extLst>
                  <a:ext uri="{FF2B5EF4-FFF2-40B4-BE49-F238E27FC236}">
                    <a16:creationId xmlns:a16="http://schemas.microsoft.com/office/drawing/2014/main" id="{FF0E0356-A6B9-48E6-A47A-BB26BB4753E8}"/>
                  </a:ext>
                </a:extLst>
              </p:cNvPr>
              <p:cNvSpPr>
                <a:spLocks/>
              </p:cNvSpPr>
              <p:nvPr/>
            </p:nvSpPr>
            <p:spPr bwMode="auto">
              <a:xfrm>
                <a:off x="807" y="2780"/>
                <a:ext cx="8" cy="7"/>
              </a:xfrm>
              <a:custGeom>
                <a:avLst/>
                <a:gdLst>
                  <a:gd name="T0" fmla="*/ 0 w 8"/>
                  <a:gd name="T1" fmla="*/ 5 h 7"/>
                  <a:gd name="T2" fmla="*/ 0 w 8"/>
                  <a:gd name="T3" fmla="*/ 6 h 7"/>
                  <a:gd name="T4" fmla="*/ 0 w 8"/>
                  <a:gd name="T5" fmla="*/ 6 h 7"/>
                  <a:gd name="T6" fmla="*/ 1 w 8"/>
                  <a:gd name="T7" fmla="*/ 6 h 7"/>
                  <a:gd name="T8" fmla="*/ 1 w 8"/>
                  <a:gd name="T9" fmla="*/ 6 h 7"/>
                  <a:gd name="T10" fmla="*/ 1 w 8"/>
                  <a:gd name="T11" fmla="*/ 6 h 7"/>
                  <a:gd name="T12" fmla="*/ 2 w 8"/>
                  <a:gd name="T13" fmla="*/ 6 h 7"/>
                  <a:gd name="T14" fmla="*/ 2 w 8"/>
                  <a:gd name="T15" fmla="*/ 4 h 7"/>
                  <a:gd name="T16" fmla="*/ 2 w 8"/>
                  <a:gd name="T17" fmla="*/ 4 h 7"/>
                  <a:gd name="T18" fmla="*/ 2 w 8"/>
                  <a:gd name="T19" fmla="*/ 4 h 7"/>
                  <a:gd name="T20" fmla="*/ 2 w 8"/>
                  <a:gd name="T21" fmla="*/ 3 h 7"/>
                  <a:gd name="T22" fmla="*/ 2 w 8"/>
                  <a:gd name="T23" fmla="*/ 3 h 7"/>
                  <a:gd name="T24" fmla="*/ 3 w 8"/>
                  <a:gd name="T25" fmla="*/ 3 h 7"/>
                  <a:gd name="T26" fmla="*/ 5 w 8"/>
                  <a:gd name="T27" fmla="*/ 4 h 7"/>
                  <a:gd name="T28" fmla="*/ 6 w 8"/>
                  <a:gd name="T29" fmla="*/ 4 h 7"/>
                  <a:gd name="T30" fmla="*/ 6 w 8"/>
                  <a:gd name="T31" fmla="*/ 3 h 7"/>
                  <a:gd name="T32" fmla="*/ 6 w 8"/>
                  <a:gd name="T33" fmla="*/ 3 h 7"/>
                  <a:gd name="T34" fmla="*/ 7 w 8"/>
                  <a:gd name="T35" fmla="*/ 3 h 7"/>
                  <a:gd name="T36" fmla="*/ 7 w 8"/>
                  <a:gd name="T37" fmla="*/ 3 h 7"/>
                  <a:gd name="T38" fmla="*/ 7 w 8"/>
                  <a:gd name="T39" fmla="*/ 1 h 7"/>
                  <a:gd name="T40" fmla="*/ 7 w 8"/>
                  <a:gd name="T41" fmla="*/ 1 h 7"/>
                  <a:gd name="T42" fmla="*/ 7 w 8"/>
                  <a:gd name="T43" fmla="*/ 0 h 7"/>
                  <a:gd name="T44" fmla="*/ 6 w 8"/>
                  <a:gd name="T45" fmla="*/ 0 h 7"/>
                  <a:gd name="T46" fmla="*/ 4 w 8"/>
                  <a:gd name="T47" fmla="*/ 0 h 7"/>
                  <a:gd name="T48" fmla="*/ 2 w 8"/>
                  <a:gd name="T49" fmla="*/ 0 h 7"/>
                  <a:gd name="T50" fmla="*/ 1 w 8"/>
                  <a:gd name="T51" fmla="*/ 0 h 7"/>
                  <a:gd name="T52" fmla="*/ 1 w 8"/>
                  <a:gd name="T53" fmla="*/ 0 h 7"/>
                  <a:gd name="T54" fmla="*/ 1 w 8"/>
                  <a:gd name="T55" fmla="*/ 1 h 7"/>
                  <a:gd name="T56" fmla="*/ 1 w 8"/>
                  <a:gd name="T57" fmla="*/ 2 h 7"/>
                  <a:gd name="T58" fmla="*/ 1 w 8"/>
                  <a:gd name="T59" fmla="*/ 3 h 7"/>
                  <a:gd name="T60" fmla="*/ 1 w 8"/>
                  <a:gd name="T61" fmla="*/ 3 h 7"/>
                  <a:gd name="T62" fmla="*/ 1 w 8"/>
                  <a:gd name="T63" fmla="*/ 3 h 7"/>
                  <a:gd name="T64" fmla="*/ 1 w 8"/>
                  <a:gd name="T65" fmla="*/ 4 h 7"/>
                  <a:gd name="T66" fmla="*/ 0 w 8"/>
                  <a:gd name="T67" fmla="*/ 4 h 7"/>
                  <a:gd name="T68" fmla="*/ 0 w 8"/>
                  <a:gd name="T69" fmla="*/ 5 h 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
                  <a:gd name="T106" fmla="*/ 0 h 7"/>
                  <a:gd name="T107" fmla="*/ 8 w 8"/>
                  <a:gd name="T108" fmla="*/ 7 h 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 h="7">
                    <a:moveTo>
                      <a:pt x="0" y="5"/>
                    </a:moveTo>
                    <a:lnTo>
                      <a:pt x="0" y="6"/>
                    </a:lnTo>
                    <a:lnTo>
                      <a:pt x="1" y="6"/>
                    </a:lnTo>
                    <a:lnTo>
                      <a:pt x="2" y="6"/>
                    </a:lnTo>
                    <a:lnTo>
                      <a:pt x="2" y="4"/>
                    </a:lnTo>
                    <a:lnTo>
                      <a:pt x="2" y="3"/>
                    </a:lnTo>
                    <a:lnTo>
                      <a:pt x="3" y="3"/>
                    </a:lnTo>
                    <a:lnTo>
                      <a:pt x="5" y="4"/>
                    </a:lnTo>
                    <a:lnTo>
                      <a:pt x="6" y="4"/>
                    </a:lnTo>
                    <a:lnTo>
                      <a:pt x="6" y="3"/>
                    </a:lnTo>
                    <a:lnTo>
                      <a:pt x="7" y="3"/>
                    </a:lnTo>
                    <a:lnTo>
                      <a:pt x="7" y="1"/>
                    </a:lnTo>
                    <a:lnTo>
                      <a:pt x="7" y="0"/>
                    </a:lnTo>
                    <a:lnTo>
                      <a:pt x="6" y="0"/>
                    </a:lnTo>
                    <a:lnTo>
                      <a:pt x="4" y="0"/>
                    </a:lnTo>
                    <a:lnTo>
                      <a:pt x="2" y="0"/>
                    </a:lnTo>
                    <a:lnTo>
                      <a:pt x="1" y="0"/>
                    </a:lnTo>
                    <a:lnTo>
                      <a:pt x="1" y="1"/>
                    </a:lnTo>
                    <a:lnTo>
                      <a:pt x="1" y="2"/>
                    </a:lnTo>
                    <a:lnTo>
                      <a:pt x="1" y="3"/>
                    </a:lnTo>
                    <a:lnTo>
                      <a:pt x="1" y="4"/>
                    </a:lnTo>
                    <a:lnTo>
                      <a:pt x="0" y="4"/>
                    </a:lnTo>
                    <a:lnTo>
                      <a:pt x="0" y="5"/>
                    </a:lnTo>
                  </a:path>
                </a:pathLst>
              </a:custGeom>
              <a:solidFill>
                <a:srgbClr val="A0A0A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87" name="Freeform 761">
                <a:extLst>
                  <a:ext uri="{FF2B5EF4-FFF2-40B4-BE49-F238E27FC236}">
                    <a16:creationId xmlns:a16="http://schemas.microsoft.com/office/drawing/2014/main" id="{ABE6D171-60FE-4DE1-8103-1A27462321ED}"/>
                  </a:ext>
                </a:extLst>
              </p:cNvPr>
              <p:cNvSpPr>
                <a:spLocks/>
              </p:cNvSpPr>
              <p:nvPr/>
            </p:nvSpPr>
            <p:spPr bwMode="auto">
              <a:xfrm>
                <a:off x="820" y="2784"/>
                <a:ext cx="3" cy="2"/>
              </a:xfrm>
              <a:custGeom>
                <a:avLst/>
                <a:gdLst>
                  <a:gd name="T0" fmla="*/ 0 w 3"/>
                  <a:gd name="T1" fmla="*/ 0 h 2"/>
                  <a:gd name="T2" fmla="*/ 2 w 3"/>
                  <a:gd name="T3" fmla="*/ 0 h 2"/>
                  <a:gd name="T4" fmla="*/ 2 w 3"/>
                  <a:gd name="T5" fmla="*/ 0 h 2"/>
                  <a:gd name="T6" fmla="*/ 2 w 3"/>
                  <a:gd name="T7" fmla="*/ 1 h 2"/>
                  <a:gd name="T8" fmla="*/ 0 w 3"/>
                  <a:gd name="T9" fmla="*/ 1 h 2"/>
                  <a:gd name="T10" fmla="*/ 0 w 3"/>
                  <a:gd name="T11" fmla="*/ 1 h 2"/>
                  <a:gd name="T12" fmla="*/ 0 w 3"/>
                  <a:gd name="T13" fmla="*/ 0 h 2"/>
                  <a:gd name="T14" fmla="*/ 0 60000 65536"/>
                  <a:gd name="T15" fmla="*/ 0 60000 65536"/>
                  <a:gd name="T16" fmla="*/ 0 60000 65536"/>
                  <a:gd name="T17" fmla="*/ 0 60000 65536"/>
                  <a:gd name="T18" fmla="*/ 0 60000 65536"/>
                  <a:gd name="T19" fmla="*/ 0 60000 65536"/>
                  <a:gd name="T20" fmla="*/ 0 60000 65536"/>
                  <a:gd name="T21" fmla="*/ 0 w 3"/>
                  <a:gd name="T22" fmla="*/ 0 h 2"/>
                  <a:gd name="T23" fmla="*/ 3 w 3"/>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 h="2">
                    <a:moveTo>
                      <a:pt x="0" y="0"/>
                    </a:moveTo>
                    <a:lnTo>
                      <a:pt x="2" y="0"/>
                    </a:lnTo>
                    <a:lnTo>
                      <a:pt x="2" y="1"/>
                    </a:lnTo>
                    <a:lnTo>
                      <a:pt x="0" y="1"/>
                    </a:lnTo>
                    <a:lnTo>
                      <a:pt x="0" y="0"/>
                    </a:lnTo>
                  </a:path>
                </a:pathLst>
              </a:custGeom>
              <a:solidFill>
                <a:srgbClr val="C0C0C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88" name="Freeform 762">
                <a:extLst>
                  <a:ext uri="{FF2B5EF4-FFF2-40B4-BE49-F238E27FC236}">
                    <a16:creationId xmlns:a16="http://schemas.microsoft.com/office/drawing/2014/main" id="{622CF832-4506-41C6-BD91-1C654F088346}"/>
                  </a:ext>
                </a:extLst>
              </p:cNvPr>
              <p:cNvSpPr>
                <a:spLocks/>
              </p:cNvSpPr>
              <p:nvPr/>
            </p:nvSpPr>
            <p:spPr bwMode="auto">
              <a:xfrm>
                <a:off x="836" y="2783"/>
                <a:ext cx="3" cy="2"/>
              </a:xfrm>
              <a:custGeom>
                <a:avLst/>
                <a:gdLst>
                  <a:gd name="T0" fmla="*/ 0 w 3"/>
                  <a:gd name="T1" fmla="*/ 0 h 2"/>
                  <a:gd name="T2" fmla="*/ 2 w 3"/>
                  <a:gd name="T3" fmla="*/ 0 h 2"/>
                  <a:gd name="T4" fmla="*/ 2 w 3"/>
                  <a:gd name="T5" fmla="*/ 0 h 2"/>
                  <a:gd name="T6" fmla="*/ 2 w 3"/>
                  <a:gd name="T7" fmla="*/ 1 h 2"/>
                  <a:gd name="T8" fmla="*/ 0 w 3"/>
                  <a:gd name="T9" fmla="*/ 1 h 2"/>
                  <a:gd name="T10" fmla="*/ 0 w 3"/>
                  <a:gd name="T11" fmla="*/ 1 h 2"/>
                  <a:gd name="T12" fmla="*/ 0 w 3"/>
                  <a:gd name="T13" fmla="*/ 0 h 2"/>
                  <a:gd name="T14" fmla="*/ 0 60000 65536"/>
                  <a:gd name="T15" fmla="*/ 0 60000 65536"/>
                  <a:gd name="T16" fmla="*/ 0 60000 65536"/>
                  <a:gd name="T17" fmla="*/ 0 60000 65536"/>
                  <a:gd name="T18" fmla="*/ 0 60000 65536"/>
                  <a:gd name="T19" fmla="*/ 0 60000 65536"/>
                  <a:gd name="T20" fmla="*/ 0 60000 65536"/>
                  <a:gd name="T21" fmla="*/ 0 w 3"/>
                  <a:gd name="T22" fmla="*/ 0 h 2"/>
                  <a:gd name="T23" fmla="*/ 3 w 3"/>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 h="2">
                    <a:moveTo>
                      <a:pt x="0" y="0"/>
                    </a:moveTo>
                    <a:lnTo>
                      <a:pt x="2" y="0"/>
                    </a:lnTo>
                    <a:lnTo>
                      <a:pt x="2" y="1"/>
                    </a:lnTo>
                    <a:lnTo>
                      <a:pt x="0" y="1"/>
                    </a:lnTo>
                    <a:lnTo>
                      <a:pt x="0" y="0"/>
                    </a:lnTo>
                  </a:path>
                </a:pathLst>
              </a:custGeom>
              <a:solidFill>
                <a:srgbClr val="C0C0C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89" name="Freeform 763">
                <a:extLst>
                  <a:ext uri="{FF2B5EF4-FFF2-40B4-BE49-F238E27FC236}">
                    <a16:creationId xmlns:a16="http://schemas.microsoft.com/office/drawing/2014/main" id="{B1E9FB08-7091-48A4-8962-4DE82979B186}"/>
                  </a:ext>
                </a:extLst>
              </p:cNvPr>
              <p:cNvSpPr>
                <a:spLocks/>
              </p:cNvSpPr>
              <p:nvPr/>
            </p:nvSpPr>
            <p:spPr bwMode="auto">
              <a:xfrm>
                <a:off x="744" y="2793"/>
                <a:ext cx="18" cy="11"/>
              </a:xfrm>
              <a:custGeom>
                <a:avLst/>
                <a:gdLst>
                  <a:gd name="T0" fmla="*/ 0 w 18"/>
                  <a:gd name="T1" fmla="*/ 0 h 11"/>
                  <a:gd name="T2" fmla="*/ 0 w 18"/>
                  <a:gd name="T3" fmla="*/ 6 h 11"/>
                  <a:gd name="T4" fmla="*/ 17 w 18"/>
                  <a:gd name="T5" fmla="*/ 10 h 11"/>
                  <a:gd name="T6" fmla="*/ 17 w 18"/>
                  <a:gd name="T7" fmla="*/ 3 h 11"/>
                  <a:gd name="T8" fmla="*/ 0 w 18"/>
                  <a:gd name="T9" fmla="*/ 0 h 11"/>
                  <a:gd name="T10" fmla="*/ 0 60000 65536"/>
                  <a:gd name="T11" fmla="*/ 0 60000 65536"/>
                  <a:gd name="T12" fmla="*/ 0 60000 65536"/>
                  <a:gd name="T13" fmla="*/ 0 60000 65536"/>
                  <a:gd name="T14" fmla="*/ 0 60000 65536"/>
                  <a:gd name="T15" fmla="*/ 0 w 18"/>
                  <a:gd name="T16" fmla="*/ 0 h 11"/>
                  <a:gd name="T17" fmla="*/ 18 w 18"/>
                  <a:gd name="T18" fmla="*/ 11 h 11"/>
                </a:gdLst>
                <a:ahLst/>
                <a:cxnLst>
                  <a:cxn ang="T10">
                    <a:pos x="T0" y="T1"/>
                  </a:cxn>
                  <a:cxn ang="T11">
                    <a:pos x="T2" y="T3"/>
                  </a:cxn>
                  <a:cxn ang="T12">
                    <a:pos x="T4" y="T5"/>
                  </a:cxn>
                  <a:cxn ang="T13">
                    <a:pos x="T6" y="T7"/>
                  </a:cxn>
                  <a:cxn ang="T14">
                    <a:pos x="T8" y="T9"/>
                  </a:cxn>
                </a:cxnLst>
                <a:rect l="T15" t="T16" r="T17" b="T18"/>
                <a:pathLst>
                  <a:path w="18" h="11">
                    <a:moveTo>
                      <a:pt x="0" y="0"/>
                    </a:moveTo>
                    <a:lnTo>
                      <a:pt x="0" y="6"/>
                    </a:lnTo>
                    <a:lnTo>
                      <a:pt x="17" y="10"/>
                    </a:lnTo>
                    <a:lnTo>
                      <a:pt x="17" y="3"/>
                    </a:lnTo>
                    <a:lnTo>
                      <a:pt x="0" y="0"/>
                    </a:lnTo>
                  </a:path>
                </a:pathLst>
              </a:custGeom>
              <a:solidFill>
                <a:srgbClr val="91919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90" name="Freeform 764">
                <a:extLst>
                  <a:ext uri="{FF2B5EF4-FFF2-40B4-BE49-F238E27FC236}">
                    <a16:creationId xmlns:a16="http://schemas.microsoft.com/office/drawing/2014/main" id="{61702306-CABD-43A9-B1F4-EC6179C6F065}"/>
                  </a:ext>
                </a:extLst>
              </p:cNvPr>
              <p:cNvSpPr>
                <a:spLocks/>
              </p:cNvSpPr>
              <p:nvPr/>
            </p:nvSpPr>
            <p:spPr bwMode="auto">
              <a:xfrm>
                <a:off x="741" y="2792"/>
                <a:ext cx="5" cy="8"/>
              </a:xfrm>
              <a:custGeom>
                <a:avLst/>
                <a:gdLst>
                  <a:gd name="T0" fmla="*/ 0 w 5"/>
                  <a:gd name="T1" fmla="*/ 0 h 8"/>
                  <a:gd name="T2" fmla="*/ 1 w 5"/>
                  <a:gd name="T3" fmla="*/ 5 h 8"/>
                  <a:gd name="T4" fmla="*/ 4 w 5"/>
                  <a:gd name="T5" fmla="*/ 7 h 8"/>
                  <a:gd name="T6" fmla="*/ 4 w 5"/>
                  <a:gd name="T7" fmla="*/ 1 h 8"/>
                  <a:gd name="T8" fmla="*/ 0 w 5"/>
                  <a:gd name="T9" fmla="*/ 0 h 8"/>
                  <a:gd name="T10" fmla="*/ 0 60000 65536"/>
                  <a:gd name="T11" fmla="*/ 0 60000 65536"/>
                  <a:gd name="T12" fmla="*/ 0 60000 65536"/>
                  <a:gd name="T13" fmla="*/ 0 60000 65536"/>
                  <a:gd name="T14" fmla="*/ 0 60000 65536"/>
                  <a:gd name="T15" fmla="*/ 0 w 5"/>
                  <a:gd name="T16" fmla="*/ 0 h 8"/>
                  <a:gd name="T17" fmla="*/ 5 w 5"/>
                  <a:gd name="T18" fmla="*/ 8 h 8"/>
                </a:gdLst>
                <a:ahLst/>
                <a:cxnLst>
                  <a:cxn ang="T10">
                    <a:pos x="T0" y="T1"/>
                  </a:cxn>
                  <a:cxn ang="T11">
                    <a:pos x="T2" y="T3"/>
                  </a:cxn>
                  <a:cxn ang="T12">
                    <a:pos x="T4" y="T5"/>
                  </a:cxn>
                  <a:cxn ang="T13">
                    <a:pos x="T6" y="T7"/>
                  </a:cxn>
                  <a:cxn ang="T14">
                    <a:pos x="T8" y="T9"/>
                  </a:cxn>
                </a:cxnLst>
                <a:rect l="T15" t="T16" r="T17" b="T18"/>
                <a:pathLst>
                  <a:path w="5" h="8">
                    <a:moveTo>
                      <a:pt x="0" y="0"/>
                    </a:moveTo>
                    <a:lnTo>
                      <a:pt x="1" y="5"/>
                    </a:lnTo>
                    <a:lnTo>
                      <a:pt x="4" y="7"/>
                    </a:lnTo>
                    <a:lnTo>
                      <a:pt x="4" y="1"/>
                    </a:lnTo>
                    <a:lnTo>
                      <a:pt x="0" y="0"/>
                    </a:lnTo>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91" name="Freeform 765">
                <a:extLst>
                  <a:ext uri="{FF2B5EF4-FFF2-40B4-BE49-F238E27FC236}">
                    <a16:creationId xmlns:a16="http://schemas.microsoft.com/office/drawing/2014/main" id="{DC8DE515-757E-40D4-BA6B-A7CB0FA95B45}"/>
                  </a:ext>
                </a:extLst>
              </p:cNvPr>
              <p:cNvSpPr>
                <a:spLocks/>
              </p:cNvSpPr>
              <p:nvPr/>
            </p:nvSpPr>
            <p:spPr bwMode="auto">
              <a:xfrm>
                <a:off x="760" y="2795"/>
                <a:ext cx="7" cy="8"/>
              </a:xfrm>
              <a:custGeom>
                <a:avLst/>
                <a:gdLst>
                  <a:gd name="T0" fmla="*/ 0 w 7"/>
                  <a:gd name="T1" fmla="*/ 0 h 8"/>
                  <a:gd name="T2" fmla="*/ 1 w 7"/>
                  <a:gd name="T3" fmla="*/ 7 h 8"/>
                  <a:gd name="T4" fmla="*/ 6 w 7"/>
                  <a:gd name="T5" fmla="*/ 7 h 8"/>
                  <a:gd name="T6" fmla="*/ 5 w 7"/>
                  <a:gd name="T7" fmla="*/ 0 h 8"/>
                  <a:gd name="T8" fmla="*/ 0 w 7"/>
                  <a:gd name="T9" fmla="*/ 0 h 8"/>
                  <a:gd name="T10" fmla="*/ 0 60000 65536"/>
                  <a:gd name="T11" fmla="*/ 0 60000 65536"/>
                  <a:gd name="T12" fmla="*/ 0 60000 65536"/>
                  <a:gd name="T13" fmla="*/ 0 60000 65536"/>
                  <a:gd name="T14" fmla="*/ 0 60000 65536"/>
                  <a:gd name="T15" fmla="*/ 0 w 7"/>
                  <a:gd name="T16" fmla="*/ 0 h 8"/>
                  <a:gd name="T17" fmla="*/ 7 w 7"/>
                  <a:gd name="T18" fmla="*/ 8 h 8"/>
                </a:gdLst>
                <a:ahLst/>
                <a:cxnLst>
                  <a:cxn ang="T10">
                    <a:pos x="T0" y="T1"/>
                  </a:cxn>
                  <a:cxn ang="T11">
                    <a:pos x="T2" y="T3"/>
                  </a:cxn>
                  <a:cxn ang="T12">
                    <a:pos x="T4" y="T5"/>
                  </a:cxn>
                  <a:cxn ang="T13">
                    <a:pos x="T6" y="T7"/>
                  </a:cxn>
                  <a:cxn ang="T14">
                    <a:pos x="T8" y="T9"/>
                  </a:cxn>
                </a:cxnLst>
                <a:rect l="T15" t="T16" r="T17" b="T18"/>
                <a:pathLst>
                  <a:path w="7" h="8">
                    <a:moveTo>
                      <a:pt x="0" y="0"/>
                    </a:moveTo>
                    <a:lnTo>
                      <a:pt x="1" y="7"/>
                    </a:lnTo>
                    <a:lnTo>
                      <a:pt x="6" y="7"/>
                    </a:lnTo>
                    <a:lnTo>
                      <a:pt x="5" y="0"/>
                    </a:lnTo>
                    <a:lnTo>
                      <a:pt x="0" y="0"/>
                    </a:lnTo>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92" name="Freeform 766">
                <a:extLst>
                  <a:ext uri="{FF2B5EF4-FFF2-40B4-BE49-F238E27FC236}">
                    <a16:creationId xmlns:a16="http://schemas.microsoft.com/office/drawing/2014/main" id="{8755362F-AFD1-49E8-8A46-26B54D2E043F}"/>
                  </a:ext>
                </a:extLst>
              </p:cNvPr>
              <p:cNvSpPr>
                <a:spLocks/>
              </p:cNvSpPr>
              <p:nvPr/>
            </p:nvSpPr>
            <p:spPr bwMode="auto">
              <a:xfrm>
                <a:off x="766" y="2796"/>
                <a:ext cx="3" cy="7"/>
              </a:xfrm>
              <a:custGeom>
                <a:avLst/>
                <a:gdLst>
                  <a:gd name="T0" fmla="*/ 0 w 3"/>
                  <a:gd name="T1" fmla="*/ 0 h 7"/>
                  <a:gd name="T2" fmla="*/ 0 w 3"/>
                  <a:gd name="T3" fmla="*/ 6 h 7"/>
                  <a:gd name="T4" fmla="*/ 1 w 3"/>
                  <a:gd name="T5" fmla="*/ 6 h 7"/>
                  <a:gd name="T6" fmla="*/ 2 w 3"/>
                  <a:gd name="T7" fmla="*/ 0 h 7"/>
                  <a:gd name="T8" fmla="*/ 0 w 3"/>
                  <a:gd name="T9" fmla="*/ 0 h 7"/>
                  <a:gd name="T10" fmla="*/ 0 60000 65536"/>
                  <a:gd name="T11" fmla="*/ 0 60000 65536"/>
                  <a:gd name="T12" fmla="*/ 0 60000 65536"/>
                  <a:gd name="T13" fmla="*/ 0 60000 65536"/>
                  <a:gd name="T14" fmla="*/ 0 60000 65536"/>
                  <a:gd name="T15" fmla="*/ 0 w 3"/>
                  <a:gd name="T16" fmla="*/ 0 h 7"/>
                  <a:gd name="T17" fmla="*/ 3 w 3"/>
                  <a:gd name="T18" fmla="*/ 7 h 7"/>
                </a:gdLst>
                <a:ahLst/>
                <a:cxnLst>
                  <a:cxn ang="T10">
                    <a:pos x="T0" y="T1"/>
                  </a:cxn>
                  <a:cxn ang="T11">
                    <a:pos x="T2" y="T3"/>
                  </a:cxn>
                  <a:cxn ang="T12">
                    <a:pos x="T4" y="T5"/>
                  </a:cxn>
                  <a:cxn ang="T13">
                    <a:pos x="T6" y="T7"/>
                  </a:cxn>
                  <a:cxn ang="T14">
                    <a:pos x="T8" y="T9"/>
                  </a:cxn>
                </a:cxnLst>
                <a:rect l="T15" t="T16" r="T17" b="T18"/>
                <a:pathLst>
                  <a:path w="3" h="7">
                    <a:moveTo>
                      <a:pt x="0" y="0"/>
                    </a:moveTo>
                    <a:lnTo>
                      <a:pt x="0" y="6"/>
                    </a:lnTo>
                    <a:lnTo>
                      <a:pt x="1" y="6"/>
                    </a:lnTo>
                    <a:lnTo>
                      <a:pt x="2" y="0"/>
                    </a:lnTo>
                    <a:lnTo>
                      <a:pt x="0" y="0"/>
                    </a:lnTo>
                  </a:path>
                </a:pathLst>
              </a:custGeom>
              <a:solidFill>
                <a:srgbClr val="E07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93" name="Freeform 767">
                <a:extLst>
                  <a:ext uri="{FF2B5EF4-FFF2-40B4-BE49-F238E27FC236}">
                    <a16:creationId xmlns:a16="http://schemas.microsoft.com/office/drawing/2014/main" id="{63A1BD49-751A-49B5-B2F2-F0E2CDD30205}"/>
                  </a:ext>
                </a:extLst>
              </p:cNvPr>
              <p:cNvSpPr>
                <a:spLocks/>
              </p:cNvSpPr>
              <p:nvPr/>
            </p:nvSpPr>
            <p:spPr bwMode="auto">
              <a:xfrm>
                <a:off x="740" y="2789"/>
                <a:ext cx="29" cy="8"/>
              </a:xfrm>
              <a:custGeom>
                <a:avLst/>
                <a:gdLst>
                  <a:gd name="T0" fmla="*/ 2 w 29"/>
                  <a:gd name="T1" fmla="*/ 0 h 8"/>
                  <a:gd name="T2" fmla="*/ 1 w 29"/>
                  <a:gd name="T3" fmla="*/ 0 h 8"/>
                  <a:gd name="T4" fmla="*/ 1 w 29"/>
                  <a:gd name="T5" fmla="*/ 0 h 8"/>
                  <a:gd name="T6" fmla="*/ 1 w 29"/>
                  <a:gd name="T7" fmla="*/ 0 h 8"/>
                  <a:gd name="T8" fmla="*/ 0 w 29"/>
                  <a:gd name="T9" fmla="*/ 1 h 8"/>
                  <a:gd name="T10" fmla="*/ 0 w 29"/>
                  <a:gd name="T11" fmla="*/ 1 h 8"/>
                  <a:gd name="T12" fmla="*/ 0 w 29"/>
                  <a:gd name="T13" fmla="*/ 1 h 8"/>
                  <a:gd name="T14" fmla="*/ 0 w 29"/>
                  <a:gd name="T15" fmla="*/ 1 h 8"/>
                  <a:gd name="T16" fmla="*/ 0 w 29"/>
                  <a:gd name="T17" fmla="*/ 2 h 8"/>
                  <a:gd name="T18" fmla="*/ 0 w 29"/>
                  <a:gd name="T19" fmla="*/ 2 h 8"/>
                  <a:gd name="T20" fmla="*/ 0 w 29"/>
                  <a:gd name="T21" fmla="*/ 2 h 8"/>
                  <a:gd name="T22" fmla="*/ 1 w 29"/>
                  <a:gd name="T23" fmla="*/ 2 h 8"/>
                  <a:gd name="T24" fmla="*/ 1 w 29"/>
                  <a:gd name="T25" fmla="*/ 3 h 8"/>
                  <a:gd name="T26" fmla="*/ 2 w 29"/>
                  <a:gd name="T27" fmla="*/ 3 h 8"/>
                  <a:gd name="T28" fmla="*/ 3 w 29"/>
                  <a:gd name="T29" fmla="*/ 3 h 8"/>
                  <a:gd name="T30" fmla="*/ 3 w 29"/>
                  <a:gd name="T31" fmla="*/ 4 h 8"/>
                  <a:gd name="T32" fmla="*/ 4 w 29"/>
                  <a:gd name="T33" fmla="*/ 4 h 8"/>
                  <a:gd name="T34" fmla="*/ 5 w 29"/>
                  <a:gd name="T35" fmla="*/ 4 h 8"/>
                  <a:gd name="T36" fmla="*/ 6 w 29"/>
                  <a:gd name="T37" fmla="*/ 4 h 8"/>
                  <a:gd name="T38" fmla="*/ 7 w 29"/>
                  <a:gd name="T39" fmla="*/ 5 h 8"/>
                  <a:gd name="T40" fmla="*/ 8 w 29"/>
                  <a:gd name="T41" fmla="*/ 5 h 8"/>
                  <a:gd name="T42" fmla="*/ 9 w 29"/>
                  <a:gd name="T43" fmla="*/ 5 h 8"/>
                  <a:gd name="T44" fmla="*/ 10 w 29"/>
                  <a:gd name="T45" fmla="*/ 5 h 8"/>
                  <a:gd name="T46" fmla="*/ 11 w 29"/>
                  <a:gd name="T47" fmla="*/ 6 h 8"/>
                  <a:gd name="T48" fmla="*/ 11 w 29"/>
                  <a:gd name="T49" fmla="*/ 6 h 8"/>
                  <a:gd name="T50" fmla="*/ 13 w 29"/>
                  <a:gd name="T51" fmla="*/ 6 h 8"/>
                  <a:gd name="T52" fmla="*/ 14 w 29"/>
                  <a:gd name="T53" fmla="*/ 6 h 8"/>
                  <a:gd name="T54" fmla="*/ 15 w 29"/>
                  <a:gd name="T55" fmla="*/ 6 h 8"/>
                  <a:gd name="T56" fmla="*/ 16 w 29"/>
                  <a:gd name="T57" fmla="*/ 7 h 8"/>
                  <a:gd name="T58" fmla="*/ 18 w 29"/>
                  <a:gd name="T59" fmla="*/ 7 h 8"/>
                  <a:gd name="T60" fmla="*/ 19 w 29"/>
                  <a:gd name="T61" fmla="*/ 7 h 8"/>
                  <a:gd name="T62" fmla="*/ 21 w 29"/>
                  <a:gd name="T63" fmla="*/ 7 h 8"/>
                  <a:gd name="T64" fmla="*/ 27 w 29"/>
                  <a:gd name="T65" fmla="*/ 7 h 8"/>
                  <a:gd name="T66" fmla="*/ 28 w 29"/>
                  <a:gd name="T67" fmla="*/ 7 h 8"/>
                  <a:gd name="T68" fmla="*/ 23 w 29"/>
                  <a:gd name="T69" fmla="*/ 5 h 8"/>
                  <a:gd name="T70" fmla="*/ 22 w 29"/>
                  <a:gd name="T71" fmla="*/ 4 h 8"/>
                  <a:gd name="T72" fmla="*/ 22 w 29"/>
                  <a:gd name="T73" fmla="*/ 4 h 8"/>
                  <a:gd name="T74" fmla="*/ 21 w 29"/>
                  <a:gd name="T75" fmla="*/ 4 h 8"/>
                  <a:gd name="T76" fmla="*/ 21 w 29"/>
                  <a:gd name="T77" fmla="*/ 4 h 8"/>
                  <a:gd name="T78" fmla="*/ 20 w 29"/>
                  <a:gd name="T79" fmla="*/ 4 h 8"/>
                  <a:gd name="T80" fmla="*/ 19 w 29"/>
                  <a:gd name="T81" fmla="*/ 4 h 8"/>
                  <a:gd name="T82" fmla="*/ 18 w 29"/>
                  <a:gd name="T83" fmla="*/ 4 h 8"/>
                  <a:gd name="T84" fmla="*/ 16 w 29"/>
                  <a:gd name="T85" fmla="*/ 4 h 8"/>
                  <a:gd name="T86" fmla="*/ 15 w 29"/>
                  <a:gd name="T87" fmla="*/ 4 h 8"/>
                  <a:gd name="T88" fmla="*/ 13 w 29"/>
                  <a:gd name="T89" fmla="*/ 4 h 8"/>
                  <a:gd name="T90" fmla="*/ 12 w 29"/>
                  <a:gd name="T91" fmla="*/ 3 h 8"/>
                  <a:gd name="T92" fmla="*/ 10 w 29"/>
                  <a:gd name="T93" fmla="*/ 3 h 8"/>
                  <a:gd name="T94" fmla="*/ 9 w 29"/>
                  <a:gd name="T95" fmla="*/ 3 h 8"/>
                  <a:gd name="T96" fmla="*/ 7 w 29"/>
                  <a:gd name="T97" fmla="*/ 2 h 8"/>
                  <a:gd name="T98" fmla="*/ 6 w 29"/>
                  <a:gd name="T99" fmla="*/ 2 h 8"/>
                  <a:gd name="T100" fmla="*/ 5 w 29"/>
                  <a:gd name="T101" fmla="*/ 2 h 8"/>
                  <a:gd name="T102" fmla="*/ 4 w 29"/>
                  <a:gd name="T103" fmla="*/ 1 h 8"/>
                  <a:gd name="T104" fmla="*/ 3 w 29"/>
                  <a:gd name="T105" fmla="*/ 1 h 8"/>
                  <a:gd name="T106" fmla="*/ 3 w 29"/>
                  <a:gd name="T107" fmla="*/ 1 h 8"/>
                  <a:gd name="T108" fmla="*/ 2 w 29"/>
                  <a:gd name="T109" fmla="*/ 1 h 8"/>
                  <a:gd name="T110" fmla="*/ 2 w 29"/>
                  <a:gd name="T111" fmla="*/ 0 h 8"/>
                  <a:gd name="T112" fmla="*/ 2 w 29"/>
                  <a:gd name="T113" fmla="*/ 0 h 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
                  <a:gd name="T172" fmla="*/ 0 h 8"/>
                  <a:gd name="T173" fmla="*/ 29 w 29"/>
                  <a:gd name="T174" fmla="*/ 8 h 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 h="8">
                    <a:moveTo>
                      <a:pt x="2" y="0"/>
                    </a:moveTo>
                    <a:lnTo>
                      <a:pt x="1" y="0"/>
                    </a:lnTo>
                    <a:lnTo>
                      <a:pt x="0" y="1"/>
                    </a:lnTo>
                    <a:lnTo>
                      <a:pt x="0" y="2"/>
                    </a:lnTo>
                    <a:lnTo>
                      <a:pt x="1" y="2"/>
                    </a:lnTo>
                    <a:lnTo>
                      <a:pt x="1" y="3"/>
                    </a:lnTo>
                    <a:lnTo>
                      <a:pt x="2" y="3"/>
                    </a:lnTo>
                    <a:lnTo>
                      <a:pt x="3" y="3"/>
                    </a:lnTo>
                    <a:lnTo>
                      <a:pt x="3" y="4"/>
                    </a:lnTo>
                    <a:lnTo>
                      <a:pt x="4" y="4"/>
                    </a:lnTo>
                    <a:lnTo>
                      <a:pt x="5" y="4"/>
                    </a:lnTo>
                    <a:lnTo>
                      <a:pt x="6" y="4"/>
                    </a:lnTo>
                    <a:lnTo>
                      <a:pt x="7" y="5"/>
                    </a:lnTo>
                    <a:lnTo>
                      <a:pt x="8" y="5"/>
                    </a:lnTo>
                    <a:lnTo>
                      <a:pt x="9" y="5"/>
                    </a:lnTo>
                    <a:lnTo>
                      <a:pt x="10" y="5"/>
                    </a:lnTo>
                    <a:lnTo>
                      <a:pt x="11" y="6"/>
                    </a:lnTo>
                    <a:lnTo>
                      <a:pt x="13" y="6"/>
                    </a:lnTo>
                    <a:lnTo>
                      <a:pt x="14" y="6"/>
                    </a:lnTo>
                    <a:lnTo>
                      <a:pt x="15" y="6"/>
                    </a:lnTo>
                    <a:lnTo>
                      <a:pt x="16" y="7"/>
                    </a:lnTo>
                    <a:lnTo>
                      <a:pt x="18" y="7"/>
                    </a:lnTo>
                    <a:lnTo>
                      <a:pt x="19" y="7"/>
                    </a:lnTo>
                    <a:lnTo>
                      <a:pt x="21" y="7"/>
                    </a:lnTo>
                    <a:lnTo>
                      <a:pt x="27" y="7"/>
                    </a:lnTo>
                    <a:lnTo>
                      <a:pt x="28" y="7"/>
                    </a:lnTo>
                    <a:lnTo>
                      <a:pt x="23" y="5"/>
                    </a:lnTo>
                    <a:lnTo>
                      <a:pt x="22" y="4"/>
                    </a:lnTo>
                    <a:lnTo>
                      <a:pt x="21" y="4"/>
                    </a:lnTo>
                    <a:lnTo>
                      <a:pt x="20" y="4"/>
                    </a:lnTo>
                    <a:lnTo>
                      <a:pt x="19" y="4"/>
                    </a:lnTo>
                    <a:lnTo>
                      <a:pt x="18" y="4"/>
                    </a:lnTo>
                    <a:lnTo>
                      <a:pt x="16" y="4"/>
                    </a:lnTo>
                    <a:lnTo>
                      <a:pt x="15" y="4"/>
                    </a:lnTo>
                    <a:lnTo>
                      <a:pt x="13" y="4"/>
                    </a:lnTo>
                    <a:lnTo>
                      <a:pt x="12" y="3"/>
                    </a:lnTo>
                    <a:lnTo>
                      <a:pt x="10" y="3"/>
                    </a:lnTo>
                    <a:lnTo>
                      <a:pt x="9" y="3"/>
                    </a:lnTo>
                    <a:lnTo>
                      <a:pt x="7" y="2"/>
                    </a:lnTo>
                    <a:lnTo>
                      <a:pt x="6" y="2"/>
                    </a:lnTo>
                    <a:lnTo>
                      <a:pt x="5" y="2"/>
                    </a:lnTo>
                    <a:lnTo>
                      <a:pt x="4" y="1"/>
                    </a:lnTo>
                    <a:lnTo>
                      <a:pt x="3" y="1"/>
                    </a:lnTo>
                    <a:lnTo>
                      <a:pt x="2" y="1"/>
                    </a:lnTo>
                    <a:lnTo>
                      <a:pt x="2" y="0"/>
                    </a:lnTo>
                  </a:path>
                </a:pathLst>
              </a:custGeom>
              <a:solidFill>
                <a:srgbClr val="4040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94" name="Freeform 768">
                <a:extLst>
                  <a:ext uri="{FF2B5EF4-FFF2-40B4-BE49-F238E27FC236}">
                    <a16:creationId xmlns:a16="http://schemas.microsoft.com/office/drawing/2014/main" id="{7289EB66-4C9E-41F5-9E16-85359062651E}"/>
                  </a:ext>
                </a:extLst>
              </p:cNvPr>
              <p:cNvSpPr>
                <a:spLocks/>
              </p:cNvSpPr>
              <p:nvPr/>
            </p:nvSpPr>
            <p:spPr bwMode="auto">
              <a:xfrm>
                <a:off x="848" y="2789"/>
                <a:ext cx="9" cy="5"/>
              </a:xfrm>
              <a:custGeom>
                <a:avLst/>
                <a:gdLst>
                  <a:gd name="T0" fmla="*/ 5 w 9"/>
                  <a:gd name="T1" fmla="*/ 0 h 5"/>
                  <a:gd name="T2" fmla="*/ 5 w 9"/>
                  <a:gd name="T3" fmla="*/ 0 h 5"/>
                  <a:gd name="T4" fmla="*/ 5 w 9"/>
                  <a:gd name="T5" fmla="*/ 0 h 5"/>
                  <a:gd name="T6" fmla="*/ 6 w 9"/>
                  <a:gd name="T7" fmla="*/ 1 h 5"/>
                  <a:gd name="T8" fmla="*/ 6 w 9"/>
                  <a:gd name="T9" fmla="*/ 1 h 5"/>
                  <a:gd name="T10" fmla="*/ 8 w 9"/>
                  <a:gd name="T11" fmla="*/ 1 h 5"/>
                  <a:gd name="T12" fmla="*/ 8 w 9"/>
                  <a:gd name="T13" fmla="*/ 1 h 5"/>
                  <a:gd name="T14" fmla="*/ 8 w 9"/>
                  <a:gd name="T15" fmla="*/ 1 h 5"/>
                  <a:gd name="T16" fmla="*/ 8 w 9"/>
                  <a:gd name="T17" fmla="*/ 2 h 5"/>
                  <a:gd name="T18" fmla="*/ 8 w 9"/>
                  <a:gd name="T19" fmla="*/ 2 h 5"/>
                  <a:gd name="T20" fmla="*/ 8 w 9"/>
                  <a:gd name="T21" fmla="*/ 3 h 5"/>
                  <a:gd name="T22" fmla="*/ 8 w 9"/>
                  <a:gd name="T23" fmla="*/ 3 h 5"/>
                  <a:gd name="T24" fmla="*/ 7 w 9"/>
                  <a:gd name="T25" fmla="*/ 3 h 5"/>
                  <a:gd name="T26" fmla="*/ 7 w 9"/>
                  <a:gd name="T27" fmla="*/ 3 h 5"/>
                  <a:gd name="T28" fmla="*/ 6 w 9"/>
                  <a:gd name="T29" fmla="*/ 3 h 5"/>
                  <a:gd name="T30" fmla="*/ 6 w 9"/>
                  <a:gd name="T31" fmla="*/ 3 h 5"/>
                  <a:gd name="T32" fmla="*/ 5 w 9"/>
                  <a:gd name="T33" fmla="*/ 4 h 5"/>
                  <a:gd name="T34" fmla="*/ 4 w 9"/>
                  <a:gd name="T35" fmla="*/ 4 h 5"/>
                  <a:gd name="T36" fmla="*/ 3 w 9"/>
                  <a:gd name="T37" fmla="*/ 4 h 5"/>
                  <a:gd name="T38" fmla="*/ 2 w 9"/>
                  <a:gd name="T39" fmla="*/ 4 h 5"/>
                  <a:gd name="T40" fmla="*/ 2 w 9"/>
                  <a:gd name="T41" fmla="*/ 4 h 5"/>
                  <a:gd name="T42" fmla="*/ 1 w 9"/>
                  <a:gd name="T43" fmla="*/ 4 h 5"/>
                  <a:gd name="T44" fmla="*/ 1 w 9"/>
                  <a:gd name="T45" fmla="*/ 4 h 5"/>
                  <a:gd name="T46" fmla="*/ 1 w 9"/>
                  <a:gd name="T47" fmla="*/ 4 h 5"/>
                  <a:gd name="T48" fmla="*/ 1 w 9"/>
                  <a:gd name="T49" fmla="*/ 4 h 5"/>
                  <a:gd name="T50" fmla="*/ 0 w 9"/>
                  <a:gd name="T51" fmla="*/ 2 h 5"/>
                  <a:gd name="T52" fmla="*/ 0 w 9"/>
                  <a:gd name="T53" fmla="*/ 1 h 5"/>
                  <a:gd name="T54" fmla="*/ 1 w 9"/>
                  <a:gd name="T55" fmla="*/ 1 h 5"/>
                  <a:gd name="T56" fmla="*/ 2 w 9"/>
                  <a:gd name="T57" fmla="*/ 1 h 5"/>
                  <a:gd name="T58" fmla="*/ 2 w 9"/>
                  <a:gd name="T59" fmla="*/ 1 h 5"/>
                  <a:gd name="T60" fmla="*/ 3 w 9"/>
                  <a:gd name="T61" fmla="*/ 1 h 5"/>
                  <a:gd name="T62" fmla="*/ 3 w 9"/>
                  <a:gd name="T63" fmla="*/ 1 h 5"/>
                  <a:gd name="T64" fmla="*/ 4 w 9"/>
                  <a:gd name="T65" fmla="*/ 1 h 5"/>
                  <a:gd name="T66" fmla="*/ 4 w 9"/>
                  <a:gd name="T67" fmla="*/ 1 h 5"/>
                  <a:gd name="T68" fmla="*/ 4 w 9"/>
                  <a:gd name="T69" fmla="*/ 1 h 5"/>
                  <a:gd name="T70" fmla="*/ 5 w 9"/>
                  <a:gd name="T71" fmla="*/ 0 h 5"/>
                  <a:gd name="T72" fmla="*/ 5 w 9"/>
                  <a:gd name="T73" fmla="*/ 0 h 5"/>
                  <a:gd name="T74" fmla="*/ 5 w 9"/>
                  <a:gd name="T75" fmla="*/ 0 h 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9"/>
                  <a:gd name="T115" fmla="*/ 0 h 5"/>
                  <a:gd name="T116" fmla="*/ 9 w 9"/>
                  <a:gd name="T117" fmla="*/ 5 h 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9" h="5">
                    <a:moveTo>
                      <a:pt x="5" y="0"/>
                    </a:moveTo>
                    <a:lnTo>
                      <a:pt x="5" y="0"/>
                    </a:lnTo>
                    <a:lnTo>
                      <a:pt x="6" y="1"/>
                    </a:lnTo>
                    <a:lnTo>
                      <a:pt x="8" y="1"/>
                    </a:lnTo>
                    <a:lnTo>
                      <a:pt x="8" y="2"/>
                    </a:lnTo>
                    <a:lnTo>
                      <a:pt x="8" y="3"/>
                    </a:lnTo>
                    <a:lnTo>
                      <a:pt x="7" y="3"/>
                    </a:lnTo>
                    <a:lnTo>
                      <a:pt x="6" y="3"/>
                    </a:lnTo>
                    <a:lnTo>
                      <a:pt x="5" y="4"/>
                    </a:lnTo>
                    <a:lnTo>
                      <a:pt x="4" y="4"/>
                    </a:lnTo>
                    <a:lnTo>
                      <a:pt x="3" y="4"/>
                    </a:lnTo>
                    <a:lnTo>
                      <a:pt x="2" y="4"/>
                    </a:lnTo>
                    <a:lnTo>
                      <a:pt x="1" y="4"/>
                    </a:lnTo>
                    <a:lnTo>
                      <a:pt x="0" y="2"/>
                    </a:lnTo>
                    <a:lnTo>
                      <a:pt x="0" y="1"/>
                    </a:lnTo>
                    <a:lnTo>
                      <a:pt x="1" y="1"/>
                    </a:lnTo>
                    <a:lnTo>
                      <a:pt x="2" y="1"/>
                    </a:lnTo>
                    <a:lnTo>
                      <a:pt x="3" y="1"/>
                    </a:lnTo>
                    <a:lnTo>
                      <a:pt x="4" y="1"/>
                    </a:lnTo>
                    <a:lnTo>
                      <a:pt x="5" y="0"/>
                    </a:lnTo>
                  </a:path>
                </a:pathLst>
              </a:custGeom>
              <a:solidFill>
                <a:srgbClr val="40404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95" name="Freeform 769">
                <a:extLst>
                  <a:ext uri="{FF2B5EF4-FFF2-40B4-BE49-F238E27FC236}">
                    <a16:creationId xmlns:a16="http://schemas.microsoft.com/office/drawing/2014/main" id="{EB3EE139-05AB-4CC0-8555-241F05DC3E64}"/>
                  </a:ext>
                </a:extLst>
              </p:cNvPr>
              <p:cNvSpPr>
                <a:spLocks/>
              </p:cNvSpPr>
              <p:nvPr/>
            </p:nvSpPr>
            <p:spPr bwMode="auto">
              <a:xfrm>
                <a:off x="740" y="2796"/>
                <a:ext cx="38" cy="12"/>
              </a:xfrm>
              <a:custGeom>
                <a:avLst/>
                <a:gdLst>
                  <a:gd name="T0" fmla="*/ 2 w 38"/>
                  <a:gd name="T1" fmla="*/ 0 h 12"/>
                  <a:gd name="T2" fmla="*/ 1 w 38"/>
                  <a:gd name="T3" fmla="*/ 1 h 12"/>
                  <a:gd name="T4" fmla="*/ 0 w 38"/>
                  <a:gd name="T5" fmla="*/ 1 h 12"/>
                  <a:gd name="T6" fmla="*/ 0 w 38"/>
                  <a:gd name="T7" fmla="*/ 2 h 12"/>
                  <a:gd name="T8" fmla="*/ 0 w 38"/>
                  <a:gd name="T9" fmla="*/ 4 h 12"/>
                  <a:gd name="T10" fmla="*/ 1 w 38"/>
                  <a:gd name="T11" fmla="*/ 5 h 12"/>
                  <a:gd name="T12" fmla="*/ 2 w 38"/>
                  <a:gd name="T13" fmla="*/ 6 h 12"/>
                  <a:gd name="T14" fmla="*/ 5 w 38"/>
                  <a:gd name="T15" fmla="*/ 7 h 12"/>
                  <a:gd name="T16" fmla="*/ 9 w 38"/>
                  <a:gd name="T17" fmla="*/ 8 h 12"/>
                  <a:gd name="T18" fmla="*/ 13 w 38"/>
                  <a:gd name="T19" fmla="*/ 9 h 12"/>
                  <a:gd name="T20" fmla="*/ 16 w 38"/>
                  <a:gd name="T21" fmla="*/ 10 h 12"/>
                  <a:gd name="T22" fmla="*/ 18 w 38"/>
                  <a:gd name="T23" fmla="*/ 10 h 12"/>
                  <a:gd name="T24" fmla="*/ 20 w 38"/>
                  <a:gd name="T25" fmla="*/ 11 h 12"/>
                  <a:gd name="T26" fmla="*/ 23 w 38"/>
                  <a:gd name="T27" fmla="*/ 11 h 12"/>
                  <a:gd name="T28" fmla="*/ 26 w 38"/>
                  <a:gd name="T29" fmla="*/ 11 h 12"/>
                  <a:gd name="T30" fmla="*/ 29 w 38"/>
                  <a:gd name="T31" fmla="*/ 11 h 12"/>
                  <a:gd name="T32" fmla="*/ 32 w 38"/>
                  <a:gd name="T33" fmla="*/ 11 h 12"/>
                  <a:gd name="T34" fmla="*/ 34 w 38"/>
                  <a:gd name="T35" fmla="*/ 11 h 12"/>
                  <a:gd name="T36" fmla="*/ 35 w 38"/>
                  <a:gd name="T37" fmla="*/ 10 h 12"/>
                  <a:gd name="T38" fmla="*/ 36 w 38"/>
                  <a:gd name="T39" fmla="*/ 9 h 12"/>
                  <a:gd name="T40" fmla="*/ 37 w 38"/>
                  <a:gd name="T41" fmla="*/ 8 h 12"/>
                  <a:gd name="T42" fmla="*/ 37 w 38"/>
                  <a:gd name="T43" fmla="*/ 6 h 12"/>
                  <a:gd name="T44" fmla="*/ 37 w 38"/>
                  <a:gd name="T45" fmla="*/ 5 h 12"/>
                  <a:gd name="T46" fmla="*/ 34 w 38"/>
                  <a:gd name="T47" fmla="*/ 6 h 12"/>
                  <a:gd name="T48" fmla="*/ 32 w 38"/>
                  <a:gd name="T49" fmla="*/ 6 h 12"/>
                  <a:gd name="T50" fmla="*/ 30 w 38"/>
                  <a:gd name="T51" fmla="*/ 6 h 12"/>
                  <a:gd name="T52" fmla="*/ 29 w 38"/>
                  <a:gd name="T53" fmla="*/ 5 h 12"/>
                  <a:gd name="T54" fmla="*/ 28 w 38"/>
                  <a:gd name="T55" fmla="*/ 5 h 12"/>
                  <a:gd name="T56" fmla="*/ 24 w 38"/>
                  <a:gd name="T57" fmla="*/ 5 h 12"/>
                  <a:gd name="T58" fmla="*/ 21 w 38"/>
                  <a:gd name="T59" fmla="*/ 5 h 12"/>
                  <a:gd name="T60" fmla="*/ 19 w 38"/>
                  <a:gd name="T61" fmla="*/ 4 h 12"/>
                  <a:gd name="T62" fmla="*/ 16 w 38"/>
                  <a:gd name="T63" fmla="*/ 4 h 12"/>
                  <a:gd name="T64" fmla="*/ 13 w 38"/>
                  <a:gd name="T65" fmla="*/ 4 h 12"/>
                  <a:gd name="T66" fmla="*/ 10 w 38"/>
                  <a:gd name="T67" fmla="*/ 3 h 12"/>
                  <a:gd name="T68" fmla="*/ 7 w 38"/>
                  <a:gd name="T69" fmla="*/ 2 h 12"/>
                  <a:gd name="T70" fmla="*/ 4 w 38"/>
                  <a:gd name="T71" fmla="*/ 1 h 12"/>
                  <a:gd name="T72" fmla="*/ 3 w 38"/>
                  <a:gd name="T73" fmla="*/ 1 h 12"/>
                  <a:gd name="T74" fmla="*/ 2 w 38"/>
                  <a:gd name="T75" fmla="*/ 0 h 12"/>
                  <a:gd name="T76" fmla="*/ 2 w 38"/>
                  <a:gd name="T77" fmla="*/ 0 h 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8"/>
                  <a:gd name="T118" fmla="*/ 0 h 12"/>
                  <a:gd name="T119" fmla="*/ 38 w 38"/>
                  <a:gd name="T120" fmla="*/ 12 h 1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8" h="12">
                    <a:moveTo>
                      <a:pt x="2" y="0"/>
                    </a:moveTo>
                    <a:lnTo>
                      <a:pt x="2" y="0"/>
                    </a:lnTo>
                    <a:lnTo>
                      <a:pt x="1" y="0"/>
                    </a:lnTo>
                    <a:lnTo>
                      <a:pt x="1" y="1"/>
                    </a:lnTo>
                    <a:lnTo>
                      <a:pt x="0" y="1"/>
                    </a:lnTo>
                    <a:lnTo>
                      <a:pt x="0" y="2"/>
                    </a:lnTo>
                    <a:lnTo>
                      <a:pt x="0" y="4"/>
                    </a:lnTo>
                    <a:lnTo>
                      <a:pt x="0" y="5"/>
                    </a:lnTo>
                    <a:lnTo>
                      <a:pt x="1" y="5"/>
                    </a:lnTo>
                    <a:lnTo>
                      <a:pt x="2" y="6"/>
                    </a:lnTo>
                    <a:lnTo>
                      <a:pt x="3" y="6"/>
                    </a:lnTo>
                    <a:lnTo>
                      <a:pt x="5" y="7"/>
                    </a:lnTo>
                    <a:lnTo>
                      <a:pt x="7" y="8"/>
                    </a:lnTo>
                    <a:lnTo>
                      <a:pt x="9" y="8"/>
                    </a:lnTo>
                    <a:lnTo>
                      <a:pt x="11" y="9"/>
                    </a:lnTo>
                    <a:lnTo>
                      <a:pt x="13" y="9"/>
                    </a:lnTo>
                    <a:lnTo>
                      <a:pt x="15" y="10"/>
                    </a:lnTo>
                    <a:lnTo>
                      <a:pt x="16" y="10"/>
                    </a:lnTo>
                    <a:lnTo>
                      <a:pt x="17" y="10"/>
                    </a:lnTo>
                    <a:lnTo>
                      <a:pt x="18" y="10"/>
                    </a:lnTo>
                    <a:lnTo>
                      <a:pt x="19" y="10"/>
                    </a:lnTo>
                    <a:lnTo>
                      <a:pt x="20" y="11"/>
                    </a:lnTo>
                    <a:lnTo>
                      <a:pt x="21" y="11"/>
                    </a:lnTo>
                    <a:lnTo>
                      <a:pt x="23" y="11"/>
                    </a:lnTo>
                    <a:lnTo>
                      <a:pt x="24" y="11"/>
                    </a:lnTo>
                    <a:lnTo>
                      <a:pt x="26" y="11"/>
                    </a:lnTo>
                    <a:lnTo>
                      <a:pt x="28" y="11"/>
                    </a:lnTo>
                    <a:lnTo>
                      <a:pt x="29" y="11"/>
                    </a:lnTo>
                    <a:lnTo>
                      <a:pt x="31" y="11"/>
                    </a:lnTo>
                    <a:lnTo>
                      <a:pt x="32" y="11"/>
                    </a:lnTo>
                    <a:lnTo>
                      <a:pt x="33" y="11"/>
                    </a:lnTo>
                    <a:lnTo>
                      <a:pt x="34" y="11"/>
                    </a:lnTo>
                    <a:lnTo>
                      <a:pt x="35" y="10"/>
                    </a:lnTo>
                    <a:lnTo>
                      <a:pt x="36" y="10"/>
                    </a:lnTo>
                    <a:lnTo>
                      <a:pt x="36" y="9"/>
                    </a:lnTo>
                    <a:lnTo>
                      <a:pt x="37" y="8"/>
                    </a:lnTo>
                    <a:lnTo>
                      <a:pt x="37" y="7"/>
                    </a:lnTo>
                    <a:lnTo>
                      <a:pt x="37" y="6"/>
                    </a:lnTo>
                    <a:lnTo>
                      <a:pt x="37" y="5"/>
                    </a:lnTo>
                    <a:lnTo>
                      <a:pt x="35" y="5"/>
                    </a:lnTo>
                    <a:lnTo>
                      <a:pt x="34" y="6"/>
                    </a:lnTo>
                    <a:lnTo>
                      <a:pt x="33" y="6"/>
                    </a:lnTo>
                    <a:lnTo>
                      <a:pt x="32" y="6"/>
                    </a:lnTo>
                    <a:lnTo>
                      <a:pt x="31" y="6"/>
                    </a:lnTo>
                    <a:lnTo>
                      <a:pt x="30" y="6"/>
                    </a:lnTo>
                    <a:lnTo>
                      <a:pt x="29" y="6"/>
                    </a:lnTo>
                    <a:lnTo>
                      <a:pt x="29" y="5"/>
                    </a:lnTo>
                    <a:lnTo>
                      <a:pt x="28" y="5"/>
                    </a:lnTo>
                    <a:lnTo>
                      <a:pt x="27" y="5"/>
                    </a:lnTo>
                    <a:lnTo>
                      <a:pt x="24" y="5"/>
                    </a:lnTo>
                    <a:lnTo>
                      <a:pt x="22" y="5"/>
                    </a:lnTo>
                    <a:lnTo>
                      <a:pt x="21" y="5"/>
                    </a:lnTo>
                    <a:lnTo>
                      <a:pt x="20" y="5"/>
                    </a:lnTo>
                    <a:lnTo>
                      <a:pt x="19" y="4"/>
                    </a:lnTo>
                    <a:lnTo>
                      <a:pt x="17" y="4"/>
                    </a:lnTo>
                    <a:lnTo>
                      <a:pt x="16" y="4"/>
                    </a:lnTo>
                    <a:lnTo>
                      <a:pt x="14" y="4"/>
                    </a:lnTo>
                    <a:lnTo>
                      <a:pt x="13" y="4"/>
                    </a:lnTo>
                    <a:lnTo>
                      <a:pt x="12" y="3"/>
                    </a:lnTo>
                    <a:lnTo>
                      <a:pt x="10" y="3"/>
                    </a:lnTo>
                    <a:lnTo>
                      <a:pt x="8" y="3"/>
                    </a:lnTo>
                    <a:lnTo>
                      <a:pt x="7" y="2"/>
                    </a:lnTo>
                    <a:lnTo>
                      <a:pt x="5" y="2"/>
                    </a:lnTo>
                    <a:lnTo>
                      <a:pt x="4" y="1"/>
                    </a:lnTo>
                    <a:lnTo>
                      <a:pt x="3" y="1"/>
                    </a:lnTo>
                    <a:lnTo>
                      <a:pt x="2" y="1"/>
                    </a:lnTo>
                    <a:lnTo>
                      <a:pt x="2" y="0"/>
                    </a:lnTo>
                  </a:path>
                </a:pathLst>
              </a:custGeom>
              <a:solidFill>
                <a:srgbClr val="40404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96" name="Freeform 770">
                <a:extLst>
                  <a:ext uri="{FF2B5EF4-FFF2-40B4-BE49-F238E27FC236}">
                    <a16:creationId xmlns:a16="http://schemas.microsoft.com/office/drawing/2014/main" id="{5880B458-97AB-4724-AE9C-22DF0B8D6536}"/>
                  </a:ext>
                </a:extLst>
              </p:cNvPr>
              <p:cNvSpPr>
                <a:spLocks/>
              </p:cNvSpPr>
              <p:nvPr/>
            </p:nvSpPr>
            <p:spPr bwMode="auto">
              <a:xfrm>
                <a:off x="740" y="2798"/>
                <a:ext cx="38" cy="10"/>
              </a:xfrm>
              <a:custGeom>
                <a:avLst/>
                <a:gdLst>
                  <a:gd name="T0" fmla="*/ 3 w 38"/>
                  <a:gd name="T1" fmla="*/ 1 h 10"/>
                  <a:gd name="T2" fmla="*/ 1 w 38"/>
                  <a:gd name="T3" fmla="*/ 1 h 10"/>
                  <a:gd name="T4" fmla="*/ 0 w 38"/>
                  <a:gd name="T5" fmla="*/ 0 h 10"/>
                  <a:gd name="T6" fmla="*/ 0 w 38"/>
                  <a:gd name="T7" fmla="*/ 0 h 10"/>
                  <a:gd name="T8" fmla="*/ 0 w 38"/>
                  <a:gd name="T9" fmla="*/ 3 h 10"/>
                  <a:gd name="T10" fmla="*/ 1 w 38"/>
                  <a:gd name="T11" fmla="*/ 3 h 10"/>
                  <a:gd name="T12" fmla="*/ 2 w 38"/>
                  <a:gd name="T13" fmla="*/ 4 h 10"/>
                  <a:gd name="T14" fmla="*/ 5 w 38"/>
                  <a:gd name="T15" fmla="*/ 5 h 10"/>
                  <a:gd name="T16" fmla="*/ 9 w 38"/>
                  <a:gd name="T17" fmla="*/ 7 h 10"/>
                  <a:gd name="T18" fmla="*/ 13 w 38"/>
                  <a:gd name="T19" fmla="*/ 7 h 10"/>
                  <a:gd name="T20" fmla="*/ 16 w 38"/>
                  <a:gd name="T21" fmla="*/ 8 h 10"/>
                  <a:gd name="T22" fmla="*/ 18 w 38"/>
                  <a:gd name="T23" fmla="*/ 8 h 10"/>
                  <a:gd name="T24" fmla="*/ 20 w 38"/>
                  <a:gd name="T25" fmla="*/ 9 h 10"/>
                  <a:gd name="T26" fmla="*/ 23 w 38"/>
                  <a:gd name="T27" fmla="*/ 9 h 10"/>
                  <a:gd name="T28" fmla="*/ 26 w 38"/>
                  <a:gd name="T29" fmla="*/ 9 h 10"/>
                  <a:gd name="T30" fmla="*/ 29 w 38"/>
                  <a:gd name="T31" fmla="*/ 9 h 10"/>
                  <a:gd name="T32" fmla="*/ 32 w 38"/>
                  <a:gd name="T33" fmla="*/ 9 h 10"/>
                  <a:gd name="T34" fmla="*/ 34 w 38"/>
                  <a:gd name="T35" fmla="*/ 9 h 10"/>
                  <a:gd name="T36" fmla="*/ 35 w 38"/>
                  <a:gd name="T37" fmla="*/ 8 h 10"/>
                  <a:gd name="T38" fmla="*/ 36 w 38"/>
                  <a:gd name="T39" fmla="*/ 8 h 10"/>
                  <a:gd name="T40" fmla="*/ 37 w 38"/>
                  <a:gd name="T41" fmla="*/ 7 h 10"/>
                  <a:gd name="T42" fmla="*/ 37 w 38"/>
                  <a:gd name="T43" fmla="*/ 5 h 10"/>
                  <a:gd name="T44" fmla="*/ 37 w 38"/>
                  <a:gd name="T45" fmla="*/ 4 h 10"/>
                  <a:gd name="T46" fmla="*/ 37 w 38"/>
                  <a:gd name="T47" fmla="*/ 4 h 10"/>
                  <a:gd name="T48" fmla="*/ 36 w 38"/>
                  <a:gd name="T49" fmla="*/ 4 h 10"/>
                  <a:gd name="T50" fmla="*/ 35 w 38"/>
                  <a:gd name="T51" fmla="*/ 5 h 10"/>
                  <a:gd name="T52" fmla="*/ 33 w 38"/>
                  <a:gd name="T53" fmla="*/ 5 h 10"/>
                  <a:gd name="T54" fmla="*/ 31 w 38"/>
                  <a:gd name="T55" fmla="*/ 5 h 10"/>
                  <a:gd name="T56" fmla="*/ 29 w 38"/>
                  <a:gd name="T57" fmla="*/ 5 h 10"/>
                  <a:gd name="T58" fmla="*/ 26 w 38"/>
                  <a:gd name="T59" fmla="*/ 5 h 10"/>
                  <a:gd name="T60" fmla="*/ 24 w 38"/>
                  <a:gd name="T61" fmla="*/ 5 h 10"/>
                  <a:gd name="T62" fmla="*/ 21 w 38"/>
                  <a:gd name="T63" fmla="*/ 5 h 10"/>
                  <a:gd name="T64" fmla="*/ 19 w 38"/>
                  <a:gd name="T65" fmla="*/ 5 h 10"/>
                  <a:gd name="T66" fmla="*/ 16 w 38"/>
                  <a:gd name="T67" fmla="*/ 5 h 10"/>
                  <a:gd name="T68" fmla="*/ 14 w 38"/>
                  <a:gd name="T69" fmla="*/ 4 h 10"/>
                  <a:gd name="T70" fmla="*/ 11 w 38"/>
                  <a:gd name="T71" fmla="*/ 4 h 10"/>
                  <a:gd name="T72" fmla="*/ 9 w 38"/>
                  <a:gd name="T73" fmla="*/ 3 h 10"/>
                  <a:gd name="T74" fmla="*/ 7 w 38"/>
                  <a:gd name="T75" fmla="*/ 3 h 10"/>
                  <a:gd name="T76" fmla="*/ 5 w 38"/>
                  <a:gd name="T77" fmla="*/ 2 h 10"/>
                  <a:gd name="T78" fmla="*/ 4 w 38"/>
                  <a:gd name="T79" fmla="*/ 2 h 1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8"/>
                  <a:gd name="T121" fmla="*/ 0 h 10"/>
                  <a:gd name="T122" fmla="*/ 38 w 38"/>
                  <a:gd name="T123" fmla="*/ 10 h 1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8" h="10">
                    <a:moveTo>
                      <a:pt x="3" y="1"/>
                    </a:moveTo>
                    <a:lnTo>
                      <a:pt x="3" y="1"/>
                    </a:lnTo>
                    <a:lnTo>
                      <a:pt x="2" y="1"/>
                    </a:lnTo>
                    <a:lnTo>
                      <a:pt x="1" y="1"/>
                    </a:lnTo>
                    <a:lnTo>
                      <a:pt x="1" y="0"/>
                    </a:lnTo>
                    <a:lnTo>
                      <a:pt x="0" y="0"/>
                    </a:lnTo>
                    <a:lnTo>
                      <a:pt x="0" y="2"/>
                    </a:lnTo>
                    <a:lnTo>
                      <a:pt x="0" y="3"/>
                    </a:lnTo>
                    <a:lnTo>
                      <a:pt x="1" y="3"/>
                    </a:lnTo>
                    <a:lnTo>
                      <a:pt x="1" y="4"/>
                    </a:lnTo>
                    <a:lnTo>
                      <a:pt x="2" y="4"/>
                    </a:lnTo>
                    <a:lnTo>
                      <a:pt x="3" y="5"/>
                    </a:lnTo>
                    <a:lnTo>
                      <a:pt x="5" y="5"/>
                    </a:lnTo>
                    <a:lnTo>
                      <a:pt x="7" y="6"/>
                    </a:lnTo>
                    <a:lnTo>
                      <a:pt x="9" y="7"/>
                    </a:lnTo>
                    <a:lnTo>
                      <a:pt x="11" y="7"/>
                    </a:lnTo>
                    <a:lnTo>
                      <a:pt x="13" y="7"/>
                    </a:lnTo>
                    <a:lnTo>
                      <a:pt x="15" y="8"/>
                    </a:lnTo>
                    <a:lnTo>
                      <a:pt x="16" y="8"/>
                    </a:lnTo>
                    <a:lnTo>
                      <a:pt x="17" y="8"/>
                    </a:lnTo>
                    <a:lnTo>
                      <a:pt x="18" y="8"/>
                    </a:lnTo>
                    <a:lnTo>
                      <a:pt x="19" y="8"/>
                    </a:lnTo>
                    <a:lnTo>
                      <a:pt x="20" y="9"/>
                    </a:lnTo>
                    <a:lnTo>
                      <a:pt x="21" y="9"/>
                    </a:lnTo>
                    <a:lnTo>
                      <a:pt x="23" y="9"/>
                    </a:lnTo>
                    <a:lnTo>
                      <a:pt x="24" y="9"/>
                    </a:lnTo>
                    <a:lnTo>
                      <a:pt x="26" y="9"/>
                    </a:lnTo>
                    <a:lnTo>
                      <a:pt x="28" y="9"/>
                    </a:lnTo>
                    <a:lnTo>
                      <a:pt x="29" y="9"/>
                    </a:lnTo>
                    <a:lnTo>
                      <a:pt x="31" y="9"/>
                    </a:lnTo>
                    <a:lnTo>
                      <a:pt x="32" y="9"/>
                    </a:lnTo>
                    <a:lnTo>
                      <a:pt x="33" y="9"/>
                    </a:lnTo>
                    <a:lnTo>
                      <a:pt x="34" y="9"/>
                    </a:lnTo>
                    <a:lnTo>
                      <a:pt x="35" y="8"/>
                    </a:lnTo>
                    <a:lnTo>
                      <a:pt x="36" y="8"/>
                    </a:lnTo>
                    <a:lnTo>
                      <a:pt x="36" y="7"/>
                    </a:lnTo>
                    <a:lnTo>
                      <a:pt x="37" y="7"/>
                    </a:lnTo>
                    <a:lnTo>
                      <a:pt x="37" y="6"/>
                    </a:lnTo>
                    <a:lnTo>
                      <a:pt x="37" y="5"/>
                    </a:lnTo>
                    <a:lnTo>
                      <a:pt x="37" y="4"/>
                    </a:lnTo>
                    <a:lnTo>
                      <a:pt x="37" y="3"/>
                    </a:lnTo>
                    <a:lnTo>
                      <a:pt x="37" y="4"/>
                    </a:lnTo>
                    <a:lnTo>
                      <a:pt x="36" y="4"/>
                    </a:lnTo>
                    <a:lnTo>
                      <a:pt x="35" y="5"/>
                    </a:lnTo>
                    <a:lnTo>
                      <a:pt x="34" y="5"/>
                    </a:lnTo>
                    <a:lnTo>
                      <a:pt x="33" y="5"/>
                    </a:lnTo>
                    <a:lnTo>
                      <a:pt x="32" y="5"/>
                    </a:lnTo>
                    <a:lnTo>
                      <a:pt x="31" y="5"/>
                    </a:lnTo>
                    <a:lnTo>
                      <a:pt x="29" y="5"/>
                    </a:lnTo>
                    <a:lnTo>
                      <a:pt x="27" y="5"/>
                    </a:lnTo>
                    <a:lnTo>
                      <a:pt x="26" y="5"/>
                    </a:lnTo>
                    <a:lnTo>
                      <a:pt x="25" y="5"/>
                    </a:lnTo>
                    <a:lnTo>
                      <a:pt x="24" y="5"/>
                    </a:lnTo>
                    <a:lnTo>
                      <a:pt x="23" y="5"/>
                    </a:lnTo>
                    <a:lnTo>
                      <a:pt x="21" y="5"/>
                    </a:lnTo>
                    <a:lnTo>
                      <a:pt x="20" y="5"/>
                    </a:lnTo>
                    <a:lnTo>
                      <a:pt x="19" y="5"/>
                    </a:lnTo>
                    <a:lnTo>
                      <a:pt x="17" y="5"/>
                    </a:lnTo>
                    <a:lnTo>
                      <a:pt x="16" y="5"/>
                    </a:lnTo>
                    <a:lnTo>
                      <a:pt x="15" y="4"/>
                    </a:lnTo>
                    <a:lnTo>
                      <a:pt x="14" y="4"/>
                    </a:lnTo>
                    <a:lnTo>
                      <a:pt x="12" y="4"/>
                    </a:lnTo>
                    <a:lnTo>
                      <a:pt x="11" y="4"/>
                    </a:lnTo>
                    <a:lnTo>
                      <a:pt x="10" y="3"/>
                    </a:lnTo>
                    <a:lnTo>
                      <a:pt x="9" y="3"/>
                    </a:lnTo>
                    <a:lnTo>
                      <a:pt x="8" y="3"/>
                    </a:lnTo>
                    <a:lnTo>
                      <a:pt x="7" y="3"/>
                    </a:lnTo>
                    <a:lnTo>
                      <a:pt x="6" y="2"/>
                    </a:lnTo>
                    <a:lnTo>
                      <a:pt x="5" y="2"/>
                    </a:lnTo>
                    <a:lnTo>
                      <a:pt x="4" y="2"/>
                    </a:lnTo>
                    <a:lnTo>
                      <a:pt x="3" y="1"/>
                    </a:lnTo>
                  </a:path>
                </a:pathLst>
              </a:custGeom>
              <a:solidFill>
                <a:srgbClr val="60606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97" name="Freeform 771">
                <a:extLst>
                  <a:ext uri="{FF2B5EF4-FFF2-40B4-BE49-F238E27FC236}">
                    <a16:creationId xmlns:a16="http://schemas.microsoft.com/office/drawing/2014/main" id="{32E28293-3BB9-4325-BC3C-2831FFC4342D}"/>
                  </a:ext>
                </a:extLst>
              </p:cNvPr>
              <p:cNvSpPr>
                <a:spLocks/>
              </p:cNvSpPr>
              <p:nvPr/>
            </p:nvSpPr>
            <p:spPr bwMode="auto">
              <a:xfrm>
                <a:off x="761" y="2804"/>
                <a:ext cx="6" cy="3"/>
              </a:xfrm>
              <a:custGeom>
                <a:avLst/>
                <a:gdLst>
                  <a:gd name="T0" fmla="*/ 0 w 6"/>
                  <a:gd name="T1" fmla="*/ 0 h 3"/>
                  <a:gd name="T2" fmla="*/ 5 w 6"/>
                  <a:gd name="T3" fmla="*/ 0 h 3"/>
                  <a:gd name="T4" fmla="*/ 5 w 6"/>
                  <a:gd name="T5" fmla="*/ 2 h 3"/>
                  <a:gd name="T6" fmla="*/ 0 w 6"/>
                  <a:gd name="T7" fmla="*/ 2 h 3"/>
                  <a:gd name="T8" fmla="*/ 0 w 6"/>
                  <a:gd name="T9" fmla="*/ 0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0"/>
                    </a:moveTo>
                    <a:lnTo>
                      <a:pt x="5" y="0"/>
                    </a:lnTo>
                    <a:lnTo>
                      <a:pt x="5" y="2"/>
                    </a:lnTo>
                    <a:lnTo>
                      <a:pt x="0" y="2"/>
                    </a:lnTo>
                    <a:lnTo>
                      <a:pt x="0" y="0"/>
                    </a:lnTo>
                  </a:path>
                </a:pathLst>
              </a:custGeom>
              <a:solidFill>
                <a:srgbClr val="20202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98" name="Freeform 772">
                <a:extLst>
                  <a:ext uri="{FF2B5EF4-FFF2-40B4-BE49-F238E27FC236}">
                    <a16:creationId xmlns:a16="http://schemas.microsoft.com/office/drawing/2014/main" id="{0634DC99-5CB7-4843-BFB5-EFBF85920565}"/>
                  </a:ext>
                </a:extLst>
              </p:cNvPr>
              <p:cNvSpPr>
                <a:spLocks/>
              </p:cNvSpPr>
              <p:nvPr/>
            </p:nvSpPr>
            <p:spPr bwMode="auto">
              <a:xfrm>
                <a:off x="741" y="2800"/>
                <a:ext cx="2" cy="3"/>
              </a:xfrm>
              <a:custGeom>
                <a:avLst/>
                <a:gdLst>
                  <a:gd name="T0" fmla="*/ 0 w 2"/>
                  <a:gd name="T1" fmla="*/ 0 h 3"/>
                  <a:gd name="T2" fmla="*/ 1 w 2"/>
                  <a:gd name="T3" fmla="*/ 1 h 3"/>
                  <a:gd name="T4" fmla="*/ 1 w 2"/>
                  <a:gd name="T5" fmla="*/ 2 h 3"/>
                  <a:gd name="T6" fmla="*/ 0 w 2"/>
                  <a:gd name="T7" fmla="*/ 1 h 3"/>
                  <a:gd name="T8" fmla="*/ 0 w 2"/>
                  <a:gd name="T9" fmla="*/ 0 h 3"/>
                  <a:gd name="T10" fmla="*/ 0 60000 65536"/>
                  <a:gd name="T11" fmla="*/ 0 60000 65536"/>
                  <a:gd name="T12" fmla="*/ 0 60000 65536"/>
                  <a:gd name="T13" fmla="*/ 0 60000 65536"/>
                  <a:gd name="T14" fmla="*/ 0 60000 65536"/>
                  <a:gd name="T15" fmla="*/ 0 w 2"/>
                  <a:gd name="T16" fmla="*/ 0 h 3"/>
                  <a:gd name="T17" fmla="*/ 2 w 2"/>
                  <a:gd name="T18" fmla="*/ 3 h 3"/>
                </a:gdLst>
                <a:ahLst/>
                <a:cxnLst>
                  <a:cxn ang="T10">
                    <a:pos x="T0" y="T1"/>
                  </a:cxn>
                  <a:cxn ang="T11">
                    <a:pos x="T2" y="T3"/>
                  </a:cxn>
                  <a:cxn ang="T12">
                    <a:pos x="T4" y="T5"/>
                  </a:cxn>
                  <a:cxn ang="T13">
                    <a:pos x="T6" y="T7"/>
                  </a:cxn>
                  <a:cxn ang="T14">
                    <a:pos x="T8" y="T9"/>
                  </a:cxn>
                </a:cxnLst>
                <a:rect l="T15" t="T16" r="T17" b="T18"/>
                <a:pathLst>
                  <a:path w="2" h="3">
                    <a:moveTo>
                      <a:pt x="0" y="0"/>
                    </a:moveTo>
                    <a:lnTo>
                      <a:pt x="1" y="1"/>
                    </a:lnTo>
                    <a:lnTo>
                      <a:pt x="1" y="2"/>
                    </a:lnTo>
                    <a:lnTo>
                      <a:pt x="0" y="1"/>
                    </a:lnTo>
                    <a:lnTo>
                      <a:pt x="0" y="0"/>
                    </a:lnTo>
                  </a:path>
                </a:pathLst>
              </a:custGeom>
              <a:solidFill>
                <a:srgbClr val="20202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99" name="Freeform 773">
                <a:extLst>
                  <a:ext uri="{FF2B5EF4-FFF2-40B4-BE49-F238E27FC236}">
                    <a16:creationId xmlns:a16="http://schemas.microsoft.com/office/drawing/2014/main" id="{C4C010BD-0CAC-4026-9190-22A9160FF7C7}"/>
                  </a:ext>
                </a:extLst>
              </p:cNvPr>
              <p:cNvSpPr>
                <a:spLocks/>
              </p:cNvSpPr>
              <p:nvPr/>
            </p:nvSpPr>
            <p:spPr bwMode="auto">
              <a:xfrm>
                <a:off x="803" y="2784"/>
                <a:ext cx="4" cy="6"/>
              </a:xfrm>
              <a:custGeom>
                <a:avLst/>
                <a:gdLst>
                  <a:gd name="T0" fmla="*/ 3 w 4"/>
                  <a:gd name="T1" fmla="*/ 0 h 6"/>
                  <a:gd name="T2" fmla="*/ 1 w 4"/>
                  <a:gd name="T3" fmla="*/ 0 h 6"/>
                  <a:gd name="T4" fmla="*/ 1 w 4"/>
                  <a:gd name="T5" fmla="*/ 0 h 6"/>
                  <a:gd name="T6" fmla="*/ 0 w 4"/>
                  <a:gd name="T7" fmla="*/ 0 h 6"/>
                  <a:gd name="T8" fmla="*/ 0 w 4"/>
                  <a:gd name="T9" fmla="*/ 1 h 6"/>
                  <a:gd name="T10" fmla="*/ 1 w 4"/>
                  <a:gd name="T11" fmla="*/ 2 h 6"/>
                  <a:gd name="T12" fmla="*/ 1 w 4"/>
                  <a:gd name="T13" fmla="*/ 3 h 6"/>
                  <a:gd name="T14" fmla="*/ 1 w 4"/>
                  <a:gd name="T15" fmla="*/ 4 h 6"/>
                  <a:gd name="T16" fmla="*/ 2 w 4"/>
                  <a:gd name="T17" fmla="*/ 5 h 6"/>
                  <a:gd name="T18" fmla="*/ 2 w 4"/>
                  <a:gd name="T19" fmla="*/ 5 h 6"/>
                  <a:gd name="T20" fmla="*/ 1 w 4"/>
                  <a:gd name="T21" fmla="*/ 4 h 6"/>
                  <a:gd name="T22" fmla="*/ 1 w 4"/>
                  <a:gd name="T23" fmla="*/ 3 h 6"/>
                  <a:gd name="T24" fmla="*/ 1 w 4"/>
                  <a:gd name="T25" fmla="*/ 2 h 6"/>
                  <a:gd name="T26" fmla="*/ 0 w 4"/>
                  <a:gd name="T27" fmla="*/ 1 h 6"/>
                  <a:gd name="T28" fmla="*/ 0 w 4"/>
                  <a:gd name="T29" fmla="*/ 0 h 6"/>
                  <a:gd name="T30" fmla="*/ 1 w 4"/>
                  <a:gd name="T31" fmla="*/ 0 h 6"/>
                  <a:gd name="T32" fmla="*/ 2 w 4"/>
                  <a:gd name="T33" fmla="*/ 0 h 6"/>
                  <a:gd name="T34" fmla="*/ 3 w 4"/>
                  <a:gd name="T35" fmla="*/ 0 h 6"/>
                  <a:gd name="T36" fmla="*/ 3 w 4"/>
                  <a:gd name="T37" fmla="*/ 0 h 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
                  <a:gd name="T58" fmla="*/ 0 h 6"/>
                  <a:gd name="T59" fmla="*/ 4 w 4"/>
                  <a:gd name="T60" fmla="*/ 6 h 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 h="6">
                    <a:moveTo>
                      <a:pt x="3" y="0"/>
                    </a:moveTo>
                    <a:lnTo>
                      <a:pt x="1" y="0"/>
                    </a:lnTo>
                    <a:lnTo>
                      <a:pt x="0" y="0"/>
                    </a:lnTo>
                    <a:lnTo>
                      <a:pt x="0" y="1"/>
                    </a:lnTo>
                    <a:lnTo>
                      <a:pt x="1" y="2"/>
                    </a:lnTo>
                    <a:lnTo>
                      <a:pt x="1" y="3"/>
                    </a:lnTo>
                    <a:lnTo>
                      <a:pt x="1" y="4"/>
                    </a:lnTo>
                    <a:lnTo>
                      <a:pt x="2" y="5"/>
                    </a:lnTo>
                    <a:lnTo>
                      <a:pt x="1" y="4"/>
                    </a:lnTo>
                    <a:lnTo>
                      <a:pt x="1" y="3"/>
                    </a:lnTo>
                    <a:lnTo>
                      <a:pt x="1" y="2"/>
                    </a:lnTo>
                    <a:lnTo>
                      <a:pt x="0" y="1"/>
                    </a:lnTo>
                    <a:lnTo>
                      <a:pt x="0" y="0"/>
                    </a:lnTo>
                    <a:lnTo>
                      <a:pt x="1" y="0"/>
                    </a:lnTo>
                    <a:lnTo>
                      <a:pt x="2" y="0"/>
                    </a:lnTo>
                    <a:lnTo>
                      <a:pt x="3" y="0"/>
                    </a:lnTo>
                  </a:path>
                </a:pathLst>
              </a:custGeom>
              <a:solidFill>
                <a:schemeClr val="tx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00" name="Freeform 774">
                <a:extLst>
                  <a:ext uri="{FF2B5EF4-FFF2-40B4-BE49-F238E27FC236}">
                    <a16:creationId xmlns:a16="http://schemas.microsoft.com/office/drawing/2014/main" id="{0BB0EE5C-6B19-4818-A884-F45C79053AD7}"/>
                  </a:ext>
                </a:extLst>
              </p:cNvPr>
              <p:cNvSpPr>
                <a:spLocks/>
              </p:cNvSpPr>
              <p:nvPr/>
            </p:nvSpPr>
            <p:spPr bwMode="auto">
              <a:xfrm>
                <a:off x="804" y="2789"/>
                <a:ext cx="1" cy="14"/>
              </a:xfrm>
              <a:custGeom>
                <a:avLst/>
                <a:gdLst>
                  <a:gd name="T0" fmla="*/ 0 w 1"/>
                  <a:gd name="T1" fmla="*/ 0 h 14"/>
                  <a:gd name="T2" fmla="*/ 0 w 1"/>
                  <a:gd name="T3" fmla="*/ 0 h 14"/>
                  <a:gd name="T4" fmla="*/ 0 w 1"/>
                  <a:gd name="T5" fmla="*/ 1 h 14"/>
                  <a:gd name="T6" fmla="*/ 0 w 1"/>
                  <a:gd name="T7" fmla="*/ 2 h 14"/>
                  <a:gd name="T8" fmla="*/ 0 w 1"/>
                  <a:gd name="T9" fmla="*/ 3 h 14"/>
                  <a:gd name="T10" fmla="*/ 0 w 1"/>
                  <a:gd name="T11" fmla="*/ 4 h 14"/>
                  <a:gd name="T12" fmla="*/ 0 w 1"/>
                  <a:gd name="T13" fmla="*/ 6 h 14"/>
                  <a:gd name="T14" fmla="*/ 0 w 1"/>
                  <a:gd name="T15" fmla="*/ 8 h 14"/>
                  <a:gd name="T16" fmla="*/ 0 w 1"/>
                  <a:gd name="T17" fmla="*/ 10 h 14"/>
                  <a:gd name="T18" fmla="*/ 0 w 1"/>
                  <a:gd name="T19" fmla="*/ 11 h 14"/>
                  <a:gd name="T20" fmla="*/ 0 w 1"/>
                  <a:gd name="T21" fmla="*/ 12 h 14"/>
                  <a:gd name="T22" fmla="*/ 0 w 1"/>
                  <a:gd name="T23" fmla="*/ 13 h 14"/>
                  <a:gd name="T24" fmla="*/ 0 w 1"/>
                  <a:gd name="T25" fmla="*/ 13 h 14"/>
                  <a:gd name="T26" fmla="*/ 0 w 1"/>
                  <a:gd name="T27" fmla="*/ 13 h 14"/>
                  <a:gd name="T28" fmla="*/ 0 w 1"/>
                  <a:gd name="T29" fmla="*/ 12 h 14"/>
                  <a:gd name="T30" fmla="*/ 0 w 1"/>
                  <a:gd name="T31" fmla="*/ 10 h 14"/>
                  <a:gd name="T32" fmla="*/ 0 w 1"/>
                  <a:gd name="T33" fmla="*/ 9 h 14"/>
                  <a:gd name="T34" fmla="*/ 0 w 1"/>
                  <a:gd name="T35" fmla="*/ 7 h 14"/>
                  <a:gd name="T36" fmla="*/ 0 w 1"/>
                  <a:gd name="T37" fmla="*/ 6 h 14"/>
                  <a:gd name="T38" fmla="*/ 0 w 1"/>
                  <a:gd name="T39" fmla="*/ 4 h 14"/>
                  <a:gd name="T40" fmla="*/ 0 w 1"/>
                  <a:gd name="T41" fmla="*/ 2 h 14"/>
                  <a:gd name="T42" fmla="*/ 0 w 1"/>
                  <a:gd name="T43" fmla="*/ 1 h 14"/>
                  <a:gd name="T44" fmla="*/ 0 w 1"/>
                  <a:gd name="T45" fmla="*/ 0 h 14"/>
                  <a:gd name="T46" fmla="*/ 0 w 1"/>
                  <a:gd name="T47" fmla="*/ 0 h 14"/>
                  <a:gd name="T48" fmla="*/ 0 w 1"/>
                  <a:gd name="T49" fmla="*/ 0 h 1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
                  <a:gd name="T76" fmla="*/ 0 h 14"/>
                  <a:gd name="T77" fmla="*/ 1 w 1"/>
                  <a:gd name="T78" fmla="*/ 14 h 1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 h="14">
                    <a:moveTo>
                      <a:pt x="0" y="0"/>
                    </a:moveTo>
                    <a:lnTo>
                      <a:pt x="0" y="0"/>
                    </a:lnTo>
                    <a:lnTo>
                      <a:pt x="0" y="1"/>
                    </a:lnTo>
                    <a:lnTo>
                      <a:pt x="0" y="2"/>
                    </a:lnTo>
                    <a:lnTo>
                      <a:pt x="0" y="3"/>
                    </a:lnTo>
                    <a:lnTo>
                      <a:pt x="0" y="4"/>
                    </a:lnTo>
                    <a:lnTo>
                      <a:pt x="0" y="6"/>
                    </a:lnTo>
                    <a:lnTo>
                      <a:pt x="0" y="8"/>
                    </a:lnTo>
                    <a:lnTo>
                      <a:pt x="0" y="10"/>
                    </a:lnTo>
                    <a:lnTo>
                      <a:pt x="0" y="11"/>
                    </a:lnTo>
                    <a:lnTo>
                      <a:pt x="0" y="12"/>
                    </a:lnTo>
                    <a:lnTo>
                      <a:pt x="0" y="13"/>
                    </a:lnTo>
                    <a:lnTo>
                      <a:pt x="0" y="12"/>
                    </a:lnTo>
                    <a:lnTo>
                      <a:pt x="0" y="10"/>
                    </a:lnTo>
                    <a:lnTo>
                      <a:pt x="0" y="9"/>
                    </a:lnTo>
                    <a:lnTo>
                      <a:pt x="0" y="7"/>
                    </a:lnTo>
                    <a:lnTo>
                      <a:pt x="0" y="6"/>
                    </a:lnTo>
                    <a:lnTo>
                      <a:pt x="0" y="4"/>
                    </a:lnTo>
                    <a:lnTo>
                      <a:pt x="0" y="2"/>
                    </a:lnTo>
                    <a:lnTo>
                      <a:pt x="0" y="1"/>
                    </a:lnTo>
                    <a:lnTo>
                      <a:pt x="0" y="0"/>
                    </a:lnTo>
                  </a:path>
                </a:pathLst>
              </a:custGeom>
              <a:solidFill>
                <a:schemeClr val="tx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01" name="Freeform 775">
                <a:extLst>
                  <a:ext uri="{FF2B5EF4-FFF2-40B4-BE49-F238E27FC236}">
                    <a16:creationId xmlns:a16="http://schemas.microsoft.com/office/drawing/2014/main" id="{95751594-8E67-4BC6-8851-24F151AA0A48}"/>
                  </a:ext>
                </a:extLst>
              </p:cNvPr>
              <p:cNvSpPr>
                <a:spLocks/>
              </p:cNvSpPr>
              <p:nvPr/>
            </p:nvSpPr>
            <p:spPr bwMode="auto">
              <a:xfrm>
                <a:off x="822" y="2783"/>
                <a:ext cx="2" cy="17"/>
              </a:xfrm>
              <a:custGeom>
                <a:avLst/>
                <a:gdLst>
                  <a:gd name="T0" fmla="*/ 0 w 2"/>
                  <a:gd name="T1" fmla="*/ 0 h 17"/>
                  <a:gd name="T2" fmla="*/ 0 w 2"/>
                  <a:gd name="T3" fmla="*/ 1 h 17"/>
                  <a:gd name="T4" fmla="*/ 0 w 2"/>
                  <a:gd name="T5" fmla="*/ 2 h 17"/>
                  <a:gd name="T6" fmla="*/ 1 w 2"/>
                  <a:gd name="T7" fmla="*/ 3 h 17"/>
                  <a:gd name="T8" fmla="*/ 1 w 2"/>
                  <a:gd name="T9" fmla="*/ 4 h 17"/>
                  <a:gd name="T10" fmla="*/ 1 w 2"/>
                  <a:gd name="T11" fmla="*/ 4 h 17"/>
                  <a:gd name="T12" fmla="*/ 1 w 2"/>
                  <a:gd name="T13" fmla="*/ 5 h 17"/>
                  <a:gd name="T14" fmla="*/ 1 w 2"/>
                  <a:gd name="T15" fmla="*/ 5 h 17"/>
                  <a:gd name="T16" fmla="*/ 1 w 2"/>
                  <a:gd name="T17" fmla="*/ 6 h 17"/>
                  <a:gd name="T18" fmla="*/ 1 w 2"/>
                  <a:gd name="T19" fmla="*/ 6 h 17"/>
                  <a:gd name="T20" fmla="*/ 1 w 2"/>
                  <a:gd name="T21" fmla="*/ 7 h 17"/>
                  <a:gd name="T22" fmla="*/ 1 w 2"/>
                  <a:gd name="T23" fmla="*/ 8 h 17"/>
                  <a:gd name="T24" fmla="*/ 1 w 2"/>
                  <a:gd name="T25" fmla="*/ 10 h 17"/>
                  <a:gd name="T26" fmla="*/ 1 w 2"/>
                  <a:gd name="T27" fmla="*/ 12 h 17"/>
                  <a:gd name="T28" fmla="*/ 1 w 2"/>
                  <a:gd name="T29" fmla="*/ 14 h 17"/>
                  <a:gd name="T30" fmla="*/ 1 w 2"/>
                  <a:gd name="T31" fmla="*/ 16 h 17"/>
                  <a:gd name="T32" fmla="*/ 1 w 2"/>
                  <a:gd name="T33" fmla="*/ 16 h 17"/>
                  <a:gd name="T34" fmla="*/ 1 w 2"/>
                  <a:gd name="T35" fmla="*/ 16 h 17"/>
                  <a:gd name="T36" fmla="*/ 1 w 2"/>
                  <a:gd name="T37" fmla="*/ 15 h 17"/>
                  <a:gd name="T38" fmla="*/ 1 w 2"/>
                  <a:gd name="T39" fmla="*/ 14 h 17"/>
                  <a:gd name="T40" fmla="*/ 1 w 2"/>
                  <a:gd name="T41" fmla="*/ 13 h 17"/>
                  <a:gd name="T42" fmla="*/ 1 w 2"/>
                  <a:gd name="T43" fmla="*/ 12 h 17"/>
                  <a:gd name="T44" fmla="*/ 1 w 2"/>
                  <a:gd name="T45" fmla="*/ 11 h 17"/>
                  <a:gd name="T46" fmla="*/ 1 w 2"/>
                  <a:gd name="T47" fmla="*/ 9 h 17"/>
                  <a:gd name="T48" fmla="*/ 1 w 2"/>
                  <a:gd name="T49" fmla="*/ 9 h 17"/>
                  <a:gd name="T50" fmla="*/ 1 w 2"/>
                  <a:gd name="T51" fmla="*/ 7 h 17"/>
                  <a:gd name="T52" fmla="*/ 1 w 2"/>
                  <a:gd name="T53" fmla="*/ 7 h 17"/>
                  <a:gd name="T54" fmla="*/ 1 w 2"/>
                  <a:gd name="T55" fmla="*/ 6 h 17"/>
                  <a:gd name="T56" fmla="*/ 1 w 2"/>
                  <a:gd name="T57" fmla="*/ 5 h 17"/>
                  <a:gd name="T58" fmla="*/ 1 w 2"/>
                  <a:gd name="T59" fmla="*/ 5 h 17"/>
                  <a:gd name="T60" fmla="*/ 1 w 2"/>
                  <a:gd name="T61" fmla="*/ 4 h 17"/>
                  <a:gd name="T62" fmla="*/ 1 w 2"/>
                  <a:gd name="T63" fmla="*/ 2 h 17"/>
                  <a:gd name="T64" fmla="*/ 0 w 2"/>
                  <a:gd name="T65" fmla="*/ 1 h 17"/>
                  <a:gd name="T66" fmla="*/ 0 w 2"/>
                  <a:gd name="T67" fmla="*/ 0 h 17"/>
                  <a:gd name="T68" fmla="*/ 0 w 2"/>
                  <a:gd name="T69" fmla="*/ 0 h 17"/>
                  <a:gd name="T70" fmla="*/ 0 w 2"/>
                  <a:gd name="T71" fmla="*/ 0 h 1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
                  <a:gd name="T109" fmla="*/ 0 h 17"/>
                  <a:gd name="T110" fmla="*/ 2 w 2"/>
                  <a:gd name="T111" fmla="*/ 17 h 1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 h="17">
                    <a:moveTo>
                      <a:pt x="0" y="0"/>
                    </a:moveTo>
                    <a:lnTo>
                      <a:pt x="0" y="1"/>
                    </a:lnTo>
                    <a:lnTo>
                      <a:pt x="0" y="2"/>
                    </a:lnTo>
                    <a:lnTo>
                      <a:pt x="1" y="3"/>
                    </a:lnTo>
                    <a:lnTo>
                      <a:pt x="1" y="4"/>
                    </a:lnTo>
                    <a:lnTo>
                      <a:pt x="1" y="5"/>
                    </a:lnTo>
                    <a:lnTo>
                      <a:pt x="1" y="6"/>
                    </a:lnTo>
                    <a:lnTo>
                      <a:pt x="1" y="7"/>
                    </a:lnTo>
                    <a:lnTo>
                      <a:pt x="1" y="8"/>
                    </a:lnTo>
                    <a:lnTo>
                      <a:pt x="1" y="10"/>
                    </a:lnTo>
                    <a:lnTo>
                      <a:pt x="1" y="12"/>
                    </a:lnTo>
                    <a:lnTo>
                      <a:pt x="1" y="14"/>
                    </a:lnTo>
                    <a:lnTo>
                      <a:pt x="1" y="16"/>
                    </a:lnTo>
                    <a:lnTo>
                      <a:pt x="1" y="15"/>
                    </a:lnTo>
                    <a:lnTo>
                      <a:pt x="1" y="14"/>
                    </a:lnTo>
                    <a:lnTo>
                      <a:pt x="1" y="13"/>
                    </a:lnTo>
                    <a:lnTo>
                      <a:pt x="1" y="12"/>
                    </a:lnTo>
                    <a:lnTo>
                      <a:pt x="1" y="11"/>
                    </a:lnTo>
                    <a:lnTo>
                      <a:pt x="1" y="9"/>
                    </a:lnTo>
                    <a:lnTo>
                      <a:pt x="1" y="7"/>
                    </a:lnTo>
                    <a:lnTo>
                      <a:pt x="1" y="6"/>
                    </a:lnTo>
                    <a:lnTo>
                      <a:pt x="1" y="5"/>
                    </a:lnTo>
                    <a:lnTo>
                      <a:pt x="1" y="4"/>
                    </a:lnTo>
                    <a:lnTo>
                      <a:pt x="1" y="2"/>
                    </a:lnTo>
                    <a:lnTo>
                      <a:pt x="0" y="1"/>
                    </a:lnTo>
                    <a:lnTo>
                      <a:pt x="0" y="0"/>
                    </a:lnTo>
                  </a:path>
                </a:pathLst>
              </a:custGeom>
              <a:solidFill>
                <a:schemeClr val="tx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02" name="Freeform 776">
                <a:extLst>
                  <a:ext uri="{FF2B5EF4-FFF2-40B4-BE49-F238E27FC236}">
                    <a16:creationId xmlns:a16="http://schemas.microsoft.com/office/drawing/2014/main" id="{CB593FFF-ED68-4446-9BA3-FAE8A6324257}"/>
                  </a:ext>
                </a:extLst>
              </p:cNvPr>
              <p:cNvSpPr>
                <a:spLocks/>
              </p:cNvSpPr>
              <p:nvPr/>
            </p:nvSpPr>
            <p:spPr bwMode="auto">
              <a:xfrm>
                <a:off x="804" y="2796"/>
                <a:ext cx="33" cy="7"/>
              </a:xfrm>
              <a:custGeom>
                <a:avLst/>
                <a:gdLst>
                  <a:gd name="T0" fmla="*/ 0 w 33"/>
                  <a:gd name="T1" fmla="*/ 6 h 7"/>
                  <a:gd name="T2" fmla="*/ 32 w 33"/>
                  <a:gd name="T3" fmla="*/ 0 h 7"/>
                  <a:gd name="T4" fmla="*/ 32 w 33"/>
                  <a:gd name="T5" fmla="*/ 0 h 7"/>
                  <a:gd name="T6" fmla="*/ 0 w 33"/>
                  <a:gd name="T7" fmla="*/ 6 h 7"/>
                  <a:gd name="T8" fmla="*/ 0 w 33"/>
                  <a:gd name="T9" fmla="*/ 6 h 7"/>
                  <a:gd name="T10" fmla="*/ 0 60000 65536"/>
                  <a:gd name="T11" fmla="*/ 0 60000 65536"/>
                  <a:gd name="T12" fmla="*/ 0 60000 65536"/>
                  <a:gd name="T13" fmla="*/ 0 60000 65536"/>
                  <a:gd name="T14" fmla="*/ 0 60000 65536"/>
                  <a:gd name="T15" fmla="*/ 0 w 33"/>
                  <a:gd name="T16" fmla="*/ 0 h 7"/>
                  <a:gd name="T17" fmla="*/ 33 w 33"/>
                  <a:gd name="T18" fmla="*/ 7 h 7"/>
                </a:gdLst>
                <a:ahLst/>
                <a:cxnLst>
                  <a:cxn ang="T10">
                    <a:pos x="T0" y="T1"/>
                  </a:cxn>
                  <a:cxn ang="T11">
                    <a:pos x="T2" y="T3"/>
                  </a:cxn>
                  <a:cxn ang="T12">
                    <a:pos x="T4" y="T5"/>
                  </a:cxn>
                  <a:cxn ang="T13">
                    <a:pos x="T6" y="T7"/>
                  </a:cxn>
                  <a:cxn ang="T14">
                    <a:pos x="T8" y="T9"/>
                  </a:cxn>
                </a:cxnLst>
                <a:rect l="T15" t="T16" r="T17" b="T18"/>
                <a:pathLst>
                  <a:path w="33" h="7">
                    <a:moveTo>
                      <a:pt x="0" y="6"/>
                    </a:moveTo>
                    <a:lnTo>
                      <a:pt x="32" y="0"/>
                    </a:lnTo>
                    <a:lnTo>
                      <a:pt x="0" y="6"/>
                    </a:lnTo>
                  </a:path>
                </a:pathLst>
              </a:custGeom>
              <a:solidFill>
                <a:schemeClr val="tx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03" name="Freeform 777">
                <a:extLst>
                  <a:ext uri="{FF2B5EF4-FFF2-40B4-BE49-F238E27FC236}">
                    <a16:creationId xmlns:a16="http://schemas.microsoft.com/office/drawing/2014/main" id="{7189BE02-441A-4917-96CF-BC96480FB2D5}"/>
                  </a:ext>
                </a:extLst>
              </p:cNvPr>
              <p:cNvSpPr>
                <a:spLocks/>
              </p:cNvSpPr>
              <p:nvPr/>
            </p:nvSpPr>
            <p:spPr bwMode="auto">
              <a:xfrm>
                <a:off x="836" y="2781"/>
                <a:ext cx="5" cy="16"/>
              </a:xfrm>
              <a:custGeom>
                <a:avLst/>
                <a:gdLst>
                  <a:gd name="T0" fmla="*/ 1 w 5"/>
                  <a:gd name="T1" fmla="*/ 0 h 16"/>
                  <a:gd name="T2" fmla="*/ 2 w 5"/>
                  <a:gd name="T3" fmla="*/ 0 h 16"/>
                  <a:gd name="T4" fmla="*/ 2 w 5"/>
                  <a:gd name="T5" fmla="*/ 0 h 16"/>
                  <a:gd name="T6" fmla="*/ 3 w 5"/>
                  <a:gd name="T7" fmla="*/ 1 h 16"/>
                  <a:gd name="T8" fmla="*/ 3 w 5"/>
                  <a:gd name="T9" fmla="*/ 2 h 16"/>
                  <a:gd name="T10" fmla="*/ 3 w 5"/>
                  <a:gd name="T11" fmla="*/ 2 h 16"/>
                  <a:gd name="T12" fmla="*/ 4 w 5"/>
                  <a:gd name="T13" fmla="*/ 3 h 16"/>
                  <a:gd name="T14" fmla="*/ 4 w 5"/>
                  <a:gd name="T15" fmla="*/ 4 h 16"/>
                  <a:gd name="T16" fmla="*/ 4 w 5"/>
                  <a:gd name="T17" fmla="*/ 4 h 16"/>
                  <a:gd name="T18" fmla="*/ 4 w 5"/>
                  <a:gd name="T19" fmla="*/ 5 h 16"/>
                  <a:gd name="T20" fmla="*/ 4 w 5"/>
                  <a:gd name="T21" fmla="*/ 5 h 16"/>
                  <a:gd name="T22" fmla="*/ 4 w 5"/>
                  <a:gd name="T23" fmla="*/ 5 h 16"/>
                  <a:gd name="T24" fmla="*/ 3 w 5"/>
                  <a:gd name="T25" fmla="*/ 6 h 16"/>
                  <a:gd name="T26" fmla="*/ 3 w 5"/>
                  <a:gd name="T27" fmla="*/ 7 h 16"/>
                  <a:gd name="T28" fmla="*/ 2 w 5"/>
                  <a:gd name="T29" fmla="*/ 8 h 16"/>
                  <a:gd name="T30" fmla="*/ 2 w 5"/>
                  <a:gd name="T31" fmla="*/ 8 h 16"/>
                  <a:gd name="T32" fmla="*/ 2 w 5"/>
                  <a:gd name="T33" fmla="*/ 9 h 16"/>
                  <a:gd name="T34" fmla="*/ 2 w 5"/>
                  <a:gd name="T35" fmla="*/ 9 h 16"/>
                  <a:gd name="T36" fmla="*/ 1 w 5"/>
                  <a:gd name="T37" fmla="*/ 10 h 16"/>
                  <a:gd name="T38" fmla="*/ 1 w 5"/>
                  <a:gd name="T39" fmla="*/ 12 h 16"/>
                  <a:gd name="T40" fmla="*/ 0 w 5"/>
                  <a:gd name="T41" fmla="*/ 12 h 16"/>
                  <a:gd name="T42" fmla="*/ 0 w 5"/>
                  <a:gd name="T43" fmla="*/ 13 h 16"/>
                  <a:gd name="T44" fmla="*/ 0 w 5"/>
                  <a:gd name="T45" fmla="*/ 14 h 16"/>
                  <a:gd name="T46" fmla="*/ 0 w 5"/>
                  <a:gd name="T47" fmla="*/ 14 h 16"/>
                  <a:gd name="T48" fmla="*/ 0 w 5"/>
                  <a:gd name="T49" fmla="*/ 15 h 16"/>
                  <a:gd name="T50" fmla="*/ 0 w 5"/>
                  <a:gd name="T51" fmla="*/ 15 h 16"/>
                  <a:gd name="T52" fmla="*/ 0 w 5"/>
                  <a:gd name="T53" fmla="*/ 15 h 16"/>
                  <a:gd name="T54" fmla="*/ 0 w 5"/>
                  <a:gd name="T55" fmla="*/ 14 h 16"/>
                  <a:gd name="T56" fmla="*/ 0 w 5"/>
                  <a:gd name="T57" fmla="*/ 14 h 16"/>
                  <a:gd name="T58" fmla="*/ 0 w 5"/>
                  <a:gd name="T59" fmla="*/ 13 h 16"/>
                  <a:gd name="T60" fmla="*/ 0 w 5"/>
                  <a:gd name="T61" fmla="*/ 12 h 16"/>
                  <a:gd name="T62" fmla="*/ 0 w 5"/>
                  <a:gd name="T63" fmla="*/ 12 h 16"/>
                  <a:gd name="T64" fmla="*/ 1 w 5"/>
                  <a:gd name="T65" fmla="*/ 11 h 16"/>
                  <a:gd name="T66" fmla="*/ 1 w 5"/>
                  <a:gd name="T67" fmla="*/ 10 h 16"/>
                  <a:gd name="T68" fmla="*/ 1 w 5"/>
                  <a:gd name="T69" fmla="*/ 9 h 16"/>
                  <a:gd name="T70" fmla="*/ 2 w 5"/>
                  <a:gd name="T71" fmla="*/ 9 h 16"/>
                  <a:gd name="T72" fmla="*/ 2 w 5"/>
                  <a:gd name="T73" fmla="*/ 8 h 16"/>
                  <a:gd name="T74" fmla="*/ 2 w 5"/>
                  <a:gd name="T75" fmla="*/ 8 h 16"/>
                  <a:gd name="T76" fmla="*/ 3 w 5"/>
                  <a:gd name="T77" fmla="*/ 7 h 16"/>
                  <a:gd name="T78" fmla="*/ 3 w 5"/>
                  <a:gd name="T79" fmla="*/ 6 h 16"/>
                  <a:gd name="T80" fmla="*/ 4 w 5"/>
                  <a:gd name="T81" fmla="*/ 5 h 16"/>
                  <a:gd name="T82" fmla="*/ 4 w 5"/>
                  <a:gd name="T83" fmla="*/ 5 h 16"/>
                  <a:gd name="T84" fmla="*/ 4 w 5"/>
                  <a:gd name="T85" fmla="*/ 5 h 16"/>
                  <a:gd name="T86" fmla="*/ 4 w 5"/>
                  <a:gd name="T87" fmla="*/ 4 h 16"/>
                  <a:gd name="T88" fmla="*/ 3 w 5"/>
                  <a:gd name="T89" fmla="*/ 3 h 16"/>
                  <a:gd name="T90" fmla="*/ 3 w 5"/>
                  <a:gd name="T91" fmla="*/ 2 h 16"/>
                  <a:gd name="T92" fmla="*/ 3 w 5"/>
                  <a:gd name="T93" fmla="*/ 1 h 16"/>
                  <a:gd name="T94" fmla="*/ 2 w 5"/>
                  <a:gd name="T95" fmla="*/ 1 h 16"/>
                  <a:gd name="T96" fmla="*/ 2 w 5"/>
                  <a:gd name="T97" fmla="*/ 0 h 16"/>
                  <a:gd name="T98" fmla="*/ 1 w 5"/>
                  <a:gd name="T99" fmla="*/ 0 h 16"/>
                  <a:gd name="T100" fmla="*/ 1 w 5"/>
                  <a:gd name="T101" fmla="*/ 0 h 1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
                  <a:gd name="T154" fmla="*/ 0 h 16"/>
                  <a:gd name="T155" fmla="*/ 5 w 5"/>
                  <a:gd name="T156" fmla="*/ 16 h 1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 h="16">
                    <a:moveTo>
                      <a:pt x="1" y="0"/>
                    </a:moveTo>
                    <a:lnTo>
                      <a:pt x="2" y="0"/>
                    </a:lnTo>
                    <a:lnTo>
                      <a:pt x="3" y="1"/>
                    </a:lnTo>
                    <a:lnTo>
                      <a:pt x="3" y="2"/>
                    </a:lnTo>
                    <a:lnTo>
                      <a:pt x="4" y="3"/>
                    </a:lnTo>
                    <a:lnTo>
                      <a:pt x="4" y="4"/>
                    </a:lnTo>
                    <a:lnTo>
                      <a:pt x="4" y="5"/>
                    </a:lnTo>
                    <a:lnTo>
                      <a:pt x="3" y="6"/>
                    </a:lnTo>
                    <a:lnTo>
                      <a:pt x="3" y="7"/>
                    </a:lnTo>
                    <a:lnTo>
                      <a:pt x="2" y="8"/>
                    </a:lnTo>
                    <a:lnTo>
                      <a:pt x="2" y="9"/>
                    </a:lnTo>
                    <a:lnTo>
                      <a:pt x="1" y="10"/>
                    </a:lnTo>
                    <a:lnTo>
                      <a:pt x="1" y="12"/>
                    </a:lnTo>
                    <a:lnTo>
                      <a:pt x="0" y="12"/>
                    </a:lnTo>
                    <a:lnTo>
                      <a:pt x="0" y="13"/>
                    </a:lnTo>
                    <a:lnTo>
                      <a:pt x="0" y="14"/>
                    </a:lnTo>
                    <a:lnTo>
                      <a:pt x="0" y="15"/>
                    </a:lnTo>
                    <a:lnTo>
                      <a:pt x="0" y="14"/>
                    </a:lnTo>
                    <a:lnTo>
                      <a:pt x="0" y="13"/>
                    </a:lnTo>
                    <a:lnTo>
                      <a:pt x="0" y="12"/>
                    </a:lnTo>
                    <a:lnTo>
                      <a:pt x="1" y="11"/>
                    </a:lnTo>
                    <a:lnTo>
                      <a:pt x="1" y="10"/>
                    </a:lnTo>
                    <a:lnTo>
                      <a:pt x="1" y="9"/>
                    </a:lnTo>
                    <a:lnTo>
                      <a:pt x="2" y="9"/>
                    </a:lnTo>
                    <a:lnTo>
                      <a:pt x="2" y="8"/>
                    </a:lnTo>
                    <a:lnTo>
                      <a:pt x="3" y="7"/>
                    </a:lnTo>
                    <a:lnTo>
                      <a:pt x="3" y="6"/>
                    </a:lnTo>
                    <a:lnTo>
                      <a:pt x="4" y="5"/>
                    </a:lnTo>
                    <a:lnTo>
                      <a:pt x="4" y="4"/>
                    </a:lnTo>
                    <a:lnTo>
                      <a:pt x="3" y="3"/>
                    </a:lnTo>
                    <a:lnTo>
                      <a:pt x="3" y="2"/>
                    </a:lnTo>
                    <a:lnTo>
                      <a:pt x="3" y="1"/>
                    </a:lnTo>
                    <a:lnTo>
                      <a:pt x="2" y="1"/>
                    </a:lnTo>
                    <a:lnTo>
                      <a:pt x="2" y="0"/>
                    </a:lnTo>
                    <a:lnTo>
                      <a:pt x="1" y="0"/>
                    </a:lnTo>
                  </a:path>
                </a:pathLst>
              </a:custGeom>
              <a:solidFill>
                <a:schemeClr val="tx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04" name="Oval 778">
                <a:extLst>
                  <a:ext uri="{FF2B5EF4-FFF2-40B4-BE49-F238E27FC236}">
                    <a16:creationId xmlns:a16="http://schemas.microsoft.com/office/drawing/2014/main" id="{D18E98D5-7964-46FF-B297-E10F269A6811}"/>
                  </a:ext>
                </a:extLst>
              </p:cNvPr>
              <p:cNvSpPr>
                <a:spLocks noChangeArrowheads="1"/>
              </p:cNvSpPr>
              <p:nvPr/>
            </p:nvSpPr>
            <p:spPr bwMode="auto">
              <a:xfrm>
                <a:off x="840" y="2793"/>
                <a:ext cx="6" cy="9"/>
              </a:xfrm>
              <a:prstGeom prst="ellipse">
                <a:avLst/>
              </a:prstGeom>
              <a:solidFill>
                <a:srgbClr val="E0E0E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680" name="Group 779">
              <a:extLst>
                <a:ext uri="{FF2B5EF4-FFF2-40B4-BE49-F238E27FC236}">
                  <a16:creationId xmlns:a16="http://schemas.microsoft.com/office/drawing/2014/main" id="{9C425FA4-1FFC-47BB-AAC8-EE461C883ACD}"/>
                </a:ext>
              </a:extLst>
            </p:cNvPr>
            <p:cNvGrpSpPr>
              <a:grpSpLocks/>
            </p:cNvGrpSpPr>
            <p:nvPr/>
          </p:nvGrpSpPr>
          <p:grpSpPr bwMode="auto">
            <a:xfrm>
              <a:off x="714" y="2793"/>
              <a:ext cx="136" cy="48"/>
              <a:chOff x="714" y="2793"/>
              <a:chExt cx="136" cy="48"/>
            </a:xfrm>
          </p:grpSpPr>
          <p:grpSp>
            <p:nvGrpSpPr>
              <p:cNvPr id="828" name="Group 780">
                <a:extLst>
                  <a:ext uri="{FF2B5EF4-FFF2-40B4-BE49-F238E27FC236}">
                    <a16:creationId xmlns:a16="http://schemas.microsoft.com/office/drawing/2014/main" id="{51741139-78DB-44A0-9C91-C43978DE5EF0}"/>
                  </a:ext>
                </a:extLst>
              </p:cNvPr>
              <p:cNvGrpSpPr>
                <a:grpSpLocks/>
              </p:cNvGrpSpPr>
              <p:nvPr/>
            </p:nvGrpSpPr>
            <p:grpSpPr bwMode="auto">
              <a:xfrm>
                <a:off x="820" y="2815"/>
                <a:ext cx="18" cy="18"/>
                <a:chOff x="820" y="2815"/>
                <a:chExt cx="18" cy="18"/>
              </a:xfrm>
            </p:grpSpPr>
            <p:sp>
              <p:nvSpPr>
                <p:cNvPr id="862" name="Freeform 781">
                  <a:extLst>
                    <a:ext uri="{FF2B5EF4-FFF2-40B4-BE49-F238E27FC236}">
                      <a16:creationId xmlns:a16="http://schemas.microsoft.com/office/drawing/2014/main" id="{FAD0435F-8629-4E3A-ACF7-BE483DB2799B}"/>
                    </a:ext>
                  </a:extLst>
                </p:cNvPr>
                <p:cNvSpPr>
                  <a:spLocks/>
                </p:cNvSpPr>
                <p:nvPr/>
              </p:nvSpPr>
              <p:spPr bwMode="auto">
                <a:xfrm>
                  <a:off x="820" y="2815"/>
                  <a:ext cx="18" cy="11"/>
                </a:xfrm>
                <a:custGeom>
                  <a:avLst/>
                  <a:gdLst>
                    <a:gd name="T0" fmla="*/ 16 w 18"/>
                    <a:gd name="T1" fmla="*/ 8 h 11"/>
                    <a:gd name="T2" fmla="*/ 15 w 18"/>
                    <a:gd name="T3" fmla="*/ 8 h 11"/>
                    <a:gd name="T4" fmla="*/ 14 w 18"/>
                    <a:gd name="T5" fmla="*/ 8 h 11"/>
                    <a:gd name="T6" fmla="*/ 13 w 18"/>
                    <a:gd name="T7" fmla="*/ 8 h 11"/>
                    <a:gd name="T8" fmla="*/ 11 w 18"/>
                    <a:gd name="T9" fmla="*/ 8 h 11"/>
                    <a:gd name="T10" fmla="*/ 10 w 18"/>
                    <a:gd name="T11" fmla="*/ 8 h 11"/>
                    <a:gd name="T12" fmla="*/ 9 w 18"/>
                    <a:gd name="T13" fmla="*/ 8 h 11"/>
                    <a:gd name="T14" fmla="*/ 8 w 18"/>
                    <a:gd name="T15" fmla="*/ 8 h 11"/>
                    <a:gd name="T16" fmla="*/ 7 w 18"/>
                    <a:gd name="T17" fmla="*/ 9 h 11"/>
                    <a:gd name="T18" fmla="*/ 6 w 18"/>
                    <a:gd name="T19" fmla="*/ 9 h 11"/>
                    <a:gd name="T20" fmla="*/ 5 w 18"/>
                    <a:gd name="T21" fmla="*/ 9 h 11"/>
                    <a:gd name="T22" fmla="*/ 5 w 18"/>
                    <a:gd name="T23" fmla="*/ 9 h 11"/>
                    <a:gd name="T24" fmla="*/ 4 w 18"/>
                    <a:gd name="T25" fmla="*/ 10 h 11"/>
                    <a:gd name="T26" fmla="*/ 3 w 18"/>
                    <a:gd name="T27" fmla="*/ 10 h 11"/>
                    <a:gd name="T28" fmla="*/ 2 w 18"/>
                    <a:gd name="T29" fmla="*/ 10 h 11"/>
                    <a:gd name="T30" fmla="*/ 1 w 18"/>
                    <a:gd name="T31" fmla="*/ 10 h 11"/>
                    <a:gd name="T32" fmla="*/ 2 w 18"/>
                    <a:gd name="T33" fmla="*/ 4 h 11"/>
                    <a:gd name="T34" fmla="*/ 2 w 18"/>
                    <a:gd name="T35" fmla="*/ 3 h 11"/>
                    <a:gd name="T36" fmla="*/ 3 w 18"/>
                    <a:gd name="T37" fmla="*/ 2 h 11"/>
                    <a:gd name="T38" fmla="*/ 3 w 18"/>
                    <a:gd name="T39" fmla="*/ 2 h 11"/>
                    <a:gd name="T40" fmla="*/ 4 w 18"/>
                    <a:gd name="T41" fmla="*/ 1 h 11"/>
                    <a:gd name="T42" fmla="*/ 5 w 18"/>
                    <a:gd name="T43" fmla="*/ 1 h 11"/>
                    <a:gd name="T44" fmla="*/ 6 w 18"/>
                    <a:gd name="T45" fmla="*/ 1 h 11"/>
                    <a:gd name="T46" fmla="*/ 7 w 18"/>
                    <a:gd name="T47" fmla="*/ 0 h 11"/>
                    <a:gd name="T48" fmla="*/ 9 w 18"/>
                    <a:gd name="T49" fmla="*/ 0 h 11"/>
                    <a:gd name="T50" fmla="*/ 11 w 18"/>
                    <a:gd name="T51" fmla="*/ 0 h 11"/>
                    <a:gd name="T52" fmla="*/ 12 w 18"/>
                    <a:gd name="T53" fmla="*/ 0 h 11"/>
                    <a:gd name="T54" fmla="*/ 14 w 18"/>
                    <a:gd name="T55" fmla="*/ 0 h 11"/>
                    <a:gd name="T56" fmla="*/ 15 w 18"/>
                    <a:gd name="T57" fmla="*/ 1 h 11"/>
                    <a:gd name="T58" fmla="*/ 16 w 18"/>
                    <a:gd name="T59" fmla="*/ 2 h 11"/>
                    <a:gd name="T60" fmla="*/ 17 w 18"/>
                    <a:gd name="T61" fmla="*/ 4 h 11"/>
                    <a:gd name="T62" fmla="*/ 17 w 18"/>
                    <a:gd name="T63" fmla="*/ 6 h 11"/>
                    <a:gd name="T64" fmla="*/ 17 w 18"/>
                    <a:gd name="T65" fmla="*/ 9 h 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
                    <a:gd name="T100" fmla="*/ 0 h 11"/>
                    <a:gd name="T101" fmla="*/ 18 w 18"/>
                    <a:gd name="T102" fmla="*/ 11 h 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 h="11">
                      <a:moveTo>
                        <a:pt x="17" y="9"/>
                      </a:moveTo>
                      <a:lnTo>
                        <a:pt x="16" y="8"/>
                      </a:lnTo>
                      <a:lnTo>
                        <a:pt x="15" y="8"/>
                      </a:lnTo>
                      <a:lnTo>
                        <a:pt x="14" y="8"/>
                      </a:lnTo>
                      <a:lnTo>
                        <a:pt x="13" y="8"/>
                      </a:lnTo>
                      <a:lnTo>
                        <a:pt x="12" y="8"/>
                      </a:lnTo>
                      <a:lnTo>
                        <a:pt x="11" y="8"/>
                      </a:lnTo>
                      <a:lnTo>
                        <a:pt x="10" y="8"/>
                      </a:lnTo>
                      <a:lnTo>
                        <a:pt x="9" y="8"/>
                      </a:lnTo>
                      <a:lnTo>
                        <a:pt x="8" y="8"/>
                      </a:lnTo>
                      <a:lnTo>
                        <a:pt x="7" y="9"/>
                      </a:lnTo>
                      <a:lnTo>
                        <a:pt x="6" y="9"/>
                      </a:lnTo>
                      <a:lnTo>
                        <a:pt x="5" y="9"/>
                      </a:lnTo>
                      <a:lnTo>
                        <a:pt x="4" y="9"/>
                      </a:lnTo>
                      <a:lnTo>
                        <a:pt x="4" y="10"/>
                      </a:lnTo>
                      <a:lnTo>
                        <a:pt x="3" y="10"/>
                      </a:lnTo>
                      <a:lnTo>
                        <a:pt x="2" y="10"/>
                      </a:lnTo>
                      <a:lnTo>
                        <a:pt x="1" y="10"/>
                      </a:lnTo>
                      <a:lnTo>
                        <a:pt x="0" y="10"/>
                      </a:lnTo>
                      <a:lnTo>
                        <a:pt x="2" y="4"/>
                      </a:lnTo>
                      <a:lnTo>
                        <a:pt x="2" y="3"/>
                      </a:lnTo>
                      <a:lnTo>
                        <a:pt x="3" y="3"/>
                      </a:lnTo>
                      <a:lnTo>
                        <a:pt x="3" y="2"/>
                      </a:lnTo>
                      <a:lnTo>
                        <a:pt x="4" y="2"/>
                      </a:lnTo>
                      <a:lnTo>
                        <a:pt x="4" y="1"/>
                      </a:lnTo>
                      <a:lnTo>
                        <a:pt x="5" y="1"/>
                      </a:lnTo>
                      <a:lnTo>
                        <a:pt x="6" y="1"/>
                      </a:lnTo>
                      <a:lnTo>
                        <a:pt x="7" y="1"/>
                      </a:lnTo>
                      <a:lnTo>
                        <a:pt x="7" y="0"/>
                      </a:lnTo>
                      <a:lnTo>
                        <a:pt x="8" y="0"/>
                      </a:lnTo>
                      <a:lnTo>
                        <a:pt x="9" y="0"/>
                      </a:lnTo>
                      <a:lnTo>
                        <a:pt x="10" y="0"/>
                      </a:lnTo>
                      <a:lnTo>
                        <a:pt x="11" y="0"/>
                      </a:lnTo>
                      <a:lnTo>
                        <a:pt x="12" y="0"/>
                      </a:lnTo>
                      <a:lnTo>
                        <a:pt x="13" y="0"/>
                      </a:lnTo>
                      <a:lnTo>
                        <a:pt x="14" y="0"/>
                      </a:lnTo>
                      <a:lnTo>
                        <a:pt x="14" y="1"/>
                      </a:lnTo>
                      <a:lnTo>
                        <a:pt x="15" y="1"/>
                      </a:lnTo>
                      <a:lnTo>
                        <a:pt x="16" y="1"/>
                      </a:lnTo>
                      <a:lnTo>
                        <a:pt x="16" y="2"/>
                      </a:lnTo>
                      <a:lnTo>
                        <a:pt x="17" y="3"/>
                      </a:lnTo>
                      <a:lnTo>
                        <a:pt x="17" y="4"/>
                      </a:lnTo>
                      <a:lnTo>
                        <a:pt x="17" y="5"/>
                      </a:lnTo>
                      <a:lnTo>
                        <a:pt x="17" y="6"/>
                      </a:lnTo>
                      <a:lnTo>
                        <a:pt x="17" y="7"/>
                      </a:lnTo>
                      <a:lnTo>
                        <a:pt x="17" y="9"/>
                      </a:lnTo>
                    </a:path>
                  </a:pathLst>
                </a:custGeom>
                <a:solidFill>
                  <a:srgbClr val="3F3F3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63" name="Arc 782">
                  <a:extLst>
                    <a:ext uri="{FF2B5EF4-FFF2-40B4-BE49-F238E27FC236}">
                      <a16:creationId xmlns:a16="http://schemas.microsoft.com/office/drawing/2014/main" id="{A7CAAD88-312A-4EE8-B1B6-54BDBACFA8DA}"/>
                    </a:ext>
                  </a:extLst>
                </p:cNvPr>
                <p:cNvSpPr>
                  <a:spLocks/>
                </p:cNvSpPr>
                <p:nvPr/>
              </p:nvSpPr>
              <p:spPr bwMode="auto">
                <a:xfrm>
                  <a:off x="821" y="2817"/>
                  <a:ext cx="10" cy="16"/>
                </a:xfrm>
                <a:custGeom>
                  <a:avLst/>
                  <a:gdLst>
                    <a:gd name="T0" fmla="*/ 0 w 26839"/>
                    <a:gd name="T1" fmla="*/ 0 h 43200"/>
                    <a:gd name="T2" fmla="*/ 0 w 26839"/>
                    <a:gd name="T3" fmla="*/ 0 h 43200"/>
                    <a:gd name="T4" fmla="*/ 0 w 26839"/>
                    <a:gd name="T5" fmla="*/ 0 h 43200"/>
                    <a:gd name="T6" fmla="*/ 0 60000 65536"/>
                    <a:gd name="T7" fmla="*/ 0 60000 65536"/>
                    <a:gd name="T8" fmla="*/ 0 60000 65536"/>
                    <a:gd name="T9" fmla="*/ 0 w 26839"/>
                    <a:gd name="T10" fmla="*/ 0 h 43200"/>
                    <a:gd name="T11" fmla="*/ 26839 w 26839"/>
                    <a:gd name="T12" fmla="*/ 43200 h 43200"/>
                  </a:gdLst>
                  <a:ahLst/>
                  <a:cxnLst>
                    <a:cxn ang="T6">
                      <a:pos x="T0" y="T1"/>
                    </a:cxn>
                    <a:cxn ang="T7">
                      <a:pos x="T2" y="T3"/>
                    </a:cxn>
                    <a:cxn ang="T8">
                      <a:pos x="T4" y="T5"/>
                    </a:cxn>
                  </a:cxnLst>
                  <a:rect l="T9" t="T10" r="T11" b="T12"/>
                  <a:pathLst>
                    <a:path w="26839" h="43200" fill="none" extrusionOk="0">
                      <a:moveTo>
                        <a:pt x="21600" y="43200"/>
                      </a:moveTo>
                      <a:cubicBezTo>
                        <a:pt x="9670" y="43200"/>
                        <a:pt x="0" y="33529"/>
                        <a:pt x="0" y="21600"/>
                      </a:cubicBezTo>
                      <a:cubicBezTo>
                        <a:pt x="0" y="9670"/>
                        <a:pt x="9670" y="0"/>
                        <a:pt x="21600" y="0"/>
                      </a:cubicBezTo>
                      <a:cubicBezTo>
                        <a:pt x="23366" y="-1"/>
                        <a:pt x="25125" y="216"/>
                        <a:pt x="26839" y="644"/>
                      </a:cubicBezTo>
                    </a:path>
                    <a:path w="26839" h="43200" stroke="0" extrusionOk="0">
                      <a:moveTo>
                        <a:pt x="21600" y="43200"/>
                      </a:moveTo>
                      <a:cubicBezTo>
                        <a:pt x="9670" y="43200"/>
                        <a:pt x="0" y="33529"/>
                        <a:pt x="0" y="21600"/>
                      </a:cubicBezTo>
                      <a:cubicBezTo>
                        <a:pt x="0" y="9670"/>
                        <a:pt x="9670" y="0"/>
                        <a:pt x="21600" y="0"/>
                      </a:cubicBezTo>
                      <a:cubicBezTo>
                        <a:pt x="23366" y="-1"/>
                        <a:pt x="25125" y="216"/>
                        <a:pt x="26839" y="644"/>
                      </a:cubicBezTo>
                      <a:lnTo>
                        <a:pt x="21600" y="21600"/>
                      </a:lnTo>
                      <a:lnTo>
                        <a:pt x="21600" y="43200"/>
                      </a:lnTo>
                      <a:close/>
                    </a:path>
                  </a:pathLst>
                </a:custGeom>
                <a:solidFill>
                  <a:srgbClr val="20202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zh-CN" altLang="en-US"/>
                </a:p>
              </p:txBody>
            </p:sp>
            <p:sp>
              <p:nvSpPr>
                <p:cNvPr id="864" name="Oval 783">
                  <a:extLst>
                    <a:ext uri="{FF2B5EF4-FFF2-40B4-BE49-F238E27FC236}">
                      <a16:creationId xmlns:a16="http://schemas.microsoft.com/office/drawing/2014/main" id="{31CCFBD5-F389-4E4C-85F8-3A35CA3D94AE}"/>
                    </a:ext>
                  </a:extLst>
                </p:cNvPr>
                <p:cNvSpPr>
                  <a:spLocks noChangeArrowheads="1"/>
                </p:cNvSpPr>
                <p:nvPr/>
              </p:nvSpPr>
              <p:spPr bwMode="auto">
                <a:xfrm>
                  <a:off x="822" y="2816"/>
                  <a:ext cx="15" cy="16"/>
                </a:xfrm>
                <a:prstGeom prst="ellipse">
                  <a:avLst/>
                </a:prstGeom>
                <a:solidFill>
                  <a:srgbClr val="80808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865" name="Oval 784">
                  <a:extLst>
                    <a:ext uri="{FF2B5EF4-FFF2-40B4-BE49-F238E27FC236}">
                      <a16:creationId xmlns:a16="http://schemas.microsoft.com/office/drawing/2014/main" id="{ACF413FF-E3D9-443C-A9FF-42944D1905BA}"/>
                    </a:ext>
                  </a:extLst>
                </p:cNvPr>
                <p:cNvSpPr>
                  <a:spLocks noChangeArrowheads="1"/>
                </p:cNvSpPr>
                <p:nvPr/>
              </p:nvSpPr>
              <p:spPr bwMode="auto">
                <a:xfrm>
                  <a:off x="827" y="2820"/>
                  <a:ext cx="6" cy="7"/>
                </a:xfrm>
                <a:prstGeom prst="ellipse">
                  <a:avLst/>
                </a:prstGeom>
                <a:solidFill>
                  <a:srgbClr val="E0E0E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829" name="Group 785">
                <a:extLst>
                  <a:ext uri="{FF2B5EF4-FFF2-40B4-BE49-F238E27FC236}">
                    <a16:creationId xmlns:a16="http://schemas.microsoft.com/office/drawing/2014/main" id="{EB03242B-3FC3-4891-A379-1E20E8B84E96}"/>
                  </a:ext>
                </a:extLst>
              </p:cNvPr>
              <p:cNvGrpSpPr>
                <a:grpSpLocks/>
              </p:cNvGrpSpPr>
              <p:nvPr/>
            </p:nvGrpSpPr>
            <p:grpSpPr bwMode="auto">
              <a:xfrm>
                <a:off x="751" y="2820"/>
                <a:ext cx="23" cy="21"/>
                <a:chOff x="751" y="2820"/>
                <a:chExt cx="23" cy="21"/>
              </a:xfrm>
            </p:grpSpPr>
            <p:sp>
              <p:nvSpPr>
                <p:cNvPr id="858" name="Freeform 786">
                  <a:extLst>
                    <a:ext uri="{FF2B5EF4-FFF2-40B4-BE49-F238E27FC236}">
                      <a16:creationId xmlns:a16="http://schemas.microsoft.com/office/drawing/2014/main" id="{06D18518-598E-4265-8E66-EB6700979B59}"/>
                    </a:ext>
                  </a:extLst>
                </p:cNvPr>
                <p:cNvSpPr>
                  <a:spLocks/>
                </p:cNvSpPr>
                <p:nvPr/>
              </p:nvSpPr>
              <p:spPr bwMode="auto">
                <a:xfrm>
                  <a:off x="751" y="2820"/>
                  <a:ext cx="23" cy="13"/>
                </a:xfrm>
                <a:custGeom>
                  <a:avLst/>
                  <a:gdLst>
                    <a:gd name="T0" fmla="*/ 21 w 23"/>
                    <a:gd name="T1" fmla="*/ 10 h 13"/>
                    <a:gd name="T2" fmla="*/ 19 w 23"/>
                    <a:gd name="T3" fmla="*/ 10 h 13"/>
                    <a:gd name="T4" fmla="*/ 18 w 23"/>
                    <a:gd name="T5" fmla="*/ 10 h 13"/>
                    <a:gd name="T6" fmla="*/ 16 w 23"/>
                    <a:gd name="T7" fmla="*/ 9 h 13"/>
                    <a:gd name="T8" fmla="*/ 15 w 23"/>
                    <a:gd name="T9" fmla="*/ 9 h 13"/>
                    <a:gd name="T10" fmla="*/ 14 w 23"/>
                    <a:gd name="T11" fmla="*/ 10 h 13"/>
                    <a:gd name="T12" fmla="*/ 12 w 23"/>
                    <a:gd name="T13" fmla="*/ 10 h 13"/>
                    <a:gd name="T14" fmla="*/ 11 w 23"/>
                    <a:gd name="T15" fmla="*/ 10 h 13"/>
                    <a:gd name="T16" fmla="*/ 10 w 23"/>
                    <a:gd name="T17" fmla="*/ 10 h 13"/>
                    <a:gd name="T18" fmla="*/ 8 w 23"/>
                    <a:gd name="T19" fmla="*/ 11 h 13"/>
                    <a:gd name="T20" fmla="*/ 7 w 23"/>
                    <a:gd name="T21" fmla="*/ 11 h 13"/>
                    <a:gd name="T22" fmla="*/ 6 w 23"/>
                    <a:gd name="T23" fmla="*/ 11 h 13"/>
                    <a:gd name="T24" fmla="*/ 5 w 23"/>
                    <a:gd name="T25" fmla="*/ 11 h 13"/>
                    <a:gd name="T26" fmla="*/ 3 w 23"/>
                    <a:gd name="T27" fmla="*/ 12 h 13"/>
                    <a:gd name="T28" fmla="*/ 2 w 23"/>
                    <a:gd name="T29" fmla="*/ 12 h 13"/>
                    <a:gd name="T30" fmla="*/ 1 w 23"/>
                    <a:gd name="T31" fmla="*/ 12 h 13"/>
                    <a:gd name="T32" fmla="*/ 2 w 23"/>
                    <a:gd name="T33" fmla="*/ 5 h 13"/>
                    <a:gd name="T34" fmla="*/ 3 w 23"/>
                    <a:gd name="T35" fmla="*/ 4 h 13"/>
                    <a:gd name="T36" fmla="*/ 4 w 23"/>
                    <a:gd name="T37" fmla="*/ 3 h 13"/>
                    <a:gd name="T38" fmla="*/ 4 w 23"/>
                    <a:gd name="T39" fmla="*/ 2 h 13"/>
                    <a:gd name="T40" fmla="*/ 5 w 23"/>
                    <a:gd name="T41" fmla="*/ 2 h 13"/>
                    <a:gd name="T42" fmla="*/ 6 w 23"/>
                    <a:gd name="T43" fmla="*/ 1 h 13"/>
                    <a:gd name="T44" fmla="*/ 8 w 23"/>
                    <a:gd name="T45" fmla="*/ 1 h 13"/>
                    <a:gd name="T46" fmla="*/ 9 w 23"/>
                    <a:gd name="T47" fmla="*/ 0 h 13"/>
                    <a:gd name="T48" fmla="*/ 12 w 23"/>
                    <a:gd name="T49" fmla="*/ 0 h 13"/>
                    <a:gd name="T50" fmla="*/ 14 w 23"/>
                    <a:gd name="T51" fmla="*/ 0 h 13"/>
                    <a:gd name="T52" fmla="*/ 16 w 23"/>
                    <a:gd name="T53" fmla="*/ 0 h 13"/>
                    <a:gd name="T54" fmla="*/ 18 w 23"/>
                    <a:gd name="T55" fmla="*/ 0 h 13"/>
                    <a:gd name="T56" fmla="*/ 20 w 23"/>
                    <a:gd name="T57" fmla="*/ 1 h 13"/>
                    <a:gd name="T58" fmla="*/ 21 w 23"/>
                    <a:gd name="T59" fmla="*/ 2 h 13"/>
                    <a:gd name="T60" fmla="*/ 22 w 23"/>
                    <a:gd name="T61" fmla="*/ 4 h 13"/>
                    <a:gd name="T62" fmla="*/ 22 w 23"/>
                    <a:gd name="T63" fmla="*/ 7 h 13"/>
                    <a:gd name="T64" fmla="*/ 21 w 23"/>
                    <a:gd name="T65" fmla="*/ 10 h 1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
                    <a:gd name="T100" fmla="*/ 0 h 13"/>
                    <a:gd name="T101" fmla="*/ 23 w 23"/>
                    <a:gd name="T102" fmla="*/ 13 h 1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 h="13">
                      <a:moveTo>
                        <a:pt x="21" y="10"/>
                      </a:moveTo>
                      <a:lnTo>
                        <a:pt x="21" y="10"/>
                      </a:lnTo>
                      <a:lnTo>
                        <a:pt x="20" y="10"/>
                      </a:lnTo>
                      <a:lnTo>
                        <a:pt x="19" y="10"/>
                      </a:lnTo>
                      <a:lnTo>
                        <a:pt x="18" y="10"/>
                      </a:lnTo>
                      <a:lnTo>
                        <a:pt x="17" y="9"/>
                      </a:lnTo>
                      <a:lnTo>
                        <a:pt x="16" y="9"/>
                      </a:lnTo>
                      <a:lnTo>
                        <a:pt x="15" y="9"/>
                      </a:lnTo>
                      <a:lnTo>
                        <a:pt x="14" y="9"/>
                      </a:lnTo>
                      <a:lnTo>
                        <a:pt x="14" y="10"/>
                      </a:lnTo>
                      <a:lnTo>
                        <a:pt x="13" y="10"/>
                      </a:lnTo>
                      <a:lnTo>
                        <a:pt x="12" y="10"/>
                      </a:lnTo>
                      <a:lnTo>
                        <a:pt x="11" y="10"/>
                      </a:lnTo>
                      <a:lnTo>
                        <a:pt x="10" y="10"/>
                      </a:lnTo>
                      <a:lnTo>
                        <a:pt x="9" y="10"/>
                      </a:lnTo>
                      <a:lnTo>
                        <a:pt x="8" y="11"/>
                      </a:lnTo>
                      <a:lnTo>
                        <a:pt x="7" y="11"/>
                      </a:lnTo>
                      <a:lnTo>
                        <a:pt x="6" y="11"/>
                      </a:lnTo>
                      <a:lnTo>
                        <a:pt x="5" y="11"/>
                      </a:lnTo>
                      <a:lnTo>
                        <a:pt x="4" y="12"/>
                      </a:lnTo>
                      <a:lnTo>
                        <a:pt x="3" y="12"/>
                      </a:lnTo>
                      <a:lnTo>
                        <a:pt x="2" y="12"/>
                      </a:lnTo>
                      <a:lnTo>
                        <a:pt x="1" y="12"/>
                      </a:lnTo>
                      <a:lnTo>
                        <a:pt x="0" y="12"/>
                      </a:lnTo>
                      <a:lnTo>
                        <a:pt x="2" y="5"/>
                      </a:lnTo>
                      <a:lnTo>
                        <a:pt x="3" y="4"/>
                      </a:lnTo>
                      <a:lnTo>
                        <a:pt x="3" y="3"/>
                      </a:lnTo>
                      <a:lnTo>
                        <a:pt x="4" y="3"/>
                      </a:lnTo>
                      <a:lnTo>
                        <a:pt x="4" y="2"/>
                      </a:lnTo>
                      <a:lnTo>
                        <a:pt x="5" y="2"/>
                      </a:lnTo>
                      <a:lnTo>
                        <a:pt x="6" y="1"/>
                      </a:lnTo>
                      <a:lnTo>
                        <a:pt x="7" y="1"/>
                      </a:lnTo>
                      <a:lnTo>
                        <a:pt x="8" y="1"/>
                      </a:lnTo>
                      <a:lnTo>
                        <a:pt x="9" y="0"/>
                      </a:lnTo>
                      <a:lnTo>
                        <a:pt x="11" y="0"/>
                      </a:lnTo>
                      <a:lnTo>
                        <a:pt x="12" y="0"/>
                      </a:lnTo>
                      <a:lnTo>
                        <a:pt x="13" y="0"/>
                      </a:lnTo>
                      <a:lnTo>
                        <a:pt x="14" y="0"/>
                      </a:lnTo>
                      <a:lnTo>
                        <a:pt x="15" y="0"/>
                      </a:lnTo>
                      <a:lnTo>
                        <a:pt x="16" y="0"/>
                      </a:lnTo>
                      <a:lnTo>
                        <a:pt x="17" y="0"/>
                      </a:lnTo>
                      <a:lnTo>
                        <a:pt x="18" y="0"/>
                      </a:lnTo>
                      <a:lnTo>
                        <a:pt x="19" y="1"/>
                      </a:lnTo>
                      <a:lnTo>
                        <a:pt x="20" y="1"/>
                      </a:lnTo>
                      <a:lnTo>
                        <a:pt x="20" y="2"/>
                      </a:lnTo>
                      <a:lnTo>
                        <a:pt x="21" y="2"/>
                      </a:lnTo>
                      <a:lnTo>
                        <a:pt x="21" y="3"/>
                      </a:lnTo>
                      <a:lnTo>
                        <a:pt x="22" y="4"/>
                      </a:lnTo>
                      <a:lnTo>
                        <a:pt x="22" y="6"/>
                      </a:lnTo>
                      <a:lnTo>
                        <a:pt x="22" y="7"/>
                      </a:lnTo>
                      <a:lnTo>
                        <a:pt x="22" y="9"/>
                      </a:lnTo>
                      <a:lnTo>
                        <a:pt x="21" y="10"/>
                      </a:lnTo>
                    </a:path>
                  </a:pathLst>
                </a:custGeom>
                <a:solidFill>
                  <a:srgbClr val="3F3F3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59" name="Arc 787">
                  <a:extLst>
                    <a:ext uri="{FF2B5EF4-FFF2-40B4-BE49-F238E27FC236}">
                      <a16:creationId xmlns:a16="http://schemas.microsoft.com/office/drawing/2014/main" id="{12AE18CB-B24E-40C9-8B01-40ADD98F3998}"/>
                    </a:ext>
                  </a:extLst>
                </p:cNvPr>
                <p:cNvSpPr>
                  <a:spLocks/>
                </p:cNvSpPr>
                <p:nvPr/>
              </p:nvSpPr>
              <p:spPr bwMode="auto">
                <a:xfrm>
                  <a:off x="751" y="2822"/>
                  <a:ext cx="15" cy="19"/>
                </a:xfrm>
                <a:custGeom>
                  <a:avLst/>
                  <a:gdLst>
                    <a:gd name="T0" fmla="*/ 0 w 26591"/>
                    <a:gd name="T1" fmla="*/ 0 h 43200"/>
                    <a:gd name="T2" fmla="*/ 0 w 26591"/>
                    <a:gd name="T3" fmla="*/ 0 h 43200"/>
                    <a:gd name="T4" fmla="*/ 0 w 26591"/>
                    <a:gd name="T5" fmla="*/ 0 h 43200"/>
                    <a:gd name="T6" fmla="*/ 0 60000 65536"/>
                    <a:gd name="T7" fmla="*/ 0 60000 65536"/>
                    <a:gd name="T8" fmla="*/ 0 60000 65536"/>
                    <a:gd name="T9" fmla="*/ 0 w 26591"/>
                    <a:gd name="T10" fmla="*/ 0 h 43200"/>
                    <a:gd name="T11" fmla="*/ 26591 w 26591"/>
                    <a:gd name="T12" fmla="*/ 43200 h 43200"/>
                  </a:gdLst>
                  <a:ahLst/>
                  <a:cxnLst>
                    <a:cxn ang="T6">
                      <a:pos x="T0" y="T1"/>
                    </a:cxn>
                    <a:cxn ang="T7">
                      <a:pos x="T2" y="T3"/>
                    </a:cxn>
                    <a:cxn ang="T8">
                      <a:pos x="T4" y="T5"/>
                    </a:cxn>
                  </a:cxnLst>
                  <a:rect l="T9" t="T10" r="T11" b="T12"/>
                  <a:pathLst>
                    <a:path w="26591" h="43200" fill="none" extrusionOk="0">
                      <a:moveTo>
                        <a:pt x="21600" y="43200"/>
                      </a:moveTo>
                      <a:cubicBezTo>
                        <a:pt x="9670" y="43200"/>
                        <a:pt x="0" y="33529"/>
                        <a:pt x="0" y="21600"/>
                      </a:cubicBezTo>
                      <a:cubicBezTo>
                        <a:pt x="0" y="9670"/>
                        <a:pt x="9670" y="0"/>
                        <a:pt x="21600" y="0"/>
                      </a:cubicBezTo>
                      <a:cubicBezTo>
                        <a:pt x="23280" y="-1"/>
                        <a:pt x="24955" y="196"/>
                        <a:pt x="26591" y="584"/>
                      </a:cubicBezTo>
                    </a:path>
                    <a:path w="26591" h="43200" stroke="0" extrusionOk="0">
                      <a:moveTo>
                        <a:pt x="21600" y="43200"/>
                      </a:moveTo>
                      <a:cubicBezTo>
                        <a:pt x="9670" y="43200"/>
                        <a:pt x="0" y="33529"/>
                        <a:pt x="0" y="21600"/>
                      </a:cubicBezTo>
                      <a:cubicBezTo>
                        <a:pt x="0" y="9670"/>
                        <a:pt x="9670" y="0"/>
                        <a:pt x="21600" y="0"/>
                      </a:cubicBezTo>
                      <a:cubicBezTo>
                        <a:pt x="23280" y="-1"/>
                        <a:pt x="24955" y="196"/>
                        <a:pt x="26591" y="584"/>
                      </a:cubicBezTo>
                      <a:lnTo>
                        <a:pt x="21600" y="21600"/>
                      </a:lnTo>
                      <a:lnTo>
                        <a:pt x="21600" y="43200"/>
                      </a:lnTo>
                      <a:close/>
                    </a:path>
                  </a:pathLst>
                </a:custGeom>
                <a:solidFill>
                  <a:srgbClr val="20202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zh-CN" altLang="en-US"/>
                </a:p>
              </p:txBody>
            </p:sp>
            <p:sp>
              <p:nvSpPr>
                <p:cNvPr id="860" name="Oval 788">
                  <a:extLst>
                    <a:ext uri="{FF2B5EF4-FFF2-40B4-BE49-F238E27FC236}">
                      <a16:creationId xmlns:a16="http://schemas.microsoft.com/office/drawing/2014/main" id="{427C1901-5259-4F7B-9D74-1B54F3745DC0}"/>
                    </a:ext>
                  </a:extLst>
                </p:cNvPr>
                <p:cNvSpPr>
                  <a:spLocks noChangeArrowheads="1"/>
                </p:cNvSpPr>
                <p:nvPr/>
              </p:nvSpPr>
              <p:spPr bwMode="auto">
                <a:xfrm>
                  <a:off x="755" y="2820"/>
                  <a:ext cx="18" cy="20"/>
                </a:xfrm>
                <a:prstGeom prst="ellipse">
                  <a:avLst/>
                </a:prstGeom>
                <a:solidFill>
                  <a:srgbClr val="80808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861" name="Oval 789">
                  <a:extLst>
                    <a:ext uri="{FF2B5EF4-FFF2-40B4-BE49-F238E27FC236}">
                      <a16:creationId xmlns:a16="http://schemas.microsoft.com/office/drawing/2014/main" id="{2C54ECD4-A8E9-4D3F-815C-86C042907F65}"/>
                    </a:ext>
                  </a:extLst>
                </p:cNvPr>
                <p:cNvSpPr>
                  <a:spLocks noChangeArrowheads="1"/>
                </p:cNvSpPr>
                <p:nvPr/>
              </p:nvSpPr>
              <p:spPr bwMode="auto">
                <a:xfrm>
                  <a:off x="760" y="2826"/>
                  <a:ext cx="8" cy="9"/>
                </a:xfrm>
                <a:prstGeom prst="ellipse">
                  <a:avLst/>
                </a:prstGeom>
                <a:solidFill>
                  <a:srgbClr val="E0E0E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sp>
            <p:nvSpPr>
              <p:cNvPr id="830" name="Freeform 790">
                <a:extLst>
                  <a:ext uri="{FF2B5EF4-FFF2-40B4-BE49-F238E27FC236}">
                    <a16:creationId xmlns:a16="http://schemas.microsoft.com/office/drawing/2014/main" id="{9A3C28AE-078E-4D6B-A86C-AEA4BE233CD3}"/>
                  </a:ext>
                </a:extLst>
              </p:cNvPr>
              <p:cNvSpPr>
                <a:spLocks/>
              </p:cNvSpPr>
              <p:nvPr/>
            </p:nvSpPr>
            <p:spPr bwMode="auto">
              <a:xfrm>
                <a:off x="751" y="2795"/>
                <a:ext cx="75" cy="19"/>
              </a:xfrm>
              <a:custGeom>
                <a:avLst/>
                <a:gdLst>
                  <a:gd name="T0" fmla="*/ 74 w 75"/>
                  <a:gd name="T1" fmla="*/ 13 h 19"/>
                  <a:gd name="T2" fmla="*/ 73 w 75"/>
                  <a:gd name="T3" fmla="*/ 11 h 19"/>
                  <a:gd name="T4" fmla="*/ 71 w 75"/>
                  <a:gd name="T5" fmla="*/ 8 h 19"/>
                  <a:gd name="T6" fmla="*/ 68 w 75"/>
                  <a:gd name="T7" fmla="*/ 5 h 19"/>
                  <a:gd name="T8" fmla="*/ 66 w 75"/>
                  <a:gd name="T9" fmla="*/ 3 h 19"/>
                  <a:gd name="T10" fmla="*/ 64 w 75"/>
                  <a:gd name="T11" fmla="*/ 1 h 19"/>
                  <a:gd name="T12" fmla="*/ 64 w 75"/>
                  <a:gd name="T13" fmla="*/ 1 h 19"/>
                  <a:gd name="T14" fmla="*/ 62 w 75"/>
                  <a:gd name="T15" fmla="*/ 1 h 19"/>
                  <a:gd name="T16" fmla="*/ 58 w 75"/>
                  <a:gd name="T17" fmla="*/ 1 h 19"/>
                  <a:gd name="T18" fmla="*/ 55 w 75"/>
                  <a:gd name="T19" fmla="*/ 1 h 19"/>
                  <a:gd name="T20" fmla="*/ 51 w 75"/>
                  <a:gd name="T21" fmla="*/ 2 h 19"/>
                  <a:gd name="T22" fmla="*/ 48 w 75"/>
                  <a:gd name="T23" fmla="*/ 2 h 19"/>
                  <a:gd name="T24" fmla="*/ 45 w 75"/>
                  <a:gd name="T25" fmla="*/ 2 h 19"/>
                  <a:gd name="T26" fmla="*/ 42 w 75"/>
                  <a:gd name="T27" fmla="*/ 3 h 19"/>
                  <a:gd name="T28" fmla="*/ 41 w 75"/>
                  <a:gd name="T29" fmla="*/ 3 h 19"/>
                  <a:gd name="T30" fmla="*/ 39 w 75"/>
                  <a:gd name="T31" fmla="*/ 5 h 19"/>
                  <a:gd name="T32" fmla="*/ 36 w 75"/>
                  <a:gd name="T33" fmla="*/ 8 h 19"/>
                  <a:gd name="T34" fmla="*/ 34 w 75"/>
                  <a:gd name="T35" fmla="*/ 11 h 19"/>
                  <a:gd name="T36" fmla="*/ 31 w 75"/>
                  <a:gd name="T37" fmla="*/ 15 h 19"/>
                  <a:gd name="T38" fmla="*/ 30 w 75"/>
                  <a:gd name="T39" fmla="*/ 17 h 19"/>
                  <a:gd name="T40" fmla="*/ 30 w 75"/>
                  <a:gd name="T41" fmla="*/ 18 h 19"/>
                  <a:gd name="T42" fmla="*/ 1 w 75"/>
                  <a:gd name="T43" fmla="*/ 12 h 19"/>
                  <a:gd name="T44" fmla="*/ 4 w 75"/>
                  <a:gd name="T45" fmla="*/ 13 h 19"/>
                  <a:gd name="T46" fmla="*/ 7 w 75"/>
                  <a:gd name="T47" fmla="*/ 14 h 19"/>
                  <a:gd name="T48" fmla="*/ 10 w 75"/>
                  <a:gd name="T49" fmla="*/ 14 h 19"/>
                  <a:gd name="T50" fmla="*/ 14 w 75"/>
                  <a:gd name="T51" fmla="*/ 15 h 19"/>
                  <a:gd name="T52" fmla="*/ 17 w 75"/>
                  <a:gd name="T53" fmla="*/ 16 h 19"/>
                  <a:gd name="T54" fmla="*/ 20 w 75"/>
                  <a:gd name="T55" fmla="*/ 16 h 19"/>
                  <a:gd name="T56" fmla="*/ 24 w 75"/>
                  <a:gd name="T57" fmla="*/ 17 h 19"/>
                  <a:gd name="T58" fmla="*/ 27 w 75"/>
                  <a:gd name="T59" fmla="*/ 16 h 19"/>
                  <a:gd name="T60" fmla="*/ 30 w 75"/>
                  <a:gd name="T61" fmla="*/ 13 h 19"/>
                  <a:gd name="T62" fmla="*/ 32 w 75"/>
                  <a:gd name="T63" fmla="*/ 9 h 19"/>
                  <a:gd name="T64" fmla="*/ 35 w 75"/>
                  <a:gd name="T65" fmla="*/ 5 h 19"/>
                  <a:gd name="T66" fmla="*/ 37 w 75"/>
                  <a:gd name="T67" fmla="*/ 3 h 19"/>
                  <a:gd name="T68" fmla="*/ 37 w 75"/>
                  <a:gd name="T69" fmla="*/ 2 h 19"/>
                  <a:gd name="T70" fmla="*/ 36 w 75"/>
                  <a:gd name="T71" fmla="*/ 2 h 19"/>
                  <a:gd name="T72" fmla="*/ 34 w 75"/>
                  <a:gd name="T73" fmla="*/ 2 h 19"/>
                  <a:gd name="T74" fmla="*/ 31 w 75"/>
                  <a:gd name="T75" fmla="*/ 1 h 19"/>
                  <a:gd name="T76" fmla="*/ 29 w 75"/>
                  <a:gd name="T77" fmla="*/ 1 h 19"/>
                  <a:gd name="T78" fmla="*/ 26 w 75"/>
                  <a:gd name="T79" fmla="*/ 1 h 19"/>
                  <a:gd name="T80" fmla="*/ 24 w 75"/>
                  <a:gd name="T81" fmla="*/ 1 h 19"/>
                  <a:gd name="T82" fmla="*/ 22 w 75"/>
                  <a:gd name="T83" fmla="*/ 1 h 19"/>
                  <a:gd name="T84" fmla="*/ 20 w 75"/>
                  <a:gd name="T85" fmla="*/ 0 h 19"/>
                  <a:gd name="T86" fmla="*/ 18 w 75"/>
                  <a:gd name="T87" fmla="*/ 0 h 19"/>
                  <a:gd name="T88" fmla="*/ 16 w 75"/>
                  <a:gd name="T89" fmla="*/ 1 h 19"/>
                  <a:gd name="T90" fmla="*/ 13 w 75"/>
                  <a:gd name="T91" fmla="*/ 3 h 19"/>
                  <a:gd name="T92" fmla="*/ 11 w 75"/>
                  <a:gd name="T93" fmla="*/ 4 h 19"/>
                  <a:gd name="T94" fmla="*/ 8 w 75"/>
                  <a:gd name="T95" fmla="*/ 6 h 19"/>
                  <a:gd name="T96" fmla="*/ 6 w 75"/>
                  <a:gd name="T97" fmla="*/ 7 h 19"/>
                  <a:gd name="T98" fmla="*/ 4 w 75"/>
                  <a:gd name="T99" fmla="*/ 9 h 19"/>
                  <a:gd name="T100" fmla="*/ 2 w 75"/>
                  <a:gd name="T101" fmla="*/ 11 h 19"/>
                  <a:gd name="T102" fmla="*/ 31 w 75"/>
                  <a:gd name="T103" fmla="*/ 18 h 1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5"/>
                  <a:gd name="T157" fmla="*/ 0 h 19"/>
                  <a:gd name="T158" fmla="*/ 75 w 75"/>
                  <a:gd name="T159" fmla="*/ 19 h 1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5" h="19">
                    <a:moveTo>
                      <a:pt x="31" y="18"/>
                    </a:moveTo>
                    <a:lnTo>
                      <a:pt x="74" y="13"/>
                    </a:lnTo>
                    <a:lnTo>
                      <a:pt x="73" y="12"/>
                    </a:lnTo>
                    <a:lnTo>
                      <a:pt x="73" y="11"/>
                    </a:lnTo>
                    <a:lnTo>
                      <a:pt x="72" y="10"/>
                    </a:lnTo>
                    <a:lnTo>
                      <a:pt x="71" y="9"/>
                    </a:lnTo>
                    <a:lnTo>
                      <a:pt x="71" y="8"/>
                    </a:lnTo>
                    <a:lnTo>
                      <a:pt x="70" y="8"/>
                    </a:lnTo>
                    <a:lnTo>
                      <a:pt x="70" y="7"/>
                    </a:lnTo>
                    <a:lnTo>
                      <a:pt x="69" y="6"/>
                    </a:lnTo>
                    <a:lnTo>
                      <a:pt x="68" y="5"/>
                    </a:lnTo>
                    <a:lnTo>
                      <a:pt x="67" y="4"/>
                    </a:lnTo>
                    <a:lnTo>
                      <a:pt x="67" y="3"/>
                    </a:lnTo>
                    <a:lnTo>
                      <a:pt x="66" y="3"/>
                    </a:lnTo>
                    <a:lnTo>
                      <a:pt x="65" y="2"/>
                    </a:lnTo>
                    <a:lnTo>
                      <a:pt x="64" y="1"/>
                    </a:lnTo>
                    <a:lnTo>
                      <a:pt x="63" y="1"/>
                    </a:lnTo>
                    <a:lnTo>
                      <a:pt x="62" y="1"/>
                    </a:lnTo>
                    <a:lnTo>
                      <a:pt x="61" y="1"/>
                    </a:lnTo>
                    <a:lnTo>
                      <a:pt x="60" y="1"/>
                    </a:lnTo>
                    <a:lnTo>
                      <a:pt x="59" y="1"/>
                    </a:lnTo>
                    <a:lnTo>
                      <a:pt x="58" y="1"/>
                    </a:lnTo>
                    <a:lnTo>
                      <a:pt x="57" y="1"/>
                    </a:lnTo>
                    <a:lnTo>
                      <a:pt x="56" y="1"/>
                    </a:lnTo>
                    <a:lnTo>
                      <a:pt x="55" y="1"/>
                    </a:lnTo>
                    <a:lnTo>
                      <a:pt x="54" y="1"/>
                    </a:lnTo>
                    <a:lnTo>
                      <a:pt x="53" y="1"/>
                    </a:lnTo>
                    <a:lnTo>
                      <a:pt x="52" y="1"/>
                    </a:lnTo>
                    <a:lnTo>
                      <a:pt x="51" y="2"/>
                    </a:lnTo>
                    <a:lnTo>
                      <a:pt x="50" y="2"/>
                    </a:lnTo>
                    <a:lnTo>
                      <a:pt x="49" y="2"/>
                    </a:lnTo>
                    <a:lnTo>
                      <a:pt x="48" y="2"/>
                    </a:lnTo>
                    <a:lnTo>
                      <a:pt x="47" y="2"/>
                    </a:lnTo>
                    <a:lnTo>
                      <a:pt x="46" y="2"/>
                    </a:lnTo>
                    <a:lnTo>
                      <a:pt x="45" y="2"/>
                    </a:lnTo>
                    <a:lnTo>
                      <a:pt x="44" y="2"/>
                    </a:lnTo>
                    <a:lnTo>
                      <a:pt x="43" y="3"/>
                    </a:lnTo>
                    <a:lnTo>
                      <a:pt x="42" y="3"/>
                    </a:lnTo>
                    <a:lnTo>
                      <a:pt x="41" y="3"/>
                    </a:lnTo>
                    <a:lnTo>
                      <a:pt x="40" y="3"/>
                    </a:lnTo>
                    <a:lnTo>
                      <a:pt x="40" y="4"/>
                    </a:lnTo>
                    <a:lnTo>
                      <a:pt x="39" y="5"/>
                    </a:lnTo>
                    <a:lnTo>
                      <a:pt x="38" y="6"/>
                    </a:lnTo>
                    <a:lnTo>
                      <a:pt x="37" y="6"/>
                    </a:lnTo>
                    <a:lnTo>
                      <a:pt x="37" y="7"/>
                    </a:lnTo>
                    <a:lnTo>
                      <a:pt x="36" y="8"/>
                    </a:lnTo>
                    <a:lnTo>
                      <a:pt x="36" y="9"/>
                    </a:lnTo>
                    <a:lnTo>
                      <a:pt x="35" y="10"/>
                    </a:lnTo>
                    <a:lnTo>
                      <a:pt x="34" y="10"/>
                    </a:lnTo>
                    <a:lnTo>
                      <a:pt x="34" y="11"/>
                    </a:lnTo>
                    <a:lnTo>
                      <a:pt x="33" y="12"/>
                    </a:lnTo>
                    <a:lnTo>
                      <a:pt x="33" y="13"/>
                    </a:lnTo>
                    <a:lnTo>
                      <a:pt x="32" y="14"/>
                    </a:lnTo>
                    <a:lnTo>
                      <a:pt x="31" y="15"/>
                    </a:lnTo>
                    <a:lnTo>
                      <a:pt x="30" y="16"/>
                    </a:lnTo>
                    <a:lnTo>
                      <a:pt x="30" y="17"/>
                    </a:lnTo>
                    <a:lnTo>
                      <a:pt x="30" y="18"/>
                    </a:lnTo>
                    <a:lnTo>
                      <a:pt x="31" y="18"/>
                    </a:lnTo>
                    <a:lnTo>
                      <a:pt x="0" y="12"/>
                    </a:lnTo>
                    <a:lnTo>
                      <a:pt x="1" y="12"/>
                    </a:lnTo>
                    <a:lnTo>
                      <a:pt x="2" y="13"/>
                    </a:lnTo>
                    <a:lnTo>
                      <a:pt x="3" y="13"/>
                    </a:lnTo>
                    <a:lnTo>
                      <a:pt x="4" y="13"/>
                    </a:lnTo>
                    <a:lnTo>
                      <a:pt x="5" y="13"/>
                    </a:lnTo>
                    <a:lnTo>
                      <a:pt x="6" y="13"/>
                    </a:lnTo>
                    <a:lnTo>
                      <a:pt x="6" y="14"/>
                    </a:lnTo>
                    <a:lnTo>
                      <a:pt x="7" y="14"/>
                    </a:lnTo>
                    <a:lnTo>
                      <a:pt x="8" y="14"/>
                    </a:lnTo>
                    <a:lnTo>
                      <a:pt x="9" y="14"/>
                    </a:lnTo>
                    <a:lnTo>
                      <a:pt x="10" y="14"/>
                    </a:lnTo>
                    <a:lnTo>
                      <a:pt x="11" y="15"/>
                    </a:lnTo>
                    <a:lnTo>
                      <a:pt x="12" y="15"/>
                    </a:lnTo>
                    <a:lnTo>
                      <a:pt x="13" y="15"/>
                    </a:lnTo>
                    <a:lnTo>
                      <a:pt x="14" y="15"/>
                    </a:lnTo>
                    <a:lnTo>
                      <a:pt x="15" y="15"/>
                    </a:lnTo>
                    <a:lnTo>
                      <a:pt x="16" y="16"/>
                    </a:lnTo>
                    <a:lnTo>
                      <a:pt x="17" y="16"/>
                    </a:lnTo>
                    <a:lnTo>
                      <a:pt x="18" y="16"/>
                    </a:lnTo>
                    <a:lnTo>
                      <a:pt x="19" y="16"/>
                    </a:lnTo>
                    <a:lnTo>
                      <a:pt x="20" y="16"/>
                    </a:lnTo>
                    <a:lnTo>
                      <a:pt x="21" y="17"/>
                    </a:lnTo>
                    <a:lnTo>
                      <a:pt x="22" y="17"/>
                    </a:lnTo>
                    <a:lnTo>
                      <a:pt x="23" y="17"/>
                    </a:lnTo>
                    <a:lnTo>
                      <a:pt x="24" y="17"/>
                    </a:lnTo>
                    <a:lnTo>
                      <a:pt x="25" y="17"/>
                    </a:lnTo>
                    <a:lnTo>
                      <a:pt x="26" y="17"/>
                    </a:lnTo>
                    <a:lnTo>
                      <a:pt x="27" y="17"/>
                    </a:lnTo>
                    <a:lnTo>
                      <a:pt x="27" y="16"/>
                    </a:lnTo>
                    <a:lnTo>
                      <a:pt x="28" y="15"/>
                    </a:lnTo>
                    <a:lnTo>
                      <a:pt x="28" y="14"/>
                    </a:lnTo>
                    <a:lnTo>
                      <a:pt x="29" y="13"/>
                    </a:lnTo>
                    <a:lnTo>
                      <a:pt x="30" y="13"/>
                    </a:lnTo>
                    <a:lnTo>
                      <a:pt x="30" y="12"/>
                    </a:lnTo>
                    <a:lnTo>
                      <a:pt x="31" y="11"/>
                    </a:lnTo>
                    <a:lnTo>
                      <a:pt x="32" y="10"/>
                    </a:lnTo>
                    <a:lnTo>
                      <a:pt x="32" y="9"/>
                    </a:lnTo>
                    <a:lnTo>
                      <a:pt x="33" y="8"/>
                    </a:lnTo>
                    <a:lnTo>
                      <a:pt x="34" y="7"/>
                    </a:lnTo>
                    <a:lnTo>
                      <a:pt x="34" y="6"/>
                    </a:lnTo>
                    <a:lnTo>
                      <a:pt x="35" y="5"/>
                    </a:lnTo>
                    <a:lnTo>
                      <a:pt x="36" y="4"/>
                    </a:lnTo>
                    <a:lnTo>
                      <a:pt x="37" y="3"/>
                    </a:lnTo>
                    <a:lnTo>
                      <a:pt x="37" y="2"/>
                    </a:lnTo>
                    <a:lnTo>
                      <a:pt x="36" y="2"/>
                    </a:lnTo>
                    <a:lnTo>
                      <a:pt x="35" y="2"/>
                    </a:lnTo>
                    <a:lnTo>
                      <a:pt x="34" y="2"/>
                    </a:lnTo>
                    <a:lnTo>
                      <a:pt x="33" y="2"/>
                    </a:lnTo>
                    <a:lnTo>
                      <a:pt x="32" y="2"/>
                    </a:lnTo>
                    <a:lnTo>
                      <a:pt x="31" y="1"/>
                    </a:lnTo>
                    <a:lnTo>
                      <a:pt x="30" y="1"/>
                    </a:lnTo>
                    <a:lnTo>
                      <a:pt x="29" y="1"/>
                    </a:lnTo>
                    <a:lnTo>
                      <a:pt x="28" y="1"/>
                    </a:lnTo>
                    <a:lnTo>
                      <a:pt x="27" y="1"/>
                    </a:lnTo>
                    <a:lnTo>
                      <a:pt x="26" y="1"/>
                    </a:lnTo>
                    <a:lnTo>
                      <a:pt x="25" y="1"/>
                    </a:lnTo>
                    <a:lnTo>
                      <a:pt x="24" y="1"/>
                    </a:lnTo>
                    <a:lnTo>
                      <a:pt x="23" y="1"/>
                    </a:lnTo>
                    <a:lnTo>
                      <a:pt x="22" y="1"/>
                    </a:lnTo>
                    <a:lnTo>
                      <a:pt x="21" y="1"/>
                    </a:lnTo>
                    <a:lnTo>
                      <a:pt x="21" y="0"/>
                    </a:lnTo>
                    <a:lnTo>
                      <a:pt x="20" y="0"/>
                    </a:lnTo>
                    <a:lnTo>
                      <a:pt x="19" y="0"/>
                    </a:lnTo>
                    <a:lnTo>
                      <a:pt x="18" y="0"/>
                    </a:lnTo>
                    <a:lnTo>
                      <a:pt x="17" y="1"/>
                    </a:lnTo>
                    <a:lnTo>
                      <a:pt x="16" y="1"/>
                    </a:lnTo>
                    <a:lnTo>
                      <a:pt x="15" y="2"/>
                    </a:lnTo>
                    <a:lnTo>
                      <a:pt x="14" y="2"/>
                    </a:lnTo>
                    <a:lnTo>
                      <a:pt x="13" y="3"/>
                    </a:lnTo>
                    <a:lnTo>
                      <a:pt x="12" y="3"/>
                    </a:lnTo>
                    <a:lnTo>
                      <a:pt x="11" y="4"/>
                    </a:lnTo>
                    <a:lnTo>
                      <a:pt x="10" y="5"/>
                    </a:lnTo>
                    <a:lnTo>
                      <a:pt x="9" y="5"/>
                    </a:lnTo>
                    <a:lnTo>
                      <a:pt x="8" y="6"/>
                    </a:lnTo>
                    <a:lnTo>
                      <a:pt x="7" y="7"/>
                    </a:lnTo>
                    <a:lnTo>
                      <a:pt x="6" y="7"/>
                    </a:lnTo>
                    <a:lnTo>
                      <a:pt x="5" y="8"/>
                    </a:lnTo>
                    <a:lnTo>
                      <a:pt x="4" y="9"/>
                    </a:lnTo>
                    <a:lnTo>
                      <a:pt x="3" y="10"/>
                    </a:lnTo>
                    <a:lnTo>
                      <a:pt x="2" y="11"/>
                    </a:lnTo>
                    <a:lnTo>
                      <a:pt x="1" y="11"/>
                    </a:lnTo>
                    <a:lnTo>
                      <a:pt x="1" y="12"/>
                    </a:lnTo>
                    <a:lnTo>
                      <a:pt x="0" y="12"/>
                    </a:lnTo>
                    <a:lnTo>
                      <a:pt x="31" y="18"/>
                    </a:lnTo>
                  </a:path>
                </a:pathLst>
              </a:custGeom>
              <a:solidFill>
                <a:srgbClr val="C5C5C5"/>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31" name="Freeform 791">
                <a:extLst>
                  <a:ext uri="{FF2B5EF4-FFF2-40B4-BE49-F238E27FC236}">
                    <a16:creationId xmlns:a16="http://schemas.microsoft.com/office/drawing/2014/main" id="{853A7E66-19B6-414B-8726-2985088C302F}"/>
                  </a:ext>
                </a:extLst>
              </p:cNvPr>
              <p:cNvSpPr>
                <a:spLocks/>
              </p:cNvSpPr>
              <p:nvPr/>
            </p:nvSpPr>
            <p:spPr bwMode="auto">
              <a:xfrm>
                <a:off x="714" y="2793"/>
                <a:ext cx="135" cy="46"/>
              </a:xfrm>
              <a:custGeom>
                <a:avLst/>
                <a:gdLst>
                  <a:gd name="T0" fmla="*/ 6 w 135"/>
                  <a:gd name="T1" fmla="*/ 39 h 46"/>
                  <a:gd name="T2" fmla="*/ 9 w 135"/>
                  <a:gd name="T3" fmla="*/ 42 h 46"/>
                  <a:gd name="T4" fmla="*/ 14 w 135"/>
                  <a:gd name="T5" fmla="*/ 43 h 46"/>
                  <a:gd name="T6" fmla="*/ 19 w 135"/>
                  <a:gd name="T7" fmla="*/ 44 h 46"/>
                  <a:gd name="T8" fmla="*/ 25 w 135"/>
                  <a:gd name="T9" fmla="*/ 45 h 46"/>
                  <a:gd name="T10" fmla="*/ 31 w 135"/>
                  <a:gd name="T11" fmla="*/ 45 h 46"/>
                  <a:gd name="T12" fmla="*/ 36 w 135"/>
                  <a:gd name="T13" fmla="*/ 44 h 46"/>
                  <a:gd name="T14" fmla="*/ 38 w 135"/>
                  <a:gd name="T15" fmla="*/ 37 h 46"/>
                  <a:gd name="T16" fmla="*/ 41 w 135"/>
                  <a:gd name="T17" fmla="*/ 31 h 46"/>
                  <a:gd name="T18" fmla="*/ 45 w 135"/>
                  <a:gd name="T19" fmla="*/ 29 h 46"/>
                  <a:gd name="T20" fmla="*/ 50 w 135"/>
                  <a:gd name="T21" fmla="*/ 28 h 46"/>
                  <a:gd name="T22" fmla="*/ 54 w 135"/>
                  <a:gd name="T23" fmla="*/ 28 h 46"/>
                  <a:gd name="T24" fmla="*/ 59 w 135"/>
                  <a:gd name="T25" fmla="*/ 31 h 46"/>
                  <a:gd name="T26" fmla="*/ 60 w 135"/>
                  <a:gd name="T27" fmla="*/ 36 h 46"/>
                  <a:gd name="T28" fmla="*/ 105 w 135"/>
                  <a:gd name="T29" fmla="*/ 36 h 46"/>
                  <a:gd name="T30" fmla="*/ 108 w 135"/>
                  <a:gd name="T31" fmla="*/ 31 h 46"/>
                  <a:gd name="T32" fmla="*/ 110 w 135"/>
                  <a:gd name="T33" fmla="*/ 26 h 46"/>
                  <a:gd name="T34" fmla="*/ 113 w 135"/>
                  <a:gd name="T35" fmla="*/ 23 h 46"/>
                  <a:gd name="T36" fmla="*/ 116 w 135"/>
                  <a:gd name="T37" fmla="*/ 22 h 46"/>
                  <a:gd name="T38" fmla="*/ 119 w 135"/>
                  <a:gd name="T39" fmla="*/ 22 h 46"/>
                  <a:gd name="T40" fmla="*/ 122 w 135"/>
                  <a:gd name="T41" fmla="*/ 26 h 46"/>
                  <a:gd name="T42" fmla="*/ 133 w 135"/>
                  <a:gd name="T43" fmla="*/ 28 h 46"/>
                  <a:gd name="T44" fmla="*/ 134 w 135"/>
                  <a:gd name="T45" fmla="*/ 24 h 46"/>
                  <a:gd name="T46" fmla="*/ 132 w 135"/>
                  <a:gd name="T47" fmla="*/ 22 h 46"/>
                  <a:gd name="T48" fmla="*/ 132 w 135"/>
                  <a:gd name="T49" fmla="*/ 13 h 46"/>
                  <a:gd name="T50" fmla="*/ 114 w 135"/>
                  <a:gd name="T51" fmla="*/ 9 h 46"/>
                  <a:gd name="T52" fmla="*/ 111 w 135"/>
                  <a:gd name="T53" fmla="*/ 7 h 46"/>
                  <a:gd name="T54" fmla="*/ 108 w 135"/>
                  <a:gd name="T55" fmla="*/ 4 h 46"/>
                  <a:gd name="T56" fmla="*/ 106 w 135"/>
                  <a:gd name="T57" fmla="*/ 3 h 46"/>
                  <a:gd name="T58" fmla="*/ 104 w 135"/>
                  <a:gd name="T59" fmla="*/ 2 h 46"/>
                  <a:gd name="T60" fmla="*/ 102 w 135"/>
                  <a:gd name="T61" fmla="*/ 2 h 46"/>
                  <a:gd name="T62" fmla="*/ 94 w 135"/>
                  <a:gd name="T63" fmla="*/ 1 h 46"/>
                  <a:gd name="T64" fmla="*/ 87 w 135"/>
                  <a:gd name="T65" fmla="*/ 0 h 46"/>
                  <a:gd name="T66" fmla="*/ 79 w 135"/>
                  <a:gd name="T67" fmla="*/ 0 h 46"/>
                  <a:gd name="T68" fmla="*/ 71 w 135"/>
                  <a:gd name="T69" fmla="*/ 0 h 46"/>
                  <a:gd name="T70" fmla="*/ 62 w 135"/>
                  <a:gd name="T71" fmla="*/ 1 h 46"/>
                  <a:gd name="T72" fmla="*/ 58 w 135"/>
                  <a:gd name="T73" fmla="*/ 2 h 46"/>
                  <a:gd name="T74" fmla="*/ 56 w 135"/>
                  <a:gd name="T75" fmla="*/ 2 h 46"/>
                  <a:gd name="T76" fmla="*/ 53 w 135"/>
                  <a:gd name="T77" fmla="*/ 3 h 46"/>
                  <a:gd name="T78" fmla="*/ 50 w 135"/>
                  <a:gd name="T79" fmla="*/ 5 h 46"/>
                  <a:gd name="T80" fmla="*/ 46 w 135"/>
                  <a:gd name="T81" fmla="*/ 7 h 46"/>
                  <a:gd name="T82" fmla="*/ 43 w 135"/>
                  <a:gd name="T83" fmla="*/ 9 h 46"/>
                  <a:gd name="T84" fmla="*/ 40 w 135"/>
                  <a:gd name="T85" fmla="*/ 11 h 46"/>
                  <a:gd name="T86" fmla="*/ 37 w 135"/>
                  <a:gd name="T87" fmla="*/ 14 h 46"/>
                  <a:gd name="T88" fmla="*/ 32 w 135"/>
                  <a:gd name="T89" fmla="*/ 15 h 46"/>
                  <a:gd name="T90" fmla="*/ 26 w 135"/>
                  <a:gd name="T91" fmla="*/ 16 h 46"/>
                  <a:gd name="T92" fmla="*/ 20 w 135"/>
                  <a:gd name="T93" fmla="*/ 18 h 46"/>
                  <a:gd name="T94" fmla="*/ 15 w 135"/>
                  <a:gd name="T95" fmla="*/ 19 h 46"/>
                  <a:gd name="T96" fmla="*/ 10 w 135"/>
                  <a:gd name="T97" fmla="*/ 21 h 46"/>
                  <a:gd name="T98" fmla="*/ 6 w 135"/>
                  <a:gd name="T99" fmla="*/ 23 h 46"/>
                  <a:gd name="T100" fmla="*/ 4 w 135"/>
                  <a:gd name="T101" fmla="*/ 25 h 46"/>
                  <a:gd name="T102" fmla="*/ 3 w 135"/>
                  <a:gd name="T103" fmla="*/ 28 h 46"/>
                  <a:gd name="T104" fmla="*/ 1 w 135"/>
                  <a:gd name="T105" fmla="*/ 29 h 46"/>
                  <a:gd name="T106" fmla="*/ 0 w 135"/>
                  <a:gd name="T107" fmla="*/ 32 h 46"/>
                  <a:gd name="T108" fmla="*/ 1 w 135"/>
                  <a:gd name="T109" fmla="*/ 35 h 46"/>
                  <a:gd name="T110" fmla="*/ 4 w 135"/>
                  <a:gd name="T111" fmla="*/ 37 h 4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35"/>
                  <a:gd name="T169" fmla="*/ 0 h 46"/>
                  <a:gd name="T170" fmla="*/ 135 w 135"/>
                  <a:gd name="T171" fmla="*/ 46 h 4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35" h="46">
                    <a:moveTo>
                      <a:pt x="5" y="37"/>
                    </a:moveTo>
                    <a:lnTo>
                      <a:pt x="6" y="37"/>
                    </a:lnTo>
                    <a:lnTo>
                      <a:pt x="6" y="38"/>
                    </a:lnTo>
                    <a:lnTo>
                      <a:pt x="6" y="39"/>
                    </a:lnTo>
                    <a:lnTo>
                      <a:pt x="6" y="40"/>
                    </a:lnTo>
                    <a:lnTo>
                      <a:pt x="7" y="41"/>
                    </a:lnTo>
                    <a:lnTo>
                      <a:pt x="8" y="41"/>
                    </a:lnTo>
                    <a:lnTo>
                      <a:pt x="9" y="42"/>
                    </a:lnTo>
                    <a:lnTo>
                      <a:pt x="10" y="42"/>
                    </a:lnTo>
                    <a:lnTo>
                      <a:pt x="11" y="42"/>
                    </a:lnTo>
                    <a:lnTo>
                      <a:pt x="11" y="43"/>
                    </a:lnTo>
                    <a:lnTo>
                      <a:pt x="12" y="43"/>
                    </a:lnTo>
                    <a:lnTo>
                      <a:pt x="13" y="43"/>
                    </a:lnTo>
                    <a:lnTo>
                      <a:pt x="14" y="43"/>
                    </a:lnTo>
                    <a:lnTo>
                      <a:pt x="15" y="44"/>
                    </a:lnTo>
                    <a:lnTo>
                      <a:pt x="16" y="44"/>
                    </a:lnTo>
                    <a:lnTo>
                      <a:pt x="17" y="44"/>
                    </a:lnTo>
                    <a:lnTo>
                      <a:pt x="18" y="44"/>
                    </a:lnTo>
                    <a:lnTo>
                      <a:pt x="19" y="44"/>
                    </a:lnTo>
                    <a:lnTo>
                      <a:pt x="20" y="45"/>
                    </a:lnTo>
                    <a:lnTo>
                      <a:pt x="21" y="45"/>
                    </a:lnTo>
                    <a:lnTo>
                      <a:pt x="22" y="45"/>
                    </a:lnTo>
                    <a:lnTo>
                      <a:pt x="23" y="45"/>
                    </a:lnTo>
                    <a:lnTo>
                      <a:pt x="24" y="45"/>
                    </a:lnTo>
                    <a:lnTo>
                      <a:pt x="25" y="45"/>
                    </a:lnTo>
                    <a:lnTo>
                      <a:pt x="26" y="45"/>
                    </a:lnTo>
                    <a:lnTo>
                      <a:pt x="27" y="45"/>
                    </a:lnTo>
                    <a:lnTo>
                      <a:pt x="28" y="45"/>
                    </a:lnTo>
                    <a:lnTo>
                      <a:pt x="29" y="45"/>
                    </a:lnTo>
                    <a:lnTo>
                      <a:pt x="30" y="45"/>
                    </a:lnTo>
                    <a:lnTo>
                      <a:pt x="31" y="45"/>
                    </a:lnTo>
                    <a:lnTo>
                      <a:pt x="32" y="45"/>
                    </a:lnTo>
                    <a:lnTo>
                      <a:pt x="33" y="45"/>
                    </a:lnTo>
                    <a:lnTo>
                      <a:pt x="34" y="45"/>
                    </a:lnTo>
                    <a:lnTo>
                      <a:pt x="35" y="45"/>
                    </a:lnTo>
                    <a:lnTo>
                      <a:pt x="36" y="45"/>
                    </a:lnTo>
                    <a:lnTo>
                      <a:pt x="36" y="44"/>
                    </a:lnTo>
                    <a:lnTo>
                      <a:pt x="36" y="43"/>
                    </a:lnTo>
                    <a:lnTo>
                      <a:pt x="37" y="41"/>
                    </a:lnTo>
                    <a:lnTo>
                      <a:pt x="37" y="40"/>
                    </a:lnTo>
                    <a:lnTo>
                      <a:pt x="37" y="39"/>
                    </a:lnTo>
                    <a:lnTo>
                      <a:pt x="38" y="38"/>
                    </a:lnTo>
                    <a:lnTo>
                      <a:pt x="38" y="37"/>
                    </a:lnTo>
                    <a:lnTo>
                      <a:pt x="38" y="35"/>
                    </a:lnTo>
                    <a:lnTo>
                      <a:pt x="39" y="34"/>
                    </a:lnTo>
                    <a:lnTo>
                      <a:pt x="39" y="33"/>
                    </a:lnTo>
                    <a:lnTo>
                      <a:pt x="40" y="32"/>
                    </a:lnTo>
                    <a:lnTo>
                      <a:pt x="40" y="31"/>
                    </a:lnTo>
                    <a:lnTo>
                      <a:pt x="41" y="31"/>
                    </a:lnTo>
                    <a:lnTo>
                      <a:pt x="42" y="30"/>
                    </a:lnTo>
                    <a:lnTo>
                      <a:pt x="42" y="29"/>
                    </a:lnTo>
                    <a:lnTo>
                      <a:pt x="43" y="29"/>
                    </a:lnTo>
                    <a:lnTo>
                      <a:pt x="44" y="29"/>
                    </a:lnTo>
                    <a:lnTo>
                      <a:pt x="45" y="29"/>
                    </a:lnTo>
                    <a:lnTo>
                      <a:pt x="46" y="28"/>
                    </a:lnTo>
                    <a:lnTo>
                      <a:pt x="47" y="28"/>
                    </a:lnTo>
                    <a:lnTo>
                      <a:pt x="48" y="28"/>
                    </a:lnTo>
                    <a:lnTo>
                      <a:pt x="49" y="28"/>
                    </a:lnTo>
                    <a:lnTo>
                      <a:pt x="50" y="28"/>
                    </a:lnTo>
                    <a:lnTo>
                      <a:pt x="51" y="28"/>
                    </a:lnTo>
                    <a:lnTo>
                      <a:pt x="52" y="28"/>
                    </a:lnTo>
                    <a:lnTo>
                      <a:pt x="53" y="28"/>
                    </a:lnTo>
                    <a:lnTo>
                      <a:pt x="54" y="28"/>
                    </a:lnTo>
                    <a:lnTo>
                      <a:pt x="55" y="28"/>
                    </a:lnTo>
                    <a:lnTo>
                      <a:pt x="56" y="28"/>
                    </a:lnTo>
                    <a:lnTo>
                      <a:pt x="57" y="29"/>
                    </a:lnTo>
                    <a:lnTo>
                      <a:pt x="58" y="29"/>
                    </a:lnTo>
                    <a:lnTo>
                      <a:pt x="58" y="30"/>
                    </a:lnTo>
                    <a:lnTo>
                      <a:pt x="59" y="31"/>
                    </a:lnTo>
                    <a:lnTo>
                      <a:pt x="60" y="32"/>
                    </a:lnTo>
                    <a:lnTo>
                      <a:pt x="60" y="33"/>
                    </a:lnTo>
                    <a:lnTo>
                      <a:pt x="60" y="34"/>
                    </a:lnTo>
                    <a:lnTo>
                      <a:pt x="60" y="35"/>
                    </a:lnTo>
                    <a:lnTo>
                      <a:pt x="60" y="36"/>
                    </a:lnTo>
                    <a:lnTo>
                      <a:pt x="60" y="37"/>
                    </a:lnTo>
                    <a:lnTo>
                      <a:pt x="60" y="38"/>
                    </a:lnTo>
                    <a:lnTo>
                      <a:pt x="60" y="39"/>
                    </a:lnTo>
                    <a:lnTo>
                      <a:pt x="60" y="40"/>
                    </a:lnTo>
                    <a:lnTo>
                      <a:pt x="59" y="41"/>
                    </a:lnTo>
                    <a:lnTo>
                      <a:pt x="105" y="36"/>
                    </a:lnTo>
                    <a:lnTo>
                      <a:pt x="106" y="35"/>
                    </a:lnTo>
                    <a:lnTo>
                      <a:pt x="107" y="34"/>
                    </a:lnTo>
                    <a:lnTo>
                      <a:pt x="107" y="33"/>
                    </a:lnTo>
                    <a:lnTo>
                      <a:pt x="108" y="32"/>
                    </a:lnTo>
                    <a:lnTo>
                      <a:pt x="108" y="31"/>
                    </a:lnTo>
                    <a:lnTo>
                      <a:pt x="108" y="30"/>
                    </a:lnTo>
                    <a:lnTo>
                      <a:pt x="108" y="29"/>
                    </a:lnTo>
                    <a:lnTo>
                      <a:pt x="109" y="28"/>
                    </a:lnTo>
                    <a:lnTo>
                      <a:pt x="109" y="27"/>
                    </a:lnTo>
                    <a:lnTo>
                      <a:pt x="110" y="26"/>
                    </a:lnTo>
                    <a:lnTo>
                      <a:pt x="110" y="25"/>
                    </a:lnTo>
                    <a:lnTo>
                      <a:pt x="110" y="24"/>
                    </a:lnTo>
                    <a:lnTo>
                      <a:pt x="111" y="24"/>
                    </a:lnTo>
                    <a:lnTo>
                      <a:pt x="112" y="23"/>
                    </a:lnTo>
                    <a:lnTo>
                      <a:pt x="113" y="23"/>
                    </a:lnTo>
                    <a:lnTo>
                      <a:pt x="114" y="23"/>
                    </a:lnTo>
                    <a:lnTo>
                      <a:pt x="115" y="22"/>
                    </a:lnTo>
                    <a:lnTo>
                      <a:pt x="116" y="22"/>
                    </a:lnTo>
                    <a:lnTo>
                      <a:pt x="117" y="22"/>
                    </a:lnTo>
                    <a:lnTo>
                      <a:pt x="118" y="22"/>
                    </a:lnTo>
                    <a:lnTo>
                      <a:pt x="119" y="22"/>
                    </a:lnTo>
                    <a:lnTo>
                      <a:pt x="120" y="22"/>
                    </a:lnTo>
                    <a:lnTo>
                      <a:pt x="121" y="23"/>
                    </a:lnTo>
                    <a:lnTo>
                      <a:pt x="121" y="24"/>
                    </a:lnTo>
                    <a:lnTo>
                      <a:pt x="122" y="25"/>
                    </a:lnTo>
                    <a:lnTo>
                      <a:pt x="122" y="26"/>
                    </a:lnTo>
                    <a:lnTo>
                      <a:pt x="123" y="32"/>
                    </a:lnTo>
                    <a:lnTo>
                      <a:pt x="131" y="30"/>
                    </a:lnTo>
                    <a:lnTo>
                      <a:pt x="132" y="30"/>
                    </a:lnTo>
                    <a:lnTo>
                      <a:pt x="132" y="29"/>
                    </a:lnTo>
                    <a:lnTo>
                      <a:pt x="133" y="29"/>
                    </a:lnTo>
                    <a:lnTo>
                      <a:pt x="133" y="28"/>
                    </a:lnTo>
                    <a:lnTo>
                      <a:pt x="134" y="27"/>
                    </a:lnTo>
                    <a:lnTo>
                      <a:pt x="134" y="26"/>
                    </a:lnTo>
                    <a:lnTo>
                      <a:pt x="134" y="25"/>
                    </a:lnTo>
                    <a:lnTo>
                      <a:pt x="134" y="24"/>
                    </a:lnTo>
                    <a:lnTo>
                      <a:pt x="133" y="24"/>
                    </a:lnTo>
                    <a:lnTo>
                      <a:pt x="133" y="23"/>
                    </a:lnTo>
                    <a:lnTo>
                      <a:pt x="133" y="22"/>
                    </a:lnTo>
                    <a:lnTo>
                      <a:pt x="132" y="22"/>
                    </a:lnTo>
                    <a:lnTo>
                      <a:pt x="132" y="15"/>
                    </a:lnTo>
                    <a:lnTo>
                      <a:pt x="132" y="14"/>
                    </a:lnTo>
                    <a:lnTo>
                      <a:pt x="132" y="13"/>
                    </a:lnTo>
                    <a:lnTo>
                      <a:pt x="131" y="13"/>
                    </a:lnTo>
                    <a:lnTo>
                      <a:pt x="130" y="12"/>
                    </a:lnTo>
                    <a:lnTo>
                      <a:pt x="115" y="10"/>
                    </a:lnTo>
                    <a:lnTo>
                      <a:pt x="114" y="9"/>
                    </a:lnTo>
                    <a:lnTo>
                      <a:pt x="113" y="9"/>
                    </a:lnTo>
                    <a:lnTo>
                      <a:pt x="113" y="8"/>
                    </a:lnTo>
                    <a:lnTo>
                      <a:pt x="112" y="8"/>
                    </a:lnTo>
                    <a:lnTo>
                      <a:pt x="112" y="7"/>
                    </a:lnTo>
                    <a:lnTo>
                      <a:pt x="111" y="7"/>
                    </a:lnTo>
                    <a:lnTo>
                      <a:pt x="111" y="6"/>
                    </a:lnTo>
                    <a:lnTo>
                      <a:pt x="110" y="6"/>
                    </a:lnTo>
                    <a:lnTo>
                      <a:pt x="109" y="5"/>
                    </a:lnTo>
                    <a:lnTo>
                      <a:pt x="108" y="5"/>
                    </a:lnTo>
                    <a:lnTo>
                      <a:pt x="108" y="4"/>
                    </a:lnTo>
                    <a:lnTo>
                      <a:pt x="107" y="4"/>
                    </a:lnTo>
                    <a:lnTo>
                      <a:pt x="106" y="3"/>
                    </a:lnTo>
                    <a:lnTo>
                      <a:pt x="105" y="3"/>
                    </a:lnTo>
                    <a:lnTo>
                      <a:pt x="105" y="2"/>
                    </a:lnTo>
                    <a:lnTo>
                      <a:pt x="104" y="2"/>
                    </a:lnTo>
                    <a:lnTo>
                      <a:pt x="103" y="2"/>
                    </a:lnTo>
                    <a:lnTo>
                      <a:pt x="102" y="2"/>
                    </a:lnTo>
                    <a:lnTo>
                      <a:pt x="101" y="1"/>
                    </a:lnTo>
                    <a:lnTo>
                      <a:pt x="100" y="1"/>
                    </a:lnTo>
                    <a:lnTo>
                      <a:pt x="98" y="1"/>
                    </a:lnTo>
                    <a:lnTo>
                      <a:pt x="97" y="1"/>
                    </a:lnTo>
                    <a:lnTo>
                      <a:pt x="96" y="1"/>
                    </a:lnTo>
                    <a:lnTo>
                      <a:pt x="94" y="1"/>
                    </a:lnTo>
                    <a:lnTo>
                      <a:pt x="93" y="0"/>
                    </a:lnTo>
                    <a:lnTo>
                      <a:pt x="92" y="0"/>
                    </a:lnTo>
                    <a:lnTo>
                      <a:pt x="91" y="0"/>
                    </a:lnTo>
                    <a:lnTo>
                      <a:pt x="89" y="0"/>
                    </a:lnTo>
                    <a:lnTo>
                      <a:pt x="88" y="0"/>
                    </a:lnTo>
                    <a:lnTo>
                      <a:pt x="87" y="0"/>
                    </a:lnTo>
                    <a:lnTo>
                      <a:pt x="85" y="0"/>
                    </a:lnTo>
                    <a:lnTo>
                      <a:pt x="84" y="0"/>
                    </a:lnTo>
                    <a:lnTo>
                      <a:pt x="83" y="0"/>
                    </a:lnTo>
                    <a:lnTo>
                      <a:pt x="81" y="0"/>
                    </a:lnTo>
                    <a:lnTo>
                      <a:pt x="80" y="0"/>
                    </a:lnTo>
                    <a:lnTo>
                      <a:pt x="79" y="0"/>
                    </a:lnTo>
                    <a:lnTo>
                      <a:pt x="77" y="0"/>
                    </a:lnTo>
                    <a:lnTo>
                      <a:pt x="76" y="0"/>
                    </a:lnTo>
                    <a:lnTo>
                      <a:pt x="75" y="0"/>
                    </a:lnTo>
                    <a:lnTo>
                      <a:pt x="73" y="0"/>
                    </a:lnTo>
                    <a:lnTo>
                      <a:pt x="72" y="0"/>
                    </a:lnTo>
                    <a:lnTo>
                      <a:pt x="71" y="0"/>
                    </a:lnTo>
                    <a:lnTo>
                      <a:pt x="69" y="0"/>
                    </a:lnTo>
                    <a:lnTo>
                      <a:pt x="68" y="1"/>
                    </a:lnTo>
                    <a:lnTo>
                      <a:pt x="66" y="1"/>
                    </a:lnTo>
                    <a:lnTo>
                      <a:pt x="65" y="1"/>
                    </a:lnTo>
                    <a:lnTo>
                      <a:pt x="64" y="1"/>
                    </a:lnTo>
                    <a:lnTo>
                      <a:pt x="62" y="1"/>
                    </a:lnTo>
                    <a:lnTo>
                      <a:pt x="61" y="1"/>
                    </a:lnTo>
                    <a:lnTo>
                      <a:pt x="60" y="2"/>
                    </a:lnTo>
                    <a:lnTo>
                      <a:pt x="59" y="2"/>
                    </a:lnTo>
                    <a:lnTo>
                      <a:pt x="58" y="2"/>
                    </a:lnTo>
                    <a:lnTo>
                      <a:pt x="57" y="2"/>
                    </a:lnTo>
                    <a:lnTo>
                      <a:pt x="56" y="2"/>
                    </a:lnTo>
                    <a:lnTo>
                      <a:pt x="55" y="3"/>
                    </a:lnTo>
                    <a:lnTo>
                      <a:pt x="54" y="3"/>
                    </a:lnTo>
                    <a:lnTo>
                      <a:pt x="53" y="3"/>
                    </a:lnTo>
                    <a:lnTo>
                      <a:pt x="53" y="4"/>
                    </a:lnTo>
                    <a:lnTo>
                      <a:pt x="52" y="4"/>
                    </a:lnTo>
                    <a:lnTo>
                      <a:pt x="51" y="5"/>
                    </a:lnTo>
                    <a:lnTo>
                      <a:pt x="50" y="5"/>
                    </a:lnTo>
                    <a:lnTo>
                      <a:pt x="49" y="6"/>
                    </a:lnTo>
                    <a:lnTo>
                      <a:pt x="48" y="6"/>
                    </a:lnTo>
                    <a:lnTo>
                      <a:pt x="47" y="7"/>
                    </a:lnTo>
                    <a:lnTo>
                      <a:pt x="46" y="7"/>
                    </a:lnTo>
                    <a:lnTo>
                      <a:pt x="45" y="8"/>
                    </a:lnTo>
                    <a:lnTo>
                      <a:pt x="44" y="9"/>
                    </a:lnTo>
                    <a:lnTo>
                      <a:pt x="43" y="9"/>
                    </a:lnTo>
                    <a:lnTo>
                      <a:pt x="43" y="10"/>
                    </a:lnTo>
                    <a:lnTo>
                      <a:pt x="42" y="10"/>
                    </a:lnTo>
                    <a:lnTo>
                      <a:pt x="41" y="10"/>
                    </a:lnTo>
                    <a:lnTo>
                      <a:pt x="41" y="11"/>
                    </a:lnTo>
                    <a:lnTo>
                      <a:pt x="40" y="11"/>
                    </a:lnTo>
                    <a:lnTo>
                      <a:pt x="39" y="12"/>
                    </a:lnTo>
                    <a:lnTo>
                      <a:pt x="38" y="13"/>
                    </a:lnTo>
                    <a:lnTo>
                      <a:pt x="37" y="13"/>
                    </a:lnTo>
                    <a:lnTo>
                      <a:pt x="37" y="14"/>
                    </a:lnTo>
                    <a:lnTo>
                      <a:pt x="36" y="14"/>
                    </a:lnTo>
                    <a:lnTo>
                      <a:pt x="35" y="15"/>
                    </a:lnTo>
                    <a:lnTo>
                      <a:pt x="34" y="15"/>
                    </a:lnTo>
                    <a:lnTo>
                      <a:pt x="33" y="15"/>
                    </a:lnTo>
                    <a:lnTo>
                      <a:pt x="32" y="15"/>
                    </a:lnTo>
                    <a:lnTo>
                      <a:pt x="31" y="15"/>
                    </a:lnTo>
                    <a:lnTo>
                      <a:pt x="30" y="15"/>
                    </a:lnTo>
                    <a:lnTo>
                      <a:pt x="29" y="16"/>
                    </a:lnTo>
                    <a:lnTo>
                      <a:pt x="28" y="16"/>
                    </a:lnTo>
                    <a:lnTo>
                      <a:pt x="27" y="16"/>
                    </a:lnTo>
                    <a:lnTo>
                      <a:pt x="26" y="16"/>
                    </a:lnTo>
                    <a:lnTo>
                      <a:pt x="25" y="16"/>
                    </a:lnTo>
                    <a:lnTo>
                      <a:pt x="24" y="17"/>
                    </a:lnTo>
                    <a:lnTo>
                      <a:pt x="23" y="17"/>
                    </a:lnTo>
                    <a:lnTo>
                      <a:pt x="22" y="17"/>
                    </a:lnTo>
                    <a:lnTo>
                      <a:pt x="21" y="17"/>
                    </a:lnTo>
                    <a:lnTo>
                      <a:pt x="20" y="18"/>
                    </a:lnTo>
                    <a:lnTo>
                      <a:pt x="19" y="18"/>
                    </a:lnTo>
                    <a:lnTo>
                      <a:pt x="18" y="18"/>
                    </a:lnTo>
                    <a:lnTo>
                      <a:pt x="17" y="18"/>
                    </a:lnTo>
                    <a:lnTo>
                      <a:pt x="17" y="19"/>
                    </a:lnTo>
                    <a:lnTo>
                      <a:pt x="16" y="19"/>
                    </a:lnTo>
                    <a:lnTo>
                      <a:pt x="15" y="19"/>
                    </a:lnTo>
                    <a:lnTo>
                      <a:pt x="14" y="20"/>
                    </a:lnTo>
                    <a:lnTo>
                      <a:pt x="13" y="20"/>
                    </a:lnTo>
                    <a:lnTo>
                      <a:pt x="12" y="20"/>
                    </a:lnTo>
                    <a:lnTo>
                      <a:pt x="11" y="21"/>
                    </a:lnTo>
                    <a:lnTo>
                      <a:pt x="10" y="21"/>
                    </a:lnTo>
                    <a:lnTo>
                      <a:pt x="9" y="22"/>
                    </a:lnTo>
                    <a:lnTo>
                      <a:pt x="8" y="22"/>
                    </a:lnTo>
                    <a:lnTo>
                      <a:pt x="7" y="22"/>
                    </a:lnTo>
                    <a:lnTo>
                      <a:pt x="7" y="23"/>
                    </a:lnTo>
                    <a:lnTo>
                      <a:pt x="6" y="23"/>
                    </a:lnTo>
                    <a:lnTo>
                      <a:pt x="5" y="23"/>
                    </a:lnTo>
                    <a:lnTo>
                      <a:pt x="5" y="24"/>
                    </a:lnTo>
                    <a:lnTo>
                      <a:pt x="4" y="24"/>
                    </a:lnTo>
                    <a:lnTo>
                      <a:pt x="4" y="25"/>
                    </a:lnTo>
                    <a:lnTo>
                      <a:pt x="3" y="26"/>
                    </a:lnTo>
                    <a:lnTo>
                      <a:pt x="3" y="27"/>
                    </a:lnTo>
                    <a:lnTo>
                      <a:pt x="3" y="28"/>
                    </a:lnTo>
                    <a:lnTo>
                      <a:pt x="2" y="28"/>
                    </a:lnTo>
                    <a:lnTo>
                      <a:pt x="2" y="29"/>
                    </a:lnTo>
                    <a:lnTo>
                      <a:pt x="1" y="29"/>
                    </a:lnTo>
                    <a:lnTo>
                      <a:pt x="1" y="30"/>
                    </a:lnTo>
                    <a:lnTo>
                      <a:pt x="0" y="30"/>
                    </a:lnTo>
                    <a:lnTo>
                      <a:pt x="0" y="31"/>
                    </a:lnTo>
                    <a:lnTo>
                      <a:pt x="0" y="32"/>
                    </a:lnTo>
                    <a:lnTo>
                      <a:pt x="0" y="33"/>
                    </a:lnTo>
                    <a:lnTo>
                      <a:pt x="0" y="34"/>
                    </a:lnTo>
                    <a:lnTo>
                      <a:pt x="1" y="34"/>
                    </a:lnTo>
                    <a:lnTo>
                      <a:pt x="1" y="35"/>
                    </a:lnTo>
                    <a:lnTo>
                      <a:pt x="2" y="36"/>
                    </a:lnTo>
                    <a:lnTo>
                      <a:pt x="3" y="36"/>
                    </a:lnTo>
                    <a:lnTo>
                      <a:pt x="4" y="37"/>
                    </a:lnTo>
                    <a:lnTo>
                      <a:pt x="5" y="37"/>
                    </a:lnTo>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32" name="Freeform 792">
                <a:extLst>
                  <a:ext uri="{FF2B5EF4-FFF2-40B4-BE49-F238E27FC236}">
                    <a16:creationId xmlns:a16="http://schemas.microsoft.com/office/drawing/2014/main" id="{1592FEDE-93AA-4152-896D-FAEF762572AF}"/>
                  </a:ext>
                </a:extLst>
              </p:cNvPr>
              <p:cNvSpPr>
                <a:spLocks/>
              </p:cNvSpPr>
              <p:nvPr/>
            </p:nvSpPr>
            <p:spPr bwMode="auto">
              <a:xfrm>
                <a:off x="752" y="2795"/>
                <a:ext cx="76" cy="19"/>
              </a:xfrm>
              <a:custGeom>
                <a:avLst/>
                <a:gdLst>
                  <a:gd name="T0" fmla="*/ 75 w 76"/>
                  <a:gd name="T1" fmla="*/ 13 h 19"/>
                  <a:gd name="T2" fmla="*/ 74 w 76"/>
                  <a:gd name="T3" fmla="*/ 11 h 19"/>
                  <a:gd name="T4" fmla="*/ 72 w 76"/>
                  <a:gd name="T5" fmla="*/ 8 h 19"/>
                  <a:gd name="T6" fmla="*/ 69 w 76"/>
                  <a:gd name="T7" fmla="*/ 5 h 19"/>
                  <a:gd name="T8" fmla="*/ 67 w 76"/>
                  <a:gd name="T9" fmla="*/ 2 h 19"/>
                  <a:gd name="T10" fmla="*/ 65 w 76"/>
                  <a:gd name="T11" fmla="*/ 1 h 19"/>
                  <a:gd name="T12" fmla="*/ 64 w 76"/>
                  <a:gd name="T13" fmla="*/ 1 h 19"/>
                  <a:gd name="T14" fmla="*/ 62 w 76"/>
                  <a:gd name="T15" fmla="*/ 0 h 19"/>
                  <a:gd name="T16" fmla="*/ 59 w 76"/>
                  <a:gd name="T17" fmla="*/ 0 h 19"/>
                  <a:gd name="T18" fmla="*/ 55 w 76"/>
                  <a:gd name="T19" fmla="*/ 1 h 19"/>
                  <a:gd name="T20" fmla="*/ 51 w 76"/>
                  <a:gd name="T21" fmla="*/ 1 h 19"/>
                  <a:gd name="T22" fmla="*/ 48 w 76"/>
                  <a:gd name="T23" fmla="*/ 1 h 19"/>
                  <a:gd name="T24" fmla="*/ 45 w 76"/>
                  <a:gd name="T25" fmla="*/ 2 h 19"/>
                  <a:gd name="T26" fmla="*/ 42 w 76"/>
                  <a:gd name="T27" fmla="*/ 2 h 19"/>
                  <a:gd name="T28" fmla="*/ 40 w 76"/>
                  <a:gd name="T29" fmla="*/ 3 h 19"/>
                  <a:gd name="T30" fmla="*/ 38 w 76"/>
                  <a:gd name="T31" fmla="*/ 4 h 19"/>
                  <a:gd name="T32" fmla="*/ 36 w 76"/>
                  <a:gd name="T33" fmla="*/ 8 h 19"/>
                  <a:gd name="T34" fmla="*/ 33 w 76"/>
                  <a:gd name="T35" fmla="*/ 11 h 19"/>
                  <a:gd name="T36" fmla="*/ 31 w 76"/>
                  <a:gd name="T37" fmla="*/ 14 h 19"/>
                  <a:gd name="T38" fmla="*/ 29 w 76"/>
                  <a:gd name="T39" fmla="*/ 17 h 19"/>
                  <a:gd name="T40" fmla="*/ 30 w 76"/>
                  <a:gd name="T41" fmla="*/ 18 h 19"/>
                  <a:gd name="T42" fmla="*/ 1 w 76"/>
                  <a:gd name="T43" fmla="*/ 12 h 19"/>
                  <a:gd name="T44" fmla="*/ 4 w 76"/>
                  <a:gd name="T45" fmla="*/ 13 h 19"/>
                  <a:gd name="T46" fmla="*/ 8 w 76"/>
                  <a:gd name="T47" fmla="*/ 14 h 19"/>
                  <a:gd name="T48" fmla="*/ 11 w 76"/>
                  <a:gd name="T49" fmla="*/ 14 h 19"/>
                  <a:gd name="T50" fmla="*/ 14 w 76"/>
                  <a:gd name="T51" fmla="*/ 15 h 19"/>
                  <a:gd name="T52" fmla="*/ 17 w 76"/>
                  <a:gd name="T53" fmla="*/ 16 h 19"/>
                  <a:gd name="T54" fmla="*/ 21 w 76"/>
                  <a:gd name="T55" fmla="*/ 16 h 19"/>
                  <a:gd name="T56" fmla="*/ 25 w 76"/>
                  <a:gd name="T57" fmla="*/ 17 h 19"/>
                  <a:gd name="T58" fmla="*/ 28 w 76"/>
                  <a:gd name="T59" fmla="*/ 16 h 19"/>
                  <a:gd name="T60" fmla="*/ 31 w 76"/>
                  <a:gd name="T61" fmla="*/ 12 h 19"/>
                  <a:gd name="T62" fmla="*/ 33 w 76"/>
                  <a:gd name="T63" fmla="*/ 9 h 19"/>
                  <a:gd name="T64" fmla="*/ 36 w 76"/>
                  <a:gd name="T65" fmla="*/ 5 h 19"/>
                  <a:gd name="T66" fmla="*/ 38 w 76"/>
                  <a:gd name="T67" fmla="*/ 3 h 19"/>
                  <a:gd name="T68" fmla="*/ 38 w 76"/>
                  <a:gd name="T69" fmla="*/ 2 h 19"/>
                  <a:gd name="T70" fmla="*/ 37 w 76"/>
                  <a:gd name="T71" fmla="*/ 2 h 19"/>
                  <a:gd name="T72" fmla="*/ 35 w 76"/>
                  <a:gd name="T73" fmla="*/ 2 h 19"/>
                  <a:gd name="T74" fmla="*/ 32 w 76"/>
                  <a:gd name="T75" fmla="*/ 1 h 19"/>
                  <a:gd name="T76" fmla="*/ 30 w 76"/>
                  <a:gd name="T77" fmla="*/ 1 h 19"/>
                  <a:gd name="T78" fmla="*/ 27 w 76"/>
                  <a:gd name="T79" fmla="*/ 1 h 19"/>
                  <a:gd name="T80" fmla="*/ 25 w 76"/>
                  <a:gd name="T81" fmla="*/ 1 h 19"/>
                  <a:gd name="T82" fmla="*/ 23 w 76"/>
                  <a:gd name="T83" fmla="*/ 1 h 19"/>
                  <a:gd name="T84" fmla="*/ 21 w 76"/>
                  <a:gd name="T85" fmla="*/ 0 h 19"/>
                  <a:gd name="T86" fmla="*/ 19 w 76"/>
                  <a:gd name="T87" fmla="*/ 0 h 19"/>
                  <a:gd name="T88" fmla="*/ 16 w 76"/>
                  <a:gd name="T89" fmla="*/ 1 h 19"/>
                  <a:gd name="T90" fmla="*/ 14 w 76"/>
                  <a:gd name="T91" fmla="*/ 3 h 19"/>
                  <a:gd name="T92" fmla="*/ 11 w 76"/>
                  <a:gd name="T93" fmla="*/ 4 h 19"/>
                  <a:gd name="T94" fmla="*/ 9 w 76"/>
                  <a:gd name="T95" fmla="*/ 6 h 19"/>
                  <a:gd name="T96" fmla="*/ 6 w 76"/>
                  <a:gd name="T97" fmla="*/ 7 h 19"/>
                  <a:gd name="T98" fmla="*/ 4 w 76"/>
                  <a:gd name="T99" fmla="*/ 9 h 19"/>
                  <a:gd name="T100" fmla="*/ 2 w 76"/>
                  <a:gd name="T101" fmla="*/ 11 h 19"/>
                  <a:gd name="T102" fmla="*/ 30 w 76"/>
                  <a:gd name="T103" fmla="*/ 18 h 1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6"/>
                  <a:gd name="T157" fmla="*/ 0 h 19"/>
                  <a:gd name="T158" fmla="*/ 76 w 76"/>
                  <a:gd name="T159" fmla="*/ 19 h 1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6" h="19">
                    <a:moveTo>
                      <a:pt x="30" y="18"/>
                    </a:moveTo>
                    <a:lnTo>
                      <a:pt x="75" y="13"/>
                    </a:lnTo>
                    <a:lnTo>
                      <a:pt x="75" y="12"/>
                    </a:lnTo>
                    <a:lnTo>
                      <a:pt x="74" y="12"/>
                    </a:lnTo>
                    <a:lnTo>
                      <a:pt x="74" y="11"/>
                    </a:lnTo>
                    <a:lnTo>
                      <a:pt x="73" y="10"/>
                    </a:lnTo>
                    <a:lnTo>
                      <a:pt x="73" y="9"/>
                    </a:lnTo>
                    <a:lnTo>
                      <a:pt x="72" y="9"/>
                    </a:lnTo>
                    <a:lnTo>
                      <a:pt x="72" y="8"/>
                    </a:lnTo>
                    <a:lnTo>
                      <a:pt x="71" y="7"/>
                    </a:lnTo>
                    <a:lnTo>
                      <a:pt x="71" y="6"/>
                    </a:lnTo>
                    <a:lnTo>
                      <a:pt x="70" y="6"/>
                    </a:lnTo>
                    <a:lnTo>
                      <a:pt x="69" y="5"/>
                    </a:lnTo>
                    <a:lnTo>
                      <a:pt x="69" y="4"/>
                    </a:lnTo>
                    <a:lnTo>
                      <a:pt x="68" y="4"/>
                    </a:lnTo>
                    <a:lnTo>
                      <a:pt x="67" y="3"/>
                    </a:lnTo>
                    <a:lnTo>
                      <a:pt x="67" y="2"/>
                    </a:lnTo>
                    <a:lnTo>
                      <a:pt x="66" y="2"/>
                    </a:lnTo>
                    <a:lnTo>
                      <a:pt x="65" y="1"/>
                    </a:lnTo>
                    <a:lnTo>
                      <a:pt x="64" y="1"/>
                    </a:lnTo>
                    <a:lnTo>
                      <a:pt x="64" y="0"/>
                    </a:lnTo>
                    <a:lnTo>
                      <a:pt x="63" y="0"/>
                    </a:lnTo>
                    <a:lnTo>
                      <a:pt x="62" y="0"/>
                    </a:lnTo>
                    <a:lnTo>
                      <a:pt x="61" y="0"/>
                    </a:lnTo>
                    <a:lnTo>
                      <a:pt x="60" y="0"/>
                    </a:lnTo>
                    <a:lnTo>
                      <a:pt x="59" y="0"/>
                    </a:lnTo>
                    <a:lnTo>
                      <a:pt x="58" y="0"/>
                    </a:lnTo>
                    <a:lnTo>
                      <a:pt x="57" y="1"/>
                    </a:lnTo>
                    <a:lnTo>
                      <a:pt x="56" y="1"/>
                    </a:lnTo>
                    <a:lnTo>
                      <a:pt x="55" y="1"/>
                    </a:lnTo>
                    <a:lnTo>
                      <a:pt x="54" y="1"/>
                    </a:lnTo>
                    <a:lnTo>
                      <a:pt x="53" y="1"/>
                    </a:lnTo>
                    <a:lnTo>
                      <a:pt x="52" y="1"/>
                    </a:lnTo>
                    <a:lnTo>
                      <a:pt x="51" y="1"/>
                    </a:lnTo>
                    <a:lnTo>
                      <a:pt x="50" y="1"/>
                    </a:lnTo>
                    <a:lnTo>
                      <a:pt x="49" y="1"/>
                    </a:lnTo>
                    <a:lnTo>
                      <a:pt x="48" y="1"/>
                    </a:lnTo>
                    <a:lnTo>
                      <a:pt x="47" y="1"/>
                    </a:lnTo>
                    <a:lnTo>
                      <a:pt x="46" y="1"/>
                    </a:lnTo>
                    <a:lnTo>
                      <a:pt x="45" y="2"/>
                    </a:lnTo>
                    <a:lnTo>
                      <a:pt x="44" y="2"/>
                    </a:lnTo>
                    <a:lnTo>
                      <a:pt x="43" y="2"/>
                    </a:lnTo>
                    <a:lnTo>
                      <a:pt x="42" y="2"/>
                    </a:lnTo>
                    <a:lnTo>
                      <a:pt x="41" y="2"/>
                    </a:lnTo>
                    <a:lnTo>
                      <a:pt x="41" y="3"/>
                    </a:lnTo>
                    <a:lnTo>
                      <a:pt x="40" y="3"/>
                    </a:lnTo>
                    <a:lnTo>
                      <a:pt x="39" y="4"/>
                    </a:lnTo>
                    <a:lnTo>
                      <a:pt x="38" y="4"/>
                    </a:lnTo>
                    <a:lnTo>
                      <a:pt x="38" y="5"/>
                    </a:lnTo>
                    <a:lnTo>
                      <a:pt x="37" y="6"/>
                    </a:lnTo>
                    <a:lnTo>
                      <a:pt x="36" y="7"/>
                    </a:lnTo>
                    <a:lnTo>
                      <a:pt x="36" y="8"/>
                    </a:lnTo>
                    <a:lnTo>
                      <a:pt x="35" y="8"/>
                    </a:lnTo>
                    <a:lnTo>
                      <a:pt x="34" y="9"/>
                    </a:lnTo>
                    <a:lnTo>
                      <a:pt x="34" y="10"/>
                    </a:lnTo>
                    <a:lnTo>
                      <a:pt x="33" y="11"/>
                    </a:lnTo>
                    <a:lnTo>
                      <a:pt x="32" y="12"/>
                    </a:lnTo>
                    <a:lnTo>
                      <a:pt x="32" y="13"/>
                    </a:lnTo>
                    <a:lnTo>
                      <a:pt x="31" y="14"/>
                    </a:lnTo>
                    <a:lnTo>
                      <a:pt x="30" y="15"/>
                    </a:lnTo>
                    <a:lnTo>
                      <a:pt x="30" y="16"/>
                    </a:lnTo>
                    <a:lnTo>
                      <a:pt x="30" y="17"/>
                    </a:lnTo>
                    <a:lnTo>
                      <a:pt x="29" y="17"/>
                    </a:lnTo>
                    <a:lnTo>
                      <a:pt x="30" y="18"/>
                    </a:lnTo>
                    <a:lnTo>
                      <a:pt x="0" y="12"/>
                    </a:lnTo>
                    <a:lnTo>
                      <a:pt x="1" y="12"/>
                    </a:lnTo>
                    <a:lnTo>
                      <a:pt x="2" y="12"/>
                    </a:lnTo>
                    <a:lnTo>
                      <a:pt x="3" y="13"/>
                    </a:lnTo>
                    <a:lnTo>
                      <a:pt x="4" y="13"/>
                    </a:lnTo>
                    <a:lnTo>
                      <a:pt x="5" y="13"/>
                    </a:lnTo>
                    <a:lnTo>
                      <a:pt x="6" y="13"/>
                    </a:lnTo>
                    <a:lnTo>
                      <a:pt x="7" y="13"/>
                    </a:lnTo>
                    <a:lnTo>
                      <a:pt x="8" y="14"/>
                    </a:lnTo>
                    <a:lnTo>
                      <a:pt x="9" y="14"/>
                    </a:lnTo>
                    <a:lnTo>
                      <a:pt x="10" y="14"/>
                    </a:lnTo>
                    <a:lnTo>
                      <a:pt x="11" y="14"/>
                    </a:lnTo>
                    <a:lnTo>
                      <a:pt x="12" y="15"/>
                    </a:lnTo>
                    <a:lnTo>
                      <a:pt x="13" y="15"/>
                    </a:lnTo>
                    <a:lnTo>
                      <a:pt x="14" y="15"/>
                    </a:lnTo>
                    <a:lnTo>
                      <a:pt x="15" y="15"/>
                    </a:lnTo>
                    <a:lnTo>
                      <a:pt x="16" y="15"/>
                    </a:lnTo>
                    <a:lnTo>
                      <a:pt x="17" y="16"/>
                    </a:lnTo>
                    <a:lnTo>
                      <a:pt x="18" y="16"/>
                    </a:lnTo>
                    <a:lnTo>
                      <a:pt x="19" y="16"/>
                    </a:lnTo>
                    <a:lnTo>
                      <a:pt x="20" y="16"/>
                    </a:lnTo>
                    <a:lnTo>
                      <a:pt x="21" y="16"/>
                    </a:lnTo>
                    <a:lnTo>
                      <a:pt x="22" y="16"/>
                    </a:lnTo>
                    <a:lnTo>
                      <a:pt x="23" y="17"/>
                    </a:lnTo>
                    <a:lnTo>
                      <a:pt x="24" y="17"/>
                    </a:lnTo>
                    <a:lnTo>
                      <a:pt x="25" y="17"/>
                    </a:lnTo>
                    <a:lnTo>
                      <a:pt x="26" y="17"/>
                    </a:lnTo>
                    <a:lnTo>
                      <a:pt x="27" y="17"/>
                    </a:lnTo>
                    <a:lnTo>
                      <a:pt x="28" y="17"/>
                    </a:lnTo>
                    <a:lnTo>
                      <a:pt x="28" y="16"/>
                    </a:lnTo>
                    <a:lnTo>
                      <a:pt x="29" y="15"/>
                    </a:lnTo>
                    <a:lnTo>
                      <a:pt x="29" y="14"/>
                    </a:lnTo>
                    <a:lnTo>
                      <a:pt x="30" y="13"/>
                    </a:lnTo>
                    <a:lnTo>
                      <a:pt x="31" y="12"/>
                    </a:lnTo>
                    <a:lnTo>
                      <a:pt x="31" y="11"/>
                    </a:lnTo>
                    <a:lnTo>
                      <a:pt x="32" y="11"/>
                    </a:lnTo>
                    <a:lnTo>
                      <a:pt x="33" y="10"/>
                    </a:lnTo>
                    <a:lnTo>
                      <a:pt x="33" y="9"/>
                    </a:lnTo>
                    <a:lnTo>
                      <a:pt x="34" y="8"/>
                    </a:lnTo>
                    <a:lnTo>
                      <a:pt x="35" y="7"/>
                    </a:lnTo>
                    <a:lnTo>
                      <a:pt x="35" y="6"/>
                    </a:lnTo>
                    <a:lnTo>
                      <a:pt x="36" y="5"/>
                    </a:lnTo>
                    <a:lnTo>
                      <a:pt x="37" y="4"/>
                    </a:lnTo>
                    <a:lnTo>
                      <a:pt x="38" y="4"/>
                    </a:lnTo>
                    <a:lnTo>
                      <a:pt x="38" y="3"/>
                    </a:lnTo>
                    <a:lnTo>
                      <a:pt x="38" y="2"/>
                    </a:lnTo>
                    <a:lnTo>
                      <a:pt x="37" y="2"/>
                    </a:lnTo>
                    <a:lnTo>
                      <a:pt x="36" y="2"/>
                    </a:lnTo>
                    <a:lnTo>
                      <a:pt x="35" y="2"/>
                    </a:lnTo>
                    <a:lnTo>
                      <a:pt x="34" y="2"/>
                    </a:lnTo>
                    <a:lnTo>
                      <a:pt x="33" y="1"/>
                    </a:lnTo>
                    <a:lnTo>
                      <a:pt x="32" y="1"/>
                    </a:lnTo>
                    <a:lnTo>
                      <a:pt x="31" y="1"/>
                    </a:lnTo>
                    <a:lnTo>
                      <a:pt x="30" y="1"/>
                    </a:lnTo>
                    <a:lnTo>
                      <a:pt x="29" y="1"/>
                    </a:lnTo>
                    <a:lnTo>
                      <a:pt x="28" y="1"/>
                    </a:lnTo>
                    <a:lnTo>
                      <a:pt x="27" y="1"/>
                    </a:lnTo>
                    <a:lnTo>
                      <a:pt x="26" y="1"/>
                    </a:lnTo>
                    <a:lnTo>
                      <a:pt x="25" y="1"/>
                    </a:lnTo>
                    <a:lnTo>
                      <a:pt x="24" y="1"/>
                    </a:lnTo>
                    <a:lnTo>
                      <a:pt x="23" y="1"/>
                    </a:lnTo>
                    <a:lnTo>
                      <a:pt x="22" y="1"/>
                    </a:lnTo>
                    <a:lnTo>
                      <a:pt x="22" y="0"/>
                    </a:lnTo>
                    <a:lnTo>
                      <a:pt x="21" y="0"/>
                    </a:lnTo>
                    <a:lnTo>
                      <a:pt x="20" y="0"/>
                    </a:lnTo>
                    <a:lnTo>
                      <a:pt x="19" y="0"/>
                    </a:lnTo>
                    <a:lnTo>
                      <a:pt x="18" y="1"/>
                    </a:lnTo>
                    <a:lnTo>
                      <a:pt x="17" y="1"/>
                    </a:lnTo>
                    <a:lnTo>
                      <a:pt x="16" y="1"/>
                    </a:lnTo>
                    <a:lnTo>
                      <a:pt x="16" y="2"/>
                    </a:lnTo>
                    <a:lnTo>
                      <a:pt x="15" y="2"/>
                    </a:lnTo>
                    <a:lnTo>
                      <a:pt x="14" y="2"/>
                    </a:lnTo>
                    <a:lnTo>
                      <a:pt x="14" y="3"/>
                    </a:lnTo>
                    <a:lnTo>
                      <a:pt x="13" y="3"/>
                    </a:lnTo>
                    <a:lnTo>
                      <a:pt x="12" y="4"/>
                    </a:lnTo>
                    <a:lnTo>
                      <a:pt x="11" y="4"/>
                    </a:lnTo>
                    <a:lnTo>
                      <a:pt x="11" y="5"/>
                    </a:lnTo>
                    <a:lnTo>
                      <a:pt x="10" y="5"/>
                    </a:lnTo>
                    <a:lnTo>
                      <a:pt x="9" y="5"/>
                    </a:lnTo>
                    <a:lnTo>
                      <a:pt x="9" y="6"/>
                    </a:lnTo>
                    <a:lnTo>
                      <a:pt x="8" y="6"/>
                    </a:lnTo>
                    <a:lnTo>
                      <a:pt x="8" y="7"/>
                    </a:lnTo>
                    <a:lnTo>
                      <a:pt x="7" y="7"/>
                    </a:lnTo>
                    <a:lnTo>
                      <a:pt x="6" y="7"/>
                    </a:lnTo>
                    <a:lnTo>
                      <a:pt x="6" y="8"/>
                    </a:lnTo>
                    <a:lnTo>
                      <a:pt x="5" y="8"/>
                    </a:lnTo>
                    <a:lnTo>
                      <a:pt x="4" y="9"/>
                    </a:lnTo>
                    <a:lnTo>
                      <a:pt x="3" y="10"/>
                    </a:lnTo>
                    <a:lnTo>
                      <a:pt x="2" y="10"/>
                    </a:lnTo>
                    <a:lnTo>
                      <a:pt x="2" y="11"/>
                    </a:lnTo>
                    <a:lnTo>
                      <a:pt x="1" y="11"/>
                    </a:lnTo>
                    <a:lnTo>
                      <a:pt x="1" y="12"/>
                    </a:lnTo>
                    <a:lnTo>
                      <a:pt x="0" y="12"/>
                    </a:lnTo>
                    <a:lnTo>
                      <a:pt x="30" y="18"/>
                    </a:lnTo>
                  </a:path>
                </a:pathLst>
              </a:custGeom>
              <a:solidFill>
                <a:srgbClr val="CECEC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33" name="Freeform 793">
                <a:extLst>
                  <a:ext uri="{FF2B5EF4-FFF2-40B4-BE49-F238E27FC236}">
                    <a16:creationId xmlns:a16="http://schemas.microsoft.com/office/drawing/2014/main" id="{ADC910EC-656A-4CC5-BEB1-7E30A2A1C999}"/>
                  </a:ext>
                </a:extLst>
              </p:cNvPr>
              <p:cNvSpPr>
                <a:spLocks/>
              </p:cNvSpPr>
              <p:nvPr/>
            </p:nvSpPr>
            <p:spPr bwMode="auto">
              <a:xfrm>
                <a:off x="750" y="2795"/>
                <a:ext cx="40" cy="19"/>
              </a:xfrm>
              <a:custGeom>
                <a:avLst/>
                <a:gdLst>
                  <a:gd name="T0" fmla="*/ 0 w 40"/>
                  <a:gd name="T1" fmla="*/ 13 h 19"/>
                  <a:gd name="T2" fmla="*/ 2 w 40"/>
                  <a:gd name="T3" fmla="*/ 13 h 19"/>
                  <a:gd name="T4" fmla="*/ 3 w 40"/>
                  <a:gd name="T5" fmla="*/ 13 h 19"/>
                  <a:gd name="T6" fmla="*/ 5 w 40"/>
                  <a:gd name="T7" fmla="*/ 14 h 19"/>
                  <a:gd name="T8" fmla="*/ 7 w 40"/>
                  <a:gd name="T9" fmla="*/ 14 h 19"/>
                  <a:gd name="T10" fmla="*/ 8 w 40"/>
                  <a:gd name="T11" fmla="*/ 14 h 19"/>
                  <a:gd name="T12" fmla="*/ 10 w 40"/>
                  <a:gd name="T13" fmla="*/ 15 h 19"/>
                  <a:gd name="T14" fmla="*/ 12 w 40"/>
                  <a:gd name="T15" fmla="*/ 15 h 19"/>
                  <a:gd name="T16" fmla="*/ 13 w 40"/>
                  <a:gd name="T17" fmla="*/ 16 h 19"/>
                  <a:gd name="T18" fmla="*/ 15 w 40"/>
                  <a:gd name="T19" fmla="*/ 16 h 19"/>
                  <a:gd name="T20" fmla="*/ 17 w 40"/>
                  <a:gd name="T21" fmla="*/ 16 h 19"/>
                  <a:gd name="T22" fmla="*/ 19 w 40"/>
                  <a:gd name="T23" fmla="*/ 17 h 19"/>
                  <a:gd name="T24" fmla="*/ 20 w 40"/>
                  <a:gd name="T25" fmla="*/ 17 h 19"/>
                  <a:gd name="T26" fmla="*/ 22 w 40"/>
                  <a:gd name="T27" fmla="*/ 17 h 19"/>
                  <a:gd name="T28" fmla="*/ 24 w 40"/>
                  <a:gd name="T29" fmla="*/ 17 h 19"/>
                  <a:gd name="T30" fmla="*/ 26 w 40"/>
                  <a:gd name="T31" fmla="*/ 18 h 19"/>
                  <a:gd name="T32" fmla="*/ 28 w 40"/>
                  <a:gd name="T33" fmla="*/ 18 h 19"/>
                  <a:gd name="T34" fmla="*/ 29 w 40"/>
                  <a:gd name="T35" fmla="*/ 16 h 19"/>
                  <a:gd name="T36" fmla="*/ 30 w 40"/>
                  <a:gd name="T37" fmla="*/ 14 h 19"/>
                  <a:gd name="T38" fmla="*/ 32 w 40"/>
                  <a:gd name="T39" fmla="*/ 12 h 19"/>
                  <a:gd name="T40" fmla="*/ 33 w 40"/>
                  <a:gd name="T41" fmla="*/ 10 h 19"/>
                  <a:gd name="T42" fmla="*/ 34 w 40"/>
                  <a:gd name="T43" fmla="*/ 8 h 19"/>
                  <a:gd name="T44" fmla="*/ 36 w 40"/>
                  <a:gd name="T45" fmla="*/ 6 h 19"/>
                  <a:gd name="T46" fmla="*/ 37 w 40"/>
                  <a:gd name="T47" fmla="*/ 5 h 19"/>
                  <a:gd name="T48" fmla="*/ 39 w 40"/>
                  <a:gd name="T49" fmla="*/ 3 h 19"/>
                  <a:gd name="T50" fmla="*/ 39 w 40"/>
                  <a:gd name="T51" fmla="*/ 2 h 19"/>
                  <a:gd name="T52" fmla="*/ 39 w 40"/>
                  <a:gd name="T53" fmla="*/ 2 h 19"/>
                  <a:gd name="T54" fmla="*/ 39 w 40"/>
                  <a:gd name="T55" fmla="*/ 2 h 19"/>
                  <a:gd name="T56" fmla="*/ 38 w 40"/>
                  <a:gd name="T57" fmla="*/ 2 h 19"/>
                  <a:gd name="T58" fmla="*/ 37 w 40"/>
                  <a:gd name="T59" fmla="*/ 2 h 19"/>
                  <a:gd name="T60" fmla="*/ 36 w 40"/>
                  <a:gd name="T61" fmla="*/ 2 h 19"/>
                  <a:gd name="T62" fmla="*/ 35 w 40"/>
                  <a:gd name="T63" fmla="*/ 2 h 19"/>
                  <a:gd name="T64" fmla="*/ 33 w 40"/>
                  <a:gd name="T65" fmla="*/ 2 h 19"/>
                  <a:gd name="T66" fmla="*/ 32 w 40"/>
                  <a:gd name="T67" fmla="*/ 1 h 19"/>
                  <a:gd name="T68" fmla="*/ 31 w 40"/>
                  <a:gd name="T69" fmla="*/ 1 h 19"/>
                  <a:gd name="T70" fmla="*/ 30 w 40"/>
                  <a:gd name="T71" fmla="*/ 1 h 19"/>
                  <a:gd name="T72" fmla="*/ 28 w 40"/>
                  <a:gd name="T73" fmla="*/ 1 h 19"/>
                  <a:gd name="T74" fmla="*/ 27 w 40"/>
                  <a:gd name="T75" fmla="*/ 1 h 19"/>
                  <a:gd name="T76" fmla="*/ 26 w 40"/>
                  <a:gd name="T77" fmla="*/ 1 h 19"/>
                  <a:gd name="T78" fmla="*/ 25 w 40"/>
                  <a:gd name="T79" fmla="*/ 1 h 19"/>
                  <a:gd name="T80" fmla="*/ 23 w 40"/>
                  <a:gd name="T81" fmla="*/ 1 h 19"/>
                  <a:gd name="T82" fmla="*/ 22 w 40"/>
                  <a:gd name="T83" fmla="*/ 1 h 19"/>
                  <a:gd name="T84" fmla="*/ 21 w 40"/>
                  <a:gd name="T85" fmla="*/ 0 h 19"/>
                  <a:gd name="T86" fmla="*/ 20 w 40"/>
                  <a:gd name="T87" fmla="*/ 0 h 19"/>
                  <a:gd name="T88" fmla="*/ 19 w 40"/>
                  <a:gd name="T89" fmla="*/ 0 h 19"/>
                  <a:gd name="T90" fmla="*/ 18 w 40"/>
                  <a:gd name="T91" fmla="*/ 1 h 19"/>
                  <a:gd name="T92" fmla="*/ 17 w 40"/>
                  <a:gd name="T93" fmla="*/ 1 h 19"/>
                  <a:gd name="T94" fmla="*/ 16 w 40"/>
                  <a:gd name="T95" fmla="*/ 2 h 19"/>
                  <a:gd name="T96" fmla="*/ 15 w 40"/>
                  <a:gd name="T97" fmla="*/ 3 h 19"/>
                  <a:gd name="T98" fmla="*/ 13 w 40"/>
                  <a:gd name="T99" fmla="*/ 3 h 19"/>
                  <a:gd name="T100" fmla="*/ 12 w 40"/>
                  <a:gd name="T101" fmla="*/ 4 h 19"/>
                  <a:gd name="T102" fmla="*/ 11 w 40"/>
                  <a:gd name="T103" fmla="*/ 5 h 19"/>
                  <a:gd name="T104" fmla="*/ 10 w 40"/>
                  <a:gd name="T105" fmla="*/ 6 h 19"/>
                  <a:gd name="T106" fmla="*/ 8 w 40"/>
                  <a:gd name="T107" fmla="*/ 6 h 19"/>
                  <a:gd name="T108" fmla="*/ 7 w 40"/>
                  <a:gd name="T109" fmla="*/ 7 h 19"/>
                  <a:gd name="T110" fmla="*/ 6 w 40"/>
                  <a:gd name="T111" fmla="*/ 8 h 19"/>
                  <a:gd name="T112" fmla="*/ 5 w 40"/>
                  <a:gd name="T113" fmla="*/ 9 h 19"/>
                  <a:gd name="T114" fmla="*/ 3 w 40"/>
                  <a:gd name="T115" fmla="*/ 10 h 19"/>
                  <a:gd name="T116" fmla="*/ 2 w 40"/>
                  <a:gd name="T117" fmla="*/ 11 h 19"/>
                  <a:gd name="T118" fmla="*/ 1 w 40"/>
                  <a:gd name="T119" fmla="*/ 12 h 19"/>
                  <a:gd name="T120" fmla="*/ 0 w 40"/>
                  <a:gd name="T121" fmla="*/ 13 h 1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0"/>
                  <a:gd name="T184" fmla="*/ 0 h 19"/>
                  <a:gd name="T185" fmla="*/ 40 w 40"/>
                  <a:gd name="T186" fmla="*/ 19 h 1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0" h="19">
                    <a:moveTo>
                      <a:pt x="0" y="13"/>
                    </a:moveTo>
                    <a:lnTo>
                      <a:pt x="0" y="13"/>
                    </a:lnTo>
                    <a:lnTo>
                      <a:pt x="1" y="13"/>
                    </a:lnTo>
                    <a:lnTo>
                      <a:pt x="2" y="13"/>
                    </a:lnTo>
                    <a:lnTo>
                      <a:pt x="3" y="13"/>
                    </a:lnTo>
                    <a:lnTo>
                      <a:pt x="4" y="14"/>
                    </a:lnTo>
                    <a:lnTo>
                      <a:pt x="5" y="14"/>
                    </a:lnTo>
                    <a:lnTo>
                      <a:pt x="6" y="14"/>
                    </a:lnTo>
                    <a:lnTo>
                      <a:pt x="7" y="14"/>
                    </a:lnTo>
                    <a:lnTo>
                      <a:pt x="8" y="14"/>
                    </a:lnTo>
                    <a:lnTo>
                      <a:pt x="9" y="15"/>
                    </a:lnTo>
                    <a:lnTo>
                      <a:pt x="10" y="15"/>
                    </a:lnTo>
                    <a:lnTo>
                      <a:pt x="11" y="15"/>
                    </a:lnTo>
                    <a:lnTo>
                      <a:pt x="12" y="15"/>
                    </a:lnTo>
                    <a:lnTo>
                      <a:pt x="13" y="15"/>
                    </a:lnTo>
                    <a:lnTo>
                      <a:pt x="13" y="16"/>
                    </a:lnTo>
                    <a:lnTo>
                      <a:pt x="14" y="16"/>
                    </a:lnTo>
                    <a:lnTo>
                      <a:pt x="15" y="16"/>
                    </a:lnTo>
                    <a:lnTo>
                      <a:pt x="16" y="16"/>
                    </a:lnTo>
                    <a:lnTo>
                      <a:pt x="17" y="16"/>
                    </a:lnTo>
                    <a:lnTo>
                      <a:pt x="18" y="16"/>
                    </a:lnTo>
                    <a:lnTo>
                      <a:pt x="19" y="17"/>
                    </a:lnTo>
                    <a:lnTo>
                      <a:pt x="20" y="17"/>
                    </a:lnTo>
                    <a:lnTo>
                      <a:pt x="21" y="17"/>
                    </a:lnTo>
                    <a:lnTo>
                      <a:pt x="22" y="17"/>
                    </a:lnTo>
                    <a:lnTo>
                      <a:pt x="23" y="17"/>
                    </a:lnTo>
                    <a:lnTo>
                      <a:pt x="24" y="17"/>
                    </a:lnTo>
                    <a:lnTo>
                      <a:pt x="25" y="18"/>
                    </a:lnTo>
                    <a:lnTo>
                      <a:pt x="26" y="18"/>
                    </a:lnTo>
                    <a:lnTo>
                      <a:pt x="27" y="18"/>
                    </a:lnTo>
                    <a:lnTo>
                      <a:pt x="28" y="18"/>
                    </a:lnTo>
                    <a:lnTo>
                      <a:pt x="29" y="17"/>
                    </a:lnTo>
                    <a:lnTo>
                      <a:pt x="29" y="16"/>
                    </a:lnTo>
                    <a:lnTo>
                      <a:pt x="30" y="15"/>
                    </a:lnTo>
                    <a:lnTo>
                      <a:pt x="30" y="14"/>
                    </a:lnTo>
                    <a:lnTo>
                      <a:pt x="31" y="13"/>
                    </a:lnTo>
                    <a:lnTo>
                      <a:pt x="32" y="12"/>
                    </a:lnTo>
                    <a:lnTo>
                      <a:pt x="32" y="11"/>
                    </a:lnTo>
                    <a:lnTo>
                      <a:pt x="33" y="10"/>
                    </a:lnTo>
                    <a:lnTo>
                      <a:pt x="34" y="9"/>
                    </a:lnTo>
                    <a:lnTo>
                      <a:pt x="34" y="8"/>
                    </a:lnTo>
                    <a:lnTo>
                      <a:pt x="35" y="7"/>
                    </a:lnTo>
                    <a:lnTo>
                      <a:pt x="36" y="6"/>
                    </a:lnTo>
                    <a:lnTo>
                      <a:pt x="37" y="5"/>
                    </a:lnTo>
                    <a:lnTo>
                      <a:pt x="38" y="4"/>
                    </a:lnTo>
                    <a:lnTo>
                      <a:pt x="39" y="3"/>
                    </a:lnTo>
                    <a:lnTo>
                      <a:pt x="39" y="2"/>
                    </a:lnTo>
                    <a:lnTo>
                      <a:pt x="38" y="2"/>
                    </a:lnTo>
                    <a:lnTo>
                      <a:pt x="37" y="2"/>
                    </a:lnTo>
                    <a:lnTo>
                      <a:pt x="36" y="2"/>
                    </a:lnTo>
                    <a:lnTo>
                      <a:pt x="35" y="2"/>
                    </a:lnTo>
                    <a:lnTo>
                      <a:pt x="34" y="2"/>
                    </a:lnTo>
                    <a:lnTo>
                      <a:pt x="33" y="2"/>
                    </a:lnTo>
                    <a:lnTo>
                      <a:pt x="32" y="1"/>
                    </a:lnTo>
                    <a:lnTo>
                      <a:pt x="31" y="1"/>
                    </a:lnTo>
                    <a:lnTo>
                      <a:pt x="30" y="1"/>
                    </a:lnTo>
                    <a:lnTo>
                      <a:pt x="29" y="1"/>
                    </a:lnTo>
                    <a:lnTo>
                      <a:pt x="28" y="1"/>
                    </a:lnTo>
                    <a:lnTo>
                      <a:pt x="27" y="1"/>
                    </a:lnTo>
                    <a:lnTo>
                      <a:pt x="26" y="1"/>
                    </a:lnTo>
                    <a:lnTo>
                      <a:pt x="25" y="1"/>
                    </a:lnTo>
                    <a:lnTo>
                      <a:pt x="24" y="1"/>
                    </a:lnTo>
                    <a:lnTo>
                      <a:pt x="23" y="1"/>
                    </a:lnTo>
                    <a:lnTo>
                      <a:pt x="22" y="1"/>
                    </a:lnTo>
                    <a:lnTo>
                      <a:pt x="22" y="0"/>
                    </a:lnTo>
                    <a:lnTo>
                      <a:pt x="21" y="0"/>
                    </a:lnTo>
                    <a:lnTo>
                      <a:pt x="20" y="0"/>
                    </a:lnTo>
                    <a:lnTo>
                      <a:pt x="19" y="0"/>
                    </a:lnTo>
                    <a:lnTo>
                      <a:pt x="18" y="1"/>
                    </a:lnTo>
                    <a:lnTo>
                      <a:pt x="17" y="1"/>
                    </a:lnTo>
                    <a:lnTo>
                      <a:pt x="16" y="1"/>
                    </a:lnTo>
                    <a:lnTo>
                      <a:pt x="16" y="2"/>
                    </a:lnTo>
                    <a:lnTo>
                      <a:pt x="15" y="2"/>
                    </a:lnTo>
                    <a:lnTo>
                      <a:pt x="15" y="3"/>
                    </a:lnTo>
                    <a:lnTo>
                      <a:pt x="14" y="3"/>
                    </a:lnTo>
                    <a:lnTo>
                      <a:pt x="13" y="3"/>
                    </a:lnTo>
                    <a:lnTo>
                      <a:pt x="13" y="4"/>
                    </a:lnTo>
                    <a:lnTo>
                      <a:pt x="12" y="4"/>
                    </a:lnTo>
                    <a:lnTo>
                      <a:pt x="11" y="4"/>
                    </a:lnTo>
                    <a:lnTo>
                      <a:pt x="11" y="5"/>
                    </a:lnTo>
                    <a:lnTo>
                      <a:pt x="10" y="5"/>
                    </a:lnTo>
                    <a:lnTo>
                      <a:pt x="10" y="6"/>
                    </a:lnTo>
                    <a:lnTo>
                      <a:pt x="9" y="6"/>
                    </a:lnTo>
                    <a:lnTo>
                      <a:pt x="8" y="6"/>
                    </a:lnTo>
                    <a:lnTo>
                      <a:pt x="8" y="7"/>
                    </a:lnTo>
                    <a:lnTo>
                      <a:pt x="7" y="7"/>
                    </a:lnTo>
                    <a:lnTo>
                      <a:pt x="6" y="8"/>
                    </a:lnTo>
                    <a:lnTo>
                      <a:pt x="5" y="9"/>
                    </a:lnTo>
                    <a:lnTo>
                      <a:pt x="4" y="10"/>
                    </a:lnTo>
                    <a:lnTo>
                      <a:pt x="3" y="10"/>
                    </a:lnTo>
                    <a:lnTo>
                      <a:pt x="2" y="11"/>
                    </a:lnTo>
                    <a:lnTo>
                      <a:pt x="1" y="12"/>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34" name="Freeform 794">
                <a:extLst>
                  <a:ext uri="{FF2B5EF4-FFF2-40B4-BE49-F238E27FC236}">
                    <a16:creationId xmlns:a16="http://schemas.microsoft.com/office/drawing/2014/main" id="{3F7A8489-869D-41E3-B2FC-A1B51B098A08}"/>
                  </a:ext>
                </a:extLst>
              </p:cNvPr>
              <p:cNvSpPr>
                <a:spLocks/>
              </p:cNvSpPr>
              <p:nvPr/>
            </p:nvSpPr>
            <p:spPr bwMode="auto">
              <a:xfrm>
                <a:off x="804" y="2797"/>
                <a:ext cx="1" cy="14"/>
              </a:xfrm>
              <a:custGeom>
                <a:avLst/>
                <a:gdLst>
                  <a:gd name="T0" fmla="*/ 0 w 1"/>
                  <a:gd name="T1" fmla="*/ 0 h 14"/>
                  <a:gd name="T2" fmla="*/ 0 w 1"/>
                  <a:gd name="T3" fmla="*/ 0 h 14"/>
                  <a:gd name="T4" fmla="*/ 0 w 1"/>
                  <a:gd name="T5" fmla="*/ 2 h 14"/>
                  <a:gd name="T6" fmla="*/ 0 w 1"/>
                  <a:gd name="T7" fmla="*/ 3 h 14"/>
                  <a:gd name="T8" fmla="*/ 0 w 1"/>
                  <a:gd name="T9" fmla="*/ 5 h 14"/>
                  <a:gd name="T10" fmla="*/ 0 w 1"/>
                  <a:gd name="T11" fmla="*/ 7 h 14"/>
                  <a:gd name="T12" fmla="*/ 0 w 1"/>
                  <a:gd name="T13" fmla="*/ 8 h 14"/>
                  <a:gd name="T14" fmla="*/ 0 w 1"/>
                  <a:gd name="T15" fmla="*/ 10 h 14"/>
                  <a:gd name="T16" fmla="*/ 0 w 1"/>
                  <a:gd name="T17" fmla="*/ 11 h 14"/>
                  <a:gd name="T18" fmla="*/ 0 w 1"/>
                  <a:gd name="T19" fmla="*/ 13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14"/>
                  <a:gd name="T32" fmla="*/ 1 w 1"/>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14">
                    <a:moveTo>
                      <a:pt x="0" y="0"/>
                    </a:moveTo>
                    <a:lnTo>
                      <a:pt x="0" y="0"/>
                    </a:lnTo>
                    <a:lnTo>
                      <a:pt x="0" y="2"/>
                    </a:lnTo>
                    <a:lnTo>
                      <a:pt x="0" y="3"/>
                    </a:lnTo>
                    <a:lnTo>
                      <a:pt x="0" y="5"/>
                    </a:lnTo>
                    <a:lnTo>
                      <a:pt x="0" y="7"/>
                    </a:lnTo>
                    <a:lnTo>
                      <a:pt x="0" y="8"/>
                    </a:lnTo>
                    <a:lnTo>
                      <a:pt x="0" y="10"/>
                    </a:lnTo>
                    <a:lnTo>
                      <a:pt x="0" y="11"/>
                    </a:lnTo>
                    <a:lnTo>
                      <a:pt x="0" y="13"/>
                    </a:lnTo>
                  </a:path>
                </a:pathLst>
              </a:custGeom>
              <a:noFill/>
              <a:ln w="12700" cap="rnd">
                <a:solidFill>
                  <a:srgbClr val="91919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35" name="Freeform 795">
                <a:extLst>
                  <a:ext uri="{FF2B5EF4-FFF2-40B4-BE49-F238E27FC236}">
                    <a16:creationId xmlns:a16="http://schemas.microsoft.com/office/drawing/2014/main" id="{D33D4CB9-8880-4EA7-8796-06561686E329}"/>
                  </a:ext>
                </a:extLst>
              </p:cNvPr>
              <p:cNvSpPr>
                <a:spLocks/>
              </p:cNvSpPr>
              <p:nvPr/>
            </p:nvSpPr>
            <p:spPr bwMode="auto">
              <a:xfrm>
                <a:off x="820" y="2795"/>
                <a:ext cx="14" cy="12"/>
              </a:xfrm>
              <a:custGeom>
                <a:avLst/>
                <a:gdLst>
                  <a:gd name="T0" fmla="*/ 0 w 14"/>
                  <a:gd name="T1" fmla="*/ 0 h 12"/>
                  <a:gd name="T2" fmla="*/ 1 w 14"/>
                  <a:gd name="T3" fmla="*/ 1 h 12"/>
                  <a:gd name="T4" fmla="*/ 2 w 14"/>
                  <a:gd name="T5" fmla="*/ 1 h 12"/>
                  <a:gd name="T6" fmla="*/ 2 w 14"/>
                  <a:gd name="T7" fmla="*/ 2 h 12"/>
                  <a:gd name="T8" fmla="*/ 3 w 14"/>
                  <a:gd name="T9" fmla="*/ 2 h 12"/>
                  <a:gd name="T10" fmla="*/ 4 w 14"/>
                  <a:gd name="T11" fmla="*/ 3 h 12"/>
                  <a:gd name="T12" fmla="*/ 4 w 14"/>
                  <a:gd name="T13" fmla="*/ 4 h 12"/>
                  <a:gd name="T14" fmla="*/ 5 w 14"/>
                  <a:gd name="T15" fmla="*/ 4 h 12"/>
                  <a:gd name="T16" fmla="*/ 6 w 14"/>
                  <a:gd name="T17" fmla="*/ 5 h 12"/>
                  <a:gd name="T18" fmla="*/ 6 w 14"/>
                  <a:gd name="T19" fmla="*/ 6 h 12"/>
                  <a:gd name="T20" fmla="*/ 7 w 14"/>
                  <a:gd name="T21" fmla="*/ 6 h 12"/>
                  <a:gd name="T22" fmla="*/ 8 w 14"/>
                  <a:gd name="T23" fmla="*/ 7 h 12"/>
                  <a:gd name="T24" fmla="*/ 9 w 14"/>
                  <a:gd name="T25" fmla="*/ 8 h 12"/>
                  <a:gd name="T26" fmla="*/ 9 w 14"/>
                  <a:gd name="T27" fmla="*/ 8 h 12"/>
                  <a:gd name="T28" fmla="*/ 10 w 14"/>
                  <a:gd name="T29" fmla="*/ 9 h 12"/>
                  <a:gd name="T30" fmla="*/ 10 w 14"/>
                  <a:gd name="T31" fmla="*/ 10 h 12"/>
                  <a:gd name="T32" fmla="*/ 11 w 14"/>
                  <a:gd name="T33" fmla="*/ 11 h 12"/>
                  <a:gd name="T34" fmla="*/ 11 w 14"/>
                  <a:gd name="T35" fmla="*/ 11 h 12"/>
                  <a:gd name="T36" fmla="*/ 12 w 14"/>
                  <a:gd name="T37" fmla="*/ 11 h 12"/>
                  <a:gd name="T38" fmla="*/ 12 w 14"/>
                  <a:gd name="T39" fmla="*/ 11 h 12"/>
                  <a:gd name="T40" fmla="*/ 13 w 14"/>
                  <a:gd name="T41" fmla="*/ 11 h 12"/>
                  <a:gd name="T42" fmla="*/ 13 w 14"/>
                  <a:gd name="T43" fmla="*/ 10 h 12"/>
                  <a:gd name="T44" fmla="*/ 13 w 14"/>
                  <a:gd name="T45" fmla="*/ 10 h 12"/>
                  <a:gd name="T46" fmla="*/ 13 w 14"/>
                  <a:gd name="T47" fmla="*/ 10 h 12"/>
                  <a:gd name="T48" fmla="*/ 13 w 14"/>
                  <a:gd name="T49" fmla="*/ 9 h 12"/>
                  <a:gd name="T50" fmla="*/ 12 w 14"/>
                  <a:gd name="T51" fmla="*/ 9 h 12"/>
                  <a:gd name="T52" fmla="*/ 11 w 14"/>
                  <a:gd name="T53" fmla="*/ 8 h 12"/>
                  <a:gd name="T54" fmla="*/ 10 w 14"/>
                  <a:gd name="T55" fmla="*/ 7 h 12"/>
                  <a:gd name="T56" fmla="*/ 10 w 14"/>
                  <a:gd name="T57" fmla="*/ 7 h 12"/>
                  <a:gd name="T58" fmla="*/ 9 w 14"/>
                  <a:gd name="T59" fmla="*/ 6 h 12"/>
                  <a:gd name="T60" fmla="*/ 8 w 14"/>
                  <a:gd name="T61" fmla="*/ 5 h 12"/>
                  <a:gd name="T62" fmla="*/ 7 w 14"/>
                  <a:gd name="T63" fmla="*/ 5 h 12"/>
                  <a:gd name="T64" fmla="*/ 6 w 14"/>
                  <a:gd name="T65" fmla="*/ 4 h 12"/>
                  <a:gd name="T66" fmla="*/ 6 w 14"/>
                  <a:gd name="T67" fmla="*/ 3 h 12"/>
                  <a:gd name="T68" fmla="*/ 5 w 14"/>
                  <a:gd name="T69" fmla="*/ 3 h 12"/>
                  <a:gd name="T70" fmla="*/ 4 w 14"/>
                  <a:gd name="T71" fmla="*/ 2 h 12"/>
                  <a:gd name="T72" fmla="*/ 3 w 14"/>
                  <a:gd name="T73" fmla="*/ 2 h 12"/>
                  <a:gd name="T74" fmla="*/ 2 w 14"/>
                  <a:gd name="T75" fmla="*/ 1 h 12"/>
                  <a:gd name="T76" fmla="*/ 2 w 14"/>
                  <a:gd name="T77" fmla="*/ 1 h 12"/>
                  <a:gd name="T78" fmla="*/ 1 w 14"/>
                  <a:gd name="T79" fmla="*/ 0 h 12"/>
                  <a:gd name="T80" fmla="*/ 0 w 14"/>
                  <a:gd name="T81" fmla="*/ 0 h 1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
                  <a:gd name="T124" fmla="*/ 0 h 12"/>
                  <a:gd name="T125" fmla="*/ 14 w 14"/>
                  <a:gd name="T126" fmla="*/ 12 h 1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 h="12">
                    <a:moveTo>
                      <a:pt x="0" y="0"/>
                    </a:moveTo>
                    <a:lnTo>
                      <a:pt x="1" y="1"/>
                    </a:lnTo>
                    <a:lnTo>
                      <a:pt x="2" y="1"/>
                    </a:lnTo>
                    <a:lnTo>
                      <a:pt x="2" y="2"/>
                    </a:lnTo>
                    <a:lnTo>
                      <a:pt x="3" y="2"/>
                    </a:lnTo>
                    <a:lnTo>
                      <a:pt x="4" y="3"/>
                    </a:lnTo>
                    <a:lnTo>
                      <a:pt x="4" y="4"/>
                    </a:lnTo>
                    <a:lnTo>
                      <a:pt x="5" y="4"/>
                    </a:lnTo>
                    <a:lnTo>
                      <a:pt x="6" y="5"/>
                    </a:lnTo>
                    <a:lnTo>
                      <a:pt x="6" y="6"/>
                    </a:lnTo>
                    <a:lnTo>
                      <a:pt x="7" y="6"/>
                    </a:lnTo>
                    <a:lnTo>
                      <a:pt x="8" y="7"/>
                    </a:lnTo>
                    <a:lnTo>
                      <a:pt x="9" y="8"/>
                    </a:lnTo>
                    <a:lnTo>
                      <a:pt x="10" y="9"/>
                    </a:lnTo>
                    <a:lnTo>
                      <a:pt x="10" y="10"/>
                    </a:lnTo>
                    <a:lnTo>
                      <a:pt x="11" y="11"/>
                    </a:lnTo>
                    <a:lnTo>
                      <a:pt x="12" y="11"/>
                    </a:lnTo>
                    <a:lnTo>
                      <a:pt x="13" y="11"/>
                    </a:lnTo>
                    <a:lnTo>
                      <a:pt x="13" y="10"/>
                    </a:lnTo>
                    <a:lnTo>
                      <a:pt x="13" y="9"/>
                    </a:lnTo>
                    <a:lnTo>
                      <a:pt x="12" y="9"/>
                    </a:lnTo>
                    <a:lnTo>
                      <a:pt x="11" y="8"/>
                    </a:lnTo>
                    <a:lnTo>
                      <a:pt x="10" y="7"/>
                    </a:lnTo>
                    <a:lnTo>
                      <a:pt x="9" y="6"/>
                    </a:lnTo>
                    <a:lnTo>
                      <a:pt x="8" y="5"/>
                    </a:lnTo>
                    <a:lnTo>
                      <a:pt x="7" y="5"/>
                    </a:lnTo>
                    <a:lnTo>
                      <a:pt x="6" y="4"/>
                    </a:lnTo>
                    <a:lnTo>
                      <a:pt x="6" y="3"/>
                    </a:lnTo>
                    <a:lnTo>
                      <a:pt x="5" y="3"/>
                    </a:lnTo>
                    <a:lnTo>
                      <a:pt x="4" y="2"/>
                    </a:lnTo>
                    <a:lnTo>
                      <a:pt x="3" y="2"/>
                    </a:lnTo>
                    <a:lnTo>
                      <a:pt x="2" y="1"/>
                    </a:lnTo>
                    <a:lnTo>
                      <a:pt x="1" y="0"/>
                    </a:lnTo>
                    <a:lnTo>
                      <a:pt x="0" y="0"/>
                    </a:lnTo>
                  </a:path>
                </a:pathLst>
              </a:custGeom>
              <a:solidFill>
                <a:srgbClr val="91919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36" name="Freeform 796">
                <a:extLst>
                  <a:ext uri="{FF2B5EF4-FFF2-40B4-BE49-F238E27FC236}">
                    <a16:creationId xmlns:a16="http://schemas.microsoft.com/office/drawing/2014/main" id="{B0B9FCCE-30DC-40F8-A1CC-58D223F42BEB}"/>
                  </a:ext>
                </a:extLst>
              </p:cNvPr>
              <p:cNvSpPr>
                <a:spLocks/>
              </p:cNvSpPr>
              <p:nvPr/>
            </p:nvSpPr>
            <p:spPr bwMode="auto">
              <a:xfrm>
                <a:off x="831" y="2803"/>
                <a:ext cx="15" cy="4"/>
              </a:xfrm>
              <a:custGeom>
                <a:avLst/>
                <a:gdLst>
                  <a:gd name="T0" fmla="*/ 2 w 15"/>
                  <a:gd name="T1" fmla="*/ 3 h 4"/>
                  <a:gd name="T2" fmla="*/ 14 w 15"/>
                  <a:gd name="T3" fmla="*/ 3 h 4"/>
                  <a:gd name="T4" fmla="*/ 0 w 15"/>
                  <a:gd name="T5" fmla="*/ 0 h 4"/>
                  <a:gd name="T6" fmla="*/ 0 w 15"/>
                  <a:gd name="T7" fmla="*/ 0 h 4"/>
                  <a:gd name="T8" fmla="*/ 1 w 15"/>
                  <a:gd name="T9" fmla="*/ 1 h 4"/>
                  <a:gd name="T10" fmla="*/ 1 w 15"/>
                  <a:gd name="T11" fmla="*/ 1 h 4"/>
                  <a:gd name="T12" fmla="*/ 1 w 15"/>
                  <a:gd name="T13" fmla="*/ 1 h 4"/>
                  <a:gd name="T14" fmla="*/ 1 w 15"/>
                  <a:gd name="T15" fmla="*/ 2 h 4"/>
                  <a:gd name="T16" fmla="*/ 2 w 15"/>
                  <a:gd name="T17" fmla="*/ 2 h 4"/>
                  <a:gd name="T18" fmla="*/ 2 w 15"/>
                  <a:gd name="T19" fmla="*/ 2 h 4"/>
                  <a:gd name="T20" fmla="*/ 2 w 15"/>
                  <a:gd name="T21" fmla="*/ 3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
                  <a:gd name="T34" fmla="*/ 0 h 4"/>
                  <a:gd name="T35" fmla="*/ 15 w 15"/>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 h="4">
                    <a:moveTo>
                      <a:pt x="2" y="3"/>
                    </a:moveTo>
                    <a:lnTo>
                      <a:pt x="14" y="3"/>
                    </a:lnTo>
                    <a:lnTo>
                      <a:pt x="0" y="0"/>
                    </a:lnTo>
                    <a:lnTo>
                      <a:pt x="1" y="1"/>
                    </a:lnTo>
                    <a:lnTo>
                      <a:pt x="1" y="2"/>
                    </a:lnTo>
                    <a:lnTo>
                      <a:pt x="2" y="2"/>
                    </a:lnTo>
                    <a:lnTo>
                      <a:pt x="2" y="3"/>
                    </a:lnTo>
                  </a:path>
                </a:pathLst>
              </a:custGeom>
              <a:solidFill>
                <a:srgbClr val="CECEC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37" name="Freeform 797">
                <a:extLst>
                  <a:ext uri="{FF2B5EF4-FFF2-40B4-BE49-F238E27FC236}">
                    <a16:creationId xmlns:a16="http://schemas.microsoft.com/office/drawing/2014/main" id="{CF4FA8A4-443B-44F9-A286-2DA51F03A284}"/>
                  </a:ext>
                </a:extLst>
              </p:cNvPr>
              <p:cNvSpPr>
                <a:spLocks/>
              </p:cNvSpPr>
              <p:nvPr/>
            </p:nvSpPr>
            <p:spPr bwMode="auto">
              <a:xfrm>
                <a:off x="722" y="2809"/>
                <a:ext cx="47" cy="12"/>
              </a:xfrm>
              <a:custGeom>
                <a:avLst/>
                <a:gdLst>
                  <a:gd name="T0" fmla="*/ 33 w 47"/>
                  <a:gd name="T1" fmla="*/ 5 h 12"/>
                  <a:gd name="T2" fmla="*/ 17 w 47"/>
                  <a:gd name="T3" fmla="*/ 10 h 12"/>
                  <a:gd name="T4" fmla="*/ 16 w 47"/>
                  <a:gd name="T5" fmla="*/ 11 h 12"/>
                  <a:gd name="T6" fmla="*/ 11 w 47"/>
                  <a:gd name="T7" fmla="*/ 11 h 12"/>
                  <a:gd name="T8" fmla="*/ 7 w 47"/>
                  <a:gd name="T9" fmla="*/ 11 h 12"/>
                  <a:gd name="T10" fmla="*/ 2 w 47"/>
                  <a:gd name="T11" fmla="*/ 8 h 12"/>
                  <a:gd name="T12" fmla="*/ 0 w 47"/>
                  <a:gd name="T13" fmla="*/ 7 h 12"/>
                  <a:gd name="T14" fmla="*/ 9 w 47"/>
                  <a:gd name="T15" fmla="*/ 4 h 12"/>
                  <a:gd name="T16" fmla="*/ 1 w 47"/>
                  <a:gd name="T17" fmla="*/ 8 h 12"/>
                  <a:gd name="T18" fmla="*/ 9 w 47"/>
                  <a:gd name="T19" fmla="*/ 4 h 12"/>
                  <a:gd name="T20" fmla="*/ 10 w 47"/>
                  <a:gd name="T21" fmla="*/ 4 h 12"/>
                  <a:gd name="T22" fmla="*/ 12 w 47"/>
                  <a:gd name="T23" fmla="*/ 3 h 12"/>
                  <a:gd name="T24" fmla="*/ 12 w 47"/>
                  <a:gd name="T25" fmla="*/ 3 h 12"/>
                  <a:gd name="T26" fmla="*/ 13 w 47"/>
                  <a:gd name="T27" fmla="*/ 3 h 12"/>
                  <a:gd name="T28" fmla="*/ 14 w 47"/>
                  <a:gd name="T29" fmla="*/ 2 h 12"/>
                  <a:gd name="T30" fmla="*/ 16 w 47"/>
                  <a:gd name="T31" fmla="*/ 2 h 12"/>
                  <a:gd name="T32" fmla="*/ 17 w 47"/>
                  <a:gd name="T33" fmla="*/ 2 h 12"/>
                  <a:gd name="T34" fmla="*/ 17 w 47"/>
                  <a:gd name="T35" fmla="*/ 2 h 12"/>
                  <a:gd name="T36" fmla="*/ 17 w 47"/>
                  <a:gd name="T37" fmla="*/ 1 h 12"/>
                  <a:gd name="T38" fmla="*/ 17 w 47"/>
                  <a:gd name="T39" fmla="*/ 1 h 12"/>
                  <a:gd name="T40" fmla="*/ 25 w 47"/>
                  <a:gd name="T41" fmla="*/ 0 h 12"/>
                  <a:gd name="T42" fmla="*/ 26 w 47"/>
                  <a:gd name="T43" fmla="*/ 0 h 12"/>
                  <a:gd name="T44" fmla="*/ 27 w 47"/>
                  <a:gd name="T45" fmla="*/ 0 h 12"/>
                  <a:gd name="T46" fmla="*/ 29 w 47"/>
                  <a:gd name="T47" fmla="*/ 1 h 12"/>
                  <a:gd name="T48" fmla="*/ 30 w 47"/>
                  <a:gd name="T49" fmla="*/ 1 h 12"/>
                  <a:gd name="T50" fmla="*/ 31 w 47"/>
                  <a:gd name="T51" fmla="*/ 1 h 12"/>
                  <a:gd name="T52" fmla="*/ 33 w 47"/>
                  <a:gd name="T53" fmla="*/ 1 h 12"/>
                  <a:gd name="T54" fmla="*/ 34 w 47"/>
                  <a:gd name="T55" fmla="*/ 1 h 12"/>
                  <a:gd name="T56" fmla="*/ 35 w 47"/>
                  <a:gd name="T57" fmla="*/ 2 h 12"/>
                  <a:gd name="T58" fmla="*/ 37 w 47"/>
                  <a:gd name="T59" fmla="*/ 2 h 12"/>
                  <a:gd name="T60" fmla="*/ 38 w 47"/>
                  <a:gd name="T61" fmla="*/ 2 h 12"/>
                  <a:gd name="T62" fmla="*/ 39 w 47"/>
                  <a:gd name="T63" fmla="*/ 2 h 12"/>
                  <a:gd name="T64" fmla="*/ 41 w 47"/>
                  <a:gd name="T65" fmla="*/ 2 h 12"/>
                  <a:gd name="T66" fmla="*/ 42 w 47"/>
                  <a:gd name="T67" fmla="*/ 3 h 12"/>
                  <a:gd name="T68" fmla="*/ 43 w 47"/>
                  <a:gd name="T69" fmla="*/ 3 h 12"/>
                  <a:gd name="T70" fmla="*/ 45 w 47"/>
                  <a:gd name="T71" fmla="*/ 3 h 12"/>
                  <a:gd name="T72" fmla="*/ 46 w 47"/>
                  <a:gd name="T73" fmla="*/ 3 h 12"/>
                  <a:gd name="T74" fmla="*/ 45 w 47"/>
                  <a:gd name="T75" fmla="*/ 3 h 12"/>
                  <a:gd name="T76" fmla="*/ 44 w 47"/>
                  <a:gd name="T77" fmla="*/ 3 h 12"/>
                  <a:gd name="T78" fmla="*/ 43 w 47"/>
                  <a:gd name="T79" fmla="*/ 4 h 12"/>
                  <a:gd name="T80" fmla="*/ 43 w 47"/>
                  <a:gd name="T81" fmla="*/ 4 h 12"/>
                  <a:gd name="T82" fmla="*/ 42 w 47"/>
                  <a:gd name="T83" fmla="*/ 4 h 12"/>
                  <a:gd name="T84" fmla="*/ 41 w 47"/>
                  <a:gd name="T85" fmla="*/ 4 h 12"/>
                  <a:gd name="T86" fmla="*/ 40 w 47"/>
                  <a:gd name="T87" fmla="*/ 4 h 12"/>
                  <a:gd name="T88" fmla="*/ 39 w 47"/>
                  <a:gd name="T89" fmla="*/ 4 h 12"/>
                  <a:gd name="T90" fmla="*/ 38 w 47"/>
                  <a:gd name="T91" fmla="*/ 4 h 12"/>
                  <a:gd name="T92" fmla="*/ 38 w 47"/>
                  <a:gd name="T93" fmla="*/ 5 h 12"/>
                  <a:gd name="T94" fmla="*/ 37 w 47"/>
                  <a:gd name="T95" fmla="*/ 5 h 12"/>
                  <a:gd name="T96" fmla="*/ 36 w 47"/>
                  <a:gd name="T97" fmla="*/ 5 h 12"/>
                  <a:gd name="T98" fmla="*/ 35 w 47"/>
                  <a:gd name="T99" fmla="*/ 5 h 12"/>
                  <a:gd name="T100" fmla="*/ 34 w 47"/>
                  <a:gd name="T101" fmla="*/ 5 h 12"/>
                  <a:gd name="T102" fmla="*/ 33 w 47"/>
                  <a:gd name="T103" fmla="*/ 5 h 12"/>
                  <a:gd name="T104" fmla="*/ 33 w 47"/>
                  <a:gd name="T105" fmla="*/ 5 h 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7"/>
                  <a:gd name="T160" fmla="*/ 0 h 12"/>
                  <a:gd name="T161" fmla="*/ 47 w 47"/>
                  <a:gd name="T162" fmla="*/ 12 h 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7" h="12">
                    <a:moveTo>
                      <a:pt x="33" y="5"/>
                    </a:moveTo>
                    <a:lnTo>
                      <a:pt x="17" y="10"/>
                    </a:lnTo>
                    <a:lnTo>
                      <a:pt x="16" y="11"/>
                    </a:lnTo>
                    <a:lnTo>
                      <a:pt x="11" y="11"/>
                    </a:lnTo>
                    <a:lnTo>
                      <a:pt x="7" y="11"/>
                    </a:lnTo>
                    <a:lnTo>
                      <a:pt x="2" y="8"/>
                    </a:lnTo>
                    <a:lnTo>
                      <a:pt x="0" y="7"/>
                    </a:lnTo>
                    <a:lnTo>
                      <a:pt x="9" y="4"/>
                    </a:lnTo>
                    <a:lnTo>
                      <a:pt x="1" y="8"/>
                    </a:lnTo>
                    <a:lnTo>
                      <a:pt x="9" y="4"/>
                    </a:lnTo>
                    <a:lnTo>
                      <a:pt x="10" y="4"/>
                    </a:lnTo>
                    <a:lnTo>
                      <a:pt x="12" y="3"/>
                    </a:lnTo>
                    <a:lnTo>
                      <a:pt x="13" y="3"/>
                    </a:lnTo>
                    <a:lnTo>
                      <a:pt x="14" y="2"/>
                    </a:lnTo>
                    <a:lnTo>
                      <a:pt x="16" y="2"/>
                    </a:lnTo>
                    <a:lnTo>
                      <a:pt x="17" y="2"/>
                    </a:lnTo>
                    <a:lnTo>
                      <a:pt x="17" y="1"/>
                    </a:lnTo>
                    <a:lnTo>
                      <a:pt x="25" y="0"/>
                    </a:lnTo>
                    <a:lnTo>
                      <a:pt x="26" y="0"/>
                    </a:lnTo>
                    <a:lnTo>
                      <a:pt x="27" y="0"/>
                    </a:lnTo>
                    <a:lnTo>
                      <a:pt x="29" y="1"/>
                    </a:lnTo>
                    <a:lnTo>
                      <a:pt x="30" y="1"/>
                    </a:lnTo>
                    <a:lnTo>
                      <a:pt x="31" y="1"/>
                    </a:lnTo>
                    <a:lnTo>
                      <a:pt x="33" y="1"/>
                    </a:lnTo>
                    <a:lnTo>
                      <a:pt x="34" y="1"/>
                    </a:lnTo>
                    <a:lnTo>
                      <a:pt x="35" y="2"/>
                    </a:lnTo>
                    <a:lnTo>
                      <a:pt x="37" y="2"/>
                    </a:lnTo>
                    <a:lnTo>
                      <a:pt x="38" y="2"/>
                    </a:lnTo>
                    <a:lnTo>
                      <a:pt x="39" y="2"/>
                    </a:lnTo>
                    <a:lnTo>
                      <a:pt x="41" y="2"/>
                    </a:lnTo>
                    <a:lnTo>
                      <a:pt x="42" y="3"/>
                    </a:lnTo>
                    <a:lnTo>
                      <a:pt x="43" y="3"/>
                    </a:lnTo>
                    <a:lnTo>
                      <a:pt x="45" y="3"/>
                    </a:lnTo>
                    <a:lnTo>
                      <a:pt x="46" y="3"/>
                    </a:lnTo>
                    <a:lnTo>
                      <a:pt x="45" y="3"/>
                    </a:lnTo>
                    <a:lnTo>
                      <a:pt x="44" y="3"/>
                    </a:lnTo>
                    <a:lnTo>
                      <a:pt x="43" y="4"/>
                    </a:lnTo>
                    <a:lnTo>
                      <a:pt x="42" y="4"/>
                    </a:lnTo>
                    <a:lnTo>
                      <a:pt x="41" y="4"/>
                    </a:lnTo>
                    <a:lnTo>
                      <a:pt x="40" y="4"/>
                    </a:lnTo>
                    <a:lnTo>
                      <a:pt x="39" y="4"/>
                    </a:lnTo>
                    <a:lnTo>
                      <a:pt x="38" y="4"/>
                    </a:lnTo>
                    <a:lnTo>
                      <a:pt x="38" y="5"/>
                    </a:lnTo>
                    <a:lnTo>
                      <a:pt x="37" y="5"/>
                    </a:lnTo>
                    <a:lnTo>
                      <a:pt x="36" y="5"/>
                    </a:lnTo>
                    <a:lnTo>
                      <a:pt x="35" y="5"/>
                    </a:lnTo>
                    <a:lnTo>
                      <a:pt x="34" y="5"/>
                    </a:lnTo>
                    <a:lnTo>
                      <a:pt x="33" y="5"/>
                    </a:lnTo>
                  </a:path>
                </a:pathLst>
              </a:custGeom>
              <a:solidFill>
                <a:srgbClr val="EEEEE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38" name="Freeform 798">
                <a:extLst>
                  <a:ext uri="{FF2B5EF4-FFF2-40B4-BE49-F238E27FC236}">
                    <a16:creationId xmlns:a16="http://schemas.microsoft.com/office/drawing/2014/main" id="{5D17A439-3644-4499-840C-B01599207941}"/>
                  </a:ext>
                </a:extLst>
              </p:cNvPr>
              <p:cNvSpPr>
                <a:spLocks/>
              </p:cNvSpPr>
              <p:nvPr/>
            </p:nvSpPr>
            <p:spPr bwMode="auto">
              <a:xfrm>
                <a:off x="837" y="2816"/>
                <a:ext cx="13" cy="5"/>
              </a:xfrm>
              <a:custGeom>
                <a:avLst/>
                <a:gdLst>
                  <a:gd name="T0" fmla="*/ 0 w 13"/>
                  <a:gd name="T1" fmla="*/ 2 h 5"/>
                  <a:gd name="T2" fmla="*/ 11 w 13"/>
                  <a:gd name="T3" fmla="*/ 0 h 5"/>
                  <a:gd name="T4" fmla="*/ 11 w 13"/>
                  <a:gd name="T5" fmla="*/ 0 h 5"/>
                  <a:gd name="T6" fmla="*/ 12 w 13"/>
                  <a:gd name="T7" fmla="*/ 0 h 5"/>
                  <a:gd name="T8" fmla="*/ 12 w 13"/>
                  <a:gd name="T9" fmla="*/ 1 h 5"/>
                  <a:gd name="T10" fmla="*/ 12 w 13"/>
                  <a:gd name="T11" fmla="*/ 1 h 5"/>
                  <a:gd name="T12" fmla="*/ 12 w 13"/>
                  <a:gd name="T13" fmla="*/ 2 h 5"/>
                  <a:gd name="T14" fmla="*/ 12 w 13"/>
                  <a:gd name="T15" fmla="*/ 2 h 5"/>
                  <a:gd name="T16" fmla="*/ 12 w 13"/>
                  <a:gd name="T17" fmla="*/ 2 h 5"/>
                  <a:gd name="T18" fmla="*/ 12 w 13"/>
                  <a:gd name="T19" fmla="*/ 2 h 5"/>
                  <a:gd name="T20" fmla="*/ 0 w 13"/>
                  <a:gd name="T21" fmla="*/ 4 h 5"/>
                  <a:gd name="T22" fmla="*/ 0 w 13"/>
                  <a:gd name="T23" fmla="*/ 3 h 5"/>
                  <a:gd name="T24" fmla="*/ 0 w 13"/>
                  <a:gd name="T25" fmla="*/ 3 h 5"/>
                  <a:gd name="T26" fmla="*/ 0 w 13"/>
                  <a:gd name="T27" fmla="*/ 2 h 5"/>
                  <a:gd name="T28" fmla="*/ 0 w 13"/>
                  <a:gd name="T29" fmla="*/ 2 h 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
                  <a:gd name="T46" fmla="*/ 0 h 5"/>
                  <a:gd name="T47" fmla="*/ 13 w 13"/>
                  <a:gd name="T48" fmla="*/ 5 h 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 h="5">
                    <a:moveTo>
                      <a:pt x="0" y="2"/>
                    </a:moveTo>
                    <a:lnTo>
                      <a:pt x="11" y="0"/>
                    </a:lnTo>
                    <a:lnTo>
                      <a:pt x="12" y="0"/>
                    </a:lnTo>
                    <a:lnTo>
                      <a:pt x="12" y="1"/>
                    </a:lnTo>
                    <a:lnTo>
                      <a:pt x="12" y="2"/>
                    </a:lnTo>
                    <a:lnTo>
                      <a:pt x="0" y="4"/>
                    </a:lnTo>
                    <a:lnTo>
                      <a:pt x="0" y="3"/>
                    </a:lnTo>
                    <a:lnTo>
                      <a:pt x="0" y="2"/>
                    </a:lnTo>
                  </a:path>
                </a:pathLst>
              </a:custGeom>
              <a:solidFill>
                <a:srgbClr val="67676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39" name="Freeform 799">
                <a:extLst>
                  <a:ext uri="{FF2B5EF4-FFF2-40B4-BE49-F238E27FC236}">
                    <a16:creationId xmlns:a16="http://schemas.microsoft.com/office/drawing/2014/main" id="{B83E08C6-3534-465C-9BE0-7502B5DC8CC5}"/>
                  </a:ext>
                </a:extLst>
              </p:cNvPr>
              <p:cNvSpPr>
                <a:spLocks/>
              </p:cNvSpPr>
              <p:nvPr/>
            </p:nvSpPr>
            <p:spPr bwMode="auto">
              <a:xfrm>
                <a:off x="800" y="2809"/>
                <a:ext cx="26" cy="5"/>
              </a:xfrm>
              <a:custGeom>
                <a:avLst/>
                <a:gdLst>
                  <a:gd name="T0" fmla="*/ 21 w 26"/>
                  <a:gd name="T1" fmla="*/ 2 h 5"/>
                  <a:gd name="T2" fmla="*/ 25 w 26"/>
                  <a:gd name="T3" fmla="*/ 1 h 5"/>
                  <a:gd name="T4" fmla="*/ 25 w 26"/>
                  <a:gd name="T5" fmla="*/ 0 h 5"/>
                  <a:gd name="T6" fmla="*/ 25 w 26"/>
                  <a:gd name="T7" fmla="*/ 0 h 5"/>
                  <a:gd name="T8" fmla="*/ 25 w 26"/>
                  <a:gd name="T9" fmla="*/ 0 h 5"/>
                  <a:gd name="T10" fmla="*/ 25 w 26"/>
                  <a:gd name="T11" fmla="*/ 0 h 5"/>
                  <a:gd name="T12" fmla="*/ 24 w 26"/>
                  <a:gd name="T13" fmla="*/ 0 h 5"/>
                  <a:gd name="T14" fmla="*/ 21 w 26"/>
                  <a:gd name="T15" fmla="*/ 0 h 5"/>
                  <a:gd name="T16" fmla="*/ 21 w 26"/>
                  <a:gd name="T17" fmla="*/ 0 h 5"/>
                  <a:gd name="T18" fmla="*/ 21 w 26"/>
                  <a:gd name="T19" fmla="*/ 0 h 5"/>
                  <a:gd name="T20" fmla="*/ 21 w 26"/>
                  <a:gd name="T21" fmla="*/ 1 h 5"/>
                  <a:gd name="T22" fmla="*/ 21 w 26"/>
                  <a:gd name="T23" fmla="*/ 1 h 5"/>
                  <a:gd name="T24" fmla="*/ 21 w 26"/>
                  <a:gd name="T25" fmla="*/ 2 h 5"/>
                  <a:gd name="T26" fmla="*/ 0 w 26"/>
                  <a:gd name="T27" fmla="*/ 4 h 5"/>
                  <a:gd name="T28" fmla="*/ 4 w 26"/>
                  <a:gd name="T29" fmla="*/ 4 h 5"/>
                  <a:gd name="T30" fmla="*/ 4 w 26"/>
                  <a:gd name="T31" fmla="*/ 3 h 5"/>
                  <a:gd name="T32" fmla="*/ 4 w 26"/>
                  <a:gd name="T33" fmla="*/ 2 h 5"/>
                  <a:gd name="T34" fmla="*/ 4 w 26"/>
                  <a:gd name="T35" fmla="*/ 2 h 5"/>
                  <a:gd name="T36" fmla="*/ 4 w 26"/>
                  <a:gd name="T37" fmla="*/ 2 h 5"/>
                  <a:gd name="T38" fmla="*/ 4 w 26"/>
                  <a:gd name="T39" fmla="*/ 2 h 5"/>
                  <a:gd name="T40" fmla="*/ 0 w 26"/>
                  <a:gd name="T41" fmla="*/ 3 h 5"/>
                  <a:gd name="T42" fmla="*/ 0 w 26"/>
                  <a:gd name="T43" fmla="*/ 3 h 5"/>
                  <a:gd name="T44" fmla="*/ 0 w 26"/>
                  <a:gd name="T45" fmla="*/ 3 h 5"/>
                  <a:gd name="T46" fmla="*/ 0 w 26"/>
                  <a:gd name="T47" fmla="*/ 3 h 5"/>
                  <a:gd name="T48" fmla="*/ 0 w 26"/>
                  <a:gd name="T49" fmla="*/ 3 h 5"/>
                  <a:gd name="T50" fmla="*/ 0 w 26"/>
                  <a:gd name="T51" fmla="*/ 4 h 5"/>
                  <a:gd name="T52" fmla="*/ 21 w 26"/>
                  <a:gd name="T53" fmla="*/ 2 h 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
                  <a:gd name="T82" fmla="*/ 0 h 5"/>
                  <a:gd name="T83" fmla="*/ 26 w 26"/>
                  <a:gd name="T84" fmla="*/ 5 h 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 h="5">
                    <a:moveTo>
                      <a:pt x="21" y="2"/>
                    </a:moveTo>
                    <a:lnTo>
                      <a:pt x="25" y="1"/>
                    </a:lnTo>
                    <a:lnTo>
                      <a:pt x="25" y="0"/>
                    </a:lnTo>
                    <a:lnTo>
                      <a:pt x="24" y="0"/>
                    </a:lnTo>
                    <a:lnTo>
                      <a:pt x="21" y="0"/>
                    </a:lnTo>
                    <a:lnTo>
                      <a:pt x="21" y="1"/>
                    </a:lnTo>
                    <a:lnTo>
                      <a:pt x="21" y="2"/>
                    </a:lnTo>
                    <a:lnTo>
                      <a:pt x="0" y="4"/>
                    </a:lnTo>
                    <a:lnTo>
                      <a:pt x="4" y="4"/>
                    </a:lnTo>
                    <a:lnTo>
                      <a:pt x="4" y="3"/>
                    </a:lnTo>
                    <a:lnTo>
                      <a:pt x="4" y="2"/>
                    </a:lnTo>
                    <a:lnTo>
                      <a:pt x="0" y="3"/>
                    </a:lnTo>
                    <a:lnTo>
                      <a:pt x="0" y="4"/>
                    </a:lnTo>
                    <a:lnTo>
                      <a:pt x="21" y="2"/>
                    </a:lnTo>
                  </a:path>
                </a:pathLst>
              </a:custGeom>
              <a:solidFill>
                <a:srgbClr val="3F3F3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40" name="Freeform 800">
                <a:extLst>
                  <a:ext uri="{FF2B5EF4-FFF2-40B4-BE49-F238E27FC236}">
                    <a16:creationId xmlns:a16="http://schemas.microsoft.com/office/drawing/2014/main" id="{1CA55F71-958B-4F04-BED8-F68BEABF3821}"/>
                  </a:ext>
                </a:extLst>
              </p:cNvPr>
              <p:cNvSpPr>
                <a:spLocks/>
              </p:cNvSpPr>
              <p:nvPr/>
            </p:nvSpPr>
            <p:spPr bwMode="auto">
              <a:xfrm>
                <a:off x="817" y="2796"/>
                <a:ext cx="5" cy="14"/>
              </a:xfrm>
              <a:custGeom>
                <a:avLst/>
                <a:gdLst>
                  <a:gd name="T0" fmla="*/ 0 w 5"/>
                  <a:gd name="T1" fmla="*/ 0 h 14"/>
                  <a:gd name="T2" fmla="*/ 0 w 5"/>
                  <a:gd name="T3" fmla="*/ 1 h 14"/>
                  <a:gd name="T4" fmla="*/ 0 w 5"/>
                  <a:gd name="T5" fmla="*/ 2 h 14"/>
                  <a:gd name="T6" fmla="*/ 1 w 5"/>
                  <a:gd name="T7" fmla="*/ 2 h 14"/>
                  <a:gd name="T8" fmla="*/ 1 w 5"/>
                  <a:gd name="T9" fmla="*/ 3 h 14"/>
                  <a:gd name="T10" fmla="*/ 1 w 5"/>
                  <a:gd name="T11" fmla="*/ 4 h 14"/>
                  <a:gd name="T12" fmla="*/ 1 w 5"/>
                  <a:gd name="T13" fmla="*/ 5 h 14"/>
                  <a:gd name="T14" fmla="*/ 1 w 5"/>
                  <a:gd name="T15" fmla="*/ 6 h 14"/>
                  <a:gd name="T16" fmla="*/ 2 w 5"/>
                  <a:gd name="T17" fmla="*/ 6 h 14"/>
                  <a:gd name="T18" fmla="*/ 2 w 5"/>
                  <a:gd name="T19" fmla="*/ 7 h 14"/>
                  <a:gd name="T20" fmla="*/ 2 w 5"/>
                  <a:gd name="T21" fmla="*/ 8 h 14"/>
                  <a:gd name="T22" fmla="*/ 2 w 5"/>
                  <a:gd name="T23" fmla="*/ 9 h 14"/>
                  <a:gd name="T24" fmla="*/ 2 w 5"/>
                  <a:gd name="T25" fmla="*/ 10 h 14"/>
                  <a:gd name="T26" fmla="*/ 2 w 5"/>
                  <a:gd name="T27" fmla="*/ 11 h 14"/>
                  <a:gd name="T28" fmla="*/ 3 w 5"/>
                  <a:gd name="T29" fmla="*/ 11 h 14"/>
                  <a:gd name="T30" fmla="*/ 3 w 5"/>
                  <a:gd name="T31" fmla="*/ 12 h 14"/>
                  <a:gd name="T32" fmla="*/ 3 w 5"/>
                  <a:gd name="T33" fmla="*/ 13 h 14"/>
                  <a:gd name="T34" fmla="*/ 4 w 5"/>
                  <a:gd name="T35" fmla="*/ 13 h 14"/>
                  <a:gd name="T36" fmla="*/ 4 w 5"/>
                  <a:gd name="T37" fmla="*/ 11 h 14"/>
                  <a:gd name="T38" fmla="*/ 3 w 5"/>
                  <a:gd name="T39" fmla="*/ 10 h 14"/>
                  <a:gd name="T40" fmla="*/ 3 w 5"/>
                  <a:gd name="T41" fmla="*/ 9 h 14"/>
                  <a:gd name="T42" fmla="*/ 3 w 5"/>
                  <a:gd name="T43" fmla="*/ 7 h 14"/>
                  <a:gd name="T44" fmla="*/ 3 w 5"/>
                  <a:gd name="T45" fmla="*/ 6 h 14"/>
                  <a:gd name="T46" fmla="*/ 2 w 5"/>
                  <a:gd name="T47" fmla="*/ 5 h 14"/>
                  <a:gd name="T48" fmla="*/ 2 w 5"/>
                  <a:gd name="T49" fmla="*/ 3 h 14"/>
                  <a:gd name="T50" fmla="*/ 1 w 5"/>
                  <a:gd name="T51" fmla="*/ 2 h 14"/>
                  <a:gd name="T52" fmla="*/ 0 w 5"/>
                  <a:gd name="T53" fmla="*/ 0 h 1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
                  <a:gd name="T82" fmla="*/ 0 h 14"/>
                  <a:gd name="T83" fmla="*/ 5 w 5"/>
                  <a:gd name="T84" fmla="*/ 14 h 1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 h="14">
                    <a:moveTo>
                      <a:pt x="0" y="0"/>
                    </a:moveTo>
                    <a:lnTo>
                      <a:pt x="0" y="1"/>
                    </a:lnTo>
                    <a:lnTo>
                      <a:pt x="0" y="2"/>
                    </a:lnTo>
                    <a:lnTo>
                      <a:pt x="1" y="2"/>
                    </a:lnTo>
                    <a:lnTo>
                      <a:pt x="1" y="3"/>
                    </a:lnTo>
                    <a:lnTo>
                      <a:pt x="1" y="4"/>
                    </a:lnTo>
                    <a:lnTo>
                      <a:pt x="1" y="5"/>
                    </a:lnTo>
                    <a:lnTo>
                      <a:pt x="1" y="6"/>
                    </a:lnTo>
                    <a:lnTo>
                      <a:pt x="2" y="6"/>
                    </a:lnTo>
                    <a:lnTo>
                      <a:pt x="2" y="7"/>
                    </a:lnTo>
                    <a:lnTo>
                      <a:pt x="2" y="8"/>
                    </a:lnTo>
                    <a:lnTo>
                      <a:pt x="2" y="9"/>
                    </a:lnTo>
                    <a:lnTo>
                      <a:pt x="2" y="10"/>
                    </a:lnTo>
                    <a:lnTo>
                      <a:pt x="2" y="11"/>
                    </a:lnTo>
                    <a:lnTo>
                      <a:pt x="3" y="11"/>
                    </a:lnTo>
                    <a:lnTo>
                      <a:pt x="3" y="12"/>
                    </a:lnTo>
                    <a:lnTo>
                      <a:pt x="3" y="13"/>
                    </a:lnTo>
                    <a:lnTo>
                      <a:pt x="4" y="13"/>
                    </a:lnTo>
                    <a:lnTo>
                      <a:pt x="4" y="11"/>
                    </a:lnTo>
                    <a:lnTo>
                      <a:pt x="3" y="10"/>
                    </a:lnTo>
                    <a:lnTo>
                      <a:pt x="3" y="9"/>
                    </a:lnTo>
                    <a:lnTo>
                      <a:pt x="3" y="7"/>
                    </a:lnTo>
                    <a:lnTo>
                      <a:pt x="3" y="6"/>
                    </a:lnTo>
                    <a:lnTo>
                      <a:pt x="2" y="5"/>
                    </a:lnTo>
                    <a:lnTo>
                      <a:pt x="2" y="3"/>
                    </a:lnTo>
                    <a:lnTo>
                      <a:pt x="1" y="2"/>
                    </a:lnTo>
                    <a:lnTo>
                      <a:pt x="0" y="0"/>
                    </a:lnTo>
                  </a:path>
                </a:pathLst>
              </a:custGeom>
              <a:solidFill>
                <a:srgbClr val="67676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41" name="Freeform 801">
                <a:extLst>
                  <a:ext uri="{FF2B5EF4-FFF2-40B4-BE49-F238E27FC236}">
                    <a16:creationId xmlns:a16="http://schemas.microsoft.com/office/drawing/2014/main" id="{549F85FC-E6F1-4B6B-AE1F-BA69075BEE58}"/>
                  </a:ext>
                </a:extLst>
              </p:cNvPr>
              <p:cNvSpPr>
                <a:spLocks/>
              </p:cNvSpPr>
              <p:nvPr/>
            </p:nvSpPr>
            <p:spPr bwMode="auto">
              <a:xfrm>
                <a:off x="740" y="2813"/>
                <a:ext cx="38" cy="10"/>
              </a:xfrm>
              <a:custGeom>
                <a:avLst/>
                <a:gdLst>
                  <a:gd name="T0" fmla="*/ 0 w 38"/>
                  <a:gd name="T1" fmla="*/ 9 h 10"/>
                  <a:gd name="T2" fmla="*/ 0 w 38"/>
                  <a:gd name="T3" fmla="*/ 9 h 10"/>
                  <a:gd name="T4" fmla="*/ 0 w 38"/>
                  <a:gd name="T5" fmla="*/ 9 h 10"/>
                  <a:gd name="T6" fmla="*/ 1 w 38"/>
                  <a:gd name="T7" fmla="*/ 8 h 10"/>
                  <a:gd name="T8" fmla="*/ 1 w 38"/>
                  <a:gd name="T9" fmla="*/ 8 h 10"/>
                  <a:gd name="T10" fmla="*/ 2 w 38"/>
                  <a:gd name="T11" fmla="*/ 8 h 10"/>
                  <a:gd name="T12" fmla="*/ 3 w 38"/>
                  <a:gd name="T13" fmla="*/ 7 h 10"/>
                  <a:gd name="T14" fmla="*/ 3 w 38"/>
                  <a:gd name="T15" fmla="*/ 7 h 10"/>
                  <a:gd name="T16" fmla="*/ 4 w 38"/>
                  <a:gd name="T17" fmla="*/ 6 h 10"/>
                  <a:gd name="T18" fmla="*/ 5 w 38"/>
                  <a:gd name="T19" fmla="*/ 6 h 10"/>
                  <a:gd name="T20" fmla="*/ 6 w 38"/>
                  <a:gd name="T21" fmla="*/ 6 h 10"/>
                  <a:gd name="T22" fmla="*/ 7 w 38"/>
                  <a:gd name="T23" fmla="*/ 5 h 10"/>
                  <a:gd name="T24" fmla="*/ 8 w 38"/>
                  <a:gd name="T25" fmla="*/ 5 h 10"/>
                  <a:gd name="T26" fmla="*/ 10 w 38"/>
                  <a:gd name="T27" fmla="*/ 5 h 10"/>
                  <a:gd name="T28" fmla="*/ 11 w 38"/>
                  <a:gd name="T29" fmla="*/ 4 h 10"/>
                  <a:gd name="T30" fmla="*/ 12 w 38"/>
                  <a:gd name="T31" fmla="*/ 4 h 10"/>
                  <a:gd name="T32" fmla="*/ 13 w 38"/>
                  <a:gd name="T33" fmla="*/ 4 h 10"/>
                  <a:gd name="T34" fmla="*/ 15 w 38"/>
                  <a:gd name="T35" fmla="*/ 3 h 10"/>
                  <a:gd name="T36" fmla="*/ 16 w 38"/>
                  <a:gd name="T37" fmla="*/ 3 h 10"/>
                  <a:gd name="T38" fmla="*/ 18 w 38"/>
                  <a:gd name="T39" fmla="*/ 3 h 10"/>
                  <a:gd name="T40" fmla="*/ 19 w 38"/>
                  <a:gd name="T41" fmla="*/ 2 h 10"/>
                  <a:gd name="T42" fmla="*/ 20 w 38"/>
                  <a:gd name="T43" fmla="*/ 2 h 10"/>
                  <a:gd name="T44" fmla="*/ 22 w 38"/>
                  <a:gd name="T45" fmla="*/ 2 h 10"/>
                  <a:gd name="T46" fmla="*/ 23 w 38"/>
                  <a:gd name="T47" fmla="*/ 2 h 10"/>
                  <a:gd name="T48" fmla="*/ 25 w 38"/>
                  <a:gd name="T49" fmla="*/ 1 h 10"/>
                  <a:gd name="T50" fmla="*/ 26 w 38"/>
                  <a:gd name="T51" fmla="*/ 1 h 10"/>
                  <a:gd name="T52" fmla="*/ 28 w 38"/>
                  <a:gd name="T53" fmla="*/ 1 h 10"/>
                  <a:gd name="T54" fmla="*/ 29 w 38"/>
                  <a:gd name="T55" fmla="*/ 1 h 10"/>
                  <a:gd name="T56" fmla="*/ 30 w 38"/>
                  <a:gd name="T57" fmla="*/ 1 h 10"/>
                  <a:gd name="T58" fmla="*/ 32 w 38"/>
                  <a:gd name="T59" fmla="*/ 0 h 10"/>
                  <a:gd name="T60" fmla="*/ 33 w 38"/>
                  <a:gd name="T61" fmla="*/ 0 h 10"/>
                  <a:gd name="T62" fmla="*/ 34 w 38"/>
                  <a:gd name="T63" fmla="*/ 0 h 10"/>
                  <a:gd name="T64" fmla="*/ 36 w 38"/>
                  <a:gd name="T65" fmla="*/ 0 h 10"/>
                  <a:gd name="T66" fmla="*/ 37 w 38"/>
                  <a:gd name="T67" fmla="*/ 0 h 1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8"/>
                  <a:gd name="T103" fmla="*/ 0 h 10"/>
                  <a:gd name="T104" fmla="*/ 38 w 38"/>
                  <a:gd name="T105" fmla="*/ 10 h 1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8" h="10">
                    <a:moveTo>
                      <a:pt x="0" y="9"/>
                    </a:moveTo>
                    <a:lnTo>
                      <a:pt x="0" y="9"/>
                    </a:lnTo>
                    <a:lnTo>
                      <a:pt x="1" y="8"/>
                    </a:lnTo>
                    <a:lnTo>
                      <a:pt x="2" y="8"/>
                    </a:lnTo>
                    <a:lnTo>
                      <a:pt x="3" y="7"/>
                    </a:lnTo>
                    <a:lnTo>
                      <a:pt x="4" y="6"/>
                    </a:lnTo>
                    <a:lnTo>
                      <a:pt x="5" y="6"/>
                    </a:lnTo>
                    <a:lnTo>
                      <a:pt x="6" y="6"/>
                    </a:lnTo>
                    <a:lnTo>
                      <a:pt x="7" y="5"/>
                    </a:lnTo>
                    <a:lnTo>
                      <a:pt x="8" y="5"/>
                    </a:lnTo>
                    <a:lnTo>
                      <a:pt x="10" y="5"/>
                    </a:lnTo>
                    <a:lnTo>
                      <a:pt x="11" y="4"/>
                    </a:lnTo>
                    <a:lnTo>
                      <a:pt x="12" y="4"/>
                    </a:lnTo>
                    <a:lnTo>
                      <a:pt x="13" y="4"/>
                    </a:lnTo>
                    <a:lnTo>
                      <a:pt x="15" y="3"/>
                    </a:lnTo>
                    <a:lnTo>
                      <a:pt x="16" y="3"/>
                    </a:lnTo>
                    <a:lnTo>
                      <a:pt x="18" y="3"/>
                    </a:lnTo>
                    <a:lnTo>
                      <a:pt x="19" y="2"/>
                    </a:lnTo>
                    <a:lnTo>
                      <a:pt x="20" y="2"/>
                    </a:lnTo>
                    <a:lnTo>
                      <a:pt x="22" y="2"/>
                    </a:lnTo>
                    <a:lnTo>
                      <a:pt x="23" y="2"/>
                    </a:lnTo>
                    <a:lnTo>
                      <a:pt x="25" y="1"/>
                    </a:lnTo>
                    <a:lnTo>
                      <a:pt x="26" y="1"/>
                    </a:lnTo>
                    <a:lnTo>
                      <a:pt x="28" y="1"/>
                    </a:lnTo>
                    <a:lnTo>
                      <a:pt x="29" y="1"/>
                    </a:lnTo>
                    <a:lnTo>
                      <a:pt x="30" y="1"/>
                    </a:lnTo>
                    <a:lnTo>
                      <a:pt x="32" y="0"/>
                    </a:lnTo>
                    <a:lnTo>
                      <a:pt x="33" y="0"/>
                    </a:lnTo>
                    <a:lnTo>
                      <a:pt x="34" y="0"/>
                    </a:lnTo>
                    <a:lnTo>
                      <a:pt x="36" y="0"/>
                    </a:lnTo>
                    <a:lnTo>
                      <a:pt x="37" y="0"/>
                    </a:lnTo>
                  </a:path>
                </a:pathLst>
              </a:custGeom>
              <a:noFill/>
              <a:ln w="12700" cap="rnd">
                <a:solidFill>
                  <a:srgbClr val="CECEC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42" name="Freeform 802">
                <a:extLst>
                  <a:ext uri="{FF2B5EF4-FFF2-40B4-BE49-F238E27FC236}">
                    <a16:creationId xmlns:a16="http://schemas.microsoft.com/office/drawing/2014/main" id="{06A04701-1B16-4EC3-BBF4-3DA96C1F8EA1}"/>
                  </a:ext>
                </a:extLst>
              </p:cNvPr>
              <p:cNvSpPr>
                <a:spLocks/>
              </p:cNvSpPr>
              <p:nvPr/>
            </p:nvSpPr>
            <p:spPr bwMode="auto">
              <a:xfrm>
                <a:off x="719" y="2830"/>
                <a:ext cx="33" cy="6"/>
              </a:xfrm>
              <a:custGeom>
                <a:avLst/>
                <a:gdLst>
                  <a:gd name="T0" fmla="*/ 0 w 33"/>
                  <a:gd name="T1" fmla="*/ 0 h 6"/>
                  <a:gd name="T2" fmla="*/ 0 w 33"/>
                  <a:gd name="T3" fmla="*/ 0 h 6"/>
                  <a:gd name="T4" fmla="*/ 1 w 33"/>
                  <a:gd name="T5" fmla="*/ 0 h 6"/>
                  <a:gd name="T6" fmla="*/ 1 w 33"/>
                  <a:gd name="T7" fmla="*/ 1 h 6"/>
                  <a:gd name="T8" fmla="*/ 2 w 33"/>
                  <a:gd name="T9" fmla="*/ 1 h 6"/>
                  <a:gd name="T10" fmla="*/ 3 w 33"/>
                  <a:gd name="T11" fmla="*/ 2 h 6"/>
                  <a:gd name="T12" fmla="*/ 4 w 33"/>
                  <a:gd name="T13" fmla="*/ 2 h 6"/>
                  <a:gd name="T14" fmla="*/ 5 w 33"/>
                  <a:gd name="T15" fmla="*/ 2 h 6"/>
                  <a:gd name="T16" fmla="*/ 6 w 33"/>
                  <a:gd name="T17" fmla="*/ 2 h 6"/>
                  <a:gd name="T18" fmla="*/ 7 w 33"/>
                  <a:gd name="T19" fmla="*/ 3 h 6"/>
                  <a:gd name="T20" fmla="*/ 7 w 33"/>
                  <a:gd name="T21" fmla="*/ 3 h 6"/>
                  <a:gd name="T22" fmla="*/ 8 w 33"/>
                  <a:gd name="T23" fmla="*/ 3 h 6"/>
                  <a:gd name="T24" fmla="*/ 9 w 33"/>
                  <a:gd name="T25" fmla="*/ 3 h 6"/>
                  <a:gd name="T26" fmla="*/ 10 w 33"/>
                  <a:gd name="T27" fmla="*/ 4 h 6"/>
                  <a:gd name="T28" fmla="*/ 11 w 33"/>
                  <a:gd name="T29" fmla="*/ 4 h 6"/>
                  <a:gd name="T30" fmla="*/ 12 w 33"/>
                  <a:gd name="T31" fmla="*/ 4 h 6"/>
                  <a:gd name="T32" fmla="*/ 13 w 33"/>
                  <a:gd name="T33" fmla="*/ 4 h 6"/>
                  <a:gd name="T34" fmla="*/ 15 w 33"/>
                  <a:gd name="T35" fmla="*/ 4 h 6"/>
                  <a:gd name="T36" fmla="*/ 16 w 33"/>
                  <a:gd name="T37" fmla="*/ 4 h 6"/>
                  <a:gd name="T38" fmla="*/ 17 w 33"/>
                  <a:gd name="T39" fmla="*/ 5 h 6"/>
                  <a:gd name="T40" fmla="*/ 18 w 33"/>
                  <a:gd name="T41" fmla="*/ 5 h 6"/>
                  <a:gd name="T42" fmla="*/ 19 w 33"/>
                  <a:gd name="T43" fmla="*/ 5 h 6"/>
                  <a:gd name="T44" fmla="*/ 20 w 33"/>
                  <a:gd name="T45" fmla="*/ 5 h 6"/>
                  <a:gd name="T46" fmla="*/ 21 w 33"/>
                  <a:gd name="T47" fmla="*/ 5 h 6"/>
                  <a:gd name="T48" fmla="*/ 22 w 33"/>
                  <a:gd name="T49" fmla="*/ 5 h 6"/>
                  <a:gd name="T50" fmla="*/ 23 w 33"/>
                  <a:gd name="T51" fmla="*/ 5 h 6"/>
                  <a:gd name="T52" fmla="*/ 24 w 33"/>
                  <a:gd name="T53" fmla="*/ 5 h 6"/>
                  <a:gd name="T54" fmla="*/ 25 w 33"/>
                  <a:gd name="T55" fmla="*/ 5 h 6"/>
                  <a:gd name="T56" fmla="*/ 27 w 33"/>
                  <a:gd name="T57" fmla="*/ 5 h 6"/>
                  <a:gd name="T58" fmla="*/ 28 w 33"/>
                  <a:gd name="T59" fmla="*/ 5 h 6"/>
                  <a:gd name="T60" fmla="*/ 29 w 33"/>
                  <a:gd name="T61" fmla="*/ 5 h 6"/>
                  <a:gd name="T62" fmla="*/ 30 w 33"/>
                  <a:gd name="T63" fmla="*/ 5 h 6"/>
                  <a:gd name="T64" fmla="*/ 31 w 33"/>
                  <a:gd name="T65" fmla="*/ 5 h 6"/>
                  <a:gd name="T66" fmla="*/ 32 w 33"/>
                  <a:gd name="T67" fmla="*/ 5 h 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3"/>
                  <a:gd name="T103" fmla="*/ 0 h 6"/>
                  <a:gd name="T104" fmla="*/ 33 w 33"/>
                  <a:gd name="T105" fmla="*/ 6 h 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3" h="6">
                    <a:moveTo>
                      <a:pt x="0" y="0"/>
                    </a:moveTo>
                    <a:lnTo>
                      <a:pt x="0" y="0"/>
                    </a:lnTo>
                    <a:lnTo>
                      <a:pt x="1" y="0"/>
                    </a:lnTo>
                    <a:lnTo>
                      <a:pt x="1" y="1"/>
                    </a:lnTo>
                    <a:lnTo>
                      <a:pt x="2" y="1"/>
                    </a:lnTo>
                    <a:lnTo>
                      <a:pt x="3" y="2"/>
                    </a:lnTo>
                    <a:lnTo>
                      <a:pt x="4" y="2"/>
                    </a:lnTo>
                    <a:lnTo>
                      <a:pt x="5" y="2"/>
                    </a:lnTo>
                    <a:lnTo>
                      <a:pt x="6" y="2"/>
                    </a:lnTo>
                    <a:lnTo>
                      <a:pt x="7" y="3"/>
                    </a:lnTo>
                    <a:lnTo>
                      <a:pt x="8" y="3"/>
                    </a:lnTo>
                    <a:lnTo>
                      <a:pt x="9" y="3"/>
                    </a:lnTo>
                    <a:lnTo>
                      <a:pt x="10" y="4"/>
                    </a:lnTo>
                    <a:lnTo>
                      <a:pt x="11" y="4"/>
                    </a:lnTo>
                    <a:lnTo>
                      <a:pt x="12" y="4"/>
                    </a:lnTo>
                    <a:lnTo>
                      <a:pt x="13" y="4"/>
                    </a:lnTo>
                    <a:lnTo>
                      <a:pt x="15" y="4"/>
                    </a:lnTo>
                    <a:lnTo>
                      <a:pt x="16" y="4"/>
                    </a:lnTo>
                    <a:lnTo>
                      <a:pt x="17" y="5"/>
                    </a:lnTo>
                    <a:lnTo>
                      <a:pt x="18" y="5"/>
                    </a:lnTo>
                    <a:lnTo>
                      <a:pt x="19" y="5"/>
                    </a:lnTo>
                    <a:lnTo>
                      <a:pt x="20" y="5"/>
                    </a:lnTo>
                    <a:lnTo>
                      <a:pt x="21" y="5"/>
                    </a:lnTo>
                    <a:lnTo>
                      <a:pt x="22" y="5"/>
                    </a:lnTo>
                    <a:lnTo>
                      <a:pt x="23" y="5"/>
                    </a:lnTo>
                    <a:lnTo>
                      <a:pt x="24" y="5"/>
                    </a:lnTo>
                    <a:lnTo>
                      <a:pt x="25" y="5"/>
                    </a:lnTo>
                    <a:lnTo>
                      <a:pt x="27" y="5"/>
                    </a:lnTo>
                    <a:lnTo>
                      <a:pt x="28" y="5"/>
                    </a:lnTo>
                    <a:lnTo>
                      <a:pt x="29" y="5"/>
                    </a:lnTo>
                    <a:lnTo>
                      <a:pt x="30" y="5"/>
                    </a:lnTo>
                    <a:lnTo>
                      <a:pt x="31" y="5"/>
                    </a:lnTo>
                    <a:lnTo>
                      <a:pt x="32" y="5"/>
                    </a:lnTo>
                  </a:path>
                </a:pathLst>
              </a:custGeom>
              <a:noFill/>
              <a:ln w="12700" cap="rnd">
                <a:solidFill>
                  <a:srgbClr val="91919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43" name="Freeform 803">
                <a:extLst>
                  <a:ext uri="{FF2B5EF4-FFF2-40B4-BE49-F238E27FC236}">
                    <a16:creationId xmlns:a16="http://schemas.microsoft.com/office/drawing/2014/main" id="{9EE0A571-91E4-4A0A-93F8-A4263C2532A6}"/>
                  </a:ext>
                </a:extLst>
              </p:cNvPr>
              <p:cNvSpPr>
                <a:spLocks/>
              </p:cNvSpPr>
              <p:nvPr/>
            </p:nvSpPr>
            <p:spPr bwMode="auto">
              <a:xfrm>
                <a:off x="781" y="2809"/>
                <a:ext cx="10" cy="5"/>
              </a:xfrm>
              <a:custGeom>
                <a:avLst/>
                <a:gdLst>
                  <a:gd name="T0" fmla="*/ 0 w 10"/>
                  <a:gd name="T1" fmla="*/ 4 h 5"/>
                  <a:gd name="T2" fmla="*/ 8 w 10"/>
                  <a:gd name="T3" fmla="*/ 4 h 5"/>
                  <a:gd name="T4" fmla="*/ 9 w 10"/>
                  <a:gd name="T5" fmla="*/ 4 h 5"/>
                  <a:gd name="T6" fmla="*/ 9 w 10"/>
                  <a:gd name="T7" fmla="*/ 4 h 5"/>
                  <a:gd name="T8" fmla="*/ 9 w 10"/>
                  <a:gd name="T9" fmla="*/ 3 h 5"/>
                  <a:gd name="T10" fmla="*/ 9 w 10"/>
                  <a:gd name="T11" fmla="*/ 3 h 5"/>
                  <a:gd name="T12" fmla="*/ 9 w 10"/>
                  <a:gd name="T13" fmla="*/ 2 h 5"/>
                  <a:gd name="T14" fmla="*/ 9 w 10"/>
                  <a:gd name="T15" fmla="*/ 2 h 5"/>
                  <a:gd name="T16" fmla="*/ 8 w 10"/>
                  <a:gd name="T17" fmla="*/ 1 h 5"/>
                  <a:gd name="T18" fmla="*/ 8 w 10"/>
                  <a:gd name="T19" fmla="*/ 1 h 5"/>
                  <a:gd name="T20" fmla="*/ 8 w 10"/>
                  <a:gd name="T21" fmla="*/ 1 h 5"/>
                  <a:gd name="T22" fmla="*/ 7 w 10"/>
                  <a:gd name="T23" fmla="*/ 1 h 5"/>
                  <a:gd name="T24" fmla="*/ 7 w 10"/>
                  <a:gd name="T25" fmla="*/ 1 h 5"/>
                  <a:gd name="T26" fmla="*/ 7 w 10"/>
                  <a:gd name="T27" fmla="*/ 1 h 5"/>
                  <a:gd name="T28" fmla="*/ 6 w 10"/>
                  <a:gd name="T29" fmla="*/ 1 h 5"/>
                  <a:gd name="T30" fmla="*/ 6 w 10"/>
                  <a:gd name="T31" fmla="*/ 1 h 5"/>
                  <a:gd name="T32" fmla="*/ 5 w 10"/>
                  <a:gd name="T33" fmla="*/ 1 h 5"/>
                  <a:gd name="T34" fmla="*/ 5 w 10"/>
                  <a:gd name="T35" fmla="*/ 1 h 5"/>
                  <a:gd name="T36" fmla="*/ 5 w 10"/>
                  <a:gd name="T37" fmla="*/ 1 h 5"/>
                  <a:gd name="T38" fmla="*/ 4 w 10"/>
                  <a:gd name="T39" fmla="*/ 1 h 5"/>
                  <a:gd name="T40" fmla="*/ 4 w 10"/>
                  <a:gd name="T41" fmla="*/ 1 h 5"/>
                  <a:gd name="T42" fmla="*/ 4 w 10"/>
                  <a:gd name="T43" fmla="*/ 1 h 5"/>
                  <a:gd name="T44" fmla="*/ 3 w 10"/>
                  <a:gd name="T45" fmla="*/ 0 h 5"/>
                  <a:gd name="T46" fmla="*/ 3 w 10"/>
                  <a:gd name="T47" fmla="*/ 0 h 5"/>
                  <a:gd name="T48" fmla="*/ 2 w 10"/>
                  <a:gd name="T49" fmla="*/ 0 h 5"/>
                  <a:gd name="T50" fmla="*/ 2 w 10"/>
                  <a:gd name="T51" fmla="*/ 0 h 5"/>
                  <a:gd name="T52" fmla="*/ 0 w 10"/>
                  <a:gd name="T53" fmla="*/ 2 h 5"/>
                  <a:gd name="T54" fmla="*/ 0 w 10"/>
                  <a:gd name="T55" fmla="*/ 3 h 5"/>
                  <a:gd name="T56" fmla="*/ 0 w 10"/>
                  <a:gd name="T57" fmla="*/ 3 h 5"/>
                  <a:gd name="T58" fmla="*/ 0 w 10"/>
                  <a:gd name="T59" fmla="*/ 3 h 5"/>
                  <a:gd name="T60" fmla="*/ 0 w 10"/>
                  <a:gd name="T61" fmla="*/ 3 h 5"/>
                  <a:gd name="T62" fmla="*/ 0 w 10"/>
                  <a:gd name="T63" fmla="*/ 4 h 5"/>
                  <a:gd name="T64" fmla="*/ 0 w 10"/>
                  <a:gd name="T65" fmla="*/ 4 h 5"/>
                  <a:gd name="T66" fmla="*/ 0 w 10"/>
                  <a:gd name="T67" fmla="*/ 4 h 5"/>
                  <a:gd name="T68" fmla="*/ 0 w 10"/>
                  <a:gd name="T69" fmla="*/ 4 h 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
                  <a:gd name="T106" fmla="*/ 0 h 5"/>
                  <a:gd name="T107" fmla="*/ 10 w 10"/>
                  <a:gd name="T108" fmla="*/ 5 h 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 h="5">
                    <a:moveTo>
                      <a:pt x="0" y="4"/>
                    </a:moveTo>
                    <a:lnTo>
                      <a:pt x="8" y="4"/>
                    </a:lnTo>
                    <a:lnTo>
                      <a:pt x="9" y="4"/>
                    </a:lnTo>
                    <a:lnTo>
                      <a:pt x="9" y="3"/>
                    </a:lnTo>
                    <a:lnTo>
                      <a:pt x="9" y="2"/>
                    </a:lnTo>
                    <a:lnTo>
                      <a:pt x="8" y="1"/>
                    </a:lnTo>
                    <a:lnTo>
                      <a:pt x="7" y="1"/>
                    </a:lnTo>
                    <a:lnTo>
                      <a:pt x="6" y="1"/>
                    </a:lnTo>
                    <a:lnTo>
                      <a:pt x="5" y="1"/>
                    </a:lnTo>
                    <a:lnTo>
                      <a:pt x="4" y="1"/>
                    </a:lnTo>
                    <a:lnTo>
                      <a:pt x="3" y="0"/>
                    </a:lnTo>
                    <a:lnTo>
                      <a:pt x="2" y="0"/>
                    </a:lnTo>
                    <a:lnTo>
                      <a:pt x="0" y="2"/>
                    </a:lnTo>
                    <a:lnTo>
                      <a:pt x="0" y="3"/>
                    </a:lnTo>
                    <a:lnTo>
                      <a:pt x="0" y="4"/>
                    </a:lnTo>
                  </a:path>
                </a:pathLst>
              </a:custGeom>
              <a:solidFill>
                <a:srgbClr val="67676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44" name="Freeform 804">
                <a:extLst>
                  <a:ext uri="{FF2B5EF4-FFF2-40B4-BE49-F238E27FC236}">
                    <a16:creationId xmlns:a16="http://schemas.microsoft.com/office/drawing/2014/main" id="{FB7CCF7E-CA97-4DD3-937F-9AF517921920}"/>
                  </a:ext>
                </a:extLst>
              </p:cNvPr>
              <p:cNvSpPr>
                <a:spLocks/>
              </p:cNvSpPr>
              <p:nvPr/>
            </p:nvSpPr>
            <p:spPr bwMode="auto">
              <a:xfrm>
                <a:off x="729" y="2822"/>
                <a:ext cx="12" cy="5"/>
              </a:xfrm>
              <a:custGeom>
                <a:avLst/>
                <a:gdLst>
                  <a:gd name="T0" fmla="*/ 0 w 12"/>
                  <a:gd name="T1" fmla="*/ 4 h 5"/>
                  <a:gd name="T2" fmla="*/ 1 w 12"/>
                  <a:gd name="T3" fmla="*/ 0 h 5"/>
                  <a:gd name="T4" fmla="*/ 2 w 12"/>
                  <a:gd name="T5" fmla="*/ 0 h 5"/>
                  <a:gd name="T6" fmla="*/ 2 w 12"/>
                  <a:gd name="T7" fmla="*/ 0 h 5"/>
                  <a:gd name="T8" fmla="*/ 3 w 12"/>
                  <a:gd name="T9" fmla="*/ 0 h 5"/>
                  <a:gd name="T10" fmla="*/ 4 w 12"/>
                  <a:gd name="T11" fmla="*/ 0 h 5"/>
                  <a:gd name="T12" fmla="*/ 4 w 12"/>
                  <a:gd name="T13" fmla="*/ 0 h 5"/>
                  <a:gd name="T14" fmla="*/ 5 w 12"/>
                  <a:gd name="T15" fmla="*/ 0 h 5"/>
                  <a:gd name="T16" fmla="*/ 5 w 12"/>
                  <a:gd name="T17" fmla="*/ 0 h 5"/>
                  <a:gd name="T18" fmla="*/ 6 w 12"/>
                  <a:gd name="T19" fmla="*/ 0 h 5"/>
                  <a:gd name="T20" fmla="*/ 7 w 12"/>
                  <a:gd name="T21" fmla="*/ 0 h 5"/>
                  <a:gd name="T22" fmla="*/ 7 w 12"/>
                  <a:gd name="T23" fmla="*/ 0 h 5"/>
                  <a:gd name="T24" fmla="*/ 8 w 12"/>
                  <a:gd name="T25" fmla="*/ 1 h 5"/>
                  <a:gd name="T26" fmla="*/ 9 w 12"/>
                  <a:gd name="T27" fmla="*/ 1 h 5"/>
                  <a:gd name="T28" fmla="*/ 9 w 12"/>
                  <a:gd name="T29" fmla="*/ 1 h 5"/>
                  <a:gd name="T30" fmla="*/ 10 w 12"/>
                  <a:gd name="T31" fmla="*/ 1 h 5"/>
                  <a:gd name="T32" fmla="*/ 10 w 12"/>
                  <a:gd name="T33" fmla="*/ 1 h 5"/>
                  <a:gd name="T34" fmla="*/ 11 w 12"/>
                  <a:gd name="T35" fmla="*/ 1 h 5"/>
                  <a:gd name="T36" fmla="*/ 10 w 12"/>
                  <a:gd name="T37" fmla="*/ 4 h 5"/>
                  <a:gd name="T38" fmla="*/ 9 w 12"/>
                  <a:gd name="T39" fmla="*/ 4 h 5"/>
                  <a:gd name="T40" fmla="*/ 9 w 12"/>
                  <a:gd name="T41" fmla="*/ 4 h 5"/>
                  <a:gd name="T42" fmla="*/ 8 w 12"/>
                  <a:gd name="T43" fmla="*/ 4 h 5"/>
                  <a:gd name="T44" fmla="*/ 7 w 12"/>
                  <a:gd name="T45" fmla="*/ 4 h 5"/>
                  <a:gd name="T46" fmla="*/ 7 w 12"/>
                  <a:gd name="T47" fmla="*/ 4 h 5"/>
                  <a:gd name="T48" fmla="*/ 6 w 12"/>
                  <a:gd name="T49" fmla="*/ 4 h 5"/>
                  <a:gd name="T50" fmla="*/ 6 w 12"/>
                  <a:gd name="T51" fmla="*/ 4 h 5"/>
                  <a:gd name="T52" fmla="*/ 5 w 12"/>
                  <a:gd name="T53" fmla="*/ 4 h 5"/>
                  <a:gd name="T54" fmla="*/ 4 w 12"/>
                  <a:gd name="T55" fmla="*/ 4 h 5"/>
                  <a:gd name="T56" fmla="*/ 4 w 12"/>
                  <a:gd name="T57" fmla="*/ 4 h 5"/>
                  <a:gd name="T58" fmla="*/ 3 w 12"/>
                  <a:gd name="T59" fmla="*/ 4 h 5"/>
                  <a:gd name="T60" fmla="*/ 2 w 12"/>
                  <a:gd name="T61" fmla="*/ 4 h 5"/>
                  <a:gd name="T62" fmla="*/ 2 w 12"/>
                  <a:gd name="T63" fmla="*/ 4 h 5"/>
                  <a:gd name="T64" fmla="*/ 1 w 12"/>
                  <a:gd name="T65" fmla="*/ 4 h 5"/>
                  <a:gd name="T66" fmla="*/ 1 w 12"/>
                  <a:gd name="T67" fmla="*/ 4 h 5"/>
                  <a:gd name="T68" fmla="*/ 0 w 12"/>
                  <a:gd name="T69" fmla="*/ 4 h 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
                  <a:gd name="T106" fmla="*/ 0 h 5"/>
                  <a:gd name="T107" fmla="*/ 12 w 12"/>
                  <a:gd name="T108" fmla="*/ 5 h 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 h="5">
                    <a:moveTo>
                      <a:pt x="0" y="4"/>
                    </a:moveTo>
                    <a:lnTo>
                      <a:pt x="1" y="0"/>
                    </a:lnTo>
                    <a:lnTo>
                      <a:pt x="2" y="0"/>
                    </a:lnTo>
                    <a:lnTo>
                      <a:pt x="3" y="0"/>
                    </a:lnTo>
                    <a:lnTo>
                      <a:pt x="4" y="0"/>
                    </a:lnTo>
                    <a:lnTo>
                      <a:pt x="5" y="0"/>
                    </a:lnTo>
                    <a:lnTo>
                      <a:pt x="6" y="0"/>
                    </a:lnTo>
                    <a:lnTo>
                      <a:pt x="7" y="0"/>
                    </a:lnTo>
                    <a:lnTo>
                      <a:pt x="8" y="1"/>
                    </a:lnTo>
                    <a:lnTo>
                      <a:pt x="9" y="1"/>
                    </a:lnTo>
                    <a:lnTo>
                      <a:pt x="10" y="1"/>
                    </a:lnTo>
                    <a:lnTo>
                      <a:pt x="11" y="1"/>
                    </a:lnTo>
                    <a:lnTo>
                      <a:pt x="10" y="4"/>
                    </a:lnTo>
                    <a:lnTo>
                      <a:pt x="9" y="4"/>
                    </a:lnTo>
                    <a:lnTo>
                      <a:pt x="8" y="4"/>
                    </a:lnTo>
                    <a:lnTo>
                      <a:pt x="7" y="4"/>
                    </a:lnTo>
                    <a:lnTo>
                      <a:pt x="6" y="4"/>
                    </a:lnTo>
                    <a:lnTo>
                      <a:pt x="5" y="4"/>
                    </a:lnTo>
                    <a:lnTo>
                      <a:pt x="4" y="4"/>
                    </a:lnTo>
                    <a:lnTo>
                      <a:pt x="3" y="4"/>
                    </a:lnTo>
                    <a:lnTo>
                      <a:pt x="2" y="4"/>
                    </a:lnTo>
                    <a:lnTo>
                      <a:pt x="1" y="4"/>
                    </a:lnTo>
                    <a:lnTo>
                      <a:pt x="0" y="4"/>
                    </a:lnTo>
                  </a:path>
                </a:pathLst>
              </a:custGeom>
              <a:solidFill>
                <a:srgbClr val="67676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45" name="Freeform 805">
                <a:extLst>
                  <a:ext uri="{FF2B5EF4-FFF2-40B4-BE49-F238E27FC236}">
                    <a16:creationId xmlns:a16="http://schemas.microsoft.com/office/drawing/2014/main" id="{F2AFD519-D060-4730-850C-583DA9823E8F}"/>
                  </a:ext>
                </a:extLst>
              </p:cNvPr>
              <p:cNvSpPr>
                <a:spLocks/>
              </p:cNvSpPr>
              <p:nvPr/>
            </p:nvSpPr>
            <p:spPr bwMode="auto">
              <a:xfrm>
                <a:off x="732" y="2823"/>
                <a:ext cx="7" cy="2"/>
              </a:xfrm>
              <a:custGeom>
                <a:avLst/>
                <a:gdLst>
                  <a:gd name="T0" fmla="*/ 1 w 7"/>
                  <a:gd name="T1" fmla="*/ 0 h 2"/>
                  <a:gd name="T2" fmla="*/ 1 w 7"/>
                  <a:gd name="T3" fmla="*/ 0 h 2"/>
                  <a:gd name="T4" fmla="*/ 1 w 7"/>
                  <a:gd name="T5" fmla="*/ 0 h 2"/>
                  <a:gd name="T6" fmla="*/ 1 w 7"/>
                  <a:gd name="T7" fmla="*/ 0 h 2"/>
                  <a:gd name="T8" fmla="*/ 1 w 7"/>
                  <a:gd name="T9" fmla="*/ 0 h 2"/>
                  <a:gd name="T10" fmla="*/ 1 w 7"/>
                  <a:gd name="T11" fmla="*/ 0 h 2"/>
                  <a:gd name="T12" fmla="*/ 1 w 7"/>
                  <a:gd name="T13" fmla="*/ 0 h 2"/>
                  <a:gd name="T14" fmla="*/ 1 w 7"/>
                  <a:gd name="T15" fmla="*/ 0 h 2"/>
                  <a:gd name="T16" fmla="*/ 1 w 7"/>
                  <a:gd name="T17" fmla="*/ 0 h 2"/>
                  <a:gd name="T18" fmla="*/ 1 w 7"/>
                  <a:gd name="T19" fmla="*/ 1 h 2"/>
                  <a:gd name="T20" fmla="*/ 1 w 7"/>
                  <a:gd name="T21" fmla="*/ 1 h 2"/>
                  <a:gd name="T22" fmla="*/ 1 w 7"/>
                  <a:gd name="T23" fmla="*/ 1 h 2"/>
                  <a:gd name="T24" fmla="*/ 1 w 7"/>
                  <a:gd name="T25" fmla="*/ 1 h 2"/>
                  <a:gd name="T26" fmla="*/ 1 w 7"/>
                  <a:gd name="T27" fmla="*/ 1 h 2"/>
                  <a:gd name="T28" fmla="*/ 1 w 7"/>
                  <a:gd name="T29" fmla="*/ 1 h 2"/>
                  <a:gd name="T30" fmla="*/ 1 w 7"/>
                  <a:gd name="T31" fmla="*/ 1 h 2"/>
                  <a:gd name="T32" fmla="*/ 1 w 7"/>
                  <a:gd name="T33" fmla="*/ 1 h 2"/>
                  <a:gd name="T34" fmla="*/ 1 w 7"/>
                  <a:gd name="T35" fmla="*/ 1 h 2"/>
                  <a:gd name="T36" fmla="*/ 0 w 7"/>
                  <a:gd name="T37" fmla="*/ 1 h 2"/>
                  <a:gd name="T38" fmla="*/ 0 w 7"/>
                  <a:gd name="T39" fmla="*/ 1 h 2"/>
                  <a:gd name="T40" fmla="*/ 0 w 7"/>
                  <a:gd name="T41" fmla="*/ 1 h 2"/>
                  <a:gd name="T42" fmla="*/ 0 w 7"/>
                  <a:gd name="T43" fmla="*/ 1 h 2"/>
                  <a:gd name="T44" fmla="*/ 0 w 7"/>
                  <a:gd name="T45" fmla="*/ 1 h 2"/>
                  <a:gd name="T46" fmla="*/ 0 w 7"/>
                  <a:gd name="T47" fmla="*/ 1 h 2"/>
                  <a:gd name="T48" fmla="*/ 0 w 7"/>
                  <a:gd name="T49" fmla="*/ 0 h 2"/>
                  <a:gd name="T50" fmla="*/ 0 w 7"/>
                  <a:gd name="T51" fmla="*/ 0 h 2"/>
                  <a:gd name="T52" fmla="*/ 0 w 7"/>
                  <a:gd name="T53" fmla="*/ 0 h 2"/>
                  <a:gd name="T54" fmla="*/ 0 w 7"/>
                  <a:gd name="T55" fmla="*/ 0 h 2"/>
                  <a:gd name="T56" fmla="*/ 0 w 7"/>
                  <a:gd name="T57" fmla="*/ 0 h 2"/>
                  <a:gd name="T58" fmla="*/ 0 w 7"/>
                  <a:gd name="T59" fmla="*/ 0 h 2"/>
                  <a:gd name="T60" fmla="*/ 0 w 7"/>
                  <a:gd name="T61" fmla="*/ 0 h 2"/>
                  <a:gd name="T62" fmla="*/ 1 w 7"/>
                  <a:gd name="T63" fmla="*/ 0 h 2"/>
                  <a:gd name="T64" fmla="*/ 1 w 7"/>
                  <a:gd name="T65" fmla="*/ 0 h 2"/>
                  <a:gd name="T66" fmla="*/ 5 w 7"/>
                  <a:gd name="T67" fmla="*/ 0 h 2"/>
                  <a:gd name="T68" fmla="*/ 6 w 7"/>
                  <a:gd name="T69" fmla="*/ 0 h 2"/>
                  <a:gd name="T70" fmla="*/ 6 w 7"/>
                  <a:gd name="T71" fmla="*/ 0 h 2"/>
                  <a:gd name="T72" fmla="*/ 6 w 7"/>
                  <a:gd name="T73" fmla="*/ 0 h 2"/>
                  <a:gd name="T74" fmla="*/ 6 w 7"/>
                  <a:gd name="T75" fmla="*/ 1 h 2"/>
                  <a:gd name="T76" fmla="*/ 6 w 7"/>
                  <a:gd name="T77" fmla="*/ 1 h 2"/>
                  <a:gd name="T78" fmla="*/ 6 w 7"/>
                  <a:gd name="T79" fmla="*/ 1 h 2"/>
                  <a:gd name="T80" fmla="*/ 6 w 7"/>
                  <a:gd name="T81" fmla="*/ 1 h 2"/>
                  <a:gd name="T82" fmla="*/ 5 w 7"/>
                  <a:gd name="T83" fmla="*/ 1 h 2"/>
                  <a:gd name="T84" fmla="*/ 5 w 7"/>
                  <a:gd name="T85" fmla="*/ 1 h 2"/>
                  <a:gd name="T86" fmla="*/ 5 w 7"/>
                  <a:gd name="T87" fmla="*/ 1 h 2"/>
                  <a:gd name="T88" fmla="*/ 5 w 7"/>
                  <a:gd name="T89" fmla="*/ 1 h 2"/>
                  <a:gd name="T90" fmla="*/ 5 w 7"/>
                  <a:gd name="T91" fmla="*/ 1 h 2"/>
                  <a:gd name="T92" fmla="*/ 5 w 7"/>
                  <a:gd name="T93" fmla="*/ 0 h 2"/>
                  <a:gd name="T94" fmla="*/ 5 w 7"/>
                  <a:gd name="T95" fmla="*/ 0 h 2"/>
                  <a:gd name="T96" fmla="*/ 5 w 7"/>
                  <a:gd name="T97" fmla="*/ 0 h 2"/>
                  <a:gd name="T98" fmla="*/ 5 w 7"/>
                  <a:gd name="T99" fmla="*/ 0 h 2"/>
                  <a:gd name="T100" fmla="*/ 1 w 7"/>
                  <a:gd name="T101" fmla="*/ 0 h 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7"/>
                  <a:gd name="T154" fmla="*/ 0 h 2"/>
                  <a:gd name="T155" fmla="*/ 7 w 7"/>
                  <a:gd name="T156" fmla="*/ 2 h 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7" h="2">
                    <a:moveTo>
                      <a:pt x="1" y="0"/>
                    </a:moveTo>
                    <a:lnTo>
                      <a:pt x="1" y="0"/>
                    </a:lnTo>
                    <a:lnTo>
                      <a:pt x="1" y="1"/>
                    </a:lnTo>
                    <a:lnTo>
                      <a:pt x="0" y="1"/>
                    </a:lnTo>
                    <a:lnTo>
                      <a:pt x="0" y="0"/>
                    </a:lnTo>
                    <a:lnTo>
                      <a:pt x="1" y="0"/>
                    </a:lnTo>
                    <a:lnTo>
                      <a:pt x="5" y="0"/>
                    </a:lnTo>
                    <a:lnTo>
                      <a:pt x="6" y="0"/>
                    </a:lnTo>
                    <a:lnTo>
                      <a:pt x="6" y="1"/>
                    </a:lnTo>
                    <a:lnTo>
                      <a:pt x="5" y="1"/>
                    </a:lnTo>
                    <a:lnTo>
                      <a:pt x="5" y="0"/>
                    </a:lnTo>
                    <a:lnTo>
                      <a:pt x="1" y="0"/>
                    </a:lnTo>
                  </a:path>
                </a:pathLst>
              </a:custGeom>
              <a:solidFill>
                <a:srgbClr val="BFBFB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46" name="Freeform 806">
                <a:extLst>
                  <a:ext uri="{FF2B5EF4-FFF2-40B4-BE49-F238E27FC236}">
                    <a16:creationId xmlns:a16="http://schemas.microsoft.com/office/drawing/2014/main" id="{C943D1FE-8138-49DE-A967-BE89033D081D}"/>
                  </a:ext>
                </a:extLst>
              </p:cNvPr>
              <p:cNvSpPr>
                <a:spLocks/>
              </p:cNvSpPr>
              <p:nvPr/>
            </p:nvSpPr>
            <p:spPr bwMode="auto">
              <a:xfrm>
                <a:off x="732" y="2823"/>
                <a:ext cx="3" cy="2"/>
              </a:xfrm>
              <a:custGeom>
                <a:avLst/>
                <a:gdLst>
                  <a:gd name="T0" fmla="*/ 1 w 3"/>
                  <a:gd name="T1" fmla="*/ 0 h 2"/>
                  <a:gd name="T2" fmla="*/ 1 w 3"/>
                  <a:gd name="T3" fmla="*/ 0 h 2"/>
                  <a:gd name="T4" fmla="*/ 1 w 3"/>
                  <a:gd name="T5" fmla="*/ 0 h 2"/>
                  <a:gd name="T6" fmla="*/ 1 w 3"/>
                  <a:gd name="T7" fmla="*/ 0 h 2"/>
                  <a:gd name="T8" fmla="*/ 2 w 3"/>
                  <a:gd name="T9" fmla="*/ 0 h 2"/>
                  <a:gd name="T10" fmla="*/ 2 w 3"/>
                  <a:gd name="T11" fmla="*/ 0 h 2"/>
                  <a:gd name="T12" fmla="*/ 2 w 3"/>
                  <a:gd name="T13" fmla="*/ 0 h 2"/>
                  <a:gd name="T14" fmla="*/ 2 w 3"/>
                  <a:gd name="T15" fmla="*/ 0 h 2"/>
                  <a:gd name="T16" fmla="*/ 2 w 3"/>
                  <a:gd name="T17" fmla="*/ 0 h 2"/>
                  <a:gd name="T18" fmla="*/ 2 w 3"/>
                  <a:gd name="T19" fmla="*/ 0 h 2"/>
                  <a:gd name="T20" fmla="*/ 2 w 3"/>
                  <a:gd name="T21" fmla="*/ 1 h 2"/>
                  <a:gd name="T22" fmla="*/ 2 w 3"/>
                  <a:gd name="T23" fmla="*/ 1 h 2"/>
                  <a:gd name="T24" fmla="*/ 2 w 3"/>
                  <a:gd name="T25" fmla="*/ 1 h 2"/>
                  <a:gd name="T26" fmla="*/ 2 w 3"/>
                  <a:gd name="T27" fmla="*/ 1 h 2"/>
                  <a:gd name="T28" fmla="*/ 2 w 3"/>
                  <a:gd name="T29" fmla="*/ 1 h 2"/>
                  <a:gd name="T30" fmla="*/ 1 w 3"/>
                  <a:gd name="T31" fmla="*/ 1 h 2"/>
                  <a:gd name="T32" fmla="*/ 1 w 3"/>
                  <a:gd name="T33" fmla="*/ 1 h 2"/>
                  <a:gd name="T34" fmla="*/ 1 w 3"/>
                  <a:gd name="T35" fmla="*/ 1 h 2"/>
                  <a:gd name="T36" fmla="*/ 1 w 3"/>
                  <a:gd name="T37" fmla="*/ 1 h 2"/>
                  <a:gd name="T38" fmla="*/ 1 w 3"/>
                  <a:gd name="T39" fmla="*/ 1 h 2"/>
                  <a:gd name="T40" fmla="*/ 0 w 3"/>
                  <a:gd name="T41" fmla="*/ 1 h 2"/>
                  <a:gd name="T42" fmla="*/ 0 w 3"/>
                  <a:gd name="T43" fmla="*/ 1 h 2"/>
                  <a:gd name="T44" fmla="*/ 0 w 3"/>
                  <a:gd name="T45" fmla="*/ 1 h 2"/>
                  <a:gd name="T46" fmla="*/ 0 w 3"/>
                  <a:gd name="T47" fmla="*/ 1 h 2"/>
                  <a:gd name="T48" fmla="*/ 0 w 3"/>
                  <a:gd name="T49" fmla="*/ 1 h 2"/>
                  <a:gd name="T50" fmla="*/ 0 w 3"/>
                  <a:gd name="T51" fmla="*/ 0 h 2"/>
                  <a:gd name="T52" fmla="*/ 0 w 3"/>
                  <a:gd name="T53" fmla="*/ 0 h 2"/>
                  <a:gd name="T54" fmla="*/ 0 w 3"/>
                  <a:gd name="T55" fmla="*/ 0 h 2"/>
                  <a:gd name="T56" fmla="*/ 0 w 3"/>
                  <a:gd name="T57" fmla="*/ 0 h 2"/>
                  <a:gd name="T58" fmla="*/ 0 w 3"/>
                  <a:gd name="T59" fmla="*/ 0 h 2"/>
                  <a:gd name="T60" fmla="*/ 0 w 3"/>
                  <a:gd name="T61" fmla="*/ 0 h 2"/>
                  <a:gd name="T62" fmla="*/ 1 w 3"/>
                  <a:gd name="T63" fmla="*/ 0 h 2"/>
                  <a:gd name="T64" fmla="*/ 1 w 3"/>
                  <a:gd name="T65" fmla="*/ 0 h 2"/>
                  <a:gd name="T66" fmla="*/ 1 w 3"/>
                  <a:gd name="T67" fmla="*/ 0 h 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
                  <a:gd name="T103" fmla="*/ 0 h 2"/>
                  <a:gd name="T104" fmla="*/ 3 w 3"/>
                  <a:gd name="T105" fmla="*/ 2 h 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 h="2">
                    <a:moveTo>
                      <a:pt x="1" y="0"/>
                    </a:moveTo>
                    <a:lnTo>
                      <a:pt x="1" y="0"/>
                    </a:lnTo>
                    <a:lnTo>
                      <a:pt x="2" y="0"/>
                    </a:lnTo>
                    <a:lnTo>
                      <a:pt x="2" y="1"/>
                    </a:lnTo>
                    <a:lnTo>
                      <a:pt x="1" y="1"/>
                    </a:lnTo>
                    <a:lnTo>
                      <a:pt x="0" y="1"/>
                    </a:lnTo>
                    <a:lnTo>
                      <a:pt x="0" y="0"/>
                    </a:lnTo>
                    <a:lnTo>
                      <a:pt x="1" y="0"/>
                    </a:lnTo>
                  </a:path>
                </a:pathLst>
              </a:custGeom>
              <a:noFill/>
              <a:ln w="12700" cap="rnd">
                <a:solidFill>
                  <a:srgbClr val="BFBFB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47" name="Freeform 807">
                <a:extLst>
                  <a:ext uri="{FF2B5EF4-FFF2-40B4-BE49-F238E27FC236}">
                    <a16:creationId xmlns:a16="http://schemas.microsoft.com/office/drawing/2014/main" id="{2D28BA25-5643-47A8-A8FC-88D3E1D5C55F}"/>
                  </a:ext>
                </a:extLst>
              </p:cNvPr>
              <p:cNvSpPr>
                <a:spLocks/>
              </p:cNvSpPr>
              <p:nvPr/>
            </p:nvSpPr>
            <p:spPr bwMode="auto">
              <a:xfrm>
                <a:off x="737" y="2823"/>
                <a:ext cx="3" cy="2"/>
              </a:xfrm>
              <a:custGeom>
                <a:avLst/>
                <a:gdLst>
                  <a:gd name="T0" fmla="*/ 1 w 3"/>
                  <a:gd name="T1" fmla="*/ 0 h 2"/>
                  <a:gd name="T2" fmla="*/ 1 w 3"/>
                  <a:gd name="T3" fmla="*/ 0 h 2"/>
                  <a:gd name="T4" fmla="*/ 1 w 3"/>
                  <a:gd name="T5" fmla="*/ 0 h 2"/>
                  <a:gd name="T6" fmla="*/ 2 w 3"/>
                  <a:gd name="T7" fmla="*/ 0 h 2"/>
                  <a:gd name="T8" fmla="*/ 2 w 3"/>
                  <a:gd name="T9" fmla="*/ 0 h 2"/>
                  <a:gd name="T10" fmla="*/ 2 w 3"/>
                  <a:gd name="T11" fmla="*/ 0 h 2"/>
                  <a:gd name="T12" fmla="*/ 2 w 3"/>
                  <a:gd name="T13" fmla="*/ 1 h 2"/>
                  <a:gd name="T14" fmla="*/ 2 w 3"/>
                  <a:gd name="T15" fmla="*/ 1 h 2"/>
                  <a:gd name="T16" fmla="*/ 1 w 3"/>
                  <a:gd name="T17" fmla="*/ 1 h 2"/>
                  <a:gd name="T18" fmla="*/ 1 w 3"/>
                  <a:gd name="T19" fmla="*/ 1 h 2"/>
                  <a:gd name="T20" fmla="*/ 1 w 3"/>
                  <a:gd name="T21" fmla="*/ 1 h 2"/>
                  <a:gd name="T22" fmla="*/ 0 w 3"/>
                  <a:gd name="T23" fmla="*/ 1 h 2"/>
                  <a:gd name="T24" fmla="*/ 0 w 3"/>
                  <a:gd name="T25" fmla="*/ 1 h 2"/>
                  <a:gd name="T26" fmla="*/ 0 w 3"/>
                  <a:gd name="T27" fmla="*/ 0 h 2"/>
                  <a:gd name="T28" fmla="*/ 0 w 3"/>
                  <a:gd name="T29" fmla="*/ 0 h 2"/>
                  <a:gd name="T30" fmla="*/ 0 w 3"/>
                  <a:gd name="T31" fmla="*/ 0 h 2"/>
                  <a:gd name="T32" fmla="*/ 1 w 3"/>
                  <a:gd name="T33" fmla="*/ 0 h 2"/>
                  <a:gd name="T34" fmla="*/ 1 w 3"/>
                  <a:gd name="T35" fmla="*/ 0 h 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
                  <a:gd name="T55" fmla="*/ 0 h 2"/>
                  <a:gd name="T56" fmla="*/ 3 w 3"/>
                  <a:gd name="T57" fmla="*/ 2 h 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 h="2">
                    <a:moveTo>
                      <a:pt x="1" y="0"/>
                    </a:moveTo>
                    <a:lnTo>
                      <a:pt x="1" y="0"/>
                    </a:lnTo>
                    <a:lnTo>
                      <a:pt x="2" y="0"/>
                    </a:lnTo>
                    <a:lnTo>
                      <a:pt x="2" y="1"/>
                    </a:lnTo>
                    <a:lnTo>
                      <a:pt x="1" y="1"/>
                    </a:lnTo>
                    <a:lnTo>
                      <a:pt x="0" y="1"/>
                    </a:lnTo>
                    <a:lnTo>
                      <a:pt x="0" y="0"/>
                    </a:lnTo>
                    <a:lnTo>
                      <a:pt x="1" y="0"/>
                    </a:lnTo>
                  </a:path>
                </a:pathLst>
              </a:custGeom>
              <a:noFill/>
              <a:ln w="12700" cap="rnd">
                <a:solidFill>
                  <a:srgbClr val="BFBFB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48" name="Freeform 808">
                <a:extLst>
                  <a:ext uri="{FF2B5EF4-FFF2-40B4-BE49-F238E27FC236}">
                    <a16:creationId xmlns:a16="http://schemas.microsoft.com/office/drawing/2014/main" id="{F3DF25FC-8A72-4D9E-B73A-3B6BF3348537}"/>
                  </a:ext>
                </a:extLst>
              </p:cNvPr>
              <p:cNvSpPr>
                <a:spLocks/>
              </p:cNvSpPr>
              <p:nvPr/>
            </p:nvSpPr>
            <p:spPr bwMode="auto">
              <a:xfrm>
                <a:off x="717" y="2818"/>
                <a:ext cx="5" cy="6"/>
              </a:xfrm>
              <a:custGeom>
                <a:avLst/>
                <a:gdLst>
                  <a:gd name="T0" fmla="*/ 2 w 5"/>
                  <a:gd name="T1" fmla="*/ 5 h 6"/>
                  <a:gd name="T2" fmla="*/ 4 w 5"/>
                  <a:gd name="T3" fmla="*/ 2 h 6"/>
                  <a:gd name="T4" fmla="*/ 4 w 5"/>
                  <a:gd name="T5" fmla="*/ 2 h 6"/>
                  <a:gd name="T6" fmla="*/ 3 w 5"/>
                  <a:gd name="T7" fmla="*/ 1 h 6"/>
                  <a:gd name="T8" fmla="*/ 3 w 5"/>
                  <a:gd name="T9" fmla="*/ 1 h 6"/>
                  <a:gd name="T10" fmla="*/ 3 w 5"/>
                  <a:gd name="T11" fmla="*/ 1 h 6"/>
                  <a:gd name="T12" fmla="*/ 2 w 5"/>
                  <a:gd name="T13" fmla="*/ 1 h 6"/>
                  <a:gd name="T14" fmla="*/ 2 w 5"/>
                  <a:gd name="T15" fmla="*/ 1 h 6"/>
                  <a:gd name="T16" fmla="*/ 2 w 5"/>
                  <a:gd name="T17" fmla="*/ 0 h 6"/>
                  <a:gd name="T18" fmla="*/ 2 w 5"/>
                  <a:gd name="T19" fmla="*/ 0 h 6"/>
                  <a:gd name="T20" fmla="*/ 1 w 5"/>
                  <a:gd name="T21" fmla="*/ 0 h 6"/>
                  <a:gd name="T22" fmla="*/ 1 w 5"/>
                  <a:gd name="T23" fmla="*/ 1 h 6"/>
                  <a:gd name="T24" fmla="*/ 1 w 5"/>
                  <a:gd name="T25" fmla="*/ 1 h 6"/>
                  <a:gd name="T26" fmla="*/ 1 w 5"/>
                  <a:gd name="T27" fmla="*/ 2 h 6"/>
                  <a:gd name="T28" fmla="*/ 0 w 5"/>
                  <a:gd name="T29" fmla="*/ 2 h 6"/>
                  <a:gd name="T30" fmla="*/ 0 w 5"/>
                  <a:gd name="T31" fmla="*/ 3 h 6"/>
                  <a:gd name="T32" fmla="*/ 0 w 5"/>
                  <a:gd name="T33" fmla="*/ 3 h 6"/>
                  <a:gd name="T34" fmla="*/ 0 w 5"/>
                  <a:gd name="T35" fmla="*/ 3 h 6"/>
                  <a:gd name="T36" fmla="*/ 0 w 5"/>
                  <a:gd name="T37" fmla="*/ 4 h 6"/>
                  <a:gd name="T38" fmla="*/ 0 w 5"/>
                  <a:gd name="T39" fmla="*/ 4 h 6"/>
                  <a:gd name="T40" fmla="*/ 1 w 5"/>
                  <a:gd name="T41" fmla="*/ 4 h 6"/>
                  <a:gd name="T42" fmla="*/ 1 w 5"/>
                  <a:gd name="T43" fmla="*/ 4 h 6"/>
                  <a:gd name="T44" fmla="*/ 1 w 5"/>
                  <a:gd name="T45" fmla="*/ 5 h 6"/>
                  <a:gd name="T46" fmla="*/ 2 w 5"/>
                  <a:gd name="T47" fmla="*/ 5 h 6"/>
                  <a:gd name="T48" fmla="*/ 2 w 5"/>
                  <a:gd name="T49" fmla="*/ 5 h 6"/>
                  <a:gd name="T50" fmla="*/ 2 w 5"/>
                  <a:gd name="T51" fmla="*/ 5 h 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
                  <a:gd name="T79" fmla="*/ 0 h 6"/>
                  <a:gd name="T80" fmla="*/ 5 w 5"/>
                  <a:gd name="T81" fmla="*/ 6 h 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 h="6">
                    <a:moveTo>
                      <a:pt x="2" y="5"/>
                    </a:moveTo>
                    <a:lnTo>
                      <a:pt x="4" y="2"/>
                    </a:lnTo>
                    <a:lnTo>
                      <a:pt x="3" y="1"/>
                    </a:lnTo>
                    <a:lnTo>
                      <a:pt x="2" y="1"/>
                    </a:lnTo>
                    <a:lnTo>
                      <a:pt x="2" y="0"/>
                    </a:lnTo>
                    <a:lnTo>
                      <a:pt x="1" y="0"/>
                    </a:lnTo>
                    <a:lnTo>
                      <a:pt x="1" y="1"/>
                    </a:lnTo>
                    <a:lnTo>
                      <a:pt x="1" y="2"/>
                    </a:lnTo>
                    <a:lnTo>
                      <a:pt x="0" y="2"/>
                    </a:lnTo>
                    <a:lnTo>
                      <a:pt x="0" y="3"/>
                    </a:lnTo>
                    <a:lnTo>
                      <a:pt x="0" y="4"/>
                    </a:lnTo>
                    <a:lnTo>
                      <a:pt x="1" y="4"/>
                    </a:lnTo>
                    <a:lnTo>
                      <a:pt x="1" y="5"/>
                    </a:lnTo>
                    <a:lnTo>
                      <a:pt x="2" y="5"/>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49" name="Freeform 809">
                <a:extLst>
                  <a:ext uri="{FF2B5EF4-FFF2-40B4-BE49-F238E27FC236}">
                    <a16:creationId xmlns:a16="http://schemas.microsoft.com/office/drawing/2014/main" id="{22A9531C-E9E5-4C3C-A500-ABA32A6F0070}"/>
                  </a:ext>
                </a:extLst>
              </p:cNvPr>
              <p:cNvSpPr>
                <a:spLocks/>
              </p:cNvSpPr>
              <p:nvPr/>
            </p:nvSpPr>
            <p:spPr bwMode="auto">
              <a:xfrm>
                <a:off x="717" y="2820"/>
                <a:ext cx="2" cy="3"/>
              </a:xfrm>
              <a:custGeom>
                <a:avLst/>
                <a:gdLst>
                  <a:gd name="T0" fmla="*/ 1 w 2"/>
                  <a:gd name="T1" fmla="*/ 1 h 3"/>
                  <a:gd name="T2" fmla="*/ 1 w 2"/>
                  <a:gd name="T3" fmla="*/ 1 h 3"/>
                  <a:gd name="T4" fmla="*/ 1 w 2"/>
                  <a:gd name="T5" fmla="*/ 1 h 3"/>
                  <a:gd name="T6" fmla="*/ 1 w 2"/>
                  <a:gd name="T7" fmla="*/ 1 h 3"/>
                  <a:gd name="T8" fmla="*/ 1 w 2"/>
                  <a:gd name="T9" fmla="*/ 1 h 3"/>
                  <a:gd name="T10" fmla="*/ 1 w 2"/>
                  <a:gd name="T11" fmla="*/ 2 h 3"/>
                  <a:gd name="T12" fmla="*/ 1 w 2"/>
                  <a:gd name="T13" fmla="*/ 2 h 3"/>
                  <a:gd name="T14" fmla="*/ 1 w 2"/>
                  <a:gd name="T15" fmla="*/ 2 h 3"/>
                  <a:gd name="T16" fmla="*/ 1 w 2"/>
                  <a:gd name="T17" fmla="*/ 2 h 3"/>
                  <a:gd name="T18" fmla="*/ 1 w 2"/>
                  <a:gd name="T19" fmla="*/ 2 h 3"/>
                  <a:gd name="T20" fmla="*/ 1 w 2"/>
                  <a:gd name="T21" fmla="*/ 2 h 3"/>
                  <a:gd name="T22" fmla="*/ 1 w 2"/>
                  <a:gd name="T23" fmla="*/ 2 h 3"/>
                  <a:gd name="T24" fmla="*/ 1 w 2"/>
                  <a:gd name="T25" fmla="*/ 1 h 3"/>
                  <a:gd name="T26" fmla="*/ 1 w 2"/>
                  <a:gd name="T27" fmla="*/ 1 h 3"/>
                  <a:gd name="T28" fmla="*/ 1 w 2"/>
                  <a:gd name="T29" fmla="*/ 1 h 3"/>
                  <a:gd name="T30" fmla="*/ 1 w 2"/>
                  <a:gd name="T31" fmla="*/ 1 h 3"/>
                  <a:gd name="T32" fmla="*/ 1 w 2"/>
                  <a:gd name="T33" fmla="*/ 1 h 3"/>
                  <a:gd name="T34" fmla="*/ 0 w 2"/>
                  <a:gd name="T35" fmla="*/ 0 h 3"/>
                  <a:gd name="T36" fmla="*/ 0 w 2"/>
                  <a:gd name="T37" fmla="*/ 0 h 3"/>
                  <a:gd name="T38" fmla="*/ 0 w 2"/>
                  <a:gd name="T39" fmla="*/ 0 h 3"/>
                  <a:gd name="T40" fmla="*/ 0 w 2"/>
                  <a:gd name="T41" fmla="*/ 0 h 3"/>
                  <a:gd name="T42" fmla="*/ 0 w 2"/>
                  <a:gd name="T43" fmla="*/ 0 h 3"/>
                  <a:gd name="T44" fmla="*/ 0 w 2"/>
                  <a:gd name="T45" fmla="*/ 0 h 3"/>
                  <a:gd name="T46" fmla="*/ 0 w 2"/>
                  <a:gd name="T47" fmla="*/ 1 h 3"/>
                  <a:gd name="T48" fmla="*/ 0 w 2"/>
                  <a:gd name="T49" fmla="*/ 1 h 3"/>
                  <a:gd name="T50" fmla="*/ 0 w 2"/>
                  <a:gd name="T51" fmla="*/ 1 h 3"/>
                  <a:gd name="T52" fmla="*/ 0 w 2"/>
                  <a:gd name="T53" fmla="*/ 1 h 3"/>
                  <a:gd name="T54" fmla="*/ 0 w 2"/>
                  <a:gd name="T55" fmla="*/ 1 h 3"/>
                  <a:gd name="T56" fmla="*/ 0 w 2"/>
                  <a:gd name="T57" fmla="*/ 0 h 3"/>
                  <a:gd name="T58" fmla="*/ 0 w 2"/>
                  <a:gd name="T59" fmla="*/ 0 h 3"/>
                  <a:gd name="T60" fmla="*/ 0 w 2"/>
                  <a:gd name="T61" fmla="*/ 0 h 3"/>
                  <a:gd name="T62" fmla="*/ 0 w 2"/>
                  <a:gd name="T63" fmla="*/ 0 h 3"/>
                  <a:gd name="T64" fmla="*/ 0 w 2"/>
                  <a:gd name="T65" fmla="*/ 0 h 3"/>
                  <a:gd name="T66" fmla="*/ 0 w 2"/>
                  <a:gd name="T67" fmla="*/ 0 h 3"/>
                  <a:gd name="T68" fmla="*/ 1 w 2"/>
                  <a:gd name="T69" fmla="*/ 1 h 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
                  <a:gd name="T106" fmla="*/ 0 h 3"/>
                  <a:gd name="T107" fmla="*/ 2 w 2"/>
                  <a:gd name="T108" fmla="*/ 3 h 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 h="3">
                    <a:moveTo>
                      <a:pt x="1" y="1"/>
                    </a:moveTo>
                    <a:lnTo>
                      <a:pt x="1" y="1"/>
                    </a:lnTo>
                    <a:lnTo>
                      <a:pt x="1" y="2"/>
                    </a:lnTo>
                    <a:lnTo>
                      <a:pt x="1" y="1"/>
                    </a:lnTo>
                    <a:lnTo>
                      <a:pt x="0" y="0"/>
                    </a:lnTo>
                    <a:lnTo>
                      <a:pt x="0" y="1"/>
                    </a:lnTo>
                    <a:lnTo>
                      <a:pt x="0" y="0"/>
                    </a:lnTo>
                    <a:lnTo>
                      <a:pt x="1" y="1"/>
                    </a:lnTo>
                  </a:path>
                </a:pathLst>
              </a:custGeom>
              <a:solidFill>
                <a:srgbClr val="BFBFB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50" name="Freeform 810">
                <a:extLst>
                  <a:ext uri="{FF2B5EF4-FFF2-40B4-BE49-F238E27FC236}">
                    <a16:creationId xmlns:a16="http://schemas.microsoft.com/office/drawing/2014/main" id="{ECA4FF9F-4874-4686-B39F-841E5ABD7F9F}"/>
                  </a:ext>
                </a:extLst>
              </p:cNvPr>
              <p:cNvSpPr>
                <a:spLocks/>
              </p:cNvSpPr>
              <p:nvPr/>
            </p:nvSpPr>
            <p:spPr bwMode="auto">
              <a:xfrm>
                <a:off x="718" y="2820"/>
                <a:ext cx="1" cy="3"/>
              </a:xfrm>
              <a:custGeom>
                <a:avLst/>
                <a:gdLst>
                  <a:gd name="T0" fmla="*/ 0 w 1"/>
                  <a:gd name="T1" fmla="*/ 0 h 3"/>
                  <a:gd name="T2" fmla="*/ 0 w 1"/>
                  <a:gd name="T3" fmla="*/ 0 h 3"/>
                  <a:gd name="T4" fmla="*/ 0 w 1"/>
                  <a:gd name="T5" fmla="*/ 0 h 3"/>
                  <a:gd name="T6" fmla="*/ 0 w 1"/>
                  <a:gd name="T7" fmla="*/ 0 h 3"/>
                  <a:gd name="T8" fmla="*/ 0 w 1"/>
                  <a:gd name="T9" fmla="*/ 1 h 3"/>
                  <a:gd name="T10" fmla="*/ 0 w 1"/>
                  <a:gd name="T11" fmla="*/ 1 h 3"/>
                  <a:gd name="T12" fmla="*/ 0 w 1"/>
                  <a:gd name="T13" fmla="*/ 1 h 3"/>
                  <a:gd name="T14" fmla="*/ 0 w 1"/>
                  <a:gd name="T15" fmla="*/ 2 h 3"/>
                  <a:gd name="T16" fmla="*/ 0 w 1"/>
                  <a:gd name="T17" fmla="*/ 2 h 3"/>
                  <a:gd name="T18" fmla="*/ 0 w 1"/>
                  <a:gd name="T19" fmla="*/ 2 h 3"/>
                  <a:gd name="T20" fmla="*/ 0 w 1"/>
                  <a:gd name="T21" fmla="*/ 2 h 3"/>
                  <a:gd name="T22" fmla="*/ 0 w 1"/>
                  <a:gd name="T23" fmla="*/ 2 h 3"/>
                  <a:gd name="T24" fmla="*/ 0 w 1"/>
                  <a:gd name="T25" fmla="*/ 1 h 3"/>
                  <a:gd name="T26" fmla="*/ 0 w 1"/>
                  <a:gd name="T27" fmla="*/ 1 h 3"/>
                  <a:gd name="T28" fmla="*/ 0 w 1"/>
                  <a:gd name="T29" fmla="*/ 1 h 3"/>
                  <a:gd name="T30" fmla="*/ 0 w 1"/>
                  <a:gd name="T31" fmla="*/ 0 h 3"/>
                  <a:gd name="T32" fmla="*/ 0 w 1"/>
                  <a:gd name="T33" fmla="*/ 0 h 3"/>
                  <a:gd name="T34" fmla="*/ 0 w 1"/>
                  <a:gd name="T35" fmla="*/ 0 h 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
                  <a:gd name="T55" fmla="*/ 0 h 3"/>
                  <a:gd name="T56" fmla="*/ 1 w 1"/>
                  <a:gd name="T57" fmla="*/ 3 h 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 h="3">
                    <a:moveTo>
                      <a:pt x="0" y="0"/>
                    </a:moveTo>
                    <a:lnTo>
                      <a:pt x="0" y="0"/>
                    </a:lnTo>
                    <a:lnTo>
                      <a:pt x="0" y="1"/>
                    </a:lnTo>
                    <a:lnTo>
                      <a:pt x="0" y="2"/>
                    </a:lnTo>
                    <a:lnTo>
                      <a:pt x="0" y="1"/>
                    </a:lnTo>
                    <a:lnTo>
                      <a:pt x="0" y="0"/>
                    </a:lnTo>
                  </a:path>
                </a:pathLst>
              </a:custGeom>
              <a:noFill/>
              <a:ln w="12700" cap="rnd">
                <a:solidFill>
                  <a:srgbClr val="BFBFB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51" name="Freeform 811">
                <a:extLst>
                  <a:ext uri="{FF2B5EF4-FFF2-40B4-BE49-F238E27FC236}">
                    <a16:creationId xmlns:a16="http://schemas.microsoft.com/office/drawing/2014/main" id="{7FC8E5D7-C1A6-4F98-8C86-1C928381FD95}"/>
                  </a:ext>
                </a:extLst>
              </p:cNvPr>
              <p:cNvSpPr>
                <a:spLocks/>
              </p:cNvSpPr>
              <p:nvPr/>
            </p:nvSpPr>
            <p:spPr bwMode="auto">
              <a:xfrm>
                <a:off x="728" y="2828"/>
                <a:ext cx="7" cy="3"/>
              </a:xfrm>
              <a:custGeom>
                <a:avLst/>
                <a:gdLst>
                  <a:gd name="T0" fmla="*/ 0 w 7"/>
                  <a:gd name="T1" fmla="*/ 0 h 3"/>
                  <a:gd name="T2" fmla="*/ 0 w 7"/>
                  <a:gd name="T3" fmla="*/ 0 h 3"/>
                  <a:gd name="T4" fmla="*/ 0 w 7"/>
                  <a:gd name="T5" fmla="*/ 1 h 3"/>
                  <a:gd name="T6" fmla="*/ 0 w 7"/>
                  <a:gd name="T7" fmla="*/ 1 h 3"/>
                  <a:gd name="T8" fmla="*/ 0 w 7"/>
                  <a:gd name="T9" fmla="*/ 1 h 3"/>
                  <a:gd name="T10" fmla="*/ 1 w 7"/>
                  <a:gd name="T11" fmla="*/ 2 h 3"/>
                  <a:gd name="T12" fmla="*/ 1 w 7"/>
                  <a:gd name="T13" fmla="*/ 2 h 3"/>
                  <a:gd name="T14" fmla="*/ 1 w 7"/>
                  <a:gd name="T15" fmla="*/ 2 h 3"/>
                  <a:gd name="T16" fmla="*/ 2 w 7"/>
                  <a:gd name="T17" fmla="*/ 2 h 3"/>
                  <a:gd name="T18" fmla="*/ 2 w 7"/>
                  <a:gd name="T19" fmla="*/ 2 h 3"/>
                  <a:gd name="T20" fmla="*/ 2 w 7"/>
                  <a:gd name="T21" fmla="*/ 2 h 3"/>
                  <a:gd name="T22" fmla="*/ 3 w 7"/>
                  <a:gd name="T23" fmla="*/ 2 h 3"/>
                  <a:gd name="T24" fmla="*/ 3 w 7"/>
                  <a:gd name="T25" fmla="*/ 2 h 3"/>
                  <a:gd name="T26" fmla="*/ 3 w 7"/>
                  <a:gd name="T27" fmla="*/ 2 h 3"/>
                  <a:gd name="T28" fmla="*/ 4 w 7"/>
                  <a:gd name="T29" fmla="*/ 2 h 3"/>
                  <a:gd name="T30" fmla="*/ 4 w 7"/>
                  <a:gd name="T31" fmla="*/ 2 h 3"/>
                  <a:gd name="T32" fmla="*/ 4 w 7"/>
                  <a:gd name="T33" fmla="*/ 2 h 3"/>
                  <a:gd name="T34" fmla="*/ 5 w 7"/>
                  <a:gd name="T35" fmla="*/ 2 h 3"/>
                  <a:gd name="T36" fmla="*/ 5 w 7"/>
                  <a:gd name="T37" fmla="*/ 2 h 3"/>
                  <a:gd name="T38" fmla="*/ 5 w 7"/>
                  <a:gd name="T39" fmla="*/ 2 h 3"/>
                  <a:gd name="T40" fmla="*/ 5 w 7"/>
                  <a:gd name="T41" fmla="*/ 2 h 3"/>
                  <a:gd name="T42" fmla="*/ 6 w 7"/>
                  <a:gd name="T43" fmla="*/ 2 h 3"/>
                  <a:gd name="T44" fmla="*/ 6 w 7"/>
                  <a:gd name="T45" fmla="*/ 2 h 3"/>
                  <a:gd name="T46" fmla="*/ 6 w 7"/>
                  <a:gd name="T47" fmla="*/ 2 h 3"/>
                  <a:gd name="T48" fmla="*/ 6 w 7"/>
                  <a:gd name="T49" fmla="*/ 1 h 3"/>
                  <a:gd name="T50" fmla="*/ 6 w 7"/>
                  <a:gd name="T51" fmla="*/ 1 h 3"/>
                  <a:gd name="T52" fmla="*/ 6 w 7"/>
                  <a:gd name="T53" fmla="*/ 1 h 3"/>
                  <a:gd name="T54" fmla="*/ 6 w 7"/>
                  <a:gd name="T55" fmla="*/ 0 h 3"/>
                  <a:gd name="T56" fmla="*/ 6 w 7"/>
                  <a:gd name="T57" fmla="*/ 0 h 3"/>
                  <a:gd name="T58" fmla="*/ 5 w 7"/>
                  <a:gd name="T59" fmla="*/ 0 h 3"/>
                  <a:gd name="T60" fmla="*/ 5 w 7"/>
                  <a:gd name="T61" fmla="*/ 0 h 3"/>
                  <a:gd name="T62" fmla="*/ 5 w 7"/>
                  <a:gd name="T63" fmla="*/ 0 h 3"/>
                  <a:gd name="T64" fmla="*/ 4 w 7"/>
                  <a:gd name="T65" fmla="*/ 0 h 3"/>
                  <a:gd name="T66" fmla="*/ 4 w 7"/>
                  <a:gd name="T67" fmla="*/ 0 h 3"/>
                  <a:gd name="T68" fmla="*/ 4 w 7"/>
                  <a:gd name="T69" fmla="*/ 0 h 3"/>
                  <a:gd name="T70" fmla="*/ 3 w 7"/>
                  <a:gd name="T71" fmla="*/ 0 h 3"/>
                  <a:gd name="T72" fmla="*/ 3 w 7"/>
                  <a:gd name="T73" fmla="*/ 0 h 3"/>
                  <a:gd name="T74" fmla="*/ 3 w 7"/>
                  <a:gd name="T75" fmla="*/ 0 h 3"/>
                  <a:gd name="T76" fmla="*/ 2 w 7"/>
                  <a:gd name="T77" fmla="*/ 0 h 3"/>
                  <a:gd name="T78" fmla="*/ 2 w 7"/>
                  <a:gd name="T79" fmla="*/ 0 h 3"/>
                  <a:gd name="T80" fmla="*/ 2 w 7"/>
                  <a:gd name="T81" fmla="*/ 0 h 3"/>
                  <a:gd name="T82" fmla="*/ 1 w 7"/>
                  <a:gd name="T83" fmla="*/ 0 h 3"/>
                  <a:gd name="T84" fmla="*/ 1 w 7"/>
                  <a:gd name="T85" fmla="*/ 0 h 3"/>
                  <a:gd name="T86" fmla="*/ 1 w 7"/>
                  <a:gd name="T87" fmla="*/ 0 h 3"/>
                  <a:gd name="T88" fmla="*/ 0 w 7"/>
                  <a:gd name="T89" fmla="*/ 0 h 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7"/>
                  <a:gd name="T136" fmla="*/ 0 h 3"/>
                  <a:gd name="T137" fmla="*/ 7 w 7"/>
                  <a:gd name="T138" fmla="*/ 3 h 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7" h="3">
                    <a:moveTo>
                      <a:pt x="0" y="0"/>
                    </a:moveTo>
                    <a:lnTo>
                      <a:pt x="0" y="0"/>
                    </a:lnTo>
                    <a:lnTo>
                      <a:pt x="0" y="1"/>
                    </a:lnTo>
                    <a:lnTo>
                      <a:pt x="1" y="2"/>
                    </a:lnTo>
                    <a:lnTo>
                      <a:pt x="2" y="2"/>
                    </a:lnTo>
                    <a:lnTo>
                      <a:pt x="3" y="2"/>
                    </a:lnTo>
                    <a:lnTo>
                      <a:pt x="4" y="2"/>
                    </a:lnTo>
                    <a:lnTo>
                      <a:pt x="5" y="2"/>
                    </a:lnTo>
                    <a:lnTo>
                      <a:pt x="6" y="2"/>
                    </a:lnTo>
                    <a:lnTo>
                      <a:pt x="6" y="1"/>
                    </a:lnTo>
                    <a:lnTo>
                      <a:pt x="6" y="0"/>
                    </a:lnTo>
                    <a:lnTo>
                      <a:pt x="5" y="0"/>
                    </a:lnTo>
                    <a:lnTo>
                      <a:pt x="4" y="0"/>
                    </a:lnTo>
                    <a:lnTo>
                      <a:pt x="3" y="0"/>
                    </a:lnTo>
                    <a:lnTo>
                      <a:pt x="2" y="0"/>
                    </a:lnTo>
                    <a:lnTo>
                      <a:pt x="1" y="0"/>
                    </a:lnTo>
                    <a:lnTo>
                      <a:pt x="0" y="0"/>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52" name="Freeform 812">
                <a:extLst>
                  <a:ext uri="{FF2B5EF4-FFF2-40B4-BE49-F238E27FC236}">
                    <a16:creationId xmlns:a16="http://schemas.microsoft.com/office/drawing/2014/main" id="{DB93A2D1-A1F3-468B-BC58-F20E59981AAD}"/>
                  </a:ext>
                </a:extLst>
              </p:cNvPr>
              <p:cNvSpPr>
                <a:spLocks/>
              </p:cNvSpPr>
              <p:nvPr/>
            </p:nvSpPr>
            <p:spPr bwMode="auto">
              <a:xfrm>
                <a:off x="728" y="2828"/>
                <a:ext cx="7" cy="4"/>
              </a:xfrm>
              <a:custGeom>
                <a:avLst/>
                <a:gdLst>
                  <a:gd name="T0" fmla="*/ 0 w 7"/>
                  <a:gd name="T1" fmla="*/ 0 h 4"/>
                  <a:gd name="T2" fmla="*/ 0 w 7"/>
                  <a:gd name="T3" fmla="*/ 0 h 4"/>
                  <a:gd name="T4" fmla="*/ 0 w 7"/>
                  <a:gd name="T5" fmla="*/ 0 h 4"/>
                  <a:gd name="T6" fmla="*/ 0 w 7"/>
                  <a:gd name="T7" fmla="*/ 1 h 4"/>
                  <a:gd name="T8" fmla="*/ 0 w 7"/>
                  <a:gd name="T9" fmla="*/ 2 h 4"/>
                  <a:gd name="T10" fmla="*/ 0 w 7"/>
                  <a:gd name="T11" fmla="*/ 2 h 4"/>
                  <a:gd name="T12" fmla="*/ 1 w 7"/>
                  <a:gd name="T13" fmla="*/ 2 h 4"/>
                  <a:gd name="T14" fmla="*/ 1 w 7"/>
                  <a:gd name="T15" fmla="*/ 2 h 4"/>
                  <a:gd name="T16" fmla="*/ 1 w 7"/>
                  <a:gd name="T17" fmla="*/ 2 h 4"/>
                  <a:gd name="T18" fmla="*/ 2 w 7"/>
                  <a:gd name="T19" fmla="*/ 3 h 4"/>
                  <a:gd name="T20" fmla="*/ 2 w 7"/>
                  <a:gd name="T21" fmla="*/ 3 h 4"/>
                  <a:gd name="T22" fmla="*/ 2 w 7"/>
                  <a:gd name="T23" fmla="*/ 3 h 4"/>
                  <a:gd name="T24" fmla="*/ 3 w 7"/>
                  <a:gd name="T25" fmla="*/ 3 h 4"/>
                  <a:gd name="T26" fmla="*/ 3 w 7"/>
                  <a:gd name="T27" fmla="*/ 3 h 4"/>
                  <a:gd name="T28" fmla="*/ 3 w 7"/>
                  <a:gd name="T29" fmla="*/ 3 h 4"/>
                  <a:gd name="T30" fmla="*/ 4 w 7"/>
                  <a:gd name="T31" fmla="*/ 3 h 4"/>
                  <a:gd name="T32" fmla="*/ 4 w 7"/>
                  <a:gd name="T33" fmla="*/ 3 h 4"/>
                  <a:gd name="T34" fmla="*/ 4 w 7"/>
                  <a:gd name="T35" fmla="*/ 3 h 4"/>
                  <a:gd name="T36" fmla="*/ 5 w 7"/>
                  <a:gd name="T37" fmla="*/ 3 h 4"/>
                  <a:gd name="T38" fmla="*/ 5 w 7"/>
                  <a:gd name="T39" fmla="*/ 3 h 4"/>
                  <a:gd name="T40" fmla="*/ 5 w 7"/>
                  <a:gd name="T41" fmla="*/ 3 h 4"/>
                  <a:gd name="T42" fmla="*/ 5 w 7"/>
                  <a:gd name="T43" fmla="*/ 3 h 4"/>
                  <a:gd name="T44" fmla="*/ 6 w 7"/>
                  <a:gd name="T45" fmla="*/ 3 h 4"/>
                  <a:gd name="T46" fmla="*/ 6 w 7"/>
                  <a:gd name="T47" fmla="*/ 3 h 4"/>
                  <a:gd name="T48" fmla="*/ 6 w 7"/>
                  <a:gd name="T49" fmla="*/ 2 h 4"/>
                  <a:gd name="T50" fmla="*/ 6 w 7"/>
                  <a:gd name="T51" fmla="*/ 2 h 4"/>
                  <a:gd name="T52" fmla="*/ 6 w 7"/>
                  <a:gd name="T53" fmla="*/ 1 h 4"/>
                  <a:gd name="T54" fmla="*/ 6 w 7"/>
                  <a:gd name="T55" fmla="*/ 1 h 4"/>
                  <a:gd name="T56" fmla="*/ 6 w 7"/>
                  <a:gd name="T57" fmla="*/ 1 h 4"/>
                  <a:gd name="T58" fmla="*/ 6 w 7"/>
                  <a:gd name="T59" fmla="*/ 1 h 4"/>
                  <a:gd name="T60" fmla="*/ 5 w 7"/>
                  <a:gd name="T61" fmla="*/ 1 h 4"/>
                  <a:gd name="T62" fmla="*/ 5 w 7"/>
                  <a:gd name="T63" fmla="*/ 1 h 4"/>
                  <a:gd name="T64" fmla="*/ 5 w 7"/>
                  <a:gd name="T65" fmla="*/ 1 h 4"/>
                  <a:gd name="T66" fmla="*/ 4 w 7"/>
                  <a:gd name="T67" fmla="*/ 1 h 4"/>
                  <a:gd name="T68" fmla="*/ 4 w 7"/>
                  <a:gd name="T69" fmla="*/ 0 h 4"/>
                  <a:gd name="T70" fmla="*/ 4 w 7"/>
                  <a:gd name="T71" fmla="*/ 0 h 4"/>
                  <a:gd name="T72" fmla="*/ 3 w 7"/>
                  <a:gd name="T73" fmla="*/ 0 h 4"/>
                  <a:gd name="T74" fmla="*/ 3 w 7"/>
                  <a:gd name="T75" fmla="*/ 0 h 4"/>
                  <a:gd name="T76" fmla="*/ 3 w 7"/>
                  <a:gd name="T77" fmla="*/ 0 h 4"/>
                  <a:gd name="T78" fmla="*/ 2 w 7"/>
                  <a:gd name="T79" fmla="*/ 0 h 4"/>
                  <a:gd name="T80" fmla="*/ 2 w 7"/>
                  <a:gd name="T81" fmla="*/ 0 h 4"/>
                  <a:gd name="T82" fmla="*/ 2 w 7"/>
                  <a:gd name="T83" fmla="*/ 0 h 4"/>
                  <a:gd name="T84" fmla="*/ 1 w 7"/>
                  <a:gd name="T85" fmla="*/ 0 h 4"/>
                  <a:gd name="T86" fmla="*/ 1 w 7"/>
                  <a:gd name="T87" fmla="*/ 0 h 4"/>
                  <a:gd name="T88" fmla="*/ 1 w 7"/>
                  <a:gd name="T89" fmla="*/ 0 h 4"/>
                  <a:gd name="T90" fmla="*/ 0 w 7"/>
                  <a:gd name="T91" fmla="*/ 0 h 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7"/>
                  <a:gd name="T139" fmla="*/ 0 h 4"/>
                  <a:gd name="T140" fmla="*/ 7 w 7"/>
                  <a:gd name="T141" fmla="*/ 4 h 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7" h="4">
                    <a:moveTo>
                      <a:pt x="0" y="0"/>
                    </a:moveTo>
                    <a:lnTo>
                      <a:pt x="0" y="0"/>
                    </a:lnTo>
                    <a:lnTo>
                      <a:pt x="0" y="1"/>
                    </a:lnTo>
                    <a:lnTo>
                      <a:pt x="0" y="2"/>
                    </a:lnTo>
                    <a:lnTo>
                      <a:pt x="1" y="2"/>
                    </a:lnTo>
                    <a:lnTo>
                      <a:pt x="2" y="3"/>
                    </a:lnTo>
                    <a:lnTo>
                      <a:pt x="3" y="3"/>
                    </a:lnTo>
                    <a:lnTo>
                      <a:pt x="4" y="3"/>
                    </a:lnTo>
                    <a:lnTo>
                      <a:pt x="5" y="3"/>
                    </a:lnTo>
                    <a:lnTo>
                      <a:pt x="6" y="3"/>
                    </a:lnTo>
                    <a:lnTo>
                      <a:pt x="6" y="2"/>
                    </a:lnTo>
                    <a:lnTo>
                      <a:pt x="6" y="1"/>
                    </a:lnTo>
                    <a:lnTo>
                      <a:pt x="5" y="1"/>
                    </a:lnTo>
                    <a:lnTo>
                      <a:pt x="4" y="1"/>
                    </a:lnTo>
                    <a:lnTo>
                      <a:pt x="4" y="0"/>
                    </a:lnTo>
                    <a:lnTo>
                      <a:pt x="3" y="0"/>
                    </a:lnTo>
                    <a:lnTo>
                      <a:pt x="2" y="0"/>
                    </a:lnTo>
                    <a:lnTo>
                      <a:pt x="1" y="0"/>
                    </a:lnTo>
                    <a:lnTo>
                      <a:pt x="0"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53" name="Freeform 813">
                <a:extLst>
                  <a:ext uri="{FF2B5EF4-FFF2-40B4-BE49-F238E27FC236}">
                    <a16:creationId xmlns:a16="http://schemas.microsoft.com/office/drawing/2014/main" id="{1A1F1092-3354-438F-B0E6-74CFE18EAEDC}"/>
                  </a:ext>
                </a:extLst>
              </p:cNvPr>
              <p:cNvSpPr>
                <a:spLocks/>
              </p:cNvSpPr>
              <p:nvPr/>
            </p:nvSpPr>
            <p:spPr bwMode="auto">
              <a:xfrm>
                <a:off x="728" y="2828"/>
                <a:ext cx="7" cy="3"/>
              </a:xfrm>
              <a:custGeom>
                <a:avLst/>
                <a:gdLst>
                  <a:gd name="T0" fmla="*/ 0 w 7"/>
                  <a:gd name="T1" fmla="*/ 0 h 3"/>
                  <a:gd name="T2" fmla="*/ 0 w 7"/>
                  <a:gd name="T3" fmla="*/ 1 h 3"/>
                  <a:gd name="T4" fmla="*/ 0 w 7"/>
                  <a:gd name="T5" fmla="*/ 1 h 3"/>
                  <a:gd name="T6" fmla="*/ 0 w 7"/>
                  <a:gd name="T7" fmla="*/ 1 h 3"/>
                  <a:gd name="T8" fmla="*/ 0 w 7"/>
                  <a:gd name="T9" fmla="*/ 1 h 3"/>
                  <a:gd name="T10" fmla="*/ 0 w 7"/>
                  <a:gd name="T11" fmla="*/ 1 h 3"/>
                  <a:gd name="T12" fmla="*/ 6 w 7"/>
                  <a:gd name="T13" fmla="*/ 2 h 3"/>
                  <a:gd name="T14" fmla="*/ 6 w 7"/>
                  <a:gd name="T15" fmla="*/ 2 h 3"/>
                  <a:gd name="T16" fmla="*/ 6 w 7"/>
                  <a:gd name="T17" fmla="*/ 1 h 3"/>
                  <a:gd name="T18" fmla="*/ 6 w 7"/>
                  <a:gd name="T19" fmla="*/ 1 h 3"/>
                  <a:gd name="T20" fmla="*/ 6 w 7"/>
                  <a:gd name="T21" fmla="*/ 1 h 3"/>
                  <a:gd name="T22" fmla="*/ 6 w 7"/>
                  <a:gd name="T23" fmla="*/ 1 h 3"/>
                  <a:gd name="T24" fmla="*/ 6 w 7"/>
                  <a:gd name="T25" fmla="*/ 0 h 3"/>
                  <a:gd name="T26" fmla="*/ 6 w 7"/>
                  <a:gd name="T27" fmla="*/ 0 h 3"/>
                  <a:gd name="T28" fmla="*/ 6 w 7"/>
                  <a:gd name="T29" fmla="*/ 0 h 3"/>
                  <a:gd name="T30" fmla="*/ 5 w 7"/>
                  <a:gd name="T31" fmla="*/ 0 h 3"/>
                  <a:gd name="T32" fmla="*/ 5 w 7"/>
                  <a:gd name="T33" fmla="*/ 0 h 3"/>
                  <a:gd name="T34" fmla="*/ 5 w 7"/>
                  <a:gd name="T35" fmla="*/ 0 h 3"/>
                  <a:gd name="T36" fmla="*/ 4 w 7"/>
                  <a:gd name="T37" fmla="*/ 0 h 3"/>
                  <a:gd name="T38" fmla="*/ 4 w 7"/>
                  <a:gd name="T39" fmla="*/ 0 h 3"/>
                  <a:gd name="T40" fmla="*/ 3 w 7"/>
                  <a:gd name="T41" fmla="*/ 0 h 3"/>
                  <a:gd name="T42" fmla="*/ 3 w 7"/>
                  <a:gd name="T43" fmla="*/ 0 h 3"/>
                  <a:gd name="T44" fmla="*/ 3 w 7"/>
                  <a:gd name="T45" fmla="*/ 0 h 3"/>
                  <a:gd name="T46" fmla="*/ 2 w 7"/>
                  <a:gd name="T47" fmla="*/ 0 h 3"/>
                  <a:gd name="T48" fmla="*/ 2 w 7"/>
                  <a:gd name="T49" fmla="*/ 0 h 3"/>
                  <a:gd name="T50" fmla="*/ 2 w 7"/>
                  <a:gd name="T51" fmla="*/ 0 h 3"/>
                  <a:gd name="T52" fmla="*/ 1 w 7"/>
                  <a:gd name="T53" fmla="*/ 0 h 3"/>
                  <a:gd name="T54" fmla="*/ 1 w 7"/>
                  <a:gd name="T55" fmla="*/ 0 h 3"/>
                  <a:gd name="T56" fmla="*/ 1 w 7"/>
                  <a:gd name="T57" fmla="*/ 0 h 3"/>
                  <a:gd name="T58" fmla="*/ 0 w 7"/>
                  <a:gd name="T59" fmla="*/ 0 h 3"/>
                  <a:gd name="T60" fmla="*/ 0 w 7"/>
                  <a:gd name="T61" fmla="*/ 0 h 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7"/>
                  <a:gd name="T94" fmla="*/ 0 h 3"/>
                  <a:gd name="T95" fmla="*/ 7 w 7"/>
                  <a:gd name="T96" fmla="*/ 3 h 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7" h="3">
                    <a:moveTo>
                      <a:pt x="0" y="0"/>
                    </a:moveTo>
                    <a:lnTo>
                      <a:pt x="0" y="1"/>
                    </a:lnTo>
                    <a:lnTo>
                      <a:pt x="6" y="2"/>
                    </a:lnTo>
                    <a:lnTo>
                      <a:pt x="6" y="1"/>
                    </a:lnTo>
                    <a:lnTo>
                      <a:pt x="6" y="0"/>
                    </a:lnTo>
                    <a:lnTo>
                      <a:pt x="5" y="0"/>
                    </a:lnTo>
                    <a:lnTo>
                      <a:pt x="4" y="0"/>
                    </a:lnTo>
                    <a:lnTo>
                      <a:pt x="3" y="0"/>
                    </a:lnTo>
                    <a:lnTo>
                      <a:pt x="2" y="0"/>
                    </a:lnTo>
                    <a:lnTo>
                      <a:pt x="1" y="0"/>
                    </a:lnTo>
                    <a:lnTo>
                      <a:pt x="0" y="0"/>
                    </a:lnTo>
                  </a:path>
                </a:pathLst>
              </a:custGeom>
              <a:solidFill>
                <a:srgbClr val="EAEC5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54" name="Arc 814">
                <a:extLst>
                  <a:ext uri="{FF2B5EF4-FFF2-40B4-BE49-F238E27FC236}">
                    <a16:creationId xmlns:a16="http://schemas.microsoft.com/office/drawing/2014/main" id="{2D15DBB0-1E5C-4629-9239-F871066CFFAB}"/>
                  </a:ext>
                </a:extLst>
              </p:cNvPr>
              <p:cNvSpPr>
                <a:spLocks/>
              </p:cNvSpPr>
              <p:nvPr/>
            </p:nvSpPr>
            <p:spPr bwMode="auto">
              <a:xfrm>
                <a:off x="722" y="2821"/>
                <a:ext cx="31" cy="6"/>
              </a:xfrm>
              <a:custGeom>
                <a:avLst/>
                <a:gdLst>
                  <a:gd name="T0" fmla="*/ 0 w 21600"/>
                  <a:gd name="T1" fmla="*/ 0 h 25464"/>
                  <a:gd name="T2" fmla="*/ 0 w 21600"/>
                  <a:gd name="T3" fmla="*/ 0 h 25464"/>
                  <a:gd name="T4" fmla="*/ 0 w 21600"/>
                  <a:gd name="T5" fmla="*/ 0 h 25464"/>
                  <a:gd name="T6" fmla="*/ 0 60000 65536"/>
                  <a:gd name="T7" fmla="*/ 0 60000 65536"/>
                  <a:gd name="T8" fmla="*/ 0 60000 65536"/>
                  <a:gd name="T9" fmla="*/ 0 w 21600"/>
                  <a:gd name="T10" fmla="*/ 0 h 25464"/>
                  <a:gd name="T11" fmla="*/ 21600 w 21600"/>
                  <a:gd name="T12" fmla="*/ 25464 h 25464"/>
                </a:gdLst>
                <a:ahLst/>
                <a:cxnLst>
                  <a:cxn ang="T6">
                    <a:pos x="T0" y="T1"/>
                  </a:cxn>
                  <a:cxn ang="T7">
                    <a:pos x="T2" y="T3"/>
                  </a:cxn>
                  <a:cxn ang="T8">
                    <a:pos x="T4" y="T5"/>
                  </a:cxn>
                </a:cxnLst>
                <a:rect l="T9" t="T10" r="T11" b="T12"/>
                <a:pathLst>
                  <a:path w="21600" h="25464" fill="none" extrusionOk="0">
                    <a:moveTo>
                      <a:pt x="21600" y="25464"/>
                    </a:moveTo>
                    <a:cubicBezTo>
                      <a:pt x="9670" y="25464"/>
                      <a:pt x="0" y="15793"/>
                      <a:pt x="0" y="3864"/>
                    </a:cubicBezTo>
                    <a:cubicBezTo>
                      <a:pt x="-1" y="2568"/>
                      <a:pt x="116" y="1274"/>
                      <a:pt x="348" y="0"/>
                    </a:cubicBezTo>
                  </a:path>
                  <a:path w="21600" h="25464" stroke="0" extrusionOk="0">
                    <a:moveTo>
                      <a:pt x="21600" y="25464"/>
                    </a:moveTo>
                    <a:cubicBezTo>
                      <a:pt x="9670" y="25464"/>
                      <a:pt x="0" y="15793"/>
                      <a:pt x="0" y="3864"/>
                    </a:cubicBezTo>
                    <a:cubicBezTo>
                      <a:pt x="-1" y="2568"/>
                      <a:pt x="116" y="1274"/>
                      <a:pt x="348" y="0"/>
                    </a:cubicBezTo>
                    <a:lnTo>
                      <a:pt x="21600" y="3864"/>
                    </a:lnTo>
                    <a:lnTo>
                      <a:pt x="21600" y="25464"/>
                    </a:lnTo>
                    <a:close/>
                  </a:path>
                </a:pathLst>
              </a:custGeom>
              <a:noFill/>
              <a:ln w="12700" cap="rnd">
                <a:solidFill>
                  <a:srgbClr val="91919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55" name="Freeform 815">
                <a:extLst>
                  <a:ext uri="{FF2B5EF4-FFF2-40B4-BE49-F238E27FC236}">
                    <a16:creationId xmlns:a16="http://schemas.microsoft.com/office/drawing/2014/main" id="{F7C0A94E-57D3-4EB3-9FD9-182D7683D86A}"/>
                  </a:ext>
                </a:extLst>
              </p:cNvPr>
              <p:cNvSpPr>
                <a:spLocks/>
              </p:cNvSpPr>
              <p:nvPr/>
            </p:nvSpPr>
            <p:spPr bwMode="auto">
              <a:xfrm>
                <a:off x="773" y="2820"/>
                <a:ext cx="51" cy="6"/>
              </a:xfrm>
              <a:custGeom>
                <a:avLst/>
                <a:gdLst>
                  <a:gd name="T0" fmla="*/ 0 w 51"/>
                  <a:gd name="T1" fmla="*/ 4 h 6"/>
                  <a:gd name="T2" fmla="*/ 50 w 51"/>
                  <a:gd name="T3" fmla="*/ 0 h 6"/>
                  <a:gd name="T4" fmla="*/ 50 w 51"/>
                  <a:gd name="T5" fmla="*/ 0 h 6"/>
                  <a:gd name="T6" fmla="*/ 50 w 51"/>
                  <a:gd name="T7" fmla="*/ 1 h 6"/>
                  <a:gd name="T8" fmla="*/ 50 w 51"/>
                  <a:gd name="T9" fmla="*/ 1 h 6"/>
                  <a:gd name="T10" fmla="*/ 49 w 51"/>
                  <a:gd name="T11" fmla="*/ 1 h 6"/>
                  <a:gd name="T12" fmla="*/ 1 w 51"/>
                  <a:gd name="T13" fmla="*/ 5 h 6"/>
                  <a:gd name="T14" fmla="*/ 0 w 51"/>
                  <a:gd name="T15" fmla="*/ 5 h 6"/>
                  <a:gd name="T16" fmla="*/ 0 w 51"/>
                  <a:gd name="T17" fmla="*/ 4 h 6"/>
                  <a:gd name="T18" fmla="*/ 0 w 51"/>
                  <a:gd name="T19" fmla="*/ 4 h 6"/>
                  <a:gd name="T20" fmla="*/ 0 w 51"/>
                  <a:gd name="T21" fmla="*/ 4 h 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1"/>
                  <a:gd name="T34" fmla="*/ 0 h 6"/>
                  <a:gd name="T35" fmla="*/ 51 w 51"/>
                  <a:gd name="T36" fmla="*/ 6 h 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1" h="6">
                    <a:moveTo>
                      <a:pt x="0" y="4"/>
                    </a:moveTo>
                    <a:lnTo>
                      <a:pt x="50" y="0"/>
                    </a:lnTo>
                    <a:lnTo>
                      <a:pt x="50" y="1"/>
                    </a:lnTo>
                    <a:lnTo>
                      <a:pt x="49" y="1"/>
                    </a:lnTo>
                    <a:lnTo>
                      <a:pt x="1" y="5"/>
                    </a:lnTo>
                    <a:lnTo>
                      <a:pt x="0" y="5"/>
                    </a:lnTo>
                    <a:lnTo>
                      <a:pt x="0" y="4"/>
                    </a:lnTo>
                  </a:path>
                </a:pathLst>
              </a:custGeom>
              <a:solidFill>
                <a:srgbClr val="CECEC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56" name="Freeform 816">
                <a:extLst>
                  <a:ext uri="{FF2B5EF4-FFF2-40B4-BE49-F238E27FC236}">
                    <a16:creationId xmlns:a16="http://schemas.microsoft.com/office/drawing/2014/main" id="{3EA47EA3-3E5C-4EBB-853B-0E2FBB88F7DB}"/>
                  </a:ext>
                </a:extLst>
              </p:cNvPr>
              <p:cNvSpPr>
                <a:spLocks/>
              </p:cNvSpPr>
              <p:nvPr/>
            </p:nvSpPr>
            <p:spPr bwMode="auto">
              <a:xfrm>
                <a:off x="804" y="2811"/>
                <a:ext cx="3" cy="20"/>
              </a:xfrm>
              <a:custGeom>
                <a:avLst/>
                <a:gdLst>
                  <a:gd name="T0" fmla="*/ 1 w 3"/>
                  <a:gd name="T1" fmla="*/ 0 h 20"/>
                  <a:gd name="T2" fmla="*/ 2 w 3"/>
                  <a:gd name="T3" fmla="*/ 12 h 20"/>
                  <a:gd name="T4" fmla="*/ 0 w 3"/>
                  <a:gd name="T5" fmla="*/ 19 h 20"/>
                  <a:gd name="T6" fmla="*/ 0 60000 65536"/>
                  <a:gd name="T7" fmla="*/ 0 60000 65536"/>
                  <a:gd name="T8" fmla="*/ 0 60000 65536"/>
                  <a:gd name="T9" fmla="*/ 0 w 3"/>
                  <a:gd name="T10" fmla="*/ 0 h 20"/>
                  <a:gd name="T11" fmla="*/ 3 w 3"/>
                  <a:gd name="T12" fmla="*/ 20 h 20"/>
                </a:gdLst>
                <a:ahLst/>
                <a:cxnLst>
                  <a:cxn ang="T6">
                    <a:pos x="T0" y="T1"/>
                  </a:cxn>
                  <a:cxn ang="T7">
                    <a:pos x="T2" y="T3"/>
                  </a:cxn>
                  <a:cxn ang="T8">
                    <a:pos x="T4" y="T5"/>
                  </a:cxn>
                </a:cxnLst>
                <a:rect l="T9" t="T10" r="T11" b="T12"/>
                <a:pathLst>
                  <a:path w="3" h="20">
                    <a:moveTo>
                      <a:pt x="1" y="0"/>
                    </a:moveTo>
                    <a:lnTo>
                      <a:pt x="2" y="12"/>
                    </a:lnTo>
                    <a:lnTo>
                      <a:pt x="0" y="19"/>
                    </a:lnTo>
                  </a:path>
                </a:pathLst>
              </a:custGeom>
              <a:noFill/>
              <a:ln w="12700" cap="rnd">
                <a:solidFill>
                  <a:srgbClr val="91919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57" name="Freeform 817">
                <a:extLst>
                  <a:ext uri="{FF2B5EF4-FFF2-40B4-BE49-F238E27FC236}">
                    <a16:creationId xmlns:a16="http://schemas.microsoft.com/office/drawing/2014/main" id="{24BF6E98-8CAA-4F11-8DBF-CF3114218C24}"/>
                  </a:ext>
                </a:extLst>
              </p:cNvPr>
              <p:cNvSpPr>
                <a:spLocks/>
              </p:cNvSpPr>
              <p:nvPr/>
            </p:nvSpPr>
            <p:spPr bwMode="auto">
              <a:xfrm>
                <a:off x="804" y="2811"/>
                <a:ext cx="3" cy="20"/>
              </a:xfrm>
              <a:custGeom>
                <a:avLst/>
                <a:gdLst>
                  <a:gd name="T0" fmla="*/ 1 w 3"/>
                  <a:gd name="T1" fmla="*/ 0 h 20"/>
                  <a:gd name="T2" fmla="*/ 2 w 3"/>
                  <a:gd name="T3" fmla="*/ 12 h 20"/>
                  <a:gd name="T4" fmla="*/ 0 w 3"/>
                  <a:gd name="T5" fmla="*/ 19 h 20"/>
                  <a:gd name="T6" fmla="*/ 0 60000 65536"/>
                  <a:gd name="T7" fmla="*/ 0 60000 65536"/>
                  <a:gd name="T8" fmla="*/ 0 60000 65536"/>
                  <a:gd name="T9" fmla="*/ 0 w 3"/>
                  <a:gd name="T10" fmla="*/ 0 h 20"/>
                  <a:gd name="T11" fmla="*/ 3 w 3"/>
                  <a:gd name="T12" fmla="*/ 20 h 20"/>
                </a:gdLst>
                <a:ahLst/>
                <a:cxnLst>
                  <a:cxn ang="T6">
                    <a:pos x="T0" y="T1"/>
                  </a:cxn>
                  <a:cxn ang="T7">
                    <a:pos x="T2" y="T3"/>
                  </a:cxn>
                  <a:cxn ang="T8">
                    <a:pos x="T4" y="T5"/>
                  </a:cxn>
                </a:cxnLst>
                <a:rect l="T9" t="T10" r="T11" b="T12"/>
                <a:pathLst>
                  <a:path w="3" h="20">
                    <a:moveTo>
                      <a:pt x="1" y="0"/>
                    </a:moveTo>
                    <a:lnTo>
                      <a:pt x="2" y="12"/>
                    </a:lnTo>
                    <a:lnTo>
                      <a:pt x="0" y="19"/>
                    </a:lnTo>
                  </a:path>
                </a:pathLst>
              </a:custGeom>
              <a:noFill/>
              <a:ln w="12700"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81" name="Freeform 818">
              <a:extLst>
                <a:ext uri="{FF2B5EF4-FFF2-40B4-BE49-F238E27FC236}">
                  <a16:creationId xmlns:a16="http://schemas.microsoft.com/office/drawing/2014/main" id="{B3CE2D8D-4F7D-4878-9596-9A255333C80A}"/>
                </a:ext>
              </a:extLst>
            </p:cNvPr>
            <p:cNvSpPr>
              <a:spLocks/>
            </p:cNvSpPr>
            <p:nvPr/>
          </p:nvSpPr>
          <p:spPr bwMode="auto">
            <a:xfrm>
              <a:off x="680" y="2664"/>
              <a:ext cx="55" cy="82"/>
            </a:xfrm>
            <a:custGeom>
              <a:avLst/>
              <a:gdLst>
                <a:gd name="T0" fmla="*/ 0 w 55"/>
                <a:gd name="T1" fmla="*/ 81 h 82"/>
                <a:gd name="T2" fmla="*/ 54 w 55"/>
                <a:gd name="T3" fmla="*/ 18 h 82"/>
                <a:gd name="T4" fmla="*/ 54 w 55"/>
                <a:gd name="T5" fmla="*/ 0 h 82"/>
                <a:gd name="T6" fmla="*/ 0 w 55"/>
                <a:gd name="T7" fmla="*/ 61 h 82"/>
                <a:gd name="T8" fmla="*/ 0 w 55"/>
                <a:gd name="T9" fmla="*/ 81 h 82"/>
                <a:gd name="T10" fmla="*/ 0 60000 65536"/>
                <a:gd name="T11" fmla="*/ 0 60000 65536"/>
                <a:gd name="T12" fmla="*/ 0 60000 65536"/>
                <a:gd name="T13" fmla="*/ 0 60000 65536"/>
                <a:gd name="T14" fmla="*/ 0 60000 65536"/>
                <a:gd name="T15" fmla="*/ 0 w 55"/>
                <a:gd name="T16" fmla="*/ 0 h 82"/>
                <a:gd name="T17" fmla="*/ 55 w 55"/>
                <a:gd name="T18" fmla="*/ 82 h 82"/>
              </a:gdLst>
              <a:ahLst/>
              <a:cxnLst>
                <a:cxn ang="T10">
                  <a:pos x="T0" y="T1"/>
                </a:cxn>
                <a:cxn ang="T11">
                  <a:pos x="T2" y="T3"/>
                </a:cxn>
                <a:cxn ang="T12">
                  <a:pos x="T4" y="T5"/>
                </a:cxn>
                <a:cxn ang="T13">
                  <a:pos x="T6" y="T7"/>
                </a:cxn>
                <a:cxn ang="T14">
                  <a:pos x="T8" y="T9"/>
                </a:cxn>
              </a:cxnLst>
              <a:rect l="T15" t="T16" r="T17" b="T18"/>
              <a:pathLst>
                <a:path w="55" h="82">
                  <a:moveTo>
                    <a:pt x="0" y="81"/>
                  </a:moveTo>
                  <a:lnTo>
                    <a:pt x="54" y="18"/>
                  </a:lnTo>
                  <a:lnTo>
                    <a:pt x="54" y="0"/>
                  </a:lnTo>
                  <a:lnTo>
                    <a:pt x="0" y="61"/>
                  </a:lnTo>
                  <a:lnTo>
                    <a:pt x="0" y="81"/>
                  </a:lnTo>
                </a:path>
              </a:pathLst>
            </a:custGeom>
            <a:solidFill>
              <a:srgbClr val="006B6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nvGrpSpPr>
            <p:cNvPr id="682" name="Group 819">
              <a:extLst>
                <a:ext uri="{FF2B5EF4-FFF2-40B4-BE49-F238E27FC236}">
                  <a16:creationId xmlns:a16="http://schemas.microsoft.com/office/drawing/2014/main" id="{90B598B6-B7ED-4B71-AB8B-0C999042EE7D}"/>
                </a:ext>
              </a:extLst>
            </p:cNvPr>
            <p:cNvGrpSpPr>
              <a:grpSpLocks/>
            </p:cNvGrpSpPr>
            <p:nvPr/>
          </p:nvGrpSpPr>
          <p:grpSpPr bwMode="auto">
            <a:xfrm>
              <a:off x="345" y="2718"/>
              <a:ext cx="43" cy="62"/>
              <a:chOff x="345" y="2718"/>
              <a:chExt cx="43" cy="62"/>
            </a:xfrm>
          </p:grpSpPr>
          <p:sp>
            <p:nvSpPr>
              <p:cNvPr id="822" name="Rectangle 820">
                <a:extLst>
                  <a:ext uri="{FF2B5EF4-FFF2-40B4-BE49-F238E27FC236}">
                    <a16:creationId xmlns:a16="http://schemas.microsoft.com/office/drawing/2014/main" id="{AB8B5CAF-CD33-4EBB-8A58-D49A1499103E}"/>
                  </a:ext>
                </a:extLst>
              </p:cNvPr>
              <p:cNvSpPr>
                <a:spLocks noChangeArrowheads="1"/>
              </p:cNvSpPr>
              <p:nvPr/>
            </p:nvSpPr>
            <p:spPr bwMode="auto">
              <a:xfrm>
                <a:off x="346" y="2721"/>
                <a:ext cx="24"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defTabSz="33338">
                  <a:spcBef>
                    <a:spcPct val="20000"/>
                  </a:spcBef>
                  <a:buClr>
                    <a:srgbClr val="72BFC5"/>
                  </a:buClr>
                  <a:buChar char="•"/>
                  <a:defRPr sz="1300">
                    <a:solidFill>
                      <a:schemeClr val="tx1"/>
                    </a:solidFill>
                    <a:latin typeface="Calibri" panose="020F0502020204030204" pitchFamily="34" charset="0"/>
                  </a:defRPr>
                </a:lvl1pPr>
                <a:lvl2pPr marL="742950" indent="-285750" defTabSz="33338">
                  <a:spcBef>
                    <a:spcPct val="20000"/>
                  </a:spcBef>
                  <a:buClr>
                    <a:srgbClr val="72BFC5"/>
                  </a:buClr>
                  <a:buChar char="–"/>
                  <a:defRPr sz="1300">
                    <a:solidFill>
                      <a:schemeClr val="tx1"/>
                    </a:solidFill>
                    <a:latin typeface="Calibri" panose="020F0502020204030204" pitchFamily="34" charset="0"/>
                  </a:defRPr>
                </a:lvl2pPr>
                <a:lvl3pPr marL="1143000" indent="-228600" defTabSz="33338">
                  <a:spcBef>
                    <a:spcPct val="20000"/>
                  </a:spcBef>
                  <a:buClr>
                    <a:srgbClr val="72BFC5"/>
                  </a:buClr>
                  <a:buChar char="•"/>
                  <a:defRPr sz="1300">
                    <a:solidFill>
                      <a:schemeClr val="tx1"/>
                    </a:solidFill>
                    <a:latin typeface="Calibri" panose="020F0502020204030204" pitchFamily="34" charset="0"/>
                  </a:defRPr>
                </a:lvl3pPr>
                <a:lvl4pPr marL="1600200" indent="-228600" defTabSz="33338">
                  <a:spcBef>
                    <a:spcPct val="20000"/>
                  </a:spcBef>
                  <a:buClr>
                    <a:srgbClr val="72BFC5"/>
                  </a:buClr>
                  <a:buChar char="–"/>
                  <a:defRPr sz="1300">
                    <a:solidFill>
                      <a:schemeClr val="tx1"/>
                    </a:solidFill>
                    <a:latin typeface="Calibri" panose="020F0502020204030204" pitchFamily="34" charset="0"/>
                  </a:defRPr>
                </a:lvl4pPr>
                <a:lvl5pPr marL="2057400" indent="-228600" defTabSz="33338">
                  <a:spcBef>
                    <a:spcPct val="20000"/>
                  </a:spcBef>
                  <a:buClr>
                    <a:srgbClr val="72BFC5"/>
                  </a:buClr>
                  <a:buChar char="»"/>
                  <a:defRPr sz="1300">
                    <a:solidFill>
                      <a:schemeClr val="tx1"/>
                    </a:solidFill>
                    <a:latin typeface="Calibri" panose="020F0502020204030204" pitchFamily="34" charset="0"/>
                  </a:defRPr>
                </a:lvl5pPr>
                <a:lvl6pPr marL="2514600" indent="-228600" defTabSz="3333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3333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3333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3333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AU" altLang="zh-CN" sz="600">
                    <a:solidFill>
                      <a:schemeClr val="bg2"/>
                    </a:solidFill>
                    <a:latin typeface="黑体" panose="02010609060101010101" pitchFamily="49" charset="-122"/>
                  </a:rPr>
                  <a:t>M</a:t>
                </a:r>
              </a:p>
            </p:txBody>
          </p:sp>
          <p:sp>
            <p:nvSpPr>
              <p:cNvPr id="823" name="Rectangle 821">
                <a:extLst>
                  <a:ext uri="{FF2B5EF4-FFF2-40B4-BE49-F238E27FC236}">
                    <a16:creationId xmlns:a16="http://schemas.microsoft.com/office/drawing/2014/main" id="{255D1A0F-C2F0-46FC-96EA-1F8590A958E9}"/>
                  </a:ext>
                </a:extLst>
              </p:cNvPr>
              <p:cNvSpPr>
                <a:spLocks noChangeArrowheads="1"/>
              </p:cNvSpPr>
              <p:nvPr/>
            </p:nvSpPr>
            <p:spPr bwMode="auto">
              <a:xfrm>
                <a:off x="345" y="2718"/>
                <a:ext cx="24"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defTabSz="33338">
                  <a:spcBef>
                    <a:spcPct val="20000"/>
                  </a:spcBef>
                  <a:buClr>
                    <a:srgbClr val="72BFC5"/>
                  </a:buClr>
                  <a:buChar char="•"/>
                  <a:defRPr sz="1300">
                    <a:solidFill>
                      <a:schemeClr val="tx1"/>
                    </a:solidFill>
                    <a:latin typeface="Calibri" panose="020F0502020204030204" pitchFamily="34" charset="0"/>
                  </a:defRPr>
                </a:lvl1pPr>
                <a:lvl2pPr marL="742950" indent="-285750" defTabSz="33338">
                  <a:spcBef>
                    <a:spcPct val="20000"/>
                  </a:spcBef>
                  <a:buClr>
                    <a:srgbClr val="72BFC5"/>
                  </a:buClr>
                  <a:buChar char="–"/>
                  <a:defRPr sz="1300">
                    <a:solidFill>
                      <a:schemeClr val="tx1"/>
                    </a:solidFill>
                    <a:latin typeface="Calibri" panose="020F0502020204030204" pitchFamily="34" charset="0"/>
                  </a:defRPr>
                </a:lvl2pPr>
                <a:lvl3pPr marL="1143000" indent="-228600" defTabSz="33338">
                  <a:spcBef>
                    <a:spcPct val="20000"/>
                  </a:spcBef>
                  <a:buClr>
                    <a:srgbClr val="72BFC5"/>
                  </a:buClr>
                  <a:buChar char="•"/>
                  <a:defRPr sz="1300">
                    <a:solidFill>
                      <a:schemeClr val="tx1"/>
                    </a:solidFill>
                    <a:latin typeface="Calibri" panose="020F0502020204030204" pitchFamily="34" charset="0"/>
                  </a:defRPr>
                </a:lvl3pPr>
                <a:lvl4pPr marL="1600200" indent="-228600" defTabSz="33338">
                  <a:spcBef>
                    <a:spcPct val="20000"/>
                  </a:spcBef>
                  <a:buClr>
                    <a:srgbClr val="72BFC5"/>
                  </a:buClr>
                  <a:buChar char="–"/>
                  <a:defRPr sz="1300">
                    <a:solidFill>
                      <a:schemeClr val="tx1"/>
                    </a:solidFill>
                    <a:latin typeface="Calibri" panose="020F0502020204030204" pitchFamily="34" charset="0"/>
                  </a:defRPr>
                </a:lvl4pPr>
                <a:lvl5pPr marL="2057400" indent="-228600" defTabSz="33338">
                  <a:spcBef>
                    <a:spcPct val="20000"/>
                  </a:spcBef>
                  <a:buClr>
                    <a:srgbClr val="72BFC5"/>
                  </a:buClr>
                  <a:buChar char="»"/>
                  <a:defRPr sz="1300">
                    <a:solidFill>
                      <a:schemeClr val="tx1"/>
                    </a:solidFill>
                    <a:latin typeface="Calibri" panose="020F0502020204030204" pitchFamily="34" charset="0"/>
                  </a:defRPr>
                </a:lvl5pPr>
                <a:lvl6pPr marL="2514600" indent="-228600" defTabSz="3333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3333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3333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3333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AU" altLang="zh-CN" sz="600">
                    <a:solidFill>
                      <a:srgbClr val="FFFFFF"/>
                    </a:solidFill>
                    <a:latin typeface="黑体" panose="02010609060101010101" pitchFamily="49" charset="-122"/>
                  </a:rPr>
                  <a:t>M</a:t>
                </a:r>
              </a:p>
            </p:txBody>
          </p:sp>
          <p:sp>
            <p:nvSpPr>
              <p:cNvPr id="824" name="Rectangle 822">
                <a:extLst>
                  <a:ext uri="{FF2B5EF4-FFF2-40B4-BE49-F238E27FC236}">
                    <a16:creationId xmlns:a16="http://schemas.microsoft.com/office/drawing/2014/main" id="{3879131C-EDE7-404E-A63A-7AC4BE2FFB0A}"/>
                  </a:ext>
                </a:extLst>
              </p:cNvPr>
              <p:cNvSpPr>
                <a:spLocks noChangeArrowheads="1"/>
              </p:cNvSpPr>
              <p:nvPr/>
            </p:nvSpPr>
            <p:spPr bwMode="auto">
              <a:xfrm>
                <a:off x="355" y="2772"/>
                <a:ext cx="33" cy="8"/>
              </a:xfrm>
              <a:prstGeom prst="rect">
                <a:avLst/>
              </a:prstGeom>
              <a:solidFill>
                <a:schemeClr val="bg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825" name="Rectangle 823">
                <a:extLst>
                  <a:ext uri="{FF2B5EF4-FFF2-40B4-BE49-F238E27FC236}">
                    <a16:creationId xmlns:a16="http://schemas.microsoft.com/office/drawing/2014/main" id="{F3315B91-2554-4358-8CAC-3731147A44AA}"/>
                  </a:ext>
                </a:extLst>
              </p:cNvPr>
              <p:cNvSpPr>
                <a:spLocks noChangeArrowheads="1"/>
              </p:cNvSpPr>
              <p:nvPr/>
            </p:nvSpPr>
            <p:spPr bwMode="auto">
              <a:xfrm>
                <a:off x="352" y="2771"/>
                <a:ext cx="34" cy="6"/>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826" name="Rectangle 824">
                <a:extLst>
                  <a:ext uri="{FF2B5EF4-FFF2-40B4-BE49-F238E27FC236}">
                    <a16:creationId xmlns:a16="http://schemas.microsoft.com/office/drawing/2014/main" id="{6BF67851-28A7-4574-94E5-985A3D123258}"/>
                  </a:ext>
                </a:extLst>
              </p:cNvPr>
              <p:cNvSpPr>
                <a:spLocks noChangeArrowheads="1"/>
              </p:cNvSpPr>
              <p:nvPr/>
            </p:nvSpPr>
            <p:spPr bwMode="auto">
              <a:xfrm>
                <a:off x="346" y="2720"/>
                <a:ext cx="24"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defTabSz="33338">
                  <a:spcBef>
                    <a:spcPct val="20000"/>
                  </a:spcBef>
                  <a:buClr>
                    <a:srgbClr val="72BFC5"/>
                  </a:buClr>
                  <a:buChar char="•"/>
                  <a:defRPr sz="1300">
                    <a:solidFill>
                      <a:schemeClr val="tx1"/>
                    </a:solidFill>
                    <a:latin typeface="Calibri" panose="020F0502020204030204" pitchFamily="34" charset="0"/>
                  </a:defRPr>
                </a:lvl1pPr>
                <a:lvl2pPr marL="742950" indent="-285750" defTabSz="33338">
                  <a:spcBef>
                    <a:spcPct val="20000"/>
                  </a:spcBef>
                  <a:buClr>
                    <a:srgbClr val="72BFC5"/>
                  </a:buClr>
                  <a:buChar char="–"/>
                  <a:defRPr sz="1300">
                    <a:solidFill>
                      <a:schemeClr val="tx1"/>
                    </a:solidFill>
                    <a:latin typeface="Calibri" panose="020F0502020204030204" pitchFamily="34" charset="0"/>
                  </a:defRPr>
                </a:lvl2pPr>
                <a:lvl3pPr marL="1143000" indent="-228600" defTabSz="33338">
                  <a:spcBef>
                    <a:spcPct val="20000"/>
                  </a:spcBef>
                  <a:buClr>
                    <a:srgbClr val="72BFC5"/>
                  </a:buClr>
                  <a:buChar char="•"/>
                  <a:defRPr sz="1300">
                    <a:solidFill>
                      <a:schemeClr val="tx1"/>
                    </a:solidFill>
                    <a:latin typeface="Calibri" panose="020F0502020204030204" pitchFamily="34" charset="0"/>
                  </a:defRPr>
                </a:lvl3pPr>
                <a:lvl4pPr marL="1600200" indent="-228600" defTabSz="33338">
                  <a:spcBef>
                    <a:spcPct val="20000"/>
                  </a:spcBef>
                  <a:buClr>
                    <a:srgbClr val="72BFC5"/>
                  </a:buClr>
                  <a:buChar char="–"/>
                  <a:defRPr sz="1300">
                    <a:solidFill>
                      <a:schemeClr val="tx1"/>
                    </a:solidFill>
                    <a:latin typeface="Calibri" panose="020F0502020204030204" pitchFamily="34" charset="0"/>
                  </a:defRPr>
                </a:lvl4pPr>
                <a:lvl5pPr marL="2057400" indent="-228600" defTabSz="33338">
                  <a:spcBef>
                    <a:spcPct val="20000"/>
                  </a:spcBef>
                  <a:buClr>
                    <a:srgbClr val="72BFC5"/>
                  </a:buClr>
                  <a:buChar char="»"/>
                  <a:defRPr sz="1300">
                    <a:solidFill>
                      <a:schemeClr val="tx1"/>
                    </a:solidFill>
                    <a:latin typeface="Calibri" panose="020F0502020204030204" pitchFamily="34" charset="0"/>
                  </a:defRPr>
                </a:lvl5pPr>
                <a:lvl6pPr marL="2514600" indent="-228600" defTabSz="3333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3333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3333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3333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AU" altLang="zh-CN" sz="600">
                    <a:solidFill>
                      <a:srgbClr val="063DE8"/>
                    </a:solidFill>
                    <a:latin typeface="黑体" panose="02010609060101010101" pitchFamily="49" charset="-122"/>
                  </a:rPr>
                  <a:t>M</a:t>
                </a:r>
              </a:p>
            </p:txBody>
          </p:sp>
          <p:sp>
            <p:nvSpPr>
              <p:cNvPr id="827" name="Rectangle 825">
                <a:extLst>
                  <a:ext uri="{FF2B5EF4-FFF2-40B4-BE49-F238E27FC236}">
                    <a16:creationId xmlns:a16="http://schemas.microsoft.com/office/drawing/2014/main" id="{B31E7A52-F934-4552-B443-25BDFD7EA84F}"/>
                  </a:ext>
                </a:extLst>
              </p:cNvPr>
              <p:cNvSpPr>
                <a:spLocks noChangeArrowheads="1"/>
              </p:cNvSpPr>
              <p:nvPr/>
            </p:nvSpPr>
            <p:spPr bwMode="auto">
              <a:xfrm>
                <a:off x="353" y="2771"/>
                <a:ext cx="34" cy="8"/>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sp>
          <p:nvSpPr>
            <p:cNvPr id="683" name="Rectangle 826">
              <a:extLst>
                <a:ext uri="{FF2B5EF4-FFF2-40B4-BE49-F238E27FC236}">
                  <a16:creationId xmlns:a16="http://schemas.microsoft.com/office/drawing/2014/main" id="{EDFB9F6A-D6D5-48A4-BE36-0B942B3E71F7}"/>
                </a:ext>
              </a:extLst>
            </p:cNvPr>
            <p:cNvSpPr>
              <a:spLocks noChangeArrowheads="1"/>
            </p:cNvSpPr>
            <p:nvPr/>
          </p:nvSpPr>
          <p:spPr bwMode="auto">
            <a:xfrm>
              <a:off x="400" y="2750"/>
              <a:ext cx="276" cy="29"/>
            </a:xfrm>
            <a:prstGeom prst="rect">
              <a:avLst/>
            </a:prstGeom>
            <a:solidFill>
              <a:srgbClr val="618FF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684" name="Rectangle 827">
              <a:extLst>
                <a:ext uri="{FF2B5EF4-FFF2-40B4-BE49-F238E27FC236}">
                  <a16:creationId xmlns:a16="http://schemas.microsoft.com/office/drawing/2014/main" id="{574EB76A-837D-462C-BEA8-C60E04B0E3AE}"/>
                </a:ext>
              </a:extLst>
            </p:cNvPr>
            <p:cNvSpPr>
              <a:spLocks noChangeArrowheads="1"/>
            </p:cNvSpPr>
            <p:nvPr/>
          </p:nvSpPr>
          <p:spPr bwMode="auto">
            <a:xfrm>
              <a:off x="399" y="2754"/>
              <a:ext cx="277" cy="21"/>
            </a:xfrm>
            <a:prstGeom prst="rect">
              <a:avLst/>
            </a:prstGeom>
            <a:solidFill>
              <a:srgbClr val="FFFF8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nvGrpSpPr>
            <p:cNvPr id="685" name="Group 828">
              <a:extLst>
                <a:ext uri="{FF2B5EF4-FFF2-40B4-BE49-F238E27FC236}">
                  <a16:creationId xmlns:a16="http://schemas.microsoft.com/office/drawing/2014/main" id="{8461E114-9DD0-469E-BCA0-52C7D743FED9}"/>
                </a:ext>
              </a:extLst>
            </p:cNvPr>
            <p:cNvGrpSpPr>
              <a:grpSpLocks/>
            </p:cNvGrpSpPr>
            <p:nvPr/>
          </p:nvGrpSpPr>
          <p:grpSpPr bwMode="auto">
            <a:xfrm>
              <a:off x="414" y="2783"/>
              <a:ext cx="263" cy="34"/>
              <a:chOff x="414" y="2783"/>
              <a:chExt cx="263" cy="34"/>
            </a:xfrm>
          </p:grpSpPr>
          <p:grpSp>
            <p:nvGrpSpPr>
              <p:cNvPr id="781" name="Group 829">
                <a:extLst>
                  <a:ext uri="{FF2B5EF4-FFF2-40B4-BE49-F238E27FC236}">
                    <a16:creationId xmlns:a16="http://schemas.microsoft.com/office/drawing/2014/main" id="{8EBEADAC-32E1-4B77-9D5F-50037542AFC3}"/>
                  </a:ext>
                </a:extLst>
              </p:cNvPr>
              <p:cNvGrpSpPr>
                <a:grpSpLocks/>
              </p:cNvGrpSpPr>
              <p:nvPr/>
            </p:nvGrpSpPr>
            <p:grpSpPr bwMode="auto">
              <a:xfrm>
                <a:off x="415" y="2796"/>
                <a:ext cx="24" cy="21"/>
                <a:chOff x="415" y="2796"/>
                <a:chExt cx="24" cy="21"/>
              </a:xfrm>
            </p:grpSpPr>
            <p:sp>
              <p:nvSpPr>
                <p:cNvPr id="820" name="Freeform 830">
                  <a:extLst>
                    <a:ext uri="{FF2B5EF4-FFF2-40B4-BE49-F238E27FC236}">
                      <a16:creationId xmlns:a16="http://schemas.microsoft.com/office/drawing/2014/main" id="{F485FDB5-728C-4809-8A11-C6C7313A72AD}"/>
                    </a:ext>
                  </a:extLst>
                </p:cNvPr>
                <p:cNvSpPr>
                  <a:spLocks/>
                </p:cNvSpPr>
                <p:nvPr/>
              </p:nvSpPr>
              <p:spPr bwMode="auto">
                <a:xfrm>
                  <a:off x="415" y="2796"/>
                  <a:ext cx="24" cy="11"/>
                </a:xfrm>
                <a:custGeom>
                  <a:avLst/>
                  <a:gdLst>
                    <a:gd name="T0" fmla="*/ 0 w 24"/>
                    <a:gd name="T1" fmla="*/ 10 h 11"/>
                    <a:gd name="T2" fmla="*/ 0 w 24"/>
                    <a:gd name="T3" fmla="*/ 0 h 11"/>
                    <a:gd name="T4" fmla="*/ 23 w 24"/>
                    <a:gd name="T5" fmla="*/ 0 h 11"/>
                    <a:gd name="T6" fmla="*/ 23 w 24"/>
                    <a:gd name="T7" fmla="*/ 10 h 11"/>
                    <a:gd name="T8" fmla="*/ 0 w 24"/>
                    <a:gd name="T9" fmla="*/ 10 h 11"/>
                    <a:gd name="T10" fmla="*/ 0 60000 65536"/>
                    <a:gd name="T11" fmla="*/ 0 60000 65536"/>
                    <a:gd name="T12" fmla="*/ 0 60000 65536"/>
                    <a:gd name="T13" fmla="*/ 0 60000 65536"/>
                    <a:gd name="T14" fmla="*/ 0 60000 65536"/>
                    <a:gd name="T15" fmla="*/ 0 w 24"/>
                    <a:gd name="T16" fmla="*/ 0 h 11"/>
                    <a:gd name="T17" fmla="*/ 24 w 24"/>
                    <a:gd name="T18" fmla="*/ 11 h 11"/>
                  </a:gdLst>
                  <a:ahLst/>
                  <a:cxnLst>
                    <a:cxn ang="T10">
                      <a:pos x="T0" y="T1"/>
                    </a:cxn>
                    <a:cxn ang="T11">
                      <a:pos x="T2" y="T3"/>
                    </a:cxn>
                    <a:cxn ang="T12">
                      <a:pos x="T4" y="T5"/>
                    </a:cxn>
                    <a:cxn ang="T13">
                      <a:pos x="T6" y="T7"/>
                    </a:cxn>
                    <a:cxn ang="T14">
                      <a:pos x="T8" y="T9"/>
                    </a:cxn>
                  </a:cxnLst>
                  <a:rect l="T15" t="T16" r="T17" b="T18"/>
                  <a:pathLst>
                    <a:path w="24" h="11">
                      <a:moveTo>
                        <a:pt x="0" y="10"/>
                      </a:moveTo>
                      <a:lnTo>
                        <a:pt x="0" y="0"/>
                      </a:lnTo>
                      <a:lnTo>
                        <a:pt x="23" y="0"/>
                      </a:lnTo>
                      <a:lnTo>
                        <a:pt x="23" y="10"/>
                      </a:lnTo>
                      <a:lnTo>
                        <a:pt x="0" y="10"/>
                      </a:lnTo>
                    </a:path>
                  </a:pathLst>
                </a:custGeom>
                <a:solidFill>
                  <a:schemeClr val="accent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21" name="Oval 831">
                  <a:extLst>
                    <a:ext uri="{FF2B5EF4-FFF2-40B4-BE49-F238E27FC236}">
                      <a16:creationId xmlns:a16="http://schemas.microsoft.com/office/drawing/2014/main" id="{82C060FD-29BE-4928-B1CE-5253FEC8925F}"/>
                    </a:ext>
                  </a:extLst>
                </p:cNvPr>
                <p:cNvSpPr>
                  <a:spLocks noChangeArrowheads="1"/>
                </p:cNvSpPr>
                <p:nvPr/>
              </p:nvSpPr>
              <p:spPr bwMode="auto">
                <a:xfrm>
                  <a:off x="415" y="2796"/>
                  <a:ext cx="23" cy="21"/>
                </a:xfrm>
                <a:prstGeom prst="ellipse">
                  <a:avLst/>
                </a:prstGeom>
                <a:solidFill>
                  <a:schemeClr val="accent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782" name="Group 832">
                <a:extLst>
                  <a:ext uri="{FF2B5EF4-FFF2-40B4-BE49-F238E27FC236}">
                    <a16:creationId xmlns:a16="http://schemas.microsoft.com/office/drawing/2014/main" id="{6D975560-126F-4DF2-A67D-22BB9FB62923}"/>
                  </a:ext>
                </a:extLst>
              </p:cNvPr>
              <p:cNvGrpSpPr>
                <a:grpSpLocks/>
              </p:cNvGrpSpPr>
              <p:nvPr/>
            </p:nvGrpSpPr>
            <p:grpSpPr bwMode="auto">
              <a:xfrm>
                <a:off x="438" y="2796"/>
                <a:ext cx="24" cy="21"/>
                <a:chOff x="438" y="2796"/>
                <a:chExt cx="24" cy="21"/>
              </a:xfrm>
            </p:grpSpPr>
            <p:sp>
              <p:nvSpPr>
                <p:cNvPr id="818" name="Freeform 833">
                  <a:extLst>
                    <a:ext uri="{FF2B5EF4-FFF2-40B4-BE49-F238E27FC236}">
                      <a16:creationId xmlns:a16="http://schemas.microsoft.com/office/drawing/2014/main" id="{AC2F8B00-7A3F-4B94-9DB6-BE110E9D366C}"/>
                    </a:ext>
                  </a:extLst>
                </p:cNvPr>
                <p:cNvSpPr>
                  <a:spLocks/>
                </p:cNvSpPr>
                <p:nvPr/>
              </p:nvSpPr>
              <p:spPr bwMode="auto">
                <a:xfrm>
                  <a:off x="438" y="2796"/>
                  <a:ext cx="24" cy="11"/>
                </a:xfrm>
                <a:custGeom>
                  <a:avLst/>
                  <a:gdLst>
                    <a:gd name="T0" fmla="*/ 0 w 24"/>
                    <a:gd name="T1" fmla="*/ 10 h 11"/>
                    <a:gd name="T2" fmla="*/ 0 w 24"/>
                    <a:gd name="T3" fmla="*/ 0 h 11"/>
                    <a:gd name="T4" fmla="*/ 23 w 24"/>
                    <a:gd name="T5" fmla="*/ 0 h 11"/>
                    <a:gd name="T6" fmla="*/ 23 w 24"/>
                    <a:gd name="T7" fmla="*/ 10 h 11"/>
                    <a:gd name="T8" fmla="*/ 0 w 24"/>
                    <a:gd name="T9" fmla="*/ 10 h 11"/>
                    <a:gd name="T10" fmla="*/ 0 60000 65536"/>
                    <a:gd name="T11" fmla="*/ 0 60000 65536"/>
                    <a:gd name="T12" fmla="*/ 0 60000 65536"/>
                    <a:gd name="T13" fmla="*/ 0 60000 65536"/>
                    <a:gd name="T14" fmla="*/ 0 60000 65536"/>
                    <a:gd name="T15" fmla="*/ 0 w 24"/>
                    <a:gd name="T16" fmla="*/ 0 h 11"/>
                    <a:gd name="T17" fmla="*/ 24 w 24"/>
                    <a:gd name="T18" fmla="*/ 11 h 11"/>
                  </a:gdLst>
                  <a:ahLst/>
                  <a:cxnLst>
                    <a:cxn ang="T10">
                      <a:pos x="T0" y="T1"/>
                    </a:cxn>
                    <a:cxn ang="T11">
                      <a:pos x="T2" y="T3"/>
                    </a:cxn>
                    <a:cxn ang="T12">
                      <a:pos x="T4" y="T5"/>
                    </a:cxn>
                    <a:cxn ang="T13">
                      <a:pos x="T6" y="T7"/>
                    </a:cxn>
                    <a:cxn ang="T14">
                      <a:pos x="T8" y="T9"/>
                    </a:cxn>
                  </a:cxnLst>
                  <a:rect l="T15" t="T16" r="T17" b="T18"/>
                  <a:pathLst>
                    <a:path w="24" h="11">
                      <a:moveTo>
                        <a:pt x="0" y="10"/>
                      </a:moveTo>
                      <a:lnTo>
                        <a:pt x="0" y="0"/>
                      </a:lnTo>
                      <a:lnTo>
                        <a:pt x="23" y="0"/>
                      </a:lnTo>
                      <a:lnTo>
                        <a:pt x="23" y="10"/>
                      </a:lnTo>
                      <a:lnTo>
                        <a:pt x="0" y="10"/>
                      </a:lnTo>
                    </a:path>
                  </a:pathLst>
                </a:custGeom>
                <a:solidFill>
                  <a:srgbClr val="FFFF8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19" name="Oval 834">
                  <a:extLst>
                    <a:ext uri="{FF2B5EF4-FFF2-40B4-BE49-F238E27FC236}">
                      <a16:creationId xmlns:a16="http://schemas.microsoft.com/office/drawing/2014/main" id="{FBCEB2C0-72F6-4B3D-AB92-FDCF312315F0}"/>
                    </a:ext>
                  </a:extLst>
                </p:cNvPr>
                <p:cNvSpPr>
                  <a:spLocks noChangeArrowheads="1"/>
                </p:cNvSpPr>
                <p:nvPr/>
              </p:nvSpPr>
              <p:spPr bwMode="auto">
                <a:xfrm>
                  <a:off x="438" y="2796"/>
                  <a:ext cx="23" cy="21"/>
                </a:xfrm>
                <a:prstGeom prst="ellipse">
                  <a:avLst/>
                </a:prstGeom>
                <a:solidFill>
                  <a:srgbClr val="FFFF8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783" name="Group 835">
                <a:extLst>
                  <a:ext uri="{FF2B5EF4-FFF2-40B4-BE49-F238E27FC236}">
                    <a16:creationId xmlns:a16="http://schemas.microsoft.com/office/drawing/2014/main" id="{D14375D6-60AA-4B8F-A955-83A1CD8BFE83}"/>
                  </a:ext>
                </a:extLst>
              </p:cNvPr>
              <p:cNvGrpSpPr>
                <a:grpSpLocks/>
              </p:cNvGrpSpPr>
              <p:nvPr/>
            </p:nvGrpSpPr>
            <p:grpSpPr bwMode="auto">
              <a:xfrm>
                <a:off x="461" y="2796"/>
                <a:ext cx="24" cy="21"/>
                <a:chOff x="461" y="2796"/>
                <a:chExt cx="24" cy="21"/>
              </a:xfrm>
            </p:grpSpPr>
            <p:sp>
              <p:nvSpPr>
                <p:cNvPr id="816" name="Freeform 836">
                  <a:extLst>
                    <a:ext uri="{FF2B5EF4-FFF2-40B4-BE49-F238E27FC236}">
                      <a16:creationId xmlns:a16="http://schemas.microsoft.com/office/drawing/2014/main" id="{52DAC290-7088-439A-99C5-3AE6E546B69C}"/>
                    </a:ext>
                  </a:extLst>
                </p:cNvPr>
                <p:cNvSpPr>
                  <a:spLocks/>
                </p:cNvSpPr>
                <p:nvPr/>
              </p:nvSpPr>
              <p:spPr bwMode="auto">
                <a:xfrm>
                  <a:off x="461" y="2796"/>
                  <a:ext cx="24" cy="11"/>
                </a:xfrm>
                <a:custGeom>
                  <a:avLst/>
                  <a:gdLst>
                    <a:gd name="T0" fmla="*/ 0 w 24"/>
                    <a:gd name="T1" fmla="*/ 10 h 11"/>
                    <a:gd name="T2" fmla="*/ 0 w 24"/>
                    <a:gd name="T3" fmla="*/ 0 h 11"/>
                    <a:gd name="T4" fmla="*/ 23 w 24"/>
                    <a:gd name="T5" fmla="*/ 0 h 11"/>
                    <a:gd name="T6" fmla="*/ 23 w 24"/>
                    <a:gd name="T7" fmla="*/ 10 h 11"/>
                    <a:gd name="T8" fmla="*/ 0 w 24"/>
                    <a:gd name="T9" fmla="*/ 10 h 11"/>
                    <a:gd name="T10" fmla="*/ 0 60000 65536"/>
                    <a:gd name="T11" fmla="*/ 0 60000 65536"/>
                    <a:gd name="T12" fmla="*/ 0 60000 65536"/>
                    <a:gd name="T13" fmla="*/ 0 60000 65536"/>
                    <a:gd name="T14" fmla="*/ 0 60000 65536"/>
                    <a:gd name="T15" fmla="*/ 0 w 24"/>
                    <a:gd name="T16" fmla="*/ 0 h 11"/>
                    <a:gd name="T17" fmla="*/ 24 w 24"/>
                    <a:gd name="T18" fmla="*/ 11 h 11"/>
                  </a:gdLst>
                  <a:ahLst/>
                  <a:cxnLst>
                    <a:cxn ang="T10">
                      <a:pos x="T0" y="T1"/>
                    </a:cxn>
                    <a:cxn ang="T11">
                      <a:pos x="T2" y="T3"/>
                    </a:cxn>
                    <a:cxn ang="T12">
                      <a:pos x="T4" y="T5"/>
                    </a:cxn>
                    <a:cxn ang="T13">
                      <a:pos x="T6" y="T7"/>
                    </a:cxn>
                    <a:cxn ang="T14">
                      <a:pos x="T8" y="T9"/>
                    </a:cxn>
                  </a:cxnLst>
                  <a:rect l="T15" t="T16" r="T17" b="T18"/>
                  <a:pathLst>
                    <a:path w="24" h="11">
                      <a:moveTo>
                        <a:pt x="0" y="10"/>
                      </a:moveTo>
                      <a:lnTo>
                        <a:pt x="0" y="0"/>
                      </a:lnTo>
                      <a:lnTo>
                        <a:pt x="23" y="0"/>
                      </a:lnTo>
                      <a:lnTo>
                        <a:pt x="23" y="10"/>
                      </a:lnTo>
                      <a:lnTo>
                        <a:pt x="0" y="10"/>
                      </a:lnTo>
                    </a:path>
                  </a:pathLst>
                </a:custGeom>
                <a:solidFill>
                  <a:schemeClr val="accent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17" name="Oval 837">
                  <a:extLst>
                    <a:ext uri="{FF2B5EF4-FFF2-40B4-BE49-F238E27FC236}">
                      <a16:creationId xmlns:a16="http://schemas.microsoft.com/office/drawing/2014/main" id="{70DDA4AB-8B19-4A97-B0C7-31DDE4E6FF43}"/>
                    </a:ext>
                  </a:extLst>
                </p:cNvPr>
                <p:cNvSpPr>
                  <a:spLocks noChangeArrowheads="1"/>
                </p:cNvSpPr>
                <p:nvPr/>
              </p:nvSpPr>
              <p:spPr bwMode="auto">
                <a:xfrm>
                  <a:off x="461" y="2796"/>
                  <a:ext cx="23" cy="21"/>
                </a:xfrm>
                <a:prstGeom prst="ellipse">
                  <a:avLst/>
                </a:prstGeom>
                <a:solidFill>
                  <a:schemeClr val="accent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784" name="Group 838">
                <a:extLst>
                  <a:ext uri="{FF2B5EF4-FFF2-40B4-BE49-F238E27FC236}">
                    <a16:creationId xmlns:a16="http://schemas.microsoft.com/office/drawing/2014/main" id="{AA950CD3-8B61-44DF-8BD7-7ABCA8CA64DC}"/>
                  </a:ext>
                </a:extLst>
              </p:cNvPr>
              <p:cNvGrpSpPr>
                <a:grpSpLocks/>
              </p:cNvGrpSpPr>
              <p:nvPr/>
            </p:nvGrpSpPr>
            <p:grpSpPr bwMode="auto">
              <a:xfrm>
                <a:off x="484" y="2796"/>
                <a:ext cx="23" cy="21"/>
                <a:chOff x="484" y="2796"/>
                <a:chExt cx="23" cy="21"/>
              </a:xfrm>
            </p:grpSpPr>
            <p:sp>
              <p:nvSpPr>
                <p:cNvPr id="814" name="Freeform 839">
                  <a:extLst>
                    <a:ext uri="{FF2B5EF4-FFF2-40B4-BE49-F238E27FC236}">
                      <a16:creationId xmlns:a16="http://schemas.microsoft.com/office/drawing/2014/main" id="{940C7997-F91F-4AAA-AC03-E69985DBF041}"/>
                    </a:ext>
                  </a:extLst>
                </p:cNvPr>
                <p:cNvSpPr>
                  <a:spLocks/>
                </p:cNvSpPr>
                <p:nvPr/>
              </p:nvSpPr>
              <p:spPr bwMode="auto">
                <a:xfrm>
                  <a:off x="484" y="2796"/>
                  <a:ext cx="23" cy="11"/>
                </a:xfrm>
                <a:custGeom>
                  <a:avLst/>
                  <a:gdLst>
                    <a:gd name="T0" fmla="*/ 0 w 23"/>
                    <a:gd name="T1" fmla="*/ 10 h 11"/>
                    <a:gd name="T2" fmla="*/ 0 w 23"/>
                    <a:gd name="T3" fmla="*/ 0 h 11"/>
                    <a:gd name="T4" fmla="*/ 22 w 23"/>
                    <a:gd name="T5" fmla="*/ 0 h 11"/>
                    <a:gd name="T6" fmla="*/ 22 w 23"/>
                    <a:gd name="T7" fmla="*/ 10 h 11"/>
                    <a:gd name="T8" fmla="*/ 0 w 23"/>
                    <a:gd name="T9" fmla="*/ 10 h 11"/>
                    <a:gd name="T10" fmla="*/ 0 60000 65536"/>
                    <a:gd name="T11" fmla="*/ 0 60000 65536"/>
                    <a:gd name="T12" fmla="*/ 0 60000 65536"/>
                    <a:gd name="T13" fmla="*/ 0 60000 65536"/>
                    <a:gd name="T14" fmla="*/ 0 60000 65536"/>
                    <a:gd name="T15" fmla="*/ 0 w 23"/>
                    <a:gd name="T16" fmla="*/ 0 h 11"/>
                    <a:gd name="T17" fmla="*/ 23 w 23"/>
                    <a:gd name="T18" fmla="*/ 11 h 11"/>
                  </a:gdLst>
                  <a:ahLst/>
                  <a:cxnLst>
                    <a:cxn ang="T10">
                      <a:pos x="T0" y="T1"/>
                    </a:cxn>
                    <a:cxn ang="T11">
                      <a:pos x="T2" y="T3"/>
                    </a:cxn>
                    <a:cxn ang="T12">
                      <a:pos x="T4" y="T5"/>
                    </a:cxn>
                    <a:cxn ang="T13">
                      <a:pos x="T6" y="T7"/>
                    </a:cxn>
                    <a:cxn ang="T14">
                      <a:pos x="T8" y="T9"/>
                    </a:cxn>
                  </a:cxnLst>
                  <a:rect l="T15" t="T16" r="T17" b="T18"/>
                  <a:pathLst>
                    <a:path w="23" h="11">
                      <a:moveTo>
                        <a:pt x="0" y="10"/>
                      </a:moveTo>
                      <a:lnTo>
                        <a:pt x="0" y="0"/>
                      </a:lnTo>
                      <a:lnTo>
                        <a:pt x="22" y="0"/>
                      </a:lnTo>
                      <a:lnTo>
                        <a:pt x="22" y="10"/>
                      </a:lnTo>
                      <a:lnTo>
                        <a:pt x="0" y="10"/>
                      </a:lnTo>
                    </a:path>
                  </a:pathLst>
                </a:custGeom>
                <a:solidFill>
                  <a:srgbClr val="FFFF8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15" name="Oval 840">
                  <a:extLst>
                    <a:ext uri="{FF2B5EF4-FFF2-40B4-BE49-F238E27FC236}">
                      <a16:creationId xmlns:a16="http://schemas.microsoft.com/office/drawing/2014/main" id="{4E1A18FF-DC8E-4160-88F9-2E518F0E01D7}"/>
                    </a:ext>
                  </a:extLst>
                </p:cNvPr>
                <p:cNvSpPr>
                  <a:spLocks noChangeArrowheads="1"/>
                </p:cNvSpPr>
                <p:nvPr/>
              </p:nvSpPr>
              <p:spPr bwMode="auto">
                <a:xfrm>
                  <a:off x="484" y="2796"/>
                  <a:ext cx="22" cy="21"/>
                </a:xfrm>
                <a:prstGeom prst="ellipse">
                  <a:avLst/>
                </a:prstGeom>
                <a:solidFill>
                  <a:srgbClr val="FFFF8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785" name="Group 841">
                <a:extLst>
                  <a:ext uri="{FF2B5EF4-FFF2-40B4-BE49-F238E27FC236}">
                    <a16:creationId xmlns:a16="http://schemas.microsoft.com/office/drawing/2014/main" id="{50FA45F8-3E99-4C6F-9796-75EC38EF36BC}"/>
                  </a:ext>
                </a:extLst>
              </p:cNvPr>
              <p:cNvGrpSpPr>
                <a:grpSpLocks/>
              </p:cNvGrpSpPr>
              <p:nvPr/>
            </p:nvGrpSpPr>
            <p:grpSpPr bwMode="auto">
              <a:xfrm>
                <a:off x="506" y="2796"/>
                <a:ext cx="24" cy="21"/>
                <a:chOff x="506" y="2796"/>
                <a:chExt cx="24" cy="21"/>
              </a:xfrm>
            </p:grpSpPr>
            <p:sp>
              <p:nvSpPr>
                <p:cNvPr id="812" name="Freeform 842">
                  <a:extLst>
                    <a:ext uri="{FF2B5EF4-FFF2-40B4-BE49-F238E27FC236}">
                      <a16:creationId xmlns:a16="http://schemas.microsoft.com/office/drawing/2014/main" id="{943E3D4C-EEA6-4084-A5FB-7441E25A1A6A}"/>
                    </a:ext>
                  </a:extLst>
                </p:cNvPr>
                <p:cNvSpPr>
                  <a:spLocks/>
                </p:cNvSpPr>
                <p:nvPr/>
              </p:nvSpPr>
              <p:spPr bwMode="auto">
                <a:xfrm>
                  <a:off x="506" y="2796"/>
                  <a:ext cx="24" cy="11"/>
                </a:xfrm>
                <a:custGeom>
                  <a:avLst/>
                  <a:gdLst>
                    <a:gd name="T0" fmla="*/ 0 w 24"/>
                    <a:gd name="T1" fmla="*/ 10 h 11"/>
                    <a:gd name="T2" fmla="*/ 0 w 24"/>
                    <a:gd name="T3" fmla="*/ 0 h 11"/>
                    <a:gd name="T4" fmla="*/ 23 w 24"/>
                    <a:gd name="T5" fmla="*/ 0 h 11"/>
                    <a:gd name="T6" fmla="*/ 23 w 24"/>
                    <a:gd name="T7" fmla="*/ 10 h 11"/>
                    <a:gd name="T8" fmla="*/ 0 w 24"/>
                    <a:gd name="T9" fmla="*/ 10 h 11"/>
                    <a:gd name="T10" fmla="*/ 0 60000 65536"/>
                    <a:gd name="T11" fmla="*/ 0 60000 65536"/>
                    <a:gd name="T12" fmla="*/ 0 60000 65536"/>
                    <a:gd name="T13" fmla="*/ 0 60000 65536"/>
                    <a:gd name="T14" fmla="*/ 0 60000 65536"/>
                    <a:gd name="T15" fmla="*/ 0 w 24"/>
                    <a:gd name="T16" fmla="*/ 0 h 11"/>
                    <a:gd name="T17" fmla="*/ 24 w 24"/>
                    <a:gd name="T18" fmla="*/ 11 h 11"/>
                  </a:gdLst>
                  <a:ahLst/>
                  <a:cxnLst>
                    <a:cxn ang="T10">
                      <a:pos x="T0" y="T1"/>
                    </a:cxn>
                    <a:cxn ang="T11">
                      <a:pos x="T2" y="T3"/>
                    </a:cxn>
                    <a:cxn ang="T12">
                      <a:pos x="T4" y="T5"/>
                    </a:cxn>
                    <a:cxn ang="T13">
                      <a:pos x="T6" y="T7"/>
                    </a:cxn>
                    <a:cxn ang="T14">
                      <a:pos x="T8" y="T9"/>
                    </a:cxn>
                  </a:cxnLst>
                  <a:rect l="T15" t="T16" r="T17" b="T18"/>
                  <a:pathLst>
                    <a:path w="24" h="11">
                      <a:moveTo>
                        <a:pt x="0" y="10"/>
                      </a:moveTo>
                      <a:lnTo>
                        <a:pt x="0" y="0"/>
                      </a:lnTo>
                      <a:lnTo>
                        <a:pt x="23" y="0"/>
                      </a:lnTo>
                      <a:lnTo>
                        <a:pt x="23" y="10"/>
                      </a:lnTo>
                      <a:lnTo>
                        <a:pt x="0" y="10"/>
                      </a:lnTo>
                    </a:path>
                  </a:pathLst>
                </a:custGeom>
                <a:solidFill>
                  <a:schemeClr val="accent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13" name="Oval 843">
                  <a:extLst>
                    <a:ext uri="{FF2B5EF4-FFF2-40B4-BE49-F238E27FC236}">
                      <a16:creationId xmlns:a16="http://schemas.microsoft.com/office/drawing/2014/main" id="{62193F06-11E1-486B-8741-F51B7A8A72F2}"/>
                    </a:ext>
                  </a:extLst>
                </p:cNvPr>
                <p:cNvSpPr>
                  <a:spLocks noChangeArrowheads="1"/>
                </p:cNvSpPr>
                <p:nvPr/>
              </p:nvSpPr>
              <p:spPr bwMode="auto">
                <a:xfrm>
                  <a:off x="506" y="2796"/>
                  <a:ext cx="23" cy="21"/>
                </a:xfrm>
                <a:prstGeom prst="ellipse">
                  <a:avLst/>
                </a:prstGeom>
                <a:solidFill>
                  <a:schemeClr val="accent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786" name="Group 844">
                <a:extLst>
                  <a:ext uri="{FF2B5EF4-FFF2-40B4-BE49-F238E27FC236}">
                    <a16:creationId xmlns:a16="http://schemas.microsoft.com/office/drawing/2014/main" id="{ED712D3D-0D99-4740-A8AB-930FB44752C4}"/>
                  </a:ext>
                </a:extLst>
              </p:cNvPr>
              <p:cNvGrpSpPr>
                <a:grpSpLocks/>
              </p:cNvGrpSpPr>
              <p:nvPr/>
            </p:nvGrpSpPr>
            <p:grpSpPr bwMode="auto">
              <a:xfrm>
                <a:off x="530" y="2796"/>
                <a:ext cx="23" cy="21"/>
                <a:chOff x="530" y="2796"/>
                <a:chExt cx="23" cy="21"/>
              </a:xfrm>
            </p:grpSpPr>
            <p:sp>
              <p:nvSpPr>
                <p:cNvPr id="810" name="Freeform 845">
                  <a:extLst>
                    <a:ext uri="{FF2B5EF4-FFF2-40B4-BE49-F238E27FC236}">
                      <a16:creationId xmlns:a16="http://schemas.microsoft.com/office/drawing/2014/main" id="{14D9D6F5-45CB-43E9-BF28-2FC68E184BB5}"/>
                    </a:ext>
                  </a:extLst>
                </p:cNvPr>
                <p:cNvSpPr>
                  <a:spLocks/>
                </p:cNvSpPr>
                <p:nvPr/>
              </p:nvSpPr>
              <p:spPr bwMode="auto">
                <a:xfrm>
                  <a:off x="530" y="2796"/>
                  <a:ext cx="23" cy="11"/>
                </a:xfrm>
                <a:custGeom>
                  <a:avLst/>
                  <a:gdLst>
                    <a:gd name="T0" fmla="*/ 0 w 23"/>
                    <a:gd name="T1" fmla="*/ 10 h 11"/>
                    <a:gd name="T2" fmla="*/ 0 w 23"/>
                    <a:gd name="T3" fmla="*/ 0 h 11"/>
                    <a:gd name="T4" fmla="*/ 22 w 23"/>
                    <a:gd name="T5" fmla="*/ 0 h 11"/>
                    <a:gd name="T6" fmla="*/ 22 w 23"/>
                    <a:gd name="T7" fmla="*/ 10 h 11"/>
                    <a:gd name="T8" fmla="*/ 0 w 23"/>
                    <a:gd name="T9" fmla="*/ 10 h 11"/>
                    <a:gd name="T10" fmla="*/ 0 60000 65536"/>
                    <a:gd name="T11" fmla="*/ 0 60000 65536"/>
                    <a:gd name="T12" fmla="*/ 0 60000 65536"/>
                    <a:gd name="T13" fmla="*/ 0 60000 65536"/>
                    <a:gd name="T14" fmla="*/ 0 60000 65536"/>
                    <a:gd name="T15" fmla="*/ 0 w 23"/>
                    <a:gd name="T16" fmla="*/ 0 h 11"/>
                    <a:gd name="T17" fmla="*/ 23 w 23"/>
                    <a:gd name="T18" fmla="*/ 11 h 11"/>
                  </a:gdLst>
                  <a:ahLst/>
                  <a:cxnLst>
                    <a:cxn ang="T10">
                      <a:pos x="T0" y="T1"/>
                    </a:cxn>
                    <a:cxn ang="T11">
                      <a:pos x="T2" y="T3"/>
                    </a:cxn>
                    <a:cxn ang="T12">
                      <a:pos x="T4" y="T5"/>
                    </a:cxn>
                    <a:cxn ang="T13">
                      <a:pos x="T6" y="T7"/>
                    </a:cxn>
                    <a:cxn ang="T14">
                      <a:pos x="T8" y="T9"/>
                    </a:cxn>
                  </a:cxnLst>
                  <a:rect l="T15" t="T16" r="T17" b="T18"/>
                  <a:pathLst>
                    <a:path w="23" h="11">
                      <a:moveTo>
                        <a:pt x="0" y="10"/>
                      </a:moveTo>
                      <a:lnTo>
                        <a:pt x="0" y="0"/>
                      </a:lnTo>
                      <a:lnTo>
                        <a:pt x="22" y="0"/>
                      </a:lnTo>
                      <a:lnTo>
                        <a:pt x="22" y="10"/>
                      </a:lnTo>
                      <a:lnTo>
                        <a:pt x="0" y="10"/>
                      </a:lnTo>
                    </a:path>
                  </a:pathLst>
                </a:custGeom>
                <a:solidFill>
                  <a:srgbClr val="FFFF8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11" name="Oval 846">
                  <a:extLst>
                    <a:ext uri="{FF2B5EF4-FFF2-40B4-BE49-F238E27FC236}">
                      <a16:creationId xmlns:a16="http://schemas.microsoft.com/office/drawing/2014/main" id="{09E58F35-03EB-484F-B490-30259CC59E68}"/>
                    </a:ext>
                  </a:extLst>
                </p:cNvPr>
                <p:cNvSpPr>
                  <a:spLocks noChangeArrowheads="1"/>
                </p:cNvSpPr>
                <p:nvPr/>
              </p:nvSpPr>
              <p:spPr bwMode="auto">
                <a:xfrm>
                  <a:off x="530" y="2796"/>
                  <a:ext cx="22" cy="21"/>
                </a:xfrm>
                <a:prstGeom prst="ellipse">
                  <a:avLst/>
                </a:prstGeom>
                <a:solidFill>
                  <a:srgbClr val="FFFF8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787" name="Group 847">
                <a:extLst>
                  <a:ext uri="{FF2B5EF4-FFF2-40B4-BE49-F238E27FC236}">
                    <a16:creationId xmlns:a16="http://schemas.microsoft.com/office/drawing/2014/main" id="{6910CE94-AA9F-47A4-9012-93BC98C2440C}"/>
                  </a:ext>
                </a:extLst>
              </p:cNvPr>
              <p:cNvGrpSpPr>
                <a:grpSpLocks/>
              </p:cNvGrpSpPr>
              <p:nvPr/>
            </p:nvGrpSpPr>
            <p:grpSpPr bwMode="auto">
              <a:xfrm>
                <a:off x="552" y="2796"/>
                <a:ext cx="24" cy="21"/>
                <a:chOff x="552" y="2796"/>
                <a:chExt cx="24" cy="21"/>
              </a:xfrm>
            </p:grpSpPr>
            <p:sp>
              <p:nvSpPr>
                <p:cNvPr id="808" name="Freeform 848">
                  <a:extLst>
                    <a:ext uri="{FF2B5EF4-FFF2-40B4-BE49-F238E27FC236}">
                      <a16:creationId xmlns:a16="http://schemas.microsoft.com/office/drawing/2014/main" id="{864E67E6-7208-4F28-BA47-7B09D5A9B55D}"/>
                    </a:ext>
                  </a:extLst>
                </p:cNvPr>
                <p:cNvSpPr>
                  <a:spLocks/>
                </p:cNvSpPr>
                <p:nvPr/>
              </p:nvSpPr>
              <p:spPr bwMode="auto">
                <a:xfrm>
                  <a:off x="552" y="2796"/>
                  <a:ext cx="24" cy="11"/>
                </a:xfrm>
                <a:custGeom>
                  <a:avLst/>
                  <a:gdLst>
                    <a:gd name="T0" fmla="*/ 0 w 24"/>
                    <a:gd name="T1" fmla="*/ 10 h 11"/>
                    <a:gd name="T2" fmla="*/ 0 w 24"/>
                    <a:gd name="T3" fmla="*/ 0 h 11"/>
                    <a:gd name="T4" fmla="*/ 23 w 24"/>
                    <a:gd name="T5" fmla="*/ 0 h 11"/>
                    <a:gd name="T6" fmla="*/ 23 w 24"/>
                    <a:gd name="T7" fmla="*/ 10 h 11"/>
                    <a:gd name="T8" fmla="*/ 0 w 24"/>
                    <a:gd name="T9" fmla="*/ 10 h 11"/>
                    <a:gd name="T10" fmla="*/ 0 60000 65536"/>
                    <a:gd name="T11" fmla="*/ 0 60000 65536"/>
                    <a:gd name="T12" fmla="*/ 0 60000 65536"/>
                    <a:gd name="T13" fmla="*/ 0 60000 65536"/>
                    <a:gd name="T14" fmla="*/ 0 60000 65536"/>
                    <a:gd name="T15" fmla="*/ 0 w 24"/>
                    <a:gd name="T16" fmla="*/ 0 h 11"/>
                    <a:gd name="T17" fmla="*/ 24 w 24"/>
                    <a:gd name="T18" fmla="*/ 11 h 11"/>
                  </a:gdLst>
                  <a:ahLst/>
                  <a:cxnLst>
                    <a:cxn ang="T10">
                      <a:pos x="T0" y="T1"/>
                    </a:cxn>
                    <a:cxn ang="T11">
                      <a:pos x="T2" y="T3"/>
                    </a:cxn>
                    <a:cxn ang="T12">
                      <a:pos x="T4" y="T5"/>
                    </a:cxn>
                    <a:cxn ang="T13">
                      <a:pos x="T6" y="T7"/>
                    </a:cxn>
                    <a:cxn ang="T14">
                      <a:pos x="T8" y="T9"/>
                    </a:cxn>
                  </a:cxnLst>
                  <a:rect l="T15" t="T16" r="T17" b="T18"/>
                  <a:pathLst>
                    <a:path w="24" h="11">
                      <a:moveTo>
                        <a:pt x="0" y="10"/>
                      </a:moveTo>
                      <a:lnTo>
                        <a:pt x="0" y="0"/>
                      </a:lnTo>
                      <a:lnTo>
                        <a:pt x="23" y="0"/>
                      </a:lnTo>
                      <a:lnTo>
                        <a:pt x="23" y="10"/>
                      </a:lnTo>
                      <a:lnTo>
                        <a:pt x="0" y="10"/>
                      </a:lnTo>
                    </a:path>
                  </a:pathLst>
                </a:custGeom>
                <a:solidFill>
                  <a:schemeClr val="accent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09" name="Oval 849">
                  <a:extLst>
                    <a:ext uri="{FF2B5EF4-FFF2-40B4-BE49-F238E27FC236}">
                      <a16:creationId xmlns:a16="http://schemas.microsoft.com/office/drawing/2014/main" id="{388CEA79-4038-4394-A4D9-952FE5878876}"/>
                    </a:ext>
                  </a:extLst>
                </p:cNvPr>
                <p:cNvSpPr>
                  <a:spLocks noChangeArrowheads="1"/>
                </p:cNvSpPr>
                <p:nvPr/>
              </p:nvSpPr>
              <p:spPr bwMode="auto">
                <a:xfrm>
                  <a:off x="552" y="2796"/>
                  <a:ext cx="23" cy="21"/>
                </a:xfrm>
                <a:prstGeom prst="ellipse">
                  <a:avLst/>
                </a:prstGeom>
                <a:solidFill>
                  <a:schemeClr val="accent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788" name="Group 850">
                <a:extLst>
                  <a:ext uri="{FF2B5EF4-FFF2-40B4-BE49-F238E27FC236}">
                    <a16:creationId xmlns:a16="http://schemas.microsoft.com/office/drawing/2014/main" id="{1B7A8EC5-C976-4943-8010-880581853F84}"/>
                  </a:ext>
                </a:extLst>
              </p:cNvPr>
              <p:cNvGrpSpPr>
                <a:grpSpLocks/>
              </p:cNvGrpSpPr>
              <p:nvPr/>
            </p:nvGrpSpPr>
            <p:grpSpPr bwMode="auto">
              <a:xfrm>
                <a:off x="575" y="2796"/>
                <a:ext cx="23" cy="21"/>
                <a:chOff x="575" y="2796"/>
                <a:chExt cx="23" cy="21"/>
              </a:xfrm>
            </p:grpSpPr>
            <p:sp>
              <p:nvSpPr>
                <p:cNvPr id="806" name="Freeform 851">
                  <a:extLst>
                    <a:ext uri="{FF2B5EF4-FFF2-40B4-BE49-F238E27FC236}">
                      <a16:creationId xmlns:a16="http://schemas.microsoft.com/office/drawing/2014/main" id="{EFA961F1-1D89-42F7-A9BF-8A64D088BA99}"/>
                    </a:ext>
                  </a:extLst>
                </p:cNvPr>
                <p:cNvSpPr>
                  <a:spLocks/>
                </p:cNvSpPr>
                <p:nvPr/>
              </p:nvSpPr>
              <p:spPr bwMode="auto">
                <a:xfrm>
                  <a:off x="575" y="2796"/>
                  <a:ext cx="23" cy="11"/>
                </a:xfrm>
                <a:custGeom>
                  <a:avLst/>
                  <a:gdLst>
                    <a:gd name="T0" fmla="*/ 0 w 23"/>
                    <a:gd name="T1" fmla="*/ 10 h 11"/>
                    <a:gd name="T2" fmla="*/ 0 w 23"/>
                    <a:gd name="T3" fmla="*/ 0 h 11"/>
                    <a:gd name="T4" fmla="*/ 22 w 23"/>
                    <a:gd name="T5" fmla="*/ 0 h 11"/>
                    <a:gd name="T6" fmla="*/ 22 w 23"/>
                    <a:gd name="T7" fmla="*/ 10 h 11"/>
                    <a:gd name="T8" fmla="*/ 0 w 23"/>
                    <a:gd name="T9" fmla="*/ 10 h 11"/>
                    <a:gd name="T10" fmla="*/ 0 60000 65536"/>
                    <a:gd name="T11" fmla="*/ 0 60000 65536"/>
                    <a:gd name="T12" fmla="*/ 0 60000 65536"/>
                    <a:gd name="T13" fmla="*/ 0 60000 65536"/>
                    <a:gd name="T14" fmla="*/ 0 60000 65536"/>
                    <a:gd name="T15" fmla="*/ 0 w 23"/>
                    <a:gd name="T16" fmla="*/ 0 h 11"/>
                    <a:gd name="T17" fmla="*/ 23 w 23"/>
                    <a:gd name="T18" fmla="*/ 11 h 11"/>
                  </a:gdLst>
                  <a:ahLst/>
                  <a:cxnLst>
                    <a:cxn ang="T10">
                      <a:pos x="T0" y="T1"/>
                    </a:cxn>
                    <a:cxn ang="T11">
                      <a:pos x="T2" y="T3"/>
                    </a:cxn>
                    <a:cxn ang="T12">
                      <a:pos x="T4" y="T5"/>
                    </a:cxn>
                    <a:cxn ang="T13">
                      <a:pos x="T6" y="T7"/>
                    </a:cxn>
                    <a:cxn ang="T14">
                      <a:pos x="T8" y="T9"/>
                    </a:cxn>
                  </a:cxnLst>
                  <a:rect l="T15" t="T16" r="T17" b="T18"/>
                  <a:pathLst>
                    <a:path w="23" h="11">
                      <a:moveTo>
                        <a:pt x="0" y="10"/>
                      </a:moveTo>
                      <a:lnTo>
                        <a:pt x="0" y="0"/>
                      </a:lnTo>
                      <a:lnTo>
                        <a:pt x="22" y="0"/>
                      </a:lnTo>
                      <a:lnTo>
                        <a:pt x="22" y="10"/>
                      </a:lnTo>
                      <a:lnTo>
                        <a:pt x="0" y="10"/>
                      </a:lnTo>
                    </a:path>
                  </a:pathLst>
                </a:custGeom>
                <a:solidFill>
                  <a:srgbClr val="FFFF8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07" name="Oval 852">
                  <a:extLst>
                    <a:ext uri="{FF2B5EF4-FFF2-40B4-BE49-F238E27FC236}">
                      <a16:creationId xmlns:a16="http://schemas.microsoft.com/office/drawing/2014/main" id="{F3F678C0-F64E-4053-9A14-A1E0162A3243}"/>
                    </a:ext>
                  </a:extLst>
                </p:cNvPr>
                <p:cNvSpPr>
                  <a:spLocks noChangeArrowheads="1"/>
                </p:cNvSpPr>
                <p:nvPr/>
              </p:nvSpPr>
              <p:spPr bwMode="auto">
                <a:xfrm>
                  <a:off x="575" y="2796"/>
                  <a:ext cx="22" cy="21"/>
                </a:xfrm>
                <a:prstGeom prst="ellipse">
                  <a:avLst/>
                </a:prstGeom>
                <a:solidFill>
                  <a:srgbClr val="FFFF8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789" name="Group 853">
                <a:extLst>
                  <a:ext uri="{FF2B5EF4-FFF2-40B4-BE49-F238E27FC236}">
                    <a16:creationId xmlns:a16="http://schemas.microsoft.com/office/drawing/2014/main" id="{CF8154AA-F3DE-4E8D-9F03-EA6C686460B1}"/>
                  </a:ext>
                </a:extLst>
              </p:cNvPr>
              <p:cNvGrpSpPr>
                <a:grpSpLocks/>
              </p:cNvGrpSpPr>
              <p:nvPr/>
            </p:nvGrpSpPr>
            <p:grpSpPr bwMode="auto">
              <a:xfrm>
                <a:off x="598" y="2796"/>
                <a:ext cx="25" cy="21"/>
                <a:chOff x="598" y="2796"/>
                <a:chExt cx="25" cy="21"/>
              </a:xfrm>
            </p:grpSpPr>
            <p:sp>
              <p:nvSpPr>
                <p:cNvPr id="804" name="Freeform 854">
                  <a:extLst>
                    <a:ext uri="{FF2B5EF4-FFF2-40B4-BE49-F238E27FC236}">
                      <a16:creationId xmlns:a16="http://schemas.microsoft.com/office/drawing/2014/main" id="{BFE0BBA4-E4C4-41A1-9852-75B03951BBAF}"/>
                    </a:ext>
                  </a:extLst>
                </p:cNvPr>
                <p:cNvSpPr>
                  <a:spLocks/>
                </p:cNvSpPr>
                <p:nvPr/>
              </p:nvSpPr>
              <p:spPr bwMode="auto">
                <a:xfrm>
                  <a:off x="598" y="2796"/>
                  <a:ext cx="25" cy="11"/>
                </a:xfrm>
                <a:custGeom>
                  <a:avLst/>
                  <a:gdLst>
                    <a:gd name="T0" fmla="*/ 0 w 25"/>
                    <a:gd name="T1" fmla="*/ 10 h 11"/>
                    <a:gd name="T2" fmla="*/ 0 w 25"/>
                    <a:gd name="T3" fmla="*/ 0 h 11"/>
                    <a:gd name="T4" fmla="*/ 24 w 25"/>
                    <a:gd name="T5" fmla="*/ 0 h 11"/>
                    <a:gd name="T6" fmla="*/ 24 w 25"/>
                    <a:gd name="T7" fmla="*/ 10 h 11"/>
                    <a:gd name="T8" fmla="*/ 0 w 25"/>
                    <a:gd name="T9" fmla="*/ 10 h 11"/>
                    <a:gd name="T10" fmla="*/ 0 60000 65536"/>
                    <a:gd name="T11" fmla="*/ 0 60000 65536"/>
                    <a:gd name="T12" fmla="*/ 0 60000 65536"/>
                    <a:gd name="T13" fmla="*/ 0 60000 65536"/>
                    <a:gd name="T14" fmla="*/ 0 60000 65536"/>
                    <a:gd name="T15" fmla="*/ 0 w 25"/>
                    <a:gd name="T16" fmla="*/ 0 h 11"/>
                    <a:gd name="T17" fmla="*/ 25 w 25"/>
                    <a:gd name="T18" fmla="*/ 11 h 11"/>
                  </a:gdLst>
                  <a:ahLst/>
                  <a:cxnLst>
                    <a:cxn ang="T10">
                      <a:pos x="T0" y="T1"/>
                    </a:cxn>
                    <a:cxn ang="T11">
                      <a:pos x="T2" y="T3"/>
                    </a:cxn>
                    <a:cxn ang="T12">
                      <a:pos x="T4" y="T5"/>
                    </a:cxn>
                    <a:cxn ang="T13">
                      <a:pos x="T6" y="T7"/>
                    </a:cxn>
                    <a:cxn ang="T14">
                      <a:pos x="T8" y="T9"/>
                    </a:cxn>
                  </a:cxnLst>
                  <a:rect l="T15" t="T16" r="T17" b="T18"/>
                  <a:pathLst>
                    <a:path w="25" h="11">
                      <a:moveTo>
                        <a:pt x="0" y="10"/>
                      </a:moveTo>
                      <a:lnTo>
                        <a:pt x="0" y="0"/>
                      </a:lnTo>
                      <a:lnTo>
                        <a:pt x="24" y="0"/>
                      </a:lnTo>
                      <a:lnTo>
                        <a:pt x="24" y="10"/>
                      </a:lnTo>
                      <a:lnTo>
                        <a:pt x="0" y="10"/>
                      </a:lnTo>
                    </a:path>
                  </a:pathLst>
                </a:custGeom>
                <a:solidFill>
                  <a:schemeClr val="accent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05" name="Oval 855">
                  <a:extLst>
                    <a:ext uri="{FF2B5EF4-FFF2-40B4-BE49-F238E27FC236}">
                      <a16:creationId xmlns:a16="http://schemas.microsoft.com/office/drawing/2014/main" id="{E1F232B6-299B-4895-852F-831D689A10D2}"/>
                    </a:ext>
                  </a:extLst>
                </p:cNvPr>
                <p:cNvSpPr>
                  <a:spLocks noChangeArrowheads="1"/>
                </p:cNvSpPr>
                <p:nvPr/>
              </p:nvSpPr>
              <p:spPr bwMode="auto">
                <a:xfrm>
                  <a:off x="598" y="2796"/>
                  <a:ext cx="24" cy="21"/>
                </a:xfrm>
                <a:prstGeom prst="ellipse">
                  <a:avLst/>
                </a:prstGeom>
                <a:solidFill>
                  <a:schemeClr val="accent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790" name="Group 856">
                <a:extLst>
                  <a:ext uri="{FF2B5EF4-FFF2-40B4-BE49-F238E27FC236}">
                    <a16:creationId xmlns:a16="http://schemas.microsoft.com/office/drawing/2014/main" id="{D03404FC-05C0-4BA9-ABE3-16EB325E5275}"/>
                  </a:ext>
                </a:extLst>
              </p:cNvPr>
              <p:cNvGrpSpPr>
                <a:grpSpLocks/>
              </p:cNvGrpSpPr>
              <p:nvPr/>
            </p:nvGrpSpPr>
            <p:grpSpPr bwMode="auto">
              <a:xfrm>
                <a:off x="622" y="2796"/>
                <a:ext cx="23" cy="21"/>
                <a:chOff x="622" y="2796"/>
                <a:chExt cx="23" cy="21"/>
              </a:xfrm>
            </p:grpSpPr>
            <p:sp>
              <p:nvSpPr>
                <p:cNvPr id="802" name="Freeform 857">
                  <a:extLst>
                    <a:ext uri="{FF2B5EF4-FFF2-40B4-BE49-F238E27FC236}">
                      <a16:creationId xmlns:a16="http://schemas.microsoft.com/office/drawing/2014/main" id="{64991421-6507-4CFC-87B0-3FB928E0822B}"/>
                    </a:ext>
                  </a:extLst>
                </p:cNvPr>
                <p:cNvSpPr>
                  <a:spLocks/>
                </p:cNvSpPr>
                <p:nvPr/>
              </p:nvSpPr>
              <p:spPr bwMode="auto">
                <a:xfrm>
                  <a:off x="622" y="2796"/>
                  <a:ext cx="23" cy="11"/>
                </a:xfrm>
                <a:custGeom>
                  <a:avLst/>
                  <a:gdLst>
                    <a:gd name="T0" fmla="*/ 0 w 23"/>
                    <a:gd name="T1" fmla="*/ 10 h 11"/>
                    <a:gd name="T2" fmla="*/ 0 w 23"/>
                    <a:gd name="T3" fmla="*/ 0 h 11"/>
                    <a:gd name="T4" fmla="*/ 22 w 23"/>
                    <a:gd name="T5" fmla="*/ 0 h 11"/>
                    <a:gd name="T6" fmla="*/ 22 w 23"/>
                    <a:gd name="T7" fmla="*/ 10 h 11"/>
                    <a:gd name="T8" fmla="*/ 0 w 23"/>
                    <a:gd name="T9" fmla="*/ 10 h 11"/>
                    <a:gd name="T10" fmla="*/ 0 60000 65536"/>
                    <a:gd name="T11" fmla="*/ 0 60000 65536"/>
                    <a:gd name="T12" fmla="*/ 0 60000 65536"/>
                    <a:gd name="T13" fmla="*/ 0 60000 65536"/>
                    <a:gd name="T14" fmla="*/ 0 60000 65536"/>
                    <a:gd name="T15" fmla="*/ 0 w 23"/>
                    <a:gd name="T16" fmla="*/ 0 h 11"/>
                    <a:gd name="T17" fmla="*/ 23 w 23"/>
                    <a:gd name="T18" fmla="*/ 11 h 11"/>
                  </a:gdLst>
                  <a:ahLst/>
                  <a:cxnLst>
                    <a:cxn ang="T10">
                      <a:pos x="T0" y="T1"/>
                    </a:cxn>
                    <a:cxn ang="T11">
                      <a:pos x="T2" y="T3"/>
                    </a:cxn>
                    <a:cxn ang="T12">
                      <a:pos x="T4" y="T5"/>
                    </a:cxn>
                    <a:cxn ang="T13">
                      <a:pos x="T6" y="T7"/>
                    </a:cxn>
                    <a:cxn ang="T14">
                      <a:pos x="T8" y="T9"/>
                    </a:cxn>
                  </a:cxnLst>
                  <a:rect l="T15" t="T16" r="T17" b="T18"/>
                  <a:pathLst>
                    <a:path w="23" h="11">
                      <a:moveTo>
                        <a:pt x="0" y="10"/>
                      </a:moveTo>
                      <a:lnTo>
                        <a:pt x="0" y="0"/>
                      </a:lnTo>
                      <a:lnTo>
                        <a:pt x="22" y="0"/>
                      </a:lnTo>
                      <a:lnTo>
                        <a:pt x="22" y="10"/>
                      </a:lnTo>
                      <a:lnTo>
                        <a:pt x="0" y="10"/>
                      </a:lnTo>
                    </a:path>
                  </a:pathLst>
                </a:custGeom>
                <a:solidFill>
                  <a:srgbClr val="FFFF8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03" name="Oval 858">
                  <a:extLst>
                    <a:ext uri="{FF2B5EF4-FFF2-40B4-BE49-F238E27FC236}">
                      <a16:creationId xmlns:a16="http://schemas.microsoft.com/office/drawing/2014/main" id="{0B374F3E-BE0D-4CBD-85F7-228A57127F51}"/>
                    </a:ext>
                  </a:extLst>
                </p:cNvPr>
                <p:cNvSpPr>
                  <a:spLocks noChangeArrowheads="1"/>
                </p:cNvSpPr>
                <p:nvPr/>
              </p:nvSpPr>
              <p:spPr bwMode="auto">
                <a:xfrm>
                  <a:off x="622" y="2796"/>
                  <a:ext cx="22" cy="21"/>
                </a:xfrm>
                <a:prstGeom prst="ellipse">
                  <a:avLst/>
                </a:prstGeom>
                <a:solidFill>
                  <a:srgbClr val="FFFF8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791" name="Group 859">
                <a:extLst>
                  <a:ext uri="{FF2B5EF4-FFF2-40B4-BE49-F238E27FC236}">
                    <a16:creationId xmlns:a16="http://schemas.microsoft.com/office/drawing/2014/main" id="{4AC4AC20-C699-45E0-B548-82B59A1B2B5A}"/>
                  </a:ext>
                </a:extLst>
              </p:cNvPr>
              <p:cNvGrpSpPr>
                <a:grpSpLocks/>
              </p:cNvGrpSpPr>
              <p:nvPr/>
            </p:nvGrpSpPr>
            <p:grpSpPr bwMode="auto">
              <a:xfrm>
                <a:off x="644" y="2796"/>
                <a:ext cx="23" cy="21"/>
                <a:chOff x="644" y="2796"/>
                <a:chExt cx="23" cy="21"/>
              </a:xfrm>
            </p:grpSpPr>
            <p:sp>
              <p:nvSpPr>
                <p:cNvPr id="800" name="Freeform 860">
                  <a:extLst>
                    <a:ext uri="{FF2B5EF4-FFF2-40B4-BE49-F238E27FC236}">
                      <a16:creationId xmlns:a16="http://schemas.microsoft.com/office/drawing/2014/main" id="{7FE3A878-96EA-47EB-A2D5-02D3B6E762B8}"/>
                    </a:ext>
                  </a:extLst>
                </p:cNvPr>
                <p:cNvSpPr>
                  <a:spLocks/>
                </p:cNvSpPr>
                <p:nvPr/>
              </p:nvSpPr>
              <p:spPr bwMode="auto">
                <a:xfrm>
                  <a:off x="644" y="2796"/>
                  <a:ext cx="23" cy="11"/>
                </a:xfrm>
                <a:custGeom>
                  <a:avLst/>
                  <a:gdLst>
                    <a:gd name="T0" fmla="*/ 0 w 23"/>
                    <a:gd name="T1" fmla="*/ 10 h 11"/>
                    <a:gd name="T2" fmla="*/ 0 w 23"/>
                    <a:gd name="T3" fmla="*/ 0 h 11"/>
                    <a:gd name="T4" fmla="*/ 22 w 23"/>
                    <a:gd name="T5" fmla="*/ 0 h 11"/>
                    <a:gd name="T6" fmla="*/ 22 w 23"/>
                    <a:gd name="T7" fmla="*/ 10 h 11"/>
                    <a:gd name="T8" fmla="*/ 0 w 23"/>
                    <a:gd name="T9" fmla="*/ 10 h 11"/>
                    <a:gd name="T10" fmla="*/ 0 60000 65536"/>
                    <a:gd name="T11" fmla="*/ 0 60000 65536"/>
                    <a:gd name="T12" fmla="*/ 0 60000 65536"/>
                    <a:gd name="T13" fmla="*/ 0 60000 65536"/>
                    <a:gd name="T14" fmla="*/ 0 60000 65536"/>
                    <a:gd name="T15" fmla="*/ 0 w 23"/>
                    <a:gd name="T16" fmla="*/ 0 h 11"/>
                    <a:gd name="T17" fmla="*/ 23 w 23"/>
                    <a:gd name="T18" fmla="*/ 11 h 11"/>
                  </a:gdLst>
                  <a:ahLst/>
                  <a:cxnLst>
                    <a:cxn ang="T10">
                      <a:pos x="T0" y="T1"/>
                    </a:cxn>
                    <a:cxn ang="T11">
                      <a:pos x="T2" y="T3"/>
                    </a:cxn>
                    <a:cxn ang="T12">
                      <a:pos x="T4" y="T5"/>
                    </a:cxn>
                    <a:cxn ang="T13">
                      <a:pos x="T6" y="T7"/>
                    </a:cxn>
                    <a:cxn ang="T14">
                      <a:pos x="T8" y="T9"/>
                    </a:cxn>
                  </a:cxnLst>
                  <a:rect l="T15" t="T16" r="T17" b="T18"/>
                  <a:pathLst>
                    <a:path w="23" h="11">
                      <a:moveTo>
                        <a:pt x="0" y="10"/>
                      </a:moveTo>
                      <a:lnTo>
                        <a:pt x="0" y="0"/>
                      </a:lnTo>
                      <a:lnTo>
                        <a:pt x="22" y="0"/>
                      </a:lnTo>
                      <a:lnTo>
                        <a:pt x="22" y="10"/>
                      </a:lnTo>
                      <a:lnTo>
                        <a:pt x="0" y="10"/>
                      </a:lnTo>
                    </a:path>
                  </a:pathLst>
                </a:custGeom>
                <a:solidFill>
                  <a:schemeClr val="accent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801" name="Oval 861">
                  <a:extLst>
                    <a:ext uri="{FF2B5EF4-FFF2-40B4-BE49-F238E27FC236}">
                      <a16:creationId xmlns:a16="http://schemas.microsoft.com/office/drawing/2014/main" id="{5A510DE3-7D9D-43C9-8710-C38D5085EF08}"/>
                    </a:ext>
                  </a:extLst>
                </p:cNvPr>
                <p:cNvSpPr>
                  <a:spLocks noChangeArrowheads="1"/>
                </p:cNvSpPr>
                <p:nvPr/>
              </p:nvSpPr>
              <p:spPr bwMode="auto">
                <a:xfrm>
                  <a:off x="644" y="2796"/>
                  <a:ext cx="22" cy="21"/>
                </a:xfrm>
                <a:prstGeom prst="ellipse">
                  <a:avLst/>
                </a:prstGeom>
                <a:solidFill>
                  <a:schemeClr val="accent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sp>
            <p:nvSpPr>
              <p:cNvPr id="792" name="Freeform 862">
                <a:extLst>
                  <a:ext uri="{FF2B5EF4-FFF2-40B4-BE49-F238E27FC236}">
                    <a16:creationId xmlns:a16="http://schemas.microsoft.com/office/drawing/2014/main" id="{81DC2172-80C1-4DC8-935B-D8EA31422F2F}"/>
                  </a:ext>
                </a:extLst>
              </p:cNvPr>
              <p:cNvSpPr>
                <a:spLocks/>
              </p:cNvSpPr>
              <p:nvPr/>
            </p:nvSpPr>
            <p:spPr bwMode="auto">
              <a:xfrm>
                <a:off x="415" y="2783"/>
                <a:ext cx="262" cy="11"/>
              </a:xfrm>
              <a:custGeom>
                <a:avLst/>
                <a:gdLst>
                  <a:gd name="T0" fmla="*/ 0 w 262"/>
                  <a:gd name="T1" fmla="*/ 10 h 11"/>
                  <a:gd name="T2" fmla="*/ 253 w 262"/>
                  <a:gd name="T3" fmla="*/ 10 h 11"/>
                  <a:gd name="T4" fmla="*/ 261 w 262"/>
                  <a:gd name="T5" fmla="*/ 0 h 11"/>
                  <a:gd name="T6" fmla="*/ 18 w 262"/>
                  <a:gd name="T7" fmla="*/ 0 h 11"/>
                  <a:gd name="T8" fmla="*/ 0 w 262"/>
                  <a:gd name="T9" fmla="*/ 10 h 11"/>
                  <a:gd name="T10" fmla="*/ 0 60000 65536"/>
                  <a:gd name="T11" fmla="*/ 0 60000 65536"/>
                  <a:gd name="T12" fmla="*/ 0 60000 65536"/>
                  <a:gd name="T13" fmla="*/ 0 60000 65536"/>
                  <a:gd name="T14" fmla="*/ 0 60000 65536"/>
                  <a:gd name="T15" fmla="*/ 0 w 262"/>
                  <a:gd name="T16" fmla="*/ 0 h 11"/>
                  <a:gd name="T17" fmla="*/ 262 w 262"/>
                  <a:gd name="T18" fmla="*/ 11 h 11"/>
                </a:gdLst>
                <a:ahLst/>
                <a:cxnLst>
                  <a:cxn ang="T10">
                    <a:pos x="T0" y="T1"/>
                  </a:cxn>
                  <a:cxn ang="T11">
                    <a:pos x="T2" y="T3"/>
                  </a:cxn>
                  <a:cxn ang="T12">
                    <a:pos x="T4" y="T5"/>
                  </a:cxn>
                  <a:cxn ang="T13">
                    <a:pos x="T6" y="T7"/>
                  </a:cxn>
                  <a:cxn ang="T14">
                    <a:pos x="T8" y="T9"/>
                  </a:cxn>
                </a:cxnLst>
                <a:rect l="T15" t="T16" r="T17" b="T18"/>
                <a:pathLst>
                  <a:path w="262" h="11">
                    <a:moveTo>
                      <a:pt x="0" y="10"/>
                    </a:moveTo>
                    <a:lnTo>
                      <a:pt x="253" y="10"/>
                    </a:lnTo>
                    <a:lnTo>
                      <a:pt x="261" y="0"/>
                    </a:lnTo>
                    <a:lnTo>
                      <a:pt x="18" y="0"/>
                    </a:lnTo>
                    <a:lnTo>
                      <a:pt x="0" y="10"/>
                    </a:lnTo>
                  </a:path>
                </a:pathLst>
              </a:custGeom>
              <a:solidFill>
                <a:srgbClr val="FFFF8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793" name="Freeform 863">
                <a:extLst>
                  <a:ext uri="{FF2B5EF4-FFF2-40B4-BE49-F238E27FC236}">
                    <a16:creationId xmlns:a16="http://schemas.microsoft.com/office/drawing/2014/main" id="{01FFF37B-6825-4E3A-B2F5-901C0195A88F}"/>
                  </a:ext>
                </a:extLst>
              </p:cNvPr>
              <p:cNvSpPr>
                <a:spLocks/>
              </p:cNvSpPr>
              <p:nvPr/>
            </p:nvSpPr>
            <p:spPr bwMode="auto">
              <a:xfrm>
                <a:off x="415" y="2783"/>
                <a:ext cx="40" cy="11"/>
              </a:xfrm>
              <a:custGeom>
                <a:avLst/>
                <a:gdLst>
                  <a:gd name="T0" fmla="*/ 0 w 40"/>
                  <a:gd name="T1" fmla="*/ 10 h 11"/>
                  <a:gd name="T2" fmla="*/ 23 w 40"/>
                  <a:gd name="T3" fmla="*/ 10 h 11"/>
                  <a:gd name="T4" fmla="*/ 39 w 40"/>
                  <a:gd name="T5" fmla="*/ 0 h 11"/>
                  <a:gd name="T6" fmla="*/ 18 w 40"/>
                  <a:gd name="T7" fmla="*/ 0 h 11"/>
                  <a:gd name="T8" fmla="*/ 0 w 40"/>
                  <a:gd name="T9" fmla="*/ 10 h 11"/>
                  <a:gd name="T10" fmla="*/ 0 60000 65536"/>
                  <a:gd name="T11" fmla="*/ 0 60000 65536"/>
                  <a:gd name="T12" fmla="*/ 0 60000 65536"/>
                  <a:gd name="T13" fmla="*/ 0 60000 65536"/>
                  <a:gd name="T14" fmla="*/ 0 60000 65536"/>
                  <a:gd name="T15" fmla="*/ 0 w 40"/>
                  <a:gd name="T16" fmla="*/ 0 h 11"/>
                  <a:gd name="T17" fmla="*/ 40 w 40"/>
                  <a:gd name="T18" fmla="*/ 11 h 11"/>
                </a:gdLst>
                <a:ahLst/>
                <a:cxnLst>
                  <a:cxn ang="T10">
                    <a:pos x="T0" y="T1"/>
                  </a:cxn>
                  <a:cxn ang="T11">
                    <a:pos x="T2" y="T3"/>
                  </a:cxn>
                  <a:cxn ang="T12">
                    <a:pos x="T4" y="T5"/>
                  </a:cxn>
                  <a:cxn ang="T13">
                    <a:pos x="T6" y="T7"/>
                  </a:cxn>
                  <a:cxn ang="T14">
                    <a:pos x="T8" y="T9"/>
                  </a:cxn>
                </a:cxnLst>
                <a:rect l="T15" t="T16" r="T17" b="T18"/>
                <a:pathLst>
                  <a:path w="40" h="11">
                    <a:moveTo>
                      <a:pt x="0" y="10"/>
                    </a:moveTo>
                    <a:lnTo>
                      <a:pt x="23" y="10"/>
                    </a:lnTo>
                    <a:lnTo>
                      <a:pt x="39" y="0"/>
                    </a:lnTo>
                    <a:lnTo>
                      <a:pt x="18" y="0"/>
                    </a:lnTo>
                    <a:lnTo>
                      <a:pt x="0" y="10"/>
                    </a:lnTo>
                  </a:path>
                </a:pathLst>
              </a:custGeom>
              <a:solidFill>
                <a:schemeClr val="accent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794" name="Freeform 864">
                <a:extLst>
                  <a:ext uri="{FF2B5EF4-FFF2-40B4-BE49-F238E27FC236}">
                    <a16:creationId xmlns:a16="http://schemas.microsoft.com/office/drawing/2014/main" id="{8A48FF9E-07A4-47AC-861E-45AAF8215BAC}"/>
                  </a:ext>
                </a:extLst>
              </p:cNvPr>
              <p:cNvSpPr>
                <a:spLocks/>
              </p:cNvSpPr>
              <p:nvPr/>
            </p:nvSpPr>
            <p:spPr bwMode="auto">
              <a:xfrm>
                <a:off x="461" y="2783"/>
                <a:ext cx="38" cy="11"/>
              </a:xfrm>
              <a:custGeom>
                <a:avLst/>
                <a:gdLst>
                  <a:gd name="T0" fmla="*/ 0 w 38"/>
                  <a:gd name="T1" fmla="*/ 10 h 11"/>
                  <a:gd name="T2" fmla="*/ 23 w 38"/>
                  <a:gd name="T3" fmla="*/ 10 h 11"/>
                  <a:gd name="T4" fmla="*/ 37 w 38"/>
                  <a:gd name="T5" fmla="*/ 0 h 11"/>
                  <a:gd name="T6" fmla="*/ 15 w 38"/>
                  <a:gd name="T7" fmla="*/ 0 h 11"/>
                  <a:gd name="T8" fmla="*/ 0 w 38"/>
                  <a:gd name="T9" fmla="*/ 10 h 11"/>
                  <a:gd name="T10" fmla="*/ 0 60000 65536"/>
                  <a:gd name="T11" fmla="*/ 0 60000 65536"/>
                  <a:gd name="T12" fmla="*/ 0 60000 65536"/>
                  <a:gd name="T13" fmla="*/ 0 60000 65536"/>
                  <a:gd name="T14" fmla="*/ 0 60000 65536"/>
                  <a:gd name="T15" fmla="*/ 0 w 38"/>
                  <a:gd name="T16" fmla="*/ 0 h 11"/>
                  <a:gd name="T17" fmla="*/ 38 w 38"/>
                  <a:gd name="T18" fmla="*/ 11 h 11"/>
                </a:gdLst>
                <a:ahLst/>
                <a:cxnLst>
                  <a:cxn ang="T10">
                    <a:pos x="T0" y="T1"/>
                  </a:cxn>
                  <a:cxn ang="T11">
                    <a:pos x="T2" y="T3"/>
                  </a:cxn>
                  <a:cxn ang="T12">
                    <a:pos x="T4" y="T5"/>
                  </a:cxn>
                  <a:cxn ang="T13">
                    <a:pos x="T6" y="T7"/>
                  </a:cxn>
                  <a:cxn ang="T14">
                    <a:pos x="T8" y="T9"/>
                  </a:cxn>
                </a:cxnLst>
                <a:rect l="T15" t="T16" r="T17" b="T18"/>
                <a:pathLst>
                  <a:path w="38" h="11">
                    <a:moveTo>
                      <a:pt x="0" y="10"/>
                    </a:moveTo>
                    <a:lnTo>
                      <a:pt x="23" y="10"/>
                    </a:lnTo>
                    <a:lnTo>
                      <a:pt x="37" y="0"/>
                    </a:lnTo>
                    <a:lnTo>
                      <a:pt x="15" y="0"/>
                    </a:lnTo>
                    <a:lnTo>
                      <a:pt x="0" y="10"/>
                    </a:lnTo>
                  </a:path>
                </a:pathLst>
              </a:custGeom>
              <a:solidFill>
                <a:schemeClr val="accent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795" name="Freeform 865">
                <a:extLst>
                  <a:ext uri="{FF2B5EF4-FFF2-40B4-BE49-F238E27FC236}">
                    <a16:creationId xmlns:a16="http://schemas.microsoft.com/office/drawing/2014/main" id="{0E68333D-2529-49EC-B05A-449BCAFD8CD8}"/>
                  </a:ext>
                </a:extLst>
              </p:cNvPr>
              <p:cNvSpPr>
                <a:spLocks/>
              </p:cNvSpPr>
              <p:nvPr/>
            </p:nvSpPr>
            <p:spPr bwMode="auto">
              <a:xfrm>
                <a:off x="506" y="2783"/>
                <a:ext cx="38" cy="11"/>
              </a:xfrm>
              <a:custGeom>
                <a:avLst/>
                <a:gdLst>
                  <a:gd name="T0" fmla="*/ 0 w 38"/>
                  <a:gd name="T1" fmla="*/ 10 h 11"/>
                  <a:gd name="T2" fmla="*/ 23 w 38"/>
                  <a:gd name="T3" fmla="*/ 10 h 11"/>
                  <a:gd name="T4" fmla="*/ 37 w 38"/>
                  <a:gd name="T5" fmla="*/ 0 h 11"/>
                  <a:gd name="T6" fmla="*/ 14 w 38"/>
                  <a:gd name="T7" fmla="*/ 0 h 11"/>
                  <a:gd name="T8" fmla="*/ 0 w 38"/>
                  <a:gd name="T9" fmla="*/ 10 h 11"/>
                  <a:gd name="T10" fmla="*/ 0 60000 65536"/>
                  <a:gd name="T11" fmla="*/ 0 60000 65536"/>
                  <a:gd name="T12" fmla="*/ 0 60000 65536"/>
                  <a:gd name="T13" fmla="*/ 0 60000 65536"/>
                  <a:gd name="T14" fmla="*/ 0 60000 65536"/>
                  <a:gd name="T15" fmla="*/ 0 w 38"/>
                  <a:gd name="T16" fmla="*/ 0 h 11"/>
                  <a:gd name="T17" fmla="*/ 38 w 38"/>
                  <a:gd name="T18" fmla="*/ 11 h 11"/>
                </a:gdLst>
                <a:ahLst/>
                <a:cxnLst>
                  <a:cxn ang="T10">
                    <a:pos x="T0" y="T1"/>
                  </a:cxn>
                  <a:cxn ang="T11">
                    <a:pos x="T2" y="T3"/>
                  </a:cxn>
                  <a:cxn ang="T12">
                    <a:pos x="T4" y="T5"/>
                  </a:cxn>
                  <a:cxn ang="T13">
                    <a:pos x="T6" y="T7"/>
                  </a:cxn>
                  <a:cxn ang="T14">
                    <a:pos x="T8" y="T9"/>
                  </a:cxn>
                </a:cxnLst>
                <a:rect l="T15" t="T16" r="T17" b="T18"/>
                <a:pathLst>
                  <a:path w="38" h="11">
                    <a:moveTo>
                      <a:pt x="0" y="10"/>
                    </a:moveTo>
                    <a:lnTo>
                      <a:pt x="23" y="10"/>
                    </a:lnTo>
                    <a:lnTo>
                      <a:pt x="37" y="0"/>
                    </a:lnTo>
                    <a:lnTo>
                      <a:pt x="14" y="0"/>
                    </a:lnTo>
                    <a:lnTo>
                      <a:pt x="0" y="10"/>
                    </a:lnTo>
                  </a:path>
                </a:pathLst>
              </a:custGeom>
              <a:solidFill>
                <a:schemeClr val="accent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796" name="Freeform 866">
                <a:extLst>
                  <a:ext uri="{FF2B5EF4-FFF2-40B4-BE49-F238E27FC236}">
                    <a16:creationId xmlns:a16="http://schemas.microsoft.com/office/drawing/2014/main" id="{47B0C37A-7CC1-44FC-B7D6-EF7975B63640}"/>
                  </a:ext>
                </a:extLst>
              </p:cNvPr>
              <p:cNvSpPr>
                <a:spLocks/>
              </p:cNvSpPr>
              <p:nvPr/>
            </p:nvSpPr>
            <p:spPr bwMode="auto">
              <a:xfrm>
                <a:off x="552" y="2783"/>
                <a:ext cx="37" cy="11"/>
              </a:xfrm>
              <a:custGeom>
                <a:avLst/>
                <a:gdLst>
                  <a:gd name="T0" fmla="*/ 0 w 37"/>
                  <a:gd name="T1" fmla="*/ 10 h 11"/>
                  <a:gd name="T2" fmla="*/ 23 w 37"/>
                  <a:gd name="T3" fmla="*/ 10 h 11"/>
                  <a:gd name="T4" fmla="*/ 36 w 37"/>
                  <a:gd name="T5" fmla="*/ 0 h 11"/>
                  <a:gd name="T6" fmla="*/ 13 w 37"/>
                  <a:gd name="T7" fmla="*/ 0 h 11"/>
                  <a:gd name="T8" fmla="*/ 0 w 37"/>
                  <a:gd name="T9" fmla="*/ 10 h 11"/>
                  <a:gd name="T10" fmla="*/ 0 60000 65536"/>
                  <a:gd name="T11" fmla="*/ 0 60000 65536"/>
                  <a:gd name="T12" fmla="*/ 0 60000 65536"/>
                  <a:gd name="T13" fmla="*/ 0 60000 65536"/>
                  <a:gd name="T14" fmla="*/ 0 60000 65536"/>
                  <a:gd name="T15" fmla="*/ 0 w 37"/>
                  <a:gd name="T16" fmla="*/ 0 h 11"/>
                  <a:gd name="T17" fmla="*/ 37 w 37"/>
                  <a:gd name="T18" fmla="*/ 11 h 11"/>
                </a:gdLst>
                <a:ahLst/>
                <a:cxnLst>
                  <a:cxn ang="T10">
                    <a:pos x="T0" y="T1"/>
                  </a:cxn>
                  <a:cxn ang="T11">
                    <a:pos x="T2" y="T3"/>
                  </a:cxn>
                  <a:cxn ang="T12">
                    <a:pos x="T4" y="T5"/>
                  </a:cxn>
                  <a:cxn ang="T13">
                    <a:pos x="T6" y="T7"/>
                  </a:cxn>
                  <a:cxn ang="T14">
                    <a:pos x="T8" y="T9"/>
                  </a:cxn>
                </a:cxnLst>
                <a:rect l="T15" t="T16" r="T17" b="T18"/>
                <a:pathLst>
                  <a:path w="37" h="11">
                    <a:moveTo>
                      <a:pt x="0" y="10"/>
                    </a:moveTo>
                    <a:lnTo>
                      <a:pt x="23" y="10"/>
                    </a:lnTo>
                    <a:lnTo>
                      <a:pt x="36" y="0"/>
                    </a:lnTo>
                    <a:lnTo>
                      <a:pt x="13" y="0"/>
                    </a:lnTo>
                    <a:lnTo>
                      <a:pt x="0" y="10"/>
                    </a:lnTo>
                  </a:path>
                </a:pathLst>
              </a:custGeom>
              <a:solidFill>
                <a:schemeClr val="accent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797" name="Freeform 867">
                <a:extLst>
                  <a:ext uri="{FF2B5EF4-FFF2-40B4-BE49-F238E27FC236}">
                    <a16:creationId xmlns:a16="http://schemas.microsoft.com/office/drawing/2014/main" id="{AFFA9BEB-FB6D-4F16-9F6F-4E79F0142369}"/>
                  </a:ext>
                </a:extLst>
              </p:cNvPr>
              <p:cNvSpPr>
                <a:spLocks/>
              </p:cNvSpPr>
              <p:nvPr/>
            </p:nvSpPr>
            <p:spPr bwMode="auto">
              <a:xfrm>
                <a:off x="598" y="2783"/>
                <a:ext cx="35" cy="11"/>
              </a:xfrm>
              <a:custGeom>
                <a:avLst/>
                <a:gdLst>
                  <a:gd name="T0" fmla="*/ 0 w 35"/>
                  <a:gd name="T1" fmla="*/ 10 h 11"/>
                  <a:gd name="T2" fmla="*/ 23 w 35"/>
                  <a:gd name="T3" fmla="*/ 10 h 11"/>
                  <a:gd name="T4" fmla="*/ 34 w 35"/>
                  <a:gd name="T5" fmla="*/ 0 h 11"/>
                  <a:gd name="T6" fmla="*/ 11 w 35"/>
                  <a:gd name="T7" fmla="*/ 0 h 11"/>
                  <a:gd name="T8" fmla="*/ 0 w 35"/>
                  <a:gd name="T9" fmla="*/ 10 h 11"/>
                  <a:gd name="T10" fmla="*/ 0 60000 65536"/>
                  <a:gd name="T11" fmla="*/ 0 60000 65536"/>
                  <a:gd name="T12" fmla="*/ 0 60000 65536"/>
                  <a:gd name="T13" fmla="*/ 0 60000 65536"/>
                  <a:gd name="T14" fmla="*/ 0 60000 65536"/>
                  <a:gd name="T15" fmla="*/ 0 w 35"/>
                  <a:gd name="T16" fmla="*/ 0 h 11"/>
                  <a:gd name="T17" fmla="*/ 35 w 35"/>
                  <a:gd name="T18" fmla="*/ 11 h 11"/>
                </a:gdLst>
                <a:ahLst/>
                <a:cxnLst>
                  <a:cxn ang="T10">
                    <a:pos x="T0" y="T1"/>
                  </a:cxn>
                  <a:cxn ang="T11">
                    <a:pos x="T2" y="T3"/>
                  </a:cxn>
                  <a:cxn ang="T12">
                    <a:pos x="T4" y="T5"/>
                  </a:cxn>
                  <a:cxn ang="T13">
                    <a:pos x="T6" y="T7"/>
                  </a:cxn>
                  <a:cxn ang="T14">
                    <a:pos x="T8" y="T9"/>
                  </a:cxn>
                </a:cxnLst>
                <a:rect l="T15" t="T16" r="T17" b="T18"/>
                <a:pathLst>
                  <a:path w="35" h="11">
                    <a:moveTo>
                      <a:pt x="0" y="10"/>
                    </a:moveTo>
                    <a:lnTo>
                      <a:pt x="23" y="10"/>
                    </a:lnTo>
                    <a:lnTo>
                      <a:pt x="34" y="0"/>
                    </a:lnTo>
                    <a:lnTo>
                      <a:pt x="11" y="0"/>
                    </a:lnTo>
                    <a:lnTo>
                      <a:pt x="0" y="10"/>
                    </a:lnTo>
                  </a:path>
                </a:pathLst>
              </a:custGeom>
              <a:solidFill>
                <a:schemeClr val="accent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798" name="Freeform 868">
                <a:extLst>
                  <a:ext uri="{FF2B5EF4-FFF2-40B4-BE49-F238E27FC236}">
                    <a16:creationId xmlns:a16="http://schemas.microsoft.com/office/drawing/2014/main" id="{55021FB1-4474-4C76-882A-CA261E5D50A1}"/>
                  </a:ext>
                </a:extLst>
              </p:cNvPr>
              <p:cNvSpPr>
                <a:spLocks/>
              </p:cNvSpPr>
              <p:nvPr/>
            </p:nvSpPr>
            <p:spPr bwMode="auto">
              <a:xfrm>
                <a:off x="644" y="2783"/>
                <a:ext cx="33" cy="11"/>
              </a:xfrm>
              <a:custGeom>
                <a:avLst/>
                <a:gdLst>
                  <a:gd name="T0" fmla="*/ 0 w 33"/>
                  <a:gd name="T1" fmla="*/ 10 h 11"/>
                  <a:gd name="T2" fmla="*/ 23 w 33"/>
                  <a:gd name="T3" fmla="*/ 10 h 11"/>
                  <a:gd name="T4" fmla="*/ 32 w 33"/>
                  <a:gd name="T5" fmla="*/ 0 h 11"/>
                  <a:gd name="T6" fmla="*/ 11 w 33"/>
                  <a:gd name="T7" fmla="*/ 0 h 11"/>
                  <a:gd name="T8" fmla="*/ 0 w 33"/>
                  <a:gd name="T9" fmla="*/ 10 h 11"/>
                  <a:gd name="T10" fmla="*/ 0 60000 65536"/>
                  <a:gd name="T11" fmla="*/ 0 60000 65536"/>
                  <a:gd name="T12" fmla="*/ 0 60000 65536"/>
                  <a:gd name="T13" fmla="*/ 0 60000 65536"/>
                  <a:gd name="T14" fmla="*/ 0 60000 65536"/>
                  <a:gd name="T15" fmla="*/ 0 w 33"/>
                  <a:gd name="T16" fmla="*/ 0 h 11"/>
                  <a:gd name="T17" fmla="*/ 33 w 33"/>
                  <a:gd name="T18" fmla="*/ 11 h 11"/>
                </a:gdLst>
                <a:ahLst/>
                <a:cxnLst>
                  <a:cxn ang="T10">
                    <a:pos x="T0" y="T1"/>
                  </a:cxn>
                  <a:cxn ang="T11">
                    <a:pos x="T2" y="T3"/>
                  </a:cxn>
                  <a:cxn ang="T12">
                    <a:pos x="T4" y="T5"/>
                  </a:cxn>
                  <a:cxn ang="T13">
                    <a:pos x="T6" y="T7"/>
                  </a:cxn>
                  <a:cxn ang="T14">
                    <a:pos x="T8" y="T9"/>
                  </a:cxn>
                </a:cxnLst>
                <a:rect l="T15" t="T16" r="T17" b="T18"/>
                <a:pathLst>
                  <a:path w="33" h="11">
                    <a:moveTo>
                      <a:pt x="0" y="10"/>
                    </a:moveTo>
                    <a:lnTo>
                      <a:pt x="23" y="10"/>
                    </a:lnTo>
                    <a:lnTo>
                      <a:pt x="32" y="0"/>
                    </a:lnTo>
                    <a:lnTo>
                      <a:pt x="11" y="0"/>
                    </a:lnTo>
                    <a:lnTo>
                      <a:pt x="0" y="10"/>
                    </a:lnTo>
                  </a:path>
                </a:pathLst>
              </a:custGeom>
              <a:solidFill>
                <a:schemeClr val="accent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799" name="Rectangle 869">
                <a:extLst>
                  <a:ext uri="{FF2B5EF4-FFF2-40B4-BE49-F238E27FC236}">
                    <a16:creationId xmlns:a16="http://schemas.microsoft.com/office/drawing/2014/main" id="{35E5883C-91BC-4BAC-8531-A92E3B8527B3}"/>
                  </a:ext>
                </a:extLst>
              </p:cNvPr>
              <p:cNvSpPr>
                <a:spLocks noChangeArrowheads="1"/>
              </p:cNvSpPr>
              <p:nvPr/>
            </p:nvSpPr>
            <p:spPr bwMode="auto">
              <a:xfrm>
                <a:off x="414" y="2793"/>
                <a:ext cx="255" cy="2"/>
              </a:xfrm>
              <a:prstGeom prst="rect">
                <a:avLst/>
              </a:prstGeom>
              <a:solidFill>
                <a:srgbClr val="8CF4E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686" name="Group 870">
              <a:extLst>
                <a:ext uri="{FF2B5EF4-FFF2-40B4-BE49-F238E27FC236}">
                  <a16:creationId xmlns:a16="http://schemas.microsoft.com/office/drawing/2014/main" id="{0BFA2D87-5BCB-467F-99D1-9CAD3EF47A79}"/>
                </a:ext>
              </a:extLst>
            </p:cNvPr>
            <p:cNvGrpSpPr>
              <a:grpSpLocks/>
            </p:cNvGrpSpPr>
            <p:nvPr/>
          </p:nvGrpSpPr>
          <p:grpSpPr bwMode="auto">
            <a:xfrm>
              <a:off x="62" y="2783"/>
              <a:ext cx="262" cy="34"/>
              <a:chOff x="62" y="2783"/>
              <a:chExt cx="262" cy="34"/>
            </a:xfrm>
          </p:grpSpPr>
          <p:grpSp>
            <p:nvGrpSpPr>
              <p:cNvPr id="740" name="Group 871">
                <a:extLst>
                  <a:ext uri="{FF2B5EF4-FFF2-40B4-BE49-F238E27FC236}">
                    <a16:creationId xmlns:a16="http://schemas.microsoft.com/office/drawing/2014/main" id="{4F166120-55B6-421D-A11C-DB07C917D494}"/>
                  </a:ext>
                </a:extLst>
              </p:cNvPr>
              <p:cNvGrpSpPr>
                <a:grpSpLocks/>
              </p:cNvGrpSpPr>
              <p:nvPr/>
            </p:nvGrpSpPr>
            <p:grpSpPr bwMode="auto">
              <a:xfrm>
                <a:off x="62" y="2796"/>
                <a:ext cx="23" cy="21"/>
                <a:chOff x="62" y="2796"/>
                <a:chExt cx="23" cy="21"/>
              </a:xfrm>
            </p:grpSpPr>
            <p:sp>
              <p:nvSpPr>
                <p:cNvPr id="779" name="Freeform 872">
                  <a:extLst>
                    <a:ext uri="{FF2B5EF4-FFF2-40B4-BE49-F238E27FC236}">
                      <a16:creationId xmlns:a16="http://schemas.microsoft.com/office/drawing/2014/main" id="{47A31D94-E658-4001-9E0F-F6DEFAEB6DBA}"/>
                    </a:ext>
                  </a:extLst>
                </p:cNvPr>
                <p:cNvSpPr>
                  <a:spLocks/>
                </p:cNvSpPr>
                <p:nvPr/>
              </p:nvSpPr>
              <p:spPr bwMode="auto">
                <a:xfrm>
                  <a:off x="62" y="2796"/>
                  <a:ext cx="23" cy="11"/>
                </a:xfrm>
                <a:custGeom>
                  <a:avLst/>
                  <a:gdLst>
                    <a:gd name="T0" fmla="*/ 0 w 23"/>
                    <a:gd name="T1" fmla="*/ 10 h 11"/>
                    <a:gd name="T2" fmla="*/ 0 w 23"/>
                    <a:gd name="T3" fmla="*/ 0 h 11"/>
                    <a:gd name="T4" fmla="*/ 22 w 23"/>
                    <a:gd name="T5" fmla="*/ 0 h 11"/>
                    <a:gd name="T6" fmla="*/ 22 w 23"/>
                    <a:gd name="T7" fmla="*/ 10 h 11"/>
                    <a:gd name="T8" fmla="*/ 0 w 23"/>
                    <a:gd name="T9" fmla="*/ 10 h 11"/>
                    <a:gd name="T10" fmla="*/ 0 60000 65536"/>
                    <a:gd name="T11" fmla="*/ 0 60000 65536"/>
                    <a:gd name="T12" fmla="*/ 0 60000 65536"/>
                    <a:gd name="T13" fmla="*/ 0 60000 65536"/>
                    <a:gd name="T14" fmla="*/ 0 60000 65536"/>
                    <a:gd name="T15" fmla="*/ 0 w 23"/>
                    <a:gd name="T16" fmla="*/ 0 h 11"/>
                    <a:gd name="T17" fmla="*/ 23 w 23"/>
                    <a:gd name="T18" fmla="*/ 11 h 11"/>
                  </a:gdLst>
                  <a:ahLst/>
                  <a:cxnLst>
                    <a:cxn ang="T10">
                      <a:pos x="T0" y="T1"/>
                    </a:cxn>
                    <a:cxn ang="T11">
                      <a:pos x="T2" y="T3"/>
                    </a:cxn>
                    <a:cxn ang="T12">
                      <a:pos x="T4" y="T5"/>
                    </a:cxn>
                    <a:cxn ang="T13">
                      <a:pos x="T6" y="T7"/>
                    </a:cxn>
                    <a:cxn ang="T14">
                      <a:pos x="T8" y="T9"/>
                    </a:cxn>
                  </a:cxnLst>
                  <a:rect l="T15" t="T16" r="T17" b="T18"/>
                  <a:pathLst>
                    <a:path w="23" h="11">
                      <a:moveTo>
                        <a:pt x="0" y="10"/>
                      </a:moveTo>
                      <a:lnTo>
                        <a:pt x="0" y="0"/>
                      </a:lnTo>
                      <a:lnTo>
                        <a:pt x="22" y="0"/>
                      </a:lnTo>
                      <a:lnTo>
                        <a:pt x="22" y="10"/>
                      </a:lnTo>
                      <a:lnTo>
                        <a:pt x="0" y="10"/>
                      </a:lnTo>
                    </a:path>
                  </a:pathLst>
                </a:custGeom>
                <a:solidFill>
                  <a:schemeClr val="accent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780" name="Oval 873">
                  <a:extLst>
                    <a:ext uri="{FF2B5EF4-FFF2-40B4-BE49-F238E27FC236}">
                      <a16:creationId xmlns:a16="http://schemas.microsoft.com/office/drawing/2014/main" id="{162E3088-8A4B-4B8E-99FA-393AC1D6B24A}"/>
                    </a:ext>
                  </a:extLst>
                </p:cNvPr>
                <p:cNvSpPr>
                  <a:spLocks noChangeArrowheads="1"/>
                </p:cNvSpPr>
                <p:nvPr/>
              </p:nvSpPr>
              <p:spPr bwMode="auto">
                <a:xfrm>
                  <a:off x="62" y="2796"/>
                  <a:ext cx="22" cy="21"/>
                </a:xfrm>
                <a:prstGeom prst="ellipse">
                  <a:avLst/>
                </a:prstGeom>
                <a:solidFill>
                  <a:schemeClr val="accent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741" name="Group 874">
                <a:extLst>
                  <a:ext uri="{FF2B5EF4-FFF2-40B4-BE49-F238E27FC236}">
                    <a16:creationId xmlns:a16="http://schemas.microsoft.com/office/drawing/2014/main" id="{DFB830AC-36B7-443E-98EB-E6A43AEAFDA7}"/>
                  </a:ext>
                </a:extLst>
              </p:cNvPr>
              <p:cNvGrpSpPr>
                <a:grpSpLocks/>
              </p:cNvGrpSpPr>
              <p:nvPr/>
            </p:nvGrpSpPr>
            <p:grpSpPr bwMode="auto">
              <a:xfrm>
                <a:off x="85" y="2796"/>
                <a:ext cx="24" cy="21"/>
                <a:chOff x="85" y="2796"/>
                <a:chExt cx="24" cy="21"/>
              </a:xfrm>
            </p:grpSpPr>
            <p:sp>
              <p:nvSpPr>
                <p:cNvPr id="777" name="Freeform 875">
                  <a:extLst>
                    <a:ext uri="{FF2B5EF4-FFF2-40B4-BE49-F238E27FC236}">
                      <a16:creationId xmlns:a16="http://schemas.microsoft.com/office/drawing/2014/main" id="{F9BAF0F7-4C36-45BA-A168-52A32855845E}"/>
                    </a:ext>
                  </a:extLst>
                </p:cNvPr>
                <p:cNvSpPr>
                  <a:spLocks/>
                </p:cNvSpPr>
                <p:nvPr/>
              </p:nvSpPr>
              <p:spPr bwMode="auto">
                <a:xfrm>
                  <a:off x="85" y="2796"/>
                  <a:ext cx="24" cy="11"/>
                </a:xfrm>
                <a:custGeom>
                  <a:avLst/>
                  <a:gdLst>
                    <a:gd name="T0" fmla="*/ 0 w 24"/>
                    <a:gd name="T1" fmla="*/ 10 h 11"/>
                    <a:gd name="T2" fmla="*/ 0 w 24"/>
                    <a:gd name="T3" fmla="*/ 0 h 11"/>
                    <a:gd name="T4" fmla="*/ 23 w 24"/>
                    <a:gd name="T5" fmla="*/ 0 h 11"/>
                    <a:gd name="T6" fmla="*/ 23 w 24"/>
                    <a:gd name="T7" fmla="*/ 10 h 11"/>
                    <a:gd name="T8" fmla="*/ 0 w 24"/>
                    <a:gd name="T9" fmla="*/ 10 h 11"/>
                    <a:gd name="T10" fmla="*/ 0 60000 65536"/>
                    <a:gd name="T11" fmla="*/ 0 60000 65536"/>
                    <a:gd name="T12" fmla="*/ 0 60000 65536"/>
                    <a:gd name="T13" fmla="*/ 0 60000 65536"/>
                    <a:gd name="T14" fmla="*/ 0 60000 65536"/>
                    <a:gd name="T15" fmla="*/ 0 w 24"/>
                    <a:gd name="T16" fmla="*/ 0 h 11"/>
                    <a:gd name="T17" fmla="*/ 24 w 24"/>
                    <a:gd name="T18" fmla="*/ 11 h 11"/>
                  </a:gdLst>
                  <a:ahLst/>
                  <a:cxnLst>
                    <a:cxn ang="T10">
                      <a:pos x="T0" y="T1"/>
                    </a:cxn>
                    <a:cxn ang="T11">
                      <a:pos x="T2" y="T3"/>
                    </a:cxn>
                    <a:cxn ang="T12">
                      <a:pos x="T4" y="T5"/>
                    </a:cxn>
                    <a:cxn ang="T13">
                      <a:pos x="T6" y="T7"/>
                    </a:cxn>
                    <a:cxn ang="T14">
                      <a:pos x="T8" y="T9"/>
                    </a:cxn>
                  </a:cxnLst>
                  <a:rect l="T15" t="T16" r="T17" b="T18"/>
                  <a:pathLst>
                    <a:path w="24" h="11">
                      <a:moveTo>
                        <a:pt x="0" y="10"/>
                      </a:moveTo>
                      <a:lnTo>
                        <a:pt x="0" y="0"/>
                      </a:lnTo>
                      <a:lnTo>
                        <a:pt x="23" y="0"/>
                      </a:lnTo>
                      <a:lnTo>
                        <a:pt x="23" y="10"/>
                      </a:lnTo>
                      <a:lnTo>
                        <a:pt x="0" y="10"/>
                      </a:lnTo>
                    </a:path>
                  </a:pathLst>
                </a:custGeom>
                <a:solidFill>
                  <a:srgbClr val="FFFF8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778" name="Oval 876">
                  <a:extLst>
                    <a:ext uri="{FF2B5EF4-FFF2-40B4-BE49-F238E27FC236}">
                      <a16:creationId xmlns:a16="http://schemas.microsoft.com/office/drawing/2014/main" id="{50CB0E97-CED0-40D6-9580-A27B88469DA1}"/>
                    </a:ext>
                  </a:extLst>
                </p:cNvPr>
                <p:cNvSpPr>
                  <a:spLocks noChangeArrowheads="1"/>
                </p:cNvSpPr>
                <p:nvPr/>
              </p:nvSpPr>
              <p:spPr bwMode="auto">
                <a:xfrm>
                  <a:off x="85" y="2796"/>
                  <a:ext cx="23" cy="21"/>
                </a:xfrm>
                <a:prstGeom prst="ellipse">
                  <a:avLst/>
                </a:prstGeom>
                <a:solidFill>
                  <a:srgbClr val="FFFF8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742" name="Group 877">
                <a:extLst>
                  <a:ext uri="{FF2B5EF4-FFF2-40B4-BE49-F238E27FC236}">
                    <a16:creationId xmlns:a16="http://schemas.microsoft.com/office/drawing/2014/main" id="{F273B7C7-7EAE-4176-A216-609558C36AC2}"/>
                  </a:ext>
                </a:extLst>
              </p:cNvPr>
              <p:cNvGrpSpPr>
                <a:grpSpLocks/>
              </p:cNvGrpSpPr>
              <p:nvPr/>
            </p:nvGrpSpPr>
            <p:grpSpPr bwMode="auto">
              <a:xfrm>
                <a:off x="108" y="2796"/>
                <a:ext cx="24" cy="21"/>
                <a:chOff x="108" y="2796"/>
                <a:chExt cx="24" cy="21"/>
              </a:xfrm>
            </p:grpSpPr>
            <p:sp>
              <p:nvSpPr>
                <p:cNvPr id="775" name="Freeform 878">
                  <a:extLst>
                    <a:ext uri="{FF2B5EF4-FFF2-40B4-BE49-F238E27FC236}">
                      <a16:creationId xmlns:a16="http://schemas.microsoft.com/office/drawing/2014/main" id="{7B18DDF6-5110-496C-8559-7588381E4CEB}"/>
                    </a:ext>
                  </a:extLst>
                </p:cNvPr>
                <p:cNvSpPr>
                  <a:spLocks/>
                </p:cNvSpPr>
                <p:nvPr/>
              </p:nvSpPr>
              <p:spPr bwMode="auto">
                <a:xfrm>
                  <a:off x="108" y="2796"/>
                  <a:ext cx="24" cy="11"/>
                </a:xfrm>
                <a:custGeom>
                  <a:avLst/>
                  <a:gdLst>
                    <a:gd name="T0" fmla="*/ 0 w 24"/>
                    <a:gd name="T1" fmla="*/ 10 h 11"/>
                    <a:gd name="T2" fmla="*/ 0 w 24"/>
                    <a:gd name="T3" fmla="*/ 0 h 11"/>
                    <a:gd name="T4" fmla="*/ 23 w 24"/>
                    <a:gd name="T5" fmla="*/ 0 h 11"/>
                    <a:gd name="T6" fmla="*/ 23 w 24"/>
                    <a:gd name="T7" fmla="*/ 10 h 11"/>
                    <a:gd name="T8" fmla="*/ 0 w 24"/>
                    <a:gd name="T9" fmla="*/ 10 h 11"/>
                    <a:gd name="T10" fmla="*/ 0 60000 65536"/>
                    <a:gd name="T11" fmla="*/ 0 60000 65536"/>
                    <a:gd name="T12" fmla="*/ 0 60000 65536"/>
                    <a:gd name="T13" fmla="*/ 0 60000 65536"/>
                    <a:gd name="T14" fmla="*/ 0 60000 65536"/>
                    <a:gd name="T15" fmla="*/ 0 w 24"/>
                    <a:gd name="T16" fmla="*/ 0 h 11"/>
                    <a:gd name="T17" fmla="*/ 24 w 24"/>
                    <a:gd name="T18" fmla="*/ 11 h 11"/>
                  </a:gdLst>
                  <a:ahLst/>
                  <a:cxnLst>
                    <a:cxn ang="T10">
                      <a:pos x="T0" y="T1"/>
                    </a:cxn>
                    <a:cxn ang="T11">
                      <a:pos x="T2" y="T3"/>
                    </a:cxn>
                    <a:cxn ang="T12">
                      <a:pos x="T4" y="T5"/>
                    </a:cxn>
                    <a:cxn ang="T13">
                      <a:pos x="T6" y="T7"/>
                    </a:cxn>
                    <a:cxn ang="T14">
                      <a:pos x="T8" y="T9"/>
                    </a:cxn>
                  </a:cxnLst>
                  <a:rect l="T15" t="T16" r="T17" b="T18"/>
                  <a:pathLst>
                    <a:path w="24" h="11">
                      <a:moveTo>
                        <a:pt x="0" y="10"/>
                      </a:moveTo>
                      <a:lnTo>
                        <a:pt x="0" y="0"/>
                      </a:lnTo>
                      <a:lnTo>
                        <a:pt x="23" y="0"/>
                      </a:lnTo>
                      <a:lnTo>
                        <a:pt x="23" y="10"/>
                      </a:lnTo>
                      <a:lnTo>
                        <a:pt x="0" y="10"/>
                      </a:lnTo>
                    </a:path>
                  </a:pathLst>
                </a:custGeom>
                <a:solidFill>
                  <a:schemeClr val="accent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776" name="Oval 879">
                  <a:extLst>
                    <a:ext uri="{FF2B5EF4-FFF2-40B4-BE49-F238E27FC236}">
                      <a16:creationId xmlns:a16="http://schemas.microsoft.com/office/drawing/2014/main" id="{2D42E4DF-F52A-4E7B-846A-7C0AD168ED03}"/>
                    </a:ext>
                  </a:extLst>
                </p:cNvPr>
                <p:cNvSpPr>
                  <a:spLocks noChangeArrowheads="1"/>
                </p:cNvSpPr>
                <p:nvPr/>
              </p:nvSpPr>
              <p:spPr bwMode="auto">
                <a:xfrm>
                  <a:off x="108" y="2796"/>
                  <a:ext cx="23" cy="21"/>
                </a:xfrm>
                <a:prstGeom prst="ellipse">
                  <a:avLst/>
                </a:prstGeom>
                <a:solidFill>
                  <a:schemeClr val="accent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743" name="Group 880">
                <a:extLst>
                  <a:ext uri="{FF2B5EF4-FFF2-40B4-BE49-F238E27FC236}">
                    <a16:creationId xmlns:a16="http://schemas.microsoft.com/office/drawing/2014/main" id="{1E3676F8-E28D-42C7-8469-C30BA1D955B5}"/>
                  </a:ext>
                </a:extLst>
              </p:cNvPr>
              <p:cNvGrpSpPr>
                <a:grpSpLocks/>
              </p:cNvGrpSpPr>
              <p:nvPr/>
            </p:nvGrpSpPr>
            <p:grpSpPr bwMode="auto">
              <a:xfrm>
                <a:off x="131" y="2796"/>
                <a:ext cx="23" cy="21"/>
                <a:chOff x="131" y="2796"/>
                <a:chExt cx="23" cy="21"/>
              </a:xfrm>
            </p:grpSpPr>
            <p:sp>
              <p:nvSpPr>
                <p:cNvPr id="773" name="Freeform 881">
                  <a:extLst>
                    <a:ext uri="{FF2B5EF4-FFF2-40B4-BE49-F238E27FC236}">
                      <a16:creationId xmlns:a16="http://schemas.microsoft.com/office/drawing/2014/main" id="{1C92680C-059B-4CB2-AA17-04D7EFCA42CD}"/>
                    </a:ext>
                  </a:extLst>
                </p:cNvPr>
                <p:cNvSpPr>
                  <a:spLocks/>
                </p:cNvSpPr>
                <p:nvPr/>
              </p:nvSpPr>
              <p:spPr bwMode="auto">
                <a:xfrm>
                  <a:off x="131" y="2796"/>
                  <a:ext cx="23" cy="11"/>
                </a:xfrm>
                <a:custGeom>
                  <a:avLst/>
                  <a:gdLst>
                    <a:gd name="T0" fmla="*/ 0 w 23"/>
                    <a:gd name="T1" fmla="*/ 10 h 11"/>
                    <a:gd name="T2" fmla="*/ 0 w 23"/>
                    <a:gd name="T3" fmla="*/ 0 h 11"/>
                    <a:gd name="T4" fmla="*/ 22 w 23"/>
                    <a:gd name="T5" fmla="*/ 0 h 11"/>
                    <a:gd name="T6" fmla="*/ 22 w 23"/>
                    <a:gd name="T7" fmla="*/ 10 h 11"/>
                    <a:gd name="T8" fmla="*/ 0 w 23"/>
                    <a:gd name="T9" fmla="*/ 10 h 11"/>
                    <a:gd name="T10" fmla="*/ 0 60000 65536"/>
                    <a:gd name="T11" fmla="*/ 0 60000 65536"/>
                    <a:gd name="T12" fmla="*/ 0 60000 65536"/>
                    <a:gd name="T13" fmla="*/ 0 60000 65536"/>
                    <a:gd name="T14" fmla="*/ 0 60000 65536"/>
                    <a:gd name="T15" fmla="*/ 0 w 23"/>
                    <a:gd name="T16" fmla="*/ 0 h 11"/>
                    <a:gd name="T17" fmla="*/ 23 w 23"/>
                    <a:gd name="T18" fmla="*/ 11 h 11"/>
                  </a:gdLst>
                  <a:ahLst/>
                  <a:cxnLst>
                    <a:cxn ang="T10">
                      <a:pos x="T0" y="T1"/>
                    </a:cxn>
                    <a:cxn ang="T11">
                      <a:pos x="T2" y="T3"/>
                    </a:cxn>
                    <a:cxn ang="T12">
                      <a:pos x="T4" y="T5"/>
                    </a:cxn>
                    <a:cxn ang="T13">
                      <a:pos x="T6" y="T7"/>
                    </a:cxn>
                    <a:cxn ang="T14">
                      <a:pos x="T8" y="T9"/>
                    </a:cxn>
                  </a:cxnLst>
                  <a:rect l="T15" t="T16" r="T17" b="T18"/>
                  <a:pathLst>
                    <a:path w="23" h="11">
                      <a:moveTo>
                        <a:pt x="0" y="10"/>
                      </a:moveTo>
                      <a:lnTo>
                        <a:pt x="0" y="0"/>
                      </a:lnTo>
                      <a:lnTo>
                        <a:pt x="22" y="0"/>
                      </a:lnTo>
                      <a:lnTo>
                        <a:pt x="22" y="10"/>
                      </a:lnTo>
                      <a:lnTo>
                        <a:pt x="0" y="10"/>
                      </a:lnTo>
                    </a:path>
                  </a:pathLst>
                </a:custGeom>
                <a:solidFill>
                  <a:srgbClr val="FFFF8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774" name="Oval 882">
                  <a:extLst>
                    <a:ext uri="{FF2B5EF4-FFF2-40B4-BE49-F238E27FC236}">
                      <a16:creationId xmlns:a16="http://schemas.microsoft.com/office/drawing/2014/main" id="{6EFC7E4B-7200-4C00-8D34-F3F0CBB7A4FE}"/>
                    </a:ext>
                  </a:extLst>
                </p:cNvPr>
                <p:cNvSpPr>
                  <a:spLocks noChangeArrowheads="1"/>
                </p:cNvSpPr>
                <p:nvPr/>
              </p:nvSpPr>
              <p:spPr bwMode="auto">
                <a:xfrm>
                  <a:off x="131" y="2796"/>
                  <a:ext cx="22" cy="21"/>
                </a:xfrm>
                <a:prstGeom prst="ellipse">
                  <a:avLst/>
                </a:prstGeom>
                <a:solidFill>
                  <a:srgbClr val="FFFF8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744" name="Group 883">
                <a:extLst>
                  <a:ext uri="{FF2B5EF4-FFF2-40B4-BE49-F238E27FC236}">
                    <a16:creationId xmlns:a16="http://schemas.microsoft.com/office/drawing/2014/main" id="{BF6DCD98-6310-4504-90A3-ABE1BCE67885}"/>
                  </a:ext>
                </a:extLst>
              </p:cNvPr>
              <p:cNvGrpSpPr>
                <a:grpSpLocks/>
              </p:cNvGrpSpPr>
              <p:nvPr/>
            </p:nvGrpSpPr>
            <p:grpSpPr bwMode="auto">
              <a:xfrm>
                <a:off x="153" y="2796"/>
                <a:ext cx="24" cy="21"/>
                <a:chOff x="153" y="2796"/>
                <a:chExt cx="24" cy="21"/>
              </a:xfrm>
            </p:grpSpPr>
            <p:sp>
              <p:nvSpPr>
                <p:cNvPr id="771" name="Freeform 884">
                  <a:extLst>
                    <a:ext uri="{FF2B5EF4-FFF2-40B4-BE49-F238E27FC236}">
                      <a16:creationId xmlns:a16="http://schemas.microsoft.com/office/drawing/2014/main" id="{1A343DBE-CBE0-4B3C-A80D-A4450607DDBE}"/>
                    </a:ext>
                  </a:extLst>
                </p:cNvPr>
                <p:cNvSpPr>
                  <a:spLocks/>
                </p:cNvSpPr>
                <p:nvPr/>
              </p:nvSpPr>
              <p:spPr bwMode="auto">
                <a:xfrm>
                  <a:off x="153" y="2796"/>
                  <a:ext cx="24" cy="11"/>
                </a:xfrm>
                <a:custGeom>
                  <a:avLst/>
                  <a:gdLst>
                    <a:gd name="T0" fmla="*/ 0 w 24"/>
                    <a:gd name="T1" fmla="*/ 10 h 11"/>
                    <a:gd name="T2" fmla="*/ 0 w 24"/>
                    <a:gd name="T3" fmla="*/ 0 h 11"/>
                    <a:gd name="T4" fmla="*/ 23 w 24"/>
                    <a:gd name="T5" fmla="*/ 0 h 11"/>
                    <a:gd name="T6" fmla="*/ 23 w 24"/>
                    <a:gd name="T7" fmla="*/ 10 h 11"/>
                    <a:gd name="T8" fmla="*/ 0 w 24"/>
                    <a:gd name="T9" fmla="*/ 10 h 11"/>
                    <a:gd name="T10" fmla="*/ 0 60000 65536"/>
                    <a:gd name="T11" fmla="*/ 0 60000 65536"/>
                    <a:gd name="T12" fmla="*/ 0 60000 65536"/>
                    <a:gd name="T13" fmla="*/ 0 60000 65536"/>
                    <a:gd name="T14" fmla="*/ 0 60000 65536"/>
                    <a:gd name="T15" fmla="*/ 0 w 24"/>
                    <a:gd name="T16" fmla="*/ 0 h 11"/>
                    <a:gd name="T17" fmla="*/ 24 w 24"/>
                    <a:gd name="T18" fmla="*/ 11 h 11"/>
                  </a:gdLst>
                  <a:ahLst/>
                  <a:cxnLst>
                    <a:cxn ang="T10">
                      <a:pos x="T0" y="T1"/>
                    </a:cxn>
                    <a:cxn ang="T11">
                      <a:pos x="T2" y="T3"/>
                    </a:cxn>
                    <a:cxn ang="T12">
                      <a:pos x="T4" y="T5"/>
                    </a:cxn>
                    <a:cxn ang="T13">
                      <a:pos x="T6" y="T7"/>
                    </a:cxn>
                    <a:cxn ang="T14">
                      <a:pos x="T8" y="T9"/>
                    </a:cxn>
                  </a:cxnLst>
                  <a:rect l="T15" t="T16" r="T17" b="T18"/>
                  <a:pathLst>
                    <a:path w="24" h="11">
                      <a:moveTo>
                        <a:pt x="0" y="10"/>
                      </a:moveTo>
                      <a:lnTo>
                        <a:pt x="0" y="0"/>
                      </a:lnTo>
                      <a:lnTo>
                        <a:pt x="23" y="0"/>
                      </a:lnTo>
                      <a:lnTo>
                        <a:pt x="23" y="10"/>
                      </a:lnTo>
                      <a:lnTo>
                        <a:pt x="0" y="10"/>
                      </a:lnTo>
                    </a:path>
                  </a:pathLst>
                </a:custGeom>
                <a:solidFill>
                  <a:schemeClr val="accent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772" name="Oval 885">
                  <a:extLst>
                    <a:ext uri="{FF2B5EF4-FFF2-40B4-BE49-F238E27FC236}">
                      <a16:creationId xmlns:a16="http://schemas.microsoft.com/office/drawing/2014/main" id="{FB6EC9E9-C5C7-4D8E-9193-BC806492CF2A}"/>
                    </a:ext>
                  </a:extLst>
                </p:cNvPr>
                <p:cNvSpPr>
                  <a:spLocks noChangeArrowheads="1"/>
                </p:cNvSpPr>
                <p:nvPr/>
              </p:nvSpPr>
              <p:spPr bwMode="auto">
                <a:xfrm>
                  <a:off x="153" y="2796"/>
                  <a:ext cx="23" cy="21"/>
                </a:xfrm>
                <a:prstGeom prst="ellipse">
                  <a:avLst/>
                </a:prstGeom>
                <a:solidFill>
                  <a:schemeClr val="accent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745" name="Group 886">
                <a:extLst>
                  <a:ext uri="{FF2B5EF4-FFF2-40B4-BE49-F238E27FC236}">
                    <a16:creationId xmlns:a16="http://schemas.microsoft.com/office/drawing/2014/main" id="{E9A695A0-7F36-47E7-86C6-D850BBE77D26}"/>
                  </a:ext>
                </a:extLst>
              </p:cNvPr>
              <p:cNvGrpSpPr>
                <a:grpSpLocks/>
              </p:cNvGrpSpPr>
              <p:nvPr/>
            </p:nvGrpSpPr>
            <p:grpSpPr bwMode="auto">
              <a:xfrm>
                <a:off x="177" y="2796"/>
                <a:ext cx="23" cy="21"/>
                <a:chOff x="177" y="2796"/>
                <a:chExt cx="23" cy="21"/>
              </a:xfrm>
            </p:grpSpPr>
            <p:sp>
              <p:nvSpPr>
                <p:cNvPr id="769" name="Freeform 887">
                  <a:extLst>
                    <a:ext uri="{FF2B5EF4-FFF2-40B4-BE49-F238E27FC236}">
                      <a16:creationId xmlns:a16="http://schemas.microsoft.com/office/drawing/2014/main" id="{504844C9-5A9E-4F02-AEFE-23CFC1D7151F}"/>
                    </a:ext>
                  </a:extLst>
                </p:cNvPr>
                <p:cNvSpPr>
                  <a:spLocks/>
                </p:cNvSpPr>
                <p:nvPr/>
              </p:nvSpPr>
              <p:spPr bwMode="auto">
                <a:xfrm>
                  <a:off x="177" y="2796"/>
                  <a:ext cx="23" cy="11"/>
                </a:xfrm>
                <a:custGeom>
                  <a:avLst/>
                  <a:gdLst>
                    <a:gd name="T0" fmla="*/ 0 w 23"/>
                    <a:gd name="T1" fmla="*/ 10 h 11"/>
                    <a:gd name="T2" fmla="*/ 0 w 23"/>
                    <a:gd name="T3" fmla="*/ 0 h 11"/>
                    <a:gd name="T4" fmla="*/ 22 w 23"/>
                    <a:gd name="T5" fmla="*/ 0 h 11"/>
                    <a:gd name="T6" fmla="*/ 22 w 23"/>
                    <a:gd name="T7" fmla="*/ 10 h 11"/>
                    <a:gd name="T8" fmla="*/ 0 w 23"/>
                    <a:gd name="T9" fmla="*/ 10 h 11"/>
                    <a:gd name="T10" fmla="*/ 0 60000 65536"/>
                    <a:gd name="T11" fmla="*/ 0 60000 65536"/>
                    <a:gd name="T12" fmla="*/ 0 60000 65536"/>
                    <a:gd name="T13" fmla="*/ 0 60000 65536"/>
                    <a:gd name="T14" fmla="*/ 0 60000 65536"/>
                    <a:gd name="T15" fmla="*/ 0 w 23"/>
                    <a:gd name="T16" fmla="*/ 0 h 11"/>
                    <a:gd name="T17" fmla="*/ 23 w 23"/>
                    <a:gd name="T18" fmla="*/ 11 h 11"/>
                  </a:gdLst>
                  <a:ahLst/>
                  <a:cxnLst>
                    <a:cxn ang="T10">
                      <a:pos x="T0" y="T1"/>
                    </a:cxn>
                    <a:cxn ang="T11">
                      <a:pos x="T2" y="T3"/>
                    </a:cxn>
                    <a:cxn ang="T12">
                      <a:pos x="T4" y="T5"/>
                    </a:cxn>
                    <a:cxn ang="T13">
                      <a:pos x="T6" y="T7"/>
                    </a:cxn>
                    <a:cxn ang="T14">
                      <a:pos x="T8" y="T9"/>
                    </a:cxn>
                  </a:cxnLst>
                  <a:rect l="T15" t="T16" r="T17" b="T18"/>
                  <a:pathLst>
                    <a:path w="23" h="11">
                      <a:moveTo>
                        <a:pt x="0" y="10"/>
                      </a:moveTo>
                      <a:lnTo>
                        <a:pt x="0" y="0"/>
                      </a:lnTo>
                      <a:lnTo>
                        <a:pt x="22" y="0"/>
                      </a:lnTo>
                      <a:lnTo>
                        <a:pt x="22" y="10"/>
                      </a:lnTo>
                      <a:lnTo>
                        <a:pt x="0" y="10"/>
                      </a:lnTo>
                    </a:path>
                  </a:pathLst>
                </a:custGeom>
                <a:solidFill>
                  <a:srgbClr val="FFFF8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770" name="Oval 888">
                  <a:extLst>
                    <a:ext uri="{FF2B5EF4-FFF2-40B4-BE49-F238E27FC236}">
                      <a16:creationId xmlns:a16="http://schemas.microsoft.com/office/drawing/2014/main" id="{CD708674-2A75-4E7A-9DB1-DF367EA6A257}"/>
                    </a:ext>
                  </a:extLst>
                </p:cNvPr>
                <p:cNvSpPr>
                  <a:spLocks noChangeArrowheads="1"/>
                </p:cNvSpPr>
                <p:nvPr/>
              </p:nvSpPr>
              <p:spPr bwMode="auto">
                <a:xfrm>
                  <a:off x="177" y="2796"/>
                  <a:ext cx="22" cy="21"/>
                </a:xfrm>
                <a:prstGeom prst="ellipse">
                  <a:avLst/>
                </a:prstGeom>
                <a:solidFill>
                  <a:srgbClr val="FFFF8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746" name="Group 889">
                <a:extLst>
                  <a:ext uri="{FF2B5EF4-FFF2-40B4-BE49-F238E27FC236}">
                    <a16:creationId xmlns:a16="http://schemas.microsoft.com/office/drawing/2014/main" id="{99181B14-7920-43C0-A573-D4EC68F584C4}"/>
                  </a:ext>
                </a:extLst>
              </p:cNvPr>
              <p:cNvGrpSpPr>
                <a:grpSpLocks/>
              </p:cNvGrpSpPr>
              <p:nvPr/>
            </p:nvGrpSpPr>
            <p:grpSpPr bwMode="auto">
              <a:xfrm>
                <a:off x="199" y="2796"/>
                <a:ext cx="25" cy="21"/>
                <a:chOff x="199" y="2796"/>
                <a:chExt cx="25" cy="21"/>
              </a:xfrm>
            </p:grpSpPr>
            <p:sp>
              <p:nvSpPr>
                <p:cNvPr id="767" name="Freeform 890">
                  <a:extLst>
                    <a:ext uri="{FF2B5EF4-FFF2-40B4-BE49-F238E27FC236}">
                      <a16:creationId xmlns:a16="http://schemas.microsoft.com/office/drawing/2014/main" id="{C09E611C-663C-498C-8357-4983A97F3328}"/>
                    </a:ext>
                  </a:extLst>
                </p:cNvPr>
                <p:cNvSpPr>
                  <a:spLocks/>
                </p:cNvSpPr>
                <p:nvPr/>
              </p:nvSpPr>
              <p:spPr bwMode="auto">
                <a:xfrm>
                  <a:off x="199" y="2796"/>
                  <a:ext cx="25" cy="11"/>
                </a:xfrm>
                <a:custGeom>
                  <a:avLst/>
                  <a:gdLst>
                    <a:gd name="T0" fmla="*/ 0 w 25"/>
                    <a:gd name="T1" fmla="*/ 10 h 11"/>
                    <a:gd name="T2" fmla="*/ 0 w 25"/>
                    <a:gd name="T3" fmla="*/ 0 h 11"/>
                    <a:gd name="T4" fmla="*/ 24 w 25"/>
                    <a:gd name="T5" fmla="*/ 0 h 11"/>
                    <a:gd name="T6" fmla="*/ 24 w 25"/>
                    <a:gd name="T7" fmla="*/ 10 h 11"/>
                    <a:gd name="T8" fmla="*/ 0 w 25"/>
                    <a:gd name="T9" fmla="*/ 10 h 11"/>
                    <a:gd name="T10" fmla="*/ 0 60000 65536"/>
                    <a:gd name="T11" fmla="*/ 0 60000 65536"/>
                    <a:gd name="T12" fmla="*/ 0 60000 65536"/>
                    <a:gd name="T13" fmla="*/ 0 60000 65536"/>
                    <a:gd name="T14" fmla="*/ 0 60000 65536"/>
                    <a:gd name="T15" fmla="*/ 0 w 25"/>
                    <a:gd name="T16" fmla="*/ 0 h 11"/>
                    <a:gd name="T17" fmla="*/ 25 w 25"/>
                    <a:gd name="T18" fmla="*/ 11 h 11"/>
                  </a:gdLst>
                  <a:ahLst/>
                  <a:cxnLst>
                    <a:cxn ang="T10">
                      <a:pos x="T0" y="T1"/>
                    </a:cxn>
                    <a:cxn ang="T11">
                      <a:pos x="T2" y="T3"/>
                    </a:cxn>
                    <a:cxn ang="T12">
                      <a:pos x="T4" y="T5"/>
                    </a:cxn>
                    <a:cxn ang="T13">
                      <a:pos x="T6" y="T7"/>
                    </a:cxn>
                    <a:cxn ang="T14">
                      <a:pos x="T8" y="T9"/>
                    </a:cxn>
                  </a:cxnLst>
                  <a:rect l="T15" t="T16" r="T17" b="T18"/>
                  <a:pathLst>
                    <a:path w="25" h="11">
                      <a:moveTo>
                        <a:pt x="0" y="10"/>
                      </a:moveTo>
                      <a:lnTo>
                        <a:pt x="0" y="0"/>
                      </a:lnTo>
                      <a:lnTo>
                        <a:pt x="24" y="0"/>
                      </a:lnTo>
                      <a:lnTo>
                        <a:pt x="24" y="10"/>
                      </a:lnTo>
                      <a:lnTo>
                        <a:pt x="0" y="10"/>
                      </a:lnTo>
                    </a:path>
                  </a:pathLst>
                </a:custGeom>
                <a:solidFill>
                  <a:schemeClr val="accent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768" name="Oval 891">
                  <a:extLst>
                    <a:ext uri="{FF2B5EF4-FFF2-40B4-BE49-F238E27FC236}">
                      <a16:creationId xmlns:a16="http://schemas.microsoft.com/office/drawing/2014/main" id="{3B2C8698-56A6-4FB6-80A7-3FA14D07E770}"/>
                    </a:ext>
                  </a:extLst>
                </p:cNvPr>
                <p:cNvSpPr>
                  <a:spLocks noChangeArrowheads="1"/>
                </p:cNvSpPr>
                <p:nvPr/>
              </p:nvSpPr>
              <p:spPr bwMode="auto">
                <a:xfrm>
                  <a:off x="199" y="2796"/>
                  <a:ext cx="24" cy="21"/>
                </a:xfrm>
                <a:prstGeom prst="ellipse">
                  <a:avLst/>
                </a:prstGeom>
                <a:solidFill>
                  <a:schemeClr val="accent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747" name="Group 892">
                <a:extLst>
                  <a:ext uri="{FF2B5EF4-FFF2-40B4-BE49-F238E27FC236}">
                    <a16:creationId xmlns:a16="http://schemas.microsoft.com/office/drawing/2014/main" id="{0BE8078A-3785-48B1-BC07-FC40F8DF0B24}"/>
                  </a:ext>
                </a:extLst>
              </p:cNvPr>
              <p:cNvGrpSpPr>
                <a:grpSpLocks/>
              </p:cNvGrpSpPr>
              <p:nvPr/>
            </p:nvGrpSpPr>
            <p:grpSpPr bwMode="auto">
              <a:xfrm>
                <a:off x="223" y="2796"/>
                <a:ext cx="22" cy="21"/>
                <a:chOff x="223" y="2796"/>
                <a:chExt cx="22" cy="21"/>
              </a:xfrm>
            </p:grpSpPr>
            <p:sp>
              <p:nvSpPr>
                <p:cNvPr id="765" name="Freeform 893">
                  <a:extLst>
                    <a:ext uri="{FF2B5EF4-FFF2-40B4-BE49-F238E27FC236}">
                      <a16:creationId xmlns:a16="http://schemas.microsoft.com/office/drawing/2014/main" id="{5E3B62FE-DFAD-4439-8DB5-18A738F3B416}"/>
                    </a:ext>
                  </a:extLst>
                </p:cNvPr>
                <p:cNvSpPr>
                  <a:spLocks/>
                </p:cNvSpPr>
                <p:nvPr/>
              </p:nvSpPr>
              <p:spPr bwMode="auto">
                <a:xfrm>
                  <a:off x="223" y="2796"/>
                  <a:ext cx="22" cy="11"/>
                </a:xfrm>
                <a:custGeom>
                  <a:avLst/>
                  <a:gdLst>
                    <a:gd name="T0" fmla="*/ 0 w 22"/>
                    <a:gd name="T1" fmla="*/ 10 h 11"/>
                    <a:gd name="T2" fmla="*/ 0 w 22"/>
                    <a:gd name="T3" fmla="*/ 0 h 11"/>
                    <a:gd name="T4" fmla="*/ 21 w 22"/>
                    <a:gd name="T5" fmla="*/ 0 h 11"/>
                    <a:gd name="T6" fmla="*/ 21 w 22"/>
                    <a:gd name="T7" fmla="*/ 10 h 11"/>
                    <a:gd name="T8" fmla="*/ 0 w 22"/>
                    <a:gd name="T9" fmla="*/ 10 h 11"/>
                    <a:gd name="T10" fmla="*/ 0 60000 65536"/>
                    <a:gd name="T11" fmla="*/ 0 60000 65536"/>
                    <a:gd name="T12" fmla="*/ 0 60000 65536"/>
                    <a:gd name="T13" fmla="*/ 0 60000 65536"/>
                    <a:gd name="T14" fmla="*/ 0 60000 65536"/>
                    <a:gd name="T15" fmla="*/ 0 w 22"/>
                    <a:gd name="T16" fmla="*/ 0 h 11"/>
                    <a:gd name="T17" fmla="*/ 22 w 22"/>
                    <a:gd name="T18" fmla="*/ 11 h 11"/>
                  </a:gdLst>
                  <a:ahLst/>
                  <a:cxnLst>
                    <a:cxn ang="T10">
                      <a:pos x="T0" y="T1"/>
                    </a:cxn>
                    <a:cxn ang="T11">
                      <a:pos x="T2" y="T3"/>
                    </a:cxn>
                    <a:cxn ang="T12">
                      <a:pos x="T4" y="T5"/>
                    </a:cxn>
                    <a:cxn ang="T13">
                      <a:pos x="T6" y="T7"/>
                    </a:cxn>
                    <a:cxn ang="T14">
                      <a:pos x="T8" y="T9"/>
                    </a:cxn>
                  </a:cxnLst>
                  <a:rect l="T15" t="T16" r="T17" b="T18"/>
                  <a:pathLst>
                    <a:path w="22" h="11">
                      <a:moveTo>
                        <a:pt x="0" y="10"/>
                      </a:moveTo>
                      <a:lnTo>
                        <a:pt x="0" y="0"/>
                      </a:lnTo>
                      <a:lnTo>
                        <a:pt x="21" y="0"/>
                      </a:lnTo>
                      <a:lnTo>
                        <a:pt x="21" y="10"/>
                      </a:lnTo>
                      <a:lnTo>
                        <a:pt x="0" y="10"/>
                      </a:lnTo>
                    </a:path>
                  </a:pathLst>
                </a:custGeom>
                <a:solidFill>
                  <a:srgbClr val="FFFF8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766" name="Oval 894">
                  <a:extLst>
                    <a:ext uri="{FF2B5EF4-FFF2-40B4-BE49-F238E27FC236}">
                      <a16:creationId xmlns:a16="http://schemas.microsoft.com/office/drawing/2014/main" id="{81D2D7F1-26BB-40F5-9158-71533DD552D6}"/>
                    </a:ext>
                  </a:extLst>
                </p:cNvPr>
                <p:cNvSpPr>
                  <a:spLocks noChangeArrowheads="1"/>
                </p:cNvSpPr>
                <p:nvPr/>
              </p:nvSpPr>
              <p:spPr bwMode="auto">
                <a:xfrm>
                  <a:off x="223" y="2796"/>
                  <a:ext cx="21" cy="21"/>
                </a:xfrm>
                <a:prstGeom prst="ellipse">
                  <a:avLst/>
                </a:prstGeom>
                <a:solidFill>
                  <a:srgbClr val="FFFF8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748" name="Group 895">
                <a:extLst>
                  <a:ext uri="{FF2B5EF4-FFF2-40B4-BE49-F238E27FC236}">
                    <a16:creationId xmlns:a16="http://schemas.microsoft.com/office/drawing/2014/main" id="{8E9B6BDE-C840-4BCA-A1E6-DD96CBDF6A90}"/>
                  </a:ext>
                </a:extLst>
              </p:cNvPr>
              <p:cNvGrpSpPr>
                <a:grpSpLocks/>
              </p:cNvGrpSpPr>
              <p:nvPr/>
            </p:nvGrpSpPr>
            <p:grpSpPr bwMode="auto">
              <a:xfrm>
                <a:off x="245" y="2796"/>
                <a:ext cx="23" cy="21"/>
                <a:chOff x="245" y="2796"/>
                <a:chExt cx="23" cy="21"/>
              </a:xfrm>
            </p:grpSpPr>
            <p:sp>
              <p:nvSpPr>
                <p:cNvPr id="763" name="Freeform 896">
                  <a:extLst>
                    <a:ext uri="{FF2B5EF4-FFF2-40B4-BE49-F238E27FC236}">
                      <a16:creationId xmlns:a16="http://schemas.microsoft.com/office/drawing/2014/main" id="{E72191C7-035C-4CFA-935F-EE6A12FFAD99}"/>
                    </a:ext>
                  </a:extLst>
                </p:cNvPr>
                <p:cNvSpPr>
                  <a:spLocks/>
                </p:cNvSpPr>
                <p:nvPr/>
              </p:nvSpPr>
              <p:spPr bwMode="auto">
                <a:xfrm>
                  <a:off x="245" y="2796"/>
                  <a:ext cx="23" cy="11"/>
                </a:xfrm>
                <a:custGeom>
                  <a:avLst/>
                  <a:gdLst>
                    <a:gd name="T0" fmla="*/ 0 w 23"/>
                    <a:gd name="T1" fmla="*/ 10 h 11"/>
                    <a:gd name="T2" fmla="*/ 0 w 23"/>
                    <a:gd name="T3" fmla="*/ 0 h 11"/>
                    <a:gd name="T4" fmla="*/ 22 w 23"/>
                    <a:gd name="T5" fmla="*/ 0 h 11"/>
                    <a:gd name="T6" fmla="*/ 22 w 23"/>
                    <a:gd name="T7" fmla="*/ 10 h 11"/>
                    <a:gd name="T8" fmla="*/ 0 w 23"/>
                    <a:gd name="T9" fmla="*/ 10 h 11"/>
                    <a:gd name="T10" fmla="*/ 0 60000 65536"/>
                    <a:gd name="T11" fmla="*/ 0 60000 65536"/>
                    <a:gd name="T12" fmla="*/ 0 60000 65536"/>
                    <a:gd name="T13" fmla="*/ 0 60000 65536"/>
                    <a:gd name="T14" fmla="*/ 0 60000 65536"/>
                    <a:gd name="T15" fmla="*/ 0 w 23"/>
                    <a:gd name="T16" fmla="*/ 0 h 11"/>
                    <a:gd name="T17" fmla="*/ 23 w 23"/>
                    <a:gd name="T18" fmla="*/ 11 h 11"/>
                  </a:gdLst>
                  <a:ahLst/>
                  <a:cxnLst>
                    <a:cxn ang="T10">
                      <a:pos x="T0" y="T1"/>
                    </a:cxn>
                    <a:cxn ang="T11">
                      <a:pos x="T2" y="T3"/>
                    </a:cxn>
                    <a:cxn ang="T12">
                      <a:pos x="T4" y="T5"/>
                    </a:cxn>
                    <a:cxn ang="T13">
                      <a:pos x="T6" y="T7"/>
                    </a:cxn>
                    <a:cxn ang="T14">
                      <a:pos x="T8" y="T9"/>
                    </a:cxn>
                  </a:cxnLst>
                  <a:rect l="T15" t="T16" r="T17" b="T18"/>
                  <a:pathLst>
                    <a:path w="23" h="11">
                      <a:moveTo>
                        <a:pt x="0" y="10"/>
                      </a:moveTo>
                      <a:lnTo>
                        <a:pt x="0" y="0"/>
                      </a:lnTo>
                      <a:lnTo>
                        <a:pt x="22" y="0"/>
                      </a:lnTo>
                      <a:lnTo>
                        <a:pt x="22" y="10"/>
                      </a:lnTo>
                      <a:lnTo>
                        <a:pt x="0" y="10"/>
                      </a:lnTo>
                    </a:path>
                  </a:pathLst>
                </a:custGeom>
                <a:solidFill>
                  <a:schemeClr val="accent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764" name="Oval 897">
                  <a:extLst>
                    <a:ext uri="{FF2B5EF4-FFF2-40B4-BE49-F238E27FC236}">
                      <a16:creationId xmlns:a16="http://schemas.microsoft.com/office/drawing/2014/main" id="{A5F23424-7F08-463D-99C3-5DABF969A322}"/>
                    </a:ext>
                  </a:extLst>
                </p:cNvPr>
                <p:cNvSpPr>
                  <a:spLocks noChangeArrowheads="1"/>
                </p:cNvSpPr>
                <p:nvPr/>
              </p:nvSpPr>
              <p:spPr bwMode="auto">
                <a:xfrm>
                  <a:off x="245" y="2796"/>
                  <a:ext cx="22" cy="21"/>
                </a:xfrm>
                <a:prstGeom prst="ellipse">
                  <a:avLst/>
                </a:prstGeom>
                <a:solidFill>
                  <a:schemeClr val="accent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749" name="Group 898">
                <a:extLst>
                  <a:ext uri="{FF2B5EF4-FFF2-40B4-BE49-F238E27FC236}">
                    <a16:creationId xmlns:a16="http://schemas.microsoft.com/office/drawing/2014/main" id="{7A7A5EFD-43F7-4B09-A9F3-7FF4332104E4}"/>
                  </a:ext>
                </a:extLst>
              </p:cNvPr>
              <p:cNvGrpSpPr>
                <a:grpSpLocks/>
              </p:cNvGrpSpPr>
              <p:nvPr/>
            </p:nvGrpSpPr>
            <p:grpSpPr bwMode="auto">
              <a:xfrm>
                <a:off x="269" y="2796"/>
                <a:ext cx="22" cy="21"/>
                <a:chOff x="269" y="2796"/>
                <a:chExt cx="22" cy="21"/>
              </a:xfrm>
            </p:grpSpPr>
            <p:sp>
              <p:nvSpPr>
                <p:cNvPr id="761" name="Freeform 899">
                  <a:extLst>
                    <a:ext uri="{FF2B5EF4-FFF2-40B4-BE49-F238E27FC236}">
                      <a16:creationId xmlns:a16="http://schemas.microsoft.com/office/drawing/2014/main" id="{CA2B400D-8A56-47A8-8214-D94B9376ED0E}"/>
                    </a:ext>
                  </a:extLst>
                </p:cNvPr>
                <p:cNvSpPr>
                  <a:spLocks/>
                </p:cNvSpPr>
                <p:nvPr/>
              </p:nvSpPr>
              <p:spPr bwMode="auto">
                <a:xfrm>
                  <a:off x="269" y="2796"/>
                  <a:ext cx="22" cy="11"/>
                </a:xfrm>
                <a:custGeom>
                  <a:avLst/>
                  <a:gdLst>
                    <a:gd name="T0" fmla="*/ 0 w 22"/>
                    <a:gd name="T1" fmla="*/ 10 h 11"/>
                    <a:gd name="T2" fmla="*/ 0 w 22"/>
                    <a:gd name="T3" fmla="*/ 0 h 11"/>
                    <a:gd name="T4" fmla="*/ 21 w 22"/>
                    <a:gd name="T5" fmla="*/ 0 h 11"/>
                    <a:gd name="T6" fmla="*/ 21 w 22"/>
                    <a:gd name="T7" fmla="*/ 10 h 11"/>
                    <a:gd name="T8" fmla="*/ 0 w 22"/>
                    <a:gd name="T9" fmla="*/ 10 h 11"/>
                    <a:gd name="T10" fmla="*/ 0 60000 65536"/>
                    <a:gd name="T11" fmla="*/ 0 60000 65536"/>
                    <a:gd name="T12" fmla="*/ 0 60000 65536"/>
                    <a:gd name="T13" fmla="*/ 0 60000 65536"/>
                    <a:gd name="T14" fmla="*/ 0 60000 65536"/>
                    <a:gd name="T15" fmla="*/ 0 w 22"/>
                    <a:gd name="T16" fmla="*/ 0 h 11"/>
                    <a:gd name="T17" fmla="*/ 22 w 22"/>
                    <a:gd name="T18" fmla="*/ 11 h 11"/>
                  </a:gdLst>
                  <a:ahLst/>
                  <a:cxnLst>
                    <a:cxn ang="T10">
                      <a:pos x="T0" y="T1"/>
                    </a:cxn>
                    <a:cxn ang="T11">
                      <a:pos x="T2" y="T3"/>
                    </a:cxn>
                    <a:cxn ang="T12">
                      <a:pos x="T4" y="T5"/>
                    </a:cxn>
                    <a:cxn ang="T13">
                      <a:pos x="T6" y="T7"/>
                    </a:cxn>
                    <a:cxn ang="T14">
                      <a:pos x="T8" y="T9"/>
                    </a:cxn>
                  </a:cxnLst>
                  <a:rect l="T15" t="T16" r="T17" b="T18"/>
                  <a:pathLst>
                    <a:path w="22" h="11">
                      <a:moveTo>
                        <a:pt x="0" y="10"/>
                      </a:moveTo>
                      <a:lnTo>
                        <a:pt x="0" y="0"/>
                      </a:lnTo>
                      <a:lnTo>
                        <a:pt x="21" y="0"/>
                      </a:lnTo>
                      <a:lnTo>
                        <a:pt x="21" y="10"/>
                      </a:lnTo>
                      <a:lnTo>
                        <a:pt x="0" y="10"/>
                      </a:lnTo>
                    </a:path>
                  </a:pathLst>
                </a:custGeom>
                <a:solidFill>
                  <a:srgbClr val="FFFF8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762" name="Oval 900">
                  <a:extLst>
                    <a:ext uri="{FF2B5EF4-FFF2-40B4-BE49-F238E27FC236}">
                      <a16:creationId xmlns:a16="http://schemas.microsoft.com/office/drawing/2014/main" id="{49DAD5FA-C1EF-49BF-ABA0-32245A2CF131}"/>
                    </a:ext>
                  </a:extLst>
                </p:cNvPr>
                <p:cNvSpPr>
                  <a:spLocks noChangeArrowheads="1"/>
                </p:cNvSpPr>
                <p:nvPr/>
              </p:nvSpPr>
              <p:spPr bwMode="auto">
                <a:xfrm>
                  <a:off x="269" y="2796"/>
                  <a:ext cx="21" cy="21"/>
                </a:xfrm>
                <a:prstGeom prst="ellipse">
                  <a:avLst/>
                </a:prstGeom>
                <a:solidFill>
                  <a:srgbClr val="FFFF8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750" name="Group 901">
                <a:extLst>
                  <a:ext uri="{FF2B5EF4-FFF2-40B4-BE49-F238E27FC236}">
                    <a16:creationId xmlns:a16="http://schemas.microsoft.com/office/drawing/2014/main" id="{979D3380-E296-465C-8209-8003AFCBFC09}"/>
                  </a:ext>
                </a:extLst>
              </p:cNvPr>
              <p:cNvGrpSpPr>
                <a:grpSpLocks/>
              </p:cNvGrpSpPr>
              <p:nvPr/>
            </p:nvGrpSpPr>
            <p:grpSpPr bwMode="auto">
              <a:xfrm>
                <a:off x="290" y="2796"/>
                <a:ext cx="25" cy="21"/>
                <a:chOff x="290" y="2796"/>
                <a:chExt cx="25" cy="21"/>
              </a:xfrm>
            </p:grpSpPr>
            <p:sp>
              <p:nvSpPr>
                <p:cNvPr id="759" name="Freeform 902">
                  <a:extLst>
                    <a:ext uri="{FF2B5EF4-FFF2-40B4-BE49-F238E27FC236}">
                      <a16:creationId xmlns:a16="http://schemas.microsoft.com/office/drawing/2014/main" id="{D2ECBD58-A534-4C87-BB1E-1EC857FBA2A1}"/>
                    </a:ext>
                  </a:extLst>
                </p:cNvPr>
                <p:cNvSpPr>
                  <a:spLocks/>
                </p:cNvSpPr>
                <p:nvPr/>
              </p:nvSpPr>
              <p:spPr bwMode="auto">
                <a:xfrm>
                  <a:off x="290" y="2796"/>
                  <a:ext cx="25" cy="11"/>
                </a:xfrm>
                <a:custGeom>
                  <a:avLst/>
                  <a:gdLst>
                    <a:gd name="T0" fmla="*/ 0 w 25"/>
                    <a:gd name="T1" fmla="*/ 10 h 11"/>
                    <a:gd name="T2" fmla="*/ 0 w 25"/>
                    <a:gd name="T3" fmla="*/ 0 h 11"/>
                    <a:gd name="T4" fmla="*/ 24 w 25"/>
                    <a:gd name="T5" fmla="*/ 0 h 11"/>
                    <a:gd name="T6" fmla="*/ 24 w 25"/>
                    <a:gd name="T7" fmla="*/ 10 h 11"/>
                    <a:gd name="T8" fmla="*/ 0 w 25"/>
                    <a:gd name="T9" fmla="*/ 10 h 11"/>
                    <a:gd name="T10" fmla="*/ 0 60000 65536"/>
                    <a:gd name="T11" fmla="*/ 0 60000 65536"/>
                    <a:gd name="T12" fmla="*/ 0 60000 65536"/>
                    <a:gd name="T13" fmla="*/ 0 60000 65536"/>
                    <a:gd name="T14" fmla="*/ 0 60000 65536"/>
                    <a:gd name="T15" fmla="*/ 0 w 25"/>
                    <a:gd name="T16" fmla="*/ 0 h 11"/>
                    <a:gd name="T17" fmla="*/ 25 w 25"/>
                    <a:gd name="T18" fmla="*/ 11 h 11"/>
                  </a:gdLst>
                  <a:ahLst/>
                  <a:cxnLst>
                    <a:cxn ang="T10">
                      <a:pos x="T0" y="T1"/>
                    </a:cxn>
                    <a:cxn ang="T11">
                      <a:pos x="T2" y="T3"/>
                    </a:cxn>
                    <a:cxn ang="T12">
                      <a:pos x="T4" y="T5"/>
                    </a:cxn>
                    <a:cxn ang="T13">
                      <a:pos x="T6" y="T7"/>
                    </a:cxn>
                    <a:cxn ang="T14">
                      <a:pos x="T8" y="T9"/>
                    </a:cxn>
                  </a:cxnLst>
                  <a:rect l="T15" t="T16" r="T17" b="T18"/>
                  <a:pathLst>
                    <a:path w="25" h="11">
                      <a:moveTo>
                        <a:pt x="0" y="10"/>
                      </a:moveTo>
                      <a:lnTo>
                        <a:pt x="0" y="0"/>
                      </a:lnTo>
                      <a:lnTo>
                        <a:pt x="24" y="0"/>
                      </a:lnTo>
                      <a:lnTo>
                        <a:pt x="24" y="10"/>
                      </a:lnTo>
                      <a:lnTo>
                        <a:pt x="0" y="10"/>
                      </a:lnTo>
                    </a:path>
                  </a:pathLst>
                </a:custGeom>
                <a:solidFill>
                  <a:schemeClr val="accent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760" name="Oval 903">
                  <a:extLst>
                    <a:ext uri="{FF2B5EF4-FFF2-40B4-BE49-F238E27FC236}">
                      <a16:creationId xmlns:a16="http://schemas.microsoft.com/office/drawing/2014/main" id="{8EA048EF-8F44-4031-8C41-D1C0B988984E}"/>
                    </a:ext>
                  </a:extLst>
                </p:cNvPr>
                <p:cNvSpPr>
                  <a:spLocks noChangeArrowheads="1"/>
                </p:cNvSpPr>
                <p:nvPr/>
              </p:nvSpPr>
              <p:spPr bwMode="auto">
                <a:xfrm>
                  <a:off x="290" y="2796"/>
                  <a:ext cx="24" cy="21"/>
                </a:xfrm>
                <a:prstGeom prst="ellipse">
                  <a:avLst/>
                </a:prstGeom>
                <a:solidFill>
                  <a:schemeClr val="accent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sp>
            <p:nvSpPr>
              <p:cNvPr id="751" name="Freeform 904">
                <a:extLst>
                  <a:ext uri="{FF2B5EF4-FFF2-40B4-BE49-F238E27FC236}">
                    <a16:creationId xmlns:a16="http://schemas.microsoft.com/office/drawing/2014/main" id="{AC3249F3-0112-431A-9E45-AA20E186AD7B}"/>
                  </a:ext>
                </a:extLst>
              </p:cNvPr>
              <p:cNvSpPr>
                <a:spLocks/>
              </p:cNvSpPr>
              <p:nvPr/>
            </p:nvSpPr>
            <p:spPr bwMode="auto">
              <a:xfrm>
                <a:off x="62" y="2783"/>
                <a:ext cx="261" cy="11"/>
              </a:xfrm>
              <a:custGeom>
                <a:avLst/>
                <a:gdLst>
                  <a:gd name="T0" fmla="*/ 0 w 261"/>
                  <a:gd name="T1" fmla="*/ 10 h 11"/>
                  <a:gd name="T2" fmla="*/ 252 w 261"/>
                  <a:gd name="T3" fmla="*/ 10 h 11"/>
                  <a:gd name="T4" fmla="*/ 260 w 261"/>
                  <a:gd name="T5" fmla="*/ 0 h 11"/>
                  <a:gd name="T6" fmla="*/ 18 w 261"/>
                  <a:gd name="T7" fmla="*/ 0 h 11"/>
                  <a:gd name="T8" fmla="*/ 0 w 261"/>
                  <a:gd name="T9" fmla="*/ 10 h 11"/>
                  <a:gd name="T10" fmla="*/ 0 60000 65536"/>
                  <a:gd name="T11" fmla="*/ 0 60000 65536"/>
                  <a:gd name="T12" fmla="*/ 0 60000 65536"/>
                  <a:gd name="T13" fmla="*/ 0 60000 65536"/>
                  <a:gd name="T14" fmla="*/ 0 60000 65536"/>
                  <a:gd name="T15" fmla="*/ 0 w 261"/>
                  <a:gd name="T16" fmla="*/ 0 h 11"/>
                  <a:gd name="T17" fmla="*/ 261 w 261"/>
                  <a:gd name="T18" fmla="*/ 11 h 11"/>
                </a:gdLst>
                <a:ahLst/>
                <a:cxnLst>
                  <a:cxn ang="T10">
                    <a:pos x="T0" y="T1"/>
                  </a:cxn>
                  <a:cxn ang="T11">
                    <a:pos x="T2" y="T3"/>
                  </a:cxn>
                  <a:cxn ang="T12">
                    <a:pos x="T4" y="T5"/>
                  </a:cxn>
                  <a:cxn ang="T13">
                    <a:pos x="T6" y="T7"/>
                  </a:cxn>
                  <a:cxn ang="T14">
                    <a:pos x="T8" y="T9"/>
                  </a:cxn>
                </a:cxnLst>
                <a:rect l="T15" t="T16" r="T17" b="T18"/>
                <a:pathLst>
                  <a:path w="261" h="11">
                    <a:moveTo>
                      <a:pt x="0" y="10"/>
                    </a:moveTo>
                    <a:lnTo>
                      <a:pt x="252" y="10"/>
                    </a:lnTo>
                    <a:lnTo>
                      <a:pt x="260" y="0"/>
                    </a:lnTo>
                    <a:lnTo>
                      <a:pt x="18" y="0"/>
                    </a:lnTo>
                    <a:lnTo>
                      <a:pt x="0" y="10"/>
                    </a:lnTo>
                  </a:path>
                </a:pathLst>
              </a:custGeom>
              <a:solidFill>
                <a:srgbClr val="FFFF8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752" name="Freeform 905">
                <a:extLst>
                  <a:ext uri="{FF2B5EF4-FFF2-40B4-BE49-F238E27FC236}">
                    <a16:creationId xmlns:a16="http://schemas.microsoft.com/office/drawing/2014/main" id="{8867A978-9082-4E89-B475-46A042104AAE}"/>
                  </a:ext>
                </a:extLst>
              </p:cNvPr>
              <p:cNvSpPr>
                <a:spLocks/>
              </p:cNvSpPr>
              <p:nvPr/>
            </p:nvSpPr>
            <p:spPr bwMode="auto">
              <a:xfrm>
                <a:off x="62" y="2783"/>
                <a:ext cx="39" cy="11"/>
              </a:xfrm>
              <a:custGeom>
                <a:avLst/>
                <a:gdLst>
                  <a:gd name="T0" fmla="*/ 0 w 39"/>
                  <a:gd name="T1" fmla="*/ 10 h 11"/>
                  <a:gd name="T2" fmla="*/ 23 w 39"/>
                  <a:gd name="T3" fmla="*/ 10 h 11"/>
                  <a:gd name="T4" fmla="*/ 38 w 39"/>
                  <a:gd name="T5" fmla="*/ 0 h 11"/>
                  <a:gd name="T6" fmla="*/ 18 w 39"/>
                  <a:gd name="T7" fmla="*/ 0 h 11"/>
                  <a:gd name="T8" fmla="*/ 0 w 39"/>
                  <a:gd name="T9" fmla="*/ 10 h 11"/>
                  <a:gd name="T10" fmla="*/ 0 60000 65536"/>
                  <a:gd name="T11" fmla="*/ 0 60000 65536"/>
                  <a:gd name="T12" fmla="*/ 0 60000 65536"/>
                  <a:gd name="T13" fmla="*/ 0 60000 65536"/>
                  <a:gd name="T14" fmla="*/ 0 60000 65536"/>
                  <a:gd name="T15" fmla="*/ 0 w 39"/>
                  <a:gd name="T16" fmla="*/ 0 h 11"/>
                  <a:gd name="T17" fmla="*/ 39 w 39"/>
                  <a:gd name="T18" fmla="*/ 11 h 11"/>
                </a:gdLst>
                <a:ahLst/>
                <a:cxnLst>
                  <a:cxn ang="T10">
                    <a:pos x="T0" y="T1"/>
                  </a:cxn>
                  <a:cxn ang="T11">
                    <a:pos x="T2" y="T3"/>
                  </a:cxn>
                  <a:cxn ang="T12">
                    <a:pos x="T4" y="T5"/>
                  </a:cxn>
                  <a:cxn ang="T13">
                    <a:pos x="T6" y="T7"/>
                  </a:cxn>
                  <a:cxn ang="T14">
                    <a:pos x="T8" y="T9"/>
                  </a:cxn>
                </a:cxnLst>
                <a:rect l="T15" t="T16" r="T17" b="T18"/>
                <a:pathLst>
                  <a:path w="39" h="11">
                    <a:moveTo>
                      <a:pt x="0" y="10"/>
                    </a:moveTo>
                    <a:lnTo>
                      <a:pt x="23" y="10"/>
                    </a:lnTo>
                    <a:lnTo>
                      <a:pt x="38" y="0"/>
                    </a:lnTo>
                    <a:lnTo>
                      <a:pt x="18" y="0"/>
                    </a:lnTo>
                    <a:lnTo>
                      <a:pt x="0" y="10"/>
                    </a:lnTo>
                  </a:path>
                </a:pathLst>
              </a:custGeom>
              <a:solidFill>
                <a:schemeClr val="accent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753" name="Freeform 906">
                <a:extLst>
                  <a:ext uri="{FF2B5EF4-FFF2-40B4-BE49-F238E27FC236}">
                    <a16:creationId xmlns:a16="http://schemas.microsoft.com/office/drawing/2014/main" id="{49D56794-39E6-45CD-B464-4D9592ABBB41}"/>
                  </a:ext>
                </a:extLst>
              </p:cNvPr>
              <p:cNvSpPr>
                <a:spLocks/>
              </p:cNvSpPr>
              <p:nvPr/>
            </p:nvSpPr>
            <p:spPr bwMode="auto">
              <a:xfrm>
                <a:off x="108" y="2783"/>
                <a:ext cx="39" cy="11"/>
              </a:xfrm>
              <a:custGeom>
                <a:avLst/>
                <a:gdLst>
                  <a:gd name="T0" fmla="*/ 0 w 39"/>
                  <a:gd name="T1" fmla="*/ 10 h 11"/>
                  <a:gd name="T2" fmla="*/ 23 w 39"/>
                  <a:gd name="T3" fmla="*/ 10 h 11"/>
                  <a:gd name="T4" fmla="*/ 38 w 39"/>
                  <a:gd name="T5" fmla="*/ 0 h 11"/>
                  <a:gd name="T6" fmla="*/ 15 w 39"/>
                  <a:gd name="T7" fmla="*/ 0 h 11"/>
                  <a:gd name="T8" fmla="*/ 0 w 39"/>
                  <a:gd name="T9" fmla="*/ 10 h 11"/>
                  <a:gd name="T10" fmla="*/ 0 60000 65536"/>
                  <a:gd name="T11" fmla="*/ 0 60000 65536"/>
                  <a:gd name="T12" fmla="*/ 0 60000 65536"/>
                  <a:gd name="T13" fmla="*/ 0 60000 65536"/>
                  <a:gd name="T14" fmla="*/ 0 60000 65536"/>
                  <a:gd name="T15" fmla="*/ 0 w 39"/>
                  <a:gd name="T16" fmla="*/ 0 h 11"/>
                  <a:gd name="T17" fmla="*/ 39 w 39"/>
                  <a:gd name="T18" fmla="*/ 11 h 11"/>
                </a:gdLst>
                <a:ahLst/>
                <a:cxnLst>
                  <a:cxn ang="T10">
                    <a:pos x="T0" y="T1"/>
                  </a:cxn>
                  <a:cxn ang="T11">
                    <a:pos x="T2" y="T3"/>
                  </a:cxn>
                  <a:cxn ang="T12">
                    <a:pos x="T4" y="T5"/>
                  </a:cxn>
                  <a:cxn ang="T13">
                    <a:pos x="T6" y="T7"/>
                  </a:cxn>
                  <a:cxn ang="T14">
                    <a:pos x="T8" y="T9"/>
                  </a:cxn>
                </a:cxnLst>
                <a:rect l="T15" t="T16" r="T17" b="T18"/>
                <a:pathLst>
                  <a:path w="39" h="11">
                    <a:moveTo>
                      <a:pt x="0" y="10"/>
                    </a:moveTo>
                    <a:lnTo>
                      <a:pt x="23" y="10"/>
                    </a:lnTo>
                    <a:lnTo>
                      <a:pt x="38" y="0"/>
                    </a:lnTo>
                    <a:lnTo>
                      <a:pt x="15" y="0"/>
                    </a:lnTo>
                    <a:lnTo>
                      <a:pt x="0" y="10"/>
                    </a:lnTo>
                  </a:path>
                </a:pathLst>
              </a:custGeom>
              <a:solidFill>
                <a:schemeClr val="accent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754" name="Freeform 907">
                <a:extLst>
                  <a:ext uri="{FF2B5EF4-FFF2-40B4-BE49-F238E27FC236}">
                    <a16:creationId xmlns:a16="http://schemas.microsoft.com/office/drawing/2014/main" id="{A6E77FEF-C2A4-4D05-B54D-E546B2E747E6}"/>
                  </a:ext>
                </a:extLst>
              </p:cNvPr>
              <p:cNvSpPr>
                <a:spLocks/>
              </p:cNvSpPr>
              <p:nvPr/>
            </p:nvSpPr>
            <p:spPr bwMode="auto">
              <a:xfrm>
                <a:off x="153" y="2783"/>
                <a:ext cx="37" cy="11"/>
              </a:xfrm>
              <a:custGeom>
                <a:avLst/>
                <a:gdLst>
                  <a:gd name="T0" fmla="*/ 0 w 37"/>
                  <a:gd name="T1" fmla="*/ 10 h 11"/>
                  <a:gd name="T2" fmla="*/ 23 w 37"/>
                  <a:gd name="T3" fmla="*/ 10 h 11"/>
                  <a:gd name="T4" fmla="*/ 36 w 37"/>
                  <a:gd name="T5" fmla="*/ 0 h 11"/>
                  <a:gd name="T6" fmla="*/ 13 w 37"/>
                  <a:gd name="T7" fmla="*/ 0 h 11"/>
                  <a:gd name="T8" fmla="*/ 0 w 37"/>
                  <a:gd name="T9" fmla="*/ 10 h 11"/>
                  <a:gd name="T10" fmla="*/ 0 60000 65536"/>
                  <a:gd name="T11" fmla="*/ 0 60000 65536"/>
                  <a:gd name="T12" fmla="*/ 0 60000 65536"/>
                  <a:gd name="T13" fmla="*/ 0 60000 65536"/>
                  <a:gd name="T14" fmla="*/ 0 60000 65536"/>
                  <a:gd name="T15" fmla="*/ 0 w 37"/>
                  <a:gd name="T16" fmla="*/ 0 h 11"/>
                  <a:gd name="T17" fmla="*/ 37 w 37"/>
                  <a:gd name="T18" fmla="*/ 11 h 11"/>
                </a:gdLst>
                <a:ahLst/>
                <a:cxnLst>
                  <a:cxn ang="T10">
                    <a:pos x="T0" y="T1"/>
                  </a:cxn>
                  <a:cxn ang="T11">
                    <a:pos x="T2" y="T3"/>
                  </a:cxn>
                  <a:cxn ang="T12">
                    <a:pos x="T4" y="T5"/>
                  </a:cxn>
                  <a:cxn ang="T13">
                    <a:pos x="T6" y="T7"/>
                  </a:cxn>
                  <a:cxn ang="T14">
                    <a:pos x="T8" y="T9"/>
                  </a:cxn>
                </a:cxnLst>
                <a:rect l="T15" t="T16" r="T17" b="T18"/>
                <a:pathLst>
                  <a:path w="37" h="11">
                    <a:moveTo>
                      <a:pt x="0" y="10"/>
                    </a:moveTo>
                    <a:lnTo>
                      <a:pt x="23" y="10"/>
                    </a:lnTo>
                    <a:lnTo>
                      <a:pt x="36" y="0"/>
                    </a:lnTo>
                    <a:lnTo>
                      <a:pt x="13" y="0"/>
                    </a:lnTo>
                    <a:lnTo>
                      <a:pt x="0" y="10"/>
                    </a:lnTo>
                  </a:path>
                </a:pathLst>
              </a:custGeom>
              <a:solidFill>
                <a:schemeClr val="accent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755" name="Freeform 908">
                <a:extLst>
                  <a:ext uri="{FF2B5EF4-FFF2-40B4-BE49-F238E27FC236}">
                    <a16:creationId xmlns:a16="http://schemas.microsoft.com/office/drawing/2014/main" id="{842A5316-5087-45D8-940F-6C6F5482206C}"/>
                  </a:ext>
                </a:extLst>
              </p:cNvPr>
              <p:cNvSpPr>
                <a:spLocks/>
              </p:cNvSpPr>
              <p:nvPr/>
            </p:nvSpPr>
            <p:spPr bwMode="auto">
              <a:xfrm>
                <a:off x="199" y="2783"/>
                <a:ext cx="37" cy="11"/>
              </a:xfrm>
              <a:custGeom>
                <a:avLst/>
                <a:gdLst>
                  <a:gd name="T0" fmla="*/ 0 w 37"/>
                  <a:gd name="T1" fmla="*/ 10 h 11"/>
                  <a:gd name="T2" fmla="*/ 23 w 37"/>
                  <a:gd name="T3" fmla="*/ 10 h 11"/>
                  <a:gd name="T4" fmla="*/ 36 w 37"/>
                  <a:gd name="T5" fmla="*/ 0 h 11"/>
                  <a:gd name="T6" fmla="*/ 13 w 37"/>
                  <a:gd name="T7" fmla="*/ 0 h 11"/>
                  <a:gd name="T8" fmla="*/ 0 w 37"/>
                  <a:gd name="T9" fmla="*/ 10 h 11"/>
                  <a:gd name="T10" fmla="*/ 0 60000 65536"/>
                  <a:gd name="T11" fmla="*/ 0 60000 65536"/>
                  <a:gd name="T12" fmla="*/ 0 60000 65536"/>
                  <a:gd name="T13" fmla="*/ 0 60000 65536"/>
                  <a:gd name="T14" fmla="*/ 0 60000 65536"/>
                  <a:gd name="T15" fmla="*/ 0 w 37"/>
                  <a:gd name="T16" fmla="*/ 0 h 11"/>
                  <a:gd name="T17" fmla="*/ 37 w 37"/>
                  <a:gd name="T18" fmla="*/ 11 h 11"/>
                </a:gdLst>
                <a:ahLst/>
                <a:cxnLst>
                  <a:cxn ang="T10">
                    <a:pos x="T0" y="T1"/>
                  </a:cxn>
                  <a:cxn ang="T11">
                    <a:pos x="T2" y="T3"/>
                  </a:cxn>
                  <a:cxn ang="T12">
                    <a:pos x="T4" y="T5"/>
                  </a:cxn>
                  <a:cxn ang="T13">
                    <a:pos x="T6" y="T7"/>
                  </a:cxn>
                  <a:cxn ang="T14">
                    <a:pos x="T8" y="T9"/>
                  </a:cxn>
                </a:cxnLst>
                <a:rect l="T15" t="T16" r="T17" b="T18"/>
                <a:pathLst>
                  <a:path w="37" h="11">
                    <a:moveTo>
                      <a:pt x="0" y="10"/>
                    </a:moveTo>
                    <a:lnTo>
                      <a:pt x="23" y="10"/>
                    </a:lnTo>
                    <a:lnTo>
                      <a:pt x="36" y="0"/>
                    </a:lnTo>
                    <a:lnTo>
                      <a:pt x="13" y="0"/>
                    </a:lnTo>
                    <a:lnTo>
                      <a:pt x="0" y="10"/>
                    </a:lnTo>
                  </a:path>
                </a:pathLst>
              </a:custGeom>
              <a:solidFill>
                <a:schemeClr val="accent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756" name="Freeform 909">
                <a:extLst>
                  <a:ext uri="{FF2B5EF4-FFF2-40B4-BE49-F238E27FC236}">
                    <a16:creationId xmlns:a16="http://schemas.microsoft.com/office/drawing/2014/main" id="{5DDABEEF-FFFC-4DB2-99B9-312C7BECE326}"/>
                  </a:ext>
                </a:extLst>
              </p:cNvPr>
              <p:cNvSpPr>
                <a:spLocks/>
              </p:cNvSpPr>
              <p:nvPr/>
            </p:nvSpPr>
            <p:spPr bwMode="auto">
              <a:xfrm>
                <a:off x="245" y="2783"/>
                <a:ext cx="35" cy="11"/>
              </a:xfrm>
              <a:custGeom>
                <a:avLst/>
                <a:gdLst>
                  <a:gd name="T0" fmla="*/ 0 w 35"/>
                  <a:gd name="T1" fmla="*/ 10 h 11"/>
                  <a:gd name="T2" fmla="*/ 23 w 35"/>
                  <a:gd name="T3" fmla="*/ 10 h 11"/>
                  <a:gd name="T4" fmla="*/ 34 w 35"/>
                  <a:gd name="T5" fmla="*/ 0 h 11"/>
                  <a:gd name="T6" fmla="*/ 11 w 35"/>
                  <a:gd name="T7" fmla="*/ 0 h 11"/>
                  <a:gd name="T8" fmla="*/ 0 w 35"/>
                  <a:gd name="T9" fmla="*/ 10 h 11"/>
                  <a:gd name="T10" fmla="*/ 0 60000 65536"/>
                  <a:gd name="T11" fmla="*/ 0 60000 65536"/>
                  <a:gd name="T12" fmla="*/ 0 60000 65536"/>
                  <a:gd name="T13" fmla="*/ 0 60000 65536"/>
                  <a:gd name="T14" fmla="*/ 0 60000 65536"/>
                  <a:gd name="T15" fmla="*/ 0 w 35"/>
                  <a:gd name="T16" fmla="*/ 0 h 11"/>
                  <a:gd name="T17" fmla="*/ 35 w 35"/>
                  <a:gd name="T18" fmla="*/ 11 h 11"/>
                </a:gdLst>
                <a:ahLst/>
                <a:cxnLst>
                  <a:cxn ang="T10">
                    <a:pos x="T0" y="T1"/>
                  </a:cxn>
                  <a:cxn ang="T11">
                    <a:pos x="T2" y="T3"/>
                  </a:cxn>
                  <a:cxn ang="T12">
                    <a:pos x="T4" y="T5"/>
                  </a:cxn>
                  <a:cxn ang="T13">
                    <a:pos x="T6" y="T7"/>
                  </a:cxn>
                  <a:cxn ang="T14">
                    <a:pos x="T8" y="T9"/>
                  </a:cxn>
                </a:cxnLst>
                <a:rect l="T15" t="T16" r="T17" b="T18"/>
                <a:pathLst>
                  <a:path w="35" h="11">
                    <a:moveTo>
                      <a:pt x="0" y="10"/>
                    </a:moveTo>
                    <a:lnTo>
                      <a:pt x="23" y="10"/>
                    </a:lnTo>
                    <a:lnTo>
                      <a:pt x="34" y="0"/>
                    </a:lnTo>
                    <a:lnTo>
                      <a:pt x="11" y="0"/>
                    </a:lnTo>
                    <a:lnTo>
                      <a:pt x="0" y="10"/>
                    </a:lnTo>
                  </a:path>
                </a:pathLst>
              </a:custGeom>
              <a:solidFill>
                <a:schemeClr val="accent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757" name="Freeform 910">
                <a:extLst>
                  <a:ext uri="{FF2B5EF4-FFF2-40B4-BE49-F238E27FC236}">
                    <a16:creationId xmlns:a16="http://schemas.microsoft.com/office/drawing/2014/main" id="{C41E4E58-3A6B-4D42-A61A-7145DD19E2E4}"/>
                  </a:ext>
                </a:extLst>
              </p:cNvPr>
              <p:cNvSpPr>
                <a:spLocks/>
              </p:cNvSpPr>
              <p:nvPr/>
            </p:nvSpPr>
            <p:spPr bwMode="auto">
              <a:xfrm>
                <a:off x="290" y="2783"/>
                <a:ext cx="34" cy="11"/>
              </a:xfrm>
              <a:custGeom>
                <a:avLst/>
                <a:gdLst>
                  <a:gd name="T0" fmla="*/ 0 w 34"/>
                  <a:gd name="T1" fmla="*/ 10 h 11"/>
                  <a:gd name="T2" fmla="*/ 24 w 34"/>
                  <a:gd name="T3" fmla="*/ 10 h 11"/>
                  <a:gd name="T4" fmla="*/ 33 w 34"/>
                  <a:gd name="T5" fmla="*/ 0 h 11"/>
                  <a:gd name="T6" fmla="*/ 12 w 34"/>
                  <a:gd name="T7" fmla="*/ 0 h 11"/>
                  <a:gd name="T8" fmla="*/ 0 w 34"/>
                  <a:gd name="T9" fmla="*/ 10 h 11"/>
                  <a:gd name="T10" fmla="*/ 0 60000 65536"/>
                  <a:gd name="T11" fmla="*/ 0 60000 65536"/>
                  <a:gd name="T12" fmla="*/ 0 60000 65536"/>
                  <a:gd name="T13" fmla="*/ 0 60000 65536"/>
                  <a:gd name="T14" fmla="*/ 0 60000 65536"/>
                  <a:gd name="T15" fmla="*/ 0 w 34"/>
                  <a:gd name="T16" fmla="*/ 0 h 11"/>
                  <a:gd name="T17" fmla="*/ 34 w 34"/>
                  <a:gd name="T18" fmla="*/ 11 h 11"/>
                </a:gdLst>
                <a:ahLst/>
                <a:cxnLst>
                  <a:cxn ang="T10">
                    <a:pos x="T0" y="T1"/>
                  </a:cxn>
                  <a:cxn ang="T11">
                    <a:pos x="T2" y="T3"/>
                  </a:cxn>
                  <a:cxn ang="T12">
                    <a:pos x="T4" y="T5"/>
                  </a:cxn>
                  <a:cxn ang="T13">
                    <a:pos x="T6" y="T7"/>
                  </a:cxn>
                  <a:cxn ang="T14">
                    <a:pos x="T8" y="T9"/>
                  </a:cxn>
                </a:cxnLst>
                <a:rect l="T15" t="T16" r="T17" b="T18"/>
                <a:pathLst>
                  <a:path w="34" h="11">
                    <a:moveTo>
                      <a:pt x="0" y="10"/>
                    </a:moveTo>
                    <a:lnTo>
                      <a:pt x="24" y="10"/>
                    </a:lnTo>
                    <a:lnTo>
                      <a:pt x="33" y="0"/>
                    </a:lnTo>
                    <a:lnTo>
                      <a:pt x="12" y="0"/>
                    </a:lnTo>
                    <a:lnTo>
                      <a:pt x="0" y="10"/>
                    </a:lnTo>
                  </a:path>
                </a:pathLst>
              </a:custGeom>
              <a:solidFill>
                <a:schemeClr val="accent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758" name="Rectangle 911">
                <a:extLst>
                  <a:ext uri="{FF2B5EF4-FFF2-40B4-BE49-F238E27FC236}">
                    <a16:creationId xmlns:a16="http://schemas.microsoft.com/office/drawing/2014/main" id="{635A285A-BFA5-41CB-9710-4F5AA093AC28}"/>
                  </a:ext>
                </a:extLst>
              </p:cNvPr>
              <p:cNvSpPr>
                <a:spLocks noChangeArrowheads="1"/>
              </p:cNvSpPr>
              <p:nvPr/>
            </p:nvSpPr>
            <p:spPr bwMode="auto">
              <a:xfrm>
                <a:off x="62" y="2793"/>
                <a:ext cx="254" cy="2"/>
              </a:xfrm>
              <a:prstGeom prst="rect">
                <a:avLst/>
              </a:prstGeom>
              <a:solidFill>
                <a:srgbClr val="8CF4E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687" name="Group 912">
              <a:extLst>
                <a:ext uri="{FF2B5EF4-FFF2-40B4-BE49-F238E27FC236}">
                  <a16:creationId xmlns:a16="http://schemas.microsoft.com/office/drawing/2014/main" id="{2F7859BF-3C9A-42A6-B48E-AE3D823C18E8}"/>
                </a:ext>
              </a:extLst>
            </p:cNvPr>
            <p:cNvGrpSpPr>
              <a:grpSpLocks/>
            </p:cNvGrpSpPr>
            <p:nvPr/>
          </p:nvGrpSpPr>
          <p:grpSpPr bwMode="auto">
            <a:xfrm>
              <a:off x="483" y="2846"/>
              <a:ext cx="380" cy="142"/>
              <a:chOff x="483" y="2846"/>
              <a:chExt cx="380" cy="142"/>
            </a:xfrm>
          </p:grpSpPr>
          <p:grpSp>
            <p:nvGrpSpPr>
              <p:cNvPr id="688" name="Group 913">
                <a:extLst>
                  <a:ext uri="{FF2B5EF4-FFF2-40B4-BE49-F238E27FC236}">
                    <a16:creationId xmlns:a16="http://schemas.microsoft.com/office/drawing/2014/main" id="{84FD32A9-8344-484B-9B28-3178B4AAF9D0}"/>
                  </a:ext>
                </a:extLst>
              </p:cNvPr>
              <p:cNvGrpSpPr>
                <a:grpSpLocks/>
              </p:cNvGrpSpPr>
              <p:nvPr/>
            </p:nvGrpSpPr>
            <p:grpSpPr bwMode="auto">
              <a:xfrm>
                <a:off x="483" y="2860"/>
                <a:ext cx="380" cy="128"/>
                <a:chOff x="483" y="2860"/>
                <a:chExt cx="380" cy="128"/>
              </a:xfrm>
            </p:grpSpPr>
            <p:sp>
              <p:nvSpPr>
                <p:cNvPr id="696" name="Rectangle 914">
                  <a:extLst>
                    <a:ext uri="{FF2B5EF4-FFF2-40B4-BE49-F238E27FC236}">
                      <a16:creationId xmlns:a16="http://schemas.microsoft.com/office/drawing/2014/main" id="{48E76C16-D246-44D5-8569-A99AD884FDC4}"/>
                    </a:ext>
                  </a:extLst>
                </p:cNvPr>
                <p:cNvSpPr>
                  <a:spLocks noChangeArrowheads="1"/>
                </p:cNvSpPr>
                <p:nvPr/>
              </p:nvSpPr>
              <p:spPr bwMode="auto">
                <a:xfrm>
                  <a:off x="551" y="2955"/>
                  <a:ext cx="134" cy="13"/>
                </a:xfrm>
                <a:prstGeom prst="rect">
                  <a:avLst/>
                </a:prstGeom>
                <a:solidFill>
                  <a:srgbClr val="47474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697" name="Rectangle 915">
                  <a:extLst>
                    <a:ext uri="{FF2B5EF4-FFF2-40B4-BE49-F238E27FC236}">
                      <a16:creationId xmlns:a16="http://schemas.microsoft.com/office/drawing/2014/main" id="{79A408D9-7491-4B31-8AD6-6A1EEA90E9EB}"/>
                    </a:ext>
                  </a:extLst>
                </p:cNvPr>
                <p:cNvSpPr>
                  <a:spLocks noChangeArrowheads="1"/>
                </p:cNvSpPr>
                <p:nvPr/>
              </p:nvSpPr>
              <p:spPr bwMode="auto">
                <a:xfrm>
                  <a:off x="560" y="2957"/>
                  <a:ext cx="123" cy="8"/>
                </a:xfrm>
                <a:prstGeom prst="rect">
                  <a:avLst/>
                </a:prstGeom>
                <a:solidFill>
                  <a:srgbClr val="00968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nvGrpSpPr>
                <p:cNvPr id="698" name="Group 916">
                  <a:extLst>
                    <a:ext uri="{FF2B5EF4-FFF2-40B4-BE49-F238E27FC236}">
                      <a16:creationId xmlns:a16="http://schemas.microsoft.com/office/drawing/2014/main" id="{5CD2560A-F7B7-48AE-98A1-74863D152E70}"/>
                    </a:ext>
                  </a:extLst>
                </p:cNvPr>
                <p:cNvGrpSpPr>
                  <a:grpSpLocks/>
                </p:cNvGrpSpPr>
                <p:nvPr/>
              </p:nvGrpSpPr>
              <p:grpSpPr bwMode="auto">
                <a:xfrm>
                  <a:off x="810" y="2955"/>
                  <a:ext cx="33" cy="33"/>
                  <a:chOff x="810" y="2955"/>
                  <a:chExt cx="33" cy="33"/>
                </a:xfrm>
              </p:grpSpPr>
              <p:sp>
                <p:nvSpPr>
                  <p:cNvPr id="737" name="Oval 917">
                    <a:extLst>
                      <a:ext uri="{FF2B5EF4-FFF2-40B4-BE49-F238E27FC236}">
                        <a16:creationId xmlns:a16="http://schemas.microsoft.com/office/drawing/2014/main" id="{E9FCB1C3-F2E4-45B8-8EB7-76FB25824CDF}"/>
                      </a:ext>
                    </a:extLst>
                  </p:cNvPr>
                  <p:cNvSpPr>
                    <a:spLocks noChangeArrowheads="1"/>
                  </p:cNvSpPr>
                  <p:nvPr/>
                </p:nvSpPr>
                <p:spPr bwMode="auto">
                  <a:xfrm>
                    <a:off x="810" y="2955"/>
                    <a:ext cx="33" cy="33"/>
                  </a:xfrm>
                  <a:prstGeom prst="ellipse">
                    <a:avLst/>
                  </a:prstGeom>
                  <a:solidFill>
                    <a:srgbClr val="333333"/>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738" name="Oval 918">
                    <a:extLst>
                      <a:ext uri="{FF2B5EF4-FFF2-40B4-BE49-F238E27FC236}">
                        <a16:creationId xmlns:a16="http://schemas.microsoft.com/office/drawing/2014/main" id="{76DBAE75-67AB-4548-B0CC-1477137B33FD}"/>
                      </a:ext>
                    </a:extLst>
                  </p:cNvPr>
                  <p:cNvSpPr>
                    <a:spLocks noChangeArrowheads="1"/>
                  </p:cNvSpPr>
                  <p:nvPr/>
                </p:nvSpPr>
                <p:spPr bwMode="auto">
                  <a:xfrm>
                    <a:off x="817" y="2962"/>
                    <a:ext cx="19" cy="17"/>
                  </a:xfrm>
                  <a:prstGeom prst="ellipse">
                    <a:avLst/>
                  </a:prstGeom>
                  <a:solidFill>
                    <a:srgbClr val="CECECE"/>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739" name="Oval 919">
                    <a:extLst>
                      <a:ext uri="{FF2B5EF4-FFF2-40B4-BE49-F238E27FC236}">
                        <a16:creationId xmlns:a16="http://schemas.microsoft.com/office/drawing/2014/main" id="{5443E6E0-8ECB-496E-83EC-330A8C26F753}"/>
                      </a:ext>
                    </a:extLst>
                  </p:cNvPr>
                  <p:cNvSpPr>
                    <a:spLocks noChangeArrowheads="1"/>
                  </p:cNvSpPr>
                  <p:nvPr/>
                </p:nvSpPr>
                <p:spPr bwMode="auto">
                  <a:xfrm>
                    <a:off x="825" y="2970"/>
                    <a:ext cx="3" cy="2"/>
                  </a:xfrm>
                  <a:prstGeom prst="ellipse">
                    <a:avLst/>
                  </a:prstGeom>
                  <a:solidFill>
                    <a:schemeClr val="tx2"/>
                  </a:solidFill>
                  <a:ln w="12700">
                    <a:solidFill>
                      <a:schemeClr val="tx1"/>
                    </a:solidFill>
                    <a:round/>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699" name="Group 920">
                  <a:extLst>
                    <a:ext uri="{FF2B5EF4-FFF2-40B4-BE49-F238E27FC236}">
                      <a16:creationId xmlns:a16="http://schemas.microsoft.com/office/drawing/2014/main" id="{09B69B29-3275-4252-99CB-E3908F1E4DD6}"/>
                    </a:ext>
                  </a:extLst>
                </p:cNvPr>
                <p:cNvGrpSpPr>
                  <a:grpSpLocks/>
                </p:cNvGrpSpPr>
                <p:nvPr/>
              </p:nvGrpSpPr>
              <p:grpSpPr bwMode="auto">
                <a:xfrm>
                  <a:off x="767" y="2955"/>
                  <a:ext cx="33" cy="33"/>
                  <a:chOff x="767" y="2955"/>
                  <a:chExt cx="33" cy="33"/>
                </a:xfrm>
              </p:grpSpPr>
              <p:sp>
                <p:nvSpPr>
                  <p:cNvPr id="734" name="Oval 921">
                    <a:extLst>
                      <a:ext uri="{FF2B5EF4-FFF2-40B4-BE49-F238E27FC236}">
                        <a16:creationId xmlns:a16="http://schemas.microsoft.com/office/drawing/2014/main" id="{BC7BFE85-59C7-45AD-9775-EBDE824C53FA}"/>
                      </a:ext>
                    </a:extLst>
                  </p:cNvPr>
                  <p:cNvSpPr>
                    <a:spLocks noChangeArrowheads="1"/>
                  </p:cNvSpPr>
                  <p:nvPr/>
                </p:nvSpPr>
                <p:spPr bwMode="auto">
                  <a:xfrm>
                    <a:off x="767" y="2955"/>
                    <a:ext cx="33" cy="33"/>
                  </a:xfrm>
                  <a:prstGeom prst="ellipse">
                    <a:avLst/>
                  </a:prstGeom>
                  <a:solidFill>
                    <a:srgbClr val="333333"/>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735" name="Oval 922">
                    <a:extLst>
                      <a:ext uri="{FF2B5EF4-FFF2-40B4-BE49-F238E27FC236}">
                        <a16:creationId xmlns:a16="http://schemas.microsoft.com/office/drawing/2014/main" id="{D18CF55C-36A7-407B-8660-DB1CBC3BFBF1}"/>
                      </a:ext>
                    </a:extLst>
                  </p:cNvPr>
                  <p:cNvSpPr>
                    <a:spLocks noChangeArrowheads="1"/>
                  </p:cNvSpPr>
                  <p:nvPr/>
                </p:nvSpPr>
                <p:spPr bwMode="auto">
                  <a:xfrm>
                    <a:off x="774" y="2962"/>
                    <a:ext cx="18" cy="17"/>
                  </a:xfrm>
                  <a:prstGeom prst="ellipse">
                    <a:avLst/>
                  </a:prstGeom>
                  <a:solidFill>
                    <a:srgbClr val="CECECE"/>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736" name="Oval 923">
                    <a:extLst>
                      <a:ext uri="{FF2B5EF4-FFF2-40B4-BE49-F238E27FC236}">
                        <a16:creationId xmlns:a16="http://schemas.microsoft.com/office/drawing/2014/main" id="{0CB8CBE9-FACA-4903-8E8B-7036467DA5B3}"/>
                      </a:ext>
                    </a:extLst>
                  </p:cNvPr>
                  <p:cNvSpPr>
                    <a:spLocks noChangeArrowheads="1"/>
                  </p:cNvSpPr>
                  <p:nvPr/>
                </p:nvSpPr>
                <p:spPr bwMode="auto">
                  <a:xfrm>
                    <a:off x="782" y="2970"/>
                    <a:ext cx="2" cy="2"/>
                  </a:xfrm>
                  <a:prstGeom prst="ellipse">
                    <a:avLst/>
                  </a:prstGeom>
                  <a:solidFill>
                    <a:schemeClr val="tx2"/>
                  </a:solidFill>
                  <a:ln w="12700">
                    <a:solidFill>
                      <a:schemeClr val="tx1"/>
                    </a:solidFill>
                    <a:round/>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sp>
              <p:nvSpPr>
                <p:cNvPr id="700" name="Freeform 924">
                  <a:extLst>
                    <a:ext uri="{FF2B5EF4-FFF2-40B4-BE49-F238E27FC236}">
                      <a16:creationId xmlns:a16="http://schemas.microsoft.com/office/drawing/2014/main" id="{C29E437E-184B-4243-AB98-6E9011E92D88}"/>
                    </a:ext>
                  </a:extLst>
                </p:cNvPr>
                <p:cNvSpPr>
                  <a:spLocks/>
                </p:cNvSpPr>
                <p:nvPr/>
              </p:nvSpPr>
              <p:spPr bwMode="auto">
                <a:xfrm>
                  <a:off x="489" y="2893"/>
                  <a:ext cx="64" cy="58"/>
                </a:xfrm>
                <a:custGeom>
                  <a:avLst/>
                  <a:gdLst>
                    <a:gd name="T0" fmla="*/ 58 w 64"/>
                    <a:gd name="T1" fmla="*/ 0 h 58"/>
                    <a:gd name="T2" fmla="*/ 17 w 64"/>
                    <a:gd name="T3" fmla="*/ 0 h 58"/>
                    <a:gd name="T4" fmla="*/ 13 w 64"/>
                    <a:gd name="T5" fmla="*/ 2 h 58"/>
                    <a:gd name="T6" fmla="*/ 13 w 64"/>
                    <a:gd name="T7" fmla="*/ 3 h 58"/>
                    <a:gd name="T8" fmla="*/ 5 w 64"/>
                    <a:gd name="T9" fmla="*/ 26 h 58"/>
                    <a:gd name="T10" fmla="*/ 0 w 64"/>
                    <a:gd name="T11" fmla="*/ 29 h 58"/>
                    <a:gd name="T12" fmla="*/ 0 w 64"/>
                    <a:gd name="T13" fmla="*/ 57 h 58"/>
                    <a:gd name="T14" fmla="*/ 63 w 64"/>
                    <a:gd name="T15" fmla="*/ 57 h 58"/>
                    <a:gd name="T16" fmla="*/ 63 w 64"/>
                    <a:gd name="T17" fmla="*/ 26 h 58"/>
                    <a:gd name="T18" fmla="*/ 61 w 64"/>
                    <a:gd name="T19" fmla="*/ 21 h 58"/>
                    <a:gd name="T20" fmla="*/ 61 w 64"/>
                    <a:gd name="T21" fmla="*/ 1 h 58"/>
                    <a:gd name="T22" fmla="*/ 58 w 64"/>
                    <a:gd name="T23" fmla="*/ 0 h 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4"/>
                    <a:gd name="T37" fmla="*/ 0 h 58"/>
                    <a:gd name="T38" fmla="*/ 64 w 64"/>
                    <a:gd name="T39" fmla="*/ 58 h 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4" h="58">
                      <a:moveTo>
                        <a:pt x="58" y="0"/>
                      </a:moveTo>
                      <a:lnTo>
                        <a:pt x="17" y="0"/>
                      </a:lnTo>
                      <a:lnTo>
                        <a:pt x="13" y="2"/>
                      </a:lnTo>
                      <a:lnTo>
                        <a:pt x="13" y="3"/>
                      </a:lnTo>
                      <a:lnTo>
                        <a:pt x="5" y="26"/>
                      </a:lnTo>
                      <a:lnTo>
                        <a:pt x="0" y="29"/>
                      </a:lnTo>
                      <a:lnTo>
                        <a:pt x="0" y="57"/>
                      </a:lnTo>
                      <a:lnTo>
                        <a:pt x="63" y="57"/>
                      </a:lnTo>
                      <a:lnTo>
                        <a:pt x="63" y="26"/>
                      </a:lnTo>
                      <a:lnTo>
                        <a:pt x="61" y="21"/>
                      </a:lnTo>
                      <a:lnTo>
                        <a:pt x="61" y="1"/>
                      </a:lnTo>
                      <a:lnTo>
                        <a:pt x="58" y="0"/>
                      </a:lnTo>
                    </a:path>
                  </a:pathLst>
                </a:custGeom>
                <a:solidFill>
                  <a:schemeClr val="accent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701" name="Freeform 925">
                  <a:extLst>
                    <a:ext uri="{FF2B5EF4-FFF2-40B4-BE49-F238E27FC236}">
                      <a16:creationId xmlns:a16="http://schemas.microsoft.com/office/drawing/2014/main" id="{0BFB2CB5-B8E8-46CB-885B-BF555152366D}"/>
                    </a:ext>
                  </a:extLst>
                </p:cNvPr>
                <p:cNvSpPr>
                  <a:spLocks/>
                </p:cNvSpPr>
                <p:nvPr/>
              </p:nvSpPr>
              <p:spPr bwMode="auto">
                <a:xfrm>
                  <a:off x="496" y="2900"/>
                  <a:ext cx="11" cy="20"/>
                </a:xfrm>
                <a:custGeom>
                  <a:avLst/>
                  <a:gdLst>
                    <a:gd name="T0" fmla="*/ 6 w 11"/>
                    <a:gd name="T1" fmla="*/ 0 h 20"/>
                    <a:gd name="T2" fmla="*/ 0 w 11"/>
                    <a:gd name="T3" fmla="*/ 19 h 20"/>
                    <a:gd name="T4" fmla="*/ 10 w 11"/>
                    <a:gd name="T5" fmla="*/ 19 h 20"/>
                    <a:gd name="T6" fmla="*/ 6 w 11"/>
                    <a:gd name="T7" fmla="*/ 0 h 20"/>
                    <a:gd name="T8" fmla="*/ 0 60000 65536"/>
                    <a:gd name="T9" fmla="*/ 0 60000 65536"/>
                    <a:gd name="T10" fmla="*/ 0 60000 65536"/>
                    <a:gd name="T11" fmla="*/ 0 60000 65536"/>
                    <a:gd name="T12" fmla="*/ 0 w 11"/>
                    <a:gd name="T13" fmla="*/ 0 h 20"/>
                    <a:gd name="T14" fmla="*/ 11 w 11"/>
                    <a:gd name="T15" fmla="*/ 20 h 20"/>
                  </a:gdLst>
                  <a:ahLst/>
                  <a:cxnLst>
                    <a:cxn ang="T8">
                      <a:pos x="T0" y="T1"/>
                    </a:cxn>
                    <a:cxn ang="T9">
                      <a:pos x="T2" y="T3"/>
                    </a:cxn>
                    <a:cxn ang="T10">
                      <a:pos x="T4" y="T5"/>
                    </a:cxn>
                    <a:cxn ang="T11">
                      <a:pos x="T6" y="T7"/>
                    </a:cxn>
                  </a:cxnLst>
                  <a:rect l="T12" t="T13" r="T14" b="T15"/>
                  <a:pathLst>
                    <a:path w="11" h="20">
                      <a:moveTo>
                        <a:pt x="6" y="0"/>
                      </a:moveTo>
                      <a:lnTo>
                        <a:pt x="0" y="19"/>
                      </a:lnTo>
                      <a:lnTo>
                        <a:pt x="10" y="19"/>
                      </a:lnTo>
                      <a:lnTo>
                        <a:pt x="6" y="0"/>
                      </a:lnTo>
                    </a:path>
                  </a:pathLst>
                </a:custGeom>
                <a:solidFill>
                  <a:srgbClr val="DBE1E6"/>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702" name="Freeform 926">
                  <a:extLst>
                    <a:ext uri="{FF2B5EF4-FFF2-40B4-BE49-F238E27FC236}">
                      <a16:creationId xmlns:a16="http://schemas.microsoft.com/office/drawing/2014/main" id="{A0EC2994-1627-42D0-8981-4921190C5AF7}"/>
                    </a:ext>
                  </a:extLst>
                </p:cNvPr>
                <p:cNvSpPr>
                  <a:spLocks/>
                </p:cNvSpPr>
                <p:nvPr/>
              </p:nvSpPr>
              <p:spPr bwMode="auto">
                <a:xfrm>
                  <a:off x="504" y="2899"/>
                  <a:ext cx="27" cy="21"/>
                </a:xfrm>
                <a:custGeom>
                  <a:avLst/>
                  <a:gdLst>
                    <a:gd name="T0" fmla="*/ 0 w 27"/>
                    <a:gd name="T1" fmla="*/ 0 h 21"/>
                    <a:gd name="T2" fmla="*/ 5 w 27"/>
                    <a:gd name="T3" fmla="*/ 20 h 21"/>
                    <a:gd name="T4" fmla="*/ 26 w 27"/>
                    <a:gd name="T5" fmla="*/ 20 h 21"/>
                    <a:gd name="T6" fmla="*/ 20 w 27"/>
                    <a:gd name="T7" fmla="*/ 0 h 21"/>
                    <a:gd name="T8" fmla="*/ 0 w 27"/>
                    <a:gd name="T9" fmla="*/ 0 h 21"/>
                    <a:gd name="T10" fmla="*/ 0 60000 65536"/>
                    <a:gd name="T11" fmla="*/ 0 60000 65536"/>
                    <a:gd name="T12" fmla="*/ 0 60000 65536"/>
                    <a:gd name="T13" fmla="*/ 0 60000 65536"/>
                    <a:gd name="T14" fmla="*/ 0 60000 65536"/>
                    <a:gd name="T15" fmla="*/ 0 w 27"/>
                    <a:gd name="T16" fmla="*/ 0 h 21"/>
                    <a:gd name="T17" fmla="*/ 27 w 27"/>
                    <a:gd name="T18" fmla="*/ 21 h 21"/>
                  </a:gdLst>
                  <a:ahLst/>
                  <a:cxnLst>
                    <a:cxn ang="T10">
                      <a:pos x="T0" y="T1"/>
                    </a:cxn>
                    <a:cxn ang="T11">
                      <a:pos x="T2" y="T3"/>
                    </a:cxn>
                    <a:cxn ang="T12">
                      <a:pos x="T4" y="T5"/>
                    </a:cxn>
                    <a:cxn ang="T13">
                      <a:pos x="T6" y="T7"/>
                    </a:cxn>
                    <a:cxn ang="T14">
                      <a:pos x="T8" y="T9"/>
                    </a:cxn>
                  </a:cxnLst>
                  <a:rect l="T15" t="T16" r="T17" b="T18"/>
                  <a:pathLst>
                    <a:path w="27" h="21">
                      <a:moveTo>
                        <a:pt x="0" y="0"/>
                      </a:moveTo>
                      <a:lnTo>
                        <a:pt x="5" y="20"/>
                      </a:lnTo>
                      <a:lnTo>
                        <a:pt x="26" y="20"/>
                      </a:lnTo>
                      <a:lnTo>
                        <a:pt x="20" y="0"/>
                      </a:lnTo>
                      <a:lnTo>
                        <a:pt x="0" y="0"/>
                      </a:lnTo>
                    </a:path>
                  </a:pathLst>
                </a:custGeom>
                <a:solidFill>
                  <a:srgbClr val="DBE1E6"/>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703" name="Freeform 927">
                  <a:extLst>
                    <a:ext uri="{FF2B5EF4-FFF2-40B4-BE49-F238E27FC236}">
                      <a16:creationId xmlns:a16="http://schemas.microsoft.com/office/drawing/2014/main" id="{D04EFB0D-2ADA-4304-921B-4E44CB8A375E}"/>
                    </a:ext>
                  </a:extLst>
                </p:cNvPr>
                <p:cNvSpPr>
                  <a:spLocks/>
                </p:cNvSpPr>
                <p:nvPr/>
              </p:nvSpPr>
              <p:spPr bwMode="auto">
                <a:xfrm>
                  <a:off x="527" y="2899"/>
                  <a:ext cx="21" cy="21"/>
                </a:xfrm>
                <a:custGeom>
                  <a:avLst/>
                  <a:gdLst>
                    <a:gd name="T0" fmla="*/ 0 w 21"/>
                    <a:gd name="T1" fmla="*/ 0 h 21"/>
                    <a:gd name="T2" fmla="*/ 6 w 21"/>
                    <a:gd name="T3" fmla="*/ 20 h 21"/>
                    <a:gd name="T4" fmla="*/ 20 w 21"/>
                    <a:gd name="T5" fmla="*/ 20 h 21"/>
                    <a:gd name="T6" fmla="*/ 14 w 21"/>
                    <a:gd name="T7" fmla="*/ 0 h 21"/>
                    <a:gd name="T8" fmla="*/ 0 w 21"/>
                    <a:gd name="T9" fmla="*/ 0 h 21"/>
                    <a:gd name="T10" fmla="*/ 0 60000 65536"/>
                    <a:gd name="T11" fmla="*/ 0 60000 65536"/>
                    <a:gd name="T12" fmla="*/ 0 60000 65536"/>
                    <a:gd name="T13" fmla="*/ 0 60000 65536"/>
                    <a:gd name="T14" fmla="*/ 0 60000 65536"/>
                    <a:gd name="T15" fmla="*/ 0 w 21"/>
                    <a:gd name="T16" fmla="*/ 0 h 21"/>
                    <a:gd name="T17" fmla="*/ 21 w 21"/>
                    <a:gd name="T18" fmla="*/ 21 h 21"/>
                  </a:gdLst>
                  <a:ahLst/>
                  <a:cxnLst>
                    <a:cxn ang="T10">
                      <a:pos x="T0" y="T1"/>
                    </a:cxn>
                    <a:cxn ang="T11">
                      <a:pos x="T2" y="T3"/>
                    </a:cxn>
                    <a:cxn ang="T12">
                      <a:pos x="T4" y="T5"/>
                    </a:cxn>
                    <a:cxn ang="T13">
                      <a:pos x="T6" y="T7"/>
                    </a:cxn>
                    <a:cxn ang="T14">
                      <a:pos x="T8" y="T9"/>
                    </a:cxn>
                  </a:cxnLst>
                  <a:rect l="T15" t="T16" r="T17" b="T18"/>
                  <a:pathLst>
                    <a:path w="21" h="21">
                      <a:moveTo>
                        <a:pt x="0" y="0"/>
                      </a:moveTo>
                      <a:lnTo>
                        <a:pt x="6" y="20"/>
                      </a:lnTo>
                      <a:lnTo>
                        <a:pt x="20" y="20"/>
                      </a:lnTo>
                      <a:lnTo>
                        <a:pt x="14" y="0"/>
                      </a:lnTo>
                      <a:lnTo>
                        <a:pt x="0" y="0"/>
                      </a:lnTo>
                    </a:path>
                  </a:pathLst>
                </a:custGeom>
                <a:solidFill>
                  <a:srgbClr val="DBE1E6"/>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704" name="Line 928">
                  <a:extLst>
                    <a:ext uri="{FF2B5EF4-FFF2-40B4-BE49-F238E27FC236}">
                      <a16:creationId xmlns:a16="http://schemas.microsoft.com/office/drawing/2014/main" id="{C5EF58A9-A460-47A0-A300-15E0572EEDC6}"/>
                    </a:ext>
                  </a:extLst>
                </p:cNvPr>
                <p:cNvSpPr>
                  <a:spLocks noChangeShapeType="1"/>
                </p:cNvSpPr>
                <p:nvPr/>
              </p:nvSpPr>
              <p:spPr bwMode="auto">
                <a:xfrm>
                  <a:off x="493" y="2944"/>
                  <a:ext cx="54" cy="0"/>
                </a:xfrm>
                <a:prstGeom prst="line">
                  <a:avLst/>
                </a:prstGeom>
                <a:noFill/>
                <a:ln w="12700">
                  <a:solidFill>
                    <a:srgbClr val="009688"/>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5" name="Freeform 929">
                  <a:extLst>
                    <a:ext uri="{FF2B5EF4-FFF2-40B4-BE49-F238E27FC236}">
                      <a16:creationId xmlns:a16="http://schemas.microsoft.com/office/drawing/2014/main" id="{36585DD1-3987-4706-91A9-F57777F0889D}"/>
                    </a:ext>
                  </a:extLst>
                </p:cNvPr>
                <p:cNvSpPr>
                  <a:spLocks/>
                </p:cNvSpPr>
                <p:nvPr/>
              </p:nvSpPr>
              <p:spPr bwMode="auto">
                <a:xfrm>
                  <a:off x="532" y="2921"/>
                  <a:ext cx="1" cy="24"/>
                </a:xfrm>
                <a:custGeom>
                  <a:avLst/>
                  <a:gdLst>
                    <a:gd name="T0" fmla="*/ 0 w 1"/>
                    <a:gd name="T1" fmla="*/ 0 h 24"/>
                    <a:gd name="T2" fmla="*/ 0 w 1"/>
                    <a:gd name="T3" fmla="*/ 23 h 24"/>
                    <a:gd name="T4" fmla="*/ 0 60000 65536"/>
                    <a:gd name="T5" fmla="*/ 0 60000 65536"/>
                    <a:gd name="T6" fmla="*/ 0 w 1"/>
                    <a:gd name="T7" fmla="*/ 0 h 24"/>
                    <a:gd name="T8" fmla="*/ 1 w 1"/>
                    <a:gd name="T9" fmla="*/ 24 h 24"/>
                  </a:gdLst>
                  <a:ahLst/>
                  <a:cxnLst>
                    <a:cxn ang="T4">
                      <a:pos x="T0" y="T1"/>
                    </a:cxn>
                    <a:cxn ang="T5">
                      <a:pos x="T2" y="T3"/>
                    </a:cxn>
                  </a:cxnLst>
                  <a:rect l="T6" t="T7" r="T8" b="T9"/>
                  <a:pathLst>
                    <a:path w="1" h="24">
                      <a:moveTo>
                        <a:pt x="0" y="0"/>
                      </a:moveTo>
                      <a:lnTo>
                        <a:pt x="0" y="23"/>
                      </a:lnTo>
                    </a:path>
                  </a:pathLst>
                </a:custGeom>
                <a:noFill/>
                <a:ln w="12700" cap="rnd">
                  <a:solidFill>
                    <a:srgbClr val="009688"/>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06" name="Freeform 930">
                  <a:extLst>
                    <a:ext uri="{FF2B5EF4-FFF2-40B4-BE49-F238E27FC236}">
                      <a16:creationId xmlns:a16="http://schemas.microsoft.com/office/drawing/2014/main" id="{DCFE41DE-C041-4BDD-A262-273AB0663FD9}"/>
                    </a:ext>
                  </a:extLst>
                </p:cNvPr>
                <p:cNvSpPr>
                  <a:spLocks/>
                </p:cNvSpPr>
                <p:nvPr/>
              </p:nvSpPr>
              <p:spPr bwMode="auto">
                <a:xfrm>
                  <a:off x="524" y="2921"/>
                  <a:ext cx="7" cy="4"/>
                </a:xfrm>
                <a:custGeom>
                  <a:avLst/>
                  <a:gdLst>
                    <a:gd name="T0" fmla="*/ 0 w 7"/>
                    <a:gd name="T1" fmla="*/ 0 h 4"/>
                    <a:gd name="T2" fmla="*/ 0 w 7"/>
                    <a:gd name="T3" fmla="*/ 1 h 4"/>
                    <a:gd name="T4" fmla="*/ 5 w 7"/>
                    <a:gd name="T5" fmla="*/ 1 h 4"/>
                    <a:gd name="T6" fmla="*/ 5 w 7"/>
                    <a:gd name="T7" fmla="*/ 3 h 4"/>
                    <a:gd name="T8" fmla="*/ 6 w 7"/>
                    <a:gd name="T9" fmla="*/ 3 h 4"/>
                    <a:gd name="T10" fmla="*/ 6 w 7"/>
                    <a:gd name="T11" fmla="*/ 0 h 4"/>
                    <a:gd name="T12" fmla="*/ 0 w 7"/>
                    <a:gd name="T13" fmla="*/ 0 h 4"/>
                    <a:gd name="T14" fmla="*/ 0 60000 65536"/>
                    <a:gd name="T15" fmla="*/ 0 60000 65536"/>
                    <a:gd name="T16" fmla="*/ 0 60000 65536"/>
                    <a:gd name="T17" fmla="*/ 0 60000 65536"/>
                    <a:gd name="T18" fmla="*/ 0 60000 65536"/>
                    <a:gd name="T19" fmla="*/ 0 60000 65536"/>
                    <a:gd name="T20" fmla="*/ 0 60000 65536"/>
                    <a:gd name="T21" fmla="*/ 0 w 7"/>
                    <a:gd name="T22" fmla="*/ 0 h 4"/>
                    <a:gd name="T23" fmla="*/ 7 w 7"/>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4">
                      <a:moveTo>
                        <a:pt x="0" y="0"/>
                      </a:moveTo>
                      <a:lnTo>
                        <a:pt x="0" y="1"/>
                      </a:lnTo>
                      <a:lnTo>
                        <a:pt x="5" y="1"/>
                      </a:lnTo>
                      <a:lnTo>
                        <a:pt x="5" y="3"/>
                      </a:lnTo>
                      <a:lnTo>
                        <a:pt x="6" y="3"/>
                      </a:lnTo>
                      <a:lnTo>
                        <a:pt x="6" y="0"/>
                      </a:lnTo>
                      <a:lnTo>
                        <a:pt x="0" y="0"/>
                      </a:lnTo>
                    </a:path>
                  </a:pathLst>
                </a:custGeom>
                <a:solidFill>
                  <a:srgbClr val="FFFFFF"/>
                </a:solidFill>
                <a:ln w="12700" cap="rnd">
                  <a:solidFill>
                    <a:schemeClr val="tx1"/>
                  </a:solidFill>
                  <a:round/>
                  <a:headEnd/>
                  <a:tailEnd/>
                </a:ln>
              </p:spPr>
              <p:txBody>
                <a:bodyPr/>
                <a:lstStyle/>
                <a:p>
                  <a:endParaRPr lang="zh-CN" altLang="en-US"/>
                </a:p>
              </p:txBody>
            </p:sp>
            <p:sp>
              <p:nvSpPr>
                <p:cNvPr id="707" name="Freeform 931">
                  <a:extLst>
                    <a:ext uri="{FF2B5EF4-FFF2-40B4-BE49-F238E27FC236}">
                      <a16:creationId xmlns:a16="http://schemas.microsoft.com/office/drawing/2014/main" id="{3E58A51D-C1DD-4B9A-8888-6D1ACF80B184}"/>
                    </a:ext>
                  </a:extLst>
                </p:cNvPr>
                <p:cNvSpPr>
                  <a:spLocks/>
                </p:cNvSpPr>
                <p:nvPr/>
              </p:nvSpPr>
              <p:spPr bwMode="auto">
                <a:xfrm>
                  <a:off x="510" y="2906"/>
                  <a:ext cx="5" cy="18"/>
                </a:xfrm>
                <a:custGeom>
                  <a:avLst/>
                  <a:gdLst>
                    <a:gd name="T0" fmla="*/ 0 w 5"/>
                    <a:gd name="T1" fmla="*/ 2 h 18"/>
                    <a:gd name="T2" fmla="*/ 0 w 5"/>
                    <a:gd name="T3" fmla="*/ 15 h 18"/>
                    <a:gd name="T4" fmla="*/ 1 w 5"/>
                    <a:gd name="T5" fmla="*/ 16 h 18"/>
                    <a:gd name="T6" fmla="*/ 1 w 5"/>
                    <a:gd name="T7" fmla="*/ 17 h 18"/>
                    <a:gd name="T8" fmla="*/ 2 w 5"/>
                    <a:gd name="T9" fmla="*/ 17 h 18"/>
                    <a:gd name="T10" fmla="*/ 3 w 5"/>
                    <a:gd name="T11" fmla="*/ 16 h 18"/>
                    <a:gd name="T12" fmla="*/ 4 w 5"/>
                    <a:gd name="T13" fmla="*/ 15 h 18"/>
                    <a:gd name="T14" fmla="*/ 4 w 5"/>
                    <a:gd name="T15" fmla="*/ 3 h 18"/>
                    <a:gd name="T16" fmla="*/ 4 w 5"/>
                    <a:gd name="T17" fmla="*/ 1 h 18"/>
                    <a:gd name="T18" fmla="*/ 3 w 5"/>
                    <a:gd name="T19" fmla="*/ 0 h 18"/>
                    <a:gd name="T20" fmla="*/ 2 w 5"/>
                    <a:gd name="T21" fmla="*/ 0 h 18"/>
                    <a:gd name="T22" fmla="*/ 1 w 5"/>
                    <a:gd name="T23" fmla="*/ 0 h 18"/>
                    <a:gd name="T24" fmla="*/ 1 w 5"/>
                    <a:gd name="T25" fmla="*/ 1 h 18"/>
                    <a:gd name="T26" fmla="*/ 0 w 5"/>
                    <a:gd name="T27" fmla="*/ 2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
                    <a:gd name="T43" fmla="*/ 0 h 18"/>
                    <a:gd name="T44" fmla="*/ 5 w 5"/>
                    <a:gd name="T45" fmla="*/ 18 h 1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 h="18">
                      <a:moveTo>
                        <a:pt x="0" y="2"/>
                      </a:moveTo>
                      <a:lnTo>
                        <a:pt x="0" y="15"/>
                      </a:lnTo>
                      <a:lnTo>
                        <a:pt x="1" y="16"/>
                      </a:lnTo>
                      <a:lnTo>
                        <a:pt x="1" y="17"/>
                      </a:lnTo>
                      <a:lnTo>
                        <a:pt x="2" y="17"/>
                      </a:lnTo>
                      <a:lnTo>
                        <a:pt x="3" y="16"/>
                      </a:lnTo>
                      <a:lnTo>
                        <a:pt x="4" y="15"/>
                      </a:lnTo>
                      <a:lnTo>
                        <a:pt x="4" y="3"/>
                      </a:lnTo>
                      <a:lnTo>
                        <a:pt x="4" y="1"/>
                      </a:lnTo>
                      <a:lnTo>
                        <a:pt x="3" y="0"/>
                      </a:lnTo>
                      <a:lnTo>
                        <a:pt x="2" y="0"/>
                      </a:lnTo>
                      <a:lnTo>
                        <a:pt x="1" y="0"/>
                      </a:lnTo>
                      <a:lnTo>
                        <a:pt x="1" y="1"/>
                      </a:lnTo>
                      <a:lnTo>
                        <a:pt x="0" y="2"/>
                      </a:lnTo>
                    </a:path>
                  </a:pathLst>
                </a:custGeom>
                <a:solidFill>
                  <a:srgbClr val="47474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708" name="Rectangle 932">
                  <a:extLst>
                    <a:ext uri="{FF2B5EF4-FFF2-40B4-BE49-F238E27FC236}">
                      <a16:creationId xmlns:a16="http://schemas.microsoft.com/office/drawing/2014/main" id="{A9B16E2F-DC5F-420B-87CB-5342D7393DAB}"/>
                    </a:ext>
                  </a:extLst>
                </p:cNvPr>
                <p:cNvSpPr>
                  <a:spLocks noChangeArrowheads="1"/>
                </p:cNvSpPr>
                <p:nvPr/>
              </p:nvSpPr>
              <p:spPr bwMode="auto">
                <a:xfrm>
                  <a:off x="483" y="2950"/>
                  <a:ext cx="69" cy="17"/>
                </a:xfrm>
                <a:prstGeom prst="rect">
                  <a:avLst/>
                </a:prstGeom>
                <a:solidFill>
                  <a:srgbClr val="00968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709" name="Freeform 933">
                  <a:extLst>
                    <a:ext uri="{FF2B5EF4-FFF2-40B4-BE49-F238E27FC236}">
                      <a16:creationId xmlns:a16="http://schemas.microsoft.com/office/drawing/2014/main" id="{2BFC692D-0FC3-4E88-A7A5-23DD78BF0590}"/>
                    </a:ext>
                  </a:extLst>
                </p:cNvPr>
                <p:cNvSpPr>
                  <a:spLocks/>
                </p:cNvSpPr>
                <p:nvPr/>
              </p:nvSpPr>
              <p:spPr bwMode="auto">
                <a:xfrm>
                  <a:off x="509" y="2949"/>
                  <a:ext cx="39" cy="19"/>
                </a:xfrm>
                <a:custGeom>
                  <a:avLst/>
                  <a:gdLst>
                    <a:gd name="T0" fmla="*/ 0 w 39"/>
                    <a:gd name="T1" fmla="*/ 18 h 19"/>
                    <a:gd name="T2" fmla="*/ 1 w 39"/>
                    <a:gd name="T3" fmla="*/ 12 h 19"/>
                    <a:gd name="T4" fmla="*/ 6 w 39"/>
                    <a:gd name="T5" fmla="*/ 5 h 19"/>
                    <a:gd name="T6" fmla="*/ 12 w 39"/>
                    <a:gd name="T7" fmla="*/ 1 h 19"/>
                    <a:gd name="T8" fmla="*/ 18 w 39"/>
                    <a:gd name="T9" fmla="*/ 0 h 19"/>
                    <a:gd name="T10" fmla="*/ 24 w 39"/>
                    <a:gd name="T11" fmla="*/ 1 h 19"/>
                    <a:gd name="T12" fmla="*/ 32 w 39"/>
                    <a:gd name="T13" fmla="*/ 4 h 19"/>
                    <a:gd name="T14" fmla="*/ 36 w 39"/>
                    <a:gd name="T15" fmla="*/ 10 h 19"/>
                    <a:gd name="T16" fmla="*/ 38 w 39"/>
                    <a:gd name="T17" fmla="*/ 16 h 19"/>
                    <a:gd name="T18" fmla="*/ 38 w 39"/>
                    <a:gd name="T19" fmla="*/ 18 h 19"/>
                    <a:gd name="T20" fmla="*/ 34 w 39"/>
                    <a:gd name="T21" fmla="*/ 18 h 19"/>
                    <a:gd name="T22" fmla="*/ 32 w 39"/>
                    <a:gd name="T23" fmla="*/ 12 h 19"/>
                    <a:gd name="T24" fmla="*/ 27 w 39"/>
                    <a:gd name="T25" fmla="*/ 9 h 19"/>
                    <a:gd name="T26" fmla="*/ 21 w 39"/>
                    <a:gd name="T27" fmla="*/ 6 h 19"/>
                    <a:gd name="T28" fmla="*/ 14 w 39"/>
                    <a:gd name="T29" fmla="*/ 7 h 19"/>
                    <a:gd name="T30" fmla="*/ 8 w 39"/>
                    <a:gd name="T31" fmla="*/ 10 h 19"/>
                    <a:gd name="T32" fmla="*/ 7 w 39"/>
                    <a:gd name="T33" fmla="*/ 14 h 19"/>
                    <a:gd name="T34" fmla="*/ 5 w 39"/>
                    <a:gd name="T35" fmla="*/ 18 h 19"/>
                    <a:gd name="T36" fmla="*/ 0 w 39"/>
                    <a:gd name="T37" fmla="*/ 18 h 1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9"/>
                    <a:gd name="T58" fmla="*/ 0 h 19"/>
                    <a:gd name="T59" fmla="*/ 39 w 39"/>
                    <a:gd name="T60" fmla="*/ 19 h 1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9" h="19">
                      <a:moveTo>
                        <a:pt x="0" y="18"/>
                      </a:moveTo>
                      <a:lnTo>
                        <a:pt x="1" y="12"/>
                      </a:lnTo>
                      <a:lnTo>
                        <a:pt x="6" y="5"/>
                      </a:lnTo>
                      <a:lnTo>
                        <a:pt x="12" y="1"/>
                      </a:lnTo>
                      <a:lnTo>
                        <a:pt x="18" y="0"/>
                      </a:lnTo>
                      <a:lnTo>
                        <a:pt x="24" y="1"/>
                      </a:lnTo>
                      <a:lnTo>
                        <a:pt x="32" y="4"/>
                      </a:lnTo>
                      <a:lnTo>
                        <a:pt x="36" y="10"/>
                      </a:lnTo>
                      <a:lnTo>
                        <a:pt x="38" y="16"/>
                      </a:lnTo>
                      <a:lnTo>
                        <a:pt x="38" y="18"/>
                      </a:lnTo>
                      <a:lnTo>
                        <a:pt x="34" y="18"/>
                      </a:lnTo>
                      <a:lnTo>
                        <a:pt x="32" y="12"/>
                      </a:lnTo>
                      <a:lnTo>
                        <a:pt x="27" y="9"/>
                      </a:lnTo>
                      <a:lnTo>
                        <a:pt x="21" y="6"/>
                      </a:lnTo>
                      <a:lnTo>
                        <a:pt x="14" y="7"/>
                      </a:lnTo>
                      <a:lnTo>
                        <a:pt x="8" y="10"/>
                      </a:lnTo>
                      <a:lnTo>
                        <a:pt x="7" y="14"/>
                      </a:lnTo>
                      <a:lnTo>
                        <a:pt x="5" y="18"/>
                      </a:lnTo>
                      <a:lnTo>
                        <a:pt x="0" y="18"/>
                      </a:lnTo>
                    </a:path>
                  </a:pathLst>
                </a:custGeom>
                <a:solidFill>
                  <a:srgbClr val="91919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710" name="Freeform 934">
                  <a:extLst>
                    <a:ext uri="{FF2B5EF4-FFF2-40B4-BE49-F238E27FC236}">
                      <a16:creationId xmlns:a16="http://schemas.microsoft.com/office/drawing/2014/main" id="{D8C1BB59-B5A4-4C04-BBBC-FFF89AA07C4A}"/>
                    </a:ext>
                  </a:extLst>
                </p:cNvPr>
                <p:cNvSpPr>
                  <a:spLocks/>
                </p:cNvSpPr>
                <p:nvPr/>
              </p:nvSpPr>
              <p:spPr bwMode="auto">
                <a:xfrm>
                  <a:off x="501" y="2945"/>
                  <a:ext cx="51" cy="23"/>
                </a:xfrm>
                <a:custGeom>
                  <a:avLst/>
                  <a:gdLst>
                    <a:gd name="T0" fmla="*/ 0 w 51"/>
                    <a:gd name="T1" fmla="*/ 22 h 23"/>
                    <a:gd name="T2" fmla="*/ 0 w 51"/>
                    <a:gd name="T3" fmla="*/ 19 h 23"/>
                    <a:gd name="T4" fmla="*/ 1 w 51"/>
                    <a:gd name="T5" fmla="*/ 17 h 23"/>
                    <a:gd name="T6" fmla="*/ 2 w 51"/>
                    <a:gd name="T7" fmla="*/ 14 h 23"/>
                    <a:gd name="T8" fmla="*/ 3 w 51"/>
                    <a:gd name="T9" fmla="*/ 13 h 23"/>
                    <a:gd name="T10" fmla="*/ 4 w 51"/>
                    <a:gd name="T11" fmla="*/ 11 h 23"/>
                    <a:gd name="T12" fmla="*/ 5 w 51"/>
                    <a:gd name="T13" fmla="*/ 9 h 23"/>
                    <a:gd name="T14" fmla="*/ 7 w 51"/>
                    <a:gd name="T15" fmla="*/ 8 h 23"/>
                    <a:gd name="T16" fmla="*/ 8 w 51"/>
                    <a:gd name="T17" fmla="*/ 6 h 23"/>
                    <a:gd name="T18" fmla="*/ 11 w 51"/>
                    <a:gd name="T19" fmla="*/ 4 h 23"/>
                    <a:gd name="T20" fmla="*/ 13 w 51"/>
                    <a:gd name="T21" fmla="*/ 3 h 23"/>
                    <a:gd name="T22" fmla="*/ 15 w 51"/>
                    <a:gd name="T23" fmla="*/ 2 h 23"/>
                    <a:gd name="T24" fmla="*/ 18 w 51"/>
                    <a:gd name="T25" fmla="*/ 1 h 23"/>
                    <a:gd name="T26" fmla="*/ 21 w 51"/>
                    <a:gd name="T27" fmla="*/ 0 h 23"/>
                    <a:gd name="T28" fmla="*/ 24 w 51"/>
                    <a:gd name="T29" fmla="*/ 0 h 23"/>
                    <a:gd name="T30" fmla="*/ 28 w 51"/>
                    <a:gd name="T31" fmla="*/ 0 h 23"/>
                    <a:gd name="T32" fmla="*/ 31 w 51"/>
                    <a:gd name="T33" fmla="*/ 0 h 23"/>
                    <a:gd name="T34" fmla="*/ 34 w 51"/>
                    <a:gd name="T35" fmla="*/ 1 h 23"/>
                    <a:gd name="T36" fmla="*/ 38 w 51"/>
                    <a:gd name="T37" fmla="*/ 2 h 23"/>
                    <a:gd name="T38" fmla="*/ 41 w 51"/>
                    <a:gd name="T39" fmla="*/ 4 h 23"/>
                    <a:gd name="T40" fmla="*/ 45 w 51"/>
                    <a:gd name="T41" fmla="*/ 6 h 23"/>
                    <a:gd name="T42" fmla="*/ 48 w 51"/>
                    <a:gd name="T43" fmla="*/ 9 h 23"/>
                    <a:gd name="T44" fmla="*/ 50 w 51"/>
                    <a:gd name="T45" fmla="*/ 11 h 23"/>
                    <a:gd name="T46" fmla="*/ 50 w 51"/>
                    <a:gd name="T47" fmla="*/ 22 h 23"/>
                    <a:gd name="T48" fmla="*/ 46 w 51"/>
                    <a:gd name="T49" fmla="*/ 22 h 23"/>
                    <a:gd name="T50" fmla="*/ 46 w 51"/>
                    <a:gd name="T51" fmla="*/ 21 h 23"/>
                    <a:gd name="T52" fmla="*/ 45 w 51"/>
                    <a:gd name="T53" fmla="*/ 18 h 23"/>
                    <a:gd name="T54" fmla="*/ 44 w 51"/>
                    <a:gd name="T55" fmla="*/ 16 h 23"/>
                    <a:gd name="T56" fmla="*/ 43 w 51"/>
                    <a:gd name="T57" fmla="*/ 14 h 23"/>
                    <a:gd name="T58" fmla="*/ 42 w 51"/>
                    <a:gd name="T59" fmla="*/ 12 h 23"/>
                    <a:gd name="T60" fmla="*/ 41 w 51"/>
                    <a:gd name="T61" fmla="*/ 11 h 23"/>
                    <a:gd name="T62" fmla="*/ 39 w 51"/>
                    <a:gd name="T63" fmla="*/ 10 h 23"/>
                    <a:gd name="T64" fmla="*/ 37 w 51"/>
                    <a:gd name="T65" fmla="*/ 9 h 23"/>
                    <a:gd name="T66" fmla="*/ 35 w 51"/>
                    <a:gd name="T67" fmla="*/ 8 h 23"/>
                    <a:gd name="T68" fmla="*/ 33 w 51"/>
                    <a:gd name="T69" fmla="*/ 7 h 23"/>
                    <a:gd name="T70" fmla="*/ 30 w 51"/>
                    <a:gd name="T71" fmla="*/ 6 h 23"/>
                    <a:gd name="T72" fmla="*/ 27 w 51"/>
                    <a:gd name="T73" fmla="*/ 6 h 23"/>
                    <a:gd name="T74" fmla="*/ 23 w 51"/>
                    <a:gd name="T75" fmla="*/ 6 h 23"/>
                    <a:gd name="T76" fmla="*/ 20 w 51"/>
                    <a:gd name="T77" fmla="*/ 7 h 23"/>
                    <a:gd name="T78" fmla="*/ 17 w 51"/>
                    <a:gd name="T79" fmla="*/ 8 h 23"/>
                    <a:gd name="T80" fmla="*/ 14 w 51"/>
                    <a:gd name="T81" fmla="*/ 11 h 23"/>
                    <a:gd name="T82" fmla="*/ 11 w 51"/>
                    <a:gd name="T83" fmla="*/ 13 h 23"/>
                    <a:gd name="T84" fmla="*/ 10 w 51"/>
                    <a:gd name="T85" fmla="*/ 14 h 23"/>
                    <a:gd name="T86" fmla="*/ 9 w 51"/>
                    <a:gd name="T87" fmla="*/ 16 h 23"/>
                    <a:gd name="T88" fmla="*/ 8 w 51"/>
                    <a:gd name="T89" fmla="*/ 18 h 23"/>
                    <a:gd name="T90" fmla="*/ 7 w 51"/>
                    <a:gd name="T91" fmla="*/ 22 h 23"/>
                    <a:gd name="T92" fmla="*/ 0 w 51"/>
                    <a:gd name="T93" fmla="*/ 22 h 2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1"/>
                    <a:gd name="T142" fmla="*/ 0 h 23"/>
                    <a:gd name="T143" fmla="*/ 51 w 51"/>
                    <a:gd name="T144" fmla="*/ 23 h 2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1" h="23">
                      <a:moveTo>
                        <a:pt x="0" y="22"/>
                      </a:moveTo>
                      <a:lnTo>
                        <a:pt x="0" y="19"/>
                      </a:lnTo>
                      <a:lnTo>
                        <a:pt x="1" y="17"/>
                      </a:lnTo>
                      <a:lnTo>
                        <a:pt x="2" y="14"/>
                      </a:lnTo>
                      <a:lnTo>
                        <a:pt x="3" y="13"/>
                      </a:lnTo>
                      <a:lnTo>
                        <a:pt x="4" y="11"/>
                      </a:lnTo>
                      <a:lnTo>
                        <a:pt x="5" y="9"/>
                      </a:lnTo>
                      <a:lnTo>
                        <a:pt x="7" y="8"/>
                      </a:lnTo>
                      <a:lnTo>
                        <a:pt x="8" y="6"/>
                      </a:lnTo>
                      <a:lnTo>
                        <a:pt x="11" y="4"/>
                      </a:lnTo>
                      <a:lnTo>
                        <a:pt x="13" y="3"/>
                      </a:lnTo>
                      <a:lnTo>
                        <a:pt x="15" y="2"/>
                      </a:lnTo>
                      <a:lnTo>
                        <a:pt x="18" y="1"/>
                      </a:lnTo>
                      <a:lnTo>
                        <a:pt x="21" y="0"/>
                      </a:lnTo>
                      <a:lnTo>
                        <a:pt x="24" y="0"/>
                      </a:lnTo>
                      <a:lnTo>
                        <a:pt x="28" y="0"/>
                      </a:lnTo>
                      <a:lnTo>
                        <a:pt x="31" y="0"/>
                      </a:lnTo>
                      <a:lnTo>
                        <a:pt x="34" y="1"/>
                      </a:lnTo>
                      <a:lnTo>
                        <a:pt x="38" y="2"/>
                      </a:lnTo>
                      <a:lnTo>
                        <a:pt x="41" y="4"/>
                      </a:lnTo>
                      <a:lnTo>
                        <a:pt x="45" y="6"/>
                      </a:lnTo>
                      <a:lnTo>
                        <a:pt x="48" y="9"/>
                      </a:lnTo>
                      <a:lnTo>
                        <a:pt x="50" y="11"/>
                      </a:lnTo>
                      <a:lnTo>
                        <a:pt x="50" y="22"/>
                      </a:lnTo>
                      <a:lnTo>
                        <a:pt x="46" y="22"/>
                      </a:lnTo>
                      <a:lnTo>
                        <a:pt x="46" y="21"/>
                      </a:lnTo>
                      <a:lnTo>
                        <a:pt x="45" y="18"/>
                      </a:lnTo>
                      <a:lnTo>
                        <a:pt x="44" y="16"/>
                      </a:lnTo>
                      <a:lnTo>
                        <a:pt x="43" y="14"/>
                      </a:lnTo>
                      <a:lnTo>
                        <a:pt x="42" y="12"/>
                      </a:lnTo>
                      <a:lnTo>
                        <a:pt x="41" y="11"/>
                      </a:lnTo>
                      <a:lnTo>
                        <a:pt x="39" y="10"/>
                      </a:lnTo>
                      <a:lnTo>
                        <a:pt x="37" y="9"/>
                      </a:lnTo>
                      <a:lnTo>
                        <a:pt x="35" y="8"/>
                      </a:lnTo>
                      <a:lnTo>
                        <a:pt x="33" y="7"/>
                      </a:lnTo>
                      <a:lnTo>
                        <a:pt x="30" y="6"/>
                      </a:lnTo>
                      <a:lnTo>
                        <a:pt x="27" y="6"/>
                      </a:lnTo>
                      <a:lnTo>
                        <a:pt x="23" y="6"/>
                      </a:lnTo>
                      <a:lnTo>
                        <a:pt x="20" y="7"/>
                      </a:lnTo>
                      <a:lnTo>
                        <a:pt x="17" y="8"/>
                      </a:lnTo>
                      <a:lnTo>
                        <a:pt x="14" y="11"/>
                      </a:lnTo>
                      <a:lnTo>
                        <a:pt x="11" y="13"/>
                      </a:lnTo>
                      <a:lnTo>
                        <a:pt x="10" y="14"/>
                      </a:lnTo>
                      <a:lnTo>
                        <a:pt x="9" y="16"/>
                      </a:lnTo>
                      <a:lnTo>
                        <a:pt x="8" y="18"/>
                      </a:lnTo>
                      <a:lnTo>
                        <a:pt x="7" y="22"/>
                      </a:lnTo>
                      <a:lnTo>
                        <a:pt x="0" y="22"/>
                      </a:lnTo>
                    </a:path>
                  </a:pathLst>
                </a:custGeom>
                <a:solidFill>
                  <a:srgbClr val="00B7A5"/>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nvGrpSpPr>
                <p:cNvPr id="711" name="Group 935">
                  <a:extLst>
                    <a:ext uri="{FF2B5EF4-FFF2-40B4-BE49-F238E27FC236}">
                      <a16:creationId xmlns:a16="http://schemas.microsoft.com/office/drawing/2014/main" id="{1E248D54-030F-4CBA-98B2-09FDC3A6B229}"/>
                    </a:ext>
                  </a:extLst>
                </p:cNvPr>
                <p:cNvGrpSpPr>
                  <a:grpSpLocks/>
                </p:cNvGrpSpPr>
                <p:nvPr/>
              </p:nvGrpSpPr>
              <p:grpSpPr bwMode="auto">
                <a:xfrm>
                  <a:off x="512" y="2955"/>
                  <a:ext cx="33" cy="33"/>
                  <a:chOff x="512" y="2955"/>
                  <a:chExt cx="33" cy="33"/>
                </a:xfrm>
              </p:grpSpPr>
              <p:sp>
                <p:nvSpPr>
                  <p:cNvPr id="731" name="Oval 936">
                    <a:extLst>
                      <a:ext uri="{FF2B5EF4-FFF2-40B4-BE49-F238E27FC236}">
                        <a16:creationId xmlns:a16="http://schemas.microsoft.com/office/drawing/2014/main" id="{697EE73F-27C1-41EE-B4B0-6869418954F3}"/>
                      </a:ext>
                    </a:extLst>
                  </p:cNvPr>
                  <p:cNvSpPr>
                    <a:spLocks noChangeArrowheads="1"/>
                  </p:cNvSpPr>
                  <p:nvPr/>
                </p:nvSpPr>
                <p:spPr bwMode="auto">
                  <a:xfrm>
                    <a:off x="512" y="2955"/>
                    <a:ext cx="33" cy="33"/>
                  </a:xfrm>
                  <a:prstGeom prst="ellipse">
                    <a:avLst/>
                  </a:prstGeom>
                  <a:solidFill>
                    <a:srgbClr val="333333"/>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732" name="Oval 937">
                    <a:extLst>
                      <a:ext uri="{FF2B5EF4-FFF2-40B4-BE49-F238E27FC236}">
                        <a16:creationId xmlns:a16="http://schemas.microsoft.com/office/drawing/2014/main" id="{F4BB592D-8A41-46DA-8F93-784D0AF0105E}"/>
                      </a:ext>
                    </a:extLst>
                  </p:cNvPr>
                  <p:cNvSpPr>
                    <a:spLocks noChangeArrowheads="1"/>
                  </p:cNvSpPr>
                  <p:nvPr/>
                </p:nvSpPr>
                <p:spPr bwMode="auto">
                  <a:xfrm>
                    <a:off x="519" y="2962"/>
                    <a:ext cx="19" cy="17"/>
                  </a:xfrm>
                  <a:prstGeom prst="ellipse">
                    <a:avLst/>
                  </a:prstGeom>
                  <a:solidFill>
                    <a:srgbClr val="CECECE"/>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733" name="Oval 938">
                    <a:extLst>
                      <a:ext uri="{FF2B5EF4-FFF2-40B4-BE49-F238E27FC236}">
                        <a16:creationId xmlns:a16="http://schemas.microsoft.com/office/drawing/2014/main" id="{D1E55E72-7342-46D7-96B2-7ED4BADD80E2}"/>
                      </a:ext>
                    </a:extLst>
                  </p:cNvPr>
                  <p:cNvSpPr>
                    <a:spLocks noChangeArrowheads="1"/>
                  </p:cNvSpPr>
                  <p:nvPr/>
                </p:nvSpPr>
                <p:spPr bwMode="auto">
                  <a:xfrm>
                    <a:off x="527" y="2970"/>
                    <a:ext cx="2" cy="2"/>
                  </a:xfrm>
                  <a:prstGeom prst="ellipse">
                    <a:avLst/>
                  </a:prstGeom>
                  <a:solidFill>
                    <a:schemeClr val="tx2"/>
                  </a:solidFill>
                  <a:ln w="12700">
                    <a:solidFill>
                      <a:schemeClr val="tx1"/>
                    </a:solidFill>
                    <a:round/>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sp>
              <p:nvSpPr>
                <p:cNvPr id="712" name="Freeform 939">
                  <a:extLst>
                    <a:ext uri="{FF2B5EF4-FFF2-40B4-BE49-F238E27FC236}">
                      <a16:creationId xmlns:a16="http://schemas.microsoft.com/office/drawing/2014/main" id="{ED8810FD-CC3B-4A3C-9D16-1F9C31AA5FD6}"/>
                    </a:ext>
                  </a:extLst>
                </p:cNvPr>
                <p:cNvSpPr>
                  <a:spLocks/>
                </p:cNvSpPr>
                <p:nvPr/>
              </p:nvSpPr>
              <p:spPr bwMode="auto">
                <a:xfrm>
                  <a:off x="756" y="2952"/>
                  <a:ext cx="97" cy="10"/>
                </a:xfrm>
                <a:custGeom>
                  <a:avLst/>
                  <a:gdLst>
                    <a:gd name="T0" fmla="*/ 0 w 97"/>
                    <a:gd name="T1" fmla="*/ 0 h 10"/>
                    <a:gd name="T2" fmla="*/ 9 w 97"/>
                    <a:gd name="T3" fmla="*/ 9 h 10"/>
                    <a:gd name="T4" fmla="*/ 96 w 97"/>
                    <a:gd name="T5" fmla="*/ 8 h 10"/>
                    <a:gd name="T6" fmla="*/ 96 w 97"/>
                    <a:gd name="T7" fmla="*/ 0 h 10"/>
                    <a:gd name="T8" fmla="*/ 0 w 97"/>
                    <a:gd name="T9" fmla="*/ 0 h 10"/>
                    <a:gd name="T10" fmla="*/ 0 60000 65536"/>
                    <a:gd name="T11" fmla="*/ 0 60000 65536"/>
                    <a:gd name="T12" fmla="*/ 0 60000 65536"/>
                    <a:gd name="T13" fmla="*/ 0 60000 65536"/>
                    <a:gd name="T14" fmla="*/ 0 60000 65536"/>
                    <a:gd name="T15" fmla="*/ 0 w 97"/>
                    <a:gd name="T16" fmla="*/ 0 h 10"/>
                    <a:gd name="T17" fmla="*/ 97 w 97"/>
                    <a:gd name="T18" fmla="*/ 10 h 10"/>
                  </a:gdLst>
                  <a:ahLst/>
                  <a:cxnLst>
                    <a:cxn ang="T10">
                      <a:pos x="T0" y="T1"/>
                    </a:cxn>
                    <a:cxn ang="T11">
                      <a:pos x="T2" y="T3"/>
                    </a:cxn>
                    <a:cxn ang="T12">
                      <a:pos x="T4" y="T5"/>
                    </a:cxn>
                    <a:cxn ang="T13">
                      <a:pos x="T6" y="T7"/>
                    </a:cxn>
                    <a:cxn ang="T14">
                      <a:pos x="T8" y="T9"/>
                    </a:cxn>
                  </a:cxnLst>
                  <a:rect l="T15" t="T16" r="T17" b="T18"/>
                  <a:pathLst>
                    <a:path w="97" h="10">
                      <a:moveTo>
                        <a:pt x="0" y="0"/>
                      </a:moveTo>
                      <a:lnTo>
                        <a:pt x="9" y="9"/>
                      </a:lnTo>
                      <a:lnTo>
                        <a:pt x="96" y="8"/>
                      </a:lnTo>
                      <a:lnTo>
                        <a:pt x="96" y="0"/>
                      </a:lnTo>
                      <a:lnTo>
                        <a:pt x="0" y="0"/>
                      </a:lnTo>
                    </a:path>
                  </a:pathLst>
                </a:custGeom>
                <a:solidFill>
                  <a:srgbClr val="67676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713" name="Rectangle 940">
                  <a:extLst>
                    <a:ext uri="{FF2B5EF4-FFF2-40B4-BE49-F238E27FC236}">
                      <a16:creationId xmlns:a16="http://schemas.microsoft.com/office/drawing/2014/main" id="{A54B9B62-1FE9-4DEB-876A-B0EC47A6DC79}"/>
                    </a:ext>
                  </a:extLst>
                </p:cNvPr>
                <p:cNvSpPr>
                  <a:spLocks noChangeArrowheads="1"/>
                </p:cNvSpPr>
                <p:nvPr/>
              </p:nvSpPr>
              <p:spPr bwMode="auto">
                <a:xfrm>
                  <a:off x="552" y="2931"/>
                  <a:ext cx="4" cy="2"/>
                </a:xfrm>
                <a:prstGeom prst="rect">
                  <a:avLst/>
                </a:prstGeom>
                <a:solidFill>
                  <a:srgbClr val="676767"/>
                </a:solidFill>
                <a:ln w="12700">
                  <a:solidFill>
                    <a:schemeClr val="tx1"/>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714" name="Freeform 941">
                  <a:extLst>
                    <a:ext uri="{FF2B5EF4-FFF2-40B4-BE49-F238E27FC236}">
                      <a16:creationId xmlns:a16="http://schemas.microsoft.com/office/drawing/2014/main" id="{5ED8AA2A-15AE-4D14-B44E-646DD8E5E99C}"/>
                    </a:ext>
                  </a:extLst>
                </p:cNvPr>
                <p:cNvSpPr>
                  <a:spLocks/>
                </p:cNvSpPr>
                <p:nvPr/>
              </p:nvSpPr>
              <p:spPr bwMode="auto">
                <a:xfrm>
                  <a:off x="556" y="2905"/>
                  <a:ext cx="30" cy="43"/>
                </a:xfrm>
                <a:custGeom>
                  <a:avLst/>
                  <a:gdLst>
                    <a:gd name="T0" fmla="*/ 29 w 30"/>
                    <a:gd name="T1" fmla="*/ 0 h 43"/>
                    <a:gd name="T2" fmla="*/ 27 w 30"/>
                    <a:gd name="T3" fmla="*/ 2 h 43"/>
                    <a:gd name="T4" fmla="*/ 27 w 30"/>
                    <a:gd name="T5" fmla="*/ 22 h 43"/>
                    <a:gd name="T6" fmla="*/ 26 w 30"/>
                    <a:gd name="T7" fmla="*/ 26 h 43"/>
                    <a:gd name="T8" fmla="*/ 25 w 30"/>
                    <a:gd name="T9" fmla="*/ 31 h 43"/>
                    <a:gd name="T10" fmla="*/ 23 w 30"/>
                    <a:gd name="T11" fmla="*/ 37 h 43"/>
                    <a:gd name="T12" fmla="*/ 20 w 30"/>
                    <a:gd name="T13" fmla="*/ 41 h 43"/>
                    <a:gd name="T14" fmla="*/ 15 w 30"/>
                    <a:gd name="T15" fmla="*/ 42 h 43"/>
                    <a:gd name="T16" fmla="*/ 11 w 30"/>
                    <a:gd name="T17" fmla="*/ 41 h 43"/>
                    <a:gd name="T18" fmla="*/ 7 w 30"/>
                    <a:gd name="T19" fmla="*/ 38 h 43"/>
                    <a:gd name="T20" fmla="*/ 4 w 30"/>
                    <a:gd name="T21" fmla="*/ 35 h 43"/>
                    <a:gd name="T22" fmla="*/ 1 w 30"/>
                    <a:gd name="T23" fmla="*/ 31 h 43"/>
                    <a:gd name="T24" fmla="*/ 0 w 30"/>
                    <a:gd name="T25" fmla="*/ 29 h 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
                    <a:gd name="T40" fmla="*/ 0 h 43"/>
                    <a:gd name="T41" fmla="*/ 30 w 30"/>
                    <a:gd name="T42" fmla="*/ 43 h 4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 h="43">
                      <a:moveTo>
                        <a:pt x="29" y="0"/>
                      </a:moveTo>
                      <a:lnTo>
                        <a:pt x="27" y="2"/>
                      </a:lnTo>
                      <a:lnTo>
                        <a:pt x="27" y="22"/>
                      </a:lnTo>
                      <a:lnTo>
                        <a:pt x="26" y="26"/>
                      </a:lnTo>
                      <a:lnTo>
                        <a:pt x="25" y="31"/>
                      </a:lnTo>
                      <a:lnTo>
                        <a:pt x="23" y="37"/>
                      </a:lnTo>
                      <a:lnTo>
                        <a:pt x="20" y="41"/>
                      </a:lnTo>
                      <a:lnTo>
                        <a:pt x="15" y="42"/>
                      </a:lnTo>
                      <a:lnTo>
                        <a:pt x="11" y="41"/>
                      </a:lnTo>
                      <a:lnTo>
                        <a:pt x="7" y="38"/>
                      </a:lnTo>
                      <a:lnTo>
                        <a:pt x="4" y="35"/>
                      </a:lnTo>
                      <a:lnTo>
                        <a:pt x="1" y="31"/>
                      </a:lnTo>
                      <a:lnTo>
                        <a:pt x="0" y="29"/>
                      </a:lnTo>
                    </a:path>
                  </a:pathLst>
                </a:custGeom>
                <a:noFill/>
                <a:ln w="127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5" name="Freeform 942">
                  <a:extLst>
                    <a:ext uri="{FF2B5EF4-FFF2-40B4-BE49-F238E27FC236}">
                      <a16:creationId xmlns:a16="http://schemas.microsoft.com/office/drawing/2014/main" id="{D05CCDC6-5799-4D6F-AF2A-CF4808830E9D}"/>
                    </a:ext>
                  </a:extLst>
                </p:cNvPr>
                <p:cNvSpPr>
                  <a:spLocks/>
                </p:cNvSpPr>
                <p:nvPr/>
              </p:nvSpPr>
              <p:spPr bwMode="auto">
                <a:xfrm>
                  <a:off x="555" y="2913"/>
                  <a:ext cx="31" cy="30"/>
                </a:xfrm>
                <a:custGeom>
                  <a:avLst/>
                  <a:gdLst>
                    <a:gd name="T0" fmla="*/ 30 w 31"/>
                    <a:gd name="T1" fmla="*/ 0 h 30"/>
                    <a:gd name="T2" fmla="*/ 28 w 31"/>
                    <a:gd name="T3" fmla="*/ 2 h 30"/>
                    <a:gd name="T4" fmla="*/ 27 w 31"/>
                    <a:gd name="T5" fmla="*/ 5 h 30"/>
                    <a:gd name="T6" fmla="*/ 25 w 31"/>
                    <a:gd name="T7" fmla="*/ 10 h 30"/>
                    <a:gd name="T8" fmla="*/ 25 w 31"/>
                    <a:gd name="T9" fmla="*/ 11 h 30"/>
                    <a:gd name="T10" fmla="*/ 25 w 31"/>
                    <a:gd name="T11" fmla="*/ 12 h 30"/>
                    <a:gd name="T12" fmla="*/ 25 w 31"/>
                    <a:gd name="T13" fmla="*/ 15 h 30"/>
                    <a:gd name="T14" fmla="*/ 24 w 31"/>
                    <a:gd name="T15" fmla="*/ 20 h 30"/>
                    <a:gd name="T16" fmla="*/ 20 w 31"/>
                    <a:gd name="T17" fmla="*/ 26 h 30"/>
                    <a:gd name="T18" fmla="*/ 17 w 31"/>
                    <a:gd name="T19" fmla="*/ 28 h 30"/>
                    <a:gd name="T20" fmla="*/ 13 w 31"/>
                    <a:gd name="T21" fmla="*/ 29 h 30"/>
                    <a:gd name="T22" fmla="*/ 11 w 31"/>
                    <a:gd name="T23" fmla="*/ 28 h 30"/>
                    <a:gd name="T24" fmla="*/ 8 w 31"/>
                    <a:gd name="T25" fmla="*/ 25 h 30"/>
                    <a:gd name="T26" fmla="*/ 3 w 31"/>
                    <a:gd name="T27" fmla="*/ 19 h 30"/>
                    <a:gd name="T28" fmla="*/ 0 w 31"/>
                    <a:gd name="T29" fmla="*/ 16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
                    <a:gd name="T46" fmla="*/ 0 h 30"/>
                    <a:gd name="T47" fmla="*/ 31 w 31"/>
                    <a:gd name="T48" fmla="*/ 30 h 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 h="30">
                      <a:moveTo>
                        <a:pt x="30" y="0"/>
                      </a:moveTo>
                      <a:lnTo>
                        <a:pt x="28" y="2"/>
                      </a:lnTo>
                      <a:lnTo>
                        <a:pt x="27" y="5"/>
                      </a:lnTo>
                      <a:lnTo>
                        <a:pt x="25" y="10"/>
                      </a:lnTo>
                      <a:lnTo>
                        <a:pt x="25" y="11"/>
                      </a:lnTo>
                      <a:lnTo>
                        <a:pt x="25" y="12"/>
                      </a:lnTo>
                      <a:lnTo>
                        <a:pt x="25" y="15"/>
                      </a:lnTo>
                      <a:lnTo>
                        <a:pt x="24" y="20"/>
                      </a:lnTo>
                      <a:lnTo>
                        <a:pt x="20" y="26"/>
                      </a:lnTo>
                      <a:lnTo>
                        <a:pt x="17" y="28"/>
                      </a:lnTo>
                      <a:lnTo>
                        <a:pt x="13" y="29"/>
                      </a:lnTo>
                      <a:lnTo>
                        <a:pt x="11" y="28"/>
                      </a:lnTo>
                      <a:lnTo>
                        <a:pt x="8" y="25"/>
                      </a:lnTo>
                      <a:lnTo>
                        <a:pt x="3" y="19"/>
                      </a:lnTo>
                      <a:lnTo>
                        <a:pt x="0" y="16"/>
                      </a:lnTo>
                    </a:path>
                  </a:pathLst>
                </a:custGeom>
                <a:noFill/>
                <a:ln w="127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6" name="Arc 943">
                  <a:extLst>
                    <a:ext uri="{FF2B5EF4-FFF2-40B4-BE49-F238E27FC236}">
                      <a16:creationId xmlns:a16="http://schemas.microsoft.com/office/drawing/2014/main" id="{B4FBDBCE-D48E-42A2-8302-D032BB54F55E}"/>
                    </a:ext>
                  </a:extLst>
                </p:cNvPr>
                <p:cNvSpPr>
                  <a:spLocks/>
                </p:cNvSpPr>
                <p:nvPr/>
              </p:nvSpPr>
              <p:spPr bwMode="auto">
                <a:xfrm>
                  <a:off x="585" y="2917"/>
                  <a:ext cx="2" cy="21"/>
                </a:xfrm>
                <a:custGeom>
                  <a:avLst/>
                  <a:gdLst>
                    <a:gd name="T0" fmla="*/ 0 w 21600"/>
                    <a:gd name="T1" fmla="*/ 0 h 35483"/>
                    <a:gd name="T2" fmla="*/ 0 w 21600"/>
                    <a:gd name="T3" fmla="*/ 0 h 35483"/>
                    <a:gd name="T4" fmla="*/ 0 w 21600"/>
                    <a:gd name="T5" fmla="*/ 0 h 35483"/>
                    <a:gd name="T6" fmla="*/ 0 60000 65536"/>
                    <a:gd name="T7" fmla="*/ 0 60000 65536"/>
                    <a:gd name="T8" fmla="*/ 0 60000 65536"/>
                    <a:gd name="T9" fmla="*/ 0 w 21600"/>
                    <a:gd name="T10" fmla="*/ 0 h 35483"/>
                    <a:gd name="T11" fmla="*/ 21600 w 21600"/>
                    <a:gd name="T12" fmla="*/ 35483 h 35483"/>
                  </a:gdLst>
                  <a:ahLst/>
                  <a:cxnLst>
                    <a:cxn ang="T6">
                      <a:pos x="T0" y="T1"/>
                    </a:cxn>
                    <a:cxn ang="T7">
                      <a:pos x="T2" y="T3"/>
                    </a:cxn>
                    <a:cxn ang="T8">
                      <a:pos x="T4" y="T5"/>
                    </a:cxn>
                  </a:cxnLst>
                  <a:rect l="T9" t="T10" r="T11" b="T12"/>
                  <a:pathLst>
                    <a:path w="21600" h="35483" fill="none" extrusionOk="0">
                      <a:moveTo>
                        <a:pt x="8953" y="35482"/>
                      </a:moveTo>
                      <a:cubicBezTo>
                        <a:pt x="3330" y="31421"/>
                        <a:pt x="0" y="24907"/>
                        <a:pt x="0" y="17972"/>
                      </a:cubicBezTo>
                      <a:cubicBezTo>
                        <a:pt x="-1" y="10750"/>
                        <a:pt x="3609" y="4006"/>
                        <a:pt x="9618" y="0"/>
                      </a:cubicBezTo>
                    </a:path>
                    <a:path w="21600" h="35483" stroke="0" extrusionOk="0">
                      <a:moveTo>
                        <a:pt x="8953" y="35482"/>
                      </a:moveTo>
                      <a:cubicBezTo>
                        <a:pt x="3330" y="31421"/>
                        <a:pt x="0" y="24907"/>
                        <a:pt x="0" y="17972"/>
                      </a:cubicBezTo>
                      <a:cubicBezTo>
                        <a:pt x="-1" y="10750"/>
                        <a:pt x="3609" y="4006"/>
                        <a:pt x="9618" y="0"/>
                      </a:cubicBezTo>
                      <a:lnTo>
                        <a:pt x="21600" y="17972"/>
                      </a:lnTo>
                      <a:lnTo>
                        <a:pt x="8953" y="35482"/>
                      </a:lnTo>
                      <a:close/>
                    </a:path>
                  </a:pathLst>
                </a:custGeom>
                <a:noFill/>
                <a:ln w="127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17" name="Rectangle 944">
                  <a:extLst>
                    <a:ext uri="{FF2B5EF4-FFF2-40B4-BE49-F238E27FC236}">
                      <a16:creationId xmlns:a16="http://schemas.microsoft.com/office/drawing/2014/main" id="{FFFCF545-E75C-4420-A290-3A7570F1C0EE}"/>
                    </a:ext>
                  </a:extLst>
                </p:cNvPr>
                <p:cNvSpPr>
                  <a:spLocks noChangeArrowheads="1"/>
                </p:cNvSpPr>
                <p:nvPr/>
              </p:nvSpPr>
              <p:spPr bwMode="auto">
                <a:xfrm>
                  <a:off x="585" y="2860"/>
                  <a:ext cx="278" cy="90"/>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718" name="Rectangle 945">
                  <a:extLst>
                    <a:ext uri="{FF2B5EF4-FFF2-40B4-BE49-F238E27FC236}">
                      <a16:creationId xmlns:a16="http://schemas.microsoft.com/office/drawing/2014/main" id="{D16D8923-F97C-4A08-AFA7-B7F80EACBD2F}"/>
                    </a:ext>
                  </a:extLst>
                </p:cNvPr>
                <p:cNvSpPr>
                  <a:spLocks noChangeArrowheads="1"/>
                </p:cNvSpPr>
                <p:nvPr/>
              </p:nvSpPr>
              <p:spPr bwMode="auto">
                <a:xfrm>
                  <a:off x="590" y="2866"/>
                  <a:ext cx="268" cy="79"/>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nvGrpSpPr>
                <p:cNvPr id="719" name="Group 946">
                  <a:extLst>
                    <a:ext uri="{FF2B5EF4-FFF2-40B4-BE49-F238E27FC236}">
                      <a16:creationId xmlns:a16="http://schemas.microsoft.com/office/drawing/2014/main" id="{50E05980-E92E-4314-A74E-E1C2CBF50159}"/>
                    </a:ext>
                  </a:extLst>
                </p:cNvPr>
                <p:cNvGrpSpPr>
                  <a:grpSpLocks/>
                </p:cNvGrpSpPr>
                <p:nvPr/>
              </p:nvGrpSpPr>
              <p:grpSpPr bwMode="auto">
                <a:xfrm>
                  <a:off x="556" y="2952"/>
                  <a:ext cx="23" cy="19"/>
                  <a:chOff x="556" y="2952"/>
                  <a:chExt cx="23" cy="19"/>
                </a:xfrm>
              </p:grpSpPr>
              <p:sp>
                <p:nvSpPr>
                  <p:cNvPr id="729" name="Rectangle 947">
                    <a:extLst>
                      <a:ext uri="{FF2B5EF4-FFF2-40B4-BE49-F238E27FC236}">
                        <a16:creationId xmlns:a16="http://schemas.microsoft.com/office/drawing/2014/main" id="{AFCBCE60-CB2D-4BB7-945C-AD4BCBDC7B88}"/>
                      </a:ext>
                    </a:extLst>
                  </p:cNvPr>
                  <p:cNvSpPr>
                    <a:spLocks noChangeArrowheads="1"/>
                  </p:cNvSpPr>
                  <p:nvPr/>
                </p:nvSpPr>
                <p:spPr bwMode="auto">
                  <a:xfrm>
                    <a:off x="556" y="2952"/>
                    <a:ext cx="23" cy="19"/>
                  </a:xfrm>
                  <a:prstGeom prst="rect">
                    <a:avLst/>
                  </a:prstGeom>
                  <a:solidFill>
                    <a:srgbClr val="47474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730" name="Rectangle 948">
                    <a:extLst>
                      <a:ext uri="{FF2B5EF4-FFF2-40B4-BE49-F238E27FC236}">
                        <a16:creationId xmlns:a16="http://schemas.microsoft.com/office/drawing/2014/main" id="{5C4C41F8-90A6-4E9F-A15C-11FD82DA57FE}"/>
                      </a:ext>
                    </a:extLst>
                  </p:cNvPr>
                  <p:cNvSpPr>
                    <a:spLocks noChangeArrowheads="1"/>
                  </p:cNvSpPr>
                  <p:nvPr/>
                </p:nvSpPr>
                <p:spPr bwMode="auto">
                  <a:xfrm>
                    <a:off x="558" y="2954"/>
                    <a:ext cx="19" cy="14"/>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720" name="Group 949">
                  <a:extLst>
                    <a:ext uri="{FF2B5EF4-FFF2-40B4-BE49-F238E27FC236}">
                      <a16:creationId xmlns:a16="http://schemas.microsoft.com/office/drawing/2014/main" id="{5030A344-6603-453D-AAAE-B7ADE3CE3673}"/>
                    </a:ext>
                  </a:extLst>
                </p:cNvPr>
                <p:cNvGrpSpPr>
                  <a:grpSpLocks/>
                </p:cNvGrpSpPr>
                <p:nvPr/>
              </p:nvGrpSpPr>
              <p:grpSpPr bwMode="auto">
                <a:xfrm>
                  <a:off x="599" y="2955"/>
                  <a:ext cx="33" cy="33"/>
                  <a:chOff x="599" y="2955"/>
                  <a:chExt cx="33" cy="33"/>
                </a:xfrm>
              </p:grpSpPr>
              <p:sp>
                <p:nvSpPr>
                  <p:cNvPr id="726" name="Oval 950">
                    <a:extLst>
                      <a:ext uri="{FF2B5EF4-FFF2-40B4-BE49-F238E27FC236}">
                        <a16:creationId xmlns:a16="http://schemas.microsoft.com/office/drawing/2014/main" id="{DB7C5937-8346-4648-A467-1BC05B3DB558}"/>
                      </a:ext>
                    </a:extLst>
                  </p:cNvPr>
                  <p:cNvSpPr>
                    <a:spLocks noChangeArrowheads="1"/>
                  </p:cNvSpPr>
                  <p:nvPr/>
                </p:nvSpPr>
                <p:spPr bwMode="auto">
                  <a:xfrm>
                    <a:off x="599" y="2955"/>
                    <a:ext cx="33" cy="33"/>
                  </a:xfrm>
                  <a:prstGeom prst="ellipse">
                    <a:avLst/>
                  </a:prstGeom>
                  <a:solidFill>
                    <a:srgbClr val="333333"/>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727" name="Oval 951">
                    <a:extLst>
                      <a:ext uri="{FF2B5EF4-FFF2-40B4-BE49-F238E27FC236}">
                        <a16:creationId xmlns:a16="http://schemas.microsoft.com/office/drawing/2014/main" id="{D9298C4B-4DB1-45CB-A3EF-C6EFCE2120AC}"/>
                      </a:ext>
                    </a:extLst>
                  </p:cNvPr>
                  <p:cNvSpPr>
                    <a:spLocks noChangeArrowheads="1"/>
                  </p:cNvSpPr>
                  <p:nvPr/>
                </p:nvSpPr>
                <p:spPr bwMode="auto">
                  <a:xfrm>
                    <a:off x="606" y="2962"/>
                    <a:ext cx="20" cy="17"/>
                  </a:xfrm>
                  <a:prstGeom prst="ellipse">
                    <a:avLst/>
                  </a:prstGeom>
                  <a:solidFill>
                    <a:srgbClr val="CECECE"/>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728" name="Oval 952">
                    <a:extLst>
                      <a:ext uri="{FF2B5EF4-FFF2-40B4-BE49-F238E27FC236}">
                        <a16:creationId xmlns:a16="http://schemas.microsoft.com/office/drawing/2014/main" id="{EAC4529D-763E-4D24-948C-1BE087EB9053}"/>
                      </a:ext>
                    </a:extLst>
                  </p:cNvPr>
                  <p:cNvSpPr>
                    <a:spLocks noChangeArrowheads="1"/>
                  </p:cNvSpPr>
                  <p:nvPr/>
                </p:nvSpPr>
                <p:spPr bwMode="auto">
                  <a:xfrm>
                    <a:off x="616" y="2970"/>
                    <a:ext cx="2" cy="2"/>
                  </a:xfrm>
                  <a:prstGeom prst="ellipse">
                    <a:avLst/>
                  </a:prstGeom>
                  <a:solidFill>
                    <a:schemeClr val="tx2"/>
                  </a:solidFill>
                  <a:ln w="12700">
                    <a:solidFill>
                      <a:schemeClr val="tx1"/>
                    </a:solidFill>
                    <a:round/>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721" name="Group 953">
                  <a:extLst>
                    <a:ext uri="{FF2B5EF4-FFF2-40B4-BE49-F238E27FC236}">
                      <a16:creationId xmlns:a16="http://schemas.microsoft.com/office/drawing/2014/main" id="{D68381FB-4DAF-4B70-A67A-11675DBE0A48}"/>
                    </a:ext>
                  </a:extLst>
                </p:cNvPr>
                <p:cNvGrpSpPr>
                  <a:grpSpLocks/>
                </p:cNvGrpSpPr>
                <p:nvPr/>
              </p:nvGrpSpPr>
              <p:grpSpPr bwMode="auto">
                <a:xfrm>
                  <a:off x="641" y="2955"/>
                  <a:ext cx="33" cy="33"/>
                  <a:chOff x="641" y="2955"/>
                  <a:chExt cx="33" cy="33"/>
                </a:xfrm>
              </p:grpSpPr>
              <p:sp>
                <p:nvSpPr>
                  <p:cNvPr id="723" name="Oval 954">
                    <a:extLst>
                      <a:ext uri="{FF2B5EF4-FFF2-40B4-BE49-F238E27FC236}">
                        <a16:creationId xmlns:a16="http://schemas.microsoft.com/office/drawing/2014/main" id="{69736880-E1AF-406C-8379-48C540A46714}"/>
                      </a:ext>
                    </a:extLst>
                  </p:cNvPr>
                  <p:cNvSpPr>
                    <a:spLocks noChangeArrowheads="1"/>
                  </p:cNvSpPr>
                  <p:nvPr/>
                </p:nvSpPr>
                <p:spPr bwMode="auto">
                  <a:xfrm>
                    <a:off x="641" y="2955"/>
                    <a:ext cx="33" cy="33"/>
                  </a:xfrm>
                  <a:prstGeom prst="ellipse">
                    <a:avLst/>
                  </a:prstGeom>
                  <a:solidFill>
                    <a:srgbClr val="333333"/>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724" name="Oval 955">
                    <a:extLst>
                      <a:ext uri="{FF2B5EF4-FFF2-40B4-BE49-F238E27FC236}">
                        <a16:creationId xmlns:a16="http://schemas.microsoft.com/office/drawing/2014/main" id="{119C578F-DDB2-4CBC-A8B5-720D43454C59}"/>
                      </a:ext>
                    </a:extLst>
                  </p:cNvPr>
                  <p:cNvSpPr>
                    <a:spLocks noChangeArrowheads="1"/>
                  </p:cNvSpPr>
                  <p:nvPr/>
                </p:nvSpPr>
                <p:spPr bwMode="auto">
                  <a:xfrm>
                    <a:off x="649" y="2962"/>
                    <a:ext cx="18" cy="17"/>
                  </a:xfrm>
                  <a:prstGeom prst="ellipse">
                    <a:avLst/>
                  </a:prstGeom>
                  <a:solidFill>
                    <a:srgbClr val="CECECE"/>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725" name="Oval 956">
                    <a:extLst>
                      <a:ext uri="{FF2B5EF4-FFF2-40B4-BE49-F238E27FC236}">
                        <a16:creationId xmlns:a16="http://schemas.microsoft.com/office/drawing/2014/main" id="{AE74C1A4-B223-43E3-9013-7ED38072E5B0}"/>
                      </a:ext>
                    </a:extLst>
                  </p:cNvPr>
                  <p:cNvSpPr>
                    <a:spLocks noChangeArrowheads="1"/>
                  </p:cNvSpPr>
                  <p:nvPr/>
                </p:nvSpPr>
                <p:spPr bwMode="auto">
                  <a:xfrm>
                    <a:off x="657" y="2970"/>
                    <a:ext cx="2" cy="2"/>
                  </a:xfrm>
                  <a:prstGeom prst="ellipse">
                    <a:avLst/>
                  </a:prstGeom>
                  <a:solidFill>
                    <a:schemeClr val="tx2"/>
                  </a:solidFill>
                  <a:ln w="12700">
                    <a:solidFill>
                      <a:schemeClr val="tx1"/>
                    </a:solidFill>
                    <a:round/>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sp>
              <p:nvSpPr>
                <p:cNvPr id="722" name="Freeform 957">
                  <a:extLst>
                    <a:ext uri="{FF2B5EF4-FFF2-40B4-BE49-F238E27FC236}">
                      <a16:creationId xmlns:a16="http://schemas.microsoft.com/office/drawing/2014/main" id="{8298CD99-A077-4A3C-9BC0-B73ACF3346F2}"/>
                    </a:ext>
                  </a:extLst>
                </p:cNvPr>
                <p:cNvSpPr>
                  <a:spLocks/>
                </p:cNvSpPr>
                <p:nvPr/>
              </p:nvSpPr>
              <p:spPr bwMode="auto">
                <a:xfrm>
                  <a:off x="592" y="2952"/>
                  <a:ext cx="96" cy="10"/>
                </a:xfrm>
                <a:custGeom>
                  <a:avLst/>
                  <a:gdLst>
                    <a:gd name="T0" fmla="*/ 0 w 96"/>
                    <a:gd name="T1" fmla="*/ 0 h 10"/>
                    <a:gd name="T2" fmla="*/ 9 w 96"/>
                    <a:gd name="T3" fmla="*/ 9 h 10"/>
                    <a:gd name="T4" fmla="*/ 95 w 96"/>
                    <a:gd name="T5" fmla="*/ 9 h 10"/>
                    <a:gd name="T6" fmla="*/ 95 w 96"/>
                    <a:gd name="T7" fmla="*/ 0 h 10"/>
                    <a:gd name="T8" fmla="*/ 0 w 96"/>
                    <a:gd name="T9" fmla="*/ 0 h 10"/>
                    <a:gd name="T10" fmla="*/ 0 60000 65536"/>
                    <a:gd name="T11" fmla="*/ 0 60000 65536"/>
                    <a:gd name="T12" fmla="*/ 0 60000 65536"/>
                    <a:gd name="T13" fmla="*/ 0 60000 65536"/>
                    <a:gd name="T14" fmla="*/ 0 60000 65536"/>
                    <a:gd name="T15" fmla="*/ 0 w 96"/>
                    <a:gd name="T16" fmla="*/ 0 h 10"/>
                    <a:gd name="T17" fmla="*/ 96 w 96"/>
                    <a:gd name="T18" fmla="*/ 10 h 10"/>
                  </a:gdLst>
                  <a:ahLst/>
                  <a:cxnLst>
                    <a:cxn ang="T10">
                      <a:pos x="T0" y="T1"/>
                    </a:cxn>
                    <a:cxn ang="T11">
                      <a:pos x="T2" y="T3"/>
                    </a:cxn>
                    <a:cxn ang="T12">
                      <a:pos x="T4" y="T5"/>
                    </a:cxn>
                    <a:cxn ang="T13">
                      <a:pos x="T6" y="T7"/>
                    </a:cxn>
                    <a:cxn ang="T14">
                      <a:pos x="T8" y="T9"/>
                    </a:cxn>
                  </a:cxnLst>
                  <a:rect l="T15" t="T16" r="T17" b="T18"/>
                  <a:pathLst>
                    <a:path w="96" h="10">
                      <a:moveTo>
                        <a:pt x="0" y="0"/>
                      </a:moveTo>
                      <a:lnTo>
                        <a:pt x="9" y="9"/>
                      </a:lnTo>
                      <a:lnTo>
                        <a:pt x="95" y="9"/>
                      </a:lnTo>
                      <a:lnTo>
                        <a:pt x="95" y="0"/>
                      </a:lnTo>
                      <a:lnTo>
                        <a:pt x="0" y="0"/>
                      </a:lnTo>
                    </a:path>
                  </a:pathLst>
                </a:custGeom>
                <a:solidFill>
                  <a:srgbClr val="67676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grpSp>
            <p:nvGrpSpPr>
              <p:cNvPr id="689" name="Group 958">
                <a:extLst>
                  <a:ext uri="{FF2B5EF4-FFF2-40B4-BE49-F238E27FC236}">
                    <a16:creationId xmlns:a16="http://schemas.microsoft.com/office/drawing/2014/main" id="{A0584AD0-88B8-4723-8718-D5B2B76B95CF}"/>
                  </a:ext>
                </a:extLst>
              </p:cNvPr>
              <p:cNvGrpSpPr>
                <a:grpSpLocks/>
              </p:cNvGrpSpPr>
              <p:nvPr/>
            </p:nvGrpSpPr>
            <p:grpSpPr bwMode="auto">
              <a:xfrm>
                <a:off x="690" y="2846"/>
                <a:ext cx="55" cy="90"/>
                <a:chOff x="690" y="2846"/>
                <a:chExt cx="55" cy="90"/>
              </a:xfrm>
            </p:grpSpPr>
            <p:sp>
              <p:nvSpPr>
                <p:cNvPr id="690" name="Rectangle 959">
                  <a:extLst>
                    <a:ext uri="{FF2B5EF4-FFF2-40B4-BE49-F238E27FC236}">
                      <a16:creationId xmlns:a16="http://schemas.microsoft.com/office/drawing/2014/main" id="{288C81A0-09ED-4004-A4AE-C5F2620B0B37}"/>
                    </a:ext>
                  </a:extLst>
                </p:cNvPr>
                <p:cNvSpPr>
                  <a:spLocks noChangeArrowheads="1"/>
                </p:cNvSpPr>
                <p:nvPr/>
              </p:nvSpPr>
              <p:spPr bwMode="auto">
                <a:xfrm>
                  <a:off x="694" y="2850"/>
                  <a:ext cx="36"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defTabSz="42863">
                    <a:spcBef>
                      <a:spcPct val="20000"/>
                    </a:spcBef>
                    <a:buClr>
                      <a:srgbClr val="72BFC5"/>
                    </a:buClr>
                    <a:buChar char="•"/>
                    <a:defRPr sz="1300">
                      <a:solidFill>
                        <a:schemeClr val="tx1"/>
                      </a:solidFill>
                      <a:latin typeface="Calibri" panose="020F0502020204030204" pitchFamily="34" charset="0"/>
                    </a:defRPr>
                  </a:lvl1pPr>
                  <a:lvl2pPr marL="742950" indent="-285750" defTabSz="42863">
                    <a:spcBef>
                      <a:spcPct val="20000"/>
                    </a:spcBef>
                    <a:buClr>
                      <a:srgbClr val="72BFC5"/>
                    </a:buClr>
                    <a:buChar char="–"/>
                    <a:defRPr sz="1300">
                      <a:solidFill>
                        <a:schemeClr val="tx1"/>
                      </a:solidFill>
                      <a:latin typeface="Calibri" panose="020F0502020204030204" pitchFamily="34" charset="0"/>
                    </a:defRPr>
                  </a:lvl2pPr>
                  <a:lvl3pPr marL="1143000" indent="-228600" defTabSz="42863">
                    <a:spcBef>
                      <a:spcPct val="20000"/>
                    </a:spcBef>
                    <a:buClr>
                      <a:srgbClr val="72BFC5"/>
                    </a:buClr>
                    <a:buChar char="•"/>
                    <a:defRPr sz="1300">
                      <a:solidFill>
                        <a:schemeClr val="tx1"/>
                      </a:solidFill>
                      <a:latin typeface="Calibri" panose="020F0502020204030204" pitchFamily="34" charset="0"/>
                    </a:defRPr>
                  </a:lvl3pPr>
                  <a:lvl4pPr marL="1600200" indent="-228600" defTabSz="42863">
                    <a:spcBef>
                      <a:spcPct val="20000"/>
                    </a:spcBef>
                    <a:buClr>
                      <a:srgbClr val="72BFC5"/>
                    </a:buClr>
                    <a:buChar char="–"/>
                    <a:defRPr sz="1300">
                      <a:solidFill>
                        <a:schemeClr val="tx1"/>
                      </a:solidFill>
                      <a:latin typeface="Calibri" panose="020F0502020204030204" pitchFamily="34" charset="0"/>
                    </a:defRPr>
                  </a:lvl4pPr>
                  <a:lvl5pPr marL="2057400" indent="-228600" defTabSz="42863">
                    <a:spcBef>
                      <a:spcPct val="20000"/>
                    </a:spcBef>
                    <a:buClr>
                      <a:srgbClr val="72BFC5"/>
                    </a:buClr>
                    <a:buChar char="»"/>
                    <a:defRPr sz="1300">
                      <a:solidFill>
                        <a:schemeClr val="tx1"/>
                      </a:solidFill>
                      <a:latin typeface="Calibri" panose="020F0502020204030204" pitchFamily="34" charset="0"/>
                    </a:defRPr>
                  </a:lvl5pPr>
                  <a:lvl6pPr marL="2514600" indent="-228600" defTabSz="42863"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42863"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42863"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42863"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AU" altLang="zh-CN" sz="900">
                      <a:solidFill>
                        <a:schemeClr val="bg2"/>
                      </a:solidFill>
                      <a:latin typeface="黑体" panose="02010609060101010101" pitchFamily="49" charset="-122"/>
                    </a:rPr>
                    <a:t>M</a:t>
                  </a:r>
                </a:p>
              </p:txBody>
            </p:sp>
            <p:sp>
              <p:nvSpPr>
                <p:cNvPr id="691" name="Rectangle 960">
                  <a:extLst>
                    <a:ext uri="{FF2B5EF4-FFF2-40B4-BE49-F238E27FC236}">
                      <a16:creationId xmlns:a16="http://schemas.microsoft.com/office/drawing/2014/main" id="{DAED82FB-FDBC-4631-AC57-5E1A7B12A5EF}"/>
                    </a:ext>
                  </a:extLst>
                </p:cNvPr>
                <p:cNvSpPr>
                  <a:spLocks noChangeArrowheads="1"/>
                </p:cNvSpPr>
                <p:nvPr/>
              </p:nvSpPr>
              <p:spPr bwMode="auto">
                <a:xfrm>
                  <a:off x="697" y="2922"/>
                  <a:ext cx="45" cy="7"/>
                </a:xfrm>
                <a:prstGeom prst="rect">
                  <a:avLst/>
                </a:prstGeom>
                <a:solidFill>
                  <a:srgbClr val="CECECE"/>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692" name="Rectangle 961">
                  <a:extLst>
                    <a:ext uri="{FF2B5EF4-FFF2-40B4-BE49-F238E27FC236}">
                      <a16:creationId xmlns:a16="http://schemas.microsoft.com/office/drawing/2014/main" id="{942DEC5F-09CE-4D65-A32A-6502215AF53B}"/>
                    </a:ext>
                  </a:extLst>
                </p:cNvPr>
                <p:cNvSpPr>
                  <a:spLocks noChangeArrowheads="1"/>
                </p:cNvSpPr>
                <p:nvPr/>
              </p:nvSpPr>
              <p:spPr bwMode="auto">
                <a:xfrm>
                  <a:off x="700" y="2926"/>
                  <a:ext cx="45" cy="7"/>
                </a:xfrm>
                <a:prstGeom prst="rect">
                  <a:avLst/>
                </a:prstGeom>
                <a:solidFill>
                  <a:schemeClr val="bg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693" name="Rectangle 962">
                  <a:extLst>
                    <a:ext uri="{FF2B5EF4-FFF2-40B4-BE49-F238E27FC236}">
                      <a16:creationId xmlns:a16="http://schemas.microsoft.com/office/drawing/2014/main" id="{78AD33C3-8453-44CB-8796-A13814A7A4CB}"/>
                    </a:ext>
                  </a:extLst>
                </p:cNvPr>
                <p:cNvSpPr>
                  <a:spLocks noChangeArrowheads="1"/>
                </p:cNvSpPr>
                <p:nvPr/>
              </p:nvSpPr>
              <p:spPr bwMode="auto">
                <a:xfrm>
                  <a:off x="699" y="2924"/>
                  <a:ext cx="45" cy="6"/>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694" name="Rectangle 963">
                  <a:extLst>
                    <a:ext uri="{FF2B5EF4-FFF2-40B4-BE49-F238E27FC236}">
                      <a16:creationId xmlns:a16="http://schemas.microsoft.com/office/drawing/2014/main" id="{8434DBC9-08B1-411E-9417-FBA252445629}"/>
                    </a:ext>
                  </a:extLst>
                </p:cNvPr>
                <p:cNvSpPr>
                  <a:spLocks noChangeArrowheads="1"/>
                </p:cNvSpPr>
                <p:nvPr/>
              </p:nvSpPr>
              <p:spPr bwMode="auto">
                <a:xfrm>
                  <a:off x="690" y="2846"/>
                  <a:ext cx="36"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defTabSz="42863">
                    <a:spcBef>
                      <a:spcPct val="20000"/>
                    </a:spcBef>
                    <a:buClr>
                      <a:srgbClr val="72BFC5"/>
                    </a:buClr>
                    <a:buChar char="•"/>
                    <a:defRPr sz="1300">
                      <a:solidFill>
                        <a:schemeClr val="tx1"/>
                      </a:solidFill>
                      <a:latin typeface="Calibri" panose="020F0502020204030204" pitchFamily="34" charset="0"/>
                    </a:defRPr>
                  </a:lvl1pPr>
                  <a:lvl2pPr marL="742950" indent="-285750" defTabSz="42863">
                    <a:spcBef>
                      <a:spcPct val="20000"/>
                    </a:spcBef>
                    <a:buClr>
                      <a:srgbClr val="72BFC5"/>
                    </a:buClr>
                    <a:buChar char="–"/>
                    <a:defRPr sz="1300">
                      <a:solidFill>
                        <a:schemeClr val="tx1"/>
                      </a:solidFill>
                      <a:latin typeface="Calibri" panose="020F0502020204030204" pitchFamily="34" charset="0"/>
                    </a:defRPr>
                  </a:lvl2pPr>
                  <a:lvl3pPr marL="1143000" indent="-228600" defTabSz="42863">
                    <a:spcBef>
                      <a:spcPct val="20000"/>
                    </a:spcBef>
                    <a:buClr>
                      <a:srgbClr val="72BFC5"/>
                    </a:buClr>
                    <a:buChar char="•"/>
                    <a:defRPr sz="1300">
                      <a:solidFill>
                        <a:schemeClr val="tx1"/>
                      </a:solidFill>
                      <a:latin typeface="Calibri" panose="020F0502020204030204" pitchFamily="34" charset="0"/>
                    </a:defRPr>
                  </a:lvl3pPr>
                  <a:lvl4pPr marL="1600200" indent="-228600" defTabSz="42863">
                    <a:spcBef>
                      <a:spcPct val="20000"/>
                    </a:spcBef>
                    <a:buClr>
                      <a:srgbClr val="72BFC5"/>
                    </a:buClr>
                    <a:buChar char="–"/>
                    <a:defRPr sz="1300">
                      <a:solidFill>
                        <a:schemeClr val="tx1"/>
                      </a:solidFill>
                      <a:latin typeface="Calibri" panose="020F0502020204030204" pitchFamily="34" charset="0"/>
                    </a:defRPr>
                  </a:lvl4pPr>
                  <a:lvl5pPr marL="2057400" indent="-228600" defTabSz="42863">
                    <a:spcBef>
                      <a:spcPct val="20000"/>
                    </a:spcBef>
                    <a:buClr>
                      <a:srgbClr val="72BFC5"/>
                    </a:buClr>
                    <a:buChar char="»"/>
                    <a:defRPr sz="1300">
                      <a:solidFill>
                        <a:schemeClr val="tx1"/>
                      </a:solidFill>
                      <a:latin typeface="Calibri" panose="020F0502020204030204" pitchFamily="34" charset="0"/>
                    </a:defRPr>
                  </a:lvl5pPr>
                  <a:lvl6pPr marL="2514600" indent="-228600" defTabSz="42863"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42863"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42863"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42863"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AU" altLang="zh-CN" sz="900">
                      <a:solidFill>
                        <a:srgbClr val="CECECE"/>
                      </a:solidFill>
                      <a:latin typeface="黑体" panose="02010609060101010101" pitchFamily="49" charset="-122"/>
                    </a:rPr>
                    <a:t>M</a:t>
                  </a:r>
                </a:p>
              </p:txBody>
            </p:sp>
            <p:sp>
              <p:nvSpPr>
                <p:cNvPr id="695" name="Rectangle 964">
                  <a:extLst>
                    <a:ext uri="{FF2B5EF4-FFF2-40B4-BE49-F238E27FC236}">
                      <a16:creationId xmlns:a16="http://schemas.microsoft.com/office/drawing/2014/main" id="{7290C86E-84B8-4B40-A537-08B8B837DDC3}"/>
                    </a:ext>
                  </a:extLst>
                </p:cNvPr>
                <p:cNvSpPr>
                  <a:spLocks noChangeArrowheads="1"/>
                </p:cNvSpPr>
                <p:nvPr/>
              </p:nvSpPr>
              <p:spPr bwMode="auto">
                <a:xfrm>
                  <a:off x="692" y="2847"/>
                  <a:ext cx="36"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defTabSz="42863">
                    <a:spcBef>
                      <a:spcPct val="20000"/>
                    </a:spcBef>
                    <a:buClr>
                      <a:srgbClr val="72BFC5"/>
                    </a:buClr>
                    <a:buChar char="•"/>
                    <a:defRPr sz="1300">
                      <a:solidFill>
                        <a:schemeClr val="tx1"/>
                      </a:solidFill>
                      <a:latin typeface="Calibri" panose="020F0502020204030204" pitchFamily="34" charset="0"/>
                    </a:defRPr>
                  </a:lvl1pPr>
                  <a:lvl2pPr marL="742950" indent="-285750" defTabSz="42863">
                    <a:spcBef>
                      <a:spcPct val="20000"/>
                    </a:spcBef>
                    <a:buClr>
                      <a:srgbClr val="72BFC5"/>
                    </a:buClr>
                    <a:buChar char="–"/>
                    <a:defRPr sz="1300">
                      <a:solidFill>
                        <a:schemeClr val="tx1"/>
                      </a:solidFill>
                      <a:latin typeface="Calibri" panose="020F0502020204030204" pitchFamily="34" charset="0"/>
                    </a:defRPr>
                  </a:lvl2pPr>
                  <a:lvl3pPr marL="1143000" indent="-228600" defTabSz="42863">
                    <a:spcBef>
                      <a:spcPct val="20000"/>
                    </a:spcBef>
                    <a:buClr>
                      <a:srgbClr val="72BFC5"/>
                    </a:buClr>
                    <a:buChar char="•"/>
                    <a:defRPr sz="1300">
                      <a:solidFill>
                        <a:schemeClr val="tx1"/>
                      </a:solidFill>
                      <a:latin typeface="Calibri" panose="020F0502020204030204" pitchFamily="34" charset="0"/>
                    </a:defRPr>
                  </a:lvl3pPr>
                  <a:lvl4pPr marL="1600200" indent="-228600" defTabSz="42863">
                    <a:spcBef>
                      <a:spcPct val="20000"/>
                    </a:spcBef>
                    <a:buClr>
                      <a:srgbClr val="72BFC5"/>
                    </a:buClr>
                    <a:buChar char="–"/>
                    <a:defRPr sz="1300">
                      <a:solidFill>
                        <a:schemeClr val="tx1"/>
                      </a:solidFill>
                      <a:latin typeface="Calibri" panose="020F0502020204030204" pitchFamily="34" charset="0"/>
                    </a:defRPr>
                  </a:lvl4pPr>
                  <a:lvl5pPr marL="2057400" indent="-228600" defTabSz="42863">
                    <a:spcBef>
                      <a:spcPct val="20000"/>
                    </a:spcBef>
                    <a:buClr>
                      <a:srgbClr val="72BFC5"/>
                    </a:buClr>
                    <a:buChar char="»"/>
                    <a:defRPr sz="1300">
                      <a:solidFill>
                        <a:schemeClr val="tx1"/>
                      </a:solidFill>
                      <a:latin typeface="Calibri" panose="020F0502020204030204" pitchFamily="34" charset="0"/>
                    </a:defRPr>
                  </a:lvl5pPr>
                  <a:lvl6pPr marL="2514600" indent="-228600" defTabSz="42863"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42863"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42863"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42863"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AU" altLang="zh-CN" sz="900">
                      <a:solidFill>
                        <a:srgbClr val="063DE8"/>
                      </a:solidFill>
                      <a:latin typeface="黑体" panose="02010609060101010101" pitchFamily="49" charset="-122"/>
                    </a:rPr>
                    <a:t>M</a:t>
                  </a:r>
                </a:p>
              </p:txBody>
            </p:sp>
          </p:grpSp>
        </p:grpSp>
      </p:grpSp>
      <p:sp>
        <p:nvSpPr>
          <p:cNvPr id="953" name="Rectangle 965">
            <a:extLst>
              <a:ext uri="{FF2B5EF4-FFF2-40B4-BE49-F238E27FC236}">
                <a16:creationId xmlns:a16="http://schemas.microsoft.com/office/drawing/2014/main" id="{02832822-984E-41B3-B16E-28C116AA4373}"/>
              </a:ext>
            </a:extLst>
          </p:cNvPr>
          <p:cNvSpPr>
            <a:spLocks noChangeArrowheads="1"/>
          </p:cNvSpPr>
          <p:nvPr/>
        </p:nvSpPr>
        <p:spPr bwMode="auto">
          <a:xfrm>
            <a:off x="9497045" y="4013200"/>
            <a:ext cx="2286000" cy="2093913"/>
          </a:xfrm>
          <a:prstGeom prst="rect">
            <a:avLst/>
          </a:prstGeom>
          <a:solidFill>
            <a:srgbClr val="FFC5C5"/>
          </a:solidFill>
          <a:ln>
            <a:noFill/>
          </a:ln>
          <a:effectLst>
            <a:outerShdw dist="53882" dir="2700000" algn="ctr" rotWithShape="0">
              <a:schemeClr val="bg2"/>
            </a:outerShdw>
          </a:effectLst>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954" name="Rectangle 966">
            <a:extLst>
              <a:ext uri="{FF2B5EF4-FFF2-40B4-BE49-F238E27FC236}">
                <a16:creationId xmlns:a16="http://schemas.microsoft.com/office/drawing/2014/main" id="{D3326738-4E46-4C4B-A79F-438DBDD7BA09}"/>
              </a:ext>
            </a:extLst>
          </p:cNvPr>
          <p:cNvSpPr>
            <a:spLocks noChangeArrowheads="1"/>
          </p:cNvSpPr>
          <p:nvPr/>
        </p:nvSpPr>
        <p:spPr bwMode="auto">
          <a:xfrm>
            <a:off x="9712945" y="4113213"/>
            <a:ext cx="20716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marL="400050" indent="-400050" defTabSz="687388">
              <a:spcBef>
                <a:spcPct val="20000"/>
              </a:spcBef>
              <a:buClr>
                <a:srgbClr val="72BFC5"/>
              </a:buClr>
              <a:buChar char="•"/>
              <a:defRPr sz="1300">
                <a:solidFill>
                  <a:schemeClr val="tx1"/>
                </a:solidFill>
                <a:latin typeface="Calibri" panose="020F0502020204030204" pitchFamily="34" charset="0"/>
              </a:defRPr>
            </a:lvl1pPr>
            <a:lvl2pPr marL="742950" indent="-285750" defTabSz="687388">
              <a:spcBef>
                <a:spcPct val="20000"/>
              </a:spcBef>
              <a:buClr>
                <a:srgbClr val="72BFC5"/>
              </a:buClr>
              <a:buChar char="–"/>
              <a:defRPr sz="1300">
                <a:solidFill>
                  <a:schemeClr val="tx1"/>
                </a:solidFill>
                <a:latin typeface="Calibri" panose="020F0502020204030204" pitchFamily="34" charset="0"/>
              </a:defRPr>
            </a:lvl2pPr>
            <a:lvl3pPr marL="1143000" indent="-228600" defTabSz="687388">
              <a:spcBef>
                <a:spcPct val="20000"/>
              </a:spcBef>
              <a:buClr>
                <a:srgbClr val="72BFC5"/>
              </a:buClr>
              <a:buChar char="•"/>
              <a:defRPr sz="1300">
                <a:solidFill>
                  <a:schemeClr val="tx1"/>
                </a:solidFill>
                <a:latin typeface="Calibri" panose="020F0502020204030204" pitchFamily="34" charset="0"/>
              </a:defRPr>
            </a:lvl3pPr>
            <a:lvl4pPr marL="1600200" indent="-228600" defTabSz="687388">
              <a:spcBef>
                <a:spcPct val="20000"/>
              </a:spcBef>
              <a:buClr>
                <a:srgbClr val="72BFC5"/>
              </a:buClr>
              <a:buChar char="–"/>
              <a:defRPr sz="1300">
                <a:solidFill>
                  <a:schemeClr val="tx1"/>
                </a:solidFill>
                <a:latin typeface="Calibri" panose="020F0502020204030204" pitchFamily="34" charset="0"/>
              </a:defRPr>
            </a:lvl4pPr>
            <a:lvl5pPr marL="2057400" indent="-228600" defTabSz="687388">
              <a:spcBef>
                <a:spcPct val="20000"/>
              </a:spcBef>
              <a:buClr>
                <a:srgbClr val="72BFC5"/>
              </a:buClr>
              <a:buChar char="»"/>
              <a:defRPr sz="1300">
                <a:solidFill>
                  <a:schemeClr val="tx1"/>
                </a:solidFill>
                <a:latin typeface="Calibri" panose="020F0502020204030204" pitchFamily="34" charset="0"/>
              </a:defRPr>
            </a:lvl5pPr>
            <a:lvl6pPr marL="2514600" indent="-228600" defTabSz="68738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68738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68738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68738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spcAft>
                <a:spcPct val="50000"/>
              </a:spcAft>
              <a:buClrTx/>
              <a:buFontTx/>
              <a:buNone/>
            </a:pPr>
            <a:r>
              <a:rPr lang="zh-CN" altLang="en-AU" sz="1800">
                <a:latin typeface="黑体" panose="02010609060101010101" pitchFamily="49" charset="-122"/>
              </a:rPr>
              <a:t>成本中心</a:t>
            </a:r>
          </a:p>
          <a:p>
            <a:pPr>
              <a:lnSpc>
                <a:spcPct val="80000"/>
              </a:lnSpc>
              <a:spcBef>
                <a:spcPct val="0"/>
              </a:spcBef>
              <a:buClrTx/>
              <a:buSzPct val="80000"/>
              <a:buFont typeface="Wingdings" panose="05000000000000000000" pitchFamily="2" charset="2"/>
              <a:buChar char="l"/>
            </a:pPr>
            <a:r>
              <a:rPr lang="en-AU" altLang="zh-CN" sz="1600">
                <a:latin typeface="黑体" panose="02010609060101010101" pitchFamily="49" charset="-122"/>
              </a:rPr>
              <a:t>_____________</a:t>
            </a:r>
          </a:p>
          <a:p>
            <a:pPr>
              <a:lnSpc>
                <a:spcPct val="80000"/>
              </a:lnSpc>
              <a:spcBef>
                <a:spcPct val="0"/>
              </a:spcBef>
              <a:buClrTx/>
              <a:buSzPct val="80000"/>
              <a:buFont typeface="Wingdings" panose="05000000000000000000" pitchFamily="2" charset="2"/>
              <a:buChar char="l"/>
            </a:pPr>
            <a:r>
              <a:rPr lang="en-AU" altLang="zh-CN" sz="1600">
                <a:latin typeface="黑体" panose="02010609060101010101" pitchFamily="49" charset="-122"/>
              </a:rPr>
              <a:t>_____________</a:t>
            </a:r>
          </a:p>
          <a:p>
            <a:pPr>
              <a:lnSpc>
                <a:spcPct val="80000"/>
              </a:lnSpc>
              <a:spcBef>
                <a:spcPct val="0"/>
              </a:spcBef>
              <a:buClrTx/>
              <a:buSzPct val="80000"/>
              <a:buFont typeface="Wingdings" panose="05000000000000000000" pitchFamily="2" charset="2"/>
              <a:buChar char="l"/>
            </a:pPr>
            <a:r>
              <a:rPr lang="en-AU" altLang="zh-CN" sz="1600">
                <a:latin typeface="黑体" panose="02010609060101010101" pitchFamily="49" charset="-122"/>
              </a:rPr>
              <a:t>_____________</a:t>
            </a:r>
          </a:p>
          <a:p>
            <a:pPr>
              <a:spcBef>
                <a:spcPct val="0"/>
              </a:spcBef>
              <a:spcAft>
                <a:spcPct val="50000"/>
              </a:spcAft>
              <a:buClrTx/>
              <a:buSzPct val="80000"/>
              <a:buFont typeface="Wingdings" panose="05000000000000000000" pitchFamily="2" charset="2"/>
              <a:buChar char="l"/>
            </a:pPr>
            <a:r>
              <a:rPr lang="zh-CN" altLang="en-AU" sz="1600">
                <a:latin typeface="黑体" panose="02010609060101010101" pitchFamily="49" charset="-122"/>
              </a:rPr>
              <a:t>外部成本</a:t>
            </a:r>
          </a:p>
          <a:p>
            <a:pPr>
              <a:spcBef>
                <a:spcPct val="0"/>
              </a:spcBef>
              <a:spcAft>
                <a:spcPct val="50000"/>
              </a:spcAft>
              <a:buClrTx/>
              <a:buSzPct val="80000"/>
              <a:buFont typeface="Wingdings" panose="05000000000000000000" pitchFamily="2" charset="2"/>
              <a:buChar char="l"/>
            </a:pPr>
            <a:r>
              <a:rPr lang="zh-CN" altLang="en-AU" sz="1600">
                <a:latin typeface="黑体" panose="02010609060101010101" pitchFamily="49" charset="-122"/>
              </a:rPr>
              <a:t>内部作业</a:t>
            </a:r>
          </a:p>
        </p:txBody>
      </p:sp>
      <p:sp>
        <p:nvSpPr>
          <p:cNvPr id="955" name="Line 967">
            <a:extLst>
              <a:ext uri="{FF2B5EF4-FFF2-40B4-BE49-F238E27FC236}">
                <a16:creationId xmlns:a16="http://schemas.microsoft.com/office/drawing/2014/main" id="{BD2877F5-105D-4ED3-8F0A-6A2536CB6049}"/>
              </a:ext>
            </a:extLst>
          </p:cNvPr>
          <p:cNvSpPr>
            <a:spLocks noChangeShapeType="1"/>
          </p:cNvSpPr>
          <p:nvPr/>
        </p:nvSpPr>
        <p:spPr bwMode="auto">
          <a:xfrm>
            <a:off x="9511332" y="5414963"/>
            <a:ext cx="2271713" cy="0"/>
          </a:xfrm>
          <a:prstGeom prst="line">
            <a:avLst/>
          </a:prstGeom>
          <a:noFill/>
          <a:ln w="25400">
            <a:solidFill>
              <a:srgbClr val="FFFFFF"/>
            </a:solidFill>
            <a:round/>
            <a:headEnd/>
            <a:tailEnd/>
          </a:ln>
          <a:effectLst>
            <a:outerShdw dist="25400" dir="16200000" algn="ctr" rotWithShape="0">
              <a:srgbClr val="800000"/>
            </a:outerShdw>
          </a:effectLst>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56" name="Group 968">
            <a:extLst>
              <a:ext uri="{FF2B5EF4-FFF2-40B4-BE49-F238E27FC236}">
                <a16:creationId xmlns:a16="http://schemas.microsoft.com/office/drawing/2014/main" id="{4D8A2CCE-2819-49B1-BEFE-67BCFC54B971}"/>
              </a:ext>
            </a:extLst>
          </p:cNvPr>
          <p:cNvGrpSpPr>
            <a:grpSpLocks/>
          </p:cNvGrpSpPr>
          <p:nvPr/>
        </p:nvGrpSpPr>
        <p:grpSpPr bwMode="auto">
          <a:xfrm>
            <a:off x="10586070" y="3741738"/>
            <a:ext cx="1143000" cy="493712"/>
            <a:chOff x="864" y="3061"/>
            <a:chExt cx="1024" cy="441"/>
          </a:xfrm>
        </p:grpSpPr>
        <p:sp>
          <p:nvSpPr>
            <p:cNvPr id="957" name="Freeform 969">
              <a:extLst>
                <a:ext uri="{FF2B5EF4-FFF2-40B4-BE49-F238E27FC236}">
                  <a16:creationId xmlns:a16="http://schemas.microsoft.com/office/drawing/2014/main" id="{4B3A9723-DD5F-4CC8-9ACB-C159C1974958}"/>
                </a:ext>
              </a:extLst>
            </p:cNvPr>
            <p:cNvSpPr>
              <a:spLocks/>
            </p:cNvSpPr>
            <p:nvPr/>
          </p:nvSpPr>
          <p:spPr bwMode="auto">
            <a:xfrm>
              <a:off x="1142" y="3067"/>
              <a:ext cx="163" cy="177"/>
            </a:xfrm>
            <a:custGeom>
              <a:avLst/>
              <a:gdLst>
                <a:gd name="T0" fmla="*/ 0 w 163"/>
                <a:gd name="T1" fmla="*/ 28 h 177"/>
                <a:gd name="T2" fmla="*/ 20 w 163"/>
                <a:gd name="T3" fmla="*/ 0 h 177"/>
                <a:gd name="T4" fmla="*/ 162 w 163"/>
                <a:gd name="T5" fmla="*/ 0 h 177"/>
                <a:gd name="T6" fmla="*/ 162 w 163"/>
                <a:gd name="T7" fmla="*/ 28 h 177"/>
                <a:gd name="T8" fmla="*/ 158 w 163"/>
                <a:gd name="T9" fmla="*/ 34 h 177"/>
                <a:gd name="T10" fmla="*/ 158 w 163"/>
                <a:gd name="T11" fmla="*/ 40 h 177"/>
                <a:gd name="T12" fmla="*/ 162 w 163"/>
                <a:gd name="T13" fmla="*/ 40 h 177"/>
                <a:gd name="T14" fmla="*/ 162 w 163"/>
                <a:gd name="T15" fmla="*/ 68 h 177"/>
                <a:gd name="T16" fmla="*/ 158 w 163"/>
                <a:gd name="T17" fmla="*/ 74 h 177"/>
                <a:gd name="T18" fmla="*/ 158 w 163"/>
                <a:gd name="T19" fmla="*/ 80 h 177"/>
                <a:gd name="T20" fmla="*/ 162 w 163"/>
                <a:gd name="T21" fmla="*/ 80 h 177"/>
                <a:gd name="T22" fmla="*/ 162 w 163"/>
                <a:gd name="T23" fmla="*/ 108 h 177"/>
                <a:gd name="T24" fmla="*/ 158 w 163"/>
                <a:gd name="T25" fmla="*/ 113 h 177"/>
                <a:gd name="T26" fmla="*/ 158 w 163"/>
                <a:gd name="T27" fmla="*/ 119 h 177"/>
                <a:gd name="T28" fmla="*/ 162 w 163"/>
                <a:gd name="T29" fmla="*/ 119 h 177"/>
                <a:gd name="T30" fmla="*/ 162 w 163"/>
                <a:gd name="T31" fmla="*/ 147 h 177"/>
                <a:gd name="T32" fmla="*/ 142 w 163"/>
                <a:gd name="T33" fmla="*/ 176 h 177"/>
                <a:gd name="T34" fmla="*/ 0 w 163"/>
                <a:gd name="T35" fmla="*/ 176 h 177"/>
                <a:gd name="T36" fmla="*/ 0 w 163"/>
                <a:gd name="T37" fmla="*/ 147 h 177"/>
                <a:gd name="T38" fmla="*/ 4 w 163"/>
                <a:gd name="T39" fmla="*/ 142 h 177"/>
                <a:gd name="T40" fmla="*/ 4 w 163"/>
                <a:gd name="T41" fmla="*/ 136 h 177"/>
                <a:gd name="T42" fmla="*/ 0 w 163"/>
                <a:gd name="T43" fmla="*/ 136 h 177"/>
                <a:gd name="T44" fmla="*/ 0 w 163"/>
                <a:gd name="T45" fmla="*/ 108 h 177"/>
                <a:gd name="T46" fmla="*/ 4 w 163"/>
                <a:gd name="T47" fmla="*/ 103 h 177"/>
                <a:gd name="T48" fmla="*/ 4 w 163"/>
                <a:gd name="T49" fmla="*/ 97 h 177"/>
                <a:gd name="T50" fmla="*/ 0 w 163"/>
                <a:gd name="T51" fmla="*/ 97 h 177"/>
                <a:gd name="T52" fmla="*/ 0 w 163"/>
                <a:gd name="T53" fmla="*/ 68 h 177"/>
                <a:gd name="T54" fmla="*/ 4 w 163"/>
                <a:gd name="T55" fmla="*/ 63 h 177"/>
                <a:gd name="T56" fmla="*/ 4 w 163"/>
                <a:gd name="T57" fmla="*/ 57 h 177"/>
                <a:gd name="T58" fmla="*/ 0 w 163"/>
                <a:gd name="T59" fmla="*/ 57 h 177"/>
                <a:gd name="T60" fmla="*/ 0 w 163"/>
                <a:gd name="T61" fmla="*/ 28 h 17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3"/>
                <a:gd name="T94" fmla="*/ 0 h 177"/>
                <a:gd name="T95" fmla="*/ 163 w 163"/>
                <a:gd name="T96" fmla="*/ 177 h 17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3" h="177">
                  <a:moveTo>
                    <a:pt x="0" y="28"/>
                  </a:moveTo>
                  <a:lnTo>
                    <a:pt x="20" y="0"/>
                  </a:lnTo>
                  <a:lnTo>
                    <a:pt x="162" y="0"/>
                  </a:lnTo>
                  <a:lnTo>
                    <a:pt x="162" y="28"/>
                  </a:lnTo>
                  <a:lnTo>
                    <a:pt x="158" y="34"/>
                  </a:lnTo>
                  <a:lnTo>
                    <a:pt x="158" y="40"/>
                  </a:lnTo>
                  <a:lnTo>
                    <a:pt x="162" y="40"/>
                  </a:lnTo>
                  <a:lnTo>
                    <a:pt x="162" y="68"/>
                  </a:lnTo>
                  <a:lnTo>
                    <a:pt x="158" y="74"/>
                  </a:lnTo>
                  <a:lnTo>
                    <a:pt x="158" y="80"/>
                  </a:lnTo>
                  <a:lnTo>
                    <a:pt x="162" y="80"/>
                  </a:lnTo>
                  <a:lnTo>
                    <a:pt x="162" y="108"/>
                  </a:lnTo>
                  <a:lnTo>
                    <a:pt x="158" y="113"/>
                  </a:lnTo>
                  <a:lnTo>
                    <a:pt x="158" y="119"/>
                  </a:lnTo>
                  <a:lnTo>
                    <a:pt x="162" y="119"/>
                  </a:lnTo>
                  <a:lnTo>
                    <a:pt x="162" y="147"/>
                  </a:lnTo>
                  <a:lnTo>
                    <a:pt x="142" y="176"/>
                  </a:lnTo>
                  <a:lnTo>
                    <a:pt x="0" y="176"/>
                  </a:lnTo>
                  <a:lnTo>
                    <a:pt x="0" y="147"/>
                  </a:lnTo>
                  <a:lnTo>
                    <a:pt x="4" y="142"/>
                  </a:lnTo>
                  <a:lnTo>
                    <a:pt x="4" y="136"/>
                  </a:lnTo>
                  <a:lnTo>
                    <a:pt x="0" y="136"/>
                  </a:lnTo>
                  <a:lnTo>
                    <a:pt x="0" y="108"/>
                  </a:lnTo>
                  <a:lnTo>
                    <a:pt x="4" y="103"/>
                  </a:lnTo>
                  <a:lnTo>
                    <a:pt x="4" y="97"/>
                  </a:lnTo>
                  <a:lnTo>
                    <a:pt x="0" y="97"/>
                  </a:lnTo>
                  <a:lnTo>
                    <a:pt x="0" y="68"/>
                  </a:lnTo>
                  <a:lnTo>
                    <a:pt x="4" y="63"/>
                  </a:lnTo>
                  <a:lnTo>
                    <a:pt x="4" y="57"/>
                  </a:lnTo>
                  <a:lnTo>
                    <a:pt x="0" y="57"/>
                  </a:lnTo>
                  <a:lnTo>
                    <a:pt x="0" y="28"/>
                  </a:lnTo>
                </a:path>
              </a:pathLst>
            </a:custGeom>
            <a:solidFill>
              <a:srgbClr val="B259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58" name="Freeform 970">
              <a:extLst>
                <a:ext uri="{FF2B5EF4-FFF2-40B4-BE49-F238E27FC236}">
                  <a16:creationId xmlns:a16="http://schemas.microsoft.com/office/drawing/2014/main" id="{E5B55B57-E0F2-4DDB-9FBA-535B7F0377C8}"/>
                </a:ext>
              </a:extLst>
            </p:cNvPr>
            <p:cNvSpPr>
              <a:spLocks/>
            </p:cNvSpPr>
            <p:nvPr/>
          </p:nvSpPr>
          <p:spPr bwMode="auto">
            <a:xfrm>
              <a:off x="1284" y="3188"/>
              <a:ext cx="21" cy="56"/>
            </a:xfrm>
            <a:custGeom>
              <a:avLst/>
              <a:gdLst>
                <a:gd name="T0" fmla="*/ 0 w 21"/>
                <a:gd name="T1" fmla="*/ 27 h 56"/>
                <a:gd name="T2" fmla="*/ 20 w 21"/>
                <a:gd name="T3" fmla="*/ 0 h 56"/>
                <a:gd name="T4" fmla="*/ 20 w 21"/>
                <a:gd name="T5" fmla="*/ 27 h 56"/>
                <a:gd name="T6" fmla="*/ 0 w 21"/>
                <a:gd name="T7" fmla="*/ 55 h 56"/>
                <a:gd name="T8" fmla="*/ 0 w 21"/>
                <a:gd name="T9" fmla="*/ 27 h 56"/>
                <a:gd name="T10" fmla="*/ 0 60000 65536"/>
                <a:gd name="T11" fmla="*/ 0 60000 65536"/>
                <a:gd name="T12" fmla="*/ 0 60000 65536"/>
                <a:gd name="T13" fmla="*/ 0 60000 65536"/>
                <a:gd name="T14" fmla="*/ 0 60000 65536"/>
                <a:gd name="T15" fmla="*/ 0 w 21"/>
                <a:gd name="T16" fmla="*/ 0 h 56"/>
                <a:gd name="T17" fmla="*/ 21 w 21"/>
                <a:gd name="T18" fmla="*/ 56 h 56"/>
              </a:gdLst>
              <a:ahLst/>
              <a:cxnLst>
                <a:cxn ang="T10">
                  <a:pos x="T0" y="T1"/>
                </a:cxn>
                <a:cxn ang="T11">
                  <a:pos x="T2" y="T3"/>
                </a:cxn>
                <a:cxn ang="T12">
                  <a:pos x="T4" y="T5"/>
                </a:cxn>
                <a:cxn ang="T13">
                  <a:pos x="T6" y="T7"/>
                </a:cxn>
                <a:cxn ang="T14">
                  <a:pos x="T8" y="T9"/>
                </a:cxn>
              </a:cxnLst>
              <a:rect l="T15" t="T16" r="T17" b="T18"/>
              <a:pathLst>
                <a:path w="21" h="56">
                  <a:moveTo>
                    <a:pt x="0" y="27"/>
                  </a:moveTo>
                  <a:lnTo>
                    <a:pt x="20" y="0"/>
                  </a:lnTo>
                  <a:lnTo>
                    <a:pt x="20" y="27"/>
                  </a:lnTo>
                  <a:lnTo>
                    <a:pt x="0" y="55"/>
                  </a:lnTo>
                  <a:lnTo>
                    <a:pt x="0" y="27"/>
                  </a:lnTo>
                </a:path>
              </a:pathLst>
            </a:custGeom>
            <a:solidFill>
              <a:srgbClr val="BC37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59" name="Freeform 971">
              <a:extLst>
                <a:ext uri="{FF2B5EF4-FFF2-40B4-BE49-F238E27FC236}">
                  <a16:creationId xmlns:a16="http://schemas.microsoft.com/office/drawing/2014/main" id="{6125B550-DCA4-4604-ACD4-A32FB3531A24}"/>
                </a:ext>
              </a:extLst>
            </p:cNvPr>
            <p:cNvSpPr>
              <a:spLocks/>
            </p:cNvSpPr>
            <p:nvPr/>
          </p:nvSpPr>
          <p:spPr bwMode="auto">
            <a:xfrm>
              <a:off x="1284" y="3148"/>
              <a:ext cx="21" cy="55"/>
            </a:xfrm>
            <a:custGeom>
              <a:avLst/>
              <a:gdLst>
                <a:gd name="T0" fmla="*/ 0 w 21"/>
                <a:gd name="T1" fmla="*/ 27 h 55"/>
                <a:gd name="T2" fmla="*/ 20 w 21"/>
                <a:gd name="T3" fmla="*/ 0 h 55"/>
                <a:gd name="T4" fmla="*/ 20 w 21"/>
                <a:gd name="T5" fmla="*/ 27 h 55"/>
                <a:gd name="T6" fmla="*/ 0 w 21"/>
                <a:gd name="T7" fmla="*/ 54 h 55"/>
                <a:gd name="T8" fmla="*/ 0 w 21"/>
                <a:gd name="T9" fmla="*/ 27 h 55"/>
                <a:gd name="T10" fmla="*/ 0 60000 65536"/>
                <a:gd name="T11" fmla="*/ 0 60000 65536"/>
                <a:gd name="T12" fmla="*/ 0 60000 65536"/>
                <a:gd name="T13" fmla="*/ 0 60000 65536"/>
                <a:gd name="T14" fmla="*/ 0 60000 65536"/>
                <a:gd name="T15" fmla="*/ 0 w 21"/>
                <a:gd name="T16" fmla="*/ 0 h 55"/>
                <a:gd name="T17" fmla="*/ 21 w 21"/>
                <a:gd name="T18" fmla="*/ 55 h 55"/>
              </a:gdLst>
              <a:ahLst/>
              <a:cxnLst>
                <a:cxn ang="T10">
                  <a:pos x="T0" y="T1"/>
                </a:cxn>
                <a:cxn ang="T11">
                  <a:pos x="T2" y="T3"/>
                </a:cxn>
                <a:cxn ang="T12">
                  <a:pos x="T4" y="T5"/>
                </a:cxn>
                <a:cxn ang="T13">
                  <a:pos x="T6" y="T7"/>
                </a:cxn>
                <a:cxn ang="T14">
                  <a:pos x="T8" y="T9"/>
                </a:cxn>
              </a:cxnLst>
              <a:rect l="T15" t="T16" r="T17" b="T18"/>
              <a:pathLst>
                <a:path w="21" h="55">
                  <a:moveTo>
                    <a:pt x="0" y="27"/>
                  </a:moveTo>
                  <a:lnTo>
                    <a:pt x="20" y="0"/>
                  </a:lnTo>
                  <a:lnTo>
                    <a:pt x="20" y="27"/>
                  </a:lnTo>
                  <a:lnTo>
                    <a:pt x="0" y="54"/>
                  </a:lnTo>
                  <a:lnTo>
                    <a:pt x="0" y="27"/>
                  </a:lnTo>
                </a:path>
              </a:pathLst>
            </a:custGeom>
            <a:solidFill>
              <a:srgbClr val="BC37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60" name="Freeform 972">
              <a:extLst>
                <a:ext uri="{FF2B5EF4-FFF2-40B4-BE49-F238E27FC236}">
                  <a16:creationId xmlns:a16="http://schemas.microsoft.com/office/drawing/2014/main" id="{7F452C9D-D943-46A2-A9EE-E83D87461B0C}"/>
                </a:ext>
              </a:extLst>
            </p:cNvPr>
            <p:cNvSpPr>
              <a:spLocks/>
            </p:cNvSpPr>
            <p:nvPr/>
          </p:nvSpPr>
          <p:spPr bwMode="auto">
            <a:xfrm>
              <a:off x="1284" y="3107"/>
              <a:ext cx="21" cy="56"/>
            </a:xfrm>
            <a:custGeom>
              <a:avLst/>
              <a:gdLst>
                <a:gd name="T0" fmla="*/ 0 w 21"/>
                <a:gd name="T1" fmla="*/ 28 h 56"/>
                <a:gd name="T2" fmla="*/ 20 w 21"/>
                <a:gd name="T3" fmla="*/ 0 h 56"/>
                <a:gd name="T4" fmla="*/ 20 w 21"/>
                <a:gd name="T5" fmla="*/ 28 h 56"/>
                <a:gd name="T6" fmla="*/ 0 w 21"/>
                <a:gd name="T7" fmla="*/ 55 h 56"/>
                <a:gd name="T8" fmla="*/ 0 w 21"/>
                <a:gd name="T9" fmla="*/ 28 h 56"/>
                <a:gd name="T10" fmla="*/ 0 60000 65536"/>
                <a:gd name="T11" fmla="*/ 0 60000 65536"/>
                <a:gd name="T12" fmla="*/ 0 60000 65536"/>
                <a:gd name="T13" fmla="*/ 0 60000 65536"/>
                <a:gd name="T14" fmla="*/ 0 60000 65536"/>
                <a:gd name="T15" fmla="*/ 0 w 21"/>
                <a:gd name="T16" fmla="*/ 0 h 56"/>
                <a:gd name="T17" fmla="*/ 21 w 21"/>
                <a:gd name="T18" fmla="*/ 56 h 56"/>
              </a:gdLst>
              <a:ahLst/>
              <a:cxnLst>
                <a:cxn ang="T10">
                  <a:pos x="T0" y="T1"/>
                </a:cxn>
                <a:cxn ang="T11">
                  <a:pos x="T2" y="T3"/>
                </a:cxn>
                <a:cxn ang="T12">
                  <a:pos x="T4" y="T5"/>
                </a:cxn>
                <a:cxn ang="T13">
                  <a:pos x="T6" y="T7"/>
                </a:cxn>
                <a:cxn ang="T14">
                  <a:pos x="T8" y="T9"/>
                </a:cxn>
              </a:cxnLst>
              <a:rect l="T15" t="T16" r="T17" b="T18"/>
              <a:pathLst>
                <a:path w="21" h="56">
                  <a:moveTo>
                    <a:pt x="0" y="28"/>
                  </a:moveTo>
                  <a:lnTo>
                    <a:pt x="20" y="0"/>
                  </a:lnTo>
                  <a:lnTo>
                    <a:pt x="20" y="28"/>
                  </a:lnTo>
                  <a:lnTo>
                    <a:pt x="0" y="55"/>
                  </a:lnTo>
                  <a:lnTo>
                    <a:pt x="0" y="28"/>
                  </a:lnTo>
                </a:path>
              </a:pathLst>
            </a:custGeom>
            <a:solidFill>
              <a:srgbClr val="BC37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61" name="Freeform 973">
              <a:extLst>
                <a:ext uri="{FF2B5EF4-FFF2-40B4-BE49-F238E27FC236}">
                  <a16:creationId xmlns:a16="http://schemas.microsoft.com/office/drawing/2014/main" id="{9DFD717E-7B9C-48FC-89DD-B61C6952C90D}"/>
                </a:ext>
              </a:extLst>
            </p:cNvPr>
            <p:cNvSpPr>
              <a:spLocks/>
            </p:cNvSpPr>
            <p:nvPr/>
          </p:nvSpPr>
          <p:spPr bwMode="auto">
            <a:xfrm>
              <a:off x="1284" y="3067"/>
              <a:ext cx="21" cy="55"/>
            </a:xfrm>
            <a:custGeom>
              <a:avLst/>
              <a:gdLst>
                <a:gd name="T0" fmla="*/ 0 w 21"/>
                <a:gd name="T1" fmla="*/ 27 h 55"/>
                <a:gd name="T2" fmla="*/ 20 w 21"/>
                <a:gd name="T3" fmla="*/ 0 h 55"/>
                <a:gd name="T4" fmla="*/ 20 w 21"/>
                <a:gd name="T5" fmla="*/ 27 h 55"/>
                <a:gd name="T6" fmla="*/ 0 w 21"/>
                <a:gd name="T7" fmla="*/ 54 h 55"/>
                <a:gd name="T8" fmla="*/ 0 w 21"/>
                <a:gd name="T9" fmla="*/ 27 h 55"/>
                <a:gd name="T10" fmla="*/ 0 60000 65536"/>
                <a:gd name="T11" fmla="*/ 0 60000 65536"/>
                <a:gd name="T12" fmla="*/ 0 60000 65536"/>
                <a:gd name="T13" fmla="*/ 0 60000 65536"/>
                <a:gd name="T14" fmla="*/ 0 60000 65536"/>
                <a:gd name="T15" fmla="*/ 0 w 21"/>
                <a:gd name="T16" fmla="*/ 0 h 55"/>
                <a:gd name="T17" fmla="*/ 21 w 21"/>
                <a:gd name="T18" fmla="*/ 55 h 55"/>
              </a:gdLst>
              <a:ahLst/>
              <a:cxnLst>
                <a:cxn ang="T10">
                  <a:pos x="T0" y="T1"/>
                </a:cxn>
                <a:cxn ang="T11">
                  <a:pos x="T2" y="T3"/>
                </a:cxn>
                <a:cxn ang="T12">
                  <a:pos x="T4" y="T5"/>
                </a:cxn>
                <a:cxn ang="T13">
                  <a:pos x="T6" y="T7"/>
                </a:cxn>
                <a:cxn ang="T14">
                  <a:pos x="T8" y="T9"/>
                </a:cxn>
              </a:cxnLst>
              <a:rect l="T15" t="T16" r="T17" b="T18"/>
              <a:pathLst>
                <a:path w="21" h="55">
                  <a:moveTo>
                    <a:pt x="0" y="27"/>
                  </a:moveTo>
                  <a:lnTo>
                    <a:pt x="20" y="0"/>
                  </a:lnTo>
                  <a:lnTo>
                    <a:pt x="20" y="27"/>
                  </a:lnTo>
                  <a:lnTo>
                    <a:pt x="0" y="54"/>
                  </a:lnTo>
                  <a:lnTo>
                    <a:pt x="0" y="27"/>
                  </a:lnTo>
                </a:path>
              </a:pathLst>
            </a:custGeom>
            <a:solidFill>
              <a:srgbClr val="BC37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62" name="Freeform 974">
              <a:extLst>
                <a:ext uri="{FF2B5EF4-FFF2-40B4-BE49-F238E27FC236}">
                  <a16:creationId xmlns:a16="http://schemas.microsoft.com/office/drawing/2014/main" id="{33D7CE95-A980-4246-B5CA-FB8ACF1592D1}"/>
                </a:ext>
              </a:extLst>
            </p:cNvPr>
            <p:cNvSpPr>
              <a:spLocks/>
            </p:cNvSpPr>
            <p:nvPr/>
          </p:nvSpPr>
          <p:spPr bwMode="auto">
            <a:xfrm>
              <a:off x="1142" y="3067"/>
              <a:ext cx="163" cy="28"/>
            </a:xfrm>
            <a:custGeom>
              <a:avLst/>
              <a:gdLst>
                <a:gd name="T0" fmla="*/ 0 w 163"/>
                <a:gd name="T1" fmla="*/ 27 h 28"/>
                <a:gd name="T2" fmla="*/ 20 w 163"/>
                <a:gd name="T3" fmla="*/ 0 h 28"/>
                <a:gd name="T4" fmla="*/ 162 w 163"/>
                <a:gd name="T5" fmla="*/ 0 h 28"/>
                <a:gd name="T6" fmla="*/ 142 w 163"/>
                <a:gd name="T7" fmla="*/ 27 h 28"/>
                <a:gd name="T8" fmla="*/ 0 w 163"/>
                <a:gd name="T9" fmla="*/ 27 h 28"/>
                <a:gd name="T10" fmla="*/ 0 60000 65536"/>
                <a:gd name="T11" fmla="*/ 0 60000 65536"/>
                <a:gd name="T12" fmla="*/ 0 60000 65536"/>
                <a:gd name="T13" fmla="*/ 0 60000 65536"/>
                <a:gd name="T14" fmla="*/ 0 60000 65536"/>
                <a:gd name="T15" fmla="*/ 0 w 163"/>
                <a:gd name="T16" fmla="*/ 0 h 28"/>
                <a:gd name="T17" fmla="*/ 163 w 163"/>
                <a:gd name="T18" fmla="*/ 28 h 28"/>
              </a:gdLst>
              <a:ahLst/>
              <a:cxnLst>
                <a:cxn ang="T10">
                  <a:pos x="T0" y="T1"/>
                </a:cxn>
                <a:cxn ang="T11">
                  <a:pos x="T2" y="T3"/>
                </a:cxn>
                <a:cxn ang="T12">
                  <a:pos x="T4" y="T5"/>
                </a:cxn>
                <a:cxn ang="T13">
                  <a:pos x="T6" y="T7"/>
                </a:cxn>
                <a:cxn ang="T14">
                  <a:pos x="T8" y="T9"/>
                </a:cxn>
              </a:cxnLst>
              <a:rect l="T15" t="T16" r="T17" b="T18"/>
              <a:pathLst>
                <a:path w="163" h="28">
                  <a:moveTo>
                    <a:pt x="0" y="27"/>
                  </a:moveTo>
                  <a:lnTo>
                    <a:pt x="20" y="0"/>
                  </a:lnTo>
                  <a:lnTo>
                    <a:pt x="162" y="0"/>
                  </a:lnTo>
                  <a:lnTo>
                    <a:pt x="142" y="27"/>
                  </a:lnTo>
                  <a:lnTo>
                    <a:pt x="0" y="27"/>
                  </a:lnTo>
                </a:path>
              </a:pathLst>
            </a:custGeom>
            <a:solidFill>
              <a:srgbClr val="FFD866"/>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63" name="Freeform 975">
              <a:extLst>
                <a:ext uri="{FF2B5EF4-FFF2-40B4-BE49-F238E27FC236}">
                  <a16:creationId xmlns:a16="http://schemas.microsoft.com/office/drawing/2014/main" id="{B06A8307-7DEB-4CF4-A646-05392ACF70D6}"/>
                </a:ext>
              </a:extLst>
            </p:cNvPr>
            <p:cNvSpPr>
              <a:spLocks/>
            </p:cNvSpPr>
            <p:nvPr/>
          </p:nvSpPr>
          <p:spPr bwMode="auto">
            <a:xfrm>
              <a:off x="1142" y="3216"/>
              <a:ext cx="142" cy="28"/>
            </a:xfrm>
            <a:custGeom>
              <a:avLst/>
              <a:gdLst>
                <a:gd name="T0" fmla="*/ 0 w 142"/>
                <a:gd name="T1" fmla="*/ 27 h 28"/>
                <a:gd name="T2" fmla="*/ 141 w 142"/>
                <a:gd name="T3" fmla="*/ 27 h 28"/>
                <a:gd name="T4" fmla="*/ 141 w 142"/>
                <a:gd name="T5" fmla="*/ 0 h 28"/>
                <a:gd name="T6" fmla="*/ 0 w 142"/>
                <a:gd name="T7" fmla="*/ 0 h 28"/>
                <a:gd name="T8" fmla="*/ 0 w 142"/>
                <a:gd name="T9" fmla="*/ 27 h 28"/>
                <a:gd name="T10" fmla="*/ 0 60000 65536"/>
                <a:gd name="T11" fmla="*/ 0 60000 65536"/>
                <a:gd name="T12" fmla="*/ 0 60000 65536"/>
                <a:gd name="T13" fmla="*/ 0 60000 65536"/>
                <a:gd name="T14" fmla="*/ 0 60000 65536"/>
                <a:gd name="T15" fmla="*/ 0 w 142"/>
                <a:gd name="T16" fmla="*/ 0 h 28"/>
                <a:gd name="T17" fmla="*/ 142 w 142"/>
                <a:gd name="T18" fmla="*/ 28 h 28"/>
              </a:gdLst>
              <a:ahLst/>
              <a:cxnLst>
                <a:cxn ang="T10">
                  <a:pos x="T0" y="T1"/>
                </a:cxn>
                <a:cxn ang="T11">
                  <a:pos x="T2" y="T3"/>
                </a:cxn>
                <a:cxn ang="T12">
                  <a:pos x="T4" y="T5"/>
                </a:cxn>
                <a:cxn ang="T13">
                  <a:pos x="T6" y="T7"/>
                </a:cxn>
                <a:cxn ang="T14">
                  <a:pos x="T8" y="T9"/>
                </a:cxn>
              </a:cxnLst>
              <a:rect l="T15" t="T16" r="T17" b="T18"/>
              <a:pathLst>
                <a:path w="142" h="28">
                  <a:moveTo>
                    <a:pt x="0" y="27"/>
                  </a:moveTo>
                  <a:lnTo>
                    <a:pt x="141" y="27"/>
                  </a:lnTo>
                  <a:lnTo>
                    <a:pt x="141" y="0"/>
                  </a:lnTo>
                  <a:lnTo>
                    <a:pt x="0" y="0"/>
                  </a:lnTo>
                  <a:lnTo>
                    <a:pt x="0" y="27"/>
                  </a:lnTo>
                </a:path>
              </a:pathLst>
            </a:custGeom>
            <a:solidFill>
              <a:srgbClr val="FF9933"/>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64" name="Freeform 976">
              <a:extLst>
                <a:ext uri="{FF2B5EF4-FFF2-40B4-BE49-F238E27FC236}">
                  <a16:creationId xmlns:a16="http://schemas.microsoft.com/office/drawing/2014/main" id="{940CA3A8-3D5D-4E68-80B4-052791BAAA37}"/>
                </a:ext>
              </a:extLst>
            </p:cNvPr>
            <p:cNvSpPr>
              <a:spLocks/>
            </p:cNvSpPr>
            <p:nvPr/>
          </p:nvSpPr>
          <p:spPr bwMode="auto">
            <a:xfrm>
              <a:off x="1142" y="3175"/>
              <a:ext cx="142" cy="28"/>
            </a:xfrm>
            <a:custGeom>
              <a:avLst/>
              <a:gdLst>
                <a:gd name="T0" fmla="*/ 0 w 142"/>
                <a:gd name="T1" fmla="*/ 27 h 28"/>
                <a:gd name="T2" fmla="*/ 141 w 142"/>
                <a:gd name="T3" fmla="*/ 27 h 28"/>
                <a:gd name="T4" fmla="*/ 141 w 142"/>
                <a:gd name="T5" fmla="*/ 0 h 28"/>
                <a:gd name="T6" fmla="*/ 0 w 142"/>
                <a:gd name="T7" fmla="*/ 0 h 28"/>
                <a:gd name="T8" fmla="*/ 0 w 142"/>
                <a:gd name="T9" fmla="*/ 27 h 28"/>
                <a:gd name="T10" fmla="*/ 0 60000 65536"/>
                <a:gd name="T11" fmla="*/ 0 60000 65536"/>
                <a:gd name="T12" fmla="*/ 0 60000 65536"/>
                <a:gd name="T13" fmla="*/ 0 60000 65536"/>
                <a:gd name="T14" fmla="*/ 0 60000 65536"/>
                <a:gd name="T15" fmla="*/ 0 w 142"/>
                <a:gd name="T16" fmla="*/ 0 h 28"/>
                <a:gd name="T17" fmla="*/ 142 w 142"/>
                <a:gd name="T18" fmla="*/ 28 h 28"/>
              </a:gdLst>
              <a:ahLst/>
              <a:cxnLst>
                <a:cxn ang="T10">
                  <a:pos x="T0" y="T1"/>
                </a:cxn>
                <a:cxn ang="T11">
                  <a:pos x="T2" y="T3"/>
                </a:cxn>
                <a:cxn ang="T12">
                  <a:pos x="T4" y="T5"/>
                </a:cxn>
                <a:cxn ang="T13">
                  <a:pos x="T6" y="T7"/>
                </a:cxn>
                <a:cxn ang="T14">
                  <a:pos x="T8" y="T9"/>
                </a:cxn>
              </a:cxnLst>
              <a:rect l="T15" t="T16" r="T17" b="T18"/>
              <a:pathLst>
                <a:path w="142" h="28">
                  <a:moveTo>
                    <a:pt x="0" y="27"/>
                  </a:moveTo>
                  <a:lnTo>
                    <a:pt x="141" y="27"/>
                  </a:lnTo>
                  <a:lnTo>
                    <a:pt x="141" y="0"/>
                  </a:lnTo>
                  <a:lnTo>
                    <a:pt x="0" y="0"/>
                  </a:lnTo>
                  <a:lnTo>
                    <a:pt x="0" y="27"/>
                  </a:lnTo>
                </a:path>
              </a:pathLst>
            </a:custGeom>
            <a:solidFill>
              <a:srgbClr val="FF9933"/>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65" name="Freeform 977">
              <a:extLst>
                <a:ext uri="{FF2B5EF4-FFF2-40B4-BE49-F238E27FC236}">
                  <a16:creationId xmlns:a16="http://schemas.microsoft.com/office/drawing/2014/main" id="{32A94B08-9E86-4180-85D8-F5EF0B80F2A4}"/>
                </a:ext>
              </a:extLst>
            </p:cNvPr>
            <p:cNvSpPr>
              <a:spLocks/>
            </p:cNvSpPr>
            <p:nvPr/>
          </p:nvSpPr>
          <p:spPr bwMode="auto">
            <a:xfrm>
              <a:off x="1142" y="3135"/>
              <a:ext cx="142" cy="28"/>
            </a:xfrm>
            <a:custGeom>
              <a:avLst/>
              <a:gdLst>
                <a:gd name="T0" fmla="*/ 0 w 142"/>
                <a:gd name="T1" fmla="*/ 27 h 28"/>
                <a:gd name="T2" fmla="*/ 141 w 142"/>
                <a:gd name="T3" fmla="*/ 27 h 28"/>
                <a:gd name="T4" fmla="*/ 141 w 142"/>
                <a:gd name="T5" fmla="*/ 0 h 28"/>
                <a:gd name="T6" fmla="*/ 0 w 142"/>
                <a:gd name="T7" fmla="*/ 0 h 28"/>
                <a:gd name="T8" fmla="*/ 0 w 142"/>
                <a:gd name="T9" fmla="*/ 27 h 28"/>
                <a:gd name="T10" fmla="*/ 0 60000 65536"/>
                <a:gd name="T11" fmla="*/ 0 60000 65536"/>
                <a:gd name="T12" fmla="*/ 0 60000 65536"/>
                <a:gd name="T13" fmla="*/ 0 60000 65536"/>
                <a:gd name="T14" fmla="*/ 0 60000 65536"/>
                <a:gd name="T15" fmla="*/ 0 w 142"/>
                <a:gd name="T16" fmla="*/ 0 h 28"/>
                <a:gd name="T17" fmla="*/ 142 w 142"/>
                <a:gd name="T18" fmla="*/ 28 h 28"/>
              </a:gdLst>
              <a:ahLst/>
              <a:cxnLst>
                <a:cxn ang="T10">
                  <a:pos x="T0" y="T1"/>
                </a:cxn>
                <a:cxn ang="T11">
                  <a:pos x="T2" y="T3"/>
                </a:cxn>
                <a:cxn ang="T12">
                  <a:pos x="T4" y="T5"/>
                </a:cxn>
                <a:cxn ang="T13">
                  <a:pos x="T6" y="T7"/>
                </a:cxn>
                <a:cxn ang="T14">
                  <a:pos x="T8" y="T9"/>
                </a:cxn>
              </a:cxnLst>
              <a:rect l="T15" t="T16" r="T17" b="T18"/>
              <a:pathLst>
                <a:path w="142" h="28">
                  <a:moveTo>
                    <a:pt x="0" y="27"/>
                  </a:moveTo>
                  <a:lnTo>
                    <a:pt x="141" y="27"/>
                  </a:lnTo>
                  <a:lnTo>
                    <a:pt x="141" y="0"/>
                  </a:lnTo>
                  <a:lnTo>
                    <a:pt x="0" y="0"/>
                  </a:lnTo>
                  <a:lnTo>
                    <a:pt x="0" y="27"/>
                  </a:lnTo>
                </a:path>
              </a:pathLst>
            </a:custGeom>
            <a:solidFill>
              <a:srgbClr val="FF9933"/>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66" name="Freeform 978">
              <a:extLst>
                <a:ext uri="{FF2B5EF4-FFF2-40B4-BE49-F238E27FC236}">
                  <a16:creationId xmlns:a16="http://schemas.microsoft.com/office/drawing/2014/main" id="{2BE62E71-72E0-4B19-A3B5-604A10487BA0}"/>
                </a:ext>
              </a:extLst>
            </p:cNvPr>
            <p:cNvSpPr>
              <a:spLocks/>
            </p:cNvSpPr>
            <p:nvPr/>
          </p:nvSpPr>
          <p:spPr bwMode="auto">
            <a:xfrm>
              <a:off x="1142" y="3095"/>
              <a:ext cx="142" cy="27"/>
            </a:xfrm>
            <a:custGeom>
              <a:avLst/>
              <a:gdLst>
                <a:gd name="T0" fmla="*/ 0 w 142"/>
                <a:gd name="T1" fmla="*/ 26 h 27"/>
                <a:gd name="T2" fmla="*/ 141 w 142"/>
                <a:gd name="T3" fmla="*/ 26 h 27"/>
                <a:gd name="T4" fmla="*/ 141 w 142"/>
                <a:gd name="T5" fmla="*/ 0 h 27"/>
                <a:gd name="T6" fmla="*/ 0 w 142"/>
                <a:gd name="T7" fmla="*/ 0 h 27"/>
                <a:gd name="T8" fmla="*/ 0 w 142"/>
                <a:gd name="T9" fmla="*/ 26 h 27"/>
                <a:gd name="T10" fmla="*/ 0 60000 65536"/>
                <a:gd name="T11" fmla="*/ 0 60000 65536"/>
                <a:gd name="T12" fmla="*/ 0 60000 65536"/>
                <a:gd name="T13" fmla="*/ 0 60000 65536"/>
                <a:gd name="T14" fmla="*/ 0 60000 65536"/>
                <a:gd name="T15" fmla="*/ 0 w 142"/>
                <a:gd name="T16" fmla="*/ 0 h 27"/>
                <a:gd name="T17" fmla="*/ 142 w 142"/>
                <a:gd name="T18" fmla="*/ 27 h 27"/>
              </a:gdLst>
              <a:ahLst/>
              <a:cxnLst>
                <a:cxn ang="T10">
                  <a:pos x="T0" y="T1"/>
                </a:cxn>
                <a:cxn ang="T11">
                  <a:pos x="T2" y="T3"/>
                </a:cxn>
                <a:cxn ang="T12">
                  <a:pos x="T4" y="T5"/>
                </a:cxn>
                <a:cxn ang="T13">
                  <a:pos x="T6" y="T7"/>
                </a:cxn>
                <a:cxn ang="T14">
                  <a:pos x="T8" y="T9"/>
                </a:cxn>
              </a:cxnLst>
              <a:rect l="T15" t="T16" r="T17" b="T18"/>
              <a:pathLst>
                <a:path w="142" h="27">
                  <a:moveTo>
                    <a:pt x="0" y="26"/>
                  </a:moveTo>
                  <a:lnTo>
                    <a:pt x="141" y="26"/>
                  </a:lnTo>
                  <a:lnTo>
                    <a:pt x="141" y="0"/>
                  </a:lnTo>
                  <a:lnTo>
                    <a:pt x="0" y="0"/>
                  </a:lnTo>
                  <a:lnTo>
                    <a:pt x="0" y="26"/>
                  </a:lnTo>
                </a:path>
              </a:pathLst>
            </a:custGeom>
            <a:solidFill>
              <a:srgbClr val="FF9933"/>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67" name="Freeform 979">
              <a:extLst>
                <a:ext uri="{FF2B5EF4-FFF2-40B4-BE49-F238E27FC236}">
                  <a16:creationId xmlns:a16="http://schemas.microsoft.com/office/drawing/2014/main" id="{4E45399E-241E-4DBD-9A3B-C946F5A4C54A}"/>
                </a:ext>
              </a:extLst>
            </p:cNvPr>
            <p:cNvSpPr>
              <a:spLocks/>
            </p:cNvSpPr>
            <p:nvPr/>
          </p:nvSpPr>
          <p:spPr bwMode="auto">
            <a:xfrm>
              <a:off x="1364" y="3096"/>
              <a:ext cx="164" cy="176"/>
            </a:xfrm>
            <a:custGeom>
              <a:avLst/>
              <a:gdLst>
                <a:gd name="T0" fmla="*/ 0 w 164"/>
                <a:gd name="T1" fmla="*/ 28 h 176"/>
                <a:gd name="T2" fmla="*/ 20 w 164"/>
                <a:gd name="T3" fmla="*/ 0 h 176"/>
                <a:gd name="T4" fmla="*/ 163 w 164"/>
                <a:gd name="T5" fmla="*/ 0 h 176"/>
                <a:gd name="T6" fmla="*/ 163 w 164"/>
                <a:gd name="T7" fmla="*/ 28 h 176"/>
                <a:gd name="T8" fmla="*/ 159 w 164"/>
                <a:gd name="T9" fmla="*/ 34 h 176"/>
                <a:gd name="T10" fmla="*/ 159 w 164"/>
                <a:gd name="T11" fmla="*/ 39 h 176"/>
                <a:gd name="T12" fmla="*/ 163 w 164"/>
                <a:gd name="T13" fmla="*/ 39 h 176"/>
                <a:gd name="T14" fmla="*/ 163 w 164"/>
                <a:gd name="T15" fmla="*/ 68 h 176"/>
                <a:gd name="T16" fmla="*/ 159 w 164"/>
                <a:gd name="T17" fmla="*/ 73 h 176"/>
                <a:gd name="T18" fmla="*/ 159 w 164"/>
                <a:gd name="T19" fmla="*/ 79 h 176"/>
                <a:gd name="T20" fmla="*/ 163 w 164"/>
                <a:gd name="T21" fmla="*/ 79 h 176"/>
                <a:gd name="T22" fmla="*/ 163 w 164"/>
                <a:gd name="T23" fmla="*/ 108 h 176"/>
                <a:gd name="T24" fmla="*/ 159 w 164"/>
                <a:gd name="T25" fmla="*/ 113 h 176"/>
                <a:gd name="T26" fmla="*/ 159 w 164"/>
                <a:gd name="T27" fmla="*/ 119 h 176"/>
                <a:gd name="T28" fmla="*/ 163 w 164"/>
                <a:gd name="T29" fmla="*/ 119 h 176"/>
                <a:gd name="T30" fmla="*/ 163 w 164"/>
                <a:gd name="T31" fmla="*/ 147 h 176"/>
                <a:gd name="T32" fmla="*/ 143 w 164"/>
                <a:gd name="T33" fmla="*/ 175 h 176"/>
                <a:gd name="T34" fmla="*/ 0 w 164"/>
                <a:gd name="T35" fmla="*/ 175 h 176"/>
                <a:gd name="T36" fmla="*/ 0 w 164"/>
                <a:gd name="T37" fmla="*/ 147 h 176"/>
                <a:gd name="T38" fmla="*/ 4 w 164"/>
                <a:gd name="T39" fmla="*/ 141 h 176"/>
                <a:gd name="T40" fmla="*/ 4 w 164"/>
                <a:gd name="T41" fmla="*/ 136 h 176"/>
                <a:gd name="T42" fmla="*/ 0 w 164"/>
                <a:gd name="T43" fmla="*/ 136 h 176"/>
                <a:gd name="T44" fmla="*/ 0 w 164"/>
                <a:gd name="T45" fmla="*/ 108 h 176"/>
                <a:gd name="T46" fmla="*/ 4 w 164"/>
                <a:gd name="T47" fmla="*/ 102 h 176"/>
                <a:gd name="T48" fmla="*/ 4 w 164"/>
                <a:gd name="T49" fmla="*/ 96 h 176"/>
                <a:gd name="T50" fmla="*/ 0 w 164"/>
                <a:gd name="T51" fmla="*/ 96 h 176"/>
                <a:gd name="T52" fmla="*/ 0 w 164"/>
                <a:gd name="T53" fmla="*/ 68 h 176"/>
                <a:gd name="T54" fmla="*/ 4 w 164"/>
                <a:gd name="T55" fmla="*/ 62 h 176"/>
                <a:gd name="T56" fmla="*/ 4 w 164"/>
                <a:gd name="T57" fmla="*/ 56 h 176"/>
                <a:gd name="T58" fmla="*/ 0 w 164"/>
                <a:gd name="T59" fmla="*/ 56 h 176"/>
                <a:gd name="T60" fmla="*/ 0 w 164"/>
                <a:gd name="T61" fmla="*/ 28 h 17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4"/>
                <a:gd name="T94" fmla="*/ 0 h 176"/>
                <a:gd name="T95" fmla="*/ 164 w 164"/>
                <a:gd name="T96" fmla="*/ 176 h 17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4" h="176">
                  <a:moveTo>
                    <a:pt x="0" y="28"/>
                  </a:moveTo>
                  <a:lnTo>
                    <a:pt x="20" y="0"/>
                  </a:lnTo>
                  <a:lnTo>
                    <a:pt x="163" y="0"/>
                  </a:lnTo>
                  <a:lnTo>
                    <a:pt x="163" y="28"/>
                  </a:lnTo>
                  <a:lnTo>
                    <a:pt x="159" y="34"/>
                  </a:lnTo>
                  <a:lnTo>
                    <a:pt x="159" y="39"/>
                  </a:lnTo>
                  <a:lnTo>
                    <a:pt x="163" y="39"/>
                  </a:lnTo>
                  <a:lnTo>
                    <a:pt x="163" y="68"/>
                  </a:lnTo>
                  <a:lnTo>
                    <a:pt x="159" y="73"/>
                  </a:lnTo>
                  <a:lnTo>
                    <a:pt x="159" y="79"/>
                  </a:lnTo>
                  <a:lnTo>
                    <a:pt x="163" y="79"/>
                  </a:lnTo>
                  <a:lnTo>
                    <a:pt x="163" y="108"/>
                  </a:lnTo>
                  <a:lnTo>
                    <a:pt x="159" y="113"/>
                  </a:lnTo>
                  <a:lnTo>
                    <a:pt x="159" y="119"/>
                  </a:lnTo>
                  <a:lnTo>
                    <a:pt x="163" y="119"/>
                  </a:lnTo>
                  <a:lnTo>
                    <a:pt x="163" y="147"/>
                  </a:lnTo>
                  <a:lnTo>
                    <a:pt x="143" y="175"/>
                  </a:lnTo>
                  <a:lnTo>
                    <a:pt x="0" y="175"/>
                  </a:lnTo>
                  <a:lnTo>
                    <a:pt x="0" y="147"/>
                  </a:lnTo>
                  <a:lnTo>
                    <a:pt x="4" y="141"/>
                  </a:lnTo>
                  <a:lnTo>
                    <a:pt x="4" y="136"/>
                  </a:lnTo>
                  <a:lnTo>
                    <a:pt x="0" y="136"/>
                  </a:lnTo>
                  <a:lnTo>
                    <a:pt x="0" y="108"/>
                  </a:lnTo>
                  <a:lnTo>
                    <a:pt x="4" y="102"/>
                  </a:lnTo>
                  <a:lnTo>
                    <a:pt x="4" y="96"/>
                  </a:lnTo>
                  <a:lnTo>
                    <a:pt x="0" y="96"/>
                  </a:lnTo>
                  <a:lnTo>
                    <a:pt x="0" y="68"/>
                  </a:lnTo>
                  <a:lnTo>
                    <a:pt x="4" y="62"/>
                  </a:lnTo>
                  <a:lnTo>
                    <a:pt x="4" y="56"/>
                  </a:lnTo>
                  <a:lnTo>
                    <a:pt x="0" y="56"/>
                  </a:lnTo>
                  <a:lnTo>
                    <a:pt x="0" y="28"/>
                  </a:lnTo>
                </a:path>
              </a:pathLst>
            </a:custGeom>
            <a:solidFill>
              <a:srgbClr val="B259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68" name="Freeform 980">
              <a:extLst>
                <a:ext uri="{FF2B5EF4-FFF2-40B4-BE49-F238E27FC236}">
                  <a16:creationId xmlns:a16="http://schemas.microsoft.com/office/drawing/2014/main" id="{1F8BA76E-D61B-4B2F-B1DE-ED027252060B}"/>
                </a:ext>
              </a:extLst>
            </p:cNvPr>
            <p:cNvSpPr>
              <a:spLocks/>
            </p:cNvSpPr>
            <p:nvPr/>
          </p:nvSpPr>
          <p:spPr bwMode="auto">
            <a:xfrm>
              <a:off x="1510" y="3217"/>
              <a:ext cx="18" cy="55"/>
            </a:xfrm>
            <a:custGeom>
              <a:avLst/>
              <a:gdLst>
                <a:gd name="T0" fmla="*/ 0 w 18"/>
                <a:gd name="T1" fmla="*/ 27 h 55"/>
                <a:gd name="T2" fmla="*/ 17 w 18"/>
                <a:gd name="T3" fmla="*/ 0 h 55"/>
                <a:gd name="T4" fmla="*/ 17 w 18"/>
                <a:gd name="T5" fmla="*/ 27 h 55"/>
                <a:gd name="T6" fmla="*/ 0 w 18"/>
                <a:gd name="T7" fmla="*/ 54 h 55"/>
                <a:gd name="T8" fmla="*/ 0 w 18"/>
                <a:gd name="T9" fmla="*/ 27 h 55"/>
                <a:gd name="T10" fmla="*/ 0 60000 65536"/>
                <a:gd name="T11" fmla="*/ 0 60000 65536"/>
                <a:gd name="T12" fmla="*/ 0 60000 65536"/>
                <a:gd name="T13" fmla="*/ 0 60000 65536"/>
                <a:gd name="T14" fmla="*/ 0 60000 65536"/>
                <a:gd name="T15" fmla="*/ 0 w 18"/>
                <a:gd name="T16" fmla="*/ 0 h 55"/>
                <a:gd name="T17" fmla="*/ 18 w 18"/>
                <a:gd name="T18" fmla="*/ 55 h 55"/>
              </a:gdLst>
              <a:ahLst/>
              <a:cxnLst>
                <a:cxn ang="T10">
                  <a:pos x="T0" y="T1"/>
                </a:cxn>
                <a:cxn ang="T11">
                  <a:pos x="T2" y="T3"/>
                </a:cxn>
                <a:cxn ang="T12">
                  <a:pos x="T4" y="T5"/>
                </a:cxn>
                <a:cxn ang="T13">
                  <a:pos x="T6" y="T7"/>
                </a:cxn>
                <a:cxn ang="T14">
                  <a:pos x="T8" y="T9"/>
                </a:cxn>
              </a:cxnLst>
              <a:rect l="T15" t="T16" r="T17" b="T18"/>
              <a:pathLst>
                <a:path w="18" h="55">
                  <a:moveTo>
                    <a:pt x="0" y="27"/>
                  </a:moveTo>
                  <a:lnTo>
                    <a:pt x="17" y="0"/>
                  </a:lnTo>
                  <a:lnTo>
                    <a:pt x="17" y="27"/>
                  </a:lnTo>
                  <a:lnTo>
                    <a:pt x="0" y="54"/>
                  </a:lnTo>
                  <a:lnTo>
                    <a:pt x="0" y="27"/>
                  </a:lnTo>
                </a:path>
              </a:pathLst>
            </a:custGeom>
            <a:solidFill>
              <a:srgbClr val="BC37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69" name="Freeform 981">
              <a:extLst>
                <a:ext uri="{FF2B5EF4-FFF2-40B4-BE49-F238E27FC236}">
                  <a16:creationId xmlns:a16="http://schemas.microsoft.com/office/drawing/2014/main" id="{8C048EA7-AEB7-4367-8B84-DD138631940B}"/>
                </a:ext>
              </a:extLst>
            </p:cNvPr>
            <p:cNvSpPr>
              <a:spLocks/>
            </p:cNvSpPr>
            <p:nvPr/>
          </p:nvSpPr>
          <p:spPr bwMode="auto">
            <a:xfrm>
              <a:off x="1510" y="3175"/>
              <a:ext cx="18" cy="58"/>
            </a:xfrm>
            <a:custGeom>
              <a:avLst/>
              <a:gdLst>
                <a:gd name="T0" fmla="*/ 0 w 18"/>
                <a:gd name="T1" fmla="*/ 29 h 58"/>
                <a:gd name="T2" fmla="*/ 17 w 18"/>
                <a:gd name="T3" fmla="*/ 0 h 58"/>
                <a:gd name="T4" fmla="*/ 17 w 18"/>
                <a:gd name="T5" fmla="*/ 29 h 58"/>
                <a:gd name="T6" fmla="*/ 0 w 18"/>
                <a:gd name="T7" fmla="*/ 57 h 58"/>
                <a:gd name="T8" fmla="*/ 0 w 18"/>
                <a:gd name="T9" fmla="*/ 29 h 58"/>
                <a:gd name="T10" fmla="*/ 0 60000 65536"/>
                <a:gd name="T11" fmla="*/ 0 60000 65536"/>
                <a:gd name="T12" fmla="*/ 0 60000 65536"/>
                <a:gd name="T13" fmla="*/ 0 60000 65536"/>
                <a:gd name="T14" fmla="*/ 0 60000 65536"/>
                <a:gd name="T15" fmla="*/ 0 w 18"/>
                <a:gd name="T16" fmla="*/ 0 h 58"/>
                <a:gd name="T17" fmla="*/ 18 w 18"/>
                <a:gd name="T18" fmla="*/ 58 h 58"/>
              </a:gdLst>
              <a:ahLst/>
              <a:cxnLst>
                <a:cxn ang="T10">
                  <a:pos x="T0" y="T1"/>
                </a:cxn>
                <a:cxn ang="T11">
                  <a:pos x="T2" y="T3"/>
                </a:cxn>
                <a:cxn ang="T12">
                  <a:pos x="T4" y="T5"/>
                </a:cxn>
                <a:cxn ang="T13">
                  <a:pos x="T6" y="T7"/>
                </a:cxn>
                <a:cxn ang="T14">
                  <a:pos x="T8" y="T9"/>
                </a:cxn>
              </a:cxnLst>
              <a:rect l="T15" t="T16" r="T17" b="T18"/>
              <a:pathLst>
                <a:path w="18" h="58">
                  <a:moveTo>
                    <a:pt x="0" y="29"/>
                  </a:moveTo>
                  <a:lnTo>
                    <a:pt x="17" y="0"/>
                  </a:lnTo>
                  <a:lnTo>
                    <a:pt x="17" y="29"/>
                  </a:lnTo>
                  <a:lnTo>
                    <a:pt x="0" y="57"/>
                  </a:lnTo>
                  <a:lnTo>
                    <a:pt x="0" y="29"/>
                  </a:lnTo>
                </a:path>
              </a:pathLst>
            </a:custGeom>
            <a:solidFill>
              <a:srgbClr val="BC37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70" name="Freeform 982">
              <a:extLst>
                <a:ext uri="{FF2B5EF4-FFF2-40B4-BE49-F238E27FC236}">
                  <a16:creationId xmlns:a16="http://schemas.microsoft.com/office/drawing/2014/main" id="{D25644FE-E190-4C75-84C3-548CF3E062CD}"/>
                </a:ext>
              </a:extLst>
            </p:cNvPr>
            <p:cNvSpPr>
              <a:spLocks/>
            </p:cNvSpPr>
            <p:nvPr/>
          </p:nvSpPr>
          <p:spPr bwMode="auto">
            <a:xfrm>
              <a:off x="1510" y="3135"/>
              <a:ext cx="18" cy="58"/>
            </a:xfrm>
            <a:custGeom>
              <a:avLst/>
              <a:gdLst>
                <a:gd name="T0" fmla="*/ 0 w 18"/>
                <a:gd name="T1" fmla="*/ 29 h 58"/>
                <a:gd name="T2" fmla="*/ 17 w 18"/>
                <a:gd name="T3" fmla="*/ 0 h 58"/>
                <a:gd name="T4" fmla="*/ 17 w 18"/>
                <a:gd name="T5" fmla="*/ 29 h 58"/>
                <a:gd name="T6" fmla="*/ 0 w 18"/>
                <a:gd name="T7" fmla="*/ 57 h 58"/>
                <a:gd name="T8" fmla="*/ 0 w 18"/>
                <a:gd name="T9" fmla="*/ 29 h 58"/>
                <a:gd name="T10" fmla="*/ 0 60000 65536"/>
                <a:gd name="T11" fmla="*/ 0 60000 65536"/>
                <a:gd name="T12" fmla="*/ 0 60000 65536"/>
                <a:gd name="T13" fmla="*/ 0 60000 65536"/>
                <a:gd name="T14" fmla="*/ 0 60000 65536"/>
                <a:gd name="T15" fmla="*/ 0 w 18"/>
                <a:gd name="T16" fmla="*/ 0 h 58"/>
                <a:gd name="T17" fmla="*/ 18 w 18"/>
                <a:gd name="T18" fmla="*/ 58 h 58"/>
              </a:gdLst>
              <a:ahLst/>
              <a:cxnLst>
                <a:cxn ang="T10">
                  <a:pos x="T0" y="T1"/>
                </a:cxn>
                <a:cxn ang="T11">
                  <a:pos x="T2" y="T3"/>
                </a:cxn>
                <a:cxn ang="T12">
                  <a:pos x="T4" y="T5"/>
                </a:cxn>
                <a:cxn ang="T13">
                  <a:pos x="T6" y="T7"/>
                </a:cxn>
                <a:cxn ang="T14">
                  <a:pos x="T8" y="T9"/>
                </a:cxn>
              </a:cxnLst>
              <a:rect l="T15" t="T16" r="T17" b="T18"/>
              <a:pathLst>
                <a:path w="18" h="58">
                  <a:moveTo>
                    <a:pt x="0" y="29"/>
                  </a:moveTo>
                  <a:lnTo>
                    <a:pt x="17" y="0"/>
                  </a:lnTo>
                  <a:lnTo>
                    <a:pt x="17" y="29"/>
                  </a:lnTo>
                  <a:lnTo>
                    <a:pt x="0" y="57"/>
                  </a:lnTo>
                  <a:lnTo>
                    <a:pt x="0" y="29"/>
                  </a:lnTo>
                </a:path>
              </a:pathLst>
            </a:custGeom>
            <a:solidFill>
              <a:srgbClr val="BC37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71" name="Freeform 983">
              <a:extLst>
                <a:ext uri="{FF2B5EF4-FFF2-40B4-BE49-F238E27FC236}">
                  <a16:creationId xmlns:a16="http://schemas.microsoft.com/office/drawing/2014/main" id="{DFC1CB5D-1C08-44C2-B74A-3AD84C57F234}"/>
                </a:ext>
              </a:extLst>
            </p:cNvPr>
            <p:cNvSpPr>
              <a:spLocks/>
            </p:cNvSpPr>
            <p:nvPr/>
          </p:nvSpPr>
          <p:spPr bwMode="auto">
            <a:xfrm>
              <a:off x="1510" y="3096"/>
              <a:ext cx="18" cy="56"/>
            </a:xfrm>
            <a:custGeom>
              <a:avLst/>
              <a:gdLst>
                <a:gd name="T0" fmla="*/ 0 w 18"/>
                <a:gd name="T1" fmla="*/ 28 h 56"/>
                <a:gd name="T2" fmla="*/ 17 w 18"/>
                <a:gd name="T3" fmla="*/ 0 h 56"/>
                <a:gd name="T4" fmla="*/ 17 w 18"/>
                <a:gd name="T5" fmla="*/ 28 h 56"/>
                <a:gd name="T6" fmla="*/ 0 w 18"/>
                <a:gd name="T7" fmla="*/ 55 h 56"/>
                <a:gd name="T8" fmla="*/ 0 w 18"/>
                <a:gd name="T9" fmla="*/ 28 h 56"/>
                <a:gd name="T10" fmla="*/ 0 60000 65536"/>
                <a:gd name="T11" fmla="*/ 0 60000 65536"/>
                <a:gd name="T12" fmla="*/ 0 60000 65536"/>
                <a:gd name="T13" fmla="*/ 0 60000 65536"/>
                <a:gd name="T14" fmla="*/ 0 60000 65536"/>
                <a:gd name="T15" fmla="*/ 0 w 18"/>
                <a:gd name="T16" fmla="*/ 0 h 56"/>
                <a:gd name="T17" fmla="*/ 18 w 18"/>
                <a:gd name="T18" fmla="*/ 56 h 56"/>
              </a:gdLst>
              <a:ahLst/>
              <a:cxnLst>
                <a:cxn ang="T10">
                  <a:pos x="T0" y="T1"/>
                </a:cxn>
                <a:cxn ang="T11">
                  <a:pos x="T2" y="T3"/>
                </a:cxn>
                <a:cxn ang="T12">
                  <a:pos x="T4" y="T5"/>
                </a:cxn>
                <a:cxn ang="T13">
                  <a:pos x="T6" y="T7"/>
                </a:cxn>
                <a:cxn ang="T14">
                  <a:pos x="T8" y="T9"/>
                </a:cxn>
              </a:cxnLst>
              <a:rect l="T15" t="T16" r="T17" b="T18"/>
              <a:pathLst>
                <a:path w="18" h="56">
                  <a:moveTo>
                    <a:pt x="0" y="28"/>
                  </a:moveTo>
                  <a:lnTo>
                    <a:pt x="17" y="0"/>
                  </a:lnTo>
                  <a:lnTo>
                    <a:pt x="17" y="28"/>
                  </a:lnTo>
                  <a:lnTo>
                    <a:pt x="0" y="55"/>
                  </a:lnTo>
                  <a:lnTo>
                    <a:pt x="0" y="28"/>
                  </a:lnTo>
                </a:path>
              </a:pathLst>
            </a:custGeom>
            <a:solidFill>
              <a:srgbClr val="BC37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72" name="Freeform 984">
              <a:extLst>
                <a:ext uri="{FF2B5EF4-FFF2-40B4-BE49-F238E27FC236}">
                  <a16:creationId xmlns:a16="http://schemas.microsoft.com/office/drawing/2014/main" id="{2E105A18-2EB7-4E9E-8467-A09089A90F44}"/>
                </a:ext>
              </a:extLst>
            </p:cNvPr>
            <p:cNvSpPr>
              <a:spLocks/>
            </p:cNvSpPr>
            <p:nvPr/>
          </p:nvSpPr>
          <p:spPr bwMode="auto">
            <a:xfrm>
              <a:off x="1364" y="3096"/>
              <a:ext cx="164" cy="28"/>
            </a:xfrm>
            <a:custGeom>
              <a:avLst/>
              <a:gdLst>
                <a:gd name="T0" fmla="*/ 0 w 164"/>
                <a:gd name="T1" fmla="*/ 27 h 28"/>
                <a:gd name="T2" fmla="*/ 20 w 164"/>
                <a:gd name="T3" fmla="*/ 0 h 28"/>
                <a:gd name="T4" fmla="*/ 163 w 164"/>
                <a:gd name="T5" fmla="*/ 0 h 28"/>
                <a:gd name="T6" fmla="*/ 143 w 164"/>
                <a:gd name="T7" fmla="*/ 27 h 28"/>
                <a:gd name="T8" fmla="*/ 0 w 164"/>
                <a:gd name="T9" fmla="*/ 27 h 28"/>
                <a:gd name="T10" fmla="*/ 0 60000 65536"/>
                <a:gd name="T11" fmla="*/ 0 60000 65536"/>
                <a:gd name="T12" fmla="*/ 0 60000 65536"/>
                <a:gd name="T13" fmla="*/ 0 60000 65536"/>
                <a:gd name="T14" fmla="*/ 0 60000 65536"/>
                <a:gd name="T15" fmla="*/ 0 w 164"/>
                <a:gd name="T16" fmla="*/ 0 h 28"/>
                <a:gd name="T17" fmla="*/ 164 w 164"/>
                <a:gd name="T18" fmla="*/ 28 h 28"/>
              </a:gdLst>
              <a:ahLst/>
              <a:cxnLst>
                <a:cxn ang="T10">
                  <a:pos x="T0" y="T1"/>
                </a:cxn>
                <a:cxn ang="T11">
                  <a:pos x="T2" y="T3"/>
                </a:cxn>
                <a:cxn ang="T12">
                  <a:pos x="T4" y="T5"/>
                </a:cxn>
                <a:cxn ang="T13">
                  <a:pos x="T6" y="T7"/>
                </a:cxn>
                <a:cxn ang="T14">
                  <a:pos x="T8" y="T9"/>
                </a:cxn>
              </a:cxnLst>
              <a:rect l="T15" t="T16" r="T17" b="T18"/>
              <a:pathLst>
                <a:path w="164" h="28">
                  <a:moveTo>
                    <a:pt x="0" y="27"/>
                  </a:moveTo>
                  <a:lnTo>
                    <a:pt x="20" y="0"/>
                  </a:lnTo>
                  <a:lnTo>
                    <a:pt x="163" y="0"/>
                  </a:lnTo>
                  <a:lnTo>
                    <a:pt x="143" y="27"/>
                  </a:lnTo>
                  <a:lnTo>
                    <a:pt x="0" y="27"/>
                  </a:lnTo>
                </a:path>
              </a:pathLst>
            </a:custGeom>
            <a:solidFill>
              <a:srgbClr val="FFD866"/>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73" name="Freeform 985">
              <a:extLst>
                <a:ext uri="{FF2B5EF4-FFF2-40B4-BE49-F238E27FC236}">
                  <a16:creationId xmlns:a16="http://schemas.microsoft.com/office/drawing/2014/main" id="{E5161C48-F958-4E5E-88F0-8A4E0961E095}"/>
                </a:ext>
              </a:extLst>
            </p:cNvPr>
            <p:cNvSpPr>
              <a:spLocks/>
            </p:cNvSpPr>
            <p:nvPr/>
          </p:nvSpPr>
          <p:spPr bwMode="auto">
            <a:xfrm>
              <a:off x="1364" y="3245"/>
              <a:ext cx="143" cy="27"/>
            </a:xfrm>
            <a:custGeom>
              <a:avLst/>
              <a:gdLst>
                <a:gd name="T0" fmla="*/ 0 w 143"/>
                <a:gd name="T1" fmla="*/ 26 h 27"/>
                <a:gd name="T2" fmla="*/ 142 w 143"/>
                <a:gd name="T3" fmla="*/ 26 h 27"/>
                <a:gd name="T4" fmla="*/ 142 w 143"/>
                <a:gd name="T5" fmla="*/ 0 h 27"/>
                <a:gd name="T6" fmla="*/ 0 w 143"/>
                <a:gd name="T7" fmla="*/ 0 h 27"/>
                <a:gd name="T8" fmla="*/ 0 w 143"/>
                <a:gd name="T9" fmla="*/ 26 h 27"/>
                <a:gd name="T10" fmla="*/ 0 60000 65536"/>
                <a:gd name="T11" fmla="*/ 0 60000 65536"/>
                <a:gd name="T12" fmla="*/ 0 60000 65536"/>
                <a:gd name="T13" fmla="*/ 0 60000 65536"/>
                <a:gd name="T14" fmla="*/ 0 60000 65536"/>
                <a:gd name="T15" fmla="*/ 0 w 143"/>
                <a:gd name="T16" fmla="*/ 0 h 27"/>
                <a:gd name="T17" fmla="*/ 143 w 143"/>
                <a:gd name="T18" fmla="*/ 27 h 27"/>
              </a:gdLst>
              <a:ahLst/>
              <a:cxnLst>
                <a:cxn ang="T10">
                  <a:pos x="T0" y="T1"/>
                </a:cxn>
                <a:cxn ang="T11">
                  <a:pos x="T2" y="T3"/>
                </a:cxn>
                <a:cxn ang="T12">
                  <a:pos x="T4" y="T5"/>
                </a:cxn>
                <a:cxn ang="T13">
                  <a:pos x="T6" y="T7"/>
                </a:cxn>
                <a:cxn ang="T14">
                  <a:pos x="T8" y="T9"/>
                </a:cxn>
              </a:cxnLst>
              <a:rect l="T15" t="T16" r="T17" b="T18"/>
              <a:pathLst>
                <a:path w="143" h="27">
                  <a:moveTo>
                    <a:pt x="0" y="26"/>
                  </a:moveTo>
                  <a:lnTo>
                    <a:pt x="142" y="26"/>
                  </a:lnTo>
                  <a:lnTo>
                    <a:pt x="142" y="0"/>
                  </a:lnTo>
                  <a:lnTo>
                    <a:pt x="0" y="0"/>
                  </a:lnTo>
                  <a:lnTo>
                    <a:pt x="0" y="26"/>
                  </a:lnTo>
                </a:path>
              </a:pathLst>
            </a:custGeom>
            <a:solidFill>
              <a:schemeClr val="accent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74" name="Freeform 986">
              <a:extLst>
                <a:ext uri="{FF2B5EF4-FFF2-40B4-BE49-F238E27FC236}">
                  <a16:creationId xmlns:a16="http://schemas.microsoft.com/office/drawing/2014/main" id="{F9CB4F32-4E93-4180-AB56-12019B70AB1C}"/>
                </a:ext>
              </a:extLst>
            </p:cNvPr>
            <p:cNvSpPr>
              <a:spLocks/>
            </p:cNvSpPr>
            <p:nvPr/>
          </p:nvSpPr>
          <p:spPr bwMode="auto">
            <a:xfrm>
              <a:off x="1364" y="3206"/>
              <a:ext cx="143" cy="27"/>
            </a:xfrm>
            <a:custGeom>
              <a:avLst/>
              <a:gdLst>
                <a:gd name="T0" fmla="*/ 0 w 143"/>
                <a:gd name="T1" fmla="*/ 26 h 27"/>
                <a:gd name="T2" fmla="*/ 142 w 143"/>
                <a:gd name="T3" fmla="*/ 26 h 27"/>
                <a:gd name="T4" fmla="*/ 142 w 143"/>
                <a:gd name="T5" fmla="*/ 0 h 27"/>
                <a:gd name="T6" fmla="*/ 0 w 143"/>
                <a:gd name="T7" fmla="*/ 0 h 27"/>
                <a:gd name="T8" fmla="*/ 0 w 143"/>
                <a:gd name="T9" fmla="*/ 26 h 27"/>
                <a:gd name="T10" fmla="*/ 0 60000 65536"/>
                <a:gd name="T11" fmla="*/ 0 60000 65536"/>
                <a:gd name="T12" fmla="*/ 0 60000 65536"/>
                <a:gd name="T13" fmla="*/ 0 60000 65536"/>
                <a:gd name="T14" fmla="*/ 0 60000 65536"/>
                <a:gd name="T15" fmla="*/ 0 w 143"/>
                <a:gd name="T16" fmla="*/ 0 h 27"/>
                <a:gd name="T17" fmla="*/ 143 w 143"/>
                <a:gd name="T18" fmla="*/ 27 h 27"/>
              </a:gdLst>
              <a:ahLst/>
              <a:cxnLst>
                <a:cxn ang="T10">
                  <a:pos x="T0" y="T1"/>
                </a:cxn>
                <a:cxn ang="T11">
                  <a:pos x="T2" y="T3"/>
                </a:cxn>
                <a:cxn ang="T12">
                  <a:pos x="T4" y="T5"/>
                </a:cxn>
                <a:cxn ang="T13">
                  <a:pos x="T6" y="T7"/>
                </a:cxn>
                <a:cxn ang="T14">
                  <a:pos x="T8" y="T9"/>
                </a:cxn>
              </a:cxnLst>
              <a:rect l="T15" t="T16" r="T17" b="T18"/>
              <a:pathLst>
                <a:path w="143" h="27">
                  <a:moveTo>
                    <a:pt x="0" y="26"/>
                  </a:moveTo>
                  <a:lnTo>
                    <a:pt x="142" y="26"/>
                  </a:lnTo>
                  <a:lnTo>
                    <a:pt x="142" y="0"/>
                  </a:lnTo>
                  <a:lnTo>
                    <a:pt x="0" y="0"/>
                  </a:lnTo>
                  <a:lnTo>
                    <a:pt x="0" y="26"/>
                  </a:lnTo>
                </a:path>
              </a:pathLst>
            </a:custGeom>
            <a:solidFill>
              <a:schemeClr val="accent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75" name="Freeform 987">
              <a:extLst>
                <a:ext uri="{FF2B5EF4-FFF2-40B4-BE49-F238E27FC236}">
                  <a16:creationId xmlns:a16="http://schemas.microsoft.com/office/drawing/2014/main" id="{C6801831-AFDF-4C78-95AF-62F6FADD2FEE}"/>
                </a:ext>
              </a:extLst>
            </p:cNvPr>
            <p:cNvSpPr>
              <a:spLocks/>
            </p:cNvSpPr>
            <p:nvPr/>
          </p:nvSpPr>
          <p:spPr bwMode="auto">
            <a:xfrm>
              <a:off x="1364" y="3166"/>
              <a:ext cx="143" cy="27"/>
            </a:xfrm>
            <a:custGeom>
              <a:avLst/>
              <a:gdLst>
                <a:gd name="T0" fmla="*/ 0 w 143"/>
                <a:gd name="T1" fmla="*/ 26 h 27"/>
                <a:gd name="T2" fmla="*/ 142 w 143"/>
                <a:gd name="T3" fmla="*/ 26 h 27"/>
                <a:gd name="T4" fmla="*/ 142 w 143"/>
                <a:gd name="T5" fmla="*/ 0 h 27"/>
                <a:gd name="T6" fmla="*/ 0 w 143"/>
                <a:gd name="T7" fmla="*/ 0 h 27"/>
                <a:gd name="T8" fmla="*/ 0 w 143"/>
                <a:gd name="T9" fmla="*/ 26 h 27"/>
                <a:gd name="T10" fmla="*/ 0 60000 65536"/>
                <a:gd name="T11" fmla="*/ 0 60000 65536"/>
                <a:gd name="T12" fmla="*/ 0 60000 65536"/>
                <a:gd name="T13" fmla="*/ 0 60000 65536"/>
                <a:gd name="T14" fmla="*/ 0 60000 65536"/>
                <a:gd name="T15" fmla="*/ 0 w 143"/>
                <a:gd name="T16" fmla="*/ 0 h 27"/>
                <a:gd name="T17" fmla="*/ 143 w 143"/>
                <a:gd name="T18" fmla="*/ 27 h 27"/>
              </a:gdLst>
              <a:ahLst/>
              <a:cxnLst>
                <a:cxn ang="T10">
                  <a:pos x="T0" y="T1"/>
                </a:cxn>
                <a:cxn ang="T11">
                  <a:pos x="T2" y="T3"/>
                </a:cxn>
                <a:cxn ang="T12">
                  <a:pos x="T4" y="T5"/>
                </a:cxn>
                <a:cxn ang="T13">
                  <a:pos x="T6" y="T7"/>
                </a:cxn>
                <a:cxn ang="T14">
                  <a:pos x="T8" y="T9"/>
                </a:cxn>
              </a:cxnLst>
              <a:rect l="T15" t="T16" r="T17" b="T18"/>
              <a:pathLst>
                <a:path w="143" h="27">
                  <a:moveTo>
                    <a:pt x="0" y="26"/>
                  </a:moveTo>
                  <a:lnTo>
                    <a:pt x="142" y="26"/>
                  </a:lnTo>
                  <a:lnTo>
                    <a:pt x="142" y="0"/>
                  </a:lnTo>
                  <a:lnTo>
                    <a:pt x="0" y="0"/>
                  </a:lnTo>
                  <a:lnTo>
                    <a:pt x="0" y="26"/>
                  </a:lnTo>
                </a:path>
              </a:pathLst>
            </a:custGeom>
            <a:solidFill>
              <a:srgbClr val="FF9933"/>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76" name="Freeform 988">
              <a:extLst>
                <a:ext uri="{FF2B5EF4-FFF2-40B4-BE49-F238E27FC236}">
                  <a16:creationId xmlns:a16="http://schemas.microsoft.com/office/drawing/2014/main" id="{14E43B59-A3DC-4845-ACC7-E821F3ED0347}"/>
                </a:ext>
              </a:extLst>
            </p:cNvPr>
            <p:cNvSpPr>
              <a:spLocks/>
            </p:cNvSpPr>
            <p:nvPr/>
          </p:nvSpPr>
          <p:spPr bwMode="auto">
            <a:xfrm>
              <a:off x="1364" y="3124"/>
              <a:ext cx="143" cy="28"/>
            </a:xfrm>
            <a:custGeom>
              <a:avLst/>
              <a:gdLst>
                <a:gd name="T0" fmla="*/ 0 w 143"/>
                <a:gd name="T1" fmla="*/ 27 h 28"/>
                <a:gd name="T2" fmla="*/ 142 w 143"/>
                <a:gd name="T3" fmla="*/ 27 h 28"/>
                <a:gd name="T4" fmla="*/ 142 w 143"/>
                <a:gd name="T5" fmla="*/ 0 h 28"/>
                <a:gd name="T6" fmla="*/ 0 w 143"/>
                <a:gd name="T7" fmla="*/ 0 h 28"/>
                <a:gd name="T8" fmla="*/ 0 w 143"/>
                <a:gd name="T9" fmla="*/ 27 h 28"/>
                <a:gd name="T10" fmla="*/ 0 60000 65536"/>
                <a:gd name="T11" fmla="*/ 0 60000 65536"/>
                <a:gd name="T12" fmla="*/ 0 60000 65536"/>
                <a:gd name="T13" fmla="*/ 0 60000 65536"/>
                <a:gd name="T14" fmla="*/ 0 60000 65536"/>
                <a:gd name="T15" fmla="*/ 0 w 143"/>
                <a:gd name="T16" fmla="*/ 0 h 28"/>
                <a:gd name="T17" fmla="*/ 143 w 143"/>
                <a:gd name="T18" fmla="*/ 28 h 28"/>
              </a:gdLst>
              <a:ahLst/>
              <a:cxnLst>
                <a:cxn ang="T10">
                  <a:pos x="T0" y="T1"/>
                </a:cxn>
                <a:cxn ang="T11">
                  <a:pos x="T2" y="T3"/>
                </a:cxn>
                <a:cxn ang="T12">
                  <a:pos x="T4" y="T5"/>
                </a:cxn>
                <a:cxn ang="T13">
                  <a:pos x="T6" y="T7"/>
                </a:cxn>
                <a:cxn ang="T14">
                  <a:pos x="T8" y="T9"/>
                </a:cxn>
              </a:cxnLst>
              <a:rect l="T15" t="T16" r="T17" b="T18"/>
              <a:pathLst>
                <a:path w="143" h="28">
                  <a:moveTo>
                    <a:pt x="0" y="27"/>
                  </a:moveTo>
                  <a:lnTo>
                    <a:pt x="142" y="27"/>
                  </a:lnTo>
                  <a:lnTo>
                    <a:pt x="142" y="0"/>
                  </a:lnTo>
                  <a:lnTo>
                    <a:pt x="0" y="0"/>
                  </a:lnTo>
                  <a:lnTo>
                    <a:pt x="0" y="27"/>
                  </a:lnTo>
                </a:path>
              </a:pathLst>
            </a:custGeom>
            <a:solidFill>
              <a:srgbClr val="FF9933"/>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77" name="Freeform 989">
              <a:extLst>
                <a:ext uri="{FF2B5EF4-FFF2-40B4-BE49-F238E27FC236}">
                  <a16:creationId xmlns:a16="http://schemas.microsoft.com/office/drawing/2014/main" id="{8B942AD7-20A0-44A5-8B62-BAFC96F5DD79}"/>
                </a:ext>
              </a:extLst>
            </p:cNvPr>
            <p:cNvSpPr>
              <a:spLocks/>
            </p:cNvSpPr>
            <p:nvPr/>
          </p:nvSpPr>
          <p:spPr bwMode="auto">
            <a:xfrm>
              <a:off x="1222" y="3206"/>
              <a:ext cx="244" cy="125"/>
            </a:xfrm>
            <a:custGeom>
              <a:avLst/>
              <a:gdLst>
                <a:gd name="T0" fmla="*/ 0 w 244"/>
                <a:gd name="T1" fmla="*/ 124 h 125"/>
                <a:gd name="T2" fmla="*/ 0 w 244"/>
                <a:gd name="T3" fmla="*/ 96 h 125"/>
                <a:gd name="T4" fmla="*/ 3 w 244"/>
                <a:gd name="T5" fmla="*/ 90 h 125"/>
                <a:gd name="T6" fmla="*/ 3 w 244"/>
                <a:gd name="T7" fmla="*/ 85 h 125"/>
                <a:gd name="T8" fmla="*/ 0 w 244"/>
                <a:gd name="T9" fmla="*/ 85 h 125"/>
                <a:gd name="T10" fmla="*/ 0 w 244"/>
                <a:gd name="T11" fmla="*/ 56 h 125"/>
                <a:gd name="T12" fmla="*/ 40 w 244"/>
                <a:gd name="T13" fmla="*/ 0 h 125"/>
                <a:gd name="T14" fmla="*/ 243 w 244"/>
                <a:gd name="T15" fmla="*/ 0 h 125"/>
                <a:gd name="T16" fmla="*/ 243 w 244"/>
                <a:gd name="T17" fmla="*/ 28 h 125"/>
                <a:gd name="T18" fmla="*/ 239 w 244"/>
                <a:gd name="T19" fmla="*/ 33 h 125"/>
                <a:gd name="T20" fmla="*/ 239 w 244"/>
                <a:gd name="T21" fmla="*/ 39 h 125"/>
                <a:gd name="T22" fmla="*/ 243 w 244"/>
                <a:gd name="T23" fmla="*/ 39 h 125"/>
                <a:gd name="T24" fmla="*/ 243 w 244"/>
                <a:gd name="T25" fmla="*/ 67 h 125"/>
                <a:gd name="T26" fmla="*/ 203 w 244"/>
                <a:gd name="T27" fmla="*/ 124 h 125"/>
                <a:gd name="T28" fmla="*/ 0 w 244"/>
                <a:gd name="T29" fmla="*/ 124 h 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4"/>
                <a:gd name="T46" fmla="*/ 0 h 125"/>
                <a:gd name="T47" fmla="*/ 244 w 244"/>
                <a:gd name="T48" fmla="*/ 125 h 12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4" h="125">
                  <a:moveTo>
                    <a:pt x="0" y="124"/>
                  </a:moveTo>
                  <a:lnTo>
                    <a:pt x="0" y="96"/>
                  </a:lnTo>
                  <a:lnTo>
                    <a:pt x="3" y="90"/>
                  </a:lnTo>
                  <a:lnTo>
                    <a:pt x="3" y="85"/>
                  </a:lnTo>
                  <a:lnTo>
                    <a:pt x="0" y="85"/>
                  </a:lnTo>
                  <a:lnTo>
                    <a:pt x="0" y="56"/>
                  </a:lnTo>
                  <a:lnTo>
                    <a:pt x="40" y="0"/>
                  </a:lnTo>
                  <a:lnTo>
                    <a:pt x="243" y="0"/>
                  </a:lnTo>
                  <a:lnTo>
                    <a:pt x="243" y="28"/>
                  </a:lnTo>
                  <a:lnTo>
                    <a:pt x="239" y="33"/>
                  </a:lnTo>
                  <a:lnTo>
                    <a:pt x="239" y="39"/>
                  </a:lnTo>
                  <a:lnTo>
                    <a:pt x="243" y="39"/>
                  </a:lnTo>
                  <a:lnTo>
                    <a:pt x="243" y="67"/>
                  </a:lnTo>
                  <a:lnTo>
                    <a:pt x="203" y="124"/>
                  </a:lnTo>
                  <a:lnTo>
                    <a:pt x="0" y="124"/>
                  </a:lnTo>
                </a:path>
              </a:pathLst>
            </a:custGeom>
            <a:solidFill>
              <a:srgbClr val="FF9933"/>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78" name="Freeform 990">
              <a:extLst>
                <a:ext uri="{FF2B5EF4-FFF2-40B4-BE49-F238E27FC236}">
                  <a16:creationId xmlns:a16="http://schemas.microsoft.com/office/drawing/2014/main" id="{64C5A3D5-6093-46ED-A4EA-42F4B428B55E}"/>
                </a:ext>
              </a:extLst>
            </p:cNvPr>
            <p:cNvSpPr>
              <a:spLocks/>
            </p:cNvSpPr>
            <p:nvPr/>
          </p:nvSpPr>
          <p:spPr bwMode="auto">
            <a:xfrm>
              <a:off x="1222" y="3303"/>
              <a:ext cx="204" cy="28"/>
            </a:xfrm>
            <a:custGeom>
              <a:avLst/>
              <a:gdLst>
                <a:gd name="T0" fmla="*/ 0 w 204"/>
                <a:gd name="T1" fmla="*/ 27 h 28"/>
                <a:gd name="T2" fmla="*/ 203 w 204"/>
                <a:gd name="T3" fmla="*/ 27 h 28"/>
                <a:gd name="T4" fmla="*/ 203 w 204"/>
                <a:gd name="T5" fmla="*/ 0 h 28"/>
                <a:gd name="T6" fmla="*/ 0 w 204"/>
                <a:gd name="T7" fmla="*/ 0 h 28"/>
                <a:gd name="T8" fmla="*/ 0 w 204"/>
                <a:gd name="T9" fmla="*/ 27 h 28"/>
                <a:gd name="T10" fmla="*/ 0 60000 65536"/>
                <a:gd name="T11" fmla="*/ 0 60000 65536"/>
                <a:gd name="T12" fmla="*/ 0 60000 65536"/>
                <a:gd name="T13" fmla="*/ 0 60000 65536"/>
                <a:gd name="T14" fmla="*/ 0 60000 65536"/>
                <a:gd name="T15" fmla="*/ 0 w 204"/>
                <a:gd name="T16" fmla="*/ 0 h 28"/>
                <a:gd name="T17" fmla="*/ 204 w 204"/>
                <a:gd name="T18" fmla="*/ 28 h 28"/>
              </a:gdLst>
              <a:ahLst/>
              <a:cxnLst>
                <a:cxn ang="T10">
                  <a:pos x="T0" y="T1"/>
                </a:cxn>
                <a:cxn ang="T11">
                  <a:pos x="T2" y="T3"/>
                </a:cxn>
                <a:cxn ang="T12">
                  <a:pos x="T4" y="T5"/>
                </a:cxn>
                <a:cxn ang="T13">
                  <a:pos x="T6" y="T7"/>
                </a:cxn>
                <a:cxn ang="T14">
                  <a:pos x="T8" y="T9"/>
                </a:cxn>
              </a:cxnLst>
              <a:rect l="T15" t="T16" r="T17" b="T18"/>
              <a:pathLst>
                <a:path w="204" h="28">
                  <a:moveTo>
                    <a:pt x="0" y="27"/>
                  </a:moveTo>
                  <a:lnTo>
                    <a:pt x="203" y="27"/>
                  </a:lnTo>
                  <a:lnTo>
                    <a:pt x="203" y="0"/>
                  </a:lnTo>
                  <a:lnTo>
                    <a:pt x="0" y="0"/>
                  </a:lnTo>
                  <a:lnTo>
                    <a:pt x="0" y="27"/>
                  </a:lnTo>
                </a:path>
              </a:pathLst>
            </a:custGeom>
            <a:solidFill>
              <a:srgbClr val="FF9933"/>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79" name="Freeform 991">
              <a:extLst>
                <a:ext uri="{FF2B5EF4-FFF2-40B4-BE49-F238E27FC236}">
                  <a16:creationId xmlns:a16="http://schemas.microsoft.com/office/drawing/2014/main" id="{F206249F-EEFD-441A-8F76-37C79BC213CA}"/>
                </a:ext>
              </a:extLst>
            </p:cNvPr>
            <p:cNvSpPr>
              <a:spLocks/>
            </p:cNvSpPr>
            <p:nvPr/>
          </p:nvSpPr>
          <p:spPr bwMode="auto">
            <a:xfrm>
              <a:off x="1222" y="3262"/>
              <a:ext cx="204" cy="27"/>
            </a:xfrm>
            <a:custGeom>
              <a:avLst/>
              <a:gdLst>
                <a:gd name="T0" fmla="*/ 0 w 204"/>
                <a:gd name="T1" fmla="*/ 26 h 27"/>
                <a:gd name="T2" fmla="*/ 203 w 204"/>
                <a:gd name="T3" fmla="*/ 26 h 27"/>
                <a:gd name="T4" fmla="*/ 203 w 204"/>
                <a:gd name="T5" fmla="*/ 0 h 27"/>
                <a:gd name="T6" fmla="*/ 0 w 204"/>
                <a:gd name="T7" fmla="*/ 0 h 27"/>
                <a:gd name="T8" fmla="*/ 0 w 204"/>
                <a:gd name="T9" fmla="*/ 26 h 27"/>
                <a:gd name="T10" fmla="*/ 0 60000 65536"/>
                <a:gd name="T11" fmla="*/ 0 60000 65536"/>
                <a:gd name="T12" fmla="*/ 0 60000 65536"/>
                <a:gd name="T13" fmla="*/ 0 60000 65536"/>
                <a:gd name="T14" fmla="*/ 0 60000 65536"/>
                <a:gd name="T15" fmla="*/ 0 w 204"/>
                <a:gd name="T16" fmla="*/ 0 h 27"/>
                <a:gd name="T17" fmla="*/ 204 w 204"/>
                <a:gd name="T18" fmla="*/ 27 h 27"/>
              </a:gdLst>
              <a:ahLst/>
              <a:cxnLst>
                <a:cxn ang="T10">
                  <a:pos x="T0" y="T1"/>
                </a:cxn>
                <a:cxn ang="T11">
                  <a:pos x="T2" y="T3"/>
                </a:cxn>
                <a:cxn ang="T12">
                  <a:pos x="T4" y="T5"/>
                </a:cxn>
                <a:cxn ang="T13">
                  <a:pos x="T6" y="T7"/>
                </a:cxn>
                <a:cxn ang="T14">
                  <a:pos x="T8" y="T9"/>
                </a:cxn>
              </a:cxnLst>
              <a:rect l="T15" t="T16" r="T17" b="T18"/>
              <a:pathLst>
                <a:path w="204" h="27">
                  <a:moveTo>
                    <a:pt x="0" y="26"/>
                  </a:moveTo>
                  <a:lnTo>
                    <a:pt x="203" y="26"/>
                  </a:lnTo>
                  <a:lnTo>
                    <a:pt x="203" y="0"/>
                  </a:lnTo>
                  <a:lnTo>
                    <a:pt x="0" y="0"/>
                  </a:lnTo>
                  <a:lnTo>
                    <a:pt x="0" y="26"/>
                  </a:lnTo>
                </a:path>
              </a:pathLst>
            </a:custGeom>
            <a:solidFill>
              <a:srgbClr val="FF9933"/>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80" name="Freeform 992">
              <a:extLst>
                <a:ext uri="{FF2B5EF4-FFF2-40B4-BE49-F238E27FC236}">
                  <a16:creationId xmlns:a16="http://schemas.microsoft.com/office/drawing/2014/main" id="{33B93E9B-AB37-4A4E-9207-9AFC436C6734}"/>
                </a:ext>
              </a:extLst>
            </p:cNvPr>
            <p:cNvSpPr>
              <a:spLocks/>
            </p:cNvSpPr>
            <p:nvPr/>
          </p:nvSpPr>
          <p:spPr bwMode="auto">
            <a:xfrm>
              <a:off x="1222" y="3206"/>
              <a:ext cx="244" cy="55"/>
            </a:xfrm>
            <a:custGeom>
              <a:avLst/>
              <a:gdLst>
                <a:gd name="T0" fmla="*/ 0 w 244"/>
                <a:gd name="T1" fmla="*/ 54 h 55"/>
                <a:gd name="T2" fmla="*/ 40 w 244"/>
                <a:gd name="T3" fmla="*/ 0 h 55"/>
                <a:gd name="T4" fmla="*/ 243 w 244"/>
                <a:gd name="T5" fmla="*/ 0 h 55"/>
                <a:gd name="T6" fmla="*/ 203 w 244"/>
                <a:gd name="T7" fmla="*/ 54 h 55"/>
                <a:gd name="T8" fmla="*/ 0 w 244"/>
                <a:gd name="T9" fmla="*/ 54 h 55"/>
                <a:gd name="T10" fmla="*/ 0 60000 65536"/>
                <a:gd name="T11" fmla="*/ 0 60000 65536"/>
                <a:gd name="T12" fmla="*/ 0 60000 65536"/>
                <a:gd name="T13" fmla="*/ 0 60000 65536"/>
                <a:gd name="T14" fmla="*/ 0 60000 65536"/>
                <a:gd name="T15" fmla="*/ 0 w 244"/>
                <a:gd name="T16" fmla="*/ 0 h 55"/>
                <a:gd name="T17" fmla="*/ 244 w 244"/>
                <a:gd name="T18" fmla="*/ 55 h 55"/>
              </a:gdLst>
              <a:ahLst/>
              <a:cxnLst>
                <a:cxn ang="T10">
                  <a:pos x="T0" y="T1"/>
                </a:cxn>
                <a:cxn ang="T11">
                  <a:pos x="T2" y="T3"/>
                </a:cxn>
                <a:cxn ang="T12">
                  <a:pos x="T4" y="T5"/>
                </a:cxn>
                <a:cxn ang="T13">
                  <a:pos x="T6" y="T7"/>
                </a:cxn>
                <a:cxn ang="T14">
                  <a:pos x="T8" y="T9"/>
                </a:cxn>
              </a:cxnLst>
              <a:rect l="T15" t="T16" r="T17" b="T18"/>
              <a:pathLst>
                <a:path w="244" h="55">
                  <a:moveTo>
                    <a:pt x="0" y="54"/>
                  </a:moveTo>
                  <a:lnTo>
                    <a:pt x="40" y="0"/>
                  </a:lnTo>
                  <a:lnTo>
                    <a:pt x="243" y="0"/>
                  </a:lnTo>
                  <a:lnTo>
                    <a:pt x="203" y="54"/>
                  </a:lnTo>
                  <a:lnTo>
                    <a:pt x="0" y="54"/>
                  </a:lnTo>
                </a:path>
              </a:pathLst>
            </a:custGeom>
            <a:solidFill>
              <a:srgbClr val="FFD866"/>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81" name="Freeform 993">
              <a:extLst>
                <a:ext uri="{FF2B5EF4-FFF2-40B4-BE49-F238E27FC236}">
                  <a16:creationId xmlns:a16="http://schemas.microsoft.com/office/drawing/2014/main" id="{09DC16A6-3EF3-4F55-897D-4DDEE41CDFD1}"/>
                </a:ext>
              </a:extLst>
            </p:cNvPr>
            <p:cNvSpPr>
              <a:spLocks/>
            </p:cNvSpPr>
            <p:nvPr/>
          </p:nvSpPr>
          <p:spPr bwMode="auto">
            <a:xfrm>
              <a:off x="1427" y="3245"/>
              <a:ext cx="39" cy="86"/>
            </a:xfrm>
            <a:custGeom>
              <a:avLst/>
              <a:gdLst>
                <a:gd name="T0" fmla="*/ 0 w 39"/>
                <a:gd name="T1" fmla="*/ 57 h 86"/>
                <a:gd name="T2" fmla="*/ 38 w 39"/>
                <a:gd name="T3" fmla="*/ 0 h 86"/>
                <a:gd name="T4" fmla="*/ 38 w 39"/>
                <a:gd name="T5" fmla="*/ 28 h 86"/>
                <a:gd name="T6" fmla="*/ 0 w 39"/>
                <a:gd name="T7" fmla="*/ 85 h 86"/>
                <a:gd name="T8" fmla="*/ 0 w 39"/>
                <a:gd name="T9" fmla="*/ 57 h 86"/>
                <a:gd name="T10" fmla="*/ 0 60000 65536"/>
                <a:gd name="T11" fmla="*/ 0 60000 65536"/>
                <a:gd name="T12" fmla="*/ 0 60000 65536"/>
                <a:gd name="T13" fmla="*/ 0 60000 65536"/>
                <a:gd name="T14" fmla="*/ 0 60000 65536"/>
                <a:gd name="T15" fmla="*/ 0 w 39"/>
                <a:gd name="T16" fmla="*/ 0 h 86"/>
                <a:gd name="T17" fmla="*/ 39 w 39"/>
                <a:gd name="T18" fmla="*/ 86 h 86"/>
              </a:gdLst>
              <a:ahLst/>
              <a:cxnLst>
                <a:cxn ang="T10">
                  <a:pos x="T0" y="T1"/>
                </a:cxn>
                <a:cxn ang="T11">
                  <a:pos x="T2" y="T3"/>
                </a:cxn>
                <a:cxn ang="T12">
                  <a:pos x="T4" y="T5"/>
                </a:cxn>
                <a:cxn ang="T13">
                  <a:pos x="T6" y="T7"/>
                </a:cxn>
                <a:cxn ang="T14">
                  <a:pos x="T8" y="T9"/>
                </a:cxn>
              </a:cxnLst>
              <a:rect l="T15" t="T16" r="T17" b="T18"/>
              <a:pathLst>
                <a:path w="39" h="86">
                  <a:moveTo>
                    <a:pt x="0" y="57"/>
                  </a:moveTo>
                  <a:lnTo>
                    <a:pt x="38" y="0"/>
                  </a:lnTo>
                  <a:lnTo>
                    <a:pt x="38" y="28"/>
                  </a:lnTo>
                  <a:lnTo>
                    <a:pt x="0" y="85"/>
                  </a:lnTo>
                  <a:lnTo>
                    <a:pt x="0" y="57"/>
                  </a:lnTo>
                </a:path>
              </a:pathLst>
            </a:custGeom>
            <a:solidFill>
              <a:srgbClr val="BC37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82" name="Freeform 994">
              <a:extLst>
                <a:ext uri="{FF2B5EF4-FFF2-40B4-BE49-F238E27FC236}">
                  <a16:creationId xmlns:a16="http://schemas.microsoft.com/office/drawing/2014/main" id="{6E0CCAA6-3E64-40FB-8A3F-5B3B5A66BDBE}"/>
                </a:ext>
              </a:extLst>
            </p:cNvPr>
            <p:cNvSpPr>
              <a:spLocks/>
            </p:cNvSpPr>
            <p:nvPr/>
          </p:nvSpPr>
          <p:spPr bwMode="auto">
            <a:xfrm>
              <a:off x="1427" y="3206"/>
              <a:ext cx="39" cy="83"/>
            </a:xfrm>
            <a:custGeom>
              <a:avLst/>
              <a:gdLst>
                <a:gd name="T0" fmla="*/ 0 w 39"/>
                <a:gd name="T1" fmla="*/ 54 h 83"/>
                <a:gd name="T2" fmla="*/ 38 w 39"/>
                <a:gd name="T3" fmla="*/ 0 h 83"/>
                <a:gd name="T4" fmla="*/ 38 w 39"/>
                <a:gd name="T5" fmla="*/ 27 h 83"/>
                <a:gd name="T6" fmla="*/ 0 w 39"/>
                <a:gd name="T7" fmla="*/ 82 h 83"/>
                <a:gd name="T8" fmla="*/ 0 w 39"/>
                <a:gd name="T9" fmla="*/ 54 h 83"/>
                <a:gd name="T10" fmla="*/ 0 60000 65536"/>
                <a:gd name="T11" fmla="*/ 0 60000 65536"/>
                <a:gd name="T12" fmla="*/ 0 60000 65536"/>
                <a:gd name="T13" fmla="*/ 0 60000 65536"/>
                <a:gd name="T14" fmla="*/ 0 60000 65536"/>
                <a:gd name="T15" fmla="*/ 0 w 39"/>
                <a:gd name="T16" fmla="*/ 0 h 83"/>
                <a:gd name="T17" fmla="*/ 39 w 39"/>
                <a:gd name="T18" fmla="*/ 83 h 83"/>
              </a:gdLst>
              <a:ahLst/>
              <a:cxnLst>
                <a:cxn ang="T10">
                  <a:pos x="T0" y="T1"/>
                </a:cxn>
                <a:cxn ang="T11">
                  <a:pos x="T2" y="T3"/>
                </a:cxn>
                <a:cxn ang="T12">
                  <a:pos x="T4" y="T5"/>
                </a:cxn>
                <a:cxn ang="T13">
                  <a:pos x="T6" y="T7"/>
                </a:cxn>
                <a:cxn ang="T14">
                  <a:pos x="T8" y="T9"/>
                </a:cxn>
              </a:cxnLst>
              <a:rect l="T15" t="T16" r="T17" b="T18"/>
              <a:pathLst>
                <a:path w="39" h="83">
                  <a:moveTo>
                    <a:pt x="0" y="54"/>
                  </a:moveTo>
                  <a:lnTo>
                    <a:pt x="38" y="0"/>
                  </a:lnTo>
                  <a:lnTo>
                    <a:pt x="38" y="27"/>
                  </a:lnTo>
                  <a:lnTo>
                    <a:pt x="0" y="82"/>
                  </a:lnTo>
                  <a:lnTo>
                    <a:pt x="0" y="54"/>
                  </a:lnTo>
                </a:path>
              </a:pathLst>
            </a:custGeom>
            <a:solidFill>
              <a:srgbClr val="BC37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83" name="Freeform 995">
              <a:extLst>
                <a:ext uri="{FF2B5EF4-FFF2-40B4-BE49-F238E27FC236}">
                  <a16:creationId xmlns:a16="http://schemas.microsoft.com/office/drawing/2014/main" id="{A0713D85-0BB7-4E9A-8AA9-A48C0FF1A214}"/>
                </a:ext>
              </a:extLst>
            </p:cNvPr>
            <p:cNvSpPr>
              <a:spLocks/>
            </p:cNvSpPr>
            <p:nvPr/>
          </p:nvSpPr>
          <p:spPr bwMode="auto">
            <a:xfrm>
              <a:off x="1317" y="3107"/>
              <a:ext cx="60" cy="115"/>
            </a:xfrm>
            <a:custGeom>
              <a:avLst/>
              <a:gdLst>
                <a:gd name="T0" fmla="*/ 0 w 60"/>
                <a:gd name="T1" fmla="*/ 114 h 115"/>
                <a:gd name="T2" fmla="*/ 59 w 60"/>
                <a:gd name="T3" fmla="*/ 114 h 115"/>
                <a:gd name="T4" fmla="*/ 59 w 60"/>
                <a:gd name="T5" fmla="*/ 0 h 115"/>
                <a:gd name="T6" fmla="*/ 0 w 60"/>
                <a:gd name="T7" fmla="*/ 0 h 115"/>
                <a:gd name="T8" fmla="*/ 0 w 60"/>
                <a:gd name="T9" fmla="*/ 114 h 115"/>
                <a:gd name="T10" fmla="*/ 0 60000 65536"/>
                <a:gd name="T11" fmla="*/ 0 60000 65536"/>
                <a:gd name="T12" fmla="*/ 0 60000 65536"/>
                <a:gd name="T13" fmla="*/ 0 60000 65536"/>
                <a:gd name="T14" fmla="*/ 0 60000 65536"/>
                <a:gd name="T15" fmla="*/ 0 w 60"/>
                <a:gd name="T16" fmla="*/ 0 h 115"/>
                <a:gd name="T17" fmla="*/ 60 w 60"/>
                <a:gd name="T18" fmla="*/ 115 h 115"/>
              </a:gdLst>
              <a:ahLst/>
              <a:cxnLst>
                <a:cxn ang="T10">
                  <a:pos x="T0" y="T1"/>
                </a:cxn>
                <a:cxn ang="T11">
                  <a:pos x="T2" y="T3"/>
                </a:cxn>
                <a:cxn ang="T12">
                  <a:pos x="T4" y="T5"/>
                </a:cxn>
                <a:cxn ang="T13">
                  <a:pos x="T6" y="T7"/>
                </a:cxn>
                <a:cxn ang="T14">
                  <a:pos x="T8" y="T9"/>
                </a:cxn>
              </a:cxnLst>
              <a:rect l="T15" t="T16" r="T17" b="T18"/>
              <a:pathLst>
                <a:path w="60" h="115">
                  <a:moveTo>
                    <a:pt x="0" y="114"/>
                  </a:moveTo>
                  <a:lnTo>
                    <a:pt x="59" y="114"/>
                  </a:lnTo>
                  <a:lnTo>
                    <a:pt x="59" y="0"/>
                  </a:lnTo>
                  <a:lnTo>
                    <a:pt x="0" y="0"/>
                  </a:lnTo>
                  <a:lnTo>
                    <a:pt x="0" y="114"/>
                  </a:lnTo>
                </a:path>
              </a:pathLst>
            </a:custGeom>
            <a:solidFill>
              <a:srgbClr val="FF9933"/>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84" name="Freeform 996">
              <a:extLst>
                <a:ext uri="{FF2B5EF4-FFF2-40B4-BE49-F238E27FC236}">
                  <a16:creationId xmlns:a16="http://schemas.microsoft.com/office/drawing/2014/main" id="{6C9B2459-A143-4C0B-9E6C-0CA14651869B}"/>
                </a:ext>
              </a:extLst>
            </p:cNvPr>
            <p:cNvSpPr>
              <a:spLocks/>
            </p:cNvSpPr>
            <p:nvPr/>
          </p:nvSpPr>
          <p:spPr bwMode="auto">
            <a:xfrm>
              <a:off x="1315" y="3073"/>
              <a:ext cx="85" cy="35"/>
            </a:xfrm>
            <a:custGeom>
              <a:avLst/>
              <a:gdLst>
                <a:gd name="T0" fmla="*/ 60 w 85"/>
                <a:gd name="T1" fmla="*/ 34 h 35"/>
                <a:gd name="T2" fmla="*/ 0 w 85"/>
                <a:gd name="T3" fmla="*/ 34 h 35"/>
                <a:gd name="T4" fmla="*/ 24 w 85"/>
                <a:gd name="T5" fmla="*/ 0 h 35"/>
                <a:gd name="T6" fmla="*/ 84 w 85"/>
                <a:gd name="T7" fmla="*/ 0 h 35"/>
                <a:gd name="T8" fmla="*/ 60 w 85"/>
                <a:gd name="T9" fmla="*/ 34 h 35"/>
                <a:gd name="T10" fmla="*/ 0 60000 65536"/>
                <a:gd name="T11" fmla="*/ 0 60000 65536"/>
                <a:gd name="T12" fmla="*/ 0 60000 65536"/>
                <a:gd name="T13" fmla="*/ 0 60000 65536"/>
                <a:gd name="T14" fmla="*/ 0 60000 65536"/>
                <a:gd name="T15" fmla="*/ 0 w 85"/>
                <a:gd name="T16" fmla="*/ 0 h 35"/>
                <a:gd name="T17" fmla="*/ 85 w 85"/>
                <a:gd name="T18" fmla="*/ 35 h 35"/>
              </a:gdLst>
              <a:ahLst/>
              <a:cxnLst>
                <a:cxn ang="T10">
                  <a:pos x="T0" y="T1"/>
                </a:cxn>
                <a:cxn ang="T11">
                  <a:pos x="T2" y="T3"/>
                </a:cxn>
                <a:cxn ang="T12">
                  <a:pos x="T4" y="T5"/>
                </a:cxn>
                <a:cxn ang="T13">
                  <a:pos x="T6" y="T7"/>
                </a:cxn>
                <a:cxn ang="T14">
                  <a:pos x="T8" y="T9"/>
                </a:cxn>
              </a:cxnLst>
              <a:rect l="T15" t="T16" r="T17" b="T18"/>
              <a:pathLst>
                <a:path w="85" h="35">
                  <a:moveTo>
                    <a:pt x="60" y="34"/>
                  </a:moveTo>
                  <a:lnTo>
                    <a:pt x="0" y="34"/>
                  </a:lnTo>
                  <a:lnTo>
                    <a:pt x="24" y="0"/>
                  </a:lnTo>
                  <a:lnTo>
                    <a:pt x="84" y="0"/>
                  </a:lnTo>
                  <a:lnTo>
                    <a:pt x="60" y="34"/>
                  </a:lnTo>
                </a:path>
              </a:pathLst>
            </a:custGeom>
            <a:solidFill>
              <a:srgbClr val="FFD866"/>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85" name="Freeform 997">
              <a:extLst>
                <a:ext uri="{FF2B5EF4-FFF2-40B4-BE49-F238E27FC236}">
                  <a16:creationId xmlns:a16="http://schemas.microsoft.com/office/drawing/2014/main" id="{FCE45A45-61CD-4EFC-9C45-864605EF444A}"/>
                </a:ext>
              </a:extLst>
            </p:cNvPr>
            <p:cNvSpPr>
              <a:spLocks/>
            </p:cNvSpPr>
            <p:nvPr/>
          </p:nvSpPr>
          <p:spPr bwMode="auto">
            <a:xfrm>
              <a:off x="1376" y="3073"/>
              <a:ext cx="24" cy="149"/>
            </a:xfrm>
            <a:custGeom>
              <a:avLst/>
              <a:gdLst>
                <a:gd name="T0" fmla="*/ 0 w 24"/>
                <a:gd name="T1" fmla="*/ 148 h 149"/>
                <a:gd name="T2" fmla="*/ 0 w 24"/>
                <a:gd name="T3" fmla="*/ 35 h 149"/>
                <a:gd name="T4" fmla="*/ 23 w 24"/>
                <a:gd name="T5" fmla="*/ 0 h 149"/>
                <a:gd name="T6" fmla="*/ 23 w 24"/>
                <a:gd name="T7" fmla="*/ 35 h 149"/>
                <a:gd name="T8" fmla="*/ 11 w 24"/>
                <a:gd name="T9" fmla="*/ 51 h 149"/>
                <a:gd name="T10" fmla="*/ 11 w 24"/>
                <a:gd name="T11" fmla="*/ 131 h 149"/>
                <a:gd name="T12" fmla="*/ 0 w 24"/>
                <a:gd name="T13" fmla="*/ 148 h 149"/>
                <a:gd name="T14" fmla="*/ 0 60000 65536"/>
                <a:gd name="T15" fmla="*/ 0 60000 65536"/>
                <a:gd name="T16" fmla="*/ 0 60000 65536"/>
                <a:gd name="T17" fmla="*/ 0 60000 65536"/>
                <a:gd name="T18" fmla="*/ 0 60000 65536"/>
                <a:gd name="T19" fmla="*/ 0 60000 65536"/>
                <a:gd name="T20" fmla="*/ 0 60000 65536"/>
                <a:gd name="T21" fmla="*/ 0 w 24"/>
                <a:gd name="T22" fmla="*/ 0 h 149"/>
                <a:gd name="T23" fmla="*/ 24 w 24"/>
                <a:gd name="T24" fmla="*/ 149 h 1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49">
                  <a:moveTo>
                    <a:pt x="0" y="148"/>
                  </a:moveTo>
                  <a:lnTo>
                    <a:pt x="0" y="35"/>
                  </a:lnTo>
                  <a:lnTo>
                    <a:pt x="23" y="0"/>
                  </a:lnTo>
                  <a:lnTo>
                    <a:pt x="23" y="35"/>
                  </a:lnTo>
                  <a:lnTo>
                    <a:pt x="11" y="51"/>
                  </a:lnTo>
                  <a:lnTo>
                    <a:pt x="11" y="131"/>
                  </a:lnTo>
                  <a:lnTo>
                    <a:pt x="0" y="148"/>
                  </a:lnTo>
                </a:path>
              </a:pathLst>
            </a:custGeom>
            <a:solidFill>
              <a:srgbClr val="BC37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86" name="Freeform 998">
              <a:extLst>
                <a:ext uri="{FF2B5EF4-FFF2-40B4-BE49-F238E27FC236}">
                  <a16:creationId xmlns:a16="http://schemas.microsoft.com/office/drawing/2014/main" id="{D44C3F86-EC4E-4DF4-9676-687EEB0213F4}"/>
                </a:ext>
              </a:extLst>
            </p:cNvPr>
            <p:cNvSpPr>
              <a:spLocks/>
            </p:cNvSpPr>
            <p:nvPr/>
          </p:nvSpPr>
          <p:spPr bwMode="auto">
            <a:xfrm>
              <a:off x="1094" y="3119"/>
              <a:ext cx="35" cy="173"/>
            </a:xfrm>
            <a:custGeom>
              <a:avLst/>
              <a:gdLst>
                <a:gd name="T0" fmla="*/ 0 w 35"/>
                <a:gd name="T1" fmla="*/ 171 h 173"/>
                <a:gd name="T2" fmla="*/ 8 w 35"/>
                <a:gd name="T3" fmla="*/ 0 h 173"/>
                <a:gd name="T4" fmla="*/ 24 w 35"/>
                <a:gd name="T5" fmla="*/ 0 h 173"/>
                <a:gd name="T6" fmla="*/ 34 w 35"/>
                <a:gd name="T7" fmla="*/ 172 h 173"/>
                <a:gd name="T8" fmla="*/ 0 w 35"/>
                <a:gd name="T9" fmla="*/ 171 h 173"/>
                <a:gd name="T10" fmla="*/ 0 60000 65536"/>
                <a:gd name="T11" fmla="*/ 0 60000 65536"/>
                <a:gd name="T12" fmla="*/ 0 60000 65536"/>
                <a:gd name="T13" fmla="*/ 0 60000 65536"/>
                <a:gd name="T14" fmla="*/ 0 60000 65536"/>
                <a:gd name="T15" fmla="*/ 0 w 35"/>
                <a:gd name="T16" fmla="*/ 0 h 173"/>
                <a:gd name="T17" fmla="*/ 35 w 35"/>
                <a:gd name="T18" fmla="*/ 173 h 173"/>
              </a:gdLst>
              <a:ahLst/>
              <a:cxnLst>
                <a:cxn ang="T10">
                  <a:pos x="T0" y="T1"/>
                </a:cxn>
                <a:cxn ang="T11">
                  <a:pos x="T2" y="T3"/>
                </a:cxn>
                <a:cxn ang="T12">
                  <a:pos x="T4" y="T5"/>
                </a:cxn>
                <a:cxn ang="T13">
                  <a:pos x="T6" y="T7"/>
                </a:cxn>
                <a:cxn ang="T14">
                  <a:pos x="T8" y="T9"/>
                </a:cxn>
              </a:cxnLst>
              <a:rect l="T15" t="T16" r="T17" b="T18"/>
              <a:pathLst>
                <a:path w="35" h="173">
                  <a:moveTo>
                    <a:pt x="0" y="171"/>
                  </a:moveTo>
                  <a:lnTo>
                    <a:pt x="8" y="0"/>
                  </a:lnTo>
                  <a:lnTo>
                    <a:pt x="24" y="0"/>
                  </a:lnTo>
                  <a:lnTo>
                    <a:pt x="34" y="172"/>
                  </a:lnTo>
                  <a:lnTo>
                    <a:pt x="0" y="171"/>
                  </a:lnTo>
                </a:path>
              </a:pathLst>
            </a:custGeom>
            <a:solidFill>
              <a:srgbClr val="790015"/>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87" name="Oval 999">
              <a:extLst>
                <a:ext uri="{FF2B5EF4-FFF2-40B4-BE49-F238E27FC236}">
                  <a16:creationId xmlns:a16="http://schemas.microsoft.com/office/drawing/2014/main" id="{6F4564B3-00F0-427F-A9E8-FF101E8CEFBB}"/>
                </a:ext>
              </a:extLst>
            </p:cNvPr>
            <p:cNvSpPr>
              <a:spLocks noChangeArrowheads="1"/>
            </p:cNvSpPr>
            <p:nvPr/>
          </p:nvSpPr>
          <p:spPr bwMode="auto">
            <a:xfrm>
              <a:off x="1101" y="3118"/>
              <a:ext cx="17" cy="6"/>
            </a:xfrm>
            <a:prstGeom prst="ellipse">
              <a:avLst/>
            </a:prstGeom>
            <a:solidFill>
              <a:schemeClr val="bg2"/>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988" name="Freeform 1000">
              <a:extLst>
                <a:ext uri="{FF2B5EF4-FFF2-40B4-BE49-F238E27FC236}">
                  <a16:creationId xmlns:a16="http://schemas.microsoft.com/office/drawing/2014/main" id="{AA3F79EB-9E2B-444C-A87C-8151B8790AB9}"/>
                </a:ext>
              </a:extLst>
            </p:cNvPr>
            <p:cNvSpPr>
              <a:spLocks/>
            </p:cNvSpPr>
            <p:nvPr/>
          </p:nvSpPr>
          <p:spPr bwMode="auto">
            <a:xfrm>
              <a:off x="1022" y="3119"/>
              <a:ext cx="35" cy="173"/>
            </a:xfrm>
            <a:custGeom>
              <a:avLst/>
              <a:gdLst>
                <a:gd name="T0" fmla="*/ 0 w 35"/>
                <a:gd name="T1" fmla="*/ 171 h 173"/>
                <a:gd name="T2" fmla="*/ 8 w 35"/>
                <a:gd name="T3" fmla="*/ 0 h 173"/>
                <a:gd name="T4" fmla="*/ 26 w 35"/>
                <a:gd name="T5" fmla="*/ 0 h 173"/>
                <a:gd name="T6" fmla="*/ 34 w 35"/>
                <a:gd name="T7" fmla="*/ 172 h 173"/>
                <a:gd name="T8" fmla="*/ 0 w 35"/>
                <a:gd name="T9" fmla="*/ 171 h 173"/>
                <a:gd name="T10" fmla="*/ 0 60000 65536"/>
                <a:gd name="T11" fmla="*/ 0 60000 65536"/>
                <a:gd name="T12" fmla="*/ 0 60000 65536"/>
                <a:gd name="T13" fmla="*/ 0 60000 65536"/>
                <a:gd name="T14" fmla="*/ 0 60000 65536"/>
                <a:gd name="T15" fmla="*/ 0 w 35"/>
                <a:gd name="T16" fmla="*/ 0 h 173"/>
                <a:gd name="T17" fmla="*/ 35 w 35"/>
                <a:gd name="T18" fmla="*/ 173 h 173"/>
              </a:gdLst>
              <a:ahLst/>
              <a:cxnLst>
                <a:cxn ang="T10">
                  <a:pos x="T0" y="T1"/>
                </a:cxn>
                <a:cxn ang="T11">
                  <a:pos x="T2" y="T3"/>
                </a:cxn>
                <a:cxn ang="T12">
                  <a:pos x="T4" y="T5"/>
                </a:cxn>
                <a:cxn ang="T13">
                  <a:pos x="T6" y="T7"/>
                </a:cxn>
                <a:cxn ang="T14">
                  <a:pos x="T8" y="T9"/>
                </a:cxn>
              </a:cxnLst>
              <a:rect l="T15" t="T16" r="T17" b="T18"/>
              <a:pathLst>
                <a:path w="35" h="173">
                  <a:moveTo>
                    <a:pt x="0" y="171"/>
                  </a:moveTo>
                  <a:lnTo>
                    <a:pt x="8" y="0"/>
                  </a:lnTo>
                  <a:lnTo>
                    <a:pt x="26" y="0"/>
                  </a:lnTo>
                  <a:lnTo>
                    <a:pt x="34" y="172"/>
                  </a:lnTo>
                  <a:lnTo>
                    <a:pt x="0" y="171"/>
                  </a:lnTo>
                </a:path>
              </a:pathLst>
            </a:custGeom>
            <a:solidFill>
              <a:srgbClr val="790015"/>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89" name="Oval 1001">
              <a:extLst>
                <a:ext uri="{FF2B5EF4-FFF2-40B4-BE49-F238E27FC236}">
                  <a16:creationId xmlns:a16="http://schemas.microsoft.com/office/drawing/2014/main" id="{676A7FFB-1C86-434A-9C81-A6A1F25A4892}"/>
                </a:ext>
              </a:extLst>
            </p:cNvPr>
            <p:cNvSpPr>
              <a:spLocks noChangeArrowheads="1"/>
            </p:cNvSpPr>
            <p:nvPr/>
          </p:nvSpPr>
          <p:spPr bwMode="auto">
            <a:xfrm>
              <a:off x="1031" y="3118"/>
              <a:ext cx="16" cy="6"/>
            </a:xfrm>
            <a:prstGeom prst="ellipse">
              <a:avLst/>
            </a:prstGeom>
            <a:solidFill>
              <a:schemeClr val="bg2"/>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990" name="Freeform 1002">
              <a:extLst>
                <a:ext uri="{FF2B5EF4-FFF2-40B4-BE49-F238E27FC236}">
                  <a16:creationId xmlns:a16="http://schemas.microsoft.com/office/drawing/2014/main" id="{54172F95-DA5F-46E3-92B3-561AA67C07D8}"/>
                </a:ext>
              </a:extLst>
            </p:cNvPr>
            <p:cNvSpPr>
              <a:spLocks/>
            </p:cNvSpPr>
            <p:nvPr/>
          </p:nvSpPr>
          <p:spPr bwMode="auto">
            <a:xfrm>
              <a:off x="864" y="3254"/>
              <a:ext cx="414" cy="66"/>
            </a:xfrm>
            <a:custGeom>
              <a:avLst/>
              <a:gdLst>
                <a:gd name="T0" fmla="*/ 0 w 414"/>
                <a:gd name="T1" fmla="*/ 65 h 66"/>
                <a:gd name="T2" fmla="*/ 382 w 414"/>
                <a:gd name="T3" fmla="*/ 65 h 66"/>
                <a:gd name="T4" fmla="*/ 413 w 414"/>
                <a:gd name="T5" fmla="*/ 0 h 66"/>
                <a:gd name="T6" fmla="*/ 382 w 414"/>
                <a:gd name="T7" fmla="*/ 23 h 66"/>
                <a:gd name="T8" fmla="*/ 378 w 414"/>
                <a:gd name="T9" fmla="*/ 2 h 66"/>
                <a:gd name="T10" fmla="*/ 346 w 414"/>
                <a:gd name="T11" fmla="*/ 20 h 66"/>
                <a:gd name="T12" fmla="*/ 337 w 414"/>
                <a:gd name="T13" fmla="*/ 0 h 66"/>
                <a:gd name="T14" fmla="*/ 306 w 414"/>
                <a:gd name="T15" fmla="*/ 23 h 66"/>
                <a:gd name="T16" fmla="*/ 298 w 414"/>
                <a:gd name="T17" fmla="*/ 1 h 66"/>
                <a:gd name="T18" fmla="*/ 268 w 414"/>
                <a:gd name="T19" fmla="*/ 21 h 66"/>
                <a:gd name="T20" fmla="*/ 260 w 414"/>
                <a:gd name="T21" fmla="*/ 0 h 66"/>
                <a:gd name="T22" fmla="*/ 229 w 414"/>
                <a:gd name="T23" fmla="*/ 20 h 66"/>
                <a:gd name="T24" fmla="*/ 221 w 414"/>
                <a:gd name="T25" fmla="*/ 0 h 66"/>
                <a:gd name="T26" fmla="*/ 191 w 414"/>
                <a:gd name="T27" fmla="*/ 21 h 66"/>
                <a:gd name="T28" fmla="*/ 185 w 414"/>
                <a:gd name="T29" fmla="*/ 2 h 66"/>
                <a:gd name="T30" fmla="*/ 153 w 414"/>
                <a:gd name="T31" fmla="*/ 22 h 66"/>
                <a:gd name="T32" fmla="*/ 146 w 414"/>
                <a:gd name="T33" fmla="*/ 1 h 66"/>
                <a:gd name="T34" fmla="*/ 115 w 414"/>
                <a:gd name="T35" fmla="*/ 23 h 66"/>
                <a:gd name="T36" fmla="*/ 107 w 414"/>
                <a:gd name="T37" fmla="*/ 2 h 66"/>
                <a:gd name="T38" fmla="*/ 78 w 414"/>
                <a:gd name="T39" fmla="*/ 23 h 66"/>
                <a:gd name="T40" fmla="*/ 70 w 414"/>
                <a:gd name="T41" fmla="*/ 0 h 66"/>
                <a:gd name="T42" fmla="*/ 39 w 414"/>
                <a:gd name="T43" fmla="*/ 22 h 66"/>
                <a:gd name="T44" fmla="*/ 0 w 414"/>
                <a:gd name="T45" fmla="*/ 65 h 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14"/>
                <a:gd name="T70" fmla="*/ 0 h 66"/>
                <a:gd name="T71" fmla="*/ 414 w 414"/>
                <a:gd name="T72" fmla="*/ 66 h 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14" h="66">
                  <a:moveTo>
                    <a:pt x="0" y="65"/>
                  </a:moveTo>
                  <a:lnTo>
                    <a:pt x="382" y="65"/>
                  </a:lnTo>
                  <a:lnTo>
                    <a:pt x="413" y="0"/>
                  </a:lnTo>
                  <a:lnTo>
                    <a:pt x="382" y="23"/>
                  </a:lnTo>
                  <a:lnTo>
                    <a:pt x="378" y="2"/>
                  </a:lnTo>
                  <a:lnTo>
                    <a:pt x="346" y="20"/>
                  </a:lnTo>
                  <a:lnTo>
                    <a:pt x="337" y="0"/>
                  </a:lnTo>
                  <a:lnTo>
                    <a:pt x="306" y="23"/>
                  </a:lnTo>
                  <a:lnTo>
                    <a:pt x="298" y="1"/>
                  </a:lnTo>
                  <a:lnTo>
                    <a:pt x="268" y="21"/>
                  </a:lnTo>
                  <a:lnTo>
                    <a:pt x="260" y="0"/>
                  </a:lnTo>
                  <a:lnTo>
                    <a:pt x="229" y="20"/>
                  </a:lnTo>
                  <a:lnTo>
                    <a:pt x="221" y="0"/>
                  </a:lnTo>
                  <a:lnTo>
                    <a:pt x="191" y="21"/>
                  </a:lnTo>
                  <a:lnTo>
                    <a:pt x="185" y="2"/>
                  </a:lnTo>
                  <a:lnTo>
                    <a:pt x="153" y="22"/>
                  </a:lnTo>
                  <a:lnTo>
                    <a:pt x="146" y="1"/>
                  </a:lnTo>
                  <a:lnTo>
                    <a:pt x="115" y="23"/>
                  </a:lnTo>
                  <a:lnTo>
                    <a:pt x="107" y="2"/>
                  </a:lnTo>
                  <a:lnTo>
                    <a:pt x="78" y="23"/>
                  </a:lnTo>
                  <a:lnTo>
                    <a:pt x="70" y="0"/>
                  </a:lnTo>
                  <a:lnTo>
                    <a:pt x="39" y="22"/>
                  </a:lnTo>
                  <a:lnTo>
                    <a:pt x="0" y="65"/>
                  </a:lnTo>
                </a:path>
              </a:pathLst>
            </a:custGeom>
            <a:solidFill>
              <a:srgbClr val="FFD866"/>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91" name="Freeform 1003">
              <a:extLst>
                <a:ext uri="{FF2B5EF4-FFF2-40B4-BE49-F238E27FC236}">
                  <a16:creationId xmlns:a16="http://schemas.microsoft.com/office/drawing/2014/main" id="{AF8B8780-6B5C-407A-BD03-E499A2BEC501}"/>
                </a:ext>
              </a:extLst>
            </p:cNvPr>
            <p:cNvSpPr>
              <a:spLocks/>
            </p:cNvSpPr>
            <p:nvPr/>
          </p:nvSpPr>
          <p:spPr bwMode="auto">
            <a:xfrm>
              <a:off x="894" y="3254"/>
              <a:ext cx="51" cy="66"/>
            </a:xfrm>
            <a:custGeom>
              <a:avLst/>
              <a:gdLst>
                <a:gd name="T0" fmla="*/ 0 w 51"/>
                <a:gd name="T1" fmla="*/ 45 h 66"/>
                <a:gd name="T2" fmla="*/ 40 w 51"/>
                <a:gd name="T3" fmla="*/ 0 h 66"/>
                <a:gd name="T4" fmla="*/ 50 w 51"/>
                <a:gd name="T5" fmla="*/ 21 h 66"/>
                <a:gd name="T6" fmla="*/ 10 w 51"/>
                <a:gd name="T7" fmla="*/ 65 h 66"/>
                <a:gd name="T8" fmla="*/ 0 w 51"/>
                <a:gd name="T9" fmla="*/ 45 h 66"/>
                <a:gd name="T10" fmla="*/ 0 60000 65536"/>
                <a:gd name="T11" fmla="*/ 0 60000 65536"/>
                <a:gd name="T12" fmla="*/ 0 60000 65536"/>
                <a:gd name="T13" fmla="*/ 0 60000 65536"/>
                <a:gd name="T14" fmla="*/ 0 60000 65536"/>
                <a:gd name="T15" fmla="*/ 0 w 51"/>
                <a:gd name="T16" fmla="*/ 0 h 66"/>
                <a:gd name="T17" fmla="*/ 51 w 51"/>
                <a:gd name="T18" fmla="*/ 66 h 66"/>
              </a:gdLst>
              <a:ahLst/>
              <a:cxnLst>
                <a:cxn ang="T10">
                  <a:pos x="T0" y="T1"/>
                </a:cxn>
                <a:cxn ang="T11">
                  <a:pos x="T2" y="T3"/>
                </a:cxn>
                <a:cxn ang="T12">
                  <a:pos x="T4" y="T5"/>
                </a:cxn>
                <a:cxn ang="T13">
                  <a:pos x="T6" y="T7"/>
                </a:cxn>
                <a:cxn ang="T14">
                  <a:pos x="T8" y="T9"/>
                </a:cxn>
              </a:cxnLst>
              <a:rect l="T15" t="T16" r="T17" b="T18"/>
              <a:pathLst>
                <a:path w="51" h="66">
                  <a:moveTo>
                    <a:pt x="0" y="45"/>
                  </a:moveTo>
                  <a:lnTo>
                    <a:pt x="40" y="0"/>
                  </a:lnTo>
                  <a:lnTo>
                    <a:pt x="50" y="21"/>
                  </a:lnTo>
                  <a:lnTo>
                    <a:pt x="10" y="65"/>
                  </a:lnTo>
                  <a:lnTo>
                    <a:pt x="0" y="45"/>
                  </a:lnTo>
                </a:path>
              </a:pathLst>
            </a:custGeom>
            <a:solidFill>
              <a:srgbClr val="E572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92" name="Freeform 1004">
              <a:extLst>
                <a:ext uri="{FF2B5EF4-FFF2-40B4-BE49-F238E27FC236}">
                  <a16:creationId xmlns:a16="http://schemas.microsoft.com/office/drawing/2014/main" id="{BAB054E9-8E5E-4E45-A743-2BF735468A7D}"/>
                </a:ext>
              </a:extLst>
            </p:cNvPr>
            <p:cNvSpPr>
              <a:spLocks/>
            </p:cNvSpPr>
            <p:nvPr/>
          </p:nvSpPr>
          <p:spPr bwMode="auto">
            <a:xfrm>
              <a:off x="931" y="3254"/>
              <a:ext cx="48" cy="65"/>
            </a:xfrm>
            <a:custGeom>
              <a:avLst/>
              <a:gdLst>
                <a:gd name="T0" fmla="*/ 0 w 48"/>
                <a:gd name="T1" fmla="*/ 45 h 65"/>
                <a:gd name="T2" fmla="*/ 39 w 48"/>
                <a:gd name="T3" fmla="*/ 0 h 65"/>
                <a:gd name="T4" fmla="*/ 47 w 48"/>
                <a:gd name="T5" fmla="*/ 22 h 65"/>
                <a:gd name="T6" fmla="*/ 9 w 48"/>
                <a:gd name="T7" fmla="*/ 64 h 65"/>
                <a:gd name="T8" fmla="*/ 0 w 48"/>
                <a:gd name="T9" fmla="*/ 45 h 65"/>
                <a:gd name="T10" fmla="*/ 0 60000 65536"/>
                <a:gd name="T11" fmla="*/ 0 60000 65536"/>
                <a:gd name="T12" fmla="*/ 0 60000 65536"/>
                <a:gd name="T13" fmla="*/ 0 60000 65536"/>
                <a:gd name="T14" fmla="*/ 0 60000 65536"/>
                <a:gd name="T15" fmla="*/ 0 w 48"/>
                <a:gd name="T16" fmla="*/ 0 h 65"/>
                <a:gd name="T17" fmla="*/ 48 w 48"/>
                <a:gd name="T18" fmla="*/ 65 h 65"/>
              </a:gdLst>
              <a:ahLst/>
              <a:cxnLst>
                <a:cxn ang="T10">
                  <a:pos x="T0" y="T1"/>
                </a:cxn>
                <a:cxn ang="T11">
                  <a:pos x="T2" y="T3"/>
                </a:cxn>
                <a:cxn ang="T12">
                  <a:pos x="T4" y="T5"/>
                </a:cxn>
                <a:cxn ang="T13">
                  <a:pos x="T6" y="T7"/>
                </a:cxn>
                <a:cxn ang="T14">
                  <a:pos x="T8" y="T9"/>
                </a:cxn>
              </a:cxnLst>
              <a:rect l="T15" t="T16" r="T17" b="T18"/>
              <a:pathLst>
                <a:path w="48" h="65">
                  <a:moveTo>
                    <a:pt x="0" y="45"/>
                  </a:moveTo>
                  <a:lnTo>
                    <a:pt x="39" y="0"/>
                  </a:lnTo>
                  <a:lnTo>
                    <a:pt x="47" y="22"/>
                  </a:lnTo>
                  <a:lnTo>
                    <a:pt x="9" y="64"/>
                  </a:lnTo>
                  <a:lnTo>
                    <a:pt x="0" y="45"/>
                  </a:lnTo>
                </a:path>
              </a:pathLst>
            </a:custGeom>
            <a:solidFill>
              <a:srgbClr val="E572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93" name="Freeform 1005">
              <a:extLst>
                <a:ext uri="{FF2B5EF4-FFF2-40B4-BE49-F238E27FC236}">
                  <a16:creationId xmlns:a16="http://schemas.microsoft.com/office/drawing/2014/main" id="{9F6520A1-6952-479C-94FB-3AABEF66D149}"/>
                </a:ext>
              </a:extLst>
            </p:cNvPr>
            <p:cNvSpPr>
              <a:spLocks/>
            </p:cNvSpPr>
            <p:nvPr/>
          </p:nvSpPr>
          <p:spPr bwMode="auto">
            <a:xfrm>
              <a:off x="970" y="3254"/>
              <a:ext cx="47" cy="65"/>
            </a:xfrm>
            <a:custGeom>
              <a:avLst/>
              <a:gdLst>
                <a:gd name="T0" fmla="*/ 0 w 47"/>
                <a:gd name="T1" fmla="*/ 44 h 65"/>
                <a:gd name="T2" fmla="*/ 39 w 47"/>
                <a:gd name="T3" fmla="*/ 0 h 65"/>
                <a:gd name="T4" fmla="*/ 46 w 47"/>
                <a:gd name="T5" fmla="*/ 21 h 65"/>
                <a:gd name="T6" fmla="*/ 9 w 47"/>
                <a:gd name="T7" fmla="*/ 64 h 65"/>
                <a:gd name="T8" fmla="*/ 0 w 47"/>
                <a:gd name="T9" fmla="*/ 44 h 65"/>
                <a:gd name="T10" fmla="*/ 0 60000 65536"/>
                <a:gd name="T11" fmla="*/ 0 60000 65536"/>
                <a:gd name="T12" fmla="*/ 0 60000 65536"/>
                <a:gd name="T13" fmla="*/ 0 60000 65536"/>
                <a:gd name="T14" fmla="*/ 0 60000 65536"/>
                <a:gd name="T15" fmla="*/ 0 w 47"/>
                <a:gd name="T16" fmla="*/ 0 h 65"/>
                <a:gd name="T17" fmla="*/ 47 w 47"/>
                <a:gd name="T18" fmla="*/ 65 h 65"/>
              </a:gdLst>
              <a:ahLst/>
              <a:cxnLst>
                <a:cxn ang="T10">
                  <a:pos x="T0" y="T1"/>
                </a:cxn>
                <a:cxn ang="T11">
                  <a:pos x="T2" y="T3"/>
                </a:cxn>
                <a:cxn ang="T12">
                  <a:pos x="T4" y="T5"/>
                </a:cxn>
                <a:cxn ang="T13">
                  <a:pos x="T6" y="T7"/>
                </a:cxn>
                <a:cxn ang="T14">
                  <a:pos x="T8" y="T9"/>
                </a:cxn>
              </a:cxnLst>
              <a:rect l="T15" t="T16" r="T17" b="T18"/>
              <a:pathLst>
                <a:path w="47" h="65">
                  <a:moveTo>
                    <a:pt x="0" y="44"/>
                  </a:moveTo>
                  <a:lnTo>
                    <a:pt x="39" y="0"/>
                  </a:lnTo>
                  <a:lnTo>
                    <a:pt x="46" y="21"/>
                  </a:lnTo>
                  <a:lnTo>
                    <a:pt x="9" y="64"/>
                  </a:lnTo>
                  <a:lnTo>
                    <a:pt x="0" y="44"/>
                  </a:lnTo>
                </a:path>
              </a:pathLst>
            </a:custGeom>
            <a:solidFill>
              <a:srgbClr val="E572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94" name="Freeform 1006">
              <a:extLst>
                <a:ext uri="{FF2B5EF4-FFF2-40B4-BE49-F238E27FC236}">
                  <a16:creationId xmlns:a16="http://schemas.microsoft.com/office/drawing/2014/main" id="{E71B2493-00F1-45AA-9784-3638183061BC}"/>
                </a:ext>
              </a:extLst>
            </p:cNvPr>
            <p:cNvSpPr>
              <a:spLocks/>
            </p:cNvSpPr>
            <p:nvPr/>
          </p:nvSpPr>
          <p:spPr bwMode="auto">
            <a:xfrm>
              <a:off x="1006" y="3254"/>
              <a:ext cx="51" cy="65"/>
            </a:xfrm>
            <a:custGeom>
              <a:avLst/>
              <a:gdLst>
                <a:gd name="T0" fmla="*/ 0 w 51"/>
                <a:gd name="T1" fmla="*/ 45 h 65"/>
                <a:gd name="T2" fmla="*/ 43 w 51"/>
                <a:gd name="T3" fmla="*/ 0 h 65"/>
                <a:gd name="T4" fmla="*/ 50 w 51"/>
                <a:gd name="T5" fmla="*/ 20 h 65"/>
                <a:gd name="T6" fmla="*/ 11 w 51"/>
                <a:gd name="T7" fmla="*/ 64 h 65"/>
                <a:gd name="T8" fmla="*/ 0 w 51"/>
                <a:gd name="T9" fmla="*/ 45 h 65"/>
                <a:gd name="T10" fmla="*/ 0 60000 65536"/>
                <a:gd name="T11" fmla="*/ 0 60000 65536"/>
                <a:gd name="T12" fmla="*/ 0 60000 65536"/>
                <a:gd name="T13" fmla="*/ 0 60000 65536"/>
                <a:gd name="T14" fmla="*/ 0 60000 65536"/>
                <a:gd name="T15" fmla="*/ 0 w 51"/>
                <a:gd name="T16" fmla="*/ 0 h 65"/>
                <a:gd name="T17" fmla="*/ 51 w 51"/>
                <a:gd name="T18" fmla="*/ 65 h 65"/>
              </a:gdLst>
              <a:ahLst/>
              <a:cxnLst>
                <a:cxn ang="T10">
                  <a:pos x="T0" y="T1"/>
                </a:cxn>
                <a:cxn ang="T11">
                  <a:pos x="T2" y="T3"/>
                </a:cxn>
                <a:cxn ang="T12">
                  <a:pos x="T4" y="T5"/>
                </a:cxn>
                <a:cxn ang="T13">
                  <a:pos x="T6" y="T7"/>
                </a:cxn>
                <a:cxn ang="T14">
                  <a:pos x="T8" y="T9"/>
                </a:cxn>
              </a:cxnLst>
              <a:rect l="T15" t="T16" r="T17" b="T18"/>
              <a:pathLst>
                <a:path w="51" h="65">
                  <a:moveTo>
                    <a:pt x="0" y="45"/>
                  </a:moveTo>
                  <a:lnTo>
                    <a:pt x="43" y="0"/>
                  </a:lnTo>
                  <a:lnTo>
                    <a:pt x="50" y="20"/>
                  </a:lnTo>
                  <a:lnTo>
                    <a:pt x="11" y="64"/>
                  </a:lnTo>
                  <a:lnTo>
                    <a:pt x="0" y="45"/>
                  </a:lnTo>
                </a:path>
              </a:pathLst>
            </a:custGeom>
            <a:solidFill>
              <a:srgbClr val="E572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95" name="Freeform 1007">
              <a:extLst>
                <a:ext uri="{FF2B5EF4-FFF2-40B4-BE49-F238E27FC236}">
                  <a16:creationId xmlns:a16="http://schemas.microsoft.com/office/drawing/2014/main" id="{938BB1D2-D512-4347-834F-AB1248FA132C}"/>
                </a:ext>
              </a:extLst>
            </p:cNvPr>
            <p:cNvSpPr>
              <a:spLocks/>
            </p:cNvSpPr>
            <p:nvPr/>
          </p:nvSpPr>
          <p:spPr bwMode="auto">
            <a:xfrm>
              <a:off x="1045" y="3254"/>
              <a:ext cx="50" cy="65"/>
            </a:xfrm>
            <a:custGeom>
              <a:avLst/>
              <a:gdLst>
                <a:gd name="T0" fmla="*/ 0 w 50"/>
                <a:gd name="T1" fmla="*/ 45 h 65"/>
                <a:gd name="T2" fmla="*/ 41 w 50"/>
                <a:gd name="T3" fmla="*/ 0 h 65"/>
                <a:gd name="T4" fmla="*/ 49 w 50"/>
                <a:gd name="T5" fmla="*/ 21 h 65"/>
                <a:gd name="T6" fmla="*/ 9 w 50"/>
                <a:gd name="T7" fmla="*/ 64 h 65"/>
                <a:gd name="T8" fmla="*/ 0 w 50"/>
                <a:gd name="T9" fmla="*/ 45 h 65"/>
                <a:gd name="T10" fmla="*/ 0 60000 65536"/>
                <a:gd name="T11" fmla="*/ 0 60000 65536"/>
                <a:gd name="T12" fmla="*/ 0 60000 65536"/>
                <a:gd name="T13" fmla="*/ 0 60000 65536"/>
                <a:gd name="T14" fmla="*/ 0 60000 65536"/>
                <a:gd name="T15" fmla="*/ 0 w 50"/>
                <a:gd name="T16" fmla="*/ 0 h 65"/>
                <a:gd name="T17" fmla="*/ 50 w 50"/>
                <a:gd name="T18" fmla="*/ 65 h 65"/>
              </a:gdLst>
              <a:ahLst/>
              <a:cxnLst>
                <a:cxn ang="T10">
                  <a:pos x="T0" y="T1"/>
                </a:cxn>
                <a:cxn ang="T11">
                  <a:pos x="T2" y="T3"/>
                </a:cxn>
                <a:cxn ang="T12">
                  <a:pos x="T4" y="T5"/>
                </a:cxn>
                <a:cxn ang="T13">
                  <a:pos x="T6" y="T7"/>
                </a:cxn>
                <a:cxn ang="T14">
                  <a:pos x="T8" y="T9"/>
                </a:cxn>
              </a:cxnLst>
              <a:rect l="T15" t="T16" r="T17" b="T18"/>
              <a:pathLst>
                <a:path w="50" h="65">
                  <a:moveTo>
                    <a:pt x="0" y="45"/>
                  </a:moveTo>
                  <a:lnTo>
                    <a:pt x="41" y="0"/>
                  </a:lnTo>
                  <a:lnTo>
                    <a:pt x="49" y="21"/>
                  </a:lnTo>
                  <a:lnTo>
                    <a:pt x="9" y="64"/>
                  </a:lnTo>
                  <a:lnTo>
                    <a:pt x="0" y="45"/>
                  </a:lnTo>
                </a:path>
              </a:pathLst>
            </a:custGeom>
            <a:solidFill>
              <a:srgbClr val="E572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96" name="Freeform 1008">
              <a:extLst>
                <a:ext uri="{FF2B5EF4-FFF2-40B4-BE49-F238E27FC236}">
                  <a16:creationId xmlns:a16="http://schemas.microsoft.com/office/drawing/2014/main" id="{8AA0EC27-C28A-45E9-A3C3-8903321E73B4}"/>
                </a:ext>
              </a:extLst>
            </p:cNvPr>
            <p:cNvSpPr>
              <a:spLocks/>
            </p:cNvSpPr>
            <p:nvPr/>
          </p:nvSpPr>
          <p:spPr bwMode="auto">
            <a:xfrm>
              <a:off x="1083" y="3254"/>
              <a:ext cx="50" cy="65"/>
            </a:xfrm>
            <a:custGeom>
              <a:avLst/>
              <a:gdLst>
                <a:gd name="T0" fmla="*/ 0 w 50"/>
                <a:gd name="T1" fmla="*/ 45 h 65"/>
                <a:gd name="T2" fmla="*/ 40 w 50"/>
                <a:gd name="T3" fmla="*/ 0 h 65"/>
                <a:gd name="T4" fmla="*/ 49 w 50"/>
                <a:gd name="T5" fmla="*/ 21 h 65"/>
                <a:gd name="T6" fmla="*/ 9 w 50"/>
                <a:gd name="T7" fmla="*/ 64 h 65"/>
                <a:gd name="T8" fmla="*/ 0 w 50"/>
                <a:gd name="T9" fmla="*/ 45 h 65"/>
                <a:gd name="T10" fmla="*/ 0 60000 65536"/>
                <a:gd name="T11" fmla="*/ 0 60000 65536"/>
                <a:gd name="T12" fmla="*/ 0 60000 65536"/>
                <a:gd name="T13" fmla="*/ 0 60000 65536"/>
                <a:gd name="T14" fmla="*/ 0 60000 65536"/>
                <a:gd name="T15" fmla="*/ 0 w 50"/>
                <a:gd name="T16" fmla="*/ 0 h 65"/>
                <a:gd name="T17" fmla="*/ 50 w 50"/>
                <a:gd name="T18" fmla="*/ 65 h 65"/>
              </a:gdLst>
              <a:ahLst/>
              <a:cxnLst>
                <a:cxn ang="T10">
                  <a:pos x="T0" y="T1"/>
                </a:cxn>
                <a:cxn ang="T11">
                  <a:pos x="T2" y="T3"/>
                </a:cxn>
                <a:cxn ang="T12">
                  <a:pos x="T4" y="T5"/>
                </a:cxn>
                <a:cxn ang="T13">
                  <a:pos x="T6" y="T7"/>
                </a:cxn>
                <a:cxn ang="T14">
                  <a:pos x="T8" y="T9"/>
                </a:cxn>
              </a:cxnLst>
              <a:rect l="T15" t="T16" r="T17" b="T18"/>
              <a:pathLst>
                <a:path w="50" h="65">
                  <a:moveTo>
                    <a:pt x="0" y="45"/>
                  </a:moveTo>
                  <a:lnTo>
                    <a:pt x="40" y="0"/>
                  </a:lnTo>
                  <a:lnTo>
                    <a:pt x="49" y="21"/>
                  </a:lnTo>
                  <a:lnTo>
                    <a:pt x="9" y="64"/>
                  </a:lnTo>
                  <a:lnTo>
                    <a:pt x="0" y="45"/>
                  </a:lnTo>
                </a:path>
              </a:pathLst>
            </a:custGeom>
            <a:solidFill>
              <a:srgbClr val="E572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97" name="Freeform 1009">
              <a:extLst>
                <a:ext uri="{FF2B5EF4-FFF2-40B4-BE49-F238E27FC236}">
                  <a16:creationId xmlns:a16="http://schemas.microsoft.com/office/drawing/2014/main" id="{2A2B2DD2-A1B6-4ED8-A60A-E36FE3A53F46}"/>
                </a:ext>
              </a:extLst>
            </p:cNvPr>
            <p:cNvSpPr>
              <a:spLocks/>
            </p:cNvSpPr>
            <p:nvPr/>
          </p:nvSpPr>
          <p:spPr bwMode="auto">
            <a:xfrm>
              <a:off x="1123" y="3254"/>
              <a:ext cx="47" cy="65"/>
            </a:xfrm>
            <a:custGeom>
              <a:avLst/>
              <a:gdLst>
                <a:gd name="T0" fmla="*/ 0 w 47"/>
                <a:gd name="T1" fmla="*/ 45 h 65"/>
                <a:gd name="T2" fmla="*/ 38 w 47"/>
                <a:gd name="T3" fmla="*/ 0 h 65"/>
                <a:gd name="T4" fmla="*/ 46 w 47"/>
                <a:gd name="T5" fmla="*/ 22 h 65"/>
                <a:gd name="T6" fmla="*/ 8 w 47"/>
                <a:gd name="T7" fmla="*/ 64 h 65"/>
                <a:gd name="T8" fmla="*/ 0 w 47"/>
                <a:gd name="T9" fmla="*/ 45 h 65"/>
                <a:gd name="T10" fmla="*/ 0 60000 65536"/>
                <a:gd name="T11" fmla="*/ 0 60000 65536"/>
                <a:gd name="T12" fmla="*/ 0 60000 65536"/>
                <a:gd name="T13" fmla="*/ 0 60000 65536"/>
                <a:gd name="T14" fmla="*/ 0 60000 65536"/>
                <a:gd name="T15" fmla="*/ 0 w 47"/>
                <a:gd name="T16" fmla="*/ 0 h 65"/>
                <a:gd name="T17" fmla="*/ 47 w 47"/>
                <a:gd name="T18" fmla="*/ 65 h 65"/>
              </a:gdLst>
              <a:ahLst/>
              <a:cxnLst>
                <a:cxn ang="T10">
                  <a:pos x="T0" y="T1"/>
                </a:cxn>
                <a:cxn ang="T11">
                  <a:pos x="T2" y="T3"/>
                </a:cxn>
                <a:cxn ang="T12">
                  <a:pos x="T4" y="T5"/>
                </a:cxn>
                <a:cxn ang="T13">
                  <a:pos x="T6" y="T7"/>
                </a:cxn>
                <a:cxn ang="T14">
                  <a:pos x="T8" y="T9"/>
                </a:cxn>
              </a:cxnLst>
              <a:rect l="T15" t="T16" r="T17" b="T18"/>
              <a:pathLst>
                <a:path w="47" h="65">
                  <a:moveTo>
                    <a:pt x="0" y="45"/>
                  </a:moveTo>
                  <a:lnTo>
                    <a:pt x="38" y="0"/>
                  </a:lnTo>
                  <a:lnTo>
                    <a:pt x="46" y="22"/>
                  </a:lnTo>
                  <a:lnTo>
                    <a:pt x="8" y="64"/>
                  </a:lnTo>
                  <a:lnTo>
                    <a:pt x="0" y="45"/>
                  </a:lnTo>
                </a:path>
              </a:pathLst>
            </a:custGeom>
            <a:solidFill>
              <a:srgbClr val="E572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98" name="Freeform 1010">
              <a:extLst>
                <a:ext uri="{FF2B5EF4-FFF2-40B4-BE49-F238E27FC236}">
                  <a16:creationId xmlns:a16="http://schemas.microsoft.com/office/drawing/2014/main" id="{2F24F9F7-1CB0-421A-BE12-670456D1DA9D}"/>
                </a:ext>
              </a:extLst>
            </p:cNvPr>
            <p:cNvSpPr>
              <a:spLocks/>
            </p:cNvSpPr>
            <p:nvPr/>
          </p:nvSpPr>
          <p:spPr bwMode="auto">
            <a:xfrm>
              <a:off x="1160" y="3251"/>
              <a:ext cx="49" cy="69"/>
            </a:xfrm>
            <a:custGeom>
              <a:avLst/>
              <a:gdLst>
                <a:gd name="T0" fmla="*/ 0 w 49"/>
                <a:gd name="T1" fmla="*/ 47 h 69"/>
                <a:gd name="T2" fmla="*/ 40 w 49"/>
                <a:gd name="T3" fmla="*/ 0 h 69"/>
                <a:gd name="T4" fmla="*/ 48 w 49"/>
                <a:gd name="T5" fmla="*/ 22 h 69"/>
                <a:gd name="T6" fmla="*/ 10 w 49"/>
                <a:gd name="T7" fmla="*/ 68 h 69"/>
                <a:gd name="T8" fmla="*/ 0 w 49"/>
                <a:gd name="T9" fmla="*/ 47 h 69"/>
                <a:gd name="T10" fmla="*/ 0 60000 65536"/>
                <a:gd name="T11" fmla="*/ 0 60000 65536"/>
                <a:gd name="T12" fmla="*/ 0 60000 65536"/>
                <a:gd name="T13" fmla="*/ 0 60000 65536"/>
                <a:gd name="T14" fmla="*/ 0 60000 65536"/>
                <a:gd name="T15" fmla="*/ 0 w 49"/>
                <a:gd name="T16" fmla="*/ 0 h 69"/>
                <a:gd name="T17" fmla="*/ 49 w 49"/>
                <a:gd name="T18" fmla="*/ 69 h 69"/>
              </a:gdLst>
              <a:ahLst/>
              <a:cxnLst>
                <a:cxn ang="T10">
                  <a:pos x="T0" y="T1"/>
                </a:cxn>
                <a:cxn ang="T11">
                  <a:pos x="T2" y="T3"/>
                </a:cxn>
                <a:cxn ang="T12">
                  <a:pos x="T4" y="T5"/>
                </a:cxn>
                <a:cxn ang="T13">
                  <a:pos x="T6" y="T7"/>
                </a:cxn>
                <a:cxn ang="T14">
                  <a:pos x="T8" y="T9"/>
                </a:cxn>
              </a:cxnLst>
              <a:rect l="T15" t="T16" r="T17" b="T18"/>
              <a:pathLst>
                <a:path w="49" h="69">
                  <a:moveTo>
                    <a:pt x="0" y="47"/>
                  </a:moveTo>
                  <a:lnTo>
                    <a:pt x="40" y="0"/>
                  </a:lnTo>
                  <a:lnTo>
                    <a:pt x="48" y="22"/>
                  </a:lnTo>
                  <a:lnTo>
                    <a:pt x="10" y="68"/>
                  </a:lnTo>
                  <a:lnTo>
                    <a:pt x="0" y="47"/>
                  </a:lnTo>
                </a:path>
              </a:pathLst>
            </a:custGeom>
            <a:solidFill>
              <a:srgbClr val="E572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999" name="Freeform 1011">
              <a:extLst>
                <a:ext uri="{FF2B5EF4-FFF2-40B4-BE49-F238E27FC236}">
                  <a16:creationId xmlns:a16="http://schemas.microsoft.com/office/drawing/2014/main" id="{56BE9FCE-74AD-4D89-A198-5D75EF542536}"/>
                </a:ext>
              </a:extLst>
            </p:cNvPr>
            <p:cNvSpPr>
              <a:spLocks/>
            </p:cNvSpPr>
            <p:nvPr/>
          </p:nvSpPr>
          <p:spPr bwMode="auto">
            <a:xfrm>
              <a:off x="1198" y="3254"/>
              <a:ext cx="48" cy="65"/>
            </a:xfrm>
            <a:custGeom>
              <a:avLst/>
              <a:gdLst>
                <a:gd name="T0" fmla="*/ 0 w 48"/>
                <a:gd name="T1" fmla="*/ 45 h 65"/>
                <a:gd name="T2" fmla="*/ 41 w 48"/>
                <a:gd name="T3" fmla="*/ 0 h 65"/>
                <a:gd name="T4" fmla="*/ 47 w 48"/>
                <a:gd name="T5" fmla="*/ 22 h 65"/>
                <a:gd name="T6" fmla="*/ 9 w 48"/>
                <a:gd name="T7" fmla="*/ 64 h 65"/>
                <a:gd name="T8" fmla="*/ 0 w 48"/>
                <a:gd name="T9" fmla="*/ 45 h 65"/>
                <a:gd name="T10" fmla="*/ 0 60000 65536"/>
                <a:gd name="T11" fmla="*/ 0 60000 65536"/>
                <a:gd name="T12" fmla="*/ 0 60000 65536"/>
                <a:gd name="T13" fmla="*/ 0 60000 65536"/>
                <a:gd name="T14" fmla="*/ 0 60000 65536"/>
                <a:gd name="T15" fmla="*/ 0 w 48"/>
                <a:gd name="T16" fmla="*/ 0 h 65"/>
                <a:gd name="T17" fmla="*/ 48 w 48"/>
                <a:gd name="T18" fmla="*/ 65 h 65"/>
              </a:gdLst>
              <a:ahLst/>
              <a:cxnLst>
                <a:cxn ang="T10">
                  <a:pos x="T0" y="T1"/>
                </a:cxn>
                <a:cxn ang="T11">
                  <a:pos x="T2" y="T3"/>
                </a:cxn>
                <a:cxn ang="T12">
                  <a:pos x="T4" y="T5"/>
                </a:cxn>
                <a:cxn ang="T13">
                  <a:pos x="T6" y="T7"/>
                </a:cxn>
                <a:cxn ang="T14">
                  <a:pos x="T8" y="T9"/>
                </a:cxn>
              </a:cxnLst>
              <a:rect l="T15" t="T16" r="T17" b="T18"/>
              <a:pathLst>
                <a:path w="48" h="65">
                  <a:moveTo>
                    <a:pt x="0" y="45"/>
                  </a:moveTo>
                  <a:lnTo>
                    <a:pt x="41" y="0"/>
                  </a:lnTo>
                  <a:lnTo>
                    <a:pt x="47" y="22"/>
                  </a:lnTo>
                  <a:lnTo>
                    <a:pt x="9" y="64"/>
                  </a:lnTo>
                  <a:lnTo>
                    <a:pt x="0" y="45"/>
                  </a:lnTo>
                </a:path>
              </a:pathLst>
            </a:custGeom>
            <a:solidFill>
              <a:srgbClr val="E572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000" name="Freeform 1012">
              <a:extLst>
                <a:ext uri="{FF2B5EF4-FFF2-40B4-BE49-F238E27FC236}">
                  <a16:creationId xmlns:a16="http://schemas.microsoft.com/office/drawing/2014/main" id="{B2CE59D9-E0AA-4161-A519-457CDCEE04D7}"/>
                </a:ext>
              </a:extLst>
            </p:cNvPr>
            <p:cNvSpPr>
              <a:spLocks/>
            </p:cNvSpPr>
            <p:nvPr/>
          </p:nvSpPr>
          <p:spPr bwMode="auto">
            <a:xfrm>
              <a:off x="1236" y="3254"/>
              <a:ext cx="49" cy="65"/>
            </a:xfrm>
            <a:custGeom>
              <a:avLst/>
              <a:gdLst>
                <a:gd name="T0" fmla="*/ 0 w 49"/>
                <a:gd name="T1" fmla="*/ 45 h 65"/>
                <a:gd name="T2" fmla="*/ 40 w 49"/>
                <a:gd name="T3" fmla="*/ 0 h 65"/>
                <a:gd name="T4" fmla="*/ 48 w 49"/>
                <a:gd name="T5" fmla="*/ 21 h 65"/>
                <a:gd name="T6" fmla="*/ 9 w 49"/>
                <a:gd name="T7" fmla="*/ 64 h 65"/>
                <a:gd name="T8" fmla="*/ 0 w 49"/>
                <a:gd name="T9" fmla="*/ 45 h 65"/>
                <a:gd name="T10" fmla="*/ 0 60000 65536"/>
                <a:gd name="T11" fmla="*/ 0 60000 65536"/>
                <a:gd name="T12" fmla="*/ 0 60000 65536"/>
                <a:gd name="T13" fmla="*/ 0 60000 65536"/>
                <a:gd name="T14" fmla="*/ 0 60000 65536"/>
                <a:gd name="T15" fmla="*/ 0 w 49"/>
                <a:gd name="T16" fmla="*/ 0 h 65"/>
                <a:gd name="T17" fmla="*/ 49 w 49"/>
                <a:gd name="T18" fmla="*/ 65 h 65"/>
              </a:gdLst>
              <a:ahLst/>
              <a:cxnLst>
                <a:cxn ang="T10">
                  <a:pos x="T0" y="T1"/>
                </a:cxn>
                <a:cxn ang="T11">
                  <a:pos x="T2" y="T3"/>
                </a:cxn>
                <a:cxn ang="T12">
                  <a:pos x="T4" y="T5"/>
                </a:cxn>
                <a:cxn ang="T13">
                  <a:pos x="T6" y="T7"/>
                </a:cxn>
                <a:cxn ang="T14">
                  <a:pos x="T8" y="T9"/>
                </a:cxn>
              </a:cxnLst>
              <a:rect l="T15" t="T16" r="T17" b="T18"/>
              <a:pathLst>
                <a:path w="49" h="65">
                  <a:moveTo>
                    <a:pt x="0" y="45"/>
                  </a:moveTo>
                  <a:lnTo>
                    <a:pt x="40" y="0"/>
                  </a:lnTo>
                  <a:lnTo>
                    <a:pt x="48" y="21"/>
                  </a:lnTo>
                  <a:lnTo>
                    <a:pt x="9" y="64"/>
                  </a:lnTo>
                  <a:lnTo>
                    <a:pt x="0" y="45"/>
                  </a:lnTo>
                </a:path>
              </a:pathLst>
            </a:custGeom>
            <a:solidFill>
              <a:srgbClr val="E572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001" name="Freeform 1013">
              <a:extLst>
                <a:ext uri="{FF2B5EF4-FFF2-40B4-BE49-F238E27FC236}">
                  <a16:creationId xmlns:a16="http://schemas.microsoft.com/office/drawing/2014/main" id="{7D29ABBC-6F06-4221-AEC8-867DBF6B836F}"/>
                </a:ext>
              </a:extLst>
            </p:cNvPr>
            <p:cNvSpPr>
              <a:spLocks/>
            </p:cNvSpPr>
            <p:nvPr/>
          </p:nvSpPr>
          <p:spPr bwMode="auto">
            <a:xfrm>
              <a:off x="865" y="3298"/>
              <a:ext cx="381" cy="68"/>
            </a:xfrm>
            <a:custGeom>
              <a:avLst/>
              <a:gdLst>
                <a:gd name="T0" fmla="*/ 0 w 381"/>
                <a:gd name="T1" fmla="*/ 19 h 68"/>
                <a:gd name="T2" fmla="*/ 27 w 381"/>
                <a:gd name="T3" fmla="*/ 0 h 68"/>
                <a:gd name="T4" fmla="*/ 37 w 381"/>
                <a:gd name="T5" fmla="*/ 19 h 68"/>
                <a:gd name="T6" fmla="*/ 66 w 381"/>
                <a:gd name="T7" fmla="*/ 0 h 68"/>
                <a:gd name="T8" fmla="*/ 75 w 381"/>
                <a:gd name="T9" fmla="*/ 19 h 68"/>
                <a:gd name="T10" fmla="*/ 105 w 381"/>
                <a:gd name="T11" fmla="*/ 0 h 68"/>
                <a:gd name="T12" fmla="*/ 114 w 381"/>
                <a:gd name="T13" fmla="*/ 19 h 68"/>
                <a:gd name="T14" fmla="*/ 141 w 381"/>
                <a:gd name="T15" fmla="*/ 0 h 68"/>
                <a:gd name="T16" fmla="*/ 150 w 381"/>
                <a:gd name="T17" fmla="*/ 19 h 68"/>
                <a:gd name="T18" fmla="*/ 180 w 381"/>
                <a:gd name="T19" fmla="*/ 1 h 68"/>
                <a:gd name="T20" fmla="*/ 190 w 381"/>
                <a:gd name="T21" fmla="*/ 19 h 68"/>
                <a:gd name="T22" fmla="*/ 218 w 381"/>
                <a:gd name="T23" fmla="*/ 1 h 68"/>
                <a:gd name="T24" fmla="*/ 228 w 381"/>
                <a:gd name="T25" fmla="*/ 19 h 68"/>
                <a:gd name="T26" fmla="*/ 258 w 381"/>
                <a:gd name="T27" fmla="*/ 0 h 68"/>
                <a:gd name="T28" fmla="*/ 266 w 381"/>
                <a:gd name="T29" fmla="*/ 19 h 68"/>
                <a:gd name="T30" fmla="*/ 294 w 381"/>
                <a:gd name="T31" fmla="*/ 0 h 68"/>
                <a:gd name="T32" fmla="*/ 304 w 381"/>
                <a:gd name="T33" fmla="*/ 19 h 68"/>
                <a:gd name="T34" fmla="*/ 332 w 381"/>
                <a:gd name="T35" fmla="*/ 2 h 68"/>
                <a:gd name="T36" fmla="*/ 342 w 381"/>
                <a:gd name="T37" fmla="*/ 19 h 68"/>
                <a:gd name="T38" fmla="*/ 371 w 381"/>
                <a:gd name="T39" fmla="*/ 2 h 68"/>
                <a:gd name="T40" fmla="*/ 380 w 381"/>
                <a:gd name="T41" fmla="*/ 19 h 68"/>
                <a:gd name="T42" fmla="*/ 380 w 381"/>
                <a:gd name="T43" fmla="*/ 67 h 68"/>
                <a:gd name="T44" fmla="*/ 0 w 381"/>
                <a:gd name="T45" fmla="*/ 67 h 6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81"/>
                <a:gd name="T70" fmla="*/ 0 h 68"/>
                <a:gd name="T71" fmla="*/ 381 w 381"/>
                <a:gd name="T72" fmla="*/ 68 h 6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81" h="68">
                  <a:moveTo>
                    <a:pt x="0" y="19"/>
                  </a:moveTo>
                  <a:lnTo>
                    <a:pt x="27" y="0"/>
                  </a:lnTo>
                  <a:lnTo>
                    <a:pt x="37" y="19"/>
                  </a:lnTo>
                  <a:lnTo>
                    <a:pt x="66" y="0"/>
                  </a:lnTo>
                  <a:lnTo>
                    <a:pt x="75" y="19"/>
                  </a:lnTo>
                  <a:lnTo>
                    <a:pt x="105" y="0"/>
                  </a:lnTo>
                  <a:lnTo>
                    <a:pt x="114" y="19"/>
                  </a:lnTo>
                  <a:lnTo>
                    <a:pt x="141" y="0"/>
                  </a:lnTo>
                  <a:lnTo>
                    <a:pt x="150" y="19"/>
                  </a:lnTo>
                  <a:lnTo>
                    <a:pt x="180" y="1"/>
                  </a:lnTo>
                  <a:lnTo>
                    <a:pt x="190" y="19"/>
                  </a:lnTo>
                  <a:lnTo>
                    <a:pt x="218" y="1"/>
                  </a:lnTo>
                  <a:lnTo>
                    <a:pt x="228" y="19"/>
                  </a:lnTo>
                  <a:lnTo>
                    <a:pt x="258" y="0"/>
                  </a:lnTo>
                  <a:lnTo>
                    <a:pt x="266" y="19"/>
                  </a:lnTo>
                  <a:lnTo>
                    <a:pt x="294" y="0"/>
                  </a:lnTo>
                  <a:lnTo>
                    <a:pt x="304" y="19"/>
                  </a:lnTo>
                  <a:lnTo>
                    <a:pt x="332" y="2"/>
                  </a:lnTo>
                  <a:lnTo>
                    <a:pt x="342" y="19"/>
                  </a:lnTo>
                  <a:lnTo>
                    <a:pt x="371" y="2"/>
                  </a:lnTo>
                  <a:lnTo>
                    <a:pt x="380" y="19"/>
                  </a:lnTo>
                  <a:lnTo>
                    <a:pt x="380" y="67"/>
                  </a:lnTo>
                  <a:lnTo>
                    <a:pt x="0" y="67"/>
                  </a:lnTo>
                </a:path>
              </a:pathLst>
            </a:custGeom>
            <a:solidFill>
              <a:srgbClr val="FF9933"/>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002" name="Freeform 1014">
              <a:extLst>
                <a:ext uri="{FF2B5EF4-FFF2-40B4-BE49-F238E27FC236}">
                  <a16:creationId xmlns:a16="http://schemas.microsoft.com/office/drawing/2014/main" id="{FE553956-16A3-4DE3-8A15-47FAA2536C72}"/>
                </a:ext>
              </a:extLst>
            </p:cNvPr>
            <p:cNvSpPr>
              <a:spLocks/>
            </p:cNvSpPr>
            <p:nvPr/>
          </p:nvSpPr>
          <p:spPr bwMode="auto">
            <a:xfrm>
              <a:off x="879" y="3332"/>
              <a:ext cx="155" cy="21"/>
            </a:xfrm>
            <a:custGeom>
              <a:avLst/>
              <a:gdLst>
                <a:gd name="T0" fmla="*/ 0 w 155"/>
                <a:gd name="T1" fmla="*/ 20 h 21"/>
                <a:gd name="T2" fmla="*/ 154 w 155"/>
                <a:gd name="T3" fmla="*/ 20 h 21"/>
                <a:gd name="T4" fmla="*/ 154 w 155"/>
                <a:gd name="T5" fmla="*/ 0 h 21"/>
                <a:gd name="T6" fmla="*/ 0 w 155"/>
                <a:gd name="T7" fmla="*/ 0 h 21"/>
                <a:gd name="T8" fmla="*/ 0 w 155"/>
                <a:gd name="T9" fmla="*/ 20 h 21"/>
                <a:gd name="T10" fmla="*/ 0 60000 65536"/>
                <a:gd name="T11" fmla="*/ 0 60000 65536"/>
                <a:gd name="T12" fmla="*/ 0 60000 65536"/>
                <a:gd name="T13" fmla="*/ 0 60000 65536"/>
                <a:gd name="T14" fmla="*/ 0 60000 65536"/>
                <a:gd name="T15" fmla="*/ 0 w 155"/>
                <a:gd name="T16" fmla="*/ 0 h 21"/>
                <a:gd name="T17" fmla="*/ 155 w 155"/>
                <a:gd name="T18" fmla="*/ 21 h 21"/>
              </a:gdLst>
              <a:ahLst/>
              <a:cxnLst>
                <a:cxn ang="T10">
                  <a:pos x="T0" y="T1"/>
                </a:cxn>
                <a:cxn ang="T11">
                  <a:pos x="T2" y="T3"/>
                </a:cxn>
                <a:cxn ang="T12">
                  <a:pos x="T4" y="T5"/>
                </a:cxn>
                <a:cxn ang="T13">
                  <a:pos x="T6" y="T7"/>
                </a:cxn>
                <a:cxn ang="T14">
                  <a:pos x="T8" y="T9"/>
                </a:cxn>
              </a:cxnLst>
              <a:rect l="T15" t="T16" r="T17" b="T18"/>
              <a:pathLst>
                <a:path w="155" h="21">
                  <a:moveTo>
                    <a:pt x="0" y="20"/>
                  </a:moveTo>
                  <a:lnTo>
                    <a:pt x="154" y="20"/>
                  </a:lnTo>
                  <a:lnTo>
                    <a:pt x="154" y="0"/>
                  </a:lnTo>
                  <a:lnTo>
                    <a:pt x="0" y="0"/>
                  </a:lnTo>
                  <a:lnTo>
                    <a:pt x="0" y="20"/>
                  </a:lnTo>
                </a:path>
              </a:pathLst>
            </a:custGeom>
            <a:solidFill>
              <a:srgbClr val="B287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003" name="Freeform 1015">
              <a:extLst>
                <a:ext uri="{FF2B5EF4-FFF2-40B4-BE49-F238E27FC236}">
                  <a16:creationId xmlns:a16="http://schemas.microsoft.com/office/drawing/2014/main" id="{25AD220C-323C-40DF-8A19-BCE72AD015A5}"/>
                </a:ext>
              </a:extLst>
            </p:cNvPr>
            <p:cNvSpPr>
              <a:spLocks/>
            </p:cNvSpPr>
            <p:nvPr/>
          </p:nvSpPr>
          <p:spPr bwMode="auto">
            <a:xfrm>
              <a:off x="1069" y="3332"/>
              <a:ext cx="156" cy="21"/>
            </a:xfrm>
            <a:custGeom>
              <a:avLst/>
              <a:gdLst>
                <a:gd name="T0" fmla="*/ 0 w 156"/>
                <a:gd name="T1" fmla="*/ 20 h 21"/>
                <a:gd name="T2" fmla="*/ 155 w 156"/>
                <a:gd name="T3" fmla="*/ 20 h 21"/>
                <a:gd name="T4" fmla="*/ 155 w 156"/>
                <a:gd name="T5" fmla="*/ 0 h 21"/>
                <a:gd name="T6" fmla="*/ 0 w 156"/>
                <a:gd name="T7" fmla="*/ 0 h 21"/>
                <a:gd name="T8" fmla="*/ 0 w 156"/>
                <a:gd name="T9" fmla="*/ 20 h 21"/>
                <a:gd name="T10" fmla="*/ 0 60000 65536"/>
                <a:gd name="T11" fmla="*/ 0 60000 65536"/>
                <a:gd name="T12" fmla="*/ 0 60000 65536"/>
                <a:gd name="T13" fmla="*/ 0 60000 65536"/>
                <a:gd name="T14" fmla="*/ 0 60000 65536"/>
                <a:gd name="T15" fmla="*/ 0 w 156"/>
                <a:gd name="T16" fmla="*/ 0 h 21"/>
                <a:gd name="T17" fmla="*/ 156 w 156"/>
                <a:gd name="T18" fmla="*/ 21 h 21"/>
              </a:gdLst>
              <a:ahLst/>
              <a:cxnLst>
                <a:cxn ang="T10">
                  <a:pos x="T0" y="T1"/>
                </a:cxn>
                <a:cxn ang="T11">
                  <a:pos x="T2" y="T3"/>
                </a:cxn>
                <a:cxn ang="T12">
                  <a:pos x="T4" y="T5"/>
                </a:cxn>
                <a:cxn ang="T13">
                  <a:pos x="T6" y="T7"/>
                </a:cxn>
                <a:cxn ang="T14">
                  <a:pos x="T8" y="T9"/>
                </a:cxn>
              </a:cxnLst>
              <a:rect l="T15" t="T16" r="T17" b="T18"/>
              <a:pathLst>
                <a:path w="156" h="21">
                  <a:moveTo>
                    <a:pt x="0" y="20"/>
                  </a:moveTo>
                  <a:lnTo>
                    <a:pt x="155" y="20"/>
                  </a:lnTo>
                  <a:lnTo>
                    <a:pt x="155" y="0"/>
                  </a:lnTo>
                  <a:lnTo>
                    <a:pt x="0" y="0"/>
                  </a:lnTo>
                  <a:lnTo>
                    <a:pt x="0" y="20"/>
                  </a:lnTo>
                </a:path>
              </a:pathLst>
            </a:custGeom>
            <a:solidFill>
              <a:srgbClr val="B287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004" name="Freeform 1016">
              <a:extLst>
                <a:ext uri="{FF2B5EF4-FFF2-40B4-BE49-F238E27FC236}">
                  <a16:creationId xmlns:a16="http://schemas.microsoft.com/office/drawing/2014/main" id="{B8F92113-5406-44A3-8F62-4DB8D7A85A3D}"/>
                </a:ext>
              </a:extLst>
            </p:cNvPr>
            <p:cNvSpPr>
              <a:spLocks/>
            </p:cNvSpPr>
            <p:nvPr/>
          </p:nvSpPr>
          <p:spPr bwMode="auto">
            <a:xfrm>
              <a:off x="881" y="3333"/>
              <a:ext cx="153" cy="17"/>
            </a:xfrm>
            <a:custGeom>
              <a:avLst/>
              <a:gdLst>
                <a:gd name="T0" fmla="*/ 0 w 153"/>
                <a:gd name="T1" fmla="*/ 16 h 17"/>
                <a:gd name="T2" fmla="*/ 152 w 153"/>
                <a:gd name="T3" fmla="*/ 16 h 17"/>
                <a:gd name="T4" fmla="*/ 152 w 153"/>
                <a:gd name="T5" fmla="*/ 0 h 17"/>
                <a:gd name="T6" fmla="*/ 0 w 153"/>
                <a:gd name="T7" fmla="*/ 0 h 17"/>
                <a:gd name="T8" fmla="*/ 0 w 153"/>
                <a:gd name="T9" fmla="*/ 16 h 17"/>
                <a:gd name="T10" fmla="*/ 0 60000 65536"/>
                <a:gd name="T11" fmla="*/ 0 60000 65536"/>
                <a:gd name="T12" fmla="*/ 0 60000 65536"/>
                <a:gd name="T13" fmla="*/ 0 60000 65536"/>
                <a:gd name="T14" fmla="*/ 0 60000 65536"/>
                <a:gd name="T15" fmla="*/ 0 w 153"/>
                <a:gd name="T16" fmla="*/ 0 h 17"/>
                <a:gd name="T17" fmla="*/ 153 w 153"/>
                <a:gd name="T18" fmla="*/ 17 h 17"/>
              </a:gdLst>
              <a:ahLst/>
              <a:cxnLst>
                <a:cxn ang="T10">
                  <a:pos x="T0" y="T1"/>
                </a:cxn>
                <a:cxn ang="T11">
                  <a:pos x="T2" y="T3"/>
                </a:cxn>
                <a:cxn ang="T12">
                  <a:pos x="T4" y="T5"/>
                </a:cxn>
                <a:cxn ang="T13">
                  <a:pos x="T6" y="T7"/>
                </a:cxn>
                <a:cxn ang="T14">
                  <a:pos x="T8" y="T9"/>
                </a:cxn>
              </a:cxnLst>
              <a:rect l="T15" t="T16" r="T17" b="T18"/>
              <a:pathLst>
                <a:path w="153" h="17">
                  <a:moveTo>
                    <a:pt x="0" y="16"/>
                  </a:moveTo>
                  <a:lnTo>
                    <a:pt x="152" y="16"/>
                  </a:lnTo>
                  <a:lnTo>
                    <a:pt x="152" y="0"/>
                  </a:lnTo>
                  <a:lnTo>
                    <a:pt x="0" y="0"/>
                  </a:lnTo>
                  <a:lnTo>
                    <a:pt x="0" y="16"/>
                  </a:lnTo>
                </a:path>
              </a:pathLst>
            </a:custGeom>
            <a:solidFill>
              <a:srgbClr val="B259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005" name="Freeform 1017">
              <a:extLst>
                <a:ext uri="{FF2B5EF4-FFF2-40B4-BE49-F238E27FC236}">
                  <a16:creationId xmlns:a16="http://schemas.microsoft.com/office/drawing/2014/main" id="{371E43CA-A034-4810-A966-2C583B2CC21D}"/>
                </a:ext>
              </a:extLst>
            </p:cNvPr>
            <p:cNvSpPr>
              <a:spLocks/>
            </p:cNvSpPr>
            <p:nvPr/>
          </p:nvSpPr>
          <p:spPr bwMode="auto">
            <a:xfrm>
              <a:off x="1074" y="3333"/>
              <a:ext cx="150" cy="17"/>
            </a:xfrm>
            <a:custGeom>
              <a:avLst/>
              <a:gdLst>
                <a:gd name="T0" fmla="*/ 0 w 150"/>
                <a:gd name="T1" fmla="*/ 16 h 17"/>
                <a:gd name="T2" fmla="*/ 149 w 150"/>
                <a:gd name="T3" fmla="*/ 16 h 17"/>
                <a:gd name="T4" fmla="*/ 149 w 150"/>
                <a:gd name="T5" fmla="*/ 0 h 17"/>
                <a:gd name="T6" fmla="*/ 0 w 150"/>
                <a:gd name="T7" fmla="*/ 0 h 17"/>
                <a:gd name="T8" fmla="*/ 0 w 150"/>
                <a:gd name="T9" fmla="*/ 16 h 17"/>
                <a:gd name="T10" fmla="*/ 0 60000 65536"/>
                <a:gd name="T11" fmla="*/ 0 60000 65536"/>
                <a:gd name="T12" fmla="*/ 0 60000 65536"/>
                <a:gd name="T13" fmla="*/ 0 60000 65536"/>
                <a:gd name="T14" fmla="*/ 0 60000 65536"/>
                <a:gd name="T15" fmla="*/ 0 w 150"/>
                <a:gd name="T16" fmla="*/ 0 h 17"/>
                <a:gd name="T17" fmla="*/ 150 w 150"/>
                <a:gd name="T18" fmla="*/ 17 h 17"/>
              </a:gdLst>
              <a:ahLst/>
              <a:cxnLst>
                <a:cxn ang="T10">
                  <a:pos x="T0" y="T1"/>
                </a:cxn>
                <a:cxn ang="T11">
                  <a:pos x="T2" y="T3"/>
                </a:cxn>
                <a:cxn ang="T12">
                  <a:pos x="T4" y="T5"/>
                </a:cxn>
                <a:cxn ang="T13">
                  <a:pos x="T6" y="T7"/>
                </a:cxn>
                <a:cxn ang="T14">
                  <a:pos x="T8" y="T9"/>
                </a:cxn>
              </a:cxnLst>
              <a:rect l="T15" t="T16" r="T17" b="T18"/>
              <a:pathLst>
                <a:path w="150" h="17">
                  <a:moveTo>
                    <a:pt x="0" y="16"/>
                  </a:moveTo>
                  <a:lnTo>
                    <a:pt x="149" y="16"/>
                  </a:lnTo>
                  <a:lnTo>
                    <a:pt x="149" y="0"/>
                  </a:lnTo>
                  <a:lnTo>
                    <a:pt x="0" y="0"/>
                  </a:lnTo>
                  <a:lnTo>
                    <a:pt x="0" y="16"/>
                  </a:lnTo>
                </a:path>
              </a:pathLst>
            </a:custGeom>
            <a:solidFill>
              <a:srgbClr val="B259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006" name="Freeform 1018">
              <a:extLst>
                <a:ext uri="{FF2B5EF4-FFF2-40B4-BE49-F238E27FC236}">
                  <a16:creationId xmlns:a16="http://schemas.microsoft.com/office/drawing/2014/main" id="{4B76F9C4-15EE-4AAC-8B20-BF0CFEE9588B}"/>
                </a:ext>
              </a:extLst>
            </p:cNvPr>
            <p:cNvSpPr>
              <a:spLocks/>
            </p:cNvSpPr>
            <p:nvPr/>
          </p:nvSpPr>
          <p:spPr bwMode="auto">
            <a:xfrm>
              <a:off x="1245" y="3274"/>
              <a:ext cx="39" cy="93"/>
            </a:xfrm>
            <a:custGeom>
              <a:avLst/>
              <a:gdLst>
                <a:gd name="T0" fmla="*/ 0 w 39"/>
                <a:gd name="T1" fmla="*/ 43 h 93"/>
                <a:gd name="T2" fmla="*/ 38 w 39"/>
                <a:gd name="T3" fmla="*/ 0 h 93"/>
                <a:gd name="T4" fmla="*/ 38 w 39"/>
                <a:gd name="T5" fmla="*/ 47 h 93"/>
                <a:gd name="T6" fmla="*/ 0 w 39"/>
                <a:gd name="T7" fmla="*/ 92 h 93"/>
                <a:gd name="T8" fmla="*/ 0 w 39"/>
                <a:gd name="T9" fmla="*/ 43 h 93"/>
                <a:gd name="T10" fmla="*/ 0 60000 65536"/>
                <a:gd name="T11" fmla="*/ 0 60000 65536"/>
                <a:gd name="T12" fmla="*/ 0 60000 65536"/>
                <a:gd name="T13" fmla="*/ 0 60000 65536"/>
                <a:gd name="T14" fmla="*/ 0 60000 65536"/>
                <a:gd name="T15" fmla="*/ 0 w 39"/>
                <a:gd name="T16" fmla="*/ 0 h 93"/>
                <a:gd name="T17" fmla="*/ 39 w 39"/>
                <a:gd name="T18" fmla="*/ 93 h 93"/>
              </a:gdLst>
              <a:ahLst/>
              <a:cxnLst>
                <a:cxn ang="T10">
                  <a:pos x="T0" y="T1"/>
                </a:cxn>
                <a:cxn ang="T11">
                  <a:pos x="T2" y="T3"/>
                </a:cxn>
                <a:cxn ang="T12">
                  <a:pos x="T4" y="T5"/>
                </a:cxn>
                <a:cxn ang="T13">
                  <a:pos x="T6" y="T7"/>
                </a:cxn>
                <a:cxn ang="T14">
                  <a:pos x="T8" y="T9"/>
                </a:cxn>
              </a:cxnLst>
              <a:rect l="T15" t="T16" r="T17" b="T18"/>
              <a:pathLst>
                <a:path w="39" h="93">
                  <a:moveTo>
                    <a:pt x="0" y="43"/>
                  </a:moveTo>
                  <a:lnTo>
                    <a:pt x="38" y="0"/>
                  </a:lnTo>
                  <a:lnTo>
                    <a:pt x="38" y="47"/>
                  </a:lnTo>
                  <a:lnTo>
                    <a:pt x="0" y="92"/>
                  </a:lnTo>
                  <a:lnTo>
                    <a:pt x="0" y="43"/>
                  </a:lnTo>
                </a:path>
              </a:pathLst>
            </a:custGeom>
            <a:solidFill>
              <a:srgbClr val="B259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007" name="Freeform 1019">
              <a:extLst>
                <a:ext uri="{FF2B5EF4-FFF2-40B4-BE49-F238E27FC236}">
                  <a16:creationId xmlns:a16="http://schemas.microsoft.com/office/drawing/2014/main" id="{A8F20D10-51B0-4766-A8AB-49688975B149}"/>
                </a:ext>
              </a:extLst>
            </p:cNvPr>
            <p:cNvSpPr>
              <a:spLocks/>
            </p:cNvSpPr>
            <p:nvPr/>
          </p:nvSpPr>
          <p:spPr bwMode="auto">
            <a:xfrm>
              <a:off x="1450" y="3061"/>
              <a:ext cx="131" cy="441"/>
            </a:xfrm>
            <a:custGeom>
              <a:avLst/>
              <a:gdLst>
                <a:gd name="T0" fmla="*/ 130 w 131"/>
                <a:gd name="T1" fmla="*/ 440 h 441"/>
                <a:gd name="T2" fmla="*/ 130 w 131"/>
                <a:gd name="T3" fmla="*/ 356 h 441"/>
                <a:gd name="T4" fmla="*/ 109 w 131"/>
                <a:gd name="T5" fmla="*/ 335 h 441"/>
                <a:gd name="T6" fmla="*/ 109 w 131"/>
                <a:gd name="T7" fmla="*/ 298 h 441"/>
                <a:gd name="T8" fmla="*/ 106 w 131"/>
                <a:gd name="T9" fmla="*/ 264 h 441"/>
                <a:gd name="T10" fmla="*/ 106 w 131"/>
                <a:gd name="T11" fmla="*/ 248 h 441"/>
                <a:gd name="T12" fmla="*/ 104 w 131"/>
                <a:gd name="T13" fmla="*/ 232 h 441"/>
                <a:gd name="T14" fmla="*/ 102 w 131"/>
                <a:gd name="T15" fmla="*/ 217 h 441"/>
                <a:gd name="T16" fmla="*/ 97 w 131"/>
                <a:gd name="T17" fmla="*/ 201 h 441"/>
                <a:gd name="T18" fmla="*/ 93 w 131"/>
                <a:gd name="T19" fmla="*/ 187 h 441"/>
                <a:gd name="T20" fmla="*/ 86 w 131"/>
                <a:gd name="T21" fmla="*/ 173 h 441"/>
                <a:gd name="T22" fmla="*/ 79 w 131"/>
                <a:gd name="T23" fmla="*/ 158 h 441"/>
                <a:gd name="T24" fmla="*/ 71 w 131"/>
                <a:gd name="T25" fmla="*/ 143 h 441"/>
                <a:gd name="T26" fmla="*/ 62 w 131"/>
                <a:gd name="T27" fmla="*/ 129 h 441"/>
                <a:gd name="T28" fmla="*/ 51 w 131"/>
                <a:gd name="T29" fmla="*/ 114 h 441"/>
                <a:gd name="T30" fmla="*/ 37 w 131"/>
                <a:gd name="T31" fmla="*/ 100 h 441"/>
                <a:gd name="T32" fmla="*/ 21 w 131"/>
                <a:gd name="T33" fmla="*/ 84 h 441"/>
                <a:gd name="T34" fmla="*/ 21 w 131"/>
                <a:gd name="T35" fmla="*/ 21 h 441"/>
                <a:gd name="T36" fmla="*/ 0 w 131"/>
                <a:gd name="T37" fmla="*/ 0 h 441"/>
                <a:gd name="T38" fmla="*/ 0 w 131"/>
                <a:gd name="T39" fmla="*/ 313 h 441"/>
                <a:gd name="T40" fmla="*/ 130 w 131"/>
                <a:gd name="T41" fmla="*/ 440 h 44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1"/>
                <a:gd name="T64" fmla="*/ 0 h 441"/>
                <a:gd name="T65" fmla="*/ 131 w 131"/>
                <a:gd name="T66" fmla="*/ 441 h 44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1" h="441">
                  <a:moveTo>
                    <a:pt x="130" y="440"/>
                  </a:moveTo>
                  <a:lnTo>
                    <a:pt x="130" y="356"/>
                  </a:lnTo>
                  <a:lnTo>
                    <a:pt x="109" y="335"/>
                  </a:lnTo>
                  <a:lnTo>
                    <a:pt x="109" y="298"/>
                  </a:lnTo>
                  <a:lnTo>
                    <a:pt x="106" y="264"/>
                  </a:lnTo>
                  <a:lnTo>
                    <a:pt x="106" y="248"/>
                  </a:lnTo>
                  <a:lnTo>
                    <a:pt x="104" y="232"/>
                  </a:lnTo>
                  <a:lnTo>
                    <a:pt x="102" y="217"/>
                  </a:lnTo>
                  <a:lnTo>
                    <a:pt x="97" y="201"/>
                  </a:lnTo>
                  <a:lnTo>
                    <a:pt x="93" y="187"/>
                  </a:lnTo>
                  <a:lnTo>
                    <a:pt x="86" y="173"/>
                  </a:lnTo>
                  <a:lnTo>
                    <a:pt x="79" y="158"/>
                  </a:lnTo>
                  <a:lnTo>
                    <a:pt x="71" y="143"/>
                  </a:lnTo>
                  <a:lnTo>
                    <a:pt x="62" y="129"/>
                  </a:lnTo>
                  <a:lnTo>
                    <a:pt x="51" y="114"/>
                  </a:lnTo>
                  <a:lnTo>
                    <a:pt x="37" y="100"/>
                  </a:lnTo>
                  <a:lnTo>
                    <a:pt x="21" y="84"/>
                  </a:lnTo>
                  <a:lnTo>
                    <a:pt x="21" y="21"/>
                  </a:lnTo>
                  <a:lnTo>
                    <a:pt x="0" y="0"/>
                  </a:lnTo>
                  <a:lnTo>
                    <a:pt x="0" y="313"/>
                  </a:lnTo>
                  <a:lnTo>
                    <a:pt x="130" y="440"/>
                  </a:lnTo>
                </a:path>
              </a:pathLst>
            </a:custGeom>
            <a:solidFill>
              <a:srgbClr val="FFB74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008" name="Freeform 1020">
              <a:extLst>
                <a:ext uri="{FF2B5EF4-FFF2-40B4-BE49-F238E27FC236}">
                  <a16:creationId xmlns:a16="http://schemas.microsoft.com/office/drawing/2014/main" id="{86AF5C53-CE6A-4064-A68F-11140AF42858}"/>
                </a:ext>
              </a:extLst>
            </p:cNvPr>
            <p:cNvSpPr>
              <a:spLocks/>
            </p:cNvSpPr>
            <p:nvPr/>
          </p:nvSpPr>
          <p:spPr bwMode="auto">
            <a:xfrm>
              <a:off x="1449" y="3061"/>
              <a:ext cx="333" cy="23"/>
            </a:xfrm>
            <a:custGeom>
              <a:avLst/>
              <a:gdLst>
                <a:gd name="T0" fmla="*/ 0 w 333"/>
                <a:gd name="T1" fmla="*/ 0 h 23"/>
                <a:gd name="T2" fmla="*/ 21 w 333"/>
                <a:gd name="T3" fmla="*/ 22 h 23"/>
                <a:gd name="T4" fmla="*/ 332 w 333"/>
                <a:gd name="T5" fmla="*/ 22 h 23"/>
                <a:gd name="T6" fmla="*/ 310 w 333"/>
                <a:gd name="T7" fmla="*/ 0 h 23"/>
                <a:gd name="T8" fmla="*/ 0 w 333"/>
                <a:gd name="T9" fmla="*/ 0 h 23"/>
                <a:gd name="T10" fmla="*/ 0 60000 65536"/>
                <a:gd name="T11" fmla="*/ 0 60000 65536"/>
                <a:gd name="T12" fmla="*/ 0 60000 65536"/>
                <a:gd name="T13" fmla="*/ 0 60000 65536"/>
                <a:gd name="T14" fmla="*/ 0 60000 65536"/>
                <a:gd name="T15" fmla="*/ 0 w 333"/>
                <a:gd name="T16" fmla="*/ 0 h 23"/>
                <a:gd name="T17" fmla="*/ 333 w 333"/>
                <a:gd name="T18" fmla="*/ 23 h 23"/>
              </a:gdLst>
              <a:ahLst/>
              <a:cxnLst>
                <a:cxn ang="T10">
                  <a:pos x="T0" y="T1"/>
                </a:cxn>
                <a:cxn ang="T11">
                  <a:pos x="T2" y="T3"/>
                </a:cxn>
                <a:cxn ang="T12">
                  <a:pos x="T4" y="T5"/>
                </a:cxn>
                <a:cxn ang="T13">
                  <a:pos x="T6" y="T7"/>
                </a:cxn>
                <a:cxn ang="T14">
                  <a:pos x="T8" y="T9"/>
                </a:cxn>
              </a:cxnLst>
              <a:rect l="T15" t="T16" r="T17" b="T18"/>
              <a:pathLst>
                <a:path w="333" h="23">
                  <a:moveTo>
                    <a:pt x="0" y="0"/>
                  </a:moveTo>
                  <a:lnTo>
                    <a:pt x="21" y="22"/>
                  </a:lnTo>
                  <a:lnTo>
                    <a:pt x="332" y="22"/>
                  </a:lnTo>
                  <a:lnTo>
                    <a:pt x="310" y="0"/>
                  </a:lnTo>
                  <a:lnTo>
                    <a:pt x="0" y="0"/>
                  </a:lnTo>
                </a:path>
              </a:pathLst>
            </a:custGeom>
            <a:solidFill>
              <a:srgbClr val="F6BF69"/>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009" name="Freeform 1021">
              <a:extLst>
                <a:ext uri="{FF2B5EF4-FFF2-40B4-BE49-F238E27FC236}">
                  <a16:creationId xmlns:a16="http://schemas.microsoft.com/office/drawing/2014/main" id="{4D5138AD-E18C-4E7F-8B16-8203A2068619}"/>
                </a:ext>
              </a:extLst>
            </p:cNvPr>
            <p:cNvSpPr>
              <a:spLocks/>
            </p:cNvSpPr>
            <p:nvPr/>
          </p:nvSpPr>
          <p:spPr bwMode="auto">
            <a:xfrm>
              <a:off x="1471" y="3083"/>
              <a:ext cx="306" cy="101"/>
            </a:xfrm>
            <a:custGeom>
              <a:avLst/>
              <a:gdLst>
                <a:gd name="T0" fmla="*/ 0 w 306"/>
                <a:gd name="T1" fmla="*/ 0 h 101"/>
                <a:gd name="T2" fmla="*/ 0 w 306"/>
                <a:gd name="T3" fmla="*/ 100 h 101"/>
                <a:gd name="T4" fmla="*/ 305 w 306"/>
                <a:gd name="T5" fmla="*/ 100 h 101"/>
                <a:gd name="T6" fmla="*/ 305 w 306"/>
                <a:gd name="T7" fmla="*/ 0 h 101"/>
                <a:gd name="T8" fmla="*/ 0 w 306"/>
                <a:gd name="T9" fmla="*/ 0 h 101"/>
                <a:gd name="T10" fmla="*/ 0 60000 65536"/>
                <a:gd name="T11" fmla="*/ 0 60000 65536"/>
                <a:gd name="T12" fmla="*/ 0 60000 65536"/>
                <a:gd name="T13" fmla="*/ 0 60000 65536"/>
                <a:gd name="T14" fmla="*/ 0 60000 65536"/>
                <a:gd name="T15" fmla="*/ 0 w 306"/>
                <a:gd name="T16" fmla="*/ 0 h 101"/>
                <a:gd name="T17" fmla="*/ 306 w 306"/>
                <a:gd name="T18" fmla="*/ 101 h 101"/>
              </a:gdLst>
              <a:ahLst/>
              <a:cxnLst>
                <a:cxn ang="T10">
                  <a:pos x="T0" y="T1"/>
                </a:cxn>
                <a:cxn ang="T11">
                  <a:pos x="T2" y="T3"/>
                </a:cxn>
                <a:cxn ang="T12">
                  <a:pos x="T4" y="T5"/>
                </a:cxn>
                <a:cxn ang="T13">
                  <a:pos x="T6" y="T7"/>
                </a:cxn>
                <a:cxn ang="T14">
                  <a:pos x="T8" y="T9"/>
                </a:cxn>
              </a:cxnLst>
              <a:rect l="T15" t="T16" r="T17" b="T18"/>
              <a:pathLst>
                <a:path w="306" h="101">
                  <a:moveTo>
                    <a:pt x="0" y="0"/>
                  </a:moveTo>
                  <a:lnTo>
                    <a:pt x="0" y="100"/>
                  </a:lnTo>
                  <a:lnTo>
                    <a:pt x="305" y="100"/>
                  </a:lnTo>
                  <a:lnTo>
                    <a:pt x="305" y="0"/>
                  </a:lnTo>
                  <a:lnTo>
                    <a:pt x="0" y="0"/>
                  </a:lnTo>
                </a:path>
              </a:pathLst>
            </a:custGeom>
            <a:solidFill>
              <a:srgbClr val="CCCCCC"/>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010" name="Freeform 1022">
              <a:extLst>
                <a:ext uri="{FF2B5EF4-FFF2-40B4-BE49-F238E27FC236}">
                  <a16:creationId xmlns:a16="http://schemas.microsoft.com/office/drawing/2014/main" id="{1645C426-790E-436B-9054-53342542C5C1}"/>
                </a:ext>
              </a:extLst>
            </p:cNvPr>
            <p:cNvSpPr>
              <a:spLocks/>
            </p:cNvSpPr>
            <p:nvPr/>
          </p:nvSpPr>
          <p:spPr bwMode="auto">
            <a:xfrm>
              <a:off x="1558" y="3408"/>
              <a:ext cx="330" cy="20"/>
            </a:xfrm>
            <a:custGeom>
              <a:avLst/>
              <a:gdLst>
                <a:gd name="T0" fmla="*/ 307 w 330"/>
                <a:gd name="T1" fmla="*/ 0 h 20"/>
                <a:gd name="T2" fmla="*/ 0 w 330"/>
                <a:gd name="T3" fmla="*/ 0 h 20"/>
                <a:gd name="T4" fmla="*/ 22 w 330"/>
                <a:gd name="T5" fmla="*/ 19 h 20"/>
                <a:gd name="T6" fmla="*/ 329 w 330"/>
                <a:gd name="T7" fmla="*/ 19 h 20"/>
                <a:gd name="T8" fmla="*/ 307 w 330"/>
                <a:gd name="T9" fmla="*/ 0 h 20"/>
                <a:gd name="T10" fmla="*/ 0 60000 65536"/>
                <a:gd name="T11" fmla="*/ 0 60000 65536"/>
                <a:gd name="T12" fmla="*/ 0 60000 65536"/>
                <a:gd name="T13" fmla="*/ 0 60000 65536"/>
                <a:gd name="T14" fmla="*/ 0 60000 65536"/>
                <a:gd name="T15" fmla="*/ 0 w 330"/>
                <a:gd name="T16" fmla="*/ 0 h 20"/>
                <a:gd name="T17" fmla="*/ 330 w 330"/>
                <a:gd name="T18" fmla="*/ 20 h 20"/>
              </a:gdLst>
              <a:ahLst/>
              <a:cxnLst>
                <a:cxn ang="T10">
                  <a:pos x="T0" y="T1"/>
                </a:cxn>
                <a:cxn ang="T11">
                  <a:pos x="T2" y="T3"/>
                </a:cxn>
                <a:cxn ang="T12">
                  <a:pos x="T4" y="T5"/>
                </a:cxn>
                <a:cxn ang="T13">
                  <a:pos x="T6" y="T7"/>
                </a:cxn>
                <a:cxn ang="T14">
                  <a:pos x="T8" y="T9"/>
                </a:cxn>
              </a:cxnLst>
              <a:rect l="T15" t="T16" r="T17" b="T18"/>
              <a:pathLst>
                <a:path w="330" h="20">
                  <a:moveTo>
                    <a:pt x="307" y="0"/>
                  </a:moveTo>
                  <a:lnTo>
                    <a:pt x="0" y="0"/>
                  </a:lnTo>
                  <a:lnTo>
                    <a:pt x="22" y="19"/>
                  </a:lnTo>
                  <a:lnTo>
                    <a:pt x="329" y="19"/>
                  </a:lnTo>
                  <a:lnTo>
                    <a:pt x="307" y="0"/>
                  </a:lnTo>
                </a:path>
              </a:pathLst>
            </a:custGeom>
            <a:solidFill>
              <a:srgbClr val="F6BF69"/>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011" name="Freeform 1023">
              <a:extLst>
                <a:ext uri="{FF2B5EF4-FFF2-40B4-BE49-F238E27FC236}">
                  <a16:creationId xmlns:a16="http://schemas.microsoft.com/office/drawing/2014/main" id="{4B4F7670-6D7F-43D0-9D97-DB29010712C5}"/>
                </a:ext>
              </a:extLst>
            </p:cNvPr>
            <p:cNvSpPr>
              <a:spLocks/>
            </p:cNvSpPr>
            <p:nvPr/>
          </p:nvSpPr>
          <p:spPr bwMode="auto">
            <a:xfrm>
              <a:off x="1580" y="3428"/>
              <a:ext cx="308" cy="74"/>
            </a:xfrm>
            <a:custGeom>
              <a:avLst/>
              <a:gdLst>
                <a:gd name="T0" fmla="*/ 307 w 308"/>
                <a:gd name="T1" fmla="*/ 73 h 74"/>
                <a:gd name="T2" fmla="*/ 0 w 308"/>
                <a:gd name="T3" fmla="*/ 73 h 74"/>
                <a:gd name="T4" fmla="*/ 0 w 308"/>
                <a:gd name="T5" fmla="*/ 0 h 74"/>
                <a:gd name="T6" fmla="*/ 307 w 308"/>
                <a:gd name="T7" fmla="*/ 0 h 74"/>
                <a:gd name="T8" fmla="*/ 307 w 308"/>
                <a:gd name="T9" fmla="*/ 73 h 74"/>
                <a:gd name="T10" fmla="*/ 0 60000 65536"/>
                <a:gd name="T11" fmla="*/ 0 60000 65536"/>
                <a:gd name="T12" fmla="*/ 0 60000 65536"/>
                <a:gd name="T13" fmla="*/ 0 60000 65536"/>
                <a:gd name="T14" fmla="*/ 0 60000 65536"/>
                <a:gd name="T15" fmla="*/ 0 w 308"/>
                <a:gd name="T16" fmla="*/ 0 h 74"/>
                <a:gd name="T17" fmla="*/ 308 w 308"/>
                <a:gd name="T18" fmla="*/ 74 h 74"/>
              </a:gdLst>
              <a:ahLst/>
              <a:cxnLst>
                <a:cxn ang="T10">
                  <a:pos x="T0" y="T1"/>
                </a:cxn>
                <a:cxn ang="T11">
                  <a:pos x="T2" y="T3"/>
                </a:cxn>
                <a:cxn ang="T12">
                  <a:pos x="T4" y="T5"/>
                </a:cxn>
                <a:cxn ang="T13">
                  <a:pos x="T6" y="T7"/>
                </a:cxn>
                <a:cxn ang="T14">
                  <a:pos x="T8" y="T9"/>
                </a:cxn>
              </a:cxnLst>
              <a:rect l="T15" t="T16" r="T17" b="T18"/>
              <a:pathLst>
                <a:path w="308" h="74">
                  <a:moveTo>
                    <a:pt x="307" y="73"/>
                  </a:moveTo>
                  <a:lnTo>
                    <a:pt x="0" y="73"/>
                  </a:lnTo>
                  <a:lnTo>
                    <a:pt x="0" y="0"/>
                  </a:lnTo>
                  <a:lnTo>
                    <a:pt x="307" y="0"/>
                  </a:lnTo>
                  <a:lnTo>
                    <a:pt x="307" y="73"/>
                  </a:lnTo>
                </a:path>
              </a:pathLst>
            </a:custGeom>
            <a:solidFill>
              <a:srgbClr val="B2B2B2"/>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012" name="Freeform 1024">
              <a:extLst>
                <a:ext uri="{FF2B5EF4-FFF2-40B4-BE49-F238E27FC236}">
                  <a16:creationId xmlns:a16="http://schemas.microsoft.com/office/drawing/2014/main" id="{51928E7C-B858-47CD-8D3F-46B744BC6BB1}"/>
                </a:ext>
              </a:extLst>
            </p:cNvPr>
            <p:cNvSpPr>
              <a:spLocks/>
            </p:cNvSpPr>
            <p:nvPr/>
          </p:nvSpPr>
          <p:spPr bwMode="auto">
            <a:xfrm>
              <a:off x="1471" y="3183"/>
              <a:ext cx="395" cy="224"/>
            </a:xfrm>
            <a:custGeom>
              <a:avLst/>
              <a:gdLst>
                <a:gd name="T0" fmla="*/ 394 w 395"/>
                <a:gd name="T1" fmla="*/ 223 h 224"/>
                <a:gd name="T2" fmla="*/ 87 w 395"/>
                <a:gd name="T3" fmla="*/ 223 h 224"/>
                <a:gd name="T4" fmla="*/ 87 w 395"/>
                <a:gd name="T5" fmla="*/ 190 h 224"/>
                <a:gd name="T6" fmla="*/ 85 w 395"/>
                <a:gd name="T7" fmla="*/ 160 h 224"/>
                <a:gd name="T8" fmla="*/ 85 w 395"/>
                <a:gd name="T9" fmla="*/ 146 h 224"/>
                <a:gd name="T10" fmla="*/ 82 w 395"/>
                <a:gd name="T11" fmla="*/ 132 h 224"/>
                <a:gd name="T12" fmla="*/ 80 w 395"/>
                <a:gd name="T13" fmla="*/ 118 h 224"/>
                <a:gd name="T14" fmla="*/ 76 w 395"/>
                <a:gd name="T15" fmla="*/ 104 h 224"/>
                <a:gd name="T16" fmla="*/ 72 w 395"/>
                <a:gd name="T17" fmla="*/ 92 h 224"/>
                <a:gd name="T18" fmla="*/ 65 w 395"/>
                <a:gd name="T19" fmla="*/ 79 h 224"/>
                <a:gd name="T20" fmla="*/ 58 w 395"/>
                <a:gd name="T21" fmla="*/ 66 h 224"/>
                <a:gd name="T22" fmla="*/ 50 w 395"/>
                <a:gd name="T23" fmla="*/ 53 h 224"/>
                <a:gd name="T24" fmla="*/ 41 w 395"/>
                <a:gd name="T25" fmla="*/ 40 h 224"/>
                <a:gd name="T26" fmla="*/ 28 w 395"/>
                <a:gd name="T27" fmla="*/ 27 h 224"/>
                <a:gd name="T28" fmla="*/ 14 w 395"/>
                <a:gd name="T29" fmla="*/ 15 h 224"/>
                <a:gd name="T30" fmla="*/ 0 w 395"/>
                <a:gd name="T31" fmla="*/ 0 h 224"/>
                <a:gd name="T32" fmla="*/ 307 w 395"/>
                <a:gd name="T33" fmla="*/ 0 h 224"/>
                <a:gd name="T34" fmla="*/ 322 w 395"/>
                <a:gd name="T35" fmla="*/ 15 h 224"/>
                <a:gd name="T36" fmla="*/ 335 w 395"/>
                <a:gd name="T37" fmla="*/ 27 h 224"/>
                <a:gd name="T38" fmla="*/ 348 w 395"/>
                <a:gd name="T39" fmla="*/ 40 h 224"/>
                <a:gd name="T40" fmla="*/ 357 w 395"/>
                <a:gd name="T41" fmla="*/ 53 h 224"/>
                <a:gd name="T42" fmla="*/ 366 w 395"/>
                <a:gd name="T43" fmla="*/ 66 h 224"/>
                <a:gd name="T44" fmla="*/ 373 w 395"/>
                <a:gd name="T45" fmla="*/ 79 h 224"/>
                <a:gd name="T46" fmla="*/ 379 w 395"/>
                <a:gd name="T47" fmla="*/ 92 h 224"/>
                <a:gd name="T48" fmla="*/ 383 w 395"/>
                <a:gd name="T49" fmla="*/ 104 h 224"/>
                <a:gd name="T50" fmla="*/ 387 w 395"/>
                <a:gd name="T51" fmla="*/ 118 h 224"/>
                <a:gd name="T52" fmla="*/ 389 w 395"/>
                <a:gd name="T53" fmla="*/ 132 h 224"/>
                <a:gd name="T54" fmla="*/ 391 w 395"/>
                <a:gd name="T55" fmla="*/ 146 h 224"/>
                <a:gd name="T56" fmla="*/ 393 w 395"/>
                <a:gd name="T57" fmla="*/ 160 h 224"/>
                <a:gd name="T58" fmla="*/ 394 w 395"/>
                <a:gd name="T59" fmla="*/ 190 h 224"/>
                <a:gd name="T60" fmla="*/ 394 w 395"/>
                <a:gd name="T61" fmla="*/ 223 h 22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95"/>
                <a:gd name="T94" fmla="*/ 0 h 224"/>
                <a:gd name="T95" fmla="*/ 395 w 395"/>
                <a:gd name="T96" fmla="*/ 224 h 22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95" h="224">
                  <a:moveTo>
                    <a:pt x="394" y="223"/>
                  </a:moveTo>
                  <a:lnTo>
                    <a:pt x="87" y="223"/>
                  </a:lnTo>
                  <a:lnTo>
                    <a:pt x="87" y="190"/>
                  </a:lnTo>
                  <a:lnTo>
                    <a:pt x="85" y="160"/>
                  </a:lnTo>
                  <a:lnTo>
                    <a:pt x="85" y="146"/>
                  </a:lnTo>
                  <a:lnTo>
                    <a:pt x="82" y="132"/>
                  </a:lnTo>
                  <a:lnTo>
                    <a:pt x="80" y="118"/>
                  </a:lnTo>
                  <a:lnTo>
                    <a:pt x="76" y="104"/>
                  </a:lnTo>
                  <a:lnTo>
                    <a:pt x="72" y="92"/>
                  </a:lnTo>
                  <a:lnTo>
                    <a:pt x="65" y="79"/>
                  </a:lnTo>
                  <a:lnTo>
                    <a:pt x="58" y="66"/>
                  </a:lnTo>
                  <a:lnTo>
                    <a:pt x="50" y="53"/>
                  </a:lnTo>
                  <a:lnTo>
                    <a:pt x="41" y="40"/>
                  </a:lnTo>
                  <a:lnTo>
                    <a:pt x="28" y="27"/>
                  </a:lnTo>
                  <a:lnTo>
                    <a:pt x="14" y="15"/>
                  </a:lnTo>
                  <a:lnTo>
                    <a:pt x="0" y="0"/>
                  </a:lnTo>
                  <a:lnTo>
                    <a:pt x="307" y="0"/>
                  </a:lnTo>
                  <a:lnTo>
                    <a:pt x="322" y="15"/>
                  </a:lnTo>
                  <a:lnTo>
                    <a:pt x="335" y="27"/>
                  </a:lnTo>
                  <a:lnTo>
                    <a:pt x="348" y="40"/>
                  </a:lnTo>
                  <a:lnTo>
                    <a:pt x="357" y="53"/>
                  </a:lnTo>
                  <a:lnTo>
                    <a:pt x="366" y="66"/>
                  </a:lnTo>
                  <a:lnTo>
                    <a:pt x="373" y="79"/>
                  </a:lnTo>
                  <a:lnTo>
                    <a:pt x="379" y="92"/>
                  </a:lnTo>
                  <a:lnTo>
                    <a:pt x="383" y="104"/>
                  </a:lnTo>
                  <a:lnTo>
                    <a:pt x="387" y="118"/>
                  </a:lnTo>
                  <a:lnTo>
                    <a:pt x="389" y="132"/>
                  </a:lnTo>
                  <a:lnTo>
                    <a:pt x="391" y="146"/>
                  </a:lnTo>
                  <a:lnTo>
                    <a:pt x="393" y="160"/>
                  </a:lnTo>
                  <a:lnTo>
                    <a:pt x="394" y="190"/>
                  </a:lnTo>
                  <a:lnTo>
                    <a:pt x="394" y="223"/>
                  </a:lnTo>
                </a:path>
              </a:pathLst>
            </a:custGeom>
            <a:solidFill>
              <a:srgbClr val="EF91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013" name="Freeform 1025">
              <a:extLst>
                <a:ext uri="{FF2B5EF4-FFF2-40B4-BE49-F238E27FC236}">
                  <a16:creationId xmlns:a16="http://schemas.microsoft.com/office/drawing/2014/main" id="{8C9A8B86-555C-4CBA-AF1F-4410A8348B6E}"/>
                </a:ext>
              </a:extLst>
            </p:cNvPr>
            <p:cNvSpPr>
              <a:spLocks/>
            </p:cNvSpPr>
            <p:nvPr/>
          </p:nvSpPr>
          <p:spPr bwMode="auto">
            <a:xfrm>
              <a:off x="1600" y="3438"/>
              <a:ext cx="275" cy="56"/>
            </a:xfrm>
            <a:custGeom>
              <a:avLst/>
              <a:gdLst>
                <a:gd name="T0" fmla="*/ 274 w 275"/>
                <a:gd name="T1" fmla="*/ 55 h 56"/>
                <a:gd name="T2" fmla="*/ 0 w 275"/>
                <a:gd name="T3" fmla="*/ 55 h 56"/>
                <a:gd name="T4" fmla="*/ 0 w 275"/>
                <a:gd name="T5" fmla="*/ 0 h 56"/>
                <a:gd name="T6" fmla="*/ 274 w 275"/>
                <a:gd name="T7" fmla="*/ 0 h 56"/>
                <a:gd name="T8" fmla="*/ 274 w 275"/>
                <a:gd name="T9" fmla="*/ 55 h 56"/>
                <a:gd name="T10" fmla="*/ 0 60000 65536"/>
                <a:gd name="T11" fmla="*/ 0 60000 65536"/>
                <a:gd name="T12" fmla="*/ 0 60000 65536"/>
                <a:gd name="T13" fmla="*/ 0 60000 65536"/>
                <a:gd name="T14" fmla="*/ 0 60000 65536"/>
                <a:gd name="T15" fmla="*/ 0 w 275"/>
                <a:gd name="T16" fmla="*/ 0 h 56"/>
                <a:gd name="T17" fmla="*/ 275 w 275"/>
                <a:gd name="T18" fmla="*/ 56 h 56"/>
              </a:gdLst>
              <a:ahLst/>
              <a:cxnLst>
                <a:cxn ang="T10">
                  <a:pos x="T0" y="T1"/>
                </a:cxn>
                <a:cxn ang="T11">
                  <a:pos x="T2" y="T3"/>
                </a:cxn>
                <a:cxn ang="T12">
                  <a:pos x="T4" y="T5"/>
                </a:cxn>
                <a:cxn ang="T13">
                  <a:pos x="T6" y="T7"/>
                </a:cxn>
                <a:cxn ang="T14">
                  <a:pos x="T8" y="T9"/>
                </a:cxn>
              </a:cxnLst>
              <a:rect l="T15" t="T16" r="T17" b="T18"/>
              <a:pathLst>
                <a:path w="275" h="56">
                  <a:moveTo>
                    <a:pt x="274" y="55"/>
                  </a:moveTo>
                  <a:lnTo>
                    <a:pt x="0" y="55"/>
                  </a:lnTo>
                  <a:lnTo>
                    <a:pt x="0" y="0"/>
                  </a:lnTo>
                  <a:lnTo>
                    <a:pt x="274" y="0"/>
                  </a:lnTo>
                  <a:lnTo>
                    <a:pt x="274" y="55"/>
                  </a:lnTo>
                </a:path>
              </a:pathLst>
            </a:custGeom>
            <a:solidFill>
              <a:srgbClr val="FE9B03"/>
            </a:solidFill>
            <a:ln>
              <a:noFill/>
            </a:ln>
            <a:effectLst>
              <a:prstShdw prst="shdw17" dist="17961" dir="2700000">
                <a:srgbClr val="985D02"/>
              </a:prstShdw>
            </a:effectLst>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014" name="Freeform 1026">
              <a:extLst>
                <a:ext uri="{FF2B5EF4-FFF2-40B4-BE49-F238E27FC236}">
                  <a16:creationId xmlns:a16="http://schemas.microsoft.com/office/drawing/2014/main" id="{4DD29A1C-1BD4-4383-86D9-558975068D20}"/>
                </a:ext>
              </a:extLst>
            </p:cNvPr>
            <p:cNvSpPr>
              <a:spLocks/>
            </p:cNvSpPr>
            <p:nvPr/>
          </p:nvSpPr>
          <p:spPr bwMode="auto">
            <a:xfrm>
              <a:off x="1594" y="3434"/>
              <a:ext cx="281" cy="3"/>
            </a:xfrm>
            <a:custGeom>
              <a:avLst/>
              <a:gdLst>
                <a:gd name="T0" fmla="*/ 280 w 281"/>
                <a:gd name="T1" fmla="*/ 2 h 3"/>
                <a:gd name="T2" fmla="*/ 274 w 281"/>
                <a:gd name="T3" fmla="*/ 0 h 3"/>
                <a:gd name="T4" fmla="*/ 0 w 281"/>
                <a:gd name="T5" fmla="*/ 0 h 3"/>
                <a:gd name="T6" fmla="*/ 6 w 281"/>
                <a:gd name="T7" fmla="*/ 2 h 3"/>
                <a:gd name="T8" fmla="*/ 280 w 281"/>
                <a:gd name="T9" fmla="*/ 2 h 3"/>
                <a:gd name="T10" fmla="*/ 0 60000 65536"/>
                <a:gd name="T11" fmla="*/ 0 60000 65536"/>
                <a:gd name="T12" fmla="*/ 0 60000 65536"/>
                <a:gd name="T13" fmla="*/ 0 60000 65536"/>
                <a:gd name="T14" fmla="*/ 0 60000 65536"/>
                <a:gd name="T15" fmla="*/ 0 w 281"/>
                <a:gd name="T16" fmla="*/ 0 h 3"/>
                <a:gd name="T17" fmla="*/ 281 w 281"/>
                <a:gd name="T18" fmla="*/ 3 h 3"/>
              </a:gdLst>
              <a:ahLst/>
              <a:cxnLst>
                <a:cxn ang="T10">
                  <a:pos x="T0" y="T1"/>
                </a:cxn>
                <a:cxn ang="T11">
                  <a:pos x="T2" y="T3"/>
                </a:cxn>
                <a:cxn ang="T12">
                  <a:pos x="T4" y="T5"/>
                </a:cxn>
                <a:cxn ang="T13">
                  <a:pos x="T6" y="T7"/>
                </a:cxn>
                <a:cxn ang="T14">
                  <a:pos x="T8" y="T9"/>
                </a:cxn>
              </a:cxnLst>
              <a:rect l="T15" t="T16" r="T17" b="T18"/>
              <a:pathLst>
                <a:path w="281" h="3">
                  <a:moveTo>
                    <a:pt x="280" y="2"/>
                  </a:moveTo>
                  <a:lnTo>
                    <a:pt x="274" y="0"/>
                  </a:lnTo>
                  <a:lnTo>
                    <a:pt x="0" y="0"/>
                  </a:lnTo>
                  <a:lnTo>
                    <a:pt x="6" y="2"/>
                  </a:lnTo>
                  <a:lnTo>
                    <a:pt x="280" y="2"/>
                  </a:lnTo>
                </a:path>
              </a:pathLst>
            </a:custGeom>
            <a:solidFill>
              <a:srgbClr val="C1CE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015" name="Freeform 1027">
              <a:extLst>
                <a:ext uri="{FF2B5EF4-FFF2-40B4-BE49-F238E27FC236}">
                  <a16:creationId xmlns:a16="http://schemas.microsoft.com/office/drawing/2014/main" id="{99119D5A-23EB-479B-9320-812AC45A059B}"/>
                </a:ext>
              </a:extLst>
            </p:cNvPr>
            <p:cNvSpPr>
              <a:spLocks/>
            </p:cNvSpPr>
            <p:nvPr/>
          </p:nvSpPr>
          <p:spPr bwMode="auto">
            <a:xfrm>
              <a:off x="1595" y="3432"/>
              <a:ext cx="6" cy="62"/>
            </a:xfrm>
            <a:custGeom>
              <a:avLst/>
              <a:gdLst>
                <a:gd name="T0" fmla="*/ 5 w 6"/>
                <a:gd name="T1" fmla="*/ 5 h 62"/>
                <a:gd name="T2" fmla="*/ 5 w 6"/>
                <a:gd name="T3" fmla="*/ 61 h 62"/>
                <a:gd name="T4" fmla="*/ 0 w 6"/>
                <a:gd name="T5" fmla="*/ 56 h 62"/>
                <a:gd name="T6" fmla="*/ 0 w 6"/>
                <a:gd name="T7" fmla="*/ 0 h 62"/>
                <a:gd name="T8" fmla="*/ 5 w 6"/>
                <a:gd name="T9" fmla="*/ 5 h 62"/>
                <a:gd name="T10" fmla="*/ 0 60000 65536"/>
                <a:gd name="T11" fmla="*/ 0 60000 65536"/>
                <a:gd name="T12" fmla="*/ 0 60000 65536"/>
                <a:gd name="T13" fmla="*/ 0 60000 65536"/>
                <a:gd name="T14" fmla="*/ 0 60000 65536"/>
                <a:gd name="T15" fmla="*/ 0 w 6"/>
                <a:gd name="T16" fmla="*/ 0 h 62"/>
                <a:gd name="T17" fmla="*/ 6 w 6"/>
                <a:gd name="T18" fmla="*/ 62 h 62"/>
              </a:gdLst>
              <a:ahLst/>
              <a:cxnLst>
                <a:cxn ang="T10">
                  <a:pos x="T0" y="T1"/>
                </a:cxn>
                <a:cxn ang="T11">
                  <a:pos x="T2" y="T3"/>
                </a:cxn>
                <a:cxn ang="T12">
                  <a:pos x="T4" y="T5"/>
                </a:cxn>
                <a:cxn ang="T13">
                  <a:pos x="T6" y="T7"/>
                </a:cxn>
                <a:cxn ang="T14">
                  <a:pos x="T8" y="T9"/>
                </a:cxn>
              </a:cxnLst>
              <a:rect l="T15" t="T16" r="T17" b="T18"/>
              <a:pathLst>
                <a:path w="6" h="62">
                  <a:moveTo>
                    <a:pt x="5" y="5"/>
                  </a:moveTo>
                  <a:lnTo>
                    <a:pt x="5" y="61"/>
                  </a:lnTo>
                  <a:lnTo>
                    <a:pt x="0" y="56"/>
                  </a:lnTo>
                  <a:lnTo>
                    <a:pt x="0" y="0"/>
                  </a:lnTo>
                  <a:lnTo>
                    <a:pt x="5" y="5"/>
                  </a:lnTo>
                </a:path>
              </a:pathLst>
            </a:custGeom>
            <a:solidFill>
              <a:srgbClr val="C1CE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016" name="Freeform 1028">
              <a:extLst>
                <a:ext uri="{FF2B5EF4-FFF2-40B4-BE49-F238E27FC236}">
                  <a16:creationId xmlns:a16="http://schemas.microsoft.com/office/drawing/2014/main" id="{79DD5EDD-9364-469C-B43D-8F2D70F8ED8D}"/>
                </a:ext>
              </a:extLst>
            </p:cNvPr>
            <p:cNvSpPr>
              <a:spLocks/>
            </p:cNvSpPr>
            <p:nvPr/>
          </p:nvSpPr>
          <p:spPr bwMode="auto">
            <a:xfrm>
              <a:off x="1737" y="3235"/>
              <a:ext cx="57" cy="21"/>
            </a:xfrm>
            <a:custGeom>
              <a:avLst/>
              <a:gdLst>
                <a:gd name="T0" fmla="*/ 0 w 57"/>
                <a:gd name="T1" fmla="*/ 19 h 20"/>
                <a:gd name="T2" fmla="*/ 1 w 57"/>
                <a:gd name="T3" fmla="*/ 8 h 20"/>
                <a:gd name="T4" fmla="*/ 2 w 57"/>
                <a:gd name="T5" fmla="*/ 6 h 20"/>
                <a:gd name="T6" fmla="*/ 5 w 57"/>
                <a:gd name="T7" fmla="*/ 4 h 20"/>
                <a:gd name="T8" fmla="*/ 8 w 57"/>
                <a:gd name="T9" fmla="*/ 3 h 20"/>
                <a:gd name="T10" fmla="*/ 12 w 57"/>
                <a:gd name="T11" fmla="*/ 2 h 20"/>
                <a:gd name="T12" fmla="*/ 17 w 57"/>
                <a:gd name="T13" fmla="*/ 1 h 20"/>
                <a:gd name="T14" fmla="*/ 23 w 57"/>
                <a:gd name="T15" fmla="*/ 0 h 20"/>
                <a:gd name="T16" fmla="*/ 28 w 57"/>
                <a:gd name="T17" fmla="*/ 0 h 20"/>
                <a:gd name="T18" fmla="*/ 34 w 57"/>
                <a:gd name="T19" fmla="*/ 0 h 20"/>
                <a:gd name="T20" fmla="*/ 39 w 57"/>
                <a:gd name="T21" fmla="*/ 1 h 20"/>
                <a:gd name="T22" fmla="*/ 44 w 57"/>
                <a:gd name="T23" fmla="*/ 2 h 20"/>
                <a:gd name="T24" fmla="*/ 48 w 57"/>
                <a:gd name="T25" fmla="*/ 3 h 20"/>
                <a:gd name="T26" fmla="*/ 51 w 57"/>
                <a:gd name="T27" fmla="*/ 4 h 20"/>
                <a:gd name="T28" fmla="*/ 54 w 57"/>
                <a:gd name="T29" fmla="*/ 6 h 20"/>
                <a:gd name="T30" fmla="*/ 55 w 57"/>
                <a:gd name="T31" fmla="*/ 8 h 20"/>
                <a:gd name="T32" fmla="*/ 56 w 57"/>
                <a:gd name="T33" fmla="*/ 19 h 20"/>
                <a:gd name="T34" fmla="*/ 55 w 57"/>
                <a:gd name="T35" fmla="*/ 21 h 20"/>
                <a:gd name="T36" fmla="*/ 54 w 57"/>
                <a:gd name="T37" fmla="*/ 23 h 20"/>
                <a:gd name="T38" fmla="*/ 51 w 57"/>
                <a:gd name="T39" fmla="*/ 24 h 20"/>
                <a:gd name="T40" fmla="*/ 48 w 57"/>
                <a:gd name="T41" fmla="*/ 25 h 20"/>
                <a:gd name="T42" fmla="*/ 44 w 57"/>
                <a:gd name="T43" fmla="*/ 26 h 20"/>
                <a:gd name="T44" fmla="*/ 39 w 57"/>
                <a:gd name="T45" fmla="*/ 27 h 20"/>
                <a:gd name="T46" fmla="*/ 34 w 57"/>
                <a:gd name="T47" fmla="*/ 28 h 20"/>
                <a:gd name="T48" fmla="*/ 28 w 57"/>
                <a:gd name="T49" fmla="*/ 28 h 20"/>
                <a:gd name="T50" fmla="*/ 23 w 57"/>
                <a:gd name="T51" fmla="*/ 28 h 20"/>
                <a:gd name="T52" fmla="*/ 17 w 57"/>
                <a:gd name="T53" fmla="*/ 27 h 20"/>
                <a:gd name="T54" fmla="*/ 12 w 57"/>
                <a:gd name="T55" fmla="*/ 26 h 20"/>
                <a:gd name="T56" fmla="*/ 8 w 57"/>
                <a:gd name="T57" fmla="*/ 25 h 20"/>
                <a:gd name="T58" fmla="*/ 5 w 57"/>
                <a:gd name="T59" fmla="*/ 24 h 20"/>
                <a:gd name="T60" fmla="*/ 2 w 57"/>
                <a:gd name="T61" fmla="*/ 23 h 20"/>
                <a:gd name="T62" fmla="*/ 1 w 57"/>
                <a:gd name="T63" fmla="*/ 21 h 20"/>
                <a:gd name="T64" fmla="*/ 0 w 57"/>
                <a:gd name="T65" fmla="*/ 19 h 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7" h="20">
                  <a:moveTo>
                    <a:pt x="0" y="10"/>
                  </a:moveTo>
                  <a:lnTo>
                    <a:pt x="1" y="8"/>
                  </a:lnTo>
                  <a:lnTo>
                    <a:pt x="2" y="6"/>
                  </a:lnTo>
                  <a:lnTo>
                    <a:pt x="5" y="4"/>
                  </a:lnTo>
                  <a:lnTo>
                    <a:pt x="8" y="3"/>
                  </a:lnTo>
                  <a:lnTo>
                    <a:pt x="12" y="2"/>
                  </a:lnTo>
                  <a:lnTo>
                    <a:pt x="17" y="1"/>
                  </a:lnTo>
                  <a:lnTo>
                    <a:pt x="23" y="0"/>
                  </a:lnTo>
                  <a:lnTo>
                    <a:pt x="28" y="0"/>
                  </a:lnTo>
                  <a:lnTo>
                    <a:pt x="34" y="0"/>
                  </a:lnTo>
                  <a:lnTo>
                    <a:pt x="39" y="1"/>
                  </a:lnTo>
                  <a:lnTo>
                    <a:pt x="44" y="2"/>
                  </a:lnTo>
                  <a:lnTo>
                    <a:pt x="48" y="3"/>
                  </a:lnTo>
                  <a:lnTo>
                    <a:pt x="51" y="4"/>
                  </a:lnTo>
                  <a:lnTo>
                    <a:pt x="54" y="6"/>
                  </a:lnTo>
                  <a:lnTo>
                    <a:pt x="55" y="8"/>
                  </a:lnTo>
                  <a:lnTo>
                    <a:pt x="56" y="10"/>
                  </a:lnTo>
                  <a:lnTo>
                    <a:pt x="55" y="12"/>
                  </a:lnTo>
                  <a:lnTo>
                    <a:pt x="54" y="14"/>
                  </a:lnTo>
                  <a:lnTo>
                    <a:pt x="51" y="15"/>
                  </a:lnTo>
                  <a:lnTo>
                    <a:pt x="48" y="16"/>
                  </a:lnTo>
                  <a:lnTo>
                    <a:pt x="44" y="17"/>
                  </a:lnTo>
                  <a:lnTo>
                    <a:pt x="39" y="18"/>
                  </a:lnTo>
                  <a:lnTo>
                    <a:pt x="34" y="19"/>
                  </a:lnTo>
                  <a:lnTo>
                    <a:pt x="28" y="19"/>
                  </a:lnTo>
                  <a:lnTo>
                    <a:pt x="23" y="19"/>
                  </a:lnTo>
                  <a:lnTo>
                    <a:pt x="17" y="18"/>
                  </a:lnTo>
                  <a:lnTo>
                    <a:pt x="12" y="17"/>
                  </a:lnTo>
                  <a:lnTo>
                    <a:pt x="8" y="16"/>
                  </a:lnTo>
                  <a:lnTo>
                    <a:pt x="5" y="15"/>
                  </a:lnTo>
                  <a:lnTo>
                    <a:pt x="2" y="14"/>
                  </a:lnTo>
                  <a:lnTo>
                    <a:pt x="1" y="12"/>
                  </a:lnTo>
                  <a:lnTo>
                    <a:pt x="0" y="10"/>
                  </a:lnTo>
                </a:path>
              </a:pathLst>
            </a:custGeom>
            <a:solidFill>
              <a:schemeClr val="bg2"/>
            </a:solidFill>
            <a:ln>
              <a:noFill/>
            </a:ln>
            <a:effectLst>
              <a:outerShdw dist="12700" dir="5400000" algn="ctr" rotWithShape="0">
                <a:schemeClr val="bg2"/>
              </a:outerShdw>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017" name="Freeform 1029">
              <a:extLst>
                <a:ext uri="{FF2B5EF4-FFF2-40B4-BE49-F238E27FC236}">
                  <a16:creationId xmlns:a16="http://schemas.microsoft.com/office/drawing/2014/main" id="{AC6BF048-E3A6-4671-92DB-5F7FB5ABA49A}"/>
                </a:ext>
              </a:extLst>
            </p:cNvPr>
            <p:cNvSpPr>
              <a:spLocks/>
            </p:cNvSpPr>
            <p:nvPr/>
          </p:nvSpPr>
          <p:spPr bwMode="auto">
            <a:xfrm>
              <a:off x="1658" y="3235"/>
              <a:ext cx="57" cy="21"/>
            </a:xfrm>
            <a:custGeom>
              <a:avLst/>
              <a:gdLst>
                <a:gd name="T0" fmla="*/ 0 w 57"/>
                <a:gd name="T1" fmla="*/ 19 h 20"/>
                <a:gd name="T2" fmla="*/ 1 w 57"/>
                <a:gd name="T3" fmla="*/ 8 h 20"/>
                <a:gd name="T4" fmla="*/ 2 w 57"/>
                <a:gd name="T5" fmla="*/ 6 h 20"/>
                <a:gd name="T6" fmla="*/ 5 w 57"/>
                <a:gd name="T7" fmla="*/ 4 h 20"/>
                <a:gd name="T8" fmla="*/ 8 w 57"/>
                <a:gd name="T9" fmla="*/ 3 h 20"/>
                <a:gd name="T10" fmla="*/ 13 w 57"/>
                <a:gd name="T11" fmla="*/ 2 h 20"/>
                <a:gd name="T12" fmla="*/ 17 w 57"/>
                <a:gd name="T13" fmla="*/ 1 h 20"/>
                <a:gd name="T14" fmla="*/ 23 w 57"/>
                <a:gd name="T15" fmla="*/ 0 h 20"/>
                <a:gd name="T16" fmla="*/ 28 w 57"/>
                <a:gd name="T17" fmla="*/ 0 h 20"/>
                <a:gd name="T18" fmla="*/ 34 w 57"/>
                <a:gd name="T19" fmla="*/ 0 h 20"/>
                <a:gd name="T20" fmla="*/ 39 w 57"/>
                <a:gd name="T21" fmla="*/ 1 h 20"/>
                <a:gd name="T22" fmla="*/ 43 w 57"/>
                <a:gd name="T23" fmla="*/ 2 h 20"/>
                <a:gd name="T24" fmla="*/ 48 w 57"/>
                <a:gd name="T25" fmla="*/ 3 h 20"/>
                <a:gd name="T26" fmla="*/ 51 w 57"/>
                <a:gd name="T27" fmla="*/ 4 h 20"/>
                <a:gd name="T28" fmla="*/ 54 w 57"/>
                <a:gd name="T29" fmla="*/ 6 h 20"/>
                <a:gd name="T30" fmla="*/ 55 w 57"/>
                <a:gd name="T31" fmla="*/ 8 h 20"/>
                <a:gd name="T32" fmla="*/ 56 w 57"/>
                <a:gd name="T33" fmla="*/ 19 h 20"/>
                <a:gd name="T34" fmla="*/ 55 w 57"/>
                <a:gd name="T35" fmla="*/ 21 h 20"/>
                <a:gd name="T36" fmla="*/ 54 w 57"/>
                <a:gd name="T37" fmla="*/ 23 h 20"/>
                <a:gd name="T38" fmla="*/ 51 w 57"/>
                <a:gd name="T39" fmla="*/ 24 h 20"/>
                <a:gd name="T40" fmla="*/ 48 w 57"/>
                <a:gd name="T41" fmla="*/ 25 h 20"/>
                <a:gd name="T42" fmla="*/ 43 w 57"/>
                <a:gd name="T43" fmla="*/ 26 h 20"/>
                <a:gd name="T44" fmla="*/ 39 w 57"/>
                <a:gd name="T45" fmla="*/ 27 h 20"/>
                <a:gd name="T46" fmla="*/ 34 w 57"/>
                <a:gd name="T47" fmla="*/ 28 h 20"/>
                <a:gd name="T48" fmla="*/ 28 w 57"/>
                <a:gd name="T49" fmla="*/ 28 h 20"/>
                <a:gd name="T50" fmla="*/ 23 w 57"/>
                <a:gd name="T51" fmla="*/ 28 h 20"/>
                <a:gd name="T52" fmla="*/ 17 w 57"/>
                <a:gd name="T53" fmla="*/ 27 h 20"/>
                <a:gd name="T54" fmla="*/ 13 w 57"/>
                <a:gd name="T55" fmla="*/ 26 h 20"/>
                <a:gd name="T56" fmla="*/ 8 w 57"/>
                <a:gd name="T57" fmla="*/ 25 h 20"/>
                <a:gd name="T58" fmla="*/ 5 w 57"/>
                <a:gd name="T59" fmla="*/ 24 h 20"/>
                <a:gd name="T60" fmla="*/ 2 w 57"/>
                <a:gd name="T61" fmla="*/ 23 h 20"/>
                <a:gd name="T62" fmla="*/ 1 w 57"/>
                <a:gd name="T63" fmla="*/ 21 h 20"/>
                <a:gd name="T64" fmla="*/ 0 w 57"/>
                <a:gd name="T65" fmla="*/ 19 h 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7" h="20">
                  <a:moveTo>
                    <a:pt x="0" y="10"/>
                  </a:moveTo>
                  <a:lnTo>
                    <a:pt x="1" y="8"/>
                  </a:lnTo>
                  <a:lnTo>
                    <a:pt x="2" y="6"/>
                  </a:lnTo>
                  <a:lnTo>
                    <a:pt x="5" y="4"/>
                  </a:lnTo>
                  <a:lnTo>
                    <a:pt x="8" y="3"/>
                  </a:lnTo>
                  <a:lnTo>
                    <a:pt x="13" y="2"/>
                  </a:lnTo>
                  <a:lnTo>
                    <a:pt x="17" y="1"/>
                  </a:lnTo>
                  <a:lnTo>
                    <a:pt x="23" y="0"/>
                  </a:lnTo>
                  <a:lnTo>
                    <a:pt x="28" y="0"/>
                  </a:lnTo>
                  <a:lnTo>
                    <a:pt x="34" y="0"/>
                  </a:lnTo>
                  <a:lnTo>
                    <a:pt x="39" y="1"/>
                  </a:lnTo>
                  <a:lnTo>
                    <a:pt x="43" y="2"/>
                  </a:lnTo>
                  <a:lnTo>
                    <a:pt x="48" y="3"/>
                  </a:lnTo>
                  <a:lnTo>
                    <a:pt x="51" y="4"/>
                  </a:lnTo>
                  <a:lnTo>
                    <a:pt x="54" y="6"/>
                  </a:lnTo>
                  <a:lnTo>
                    <a:pt x="55" y="8"/>
                  </a:lnTo>
                  <a:lnTo>
                    <a:pt x="56" y="10"/>
                  </a:lnTo>
                  <a:lnTo>
                    <a:pt x="55" y="12"/>
                  </a:lnTo>
                  <a:lnTo>
                    <a:pt x="54" y="14"/>
                  </a:lnTo>
                  <a:lnTo>
                    <a:pt x="51" y="15"/>
                  </a:lnTo>
                  <a:lnTo>
                    <a:pt x="48" y="16"/>
                  </a:lnTo>
                  <a:lnTo>
                    <a:pt x="43" y="17"/>
                  </a:lnTo>
                  <a:lnTo>
                    <a:pt x="39" y="18"/>
                  </a:lnTo>
                  <a:lnTo>
                    <a:pt x="34" y="19"/>
                  </a:lnTo>
                  <a:lnTo>
                    <a:pt x="28" y="19"/>
                  </a:lnTo>
                  <a:lnTo>
                    <a:pt x="23" y="19"/>
                  </a:lnTo>
                  <a:lnTo>
                    <a:pt x="17" y="18"/>
                  </a:lnTo>
                  <a:lnTo>
                    <a:pt x="13" y="17"/>
                  </a:lnTo>
                  <a:lnTo>
                    <a:pt x="8" y="16"/>
                  </a:lnTo>
                  <a:lnTo>
                    <a:pt x="5" y="15"/>
                  </a:lnTo>
                  <a:lnTo>
                    <a:pt x="2" y="14"/>
                  </a:lnTo>
                  <a:lnTo>
                    <a:pt x="1" y="12"/>
                  </a:lnTo>
                  <a:lnTo>
                    <a:pt x="0" y="10"/>
                  </a:lnTo>
                </a:path>
              </a:pathLst>
            </a:custGeom>
            <a:solidFill>
              <a:schemeClr val="bg2"/>
            </a:solidFill>
            <a:ln>
              <a:noFill/>
            </a:ln>
            <a:effectLst>
              <a:outerShdw dist="12700" dir="5400000" algn="ctr" rotWithShape="0">
                <a:schemeClr val="bg2"/>
              </a:outerShdw>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018" name="Freeform 1030">
              <a:extLst>
                <a:ext uri="{FF2B5EF4-FFF2-40B4-BE49-F238E27FC236}">
                  <a16:creationId xmlns:a16="http://schemas.microsoft.com/office/drawing/2014/main" id="{39C53923-D2D9-4E5B-8AEF-162E88CD6E71}"/>
                </a:ext>
              </a:extLst>
            </p:cNvPr>
            <p:cNvSpPr>
              <a:spLocks/>
            </p:cNvSpPr>
            <p:nvPr/>
          </p:nvSpPr>
          <p:spPr bwMode="auto">
            <a:xfrm>
              <a:off x="1579" y="3235"/>
              <a:ext cx="54" cy="21"/>
            </a:xfrm>
            <a:custGeom>
              <a:avLst/>
              <a:gdLst>
                <a:gd name="T0" fmla="*/ 0 w 55"/>
                <a:gd name="T1" fmla="*/ 19 h 20"/>
                <a:gd name="T2" fmla="*/ 1 w 55"/>
                <a:gd name="T3" fmla="*/ 8 h 20"/>
                <a:gd name="T4" fmla="*/ 2 w 55"/>
                <a:gd name="T5" fmla="*/ 6 h 20"/>
                <a:gd name="T6" fmla="*/ 5 w 55"/>
                <a:gd name="T7" fmla="*/ 4 h 20"/>
                <a:gd name="T8" fmla="*/ 8 w 55"/>
                <a:gd name="T9" fmla="*/ 3 h 20"/>
                <a:gd name="T10" fmla="*/ 12 w 55"/>
                <a:gd name="T11" fmla="*/ 2 h 20"/>
                <a:gd name="T12" fmla="*/ 17 w 55"/>
                <a:gd name="T13" fmla="*/ 1 h 20"/>
                <a:gd name="T14" fmla="*/ 22 w 55"/>
                <a:gd name="T15" fmla="*/ 0 h 20"/>
                <a:gd name="T16" fmla="*/ 27 w 55"/>
                <a:gd name="T17" fmla="*/ 0 h 20"/>
                <a:gd name="T18" fmla="*/ 27 w 55"/>
                <a:gd name="T19" fmla="*/ 0 h 20"/>
                <a:gd name="T20" fmla="*/ 29 w 55"/>
                <a:gd name="T21" fmla="*/ 1 h 20"/>
                <a:gd name="T22" fmla="*/ 33 w 55"/>
                <a:gd name="T23" fmla="*/ 2 h 20"/>
                <a:gd name="T24" fmla="*/ 37 w 55"/>
                <a:gd name="T25" fmla="*/ 3 h 20"/>
                <a:gd name="T26" fmla="*/ 40 w 55"/>
                <a:gd name="T27" fmla="*/ 4 h 20"/>
                <a:gd name="T28" fmla="*/ 43 w 55"/>
                <a:gd name="T29" fmla="*/ 6 h 20"/>
                <a:gd name="T30" fmla="*/ 44 w 55"/>
                <a:gd name="T31" fmla="*/ 8 h 20"/>
                <a:gd name="T32" fmla="*/ 45 w 55"/>
                <a:gd name="T33" fmla="*/ 19 h 20"/>
                <a:gd name="T34" fmla="*/ 44 w 55"/>
                <a:gd name="T35" fmla="*/ 21 h 20"/>
                <a:gd name="T36" fmla="*/ 43 w 55"/>
                <a:gd name="T37" fmla="*/ 23 h 20"/>
                <a:gd name="T38" fmla="*/ 40 w 55"/>
                <a:gd name="T39" fmla="*/ 24 h 20"/>
                <a:gd name="T40" fmla="*/ 37 w 55"/>
                <a:gd name="T41" fmla="*/ 25 h 20"/>
                <a:gd name="T42" fmla="*/ 33 w 55"/>
                <a:gd name="T43" fmla="*/ 26 h 20"/>
                <a:gd name="T44" fmla="*/ 29 w 55"/>
                <a:gd name="T45" fmla="*/ 27 h 20"/>
                <a:gd name="T46" fmla="*/ 27 w 55"/>
                <a:gd name="T47" fmla="*/ 28 h 20"/>
                <a:gd name="T48" fmla="*/ 27 w 55"/>
                <a:gd name="T49" fmla="*/ 28 h 20"/>
                <a:gd name="T50" fmla="*/ 22 w 55"/>
                <a:gd name="T51" fmla="*/ 28 h 20"/>
                <a:gd name="T52" fmla="*/ 17 w 55"/>
                <a:gd name="T53" fmla="*/ 27 h 20"/>
                <a:gd name="T54" fmla="*/ 12 w 55"/>
                <a:gd name="T55" fmla="*/ 26 h 20"/>
                <a:gd name="T56" fmla="*/ 8 w 55"/>
                <a:gd name="T57" fmla="*/ 25 h 20"/>
                <a:gd name="T58" fmla="*/ 5 w 55"/>
                <a:gd name="T59" fmla="*/ 24 h 20"/>
                <a:gd name="T60" fmla="*/ 2 w 55"/>
                <a:gd name="T61" fmla="*/ 23 h 20"/>
                <a:gd name="T62" fmla="*/ 1 w 55"/>
                <a:gd name="T63" fmla="*/ 21 h 20"/>
                <a:gd name="T64" fmla="*/ 0 w 55"/>
                <a:gd name="T65" fmla="*/ 19 h 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5" h="20">
                  <a:moveTo>
                    <a:pt x="0" y="10"/>
                  </a:moveTo>
                  <a:lnTo>
                    <a:pt x="1" y="8"/>
                  </a:lnTo>
                  <a:lnTo>
                    <a:pt x="2" y="6"/>
                  </a:lnTo>
                  <a:lnTo>
                    <a:pt x="5" y="4"/>
                  </a:lnTo>
                  <a:lnTo>
                    <a:pt x="8" y="3"/>
                  </a:lnTo>
                  <a:lnTo>
                    <a:pt x="12" y="2"/>
                  </a:lnTo>
                  <a:lnTo>
                    <a:pt x="17" y="1"/>
                  </a:lnTo>
                  <a:lnTo>
                    <a:pt x="22" y="0"/>
                  </a:lnTo>
                  <a:lnTo>
                    <a:pt x="27" y="0"/>
                  </a:lnTo>
                  <a:lnTo>
                    <a:pt x="33" y="0"/>
                  </a:lnTo>
                  <a:lnTo>
                    <a:pt x="38" y="1"/>
                  </a:lnTo>
                  <a:lnTo>
                    <a:pt x="42" y="2"/>
                  </a:lnTo>
                  <a:lnTo>
                    <a:pt x="46" y="3"/>
                  </a:lnTo>
                  <a:lnTo>
                    <a:pt x="49" y="4"/>
                  </a:lnTo>
                  <a:lnTo>
                    <a:pt x="52" y="6"/>
                  </a:lnTo>
                  <a:lnTo>
                    <a:pt x="53" y="8"/>
                  </a:lnTo>
                  <a:lnTo>
                    <a:pt x="54" y="10"/>
                  </a:lnTo>
                  <a:lnTo>
                    <a:pt x="53" y="12"/>
                  </a:lnTo>
                  <a:lnTo>
                    <a:pt x="52" y="14"/>
                  </a:lnTo>
                  <a:lnTo>
                    <a:pt x="49" y="15"/>
                  </a:lnTo>
                  <a:lnTo>
                    <a:pt x="46" y="16"/>
                  </a:lnTo>
                  <a:lnTo>
                    <a:pt x="42" y="17"/>
                  </a:lnTo>
                  <a:lnTo>
                    <a:pt x="38" y="18"/>
                  </a:lnTo>
                  <a:lnTo>
                    <a:pt x="33" y="19"/>
                  </a:lnTo>
                  <a:lnTo>
                    <a:pt x="27" y="19"/>
                  </a:lnTo>
                  <a:lnTo>
                    <a:pt x="22" y="19"/>
                  </a:lnTo>
                  <a:lnTo>
                    <a:pt x="17" y="18"/>
                  </a:lnTo>
                  <a:lnTo>
                    <a:pt x="12" y="17"/>
                  </a:lnTo>
                  <a:lnTo>
                    <a:pt x="8" y="16"/>
                  </a:lnTo>
                  <a:lnTo>
                    <a:pt x="5" y="15"/>
                  </a:lnTo>
                  <a:lnTo>
                    <a:pt x="2" y="14"/>
                  </a:lnTo>
                  <a:lnTo>
                    <a:pt x="1" y="12"/>
                  </a:lnTo>
                  <a:lnTo>
                    <a:pt x="0" y="10"/>
                  </a:lnTo>
                </a:path>
              </a:pathLst>
            </a:custGeom>
            <a:solidFill>
              <a:schemeClr val="bg2"/>
            </a:solidFill>
            <a:ln>
              <a:noFill/>
            </a:ln>
            <a:effectLst>
              <a:outerShdw dist="12700" dir="5400000" algn="ctr" rotWithShape="0">
                <a:schemeClr val="bg2"/>
              </a:outerShdw>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019" name="Freeform 1031">
              <a:extLst>
                <a:ext uri="{FF2B5EF4-FFF2-40B4-BE49-F238E27FC236}">
                  <a16:creationId xmlns:a16="http://schemas.microsoft.com/office/drawing/2014/main" id="{716768E3-D9AA-44C6-80F0-F65AE4B9ED03}"/>
                </a:ext>
              </a:extLst>
            </p:cNvPr>
            <p:cNvSpPr>
              <a:spLocks/>
            </p:cNvSpPr>
            <p:nvPr/>
          </p:nvSpPr>
          <p:spPr bwMode="auto">
            <a:xfrm>
              <a:off x="1754" y="3277"/>
              <a:ext cx="57" cy="20"/>
            </a:xfrm>
            <a:custGeom>
              <a:avLst/>
              <a:gdLst>
                <a:gd name="T0" fmla="*/ 0 w 57"/>
                <a:gd name="T1" fmla="*/ 10 h 20"/>
                <a:gd name="T2" fmla="*/ 1 w 57"/>
                <a:gd name="T3" fmla="*/ 8 h 20"/>
                <a:gd name="T4" fmla="*/ 2 w 57"/>
                <a:gd name="T5" fmla="*/ 6 h 20"/>
                <a:gd name="T6" fmla="*/ 5 w 57"/>
                <a:gd name="T7" fmla="*/ 4 h 20"/>
                <a:gd name="T8" fmla="*/ 8 w 57"/>
                <a:gd name="T9" fmla="*/ 3 h 20"/>
                <a:gd name="T10" fmla="*/ 12 w 57"/>
                <a:gd name="T11" fmla="*/ 2 h 20"/>
                <a:gd name="T12" fmla="*/ 17 w 57"/>
                <a:gd name="T13" fmla="*/ 1 h 20"/>
                <a:gd name="T14" fmla="*/ 23 w 57"/>
                <a:gd name="T15" fmla="*/ 0 h 20"/>
                <a:gd name="T16" fmla="*/ 28 w 57"/>
                <a:gd name="T17" fmla="*/ 0 h 20"/>
                <a:gd name="T18" fmla="*/ 34 w 57"/>
                <a:gd name="T19" fmla="*/ 0 h 20"/>
                <a:gd name="T20" fmla="*/ 39 w 57"/>
                <a:gd name="T21" fmla="*/ 1 h 20"/>
                <a:gd name="T22" fmla="*/ 43 w 57"/>
                <a:gd name="T23" fmla="*/ 2 h 20"/>
                <a:gd name="T24" fmla="*/ 48 w 57"/>
                <a:gd name="T25" fmla="*/ 3 h 20"/>
                <a:gd name="T26" fmla="*/ 51 w 57"/>
                <a:gd name="T27" fmla="*/ 4 h 20"/>
                <a:gd name="T28" fmla="*/ 54 w 57"/>
                <a:gd name="T29" fmla="*/ 6 h 20"/>
                <a:gd name="T30" fmla="*/ 55 w 57"/>
                <a:gd name="T31" fmla="*/ 8 h 20"/>
                <a:gd name="T32" fmla="*/ 56 w 57"/>
                <a:gd name="T33" fmla="*/ 10 h 20"/>
                <a:gd name="T34" fmla="*/ 55 w 57"/>
                <a:gd name="T35" fmla="*/ 12 h 20"/>
                <a:gd name="T36" fmla="*/ 54 w 57"/>
                <a:gd name="T37" fmla="*/ 13 h 20"/>
                <a:gd name="T38" fmla="*/ 51 w 57"/>
                <a:gd name="T39" fmla="*/ 15 h 20"/>
                <a:gd name="T40" fmla="*/ 48 w 57"/>
                <a:gd name="T41" fmla="*/ 16 h 20"/>
                <a:gd name="T42" fmla="*/ 43 w 57"/>
                <a:gd name="T43" fmla="*/ 17 h 20"/>
                <a:gd name="T44" fmla="*/ 39 w 57"/>
                <a:gd name="T45" fmla="*/ 18 h 20"/>
                <a:gd name="T46" fmla="*/ 34 w 57"/>
                <a:gd name="T47" fmla="*/ 19 h 20"/>
                <a:gd name="T48" fmla="*/ 28 w 57"/>
                <a:gd name="T49" fmla="*/ 19 h 20"/>
                <a:gd name="T50" fmla="*/ 23 w 57"/>
                <a:gd name="T51" fmla="*/ 19 h 20"/>
                <a:gd name="T52" fmla="*/ 17 w 57"/>
                <a:gd name="T53" fmla="*/ 18 h 20"/>
                <a:gd name="T54" fmla="*/ 12 w 57"/>
                <a:gd name="T55" fmla="*/ 17 h 20"/>
                <a:gd name="T56" fmla="*/ 8 w 57"/>
                <a:gd name="T57" fmla="*/ 16 h 20"/>
                <a:gd name="T58" fmla="*/ 5 w 57"/>
                <a:gd name="T59" fmla="*/ 15 h 20"/>
                <a:gd name="T60" fmla="*/ 2 w 57"/>
                <a:gd name="T61" fmla="*/ 13 h 20"/>
                <a:gd name="T62" fmla="*/ 1 w 57"/>
                <a:gd name="T63" fmla="*/ 12 h 20"/>
                <a:gd name="T64" fmla="*/ 0 w 57"/>
                <a:gd name="T65" fmla="*/ 10 h 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7" h="20">
                  <a:moveTo>
                    <a:pt x="0" y="10"/>
                  </a:moveTo>
                  <a:lnTo>
                    <a:pt x="1" y="8"/>
                  </a:lnTo>
                  <a:lnTo>
                    <a:pt x="2" y="6"/>
                  </a:lnTo>
                  <a:lnTo>
                    <a:pt x="5" y="4"/>
                  </a:lnTo>
                  <a:lnTo>
                    <a:pt x="8" y="3"/>
                  </a:lnTo>
                  <a:lnTo>
                    <a:pt x="12" y="2"/>
                  </a:lnTo>
                  <a:lnTo>
                    <a:pt x="17" y="1"/>
                  </a:lnTo>
                  <a:lnTo>
                    <a:pt x="23" y="0"/>
                  </a:lnTo>
                  <a:lnTo>
                    <a:pt x="28" y="0"/>
                  </a:lnTo>
                  <a:lnTo>
                    <a:pt x="34" y="0"/>
                  </a:lnTo>
                  <a:lnTo>
                    <a:pt x="39" y="1"/>
                  </a:lnTo>
                  <a:lnTo>
                    <a:pt x="43" y="2"/>
                  </a:lnTo>
                  <a:lnTo>
                    <a:pt x="48" y="3"/>
                  </a:lnTo>
                  <a:lnTo>
                    <a:pt x="51" y="4"/>
                  </a:lnTo>
                  <a:lnTo>
                    <a:pt x="54" y="6"/>
                  </a:lnTo>
                  <a:lnTo>
                    <a:pt x="55" y="8"/>
                  </a:lnTo>
                  <a:lnTo>
                    <a:pt x="56" y="10"/>
                  </a:lnTo>
                  <a:lnTo>
                    <a:pt x="55" y="12"/>
                  </a:lnTo>
                  <a:lnTo>
                    <a:pt x="54" y="13"/>
                  </a:lnTo>
                  <a:lnTo>
                    <a:pt x="51" y="15"/>
                  </a:lnTo>
                  <a:lnTo>
                    <a:pt x="48" y="16"/>
                  </a:lnTo>
                  <a:lnTo>
                    <a:pt x="43" y="17"/>
                  </a:lnTo>
                  <a:lnTo>
                    <a:pt x="39" y="18"/>
                  </a:lnTo>
                  <a:lnTo>
                    <a:pt x="34" y="19"/>
                  </a:lnTo>
                  <a:lnTo>
                    <a:pt x="28" y="19"/>
                  </a:lnTo>
                  <a:lnTo>
                    <a:pt x="23" y="19"/>
                  </a:lnTo>
                  <a:lnTo>
                    <a:pt x="17" y="18"/>
                  </a:lnTo>
                  <a:lnTo>
                    <a:pt x="12" y="17"/>
                  </a:lnTo>
                  <a:lnTo>
                    <a:pt x="8" y="16"/>
                  </a:lnTo>
                  <a:lnTo>
                    <a:pt x="5" y="15"/>
                  </a:lnTo>
                  <a:lnTo>
                    <a:pt x="2" y="13"/>
                  </a:lnTo>
                  <a:lnTo>
                    <a:pt x="1" y="12"/>
                  </a:lnTo>
                  <a:lnTo>
                    <a:pt x="0" y="10"/>
                  </a:lnTo>
                </a:path>
              </a:pathLst>
            </a:custGeom>
            <a:solidFill>
              <a:schemeClr val="bg2"/>
            </a:solidFill>
            <a:ln>
              <a:noFill/>
            </a:ln>
            <a:effectLst>
              <a:outerShdw dist="12700" dir="5400000" algn="ctr" rotWithShape="0">
                <a:schemeClr val="bg2"/>
              </a:outerShdw>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020" name="Freeform 1032">
              <a:extLst>
                <a:ext uri="{FF2B5EF4-FFF2-40B4-BE49-F238E27FC236}">
                  <a16:creationId xmlns:a16="http://schemas.microsoft.com/office/drawing/2014/main" id="{674B6652-CB1B-4063-8B7F-3248F7F6B508}"/>
                </a:ext>
              </a:extLst>
            </p:cNvPr>
            <p:cNvSpPr>
              <a:spLocks/>
            </p:cNvSpPr>
            <p:nvPr/>
          </p:nvSpPr>
          <p:spPr bwMode="auto">
            <a:xfrm>
              <a:off x="1678" y="3277"/>
              <a:ext cx="57" cy="20"/>
            </a:xfrm>
            <a:custGeom>
              <a:avLst/>
              <a:gdLst>
                <a:gd name="T0" fmla="*/ 0 w 57"/>
                <a:gd name="T1" fmla="*/ 10 h 20"/>
                <a:gd name="T2" fmla="*/ 1 w 57"/>
                <a:gd name="T3" fmla="*/ 8 h 20"/>
                <a:gd name="T4" fmla="*/ 2 w 57"/>
                <a:gd name="T5" fmla="*/ 6 h 20"/>
                <a:gd name="T6" fmla="*/ 5 w 57"/>
                <a:gd name="T7" fmla="*/ 4 h 20"/>
                <a:gd name="T8" fmla="*/ 8 w 57"/>
                <a:gd name="T9" fmla="*/ 3 h 20"/>
                <a:gd name="T10" fmla="*/ 12 w 57"/>
                <a:gd name="T11" fmla="*/ 2 h 20"/>
                <a:gd name="T12" fmla="*/ 17 w 57"/>
                <a:gd name="T13" fmla="*/ 1 h 20"/>
                <a:gd name="T14" fmla="*/ 23 w 57"/>
                <a:gd name="T15" fmla="*/ 0 h 20"/>
                <a:gd name="T16" fmla="*/ 28 w 57"/>
                <a:gd name="T17" fmla="*/ 0 h 20"/>
                <a:gd name="T18" fmla="*/ 34 w 57"/>
                <a:gd name="T19" fmla="*/ 0 h 20"/>
                <a:gd name="T20" fmla="*/ 39 w 57"/>
                <a:gd name="T21" fmla="*/ 1 h 20"/>
                <a:gd name="T22" fmla="*/ 44 w 57"/>
                <a:gd name="T23" fmla="*/ 2 h 20"/>
                <a:gd name="T24" fmla="*/ 48 w 57"/>
                <a:gd name="T25" fmla="*/ 3 h 20"/>
                <a:gd name="T26" fmla="*/ 51 w 57"/>
                <a:gd name="T27" fmla="*/ 4 h 20"/>
                <a:gd name="T28" fmla="*/ 54 w 57"/>
                <a:gd name="T29" fmla="*/ 6 h 20"/>
                <a:gd name="T30" fmla="*/ 55 w 57"/>
                <a:gd name="T31" fmla="*/ 8 h 20"/>
                <a:gd name="T32" fmla="*/ 56 w 57"/>
                <a:gd name="T33" fmla="*/ 10 h 20"/>
                <a:gd name="T34" fmla="*/ 55 w 57"/>
                <a:gd name="T35" fmla="*/ 12 h 20"/>
                <a:gd name="T36" fmla="*/ 54 w 57"/>
                <a:gd name="T37" fmla="*/ 13 h 20"/>
                <a:gd name="T38" fmla="*/ 51 w 57"/>
                <a:gd name="T39" fmla="*/ 15 h 20"/>
                <a:gd name="T40" fmla="*/ 48 w 57"/>
                <a:gd name="T41" fmla="*/ 16 h 20"/>
                <a:gd name="T42" fmla="*/ 44 w 57"/>
                <a:gd name="T43" fmla="*/ 17 h 20"/>
                <a:gd name="T44" fmla="*/ 39 w 57"/>
                <a:gd name="T45" fmla="*/ 18 h 20"/>
                <a:gd name="T46" fmla="*/ 34 w 57"/>
                <a:gd name="T47" fmla="*/ 19 h 20"/>
                <a:gd name="T48" fmla="*/ 28 w 57"/>
                <a:gd name="T49" fmla="*/ 19 h 20"/>
                <a:gd name="T50" fmla="*/ 23 w 57"/>
                <a:gd name="T51" fmla="*/ 19 h 20"/>
                <a:gd name="T52" fmla="*/ 17 w 57"/>
                <a:gd name="T53" fmla="*/ 18 h 20"/>
                <a:gd name="T54" fmla="*/ 12 w 57"/>
                <a:gd name="T55" fmla="*/ 17 h 20"/>
                <a:gd name="T56" fmla="*/ 8 w 57"/>
                <a:gd name="T57" fmla="*/ 16 h 20"/>
                <a:gd name="T58" fmla="*/ 5 w 57"/>
                <a:gd name="T59" fmla="*/ 15 h 20"/>
                <a:gd name="T60" fmla="*/ 2 w 57"/>
                <a:gd name="T61" fmla="*/ 13 h 20"/>
                <a:gd name="T62" fmla="*/ 1 w 57"/>
                <a:gd name="T63" fmla="*/ 12 h 20"/>
                <a:gd name="T64" fmla="*/ 0 w 57"/>
                <a:gd name="T65" fmla="*/ 10 h 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7" h="20">
                  <a:moveTo>
                    <a:pt x="0" y="10"/>
                  </a:moveTo>
                  <a:lnTo>
                    <a:pt x="1" y="8"/>
                  </a:lnTo>
                  <a:lnTo>
                    <a:pt x="2" y="6"/>
                  </a:lnTo>
                  <a:lnTo>
                    <a:pt x="5" y="4"/>
                  </a:lnTo>
                  <a:lnTo>
                    <a:pt x="8" y="3"/>
                  </a:lnTo>
                  <a:lnTo>
                    <a:pt x="12" y="2"/>
                  </a:lnTo>
                  <a:lnTo>
                    <a:pt x="17" y="1"/>
                  </a:lnTo>
                  <a:lnTo>
                    <a:pt x="23" y="0"/>
                  </a:lnTo>
                  <a:lnTo>
                    <a:pt x="28" y="0"/>
                  </a:lnTo>
                  <a:lnTo>
                    <a:pt x="34" y="0"/>
                  </a:lnTo>
                  <a:lnTo>
                    <a:pt x="39" y="1"/>
                  </a:lnTo>
                  <a:lnTo>
                    <a:pt x="44" y="2"/>
                  </a:lnTo>
                  <a:lnTo>
                    <a:pt x="48" y="3"/>
                  </a:lnTo>
                  <a:lnTo>
                    <a:pt x="51" y="4"/>
                  </a:lnTo>
                  <a:lnTo>
                    <a:pt x="54" y="6"/>
                  </a:lnTo>
                  <a:lnTo>
                    <a:pt x="55" y="8"/>
                  </a:lnTo>
                  <a:lnTo>
                    <a:pt x="56" y="10"/>
                  </a:lnTo>
                  <a:lnTo>
                    <a:pt x="55" y="12"/>
                  </a:lnTo>
                  <a:lnTo>
                    <a:pt x="54" y="13"/>
                  </a:lnTo>
                  <a:lnTo>
                    <a:pt x="51" y="15"/>
                  </a:lnTo>
                  <a:lnTo>
                    <a:pt x="48" y="16"/>
                  </a:lnTo>
                  <a:lnTo>
                    <a:pt x="44" y="17"/>
                  </a:lnTo>
                  <a:lnTo>
                    <a:pt x="39" y="18"/>
                  </a:lnTo>
                  <a:lnTo>
                    <a:pt x="34" y="19"/>
                  </a:lnTo>
                  <a:lnTo>
                    <a:pt x="28" y="19"/>
                  </a:lnTo>
                  <a:lnTo>
                    <a:pt x="23" y="19"/>
                  </a:lnTo>
                  <a:lnTo>
                    <a:pt x="17" y="18"/>
                  </a:lnTo>
                  <a:lnTo>
                    <a:pt x="12" y="17"/>
                  </a:lnTo>
                  <a:lnTo>
                    <a:pt x="8" y="16"/>
                  </a:lnTo>
                  <a:lnTo>
                    <a:pt x="5" y="15"/>
                  </a:lnTo>
                  <a:lnTo>
                    <a:pt x="2" y="13"/>
                  </a:lnTo>
                  <a:lnTo>
                    <a:pt x="1" y="12"/>
                  </a:lnTo>
                  <a:lnTo>
                    <a:pt x="0" y="10"/>
                  </a:lnTo>
                </a:path>
              </a:pathLst>
            </a:custGeom>
            <a:solidFill>
              <a:schemeClr val="bg2"/>
            </a:solidFill>
            <a:ln>
              <a:noFill/>
            </a:ln>
            <a:effectLst>
              <a:outerShdw dist="12700" dir="5400000" algn="ctr" rotWithShape="0">
                <a:schemeClr val="bg2"/>
              </a:outerShdw>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021" name="Freeform 1033">
              <a:extLst>
                <a:ext uri="{FF2B5EF4-FFF2-40B4-BE49-F238E27FC236}">
                  <a16:creationId xmlns:a16="http://schemas.microsoft.com/office/drawing/2014/main" id="{FF15366A-5034-42A4-A5DB-E49C636575B0}"/>
                </a:ext>
              </a:extLst>
            </p:cNvPr>
            <p:cNvSpPr>
              <a:spLocks/>
            </p:cNvSpPr>
            <p:nvPr/>
          </p:nvSpPr>
          <p:spPr bwMode="auto">
            <a:xfrm>
              <a:off x="1595" y="3277"/>
              <a:ext cx="57" cy="20"/>
            </a:xfrm>
            <a:custGeom>
              <a:avLst/>
              <a:gdLst>
                <a:gd name="T0" fmla="*/ 0 w 57"/>
                <a:gd name="T1" fmla="*/ 10 h 20"/>
                <a:gd name="T2" fmla="*/ 1 w 57"/>
                <a:gd name="T3" fmla="*/ 8 h 20"/>
                <a:gd name="T4" fmla="*/ 2 w 57"/>
                <a:gd name="T5" fmla="*/ 6 h 20"/>
                <a:gd name="T6" fmla="*/ 5 w 57"/>
                <a:gd name="T7" fmla="*/ 4 h 20"/>
                <a:gd name="T8" fmla="*/ 8 w 57"/>
                <a:gd name="T9" fmla="*/ 3 h 20"/>
                <a:gd name="T10" fmla="*/ 13 w 57"/>
                <a:gd name="T11" fmla="*/ 2 h 20"/>
                <a:gd name="T12" fmla="*/ 17 w 57"/>
                <a:gd name="T13" fmla="*/ 1 h 20"/>
                <a:gd name="T14" fmla="*/ 23 w 57"/>
                <a:gd name="T15" fmla="*/ 0 h 20"/>
                <a:gd name="T16" fmla="*/ 28 w 57"/>
                <a:gd name="T17" fmla="*/ 0 h 20"/>
                <a:gd name="T18" fmla="*/ 34 w 57"/>
                <a:gd name="T19" fmla="*/ 0 h 20"/>
                <a:gd name="T20" fmla="*/ 40 w 57"/>
                <a:gd name="T21" fmla="*/ 1 h 20"/>
                <a:gd name="T22" fmla="*/ 44 w 57"/>
                <a:gd name="T23" fmla="*/ 2 h 20"/>
                <a:gd name="T24" fmla="*/ 48 w 57"/>
                <a:gd name="T25" fmla="*/ 3 h 20"/>
                <a:gd name="T26" fmla="*/ 51 w 57"/>
                <a:gd name="T27" fmla="*/ 4 h 20"/>
                <a:gd name="T28" fmla="*/ 54 w 57"/>
                <a:gd name="T29" fmla="*/ 6 h 20"/>
                <a:gd name="T30" fmla="*/ 55 w 57"/>
                <a:gd name="T31" fmla="*/ 8 h 20"/>
                <a:gd name="T32" fmla="*/ 56 w 57"/>
                <a:gd name="T33" fmla="*/ 10 h 20"/>
                <a:gd name="T34" fmla="*/ 55 w 57"/>
                <a:gd name="T35" fmla="*/ 12 h 20"/>
                <a:gd name="T36" fmla="*/ 54 w 57"/>
                <a:gd name="T37" fmla="*/ 13 h 20"/>
                <a:gd name="T38" fmla="*/ 51 w 57"/>
                <a:gd name="T39" fmla="*/ 15 h 20"/>
                <a:gd name="T40" fmla="*/ 48 w 57"/>
                <a:gd name="T41" fmla="*/ 16 h 20"/>
                <a:gd name="T42" fmla="*/ 44 w 57"/>
                <a:gd name="T43" fmla="*/ 17 h 20"/>
                <a:gd name="T44" fmla="*/ 40 w 57"/>
                <a:gd name="T45" fmla="*/ 18 h 20"/>
                <a:gd name="T46" fmla="*/ 34 w 57"/>
                <a:gd name="T47" fmla="*/ 19 h 20"/>
                <a:gd name="T48" fmla="*/ 28 w 57"/>
                <a:gd name="T49" fmla="*/ 19 h 20"/>
                <a:gd name="T50" fmla="*/ 23 w 57"/>
                <a:gd name="T51" fmla="*/ 19 h 20"/>
                <a:gd name="T52" fmla="*/ 17 w 57"/>
                <a:gd name="T53" fmla="*/ 18 h 20"/>
                <a:gd name="T54" fmla="*/ 13 w 57"/>
                <a:gd name="T55" fmla="*/ 17 h 20"/>
                <a:gd name="T56" fmla="*/ 8 w 57"/>
                <a:gd name="T57" fmla="*/ 16 h 20"/>
                <a:gd name="T58" fmla="*/ 5 w 57"/>
                <a:gd name="T59" fmla="*/ 15 h 20"/>
                <a:gd name="T60" fmla="*/ 2 w 57"/>
                <a:gd name="T61" fmla="*/ 13 h 20"/>
                <a:gd name="T62" fmla="*/ 1 w 57"/>
                <a:gd name="T63" fmla="*/ 12 h 20"/>
                <a:gd name="T64" fmla="*/ 0 w 57"/>
                <a:gd name="T65" fmla="*/ 10 h 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7" h="20">
                  <a:moveTo>
                    <a:pt x="0" y="10"/>
                  </a:moveTo>
                  <a:lnTo>
                    <a:pt x="1" y="8"/>
                  </a:lnTo>
                  <a:lnTo>
                    <a:pt x="2" y="6"/>
                  </a:lnTo>
                  <a:lnTo>
                    <a:pt x="5" y="4"/>
                  </a:lnTo>
                  <a:lnTo>
                    <a:pt x="8" y="3"/>
                  </a:lnTo>
                  <a:lnTo>
                    <a:pt x="13" y="2"/>
                  </a:lnTo>
                  <a:lnTo>
                    <a:pt x="17" y="1"/>
                  </a:lnTo>
                  <a:lnTo>
                    <a:pt x="23" y="0"/>
                  </a:lnTo>
                  <a:lnTo>
                    <a:pt x="28" y="0"/>
                  </a:lnTo>
                  <a:lnTo>
                    <a:pt x="34" y="0"/>
                  </a:lnTo>
                  <a:lnTo>
                    <a:pt x="40" y="1"/>
                  </a:lnTo>
                  <a:lnTo>
                    <a:pt x="44" y="2"/>
                  </a:lnTo>
                  <a:lnTo>
                    <a:pt x="48" y="3"/>
                  </a:lnTo>
                  <a:lnTo>
                    <a:pt x="51" y="4"/>
                  </a:lnTo>
                  <a:lnTo>
                    <a:pt x="54" y="6"/>
                  </a:lnTo>
                  <a:lnTo>
                    <a:pt x="55" y="8"/>
                  </a:lnTo>
                  <a:lnTo>
                    <a:pt x="56" y="10"/>
                  </a:lnTo>
                  <a:lnTo>
                    <a:pt x="55" y="12"/>
                  </a:lnTo>
                  <a:lnTo>
                    <a:pt x="54" y="13"/>
                  </a:lnTo>
                  <a:lnTo>
                    <a:pt x="51" y="15"/>
                  </a:lnTo>
                  <a:lnTo>
                    <a:pt x="48" y="16"/>
                  </a:lnTo>
                  <a:lnTo>
                    <a:pt x="44" y="17"/>
                  </a:lnTo>
                  <a:lnTo>
                    <a:pt x="40" y="18"/>
                  </a:lnTo>
                  <a:lnTo>
                    <a:pt x="34" y="19"/>
                  </a:lnTo>
                  <a:lnTo>
                    <a:pt x="28" y="19"/>
                  </a:lnTo>
                  <a:lnTo>
                    <a:pt x="23" y="19"/>
                  </a:lnTo>
                  <a:lnTo>
                    <a:pt x="17" y="18"/>
                  </a:lnTo>
                  <a:lnTo>
                    <a:pt x="13" y="17"/>
                  </a:lnTo>
                  <a:lnTo>
                    <a:pt x="8" y="16"/>
                  </a:lnTo>
                  <a:lnTo>
                    <a:pt x="5" y="15"/>
                  </a:lnTo>
                  <a:lnTo>
                    <a:pt x="2" y="13"/>
                  </a:lnTo>
                  <a:lnTo>
                    <a:pt x="1" y="12"/>
                  </a:lnTo>
                  <a:lnTo>
                    <a:pt x="0" y="10"/>
                  </a:lnTo>
                </a:path>
              </a:pathLst>
            </a:custGeom>
            <a:solidFill>
              <a:schemeClr val="bg2"/>
            </a:solidFill>
            <a:ln>
              <a:noFill/>
            </a:ln>
            <a:effectLst>
              <a:outerShdw dist="12700" dir="5400000" algn="ctr" rotWithShape="0">
                <a:schemeClr val="bg2"/>
              </a:outerShdw>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022" name="Freeform 1034">
              <a:extLst>
                <a:ext uri="{FF2B5EF4-FFF2-40B4-BE49-F238E27FC236}">
                  <a16:creationId xmlns:a16="http://schemas.microsoft.com/office/drawing/2014/main" id="{82E59479-2041-41F9-82A7-8381A8C638E9}"/>
                </a:ext>
              </a:extLst>
            </p:cNvPr>
            <p:cNvSpPr>
              <a:spLocks/>
            </p:cNvSpPr>
            <p:nvPr/>
          </p:nvSpPr>
          <p:spPr bwMode="auto">
            <a:xfrm>
              <a:off x="1769" y="3319"/>
              <a:ext cx="57" cy="21"/>
            </a:xfrm>
            <a:custGeom>
              <a:avLst/>
              <a:gdLst>
                <a:gd name="T0" fmla="*/ 0 w 57"/>
                <a:gd name="T1" fmla="*/ 11 h 22"/>
                <a:gd name="T2" fmla="*/ 1 w 57"/>
                <a:gd name="T3" fmla="*/ 9 h 22"/>
                <a:gd name="T4" fmla="*/ 2 w 57"/>
                <a:gd name="T5" fmla="*/ 7 h 22"/>
                <a:gd name="T6" fmla="*/ 5 w 57"/>
                <a:gd name="T7" fmla="*/ 5 h 22"/>
                <a:gd name="T8" fmla="*/ 8 w 57"/>
                <a:gd name="T9" fmla="*/ 3 h 22"/>
                <a:gd name="T10" fmla="*/ 13 w 57"/>
                <a:gd name="T11" fmla="*/ 2 h 22"/>
                <a:gd name="T12" fmla="*/ 17 w 57"/>
                <a:gd name="T13" fmla="*/ 1 h 22"/>
                <a:gd name="T14" fmla="*/ 23 w 57"/>
                <a:gd name="T15" fmla="*/ 0 h 22"/>
                <a:gd name="T16" fmla="*/ 28 w 57"/>
                <a:gd name="T17" fmla="*/ 0 h 22"/>
                <a:gd name="T18" fmla="*/ 34 w 57"/>
                <a:gd name="T19" fmla="*/ 0 h 22"/>
                <a:gd name="T20" fmla="*/ 40 w 57"/>
                <a:gd name="T21" fmla="*/ 1 h 22"/>
                <a:gd name="T22" fmla="*/ 44 w 57"/>
                <a:gd name="T23" fmla="*/ 2 h 22"/>
                <a:gd name="T24" fmla="*/ 48 w 57"/>
                <a:gd name="T25" fmla="*/ 3 h 22"/>
                <a:gd name="T26" fmla="*/ 51 w 57"/>
                <a:gd name="T27" fmla="*/ 5 h 22"/>
                <a:gd name="T28" fmla="*/ 54 w 57"/>
                <a:gd name="T29" fmla="*/ 7 h 22"/>
                <a:gd name="T30" fmla="*/ 55 w 57"/>
                <a:gd name="T31" fmla="*/ 9 h 22"/>
                <a:gd name="T32" fmla="*/ 56 w 57"/>
                <a:gd name="T33" fmla="*/ 11 h 22"/>
                <a:gd name="T34" fmla="*/ 55 w 57"/>
                <a:gd name="T35" fmla="*/ 11 h 22"/>
                <a:gd name="T36" fmla="*/ 54 w 57"/>
                <a:gd name="T37" fmla="*/ 11 h 22"/>
                <a:gd name="T38" fmla="*/ 51 w 57"/>
                <a:gd name="T39" fmla="*/ 11 h 22"/>
                <a:gd name="T40" fmla="*/ 48 w 57"/>
                <a:gd name="T41" fmla="*/ 11 h 22"/>
                <a:gd name="T42" fmla="*/ 44 w 57"/>
                <a:gd name="T43" fmla="*/ 11 h 22"/>
                <a:gd name="T44" fmla="*/ 40 w 57"/>
                <a:gd name="T45" fmla="*/ 11 h 22"/>
                <a:gd name="T46" fmla="*/ 34 w 57"/>
                <a:gd name="T47" fmla="*/ 12 h 22"/>
                <a:gd name="T48" fmla="*/ 28 w 57"/>
                <a:gd name="T49" fmla="*/ 12 h 22"/>
                <a:gd name="T50" fmla="*/ 23 w 57"/>
                <a:gd name="T51" fmla="*/ 12 h 22"/>
                <a:gd name="T52" fmla="*/ 17 w 57"/>
                <a:gd name="T53" fmla="*/ 11 h 22"/>
                <a:gd name="T54" fmla="*/ 13 w 57"/>
                <a:gd name="T55" fmla="*/ 11 h 22"/>
                <a:gd name="T56" fmla="*/ 8 w 57"/>
                <a:gd name="T57" fmla="*/ 11 h 22"/>
                <a:gd name="T58" fmla="*/ 5 w 57"/>
                <a:gd name="T59" fmla="*/ 11 h 22"/>
                <a:gd name="T60" fmla="*/ 2 w 57"/>
                <a:gd name="T61" fmla="*/ 11 h 22"/>
                <a:gd name="T62" fmla="*/ 1 w 57"/>
                <a:gd name="T63" fmla="*/ 11 h 22"/>
                <a:gd name="T64" fmla="*/ 0 w 57"/>
                <a:gd name="T65" fmla="*/ 11 h 2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7" h="22">
                  <a:moveTo>
                    <a:pt x="0" y="11"/>
                  </a:moveTo>
                  <a:lnTo>
                    <a:pt x="1" y="9"/>
                  </a:lnTo>
                  <a:lnTo>
                    <a:pt x="2" y="7"/>
                  </a:lnTo>
                  <a:lnTo>
                    <a:pt x="5" y="5"/>
                  </a:lnTo>
                  <a:lnTo>
                    <a:pt x="8" y="3"/>
                  </a:lnTo>
                  <a:lnTo>
                    <a:pt x="13" y="2"/>
                  </a:lnTo>
                  <a:lnTo>
                    <a:pt x="17" y="1"/>
                  </a:lnTo>
                  <a:lnTo>
                    <a:pt x="23" y="0"/>
                  </a:lnTo>
                  <a:lnTo>
                    <a:pt x="28" y="0"/>
                  </a:lnTo>
                  <a:lnTo>
                    <a:pt x="34" y="0"/>
                  </a:lnTo>
                  <a:lnTo>
                    <a:pt x="40" y="1"/>
                  </a:lnTo>
                  <a:lnTo>
                    <a:pt x="44" y="2"/>
                  </a:lnTo>
                  <a:lnTo>
                    <a:pt x="48" y="3"/>
                  </a:lnTo>
                  <a:lnTo>
                    <a:pt x="51" y="5"/>
                  </a:lnTo>
                  <a:lnTo>
                    <a:pt x="54" y="7"/>
                  </a:lnTo>
                  <a:lnTo>
                    <a:pt x="55" y="9"/>
                  </a:lnTo>
                  <a:lnTo>
                    <a:pt x="56" y="11"/>
                  </a:lnTo>
                  <a:lnTo>
                    <a:pt x="55" y="13"/>
                  </a:lnTo>
                  <a:lnTo>
                    <a:pt x="54" y="15"/>
                  </a:lnTo>
                  <a:lnTo>
                    <a:pt x="51" y="16"/>
                  </a:lnTo>
                  <a:lnTo>
                    <a:pt x="48" y="18"/>
                  </a:lnTo>
                  <a:lnTo>
                    <a:pt x="44" y="19"/>
                  </a:lnTo>
                  <a:lnTo>
                    <a:pt x="40" y="20"/>
                  </a:lnTo>
                  <a:lnTo>
                    <a:pt x="34" y="21"/>
                  </a:lnTo>
                  <a:lnTo>
                    <a:pt x="28" y="21"/>
                  </a:lnTo>
                  <a:lnTo>
                    <a:pt x="23" y="21"/>
                  </a:lnTo>
                  <a:lnTo>
                    <a:pt x="17" y="20"/>
                  </a:lnTo>
                  <a:lnTo>
                    <a:pt x="13" y="19"/>
                  </a:lnTo>
                  <a:lnTo>
                    <a:pt x="8" y="18"/>
                  </a:lnTo>
                  <a:lnTo>
                    <a:pt x="5" y="16"/>
                  </a:lnTo>
                  <a:lnTo>
                    <a:pt x="2" y="15"/>
                  </a:lnTo>
                  <a:lnTo>
                    <a:pt x="1" y="13"/>
                  </a:lnTo>
                  <a:lnTo>
                    <a:pt x="0" y="11"/>
                  </a:lnTo>
                </a:path>
              </a:pathLst>
            </a:custGeom>
            <a:solidFill>
              <a:schemeClr val="bg2"/>
            </a:solidFill>
            <a:ln>
              <a:noFill/>
            </a:ln>
            <a:effectLst>
              <a:outerShdw dist="12700" dir="5400000" algn="ctr" rotWithShape="0">
                <a:schemeClr val="bg2"/>
              </a:outerShdw>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023" name="Freeform 1035">
              <a:extLst>
                <a:ext uri="{FF2B5EF4-FFF2-40B4-BE49-F238E27FC236}">
                  <a16:creationId xmlns:a16="http://schemas.microsoft.com/office/drawing/2014/main" id="{27D7B57F-A199-427A-A9DC-26349B1B80EB}"/>
                </a:ext>
              </a:extLst>
            </p:cNvPr>
            <p:cNvSpPr>
              <a:spLocks/>
            </p:cNvSpPr>
            <p:nvPr/>
          </p:nvSpPr>
          <p:spPr bwMode="auto">
            <a:xfrm>
              <a:off x="1689" y="3319"/>
              <a:ext cx="57" cy="21"/>
            </a:xfrm>
            <a:custGeom>
              <a:avLst/>
              <a:gdLst>
                <a:gd name="T0" fmla="*/ 0 w 57"/>
                <a:gd name="T1" fmla="*/ 11 h 22"/>
                <a:gd name="T2" fmla="*/ 1 w 57"/>
                <a:gd name="T3" fmla="*/ 9 h 22"/>
                <a:gd name="T4" fmla="*/ 2 w 57"/>
                <a:gd name="T5" fmla="*/ 7 h 22"/>
                <a:gd name="T6" fmla="*/ 5 w 57"/>
                <a:gd name="T7" fmla="*/ 5 h 22"/>
                <a:gd name="T8" fmla="*/ 8 w 57"/>
                <a:gd name="T9" fmla="*/ 3 h 22"/>
                <a:gd name="T10" fmla="*/ 12 w 57"/>
                <a:gd name="T11" fmla="*/ 2 h 22"/>
                <a:gd name="T12" fmla="*/ 17 w 57"/>
                <a:gd name="T13" fmla="*/ 1 h 22"/>
                <a:gd name="T14" fmla="*/ 23 w 57"/>
                <a:gd name="T15" fmla="*/ 0 h 22"/>
                <a:gd name="T16" fmla="*/ 28 w 57"/>
                <a:gd name="T17" fmla="*/ 0 h 22"/>
                <a:gd name="T18" fmla="*/ 34 w 57"/>
                <a:gd name="T19" fmla="*/ 0 h 22"/>
                <a:gd name="T20" fmla="*/ 39 w 57"/>
                <a:gd name="T21" fmla="*/ 1 h 22"/>
                <a:gd name="T22" fmla="*/ 43 w 57"/>
                <a:gd name="T23" fmla="*/ 2 h 22"/>
                <a:gd name="T24" fmla="*/ 48 w 57"/>
                <a:gd name="T25" fmla="*/ 3 h 22"/>
                <a:gd name="T26" fmla="*/ 51 w 57"/>
                <a:gd name="T27" fmla="*/ 5 h 22"/>
                <a:gd name="T28" fmla="*/ 54 w 57"/>
                <a:gd name="T29" fmla="*/ 7 h 22"/>
                <a:gd name="T30" fmla="*/ 55 w 57"/>
                <a:gd name="T31" fmla="*/ 9 h 22"/>
                <a:gd name="T32" fmla="*/ 56 w 57"/>
                <a:gd name="T33" fmla="*/ 11 h 22"/>
                <a:gd name="T34" fmla="*/ 55 w 57"/>
                <a:gd name="T35" fmla="*/ 11 h 22"/>
                <a:gd name="T36" fmla="*/ 54 w 57"/>
                <a:gd name="T37" fmla="*/ 11 h 22"/>
                <a:gd name="T38" fmla="*/ 51 w 57"/>
                <a:gd name="T39" fmla="*/ 11 h 22"/>
                <a:gd name="T40" fmla="*/ 48 w 57"/>
                <a:gd name="T41" fmla="*/ 11 h 22"/>
                <a:gd name="T42" fmla="*/ 43 w 57"/>
                <a:gd name="T43" fmla="*/ 11 h 22"/>
                <a:gd name="T44" fmla="*/ 39 w 57"/>
                <a:gd name="T45" fmla="*/ 11 h 22"/>
                <a:gd name="T46" fmla="*/ 34 w 57"/>
                <a:gd name="T47" fmla="*/ 12 h 22"/>
                <a:gd name="T48" fmla="*/ 28 w 57"/>
                <a:gd name="T49" fmla="*/ 12 h 22"/>
                <a:gd name="T50" fmla="*/ 23 w 57"/>
                <a:gd name="T51" fmla="*/ 12 h 22"/>
                <a:gd name="T52" fmla="*/ 17 w 57"/>
                <a:gd name="T53" fmla="*/ 11 h 22"/>
                <a:gd name="T54" fmla="*/ 12 w 57"/>
                <a:gd name="T55" fmla="*/ 11 h 22"/>
                <a:gd name="T56" fmla="*/ 8 w 57"/>
                <a:gd name="T57" fmla="*/ 11 h 22"/>
                <a:gd name="T58" fmla="*/ 5 w 57"/>
                <a:gd name="T59" fmla="*/ 11 h 22"/>
                <a:gd name="T60" fmla="*/ 2 w 57"/>
                <a:gd name="T61" fmla="*/ 11 h 22"/>
                <a:gd name="T62" fmla="*/ 1 w 57"/>
                <a:gd name="T63" fmla="*/ 11 h 22"/>
                <a:gd name="T64" fmla="*/ 0 w 57"/>
                <a:gd name="T65" fmla="*/ 11 h 2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7" h="22">
                  <a:moveTo>
                    <a:pt x="0" y="11"/>
                  </a:moveTo>
                  <a:lnTo>
                    <a:pt x="1" y="9"/>
                  </a:lnTo>
                  <a:lnTo>
                    <a:pt x="2" y="7"/>
                  </a:lnTo>
                  <a:lnTo>
                    <a:pt x="5" y="5"/>
                  </a:lnTo>
                  <a:lnTo>
                    <a:pt x="8" y="3"/>
                  </a:lnTo>
                  <a:lnTo>
                    <a:pt x="12" y="2"/>
                  </a:lnTo>
                  <a:lnTo>
                    <a:pt x="17" y="1"/>
                  </a:lnTo>
                  <a:lnTo>
                    <a:pt x="23" y="0"/>
                  </a:lnTo>
                  <a:lnTo>
                    <a:pt x="28" y="0"/>
                  </a:lnTo>
                  <a:lnTo>
                    <a:pt x="34" y="0"/>
                  </a:lnTo>
                  <a:lnTo>
                    <a:pt x="39" y="1"/>
                  </a:lnTo>
                  <a:lnTo>
                    <a:pt x="43" y="2"/>
                  </a:lnTo>
                  <a:lnTo>
                    <a:pt x="48" y="3"/>
                  </a:lnTo>
                  <a:lnTo>
                    <a:pt x="51" y="5"/>
                  </a:lnTo>
                  <a:lnTo>
                    <a:pt x="54" y="7"/>
                  </a:lnTo>
                  <a:lnTo>
                    <a:pt x="55" y="9"/>
                  </a:lnTo>
                  <a:lnTo>
                    <a:pt x="56" y="11"/>
                  </a:lnTo>
                  <a:lnTo>
                    <a:pt x="55" y="13"/>
                  </a:lnTo>
                  <a:lnTo>
                    <a:pt x="54" y="15"/>
                  </a:lnTo>
                  <a:lnTo>
                    <a:pt x="51" y="16"/>
                  </a:lnTo>
                  <a:lnTo>
                    <a:pt x="48" y="18"/>
                  </a:lnTo>
                  <a:lnTo>
                    <a:pt x="43" y="19"/>
                  </a:lnTo>
                  <a:lnTo>
                    <a:pt x="39" y="20"/>
                  </a:lnTo>
                  <a:lnTo>
                    <a:pt x="34" y="21"/>
                  </a:lnTo>
                  <a:lnTo>
                    <a:pt x="28" y="21"/>
                  </a:lnTo>
                  <a:lnTo>
                    <a:pt x="23" y="21"/>
                  </a:lnTo>
                  <a:lnTo>
                    <a:pt x="17" y="20"/>
                  </a:lnTo>
                  <a:lnTo>
                    <a:pt x="12" y="19"/>
                  </a:lnTo>
                  <a:lnTo>
                    <a:pt x="8" y="18"/>
                  </a:lnTo>
                  <a:lnTo>
                    <a:pt x="5" y="16"/>
                  </a:lnTo>
                  <a:lnTo>
                    <a:pt x="2" y="15"/>
                  </a:lnTo>
                  <a:lnTo>
                    <a:pt x="1" y="13"/>
                  </a:lnTo>
                  <a:lnTo>
                    <a:pt x="0" y="11"/>
                  </a:lnTo>
                </a:path>
              </a:pathLst>
            </a:custGeom>
            <a:solidFill>
              <a:schemeClr val="bg2"/>
            </a:solidFill>
            <a:ln>
              <a:noFill/>
            </a:ln>
            <a:effectLst>
              <a:outerShdw dist="12700" dir="5400000" algn="ctr" rotWithShape="0">
                <a:schemeClr val="bg2"/>
              </a:outerShdw>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024" name="Freeform 1036">
              <a:extLst>
                <a:ext uri="{FF2B5EF4-FFF2-40B4-BE49-F238E27FC236}">
                  <a16:creationId xmlns:a16="http://schemas.microsoft.com/office/drawing/2014/main" id="{D13A5553-2BF1-4C8D-9C14-9FA9C37FE326}"/>
                </a:ext>
              </a:extLst>
            </p:cNvPr>
            <p:cNvSpPr>
              <a:spLocks/>
            </p:cNvSpPr>
            <p:nvPr/>
          </p:nvSpPr>
          <p:spPr bwMode="auto">
            <a:xfrm>
              <a:off x="1611" y="3319"/>
              <a:ext cx="54" cy="21"/>
            </a:xfrm>
            <a:custGeom>
              <a:avLst/>
              <a:gdLst>
                <a:gd name="T0" fmla="*/ 0 w 55"/>
                <a:gd name="T1" fmla="*/ 11 h 22"/>
                <a:gd name="T2" fmla="*/ 1 w 55"/>
                <a:gd name="T3" fmla="*/ 9 h 22"/>
                <a:gd name="T4" fmla="*/ 2 w 55"/>
                <a:gd name="T5" fmla="*/ 7 h 22"/>
                <a:gd name="T6" fmla="*/ 5 w 55"/>
                <a:gd name="T7" fmla="*/ 5 h 22"/>
                <a:gd name="T8" fmla="*/ 8 w 55"/>
                <a:gd name="T9" fmla="*/ 3 h 22"/>
                <a:gd name="T10" fmla="*/ 12 w 55"/>
                <a:gd name="T11" fmla="*/ 2 h 22"/>
                <a:gd name="T12" fmla="*/ 17 w 55"/>
                <a:gd name="T13" fmla="*/ 1 h 22"/>
                <a:gd name="T14" fmla="*/ 22 w 55"/>
                <a:gd name="T15" fmla="*/ 0 h 22"/>
                <a:gd name="T16" fmla="*/ 27 w 55"/>
                <a:gd name="T17" fmla="*/ 0 h 22"/>
                <a:gd name="T18" fmla="*/ 27 w 55"/>
                <a:gd name="T19" fmla="*/ 0 h 22"/>
                <a:gd name="T20" fmla="*/ 29 w 55"/>
                <a:gd name="T21" fmla="*/ 1 h 22"/>
                <a:gd name="T22" fmla="*/ 33 w 55"/>
                <a:gd name="T23" fmla="*/ 2 h 22"/>
                <a:gd name="T24" fmla="*/ 37 w 55"/>
                <a:gd name="T25" fmla="*/ 3 h 22"/>
                <a:gd name="T26" fmla="*/ 40 w 55"/>
                <a:gd name="T27" fmla="*/ 5 h 22"/>
                <a:gd name="T28" fmla="*/ 43 w 55"/>
                <a:gd name="T29" fmla="*/ 7 h 22"/>
                <a:gd name="T30" fmla="*/ 44 w 55"/>
                <a:gd name="T31" fmla="*/ 9 h 22"/>
                <a:gd name="T32" fmla="*/ 45 w 55"/>
                <a:gd name="T33" fmla="*/ 11 h 22"/>
                <a:gd name="T34" fmla="*/ 44 w 55"/>
                <a:gd name="T35" fmla="*/ 11 h 22"/>
                <a:gd name="T36" fmla="*/ 43 w 55"/>
                <a:gd name="T37" fmla="*/ 11 h 22"/>
                <a:gd name="T38" fmla="*/ 40 w 55"/>
                <a:gd name="T39" fmla="*/ 11 h 22"/>
                <a:gd name="T40" fmla="*/ 37 w 55"/>
                <a:gd name="T41" fmla="*/ 11 h 22"/>
                <a:gd name="T42" fmla="*/ 33 w 55"/>
                <a:gd name="T43" fmla="*/ 11 h 22"/>
                <a:gd name="T44" fmla="*/ 29 w 55"/>
                <a:gd name="T45" fmla="*/ 11 h 22"/>
                <a:gd name="T46" fmla="*/ 27 w 55"/>
                <a:gd name="T47" fmla="*/ 12 h 22"/>
                <a:gd name="T48" fmla="*/ 27 w 55"/>
                <a:gd name="T49" fmla="*/ 12 h 22"/>
                <a:gd name="T50" fmla="*/ 22 w 55"/>
                <a:gd name="T51" fmla="*/ 12 h 22"/>
                <a:gd name="T52" fmla="*/ 17 w 55"/>
                <a:gd name="T53" fmla="*/ 11 h 22"/>
                <a:gd name="T54" fmla="*/ 12 w 55"/>
                <a:gd name="T55" fmla="*/ 11 h 22"/>
                <a:gd name="T56" fmla="*/ 8 w 55"/>
                <a:gd name="T57" fmla="*/ 11 h 22"/>
                <a:gd name="T58" fmla="*/ 5 w 55"/>
                <a:gd name="T59" fmla="*/ 11 h 22"/>
                <a:gd name="T60" fmla="*/ 2 w 55"/>
                <a:gd name="T61" fmla="*/ 11 h 22"/>
                <a:gd name="T62" fmla="*/ 1 w 55"/>
                <a:gd name="T63" fmla="*/ 11 h 22"/>
                <a:gd name="T64" fmla="*/ 0 w 55"/>
                <a:gd name="T65" fmla="*/ 11 h 2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5" h="22">
                  <a:moveTo>
                    <a:pt x="0" y="11"/>
                  </a:moveTo>
                  <a:lnTo>
                    <a:pt x="1" y="9"/>
                  </a:lnTo>
                  <a:lnTo>
                    <a:pt x="2" y="7"/>
                  </a:lnTo>
                  <a:lnTo>
                    <a:pt x="5" y="5"/>
                  </a:lnTo>
                  <a:lnTo>
                    <a:pt x="8" y="3"/>
                  </a:lnTo>
                  <a:lnTo>
                    <a:pt x="12" y="2"/>
                  </a:lnTo>
                  <a:lnTo>
                    <a:pt x="17" y="1"/>
                  </a:lnTo>
                  <a:lnTo>
                    <a:pt x="22" y="0"/>
                  </a:lnTo>
                  <a:lnTo>
                    <a:pt x="27" y="0"/>
                  </a:lnTo>
                  <a:lnTo>
                    <a:pt x="33" y="0"/>
                  </a:lnTo>
                  <a:lnTo>
                    <a:pt x="38" y="1"/>
                  </a:lnTo>
                  <a:lnTo>
                    <a:pt x="42" y="2"/>
                  </a:lnTo>
                  <a:lnTo>
                    <a:pt x="46" y="3"/>
                  </a:lnTo>
                  <a:lnTo>
                    <a:pt x="49" y="5"/>
                  </a:lnTo>
                  <a:lnTo>
                    <a:pt x="52" y="7"/>
                  </a:lnTo>
                  <a:lnTo>
                    <a:pt x="53" y="9"/>
                  </a:lnTo>
                  <a:lnTo>
                    <a:pt x="54" y="11"/>
                  </a:lnTo>
                  <a:lnTo>
                    <a:pt x="53" y="13"/>
                  </a:lnTo>
                  <a:lnTo>
                    <a:pt x="52" y="15"/>
                  </a:lnTo>
                  <a:lnTo>
                    <a:pt x="49" y="16"/>
                  </a:lnTo>
                  <a:lnTo>
                    <a:pt x="46" y="18"/>
                  </a:lnTo>
                  <a:lnTo>
                    <a:pt x="42" y="19"/>
                  </a:lnTo>
                  <a:lnTo>
                    <a:pt x="38" y="20"/>
                  </a:lnTo>
                  <a:lnTo>
                    <a:pt x="33" y="21"/>
                  </a:lnTo>
                  <a:lnTo>
                    <a:pt x="27" y="21"/>
                  </a:lnTo>
                  <a:lnTo>
                    <a:pt x="22" y="21"/>
                  </a:lnTo>
                  <a:lnTo>
                    <a:pt x="17" y="20"/>
                  </a:lnTo>
                  <a:lnTo>
                    <a:pt x="12" y="19"/>
                  </a:lnTo>
                  <a:lnTo>
                    <a:pt x="8" y="18"/>
                  </a:lnTo>
                  <a:lnTo>
                    <a:pt x="5" y="16"/>
                  </a:lnTo>
                  <a:lnTo>
                    <a:pt x="2" y="15"/>
                  </a:lnTo>
                  <a:lnTo>
                    <a:pt x="1" y="13"/>
                  </a:lnTo>
                  <a:lnTo>
                    <a:pt x="0" y="11"/>
                  </a:lnTo>
                </a:path>
              </a:pathLst>
            </a:custGeom>
            <a:solidFill>
              <a:schemeClr val="bg2"/>
            </a:solidFill>
            <a:ln>
              <a:noFill/>
            </a:ln>
            <a:effectLst>
              <a:outerShdw dist="12700" dir="5400000" algn="ctr" rotWithShape="0">
                <a:schemeClr val="bg2"/>
              </a:outerShdw>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025" name="Freeform 1037">
              <a:extLst>
                <a:ext uri="{FF2B5EF4-FFF2-40B4-BE49-F238E27FC236}">
                  <a16:creationId xmlns:a16="http://schemas.microsoft.com/office/drawing/2014/main" id="{075FBAE6-DFC1-4154-A920-4BF8D0C4E1A4}"/>
                </a:ext>
              </a:extLst>
            </p:cNvPr>
            <p:cNvSpPr>
              <a:spLocks/>
            </p:cNvSpPr>
            <p:nvPr/>
          </p:nvSpPr>
          <p:spPr bwMode="auto">
            <a:xfrm>
              <a:off x="1769" y="3359"/>
              <a:ext cx="57" cy="23"/>
            </a:xfrm>
            <a:custGeom>
              <a:avLst/>
              <a:gdLst>
                <a:gd name="T0" fmla="*/ 0 w 57"/>
                <a:gd name="T1" fmla="*/ 20 h 22"/>
                <a:gd name="T2" fmla="*/ 1 w 57"/>
                <a:gd name="T3" fmla="*/ 9 h 22"/>
                <a:gd name="T4" fmla="*/ 2 w 57"/>
                <a:gd name="T5" fmla="*/ 7 h 22"/>
                <a:gd name="T6" fmla="*/ 5 w 57"/>
                <a:gd name="T7" fmla="*/ 5 h 22"/>
                <a:gd name="T8" fmla="*/ 8 w 57"/>
                <a:gd name="T9" fmla="*/ 3 h 22"/>
                <a:gd name="T10" fmla="*/ 13 w 57"/>
                <a:gd name="T11" fmla="*/ 2 h 22"/>
                <a:gd name="T12" fmla="*/ 17 w 57"/>
                <a:gd name="T13" fmla="*/ 1 h 22"/>
                <a:gd name="T14" fmla="*/ 23 w 57"/>
                <a:gd name="T15" fmla="*/ 0 h 22"/>
                <a:gd name="T16" fmla="*/ 28 w 57"/>
                <a:gd name="T17" fmla="*/ 0 h 22"/>
                <a:gd name="T18" fmla="*/ 34 w 57"/>
                <a:gd name="T19" fmla="*/ 0 h 22"/>
                <a:gd name="T20" fmla="*/ 40 w 57"/>
                <a:gd name="T21" fmla="*/ 1 h 22"/>
                <a:gd name="T22" fmla="*/ 44 w 57"/>
                <a:gd name="T23" fmla="*/ 2 h 22"/>
                <a:gd name="T24" fmla="*/ 48 w 57"/>
                <a:gd name="T25" fmla="*/ 3 h 22"/>
                <a:gd name="T26" fmla="*/ 51 w 57"/>
                <a:gd name="T27" fmla="*/ 5 h 22"/>
                <a:gd name="T28" fmla="*/ 54 w 57"/>
                <a:gd name="T29" fmla="*/ 7 h 22"/>
                <a:gd name="T30" fmla="*/ 55 w 57"/>
                <a:gd name="T31" fmla="*/ 9 h 22"/>
                <a:gd name="T32" fmla="*/ 56 w 57"/>
                <a:gd name="T33" fmla="*/ 20 h 22"/>
                <a:gd name="T34" fmla="*/ 55 w 57"/>
                <a:gd name="T35" fmla="*/ 22 h 22"/>
                <a:gd name="T36" fmla="*/ 54 w 57"/>
                <a:gd name="T37" fmla="*/ 24 h 22"/>
                <a:gd name="T38" fmla="*/ 51 w 57"/>
                <a:gd name="T39" fmla="*/ 25 h 22"/>
                <a:gd name="T40" fmla="*/ 48 w 57"/>
                <a:gd name="T41" fmla="*/ 26 h 22"/>
                <a:gd name="T42" fmla="*/ 44 w 57"/>
                <a:gd name="T43" fmla="*/ 28 h 22"/>
                <a:gd name="T44" fmla="*/ 40 w 57"/>
                <a:gd name="T45" fmla="*/ 29 h 22"/>
                <a:gd name="T46" fmla="*/ 34 w 57"/>
                <a:gd name="T47" fmla="*/ 30 h 22"/>
                <a:gd name="T48" fmla="*/ 28 w 57"/>
                <a:gd name="T49" fmla="*/ 30 h 22"/>
                <a:gd name="T50" fmla="*/ 23 w 57"/>
                <a:gd name="T51" fmla="*/ 30 h 22"/>
                <a:gd name="T52" fmla="*/ 17 w 57"/>
                <a:gd name="T53" fmla="*/ 29 h 22"/>
                <a:gd name="T54" fmla="*/ 13 w 57"/>
                <a:gd name="T55" fmla="*/ 28 h 22"/>
                <a:gd name="T56" fmla="*/ 8 w 57"/>
                <a:gd name="T57" fmla="*/ 26 h 22"/>
                <a:gd name="T58" fmla="*/ 5 w 57"/>
                <a:gd name="T59" fmla="*/ 25 h 22"/>
                <a:gd name="T60" fmla="*/ 2 w 57"/>
                <a:gd name="T61" fmla="*/ 24 h 22"/>
                <a:gd name="T62" fmla="*/ 1 w 57"/>
                <a:gd name="T63" fmla="*/ 22 h 22"/>
                <a:gd name="T64" fmla="*/ 0 w 57"/>
                <a:gd name="T65" fmla="*/ 20 h 2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7" h="22">
                  <a:moveTo>
                    <a:pt x="0" y="11"/>
                  </a:moveTo>
                  <a:lnTo>
                    <a:pt x="1" y="9"/>
                  </a:lnTo>
                  <a:lnTo>
                    <a:pt x="2" y="7"/>
                  </a:lnTo>
                  <a:lnTo>
                    <a:pt x="5" y="5"/>
                  </a:lnTo>
                  <a:lnTo>
                    <a:pt x="8" y="3"/>
                  </a:lnTo>
                  <a:lnTo>
                    <a:pt x="13" y="2"/>
                  </a:lnTo>
                  <a:lnTo>
                    <a:pt x="17" y="1"/>
                  </a:lnTo>
                  <a:lnTo>
                    <a:pt x="23" y="0"/>
                  </a:lnTo>
                  <a:lnTo>
                    <a:pt x="28" y="0"/>
                  </a:lnTo>
                  <a:lnTo>
                    <a:pt x="34" y="0"/>
                  </a:lnTo>
                  <a:lnTo>
                    <a:pt x="40" y="1"/>
                  </a:lnTo>
                  <a:lnTo>
                    <a:pt x="44" y="2"/>
                  </a:lnTo>
                  <a:lnTo>
                    <a:pt x="48" y="3"/>
                  </a:lnTo>
                  <a:lnTo>
                    <a:pt x="51" y="5"/>
                  </a:lnTo>
                  <a:lnTo>
                    <a:pt x="54" y="7"/>
                  </a:lnTo>
                  <a:lnTo>
                    <a:pt x="55" y="9"/>
                  </a:lnTo>
                  <a:lnTo>
                    <a:pt x="56" y="11"/>
                  </a:lnTo>
                  <a:lnTo>
                    <a:pt x="55" y="13"/>
                  </a:lnTo>
                  <a:lnTo>
                    <a:pt x="54" y="15"/>
                  </a:lnTo>
                  <a:lnTo>
                    <a:pt x="51" y="16"/>
                  </a:lnTo>
                  <a:lnTo>
                    <a:pt x="48" y="17"/>
                  </a:lnTo>
                  <a:lnTo>
                    <a:pt x="44" y="19"/>
                  </a:lnTo>
                  <a:lnTo>
                    <a:pt x="40" y="20"/>
                  </a:lnTo>
                  <a:lnTo>
                    <a:pt x="34" y="21"/>
                  </a:lnTo>
                  <a:lnTo>
                    <a:pt x="28" y="21"/>
                  </a:lnTo>
                  <a:lnTo>
                    <a:pt x="23" y="21"/>
                  </a:lnTo>
                  <a:lnTo>
                    <a:pt x="17" y="20"/>
                  </a:lnTo>
                  <a:lnTo>
                    <a:pt x="13" y="19"/>
                  </a:lnTo>
                  <a:lnTo>
                    <a:pt x="8" y="17"/>
                  </a:lnTo>
                  <a:lnTo>
                    <a:pt x="5" y="16"/>
                  </a:lnTo>
                  <a:lnTo>
                    <a:pt x="2" y="15"/>
                  </a:lnTo>
                  <a:lnTo>
                    <a:pt x="1" y="13"/>
                  </a:lnTo>
                  <a:lnTo>
                    <a:pt x="0" y="11"/>
                  </a:lnTo>
                </a:path>
              </a:pathLst>
            </a:custGeom>
            <a:solidFill>
              <a:schemeClr val="bg2"/>
            </a:solidFill>
            <a:ln>
              <a:noFill/>
            </a:ln>
            <a:effectLst>
              <a:outerShdw dist="12700" dir="5400000" algn="ctr" rotWithShape="0">
                <a:schemeClr val="bg2"/>
              </a:outerShdw>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026" name="Freeform 1038">
              <a:extLst>
                <a:ext uri="{FF2B5EF4-FFF2-40B4-BE49-F238E27FC236}">
                  <a16:creationId xmlns:a16="http://schemas.microsoft.com/office/drawing/2014/main" id="{D35F2B1F-F863-4B66-BC67-E220B4671CF3}"/>
                </a:ext>
              </a:extLst>
            </p:cNvPr>
            <p:cNvSpPr>
              <a:spLocks/>
            </p:cNvSpPr>
            <p:nvPr/>
          </p:nvSpPr>
          <p:spPr bwMode="auto">
            <a:xfrm>
              <a:off x="1689" y="3359"/>
              <a:ext cx="57" cy="23"/>
            </a:xfrm>
            <a:custGeom>
              <a:avLst/>
              <a:gdLst>
                <a:gd name="T0" fmla="*/ 0 w 57"/>
                <a:gd name="T1" fmla="*/ 20 h 22"/>
                <a:gd name="T2" fmla="*/ 1 w 57"/>
                <a:gd name="T3" fmla="*/ 9 h 22"/>
                <a:gd name="T4" fmla="*/ 2 w 57"/>
                <a:gd name="T5" fmla="*/ 7 h 22"/>
                <a:gd name="T6" fmla="*/ 5 w 57"/>
                <a:gd name="T7" fmla="*/ 5 h 22"/>
                <a:gd name="T8" fmla="*/ 8 w 57"/>
                <a:gd name="T9" fmla="*/ 3 h 22"/>
                <a:gd name="T10" fmla="*/ 12 w 57"/>
                <a:gd name="T11" fmla="*/ 2 h 22"/>
                <a:gd name="T12" fmla="*/ 17 w 57"/>
                <a:gd name="T13" fmla="*/ 1 h 22"/>
                <a:gd name="T14" fmla="*/ 23 w 57"/>
                <a:gd name="T15" fmla="*/ 0 h 22"/>
                <a:gd name="T16" fmla="*/ 28 w 57"/>
                <a:gd name="T17" fmla="*/ 0 h 22"/>
                <a:gd name="T18" fmla="*/ 34 w 57"/>
                <a:gd name="T19" fmla="*/ 0 h 22"/>
                <a:gd name="T20" fmla="*/ 39 w 57"/>
                <a:gd name="T21" fmla="*/ 1 h 22"/>
                <a:gd name="T22" fmla="*/ 43 w 57"/>
                <a:gd name="T23" fmla="*/ 2 h 22"/>
                <a:gd name="T24" fmla="*/ 48 w 57"/>
                <a:gd name="T25" fmla="*/ 3 h 22"/>
                <a:gd name="T26" fmla="*/ 51 w 57"/>
                <a:gd name="T27" fmla="*/ 5 h 22"/>
                <a:gd name="T28" fmla="*/ 54 w 57"/>
                <a:gd name="T29" fmla="*/ 7 h 22"/>
                <a:gd name="T30" fmla="*/ 55 w 57"/>
                <a:gd name="T31" fmla="*/ 9 h 22"/>
                <a:gd name="T32" fmla="*/ 56 w 57"/>
                <a:gd name="T33" fmla="*/ 20 h 22"/>
                <a:gd name="T34" fmla="*/ 55 w 57"/>
                <a:gd name="T35" fmla="*/ 22 h 22"/>
                <a:gd name="T36" fmla="*/ 54 w 57"/>
                <a:gd name="T37" fmla="*/ 24 h 22"/>
                <a:gd name="T38" fmla="*/ 51 w 57"/>
                <a:gd name="T39" fmla="*/ 25 h 22"/>
                <a:gd name="T40" fmla="*/ 48 w 57"/>
                <a:gd name="T41" fmla="*/ 26 h 22"/>
                <a:gd name="T42" fmla="*/ 43 w 57"/>
                <a:gd name="T43" fmla="*/ 28 h 22"/>
                <a:gd name="T44" fmla="*/ 39 w 57"/>
                <a:gd name="T45" fmla="*/ 29 h 22"/>
                <a:gd name="T46" fmla="*/ 34 w 57"/>
                <a:gd name="T47" fmla="*/ 30 h 22"/>
                <a:gd name="T48" fmla="*/ 28 w 57"/>
                <a:gd name="T49" fmla="*/ 30 h 22"/>
                <a:gd name="T50" fmla="*/ 23 w 57"/>
                <a:gd name="T51" fmla="*/ 30 h 22"/>
                <a:gd name="T52" fmla="*/ 17 w 57"/>
                <a:gd name="T53" fmla="*/ 29 h 22"/>
                <a:gd name="T54" fmla="*/ 12 w 57"/>
                <a:gd name="T55" fmla="*/ 28 h 22"/>
                <a:gd name="T56" fmla="*/ 8 w 57"/>
                <a:gd name="T57" fmla="*/ 26 h 22"/>
                <a:gd name="T58" fmla="*/ 5 w 57"/>
                <a:gd name="T59" fmla="*/ 25 h 22"/>
                <a:gd name="T60" fmla="*/ 2 w 57"/>
                <a:gd name="T61" fmla="*/ 24 h 22"/>
                <a:gd name="T62" fmla="*/ 1 w 57"/>
                <a:gd name="T63" fmla="*/ 22 h 22"/>
                <a:gd name="T64" fmla="*/ 0 w 57"/>
                <a:gd name="T65" fmla="*/ 20 h 2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7" h="22">
                  <a:moveTo>
                    <a:pt x="0" y="11"/>
                  </a:moveTo>
                  <a:lnTo>
                    <a:pt x="1" y="9"/>
                  </a:lnTo>
                  <a:lnTo>
                    <a:pt x="2" y="7"/>
                  </a:lnTo>
                  <a:lnTo>
                    <a:pt x="5" y="5"/>
                  </a:lnTo>
                  <a:lnTo>
                    <a:pt x="8" y="3"/>
                  </a:lnTo>
                  <a:lnTo>
                    <a:pt x="12" y="2"/>
                  </a:lnTo>
                  <a:lnTo>
                    <a:pt x="17" y="1"/>
                  </a:lnTo>
                  <a:lnTo>
                    <a:pt x="23" y="0"/>
                  </a:lnTo>
                  <a:lnTo>
                    <a:pt x="28" y="0"/>
                  </a:lnTo>
                  <a:lnTo>
                    <a:pt x="34" y="0"/>
                  </a:lnTo>
                  <a:lnTo>
                    <a:pt x="39" y="1"/>
                  </a:lnTo>
                  <a:lnTo>
                    <a:pt x="43" y="2"/>
                  </a:lnTo>
                  <a:lnTo>
                    <a:pt x="48" y="3"/>
                  </a:lnTo>
                  <a:lnTo>
                    <a:pt x="51" y="5"/>
                  </a:lnTo>
                  <a:lnTo>
                    <a:pt x="54" y="7"/>
                  </a:lnTo>
                  <a:lnTo>
                    <a:pt x="55" y="9"/>
                  </a:lnTo>
                  <a:lnTo>
                    <a:pt x="56" y="11"/>
                  </a:lnTo>
                  <a:lnTo>
                    <a:pt x="55" y="13"/>
                  </a:lnTo>
                  <a:lnTo>
                    <a:pt x="54" y="15"/>
                  </a:lnTo>
                  <a:lnTo>
                    <a:pt x="51" y="16"/>
                  </a:lnTo>
                  <a:lnTo>
                    <a:pt x="48" y="17"/>
                  </a:lnTo>
                  <a:lnTo>
                    <a:pt x="43" y="19"/>
                  </a:lnTo>
                  <a:lnTo>
                    <a:pt x="39" y="20"/>
                  </a:lnTo>
                  <a:lnTo>
                    <a:pt x="34" y="21"/>
                  </a:lnTo>
                  <a:lnTo>
                    <a:pt x="28" y="21"/>
                  </a:lnTo>
                  <a:lnTo>
                    <a:pt x="23" y="21"/>
                  </a:lnTo>
                  <a:lnTo>
                    <a:pt x="17" y="20"/>
                  </a:lnTo>
                  <a:lnTo>
                    <a:pt x="12" y="19"/>
                  </a:lnTo>
                  <a:lnTo>
                    <a:pt x="8" y="17"/>
                  </a:lnTo>
                  <a:lnTo>
                    <a:pt x="5" y="16"/>
                  </a:lnTo>
                  <a:lnTo>
                    <a:pt x="2" y="15"/>
                  </a:lnTo>
                  <a:lnTo>
                    <a:pt x="1" y="13"/>
                  </a:lnTo>
                  <a:lnTo>
                    <a:pt x="0" y="11"/>
                  </a:lnTo>
                </a:path>
              </a:pathLst>
            </a:custGeom>
            <a:solidFill>
              <a:schemeClr val="bg2"/>
            </a:solidFill>
            <a:ln>
              <a:noFill/>
            </a:ln>
            <a:effectLst>
              <a:outerShdw dist="12700" dir="5400000" algn="ctr" rotWithShape="0">
                <a:schemeClr val="bg2"/>
              </a:outerShdw>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028" name="Freeform 1039">
              <a:extLst>
                <a:ext uri="{FF2B5EF4-FFF2-40B4-BE49-F238E27FC236}">
                  <a16:creationId xmlns:a16="http://schemas.microsoft.com/office/drawing/2014/main" id="{3B8F29F3-CE1B-45CA-8710-688788545775}"/>
                </a:ext>
              </a:extLst>
            </p:cNvPr>
            <p:cNvSpPr>
              <a:spLocks/>
            </p:cNvSpPr>
            <p:nvPr/>
          </p:nvSpPr>
          <p:spPr bwMode="auto">
            <a:xfrm>
              <a:off x="1611" y="3359"/>
              <a:ext cx="54" cy="23"/>
            </a:xfrm>
            <a:custGeom>
              <a:avLst/>
              <a:gdLst>
                <a:gd name="T0" fmla="*/ 0 w 55"/>
                <a:gd name="T1" fmla="*/ 20 h 22"/>
                <a:gd name="T2" fmla="*/ 1 w 55"/>
                <a:gd name="T3" fmla="*/ 9 h 22"/>
                <a:gd name="T4" fmla="*/ 2 w 55"/>
                <a:gd name="T5" fmla="*/ 7 h 22"/>
                <a:gd name="T6" fmla="*/ 5 w 55"/>
                <a:gd name="T7" fmla="*/ 5 h 22"/>
                <a:gd name="T8" fmla="*/ 8 w 55"/>
                <a:gd name="T9" fmla="*/ 3 h 22"/>
                <a:gd name="T10" fmla="*/ 12 w 55"/>
                <a:gd name="T11" fmla="*/ 2 h 22"/>
                <a:gd name="T12" fmla="*/ 17 w 55"/>
                <a:gd name="T13" fmla="*/ 1 h 22"/>
                <a:gd name="T14" fmla="*/ 22 w 55"/>
                <a:gd name="T15" fmla="*/ 0 h 22"/>
                <a:gd name="T16" fmla="*/ 27 w 55"/>
                <a:gd name="T17" fmla="*/ 0 h 22"/>
                <a:gd name="T18" fmla="*/ 27 w 55"/>
                <a:gd name="T19" fmla="*/ 0 h 22"/>
                <a:gd name="T20" fmla="*/ 29 w 55"/>
                <a:gd name="T21" fmla="*/ 1 h 22"/>
                <a:gd name="T22" fmla="*/ 33 w 55"/>
                <a:gd name="T23" fmla="*/ 2 h 22"/>
                <a:gd name="T24" fmla="*/ 37 w 55"/>
                <a:gd name="T25" fmla="*/ 3 h 22"/>
                <a:gd name="T26" fmla="*/ 40 w 55"/>
                <a:gd name="T27" fmla="*/ 5 h 22"/>
                <a:gd name="T28" fmla="*/ 43 w 55"/>
                <a:gd name="T29" fmla="*/ 7 h 22"/>
                <a:gd name="T30" fmla="*/ 44 w 55"/>
                <a:gd name="T31" fmla="*/ 9 h 22"/>
                <a:gd name="T32" fmla="*/ 45 w 55"/>
                <a:gd name="T33" fmla="*/ 20 h 22"/>
                <a:gd name="T34" fmla="*/ 44 w 55"/>
                <a:gd name="T35" fmla="*/ 22 h 22"/>
                <a:gd name="T36" fmla="*/ 43 w 55"/>
                <a:gd name="T37" fmla="*/ 24 h 22"/>
                <a:gd name="T38" fmla="*/ 40 w 55"/>
                <a:gd name="T39" fmla="*/ 25 h 22"/>
                <a:gd name="T40" fmla="*/ 37 w 55"/>
                <a:gd name="T41" fmla="*/ 26 h 22"/>
                <a:gd name="T42" fmla="*/ 33 w 55"/>
                <a:gd name="T43" fmla="*/ 28 h 22"/>
                <a:gd name="T44" fmla="*/ 29 w 55"/>
                <a:gd name="T45" fmla="*/ 29 h 22"/>
                <a:gd name="T46" fmla="*/ 27 w 55"/>
                <a:gd name="T47" fmla="*/ 30 h 22"/>
                <a:gd name="T48" fmla="*/ 27 w 55"/>
                <a:gd name="T49" fmla="*/ 30 h 22"/>
                <a:gd name="T50" fmla="*/ 22 w 55"/>
                <a:gd name="T51" fmla="*/ 30 h 22"/>
                <a:gd name="T52" fmla="*/ 17 w 55"/>
                <a:gd name="T53" fmla="*/ 29 h 22"/>
                <a:gd name="T54" fmla="*/ 12 w 55"/>
                <a:gd name="T55" fmla="*/ 28 h 22"/>
                <a:gd name="T56" fmla="*/ 8 w 55"/>
                <a:gd name="T57" fmla="*/ 26 h 22"/>
                <a:gd name="T58" fmla="*/ 5 w 55"/>
                <a:gd name="T59" fmla="*/ 25 h 22"/>
                <a:gd name="T60" fmla="*/ 2 w 55"/>
                <a:gd name="T61" fmla="*/ 24 h 22"/>
                <a:gd name="T62" fmla="*/ 1 w 55"/>
                <a:gd name="T63" fmla="*/ 22 h 22"/>
                <a:gd name="T64" fmla="*/ 0 w 55"/>
                <a:gd name="T65" fmla="*/ 20 h 2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5" h="22">
                  <a:moveTo>
                    <a:pt x="0" y="11"/>
                  </a:moveTo>
                  <a:lnTo>
                    <a:pt x="1" y="9"/>
                  </a:lnTo>
                  <a:lnTo>
                    <a:pt x="2" y="7"/>
                  </a:lnTo>
                  <a:lnTo>
                    <a:pt x="5" y="5"/>
                  </a:lnTo>
                  <a:lnTo>
                    <a:pt x="8" y="3"/>
                  </a:lnTo>
                  <a:lnTo>
                    <a:pt x="12" y="2"/>
                  </a:lnTo>
                  <a:lnTo>
                    <a:pt x="17" y="1"/>
                  </a:lnTo>
                  <a:lnTo>
                    <a:pt x="22" y="0"/>
                  </a:lnTo>
                  <a:lnTo>
                    <a:pt x="27" y="0"/>
                  </a:lnTo>
                  <a:lnTo>
                    <a:pt x="33" y="0"/>
                  </a:lnTo>
                  <a:lnTo>
                    <a:pt x="38" y="1"/>
                  </a:lnTo>
                  <a:lnTo>
                    <a:pt x="42" y="2"/>
                  </a:lnTo>
                  <a:lnTo>
                    <a:pt x="46" y="3"/>
                  </a:lnTo>
                  <a:lnTo>
                    <a:pt x="49" y="5"/>
                  </a:lnTo>
                  <a:lnTo>
                    <a:pt x="52" y="7"/>
                  </a:lnTo>
                  <a:lnTo>
                    <a:pt x="53" y="9"/>
                  </a:lnTo>
                  <a:lnTo>
                    <a:pt x="54" y="11"/>
                  </a:lnTo>
                  <a:lnTo>
                    <a:pt x="53" y="13"/>
                  </a:lnTo>
                  <a:lnTo>
                    <a:pt x="52" y="15"/>
                  </a:lnTo>
                  <a:lnTo>
                    <a:pt x="49" y="16"/>
                  </a:lnTo>
                  <a:lnTo>
                    <a:pt x="46" y="17"/>
                  </a:lnTo>
                  <a:lnTo>
                    <a:pt x="42" y="19"/>
                  </a:lnTo>
                  <a:lnTo>
                    <a:pt x="38" y="20"/>
                  </a:lnTo>
                  <a:lnTo>
                    <a:pt x="33" y="21"/>
                  </a:lnTo>
                  <a:lnTo>
                    <a:pt x="27" y="21"/>
                  </a:lnTo>
                  <a:lnTo>
                    <a:pt x="22" y="21"/>
                  </a:lnTo>
                  <a:lnTo>
                    <a:pt x="17" y="20"/>
                  </a:lnTo>
                  <a:lnTo>
                    <a:pt x="12" y="19"/>
                  </a:lnTo>
                  <a:lnTo>
                    <a:pt x="8" y="17"/>
                  </a:lnTo>
                  <a:lnTo>
                    <a:pt x="5" y="16"/>
                  </a:lnTo>
                  <a:lnTo>
                    <a:pt x="2" y="15"/>
                  </a:lnTo>
                  <a:lnTo>
                    <a:pt x="1" y="13"/>
                  </a:lnTo>
                  <a:lnTo>
                    <a:pt x="0" y="11"/>
                  </a:lnTo>
                </a:path>
              </a:pathLst>
            </a:custGeom>
            <a:solidFill>
              <a:schemeClr val="bg2"/>
            </a:solidFill>
            <a:ln>
              <a:noFill/>
            </a:ln>
            <a:effectLst>
              <a:outerShdw dist="12700" dir="5400000" algn="ctr" rotWithShape="0">
                <a:schemeClr val="bg2"/>
              </a:outerShdw>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1029" name="Freeform 1040">
              <a:extLst>
                <a:ext uri="{FF2B5EF4-FFF2-40B4-BE49-F238E27FC236}">
                  <a16:creationId xmlns:a16="http://schemas.microsoft.com/office/drawing/2014/main" id="{0606A034-6E07-48A2-91B7-68E475A886A6}"/>
                </a:ext>
              </a:extLst>
            </p:cNvPr>
            <p:cNvSpPr>
              <a:spLocks/>
            </p:cNvSpPr>
            <p:nvPr/>
          </p:nvSpPr>
          <p:spPr bwMode="auto">
            <a:xfrm>
              <a:off x="1477" y="3093"/>
              <a:ext cx="297" cy="81"/>
            </a:xfrm>
            <a:custGeom>
              <a:avLst/>
              <a:gdLst>
                <a:gd name="T0" fmla="*/ 296 w 297"/>
                <a:gd name="T1" fmla="*/ 80 h 81"/>
                <a:gd name="T2" fmla="*/ 0 w 297"/>
                <a:gd name="T3" fmla="*/ 80 h 81"/>
                <a:gd name="T4" fmla="*/ 0 w 297"/>
                <a:gd name="T5" fmla="*/ 0 h 81"/>
                <a:gd name="T6" fmla="*/ 296 w 297"/>
                <a:gd name="T7" fmla="*/ 0 h 81"/>
                <a:gd name="T8" fmla="*/ 296 w 297"/>
                <a:gd name="T9" fmla="*/ 80 h 81"/>
                <a:gd name="T10" fmla="*/ 0 60000 65536"/>
                <a:gd name="T11" fmla="*/ 0 60000 65536"/>
                <a:gd name="T12" fmla="*/ 0 60000 65536"/>
                <a:gd name="T13" fmla="*/ 0 60000 65536"/>
                <a:gd name="T14" fmla="*/ 0 60000 65536"/>
                <a:gd name="T15" fmla="*/ 0 w 297"/>
                <a:gd name="T16" fmla="*/ 0 h 81"/>
                <a:gd name="T17" fmla="*/ 297 w 297"/>
                <a:gd name="T18" fmla="*/ 81 h 81"/>
              </a:gdLst>
              <a:ahLst/>
              <a:cxnLst>
                <a:cxn ang="T10">
                  <a:pos x="T0" y="T1"/>
                </a:cxn>
                <a:cxn ang="T11">
                  <a:pos x="T2" y="T3"/>
                </a:cxn>
                <a:cxn ang="T12">
                  <a:pos x="T4" y="T5"/>
                </a:cxn>
                <a:cxn ang="T13">
                  <a:pos x="T6" y="T7"/>
                </a:cxn>
                <a:cxn ang="T14">
                  <a:pos x="T8" y="T9"/>
                </a:cxn>
              </a:cxnLst>
              <a:rect l="T15" t="T16" r="T17" b="T18"/>
              <a:pathLst>
                <a:path w="297" h="81">
                  <a:moveTo>
                    <a:pt x="296" y="80"/>
                  </a:moveTo>
                  <a:lnTo>
                    <a:pt x="0" y="80"/>
                  </a:lnTo>
                  <a:lnTo>
                    <a:pt x="0" y="0"/>
                  </a:lnTo>
                  <a:lnTo>
                    <a:pt x="296" y="0"/>
                  </a:lnTo>
                  <a:lnTo>
                    <a:pt x="296" y="80"/>
                  </a:lnTo>
                </a:path>
              </a:pathLst>
            </a:custGeom>
            <a:solidFill>
              <a:srgbClr val="00279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1030" name="Freeform 1041">
              <a:extLst>
                <a:ext uri="{FF2B5EF4-FFF2-40B4-BE49-F238E27FC236}">
                  <a16:creationId xmlns:a16="http://schemas.microsoft.com/office/drawing/2014/main" id="{9BB891DB-F547-4F7D-AE97-7B1EDDFECADB}"/>
                </a:ext>
              </a:extLst>
            </p:cNvPr>
            <p:cNvSpPr>
              <a:spLocks/>
            </p:cNvSpPr>
            <p:nvPr/>
          </p:nvSpPr>
          <p:spPr bwMode="auto">
            <a:xfrm>
              <a:off x="1477" y="3091"/>
              <a:ext cx="286" cy="74"/>
            </a:xfrm>
            <a:custGeom>
              <a:avLst/>
              <a:gdLst>
                <a:gd name="T0" fmla="*/ 285 w 286"/>
                <a:gd name="T1" fmla="*/ 73 h 74"/>
                <a:gd name="T2" fmla="*/ 0 w 286"/>
                <a:gd name="T3" fmla="*/ 73 h 74"/>
                <a:gd name="T4" fmla="*/ 0 w 286"/>
                <a:gd name="T5" fmla="*/ 0 h 74"/>
                <a:gd name="T6" fmla="*/ 285 w 286"/>
                <a:gd name="T7" fmla="*/ 0 h 74"/>
                <a:gd name="T8" fmla="*/ 285 w 286"/>
                <a:gd name="T9" fmla="*/ 73 h 74"/>
                <a:gd name="T10" fmla="*/ 0 60000 65536"/>
                <a:gd name="T11" fmla="*/ 0 60000 65536"/>
                <a:gd name="T12" fmla="*/ 0 60000 65536"/>
                <a:gd name="T13" fmla="*/ 0 60000 65536"/>
                <a:gd name="T14" fmla="*/ 0 60000 65536"/>
                <a:gd name="T15" fmla="*/ 0 w 286"/>
                <a:gd name="T16" fmla="*/ 0 h 74"/>
                <a:gd name="T17" fmla="*/ 286 w 286"/>
                <a:gd name="T18" fmla="*/ 74 h 74"/>
              </a:gdLst>
              <a:ahLst/>
              <a:cxnLst>
                <a:cxn ang="T10">
                  <a:pos x="T0" y="T1"/>
                </a:cxn>
                <a:cxn ang="T11">
                  <a:pos x="T2" y="T3"/>
                </a:cxn>
                <a:cxn ang="T12">
                  <a:pos x="T4" y="T5"/>
                </a:cxn>
                <a:cxn ang="T13">
                  <a:pos x="T6" y="T7"/>
                </a:cxn>
                <a:cxn ang="T14">
                  <a:pos x="T8" y="T9"/>
                </a:cxn>
              </a:cxnLst>
              <a:rect l="T15" t="T16" r="T17" b="T18"/>
              <a:pathLst>
                <a:path w="286" h="74">
                  <a:moveTo>
                    <a:pt x="285" y="73"/>
                  </a:moveTo>
                  <a:lnTo>
                    <a:pt x="0" y="73"/>
                  </a:lnTo>
                  <a:lnTo>
                    <a:pt x="0" y="0"/>
                  </a:lnTo>
                  <a:lnTo>
                    <a:pt x="285" y="0"/>
                  </a:lnTo>
                  <a:lnTo>
                    <a:pt x="285" y="73"/>
                  </a:lnTo>
                </a:path>
              </a:pathLst>
            </a:custGeom>
            <a:solidFill>
              <a:srgbClr val="063DE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spTree>
    <p:extLst>
      <p:ext uri="{BB962C8B-B14F-4D97-AF65-F5344CB8AC3E}">
        <p14:creationId xmlns:p14="http://schemas.microsoft.com/office/powerpoint/2010/main" val="33848298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内部订单 </a:t>
            </a:r>
            <a:r>
              <a:rPr lang="en-US" altLang="zh-CN" dirty="0"/>
              <a:t>– </a:t>
            </a:r>
            <a:r>
              <a:rPr lang="zh-CN" altLang="en-US" dirty="0"/>
              <a:t>相关报表 </a:t>
            </a:r>
            <a:r>
              <a:rPr lang="en-US" altLang="zh-CN" dirty="0"/>
              <a:t>(</a:t>
            </a:r>
            <a:r>
              <a:rPr lang="zh-CN" altLang="en-US" dirty="0"/>
              <a:t>例</a:t>
            </a:r>
            <a:r>
              <a:rPr lang="en-US" altLang="zh-CN" dirty="0"/>
              <a:t>) </a:t>
            </a:r>
            <a:endParaRPr lang="en-US" b="0" dirty="0"/>
          </a:p>
        </p:txBody>
      </p:sp>
      <p:sp>
        <p:nvSpPr>
          <p:cNvPr id="4" name="Text Box 23">
            <a:extLst>
              <a:ext uri="{FF2B5EF4-FFF2-40B4-BE49-F238E27FC236}">
                <a16:creationId xmlns:a16="http://schemas.microsoft.com/office/drawing/2014/main" id="{4492F174-B845-4D8A-8538-917FB7D80126}"/>
              </a:ext>
            </a:extLst>
          </p:cNvPr>
          <p:cNvSpPr txBox="1">
            <a:spLocks noChangeArrowheads="1"/>
          </p:cNvSpPr>
          <p:nvPr/>
        </p:nvSpPr>
        <p:spPr bwMode="auto">
          <a:xfrm>
            <a:off x="3536949" y="1346200"/>
            <a:ext cx="2987675"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 typeface="Wingdings" panose="05000000000000000000" pitchFamily="2" charset="2"/>
              <a:buChar char="Ø"/>
            </a:pPr>
            <a:r>
              <a:rPr kumimoji="1" lang="zh-CN" altLang="en-US" sz="2400">
                <a:latin typeface="黑体" panose="02010609060101010101" pitchFamily="49" charset="-122"/>
              </a:rPr>
              <a:t>实际</a:t>
            </a:r>
            <a:r>
              <a:rPr kumimoji="1" lang="en-US" altLang="zh-CN" sz="2400">
                <a:latin typeface="黑体" panose="02010609060101010101" pitchFamily="49" charset="-122"/>
              </a:rPr>
              <a:t>/</a:t>
            </a:r>
            <a:r>
              <a:rPr kumimoji="1" lang="zh-CN" altLang="en-US" sz="2400">
                <a:latin typeface="黑体" panose="02010609060101010101" pitchFamily="49" charset="-122"/>
              </a:rPr>
              <a:t>计划比较表</a:t>
            </a:r>
          </a:p>
          <a:p>
            <a:pPr>
              <a:spcBef>
                <a:spcPct val="0"/>
              </a:spcBef>
              <a:buClrTx/>
              <a:buFont typeface="Wingdings" panose="05000000000000000000" pitchFamily="2" charset="2"/>
              <a:buChar char="Ø"/>
            </a:pPr>
            <a:endParaRPr kumimoji="1" lang="zh-CN" altLang="en-US" sz="2400">
              <a:latin typeface="黑体" panose="02010609060101010101" pitchFamily="49" charset="-122"/>
            </a:endParaRPr>
          </a:p>
          <a:p>
            <a:pPr>
              <a:spcBef>
                <a:spcPct val="0"/>
              </a:spcBef>
              <a:buClrTx/>
              <a:buFont typeface="Wingdings" panose="05000000000000000000" pitchFamily="2" charset="2"/>
              <a:buChar char="Ø"/>
            </a:pPr>
            <a:endParaRPr kumimoji="1" lang="zh-CN" altLang="en-US" sz="2400">
              <a:latin typeface="黑体" panose="02010609060101010101" pitchFamily="49" charset="-122"/>
            </a:endParaRPr>
          </a:p>
          <a:p>
            <a:pPr>
              <a:spcBef>
                <a:spcPct val="0"/>
              </a:spcBef>
              <a:buClrTx/>
              <a:buFont typeface="Wingdings" panose="05000000000000000000" pitchFamily="2" charset="2"/>
              <a:buChar char="Ø"/>
            </a:pPr>
            <a:r>
              <a:rPr kumimoji="1" lang="zh-CN" altLang="en-US" sz="2400">
                <a:latin typeface="黑体" panose="02010609060101010101" pitchFamily="49" charset="-122"/>
              </a:rPr>
              <a:t>实际</a:t>
            </a:r>
            <a:r>
              <a:rPr kumimoji="1" lang="en-US" altLang="zh-CN" sz="2400">
                <a:latin typeface="黑体" panose="02010609060101010101" pitchFamily="49" charset="-122"/>
              </a:rPr>
              <a:t>/</a:t>
            </a:r>
            <a:r>
              <a:rPr kumimoji="1" lang="zh-CN" altLang="en-US" sz="2400">
                <a:latin typeface="黑体" panose="02010609060101010101" pitchFamily="49" charset="-122"/>
              </a:rPr>
              <a:t>实际比较表</a:t>
            </a:r>
          </a:p>
          <a:p>
            <a:pPr>
              <a:spcBef>
                <a:spcPct val="0"/>
              </a:spcBef>
              <a:buClrTx/>
              <a:buFont typeface="Wingdings" panose="05000000000000000000" pitchFamily="2" charset="2"/>
              <a:buNone/>
            </a:pPr>
            <a:endParaRPr kumimoji="1" lang="zh-CN" altLang="en-US" sz="2400">
              <a:latin typeface="黑体" panose="02010609060101010101" pitchFamily="49" charset="-122"/>
            </a:endParaRPr>
          </a:p>
          <a:p>
            <a:pPr>
              <a:spcBef>
                <a:spcPct val="0"/>
              </a:spcBef>
              <a:buClrTx/>
              <a:buFont typeface="Wingdings" panose="05000000000000000000" pitchFamily="2" charset="2"/>
              <a:buNone/>
            </a:pPr>
            <a:endParaRPr kumimoji="1" lang="zh-CN" altLang="en-US" sz="2400">
              <a:latin typeface="黑体" panose="02010609060101010101" pitchFamily="49" charset="-122"/>
            </a:endParaRPr>
          </a:p>
          <a:p>
            <a:pPr>
              <a:spcBef>
                <a:spcPct val="0"/>
              </a:spcBef>
              <a:buClrTx/>
              <a:buFont typeface="Wingdings" panose="05000000000000000000" pitchFamily="2" charset="2"/>
              <a:buChar char="Ø"/>
            </a:pPr>
            <a:r>
              <a:rPr kumimoji="1" lang="zh-CN" altLang="en-US" sz="2400">
                <a:latin typeface="黑体" panose="02010609060101010101" pitchFamily="49" charset="-122"/>
              </a:rPr>
              <a:t>行项目</a:t>
            </a:r>
          </a:p>
          <a:p>
            <a:pPr>
              <a:spcBef>
                <a:spcPct val="0"/>
              </a:spcBef>
              <a:buClrTx/>
              <a:buFont typeface="Wingdings" panose="05000000000000000000" pitchFamily="2" charset="2"/>
              <a:buChar char="Ø"/>
            </a:pPr>
            <a:endParaRPr kumimoji="1" lang="zh-CN" altLang="en-US" sz="2400">
              <a:latin typeface="黑体" panose="02010609060101010101" pitchFamily="49" charset="-122"/>
            </a:endParaRPr>
          </a:p>
          <a:p>
            <a:pPr>
              <a:spcBef>
                <a:spcPct val="0"/>
              </a:spcBef>
              <a:buClrTx/>
              <a:buFont typeface="Wingdings" panose="05000000000000000000" pitchFamily="2" charset="2"/>
              <a:buChar char="Ø"/>
            </a:pPr>
            <a:endParaRPr kumimoji="1" lang="zh-CN" altLang="en-US" sz="2400">
              <a:latin typeface="黑体" panose="02010609060101010101" pitchFamily="49" charset="-122"/>
            </a:endParaRPr>
          </a:p>
          <a:p>
            <a:pPr>
              <a:spcBef>
                <a:spcPct val="0"/>
              </a:spcBef>
              <a:buClrTx/>
              <a:buFont typeface="Wingdings" panose="05000000000000000000" pitchFamily="2" charset="2"/>
              <a:buChar char="Ø"/>
            </a:pPr>
            <a:r>
              <a:rPr kumimoji="1" lang="zh-CN" altLang="en-US" sz="2400">
                <a:latin typeface="黑体" panose="02010609060101010101" pitchFamily="49" charset="-122"/>
              </a:rPr>
              <a:t>主数据索引</a:t>
            </a:r>
          </a:p>
        </p:txBody>
      </p:sp>
      <p:sp>
        <p:nvSpPr>
          <p:cNvPr id="5" name="Text Box 24">
            <a:extLst>
              <a:ext uri="{FF2B5EF4-FFF2-40B4-BE49-F238E27FC236}">
                <a16:creationId xmlns:a16="http://schemas.microsoft.com/office/drawing/2014/main" id="{CD991F62-29EE-4E8B-85EF-4E7E93179870}"/>
              </a:ext>
            </a:extLst>
          </p:cNvPr>
          <p:cNvSpPr txBox="1">
            <a:spLocks noChangeArrowheads="1"/>
          </p:cNvSpPr>
          <p:nvPr/>
        </p:nvSpPr>
        <p:spPr bwMode="auto">
          <a:xfrm>
            <a:off x="3841749" y="1789113"/>
            <a:ext cx="39830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1800">
                <a:latin typeface="黑体" panose="02010609060101010101" pitchFamily="49" charset="-122"/>
              </a:rPr>
              <a:t>提供各期间实际</a:t>
            </a:r>
            <a:r>
              <a:rPr kumimoji="1" lang="en-US" altLang="zh-CN" sz="1800">
                <a:latin typeface="黑体" panose="02010609060101010101" pitchFamily="49" charset="-122"/>
              </a:rPr>
              <a:t>/</a:t>
            </a:r>
            <a:r>
              <a:rPr kumimoji="1" lang="zh-CN" altLang="en-US" sz="1800">
                <a:latin typeface="黑体" panose="02010609060101010101" pitchFamily="49" charset="-122"/>
              </a:rPr>
              <a:t>计划数据的比较分析</a:t>
            </a:r>
          </a:p>
        </p:txBody>
      </p:sp>
      <p:sp>
        <p:nvSpPr>
          <p:cNvPr id="6" name="Text Box 25">
            <a:extLst>
              <a:ext uri="{FF2B5EF4-FFF2-40B4-BE49-F238E27FC236}">
                <a16:creationId xmlns:a16="http://schemas.microsoft.com/office/drawing/2014/main" id="{4AB331F4-3D4B-46F7-89D3-0FA3C5579198}"/>
              </a:ext>
            </a:extLst>
          </p:cNvPr>
          <p:cNvSpPr txBox="1">
            <a:spLocks noChangeArrowheads="1"/>
          </p:cNvSpPr>
          <p:nvPr/>
        </p:nvSpPr>
        <p:spPr bwMode="auto">
          <a:xfrm>
            <a:off x="3917949" y="4013200"/>
            <a:ext cx="43291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1800">
                <a:latin typeface="黑体" panose="02010609060101010101" pitchFamily="49" charset="-122"/>
              </a:rPr>
              <a:t>提供</a:t>
            </a:r>
            <a:r>
              <a:rPr kumimoji="1" lang="en-US" altLang="zh-CN" sz="1800">
                <a:latin typeface="黑体" panose="02010609060101010101" pitchFamily="49" charset="-122"/>
              </a:rPr>
              <a:t>CO</a:t>
            </a:r>
            <a:r>
              <a:rPr kumimoji="1" lang="zh-CN" altLang="en-US" sz="1800">
                <a:latin typeface="黑体" panose="02010609060101010101" pitchFamily="49" charset="-122"/>
              </a:rPr>
              <a:t>凭证、成本中心行项目查询等功能</a:t>
            </a:r>
          </a:p>
        </p:txBody>
      </p:sp>
      <p:pic>
        <p:nvPicPr>
          <p:cNvPr id="7" name="Picture 26" descr="BS02064_">
            <a:extLst>
              <a:ext uri="{FF2B5EF4-FFF2-40B4-BE49-F238E27FC236}">
                <a16:creationId xmlns:a16="http://schemas.microsoft.com/office/drawing/2014/main" id="{F03C386F-3AB7-4C27-81B8-6EE0731BB6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6320" y="3551238"/>
            <a:ext cx="1981200"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27">
            <a:extLst>
              <a:ext uri="{FF2B5EF4-FFF2-40B4-BE49-F238E27FC236}">
                <a16:creationId xmlns:a16="http://schemas.microsoft.com/office/drawing/2014/main" id="{4B904708-9EC0-42E4-9F62-1F47F31F2F93}"/>
              </a:ext>
            </a:extLst>
          </p:cNvPr>
          <p:cNvSpPr txBox="1">
            <a:spLocks noChangeArrowheads="1"/>
          </p:cNvSpPr>
          <p:nvPr/>
        </p:nvSpPr>
        <p:spPr bwMode="auto">
          <a:xfrm>
            <a:off x="3903662" y="2855913"/>
            <a:ext cx="3867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1800">
                <a:latin typeface="黑体" panose="02010609060101010101" pitchFamily="49" charset="-122"/>
              </a:rPr>
              <a:t>提供各年度之间实际数据的比较分析</a:t>
            </a:r>
          </a:p>
        </p:txBody>
      </p:sp>
      <p:sp>
        <p:nvSpPr>
          <p:cNvPr id="9" name="Text Box 28">
            <a:extLst>
              <a:ext uri="{FF2B5EF4-FFF2-40B4-BE49-F238E27FC236}">
                <a16:creationId xmlns:a16="http://schemas.microsoft.com/office/drawing/2014/main" id="{A98D86F5-A558-4F3F-9DAD-886D626173AA}"/>
              </a:ext>
            </a:extLst>
          </p:cNvPr>
          <p:cNvSpPr txBox="1">
            <a:spLocks noChangeArrowheads="1"/>
          </p:cNvSpPr>
          <p:nvPr/>
        </p:nvSpPr>
        <p:spPr bwMode="auto">
          <a:xfrm>
            <a:off x="3863974" y="5156200"/>
            <a:ext cx="40973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1800">
                <a:latin typeface="黑体" panose="02010609060101010101" pitchFamily="49" charset="-122"/>
              </a:rPr>
              <a:t>提供成本要素、成本中心等主数据清单</a:t>
            </a:r>
          </a:p>
        </p:txBody>
      </p:sp>
    </p:spTree>
    <p:extLst>
      <p:ext uri="{BB962C8B-B14F-4D97-AF65-F5344CB8AC3E}">
        <p14:creationId xmlns:p14="http://schemas.microsoft.com/office/powerpoint/2010/main" val="30137927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b="0" dirty="0"/>
              <a:t>目录</a:t>
            </a:r>
            <a:endParaRPr lang="en-US" b="0" dirty="0"/>
          </a:p>
        </p:txBody>
      </p:sp>
      <p:sp>
        <p:nvSpPr>
          <p:cNvPr id="13" name="Rectangle 2">
            <a:extLst>
              <a:ext uri="{FF2B5EF4-FFF2-40B4-BE49-F238E27FC236}">
                <a16:creationId xmlns:a16="http://schemas.microsoft.com/office/drawing/2014/main" id="{8505FFC4-CF23-4E1A-A4DE-DCB2BDA8D6FD}"/>
              </a:ext>
            </a:extLst>
          </p:cNvPr>
          <p:cNvSpPr>
            <a:spLocks noChangeArrowheads="1"/>
          </p:cNvSpPr>
          <p:nvPr/>
        </p:nvSpPr>
        <p:spPr bwMode="ltGray">
          <a:xfrm>
            <a:off x="3853224" y="2247688"/>
            <a:ext cx="6380162" cy="396875"/>
          </a:xfrm>
          <a:prstGeom prst="rect">
            <a:avLst/>
          </a:prstGeom>
          <a:solidFill>
            <a:schemeClr val="accent5">
              <a:lumMod val="60000"/>
              <a:lumOff val="40000"/>
            </a:schemeClr>
          </a:solidFill>
          <a:ln w="9525">
            <a:noFill/>
            <a:miter lim="800000"/>
            <a:headEnd/>
            <a:tailEnd/>
          </a:ln>
        </p:spPr>
        <p:txBody>
          <a:bodyPr lIns="360000" tIns="46800" anchor="ctr"/>
          <a:lstStyle/>
          <a:p>
            <a:pPr>
              <a:defRPr/>
            </a:pPr>
            <a:r>
              <a:rPr lang="zh-CN" altLang="en-US" sz="2500" dirty="0">
                <a:latin typeface="微软雅黑" pitchFamily="34" charset="-122"/>
                <a:ea typeface="微软雅黑" pitchFamily="34" charset="-122"/>
              </a:rPr>
              <a:t>    </a:t>
            </a:r>
            <a:r>
              <a:rPr lang="en-US" altLang="zh-CN" sz="2500" dirty="0">
                <a:solidFill>
                  <a:schemeClr val="bg1">
                    <a:lumMod val="50000"/>
                  </a:schemeClr>
                </a:solidFill>
                <a:latin typeface="微软雅黑" pitchFamily="34" charset="-122"/>
                <a:ea typeface="微软雅黑" pitchFamily="34" charset="-122"/>
              </a:rPr>
              <a:t>CO-CEL</a:t>
            </a:r>
            <a:r>
              <a:rPr lang="zh-CN" altLang="en-US" sz="2500" dirty="0">
                <a:solidFill>
                  <a:schemeClr val="bg1">
                    <a:lumMod val="50000"/>
                  </a:schemeClr>
                </a:solidFill>
                <a:latin typeface="微软雅黑" pitchFamily="34" charset="-122"/>
                <a:ea typeface="微软雅黑" pitchFamily="34" charset="-122"/>
              </a:rPr>
              <a:t>成本要素会计</a:t>
            </a:r>
          </a:p>
        </p:txBody>
      </p:sp>
      <p:sp>
        <p:nvSpPr>
          <p:cNvPr id="14" name="Rectangle 3">
            <a:extLst>
              <a:ext uri="{FF2B5EF4-FFF2-40B4-BE49-F238E27FC236}">
                <a16:creationId xmlns:a16="http://schemas.microsoft.com/office/drawing/2014/main" id="{040EF52A-5CF1-4BD2-B558-DBA2837658CA}"/>
              </a:ext>
            </a:extLst>
          </p:cNvPr>
          <p:cNvSpPr>
            <a:spLocks noChangeArrowheads="1"/>
          </p:cNvSpPr>
          <p:nvPr/>
        </p:nvSpPr>
        <p:spPr bwMode="ltGray">
          <a:xfrm>
            <a:off x="3863752" y="2809415"/>
            <a:ext cx="6380162" cy="395287"/>
          </a:xfrm>
          <a:prstGeom prst="rect">
            <a:avLst/>
          </a:prstGeom>
          <a:solidFill>
            <a:schemeClr val="accent5">
              <a:lumMod val="60000"/>
              <a:lumOff val="40000"/>
            </a:schemeClr>
          </a:solidFill>
          <a:ln w="9525">
            <a:noFill/>
            <a:miter lim="800000"/>
            <a:headEnd/>
            <a:tailEnd/>
          </a:ln>
        </p:spPr>
        <p:txBody>
          <a:bodyPr lIns="360000" tIns="46800" anchor="ctr"/>
          <a:lstStyle/>
          <a:p>
            <a:pPr>
              <a:defRPr/>
            </a:pPr>
            <a:r>
              <a:rPr lang="zh-CN" altLang="en-US" sz="2500" dirty="0">
                <a:solidFill>
                  <a:schemeClr val="bg1">
                    <a:lumMod val="50000"/>
                  </a:schemeClr>
                </a:solidFill>
                <a:latin typeface="微软雅黑" pitchFamily="34" charset="-122"/>
                <a:ea typeface="微软雅黑" pitchFamily="34" charset="-122"/>
              </a:rPr>
              <a:t>    </a:t>
            </a:r>
            <a:r>
              <a:rPr lang="en-US" altLang="zh-CN" sz="2500" dirty="0">
                <a:solidFill>
                  <a:schemeClr val="bg1">
                    <a:lumMod val="50000"/>
                  </a:schemeClr>
                </a:solidFill>
                <a:latin typeface="微软雅黑" pitchFamily="34" charset="-122"/>
                <a:ea typeface="微软雅黑" pitchFamily="34" charset="-122"/>
              </a:rPr>
              <a:t>CO-CCA</a:t>
            </a:r>
            <a:r>
              <a:rPr lang="zh-CN" altLang="en-US" sz="2500" dirty="0">
                <a:solidFill>
                  <a:schemeClr val="bg1">
                    <a:lumMod val="50000"/>
                  </a:schemeClr>
                </a:solidFill>
                <a:latin typeface="微软雅黑" pitchFamily="34" charset="-122"/>
                <a:ea typeface="微软雅黑" pitchFamily="34" charset="-122"/>
              </a:rPr>
              <a:t>成本中心会计</a:t>
            </a:r>
          </a:p>
        </p:txBody>
      </p:sp>
      <p:sp>
        <p:nvSpPr>
          <p:cNvPr id="15" name="Rectangle 4">
            <a:extLst>
              <a:ext uri="{FF2B5EF4-FFF2-40B4-BE49-F238E27FC236}">
                <a16:creationId xmlns:a16="http://schemas.microsoft.com/office/drawing/2014/main" id="{811ED8E6-4F6C-484B-B10B-4C3705AEE559}"/>
              </a:ext>
            </a:extLst>
          </p:cNvPr>
          <p:cNvSpPr>
            <a:spLocks noChangeArrowheads="1"/>
          </p:cNvSpPr>
          <p:nvPr/>
        </p:nvSpPr>
        <p:spPr bwMode="gray">
          <a:xfrm>
            <a:off x="3853224" y="1124744"/>
            <a:ext cx="6380162" cy="396875"/>
          </a:xfrm>
          <a:prstGeom prst="rect">
            <a:avLst/>
          </a:prstGeom>
          <a:solidFill>
            <a:schemeClr val="accent5">
              <a:lumMod val="60000"/>
              <a:lumOff val="40000"/>
            </a:schemeClr>
          </a:solidFill>
          <a:ln w="9525">
            <a:noFill/>
            <a:miter lim="800000"/>
            <a:headEnd/>
            <a:tailEnd/>
          </a:ln>
        </p:spPr>
        <p:txBody>
          <a:bodyPr lIns="360000" tIns="46800" anchor="ctr"/>
          <a:lstStyle/>
          <a:p>
            <a:pPr>
              <a:defRPr/>
            </a:pPr>
            <a:r>
              <a:rPr lang="zh-CN" altLang="en-US" sz="2500" dirty="0">
                <a:solidFill>
                  <a:schemeClr val="bg1">
                    <a:lumMod val="50000"/>
                  </a:schemeClr>
                </a:solidFill>
                <a:latin typeface="微软雅黑" pitchFamily="34" charset="-122"/>
                <a:ea typeface="微软雅黑" pitchFamily="34" charset="-122"/>
              </a:rPr>
              <a:t>管理会计概览</a:t>
            </a:r>
            <a:endParaRPr lang="en-US" altLang="zh-CN" sz="2500" dirty="0">
              <a:solidFill>
                <a:schemeClr val="bg1">
                  <a:lumMod val="50000"/>
                </a:schemeClr>
              </a:solidFill>
              <a:latin typeface="微软雅黑" pitchFamily="34" charset="-122"/>
              <a:ea typeface="微软雅黑" pitchFamily="34" charset="-122"/>
            </a:endParaRPr>
          </a:p>
        </p:txBody>
      </p:sp>
      <p:sp>
        <p:nvSpPr>
          <p:cNvPr id="16" name="Rectangle 5">
            <a:extLst>
              <a:ext uri="{FF2B5EF4-FFF2-40B4-BE49-F238E27FC236}">
                <a16:creationId xmlns:a16="http://schemas.microsoft.com/office/drawing/2014/main" id="{D6A724DB-152D-475B-8CF7-2D399088DBB8}"/>
              </a:ext>
            </a:extLst>
          </p:cNvPr>
          <p:cNvSpPr>
            <a:spLocks noChangeArrowheads="1"/>
          </p:cNvSpPr>
          <p:nvPr/>
        </p:nvSpPr>
        <p:spPr bwMode="ltGray">
          <a:xfrm>
            <a:off x="3853224" y="1687548"/>
            <a:ext cx="6380162" cy="395288"/>
          </a:xfrm>
          <a:prstGeom prst="rect">
            <a:avLst/>
          </a:prstGeom>
          <a:solidFill>
            <a:schemeClr val="accent5">
              <a:lumMod val="60000"/>
              <a:lumOff val="40000"/>
            </a:schemeClr>
          </a:solidFill>
          <a:ln w="9525">
            <a:noFill/>
            <a:miter lim="800000"/>
            <a:headEnd/>
            <a:tailEnd/>
          </a:ln>
        </p:spPr>
        <p:txBody>
          <a:bodyPr lIns="360000" tIns="46800" anchor="ctr"/>
          <a:lstStyle/>
          <a:p>
            <a:pPr>
              <a:defRPr/>
            </a:pPr>
            <a:r>
              <a:rPr lang="zh-CN" altLang="en-US" sz="2500" dirty="0">
                <a:latin typeface="微软雅黑" pitchFamily="34" charset="-122"/>
                <a:ea typeface="微软雅黑" pitchFamily="34" charset="-122"/>
              </a:rPr>
              <a:t>管理会计功能详解</a:t>
            </a:r>
            <a:endParaRPr lang="en-US" altLang="zh-CN" sz="2500" dirty="0">
              <a:latin typeface="微软雅黑" pitchFamily="34" charset="-122"/>
              <a:ea typeface="微软雅黑" pitchFamily="34" charset="-122"/>
            </a:endParaRPr>
          </a:p>
        </p:txBody>
      </p:sp>
      <p:sp>
        <p:nvSpPr>
          <p:cNvPr id="17" name="Rectangle 2">
            <a:extLst>
              <a:ext uri="{FF2B5EF4-FFF2-40B4-BE49-F238E27FC236}">
                <a16:creationId xmlns:a16="http://schemas.microsoft.com/office/drawing/2014/main" id="{7CB66E6A-49DF-4988-81C5-BF816623A2A8}"/>
              </a:ext>
            </a:extLst>
          </p:cNvPr>
          <p:cNvSpPr>
            <a:spLocks noChangeArrowheads="1"/>
          </p:cNvSpPr>
          <p:nvPr/>
        </p:nvSpPr>
        <p:spPr bwMode="ltGray">
          <a:xfrm>
            <a:off x="3863752" y="3370631"/>
            <a:ext cx="6380162" cy="396875"/>
          </a:xfrm>
          <a:prstGeom prst="rect">
            <a:avLst/>
          </a:prstGeom>
          <a:solidFill>
            <a:schemeClr val="accent5">
              <a:lumMod val="60000"/>
              <a:lumOff val="40000"/>
            </a:schemeClr>
          </a:solidFill>
          <a:ln w="9525">
            <a:noFill/>
            <a:miter lim="800000"/>
            <a:headEnd/>
            <a:tailEnd/>
          </a:ln>
        </p:spPr>
        <p:txBody>
          <a:bodyPr lIns="360000" tIns="46800" anchor="ctr"/>
          <a:lstStyle/>
          <a:p>
            <a:pPr>
              <a:defRPr/>
            </a:pPr>
            <a:r>
              <a:rPr lang="zh-CN" altLang="en-US" sz="2500" dirty="0">
                <a:solidFill>
                  <a:schemeClr val="bg1">
                    <a:lumMod val="50000"/>
                  </a:schemeClr>
                </a:solidFill>
                <a:latin typeface="微软雅黑" pitchFamily="34" charset="-122"/>
                <a:ea typeface="微软雅黑" pitchFamily="34" charset="-122"/>
              </a:rPr>
              <a:t>    </a:t>
            </a:r>
            <a:r>
              <a:rPr lang="en-US" altLang="zh-CN" sz="2500" dirty="0">
                <a:solidFill>
                  <a:schemeClr val="bg1">
                    <a:lumMod val="50000"/>
                  </a:schemeClr>
                </a:solidFill>
                <a:latin typeface="微软雅黑" pitchFamily="34" charset="-122"/>
                <a:ea typeface="微软雅黑" pitchFamily="34" charset="-122"/>
              </a:rPr>
              <a:t>CO-IO</a:t>
            </a:r>
            <a:r>
              <a:rPr lang="zh-CN" altLang="en-US" sz="2500" dirty="0">
                <a:solidFill>
                  <a:schemeClr val="bg1">
                    <a:lumMod val="50000"/>
                  </a:schemeClr>
                </a:solidFill>
                <a:latin typeface="微软雅黑" pitchFamily="34" charset="-122"/>
                <a:ea typeface="微软雅黑" pitchFamily="34" charset="-122"/>
              </a:rPr>
              <a:t>内部订单</a:t>
            </a:r>
          </a:p>
        </p:txBody>
      </p:sp>
      <p:sp>
        <p:nvSpPr>
          <p:cNvPr id="22" name="Rectangle 2">
            <a:extLst>
              <a:ext uri="{FF2B5EF4-FFF2-40B4-BE49-F238E27FC236}">
                <a16:creationId xmlns:a16="http://schemas.microsoft.com/office/drawing/2014/main" id="{B7DD4212-2863-4D9C-BED6-B49086228370}"/>
              </a:ext>
            </a:extLst>
          </p:cNvPr>
          <p:cNvSpPr>
            <a:spLocks noChangeArrowheads="1"/>
          </p:cNvSpPr>
          <p:nvPr/>
        </p:nvSpPr>
        <p:spPr bwMode="ltGray">
          <a:xfrm>
            <a:off x="3864394" y="4490344"/>
            <a:ext cx="6380162" cy="396875"/>
          </a:xfrm>
          <a:prstGeom prst="rect">
            <a:avLst/>
          </a:prstGeom>
          <a:solidFill>
            <a:schemeClr val="accent5">
              <a:lumMod val="60000"/>
              <a:lumOff val="40000"/>
            </a:schemeClr>
          </a:solidFill>
          <a:ln w="9525">
            <a:noFill/>
            <a:miter lim="800000"/>
            <a:headEnd/>
            <a:tailEnd/>
          </a:ln>
        </p:spPr>
        <p:txBody>
          <a:bodyPr lIns="360000" tIns="46800" anchor="ctr"/>
          <a:lstStyle/>
          <a:p>
            <a:pPr>
              <a:defRPr/>
            </a:pPr>
            <a:r>
              <a:rPr lang="zh-CN" altLang="en-US" sz="2500" dirty="0">
                <a:solidFill>
                  <a:schemeClr val="bg1">
                    <a:lumMod val="50000"/>
                  </a:schemeClr>
                </a:solidFill>
                <a:latin typeface="微软雅黑" pitchFamily="34" charset="-122"/>
                <a:ea typeface="微软雅黑" pitchFamily="34" charset="-122"/>
              </a:rPr>
              <a:t>    </a:t>
            </a:r>
            <a:r>
              <a:rPr lang="en-US" altLang="zh-CN" sz="2500" dirty="0">
                <a:solidFill>
                  <a:schemeClr val="bg1">
                    <a:lumMod val="50000"/>
                  </a:schemeClr>
                </a:solidFill>
                <a:latin typeface="微软雅黑" pitchFamily="34" charset="-122"/>
                <a:ea typeface="微软雅黑" pitchFamily="34" charset="-122"/>
              </a:rPr>
              <a:t>CO-PA</a:t>
            </a:r>
            <a:r>
              <a:rPr lang="zh-CN" altLang="en-US" sz="2500" dirty="0">
                <a:solidFill>
                  <a:schemeClr val="bg1">
                    <a:lumMod val="50000"/>
                  </a:schemeClr>
                </a:solidFill>
                <a:latin typeface="微软雅黑" pitchFamily="34" charset="-122"/>
                <a:ea typeface="微软雅黑" pitchFamily="34" charset="-122"/>
              </a:rPr>
              <a:t>获利能力分析</a:t>
            </a:r>
          </a:p>
        </p:txBody>
      </p:sp>
      <p:sp>
        <p:nvSpPr>
          <p:cNvPr id="24" name="Rectangle 5">
            <a:extLst>
              <a:ext uri="{FF2B5EF4-FFF2-40B4-BE49-F238E27FC236}">
                <a16:creationId xmlns:a16="http://schemas.microsoft.com/office/drawing/2014/main" id="{079CE8D6-FD06-4AD2-9E14-093EC226BF6A}"/>
              </a:ext>
            </a:extLst>
          </p:cNvPr>
          <p:cNvSpPr>
            <a:spLocks noChangeArrowheads="1"/>
          </p:cNvSpPr>
          <p:nvPr/>
        </p:nvSpPr>
        <p:spPr bwMode="ltGray">
          <a:xfrm>
            <a:off x="3863752" y="3931281"/>
            <a:ext cx="6380162" cy="395288"/>
          </a:xfrm>
          <a:prstGeom prst="rect">
            <a:avLst/>
          </a:prstGeom>
          <a:solidFill>
            <a:schemeClr val="accent5">
              <a:lumMod val="60000"/>
              <a:lumOff val="40000"/>
            </a:schemeClr>
          </a:solidFill>
          <a:ln w="9525">
            <a:noFill/>
            <a:miter lim="800000"/>
            <a:headEnd/>
            <a:tailEnd/>
          </a:ln>
        </p:spPr>
        <p:txBody>
          <a:bodyPr lIns="360000" tIns="46800" anchor="ctr"/>
          <a:lstStyle/>
          <a:p>
            <a:pPr>
              <a:defRPr/>
            </a:pPr>
            <a:r>
              <a:rPr lang="zh-CN" altLang="en-US" sz="2500" dirty="0">
                <a:solidFill>
                  <a:schemeClr val="bg1">
                    <a:lumMod val="50000"/>
                  </a:schemeClr>
                </a:solidFill>
                <a:latin typeface="微软雅黑" pitchFamily="34" charset="-122"/>
                <a:ea typeface="微软雅黑" pitchFamily="34" charset="-122"/>
              </a:rPr>
              <a:t>    </a:t>
            </a:r>
            <a:r>
              <a:rPr lang="en-US" altLang="zh-CN" sz="2500" dirty="0">
                <a:latin typeface="微软雅黑" pitchFamily="34" charset="-122"/>
                <a:ea typeface="微软雅黑" pitchFamily="34" charset="-122"/>
              </a:rPr>
              <a:t>CO</a:t>
            </a:r>
            <a:r>
              <a:rPr lang="zh-CN" altLang="en-US" sz="2500" dirty="0">
                <a:latin typeface="微软雅黑" pitchFamily="34" charset="-122"/>
                <a:ea typeface="微软雅黑" pitchFamily="34" charset="-122"/>
              </a:rPr>
              <a:t>产品成本计划与控制</a:t>
            </a:r>
          </a:p>
        </p:txBody>
      </p:sp>
    </p:spTree>
    <p:extLst>
      <p:ext uri="{BB962C8B-B14F-4D97-AF65-F5344CB8AC3E}">
        <p14:creationId xmlns:p14="http://schemas.microsoft.com/office/powerpoint/2010/main" val="3571734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b="0" dirty="0"/>
              <a:t>管理会计 </a:t>
            </a:r>
            <a:r>
              <a:rPr lang="en-US" altLang="zh-CN" b="0" dirty="0"/>
              <a:t>– </a:t>
            </a:r>
            <a:r>
              <a:rPr lang="zh-CN" altLang="en-US" b="0" dirty="0"/>
              <a:t>子模块</a:t>
            </a:r>
            <a:endParaRPr lang="en-US" b="0" dirty="0"/>
          </a:p>
        </p:txBody>
      </p:sp>
      <p:graphicFrame>
        <p:nvGraphicFramePr>
          <p:cNvPr id="5" name="Object 2">
            <a:extLst>
              <a:ext uri="{FF2B5EF4-FFF2-40B4-BE49-F238E27FC236}">
                <a16:creationId xmlns:a16="http://schemas.microsoft.com/office/drawing/2014/main" id="{19DC2187-0EAD-41BF-9EF5-793C764B40A5}"/>
              </a:ext>
            </a:extLst>
          </p:cNvPr>
          <p:cNvGraphicFramePr>
            <a:graphicFrameLocks noChangeAspect="1"/>
          </p:cNvGraphicFramePr>
          <p:nvPr>
            <p:extLst>
              <p:ext uri="{D42A27DB-BD31-4B8C-83A1-F6EECF244321}">
                <p14:modId xmlns:p14="http://schemas.microsoft.com/office/powerpoint/2010/main" val="2432153616"/>
              </p:ext>
            </p:extLst>
          </p:nvPr>
        </p:nvGraphicFramePr>
        <p:xfrm>
          <a:off x="3425874" y="838200"/>
          <a:ext cx="8229600" cy="5508625"/>
        </p:xfrm>
        <a:graphic>
          <a:graphicData uri="http://schemas.openxmlformats.org/presentationml/2006/ole">
            <mc:AlternateContent xmlns:mc="http://schemas.openxmlformats.org/markup-compatibility/2006">
              <mc:Choice xmlns:v="urn:schemas-microsoft-com:vml" Requires="v">
                <p:oleObj spid="_x0000_s6298" name="Bitmap Image" r:id="rId4" imgW="6419048" imgH="4123810" progId="PBrush">
                  <p:embed/>
                </p:oleObj>
              </mc:Choice>
              <mc:Fallback>
                <p:oleObj name="Bitmap Image" r:id="rId4" imgW="6419048" imgH="4123810" progId="PBrush">
                  <p:embed/>
                  <p:pic>
                    <p:nvPicPr>
                      <p:cNvPr id="16386" name="Object 2">
                        <a:extLst>
                          <a:ext uri="{FF2B5EF4-FFF2-40B4-BE49-F238E27FC236}">
                            <a16:creationId xmlns:a16="http://schemas.microsoft.com/office/drawing/2014/main" id="{7C204A1C-B9D1-4C2C-993A-0280089137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5874" y="838200"/>
                        <a:ext cx="8229600" cy="5508625"/>
                      </a:xfrm>
                      <a:prstGeom prst="rect">
                        <a:avLst/>
                      </a:prstGeom>
                      <a:noFill/>
                      <a:ln>
                        <a:noFill/>
                      </a:ln>
                      <a:effectLst/>
                    </p:spPr>
                  </p:pic>
                </p:oleObj>
              </mc:Fallback>
            </mc:AlternateContent>
          </a:graphicData>
        </a:graphic>
      </p:graphicFrame>
      <p:sp>
        <p:nvSpPr>
          <p:cNvPr id="6" name="AutoShape 5">
            <a:extLst>
              <a:ext uri="{FF2B5EF4-FFF2-40B4-BE49-F238E27FC236}">
                <a16:creationId xmlns:a16="http://schemas.microsoft.com/office/drawing/2014/main" id="{50A64EED-A5D4-4528-AF93-024C5DDD9889}"/>
              </a:ext>
            </a:extLst>
          </p:cNvPr>
          <p:cNvSpPr>
            <a:spLocks noChangeArrowheads="1"/>
          </p:cNvSpPr>
          <p:nvPr/>
        </p:nvSpPr>
        <p:spPr bwMode="auto">
          <a:xfrm>
            <a:off x="7393037" y="1036638"/>
            <a:ext cx="381000" cy="301988"/>
          </a:xfrm>
          <a:prstGeom prst="star4">
            <a:avLst>
              <a:gd name="adj" fmla="val 12500"/>
            </a:avLst>
          </a:prstGeom>
          <a:solidFill>
            <a:srgbClr val="FF9900"/>
          </a:solidFill>
          <a:ln w="9525">
            <a:solidFill>
              <a:schemeClr val="tx1"/>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7" name="Text Box 6">
            <a:extLst>
              <a:ext uri="{FF2B5EF4-FFF2-40B4-BE49-F238E27FC236}">
                <a16:creationId xmlns:a16="http://schemas.microsoft.com/office/drawing/2014/main" id="{E3CDDE2B-098A-4E4C-9CBB-A52D0048273C}"/>
              </a:ext>
            </a:extLst>
          </p:cNvPr>
          <p:cNvSpPr txBox="1">
            <a:spLocks noChangeArrowheads="1"/>
          </p:cNvSpPr>
          <p:nvPr/>
        </p:nvSpPr>
        <p:spPr bwMode="auto">
          <a:xfrm>
            <a:off x="7583537" y="3068638"/>
            <a:ext cx="4129087" cy="327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50000"/>
              </a:spcBef>
              <a:buClrTx/>
              <a:buFontTx/>
              <a:buNone/>
            </a:pPr>
            <a:r>
              <a:rPr lang="zh-CN" altLang="en-US" sz="1800">
                <a:latin typeface="Arial" panose="020B0604020202020204" pitchFamily="34" charset="0"/>
              </a:rPr>
              <a:t>控制应用程序组件提供了以下功能</a:t>
            </a:r>
            <a:r>
              <a:rPr lang="en-US" altLang="zh-CN" sz="1800">
                <a:latin typeface="Arial" panose="020B0604020202020204" pitchFamily="34" charset="0"/>
              </a:rPr>
              <a:t>:</a:t>
            </a:r>
            <a:r>
              <a:rPr lang="en-US" altLang="zh-TW" sz="1800">
                <a:latin typeface="Arial" panose="020B0604020202020204" pitchFamily="34" charset="0"/>
                <a:ea typeface="PMingLiU" panose="02020500000000000000" pitchFamily="18" charset="-120"/>
              </a:rPr>
              <a:t>:</a:t>
            </a:r>
          </a:p>
          <a:p>
            <a:pPr>
              <a:spcBef>
                <a:spcPct val="50000"/>
              </a:spcBef>
              <a:buClrTx/>
              <a:buFont typeface="Wingdings" panose="05000000000000000000" pitchFamily="2" charset="2"/>
              <a:buChar char="Ø"/>
            </a:pPr>
            <a:r>
              <a:rPr lang="zh-CN" altLang="en-US" sz="1800">
                <a:latin typeface="Arial" panose="020B0604020202020204" pitchFamily="34" charset="0"/>
                <a:ea typeface="PMingLiU" panose="02020500000000000000" pitchFamily="18" charset="-120"/>
              </a:rPr>
              <a:t>成本要素会计</a:t>
            </a:r>
            <a:r>
              <a:rPr lang="en-US" altLang="zh-TW" sz="1800">
                <a:latin typeface="Arial" panose="020B0604020202020204" pitchFamily="34" charset="0"/>
                <a:ea typeface="PMingLiU" panose="02020500000000000000" pitchFamily="18" charset="-120"/>
              </a:rPr>
              <a:t>(CO-OM-CEL)</a:t>
            </a:r>
          </a:p>
          <a:p>
            <a:pPr>
              <a:spcBef>
                <a:spcPct val="50000"/>
              </a:spcBef>
              <a:buClrTx/>
              <a:buFont typeface="Wingdings" panose="05000000000000000000" pitchFamily="2" charset="2"/>
              <a:buChar char="Ø"/>
            </a:pPr>
            <a:r>
              <a:rPr lang="zh-CN" altLang="en-US" sz="1800">
                <a:latin typeface="Arial" panose="020B0604020202020204" pitchFamily="34" charset="0"/>
                <a:ea typeface="PMingLiU" panose="02020500000000000000" pitchFamily="18" charset="-120"/>
              </a:rPr>
              <a:t>成本中心会计</a:t>
            </a:r>
            <a:r>
              <a:rPr lang="en-US" altLang="zh-TW" sz="1800">
                <a:latin typeface="Arial" panose="020B0604020202020204" pitchFamily="34" charset="0"/>
                <a:ea typeface="PMingLiU" panose="02020500000000000000" pitchFamily="18" charset="-120"/>
              </a:rPr>
              <a:t>(CO-OM-CCA)</a:t>
            </a:r>
          </a:p>
          <a:p>
            <a:pPr>
              <a:spcBef>
                <a:spcPct val="50000"/>
              </a:spcBef>
              <a:buClrTx/>
              <a:buFont typeface="Wingdings" panose="05000000000000000000" pitchFamily="2" charset="2"/>
              <a:buChar char="Ø"/>
            </a:pPr>
            <a:r>
              <a:rPr lang="zh-CN" altLang="en-US" sz="1800">
                <a:latin typeface="Arial" panose="020B0604020202020204" pitchFamily="34" charset="0"/>
                <a:ea typeface="PMingLiU" panose="02020500000000000000" pitchFamily="18" charset="-120"/>
              </a:rPr>
              <a:t>内部订单</a:t>
            </a:r>
            <a:r>
              <a:rPr lang="en-US" altLang="zh-TW" sz="1800">
                <a:latin typeface="Arial" panose="020B0604020202020204" pitchFamily="34" charset="0"/>
                <a:ea typeface="PMingLiU" panose="02020500000000000000" pitchFamily="18" charset="-120"/>
              </a:rPr>
              <a:t> (CO-OM-OPA)</a:t>
            </a:r>
          </a:p>
          <a:p>
            <a:pPr>
              <a:spcBef>
                <a:spcPct val="50000"/>
              </a:spcBef>
              <a:buClrTx/>
              <a:buFont typeface="Wingdings" panose="05000000000000000000" pitchFamily="2" charset="2"/>
              <a:buChar char="Ø"/>
            </a:pPr>
            <a:r>
              <a:rPr lang="zh-CN" altLang="en-US" sz="1800">
                <a:latin typeface="Arial" panose="020B0604020202020204" pitchFamily="34" charset="0"/>
                <a:ea typeface="PMingLiU" panose="02020500000000000000" pitchFamily="18" charset="-120"/>
              </a:rPr>
              <a:t>获利分析</a:t>
            </a:r>
            <a:r>
              <a:rPr lang="en-US" altLang="zh-TW" sz="1800">
                <a:latin typeface="Arial" panose="020B0604020202020204" pitchFamily="34" charset="0"/>
                <a:ea typeface="PMingLiU" panose="02020500000000000000" pitchFamily="18" charset="-120"/>
              </a:rPr>
              <a:t> (CO-PA)</a:t>
            </a:r>
          </a:p>
          <a:p>
            <a:pPr>
              <a:spcBef>
                <a:spcPct val="50000"/>
              </a:spcBef>
              <a:buClrTx/>
              <a:buFont typeface="Wingdings" panose="05000000000000000000" pitchFamily="2" charset="2"/>
              <a:buChar char="Ø"/>
            </a:pPr>
            <a:r>
              <a:rPr lang="zh-CN" altLang="en-US" sz="1800">
                <a:latin typeface="Arial" panose="020B0604020202020204" pitchFamily="34" charset="0"/>
                <a:ea typeface="PMingLiU" panose="02020500000000000000" pitchFamily="18" charset="-120"/>
              </a:rPr>
              <a:t>利润中心会计 </a:t>
            </a:r>
            <a:r>
              <a:rPr lang="en-US" altLang="zh-TW" sz="1800">
                <a:latin typeface="Arial" panose="020B0604020202020204" pitchFamily="34" charset="0"/>
                <a:ea typeface="PMingLiU" panose="02020500000000000000" pitchFamily="18" charset="-120"/>
              </a:rPr>
              <a:t>(EC-PCA)</a:t>
            </a:r>
          </a:p>
          <a:p>
            <a:pPr>
              <a:spcBef>
                <a:spcPct val="50000"/>
              </a:spcBef>
              <a:buClrTx/>
              <a:buFont typeface="Wingdings" panose="05000000000000000000" pitchFamily="2" charset="2"/>
              <a:buChar char="Ø"/>
            </a:pPr>
            <a:r>
              <a:rPr lang="zh-CN" altLang="en-US" sz="1800">
                <a:latin typeface="Arial" panose="020B0604020202020204" pitchFamily="34" charset="0"/>
                <a:ea typeface="PMingLiU" panose="02020500000000000000" pitchFamily="18" charset="-120"/>
              </a:rPr>
              <a:t>产品成本会计</a:t>
            </a:r>
            <a:r>
              <a:rPr lang="en-US" altLang="zh-TW" sz="1800">
                <a:latin typeface="Arial" panose="020B0604020202020204" pitchFamily="34" charset="0"/>
                <a:ea typeface="PMingLiU" panose="02020500000000000000" pitchFamily="18" charset="-120"/>
              </a:rPr>
              <a:t> (CO-PC-PCP)</a:t>
            </a:r>
          </a:p>
          <a:p>
            <a:pPr>
              <a:spcBef>
                <a:spcPct val="50000"/>
              </a:spcBef>
              <a:buClrTx/>
              <a:buFont typeface="Wingdings" panose="05000000000000000000" pitchFamily="2" charset="2"/>
              <a:buChar char="Ø"/>
            </a:pPr>
            <a:r>
              <a:rPr lang="zh-CN" altLang="en-US" sz="1800">
                <a:latin typeface="Arial" panose="020B0604020202020204" pitchFamily="34" charset="0"/>
                <a:ea typeface="PMingLiU" panose="02020500000000000000" pitchFamily="18" charset="-120"/>
              </a:rPr>
              <a:t>成本对象控制</a:t>
            </a:r>
            <a:r>
              <a:rPr lang="en-US" altLang="zh-TW" sz="1800">
                <a:latin typeface="Arial" panose="020B0604020202020204" pitchFamily="34" charset="0"/>
                <a:ea typeface="PMingLiU" panose="02020500000000000000" pitchFamily="18" charset="-120"/>
              </a:rPr>
              <a:t> (CO-PC-OBJ)</a:t>
            </a:r>
            <a:endParaRPr lang="zh-TW" altLang="en-US" sz="1800">
              <a:latin typeface="Arial" panose="020B0604020202020204" pitchFamily="34" charset="0"/>
              <a:ea typeface="PMingLiU" panose="02020500000000000000" pitchFamily="18" charset="-120"/>
            </a:endParaRPr>
          </a:p>
        </p:txBody>
      </p:sp>
      <p:sp>
        <p:nvSpPr>
          <p:cNvPr id="8" name="Text Box 6">
            <a:extLst>
              <a:ext uri="{FF2B5EF4-FFF2-40B4-BE49-F238E27FC236}">
                <a16:creationId xmlns:a16="http://schemas.microsoft.com/office/drawing/2014/main" id="{74482746-7AAE-4435-B693-68759B112183}"/>
              </a:ext>
            </a:extLst>
          </p:cNvPr>
          <p:cNvSpPr txBox="1">
            <a:spLocks noChangeArrowheads="1"/>
          </p:cNvSpPr>
          <p:nvPr/>
        </p:nvSpPr>
        <p:spPr bwMode="auto">
          <a:xfrm>
            <a:off x="7805787" y="1036638"/>
            <a:ext cx="3781425"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just">
              <a:spcBef>
                <a:spcPct val="0"/>
              </a:spcBef>
              <a:buClrTx/>
              <a:buFontTx/>
              <a:buNone/>
            </a:pPr>
            <a:r>
              <a:rPr lang="zh-CN" altLang="en-US" sz="1800">
                <a:latin typeface="Arial" panose="020B0604020202020204" pitchFamily="34" charset="0"/>
              </a:rPr>
              <a:t>控制模块是用来支持管理会计。</a:t>
            </a:r>
            <a:endParaRPr lang="en-US" altLang="zh-CN" sz="1800">
              <a:latin typeface="Arial" panose="020B0604020202020204" pitchFamily="34" charset="0"/>
            </a:endParaRPr>
          </a:p>
          <a:p>
            <a:pPr algn="just">
              <a:spcBef>
                <a:spcPct val="0"/>
              </a:spcBef>
              <a:buClrTx/>
              <a:buFontTx/>
              <a:buNone/>
            </a:pPr>
            <a:r>
              <a:rPr lang="zh-CN" altLang="en-US" sz="1800">
                <a:latin typeface="Arial" panose="020B0604020202020204" pitchFamily="34" charset="0"/>
              </a:rPr>
              <a:t>它包含有关公司的内部操作的信息</a:t>
            </a:r>
            <a:r>
              <a:rPr lang="en-US" altLang="zh-CN" sz="1800">
                <a:latin typeface="Arial" panose="020B0604020202020204" pitchFamily="34" charset="0"/>
              </a:rPr>
              <a:t>,</a:t>
            </a:r>
            <a:r>
              <a:rPr lang="zh-CN" altLang="en-US" sz="1800">
                <a:latin typeface="Arial" panose="020B0604020202020204" pitchFamily="34" charset="0"/>
              </a:rPr>
              <a:t>进而形成了管理决策的基础。它提供了各种各样的工具，汇集业务操作信息，为管理提供参考依据</a:t>
            </a:r>
            <a:r>
              <a:rPr lang="en-US" altLang="zh-CN" sz="1800">
                <a:latin typeface="Arial" panose="020B0604020202020204" pitchFamily="34" charset="0"/>
              </a:rPr>
              <a:t>,</a:t>
            </a:r>
            <a:r>
              <a:rPr lang="zh-CN" altLang="en-US" sz="1800">
                <a:latin typeface="Arial" panose="020B0604020202020204" pitchFamily="34" charset="0"/>
              </a:rPr>
              <a:t>这样可以更好的进行业务分析和控制。</a:t>
            </a:r>
            <a:endParaRPr lang="zh-TW" altLang="zh-TW" sz="1800">
              <a:latin typeface="Arial" panose="020B0604020202020204" pitchFamily="34" charset="0"/>
            </a:endParaRPr>
          </a:p>
        </p:txBody>
      </p:sp>
    </p:spTree>
    <p:extLst>
      <p:ext uri="{BB962C8B-B14F-4D97-AF65-F5344CB8AC3E}">
        <p14:creationId xmlns:p14="http://schemas.microsoft.com/office/powerpoint/2010/main" val="23471135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产品成本计划与控制 </a:t>
            </a:r>
            <a:r>
              <a:rPr lang="en-US" altLang="zh-CN" dirty="0"/>
              <a:t>– </a:t>
            </a:r>
            <a:r>
              <a:rPr lang="zh-CN" altLang="en-US" dirty="0"/>
              <a:t>成本计划</a:t>
            </a:r>
            <a:r>
              <a:rPr lang="en-US" altLang="zh-CN" dirty="0"/>
              <a:t> </a:t>
            </a:r>
            <a:endParaRPr lang="en-US" b="0" dirty="0"/>
          </a:p>
        </p:txBody>
      </p:sp>
      <p:sp>
        <p:nvSpPr>
          <p:cNvPr id="17" name="Rectangle 3">
            <a:extLst>
              <a:ext uri="{FF2B5EF4-FFF2-40B4-BE49-F238E27FC236}">
                <a16:creationId xmlns:a16="http://schemas.microsoft.com/office/drawing/2014/main" id="{0BFBD8A9-6321-4DF9-8B1B-77B6320386EC}"/>
              </a:ext>
            </a:extLst>
          </p:cNvPr>
          <p:cNvSpPr txBox="1">
            <a:spLocks noChangeArrowheads="1"/>
          </p:cNvSpPr>
          <p:nvPr/>
        </p:nvSpPr>
        <p:spPr bwMode="gray">
          <a:xfrm>
            <a:off x="3416672" y="1418628"/>
            <a:ext cx="5976937" cy="3810572"/>
          </a:xfrm>
          <a:prstGeom prst="rect">
            <a:avLst/>
          </a:prstGeom>
          <a:noFill/>
          <a:ln w="12700">
            <a:noFill/>
            <a:miter lim="800000"/>
            <a:headEnd/>
            <a:tailEnd/>
          </a:ln>
        </p:spPr>
        <p:txBody>
          <a:bodyPr lIns="92075" tIns="46038" rIns="92075" bIns="46038" anchorCtr="1"/>
          <a:lstStyle>
            <a:lvl1pPr marL="171450" indent="-57150" algn="l" rtl="0" eaLnBrk="1" fontAlgn="base" hangingPunct="1">
              <a:spcBef>
                <a:spcPct val="75000"/>
              </a:spcBef>
              <a:spcAft>
                <a:spcPct val="0"/>
              </a:spcAft>
              <a:buClr>
                <a:schemeClr val="bg1"/>
              </a:buClr>
              <a:buSzPct val="25000"/>
              <a:buFont typeface="Wingdings" pitchFamily="2" charset="2"/>
              <a:buChar char=" "/>
              <a:defRPr sz="2000" b="1">
                <a:solidFill>
                  <a:srgbClr val="333333"/>
                </a:solidFill>
                <a:latin typeface="+mn-lt"/>
                <a:ea typeface="+mn-ea"/>
                <a:cs typeface="+mn-cs"/>
              </a:defRPr>
            </a:lvl1pPr>
            <a:lvl2pPr marL="671513" indent="-290513" algn="l" rtl="0" eaLnBrk="1" fontAlgn="base" hangingPunct="1">
              <a:spcBef>
                <a:spcPct val="20000"/>
              </a:spcBef>
              <a:spcAft>
                <a:spcPct val="5000"/>
              </a:spcAft>
              <a:buClr>
                <a:srgbClr val="333333"/>
              </a:buClr>
              <a:buFont typeface="Wingdings" pitchFamily="2" charset="2"/>
              <a:buChar char="n"/>
              <a:defRPr sz="2800" b="1">
                <a:solidFill>
                  <a:srgbClr val="333333"/>
                </a:solidFill>
                <a:latin typeface="+mn-lt"/>
              </a:defRPr>
            </a:lvl2pPr>
            <a:lvl3pPr marL="1052513" indent="-190500" algn="l" rtl="0" eaLnBrk="1" fontAlgn="base" hangingPunct="1">
              <a:spcBef>
                <a:spcPct val="20000"/>
              </a:spcBef>
              <a:spcAft>
                <a:spcPct val="5000"/>
              </a:spcAft>
              <a:buClr>
                <a:srgbClr val="333333"/>
              </a:buClr>
              <a:buSzPct val="75000"/>
              <a:buFont typeface="Wingdings" pitchFamily="2" charset="2"/>
              <a:buChar char="u"/>
              <a:defRPr sz="1600" b="1">
                <a:solidFill>
                  <a:srgbClr val="333333"/>
                </a:solidFill>
                <a:latin typeface="+mn-lt"/>
              </a:defRPr>
            </a:lvl3pPr>
            <a:lvl4pPr marL="1433513" indent="-190500" algn="l" rtl="0" eaLnBrk="1" fontAlgn="base" hangingPunct="1">
              <a:spcBef>
                <a:spcPct val="20000"/>
              </a:spcBef>
              <a:spcAft>
                <a:spcPct val="5000"/>
              </a:spcAft>
              <a:buClr>
                <a:srgbClr val="333333"/>
              </a:buClr>
              <a:buSzPct val="85000"/>
              <a:buFont typeface="Wingdings" pitchFamily="2" charset="2"/>
              <a:buChar char="l"/>
              <a:defRPr sz="1400" b="1">
                <a:solidFill>
                  <a:srgbClr val="333333"/>
                </a:solidFill>
                <a:latin typeface="+mn-lt"/>
              </a:defRPr>
            </a:lvl4pPr>
            <a:lvl5pPr marL="2057400" indent="-228600" algn="l" rtl="0" eaLnBrk="1" fontAlgn="base" hangingPunct="1">
              <a:spcBef>
                <a:spcPct val="20000"/>
              </a:spcBef>
              <a:spcAft>
                <a:spcPct val="5000"/>
              </a:spcAft>
              <a:buClr>
                <a:srgbClr val="333333"/>
              </a:buClr>
              <a:buSzPct val="85000"/>
              <a:buFont typeface="Wingdings" pitchFamily="2" charset="2"/>
              <a:buChar char="l"/>
              <a:defRPr sz="1400" b="1">
                <a:solidFill>
                  <a:srgbClr val="333333"/>
                </a:solidFill>
                <a:latin typeface="+mn-lt"/>
              </a:defRPr>
            </a:lvl5pPr>
            <a:lvl6pPr marL="2514600" indent="-228600" algn="l" rtl="0" eaLnBrk="1" fontAlgn="base" hangingPunct="1">
              <a:spcBef>
                <a:spcPct val="20000"/>
              </a:spcBef>
              <a:spcAft>
                <a:spcPct val="5000"/>
              </a:spcAft>
              <a:buClr>
                <a:srgbClr val="333333"/>
              </a:buClr>
              <a:buSzPct val="85000"/>
              <a:buFont typeface="Wingdings" pitchFamily="2" charset="2"/>
              <a:buChar char="l"/>
              <a:defRPr sz="1400" b="1">
                <a:solidFill>
                  <a:srgbClr val="333333"/>
                </a:solidFill>
                <a:latin typeface="+mn-lt"/>
              </a:defRPr>
            </a:lvl6pPr>
            <a:lvl7pPr marL="2971800" indent="-228600" algn="l" rtl="0" eaLnBrk="1" fontAlgn="base" hangingPunct="1">
              <a:spcBef>
                <a:spcPct val="20000"/>
              </a:spcBef>
              <a:spcAft>
                <a:spcPct val="5000"/>
              </a:spcAft>
              <a:buClr>
                <a:srgbClr val="333333"/>
              </a:buClr>
              <a:buSzPct val="85000"/>
              <a:buFont typeface="Wingdings" pitchFamily="2" charset="2"/>
              <a:buChar char="l"/>
              <a:defRPr sz="1400" b="1">
                <a:solidFill>
                  <a:srgbClr val="333333"/>
                </a:solidFill>
                <a:latin typeface="+mn-lt"/>
              </a:defRPr>
            </a:lvl7pPr>
            <a:lvl8pPr marL="3429000" indent="-228600" algn="l" rtl="0" eaLnBrk="1" fontAlgn="base" hangingPunct="1">
              <a:spcBef>
                <a:spcPct val="20000"/>
              </a:spcBef>
              <a:spcAft>
                <a:spcPct val="5000"/>
              </a:spcAft>
              <a:buClr>
                <a:srgbClr val="333333"/>
              </a:buClr>
              <a:buSzPct val="85000"/>
              <a:buFont typeface="Wingdings" pitchFamily="2" charset="2"/>
              <a:buChar char="l"/>
              <a:defRPr sz="1400" b="1">
                <a:solidFill>
                  <a:srgbClr val="333333"/>
                </a:solidFill>
                <a:latin typeface="+mn-lt"/>
              </a:defRPr>
            </a:lvl8pPr>
            <a:lvl9pPr marL="3886200" indent="-228600" algn="l" rtl="0" eaLnBrk="1" fontAlgn="base" hangingPunct="1">
              <a:spcBef>
                <a:spcPct val="20000"/>
              </a:spcBef>
              <a:spcAft>
                <a:spcPct val="5000"/>
              </a:spcAft>
              <a:buClr>
                <a:srgbClr val="333333"/>
              </a:buClr>
              <a:buSzPct val="85000"/>
              <a:buFont typeface="Wingdings" pitchFamily="2" charset="2"/>
              <a:buChar char="l"/>
              <a:defRPr sz="1400" b="1">
                <a:solidFill>
                  <a:srgbClr val="333333"/>
                </a:solidFill>
                <a:latin typeface="+mn-lt"/>
              </a:defRPr>
            </a:lvl9pPr>
          </a:lstStyle>
          <a:p>
            <a:pPr>
              <a:defRPr/>
            </a:pPr>
            <a:r>
              <a:rPr lang="zh-CN" altLang="en-US" sz="2200" b="0" kern="0" dirty="0">
                <a:latin typeface="Century Gothic" pitchFamily="34" charset="0"/>
              </a:rPr>
              <a:t>产品的标准成本是</a:t>
            </a:r>
            <a:r>
              <a:rPr lang="en-US" altLang="zh-CN" sz="2200" b="0" kern="0" dirty="0">
                <a:latin typeface="Century Gothic" pitchFamily="34" charset="0"/>
              </a:rPr>
              <a:t>SAP</a:t>
            </a:r>
            <a:r>
              <a:rPr lang="zh-CN" altLang="en-US" sz="2200" b="0" kern="0" dirty="0">
                <a:latin typeface="Century Gothic" pitchFamily="34" charset="0"/>
              </a:rPr>
              <a:t>生产成本控制的一部分</a:t>
            </a:r>
            <a:endParaRPr lang="zh-CN" altLang="en-US" sz="2200" b="0" kern="0" dirty="0"/>
          </a:p>
          <a:p>
            <a:pPr>
              <a:defRPr/>
            </a:pPr>
            <a:r>
              <a:rPr lang="zh-CN" altLang="en-US" sz="2200" b="0" kern="0" dirty="0"/>
              <a:t>计划生产的标准成本</a:t>
            </a:r>
          </a:p>
          <a:p>
            <a:pPr lvl="1">
              <a:defRPr/>
            </a:pPr>
            <a:r>
              <a:rPr lang="zh-CN" altLang="en-US" sz="2200" b="0" kern="0" dirty="0"/>
              <a:t>材料成本</a:t>
            </a:r>
          </a:p>
          <a:p>
            <a:pPr lvl="1">
              <a:defRPr/>
            </a:pPr>
            <a:r>
              <a:rPr lang="zh-CN" altLang="en-US" sz="2200" b="0" kern="0" dirty="0"/>
              <a:t>人工成本</a:t>
            </a:r>
          </a:p>
          <a:p>
            <a:pPr lvl="1">
              <a:defRPr/>
            </a:pPr>
            <a:r>
              <a:rPr lang="zh-CN" altLang="en-US" sz="2200" b="0" kern="0" dirty="0"/>
              <a:t>相关的其他生产成本</a:t>
            </a:r>
          </a:p>
        </p:txBody>
      </p:sp>
      <p:graphicFrame>
        <p:nvGraphicFramePr>
          <p:cNvPr id="18" name="对象 1">
            <a:extLst>
              <a:ext uri="{FF2B5EF4-FFF2-40B4-BE49-F238E27FC236}">
                <a16:creationId xmlns:a16="http://schemas.microsoft.com/office/drawing/2014/main" id="{9333F921-6F5E-4EC3-AAA6-DD6232926174}"/>
              </a:ext>
            </a:extLst>
          </p:cNvPr>
          <p:cNvGraphicFramePr>
            <a:graphicFrameLocks/>
          </p:cNvGraphicFramePr>
          <p:nvPr>
            <p:extLst>
              <p:ext uri="{D42A27DB-BD31-4B8C-83A1-F6EECF244321}">
                <p14:modId xmlns:p14="http://schemas.microsoft.com/office/powerpoint/2010/main" val="4184630550"/>
              </p:ext>
            </p:extLst>
          </p:nvPr>
        </p:nvGraphicFramePr>
        <p:xfrm>
          <a:off x="9715872" y="2309216"/>
          <a:ext cx="1636712" cy="2079625"/>
        </p:xfrm>
        <a:graphic>
          <a:graphicData uri="http://schemas.openxmlformats.org/presentationml/2006/ole">
            <mc:AlternateContent xmlns:mc="http://schemas.openxmlformats.org/markup-compatibility/2006">
              <mc:Choice xmlns:v="urn:schemas-microsoft-com:vml" Requires="v">
                <p:oleObj spid="_x0000_s13410" name="CorelDRAW! CMX" r:id="rId4" imgW="7830922" imgH="9955987" progId="CQuickDraw5">
                  <p:embed/>
                </p:oleObj>
              </mc:Choice>
              <mc:Fallback>
                <p:oleObj name="CorelDRAW! CMX" r:id="rId4" imgW="7830922" imgH="9955987" progId="CQuickDraw5">
                  <p:embed/>
                  <p:pic>
                    <p:nvPicPr>
                      <p:cNvPr id="74756" name="对象 1">
                        <a:extLst>
                          <a:ext uri="{FF2B5EF4-FFF2-40B4-BE49-F238E27FC236}">
                            <a16:creationId xmlns:a16="http://schemas.microsoft.com/office/drawing/2014/main" id="{01111097-A91E-4ADF-AF4C-8608DDFA8BE0}"/>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5872" y="2309216"/>
                        <a:ext cx="1636712" cy="207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 name="对象 2">
            <a:extLst>
              <a:ext uri="{FF2B5EF4-FFF2-40B4-BE49-F238E27FC236}">
                <a16:creationId xmlns:a16="http://schemas.microsoft.com/office/drawing/2014/main" id="{9BB43ED5-5822-453A-B750-051B6A677DA2}"/>
              </a:ext>
            </a:extLst>
          </p:cNvPr>
          <p:cNvGraphicFramePr>
            <a:graphicFrameLocks/>
          </p:cNvGraphicFramePr>
          <p:nvPr>
            <p:extLst>
              <p:ext uri="{D42A27DB-BD31-4B8C-83A1-F6EECF244321}">
                <p14:modId xmlns:p14="http://schemas.microsoft.com/office/powerpoint/2010/main" val="926647821"/>
              </p:ext>
            </p:extLst>
          </p:nvPr>
        </p:nvGraphicFramePr>
        <p:xfrm>
          <a:off x="9801597" y="2693391"/>
          <a:ext cx="1508125" cy="1150937"/>
        </p:xfrm>
        <a:graphic>
          <a:graphicData uri="http://schemas.openxmlformats.org/presentationml/2006/ole">
            <mc:AlternateContent xmlns:mc="http://schemas.openxmlformats.org/markup-compatibility/2006">
              <mc:Choice xmlns:v="urn:schemas-microsoft-com:vml" Requires="v">
                <p:oleObj spid="_x0000_s13411" name="WordArt 2.0" r:id="rId6" imgW="6095033" imgH="4063578" progId="MSWordArt.2">
                  <p:embed/>
                </p:oleObj>
              </mc:Choice>
              <mc:Fallback>
                <p:oleObj name="WordArt 2.0" r:id="rId6" imgW="6095033" imgH="4063578" progId="MSWordArt.2">
                  <p:embed/>
                  <p:pic>
                    <p:nvPicPr>
                      <p:cNvPr id="74757" name="对象 2">
                        <a:extLst>
                          <a:ext uri="{FF2B5EF4-FFF2-40B4-BE49-F238E27FC236}">
                            <a16:creationId xmlns:a16="http://schemas.microsoft.com/office/drawing/2014/main" id="{0ED114F9-9016-421A-BDCB-F97602EF85E9}"/>
                          </a:ext>
                        </a:extLst>
                      </p:cNvPr>
                      <p:cNvPicPr>
                        <a:picLocks noChangeArrowheads="1"/>
                      </p:cNvPicPr>
                      <p:nvPr/>
                    </p:nvPicPr>
                    <p:blipFill>
                      <a:blip r:embed="rId7">
                        <a:extLst>
                          <a:ext uri="{28A0092B-C50C-407E-A947-70E740481C1C}">
                            <a14:useLocalDpi xmlns:a14="http://schemas.microsoft.com/office/drawing/2010/main" val="0"/>
                          </a:ext>
                        </a:extLst>
                      </a:blip>
                      <a:srcRect l="36899" t="36839" r="38330" b="34770"/>
                      <a:stretch>
                        <a:fillRect/>
                      </a:stretch>
                    </p:blipFill>
                    <p:spPr bwMode="auto">
                      <a:xfrm>
                        <a:off x="9801597" y="2693391"/>
                        <a:ext cx="1508125" cy="1150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6060464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产品成本计划与控制 </a:t>
            </a:r>
            <a:r>
              <a:rPr lang="en-US" altLang="zh-CN" dirty="0"/>
              <a:t>– </a:t>
            </a:r>
            <a:r>
              <a:rPr lang="zh-CN" altLang="en-US" dirty="0"/>
              <a:t>建立标准成本</a:t>
            </a:r>
            <a:r>
              <a:rPr lang="en-US" altLang="zh-CN" dirty="0"/>
              <a:t> </a:t>
            </a:r>
            <a:endParaRPr lang="en-US" b="0" dirty="0"/>
          </a:p>
        </p:txBody>
      </p:sp>
      <p:sp>
        <p:nvSpPr>
          <p:cNvPr id="4" name="Rectangle 2">
            <a:extLst>
              <a:ext uri="{FF2B5EF4-FFF2-40B4-BE49-F238E27FC236}">
                <a16:creationId xmlns:a16="http://schemas.microsoft.com/office/drawing/2014/main" id="{3AD890B0-F80C-43FD-A4DC-1FEC05C48D1F}"/>
              </a:ext>
            </a:extLst>
          </p:cNvPr>
          <p:cNvSpPr>
            <a:spLocks noChangeArrowheads="1"/>
          </p:cNvSpPr>
          <p:nvPr/>
        </p:nvSpPr>
        <p:spPr bwMode="auto">
          <a:xfrm>
            <a:off x="3215680" y="1794085"/>
            <a:ext cx="3343275" cy="4718050"/>
          </a:xfrm>
          <a:prstGeom prst="rect">
            <a:avLst/>
          </a:prstGeom>
          <a:solidFill>
            <a:srgbClr val="CECECE"/>
          </a:solidFill>
          <a:ln>
            <a:noFill/>
          </a:ln>
          <a:effectLst>
            <a:prstShdw prst="shdw17" dist="17961" dir="2700000">
              <a:srgbClr val="7C7C7C"/>
            </a:prstShdw>
          </a:effectLst>
          <a:extLst>
            <a:ext uri="{91240B29-F687-4F45-9708-019B960494DF}">
              <a14:hiddenLine xmlns:a14="http://schemas.microsoft.com/office/drawing/2010/main" w="12700">
                <a:solidFill>
                  <a:schemeClr val="tx1"/>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eaLnBrk="1" hangingPunct="1">
              <a:spcBef>
                <a:spcPct val="0"/>
              </a:spcBef>
              <a:buClrTx/>
              <a:buFontTx/>
              <a:buNone/>
            </a:pPr>
            <a:endParaRPr lang="en-GB" altLang="zh-CN" sz="1600">
              <a:solidFill>
                <a:srgbClr val="333333"/>
              </a:solidFill>
              <a:latin typeface="Arial" panose="020B0604020202020204" pitchFamily="34" charset="0"/>
              <a:ea typeface="Arial Unicode MS" panose="020B0604020202020204" pitchFamily="34" charset="-122"/>
              <a:cs typeface="Arial Unicode MS" panose="020B0604020202020204" pitchFamily="34" charset="-122"/>
            </a:endParaRPr>
          </a:p>
        </p:txBody>
      </p:sp>
      <p:sp>
        <p:nvSpPr>
          <p:cNvPr id="5" name="Rectangle 3">
            <a:extLst>
              <a:ext uri="{FF2B5EF4-FFF2-40B4-BE49-F238E27FC236}">
                <a16:creationId xmlns:a16="http://schemas.microsoft.com/office/drawing/2014/main" id="{579AF472-8A73-4A14-9AE8-595F31A21CEF}"/>
              </a:ext>
            </a:extLst>
          </p:cNvPr>
          <p:cNvSpPr>
            <a:spLocks noChangeArrowheads="1"/>
          </p:cNvSpPr>
          <p:nvPr/>
        </p:nvSpPr>
        <p:spPr bwMode="auto">
          <a:xfrm>
            <a:off x="9160868" y="1808371"/>
            <a:ext cx="2747962" cy="4703763"/>
          </a:xfrm>
          <a:prstGeom prst="rect">
            <a:avLst/>
          </a:prstGeom>
          <a:solidFill>
            <a:srgbClr val="CECECE"/>
          </a:solidFill>
          <a:ln>
            <a:noFill/>
          </a:ln>
          <a:effectLst>
            <a:prstShdw prst="shdw17" dist="17961" dir="2700000">
              <a:srgbClr val="7C7C7C"/>
            </a:prstShdw>
          </a:effectLst>
          <a:extLst>
            <a:ext uri="{91240B29-F687-4F45-9708-019B960494DF}">
              <a14:hiddenLine xmlns:a14="http://schemas.microsoft.com/office/drawing/2010/main" w="12700">
                <a:solidFill>
                  <a:schemeClr val="tx1"/>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eaLnBrk="1" hangingPunct="1">
              <a:spcBef>
                <a:spcPct val="0"/>
              </a:spcBef>
              <a:buClrTx/>
              <a:buFontTx/>
              <a:buNone/>
            </a:pPr>
            <a:endParaRPr lang="en-GB" altLang="zh-CN" sz="1600">
              <a:solidFill>
                <a:srgbClr val="333333"/>
              </a:solidFill>
              <a:latin typeface="Arial" panose="020B0604020202020204" pitchFamily="34" charset="0"/>
              <a:ea typeface="Arial Unicode MS" panose="020B0604020202020204" pitchFamily="34" charset="-122"/>
              <a:cs typeface="Arial Unicode MS" panose="020B0604020202020204" pitchFamily="34" charset="-122"/>
            </a:endParaRPr>
          </a:p>
        </p:txBody>
      </p:sp>
      <p:sp>
        <p:nvSpPr>
          <p:cNvPr id="6" name="Rectangle 4">
            <a:extLst>
              <a:ext uri="{FF2B5EF4-FFF2-40B4-BE49-F238E27FC236}">
                <a16:creationId xmlns:a16="http://schemas.microsoft.com/office/drawing/2014/main" id="{64CC6AC8-3549-41EA-8BBC-4EFB3051D357}"/>
              </a:ext>
            </a:extLst>
          </p:cNvPr>
          <p:cNvSpPr>
            <a:spLocks noChangeArrowheads="1"/>
          </p:cNvSpPr>
          <p:nvPr/>
        </p:nvSpPr>
        <p:spPr bwMode="auto">
          <a:xfrm>
            <a:off x="6946305" y="1782745"/>
            <a:ext cx="1971675" cy="4737100"/>
          </a:xfrm>
          <a:prstGeom prst="rect">
            <a:avLst/>
          </a:prstGeom>
          <a:solidFill>
            <a:srgbClr val="CECECE"/>
          </a:solidFill>
          <a:ln>
            <a:noFill/>
          </a:ln>
          <a:effectLst>
            <a:prstShdw prst="shdw17" dist="17961" dir="2700000">
              <a:srgbClr val="7C7C7C"/>
            </a:prstShdw>
          </a:effectLst>
          <a:extLst>
            <a:ext uri="{91240B29-F687-4F45-9708-019B960494DF}">
              <a14:hiddenLine xmlns:a14="http://schemas.microsoft.com/office/drawing/2010/main" w="12700">
                <a:solidFill>
                  <a:schemeClr val="tx1"/>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eaLnBrk="1" hangingPunct="1">
              <a:spcBef>
                <a:spcPct val="0"/>
              </a:spcBef>
              <a:buClrTx/>
              <a:buFontTx/>
              <a:buNone/>
            </a:pPr>
            <a:endParaRPr lang="en-GB" altLang="zh-CN" sz="1600">
              <a:solidFill>
                <a:srgbClr val="333333"/>
              </a:solidFill>
              <a:latin typeface="Arial" panose="020B0604020202020204" pitchFamily="34" charset="0"/>
              <a:ea typeface="Arial Unicode MS" panose="020B0604020202020204" pitchFamily="34" charset="-122"/>
              <a:cs typeface="Arial Unicode MS" panose="020B0604020202020204" pitchFamily="34" charset="-122"/>
            </a:endParaRPr>
          </a:p>
        </p:txBody>
      </p:sp>
      <p:sp>
        <p:nvSpPr>
          <p:cNvPr id="7" name="Rectangle 5">
            <a:extLst>
              <a:ext uri="{FF2B5EF4-FFF2-40B4-BE49-F238E27FC236}">
                <a16:creationId xmlns:a16="http://schemas.microsoft.com/office/drawing/2014/main" id="{44CFEA17-77DD-4CDF-82A3-C67763F607AD}"/>
              </a:ext>
            </a:extLst>
          </p:cNvPr>
          <p:cNvSpPr>
            <a:spLocks noChangeArrowheads="1"/>
          </p:cNvSpPr>
          <p:nvPr/>
        </p:nvSpPr>
        <p:spPr bwMode="auto">
          <a:xfrm>
            <a:off x="3310930" y="5411770"/>
            <a:ext cx="8564563" cy="833437"/>
          </a:xfrm>
          <a:prstGeom prst="rect">
            <a:avLst/>
          </a:prstGeom>
          <a:solidFill>
            <a:schemeClr val="bg2"/>
          </a:solidFill>
          <a:ln w="12700">
            <a:solidFill>
              <a:srgbClr val="CECECE"/>
            </a:solidFill>
            <a:miter lim="800000"/>
            <a:headEnd/>
            <a:tailEnd/>
          </a:ln>
          <a:effectLst>
            <a:prstShdw prst="shdw17" dist="17961" dir="2700000">
              <a:srgbClr val="7C7C7C"/>
            </a:prst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eaLnBrk="1" hangingPunct="1">
              <a:spcBef>
                <a:spcPct val="0"/>
              </a:spcBef>
              <a:buClrTx/>
              <a:buFontTx/>
              <a:buNone/>
            </a:pPr>
            <a:endParaRPr lang="en-GB" altLang="zh-CN" sz="1600">
              <a:solidFill>
                <a:srgbClr val="333333"/>
              </a:solidFill>
              <a:latin typeface="Arial" panose="020B0604020202020204" pitchFamily="34" charset="0"/>
              <a:ea typeface="Arial Unicode MS" panose="020B0604020202020204" pitchFamily="34" charset="-122"/>
              <a:cs typeface="Arial Unicode MS" panose="020B0604020202020204" pitchFamily="34" charset="-122"/>
            </a:endParaRPr>
          </a:p>
        </p:txBody>
      </p:sp>
      <p:sp>
        <p:nvSpPr>
          <p:cNvPr id="8" name="Rectangle 6">
            <a:extLst>
              <a:ext uri="{FF2B5EF4-FFF2-40B4-BE49-F238E27FC236}">
                <a16:creationId xmlns:a16="http://schemas.microsoft.com/office/drawing/2014/main" id="{94DBA82F-0493-4DA0-9D2D-28E14880FF68}"/>
              </a:ext>
            </a:extLst>
          </p:cNvPr>
          <p:cNvSpPr>
            <a:spLocks noChangeArrowheads="1"/>
          </p:cNvSpPr>
          <p:nvPr/>
        </p:nvSpPr>
        <p:spPr bwMode="auto">
          <a:xfrm>
            <a:off x="3310930" y="3933807"/>
            <a:ext cx="8564563" cy="1331913"/>
          </a:xfrm>
          <a:prstGeom prst="rect">
            <a:avLst/>
          </a:prstGeom>
          <a:solidFill>
            <a:schemeClr val="bg2"/>
          </a:solidFill>
          <a:ln w="12700">
            <a:solidFill>
              <a:srgbClr val="CECECE"/>
            </a:solidFill>
            <a:miter lim="800000"/>
            <a:headEnd/>
            <a:tailEnd/>
          </a:ln>
          <a:effectLst>
            <a:prstShdw prst="shdw17" dist="17961" dir="2700000">
              <a:srgbClr val="7C7C7C"/>
            </a:prst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eaLnBrk="1" hangingPunct="1">
              <a:spcBef>
                <a:spcPct val="0"/>
              </a:spcBef>
              <a:buClrTx/>
              <a:buFontTx/>
              <a:buNone/>
            </a:pPr>
            <a:endParaRPr lang="en-GB" altLang="zh-CN" sz="1600">
              <a:solidFill>
                <a:srgbClr val="333333"/>
              </a:solidFill>
              <a:latin typeface="Arial" panose="020B0604020202020204" pitchFamily="34" charset="0"/>
              <a:ea typeface="Arial Unicode MS" panose="020B0604020202020204" pitchFamily="34" charset="-122"/>
              <a:cs typeface="Arial Unicode MS" panose="020B0604020202020204" pitchFamily="34" charset="-122"/>
            </a:endParaRPr>
          </a:p>
        </p:txBody>
      </p:sp>
      <p:sp>
        <p:nvSpPr>
          <p:cNvPr id="9" name="Rectangle 7">
            <a:extLst>
              <a:ext uri="{FF2B5EF4-FFF2-40B4-BE49-F238E27FC236}">
                <a16:creationId xmlns:a16="http://schemas.microsoft.com/office/drawing/2014/main" id="{FF9A9D67-F85E-4889-BC82-6FC69B5DE0AA}"/>
              </a:ext>
            </a:extLst>
          </p:cNvPr>
          <p:cNvSpPr>
            <a:spLocks noChangeArrowheads="1"/>
          </p:cNvSpPr>
          <p:nvPr/>
        </p:nvSpPr>
        <p:spPr bwMode="auto">
          <a:xfrm>
            <a:off x="3310930" y="2470132"/>
            <a:ext cx="8564563" cy="1331913"/>
          </a:xfrm>
          <a:prstGeom prst="rect">
            <a:avLst/>
          </a:prstGeom>
          <a:solidFill>
            <a:schemeClr val="bg2"/>
          </a:solidFill>
          <a:ln>
            <a:noFill/>
          </a:ln>
          <a:effectLst>
            <a:prstShdw prst="shdw17" dist="17961" dir="2700000">
              <a:schemeClr val="bg2">
                <a:gamma/>
                <a:shade val="60000"/>
                <a:invGamma/>
              </a:schemeClr>
            </a:prstShdw>
          </a:effectLst>
          <a:extLst>
            <a:ext uri="{91240B29-F687-4F45-9708-019B960494DF}">
              <a14:hiddenLine xmlns:a14="http://schemas.microsoft.com/office/drawing/2010/main" w="12700" algn="ctr">
                <a:solidFill>
                  <a:srgbClr val="CECECE"/>
                </a:solidFill>
                <a:miter lim="800000"/>
                <a:headEnd/>
                <a:tailEnd/>
              </a14:hiddenLine>
            </a:ext>
          </a:extLst>
        </p:spPr>
        <p:txBody>
          <a:bodyPr wrap="none" anchor="ctr"/>
          <a:lstStyle/>
          <a:p>
            <a:pPr>
              <a:defRPr/>
            </a:pPr>
            <a:endParaRPr lang="en-GB"/>
          </a:p>
        </p:txBody>
      </p:sp>
      <p:sp>
        <p:nvSpPr>
          <p:cNvPr id="10" name="Rectangle 8">
            <a:extLst>
              <a:ext uri="{FF2B5EF4-FFF2-40B4-BE49-F238E27FC236}">
                <a16:creationId xmlns:a16="http://schemas.microsoft.com/office/drawing/2014/main" id="{65F5E6BE-E76F-4780-9321-7E9FFF2CC388}"/>
              </a:ext>
            </a:extLst>
          </p:cNvPr>
          <p:cNvSpPr>
            <a:spLocks noChangeArrowheads="1"/>
          </p:cNvSpPr>
          <p:nvPr/>
        </p:nvSpPr>
        <p:spPr bwMode="auto">
          <a:xfrm>
            <a:off x="3228380" y="1909745"/>
            <a:ext cx="239712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eaLnBrk="1" hangingPunct="1">
              <a:spcBef>
                <a:spcPct val="0"/>
              </a:spcBef>
              <a:buClrTx/>
              <a:buFontTx/>
              <a:buNone/>
            </a:pPr>
            <a:endParaRPr lang="en-GB" altLang="zh-CN" sz="1600">
              <a:solidFill>
                <a:srgbClr val="333333"/>
              </a:solidFill>
              <a:latin typeface="Arial" panose="020B0604020202020204" pitchFamily="34" charset="0"/>
              <a:ea typeface="Arial Unicode MS" panose="020B0604020202020204" pitchFamily="34" charset="-122"/>
              <a:cs typeface="Arial Unicode MS" panose="020B0604020202020204" pitchFamily="34" charset="-122"/>
            </a:endParaRPr>
          </a:p>
        </p:txBody>
      </p:sp>
      <p:sp>
        <p:nvSpPr>
          <p:cNvPr id="11" name="Rectangle 9">
            <a:extLst>
              <a:ext uri="{FF2B5EF4-FFF2-40B4-BE49-F238E27FC236}">
                <a16:creationId xmlns:a16="http://schemas.microsoft.com/office/drawing/2014/main" id="{942772FC-E751-4C50-8DD8-2E72E4378573}"/>
              </a:ext>
            </a:extLst>
          </p:cNvPr>
          <p:cNvSpPr>
            <a:spLocks noChangeArrowheads="1"/>
          </p:cNvSpPr>
          <p:nvPr/>
        </p:nvSpPr>
        <p:spPr bwMode="auto">
          <a:xfrm>
            <a:off x="6449418" y="1893870"/>
            <a:ext cx="202247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eaLnBrk="1" hangingPunct="1">
              <a:spcBef>
                <a:spcPct val="0"/>
              </a:spcBef>
              <a:buClrTx/>
              <a:buFontTx/>
              <a:buNone/>
            </a:pPr>
            <a:endParaRPr lang="en-GB" altLang="zh-CN" sz="1600">
              <a:solidFill>
                <a:srgbClr val="333333"/>
              </a:solidFill>
              <a:latin typeface="Arial" panose="020B0604020202020204" pitchFamily="34" charset="0"/>
              <a:ea typeface="Arial Unicode MS" panose="020B0604020202020204" pitchFamily="34" charset="-122"/>
              <a:cs typeface="Arial Unicode MS" panose="020B0604020202020204" pitchFamily="34" charset="-122"/>
            </a:endParaRPr>
          </a:p>
        </p:txBody>
      </p:sp>
      <p:sp>
        <p:nvSpPr>
          <p:cNvPr id="12" name="Rectangle 10">
            <a:extLst>
              <a:ext uri="{FF2B5EF4-FFF2-40B4-BE49-F238E27FC236}">
                <a16:creationId xmlns:a16="http://schemas.microsoft.com/office/drawing/2014/main" id="{F421CC0B-2C98-4A05-A3CE-AF06FE7232ED}"/>
              </a:ext>
            </a:extLst>
          </p:cNvPr>
          <p:cNvSpPr>
            <a:spLocks noChangeArrowheads="1"/>
          </p:cNvSpPr>
          <p:nvPr/>
        </p:nvSpPr>
        <p:spPr bwMode="auto">
          <a:xfrm>
            <a:off x="3320455" y="2520932"/>
            <a:ext cx="3267075" cy="370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279400">
              <a:spcBef>
                <a:spcPct val="20000"/>
              </a:spcBef>
              <a:buClr>
                <a:srgbClr val="72BFC5"/>
              </a:buClr>
              <a:buChar char="•"/>
              <a:tabLst>
                <a:tab pos="285750" algn="l"/>
                <a:tab pos="2095500" algn="r"/>
                <a:tab pos="2952750" algn="r"/>
              </a:tabLst>
              <a:defRPr sz="1300">
                <a:solidFill>
                  <a:schemeClr val="tx1"/>
                </a:solidFill>
                <a:latin typeface="Calibri" panose="020F0502020204030204" pitchFamily="34" charset="0"/>
              </a:defRPr>
            </a:lvl1pPr>
            <a:lvl2pPr marL="742950" indent="-285750" defTabSz="279400">
              <a:spcBef>
                <a:spcPct val="20000"/>
              </a:spcBef>
              <a:buClr>
                <a:srgbClr val="72BFC5"/>
              </a:buClr>
              <a:buChar char="–"/>
              <a:tabLst>
                <a:tab pos="285750" algn="l"/>
                <a:tab pos="2095500" algn="r"/>
                <a:tab pos="2952750" algn="r"/>
              </a:tabLst>
              <a:defRPr sz="1300">
                <a:solidFill>
                  <a:schemeClr val="tx1"/>
                </a:solidFill>
                <a:latin typeface="Calibri" panose="020F0502020204030204" pitchFamily="34" charset="0"/>
              </a:defRPr>
            </a:lvl2pPr>
            <a:lvl3pPr marL="1143000" indent="-228600" defTabSz="279400">
              <a:spcBef>
                <a:spcPct val="20000"/>
              </a:spcBef>
              <a:buClr>
                <a:srgbClr val="72BFC5"/>
              </a:buClr>
              <a:buChar char="•"/>
              <a:tabLst>
                <a:tab pos="285750" algn="l"/>
                <a:tab pos="2095500" algn="r"/>
                <a:tab pos="2952750" algn="r"/>
              </a:tabLst>
              <a:defRPr sz="1300">
                <a:solidFill>
                  <a:schemeClr val="tx1"/>
                </a:solidFill>
                <a:latin typeface="Calibri" panose="020F0502020204030204" pitchFamily="34" charset="0"/>
              </a:defRPr>
            </a:lvl3pPr>
            <a:lvl4pPr marL="1600200" indent="-228600" defTabSz="279400">
              <a:spcBef>
                <a:spcPct val="20000"/>
              </a:spcBef>
              <a:buClr>
                <a:srgbClr val="72BFC5"/>
              </a:buClr>
              <a:buChar char="–"/>
              <a:tabLst>
                <a:tab pos="285750" algn="l"/>
                <a:tab pos="2095500" algn="r"/>
                <a:tab pos="2952750" algn="r"/>
              </a:tabLst>
              <a:defRPr sz="1300">
                <a:solidFill>
                  <a:schemeClr val="tx1"/>
                </a:solidFill>
                <a:latin typeface="Calibri" panose="020F0502020204030204" pitchFamily="34" charset="0"/>
              </a:defRPr>
            </a:lvl4pPr>
            <a:lvl5pPr marL="2057400" indent="-228600" defTabSz="279400">
              <a:spcBef>
                <a:spcPct val="20000"/>
              </a:spcBef>
              <a:buClr>
                <a:srgbClr val="72BFC5"/>
              </a:buClr>
              <a:buChar char="»"/>
              <a:tabLst>
                <a:tab pos="285750" algn="l"/>
                <a:tab pos="2095500" algn="r"/>
                <a:tab pos="2952750" algn="r"/>
              </a:tabLst>
              <a:defRPr sz="1300">
                <a:solidFill>
                  <a:schemeClr val="tx1"/>
                </a:solidFill>
                <a:latin typeface="Calibri" panose="020F0502020204030204" pitchFamily="34" charset="0"/>
              </a:defRPr>
            </a:lvl5pPr>
            <a:lvl6pPr marL="2514600" indent="-228600" defTabSz="279400" eaLnBrk="0" fontAlgn="base" hangingPunct="0">
              <a:spcBef>
                <a:spcPct val="20000"/>
              </a:spcBef>
              <a:spcAft>
                <a:spcPct val="0"/>
              </a:spcAft>
              <a:buClr>
                <a:srgbClr val="72BFC5"/>
              </a:buClr>
              <a:buChar char="»"/>
              <a:tabLst>
                <a:tab pos="285750" algn="l"/>
                <a:tab pos="2095500" algn="r"/>
                <a:tab pos="2952750" algn="r"/>
              </a:tabLst>
              <a:defRPr sz="1300">
                <a:solidFill>
                  <a:schemeClr val="tx1"/>
                </a:solidFill>
                <a:latin typeface="Calibri" panose="020F0502020204030204" pitchFamily="34" charset="0"/>
              </a:defRPr>
            </a:lvl6pPr>
            <a:lvl7pPr marL="2971800" indent="-228600" defTabSz="279400" eaLnBrk="0" fontAlgn="base" hangingPunct="0">
              <a:spcBef>
                <a:spcPct val="20000"/>
              </a:spcBef>
              <a:spcAft>
                <a:spcPct val="0"/>
              </a:spcAft>
              <a:buClr>
                <a:srgbClr val="72BFC5"/>
              </a:buClr>
              <a:buChar char="»"/>
              <a:tabLst>
                <a:tab pos="285750" algn="l"/>
                <a:tab pos="2095500" algn="r"/>
                <a:tab pos="2952750" algn="r"/>
              </a:tabLst>
              <a:defRPr sz="1300">
                <a:solidFill>
                  <a:schemeClr val="tx1"/>
                </a:solidFill>
                <a:latin typeface="Calibri" panose="020F0502020204030204" pitchFamily="34" charset="0"/>
              </a:defRPr>
            </a:lvl7pPr>
            <a:lvl8pPr marL="3429000" indent="-228600" defTabSz="279400" eaLnBrk="0" fontAlgn="base" hangingPunct="0">
              <a:spcBef>
                <a:spcPct val="20000"/>
              </a:spcBef>
              <a:spcAft>
                <a:spcPct val="0"/>
              </a:spcAft>
              <a:buClr>
                <a:srgbClr val="72BFC5"/>
              </a:buClr>
              <a:buChar char="»"/>
              <a:tabLst>
                <a:tab pos="285750" algn="l"/>
                <a:tab pos="2095500" algn="r"/>
                <a:tab pos="2952750" algn="r"/>
              </a:tabLst>
              <a:defRPr sz="1300">
                <a:solidFill>
                  <a:schemeClr val="tx1"/>
                </a:solidFill>
                <a:latin typeface="Calibri" panose="020F0502020204030204" pitchFamily="34" charset="0"/>
              </a:defRPr>
            </a:lvl8pPr>
            <a:lvl9pPr marL="3886200" indent="-228600" defTabSz="279400" eaLnBrk="0" fontAlgn="base" hangingPunct="0">
              <a:spcBef>
                <a:spcPct val="20000"/>
              </a:spcBef>
              <a:spcAft>
                <a:spcPct val="0"/>
              </a:spcAft>
              <a:buClr>
                <a:srgbClr val="72BFC5"/>
              </a:buClr>
              <a:buChar char="»"/>
              <a:tabLst>
                <a:tab pos="285750" algn="l"/>
                <a:tab pos="2095500" algn="r"/>
                <a:tab pos="2952750" algn="r"/>
              </a:tabLst>
              <a:defRPr sz="1300">
                <a:solidFill>
                  <a:schemeClr val="tx1"/>
                </a:solidFill>
                <a:latin typeface="Calibri" panose="020F0502020204030204" pitchFamily="34" charset="0"/>
              </a:defRPr>
            </a:lvl9pPr>
          </a:lstStyle>
          <a:p>
            <a:pPr>
              <a:spcBef>
                <a:spcPct val="0"/>
              </a:spcBef>
              <a:buClrTx/>
              <a:buFontTx/>
              <a:buNone/>
            </a:pPr>
            <a:r>
              <a:rPr lang="de-DE" altLang="zh-CN" sz="1400">
                <a:solidFill>
                  <a:srgbClr val="333333"/>
                </a:solidFill>
                <a:latin typeface="Arial" panose="020B0604020202020204" pitchFamily="34" charset="0"/>
                <a:ea typeface="黑体" panose="02010609060101010101" pitchFamily="49" charset="-122"/>
                <a:cs typeface="Arial Unicode MS" panose="020B0604020202020204" pitchFamily="34" charset="-122"/>
              </a:rPr>
              <a:t>M	</a:t>
            </a:r>
            <a:r>
              <a:rPr lang="zh-CN" altLang="de-DE" sz="1400">
                <a:solidFill>
                  <a:srgbClr val="333333"/>
                </a:solidFill>
                <a:latin typeface="Arial" panose="020B0604020202020204" pitchFamily="34" charset="0"/>
                <a:ea typeface="黑体" panose="02010609060101010101" pitchFamily="49" charset="-122"/>
                <a:cs typeface="Arial Unicode MS" panose="020B0604020202020204" pitchFamily="34" charset="-122"/>
              </a:rPr>
              <a:t>物料 1	100 </a:t>
            </a:r>
            <a:r>
              <a:rPr lang="de-DE" altLang="zh-CN" sz="1400">
                <a:solidFill>
                  <a:srgbClr val="333333"/>
                </a:solidFill>
                <a:latin typeface="Arial" panose="020B0604020202020204" pitchFamily="34" charset="0"/>
                <a:ea typeface="黑体" panose="02010609060101010101" pitchFamily="49" charset="-122"/>
                <a:cs typeface="Arial Unicode MS" panose="020B0604020202020204" pitchFamily="34" charset="-122"/>
              </a:rPr>
              <a:t>pc	$100</a:t>
            </a:r>
          </a:p>
          <a:p>
            <a:pPr>
              <a:spcBef>
                <a:spcPct val="0"/>
              </a:spcBef>
              <a:buClrTx/>
              <a:buFontTx/>
              <a:buNone/>
            </a:pPr>
            <a:endParaRPr lang="de-DE" altLang="zh-CN" sz="1400">
              <a:solidFill>
                <a:srgbClr val="333333"/>
              </a:solidFill>
              <a:latin typeface="Arial" panose="020B0604020202020204" pitchFamily="34" charset="0"/>
              <a:ea typeface="黑体" panose="02010609060101010101" pitchFamily="49" charset="-122"/>
              <a:cs typeface="Arial Unicode MS" panose="020B0604020202020204" pitchFamily="34" charset="-122"/>
            </a:endParaRPr>
          </a:p>
          <a:p>
            <a:pPr>
              <a:spcBef>
                <a:spcPct val="0"/>
              </a:spcBef>
              <a:buClrTx/>
              <a:buFontTx/>
              <a:buNone/>
            </a:pPr>
            <a:r>
              <a:rPr lang="de-DE" altLang="zh-CN" sz="1400">
                <a:solidFill>
                  <a:srgbClr val="333333"/>
                </a:solidFill>
                <a:latin typeface="Arial" panose="020B0604020202020204" pitchFamily="34" charset="0"/>
                <a:ea typeface="黑体" panose="02010609060101010101" pitchFamily="49" charset="-122"/>
                <a:cs typeface="Arial Unicode MS" panose="020B0604020202020204" pitchFamily="34" charset="-122"/>
              </a:rPr>
              <a:t>M	</a:t>
            </a:r>
            <a:r>
              <a:rPr lang="zh-CN" altLang="de-DE" sz="1400">
                <a:solidFill>
                  <a:srgbClr val="333333"/>
                </a:solidFill>
                <a:latin typeface="Arial" panose="020B0604020202020204" pitchFamily="34" charset="0"/>
                <a:ea typeface="黑体" panose="02010609060101010101" pitchFamily="49" charset="-122"/>
                <a:cs typeface="Arial Unicode MS" panose="020B0604020202020204" pitchFamily="34" charset="-122"/>
              </a:rPr>
              <a:t>物料 2	10 </a:t>
            </a:r>
            <a:r>
              <a:rPr lang="de-DE" altLang="zh-CN" sz="1400">
                <a:solidFill>
                  <a:srgbClr val="333333"/>
                </a:solidFill>
                <a:latin typeface="Arial" panose="020B0604020202020204" pitchFamily="34" charset="0"/>
                <a:ea typeface="黑体" panose="02010609060101010101" pitchFamily="49" charset="-122"/>
                <a:cs typeface="Arial Unicode MS" panose="020B0604020202020204" pitchFamily="34" charset="-122"/>
              </a:rPr>
              <a:t>pc	$500</a:t>
            </a:r>
          </a:p>
          <a:p>
            <a:pPr>
              <a:spcBef>
                <a:spcPct val="0"/>
              </a:spcBef>
              <a:buClrTx/>
              <a:buFontTx/>
              <a:buNone/>
            </a:pPr>
            <a:endParaRPr lang="de-DE" altLang="zh-CN" sz="1400">
              <a:solidFill>
                <a:srgbClr val="333333"/>
              </a:solidFill>
              <a:latin typeface="Arial" panose="020B0604020202020204" pitchFamily="34" charset="0"/>
              <a:ea typeface="黑体" panose="02010609060101010101" pitchFamily="49" charset="-122"/>
              <a:cs typeface="Arial Unicode MS" panose="020B0604020202020204" pitchFamily="34" charset="-122"/>
            </a:endParaRPr>
          </a:p>
          <a:p>
            <a:pPr>
              <a:spcBef>
                <a:spcPct val="0"/>
              </a:spcBef>
              <a:buClrTx/>
              <a:buFontTx/>
              <a:buNone/>
            </a:pPr>
            <a:r>
              <a:rPr lang="de-DE" altLang="zh-CN" sz="1400">
                <a:solidFill>
                  <a:srgbClr val="333333"/>
                </a:solidFill>
                <a:latin typeface="Arial" panose="020B0604020202020204" pitchFamily="34" charset="0"/>
                <a:ea typeface="黑体" panose="02010609060101010101" pitchFamily="49" charset="-122"/>
                <a:cs typeface="Arial Unicode MS" panose="020B0604020202020204" pitchFamily="34" charset="-122"/>
              </a:rPr>
              <a:t>M	</a:t>
            </a:r>
            <a:r>
              <a:rPr lang="zh-CN" altLang="de-DE" sz="1400">
                <a:solidFill>
                  <a:srgbClr val="333333"/>
                </a:solidFill>
                <a:latin typeface="Arial" panose="020B0604020202020204" pitchFamily="34" charset="0"/>
                <a:ea typeface="黑体" panose="02010609060101010101" pitchFamily="49" charset="-122"/>
                <a:cs typeface="Arial Unicode MS" panose="020B0604020202020204" pitchFamily="34" charset="-122"/>
              </a:rPr>
              <a:t>物料 3	20 </a:t>
            </a:r>
            <a:r>
              <a:rPr lang="de-DE" altLang="zh-CN" sz="1400">
                <a:solidFill>
                  <a:srgbClr val="333333"/>
                </a:solidFill>
                <a:latin typeface="Arial" panose="020B0604020202020204" pitchFamily="34" charset="0"/>
                <a:ea typeface="黑体" panose="02010609060101010101" pitchFamily="49" charset="-122"/>
                <a:cs typeface="Arial Unicode MS" panose="020B0604020202020204" pitchFamily="34" charset="-122"/>
              </a:rPr>
              <a:t>pc	$10</a:t>
            </a:r>
          </a:p>
          <a:p>
            <a:pPr>
              <a:spcBef>
                <a:spcPct val="0"/>
              </a:spcBef>
              <a:buClrTx/>
              <a:buFontTx/>
              <a:buNone/>
            </a:pPr>
            <a:endParaRPr lang="de-DE" altLang="zh-CN" sz="1400">
              <a:solidFill>
                <a:srgbClr val="333333"/>
              </a:solidFill>
              <a:latin typeface="Arial" panose="020B0604020202020204" pitchFamily="34" charset="0"/>
              <a:ea typeface="黑体" panose="02010609060101010101" pitchFamily="49" charset="-122"/>
              <a:cs typeface="Arial Unicode MS" panose="020B0604020202020204" pitchFamily="34" charset="-122"/>
            </a:endParaRPr>
          </a:p>
          <a:p>
            <a:pPr>
              <a:spcBef>
                <a:spcPct val="0"/>
              </a:spcBef>
              <a:buClrTx/>
              <a:buFontTx/>
              <a:buNone/>
            </a:pPr>
            <a:endParaRPr lang="de-DE" altLang="zh-CN" sz="1400">
              <a:solidFill>
                <a:srgbClr val="333333"/>
              </a:solidFill>
              <a:latin typeface="Arial" panose="020B0604020202020204" pitchFamily="34" charset="0"/>
              <a:ea typeface="黑体" panose="02010609060101010101" pitchFamily="49" charset="-122"/>
              <a:cs typeface="Arial Unicode MS" panose="020B0604020202020204" pitchFamily="34" charset="-122"/>
            </a:endParaRPr>
          </a:p>
          <a:p>
            <a:pPr>
              <a:spcBef>
                <a:spcPct val="0"/>
              </a:spcBef>
              <a:buClrTx/>
              <a:buFontTx/>
              <a:buNone/>
            </a:pPr>
            <a:r>
              <a:rPr lang="de-DE" altLang="zh-CN" sz="1400">
                <a:solidFill>
                  <a:srgbClr val="333333"/>
                </a:solidFill>
                <a:latin typeface="Arial" panose="020B0604020202020204" pitchFamily="34" charset="0"/>
                <a:ea typeface="黑体" panose="02010609060101010101" pitchFamily="49" charset="-122"/>
                <a:cs typeface="Arial Unicode MS" panose="020B0604020202020204" pitchFamily="34" charset="-122"/>
              </a:rPr>
              <a:t>E	</a:t>
            </a:r>
            <a:r>
              <a:rPr lang="zh-CN" altLang="de-DE" sz="1400">
                <a:solidFill>
                  <a:srgbClr val="333333"/>
                </a:solidFill>
                <a:latin typeface="Arial" panose="020B0604020202020204" pitchFamily="34" charset="0"/>
                <a:ea typeface="黑体" panose="02010609060101010101" pitchFamily="49" charset="-122"/>
                <a:cs typeface="Arial Unicode MS" panose="020B0604020202020204" pitchFamily="34" charset="-122"/>
              </a:rPr>
              <a:t>作业 1	5 </a:t>
            </a:r>
            <a:r>
              <a:rPr lang="de-DE" altLang="zh-CN" sz="1400">
                <a:solidFill>
                  <a:srgbClr val="333333"/>
                </a:solidFill>
                <a:latin typeface="Arial" panose="020B0604020202020204" pitchFamily="34" charset="0"/>
                <a:ea typeface="黑体" panose="02010609060101010101" pitchFamily="49" charset="-122"/>
                <a:cs typeface="Arial Unicode MS" panose="020B0604020202020204" pitchFamily="34" charset="-122"/>
              </a:rPr>
              <a:t>hours	$400</a:t>
            </a:r>
          </a:p>
          <a:p>
            <a:pPr>
              <a:spcBef>
                <a:spcPct val="0"/>
              </a:spcBef>
              <a:buClrTx/>
              <a:buFontTx/>
              <a:buNone/>
            </a:pPr>
            <a:endParaRPr lang="de-DE" altLang="zh-CN" sz="1400">
              <a:solidFill>
                <a:srgbClr val="333333"/>
              </a:solidFill>
              <a:latin typeface="Arial" panose="020B0604020202020204" pitchFamily="34" charset="0"/>
              <a:ea typeface="黑体" panose="02010609060101010101" pitchFamily="49" charset="-122"/>
              <a:cs typeface="Arial Unicode MS" panose="020B0604020202020204" pitchFamily="34" charset="-122"/>
            </a:endParaRPr>
          </a:p>
          <a:p>
            <a:pPr>
              <a:spcBef>
                <a:spcPct val="0"/>
              </a:spcBef>
              <a:buClrTx/>
              <a:buFontTx/>
              <a:buNone/>
            </a:pPr>
            <a:r>
              <a:rPr lang="de-DE" altLang="zh-CN" sz="1400">
                <a:solidFill>
                  <a:srgbClr val="333333"/>
                </a:solidFill>
                <a:latin typeface="Arial" panose="020B0604020202020204" pitchFamily="34" charset="0"/>
                <a:ea typeface="黑体" panose="02010609060101010101" pitchFamily="49" charset="-122"/>
                <a:cs typeface="Arial Unicode MS" panose="020B0604020202020204" pitchFamily="34" charset="-122"/>
              </a:rPr>
              <a:t>E	 </a:t>
            </a:r>
            <a:r>
              <a:rPr lang="zh-CN" altLang="de-DE" sz="1400">
                <a:solidFill>
                  <a:srgbClr val="333333"/>
                </a:solidFill>
                <a:latin typeface="Arial" panose="020B0604020202020204" pitchFamily="34" charset="0"/>
                <a:ea typeface="黑体" panose="02010609060101010101" pitchFamily="49" charset="-122"/>
                <a:cs typeface="Arial Unicode MS" panose="020B0604020202020204" pitchFamily="34" charset="-122"/>
              </a:rPr>
              <a:t>作业 2	1 </a:t>
            </a:r>
            <a:r>
              <a:rPr lang="de-DE" altLang="zh-CN" sz="1400">
                <a:solidFill>
                  <a:srgbClr val="333333"/>
                </a:solidFill>
                <a:latin typeface="Arial" panose="020B0604020202020204" pitchFamily="34" charset="0"/>
                <a:ea typeface="黑体" panose="02010609060101010101" pitchFamily="49" charset="-122"/>
                <a:cs typeface="Arial Unicode MS" panose="020B0604020202020204" pitchFamily="34" charset="-122"/>
              </a:rPr>
              <a:t>hour	$70	</a:t>
            </a:r>
          </a:p>
          <a:p>
            <a:pPr>
              <a:spcBef>
                <a:spcPct val="0"/>
              </a:spcBef>
              <a:buClrTx/>
              <a:buFontTx/>
              <a:buNone/>
            </a:pPr>
            <a:endParaRPr lang="de-DE" altLang="zh-CN" sz="1400">
              <a:solidFill>
                <a:srgbClr val="333333"/>
              </a:solidFill>
              <a:latin typeface="Arial" panose="020B0604020202020204" pitchFamily="34" charset="0"/>
              <a:ea typeface="黑体" panose="02010609060101010101" pitchFamily="49" charset="-122"/>
              <a:cs typeface="Arial Unicode MS" panose="020B0604020202020204" pitchFamily="34" charset="-122"/>
            </a:endParaRPr>
          </a:p>
          <a:p>
            <a:pPr>
              <a:spcBef>
                <a:spcPct val="0"/>
              </a:spcBef>
              <a:buClrTx/>
              <a:buFontTx/>
              <a:buNone/>
            </a:pPr>
            <a:r>
              <a:rPr lang="de-DE" altLang="zh-CN" sz="1400">
                <a:solidFill>
                  <a:srgbClr val="333333"/>
                </a:solidFill>
                <a:latin typeface="Arial" panose="020B0604020202020204" pitchFamily="34" charset="0"/>
                <a:ea typeface="黑体" panose="02010609060101010101" pitchFamily="49" charset="-122"/>
                <a:cs typeface="Arial Unicode MS" panose="020B0604020202020204" pitchFamily="34" charset="-122"/>
              </a:rPr>
              <a:t>E	 </a:t>
            </a:r>
            <a:r>
              <a:rPr lang="zh-CN" altLang="de-DE" sz="1400">
                <a:solidFill>
                  <a:srgbClr val="333333"/>
                </a:solidFill>
                <a:latin typeface="Arial" panose="020B0604020202020204" pitchFamily="34" charset="0"/>
                <a:ea typeface="黑体" panose="02010609060101010101" pitchFamily="49" charset="-122"/>
                <a:cs typeface="Arial Unicode MS" panose="020B0604020202020204" pitchFamily="34" charset="-122"/>
              </a:rPr>
              <a:t>作业 3	10 </a:t>
            </a:r>
            <a:r>
              <a:rPr lang="de-DE" altLang="zh-CN" sz="1400">
                <a:solidFill>
                  <a:srgbClr val="333333"/>
                </a:solidFill>
                <a:latin typeface="Arial" panose="020B0604020202020204" pitchFamily="34" charset="0"/>
                <a:ea typeface="黑体" panose="02010609060101010101" pitchFamily="49" charset="-122"/>
                <a:cs typeface="Arial Unicode MS" panose="020B0604020202020204" pitchFamily="34" charset="-122"/>
              </a:rPr>
              <a:t>hours	$880</a:t>
            </a:r>
          </a:p>
          <a:p>
            <a:pPr>
              <a:spcBef>
                <a:spcPct val="0"/>
              </a:spcBef>
              <a:buClrTx/>
              <a:buFontTx/>
              <a:buNone/>
            </a:pPr>
            <a:endParaRPr lang="de-DE" altLang="zh-CN" sz="1400">
              <a:solidFill>
                <a:srgbClr val="333333"/>
              </a:solidFill>
              <a:latin typeface="Arial" panose="020B0604020202020204" pitchFamily="34" charset="0"/>
              <a:ea typeface="黑体" panose="02010609060101010101" pitchFamily="49" charset="-122"/>
              <a:cs typeface="Arial Unicode MS" panose="020B0604020202020204" pitchFamily="34" charset="-122"/>
            </a:endParaRPr>
          </a:p>
          <a:p>
            <a:pPr>
              <a:spcBef>
                <a:spcPct val="0"/>
              </a:spcBef>
              <a:buClrTx/>
              <a:buFontTx/>
              <a:buNone/>
            </a:pPr>
            <a:endParaRPr lang="de-DE" altLang="zh-CN" sz="1400">
              <a:solidFill>
                <a:srgbClr val="333333"/>
              </a:solidFill>
              <a:latin typeface="Arial" panose="020B0604020202020204" pitchFamily="34" charset="0"/>
              <a:ea typeface="黑体" panose="02010609060101010101" pitchFamily="49" charset="-122"/>
              <a:cs typeface="Arial Unicode MS" panose="020B0604020202020204" pitchFamily="34" charset="-122"/>
            </a:endParaRPr>
          </a:p>
          <a:p>
            <a:pPr>
              <a:spcBef>
                <a:spcPct val="0"/>
              </a:spcBef>
              <a:buClrTx/>
              <a:buFontTx/>
              <a:buNone/>
            </a:pPr>
            <a:r>
              <a:rPr lang="de-DE" altLang="zh-CN" sz="1400">
                <a:solidFill>
                  <a:srgbClr val="333333"/>
                </a:solidFill>
                <a:latin typeface="Arial" panose="020B0604020202020204" pitchFamily="34" charset="0"/>
                <a:ea typeface="黑体" panose="02010609060101010101" pitchFamily="49" charset="-122"/>
                <a:cs typeface="Arial Unicode MS" panose="020B0604020202020204" pitchFamily="34" charset="-122"/>
              </a:rPr>
              <a:t>G	</a:t>
            </a:r>
            <a:r>
              <a:rPr lang="zh-CN" altLang="de-DE" sz="1400">
                <a:solidFill>
                  <a:srgbClr val="333333"/>
                </a:solidFill>
                <a:latin typeface="Arial" panose="020B0604020202020204" pitchFamily="34" charset="0"/>
                <a:ea typeface="黑体" panose="02010609060101010101" pitchFamily="49" charset="-122"/>
                <a:cs typeface="Arial Unicode MS" panose="020B0604020202020204" pitchFamily="34" charset="-122"/>
              </a:rPr>
              <a:t>物料间接费用	      10%	$61</a:t>
            </a:r>
          </a:p>
          <a:p>
            <a:pPr>
              <a:spcBef>
                <a:spcPct val="0"/>
              </a:spcBef>
              <a:buClrTx/>
              <a:buFontTx/>
              <a:buNone/>
            </a:pPr>
            <a:endParaRPr lang="de-DE" altLang="zh-CN" sz="1400">
              <a:solidFill>
                <a:srgbClr val="333333"/>
              </a:solidFill>
              <a:latin typeface="Arial" panose="020B0604020202020204" pitchFamily="34" charset="0"/>
              <a:ea typeface="黑体" panose="02010609060101010101" pitchFamily="49" charset="-122"/>
              <a:cs typeface="Arial Unicode MS" panose="020B0604020202020204" pitchFamily="34" charset="-122"/>
            </a:endParaRPr>
          </a:p>
          <a:p>
            <a:pPr>
              <a:spcBef>
                <a:spcPct val="0"/>
              </a:spcBef>
              <a:buClrTx/>
              <a:buFontTx/>
              <a:buNone/>
            </a:pPr>
            <a:r>
              <a:rPr lang="de-DE" altLang="zh-CN" sz="1400">
                <a:solidFill>
                  <a:srgbClr val="333333"/>
                </a:solidFill>
                <a:latin typeface="Arial" panose="020B0604020202020204" pitchFamily="34" charset="0"/>
                <a:ea typeface="黑体" panose="02010609060101010101" pitchFamily="49" charset="-122"/>
                <a:cs typeface="Arial Unicode MS" panose="020B0604020202020204" pitchFamily="34" charset="-122"/>
              </a:rPr>
              <a:t>G	</a:t>
            </a:r>
            <a:r>
              <a:rPr lang="zh-CN" altLang="de-DE" sz="1400">
                <a:solidFill>
                  <a:srgbClr val="333333"/>
                </a:solidFill>
                <a:latin typeface="Arial" panose="020B0604020202020204" pitchFamily="34" charset="0"/>
                <a:ea typeface="黑体" panose="02010609060101010101" pitchFamily="49" charset="-122"/>
                <a:cs typeface="Arial Unicode MS" panose="020B0604020202020204" pitchFamily="34" charset="-122"/>
              </a:rPr>
              <a:t>产品间接费用        20%	            $270</a:t>
            </a:r>
          </a:p>
        </p:txBody>
      </p:sp>
      <p:sp>
        <p:nvSpPr>
          <p:cNvPr id="13" name="Rectangle 11">
            <a:extLst>
              <a:ext uri="{FF2B5EF4-FFF2-40B4-BE49-F238E27FC236}">
                <a16:creationId xmlns:a16="http://schemas.microsoft.com/office/drawing/2014/main" id="{B9DD491B-2670-4F29-BEDA-692DE4FAB1F2}"/>
              </a:ext>
            </a:extLst>
          </p:cNvPr>
          <p:cNvSpPr>
            <a:spLocks noChangeArrowheads="1"/>
          </p:cNvSpPr>
          <p:nvPr/>
        </p:nvSpPr>
        <p:spPr bwMode="auto">
          <a:xfrm>
            <a:off x="6985993" y="2684445"/>
            <a:ext cx="1412875"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279400">
              <a:spcBef>
                <a:spcPct val="20000"/>
              </a:spcBef>
              <a:buClr>
                <a:srgbClr val="72BFC5"/>
              </a:buClr>
              <a:buChar char="•"/>
              <a:defRPr sz="1300">
                <a:solidFill>
                  <a:schemeClr val="tx1"/>
                </a:solidFill>
                <a:latin typeface="Calibri" panose="020F0502020204030204" pitchFamily="34" charset="0"/>
              </a:defRPr>
            </a:lvl1pPr>
            <a:lvl2pPr marL="742950" indent="-285750" defTabSz="279400">
              <a:spcBef>
                <a:spcPct val="20000"/>
              </a:spcBef>
              <a:buClr>
                <a:srgbClr val="72BFC5"/>
              </a:buClr>
              <a:buChar char="–"/>
              <a:defRPr sz="1300">
                <a:solidFill>
                  <a:schemeClr val="tx1"/>
                </a:solidFill>
                <a:latin typeface="Calibri" panose="020F0502020204030204" pitchFamily="34" charset="0"/>
              </a:defRPr>
            </a:lvl2pPr>
            <a:lvl3pPr marL="1143000" indent="-228600" defTabSz="279400">
              <a:spcBef>
                <a:spcPct val="20000"/>
              </a:spcBef>
              <a:buClr>
                <a:srgbClr val="72BFC5"/>
              </a:buClr>
              <a:buChar char="•"/>
              <a:defRPr sz="1300">
                <a:solidFill>
                  <a:schemeClr val="tx1"/>
                </a:solidFill>
                <a:latin typeface="Calibri" panose="020F0502020204030204" pitchFamily="34" charset="0"/>
              </a:defRPr>
            </a:lvl3pPr>
            <a:lvl4pPr marL="1600200" indent="-228600" defTabSz="279400">
              <a:spcBef>
                <a:spcPct val="20000"/>
              </a:spcBef>
              <a:buClr>
                <a:srgbClr val="72BFC5"/>
              </a:buClr>
              <a:buChar char="–"/>
              <a:defRPr sz="1300">
                <a:solidFill>
                  <a:schemeClr val="tx1"/>
                </a:solidFill>
                <a:latin typeface="Calibri" panose="020F0502020204030204" pitchFamily="34" charset="0"/>
              </a:defRPr>
            </a:lvl4pPr>
            <a:lvl5pPr marL="2057400" indent="-228600" defTabSz="279400">
              <a:spcBef>
                <a:spcPct val="20000"/>
              </a:spcBef>
              <a:buClr>
                <a:srgbClr val="72BFC5"/>
              </a:buClr>
              <a:buChar char="»"/>
              <a:defRPr sz="1300">
                <a:solidFill>
                  <a:schemeClr val="tx1"/>
                </a:solidFill>
                <a:latin typeface="Calibri" panose="020F0502020204030204" pitchFamily="34" charset="0"/>
              </a:defRPr>
            </a:lvl5pPr>
            <a:lvl6pPr marL="2514600" indent="-228600" defTabSz="2794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2794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2794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2794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de-DE" altLang="en-US" sz="1400">
                <a:solidFill>
                  <a:srgbClr val="333333"/>
                </a:solidFill>
                <a:latin typeface="Arial" panose="020B0604020202020204" pitchFamily="34" charset="0"/>
                <a:ea typeface="黑体" panose="02010609060101010101" pitchFamily="49" charset="-122"/>
                <a:cs typeface="Arial Unicode MS" panose="020B0604020202020204" pitchFamily="34" charset="-122"/>
              </a:rPr>
              <a:t>400000	$600</a:t>
            </a:r>
          </a:p>
        </p:txBody>
      </p:sp>
      <p:sp>
        <p:nvSpPr>
          <p:cNvPr id="14" name="Rectangle 12">
            <a:extLst>
              <a:ext uri="{FF2B5EF4-FFF2-40B4-BE49-F238E27FC236}">
                <a16:creationId xmlns:a16="http://schemas.microsoft.com/office/drawing/2014/main" id="{F887E567-A09C-4302-B97A-F1559FA9CD62}"/>
              </a:ext>
            </a:extLst>
          </p:cNvPr>
          <p:cNvSpPr>
            <a:spLocks noChangeArrowheads="1"/>
          </p:cNvSpPr>
          <p:nvPr/>
        </p:nvSpPr>
        <p:spPr bwMode="auto">
          <a:xfrm>
            <a:off x="6997105" y="3330557"/>
            <a:ext cx="1412875"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279400">
              <a:spcBef>
                <a:spcPct val="20000"/>
              </a:spcBef>
              <a:buClr>
                <a:srgbClr val="72BFC5"/>
              </a:buClr>
              <a:buChar char="•"/>
              <a:defRPr sz="1300">
                <a:solidFill>
                  <a:schemeClr val="tx1"/>
                </a:solidFill>
                <a:latin typeface="Calibri" panose="020F0502020204030204" pitchFamily="34" charset="0"/>
              </a:defRPr>
            </a:lvl1pPr>
            <a:lvl2pPr marL="742950" indent="-285750" defTabSz="279400">
              <a:spcBef>
                <a:spcPct val="20000"/>
              </a:spcBef>
              <a:buClr>
                <a:srgbClr val="72BFC5"/>
              </a:buClr>
              <a:buChar char="–"/>
              <a:defRPr sz="1300">
                <a:solidFill>
                  <a:schemeClr val="tx1"/>
                </a:solidFill>
                <a:latin typeface="Calibri" panose="020F0502020204030204" pitchFamily="34" charset="0"/>
              </a:defRPr>
            </a:lvl2pPr>
            <a:lvl3pPr marL="1143000" indent="-228600" defTabSz="279400">
              <a:spcBef>
                <a:spcPct val="20000"/>
              </a:spcBef>
              <a:buClr>
                <a:srgbClr val="72BFC5"/>
              </a:buClr>
              <a:buChar char="•"/>
              <a:defRPr sz="1300">
                <a:solidFill>
                  <a:schemeClr val="tx1"/>
                </a:solidFill>
                <a:latin typeface="Calibri" panose="020F0502020204030204" pitchFamily="34" charset="0"/>
              </a:defRPr>
            </a:lvl3pPr>
            <a:lvl4pPr marL="1600200" indent="-228600" defTabSz="279400">
              <a:spcBef>
                <a:spcPct val="20000"/>
              </a:spcBef>
              <a:buClr>
                <a:srgbClr val="72BFC5"/>
              </a:buClr>
              <a:buChar char="–"/>
              <a:defRPr sz="1300">
                <a:solidFill>
                  <a:schemeClr val="tx1"/>
                </a:solidFill>
                <a:latin typeface="Calibri" panose="020F0502020204030204" pitchFamily="34" charset="0"/>
              </a:defRPr>
            </a:lvl4pPr>
            <a:lvl5pPr marL="2057400" indent="-228600" defTabSz="279400">
              <a:spcBef>
                <a:spcPct val="20000"/>
              </a:spcBef>
              <a:buClr>
                <a:srgbClr val="72BFC5"/>
              </a:buClr>
              <a:buChar char="»"/>
              <a:defRPr sz="1300">
                <a:solidFill>
                  <a:schemeClr val="tx1"/>
                </a:solidFill>
                <a:latin typeface="Calibri" panose="020F0502020204030204" pitchFamily="34" charset="0"/>
              </a:defRPr>
            </a:lvl5pPr>
            <a:lvl6pPr marL="2514600" indent="-228600" defTabSz="2794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2794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2794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2794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de-DE" altLang="en-US" sz="1400">
                <a:solidFill>
                  <a:srgbClr val="333333"/>
                </a:solidFill>
                <a:latin typeface="Arial" panose="020B0604020202020204" pitchFamily="34" charset="0"/>
                <a:ea typeface="黑体" panose="02010609060101010101" pitchFamily="49" charset="-122"/>
                <a:cs typeface="Arial Unicode MS" panose="020B0604020202020204" pitchFamily="34" charset="-122"/>
              </a:rPr>
              <a:t>410000	  $10</a:t>
            </a:r>
          </a:p>
        </p:txBody>
      </p:sp>
      <p:sp>
        <p:nvSpPr>
          <p:cNvPr id="15" name="Rectangle 13">
            <a:extLst>
              <a:ext uri="{FF2B5EF4-FFF2-40B4-BE49-F238E27FC236}">
                <a16:creationId xmlns:a16="http://schemas.microsoft.com/office/drawing/2014/main" id="{8A3D2F33-4661-4E41-B091-0A9DE44A0A17}"/>
              </a:ext>
            </a:extLst>
          </p:cNvPr>
          <p:cNvSpPr>
            <a:spLocks noChangeArrowheads="1"/>
          </p:cNvSpPr>
          <p:nvPr/>
        </p:nvSpPr>
        <p:spPr bwMode="auto">
          <a:xfrm>
            <a:off x="6976468" y="4167170"/>
            <a:ext cx="1412875"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279400">
              <a:spcBef>
                <a:spcPct val="20000"/>
              </a:spcBef>
              <a:buClr>
                <a:srgbClr val="72BFC5"/>
              </a:buClr>
              <a:buChar char="•"/>
              <a:defRPr sz="1300">
                <a:solidFill>
                  <a:schemeClr val="tx1"/>
                </a:solidFill>
                <a:latin typeface="Calibri" panose="020F0502020204030204" pitchFamily="34" charset="0"/>
              </a:defRPr>
            </a:lvl1pPr>
            <a:lvl2pPr marL="742950" indent="-285750" defTabSz="279400">
              <a:spcBef>
                <a:spcPct val="20000"/>
              </a:spcBef>
              <a:buClr>
                <a:srgbClr val="72BFC5"/>
              </a:buClr>
              <a:buChar char="–"/>
              <a:defRPr sz="1300">
                <a:solidFill>
                  <a:schemeClr val="tx1"/>
                </a:solidFill>
                <a:latin typeface="Calibri" panose="020F0502020204030204" pitchFamily="34" charset="0"/>
              </a:defRPr>
            </a:lvl2pPr>
            <a:lvl3pPr marL="1143000" indent="-228600" defTabSz="279400">
              <a:spcBef>
                <a:spcPct val="20000"/>
              </a:spcBef>
              <a:buClr>
                <a:srgbClr val="72BFC5"/>
              </a:buClr>
              <a:buChar char="•"/>
              <a:defRPr sz="1300">
                <a:solidFill>
                  <a:schemeClr val="tx1"/>
                </a:solidFill>
                <a:latin typeface="Calibri" panose="020F0502020204030204" pitchFamily="34" charset="0"/>
              </a:defRPr>
            </a:lvl3pPr>
            <a:lvl4pPr marL="1600200" indent="-228600" defTabSz="279400">
              <a:spcBef>
                <a:spcPct val="20000"/>
              </a:spcBef>
              <a:buClr>
                <a:srgbClr val="72BFC5"/>
              </a:buClr>
              <a:buChar char="–"/>
              <a:defRPr sz="1300">
                <a:solidFill>
                  <a:schemeClr val="tx1"/>
                </a:solidFill>
                <a:latin typeface="Calibri" panose="020F0502020204030204" pitchFamily="34" charset="0"/>
              </a:defRPr>
            </a:lvl4pPr>
            <a:lvl5pPr marL="2057400" indent="-228600" defTabSz="279400">
              <a:spcBef>
                <a:spcPct val="20000"/>
              </a:spcBef>
              <a:buClr>
                <a:srgbClr val="72BFC5"/>
              </a:buClr>
              <a:buChar char="»"/>
              <a:defRPr sz="1300">
                <a:solidFill>
                  <a:schemeClr val="tx1"/>
                </a:solidFill>
                <a:latin typeface="Calibri" panose="020F0502020204030204" pitchFamily="34" charset="0"/>
              </a:defRPr>
            </a:lvl5pPr>
            <a:lvl6pPr marL="2514600" indent="-228600" defTabSz="2794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2794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2794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2794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de-DE" altLang="en-US" sz="1400">
                <a:solidFill>
                  <a:srgbClr val="333333"/>
                </a:solidFill>
                <a:latin typeface="Arial" panose="020B0604020202020204" pitchFamily="34" charset="0"/>
                <a:ea typeface="黑体" panose="02010609060101010101" pitchFamily="49" charset="-122"/>
                <a:cs typeface="Arial Unicode MS" panose="020B0604020202020204" pitchFamily="34" charset="-122"/>
              </a:rPr>
              <a:t>610000	$470</a:t>
            </a:r>
          </a:p>
        </p:txBody>
      </p:sp>
      <p:sp>
        <p:nvSpPr>
          <p:cNvPr id="16" name="Rectangle 14">
            <a:extLst>
              <a:ext uri="{FF2B5EF4-FFF2-40B4-BE49-F238E27FC236}">
                <a16:creationId xmlns:a16="http://schemas.microsoft.com/office/drawing/2014/main" id="{724E9516-F349-478C-AF2C-FB70DDE922FF}"/>
              </a:ext>
            </a:extLst>
          </p:cNvPr>
          <p:cNvSpPr>
            <a:spLocks noChangeArrowheads="1"/>
          </p:cNvSpPr>
          <p:nvPr/>
        </p:nvSpPr>
        <p:spPr bwMode="auto">
          <a:xfrm>
            <a:off x="6963768" y="4789470"/>
            <a:ext cx="1412875"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279400">
              <a:spcBef>
                <a:spcPct val="20000"/>
              </a:spcBef>
              <a:buClr>
                <a:srgbClr val="72BFC5"/>
              </a:buClr>
              <a:buChar char="•"/>
              <a:defRPr sz="1300">
                <a:solidFill>
                  <a:schemeClr val="tx1"/>
                </a:solidFill>
                <a:latin typeface="Calibri" panose="020F0502020204030204" pitchFamily="34" charset="0"/>
              </a:defRPr>
            </a:lvl1pPr>
            <a:lvl2pPr marL="742950" indent="-285750" defTabSz="279400">
              <a:spcBef>
                <a:spcPct val="20000"/>
              </a:spcBef>
              <a:buClr>
                <a:srgbClr val="72BFC5"/>
              </a:buClr>
              <a:buChar char="–"/>
              <a:defRPr sz="1300">
                <a:solidFill>
                  <a:schemeClr val="tx1"/>
                </a:solidFill>
                <a:latin typeface="Calibri" panose="020F0502020204030204" pitchFamily="34" charset="0"/>
              </a:defRPr>
            </a:lvl2pPr>
            <a:lvl3pPr marL="1143000" indent="-228600" defTabSz="279400">
              <a:spcBef>
                <a:spcPct val="20000"/>
              </a:spcBef>
              <a:buClr>
                <a:srgbClr val="72BFC5"/>
              </a:buClr>
              <a:buChar char="•"/>
              <a:defRPr sz="1300">
                <a:solidFill>
                  <a:schemeClr val="tx1"/>
                </a:solidFill>
                <a:latin typeface="Calibri" panose="020F0502020204030204" pitchFamily="34" charset="0"/>
              </a:defRPr>
            </a:lvl3pPr>
            <a:lvl4pPr marL="1600200" indent="-228600" defTabSz="279400">
              <a:spcBef>
                <a:spcPct val="20000"/>
              </a:spcBef>
              <a:buClr>
                <a:srgbClr val="72BFC5"/>
              </a:buClr>
              <a:buChar char="–"/>
              <a:defRPr sz="1300">
                <a:solidFill>
                  <a:schemeClr val="tx1"/>
                </a:solidFill>
                <a:latin typeface="Calibri" panose="020F0502020204030204" pitchFamily="34" charset="0"/>
              </a:defRPr>
            </a:lvl4pPr>
            <a:lvl5pPr marL="2057400" indent="-228600" defTabSz="279400">
              <a:spcBef>
                <a:spcPct val="20000"/>
              </a:spcBef>
              <a:buClr>
                <a:srgbClr val="72BFC5"/>
              </a:buClr>
              <a:buChar char="»"/>
              <a:defRPr sz="1300">
                <a:solidFill>
                  <a:schemeClr val="tx1"/>
                </a:solidFill>
                <a:latin typeface="Calibri" panose="020F0502020204030204" pitchFamily="34" charset="0"/>
              </a:defRPr>
            </a:lvl5pPr>
            <a:lvl6pPr marL="2514600" indent="-228600" defTabSz="2794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2794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2794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2794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de-DE" altLang="en-US" sz="1400">
                <a:solidFill>
                  <a:srgbClr val="333333"/>
                </a:solidFill>
                <a:latin typeface="Arial" panose="020B0604020202020204" pitchFamily="34" charset="0"/>
                <a:ea typeface="黑体" panose="02010609060101010101" pitchFamily="49" charset="-122"/>
                <a:cs typeface="Arial Unicode MS" panose="020B0604020202020204" pitchFamily="34" charset="-122"/>
              </a:rPr>
              <a:t>611000	$880</a:t>
            </a:r>
          </a:p>
        </p:txBody>
      </p:sp>
      <p:sp>
        <p:nvSpPr>
          <p:cNvPr id="17" name="Rectangle 15">
            <a:extLst>
              <a:ext uri="{FF2B5EF4-FFF2-40B4-BE49-F238E27FC236}">
                <a16:creationId xmlns:a16="http://schemas.microsoft.com/office/drawing/2014/main" id="{C303A924-4147-4D42-A0DC-4F0B06E2FB2E}"/>
              </a:ext>
            </a:extLst>
          </p:cNvPr>
          <p:cNvSpPr>
            <a:spLocks noChangeArrowheads="1"/>
          </p:cNvSpPr>
          <p:nvPr/>
        </p:nvSpPr>
        <p:spPr bwMode="auto">
          <a:xfrm>
            <a:off x="6952655" y="5481620"/>
            <a:ext cx="1412875"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279400">
              <a:spcBef>
                <a:spcPct val="20000"/>
              </a:spcBef>
              <a:buClr>
                <a:srgbClr val="72BFC5"/>
              </a:buClr>
              <a:buChar char="•"/>
              <a:defRPr sz="1300">
                <a:solidFill>
                  <a:schemeClr val="tx1"/>
                </a:solidFill>
                <a:latin typeface="Calibri" panose="020F0502020204030204" pitchFamily="34" charset="0"/>
              </a:defRPr>
            </a:lvl1pPr>
            <a:lvl2pPr marL="742950" indent="-285750" defTabSz="279400">
              <a:spcBef>
                <a:spcPct val="20000"/>
              </a:spcBef>
              <a:buClr>
                <a:srgbClr val="72BFC5"/>
              </a:buClr>
              <a:buChar char="–"/>
              <a:defRPr sz="1300">
                <a:solidFill>
                  <a:schemeClr val="tx1"/>
                </a:solidFill>
                <a:latin typeface="Calibri" panose="020F0502020204030204" pitchFamily="34" charset="0"/>
              </a:defRPr>
            </a:lvl2pPr>
            <a:lvl3pPr marL="1143000" indent="-228600" defTabSz="279400">
              <a:spcBef>
                <a:spcPct val="20000"/>
              </a:spcBef>
              <a:buClr>
                <a:srgbClr val="72BFC5"/>
              </a:buClr>
              <a:buChar char="•"/>
              <a:defRPr sz="1300">
                <a:solidFill>
                  <a:schemeClr val="tx1"/>
                </a:solidFill>
                <a:latin typeface="Calibri" panose="020F0502020204030204" pitchFamily="34" charset="0"/>
              </a:defRPr>
            </a:lvl3pPr>
            <a:lvl4pPr marL="1600200" indent="-228600" defTabSz="279400">
              <a:spcBef>
                <a:spcPct val="20000"/>
              </a:spcBef>
              <a:buClr>
                <a:srgbClr val="72BFC5"/>
              </a:buClr>
              <a:buChar char="–"/>
              <a:defRPr sz="1300">
                <a:solidFill>
                  <a:schemeClr val="tx1"/>
                </a:solidFill>
                <a:latin typeface="Calibri" panose="020F0502020204030204" pitchFamily="34" charset="0"/>
              </a:defRPr>
            </a:lvl4pPr>
            <a:lvl5pPr marL="2057400" indent="-228600" defTabSz="279400">
              <a:spcBef>
                <a:spcPct val="20000"/>
              </a:spcBef>
              <a:buClr>
                <a:srgbClr val="72BFC5"/>
              </a:buClr>
              <a:buChar char="»"/>
              <a:defRPr sz="1300">
                <a:solidFill>
                  <a:schemeClr val="tx1"/>
                </a:solidFill>
                <a:latin typeface="Calibri" panose="020F0502020204030204" pitchFamily="34" charset="0"/>
              </a:defRPr>
            </a:lvl5pPr>
            <a:lvl6pPr marL="2514600" indent="-228600" defTabSz="2794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2794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2794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2794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de-DE" altLang="en-US" sz="1400">
                <a:solidFill>
                  <a:srgbClr val="333333"/>
                </a:solidFill>
                <a:latin typeface="Arial" panose="020B0604020202020204" pitchFamily="34" charset="0"/>
                <a:ea typeface="黑体" panose="02010609060101010101" pitchFamily="49" charset="-122"/>
                <a:cs typeface="Arial Unicode MS" panose="020B0604020202020204" pitchFamily="34" charset="-122"/>
              </a:rPr>
              <a:t>660000	  $61</a:t>
            </a:r>
          </a:p>
        </p:txBody>
      </p:sp>
      <p:sp>
        <p:nvSpPr>
          <p:cNvPr id="18" name="Rectangle 16">
            <a:extLst>
              <a:ext uri="{FF2B5EF4-FFF2-40B4-BE49-F238E27FC236}">
                <a16:creationId xmlns:a16="http://schemas.microsoft.com/office/drawing/2014/main" id="{ED359A8F-38F2-48F3-983D-6CE5B23A07D5}"/>
              </a:ext>
            </a:extLst>
          </p:cNvPr>
          <p:cNvSpPr>
            <a:spLocks noChangeArrowheads="1"/>
          </p:cNvSpPr>
          <p:nvPr/>
        </p:nvSpPr>
        <p:spPr bwMode="auto">
          <a:xfrm>
            <a:off x="6952655" y="5845157"/>
            <a:ext cx="1412875"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279400">
              <a:spcBef>
                <a:spcPct val="20000"/>
              </a:spcBef>
              <a:buClr>
                <a:srgbClr val="72BFC5"/>
              </a:buClr>
              <a:buChar char="•"/>
              <a:defRPr sz="1300">
                <a:solidFill>
                  <a:schemeClr val="tx1"/>
                </a:solidFill>
                <a:latin typeface="Calibri" panose="020F0502020204030204" pitchFamily="34" charset="0"/>
              </a:defRPr>
            </a:lvl1pPr>
            <a:lvl2pPr marL="742950" indent="-285750" defTabSz="279400">
              <a:spcBef>
                <a:spcPct val="20000"/>
              </a:spcBef>
              <a:buClr>
                <a:srgbClr val="72BFC5"/>
              </a:buClr>
              <a:buChar char="–"/>
              <a:defRPr sz="1300">
                <a:solidFill>
                  <a:schemeClr val="tx1"/>
                </a:solidFill>
                <a:latin typeface="Calibri" panose="020F0502020204030204" pitchFamily="34" charset="0"/>
              </a:defRPr>
            </a:lvl2pPr>
            <a:lvl3pPr marL="1143000" indent="-228600" defTabSz="279400">
              <a:spcBef>
                <a:spcPct val="20000"/>
              </a:spcBef>
              <a:buClr>
                <a:srgbClr val="72BFC5"/>
              </a:buClr>
              <a:buChar char="•"/>
              <a:defRPr sz="1300">
                <a:solidFill>
                  <a:schemeClr val="tx1"/>
                </a:solidFill>
                <a:latin typeface="Calibri" panose="020F0502020204030204" pitchFamily="34" charset="0"/>
              </a:defRPr>
            </a:lvl3pPr>
            <a:lvl4pPr marL="1600200" indent="-228600" defTabSz="279400">
              <a:spcBef>
                <a:spcPct val="20000"/>
              </a:spcBef>
              <a:buClr>
                <a:srgbClr val="72BFC5"/>
              </a:buClr>
              <a:buChar char="–"/>
              <a:defRPr sz="1300">
                <a:solidFill>
                  <a:schemeClr val="tx1"/>
                </a:solidFill>
                <a:latin typeface="Calibri" panose="020F0502020204030204" pitchFamily="34" charset="0"/>
              </a:defRPr>
            </a:lvl4pPr>
            <a:lvl5pPr marL="2057400" indent="-228600" defTabSz="279400">
              <a:spcBef>
                <a:spcPct val="20000"/>
              </a:spcBef>
              <a:buClr>
                <a:srgbClr val="72BFC5"/>
              </a:buClr>
              <a:buChar char="»"/>
              <a:defRPr sz="1300">
                <a:solidFill>
                  <a:schemeClr val="tx1"/>
                </a:solidFill>
                <a:latin typeface="Calibri" panose="020F0502020204030204" pitchFamily="34" charset="0"/>
              </a:defRPr>
            </a:lvl5pPr>
            <a:lvl6pPr marL="2514600" indent="-228600" defTabSz="2794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2794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2794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2794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de-DE" altLang="en-US" sz="1400">
                <a:solidFill>
                  <a:srgbClr val="333333"/>
                </a:solidFill>
                <a:latin typeface="Arial" panose="020B0604020202020204" pitchFamily="34" charset="0"/>
                <a:ea typeface="黑体" panose="02010609060101010101" pitchFamily="49" charset="-122"/>
                <a:cs typeface="Arial Unicode MS" panose="020B0604020202020204" pitchFamily="34" charset="-122"/>
              </a:rPr>
              <a:t>661000	$270</a:t>
            </a:r>
          </a:p>
        </p:txBody>
      </p:sp>
      <p:sp>
        <p:nvSpPr>
          <p:cNvPr id="19" name="AutoShape 17">
            <a:extLst>
              <a:ext uri="{FF2B5EF4-FFF2-40B4-BE49-F238E27FC236}">
                <a16:creationId xmlns:a16="http://schemas.microsoft.com/office/drawing/2014/main" id="{650B3863-0181-474C-85EE-D929E27CD603}"/>
              </a:ext>
            </a:extLst>
          </p:cNvPr>
          <p:cNvSpPr>
            <a:spLocks noChangeArrowheads="1"/>
          </p:cNvSpPr>
          <p:nvPr/>
        </p:nvSpPr>
        <p:spPr bwMode="auto">
          <a:xfrm>
            <a:off x="3463330" y="1266807"/>
            <a:ext cx="5264150" cy="914400"/>
          </a:xfrm>
          <a:prstGeom prst="roundRect">
            <a:avLst>
              <a:gd name="adj" fmla="val 12778"/>
            </a:avLst>
          </a:prstGeom>
          <a:solidFill>
            <a:srgbClr val="004CFF"/>
          </a:solidFill>
          <a:ln w="12700">
            <a:solidFill>
              <a:schemeClr val="bg1"/>
            </a:solidFill>
            <a:round/>
            <a:headEnd/>
            <a:tailEnd/>
          </a:ln>
          <a:effectLst>
            <a:prstShdw prst="shdw17" dist="17961" dir="2700000">
              <a:schemeClr val="bg1">
                <a:gamma/>
                <a:shade val="60000"/>
                <a:invGamma/>
              </a:schemeClr>
            </a:prstShdw>
          </a:effectLst>
        </p:spPr>
        <p:txBody>
          <a:bodyPr wrap="none" lIns="90488" tIns="44450" rIns="90488" bIns="44450"/>
          <a:lstStyle/>
          <a:p>
            <a:pPr>
              <a:spcBef>
                <a:spcPct val="20000"/>
              </a:spcBef>
              <a:defRPr/>
            </a:pPr>
            <a:r>
              <a:rPr lang="zh-CN" altLang="de-DE" sz="2000">
                <a:solidFill>
                  <a:srgbClr val="A2FFA3"/>
                </a:solidFill>
                <a:ea typeface="黑体" pitchFamily="2" charset="-122"/>
              </a:rPr>
              <a:t>分条列举</a:t>
            </a:r>
          </a:p>
          <a:p>
            <a:pPr>
              <a:spcBef>
                <a:spcPct val="20000"/>
              </a:spcBef>
              <a:defRPr/>
            </a:pPr>
            <a:r>
              <a:rPr lang="zh-CN" altLang="de-DE" sz="2000">
                <a:solidFill>
                  <a:srgbClr val="A2FFA3"/>
                </a:solidFill>
                <a:ea typeface="黑体" pitchFamily="2" charset="-122"/>
              </a:rPr>
              <a:t>按照项目类别          按照成本要素</a:t>
            </a:r>
            <a:endParaRPr lang="de-DE" altLang="zh-CN" sz="2000">
              <a:solidFill>
                <a:srgbClr val="A2FFA3"/>
              </a:solidFill>
              <a:ea typeface="黑体" pitchFamily="2" charset="-122"/>
            </a:endParaRPr>
          </a:p>
        </p:txBody>
      </p:sp>
      <p:sp>
        <p:nvSpPr>
          <p:cNvPr id="20" name="AutoShape 18">
            <a:extLst>
              <a:ext uri="{FF2B5EF4-FFF2-40B4-BE49-F238E27FC236}">
                <a16:creationId xmlns:a16="http://schemas.microsoft.com/office/drawing/2014/main" id="{A1466860-6A44-44EF-AA63-198B94C052CE}"/>
              </a:ext>
            </a:extLst>
          </p:cNvPr>
          <p:cNvSpPr>
            <a:spLocks noChangeArrowheads="1"/>
          </p:cNvSpPr>
          <p:nvPr/>
        </p:nvSpPr>
        <p:spPr bwMode="auto">
          <a:xfrm>
            <a:off x="9195793" y="1301732"/>
            <a:ext cx="2647950" cy="398463"/>
          </a:xfrm>
          <a:prstGeom prst="roundRect">
            <a:avLst>
              <a:gd name="adj" fmla="val 12495"/>
            </a:avLst>
          </a:prstGeom>
          <a:solidFill>
            <a:srgbClr val="114FFB"/>
          </a:solidFill>
          <a:ln w="12700">
            <a:solidFill>
              <a:schemeClr val="bg1"/>
            </a:solidFill>
            <a:round/>
            <a:headEnd/>
            <a:tailEnd/>
          </a:ln>
          <a:effectLst>
            <a:prstShdw prst="shdw17" dist="17961" dir="2700000">
              <a:schemeClr val="bg1">
                <a:gamma/>
                <a:shade val="60000"/>
                <a:invGamma/>
              </a:schemeClr>
            </a:prstShdw>
          </a:effectLst>
        </p:spPr>
        <p:txBody>
          <a:bodyPr lIns="90488" tIns="44450" rIns="90488" bIns="44450">
            <a:spAutoFit/>
          </a:bodyPr>
          <a:lstStyle/>
          <a:p>
            <a:pPr>
              <a:lnSpc>
                <a:spcPct val="90000"/>
              </a:lnSpc>
              <a:spcAft>
                <a:spcPct val="50000"/>
              </a:spcAft>
              <a:defRPr/>
            </a:pPr>
            <a:r>
              <a:rPr lang="zh-CN" altLang="de-DE" sz="2000">
                <a:solidFill>
                  <a:srgbClr val="A2FFA3"/>
                </a:solidFill>
                <a:ea typeface="黑体" pitchFamily="2" charset="-122"/>
              </a:rPr>
              <a:t>成本构成划分</a:t>
            </a:r>
          </a:p>
        </p:txBody>
      </p:sp>
      <p:sp>
        <p:nvSpPr>
          <p:cNvPr id="21" name="Rectangle 19">
            <a:extLst>
              <a:ext uri="{FF2B5EF4-FFF2-40B4-BE49-F238E27FC236}">
                <a16:creationId xmlns:a16="http://schemas.microsoft.com/office/drawing/2014/main" id="{3F302E29-94DF-44AB-AEBB-DA8DFA5EC3E2}"/>
              </a:ext>
            </a:extLst>
          </p:cNvPr>
          <p:cNvSpPr>
            <a:spLocks noChangeArrowheads="1"/>
          </p:cNvSpPr>
          <p:nvPr/>
        </p:nvSpPr>
        <p:spPr bwMode="auto">
          <a:xfrm>
            <a:off x="9516468" y="2959082"/>
            <a:ext cx="1692275"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279400">
              <a:spcBef>
                <a:spcPct val="20000"/>
              </a:spcBef>
              <a:buClr>
                <a:srgbClr val="72BFC5"/>
              </a:buClr>
              <a:buChar char="•"/>
              <a:defRPr sz="1300">
                <a:solidFill>
                  <a:schemeClr val="tx1"/>
                </a:solidFill>
                <a:latin typeface="Calibri" panose="020F0502020204030204" pitchFamily="34" charset="0"/>
              </a:defRPr>
            </a:lvl1pPr>
            <a:lvl2pPr marL="742950" indent="-285750" defTabSz="279400">
              <a:spcBef>
                <a:spcPct val="20000"/>
              </a:spcBef>
              <a:buClr>
                <a:srgbClr val="72BFC5"/>
              </a:buClr>
              <a:buChar char="–"/>
              <a:defRPr sz="1300">
                <a:solidFill>
                  <a:schemeClr val="tx1"/>
                </a:solidFill>
                <a:latin typeface="Calibri" panose="020F0502020204030204" pitchFamily="34" charset="0"/>
              </a:defRPr>
            </a:lvl2pPr>
            <a:lvl3pPr marL="1143000" indent="-228600" defTabSz="279400">
              <a:spcBef>
                <a:spcPct val="20000"/>
              </a:spcBef>
              <a:buClr>
                <a:srgbClr val="72BFC5"/>
              </a:buClr>
              <a:buChar char="•"/>
              <a:defRPr sz="1300">
                <a:solidFill>
                  <a:schemeClr val="tx1"/>
                </a:solidFill>
                <a:latin typeface="Calibri" panose="020F0502020204030204" pitchFamily="34" charset="0"/>
              </a:defRPr>
            </a:lvl3pPr>
            <a:lvl4pPr marL="1600200" indent="-228600" defTabSz="279400">
              <a:spcBef>
                <a:spcPct val="20000"/>
              </a:spcBef>
              <a:buClr>
                <a:srgbClr val="72BFC5"/>
              </a:buClr>
              <a:buChar char="–"/>
              <a:defRPr sz="1300">
                <a:solidFill>
                  <a:schemeClr val="tx1"/>
                </a:solidFill>
                <a:latin typeface="Calibri" panose="020F0502020204030204" pitchFamily="34" charset="0"/>
              </a:defRPr>
            </a:lvl4pPr>
            <a:lvl5pPr marL="2057400" indent="-228600" defTabSz="279400">
              <a:spcBef>
                <a:spcPct val="20000"/>
              </a:spcBef>
              <a:buClr>
                <a:srgbClr val="72BFC5"/>
              </a:buClr>
              <a:buChar char="»"/>
              <a:defRPr sz="1300">
                <a:solidFill>
                  <a:schemeClr val="tx1"/>
                </a:solidFill>
                <a:latin typeface="Calibri" panose="020F0502020204030204" pitchFamily="34" charset="0"/>
              </a:defRPr>
            </a:lvl5pPr>
            <a:lvl6pPr marL="2514600" indent="-228600" defTabSz="2794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2794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2794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2794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de-DE" altLang="en-US" sz="1400">
                <a:solidFill>
                  <a:srgbClr val="333333"/>
                </a:solidFill>
                <a:latin typeface="Arial" panose="020B0604020202020204" pitchFamily="34" charset="0"/>
                <a:ea typeface="黑体" panose="02010609060101010101" pitchFamily="49" charset="-122"/>
                <a:cs typeface="Arial Unicode MS" panose="020B0604020202020204" pitchFamily="34" charset="-122"/>
              </a:rPr>
              <a:t>01	</a:t>
            </a:r>
            <a:r>
              <a:rPr lang="zh-CN" altLang="zh-CN" sz="1400">
                <a:solidFill>
                  <a:srgbClr val="333333"/>
                </a:solidFill>
                <a:latin typeface="Arial" panose="020B0604020202020204" pitchFamily="34" charset="0"/>
                <a:ea typeface="黑体" panose="02010609060101010101" pitchFamily="49" charset="-122"/>
                <a:cs typeface="Arial Unicode MS" panose="020B0604020202020204" pitchFamily="34" charset="-122"/>
              </a:rPr>
              <a:t>物料</a:t>
            </a:r>
            <a:r>
              <a:rPr lang="zh-CN" altLang="de-DE" sz="1400">
                <a:solidFill>
                  <a:srgbClr val="333333"/>
                </a:solidFill>
                <a:latin typeface="Arial" panose="020B0604020202020204" pitchFamily="34" charset="0"/>
                <a:ea typeface="黑体" panose="02010609060101010101" pitchFamily="49" charset="-122"/>
                <a:cs typeface="Arial Unicode MS" panose="020B0604020202020204" pitchFamily="34" charset="-122"/>
              </a:rPr>
              <a:t>		$610</a:t>
            </a:r>
          </a:p>
        </p:txBody>
      </p:sp>
      <p:sp>
        <p:nvSpPr>
          <p:cNvPr id="22" name="Rectangle 20">
            <a:extLst>
              <a:ext uri="{FF2B5EF4-FFF2-40B4-BE49-F238E27FC236}">
                <a16:creationId xmlns:a16="http://schemas.microsoft.com/office/drawing/2014/main" id="{389B8FD2-F0E3-4D4A-B961-70AD2F060A42}"/>
              </a:ext>
            </a:extLst>
          </p:cNvPr>
          <p:cNvSpPr>
            <a:spLocks noChangeArrowheads="1"/>
          </p:cNvSpPr>
          <p:nvPr/>
        </p:nvSpPr>
        <p:spPr bwMode="auto">
          <a:xfrm>
            <a:off x="9516468" y="4422757"/>
            <a:ext cx="170815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279400">
              <a:spcBef>
                <a:spcPct val="20000"/>
              </a:spcBef>
              <a:buClr>
                <a:srgbClr val="72BFC5"/>
              </a:buClr>
              <a:buChar char="•"/>
              <a:defRPr sz="1300">
                <a:solidFill>
                  <a:schemeClr val="tx1"/>
                </a:solidFill>
                <a:latin typeface="Calibri" panose="020F0502020204030204" pitchFamily="34" charset="0"/>
              </a:defRPr>
            </a:lvl1pPr>
            <a:lvl2pPr marL="742950" indent="-285750" defTabSz="279400">
              <a:spcBef>
                <a:spcPct val="20000"/>
              </a:spcBef>
              <a:buClr>
                <a:srgbClr val="72BFC5"/>
              </a:buClr>
              <a:buChar char="–"/>
              <a:defRPr sz="1300">
                <a:solidFill>
                  <a:schemeClr val="tx1"/>
                </a:solidFill>
                <a:latin typeface="Calibri" panose="020F0502020204030204" pitchFamily="34" charset="0"/>
              </a:defRPr>
            </a:lvl2pPr>
            <a:lvl3pPr marL="1143000" indent="-228600" defTabSz="279400">
              <a:spcBef>
                <a:spcPct val="20000"/>
              </a:spcBef>
              <a:buClr>
                <a:srgbClr val="72BFC5"/>
              </a:buClr>
              <a:buChar char="•"/>
              <a:defRPr sz="1300">
                <a:solidFill>
                  <a:schemeClr val="tx1"/>
                </a:solidFill>
                <a:latin typeface="Calibri" panose="020F0502020204030204" pitchFamily="34" charset="0"/>
              </a:defRPr>
            </a:lvl3pPr>
            <a:lvl4pPr marL="1600200" indent="-228600" defTabSz="279400">
              <a:spcBef>
                <a:spcPct val="20000"/>
              </a:spcBef>
              <a:buClr>
                <a:srgbClr val="72BFC5"/>
              </a:buClr>
              <a:buChar char="–"/>
              <a:defRPr sz="1300">
                <a:solidFill>
                  <a:schemeClr val="tx1"/>
                </a:solidFill>
                <a:latin typeface="Calibri" panose="020F0502020204030204" pitchFamily="34" charset="0"/>
              </a:defRPr>
            </a:lvl4pPr>
            <a:lvl5pPr marL="2057400" indent="-228600" defTabSz="279400">
              <a:spcBef>
                <a:spcPct val="20000"/>
              </a:spcBef>
              <a:buClr>
                <a:srgbClr val="72BFC5"/>
              </a:buClr>
              <a:buChar char="»"/>
              <a:defRPr sz="1300">
                <a:solidFill>
                  <a:schemeClr val="tx1"/>
                </a:solidFill>
                <a:latin typeface="Calibri" panose="020F0502020204030204" pitchFamily="34" charset="0"/>
              </a:defRPr>
            </a:lvl5pPr>
            <a:lvl6pPr marL="2514600" indent="-228600" defTabSz="2794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2794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2794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2794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de-DE" altLang="en-US" sz="1400">
                <a:solidFill>
                  <a:srgbClr val="333333"/>
                </a:solidFill>
                <a:latin typeface="Arial" panose="020B0604020202020204" pitchFamily="34" charset="0"/>
                <a:ea typeface="黑体" panose="02010609060101010101" pitchFamily="49" charset="-122"/>
                <a:cs typeface="Arial Unicode MS" panose="020B0604020202020204" pitchFamily="34" charset="-122"/>
              </a:rPr>
              <a:t>02	</a:t>
            </a:r>
            <a:r>
              <a:rPr lang="zh-CN" altLang="zh-CN" sz="1400">
                <a:solidFill>
                  <a:srgbClr val="333333"/>
                </a:solidFill>
                <a:latin typeface="Arial" panose="020B0604020202020204" pitchFamily="34" charset="0"/>
                <a:ea typeface="黑体" panose="02010609060101010101" pitchFamily="49" charset="-122"/>
                <a:cs typeface="Arial Unicode MS" panose="020B0604020202020204" pitchFamily="34" charset="-122"/>
              </a:rPr>
              <a:t>作业</a:t>
            </a:r>
            <a:r>
              <a:rPr lang="zh-CN" altLang="de-DE" sz="1400">
                <a:solidFill>
                  <a:srgbClr val="333333"/>
                </a:solidFill>
                <a:latin typeface="Arial" panose="020B0604020202020204" pitchFamily="34" charset="0"/>
                <a:ea typeface="黑体" panose="02010609060101010101" pitchFamily="49" charset="-122"/>
                <a:cs typeface="Arial Unicode MS" panose="020B0604020202020204" pitchFamily="34" charset="-122"/>
              </a:rPr>
              <a:t>	    $1350</a:t>
            </a:r>
          </a:p>
        </p:txBody>
      </p:sp>
      <p:sp>
        <p:nvSpPr>
          <p:cNvPr id="23" name="Rectangle 21">
            <a:extLst>
              <a:ext uri="{FF2B5EF4-FFF2-40B4-BE49-F238E27FC236}">
                <a16:creationId xmlns:a16="http://schemas.microsoft.com/office/drawing/2014/main" id="{69D0142B-814A-4880-917E-18B2D1214CA6}"/>
              </a:ext>
            </a:extLst>
          </p:cNvPr>
          <p:cNvSpPr>
            <a:spLocks noChangeArrowheads="1"/>
          </p:cNvSpPr>
          <p:nvPr/>
        </p:nvSpPr>
        <p:spPr bwMode="auto">
          <a:xfrm>
            <a:off x="9516468" y="5616557"/>
            <a:ext cx="1971675"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279400">
              <a:spcBef>
                <a:spcPct val="20000"/>
              </a:spcBef>
              <a:buClr>
                <a:srgbClr val="72BFC5"/>
              </a:buClr>
              <a:buChar char="•"/>
              <a:defRPr sz="1300">
                <a:solidFill>
                  <a:schemeClr val="tx1"/>
                </a:solidFill>
                <a:latin typeface="Calibri" panose="020F0502020204030204" pitchFamily="34" charset="0"/>
              </a:defRPr>
            </a:lvl1pPr>
            <a:lvl2pPr marL="742950" indent="-285750" defTabSz="279400">
              <a:spcBef>
                <a:spcPct val="20000"/>
              </a:spcBef>
              <a:buClr>
                <a:srgbClr val="72BFC5"/>
              </a:buClr>
              <a:buChar char="–"/>
              <a:defRPr sz="1300">
                <a:solidFill>
                  <a:schemeClr val="tx1"/>
                </a:solidFill>
                <a:latin typeface="Calibri" panose="020F0502020204030204" pitchFamily="34" charset="0"/>
              </a:defRPr>
            </a:lvl2pPr>
            <a:lvl3pPr marL="1143000" indent="-228600" defTabSz="279400">
              <a:spcBef>
                <a:spcPct val="20000"/>
              </a:spcBef>
              <a:buClr>
                <a:srgbClr val="72BFC5"/>
              </a:buClr>
              <a:buChar char="•"/>
              <a:defRPr sz="1300">
                <a:solidFill>
                  <a:schemeClr val="tx1"/>
                </a:solidFill>
                <a:latin typeface="Calibri" panose="020F0502020204030204" pitchFamily="34" charset="0"/>
              </a:defRPr>
            </a:lvl3pPr>
            <a:lvl4pPr marL="1600200" indent="-228600" defTabSz="279400">
              <a:spcBef>
                <a:spcPct val="20000"/>
              </a:spcBef>
              <a:buClr>
                <a:srgbClr val="72BFC5"/>
              </a:buClr>
              <a:buChar char="–"/>
              <a:defRPr sz="1300">
                <a:solidFill>
                  <a:schemeClr val="tx1"/>
                </a:solidFill>
                <a:latin typeface="Calibri" panose="020F0502020204030204" pitchFamily="34" charset="0"/>
              </a:defRPr>
            </a:lvl4pPr>
            <a:lvl5pPr marL="2057400" indent="-228600" defTabSz="279400">
              <a:spcBef>
                <a:spcPct val="20000"/>
              </a:spcBef>
              <a:buClr>
                <a:srgbClr val="72BFC5"/>
              </a:buClr>
              <a:buChar char="»"/>
              <a:defRPr sz="1300">
                <a:solidFill>
                  <a:schemeClr val="tx1"/>
                </a:solidFill>
                <a:latin typeface="Calibri" panose="020F0502020204030204" pitchFamily="34" charset="0"/>
              </a:defRPr>
            </a:lvl5pPr>
            <a:lvl6pPr marL="2514600" indent="-228600" defTabSz="2794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2794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2794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2794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de-DE" altLang="en-US" sz="1400">
                <a:solidFill>
                  <a:srgbClr val="333333"/>
                </a:solidFill>
                <a:latin typeface="Arial" panose="020B0604020202020204" pitchFamily="34" charset="0"/>
                <a:ea typeface="黑体" panose="02010609060101010101" pitchFamily="49" charset="-122"/>
                <a:cs typeface="Arial Unicode MS" panose="020B0604020202020204" pitchFamily="34" charset="-122"/>
              </a:rPr>
              <a:t>03	</a:t>
            </a:r>
            <a:r>
              <a:rPr lang="zh-CN" altLang="zh-CN" sz="1400">
                <a:solidFill>
                  <a:srgbClr val="333333"/>
                </a:solidFill>
                <a:latin typeface="Arial" panose="020B0604020202020204" pitchFamily="34" charset="0"/>
                <a:ea typeface="黑体" panose="02010609060101010101" pitchFamily="49" charset="-122"/>
                <a:cs typeface="Arial Unicode MS" panose="020B0604020202020204" pitchFamily="34" charset="-122"/>
              </a:rPr>
              <a:t>间接费用</a:t>
            </a:r>
            <a:r>
              <a:rPr lang="zh-CN" altLang="de-DE" sz="1400">
                <a:solidFill>
                  <a:srgbClr val="333333"/>
                </a:solidFill>
                <a:latin typeface="Arial" panose="020B0604020202020204" pitchFamily="34" charset="0"/>
                <a:ea typeface="黑体" panose="02010609060101010101" pitchFamily="49" charset="-122"/>
                <a:cs typeface="Arial Unicode MS" panose="020B0604020202020204" pitchFamily="34" charset="-122"/>
              </a:rPr>
              <a:t>		$331</a:t>
            </a:r>
          </a:p>
        </p:txBody>
      </p:sp>
      <p:sp>
        <p:nvSpPr>
          <p:cNvPr id="24" name="AutoShape 22">
            <a:extLst>
              <a:ext uri="{FF2B5EF4-FFF2-40B4-BE49-F238E27FC236}">
                <a16:creationId xmlns:a16="http://schemas.microsoft.com/office/drawing/2014/main" id="{F79CE7C7-1275-4DC3-BB34-6C2B893F3FAF}"/>
              </a:ext>
            </a:extLst>
          </p:cNvPr>
          <p:cNvSpPr>
            <a:spLocks noChangeArrowheads="1"/>
          </p:cNvSpPr>
          <p:nvPr/>
        </p:nvSpPr>
        <p:spPr bwMode="auto">
          <a:xfrm rot="5400000">
            <a:off x="8616355" y="2965432"/>
            <a:ext cx="1054100" cy="228600"/>
          </a:xfrm>
          <a:prstGeom prst="triangle">
            <a:avLst>
              <a:gd name="adj" fmla="val 49995"/>
            </a:avLst>
          </a:prstGeom>
          <a:gradFill rotWithShape="0">
            <a:gsLst>
              <a:gs pos="0">
                <a:srgbClr val="DC0081"/>
              </a:gs>
              <a:gs pos="100000">
                <a:srgbClr val="B00067"/>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eaLnBrk="1" hangingPunct="1">
              <a:spcBef>
                <a:spcPct val="0"/>
              </a:spcBef>
              <a:buClrTx/>
              <a:buFontTx/>
              <a:buNone/>
            </a:pPr>
            <a:endParaRPr lang="en-GB" altLang="zh-CN" sz="1600">
              <a:solidFill>
                <a:srgbClr val="333333"/>
              </a:solidFill>
              <a:latin typeface="Arial" panose="020B0604020202020204" pitchFamily="34" charset="0"/>
              <a:ea typeface="Arial Unicode MS" panose="020B0604020202020204" pitchFamily="34" charset="-122"/>
              <a:cs typeface="Arial Unicode MS" panose="020B0604020202020204" pitchFamily="34" charset="-122"/>
            </a:endParaRPr>
          </a:p>
        </p:txBody>
      </p:sp>
      <p:sp>
        <p:nvSpPr>
          <p:cNvPr id="25" name="AutoShape 23">
            <a:extLst>
              <a:ext uri="{FF2B5EF4-FFF2-40B4-BE49-F238E27FC236}">
                <a16:creationId xmlns:a16="http://schemas.microsoft.com/office/drawing/2014/main" id="{6C0DF74F-5BDC-476C-A0D4-357AAB191986}"/>
              </a:ext>
            </a:extLst>
          </p:cNvPr>
          <p:cNvSpPr>
            <a:spLocks noChangeArrowheads="1"/>
          </p:cNvSpPr>
          <p:nvPr/>
        </p:nvSpPr>
        <p:spPr bwMode="auto">
          <a:xfrm rot="5400000">
            <a:off x="8611593" y="4473557"/>
            <a:ext cx="1054100" cy="228600"/>
          </a:xfrm>
          <a:prstGeom prst="triangle">
            <a:avLst>
              <a:gd name="adj" fmla="val 49995"/>
            </a:avLst>
          </a:prstGeom>
          <a:gradFill rotWithShape="0">
            <a:gsLst>
              <a:gs pos="0">
                <a:srgbClr val="DC0081"/>
              </a:gs>
              <a:gs pos="100000">
                <a:srgbClr val="B00067"/>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eaLnBrk="1" hangingPunct="1">
              <a:spcBef>
                <a:spcPct val="0"/>
              </a:spcBef>
              <a:buClrTx/>
              <a:buFontTx/>
              <a:buNone/>
            </a:pPr>
            <a:endParaRPr lang="en-GB" altLang="zh-CN" sz="1600">
              <a:solidFill>
                <a:srgbClr val="333333"/>
              </a:solidFill>
              <a:latin typeface="Arial" panose="020B0604020202020204" pitchFamily="34" charset="0"/>
              <a:ea typeface="Arial Unicode MS" panose="020B0604020202020204" pitchFamily="34" charset="-122"/>
              <a:cs typeface="Arial Unicode MS" panose="020B0604020202020204" pitchFamily="34" charset="-122"/>
            </a:endParaRPr>
          </a:p>
        </p:txBody>
      </p:sp>
      <p:sp>
        <p:nvSpPr>
          <p:cNvPr id="26" name="AutoShape 24">
            <a:extLst>
              <a:ext uri="{FF2B5EF4-FFF2-40B4-BE49-F238E27FC236}">
                <a16:creationId xmlns:a16="http://schemas.microsoft.com/office/drawing/2014/main" id="{ECE02465-0275-4224-9F20-4D7371416ACB}"/>
              </a:ext>
            </a:extLst>
          </p:cNvPr>
          <p:cNvSpPr>
            <a:spLocks noChangeArrowheads="1"/>
          </p:cNvSpPr>
          <p:nvPr/>
        </p:nvSpPr>
        <p:spPr bwMode="auto">
          <a:xfrm rot="5400000">
            <a:off x="8771930" y="5697520"/>
            <a:ext cx="688975" cy="228600"/>
          </a:xfrm>
          <a:prstGeom prst="triangle">
            <a:avLst>
              <a:gd name="adj" fmla="val 49995"/>
            </a:avLst>
          </a:prstGeom>
          <a:gradFill rotWithShape="0">
            <a:gsLst>
              <a:gs pos="0">
                <a:srgbClr val="DC0081"/>
              </a:gs>
              <a:gs pos="100000">
                <a:srgbClr val="B00067"/>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eaLnBrk="1" hangingPunct="1">
              <a:spcBef>
                <a:spcPct val="0"/>
              </a:spcBef>
              <a:buClrTx/>
              <a:buFontTx/>
              <a:buNone/>
            </a:pPr>
            <a:endParaRPr lang="en-GB" altLang="zh-CN" sz="1600">
              <a:solidFill>
                <a:srgbClr val="333333"/>
              </a:solidFill>
              <a:latin typeface="Arial" panose="020B0604020202020204" pitchFamily="34" charset="0"/>
              <a:ea typeface="Arial Unicode MS" panose="020B0604020202020204" pitchFamily="34" charset="-122"/>
              <a:cs typeface="Arial Unicode MS" panose="020B0604020202020204" pitchFamily="34" charset="-122"/>
            </a:endParaRPr>
          </a:p>
        </p:txBody>
      </p:sp>
      <p:sp>
        <p:nvSpPr>
          <p:cNvPr id="27" name="AutoShape 25">
            <a:extLst>
              <a:ext uri="{FF2B5EF4-FFF2-40B4-BE49-F238E27FC236}">
                <a16:creationId xmlns:a16="http://schemas.microsoft.com/office/drawing/2014/main" id="{532C7C63-04F1-4915-8042-3B4AD5AD6DE8}"/>
              </a:ext>
            </a:extLst>
          </p:cNvPr>
          <p:cNvSpPr>
            <a:spLocks noChangeArrowheads="1"/>
          </p:cNvSpPr>
          <p:nvPr/>
        </p:nvSpPr>
        <p:spPr bwMode="auto">
          <a:xfrm rot="5400000">
            <a:off x="6438305" y="4202095"/>
            <a:ext cx="688975" cy="228600"/>
          </a:xfrm>
          <a:prstGeom prst="triangle">
            <a:avLst>
              <a:gd name="adj" fmla="val 49995"/>
            </a:avLst>
          </a:prstGeom>
          <a:gradFill rotWithShape="0">
            <a:gsLst>
              <a:gs pos="0">
                <a:srgbClr val="DC0081"/>
              </a:gs>
              <a:gs pos="100000">
                <a:srgbClr val="B00067"/>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eaLnBrk="1" hangingPunct="1">
              <a:spcBef>
                <a:spcPct val="0"/>
              </a:spcBef>
              <a:buClrTx/>
              <a:buFontTx/>
              <a:buNone/>
            </a:pPr>
            <a:endParaRPr lang="en-GB" altLang="zh-CN" sz="1600">
              <a:solidFill>
                <a:srgbClr val="333333"/>
              </a:solidFill>
              <a:latin typeface="Arial" panose="020B0604020202020204" pitchFamily="34" charset="0"/>
              <a:ea typeface="Arial Unicode MS" panose="020B0604020202020204" pitchFamily="34" charset="-122"/>
              <a:cs typeface="Arial Unicode MS" panose="020B0604020202020204" pitchFamily="34" charset="-122"/>
            </a:endParaRPr>
          </a:p>
        </p:txBody>
      </p:sp>
      <p:sp>
        <p:nvSpPr>
          <p:cNvPr id="28" name="AutoShape 26">
            <a:extLst>
              <a:ext uri="{FF2B5EF4-FFF2-40B4-BE49-F238E27FC236}">
                <a16:creationId xmlns:a16="http://schemas.microsoft.com/office/drawing/2014/main" id="{0D245AEB-6216-41D6-8792-57695A95B029}"/>
              </a:ext>
            </a:extLst>
          </p:cNvPr>
          <p:cNvSpPr>
            <a:spLocks noChangeArrowheads="1"/>
          </p:cNvSpPr>
          <p:nvPr/>
        </p:nvSpPr>
        <p:spPr bwMode="auto">
          <a:xfrm rot="5400000">
            <a:off x="6433542" y="2697145"/>
            <a:ext cx="688975" cy="228600"/>
          </a:xfrm>
          <a:prstGeom prst="triangle">
            <a:avLst>
              <a:gd name="adj" fmla="val 49995"/>
            </a:avLst>
          </a:prstGeom>
          <a:gradFill rotWithShape="0">
            <a:gsLst>
              <a:gs pos="0">
                <a:srgbClr val="DC0081"/>
              </a:gs>
              <a:gs pos="100000">
                <a:srgbClr val="B00067"/>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eaLnBrk="1" hangingPunct="1">
              <a:spcBef>
                <a:spcPct val="0"/>
              </a:spcBef>
              <a:buClrTx/>
              <a:buFontTx/>
              <a:buNone/>
            </a:pPr>
            <a:endParaRPr lang="en-GB" altLang="zh-CN" sz="1600">
              <a:solidFill>
                <a:srgbClr val="333333"/>
              </a:solidFill>
              <a:latin typeface="Arial" panose="020B0604020202020204" pitchFamily="34" charset="0"/>
              <a:ea typeface="Arial Unicode MS" panose="020B0604020202020204" pitchFamily="34" charset="-122"/>
              <a:cs typeface="Arial Unicode MS" panose="020B0604020202020204" pitchFamily="34" charset="-122"/>
            </a:endParaRPr>
          </a:p>
        </p:txBody>
      </p:sp>
      <p:sp>
        <p:nvSpPr>
          <p:cNvPr id="29" name="AutoShape 27">
            <a:extLst>
              <a:ext uri="{FF2B5EF4-FFF2-40B4-BE49-F238E27FC236}">
                <a16:creationId xmlns:a16="http://schemas.microsoft.com/office/drawing/2014/main" id="{BA9CE568-7DDE-48C2-8E7A-562C823D2F51}"/>
              </a:ext>
            </a:extLst>
          </p:cNvPr>
          <p:cNvSpPr>
            <a:spLocks noChangeArrowheads="1"/>
          </p:cNvSpPr>
          <p:nvPr/>
        </p:nvSpPr>
        <p:spPr bwMode="auto">
          <a:xfrm rot="5400000">
            <a:off x="6551018" y="4829157"/>
            <a:ext cx="412750" cy="187325"/>
          </a:xfrm>
          <a:prstGeom prst="triangle">
            <a:avLst>
              <a:gd name="adj" fmla="val 49995"/>
            </a:avLst>
          </a:prstGeom>
          <a:gradFill rotWithShape="0">
            <a:gsLst>
              <a:gs pos="0">
                <a:srgbClr val="DC0081"/>
              </a:gs>
              <a:gs pos="100000">
                <a:srgbClr val="B00067"/>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eaLnBrk="1" hangingPunct="1">
              <a:spcBef>
                <a:spcPct val="0"/>
              </a:spcBef>
              <a:buClrTx/>
              <a:buFontTx/>
              <a:buNone/>
            </a:pPr>
            <a:endParaRPr lang="en-GB" altLang="zh-CN" sz="1600">
              <a:solidFill>
                <a:srgbClr val="333333"/>
              </a:solidFill>
              <a:latin typeface="Arial" panose="020B0604020202020204" pitchFamily="34" charset="0"/>
              <a:ea typeface="Arial Unicode MS" panose="020B0604020202020204" pitchFamily="34" charset="-122"/>
              <a:cs typeface="Arial Unicode MS" panose="020B0604020202020204" pitchFamily="34" charset="-122"/>
            </a:endParaRPr>
          </a:p>
        </p:txBody>
      </p:sp>
      <p:sp>
        <p:nvSpPr>
          <p:cNvPr id="30" name="AutoShape 28">
            <a:extLst>
              <a:ext uri="{FF2B5EF4-FFF2-40B4-BE49-F238E27FC236}">
                <a16:creationId xmlns:a16="http://schemas.microsoft.com/office/drawing/2014/main" id="{216440E5-9F24-4DD9-9D5B-D348B90CFCBE}"/>
              </a:ext>
            </a:extLst>
          </p:cNvPr>
          <p:cNvSpPr>
            <a:spLocks noChangeArrowheads="1"/>
          </p:cNvSpPr>
          <p:nvPr/>
        </p:nvSpPr>
        <p:spPr bwMode="auto">
          <a:xfrm rot="5400000">
            <a:off x="6560543" y="5943582"/>
            <a:ext cx="412750" cy="190500"/>
          </a:xfrm>
          <a:prstGeom prst="triangle">
            <a:avLst>
              <a:gd name="adj" fmla="val 49995"/>
            </a:avLst>
          </a:prstGeom>
          <a:gradFill rotWithShape="0">
            <a:gsLst>
              <a:gs pos="0">
                <a:srgbClr val="DC0081"/>
              </a:gs>
              <a:gs pos="100000">
                <a:srgbClr val="B00067"/>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eaLnBrk="1" hangingPunct="1">
              <a:spcBef>
                <a:spcPct val="0"/>
              </a:spcBef>
              <a:buClrTx/>
              <a:buFontTx/>
              <a:buNone/>
            </a:pPr>
            <a:endParaRPr lang="en-GB" altLang="zh-CN" sz="1600">
              <a:solidFill>
                <a:srgbClr val="333333"/>
              </a:solidFill>
              <a:latin typeface="Arial" panose="020B0604020202020204" pitchFamily="34" charset="0"/>
              <a:ea typeface="Arial Unicode MS" panose="020B0604020202020204" pitchFamily="34" charset="-122"/>
              <a:cs typeface="Arial Unicode MS" panose="020B0604020202020204" pitchFamily="34" charset="-122"/>
            </a:endParaRPr>
          </a:p>
        </p:txBody>
      </p:sp>
      <p:sp>
        <p:nvSpPr>
          <p:cNvPr id="31" name="AutoShape 29">
            <a:extLst>
              <a:ext uri="{FF2B5EF4-FFF2-40B4-BE49-F238E27FC236}">
                <a16:creationId xmlns:a16="http://schemas.microsoft.com/office/drawing/2014/main" id="{924D4645-DFFC-4EA9-B163-57730DD8542E}"/>
              </a:ext>
            </a:extLst>
          </p:cNvPr>
          <p:cNvSpPr>
            <a:spLocks noChangeArrowheads="1"/>
          </p:cNvSpPr>
          <p:nvPr/>
        </p:nvSpPr>
        <p:spPr bwMode="auto">
          <a:xfrm rot="5400000">
            <a:off x="6574830" y="5460982"/>
            <a:ext cx="412750" cy="228600"/>
          </a:xfrm>
          <a:prstGeom prst="triangle">
            <a:avLst>
              <a:gd name="adj" fmla="val 49995"/>
            </a:avLst>
          </a:prstGeom>
          <a:gradFill rotWithShape="0">
            <a:gsLst>
              <a:gs pos="0">
                <a:srgbClr val="DC0081"/>
              </a:gs>
              <a:gs pos="100000">
                <a:srgbClr val="B00067"/>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eaLnBrk="1" hangingPunct="1">
              <a:spcBef>
                <a:spcPct val="0"/>
              </a:spcBef>
              <a:buClrTx/>
              <a:buFontTx/>
              <a:buNone/>
            </a:pPr>
            <a:endParaRPr lang="en-GB" altLang="zh-CN" sz="1600">
              <a:solidFill>
                <a:srgbClr val="333333"/>
              </a:solidFill>
              <a:latin typeface="Arial" panose="020B0604020202020204" pitchFamily="34" charset="0"/>
              <a:ea typeface="Arial Unicode MS" panose="020B0604020202020204" pitchFamily="34" charset="-122"/>
              <a:cs typeface="Arial Unicode MS" panose="020B0604020202020204" pitchFamily="34" charset="-122"/>
            </a:endParaRPr>
          </a:p>
        </p:txBody>
      </p:sp>
      <p:sp>
        <p:nvSpPr>
          <p:cNvPr id="32" name="AutoShape 30">
            <a:extLst>
              <a:ext uri="{FF2B5EF4-FFF2-40B4-BE49-F238E27FC236}">
                <a16:creationId xmlns:a16="http://schemas.microsoft.com/office/drawing/2014/main" id="{4668AAB5-5145-4A31-BB97-92738D5D955F}"/>
              </a:ext>
            </a:extLst>
          </p:cNvPr>
          <p:cNvSpPr>
            <a:spLocks noChangeArrowheads="1"/>
          </p:cNvSpPr>
          <p:nvPr/>
        </p:nvSpPr>
        <p:spPr bwMode="auto">
          <a:xfrm rot="5400000">
            <a:off x="6549431" y="3368657"/>
            <a:ext cx="412750" cy="212725"/>
          </a:xfrm>
          <a:prstGeom prst="triangle">
            <a:avLst>
              <a:gd name="adj" fmla="val 49995"/>
            </a:avLst>
          </a:prstGeom>
          <a:gradFill rotWithShape="0">
            <a:gsLst>
              <a:gs pos="0">
                <a:srgbClr val="DC0081"/>
              </a:gs>
              <a:gs pos="100000">
                <a:srgbClr val="B00067"/>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eaLnBrk="1" hangingPunct="1">
              <a:spcBef>
                <a:spcPct val="0"/>
              </a:spcBef>
              <a:buClrTx/>
              <a:buFontTx/>
              <a:buNone/>
            </a:pPr>
            <a:endParaRPr lang="en-GB" altLang="zh-CN" sz="1600">
              <a:solidFill>
                <a:srgbClr val="333333"/>
              </a:solidFill>
              <a:latin typeface="Arial" panose="020B0604020202020204" pitchFamily="34" charset="0"/>
              <a:ea typeface="Arial Unicode MS" panose="020B0604020202020204" pitchFamily="34" charset="-122"/>
              <a:cs typeface="Arial Unicode MS" panose="020B0604020202020204" pitchFamily="34" charset="-122"/>
            </a:endParaRPr>
          </a:p>
        </p:txBody>
      </p:sp>
      <p:sp>
        <p:nvSpPr>
          <p:cNvPr id="33" name="Text Box 31">
            <a:extLst>
              <a:ext uri="{FF2B5EF4-FFF2-40B4-BE49-F238E27FC236}">
                <a16:creationId xmlns:a16="http://schemas.microsoft.com/office/drawing/2014/main" id="{81BEE40C-ADED-4CCB-852C-425C4B708937}"/>
              </a:ext>
            </a:extLst>
          </p:cNvPr>
          <p:cNvSpPr txBox="1">
            <a:spLocks noChangeArrowheads="1"/>
          </p:cNvSpPr>
          <p:nvPr/>
        </p:nvSpPr>
        <p:spPr bwMode="auto">
          <a:xfrm>
            <a:off x="3764955" y="935020"/>
            <a:ext cx="184150" cy="360362"/>
          </a:xfrm>
          <a:prstGeom prst="rect">
            <a:avLst/>
          </a:prstGeom>
          <a:noFill/>
          <a:ln>
            <a:noFill/>
          </a:ln>
          <a:effectLst>
            <a:prstShdw prst="shdw17" dist="17961" dir="2700000">
              <a:srgbClr val="3A5698"/>
            </a:prstShdw>
          </a:effectLst>
          <a:extLst>
            <a:ext uri="{909E8E84-426E-40DD-AFC4-6F175D3DCCD1}">
              <a14:hiddenFill xmlns:a14="http://schemas.microsoft.com/office/drawing/2010/main">
                <a:solidFill>
                  <a:srgbClr val="618FFD"/>
                </a:solidFill>
              </a14:hiddenFill>
            </a:ext>
            <a:ext uri="{91240B29-F687-4F45-9708-019B960494DF}">
              <a14:hiddenLine xmlns:a14="http://schemas.microsoft.com/office/drawing/2010/main" w="12700">
                <a:solidFill>
                  <a:schemeClr val="bg1"/>
                </a:solidFill>
                <a:miter lim="800000"/>
                <a:headEnd/>
                <a:tailEnd/>
              </a14:hiddenLine>
            </a:ext>
          </a:extLst>
        </p:spPr>
        <p:txBody>
          <a:bodyPr wrap="none" anchor="ctr">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nSpc>
                <a:spcPct val="80000"/>
              </a:lnSpc>
              <a:spcBef>
                <a:spcPct val="50000"/>
              </a:spcBef>
              <a:buClrTx/>
              <a:buFontTx/>
              <a:buNone/>
            </a:pPr>
            <a:endParaRPr lang="zh-CN" altLang="en-US" sz="2200">
              <a:solidFill>
                <a:srgbClr val="333333"/>
              </a:solidFill>
              <a:latin typeface="Arial" panose="020B0604020202020204" pitchFamily="34" charset="0"/>
              <a:ea typeface="黑体" panose="02010609060101010101" pitchFamily="49" charset="-122"/>
              <a:cs typeface="Arial Unicode MS" panose="020B0604020202020204" pitchFamily="34" charset="-122"/>
            </a:endParaRPr>
          </a:p>
        </p:txBody>
      </p:sp>
      <p:sp>
        <p:nvSpPr>
          <p:cNvPr id="34" name="Text Box 32">
            <a:extLst>
              <a:ext uri="{FF2B5EF4-FFF2-40B4-BE49-F238E27FC236}">
                <a16:creationId xmlns:a16="http://schemas.microsoft.com/office/drawing/2014/main" id="{45727FF7-5602-4C82-97A0-811C3686402B}"/>
              </a:ext>
            </a:extLst>
          </p:cNvPr>
          <p:cNvSpPr txBox="1">
            <a:spLocks noChangeArrowheads="1"/>
          </p:cNvSpPr>
          <p:nvPr/>
        </p:nvSpPr>
        <p:spPr bwMode="auto">
          <a:xfrm>
            <a:off x="3285530" y="793732"/>
            <a:ext cx="8566150" cy="336550"/>
          </a:xfrm>
          <a:prstGeom prst="rect">
            <a:avLst/>
          </a:prstGeom>
          <a:noFill/>
          <a:ln>
            <a:noFill/>
          </a:ln>
          <a:effectLst>
            <a:prstShdw prst="shdw17" dist="17961" dir="2700000">
              <a:srgbClr val="3A5698"/>
            </a:prstShdw>
          </a:effectLst>
          <a:extLst>
            <a:ext uri="{909E8E84-426E-40DD-AFC4-6F175D3DCCD1}">
              <a14:hiddenFill xmlns:a14="http://schemas.microsoft.com/office/drawing/2010/main">
                <a:solidFill>
                  <a:srgbClr val="618FFD"/>
                </a:solidFill>
              </a14:hiddenFill>
            </a:ext>
            <a:ext uri="{91240B29-F687-4F45-9708-019B960494DF}">
              <a14:hiddenLine xmlns:a14="http://schemas.microsoft.com/office/drawing/2010/main" w="12700">
                <a:solidFill>
                  <a:schemeClr val="bg1"/>
                </a:solidFill>
                <a:miter lim="800000"/>
                <a:headEnd/>
                <a:tailEnd/>
              </a14:hiddenLine>
            </a:ext>
          </a:extLst>
        </p:spPr>
        <p:txBody>
          <a:bodyPr wrap="none" anchor="ctr">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nSpc>
                <a:spcPct val="80000"/>
              </a:lnSpc>
              <a:spcBef>
                <a:spcPct val="50000"/>
              </a:spcBef>
              <a:buClrTx/>
              <a:buFontTx/>
              <a:buNone/>
            </a:pPr>
            <a:r>
              <a:rPr lang="zh-CN" altLang="en-US" sz="2000">
                <a:solidFill>
                  <a:schemeClr val="tx2"/>
                </a:solidFill>
                <a:latin typeface="Arial" panose="020B0604020202020204" pitchFamily="34" charset="0"/>
                <a:ea typeface="黑体" panose="02010609060101010101" pitchFamily="49" charset="-122"/>
                <a:cs typeface="Arial Unicode MS" panose="020B0604020202020204" pitchFamily="34" charset="-122"/>
              </a:rPr>
              <a:t>材料标准价格，标准的直接人工小时，机器运转小时，标准损耗，制造费用</a:t>
            </a:r>
          </a:p>
        </p:txBody>
      </p:sp>
      <p:sp>
        <p:nvSpPr>
          <p:cNvPr id="35" name="Line 33">
            <a:extLst>
              <a:ext uri="{FF2B5EF4-FFF2-40B4-BE49-F238E27FC236}">
                <a16:creationId xmlns:a16="http://schemas.microsoft.com/office/drawing/2014/main" id="{E7292D39-7D88-4AE8-830A-70BE152B9975}"/>
              </a:ext>
            </a:extLst>
          </p:cNvPr>
          <p:cNvSpPr>
            <a:spLocks noChangeShapeType="1"/>
          </p:cNvSpPr>
          <p:nvPr/>
        </p:nvSpPr>
        <p:spPr bwMode="auto">
          <a:xfrm flipH="1">
            <a:off x="3895130" y="1130281"/>
            <a:ext cx="230187" cy="1444625"/>
          </a:xfrm>
          <a:prstGeom prst="line">
            <a:avLst/>
          </a:prstGeom>
          <a:noFill/>
          <a:ln w="12700">
            <a:solidFill>
              <a:srgbClr val="00FF00"/>
            </a:solidFill>
            <a:round/>
            <a:headEnd/>
            <a:tailEnd type="triangle" w="med" len="med"/>
          </a:ln>
          <a:effectLst>
            <a:prstShdw prst="shdw17" dist="17961" dir="2700000">
              <a:srgbClr val="009900"/>
            </a:prst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34">
            <a:extLst>
              <a:ext uri="{FF2B5EF4-FFF2-40B4-BE49-F238E27FC236}">
                <a16:creationId xmlns:a16="http://schemas.microsoft.com/office/drawing/2014/main" id="{EAAE5D01-D2C1-4C36-A465-F62DB0FE18A6}"/>
              </a:ext>
            </a:extLst>
          </p:cNvPr>
          <p:cNvSpPr>
            <a:spLocks noChangeShapeType="1"/>
          </p:cNvSpPr>
          <p:nvPr/>
        </p:nvSpPr>
        <p:spPr bwMode="auto">
          <a:xfrm flipH="1">
            <a:off x="4047530" y="1130281"/>
            <a:ext cx="2101850" cy="2930526"/>
          </a:xfrm>
          <a:prstGeom prst="line">
            <a:avLst/>
          </a:prstGeom>
          <a:noFill/>
          <a:ln w="12700">
            <a:solidFill>
              <a:srgbClr val="00FF00"/>
            </a:solidFill>
            <a:round/>
            <a:headEnd/>
            <a:tailEnd type="triangle" w="med" len="med"/>
          </a:ln>
          <a:effectLst>
            <a:prstShdw prst="shdw17" dist="17961" dir="2700000">
              <a:srgbClr val="009900"/>
            </a:prst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Line 35">
            <a:extLst>
              <a:ext uri="{FF2B5EF4-FFF2-40B4-BE49-F238E27FC236}">
                <a16:creationId xmlns:a16="http://schemas.microsoft.com/office/drawing/2014/main" id="{B7A004E3-F9F4-4C05-AAFC-0672F1459317}"/>
              </a:ext>
            </a:extLst>
          </p:cNvPr>
          <p:cNvSpPr>
            <a:spLocks noChangeShapeType="1"/>
          </p:cNvSpPr>
          <p:nvPr/>
        </p:nvSpPr>
        <p:spPr bwMode="auto">
          <a:xfrm flipH="1">
            <a:off x="4263430" y="1130281"/>
            <a:ext cx="3898900" cy="3832226"/>
          </a:xfrm>
          <a:prstGeom prst="line">
            <a:avLst/>
          </a:prstGeom>
          <a:noFill/>
          <a:ln w="12700">
            <a:solidFill>
              <a:srgbClr val="00FF00"/>
            </a:solidFill>
            <a:round/>
            <a:headEnd/>
            <a:tailEnd type="triangle" w="med" len="med"/>
          </a:ln>
          <a:effectLst>
            <a:prstShdw prst="shdw17" dist="17961" dir="2700000">
              <a:srgbClr val="009900"/>
            </a:prst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Line 36">
            <a:extLst>
              <a:ext uri="{FF2B5EF4-FFF2-40B4-BE49-F238E27FC236}">
                <a16:creationId xmlns:a16="http://schemas.microsoft.com/office/drawing/2014/main" id="{CE6E5117-25CC-4478-91C1-BF28D978D129}"/>
              </a:ext>
            </a:extLst>
          </p:cNvPr>
          <p:cNvSpPr>
            <a:spLocks noChangeShapeType="1"/>
          </p:cNvSpPr>
          <p:nvPr/>
        </p:nvSpPr>
        <p:spPr bwMode="auto">
          <a:xfrm flipH="1">
            <a:off x="4784130" y="1074754"/>
            <a:ext cx="5488334" cy="4533865"/>
          </a:xfrm>
          <a:prstGeom prst="line">
            <a:avLst/>
          </a:prstGeom>
          <a:noFill/>
          <a:ln w="12700">
            <a:solidFill>
              <a:srgbClr val="00FF00"/>
            </a:solidFill>
            <a:round/>
            <a:headEnd/>
            <a:tailEnd type="triangle" w="med" len="med"/>
          </a:ln>
          <a:effectLst>
            <a:prstShdw prst="shdw17" dist="17961" dir="2700000">
              <a:srgbClr val="009900"/>
            </a:prst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Line 37">
            <a:extLst>
              <a:ext uri="{FF2B5EF4-FFF2-40B4-BE49-F238E27FC236}">
                <a16:creationId xmlns:a16="http://schemas.microsoft.com/office/drawing/2014/main" id="{493F8746-8135-48F6-8ED0-78212214DA79}"/>
              </a:ext>
            </a:extLst>
          </p:cNvPr>
          <p:cNvSpPr>
            <a:spLocks noChangeShapeType="1"/>
          </p:cNvSpPr>
          <p:nvPr/>
        </p:nvSpPr>
        <p:spPr bwMode="auto">
          <a:xfrm flipH="1">
            <a:off x="4771430" y="5305407"/>
            <a:ext cx="393700" cy="749300"/>
          </a:xfrm>
          <a:prstGeom prst="line">
            <a:avLst/>
          </a:prstGeom>
          <a:noFill/>
          <a:ln w="12700">
            <a:solidFill>
              <a:srgbClr val="00FF00"/>
            </a:solidFill>
            <a:round/>
            <a:headEnd/>
            <a:tailEnd type="triangle" w="med" len="med"/>
          </a:ln>
          <a:effectLst>
            <a:prstShdw prst="shdw17" dist="17961" dir="2700000">
              <a:srgbClr val="009900"/>
            </a:prstShdw>
          </a:effectLst>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40216138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产品成本计划与控制 </a:t>
            </a:r>
            <a:r>
              <a:rPr lang="en-US" altLang="zh-CN" dirty="0"/>
              <a:t>– </a:t>
            </a:r>
            <a:r>
              <a:rPr lang="zh-CN" altLang="en-US" dirty="0"/>
              <a:t>与</a:t>
            </a:r>
            <a:r>
              <a:rPr lang="en-US" altLang="zh-CN" dirty="0"/>
              <a:t>PP</a:t>
            </a:r>
            <a:r>
              <a:rPr lang="zh-CN" altLang="en-US" dirty="0"/>
              <a:t>相关的关键数据</a:t>
            </a:r>
            <a:r>
              <a:rPr lang="en-US" altLang="zh-CN" dirty="0"/>
              <a:t> </a:t>
            </a:r>
            <a:endParaRPr lang="en-US" b="0" dirty="0"/>
          </a:p>
        </p:txBody>
      </p:sp>
      <p:sp>
        <p:nvSpPr>
          <p:cNvPr id="4" name="Rectangle 3">
            <a:extLst>
              <a:ext uri="{FF2B5EF4-FFF2-40B4-BE49-F238E27FC236}">
                <a16:creationId xmlns:a16="http://schemas.microsoft.com/office/drawing/2014/main" id="{1B7AE05C-7CDB-465A-A3F6-F2F988F7E853}"/>
              </a:ext>
            </a:extLst>
          </p:cNvPr>
          <p:cNvSpPr>
            <a:spLocks noChangeArrowheads="1"/>
          </p:cNvSpPr>
          <p:nvPr/>
        </p:nvSpPr>
        <p:spPr bwMode="auto">
          <a:xfrm>
            <a:off x="2351584" y="1803226"/>
            <a:ext cx="6896100" cy="3733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1"/>
          <a:lstStyle>
            <a:lvl1pPr marL="342900" indent="-342900">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55000"/>
              </a:spcBef>
              <a:buClr>
                <a:schemeClr val="tx1"/>
              </a:buClr>
            </a:pPr>
            <a:r>
              <a:rPr lang="zh-CN" altLang="en-US" sz="2400" b="1" dirty="0">
                <a:solidFill>
                  <a:srgbClr val="000099"/>
                </a:solidFill>
                <a:latin typeface="Univers" panose="020B0503020202020204" pitchFamily="34" charset="0"/>
              </a:rPr>
              <a:t>物料主数据</a:t>
            </a:r>
            <a:endParaRPr lang="en-US" altLang="zh-CN" sz="2400" b="1" dirty="0">
              <a:solidFill>
                <a:srgbClr val="000099"/>
              </a:solidFill>
              <a:latin typeface="Univers" panose="020B0503020202020204" pitchFamily="34" charset="0"/>
            </a:endParaRPr>
          </a:p>
          <a:p>
            <a:pPr>
              <a:spcBef>
                <a:spcPct val="55000"/>
              </a:spcBef>
              <a:buClr>
                <a:schemeClr val="tx1"/>
              </a:buClr>
            </a:pPr>
            <a:r>
              <a:rPr lang="zh-CN" altLang="en-US" sz="2400" b="1" dirty="0">
                <a:solidFill>
                  <a:srgbClr val="000099"/>
                </a:solidFill>
                <a:latin typeface="Univers" panose="020B0503020202020204" pitchFamily="34" charset="0"/>
              </a:rPr>
              <a:t>物料清单</a:t>
            </a:r>
          </a:p>
          <a:p>
            <a:pPr>
              <a:spcBef>
                <a:spcPct val="55000"/>
              </a:spcBef>
              <a:buClr>
                <a:schemeClr val="tx1"/>
              </a:buClr>
            </a:pPr>
            <a:r>
              <a:rPr lang="zh-CN" altLang="en-US" sz="2400" b="1" dirty="0">
                <a:solidFill>
                  <a:srgbClr val="000099"/>
                </a:solidFill>
                <a:latin typeface="Univers" panose="020B0503020202020204" pitchFamily="34" charset="0"/>
              </a:rPr>
              <a:t>工作中心</a:t>
            </a:r>
            <a:endParaRPr lang="en-US" altLang="zh-CN" sz="2400" b="1" dirty="0">
              <a:solidFill>
                <a:srgbClr val="000099"/>
              </a:solidFill>
              <a:latin typeface="Univers" panose="020B0503020202020204" pitchFamily="34" charset="0"/>
            </a:endParaRPr>
          </a:p>
          <a:p>
            <a:pPr>
              <a:spcBef>
                <a:spcPct val="55000"/>
              </a:spcBef>
              <a:buClr>
                <a:schemeClr val="tx1"/>
              </a:buClr>
            </a:pPr>
            <a:r>
              <a:rPr lang="zh-CN" altLang="en-US" sz="2400" b="1" dirty="0">
                <a:solidFill>
                  <a:srgbClr val="000099"/>
                </a:solidFill>
                <a:latin typeface="Univers" panose="020B0503020202020204" pitchFamily="34" charset="0"/>
              </a:rPr>
              <a:t>生产工艺</a:t>
            </a:r>
          </a:p>
        </p:txBody>
      </p:sp>
    </p:spTree>
    <p:extLst>
      <p:ext uri="{BB962C8B-B14F-4D97-AF65-F5344CB8AC3E}">
        <p14:creationId xmlns:p14="http://schemas.microsoft.com/office/powerpoint/2010/main" val="39355227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产品成本计划与控制 </a:t>
            </a:r>
            <a:r>
              <a:rPr lang="en-US" altLang="zh-CN" dirty="0"/>
              <a:t>– </a:t>
            </a:r>
            <a:r>
              <a:rPr lang="zh-CN" altLang="en-US" dirty="0"/>
              <a:t>物料主数据</a:t>
            </a:r>
            <a:endParaRPr lang="en-US" b="0" dirty="0"/>
          </a:p>
        </p:txBody>
      </p:sp>
      <p:grpSp>
        <p:nvGrpSpPr>
          <p:cNvPr id="4" name="Group 4">
            <a:extLst>
              <a:ext uri="{FF2B5EF4-FFF2-40B4-BE49-F238E27FC236}">
                <a16:creationId xmlns:a16="http://schemas.microsoft.com/office/drawing/2014/main" id="{8547CCF5-BF52-4217-8355-41C50F13779C}"/>
              </a:ext>
            </a:extLst>
          </p:cNvPr>
          <p:cNvGrpSpPr>
            <a:grpSpLocks/>
          </p:cNvGrpSpPr>
          <p:nvPr/>
        </p:nvGrpSpPr>
        <p:grpSpPr bwMode="auto">
          <a:xfrm>
            <a:off x="3210297" y="3282950"/>
            <a:ext cx="2419350" cy="1211263"/>
            <a:chOff x="311" y="2017"/>
            <a:chExt cx="1524" cy="763"/>
          </a:xfrm>
        </p:grpSpPr>
        <p:sp>
          <p:nvSpPr>
            <p:cNvPr id="5" name="AutoShape 5">
              <a:extLst>
                <a:ext uri="{FF2B5EF4-FFF2-40B4-BE49-F238E27FC236}">
                  <a16:creationId xmlns:a16="http://schemas.microsoft.com/office/drawing/2014/main" id="{3DCCE7EE-3ECC-4456-9AC9-1025C1DE12A6}"/>
                </a:ext>
              </a:extLst>
            </p:cNvPr>
            <p:cNvSpPr>
              <a:spLocks noChangeArrowheads="1"/>
            </p:cNvSpPr>
            <p:nvPr/>
          </p:nvSpPr>
          <p:spPr bwMode="auto">
            <a:xfrm>
              <a:off x="843" y="2017"/>
              <a:ext cx="264" cy="70"/>
            </a:xfrm>
            <a:prstGeom prst="parallelogram">
              <a:avLst>
                <a:gd name="adj" fmla="val 45990"/>
              </a:avLst>
            </a:prstGeom>
            <a:solidFill>
              <a:srgbClr val="FFCC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5562" tIns="26988" rIns="55562" bIns="26988" anchor="ctr"/>
            <a:lstStyle>
              <a:lvl1pPr defTabSz="330200">
                <a:spcBef>
                  <a:spcPct val="20000"/>
                </a:spcBef>
                <a:buClr>
                  <a:srgbClr val="72BFC5"/>
                </a:buClr>
                <a:buChar char="•"/>
                <a:defRPr sz="1300">
                  <a:solidFill>
                    <a:schemeClr val="tx1"/>
                  </a:solidFill>
                  <a:latin typeface="Calibri" panose="020F0502020204030204" pitchFamily="34" charset="0"/>
                </a:defRPr>
              </a:lvl1pPr>
              <a:lvl2pPr marL="742950" indent="-285750" defTabSz="330200">
                <a:spcBef>
                  <a:spcPct val="20000"/>
                </a:spcBef>
                <a:buClr>
                  <a:srgbClr val="72BFC5"/>
                </a:buClr>
                <a:buChar char="–"/>
                <a:defRPr sz="1300">
                  <a:solidFill>
                    <a:schemeClr val="tx1"/>
                  </a:solidFill>
                  <a:latin typeface="Calibri" panose="020F0502020204030204" pitchFamily="34" charset="0"/>
                </a:defRPr>
              </a:lvl2pPr>
              <a:lvl3pPr marL="1143000" indent="-228600" defTabSz="330200">
                <a:spcBef>
                  <a:spcPct val="20000"/>
                </a:spcBef>
                <a:buClr>
                  <a:srgbClr val="72BFC5"/>
                </a:buClr>
                <a:buChar char="•"/>
                <a:defRPr sz="1300">
                  <a:solidFill>
                    <a:schemeClr val="tx1"/>
                  </a:solidFill>
                  <a:latin typeface="Calibri" panose="020F0502020204030204" pitchFamily="34" charset="0"/>
                </a:defRPr>
              </a:lvl3pPr>
              <a:lvl4pPr marL="1600200" indent="-228600" defTabSz="330200">
                <a:spcBef>
                  <a:spcPct val="20000"/>
                </a:spcBef>
                <a:buClr>
                  <a:srgbClr val="72BFC5"/>
                </a:buClr>
                <a:buChar char="–"/>
                <a:defRPr sz="1300">
                  <a:solidFill>
                    <a:schemeClr val="tx1"/>
                  </a:solidFill>
                  <a:latin typeface="Calibri" panose="020F0502020204030204" pitchFamily="34" charset="0"/>
                </a:defRPr>
              </a:lvl4pPr>
              <a:lvl5pPr marL="2057400" indent="-228600" defTabSz="330200">
                <a:spcBef>
                  <a:spcPct val="20000"/>
                </a:spcBef>
                <a:buClr>
                  <a:srgbClr val="72BFC5"/>
                </a:buClr>
                <a:buChar char="»"/>
                <a:defRPr sz="1300">
                  <a:solidFill>
                    <a:schemeClr val="tx1"/>
                  </a:solidFill>
                  <a:latin typeface="Calibri" panose="020F0502020204030204" pitchFamily="34" charset="0"/>
                </a:defRPr>
              </a:lvl5pPr>
              <a:lvl6pPr marL="2514600" indent="-228600" defTabSz="3302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3302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3302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3302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en-US" sz="800" i="1">
                  <a:latin typeface="Arial" panose="020B0604020202020204" pitchFamily="34" charset="0"/>
                </a:rPr>
                <a:t>123</a:t>
              </a:r>
            </a:p>
          </p:txBody>
        </p:sp>
        <p:sp>
          <p:nvSpPr>
            <p:cNvPr id="6" name="AutoShape 6">
              <a:extLst>
                <a:ext uri="{FF2B5EF4-FFF2-40B4-BE49-F238E27FC236}">
                  <a16:creationId xmlns:a16="http://schemas.microsoft.com/office/drawing/2014/main" id="{C8F16328-7DB5-43EF-9DC5-B34173235AB9}"/>
                </a:ext>
              </a:extLst>
            </p:cNvPr>
            <p:cNvSpPr>
              <a:spLocks noChangeArrowheads="1"/>
            </p:cNvSpPr>
            <p:nvPr/>
          </p:nvSpPr>
          <p:spPr bwMode="auto">
            <a:xfrm>
              <a:off x="484" y="2088"/>
              <a:ext cx="1351" cy="692"/>
            </a:xfrm>
            <a:prstGeom prst="parallelogram">
              <a:avLst>
                <a:gd name="adj" fmla="val 35133"/>
              </a:avLst>
            </a:prstGeom>
            <a:solidFill>
              <a:srgbClr val="FFCC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nvGrpSpPr>
            <p:cNvPr id="7" name="Group 7">
              <a:extLst>
                <a:ext uri="{FF2B5EF4-FFF2-40B4-BE49-F238E27FC236}">
                  <a16:creationId xmlns:a16="http://schemas.microsoft.com/office/drawing/2014/main" id="{960FB548-E3F2-4905-A19A-DA5CFE9248D4}"/>
                </a:ext>
              </a:extLst>
            </p:cNvPr>
            <p:cNvGrpSpPr>
              <a:grpSpLocks/>
            </p:cNvGrpSpPr>
            <p:nvPr/>
          </p:nvGrpSpPr>
          <p:grpSpPr bwMode="auto">
            <a:xfrm>
              <a:off x="682" y="2112"/>
              <a:ext cx="1013" cy="633"/>
              <a:chOff x="682" y="2112"/>
              <a:chExt cx="1013" cy="633"/>
            </a:xfrm>
          </p:grpSpPr>
          <p:sp>
            <p:nvSpPr>
              <p:cNvPr id="22" name="AutoShape 8">
                <a:extLst>
                  <a:ext uri="{FF2B5EF4-FFF2-40B4-BE49-F238E27FC236}">
                    <a16:creationId xmlns:a16="http://schemas.microsoft.com/office/drawing/2014/main" id="{392F538C-8996-4FFE-A2E4-E06520094BA0}"/>
                  </a:ext>
                </a:extLst>
              </p:cNvPr>
              <p:cNvSpPr>
                <a:spLocks noChangeArrowheads="1"/>
              </p:cNvSpPr>
              <p:nvPr/>
            </p:nvSpPr>
            <p:spPr bwMode="auto">
              <a:xfrm>
                <a:off x="682" y="2123"/>
                <a:ext cx="1013" cy="622"/>
              </a:xfrm>
              <a:prstGeom prst="parallelogram">
                <a:avLst>
                  <a:gd name="adj" fmla="val 29308"/>
                </a:avLst>
              </a:prstGeom>
              <a:solidFill>
                <a:schemeClr val="bg1"/>
              </a:solidFill>
              <a:ln w="12700">
                <a:solidFill>
                  <a:schemeClr val="tx1"/>
                </a:solidFill>
                <a:miter lim="800000"/>
                <a:headEnd/>
                <a:tailEnd/>
              </a:ln>
              <a:effectLst>
                <a:outerShdw dist="35921" dir="2700000" algn="ctr" rotWithShape="0">
                  <a:schemeClr val="tx2"/>
                </a:outer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3" name="Rectangle 9">
                <a:extLst>
                  <a:ext uri="{FF2B5EF4-FFF2-40B4-BE49-F238E27FC236}">
                    <a16:creationId xmlns:a16="http://schemas.microsoft.com/office/drawing/2014/main" id="{1E0154D0-5A3E-4E0C-BAC5-2DAA9962715C}"/>
                  </a:ext>
                </a:extLst>
              </p:cNvPr>
              <p:cNvSpPr>
                <a:spLocks noChangeArrowheads="1"/>
              </p:cNvSpPr>
              <p:nvPr/>
            </p:nvSpPr>
            <p:spPr bwMode="auto">
              <a:xfrm>
                <a:off x="930" y="2112"/>
                <a:ext cx="463"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defTabSz="600075">
                  <a:spcBef>
                    <a:spcPct val="20000"/>
                  </a:spcBef>
                  <a:buClr>
                    <a:srgbClr val="72BFC5"/>
                  </a:buClr>
                  <a:buChar char="•"/>
                  <a:defRPr sz="1300">
                    <a:solidFill>
                      <a:schemeClr val="tx1"/>
                    </a:solidFill>
                    <a:latin typeface="Calibri" panose="020F0502020204030204" pitchFamily="34" charset="0"/>
                  </a:defRPr>
                </a:lvl1pPr>
                <a:lvl2pPr marL="742950" indent="-285750" defTabSz="600075">
                  <a:spcBef>
                    <a:spcPct val="20000"/>
                  </a:spcBef>
                  <a:buClr>
                    <a:srgbClr val="72BFC5"/>
                  </a:buClr>
                  <a:buChar char="–"/>
                  <a:defRPr sz="1300">
                    <a:solidFill>
                      <a:schemeClr val="tx1"/>
                    </a:solidFill>
                    <a:latin typeface="Calibri" panose="020F0502020204030204" pitchFamily="34" charset="0"/>
                  </a:defRPr>
                </a:lvl2pPr>
                <a:lvl3pPr marL="1143000" indent="-228600" defTabSz="600075">
                  <a:spcBef>
                    <a:spcPct val="20000"/>
                  </a:spcBef>
                  <a:buClr>
                    <a:srgbClr val="72BFC5"/>
                  </a:buClr>
                  <a:buChar char="•"/>
                  <a:defRPr sz="1300">
                    <a:solidFill>
                      <a:schemeClr val="tx1"/>
                    </a:solidFill>
                    <a:latin typeface="Calibri" panose="020F0502020204030204" pitchFamily="34" charset="0"/>
                  </a:defRPr>
                </a:lvl3pPr>
                <a:lvl4pPr marL="1600200" indent="-228600" defTabSz="600075">
                  <a:spcBef>
                    <a:spcPct val="20000"/>
                  </a:spcBef>
                  <a:buClr>
                    <a:srgbClr val="72BFC5"/>
                  </a:buClr>
                  <a:buChar char="–"/>
                  <a:defRPr sz="1300">
                    <a:solidFill>
                      <a:schemeClr val="tx1"/>
                    </a:solidFill>
                    <a:latin typeface="Calibri" panose="020F0502020204030204" pitchFamily="34" charset="0"/>
                  </a:defRPr>
                </a:lvl4pPr>
                <a:lvl5pPr marL="2057400" indent="-228600" defTabSz="600075">
                  <a:spcBef>
                    <a:spcPct val="20000"/>
                  </a:spcBef>
                  <a:buClr>
                    <a:srgbClr val="72BFC5"/>
                  </a:buClr>
                  <a:buChar char="»"/>
                  <a:defRPr sz="1300">
                    <a:solidFill>
                      <a:schemeClr val="tx1"/>
                    </a:solidFill>
                    <a:latin typeface="Calibri" panose="020F0502020204030204" pitchFamily="34" charset="0"/>
                  </a:defRPr>
                </a:lvl5pPr>
                <a:lvl6pPr marL="2514600" indent="-228600" defTabSz="60007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60007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60007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60007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en-US" altLang="zh-CN" sz="700" i="1">
                    <a:latin typeface="Arial" panose="020B0604020202020204" pitchFamily="34" charset="0"/>
                  </a:rPr>
                  <a:t>Inventory</a:t>
                </a:r>
              </a:p>
            </p:txBody>
          </p:sp>
        </p:grpSp>
        <p:grpSp>
          <p:nvGrpSpPr>
            <p:cNvPr id="8" name="Group 10">
              <a:extLst>
                <a:ext uri="{FF2B5EF4-FFF2-40B4-BE49-F238E27FC236}">
                  <a16:creationId xmlns:a16="http://schemas.microsoft.com/office/drawing/2014/main" id="{86AA040B-7420-458F-A97A-DEB83370A369}"/>
                </a:ext>
              </a:extLst>
            </p:cNvPr>
            <p:cNvGrpSpPr>
              <a:grpSpLocks/>
            </p:cNvGrpSpPr>
            <p:nvPr/>
          </p:nvGrpSpPr>
          <p:grpSpPr bwMode="auto">
            <a:xfrm>
              <a:off x="622" y="2170"/>
              <a:ext cx="1013" cy="575"/>
              <a:chOff x="622" y="2170"/>
              <a:chExt cx="1013" cy="575"/>
            </a:xfrm>
          </p:grpSpPr>
          <p:sp>
            <p:nvSpPr>
              <p:cNvPr id="20" name="AutoShape 11">
                <a:extLst>
                  <a:ext uri="{FF2B5EF4-FFF2-40B4-BE49-F238E27FC236}">
                    <a16:creationId xmlns:a16="http://schemas.microsoft.com/office/drawing/2014/main" id="{A796BD73-C465-4B92-8095-5BE257BFD663}"/>
                  </a:ext>
                </a:extLst>
              </p:cNvPr>
              <p:cNvSpPr>
                <a:spLocks noChangeArrowheads="1"/>
              </p:cNvSpPr>
              <p:nvPr/>
            </p:nvSpPr>
            <p:spPr bwMode="auto">
              <a:xfrm>
                <a:off x="622" y="2177"/>
                <a:ext cx="1013" cy="568"/>
              </a:xfrm>
              <a:prstGeom prst="parallelogram">
                <a:avLst>
                  <a:gd name="adj" fmla="val 26744"/>
                </a:avLst>
              </a:prstGeom>
              <a:solidFill>
                <a:schemeClr val="bg1"/>
              </a:solidFill>
              <a:ln w="12700">
                <a:solidFill>
                  <a:schemeClr val="tx1"/>
                </a:solidFill>
                <a:miter lim="800000"/>
                <a:headEnd/>
                <a:tailEnd/>
              </a:ln>
              <a:effectLst>
                <a:outerShdw dist="35921" dir="2700000" algn="ctr" rotWithShape="0">
                  <a:schemeClr val="tx2"/>
                </a:outer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1" name="Rectangle 12">
                <a:extLst>
                  <a:ext uri="{FF2B5EF4-FFF2-40B4-BE49-F238E27FC236}">
                    <a16:creationId xmlns:a16="http://schemas.microsoft.com/office/drawing/2014/main" id="{F2EA9A7B-6B7E-48EB-9F6B-01E15534A852}"/>
                  </a:ext>
                </a:extLst>
              </p:cNvPr>
              <p:cNvSpPr>
                <a:spLocks noChangeArrowheads="1"/>
              </p:cNvSpPr>
              <p:nvPr/>
            </p:nvSpPr>
            <p:spPr bwMode="auto">
              <a:xfrm>
                <a:off x="858" y="2170"/>
                <a:ext cx="463" cy="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defTabSz="600075">
                  <a:spcBef>
                    <a:spcPct val="20000"/>
                  </a:spcBef>
                  <a:buClr>
                    <a:srgbClr val="72BFC5"/>
                  </a:buClr>
                  <a:buChar char="•"/>
                  <a:defRPr sz="1300">
                    <a:solidFill>
                      <a:schemeClr val="tx1"/>
                    </a:solidFill>
                    <a:latin typeface="Calibri" panose="020F0502020204030204" pitchFamily="34" charset="0"/>
                  </a:defRPr>
                </a:lvl1pPr>
                <a:lvl2pPr marL="742950" indent="-285750" defTabSz="600075">
                  <a:spcBef>
                    <a:spcPct val="20000"/>
                  </a:spcBef>
                  <a:buClr>
                    <a:srgbClr val="72BFC5"/>
                  </a:buClr>
                  <a:buChar char="–"/>
                  <a:defRPr sz="1300">
                    <a:solidFill>
                      <a:schemeClr val="tx1"/>
                    </a:solidFill>
                    <a:latin typeface="Calibri" panose="020F0502020204030204" pitchFamily="34" charset="0"/>
                  </a:defRPr>
                </a:lvl2pPr>
                <a:lvl3pPr marL="1143000" indent="-228600" defTabSz="600075">
                  <a:spcBef>
                    <a:spcPct val="20000"/>
                  </a:spcBef>
                  <a:buClr>
                    <a:srgbClr val="72BFC5"/>
                  </a:buClr>
                  <a:buChar char="•"/>
                  <a:defRPr sz="1300">
                    <a:solidFill>
                      <a:schemeClr val="tx1"/>
                    </a:solidFill>
                    <a:latin typeface="Calibri" panose="020F0502020204030204" pitchFamily="34" charset="0"/>
                  </a:defRPr>
                </a:lvl3pPr>
                <a:lvl4pPr marL="1600200" indent="-228600" defTabSz="600075">
                  <a:spcBef>
                    <a:spcPct val="20000"/>
                  </a:spcBef>
                  <a:buClr>
                    <a:srgbClr val="72BFC5"/>
                  </a:buClr>
                  <a:buChar char="–"/>
                  <a:defRPr sz="1300">
                    <a:solidFill>
                      <a:schemeClr val="tx1"/>
                    </a:solidFill>
                    <a:latin typeface="Calibri" panose="020F0502020204030204" pitchFamily="34" charset="0"/>
                  </a:defRPr>
                </a:lvl4pPr>
                <a:lvl5pPr marL="2057400" indent="-228600" defTabSz="600075">
                  <a:spcBef>
                    <a:spcPct val="20000"/>
                  </a:spcBef>
                  <a:buClr>
                    <a:srgbClr val="72BFC5"/>
                  </a:buClr>
                  <a:buChar char="»"/>
                  <a:defRPr sz="1300">
                    <a:solidFill>
                      <a:schemeClr val="tx1"/>
                    </a:solidFill>
                    <a:latin typeface="Calibri" panose="020F0502020204030204" pitchFamily="34" charset="0"/>
                  </a:defRPr>
                </a:lvl5pPr>
                <a:lvl6pPr marL="2514600" indent="-228600" defTabSz="60007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60007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60007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60007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en-US" altLang="zh-CN" sz="700" i="1">
                    <a:latin typeface="Arial" panose="020B0604020202020204" pitchFamily="34" charset="0"/>
                  </a:rPr>
                  <a:t>Quality</a:t>
                </a:r>
              </a:p>
            </p:txBody>
          </p:sp>
        </p:grpSp>
        <p:grpSp>
          <p:nvGrpSpPr>
            <p:cNvPr id="9" name="Group 13">
              <a:extLst>
                <a:ext uri="{FF2B5EF4-FFF2-40B4-BE49-F238E27FC236}">
                  <a16:creationId xmlns:a16="http://schemas.microsoft.com/office/drawing/2014/main" id="{D8D45BE6-D32D-4BFB-9408-458B53AD803A}"/>
                </a:ext>
              </a:extLst>
            </p:cNvPr>
            <p:cNvGrpSpPr>
              <a:grpSpLocks/>
            </p:cNvGrpSpPr>
            <p:nvPr/>
          </p:nvGrpSpPr>
          <p:grpSpPr bwMode="auto">
            <a:xfrm>
              <a:off x="564" y="2228"/>
              <a:ext cx="1015" cy="513"/>
              <a:chOff x="564" y="2228"/>
              <a:chExt cx="1015" cy="513"/>
            </a:xfrm>
          </p:grpSpPr>
          <p:sp>
            <p:nvSpPr>
              <p:cNvPr id="18" name="AutoShape 14">
                <a:extLst>
                  <a:ext uri="{FF2B5EF4-FFF2-40B4-BE49-F238E27FC236}">
                    <a16:creationId xmlns:a16="http://schemas.microsoft.com/office/drawing/2014/main" id="{4E99C0B6-467D-4EAA-AE01-171CCC6CDFA7}"/>
                  </a:ext>
                </a:extLst>
              </p:cNvPr>
              <p:cNvSpPr>
                <a:spLocks noChangeArrowheads="1"/>
              </p:cNvSpPr>
              <p:nvPr/>
            </p:nvSpPr>
            <p:spPr bwMode="auto">
              <a:xfrm>
                <a:off x="564" y="2231"/>
                <a:ext cx="1015" cy="510"/>
              </a:xfrm>
              <a:prstGeom prst="parallelogram">
                <a:avLst>
                  <a:gd name="adj" fmla="val 21883"/>
                </a:avLst>
              </a:prstGeom>
              <a:solidFill>
                <a:schemeClr val="bg1"/>
              </a:solidFill>
              <a:ln w="12700">
                <a:solidFill>
                  <a:schemeClr val="tx1"/>
                </a:solidFill>
                <a:miter lim="800000"/>
                <a:headEnd/>
                <a:tailEnd/>
              </a:ln>
              <a:effectLst>
                <a:outerShdw dist="35921" dir="2700000" algn="ctr" rotWithShape="0">
                  <a:schemeClr val="tx2"/>
                </a:outer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9" name="Rectangle 15">
                <a:extLst>
                  <a:ext uri="{FF2B5EF4-FFF2-40B4-BE49-F238E27FC236}">
                    <a16:creationId xmlns:a16="http://schemas.microsoft.com/office/drawing/2014/main" id="{B66836E7-2C14-46DA-B349-1997D139F3E1}"/>
                  </a:ext>
                </a:extLst>
              </p:cNvPr>
              <p:cNvSpPr>
                <a:spLocks noChangeArrowheads="1"/>
              </p:cNvSpPr>
              <p:nvPr/>
            </p:nvSpPr>
            <p:spPr bwMode="auto">
              <a:xfrm>
                <a:off x="806" y="2228"/>
                <a:ext cx="463" cy="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defTabSz="600075">
                  <a:spcBef>
                    <a:spcPct val="20000"/>
                  </a:spcBef>
                  <a:buClr>
                    <a:srgbClr val="72BFC5"/>
                  </a:buClr>
                  <a:buChar char="•"/>
                  <a:defRPr sz="1300">
                    <a:solidFill>
                      <a:schemeClr val="tx1"/>
                    </a:solidFill>
                    <a:latin typeface="Calibri" panose="020F0502020204030204" pitchFamily="34" charset="0"/>
                  </a:defRPr>
                </a:lvl1pPr>
                <a:lvl2pPr marL="742950" indent="-285750" defTabSz="600075">
                  <a:spcBef>
                    <a:spcPct val="20000"/>
                  </a:spcBef>
                  <a:buClr>
                    <a:srgbClr val="72BFC5"/>
                  </a:buClr>
                  <a:buChar char="–"/>
                  <a:defRPr sz="1300">
                    <a:solidFill>
                      <a:schemeClr val="tx1"/>
                    </a:solidFill>
                    <a:latin typeface="Calibri" panose="020F0502020204030204" pitchFamily="34" charset="0"/>
                  </a:defRPr>
                </a:lvl2pPr>
                <a:lvl3pPr marL="1143000" indent="-228600" defTabSz="600075">
                  <a:spcBef>
                    <a:spcPct val="20000"/>
                  </a:spcBef>
                  <a:buClr>
                    <a:srgbClr val="72BFC5"/>
                  </a:buClr>
                  <a:buChar char="•"/>
                  <a:defRPr sz="1300">
                    <a:solidFill>
                      <a:schemeClr val="tx1"/>
                    </a:solidFill>
                    <a:latin typeface="Calibri" panose="020F0502020204030204" pitchFamily="34" charset="0"/>
                  </a:defRPr>
                </a:lvl3pPr>
                <a:lvl4pPr marL="1600200" indent="-228600" defTabSz="600075">
                  <a:spcBef>
                    <a:spcPct val="20000"/>
                  </a:spcBef>
                  <a:buClr>
                    <a:srgbClr val="72BFC5"/>
                  </a:buClr>
                  <a:buChar char="–"/>
                  <a:defRPr sz="1300">
                    <a:solidFill>
                      <a:schemeClr val="tx1"/>
                    </a:solidFill>
                    <a:latin typeface="Calibri" panose="020F0502020204030204" pitchFamily="34" charset="0"/>
                  </a:defRPr>
                </a:lvl4pPr>
                <a:lvl5pPr marL="2057400" indent="-228600" defTabSz="600075">
                  <a:spcBef>
                    <a:spcPct val="20000"/>
                  </a:spcBef>
                  <a:buClr>
                    <a:srgbClr val="72BFC5"/>
                  </a:buClr>
                  <a:buChar char="»"/>
                  <a:defRPr sz="1300">
                    <a:solidFill>
                      <a:schemeClr val="tx1"/>
                    </a:solidFill>
                    <a:latin typeface="Calibri" panose="020F0502020204030204" pitchFamily="34" charset="0"/>
                  </a:defRPr>
                </a:lvl5pPr>
                <a:lvl6pPr marL="2514600" indent="-228600" defTabSz="60007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60007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60007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60007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en-US" altLang="zh-CN" sz="700" i="1">
                    <a:latin typeface="Arial" panose="020B0604020202020204" pitchFamily="34" charset="0"/>
                  </a:rPr>
                  <a:t>Sales Information</a:t>
                </a:r>
              </a:p>
            </p:txBody>
          </p:sp>
        </p:grpSp>
        <p:grpSp>
          <p:nvGrpSpPr>
            <p:cNvPr id="10" name="Group 16">
              <a:extLst>
                <a:ext uri="{FF2B5EF4-FFF2-40B4-BE49-F238E27FC236}">
                  <a16:creationId xmlns:a16="http://schemas.microsoft.com/office/drawing/2014/main" id="{C699E0EF-B3B0-4233-B430-77B4B5F9131D}"/>
                </a:ext>
              </a:extLst>
            </p:cNvPr>
            <p:cNvGrpSpPr>
              <a:grpSpLocks/>
            </p:cNvGrpSpPr>
            <p:nvPr/>
          </p:nvGrpSpPr>
          <p:grpSpPr bwMode="auto">
            <a:xfrm>
              <a:off x="505" y="2291"/>
              <a:ext cx="1016" cy="450"/>
              <a:chOff x="505" y="2291"/>
              <a:chExt cx="1016" cy="450"/>
            </a:xfrm>
          </p:grpSpPr>
          <p:sp>
            <p:nvSpPr>
              <p:cNvPr id="16" name="AutoShape 17">
                <a:extLst>
                  <a:ext uri="{FF2B5EF4-FFF2-40B4-BE49-F238E27FC236}">
                    <a16:creationId xmlns:a16="http://schemas.microsoft.com/office/drawing/2014/main" id="{B4AA9057-740A-4453-A42A-E27F55E08372}"/>
                  </a:ext>
                </a:extLst>
              </p:cNvPr>
              <p:cNvSpPr>
                <a:spLocks noChangeArrowheads="1"/>
              </p:cNvSpPr>
              <p:nvPr/>
            </p:nvSpPr>
            <p:spPr bwMode="auto">
              <a:xfrm>
                <a:off x="505" y="2294"/>
                <a:ext cx="1016" cy="447"/>
              </a:xfrm>
              <a:prstGeom prst="parallelogram">
                <a:avLst>
                  <a:gd name="adj" fmla="val 17036"/>
                </a:avLst>
              </a:prstGeom>
              <a:solidFill>
                <a:schemeClr val="bg1"/>
              </a:solidFill>
              <a:ln w="12700">
                <a:solidFill>
                  <a:schemeClr val="tx1"/>
                </a:solidFill>
                <a:miter lim="800000"/>
                <a:headEnd/>
                <a:tailEnd/>
              </a:ln>
              <a:effectLst>
                <a:outerShdw dist="35921" dir="2700000" algn="ctr" rotWithShape="0">
                  <a:schemeClr val="tx2"/>
                </a:outer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7" name="Rectangle 18">
                <a:extLst>
                  <a:ext uri="{FF2B5EF4-FFF2-40B4-BE49-F238E27FC236}">
                    <a16:creationId xmlns:a16="http://schemas.microsoft.com/office/drawing/2014/main" id="{F1288328-1725-4B07-A070-B5E73118AC9A}"/>
                  </a:ext>
                </a:extLst>
              </p:cNvPr>
              <p:cNvSpPr>
                <a:spLocks noChangeArrowheads="1"/>
              </p:cNvSpPr>
              <p:nvPr/>
            </p:nvSpPr>
            <p:spPr bwMode="auto">
              <a:xfrm>
                <a:off x="621" y="2291"/>
                <a:ext cx="716"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defTabSz="600075">
                  <a:spcBef>
                    <a:spcPct val="20000"/>
                  </a:spcBef>
                  <a:buClr>
                    <a:srgbClr val="72BFC5"/>
                  </a:buClr>
                  <a:buChar char="•"/>
                  <a:defRPr sz="1300">
                    <a:solidFill>
                      <a:schemeClr val="tx1"/>
                    </a:solidFill>
                    <a:latin typeface="Calibri" panose="020F0502020204030204" pitchFamily="34" charset="0"/>
                  </a:defRPr>
                </a:lvl1pPr>
                <a:lvl2pPr marL="742950" indent="-285750" defTabSz="600075">
                  <a:spcBef>
                    <a:spcPct val="20000"/>
                  </a:spcBef>
                  <a:buClr>
                    <a:srgbClr val="72BFC5"/>
                  </a:buClr>
                  <a:buChar char="–"/>
                  <a:defRPr sz="1300">
                    <a:solidFill>
                      <a:schemeClr val="tx1"/>
                    </a:solidFill>
                    <a:latin typeface="Calibri" panose="020F0502020204030204" pitchFamily="34" charset="0"/>
                  </a:defRPr>
                </a:lvl2pPr>
                <a:lvl3pPr marL="1143000" indent="-228600" defTabSz="600075">
                  <a:spcBef>
                    <a:spcPct val="20000"/>
                  </a:spcBef>
                  <a:buClr>
                    <a:srgbClr val="72BFC5"/>
                  </a:buClr>
                  <a:buChar char="•"/>
                  <a:defRPr sz="1300">
                    <a:solidFill>
                      <a:schemeClr val="tx1"/>
                    </a:solidFill>
                    <a:latin typeface="Calibri" panose="020F0502020204030204" pitchFamily="34" charset="0"/>
                  </a:defRPr>
                </a:lvl3pPr>
                <a:lvl4pPr marL="1600200" indent="-228600" defTabSz="600075">
                  <a:spcBef>
                    <a:spcPct val="20000"/>
                  </a:spcBef>
                  <a:buClr>
                    <a:srgbClr val="72BFC5"/>
                  </a:buClr>
                  <a:buChar char="–"/>
                  <a:defRPr sz="1300">
                    <a:solidFill>
                      <a:schemeClr val="tx1"/>
                    </a:solidFill>
                    <a:latin typeface="Calibri" panose="020F0502020204030204" pitchFamily="34" charset="0"/>
                  </a:defRPr>
                </a:lvl4pPr>
                <a:lvl5pPr marL="2057400" indent="-228600" defTabSz="600075">
                  <a:spcBef>
                    <a:spcPct val="20000"/>
                  </a:spcBef>
                  <a:buClr>
                    <a:srgbClr val="72BFC5"/>
                  </a:buClr>
                  <a:buChar char="»"/>
                  <a:defRPr sz="1300">
                    <a:solidFill>
                      <a:schemeClr val="tx1"/>
                    </a:solidFill>
                    <a:latin typeface="Calibri" panose="020F0502020204030204" pitchFamily="34" charset="0"/>
                  </a:defRPr>
                </a:lvl5pPr>
                <a:lvl6pPr marL="2514600" indent="-228600" defTabSz="60007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60007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60007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60007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en-US" altLang="zh-CN" sz="700" i="1">
                    <a:latin typeface="Arial" panose="020B0604020202020204" pitchFamily="34" charset="0"/>
                  </a:rPr>
                  <a:t>Production Information</a:t>
                </a:r>
              </a:p>
            </p:txBody>
          </p:sp>
        </p:grpSp>
        <p:grpSp>
          <p:nvGrpSpPr>
            <p:cNvPr id="11" name="Group 19">
              <a:extLst>
                <a:ext uri="{FF2B5EF4-FFF2-40B4-BE49-F238E27FC236}">
                  <a16:creationId xmlns:a16="http://schemas.microsoft.com/office/drawing/2014/main" id="{94FE39CC-943E-4994-A07F-9CAB17D71322}"/>
                </a:ext>
              </a:extLst>
            </p:cNvPr>
            <p:cNvGrpSpPr>
              <a:grpSpLocks/>
            </p:cNvGrpSpPr>
            <p:nvPr/>
          </p:nvGrpSpPr>
          <p:grpSpPr bwMode="auto">
            <a:xfrm>
              <a:off x="451" y="2361"/>
              <a:ext cx="1016" cy="380"/>
              <a:chOff x="451" y="2361"/>
              <a:chExt cx="1016" cy="380"/>
            </a:xfrm>
          </p:grpSpPr>
          <p:sp>
            <p:nvSpPr>
              <p:cNvPr id="14" name="AutoShape 20">
                <a:extLst>
                  <a:ext uri="{FF2B5EF4-FFF2-40B4-BE49-F238E27FC236}">
                    <a16:creationId xmlns:a16="http://schemas.microsoft.com/office/drawing/2014/main" id="{6268CAA8-8A21-4F32-9059-1EE4B3B1F220}"/>
                  </a:ext>
                </a:extLst>
              </p:cNvPr>
              <p:cNvSpPr>
                <a:spLocks noChangeArrowheads="1"/>
              </p:cNvSpPr>
              <p:nvPr/>
            </p:nvSpPr>
            <p:spPr bwMode="auto">
              <a:xfrm>
                <a:off x="451" y="2361"/>
                <a:ext cx="1016" cy="380"/>
              </a:xfrm>
              <a:prstGeom prst="parallelogram">
                <a:avLst>
                  <a:gd name="adj" fmla="val 8269"/>
                </a:avLst>
              </a:prstGeom>
              <a:solidFill>
                <a:schemeClr val="bg1"/>
              </a:solidFill>
              <a:ln w="12700">
                <a:solidFill>
                  <a:schemeClr val="tx1"/>
                </a:solidFill>
                <a:miter lim="800000"/>
                <a:headEnd/>
                <a:tailEnd/>
              </a:ln>
              <a:effectLst>
                <a:outerShdw dist="35921" dir="2700000" algn="ctr" rotWithShape="0">
                  <a:schemeClr val="tx2"/>
                </a:outer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5" name="Rectangle 21">
                <a:extLst>
                  <a:ext uri="{FF2B5EF4-FFF2-40B4-BE49-F238E27FC236}">
                    <a16:creationId xmlns:a16="http://schemas.microsoft.com/office/drawing/2014/main" id="{5FCE9482-A8D2-46B6-BC2C-5DAB57744D16}"/>
                  </a:ext>
                </a:extLst>
              </p:cNvPr>
              <p:cNvSpPr>
                <a:spLocks noChangeArrowheads="1"/>
              </p:cNvSpPr>
              <p:nvPr/>
            </p:nvSpPr>
            <p:spPr bwMode="auto">
              <a:xfrm>
                <a:off x="653" y="2368"/>
                <a:ext cx="463"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defTabSz="600075">
                  <a:spcBef>
                    <a:spcPct val="20000"/>
                  </a:spcBef>
                  <a:buClr>
                    <a:srgbClr val="72BFC5"/>
                  </a:buClr>
                  <a:buChar char="•"/>
                  <a:defRPr sz="1300">
                    <a:solidFill>
                      <a:schemeClr val="tx1"/>
                    </a:solidFill>
                    <a:latin typeface="Calibri" panose="020F0502020204030204" pitchFamily="34" charset="0"/>
                  </a:defRPr>
                </a:lvl1pPr>
                <a:lvl2pPr marL="742950" indent="-285750" defTabSz="600075">
                  <a:spcBef>
                    <a:spcPct val="20000"/>
                  </a:spcBef>
                  <a:buClr>
                    <a:srgbClr val="72BFC5"/>
                  </a:buClr>
                  <a:buChar char="–"/>
                  <a:defRPr sz="1300">
                    <a:solidFill>
                      <a:schemeClr val="tx1"/>
                    </a:solidFill>
                    <a:latin typeface="Calibri" panose="020F0502020204030204" pitchFamily="34" charset="0"/>
                  </a:defRPr>
                </a:lvl2pPr>
                <a:lvl3pPr marL="1143000" indent="-228600" defTabSz="600075">
                  <a:spcBef>
                    <a:spcPct val="20000"/>
                  </a:spcBef>
                  <a:buClr>
                    <a:srgbClr val="72BFC5"/>
                  </a:buClr>
                  <a:buChar char="•"/>
                  <a:defRPr sz="1300">
                    <a:solidFill>
                      <a:schemeClr val="tx1"/>
                    </a:solidFill>
                    <a:latin typeface="Calibri" panose="020F0502020204030204" pitchFamily="34" charset="0"/>
                  </a:defRPr>
                </a:lvl3pPr>
                <a:lvl4pPr marL="1600200" indent="-228600" defTabSz="600075">
                  <a:spcBef>
                    <a:spcPct val="20000"/>
                  </a:spcBef>
                  <a:buClr>
                    <a:srgbClr val="72BFC5"/>
                  </a:buClr>
                  <a:buChar char="–"/>
                  <a:defRPr sz="1300">
                    <a:solidFill>
                      <a:schemeClr val="tx1"/>
                    </a:solidFill>
                    <a:latin typeface="Calibri" panose="020F0502020204030204" pitchFamily="34" charset="0"/>
                  </a:defRPr>
                </a:lvl4pPr>
                <a:lvl5pPr marL="2057400" indent="-228600" defTabSz="600075">
                  <a:spcBef>
                    <a:spcPct val="20000"/>
                  </a:spcBef>
                  <a:buClr>
                    <a:srgbClr val="72BFC5"/>
                  </a:buClr>
                  <a:buChar char="»"/>
                  <a:defRPr sz="1300">
                    <a:solidFill>
                      <a:schemeClr val="tx1"/>
                    </a:solidFill>
                    <a:latin typeface="Calibri" panose="020F0502020204030204" pitchFamily="34" charset="0"/>
                  </a:defRPr>
                </a:lvl5pPr>
                <a:lvl6pPr marL="2514600" indent="-228600" defTabSz="60007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60007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60007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60007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en-US" altLang="zh-CN" sz="700" i="1">
                    <a:latin typeface="Arial" panose="020B0604020202020204" pitchFamily="34" charset="0"/>
                  </a:rPr>
                  <a:t>Desc:---------------------</a:t>
                </a:r>
              </a:p>
            </p:txBody>
          </p:sp>
        </p:grpSp>
        <p:sp>
          <p:nvSpPr>
            <p:cNvPr id="12" name="AutoShape 22">
              <a:extLst>
                <a:ext uri="{FF2B5EF4-FFF2-40B4-BE49-F238E27FC236}">
                  <a16:creationId xmlns:a16="http://schemas.microsoft.com/office/drawing/2014/main" id="{0B8143FF-4EDC-49E4-AF7C-FDD7BF299497}"/>
                </a:ext>
              </a:extLst>
            </p:cNvPr>
            <p:cNvSpPr>
              <a:spLocks noChangeArrowheads="1"/>
            </p:cNvSpPr>
            <p:nvPr/>
          </p:nvSpPr>
          <p:spPr bwMode="auto">
            <a:xfrm flipH="1">
              <a:off x="311" y="2446"/>
              <a:ext cx="1285" cy="334"/>
            </a:xfrm>
            <a:prstGeom prst="parallelogram">
              <a:avLst>
                <a:gd name="adj" fmla="val 46524"/>
              </a:avLst>
            </a:prstGeom>
            <a:solidFill>
              <a:srgbClr val="FFCC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3" name="Rectangle 23">
              <a:extLst>
                <a:ext uri="{FF2B5EF4-FFF2-40B4-BE49-F238E27FC236}">
                  <a16:creationId xmlns:a16="http://schemas.microsoft.com/office/drawing/2014/main" id="{748670DD-E6CE-4F7C-85D1-995FFC4706BC}"/>
                </a:ext>
              </a:extLst>
            </p:cNvPr>
            <p:cNvSpPr>
              <a:spLocks noChangeArrowheads="1"/>
            </p:cNvSpPr>
            <p:nvPr/>
          </p:nvSpPr>
          <p:spPr bwMode="auto">
            <a:xfrm>
              <a:off x="482" y="2517"/>
              <a:ext cx="873" cy="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5562" tIns="26988" rIns="55562" bIns="26988" anchor="ctr"/>
            <a:lstStyle>
              <a:lvl1pPr defTabSz="330200">
                <a:spcBef>
                  <a:spcPct val="20000"/>
                </a:spcBef>
                <a:buClr>
                  <a:srgbClr val="72BFC5"/>
                </a:buClr>
                <a:buChar char="•"/>
                <a:defRPr sz="1300">
                  <a:solidFill>
                    <a:schemeClr val="tx1"/>
                  </a:solidFill>
                  <a:latin typeface="Calibri" panose="020F0502020204030204" pitchFamily="34" charset="0"/>
                </a:defRPr>
              </a:lvl1pPr>
              <a:lvl2pPr marL="742950" indent="-285750" defTabSz="330200">
                <a:spcBef>
                  <a:spcPct val="20000"/>
                </a:spcBef>
                <a:buClr>
                  <a:srgbClr val="72BFC5"/>
                </a:buClr>
                <a:buChar char="–"/>
                <a:defRPr sz="1300">
                  <a:solidFill>
                    <a:schemeClr val="tx1"/>
                  </a:solidFill>
                  <a:latin typeface="Calibri" panose="020F0502020204030204" pitchFamily="34" charset="0"/>
                </a:defRPr>
              </a:lvl2pPr>
              <a:lvl3pPr marL="1143000" indent="-228600" defTabSz="330200">
                <a:spcBef>
                  <a:spcPct val="20000"/>
                </a:spcBef>
                <a:buClr>
                  <a:srgbClr val="72BFC5"/>
                </a:buClr>
                <a:buChar char="•"/>
                <a:defRPr sz="1300">
                  <a:solidFill>
                    <a:schemeClr val="tx1"/>
                  </a:solidFill>
                  <a:latin typeface="Calibri" panose="020F0502020204030204" pitchFamily="34" charset="0"/>
                </a:defRPr>
              </a:lvl3pPr>
              <a:lvl4pPr marL="1600200" indent="-228600" defTabSz="330200">
                <a:spcBef>
                  <a:spcPct val="20000"/>
                </a:spcBef>
                <a:buClr>
                  <a:srgbClr val="72BFC5"/>
                </a:buClr>
                <a:buChar char="–"/>
                <a:defRPr sz="1300">
                  <a:solidFill>
                    <a:schemeClr val="tx1"/>
                  </a:solidFill>
                  <a:latin typeface="Calibri" panose="020F0502020204030204" pitchFamily="34" charset="0"/>
                </a:defRPr>
              </a:lvl4pPr>
              <a:lvl5pPr marL="2057400" indent="-228600" defTabSz="330200">
                <a:spcBef>
                  <a:spcPct val="20000"/>
                </a:spcBef>
                <a:buClr>
                  <a:srgbClr val="72BFC5"/>
                </a:buClr>
                <a:buChar char="»"/>
                <a:defRPr sz="1300">
                  <a:solidFill>
                    <a:schemeClr val="tx1"/>
                  </a:solidFill>
                  <a:latin typeface="Calibri" panose="020F0502020204030204" pitchFamily="34" charset="0"/>
                </a:defRPr>
              </a:lvl5pPr>
              <a:lvl6pPr marL="2514600" indent="-228600" defTabSz="3302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3302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3302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3302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en-US" sz="1200">
                  <a:latin typeface="Arial" panose="020B0604020202020204" pitchFamily="34" charset="0"/>
                </a:rPr>
                <a:t>产品</a:t>
              </a:r>
              <a:r>
                <a:rPr lang="en-US" altLang="zh-CN" sz="1800">
                  <a:latin typeface="Arial" panose="020B0604020202020204" pitchFamily="34" charset="0"/>
                </a:rPr>
                <a:t>- 123</a:t>
              </a:r>
            </a:p>
          </p:txBody>
        </p:sp>
      </p:grpSp>
      <p:sp>
        <p:nvSpPr>
          <p:cNvPr id="24" name="Line 24">
            <a:extLst>
              <a:ext uri="{FF2B5EF4-FFF2-40B4-BE49-F238E27FC236}">
                <a16:creationId xmlns:a16="http://schemas.microsoft.com/office/drawing/2014/main" id="{B6FD35E1-C38B-4E44-8317-34EEDC1C1973}"/>
              </a:ext>
            </a:extLst>
          </p:cNvPr>
          <p:cNvSpPr>
            <a:spLocks noChangeShapeType="1"/>
          </p:cNvSpPr>
          <p:nvPr/>
        </p:nvSpPr>
        <p:spPr bwMode="auto">
          <a:xfrm flipV="1">
            <a:off x="5283572" y="1885950"/>
            <a:ext cx="893762" cy="13096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5">
            <a:extLst>
              <a:ext uri="{FF2B5EF4-FFF2-40B4-BE49-F238E27FC236}">
                <a16:creationId xmlns:a16="http://schemas.microsoft.com/office/drawing/2014/main" id="{B3A2CB06-4B81-4EF9-B267-5667EF00CDFC}"/>
              </a:ext>
            </a:extLst>
          </p:cNvPr>
          <p:cNvSpPr>
            <a:spLocks noChangeShapeType="1"/>
          </p:cNvSpPr>
          <p:nvPr/>
        </p:nvSpPr>
        <p:spPr bwMode="auto">
          <a:xfrm flipV="1">
            <a:off x="5569322" y="2873375"/>
            <a:ext cx="584200" cy="322263"/>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6">
            <a:extLst>
              <a:ext uri="{FF2B5EF4-FFF2-40B4-BE49-F238E27FC236}">
                <a16:creationId xmlns:a16="http://schemas.microsoft.com/office/drawing/2014/main" id="{34306727-20C4-4F3A-851C-CF5BE2E01694}"/>
              </a:ext>
            </a:extLst>
          </p:cNvPr>
          <p:cNvSpPr>
            <a:spLocks noChangeShapeType="1"/>
          </p:cNvSpPr>
          <p:nvPr/>
        </p:nvSpPr>
        <p:spPr bwMode="auto">
          <a:xfrm>
            <a:off x="5732834" y="3643313"/>
            <a:ext cx="455613" cy="65087"/>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7">
            <a:extLst>
              <a:ext uri="{FF2B5EF4-FFF2-40B4-BE49-F238E27FC236}">
                <a16:creationId xmlns:a16="http://schemas.microsoft.com/office/drawing/2014/main" id="{D22D1260-1748-4FDD-8AA1-9A90A3C49146}"/>
              </a:ext>
            </a:extLst>
          </p:cNvPr>
          <p:cNvSpPr>
            <a:spLocks noChangeShapeType="1"/>
          </p:cNvSpPr>
          <p:nvPr/>
        </p:nvSpPr>
        <p:spPr bwMode="auto">
          <a:xfrm>
            <a:off x="5643934" y="3910013"/>
            <a:ext cx="568325" cy="78581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28">
            <a:extLst>
              <a:ext uri="{FF2B5EF4-FFF2-40B4-BE49-F238E27FC236}">
                <a16:creationId xmlns:a16="http://schemas.microsoft.com/office/drawing/2014/main" id="{75FCABC1-6B4E-4A48-A621-9EA390A2F0F5}"/>
              </a:ext>
            </a:extLst>
          </p:cNvPr>
          <p:cNvSpPr>
            <a:spLocks noChangeShapeType="1"/>
          </p:cNvSpPr>
          <p:nvPr/>
        </p:nvSpPr>
        <p:spPr bwMode="auto">
          <a:xfrm>
            <a:off x="5567734" y="4110038"/>
            <a:ext cx="609600" cy="150336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Rectangle 29">
            <a:extLst>
              <a:ext uri="{FF2B5EF4-FFF2-40B4-BE49-F238E27FC236}">
                <a16:creationId xmlns:a16="http://schemas.microsoft.com/office/drawing/2014/main" id="{4B9B9E6F-11EA-486A-81CD-2D02A56580DC}"/>
              </a:ext>
            </a:extLst>
          </p:cNvPr>
          <p:cNvSpPr>
            <a:spLocks noChangeArrowheads="1"/>
          </p:cNvSpPr>
          <p:nvPr/>
        </p:nvSpPr>
        <p:spPr bwMode="auto">
          <a:xfrm>
            <a:off x="6240834" y="1490663"/>
            <a:ext cx="1373188" cy="709612"/>
          </a:xfrm>
          <a:prstGeom prst="rect">
            <a:avLst/>
          </a:prstGeom>
          <a:solidFill>
            <a:srgbClr val="FFFFCC"/>
          </a:solidFill>
          <a:ln w="25400">
            <a:solidFill>
              <a:schemeClr val="tx1"/>
            </a:solidFill>
            <a:miter lim="800000"/>
            <a:headEnd/>
            <a:tailEnd/>
          </a:ln>
          <a:effectLst>
            <a:outerShdw dist="35921" dir="2700000" algn="ctr" rotWithShape="0">
              <a:schemeClr val="tx2"/>
            </a:outerShdw>
          </a:effectLst>
        </p:spPr>
        <p:txBody>
          <a:bodyPr wrap="none" lIns="19050" tIns="0" rIns="19050" bIns="0"/>
          <a:lstStyle>
            <a:lvl1pPr defTabSz="330200">
              <a:spcBef>
                <a:spcPct val="20000"/>
              </a:spcBef>
              <a:buClr>
                <a:srgbClr val="72BFC5"/>
              </a:buClr>
              <a:buChar char="•"/>
              <a:defRPr sz="1300">
                <a:solidFill>
                  <a:schemeClr val="tx1"/>
                </a:solidFill>
                <a:latin typeface="Calibri" panose="020F0502020204030204" pitchFamily="34" charset="0"/>
              </a:defRPr>
            </a:lvl1pPr>
            <a:lvl2pPr marL="742950" indent="-285750" defTabSz="330200">
              <a:spcBef>
                <a:spcPct val="20000"/>
              </a:spcBef>
              <a:buClr>
                <a:srgbClr val="72BFC5"/>
              </a:buClr>
              <a:buChar char="–"/>
              <a:defRPr sz="1300">
                <a:solidFill>
                  <a:schemeClr val="tx1"/>
                </a:solidFill>
                <a:latin typeface="Calibri" panose="020F0502020204030204" pitchFamily="34" charset="0"/>
              </a:defRPr>
            </a:lvl2pPr>
            <a:lvl3pPr marL="1143000" indent="-228600" defTabSz="330200">
              <a:spcBef>
                <a:spcPct val="20000"/>
              </a:spcBef>
              <a:buClr>
                <a:srgbClr val="72BFC5"/>
              </a:buClr>
              <a:buChar char="•"/>
              <a:defRPr sz="1300">
                <a:solidFill>
                  <a:schemeClr val="tx1"/>
                </a:solidFill>
                <a:latin typeface="Calibri" panose="020F0502020204030204" pitchFamily="34" charset="0"/>
              </a:defRPr>
            </a:lvl3pPr>
            <a:lvl4pPr marL="1600200" indent="-228600" defTabSz="330200">
              <a:spcBef>
                <a:spcPct val="20000"/>
              </a:spcBef>
              <a:buClr>
                <a:srgbClr val="72BFC5"/>
              </a:buClr>
              <a:buChar char="–"/>
              <a:defRPr sz="1300">
                <a:solidFill>
                  <a:schemeClr val="tx1"/>
                </a:solidFill>
                <a:latin typeface="Calibri" panose="020F0502020204030204" pitchFamily="34" charset="0"/>
              </a:defRPr>
            </a:lvl4pPr>
            <a:lvl5pPr marL="2057400" indent="-228600" defTabSz="330200">
              <a:spcBef>
                <a:spcPct val="20000"/>
              </a:spcBef>
              <a:buClr>
                <a:srgbClr val="72BFC5"/>
              </a:buClr>
              <a:buChar char="»"/>
              <a:defRPr sz="1300">
                <a:solidFill>
                  <a:schemeClr val="tx1"/>
                </a:solidFill>
                <a:latin typeface="Calibri" panose="020F0502020204030204" pitchFamily="34" charset="0"/>
              </a:defRPr>
            </a:lvl5pPr>
            <a:lvl6pPr marL="2514600" indent="-228600" defTabSz="3302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3302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3302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3302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en-US" sz="1600">
                <a:latin typeface="Arial" panose="020B0604020202020204" pitchFamily="34" charset="0"/>
              </a:rPr>
              <a:t>基本数据</a:t>
            </a:r>
          </a:p>
        </p:txBody>
      </p:sp>
      <p:grpSp>
        <p:nvGrpSpPr>
          <p:cNvPr id="30" name="Group 30">
            <a:extLst>
              <a:ext uri="{FF2B5EF4-FFF2-40B4-BE49-F238E27FC236}">
                <a16:creationId xmlns:a16="http://schemas.microsoft.com/office/drawing/2014/main" id="{48B3833C-4672-4C6A-A62A-EC166038B932}"/>
              </a:ext>
            </a:extLst>
          </p:cNvPr>
          <p:cNvGrpSpPr>
            <a:grpSpLocks/>
          </p:cNvGrpSpPr>
          <p:nvPr/>
        </p:nvGrpSpPr>
        <p:grpSpPr bwMode="auto">
          <a:xfrm>
            <a:off x="6236072" y="4268788"/>
            <a:ext cx="1616075" cy="800100"/>
            <a:chOff x="2005" y="2773"/>
            <a:chExt cx="1018" cy="504"/>
          </a:xfrm>
        </p:grpSpPr>
        <p:sp>
          <p:nvSpPr>
            <p:cNvPr id="31" name="Rectangle 31">
              <a:extLst>
                <a:ext uri="{FF2B5EF4-FFF2-40B4-BE49-F238E27FC236}">
                  <a16:creationId xmlns:a16="http://schemas.microsoft.com/office/drawing/2014/main" id="{1859226B-74F6-407D-A0F9-31F9D9B323BB}"/>
                </a:ext>
              </a:extLst>
            </p:cNvPr>
            <p:cNvSpPr>
              <a:spLocks noChangeArrowheads="1"/>
            </p:cNvSpPr>
            <p:nvPr/>
          </p:nvSpPr>
          <p:spPr bwMode="auto">
            <a:xfrm>
              <a:off x="2159" y="2773"/>
              <a:ext cx="864" cy="449"/>
            </a:xfrm>
            <a:prstGeom prst="rect">
              <a:avLst/>
            </a:prstGeom>
            <a:solidFill>
              <a:srgbClr val="FFFFCC"/>
            </a:solidFill>
            <a:ln w="25400">
              <a:solidFill>
                <a:schemeClr val="tx1"/>
              </a:solidFill>
              <a:miter lim="800000"/>
              <a:headEnd/>
              <a:tailEnd/>
            </a:ln>
            <a:effectLst>
              <a:outerShdw dist="35921" dir="2700000" algn="ctr" rotWithShape="0">
                <a:schemeClr val="tx2"/>
              </a:outer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2" name="Rectangle 32">
              <a:extLst>
                <a:ext uri="{FF2B5EF4-FFF2-40B4-BE49-F238E27FC236}">
                  <a16:creationId xmlns:a16="http://schemas.microsoft.com/office/drawing/2014/main" id="{9B93D010-8C6E-4B96-A8B0-454EFFB45910}"/>
                </a:ext>
              </a:extLst>
            </p:cNvPr>
            <p:cNvSpPr>
              <a:spLocks noChangeArrowheads="1"/>
            </p:cNvSpPr>
            <p:nvPr/>
          </p:nvSpPr>
          <p:spPr bwMode="auto">
            <a:xfrm>
              <a:off x="2082" y="2801"/>
              <a:ext cx="866" cy="448"/>
            </a:xfrm>
            <a:prstGeom prst="rect">
              <a:avLst/>
            </a:prstGeom>
            <a:solidFill>
              <a:srgbClr val="FFFFCC"/>
            </a:solidFill>
            <a:ln w="25400">
              <a:solidFill>
                <a:schemeClr val="tx1"/>
              </a:solidFill>
              <a:miter lim="800000"/>
              <a:headEnd/>
              <a:tailEnd/>
            </a:ln>
            <a:effectLst>
              <a:outerShdw dist="35921" dir="2700000" algn="ctr" rotWithShape="0">
                <a:schemeClr val="tx2"/>
              </a:outer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3" name="Rectangle 33">
              <a:extLst>
                <a:ext uri="{FF2B5EF4-FFF2-40B4-BE49-F238E27FC236}">
                  <a16:creationId xmlns:a16="http://schemas.microsoft.com/office/drawing/2014/main" id="{FB7DEFF0-9189-44F6-83FE-F9DEC69BC713}"/>
                </a:ext>
              </a:extLst>
            </p:cNvPr>
            <p:cNvSpPr>
              <a:spLocks noChangeArrowheads="1"/>
            </p:cNvSpPr>
            <p:nvPr/>
          </p:nvSpPr>
          <p:spPr bwMode="auto">
            <a:xfrm>
              <a:off x="2005" y="2829"/>
              <a:ext cx="865" cy="448"/>
            </a:xfrm>
            <a:prstGeom prst="rect">
              <a:avLst/>
            </a:prstGeom>
            <a:solidFill>
              <a:srgbClr val="FFFFCC"/>
            </a:solidFill>
            <a:ln w="25400">
              <a:solidFill>
                <a:schemeClr val="tx1"/>
              </a:solidFill>
              <a:miter lim="800000"/>
              <a:headEnd/>
              <a:tailEnd/>
            </a:ln>
            <a:effectLst>
              <a:outerShdw dist="35921" dir="2700000" algn="ctr" rotWithShape="0">
                <a:schemeClr val="tx2"/>
              </a:outerShdw>
            </a:effectLst>
          </p:spPr>
          <p:txBody>
            <a:bodyPr wrap="none" lIns="19050" tIns="0" rIns="19050" bIns="0"/>
            <a:lstStyle>
              <a:lvl1pPr defTabSz="174625">
                <a:spcBef>
                  <a:spcPct val="20000"/>
                </a:spcBef>
                <a:buClr>
                  <a:srgbClr val="72BFC5"/>
                </a:buClr>
                <a:buChar char="•"/>
                <a:defRPr sz="1300">
                  <a:solidFill>
                    <a:schemeClr val="tx1"/>
                  </a:solidFill>
                  <a:latin typeface="Calibri" panose="020F0502020204030204" pitchFamily="34" charset="0"/>
                </a:defRPr>
              </a:lvl1pPr>
              <a:lvl2pPr marL="742950" indent="-285750" defTabSz="174625">
                <a:spcBef>
                  <a:spcPct val="20000"/>
                </a:spcBef>
                <a:buClr>
                  <a:srgbClr val="72BFC5"/>
                </a:buClr>
                <a:buChar char="–"/>
                <a:defRPr sz="1300">
                  <a:solidFill>
                    <a:schemeClr val="tx1"/>
                  </a:solidFill>
                  <a:latin typeface="Calibri" panose="020F0502020204030204" pitchFamily="34" charset="0"/>
                </a:defRPr>
              </a:lvl2pPr>
              <a:lvl3pPr marL="1143000" indent="-228600" defTabSz="174625">
                <a:spcBef>
                  <a:spcPct val="20000"/>
                </a:spcBef>
                <a:buClr>
                  <a:srgbClr val="72BFC5"/>
                </a:buClr>
                <a:buChar char="•"/>
                <a:defRPr sz="1300">
                  <a:solidFill>
                    <a:schemeClr val="tx1"/>
                  </a:solidFill>
                  <a:latin typeface="Calibri" panose="020F0502020204030204" pitchFamily="34" charset="0"/>
                </a:defRPr>
              </a:lvl3pPr>
              <a:lvl4pPr marL="1600200" indent="-228600" defTabSz="174625">
                <a:spcBef>
                  <a:spcPct val="20000"/>
                </a:spcBef>
                <a:buClr>
                  <a:srgbClr val="72BFC5"/>
                </a:buClr>
                <a:buChar char="–"/>
                <a:defRPr sz="1300">
                  <a:solidFill>
                    <a:schemeClr val="tx1"/>
                  </a:solidFill>
                  <a:latin typeface="Calibri" panose="020F0502020204030204" pitchFamily="34" charset="0"/>
                </a:defRPr>
              </a:lvl4pPr>
              <a:lvl5pPr marL="2057400" indent="-228600" defTabSz="174625">
                <a:spcBef>
                  <a:spcPct val="20000"/>
                </a:spcBef>
                <a:buClr>
                  <a:srgbClr val="72BFC5"/>
                </a:buClr>
                <a:buChar char="»"/>
                <a:defRPr sz="1300">
                  <a:solidFill>
                    <a:schemeClr val="tx1"/>
                  </a:solidFill>
                  <a:latin typeface="Calibri" panose="020F0502020204030204" pitchFamily="34" charset="0"/>
                </a:defRPr>
              </a:lvl5pPr>
              <a:lvl6pPr marL="2514600" indent="-228600" defTabSz="17462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17462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17462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17462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en-US" sz="1600" dirty="0">
                  <a:latin typeface="Arial" panose="020B0604020202020204" pitchFamily="34" charset="0"/>
                </a:rPr>
                <a:t>生产排产</a:t>
              </a:r>
            </a:p>
          </p:txBody>
        </p:sp>
      </p:grpSp>
      <p:grpSp>
        <p:nvGrpSpPr>
          <p:cNvPr id="34" name="Group 34">
            <a:extLst>
              <a:ext uri="{FF2B5EF4-FFF2-40B4-BE49-F238E27FC236}">
                <a16:creationId xmlns:a16="http://schemas.microsoft.com/office/drawing/2014/main" id="{1A937643-0E9E-4203-A94C-62CA00BD34B7}"/>
              </a:ext>
            </a:extLst>
          </p:cNvPr>
          <p:cNvGrpSpPr>
            <a:grpSpLocks/>
          </p:cNvGrpSpPr>
          <p:nvPr/>
        </p:nvGrpSpPr>
        <p:grpSpPr bwMode="auto">
          <a:xfrm>
            <a:off x="7974384" y="2357438"/>
            <a:ext cx="1614488" cy="800100"/>
            <a:chOff x="3100" y="1569"/>
            <a:chExt cx="1017" cy="504"/>
          </a:xfrm>
        </p:grpSpPr>
        <p:sp>
          <p:nvSpPr>
            <p:cNvPr id="35" name="Rectangle 35">
              <a:extLst>
                <a:ext uri="{FF2B5EF4-FFF2-40B4-BE49-F238E27FC236}">
                  <a16:creationId xmlns:a16="http://schemas.microsoft.com/office/drawing/2014/main" id="{A06C151B-722F-40D5-BF8C-4CDFB92C448D}"/>
                </a:ext>
              </a:extLst>
            </p:cNvPr>
            <p:cNvSpPr>
              <a:spLocks noChangeArrowheads="1"/>
            </p:cNvSpPr>
            <p:nvPr/>
          </p:nvSpPr>
          <p:spPr bwMode="auto">
            <a:xfrm>
              <a:off x="3253" y="1569"/>
              <a:ext cx="864" cy="449"/>
            </a:xfrm>
            <a:prstGeom prst="rect">
              <a:avLst/>
            </a:prstGeom>
            <a:solidFill>
              <a:srgbClr val="FFFFCC"/>
            </a:solidFill>
            <a:ln w="25400">
              <a:solidFill>
                <a:schemeClr val="tx1"/>
              </a:solidFill>
              <a:miter lim="800000"/>
              <a:headEnd/>
              <a:tailEnd/>
            </a:ln>
            <a:effectLst>
              <a:outerShdw dist="35921" dir="2700000" algn="ctr" rotWithShape="0">
                <a:schemeClr val="tx2"/>
              </a:outer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6" name="Rectangle 36">
              <a:extLst>
                <a:ext uri="{FF2B5EF4-FFF2-40B4-BE49-F238E27FC236}">
                  <a16:creationId xmlns:a16="http://schemas.microsoft.com/office/drawing/2014/main" id="{297C0D3B-B264-4E51-B24E-6DDB8F286186}"/>
                </a:ext>
              </a:extLst>
            </p:cNvPr>
            <p:cNvSpPr>
              <a:spLocks noChangeArrowheads="1"/>
            </p:cNvSpPr>
            <p:nvPr/>
          </p:nvSpPr>
          <p:spPr bwMode="auto">
            <a:xfrm>
              <a:off x="3177" y="1597"/>
              <a:ext cx="865" cy="448"/>
            </a:xfrm>
            <a:prstGeom prst="rect">
              <a:avLst/>
            </a:prstGeom>
            <a:solidFill>
              <a:srgbClr val="FFFFCC"/>
            </a:solidFill>
            <a:ln w="25400">
              <a:solidFill>
                <a:schemeClr val="tx1"/>
              </a:solidFill>
              <a:miter lim="800000"/>
              <a:headEnd/>
              <a:tailEnd/>
            </a:ln>
            <a:effectLst>
              <a:outerShdw dist="35921" dir="2700000" algn="ctr" rotWithShape="0">
                <a:schemeClr val="tx2"/>
              </a:outer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7" name="Rectangle 37">
              <a:extLst>
                <a:ext uri="{FF2B5EF4-FFF2-40B4-BE49-F238E27FC236}">
                  <a16:creationId xmlns:a16="http://schemas.microsoft.com/office/drawing/2014/main" id="{75446CFB-48B0-40DB-97AE-AFF43A755611}"/>
                </a:ext>
              </a:extLst>
            </p:cNvPr>
            <p:cNvSpPr>
              <a:spLocks noChangeArrowheads="1"/>
            </p:cNvSpPr>
            <p:nvPr/>
          </p:nvSpPr>
          <p:spPr bwMode="auto">
            <a:xfrm>
              <a:off x="3100" y="1625"/>
              <a:ext cx="864" cy="448"/>
            </a:xfrm>
            <a:prstGeom prst="rect">
              <a:avLst/>
            </a:prstGeom>
            <a:solidFill>
              <a:srgbClr val="FFFFCC"/>
            </a:solidFill>
            <a:ln w="25400">
              <a:solidFill>
                <a:schemeClr val="tx1"/>
              </a:solidFill>
              <a:miter lim="800000"/>
              <a:headEnd/>
              <a:tailEnd/>
            </a:ln>
            <a:effectLst>
              <a:outerShdw dist="35921" dir="2700000" algn="ctr" rotWithShape="0">
                <a:schemeClr val="tx2"/>
              </a:outerShdw>
            </a:effectLst>
          </p:spPr>
          <p:txBody>
            <a:bodyPr wrap="none" lIns="19050" tIns="0" rIns="19050" bIns="0"/>
            <a:lstStyle>
              <a:lvl1pPr defTabSz="330200">
                <a:spcBef>
                  <a:spcPct val="20000"/>
                </a:spcBef>
                <a:buClr>
                  <a:srgbClr val="72BFC5"/>
                </a:buClr>
                <a:buChar char="•"/>
                <a:defRPr sz="1300">
                  <a:solidFill>
                    <a:schemeClr val="tx1"/>
                  </a:solidFill>
                  <a:latin typeface="Calibri" panose="020F0502020204030204" pitchFamily="34" charset="0"/>
                </a:defRPr>
              </a:lvl1pPr>
              <a:lvl2pPr marL="742950" indent="-285750" defTabSz="330200">
                <a:spcBef>
                  <a:spcPct val="20000"/>
                </a:spcBef>
                <a:buClr>
                  <a:srgbClr val="72BFC5"/>
                </a:buClr>
                <a:buChar char="–"/>
                <a:defRPr sz="1300">
                  <a:solidFill>
                    <a:schemeClr val="tx1"/>
                  </a:solidFill>
                  <a:latin typeface="Calibri" panose="020F0502020204030204" pitchFamily="34" charset="0"/>
                </a:defRPr>
              </a:lvl2pPr>
              <a:lvl3pPr marL="1143000" indent="-228600" defTabSz="330200">
                <a:spcBef>
                  <a:spcPct val="20000"/>
                </a:spcBef>
                <a:buClr>
                  <a:srgbClr val="72BFC5"/>
                </a:buClr>
                <a:buChar char="•"/>
                <a:defRPr sz="1300">
                  <a:solidFill>
                    <a:schemeClr val="tx1"/>
                  </a:solidFill>
                  <a:latin typeface="Calibri" panose="020F0502020204030204" pitchFamily="34" charset="0"/>
                </a:defRPr>
              </a:lvl3pPr>
              <a:lvl4pPr marL="1600200" indent="-228600" defTabSz="330200">
                <a:spcBef>
                  <a:spcPct val="20000"/>
                </a:spcBef>
                <a:buClr>
                  <a:srgbClr val="72BFC5"/>
                </a:buClr>
                <a:buChar char="–"/>
                <a:defRPr sz="1300">
                  <a:solidFill>
                    <a:schemeClr val="tx1"/>
                  </a:solidFill>
                  <a:latin typeface="Calibri" panose="020F0502020204030204" pitchFamily="34" charset="0"/>
                </a:defRPr>
              </a:lvl4pPr>
              <a:lvl5pPr marL="2057400" indent="-228600" defTabSz="330200">
                <a:spcBef>
                  <a:spcPct val="20000"/>
                </a:spcBef>
                <a:buClr>
                  <a:srgbClr val="72BFC5"/>
                </a:buClr>
                <a:buChar char="»"/>
                <a:defRPr sz="1300">
                  <a:solidFill>
                    <a:schemeClr val="tx1"/>
                  </a:solidFill>
                  <a:latin typeface="Calibri" panose="020F0502020204030204" pitchFamily="34" charset="0"/>
                </a:defRPr>
              </a:lvl5pPr>
              <a:lvl6pPr marL="2514600" indent="-228600" defTabSz="3302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3302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3302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3302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en-US" sz="1600">
                  <a:latin typeface="Arial" panose="020B0604020202020204" pitchFamily="34" charset="0"/>
                </a:rPr>
                <a:t>采购</a:t>
              </a:r>
            </a:p>
          </p:txBody>
        </p:sp>
      </p:grpSp>
      <p:grpSp>
        <p:nvGrpSpPr>
          <p:cNvPr id="38" name="Group 38">
            <a:extLst>
              <a:ext uri="{FF2B5EF4-FFF2-40B4-BE49-F238E27FC236}">
                <a16:creationId xmlns:a16="http://schemas.microsoft.com/office/drawing/2014/main" id="{9A454438-1842-4A34-A26B-A0CE4AA8D49B}"/>
              </a:ext>
            </a:extLst>
          </p:cNvPr>
          <p:cNvGrpSpPr>
            <a:grpSpLocks/>
          </p:cNvGrpSpPr>
          <p:nvPr/>
        </p:nvGrpSpPr>
        <p:grpSpPr bwMode="auto">
          <a:xfrm>
            <a:off x="7974384" y="3314700"/>
            <a:ext cx="1614488" cy="796925"/>
            <a:chOff x="3100" y="2172"/>
            <a:chExt cx="1017" cy="502"/>
          </a:xfrm>
        </p:grpSpPr>
        <p:sp>
          <p:nvSpPr>
            <p:cNvPr id="39" name="Rectangle 39">
              <a:extLst>
                <a:ext uri="{FF2B5EF4-FFF2-40B4-BE49-F238E27FC236}">
                  <a16:creationId xmlns:a16="http://schemas.microsoft.com/office/drawing/2014/main" id="{A0E9A2F8-F4E7-41A0-967E-27D4B99B7CB2}"/>
                </a:ext>
              </a:extLst>
            </p:cNvPr>
            <p:cNvSpPr>
              <a:spLocks noChangeArrowheads="1"/>
            </p:cNvSpPr>
            <p:nvPr/>
          </p:nvSpPr>
          <p:spPr bwMode="auto">
            <a:xfrm>
              <a:off x="3253" y="2172"/>
              <a:ext cx="864" cy="448"/>
            </a:xfrm>
            <a:prstGeom prst="rect">
              <a:avLst/>
            </a:prstGeom>
            <a:solidFill>
              <a:srgbClr val="FFFFCC"/>
            </a:solidFill>
            <a:ln w="25400">
              <a:solidFill>
                <a:schemeClr val="tx1"/>
              </a:solidFill>
              <a:miter lim="800000"/>
              <a:headEnd/>
              <a:tailEnd/>
            </a:ln>
            <a:effectLst>
              <a:outerShdw dist="35921" dir="2700000" algn="ctr" rotWithShape="0">
                <a:schemeClr val="tx2"/>
              </a:outer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40" name="Rectangle 40">
              <a:extLst>
                <a:ext uri="{FF2B5EF4-FFF2-40B4-BE49-F238E27FC236}">
                  <a16:creationId xmlns:a16="http://schemas.microsoft.com/office/drawing/2014/main" id="{BAFC89D2-4F81-4543-86ED-CF48972B15CC}"/>
                </a:ext>
              </a:extLst>
            </p:cNvPr>
            <p:cNvSpPr>
              <a:spLocks noChangeArrowheads="1"/>
            </p:cNvSpPr>
            <p:nvPr/>
          </p:nvSpPr>
          <p:spPr bwMode="auto">
            <a:xfrm>
              <a:off x="3177" y="2199"/>
              <a:ext cx="865" cy="448"/>
            </a:xfrm>
            <a:prstGeom prst="rect">
              <a:avLst/>
            </a:prstGeom>
            <a:solidFill>
              <a:srgbClr val="FFFFCC"/>
            </a:solidFill>
            <a:ln w="25400">
              <a:solidFill>
                <a:schemeClr val="tx1"/>
              </a:solidFill>
              <a:miter lim="800000"/>
              <a:headEnd/>
              <a:tailEnd/>
            </a:ln>
            <a:effectLst>
              <a:outerShdw dist="35921" dir="2700000" algn="ctr" rotWithShape="0">
                <a:schemeClr val="tx2"/>
              </a:outer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41" name="Rectangle 41">
              <a:extLst>
                <a:ext uri="{FF2B5EF4-FFF2-40B4-BE49-F238E27FC236}">
                  <a16:creationId xmlns:a16="http://schemas.microsoft.com/office/drawing/2014/main" id="{4B70F58B-BE79-4CF5-8B83-32B944A353A8}"/>
                </a:ext>
              </a:extLst>
            </p:cNvPr>
            <p:cNvSpPr>
              <a:spLocks noChangeArrowheads="1"/>
            </p:cNvSpPr>
            <p:nvPr/>
          </p:nvSpPr>
          <p:spPr bwMode="auto">
            <a:xfrm>
              <a:off x="3100" y="2226"/>
              <a:ext cx="864" cy="448"/>
            </a:xfrm>
            <a:prstGeom prst="rect">
              <a:avLst/>
            </a:prstGeom>
            <a:solidFill>
              <a:srgbClr val="FFFFCC"/>
            </a:solidFill>
            <a:ln w="25400">
              <a:solidFill>
                <a:schemeClr val="tx1"/>
              </a:solidFill>
              <a:miter lim="800000"/>
              <a:headEnd/>
              <a:tailEnd/>
            </a:ln>
            <a:effectLst>
              <a:outerShdw dist="35921" dir="2700000" algn="ctr" rotWithShape="0">
                <a:schemeClr val="tx2"/>
              </a:outerShdw>
            </a:effectLst>
          </p:spPr>
          <p:txBody>
            <a:bodyPr wrap="none" lIns="19050" tIns="0" rIns="19050" bIns="0"/>
            <a:lstStyle>
              <a:lvl1pPr defTabSz="330200">
                <a:spcBef>
                  <a:spcPct val="20000"/>
                </a:spcBef>
                <a:buClr>
                  <a:srgbClr val="72BFC5"/>
                </a:buClr>
                <a:buChar char="•"/>
                <a:defRPr sz="1300">
                  <a:solidFill>
                    <a:schemeClr val="tx1"/>
                  </a:solidFill>
                  <a:latin typeface="Calibri" panose="020F0502020204030204" pitchFamily="34" charset="0"/>
                </a:defRPr>
              </a:lvl1pPr>
              <a:lvl2pPr marL="742950" indent="-285750" defTabSz="330200">
                <a:spcBef>
                  <a:spcPct val="20000"/>
                </a:spcBef>
                <a:buClr>
                  <a:srgbClr val="72BFC5"/>
                </a:buClr>
                <a:buChar char="–"/>
                <a:defRPr sz="1300">
                  <a:solidFill>
                    <a:schemeClr val="tx1"/>
                  </a:solidFill>
                  <a:latin typeface="Calibri" panose="020F0502020204030204" pitchFamily="34" charset="0"/>
                </a:defRPr>
              </a:lvl2pPr>
              <a:lvl3pPr marL="1143000" indent="-228600" defTabSz="330200">
                <a:spcBef>
                  <a:spcPct val="20000"/>
                </a:spcBef>
                <a:buClr>
                  <a:srgbClr val="72BFC5"/>
                </a:buClr>
                <a:buChar char="•"/>
                <a:defRPr sz="1300">
                  <a:solidFill>
                    <a:schemeClr val="tx1"/>
                  </a:solidFill>
                  <a:latin typeface="Calibri" panose="020F0502020204030204" pitchFamily="34" charset="0"/>
                </a:defRPr>
              </a:lvl3pPr>
              <a:lvl4pPr marL="1600200" indent="-228600" defTabSz="330200">
                <a:spcBef>
                  <a:spcPct val="20000"/>
                </a:spcBef>
                <a:buClr>
                  <a:srgbClr val="72BFC5"/>
                </a:buClr>
                <a:buChar char="–"/>
                <a:defRPr sz="1300">
                  <a:solidFill>
                    <a:schemeClr val="tx1"/>
                  </a:solidFill>
                  <a:latin typeface="Calibri" panose="020F0502020204030204" pitchFamily="34" charset="0"/>
                </a:defRPr>
              </a:lvl4pPr>
              <a:lvl5pPr marL="2057400" indent="-228600" defTabSz="330200">
                <a:spcBef>
                  <a:spcPct val="20000"/>
                </a:spcBef>
                <a:buClr>
                  <a:srgbClr val="72BFC5"/>
                </a:buClr>
                <a:buChar char="»"/>
                <a:defRPr sz="1300">
                  <a:solidFill>
                    <a:schemeClr val="tx1"/>
                  </a:solidFill>
                  <a:latin typeface="Calibri" panose="020F0502020204030204" pitchFamily="34" charset="0"/>
                </a:defRPr>
              </a:lvl5pPr>
              <a:lvl6pPr marL="2514600" indent="-228600" defTabSz="3302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3302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3302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3302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en-US" altLang="zh-CN" sz="1600">
                  <a:latin typeface="Arial" panose="020B0604020202020204" pitchFamily="34" charset="0"/>
                </a:rPr>
                <a:t>MRP</a:t>
              </a:r>
            </a:p>
          </p:txBody>
        </p:sp>
      </p:grpSp>
      <p:sp>
        <p:nvSpPr>
          <p:cNvPr id="42" name="Rectangle 42">
            <a:extLst>
              <a:ext uri="{FF2B5EF4-FFF2-40B4-BE49-F238E27FC236}">
                <a16:creationId xmlns:a16="http://schemas.microsoft.com/office/drawing/2014/main" id="{2F6A9076-3F11-4C45-A0B0-0DDFDAE6E99A}"/>
              </a:ext>
            </a:extLst>
          </p:cNvPr>
          <p:cNvSpPr>
            <a:spLocks noChangeArrowheads="1"/>
          </p:cNvSpPr>
          <p:nvPr/>
        </p:nvSpPr>
        <p:spPr bwMode="auto">
          <a:xfrm>
            <a:off x="9741272" y="1490663"/>
            <a:ext cx="1373187" cy="709612"/>
          </a:xfrm>
          <a:prstGeom prst="rect">
            <a:avLst/>
          </a:prstGeom>
          <a:solidFill>
            <a:srgbClr val="FFFFCC"/>
          </a:solidFill>
          <a:ln w="25400">
            <a:solidFill>
              <a:schemeClr val="tx1"/>
            </a:solidFill>
            <a:miter lim="800000"/>
            <a:headEnd/>
            <a:tailEnd/>
          </a:ln>
          <a:effectLst>
            <a:outerShdw dist="35921" dir="2700000" algn="ctr" rotWithShape="0">
              <a:schemeClr val="tx2"/>
            </a:outer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nvGrpSpPr>
          <p:cNvPr id="43" name="Group 43">
            <a:extLst>
              <a:ext uri="{FF2B5EF4-FFF2-40B4-BE49-F238E27FC236}">
                <a16:creationId xmlns:a16="http://schemas.microsoft.com/office/drawing/2014/main" id="{B859CC01-50D9-40A0-AFC2-DBBBA06B1E97}"/>
              </a:ext>
            </a:extLst>
          </p:cNvPr>
          <p:cNvGrpSpPr>
            <a:grpSpLocks/>
          </p:cNvGrpSpPr>
          <p:nvPr/>
        </p:nvGrpSpPr>
        <p:grpSpPr bwMode="auto">
          <a:xfrm>
            <a:off x="9739684" y="2401888"/>
            <a:ext cx="1495425" cy="755650"/>
            <a:chOff x="4212" y="1597"/>
            <a:chExt cx="942" cy="476"/>
          </a:xfrm>
        </p:grpSpPr>
        <p:sp>
          <p:nvSpPr>
            <p:cNvPr id="44" name="Rectangle 44">
              <a:extLst>
                <a:ext uri="{FF2B5EF4-FFF2-40B4-BE49-F238E27FC236}">
                  <a16:creationId xmlns:a16="http://schemas.microsoft.com/office/drawing/2014/main" id="{B0061BC0-F1AE-49CA-9E5E-7D7AE4136CAA}"/>
                </a:ext>
              </a:extLst>
            </p:cNvPr>
            <p:cNvSpPr>
              <a:spLocks noChangeArrowheads="1"/>
            </p:cNvSpPr>
            <p:nvPr/>
          </p:nvSpPr>
          <p:spPr bwMode="auto">
            <a:xfrm>
              <a:off x="4288" y="1597"/>
              <a:ext cx="866" cy="448"/>
            </a:xfrm>
            <a:prstGeom prst="rect">
              <a:avLst/>
            </a:prstGeom>
            <a:solidFill>
              <a:srgbClr val="FFFFCC"/>
            </a:solidFill>
            <a:ln w="25400">
              <a:solidFill>
                <a:schemeClr val="tx1"/>
              </a:solidFill>
              <a:miter lim="800000"/>
              <a:headEnd/>
              <a:tailEnd/>
            </a:ln>
            <a:effectLst>
              <a:outerShdw dist="35921" dir="2700000" algn="ctr" rotWithShape="0">
                <a:schemeClr val="tx2"/>
              </a:outer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45" name="Rectangle 45">
              <a:extLst>
                <a:ext uri="{FF2B5EF4-FFF2-40B4-BE49-F238E27FC236}">
                  <a16:creationId xmlns:a16="http://schemas.microsoft.com/office/drawing/2014/main" id="{6391136D-FE65-4960-80D3-D8BC4D9B2A8D}"/>
                </a:ext>
              </a:extLst>
            </p:cNvPr>
            <p:cNvSpPr>
              <a:spLocks noChangeArrowheads="1"/>
            </p:cNvSpPr>
            <p:nvPr/>
          </p:nvSpPr>
          <p:spPr bwMode="auto">
            <a:xfrm>
              <a:off x="4212" y="1625"/>
              <a:ext cx="865" cy="448"/>
            </a:xfrm>
            <a:prstGeom prst="rect">
              <a:avLst/>
            </a:prstGeom>
            <a:solidFill>
              <a:srgbClr val="FFFFCC"/>
            </a:solidFill>
            <a:ln w="25400">
              <a:solidFill>
                <a:schemeClr val="tx1"/>
              </a:solidFill>
              <a:miter lim="800000"/>
              <a:headEnd/>
              <a:tailEnd/>
            </a:ln>
            <a:effectLst>
              <a:outerShdw dist="35921" dir="2700000" algn="ctr" rotWithShape="0">
                <a:schemeClr val="tx2"/>
              </a:outerShdw>
            </a:effectLst>
          </p:spPr>
          <p:txBody>
            <a:bodyPr wrap="none" lIns="19050" tIns="0" rIns="19050" bIns="0"/>
            <a:lstStyle>
              <a:lvl1pPr marL="58738" indent="-58738" defTabSz="115888">
                <a:spcBef>
                  <a:spcPct val="20000"/>
                </a:spcBef>
                <a:buClr>
                  <a:srgbClr val="72BFC5"/>
                </a:buClr>
                <a:buChar char="•"/>
                <a:defRPr sz="1300">
                  <a:solidFill>
                    <a:schemeClr val="tx1"/>
                  </a:solidFill>
                  <a:latin typeface="Calibri" panose="020F0502020204030204" pitchFamily="34" charset="0"/>
                </a:defRPr>
              </a:lvl1pPr>
              <a:lvl2pPr marL="742950" indent="-285750" defTabSz="115888">
                <a:spcBef>
                  <a:spcPct val="20000"/>
                </a:spcBef>
                <a:buClr>
                  <a:srgbClr val="72BFC5"/>
                </a:buClr>
                <a:buChar char="–"/>
                <a:defRPr sz="1300">
                  <a:solidFill>
                    <a:schemeClr val="tx1"/>
                  </a:solidFill>
                  <a:latin typeface="Calibri" panose="020F0502020204030204" pitchFamily="34" charset="0"/>
                </a:defRPr>
              </a:lvl2pPr>
              <a:lvl3pPr marL="1143000" indent="-228600" defTabSz="115888">
                <a:spcBef>
                  <a:spcPct val="20000"/>
                </a:spcBef>
                <a:buClr>
                  <a:srgbClr val="72BFC5"/>
                </a:buClr>
                <a:buChar char="•"/>
                <a:defRPr sz="1300">
                  <a:solidFill>
                    <a:schemeClr val="tx1"/>
                  </a:solidFill>
                  <a:latin typeface="Calibri" panose="020F0502020204030204" pitchFamily="34" charset="0"/>
                </a:defRPr>
              </a:lvl3pPr>
              <a:lvl4pPr marL="1600200" indent="-228600" defTabSz="115888">
                <a:spcBef>
                  <a:spcPct val="20000"/>
                </a:spcBef>
                <a:buClr>
                  <a:srgbClr val="72BFC5"/>
                </a:buClr>
                <a:buChar char="–"/>
                <a:defRPr sz="1300">
                  <a:solidFill>
                    <a:schemeClr val="tx1"/>
                  </a:solidFill>
                  <a:latin typeface="Calibri" panose="020F0502020204030204" pitchFamily="34" charset="0"/>
                </a:defRPr>
              </a:lvl4pPr>
              <a:lvl5pPr marL="2057400" indent="-228600" defTabSz="115888">
                <a:spcBef>
                  <a:spcPct val="20000"/>
                </a:spcBef>
                <a:buClr>
                  <a:srgbClr val="72BFC5"/>
                </a:buClr>
                <a:buChar char="»"/>
                <a:defRPr sz="1300">
                  <a:solidFill>
                    <a:schemeClr val="tx1"/>
                  </a:solidFill>
                  <a:latin typeface="Calibri" panose="020F0502020204030204" pitchFamily="34" charset="0"/>
                </a:defRPr>
              </a:lvl5pPr>
              <a:lvl6pPr marL="2514600" indent="-228600" defTabSz="11588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11588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11588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11588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en-US" sz="1600" dirty="0">
                  <a:latin typeface="Arial" panose="020B0604020202020204" pitchFamily="34" charset="0"/>
                </a:rPr>
                <a:t>质量管理</a:t>
              </a:r>
            </a:p>
          </p:txBody>
        </p:sp>
      </p:grpSp>
      <p:grpSp>
        <p:nvGrpSpPr>
          <p:cNvPr id="46" name="Group 46">
            <a:extLst>
              <a:ext uri="{FF2B5EF4-FFF2-40B4-BE49-F238E27FC236}">
                <a16:creationId xmlns:a16="http://schemas.microsoft.com/office/drawing/2014/main" id="{A41911A6-AD03-4830-8F4A-EAA7673762AF}"/>
              </a:ext>
            </a:extLst>
          </p:cNvPr>
          <p:cNvGrpSpPr>
            <a:grpSpLocks/>
          </p:cNvGrpSpPr>
          <p:nvPr/>
        </p:nvGrpSpPr>
        <p:grpSpPr bwMode="auto">
          <a:xfrm>
            <a:off x="9739684" y="3357563"/>
            <a:ext cx="1495425" cy="754062"/>
            <a:chOff x="4212" y="2199"/>
            <a:chExt cx="942" cy="475"/>
          </a:xfrm>
        </p:grpSpPr>
        <p:sp>
          <p:nvSpPr>
            <p:cNvPr id="47" name="Rectangle 47">
              <a:extLst>
                <a:ext uri="{FF2B5EF4-FFF2-40B4-BE49-F238E27FC236}">
                  <a16:creationId xmlns:a16="http://schemas.microsoft.com/office/drawing/2014/main" id="{B55B6DEF-B8C6-4E36-823E-E8613454ED5C}"/>
                </a:ext>
              </a:extLst>
            </p:cNvPr>
            <p:cNvSpPr>
              <a:spLocks noChangeArrowheads="1"/>
            </p:cNvSpPr>
            <p:nvPr/>
          </p:nvSpPr>
          <p:spPr bwMode="auto">
            <a:xfrm>
              <a:off x="4288" y="2199"/>
              <a:ext cx="866" cy="448"/>
            </a:xfrm>
            <a:prstGeom prst="rect">
              <a:avLst/>
            </a:prstGeom>
            <a:solidFill>
              <a:srgbClr val="FFFFCC"/>
            </a:solidFill>
            <a:ln w="25400">
              <a:solidFill>
                <a:schemeClr val="tx1"/>
              </a:solidFill>
              <a:miter lim="800000"/>
              <a:headEnd/>
              <a:tailEnd/>
            </a:ln>
            <a:effectLst>
              <a:outerShdw dist="35921" dir="2700000" algn="ctr" rotWithShape="0">
                <a:schemeClr val="tx2"/>
              </a:outer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48" name="Rectangle 48">
              <a:extLst>
                <a:ext uri="{FF2B5EF4-FFF2-40B4-BE49-F238E27FC236}">
                  <a16:creationId xmlns:a16="http://schemas.microsoft.com/office/drawing/2014/main" id="{3B97DFF1-9BB7-4924-A963-61157A01DD33}"/>
                </a:ext>
              </a:extLst>
            </p:cNvPr>
            <p:cNvSpPr>
              <a:spLocks noChangeArrowheads="1"/>
            </p:cNvSpPr>
            <p:nvPr/>
          </p:nvSpPr>
          <p:spPr bwMode="auto">
            <a:xfrm>
              <a:off x="4212" y="2226"/>
              <a:ext cx="865" cy="448"/>
            </a:xfrm>
            <a:prstGeom prst="rect">
              <a:avLst/>
            </a:prstGeom>
            <a:solidFill>
              <a:srgbClr val="FFFFCC"/>
            </a:solidFill>
            <a:ln w="25400">
              <a:solidFill>
                <a:schemeClr val="tx1"/>
              </a:solidFill>
              <a:miter lim="800000"/>
              <a:headEnd/>
              <a:tailEnd/>
            </a:ln>
            <a:effectLst>
              <a:outerShdw dist="35921" dir="2700000" algn="ctr" rotWithShape="0">
                <a:schemeClr val="tx2"/>
              </a:outerShdw>
            </a:effectLst>
          </p:spPr>
          <p:txBody>
            <a:bodyPr wrap="none" lIns="19050" tIns="0" rIns="19050" bIns="0"/>
            <a:lstStyle>
              <a:lvl1pPr defTabSz="330200">
                <a:spcBef>
                  <a:spcPct val="20000"/>
                </a:spcBef>
                <a:buClr>
                  <a:srgbClr val="72BFC5"/>
                </a:buClr>
                <a:buChar char="•"/>
                <a:defRPr sz="1300">
                  <a:solidFill>
                    <a:schemeClr val="tx1"/>
                  </a:solidFill>
                  <a:latin typeface="Calibri" panose="020F0502020204030204" pitchFamily="34" charset="0"/>
                </a:defRPr>
              </a:lvl1pPr>
              <a:lvl2pPr marL="742950" indent="-285750" defTabSz="330200">
                <a:spcBef>
                  <a:spcPct val="20000"/>
                </a:spcBef>
                <a:buClr>
                  <a:srgbClr val="72BFC5"/>
                </a:buClr>
                <a:buChar char="–"/>
                <a:defRPr sz="1300">
                  <a:solidFill>
                    <a:schemeClr val="tx1"/>
                  </a:solidFill>
                  <a:latin typeface="Calibri" panose="020F0502020204030204" pitchFamily="34" charset="0"/>
                </a:defRPr>
              </a:lvl2pPr>
              <a:lvl3pPr marL="1143000" indent="-228600" defTabSz="330200">
                <a:spcBef>
                  <a:spcPct val="20000"/>
                </a:spcBef>
                <a:buClr>
                  <a:srgbClr val="72BFC5"/>
                </a:buClr>
                <a:buChar char="•"/>
                <a:defRPr sz="1300">
                  <a:solidFill>
                    <a:schemeClr val="tx1"/>
                  </a:solidFill>
                  <a:latin typeface="Calibri" panose="020F0502020204030204" pitchFamily="34" charset="0"/>
                </a:defRPr>
              </a:lvl3pPr>
              <a:lvl4pPr marL="1600200" indent="-228600" defTabSz="330200">
                <a:spcBef>
                  <a:spcPct val="20000"/>
                </a:spcBef>
                <a:buClr>
                  <a:srgbClr val="72BFC5"/>
                </a:buClr>
                <a:buChar char="–"/>
                <a:defRPr sz="1300">
                  <a:solidFill>
                    <a:schemeClr val="tx1"/>
                  </a:solidFill>
                  <a:latin typeface="Calibri" panose="020F0502020204030204" pitchFamily="34" charset="0"/>
                </a:defRPr>
              </a:lvl4pPr>
              <a:lvl5pPr marL="2057400" indent="-228600" defTabSz="330200">
                <a:spcBef>
                  <a:spcPct val="20000"/>
                </a:spcBef>
                <a:buClr>
                  <a:srgbClr val="72BFC5"/>
                </a:buClr>
                <a:buChar char="»"/>
                <a:defRPr sz="1300">
                  <a:solidFill>
                    <a:schemeClr val="tx1"/>
                  </a:solidFill>
                  <a:latin typeface="Calibri" panose="020F0502020204030204" pitchFamily="34" charset="0"/>
                </a:defRPr>
              </a:lvl5pPr>
              <a:lvl6pPr marL="2514600" indent="-228600" defTabSz="3302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3302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3302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3302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en-US" sz="1600">
                  <a:latin typeface="Arial" panose="020B0604020202020204" pitchFamily="34" charset="0"/>
                </a:rPr>
                <a:t>财务</a:t>
              </a:r>
            </a:p>
          </p:txBody>
        </p:sp>
      </p:grpSp>
      <p:grpSp>
        <p:nvGrpSpPr>
          <p:cNvPr id="49" name="Group 49">
            <a:extLst>
              <a:ext uri="{FF2B5EF4-FFF2-40B4-BE49-F238E27FC236}">
                <a16:creationId xmlns:a16="http://schemas.microsoft.com/office/drawing/2014/main" id="{61665E80-C388-4779-9BD3-1B04182A4F2F}"/>
              </a:ext>
            </a:extLst>
          </p:cNvPr>
          <p:cNvGrpSpPr>
            <a:grpSpLocks/>
          </p:cNvGrpSpPr>
          <p:nvPr/>
        </p:nvGrpSpPr>
        <p:grpSpPr bwMode="auto">
          <a:xfrm>
            <a:off x="9739684" y="4313238"/>
            <a:ext cx="1495425" cy="755650"/>
            <a:chOff x="4212" y="2801"/>
            <a:chExt cx="942" cy="476"/>
          </a:xfrm>
        </p:grpSpPr>
        <p:sp>
          <p:nvSpPr>
            <p:cNvPr id="50" name="Rectangle 50">
              <a:extLst>
                <a:ext uri="{FF2B5EF4-FFF2-40B4-BE49-F238E27FC236}">
                  <a16:creationId xmlns:a16="http://schemas.microsoft.com/office/drawing/2014/main" id="{B4F895D2-C223-4361-BEDB-905EA8C115B6}"/>
                </a:ext>
              </a:extLst>
            </p:cNvPr>
            <p:cNvSpPr>
              <a:spLocks noChangeArrowheads="1"/>
            </p:cNvSpPr>
            <p:nvPr/>
          </p:nvSpPr>
          <p:spPr bwMode="auto">
            <a:xfrm>
              <a:off x="4288" y="2801"/>
              <a:ext cx="866" cy="448"/>
            </a:xfrm>
            <a:prstGeom prst="rect">
              <a:avLst/>
            </a:prstGeom>
            <a:solidFill>
              <a:srgbClr val="FFFFCC"/>
            </a:solidFill>
            <a:ln w="25400">
              <a:solidFill>
                <a:schemeClr val="tx1"/>
              </a:solidFill>
              <a:miter lim="800000"/>
              <a:headEnd/>
              <a:tailEnd/>
            </a:ln>
            <a:effectLst>
              <a:outerShdw dist="35921" dir="2700000" algn="ctr" rotWithShape="0">
                <a:schemeClr val="tx2"/>
              </a:outer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51" name="Rectangle 51">
              <a:extLst>
                <a:ext uri="{FF2B5EF4-FFF2-40B4-BE49-F238E27FC236}">
                  <a16:creationId xmlns:a16="http://schemas.microsoft.com/office/drawing/2014/main" id="{BCC8A967-515F-445A-B2C3-41FD3E96B435}"/>
                </a:ext>
              </a:extLst>
            </p:cNvPr>
            <p:cNvSpPr>
              <a:spLocks noChangeArrowheads="1"/>
            </p:cNvSpPr>
            <p:nvPr/>
          </p:nvSpPr>
          <p:spPr bwMode="auto">
            <a:xfrm>
              <a:off x="4212" y="2829"/>
              <a:ext cx="865" cy="448"/>
            </a:xfrm>
            <a:prstGeom prst="rect">
              <a:avLst/>
            </a:prstGeom>
            <a:solidFill>
              <a:srgbClr val="FFFFCC"/>
            </a:solidFill>
            <a:ln w="25400">
              <a:solidFill>
                <a:schemeClr val="tx1"/>
              </a:solidFill>
              <a:miter lim="800000"/>
              <a:headEnd/>
              <a:tailEnd/>
            </a:ln>
            <a:effectLst>
              <a:outerShdw dist="35921" dir="2700000" algn="ctr" rotWithShape="0">
                <a:schemeClr val="tx2"/>
              </a:outerShdw>
            </a:effectLst>
          </p:spPr>
          <p:txBody>
            <a:bodyPr wrap="none" lIns="19050" tIns="0" rIns="19050" bIns="0"/>
            <a:lstStyle>
              <a:lvl1pPr defTabSz="330200">
                <a:spcBef>
                  <a:spcPct val="20000"/>
                </a:spcBef>
                <a:buClr>
                  <a:srgbClr val="72BFC5"/>
                </a:buClr>
                <a:buChar char="•"/>
                <a:defRPr sz="1300">
                  <a:solidFill>
                    <a:schemeClr val="tx1"/>
                  </a:solidFill>
                  <a:latin typeface="Calibri" panose="020F0502020204030204" pitchFamily="34" charset="0"/>
                </a:defRPr>
              </a:lvl1pPr>
              <a:lvl2pPr marL="742950" indent="-285750" defTabSz="330200">
                <a:spcBef>
                  <a:spcPct val="20000"/>
                </a:spcBef>
                <a:buClr>
                  <a:srgbClr val="72BFC5"/>
                </a:buClr>
                <a:buChar char="–"/>
                <a:defRPr sz="1300">
                  <a:solidFill>
                    <a:schemeClr val="tx1"/>
                  </a:solidFill>
                  <a:latin typeface="Calibri" panose="020F0502020204030204" pitchFamily="34" charset="0"/>
                </a:defRPr>
              </a:lvl2pPr>
              <a:lvl3pPr marL="1143000" indent="-228600" defTabSz="330200">
                <a:spcBef>
                  <a:spcPct val="20000"/>
                </a:spcBef>
                <a:buClr>
                  <a:srgbClr val="72BFC5"/>
                </a:buClr>
                <a:buChar char="•"/>
                <a:defRPr sz="1300">
                  <a:solidFill>
                    <a:schemeClr val="tx1"/>
                  </a:solidFill>
                  <a:latin typeface="Calibri" panose="020F0502020204030204" pitchFamily="34" charset="0"/>
                </a:defRPr>
              </a:lvl3pPr>
              <a:lvl4pPr marL="1600200" indent="-228600" defTabSz="330200">
                <a:spcBef>
                  <a:spcPct val="20000"/>
                </a:spcBef>
                <a:buClr>
                  <a:srgbClr val="72BFC5"/>
                </a:buClr>
                <a:buChar char="–"/>
                <a:defRPr sz="1300">
                  <a:solidFill>
                    <a:schemeClr val="tx1"/>
                  </a:solidFill>
                  <a:latin typeface="Calibri" panose="020F0502020204030204" pitchFamily="34" charset="0"/>
                </a:defRPr>
              </a:lvl4pPr>
              <a:lvl5pPr marL="2057400" indent="-228600" defTabSz="330200">
                <a:spcBef>
                  <a:spcPct val="20000"/>
                </a:spcBef>
                <a:buClr>
                  <a:srgbClr val="72BFC5"/>
                </a:buClr>
                <a:buChar char="»"/>
                <a:defRPr sz="1300">
                  <a:solidFill>
                    <a:schemeClr val="tx1"/>
                  </a:solidFill>
                  <a:latin typeface="Calibri" panose="020F0502020204030204" pitchFamily="34" charset="0"/>
                </a:defRPr>
              </a:lvl5pPr>
              <a:lvl6pPr marL="2514600" indent="-228600" defTabSz="3302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3302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3302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3302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en-US" sz="1600">
                  <a:latin typeface="Arial" panose="020B0604020202020204" pitchFamily="34" charset="0"/>
                </a:rPr>
                <a:t>成本</a:t>
              </a:r>
            </a:p>
          </p:txBody>
        </p:sp>
      </p:grpSp>
      <p:grpSp>
        <p:nvGrpSpPr>
          <p:cNvPr id="52" name="Group 52">
            <a:extLst>
              <a:ext uri="{FF2B5EF4-FFF2-40B4-BE49-F238E27FC236}">
                <a16:creationId xmlns:a16="http://schemas.microsoft.com/office/drawing/2014/main" id="{0736BA2B-42DF-4728-B988-62C7EE3483FF}"/>
              </a:ext>
            </a:extLst>
          </p:cNvPr>
          <p:cNvGrpSpPr>
            <a:grpSpLocks/>
          </p:cNvGrpSpPr>
          <p:nvPr/>
        </p:nvGrpSpPr>
        <p:grpSpPr bwMode="auto">
          <a:xfrm>
            <a:off x="7974384" y="1393825"/>
            <a:ext cx="1614488" cy="798513"/>
            <a:chOff x="3100" y="962"/>
            <a:chExt cx="1017" cy="503"/>
          </a:xfrm>
        </p:grpSpPr>
        <p:sp>
          <p:nvSpPr>
            <p:cNvPr id="53" name="Rectangle 53">
              <a:extLst>
                <a:ext uri="{FF2B5EF4-FFF2-40B4-BE49-F238E27FC236}">
                  <a16:creationId xmlns:a16="http://schemas.microsoft.com/office/drawing/2014/main" id="{9E86813A-B15A-408E-996E-1F854228470F}"/>
                </a:ext>
              </a:extLst>
            </p:cNvPr>
            <p:cNvSpPr>
              <a:spLocks noChangeArrowheads="1"/>
            </p:cNvSpPr>
            <p:nvPr/>
          </p:nvSpPr>
          <p:spPr bwMode="auto">
            <a:xfrm>
              <a:off x="3253" y="962"/>
              <a:ext cx="864" cy="449"/>
            </a:xfrm>
            <a:prstGeom prst="rect">
              <a:avLst/>
            </a:prstGeom>
            <a:solidFill>
              <a:srgbClr val="FFFFCC"/>
            </a:solidFill>
            <a:ln w="25400">
              <a:solidFill>
                <a:schemeClr val="tx1"/>
              </a:solidFill>
              <a:miter lim="800000"/>
              <a:headEnd/>
              <a:tailEnd/>
            </a:ln>
            <a:effectLst>
              <a:outerShdw dist="35921" dir="2700000" algn="ctr" rotWithShape="0">
                <a:schemeClr val="tx2"/>
              </a:outer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54" name="Rectangle 54">
              <a:extLst>
                <a:ext uri="{FF2B5EF4-FFF2-40B4-BE49-F238E27FC236}">
                  <a16:creationId xmlns:a16="http://schemas.microsoft.com/office/drawing/2014/main" id="{AD914E2A-B82C-43CA-B096-8A0260668CBB}"/>
                </a:ext>
              </a:extLst>
            </p:cNvPr>
            <p:cNvSpPr>
              <a:spLocks noChangeArrowheads="1"/>
            </p:cNvSpPr>
            <p:nvPr/>
          </p:nvSpPr>
          <p:spPr bwMode="auto">
            <a:xfrm>
              <a:off x="3177" y="989"/>
              <a:ext cx="865" cy="449"/>
            </a:xfrm>
            <a:prstGeom prst="rect">
              <a:avLst/>
            </a:prstGeom>
            <a:solidFill>
              <a:srgbClr val="FFFFCC"/>
            </a:solidFill>
            <a:ln w="25400">
              <a:solidFill>
                <a:schemeClr val="tx1"/>
              </a:solidFill>
              <a:miter lim="800000"/>
              <a:headEnd/>
              <a:tailEnd/>
            </a:ln>
            <a:effectLst>
              <a:outerShdw dist="35921" dir="2700000" algn="ctr" rotWithShape="0">
                <a:schemeClr val="tx2"/>
              </a:outer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55" name="Rectangle 55">
              <a:extLst>
                <a:ext uri="{FF2B5EF4-FFF2-40B4-BE49-F238E27FC236}">
                  <a16:creationId xmlns:a16="http://schemas.microsoft.com/office/drawing/2014/main" id="{3ED3F8F5-73A9-4082-B12F-FEAD0459FA59}"/>
                </a:ext>
              </a:extLst>
            </p:cNvPr>
            <p:cNvSpPr>
              <a:spLocks noChangeArrowheads="1"/>
            </p:cNvSpPr>
            <p:nvPr/>
          </p:nvSpPr>
          <p:spPr bwMode="auto">
            <a:xfrm>
              <a:off x="3100" y="1018"/>
              <a:ext cx="864" cy="447"/>
            </a:xfrm>
            <a:prstGeom prst="rect">
              <a:avLst/>
            </a:prstGeom>
            <a:solidFill>
              <a:srgbClr val="FFFFCC"/>
            </a:solidFill>
            <a:ln w="25400">
              <a:solidFill>
                <a:schemeClr val="tx1"/>
              </a:solidFill>
              <a:miter lim="800000"/>
              <a:headEnd/>
              <a:tailEnd/>
            </a:ln>
            <a:effectLst>
              <a:outerShdw dist="35921" dir="2700000" algn="ctr" rotWithShape="0">
                <a:schemeClr val="tx2"/>
              </a:outerShdw>
            </a:effectLst>
          </p:spPr>
          <p:txBody>
            <a:bodyPr wrap="none" lIns="19050" tIns="0" rIns="19050" bIns="0"/>
            <a:lstStyle>
              <a:lvl1pPr defTabSz="330200">
                <a:spcBef>
                  <a:spcPct val="20000"/>
                </a:spcBef>
                <a:buClr>
                  <a:srgbClr val="72BFC5"/>
                </a:buClr>
                <a:buChar char="•"/>
                <a:defRPr sz="1300">
                  <a:solidFill>
                    <a:schemeClr val="tx1"/>
                  </a:solidFill>
                  <a:latin typeface="Calibri" panose="020F0502020204030204" pitchFamily="34" charset="0"/>
                </a:defRPr>
              </a:lvl1pPr>
              <a:lvl2pPr marL="742950" indent="-285750" defTabSz="330200">
                <a:spcBef>
                  <a:spcPct val="20000"/>
                </a:spcBef>
                <a:buClr>
                  <a:srgbClr val="72BFC5"/>
                </a:buClr>
                <a:buChar char="–"/>
                <a:defRPr sz="1300">
                  <a:solidFill>
                    <a:schemeClr val="tx1"/>
                  </a:solidFill>
                  <a:latin typeface="Calibri" panose="020F0502020204030204" pitchFamily="34" charset="0"/>
                </a:defRPr>
              </a:lvl2pPr>
              <a:lvl3pPr marL="1143000" indent="-228600" defTabSz="330200">
                <a:spcBef>
                  <a:spcPct val="20000"/>
                </a:spcBef>
                <a:buClr>
                  <a:srgbClr val="72BFC5"/>
                </a:buClr>
                <a:buChar char="•"/>
                <a:defRPr sz="1300">
                  <a:solidFill>
                    <a:schemeClr val="tx1"/>
                  </a:solidFill>
                  <a:latin typeface="Calibri" panose="020F0502020204030204" pitchFamily="34" charset="0"/>
                </a:defRPr>
              </a:lvl3pPr>
              <a:lvl4pPr marL="1600200" indent="-228600" defTabSz="330200">
                <a:spcBef>
                  <a:spcPct val="20000"/>
                </a:spcBef>
                <a:buClr>
                  <a:srgbClr val="72BFC5"/>
                </a:buClr>
                <a:buChar char="–"/>
                <a:defRPr sz="1300">
                  <a:solidFill>
                    <a:schemeClr val="tx1"/>
                  </a:solidFill>
                  <a:latin typeface="Calibri" panose="020F0502020204030204" pitchFamily="34" charset="0"/>
                </a:defRPr>
              </a:lvl4pPr>
              <a:lvl5pPr marL="2057400" indent="-228600" defTabSz="330200">
                <a:spcBef>
                  <a:spcPct val="20000"/>
                </a:spcBef>
                <a:buClr>
                  <a:srgbClr val="72BFC5"/>
                </a:buClr>
                <a:buChar char="»"/>
                <a:defRPr sz="1300">
                  <a:solidFill>
                    <a:schemeClr val="tx1"/>
                  </a:solidFill>
                  <a:latin typeface="Calibri" panose="020F0502020204030204" pitchFamily="34" charset="0"/>
                </a:defRPr>
              </a:lvl5pPr>
              <a:lvl6pPr marL="2514600" indent="-228600" defTabSz="3302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3302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3302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3302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en-US" sz="1600">
                  <a:latin typeface="Arial" panose="020B0604020202020204" pitchFamily="34" charset="0"/>
                </a:rPr>
                <a:t>销售</a:t>
              </a:r>
            </a:p>
          </p:txBody>
        </p:sp>
      </p:grpSp>
      <p:grpSp>
        <p:nvGrpSpPr>
          <p:cNvPr id="56" name="Group 56">
            <a:extLst>
              <a:ext uri="{FF2B5EF4-FFF2-40B4-BE49-F238E27FC236}">
                <a16:creationId xmlns:a16="http://schemas.microsoft.com/office/drawing/2014/main" id="{6B8BBD5F-61D5-4212-BB64-70A25D8AE118}"/>
              </a:ext>
            </a:extLst>
          </p:cNvPr>
          <p:cNvGrpSpPr>
            <a:grpSpLocks/>
          </p:cNvGrpSpPr>
          <p:nvPr/>
        </p:nvGrpSpPr>
        <p:grpSpPr bwMode="auto">
          <a:xfrm>
            <a:off x="9736509" y="1417638"/>
            <a:ext cx="1616075" cy="800100"/>
            <a:chOff x="4210" y="977"/>
            <a:chExt cx="1018" cy="504"/>
          </a:xfrm>
        </p:grpSpPr>
        <p:sp>
          <p:nvSpPr>
            <p:cNvPr id="57" name="Rectangle 57">
              <a:extLst>
                <a:ext uri="{FF2B5EF4-FFF2-40B4-BE49-F238E27FC236}">
                  <a16:creationId xmlns:a16="http://schemas.microsoft.com/office/drawing/2014/main" id="{5136FB2D-18A4-4680-A54D-C306D0D7FA49}"/>
                </a:ext>
              </a:extLst>
            </p:cNvPr>
            <p:cNvSpPr>
              <a:spLocks noChangeArrowheads="1"/>
            </p:cNvSpPr>
            <p:nvPr/>
          </p:nvSpPr>
          <p:spPr bwMode="auto">
            <a:xfrm>
              <a:off x="4364" y="977"/>
              <a:ext cx="864" cy="449"/>
            </a:xfrm>
            <a:prstGeom prst="rect">
              <a:avLst/>
            </a:prstGeom>
            <a:solidFill>
              <a:srgbClr val="FFFFCC"/>
            </a:solidFill>
            <a:ln w="25400">
              <a:solidFill>
                <a:schemeClr val="tx1"/>
              </a:solidFill>
              <a:miter lim="800000"/>
              <a:headEnd/>
              <a:tailEnd/>
            </a:ln>
            <a:effectLst>
              <a:outerShdw dist="35921" dir="2700000" algn="ctr" rotWithShape="0">
                <a:schemeClr val="tx2"/>
              </a:outer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58" name="Rectangle 58">
              <a:extLst>
                <a:ext uri="{FF2B5EF4-FFF2-40B4-BE49-F238E27FC236}">
                  <a16:creationId xmlns:a16="http://schemas.microsoft.com/office/drawing/2014/main" id="{E39ACA7C-06CB-41C4-AC5E-960E11C091AB}"/>
                </a:ext>
              </a:extLst>
            </p:cNvPr>
            <p:cNvSpPr>
              <a:spLocks noChangeArrowheads="1"/>
            </p:cNvSpPr>
            <p:nvPr/>
          </p:nvSpPr>
          <p:spPr bwMode="auto">
            <a:xfrm>
              <a:off x="4287" y="1005"/>
              <a:ext cx="866" cy="448"/>
            </a:xfrm>
            <a:prstGeom prst="rect">
              <a:avLst/>
            </a:prstGeom>
            <a:solidFill>
              <a:srgbClr val="FFFFCC"/>
            </a:solidFill>
            <a:ln w="25400">
              <a:solidFill>
                <a:schemeClr val="tx1"/>
              </a:solidFill>
              <a:miter lim="800000"/>
              <a:headEnd/>
              <a:tailEnd/>
            </a:ln>
            <a:effectLst>
              <a:outerShdw dist="35921" dir="2700000" algn="ctr" rotWithShape="0">
                <a:schemeClr val="tx2"/>
              </a:outer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59" name="Rectangle 59">
              <a:extLst>
                <a:ext uri="{FF2B5EF4-FFF2-40B4-BE49-F238E27FC236}">
                  <a16:creationId xmlns:a16="http://schemas.microsoft.com/office/drawing/2014/main" id="{5EFB5A80-3BD4-412A-B086-817AD843BC06}"/>
                </a:ext>
              </a:extLst>
            </p:cNvPr>
            <p:cNvSpPr>
              <a:spLocks noChangeArrowheads="1"/>
            </p:cNvSpPr>
            <p:nvPr/>
          </p:nvSpPr>
          <p:spPr bwMode="auto">
            <a:xfrm>
              <a:off x="4210" y="1033"/>
              <a:ext cx="865" cy="448"/>
            </a:xfrm>
            <a:prstGeom prst="rect">
              <a:avLst/>
            </a:prstGeom>
            <a:solidFill>
              <a:srgbClr val="FFFFCC"/>
            </a:solidFill>
            <a:ln w="25400">
              <a:solidFill>
                <a:schemeClr val="tx1"/>
              </a:solidFill>
              <a:miter lim="800000"/>
              <a:headEnd/>
              <a:tailEnd/>
            </a:ln>
            <a:effectLst>
              <a:outerShdw dist="35921" dir="2700000" algn="ctr" rotWithShape="0">
                <a:schemeClr val="tx2"/>
              </a:outerShdw>
            </a:effectLst>
          </p:spPr>
          <p:txBody>
            <a:bodyPr wrap="none" lIns="19050" tIns="0" rIns="19050" bIns="0"/>
            <a:lstStyle>
              <a:lvl1pPr defTabSz="330200">
                <a:spcBef>
                  <a:spcPct val="20000"/>
                </a:spcBef>
                <a:buClr>
                  <a:srgbClr val="72BFC5"/>
                </a:buClr>
                <a:buChar char="•"/>
                <a:defRPr sz="1300">
                  <a:solidFill>
                    <a:schemeClr val="tx1"/>
                  </a:solidFill>
                  <a:latin typeface="Calibri" panose="020F0502020204030204" pitchFamily="34" charset="0"/>
                </a:defRPr>
              </a:lvl1pPr>
              <a:lvl2pPr marL="742950" indent="-285750" defTabSz="330200">
                <a:spcBef>
                  <a:spcPct val="20000"/>
                </a:spcBef>
                <a:buClr>
                  <a:srgbClr val="72BFC5"/>
                </a:buClr>
                <a:buChar char="–"/>
                <a:defRPr sz="1300">
                  <a:solidFill>
                    <a:schemeClr val="tx1"/>
                  </a:solidFill>
                  <a:latin typeface="Calibri" panose="020F0502020204030204" pitchFamily="34" charset="0"/>
                </a:defRPr>
              </a:lvl2pPr>
              <a:lvl3pPr marL="1143000" indent="-228600" defTabSz="330200">
                <a:spcBef>
                  <a:spcPct val="20000"/>
                </a:spcBef>
                <a:buClr>
                  <a:srgbClr val="72BFC5"/>
                </a:buClr>
                <a:buChar char="•"/>
                <a:defRPr sz="1300">
                  <a:solidFill>
                    <a:schemeClr val="tx1"/>
                  </a:solidFill>
                  <a:latin typeface="Calibri" panose="020F0502020204030204" pitchFamily="34" charset="0"/>
                </a:defRPr>
              </a:lvl3pPr>
              <a:lvl4pPr marL="1600200" indent="-228600" defTabSz="330200">
                <a:spcBef>
                  <a:spcPct val="20000"/>
                </a:spcBef>
                <a:buClr>
                  <a:srgbClr val="72BFC5"/>
                </a:buClr>
                <a:buChar char="–"/>
                <a:defRPr sz="1300">
                  <a:solidFill>
                    <a:schemeClr val="tx1"/>
                  </a:solidFill>
                  <a:latin typeface="Calibri" panose="020F0502020204030204" pitchFamily="34" charset="0"/>
                </a:defRPr>
              </a:lvl4pPr>
              <a:lvl5pPr marL="2057400" indent="-228600" defTabSz="330200">
                <a:spcBef>
                  <a:spcPct val="20000"/>
                </a:spcBef>
                <a:buClr>
                  <a:srgbClr val="72BFC5"/>
                </a:buClr>
                <a:buChar char="»"/>
                <a:defRPr sz="1300">
                  <a:solidFill>
                    <a:schemeClr val="tx1"/>
                  </a:solidFill>
                  <a:latin typeface="Calibri" panose="020F0502020204030204" pitchFamily="34" charset="0"/>
                </a:defRPr>
              </a:lvl5pPr>
              <a:lvl6pPr marL="2514600" indent="-228600" defTabSz="3302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3302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3302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3302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en-US" sz="1600">
                  <a:latin typeface="Arial" panose="020B0604020202020204" pitchFamily="34" charset="0"/>
                </a:rPr>
                <a:t>库存</a:t>
              </a:r>
            </a:p>
          </p:txBody>
        </p:sp>
      </p:grpSp>
      <p:sp>
        <p:nvSpPr>
          <p:cNvPr id="60" name="Rectangle 60">
            <a:extLst>
              <a:ext uri="{FF2B5EF4-FFF2-40B4-BE49-F238E27FC236}">
                <a16:creationId xmlns:a16="http://schemas.microsoft.com/office/drawing/2014/main" id="{F17880F3-951D-4773-8791-C423E1E27140}"/>
              </a:ext>
            </a:extLst>
          </p:cNvPr>
          <p:cNvSpPr>
            <a:spLocks noChangeArrowheads="1"/>
          </p:cNvSpPr>
          <p:nvPr/>
        </p:nvSpPr>
        <p:spPr bwMode="auto">
          <a:xfrm>
            <a:off x="6240834" y="2454275"/>
            <a:ext cx="1373188" cy="711200"/>
          </a:xfrm>
          <a:prstGeom prst="rect">
            <a:avLst/>
          </a:prstGeom>
          <a:solidFill>
            <a:srgbClr val="FFFFCC"/>
          </a:solidFill>
          <a:ln w="25400">
            <a:solidFill>
              <a:schemeClr val="tx1"/>
            </a:solidFill>
            <a:miter lim="800000"/>
            <a:headEnd/>
            <a:tailEnd/>
          </a:ln>
          <a:effectLst>
            <a:outerShdw dist="35921" dir="2700000" algn="ctr" rotWithShape="0">
              <a:schemeClr val="tx2"/>
            </a:outerShdw>
          </a:effectLst>
        </p:spPr>
        <p:txBody>
          <a:bodyPr wrap="none" lIns="19050" tIns="0" rIns="19050" bIns="0"/>
          <a:lstStyle>
            <a:lvl1pPr defTabSz="330200">
              <a:spcBef>
                <a:spcPct val="20000"/>
              </a:spcBef>
              <a:buClr>
                <a:srgbClr val="72BFC5"/>
              </a:buClr>
              <a:buChar char="•"/>
              <a:defRPr sz="1300">
                <a:solidFill>
                  <a:schemeClr val="tx1"/>
                </a:solidFill>
                <a:latin typeface="Calibri" panose="020F0502020204030204" pitchFamily="34" charset="0"/>
              </a:defRPr>
            </a:lvl1pPr>
            <a:lvl2pPr marL="742950" indent="-285750" defTabSz="330200">
              <a:spcBef>
                <a:spcPct val="20000"/>
              </a:spcBef>
              <a:buClr>
                <a:srgbClr val="72BFC5"/>
              </a:buClr>
              <a:buChar char="–"/>
              <a:defRPr sz="1300">
                <a:solidFill>
                  <a:schemeClr val="tx1"/>
                </a:solidFill>
                <a:latin typeface="Calibri" panose="020F0502020204030204" pitchFamily="34" charset="0"/>
              </a:defRPr>
            </a:lvl2pPr>
            <a:lvl3pPr marL="1143000" indent="-228600" defTabSz="330200">
              <a:spcBef>
                <a:spcPct val="20000"/>
              </a:spcBef>
              <a:buClr>
                <a:srgbClr val="72BFC5"/>
              </a:buClr>
              <a:buChar char="•"/>
              <a:defRPr sz="1300">
                <a:solidFill>
                  <a:schemeClr val="tx1"/>
                </a:solidFill>
                <a:latin typeface="Calibri" panose="020F0502020204030204" pitchFamily="34" charset="0"/>
              </a:defRPr>
            </a:lvl3pPr>
            <a:lvl4pPr marL="1600200" indent="-228600" defTabSz="330200">
              <a:spcBef>
                <a:spcPct val="20000"/>
              </a:spcBef>
              <a:buClr>
                <a:srgbClr val="72BFC5"/>
              </a:buClr>
              <a:buChar char="–"/>
              <a:defRPr sz="1300">
                <a:solidFill>
                  <a:schemeClr val="tx1"/>
                </a:solidFill>
                <a:latin typeface="Calibri" panose="020F0502020204030204" pitchFamily="34" charset="0"/>
              </a:defRPr>
            </a:lvl4pPr>
            <a:lvl5pPr marL="2057400" indent="-228600" defTabSz="330200">
              <a:spcBef>
                <a:spcPct val="20000"/>
              </a:spcBef>
              <a:buClr>
                <a:srgbClr val="72BFC5"/>
              </a:buClr>
              <a:buChar char="»"/>
              <a:defRPr sz="1300">
                <a:solidFill>
                  <a:schemeClr val="tx1"/>
                </a:solidFill>
                <a:latin typeface="Calibri" panose="020F0502020204030204" pitchFamily="34" charset="0"/>
              </a:defRPr>
            </a:lvl5pPr>
            <a:lvl6pPr marL="2514600" indent="-228600" defTabSz="3302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3302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3302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3302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en-US" sz="1600">
                <a:latin typeface="Arial" panose="020B0604020202020204" pitchFamily="34" charset="0"/>
              </a:rPr>
              <a:t>分类</a:t>
            </a:r>
          </a:p>
        </p:txBody>
      </p:sp>
      <p:sp>
        <p:nvSpPr>
          <p:cNvPr id="61" name="Rectangle 61">
            <a:extLst>
              <a:ext uri="{FF2B5EF4-FFF2-40B4-BE49-F238E27FC236}">
                <a16:creationId xmlns:a16="http://schemas.microsoft.com/office/drawing/2014/main" id="{F8C349EE-2F38-4FBD-9A5C-9344E42ABED9}"/>
              </a:ext>
            </a:extLst>
          </p:cNvPr>
          <p:cNvSpPr>
            <a:spLocks noChangeArrowheads="1"/>
          </p:cNvSpPr>
          <p:nvPr/>
        </p:nvSpPr>
        <p:spPr bwMode="auto">
          <a:xfrm>
            <a:off x="6240834" y="3419475"/>
            <a:ext cx="1373188" cy="709613"/>
          </a:xfrm>
          <a:prstGeom prst="rect">
            <a:avLst/>
          </a:prstGeom>
          <a:solidFill>
            <a:srgbClr val="FFFFCC"/>
          </a:solidFill>
          <a:ln w="25400">
            <a:solidFill>
              <a:schemeClr val="tx1"/>
            </a:solidFill>
            <a:miter lim="800000"/>
            <a:headEnd/>
            <a:tailEnd/>
          </a:ln>
          <a:effectLst>
            <a:outerShdw dist="35921" dir="2700000" algn="ctr" rotWithShape="0">
              <a:schemeClr val="tx2"/>
            </a:outerShdw>
          </a:effectLst>
        </p:spPr>
        <p:txBody>
          <a:bodyPr wrap="none" lIns="19050" tIns="0" rIns="19050" bIns="0"/>
          <a:lstStyle>
            <a:lvl1pPr defTabSz="174625">
              <a:spcBef>
                <a:spcPct val="20000"/>
              </a:spcBef>
              <a:buClr>
                <a:srgbClr val="72BFC5"/>
              </a:buClr>
              <a:buChar char="•"/>
              <a:defRPr sz="1300">
                <a:solidFill>
                  <a:schemeClr val="tx1"/>
                </a:solidFill>
                <a:latin typeface="Calibri" panose="020F0502020204030204" pitchFamily="34" charset="0"/>
              </a:defRPr>
            </a:lvl1pPr>
            <a:lvl2pPr marL="742950" indent="-285750" defTabSz="174625">
              <a:spcBef>
                <a:spcPct val="20000"/>
              </a:spcBef>
              <a:buClr>
                <a:srgbClr val="72BFC5"/>
              </a:buClr>
              <a:buChar char="–"/>
              <a:defRPr sz="1300">
                <a:solidFill>
                  <a:schemeClr val="tx1"/>
                </a:solidFill>
                <a:latin typeface="Calibri" panose="020F0502020204030204" pitchFamily="34" charset="0"/>
              </a:defRPr>
            </a:lvl2pPr>
            <a:lvl3pPr marL="1143000" indent="-228600" defTabSz="174625">
              <a:spcBef>
                <a:spcPct val="20000"/>
              </a:spcBef>
              <a:buClr>
                <a:srgbClr val="72BFC5"/>
              </a:buClr>
              <a:buChar char="•"/>
              <a:defRPr sz="1300">
                <a:solidFill>
                  <a:schemeClr val="tx1"/>
                </a:solidFill>
                <a:latin typeface="Calibri" panose="020F0502020204030204" pitchFamily="34" charset="0"/>
              </a:defRPr>
            </a:lvl3pPr>
            <a:lvl4pPr marL="1600200" indent="-228600" defTabSz="174625">
              <a:spcBef>
                <a:spcPct val="20000"/>
              </a:spcBef>
              <a:buClr>
                <a:srgbClr val="72BFC5"/>
              </a:buClr>
              <a:buChar char="–"/>
              <a:defRPr sz="1300">
                <a:solidFill>
                  <a:schemeClr val="tx1"/>
                </a:solidFill>
                <a:latin typeface="Calibri" panose="020F0502020204030204" pitchFamily="34" charset="0"/>
              </a:defRPr>
            </a:lvl4pPr>
            <a:lvl5pPr marL="2057400" indent="-228600" defTabSz="174625">
              <a:spcBef>
                <a:spcPct val="20000"/>
              </a:spcBef>
              <a:buClr>
                <a:srgbClr val="72BFC5"/>
              </a:buClr>
              <a:buChar char="»"/>
              <a:defRPr sz="1300">
                <a:solidFill>
                  <a:schemeClr val="tx1"/>
                </a:solidFill>
                <a:latin typeface="Calibri" panose="020F0502020204030204" pitchFamily="34" charset="0"/>
              </a:defRPr>
            </a:lvl5pPr>
            <a:lvl6pPr marL="2514600" indent="-228600" defTabSz="17462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17462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17462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17462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en-US" sz="1600" dirty="0">
                <a:latin typeface="Arial" panose="020B0604020202020204" pitchFamily="34" charset="0"/>
              </a:rPr>
              <a:t>国外贸易</a:t>
            </a:r>
          </a:p>
        </p:txBody>
      </p:sp>
      <p:sp>
        <p:nvSpPr>
          <p:cNvPr id="62" name="Rectangle 62">
            <a:extLst>
              <a:ext uri="{FF2B5EF4-FFF2-40B4-BE49-F238E27FC236}">
                <a16:creationId xmlns:a16="http://schemas.microsoft.com/office/drawing/2014/main" id="{412969E1-288C-433E-BC39-A0F551070DE0}"/>
              </a:ext>
            </a:extLst>
          </p:cNvPr>
          <p:cNvSpPr>
            <a:spLocks noChangeArrowheads="1"/>
          </p:cNvSpPr>
          <p:nvPr/>
        </p:nvSpPr>
        <p:spPr bwMode="auto">
          <a:xfrm>
            <a:off x="7991847" y="4370388"/>
            <a:ext cx="1373187" cy="711200"/>
          </a:xfrm>
          <a:prstGeom prst="rect">
            <a:avLst/>
          </a:prstGeom>
          <a:solidFill>
            <a:srgbClr val="FFFFCC"/>
          </a:solidFill>
          <a:ln w="25400">
            <a:solidFill>
              <a:schemeClr val="tx1"/>
            </a:solidFill>
            <a:miter lim="800000"/>
            <a:headEnd/>
            <a:tailEnd/>
          </a:ln>
          <a:effectLst>
            <a:outerShdw dist="35921" dir="2700000" algn="ctr" rotWithShape="0">
              <a:schemeClr val="tx2"/>
            </a:outerShdw>
          </a:effectLst>
        </p:spPr>
        <p:txBody>
          <a:bodyPr wrap="none" lIns="19050" tIns="0" rIns="19050" bIns="0"/>
          <a:lstStyle>
            <a:lvl1pPr defTabSz="330200">
              <a:spcBef>
                <a:spcPct val="20000"/>
              </a:spcBef>
              <a:buClr>
                <a:srgbClr val="72BFC5"/>
              </a:buClr>
              <a:buChar char="•"/>
              <a:defRPr sz="1300">
                <a:solidFill>
                  <a:schemeClr val="tx1"/>
                </a:solidFill>
                <a:latin typeface="Calibri" panose="020F0502020204030204" pitchFamily="34" charset="0"/>
              </a:defRPr>
            </a:lvl1pPr>
            <a:lvl2pPr marL="742950" indent="-285750" defTabSz="330200">
              <a:spcBef>
                <a:spcPct val="20000"/>
              </a:spcBef>
              <a:buClr>
                <a:srgbClr val="72BFC5"/>
              </a:buClr>
              <a:buChar char="–"/>
              <a:defRPr sz="1300">
                <a:solidFill>
                  <a:schemeClr val="tx1"/>
                </a:solidFill>
                <a:latin typeface="Calibri" panose="020F0502020204030204" pitchFamily="34" charset="0"/>
              </a:defRPr>
            </a:lvl2pPr>
            <a:lvl3pPr marL="1143000" indent="-228600" defTabSz="330200">
              <a:spcBef>
                <a:spcPct val="20000"/>
              </a:spcBef>
              <a:buClr>
                <a:srgbClr val="72BFC5"/>
              </a:buClr>
              <a:buChar char="•"/>
              <a:defRPr sz="1300">
                <a:solidFill>
                  <a:schemeClr val="tx1"/>
                </a:solidFill>
                <a:latin typeface="Calibri" panose="020F0502020204030204" pitchFamily="34" charset="0"/>
              </a:defRPr>
            </a:lvl3pPr>
            <a:lvl4pPr marL="1600200" indent="-228600" defTabSz="330200">
              <a:spcBef>
                <a:spcPct val="20000"/>
              </a:spcBef>
              <a:buClr>
                <a:srgbClr val="72BFC5"/>
              </a:buClr>
              <a:buChar char="–"/>
              <a:defRPr sz="1300">
                <a:solidFill>
                  <a:schemeClr val="tx1"/>
                </a:solidFill>
                <a:latin typeface="Calibri" panose="020F0502020204030204" pitchFamily="34" charset="0"/>
              </a:defRPr>
            </a:lvl4pPr>
            <a:lvl5pPr marL="2057400" indent="-228600" defTabSz="330200">
              <a:spcBef>
                <a:spcPct val="20000"/>
              </a:spcBef>
              <a:buClr>
                <a:srgbClr val="72BFC5"/>
              </a:buClr>
              <a:buChar char="»"/>
              <a:defRPr sz="1300">
                <a:solidFill>
                  <a:schemeClr val="tx1"/>
                </a:solidFill>
                <a:latin typeface="Calibri" panose="020F0502020204030204" pitchFamily="34" charset="0"/>
              </a:defRPr>
            </a:lvl5pPr>
            <a:lvl6pPr marL="2514600" indent="-228600" defTabSz="3302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3302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3302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3302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en-US" sz="1600">
                <a:latin typeface="Arial" panose="020B0604020202020204" pitchFamily="34" charset="0"/>
              </a:rPr>
              <a:t>预测</a:t>
            </a:r>
          </a:p>
        </p:txBody>
      </p:sp>
      <p:grpSp>
        <p:nvGrpSpPr>
          <p:cNvPr id="63" name="Group 63">
            <a:extLst>
              <a:ext uri="{FF2B5EF4-FFF2-40B4-BE49-F238E27FC236}">
                <a16:creationId xmlns:a16="http://schemas.microsoft.com/office/drawing/2014/main" id="{88572622-6670-4D46-AC03-7078E15588DD}"/>
              </a:ext>
            </a:extLst>
          </p:cNvPr>
          <p:cNvGrpSpPr>
            <a:grpSpLocks/>
          </p:cNvGrpSpPr>
          <p:nvPr/>
        </p:nvGrpSpPr>
        <p:grpSpPr bwMode="auto">
          <a:xfrm>
            <a:off x="6236072" y="5221288"/>
            <a:ext cx="1616075" cy="800100"/>
            <a:chOff x="2005" y="3373"/>
            <a:chExt cx="1018" cy="504"/>
          </a:xfrm>
        </p:grpSpPr>
        <p:sp>
          <p:nvSpPr>
            <p:cNvPr id="64" name="Rectangle 64">
              <a:extLst>
                <a:ext uri="{FF2B5EF4-FFF2-40B4-BE49-F238E27FC236}">
                  <a16:creationId xmlns:a16="http://schemas.microsoft.com/office/drawing/2014/main" id="{FEE99EC2-A481-46ED-8A9D-6D352667F668}"/>
                </a:ext>
              </a:extLst>
            </p:cNvPr>
            <p:cNvSpPr>
              <a:spLocks noChangeArrowheads="1"/>
            </p:cNvSpPr>
            <p:nvPr/>
          </p:nvSpPr>
          <p:spPr bwMode="auto">
            <a:xfrm>
              <a:off x="2159" y="3373"/>
              <a:ext cx="864" cy="449"/>
            </a:xfrm>
            <a:prstGeom prst="rect">
              <a:avLst/>
            </a:prstGeom>
            <a:solidFill>
              <a:srgbClr val="FFFFCC"/>
            </a:solidFill>
            <a:ln w="25400">
              <a:solidFill>
                <a:schemeClr val="tx1"/>
              </a:solidFill>
              <a:miter lim="800000"/>
              <a:headEnd/>
              <a:tailEnd/>
            </a:ln>
            <a:effectLst>
              <a:outerShdw dist="35921" dir="2700000" algn="ctr" rotWithShape="0">
                <a:schemeClr val="tx2"/>
              </a:outer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65" name="Rectangle 65">
              <a:extLst>
                <a:ext uri="{FF2B5EF4-FFF2-40B4-BE49-F238E27FC236}">
                  <a16:creationId xmlns:a16="http://schemas.microsoft.com/office/drawing/2014/main" id="{9C888C90-AC44-4889-AA97-873CF8836F6D}"/>
                </a:ext>
              </a:extLst>
            </p:cNvPr>
            <p:cNvSpPr>
              <a:spLocks noChangeArrowheads="1"/>
            </p:cNvSpPr>
            <p:nvPr/>
          </p:nvSpPr>
          <p:spPr bwMode="auto">
            <a:xfrm>
              <a:off x="2082" y="3401"/>
              <a:ext cx="866" cy="448"/>
            </a:xfrm>
            <a:prstGeom prst="rect">
              <a:avLst/>
            </a:prstGeom>
            <a:solidFill>
              <a:srgbClr val="FFFFCC"/>
            </a:solidFill>
            <a:ln w="25400">
              <a:solidFill>
                <a:schemeClr val="tx1"/>
              </a:solidFill>
              <a:miter lim="800000"/>
              <a:headEnd/>
              <a:tailEnd/>
            </a:ln>
            <a:effectLst>
              <a:outerShdw dist="35921" dir="2700000" algn="ctr" rotWithShape="0">
                <a:schemeClr val="tx2"/>
              </a:outer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66" name="Rectangle 66">
              <a:extLst>
                <a:ext uri="{FF2B5EF4-FFF2-40B4-BE49-F238E27FC236}">
                  <a16:creationId xmlns:a16="http://schemas.microsoft.com/office/drawing/2014/main" id="{CDFC222A-7B54-4B08-B9AB-7CE2FA51485A}"/>
                </a:ext>
              </a:extLst>
            </p:cNvPr>
            <p:cNvSpPr>
              <a:spLocks noChangeArrowheads="1"/>
            </p:cNvSpPr>
            <p:nvPr/>
          </p:nvSpPr>
          <p:spPr bwMode="auto">
            <a:xfrm>
              <a:off x="2005" y="3429"/>
              <a:ext cx="865" cy="448"/>
            </a:xfrm>
            <a:prstGeom prst="rect">
              <a:avLst/>
            </a:prstGeom>
            <a:solidFill>
              <a:srgbClr val="FFFFCC"/>
            </a:solidFill>
            <a:ln w="25400">
              <a:solidFill>
                <a:schemeClr val="tx1"/>
              </a:solidFill>
              <a:miter lim="800000"/>
              <a:headEnd/>
              <a:tailEnd/>
            </a:ln>
            <a:effectLst>
              <a:outerShdw dist="35921" dir="2700000" algn="ctr" rotWithShape="0">
                <a:schemeClr val="tx2"/>
              </a:outerShdw>
            </a:effectLst>
          </p:spPr>
          <p:txBody>
            <a:bodyPr wrap="none" lIns="19050" tIns="0" rIns="19050" bIns="0"/>
            <a:lstStyle>
              <a:lvl1pPr defTabSz="174625">
                <a:spcBef>
                  <a:spcPct val="20000"/>
                </a:spcBef>
                <a:buClr>
                  <a:srgbClr val="72BFC5"/>
                </a:buClr>
                <a:buChar char="•"/>
                <a:defRPr sz="1300">
                  <a:solidFill>
                    <a:schemeClr val="tx1"/>
                  </a:solidFill>
                  <a:latin typeface="Calibri" panose="020F0502020204030204" pitchFamily="34" charset="0"/>
                </a:defRPr>
              </a:lvl1pPr>
              <a:lvl2pPr marL="742950" indent="-285750" defTabSz="174625">
                <a:spcBef>
                  <a:spcPct val="20000"/>
                </a:spcBef>
                <a:buClr>
                  <a:srgbClr val="72BFC5"/>
                </a:buClr>
                <a:buChar char="–"/>
                <a:defRPr sz="1300">
                  <a:solidFill>
                    <a:schemeClr val="tx1"/>
                  </a:solidFill>
                  <a:latin typeface="Calibri" panose="020F0502020204030204" pitchFamily="34" charset="0"/>
                </a:defRPr>
              </a:lvl2pPr>
              <a:lvl3pPr marL="1143000" indent="-228600" defTabSz="174625">
                <a:spcBef>
                  <a:spcPct val="20000"/>
                </a:spcBef>
                <a:buClr>
                  <a:srgbClr val="72BFC5"/>
                </a:buClr>
                <a:buChar char="•"/>
                <a:defRPr sz="1300">
                  <a:solidFill>
                    <a:schemeClr val="tx1"/>
                  </a:solidFill>
                  <a:latin typeface="Calibri" panose="020F0502020204030204" pitchFamily="34" charset="0"/>
                </a:defRPr>
              </a:lvl3pPr>
              <a:lvl4pPr marL="1600200" indent="-228600" defTabSz="174625">
                <a:spcBef>
                  <a:spcPct val="20000"/>
                </a:spcBef>
                <a:buClr>
                  <a:srgbClr val="72BFC5"/>
                </a:buClr>
                <a:buChar char="–"/>
                <a:defRPr sz="1300">
                  <a:solidFill>
                    <a:schemeClr val="tx1"/>
                  </a:solidFill>
                  <a:latin typeface="Calibri" panose="020F0502020204030204" pitchFamily="34" charset="0"/>
                </a:defRPr>
              </a:lvl4pPr>
              <a:lvl5pPr marL="2057400" indent="-228600" defTabSz="174625">
                <a:spcBef>
                  <a:spcPct val="20000"/>
                </a:spcBef>
                <a:buClr>
                  <a:srgbClr val="72BFC5"/>
                </a:buClr>
                <a:buChar char="»"/>
                <a:defRPr sz="1300">
                  <a:solidFill>
                    <a:schemeClr val="tx1"/>
                  </a:solidFill>
                  <a:latin typeface="Calibri" panose="020F0502020204030204" pitchFamily="34" charset="0"/>
                </a:defRPr>
              </a:lvl5pPr>
              <a:lvl6pPr marL="2514600" indent="-228600" defTabSz="17462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17462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17462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17462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nSpc>
                  <a:spcPct val="90000"/>
                </a:lnSpc>
                <a:spcBef>
                  <a:spcPct val="0"/>
                </a:spcBef>
                <a:buClrTx/>
                <a:buFontTx/>
                <a:buNone/>
              </a:pPr>
              <a:r>
                <a:rPr lang="zh-CN" altLang="en-US" sz="1600" dirty="0">
                  <a:latin typeface="Arial" panose="020B0604020202020204" pitchFamily="34" charset="0"/>
                </a:rPr>
                <a:t>工厂/库存地点</a:t>
              </a:r>
            </a:p>
            <a:p>
              <a:pPr algn="ctr">
                <a:lnSpc>
                  <a:spcPct val="90000"/>
                </a:lnSpc>
                <a:spcBef>
                  <a:spcPct val="0"/>
                </a:spcBef>
                <a:buClrTx/>
                <a:buFontTx/>
                <a:buNone/>
              </a:pPr>
              <a:r>
                <a:rPr lang="zh-CN" altLang="en-US" sz="1600" dirty="0">
                  <a:latin typeface="Arial" panose="020B0604020202020204" pitchFamily="34" charset="0"/>
                </a:rPr>
                <a:t>库存</a:t>
              </a:r>
              <a:endParaRPr lang="en-US" altLang="zh-CN" sz="1600" dirty="0">
                <a:latin typeface="Arial" panose="020B0604020202020204" pitchFamily="34" charset="0"/>
              </a:endParaRPr>
            </a:p>
          </p:txBody>
        </p:sp>
      </p:grpSp>
      <p:sp>
        <p:nvSpPr>
          <p:cNvPr id="67" name="Rectangle 67">
            <a:extLst>
              <a:ext uri="{FF2B5EF4-FFF2-40B4-BE49-F238E27FC236}">
                <a16:creationId xmlns:a16="http://schemas.microsoft.com/office/drawing/2014/main" id="{ADE19E8F-A296-4A33-955C-719CF4E942C0}"/>
              </a:ext>
            </a:extLst>
          </p:cNvPr>
          <p:cNvSpPr txBox="1">
            <a:spLocks noChangeArrowheads="1"/>
          </p:cNvSpPr>
          <p:nvPr/>
        </p:nvSpPr>
        <p:spPr>
          <a:xfrm>
            <a:off x="3348409" y="976313"/>
            <a:ext cx="4495800" cy="542925"/>
          </a:xfrm>
          <a:prstGeom prst="rect">
            <a:avLst/>
          </a:prstGeom>
        </p:spPr>
        <p:txBody>
          <a:bodyPr vert="horz" lIns="91440" tIns="45720" rIns="91440" bIns="45720" rtlCol="0" anchor="ctr">
            <a:normAutofit lnSpcReduction="10000"/>
          </a:bodyPr>
          <a:lstStyle>
            <a:lvl1pPr algn="l" defTabSz="914400" rtl="0" eaLnBrk="1" latinLnBrk="0" hangingPunct="1">
              <a:spcBef>
                <a:spcPct val="0"/>
              </a:spcBef>
              <a:buNone/>
              <a:defRPr sz="3200" b="0" kern="1200">
                <a:solidFill>
                  <a:schemeClr val="tx1"/>
                </a:solidFill>
                <a:latin typeface="Arial" pitchFamily="34" charset="0"/>
                <a:ea typeface="Microsoft YaHei" panose="020B0503020204020204" pitchFamily="34" charset="-122"/>
                <a:cs typeface="Arial" pitchFamily="34" charset="0"/>
              </a:defRPr>
            </a:lvl1pPr>
          </a:lstStyle>
          <a:p>
            <a:r>
              <a:rPr lang="zh-CN" altLang="en-US">
                <a:solidFill>
                  <a:srgbClr val="000099"/>
                </a:solidFill>
                <a:ea typeface="宋体" panose="02010600030101010101" pitchFamily="2" charset="-122"/>
              </a:rPr>
              <a:t>物料主数据</a:t>
            </a:r>
          </a:p>
        </p:txBody>
      </p:sp>
    </p:spTree>
    <p:extLst>
      <p:ext uri="{BB962C8B-B14F-4D97-AF65-F5344CB8AC3E}">
        <p14:creationId xmlns:p14="http://schemas.microsoft.com/office/powerpoint/2010/main" val="35157855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产品成本计划与控制 </a:t>
            </a:r>
            <a:r>
              <a:rPr lang="en-US" altLang="zh-CN" dirty="0"/>
              <a:t>– </a:t>
            </a:r>
            <a:r>
              <a:rPr lang="zh-CN" altLang="en-US" dirty="0"/>
              <a:t>物料主数据，价格控制</a:t>
            </a:r>
            <a:endParaRPr lang="en-US" b="0" dirty="0"/>
          </a:p>
        </p:txBody>
      </p:sp>
      <p:grpSp>
        <p:nvGrpSpPr>
          <p:cNvPr id="4" name="Group 5">
            <a:extLst>
              <a:ext uri="{FF2B5EF4-FFF2-40B4-BE49-F238E27FC236}">
                <a16:creationId xmlns:a16="http://schemas.microsoft.com/office/drawing/2014/main" id="{230A777B-340C-4B83-B3CF-D95D33D550FA}"/>
              </a:ext>
            </a:extLst>
          </p:cNvPr>
          <p:cNvGrpSpPr>
            <a:grpSpLocks/>
          </p:cNvGrpSpPr>
          <p:nvPr/>
        </p:nvGrpSpPr>
        <p:grpSpPr bwMode="auto">
          <a:xfrm>
            <a:off x="5186039" y="2130326"/>
            <a:ext cx="4264025" cy="1962150"/>
            <a:chOff x="1532" y="1443"/>
            <a:chExt cx="2686" cy="1236"/>
          </a:xfrm>
        </p:grpSpPr>
        <p:sp>
          <p:nvSpPr>
            <p:cNvPr id="5" name="Freeform 6">
              <a:extLst>
                <a:ext uri="{FF2B5EF4-FFF2-40B4-BE49-F238E27FC236}">
                  <a16:creationId xmlns:a16="http://schemas.microsoft.com/office/drawing/2014/main" id="{9AA0D38E-7CF6-4CCC-AC03-B3C7719361CC}"/>
                </a:ext>
              </a:extLst>
            </p:cNvPr>
            <p:cNvSpPr>
              <a:spLocks/>
            </p:cNvSpPr>
            <p:nvPr/>
          </p:nvSpPr>
          <p:spPr bwMode="auto">
            <a:xfrm>
              <a:off x="1532" y="1870"/>
              <a:ext cx="2686" cy="809"/>
            </a:xfrm>
            <a:custGeom>
              <a:avLst/>
              <a:gdLst>
                <a:gd name="T0" fmla="*/ 0 w 2686"/>
                <a:gd name="T1" fmla="*/ 697 h 809"/>
                <a:gd name="T2" fmla="*/ 0 w 2686"/>
                <a:gd name="T3" fmla="*/ 0 h 809"/>
                <a:gd name="T4" fmla="*/ 2685 w 2686"/>
                <a:gd name="T5" fmla="*/ 0 h 809"/>
                <a:gd name="T6" fmla="*/ 2685 w 2686"/>
                <a:gd name="T7" fmla="*/ 808 h 80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86" h="809">
                  <a:moveTo>
                    <a:pt x="0" y="697"/>
                  </a:moveTo>
                  <a:lnTo>
                    <a:pt x="0" y="0"/>
                  </a:lnTo>
                  <a:lnTo>
                    <a:pt x="2685" y="0"/>
                  </a:lnTo>
                  <a:lnTo>
                    <a:pt x="2685" y="808"/>
                  </a:lnTo>
                </a:path>
              </a:pathLst>
            </a:custGeom>
            <a:noFill/>
            <a:ln w="25400" cap="rnd"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 name="Line 7">
              <a:extLst>
                <a:ext uri="{FF2B5EF4-FFF2-40B4-BE49-F238E27FC236}">
                  <a16:creationId xmlns:a16="http://schemas.microsoft.com/office/drawing/2014/main" id="{915D17EE-CB3A-4813-AC18-B633476CCD14}"/>
                </a:ext>
              </a:extLst>
            </p:cNvPr>
            <p:cNvSpPr>
              <a:spLocks noChangeShapeType="1"/>
            </p:cNvSpPr>
            <p:nvPr/>
          </p:nvSpPr>
          <p:spPr bwMode="auto">
            <a:xfrm flipV="1">
              <a:off x="2874" y="1443"/>
              <a:ext cx="0" cy="41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 name="Rectangle 8">
            <a:extLst>
              <a:ext uri="{FF2B5EF4-FFF2-40B4-BE49-F238E27FC236}">
                <a16:creationId xmlns:a16="http://schemas.microsoft.com/office/drawing/2014/main" id="{154E1F01-084B-49B4-BC4A-75244D8D503B}"/>
              </a:ext>
            </a:extLst>
          </p:cNvPr>
          <p:cNvSpPr>
            <a:spLocks noChangeArrowheads="1"/>
          </p:cNvSpPr>
          <p:nvPr/>
        </p:nvSpPr>
        <p:spPr bwMode="auto">
          <a:xfrm>
            <a:off x="3589014" y="3432076"/>
            <a:ext cx="3203575" cy="2252662"/>
          </a:xfrm>
          <a:prstGeom prst="rect">
            <a:avLst/>
          </a:prstGeom>
          <a:solidFill>
            <a:srgbClr val="FFFFCC"/>
          </a:solidFill>
          <a:ln w="254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eaLnBrk="1" hangingPunct="1">
              <a:spcBef>
                <a:spcPct val="0"/>
              </a:spcBef>
              <a:buClrTx/>
              <a:buFontTx/>
              <a:buNone/>
            </a:pPr>
            <a:r>
              <a:rPr kumimoji="1" lang="zh-CN" altLang="en-US" sz="1800">
                <a:latin typeface="Arial" panose="020B0604020202020204" pitchFamily="34" charset="0"/>
              </a:rPr>
              <a:t>标准价</a:t>
            </a:r>
          </a:p>
        </p:txBody>
      </p:sp>
      <p:sp>
        <p:nvSpPr>
          <p:cNvPr id="8" name="Rectangle 9">
            <a:extLst>
              <a:ext uri="{FF2B5EF4-FFF2-40B4-BE49-F238E27FC236}">
                <a16:creationId xmlns:a16="http://schemas.microsoft.com/office/drawing/2014/main" id="{99216064-ABDC-4DE8-81E8-C91AC5BBFF16}"/>
              </a:ext>
            </a:extLst>
          </p:cNvPr>
          <p:cNvSpPr>
            <a:spLocks noChangeArrowheads="1"/>
          </p:cNvSpPr>
          <p:nvPr/>
        </p:nvSpPr>
        <p:spPr bwMode="auto">
          <a:xfrm>
            <a:off x="7860977" y="3432076"/>
            <a:ext cx="3203575" cy="2252662"/>
          </a:xfrm>
          <a:prstGeom prst="rect">
            <a:avLst/>
          </a:prstGeom>
          <a:solidFill>
            <a:srgbClr val="FFFF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eaLnBrk="1" hangingPunct="1">
              <a:spcBef>
                <a:spcPct val="0"/>
              </a:spcBef>
              <a:buClrTx/>
              <a:buFontTx/>
              <a:buNone/>
            </a:pPr>
            <a:r>
              <a:rPr kumimoji="1" lang="zh-CN" altLang="en-US" sz="1800">
                <a:latin typeface="Arial" panose="020B0604020202020204" pitchFamily="34" charset="0"/>
              </a:rPr>
              <a:t>移动平均价</a:t>
            </a:r>
          </a:p>
        </p:txBody>
      </p:sp>
      <p:sp>
        <p:nvSpPr>
          <p:cNvPr id="9" name="Rectangle 10">
            <a:extLst>
              <a:ext uri="{FF2B5EF4-FFF2-40B4-BE49-F238E27FC236}">
                <a16:creationId xmlns:a16="http://schemas.microsoft.com/office/drawing/2014/main" id="{093F9C79-328C-4CAA-A2B9-7A50DDD15D61}"/>
              </a:ext>
            </a:extLst>
          </p:cNvPr>
          <p:cNvSpPr>
            <a:spLocks noChangeArrowheads="1"/>
          </p:cNvSpPr>
          <p:nvPr/>
        </p:nvSpPr>
        <p:spPr bwMode="auto">
          <a:xfrm>
            <a:off x="4816152" y="2244626"/>
            <a:ext cx="749300" cy="444500"/>
          </a:xfrm>
          <a:prstGeom prst="rect">
            <a:avLst/>
          </a:prstGeom>
          <a:solidFill>
            <a:srgbClr val="FFFFFF"/>
          </a:solidFill>
          <a:ln w="12700">
            <a:solidFill>
              <a:schemeClr val="tx1"/>
            </a:solidFill>
            <a:miter lim="800000"/>
            <a:headEnd/>
            <a:tailEnd/>
          </a:ln>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0" name="Rectangle 11">
            <a:extLst>
              <a:ext uri="{FF2B5EF4-FFF2-40B4-BE49-F238E27FC236}">
                <a16:creationId xmlns:a16="http://schemas.microsoft.com/office/drawing/2014/main" id="{81140BD3-1151-4F3C-B6A1-98760C1B40DF}"/>
              </a:ext>
            </a:extLst>
          </p:cNvPr>
          <p:cNvSpPr>
            <a:spLocks noChangeArrowheads="1"/>
          </p:cNvSpPr>
          <p:nvPr/>
        </p:nvSpPr>
        <p:spPr bwMode="auto">
          <a:xfrm>
            <a:off x="10131102" y="2149376"/>
            <a:ext cx="749300" cy="444500"/>
          </a:xfrm>
          <a:prstGeom prst="rect">
            <a:avLst/>
          </a:prstGeom>
          <a:solidFill>
            <a:srgbClr val="FFFFFF"/>
          </a:solidFill>
          <a:ln w="12700">
            <a:solidFill>
              <a:schemeClr val="tx1"/>
            </a:solidFill>
            <a:miter lim="800000"/>
            <a:headEnd/>
            <a:tailEnd/>
          </a:ln>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aphicFrame>
        <p:nvGraphicFramePr>
          <p:cNvPr id="11" name="Object 12">
            <a:extLst>
              <a:ext uri="{FF2B5EF4-FFF2-40B4-BE49-F238E27FC236}">
                <a16:creationId xmlns:a16="http://schemas.microsoft.com/office/drawing/2014/main" id="{57411CC7-27EF-4DCA-8303-170F2BDC24C8}"/>
              </a:ext>
            </a:extLst>
          </p:cNvPr>
          <p:cNvGraphicFramePr>
            <a:graphicFrameLocks/>
          </p:cNvGraphicFramePr>
          <p:nvPr>
            <p:extLst>
              <p:ext uri="{D42A27DB-BD31-4B8C-83A1-F6EECF244321}">
                <p14:modId xmlns:p14="http://schemas.microsoft.com/office/powerpoint/2010/main" val="4170085916"/>
              </p:ext>
            </p:extLst>
          </p:nvPr>
        </p:nvGraphicFramePr>
        <p:xfrm>
          <a:off x="3782689" y="2193826"/>
          <a:ext cx="855663" cy="520700"/>
        </p:xfrm>
        <a:graphic>
          <a:graphicData uri="http://schemas.openxmlformats.org/presentationml/2006/ole">
            <mc:AlternateContent xmlns:mc="http://schemas.openxmlformats.org/markup-compatibility/2006">
              <mc:Choice xmlns:v="urn:schemas-microsoft-com:vml" Requires="v">
                <p:oleObj spid="_x0000_s14426" name="ClipArt" r:id="rId4" imgW="5362790" imgH="2373954" progId="MS_ClipArt_Gallery.2">
                  <p:embed/>
                </p:oleObj>
              </mc:Choice>
              <mc:Fallback>
                <p:oleObj name="ClipArt" r:id="rId4" imgW="5362790" imgH="2373954" progId="MS_ClipArt_Gallery.2">
                  <p:embed/>
                  <p:pic>
                    <p:nvPicPr>
                      <p:cNvPr id="82953" name="Object 12">
                        <a:extLst>
                          <a:ext uri="{FF2B5EF4-FFF2-40B4-BE49-F238E27FC236}">
                            <a16:creationId xmlns:a16="http://schemas.microsoft.com/office/drawing/2014/main" id="{4DBF0F5B-E303-4A2A-9C5C-31F1F856EF20}"/>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82689" y="2193826"/>
                        <a:ext cx="855663"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Line 13">
            <a:extLst>
              <a:ext uri="{FF2B5EF4-FFF2-40B4-BE49-F238E27FC236}">
                <a16:creationId xmlns:a16="http://schemas.microsoft.com/office/drawing/2014/main" id="{6483BE95-8163-4926-BE18-0E103A1035F6}"/>
              </a:ext>
            </a:extLst>
          </p:cNvPr>
          <p:cNvSpPr>
            <a:spLocks noChangeShapeType="1"/>
          </p:cNvSpPr>
          <p:nvPr/>
        </p:nvSpPr>
        <p:spPr bwMode="auto">
          <a:xfrm>
            <a:off x="4809802" y="2466876"/>
            <a:ext cx="74295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3" name="Object 14">
            <a:extLst>
              <a:ext uri="{FF2B5EF4-FFF2-40B4-BE49-F238E27FC236}">
                <a16:creationId xmlns:a16="http://schemas.microsoft.com/office/drawing/2014/main" id="{B1BA93B9-BA5C-4E7D-B0D9-D28F609DB89F}"/>
              </a:ext>
            </a:extLst>
          </p:cNvPr>
          <p:cNvGraphicFramePr>
            <a:graphicFrameLocks/>
          </p:cNvGraphicFramePr>
          <p:nvPr>
            <p:extLst>
              <p:ext uri="{D42A27DB-BD31-4B8C-83A1-F6EECF244321}">
                <p14:modId xmlns:p14="http://schemas.microsoft.com/office/powerpoint/2010/main" val="524924602"/>
              </p:ext>
            </p:extLst>
          </p:nvPr>
        </p:nvGraphicFramePr>
        <p:xfrm>
          <a:off x="9040489" y="2098576"/>
          <a:ext cx="855663" cy="520700"/>
        </p:xfrm>
        <a:graphic>
          <a:graphicData uri="http://schemas.openxmlformats.org/presentationml/2006/ole">
            <mc:AlternateContent xmlns:mc="http://schemas.openxmlformats.org/markup-compatibility/2006">
              <mc:Choice xmlns:v="urn:schemas-microsoft-com:vml" Requires="v">
                <p:oleObj spid="_x0000_s14427" name="ClipArt" r:id="rId6" imgW="5362790" imgH="2373954" progId="MS_ClipArt_Gallery.2">
                  <p:embed/>
                </p:oleObj>
              </mc:Choice>
              <mc:Fallback>
                <p:oleObj name="ClipArt" r:id="rId6" imgW="5362790" imgH="2373954" progId="MS_ClipArt_Gallery.2">
                  <p:embed/>
                  <p:pic>
                    <p:nvPicPr>
                      <p:cNvPr id="82955" name="Object 14">
                        <a:extLst>
                          <a:ext uri="{FF2B5EF4-FFF2-40B4-BE49-F238E27FC236}">
                            <a16:creationId xmlns:a16="http://schemas.microsoft.com/office/drawing/2014/main" id="{EC673B67-91CE-4AE5-926A-24C0258E8604}"/>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40489" y="2098576"/>
                        <a:ext cx="855663"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Freeform 15">
            <a:extLst>
              <a:ext uri="{FF2B5EF4-FFF2-40B4-BE49-F238E27FC236}">
                <a16:creationId xmlns:a16="http://schemas.microsoft.com/office/drawing/2014/main" id="{F772552D-CE8A-4D5B-BB98-F59FCDE220ED}"/>
              </a:ext>
            </a:extLst>
          </p:cNvPr>
          <p:cNvSpPr>
            <a:spLocks/>
          </p:cNvSpPr>
          <p:nvPr/>
        </p:nvSpPr>
        <p:spPr bwMode="auto">
          <a:xfrm>
            <a:off x="10143802" y="2257326"/>
            <a:ext cx="725487" cy="344487"/>
          </a:xfrm>
          <a:custGeom>
            <a:avLst/>
            <a:gdLst>
              <a:gd name="T0" fmla="*/ 0 w 457"/>
              <a:gd name="T1" fmla="*/ 2147483646 h 217"/>
              <a:gd name="T2" fmla="*/ 2147483646 w 457"/>
              <a:gd name="T3" fmla="*/ 2147483646 h 217"/>
              <a:gd name="T4" fmla="*/ 2147483646 w 457"/>
              <a:gd name="T5" fmla="*/ 2147483646 h 217"/>
              <a:gd name="T6" fmla="*/ 2147483646 w 457"/>
              <a:gd name="T7" fmla="*/ 2147483646 h 217"/>
              <a:gd name="T8" fmla="*/ 2147483646 w 457"/>
              <a:gd name="T9" fmla="*/ 2147483646 h 217"/>
              <a:gd name="T10" fmla="*/ 2147483646 w 457"/>
              <a:gd name="T11" fmla="*/ 2147483646 h 217"/>
              <a:gd name="T12" fmla="*/ 2147483646 w 457"/>
              <a:gd name="T13" fmla="*/ 2147483646 h 217"/>
              <a:gd name="T14" fmla="*/ 2147483646 w 457"/>
              <a:gd name="T15" fmla="*/ 2147483646 h 217"/>
              <a:gd name="T16" fmla="*/ 2147483646 w 457"/>
              <a:gd name="T17" fmla="*/ 2147483646 h 217"/>
              <a:gd name="T18" fmla="*/ 2147483646 w 457"/>
              <a:gd name="T19" fmla="*/ 2147483646 h 217"/>
              <a:gd name="T20" fmla="*/ 2147483646 w 457"/>
              <a:gd name="T21" fmla="*/ 2147483646 h 217"/>
              <a:gd name="T22" fmla="*/ 2147483646 w 457"/>
              <a:gd name="T23" fmla="*/ 2147483646 h 217"/>
              <a:gd name="T24" fmla="*/ 2147483646 w 457"/>
              <a:gd name="T25" fmla="*/ 2147483646 h 217"/>
              <a:gd name="T26" fmla="*/ 2147483646 w 457"/>
              <a:gd name="T27" fmla="*/ 2147483646 h 217"/>
              <a:gd name="T28" fmla="*/ 2147483646 w 457"/>
              <a:gd name="T29" fmla="*/ 2147483646 h 217"/>
              <a:gd name="T30" fmla="*/ 2147483646 w 457"/>
              <a:gd name="T31" fmla="*/ 2147483646 h 217"/>
              <a:gd name="T32" fmla="*/ 2147483646 w 457"/>
              <a:gd name="T33" fmla="*/ 0 h 217"/>
              <a:gd name="T34" fmla="*/ 2147483646 w 457"/>
              <a:gd name="T35" fmla="*/ 2147483646 h 217"/>
              <a:gd name="T36" fmla="*/ 2147483646 w 457"/>
              <a:gd name="T37" fmla="*/ 2147483646 h 217"/>
              <a:gd name="T38" fmla="*/ 2147483646 w 457"/>
              <a:gd name="T39" fmla="*/ 2147483646 h 217"/>
              <a:gd name="T40" fmla="*/ 2147483646 w 457"/>
              <a:gd name="T41" fmla="*/ 2147483646 h 217"/>
              <a:gd name="T42" fmla="*/ 2147483646 w 457"/>
              <a:gd name="T43" fmla="*/ 2147483646 h 217"/>
              <a:gd name="T44" fmla="*/ 2147483646 w 457"/>
              <a:gd name="T45" fmla="*/ 2147483646 h 217"/>
              <a:gd name="T46" fmla="*/ 2147483646 w 457"/>
              <a:gd name="T47" fmla="*/ 2147483646 h 217"/>
              <a:gd name="T48" fmla="*/ 2147483646 w 457"/>
              <a:gd name="T49" fmla="*/ 0 h 217"/>
              <a:gd name="T50" fmla="*/ 2147483646 w 457"/>
              <a:gd name="T51" fmla="*/ 2147483646 h 217"/>
              <a:gd name="T52" fmla="*/ 2147483646 w 457"/>
              <a:gd name="T53" fmla="*/ 2147483646 h 217"/>
              <a:gd name="T54" fmla="*/ 2147483646 w 457"/>
              <a:gd name="T55" fmla="*/ 2147483646 h 217"/>
              <a:gd name="T56" fmla="*/ 2147483646 w 457"/>
              <a:gd name="T57" fmla="*/ 2147483646 h 217"/>
              <a:gd name="T58" fmla="*/ 2147483646 w 457"/>
              <a:gd name="T59" fmla="*/ 2147483646 h 21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57" h="217">
                <a:moveTo>
                  <a:pt x="0" y="216"/>
                </a:moveTo>
                <a:lnTo>
                  <a:pt x="24" y="180"/>
                </a:lnTo>
                <a:lnTo>
                  <a:pt x="48" y="144"/>
                </a:lnTo>
                <a:lnTo>
                  <a:pt x="48" y="108"/>
                </a:lnTo>
                <a:lnTo>
                  <a:pt x="48" y="72"/>
                </a:lnTo>
                <a:lnTo>
                  <a:pt x="48" y="36"/>
                </a:lnTo>
                <a:lnTo>
                  <a:pt x="84" y="12"/>
                </a:lnTo>
                <a:lnTo>
                  <a:pt x="120" y="24"/>
                </a:lnTo>
                <a:lnTo>
                  <a:pt x="120" y="60"/>
                </a:lnTo>
                <a:lnTo>
                  <a:pt x="108" y="96"/>
                </a:lnTo>
                <a:lnTo>
                  <a:pt x="108" y="132"/>
                </a:lnTo>
                <a:lnTo>
                  <a:pt x="144" y="144"/>
                </a:lnTo>
                <a:lnTo>
                  <a:pt x="180" y="132"/>
                </a:lnTo>
                <a:lnTo>
                  <a:pt x="192" y="96"/>
                </a:lnTo>
                <a:lnTo>
                  <a:pt x="192" y="60"/>
                </a:lnTo>
                <a:lnTo>
                  <a:pt x="192" y="24"/>
                </a:lnTo>
                <a:lnTo>
                  <a:pt x="228" y="0"/>
                </a:lnTo>
                <a:lnTo>
                  <a:pt x="240" y="36"/>
                </a:lnTo>
                <a:lnTo>
                  <a:pt x="252" y="72"/>
                </a:lnTo>
                <a:lnTo>
                  <a:pt x="252" y="108"/>
                </a:lnTo>
                <a:lnTo>
                  <a:pt x="288" y="96"/>
                </a:lnTo>
                <a:lnTo>
                  <a:pt x="300" y="60"/>
                </a:lnTo>
                <a:lnTo>
                  <a:pt x="336" y="84"/>
                </a:lnTo>
                <a:lnTo>
                  <a:pt x="360" y="36"/>
                </a:lnTo>
                <a:lnTo>
                  <a:pt x="360" y="0"/>
                </a:lnTo>
                <a:lnTo>
                  <a:pt x="396" y="36"/>
                </a:lnTo>
                <a:lnTo>
                  <a:pt x="396" y="72"/>
                </a:lnTo>
                <a:lnTo>
                  <a:pt x="408" y="108"/>
                </a:lnTo>
                <a:lnTo>
                  <a:pt x="432" y="144"/>
                </a:lnTo>
                <a:lnTo>
                  <a:pt x="456" y="108"/>
                </a:lnTo>
              </a:path>
            </a:pathLst>
          </a:custGeom>
          <a:noFill/>
          <a:ln w="12700" cap="rnd"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Rectangle 16">
            <a:extLst>
              <a:ext uri="{FF2B5EF4-FFF2-40B4-BE49-F238E27FC236}">
                <a16:creationId xmlns:a16="http://schemas.microsoft.com/office/drawing/2014/main" id="{7227228F-3E41-48DD-8CC1-D9BCB2E05AFE}"/>
              </a:ext>
            </a:extLst>
          </p:cNvPr>
          <p:cNvSpPr>
            <a:spLocks noChangeArrowheads="1"/>
          </p:cNvSpPr>
          <p:nvPr/>
        </p:nvSpPr>
        <p:spPr bwMode="auto">
          <a:xfrm>
            <a:off x="5684514" y="1412776"/>
            <a:ext cx="3175000" cy="793750"/>
          </a:xfrm>
          <a:prstGeom prst="rect">
            <a:avLst/>
          </a:prstGeom>
          <a:solidFill>
            <a:srgbClr val="CCFF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eaLnBrk="1" hangingPunct="1">
              <a:spcBef>
                <a:spcPct val="0"/>
              </a:spcBef>
              <a:buClrTx/>
              <a:buFontTx/>
              <a:buNone/>
            </a:pPr>
            <a:r>
              <a:rPr kumimoji="1" lang="zh-CN" altLang="en-US" sz="1800">
                <a:latin typeface="Arial" panose="020B0604020202020204" pitchFamily="34" charset="0"/>
              </a:rPr>
              <a:t>价格控制符</a:t>
            </a:r>
          </a:p>
        </p:txBody>
      </p:sp>
      <p:sp>
        <p:nvSpPr>
          <p:cNvPr id="16" name="Rectangle 17">
            <a:extLst>
              <a:ext uri="{FF2B5EF4-FFF2-40B4-BE49-F238E27FC236}">
                <a16:creationId xmlns:a16="http://schemas.microsoft.com/office/drawing/2014/main" id="{EEE759D7-1633-4742-9355-1F6B6B224463}"/>
              </a:ext>
            </a:extLst>
          </p:cNvPr>
          <p:cNvSpPr>
            <a:spLocks noChangeArrowheads="1"/>
          </p:cNvSpPr>
          <p:nvPr/>
        </p:nvSpPr>
        <p:spPr bwMode="auto">
          <a:xfrm>
            <a:off x="8192764" y="1620738"/>
            <a:ext cx="344488" cy="344488"/>
          </a:xfrm>
          <a:prstGeom prst="rect">
            <a:avLst/>
          </a:prstGeom>
          <a:solidFill>
            <a:srgbClr val="EAEAEA"/>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7" name="Rectangle 18">
            <a:extLst>
              <a:ext uri="{FF2B5EF4-FFF2-40B4-BE49-F238E27FC236}">
                <a16:creationId xmlns:a16="http://schemas.microsoft.com/office/drawing/2014/main" id="{942FF1FA-9561-4E92-B637-3F142D3D02A7}"/>
              </a:ext>
            </a:extLst>
          </p:cNvPr>
          <p:cNvSpPr>
            <a:spLocks noChangeArrowheads="1"/>
          </p:cNvSpPr>
          <p:nvPr/>
        </p:nvSpPr>
        <p:spPr bwMode="auto">
          <a:xfrm>
            <a:off x="5336852" y="2984401"/>
            <a:ext cx="522287" cy="379412"/>
          </a:xfrm>
          <a:prstGeom prst="rect">
            <a:avLst/>
          </a:prstGeom>
          <a:solidFill>
            <a:srgbClr val="7B00E4"/>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1"/>
          <a:lstStyle/>
          <a:p>
            <a:pPr eaLnBrk="1" hangingPunct="1">
              <a:defRPr/>
            </a:pPr>
            <a:r>
              <a:rPr kumimoji="1" lang="en-US" altLang="zh-CN">
                <a:solidFill>
                  <a:schemeClr val="bg1"/>
                </a:solidFill>
                <a:effectLst>
                  <a:outerShdw blurRad="38100" dist="38100" dir="2700000" algn="tl">
                    <a:srgbClr val="000000"/>
                  </a:outerShdw>
                </a:effectLst>
                <a:latin typeface="Arial" charset="0"/>
              </a:rPr>
              <a:t>S</a:t>
            </a:r>
          </a:p>
        </p:txBody>
      </p:sp>
      <p:sp>
        <p:nvSpPr>
          <p:cNvPr id="18" name="Rectangle 19">
            <a:extLst>
              <a:ext uri="{FF2B5EF4-FFF2-40B4-BE49-F238E27FC236}">
                <a16:creationId xmlns:a16="http://schemas.microsoft.com/office/drawing/2014/main" id="{D63D7253-69ED-4181-9B59-A13253071127}"/>
              </a:ext>
            </a:extLst>
          </p:cNvPr>
          <p:cNvSpPr>
            <a:spLocks noChangeArrowheads="1"/>
          </p:cNvSpPr>
          <p:nvPr/>
        </p:nvSpPr>
        <p:spPr bwMode="auto">
          <a:xfrm>
            <a:off x="8718227" y="2984401"/>
            <a:ext cx="522287" cy="379412"/>
          </a:xfrm>
          <a:prstGeom prst="rect">
            <a:avLst/>
          </a:prstGeom>
          <a:solidFill>
            <a:srgbClr val="7B00E4"/>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1"/>
          <a:lstStyle/>
          <a:p>
            <a:pPr eaLnBrk="1" hangingPunct="1">
              <a:defRPr/>
            </a:pPr>
            <a:r>
              <a:rPr kumimoji="1" lang="en-US" altLang="zh-CN">
                <a:solidFill>
                  <a:schemeClr val="bg1"/>
                </a:solidFill>
                <a:effectLst>
                  <a:outerShdw blurRad="38100" dist="38100" dir="2700000" algn="tl">
                    <a:srgbClr val="000000"/>
                  </a:outerShdw>
                </a:effectLst>
                <a:latin typeface="Arial" charset="0"/>
              </a:rPr>
              <a:t>V</a:t>
            </a:r>
          </a:p>
        </p:txBody>
      </p:sp>
    </p:spTree>
    <p:extLst>
      <p:ext uri="{BB962C8B-B14F-4D97-AF65-F5344CB8AC3E}">
        <p14:creationId xmlns:p14="http://schemas.microsoft.com/office/powerpoint/2010/main" val="42295049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产品成本计划与控制 </a:t>
            </a:r>
            <a:r>
              <a:rPr lang="en-US" altLang="zh-CN" dirty="0"/>
              <a:t>– </a:t>
            </a:r>
            <a:r>
              <a:rPr lang="zh-CN" altLang="en-US" dirty="0"/>
              <a:t>标准价的优缺点</a:t>
            </a:r>
            <a:endParaRPr lang="en-US" b="0" dirty="0"/>
          </a:p>
        </p:txBody>
      </p:sp>
      <p:sp>
        <p:nvSpPr>
          <p:cNvPr id="4" name="Line 3">
            <a:extLst>
              <a:ext uri="{FF2B5EF4-FFF2-40B4-BE49-F238E27FC236}">
                <a16:creationId xmlns:a16="http://schemas.microsoft.com/office/drawing/2014/main" id="{C6A4FECA-3422-4F75-BC1B-04EFE033F34F}"/>
              </a:ext>
            </a:extLst>
          </p:cNvPr>
          <p:cNvSpPr>
            <a:spLocks noChangeShapeType="1"/>
          </p:cNvSpPr>
          <p:nvPr/>
        </p:nvSpPr>
        <p:spPr bwMode="auto">
          <a:xfrm flipV="1">
            <a:off x="6920454" y="1462271"/>
            <a:ext cx="4123184" cy="34924"/>
          </a:xfrm>
          <a:prstGeom prst="line">
            <a:avLst/>
          </a:prstGeom>
          <a:noFill/>
          <a:ln w="76200">
            <a:solidFill>
              <a:srgbClr val="CAD3F0"/>
            </a:solidFill>
            <a:round/>
            <a:headEnd type="oval"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 name="Rectangle 5">
            <a:extLst>
              <a:ext uri="{FF2B5EF4-FFF2-40B4-BE49-F238E27FC236}">
                <a16:creationId xmlns:a16="http://schemas.microsoft.com/office/drawing/2014/main" id="{C24BD347-4351-4414-86FC-FDABBD85C4B5}"/>
              </a:ext>
            </a:extLst>
          </p:cNvPr>
          <p:cNvSpPr>
            <a:spLocks noChangeArrowheads="1"/>
          </p:cNvSpPr>
          <p:nvPr/>
        </p:nvSpPr>
        <p:spPr bwMode="auto">
          <a:xfrm>
            <a:off x="3977952" y="2345283"/>
            <a:ext cx="5410200" cy="242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1">
            <a:spAutoFit/>
          </a:bodyPr>
          <a:lstStyle>
            <a:lvl1pPr marL="382588" indent="-382588">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nSpc>
                <a:spcPct val="140000"/>
              </a:lnSpc>
              <a:spcBef>
                <a:spcPct val="50000"/>
              </a:spcBef>
              <a:buClr>
                <a:srgbClr val="00CC66"/>
              </a:buClr>
              <a:buSzPct val="200000"/>
              <a:buFontTx/>
              <a:buChar char="+"/>
            </a:pPr>
            <a:r>
              <a:rPr lang="zh-CN" altLang="en-US" sz="1800">
                <a:solidFill>
                  <a:srgbClr val="000000"/>
                </a:solidFill>
                <a:latin typeface="微软雅黑" panose="020B0503020204020204" pitchFamily="34" charset="-122"/>
                <a:ea typeface="微软雅黑" panose="020B0503020204020204" pitchFamily="34" charset="-122"/>
              </a:rPr>
              <a:t>所有库存都以标准价过帐</a:t>
            </a:r>
            <a:endParaRPr lang="en-US" altLang="zh-CN" sz="1800">
              <a:solidFill>
                <a:srgbClr val="000000"/>
              </a:solidFill>
              <a:latin typeface="微软雅黑" panose="020B0503020204020204" pitchFamily="34" charset="-122"/>
              <a:ea typeface="微软雅黑" panose="020B0503020204020204" pitchFamily="34" charset="-122"/>
            </a:endParaRPr>
          </a:p>
          <a:p>
            <a:pPr>
              <a:lnSpc>
                <a:spcPct val="140000"/>
              </a:lnSpc>
              <a:spcBef>
                <a:spcPct val="50000"/>
              </a:spcBef>
              <a:buClr>
                <a:srgbClr val="00CC66"/>
              </a:buClr>
              <a:buSzPct val="200000"/>
              <a:buFontTx/>
              <a:buChar char="+"/>
            </a:pPr>
            <a:r>
              <a:rPr lang="zh-CN" altLang="en-US" sz="1800">
                <a:solidFill>
                  <a:srgbClr val="000000"/>
                </a:solidFill>
                <a:latin typeface="微软雅黑" panose="020B0503020204020204" pitchFamily="34" charset="-122"/>
                <a:ea typeface="微软雅黑" panose="020B0503020204020204" pitchFamily="34" charset="-122"/>
              </a:rPr>
              <a:t>至少在一个期间价格维持一个常量</a:t>
            </a:r>
            <a:endParaRPr lang="de-DE" altLang="zh-CN" sz="1800">
              <a:latin typeface="微软雅黑" panose="020B0503020204020204" pitchFamily="34" charset="-122"/>
              <a:ea typeface="微软雅黑" panose="020B0503020204020204" pitchFamily="34" charset="-122"/>
            </a:endParaRPr>
          </a:p>
          <a:p>
            <a:pPr>
              <a:lnSpc>
                <a:spcPct val="140000"/>
              </a:lnSpc>
              <a:spcBef>
                <a:spcPct val="50000"/>
              </a:spcBef>
              <a:buClr>
                <a:srgbClr val="00CC66"/>
              </a:buClr>
              <a:buSzPct val="200000"/>
              <a:buFontTx/>
              <a:buChar char="+"/>
            </a:pPr>
            <a:r>
              <a:rPr lang="zh-CN" altLang="en-US" sz="1800">
                <a:solidFill>
                  <a:srgbClr val="000000"/>
                </a:solidFill>
                <a:latin typeface="微软雅黑" panose="020B0503020204020204" pitchFamily="34" charset="-122"/>
                <a:ea typeface="微软雅黑" panose="020B0503020204020204" pitchFamily="34" charset="-122"/>
              </a:rPr>
              <a:t>标准价格方便考核</a:t>
            </a:r>
            <a:endParaRPr lang="de-DE" altLang="zh-CN" sz="1800">
              <a:latin typeface="微软雅黑" panose="020B0503020204020204" pitchFamily="34" charset="-122"/>
              <a:ea typeface="微软雅黑" panose="020B0503020204020204" pitchFamily="34" charset="-122"/>
            </a:endParaRPr>
          </a:p>
          <a:p>
            <a:pPr>
              <a:lnSpc>
                <a:spcPct val="140000"/>
              </a:lnSpc>
              <a:spcBef>
                <a:spcPct val="50000"/>
              </a:spcBef>
              <a:buClr>
                <a:srgbClr val="00CC66"/>
              </a:buClr>
              <a:buSzPct val="200000"/>
              <a:buFontTx/>
              <a:buChar char="+"/>
            </a:pPr>
            <a:r>
              <a:rPr lang="zh-CN" altLang="en-US" sz="1800">
                <a:solidFill>
                  <a:srgbClr val="000000"/>
                </a:solidFill>
                <a:latin typeface="微软雅黑" panose="020B0503020204020204" pitchFamily="34" charset="-122"/>
                <a:ea typeface="微软雅黑" panose="020B0503020204020204" pitchFamily="34" charset="-122"/>
              </a:rPr>
              <a:t>所有物料类型都可以使用</a:t>
            </a:r>
            <a:br>
              <a:rPr lang="en-US" altLang="zh-CN" sz="1800">
                <a:solidFill>
                  <a:srgbClr val="000000"/>
                </a:solidFill>
                <a:latin typeface="微软雅黑" panose="020B0503020204020204" pitchFamily="34" charset="-122"/>
                <a:ea typeface="微软雅黑" panose="020B0503020204020204" pitchFamily="34" charset="-122"/>
              </a:rPr>
            </a:br>
            <a:endParaRPr lang="en-US" altLang="zh-CN" sz="1800">
              <a:solidFill>
                <a:srgbClr val="000000"/>
              </a:solidFill>
              <a:latin typeface="微软雅黑" panose="020B0503020204020204" pitchFamily="34" charset="-122"/>
              <a:ea typeface="微软雅黑" panose="020B0503020204020204" pitchFamily="34" charset="-122"/>
            </a:endParaRPr>
          </a:p>
        </p:txBody>
      </p:sp>
      <p:sp>
        <p:nvSpPr>
          <p:cNvPr id="6" name="Text Box 6">
            <a:extLst>
              <a:ext uri="{FF2B5EF4-FFF2-40B4-BE49-F238E27FC236}">
                <a16:creationId xmlns:a16="http://schemas.microsoft.com/office/drawing/2014/main" id="{149C80D8-4E7C-41B3-883E-D82CC0497832}"/>
              </a:ext>
            </a:extLst>
          </p:cNvPr>
          <p:cNvSpPr txBox="1">
            <a:spLocks noChangeArrowheads="1"/>
          </p:cNvSpPr>
          <p:nvPr/>
        </p:nvSpPr>
        <p:spPr bwMode="auto">
          <a:xfrm>
            <a:off x="4511352" y="1288008"/>
            <a:ext cx="1828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1">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eaLnBrk="1" hangingPunct="1">
              <a:spcBef>
                <a:spcPct val="0"/>
              </a:spcBef>
              <a:buClrTx/>
              <a:buFontTx/>
              <a:buNone/>
            </a:pPr>
            <a:r>
              <a:rPr lang="zh-CN" altLang="en-US" sz="3200" b="1">
                <a:solidFill>
                  <a:schemeClr val="accent2"/>
                </a:solidFill>
                <a:latin typeface="微软雅黑" panose="020B0503020204020204" pitchFamily="34" charset="-122"/>
                <a:ea typeface="微软雅黑" panose="020B0503020204020204" pitchFamily="34" charset="-122"/>
              </a:rPr>
              <a:t>标准价</a:t>
            </a:r>
            <a:endParaRPr lang="de-DE" altLang="zh-CN" sz="3200" b="1">
              <a:solidFill>
                <a:schemeClr val="accent2"/>
              </a:solidFill>
              <a:latin typeface="微软雅黑" panose="020B0503020204020204" pitchFamily="34" charset="-122"/>
              <a:ea typeface="微软雅黑" panose="020B0503020204020204" pitchFamily="34" charset="-122"/>
            </a:endParaRPr>
          </a:p>
        </p:txBody>
      </p:sp>
      <p:cxnSp>
        <p:nvCxnSpPr>
          <p:cNvPr id="7" name="直接箭头连接符 8">
            <a:extLst>
              <a:ext uri="{FF2B5EF4-FFF2-40B4-BE49-F238E27FC236}">
                <a16:creationId xmlns:a16="http://schemas.microsoft.com/office/drawing/2014/main" id="{CB49958D-DED4-4355-8473-9F51A78C20D9}"/>
              </a:ext>
            </a:extLst>
          </p:cNvPr>
          <p:cNvCxnSpPr>
            <a:cxnSpLocks noChangeShapeType="1"/>
          </p:cNvCxnSpPr>
          <p:nvPr/>
        </p:nvCxnSpPr>
        <p:spPr bwMode="auto">
          <a:xfrm>
            <a:off x="4511352" y="1973808"/>
            <a:ext cx="2438400" cy="1588"/>
          </a:xfrm>
          <a:prstGeom prst="straightConnector1">
            <a:avLst/>
          </a:prstGeom>
          <a:noFill/>
          <a:ln w="76200">
            <a:solidFill>
              <a:srgbClr val="CAD3F0"/>
            </a:solidFill>
            <a:round/>
            <a:headEnd type="oval" w="sm" len="sm"/>
            <a:tailEnd type="triangle" w="med" len="med"/>
          </a:ln>
          <a:extLst>
            <a:ext uri="{909E8E84-426E-40DD-AFC4-6F175D3DCCD1}">
              <a14:hiddenFill xmlns:a14="http://schemas.microsoft.com/office/drawing/2010/main">
                <a:noFill/>
              </a14:hiddenFill>
            </a:ext>
          </a:extLst>
        </p:spPr>
      </p:cxnSp>
      <p:sp>
        <p:nvSpPr>
          <p:cNvPr id="8" name="Rectangle 4">
            <a:extLst>
              <a:ext uri="{FF2B5EF4-FFF2-40B4-BE49-F238E27FC236}">
                <a16:creationId xmlns:a16="http://schemas.microsoft.com/office/drawing/2014/main" id="{E7C52DFD-A4F8-4960-91F4-A2A00E23B332}"/>
              </a:ext>
            </a:extLst>
          </p:cNvPr>
          <p:cNvSpPr>
            <a:spLocks noChangeArrowheads="1"/>
          </p:cNvSpPr>
          <p:nvPr/>
        </p:nvSpPr>
        <p:spPr bwMode="auto">
          <a:xfrm>
            <a:off x="3444552" y="4405858"/>
            <a:ext cx="70770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1">
            <a:spAutoFit/>
          </a:bodyPr>
          <a:lstStyle>
            <a:lvl1pPr marL="382588" indent="-382588">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nSpc>
                <a:spcPct val="140000"/>
              </a:lnSpc>
              <a:spcBef>
                <a:spcPct val="50000"/>
              </a:spcBef>
              <a:buClr>
                <a:srgbClr val="FF0000"/>
              </a:buClr>
              <a:buSzPct val="200000"/>
              <a:buFontTx/>
              <a:buChar char="-"/>
            </a:pPr>
            <a:r>
              <a:rPr lang="zh-CN" altLang="en-US" sz="1800" dirty="0">
                <a:latin typeface="微软雅黑" panose="020B0503020204020204" pitchFamily="34" charset="-122"/>
                <a:ea typeface="微软雅黑" panose="020B0503020204020204" pitchFamily="34" charset="-122"/>
              </a:rPr>
              <a:t>价格差异不能及时调整到库存和消耗上</a:t>
            </a:r>
          </a:p>
          <a:p>
            <a:pPr>
              <a:spcBef>
                <a:spcPct val="50000"/>
              </a:spcBef>
              <a:buClr>
                <a:srgbClr val="FF0000"/>
              </a:buClr>
              <a:buSzPct val="200000"/>
              <a:buFontTx/>
              <a:buNone/>
            </a:pPr>
            <a:endParaRPr lang="de-DE" altLang="zh-CN"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082232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产品成本计划与控制 </a:t>
            </a:r>
            <a:r>
              <a:rPr lang="en-US" altLang="zh-CN" dirty="0"/>
              <a:t>– </a:t>
            </a:r>
            <a:r>
              <a:rPr lang="zh-CN" altLang="en-US" dirty="0"/>
              <a:t>移动平均价的优缺点</a:t>
            </a:r>
            <a:endParaRPr lang="en-US" b="0" dirty="0"/>
          </a:p>
        </p:txBody>
      </p:sp>
      <p:sp>
        <p:nvSpPr>
          <p:cNvPr id="4" name="Freeform 2">
            <a:extLst>
              <a:ext uri="{FF2B5EF4-FFF2-40B4-BE49-F238E27FC236}">
                <a16:creationId xmlns:a16="http://schemas.microsoft.com/office/drawing/2014/main" id="{02B37739-1D6D-4ACA-A15B-C706A60BD532}"/>
              </a:ext>
            </a:extLst>
          </p:cNvPr>
          <p:cNvSpPr>
            <a:spLocks/>
          </p:cNvSpPr>
          <p:nvPr/>
        </p:nvSpPr>
        <p:spPr bwMode="auto">
          <a:xfrm>
            <a:off x="3860229" y="1314102"/>
            <a:ext cx="6381750" cy="622300"/>
          </a:xfrm>
          <a:custGeom>
            <a:avLst/>
            <a:gdLst>
              <a:gd name="T0" fmla="*/ 0 w 4928"/>
              <a:gd name="T1" fmla="*/ 2147483646 h 392"/>
              <a:gd name="T2" fmla="*/ 2147483646 w 4928"/>
              <a:gd name="T3" fmla="*/ 2147483646 h 392"/>
              <a:gd name="T4" fmla="*/ 2147483646 w 4928"/>
              <a:gd name="T5" fmla="*/ 2147483646 h 392"/>
              <a:gd name="T6" fmla="*/ 2147483646 w 4928"/>
              <a:gd name="T7" fmla="*/ 2147483646 h 392"/>
              <a:gd name="T8" fmla="*/ 2147483646 w 4928"/>
              <a:gd name="T9" fmla="*/ 2147483646 h 392"/>
              <a:gd name="T10" fmla="*/ 2147483646 w 4928"/>
              <a:gd name="T11" fmla="*/ 2147483646 h 392"/>
              <a:gd name="T12" fmla="*/ 2147483646 w 4928"/>
              <a:gd name="T13" fmla="*/ 2147483646 h 392"/>
              <a:gd name="T14" fmla="*/ 2147483646 w 4928"/>
              <a:gd name="T15" fmla="*/ 2147483646 h 392"/>
              <a:gd name="T16" fmla="*/ 2147483646 w 4928"/>
              <a:gd name="T17" fmla="*/ 2147483646 h 392"/>
              <a:gd name="T18" fmla="*/ 2147483646 w 4928"/>
              <a:gd name="T19" fmla="*/ 2147483646 h 392"/>
              <a:gd name="T20" fmla="*/ 2147483646 w 4928"/>
              <a:gd name="T21" fmla="*/ 2147483646 h 3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928"/>
              <a:gd name="T34" fmla="*/ 0 h 392"/>
              <a:gd name="T35" fmla="*/ 4928 w 4928"/>
              <a:gd name="T36" fmla="*/ 392 h 3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928" h="392">
                <a:moveTo>
                  <a:pt x="0" y="73"/>
                </a:moveTo>
                <a:cubicBezTo>
                  <a:pt x="98" y="103"/>
                  <a:pt x="427" y="267"/>
                  <a:pt x="588" y="255"/>
                </a:cubicBezTo>
                <a:cubicBezTo>
                  <a:pt x="749" y="243"/>
                  <a:pt x="831" y="6"/>
                  <a:pt x="966" y="3"/>
                </a:cubicBezTo>
                <a:cubicBezTo>
                  <a:pt x="1101" y="0"/>
                  <a:pt x="1252" y="211"/>
                  <a:pt x="1398" y="237"/>
                </a:cubicBezTo>
                <a:cubicBezTo>
                  <a:pt x="1544" y="263"/>
                  <a:pt x="1699" y="140"/>
                  <a:pt x="1845" y="159"/>
                </a:cubicBezTo>
                <a:cubicBezTo>
                  <a:pt x="1991" y="178"/>
                  <a:pt x="2124" y="348"/>
                  <a:pt x="2274" y="351"/>
                </a:cubicBezTo>
                <a:cubicBezTo>
                  <a:pt x="2424" y="354"/>
                  <a:pt x="2591" y="173"/>
                  <a:pt x="2747" y="177"/>
                </a:cubicBezTo>
                <a:cubicBezTo>
                  <a:pt x="2903" y="181"/>
                  <a:pt x="3052" y="392"/>
                  <a:pt x="3210" y="375"/>
                </a:cubicBezTo>
                <a:cubicBezTo>
                  <a:pt x="3368" y="358"/>
                  <a:pt x="3537" y="104"/>
                  <a:pt x="3696" y="75"/>
                </a:cubicBezTo>
                <a:cubicBezTo>
                  <a:pt x="3855" y="46"/>
                  <a:pt x="3959" y="161"/>
                  <a:pt x="4164" y="203"/>
                </a:cubicBezTo>
                <a:cubicBezTo>
                  <a:pt x="4369" y="245"/>
                  <a:pt x="4769" y="302"/>
                  <a:pt x="4928" y="328"/>
                </a:cubicBezTo>
              </a:path>
            </a:pathLst>
          </a:custGeom>
          <a:noFill/>
          <a:ln w="76200">
            <a:solidFill>
              <a:srgbClr val="CAD3F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 name="Rectangle 4">
            <a:extLst>
              <a:ext uri="{FF2B5EF4-FFF2-40B4-BE49-F238E27FC236}">
                <a16:creationId xmlns:a16="http://schemas.microsoft.com/office/drawing/2014/main" id="{B0618641-5A85-457E-A264-16B48FD5561A}"/>
              </a:ext>
            </a:extLst>
          </p:cNvPr>
          <p:cNvSpPr>
            <a:spLocks noChangeArrowheads="1"/>
          </p:cNvSpPr>
          <p:nvPr/>
        </p:nvSpPr>
        <p:spPr bwMode="auto">
          <a:xfrm>
            <a:off x="3555429" y="2228502"/>
            <a:ext cx="7077075" cy="336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1">
            <a:spAutoFit/>
          </a:bodyPr>
          <a:lstStyle>
            <a:lvl1pPr marL="382588" indent="-382588">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50000"/>
              </a:spcBef>
              <a:buClr>
                <a:srgbClr val="00CC66"/>
              </a:buClr>
              <a:buSzPct val="180000"/>
              <a:buFontTx/>
              <a:buChar char="+"/>
            </a:pPr>
            <a:r>
              <a:rPr lang="zh-CN" altLang="en-US" sz="1800" dirty="0">
                <a:solidFill>
                  <a:srgbClr val="000000"/>
                </a:solidFill>
                <a:latin typeface="微软雅黑" panose="020B0503020204020204" pitchFamily="34" charset="-122"/>
                <a:ea typeface="微软雅黑" panose="020B0503020204020204" pitchFamily="34" charset="-122"/>
              </a:rPr>
              <a:t>价格在每次收货时实时调整</a:t>
            </a:r>
            <a:endParaRPr lang="de-DE" altLang="zh-CN" sz="1800" dirty="0">
              <a:latin typeface="微软雅黑" panose="020B0503020204020204" pitchFamily="34" charset="-122"/>
              <a:ea typeface="微软雅黑" panose="020B0503020204020204" pitchFamily="34" charset="-122"/>
            </a:endParaRPr>
          </a:p>
          <a:p>
            <a:pPr>
              <a:spcBef>
                <a:spcPct val="50000"/>
              </a:spcBef>
              <a:buClr>
                <a:srgbClr val="00CC66"/>
              </a:buClr>
              <a:buSzPct val="180000"/>
              <a:buFontTx/>
              <a:buChar char="+"/>
            </a:pPr>
            <a:r>
              <a:rPr lang="zh-CN" altLang="en-US" sz="1800" dirty="0">
                <a:solidFill>
                  <a:srgbClr val="000000"/>
                </a:solidFill>
                <a:latin typeface="微软雅黑" panose="020B0503020204020204" pitchFamily="34" charset="-122"/>
                <a:ea typeface="微软雅黑" panose="020B0503020204020204" pitchFamily="34" charset="-122"/>
              </a:rPr>
              <a:t>实时的价格波动反映到库存中</a:t>
            </a:r>
            <a:endParaRPr lang="en-US" altLang="zh-CN" sz="1800" dirty="0">
              <a:solidFill>
                <a:srgbClr val="000000"/>
              </a:solidFill>
              <a:latin typeface="微软雅黑" panose="020B0503020204020204" pitchFamily="34" charset="-122"/>
              <a:ea typeface="微软雅黑" panose="020B0503020204020204" pitchFamily="34" charset="-122"/>
            </a:endParaRPr>
          </a:p>
          <a:p>
            <a:pPr>
              <a:spcBef>
                <a:spcPct val="50000"/>
              </a:spcBef>
              <a:buClr>
                <a:srgbClr val="00CC66"/>
              </a:buClr>
              <a:buSzPct val="180000"/>
              <a:buFontTx/>
              <a:buChar char="+"/>
            </a:pPr>
            <a:r>
              <a:rPr lang="zh-CN" altLang="en-US" sz="1800" dirty="0">
                <a:solidFill>
                  <a:srgbClr val="000000"/>
                </a:solidFill>
                <a:latin typeface="微软雅黑" panose="020B0503020204020204" pitchFamily="34" charset="-122"/>
                <a:ea typeface="微软雅黑" panose="020B0503020204020204" pitchFamily="34" charset="-122"/>
              </a:rPr>
              <a:t>只有在例外的情况下才会发生价格差异</a:t>
            </a:r>
            <a:endParaRPr lang="de-DE" altLang="zh-CN" sz="1800" dirty="0">
              <a:latin typeface="微软雅黑" panose="020B0503020204020204" pitchFamily="34" charset="-122"/>
              <a:ea typeface="微软雅黑" panose="020B0503020204020204" pitchFamily="34" charset="-122"/>
            </a:endParaRPr>
          </a:p>
          <a:p>
            <a:pPr>
              <a:lnSpc>
                <a:spcPct val="130000"/>
              </a:lnSpc>
              <a:spcBef>
                <a:spcPct val="50000"/>
              </a:spcBef>
              <a:buClr>
                <a:srgbClr val="FF0000"/>
              </a:buClr>
              <a:buSzPct val="200000"/>
              <a:buFontTx/>
              <a:buChar char="-"/>
            </a:pPr>
            <a:endParaRPr lang="de-DE" altLang="zh-CN" sz="1800" dirty="0">
              <a:latin typeface="微软雅黑" panose="020B0503020204020204" pitchFamily="34" charset="-122"/>
              <a:ea typeface="微软雅黑" panose="020B0503020204020204" pitchFamily="34" charset="-122"/>
            </a:endParaRPr>
          </a:p>
          <a:p>
            <a:pPr>
              <a:spcBef>
                <a:spcPct val="50000"/>
              </a:spcBef>
              <a:buClr>
                <a:srgbClr val="FF0000"/>
              </a:buClr>
              <a:buSzPct val="200000"/>
              <a:buFontTx/>
              <a:buChar char="-"/>
            </a:pPr>
            <a:r>
              <a:rPr lang="zh-CN" altLang="en-US" sz="1800" dirty="0">
                <a:solidFill>
                  <a:srgbClr val="000000"/>
                </a:solidFill>
                <a:latin typeface="微软雅黑" panose="020B0503020204020204" pitchFamily="34" charset="-122"/>
                <a:ea typeface="微软雅黑" panose="020B0503020204020204" pitchFamily="34" charset="-122"/>
              </a:rPr>
              <a:t>价格波动不能调整到更高一层的成品中</a:t>
            </a:r>
            <a:r>
              <a:rPr lang="en-US" altLang="zh-CN" sz="1800" dirty="0">
                <a:solidFill>
                  <a:srgbClr val="000000"/>
                </a:solidFill>
                <a:latin typeface="微软雅黑" panose="020B0503020204020204" pitchFamily="34" charset="-122"/>
                <a:ea typeface="微软雅黑" panose="020B0503020204020204" pitchFamily="34" charset="-122"/>
              </a:rPr>
              <a:t> (S</a:t>
            </a:r>
            <a:r>
              <a:rPr lang="zh-CN" altLang="en-US" sz="1800" dirty="0">
                <a:solidFill>
                  <a:srgbClr val="000000"/>
                </a:solidFill>
                <a:latin typeface="微软雅黑" panose="020B0503020204020204" pitchFamily="34" charset="-122"/>
                <a:ea typeface="微软雅黑" panose="020B0503020204020204" pitchFamily="34" charset="-122"/>
              </a:rPr>
              <a:t>控制</a:t>
            </a:r>
            <a:r>
              <a:rPr lang="en-US" altLang="zh-CN" sz="1800" dirty="0">
                <a:solidFill>
                  <a:srgbClr val="000000"/>
                </a:solidFill>
                <a:latin typeface="微软雅黑" panose="020B0503020204020204" pitchFamily="34" charset="-122"/>
                <a:ea typeface="微软雅黑" panose="020B0503020204020204" pitchFamily="34" charset="-122"/>
              </a:rPr>
              <a:t>).</a:t>
            </a:r>
            <a:endParaRPr lang="de-DE" altLang="zh-CN" sz="1800" dirty="0">
              <a:latin typeface="微软雅黑" panose="020B0503020204020204" pitchFamily="34" charset="-122"/>
              <a:ea typeface="微软雅黑" panose="020B0503020204020204" pitchFamily="34" charset="-122"/>
            </a:endParaRPr>
          </a:p>
          <a:p>
            <a:pPr>
              <a:spcBef>
                <a:spcPct val="50000"/>
              </a:spcBef>
              <a:buClr>
                <a:srgbClr val="FF0000"/>
              </a:buClr>
              <a:buSzPct val="200000"/>
              <a:buFontTx/>
              <a:buChar char="-"/>
            </a:pPr>
            <a:r>
              <a:rPr lang="zh-CN" altLang="en-US" sz="1800" dirty="0">
                <a:latin typeface="微软雅黑" panose="020B0503020204020204" pitchFamily="34" charset="-122"/>
                <a:ea typeface="微软雅黑" panose="020B0503020204020204" pitchFamily="34" charset="-122"/>
              </a:rPr>
              <a:t>只建议给原材料或外部采购物料使用</a:t>
            </a:r>
            <a:r>
              <a:rPr lang="en-US" altLang="zh-CN" sz="1800"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收货时价格能够确定</a:t>
            </a:r>
            <a:r>
              <a:rPr lang="en-US" altLang="zh-CN" sz="1800" dirty="0">
                <a:latin typeface="微软雅黑" panose="020B0503020204020204" pitchFamily="34" charset="-122"/>
                <a:ea typeface="微软雅黑" panose="020B0503020204020204" pitchFamily="34" charset="-122"/>
              </a:rPr>
              <a:t>)</a:t>
            </a:r>
            <a:endParaRPr lang="de-DE" altLang="zh-CN" sz="1800" dirty="0">
              <a:latin typeface="微软雅黑" panose="020B0503020204020204" pitchFamily="34" charset="-122"/>
              <a:ea typeface="微软雅黑" panose="020B0503020204020204" pitchFamily="34" charset="-122"/>
            </a:endParaRPr>
          </a:p>
          <a:p>
            <a:pPr>
              <a:spcBef>
                <a:spcPct val="50000"/>
              </a:spcBef>
              <a:buClr>
                <a:srgbClr val="FF0000"/>
              </a:buClr>
              <a:buSzPct val="200000"/>
              <a:buFontTx/>
              <a:buChar char="-"/>
            </a:pPr>
            <a:r>
              <a:rPr lang="zh-CN" altLang="en-US" sz="1800" dirty="0">
                <a:latin typeface="微软雅黑" panose="020B0503020204020204" pitchFamily="34" charset="-122"/>
                <a:ea typeface="微软雅黑" panose="020B0503020204020204" pitchFamily="34" charset="-122"/>
              </a:rPr>
              <a:t>一旦出错，价格就会严重混乱</a:t>
            </a:r>
            <a:endParaRPr lang="de-DE" altLang="zh-CN" sz="1800" dirty="0">
              <a:latin typeface="微软雅黑" panose="020B0503020204020204" pitchFamily="34" charset="-122"/>
              <a:ea typeface="微软雅黑" panose="020B0503020204020204" pitchFamily="34" charset="-122"/>
            </a:endParaRPr>
          </a:p>
          <a:p>
            <a:pPr>
              <a:spcBef>
                <a:spcPct val="50000"/>
              </a:spcBef>
              <a:buClr>
                <a:srgbClr val="FF0000"/>
              </a:buClr>
              <a:buSzPct val="200000"/>
              <a:buFontTx/>
              <a:buChar char="-"/>
            </a:pPr>
            <a:r>
              <a:rPr lang="zh-CN" altLang="en-US" sz="1800" dirty="0">
                <a:solidFill>
                  <a:srgbClr val="000000"/>
                </a:solidFill>
                <a:latin typeface="微软雅黑" panose="020B0503020204020204" pitchFamily="34" charset="-122"/>
                <a:ea typeface="微软雅黑" panose="020B0503020204020204" pitchFamily="34" charset="-122"/>
              </a:rPr>
              <a:t>当多张发票滞后时，价格计算不能严格精确</a:t>
            </a:r>
            <a:endParaRPr lang="de-DE" altLang="zh-CN" sz="1800" dirty="0">
              <a:solidFill>
                <a:srgbClr val="000000"/>
              </a:solidFill>
              <a:latin typeface="微软雅黑" panose="020B0503020204020204" pitchFamily="34" charset="-122"/>
              <a:ea typeface="微软雅黑" panose="020B0503020204020204" pitchFamily="34" charset="-122"/>
            </a:endParaRPr>
          </a:p>
        </p:txBody>
      </p:sp>
      <p:sp>
        <p:nvSpPr>
          <p:cNvPr id="6" name="Text Box 5">
            <a:extLst>
              <a:ext uri="{FF2B5EF4-FFF2-40B4-BE49-F238E27FC236}">
                <a16:creationId xmlns:a16="http://schemas.microsoft.com/office/drawing/2014/main" id="{60F633EB-1F6F-469A-806A-DB1CE452588D}"/>
              </a:ext>
            </a:extLst>
          </p:cNvPr>
          <p:cNvSpPr txBox="1">
            <a:spLocks noChangeArrowheads="1"/>
          </p:cNvSpPr>
          <p:nvPr/>
        </p:nvSpPr>
        <p:spPr bwMode="auto">
          <a:xfrm>
            <a:off x="4907979" y="1237902"/>
            <a:ext cx="2743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1">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eaLnBrk="1" hangingPunct="1">
              <a:spcBef>
                <a:spcPct val="0"/>
              </a:spcBef>
              <a:buClrTx/>
              <a:buFontTx/>
              <a:buNone/>
            </a:pPr>
            <a:r>
              <a:rPr lang="zh-CN" altLang="en-US" sz="3200" b="1">
                <a:solidFill>
                  <a:schemeClr val="accent2"/>
                </a:solidFill>
                <a:latin typeface="微软雅黑" panose="020B0503020204020204" pitchFamily="34" charset="-122"/>
                <a:ea typeface="微软雅黑" panose="020B0503020204020204" pitchFamily="34" charset="-122"/>
              </a:rPr>
              <a:t>移动平均价</a:t>
            </a:r>
            <a:endParaRPr lang="de-DE" altLang="zh-CN" sz="3200" b="1">
              <a:solidFill>
                <a:schemeClr val="accent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599249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产品成本计划与控制 </a:t>
            </a:r>
            <a:r>
              <a:rPr lang="en-US" altLang="zh-CN" dirty="0"/>
              <a:t>– </a:t>
            </a:r>
            <a:r>
              <a:rPr lang="zh-CN" altLang="en-US" dirty="0"/>
              <a:t>工作中心 </a:t>
            </a:r>
            <a:r>
              <a:rPr lang="en-US" altLang="zh-CN" dirty="0"/>
              <a:t>(Work Center)</a:t>
            </a:r>
            <a:endParaRPr lang="en-US" b="0" dirty="0"/>
          </a:p>
        </p:txBody>
      </p:sp>
      <p:sp>
        <p:nvSpPr>
          <p:cNvPr id="4" name="Rectangle 2">
            <a:extLst>
              <a:ext uri="{FF2B5EF4-FFF2-40B4-BE49-F238E27FC236}">
                <a16:creationId xmlns:a16="http://schemas.microsoft.com/office/drawing/2014/main" id="{78A61244-044A-44D9-9AB6-D23FEA28ACCF}"/>
              </a:ext>
            </a:extLst>
          </p:cNvPr>
          <p:cNvSpPr>
            <a:spLocks noChangeArrowheads="1"/>
          </p:cNvSpPr>
          <p:nvPr/>
        </p:nvSpPr>
        <p:spPr bwMode="auto">
          <a:xfrm>
            <a:off x="3389735" y="2071688"/>
            <a:ext cx="1974850" cy="2057400"/>
          </a:xfrm>
          <a:prstGeom prst="rect">
            <a:avLst/>
          </a:prstGeom>
          <a:solidFill>
            <a:srgbClr val="F6BF69"/>
          </a:solidFill>
          <a:ln>
            <a:noFill/>
          </a:ln>
          <a:effectLst>
            <a:outerShdw dist="53882" dir="2700000" algn="ctr" rotWithShape="0">
              <a:schemeClr val="bg2"/>
            </a:outerShdw>
          </a:effectLst>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5" name="Rectangle 3">
            <a:extLst>
              <a:ext uri="{FF2B5EF4-FFF2-40B4-BE49-F238E27FC236}">
                <a16:creationId xmlns:a16="http://schemas.microsoft.com/office/drawing/2014/main" id="{AAC35CC4-BE34-431D-A2AF-A55B93148E62}"/>
              </a:ext>
            </a:extLst>
          </p:cNvPr>
          <p:cNvSpPr>
            <a:spLocks noChangeArrowheads="1"/>
          </p:cNvSpPr>
          <p:nvPr/>
        </p:nvSpPr>
        <p:spPr bwMode="auto">
          <a:xfrm>
            <a:off x="4167610" y="1225550"/>
            <a:ext cx="7488237" cy="1074738"/>
          </a:xfrm>
          <a:prstGeom prst="rect">
            <a:avLst/>
          </a:prstGeom>
          <a:solidFill>
            <a:srgbClr val="A2C1FE"/>
          </a:solidFill>
          <a:ln w="12700">
            <a:solidFill>
              <a:srgbClr val="618FFD"/>
            </a:solidFill>
            <a:miter lim="800000"/>
            <a:headEnd/>
            <a:tailEnd/>
          </a:ln>
          <a:effectLst>
            <a:prstShdw prst="shdw17" dist="17961" dir="2700000">
              <a:srgbClr val="3A5698"/>
            </a:prst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de-DE" sz="2000">
                <a:solidFill>
                  <a:srgbClr val="3333CC"/>
                </a:solidFill>
                <a:latin typeface="Arial" panose="020B0604020202020204" pitchFamily="34" charset="0"/>
                <a:ea typeface="楷体_GB2312"/>
                <a:cs typeface="楷体_GB2312"/>
              </a:rPr>
              <a:t>工作中心是执行操作的物理位置</a:t>
            </a:r>
            <a:r>
              <a:rPr lang="en-US" altLang="zh-CN" sz="2000">
                <a:solidFill>
                  <a:srgbClr val="3333CC"/>
                </a:solidFill>
                <a:latin typeface="Arial" panose="020B0604020202020204" pitchFamily="34" charset="0"/>
                <a:ea typeface="楷体_GB2312"/>
                <a:cs typeface="楷体_GB2312"/>
              </a:rPr>
              <a:t>,</a:t>
            </a:r>
            <a:r>
              <a:rPr lang="zh-CN" altLang="en-US" sz="2000">
                <a:solidFill>
                  <a:srgbClr val="3333CC"/>
                </a:solidFill>
                <a:latin typeface="Arial" panose="020B0604020202020204" pitchFamily="34" charset="0"/>
                <a:ea typeface="楷体_GB2312"/>
                <a:cs typeface="楷体_GB2312"/>
              </a:rPr>
              <a:t>工厂内执行工序与作业的场所</a:t>
            </a:r>
            <a:r>
              <a:rPr lang="zh-CN" altLang="de-DE" sz="2000">
                <a:solidFill>
                  <a:srgbClr val="3333CC"/>
                </a:solidFill>
                <a:latin typeface="Arial" panose="020B0604020202020204" pitchFamily="34" charset="0"/>
                <a:ea typeface="楷体_GB2312"/>
                <a:cs typeface="楷体_GB2312"/>
              </a:rPr>
              <a:t>。</a:t>
            </a:r>
          </a:p>
          <a:p>
            <a:pPr>
              <a:spcBef>
                <a:spcPct val="0"/>
              </a:spcBef>
              <a:buClrTx/>
              <a:buFontTx/>
              <a:buNone/>
            </a:pPr>
            <a:r>
              <a:rPr lang="zh-CN" altLang="de-DE" sz="2000">
                <a:solidFill>
                  <a:srgbClr val="3333CC"/>
                </a:solidFill>
                <a:latin typeface="Arial" panose="020B0604020202020204" pitchFamily="34" charset="0"/>
                <a:ea typeface="楷体_GB2312"/>
                <a:cs typeface="楷体_GB2312"/>
              </a:rPr>
              <a:t>每个工作中心都分配到一个成本中心。</a:t>
            </a:r>
          </a:p>
          <a:p>
            <a:pPr>
              <a:spcBef>
                <a:spcPct val="0"/>
              </a:spcBef>
              <a:buClrTx/>
              <a:buFontTx/>
              <a:buNone/>
            </a:pPr>
            <a:r>
              <a:rPr lang="zh-CN" altLang="de-DE" sz="2000">
                <a:solidFill>
                  <a:srgbClr val="3333CC"/>
                </a:solidFill>
                <a:latin typeface="Arial" panose="020B0604020202020204" pitchFamily="34" charset="0"/>
                <a:ea typeface="楷体_GB2312"/>
                <a:cs typeface="楷体_GB2312"/>
              </a:rPr>
              <a:t>每个工作中心都提供成本计算相关的公式</a:t>
            </a:r>
          </a:p>
        </p:txBody>
      </p:sp>
      <p:sp>
        <p:nvSpPr>
          <p:cNvPr id="6" name="Rectangle 5">
            <a:extLst>
              <a:ext uri="{FF2B5EF4-FFF2-40B4-BE49-F238E27FC236}">
                <a16:creationId xmlns:a16="http://schemas.microsoft.com/office/drawing/2014/main" id="{E202937A-A7AA-42D0-81D3-80DD211E7FB7}"/>
              </a:ext>
            </a:extLst>
          </p:cNvPr>
          <p:cNvSpPr>
            <a:spLocks noChangeArrowheads="1"/>
          </p:cNvSpPr>
          <p:nvPr/>
        </p:nvSpPr>
        <p:spPr bwMode="auto">
          <a:xfrm flipH="1">
            <a:off x="3143672" y="792163"/>
            <a:ext cx="36353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73025" tIns="36512" rIns="73025" bIns="36512" anchor="ctr" anchorCtr="1"/>
          <a:lstStyle>
            <a:lvl1pPr defTabSz="585788">
              <a:spcBef>
                <a:spcPct val="20000"/>
              </a:spcBef>
              <a:buClr>
                <a:srgbClr val="72BFC5"/>
              </a:buClr>
              <a:buChar char="•"/>
              <a:defRPr sz="1300">
                <a:solidFill>
                  <a:schemeClr val="tx1"/>
                </a:solidFill>
                <a:latin typeface="Calibri" panose="020F0502020204030204" pitchFamily="34" charset="0"/>
              </a:defRPr>
            </a:lvl1pPr>
            <a:lvl2pPr marL="742950" indent="-285750" defTabSz="585788">
              <a:spcBef>
                <a:spcPct val="20000"/>
              </a:spcBef>
              <a:buClr>
                <a:srgbClr val="72BFC5"/>
              </a:buClr>
              <a:buChar char="–"/>
              <a:defRPr sz="1300">
                <a:solidFill>
                  <a:schemeClr val="tx1"/>
                </a:solidFill>
                <a:latin typeface="Calibri" panose="020F0502020204030204" pitchFamily="34" charset="0"/>
              </a:defRPr>
            </a:lvl2pPr>
            <a:lvl3pPr marL="1143000" indent="-228600" defTabSz="585788">
              <a:spcBef>
                <a:spcPct val="20000"/>
              </a:spcBef>
              <a:buClr>
                <a:srgbClr val="72BFC5"/>
              </a:buClr>
              <a:buChar char="•"/>
              <a:defRPr sz="1300">
                <a:solidFill>
                  <a:schemeClr val="tx1"/>
                </a:solidFill>
                <a:latin typeface="Calibri" panose="020F0502020204030204" pitchFamily="34" charset="0"/>
              </a:defRPr>
            </a:lvl3pPr>
            <a:lvl4pPr marL="1600200" indent="-228600" defTabSz="585788">
              <a:spcBef>
                <a:spcPct val="20000"/>
              </a:spcBef>
              <a:buClr>
                <a:srgbClr val="72BFC5"/>
              </a:buClr>
              <a:buChar char="–"/>
              <a:defRPr sz="1300">
                <a:solidFill>
                  <a:schemeClr val="tx1"/>
                </a:solidFill>
                <a:latin typeface="Calibri" panose="020F0502020204030204" pitchFamily="34" charset="0"/>
              </a:defRPr>
            </a:lvl4pPr>
            <a:lvl5pPr marL="2057400" indent="-228600" defTabSz="585788">
              <a:spcBef>
                <a:spcPct val="20000"/>
              </a:spcBef>
              <a:buClr>
                <a:srgbClr val="72BFC5"/>
              </a:buClr>
              <a:buChar char="»"/>
              <a:defRPr sz="1300">
                <a:solidFill>
                  <a:schemeClr val="tx1"/>
                </a:solidFill>
                <a:latin typeface="Calibri" panose="020F0502020204030204" pitchFamily="34" charset="0"/>
              </a:defRPr>
            </a:lvl5pPr>
            <a:lvl6pPr marL="2514600" indent="-228600" defTabSz="58578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58578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58578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58578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de-DE" sz="2000">
                <a:solidFill>
                  <a:srgbClr val="3333CC"/>
                </a:solidFill>
                <a:latin typeface="Arial" panose="020B0604020202020204" pitchFamily="34" charset="0"/>
                <a:ea typeface="楷体_GB2312"/>
                <a:cs typeface="楷体_GB2312"/>
              </a:rPr>
              <a:t>定义</a:t>
            </a:r>
          </a:p>
        </p:txBody>
      </p:sp>
      <p:sp>
        <p:nvSpPr>
          <p:cNvPr id="7" name="Rectangle 6">
            <a:extLst>
              <a:ext uri="{FF2B5EF4-FFF2-40B4-BE49-F238E27FC236}">
                <a16:creationId xmlns:a16="http://schemas.microsoft.com/office/drawing/2014/main" id="{EA280365-ACC5-4628-B905-BA13CECBE6A8}"/>
              </a:ext>
            </a:extLst>
          </p:cNvPr>
          <p:cNvSpPr>
            <a:spLocks noChangeArrowheads="1"/>
          </p:cNvSpPr>
          <p:nvPr/>
        </p:nvSpPr>
        <p:spPr bwMode="auto">
          <a:xfrm>
            <a:off x="5578897" y="2743200"/>
            <a:ext cx="5403850" cy="2544763"/>
          </a:xfrm>
          <a:prstGeom prst="rect">
            <a:avLst/>
          </a:prstGeom>
          <a:solidFill>
            <a:srgbClr val="A2C1FE"/>
          </a:solidFill>
          <a:ln w="12700">
            <a:solidFill>
              <a:srgbClr val="618FFD"/>
            </a:solidFill>
            <a:miter lim="800000"/>
            <a:headEnd/>
            <a:tailEnd/>
          </a:ln>
          <a:effectLst>
            <a:prstShdw prst="shdw17" dist="17961" dir="2700000">
              <a:srgbClr val="3A5698"/>
            </a:prst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8" name="Rectangle 7">
            <a:extLst>
              <a:ext uri="{FF2B5EF4-FFF2-40B4-BE49-F238E27FC236}">
                <a16:creationId xmlns:a16="http://schemas.microsoft.com/office/drawing/2014/main" id="{6F1BFB0C-21C1-435D-8CC9-5810CD75EC5D}"/>
              </a:ext>
            </a:extLst>
          </p:cNvPr>
          <p:cNvSpPr>
            <a:spLocks noChangeArrowheads="1"/>
          </p:cNvSpPr>
          <p:nvPr/>
        </p:nvSpPr>
        <p:spPr bwMode="auto">
          <a:xfrm>
            <a:off x="5761460" y="2813050"/>
            <a:ext cx="40147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de-DE" sz="2000">
                <a:solidFill>
                  <a:srgbClr val="3333CC"/>
                </a:solidFill>
                <a:latin typeface="Arial" panose="020B0604020202020204" pitchFamily="34" charset="0"/>
                <a:ea typeface="楷体_GB2312"/>
                <a:cs typeface="楷体_GB2312"/>
              </a:rPr>
              <a:t>工作中心可以是下列的任一形式：</a:t>
            </a:r>
            <a:endParaRPr lang="zh-CN" altLang="en-US" sz="2000">
              <a:solidFill>
                <a:srgbClr val="3333CC"/>
              </a:solidFill>
              <a:latin typeface="Arial" panose="020B0604020202020204" pitchFamily="34" charset="0"/>
              <a:ea typeface="楷体_GB2312"/>
              <a:cs typeface="楷体_GB2312"/>
            </a:endParaRPr>
          </a:p>
        </p:txBody>
      </p:sp>
      <p:sp>
        <p:nvSpPr>
          <p:cNvPr id="9" name="Rectangle 8">
            <a:extLst>
              <a:ext uri="{FF2B5EF4-FFF2-40B4-BE49-F238E27FC236}">
                <a16:creationId xmlns:a16="http://schemas.microsoft.com/office/drawing/2014/main" id="{73779A64-6E1E-44C4-9D41-7703D11C3106}"/>
              </a:ext>
            </a:extLst>
          </p:cNvPr>
          <p:cNvSpPr>
            <a:spLocks noChangeArrowheads="1"/>
          </p:cNvSpPr>
          <p:nvPr/>
        </p:nvSpPr>
        <p:spPr bwMode="auto">
          <a:xfrm flipH="1">
            <a:off x="6577435" y="2405063"/>
            <a:ext cx="34067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73025" tIns="36512" rIns="73025" bIns="36512" anchor="ctr" anchorCtr="1"/>
          <a:lstStyle>
            <a:lvl1pPr defTabSz="585788">
              <a:spcBef>
                <a:spcPct val="20000"/>
              </a:spcBef>
              <a:buClr>
                <a:srgbClr val="72BFC5"/>
              </a:buClr>
              <a:buChar char="•"/>
              <a:defRPr sz="1300">
                <a:solidFill>
                  <a:schemeClr val="tx1"/>
                </a:solidFill>
                <a:latin typeface="Calibri" panose="020F0502020204030204" pitchFamily="34" charset="0"/>
              </a:defRPr>
            </a:lvl1pPr>
            <a:lvl2pPr marL="742950" indent="-285750" defTabSz="585788">
              <a:spcBef>
                <a:spcPct val="20000"/>
              </a:spcBef>
              <a:buClr>
                <a:srgbClr val="72BFC5"/>
              </a:buClr>
              <a:buChar char="–"/>
              <a:defRPr sz="1300">
                <a:solidFill>
                  <a:schemeClr val="tx1"/>
                </a:solidFill>
                <a:latin typeface="Calibri" panose="020F0502020204030204" pitchFamily="34" charset="0"/>
              </a:defRPr>
            </a:lvl2pPr>
            <a:lvl3pPr marL="1143000" indent="-228600" defTabSz="585788">
              <a:spcBef>
                <a:spcPct val="20000"/>
              </a:spcBef>
              <a:buClr>
                <a:srgbClr val="72BFC5"/>
              </a:buClr>
              <a:buChar char="•"/>
              <a:defRPr sz="1300">
                <a:solidFill>
                  <a:schemeClr val="tx1"/>
                </a:solidFill>
                <a:latin typeface="Calibri" panose="020F0502020204030204" pitchFamily="34" charset="0"/>
              </a:defRPr>
            </a:lvl3pPr>
            <a:lvl4pPr marL="1600200" indent="-228600" defTabSz="585788">
              <a:spcBef>
                <a:spcPct val="20000"/>
              </a:spcBef>
              <a:buClr>
                <a:srgbClr val="72BFC5"/>
              </a:buClr>
              <a:buChar char="–"/>
              <a:defRPr sz="1300">
                <a:solidFill>
                  <a:schemeClr val="tx1"/>
                </a:solidFill>
                <a:latin typeface="Calibri" panose="020F0502020204030204" pitchFamily="34" charset="0"/>
              </a:defRPr>
            </a:lvl4pPr>
            <a:lvl5pPr marL="2057400" indent="-228600" defTabSz="585788">
              <a:spcBef>
                <a:spcPct val="20000"/>
              </a:spcBef>
              <a:buClr>
                <a:srgbClr val="72BFC5"/>
              </a:buClr>
              <a:buChar char="»"/>
              <a:defRPr sz="1300">
                <a:solidFill>
                  <a:schemeClr val="tx1"/>
                </a:solidFill>
                <a:latin typeface="Calibri" panose="020F0502020204030204" pitchFamily="34" charset="0"/>
              </a:defRPr>
            </a:lvl5pPr>
            <a:lvl6pPr marL="2514600" indent="-228600" defTabSz="58578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58578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58578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58578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de-DE" sz="2000">
                <a:solidFill>
                  <a:srgbClr val="3333CC"/>
                </a:solidFill>
                <a:latin typeface="Arial" panose="020B0604020202020204" pitchFamily="34" charset="0"/>
                <a:ea typeface="楷体_GB2312"/>
                <a:cs typeface="楷体_GB2312"/>
              </a:rPr>
              <a:t>示例</a:t>
            </a:r>
          </a:p>
        </p:txBody>
      </p:sp>
      <p:grpSp>
        <p:nvGrpSpPr>
          <p:cNvPr id="10" name="Group 9">
            <a:extLst>
              <a:ext uri="{FF2B5EF4-FFF2-40B4-BE49-F238E27FC236}">
                <a16:creationId xmlns:a16="http://schemas.microsoft.com/office/drawing/2014/main" id="{27175BD8-6E94-429B-9DA6-02D1A7EC2120}"/>
              </a:ext>
            </a:extLst>
          </p:cNvPr>
          <p:cNvGrpSpPr>
            <a:grpSpLocks/>
          </p:cNvGrpSpPr>
          <p:nvPr/>
        </p:nvGrpSpPr>
        <p:grpSpPr bwMode="auto">
          <a:xfrm>
            <a:off x="5875760" y="3328988"/>
            <a:ext cx="155575" cy="155575"/>
            <a:chOff x="2025" y="2289"/>
            <a:chExt cx="98" cy="98"/>
          </a:xfrm>
        </p:grpSpPr>
        <p:sp>
          <p:nvSpPr>
            <p:cNvPr id="11" name="Rectangle 10">
              <a:extLst>
                <a:ext uri="{FF2B5EF4-FFF2-40B4-BE49-F238E27FC236}">
                  <a16:creationId xmlns:a16="http://schemas.microsoft.com/office/drawing/2014/main" id="{B41025A4-8151-4F5F-8EF8-2CB5110AD8F6}"/>
                </a:ext>
              </a:extLst>
            </p:cNvPr>
            <p:cNvSpPr>
              <a:spLocks noChangeArrowheads="1"/>
            </p:cNvSpPr>
            <p:nvPr/>
          </p:nvSpPr>
          <p:spPr bwMode="auto">
            <a:xfrm>
              <a:off x="2025" y="2289"/>
              <a:ext cx="97" cy="97"/>
            </a:xfrm>
            <a:prstGeom prst="rect">
              <a:avLst/>
            </a:prstGeom>
            <a:solidFill>
              <a:srgbClr val="F57B49"/>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2" name="Freeform 11">
              <a:extLst>
                <a:ext uri="{FF2B5EF4-FFF2-40B4-BE49-F238E27FC236}">
                  <a16:creationId xmlns:a16="http://schemas.microsoft.com/office/drawing/2014/main" id="{3905216D-35E3-4AE3-AA1A-E27AD33F18FE}"/>
                </a:ext>
              </a:extLst>
            </p:cNvPr>
            <p:cNvSpPr>
              <a:spLocks/>
            </p:cNvSpPr>
            <p:nvPr/>
          </p:nvSpPr>
          <p:spPr bwMode="auto">
            <a:xfrm>
              <a:off x="2025" y="2289"/>
              <a:ext cx="98" cy="98"/>
            </a:xfrm>
            <a:custGeom>
              <a:avLst/>
              <a:gdLst>
                <a:gd name="T0" fmla="*/ 97 w 98"/>
                <a:gd name="T1" fmla="*/ 0 h 98"/>
                <a:gd name="T2" fmla="*/ 0 w 98"/>
                <a:gd name="T3" fmla="*/ 0 h 98"/>
                <a:gd name="T4" fmla="*/ 0 w 98"/>
                <a:gd name="T5" fmla="*/ 97 h 98"/>
                <a:gd name="T6" fmla="*/ 0 60000 65536"/>
                <a:gd name="T7" fmla="*/ 0 60000 65536"/>
                <a:gd name="T8" fmla="*/ 0 60000 65536"/>
                <a:gd name="T9" fmla="*/ 0 w 98"/>
                <a:gd name="T10" fmla="*/ 0 h 98"/>
                <a:gd name="T11" fmla="*/ 98 w 98"/>
                <a:gd name="T12" fmla="*/ 98 h 98"/>
              </a:gdLst>
              <a:ahLst/>
              <a:cxnLst>
                <a:cxn ang="T6">
                  <a:pos x="T0" y="T1"/>
                </a:cxn>
                <a:cxn ang="T7">
                  <a:pos x="T2" y="T3"/>
                </a:cxn>
                <a:cxn ang="T8">
                  <a:pos x="T4" y="T5"/>
                </a:cxn>
              </a:cxnLst>
              <a:rect l="T9" t="T10" r="T11" b="T12"/>
              <a:pathLst>
                <a:path w="98" h="98">
                  <a:moveTo>
                    <a:pt x="97" y="0"/>
                  </a:moveTo>
                  <a:lnTo>
                    <a:pt x="0" y="0"/>
                  </a:lnTo>
                  <a:lnTo>
                    <a:pt x="0" y="97"/>
                  </a:lnTo>
                </a:path>
              </a:pathLst>
            </a:custGeom>
            <a:noFill/>
            <a:ln w="12700"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 name="Freeform 12">
              <a:extLst>
                <a:ext uri="{FF2B5EF4-FFF2-40B4-BE49-F238E27FC236}">
                  <a16:creationId xmlns:a16="http://schemas.microsoft.com/office/drawing/2014/main" id="{079DF054-C7A7-4CEC-9BF9-27C363B2CDE5}"/>
                </a:ext>
              </a:extLst>
            </p:cNvPr>
            <p:cNvSpPr>
              <a:spLocks/>
            </p:cNvSpPr>
            <p:nvPr/>
          </p:nvSpPr>
          <p:spPr bwMode="auto">
            <a:xfrm>
              <a:off x="2025" y="2289"/>
              <a:ext cx="98" cy="98"/>
            </a:xfrm>
            <a:custGeom>
              <a:avLst/>
              <a:gdLst>
                <a:gd name="T0" fmla="*/ 0 w 98"/>
                <a:gd name="T1" fmla="*/ 97 h 98"/>
                <a:gd name="T2" fmla="*/ 97 w 98"/>
                <a:gd name="T3" fmla="*/ 97 h 98"/>
                <a:gd name="T4" fmla="*/ 97 w 98"/>
                <a:gd name="T5" fmla="*/ 0 h 98"/>
                <a:gd name="T6" fmla="*/ 0 60000 65536"/>
                <a:gd name="T7" fmla="*/ 0 60000 65536"/>
                <a:gd name="T8" fmla="*/ 0 60000 65536"/>
                <a:gd name="T9" fmla="*/ 0 w 98"/>
                <a:gd name="T10" fmla="*/ 0 h 98"/>
                <a:gd name="T11" fmla="*/ 98 w 98"/>
                <a:gd name="T12" fmla="*/ 98 h 98"/>
              </a:gdLst>
              <a:ahLst/>
              <a:cxnLst>
                <a:cxn ang="T6">
                  <a:pos x="T0" y="T1"/>
                </a:cxn>
                <a:cxn ang="T7">
                  <a:pos x="T2" y="T3"/>
                </a:cxn>
                <a:cxn ang="T8">
                  <a:pos x="T4" y="T5"/>
                </a:cxn>
              </a:cxnLst>
              <a:rect l="T9" t="T10" r="T11" b="T12"/>
              <a:pathLst>
                <a:path w="98" h="98">
                  <a:moveTo>
                    <a:pt x="0" y="97"/>
                  </a:moveTo>
                  <a:lnTo>
                    <a:pt x="97" y="97"/>
                  </a:lnTo>
                  <a:lnTo>
                    <a:pt x="97" y="0"/>
                  </a:lnTo>
                </a:path>
              </a:pathLst>
            </a:custGeom>
            <a:noFill/>
            <a:ln w="12700" cap="rnd">
              <a:solidFill>
                <a:srgbClr val="BC37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4" name="Group 13">
            <a:extLst>
              <a:ext uri="{FF2B5EF4-FFF2-40B4-BE49-F238E27FC236}">
                <a16:creationId xmlns:a16="http://schemas.microsoft.com/office/drawing/2014/main" id="{59F58DBA-260A-437E-9D1A-873B9F78BDE4}"/>
              </a:ext>
            </a:extLst>
          </p:cNvPr>
          <p:cNvGrpSpPr>
            <a:grpSpLocks/>
          </p:cNvGrpSpPr>
          <p:nvPr/>
        </p:nvGrpSpPr>
        <p:grpSpPr bwMode="auto">
          <a:xfrm>
            <a:off x="5875760" y="3743325"/>
            <a:ext cx="155575" cy="155575"/>
            <a:chOff x="2025" y="2529"/>
            <a:chExt cx="98" cy="98"/>
          </a:xfrm>
        </p:grpSpPr>
        <p:sp>
          <p:nvSpPr>
            <p:cNvPr id="15" name="Rectangle 14">
              <a:extLst>
                <a:ext uri="{FF2B5EF4-FFF2-40B4-BE49-F238E27FC236}">
                  <a16:creationId xmlns:a16="http://schemas.microsoft.com/office/drawing/2014/main" id="{16C0E98F-E28F-4230-8CF5-CD6CFB31A4BE}"/>
                </a:ext>
              </a:extLst>
            </p:cNvPr>
            <p:cNvSpPr>
              <a:spLocks noChangeArrowheads="1"/>
            </p:cNvSpPr>
            <p:nvPr/>
          </p:nvSpPr>
          <p:spPr bwMode="auto">
            <a:xfrm>
              <a:off x="2025" y="2529"/>
              <a:ext cx="97" cy="97"/>
            </a:xfrm>
            <a:prstGeom prst="rect">
              <a:avLst/>
            </a:prstGeom>
            <a:solidFill>
              <a:srgbClr val="F57B49"/>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6" name="Freeform 15">
              <a:extLst>
                <a:ext uri="{FF2B5EF4-FFF2-40B4-BE49-F238E27FC236}">
                  <a16:creationId xmlns:a16="http://schemas.microsoft.com/office/drawing/2014/main" id="{04A58E88-D07B-4E9F-8EF9-8D7186724D71}"/>
                </a:ext>
              </a:extLst>
            </p:cNvPr>
            <p:cNvSpPr>
              <a:spLocks/>
            </p:cNvSpPr>
            <p:nvPr/>
          </p:nvSpPr>
          <p:spPr bwMode="auto">
            <a:xfrm>
              <a:off x="2025" y="2529"/>
              <a:ext cx="98" cy="98"/>
            </a:xfrm>
            <a:custGeom>
              <a:avLst/>
              <a:gdLst>
                <a:gd name="T0" fmla="*/ 97 w 98"/>
                <a:gd name="T1" fmla="*/ 0 h 98"/>
                <a:gd name="T2" fmla="*/ 0 w 98"/>
                <a:gd name="T3" fmla="*/ 0 h 98"/>
                <a:gd name="T4" fmla="*/ 0 w 98"/>
                <a:gd name="T5" fmla="*/ 97 h 98"/>
                <a:gd name="T6" fmla="*/ 0 60000 65536"/>
                <a:gd name="T7" fmla="*/ 0 60000 65536"/>
                <a:gd name="T8" fmla="*/ 0 60000 65536"/>
                <a:gd name="T9" fmla="*/ 0 w 98"/>
                <a:gd name="T10" fmla="*/ 0 h 98"/>
                <a:gd name="T11" fmla="*/ 98 w 98"/>
                <a:gd name="T12" fmla="*/ 98 h 98"/>
              </a:gdLst>
              <a:ahLst/>
              <a:cxnLst>
                <a:cxn ang="T6">
                  <a:pos x="T0" y="T1"/>
                </a:cxn>
                <a:cxn ang="T7">
                  <a:pos x="T2" y="T3"/>
                </a:cxn>
                <a:cxn ang="T8">
                  <a:pos x="T4" y="T5"/>
                </a:cxn>
              </a:cxnLst>
              <a:rect l="T9" t="T10" r="T11" b="T12"/>
              <a:pathLst>
                <a:path w="98" h="98">
                  <a:moveTo>
                    <a:pt x="97" y="0"/>
                  </a:moveTo>
                  <a:lnTo>
                    <a:pt x="0" y="0"/>
                  </a:lnTo>
                  <a:lnTo>
                    <a:pt x="0" y="97"/>
                  </a:lnTo>
                </a:path>
              </a:pathLst>
            </a:custGeom>
            <a:noFill/>
            <a:ln w="12700"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 name="Freeform 16">
              <a:extLst>
                <a:ext uri="{FF2B5EF4-FFF2-40B4-BE49-F238E27FC236}">
                  <a16:creationId xmlns:a16="http://schemas.microsoft.com/office/drawing/2014/main" id="{C7963435-7F44-4E67-95D3-1D2556CE2EC0}"/>
                </a:ext>
              </a:extLst>
            </p:cNvPr>
            <p:cNvSpPr>
              <a:spLocks/>
            </p:cNvSpPr>
            <p:nvPr/>
          </p:nvSpPr>
          <p:spPr bwMode="auto">
            <a:xfrm>
              <a:off x="2025" y="2529"/>
              <a:ext cx="98" cy="98"/>
            </a:xfrm>
            <a:custGeom>
              <a:avLst/>
              <a:gdLst>
                <a:gd name="T0" fmla="*/ 0 w 98"/>
                <a:gd name="T1" fmla="*/ 97 h 98"/>
                <a:gd name="T2" fmla="*/ 97 w 98"/>
                <a:gd name="T3" fmla="*/ 97 h 98"/>
                <a:gd name="T4" fmla="*/ 97 w 98"/>
                <a:gd name="T5" fmla="*/ 0 h 98"/>
                <a:gd name="T6" fmla="*/ 0 60000 65536"/>
                <a:gd name="T7" fmla="*/ 0 60000 65536"/>
                <a:gd name="T8" fmla="*/ 0 60000 65536"/>
                <a:gd name="T9" fmla="*/ 0 w 98"/>
                <a:gd name="T10" fmla="*/ 0 h 98"/>
                <a:gd name="T11" fmla="*/ 98 w 98"/>
                <a:gd name="T12" fmla="*/ 98 h 98"/>
              </a:gdLst>
              <a:ahLst/>
              <a:cxnLst>
                <a:cxn ang="T6">
                  <a:pos x="T0" y="T1"/>
                </a:cxn>
                <a:cxn ang="T7">
                  <a:pos x="T2" y="T3"/>
                </a:cxn>
                <a:cxn ang="T8">
                  <a:pos x="T4" y="T5"/>
                </a:cxn>
              </a:cxnLst>
              <a:rect l="T9" t="T10" r="T11" b="T12"/>
              <a:pathLst>
                <a:path w="98" h="98">
                  <a:moveTo>
                    <a:pt x="0" y="97"/>
                  </a:moveTo>
                  <a:lnTo>
                    <a:pt x="97" y="97"/>
                  </a:lnTo>
                  <a:lnTo>
                    <a:pt x="97" y="0"/>
                  </a:lnTo>
                </a:path>
              </a:pathLst>
            </a:custGeom>
            <a:noFill/>
            <a:ln w="12700" cap="rnd">
              <a:solidFill>
                <a:srgbClr val="BC37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8" name="Group 17">
            <a:extLst>
              <a:ext uri="{FF2B5EF4-FFF2-40B4-BE49-F238E27FC236}">
                <a16:creationId xmlns:a16="http://schemas.microsoft.com/office/drawing/2014/main" id="{F88E6FDB-0991-4357-B6FD-8EDBBB32BE5A}"/>
              </a:ext>
            </a:extLst>
          </p:cNvPr>
          <p:cNvGrpSpPr>
            <a:grpSpLocks/>
          </p:cNvGrpSpPr>
          <p:nvPr/>
        </p:nvGrpSpPr>
        <p:grpSpPr bwMode="auto">
          <a:xfrm>
            <a:off x="5875760" y="4159250"/>
            <a:ext cx="155575" cy="155575"/>
            <a:chOff x="2025" y="2755"/>
            <a:chExt cx="98" cy="98"/>
          </a:xfrm>
        </p:grpSpPr>
        <p:sp>
          <p:nvSpPr>
            <p:cNvPr id="19" name="Rectangle 18">
              <a:extLst>
                <a:ext uri="{FF2B5EF4-FFF2-40B4-BE49-F238E27FC236}">
                  <a16:creationId xmlns:a16="http://schemas.microsoft.com/office/drawing/2014/main" id="{9BADA112-FEDC-452E-A5D4-C5A13D564E87}"/>
                </a:ext>
              </a:extLst>
            </p:cNvPr>
            <p:cNvSpPr>
              <a:spLocks noChangeArrowheads="1"/>
            </p:cNvSpPr>
            <p:nvPr/>
          </p:nvSpPr>
          <p:spPr bwMode="auto">
            <a:xfrm>
              <a:off x="2025" y="2755"/>
              <a:ext cx="97" cy="97"/>
            </a:xfrm>
            <a:prstGeom prst="rect">
              <a:avLst/>
            </a:prstGeom>
            <a:solidFill>
              <a:srgbClr val="F57B49"/>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0" name="Freeform 19">
              <a:extLst>
                <a:ext uri="{FF2B5EF4-FFF2-40B4-BE49-F238E27FC236}">
                  <a16:creationId xmlns:a16="http://schemas.microsoft.com/office/drawing/2014/main" id="{0DA15B5A-44A5-416C-A235-C1951F07334A}"/>
                </a:ext>
              </a:extLst>
            </p:cNvPr>
            <p:cNvSpPr>
              <a:spLocks/>
            </p:cNvSpPr>
            <p:nvPr/>
          </p:nvSpPr>
          <p:spPr bwMode="auto">
            <a:xfrm>
              <a:off x="2025" y="2755"/>
              <a:ext cx="98" cy="98"/>
            </a:xfrm>
            <a:custGeom>
              <a:avLst/>
              <a:gdLst>
                <a:gd name="T0" fmla="*/ 97 w 98"/>
                <a:gd name="T1" fmla="*/ 0 h 98"/>
                <a:gd name="T2" fmla="*/ 0 w 98"/>
                <a:gd name="T3" fmla="*/ 0 h 98"/>
                <a:gd name="T4" fmla="*/ 0 w 98"/>
                <a:gd name="T5" fmla="*/ 97 h 98"/>
                <a:gd name="T6" fmla="*/ 0 60000 65536"/>
                <a:gd name="T7" fmla="*/ 0 60000 65536"/>
                <a:gd name="T8" fmla="*/ 0 60000 65536"/>
                <a:gd name="T9" fmla="*/ 0 w 98"/>
                <a:gd name="T10" fmla="*/ 0 h 98"/>
                <a:gd name="T11" fmla="*/ 98 w 98"/>
                <a:gd name="T12" fmla="*/ 98 h 98"/>
              </a:gdLst>
              <a:ahLst/>
              <a:cxnLst>
                <a:cxn ang="T6">
                  <a:pos x="T0" y="T1"/>
                </a:cxn>
                <a:cxn ang="T7">
                  <a:pos x="T2" y="T3"/>
                </a:cxn>
                <a:cxn ang="T8">
                  <a:pos x="T4" y="T5"/>
                </a:cxn>
              </a:cxnLst>
              <a:rect l="T9" t="T10" r="T11" b="T12"/>
              <a:pathLst>
                <a:path w="98" h="98">
                  <a:moveTo>
                    <a:pt x="97" y="0"/>
                  </a:moveTo>
                  <a:lnTo>
                    <a:pt x="0" y="0"/>
                  </a:lnTo>
                  <a:lnTo>
                    <a:pt x="0" y="97"/>
                  </a:lnTo>
                </a:path>
              </a:pathLst>
            </a:custGeom>
            <a:noFill/>
            <a:ln w="12700"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 name="Freeform 20">
              <a:extLst>
                <a:ext uri="{FF2B5EF4-FFF2-40B4-BE49-F238E27FC236}">
                  <a16:creationId xmlns:a16="http://schemas.microsoft.com/office/drawing/2014/main" id="{46278ABB-FA7E-4DF3-A43C-43F448756420}"/>
                </a:ext>
              </a:extLst>
            </p:cNvPr>
            <p:cNvSpPr>
              <a:spLocks/>
            </p:cNvSpPr>
            <p:nvPr/>
          </p:nvSpPr>
          <p:spPr bwMode="auto">
            <a:xfrm>
              <a:off x="2025" y="2755"/>
              <a:ext cx="98" cy="98"/>
            </a:xfrm>
            <a:custGeom>
              <a:avLst/>
              <a:gdLst>
                <a:gd name="T0" fmla="*/ 0 w 98"/>
                <a:gd name="T1" fmla="*/ 97 h 98"/>
                <a:gd name="T2" fmla="*/ 97 w 98"/>
                <a:gd name="T3" fmla="*/ 97 h 98"/>
                <a:gd name="T4" fmla="*/ 97 w 98"/>
                <a:gd name="T5" fmla="*/ 0 h 98"/>
                <a:gd name="T6" fmla="*/ 0 60000 65536"/>
                <a:gd name="T7" fmla="*/ 0 60000 65536"/>
                <a:gd name="T8" fmla="*/ 0 60000 65536"/>
                <a:gd name="T9" fmla="*/ 0 w 98"/>
                <a:gd name="T10" fmla="*/ 0 h 98"/>
                <a:gd name="T11" fmla="*/ 98 w 98"/>
                <a:gd name="T12" fmla="*/ 98 h 98"/>
              </a:gdLst>
              <a:ahLst/>
              <a:cxnLst>
                <a:cxn ang="T6">
                  <a:pos x="T0" y="T1"/>
                </a:cxn>
                <a:cxn ang="T7">
                  <a:pos x="T2" y="T3"/>
                </a:cxn>
                <a:cxn ang="T8">
                  <a:pos x="T4" y="T5"/>
                </a:cxn>
              </a:cxnLst>
              <a:rect l="T9" t="T10" r="T11" b="T12"/>
              <a:pathLst>
                <a:path w="98" h="98">
                  <a:moveTo>
                    <a:pt x="0" y="97"/>
                  </a:moveTo>
                  <a:lnTo>
                    <a:pt x="97" y="97"/>
                  </a:lnTo>
                  <a:lnTo>
                    <a:pt x="97" y="0"/>
                  </a:lnTo>
                </a:path>
              </a:pathLst>
            </a:custGeom>
            <a:noFill/>
            <a:ln w="12700" cap="rnd">
              <a:solidFill>
                <a:srgbClr val="BC37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2" name="Group 21">
            <a:extLst>
              <a:ext uri="{FF2B5EF4-FFF2-40B4-BE49-F238E27FC236}">
                <a16:creationId xmlns:a16="http://schemas.microsoft.com/office/drawing/2014/main" id="{29F47B47-D778-4DA4-8311-C583D4760FA5}"/>
              </a:ext>
            </a:extLst>
          </p:cNvPr>
          <p:cNvGrpSpPr>
            <a:grpSpLocks/>
          </p:cNvGrpSpPr>
          <p:nvPr/>
        </p:nvGrpSpPr>
        <p:grpSpPr bwMode="auto">
          <a:xfrm>
            <a:off x="5875760" y="4573588"/>
            <a:ext cx="155575" cy="155575"/>
            <a:chOff x="2025" y="2995"/>
            <a:chExt cx="98" cy="98"/>
          </a:xfrm>
        </p:grpSpPr>
        <p:sp>
          <p:nvSpPr>
            <p:cNvPr id="23" name="Rectangle 22">
              <a:extLst>
                <a:ext uri="{FF2B5EF4-FFF2-40B4-BE49-F238E27FC236}">
                  <a16:creationId xmlns:a16="http://schemas.microsoft.com/office/drawing/2014/main" id="{BCAACC32-6EA2-4C09-B068-DBFC44B0220B}"/>
                </a:ext>
              </a:extLst>
            </p:cNvPr>
            <p:cNvSpPr>
              <a:spLocks noChangeArrowheads="1"/>
            </p:cNvSpPr>
            <p:nvPr/>
          </p:nvSpPr>
          <p:spPr bwMode="auto">
            <a:xfrm>
              <a:off x="2025" y="2995"/>
              <a:ext cx="97" cy="97"/>
            </a:xfrm>
            <a:prstGeom prst="rect">
              <a:avLst/>
            </a:prstGeom>
            <a:solidFill>
              <a:srgbClr val="F57B49"/>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4" name="Freeform 23">
              <a:extLst>
                <a:ext uri="{FF2B5EF4-FFF2-40B4-BE49-F238E27FC236}">
                  <a16:creationId xmlns:a16="http://schemas.microsoft.com/office/drawing/2014/main" id="{5989FE4E-743B-4E06-B360-94F7493B8917}"/>
                </a:ext>
              </a:extLst>
            </p:cNvPr>
            <p:cNvSpPr>
              <a:spLocks/>
            </p:cNvSpPr>
            <p:nvPr/>
          </p:nvSpPr>
          <p:spPr bwMode="auto">
            <a:xfrm>
              <a:off x="2025" y="2995"/>
              <a:ext cx="98" cy="98"/>
            </a:xfrm>
            <a:custGeom>
              <a:avLst/>
              <a:gdLst>
                <a:gd name="T0" fmla="*/ 97 w 98"/>
                <a:gd name="T1" fmla="*/ 0 h 98"/>
                <a:gd name="T2" fmla="*/ 0 w 98"/>
                <a:gd name="T3" fmla="*/ 0 h 98"/>
                <a:gd name="T4" fmla="*/ 0 w 98"/>
                <a:gd name="T5" fmla="*/ 97 h 98"/>
                <a:gd name="T6" fmla="*/ 0 60000 65536"/>
                <a:gd name="T7" fmla="*/ 0 60000 65536"/>
                <a:gd name="T8" fmla="*/ 0 60000 65536"/>
                <a:gd name="T9" fmla="*/ 0 w 98"/>
                <a:gd name="T10" fmla="*/ 0 h 98"/>
                <a:gd name="T11" fmla="*/ 98 w 98"/>
                <a:gd name="T12" fmla="*/ 98 h 98"/>
              </a:gdLst>
              <a:ahLst/>
              <a:cxnLst>
                <a:cxn ang="T6">
                  <a:pos x="T0" y="T1"/>
                </a:cxn>
                <a:cxn ang="T7">
                  <a:pos x="T2" y="T3"/>
                </a:cxn>
                <a:cxn ang="T8">
                  <a:pos x="T4" y="T5"/>
                </a:cxn>
              </a:cxnLst>
              <a:rect l="T9" t="T10" r="T11" b="T12"/>
              <a:pathLst>
                <a:path w="98" h="98">
                  <a:moveTo>
                    <a:pt x="97" y="0"/>
                  </a:moveTo>
                  <a:lnTo>
                    <a:pt x="0" y="0"/>
                  </a:lnTo>
                  <a:lnTo>
                    <a:pt x="0" y="97"/>
                  </a:lnTo>
                </a:path>
              </a:pathLst>
            </a:custGeom>
            <a:noFill/>
            <a:ln w="12700"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 name="Freeform 24">
              <a:extLst>
                <a:ext uri="{FF2B5EF4-FFF2-40B4-BE49-F238E27FC236}">
                  <a16:creationId xmlns:a16="http://schemas.microsoft.com/office/drawing/2014/main" id="{6848FA6E-FBBC-4F66-A539-FCDEC874666D}"/>
                </a:ext>
              </a:extLst>
            </p:cNvPr>
            <p:cNvSpPr>
              <a:spLocks/>
            </p:cNvSpPr>
            <p:nvPr/>
          </p:nvSpPr>
          <p:spPr bwMode="auto">
            <a:xfrm>
              <a:off x="2025" y="2995"/>
              <a:ext cx="98" cy="98"/>
            </a:xfrm>
            <a:custGeom>
              <a:avLst/>
              <a:gdLst>
                <a:gd name="T0" fmla="*/ 0 w 98"/>
                <a:gd name="T1" fmla="*/ 97 h 98"/>
                <a:gd name="T2" fmla="*/ 97 w 98"/>
                <a:gd name="T3" fmla="*/ 97 h 98"/>
                <a:gd name="T4" fmla="*/ 97 w 98"/>
                <a:gd name="T5" fmla="*/ 0 h 98"/>
                <a:gd name="T6" fmla="*/ 0 60000 65536"/>
                <a:gd name="T7" fmla="*/ 0 60000 65536"/>
                <a:gd name="T8" fmla="*/ 0 60000 65536"/>
                <a:gd name="T9" fmla="*/ 0 w 98"/>
                <a:gd name="T10" fmla="*/ 0 h 98"/>
                <a:gd name="T11" fmla="*/ 98 w 98"/>
                <a:gd name="T12" fmla="*/ 98 h 98"/>
              </a:gdLst>
              <a:ahLst/>
              <a:cxnLst>
                <a:cxn ang="T6">
                  <a:pos x="T0" y="T1"/>
                </a:cxn>
                <a:cxn ang="T7">
                  <a:pos x="T2" y="T3"/>
                </a:cxn>
                <a:cxn ang="T8">
                  <a:pos x="T4" y="T5"/>
                </a:cxn>
              </a:cxnLst>
              <a:rect l="T9" t="T10" r="T11" b="T12"/>
              <a:pathLst>
                <a:path w="98" h="98">
                  <a:moveTo>
                    <a:pt x="0" y="97"/>
                  </a:moveTo>
                  <a:lnTo>
                    <a:pt x="97" y="97"/>
                  </a:lnTo>
                  <a:lnTo>
                    <a:pt x="97" y="0"/>
                  </a:lnTo>
                </a:path>
              </a:pathLst>
            </a:custGeom>
            <a:noFill/>
            <a:ln w="12700" cap="rnd">
              <a:solidFill>
                <a:srgbClr val="BC37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6" name="Group 25">
            <a:extLst>
              <a:ext uri="{FF2B5EF4-FFF2-40B4-BE49-F238E27FC236}">
                <a16:creationId xmlns:a16="http://schemas.microsoft.com/office/drawing/2014/main" id="{0B64F8D9-4A3D-4C4E-B3CD-B1841CDC72B9}"/>
              </a:ext>
            </a:extLst>
          </p:cNvPr>
          <p:cNvGrpSpPr>
            <a:grpSpLocks/>
          </p:cNvGrpSpPr>
          <p:nvPr/>
        </p:nvGrpSpPr>
        <p:grpSpPr bwMode="auto">
          <a:xfrm>
            <a:off x="5875760" y="4989513"/>
            <a:ext cx="155575" cy="155575"/>
            <a:chOff x="2025" y="3221"/>
            <a:chExt cx="98" cy="98"/>
          </a:xfrm>
        </p:grpSpPr>
        <p:sp>
          <p:nvSpPr>
            <p:cNvPr id="27" name="Rectangle 26">
              <a:extLst>
                <a:ext uri="{FF2B5EF4-FFF2-40B4-BE49-F238E27FC236}">
                  <a16:creationId xmlns:a16="http://schemas.microsoft.com/office/drawing/2014/main" id="{B7B5817D-9076-47CA-91EA-A12801CA54B4}"/>
                </a:ext>
              </a:extLst>
            </p:cNvPr>
            <p:cNvSpPr>
              <a:spLocks noChangeArrowheads="1"/>
            </p:cNvSpPr>
            <p:nvPr/>
          </p:nvSpPr>
          <p:spPr bwMode="auto">
            <a:xfrm>
              <a:off x="2025" y="3221"/>
              <a:ext cx="97" cy="97"/>
            </a:xfrm>
            <a:prstGeom prst="rect">
              <a:avLst/>
            </a:prstGeom>
            <a:solidFill>
              <a:srgbClr val="F57B49"/>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8" name="Freeform 27">
              <a:extLst>
                <a:ext uri="{FF2B5EF4-FFF2-40B4-BE49-F238E27FC236}">
                  <a16:creationId xmlns:a16="http://schemas.microsoft.com/office/drawing/2014/main" id="{612AD67E-FE0F-40C1-850E-6785B1C4E797}"/>
                </a:ext>
              </a:extLst>
            </p:cNvPr>
            <p:cNvSpPr>
              <a:spLocks/>
            </p:cNvSpPr>
            <p:nvPr/>
          </p:nvSpPr>
          <p:spPr bwMode="auto">
            <a:xfrm>
              <a:off x="2025" y="3221"/>
              <a:ext cx="98" cy="98"/>
            </a:xfrm>
            <a:custGeom>
              <a:avLst/>
              <a:gdLst>
                <a:gd name="T0" fmla="*/ 97 w 98"/>
                <a:gd name="T1" fmla="*/ 0 h 98"/>
                <a:gd name="T2" fmla="*/ 0 w 98"/>
                <a:gd name="T3" fmla="*/ 0 h 98"/>
                <a:gd name="T4" fmla="*/ 0 w 98"/>
                <a:gd name="T5" fmla="*/ 97 h 98"/>
                <a:gd name="T6" fmla="*/ 0 60000 65536"/>
                <a:gd name="T7" fmla="*/ 0 60000 65536"/>
                <a:gd name="T8" fmla="*/ 0 60000 65536"/>
                <a:gd name="T9" fmla="*/ 0 w 98"/>
                <a:gd name="T10" fmla="*/ 0 h 98"/>
                <a:gd name="T11" fmla="*/ 98 w 98"/>
                <a:gd name="T12" fmla="*/ 98 h 98"/>
              </a:gdLst>
              <a:ahLst/>
              <a:cxnLst>
                <a:cxn ang="T6">
                  <a:pos x="T0" y="T1"/>
                </a:cxn>
                <a:cxn ang="T7">
                  <a:pos x="T2" y="T3"/>
                </a:cxn>
                <a:cxn ang="T8">
                  <a:pos x="T4" y="T5"/>
                </a:cxn>
              </a:cxnLst>
              <a:rect l="T9" t="T10" r="T11" b="T12"/>
              <a:pathLst>
                <a:path w="98" h="98">
                  <a:moveTo>
                    <a:pt x="97" y="0"/>
                  </a:moveTo>
                  <a:lnTo>
                    <a:pt x="0" y="0"/>
                  </a:lnTo>
                  <a:lnTo>
                    <a:pt x="0" y="97"/>
                  </a:lnTo>
                </a:path>
              </a:pathLst>
            </a:custGeom>
            <a:noFill/>
            <a:ln w="12700"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 name="Freeform 28">
              <a:extLst>
                <a:ext uri="{FF2B5EF4-FFF2-40B4-BE49-F238E27FC236}">
                  <a16:creationId xmlns:a16="http://schemas.microsoft.com/office/drawing/2014/main" id="{BE28EE08-C2B0-4832-983E-7592EDF5D9D7}"/>
                </a:ext>
              </a:extLst>
            </p:cNvPr>
            <p:cNvSpPr>
              <a:spLocks/>
            </p:cNvSpPr>
            <p:nvPr/>
          </p:nvSpPr>
          <p:spPr bwMode="auto">
            <a:xfrm>
              <a:off x="2025" y="3221"/>
              <a:ext cx="98" cy="98"/>
            </a:xfrm>
            <a:custGeom>
              <a:avLst/>
              <a:gdLst>
                <a:gd name="T0" fmla="*/ 0 w 98"/>
                <a:gd name="T1" fmla="*/ 97 h 98"/>
                <a:gd name="T2" fmla="*/ 97 w 98"/>
                <a:gd name="T3" fmla="*/ 97 h 98"/>
                <a:gd name="T4" fmla="*/ 97 w 98"/>
                <a:gd name="T5" fmla="*/ 0 h 98"/>
                <a:gd name="T6" fmla="*/ 0 60000 65536"/>
                <a:gd name="T7" fmla="*/ 0 60000 65536"/>
                <a:gd name="T8" fmla="*/ 0 60000 65536"/>
                <a:gd name="T9" fmla="*/ 0 w 98"/>
                <a:gd name="T10" fmla="*/ 0 h 98"/>
                <a:gd name="T11" fmla="*/ 98 w 98"/>
                <a:gd name="T12" fmla="*/ 98 h 98"/>
              </a:gdLst>
              <a:ahLst/>
              <a:cxnLst>
                <a:cxn ang="T6">
                  <a:pos x="T0" y="T1"/>
                </a:cxn>
                <a:cxn ang="T7">
                  <a:pos x="T2" y="T3"/>
                </a:cxn>
                <a:cxn ang="T8">
                  <a:pos x="T4" y="T5"/>
                </a:cxn>
              </a:cxnLst>
              <a:rect l="T9" t="T10" r="T11" b="T12"/>
              <a:pathLst>
                <a:path w="98" h="98">
                  <a:moveTo>
                    <a:pt x="0" y="97"/>
                  </a:moveTo>
                  <a:lnTo>
                    <a:pt x="97" y="97"/>
                  </a:lnTo>
                  <a:lnTo>
                    <a:pt x="97" y="0"/>
                  </a:lnTo>
                </a:path>
              </a:pathLst>
            </a:custGeom>
            <a:noFill/>
            <a:ln w="12700" cap="rnd">
              <a:solidFill>
                <a:srgbClr val="BC37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0" name="Rectangle 29">
            <a:extLst>
              <a:ext uri="{FF2B5EF4-FFF2-40B4-BE49-F238E27FC236}">
                <a16:creationId xmlns:a16="http://schemas.microsoft.com/office/drawing/2014/main" id="{8ACA717A-F6C7-49AE-BDC0-DE86A1EBBB4E}"/>
              </a:ext>
            </a:extLst>
          </p:cNvPr>
          <p:cNvSpPr>
            <a:spLocks noChangeArrowheads="1"/>
          </p:cNvSpPr>
          <p:nvPr/>
        </p:nvSpPr>
        <p:spPr bwMode="auto">
          <a:xfrm>
            <a:off x="8912647" y="3300413"/>
            <a:ext cx="1663700" cy="292100"/>
          </a:xfrm>
          <a:prstGeom prst="rect">
            <a:avLst/>
          </a:prstGeom>
          <a:solidFill>
            <a:srgbClr val="EF9100"/>
          </a:solidFill>
          <a:ln>
            <a:noFill/>
          </a:ln>
          <a:effectLst>
            <a:prstShdw prst="shdw17" dist="17961" dir="13500000">
              <a:srgbClr val="8F5700"/>
            </a:prstShdw>
          </a:effectLst>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nvGrpSpPr>
          <p:cNvPr id="31" name="Group 30">
            <a:extLst>
              <a:ext uri="{FF2B5EF4-FFF2-40B4-BE49-F238E27FC236}">
                <a16:creationId xmlns:a16="http://schemas.microsoft.com/office/drawing/2014/main" id="{E911E712-2833-4FC7-B5DC-776C60B8C64B}"/>
              </a:ext>
            </a:extLst>
          </p:cNvPr>
          <p:cNvGrpSpPr>
            <a:grpSpLocks/>
          </p:cNvGrpSpPr>
          <p:nvPr/>
        </p:nvGrpSpPr>
        <p:grpSpPr bwMode="auto">
          <a:xfrm>
            <a:off x="3424660" y="2530475"/>
            <a:ext cx="1779587" cy="1490663"/>
            <a:chOff x="147" y="1310"/>
            <a:chExt cx="1121" cy="939"/>
          </a:xfrm>
        </p:grpSpPr>
        <p:sp>
          <p:nvSpPr>
            <p:cNvPr id="32" name="Freeform 31">
              <a:extLst>
                <a:ext uri="{FF2B5EF4-FFF2-40B4-BE49-F238E27FC236}">
                  <a16:creationId xmlns:a16="http://schemas.microsoft.com/office/drawing/2014/main" id="{F3390020-74AC-4882-A962-BD6598ABF13B}"/>
                </a:ext>
              </a:extLst>
            </p:cNvPr>
            <p:cNvSpPr>
              <a:spLocks/>
            </p:cNvSpPr>
            <p:nvPr/>
          </p:nvSpPr>
          <p:spPr bwMode="auto">
            <a:xfrm>
              <a:off x="495" y="1976"/>
              <a:ext cx="111" cy="31"/>
            </a:xfrm>
            <a:custGeom>
              <a:avLst/>
              <a:gdLst>
                <a:gd name="T0" fmla="*/ 0 w 111"/>
                <a:gd name="T1" fmla="*/ 7 h 31"/>
                <a:gd name="T2" fmla="*/ 6 w 111"/>
                <a:gd name="T3" fmla="*/ 24 h 31"/>
                <a:gd name="T4" fmla="*/ 26 w 111"/>
                <a:gd name="T5" fmla="*/ 30 h 31"/>
                <a:gd name="T6" fmla="*/ 58 w 111"/>
                <a:gd name="T7" fmla="*/ 30 h 31"/>
                <a:gd name="T8" fmla="*/ 103 w 111"/>
                <a:gd name="T9" fmla="*/ 18 h 31"/>
                <a:gd name="T10" fmla="*/ 110 w 111"/>
                <a:gd name="T11" fmla="*/ 7 h 31"/>
                <a:gd name="T12" fmla="*/ 103 w 111"/>
                <a:gd name="T13" fmla="*/ 7 h 31"/>
                <a:gd name="T14" fmla="*/ 97 w 111"/>
                <a:gd name="T15" fmla="*/ 12 h 31"/>
                <a:gd name="T16" fmla="*/ 51 w 111"/>
                <a:gd name="T17" fmla="*/ 24 h 31"/>
                <a:gd name="T18" fmla="*/ 26 w 111"/>
                <a:gd name="T19" fmla="*/ 18 h 31"/>
                <a:gd name="T20" fmla="*/ 26 w 111"/>
                <a:gd name="T21" fmla="*/ 12 h 31"/>
                <a:gd name="T22" fmla="*/ 65 w 111"/>
                <a:gd name="T23" fmla="*/ 0 h 31"/>
                <a:gd name="T24" fmla="*/ 0 w 111"/>
                <a:gd name="T25" fmla="*/ 7 h 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1"/>
                <a:gd name="T40" fmla="*/ 0 h 31"/>
                <a:gd name="T41" fmla="*/ 111 w 111"/>
                <a:gd name="T42" fmla="*/ 31 h 3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1" h="31">
                  <a:moveTo>
                    <a:pt x="0" y="7"/>
                  </a:moveTo>
                  <a:lnTo>
                    <a:pt x="6" y="24"/>
                  </a:lnTo>
                  <a:lnTo>
                    <a:pt x="26" y="30"/>
                  </a:lnTo>
                  <a:lnTo>
                    <a:pt x="58" y="30"/>
                  </a:lnTo>
                  <a:lnTo>
                    <a:pt x="103" y="18"/>
                  </a:lnTo>
                  <a:lnTo>
                    <a:pt x="110" y="7"/>
                  </a:lnTo>
                  <a:lnTo>
                    <a:pt x="103" y="7"/>
                  </a:lnTo>
                  <a:lnTo>
                    <a:pt x="97" y="12"/>
                  </a:lnTo>
                  <a:lnTo>
                    <a:pt x="51" y="24"/>
                  </a:lnTo>
                  <a:lnTo>
                    <a:pt x="26" y="18"/>
                  </a:lnTo>
                  <a:lnTo>
                    <a:pt x="26" y="12"/>
                  </a:lnTo>
                  <a:lnTo>
                    <a:pt x="65" y="0"/>
                  </a:lnTo>
                  <a:lnTo>
                    <a:pt x="0" y="7"/>
                  </a:lnTo>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3" name="Freeform 32">
              <a:extLst>
                <a:ext uri="{FF2B5EF4-FFF2-40B4-BE49-F238E27FC236}">
                  <a16:creationId xmlns:a16="http://schemas.microsoft.com/office/drawing/2014/main" id="{AB153164-351A-4BE3-BE10-799E96742B78}"/>
                </a:ext>
              </a:extLst>
            </p:cNvPr>
            <p:cNvSpPr>
              <a:spLocks/>
            </p:cNvSpPr>
            <p:nvPr/>
          </p:nvSpPr>
          <p:spPr bwMode="auto">
            <a:xfrm>
              <a:off x="147" y="1996"/>
              <a:ext cx="43" cy="149"/>
            </a:xfrm>
            <a:custGeom>
              <a:avLst/>
              <a:gdLst>
                <a:gd name="T0" fmla="*/ 6 w 43"/>
                <a:gd name="T1" fmla="*/ 0 h 149"/>
                <a:gd name="T2" fmla="*/ 0 w 43"/>
                <a:gd name="T3" fmla="*/ 148 h 149"/>
                <a:gd name="T4" fmla="*/ 42 w 43"/>
                <a:gd name="T5" fmla="*/ 148 h 149"/>
                <a:gd name="T6" fmla="*/ 6 w 43"/>
                <a:gd name="T7" fmla="*/ 7 h 149"/>
                <a:gd name="T8" fmla="*/ 6 w 43"/>
                <a:gd name="T9" fmla="*/ 0 h 149"/>
                <a:gd name="T10" fmla="*/ 0 60000 65536"/>
                <a:gd name="T11" fmla="*/ 0 60000 65536"/>
                <a:gd name="T12" fmla="*/ 0 60000 65536"/>
                <a:gd name="T13" fmla="*/ 0 60000 65536"/>
                <a:gd name="T14" fmla="*/ 0 60000 65536"/>
                <a:gd name="T15" fmla="*/ 0 w 43"/>
                <a:gd name="T16" fmla="*/ 0 h 149"/>
                <a:gd name="T17" fmla="*/ 43 w 43"/>
                <a:gd name="T18" fmla="*/ 149 h 149"/>
              </a:gdLst>
              <a:ahLst/>
              <a:cxnLst>
                <a:cxn ang="T10">
                  <a:pos x="T0" y="T1"/>
                </a:cxn>
                <a:cxn ang="T11">
                  <a:pos x="T2" y="T3"/>
                </a:cxn>
                <a:cxn ang="T12">
                  <a:pos x="T4" y="T5"/>
                </a:cxn>
                <a:cxn ang="T13">
                  <a:pos x="T6" y="T7"/>
                </a:cxn>
                <a:cxn ang="T14">
                  <a:pos x="T8" y="T9"/>
                </a:cxn>
              </a:cxnLst>
              <a:rect l="T15" t="T16" r="T17" b="T18"/>
              <a:pathLst>
                <a:path w="43" h="149">
                  <a:moveTo>
                    <a:pt x="6" y="0"/>
                  </a:moveTo>
                  <a:lnTo>
                    <a:pt x="0" y="148"/>
                  </a:lnTo>
                  <a:lnTo>
                    <a:pt x="42" y="148"/>
                  </a:lnTo>
                  <a:lnTo>
                    <a:pt x="6" y="7"/>
                  </a:lnTo>
                  <a:lnTo>
                    <a:pt x="6" y="0"/>
                  </a:lnTo>
                </a:path>
              </a:pathLst>
            </a:custGeom>
            <a:solidFill>
              <a:srgbClr val="006633"/>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4" name="Freeform 33">
              <a:extLst>
                <a:ext uri="{FF2B5EF4-FFF2-40B4-BE49-F238E27FC236}">
                  <a16:creationId xmlns:a16="http://schemas.microsoft.com/office/drawing/2014/main" id="{29E19C7E-0B45-43F7-921A-C1371D9BF19A}"/>
                </a:ext>
              </a:extLst>
            </p:cNvPr>
            <p:cNvSpPr>
              <a:spLocks/>
            </p:cNvSpPr>
            <p:nvPr/>
          </p:nvSpPr>
          <p:spPr bwMode="auto">
            <a:xfrm>
              <a:off x="809" y="1786"/>
              <a:ext cx="453" cy="91"/>
            </a:xfrm>
            <a:custGeom>
              <a:avLst/>
              <a:gdLst>
                <a:gd name="T0" fmla="*/ 0 w 453"/>
                <a:gd name="T1" fmla="*/ 51 h 91"/>
                <a:gd name="T2" fmla="*/ 160 w 453"/>
                <a:gd name="T3" fmla="*/ 51 h 91"/>
                <a:gd name="T4" fmla="*/ 160 w 453"/>
                <a:gd name="T5" fmla="*/ 0 h 91"/>
                <a:gd name="T6" fmla="*/ 452 w 453"/>
                <a:gd name="T7" fmla="*/ 0 h 91"/>
                <a:gd name="T8" fmla="*/ 452 w 453"/>
                <a:gd name="T9" fmla="*/ 90 h 91"/>
                <a:gd name="T10" fmla="*/ 0 w 453"/>
                <a:gd name="T11" fmla="*/ 90 h 91"/>
                <a:gd name="T12" fmla="*/ 0 w 453"/>
                <a:gd name="T13" fmla="*/ 51 h 91"/>
                <a:gd name="T14" fmla="*/ 0 60000 65536"/>
                <a:gd name="T15" fmla="*/ 0 60000 65536"/>
                <a:gd name="T16" fmla="*/ 0 60000 65536"/>
                <a:gd name="T17" fmla="*/ 0 60000 65536"/>
                <a:gd name="T18" fmla="*/ 0 60000 65536"/>
                <a:gd name="T19" fmla="*/ 0 60000 65536"/>
                <a:gd name="T20" fmla="*/ 0 60000 65536"/>
                <a:gd name="T21" fmla="*/ 0 w 453"/>
                <a:gd name="T22" fmla="*/ 0 h 91"/>
                <a:gd name="T23" fmla="*/ 453 w 453"/>
                <a:gd name="T24" fmla="*/ 91 h 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3" h="91">
                  <a:moveTo>
                    <a:pt x="0" y="51"/>
                  </a:moveTo>
                  <a:lnTo>
                    <a:pt x="160" y="51"/>
                  </a:lnTo>
                  <a:lnTo>
                    <a:pt x="160" y="0"/>
                  </a:lnTo>
                  <a:lnTo>
                    <a:pt x="452" y="0"/>
                  </a:lnTo>
                  <a:lnTo>
                    <a:pt x="452" y="90"/>
                  </a:lnTo>
                  <a:lnTo>
                    <a:pt x="0" y="90"/>
                  </a:lnTo>
                  <a:lnTo>
                    <a:pt x="0" y="51"/>
                  </a:lnTo>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5" name="Freeform 34">
              <a:extLst>
                <a:ext uri="{FF2B5EF4-FFF2-40B4-BE49-F238E27FC236}">
                  <a16:creationId xmlns:a16="http://schemas.microsoft.com/office/drawing/2014/main" id="{29E26F84-87CB-447C-AB27-DDAA5E47A324}"/>
                </a:ext>
              </a:extLst>
            </p:cNvPr>
            <p:cNvSpPr>
              <a:spLocks/>
            </p:cNvSpPr>
            <p:nvPr/>
          </p:nvSpPr>
          <p:spPr bwMode="auto">
            <a:xfrm>
              <a:off x="147" y="1880"/>
              <a:ext cx="563" cy="71"/>
            </a:xfrm>
            <a:custGeom>
              <a:avLst/>
              <a:gdLst>
                <a:gd name="T0" fmla="*/ 7 w 563"/>
                <a:gd name="T1" fmla="*/ 0 h 71"/>
                <a:gd name="T2" fmla="*/ 278 w 563"/>
                <a:gd name="T3" fmla="*/ 0 h 71"/>
                <a:gd name="T4" fmla="*/ 278 w 563"/>
                <a:gd name="T5" fmla="*/ 38 h 71"/>
                <a:gd name="T6" fmla="*/ 562 w 563"/>
                <a:gd name="T7" fmla="*/ 38 h 71"/>
                <a:gd name="T8" fmla="*/ 556 w 563"/>
                <a:gd name="T9" fmla="*/ 70 h 71"/>
                <a:gd name="T10" fmla="*/ 0 w 563"/>
                <a:gd name="T11" fmla="*/ 70 h 71"/>
                <a:gd name="T12" fmla="*/ 0 w 563"/>
                <a:gd name="T13" fmla="*/ 0 h 71"/>
                <a:gd name="T14" fmla="*/ 7 w 563"/>
                <a:gd name="T15" fmla="*/ 0 h 71"/>
                <a:gd name="T16" fmla="*/ 0 60000 65536"/>
                <a:gd name="T17" fmla="*/ 0 60000 65536"/>
                <a:gd name="T18" fmla="*/ 0 60000 65536"/>
                <a:gd name="T19" fmla="*/ 0 60000 65536"/>
                <a:gd name="T20" fmla="*/ 0 60000 65536"/>
                <a:gd name="T21" fmla="*/ 0 60000 65536"/>
                <a:gd name="T22" fmla="*/ 0 60000 65536"/>
                <a:gd name="T23" fmla="*/ 0 60000 65536"/>
                <a:gd name="T24" fmla="*/ 0 w 563"/>
                <a:gd name="T25" fmla="*/ 0 h 71"/>
                <a:gd name="T26" fmla="*/ 563 w 563"/>
                <a:gd name="T27" fmla="*/ 71 h 7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3" h="71">
                  <a:moveTo>
                    <a:pt x="7" y="0"/>
                  </a:moveTo>
                  <a:lnTo>
                    <a:pt x="278" y="0"/>
                  </a:lnTo>
                  <a:lnTo>
                    <a:pt x="278" y="38"/>
                  </a:lnTo>
                  <a:lnTo>
                    <a:pt x="562" y="38"/>
                  </a:lnTo>
                  <a:lnTo>
                    <a:pt x="556" y="70"/>
                  </a:lnTo>
                  <a:lnTo>
                    <a:pt x="0" y="70"/>
                  </a:lnTo>
                  <a:lnTo>
                    <a:pt x="0" y="0"/>
                  </a:lnTo>
                  <a:lnTo>
                    <a:pt x="7" y="0"/>
                  </a:lnTo>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6" name="Freeform 35">
              <a:extLst>
                <a:ext uri="{FF2B5EF4-FFF2-40B4-BE49-F238E27FC236}">
                  <a16:creationId xmlns:a16="http://schemas.microsoft.com/office/drawing/2014/main" id="{E13236A8-BBC3-484A-A12F-BCFD47A1F937}"/>
                </a:ext>
              </a:extLst>
            </p:cNvPr>
            <p:cNvSpPr>
              <a:spLocks/>
            </p:cNvSpPr>
            <p:nvPr/>
          </p:nvSpPr>
          <p:spPr bwMode="auto">
            <a:xfrm>
              <a:off x="423" y="1372"/>
              <a:ext cx="585" cy="683"/>
            </a:xfrm>
            <a:custGeom>
              <a:avLst/>
              <a:gdLst>
                <a:gd name="T0" fmla="*/ 186 w 585"/>
                <a:gd name="T1" fmla="*/ 41 h 683"/>
                <a:gd name="T2" fmla="*/ 226 w 585"/>
                <a:gd name="T3" fmla="*/ 165 h 683"/>
                <a:gd name="T4" fmla="*/ 564 w 585"/>
                <a:gd name="T5" fmla="*/ 200 h 683"/>
                <a:gd name="T6" fmla="*/ 545 w 585"/>
                <a:gd name="T7" fmla="*/ 310 h 683"/>
                <a:gd name="T8" fmla="*/ 504 w 585"/>
                <a:gd name="T9" fmla="*/ 337 h 683"/>
                <a:gd name="T10" fmla="*/ 484 w 585"/>
                <a:gd name="T11" fmla="*/ 372 h 683"/>
                <a:gd name="T12" fmla="*/ 478 w 585"/>
                <a:gd name="T13" fmla="*/ 441 h 683"/>
                <a:gd name="T14" fmla="*/ 451 w 585"/>
                <a:gd name="T15" fmla="*/ 469 h 683"/>
                <a:gd name="T16" fmla="*/ 577 w 585"/>
                <a:gd name="T17" fmla="*/ 469 h 683"/>
                <a:gd name="T18" fmla="*/ 584 w 585"/>
                <a:gd name="T19" fmla="*/ 675 h 683"/>
                <a:gd name="T20" fmla="*/ 0 w 585"/>
                <a:gd name="T21" fmla="*/ 682 h 683"/>
                <a:gd name="T22" fmla="*/ 20 w 585"/>
                <a:gd name="T23" fmla="*/ 337 h 683"/>
                <a:gd name="T24" fmla="*/ 60 w 585"/>
                <a:gd name="T25" fmla="*/ 227 h 683"/>
                <a:gd name="T26" fmla="*/ 53 w 585"/>
                <a:gd name="T27" fmla="*/ 220 h 683"/>
                <a:gd name="T28" fmla="*/ 47 w 585"/>
                <a:gd name="T29" fmla="*/ 220 h 683"/>
                <a:gd name="T30" fmla="*/ 26 w 585"/>
                <a:gd name="T31" fmla="*/ 200 h 683"/>
                <a:gd name="T32" fmla="*/ 13 w 585"/>
                <a:gd name="T33" fmla="*/ 192 h 683"/>
                <a:gd name="T34" fmla="*/ 7 w 585"/>
                <a:gd name="T35" fmla="*/ 179 h 683"/>
                <a:gd name="T36" fmla="*/ 20 w 585"/>
                <a:gd name="T37" fmla="*/ 158 h 683"/>
                <a:gd name="T38" fmla="*/ 39 w 585"/>
                <a:gd name="T39" fmla="*/ 34 h 683"/>
                <a:gd name="T40" fmla="*/ 160 w 585"/>
                <a:gd name="T41" fmla="*/ 0 h 683"/>
                <a:gd name="T42" fmla="*/ 186 w 585"/>
                <a:gd name="T43" fmla="*/ 41 h 68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85"/>
                <a:gd name="T67" fmla="*/ 0 h 683"/>
                <a:gd name="T68" fmla="*/ 585 w 585"/>
                <a:gd name="T69" fmla="*/ 683 h 68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85" h="683">
                  <a:moveTo>
                    <a:pt x="186" y="41"/>
                  </a:moveTo>
                  <a:lnTo>
                    <a:pt x="226" y="165"/>
                  </a:lnTo>
                  <a:lnTo>
                    <a:pt x="564" y="200"/>
                  </a:lnTo>
                  <a:lnTo>
                    <a:pt x="545" y="310"/>
                  </a:lnTo>
                  <a:lnTo>
                    <a:pt x="504" y="337"/>
                  </a:lnTo>
                  <a:lnTo>
                    <a:pt x="484" y="372"/>
                  </a:lnTo>
                  <a:lnTo>
                    <a:pt x="478" y="441"/>
                  </a:lnTo>
                  <a:lnTo>
                    <a:pt x="451" y="469"/>
                  </a:lnTo>
                  <a:lnTo>
                    <a:pt x="577" y="469"/>
                  </a:lnTo>
                  <a:lnTo>
                    <a:pt x="584" y="675"/>
                  </a:lnTo>
                  <a:lnTo>
                    <a:pt x="0" y="682"/>
                  </a:lnTo>
                  <a:lnTo>
                    <a:pt x="20" y="337"/>
                  </a:lnTo>
                  <a:lnTo>
                    <a:pt x="60" y="227"/>
                  </a:lnTo>
                  <a:lnTo>
                    <a:pt x="53" y="220"/>
                  </a:lnTo>
                  <a:lnTo>
                    <a:pt x="47" y="220"/>
                  </a:lnTo>
                  <a:lnTo>
                    <a:pt x="26" y="200"/>
                  </a:lnTo>
                  <a:lnTo>
                    <a:pt x="13" y="192"/>
                  </a:lnTo>
                  <a:lnTo>
                    <a:pt x="7" y="179"/>
                  </a:lnTo>
                  <a:lnTo>
                    <a:pt x="20" y="158"/>
                  </a:lnTo>
                  <a:lnTo>
                    <a:pt x="39" y="34"/>
                  </a:lnTo>
                  <a:lnTo>
                    <a:pt x="160" y="0"/>
                  </a:lnTo>
                  <a:lnTo>
                    <a:pt x="186" y="41"/>
                  </a:lnTo>
                </a:path>
              </a:pathLst>
            </a:custGeom>
            <a:solidFill>
              <a:srgbClr val="FFCC99"/>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7" name="Freeform 36">
              <a:extLst>
                <a:ext uri="{FF2B5EF4-FFF2-40B4-BE49-F238E27FC236}">
                  <a16:creationId xmlns:a16="http://schemas.microsoft.com/office/drawing/2014/main" id="{13C49E65-0AAB-4131-B3DD-EA5FEEE8D1F6}"/>
                </a:ext>
              </a:extLst>
            </p:cNvPr>
            <p:cNvSpPr>
              <a:spLocks/>
            </p:cNvSpPr>
            <p:nvPr/>
          </p:nvSpPr>
          <p:spPr bwMode="auto">
            <a:xfrm>
              <a:off x="395" y="1324"/>
              <a:ext cx="71" cy="197"/>
            </a:xfrm>
            <a:custGeom>
              <a:avLst/>
              <a:gdLst>
                <a:gd name="T0" fmla="*/ 63 w 71"/>
                <a:gd name="T1" fmla="*/ 0 h 197"/>
                <a:gd name="T2" fmla="*/ 19 w 71"/>
                <a:gd name="T3" fmla="*/ 48 h 197"/>
                <a:gd name="T4" fmla="*/ 7 w 71"/>
                <a:gd name="T5" fmla="*/ 81 h 197"/>
                <a:gd name="T6" fmla="*/ 0 w 71"/>
                <a:gd name="T7" fmla="*/ 122 h 197"/>
                <a:gd name="T8" fmla="*/ 32 w 71"/>
                <a:gd name="T9" fmla="*/ 196 h 197"/>
                <a:gd name="T10" fmla="*/ 70 w 71"/>
                <a:gd name="T11" fmla="*/ 88 h 197"/>
                <a:gd name="T12" fmla="*/ 57 w 71"/>
                <a:gd name="T13" fmla="*/ 13 h 197"/>
                <a:gd name="T14" fmla="*/ 63 w 71"/>
                <a:gd name="T15" fmla="*/ 0 h 197"/>
                <a:gd name="T16" fmla="*/ 0 60000 65536"/>
                <a:gd name="T17" fmla="*/ 0 60000 65536"/>
                <a:gd name="T18" fmla="*/ 0 60000 65536"/>
                <a:gd name="T19" fmla="*/ 0 60000 65536"/>
                <a:gd name="T20" fmla="*/ 0 60000 65536"/>
                <a:gd name="T21" fmla="*/ 0 60000 65536"/>
                <a:gd name="T22" fmla="*/ 0 60000 65536"/>
                <a:gd name="T23" fmla="*/ 0 60000 65536"/>
                <a:gd name="T24" fmla="*/ 0 w 71"/>
                <a:gd name="T25" fmla="*/ 0 h 197"/>
                <a:gd name="T26" fmla="*/ 71 w 71"/>
                <a:gd name="T27" fmla="*/ 197 h 19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 h="197">
                  <a:moveTo>
                    <a:pt x="63" y="0"/>
                  </a:moveTo>
                  <a:lnTo>
                    <a:pt x="19" y="48"/>
                  </a:lnTo>
                  <a:lnTo>
                    <a:pt x="7" y="81"/>
                  </a:lnTo>
                  <a:lnTo>
                    <a:pt x="0" y="122"/>
                  </a:lnTo>
                  <a:lnTo>
                    <a:pt x="32" y="196"/>
                  </a:lnTo>
                  <a:lnTo>
                    <a:pt x="70" y="88"/>
                  </a:lnTo>
                  <a:lnTo>
                    <a:pt x="57" y="13"/>
                  </a:lnTo>
                  <a:lnTo>
                    <a:pt x="63" y="0"/>
                  </a:lnTo>
                </a:path>
              </a:pathLst>
            </a:custGeom>
            <a:solidFill>
              <a:srgbClr val="7A7A7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8" name="Freeform 37">
              <a:extLst>
                <a:ext uri="{FF2B5EF4-FFF2-40B4-BE49-F238E27FC236}">
                  <a16:creationId xmlns:a16="http://schemas.microsoft.com/office/drawing/2014/main" id="{3BC79681-46E7-42E8-947A-F58212F2D186}"/>
                </a:ext>
              </a:extLst>
            </p:cNvPr>
            <p:cNvSpPr>
              <a:spLocks/>
            </p:cNvSpPr>
            <p:nvPr/>
          </p:nvSpPr>
          <p:spPr bwMode="auto">
            <a:xfrm>
              <a:off x="315" y="1520"/>
              <a:ext cx="733" cy="395"/>
            </a:xfrm>
            <a:custGeom>
              <a:avLst/>
              <a:gdLst>
                <a:gd name="T0" fmla="*/ 646 w 733"/>
                <a:gd name="T1" fmla="*/ 170 h 395"/>
                <a:gd name="T2" fmla="*/ 732 w 733"/>
                <a:gd name="T3" fmla="*/ 109 h 395"/>
                <a:gd name="T4" fmla="*/ 732 w 733"/>
                <a:gd name="T5" fmla="*/ 54 h 395"/>
                <a:gd name="T6" fmla="*/ 726 w 733"/>
                <a:gd name="T7" fmla="*/ 27 h 395"/>
                <a:gd name="T8" fmla="*/ 686 w 733"/>
                <a:gd name="T9" fmla="*/ 13 h 395"/>
                <a:gd name="T10" fmla="*/ 665 w 733"/>
                <a:gd name="T11" fmla="*/ 13 h 395"/>
                <a:gd name="T12" fmla="*/ 640 w 733"/>
                <a:gd name="T13" fmla="*/ 13 h 395"/>
                <a:gd name="T14" fmla="*/ 606 w 733"/>
                <a:gd name="T15" fmla="*/ 20 h 395"/>
                <a:gd name="T16" fmla="*/ 566 w 733"/>
                <a:gd name="T17" fmla="*/ 20 h 395"/>
                <a:gd name="T18" fmla="*/ 499 w 733"/>
                <a:gd name="T19" fmla="*/ 0 h 395"/>
                <a:gd name="T20" fmla="*/ 466 w 733"/>
                <a:gd name="T21" fmla="*/ 0 h 395"/>
                <a:gd name="T22" fmla="*/ 439 w 733"/>
                <a:gd name="T23" fmla="*/ 13 h 395"/>
                <a:gd name="T24" fmla="*/ 392 w 733"/>
                <a:gd name="T25" fmla="*/ 7 h 395"/>
                <a:gd name="T26" fmla="*/ 340 w 733"/>
                <a:gd name="T27" fmla="*/ 20 h 395"/>
                <a:gd name="T28" fmla="*/ 307 w 733"/>
                <a:gd name="T29" fmla="*/ 135 h 395"/>
                <a:gd name="T30" fmla="*/ 267 w 733"/>
                <a:gd name="T31" fmla="*/ 135 h 395"/>
                <a:gd name="T32" fmla="*/ 200 w 733"/>
                <a:gd name="T33" fmla="*/ 115 h 395"/>
                <a:gd name="T34" fmla="*/ 166 w 733"/>
                <a:gd name="T35" fmla="*/ 88 h 395"/>
                <a:gd name="T36" fmla="*/ 154 w 733"/>
                <a:gd name="T37" fmla="*/ 123 h 395"/>
                <a:gd name="T38" fmla="*/ 33 w 733"/>
                <a:gd name="T39" fmla="*/ 204 h 395"/>
                <a:gd name="T40" fmla="*/ 13 w 733"/>
                <a:gd name="T41" fmla="*/ 231 h 395"/>
                <a:gd name="T42" fmla="*/ 7 w 733"/>
                <a:gd name="T43" fmla="*/ 251 h 395"/>
                <a:gd name="T44" fmla="*/ 0 w 733"/>
                <a:gd name="T45" fmla="*/ 347 h 395"/>
                <a:gd name="T46" fmla="*/ 119 w 733"/>
                <a:gd name="T47" fmla="*/ 347 h 395"/>
                <a:gd name="T48" fmla="*/ 119 w 733"/>
                <a:gd name="T49" fmla="*/ 394 h 395"/>
                <a:gd name="T50" fmla="*/ 160 w 733"/>
                <a:gd name="T51" fmla="*/ 394 h 395"/>
                <a:gd name="T52" fmla="*/ 166 w 733"/>
                <a:gd name="T53" fmla="*/ 381 h 395"/>
                <a:gd name="T54" fmla="*/ 166 w 733"/>
                <a:gd name="T55" fmla="*/ 374 h 395"/>
                <a:gd name="T56" fmla="*/ 173 w 733"/>
                <a:gd name="T57" fmla="*/ 360 h 395"/>
                <a:gd name="T58" fmla="*/ 200 w 733"/>
                <a:gd name="T59" fmla="*/ 360 h 395"/>
                <a:gd name="T60" fmla="*/ 220 w 733"/>
                <a:gd name="T61" fmla="*/ 347 h 395"/>
                <a:gd name="T62" fmla="*/ 227 w 733"/>
                <a:gd name="T63" fmla="*/ 339 h 395"/>
                <a:gd name="T64" fmla="*/ 373 w 733"/>
                <a:gd name="T65" fmla="*/ 279 h 395"/>
                <a:gd name="T66" fmla="*/ 485 w 733"/>
                <a:gd name="T67" fmla="*/ 231 h 395"/>
                <a:gd name="T68" fmla="*/ 492 w 733"/>
                <a:gd name="T69" fmla="*/ 163 h 395"/>
                <a:gd name="T70" fmla="*/ 572 w 733"/>
                <a:gd name="T71" fmla="*/ 95 h 395"/>
                <a:gd name="T72" fmla="*/ 593 w 733"/>
                <a:gd name="T73" fmla="*/ 75 h 395"/>
                <a:gd name="T74" fmla="*/ 625 w 733"/>
                <a:gd name="T75" fmla="*/ 75 h 395"/>
                <a:gd name="T76" fmla="*/ 646 w 733"/>
                <a:gd name="T77" fmla="*/ 95 h 395"/>
                <a:gd name="T78" fmla="*/ 653 w 733"/>
                <a:gd name="T79" fmla="*/ 163 h 395"/>
                <a:gd name="T80" fmla="*/ 646 w 733"/>
                <a:gd name="T81" fmla="*/ 170 h 39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33"/>
                <a:gd name="T124" fmla="*/ 0 h 395"/>
                <a:gd name="T125" fmla="*/ 733 w 733"/>
                <a:gd name="T126" fmla="*/ 395 h 39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33" h="395">
                  <a:moveTo>
                    <a:pt x="646" y="170"/>
                  </a:moveTo>
                  <a:lnTo>
                    <a:pt x="732" y="109"/>
                  </a:lnTo>
                  <a:lnTo>
                    <a:pt x="732" y="54"/>
                  </a:lnTo>
                  <a:lnTo>
                    <a:pt x="726" y="27"/>
                  </a:lnTo>
                  <a:lnTo>
                    <a:pt x="686" y="13"/>
                  </a:lnTo>
                  <a:lnTo>
                    <a:pt x="665" y="13"/>
                  </a:lnTo>
                  <a:lnTo>
                    <a:pt x="640" y="13"/>
                  </a:lnTo>
                  <a:lnTo>
                    <a:pt x="606" y="20"/>
                  </a:lnTo>
                  <a:lnTo>
                    <a:pt x="566" y="20"/>
                  </a:lnTo>
                  <a:lnTo>
                    <a:pt x="499" y="0"/>
                  </a:lnTo>
                  <a:lnTo>
                    <a:pt x="466" y="0"/>
                  </a:lnTo>
                  <a:lnTo>
                    <a:pt x="439" y="13"/>
                  </a:lnTo>
                  <a:lnTo>
                    <a:pt x="392" y="7"/>
                  </a:lnTo>
                  <a:lnTo>
                    <a:pt x="340" y="20"/>
                  </a:lnTo>
                  <a:lnTo>
                    <a:pt x="307" y="135"/>
                  </a:lnTo>
                  <a:lnTo>
                    <a:pt x="267" y="135"/>
                  </a:lnTo>
                  <a:lnTo>
                    <a:pt x="200" y="115"/>
                  </a:lnTo>
                  <a:lnTo>
                    <a:pt x="166" y="88"/>
                  </a:lnTo>
                  <a:lnTo>
                    <a:pt x="154" y="123"/>
                  </a:lnTo>
                  <a:lnTo>
                    <a:pt x="33" y="204"/>
                  </a:lnTo>
                  <a:lnTo>
                    <a:pt x="13" y="231"/>
                  </a:lnTo>
                  <a:lnTo>
                    <a:pt x="7" y="251"/>
                  </a:lnTo>
                  <a:lnTo>
                    <a:pt x="0" y="347"/>
                  </a:lnTo>
                  <a:lnTo>
                    <a:pt x="119" y="347"/>
                  </a:lnTo>
                  <a:lnTo>
                    <a:pt x="119" y="394"/>
                  </a:lnTo>
                  <a:lnTo>
                    <a:pt x="160" y="394"/>
                  </a:lnTo>
                  <a:lnTo>
                    <a:pt x="166" y="381"/>
                  </a:lnTo>
                  <a:lnTo>
                    <a:pt x="166" y="374"/>
                  </a:lnTo>
                  <a:lnTo>
                    <a:pt x="173" y="360"/>
                  </a:lnTo>
                  <a:lnTo>
                    <a:pt x="200" y="360"/>
                  </a:lnTo>
                  <a:lnTo>
                    <a:pt x="220" y="347"/>
                  </a:lnTo>
                  <a:lnTo>
                    <a:pt x="227" y="339"/>
                  </a:lnTo>
                  <a:lnTo>
                    <a:pt x="373" y="279"/>
                  </a:lnTo>
                  <a:lnTo>
                    <a:pt x="485" y="231"/>
                  </a:lnTo>
                  <a:lnTo>
                    <a:pt x="492" y="163"/>
                  </a:lnTo>
                  <a:lnTo>
                    <a:pt x="572" y="95"/>
                  </a:lnTo>
                  <a:lnTo>
                    <a:pt x="593" y="75"/>
                  </a:lnTo>
                  <a:lnTo>
                    <a:pt x="625" y="75"/>
                  </a:lnTo>
                  <a:lnTo>
                    <a:pt x="646" y="95"/>
                  </a:lnTo>
                  <a:lnTo>
                    <a:pt x="653" y="163"/>
                  </a:lnTo>
                  <a:lnTo>
                    <a:pt x="646" y="170"/>
                  </a:lnTo>
                </a:path>
              </a:pathLst>
            </a:custGeom>
            <a:solidFill>
              <a:srgbClr val="FFA57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9" name="Freeform 38">
              <a:extLst>
                <a:ext uri="{FF2B5EF4-FFF2-40B4-BE49-F238E27FC236}">
                  <a16:creationId xmlns:a16="http://schemas.microsoft.com/office/drawing/2014/main" id="{66912DBB-04E9-4170-BA02-234DD7EFB24A}"/>
                </a:ext>
              </a:extLst>
            </p:cNvPr>
            <p:cNvSpPr>
              <a:spLocks/>
            </p:cNvSpPr>
            <p:nvPr/>
          </p:nvSpPr>
          <p:spPr bwMode="auto">
            <a:xfrm>
              <a:off x="147" y="1886"/>
              <a:ext cx="719" cy="253"/>
            </a:xfrm>
            <a:custGeom>
              <a:avLst/>
              <a:gdLst>
                <a:gd name="T0" fmla="*/ 498 w 719"/>
                <a:gd name="T1" fmla="*/ 47 h 253"/>
                <a:gd name="T2" fmla="*/ 279 w 719"/>
                <a:gd name="T3" fmla="*/ 47 h 253"/>
                <a:gd name="T4" fmla="*/ 279 w 719"/>
                <a:gd name="T5" fmla="*/ 0 h 253"/>
                <a:gd name="T6" fmla="*/ 0 w 719"/>
                <a:gd name="T7" fmla="*/ 0 h 253"/>
                <a:gd name="T8" fmla="*/ 14 w 719"/>
                <a:gd name="T9" fmla="*/ 252 h 253"/>
                <a:gd name="T10" fmla="*/ 718 w 719"/>
                <a:gd name="T11" fmla="*/ 252 h 253"/>
                <a:gd name="T12" fmla="*/ 718 w 719"/>
                <a:gd name="T13" fmla="*/ 197 h 253"/>
                <a:gd name="T14" fmla="*/ 286 w 719"/>
                <a:gd name="T15" fmla="*/ 197 h 253"/>
                <a:gd name="T16" fmla="*/ 286 w 719"/>
                <a:gd name="T17" fmla="*/ 81 h 253"/>
                <a:gd name="T18" fmla="*/ 505 w 719"/>
                <a:gd name="T19" fmla="*/ 81 h 253"/>
                <a:gd name="T20" fmla="*/ 498 w 719"/>
                <a:gd name="T21" fmla="*/ 47 h 2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19"/>
                <a:gd name="T34" fmla="*/ 0 h 253"/>
                <a:gd name="T35" fmla="*/ 719 w 719"/>
                <a:gd name="T36" fmla="*/ 253 h 2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19" h="253">
                  <a:moveTo>
                    <a:pt x="498" y="47"/>
                  </a:moveTo>
                  <a:lnTo>
                    <a:pt x="279" y="47"/>
                  </a:lnTo>
                  <a:lnTo>
                    <a:pt x="279" y="0"/>
                  </a:lnTo>
                  <a:lnTo>
                    <a:pt x="0" y="0"/>
                  </a:lnTo>
                  <a:lnTo>
                    <a:pt x="14" y="252"/>
                  </a:lnTo>
                  <a:lnTo>
                    <a:pt x="718" y="252"/>
                  </a:lnTo>
                  <a:lnTo>
                    <a:pt x="718" y="197"/>
                  </a:lnTo>
                  <a:lnTo>
                    <a:pt x="286" y="197"/>
                  </a:lnTo>
                  <a:lnTo>
                    <a:pt x="286" y="81"/>
                  </a:lnTo>
                  <a:lnTo>
                    <a:pt x="505" y="81"/>
                  </a:lnTo>
                  <a:lnTo>
                    <a:pt x="498" y="47"/>
                  </a:lnTo>
                </a:path>
              </a:pathLst>
            </a:custGeom>
            <a:solidFill>
              <a:srgbClr val="037C03"/>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0" name="Freeform 39">
              <a:extLst>
                <a:ext uri="{FF2B5EF4-FFF2-40B4-BE49-F238E27FC236}">
                  <a16:creationId xmlns:a16="http://schemas.microsoft.com/office/drawing/2014/main" id="{D1FBDDEF-DDC3-47C8-844F-8DD77441CA88}"/>
                </a:ext>
              </a:extLst>
            </p:cNvPr>
            <p:cNvSpPr>
              <a:spLocks/>
            </p:cNvSpPr>
            <p:nvPr/>
          </p:nvSpPr>
          <p:spPr bwMode="auto">
            <a:xfrm>
              <a:off x="683" y="1790"/>
              <a:ext cx="585" cy="349"/>
            </a:xfrm>
            <a:custGeom>
              <a:avLst/>
              <a:gdLst>
                <a:gd name="T0" fmla="*/ 285 w 585"/>
                <a:gd name="T1" fmla="*/ 0 h 349"/>
                <a:gd name="T2" fmla="*/ 584 w 585"/>
                <a:gd name="T3" fmla="*/ 0 h 349"/>
                <a:gd name="T4" fmla="*/ 584 w 585"/>
                <a:gd name="T5" fmla="*/ 348 h 349"/>
                <a:gd name="T6" fmla="*/ 285 w 585"/>
                <a:gd name="T7" fmla="*/ 348 h 349"/>
                <a:gd name="T8" fmla="*/ 279 w 585"/>
                <a:gd name="T9" fmla="*/ 252 h 349"/>
                <a:gd name="T10" fmla="*/ 120 w 585"/>
                <a:gd name="T11" fmla="*/ 252 h 349"/>
                <a:gd name="T12" fmla="*/ 118 w 585"/>
                <a:gd name="T13" fmla="*/ 247 h 349"/>
                <a:gd name="T14" fmla="*/ 120 w 585"/>
                <a:gd name="T15" fmla="*/ 191 h 349"/>
                <a:gd name="T16" fmla="*/ 87 w 585"/>
                <a:gd name="T17" fmla="*/ 191 h 349"/>
                <a:gd name="T18" fmla="*/ 99 w 585"/>
                <a:gd name="T19" fmla="*/ 225 h 349"/>
                <a:gd name="T20" fmla="*/ 0 w 585"/>
                <a:gd name="T21" fmla="*/ 232 h 349"/>
                <a:gd name="T22" fmla="*/ 0 w 585"/>
                <a:gd name="T23" fmla="*/ 88 h 349"/>
                <a:gd name="T24" fmla="*/ 33 w 585"/>
                <a:gd name="T25" fmla="*/ 88 h 349"/>
                <a:gd name="T26" fmla="*/ 33 w 585"/>
                <a:gd name="T27" fmla="*/ 115 h 349"/>
                <a:gd name="T28" fmla="*/ 53 w 585"/>
                <a:gd name="T29" fmla="*/ 110 h 349"/>
                <a:gd name="T30" fmla="*/ 60 w 585"/>
                <a:gd name="T31" fmla="*/ 82 h 349"/>
                <a:gd name="T32" fmla="*/ 126 w 585"/>
                <a:gd name="T33" fmla="*/ 61 h 349"/>
                <a:gd name="T34" fmla="*/ 279 w 585"/>
                <a:gd name="T35" fmla="*/ 61 h 349"/>
                <a:gd name="T36" fmla="*/ 279 w 585"/>
                <a:gd name="T37" fmla="*/ 0 h 349"/>
                <a:gd name="T38" fmla="*/ 285 w 585"/>
                <a:gd name="T39" fmla="*/ 0 h 34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85"/>
                <a:gd name="T61" fmla="*/ 0 h 349"/>
                <a:gd name="T62" fmla="*/ 585 w 585"/>
                <a:gd name="T63" fmla="*/ 349 h 34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85" h="349">
                  <a:moveTo>
                    <a:pt x="285" y="0"/>
                  </a:moveTo>
                  <a:lnTo>
                    <a:pt x="584" y="0"/>
                  </a:lnTo>
                  <a:lnTo>
                    <a:pt x="584" y="348"/>
                  </a:lnTo>
                  <a:lnTo>
                    <a:pt x="285" y="348"/>
                  </a:lnTo>
                  <a:lnTo>
                    <a:pt x="279" y="252"/>
                  </a:lnTo>
                  <a:lnTo>
                    <a:pt x="120" y="252"/>
                  </a:lnTo>
                  <a:lnTo>
                    <a:pt x="118" y="247"/>
                  </a:lnTo>
                  <a:lnTo>
                    <a:pt x="120" y="191"/>
                  </a:lnTo>
                  <a:lnTo>
                    <a:pt x="87" y="191"/>
                  </a:lnTo>
                  <a:lnTo>
                    <a:pt x="99" y="225"/>
                  </a:lnTo>
                  <a:lnTo>
                    <a:pt x="0" y="232"/>
                  </a:lnTo>
                  <a:lnTo>
                    <a:pt x="0" y="88"/>
                  </a:lnTo>
                  <a:lnTo>
                    <a:pt x="33" y="88"/>
                  </a:lnTo>
                  <a:lnTo>
                    <a:pt x="33" y="115"/>
                  </a:lnTo>
                  <a:lnTo>
                    <a:pt x="53" y="110"/>
                  </a:lnTo>
                  <a:lnTo>
                    <a:pt x="60" y="82"/>
                  </a:lnTo>
                  <a:lnTo>
                    <a:pt x="126" y="61"/>
                  </a:lnTo>
                  <a:lnTo>
                    <a:pt x="279" y="61"/>
                  </a:lnTo>
                  <a:lnTo>
                    <a:pt x="279" y="0"/>
                  </a:lnTo>
                  <a:lnTo>
                    <a:pt x="285" y="0"/>
                  </a:lnTo>
                </a:path>
              </a:pathLst>
            </a:custGeom>
            <a:solidFill>
              <a:srgbClr val="037C03"/>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1" name="Freeform 40">
              <a:extLst>
                <a:ext uri="{FF2B5EF4-FFF2-40B4-BE49-F238E27FC236}">
                  <a16:creationId xmlns:a16="http://schemas.microsoft.com/office/drawing/2014/main" id="{A3801DEB-DCCF-409B-A767-10BFF5DC4B34}"/>
                </a:ext>
              </a:extLst>
            </p:cNvPr>
            <p:cNvSpPr>
              <a:spLocks/>
            </p:cNvSpPr>
            <p:nvPr/>
          </p:nvSpPr>
          <p:spPr bwMode="auto">
            <a:xfrm>
              <a:off x="735" y="1824"/>
              <a:ext cx="95" cy="87"/>
            </a:xfrm>
            <a:custGeom>
              <a:avLst/>
              <a:gdLst>
                <a:gd name="T0" fmla="*/ 57 w 95"/>
                <a:gd name="T1" fmla="*/ 6 h 87"/>
                <a:gd name="T2" fmla="*/ 0 w 95"/>
                <a:gd name="T3" fmla="*/ 40 h 87"/>
                <a:gd name="T4" fmla="*/ 38 w 95"/>
                <a:gd name="T5" fmla="*/ 40 h 87"/>
                <a:gd name="T6" fmla="*/ 38 w 95"/>
                <a:gd name="T7" fmla="*/ 86 h 87"/>
                <a:gd name="T8" fmla="*/ 63 w 95"/>
                <a:gd name="T9" fmla="*/ 86 h 87"/>
                <a:gd name="T10" fmla="*/ 63 w 95"/>
                <a:gd name="T11" fmla="*/ 20 h 87"/>
                <a:gd name="T12" fmla="*/ 94 w 95"/>
                <a:gd name="T13" fmla="*/ 20 h 87"/>
                <a:gd name="T14" fmla="*/ 88 w 95"/>
                <a:gd name="T15" fmla="*/ 6 h 87"/>
                <a:gd name="T16" fmla="*/ 82 w 95"/>
                <a:gd name="T17" fmla="*/ 0 h 87"/>
                <a:gd name="T18" fmla="*/ 69 w 95"/>
                <a:gd name="T19" fmla="*/ 13 h 87"/>
                <a:gd name="T20" fmla="*/ 63 w 95"/>
                <a:gd name="T21" fmla="*/ 13 h 87"/>
                <a:gd name="T22" fmla="*/ 57 w 95"/>
                <a:gd name="T23" fmla="*/ 6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5"/>
                <a:gd name="T37" fmla="*/ 0 h 87"/>
                <a:gd name="T38" fmla="*/ 95 w 95"/>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5" h="87">
                  <a:moveTo>
                    <a:pt x="57" y="6"/>
                  </a:moveTo>
                  <a:lnTo>
                    <a:pt x="0" y="40"/>
                  </a:lnTo>
                  <a:lnTo>
                    <a:pt x="38" y="40"/>
                  </a:lnTo>
                  <a:lnTo>
                    <a:pt x="38" y="86"/>
                  </a:lnTo>
                  <a:lnTo>
                    <a:pt x="63" y="86"/>
                  </a:lnTo>
                  <a:lnTo>
                    <a:pt x="63" y="20"/>
                  </a:lnTo>
                  <a:lnTo>
                    <a:pt x="94" y="20"/>
                  </a:lnTo>
                  <a:lnTo>
                    <a:pt x="88" y="6"/>
                  </a:lnTo>
                  <a:lnTo>
                    <a:pt x="82" y="0"/>
                  </a:lnTo>
                  <a:lnTo>
                    <a:pt x="69" y="13"/>
                  </a:lnTo>
                  <a:lnTo>
                    <a:pt x="63" y="13"/>
                  </a:lnTo>
                  <a:lnTo>
                    <a:pt x="57" y="6"/>
                  </a:lnTo>
                </a:path>
              </a:pathLst>
            </a:custGeom>
            <a:solidFill>
              <a:srgbClr val="38383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2" name="Freeform 41">
              <a:extLst>
                <a:ext uri="{FF2B5EF4-FFF2-40B4-BE49-F238E27FC236}">
                  <a16:creationId xmlns:a16="http://schemas.microsoft.com/office/drawing/2014/main" id="{06782295-2EF2-4677-A7D5-838FCC628647}"/>
                </a:ext>
              </a:extLst>
            </p:cNvPr>
            <p:cNvSpPr>
              <a:spLocks/>
            </p:cNvSpPr>
            <p:nvPr/>
          </p:nvSpPr>
          <p:spPr bwMode="auto">
            <a:xfrm>
              <a:off x="495" y="1954"/>
              <a:ext cx="231" cy="119"/>
            </a:xfrm>
            <a:custGeom>
              <a:avLst/>
              <a:gdLst>
                <a:gd name="T0" fmla="*/ 0 w 231"/>
                <a:gd name="T1" fmla="*/ 40 h 119"/>
                <a:gd name="T2" fmla="*/ 39 w 231"/>
                <a:gd name="T3" fmla="*/ 118 h 119"/>
                <a:gd name="T4" fmla="*/ 210 w 231"/>
                <a:gd name="T5" fmla="*/ 118 h 119"/>
                <a:gd name="T6" fmla="*/ 210 w 231"/>
                <a:gd name="T7" fmla="*/ 99 h 119"/>
                <a:gd name="T8" fmla="*/ 230 w 231"/>
                <a:gd name="T9" fmla="*/ 99 h 119"/>
                <a:gd name="T10" fmla="*/ 230 w 231"/>
                <a:gd name="T11" fmla="*/ 85 h 119"/>
                <a:gd name="T12" fmla="*/ 205 w 231"/>
                <a:gd name="T13" fmla="*/ 85 h 119"/>
                <a:gd name="T14" fmla="*/ 205 w 231"/>
                <a:gd name="T15" fmla="*/ 65 h 119"/>
                <a:gd name="T16" fmla="*/ 210 w 231"/>
                <a:gd name="T17" fmla="*/ 70 h 119"/>
                <a:gd name="T18" fmla="*/ 178 w 231"/>
                <a:gd name="T19" fmla="*/ 0 h 119"/>
                <a:gd name="T20" fmla="*/ 157 w 231"/>
                <a:gd name="T21" fmla="*/ 7 h 119"/>
                <a:gd name="T22" fmla="*/ 157 w 231"/>
                <a:gd name="T23" fmla="*/ 19 h 119"/>
                <a:gd name="T24" fmla="*/ 112 w 231"/>
                <a:gd name="T25" fmla="*/ 19 h 119"/>
                <a:gd name="T26" fmla="*/ 105 w 231"/>
                <a:gd name="T27" fmla="*/ 32 h 119"/>
                <a:gd name="T28" fmla="*/ 66 w 231"/>
                <a:gd name="T29" fmla="*/ 46 h 119"/>
                <a:gd name="T30" fmla="*/ 0 w 231"/>
                <a:gd name="T31" fmla="*/ 46 h 119"/>
                <a:gd name="T32" fmla="*/ 0 w 231"/>
                <a:gd name="T33" fmla="*/ 40 h 1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1"/>
                <a:gd name="T52" fmla="*/ 0 h 119"/>
                <a:gd name="T53" fmla="*/ 231 w 231"/>
                <a:gd name="T54" fmla="*/ 119 h 1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1" h="119">
                  <a:moveTo>
                    <a:pt x="0" y="40"/>
                  </a:moveTo>
                  <a:lnTo>
                    <a:pt x="39" y="118"/>
                  </a:lnTo>
                  <a:lnTo>
                    <a:pt x="210" y="118"/>
                  </a:lnTo>
                  <a:lnTo>
                    <a:pt x="210" y="99"/>
                  </a:lnTo>
                  <a:lnTo>
                    <a:pt x="230" y="99"/>
                  </a:lnTo>
                  <a:lnTo>
                    <a:pt x="230" y="85"/>
                  </a:lnTo>
                  <a:lnTo>
                    <a:pt x="205" y="85"/>
                  </a:lnTo>
                  <a:lnTo>
                    <a:pt x="205" y="65"/>
                  </a:lnTo>
                  <a:lnTo>
                    <a:pt x="210" y="70"/>
                  </a:lnTo>
                  <a:lnTo>
                    <a:pt x="178" y="0"/>
                  </a:lnTo>
                  <a:lnTo>
                    <a:pt x="157" y="7"/>
                  </a:lnTo>
                  <a:lnTo>
                    <a:pt x="157" y="19"/>
                  </a:lnTo>
                  <a:lnTo>
                    <a:pt x="112" y="19"/>
                  </a:lnTo>
                  <a:lnTo>
                    <a:pt x="105" y="32"/>
                  </a:lnTo>
                  <a:lnTo>
                    <a:pt x="66" y="46"/>
                  </a:lnTo>
                  <a:lnTo>
                    <a:pt x="0" y="46"/>
                  </a:lnTo>
                  <a:lnTo>
                    <a:pt x="0" y="40"/>
                  </a:lnTo>
                </a:path>
              </a:pathLst>
            </a:custGeom>
            <a:solidFill>
              <a:srgbClr val="38383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3" name="Freeform 42">
              <a:extLst>
                <a:ext uri="{FF2B5EF4-FFF2-40B4-BE49-F238E27FC236}">
                  <a16:creationId xmlns:a16="http://schemas.microsoft.com/office/drawing/2014/main" id="{9C0FE66E-85C5-4A8C-91CE-F2912AADBD23}"/>
                </a:ext>
              </a:extLst>
            </p:cNvPr>
            <p:cNvSpPr>
              <a:spLocks/>
            </p:cNvSpPr>
            <p:nvPr/>
          </p:nvSpPr>
          <p:spPr bwMode="auto">
            <a:xfrm>
              <a:off x="495" y="1954"/>
              <a:ext cx="405" cy="177"/>
            </a:xfrm>
            <a:custGeom>
              <a:avLst/>
              <a:gdLst>
                <a:gd name="T0" fmla="*/ 0 w 405"/>
                <a:gd name="T1" fmla="*/ 41 h 177"/>
                <a:gd name="T2" fmla="*/ 46 w 405"/>
                <a:gd name="T3" fmla="*/ 54 h 177"/>
                <a:gd name="T4" fmla="*/ 105 w 405"/>
                <a:gd name="T5" fmla="*/ 41 h 177"/>
                <a:gd name="T6" fmla="*/ 113 w 405"/>
                <a:gd name="T7" fmla="*/ 20 h 177"/>
                <a:gd name="T8" fmla="*/ 158 w 405"/>
                <a:gd name="T9" fmla="*/ 20 h 177"/>
                <a:gd name="T10" fmla="*/ 158 w 405"/>
                <a:gd name="T11" fmla="*/ 0 h 177"/>
                <a:gd name="T12" fmla="*/ 179 w 405"/>
                <a:gd name="T13" fmla="*/ 0 h 177"/>
                <a:gd name="T14" fmla="*/ 179 w 405"/>
                <a:gd name="T15" fmla="*/ 61 h 177"/>
                <a:gd name="T16" fmla="*/ 225 w 405"/>
                <a:gd name="T17" fmla="*/ 48 h 177"/>
                <a:gd name="T18" fmla="*/ 278 w 405"/>
                <a:gd name="T19" fmla="*/ 48 h 177"/>
                <a:gd name="T20" fmla="*/ 278 w 405"/>
                <a:gd name="T21" fmla="*/ 28 h 177"/>
                <a:gd name="T22" fmla="*/ 304 w 405"/>
                <a:gd name="T23" fmla="*/ 28 h 177"/>
                <a:gd name="T24" fmla="*/ 304 w 405"/>
                <a:gd name="T25" fmla="*/ 108 h 177"/>
                <a:gd name="T26" fmla="*/ 404 w 405"/>
                <a:gd name="T27" fmla="*/ 108 h 177"/>
                <a:gd name="T28" fmla="*/ 404 w 405"/>
                <a:gd name="T29" fmla="*/ 176 h 177"/>
                <a:gd name="T30" fmla="*/ 371 w 405"/>
                <a:gd name="T31" fmla="*/ 176 h 177"/>
                <a:gd name="T32" fmla="*/ 371 w 405"/>
                <a:gd name="T33" fmla="*/ 128 h 177"/>
                <a:gd name="T34" fmla="*/ 245 w 405"/>
                <a:gd name="T35" fmla="*/ 128 h 177"/>
                <a:gd name="T36" fmla="*/ 245 w 405"/>
                <a:gd name="T37" fmla="*/ 108 h 177"/>
                <a:gd name="T38" fmla="*/ 285 w 405"/>
                <a:gd name="T39" fmla="*/ 108 h 177"/>
                <a:gd name="T40" fmla="*/ 285 w 405"/>
                <a:gd name="T41" fmla="*/ 102 h 177"/>
                <a:gd name="T42" fmla="*/ 271 w 405"/>
                <a:gd name="T43" fmla="*/ 102 h 177"/>
                <a:gd name="T44" fmla="*/ 271 w 405"/>
                <a:gd name="T45" fmla="*/ 88 h 177"/>
                <a:gd name="T46" fmla="*/ 285 w 405"/>
                <a:gd name="T47" fmla="*/ 81 h 177"/>
                <a:gd name="T48" fmla="*/ 285 w 405"/>
                <a:gd name="T49" fmla="*/ 68 h 177"/>
                <a:gd name="T50" fmla="*/ 191 w 405"/>
                <a:gd name="T51" fmla="*/ 68 h 177"/>
                <a:gd name="T52" fmla="*/ 185 w 405"/>
                <a:gd name="T53" fmla="*/ 54 h 177"/>
                <a:gd name="T54" fmla="*/ 185 w 405"/>
                <a:gd name="T55" fmla="*/ 8 h 177"/>
                <a:gd name="T56" fmla="*/ 158 w 405"/>
                <a:gd name="T57" fmla="*/ 8 h 177"/>
                <a:gd name="T58" fmla="*/ 158 w 405"/>
                <a:gd name="T59" fmla="*/ 20 h 177"/>
                <a:gd name="T60" fmla="*/ 105 w 405"/>
                <a:gd name="T61" fmla="*/ 20 h 177"/>
                <a:gd name="T62" fmla="*/ 105 w 405"/>
                <a:gd name="T63" fmla="*/ 33 h 177"/>
                <a:gd name="T64" fmla="*/ 60 w 405"/>
                <a:gd name="T65" fmla="*/ 54 h 177"/>
                <a:gd name="T66" fmla="*/ 6 w 405"/>
                <a:gd name="T67" fmla="*/ 48 h 177"/>
                <a:gd name="T68" fmla="*/ 0 w 405"/>
                <a:gd name="T69" fmla="*/ 41 h 17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05"/>
                <a:gd name="T106" fmla="*/ 0 h 177"/>
                <a:gd name="T107" fmla="*/ 405 w 405"/>
                <a:gd name="T108" fmla="*/ 177 h 17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05" h="177">
                  <a:moveTo>
                    <a:pt x="0" y="41"/>
                  </a:moveTo>
                  <a:lnTo>
                    <a:pt x="46" y="54"/>
                  </a:lnTo>
                  <a:lnTo>
                    <a:pt x="105" y="41"/>
                  </a:lnTo>
                  <a:lnTo>
                    <a:pt x="113" y="20"/>
                  </a:lnTo>
                  <a:lnTo>
                    <a:pt x="158" y="20"/>
                  </a:lnTo>
                  <a:lnTo>
                    <a:pt x="158" y="0"/>
                  </a:lnTo>
                  <a:lnTo>
                    <a:pt x="179" y="0"/>
                  </a:lnTo>
                  <a:lnTo>
                    <a:pt x="179" y="61"/>
                  </a:lnTo>
                  <a:lnTo>
                    <a:pt x="225" y="48"/>
                  </a:lnTo>
                  <a:lnTo>
                    <a:pt x="278" y="48"/>
                  </a:lnTo>
                  <a:lnTo>
                    <a:pt x="278" y="28"/>
                  </a:lnTo>
                  <a:lnTo>
                    <a:pt x="304" y="28"/>
                  </a:lnTo>
                  <a:lnTo>
                    <a:pt x="304" y="108"/>
                  </a:lnTo>
                  <a:lnTo>
                    <a:pt x="404" y="108"/>
                  </a:lnTo>
                  <a:lnTo>
                    <a:pt x="404" y="176"/>
                  </a:lnTo>
                  <a:lnTo>
                    <a:pt x="371" y="176"/>
                  </a:lnTo>
                  <a:lnTo>
                    <a:pt x="371" y="128"/>
                  </a:lnTo>
                  <a:lnTo>
                    <a:pt x="245" y="128"/>
                  </a:lnTo>
                  <a:lnTo>
                    <a:pt x="245" y="108"/>
                  </a:lnTo>
                  <a:lnTo>
                    <a:pt x="285" y="108"/>
                  </a:lnTo>
                  <a:lnTo>
                    <a:pt x="285" y="102"/>
                  </a:lnTo>
                  <a:lnTo>
                    <a:pt x="271" y="102"/>
                  </a:lnTo>
                  <a:lnTo>
                    <a:pt x="271" y="88"/>
                  </a:lnTo>
                  <a:lnTo>
                    <a:pt x="285" y="81"/>
                  </a:lnTo>
                  <a:lnTo>
                    <a:pt x="285" y="68"/>
                  </a:lnTo>
                  <a:lnTo>
                    <a:pt x="191" y="68"/>
                  </a:lnTo>
                  <a:lnTo>
                    <a:pt x="185" y="54"/>
                  </a:lnTo>
                  <a:lnTo>
                    <a:pt x="185" y="8"/>
                  </a:lnTo>
                  <a:lnTo>
                    <a:pt x="158" y="8"/>
                  </a:lnTo>
                  <a:lnTo>
                    <a:pt x="158" y="20"/>
                  </a:lnTo>
                  <a:lnTo>
                    <a:pt x="105" y="20"/>
                  </a:lnTo>
                  <a:lnTo>
                    <a:pt x="105" y="33"/>
                  </a:lnTo>
                  <a:lnTo>
                    <a:pt x="60" y="54"/>
                  </a:lnTo>
                  <a:lnTo>
                    <a:pt x="6" y="48"/>
                  </a:lnTo>
                  <a:lnTo>
                    <a:pt x="0" y="41"/>
                  </a:lnTo>
                </a:path>
              </a:pathLst>
            </a:custGeom>
            <a:solidFill>
              <a:srgbClr val="38383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4" name="Freeform 43">
              <a:extLst>
                <a:ext uri="{FF2B5EF4-FFF2-40B4-BE49-F238E27FC236}">
                  <a16:creationId xmlns:a16="http://schemas.microsoft.com/office/drawing/2014/main" id="{B2536200-614B-4BBD-B450-8B34590C4063}"/>
                </a:ext>
              </a:extLst>
            </p:cNvPr>
            <p:cNvSpPr>
              <a:spLocks/>
            </p:cNvSpPr>
            <p:nvPr/>
          </p:nvSpPr>
          <p:spPr bwMode="auto">
            <a:xfrm>
              <a:off x="423" y="1542"/>
              <a:ext cx="375" cy="353"/>
            </a:xfrm>
            <a:custGeom>
              <a:avLst/>
              <a:gdLst>
                <a:gd name="T0" fmla="*/ 66 w 375"/>
                <a:gd name="T1" fmla="*/ 203 h 353"/>
                <a:gd name="T2" fmla="*/ 111 w 375"/>
                <a:gd name="T3" fmla="*/ 318 h 353"/>
                <a:gd name="T4" fmla="*/ 118 w 375"/>
                <a:gd name="T5" fmla="*/ 318 h 353"/>
                <a:gd name="T6" fmla="*/ 131 w 375"/>
                <a:gd name="T7" fmla="*/ 318 h 353"/>
                <a:gd name="T8" fmla="*/ 177 w 375"/>
                <a:gd name="T9" fmla="*/ 345 h 353"/>
                <a:gd name="T10" fmla="*/ 191 w 375"/>
                <a:gd name="T11" fmla="*/ 352 h 353"/>
                <a:gd name="T12" fmla="*/ 198 w 375"/>
                <a:gd name="T13" fmla="*/ 332 h 353"/>
                <a:gd name="T14" fmla="*/ 230 w 375"/>
                <a:gd name="T15" fmla="*/ 312 h 353"/>
                <a:gd name="T16" fmla="*/ 243 w 375"/>
                <a:gd name="T17" fmla="*/ 304 h 353"/>
                <a:gd name="T18" fmla="*/ 296 w 375"/>
                <a:gd name="T19" fmla="*/ 278 h 353"/>
                <a:gd name="T20" fmla="*/ 309 w 375"/>
                <a:gd name="T21" fmla="*/ 264 h 353"/>
                <a:gd name="T22" fmla="*/ 355 w 375"/>
                <a:gd name="T23" fmla="*/ 230 h 353"/>
                <a:gd name="T24" fmla="*/ 374 w 375"/>
                <a:gd name="T25" fmla="*/ 217 h 353"/>
                <a:gd name="T26" fmla="*/ 374 w 375"/>
                <a:gd name="T27" fmla="*/ 163 h 353"/>
                <a:gd name="T28" fmla="*/ 368 w 375"/>
                <a:gd name="T29" fmla="*/ 162 h 353"/>
                <a:gd name="T30" fmla="*/ 361 w 375"/>
                <a:gd name="T31" fmla="*/ 156 h 353"/>
                <a:gd name="T32" fmla="*/ 345 w 375"/>
                <a:gd name="T33" fmla="*/ 124 h 353"/>
                <a:gd name="T34" fmla="*/ 316 w 375"/>
                <a:gd name="T35" fmla="*/ 61 h 353"/>
                <a:gd name="T36" fmla="*/ 263 w 375"/>
                <a:gd name="T37" fmla="*/ 0 h 353"/>
                <a:gd name="T38" fmla="*/ 243 w 375"/>
                <a:gd name="T39" fmla="*/ 13 h 353"/>
                <a:gd name="T40" fmla="*/ 263 w 375"/>
                <a:gd name="T41" fmla="*/ 47 h 353"/>
                <a:gd name="T42" fmla="*/ 269 w 375"/>
                <a:gd name="T43" fmla="*/ 68 h 353"/>
                <a:gd name="T44" fmla="*/ 289 w 375"/>
                <a:gd name="T45" fmla="*/ 108 h 353"/>
                <a:gd name="T46" fmla="*/ 309 w 375"/>
                <a:gd name="T47" fmla="*/ 176 h 353"/>
                <a:gd name="T48" fmla="*/ 309 w 375"/>
                <a:gd name="T49" fmla="*/ 190 h 353"/>
                <a:gd name="T50" fmla="*/ 282 w 375"/>
                <a:gd name="T51" fmla="*/ 230 h 353"/>
                <a:gd name="T52" fmla="*/ 230 w 375"/>
                <a:gd name="T53" fmla="*/ 264 h 353"/>
                <a:gd name="T54" fmla="*/ 151 w 375"/>
                <a:gd name="T55" fmla="*/ 291 h 353"/>
                <a:gd name="T56" fmla="*/ 105 w 375"/>
                <a:gd name="T57" fmla="*/ 203 h 353"/>
                <a:gd name="T58" fmla="*/ 52 w 375"/>
                <a:gd name="T59" fmla="*/ 94 h 353"/>
                <a:gd name="T60" fmla="*/ 32 w 375"/>
                <a:gd name="T61" fmla="*/ 88 h 353"/>
                <a:gd name="T62" fmla="*/ 0 w 375"/>
                <a:gd name="T63" fmla="*/ 115 h 353"/>
                <a:gd name="T64" fmla="*/ 66 w 375"/>
                <a:gd name="T65" fmla="*/ 203 h 3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5"/>
                <a:gd name="T100" fmla="*/ 0 h 353"/>
                <a:gd name="T101" fmla="*/ 375 w 375"/>
                <a:gd name="T102" fmla="*/ 353 h 35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5" h="353">
                  <a:moveTo>
                    <a:pt x="66" y="203"/>
                  </a:moveTo>
                  <a:lnTo>
                    <a:pt x="111" y="318"/>
                  </a:lnTo>
                  <a:lnTo>
                    <a:pt x="118" y="318"/>
                  </a:lnTo>
                  <a:lnTo>
                    <a:pt x="131" y="318"/>
                  </a:lnTo>
                  <a:lnTo>
                    <a:pt x="177" y="345"/>
                  </a:lnTo>
                  <a:lnTo>
                    <a:pt x="191" y="352"/>
                  </a:lnTo>
                  <a:lnTo>
                    <a:pt x="198" y="332"/>
                  </a:lnTo>
                  <a:lnTo>
                    <a:pt x="230" y="312"/>
                  </a:lnTo>
                  <a:lnTo>
                    <a:pt x="243" y="304"/>
                  </a:lnTo>
                  <a:lnTo>
                    <a:pt x="296" y="278"/>
                  </a:lnTo>
                  <a:lnTo>
                    <a:pt x="309" y="264"/>
                  </a:lnTo>
                  <a:lnTo>
                    <a:pt x="355" y="230"/>
                  </a:lnTo>
                  <a:lnTo>
                    <a:pt x="374" y="217"/>
                  </a:lnTo>
                  <a:lnTo>
                    <a:pt x="374" y="163"/>
                  </a:lnTo>
                  <a:lnTo>
                    <a:pt x="368" y="162"/>
                  </a:lnTo>
                  <a:lnTo>
                    <a:pt x="361" y="156"/>
                  </a:lnTo>
                  <a:lnTo>
                    <a:pt x="345" y="124"/>
                  </a:lnTo>
                  <a:lnTo>
                    <a:pt x="316" y="61"/>
                  </a:lnTo>
                  <a:lnTo>
                    <a:pt x="263" y="0"/>
                  </a:lnTo>
                  <a:lnTo>
                    <a:pt x="243" y="13"/>
                  </a:lnTo>
                  <a:lnTo>
                    <a:pt x="263" y="47"/>
                  </a:lnTo>
                  <a:lnTo>
                    <a:pt x="269" y="68"/>
                  </a:lnTo>
                  <a:lnTo>
                    <a:pt x="289" y="108"/>
                  </a:lnTo>
                  <a:lnTo>
                    <a:pt x="309" y="176"/>
                  </a:lnTo>
                  <a:lnTo>
                    <a:pt x="309" y="190"/>
                  </a:lnTo>
                  <a:lnTo>
                    <a:pt x="282" y="230"/>
                  </a:lnTo>
                  <a:lnTo>
                    <a:pt x="230" y="264"/>
                  </a:lnTo>
                  <a:lnTo>
                    <a:pt x="151" y="291"/>
                  </a:lnTo>
                  <a:lnTo>
                    <a:pt x="105" y="203"/>
                  </a:lnTo>
                  <a:lnTo>
                    <a:pt x="52" y="94"/>
                  </a:lnTo>
                  <a:lnTo>
                    <a:pt x="32" y="88"/>
                  </a:lnTo>
                  <a:lnTo>
                    <a:pt x="0" y="115"/>
                  </a:lnTo>
                  <a:lnTo>
                    <a:pt x="66" y="203"/>
                  </a:lnTo>
                </a:path>
              </a:pathLst>
            </a:custGeom>
            <a:solidFill>
              <a:srgbClr val="0000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5" name="Freeform 44">
              <a:extLst>
                <a:ext uri="{FF2B5EF4-FFF2-40B4-BE49-F238E27FC236}">
                  <a16:creationId xmlns:a16="http://schemas.microsoft.com/office/drawing/2014/main" id="{B278EF7C-5AE8-4D69-83B0-3F26DA1D4AED}"/>
                </a:ext>
              </a:extLst>
            </p:cNvPr>
            <p:cNvSpPr>
              <a:spLocks/>
            </p:cNvSpPr>
            <p:nvPr/>
          </p:nvSpPr>
          <p:spPr bwMode="auto">
            <a:xfrm>
              <a:off x="415" y="1310"/>
              <a:ext cx="223" cy="189"/>
            </a:xfrm>
            <a:custGeom>
              <a:avLst/>
              <a:gdLst>
                <a:gd name="T0" fmla="*/ 45 w 223"/>
                <a:gd name="T1" fmla="*/ 7 h 189"/>
                <a:gd name="T2" fmla="*/ 72 w 223"/>
                <a:gd name="T3" fmla="*/ 0 h 189"/>
                <a:gd name="T4" fmla="*/ 131 w 223"/>
                <a:gd name="T5" fmla="*/ 0 h 189"/>
                <a:gd name="T6" fmla="*/ 163 w 223"/>
                <a:gd name="T7" fmla="*/ 20 h 189"/>
                <a:gd name="T8" fmla="*/ 190 w 223"/>
                <a:gd name="T9" fmla="*/ 47 h 189"/>
                <a:gd name="T10" fmla="*/ 209 w 223"/>
                <a:gd name="T11" fmla="*/ 80 h 189"/>
                <a:gd name="T12" fmla="*/ 216 w 223"/>
                <a:gd name="T13" fmla="*/ 114 h 189"/>
                <a:gd name="T14" fmla="*/ 222 w 223"/>
                <a:gd name="T15" fmla="*/ 134 h 189"/>
                <a:gd name="T16" fmla="*/ 183 w 223"/>
                <a:gd name="T17" fmla="*/ 161 h 189"/>
                <a:gd name="T18" fmla="*/ 190 w 223"/>
                <a:gd name="T19" fmla="*/ 147 h 189"/>
                <a:gd name="T20" fmla="*/ 183 w 223"/>
                <a:gd name="T21" fmla="*/ 141 h 189"/>
                <a:gd name="T22" fmla="*/ 170 w 223"/>
                <a:gd name="T23" fmla="*/ 161 h 189"/>
                <a:gd name="T24" fmla="*/ 144 w 223"/>
                <a:gd name="T25" fmla="*/ 175 h 189"/>
                <a:gd name="T26" fmla="*/ 163 w 223"/>
                <a:gd name="T27" fmla="*/ 155 h 189"/>
                <a:gd name="T28" fmla="*/ 131 w 223"/>
                <a:gd name="T29" fmla="*/ 175 h 189"/>
                <a:gd name="T30" fmla="*/ 111 w 223"/>
                <a:gd name="T31" fmla="*/ 175 h 189"/>
                <a:gd name="T32" fmla="*/ 117 w 223"/>
                <a:gd name="T33" fmla="*/ 161 h 189"/>
                <a:gd name="T34" fmla="*/ 91 w 223"/>
                <a:gd name="T35" fmla="*/ 168 h 189"/>
                <a:gd name="T36" fmla="*/ 111 w 223"/>
                <a:gd name="T37" fmla="*/ 155 h 189"/>
                <a:gd name="T38" fmla="*/ 91 w 223"/>
                <a:gd name="T39" fmla="*/ 161 h 189"/>
                <a:gd name="T40" fmla="*/ 65 w 223"/>
                <a:gd name="T41" fmla="*/ 161 h 189"/>
                <a:gd name="T42" fmla="*/ 91 w 223"/>
                <a:gd name="T43" fmla="*/ 147 h 189"/>
                <a:gd name="T44" fmla="*/ 45 w 223"/>
                <a:gd name="T45" fmla="*/ 161 h 189"/>
                <a:gd name="T46" fmla="*/ 39 w 223"/>
                <a:gd name="T47" fmla="*/ 175 h 189"/>
                <a:gd name="T48" fmla="*/ 53 w 223"/>
                <a:gd name="T49" fmla="*/ 168 h 189"/>
                <a:gd name="T50" fmla="*/ 33 w 223"/>
                <a:gd name="T51" fmla="*/ 188 h 189"/>
                <a:gd name="T52" fmla="*/ 20 w 223"/>
                <a:gd name="T53" fmla="*/ 155 h 189"/>
                <a:gd name="T54" fmla="*/ 7 w 223"/>
                <a:gd name="T55" fmla="*/ 168 h 189"/>
                <a:gd name="T56" fmla="*/ 20 w 223"/>
                <a:gd name="T57" fmla="*/ 134 h 189"/>
                <a:gd name="T58" fmla="*/ 0 w 223"/>
                <a:gd name="T59" fmla="*/ 147 h 189"/>
                <a:gd name="T60" fmla="*/ 13 w 223"/>
                <a:gd name="T61" fmla="*/ 114 h 189"/>
                <a:gd name="T62" fmla="*/ 0 w 223"/>
                <a:gd name="T63" fmla="*/ 128 h 189"/>
                <a:gd name="T64" fmla="*/ 7 w 223"/>
                <a:gd name="T65" fmla="*/ 100 h 189"/>
                <a:gd name="T66" fmla="*/ 7 w 223"/>
                <a:gd name="T67" fmla="*/ 87 h 189"/>
                <a:gd name="T68" fmla="*/ 20 w 223"/>
                <a:gd name="T69" fmla="*/ 53 h 189"/>
                <a:gd name="T70" fmla="*/ 45 w 223"/>
                <a:gd name="T71" fmla="*/ 7 h 18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23"/>
                <a:gd name="T109" fmla="*/ 0 h 189"/>
                <a:gd name="T110" fmla="*/ 223 w 223"/>
                <a:gd name="T111" fmla="*/ 189 h 18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23" h="189">
                  <a:moveTo>
                    <a:pt x="45" y="7"/>
                  </a:moveTo>
                  <a:lnTo>
                    <a:pt x="72" y="0"/>
                  </a:lnTo>
                  <a:lnTo>
                    <a:pt x="131" y="0"/>
                  </a:lnTo>
                  <a:lnTo>
                    <a:pt x="163" y="20"/>
                  </a:lnTo>
                  <a:lnTo>
                    <a:pt x="190" y="47"/>
                  </a:lnTo>
                  <a:lnTo>
                    <a:pt x="209" y="80"/>
                  </a:lnTo>
                  <a:lnTo>
                    <a:pt x="216" y="114"/>
                  </a:lnTo>
                  <a:lnTo>
                    <a:pt x="222" y="134"/>
                  </a:lnTo>
                  <a:lnTo>
                    <a:pt x="183" y="161"/>
                  </a:lnTo>
                  <a:lnTo>
                    <a:pt x="190" y="147"/>
                  </a:lnTo>
                  <a:lnTo>
                    <a:pt x="183" y="141"/>
                  </a:lnTo>
                  <a:lnTo>
                    <a:pt x="170" y="161"/>
                  </a:lnTo>
                  <a:lnTo>
                    <a:pt x="144" y="175"/>
                  </a:lnTo>
                  <a:lnTo>
                    <a:pt x="163" y="155"/>
                  </a:lnTo>
                  <a:lnTo>
                    <a:pt x="131" y="175"/>
                  </a:lnTo>
                  <a:lnTo>
                    <a:pt x="111" y="175"/>
                  </a:lnTo>
                  <a:lnTo>
                    <a:pt x="117" y="161"/>
                  </a:lnTo>
                  <a:lnTo>
                    <a:pt x="91" y="168"/>
                  </a:lnTo>
                  <a:lnTo>
                    <a:pt x="111" y="155"/>
                  </a:lnTo>
                  <a:lnTo>
                    <a:pt x="91" y="161"/>
                  </a:lnTo>
                  <a:lnTo>
                    <a:pt x="65" y="161"/>
                  </a:lnTo>
                  <a:lnTo>
                    <a:pt x="91" y="147"/>
                  </a:lnTo>
                  <a:lnTo>
                    <a:pt x="45" y="161"/>
                  </a:lnTo>
                  <a:lnTo>
                    <a:pt x="39" y="175"/>
                  </a:lnTo>
                  <a:lnTo>
                    <a:pt x="53" y="168"/>
                  </a:lnTo>
                  <a:lnTo>
                    <a:pt x="33" y="188"/>
                  </a:lnTo>
                  <a:lnTo>
                    <a:pt x="20" y="155"/>
                  </a:lnTo>
                  <a:lnTo>
                    <a:pt x="7" y="168"/>
                  </a:lnTo>
                  <a:lnTo>
                    <a:pt x="20" y="134"/>
                  </a:lnTo>
                  <a:lnTo>
                    <a:pt x="0" y="147"/>
                  </a:lnTo>
                  <a:lnTo>
                    <a:pt x="13" y="114"/>
                  </a:lnTo>
                  <a:lnTo>
                    <a:pt x="0" y="128"/>
                  </a:lnTo>
                  <a:lnTo>
                    <a:pt x="7" y="100"/>
                  </a:lnTo>
                  <a:lnTo>
                    <a:pt x="7" y="87"/>
                  </a:lnTo>
                  <a:lnTo>
                    <a:pt x="20" y="53"/>
                  </a:lnTo>
                  <a:lnTo>
                    <a:pt x="45" y="7"/>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6" name="Freeform 45">
              <a:extLst>
                <a:ext uri="{FF2B5EF4-FFF2-40B4-BE49-F238E27FC236}">
                  <a16:creationId xmlns:a16="http://schemas.microsoft.com/office/drawing/2014/main" id="{A4DE6131-0C30-4DDB-B256-4CAA5E685FCB}"/>
                </a:ext>
              </a:extLst>
            </p:cNvPr>
            <p:cNvSpPr>
              <a:spLocks/>
            </p:cNvSpPr>
            <p:nvPr/>
          </p:nvSpPr>
          <p:spPr bwMode="auto">
            <a:xfrm>
              <a:off x="389" y="1316"/>
              <a:ext cx="297" cy="385"/>
            </a:xfrm>
            <a:custGeom>
              <a:avLst/>
              <a:gdLst>
                <a:gd name="T0" fmla="*/ 19 w 297"/>
                <a:gd name="T1" fmla="*/ 55 h 385"/>
                <a:gd name="T2" fmla="*/ 7 w 297"/>
                <a:gd name="T3" fmla="*/ 130 h 385"/>
                <a:gd name="T4" fmla="*/ 40 w 297"/>
                <a:gd name="T5" fmla="*/ 220 h 385"/>
                <a:gd name="T6" fmla="*/ 40 w 297"/>
                <a:gd name="T7" fmla="*/ 247 h 385"/>
                <a:gd name="T8" fmla="*/ 79 w 297"/>
                <a:gd name="T9" fmla="*/ 281 h 385"/>
                <a:gd name="T10" fmla="*/ 72 w 297"/>
                <a:gd name="T11" fmla="*/ 309 h 385"/>
                <a:gd name="T12" fmla="*/ 33 w 297"/>
                <a:gd name="T13" fmla="*/ 336 h 385"/>
                <a:gd name="T14" fmla="*/ 0 w 297"/>
                <a:gd name="T15" fmla="*/ 370 h 385"/>
                <a:gd name="T16" fmla="*/ 40 w 297"/>
                <a:gd name="T17" fmla="*/ 349 h 385"/>
                <a:gd name="T18" fmla="*/ 66 w 297"/>
                <a:gd name="T19" fmla="*/ 315 h 385"/>
                <a:gd name="T20" fmla="*/ 99 w 297"/>
                <a:gd name="T21" fmla="*/ 357 h 385"/>
                <a:gd name="T22" fmla="*/ 172 w 297"/>
                <a:gd name="T23" fmla="*/ 384 h 385"/>
                <a:gd name="T24" fmla="*/ 106 w 297"/>
                <a:gd name="T25" fmla="*/ 349 h 385"/>
                <a:gd name="T26" fmla="*/ 92 w 297"/>
                <a:gd name="T27" fmla="*/ 288 h 385"/>
                <a:gd name="T28" fmla="*/ 191 w 297"/>
                <a:gd name="T29" fmla="*/ 343 h 385"/>
                <a:gd name="T30" fmla="*/ 263 w 297"/>
                <a:gd name="T31" fmla="*/ 274 h 385"/>
                <a:gd name="T32" fmla="*/ 296 w 297"/>
                <a:gd name="T33" fmla="*/ 267 h 385"/>
                <a:gd name="T34" fmla="*/ 263 w 297"/>
                <a:gd name="T35" fmla="*/ 206 h 385"/>
                <a:gd name="T36" fmla="*/ 250 w 297"/>
                <a:gd name="T37" fmla="*/ 130 h 385"/>
                <a:gd name="T38" fmla="*/ 224 w 297"/>
                <a:gd name="T39" fmla="*/ 172 h 385"/>
                <a:gd name="T40" fmla="*/ 218 w 297"/>
                <a:gd name="T41" fmla="*/ 206 h 385"/>
                <a:gd name="T42" fmla="*/ 224 w 297"/>
                <a:gd name="T43" fmla="*/ 274 h 385"/>
                <a:gd name="T44" fmla="*/ 224 w 297"/>
                <a:gd name="T45" fmla="*/ 247 h 385"/>
                <a:gd name="T46" fmla="*/ 238 w 297"/>
                <a:gd name="T47" fmla="*/ 267 h 385"/>
                <a:gd name="T48" fmla="*/ 218 w 297"/>
                <a:gd name="T49" fmla="*/ 288 h 385"/>
                <a:gd name="T50" fmla="*/ 184 w 297"/>
                <a:gd name="T51" fmla="*/ 281 h 385"/>
                <a:gd name="T52" fmla="*/ 145 w 297"/>
                <a:gd name="T53" fmla="*/ 295 h 385"/>
                <a:gd name="T54" fmla="*/ 172 w 297"/>
                <a:gd name="T55" fmla="*/ 323 h 385"/>
                <a:gd name="T56" fmla="*/ 211 w 297"/>
                <a:gd name="T57" fmla="*/ 295 h 385"/>
                <a:gd name="T58" fmla="*/ 191 w 297"/>
                <a:gd name="T59" fmla="*/ 315 h 385"/>
                <a:gd name="T60" fmla="*/ 231 w 297"/>
                <a:gd name="T61" fmla="*/ 315 h 385"/>
                <a:gd name="T62" fmla="*/ 191 w 297"/>
                <a:gd name="T63" fmla="*/ 336 h 385"/>
                <a:gd name="T64" fmla="*/ 85 w 297"/>
                <a:gd name="T65" fmla="*/ 274 h 385"/>
                <a:gd name="T66" fmla="*/ 59 w 297"/>
                <a:gd name="T67" fmla="*/ 254 h 385"/>
                <a:gd name="T68" fmla="*/ 40 w 297"/>
                <a:gd name="T69" fmla="*/ 233 h 385"/>
                <a:gd name="T70" fmla="*/ 66 w 297"/>
                <a:gd name="T71" fmla="*/ 254 h 385"/>
                <a:gd name="T72" fmla="*/ 72 w 297"/>
                <a:gd name="T73" fmla="*/ 206 h 385"/>
                <a:gd name="T74" fmla="*/ 72 w 297"/>
                <a:gd name="T75" fmla="*/ 192 h 385"/>
                <a:gd name="T76" fmla="*/ 72 w 297"/>
                <a:gd name="T77" fmla="*/ 178 h 385"/>
                <a:gd name="T78" fmla="*/ 33 w 297"/>
                <a:gd name="T79" fmla="*/ 192 h 385"/>
                <a:gd name="T80" fmla="*/ 14 w 297"/>
                <a:gd name="T81" fmla="*/ 130 h 385"/>
                <a:gd name="T82" fmla="*/ 26 w 297"/>
                <a:gd name="T83" fmla="*/ 62 h 385"/>
                <a:gd name="T84" fmla="*/ 72 w 297"/>
                <a:gd name="T85" fmla="*/ 0 h 38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97"/>
                <a:gd name="T130" fmla="*/ 0 h 385"/>
                <a:gd name="T131" fmla="*/ 297 w 297"/>
                <a:gd name="T132" fmla="*/ 385 h 38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97" h="385">
                  <a:moveTo>
                    <a:pt x="72" y="0"/>
                  </a:moveTo>
                  <a:lnTo>
                    <a:pt x="19" y="55"/>
                  </a:lnTo>
                  <a:lnTo>
                    <a:pt x="7" y="96"/>
                  </a:lnTo>
                  <a:lnTo>
                    <a:pt x="7" y="130"/>
                  </a:lnTo>
                  <a:lnTo>
                    <a:pt x="19" y="178"/>
                  </a:lnTo>
                  <a:lnTo>
                    <a:pt x="40" y="220"/>
                  </a:lnTo>
                  <a:lnTo>
                    <a:pt x="33" y="227"/>
                  </a:lnTo>
                  <a:lnTo>
                    <a:pt x="40" y="247"/>
                  </a:lnTo>
                  <a:lnTo>
                    <a:pt x="59" y="261"/>
                  </a:lnTo>
                  <a:lnTo>
                    <a:pt x="79" y="281"/>
                  </a:lnTo>
                  <a:lnTo>
                    <a:pt x="85" y="281"/>
                  </a:lnTo>
                  <a:lnTo>
                    <a:pt x="72" y="309"/>
                  </a:lnTo>
                  <a:lnTo>
                    <a:pt x="59" y="309"/>
                  </a:lnTo>
                  <a:lnTo>
                    <a:pt x="33" y="336"/>
                  </a:lnTo>
                  <a:lnTo>
                    <a:pt x="33" y="343"/>
                  </a:lnTo>
                  <a:lnTo>
                    <a:pt x="0" y="370"/>
                  </a:lnTo>
                  <a:lnTo>
                    <a:pt x="14" y="370"/>
                  </a:lnTo>
                  <a:lnTo>
                    <a:pt x="40" y="349"/>
                  </a:lnTo>
                  <a:lnTo>
                    <a:pt x="40" y="336"/>
                  </a:lnTo>
                  <a:lnTo>
                    <a:pt x="66" y="315"/>
                  </a:lnTo>
                  <a:lnTo>
                    <a:pt x="79" y="315"/>
                  </a:lnTo>
                  <a:lnTo>
                    <a:pt x="99" y="357"/>
                  </a:lnTo>
                  <a:lnTo>
                    <a:pt x="112" y="370"/>
                  </a:lnTo>
                  <a:lnTo>
                    <a:pt x="172" y="384"/>
                  </a:lnTo>
                  <a:lnTo>
                    <a:pt x="118" y="364"/>
                  </a:lnTo>
                  <a:lnTo>
                    <a:pt x="106" y="349"/>
                  </a:lnTo>
                  <a:lnTo>
                    <a:pt x="85" y="309"/>
                  </a:lnTo>
                  <a:lnTo>
                    <a:pt x="92" y="288"/>
                  </a:lnTo>
                  <a:lnTo>
                    <a:pt x="125" y="315"/>
                  </a:lnTo>
                  <a:lnTo>
                    <a:pt x="191" y="343"/>
                  </a:lnTo>
                  <a:lnTo>
                    <a:pt x="238" y="377"/>
                  </a:lnTo>
                  <a:lnTo>
                    <a:pt x="263" y="274"/>
                  </a:lnTo>
                  <a:lnTo>
                    <a:pt x="270" y="267"/>
                  </a:lnTo>
                  <a:lnTo>
                    <a:pt x="296" y="267"/>
                  </a:lnTo>
                  <a:lnTo>
                    <a:pt x="270" y="213"/>
                  </a:lnTo>
                  <a:lnTo>
                    <a:pt x="263" y="206"/>
                  </a:lnTo>
                  <a:lnTo>
                    <a:pt x="250" y="178"/>
                  </a:lnTo>
                  <a:lnTo>
                    <a:pt x="250" y="130"/>
                  </a:lnTo>
                  <a:lnTo>
                    <a:pt x="218" y="151"/>
                  </a:lnTo>
                  <a:lnTo>
                    <a:pt x="224" y="172"/>
                  </a:lnTo>
                  <a:lnTo>
                    <a:pt x="224" y="199"/>
                  </a:lnTo>
                  <a:lnTo>
                    <a:pt x="218" y="206"/>
                  </a:lnTo>
                  <a:lnTo>
                    <a:pt x="205" y="227"/>
                  </a:lnTo>
                  <a:lnTo>
                    <a:pt x="224" y="274"/>
                  </a:lnTo>
                  <a:lnTo>
                    <a:pt x="238" y="267"/>
                  </a:lnTo>
                  <a:lnTo>
                    <a:pt x="224" y="247"/>
                  </a:lnTo>
                  <a:lnTo>
                    <a:pt x="244" y="233"/>
                  </a:lnTo>
                  <a:lnTo>
                    <a:pt x="238" y="267"/>
                  </a:lnTo>
                  <a:lnTo>
                    <a:pt x="224" y="274"/>
                  </a:lnTo>
                  <a:lnTo>
                    <a:pt x="218" y="288"/>
                  </a:lnTo>
                  <a:lnTo>
                    <a:pt x="198" y="288"/>
                  </a:lnTo>
                  <a:lnTo>
                    <a:pt x="184" y="281"/>
                  </a:lnTo>
                  <a:lnTo>
                    <a:pt x="158" y="302"/>
                  </a:lnTo>
                  <a:lnTo>
                    <a:pt x="145" y="295"/>
                  </a:lnTo>
                  <a:lnTo>
                    <a:pt x="106" y="281"/>
                  </a:lnTo>
                  <a:lnTo>
                    <a:pt x="172" y="323"/>
                  </a:lnTo>
                  <a:lnTo>
                    <a:pt x="172" y="309"/>
                  </a:lnTo>
                  <a:lnTo>
                    <a:pt x="211" y="295"/>
                  </a:lnTo>
                  <a:lnTo>
                    <a:pt x="218" y="302"/>
                  </a:lnTo>
                  <a:lnTo>
                    <a:pt x="191" y="315"/>
                  </a:lnTo>
                  <a:lnTo>
                    <a:pt x="224" y="309"/>
                  </a:lnTo>
                  <a:lnTo>
                    <a:pt x="231" y="315"/>
                  </a:lnTo>
                  <a:lnTo>
                    <a:pt x="224" y="329"/>
                  </a:lnTo>
                  <a:lnTo>
                    <a:pt x="191" y="336"/>
                  </a:lnTo>
                  <a:lnTo>
                    <a:pt x="132" y="315"/>
                  </a:lnTo>
                  <a:lnTo>
                    <a:pt x="85" y="274"/>
                  </a:lnTo>
                  <a:lnTo>
                    <a:pt x="79" y="274"/>
                  </a:lnTo>
                  <a:lnTo>
                    <a:pt x="59" y="254"/>
                  </a:lnTo>
                  <a:lnTo>
                    <a:pt x="47" y="247"/>
                  </a:lnTo>
                  <a:lnTo>
                    <a:pt x="40" y="233"/>
                  </a:lnTo>
                  <a:lnTo>
                    <a:pt x="52" y="233"/>
                  </a:lnTo>
                  <a:lnTo>
                    <a:pt x="66" y="254"/>
                  </a:lnTo>
                  <a:lnTo>
                    <a:pt x="79" y="261"/>
                  </a:lnTo>
                  <a:lnTo>
                    <a:pt x="72" y="206"/>
                  </a:lnTo>
                  <a:lnTo>
                    <a:pt x="66" y="199"/>
                  </a:lnTo>
                  <a:lnTo>
                    <a:pt x="72" y="192"/>
                  </a:lnTo>
                  <a:lnTo>
                    <a:pt x="66" y="192"/>
                  </a:lnTo>
                  <a:lnTo>
                    <a:pt x="72" y="178"/>
                  </a:lnTo>
                  <a:lnTo>
                    <a:pt x="47" y="151"/>
                  </a:lnTo>
                  <a:lnTo>
                    <a:pt x="33" y="192"/>
                  </a:lnTo>
                  <a:lnTo>
                    <a:pt x="26" y="172"/>
                  </a:lnTo>
                  <a:lnTo>
                    <a:pt x="14" y="130"/>
                  </a:lnTo>
                  <a:lnTo>
                    <a:pt x="14" y="96"/>
                  </a:lnTo>
                  <a:lnTo>
                    <a:pt x="26" y="62"/>
                  </a:lnTo>
                  <a:lnTo>
                    <a:pt x="52" y="27"/>
                  </a:lnTo>
                  <a:lnTo>
                    <a:pt x="72" y="0"/>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7" name="Freeform 46">
              <a:extLst>
                <a:ext uri="{FF2B5EF4-FFF2-40B4-BE49-F238E27FC236}">
                  <a16:creationId xmlns:a16="http://schemas.microsoft.com/office/drawing/2014/main" id="{3835821A-DA82-42C0-AB19-B997628BEEA4}"/>
                </a:ext>
              </a:extLst>
            </p:cNvPr>
            <p:cNvSpPr>
              <a:spLocks/>
            </p:cNvSpPr>
            <p:nvPr/>
          </p:nvSpPr>
          <p:spPr bwMode="auto">
            <a:xfrm>
              <a:off x="503" y="1534"/>
              <a:ext cx="77" cy="37"/>
            </a:xfrm>
            <a:custGeom>
              <a:avLst/>
              <a:gdLst>
                <a:gd name="T0" fmla="*/ 76 w 77"/>
                <a:gd name="T1" fmla="*/ 0 h 37"/>
                <a:gd name="T2" fmla="*/ 76 w 77"/>
                <a:gd name="T3" fmla="*/ 18 h 37"/>
                <a:gd name="T4" fmla="*/ 64 w 77"/>
                <a:gd name="T5" fmla="*/ 30 h 37"/>
                <a:gd name="T6" fmla="*/ 51 w 77"/>
                <a:gd name="T7" fmla="*/ 36 h 37"/>
                <a:gd name="T8" fmla="*/ 25 w 77"/>
                <a:gd name="T9" fmla="*/ 36 h 37"/>
                <a:gd name="T10" fmla="*/ 38 w 77"/>
                <a:gd name="T11" fmla="*/ 30 h 37"/>
                <a:gd name="T12" fmla="*/ 19 w 77"/>
                <a:gd name="T13" fmla="*/ 24 h 37"/>
                <a:gd name="T14" fmla="*/ 0 w 77"/>
                <a:gd name="T15" fmla="*/ 24 h 37"/>
                <a:gd name="T16" fmla="*/ 12 w 77"/>
                <a:gd name="T17" fmla="*/ 18 h 37"/>
                <a:gd name="T18" fmla="*/ 64 w 77"/>
                <a:gd name="T19" fmla="*/ 18 h 37"/>
                <a:gd name="T20" fmla="*/ 44 w 77"/>
                <a:gd name="T21" fmla="*/ 12 h 37"/>
                <a:gd name="T22" fmla="*/ 69 w 77"/>
                <a:gd name="T23" fmla="*/ 12 h 37"/>
                <a:gd name="T24" fmla="*/ 76 w 77"/>
                <a:gd name="T25" fmla="*/ 0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7"/>
                <a:gd name="T40" fmla="*/ 0 h 37"/>
                <a:gd name="T41" fmla="*/ 77 w 77"/>
                <a:gd name="T42" fmla="*/ 37 h 3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7" h="37">
                  <a:moveTo>
                    <a:pt x="76" y="0"/>
                  </a:moveTo>
                  <a:lnTo>
                    <a:pt x="76" y="18"/>
                  </a:lnTo>
                  <a:lnTo>
                    <a:pt x="64" y="30"/>
                  </a:lnTo>
                  <a:lnTo>
                    <a:pt x="51" y="36"/>
                  </a:lnTo>
                  <a:lnTo>
                    <a:pt x="25" y="36"/>
                  </a:lnTo>
                  <a:lnTo>
                    <a:pt x="38" y="30"/>
                  </a:lnTo>
                  <a:lnTo>
                    <a:pt x="19" y="24"/>
                  </a:lnTo>
                  <a:lnTo>
                    <a:pt x="0" y="24"/>
                  </a:lnTo>
                  <a:lnTo>
                    <a:pt x="12" y="18"/>
                  </a:lnTo>
                  <a:lnTo>
                    <a:pt x="64" y="18"/>
                  </a:lnTo>
                  <a:lnTo>
                    <a:pt x="44" y="12"/>
                  </a:lnTo>
                  <a:lnTo>
                    <a:pt x="69" y="12"/>
                  </a:lnTo>
                  <a:lnTo>
                    <a:pt x="76" y="0"/>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8" name="Freeform 47">
              <a:extLst>
                <a:ext uri="{FF2B5EF4-FFF2-40B4-BE49-F238E27FC236}">
                  <a16:creationId xmlns:a16="http://schemas.microsoft.com/office/drawing/2014/main" id="{7F678460-BD0B-4FC9-9512-E3C7A153CBB6}"/>
                </a:ext>
              </a:extLst>
            </p:cNvPr>
            <p:cNvSpPr>
              <a:spLocks/>
            </p:cNvSpPr>
            <p:nvPr/>
          </p:nvSpPr>
          <p:spPr bwMode="auto">
            <a:xfrm>
              <a:off x="309" y="1692"/>
              <a:ext cx="89" cy="175"/>
            </a:xfrm>
            <a:custGeom>
              <a:avLst/>
              <a:gdLst>
                <a:gd name="T0" fmla="*/ 76 w 89"/>
                <a:gd name="T1" fmla="*/ 0 h 175"/>
                <a:gd name="T2" fmla="*/ 57 w 89"/>
                <a:gd name="T3" fmla="*/ 13 h 175"/>
                <a:gd name="T4" fmla="*/ 31 w 89"/>
                <a:gd name="T5" fmla="*/ 34 h 175"/>
                <a:gd name="T6" fmla="*/ 12 w 89"/>
                <a:gd name="T7" fmla="*/ 60 h 175"/>
                <a:gd name="T8" fmla="*/ 6 w 89"/>
                <a:gd name="T9" fmla="*/ 87 h 175"/>
                <a:gd name="T10" fmla="*/ 0 w 89"/>
                <a:gd name="T11" fmla="*/ 174 h 175"/>
                <a:gd name="T12" fmla="*/ 12 w 89"/>
                <a:gd name="T13" fmla="*/ 174 h 175"/>
                <a:gd name="T14" fmla="*/ 19 w 89"/>
                <a:gd name="T15" fmla="*/ 87 h 175"/>
                <a:gd name="T16" fmla="*/ 25 w 89"/>
                <a:gd name="T17" fmla="*/ 67 h 175"/>
                <a:gd name="T18" fmla="*/ 88 w 89"/>
                <a:gd name="T19" fmla="*/ 167 h 175"/>
                <a:gd name="T20" fmla="*/ 31 w 89"/>
                <a:gd name="T21" fmla="*/ 54 h 175"/>
                <a:gd name="T22" fmla="*/ 38 w 89"/>
                <a:gd name="T23" fmla="*/ 40 h 175"/>
                <a:gd name="T24" fmla="*/ 88 w 89"/>
                <a:gd name="T25" fmla="*/ 0 h 175"/>
                <a:gd name="T26" fmla="*/ 76 w 89"/>
                <a:gd name="T27" fmla="*/ 0 h 17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9"/>
                <a:gd name="T43" fmla="*/ 0 h 175"/>
                <a:gd name="T44" fmla="*/ 89 w 89"/>
                <a:gd name="T45" fmla="*/ 175 h 17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9" h="175">
                  <a:moveTo>
                    <a:pt x="76" y="0"/>
                  </a:moveTo>
                  <a:lnTo>
                    <a:pt x="57" y="13"/>
                  </a:lnTo>
                  <a:lnTo>
                    <a:pt x="31" y="34"/>
                  </a:lnTo>
                  <a:lnTo>
                    <a:pt x="12" y="60"/>
                  </a:lnTo>
                  <a:lnTo>
                    <a:pt x="6" y="87"/>
                  </a:lnTo>
                  <a:lnTo>
                    <a:pt x="0" y="174"/>
                  </a:lnTo>
                  <a:lnTo>
                    <a:pt x="12" y="174"/>
                  </a:lnTo>
                  <a:lnTo>
                    <a:pt x="19" y="87"/>
                  </a:lnTo>
                  <a:lnTo>
                    <a:pt x="25" y="67"/>
                  </a:lnTo>
                  <a:lnTo>
                    <a:pt x="88" y="167"/>
                  </a:lnTo>
                  <a:lnTo>
                    <a:pt x="31" y="54"/>
                  </a:lnTo>
                  <a:lnTo>
                    <a:pt x="38" y="40"/>
                  </a:lnTo>
                  <a:lnTo>
                    <a:pt x="88" y="0"/>
                  </a:lnTo>
                  <a:lnTo>
                    <a:pt x="76" y="0"/>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49" name="Freeform 48">
              <a:extLst>
                <a:ext uri="{FF2B5EF4-FFF2-40B4-BE49-F238E27FC236}">
                  <a16:creationId xmlns:a16="http://schemas.microsoft.com/office/drawing/2014/main" id="{A78317C8-51A3-44F4-980D-DBCC681E1504}"/>
                </a:ext>
              </a:extLst>
            </p:cNvPr>
            <p:cNvSpPr>
              <a:spLocks/>
            </p:cNvSpPr>
            <p:nvPr/>
          </p:nvSpPr>
          <p:spPr bwMode="auto">
            <a:xfrm>
              <a:off x="495" y="1588"/>
              <a:ext cx="191" cy="217"/>
            </a:xfrm>
            <a:custGeom>
              <a:avLst/>
              <a:gdLst>
                <a:gd name="T0" fmla="*/ 66 w 191"/>
                <a:gd name="T1" fmla="*/ 114 h 217"/>
                <a:gd name="T2" fmla="*/ 13 w 191"/>
                <a:gd name="T3" fmla="*/ 88 h 217"/>
                <a:gd name="T4" fmla="*/ 0 w 191"/>
                <a:gd name="T5" fmla="*/ 61 h 217"/>
                <a:gd name="T6" fmla="*/ 85 w 191"/>
                <a:gd name="T7" fmla="*/ 95 h 217"/>
                <a:gd name="T8" fmla="*/ 132 w 191"/>
                <a:gd name="T9" fmla="*/ 108 h 217"/>
                <a:gd name="T10" fmla="*/ 164 w 191"/>
                <a:gd name="T11" fmla="*/ 13 h 217"/>
                <a:gd name="T12" fmla="*/ 183 w 191"/>
                <a:gd name="T13" fmla="*/ 74 h 217"/>
                <a:gd name="T14" fmla="*/ 190 w 191"/>
                <a:gd name="T15" fmla="*/ 0 h 217"/>
                <a:gd name="T16" fmla="*/ 190 w 191"/>
                <a:gd name="T17" fmla="*/ 95 h 217"/>
                <a:gd name="T18" fmla="*/ 171 w 191"/>
                <a:gd name="T19" fmla="*/ 48 h 217"/>
                <a:gd name="T20" fmla="*/ 132 w 191"/>
                <a:gd name="T21" fmla="*/ 114 h 217"/>
                <a:gd name="T22" fmla="*/ 150 w 191"/>
                <a:gd name="T23" fmla="*/ 155 h 217"/>
                <a:gd name="T24" fmla="*/ 157 w 191"/>
                <a:gd name="T25" fmla="*/ 216 h 217"/>
                <a:gd name="T26" fmla="*/ 144 w 191"/>
                <a:gd name="T27" fmla="*/ 189 h 217"/>
                <a:gd name="T28" fmla="*/ 144 w 191"/>
                <a:gd name="T29" fmla="*/ 155 h 217"/>
                <a:gd name="T30" fmla="*/ 125 w 191"/>
                <a:gd name="T31" fmla="*/ 114 h 217"/>
                <a:gd name="T32" fmla="*/ 85 w 191"/>
                <a:gd name="T33" fmla="*/ 101 h 217"/>
                <a:gd name="T34" fmla="*/ 33 w 191"/>
                <a:gd name="T35" fmla="*/ 88 h 217"/>
                <a:gd name="T36" fmla="*/ 66 w 191"/>
                <a:gd name="T37" fmla="*/ 114 h 2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91"/>
                <a:gd name="T58" fmla="*/ 0 h 217"/>
                <a:gd name="T59" fmla="*/ 191 w 191"/>
                <a:gd name="T60" fmla="*/ 217 h 2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91" h="217">
                  <a:moveTo>
                    <a:pt x="66" y="114"/>
                  </a:moveTo>
                  <a:lnTo>
                    <a:pt x="13" y="88"/>
                  </a:lnTo>
                  <a:lnTo>
                    <a:pt x="0" y="61"/>
                  </a:lnTo>
                  <a:lnTo>
                    <a:pt x="85" y="95"/>
                  </a:lnTo>
                  <a:lnTo>
                    <a:pt x="132" y="108"/>
                  </a:lnTo>
                  <a:lnTo>
                    <a:pt x="164" y="13"/>
                  </a:lnTo>
                  <a:lnTo>
                    <a:pt x="183" y="74"/>
                  </a:lnTo>
                  <a:lnTo>
                    <a:pt x="190" y="0"/>
                  </a:lnTo>
                  <a:lnTo>
                    <a:pt x="190" y="95"/>
                  </a:lnTo>
                  <a:lnTo>
                    <a:pt x="171" y="48"/>
                  </a:lnTo>
                  <a:lnTo>
                    <a:pt x="132" y="114"/>
                  </a:lnTo>
                  <a:lnTo>
                    <a:pt x="150" y="155"/>
                  </a:lnTo>
                  <a:lnTo>
                    <a:pt x="157" y="216"/>
                  </a:lnTo>
                  <a:lnTo>
                    <a:pt x="144" y="189"/>
                  </a:lnTo>
                  <a:lnTo>
                    <a:pt x="144" y="155"/>
                  </a:lnTo>
                  <a:lnTo>
                    <a:pt x="125" y="114"/>
                  </a:lnTo>
                  <a:lnTo>
                    <a:pt x="85" y="101"/>
                  </a:lnTo>
                  <a:lnTo>
                    <a:pt x="33" y="88"/>
                  </a:lnTo>
                  <a:lnTo>
                    <a:pt x="66" y="114"/>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0" name="Freeform 49">
              <a:extLst>
                <a:ext uri="{FF2B5EF4-FFF2-40B4-BE49-F238E27FC236}">
                  <a16:creationId xmlns:a16="http://schemas.microsoft.com/office/drawing/2014/main" id="{0F824560-3078-4A37-8388-F53A65C77520}"/>
                </a:ext>
              </a:extLst>
            </p:cNvPr>
            <p:cNvSpPr>
              <a:spLocks/>
            </p:cNvSpPr>
            <p:nvPr/>
          </p:nvSpPr>
          <p:spPr bwMode="auto">
            <a:xfrm>
              <a:off x="361" y="1762"/>
              <a:ext cx="137" cy="141"/>
            </a:xfrm>
            <a:custGeom>
              <a:avLst/>
              <a:gdLst>
                <a:gd name="T0" fmla="*/ 0 w 137"/>
                <a:gd name="T1" fmla="*/ 7 h 141"/>
                <a:gd name="T2" fmla="*/ 39 w 137"/>
                <a:gd name="T3" fmla="*/ 47 h 141"/>
                <a:gd name="T4" fmla="*/ 97 w 137"/>
                <a:gd name="T5" fmla="*/ 140 h 141"/>
                <a:gd name="T6" fmla="*/ 97 w 137"/>
                <a:gd name="T7" fmla="*/ 120 h 141"/>
                <a:gd name="T8" fmla="*/ 59 w 137"/>
                <a:gd name="T9" fmla="*/ 27 h 141"/>
                <a:gd name="T10" fmla="*/ 71 w 137"/>
                <a:gd name="T11" fmla="*/ 27 h 141"/>
                <a:gd name="T12" fmla="*/ 136 w 137"/>
                <a:gd name="T13" fmla="*/ 86 h 141"/>
                <a:gd name="T14" fmla="*/ 65 w 137"/>
                <a:gd name="T15" fmla="*/ 13 h 141"/>
                <a:gd name="T16" fmla="*/ 32 w 137"/>
                <a:gd name="T17" fmla="*/ 0 h 141"/>
                <a:gd name="T18" fmla="*/ 78 w 137"/>
                <a:gd name="T19" fmla="*/ 86 h 141"/>
                <a:gd name="T20" fmla="*/ 71 w 137"/>
                <a:gd name="T21" fmla="*/ 73 h 141"/>
                <a:gd name="T22" fmla="*/ 39 w 137"/>
                <a:gd name="T23" fmla="*/ 40 h 141"/>
                <a:gd name="T24" fmla="*/ 0 w 137"/>
                <a:gd name="T25" fmla="*/ 7 h 1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7"/>
                <a:gd name="T40" fmla="*/ 0 h 141"/>
                <a:gd name="T41" fmla="*/ 137 w 137"/>
                <a:gd name="T42" fmla="*/ 141 h 14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7" h="141">
                  <a:moveTo>
                    <a:pt x="0" y="7"/>
                  </a:moveTo>
                  <a:lnTo>
                    <a:pt x="39" y="47"/>
                  </a:lnTo>
                  <a:lnTo>
                    <a:pt x="97" y="140"/>
                  </a:lnTo>
                  <a:lnTo>
                    <a:pt x="97" y="120"/>
                  </a:lnTo>
                  <a:lnTo>
                    <a:pt x="59" y="27"/>
                  </a:lnTo>
                  <a:lnTo>
                    <a:pt x="71" y="27"/>
                  </a:lnTo>
                  <a:lnTo>
                    <a:pt x="136" y="86"/>
                  </a:lnTo>
                  <a:lnTo>
                    <a:pt x="65" y="13"/>
                  </a:lnTo>
                  <a:lnTo>
                    <a:pt x="32" y="0"/>
                  </a:lnTo>
                  <a:lnTo>
                    <a:pt x="78" y="86"/>
                  </a:lnTo>
                  <a:lnTo>
                    <a:pt x="71" y="73"/>
                  </a:lnTo>
                  <a:lnTo>
                    <a:pt x="39" y="40"/>
                  </a:lnTo>
                  <a:lnTo>
                    <a:pt x="0" y="7"/>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1" name="Freeform 50">
              <a:extLst>
                <a:ext uri="{FF2B5EF4-FFF2-40B4-BE49-F238E27FC236}">
                  <a16:creationId xmlns:a16="http://schemas.microsoft.com/office/drawing/2014/main" id="{B82BC7A5-9EE2-4F98-83EF-04DD247AAD76}"/>
                </a:ext>
              </a:extLst>
            </p:cNvPr>
            <p:cNvSpPr>
              <a:spLocks/>
            </p:cNvSpPr>
            <p:nvPr/>
          </p:nvSpPr>
          <p:spPr bwMode="auto">
            <a:xfrm>
              <a:off x="429" y="1658"/>
              <a:ext cx="109" cy="259"/>
            </a:xfrm>
            <a:custGeom>
              <a:avLst/>
              <a:gdLst>
                <a:gd name="T0" fmla="*/ 0 w 109"/>
                <a:gd name="T1" fmla="*/ 13 h 259"/>
                <a:gd name="T2" fmla="*/ 58 w 109"/>
                <a:gd name="T3" fmla="*/ 95 h 259"/>
                <a:gd name="T4" fmla="*/ 96 w 109"/>
                <a:gd name="T5" fmla="*/ 204 h 259"/>
                <a:gd name="T6" fmla="*/ 83 w 109"/>
                <a:gd name="T7" fmla="*/ 217 h 259"/>
                <a:gd name="T8" fmla="*/ 58 w 109"/>
                <a:gd name="T9" fmla="*/ 224 h 259"/>
                <a:gd name="T10" fmla="*/ 45 w 109"/>
                <a:gd name="T11" fmla="*/ 238 h 259"/>
                <a:gd name="T12" fmla="*/ 45 w 109"/>
                <a:gd name="T13" fmla="*/ 258 h 259"/>
                <a:gd name="T14" fmla="*/ 50 w 109"/>
                <a:gd name="T15" fmla="*/ 258 h 259"/>
                <a:gd name="T16" fmla="*/ 50 w 109"/>
                <a:gd name="T17" fmla="*/ 238 h 259"/>
                <a:gd name="T18" fmla="*/ 64 w 109"/>
                <a:gd name="T19" fmla="*/ 230 h 259"/>
                <a:gd name="T20" fmla="*/ 83 w 109"/>
                <a:gd name="T21" fmla="*/ 224 h 259"/>
                <a:gd name="T22" fmla="*/ 102 w 109"/>
                <a:gd name="T23" fmla="*/ 210 h 259"/>
                <a:gd name="T24" fmla="*/ 108 w 109"/>
                <a:gd name="T25" fmla="*/ 204 h 259"/>
                <a:gd name="T26" fmla="*/ 64 w 109"/>
                <a:gd name="T27" fmla="*/ 95 h 259"/>
                <a:gd name="T28" fmla="*/ 0 w 109"/>
                <a:gd name="T29" fmla="*/ 0 h 259"/>
                <a:gd name="T30" fmla="*/ 0 w 109"/>
                <a:gd name="T31" fmla="*/ 13 h 25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9"/>
                <a:gd name="T49" fmla="*/ 0 h 259"/>
                <a:gd name="T50" fmla="*/ 109 w 109"/>
                <a:gd name="T51" fmla="*/ 259 h 25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9" h="259">
                  <a:moveTo>
                    <a:pt x="0" y="13"/>
                  </a:moveTo>
                  <a:lnTo>
                    <a:pt x="58" y="95"/>
                  </a:lnTo>
                  <a:lnTo>
                    <a:pt x="96" y="204"/>
                  </a:lnTo>
                  <a:lnTo>
                    <a:pt x="83" y="217"/>
                  </a:lnTo>
                  <a:lnTo>
                    <a:pt x="58" y="224"/>
                  </a:lnTo>
                  <a:lnTo>
                    <a:pt x="45" y="238"/>
                  </a:lnTo>
                  <a:lnTo>
                    <a:pt x="45" y="258"/>
                  </a:lnTo>
                  <a:lnTo>
                    <a:pt x="50" y="258"/>
                  </a:lnTo>
                  <a:lnTo>
                    <a:pt x="50" y="238"/>
                  </a:lnTo>
                  <a:lnTo>
                    <a:pt x="64" y="230"/>
                  </a:lnTo>
                  <a:lnTo>
                    <a:pt x="83" y="224"/>
                  </a:lnTo>
                  <a:lnTo>
                    <a:pt x="102" y="210"/>
                  </a:lnTo>
                  <a:lnTo>
                    <a:pt x="108" y="204"/>
                  </a:lnTo>
                  <a:lnTo>
                    <a:pt x="64" y="95"/>
                  </a:lnTo>
                  <a:lnTo>
                    <a:pt x="0" y="0"/>
                  </a:lnTo>
                  <a:lnTo>
                    <a:pt x="0" y="13"/>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2" name="Freeform 51">
              <a:extLst>
                <a:ext uri="{FF2B5EF4-FFF2-40B4-BE49-F238E27FC236}">
                  <a16:creationId xmlns:a16="http://schemas.microsoft.com/office/drawing/2014/main" id="{FD84681D-E59F-47F6-8DD1-7CC3ABB8DBB6}"/>
                </a:ext>
              </a:extLst>
            </p:cNvPr>
            <p:cNvSpPr>
              <a:spLocks/>
            </p:cNvSpPr>
            <p:nvPr/>
          </p:nvSpPr>
          <p:spPr bwMode="auto">
            <a:xfrm>
              <a:off x="491" y="1596"/>
              <a:ext cx="249" cy="245"/>
            </a:xfrm>
            <a:custGeom>
              <a:avLst/>
              <a:gdLst>
                <a:gd name="T0" fmla="*/ 13 w 249"/>
                <a:gd name="T1" fmla="*/ 94 h 245"/>
                <a:gd name="T2" fmla="*/ 52 w 249"/>
                <a:gd name="T3" fmla="*/ 169 h 245"/>
                <a:gd name="T4" fmla="*/ 85 w 249"/>
                <a:gd name="T5" fmla="*/ 236 h 245"/>
                <a:gd name="T6" fmla="*/ 163 w 249"/>
                <a:gd name="T7" fmla="*/ 210 h 245"/>
                <a:gd name="T8" fmla="*/ 209 w 249"/>
                <a:gd name="T9" fmla="*/ 175 h 245"/>
                <a:gd name="T10" fmla="*/ 241 w 249"/>
                <a:gd name="T11" fmla="*/ 129 h 245"/>
                <a:gd name="T12" fmla="*/ 221 w 249"/>
                <a:gd name="T13" fmla="*/ 60 h 245"/>
                <a:gd name="T14" fmla="*/ 195 w 249"/>
                <a:gd name="T15" fmla="*/ 20 h 245"/>
                <a:gd name="T16" fmla="*/ 195 w 249"/>
                <a:gd name="T17" fmla="*/ 0 h 245"/>
                <a:gd name="T18" fmla="*/ 229 w 249"/>
                <a:gd name="T19" fmla="*/ 60 h 245"/>
                <a:gd name="T20" fmla="*/ 248 w 249"/>
                <a:gd name="T21" fmla="*/ 129 h 245"/>
                <a:gd name="T22" fmla="*/ 214 w 249"/>
                <a:gd name="T23" fmla="*/ 175 h 245"/>
                <a:gd name="T24" fmla="*/ 169 w 249"/>
                <a:gd name="T25" fmla="*/ 210 h 245"/>
                <a:gd name="T26" fmla="*/ 78 w 249"/>
                <a:gd name="T27" fmla="*/ 244 h 245"/>
                <a:gd name="T28" fmla="*/ 39 w 249"/>
                <a:gd name="T29" fmla="*/ 162 h 245"/>
                <a:gd name="T30" fmla="*/ 0 w 249"/>
                <a:gd name="T31" fmla="*/ 81 h 245"/>
                <a:gd name="T32" fmla="*/ 13 w 249"/>
                <a:gd name="T33" fmla="*/ 94 h 2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9"/>
                <a:gd name="T52" fmla="*/ 0 h 245"/>
                <a:gd name="T53" fmla="*/ 249 w 249"/>
                <a:gd name="T54" fmla="*/ 245 h 2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9" h="245">
                  <a:moveTo>
                    <a:pt x="13" y="94"/>
                  </a:moveTo>
                  <a:lnTo>
                    <a:pt x="52" y="169"/>
                  </a:lnTo>
                  <a:lnTo>
                    <a:pt x="85" y="236"/>
                  </a:lnTo>
                  <a:lnTo>
                    <a:pt x="163" y="210"/>
                  </a:lnTo>
                  <a:lnTo>
                    <a:pt x="209" y="175"/>
                  </a:lnTo>
                  <a:lnTo>
                    <a:pt x="241" y="129"/>
                  </a:lnTo>
                  <a:lnTo>
                    <a:pt x="221" y="60"/>
                  </a:lnTo>
                  <a:lnTo>
                    <a:pt x="195" y="20"/>
                  </a:lnTo>
                  <a:lnTo>
                    <a:pt x="195" y="0"/>
                  </a:lnTo>
                  <a:lnTo>
                    <a:pt x="229" y="60"/>
                  </a:lnTo>
                  <a:lnTo>
                    <a:pt x="248" y="129"/>
                  </a:lnTo>
                  <a:lnTo>
                    <a:pt x="214" y="175"/>
                  </a:lnTo>
                  <a:lnTo>
                    <a:pt x="169" y="210"/>
                  </a:lnTo>
                  <a:lnTo>
                    <a:pt x="78" y="244"/>
                  </a:lnTo>
                  <a:lnTo>
                    <a:pt x="39" y="162"/>
                  </a:lnTo>
                  <a:lnTo>
                    <a:pt x="0" y="81"/>
                  </a:lnTo>
                  <a:lnTo>
                    <a:pt x="13" y="94"/>
                  </a:lnTo>
                </a:path>
              </a:pathLst>
            </a:custGeom>
            <a:solidFill>
              <a:srgbClr val="0000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3" name="Freeform 52">
              <a:extLst>
                <a:ext uri="{FF2B5EF4-FFF2-40B4-BE49-F238E27FC236}">
                  <a16:creationId xmlns:a16="http://schemas.microsoft.com/office/drawing/2014/main" id="{280D3EDD-40B9-453C-8280-9641FFB6121A}"/>
                </a:ext>
              </a:extLst>
            </p:cNvPr>
            <p:cNvSpPr>
              <a:spLocks/>
            </p:cNvSpPr>
            <p:nvPr/>
          </p:nvSpPr>
          <p:spPr bwMode="auto">
            <a:xfrm>
              <a:off x="537" y="1858"/>
              <a:ext cx="75" cy="37"/>
            </a:xfrm>
            <a:custGeom>
              <a:avLst/>
              <a:gdLst>
                <a:gd name="T0" fmla="*/ 6 w 75"/>
                <a:gd name="T1" fmla="*/ 5 h 37"/>
                <a:gd name="T2" fmla="*/ 18 w 75"/>
                <a:gd name="T3" fmla="*/ 5 h 37"/>
                <a:gd name="T4" fmla="*/ 49 w 75"/>
                <a:gd name="T5" fmla="*/ 23 h 37"/>
                <a:gd name="T6" fmla="*/ 61 w 75"/>
                <a:gd name="T7" fmla="*/ 29 h 37"/>
                <a:gd name="T8" fmla="*/ 68 w 75"/>
                <a:gd name="T9" fmla="*/ 36 h 37"/>
                <a:gd name="T10" fmla="*/ 74 w 75"/>
                <a:gd name="T11" fmla="*/ 36 h 37"/>
                <a:gd name="T12" fmla="*/ 61 w 75"/>
                <a:gd name="T13" fmla="*/ 23 h 37"/>
                <a:gd name="T14" fmla="*/ 18 w 75"/>
                <a:gd name="T15" fmla="*/ 0 h 37"/>
                <a:gd name="T16" fmla="*/ 0 w 75"/>
                <a:gd name="T17" fmla="*/ 0 h 37"/>
                <a:gd name="T18" fmla="*/ 6 w 75"/>
                <a:gd name="T19" fmla="*/ 5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5"/>
                <a:gd name="T31" fmla="*/ 0 h 37"/>
                <a:gd name="T32" fmla="*/ 75 w 75"/>
                <a:gd name="T33" fmla="*/ 37 h 3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5" h="37">
                  <a:moveTo>
                    <a:pt x="6" y="5"/>
                  </a:moveTo>
                  <a:lnTo>
                    <a:pt x="18" y="5"/>
                  </a:lnTo>
                  <a:lnTo>
                    <a:pt x="49" y="23"/>
                  </a:lnTo>
                  <a:lnTo>
                    <a:pt x="61" y="29"/>
                  </a:lnTo>
                  <a:lnTo>
                    <a:pt x="68" y="36"/>
                  </a:lnTo>
                  <a:lnTo>
                    <a:pt x="74" y="36"/>
                  </a:lnTo>
                  <a:lnTo>
                    <a:pt x="61" y="23"/>
                  </a:lnTo>
                  <a:lnTo>
                    <a:pt x="18" y="0"/>
                  </a:lnTo>
                  <a:lnTo>
                    <a:pt x="0" y="0"/>
                  </a:lnTo>
                  <a:lnTo>
                    <a:pt x="6" y="5"/>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4" name="Freeform 53">
              <a:extLst>
                <a:ext uri="{FF2B5EF4-FFF2-40B4-BE49-F238E27FC236}">
                  <a16:creationId xmlns:a16="http://schemas.microsoft.com/office/drawing/2014/main" id="{8FE1E877-928E-469A-8B8C-0FDB47B27B0D}"/>
                </a:ext>
              </a:extLst>
            </p:cNvPr>
            <p:cNvSpPr>
              <a:spLocks/>
            </p:cNvSpPr>
            <p:nvPr/>
          </p:nvSpPr>
          <p:spPr bwMode="auto">
            <a:xfrm>
              <a:off x="529" y="1880"/>
              <a:ext cx="83" cy="35"/>
            </a:xfrm>
            <a:custGeom>
              <a:avLst/>
              <a:gdLst>
                <a:gd name="T0" fmla="*/ 19 w 83"/>
                <a:gd name="T1" fmla="*/ 0 h 35"/>
                <a:gd name="T2" fmla="*/ 31 w 83"/>
                <a:gd name="T3" fmla="*/ 11 h 35"/>
                <a:gd name="T4" fmla="*/ 69 w 83"/>
                <a:gd name="T5" fmla="*/ 23 h 35"/>
                <a:gd name="T6" fmla="*/ 82 w 83"/>
                <a:gd name="T7" fmla="*/ 34 h 35"/>
                <a:gd name="T8" fmla="*/ 76 w 83"/>
                <a:gd name="T9" fmla="*/ 34 h 35"/>
                <a:gd name="T10" fmla="*/ 63 w 83"/>
                <a:gd name="T11" fmla="*/ 23 h 35"/>
                <a:gd name="T12" fmla="*/ 0 w 83"/>
                <a:gd name="T13" fmla="*/ 11 h 35"/>
                <a:gd name="T14" fmla="*/ 24 w 83"/>
                <a:gd name="T15" fmla="*/ 11 h 35"/>
                <a:gd name="T16" fmla="*/ 19 w 83"/>
                <a:gd name="T17" fmla="*/ 0 h 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3"/>
                <a:gd name="T28" fmla="*/ 0 h 35"/>
                <a:gd name="T29" fmla="*/ 83 w 83"/>
                <a:gd name="T30" fmla="*/ 35 h 3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3" h="35">
                  <a:moveTo>
                    <a:pt x="19" y="0"/>
                  </a:moveTo>
                  <a:lnTo>
                    <a:pt x="31" y="11"/>
                  </a:lnTo>
                  <a:lnTo>
                    <a:pt x="69" y="23"/>
                  </a:lnTo>
                  <a:lnTo>
                    <a:pt x="82" y="34"/>
                  </a:lnTo>
                  <a:lnTo>
                    <a:pt x="76" y="34"/>
                  </a:lnTo>
                  <a:lnTo>
                    <a:pt x="63" y="23"/>
                  </a:lnTo>
                  <a:lnTo>
                    <a:pt x="0" y="11"/>
                  </a:lnTo>
                  <a:lnTo>
                    <a:pt x="24" y="11"/>
                  </a:lnTo>
                  <a:lnTo>
                    <a:pt x="19" y="0"/>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5" name="Freeform 54">
              <a:extLst>
                <a:ext uri="{FF2B5EF4-FFF2-40B4-BE49-F238E27FC236}">
                  <a16:creationId xmlns:a16="http://schemas.microsoft.com/office/drawing/2014/main" id="{766E02A9-19F6-4D1F-A278-80B0734BC9F5}"/>
                </a:ext>
              </a:extLst>
            </p:cNvPr>
            <p:cNvSpPr>
              <a:spLocks/>
            </p:cNvSpPr>
            <p:nvPr/>
          </p:nvSpPr>
          <p:spPr bwMode="auto">
            <a:xfrm>
              <a:off x="793" y="1586"/>
              <a:ext cx="173" cy="261"/>
            </a:xfrm>
            <a:custGeom>
              <a:avLst/>
              <a:gdLst>
                <a:gd name="T0" fmla="*/ 117 w 173"/>
                <a:gd name="T1" fmla="*/ 7 h 261"/>
                <a:gd name="T2" fmla="*/ 66 w 173"/>
                <a:gd name="T3" fmla="*/ 67 h 261"/>
                <a:gd name="T4" fmla="*/ 21 w 173"/>
                <a:gd name="T5" fmla="*/ 120 h 261"/>
                <a:gd name="T6" fmla="*/ 11 w 173"/>
                <a:gd name="T7" fmla="*/ 187 h 261"/>
                <a:gd name="T8" fmla="*/ 11 w 173"/>
                <a:gd name="T9" fmla="*/ 247 h 261"/>
                <a:gd name="T10" fmla="*/ 26 w 173"/>
                <a:gd name="T11" fmla="*/ 227 h 261"/>
                <a:gd name="T12" fmla="*/ 31 w 173"/>
                <a:gd name="T13" fmla="*/ 227 h 261"/>
                <a:gd name="T14" fmla="*/ 41 w 173"/>
                <a:gd name="T15" fmla="*/ 233 h 261"/>
                <a:gd name="T16" fmla="*/ 66 w 173"/>
                <a:gd name="T17" fmla="*/ 181 h 261"/>
                <a:gd name="T18" fmla="*/ 41 w 173"/>
                <a:gd name="T19" fmla="*/ 240 h 261"/>
                <a:gd name="T20" fmla="*/ 47 w 173"/>
                <a:gd name="T21" fmla="*/ 253 h 261"/>
                <a:gd name="T22" fmla="*/ 66 w 173"/>
                <a:gd name="T23" fmla="*/ 233 h 261"/>
                <a:gd name="T24" fmla="*/ 81 w 173"/>
                <a:gd name="T25" fmla="*/ 227 h 261"/>
                <a:gd name="T26" fmla="*/ 76 w 173"/>
                <a:gd name="T27" fmla="*/ 253 h 261"/>
                <a:gd name="T28" fmla="*/ 101 w 173"/>
                <a:gd name="T29" fmla="*/ 227 h 261"/>
                <a:gd name="T30" fmla="*/ 112 w 173"/>
                <a:gd name="T31" fmla="*/ 160 h 261"/>
                <a:gd name="T32" fmla="*/ 161 w 173"/>
                <a:gd name="T33" fmla="*/ 100 h 261"/>
                <a:gd name="T34" fmla="*/ 167 w 173"/>
                <a:gd name="T35" fmla="*/ 53 h 261"/>
                <a:gd name="T36" fmla="*/ 147 w 173"/>
                <a:gd name="T37" fmla="*/ 7 h 261"/>
                <a:gd name="T38" fmla="*/ 167 w 173"/>
                <a:gd name="T39" fmla="*/ 27 h 261"/>
                <a:gd name="T40" fmla="*/ 172 w 173"/>
                <a:gd name="T41" fmla="*/ 87 h 261"/>
                <a:gd name="T42" fmla="*/ 131 w 173"/>
                <a:gd name="T43" fmla="*/ 127 h 261"/>
                <a:gd name="T44" fmla="*/ 106 w 173"/>
                <a:gd name="T45" fmla="*/ 233 h 261"/>
                <a:gd name="T46" fmla="*/ 76 w 173"/>
                <a:gd name="T47" fmla="*/ 260 h 261"/>
                <a:gd name="T48" fmla="*/ 51 w 173"/>
                <a:gd name="T49" fmla="*/ 260 h 261"/>
                <a:gd name="T50" fmla="*/ 37 w 173"/>
                <a:gd name="T51" fmla="*/ 247 h 261"/>
                <a:gd name="T52" fmla="*/ 31 w 173"/>
                <a:gd name="T53" fmla="*/ 240 h 261"/>
                <a:gd name="T54" fmla="*/ 16 w 173"/>
                <a:gd name="T55" fmla="*/ 253 h 261"/>
                <a:gd name="T56" fmla="*/ 0 w 173"/>
                <a:gd name="T57" fmla="*/ 240 h 261"/>
                <a:gd name="T58" fmla="*/ 16 w 173"/>
                <a:gd name="T59" fmla="*/ 120 h 261"/>
                <a:gd name="T60" fmla="*/ 66 w 173"/>
                <a:gd name="T61" fmla="*/ 60 h 261"/>
                <a:gd name="T62" fmla="*/ 117 w 173"/>
                <a:gd name="T63" fmla="*/ 0 h 261"/>
                <a:gd name="T64" fmla="*/ 152 w 173"/>
                <a:gd name="T65" fmla="*/ 7 h 26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73"/>
                <a:gd name="T100" fmla="*/ 0 h 261"/>
                <a:gd name="T101" fmla="*/ 173 w 173"/>
                <a:gd name="T102" fmla="*/ 261 h 26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73" h="261">
                  <a:moveTo>
                    <a:pt x="136" y="7"/>
                  </a:moveTo>
                  <a:lnTo>
                    <a:pt x="117" y="7"/>
                  </a:lnTo>
                  <a:lnTo>
                    <a:pt x="101" y="20"/>
                  </a:lnTo>
                  <a:lnTo>
                    <a:pt x="66" y="67"/>
                  </a:lnTo>
                  <a:lnTo>
                    <a:pt x="37" y="100"/>
                  </a:lnTo>
                  <a:lnTo>
                    <a:pt x="21" y="120"/>
                  </a:lnTo>
                  <a:lnTo>
                    <a:pt x="16" y="148"/>
                  </a:lnTo>
                  <a:lnTo>
                    <a:pt x="11" y="187"/>
                  </a:lnTo>
                  <a:lnTo>
                    <a:pt x="6" y="240"/>
                  </a:lnTo>
                  <a:lnTo>
                    <a:pt x="11" y="247"/>
                  </a:lnTo>
                  <a:lnTo>
                    <a:pt x="16" y="247"/>
                  </a:lnTo>
                  <a:lnTo>
                    <a:pt x="26" y="227"/>
                  </a:lnTo>
                  <a:lnTo>
                    <a:pt x="41" y="154"/>
                  </a:lnTo>
                  <a:lnTo>
                    <a:pt x="31" y="227"/>
                  </a:lnTo>
                  <a:lnTo>
                    <a:pt x="37" y="233"/>
                  </a:lnTo>
                  <a:lnTo>
                    <a:pt x="41" y="233"/>
                  </a:lnTo>
                  <a:lnTo>
                    <a:pt x="51" y="227"/>
                  </a:lnTo>
                  <a:lnTo>
                    <a:pt x="66" y="181"/>
                  </a:lnTo>
                  <a:lnTo>
                    <a:pt x="57" y="227"/>
                  </a:lnTo>
                  <a:lnTo>
                    <a:pt x="41" y="240"/>
                  </a:lnTo>
                  <a:lnTo>
                    <a:pt x="41" y="247"/>
                  </a:lnTo>
                  <a:lnTo>
                    <a:pt x="47" y="253"/>
                  </a:lnTo>
                  <a:lnTo>
                    <a:pt x="51" y="253"/>
                  </a:lnTo>
                  <a:lnTo>
                    <a:pt x="66" y="233"/>
                  </a:lnTo>
                  <a:lnTo>
                    <a:pt x="87" y="193"/>
                  </a:lnTo>
                  <a:lnTo>
                    <a:pt x="81" y="227"/>
                  </a:lnTo>
                  <a:lnTo>
                    <a:pt x="71" y="247"/>
                  </a:lnTo>
                  <a:lnTo>
                    <a:pt x="76" y="253"/>
                  </a:lnTo>
                  <a:lnTo>
                    <a:pt x="81" y="253"/>
                  </a:lnTo>
                  <a:lnTo>
                    <a:pt x="101" y="227"/>
                  </a:lnTo>
                  <a:lnTo>
                    <a:pt x="106" y="200"/>
                  </a:lnTo>
                  <a:lnTo>
                    <a:pt x="112" y="160"/>
                  </a:lnTo>
                  <a:lnTo>
                    <a:pt x="131" y="120"/>
                  </a:lnTo>
                  <a:lnTo>
                    <a:pt x="161" y="100"/>
                  </a:lnTo>
                  <a:lnTo>
                    <a:pt x="167" y="87"/>
                  </a:lnTo>
                  <a:lnTo>
                    <a:pt x="167" y="53"/>
                  </a:lnTo>
                  <a:lnTo>
                    <a:pt x="161" y="27"/>
                  </a:lnTo>
                  <a:lnTo>
                    <a:pt x="147" y="7"/>
                  </a:lnTo>
                  <a:lnTo>
                    <a:pt x="152" y="7"/>
                  </a:lnTo>
                  <a:lnTo>
                    <a:pt x="167" y="27"/>
                  </a:lnTo>
                  <a:lnTo>
                    <a:pt x="172" y="53"/>
                  </a:lnTo>
                  <a:lnTo>
                    <a:pt x="172" y="87"/>
                  </a:lnTo>
                  <a:lnTo>
                    <a:pt x="167" y="107"/>
                  </a:lnTo>
                  <a:lnTo>
                    <a:pt x="131" y="127"/>
                  </a:lnTo>
                  <a:lnTo>
                    <a:pt x="117" y="160"/>
                  </a:lnTo>
                  <a:lnTo>
                    <a:pt x="106" y="233"/>
                  </a:lnTo>
                  <a:lnTo>
                    <a:pt x="81" y="260"/>
                  </a:lnTo>
                  <a:lnTo>
                    <a:pt x="76" y="260"/>
                  </a:lnTo>
                  <a:lnTo>
                    <a:pt x="66" y="247"/>
                  </a:lnTo>
                  <a:lnTo>
                    <a:pt x="51" y="260"/>
                  </a:lnTo>
                  <a:lnTo>
                    <a:pt x="47" y="260"/>
                  </a:lnTo>
                  <a:lnTo>
                    <a:pt x="37" y="247"/>
                  </a:lnTo>
                  <a:lnTo>
                    <a:pt x="37" y="240"/>
                  </a:lnTo>
                  <a:lnTo>
                    <a:pt x="31" y="240"/>
                  </a:lnTo>
                  <a:lnTo>
                    <a:pt x="31" y="233"/>
                  </a:lnTo>
                  <a:lnTo>
                    <a:pt x="16" y="253"/>
                  </a:lnTo>
                  <a:lnTo>
                    <a:pt x="11" y="253"/>
                  </a:lnTo>
                  <a:lnTo>
                    <a:pt x="0" y="240"/>
                  </a:lnTo>
                  <a:lnTo>
                    <a:pt x="11" y="148"/>
                  </a:lnTo>
                  <a:lnTo>
                    <a:pt x="16" y="120"/>
                  </a:lnTo>
                  <a:lnTo>
                    <a:pt x="21" y="107"/>
                  </a:lnTo>
                  <a:lnTo>
                    <a:pt x="66" y="60"/>
                  </a:lnTo>
                  <a:lnTo>
                    <a:pt x="96" y="20"/>
                  </a:lnTo>
                  <a:lnTo>
                    <a:pt x="117" y="0"/>
                  </a:lnTo>
                  <a:lnTo>
                    <a:pt x="147" y="0"/>
                  </a:lnTo>
                  <a:lnTo>
                    <a:pt x="152" y="7"/>
                  </a:lnTo>
                  <a:lnTo>
                    <a:pt x="136" y="7"/>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6" name="Freeform 55">
              <a:extLst>
                <a:ext uri="{FF2B5EF4-FFF2-40B4-BE49-F238E27FC236}">
                  <a16:creationId xmlns:a16="http://schemas.microsoft.com/office/drawing/2014/main" id="{F6E6FC1F-7DF4-4435-BB11-09444612F0E5}"/>
                </a:ext>
              </a:extLst>
            </p:cNvPr>
            <p:cNvSpPr>
              <a:spLocks/>
            </p:cNvSpPr>
            <p:nvPr/>
          </p:nvSpPr>
          <p:spPr bwMode="auto">
            <a:xfrm>
              <a:off x="783" y="1748"/>
              <a:ext cx="17" cy="51"/>
            </a:xfrm>
            <a:custGeom>
              <a:avLst/>
              <a:gdLst>
                <a:gd name="T0" fmla="*/ 16 w 17"/>
                <a:gd name="T1" fmla="*/ 0 h 51"/>
                <a:gd name="T2" fmla="*/ 5 w 17"/>
                <a:gd name="T3" fmla="*/ 19 h 51"/>
                <a:gd name="T4" fmla="*/ 0 w 17"/>
                <a:gd name="T5" fmla="*/ 31 h 51"/>
                <a:gd name="T6" fmla="*/ 0 w 17"/>
                <a:gd name="T7" fmla="*/ 44 h 51"/>
                <a:gd name="T8" fmla="*/ 5 w 17"/>
                <a:gd name="T9" fmla="*/ 50 h 51"/>
                <a:gd name="T10" fmla="*/ 13 w 17"/>
                <a:gd name="T11" fmla="*/ 44 h 51"/>
                <a:gd name="T12" fmla="*/ 13 w 17"/>
                <a:gd name="T13" fmla="*/ 37 h 51"/>
                <a:gd name="T14" fmla="*/ 8 w 17"/>
                <a:gd name="T15" fmla="*/ 44 h 51"/>
                <a:gd name="T16" fmla="*/ 5 w 17"/>
                <a:gd name="T17" fmla="*/ 44 h 51"/>
                <a:gd name="T18" fmla="*/ 5 w 17"/>
                <a:gd name="T19" fmla="*/ 31 h 51"/>
                <a:gd name="T20" fmla="*/ 8 w 17"/>
                <a:gd name="T21" fmla="*/ 19 h 51"/>
                <a:gd name="T22" fmla="*/ 16 w 17"/>
                <a:gd name="T23" fmla="*/ 13 h 51"/>
                <a:gd name="T24" fmla="*/ 16 w 17"/>
                <a:gd name="T25" fmla="*/ 0 h 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51"/>
                <a:gd name="T41" fmla="*/ 17 w 17"/>
                <a:gd name="T42" fmla="*/ 51 h 5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51">
                  <a:moveTo>
                    <a:pt x="16" y="0"/>
                  </a:moveTo>
                  <a:lnTo>
                    <a:pt x="5" y="19"/>
                  </a:lnTo>
                  <a:lnTo>
                    <a:pt x="0" y="31"/>
                  </a:lnTo>
                  <a:lnTo>
                    <a:pt x="0" y="44"/>
                  </a:lnTo>
                  <a:lnTo>
                    <a:pt x="5" y="50"/>
                  </a:lnTo>
                  <a:lnTo>
                    <a:pt x="13" y="44"/>
                  </a:lnTo>
                  <a:lnTo>
                    <a:pt x="13" y="37"/>
                  </a:lnTo>
                  <a:lnTo>
                    <a:pt x="8" y="44"/>
                  </a:lnTo>
                  <a:lnTo>
                    <a:pt x="5" y="44"/>
                  </a:lnTo>
                  <a:lnTo>
                    <a:pt x="5" y="31"/>
                  </a:lnTo>
                  <a:lnTo>
                    <a:pt x="8" y="19"/>
                  </a:lnTo>
                  <a:lnTo>
                    <a:pt x="16" y="13"/>
                  </a:lnTo>
                  <a:lnTo>
                    <a:pt x="16" y="0"/>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7" name="Freeform 56">
              <a:extLst>
                <a:ext uri="{FF2B5EF4-FFF2-40B4-BE49-F238E27FC236}">
                  <a16:creationId xmlns:a16="http://schemas.microsoft.com/office/drawing/2014/main" id="{CFC178C6-1EAC-488A-92D3-6AF08A361E23}"/>
                </a:ext>
              </a:extLst>
            </p:cNvPr>
            <p:cNvSpPr>
              <a:spLocks/>
            </p:cNvSpPr>
            <p:nvPr/>
          </p:nvSpPr>
          <p:spPr bwMode="auto">
            <a:xfrm>
              <a:off x="651" y="1512"/>
              <a:ext cx="409" cy="237"/>
            </a:xfrm>
            <a:custGeom>
              <a:avLst/>
              <a:gdLst>
                <a:gd name="T0" fmla="*/ 65 w 409"/>
                <a:gd name="T1" fmla="*/ 14 h 237"/>
                <a:gd name="T2" fmla="*/ 124 w 409"/>
                <a:gd name="T3" fmla="*/ 0 h 237"/>
                <a:gd name="T4" fmla="*/ 183 w 409"/>
                <a:gd name="T5" fmla="*/ 7 h 237"/>
                <a:gd name="T6" fmla="*/ 263 w 409"/>
                <a:gd name="T7" fmla="*/ 21 h 237"/>
                <a:gd name="T8" fmla="*/ 303 w 409"/>
                <a:gd name="T9" fmla="*/ 14 h 237"/>
                <a:gd name="T10" fmla="*/ 355 w 409"/>
                <a:gd name="T11" fmla="*/ 21 h 237"/>
                <a:gd name="T12" fmla="*/ 400 w 409"/>
                <a:gd name="T13" fmla="*/ 61 h 237"/>
                <a:gd name="T14" fmla="*/ 395 w 409"/>
                <a:gd name="T15" fmla="*/ 135 h 237"/>
                <a:gd name="T16" fmla="*/ 348 w 409"/>
                <a:gd name="T17" fmla="*/ 169 h 237"/>
                <a:gd name="T18" fmla="*/ 309 w 409"/>
                <a:gd name="T19" fmla="*/ 182 h 237"/>
                <a:gd name="T20" fmla="*/ 309 w 409"/>
                <a:gd name="T21" fmla="*/ 175 h 237"/>
                <a:gd name="T22" fmla="*/ 348 w 409"/>
                <a:gd name="T23" fmla="*/ 162 h 237"/>
                <a:gd name="T24" fmla="*/ 400 w 409"/>
                <a:gd name="T25" fmla="*/ 101 h 237"/>
                <a:gd name="T26" fmla="*/ 381 w 409"/>
                <a:gd name="T27" fmla="*/ 41 h 237"/>
                <a:gd name="T28" fmla="*/ 329 w 409"/>
                <a:gd name="T29" fmla="*/ 27 h 237"/>
                <a:gd name="T30" fmla="*/ 282 w 409"/>
                <a:gd name="T31" fmla="*/ 54 h 237"/>
                <a:gd name="T32" fmla="*/ 341 w 409"/>
                <a:gd name="T33" fmla="*/ 41 h 237"/>
                <a:gd name="T34" fmla="*/ 329 w 409"/>
                <a:gd name="T35" fmla="*/ 47 h 237"/>
                <a:gd name="T36" fmla="*/ 263 w 409"/>
                <a:gd name="T37" fmla="*/ 74 h 237"/>
                <a:gd name="T38" fmla="*/ 250 w 409"/>
                <a:gd name="T39" fmla="*/ 81 h 237"/>
                <a:gd name="T40" fmla="*/ 276 w 409"/>
                <a:gd name="T41" fmla="*/ 34 h 237"/>
                <a:gd name="T42" fmla="*/ 263 w 409"/>
                <a:gd name="T43" fmla="*/ 34 h 237"/>
                <a:gd name="T44" fmla="*/ 230 w 409"/>
                <a:gd name="T45" fmla="*/ 47 h 237"/>
                <a:gd name="T46" fmla="*/ 230 w 409"/>
                <a:gd name="T47" fmla="*/ 47 h 237"/>
                <a:gd name="T48" fmla="*/ 217 w 409"/>
                <a:gd name="T49" fmla="*/ 47 h 237"/>
                <a:gd name="T50" fmla="*/ 157 w 409"/>
                <a:gd name="T51" fmla="*/ 7 h 237"/>
                <a:gd name="T52" fmla="*/ 111 w 409"/>
                <a:gd name="T53" fmla="*/ 21 h 237"/>
                <a:gd name="T54" fmla="*/ 98 w 409"/>
                <a:gd name="T55" fmla="*/ 27 h 237"/>
                <a:gd name="T56" fmla="*/ 45 w 409"/>
                <a:gd name="T57" fmla="*/ 21 h 237"/>
                <a:gd name="T58" fmla="*/ 117 w 409"/>
                <a:gd name="T59" fmla="*/ 135 h 237"/>
                <a:gd name="T60" fmla="*/ 117 w 409"/>
                <a:gd name="T61" fmla="*/ 87 h 237"/>
                <a:gd name="T62" fmla="*/ 124 w 409"/>
                <a:gd name="T63" fmla="*/ 34 h 237"/>
                <a:gd name="T64" fmla="*/ 157 w 409"/>
                <a:gd name="T65" fmla="*/ 87 h 237"/>
                <a:gd name="T66" fmla="*/ 177 w 409"/>
                <a:gd name="T67" fmla="*/ 95 h 237"/>
                <a:gd name="T68" fmla="*/ 203 w 409"/>
                <a:gd name="T69" fmla="*/ 61 h 237"/>
                <a:gd name="T70" fmla="*/ 217 w 409"/>
                <a:gd name="T71" fmla="*/ 81 h 237"/>
                <a:gd name="T72" fmla="*/ 230 w 409"/>
                <a:gd name="T73" fmla="*/ 81 h 237"/>
                <a:gd name="T74" fmla="*/ 203 w 409"/>
                <a:gd name="T75" fmla="*/ 141 h 237"/>
                <a:gd name="T76" fmla="*/ 150 w 409"/>
                <a:gd name="T77" fmla="*/ 236 h 237"/>
                <a:gd name="T78" fmla="*/ 84 w 409"/>
                <a:gd name="T79" fmla="*/ 87 h 237"/>
                <a:gd name="T80" fmla="*/ 25 w 409"/>
                <a:gd name="T81" fmla="*/ 61 h 237"/>
                <a:gd name="T82" fmla="*/ 13 w 409"/>
                <a:gd name="T83" fmla="*/ 21 h 23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09"/>
                <a:gd name="T127" fmla="*/ 0 h 237"/>
                <a:gd name="T128" fmla="*/ 409 w 409"/>
                <a:gd name="T129" fmla="*/ 237 h 23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09" h="237">
                  <a:moveTo>
                    <a:pt x="13" y="21"/>
                  </a:moveTo>
                  <a:lnTo>
                    <a:pt x="65" y="14"/>
                  </a:lnTo>
                  <a:lnTo>
                    <a:pt x="98" y="21"/>
                  </a:lnTo>
                  <a:lnTo>
                    <a:pt x="124" y="0"/>
                  </a:lnTo>
                  <a:lnTo>
                    <a:pt x="150" y="0"/>
                  </a:lnTo>
                  <a:lnTo>
                    <a:pt x="183" y="7"/>
                  </a:lnTo>
                  <a:lnTo>
                    <a:pt x="236" y="27"/>
                  </a:lnTo>
                  <a:lnTo>
                    <a:pt x="263" y="21"/>
                  </a:lnTo>
                  <a:lnTo>
                    <a:pt x="276" y="27"/>
                  </a:lnTo>
                  <a:lnTo>
                    <a:pt x="303" y="14"/>
                  </a:lnTo>
                  <a:lnTo>
                    <a:pt x="322" y="21"/>
                  </a:lnTo>
                  <a:lnTo>
                    <a:pt x="355" y="21"/>
                  </a:lnTo>
                  <a:lnTo>
                    <a:pt x="388" y="34"/>
                  </a:lnTo>
                  <a:lnTo>
                    <a:pt x="400" y="61"/>
                  </a:lnTo>
                  <a:lnTo>
                    <a:pt x="408" y="101"/>
                  </a:lnTo>
                  <a:lnTo>
                    <a:pt x="395" y="135"/>
                  </a:lnTo>
                  <a:lnTo>
                    <a:pt x="368" y="155"/>
                  </a:lnTo>
                  <a:lnTo>
                    <a:pt x="348" y="169"/>
                  </a:lnTo>
                  <a:lnTo>
                    <a:pt x="322" y="182"/>
                  </a:lnTo>
                  <a:lnTo>
                    <a:pt x="309" y="182"/>
                  </a:lnTo>
                  <a:lnTo>
                    <a:pt x="303" y="182"/>
                  </a:lnTo>
                  <a:lnTo>
                    <a:pt x="309" y="175"/>
                  </a:lnTo>
                  <a:lnTo>
                    <a:pt x="322" y="175"/>
                  </a:lnTo>
                  <a:lnTo>
                    <a:pt x="348" y="162"/>
                  </a:lnTo>
                  <a:lnTo>
                    <a:pt x="388" y="129"/>
                  </a:lnTo>
                  <a:lnTo>
                    <a:pt x="400" y="101"/>
                  </a:lnTo>
                  <a:lnTo>
                    <a:pt x="395" y="67"/>
                  </a:lnTo>
                  <a:lnTo>
                    <a:pt x="381" y="41"/>
                  </a:lnTo>
                  <a:lnTo>
                    <a:pt x="361" y="27"/>
                  </a:lnTo>
                  <a:lnTo>
                    <a:pt x="329" y="27"/>
                  </a:lnTo>
                  <a:lnTo>
                    <a:pt x="309" y="21"/>
                  </a:lnTo>
                  <a:lnTo>
                    <a:pt x="282" y="54"/>
                  </a:lnTo>
                  <a:lnTo>
                    <a:pt x="315" y="41"/>
                  </a:lnTo>
                  <a:lnTo>
                    <a:pt x="341" y="41"/>
                  </a:lnTo>
                  <a:lnTo>
                    <a:pt x="368" y="47"/>
                  </a:lnTo>
                  <a:lnTo>
                    <a:pt x="329" y="47"/>
                  </a:lnTo>
                  <a:lnTo>
                    <a:pt x="288" y="54"/>
                  </a:lnTo>
                  <a:lnTo>
                    <a:pt x="263" y="74"/>
                  </a:lnTo>
                  <a:lnTo>
                    <a:pt x="250" y="87"/>
                  </a:lnTo>
                  <a:lnTo>
                    <a:pt x="250" y="81"/>
                  </a:lnTo>
                  <a:lnTo>
                    <a:pt x="295" y="27"/>
                  </a:lnTo>
                  <a:lnTo>
                    <a:pt x="276" y="34"/>
                  </a:lnTo>
                  <a:lnTo>
                    <a:pt x="230" y="108"/>
                  </a:lnTo>
                  <a:lnTo>
                    <a:pt x="263" y="34"/>
                  </a:lnTo>
                  <a:lnTo>
                    <a:pt x="243" y="34"/>
                  </a:lnTo>
                  <a:lnTo>
                    <a:pt x="230" y="47"/>
                  </a:lnTo>
                  <a:lnTo>
                    <a:pt x="230" y="74"/>
                  </a:lnTo>
                  <a:lnTo>
                    <a:pt x="230" y="47"/>
                  </a:lnTo>
                  <a:lnTo>
                    <a:pt x="230" y="74"/>
                  </a:lnTo>
                  <a:lnTo>
                    <a:pt x="217" y="47"/>
                  </a:lnTo>
                  <a:lnTo>
                    <a:pt x="217" y="27"/>
                  </a:lnTo>
                  <a:lnTo>
                    <a:pt x="157" y="7"/>
                  </a:lnTo>
                  <a:lnTo>
                    <a:pt x="131" y="7"/>
                  </a:lnTo>
                  <a:lnTo>
                    <a:pt x="111" y="21"/>
                  </a:lnTo>
                  <a:lnTo>
                    <a:pt x="117" y="81"/>
                  </a:lnTo>
                  <a:lnTo>
                    <a:pt x="98" y="27"/>
                  </a:lnTo>
                  <a:lnTo>
                    <a:pt x="65" y="21"/>
                  </a:lnTo>
                  <a:lnTo>
                    <a:pt x="45" y="21"/>
                  </a:lnTo>
                  <a:lnTo>
                    <a:pt x="91" y="87"/>
                  </a:lnTo>
                  <a:lnTo>
                    <a:pt x="117" y="135"/>
                  </a:lnTo>
                  <a:lnTo>
                    <a:pt x="144" y="189"/>
                  </a:lnTo>
                  <a:lnTo>
                    <a:pt x="117" y="87"/>
                  </a:lnTo>
                  <a:lnTo>
                    <a:pt x="150" y="175"/>
                  </a:lnTo>
                  <a:lnTo>
                    <a:pt x="124" y="34"/>
                  </a:lnTo>
                  <a:lnTo>
                    <a:pt x="157" y="141"/>
                  </a:lnTo>
                  <a:lnTo>
                    <a:pt x="157" y="87"/>
                  </a:lnTo>
                  <a:lnTo>
                    <a:pt x="164" y="108"/>
                  </a:lnTo>
                  <a:lnTo>
                    <a:pt x="177" y="95"/>
                  </a:lnTo>
                  <a:lnTo>
                    <a:pt x="191" y="101"/>
                  </a:lnTo>
                  <a:lnTo>
                    <a:pt x="203" y="61"/>
                  </a:lnTo>
                  <a:lnTo>
                    <a:pt x="203" y="101"/>
                  </a:lnTo>
                  <a:lnTo>
                    <a:pt x="217" y="81"/>
                  </a:lnTo>
                  <a:lnTo>
                    <a:pt x="217" y="108"/>
                  </a:lnTo>
                  <a:lnTo>
                    <a:pt x="230" y="81"/>
                  </a:lnTo>
                  <a:lnTo>
                    <a:pt x="230" y="108"/>
                  </a:lnTo>
                  <a:lnTo>
                    <a:pt x="203" y="141"/>
                  </a:lnTo>
                  <a:lnTo>
                    <a:pt x="164" y="182"/>
                  </a:lnTo>
                  <a:lnTo>
                    <a:pt x="150" y="236"/>
                  </a:lnTo>
                  <a:lnTo>
                    <a:pt x="111" y="135"/>
                  </a:lnTo>
                  <a:lnTo>
                    <a:pt x="84" y="87"/>
                  </a:lnTo>
                  <a:lnTo>
                    <a:pt x="58" y="61"/>
                  </a:lnTo>
                  <a:lnTo>
                    <a:pt x="25" y="61"/>
                  </a:lnTo>
                  <a:lnTo>
                    <a:pt x="0" y="21"/>
                  </a:lnTo>
                  <a:lnTo>
                    <a:pt x="13" y="21"/>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8" name="Freeform 57">
              <a:extLst>
                <a:ext uri="{FF2B5EF4-FFF2-40B4-BE49-F238E27FC236}">
                  <a16:creationId xmlns:a16="http://schemas.microsoft.com/office/drawing/2014/main" id="{8F7A5180-A374-44C2-AB98-A3A52BD6939F}"/>
                </a:ext>
              </a:extLst>
            </p:cNvPr>
            <p:cNvSpPr>
              <a:spLocks/>
            </p:cNvSpPr>
            <p:nvPr/>
          </p:nvSpPr>
          <p:spPr bwMode="auto">
            <a:xfrm>
              <a:off x="955" y="1566"/>
              <a:ext cx="97" cy="129"/>
            </a:xfrm>
            <a:custGeom>
              <a:avLst/>
              <a:gdLst>
                <a:gd name="T0" fmla="*/ 12 w 97"/>
                <a:gd name="T1" fmla="*/ 47 h 129"/>
                <a:gd name="T2" fmla="*/ 19 w 97"/>
                <a:gd name="T3" fmla="*/ 81 h 129"/>
                <a:gd name="T4" fmla="*/ 6 w 97"/>
                <a:gd name="T5" fmla="*/ 101 h 129"/>
                <a:gd name="T6" fmla="*/ 6 w 97"/>
                <a:gd name="T7" fmla="*/ 121 h 129"/>
                <a:gd name="T8" fmla="*/ 19 w 97"/>
                <a:gd name="T9" fmla="*/ 128 h 129"/>
                <a:gd name="T10" fmla="*/ 89 w 97"/>
                <a:gd name="T11" fmla="*/ 74 h 129"/>
                <a:gd name="T12" fmla="*/ 96 w 97"/>
                <a:gd name="T13" fmla="*/ 47 h 129"/>
                <a:gd name="T14" fmla="*/ 96 w 97"/>
                <a:gd name="T15" fmla="*/ 13 h 129"/>
                <a:gd name="T16" fmla="*/ 64 w 97"/>
                <a:gd name="T17" fmla="*/ 0 h 129"/>
                <a:gd name="T18" fmla="*/ 70 w 97"/>
                <a:gd name="T19" fmla="*/ 7 h 129"/>
                <a:gd name="T20" fmla="*/ 45 w 97"/>
                <a:gd name="T21" fmla="*/ 13 h 129"/>
                <a:gd name="T22" fmla="*/ 45 w 97"/>
                <a:gd name="T23" fmla="*/ 20 h 129"/>
                <a:gd name="T24" fmla="*/ 0 w 97"/>
                <a:gd name="T25" fmla="*/ 20 h 129"/>
                <a:gd name="T26" fmla="*/ 25 w 97"/>
                <a:gd name="T27" fmla="*/ 33 h 129"/>
                <a:gd name="T28" fmla="*/ 12 w 97"/>
                <a:gd name="T29" fmla="*/ 47 h 12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7"/>
                <a:gd name="T46" fmla="*/ 0 h 129"/>
                <a:gd name="T47" fmla="*/ 97 w 97"/>
                <a:gd name="T48" fmla="*/ 129 h 12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7" h="129">
                  <a:moveTo>
                    <a:pt x="12" y="47"/>
                  </a:moveTo>
                  <a:lnTo>
                    <a:pt x="19" y="81"/>
                  </a:lnTo>
                  <a:lnTo>
                    <a:pt x="6" y="101"/>
                  </a:lnTo>
                  <a:lnTo>
                    <a:pt x="6" y="121"/>
                  </a:lnTo>
                  <a:lnTo>
                    <a:pt x="19" y="128"/>
                  </a:lnTo>
                  <a:lnTo>
                    <a:pt x="89" y="74"/>
                  </a:lnTo>
                  <a:lnTo>
                    <a:pt x="96" y="47"/>
                  </a:lnTo>
                  <a:lnTo>
                    <a:pt x="96" y="13"/>
                  </a:lnTo>
                  <a:lnTo>
                    <a:pt x="64" y="0"/>
                  </a:lnTo>
                  <a:lnTo>
                    <a:pt x="70" y="7"/>
                  </a:lnTo>
                  <a:lnTo>
                    <a:pt x="45" y="13"/>
                  </a:lnTo>
                  <a:lnTo>
                    <a:pt x="45" y="20"/>
                  </a:lnTo>
                  <a:lnTo>
                    <a:pt x="0" y="20"/>
                  </a:lnTo>
                  <a:lnTo>
                    <a:pt x="25" y="33"/>
                  </a:lnTo>
                  <a:lnTo>
                    <a:pt x="12" y="47"/>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59" name="Freeform 58">
              <a:extLst>
                <a:ext uri="{FF2B5EF4-FFF2-40B4-BE49-F238E27FC236}">
                  <a16:creationId xmlns:a16="http://schemas.microsoft.com/office/drawing/2014/main" id="{B3B021EA-053B-4622-94FF-94916ED58F05}"/>
                </a:ext>
              </a:extLst>
            </p:cNvPr>
            <p:cNvSpPr>
              <a:spLocks/>
            </p:cNvSpPr>
            <p:nvPr/>
          </p:nvSpPr>
          <p:spPr bwMode="auto">
            <a:xfrm>
              <a:off x="715" y="1824"/>
              <a:ext cx="79" cy="91"/>
            </a:xfrm>
            <a:custGeom>
              <a:avLst/>
              <a:gdLst>
                <a:gd name="T0" fmla="*/ 78 w 79"/>
                <a:gd name="T1" fmla="*/ 0 h 91"/>
                <a:gd name="T2" fmla="*/ 19 w 79"/>
                <a:gd name="T3" fmla="*/ 39 h 91"/>
                <a:gd name="T4" fmla="*/ 19 w 79"/>
                <a:gd name="T5" fmla="*/ 52 h 91"/>
                <a:gd name="T6" fmla="*/ 13 w 79"/>
                <a:gd name="T7" fmla="*/ 58 h 91"/>
                <a:gd name="T8" fmla="*/ 13 w 79"/>
                <a:gd name="T9" fmla="*/ 71 h 91"/>
                <a:gd name="T10" fmla="*/ 7 w 79"/>
                <a:gd name="T11" fmla="*/ 77 h 91"/>
                <a:gd name="T12" fmla="*/ 7 w 79"/>
                <a:gd name="T13" fmla="*/ 39 h 91"/>
                <a:gd name="T14" fmla="*/ 0 w 79"/>
                <a:gd name="T15" fmla="*/ 39 h 91"/>
                <a:gd name="T16" fmla="*/ 0 w 79"/>
                <a:gd name="T17" fmla="*/ 90 h 91"/>
                <a:gd name="T18" fmla="*/ 19 w 79"/>
                <a:gd name="T19" fmla="*/ 71 h 91"/>
                <a:gd name="T20" fmla="*/ 19 w 79"/>
                <a:gd name="T21" fmla="*/ 58 h 91"/>
                <a:gd name="T22" fmla="*/ 27 w 79"/>
                <a:gd name="T23" fmla="*/ 52 h 91"/>
                <a:gd name="T24" fmla="*/ 27 w 79"/>
                <a:gd name="T25" fmla="*/ 39 h 91"/>
                <a:gd name="T26" fmla="*/ 78 w 79"/>
                <a:gd name="T27" fmla="*/ 6 h 91"/>
                <a:gd name="T28" fmla="*/ 78 w 79"/>
                <a:gd name="T29" fmla="*/ 0 h 9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91"/>
                <a:gd name="T47" fmla="*/ 79 w 79"/>
                <a:gd name="T48" fmla="*/ 91 h 9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91">
                  <a:moveTo>
                    <a:pt x="78" y="0"/>
                  </a:moveTo>
                  <a:lnTo>
                    <a:pt x="19" y="39"/>
                  </a:lnTo>
                  <a:lnTo>
                    <a:pt x="19" y="52"/>
                  </a:lnTo>
                  <a:lnTo>
                    <a:pt x="13" y="58"/>
                  </a:lnTo>
                  <a:lnTo>
                    <a:pt x="13" y="71"/>
                  </a:lnTo>
                  <a:lnTo>
                    <a:pt x="7" y="77"/>
                  </a:lnTo>
                  <a:lnTo>
                    <a:pt x="7" y="39"/>
                  </a:lnTo>
                  <a:lnTo>
                    <a:pt x="0" y="39"/>
                  </a:lnTo>
                  <a:lnTo>
                    <a:pt x="0" y="90"/>
                  </a:lnTo>
                  <a:lnTo>
                    <a:pt x="19" y="71"/>
                  </a:lnTo>
                  <a:lnTo>
                    <a:pt x="19" y="58"/>
                  </a:lnTo>
                  <a:lnTo>
                    <a:pt x="27" y="52"/>
                  </a:lnTo>
                  <a:lnTo>
                    <a:pt x="27" y="39"/>
                  </a:lnTo>
                  <a:lnTo>
                    <a:pt x="78" y="6"/>
                  </a:lnTo>
                  <a:lnTo>
                    <a:pt x="78" y="0"/>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0" name="Freeform 59">
              <a:extLst>
                <a:ext uri="{FF2B5EF4-FFF2-40B4-BE49-F238E27FC236}">
                  <a16:creationId xmlns:a16="http://schemas.microsoft.com/office/drawing/2014/main" id="{8C170E3C-A9E8-4D3F-808D-9A515B89C93E}"/>
                </a:ext>
              </a:extLst>
            </p:cNvPr>
            <p:cNvSpPr>
              <a:spLocks/>
            </p:cNvSpPr>
            <p:nvPr/>
          </p:nvSpPr>
          <p:spPr bwMode="auto">
            <a:xfrm>
              <a:off x="675" y="1866"/>
              <a:ext cx="123" cy="161"/>
            </a:xfrm>
            <a:custGeom>
              <a:avLst/>
              <a:gdLst>
                <a:gd name="T0" fmla="*/ 39 w 123"/>
                <a:gd name="T1" fmla="*/ 0 h 161"/>
                <a:gd name="T2" fmla="*/ 0 w 123"/>
                <a:gd name="T3" fmla="*/ 0 h 161"/>
                <a:gd name="T4" fmla="*/ 0 w 123"/>
                <a:gd name="T5" fmla="*/ 160 h 161"/>
                <a:gd name="T6" fmla="*/ 96 w 123"/>
                <a:gd name="T7" fmla="*/ 160 h 161"/>
                <a:gd name="T8" fmla="*/ 96 w 123"/>
                <a:gd name="T9" fmla="*/ 120 h 161"/>
                <a:gd name="T10" fmla="*/ 122 w 123"/>
                <a:gd name="T11" fmla="*/ 120 h 161"/>
                <a:gd name="T12" fmla="*/ 122 w 123"/>
                <a:gd name="T13" fmla="*/ 73 h 161"/>
                <a:gd name="T14" fmla="*/ 96 w 123"/>
                <a:gd name="T15" fmla="*/ 73 h 161"/>
                <a:gd name="T16" fmla="*/ 96 w 123"/>
                <a:gd name="T17" fmla="*/ 53 h 161"/>
                <a:gd name="T18" fmla="*/ 122 w 123"/>
                <a:gd name="T19" fmla="*/ 53 h 161"/>
                <a:gd name="T20" fmla="*/ 122 w 123"/>
                <a:gd name="T21" fmla="*/ 47 h 161"/>
                <a:gd name="T22" fmla="*/ 96 w 123"/>
                <a:gd name="T23" fmla="*/ 47 h 161"/>
                <a:gd name="T24" fmla="*/ 96 w 123"/>
                <a:gd name="T25" fmla="*/ 0 h 161"/>
                <a:gd name="T26" fmla="*/ 64 w 123"/>
                <a:gd name="T27" fmla="*/ 0 h 161"/>
                <a:gd name="T28" fmla="*/ 45 w 123"/>
                <a:gd name="T29" fmla="*/ 47 h 161"/>
                <a:gd name="T30" fmla="*/ 45 w 123"/>
                <a:gd name="T31" fmla="*/ 60 h 161"/>
                <a:gd name="T32" fmla="*/ 71 w 123"/>
                <a:gd name="T33" fmla="*/ 40 h 161"/>
                <a:gd name="T34" fmla="*/ 71 w 123"/>
                <a:gd name="T35" fmla="*/ 26 h 161"/>
                <a:gd name="T36" fmla="*/ 84 w 123"/>
                <a:gd name="T37" fmla="*/ 13 h 161"/>
                <a:gd name="T38" fmla="*/ 90 w 123"/>
                <a:gd name="T39" fmla="*/ 13 h 161"/>
                <a:gd name="T40" fmla="*/ 90 w 123"/>
                <a:gd name="T41" fmla="*/ 126 h 161"/>
                <a:gd name="T42" fmla="*/ 7 w 123"/>
                <a:gd name="T43" fmla="*/ 126 h 161"/>
                <a:gd name="T44" fmla="*/ 7 w 123"/>
                <a:gd name="T45" fmla="*/ 7 h 161"/>
                <a:gd name="T46" fmla="*/ 39 w 123"/>
                <a:gd name="T47" fmla="*/ 0 h 16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3"/>
                <a:gd name="T73" fmla="*/ 0 h 161"/>
                <a:gd name="T74" fmla="*/ 123 w 123"/>
                <a:gd name="T75" fmla="*/ 161 h 16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3" h="161">
                  <a:moveTo>
                    <a:pt x="39" y="0"/>
                  </a:moveTo>
                  <a:lnTo>
                    <a:pt x="0" y="0"/>
                  </a:lnTo>
                  <a:lnTo>
                    <a:pt x="0" y="160"/>
                  </a:lnTo>
                  <a:lnTo>
                    <a:pt x="96" y="160"/>
                  </a:lnTo>
                  <a:lnTo>
                    <a:pt x="96" y="120"/>
                  </a:lnTo>
                  <a:lnTo>
                    <a:pt x="122" y="120"/>
                  </a:lnTo>
                  <a:lnTo>
                    <a:pt x="122" y="73"/>
                  </a:lnTo>
                  <a:lnTo>
                    <a:pt x="96" y="73"/>
                  </a:lnTo>
                  <a:lnTo>
                    <a:pt x="96" y="53"/>
                  </a:lnTo>
                  <a:lnTo>
                    <a:pt x="122" y="53"/>
                  </a:lnTo>
                  <a:lnTo>
                    <a:pt x="122" y="47"/>
                  </a:lnTo>
                  <a:lnTo>
                    <a:pt x="96" y="47"/>
                  </a:lnTo>
                  <a:lnTo>
                    <a:pt x="96" y="0"/>
                  </a:lnTo>
                  <a:lnTo>
                    <a:pt x="64" y="0"/>
                  </a:lnTo>
                  <a:lnTo>
                    <a:pt x="45" y="47"/>
                  </a:lnTo>
                  <a:lnTo>
                    <a:pt x="45" y="60"/>
                  </a:lnTo>
                  <a:lnTo>
                    <a:pt x="71" y="40"/>
                  </a:lnTo>
                  <a:lnTo>
                    <a:pt x="71" y="26"/>
                  </a:lnTo>
                  <a:lnTo>
                    <a:pt x="84" y="13"/>
                  </a:lnTo>
                  <a:lnTo>
                    <a:pt x="90" y="13"/>
                  </a:lnTo>
                  <a:lnTo>
                    <a:pt x="90" y="126"/>
                  </a:lnTo>
                  <a:lnTo>
                    <a:pt x="7" y="126"/>
                  </a:lnTo>
                  <a:lnTo>
                    <a:pt x="7" y="7"/>
                  </a:lnTo>
                  <a:lnTo>
                    <a:pt x="39" y="0"/>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1" name="Freeform 60">
              <a:extLst>
                <a:ext uri="{FF2B5EF4-FFF2-40B4-BE49-F238E27FC236}">
                  <a16:creationId xmlns:a16="http://schemas.microsoft.com/office/drawing/2014/main" id="{D4DFE88E-4909-4076-8E1E-3C7EC24F9141}"/>
                </a:ext>
              </a:extLst>
            </p:cNvPr>
            <p:cNvSpPr>
              <a:spLocks/>
            </p:cNvSpPr>
            <p:nvPr/>
          </p:nvSpPr>
          <p:spPr bwMode="auto">
            <a:xfrm>
              <a:off x="803" y="1836"/>
              <a:ext cx="155" cy="231"/>
            </a:xfrm>
            <a:custGeom>
              <a:avLst/>
              <a:gdLst>
                <a:gd name="T0" fmla="*/ 0 w 155"/>
                <a:gd name="T1" fmla="*/ 8 h 231"/>
                <a:gd name="T2" fmla="*/ 0 w 155"/>
                <a:gd name="T3" fmla="*/ 230 h 231"/>
                <a:gd name="T4" fmla="*/ 154 w 155"/>
                <a:gd name="T5" fmla="*/ 230 h 231"/>
                <a:gd name="T6" fmla="*/ 154 w 155"/>
                <a:gd name="T7" fmla="*/ 176 h 231"/>
                <a:gd name="T8" fmla="*/ 7 w 155"/>
                <a:gd name="T9" fmla="*/ 176 h 231"/>
                <a:gd name="T10" fmla="*/ 7 w 155"/>
                <a:gd name="T11" fmla="*/ 13 h 231"/>
                <a:gd name="T12" fmla="*/ 7 w 155"/>
                <a:gd name="T13" fmla="*/ 8 h 231"/>
                <a:gd name="T14" fmla="*/ 148 w 155"/>
                <a:gd name="T15" fmla="*/ 8 h 231"/>
                <a:gd name="T16" fmla="*/ 154 w 155"/>
                <a:gd name="T17" fmla="*/ 8 h 231"/>
                <a:gd name="T18" fmla="*/ 154 w 155"/>
                <a:gd name="T19" fmla="*/ 0 h 231"/>
                <a:gd name="T20" fmla="*/ 84 w 155"/>
                <a:gd name="T21" fmla="*/ 0 h 231"/>
                <a:gd name="T22" fmla="*/ 70 w 155"/>
                <a:gd name="T23" fmla="*/ 8 h 231"/>
                <a:gd name="T24" fmla="*/ 58 w 155"/>
                <a:gd name="T25" fmla="*/ 0 h 231"/>
                <a:gd name="T26" fmla="*/ 46 w 155"/>
                <a:gd name="T27" fmla="*/ 8 h 231"/>
                <a:gd name="T28" fmla="*/ 25 w 155"/>
                <a:gd name="T29" fmla="*/ 0 h 231"/>
                <a:gd name="T30" fmla="*/ 7 w 155"/>
                <a:gd name="T31" fmla="*/ 0 h 231"/>
                <a:gd name="T32" fmla="*/ 0 w 155"/>
                <a:gd name="T33" fmla="*/ 8 h 2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55"/>
                <a:gd name="T52" fmla="*/ 0 h 231"/>
                <a:gd name="T53" fmla="*/ 155 w 155"/>
                <a:gd name="T54" fmla="*/ 231 h 23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55" h="231">
                  <a:moveTo>
                    <a:pt x="0" y="8"/>
                  </a:moveTo>
                  <a:lnTo>
                    <a:pt x="0" y="230"/>
                  </a:lnTo>
                  <a:lnTo>
                    <a:pt x="154" y="230"/>
                  </a:lnTo>
                  <a:lnTo>
                    <a:pt x="154" y="176"/>
                  </a:lnTo>
                  <a:lnTo>
                    <a:pt x="7" y="176"/>
                  </a:lnTo>
                  <a:lnTo>
                    <a:pt x="7" y="13"/>
                  </a:lnTo>
                  <a:lnTo>
                    <a:pt x="7" y="8"/>
                  </a:lnTo>
                  <a:lnTo>
                    <a:pt x="148" y="8"/>
                  </a:lnTo>
                  <a:lnTo>
                    <a:pt x="154" y="8"/>
                  </a:lnTo>
                  <a:lnTo>
                    <a:pt x="154" y="0"/>
                  </a:lnTo>
                  <a:lnTo>
                    <a:pt x="84" y="0"/>
                  </a:lnTo>
                  <a:lnTo>
                    <a:pt x="70" y="8"/>
                  </a:lnTo>
                  <a:lnTo>
                    <a:pt x="58" y="0"/>
                  </a:lnTo>
                  <a:lnTo>
                    <a:pt x="46" y="8"/>
                  </a:lnTo>
                  <a:lnTo>
                    <a:pt x="25" y="0"/>
                  </a:lnTo>
                  <a:lnTo>
                    <a:pt x="7" y="0"/>
                  </a:lnTo>
                  <a:lnTo>
                    <a:pt x="0" y="8"/>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2" name="Freeform 61">
              <a:extLst>
                <a:ext uri="{FF2B5EF4-FFF2-40B4-BE49-F238E27FC236}">
                  <a16:creationId xmlns:a16="http://schemas.microsoft.com/office/drawing/2014/main" id="{6B6DBFB3-39D2-426C-A52E-FF82E1D1C290}"/>
                </a:ext>
              </a:extLst>
            </p:cNvPr>
            <p:cNvSpPr>
              <a:spLocks/>
            </p:cNvSpPr>
            <p:nvPr/>
          </p:nvSpPr>
          <p:spPr bwMode="auto">
            <a:xfrm>
              <a:off x="963" y="1776"/>
              <a:ext cx="305" cy="355"/>
            </a:xfrm>
            <a:custGeom>
              <a:avLst/>
              <a:gdLst>
                <a:gd name="T0" fmla="*/ 0 w 305"/>
                <a:gd name="T1" fmla="*/ 0 h 355"/>
                <a:gd name="T2" fmla="*/ 0 w 305"/>
                <a:gd name="T3" fmla="*/ 354 h 355"/>
                <a:gd name="T4" fmla="*/ 304 w 305"/>
                <a:gd name="T5" fmla="*/ 354 h 355"/>
                <a:gd name="T6" fmla="*/ 304 w 305"/>
                <a:gd name="T7" fmla="*/ 0 h 355"/>
                <a:gd name="T8" fmla="*/ 7 w 305"/>
                <a:gd name="T9" fmla="*/ 0 h 355"/>
                <a:gd name="T10" fmla="*/ 7 w 305"/>
                <a:gd name="T11" fmla="*/ 8 h 355"/>
                <a:gd name="T12" fmla="*/ 296 w 305"/>
                <a:gd name="T13" fmla="*/ 8 h 355"/>
                <a:gd name="T14" fmla="*/ 296 w 305"/>
                <a:gd name="T15" fmla="*/ 347 h 355"/>
                <a:gd name="T16" fmla="*/ 7 w 305"/>
                <a:gd name="T17" fmla="*/ 347 h 355"/>
                <a:gd name="T18" fmla="*/ 7 w 305"/>
                <a:gd name="T19" fmla="*/ 0 h 355"/>
                <a:gd name="T20" fmla="*/ 0 w 305"/>
                <a:gd name="T21" fmla="*/ 0 h 3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05"/>
                <a:gd name="T34" fmla="*/ 0 h 355"/>
                <a:gd name="T35" fmla="*/ 305 w 305"/>
                <a:gd name="T36" fmla="*/ 355 h 35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05" h="355">
                  <a:moveTo>
                    <a:pt x="0" y="0"/>
                  </a:moveTo>
                  <a:lnTo>
                    <a:pt x="0" y="354"/>
                  </a:lnTo>
                  <a:lnTo>
                    <a:pt x="304" y="354"/>
                  </a:lnTo>
                  <a:lnTo>
                    <a:pt x="304" y="0"/>
                  </a:lnTo>
                  <a:lnTo>
                    <a:pt x="7" y="0"/>
                  </a:lnTo>
                  <a:lnTo>
                    <a:pt x="7" y="8"/>
                  </a:lnTo>
                  <a:lnTo>
                    <a:pt x="296" y="8"/>
                  </a:lnTo>
                  <a:lnTo>
                    <a:pt x="296" y="347"/>
                  </a:lnTo>
                  <a:lnTo>
                    <a:pt x="7" y="347"/>
                  </a:lnTo>
                  <a:lnTo>
                    <a:pt x="7" y="0"/>
                  </a:lnTo>
                  <a:lnTo>
                    <a:pt x="0" y="0"/>
                  </a:lnTo>
                </a:path>
              </a:pathLst>
            </a:custGeom>
            <a:solidFill>
              <a:srgbClr val="006633"/>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3" name="Freeform 62">
              <a:extLst>
                <a:ext uri="{FF2B5EF4-FFF2-40B4-BE49-F238E27FC236}">
                  <a16:creationId xmlns:a16="http://schemas.microsoft.com/office/drawing/2014/main" id="{4CD9BE0C-B0A5-425B-A87F-C58DF695F355}"/>
                </a:ext>
              </a:extLst>
            </p:cNvPr>
            <p:cNvSpPr>
              <a:spLocks/>
            </p:cNvSpPr>
            <p:nvPr/>
          </p:nvSpPr>
          <p:spPr bwMode="auto">
            <a:xfrm>
              <a:off x="147" y="1872"/>
              <a:ext cx="283" cy="253"/>
            </a:xfrm>
            <a:custGeom>
              <a:avLst/>
              <a:gdLst>
                <a:gd name="T0" fmla="*/ 282 w 283"/>
                <a:gd name="T1" fmla="*/ 7 h 253"/>
                <a:gd name="T2" fmla="*/ 282 w 283"/>
                <a:gd name="T3" fmla="*/ 252 h 253"/>
                <a:gd name="T4" fmla="*/ 0 w 283"/>
                <a:gd name="T5" fmla="*/ 252 h 253"/>
                <a:gd name="T6" fmla="*/ 0 w 283"/>
                <a:gd name="T7" fmla="*/ 7 h 253"/>
                <a:gd name="T8" fmla="*/ 7 w 283"/>
                <a:gd name="T9" fmla="*/ 7 h 253"/>
                <a:gd name="T10" fmla="*/ 7 w 283"/>
                <a:gd name="T11" fmla="*/ 245 h 253"/>
                <a:gd name="T12" fmla="*/ 191 w 283"/>
                <a:gd name="T13" fmla="*/ 245 h 253"/>
                <a:gd name="T14" fmla="*/ 191 w 283"/>
                <a:gd name="T15" fmla="*/ 143 h 253"/>
                <a:gd name="T16" fmla="*/ 256 w 283"/>
                <a:gd name="T17" fmla="*/ 143 h 253"/>
                <a:gd name="T18" fmla="*/ 256 w 283"/>
                <a:gd name="T19" fmla="*/ 245 h 253"/>
                <a:gd name="T20" fmla="*/ 276 w 283"/>
                <a:gd name="T21" fmla="*/ 245 h 253"/>
                <a:gd name="T22" fmla="*/ 276 w 283"/>
                <a:gd name="T23" fmla="*/ 7 h 253"/>
                <a:gd name="T24" fmla="*/ 0 w 283"/>
                <a:gd name="T25" fmla="*/ 7 h 253"/>
                <a:gd name="T26" fmla="*/ 0 w 283"/>
                <a:gd name="T27" fmla="*/ 0 h 253"/>
                <a:gd name="T28" fmla="*/ 282 w 283"/>
                <a:gd name="T29" fmla="*/ 0 h 253"/>
                <a:gd name="T30" fmla="*/ 282 w 283"/>
                <a:gd name="T31" fmla="*/ 7 h 25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83"/>
                <a:gd name="T49" fmla="*/ 0 h 253"/>
                <a:gd name="T50" fmla="*/ 283 w 283"/>
                <a:gd name="T51" fmla="*/ 253 h 25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83" h="253">
                  <a:moveTo>
                    <a:pt x="282" y="7"/>
                  </a:moveTo>
                  <a:lnTo>
                    <a:pt x="282" y="252"/>
                  </a:lnTo>
                  <a:lnTo>
                    <a:pt x="0" y="252"/>
                  </a:lnTo>
                  <a:lnTo>
                    <a:pt x="0" y="7"/>
                  </a:lnTo>
                  <a:lnTo>
                    <a:pt x="7" y="7"/>
                  </a:lnTo>
                  <a:lnTo>
                    <a:pt x="7" y="245"/>
                  </a:lnTo>
                  <a:lnTo>
                    <a:pt x="191" y="245"/>
                  </a:lnTo>
                  <a:lnTo>
                    <a:pt x="191" y="143"/>
                  </a:lnTo>
                  <a:lnTo>
                    <a:pt x="256" y="143"/>
                  </a:lnTo>
                  <a:lnTo>
                    <a:pt x="256" y="245"/>
                  </a:lnTo>
                  <a:lnTo>
                    <a:pt x="276" y="245"/>
                  </a:lnTo>
                  <a:lnTo>
                    <a:pt x="276" y="7"/>
                  </a:lnTo>
                  <a:lnTo>
                    <a:pt x="0" y="7"/>
                  </a:lnTo>
                  <a:lnTo>
                    <a:pt x="0" y="0"/>
                  </a:lnTo>
                  <a:lnTo>
                    <a:pt x="282" y="0"/>
                  </a:lnTo>
                  <a:lnTo>
                    <a:pt x="282" y="7"/>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4" name="Freeform 63">
              <a:extLst>
                <a:ext uri="{FF2B5EF4-FFF2-40B4-BE49-F238E27FC236}">
                  <a16:creationId xmlns:a16="http://schemas.microsoft.com/office/drawing/2014/main" id="{9D9B695A-A06F-4D61-9217-83CA2AB2CAE4}"/>
                </a:ext>
              </a:extLst>
            </p:cNvPr>
            <p:cNvSpPr>
              <a:spLocks/>
            </p:cNvSpPr>
            <p:nvPr/>
          </p:nvSpPr>
          <p:spPr bwMode="auto">
            <a:xfrm>
              <a:off x="435" y="1948"/>
              <a:ext cx="209" cy="3"/>
            </a:xfrm>
            <a:custGeom>
              <a:avLst/>
              <a:gdLst>
                <a:gd name="T0" fmla="*/ 0 w 209"/>
                <a:gd name="T1" fmla="*/ 2 h 3"/>
                <a:gd name="T2" fmla="*/ 208 w 209"/>
                <a:gd name="T3" fmla="*/ 2 h 3"/>
                <a:gd name="T4" fmla="*/ 208 w 209"/>
                <a:gd name="T5" fmla="*/ 0 h 3"/>
                <a:gd name="T6" fmla="*/ 0 w 209"/>
                <a:gd name="T7" fmla="*/ 0 h 3"/>
                <a:gd name="T8" fmla="*/ 0 w 209"/>
                <a:gd name="T9" fmla="*/ 2 h 3"/>
                <a:gd name="T10" fmla="*/ 0 60000 65536"/>
                <a:gd name="T11" fmla="*/ 0 60000 65536"/>
                <a:gd name="T12" fmla="*/ 0 60000 65536"/>
                <a:gd name="T13" fmla="*/ 0 60000 65536"/>
                <a:gd name="T14" fmla="*/ 0 60000 65536"/>
                <a:gd name="T15" fmla="*/ 0 w 209"/>
                <a:gd name="T16" fmla="*/ 0 h 3"/>
                <a:gd name="T17" fmla="*/ 209 w 209"/>
                <a:gd name="T18" fmla="*/ 3 h 3"/>
              </a:gdLst>
              <a:ahLst/>
              <a:cxnLst>
                <a:cxn ang="T10">
                  <a:pos x="T0" y="T1"/>
                </a:cxn>
                <a:cxn ang="T11">
                  <a:pos x="T2" y="T3"/>
                </a:cxn>
                <a:cxn ang="T12">
                  <a:pos x="T4" y="T5"/>
                </a:cxn>
                <a:cxn ang="T13">
                  <a:pos x="T6" y="T7"/>
                </a:cxn>
                <a:cxn ang="T14">
                  <a:pos x="T8" y="T9"/>
                </a:cxn>
              </a:cxnLst>
              <a:rect l="T15" t="T16" r="T17" b="T18"/>
              <a:pathLst>
                <a:path w="209" h="3">
                  <a:moveTo>
                    <a:pt x="0" y="2"/>
                  </a:moveTo>
                  <a:lnTo>
                    <a:pt x="208" y="2"/>
                  </a:lnTo>
                  <a:lnTo>
                    <a:pt x="208" y="0"/>
                  </a:lnTo>
                  <a:lnTo>
                    <a:pt x="0" y="0"/>
                  </a:lnTo>
                  <a:lnTo>
                    <a:pt x="0" y="2"/>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5" name="Freeform 64">
              <a:extLst>
                <a:ext uri="{FF2B5EF4-FFF2-40B4-BE49-F238E27FC236}">
                  <a16:creationId xmlns:a16="http://schemas.microsoft.com/office/drawing/2014/main" id="{E0A5F98C-E8F3-4681-8DDD-A071D5114241}"/>
                </a:ext>
              </a:extLst>
            </p:cNvPr>
            <p:cNvSpPr>
              <a:spLocks/>
            </p:cNvSpPr>
            <p:nvPr/>
          </p:nvSpPr>
          <p:spPr bwMode="auto">
            <a:xfrm>
              <a:off x="349" y="2034"/>
              <a:ext cx="9" cy="11"/>
            </a:xfrm>
            <a:custGeom>
              <a:avLst/>
              <a:gdLst>
                <a:gd name="T0" fmla="*/ 0 w 9"/>
                <a:gd name="T1" fmla="*/ 10 h 11"/>
                <a:gd name="T2" fmla="*/ 8 w 9"/>
                <a:gd name="T3" fmla="*/ 10 h 11"/>
                <a:gd name="T4" fmla="*/ 8 w 9"/>
                <a:gd name="T5" fmla="*/ 0 h 11"/>
                <a:gd name="T6" fmla="*/ 0 w 9"/>
                <a:gd name="T7" fmla="*/ 0 h 11"/>
                <a:gd name="T8" fmla="*/ 0 w 9"/>
                <a:gd name="T9" fmla="*/ 10 h 11"/>
                <a:gd name="T10" fmla="*/ 0 60000 65536"/>
                <a:gd name="T11" fmla="*/ 0 60000 65536"/>
                <a:gd name="T12" fmla="*/ 0 60000 65536"/>
                <a:gd name="T13" fmla="*/ 0 60000 65536"/>
                <a:gd name="T14" fmla="*/ 0 60000 65536"/>
                <a:gd name="T15" fmla="*/ 0 w 9"/>
                <a:gd name="T16" fmla="*/ 0 h 11"/>
                <a:gd name="T17" fmla="*/ 9 w 9"/>
                <a:gd name="T18" fmla="*/ 11 h 11"/>
              </a:gdLst>
              <a:ahLst/>
              <a:cxnLst>
                <a:cxn ang="T10">
                  <a:pos x="T0" y="T1"/>
                </a:cxn>
                <a:cxn ang="T11">
                  <a:pos x="T2" y="T3"/>
                </a:cxn>
                <a:cxn ang="T12">
                  <a:pos x="T4" y="T5"/>
                </a:cxn>
                <a:cxn ang="T13">
                  <a:pos x="T6" y="T7"/>
                </a:cxn>
                <a:cxn ang="T14">
                  <a:pos x="T8" y="T9"/>
                </a:cxn>
              </a:cxnLst>
              <a:rect l="T15" t="T16" r="T17" b="T18"/>
              <a:pathLst>
                <a:path w="9" h="11">
                  <a:moveTo>
                    <a:pt x="0" y="10"/>
                  </a:moveTo>
                  <a:lnTo>
                    <a:pt x="8" y="10"/>
                  </a:lnTo>
                  <a:lnTo>
                    <a:pt x="8" y="0"/>
                  </a:lnTo>
                  <a:lnTo>
                    <a:pt x="0" y="0"/>
                  </a:lnTo>
                  <a:lnTo>
                    <a:pt x="0" y="10"/>
                  </a:lnTo>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6" name="Freeform 65">
              <a:extLst>
                <a:ext uri="{FF2B5EF4-FFF2-40B4-BE49-F238E27FC236}">
                  <a16:creationId xmlns:a16="http://schemas.microsoft.com/office/drawing/2014/main" id="{38386F33-F968-4F8A-AEE8-BC7273B78D9A}"/>
                </a:ext>
              </a:extLst>
            </p:cNvPr>
            <p:cNvSpPr>
              <a:spLocks/>
            </p:cNvSpPr>
            <p:nvPr/>
          </p:nvSpPr>
          <p:spPr bwMode="auto">
            <a:xfrm>
              <a:off x="389" y="2034"/>
              <a:ext cx="9" cy="11"/>
            </a:xfrm>
            <a:custGeom>
              <a:avLst/>
              <a:gdLst>
                <a:gd name="T0" fmla="*/ 0 w 9"/>
                <a:gd name="T1" fmla="*/ 10 h 11"/>
                <a:gd name="T2" fmla="*/ 8 w 9"/>
                <a:gd name="T3" fmla="*/ 10 h 11"/>
                <a:gd name="T4" fmla="*/ 8 w 9"/>
                <a:gd name="T5" fmla="*/ 0 h 11"/>
                <a:gd name="T6" fmla="*/ 0 w 9"/>
                <a:gd name="T7" fmla="*/ 0 h 11"/>
                <a:gd name="T8" fmla="*/ 0 w 9"/>
                <a:gd name="T9" fmla="*/ 10 h 11"/>
                <a:gd name="T10" fmla="*/ 0 60000 65536"/>
                <a:gd name="T11" fmla="*/ 0 60000 65536"/>
                <a:gd name="T12" fmla="*/ 0 60000 65536"/>
                <a:gd name="T13" fmla="*/ 0 60000 65536"/>
                <a:gd name="T14" fmla="*/ 0 60000 65536"/>
                <a:gd name="T15" fmla="*/ 0 w 9"/>
                <a:gd name="T16" fmla="*/ 0 h 11"/>
                <a:gd name="T17" fmla="*/ 9 w 9"/>
                <a:gd name="T18" fmla="*/ 11 h 11"/>
              </a:gdLst>
              <a:ahLst/>
              <a:cxnLst>
                <a:cxn ang="T10">
                  <a:pos x="T0" y="T1"/>
                </a:cxn>
                <a:cxn ang="T11">
                  <a:pos x="T2" y="T3"/>
                </a:cxn>
                <a:cxn ang="T12">
                  <a:pos x="T4" y="T5"/>
                </a:cxn>
                <a:cxn ang="T13">
                  <a:pos x="T6" y="T7"/>
                </a:cxn>
                <a:cxn ang="T14">
                  <a:pos x="T8" y="T9"/>
                </a:cxn>
              </a:cxnLst>
              <a:rect l="T15" t="T16" r="T17" b="T18"/>
              <a:pathLst>
                <a:path w="9" h="11">
                  <a:moveTo>
                    <a:pt x="0" y="10"/>
                  </a:moveTo>
                  <a:lnTo>
                    <a:pt x="8" y="10"/>
                  </a:lnTo>
                  <a:lnTo>
                    <a:pt x="8" y="0"/>
                  </a:lnTo>
                  <a:lnTo>
                    <a:pt x="0" y="0"/>
                  </a:lnTo>
                  <a:lnTo>
                    <a:pt x="0" y="10"/>
                  </a:lnTo>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7" name="Freeform 66">
              <a:extLst>
                <a:ext uri="{FF2B5EF4-FFF2-40B4-BE49-F238E27FC236}">
                  <a16:creationId xmlns:a16="http://schemas.microsoft.com/office/drawing/2014/main" id="{E329D581-7E04-442E-8E4A-534DD5258EF5}"/>
                </a:ext>
              </a:extLst>
            </p:cNvPr>
            <p:cNvSpPr>
              <a:spLocks/>
            </p:cNvSpPr>
            <p:nvPr/>
          </p:nvSpPr>
          <p:spPr bwMode="auto">
            <a:xfrm>
              <a:off x="349" y="2070"/>
              <a:ext cx="9" cy="11"/>
            </a:xfrm>
            <a:custGeom>
              <a:avLst/>
              <a:gdLst>
                <a:gd name="T0" fmla="*/ 0 w 9"/>
                <a:gd name="T1" fmla="*/ 10 h 11"/>
                <a:gd name="T2" fmla="*/ 8 w 9"/>
                <a:gd name="T3" fmla="*/ 10 h 11"/>
                <a:gd name="T4" fmla="*/ 8 w 9"/>
                <a:gd name="T5" fmla="*/ 0 h 11"/>
                <a:gd name="T6" fmla="*/ 0 w 9"/>
                <a:gd name="T7" fmla="*/ 0 h 11"/>
                <a:gd name="T8" fmla="*/ 0 w 9"/>
                <a:gd name="T9" fmla="*/ 10 h 11"/>
                <a:gd name="T10" fmla="*/ 0 60000 65536"/>
                <a:gd name="T11" fmla="*/ 0 60000 65536"/>
                <a:gd name="T12" fmla="*/ 0 60000 65536"/>
                <a:gd name="T13" fmla="*/ 0 60000 65536"/>
                <a:gd name="T14" fmla="*/ 0 60000 65536"/>
                <a:gd name="T15" fmla="*/ 0 w 9"/>
                <a:gd name="T16" fmla="*/ 0 h 11"/>
                <a:gd name="T17" fmla="*/ 9 w 9"/>
                <a:gd name="T18" fmla="*/ 11 h 11"/>
              </a:gdLst>
              <a:ahLst/>
              <a:cxnLst>
                <a:cxn ang="T10">
                  <a:pos x="T0" y="T1"/>
                </a:cxn>
                <a:cxn ang="T11">
                  <a:pos x="T2" y="T3"/>
                </a:cxn>
                <a:cxn ang="T12">
                  <a:pos x="T4" y="T5"/>
                </a:cxn>
                <a:cxn ang="T13">
                  <a:pos x="T6" y="T7"/>
                </a:cxn>
                <a:cxn ang="T14">
                  <a:pos x="T8" y="T9"/>
                </a:cxn>
              </a:cxnLst>
              <a:rect l="T15" t="T16" r="T17" b="T18"/>
              <a:pathLst>
                <a:path w="9" h="11">
                  <a:moveTo>
                    <a:pt x="0" y="10"/>
                  </a:moveTo>
                  <a:lnTo>
                    <a:pt x="8" y="10"/>
                  </a:lnTo>
                  <a:lnTo>
                    <a:pt x="8" y="0"/>
                  </a:lnTo>
                  <a:lnTo>
                    <a:pt x="0" y="0"/>
                  </a:lnTo>
                  <a:lnTo>
                    <a:pt x="0" y="10"/>
                  </a:lnTo>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8" name="Freeform 67">
              <a:extLst>
                <a:ext uri="{FF2B5EF4-FFF2-40B4-BE49-F238E27FC236}">
                  <a16:creationId xmlns:a16="http://schemas.microsoft.com/office/drawing/2014/main" id="{7BACDEA1-FF4C-4D2F-A62F-ABD06BF5A498}"/>
                </a:ext>
              </a:extLst>
            </p:cNvPr>
            <p:cNvSpPr>
              <a:spLocks/>
            </p:cNvSpPr>
            <p:nvPr/>
          </p:nvSpPr>
          <p:spPr bwMode="auto">
            <a:xfrm>
              <a:off x="389" y="2070"/>
              <a:ext cx="9" cy="11"/>
            </a:xfrm>
            <a:custGeom>
              <a:avLst/>
              <a:gdLst>
                <a:gd name="T0" fmla="*/ 0 w 9"/>
                <a:gd name="T1" fmla="*/ 10 h 11"/>
                <a:gd name="T2" fmla="*/ 8 w 9"/>
                <a:gd name="T3" fmla="*/ 10 h 11"/>
                <a:gd name="T4" fmla="*/ 8 w 9"/>
                <a:gd name="T5" fmla="*/ 0 h 11"/>
                <a:gd name="T6" fmla="*/ 0 w 9"/>
                <a:gd name="T7" fmla="*/ 0 h 11"/>
                <a:gd name="T8" fmla="*/ 0 w 9"/>
                <a:gd name="T9" fmla="*/ 10 h 11"/>
                <a:gd name="T10" fmla="*/ 0 60000 65536"/>
                <a:gd name="T11" fmla="*/ 0 60000 65536"/>
                <a:gd name="T12" fmla="*/ 0 60000 65536"/>
                <a:gd name="T13" fmla="*/ 0 60000 65536"/>
                <a:gd name="T14" fmla="*/ 0 60000 65536"/>
                <a:gd name="T15" fmla="*/ 0 w 9"/>
                <a:gd name="T16" fmla="*/ 0 h 11"/>
                <a:gd name="T17" fmla="*/ 9 w 9"/>
                <a:gd name="T18" fmla="*/ 11 h 11"/>
              </a:gdLst>
              <a:ahLst/>
              <a:cxnLst>
                <a:cxn ang="T10">
                  <a:pos x="T0" y="T1"/>
                </a:cxn>
                <a:cxn ang="T11">
                  <a:pos x="T2" y="T3"/>
                </a:cxn>
                <a:cxn ang="T12">
                  <a:pos x="T4" y="T5"/>
                </a:cxn>
                <a:cxn ang="T13">
                  <a:pos x="T6" y="T7"/>
                </a:cxn>
                <a:cxn ang="T14">
                  <a:pos x="T8" y="T9"/>
                </a:cxn>
              </a:cxnLst>
              <a:rect l="T15" t="T16" r="T17" b="T18"/>
              <a:pathLst>
                <a:path w="9" h="11">
                  <a:moveTo>
                    <a:pt x="0" y="10"/>
                  </a:moveTo>
                  <a:lnTo>
                    <a:pt x="8" y="10"/>
                  </a:lnTo>
                  <a:lnTo>
                    <a:pt x="8" y="0"/>
                  </a:lnTo>
                  <a:lnTo>
                    <a:pt x="0" y="0"/>
                  </a:lnTo>
                  <a:lnTo>
                    <a:pt x="0" y="10"/>
                  </a:lnTo>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69" name="Freeform 68">
              <a:extLst>
                <a:ext uri="{FF2B5EF4-FFF2-40B4-BE49-F238E27FC236}">
                  <a16:creationId xmlns:a16="http://schemas.microsoft.com/office/drawing/2014/main" id="{E2A8A39D-72A6-4853-8C0E-8E8E071A27C7}"/>
                </a:ext>
              </a:extLst>
            </p:cNvPr>
            <p:cNvSpPr>
              <a:spLocks/>
            </p:cNvSpPr>
            <p:nvPr/>
          </p:nvSpPr>
          <p:spPr bwMode="auto">
            <a:xfrm>
              <a:off x="435" y="1970"/>
              <a:ext cx="137" cy="103"/>
            </a:xfrm>
            <a:custGeom>
              <a:avLst/>
              <a:gdLst>
                <a:gd name="T0" fmla="*/ 59 w 137"/>
                <a:gd name="T1" fmla="*/ 6 h 103"/>
                <a:gd name="T2" fmla="*/ 91 w 137"/>
                <a:gd name="T3" fmla="*/ 77 h 103"/>
                <a:gd name="T4" fmla="*/ 91 w 137"/>
                <a:gd name="T5" fmla="*/ 44 h 103"/>
                <a:gd name="T6" fmla="*/ 136 w 137"/>
                <a:gd name="T7" fmla="*/ 102 h 103"/>
                <a:gd name="T8" fmla="*/ 0 w 137"/>
                <a:gd name="T9" fmla="*/ 102 h 103"/>
                <a:gd name="T10" fmla="*/ 0 w 137"/>
                <a:gd name="T11" fmla="*/ 0 h 103"/>
                <a:gd name="T12" fmla="*/ 52 w 137"/>
                <a:gd name="T13" fmla="*/ 6 h 103"/>
                <a:gd name="T14" fmla="*/ 59 w 137"/>
                <a:gd name="T15" fmla="*/ 6 h 103"/>
                <a:gd name="T16" fmla="*/ 0 60000 65536"/>
                <a:gd name="T17" fmla="*/ 0 60000 65536"/>
                <a:gd name="T18" fmla="*/ 0 60000 65536"/>
                <a:gd name="T19" fmla="*/ 0 60000 65536"/>
                <a:gd name="T20" fmla="*/ 0 60000 65536"/>
                <a:gd name="T21" fmla="*/ 0 60000 65536"/>
                <a:gd name="T22" fmla="*/ 0 60000 65536"/>
                <a:gd name="T23" fmla="*/ 0 60000 65536"/>
                <a:gd name="T24" fmla="*/ 0 w 137"/>
                <a:gd name="T25" fmla="*/ 0 h 103"/>
                <a:gd name="T26" fmla="*/ 137 w 137"/>
                <a:gd name="T27" fmla="*/ 103 h 10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7" h="103">
                  <a:moveTo>
                    <a:pt x="59" y="6"/>
                  </a:moveTo>
                  <a:lnTo>
                    <a:pt x="91" y="77"/>
                  </a:lnTo>
                  <a:lnTo>
                    <a:pt x="91" y="44"/>
                  </a:lnTo>
                  <a:lnTo>
                    <a:pt x="136" y="102"/>
                  </a:lnTo>
                  <a:lnTo>
                    <a:pt x="0" y="102"/>
                  </a:lnTo>
                  <a:lnTo>
                    <a:pt x="0" y="0"/>
                  </a:lnTo>
                  <a:lnTo>
                    <a:pt x="52" y="6"/>
                  </a:lnTo>
                  <a:lnTo>
                    <a:pt x="59" y="6"/>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70" name="Freeform 69">
              <a:extLst>
                <a:ext uri="{FF2B5EF4-FFF2-40B4-BE49-F238E27FC236}">
                  <a16:creationId xmlns:a16="http://schemas.microsoft.com/office/drawing/2014/main" id="{325D26BE-2325-41A5-AD4D-04B5DDBF3508}"/>
                </a:ext>
              </a:extLst>
            </p:cNvPr>
            <p:cNvSpPr>
              <a:spLocks/>
            </p:cNvSpPr>
            <p:nvPr/>
          </p:nvSpPr>
          <p:spPr bwMode="auto">
            <a:xfrm>
              <a:off x="557" y="2024"/>
              <a:ext cx="87" cy="43"/>
            </a:xfrm>
            <a:custGeom>
              <a:avLst/>
              <a:gdLst>
                <a:gd name="T0" fmla="*/ 43 w 87"/>
                <a:gd name="T1" fmla="*/ 42 h 43"/>
                <a:gd name="T2" fmla="*/ 0 w 87"/>
                <a:gd name="T3" fmla="*/ 0 h 43"/>
                <a:gd name="T4" fmla="*/ 86 w 87"/>
                <a:gd name="T5" fmla="*/ 42 h 43"/>
                <a:gd name="T6" fmla="*/ 43 w 87"/>
                <a:gd name="T7" fmla="*/ 42 h 43"/>
                <a:gd name="T8" fmla="*/ 0 60000 65536"/>
                <a:gd name="T9" fmla="*/ 0 60000 65536"/>
                <a:gd name="T10" fmla="*/ 0 60000 65536"/>
                <a:gd name="T11" fmla="*/ 0 60000 65536"/>
                <a:gd name="T12" fmla="*/ 0 w 87"/>
                <a:gd name="T13" fmla="*/ 0 h 43"/>
                <a:gd name="T14" fmla="*/ 87 w 87"/>
                <a:gd name="T15" fmla="*/ 43 h 43"/>
              </a:gdLst>
              <a:ahLst/>
              <a:cxnLst>
                <a:cxn ang="T8">
                  <a:pos x="T0" y="T1"/>
                </a:cxn>
                <a:cxn ang="T9">
                  <a:pos x="T2" y="T3"/>
                </a:cxn>
                <a:cxn ang="T10">
                  <a:pos x="T4" y="T5"/>
                </a:cxn>
                <a:cxn ang="T11">
                  <a:pos x="T6" y="T7"/>
                </a:cxn>
              </a:cxnLst>
              <a:rect l="T12" t="T13" r="T14" b="T15"/>
              <a:pathLst>
                <a:path w="87" h="43">
                  <a:moveTo>
                    <a:pt x="43" y="42"/>
                  </a:moveTo>
                  <a:lnTo>
                    <a:pt x="0" y="0"/>
                  </a:lnTo>
                  <a:lnTo>
                    <a:pt x="86" y="42"/>
                  </a:lnTo>
                  <a:lnTo>
                    <a:pt x="43" y="42"/>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71" name="Freeform 70">
              <a:extLst>
                <a:ext uri="{FF2B5EF4-FFF2-40B4-BE49-F238E27FC236}">
                  <a16:creationId xmlns:a16="http://schemas.microsoft.com/office/drawing/2014/main" id="{41422CAB-7608-4E93-BD19-66F578348764}"/>
                </a:ext>
              </a:extLst>
            </p:cNvPr>
            <p:cNvSpPr>
              <a:spLocks/>
            </p:cNvSpPr>
            <p:nvPr/>
          </p:nvSpPr>
          <p:spPr bwMode="auto">
            <a:xfrm>
              <a:off x="487" y="1598"/>
              <a:ext cx="85" cy="45"/>
            </a:xfrm>
            <a:custGeom>
              <a:avLst/>
              <a:gdLst>
                <a:gd name="T0" fmla="*/ 9 w 85"/>
                <a:gd name="T1" fmla="*/ 0 h 45"/>
                <a:gd name="T2" fmla="*/ 56 w 85"/>
                <a:gd name="T3" fmla="*/ 17 h 45"/>
                <a:gd name="T4" fmla="*/ 84 w 85"/>
                <a:gd name="T5" fmla="*/ 35 h 45"/>
                <a:gd name="T6" fmla="*/ 75 w 85"/>
                <a:gd name="T7" fmla="*/ 44 h 45"/>
                <a:gd name="T8" fmla="*/ 46 w 85"/>
                <a:gd name="T9" fmla="*/ 26 h 45"/>
                <a:gd name="T10" fmla="*/ 18 w 85"/>
                <a:gd name="T11" fmla="*/ 17 h 45"/>
                <a:gd name="T12" fmla="*/ 0 w 85"/>
                <a:gd name="T13" fmla="*/ 0 h 45"/>
                <a:gd name="T14" fmla="*/ 9 w 85"/>
                <a:gd name="T15" fmla="*/ 0 h 45"/>
                <a:gd name="T16" fmla="*/ 0 60000 65536"/>
                <a:gd name="T17" fmla="*/ 0 60000 65536"/>
                <a:gd name="T18" fmla="*/ 0 60000 65536"/>
                <a:gd name="T19" fmla="*/ 0 60000 65536"/>
                <a:gd name="T20" fmla="*/ 0 60000 65536"/>
                <a:gd name="T21" fmla="*/ 0 60000 65536"/>
                <a:gd name="T22" fmla="*/ 0 60000 65536"/>
                <a:gd name="T23" fmla="*/ 0 60000 65536"/>
                <a:gd name="T24" fmla="*/ 0 w 85"/>
                <a:gd name="T25" fmla="*/ 0 h 45"/>
                <a:gd name="T26" fmla="*/ 85 w 85"/>
                <a:gd name="T27" fmla="*/ 45 h 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5" h="45">
                  <a:moveTo>
                    <a:pt x="9" y="0"/>
                  </a:moveTo>
                  <a:lnTo>
                    <a:pt x="56" y="17"/>
                  </a:lnTo>
                  <a:lnTo>
                    <a:pt x="84" y="35"/>
                  </a:lnTo>
                  <a:lnTo>
                    <a:pt x="75" y="44"/>
                  </a:lnTo>
                  <a:lnTo>
                    <a:pt x="46" y="26"/>
                  </a:lnTo>
                  <a:lnTo>
                    <a:pt x="18" y="17"/>
                  </a:lnTo>
                  <a:lnTo>
                    <a:pt x="0" y="0"/>
                  </a:lnTo>
                  <a:lnTo>
                    <a:pt x="9" y="0"/>
                  </a:lnTo>
                </a:path>
              </a:pathLst>
            </a:custGeom>
            <a:solidFill>
              <a:srgbClr val="FFCC99"/>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72" name="Freeform 71">
              <a:extLst>
                <a:ext uri="{FF2B5EF4-FFF2-40B4-BE49-F238E27FC236}">
                  <a16:creationId xmlns:a16="http://schemas.microsoft.com/office/drawing/2014/main" id="{696A3FA9-269D-44F0-ACBA-A77DD4BAACAE}"/>
                </a:ext>
              </a:extLst>
            </p:cNvPr>
            <p:cNvSpPr>
              <a:spLocks/>
            </p:cNvSpPr>
            <p:nvPr/>
          </p:nvSpPr>
          <p:spPr bwMode="auto">
            <a:xfrm>
              <a:off x="479" y="1588"/>
              <a:ext cx="51" cy="35"/>
            </a:xfrm>
            <a:custGeom>
              <a:avLst/>
              <a:gdLst>
                <a:gd name="T0" fmla="*/ 0 w 51"/>
                <a:gd name="T1" fmla="*/ 0 h 35"/>
                <a:gd name="T2" fmla="*/ 25 w 51"/>
                <a:gd name="T3" fmla="*/ 8 h 35"/>
                <a:gd name="T4" fmla="*/ 50 w 51"/>
                <a:gd name="T5" fmla="*/ 34 h 35"/>
                <a:gd name="T6" fmla="*/ 0 w 51"/>
                <a:gd name="T7" fmla="*/ 0 h 35"/>
                <a:gd name="T8" fmla="*/ 0 60000 65536"/>
                <a:gd name="T9" fmla="*/ 0 60000 65536"/>
                <a:gd name="T10" fmla="*/ 0 60000 65536"/>
                <a:gd name="T11" fmla="*/ 0 60000 65536"/>
                <a:gd name="T12" fmla="*/ 0 w 51"/>
                <a:gd name="T13" fmla="*/ 0 h 35"/>
                <a:gd name="T14" fmla="*/ 51 w 51"/>
                <a:gd name="T15" fmla="*/ 35 h 35"/>
              </a:gdLst>
              <a:ahLst/>
              <a:cxnLst>
                <a:cxn ang="T8">
                  <a:pos x="T0" y="T1"/>
                </a:cxn>
                <a:cxn ang="T9">
                  <a:pos x="T2" y="T3"/>
                </a:cxn>
                <a:cxn ang="T10">
                  <a:pos x="T4" y="T5"/>
                </a:cxn>
                <a:cxn ang="T11">
                  <a:pos x="T6" y="T7"/>
                </a:cxn>
              </a:cxnLst>
              <a:rect l="T12" t="T13" r="T14" b="T15"/>
              <a:pathLst>
                <a:path w="51" h="35">
                  <a:moveTo>
                    <a:pt x="0" y="0"/>
                  </a:moveTo>
                  <a:lnTo>
                    <a:pt x="25" y="8"/>
                  </a:lnTo>
                  <a:lnTo>
                    <a:pt x="50" y="34"/>
                  </a:lnTo>
                  <a:lnTo>
                    <a:pt x="0" y="0"/>
                  </a:lnTo>
                </a:path>
              </a:pathLst>
            </a:custGeom>
            <a:solidFill>
              <a:srgbClr val="67676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73" name="Freeform 72">
              <a:extLst>
                <a:ext uri="{FF2B5EF4-FFF2-40B4-BE49-F238E27FC236}">
                  <a16:creationId xmlns:a16="http://schemas.microsoft.com/office/drawing/2014/main" id="{E5B1D28D-40E0-4DE2-834B-72293C5FB420}"/>
                </a:ext>
              </a:extLst>
            </p:cNvPr>
            <p:cNvSpPr>
              <a:spLocks/>
            </p:cNvSpPr>
            <p:nvPr/>
          </p:nvSpPr>
          <p:spPr bwMode="auto">
            <a:xfrm>
              <a:off x="147" y="2122"/>
              <a:ext cx="1121" cy="127"/>
            </a:xfrm>
            <a:custGeom>
              <a:avLst/>
              <a:gdLst>
                <a:gd name="T0" fmla="*/ 0 w 1121"/>
                <a:gd name="T1" fmla="*/ 126 h 127"/>
                <a:gd name="T2" fmla="*/ 1120 w 1121"/>
                <a:gd name="T3" fmla="*/ 126 h 127"/>
                <a:gd name="T4" fmla="*/ 1120 w 1121"/>
                <a:gd name="T5" fmla="*/ 0 h 127"/>
                <a:gd name="T6" fmla="*/ 0 w 1121"/>
                <a:gd name="T7" fmla="*/ 0 h 127"/>
                <a:gd name="T8" fmla="*/ 0 w 1121"/>
                <a:gd name="T9" fmla="*/ 126 h 127"/>
                <a:gd name="T10" fmla="*/ 0 60000 65536"/>
                <a:gd name="T11" fmla="*/ 0 60000 65536"/>
                <a:gd name="T12" fmla="*/ 0 60000 65536"/>
                <a:gd name="T13" fmla="*/ 0 60000 65536"/>
                <a:gd name="T14" fmla="*/ 0 60000 65536"/>
                <a:gd name="T15" fmla="*/ 0 w 1121"/>
                <a:gd name="T16" fmla="*/ 0 h 127"/>
                <a:gd name="T17" fmla="*/ 1121 w 1121"/>
                <a:gd name="T18" fmla="*/ 127 h 127"/>
              </a:gdLst>
              <a:ahLst/>
              <a:cxnLst>
                <a:cxn ang="T10">
                  <a:pos x="T0" y="T1"/>
                </a:cxn>
                <a:cxn ang="T11">
                  <a:pos x="T2" y="T3"/>
                </a:cxn>
                <a:cxn ang="T12">
                  <a:pos x="T4" y="T5"/>
                </a:cxn>
                <a:cxn ang="T13">
                  <a:pos x="T6" y="T7"/>
                </a:cxn>
                <a:cxn ang="T14">
                  <a:pos x="T8" y="T9"/>
                </a:cxn>
              </a:cxnLst>
              <a:rect l="T15" t="T16" r="T17" b="T18"/>
              <a:pathLst>
                <a:path w="1121" h="127">
                  <a:moveTo>
                    <a:pt x="0" y="126"/>
                  </a:moveTo>
                  <a:lnTo>
                    <a:pt x="1120" y="126"/>
                  </a:lnTo>
                  <a:lnTo>
                    <a:pt x="1120" y="0"/>
                  </a:lnTo>
                  <a:lnTo>
                    <a:pt x="0" y="0"/>
                  </a:lnTo>
                  <a:lnTo>
                    <a:pt x="0" y="126"/>
                  </a:lnTo>
                </a:path>
              </a:pathLst>
            </a:custGeom>
            <a:solidFill>
              <a:srgbClr val="51DC00"/>
            </a:solidFill>
            <a:ln w="12700" cap="rnd">
              <a:solidFill>
                <a:schemeClr val="tx1"/>
              </a:solidFill>
              <a:round/>
              <a:headEnd/>
              <a:tailEnd/>
            </a:ln>
          </p:spPr>
          <p:txBody>
            <a:bodyPr/>
            <a:lstStyle/>
            <a:p>
              <a:endParaRPr lang="zh-CN" altLang="en-US"/>
            </a:p>
          </p:txBody>
        </p:sp>
        <p:sp>
          <p:nvSpPr>
            <p:cNvPr id="74" name="Freeform 73">
              <a:extLst>
                <a:ext uri="{FF2B5EF4-FFF2-40B4-BE49-F238E27FC236}">
                  <a16:creationId xmlns:a16="http://schemas.microsoft.com/office/drawing/2014/main" id="{9BF0298D-CEE9-4E1F-B195-8681040AAE95}"/>
                </a:ext>
              </a:extLst>
            </p:cNvPr>
            <p:cNvSpPr>
              <a:spLocks/>
            </p:cNvSpPr>
            <p:nvPr/>
          </p:nvSpPr>
          <p:spPr bwMode="auto">
            <a:xfrm>
              <a:off x="615" y="1780"/>
              <a:ext cx="183" cy="169"/>
            </a:xfrm>
            <a:custGeom>
              <a:avLst/>
              <a:gdLst>
                <a:gd name="T0" fmla="*/ 0 w 183"/>
                <a:gd name="T1" fmla="*/ 136 h 169"/>
                <a:gd name="T2" fmla="*/ 7 w 183"/>
                <a:gd name="T3" fmla="*/ 96 h 169"/>
                <a:gd name="T4" fmla="*/ 104 w 183"/>
                <a:gd name="T5" fmla="*/ 40 h 169"/>
                <a:gd name="T6" fmla="*/ 117 w 183"/>
                <a:gd name="T7" fmla="*/ 35 h 169"/>
                <a:gd name="T8" fmla="*/ 167 w 183"/>
                <a:gd name="T9" fmla="*/ 0 h 169"/>
                <a:gd name="T10" fmla="*/ 167 w 183"/>
                <a:gd name="T11" fmla="*/ 17 h 169"/>
                <a:gd name="T12" fmla="*/ 170 w 183"/>
                <a:gd name="T13" fmla="*/ 21 h 169"/>
                <a:gd name="T14" fmla="*/ 182 w 183"/>
                <a:gd name="T15" fmla="*/ 16 h 169"/>
                <a:gd name="T16" fmla="*/ 176 w 183"/>
                <a:gd name="T17" fmla="*/ 49 h 169"/>
                <a:gd name="T18" fmla="*/ 121 w 183"/>
                <a:gd name="T19" fmla="*/ 85 h 169"/>
                <a:gd name="T20" fmla="*/ 121 w 183"/>
                <a:gd name="T21" fmla="*/ 96 h 169"/>
                <a:gd name="T22" fmla="*/ 114 w 183"/>
                <a:gd name="T23" fmla="*/ 106 h 169"/>
                <a:gd name="T24" fmla="*/ 115 w 183"/>
                <a:gd name="T25" fmla="*/ 117 h 169"/>
                <a:gd name="T26" fmla="*/ 102 w 183"/>
                <a:gd name="T27" fmla="*/ 128 h 169"/>
                <a:gd name="T28" fmla="*/ 102 w 183"/>
                <a:gd name="T29" fmla="*/ 86 h 169"/>
                <a:gd name="T30" fmla="*/ 65 w 183"/>
                <a:gd name="T31" fmla="*/ 86 h 169"/>
                <a:gd name="T32" fmla="*/ 65 w 183"/>
                <a:gd name="T33" fmla="*/ 168 h 169"/>
                <a:gd name="T34" fmla="*/ 55 w 183"/>
                <a:gd name="T35" fmla="*/ 166 h 169"/>
                <a:gd name="T36" fmla="*/ 42 w 183"/>
                <a:gd name="T37" fmla="*/ 164 h 169"/>
                <a:gd name="T38" fmla="*/ 37 w 183"/>
                <a:gd name="T39" fmla="*/ 141 h 169"/>
                <a:gd name="T40" fmla="*/ 9 w 183"/>
                <a:gd name="T41" fmla="*/ 140 h 169"/>
                <a:gd name="T42" fmla="*/ 0 w 183"/>
                <a:gd name="T43" fmla="*/ 136 h 16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83"/>
                <a:gd name="T67" fmla="*/ 0 h 169"/>
                <a:gd name="T68" fmla="*/ 183 w 183"/>
                <a:gd name="T69" fmla="*/ 169 h 16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83" h="169">
                  <a:moveTo>
                    <a:pt x="0" y="136"/>
                  </a:moveTo>
                  <a:lnTo>
                    <a:pt x="7" y="96"/>
                  </a:lnTo>
                  <a:lnTo>
                    <a:pt x="104" y="40"/>
                  </a:lnTo>
                  <a:lnTo>
                    <a:pt x="117" y="35"/>
                  </a:lnTo>
                  <a:lnTo>
                    <a:pt x="167" y="0"/>
                  </a:lnTo>
                  <a:lnTo>
                    <a:pt x="167" y="17"/>
                  </a:lnTo>
                  <a:lnTo>
                    <a:pt x="170" y="21"/>
                  </a:lnTo>
                  <a:lnTo>
                    <a:pt x="182" y="16"/>
                  </a:lnTo>
                  <a:lnTo>
                    <a:pt x="176" y="49"/>
                  </a:lnTo>
                  <a:lnTo>
                    <a:pt x="121" y="85"/>
                  </a:lnTo>
                  <a:lnTo>
                    <a:pt x="121" y="96"/>
                  </a:lnTo>
                  <a:lnTo>
                    <a:pt x="114" y="106"/>
                  </a:lnTo>
                  <a:lnTo>
                    <a:pt x="115" y="117"/>
                  </a:lnTo>
                  <a:lnTo>
                    <a:pt x="102" y="128"/>
                  </a:lnTo>
                  <a:lnTo>
                    <a:pt x="102" y="86"/>
                  </a:lnTo>
                  <a:lnTo>
                    <a:pt x="65" y="86"/>
                  </a:lnTo>
                  <a:lnTo>
                    <a:pt x="65" y="168"/>
                  </a:lnTo>
                  <a:lnTo>
                    <a:pt x="55" y="166"/>
                  </a:lnTo>
                  <a:lnTo>
                    <a:pt x="42" y="164"/>
                  </a:lnTo>
                  <a:lnTo>
                    <a:pt x="37" y="141"/>
                  </a:lnTo>
                  <a:lnTo>
                    <a:pt x="9" y="140"/>
                  </a:lnTo>
                  <a:lnTo>
                    <a:pt x="0" y="136"/>
                  </a:lnTo>
                </a:path>
              </a:pathLst>
            </a:custGeom>
            <a:solidFill>
              <a:srgbClr val="EFE8E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75" name="Freeform 74">
              <a:extLst>
                <a:ext uri="{FF2B5EF4-FFF2-40B4-BE49-F238E27FC236}">
                  <a16:creationId xmlns:a16="http://schemas.microsoft.com/office/drawing/2014/main" id="{B249AC04-856A-4816-AD13-7EAEC453E510}"/>
                </a:ext>
              </a:extLst>
            </p:cNvPr>
            <p:cNvSpPr>
              <a:spLocks/>
            </p:cNvSpPr>
            <p:nvPr/>
          </p:nvSpPr>
          <p:spPr bwMode="auto">
            <a:xfrm>
              <a:off x="615" y="1768"/>
              <a:ext cx="183" cy="187"/>
            </a:xfrm>
            <a:custGeom>
              <a:avLst/>
              <a:gdLst>
                <a:gd name="T0" fmla="*/ 0 w 183"/>
                <a:gd name="T1" fmla="*/ 150 h 187"/>
                <a:gd name="T2" fmla="*/ 7 w 183"/>
                <a:gd name="T3" fmla="*/ 106 h 187"/>
                <a:gd name="T4" fmla="*/ 41 w 183"/>
                <a:gd name="T5" fmla="*/ 84 h 187"/>
                <a:gd name="T6" fmla="*/ 52 w 183"/>
                <a:gd name="T7" fmla="*/ 78 h 187"/>
                <a:gd name="T8" fmla="*/ 108 w 183"/>
                <a:gd name="T9" fmla="*/ 45 h 187"/>
                <a:gd name="T10" fmla="*/ 173 w 183"/>
                <a:gd name="T11" fmla="*/ 0 h 187"/>
                <a:gd name="T12" fmla="*/ 173 w 183"/>
                <a:gd name="T13" fmla="*/ 19 h 187"/>
                <a:gd name="T14" fmla="*/ 176 w 183"/>
                <a:gd name="T15" fmla="*/ 24 h 187"/>
                <a:gd name="T16" fmla="*/ 182 w 183"/>
                <a:gd name="T17" fmla="*/ 54 h 187"/>
                <a:gd name="T18" fmla="*/ 125 w 183"/>
                <a:gd name="T19" fmla="*/ 94 h 187"/>
                <a:gd name="T20" fmla="*/ 125 w 183"/>
                <a:gd name="T21" fmla="*/ 107 h 187"/>
                <a:gd name="T22" fmla="*/ 118 w 183"/>
                <a:gd name="T23" fmla="*/ 118 h 187"/>
                <a:gd name="T24" fmla="*/ 119 w 183"/>
                <a:gd name="T25" fmla="*/ 129 h 187"/>
                <a:gd name="T26" fmla="*/ 105 w 183"/>
                <a:gd name="T27" fmla="*/ 141 h 187"/>
                <a:gd name="T28" fmla="*/ 105 w 183"/>
                <a:gd name="T29" fmla="*/ 95 h 187"/>
                <a:gd name="T30" fmla="*/ 67 w 183"/>
                <a:gd name="T31" fmla="*/ 95 h 187"/>
                <a:gd name="T32" fmla="*/ 67 w 183"/>
                <a:gd name="T33" fmla="*/ 186 h 187"/>
                <a:gd name="T34" fmla="*/ 44 w 183"/>
                <a:gd name="T35" fmla="*/ 181 h 187"/>
                <a:gd name="T36" fmla="*/ 38 w 183"/>
                <a:gd name="T37" fmla="*/ 156 h 187"/>
                <a:gd name="T38" fmla="*/ 9 w 183"/>
                <a:gd name="T39" fmla="*/ 155 h 187"/>
                <a:gd name="T40" fmla="*/ 0 w 183"/>
                <a:gd name="T41" fmla="*/ 150 h 18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3"/>
                <a:gd name="T64" fmla="*/ 0 h 187"/>
                <a:gd name="T65" fmla="*/ 183 w 183"/>
                <a:gd name="T66" fmla="*/ 187 h 18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3" h="187">
                  <a:moveTo>
                    <a:pt x="0" y="150"/>
                  </a:moveTo>
                  <a:lnTo>
                    <a:pt x="7" y="106"/>
                  </a:lnTo>
                  <a:lnTo>
                    <a:pt x="41" y="84"/>
                  </a:lnTo>
                  <a:lnTo>
                    <a:pt x="52" y="78"/>
                  </a:lnTo>
                  <a:lnTo>
                    <a:pt x="108" y="45"/>
                  </a:lnTo>
                  <a:lnTo>
                    <a:pt x="173" y="0"/>
                  </a:lnTo>
                  <a:lnTo>
                    <a:pt x="173" y="19"/>
                  </a:lnTo>
                  <a:lnTo>
                    <a:pt x="176" y="24"/>
                  </a:lnTo>
                  <a:lnTo>
                    <a:pt x="182" y="54"/>
                  </a:lnTo>
                  <a:lnTo>
                    <a:pt x="125" y="94"/>
                  </a:lnTo>
                  <a:lnTo>
                    <a:pt x="125" y="107"/>
                  </a:lnTo>
                  <a:lnTo>
                    <a:pt x="118" y="118"/>
                  </a:lnTo>
                  <a:lnTo>
                    <a:pt x="119" y="129"/>
                  </a:lnTo>
                  <a:lnTo>
                    <a:pt x="105" y="141"/>
                  </a:lnTo>
                  <a:lnTo>
                    <a:pt x="105" y="95"/>
                  </a:lnTo>
                  <a:lnTo>
                    <a:pt x="67" y="95"/>
                  </a:lnTo>
                  <a:lnTo>
                    <a:pt x="67" y="186"/>
                  </a:lnTo>
                  <a:lnTo>
                    <a:pt x="44" y="181"/>
                  </a:lnTo>
                  <a:lnTo>
                    <a:pt x="38" y="156"/>
                  </a:lnTo>
                  <a:lnTo>
                    <a:pt x="9" y="155"/>
                  </a:lnTo>
                  <a:lnTo>
                    <a:pt x="0" y="15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76" name="Group 75">
              <a:extLst>
                <a:ext uri="{FF2B5EF4-FFF2-40B4-BE49-F238E27FC236}">
                  <a16:creationId xmlns:a16="http://schemas.microsoft.com/office/drawing/2014/main" id="{8BE322C5-FC2F-4A7C-B9A0-938E032FCF67}"/>
                </a:ext>
              </a:extLst>
            </p:cNvPr>
            <p:cNvGrpSpPr>
              <a:grpSpLocks/>
            </p:cNvGrpSpPr>
            <p:nvPr/>
          </p:nvGrpSpPr>
          <p:grpSpPr bwMode="auto">
            <a:xfrm>
              <a:off x="437" y="2000"/>
              <a:ext cx="428" cy="118"/>
              <a:chOff x="437" y="2000"/>
              <a:chExt cx="428" cy="118"/>
            </a:xfrm>
          </p:grpSpPr>
          <p:sp>
            <p:nvSpPr>
              <p:cNvPr id="79" name="Rectangle 76">
                <a:extLst>
                  <a:ext uri="{FF2B5EF4-FFF2-40B4-BE49-F238E27FC236}">
                    <a16:creationId xmlns:a16="http://schemas.microsoft.com/office/drawing/2014/main" id="{3D7D6956-D9BC-4A1C-A3F0-F56D13464743}"/>
                  </a:ext>
                </a:extLst>
              </p:cNvPr>
              <p:cNvSpPr>
                <a:spLocks noChangeArrowheads="1"/>
              </p:cNvSpPr>
              <p:nvPr/>
            </p:nvSpPr>
            <p:spPr bwMode="auto">
              <a:xfrm>
                <a:off x="701" y="2000"/>
                <a:ext cx="86" cy="68"/>
              </a:xfrm>
              <a:prstGeom prst="rect">
                <a:avLst/>
              </a:prstGeom>
              <a:solidFill>
                <a:srgbClr val="037C03"/>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80" name="Rectangle 77">
                <a:extLst>
                  <a:ext uri="{FF2B5EF4-FFF2-40B4-BE49-F238E27FC236}">
                    <a16:creationId xmlns:a16="http://schemas.microsoft.com/office/drawing/2014/main" id="{A8004810-7ED9-49C6-9027-A3612BA5A215}"/>
                  </a:ext>
                </a:extLst>
              </p:cNvPr>
              <p:cNvSpPr>
                <a:spLocks noChangeArrowheads="1"/>
              </p:cNvSpPr>
              <p:nvPr/>
            </p:nvSpPr>
            <p:spPr bwMode="auto">
              <a:xfrm>
                <a:off x="437" y="2066"/>
                <a:ext cx="428" cy="52"/>
              </a:xfrm>
              <a:prstGeom prst="rect">
                <a:avLst/>
              </a:prstGeom>
              <a:solidFill>
                <a:srgbClr val="037C03"/>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81" name="Line 78">
                <a:extLst>
                  <a:ext uri="{FF2B5EF4-FFF2-40B4-BE49-F238E27FC236}">
                    <a16:creationId xmlns:a16="http://schemas.microsoft.com/office/drawing/2014/main" id="{E71529E3-76FB-4BE7-8728-468412C1DE5D}"/>
                  </a:ext>
                </a:extLst>
              </p:cNvPr>
              <p:cNvSpPr>
                <a:spLocks noChangeShapeType="1"/>
              </p:cNvSpPr>
              <p:nvPr/>
            </p:nvSpPr>
            <p:spPr bwMode="auto">
              <a:xfrm>
                <a:off x="439" y="2118"/>
                <a:ext cx="422" cy="0"/>
              </a:xfrm>
              <a:prstGeom prst="line">
                <a:avLst/>
              </a:prstGeom>
              <a:noFill/>
              <a:ln w="12700">
                <a:solidFill>
                  <a:srgbClr val="009688"/>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 name="Line 79">
                <a:extLst>
                  <a:ext uri="{FF2B5EF4-FFF2-40B4-BE49-F238E27FC236}">
                    <a16:creationId xmlns:a16="http://schemas.microsoft.com/office/drawing/2014/main" id="{23827FC0-1EE6-43A2-B14A-19FA3ABC352A}"/>
                  </a:ext>
                </a:extLst>
              </p:cNvPr>
              <p:cNvSpPr>
                <a:spLocks noChangeShapeType="1"/>
              </p:cNvSpPr>
              <p:nvPr/>
            </p:nvSpPr>
            <p:spPr bwMode="auto">
              <a:xfrm>
                <a:off x="439" y="2094"/>
                <a:ext cx="422" cy="0"/>
              </a:xfrm>
              <a:prstGeom prst="line">
                <a:avLst/>
              </a:prstGeom>
              <a:noFill/>
              <a:ln w="12700">
                <a:solidFill>
                  <a:srgbClr val="009688"/>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 name="Line 80">
                <a:extLst>
                  <a:ext uri="{FF2B5EF4-FFF2-40B4-BE49-F238E27FC236}">
                    <a16:creationId xmlns:a16="http://schemas.microsoft.com/office/drawing/2014/main" id="{4CA18DF8-4B67-4B6B-8F8F-E6AAB6CB6428}"/>
                  </a:ext>
                </a:extLst>
              </p:cNvPr>
              <p:cNvSpPr>
                <a:spLocks noChangeShapeType="1"/>
              </p:cNvSpPr>
              <p:nvPr/>
            </p:nvSpPr>
            <p:spPr bwMode="auto">
              <a:xfrm>
                <a:off x="439" y="2070"/>
                <a:ext cx="422" cy="0"/>
              </a:xfrm>
              <a:prstGeom prst="line">
                <a:avLst/>
              </a:prstGeom>
              <a:noFill/>
              <a:ln w="12700">
                <a:solidFill>
                  <a:srgbClr val="009688"/>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 name="Line 81">
                <a:extLst>
                  <a:ext uri="{FF2B5EF4-FFF2-40B4-BE49-F238E27FC236}">
                    <a16:creationId xmlns:a16="http://schemas.microsoft.com/office/drawing/2014/main" id="{5E0FE46D-30B0-4D55-9B8E-F55F01536994}"/>
                  </a:ext>
                </a:extLst>
              </p:cNvPr>
              <p:cNvSpPr>
                <a:spLocks noChangeShapeType="1"/>
              </p:cNvSpPr>
              <p:nvPr/>
            </p:nvSpPr>
            <p:spPr bwMode="auto">
              <a:xfrm>
                <a:off x="705" y="2048"/>
                <a:ext cx="78" cy="0"/>
              </a:xfrm>
              <a:prstGeom prst="line">
                <a:avLst/>
              </a:prstGeom>
              <a:noFill/>
              <a:ln w="12700">
                <a:solidFill>
                  <a:srgbClr val="009688"/>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 name="Line 82">
                <a:extLst>
                  <a:ext uri="{FF2B5EF4-FFF2-40B4-BE49-F238E27FC236}">
                    <a16:creationId xmlns:a16="http://schemas.microsoft.com/office/drawing/2014/main" id="{534947EE-F22C-4644-BD79-E6624BCC6317}"/>
                  </a:ext>
                </a:extLst>
              </p:cNvPr>
              <p:cNvSpPr>
                <a:spLocks noChangeShapeType="1"/>
              </p:cNvSpPr>
              <p:nvPr/>
            </p:nvSpPr>
            <p:spPr bwMode="auto">
              <a:xfrm>
                <a:off x="705" y="2026"/>
                <a:ext cx="78" cy="0"/>
              </a:xfrm>
              <a:prstGeom prst="line">
                <a:avLst/>
              </a:prstGeom>
              <a:noFill/>
              <a:ln w="12700">
                <a:solidFill>
                  <a:srgbClr val="009688"/>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 name="Line 83">
                <a:extLst>
                  <a:ext uri="{FF2B5EF4-FFF2-40B4-BE49-F238E27FC236}">
                    <a16:creationId xmlns:a16="http://schemas.microsoft.com/office/drawing/2014/main" id="{0BC3F1BB-F2D6-45EF-B3EE-44F34CBA341A}"/>
                  </a:ext>
                </a:extLst>
              </p:cNvPr>
              <p:cNvSpPr>
                <a:spLocks noChangeShapeType="1"/>
              </p:cNvSpPr>
              <p:nvPr/>
            </p:nvSpPr>
            <p:spPr bwMode="auto">
              <a:xfrm>
                <a:off x="705" y="2006"/>
                <a:ext cx="78" cy="0"/>
              </a:xfrm>
              <a:prstGeom prst="line">
                <a:avLst/>
              </a:prstGeom>
              <a:noFill/>
              <a:ln w="12700">
                <a:solidFill>
                  <a:srgbClr val="009688"/>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7" name="Freeform 84">
              <a:extLst>
                <a:ext uri="{FF2B5EF4-FFF2-40B4-BE49-F238E27FC236}">
                  <a16:creationId xmlns:a16="http://schemas.microsoft.com/office/drawing/2014/main" id="{97D1663D-9E3B-44F0-A3BE-A82AA042C7C9}"/>
                </a:ext>
              </a:extLst>
            </p:cNvPr>
            <p:cNvSpPr>
              <a:spLocks/>
            </p:cNvSpPr>
            <p:nvPr/>
          </p:nvSpPr>
          <p:spPr bwMode="auto">
            <a:xfrm>
              <a:off x="829" y="1874"/>
              <a:ext cx="81" cy="29"/>
            </a:xfrm>
            <a:custGeom>
              <a:avLst/>
              <a:gdLst>
                <a:gd name="T0" fmla="*/ 0 w 81"/>
                <a:gd name="T1" fmla="*/ 0 h 29"/>
                <a:gd name="T2" fmla="*/ 0 w 81"/>
                <a:gd name="T3" fmla="*/ 28 h 29"/>
                <a:gd name="T4" fmla="*/ 80 w 81"/>
                <a:gd name="T5" fmla="*/ 28 h 29"/>
                <a:gd name="T6" fmla="*/ 80 w 81"/>
                <a:gd name="T7" fmla="*/ 2 h 29"/>
                <a:gd name="T8" fmla="*/ 0 60000 65536"/>
                <a:gd name="T9" fmla="*/ 0 60000 65536"/>
                <a:gd name="T10" fmla="*/ 0 60000 65536"/>
                <a:gd name="T11" fmla="*/ 0 60000 65536"/>
                <a:gd name="T12" fmla="*/ 0 w 81"/>
                <a:gd name="T13" fmla="*/ 0 h 29"/>
                <a:gd name="T14" fmla="*/ 81 w 81"/>
                <a:gd name="T15" fmla="*/ 29 h 29"/>
              </a:gdLst>
              <a:ahLst/>
              <a:cxnLst>
                <a:cxn ang="T8">
                  <a:pos x="T0" y="T1"/>
                </a:cxn>
                <a:cxn ang="T9">
                  <a:pos x="T2" y="T3"/>
                </a:cxn>
                <a:cxn ang="T10">
                  <a:pos x="T4" y="T5"/>
                </a:cxn>
                <a:cxn ang="T11">
                  <a:pos x="T6" y="T7"/>
                </a:cxn>
              </a:cxnLst>
              <a:rect l="T12" t="T13" r="T14" b="T15"/>
              <a:pathLst>
                <a:path w="81" h="29">
                  <a:moveTo>
                    <a:pt x="0" y="0"/>
                  </a:moveTo>
                  <a:lnTo>
                    <a:pt x="0" y="28"/>
                  </a:lnTo>
                  <a:lnTo>
                    <a:pt x="80" y="28"/>
                  </a:lnTo>
                  <a:lnTo>
                    <a:pt x="80" y="2"/>
                  </a:lnTo>
                </a:path>
              </a:pathLst>
            </a:custGeom>
            <a:noFill/>
            <a:ln w="127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 name="Freeform 85">
              <a:extLst>
                <a:ext uri="{FF2B5EF4-FFF2-40B4-BE49-F238E27FC236}">
                  <a16:creationId xmlns:a16="http://schemas.microsoft.com/office/drawing/2014/main" id="{8A1E0550-2E5C-47EC-BF3B-A9D87F1529D8}"/>
                </a:ext>
              </a:extLst>
            </p:cNvPr>
            <p:cNvSpPr>
              <a:spLocks/>
            </p:cNvSpPr>
            <p:nvPr/>
          </p:nvSpPr>
          <p:spPr bwMode="auto">
            <a:xfrm>
              <a:off x="829" y="1956"/>
              <a:ext cx="81" cy="29"/>
            </a:xfrm>
            <a:custGeom>
              <a:avLst/>
              <a:gdLst>
                <a:gd name="T0" fmla="*/ 0 w 81"/>
                <a:gd name="T1" fmla="*/ 0 h 29"/>
                <a:gd name="T2" fmla="*/ 0 w 81"/>
                <a:gd name="T3" fmla="*/ 28 h 29"/>
                <a:gd name="T4" fmla="*/ 80 w 81"/>
                <a:gd name="T5" fmla="*/ 28 h 29"/>
                <a:gd name="T6" fmla="*/ 80 w 81"/>
                <a:gd name="T7" fmla="*/ 2 h 29"/>
                <a:gd name="T8" fmla="*/ 0 60000 65536"/>
                <a:gd name="T9" fmla="*/ 0 60000 65536"/>
                <a:gd name="T10" fmla="*/ 0 60000 65536"/>
                <a:gd name="T11" fmla="*/ 0 60000 65536"/>
                <a:gd name="T12" fmla="*/ 0 w 81"/>
                <a:gd name="T13" fmla="*/ 0 h 29"/>
                <a:gd name="T14" fmla="*/ 81 w 81"/>
                <a:gd name="T15" fmla="*/ 29 h 29"/>
              </a:gdLst>
              <a:ahLst/>
              <a:cxnLst>
                <a:cxn ang="T8">
                  <a:pos x="T0" y="T1"/>
                </a:cxn>
                <a:cxn ang="T9">
                  <a:pos x="T2" y="T3"/>
                </a:cxn>
                <a:cxn ang="T10">
                  <a:pos x="T4" y="T5"/>
                </a:cxn>
                <a:cxn ang="T11">
                  <a:pos x="T6" y="T7"/>
                </a:cxn>
              </a:cxnLst>
              <a:rect l="T12" t="T13" r="T14" b="T15"/>
              <a:pathLst>
                <a:path w="81" h="29">
                  <a:moveTo>
                    <a:pt x="0" y="0"/>
                  </a:moveTo>
                  <a:lnTo>
                    <a:pt x="0" y="28"/>
                  </a:lnTo>
                  <a:lnTo>
                    <a:pt x="80" y="28"/>
                  </a:lnTo>
                  <a:lnTo>
                    <a:pt x="80" y="2"/>
                  </a:lnTo>
                </a:path>
              </a:pathLst>
            </a:custGeom>
            <a:noFill/>
            <a:ln w="127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7" name="Rectangle 86">
            <a:extLst>
              <a:ext uri="{FF2B5EF4-FFF2-40B4-BE49-F238E27FC236}">
                <a16:creationId xmlns:a16="http://schemas.microsoft.com/office/drawing/2014/main" id="{7688A1C6-69C2-43EA-91B6-5267EC28ACC8}"/>
              </a:ext>
            </a:extLst>
          </p:cNvPr>
          <p:cNvSpPr>
            <a:spLocks noChangeArrowheads="1"/>
          </p:cNvSpPr>
          <p:nvPr/>
        </p:nvSpPr>
        <p:spPr bwMode="auto">
          <a:xfrm>
            <a:off x="8912647" y="3714750"/>
            <a:ext cx="1663700" cy="292100"/>
          </a:xfrm>
          <a:prstGeom prst="rect">
            <a:avLst/>
          </a:prstGeom>
          <a:solidFill>
            <a:srgbClr val="EF9100"/>
          </a:solidFill>
          <a:ln>
            <a:noFill/>
          </a:ln>
          <a:effectLst>
            <a:prstShdw prst="shdw17" dist="17961" dir="13500000">
              <a:srgbClr val="8F5700"/>
            </a:prstShdw>
          </a:effectLst>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88" name="Rectangle 87">
            <a:extLst>
              <a:ext uri="{FF2B5EF4-FFF2-40B4-BE49-F238E27FC236}">
                <a16:creationId xmlns:a16="http://schemas.microsoft.com/office/drawing/2014/main" id="{34BBE302-D231-49C8-A8E8-FEFF8BE1AAF0}"/>
              </a:ext>
            </a:extLst>
          </p:cNvPr>
          <p:cNvSpPr>
            <a:spLocks noChangeArrowheads="1"/>
          </p:cNvSpPr>
          <p:nvPr/>
        </p:nvSpPr>
        <p:spPr bwMode="auto">
          <a:xfrm>
            <a:off x="8912647" y="4129088"/>
            <a:ext cx="1663700" cy="292100"/>
          </a:xfrm>
          <a:prstGeom prst="rect">
            <a:avLst/>
          </a:prstGeom>
          <a:solidFill>
            <a:srgbClr val="EF9100"/>
          </a:solidFill>
          <a:ln>
            <a:noFill/>
          </a:ln>
          <a:effectLst>
            <a:prstShdw prst="shdw17" dist="17961" dir="13500000">
              <a:srgbClr val="8F5700"/>
            </a:prstShdw>
          </a:effectLst>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89" name="Rectangle 88">
            <a:extLst>
              <a:ext uri="{FF2B5EF4-FFF2-40B4-BE49-F238E27FC236}">
                <a16:creationId xmlns:a16="http://schemas.microsoft.com/office/drawing/2014/main" id="{8B8E254A-76C1-4A0B-B649-23C437B648A2}"/>
              </a:ext>
            </a:extLst>
          </p:cNvPr>
          <p:cNvSpPr>
            <a:spLocks noChangeArrowheads="1"/>
          </p:cNvSpPr>
          <p:nvPr/>
        </p:nvSpPr>
        <p:spPr bwMode="auto">
          <a:xfrm>
            <a:off x="8912647" y="4543425"/>
            <a:ext cx="1663700" cy="292100"/>
          </a:xfrm>
          <a:prstGeom prst="rect">
            <a:avLst/>
          </a:prstGeom>
          <a:solidFill>
            <a:srgbClr val="EF9100"/>
          </a:solidFill>
          <a:ln>
            <a:noFill/>
          </a:ln>
          <a:effectLst>
            <a:prstShdw prst="shdw17" dist="17961" dir="13500000">
              <a:srgbClr val="8F5700"/>
            </a:prstShdw>
          </a:effectLst>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90" name="Rectangle 89">
            <a:extLst>
              <a:ext uri="{FF2B5EF4-FFF2-40B4-BE49-F238E27FC236}">
                <a16:creationId xmlns:a16="http://schemas.microsoft.com/office/drawing/2014/main" id="{97EE5297-0A1D-4029-97E1-E12B1D36FE56}"/>
              </a:ext>
            </a:extLst>
          </p:cNvPr>
          <p:cNvSpPr>
            <a:spLocks noChangeArrowheads="1"/>
          </p:cNvSpPr>
          <p:nvPr/>
        </p:nvSpPr>
        <p:spPr bwMode="auto">
          <a:xfrm>
            <a:off x="8912647" y="4957763"/>
            <a:ext cx="1663700" cy="292100"/>
          </a:xfrm>
          <a:prstGeom prst="rect">
            <a:avLst/>
          </a:prstGeom>
          <a:solidFill>
            <a:srgbClr val="EF9100"/>
          </a:solidFill>
          <a:ln>
            <a:noFill/>
          </a:ln>
          <a:effectLst>
            <a:prstShdw prst="shdw17" dist="17961" dir="13500000">
              <a:srgbClr val="8F5700"/>
            </a:prstShdw>
          </a:effectLst>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91" name="Rectangle 90">
            <a:extLst>
              <a:ext uri="{FF2B5EF4-FFF2-40B4-BE49-F238E27FC236}">
                <a16:creationId xmlns:a16="http://schemas.microsoft.com/office/drawing/2014/main" id="{5E89D341-400B-498B-A920-0A3F4CAB6754}"/>
              </a:ext>
            </a:extLst>
          </p:cNvPr>
          <p:cNvSpPr>
            <a:spLocks noChangeArrowheads="1"/>
          </p:cNvSpPr>
          <p:nvPr/>
        </p:nvSpPr>
        <p:spPr bwMode="auto">
          <a:xfrm>
            <a:off x="6145635" y="3251200"/>
            <a:ext cx="2260600"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rgbClr val="72BFC5"/>
              </a:buClr>
              <a:buChar char="•"/>
              <a:tabLst>
                <a:tab pos="3143250" algn="l"/>
              </a:tabLst>
              <a:defRPr sz="1300">
                <a:solidFill>
                  <a:schemeClr val="tx1"/>
                </a:solidFill>
                <a:latin typeface="Calibri" panose="020F0502020204030204" pitchFamily="34" charset="0"/>
              </a:defRPr>
            </a:lvl1pPr>
            <a:lvl2pPr marL="742950" indent="-285750">
              <a:spcBef>
                <a:spcPct val="20000"/>
              </a:spcBef>
              <a:buClr>
                <a:srgbClr val="72BFC5"/>
              </a:buClr>
              <a:buChar char="–"/>
              <a:tabLst>
                <a:tab pos="3143250" algn="l"/>
              </a:tabLst>
              <a:defRPr sz="1300">
                <a:solidFill>
                  <a:schemeClr val="tx1"/>
                </a:solidFill>
                <a:latin typeface="Calibri" panose="020F0502020204030204" pitchFamily="34" charset="0"/>
              </a:defRPr>
            </a:lvl2pPr>
            <a:lvl3pPr marL="1143000" indent="-228600">
              <a:spcBef>
                <a:spcPct val="20000"/>
              </a:spcBef>
              <a:buClr>
                <a:srgbClr val="72BFC5"/>
              </a:buClr>
              <a:buChar char="•"/>
              <a:tabLst>
                <a:tab pos="3143250" algn="l"/>
              </a:tabLst>
              <a:defRPr sz="1300">
                <a:solidFill>
                  <a:schemeClr val="tx1"/>
                </a:solidFill>
                <a:latin typeface="Calibri" panose="020F0502020204030204" pitchFamily="34" charset="0"/>
              </a:defRPr>
            </a:lvl3pPr>
            <a:lvl4pPr marL="1600200" indent="-228600">
              <a:spcBef>
                <a:spcPct val="20000"/>
              </a:spcBef>
              <a:buClr>
                <a:srgbClr val="72BFC5"/>
              </a:buClr>
              <a:buChar char="–"/>
              <a:tabLst>
                <a:tab pos="3143250" algn="l"/>
              </a:tabLst>
              <a:defRPr sz="1300">
                <a:solidFill>
                  <a:schemeClr val="tx1"/>
                </a:solidFill>
                <a:latin typeface="Calibri" panose="020F0502020204030204" pitchFamily="34" charset="0"/>
              </a:defRPr>
            </a:lvl4pPr>
            <a:lvl5pPr marL="2057400" indent="-228600">
              <a:spcBef>
                <a:spcPct val="20000"/>
              </a:spcBef>
              <a:buClr>
                <a:srgbClr val="72BFC5"/>
              </a:buClr>
              <a:buChar char="»"/>
              <a:tabLst>
                <a:tab pos="3143250" algn="l"/>
              </a:tabLst>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tabLst>
                <a:tab pos="3143250" algn="l"/>
              </a:tabLst>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tabLst>
                <a:tab pos="3143250" algn="l"/>
              </a:tabLst>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tabLst>
                <a:tab pos="3143250" algn="l"/>
              </a:tabLst>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tabLst>
                <a:tab pos="3143250" algn="l"/>
              </a:tabLst>
              <a:defRPr sz="1300">
                <a:solidFill>
                  <a:schemeClr val="tx1"/>
                </a:solidFill>
                <a:latin typeface="Calibri" panose="020F0502020204030204" pitchFamily="34" charset="0"/>
              </a:defRPr>
            </a:lvl9pPr>
          </a:lstStyle>
          <a:p>
            <a:pPr>
              <a:spcBef>
                <a:spcPct val="50000"/>
              </a:spcBef>
              <a:buClrTx/>
              <a:buFontTx/>
              <a:buNone/>
            </a:pPr>
            <a:r>
              <a:rPr lang="zh-CN" altLang="en-US" sz="1800">
                <a:solidFill>
                  <a:srgbClr val="3333CC"/>
                </a:solidFill>
                <a:latin typeface="Arial" panose="020B0604020202020204" pitchFamily="34" charset="0"/>
                <a:ea typeface="楷体_GB2312"/>
                <a:cs typeface="楷体_GB2312"/>
              </a:rPr>
              <a:t>一个岗位的工作中心</a:t>
            </a:r>
          </a:p>
          <a:p>
            <a:pPr>
              <a:spcBef>
                <a:spcPct val="50000"/>
              </a:spcBef>
              <a:buClrTx/>
              <a:buFontTx/>
              <a:buNone/>
            </a:pPr>
            <a:r>
              <a:rPr lang="zh-CN" altLang="en-US" sz="1800">
                <a:solidFill>
                  <a:srgbClr val="3333CC"/>
                </a:solidFill>
                <a:latin typeface="Arial" panose="020B0604020202020204" pitchFamily="34" charset="0"/>
                <a:ea typeface="楷体_GB2312"/>
                <a:cs typeface="楷体_GB2312"/>
              </a:rPr>
              <a:t>工作中心组</a:t>
            </a:r>
          </a:p>
          <a:p>
            <a:pPr>
              <a:spcBef>
                <a:spcPct val="50000"/>
              </a:spcBef>
              <a:buClrTx/>
              <a:buFontTx/>
              <a:buNone/>
            </a:pPr>
            <a:r>
              <a:rPr lang="zh-CN" altLang="en-US" sz="1800">
                <a:solidFill>
                  <a:srgbClr val="3333CC"/>
                </a:solidFill>
                <a:latin typeface="Arial" panose="020B0604020202020204" pitchFamily="34" charset="0"/>
                <a:ea typeface="楷体_GB2312"/>
                <a:cs typeface="楷体_GB2312"/>
              </a:rPr>
              <a:t>生产线</a:t>
            </a:r>
          </a:p>
          <a:p>
            <a:pPr>
              <a:spcBef>
                <a:spcPct val="50000"/>
              </a:spcBef>
              <a:buClrTx/>
              <a:buFontTx/>
              <a:buNone/>
            </a:pPr>
            <a:r>
              <a:rPr lang="zh-CN" altLang="en-US" sz="1800">
                <a:solidFill>
                  <a:srgbClr val="3333CC"/>
                </a:solidFill>
                <a:latin typeface="Arial" panose="020B0604020202020204" pitchFamily="34" charset="0"/>
                <a:ea typeface="楷体_GB2312"/>
                <a:cs typeface="楷体_GB2312"/>
              </a:rPr>
              <a:t>单一职员</a:t>
            </a:r>
          </a:p>
          <a:p>
            <a:pPr>
              <a:spcBef>
                <a:spcPct val="50000"/>
              </a:spcBef>
              <a:buClrTx/>
              <a:buFontTx/>
              <a:buNone/>
            </a:pPr>
            <a:r>
              <a:rPr lang="zh-CN" altLang="en-US" sz="1800">
                <a:solidFill>
                  <a:srgbClr val="3333CC"/>
                </a:solidFill>
                <a:latin typeface="Arial" panose="020B0604020202020204" pitchFamily="34" charset="0"/>
                <a:ea typeface="楷体_GB2312"/>
                <a:cs typeface="楷体_GB2312"/>
              </a:rPr>
              <a:t>人员组</a:t>
            </a:r>
          </a:p>
        </p:txBody>
      </p:sp>
      <p:sp>
        <p:nvSpPr>
          <p:cNvPr id="92" name="Rectangle 91">
            <a:extLst>
              <a:ext uri="{FF2B5EF4-FFF2-40B4-BE49-F238E27FC236}">
                <a16:creationId xmlns:a16="http://schemas.microsoft.com/office/drawing/2014/main" id="{45E32C32-0091-4EB3-B051-333B3AF51038}"/>
              </a:ext>
            </a:extLst>
          </p:cNvPr>
          <p:cNvSpPr>
            <a:spLocks noChangeArrowheads="1"/>
          </p:cNvSpPr>
          <p:nvPr/>
        </p:nvSpPr>
        <p:spPr bwMode="auto">
          <a:xfrm>
            <a:off x="8909472" y="3276600"/>
            <a:ext cx="1260475"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rgbClr val="72BFC5"/>
              </a:buClr>
              <a:buChar char="•"/>
              <a:tabLst>
                <a:tab pos="3143250" algn="l"/>
              </a:tabLst>
              <a:defRPr sz="1300">
                <a:solidFill>
                  <a:schemeClr val="tx1"/>
                </a:solidFill>
                <a:latin typeface="Calibri" panose="020F0502020204030204" pitchFamily="34" charset="0"/>
              </a:defRPr>
            </a:lvl1pPr>
            <a:lvl2pPr marL="742950" indent="-285750">
              <a:spcBef>
                <a:spcPct val="20000"/>
              </a:spcBef>
              <a:buClr>
                <a:srgbClr val="72BFC5"/>
              </a:buClr>
              <a:buChar char="–"/>
              <a:tabLst>
                <a:tab pos="3143250" algn="l"/>
              </a:tabLst>
              <a:defRPr sz="1300">
                <a:solidFill>
                  <a:schemeClr val="tx1"/>
                </a:solidFill>
                <a:latin typeface="Calibri" panose="020F0502020204030204" pitchFamily="34" charset="0"/>
              </a:defRPr>
            </a:lvl2pPr>
            <a:lvl3pPr marL="1143000" indent="-228600">
              <a:spcBef>
                <a:spcPct val="20000"/>
              </a:spcBef>
              <a:buClr>
                <a:srgbClr val="72BFC5"/>
              </a:buClr>
              <a:buChar char="•"/>
              <a:tabLst>
                <a:tab pos="3143250" algn="l"/>
              </a:tabLst>
              <a:defRPr sz="1300">
                <a:solidFill>
                  <a:schemeClr val="tx1"/>
                </a:solidFill>
                <a:latin typeface="Calibri" panose="020F0502020204030204" pitchFamily="34" charset="0"/>
              </a:defRPr>
            </a:lvl3pPr>
            <a:lvl4pPr marL="1600200" indent="-228600">
              <a:spcBef>
                <a:spcPct val="20000"/>
              </a:spcBef>
              <a:buClr>
                <a:srgbClr val="72BFC5"/>
              </a:buClr>
              <a:buChar char="–"/>
              <a:tabLst>
                <a:tab pos="3143250" algn="l"/>
              </a:tabLst>
              <a:defRPr sz="1300">
                <a:solidFill>
                  <a:schemeClr val="tx1"/>
                </a:solidFill>
                <a:latin typeface="Calibri" panose="020F0502020204030204" pitchFamily="34" charset="0"/>
              </a:defRPr>
            </a:lvl4pPr>
            <a:lvl5pPr marL="2057400" indent="-228600">
              <a:spcBef>
                <a:spcPct val="20000"/>
              </a:spcBef>
              <a:buClr>
                <a:srgbClr val="72BFC5"/>
              </a:buClr>
              <a:buChar char="»"/>
              <a:tabLst>
                <a:tab pos="3143250" algn="l"/>
              </a:tabLst>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tabLst>
                <a:tab pos="3143250" algn="l"/>
              </a:tabLst>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tabLst>
                <a:tab pos="3143250" algn="l"/>
              </a:tabLst>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tabLst>
                <a:tab pos="3143250" algn="l"/>
              </a:tabLst>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tabLst>
                <a:tab pos="3143250" algn="l"/>
              </a:tabLst>
              <a:defRPr sz="1300">
                <a:solidFill>
                  <a:schemeClr val="tx1"/>
                </a:solidFill>
                <a:latin typeface="Calibri" panose="020F0502020204030204" pitchFamily="34" charset="0"/>
              </a:defRPr>
            </a:lvl9pPr>
          </a:lstStyle>
          <a:p>
            <a:pPr>
              <a:spcBef>
                <a:spcPct val="50000"/>
              </a:spcBef>
              <a:buClrTx/>
              <a:buFontTx/>
              <a:buNone/>
            </a:pPr>
            <a:r>
              <a:rPr lang="zh-CN" altLang="en-US" sz="1800">
                <a:solidFill>
                  <a:srgbClr val="3333CC"/>
                </a:solidFill>
                <a:latin typeface="Arial" panose="020B0604020202020204" pitchFamily="34" charset="0"/>
                <a:ea typeface="楷体_GB2312"/>
                <a:cs typeface="楷体_GB2312"/>
              </a:rPr>
              <a:t>车床</a:t>
            </a:r>
            <a:r>
              <a:rPr lang="zh-CN" altLang="en-US" sz="1700">
                <a:solidFill>
                  <a:srgbClr val="3333CC"/>
                </a:solidFill>
                <a:latin typeface="Arial" panose="020B0604020202020204" pitchFamily="34" charset="0"/>
                <a:ea typeface="楷体_GB2312"/>
                <a:cs typeface="楷体_GB2312"/>
              </a:rPr>
              <a:t> 7</a:t>
            </a:r>
          </a:p>
          <a:p>
            <a:pPr>
              <a:spcBef>
                <a:spcPct val="50000"/>
              </a:spcBef>
              <a:buClrTx/>
              <a:buFontTx/>
              <a:buNone/>
            </a:pPr>
            <a:r>
              <a:rPr lang="zh-CN" altLang="en-US" sz="1800">
                <a:solidFill>
                  <a:srgbClr val="3333CC"/>
                </a:solidFill>
                <a:latin typeface="Arial" panose="020B0604020202020204" pitchFamily="34" charset="0"/>
                <a:ea typeface="楷体_GB2312"/>
                <a:cs typeface="楷体_GB2312"/>
              </a:rPr>
              <a:t>车床车间</a:t>
            </a:r>
          </a:p>
          <a:p>
            <a:pPr>
              <a:spcBef>
                <a:spcPct val="50000"/>
              </a:spcBef>
              <a:buClrTx/>
              <a:buFontTx/>
              <a:buNone/>
            </a:pPr>
            <a:r>
              <a:rPr lang="zh-CN" altLang="en-US" sz="1800">
                <a:solidFill>
                  <a:srgbClr val="3333CC"/>
                </a:solidFill>
                <a:latin typeface="Arial" panose="020B0604020202020204" pitchFamily="34" charset="0"/>
                <a:ea typeface="楷体_GB2312"/>
                <a:cs typeface="楷体_GB2312"/>
              </a:rPr>
              <a:t>线 </a:t>
            </a:r>
            <a:r>
              <a:rPr lang="zh-CN" altLang="en-US" sz="1700">
                <a:solidFill>
                  <a:srgbClr val="3333CC"/>
                </a:solidFill>
                <a:latin typeface="Arial" panose="020B0604020202020204" pitchFamily="34" charset="0"/>
                <a:ea typeface="楷体_GB2312"/>
                <a:cs typeface="楷体_GB2312"/>
              </a:rPr>
              <a:t>9</a:t>
            </a:r>
          </a:p>
          <a:p>
            <a:pPr>
              <a:spcBef>
                <a:spcPct val="50000"/>
              </a:spcBef>
              <a:buClrTx/>
              <a:buFontTx/>
              <a:buNone/>
            </a:pPr>
            <a:r>
              <a:rPr lang="en-US" altLang="zh-CN" sz="1700">
                <a:solidFill>
                  <a:srgbClr val="3333CC"/>
                </a:solidFill>
                <a:latin typeface="Arial" panose="020B0604020202020204" pitchFamily="34" charset="0"/>
                <a:ea typeface="楷体_GB2312"/>
                <a:cs typeface="楷体_GB2312"/>
              </a:rPr>
              <a:t>Bob Smith</a:t>
            </a:r>
          </a:p>
          <a:p>
            <a:pPr>
              <a:spcBef>
                <a:spcPct val="50000"/>
              </a:spcBef>
              <a:buClrTx/>
              <a:buFontTx/>
              <a:buNone/>
            </a:pPr>
            <a:r>
              <a:rPr lang="zh-CN" altLang="en-US" sz="1800">
                <a:solidFill>
                  <a:srgbClr val="3333CC"/>
                </a:solidFill>
                <a:latin typeface="Arial" panose="020B0604020202020204" pitchFamily="34" charset="0"/>
                <a:ea typeface="楷体_GB2312"/>
                <a:cs typeface="楷体_GB2312"/>
              </a:rPr>
              <a:t>库 </a:t>
            </a:r>
            <a:r>
              <a:rPr lang="zh-CN" altLang="en-US" sz="1700">
                <a:solidFill>
                  <a:srgbClr val="3333CC"/>
                </a:solidFill>
                <a:latin typeface="Arial" panose="020B0604020202020204" pitchFamily="34" charset="0"/>
                <a:ea typeface="楷体_GB2312"/>
                <a:cs typeface="楷体_GB2312"/>
              </a:rPr>
              <a:t>12</a:t>
            </a:r>
          </a:p>
        </p:txBody>
      </p:sp>
      <p:sp>
        <p:nvSpPr>
          <p:cNvPr id="93" name="矩形 8">
            <a:extLst>
              <a:ext uri="{FF2B5EF4-FFF2-40B4-BE49-F238E27FC236}">
                <a16:creationId xmlns:a16="http://schemas.microsoft.com/office/drawing/2014/main" id="{58F19EB4-1631-4F8B-85ED-007D2DE1D9E1}"/>
              </a:ext>
            </a:extLst>
          </p:cNvPr>
          <p:cNvSpPr>
            <a:spLocks noChangeArrowheads="1"/>
          </p:cNvSpPr>
          <p:nvPr/>
        </p:nvSpPr>
        <p:spPr bwMode="auto">
          <a:xfrm>
            <a:off x="3424660" y="5437336"/>
            <a:ext cx="75787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1400" dirty="0">
                <a:latin typeface="宋体" panose="02010600030101010101" pitchFamily="2" charset="-122"/>
              </a:rPr>
              <a:t>工作中心联接到成本中心和为成本中心定义的作业类型。</a:t>
            </a:r>
            <a:endParaRPr kumimoji="1" lang="en-US" altLang="zh-CN" sz="1400" dirty="0">
              <a:latin typeface="宋体" panose="02010600030101010101" pitchFamily="2" charset="-122"/>
            </a:endParaRPr>
          </a:p>
          <a:p>
            <a:pPr>
              <a:spcBef>
                <a:spcPct val="0"/>
              </a:spcBef>
              <a:buClrTx/>
              <a:buFontTx/>
              <a:buNone/>
            </a:pPr>
            <a:r>
              <a:rPr kumimoji="1" lang="zh-CN" altLang="en-US" sz="1400" dirty="0">
                <a:latin typeface="宋体" panose="02010600030101010101" pitchFamily="2" charset="-122"/>
              </a:rPr>
              <a:t>一</a:t>
            </a:r>
            <a:r>
              <a:rPr kumimoji="1" lang="zh-CN" altLang="en-US" sz="1400" dirty="0">
                <a:latin typeface="+mn-ea"/>
              </a:rPr>
              <a:t>个工作中心只能分配给一个成本中心。但是，一个成本中心可以有多个分配给它的工作中心。</a:t>
            </a:r>
            <a:endParaRPr kumimoji="1" lang="en-US" altLang="zh-CN" sz="1400" dirty="0">
              <a:latin typeface="+mn-ea"/>
            </a:endParaRPr>
          </a:p>
          <a:p>
            <a:pPr>
              <a:spcBef>
                <a:spcPct val="0"/>
              </a:spcBef>
              <a:buClrTx/>
              <a:buFontTx/>
              <a:buNone/>
            </a:pPr>
            <a:r>
              <a:rPr kumimoji="1" lang="zh-CN" altLang="en-US" sz="1400" dirty="0">
                <a:latin typeface="+mn-ea"/>
              </a:rPr>
              <a:t>一个</a:t>
            </a:r>
            <a:r>
              <a:rPr kumimoji="1" lang="zh-CN" altLang="en-US" sz="1400" dirty="0">
                <a:latin typeface="+mn-ea"/>
                <a:cs typeface="楷体_GB2312"/>
              </a:rPr>
              <a:t>工作中心最多可以指定6个作业类型。</a:t>
            </a:r>
            <a:endParaRPr kumimoji="1" lang="zh-CN" altLang="en-US" sz="1400" dirty="0">
              <a:latin typeface="+mn-ea"/>
            </a:endParaRPr>
          </a:p>
          <a:p>
            <a:pPr>
              <a:spcBef>
                <a:spcPct val="0"/>
              </a:spcBef>
              <a:buClrTx/>
              <a:buFontTx/>
              <a:buNone/>
            </a:pPr>
            <a:endParaRPr lang="zh-CN" altLang="en-US" sz="1800" dirty="0">
              <a:latin typeface="Arial" panose="020B0604020202020204" pitchFamily="34" charset="0"/>
            </a:endParaRPr>
          </a:p>
        </p:txBody>
      </p:sp>
    </p:spTree>
    <p:extLst>
      <p:ext uri="{BB962C8B-B14F-4D97-AF65-F5344CB8AC3E}">
        <p14:creationId xmlns:p14="http://schemas.microsoft.com/office/powerpoint/2010/main" val="8779126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产品成本计划与控制 </a:t>
            </a:r>
            <a:r>
              <a:rPr lang="en-US" altLang="zh-CN" dirty="0"/>
              <a:t>– </a:t>
            </a:r>
            <a:r>
              <a:rPr lang="zh-CN" altLang="en-US" dirty="0"/>
              <a:t>工艺路线 </a:t>
            </a:r>
            <a:r>
              <a:rPr lang="en-US" altLang="zh-CN" dirty="0"/>
              <a:t>(Routing)</a:t>
            </a:r>
            <a:endParaRPr lang="en-US" b="0" dirty="0"/>
          </a:p>
        </p:txBody>
      </p:sp>
      <p:sp>
        <p:nvSpPr>
          <p:cNvPr id="4" name="Rectangle 2">
            <a:extLst>
              <a:ext uri="{FF2B5EF4-FFF2-40B4-BE49-F238E27FC236}">
                <a16:creationId xmlns:a16="http://schemas.microsoft.com/office/drawing/2014/main" id="{59916C88-BD03-4BE2-8CB3-F6C0B0C24F71}"/>
              </a:ext>
            </a:extLst>
          </p:cNvPr>
          <p:cNvSpPr>
            <a:spLocks noChangeArrowheads="1"/>
          </p:cNvSpPr>
          <p:nvPr/>
        </p:nvSpPr>
        <p:spPr bwMode="auto">
          <a:xfrm>
            <a:off x="6131941" y="986755"/>
            <a:ext cx="4133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73025" tIns="36512" rIns="73025" bIns="36512" anchor="ctr" anchorCtr="1"/>
          <a:lstStyle>
            <a:lvl1pPr defTabSz="585788">
              <a:spcBef>
                <a:spcPct val="20000"/>
              </a:spcBef>
              <a:buClr>
                <a:srgbClr val="72BFC5"/>
              </a:buClr>
              <a:buChar char="•"/>
              <a:defRPr sz="1300">
                <a:solidFill>
                  <a:schemeClr val="tx1"/>
                </a:solidFill>
                <a:latin typeface="Calibri" panose="020F0502020204030204" pitchFamily="34" charset="0"/>
              </a:defRPr>
            </a:lvl1pPr>
            <a:lvl2pPr marL="742950" indent="-285750" defTabSz="585788">
              <a:spcBef>
                <a:spcPct val="20000"/>
              </a:spcBef>
              <a:buClr>
                <a:srgbClr val="72BFC5"/>
              </a:buClr>
              <a:buChar char="–"/>
              <a:defRPr sz="1300">
                <a:solidFill>
                  <a:schemeClr val="tx1"/>
                </a:solidFill>
                <a:latin typeface="Calibri" panose="020F0502020204030204" pitchFamily="34" charset="0"/>
              </a:defRPr>
            </a:lvl2pPr>
            <a:lvl3pPr marL="1143000" indent="-228600" defTabSz="585788">
              <a:spcBef>
                <a:spcPct val="20000"/>
              </a:spcBef>
              <a:buClr>
                <a:srgbClr val="72BFC5"/>
              </a:buClr>
              <a:buChar char="•"/>
              <a:defRPr sz="1300">
                <a:solidFill>
                  <a:schemeClr val="tx1"/>
                </a:solidFill>
                <a:latin typeface="Calibri" panose="020F0502020204030204" pitchFamily="34" charset="0"/>
              </a:defRPr>
            </a:lvl3pPr>
            <a:lvl4pPr marL="1600200" indent="-228600" defTabSz="585788">
              <a:spcBef>
                <a:spcPct val="20000"/>
              </a:spcBef>
              <a:buClr>
                <a:srgbClr val="72BFC5"/>
              </a:buClr>
              <a:buChar char="–"/>
              <a:defRPr sz="1300">
                <a:solidFill>
                  <a:schemeClr val="tx1"/>
                </a:solidFill>
                <a:latin typeface="Calibri" panose="020F0502020204030204" pitchFamily="34" charset="0"/>
              </a:defRPr>
            </a:lvl4pPr>
            <a:lvl5pPr marL="2057400" indent="-228600" defTabSz="585788">
              <a:spcBef>
                <a:spcPct val="20000"/>
              </a:spcBef>
              <a:buClr>
                <a:srgbClr val="72BFC5"/>
              </a:buClr>
              <a:buChar char="»"/>
              <a:defRPr sz="1300">
                <a:solidFill>
                  <a:schemeClr val="tx1"/>
                </a:solidFill>
                <a:latin typeface="Calibri" panose="020F0502020204030204" pitchFamily="34" charset="0"/>
              </a:defRPr>
            </a:lvl5pPr>
            <a:lvl6pPr marL="2514600" indent="-228600" defTabSz="58578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58578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58578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58578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de-DE" sz="2000">
                <a:solidFill>
                  <a:srgbClr val="3333CC"/>
                </a:solidFill>
                <a:latin typeface="Arial" panose="020B0604020202020204" pitchFamily="34" charset="0"/>
                <a:ea typeface="楷体_GB2312"/>
                <a:cs typeface="楷体_GB2312"/>
              </a:rPr>
              <a:t>定义</a:t>
            </a:r>
          </a:p>
        </p:txBody>
      </p:sp>
      <p:sp>
        <p:nvSpPr>
          <p:cNvPr id="5" name="Rectangle 3">
            <a:extLst>
              <a:ext uri="{FF2B5EF4-FFF2-40B4-BE49-F238E27FC236}">
                <a16:creationId xmlns:a16="http://schemas.microsoft.com/office/drawing/2014/main" id="{79A9EE62-1BE3-48FB-B02A-1B2E6D50BC61}"/>
              </a:ext>
            </a:extLst>
          </p:cNvPr>
          <p:cNvSpPr>
            <a:spLocks noChangeArrowheads="1"/>
          </p:cNvSpPr>
          <p:nvPr/>
        </p:nvSpPr>
        <p:spPr bwMode="auto">
          <a:xfrm>
            <a:off x="4042791" y="1291555"/>
            <a:ext cx="1784350" cy="3505200"/>
          </a:xfrm>
          <a:prstGeom prst="rect">
            <a:avLst/>
          </a:prstGeom>
          <a:solidFill>
            <a:srgbClr val="F6BF69"/>
          </a:solidFill>
          <a:ln>
            <a:noFill/>
          </a:ln>
          <a:effectLst>
            <a:outerShdw dist="53882" dir="2700000" algn="ctr" rotWithShape="0">
              <a:schemeClr val="bg2"/>
            </a:outerShdw>
          </a:effectLst>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6" name="Rectangle 4">
            <a:extLst>
              <a:ext uri="{FF2B5EF4-FFF2-40B4-BE49-F238E27FC236}">
                <a16:creationId xmlns:a16="http://schemas.microsoft.com/office/drawing/2014/main" id="{8DBB6610-B71B-4FF2-82CC-14EF90C0A69D}"/>
              </a:ext>
            </a:extLst>
          </p:cNvPr>
          <p:cNvSpPr>
            <a:spLocks noChangeArrowheads="1"/>
          </p:cNvSpPr>
          <p:nvPr/>
        </p:nvSpPr>
        <p:spPr bwMode="auto">
          <a:xfrm>
            <a:off x="4480941" y="1615405"/>
            <a:ext cx="1211263" cy="2930525"/>
          </a:xfrm>
          <a:prstGeom prst="rect">
            <a:avLst/>
          </a:prstGeom>
          <a:solidFill>
            <a:srgbClr val="FFFFFF"/>
          </a:solidFill>
          <a:ln>
            <a:noFill/>
          </a:ln>
          <a:effectLst>
            <a:prstShdw prst="shdw17" dist="17961" dir="13500000">
              <a:srgbClr val="999999"/>
            </a:prstShdw>
          </a:effectLst>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7" name="Rectangle 5">
            <a:extLst>
              <a:ext uri="{FF2B5EF4-FFF2-40B4-BE49-F238E27FC236}">
                <a16:creationId xmlns:a16="http://schemas.microsoft.com/office/drawing/2014/main" id="{880C93EC-9037-4638-AA3F-BD652975D196}"/>
              </a:ext>
            </a:extLst>
          </p:cNvPr>
          <p:cNvSpPr>
            <a:spLocks noChangeArrowheads="1"/>
          </p:cNvSpPr>
          <p:nvPr/>
        </p:nvSpPr>
        <p:spPr bwMode="auto">
          <a:xfrm>
            <a:off x="4480941" y="1697955"/>
            <a:ext cx="1211263" cy="390525"/>
          </a:xfrm>
          <a:prstGeom prst="rect">
            <a:avLst/>
          </a:prstGeom>
          <a:noFill/>
          <a:ln w="12700">
            <a:noFill/>
            <a:miter lim="800000"/>
            <a:headEnd/>
            <a:tailEnd/>
          </a:ln>
          <a:effectLst/>
        </p:spPr>
        <p:txBody>
          <a:bodyPr lIns="0" tIns="0" rIns="0" bIns="0"/>
          <a:lstStyle/>
          <a:p>
            <a:pPr marL="285750" indent="-285750" algn="ctr" defTabSz="687388">
              <a:lnSpc>
                <a:spcPct val="90000"/>
              </a:lnSpc>
              <a:spcAft>
                <a:spcPct val="50000"/>
              </a:spcAft>
              <a:defRPr/>
            </a:pPr>
            <a:r>
              <a:rPr lang="zh-CN" altLang="en-US">
                <a:solidFill>
                  <a:srgbClr val="3333CC"/>
                </a:solidFill>
                <a:effectLst>
                  <a:outerShdw blurRad="38100" dist="38100" dir="2700000" algn="tl">
                    <a:srgbClr val="C0C0C0"/>
                  </a:outerShdw>
                </a:effectLst>
                <a:ea typeface="楷体_GB2312" pitchFamily="49" charset="-122"/>
              </a:rPr>
              <a:t>工艺路线</a:t>
            </a:r>
            <a:endParaRPr lang="zh-CN" altLang="de-DE">
              <a:solidFill>
                <a:srgbClr val="3333CC"/>
              </a:solidFill>
              <a:effectLst>
                <a:outerShdw blurRad="38100" dist="38100" dir="2700000" algn="tl">
                  <a:srgbClr val="C0C0C0"/>
                </a:outerShdw>
              </a:effectLst>
              <a:ea typeface="楷体_GB2312" pitchFamily="49" charset="-122"/>
            </a:endParaRPr>
          </a:p>
        </p:txBody>
      </p:sp>
      <p:sp>
        <p:nvSpPr>
          <p:cNvPr id="8" name="Rectangle 16">
            <a:extLst>
              <a:ext uri="{FF2B5EF4-FFF2-40B4-BE49-F238E27FC236}">
                <a16:creationId xmlns:a16="http://schemas.microsoft.com/office/drawing/2014/main" id="{CBEE08DE-58F8-401A-8503-F0E6B538FD95}"/>
              </a:ext>
            </a:extLst>
          </p:cNvPr>
          <p:cNvSpPr>
            <a:spLocks noChangeArrowheads="1"/>
          </p:cNvSpPr>
          <p:nvPr/>
        </p:nvSpPr>
        <p:spPr bwMode="auto">
          <a:xfrm>
            <a:off x="5865241" y="1389980"/>
            <a:ext cx="4767263" cy="842963"/>
          </a:xfrm>
          <a:prstGeom prst="rect">
            <a:avLst/>
          </a:prstGeom>
          <a:solidFill>
            <a:srgbClr val="A2C1FE"/>
          </a:solidFill>
          <a:ln w="12700">
            <a:solidFill>
              <a:srgbClr val="618FFD"/>
            </a:solidFill>
            <a:miter lim="800000"/>
            <a:headEnd/>
            <a:tailEnd/>
          </a:ln>
          <a:effectLst>
            <a:prstShdw prst="shdw17" dist="17961" dir="2700000">
              <a:srgbClr val="3A5698"/>
            </a:prst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9" name="Rectangle 17">
            <a:extLst>
              <a:ext uri="{FF2B5EF4-FFF2-40B4-BE49-F238E27FC236}">
                <a16:creationId xmlns:a16="http://schemas.microsoft.com/office/drawing/2014/main" id="{D9D90B7B-CD21-47BA-BF81-2565A8ED2E73}"/>
              </a:ext>
            </a:extLst>
          </p:cNvPr>
          <p:cNvSpPr>
            <a:spLocks noChangeArrowheads="1"/>
          </p:cNvSpPr>
          <p:nvPr/>
        </p:nvSpPr>
        <p:spPr bwMode="auto">
          <a:xfrm>
            <a:off x="6057329" y="1520155"/>
            <a:ext cx="432435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en-US" sz="1800">
                <a:solidFill>
                  <a:srgbClr val="3333CC"/>
                </a:solidFill>
                <a:latin typeface="Arial" panose="020B0604020202020204" pitchFamily="34" charset="0"/>
                <a:ea typeface="楷体_GB2312"/>
                <a:cs typeface="楷体_GB2312"/>
              </a:rPr>
              <a:t>工艺路线描述处理步骤的顺序并确定成本</a:t>
            </a:r>
          </a:p>
          <a:p>
            <a:pPr algn="ctr">
              <a:spcBef>
                <a:spcPct val="0"/>
              </a:spcBef>
              <a:buClrTx/>
              <a:buFontTx/>
              <a:buNone/>
            </a:pPr>
            <a:r>
              <a:rPr lang="zh-CN" altLang="en-US" sz="1800">
                <a:solidFill>
                  <a:srgbClr val="3333CC"/>
                </a:solidFill>
                <a:latin typeface="Arial" panose="020B0604020202020204" pitchFamily="34" charset="0"/>
                <a:ea typeface="楷体_GB2312"/>
                <a:cs typeface="楷体_GB2312"/>
              </a:rPr>
              <a:t>中心会计中使用的作业数量。</a:t>
            </a:r>
            <a:endParaRPr lang="de-DE" altLang="zh-CN" sz="1800">
              <a:solidFill>
                <a:srgbClr val="3333CC"/>
              </a:solidFill>
              <a:latin typeface="Arial" panose="020B0604020202020204" pitchFamily="34" charset="0"/>
              <a:ea typeface="楷体_GB2312"/>
              <a:cs typeface="楷体_GB2312"/>
            </a:endParaRPr>
          </a:p>
        </p:txBody>
      </p:sp>
      <p:sp>
        <p:nvSpPr>
          <p:cNvPr id="10" name="Rectangle 18">
            <a:extLst>
              <a:ext uri="{FF2B5EF4-FFF2-40B4-BE49-F238E27FC236}">
                <a16:creationId xmlns:a16="http://schemas.microsoft.com/office/drawing/2014/main" id="{8C01952D-9C86-4D6E-9B6D-98AC26AD22C5}"/>
              </a:ext>
            </a:extLst>
          </p:cNvPr>
          <p:cNvSpPr>
            <a:spLocks noChangeArrowheads="1"/>
          </p:cNvSpPr>
          <p:nvPr/>
        </p:nvSpPr>
        <p:spPr bwMode="auto">
          <a:xfrm>
            <a:off x="5827141" y="2663155"/>
            <a:ext cx="4767263" cy="1892300"/>
          </a:xfrm>
          <a:prstGeom prst="rect">
            <a:avLst/>
          </a:prstGeom>
          <a:solidFill>
            <a:srgbClr val="A2C1FE"/>
          </a:solidFill>
          <a:ln w="12700">
            <a:solidFill>
              <a:srgbClr val="618FFD"/>
            </a:solidFill>
            <a:miter lim="800000"/>
            <a:headEnd/>
            <a:tailEnd/>
          </a:ln>
          <a:effectLst>
            <a:prstShdw prst="shdw17" dist="17961" dir="2700000">
              <a:srgbClr val="3A5698"/>
            </a:prst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1" name="Rectangle 19">
            <a:extLst>
              <a:ext uri="{FF2B5EF4-FFF2-40B4-BE49-F238E27FC236}">
                <a16:creationId xmlns:a16="http://schemas.microsoft.com/office/drawing/2014/main" id="{1784E6C8-ED6D-4513-8AD4-51CC4D86B322}"/>
              </a:ext>
            </a:extLst>
          </p:cNvPr>
          <p:cNvSpPr>
            <a:spLocks noChangeArrowheads="1"/>
          </p:cNvSpPr>
          <p:nvPr/>
        </p:nvSpPr>
        <p:spPr bwMode="auto">
          <a:xfrm>
            <a:off x="6485727" y="2253375"/>
            <a:ext cx="3368675" cy="389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73025" tIns="36512" rIns="73025" bIns="36512" anchor="ctr" anchorCtr="1"/>
          <a:lstStyle>
            <a:lvl1pPr defTabSz="585788">
              <a:spcBef>
                <a:spcPct val="20000"/>
              </a:spcBef>
              <a:buClr>
                <a:srgbClr val="72BFC5"/>
              </a:buClr>
              <a:buChar char="•"/>
              <a:defRPr sz="1300">
                <a:solidFill>
                  <a:schemeClr val="tx1"/>
                </a:solidFill>
                <a:latin typeface="Calibri" panose="020F0502020204030204" pitchFamily="34" charset="0"/>
              </a:defRPr>
            </a:lvl1pPr>
            <a:lvl2pPr marL="742950" indent="-285750" defTabSz="585788">
              <a:spcBef>
                <a:spcPct val="20000"/>
              </a:spcBef>
              <a:buClr>
                <a:srgbClr val="72BFC5"/>
              </a:buClr>
              <a:buChar char="–"/>
              <a:defRPr sz="1300">
                <a:solidFill>
                  <a:schemeClr val="tx1"/>
                </a:solidFill>
                <a:latin typeface="Calibri" panose="020F0502020204030204" pitchFamily="34" charset="0"/>
              </a:defRPr>
            </a:lvl2pPr>
            <a:lvl3pPr marL="1143000" indent="-228600" defTabSz="585788">
              <a:spcBef>
                <a:spcPct val="20000"/>
              </a:spcBef>
              <a:buClr>
                <a:srgbClr val="72BFC5"/>
              </a:buClr>
              <a:buChar char="•"/>
              <a:defRPr sz="1300">
                <a:solidFill>
                  <a:schemeClr val="tx1"/>
                </a:solidFill>
                <a:latin typeface="Calibri" panose="020F0502020204030204" pitchFamily="34" charset="0"/>
              </a:defRPr>
            </a:lvl3pPr>
            <a:lvl4pPr marL="1600200" indent="-228600" defTabSz="585788">
              <a:spcBef>
                <a:spcPct val="20000"/>
              </a:spcBef>
              <a:buClr>
                <a:srgbClr val="72BFC5"/>
              </a:buClr>
              <a:buChar char="–"/>
              <a:defRPr sz="1300">
                <a:solidFill>
                  <a:schemeClr val="tx1"/>
                </a:solidFill>
                <a:latin typeface="Calibri" panose="020F0502020204030204" pitchFamily="34" charset="0"/>
              </a:defRPr>
            </a:lvl4pPr>
            <a:lvl5pPr marL="2057400" indent="-228600" defTabSz="585788">
              <a:spcBef>
                <a:spcPct val="20000"/>
              </a:spcBef>
              <a:buClr>
                <a:srgbClr val="72BFC5"/>
              </a:buClr>
              <a:buChar char="»"/>
              <a:defRPr sz="1300">
                <a:solidFill>
                  <a:schemeClr val="tx1"/>
                </a:solidFill>
                <a:latin typeface="Calibri" panose="020F0502020204030204" pitchFamily="34" charset="0"/>
              </a:defRPr>
            </a:lvl5pPr>
            <a:lvl6pPr marL="2514600" indent="-228600" defTabSz="58578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58578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58578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58578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de-DE" sz="2000" dirty="0">
                <a:solidFill>
                  <a:srgbClr val="3333CC"/>
                </a:solidFill>
                <a:latin typeface="Arial" panose="020B0604020202020204" pitchFamily="34" charset="0"/>
                <a:ea typeface="楷体_GB2312"/>
                <a:cs typeface="楷体_GB2312"/>
              </a:rPr>
              <a:t>示例</a:t>
            </a:r>
          </a:p>
        </p:txBody>
      </p:sp>
      <p:sp>
        <p:nvSpPr>
          <p:cNvPr id="12" name="Rectangle 20">
            <a:extLst>
              <a:ext uri="{FF2B5EF4-FFF2-40B4-BE49-F238E27FC236}">
                <a16:creationId xmlns:a16="http://schemas.microsoft.com/office/drawing/2014/main" id="{4F142604-D9D6-443C-8810-E68DB7CCAB64}"/>
              </a:ext>
            </a:extLst>
          </p:cNvPr>
          <p:cNvSpPr>
            <a:spLocks noChangeArrowheads="1"/>
          </p:cNvSpPr>
          <p:nvPr/>
        </p:nvSpPr>
        <p:spPr bwMode="auto">
          <a:xfrm>
            <a:off x="6392291" y="2733005"/>
            <a:ext cx="5905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rgbClr val="72BFC5"/>
              </a:buClr>
              <a:buChar char="•"/>
              <a:tabLst>
                <a:tab pos="381000" algn="l"/>
                <a:tab pos="1238250" algn="l"/>
              </a:tabLst>
              <a:defRPr sz="1300">
                <a:solidFill>
                  <a:schemeClr val="tx1"/>
                </a:solidFill>
                <a:latin typeface="Calibri" panose="020F0502020204030204" pitchFamily="34" charset="0"/>
              </a:defRPr>
            </a:lvl1pPr>
            <a:lvl2pPr marL="742950" indent="-285750">
              <a:spcBef>
                <a:spcPct val="20000"/>
              </a:spcBef>
              <a:buClr>
                <a:srgbClr val="72BFC5"/>
              </a:buClr>
              <a:buChar char="–"/>
              <a:tabLst>
                <a:tab pos="381000" algn="l"/>
                <a:tab pos="1238250" algn="l"/>
              </a:tabLst>
              <a:defRPr sz="1300">
                <a:solidFill>
                  <a:schemeClr val="tx1"/>
                </a:solidFill>
                <a:latin typeface="Calibri" panose="020F0502020204030204" pitchFamily="34" charset="0"/>
              </a:defRPr>
            </a:lvl2pPr>
            <a:lvl3pPr marL="1143000" indent="-228600">
              <a:spcBef>
                <a:spcPct val="20000"/>
              </a:spcBef>
              <a:buClr>
                <a:srgbClr val="72BFC5"/>
              </a:buClr>
              <a:buChar char="•"/>
              <a:tabLst>
                <a:tab pos="381000" algn="l"/>
                <a:tab pos="1238250" algn="l"/>
              </a:tabLst>
              <a:defRPr sz="1300">
                <a:solidFill>
                  <a:schemeClr val="tx1"/>
                </a:solidFill>
                <a:latin typeface="Calibri" panose="020F0502020204030204" pitchFamily="34" charset="0"/>
              </a:defRPr>
            </a:lvl3pPr>
            <a:lvl4pPr marL="1600200" indent="-228600">
              <a:spcBef>
                <a:spcPct val="20000"/>
              </a:spcBef>
              <a:buClr>
                <a:srgbClr val="72BFC5"/>
              </a:buClr>
              <a:buChar char="–"/>
              <a:tabLst>
                <a:tab pos="381000" algn="l"/>
                <a:tab pos="1238250" algn="l"/>
              </a:tabLst>
              <a:defRPr sz="1300">
                <a:solidFill>
                  <a:schemeClr val="tx1"/>
                </a:solidFill>
                <a:latin typeface="Calibri" panose="020F0502020204030204" pitchFamily="34" charset="0"/>
              </a:defRPr>
            </a:lvl4pPr>
            <a:lvl5pPr marL="2057400" indent="-228600">
              <a:spcBef>
                <a:spcPct val="20000"/>
              </a:spcBef>
              <a:buClr>
                <a:srgbClr val="72BFC5"/>
              </a:buClr>
              <a:buChar char="»"/>
              <a:tabLst>
                <a:tab pos="381000" algn="l"/>
                <a:tab pos="1238250" algn="l"/>
              </a:tabLst>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tabLst>
                <a:tab pos="381000" algn="l"/>
                <a:tab pos="1238250" algn="l"/>
              </a:tabLst>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tabLst>
                <a:tab pos="381000" algn="l"/>
                <a:tab pos="1238250" algn="l"/>
              </a:tabLst>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tabLst>
                <a:tab pos="381000" algn="l"/>
                <a:tab pos="1238250" algn="l"/>
              </a:tabLst>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tabLst>
                <a:tab pos="381000" algn="l"/>
                <a:tab pos="1238250" algn="l"/>
              </a:tabLst>
              <a:defRPr sz="1300">
                <a:solidFill>
                  <a:schemeClr val="tx1"/>
                </a:solidFill>
                <a:latin typeface="Calibri" panose="020F0502020204030204" pitchFamily="34" charset="0"/>
              </a:defRPr>
            </a:lvl9pPr>
          </a:lstStyle>
          <a:p>
            <a:pPr>
              <a:spcBef>
                <a:spcPct val="50000"/>
              </a:spcBef>
              <a:buClrTx/>
              <a:buFontTx/>
              <a:buNone/>
            </a:pPr>
            <a:r>
              <a:rPr lang="zh-CN" altLang="en-US" sz="1600">
                <a:solidFill>
                  <a:srgbClr val="3333CC"/>
                </a:solidFill>
                <a:latin typeface="Arial" panose="020B0604020202020204" pitchFamily="34" charset="0"/>
                <a:ea typeface="楷体_GB2312"/>
                <a:cs typeface="楷体_GB2312"/>
              </a:rPr>
              <a:t>操作</a:t>
            </a:r>
          </a:p>
        </p:txBody>
      </p:sp>
      <p:sp>
        <p:nvSpPr>
          <p:cNvPr id="13" name="Rectangle 21">
            <a:extLst>
              <a:ext uri="{FF2B5EF4-FFF2-40B4-BE49-F238E27FC236}">
                <a16:creationId xmlns:a16="http://schemas.microsoft.com/office/drawing/2014/main" id="{9B6CCD19-085B-464D-9F74-5ECC70B7DAE1}"/>
              </a:ext>
            </a:extLst>
          </p:cNvPr>
          <p:cNvSpPr>
            <a:spLocks noChangeArrowheads="1"/>
          </p:cNvSpPr>
          <p:nvPr/>
        </p:nvSpPr>
        <p:spPr bwMode="auto">
          <a:xfrm>
            <a:off x="7501954" y="2733005"/>
            <a:ext cx="1096962" cy="181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rgbClr val="72BFC5"/>
              </a:buClr>
              <a:buChar char="•"/>
              <a:tabLst>
                <a:tab pos="381000" algn="l"/>
                <a:tab pos="1238250" algn="l"/>
              </a:tabLst>
              <a:defRPr sz="1300">
                <a:solidFill>
                  <a:schemeClr val="tx1"/>
                </a:solidFill>
                <a:latin typeface="Calibri" panose="020F0502020204030204" pitchFamily="34" charset="0"/>
              </a:defRPr>
            </a:lvl1pPr>
            <a:lvl2pPr marL="742950" indent="-285750">
              <a:spcBef>
                <a:spcPct val="20000"/>
              </a:spcBef>
              <a:buClr>
                <a:srgbClr val="72BFC5"/>
              </a:buClr>
              <a:buChar char="–"/>
              <a:tabLst>
                <a:tab pos="381000" algn="l"/>
                <a:tab pos="1238250" algn="l"/>
              </a:tabLst>
              <a:defRPr sz="1300">
                <a:solidFill>
                  <a:schemeClr val="tx1"/>
                </a:solidFill>
                <a:latin typeface="Calibri" panose="020F0502020204030204" pitchFamily="34" charset="0"/>
              </a:defRPr>
            </a:lvl2pPr>
            <a:lvl3pPr marL="1143000" indent="-228600">
              <a:spcBef>
                <a:spcPct val="20000"/>
              </a:spcBef>
              <a:buClr>
                <a:srgbClr val="72BFC5"/>
              </a:buClr>
              <a:buChar char="•"/>
              <a:tabLst>
                <a:tab pos="381000" algn="l"/>
                <a:tab pos="1238250" algn="l"/>
              </a:tabLst>
              <a:defRPr sz="1300">
                <a:solidFill>
                  <a:schemeClr val="tx1"/>
                </a:solidFill>
                <a:latin typeface="Calibri" panose="020F0502020204030204" pitchFamily="34" charset="0"/>
              </a:defRPr>
            </a:lvl3pPr>
            <a:lvl4pPr marL="1600200" indent="-228600">
              <a:spcBef>
                <a:spcPct val="20000"/>
              </a:spcBef>
              <a:buClr>
                <a:srgbClr val="72BFC5"/>
              </a:buClr>
              <a:buChar char="–"/>
              <a:tabLst>
                <a:tab pos="381000" algn="l"/>
                <a:tab pos="1238250" algn="l"/>
              </a:tabLst>
              <a:defRPr sz="1300">
                <a:solidFill>
                  <a:schemeClr val="tx1"/>
                </a:solidFill>
                <a:latin typeface="Calibri" panose="020F0502020204030204" pitchFamily="34" charset="0"/>
              </a:defRPr>
            </a:lvl4pPr>
            <a:lvl5pPr marL="2057400" indent="-228600">
              <a:spcBef>
                <a:spcPct val="20000"/>
              </a:spcBef>
              <a:buClr>
                <a:srgbClr val="72BFC5"/>
              </a:buClr>
              <a:buChar char="»"/>
              <a:tabLst>
                <a:tab pos="381000" algn="l"/>
                <a:tab pos="1238250" algn="l"/>
              </a:tabLst>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tabLst>
                <a:tab pos="381000" algn="l"/>
                <a:tab pos="1238250" algn="l"/>
              </a:tabLst>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tabLst>
                <a:tab pos="381000" algn="l"/>
                <a:tab pos="1238250" algn="l"/>
              </a:tabLst>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tabLst>
                <a:tab pos="381000" algn="l"/>
                <a:tab pos="1238250" algn="l"/>
              </a:tabLst>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tabLst>
                <a:tab pos="381000" algn="l"/>
                <a:tab pos="1238250" algn="l"/>
              </a:tabLst>
              <a:defRPr sz="1300">
                <a:solidFill>
                  <a:schemeClr val="tx1"/>
                </a:solidFill>
                <a:latin typeface="Calibri" panose="020F0502020204030204" pitchFamily="34" charset="0"/>
              </a:defRPr>
            </a:lvl9pPr>
          </a:lstStyle>
          <a:p>
            <a:pPr>
              <a:spcBef>
                <a:spcPct val="50000"/>
              </a:spcBef>
              <a:buClrTx/>
              <a:buFontTx/>
              <a:buNone/>
            </a:pPr>
            <a:r>
              <a:rPr lang="zh-CN" altLang="en-US" sz="1500">
                <a:solidFill>
                  <a:srgbClr val="3333CC"/>
                </a:solidFill>
                <a:latin typeface="Arial" panose="020B0604020202020204" pitchFamily="34" charset="0"/>
                <a:ea typeface="楷体_GB2312"/>
                <a:cs typeface="楷体_GB2312"/>
              </a:rPr>
              <a:t>10</a:t>
            </a:r>
            <a:r>
              <a:rPr lang="zh-CN" altLang="en-US" sz="1600">
                <a:solidFill>
                  <a:srgbClr val="3333CC"/>
                </a:solidFill>
                <a:latin typeface="Arial" panose="020B0604020202020204" pitchFamily="34" charset="0"/>
                <a:ea typeface="楷体_GB2312"/>
                <a:cs typeface="楷体_GB2312"/>
              </a:rPr>
              <a:t>  准备...</a:t>
            </a:r>
          </a:p>
          <a:p>
            <a:pPr>
              <a:spcBef>
                <a:spcPct val="50000"/>
              </a:spcBef>
              <a:buClrTx/>
              <a:buFontTx/>
              <a:buNone/>
            </a:pPr>
            <a:r>
              <a:rPr lang="zh-CN" altLang="zh-CN" sz="1500">
                <a:solidFill>
                  <a:srgbClr val="3333CC"/>
                </a:solidFill>
                <a:latin typeface="Arial" panose="020B0604020202020204" pitchFamily="34" charset="0"/>
                <a:ea typeface="楷体_GB2312"/>
                <a:cs typeface="楷体_GB2312"/>
              </a:rPr>
              <a:t>20</a:t>
            </a:r>
            <a:r>
              <a:rPr lang="zh-CN" altLang="zh-CN" sz="1600">
                <a:solidFill>
                  <a:srgbClr val="3333CC"/>
                </a:solidFill>
                <a:latin typeface="Arial" panose="020B0604020202020204" pitchFamily="34" charset="0"/>
                <a:ea typeface="楷体_GB2312"/>
                <a:cs typeface="楷体_GB2312"/>
              </a:rPr>
              <a:t>  </a:t>
            </a:r>
            <a:r>
              <a:rPr lang="zh-CN" altLang="en-US" sz="1600">
                <a:solidFill>
                  <a:srgbClr val="3333CC"/>
                </a:solidFill>
                <a:latin typeface="Arial" panose="020B0604020202020204" pitchFamily="34" charset="0"/>
                <a:ea typeface="楷体_GB2312"/>
                <a:cs typeface="楷体_GB2312"/>
              </a:rPr>
              <a:t>生产...</a:t>
            </a:r>
          </a:p>
          <a:p>
            <a:pPr>
              <a:spcBef>
                <a:spcPct val="50000"/>
              </a:spcBef>
              <a:buClrTx/>
              <a:buFontTx/>
              <a:buNone/>
            </a:pPr>
            <a:r>
              <a:rPr lang="zh-CN" altLang="zh-CN" sz="1500">
                <a:solidFill>
                  <a:srgbClr val="3333CC"/>
                </a:solidFill>
                <a:latin typeface="Arial" panose="020B0604020202020204" pitchFamily="34" charset="0"/>
                <a:ea typeface="楷体_GB2312"/>
                <a:cs typeface="楷体_GB2312"/>
              </a:rPr>
              <a:t>30</a:t>
            </a:r>
            <a:r>
              <a:rPr lang="zh-CN" altLang="zh-CN" sz="1600">
                <a:solidFill>
                  <a:srgbClr val="3333CC"/>
                </a:solidFill>
                <a:latin typeface="Arial" panose="020B0604020202020204" pitchFamily="34" charset="0"/>
                <a:ea typeface="楷体_GB2312"/>
                <a:cs typeface="楷体_GB2312"/>
              </a:rPr>
              <a:t>  </a:t>
            </a:r>
            <a:r>
              <a:rPr lang="zh-CN" altLang="en-US" sz="1600">
                <a:solidFill>
                  <a:srgbClr val="3333CC"/>
                </a:solidFill>
                <a:latin typeface="Arial" panose="020B0604020202020204" pitchFamily="34" charset="0"/>
                <a:ea typeface="楷体_GB2312"/>
                <a:cs typeface="楷体_GB2312"/>
              </a:rPr>
              <a:t>检验...</a:t>
            </a:r>
          </a:p>
          <a:p>
            <a:pPr>
              <a:spcBef>
                <a:spcPct val="50000"/>
              </a:spcBef>
              <a:buClrTx/>
              <a:buFontTx/>
              <a:buNone/>
            </a:pPr>
            <a:r>
              <a:rPr lang="zh-CN" altLang="zh-CN" sz="1500">
                <a:solidFill>
                  <a:srgbClr val="3333CC"/>
                </a:solidFill>
                <a:latin typeface="Arial" panose="020B0604020202020204" pitchFamily="34" charset="0"/>
                <a:ea typeface="楷体_GB2312"/>
                <a:cs typeface="楷体_GB2312"/>
              </a:rPr>
              <a:t>40</a:t>
            </a:r>
            <a:r>
              <a:rPr lang="zh-CN" altLang="zh-CN" sz="1600">
                <a:solidFill>
                  <a:srgbClr val="3333CC"/>
                </a:solidFill>
                <a:latin typeface="Arial" panose="020B0604020202020204" pitchFamily="34" charset="0"/>
                <a:ea typeface="楷体_GB2312"/>
                <a:cs typeface="楷体_GB2312"/>
              </a:rPr>
              <a:t>  </a:t>
            </a:r>
            <a:r>
              <a:rPr lang="zh-CN" altLang="en-US" sz="1600">
                <a:solidFill>
                  <a:srgbClr val="3333CC"/>
                </a:solidFill>
                <a:latin typeface="Arial" panose="020B0604020202020204" pitchFamily="34" charset="0"/>
                <a:ea typeface="楷体_GB2312"/>
                <a:cs typeface="楷体_GB2312"/>
              </a:rPr>
              <a:t>包装...</a:t>
            </a:r>
          </a:p>
          <a:p>
            <a:pPr>
              <a:spcBef>
                <a:spcPct val="50000"/>
              </a:spcBef>
              <a:buClrTx/>
              <a:buFontTx/>
              <a:buNone/>
            </a:pPr>
            <a:r>
              <a:rPr lang="zh-CN" altLang="zh-CN" sz="1500">
                <a:solidFill>
                  <a:srgbClr val="3333CC"/>
                </a:solidFill>
                <a:latin typeface="Arial" panose="020B0604020202020204" pitchFamily="34" charset="0"/>
                <a:ea typeface="楷体_GB2312"/>
                <a:cs typeface="楷体_GB2312"/>
              </a:rPr>
              <a:t>50</a:t>
            </a:r>
            <a:r>
              <a:rPr lang="zh-CN" altLang="zh-CN" sz="1600">
                <a:solidFill>
                  <a:srgbClr val="3333CC"/>
                </a:solidFill>
                <a:latin typeface="Arial" panose="020B0604020202020204" pitchFamily="34" charset="0"/>
                <a:ea typeface="楷体_GB2312"/>
                <a:cs typeface="楷体_GB2312"/>
              </a:rPr>
              <a:t>  </a:t>
            </a:r>
            <a:r>
              <a:rPr lang="en-US" altLang="zh-CN" sz="1600">
                <a:solidFill>
                  <a:srgbClr val="3333CC"/>
                </a:solidFill>
                <a:latin typeface="Arial" panose="020B0604020202020204" pitchFamily="34" charset="0"/>
                <a:ea typeface="楷体_GB2312"/>
                <a:cs typeface="楷体_GB2312"/>
              </a:rPr>
              <a:t>……</a:t>
            </a:r>
            <a:r>
              <a:rPr lang="zh-CN" altLang="en-US" sz="1600">
                <a:solidFill>
                  <a:srgbClr val="3333CC"/>
                </a:solidFill>
                <a:latin typeface="Arial" panose="020B0604020202020204" pitchFamily="34" charset="0"/>
                <a:ea typeface="楷体_GB2312"/>
                <a:cs typeface="楷体_GB2312"/>
              </a:rPr>
              <a:t>...</a:t>
            </a:r>
          </a:p>
        </p:txBody>
      </p:sp>
      <p:sp>
        <p:nvSpPr>
          <p:cNvPr id="14" name="Text Box 22">
            <a:extLst>
              <a:ext uri="{FF2B5EF4-FFF2-40B4-BE49-F238E27FC236}">
                <a16:creationId xmlns:a16="http://schemas.microsoft.com/office/drawing/2014/main" id="{E20A8F94-C579-4C3E-B041-93DF2DCE5F72}"/>
              </a:ext>
            </a:extLst>
          </p:cNvPr>
          <p:cNvSpPr txBox="1">
            <a:spLocks noChangeArrowheads="1"/>
          </p:cNvSpPr>
          <p:nvPr/>
        </p:nvSpPr>
        <p:spPr bwMode="auto">
          <a:xfrm>
            <a:off x="4151784" y="5037609"/>
            <a:ext cx="6324600" cy="1055687"/>
          </a:xfrm>
          <a:prstGeom prst="rect">
            <a:avLst/>
          </a:prstGeom>
          <a:solidFill>
            <a:srgbClr val="FFCC99"/>
          </a:solid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50000"/>
              </a:spcBef>
              <a:buClrTx/>
              <a:buFontTx/>
              <a:buNone/>
            </a:pPr>
            <a:r>
              <a:rPr lang="zh-CN" altLang="en-US" sz="1800" dirty="0">
                <a:solidFill>
                  <a:srgbClr val="3333CC"/>
                </a:solidFill>
                <a:latin typeface="Arial" panose="020B0604020202020204" pitchFamily="34" charset="0"/>
                <a:ea typeface="楷体_GB2312"/>
                <a:cs typeface="楷体_GB2312"/>
              </a:rPr>
              <a:t>包括：执行工序的工作中心，用于计算日期、能力和生产成本的缺省值</a:t>
            </a:r>
          </a:p>
          <a:p>
            <a:pPr>
              <a:spcBef>
                <a:spcPct val="50000"/>
              </a:spcBef>
              <a:buClrTx/>
              <a:buFontTx/>
              <a:buNone/>
            </a:pPr>
            <a:r>
              <a:rPr lang="zh-CN" altLang="en-US" sz="1800" dirty="0">
                <a:solidFill>
                  <a:srgbClr val="3333CC"/>
                </a:solidFill>
                <a:latin typeface="Arial" panose="020B0604020202020204" pitchFamily="34" charset="0"/>
                <a:ea typeface="楷体_GB2312"/>
                <a:cs typeface="楷体_GB2312"/>
              </a:rPr>
              <a:t>成本计算中是否考虑工序的成本，工序执行所需要的物料</a:t>
            </a:r>
          </a:p>
        </p:txBody>
      </p:sp>
      <p:grpSp>
        <p:nvGrpSpPr>
          <p:cNvPr id="15" name="Group 3">
            <a:extLst>
              <a:ext uri="{FF2B5EF4-FFF2-40B4-BE49-F238E27FC236}">
                <a16:creationId xmlns:a16="http://schemas.microsoft.com/office/drawing/2014/main" id="{A15D8E0E-FC0F-4E55-808B-3FBB520BF148}"/>
              </a:ext>
            </a:extLst>
          </p:cNvPr>
          <p:cNvGrpSpPr>
            <a:grpSpLocks/>
          </p:cNvGrpSpPr>
          <p:nvPr/>
        </p:nvGrpSpPr>
        <p:grpSpPr bwMode="auto">
          <a:xfrm>
            <a:off x="4633341" y="1991643"/>
            <a:ext cx="849313" cy="2373312"/>
            <a:chOff x="961" y="982"/>
            <a:chExt cx="1092" cy="2794"/>
          </a:xfrm>
        </p:grpSpPr>
        <p:sp>
          <p:nvSpPr>
            <p:cNvPr id="16" name="Rectangle 4">
              <a:extLst>
                <a:ext uri="{FF2B5EF4-FFF2-40B4-BE49-F238E27FC236}">
                  <a16:creationId xmlns:a16="http://schemas.microsoft.com/office/drawing/2014/main" id="{4EC6371E-6C10-4655-B624-9ED1912A7A2E}"/>
                </a:ext>
              </a:extLst>
            </p:cNvPr>
            <p:cNvSpPr>
              <a:spLocks noChangeArrowheads="1"/>
            </p:cNvSpPr>
            <p:nvPr/>
          </p:nvSpPr>
          <p:spPr bwMode="auto">
            <a:xfrm>
              <a:off x="1211" y="1039"/>
              <a:ext cx="592" cy="2685"/>
            </a:xfrm>
            <a:prstGeom prst="rect">
              <a:avLst/>
            </a:prstGeom>
            <a:gradFill rotWithShape="0">
              <a:gsLst>
                <a:gs pos="0">
                  <a:srgbClr val="248E24"/>
                </a:gs>
                <a:gs pos="50000">
                  <a:srgbClr val="33CC33"/>
                </a:gs>
                <a:gs pos="100000">
                  <a:srgbClr val="248E24"/>
                </a:gs>
              </a:gsLst>
              <a:lin ang="0" scaled="1"/>
            </a:gra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7" name="Rectangle 5">
              <a:extLst>
                <a:ext uri="{FF2B5EF4-FFF2-40B4-BE49-F238E27FC236}">
                  <a16:creationId xmlns:a16="http://schemas.microsoft.com/office/drawing/2014/main" id="{81939CE1-84AE-441C-9EFE-2F95F1504E99}"/>
                </a:ext>
              </a:extLst>
            </p:cNvPr>
            <p:cNvSpPr>
              <a:spLocks noChangeArrowheads="1"/>
            </p:cNvSpPr>
            <p:nvPr/>
          </p:nvSpPr>
          <p:spPr bwMode="auto">
            <a:xfrm>
              <a:off x="961" y="982"/>
              <a:ext cx="1092" cy="265"/>
            </a:xfrm>
            <a:prstGeom prst="rect">
              <a:avLst/>
            </a:prstGeom>
            <a:gradFill rotWithShape="0">
              <a:gsLst>
                <a:gs pos="0">
                  <a:srgbClr val="B500F0"/>
                </a:gs>
                <a:gs pos="50000">
                  <a:srgbClr val="B500F0">
                    <a:gamma/>
                    <a:shade val="49804"/>
                    <a:invGamma/>
                  </a:srgbClr>
                </a:gs>
                <a:gs pos="100000">
                  <a:srgbClr val="B500F0"/>
                </a:gs>
              </a:gsLst>
              <a:lin ang="2700000" scaled="1"/>
            </a:gra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defRPr/>
              </a:pPr>
              <a:r>
                <a:rPr lang="zh-CN" altLang="en-US" dirty="0">
                  <a:solidFill>
                    <a:srgbClr val="FFFFFF"/>
                  </a:solidFill>
                  <a:effectLst>
                    <a:outerShdw blurRad="38100" dist="38100" dir="2700000" algn="tl">
                      <a:srgbClr val="000000"/>
                    </a:outerShdw>
                  </a:effectLst>
                  <a:latin typeface="Arial" charset="0"/>
                </a:rPr>
                <a:t>准备</a:t>
              </a:r>
            </a:p>
          </p:txBody>
        </p:sp>
        <p:sp>
          <p:nvSpPr>
            <p:cNvPr id="18" name="Rectangle 7">
              <a:extLst>
                <a:ext uri="{FF2B5EF4-FFF2-40B4-BE49-F238E27FC236}">
                  <a16:creationId xmlns:a16="http://schemas.microsoft.com/office/drawing/2014/main" id="{5C37E487-46B0-42A8-A661-A134880D8653}"/>
                </a:ext>
              </a:extLst>
            </p:cNvPr>
            <p:cNvSpPr>
              <a:spLocks noChangeArrowheads="1"/>
            </p:cNvSpPr>
            <p:nvPr/>
          </p:nvSpPr>
          <p:spPr bwMode="auto">
            <a:xfrm>
              <a:off x="961" y="1754"/>
              <a:ext cx="1092" cy="265"/>
            </a:xfrm>
            <a:prstGeom prst="rect">
              <a:avLst/>
            </a:prstGeom>
            <a:gradFill rotWithShape="0">
              <a:gsLst>
                <a:gs pos="0">
                  <a:srgbClr val="B500F0"/>
                </a:gs>
                <a:gs pos="50000">
                  <a:srgbClr val="B500F0">
                    <a:gamma/>
                    <a:shade val="49804"/>
                    <a:invGamma/>
                  </a:srgbClr>
                </a:gs>
                <a:gs pos="100000">
                  <a:srgbClr val="B500F0"/>
                </a:gs>
              </a:gsLst>
              <a:lin ang="2700000" scaled="1"/>
            </a:gra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defRPr/>
              </a:pPr>
              <a:r>
                <a:rPr lang="zh-CN" altLang="en-US" dirty="0">
                  <a:solidFill>
                    <a:srgbClr val="FFFFFF"/>
                  </a:solidFill>
                  <a:effectLst>
                    <a:outerShdw blurRad="38100" dist="38100" dir="2700000" algn="tl">
                      <a:srgbClr val="000000"/>
                    </a:outerShdw>
                  </a:effectLst>
                  <a:latin typeface="Arial" charset="0"/>
                </a:rPr>
                <a:t>生产</a:t>
              </a:r>
            </a:p>
          </p:txBody>
        </p:sp>
        <p:sp>
          <p:nvSpPr>
            <p:cNvPr id="19" name="Rectangle 8">
              <a:extLst>
                <a:ext uri="{FF2B5EF4-FFF2-40B4-BE49-F238E27FC236}">
                  <a16:creationId xmlns:a16="http://schemas.microsoft.com/office/drawing/2014/main" id="{09A6D342-726F-4487-A519-15083E52F31E}"/>
                </a:ext>
              </a:extLst>
            </p:cNvPr>
            <p:cNvSpPr>
              <a:spLocks noChangeArrowheads="1"/>
            </p:cNvSpPr>
            <p:nvPr/>
          </p:nvSpPr>
          <p:spPr bwMode="auto">
            <a:xfrm>
              <a:off x="961" y="2724"/>
              <a:ext cx="1092" cy="265"/>
            </a:xfrm>
            <a:prstGeom prst="rect">
              <a:avLst/>
            </a:prstGeom>
            <a:gradFill rotWithShape="0">
              <a:gsLst>
                <a:gs pos="0">
                  <a:srgbClr val="B500F0"/>
                </a:gs>
                <a:gs pos="50000">
                  <a:srgbClr val="B500F0">
                    <a:gamma/>
                    <a:shade val="49804"/>
                    <a:invGamma/>
                  </a:srgbClr>
                </a:gs>
                <a:gs pos="100000">
                  <a:srgbClr val="B500F0"/>
                </a:gs>
              </a:gsLst>
              <a:lin ang="2700000" scaled="1"/>
            </a:gra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defRPr/>
              </a:pPr>
              <a:r>
                <a:rPr lang="zh-CN" altLang="en-US" dirty="0">
                  <a:solidFill>
                    <a:srgbClr val="FFFFFF"/>
                  </a:solidFill>
                  <a:effectLst>
                    <a:outerShdw blurRad="38100" dist="38100" dir="2700000" algn="tl">
                      <a:srgbClr val="000000"/>
                    </a:outerShdw>
                  </a:effectLst>
                  <a:latin typeface="Arial" charset="0"/>
                </a:rPr>
                <a:t>检验</a:t>
              </a:r>
            </a:p>
          </p:txBody>
        </p:sp>
        <p:sp>
          <p:nvSpPr>
            <p:cNvPr id="20" name="Rectangle 9">
              <a:extLst>
                <a:ext uri="{FF2B5EF4-FFF2-40B4-BE49-F238E27FC236}">
                  <a16:creationId xmlns:a16="http://schemas.microsoft.com/office/drawing/2014/main" id="{D335DF39-952A-4D95-94CE-333FC32D72B9}"/>
                </a:ext>
              </a:extLst>
            </p:cNvPr>
            <p:cNvSpPr>
              <a:spLocks noChangeArrowheads="1"/>
            </p:cNvSpPr>
            <p:nvPr/>
          </p:nvSpPr>
          <p:spPr bwMode="auto">
            <a:xfrm>
              <a:off x="961" y="3511"/>
              <a:ext cx="1092" cy="265"/>
            </a:xfrm>
            <a:prstGeom prst="rect">
              <a:avLst/>
            </a:prstGeom>
            <a:gradFill rotWithShape="0">
              <a:gsLst>
                <a:gs pos="0">
                  <a:srgbClr val="B500F0"/>
                </a:gs>
                <a:gs pos="50000">
                  <a:srgbClr val="B500F0">
                    <a:gamma/>
                    <a:shade val="49804"/>
                    <a:invGamma/>
                  </a:srgbClr>
                </a:gs>
                <a:gs pos="100000">
                  <a:srgbClr val="B500F0"/>
                </a:gs>
              </a:gsLst>
              <a:lin ang="2700000" scaled="1"/>
            </a:gra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defRPr/>
              </a:pPr>
              <a:r>
                <a:rPr lang="zh-CN" altLang="en-US" dirty="0">
                  <a:solidFill>
                    <a:srgbClr val="FFFFFF"/>
                  </a:solidFill>
                  <a:effectLst>
                    <a:outerShdw blurRad="38100" dist="38100" dir="2700000" algn="tl">
                      <a:srgbClr val="000000"/>
                    </a:outerShdw>
                  </a:effectLst>
                  <a:latin typeface="Arial" charset="0"/>
                </a:rPr>
                <a:t>包装</a:t>
              </a:r>
            </a:p>
          </p:txBody>
        </p:sp>
      </p:grpSp>
    </p:spTree>
    <p:extLst>
      <p:ext uri="{BB962C8B-B14F-4D97-AF65-F5344CB8AC3E}">
        <p14:creationId xmlns:p14="http://schemas.microsoft.com/office/powerpoint/2010/main" val="31251005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产品成本计划与控制 </a:t>
            </a:r>
            <a:r>
              <a:rPr lang="en-US" altLang="zh-CN" dirty="0"/>
              <a:t>– </a:t>
            </a:r>
            <a:r>
              <a:rPr lang="zh-CN" altLang="en-US" dirty="0"/>
              <a:t>工艺路线</a:t>
            </a:r>
            <a:endParaRPr lang="en-US" b="0" dirty="0"/>
          </a:p>
        </p:txBody>
      </p:sp>
      <p:sp>
        <p:nvSpPr>
          <p:cNvPr id="4" name="Rectangle 3">
            <a:extLst>
              <a:ext uri="{FF2B5EF4-FFF2-40B4-BE49-F238E27FC236}">
                <a16:creationId xmlns:a16="http://schemas.microsoft.com/office/drawing/2014/main" id="{A9D74FE0-1594-4E98-9E54-786D8ADAA096}"/>
              </a:ext>
            </a:extLst>
          </p:cNvPr>
          <p:cNvSpPr>
            <a:spLocks noChangeArrowheads="1"/>
          </p:cNvSpPr>
          <p:nvPr/>
        </p:nvSpPr>
        <p:spPr bwMode="auto">
          <a:xfrm>
            <a:off x="3071664" y="1422450"/>
            <a:ext cx="8424862"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marL="385763" indent="-385763" defTabSz="687388">
              <a:spcBef>
                <a:spcPct val="20000"/>
              </a:spcBef>
              <a:buClr>
                <a:srgbClr val="72BFC5"/>
              </a:buClr>
              <a:buChar char="•"/>
              <a:defRPr sz="1300">
                <a:solidFill>
                  <a:schemeClr val="tx1"/>
                </a:solidFill>
                <a:latin typeface="Calibri" panose="020F0502020204030204" pitchFamily="34" charset="0"/>
              </a:defRPr>
            </a:lvl1pPr>
            <a:lvl2pPr marL="742950" indent="-285750" defTabSz="687388">
              <a:spcBef>
                <a:spcPct val="20000"/>
              </a:spcBef>
              <a:buClr>
                <a:srgbClr val="72BFC5"/>
              </a:buClr>
              <a:buChar char="–"/>
              <a:defRPr sz="1300">
                <a:solidFill>
                  <a:schemeClr val="tx1"/>
                </a:solidFill>
                <a:latin typeface="Calibri" panose="020F0502020204030204" pitchFamily="34" charset="0"/>
              </a:defRPr>
            </a:lvl2pPr>
            <a:lvl3pPr marL="1143000" indent="-228600" defTabSz="687388">
              <a:spcBef>
                <a:spcPct val="20000"/>
              </a:spcBef>
              <a:buClr>
                <a:srgbClr val="72BFC5"/>
              </a:buClr>
              <a:buChar char="•"/>
              <a:defRPr sz="1300">
                <a:solidFill>
                  <a:schemeClr val="tx1"/>
                </a:solidFill>
                <a:latin typeface="Calibri" panose="020F0502020204030204" pitchFamily="34" charset="0"/>
              </a:defRPr>
            </a:lvl3pPr>
            <a:lvl4pPr marL="1600200" indent="-228600" defTabSz="687388">
              <a:spcBef>
                <a:spcPct val="20000"/>
              </a:spcBef>
              <a:buClr>
                <a:srgbClr val="72BFC5"/>
              </a:buClr>
              <a:buChar char="–"/>
              <a:defRPr sz="1300">
                <a:solidFill>
                  <a:schemeClr val="tx1"/>
                </a:solidFill>
                <a:latin typeface="Calibri" panose="020F0502020204030204" pitchFamily="34" charset="0"/>
              </a:defRPr>
            </a:lvl4pPr>
            <a:lvl5pPr marL="2057400" indent="-228600" defTabSz="687388">
              <a:spcBef>
                <a:spcPct val="20000"/>
              </a:spcBef>
              <a:buClr>
                <a:srgbClr val="72BFC5"/>
              </a:buClr>
              <a:buChar char="»"/>
              <a:defRPr sz="1300">
                <a:solidFill>
                  <a:schemeClr val="tx1"/>
                </a:solidFill>
                <a:latin typeface="Calibri" panose="020F0502020204030204" pitchFamily="34" charset="0"/>
              </a:defRPr>
            </a:lvl5pPr>
            <a:lvl6pPr marL="2514600" indent="-228600" defTabSz="68738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68738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68738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68738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nSpc>
                <a:spcPct val="130000"/>
              </a:lnSpc>
              <a:spcBef>
                <a:spcPct val="0"/>
              </a:spcBef>
              <a:buClr>
                <a:schemeClr val="tx1"/>
              </a:buClr>
              <a:buSzPct val="85000"/>
              <a:buFont typeface="Wingdings" panose="05000000000000000000" pitchFamily="2" charset="2"/>
              <a:buNone/>
            </a:pPr>
            <a:r>
              <a:rPr lang="zh-CN" altLang="en-US" sz="2200" u="sng" dirty="0">
                <a:latin typeface="黑体" panose="02010609060101010101" pitchFamily="49" charset="-122"/>
              </a:rPr>
              <a:t>工艺路线维护</a:t>
            </a:r>
            <a:r>
              <a:rPr lang="zh-CN" altLang="en-US" sz="2200" dirty="0">
                <a:latin typeface="黑体" panose="02010609060101010101" pitchFamily="49" charset="-122"/>
              </a:rPr>
              <a:t>：</a:t>
            </a:r>
            <a:endParaRPr lang="zh-CN" altLang="zh-CN" sz="2200" dirty="0">
              <a:latin typeface="黑体" panose="02010609060101010101" pitchFamily="49" charset="-122"/>
            </a:endParaRPr>
          </a:p>
        </p:txBody>
      </p:sp>
      <p:pic>
        <p:nvPicPr>
          <p:cNvPr id="5" name="Picture 6">
            <a:extLst>
              <a:ext uri="{FF2B5EF4-FFF2-40B4-BE49-F238E27FC236}">
                <a16:creationId xmlns:a16="http://schemas.microsoft.com/office/drawing/2014/main" id="{F378BBE2-0D52-49DC-93EB-9A0B3F3B1F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1291" y="2430512"/>
            <a:ext cx="8496300"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5813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b="0" dirty="0"/>
              <a:t>管理会计 </a:t>
            </a:r>
            <a:r>
              <a:rPr lang="en-US" altLang="zh-CN" b="0" dirty="0"/>
              <a:t>– </a:t>
            </a:r>
            <a:r>
              <a:rPr lang="zh-CN" altLang="en-US" b="0" dirty="0"/>
              <a:t>系统功能概览</a:t>
            </a:r>
            <a:endParaRPr lang="en-US" b="0" dirty="0"/>
          </a:p>
        </p:txBody>
      </p:sp>
      <p:graphicFrame>
        <p:nvGraphicFramePr>
          <p:cNvPr id="4" name="Object 2">
            <a:extLst>
              <a:ext uri="{FF2B5EF4-FFF2-40B4-BE49-F238E27FC236}">
                <a16:creationId xmlns:a16="http://schemas.microsoft.com/office/drawing/2014/main" id="{28018521-459B-4521-955C-5E9656683BA1}"/>
              </a:ext>
            </a:extLst>
          </p:cNvPr>
          <p:cNvGraphicFramePr>
            <a:graphicFrameLocks noChangeAspect="1"/>
          </p:cNvGraphicFramePr>
          <p:nvPr>
            <p:extLst>
              <p:ext uri="{D42A27DB-BD31-4B8C-83A1-F6EECF244321}">
                <p14:modId xmlns:p14="http://schemas.microsoft.com/office/powerpoint/2010/main" val="2639818826"/>
              </p:ext>
            </p:extLst>
          </p:nvPr>
        </p:nvGraphicFramePr>
        <p:xfrm>
          <a:off x="3409428" y="1009104"/>
          <a:ext cx="8231188" cy="5156200"/>
        </p:xfrm>
        <a:graphic>
          <a:graphicData uri="http://schemas.openxmlformats.org/presentationml/2006/ole">
            <mc:AlternateContent xmlns:mc="http://schemas.openxmlformats.org/markup-compatibility/2006">
              <mc:Choice xmlns:v="urn:schemas-microsoft-com:vml" Requires="v">
                <p:oleObj spid="_x0000_s7321" name="BMP 图像" r:id="rId4" imgW="4382112" imgH="3448531" progId="Paint.Picture">
                  <p:embed/>
                </p:oleObj>
              </mc:Choice>
              <mc:Fallback>
                <p:oleObj name="BMP 图像" r:id="rId4" imgW="4382112" imgH="3448531" progId="Paint.Picture">
                  <p:embed/>
                  <p:pic>
                    <p:nvPicPr>
                      <p:cNvPr id="17411" name="Object 2">
                        <a:extLst>
                          <a:ext uri="{FF2B5EF4-FFF2-40B4-BE49-F238E27FC236}">
                            <a16:creationId xmlns:a16="http://schemas.microsoft.com/office/drawing/2014/main" id="{9B6D9FB9-531F-493C-9ADC-23AB89E4BC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9428" y="1009104"/>
                        <a:ext cx="8231188" cy="515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 Box 3">
            <a:extLst>
              <a:ext uri="{FF2B5EF4-FFF2-40B4-BE49-F238E27FC236}">
                <a16:creationId xmlns:a16="http://schemas.microsoft.com/office/drawing/2014/main" id="{F18A0CA1-0AF6-49AF-870E-A74717368C76}"/>
              </a:ext>
            </a:extLst>
          </p:cNvPr>
          <p:cNvSpPr txBox="1">
            <a:spLocks noChangeArrowheads="1"/>
          </p:cNvSpPr>
          <p:nvPr/>
        </p:nvSpPr>
        <p:spPr bwMode="auto">
          <a:xfrm>
            <a:off x="4367808" y="1088480"/>
            <a:ext cx="2578994"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006475">
              <a:spcBef>
                <a:spcPct val="20000"/>
              </a:spcBef>
              <a:buClr>
                <a:srgbClr val="72BFC5"/>
              </a:buClr>
              <a:buChar char="•"/>
              <a:defRPr sz="1300">
                <a:solidFill>
                  <a:schemeClr val="tx1"/>
                </a:solidFill>
                <a:latin typeface="Calibri" panose="020F0502020204030204" pitchFamily="34" charset="0"/>
              </a:defRPr>
            </a:lvl1pPr>
            <a:lvl2pPr marL="742950" indent="-285750" defTabSz="1006475">
              <a:spcBef>
                <a:spcPct val="20000"/>
              </a:spcBef>
              <a:buClr>
                <a:srgbClr val="72BFC5"/>
              </a:buClr>
              <a:buChar char="–"/>
              <a:defRPr sz="1300">
                <a:solidFill>
                  <a:schemeClr val="tx1"/>
                </a:solidFill>
                <a:latin typeface="Calibri" panose="020F0502020204030204" pitchFamily="34" charset="0"/>
              </a:defRPr>
            </a:lvl2pPr>
            <a:lvl3pPr marL="1143000" indent="-228600" defTabSz="1006475">
              <a:spcBef>
                <a:spcPct val="20000"/>
              </a:spcBef>
              <a:buClr>
                <a:srgbClr val="72BFC5"/>
              </a:buClr>
              <a:buChar char="•"/>
              <a:defRPr sz="1300">
                <a:solidFill>
                  <a:schemeClr val="tx1"/>
                </a:solidFill>
                <a:latin typeface="Calibri" panose="020F0502020204030204" pitchFamily="34" charset="0"/>
              </a:defRPr>
            </a:lvl3pPr>
            <a:lvl4pPr marL="1600200" indent="-228600" defTabSz="1006475">
              <a:spcBef>
                <a:spcPct val="20000"/>
              </a:spcBef>
              <a:buClr>
                <a:srgbClr val="72BFC5"/>
              </a:buClr>
              <a:buChar char="–"/>
              <a:defRPr sz="1300">
                <a:solidFill>
                  <a:schemeClr val="tx1"/>
                </a:solidFill>
                <a:latin typeface="Calibri" panose="020F0502020204030204" pitchFamily="34" charset="0"/>
              </a:defRPr>
            </a:lvl4pPr>
            <a:lvl5pPr marL="2057400" indent="-228600" defTabSz="1006475">
              <a:spcBef>
                <a:spcPct val="20000"/>
              </a:spcBef>
              <a:buClr>
                <a:srgbClr val="72BFC5"/>
              </a:buClr>
              <a:buChar char="»"/>
              <a:defRPr sz="1300">
                <a:solidFill>
                  <a:schemeClr val="tx1"/>
                </a:solidFill>
                <a:latin typeface="Calibri" panose="020F0502020204030204" pitchFamily="34" charset="0"/>
              </a:defRPr>
            </a:lvl5pPr>
            <a:lvl6pPr marL="2514600" indent="-228600" defTabSz="100647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100647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100647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100647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nSpc>
                <a:spcPct val="105000"/>
              </a:lnSpc>
              <a:spcAft>
                <a:spcPct val="15000"/>
              </a:spcAft>
              <a:buClrTx/>
              <a:buFontTx/>
              <a:buNone/>
            </a:pPr>
            <a:r>
              <a:rPr lang="zh-CN" altLang="en-US" sz="1600" dirty="0">
                <a:latin typeface="Arial" panose="020B0604020202020204" pitchFamily="34" charset="0"/>
                <a:ea typeface="华文细黑" panose="02010600040101010101" pitchFamily="2" charset="-122"/>
              </a:rPr>
              <a:t>获利能力分析</a:t>
            </a:r>
          </a:p>
          <a:p>
            <a:pPr>
              <a:lnSpc>
                <a:spcPct val="105000"/>
              </a:lnSpc>
              <a:spcAft>
                <a:spcPct val="15000"/>
              </a:spcAft>
              <a:buClrTx/>
              <a:buFontTx/>
              <a:buNone/>
            </a:pPr>
            <a:r>
              <a:rPr lang="zh-CN" altLang="en-US" sz="1400" dirty="0">
                <a:solidFill>
                  <a:schemeClr val="bg1">
                    <a:lumMod val="50000"/>
                  </a:schemeClr>
                </a:solidFill>
                <a:latin typeface="Arial" panose="020B0604020202020204" pitchFamily="34" charset="0"/>
                <a:ea typeface="华文细黑" panose="02010600040101010101" pitchFamily="2" charset="-122"/>
              </a:rPr>
              <a:t>各明细市场的获利能力如何？</a:t>
            </a:r>
            <a:endParaRPr lang="zh-CN" altLang="en-US" sz="1000" dirty="0">
              <a:solidFill>
                <a:schemeClr val="bg1">
                  <a:lumMod val="50000"/>
                </a:schemeClr>
              </a:solidFill>
              <a:latin typeface="Arial" panose="020B0604020202020204" pitchFamily="34" charset="0"/>
              <a:ea typeface="华文细黑" panose="02010600040101010101" pitchFamily="2" charset="-122"/>
            </a:endParaRPr>
          </a:p>
        </p:txBody>
      </p:sp>
      <p:sp>
        <p:nvSpPr>
          <p:cNvPr id="6" name="Text Box 4">
            <a:extLst>
              <a:ext uri="{FF2B5EF4-FFF2-40B4-BE49-F238E27FC236}">
                <a16:creationId xmlns:a16="http://schemas.microsoft.com/office/drawing/2014/main" id="{0D93B585-7FBA-431B-8051-4F4C3ED0E5C0}"/>
              </a:ext>
            </a:extLst>
          </p:cNvPr>
          <p:cNvSpPr txBox="1">
            <a:spLocks noChangeArrowheads="1"/>
          </p:cNvSpPr>
          <p:nvPr/>
        </p:nvSpPr>
        <p:spPr bwMode="auto">
          <a:xfrm>
            <a:off x="4126978" y="1925092"/>
            <a:ext cx="3430588"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006475">
              <a:spcBef>
                <a:spcPct val="20000"/>
              </a:spcBef>
              <a:buClr>
                <a:srgbClr val="72BFC5"/>
              </a:buClr>
              <a:buChar char="•"/>
              <a:defRPr sz="1300">
                <a:solidFill>
                  <a:schemeClr val="tx1"/>
                </a:solidFill>
                <a:latin typeface="Calibri" panose="020F0502020204030204" pitchFamily="34" charset="0"/>
              </a:defRPr>
            </a:lvl1pPr>
            <a:lvl2pPr marL="742950" indent="-285750" defTabSz="1006475">
              <a:spcBef>
                <a:spcPct val="20000"/>
              </a:spcBef>
              <a:buClr>
                <a:srgbClr val="72BFC5"/>
              </a:buClr>
              <a:buChar char="–"/>
              <a:defRPr sz="1300">
                <a:solidFill>
                  <a:schemeClr val="tx1"/>
                </a:solidFill>
                <a:latin typeface="Calibri" panose="020F0502020204030204" pitchFamily="34" charset="0"/>
              </a:defRPr>
            </a:lvl2pPr>
            <a:lvl3pPr marL="1143000" indent="-228600" defTabSz="1006475">
              <a:spcBef>
                <a:spcPct val="20000"/>
              </a:spcBef>
              <a:buClr>
                <a:srgbClr val="72BFC5"/>
              </a:buClr>
              <a:buChar char="•"/>
              <a:defRPr sz="1300">
                <a:solidFill>
                  <a:schemeClr val="tx1"/>
                </a:solidFill>
                <a:latin typeface="Calibri" panose="020F0502020204030204" pitchFamily="34" charset="0"/>
              </a:defRPr>
            </a:lvl3pPr>
            <a:lvl4pPr marL="1600200" indent="-228600" defTabSz="1006475">
              <a:spcBef>
                <a:spcPct val="20000"/>
              </a:spcBef>
              <a:buClr>
                <a:srgbClr val="72BFC5"/>
              </a:buClr>
              <a:buChar char="–"/>
              <a:defRPr sz="1300">
                <a:solidFill>
                  <a:schemeClr val="tx1"/>
                </a:solidFill>
                <a:latin typeface="Calibri" panose="020F0502020204030204" pitchFamily="34" charset="0"/>
              </a:defRPr>
            </a:lvl4pPr>
            <a:lvl5pPr marL="2057400" indent="-228600" defTabSz="1006475">
              <a:spcBef>
                <a:spcPct val="20000"/>
              </a:spcBef>
              <a:buClr>
                <a:srgbClr val="72BFC5"/>
              </a:buClr>
              <a:buChar char="»"/>
              <a:defRPr sz="1300">
                <a:solidFill>
                  <a:schemeClr val="tx1"/>
                </a:solidFill>
                <a:latin typeface="Calibri" panose="020F0502020204030204" pitchFamily="34" charset="0"/>
              </a:defRPr>
            </a:lvl5pPr>
            <a:lvl6pPr marL="2514600" indent="-228600" defTabSz="100647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100647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100647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100647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nSpc>
                <a:spcPct val="105000"/>
              </a:lnSpc>
              <a:spcAft>
                <a:spcPct val="15000"/>
              </a:spcAft>
              <a:buClrTx/>
              <a:buFontTx/>
              <a:buNone/>
            </a:pPr>
            <a:r>
              <a:rPr lang="zh-CN" altLang="en-US" sz="1800">
                <a:latin typeface="Arial" panose="020B0604020202020204" pitchFamily="34" charset="0"/>
                <a:ea typeface="华文细黑" panose="02010600040101010101" pitchFamily="2" charset="-122"/>
              </a:rPr>
              <a:t>费用成本管理</a:t>
            </a:r>
          </a:p>
          <a:p>
            <a:pPr>
              <a:lnSpc>
                <a:spcPct val="105000"/>
              </a:lnSpc>
              <a:spcAft>
                <a:spcPct val="15000"/>
              </a:spcAft>
              <a:buClrTx/>
              <a:buFontTx/>
              <a:buNone/>
            </a:pPr>
            <a:r>
              <a:rPr lang="zh-CN" altLang="en-US" sz="1600">
                <a:latin typeface="Arial" panose="020B0604020202020204" pitchFamily="34" charset="0"/>
                <a:ea typeface="华文细黑" panose="02010600040101010101" pitchFamily="2" charset="-122"/>
              </a:rPr>
              <a:t>（成本中心会计和内部订单）</a:t>
            </a:r>
          </a:p>
        </p:txBody>
      </p:sp>
      <p:sp>
        <p:nvSpPr>
          <p:cNvPr id="7" name="Text Box 5">
            <a:extLst>
              <a:ext uri="{FF2B5EF4-FFF2-40B4-BE49-F238E27FC236}">
                <a16:creationId xmlns:a16="http://schemas.microsoft.com/office/drawing/2014/main" id="{25A70906-9EE1-469D-B735-A2CD222737CA}"/>
              </a:ext>
            </a:extLst>
          </p:cNvPr>
          <p:cNvSpPr txBox="1">
            <a:spLocks noChangeArrowheads="1"/>
          </p:cNvSpPr>
          <p:nvPr/>
        </p:nvSpPr>
        <p:spPr bwMode="auto">
          <a:xfrm>
            <a:off x="4469878" y="2645817"/>
            <a:ext cx="3729038"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1006475">
              <a:spcBef>
                <a:spcPct val="20000"/>
              </a:spcBef>
              <a:buClr>
                <a:srgbClr val="72BFC5"/>
              </a:buClr>
              <a:buChar char="•"/>
              <a:defRPr sz="1300">
                <a:solidFill>
                  <a:schemeClr val="tx1"/>
                </a:solidFill>
                <a:latin typeface="Calibri" panose="020F0502020204030204" pitchFamily="34" charset="0"/>
              </a:defRPr>
            </a:lvl1pPr>
            <a:lvl2pPr marL="742950" indent="-285750" defTabSz="1006475">
              <a:spcBef>
                <a:spcPct val="20000"/>
              </a:spcBef>
              <a:buClr>
                <a:srgbClr val="72BFC5"/>
              </a:buClr>
              <a:buChar char="–"/>
              <a:defRPr sz="1300">
                <a:solidFill>
                  <a:schemeClr val="tx1"/>
                </a:solidFill>
                <a:latin typeface="Calibri" panose="020F0502020204030204" pitchFamily="34" charset="0"/>
              </a:defRPr>
            </a:lvl2pPr>
            <a:lvl3pPr marL="1143000" indent="-228600" defTabSz="1006475">
              <a:spcBef>
                <a:spcPct val="20000"/>
              </a:spcBef>
              <a:buClr>
                <a:srgbClr val="72BFC5"/>
              </a:buClr>
              <a:buChar char="•"/>
              <a:defRPr sz="1300">
                <a:solidFill>
                  <a:schemeClr val="tx1"/>
                </a:solidFill>
                <a:latin typeface="Calibri" panose="020F0502020204030204" pitchFamily="34" charset="0"/>
              </a:defRPr>
            </a:lvl3pPr>
            <a:lvl4pPr marL="1600200" indent="-228600" defTabSz="1006475">
              <a:spcBef>
                <a:spcPct val="20000"/>
              </a:spcBef>
              <a:buClr>
                <a:srgbClr val="72BFC5"/>
              </a:buClr>
              <a:buChar char="–"/>
              <a:defRPr sz="1300">
                <a:solidFill>
                  <a:schemeClr val="tx1"/>
                </a:solidFill>
                <a:latin typeface="Calibri" panose="020F0502020204030204" pitchFamily="34" charset="0"/>
              </a:defRPr>
            </a:lvl4pPr>
            <a:lvl5pPr marL="2057400" indent="-228600" defTabSz="1006475">
              <a:spcBef>
                <a:spcPct val="20000"/>
              </a:spcBef>
              <a:buClr>
                <a:srgbClr val="72BFC5"/>
              </a:buClr>
              <a:buChar char="»"/>
              <a:defRPr sz="1300">
                <a:solidFill>
                  <a:schemeClr val="tx1"/>
                </a:solidFill>
                <a:latin typeface="Calibri" panose="020F0502020204030204" pitchFamily="34" charset="0"/>
              </a:defRPr>
            </a:lvl5pPr>
            <a:lvl6pPr marL="2514600" indent="-228600" defTabSz="100647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100647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100647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100647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nSpc>
                <a:spcPct val="105000"/>
              </a:lnSpc>
              <a:spcAft>
                <a:spcPct val="15000"/>
              </a:spcAft>
              <a:buClrTx/>
            </a:pPr>
            <a:r>
              <a:rPr lang="zh-CN" altLang="en-US" sz="1600" dirty="0">
                <a:solidFill>
                  <a:schemeClr val="bg1">
                    <a:lumMod val="50000"/>
                  </a:schemeClr>
                </a:solidFill>
                <a:latin typeface="Arial" panose="020B0604020202020204" pitchFamily="34" charset="0"/>
                <a:ea typeface="华文细黑" panose="02010600040101010101" pitchFamily="2" charset="-122"/>
              </a:rPr>
              <a:t>公司运作的费用是多少？</a:t>
            </a:r>
          </a:p>
          <a:p>
            <a:pPr>
              <a:lnSpc>
                <a:spcPct val="105000"/>
              </a:lnSpc>
              <a:spcAft>
                <a:spcPct val="15000"/>
              </a:spcAft>
              <a:buClrTx/>
            </a:pPr>
            <a:r>
              <a:rPr lang="zh-CN" altLang="en-US" sz="1600" dirty="0">
                <a:solidFill>
                  <a:schemeClr val="bg1">
                    <a:lumMod val="50000"/>
                  </a:schemeClr>
                </a:solidFill>
                <a:latin typeface="Arial" panose="020B0604020202020204" pitchFamily="34" charset="0"/>
                <a:ea typeface="华文细黑" panose="02010600040101010101" pitchFamily="2" charset="-122"/>
              </a:rPr>
              <a:t>每个成本中心的费用状况？是否超预算？</a:t>
            </a:r>
          </a:p>
          <a:p>
            <a:pPr>
              <a:lnSpc>
                <a:spcPct val="105000"/>
              </a:lnSpc>
              <a:spcAft>
                <a:spcPct val="15000"/>
              </a:spcAft>
              <a:buClrTx/>
              <a:buFontTx/>
              <a:buNone/>
            </a:pPr>
            <a:r>
              <a:rPr lang="zh-CN" altLang="en-US" sz="1600" dirty="0">
                <a:solidFill>
                  <a:schemeClr val="bg1">
                    <a:lumMod val="50000"/>
                  </a:schemeClr>
                </a:solidFill>
                <a:latin typeface="Arial" panose="020B0604020202020204" pitchFamily="34" charset="0"/>
                <a:ea typeface="华文细黑" panose="02010600040101010101" pitchFamily="2" charset="-122"/>
              </a:rPr>
              <a:t>为管理层降低公司成本，优化公司内部的</a:t>
            </a:r>
          </a:p>
          <a:p>
            <a:pPr>
              <a:lnSpc>
                <a:spcPct val="105000"/>
              </a:lnSpc>
              <a:spcAft>
                <a:spcPct val="15000"/>
              </a:spcAft>
              <a:buClrTx/>
              <a:buFontTx/>
              <a:buNone/>
            </a:pPr>
            <a:r>
              <a:rPr lang="zh-CN" altLang="en-US" sz="1600" dirty="0">
                <a:solidFill>
                  <a:schemeClr val="bg1">
                    <a:lumMod val="50000"/>
                  </a:schemeClr>
                </a:solidFill>
                <a:latin typeface="Arial" panose="020B0604020202020204" pitchFamily="34" charset="0"/>
                <a:ea typeface="华文细黑" panose="02010600040101010101" pitchFamily="2" charset="-122"/>
              </a:rPr>
              <a:t>业务流程提供决策数据</a:t>
            </a:r>
          </a:p>
        </p:txBody>
      </p:sp>
      <p:sp>
        <p:nvSpPr>
          <p:cNvPr id="8" name="Text Box 6">
            <a:extLst>
              <a:ext uri="{FF2B5EF4-FFF2-40B4-BE49-F238E27FC236}">
                <a16:creationId xmlns:a16="http://schemas.microsoft.com/office/drawing/2014/main" id="{3670FF52-8C5F-449B-941B-81735B1CA55F}"/>
              </a:ext>
            </a:extLst>
          </p:cNvPr>
          <p:cNvSpPr txBox="1">
            <a:spLocks noChangeArrowheads="1"/>
          </p:cNvSpPr>
          <p:nvPr/>
        </p:nvSpPr>
        <p:spPr bwMode="auto">
          <a:xfrm>
            <a:off x="9132366" y="2001292"/>
            <a:ext cx="1525587" cy="89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006475">
              <a:spcBef>
                <a:spcPct val="20000"/>
              </a:spcBef>
              <a:buClr>
                <a:srgbClr val="72BFC5"/>
              </a:buClr>
              <a:buChar char="•"/>
              <a:defRPr sz="1300">
                <a:solidFill>
                  <a:schemeClr val="tx1"/>
                </a:solidFill>
                <a:latin typeface="Calibri" panose="020F0502020204030204" pitchFamily="34" charset="0"/>
              </a:defRPr>
            </a:lvl1pPr>
            <a:lvl2pPr marL="742950" indent="-285750" defTabSz="1006475">
              <a:spcBef>
                <a:spcPct val="20000"/>
              </a:spcBef>
              <a:buClr>
                <a:srgbClr val="72BFC5"/>
              </a:buClr>
              <a:buChar char="–"/>
              <a:defRPr sz="1300">
                <a:solidFill>
                  <a:schemeClr val="tx1"/>
                </a:solidFill>
                <a:latin typeface="Calibri" panose="020F0502020204030204" pitchFamily="34" charset="0"/>
              </a:defRPr>
            </a:lvl2pPr>
            <a:lvl3pPr marL="1143000" indent="-228600" defTabSz="1006475">
              <a:spcBef>
                <a:spcPct val="20000"/>
              </a:spcBef>
              <a:buClr>
                <a:srgbClr val="72BFC5"/>
              </a:buClr>
              <a:buChar char="•"/>
              <a:defRPr sz="1300">
                <a:solidFill>
                  <a:schemeClr val="tx1"/>
                </a:solidFill>
                <a:latin typeface="Calibri" panose="020F0502020204030204" pitchFamily="34" charset="0"/>
              </a:defRPr>
            </a:lvl3pPr>
            <a:lvl4pPr marL="1600200" indent="-228600" defTabSz="1006475">
              <a:spcBef>
                <a:spcPct val="20000"/>
              </a:spcBef>
              <a:buClr>
                <a:srgbClr val="72BFC5"/>
              </a:buClr>
              <a:buChar char="–"/>
              <a:defRPr sz="1300">
                <a:solidFill>
                  <a:schemeClr val="tx1"/>
                </a:solidFill>
                <a:latin typeface="Calibri" panose="020F0502020204030204" pitchFamily="34" charset="0"/>
              </a:defRPr>
            </a:lvl4pPr>
            <a:lvl5pPr marL="2057400" indent="-228600" defTabSz="1006475">
              <a:spcBef>
                <a:spcPct val="20000"/>
              </a:spcBef>
              <a:buClr>
                <a:srgbClr val="72BFC5"/>
              </a:buClr>
              <a:buChar char="»"/>
              <a:defRPr sz="1300">
                <a:solidFill>
                  <a:schemeClr val="tx1"/>
                </a:solidFill>
                <a:latin typeface="Calibri" panose="020F0502020204030204" pitchFamily="34" charset="0"/>
              </a:defRPr>
            </a:lvl5pPr>
            <a:lvl6pPr marL="2514600" indent="-228600" defTabSz="100647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100647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100647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100647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nSpc>
                <a:spcPct val="105000"/>
              </a:lnSpc>
              <a:spcAft>
                <a:spcPct val="15000"/>
              </a:spcAft>
              <a:buClrTx/>
              <a:buFontTx/>
              <a:buNone/>
            </a:pPr>
            <a:r>
              <a:rPr lang="zh-CN" altLang="en-US" sz="1800">
                <a:latin typeface="Arial" panose="020B0604020202020204" pitchFamily="34" charset="0"/>
                <a:ea typeface="华文细黑" panose="02010600040101010101" pitchFamily="2" charset="-122"/>
              </a:rPr>
              <a:t>生产成本控制</a:t>
            </a:r>
          </a:p>
          <a:p>
            <a:pPr>
              <a:lnSpc>
                <a:spcPct val="105000"/>
              </a:lnSpc>
              <a:spcAft>
                <a:spcPct val="15000"/>
              </a:spcAft>
              <a:buClrTx/>
              <a:buFontTx/>
              <a:buNone/>
            </a:pPr>
            <a:r>
              <a:rPr lang="zh-CN" altLang="en-US" sz="1600">
                <a:latin typeface="Arial" panose="020B0604020202020204" pitchFamily="34" charset="0"/>
                <a:ea typeface="华文细黑" panose="02010600040101010101" pitchFamily="2" charset="-122"/>
              </a:rPr>
              <a:t>（生产成本计划和成本对象控制）</a:t>
            </a:r>
          </a:p>
        </p:txBody>
      </p:sp>
      <p:sp>
        <p:nvSpPr>
          <p:cNvPr id="9" name="Text Box 7">
            <a:extLst>
              <a:ext uri="{FF2B5EF4-FFF2-40B4-BE49-F238E27FC236}">
                <a16:creationId xmlns:a16="http://schemas.microsoft.com/office/drawing/2014/main" id="{A2A8C1CA-85CB-41D9-B337-6DC455029F2C}"/>
              </a:ext>
            </a:extLst>
          </p:cNvPr>
          <p:cNvSpPr txBox="1">
            <a:spLocks noChangeArrowheads="1"/>
          </p:cNvSpPr>
          <p:nvPr/>
        </p:nvSpPr>
        <p:spPr bwMode="auto">
          <a:xfrm>
            <a:off x="9006953" y="3350667"/>
            <a:ext cx="1219200"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006475">
              <a:spcBef>
                <a:spcPct val="20000"/>
              </a:spcBef>
              <a:buClr>
                <a:srgbClr val="72BFC5"/>
              </a:buClr>
              <a:buChar char="•"/>
              <a:defRPr sz="1300">
                <a:solidFill>
                  <a:schemeClr val="tx1"/>
                </a:solidFill>
                <a:latin typeface="Calibri" panose="020F0502020204030204" pitchFamily="34" charset="0"/>
              </a:defRPr>
            </a:lvl1pPr>
            <a:lvl2pPr marL="742950" indent="-285750" defTabSz="1006475">
              <a:spcBef>
                <a:spcPct val="20000"/>
              </a:spcBef>
              <a:buClr>
                <a:srgbClr val="72BFC5"/>
              </a:buClr>
              <a:buChar char="–"/>
              <a:defRPr sz="1300">
                <a:solidFill>
                  <a:schemeClr val="tx1"/>
                </a:solidFill>
                <a:latin typeface="Calibri" panose="020F0502020204030204" pitchFamily="34" charset="0"/>
              </a:defRPr>
            </a:lvl2pPr>
            <a:lvl3pPr marL="1143000" indent="-228600" defTabSz="1006475">
              <a:spcBef>
                <a:spcPct val="20000"/>
              </a:spcBef>
              <a:buClr>
                <a:srgbClr val="72BFC5"/>
              </a:buClr>
              <a:buChar char="•"/>
              <a:defRPr sz="1300">
                <a:solidFill>
                  <a:schemeClr val="tx1"/>
                </a:solidFill>
                <a:latin typeface="Calibri" panose="020F0502020204030204" pitchFamily="34" charset="0"/>
              </a:defRPr>
            </a:lvl3pPr>
            <a:lvl4pPr marL="1600200" indent="-228600" defTabSz="1006475">
              <a:spcBef>
                <a:spcPct val="20000"/>
              </a:spcBef>
              <a:buClr>
                <a:srgbClr val="72BFC5"/>
              </a:buClr>
              <a:buChar char="–"/>
              <a:defRPr sz="1300">
                <a:solidFill>
                  <a:schemeClr val="tx1"/>
                </a:solidFill>
                <a:latin typeface="Calibri" panose="020F0502020204030204" pitchFamily="34" charset="0"/>
              </a:defRPr>
            </a:lvl4pPr>
            <a:lvl5pPr marL="2057400" indent="-228600" defTabSz="1006475">
              <a:spcBef>
                <a:spcPct val="20000"/>
              </a:spcBef>
              <a:buClr>
                <a:srgbClr val="72BFC5"/>
              </a:buClr>
              <a:buChar char="»"/>
              <a:defRPr sz="1300">
                <a:solidFill>
                  <a:schemeClr val="tx1"/>
                </a:solidFill>
                <a:latin typeface="Calibri" panose="020F0502020204030204" pitchFamily="34" charset="0"/>
              </a:defRPr>
            </a:lvl5pPr>
            <a:lvl6pPr marL="2514600" indent="-228600" defTabSz="100647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100647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100647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100647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nSpc>
                <a:spcPct val="105000"/>
              </a:lnSpc>
              <a:spcAft>
                <a:spcPct val="15000"/>
              </a:spcAft>
              <a:buClrTx/>
              <a:buFontTx/>
              <a:buNone/>
            </a:pPr>
            <a:r>
              <a:rPr lang="zh-CN" altLang="en-US" sz="1800" dirty="0">
                <a:solidFill>
                  <a:schemeClr val="bg1">
                    <a:lumMod val="50000"/>
                  </a:schemeClr>
                </a:solidFill>
                <a:latin typeface="Arial" panose="020B0604020202020204" pitchFamily="34" charset="0"/>
                <a:ea typeface="华文细黑" panose="02010600040101010101" pitchFamily="2" charset="-122"/>
              </a:rPr>
              <a:t>产品的成本是如何组成的？</a:t>
            </a:r>
            <a:endParaRPr lang="zh-CN" altLang="en-US" sz="1200" dirty="0">
              <a:solidFill>
                <a:schemeClr val="bg1">
                  <a:lumMod val="50000"/>
                </a:schemeClr>
              </a:solidFill>
              <a:latin typeface="Arial" panose="020B0604020202020204" pitchFamily="34" charset="0"/>
              <a:ea typeface="华文细黑" panose="02010600040101010101" pitchFamily="2" charset="-122"/>
            </a:endParaRPr>
          </a:p>
        </p:txBody>
      </p:sp>
      <p:sp>
        <p:nvSpPr>
          <p:cNvPr id="10" name="Text Box 8">
            <a:extLst>
              <a:ext uri="{FF2B5EF4-FFF2-40B4-BE49-F238E27FC236}">
                <a16:creationId xmlns:a16="http://schemas.microsoft.com/office/drawing/2014/main" id="{CF65F51F-4C28-4D26-BA91-00D002BC70BE}"/>
              </a:ext>
            </a:extLst>
          </p:cNvPr>
          <p:cNvSpPr txBox="1">
            <a:spLocks noChangeArrowheads="1"/>
          </p:cNvSpPr>
          <p:nvPr/>
        </p:nvSpPr>
        <p:spPr bwMode="auto">
          <a:xfrm>
            <a:off x="11100866" y="2075904"/>
            <a:ext cx="288925" cy="223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1006475">
              <a:spcBef>
                <a:spcPct val="20000"/>
              </a:spcBef>
              <a:buClr>
                <a:srgbClr val="72BFC5"/>
              </a:buClr>
              <a:buChar char="•"/>
              <a:defRPr sz="1300">
                <a:solidFill>
                  <a:schemeClr val="tx1"/>
                </a:solidFill>
                <a:latin typeface="Calibri" panose="020F0502020204030204" pitchFamily="34" charset="0"/>
              </a:defRPr>
            </a:lvl1pPr>
            <a:lvl2pPr marL="742950" indent="-285750" defTabSz="1006475">
              <a:spcBef>
                <a:spcPct val="20000"/>
              </a:spcBef>
              <a:buClr>
                <a:srgbClr val="72BFC5"/>
              </a:buClr>
              <a:buChar char="–"/>
              <a:defRPr sz="1300">
                <a:solidFill>
                  <a:schemeClr val="tx1"/>
                </a:solidFill>
                <a:latin typeface="Calibri" panose="020F0502020204030204" pitchFamily="34" charset="0"/>
              </a:defRPr>
            </a:lvl2pPr>
            <a:lvl3pPr marL="1143000" indent="-228600" defTabSz="1006475">
              <a:spcBef>
                <a:spcPct val="20000"/>
              </a:spcBef>
              <a:buClr>
                <a:srgbClr val="72BFC5"/>
              </a:buClr>
              <a:buChar char="•"/>
              <a:defRPr sz="1300">
                <a:solidFill>
                  <a:schemeClr val="tx1"/>
                </a:solidFill>
                <a:latin typeface="Calibri" panose="020F0502020204030204" pitchFamily="34" charset="0"/>
              </a:defRPr>
            </a:lvl3pPr>
            <a:lvl4pPr marL="1600200" indent="-228600" defTabSz="1006475">
              <a:spcBef>
                <a:spcPct val="20000"/>
              </a:spcBef>
              <a:buClr>
                <a:srgbClr val="72BFC5"/>
              </a:buClr>
              <a:buChar char="–"/>
              <a:defRPr sz="1300">
                <a:solidFill>
                  <a:schemeClr val="tx1"/>
                </a:solidFill>
                <a:latin typeface="Calibri" panose="020F0502020204030204" pitchFamily="34" charset="0"/>
              </a:defRPr>
            </a:lvl4pPr>
            <a:lvl5pPr marL="2057400" indent="-228600" defTabSz="1006475">
              <a:spcBef>
                <a:spcPct val="20000"/>
              </a:spcBef>
              <a:buClr>
                <a:srgbClr val="72BFC5"/>
              </a:buClr>
              <a:buChar char="»"/>
              <a:defRPr sz="1300">
                <a:solidFill>
                  <a:schemeClr val="tx1"/>
                </a:solidFill>
                <a:latin typeface="Calibri" panose="020F0502020204030204" pitchFamily="34" charset="0"/>
              </a:defRPr>
            </a:lvl5pPr>
            <a:lvl6pPr marL="2514600" indent="-228600" defTabSz="100647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100647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100647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100647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nSpc>
                <a:spcPct val="105000"/>
              </a:lnSpc>
              <a:spcAft>
                <a:spcPct val="15000"/>
              </a:spcAft>
              <a:buClrTx/>
              <a:buFontTx/>
              <a:buNone/>
            </a:pPr>
            <a:r>
              <a:rPr lang="zh-CN" altLang="zh-CN">
                <a:latin typeface="Arial" panose="020B0604020202020204" pitchFamily="34" charset="0"/>
                <a:ea typeface="华文细黑" panose="02010600040101010101" pitchFamily="2" charset="-122"/>
              </a:rPr>
              <a:t> </a:t>
            </a:r>
            <a:r>
              <a:rPr lang="zh-CN" altLang="en-US" sz="1800">
                <a:latin typeface="Arial" panose="020B0604020202020204" pitchFamily="34" charset="0"/>
                <a:ea typeface="华文细黑" panose="02010600040101010101" pitchFamily="2" charset="-122"/>
              </a:rPr>
              <a:t>利润中心会计</a:t>
            </a:r>
          </a:p>
        </p:txBody>
      </p:sp>
      <p:sp>
        <p:nvSpPr>
          <p:cNvPr id="11" name="Text Box 9">
            <a:extLst>
              <a:ext uri="{FF2B5EF4-FFF2-40B4-BE49-F238E27FC236}">
                <a16:creationId xmlns:a16="http://schemas.microsoft.com/office/drawing/2014/main" id="{C09B90C2-9011-4A73-A29F-AB499CADD130}"/>
              </a:ext>
            </a:extLst>
          </p:cNvPr>
          <p:cNvSpPr txBox="1">
            <a:spLocks noChangeArrowheads="1"/>
          </p:cNvSpPr>
          <p:nvPr/>
        </p:nvSpPr>
        <p:spPr bwMode="auto">
          <a:xfrm>
            <a:off x="9837216" y="5085804"/>
            <a:ext cx="1217612"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006475">
              <a:spcBef>
                <a:spcPct val="20000"/>
              </a:spcBef>
              <a:buClr>
                <a:srgbClr val="72BFC5"/>
              </a:buClr>
              <a:buChar char="•"/>
              <a:defRPr sz="1300">
                <a:solidFill>
                  <a:schemeClr val="tx1"/>
                </a:solidFill>
                <a:latin typeface="Calibri" panose="020F0502020204030204" pitchFamily="34" charset="0"/>
              </a:defRPr>
            </a:lvl1pPr>
            <a:lvl2pPr marL="742950" indent="-285750" defTabSz="1006475">
              <a:spcBef>
                <a:spcPct val="20000"/>
              </a:spcBef>
              <a:buClr>
                <a:srgbClr val="72BFC5"/>
              </a:buClr>
              <a:buChar char="–"/>
              <a:defRPr sz="1300">
                <a:solidFill>
                  <a:schemeClr val="tx1"/>
                </a:solidFill>
                <a:latin typeface="Calibri" panose="020F0502020204030204" pitchFamily="34" charset="0"/>
              </a:defRPr>
            </a:lvl2pPr>
            <a:lvl3pPr marL="1143000" indent="-228600" defTabSz="1006475">
              <a:spcBef>
                <a:spcPct val="20000"/>
              </a:spcBef>
              <a:buClr>
                <a:srgbClr val="72BFC5"/>
              </a:buClr>
              <a:buChar char="•"/>
              <a:defRPr sz="1300">
                <a:solidFill>
                  <a:schemeClr val="tx1"/>
                </a:solidFill>
                <a:latin typeface="Calibri" panose="020F0502020204030204" pitchFamily="34" charset="0"/>
              </a:defRPr>
            </a:lvl3pPr>
            <a:lvl4pPr marL="1600200" indent="-228600" defTabSz="1006475">
              <a:spcBef>
                <a:spcPct val="20000"/>
              </a:spcBef>
              <a:buClr>
                <a:srgbClr val="72BFC5"/>
              </a:buClr>
              <a:buChar char="–"/>
              <a:defRPr sz="1300">
                <a:solidFill>
                  <a:schemeClr val="tx1"/>
                </a:solidFill>
                <a:latin typeface="Calibri" panose="020F0502020204030204" pitchFamily="34" charset="0"/>
              </a:defRPr>
            </a:lvl4pPr>
            <a:lvl5pPr marL="2057400" indent="-228600" defTabSz="1006475">
              <a:spcBef>
                <a:spcPct val="20000"/>
              </a:spcBef>
              <a:buClr>
                <a:srgbClr val="72BFC5"/>
              </a:buClr>
              <a:buChar char="»"/>
              <a:defRPr sz="1300">
                <a:solidFill>
                  <a:schemeClr val="tx1"/>
                </a:solidFill>
                <a:latin typeface="Calibri" panose="020F0502020204030204" pitchFamily="34" charset="0"/>
              </a:defRPr>
            </a:lvl5pPr>
            <a:lvl6pPr marL="2514600" indent="-228600" defTabSz="100647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100647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100647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100647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nSpc>
                <a:spcPct val="105000"/>
              </a:lnSpc>
              <a:spcAft>
                <a:spcPct val="15000"/>
              </a:spcAft>
              <a:buClrTx/>
              <a:buFontTx/>
              <a:buNone/>
            </a:pPr>
            <a:r>
              <a:rPr lang="zh-CN" altLang="en-US" sz="1800" dirty="0">
                <a:solidFill>
                  <a:schemeClr val="bg1">
                    <a:lumMod val="50000"/>
                  </a:schemeClr>
                </a:solidFill>
                <a:latin typeface="Arial" panose="020B0604020202020204" pitchFamily="34" charset="0"/>
                <a:ea typeface="华文细黑" panose="02010600040101010101" pitchFamily="2" charset="-122"/>
              </a:rPr>
              <a:t>公司内部各分部获利能力如何？</a:t>
            </a:r>
            <a:endParaRPr lang="zh-CN" altLang="en-US" sz="1200" dirty="0">
              <a:solidFill>
                <a:schemeClr val="bg1">
                  <a:lumMod val="50000"/>
                </a:schemeClr>
              </a:solidFill>
              <a:latin typeface="Arial" panose="020B0604020202020204" pitchFamily="34" charset="0"/>
              <a:ea typeface="华文细黑" panose="02010600040101010101" pitchFamily="2" charset="-122"/>
            </a:endParaRPr>
          </a:p>
        </p:txBody>
      </p:sp>
      <p:sp>
        <p:nvSpPr>
          <p:cNvPr id="12" name="Text Box 10">
            <a:extLst>
              <a:ext uri="{FF2B5EF4-FFF2-40B4-BE49-F238E27FC236}">
                <a16:creationId xmlns:a16="http://schemas.microsoft.com/office/drawing/2014/main" id="{66B64FC4-C17A-44FF-89EA-016217B2733E}"/>
              </a:ext>
            </a:extLst>
          </p:cNvPr>
          <p:cNvSpPr txBox="1">
            <a:spLocks noChangeArrowheads="1"/>
          </p:cNvSpPr>
          <p:nvPr/>
        </p:nvSpPr>
        <p:spPr bwMode="auto">
          <a:xfrm>
            <a:off x="4139678" y="5115967"/>
            <a:ext cx="2235200"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1006475">
              <a:spcBef>
                <a:spcPct val="20000"/>
              </a:spcBef>
              <a:buClr>
                <a:srgbClr val="72BFC5"/>
              </a:buClr>
              <a:buChar char="•"/>
              <a:defRPr sz="1300">
                <a:solidFill>
                  <a:schemeClr val="tx1"/>
                </a:solidFill>
                <a:latin typeface="Calibri" panose="020F0502020204030204" pitchFamily="34" charset="0"/>
              </a:defRPr>
            </a:lvl1pPr>
            <a:lvl2pPr marL="742950" indent="-285750" defTabSz="1006475">
              <a:spcBef>
                <a:spcPct val="20000"/>
              </a:spcBef>
              <a:buClr>
                <a:srgbClr val="72BFC5"/>
              </a:buClr>
              <a:buChar char="–"/>
              <a:defRPr sz="1300">
                <a:solidFill>
                  <a:schemeClr val="tx1"/>
                </a:solidFill>
                <a:latin typeface="Calibri" panose="020F0502020204030204" pitchFamily="34" charset="0"/>
              </a:defRPr>
            </a:lvl2pPr>
            <a:lvl3pPr marL="1143000" indent="-228600" defTabSz="1006475">
              <a:spcBef>
                <a:spcPct val="20000"/>
              </a:spcBef>
              <a:buClr>
                <a:srgbClr val="72BFC5"/>
              </a:buClr>
              <a:buChar char="•"/>
              <a:defRPr sz="1300">
                <a:solidFill>
                  <a:schemeClr val="tx1"/>
                </a:solidFill>
                <a:latin typeface="Calibri" panose="020F0502020204030204" pitchFamily="34" charset="0"/>
              </a:defRPr>
            </a:lvl3pPr>
            <a:lvl4pPr marL="1600200" indent="-228600" defTabSz="1006475">
              <a:spcBef>
                <a:spcPct val="20000"/>
              </a:spcBef>
              <a:buClr>
                <a:srgbClr val="72BFC5"/>
              </a:buClr>
              <a:buChar char="–"/>
              <a:defRPr sz="1300">
                <a:solidFill>
                  <a:schemeClr val="tx1"/>
                </a:solidFill>
                <a:latin typeface="Calibri" panose="020F0502020204030204" pitchFamily="34" charset="0"/>
              </a:defRPr>
            </a:lvl4pPr>
            <a:lvl5pPr marL="2057400" indent="-228600" defTabSz="1006475">
              <a:spcBef>
                <a:spcPct val="20000"/>
              </a:spcBef>
              <a:buClr>
                <a:srgbClr val="72BFC5"/>
              </a:buClr>
              <a:buChar char="»"/>
              <a:defRPr sz="1300">
                <a:solidFill>
                  <a:schemeClr val="tx1"/>
                </a:solidFill>
                <a:latin typeface="Calibri" panose="020F0502020204030204" pitchFamily="34" charset="0"/>
              </a:defRPr>
            </a:lvl5pPr>
            <a:lvl6pPr marL="2514600" indent="-228600" defTabSz="100647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100647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100647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1006475"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nSpc>
                <a:spcPct val="105000"/>
              </a:lnSpc>
              <a:spcAft>
                <a:spcPct val="15000"/>
              </a:spcAft>
              <a:buClrTx/>
              <a:buFontTx/>
              <a:buNone/>
            </a:pPr>
            <a:r>
              <a:rPr lang="zh-CN" altLang="en-US" sz="1800" dirty="0">
                <a:latin typeface="Arial" panose="020B0604020202020204" pitchFamily="34" charset="0"/>
                <a:ea typeface="华文细黑" panose="02010600040101010101" pitchFamily="2" charset="-122"/>
              </a:rPr>
              <a:t>成本和收入要素会计</a:t>
            </a:r>
            <a:endParaRPr lang="zh-CN" altLang="en-US" sz="1200" dirty="0">
              <a:latin typeface="Arial" panose="020B0604020202020204" pitchFamily="34" charset="0"/>
              <a:ea typeface="华文细黑" panose="02010600040101010101" pitchFamily="2" charset="-122"/>
            </a:endParaRPr>
          </a:p>
          <a:p>
            <a:pPr>
              <a:lnSpc>
                <a:spcPct val="105000"/>
              </a:lnSpc>
              <a:spcAft>
                <a:spcPct val="15000"/>
              </a:spcAft>
              <a:buClrTx/>
              <a:buFontTx/>
              <a:buNone/>
            </a:pPr>
            <a:r>
              <a:rPr lang="zh-CN" altLang="en-US" sz="1600" dirty="0">
                <a:solidFill>
                  <a:schemeClr val="bg1">
                    <a:lumMod val="50000"/>
                  </a:schemeClr>
                </a:solidFill>
                <a:latin typeface="Arial" panose="020B0604020202020204" pitchFamily="34" charset="0"/>
                <a:ea typeface="华文细黑" panose="02010600040101010101" pitchFamily="2" charset="-122"/>
              </a:rPr>
              <a:t>公司内部发生哪些费用？</a:t>
            </a:r>
          </a:p>
        </p:txBody>
      </p:sp>
    </p:spTree>
    <p:extLst>
      <p:ext uri="{BB962C8B-B14F-4D97-AF65-F5344CB8AC3E}">
        <p14:creationId xmlns:p14="http://schemas.microsoft.com/office/powerpoint/2010/main" val="38630624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产品成本计划与控制 </a:t>
            </a:r>
            <a:r>
              <a:rPr lang="en-US" altLang="zh-CN" dirty="0"/>
              <a:t>– </a:t>
            </a:r>
            <a:r>
              <a:rPr lang="zh-CN" altLang="en-US" dirty="0"/>
              <a:t>物料清单 </a:t>
            </a:r>
            <a:r>
              <a:rPr lang="en-US" altLang="zh-CN" dirty="0"/>
              <a:t>(Bill of Material)</a:t>
            </a:r>
            <a:endParaRPr lang="en-US" b="0" dirty="0"/>
          </a:p>
        </p:txBody>
      </p:sp>
      <p:sp>
        <p:nvSpPr>
          <p:cNvPr id="6" name="Rectangle 10">
            <a:extLst>
              <a:ext uri="{FF2B5EF4-FFF2-40B4-BE49-F238E27FC236}">
                <a16:creationId xmlns:a16="http://schemas.microsoft.com/office/drawing/2014/main" id="{806D6331-E293-4364-9770-C65510ABF9DE}"/>
              </a:ext>
            </a:extLst>
          </p:cNvPr>
          <p:cNvSpPr>
            <a:spLocks noChangeArrowheads="1"/>
          </p:cNvSpPr>
          <p:nvPr/>
        </p:nvSpPr>
        <p:spPr bwMode="auto">
          <a:xfrm>
            <a:off x="10381158" y="4335686"/>
            <a:ext cx="1079500" cy="522288"/>
          </a:xfrm>
          <a:prstGeom prst="rect">
            <a:avLst/>
          </a:prstGeom>
          <a:solidFill>
            <a:srgbClr val="75F2E6"/>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2075" tIns="76200" rIns="92075" bIns="76200"/>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nSpc>
                <a:spcPct val="90000"/>
              </a:lnSpc>
              <a:spcBef>
                <a:spcPct val="0"/>
              </a:spcBef>
              <a:buClrTx/>
              <a:buFontTx/>
              <a:buNone/>
            </a:pPr>
            <a:r>
              <a:rPr lang="zh-CN" altLang="en-US" sz="1800" dirty="0">
                <a:solidFill>
                  <a:srgbClr val="3333CC"/>
                </a:solidFill>
                <a:latin typeface="Arial" panose="020B0604020202020204" pitchFamily="34" charset="0"/>
                <a:ea typeface="楷体_GB2312"/>
                <a:cs typeface="楷体_GB2312"/>
              </a:rPr>
              <a:t>计量单位</a:t>
            </a:r>
          </a:p>
        </p:txBody>
      </p:sp>
      <p:sp>
        <p:nvSpPr>
          <p:cNvPr id="7" name="Freeform 11">
            <a:extLst>
              <a:ext uri="{FF2B5EF4-FFF2-40B4-BE49-F238E27FC236}">
                <a16:creationId xmlns:a16="http://schemas.microsoft.com/office/drawing/2014/main" id="{699D3A75-846A-405F-B518-7433DB495DEE}"/>
              </a:ext>
            </a:extLst>
          </p:cNvPr>
          <p:cNvSpPr>
            <a:spLocks/>
          </p:cNvSpPr>
          <p:nvPr/>
        </p:nvSpPr>
        <p:spPr bwMode="auto">
          <a:xfrm>
            <a:off x="10489108" y="4308699"/>
            <a:ext cx="973137" cy="523875"/>
          </a:xfrm>
          <a:custGeom>
            <a:avLst/>
            <a:gdLst>
              <a:gd name="T0" fmla="*/ 2147483646 w 639"/>
              <a:gd name="T1" fmla="*/ 0 h 375"/>
              <a:gd name="T2" fmla="*/ 0 w 639"/>
              <a:gd name="T3" fmla="*/ 0 h 375"/>
              <a:gd name="T4" fmla="*/ 0 w 639"/>
              <a:gd name="T5" fmla="*/ 2147483646 h 375"/>
              <a:gd name="T6" fmla="*/ 0 60000 65536"/>
              <a:gd name="T7" fmla="*/ 0 60000 65536"/>
              <a:gd name="T8" fmla="*/ 0 60000 65536"/>
              <a:gd name="T9" fmla="*/ 0 w 639"/>
              <a:gd name="T10" fmla="*/ 0 h 375"/>
              <a:gd name="T11" fmla="*/ 639 w 639"/>
              <a:gd name="T12" fmla="*/ 375 h 375"/>
            </a:gdLst>
            <a:ahLst/>
            <a:cxnLst>
              <a:cxn ang="T6">
                <a:pos x="T0" y="T1"/>
              </a:cxn>
              <a:cxn ang="T7">
                <a:pos x="T2" y="T3"/>
              </a:cxn>
              <a:cxn ang="T8">
                <a:pos x="T4" y="T5"/>
              </a:cxn>
            </a:cxnLst>
            <a:rect l="T9" t="T10" r="T11" b="T12"/>
            <a:pathLst>
              <a:path w="639" h="375">
                <a:moveTo>
                  <a:pt x="638" y="0"/>
                </a:moveTo>
                <a:lnTo>
                  <a:pt x="0" y="0"/>
                </a:lnTo>
                <a:lnTo>
                  <a:pt x="0" y="374"/>
                </a:lnTo>
              </a:path>
            </a:pathLst>
          </a:custGeom>
          <a:noFill/>
          <a:ln w="12700" cap="rnd">
            <a:solidFill>
              <a:srgbClr val="006B6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 name="Freeform 12">
            <a:extLst>
              <a:ext uri="{FF2B5EF4-FFF2-40B4-BE49-F238E27FC236}">
                <a16:creationId xmlns:a16="http://schemas.microsoft.com/office/drawing/2014/main" id="{A664004D-8806-44F4-BD91-A958670B51AB}"/>
              </a:ext>
            </a:extLst>
          </p:cNvPr>
          <p:cNvSpPr>
            <a:spLocks/>
          </p:cNvSpPr>
          <p:nvPr/>
        </p:nvSpPr>
        <p:spPr bwMode="auto">
          <a:xfrm>
            <a:off x="10489108" y="4308699"/>
            <a:ext cx="973137" cy="523875"/>
          </a:xfrm>
          <a:custGeom>
            <a:avLst/>
            <a:gdLst>
              <a:gd name="T0" fmla="*/ 0 w 639"/>
              <a:gd name="T1" fmla="*/ 2147483646 h 375"/>
              <a:gd name="T2" fmla="*/ 2147483646 w 639"/>
              <a:gd name="T3" fmla="*/ 2147483646 h 375"/>
              <a:gd name="T4" fmla="*/ 2147483646 w 639"/>
              <a:gd name="T5" fmla="*/ 0 h 375"/>
              <a:gd name="T6" fmla="*/ 0 60000 65536"/>
              <a:gd name="T7" fmla="*/ 0 60000 65536"/>
              <a:gd name="T8" fmla="*/ 0 60000 65536"/>
              <a:gd name="T9" fmla="*/ 0 w 639"/>
              <a:gd name="T10" fmla="*/ 0 h 375"/>
              <a:gd name="T11" fmla="*/ 639 w 639"/>
              <a:gd name="T12" fmla="*/ 375 h 375"/>
            </a:gdLst>
            <a:ahLst/>
            <a:cxnLst>
              <a:cxn ang="T6">
                <a:pos x="T0" y="T1"/>
              </a:cxn>
              <a:cxn ang="T7">
                <a:pos x="T2" y="T3"/>
              </a:cxn>
              <a:cxn ang="T8">
                <a:pos x="T4" y="T5"/>
              </a:cxn>
            </a:cxnLst>
            <a:rect l="T9" t="T10" r="T11" b="T12"/>
            <a:pathLst>
              <a:path w="639" h="375">
                <a:moveTo>
                  <a:pt x="0" y="374"/>
                </a:moveTo>
                <a:lnTo>
                  <a:pt x="638" y="374"/>
                </a:lnTo>
                <a:lnTo>
                  <a:pt x="638" y="0"/>
                </a:lnTo>
              </a:path>
            </a:pathLst>
          </a:custGeom>
          <a:noFill/>
          <a:ln w="12700"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 name="Rectangle 13">
            <a:extLst>
              <a:ext uri="{FF2B5EF4-FFF2-40B4-BE49-F238E27FC236}">
                <a16:creationId xmlns:a16="http://schemas.microsoft.com/office/drawing/2014/main" id="{4E158600-F17E-4A98-8BC7-911406ABE5A1}"/>
              </a:ext>
            </a:extLst>
          </p:cNvPr>
          <p:cNvSpPr>
            <a:spLocks noChangeArrowheads="1"/>
          </p:cNvSpPr>
          <p:nvPr/>
        </p:nvSpPr>
        <p:spPr bwMode="auto">
          <a:xfrm>
            <a:off x="7004545" y="4308699"/>
            <a:ext cx="1595438" cy="522287"/>
          </a:xfrm>
          <a:prstGeom prst="rect">
            <a:avLst/>
          </a:prstGeom>
          <a:solidFill>
            <a:srgbClr val="75F2E6"/>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2075" tIns="76200" rIns="92075" bIns="76200"/>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nSpc>
                <a:spcPct val="90000"/>
              </a:lnSpc>
              <a:spcBef>
                <a:spcPct val="0"/>
              </a:spcBef>
              <a:buClrTx/>
              <a:buFontTx/>
              <a:buNone/>
            </a:pPr>
            <a:r>
              <a:rPr lang="zh-CN" altLang="de-DE" sz="1800">
                <a:solidFill>
                  <a:srgbClr val="3333CC"/>
                </a:solidFill>
                <a:latin typeface="Arial" panose="020B0604020202020204" pitchFamily="34" charset="0"/>
                <a:ea typeface="楷体_GB2312"/>
                <a:cs typeface="楷体_GB2312"/>
              </a:rPr>
              <a:t>标识</a:t>
            </a:r>
          </a:p>
        </p:txBody>
      </p:sp>
      <p:sp>
        <p:nvSpPr>
          <p:cNvPr id="10" name="Freeform 14">
            <a:extLst>
              <a:ext uri="{FF2B5EF4-FFF2-40B4-BE49-F238E27FC236}">
                <a16:creationId xmlns:a16="http://schemas.microsoft.com/office/drawing/2014/main" id="{8CDDD99F-C054-4A81-8872-D8C3EF4BACDC}"/>
              </a:ext>
            </a:extLst>
          </p:cNvPr>
          <p:cNvSpPr>
            <a:spLocks/>
          </p:cNvSpPr>
          <p:nvPr/>
        </p:nvSpPr>
        <p:spPr bwMode="auto">
          <a:xfrm>
            <a:off x="7004545" y="4308699"/>
            <a:ext cx="1597025" cy="523875"/>
          </a:xfrm>
          <a:custGeom>
            <a:avLst/>
            <a:gdLst>
              <a:gd name="T0" fmla="*/ 2147483646 w 1153"/>
              <a:gd name="T1" fmla="*/ 0 h 375"/>
              <a:gd name="T2" fmla="*/ 0 w 1153"/>
              <a:gd name="T3" fmla="*/ 0 h 375"/>
              <a:gd name="T4" fmla="*/ 0 w 1153"/>
              <a:gd name="T5" fmla="*/ 2147483646 h 375"/>
              <a:gd name="T6" fmla="*/ 0 60000 65536"/>
              <a:gd name="T7" fmla="*/ 0 60000 65536"/>
              <a:gd name="T8" fmla="*/ 0 60000 65536"/>
              <a:gd name="T9" fmla="*/ 0 w 1153"/>
              <a:gd name="T10" fmla="*/ 0 h 375"/>
              <a:gd name="T11" fmla="*/ 1153 w 1153"/>
              <a:gd name="T12" fmla="*/ 375 h 375"/>
            </a:gdLst>
            <a:ahLst/>
            <a:cxnLst>
              <a:cxn ang="T6">
                <a:pos x="T0" y="T1"/>
              </a:cxn>
              <a:cxn ang="T7">
                <a:pos x="T2" y="T3"/>
              </a:cxn>
              <a:cxn ang="T8">
                <a:pos x="T4" y="T5"/>
              </a:cxn>
            </a:cxnLst>
            <a:rect l="T9" t="T10" r="T11" b="T12"/>
            <a:pathLst>
              <a:path w="1153" h="375">
                <a:moveTo>
                  <a:pt x="1152" y="0"/>
                </a:moveTo>
                <a:lnTo>
                  <a:pt x="0" y="0"/>
                </a:lnTo>
                <a:lnTo>
                  <a:pt x="0" y="374"/>
                </a:lnTo>
              </a:path>
            </a:pathLst>
          </a:custGeom>
          <a:noFill/>
          <a:ln w="12700" cap="rnd">
            <a:solidFill>
              <a:srgbClr val="006B6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 name="Freeform 15">
            <a:extLst>
              <a:ext uri="{FF2B5EF4-FFF2-40B4-BE49-F238E27FC236}">
                <a16:creationId xmlns:a16="http://schemas.microsoft.com/office/drawing/2014/main" id="{FB7C35C8-C3CE-4C14-B1CE-444E61DD4F4A}"/>
              </a:ext>
            </a:extLst>
          </p:cNvPr>
          <p:cNvSpPr>
            <a:spLocks/>
          </p:cNvSpPr>
          <p:nvPr/>
        </p:nvSpPr>
        <p:spPr bwMode="auto">
          <a:xfrm>
            <a:off x="7004545" y="4308699"/>
            <a:ext cx="1597025" cy="523875"/>
          </a:xfrm>
          <a:custGeom>
            <a:avLst/>
            <a:gdLst>
              <a:gd name="T0" fmla="*/ 0 w 1153"/>
              <a:gd name="T1" fmla="*/ 2147483646 h 375"/>
              <a:gd name="T2" fmla="*/ 2147483646 w 1153"/>
              <a:gd name="T3" fmla="*/ 2147483646 h 375"/>
              <a:gd name="T4" fmla="*/ 2147483646 w 1153"/>
              <a:gd name="T5" fmla="*/ 0 h 375"/>
              <a:gd name="T6" fmla="*/ 0 60000 65536"/>
              <a:gd name="T7" fmla="*/ 0 60000 65536"/>
              <a:gd name="T8" fmla="*/ 0 60000 65536"/>
              <a:gd name="T9" fmla="*/ 0 w 1153"/>
              <a:gd name="T10" fmla="*/ 0 h 375"/>
              <a:gd name="T11" fmla="*/ 1153 w 1153"/>
              <a:gd name="T12" fmla="*/ 375 h 375"/>
            </a:gdLst>
            <a:ahLst/>
            <a:cxnLst>
              <a:cxn ang="T6">
                <a:pos x="T0" y="T1"/>
              </a:cxn>
              <a:cxn ang="T7">
                <a:pos x="T2" y="T3"/>
              </a:cxn>
              <a:cxn ang="T8">
                <a:pos x="T4" y="T5"/>
              </a:cxn>
            </a:cxnLst>
            <a:rect l="T9" t="T10" r="T11" b="T12"/>
            <a:pathLst>
              <a:path w="1153" h="375">
                <a:moveTo>
                  <a:pt x="0" y="374"/>
                </a:moveTo>
                <a:lnTo>
                  <a:pt x="1152" y="374"/>
                </a:lnTo>
                <a:lnTo>
                  <a:pt x="1152" y="0"/>
                </a:lnTo>
              </a:path>
            </a:pathLst>
          </a:custGeom>
          <a:noFill/>
          <a:ln w="12700"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 name="Rectangle 16">
            <a:extLst>
              <a:ext uri="{FF2B5EF4-FFF2-40B4-BE49-F238E27FC236}">
                <a16:creationId xmlns:a16="http://schemas.microsoft.com/office/drawing/2014/main" id="{F0379E39-27E7-4654-847E-AB3B9271EFD0}"/>
              </a:ext>
            </a:extLst>
          </p:cNvPr>
          <p:cNvSpPr>
            <a:spLocks noChangeArrowheads="1"/>
          </p:cNvSpPr>
          <p:nvPr/>
        </p:nvSpPr>
        <p:spPr bwMode="auto">
          <a:xfrm>
            <a:off x="8612683" y="4308699"/>
            <a:ext cx="1135062" cy="522287"/>
          </a:xfrm>
          <a:prstGeom prst="rect">
            <a:avLst/>
          </a:prstGeom>
          <a:solidFill>
            <a:srgbClr val="75F2E6"/>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2075" tIns="76200" rIns="92075" bIns="76200"/>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nSpc>
                <a:spcPct val="90000"/>
              </a:lnSpc>
              <a:spcBef>
                <a:spcPct val="0"/>
              </a:spcBef>
              <a:buClrTx/>
              <a:buFontTx/>
              <a:buNone/>
            </a:pPr>
            <a:r>
              <a:rPr lang="zh-CN" altLang="de-DE" sz="1800">
                <a:solidFill>
                  <a:srgbClr val="3333CC"/>
                </a:solidFill>
                <a:latin typeface="Arial" panose="020B0604020202020204" pitchFamily="34" charset="0"/>
                <a:ea typeface="楷体_GB2312"/>
                <a:cs typeface="楷体_GB2312"/>
              </a:rPr>
              <a:t>部件号</a:t>
            </a:r>
          </a:p>
        </p:txBody>
      </p:sp>
      <p:sp>
        <p:nvSpPr>
          <p:cNvPr id="13" name="Freeform 17">
            <a:extLst>
              <a:ext uri="{FF2B5EF4-FFF2-40B4-BE49-F238E27FC236}">
                <a16:creationId xmlns:a16="http://schemas.microsoft.com/office/drawing/2014/main" id="{FC82CF02-5196-45AB-ABF3-87719909109C}"/>
              </a:ext>
            </a:extLst>
          </p:cNvPr>
          <p:cNvSpPr>
            <a:spLocks/>
          </p:cNvSpPr>
          <p:nvPr/>
        </p:nvSpPr>
        <p:spPr bwMode="auto">
          <a:xfrm>
            <a:off x="8612683" y="4308699"/>
            <a:ext cx="1136650" cy="523875"/>
          </a:xfrm>
          <a:custGeom>
            <a:avLst/>
            <a:gdLst>
              <a:gd name="T0" fmla="*/ 2147483646 w 821"/>
              <a:gd name="T1" fmla="*/ 0 h 375"/>
              <a:gd name="T2" fmla="*/ 0 w 821"/>
              <a:gd name="T3" fmla="*/ 0 h 375"/>
              <a:gd name="T4" fmla="*/ 0 w 821"/>
              <a:gd name="T5" fmla="*/ 2147483646 h 375"/>
              <a:gd name="T6" fmla="*/ 0 60000 65536"/>
              <a:gd name="T7" fmla="*/ 0 60000 65536"/>
              <a:gd name="T8" fmla="*/ 0 60000 65536"/>
              <a:gd name="T9" fmla="*/ 0 w 821"/>
              <a:gd name="T10" fmla="*/ 0 h 375"/>
              <a:gd name="T11" fmla="*/ 821 w 821"/>
              <a:gd name="T12" fmla="*/ 375 h 375"/>
            </a:gdLst>
            <a:ahLst/>
            <a:cxnLst>
              <a:cxn ang="T6">
                <a:pos x="T0" y="T1"/>
              </a:cxn>
              <a:cxn ang="T7">
                <a:pos x="T2" y="T3"/>
              </a:cxn>
              <a:cxn ang="T8">
                <a:pos x="T4" y="T5"/>
              </a:cxn>
            </a:cxnLst>
            <a:rect l="T9" t="T10" r="T11" b="T12"/>
            <a:pathLst>
              <a:path w="821" h="375">
                <a:moveTo>
                  <a:pt x="820" y="0"/>
                </a:moveTo>
                <a:lnTo>
                  <a:pt x="0" y="0"/>
                </a:lnTo>
                <a:lnTo>
                  <a:pt x="0" y="374"/>
                </a:lnTo>
              </a:path>
            </a:pathLst>
          </a:custGeom>
          <a:noFill/>
          <a:ln w="12700" cap="rnd">
            <a:solidFill>
              <a:srgbClr val="006B6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 name="Freeform 18">
            <a:extLst>
              <a:ext uri="{FF2B5EF4-FFF2-40B4-BE49-F238E27FC236}">
                <a16:creationId xmlns:a16="http://schemas.microsoft.com/office/drawing/2014/main" id="{9A0D30B0-ED4F-4E56-BFA2-6EBC2A57C22A}"/>
              </a:ext>
            </a:extLst>
          </p:cNvPr>
          <p:cNvSpPr>
            <a:spLocks/>
          </p:cNvSpPr>
          <p:nvPr/>
        </p:nvSpPr>
        <p:spPr bwMode="auto">
          <a:xfrm>
            <a:off x="8612683" y="4308699"/>
            <a:ext cx="1136650" cy="523875"/>
          </a:xfrm>
          <a:custGeom>
            <a:avLst/>
            <a:gdLst>
              <a:gd name="T0" fmla="*/ 0 w 821"/>
              <a:gd name="T1" fmla="*/ 2147483646 h 375"/>
              <a:gd name="T2" fmla="*/ 2147483646 w 821"/>
              <a:gd name="T3" fmla="*/ 2147483646 h 375"/>
              <a:gd name="T4" fmla="*/ 2147483646 w 821"/>
              <a:gd name="T5" fmla="*/ 0 h 375"/>
              <a:gd name="T6" fmla="*/ 0 60000 65536"/>
              <a:gd name="T7" fmla="*/ 0 60000 65536"/>
              <a:gd name="T8" fmla="*/ 0 60000 65536"/>
              <a:gd name="T9" fmla="*/ 0 w 821"/>
              <a:gd name="T10" fmla="*/ 0 h 375"/>
              <a:gd name="T11" fmla="*/ 821 w 821"/>
              <a:gd name="T12" fmla="*/ 375 h 375"/>
            </a:gdLst>
            <a:ahLst/>
            <a:cxnLst>
              <a:cxn ang="T6">
                <a:pos x="T0" y="T1"/>
              </a:cxn>
              <a:cxn ang="T7">
                <a:pos x="T2" y="T3"/>
              </a:cxn>
              <a:cxn ang="T8">
                <a:pos x="T4" y="T5"/>
              </a:cxn>
            </a:cxnLst>
            <a:rect l="T9" t="T10" r="T11" b="T12"/>
            <a:pathLst>
              <a:path w="821" h="375">
                <a:moveTo>
                  <a:pt x="0" y="374"/>
                </a:moveTo>
                <a:lnTo>
                  <a:pt x="820" y="374"/>
                </a:lnTo>
                <a:lnTo>
                  <a:pt x="820" y="0"/>
                </a:lnTo>
              </a:path>
            </a:pathLst>
          </a:custGeom>
          <a:noFill/>
          <a:ln w="12700"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 name="Rectangle 19">
            <a:extLst>
              <a:ext uri="{FF2B5EF4-FFF2-40B4-BE49-F238E27FC236}">
                <a16:creationId xmlns:a16="http://schemas.microsoft.com/office/drawing/2014/main" id="{2E45E6AE-F941-4FBA-A8D1-D4BC5E55A2F2}"/>
              </a:ext>
            </a:extLst>
          </p:cNvPr>
          <p:cNvSpPr>
            <a:spLocks noChangeArrowheads="1"/>
          </p:cNvSpPr>
          <p:nvPr/>
        </p:nvSpPr>
        <p:spPr bwMode="auto">
          <a:xfrm>
            <a:off x="9771558" y="4335686"/>
            <a:ext cx="698500" cy="522288"/>
          </a:xfrm>
          <a:prstGeom prst="rect">
            <a:avLst/>
          </a:prstGeom>
          <a:solidFill>
            <a:srgbClr val="75F2E6"/>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2075" tIns="76200" rIns="92075" bIns="76200"/>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lnSpc>
                <a:spcPct val="90000"/>
              </a:lnSpc>
              <a:spcBef>
                <a:spcPct val="0"/>
              </a:spcBef>
              <a:buClrTx/>
              <a:buFontTx/>
              <a:buNone/>
            </a:pPr>
            <a:r>
              <a:rPr lang="zh-CN" altLang="de-DE" sz="1800">
                <a:solidFill>
                  <a:srgbClr val="3333CC"/>
                </a:solidFill>
                <a:latin typeface="Arial" panose="020B0604020202020204" pitchFamily="34" charset="0"/>
                <a:ea typeface="楷体_GB2312"/>
                <a:cs typeface="楷体_GB2312"/>
              </a:rPr>
              <a:t>数量</a:t>
            </a:r>
          </a:p>
        </p:txBody>
      </p:sp>
      <p:sp>
        <p:nvSpPr>
          <p:cNvPr id="16" name="Freeform 20">
            <a:extLst>
              <a:ext uri="{FF2B5EF4-FFF2-40B4-BE49-F238E27FC236}">
                <a16:creationId xmlns:a16="http://schemas.microsoft.com/office/drawing/2014/main" id="{A4422DD7-4F89-4386-85DD-AAB301215B79}"/>
              </a:ext>
            </a:extLst>
          </p:cNvPr>
          <p:cNvSpPr>
            <a:spLocks/>
          </p:cNvSpPr>
          <p:nvPr/>
        </p:nvSpPr>
        <p:spPr bwMode="auto">
          <a:xfrm>
            <a:off x="9771558" y="4308699"/>
            <a:ext cx="700087" cy="523875"/>
          </a:xfrm>
          <a:custGeom>
            <a:avLst/>
            <a:gdLst>
              <a:gd name="T0" fmla="*/ 2147483646 w 505"/>
              <a:gd name="T1" fmla="*/ 0 h 375"/>
              <a:gd name="T2" fmla="*/ 0 w 505"/>
              <a:gd name="T3" fmla="*/ 0 h 375"/>
              <a:gd name="T4" fmla="*/ 0 w 505"/>
              <a:gd name="T5" fmla="*/ 2147483646 h 375"/>
              <a:gd name="T6" fmla="*/ 0 60000 65536"/>
              <a:gd name="T7" fmla="*/ 0 60000 65536"/>
              <a:gd name="T8" fmla="*/ 0 60000 65536"/>
              <a:gd name="T9" fmla="*/ 0 w 505"/>
              <a:gd name="T10" fmla="*/ 0 h 375"/>
              <a:gd name="T11" fmla="*/ 505 w 505"/>
              <a:gd name="T12" fmla="*/ 375 h 375"/>
            </a:gdLst>
            <a:ahLst/>
            <a:cxnLst>
              <a:cxn ang="T6">
                <a:pos x="T0" y="T1"/>
              </a:cxn>
              <a:cxn ang="T7">
                <a:pos x="T2" y="T3"/>
              </a:cxn>
              <a:cxn ang="T8">
                <a:pos x="T4" y="T5"/>
              </a:cxn>
            </a:cxnLst>
            <a:rect l="T9" t="T10" r="T11" b="T12"/>
            <a:pathLst>
              <a:path w="505" h="375">
                <a:moveTo>
                  <a:pt x="504" y="0"/>
                </a:moveTo>
                <a:lnTo>
                  <a:pt x="0" y="0"/>
                </a:lnTo>
                <a:lnTo>
                  <a:pt x="0" y="374"/>
                </a:lnTo>
              </a:path>
            </a:pathLst>
          </a:custGeom>
          <a:noFill/>
          <a:ln w="12700" cap="rnd">
            <a:solidFill>
              <a:srgbClr val="006B6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 name="Freeform 21">
            <a:extLst>
              <a:ext uri="{FF2B5EF4-FFF2-40B4-BE49-F238E27FC236}">
                <a16:creationId xmlns:a16="http://schemas.microsoft.com/office/drawing/2014/main" id="{6B1CF8B1-9D8A-464D-BFD7-23A6F0A08A02}"/>
              </a:ext>
            </a:extLst>
          </p:cNvPr>
          <p:cNvSpPr>
            <a:spLocks/>
          </p:cNvSpPr>
          <p:nvPr/>
        </p:nvSpPr>
        <p:spPr bwMode="auto">
          <a:xfrm>
            <a:off x="9771558" y="4308699"/>
            <a:ext cx="700087" cy="523875"/>
          </a:xfrm>
          <a:custGeom>
            <a:avLst/>
            <a:gdLst>
              <a:gd name="T0" fmla="*/ 0 w 505"/>
              <a:gd name="T1" fmla="*/ 2147483646 h 375"/>
              <a:gd name="T2" fmla="*/ 2147483646 w 505"/>
              <a:gd name="T3" fmla="*/ 2147483646 h 375"/>
              <a:gd name="T4" fmla="*/ 2147483646 w 505"/>
              <a:gd name="T5" fmla="*/ 0 h 375"/>
              <a:gd name="T6" fmla="*/ 0 60000 65536"/>
              <a:gd name="T7" fmla="*/ 0 60000 65536"/>
              <a:gd name="T8" fmla="*/ 0 60000 65536"/>
              <a:gd name="T9" fmla="*/ 0 w 505"/>
              <a:gd name="T10" fmla="*/ 0 h 375"/>
              <a:gd name="T11" fmla="*/ 505 w 505"/>
              <a:gd name="T12" fmla="*/ 375 h 375"/>
            </a:gdLst>
            <a:ahLst/>
            <a:cxnLst>
              <a:cxn ang="T6">
                <a:pos x="T0" y="T1"/>
              </a:cxn>
              <a:cxn ang="T7">
                <a:pos x="T2" y="T3"/>
              </a:cxn>
              <a:cxn ang="T8">
                <a:pos x="T4" y="T5"/>
              </a:cxn>
            </a:cxnLst>
            <a:rect l="T9" t="T10" r="T11" b="T12"/>
            <a:pathLst>
              <a:path w="505" h="375">
                <a:moveTo>
                  <a:pt x="0" y="374"/>
                </a:moveTo>
                <a:lnTo>
                  <a:pt x="504" y="374"/>
                </a:lnTo>
                <a:lnTo>
                  <a:pt x="504" y="0"/>
                </a:lnTo>
              </a:path>
            </a:pathLst>
          </a:custGeom>
          <a:noFill/>
          <a:ln w="12700"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 name="Rectangle 22">
            <a:extLst>
              <a:ext uri="{FF2B5EF4-FFF2-40B4-BE49-F238E27FC236}">
                <a16:creationId xmlns:a16="http://schemas.microsoft.com/office/drawing/2014/main" id="{0A8D6A19-1785-45F7-B99D-32692620BB17}"/>
              </a:ext>
            </a:extLst>
          </p:cNvPr>
          <p:cNvSpPr>
            <a:spLocks noChangeArrowheads="1"/>
          </p:cNvSpPr>
          <p:nvPr/>
        </p:nvSpPr>
        <p:spPr bwMode="auto">
          <a:xfrm>
            <a:off x="6239370" y="4308699"/>
            <a:ext cx="744538" cy="522287"/>
          </a:xfrm>
          <a:prstGeom prst="rect">
            <a:avLst/>
          </a:prstGeom>
          <a:solidFill>
            <a:srgbClr val="75F2E6"/>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2075" tIns="76200" rIns="92075" bIns="76200"/>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lnSpc>
                <a:spcPct val="90000"/>
              </a:lnSpc>
              <a:spcBef>
                <a:spcPct val="0"/>
              </a:spcBef>
              <a:buClrTx/>
              <a:buFontTx/>
              <a:buNone/>
            </a:pPr>
            <a:r>
              <a:rPr lang="zh-CN" altLang="de-DE" sz="1800">
                <a:solidFill>
                  <a:srgbClr val="3333CC"/>
                </a:solidFill>
                <a:latin typeface="Arial" panose="020B0604020202020204" pitchFamily="34" charset="0"/>
                <a:ea typeface="楷体_GB2312"/>
                <a:cs typeface="楷体_GB2312"/>
              </a:rPr>
              <a:t>项目</a:t>
            </a:r>
          </a:p>
        </p:txBody>
      </p:sp>
      <p:sp>
        <p:nvSpPr>
          <p:cNvPr id="19" name="Freeform 23">
            <a:extLst>
              <a:ext uri="{FF2B5EF4-FFF2-40B4-BE49-F238E27FC236}">
                <a16:creationId xmlns:a16="http://schemas.microsoft.com/office/drawing/2014/main" id="{8530778B-536F-4A31-9ED8-7C045FA5F35E}"/>
              </a:ext>
            </a:extLst>
          </p:cNvPr>
          <p:cNvSpPr>
            <a:spLocks/>
          </p:cNvSpPr>
          <p:nvPr/>
        </p:nvSpPr>
        <p:spPr bwMode="auto">
          <a:xfrm>
            <a:off x="6239370" y="4308699"/>
            <a:ext cx="746125" cy="523875"/>
          </a:xfrm>
          <a:custGeom>
            <a:avLst/>
            <a:gdLst>
              <a:gd name="T0" fmla="*/ 2147483646 w 538"/>
              <a:gd name="T1" fmla="*/ 0 h 375"/>
              <a:gd name="T2" fmla="*/ 0 w 538"/>
              <a:gd name="T3" fmla="*/ 0 h 375"/>
              <a:gd name="T4" fmla="*/ 0 w 538"/>
              <a:gd name="T5" fmla="*/ 2147483646 h 375"/>
              <a:gd name="T6" fmla="*/ 0 60000 65536"/>
              <a:gd name="T7" fmla="*/ 0 60000 65536"/>
              <a:gd name="T8" fmla="*/ 0 60000 65536"/>
              <a:gd name="T9" fmla="*/ 0 w 538"/>
              <a:gd name="T10" fmla="*/ 0 h 375"/>
              <a:gd name="T11" fmla="*/ 538 w 538"/>
              <a:gd name="T12" fmla="*/ 375 h 375"/>
            </a:gdLst>
            <a:ahLst/>
            <a:cxnLst>
              <a:cxn ang="T6">
                <a:pos x="T0" y="T1"/>
              </a:cxn>
              <a:cxn ang="T7">
                <a:pos x="T2" y="T3"/>
              </a:cxn>
              <a:cxn ang="T8">
                <a:pos x="T4" y="T5"/>
              </a:cxn>
            </a:cxnLst>
            <a:rect l="T9" t="T10" r="T11" b="T12"/>
            <a:pathLst>
              <a:path w="538" h="375">
                <a:moveTo>
                  <a:pt x="537" y="0"/>
                </a:moveTo>
                <a:lnTo>
                  <a:pt x="0" y="0"/>
                </a:lnTo>
                <a:lnTo>
                  <a:pt x="0" y="374"/>
                </a:lnTo>
              </a:path>
            </a:pathLst>
          </a:custGeom>
          <a:noFill/>
          <a:ln w="12700" cap="rnd">
            <a:solidFill>
              <a:srgbClr val="006B6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 name="Freeform 24">
            <a:extLst>
              <a:ext uri="{FF2B5EF4-FFF2-40B4-BE49-F238E27FC236}">
                <a16:creationId xmlns:a16="http://schemas.microsoft.com/office/drawing/2014/main" id="{2D4DA5D9-B3B8-427F-B8D3-F5A990F78D8A}"/>
              </a:ext>
            </a:extLst>
          </p:cNvPr>
          <p:cNvSpPr>
            <a:spLocks/>
          </p:cNvSpPr>
          <p:nvPr/>
        </p:nvSpPr>
        <p:spPr bwMode="auto">
          <a:xfrm>
            <a:off x="6239370" y="4308699"/>
            <a:ext cx="746125" cy="523875"/>
          </a:xfrm>
          <a:custGeom>
            <a:avLst/>
            <a:gdLst>
              <a:gd name="T0" fmla="*/ 0 w 538"/>
              <a:gd name="T1" fmla="*/ 2147483646 h 375"/>
              <a:gd name="T2" fmla="*/ 2147483646 w 538"/>
              <a:gd name="T3" fmla="*/ 2147483646 h 375"/>
              <a:gd name="T4" fmla="*/ 2147483646 w 538"/>
              <a:gd name="T5" fmla="*/ 0 h 375"/>
              <a:gd name="T6" fmla="*/ 0 60000 65536"/>
              <a:gd name="T7" fmla="*/ 0 60000 65536"/>
              <a:gd name="T8" fmla="*/ 0 60000 65536"/>
              <a:gd name="T9" fmla="*/ 0 w 538"/>
              <a:gd name="T10" fmla="*/ 0 h 375"/>
              <a:gd name="T11" fmla="*/ 538 w 538"/>
              <a:gd name="T12" fmla="*/ 375 h 375"/>
            </a:gdLst>
            <a:ahLst/>
            <a:cxnLst>
              <a:cxn ang="T6">
                <a:pos x="T0" y="T1"/>
              </a:cxn>
              <a:cxn ang="T7">
                <a:pos x="T2" y="T3"/>
              </a:cxn>
              <a:cxn ang="T8">
                <a:pos x="T4" y="T5"/>
              </a:cxn>
            </a:cxnLst>
            <a:rect l="T9" t="T10" r="T11" b="T12"/>
            <a:pathLst>
              <a:path w="538" h="375">
                <a:moveTo>
                  <a:pt x="0" y="374"/>
                </a:moveTo>
                <a:lnTo>
                  <a:pt x="537" y="374"/>
                </a:lnTo>
                <a:lnTo>
                  <a:pt x="537" y="0"/>
                </a:lnTo>
              </a:path>
            </a:pathLst>
          </a:custGeom>
          <a:noFill/>
          <a:ln w="12700"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 name="Rectangle 25">
            <a:extLst>
              <a:ext uri="{FF2B5EF4-FFF2-40B4-BE49-F238E27FC236}">
                <a16:creationId xmlns:a16="http://schemas.microsoft.com/office/drawing/2014/main" id="{9F7CE35A-4124-463F-90AF-035B67143182}"/>
              </a:ext>
            </a:extLst>
          </p:cNvPr>
          <p:cNvSpPr>
            <a:spLocks noChangeArrowheads="1"/>
          </p:cNvSpPr>
          <p:nvPr/>
        </p:nvSpPr>
        <p:spPr bwMode="auto">
          <a:xfrm>
            <a:off x="10489108" y="4861149"/>
            <a:ext cx="971550" cy="342900"/>
          </a:xfrm>
          <a:prstGeom prst="rect">
            <a:avLst/>
          </a:prstGeom>
          <a:solidFill>
            <a:srgbClr val="C0FEF9"/>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lnSpc>
                <a:spcPct val="90000"/>
              </a:lnSpc>
              <a:spcBef>
                <a:spcPct val="0"/>
              </a:spcBef>
              <a:buClrTx/>
              <a:buFontTx/>
              <a:buNone/>
            </a:pPr>
            <a:r>
              <a:rPr lang="de-DE" altLang="zh-CN" sz="1700">
                <a:solidFill>
                  <a:srgbClr val="3333CC"/>
                </a:solidFill>
                <a:latin typeface="Arial" panose="020B0604020202020204" pitchFamily="34" charset="0"/>
                <a:ea typeface="楷体_GB2312"/>
                <a:cs typeface="楷体_GB2312"/>
              </a:rPr>
              <a:t>PC</a:t>
            </a:r>
          </a:p>
        </p:txBody>
      </p:sp>
      <p:sp>
        <p:nvSpPr>
          <p:cNvPr id="22" name="Freeform 26">
            <a:extLst>
              <a:ext uri="{FF2B5EF4-FFF2-40B4-BE49-F238E27FC236}">
                <a16:creationId xmlns:a16="http://schemas.microsoft.com/office/drawing/2014/main" id="{6027FBD1-E9C4-414C-AF9F-94E1CE1584DA}"/>
              </a:ext>
            </a:extLst>
          </p:cNvPr>
          <p:cNvSpPr>
            <a:spLocks/>
          </p:cNvSpPr>
          <p:nvPr/>
        </p:nvSpPr>
        <p:spPr bwMode="auto">
          <a:xfrm>
            <a:off x="10489108" y="4861149"/>
            <a:ext cx="973137" cy="344487"/>
          </a:xfrm>
          <a:custGeom>
            <a:avLst/>
            <a:gdLst>
              <a:gd name="T0" fmla="*/ 2147483646 w 639"/>
              <a:gd name="T1" fmla="*/ 0 h 246"/>
              <a:gd name="T2" fmla="*/ 0 w 639"/>
              <a:gd name="T3" fmla="*/ 0 h 246"/>
              <a:gd name="T4" fmla="*/ 0 w 639"/>
              <a:gd name="T5" fmla="*/ 2147483646 h 246"/>
              <a:gd name="T6" fmla="*/ 0 60000 65536"/>
              <a:gd name="T7" fmla="*/ 0 60000 65536"/>
              <a:gd name="T8" fmla="*/ 0 60000 65536"/>
              <a:gd name="T9" fmla="*/ 0 w 639"/>
              <a:gd name="T10" fmla="*/ 0 h 246"/>
              <a:gd name="T11" fmla="*/ 639 w 639"/>
              <a:gd name="T12" fmla="*/ 246 h 246"/>
            </a:gdLst>
            <a:ahLst/>
            <a:cxnLst>
              <a:cxn ang="T6">
                <a:pos x="T0" y="T1"/>
              </a:cxn>
              <a:cxn ang="T7">
                <a:pos x="T2" y="T3"/>
              </a:cxn>
              <a:cxn ang="T8">
                <a:pos x="T4" y="T5"/>
              </a:cxn>
            </a:cxnLst>
            <a:rect l="T9" t="T10" r="T11" b="T12"/>
            <a:pathLst>
              <a:path w="639" h="246">
                <a:moveTo>
                  <a:pt x="638" y="0"/>
                </a:moveTo>
                <a:lnTo>
                  <a:pt x="0" y="0"/>
                </a:lnTo>
                <a:lnTo>
                  <a:pt x="0" y="245"/>
                </a:lnTo>
              </a:path>
            </a:pathLst>
          </a:custGeom>
          <a:noFill/>
          <a:ln w="12700" cap="rnd">
            <a:solidFill>
              <a:srgbClr val="006B6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 name="Freeform 27">
            <a:extLst>
              <a:ext uri="{FF2B5EF4-FFF2-40B4-BE49-F238E27FC236}">
                <a16:creationId xmlns:a16="http://schemas.microsoft.com/office/drawing/2014/main" id="{DEA569B1-DFFB-4F88-8D2F-9D44AC8A204C}"/>
              </a:ext>
            </a:extLst>
          </p:cNvPr>
          <p:cNvSpPr>
            <a:spLocks/>
          </p:cNvSpPr>
          <p:nvPr/>
        </p:nvSpPr>
        <p:spPr bwMode="auto">
          <a:xfrm>
            <a:off x="10489108" y="4861149"/>
            <a:ext cx="973137" cy="344487"/>
          </a:xfrm>
          <a:custGeom>
            <a:avLst/>
            <a:gdLst>
              <a:gd name="T0" fmla="*/ 0 w 639"/>
              <a:gd name="T1" fmla="*/ 2147483646 h 246"/>
              <a:gd name="T2" fmla="*/ 2147483646 w 639"/>
              <a:gd name="T3" fmla="*/ 2147483646 h 246"/>
              <a:gd name="T4" fmla="*/ 2147483646 w 639"/>
              <a:gd name="T5" fmla="*/ 0 h 246"/>
              <a:gd name="T6" fmla="*/ 0 60000 65536"/>
              <a:gd name="T7" fmla="*/ 0 60000 65536"/>
              <a:gd name="T8" fmla="*/ 0 60000 65536"/>
              <a:gd name="T9" fmla="*/ 0 w 639"/>
              <a:gd name="T10" fmla="*/ 0 h 246"/>
              <a:gd name="T11" fmla="*/ 639 w 639"/>
              <a:gd name="T12" fmla="*/ 246 h 246"/>
            </a:gdLst>
            <a:ahLst/>
            <a:cxnLst>
              <a:cxn ang="T6">
                <a:pos x="T0" y="T1"/>
              </a:cxn>
              <a:cxn ang="T7">
                <a:pos x="T2" y="T3"/>
              </a:cxn>
              <a:cxn ang="T8">
                <a:pos x="T4" y="T5"/>
              </a:cxn>
            </a:cxnLst>
            <a:rect l="T9" t="T10" r="T11" b="T12"/>
            <a:pathLst>
              <a:path w="639" h="246">
                <a:moveTo>
                  <a:pt x="0" y="245"/>
                </a:moveTo>
                <a:lnTo>
                  <a:pt x="638" y="245"/>
                </a:lnTo>
                <a:lnTo>
                  <a:pt x="638" y="0"/>
                </a:lnTo>
              </a:path>
            </a:pathLst>
          </a:custGeom>
          <a:noFill/>
          <a:ln w="12700"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 name="Rectangle 28">
            <a:extLst>
              <a:ext uri="{FF2B5EF4-FFF2-40B4-BE49-F238E27FC236}">
                <a16:creationId xmlns:a16="http://schemas.microsoft.com/office/drawing/2014/main" id="{B5B4C48B-9A44-4365-9045-D538D3973D31}"/>
              </a:ext>
            </a:extLst>
          </p:cNvPr>
          <p:cNvSpPr>
            <a:spLocks noChangeArrowheads="1"/>
          </p:cNvSpPr>
          <p:nvPr/>
        </p:nvSpPr>
        <p:spPr bwMode="auto">
          <a:xfrm>
            <a:off x="7004545" y="4861149"/>
            <a:ext cx="1595438" cy="342900"/>
          </a:xfrm>
          <a:prstGeom prst="rect">
            <a:avLst/>
          </a:prstGeom>
          <a:solidFill>
            <a:srgbClr val="C0FEF9"/>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nSpc>
                <a:spcPct val="90000"/>
              </a:lnSpc>
              <a:spcBef>
                <a:spcPct val="0"/>
              </a:spcBef>
              <a:buClrTx/>
              <a:buFontTx/>
              <a:buNone/>
            </a:pPr>
            <a:r>
              <a:rPr lang="zh-CN" altLang="en-US" sz="1800">
                <a:solidFill>
                  <a:srgbClr val="3333CC"/>
                </a:solidFill>
                <a:latin typeface="Arial" panose="020B0604020202020204" pitchFamily="34" charset="0"/>
                <a:ea typeface="楷体_GB2312"/>
                <a:cs typeface="楷体_GB2312"/>
              </a:rPr>
              <a:t>包装箱</a:t>
            </a:r>
            <a:endParaRPr lang="zh-CN" altLang="de-DE" sz="1800">
              <a:solidFill>
                <a:srgbClr val="3333CC"/>
              </a:solidFill>
              <a:latin typeface="Arial" panose="020B0604020202020204" pitchFamily="34" charset="0"/>
              <a:ea typeface="楷体_GB2312"/>
              <a:cs typeface="楷体_GB2312"/>
            </a:endParaRPr>
          </a:p>
        </p:txBody>
      </p:sp>
      <p:sp>
        <p:nvSpPr>
          <p:cNvPr id="25" name="Freeform 29">
            <a:extLst>
              <a:ext uri="{FF2B5EF4-FFF2-40B4-BE49-F238E27FC236}">
                <a16:creationId xmlns:a16="http://schemas.microsoft.com/office/drawing/2014/main" id="{888AAB6B-9B36-4281-B00B-A7D4BCFE0FE1}"/>
              </a:ext>
            </a:extLst>
          </p:cNvPr>
          <p:cNvSpPr>
            <a:spLocks/>
          </p:cNvSpPr>
          <p:nvPr/>
        </p:nvSpPr>
        <p:spPr bwMode="auto">
          <a:xfrm>
            <a:off x="7004545" y="4861149"/>
            <a:ext cx="1597025" cy="344487"/>
          </a:xfrm>
          <a:custGeom>
            <a:avLst/>
            <a:gdLst>
              <a:gd name="T0" fmla="*/ 2147483646 w 1153"/>
              <a:gd name="T1" fmla="*/ 0 h 246"/>
              <a:gd name="T2" fmla="*/ 0 w 1153"/>
              <a:gd name="T3" fmla="*/ 0 h 246"/>
              <a:gd name="T4" fmla="*/ 0 w 1153"/>
              <a:gd name="T5" fmla="*/ 2147483646 h 246"/>
              <a:gd name="T6" fmla="*/ 0 60000 65536"/>
              <a:gd name="T7" fmla="*/ 0 60000 65536"/>
              <a:gd name="T8" fmla="*/ 0 60000 65536"/>
              <a:gd name="T9" fmla="*/ 0 w 1153"/>
              <a:gd name="T10" fmla="*/ 0 h 246"/>
              <a:gd name="T11" fmla="*/ 1153 w 1153"/>
              <a:gd name="T12" fmla="*/ 246 h 246"/>
            </a:gdLst>
            <a:ahLst/>
            <a:cxnLst>
              <a:cxn ang="T6">
                <a:pos x="T0" y="T1"/>
              </a:cxn>
              <a:cxn ang="T7">
                <a:pos x="T2" y="T3"/>
              </a:cxn>
              <a:cxn ang="T8">
                <a:pos x="T4" y="T5"/>
              </a:cxn>
            </a:cxnLst>
            <a:rect l="T9" t="T10" r="T11" b="T12"/>
            <a:pathLst>
              <a:path w="1153" h="246">
                <a:moveTo>
                  <a:pt x="1152" y="0"/>
                </a:moveTo>
                <a:lnTo>
                  <a:pt x="0" y="0"/>
                </a:lnTo>
                <a:lnTo>
                  <a:pt x="0" y="245"/>
                </a:lnTo>
              </a:path>
            </a:pathLst>
          </a:custGeom>
          <a:noFill/>
          <a:ln w="12700" cap="rnd">
            <a:solidFill>
              <a:srgbClr val="006B6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 name="Freeform 30">
            <a:extLst>
              <a:ext uri="{FF2B5EF4-FFF2-40B4-BE49-F238E27FC236}">
                <a16:creationId xmlns:a16="http://schemas.microsoft.com/office/drawing/2014/main" id="{59895539-2316-432F-BAA6-6138A2E588EA}"/>
              </a:ext>
            </a:extLst>
          </p:cNvPr>
          <p:cNvSpPr>
            <a:spLocks/>
          </p:cNvSpPr>
          <p:nvPr/>
        </p:nvSpPr>
        <p:spPr bwMode="auto">
          <a:xfrm>
            <a:off x="7004545" y="4861149"/>
            <a:ext cx="1597025" cy="344487"/>
          </a:xfrm>
          <a:custGeom>
            <a:avLst/>
            <a:gdLst>
              <a:gd name="T0" fmla="*/ 0 w 1153"/>
              <a:gd name="T1" fmla="*/ 2147483646 h 246"/>
              <a:gd name="T2" fmla="*/ 2147483646 w 1153"/>
              <a:gd name="T3" fmla="*/ 2147483646 h 246"/>
              <a:gd name="T4" fmla="*/ 2147483646 w 1153"/>
              <a:gd name="T5" fmla="*/ 0 h 246"/>
              <a:gd name="T6" fmla="*/ 0 60000 65536"/>
              <a:gd name="T7" fmla="*/ 0 60000 65536"/>
              <a:gd name="T8" fmla="*/ 0 60000 65536"/>
              <a:gd name="T9" fmla="*/ 0 w 1153"/>
              <a:gd name="T10" fmla="*/ 0 h 246"/>
              <a:gd name="T11" fmla="*/ 1153 w 1153"/>
              <a:gd name="T12" fmla="*/ 246 h 246"/>
            </a:gdLst>
            <a:ahLst/>
            <a:cxnLst>
              <a:cxn ang="T6">
                <a:pos x="T0" y="T1"/>
              </a:cxn>
              <a:cxn ang="T7">
                <a:pos x="T2" y="T3"/>
              </a:cxn>
              <a:cxn ang="T8">
                <a:pos x="T4" y="T5"/>
              </a:cxn>
            </a:cxnLst>
            <a:rect l="T9" t="T10" r="T11" b="T12"/>
            <a:pathLst>
              <a:path w="1153" h="246">
                <a:moveTo>
                  <a:pt x="0" y="245"/>
                </a:moveTo>
                <a:lnTo>
                  <a:pt x="1152" y="245"/>
                </a:lnTo>
                <a:lnTo>
                  <a:pt x="1152" y="0"/>
                </a:lnTo>
              </a:path>
            </a:pathLst>
          </a:custGeom>
          <a:noFill/>
          <a:ln w="12700"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 name="Rectangle 31">
            <a:extLst>
              <a:ext uri="{FF2B5EF4-FFF2-40B4-BE49-F238E27FC236}">
                <a16:creationId xmlns:a16="http://schemas.microsoft.com/office/drawing/2014/main" id="{216CB70A-9805-4E45-AA57-66B6C53D105C}"/>
              </a:ext>
            </a:extLst>
          </p:cNvPr>
          <p:cNvSpPr>
            <a:spLocks noChangeArrowheads="1"/>
          </p:cNvSpPr>
          <p:nvPr/>
        </p:nvSpPr>
        <p:spPr bwMode="auto">
          <a:xfrm>
            <a:off x="8612683" y="4861149"/>
            <a:ext cx="1135062" cy="342900"/>
          </a:xfrm>
          <a:prstGeom prst="rect">
            <a:avLst/>
          </a:prstGeom>
          <a:solidFill>
            <a:srgbClr val="C0FEF9"/>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nSpc>
                <a:spcPct val="90000"/>
              </a:lnSpc>
              <a:spcBef>
                <a:spcPct val="0"/>
              </a:spcBef>
              <a:buClrTx/>
              <a:buFontTx/>
              <a:buNone/>
            </a:pPr>
            <a:r>
              <a:rPr lang="de-DE" altLang="en-US" sz="1700">
                <a:solidFill>
                  <a:srgbClr val="3333CC"/>
                </a:solidFill>
                <a:latin typeface="Arial" panose="020B0604020202020204" pitchFamily="34" charset="0"/>
                <a:ea typeface="楷体_GB2312"/>
                <a:cs typeface="楷体_GB2312"/>
              </a:rPr>
              <a:t>100-100</a:t>
            </a:r>
          </a:p>
        </p:txBody>
      </p:sp>
      <p:sp>
        <p:nvSpPr>
          <p:cNvPr id="28" name="Freeform 32">
            <a:extLst>
              <a:ext uri="{FF2B5EF4-FFF2-40B4-BE49-F238E27FC236}">
                <a16:creationId xmlns:a16="http://schemas.microsoft.com/office/drawing/2014/main" id="{C6BEF8F5-D4DC-41C0-9792-BCF21655DB5D}"/>
              </a:ext>
            </a:extLst>
          </p:cNvPr>
          <p:cNvSpPr>
            <a:spLocks/>
          </p:cNvSpPr>
          <p:nvPr/>
        </p:nvSpPr>
        <p:spPr bwMode="auto">
          <a:xfrm>
            <a:off x="8612683" y="4861149"/>
            <a:ext cx="1136650" cy="344487"/>
          </a:xfrm>
          <a:custGeom>
            <a:avLst/>
            <a:gdLst>
              <a:gd name="T0" fmla="*/ 2147483646 w 821"/>
              <a:gd name="T1" fmla="*/ 0 h 246"/>
              <a:gd name="T2" fmla="*/ 0 w 821"/>
              <a:gd name="T3" fmla="*/ 0 h 246"/>
              <a:gd name="T4" fmla="*/ 0 w 821"/>
              <a:gd name="T5" fmla="*/ 2147483646 h 246"/>
              <a:gd name="T6" fmla="*/ 0 60000 65536"/>
              <a:gd name="T7" fmla="*/ 0 60000 65536"/>
              <a:gd name="T8" fmla="*/ 0 60000 65536"/>
              <a:gd name="T9" fmla="*/ 0 w 821"/>
              <a:gd name="T10" fmla="*/ 0 h 246"/>
              <a:gd name="T11" fmla="*/ 821 w 821"/>
              <a:gd name="T12" fmla="*/ 246 h 246"/>
            </a:gdLst>
            <a:ahLst/>
            <a:cxnLst>
              <a:cxn ang="T6">
                <a:pos x="T0" y="T1"/>
              </a:cxn>
              <a:cxn ang="T7">
                <a:pos x="T2" y="T3"/>
              </a:cxn>
              <a:cxn ang="T8">
                <a:pos x="T4" y="T5"/>
              </a:cxn>
            </a:cxnLst>
            <a:rect l="T9" t="T10" r="T11" b="T12"/>
            <a:pathLst>
              <a:path w="821" h="246">
                <a:moveTo>
                  <a:pt x="820" y="0"/>
                </a:moveTo>
                <a:lnTo>
                  <a:pt x="0" y="0"/>
                </a:lnTo>
                <a:lnTo>
                  <a:pt x="0" y="245"/>
                </a:lnTo>
              </a:path>
            </a:pathLst>
          </a:custGeom>
          <a:noFill/>
          <a:ln w="12700" cap="rnd">
            <a:solidFill>
              <a:srgbClr val="006B6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 name="Freeform 33">
            <a:extLst>
              <a:ext uri="{FF2B5EF4-FFF2-40B4-BE49-F238E27FC236}">
                <a16:creationId xmlns:a16="http://schemas.microsoft.com/office/drawing/2014/main" id="{EDAC1FB5-673F-475F-B138-8E88B7B02F19}"/>
              </a:ext>
            </a:extLst>
          </p:cNvPr>
          <p:cNvSpPr>
            <a:spLocks/>
          </p:cNvSpPr>
          <p:nvPr/>
        </p:nvSpPr>
        <p:spPr bwMode="auto">
          <a:xfrm>
            <a:off x="8612683" y="4861149"/>
            <a:ext cx="1136650" cy="344487"/>
          </a:xfrm>
          <a:custGeom>
            <a:avLst/>
            <a:gdLst>
              <a:gd name="T0" fmla="*/ 0 w 821"/>
              <a:gd name="T1" fmla="*/ 2147483646 h 246"/>
              <a:gd name="T2" fmla="*/ 2147483646 w 821"/>
              <a:gd name="T3" fmla="*/ 2147483646 h 246"/>
              <a:gd name="T4" fmla="*/ 2147483646 w 821"/>
              <a:gd name="T5" fmla="*/ 0 h 246"/>
              <a:gd name="T6" fmla="*/ 0 60000 65536"/>
              <a:gd name="T7" fmla="*/ 0 60000 65536"/>
              <a:gd name="T8" fmla="*/ 0 60000 65536"/>
              <a:gd name="T9" fmla="*/ 0 w 821"/>
              <a:gd name="T10" fmla="*/ 0 h 246"/>
              <a:gd name="T11" fmla="*/ 821 w 821"/>
              <a:gd name="T12" fmla="*/ 246 h 246"/>
            </a:gdLst>
            <a:ahLst/>
            <a:cxnLst>
              <a:cxn ang="T6">
                <a:pos x="T0" y="T1"/>
              </a:cxn>
              <a:cxn ang="T7">
                <a:pos x="T2" y="T3"/>
              </a:cxn>
              <a:cxn ang="T8">
                <a:pos x="T4" y="T5"/>
              </a:cxn>
            </a:cxnLst>
            <a:rect l="T9" t="T10" r="T11" b="T12"/>
            <a:pathLst>
              <a:path w="821" h="246">
                <a:moveTo>
                  <a:pt x="0" y="245"/>
                </a:moveTo>
                <a:lnTo>
                  <a:pt x="820" y="245"/>
                </a:lnTo>
                <a:lnTo>
                  <a:pt x="820" y="0"/>
                </a:lnTo>
              </a:path>
            </a:pathLst>
          </a:custGeom>
          <a:noFill/>
          <a:ln w="12700"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 name="Rectangle 34">
            <a:extLst>
              <a:ext uri="{FF2B5EF4-FFF2-40B4-BE49-F238E27FC236}">
                <a16:creationId xmlns:a16="http://schemas.microsoft.com/office/drawing/2014/main" id="{463E2293-965B-452B-9327-B92EC3B4867A}"/>
              </a:ext>
            </a:extLst>
          </p:cNvPr>
          <p:cNvSpPr>
            <a:spLocks noChangeArrowheads="1"/>
          </p:cNvSpPr>
          <p:nvPr/>
        </p:nvSpPr>
        <p:spPr bwMode="auto">
          <a:xfrm>
            <a:off x="9771558" y="4861149"/>
            <a:ext cx="698500" cy="342900"/>
          </a:xfrm>
          <a:prstGeom prst="rect">
            <a:avLst/>
          </a:prstGeom>
          <a:solidFill>
            <a:srgbClr val="C0FEF9"/>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lnSpc>
                <a:spcPct val="90000"/>
              </a:lnSpc>
              <a:spcBef>
                <a:spcPct val="0"/>
              </a:spcBef>
              <a:buClrTx/>
              <a:buFontTx/>
              <a:buNone/>
            </a:pPr>
            <a:r>
              <a:rPr lang="de-DE" altLang="en-US" sz="1700">
                <a:solidFill>
                  <a:srgbClr val="3333CC"/>
                </a:solidFill>
                <a:latin typeface="Arial" panose="020B0604020202020204" pitchFamily="34" charset="0"/>
                <a:ea typeface="楷体_GB2312"/>
                <a:cs typeface="楷体_GB2312"/>
              </a:rPr>
              <a:t>1</a:t>
            </a:r>
          </a:p>
        </p:txBody>
      </p:sp>
      <p:sp>
        <p:nvSpPr>
          <p:cNvPr id="31" name="Freeform 35">
            <a:extLst>
              <a:ext uri="{FF2B5EF4-FFF2-40B4-BE49-F238E27FC236}">
                <a16:creationId xmlns:a16="http://schemas.microsoft.com/office/drawing/2014/main" id="{B2919E62-CF11-4E10-8250-B68623B573C7}"/>
              </a:ext>
            </a:extLst>
          </p:cNvPr>
          <p:cNvSpPr>
            <a:spLocks/>
          </p:cNvSpPr>
          <p:nvPr/>
        </p:nvSpPr>
        <p:spPr bwMode="auto">
          <a:xfrm>
            <a:off x="9771558" y="4861149"/>
            <a:ext cx="700087" cy="344487"/>
          </a:xfrm>
          <a:custGeom>
            <a:avLst/>
            <a:gdLst>
              <a:gd name="T0" fmla="*/ 2147483646 w 505"/>
              <a:gd name="T1" fmla="*/ 0 h 246"/>
              <a:gd name="T2" fmla="*/ 0 w 505"/>
              <a:gd name="T3" fmla="*/ 0 h 246"/>
              <a:gd name="T4" fmla="*/ 0 w 505"/>
              <a:gd name="T5" fmla="*/ 2147483646 h 246"/>
              <a:gd name="T6" fmla="*/ 0 60000 65536"/>
              <a:gd name="T7" fmla="*/ 0 60000 65536"/>
              <a:gd name="T8" fmla="*/ 0 60000 65536"/>
              <a:gd name="T9" fmla="*/ 0 w 505"/>
              <a:gd name="T10" fmla="*/ 0 h 246"/>
              <a:gd name="T11" fmla="*/ 505 w 505"/>
              <a:gd name="T12" fmla="*/ 246 h 246"/>
            </a:gdLst>
            <a:ahLst/>
            <a:cxnLst>
              <a:cxn ang="T6">
                <a:pos x="T0" y="T1"/>
              </a:cxn>
              <a:cxn ang="T7">
                <a:pos x="T2" y="T3"/>
              </a:cxn>
              <a:cxn ang="T8">
                <a:pos x="T4" y="T5"/>
              </a:cxn>
            </a:cxnLst>
            <a:rect l="T9" t="T10" r="T11" b="T12"/>
            <a:pathLst>
              <a:path w="505" h="246">
                <a:moveTo>
                  <a:pt x="504" y="0"/>
                </a:moveTo>
                <a:lnTo>
                  <a:pt x="0" y="0"/>
                </a:lnTo>
                <a:lnTo>
                  <a:pt x="0" y="245"/>
                </a:lnTo>
              </a:path>
            </a:pathLst>
          </a:custGeom>
          <a:noFill/>
          <a:ln w="12700" cap="rnd">
            <a:solidFill>
              <a:srgbClr val="006B6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 name="Freeform 36">
            <a:extLst>
              <a:ext uri="{FF2B5EF4-FFF2-40B4-BE49-F238E27FC236}">
                <a16:creationId xmlns:a16="http://schemas.microsoft.com/office/drawing/2014/main" id="{C3C7AA2A-E1BA-4FD7-B153-206D43E2D189}"/>
              </a:ext>
            </a:extLst>
          </p:cNvPr>
          <p:cNvSpPr>
            <a:spLocks/>
          </p:cNvSpPr>
          <p:nvPr/>
        </p:nvSpPr>
        <p:spPr bwMode="auto">
          <a:xfrm>
            <a:off x="9771558" y="4861149"/>
            <a:ext cx="700087" cy="344487"/>
          </a:xfrm>
          <a:custGeom>
            <a:avLst/>
            <a:gdLst>
              <a:gd name="T0" fmla="*/ 0 w 505"/>
              <a:gd name="T1" fmla="*/ 2147483646 h 246"/>
              <a:gd name="T2" fmla="*/ 2147483646 w 505"/>
              <a:gd name="T3" fmla="*/ 2147483646 h 246"/>
              <a:gd name="T4" fmla="*/ 2147483646 w 505"/>
              <a:gd name="T5" fmla="*/ 0 h 246"/>
              <a:gd name="T6" fmla="*/ 0 60000 65536"/>
              <a:gd name="T7" fmla="*/ 0 60000 65536"/>
              <a:gd name="T8" fmla="*/ 0 60000 65536"/>
              <a:gd name="T9" fmla="*/ 0 w 505"/>
              <a:gd name="T10" fmla="*/ 0 h 246"/>
              <a:gd name="T11" fmla="*/ 505 w 505"/>
              <a:gd name="T12" fmla="*/ 246 h 246"/>
            </a:gdLst>
            <a:ahLst/>
            <a:cxnLst>
              <a:cxn ang="T6">
                <a:pos x="T0" y="T1"/>
              </a:cxn>
              <a:cxn ang="T7">
                <a:pos x="T2" y="T3"/>
              </a:cxn>
              <a:cxn ang="T8">
                <a:pos x="T4" y="T5"/>
              </a:cxn>
            </a:cxnLst>
            <a:rect l="T9" t="T10" r="T11" b="T12"/>
            <a:pathLst>
              <a:path w="505" h="246">
                <a:moveTo>
                  <a:pt x="0" y="245"/>
                </a:moveTo>
                <a:lnTo>
                  <a:pt x="504" y="245"/>
                </a:lnTo>
                <a:lnTo>
                  <a:pt x="504" y="0"/>
                </a:lnTo>
              </a:path>
            </a:pathLst>
          </a:custGeom>
          <a:noFill/>
          <a:ln w="12700"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 name="Rectangle 37">
            <a:extLst>
              <a:ext uri="{FF2B5EF4-FFF2-40B4-BE49-F238E27FC236}">
                <a16:creationId xmlns:a16="http://schemas.microsoft.com/office/drawing/2014/main" id="{85F7FDF0-CE14-444F-AB71-92739DCF4DAE}"/>
              </a:ext>
            </a:extLst>
          </p:cNvPr>
          <p:cNvSpPr>
            <a:spLocks noChangeArrowheads="1"/>
          </p:cNvSpPr>
          <p:nvPr/>
        </p:nvSpPr>
        <p:spPr bwMode="auto">
          <a:xfrm>
            <a:off x="6239370" y="4861149"/>
            <a:ext cx="744538" cy="342900"/>
          </a:xfrm>
          <a:prstGeom prst="rect">
            <a:avLst/>
          </a:prstGeom>
          <a:solidFill>
            <a:srgbClr val="C0FEF9"/>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lnSpc>
                <a:spcPct val="90000"/>
              </a:lnSpc>
              <a:spcBef>
                <a:spcPct val="0"/>
              </a:spcBef>
              <a:buClrTx/>
              <a:buFontTx/>
              <a:buNone/>
            </a:pPr>
            <a:r>
              <a:rPr lang="de-DE" altLang="en-US" sz="1700">
                <a:solidFill>
                  <a:srgbClr val="3333CC"/>
                </a:solidFill>
                <a:latin typeface="Arial" panose="020B0604020202020204" pitchFamily="34" charset="0"/>
                <a:ea typeface="楷体_GB2312"/>
                <a:cs typeface="楷体_GB2312"/>
              </a:rPr>
              <a:t>1</a:t>
            </a:r>
          </a:p>
        </p:txBody>
      </p:sp>
      <p:sp>
        <p:nvSpPr>
          <p:cNvPr id="34" name="Freeform 38">
            <a:extLst>
              <a:ext uri="{FF2B5EF4-FFF2-40B4-BE49-F238E27FC236}">
                <a16:creationId xmlns:a16="http://schemas.microsoft.com/office/drawing/2014/main" id="{B12C4E1B-2F6B-4570-8FC9-A98B470FCFB4}"/>
              </a:ext>
            </a:extLst>
          </p:cNvPr>
          <p:cNvSpPr>
            <a:spLocks/>
          </p:cNvSpPr>
          <p:nvPr/>
        </p:nvSpPr>
        <p:spPr bwMode="auto">
          <a:xfrm>
            <a:off x="6239370" y="4861149"/>
            <a:ext cx="746125" cy="344487"/>
          </a:xfrm>
          <a:custGeom>
            <a:avLst/>
            <a:gdLst>
              <a:gd name="T0" fmla="*/ 2147483646 w 538"/>
              <a:gd name="T1" fmla="*/ 0 h 246"/>
              <a:gd name="T2" fmla="*/ 0 w 538"/>
              <a:gd name="T3" fmla="*/ 0 h 246"/>
              <a:gd name="T4" fmla="*/ 0 w 538"/>
              <a:gd name="T5" fmla="*/ 2147483646 h 246"/>
              <a:gd name="T6" fmla="*/ 0 60000 65536"/>
              <a:gd name="T7" fmla="*/ 0 60000 65536"/>
              <a:gd name="T8" fmla="*/ 0 60000 65536"/>
              <a:gd name="T9" fmla="*/ 0 w 538"/>
              <a:gd name="T10" fmla="*/ 0 h 246"/>
              <a:gd name="T11" fmla="*/ 538 w 538"/>
              <a:gd name="T12" fmla="*/ 246 h 246"/>
            </a:gdLst>
            <a:ahLst/>
            <a:cxnLst>
              <a:cxn ang="T6">
                <a:pos x="T0" y="T1"/>
              </a:cxn>
              <a:cxn ang="T7">
                <a:pos x="T2" y="T3"/>
              </a:cxn>
              <a:cxn ang="T8">
                <a:pos x="T4" y="T5"/>
              </a:cxn>
            </a:cxnLst>
            <a:rect l="T9" t="T10" r="T11" b="T12"/>
            <a:pathLst>
              <a:path w="538" h="246">
                <a:moveTo>
                  <a:pt x="537" y="0"/>
                </a:moveTo>
                <a:lnTo>
                  <a:pt x="0" y="0"/>
                </a:lnTo>
                <a:lnTo>
                  <a:pt x="0" y="245"/>
                </a:lnTo>
              </a:path>
            </a:pathLst>
          </a:custGeom>
          <a:noFill/>
          <a:ln w="12700" cap="rnd">
            <a:solidFill>
              <a:srgbClr val="006B6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 name="Freeform 39">
            <a:extLst>
              <a:ext uri="{FF2B5EF4-FFF2-40B4-BE49-F238E27FC236}">
                <a16:creationId xmlns:a16="http://schemas.microsoft.com/office/drawing/2014/main" id="{FFA22D57-B848-4CDA-A0EC-00BAB8A208AD}"/>
              </a:ext>
            </a:extLst>
          </p:cNvPr>
          <p:cNvSpPr>
            <a:spLocks/>
          </p:cNvSpPr>
          <p:nvPr/>
        </p:nvSpPr>
        <p:spPr bwMode="auto">
          <a:xfrm>
            <a:off x="6239370" y="4861149"/>
            <a:ext cx="746125" cy="344487"/>
          </a:xfrm>
          <a:custGeom>
            <a:avLst/>
            <a:gdLst>
              <a:gd name="T0" fmla="*/ 0 w 538"/>
              <a:gd name="T1" fmla="*/ 2147483646 h 246"/>
              <a:gd name="T2" fmla="*/ 2147483646 w 538"/>
              <a:gd name="T3" fmla="*/ 2147483646 h 246"/>
              <a:gd name="T4" fmla="*/ 2147483646 w 538"/>
              <a:gd name="T5" fmla="*/ 0 h 246"/>
              <a:gd name="T6" fmla="*/ 0 60000 65536"/>
              <a:gd name="T7" fmla="*/ 0 60000 65536"/>
              <a:gd name="T8" fmla="*/ 0 60000 65536"/>
              <a:gd name="T9" fmla="*/ 0 w 538"/>
              <a:gd name="T10" fmla="*/ 0 h 246"/>
              <a:gd name="T11" fmla="*/ 538 w 538"/>
              <a:gd name="T12" fmla="*/ 246 h 246"/>
            </a:gdLst>
            <a:ahLst/>
            <a:cxnLst>
              <a:cxn ang="T6">
                <a:pos x="T0" y="T1"/>
              </a:cxn>
              <a:cxn ang="T7">
                <a:pos x="T2" y="T3"/>
              </a:cxn>
              <a:cxn ang="T8">
                <a:pos x="T4" y="T5"/>
              </a:cxn>
            </a:cxnLst>
            <a:rect l="T9" t="T10" r="T11" b="T12"/>
            <a:pathLst>
              <a:path w="538" h="246">
                <a:moveTo>
                  <a:pt x="0" y="245"/>
                </a:moveTo>
                <a:lnTo>
                  <a:pt x="537" y="245"/>
                </a:lnTo>
                <a:lnTo>
                  <a:pt x="537" y="0"/>
                </a:lnTo>
              </a:path>
            </a:pathLst>
          </a:custGeom>
          <a:noFill/>
          <a:ln w="12700"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 name="Rectangle 40">
            <a:extLst>
              <a:ext uri="{FF2B5EF4-FFF2-40B4-BE49-F238E27FC236}">
                <a16:creationId xmlns:a16="http://schemas.microsoft.com/office/drawing/2014/main" id="{00B27005-0D08-4958-8507-E68291109D79}"/>
              </a:ext>
            </a:extLst>
          </p:cNvPr>
          <p:cNvSpPr>
            <a:spLocks noChangeArrowheads="1"/>
          </p:cNvSpPr>
          <p:nvPr/>
        </p:nvSpPr>
        <p:spPr bwMode="auto">
          <a:xfrm>
            <a:off x="10489108" y="5223099"/>
            <a:ext cx="971550" cy="309562"/>
          </a:xfrm>
          <a:prstGeom prst="rect">
            <a:avLst/>
          </a:prstGeom>
          <a:solidFill>
            <a:srgbClr val="C0FEF9"/>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lnSpc>
                <a:spcPct val="90000"/>
              </a:lnSpc>
              <a:spcBef>
                <a:spcPct val="0"/>
              </a:spcBef>
              <a:buClrTx/>
              <a:buFontTx/>
              <a:buNone/>
            </a:pPr>
            <a:r>
              <a:rPr lang="de-DE" altLang="zh-CN" sz="1700">
                <a:solidFill>
                  <a:srgbClr val="3333CC"/>
                </a:solidFill>
                <a:latin typeface="Arial" panose="020B0604020202020204" pitchFamily="34" charset="0"/>
                <a:ea typeface="楷体_GB2312"/>
                <a:cs typeface="楷体_GB2312"/>
              </a:rPr>
              <a:t>PC</a:t>
            </a:r>
          </a:p>
        </p:txBody>
      </p:sp>
      <p:sp>
        <p:nvSpPr>
          <p:cNvPr id="37" name="Freeform 41">
            <a:extLst>
              <a:ext uri="{FF2B5EF4-FFF2-40B4-BE49-F238E27FC236}">
                <a16:creationId xmlns:a16="http://schemas.microsoft.com/office/drawing/2014/main" id="{4E172165-63D9-42E5-985E-CBFB5959F89D}"/>
              </a:ext>
            </a:extLst>
          </p:cNvPr>
          <p:cNvSpPr>
            <a:spLocks/>
          </p:cNvSpPr>
          <p:nvPr/>
        </p:nvSpPr>
        <p:spPr bwMode="auto">
          <a:xfrm>
            <a:off x="10489108" y="5223099"/>
            <a:ext cx="973137" cy="311150"/>
          </a:xfrm>
          <a:custGeom>
            <a:avLst/>
            <a:gdLst>
              <a:gd name="T0" fmla="*/ 2147483646 w 639"/>
              <a:gd name="T1" fmla="*/ 0 h 222"/>
              <a:gd name="T2" fmla="*/ 0 w 639"/>
              <a:gd name="T3" fmla="*/ 0 h 222"/>
              <a:gd name="T4" fmla="*/ 0 w 639"/>
              <a:gd name="T5" fmla="*/ 2147483646 h 222"/>
              <a:gd name="T6" fmla="*/ 0 60000 65536"/>
              <a:gd name="T7" fmla="*/ 0 60000 65536"/>
              <a:gd name="T8" fmla="*/ 0 60000 65536"/>
              <a:gd name="T9" fmla="*/ 0 w 639"/>
              <a:gd name="T10" fmla="*/ 0 h 222"/>
              <a:gd name="T11" fmla="*/ 639 w 639"/>
              <a:gd name="T12" fmla="*/ 222 h 222"/>
            </a:gdLst>
            <a:ahLst/>
            <a:cxnLst>
              <a:cxn ang="T6">
                <a:pos x="T0" y="T1"/>
              </a:cxn>
              <a:cxn ang="T7">
                <a:pos x="T2" y="T3"/>
              </a:cxn>
              <a:cxn ang="T8">
                <a:pos x="T4" y="T5"/>
              </a:cxn>
            </a:cxnLst>
            <a:rect l="T9" t="T10" r="T11" b="T12"/>
            <a:pathLst>
              <a:path w="639" h="222">
                <a:moveTo>
                  <a:pt x="638" y="0"/>
                </a:moveTo>
                <a:lnTo>
                  <a:pt x="0" y="0"/>
                </a:lnTo>
                <a:lnTo>
                  <a:pt x="0" y="221"/>
                </a:lnTo>
              </a:path>
            </a:pathLst>
          </a:custGeom>
          <a:noFill/>
          <a:ln w="12700" cap="rnd">
            <a:solidFill>
              <a:srgbClr val="006B6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 name="Freeform 42">
            <a:extLst>
              <a:ext uri="{FF2B5EF4-FFF2-40B4-BE49-F238E27FC236}">
                <a16:creationId xmlns:a16="http://schemas.microsoft.com/office/drawing/2014/main" id="{1262BA58-E7DE-4163-86F1-2D31CA77DAF0}"/>
              </a:ext>
            </a:extLst>
          </p:cNvPr>
          <p:cNvSpPr>
            <a:spLocks/>
          </p:cNvSpPr>
          <p:nvPr/>
        </p:nvSpPr>
        <p:spPr bwMode="auto">
          <a:xfrm>
            <a:off x="10489108" y="5223099"/>
            <a:ext cx="973137" cy="311150"/>
          </a:xfrm>
          <a:custGeom>
            <a:avLst/>
            <a:gdLst>
              <a:gd name="T0" fmla="*/ 0 w 639"/>
              <a:gd name="T1" fmla="*/ 2147483646 h 222"/>
              <a:gd name="T2" fmla="*/ 2147483646 w 639"/>
              <a:gd name="T3" fmla="*/ 2147483646 h 222"/>
              <a:gd name="T4" fmla="*/ 2147483646 w 639"/>
              <a:gd name="T5" fmla="*/ 0 h 222"/>
              <a:gd name="T6" fmla="*/ 0 60000 65536"/>
              <a:gd name="T7" fmla="*/ 0 60000 65536"/>
              <a:gd name="T8" fmla="*/ 0 60000 65536"/>
              <a:gd name="T9" fmla="*/ 0 w 639"/>
              <a:gd name="T10" fmla="*/ 0 h 222"/>
              <a:gd name="T11" fmla="*/ 639 w 639"/>
              <a:gd name="T12" fmla="*/ 222 h 222"/>
            </a:gdLst>
            <a:ahLst/>
            <a:cxnLst>
              <a:cxn ang="T6">
                <a:pos x="T0" y="T1"/>
              </a:cxn>
              <a:cxn ang="T7">
                <a:pos x="T2" y="T3"/>
              </a:cxn>
              <a:cxn ang="T8">
                <a:pos x="T4" y="T5"/>
              </a:cxn>
            </a:cxnLst>
            <a:rect l="T9" t="T10" r="T11" b="T12"/>
            <a:pathLst>
              <a:path w="639" h="222">
                <a:moveTo>
                  <a:pt x="0" y="221"/>
                </a:moveTo>
                <a:lnTo>
                  <a:pt x="638" y="221"/>
                </a:lnTo>
                <a:lnTo>
                  <a:pt x="638" y="0"/>
                </a:lnTo>
              </a:path>
            </a:pathLst>
          </a:custGeom>
          <a:noFill/>
          <a:ln w="12700"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 name="Rectangle 43">
            <a:extLst>
              <a:ext uri="{FF2B5EF4-FFF2-40B4-BE49-F238E27FC236}">
                <a16:creationId xmlns:a16="http://schemas.microsoft.com/office/drawing/2014/main" id="{982E0A14-F52C-4B2D-BA8E-F45872157443}"/>
              </a:ext>
            </a:extLst>
          </p:cNvPr>
          <p:cNvSpPr>
            <a:spLocks noChangeArrowheads="1"/>
          </p:cNvSpPr>
          <p:nvPr/>
        </p:nvSpPr>
        <p:spPr bwMode="auto">
          <a:xfrm>
            <a:off x="7004545" y="5223099"/>
            <a:ext cx="1595438" cy="309562"/>
          </a:xfrm>
          <a:prstGeom prst="rect">
            <a:avLst/>
          </a:prstGeom>
          <a:solidFill>
            <a:srgbClr val="C0FEF9"/>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nSpc>
                <a:spcPct val="90000"/>
              </a:lnSpc>
              <a:spcBef>
                <a:spcPct val="0"/>
              </a:spcBef>
              <a:buClrTx/>
              <a:buFontTx/>
              <a:buNone/>
            </a:pPr>
            <a:r>
              <a:rPr lang="zh-CN" altLang="en-US" sz="1800">
                <a:solidFill>
                  <a:srgbClr val="3333CC"/>
                </a:solidFill>
                <a:latin typeface="Arial" panose="020B0604020202020204" pitchFamily="34" charset="0"/>
                <a:ea typeface="楷体_GB2312"/>
                <a:cs typeface="楷体_GB2312"/>
              </a:rPr>
              <a:t>半成品</a:t>
            </a:r>
            <a:endParaRPr lang="zh-CN" altLang="de-DE" sz="1800">
              <a:solidFill>
                <a:srgbClr val="3333CC"/>
              </a:solidFill>
              <a:latin typeface="Arial" panose="020B0604020202020204" pitchFamily="34" charset="0"/>
              <a:ea typeface="楷体_GB2312"/>
              <a:cs typeface="楷体_GB2312"/>
            </a:endParaRPr>
          </a:p>
        </p:txBody>
      </p:sp>
      <p:sp>
        <p:nvSpPr>
          <p:cNvPr id="40" name="Freeform 44">
            <a:extLst>
              <a:ext uri="{FF2B5EF4-FFF2-40B4-BE49-F238E27FC236}">
                <a16:creationId xmlns:a16="http://schemas.microsoft.com/office/drawing/2014/main" id="{830C7CC1-A12C-479D-A1FF-698921D355E8}"/>
              </a:ext>
            </a:extLst>
          </p:cNvPr>
          <p:cNvSpPr>
            <a:spLocks/>
          </p:cNvSpPr>
          <p:nvPr/>
        </p:nvSpPr>
        <p:spPr bwMode="auto">
          <a:xfrm>
            <a:off x="7004545" y="5223099"/>
            <a:ext cx="1597025" cy="311150"/>
          </a:xfrm>
          <a:custGeom>
            <a:avLst/>
            <a:gdLst>
              <a:gd name="T0" fmla="*/ 2147483646 w 1153"/>
              <a:gd name="T1" fmla="*/ 0 h 222"/>
              <a:gd name="T2" fmla="*/ 0 w 1153"/>
              <a:gd name="T3" fmla="*/ 0 h 222"/>
              <a:gd name="T4" fmla="*/ 0 w 1153"/>
              <a:gd name="T5" fmla="*/ 2147483646 h 222"/>
              <a:gd name="T6" fmla="*/ 0 60000 65536"/>
              <a:gd name="T7" fmla="*/ 0 60000 65536"/>
              <a:gd name="T8" fmla="*/ 0 60000 65536"/>
              <a:gd name="T9" fmla="*/ 0 w 1153"/>
              <a:gd name="T10" fmla="*/ 0 h 222"/>
              <a:gd name="T11" fmla="*/ 1153 w 1153"/>
              <a:gd name="T12" fmla="*/ 222 h 222"/>
            </a:gdLst>
            <a:ahLst/>
            <a:cxnLst>
              <a:cxn ang="T6">
                <a:pos x="T0" y="T1"/>
              </a:cxn>
              <a:cxn ang="T7">
                <a:pos x="T2" y="T3"/>
              </a:cxn>
              <a:cxn ang="T8">
                <a:pos x="T4" y="T5"/>
              </a:cxn>
            </a:cxnLst>
            <a:rect l="T9" t="T10" r="T11" b="T12"/>
            <a:pathLst>
              <a:path w="1153" h="222">
                <a:moveTo>
                  <a:pt x="1152" y="0"/>
                </a:moveTo>
                <a:lnTo>
                  <a:pt x="0" y="0"/>
                </a:lnTo>
                <a:lnTo>
                  <a:pt x="0" y="221"/>
                </a:lnTo>
              </a:path>
            </a:pathLst>
          </a:custGeom>
          <a:noFill/>
          <a:ln w="12700" cap="rnd">
            <a:solidFill>
              <a:srgbClr val="006B6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 name="Freeform 45">
            <a:extLst>
              <a:ext uri="{FF2B5EF4-FFF2-40B4-BE49-F238E27FC236}">
                <a16:creationId xmlns:a16="http://schemas.microsoft.com/office/drawing/2014/main" id="{762CA3D1-161D-4894-A687-BFEF09A8949E}"/>
              </a:ext>
            </a:extLst>
          </p:cNvPr>
          <p:cNvSpPr>
            <a:spLocks/>
          </p:cNvSpPr>
          <p:nvPr/>
        </p:nvSpPr>
        <p:spPr bwMode="auto">
          <a:xfrm>
            <a:off x="7004545" y="5223099"/>
            <a:ext cx="1597025" cy="311150"/>
          </a:xfrm>
          <a:custGeom>
            <a:avLst/>
            <a:gdLst>
              <a:gd name="T0" fmla="*/ 0 w 1153"/>
              <a:gd name="T1" fmla="*/ 2147483646 h 222"/>
              <a:gd name="T2" fmla="*/ 2147483646 w 1153"/>
              <a:gd name="T3" fmla="*/ 2147483646 h 222"/>
              <a:gd name="T4" fmla="*/ 2147483646 w 1153"/>
              <a:gd name="T5" fmla="*/ 0 h 222"/>
              <a:gd name="T6" fmla="*/ 0 60000 65536"/>
              <a:gd name="T7" fmla="*/ 0 60000 65536"/>
              <a:gd name="T8" fmla="*/ 0 60000 65536"/>
              <a:gd name="T9" fmla="*/ 0 w 1153"/>
              <a:gd name="T10" fmla="*/ 0 h 222"/>
              <a:gd name="T11" fmla="*/ 1153 w 1153"/>
              <a:gd name="T12" fmla="*/ 222 h 222"/>
            </a:gdLst>
            <a:ahLst/>
            <a:cxnLst>
              <a:cxn ang="T6">
                <a:pos x="T0" y="T1"/>
              </a:cxn>
              <a:cxn ang="T7">
                <a:pos x="T2" y="T3"/>
              </a:cxn>
              <a:cxn ang="T8">
                <a:pos x="T4" y="T5"/>
              </a:cxn>
            </a:cxnLst>
            <a:rect l="T9" t="T10" r="T11" b="T12"/>
            <a:pathLst>
              <a:path w="1153" h="222">
                <a:moveTo>
                  <a:pt x="0" y="221"/>
                </a:moveTo>
                <a:lnTo>
                  <a:pt x="1152" y="221"/>
                </a:lnTo>
                <a:lnTo>
                  <a:pt x="1152" y="0"/>
                </a:lnTo>
              </a:path>
            </a:pathLst>
          </a:custGeom>
          <a:noFill/>
          <a:ln w="12700"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 name="Rectangle 46">
            <a:extLst>
              <a:ext uri="{FF2B5EF4-FFF2-40B4-BE49-F238E27FC236}">
                <a16:creationId xmlns:a16="http://schemas.microsoft.com/office/drawing/2014/main" id="{D83909D0-53CE-4BA1-92D2-3A1397452A8D}"/>
              </a:ext>
            </a:extLst>
          </p:cNvPr>
          <p:cNvSpPr>
            <a:spLocks noChangeArrowheads="1"/>
          </p:cNvSpPr>
          <p:nvPr/>
        </p:nvSpPr>
        <p:spPr bwMode="auto">
          <a:xfrm>
            <a:off x="8612683" y="5223099"/>
            <a:ext cx="1135062" cy="309562"/>
          </a:xfrm>
          <a:prstGeom prst="rect">
            <a:avLst/>
          </a:prstGeom>
          <a:solidFill>
            <a:srgbClr val="C0FEF9"/>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nSpc>
                <a:spcPct val="90000"/>
              </a:lnSpc>
              <a:spcBef>
                <a:spcPct val="0"/>
              </a:spcBef>
              <a:buClrTx/>
              <a:buFontTx/>
              <a:buNone/>
            </a:pPr>
            <a:r>
              <a:rPr lang="de-DE" altLang="en-US" sz="1700">
                <a:solidFill>
                  <a:srgbClr val="3333CC"/>
                </a:solidFill>
                <a:latin typeface="Arial" panose="020B0604020202020204" pitchFamily="34" charset="0"/>
                <a:ea typeface="楷体_GB2312"/>
                <a:cs typeface="楷体_GB2312"/>
              </a:rPr>
              <a:t>100-200</a:t>
            </a:r>
          </a:p>
        </p:txBody>
      </p:sp>
      <p:sp>
        <p:nvSpPr>
          <p:cNvPr id="43" name="Freeform 47">
            <a:extLst>
              <a:ext uri="{FF2B5EF4-FFF2-40B4-BE49-F238E27FC236}">
                <a16:creationId xmlns:a16="http://schemas.microsoft.com/office/drawing/2014/main" id="{571CD116-6FFE-484A-9BFC-62EE04A10ADD}"/>
              </a:ext>
            </a:extLst>
          </p:cNvPr>
          <p:cNvSpPr>
            <a:spLocks/>
          </p:cNvSpPr>
          <p:nvPr/>
        </p:nvSpPr>
        <p:spPr bwMode="auto">
          <a:xfrm>
            <a:off x="8612683" y="5223099"/>
            <a:ext cx="1136650" cy="311150"/>
          </a:xfrm>
          <a:custGeom>
            <a:avLst/>
            <a:gdLst>
              <a:gd name="T0" fmla="*/ 2147483646 w 821"/>
              <a:gd name="T1" fmla="*/ 0 h 222"/>
              <a:gd name="T2" fmla="*/ 0 w 821"/>
              <a:gd name="T3" fmla="*/ 0 h 222"/>
              <a:gd name="T4" fmla="*/ 0 w 821"/>
              <a:gd name="T5" fmla="*/ 2147483646 h 222"/>
              <a:gd name="T6" fmla="*/ 0 60000 65536"/>
              <a:gd name="T7" fmla="*/ 0 60000 65536"/>
              <a:gd name="T8" fmla="*/ 0 60000 65536"/>
              <a:gd name="T9" fmla="*/ 0 w 821"/>
              <a:gd name="T10" fmla="*/ 0 h 222"/>
              <a:gd name="T11" fmla="*/ 821 w 821"/>
              <a:gd name="T12" fmla="*/ 222 h 222"/>
            </a:gdLst>
            <a:ahLst/>
            <a:cxnLst>
              <a:cxn ang="T6">
                <a:pos x="T0" y="T1"/>
              </a:cxn>
              <a:cxn ang="T7">
                <a:pos x="T2" y="T3"/>
              </a:cxn>
              <a:cxn ang="T8">
                <a:pos x="T4" y="T5"/>
              </a:cxn>
            </a:cxnLst>
            <a:rect l="T9" t="T10" r="T11" b="T12"/>
            <a:pathLst>
              <a:path w="821" h="222">
                <a:moveTo>
                  <a:pt x="820" y="0"/>
                </a:moveTo>
                <a:lnTo>
                  <a:pt x="0" y="0"/>
                </a:lnTo>
                <a:lnTo>
                  <a:pt x="0" y="221"/>
                </a:lnTo>
              </a:path>
            </a:pathLst>
          </a:custGeom>
          <a:noFill/>
          <a:ln w="12700" cap="rnd">
            <a:solidFill>
              <a:srgbClr val="006B6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 name="Freeform 48">
            <a:extLst>
              <a:ext uri="{FF2B5EF4-FFF2-40B4-BE49-F238E27FC236}">
                <a16:creationId xmlns:a16="http://schemas.microsoft.com/office/drawing/2014/main" id="{4DE97EEB-4A25-41A3-BC31-6BF003614E45}"/>
              </a:ext>
            </a:extLst>
          </p:cNvPr>
          <p:cNvSpPr>
            <a:spLocks/>
          </p:cNvSpPr>
          <p:nvPr/>
        </p:nvSpPr>
        <p:spPr bwMode="auto">
          <a:xfrm>
            <a:off x="8612683" y="5223099"/>
            <a:ext cx="1136650" cy="311150"/>
          </a:xfrm>
          <a:custGeom>
            <a:avLst/>
            <a:gdLst>
              <a:gd name="T0" fmla="*/ 0 w 821"/>
              <a:gd name="T1" fmla="*/ 2147483646 h 222"/>
              <a:gd name="T2" fmla="*/ 2147483646 w 821"/>
              <a:gd name="T3" fmla="*/ 2147483646 h 222"/>
              <a:gd name="T4" fmla="*/ 2147483646 w 821"/>
              <a:gd name="T5" fmla="*/ 0 h 222"/>
              <a:gd name="T6" fmla="*/ 0 60000 65536"/>
              <a:gd name="T7" fmla="*/ 0 60000 65536"/>
              <a:gd name="T8" fmla="*/ 0 60000 65536"/>
              <a:gd name="T9" fmla="*/ 0 w 821"/>
              <a:gd name="T10" fmla="*/ 0 h 222"/>
              <a:gd name="T11" fmla="*/ 821 w 821"/>
              <a:gd name="T12" fmla="*/ 222 h 222"/>
            </a:gdLst>
            <a:ahLst/>
            <a:cxnLst>
              <a:cxn ang="T6">
                <a:pos x="T0" y="T1"/>
              </a:cxn>
              <a:cxn ang="T7">
                <a:pos x="T2" y="T3"/>
              </a:cxn>
              <a:cxn ang="T8">
                <a:pos x="T4" y="T5"/>
              </a:cxn>
            </a:cxnLst>
            <a:rect l="T9" t="T10" r="T11" b="T12"/>
            <a:pathLst>
              <a:path w="821" h="222">
                <a:moveTo>
                  <a:pt x="0" y="221"/>
                </a:moveTo>
                <a:lnTo>
                  <a:pt x="820" y="221"/>
                </a:lnTo>
                <a:lnTo>
                  <a:pt x="820" y="0"/>
                </a:lnTo>
              </a:path>
            </a:pathLst>
          </a:custGeom>
          <a:noFill/>
          <a:ln w="12700"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5" name="Rectangle 49">
            <a:extLst>
              <a:ext uri="{FF2B5EF4-FFF2-40B4-BE49-F238E27FC236}">
                <a16:creationId xmlns:a16="http://schemas.microsoft.com/office/drawing/2014/main" id="{0216C9CC-F15E-40F6-A7DB-A43E5AFD7606}"/>
              </a:ext>
            </a:extLst>
          </p:cNvPr>
          <p:cNvSpPr>
            <a:spLocks noChangeArrowheads="1"/>
          </p:cNvSpPr>
          <p:nvPr/>
        </p:nvSpPr>
        <p:spPr bwMode="auto">
          <a:xfrm>
            <a:off x="9771558" y="5223099"/>
            <a:ext cx="698500" cy="309562"/>
          </a:xfrm>
          <a:prstGeom prst="rect">
            <a:avLst/>
          </a:prstGeom>
          <a:solidFill>
            <a:srgbClr val="C0FEF9"/>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lnSpc>
                <a:spcPct val="90000"/>
              </a:lnSpc>
              <a:spcBef>
                <a:spcPct val="0"/>
              </a:spcBef>
              <a:buClrTx/>
              <a:buFontTx/>
              <a:buNone/>
            </a:pPr>
            <a:r>
              <a:rPr lang="de-DE" altLang="en-US" sz="1700">
                <a:solidFill>
                  <a:srgbClr val="3333CC"/>
                </a:solidFill>
                <a:latin typeface="Arial" panose="020B0604020202020204" pitchFamily="34" charset="0"/>
                <a:ea typeface="楷体_GB2312"/>
                <a:cs typeface="楷体_GB2312"/>
              </a:rPr>
              <a:t>1</a:t>
            </a:r>
          </a:p>
        </p:txBody>
      </p:sp>
      <p:sp>
        <p:nvSpPr>
          <p:cNvPr id="46" name="Freeform 50">
            <a:extLst>
              <a:ext uri="{FF2B5EF4-FFF2-40B4-BE49-F238E27FC236}">
                <a16:creationId xmlns:a16="http://schemas.microsoft.com/office/drawing/2014/main" id="{7311E02C-2751-4B3E-8AF8-2DE8D47703C2}"/>
              </a:ext>
            </a:extLst>
          </p:cNvPr>
          <p:cNvSpPr>
            <a:spLocks/>
          </p:cNvSpPr>
          <p:nvPr/>
        </p:nvSpPr>
        <p:spPr bwMode="auto">
          <a:xfrm>
            <a:off x="9771558" y="5223099"/>
            <a:ext cx="700087" cy="311150"/>
          </a:xfrm>
          <a:custGeom>
            <a:avLst/>
            <a:gdLst>
              <a:gd name="T0" fmla="*/ 2147483646 w 505"/>
              <a:gd name="T1" fmla="*/ 0 h 222"/>
              <a:gd name="T2" fmla="*/ 0 w 505"/>
              <a:gd name="T3" fmla="*/ 0 h 222"/>
              <a:gd name="T4" fmla="*/ 0 w 505"/>
              <a:gd name="T5" fmla="*/ 2147483646 h 222"/>
              <a:gd name="T6" fmla="*/ 0 60000 65536"/>
              <a:gd name="T7" fmla="*/ 0 60000 65536"/>
              <a:gd name="T8" fmla="*/ 0 60000 65536"/>
              <a:gd name="T9" fmla="*/ 0 w 505"/>
              <a:gd name="T10" fmla="*/ 0 h 222"/>
              <a:gd name="T11" fmla="*/ 505 w 505"/>
              <a:gd name="T12" fmla="*/ 222 h 222"/>
            </a:gdLst>
            <a:ahLst/>
            <a:cxnLst>
              <a:cxn ang="T6">
                <a:pos x="T0" y="T1"/>
              </a:cxn>
              <a:cxn ang="T7">
                <a:pos x="T2" y="T3"/>
              </a:cxn>
              <a:cxn ang="T8">
                <a:pos x="T4" y="T5"/>
              </a:cxn>
            </a:cxnLst>
            <a:rect l="T9" t="T10" r="T11" b="T12"/>
            <a:pathLst>
              <a:path w="505" h="222">
                <a:moveTo>
                  <a:pt x="504" y="0"/>
                </a:moveTo>
                <a:lnTo>
                  <a:pt x="0" y="0"/>
                </a:lnTo>
                <a:lnTo>
                  <a:pt x="0" y="221"/>
                </a:lnTo>
              </a:path>
            </a:pathLst>
          </a:custGeom>
          <a:noFill/>
          <a:ln w="12700" cap="rnd">
            <a:solidFill>
              <a:srgbClr val="006B6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 name="Freeform 51">
            <a:extLst>
              <a:ext uri="{FF2B5EF4-FFF2-40B4-BE49-F238E27FC236}">
                <a16:creationId xmlns:a16="http://schemas.microsoft.com/office/drawing/2014/main" id="{400CA07C-37E0-40F1-A76D-7A6B49242F74}"/>
              </a:ext>
            </a:extLst>
          </p:cNvPr>
          <p:cNvSpPr>
            <a:spLocks/>
          </p:cNvSpPr>
          <p:nvPr/>
        </p:nvSpPr>
        <p:spPr bwMode="auto">
          <a:xfrm>
            <a:off x="9771558" y="5223099"/>
            <a:ext cx="700087" cy="311150"/>
          </a:xfrm>
          <a:custGeom>
            <a:avLst/>
            <a:gdLst>
              <a:gd name="T0" fmla="*/ 0 w 505"/>
              <a:gd name="T1" fmla="*/ 2147483646 h 222"/>
              <a:gd name="T2" fmla="*/ 2147483646 w 505"/>
              <a:gd name="T3" fmla="*/ 2147483646 h 222"/>
              <a:gd name="T4" fmla="*/ 2147483646 w 505"/>
              <a:gd name="T5" fmla="*/ 0 h 222"/>
              <a:gd name="T6" fmla="*/ 0 60000 65536"/>
              <a:gd name="T7" fmla="*/ 0 60000 65536"/>
              <a:gd name="T8" fmla="*/ 0 60000 65536"/>
              <a:gd name="T9" fmla="*/ 0 w 505"/>
              <a:gd name="T10" fmla="*/ 0 h 222"/>
              <a:gd name="T11" fmla="*/ 505 w 505"/>
              <a:gd name="T12" fmla="*/ 222 h 222"/>
            </a:gdLst>
            <a:ahLst/>
            <a:cxnLst>
              <a:cxn ang="T6">
                <a:pos x="T0" y="T1"/>
              </a:cxn>
              <a:cxn ang="T7">
                <a:pos x="T2" y="T3"/>
              </a:cxn>
              <a:cxn ang="T8">
                <a:pos x="T4" y="T5"/>
              </a:cxn>
            </a:cxnLst>
            <a:rect l="T9" t="T10" r="T11" b="T12"/>
            <a:pathLst>
              <a:path w="505" h="222">
                <a:moveTo>
                  <a:pt x="0" y="221"/>
                </a:moveTo>
                <a:lnTo>
                  <a:pt x="504" y="221"/>
                </a:lnTo>
                <a:lnTo>
                  <a:pt x="504" y="0"/>
                </a:lnTo>
              </a:path>
            </a:pathLst>
          </a:custGeom>
          <a:noFill/>
          <a:ln w="12700"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 name="Rectangle 52">
            <a:extLst>
              <a:ext uri="{FF2B5EF4-FFF2-40B4-BE49-F238E27FC236}">
                <a16:creationId xmlns:a16="http://schemas.microsoft.com/office/drawing/2014/main" id="{D9E33DF6-CBE2-44F5-A0E9-7C99DAD962FC}"/>
              </a:ext>
            </a:extLst>
          </p:cNvPr>
          <p:cNvSpPr>
            <a:spLocks noChangeArrowheads="1"/>
          </p:cNvSpPr>
          <p:nvPr/>
        </p:nvSpPr>
        <p:spPr bwMode="auto">
          <a:xfrm>
            <a:off x="6239370" y="5223099"/>
            <a:ext cx="744538" cy="309562"/>
          </a:xfrm>
          <a:prstGeom prst="rect">
            <a:avLst/>
          </a:prstGeom>
          <a:solidFill>
            <a:srgbClr val="C0FEF9"/>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lnSpc>
                <a:spcPct val="90000"/>
              </a:lnSpc>
              <a:spcBef>
                <a:spcPct val="0"/>
              </a:spcBef>
              <a:buClrTx/>
              <a:buFontTx/>
              <a:buNone/>
            </a:pPr>
            <a:r>
              <a:rPr lang="de-DE" altLang="en-US" sz="1700">
                <a:solidFill>
                  <a:srgbClr val="3333CC"/>
                </a:solidFill>
                <a:latin typeface="Arial" panose="020B0604020202020204" pitchFamily="34" charset="0"/>
                <a:ea typeface="楷体_GB2312"/>
                <a:cs typeface="楷体_GB2312"/>
              </a:rPr>
              <a:t>2</a:t>
            </a:r>
          </a:p>
        </p:txBody>
      </p:sp>
      <p:sp>
        <p:nvSpPr>
          <p:cNvPr id="49" name="Freeform 53">
            <a:extLst>
              <a:ext uri="{FF2B5EF4-FFF2-40B4-BE49-F238E27FC236}">
                <a16:creationId xmlns:a16="http://schemas.microsoft.com/office/drawing/2014/main" id="{636F5AB0-622D-4D1F-AB1D-959E2624B32E}"/>
              </a:ext>
            </a:extLst>
          </p:cNvPr>
          <p:cNvSpPr>
            <a:spLocks/>
          </p:cNvSpPr>
          <p:nvPr/>
        </p:nvSpPr>
        <p:spPr bwMode="auto">
          <a:xfrm>
            <a:off x="6239370" y="5223099"/>
            <a:ext cx="746125" cy="311150"/>
          </a:xfrm>
          <a:custGeom>
            <a:avLst/>
            <a:gdLst>
              <a:gd name="T0" fmla="*/ 2147483646 w 538"/>
              <a:gd name="T1" fmla="*/ 0 h 222"/>
              <a:gd name="T2" fmla="*/ 0 w 538"/>
              <a:gd name="T3" fmla="*/ 0 h 222"/>
              <a:gd name="T4" fmla="*/ 0 w 538"/>
              <a:gd name="T5" fmla="*/ 2147483646 h 222"/>
              <a:gd name="T6" fmla="*/ 0 60000 65536"/>
              <a:gd name="T7" fmla="*/ 0 60000 65536"/>
              <a:gd name="T8" fmla="*/ 0 60000 65536"/>
              <a:gd name="T9" fmla="*/ 0 w 538"/>
              <a:gd name="T10" fmla="*/ 0 h 222"/>
              <a:gd name="T11" fmla="*/ 538 w 538"/>
              <a:gd name="T12" fmla="*/ 222 h 222"/>
            </a:gdLst>
            <a:ahLst/>
            <a:cxnLst>
              <a:cxn ang="T6">
                <a:pos x="T0" y="T1"/>
              </a:cxn>
              <a:cxn ang="T7">
                <a:pos x="T2" y="T3"/>
              </a:cxn>
              <a:cxn ang="T8">
                <a:pos x="T4" y="T5"/>
              </a:cxn>
            </a:cxnLst>
            <a:rect l="T9" t="T10" r="T11" b="T12"/>
            <a:pathLst>
              <a:path w="538" h="222">
                <a:moveTo>
                  <a:pt x="537" y="0"/>
                </a:moveTo>
                <a:lnTo>
                  <a:pt x="0" y="0"/>
                </a:lnTo>
                <a:lnTo>
                  <a:pt x="0" y="221"/>
                </a:lnTo>
              </a:path>
            </a:pathLst>
          </a:custGeom>
          <a:noFill/>
          <a:ln w="12700" cap="rnd">
            <a:solidFill>
              <a:srgbClr val="006B6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 name="Freeform 54">
            <a:extLst>
              <a:ext uri="{FF2B5EF4-FFF2-40B4-BE49-F238E27FC236}">
                <a16:creationId xmlns:a16="http://schemas.microsoft.com/office/drawing/2014/main" id="{D8731B3F-2E98-43AE-8A39-FB27E354D371}"/>
              </a:ext>
            </a:extLst>
          </p:cNvPr>
          <p:cNvSpPr>
            <a:spLocks/>
          </p:cNvSpPr>
          <p:nvPr/>
        </p:nvSpPr>
        <p:spPr bwMode="auto">
          <a:xfrm>
            <a:off x="6239370" y="5223099"/>
            <a:ext cx="746125" cy="311150"/>
          </a:xfrm>
          <a:custGeom>
            <a:avLst/>
            <a:gdLst>
              <a:gd name="T0" fmla="*/ 0 w 538"/>
              <a:gd name="T1" fmla="*/ 2147483646 h 222"/>
              <a:gd name="T2" fmla="*/ 2147483646 w 538"/>
              <a:gd name="T3" fmla="*/ 2147483646 h 222"/>
              <a:gd name="T4" fmla="*/ 2147483646 w 538"/>
              <a:gd name="T5" fmla="*/ 0 h 222"/>
              <a:gd name="T6" fmla="*/ 0 60000 65536"/>
              <a:gd name="T7" fmla="*/ 0 60000 65536"/>
              <a:gd name="T8" fmla="*/ 0 60000 65536"/>
              <a:gd name="T9" fmla="*/ 0 w 538"/>
              <a:gd name="T10" fmla="*/ 0 h 222"/>
              <a:gd name="T11" fmla="*/ 538 w 538"/>
              <a:gd name="T12" fmla="*/ 222 h 222"/>
            </a:gdLst>
            <a:ahLst/>
            <a:cxnLst>
              <a:cxn ang="T6">
                <a:pos x="T0" y="T1"/>
              </a:cxn>
              <a:cxn ang="T7">
                <a:pos x="T2" y="T3"/>
              </a:cxn>
              <a:cxn ang="T8">
                <a:pos x="T4" y="T5"/>
              </a:cxn>
            </a:cxnLst>
            <a:rect l="T9" t="T10" r="T11" b="T12"/>
            <a:pathLst>
              <a:path w="538" h="222">
                <a:moveTo>
                  <a:pt x="0" y="221"/>
                </a:moveTo>
                <a:lnTo>
                  <a:pt x="537" y="221"/>
                </a:lnTo>
                <a:lnTo>
                  <a:pt x="537" y="0"/>
                </a:lnTo>
              </a:path>
            </a:pathLst>
          </a:custGeom>
          <a:noFill/>
          <a:ln w="12700"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 name="Rectangle 55">
            <a:extLst>
              <a:ext uri="{FF2B5EF4-FFF2-40B4-BE49-F238E27FC236}">
                <a16:creationId xmlns:a16="http://schemas.microsoft.com/office/drawing/2014/main" id="{D8879565-9F9A-4848-9EBA-B05A309C8CC9}"/>
              </a:ext>
            </a:extLst>
          </p:cNvPr>
          <p:cNvSpPr>
            <a:spLocks noChangeArrowheads="1"/>
          </p:cNvSpPr>
          <p:nvPr/>
        </p:nvSpPr>
        <p:spPr bwMode="auto">
          <a:xfrm>
            <a:off x="10489108" y="5551711"/>
            <a:ext cx="971550" cy="309563"/>
          </a:xfrm>
          <a:prstGeom prst="rect">
            <a:avLst/>
          </a:prstGeom>
          <a:solidFill>
            <a:srgbClr val="C0FEF9"/>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lnSpc>
                <a:spcPct val="90000"/>
              </a:lnSpc>
              <a:spcBef>
                <a:spcPct val="0"/>
              </a:spcBef>
              <a:buClrTx/>
              <a:buFontTx/>
              <a:buNone/>
            </a:pPr>
            <a:r>
              <a:rPr lang="de-DE" altLang="zh-CN" sz="1700">
                <a:solidFill>
                  <a:srgbClr val="3333CC"/>
                </a:solidFill>
                <a:latin typeface="Arial" panose="020B0604020202020204" pitchFamily="34" charset="0"/>
                <a:ea typeface="楷体_GB2312"/>
                <a:cs typeface="楷体_GB2312"/>
              </a:rPr>
              <a:t>PC</a:t>
            </a:r>
          </a:p>
        </p:txBody>
      </p:sp>
      <p:sp>
        <p:nvSpPr>
          <p:cNvPr id="52" name="Freeform 56">
            <a:extLst>
              <a:ext uri="{FF2B5EF4-FFF2-40B4-BE49-F238E27FC236}">
                <a16:creationId xmlns:a16="http://schemas.microsoft.com/office/drawing/2014/main" id="{86150DE4-89DD-4EFD-A090-2B6E75C5D361}"/>
              </a:ext>
            </a:extLst>
          </p:cNvPr>
          <p:cNvSpPr>
            <a:spLocks/>
          </p:cNvSpPr>
          <p:nvPr/>
        </p:nvSpPr>
        <p:spPr bwMode="auto">
          <a:xfrm>
            <a:off x="10489108" y="5551711"/>
            <a:ext cx="973137" cy="311150"/>
          </a:xfrm>
          <a:custGeom>
            <a:avLst/>
            <a:gdLst>
              <a:gd name="T0" fmla="*/ 2147483646 w 639"/>
              <a:gd name="T1" fmla="*/ 0 h 222"/>
              <a:gd name="T2" fmla="*/ 0 w 639"/>
              <a:gd name="T3" fmla="*/ 0 h 222"/>
              <a:gd name="T4" fmla="*/ 0 w 639"/>
              <a:gd name="T5" fmla="*/ 2147483646 h 222"/>
              <a:gd name="T6" fmla="*/ 0 60000 65536"/>
              <a:gd name="T7" fmla="*/ 0 60000 65536"/>
              <a:gd name="T8" fmla="*/ 0 60000 65536"/>
              <a:gd name="T9" fmla="*/ 0 w 639"/>
              <a:gd name="T10" fmla="*/ 0 h 222"/>
              <a:gd name="T11" fmla="*/ 639 w 639"/>
              <a:gd name="T12" fmla="*/ 222 h 222"/>
            </a:gdLst>
            <a:ahLst/>
            <a:cxnLst>
              <a:cxn ang="T6">
                <a:pos x="T0" y="T1"/>
              </a:cxn>
              <a:cxn ang="T7">
                <a:pos x="T2" y="T3"/>
              </a:cxn>
              <a:cxn ang="T8">
                <a:pos x="T4" y="T5"/>
              </a:cxn>
            </a:cxnLst>
            <a:rect l="T9" t="T10" r="T11" b="T12"/>
            <a:pathLst>
              <a:path w="639" h="222">
                <a:moveTo>
                  <a:pt x="638" y="0"/>
                </a:moveTo>
                <a:lnTo>
                  <a:pt x="0" y="0"/>
                </a:lnTo>
                <a:lnTo>
                  <a:pt x="0" y="221"/>
                </a:lnTo>
              </a:path>
            </a:pathLst>
          </a:custGeom>
          <a:noFill/>
          <a:ln w="12700" cap="rnd">
            <a:solidFill>
              <a:srgbClr val="006B6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 name="Freeform 57">
            <a:extLst>
              <a:ext uri="{FF2B5EF4-FFF2-40B4-BE49-F238E27FC236}">
                <a16:creationId xmlns:a16="http://schemas.microsoft.com/office/drawing/2014/main" id="{08BE3832-D687-4CBF-8426-DEA06E28E568}"/>
              </a:ext>
            </a:extLst>
          </p:cNvPr>
          <p:cNvSpPr>
            <a:spLocks/>
          </p:cNvSpPr>
          <p:nvPr/>
        </p:nvSpPr>
        <p:spPr bwMode="auto">
          <a:xfrm>
            <a:off x="10489108" y="5551711"/>
            <a:ext cx="973137" cy="311150"/>
          </a:xfrm>
          <a:custGeom>
            <a:avLst/>
            <a:gdLst>
              <a:gd name="T0" fmla="*/ 0 w 639"/>
              <a:gd name="T1" fmla="*/ 2147483646 h 222"/>
              <a:gd name="T2" fmla="*/ 2147483646 w 639"/>
              <a:gd name="T3" fmla="*/ 2147483646 h 222"/>
              <a:gd name="T4" fmla="*/ 2147483646 w 639"/>
              <a:gd name="T5" fmla="*/ 0 h 222"/>
              <a:gd name="T6" fmla="*/ 0 60000 65536"/>
              <a:gd name="T7" fmla="*/ 0 60000 65536"/>
              <a:gd name="T8" fmla="*/ 0 60000 65536"/>
              <a:gd name="T9" fmla="*/ 0 w 639"/>
              <a:gd name="T10" fmla="*/ 0 h 222"/>
              <a:gd name="T11" fmla="*/ 639 w 639"/>
              <a:gd name="T12" fmla="*/ 222 h 222"/>
            </a:gdLst>
            <a:ahLst/>
            <a:cxnLst>
              <a:cxn ang="T6">
                <a:pos x="T0" y="T1"/>
              </a:cxn>
              <a:cxn ang="T7">
                <a:pos x="T2" y="T3"/>
              </a:cxn>
              <a:cxn ang="T8">
                <a:pos x="T4" y="T5"/>
              </a:cxn>
            </a:cxnLst>
            <a:rect l="T9" t="T10" r="T11" b="T12"/>
            <a:pathLst>
              <a:path w="639" h="222">
                <a:moveTo>
                  <a:pt x="0" y="221"/>
                </a:moveTo>
                <a:lnTo>
                  <a:pt x="638" y="221"/>
                </a:lnTo>
                <a:lnTo>
                  <a:pt x="638" y="0"/>
                </a:lnTo>
              </a:path>
            </a:pathLst>
          </a:custGeom>
          <a:noFill/>
          <a:ln w="12700"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 name="Rectangle 58">
            <a:extLst>
              <a:ext uri="{FF2B5EF4-FFF2-40B4-BE49-F238E27FC236}">
                <a16:creationId xmlns:a16="http://schemas.microsoft.com/office/drawing/2014/main" id="{38F455B5-BBF6-4E1F-BEB6-4338D1C1BDCE}"/>
              </a:ext>
            </a:extLst>
          </p:cNvPr>
          <p:cNvSpPr>
            <a:spLocks noChangeArrowheads="1"/>
          </p:cNvSpPr>
          <p:nvPr/>
        </p:nvSpPr>
        <p:spPr bwMode="auto">
          <a:xfrm>
            <a:off x="7004545" y="5551711"/>
            <a:ext cx="1595438" cy="309563"/>
          </a:xfrm>
          <a:prstGeom prst="rect">
            <a:avLst/>
          </a:prstGeom>
          <a:solidFill>
            <a:srgbClr val="C0FEF9"/>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nSpc>
                <a:spcPct val="90000"/>
              </a:lnSpc>
              <a:spcBef>
                <a:spcPct val="0"/>
              </a:spcBef>
              <a:buClrTx/>
              <a:buFontTx/>
              <a:buNone/>
            </a:pPr>
            <a:r>
              <a:rPr lang="zh-CN" altLang="en-US" sz="1800">
                <a:solidFill>
                  <a:srgbClr val="3333CC"/>
                </a:solidFill>
                <a:latin typeface="Arial" panose="020B0604020202020204" pitchFamily="34" charset="0"/>
                <a:ea typeface="楷体_GB2312"/>
                <a:cs typeface="楷体_GB2312"/>
              </a:rPr>
              <a:t>组件</a:t>
            </a:r>
            <a:r>
              <a:rPr lang="en-US" altLang="zh-CN" sz="1800">
                <a:solidFill>
                  <a:srgbClr val="3333CC"/>
                </a:solidFill>
                <a:latin typeface="Arial" panose="020B0604020202020204" pitchFamily="34" charset="0"/>
                <a:ea typeface="楷体_GB2312"/>
                <a:cs typeface="楷体_GB2312"/>
              </a:rPr>
              <a:t>1</a:t>
            </a:r>
            <a:endParaRPr lang="zh-CN" altLang="de-DE" sz="1800">
              <a:solidFill>
                <a:srgbClr val="3333CC"/>
              </a:solidFill>
              <a:latin typeface="Arial" panose="020B0604020202020204" pitchFamily="34" charset="0"/>
              <a:ea typeface="楷体_GB2312"/>
              <a:cs typeface="楷体_GB2312"/>
            </a:endParaRPr>
          </a:p>
        </p:txBody>
      </p:sp>
      <p:sp>
        <p:nvSpPr>
          <p:cNvPr id="55" name="Freeform 59">
            <a:extLst>
              <a:ext uri="{FF2B5EF4-FFF2-40B4-BE49-F238E27FC236}">
                <a16:creationId xmlns:a16="http://schemas.microsoft.com/office/drawing/2014/main" id="{1A3EF1A3-F956-4DCE-9B4F-B4578651CDC4}"/>
              </a:ext>
            </a:extLst>
          </p:cNvPr>
          <p:cNvSpPr>
            <a:spLocks/>
          </p:cNvSpPr>
          <p:nvPr/>
        </p:nvSpPr>
        <p:spPr bwMode="auto">
          <a:xfrm>
            <a:off x="7004545" y="5551711"/>
            <a:ext cx="1597025" cy="311150"/>
          </a:xfrm>
          <a:custGeom>
            <a:avLst/>
            <a:gdLst>
              <a:gd name="T0" fmla="*/ 2147483646 w 1153"/>
              <a:gd name="T1" fmla="*/ 0 h 222"/>
              <a:gd name="T2" fmla="*/ 0 w 1153"/>
              <a:gd name="T3" fmla="*/ 0 h 222"/>
              <a:gd name="T4" fmla="*/ 0 w 1153"/>
              <a:gd name="T5" fmla="*/ 2147483646 h 222"/>
              <a:gd name="T6" fmla="*/ 0 60000 65536"/>
              <a:gd name="T7" fmla="*/ 0 60000 65536"/>
              <a:gd name="T8" fmla="*/ 0 60000 65536"/>
              <a:gd name="T9" fmla="*/ 0 w 1153"/>
              <a:gd name="T10" fmla="*/ 0 h 222"/>
              <a:gd name="T11" fmla="*/ 1153 w 1153"/>
              <a:gd name="T12" fmla="*/ 222 h 222"/>
            </a:gdLst>
            <a:ahLst/>
            <a:cxnLst>
              <a:cxn ang="T6">
                <a:pos x="T0" y="T1"/>
              </a:cxn>
              <a:cxn ang="T7">
                <a:pos x="T2" y="T3"/>
              </a:cxn>
              <a:cxn ang="T8">
                <a:pos x="T4" y="T5"/>
              </a:cxn>
            </a:cxnLst>
            <a:rect l="T9" t="T10" r="T11" b="T12"/>
            <a:pathLst>
              <a:path w="1153" h="222">
                <a:moveTo>
                  <a:pt x="1152" y="0"/>
                </a:moveTo>
                <a:lnTo>
                  <a:pt x="0" y="0"/>
                </a:lnTo>
                <a:lnTo>
                  <a:pt x="0" y="221"/>
                </a:lnTo>
              </a:path>
            </a:pathLst>
          </a:custGeom>
          <a:noFill/>
          <a:ln w="12700" cap="rnd">
            <a:solidFill>
              <a:srgbClr val="006B6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 name="Freeform 60">
            <a:extLst>
              <a:ext uri="{FF2B5EF4-FFF2-40B4-BE49-F238E27FC236}">
                <a16:creationId xmlns:a16="http://schemas.microsoft.com/office/drawing/2014/main" id="{4B1DB7A0-48E5-46D3-A173-C39C900EA14F}"/>
              </a:ext>
            </a:extLst>
          </p:cNvPr>
          <p:cNvSpPr>
            <a:spLocks/>
          </p:cNvSpPr>
          <p:nvPr/>
        </p:nvSpPr>
        <p:spPr bwMode="auto">
          <a:xfrm>
            <a:off x="7004545" y="5551711"/>
            <a:ext cx="1597025" cy="311150"/>
          </a:xfrm>
          <a:custGeom>
            <a:avLst/>
            <a:gdLst>
              <a:gd name="T0" fmla="*/ 0 w 1153"/>
              <a:gd name="T1" fmla="*/ 2147483646 h 222"/>
              <a:gd name="T2" fmla="*/ 2147483646 w 1153"/>
              <a:gd name="T3" fmla="*/ 2147483646 h 222"/>
              <a:gd name="T4" fmla="*/ 2147483646 w 1153"/>
              <a:gd name="T5" fmla="*/ 0 h 222"/>
              <a:gd name="T6" fmla="*/ 0 60000 65536"/>
              <a:gd name="T7" fmla="*/ 0 60000 65536"/>
              <a:gd name="T8" fmla="*/ 0 60000 65536"/>
              <a:gd name="T9" fmla="*/ 0 w 1153"/>
              <a:gd name="T10" fmla="*/ 0 h 222"/>
              <a:gd name="T11" fmla="*/ 1153 w 1153"/>
              <a:gd name="T12" fmla="*/ 222 h 222"/>
            </a:gdLst>
            <a:ahLst/>
            <a:cxnLst>
              <a:cxn ang="T6">
                <a:pos x="T0" y="T1"/>
              </a:cxn>
              <a:cxn ang="T7">
                <a:pos x="T2" y="T3"/>
              </a:cxn>
              <a:cxn ang="T8">
                <a:pos x="T4" y="T5"/>
              </a:cxn>
            </a:cxnLst>
            <a:rect l="T9" t="T10" r="T11" b="T12"/>
            <a:pathLst>
              <a:path w="1153" h="222">
                <a:moveTo>
                  <a:pt x="0" y="221"/>
                </a:moveTo>
                <a:lnTo>
                  <a:pt x="1152" y="221"/>
                </a:lnTo>
                <a:lnTo>
                  <a:pt x="1152" y="0"/>
                </a:lnTo>
              </a:path>
            </a:pathLst>
          </a:custGeom>
          <a:noFill/>
          <a:ln w="12700"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 name="Rectangle 61">
            <a:extLst>
              <a:ext uri="{FF2B5EF4-FFF2-40B4-BE49-F238E27FC236}">
                <a16:creationId xmlns:a16="http://schemas.microsoft.com/office/drawing/2014/main" id="{AD899C37-BB36-4EE4-B63C-20E7A22162DB}"/>
              </a:ext>
            </a:extLst>
          </p:cNvPr>
          <p:cNvSpPr>
            <a:spLocks noChangeArrowheads="1"/>
          </p:cNvSpPr>
          <p:nvPr/>
        </p:nvSpPr>
        <p:spPr bwMode="auto">
          <a:xfrm>
            <a:off x="8612683" y="5551711"/>
            <a:ext cx="1135062" cy="309563"/>
          </a:xfrm>
          <a:prstGeom prst="rect">
            <a:avLst/>
          </a:prstGeom>
          <a:solidFill>
            <a:srgbClr val="C0FEF9"/>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nSpc>
                <a:spcPct val="90000"/>
              </a:lnSpc>
              <a:spcBef>
                <a:spcPct val="0"/>
              </a:spcBef>
              <a:buClrTx/>
              <a:buFontTx/>
              <a:buNone/>
            </a:pPr>
            <a:r>
              <a:rPr lang="de-DE" altLang="en-US" sz="1700">
                <a:solidFill>
                  <a:srgbClr val="3333CC"/>
                </a:solidFill>
                <a:latin typeface="Arial" panose="020B0604020202020204" pitchFamily="34" charset="0"/>
                <a:ea typeface="楷体_GB2312"/>
                <a:cs typeface="楷体_GB2312"/>
              </a:rPr>
              <a:t>100-400</a:t>
            </a:r>
          </a:p>
        </p:txBody>
      </p:sp>
      <p:sp>
        <p:nvSpPr>
          <p:cNvPr id="58" name="Freeform 62">
            <a:extLst>
              <a:ext uri="{FF2B5EF4-FFF2-40B4-BE49-F238E27FC236}">
                <a16:creationId xmlns:a16="http://schemas.microsoft.com/office/drawing/2014/main" id="{6AFFFA5D-D24C-4951-B8F6-DF376B9FC749}"/>
              </a:ext>
            </a:extLst>
          </p:cNvPr>
          <p:cNvSpPr>
            <a:spLocks/>
          </p:cNvSpPr>
          <p:nvPr/>
        </p:nvSpPr>
        <p:spPr bwMode="auto">
          <a:xfrm>
            <a:off x="8612683" y="5551711"/>
            <a:ext cx="1136650" cy="311150"/>
          </a:xfrm>
          <a:custGeom>
            <a:avLst/>
            <a:gdLst>
              <a:gd name="T0" fmla="*/ 2147483646 w 821"/>
              <a:gd name="T1" fmla="*/ 0 h 222"/>
              <a:gd name="T2" fmla="*/ 0 w 821"/>
              <a:gd name="T3" fmla="*/ 0 h 222"/>
              <a:gd name="T4" fmla="*/ 0 w 821"/>
              <a:gd name="T5" fmla="*/ 2147483646 h 222"/>
              <a:gd name="T6" fmla="*/ 0 60000 65536"/>
              <a:gd name="T7" fmla="*/ 0 60000 65536"/>
              <a:gd name="T8" fmla="*/ 0 60000 65536"/>
              <a:gd name="T9" fmla="*/ 0 w 821"/>
              <a:gd name="T10" fmla="*/ 0 h 222"/>
              <a:gd name="T11" fmla="*/ 821 w 821"/>
              <a:gd name="T12" fmla="*/ 222 h 222"/>
            </a:gdLst>
            <a:ahLst/>
            <a:cxnLst>
              <a:cxn ang="T6">
                <a:pos x="T0" y="T1"/>
              </a:cxn>
              <a:cxn ang="T7">
                <a:pos x="T2" y="T3"/>
              </a:cxn>
              <a:cxn ang="T8">
                <a:pos x="T4" y="T5"/>
              </a:cxn>
            </a:cxnLst>
            <a:rect l="T9" t="T10" r="T11" b="T12"/>
            <a:pathLst>
              <a:path w="821" h="222">
                <a:moveTo>
                  <a:pt x="820" y="0"/>
                </a:moveTo>
                <a:lnTo>
                  <a:pt x="0" y="0"/>
                </a:lnTo>
                <a:lnTo>
                  <a:pt x="0" y="221"/>
                </a:lnTo>
              </a:path>
            </a:pathLst>
          </a:custGeom>
          <a:noFill/>
          <a:ln w="12700" cap="rnd">
            <a:solidFill>
              <a:srgbClr val="006B6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9" name="Freeform 63">
            <a:extLst>
              <a:ext uri="{FF2B5EF4-FFF2-40B4-BE49-F238E27FC236}">
                <a16:creationId xmlns:a16="http://schemas.microsoft.com/office/drawing/2014/main" id="{8C469E15-7A4A-4D95-AB20-378904313B7A}"/>
              </a:ext>
            </a:extLst>
          </p:cNvPr>
          <p:cNvSpPr>
            <a:spLocks/>
          </p:cNvSpPr>
          <p:nvPr/>
        </p:nvSpPr>
        <p:spPr bwMode="auto">
          <a:xfrm>
            <a:off x="8612683" y="5551711"/>
            <a:ext cx="1136650" cy="311150"/>
          </a:xfrm>
          <a:custGeom>
            <a:avLst/>
            <a:gdLst>
              <a:gd name="T0" fmla="*/ 0 w 821"/>
              <a:gd name="T1" fmla="*/ 2147483646 h 222"/>
              <a:gd name="T2" fmla="*/ 2147483646 w 821"/>
              <a:gd name="T3" fmla="*/ 2147483646 h 222"/>
              <a:gd name="T4" fmla="*/ 2147483646 w 821"/>
              <a:gd name="T5" fmla="*/ 0 h 222"/>
              <a:gd name="T6" fmla="*/ 0 60000 65536"/>
              <a:gd name="T7" fmla="*/ 0 60000 65536"/>
              <a:gd name="T8" fmla="*/ 0 60000 65536"/>
              <a:gd name="T9" fmla="*/ 0 w 821"/>
              <a:gd name="T10" fmla="*/ 0 h 222"/>
              <a:gd name="T11" fmla="*/ 821 w 821"/>
              <a:gd name="T12" fmla="*/ 222 h 222"/>
            </a:gdLst>
            <a:ahLst/>
            <a:cxnLst>
              <a:cxn ang="T6">
                <a:pos x="T0" y="T1"/>
              </a:cxn>
              <a:cxn ang="T7">
                <a:pos x="T2" y="T3"/>
              </a:cxn>
              <a:cxn ang="T8">
                <a:pos x="T4" y="T5"/>
              </a:cxn>
            </a:cxnLst>
            <a:rect l="T9" t="T10" r="T11" b="T12"/>
            <a:pathLst>
              <a:path w="821" h="222">
                <a:moveTo>
                  <a:pt x="0" y="221"/>
                </a:moveTo>
                <a:lnTo>
                  <a:pt x="820" y="221"/>
                </a:lnTo>
                <a:lnTo>
                  <a:pt x="820" y="0"/>
                </a:lnTo>
              </a:path>
            </a:pathLst>
          </a:custGeom>
          <a:noFill/>
          <a:ln w="12700"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 name="Rectangle 64">
            <a:extLst>
              <a:ext uri="{FF2B5EF4-FFF2-40B4-BE49-F238E27FC236}">
                <a16:creationId xmlns:a16="http://schemas.microsoft.com/office/drawing/2014/main" id="{8A40BB89-34FB-4983-A8CB-B50BF48D98BF}"/>
              </a:ext>
            </a:extLst>
          </p:cNvPr>
          <p:cNvSpPr>
            <a:spLocks noChangeArrowheads="1"/>
          </p:cNvSpPr>
          <p:nvPr/>
        </p:nvSpPr>
        <p:spPr bwMode="auto">
          <a:xfrm>
            <a:off x="9771558" y="5551711"/>
            <a:ext cx="698500" cy="309563"/>
          </a:xfrm>
          <a:prstGeom prst="rect">
            <a:avLst/>
          </a:prstGeom>
          <a:solidFill>
            <a:srgbClr val="C0FEF9"/>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lnSpc>
                <a:spcPct val="90000"/>
              </a:lnSpc>
              <a:spcBef>
                <a:spcPct val="0"/>
              </a:spcBef>
              <a:buClrTx/>
              <a:buFontTx/>
              <a:buNone/>
            </a:pPr>
            <a:r>
              <a:rPr lang="de-DE" altLang="en-US" sz="1700">
                <a:solidFill>
                  <a:srgbClr val="3333CC"/>
                </a:solidFill>
                <a:latin typeface="Arial" panose="020B0604020202020204" pitchFamily="34" charset="0"/>
                <a:ea typeface="楷体_GB2312"/>
                <a:cs typeface="楷体_GB2312"/>
              </a:rPr>
              <a:t>1</a:t>
            </a:r>
          </a:p>
        </p:txBody>
      </p:sp>
      <p:sp>
        <p:nvSpPr>
          <p:cNvPr id="61" name="Freeform 65">
            <a:extLst>
              <a:ext uri="{FF2B5EF4-FFF2-40B4-BE49-F238E27FC236}">
                <a16:creationId xmlns:a16="http://schemas.microsoft.com/office/drawing/2014/main" id="{D8495889-F032-422A-96F9-20736FB74346}"/>
              </a:ext>
            </a:extLst>
          </p:cNvPr>
          <p:cNvSpPr>
            <a:spLocks/>
          </p:cNvSpPr>
          <p:nvPr/>
        </p:nvSpPr>
        <p:spPr bwMode="auto">
          <a:xfrm>
            <a:off x="9771558" y="5551711"/>
            <a:ext cx="700087" cy="311150"/>
          </a:xfrm>
          <a:custGeom>
            <a:avLst/>
            <a:gdLst>
              <a:gd name="T0" fmla="*/ 2147483646 w 505"/>
              <a:gd name="T1" fmla="*/ 0 h 222"/>
              <a:gd name="T2" fmla="*/ 0 w 505"/>
              <a:gd name="T3" fmla="*/ 0 h 222"/>
              <a:gd name="T4" fmla="*/ 0 w 505"/>
              <a:gd name="T5" fmla="*/ 2147483646 h 222"/>
              <a:gd name="T6" fmla="*/ 0 60000 65536"/>
              <a:gd name="T7" fmla="*/ 0 60000 65536"/>
              <a:gd name="T8" fmla="*/ 0 60000 65536"/>
              <a:gd name="T9" fmla="*/ 0 w 505"/>
              <a:gd name="T10" fmla="*/ 0 h 222"/>
              <a:gd name="T11" fmla="*/ 505 w 505"/>
              <a:gd name="T12" fmla="*/ 222 h 222"/>
            </a:gdLst>
            <a:ahLst/>
            <a:cxnLst>
              <a:cxn ang="T6">
                <a:pos x="T0" y="T1"/>
              </a:cxn>
              <a:cxn ang="T7">
                <a:pos x="T2" y="T3"/>
              </a:cxn>
              <a:cxn ang="T8">
                <a:pos x="T4" y="T5"/>
              </a:cxn>
            </a:cxnLst>
            <a:rect l="T9" t="T10" r="T11" b="T12"/>
            <a:pathLst>
              <a:path w="505" h="222">
                <a:moveTo>
                  <a:pt x="504" y="0"/>
                </a:moveTo>
                <a:lnTo>
                  <a:pt x="0" y="0"/>
                </a:lnTo>
                <a:lnTo>
                  <a:pt x="0" y="221"/>
                </a:lnTo>
              </a:path>
            </a:pathLst>
          </a:custGeom>
          <a:noFill/>
          <a:ln w="12700" cap="rnd">
            <a:solidFill>
              <a:srgbClr val="006B6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2" name="Freeform 66">
            <a:extLst>
              <a:ext uri="{FF2B5EF4-FFF2-40B4-BE49-F238E27FC236}">
                <a16:creationId xmlns:a16="http://schemas.microsoft.com/office/drawing/2014/main" id="{77E8AD42-F9F2-4395-975D-6A3D326ADB5C}"/>
              </a:ext>
            </a:extLst>
          </p:cNvPr>
          <p:cNvSpPr>
            <a:spLocks/>
          </p:cNvSpPr>
          <p:nvPr/>
        </p:nvSpPr>
        <p:spPr bwMode="auto">
          <a:xfrm>
            <a:off x="9771558" y="5551711"/>
            <a:ext cx="700087" cy="311150"/>
          </a:xfrm>
          <a:custGeom>
            <a:avLst/>
            <a:gdLst>
              <a:gd name="T0" fmla="*/ 0 w 505"/>
              <a:gd name="T1" fmla="*/ 2147483646 h 222"/>
              <a:gd name="T2" fmla="*/ 2147483646 w 505"/>
              <a:gd name="T3" fmla="*/ 2147483646 h 222"/>
              <a:gd name="T4" fmla="*/ 2147483646 w 505"/>
              <a:gd name="T5" fmla="*/ 0 h 222"/>
              <a:gd name="T6" fmla="*/ 0 60000 65536"/>
              <a:gd name="T7" fmla="*/ 0 60000 65536"/>
              <a:gd name="T8" fmla="*/ 0 60000 65536"/>
              <a:gd name="T9" fmla="*/ 0 w 505"/>
              <a:gd name="T10" fmla="*/ 0 h 222"/>
              <a:gd name="T11" fmla="*/ 505 w 505"/>
              <a:gd name="T12" fmla="*/ 222 h 222"/>
            </a:gdLst>
            <a:ahLst/>
            <a:cxnLst>
              <a:cxn ang="T6">
                <a:pos x="T0" y="T1"/>
              </a:cxn>
              <a:cxn ang="T7">
                <a:pos x="T2" y="T3"/>
              </a:cxn>
              <a:cxn ang="T8">
                <a:pos x="T4" y="T5"/>
              </a:cxn>
            </a:cxnLst>
            <a:rect l="T9" t="T10" r="T11" b="T12"/>
            <a:pathLst>
              <a:path w="505" h="222">
                <a:moveTo>
                  <a:pt x="0" y="221"/>
                </a:moveTo>
                <a:lnTo>
                  <a:pt x="504" y="221"/>
                </a:lnTo>
                <a:lnTo>
                  <a:pt x="504" y="0"/>
                </a:lnTo>
              </a:path>
            </a:pathLst>
          </a:custGeom>
          <a:noFill/>
          <a:ln w="12700"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3" name="Rectangle 67">
            <a:extLst>
              <a:ext uri="{FF2B5EF4-FFF2-40B4-BE49-F238E27FC236}">
                <a16:creationId xmlns:a16="http://schemas.microsoft.com/office/drawing/2014/main" id="{331B5B6E-DC8E-48FF-9809-E98B3AD1A8EA}"/>
              </a:ext>
            </a:extLst>
          </p:cNvPr>
          <p:cNvSpPr>
            <a:spLocks noChangeArrowheads="1"/>
          </p:cNvSpPr>
          <p:nvPr/>
        </p:nvSpPr>
        <p:spPr bwMode="auto">
          <a:xfrm>
            <a:off x="6239370" y="5551711"/>
            <a:ext cx="744538" cy="309563"/>
          </a:xfrm>
          <a:prstGeom prst="rect">
            <a:avLst/>
          </a:prstGeom>
          <a:solidFill>
            <a:srgbClr val="C0FEF9"/>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lnSpc>
                <a:spcPct val="90000"/>
              </a:lnSpc>
              <a:spcBef>
                <a:spcPct val="0"/>
              </a:spcBef>
              <a:buClrTx/>
              <a:buFontTx/>
              <a:buNone/>
            </a:pPr>
            <a:r>
              <a:rPr lang="de-DE" altLang="en-US" sz="1700">
                <a:solidFill>
                  <a:srgbClr val="3333CC"/>
                </a:solidFill>
                <a:latin typeface="Arial" panose="020B0604020202020204" pitchFamily="34" charset="0"/>
                <a:ea typeface="楷体_GB2312"/>
                <a:cs typeface="楷体_GB2312"/>
              </a:rPr>
              <a:t>3</a:t>
            </a:r>
          </a:p>
        </p:txBody>
      </p:sp>
      <p:sp>
        <p:nvSpPr>
          <p:cNvPr id="64" name="Freeform 68">
            <a:extLst>
              <a:ext uri="{FF2B5EF4-FFF2-40B4-BE49-F238E27FC236}">
                <a16:creationId xmlns:a16="http://schemas.microsoft.com/office/drawing/2014/main" id="{3CF1DBF1-4C75-4B3D-A889-A1E3CE3D8D29}"/>
              </a:ext>
            </a:extLst>
          </p:cNvPr>
          <p:cNvSpPr>
            <a:spLocks/>
          </p:cNvSpPr>
          <p:nvPr/>
        </p:nvSpPr>
        <p:spPr bwMode="auto">
          <a:xfrm>
            <a:off x="6239370" y="5551711"/>
            <a:ext cx="746125" cy="311150"/>
          </a:xfrm>
          <a:custGeom>
            <a:avLst/>
            <a:gdLst>
              <a:gd name="T0" fmla="*/ 2147483646 w 538"/>
              <a:gd name="T1" fmla="*/ 0 h 222"/>
              <a:gd name="T2" fmla="*/ 0 w 538"/>
              <a:gd name="T3" fmla="*/ 0 h 222"/>
              <a:gd name="T4" fmla="*/ 0 w 538"/>
              <a:gd name="T5" fmla="*/ 2147483646 h 222"/>
              <a:gd name="T6" fmla="*/ 0 60000 65536"/>
              <a:gd name="T7" fmla="*/ 0 60000 65536"/>
              <a:gd name="T8" fmla="*/ 0 60000 65536"/>
              <a:gd name="T9" fmla="*/ 0 w 538"/>
              <a:gd name="T10" fmla="*/ 0 h 222"/>
              <a:gd name="T11" fmla="*/ 538 w 538"/>
              <a:gd name="T12" fmla="*/ 222 h 222"/>
            </a:gdLst>
            <a:ahLst/>
            <a:cxnLst>
              <a:cxn ang="T6">
                <a:pos x="T0" y="T1"/>
              </a:cxn>
              <a:cxn ang="T7">
                <a:pos x="T2" y="T3"/>
              </a:cxn>
              <a:cxn ang="T8">
                <a:pos x="T4" y="T5"/>
              </a:cxn>
            </a:cxnLst>
            <a:rect l="T9" t="T10" r="T11" b="T12"/>
            <a:pathLst>
              <a:path w="538" h="222">
                <a:moveTo>
                  <a:pt x="537" y="0"/>
                </a:moveTo>
                <a:lnTo>
                  <a:pt x="0" y="0"/>
                </a:lnTo>
                <a:lnTo>
                  <a:pt x="0" y="221"/>
                </a:lnTo>
              </a:path>
            </a:pathLst>
          </a:custGeom>
          <a:noFill/>
          <a:ln w="12700" cap="rnd">
            <a:solidFill>
              <a:srgbClr val="006B6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 name="Freeform 69">
            <a:extLst>
              <a:ext uri="{FF2B5EF4-FFF2-40B4-BE49-F238E27FC236}">
                <a16:creationId xmlns:a16="http://schemas.microsoft.com/office/drawing/2014/main" id="{251D270A-2B80-4801-8F7F-D4A6EEA33330}"/>
              </a:ext>
            </a:extLst>
          </p:cNvPr>
          <p:cNvSpPr>
            <a:spLocks/>
          </p:cNvSpPr>
          <p:nvPr/>
        </p:nvSpPr>
        <p:spPr bwMode="auto">
          <a:xfrm>
            <a:off x="6239370" y="5551711"/>
            <a:ext cx="746125" cy="311150"/>
          </a:xfrm>
          <a:custGeom>
            <a:avLst/>
            <a:gdLst>
              <a:gd name="T0" fmla="*/ 0 w 538"/>
              <a:gd name="T1" fmla="*/ 2147483646 h 222"/>
              <a:gd name="T2" fmla="*/ 2147483646 w 538"/>
              <a:gd name="T3" fmla="*/ 2147483646 h 222"/>
              <a:gd name="T4" fmla="*/ 2147483646 w 538"/>
              <a:gd name="T5" fmla="*/ 0 h 222"/>
              <a:gd name="T6" fmla="*/ 0 60000 65536"/>
              <a:gd name="T7" fmla="*/ 0 60000 65536"/>
              <a:gd name="T8" fmla="*/ 0 60000 65536"/>
              <a:gd name="T9" fmla="*/ 0 w 538"/>
              <a:gd name="T10" fmla="*/ 0 h 222"/>
              <a:gd name="T11" fmla="*/ 538 w 538"/>
              <a:gd name="T12" fmla="*/ 222 h 222"/>
            </a:gdLst>
            <a:ahLst/>
            <a:cxnLst>
              <a:cxn ang="T6">
                <a:pos x="T0" y="T1"/>
              </a:cxn>
              <a:cxn ang="T7">
                <a:pos x="T2" y="T3"/>
              </a:cxn>
              <a:cxn ang="T8">
                <a:pos x="T4" y="T5"/>
              </a:cxn>
            </a:cxnLst>
            <a:rect l="T9" t="T10" r="T11" b="T12"/>
            <a:pathLst>
              <a:path w="538" h="222">
                <a:moveTo>
                  <a:pt x="0" y="221"/>
                </a:moveTo>
                <a:lnTo>
                  <a:pt x="537" y="221"/>
                </a:lnTo>
                <a:lnTo>
                  <a:pt x="537" y="0"/>
                </a:lnTo>
              </a:path>
            </a:pathLst>
          </a:custGeom>
          <a:noFill/>
          <a:ln w="12700"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6" name="Rectangle 70">
            <a:extLst>
              <a:ext uri="{FF2B5EF4-FFF2-40B4-BE49-F238E27FC236}">
                <a16:creationId xmlns:a16="http://schemas.microsoft.com/office/drawing/2014/main" id="{5EA389BB-DE93-432E-A689-7DF703F806B0}"/>
              </a:ext>
            </a:extLst>
          </p:cNvPr>
          <p:cNvSpPr>
            <a:spLocks noChangeArrowheads="1"/>
          </p:cNvSpPr>
          <p:nvPr/>
        </p:nvSpPr>
        <p:spPr bwMode="auto">
          <a:xfrm>
            <a:off x="10489108" y="5880324"/>
            <a:ext cx="971550" cy="309562"/>
          </a:xfrm>
          <a:prstGeom prst="rect">
            <a:avLst/>
          </a:prstGeom>
          <a:solidFill>
            <a:srgbClr val="C0FEF9"/>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lnSpc>
                <a:spcPct val="90000"/>
              </a:lnSpc>
              <a:spcBef>
                <a:spcPct val="0"/>
              </a:spcBef>
              <a:buClrTx/>
              <a:buFontTx/>
              <a:buNone/>
            </a:pPr>
            <a:r>
              <a:rPr lang="de-DE" altLang="zh-CN" sz="1700">
                <a:solidFill>
                  <a:srgbClr val="3333CC"/>
                </a:solidFill>
                <a:latin typeface="Arial" panose="020B0604020202020204" pitchFamily="34" charset="0"/>
                <a:ea typeface="楷体_GB2312"/>
                <a:cs typeface="楷体_GB2312"/>
              </a:rPr>
              <a:t>PC</a:t>
            </a:r>
          </a:p>
        </p:txBody>
      </p:sp>
      <p:sp>
        <p:nvSpPr>
          <p:cNvPr id="67" name="Freeform 71">
            <a:extLst>
              <a:ext uri="{FF2B5EF4-FFF2-40B4-BE49-F238E27FC236}">
                <a16:creationId xmlns:a16="http://schemas.microsoft.com/office/drawing/2014/main" id="{404EF75C-AA71-4F51-B64F-441B974F049A}"/>
              </a:ext>
            </a:extLst>
          </p:cNvPr>
          <p:cNvSpPr>
            <a:spLocks/>
          </p:cNvSpPr>
          <p:nvPr/>
        </p:nvSpPr>
        <p:spPr bwMode="auto">
          <a:xfrm>
            <a:off x="10489108" y="5880324"/>
            <a:ext cx="973137" cy="311150"/>
          </a:xfrm>
          <a:custGeom>
            <a:avLst/>
            <a:gdLst>
              <a:gd name="T0" fmla="*/ 2147483646 w 639"/>
              <a:gd name="T1" fmla="*/ 0 h 222"/>
              <a:gd name="T2" fmla="*/ 0 w 639"/>
              <a:gd name="T3" fmla="*/ 0 h 222"/>
              <a:gd name="T4" fmla="*/ 0 w 639"/>
              <a:gd name="T5" fmla="*/ 2147483646 h 222"/>
              <a:gd name="T6" fmla="*/ 0 60000 65536"/>
              <a:gd name="T7" fmla="*/ 0 60000 65536"/>
              <a:gd name="T8" fmla="*/ 0 60000 65536"/>
              <a:gd name="T9" fmla="*/ 0 w 639"/>
              <a:gd name="T10" fmla="*/ 0 h 222"/>
              <a:gd name="T11" fmla="*/ 639 w 639"/>
              <a:gd name="T12" fmla="*/ 222 h 222"/>
            </a:gdLst>
            <a:ahLst/>
            <a:cxnLst>
              <a:cxn ang="T6">
                <a:pos x="T0" y="T1"/>
              </a:cxn>
              <a:cxn ang="T7">
                <a:pos x="T2" y="T3"/>
              </a:cxn>
              <a:cxn ang="T8">
                <a:pos x="T4" y="T5"/>
              </a:cxn>
            </a:cxnLst>
            <a:rect l="T9" t="T10" r="T11" b="T12"/>
            <a:pathLst>
              <a:path w="639" h="222">
                <a:moveTo>
                  <a:pt x="638" y="0"/>
                </a:moveTo>
                <a:lnTo>
                  <a:pt x="0" y="0"/>
                </a:lnTo>
                <a:lnTo>
                  <a:pt x="0" y="221"/>
                </a:lnTo>
              </a:path>
            </a:pathLst>
          </a:custGeom>
          <a:noFill/>
          <a:ln w="12700" cap="rnd">
            <a:solidFill>
              <a:srgbClr val="006B6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 name="Freeform 72">
            <a:extLst>
              <a:ext uri="{FF2B5EF4-FFF2-40B4-BE49-F238E27FC236}">
                <a16:creationId xmlns:a16="http://schemas.microsoft.com/office/drawing/2014/main" id="{DD2C0508-A2B5-48F1-B4F5-A4ED29933362}"/>
              </a:ext>
            </a:extLst>
          </p:cNvPr>
          <p:cNvSpPr>
            <a:spLocks/>
          </p:cNvSpPr>
          <p:nvPr/>
        </p:nvSpPr>
        <p:spPr bwMode="auto">
          <a:xfrm>
            <a:off x="10489108" y="5880324"/>
            <a:ext cx="973137" cy="311150"/>
          </a:xfrm>
          <a:custGeom>
            <a:avLst/>
            <a:gdLst>
              <a:gd name="T0" fmla="*/ 0 w 639"/>
              <a:gd name="T1" fmla="*/ 2147483646 h 222"/>
              <a:gd name="T2" fmla="*/ 2147483646 w 639"/>
              <a:gd name="T3" fmla="*/ 2147483646 h 222"/>
              <a:gd name="T4" fmla="*/ 2147483646 w 639"/>
              <a:gd name="T5" fmla="*/ 0 h 222"/>
              <a:gd name="T6" fmla="*/ 0 60000 65536"/>
              <a:gd name="T7" fmla="*/ 0 60000 65536"/>
              <a:gd name="T8" fmla="*/ 0 60000 65536"/>
              <a:gd name="T9" fmla="*/ 0 w 639"/>
              <a:gd name="T10" fmla="*/ 0 h 222"/>
              <a:gd name="T11" fmla="*/ 639 w 639"/>
              <a:gd name="T12" fmla="*/ 222 h 222"/>
            </a:gdLst>
            <a:ahLst/>
            <a:cxnLst>
              <a:cxn ang="T6">
                <a:pos x="T0" y="T1"/>
              </a:cxn>
              <a:cxn ang="T7">
                <a:pos x="T2" y="T3"/>
              </a:cxn>
              <a:cxn ang="T8">
                <a:pos x="T4" y="T5"/>
              </a:cxn>
            </a:cxnLst>
            <a:rect l="T9" t="T10" r="T11" b="T12"/>
            <a:pathLst>
              <a:path w="639" h="222">
                <a:moveTo>
                  <a:pt x="0" y="221"/>
                </a:moveTo>
                <a:lnTo>
                  <a:pt x="638" y="221"/>
                </a:lnTo>
                <a:lnTo>
                  <a:pt x="638" y="0"/>
                </a:lnTo>
              </a:path>
            </a:pathLst>
          </a:custGeom>
          <a:noFill/>
          <a:ln w="12700"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 name="Rectangle 73">
            <a:extLst>
              <a:ext uri="{FF2B5EF4-FFF2-40B4-BE49-F238E27FC236}">
                <a16:creationId xmlns:a16="http://schemas.microsoft.com/office/drawing/2014/main" id="{6EC480E3-6066-4F69-9938-744CAEBF7C90}"/>
              </a:ext>
            </a:extLst>
          </p:cNvPr>
          <p:cNvSpPr>
            <a:spLocks noChangeArrowheads="1"/>
          </p:cNvSpPr>
          <p:nvPr/>
        </p:nvSpPr>
        <p:spPr bwMode="auto">
          <a:xfrm>
            <a:off x="7004545" y="5880324"/>
            <a:ext cx="1595438" cy="309562"/>
          </a:xfrm>
          <a:prstGeom prst="rect">
            <a:avLst/>
          </a:prstGeom>
          <a:solidFill>
            <a:srgbClr val="C0FEF9"/>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nSpc>
                <a:spcPct val="90000"/>
              </a:lnSpc>
              <a:spcBef>
                <a:spcPct val="0"/>
              </a:spcBef>
              <a:buClrTx/>
              <a:buFontTx/>
              <a:buNone/>
            </a:pPr>
            <a:r>
              <a:rPr lang="zh-CN" altLang="en-US" sz="1800">
                <a:solidFill>
                  <a:srgbClr val="3333CC"/>
                </a:solidFill>
                <a:latin typeface="Arial" panose="020B0604020202020204" pitchFamily="34" charset="0"/>
                <a:ea typeface="楷体_GB2312"/>
                <a:cs typeface="楷体_GB2312"/>
              </a:rPr>
              <a:t>组件</a:t>
            </a:r>
            <a:r>
              <a:rPr lang="en-US" altLang="zh-CN" sz="1800">
                <a:solidFill>
                  <a:srgbClr val="3333CC"/>
                </a:solidFill>
                <a:latin typeface="Arial" panose="020B0604020202020204" pitchFamily="34" charset="0"/>
                <a:ea typeface="楷体_GB2312"/>
                <a:cs typeface="楷体_GB2312"/>
              </a:rPr>
              <a:t>2</a:t>
            </a:r>
            <a:endParaRPr lang="zh-CN" altLang="de-DE" sz="1800">
              <a:solidFill>
                <a:srgbClr val="3333CC"/>
              </a:solidFill>
              <a:latin typeface="Arial" panose="020B0604020202020204" pitchFamily="34" charset="0"/>
              <a:ea typeface="楷体_GB2312"/>
              <a:cs typeface="楷体_GB2312"/>
            </a:endParaRPr>
          </a:p>
        </p:txBody>
      </p:sp>
      <p:sp>
        <p:nvSpPr>
          <p:cNvPr id="70" name="Freeform 74">
            <a:extLst>
              <a:ext uri="{FF2B5EF4-FFF2-40B4-BE49-F238E27FC236}">
                <a16:creationId xmlns:a16="http://schemas.microsoft.com/office/drawing/2014/main" id="{4EB01A6C-14FA-4E50-BB03-163FAD3D3222}"/>
              </a:ext>
            </a:extLst>
          </p:cNvPr>
          <p:cNvSpPr>
            <a:spLocks/>
          </p:cNvSpPr>
          <p:nvPr/>
        </p:nvSpPr>
        <p:spPr bwMode="auto">
          <a:xfrm>
            <a:off x="7004545" y="5880324"/>
            <a:ext cx="1597025" cy="311150"/>
          </a:xfrm>
          <a:custGeom>
            <a:avLst/>
            <a:gdLst>
              <a:gd name="T0" fmla="*/ 2147483646 w 1153"/>
              <a:gd name="T1" fmla="*/ 0 h 222"/>
              <a:gd name="T2" fmla="*/ 0 w 1153"/>
              <a:gd name="T3" fmla="*/ 0 h 222"/>
              <a:gd name="T4" fmla="*/ 0 w 1153"/>
              <a:gd name="T5" fmla="*/ 2147483646 h 222"/>
              <a:gd name="T6" fmla="*/ 0 60000 65536"/>
              <a:gd name="T7" fmla="*/ 0 60000 65536"/>
              <a:gd name="T8" fmla="*/ 0 60000 65536"/>
              <a:gd name="T9" fmla="*/ 0 w 1153"/>
              <a:gd name="T10" fmla="*/ 0 h 222"/>
              <a:gd name="T11" fmla="*/ 1153 w 1153"/>
              <a:gd name="T12" fmla="*/ 222 h 222"/>
            </a:gdLst>
            <a:ahLst/>
            <a:cxnLst>
              <a:cxn ang="T6">
                <a:pos x="T0" y="T1"/>
              </a:cxn>
              <a:cxn ang="T7">
                <a:pos x="T2" y="T3"/>
              </a:cxn>
              <a:cxn ang="T8">
                <a:pos x="T4" y="T5"/>
              </a:cxn>
            </a:cxnLst>
            <a:rect l="T9" t="T10" r="T11" b="T12"/>
            <a:pathLst>
              <a:path w="1153" h="222">
                <a:moveTo>
                  <a:pt x="1152" y="0"/>
                </a:moveTo>
                <a:lnTo>
                  <a:pt x="0" y="0"/>
                </a:lnTo>
                <a:lnTo>
                  <a:pt x="0" y="221"/>
                </a:lnTo>
              </a:path>
            </a:pathLst>
          </a:custGeom>
          <a:noFill/>
          <a:ln w="12700" cap="rnd">
            <a:solidFill>
              <a:srgbClr val="006B6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 name="Freeform 75">
            <a:extLst>
              <a:ext uri="{FF2B5EF4-FFF2-40B4-BE49-F238E27FC236}">
                <a16:creationId xmlns:a16="http://schemas.microsoft.com/office/drawing/2014/main" id="{6565F79C-E10A-4084-8388-4809B24D000D}"/>
              </a:ext>
            </a:extLst>
          </p:cNvPr>
          <p:cNvSpPr>
            <a:spLocks/>
          </p:cNvSpPr>
          <p:nvPr/>
        </p:nvSpPr>
        <p:spPr bwMode="auto">
          <a:xfrm>
            <a:off x="7004545" y="5880324"/>
            <a:ext cx="1597025" cy="311150"/>
          </a:xfrm>
          <a:custGeom>
            <a:avLst/>
            <a:gdLst>
              <a:gd name="T0" fmla="*/ 0 w 1153"/>
              <a:gd name="T1" fmla="*/ 2147483646 h 222"/>
              <a:gd name="T2" fmla="*/ 2147483646 w 1153"/>
              <a:gd name="T3" fmla="*/ 2147483646 h 222"/>
              <a:gd name="T4" fmla="*/ 2147483646 w 1153"/>
              <a:gd name="T5" fmla="*/ 0 h 222"/>
              <a:gd name="T6" fmla="*/ 0 60000 65536"/>
              <a:gd name="T7" fmla="*/ 0 60000 65536"/>
              <a:gd name="T8" fmla="*/ 0 60000 65536"/>
              <a:gd name="T9" fmla="*/ 0 w 1153"/>
              <a:gd name="T10" fmla="*/ 0 h 222"/>
              <a:gd name="T11" fmla="*/ 1153 w 1153"/>
              <a:gd name="T12" fmla="*/ 222 h 222"/>
            </a:gdLst>
            <a:ahLst/>
            <a:cxnLst>
              <a:cxn ang="T6">
                <a:pos x="T0" y="T1"/>
              </a:cxn>
              <a:cxn ang="T7">
                <a:pos x="T2" y="T3"/>
              </a:cxn>
              <a:cxn ang="T8">
                <a:pos x="T4" y="T5"/>
              </a:cxn>
            </a:cxnLst>
            <a:rect l="T9" t="T10" r="T11" b="T12"/>
            <a:pathLst>
              <a:path w="1153" h="222">
                <a:moveTo>
                  <a:pt x="0" y="221"/>
                </a:moveTo>
                <a:lnTo>
                  <a:pt x="1152" y="221"/>
                </a:lnTo>
                <a:lnTo>
                  <a:pt x="1152" y="0"/>
                </a:lnTo>
              </a:path>
            </a:pathLst>
          </a:custGeom>
          <a:noFill/>
          <a:ln w="12700"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 name="Rectangle 76">
            <a:extLst>
              <a:ext uri="{FF2B5EF4-FFF2-40B4-BE49-F238E27FC236}">
                <a16:creationId xmlns:a16="http://schemas.microsoft.com/office/drawing/2014/main" id="{CE22405E-6E04-4094-BA86-3D51D52C4D2E}"/>
              </a:ext>
            </a:extLst>
          </p:cNvPr>
          <p:cNvSpPr>
            <a:spLocks noChangeArrowheads="1"/>
          </p:cNvSpPr>
          <p:nvPr/>
        </p:nvSpPr>
        <p:spPr bwMode="auto">
          <a:xfrm>
            <a:off x="8612683" y="5880324"/>
            <a:ext cx="1135062" cy="309562"/>
          </a:xfrm>
          <a:prstGeom prst="rect">
            <a:avLst/>
          </a:prstGeom>
          <a:solidFill>
            <a:srgbClr val="C0FEF9"/>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nSpc>
                <a:spcPct val="90000"/>
              </a:lnSpc>
              <a:spcBef>
                <a:spcPct val="0"/>
              </a:spcBef>
              <a:buClrTx/>
              <a:buFontTx/>
              <a:buNone/>
            </a:pPr>
            <a:r>
              <a:rPr lang="de-DE" altLang="en-US" sz="1700">
                <a:solidFill>
                  <a:srgbClr val="3333CC"/>
                </a:solidFill>
                <a:latin typeface="Arial" panose="020B0604020202020204" pitchFamily="34" charset="0"/>
                <a:ea typeface="楷体_GB2312"/>
                <a:cs typeface="楷体_GB2312"/>
              </a:rPr>
              <a:t>100-600</a:t>
            </a:r>
          </a:p>
        </p:txBody>
      </p:sp>
      <p:sp>
        <p:nvSpPr>
          <p:cNvPr id="73" name="Freeform 77">
            <a:extLst>
              <a:ext uri="{FF2B5EF4-FFF2-40B4-BE49-F238E27FC236}">
                <a16:creationId xmlns:a16="http://schemas.microsoft.com/office/drawing/2014/main" id="{AE518587-51FD-419F-BF0E-9719898D2BA6}"/>
              </a:ext>
            </a:extLst>
          </p:cNvPr>
          <p:cNvSpPr>
            <a:spLocks/>
          </p:cNvSpPr>
          <p:nvPr/>
        </p:nvSpPr>
        <p:spPr bwMode="auto">
          <a:xfrm>
            <a:off x="8612683" y="5880324"/>
            <a:ext cx="1136650" cy="311150"/>
          </a:xfrm>
          <a:custGeom>
            <a:avLst/>
            <a:gdLst>
              <a:gd name="T0" fmla="*/ 2147483646 w 821"/>
              <a:gd name="T1" fmla="*/ 0 h 222"/>
              <a:gd name="T2" fmla="*/ 0 w 821"/>
              <a:gd name="T3" fmla="*/ 0 h 222"/>
              <a:gd name="T4" fmla="*/ 0 w 821"/>
              <a:gd name="T5" fmla="*/ 2147483646 h 222"/>
              <a:gd name="T6" fmla="*/ 0 60000 65536"/>
              <a:gd name="T7" fmla="*/ 0 60000 65536"/>
              <a:gd name="T8" fmla="*/ 0 60000 65536"/>
              <a:gd name="T9" fmla="*/ 0 w 821"/>
              <a:gd name="T10" fmla="*/ 0 h 222"/>
              <a:gd name="T11" fmla="*/ 821 w 821"/>
              <a:gd name="T12" fmla="*/ 222 h 222"/>
            </a:gdLst>
            <a:ahLst/>
            <a:cxnLst>
              <a:cxn ang="T6">
                <a:pos x="T0" y="T1"/>
              </a:cxn>
              <a:cxn ang="T7">
                <a:pos x="T2" y="T3"/>
              </a:cxn>
              <a:cxn ang="T8">
                <a:pos x="T4" y="T5"/>
              </a:cxn>
            </a:cxnLst>
            <a:rect l="T9" t="T10" r="T11" b="T12"/>
            <a:pathLst>
              <a:path w="821" h="222">
                <a:moveTo>
                  <a:pt x="820" y="0"/>
                </a:moveTo>
                <a:lnTo>
                  <a:pt x="0" y="0"/>
                </a:lnTo>
                <a:lnTo>
                  <a:pt x="0" y="221"/>
                </a:lnTo>
              </a:path>
            </a:pathLst>
          </a:custGeom>
          <a:noFill/>
          <a:ln w="12700" cap="rnd">
            <a:solidFill>
              <a:srgbClr val="006B6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 name="Freeform 78">
            <a:extLst>
              <a:ext uri="{FF2B5EF4-FFF2-40B4-BE49-F238E27FC236}">
                <a16:creationId xmlns:a16="http://schemas.microsoft.com/office/drawing/2014/main" id="{FED179BA-F142-4750-9767-A53CF9379296}"/>
              </a:ext>
            </a:extLst>
          </p:cNvPr>
          <p:cNvSpPr>
            <a:spLocks/>
          </p:cNvSpPr>
          <p:nvPr/>
        </p:nvSpPr>
        <p:spPr bwMode="auto">
          <a:xfrm>
            <a:off x="8612683" y="5880324"/>
            <a:ext cx="1136650" cy="311150"/>
          </a:xfrm>
          <a:custGeom>
            <a:avLst/>
            <a:gdLst>
              <a:gd name="T0" fmla="*/ 0 w 821"/>
              <a:gd name="T1" fmla="*/ 2147483646 h 222"/>
              <a:gd name="T2" fmla="*/ 2147483646 w 821"/>
              <a:gd name="T3" fmla="*/ 2147483646 h 222"/>
              <a:gd name="T4" fmla="*/ 2147483646 w 821"/>
              <a:gd name="T5" fmla="*/ 0 h 222"/>
              <a:gd name="T6" fmla="*/ 0 60000 65536"/>
              <a:gd name="T7" fmla="*/ 0 60000 65536"/>
              <a:gd name="T8" fmla="*/ 0 60000 65536"/>
              <a:gd name="T9" fmla="*/ 0 w 821"/>
              <a:gd name="T10" fmla="*/ 0 h 222"/>
              <a:gd name="T11" fmla="*/ 821 w 821"/>
              <a:gd name="T12" fmla="*/ 222 h 222"/>
            </a:gdLst>
            <a:ahLst/>
            <a:cxnLst>
              <a:cxn ang="T6">
                <a:pos x="T0" y="T1"/>
              </a:cxn>
              <a:cxn ang="T7">
                <a:pos x="T2" y="T3"/>
              </a:cxn>
              <a:cxn ang="T8">
                <a:pos x="T4" y="T5"/>
              </a:cxn>
            </a:cxnLst>
            <a:rect l="T9" t="T10" r="T11" b="T12"/>
            <a:pathLst>
              <a:path w="821" h="222">
                <a:moveTo>
                  <a:pt x="0" y="221"/>
                </a:moveTo>
                <a:lnTo>
                  <a:pt x="820" y="221"/>
                </a:lnTo>
                <a:lnTo>
                  <a:pt x="820" y="0"/>
                </a:lnTo>
              </a:path>
            </a:pathLst>
          </a:custGeom>
          <a:noFill/>
          <a:ln w="12700"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5" name="Rectangle 79">
            <a:extLst>
              <a:ext uri="{FF2B5EF4-FFF2-40B4-BE49-F238E27FC236}">
                <a16:creationId xmlns:a16="http://schemas.microsoft.com/office/drawing/2014/main" id="{DC2131D1-CFC2-468E-A231-4E8A79B81AFE}"/>
              </a:ext>
            </a:extLst>
          </p:cNvPr>
          <p:cNvSpPr>
            <a:spLocks noChangeArrowheads="1"/>
          </p:cNvSpPr>
          <p:nvPr/>
        </p:nvSpPr>
        <p:spPr bwMode="auto">
          <a:xfrm>
            <a:off x="9771558" y="5880324"/>
            <a:ext cx="698500" cy="309562"/>
          </a:xfrm>
          <a:prstGeom prst="rect">
            <a:avLst/>
          </a:prstGeom>
          <a:solidFill>
            <a:srgbClr val="C0FEF9"/>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lnSpc>
                <a:spcPct val="90000"/>
              </a:lnSpc>
              <a:spcBef>
                <a:spcPct val="0"/>
              </a:spcBef>
              <a:buClrTx/>
              <a:buFontTx/>
              <a:buNone/>
            </a:pPr>
            <a:r>
              <a:rPr lang="de-DE" altLang="en-US" sz="1700">
                <a:solidFill>
                  <a:srgbClr val="3333CC"/>
                </a:solidFill>
                <a:latin typeface="Arial" panose="020B0604020202020204" pitchFamily="34" charset="0"/>
                <a:ea typeface="楷体_GB2312"/>
                <a:cs typeface="楷体_GB2312"/>
              </a:rPr>
              <a:t>1</a:t>
            </a:r>
          </a:p>
        </p:txBody>
      </p:sp>
      <p:sp>
        <p:nvSpPr>
          <p:cNvPr id="76" name="Freeform 80">
            <a:extLst>
              <a:ext uri="{FF2B5EF4-FFF2-40B4-BE49-F238E27FC236}">
                <a16:creationId xmlns:a16="http://schemas.microsoft.com/office/drawing/2014/main" id="{6C426D1C-13E5-4B53-8965-233EBF06CA39}"/>
              </a:ext>
            </a:extLst>
          </p:cNvPr>
          <p:cNvSpPr>
            <a:spLocks/>
          </p:cNvSpPr>
          <p:nvPr/>
        </p:nvSpPr>
        <p:spPr bwMode="auto">
          <a:xfrm>
            <a:off x="9771558" y="5880324"/>
            <a:ext cx="700087" cy="311150"/>
          </a:xfrm>
          <a:custGeom>
            <a:avLst/>
            <a:gdLst>
              <a:gd name="T0" fmla="*/ 2147483646 w 505"/>
              <a:gd name="T1" fmla="*/ 0 h 222"/>
              <a:gd name="T2" fmla="*/ 0 w 505"/>
              <a:gd name="T3" fmla="*/ 0 h 222"/>
              <a:gd name="T4" fmla="*/ 0 w 505"/>
              <a:gd name="T5" fmla="*/ 2147483646 h 222"/>
              <a:gd name="T6" fmla="*/ 0 60000 65536"/>
              <a:gd name="T7" fmla="*/ 0 60000 65536"/>
              <a:gd name="T8" fmla="*/ 0 60000 65536"/>
              <a:gd name="T9" fmla="*/ 0 w 505"/>
              <a:gd name="T10" fmla="*/ 0 h 222"/>
              <a:gd name="T11" fmla="*/ 505 w 505"/>
              <a:gd name="T12" fmla="*/ 222 h 222"/>
            </a:gdLst>
            <a:ahLst/>
            <a:cxnLst>
              <a:cxn ang="T6">
                <a:pos x="T0" y="T1"/>
              </a:cxn>
              <a:cxn ang="T7">
                <a:pos x="T2" y="T3"/>
              </a:cxn>
              <a:cxn ang="T8">
                <a:pos x="T4" y="T5"/>
              </a:cxn>
            </a:cxnLst>
            <a:rect l="T9" t="T10" r="T11" b="T12"/>
            <a:pathLst>
              <a:path w="505" h="222">
                <a:moveTo>
                  <a:pt x="504" y="0"/>
                </a:moveTo>
                <a:lnTo>
                  <a:pt x="0" y="0"/>
                </a:lnTo>
                <a:lnTo>
                  <a:pt x="0" y="221"/>
                </a:lnTo>
              </a:path>
            </a:pathLst>
          </a:custGeom>
          <a:noFill/>
          <a:ln w="12700" cap="rnd">
            <a:solidFill>
              <a:srgbClr val="006B6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 name="Freeform 81">
            <a:extLst>
              <a:ext uri="{FF2B5EF4-FFF2-40B4-BE49-F238E27FC236}">
                <a16:creationId xmlns:a16="http://schemas.microsoft.com/office/drawing/2014/main" id="{49F5E837-CB4F-496A-8E07-743234FF3942}"/>
              </a:ext>
            </a:extLst>
          </p:cNvPr>
          <p:cNvSpPr>
            <a:spLocks/>
          </p:cNvSpPr>
          <p:nvPr/>
        </p:nvSpPr>
        <p:spPr bwMode="auto">
          <a:xfrm>
            <a:off x="9771558" y="5880324"/>
            <a:ext cx="700087" cy="311150"/>
          </a:xfrm>
          <a:custGeom>
            <a:avLst/>
            <a:gdLst>
              <a:gd name="T0" fmla="*/ 0 w 505"/>
              <a:gd name="T1" fmla="*/ 2147483646 h 222"/>
              <a:gd name="T2" fmla="*/ 2147483646 w 505"/>
              <a:gd name="T3" fmla="*/ 2147483646 h 222"/>
              <a:gd name="T4" fmla="*/ 2147483646 w 505"/>
              <a:gd name="T5" fmla="*/ 0 h 222"/>
              <a:gd name="T6" fmla="*/ 0 60000 65536"/>
              <a:gd name="T7" fmla="*/ 0 60000 65536"/>
              <a:gd name="T8" fmla="*/ 0 60000 65536"/>
              <a:gd name="T9" fmla="*/ 0 w 505"/>
              <a:gd name="T10" fmla="*/ 0 h 222"/>
              <a:gd name="T11" fmla="*/ 505 w 505"/>
              <a:gd name="T12" fmla="*/ 222 h 222"/>
            </a:gdLst>
            <a:ahLst/>
            <a:cxnLst>
              <a:cxn ang="T6">
                <a:pos x="T0" y="T1"/>
              </a:cxn>
              <a:cxn ang="T7">
                <a:pos x="T2" y="T3"/>
              </a:cxn>
              <a:cxn ang="T8">
                <a:pos x="T4" y="T5"/>
              </a:cxn>
            </a:cxnLst>
            <a:rect l="T9" t="T10" r="T11" b="T12"/>
            <a:pathLst>
              <a:path w="505" h="222">
                <a:moveTo>
                  <a:pt x="0" y="221"/>
                </a:moveTo>
                <a:lnTo>
                  <a:pt x="504" y="221"/>
                </a:lnTo>
                <a:lnTo>
                  <a:pt x="504" y="0"/>
                </a:lnTo>
              </a:path>
            </a:pathLst>
          </a:custGeom>
          <a:noFill/>
          <a:ln w="12700"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 name="Rectangle 82">
            <a:extLst>
              <a:ext uri="{FF2B5EF4-FFF2-40B4-BE49-F238E27FC236}">
                <a16:creationId xmlns:a16="http://schemas.microsoft.com/office/drawing/2014/main" id="{5BCD4FF9-13A4-42B0-9B54-914BD21F14B6}"/>
              </a:ext>
            </a:extLst>
          </p:cNvPr>
          <p:cNvSpPr>
            <a:spLocks noChangeArrowheads="1"/>
          </p:cNvSpPr>
          <p:nvPr/>
        </p:nvSpPr>
        <p:spPr bwMode="auto">
          <a:xfrm>
            <a:off x="6239370" y="5880324"/>
            <a:ext cx="744538" cy="309562"/>
          </a:xfrm>
          <a:prstGeom prst="rect">
            <a:avLst/>
          </a:prstGeom>
          <a:solidFill>
            <a:srgbClr val="C0FEF9"/>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lnSpc>
                <a:spcPct val="90000"/>
              </a:lnSpc>
              <a:spcBef>
                <a:spcPct val="0"/>
              </a:spcBef>
              <a:buClrTx/>
              <a:buFontTx/>
              <a:buNone/>
            </a:pPr>
            <a:r>
              <a:rPr lang="de-DE" altLang="en-US" sz="1700">
                <a:solidFill>
                  <a:srgbClr val="3333CC"/>
                </a:solidFill>
                <a:latin typeface="Arial" panose="020B0604020202020204" pitchFamily="34" charset="0"/>
                <a:ea typeface="楷体_GB2312"/>
                <a:cs typeface="楷体_GB2312"/>
              </a:rPr>
              <a:t>4</a:t>
            </a:r>
          </a:p>
        </p:txBody>
      </p:sp>
      <p:sp>
        <p:nvSpPr>
          <p:cNvPr id="79" name="Freeform 83">
            <a:extLst>
              <a:ext uri="{FF2B5EF4-FFF2-40B4-BE49-F238E27FC236}">
                <a16:creationId xmlns:a16="http://schemas.microsoft.com/office/drawing/2014/main" id="{E03DCB6D-75E7-4407-A64E-E41311A6B691}"/>
              </a:ext>
            </a:extLst>
          </p:cNvPr>
          <p:cNvSpPr>
            <a:spLocks/>
          </p:cNvSpPr>
          <p:nvPr/>
        </p:nvSpPr>
        <p:spPr bwMode="auto">
          <a:xfrm>
            <a:off x="6239370" y="5880324"/>
            <a:ext cx="746125" cy="311150"/>
          </a:xfrm>
          <a:custGeom>
            <a:avLst/>
            <a:gdLst>
              <a:gd name="T0" fmla="*/ 2147483646 w 538"/>
              <a:gd name="T1" fmla="*/ 0 h 222"/>
              <a:gd name="T2" fmla="*/ 0 w 538"/>
              <a:gd name="T3" fmla="*/ 0 h 222"/>
              <a:gd name="T4" fmla="*/ 0 w 538"/>
              <a:gd name="T5" fmla="*/ 2147483646 h 222"/>
              <a:gd name="T6" fmla="*/ 0 60000 65536"/>
              <a:gd name="T7" fmla="*/ 0 60000 65536"/>
              <a:gd name="T8" fmla="*/ 0 60000 65536"/>
              <a:gd name="T9" fmla="*/ 0 w 538"/>
              <a:gd name="T10" fmla="*/ 0 h 222"/>
              <a:gd name="T11" fmla="*/ 538 w 538"/>
              <a:gd name="T12" fmla="*/ 222 h 222"/>
            </a:gdLst>
            <a:ahLst/>
            <a:cxnLst>
              <a:cxn ang="T6">
                <a:pos x="T0" y="T1"/>
              </a:cxn>
              <a:cxn ang="T7">
                <a:pos x="T2" y="T3"/>
              </a:cxn>
              <a:cxn ang="T8">
                <a:pos x="T4" y="T5"/>
              </a:cxn>
            </a:cxnLst>
            <a:rect l="T9" t="T10" r="T11" b="T12"/>
            <a:pathLst>
              <a:path w="538" h="222">
                <a:moveTo>
                  <a:pt x="537" y="0"/>
                </a:moveTo>
                <a:lnTo>
                  <a:pt x="0" y="0"/>
                </a:lnTo>
                <a:lnTo>
                  <a:pt x="0" y="221"/>
                </a:lnTo>
              </a:path>
            </a:pathLst>
          </a:custGeom>
          <a:noFill/>
          <a:ln w="12700" cap="rnd">
            <a:solidFill>
              <a:srgbClr val="006B6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 name="Freeform 84">
            <a:extLst>
              <a:ext uri="{FF2B5EF4-FFF2-40B4-BE49-F238E27FC236}">
                <a16:creationId xmlns:a16="http://schemas.microsoft.com/office/drawing/2014/main" id="{ADBB795D-5E8C-4D3D-86A7-3DCD20A98D47}"/>
              </a:ext>
            </a:extLst>
          </p:cNvPr>
          <p:cNvSpPr>
            <a:spLocks/>
          </p:cNvSpPr>
          <p:nvPr/>
        </p:nvSpPr>
        <p:spPr bwMode="auto">
          <a:xfrm>
            <a:off x="6239370" y="5880324"/>
            <a:ext cx="746125" cy="311150"/>
          </a:xfrm>
          <a:custGeom>
            <a:avLst/>
            <a:gdLst>
              <a:gd name="T0" fmla="*/ 0 w 538"/>
              <a:gd name="T1" fmla="*/ 2147483646 h 222"/>
              <a:gd name="T2" fmla="*/ 2147483646 w 538"/>
              <a:gd name="T3" fmla="*/ 2147483646 h 222"/>
              <a:gd name="T4" fmla="*/ 2147483646 w 538"/>
              <a:gd name="T5" fmla="*/ 0 h 222"/>
              <a:gd name="T6" fmla="*/ 0 60000 65536"/>
              <a:gd name="T7" fmla="*/ 0 60000 65536"/>
              <a:gd name="T8" fmla="*/ 0 60000 65536"/>
              <a:gd name="T9" fmla="*/ 0 w 538"/>
              <a:gd name="T10" fmla="*/ 0 h 222"/>
              <a:gd name="T11" fmla="*/ 538 w 538"/>
              <a:gd name="T12" fmla="*/ 222 h 222"/>
            </a:gdLst>
            <a:ahLst/>
            <a:cxnLst>
              <a:cxn ang="T6">
                <a:pos x="T0" y="T1"/>
              </a:cxn>
              <a:cxn ang="T7">
                <a:pos x="T2" y="T3"/>
              </a:cxn>
              <a:cxn ang="T8">
                <a:pos x="T4" y="T5"/>
              </a:cxn>
            </a:cxnLst>
            <a:rect l="T9" t="T10" r="T11" b="T12"/>
            <a:pathLst>
              <a:path w="538" h="222">
                <a:moveTo>
                  <a:pt x="0" y="221"/>
                </a:moveTo>
                <a:lnTo>
                  <a:pt x="537" y="221"/>
                </a:lnTo>
                <a:lnTo>
                  <a:pt x="537" y="0"/>
                </a:lnTo>
              </a:path>
            </a:pathLst>
          </a:custGeom>
          <a:noFill/>
          <a:ln w="12700"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pic>
        <p:nvPicPr>
          <p:cNvPr id="105" name="Picture 5">
            <a:extLst>
              <a:ext uri="{FF2B5EF4-FFF2-40B4-BE49-F238E27FC236}">
                <a16:creationId xmlns:a16="http://schemas.microsoft.com/office/drawing/2014/main" id="{373D18D0-958F-4A30-BF3E-4D782496D1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8045" y="1052736"/>
            <a:ext cx="4500563"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Rectangle 4">
            <a:extLst>
              <a:ext uri="{FF2B5EF4-FFF2-40B4-BE49-F238E27FC236}">
                <a16:creationId xmlns:a16="http://schemas.microsoft.com/office/drawing/2014/main" id="{CE9D0FC3-FB77-40FD-927C-279472D5A259}"/>
              </a:ext>
            </a:extLst>
          </p:cNvPr>
          <p:cNvSpPr>
            <a:spLocks noChangeArrowheads="1"/>
          </p:cNvSpPr>
          <p:nvPr/>
        </p:nvSpPr>
        <p:spPr bwMode="black">
          <a:xfrm>
            <a:off x="3426320" y="1198786"/>
            <a:ext cx="2598738" cy="474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1"/>
          <a:lstStyle>
            <a:lvl1pPr marL="342900" indent="-342900">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55000"/>
              </a:spcBef>
              <a:buClr>
                <a:schemeClr val="tx1"/>
              </a:buClr>
            </a:pPr>
            <a:r>
              <a:rPr lang="zh-CN" altLang="en-US" sz="2200" dirty="0">
                <a:solidFill>
                  <a:srgbClr val="000099"/>
                </a:solidFill>
                <a:latin typeface="宋体" panose="02010600030101010101" pitchFamily="2" charset="-122"/>
              </a:rPr>
              <a:t>物料清单</a:t>
            </a:r>
          </a:p>
          <a:p>
            <a:pPr>
              <a:lnSpc>
                <a:spcPct val="90000"/>
              </a:lnSpc>
              <a:spcBef>
                <a:spcPct val="75000"/>
              </a:spcBef>
              <a:buClr>
                <a:schemeClr val="tx1"/>
              </a:buClr>
            </a:pPr>
            <a:r>
              <a:rPr lang="zh-CN" altLang="en-US" sz="2200" dirty="0">
                <a:latin typeface="宋体" panose="02010600030101010101" pitchFamily="2" charset="-122"/>
              </a:rPr>
              <a:t>物料清单是一组材料的集合. 这种材料的集合组成了生产的成品</a:t>
            </a:r>
          </a:p>
          <a:p>
            <a:pPr>
              <a:lnSpc>
                <a:spcPct val="90000"/>
              </a:lnSpc>
              <a:spcBef>
                <a:spcPct val="75000"/>
              </a:spcBef>
              <a:buClr>
                <a:schemeClr val="tx1"/>
              </a:buClr>
            </a:pPr>
            <a:r>
              <a:rPr lang="zh-CN" altLang="en-US" sz="2200" dirty="0">
                <a:latin typeface="宋体" panose="02010600030101010101" pitchFamily="2" charset="-122"/>
              </a:rPr>
              <a:t>物料清单可以分配到生产工艺中</a:t>
            </a:r>
          </a:p>
          <a:p>
            <a:pPr>
              <a:lnSpc>
                <a:spcPct val="90000"/>
              </a:lnSpc>
              <a:spcBef>
                <a:spcPct val="75000"/>
              </a:spcBef>
              <a:buClr>
                <a:schemeClr val="tx1"/>
              </a:buClr>
            </a:pPr>
            <a:r>
              <a:rPr lang="zh-CN" altLang="en-US" sz="2200" dirty="0">
                <a:latin typeface="宋体" panose="02010600030101010101" pitchFamily="2" charset="-122"/>
              </a:rPr>
              <a:t>在物料主数据中的物料的活动价格将组成生产过程的物料成本</a:t>
            </a:r>
          </a:p>
        </p:txBody>
      </p:sp>
    </p:spTree>
    <p:extLst>
      <p:ext uri="{BB962C8B-B14F-4D97-AF65-F5344CB8AC3E}">
        <p14:creationId xmlns:p14="http://schemas.microsoft.com/office/powerpoint/2010/main" val="4842101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产品成本计划与控制 </a:t>
            </a:r>
            <a:r>
              <a:rPr lang="en-US" altLang="zh-CN" dirty="0"/>
              <a:t>– </a:t>
            </a:r>
            <a:r>
              <a:rPr lang="zh-CN" altLang="en-US" dirty="0"/>
              <a:t>产品</a:t>
            </a:r>
            <a:r>
              <a:rPr lang="en-US" altLang="zh-CN" dirty="0"/>
              <a:t>BOM </a:t>
            </a:r>
            <a:endParaRPr lang="en-US" b="0" dirty="0"/>
          </a:p>
        </p:txBody>
      </p:sp>
      <p:sp>
        <p:nvSpPr>
          <p:cNvPr id="4" name="Rectangle 3">
            <a:extLst>
              <a:ext uri="{FF2B5EF4-FFF2-40B4-BE49-F238E27FC236}">
                <a16:creationId xmlns:a16="http://schemas.microsoft.com/office/drawing/2014/main" id="{6CEDF5B7-C79F-4081-AFD7-779A4FC1C055}"/>
              </a:ext>
            </a:extLst>
          </p:cNvPr>
          <p:cNvSpPr>
            <a:spLocks noChangeArrowheads="1"/>
          </p:cNvSpPr>
          <p:nvPr/>
        </p:nvSpPr>
        <p:spPr bwMode="auto">
          <a:xfrm>
            <a:off x="3497160" y="981298"/>
            <a:ext cx="8424862"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marL="385763" indent="-385763" defTabSz="687388">
              <a:spcBef>
                <a:spcPct val="20000"/>
              </a:spcBef>
              <a:buClr>
                <a:srgbClr val="72BFC5"/>
              </a:buClr>
              <a:buChar char="•"/>
              <a:defRPr sz="1300">
                <a:solidFill>
                  <a:schemeClr val="tx1"/>
                </a:solidFill>
                <a:latin typeface="Calibri" panose="020F0502020204030204" pitchFamily="34" charset="0"/>
              </a:defRPr>
            </a:lvl1pPr>
            <a:lvl2pPr marL="742950" indent="-285750" defTabSz="687388">
              <a:spcBef>
                <a:spcPct val="20000"/>
              </a:spcBef>
              <a:buClr>
                <a:srgbClr val="72BFC5"/>
              </a:buClr>
              <a:buChar char="–"/>
              <a:defRPr sz="1300">
                <a:solidFill>
                  <a:schemeClr val="tx1"/>
                </a:solidFill>
                <a:latin typeface="Calibri" panose="020F0502020204030204" pitchFamily="34" charset="0"/>
              </a:defRPr>
            </a:lvl2pPr>
            <a:lvl3pPr marL="1143000" indent="-228600" defTabSz="687388">
              <a:spcBef>
                <a:spcPct val="20000"/>
              </a:spcBef>
              <a:buClr>
                <a:srgbClr val="72BFC5"/>
              </a:buClr>
              <a:buChar char="•"/>
              <a:defRPr sz="1300">
                <a:solidFill>
                  <a:schemeClr val="tx1"/>
                </a:solidFill>
                <a:latin typeface="Calibri" panose="020F0502020204030204" pitchFamily="34" charset="0"/>
              </a:defRPr>
            </a:lvl3pPr>
            <a:lvl4pPr marL="1600200" indent="-228600" defTabSz="687388">
              <a:spcBef>
                <a:spcPct val="20000"/>
              </a:spcBef>
              <a:buClr>
                <a:srgbClr val="72BFC5"/>
              </a:buClr>
              <a:buChar char="–"/>
              <a:defRPr sz="1300">
                <a:solidFill>
                  <a:schemeClr val="tx1"/>
                </a:solidFill>
                <a:latin typeface="Calibri" panose="020F0502020204030204" pitchFamily="34" charset="0"/>
              </a:defRPr>
            </a:lvl4pPr>
            <a:lvl5pPr marL="2057400" indent="-228600" defTabSz="687388">
              <a:spcBef>
                <a:spcPct val="20000"/>
              </a:spcBef>
              <a:buClr>
                <a:srgbClr val="72BFC5"/>
              </a:buClr>
              <a:buChar char="»"/>
              <a:defRPr sz="1300">
                <a:solidFill>
                  <a:schemeClr val="tx1"/>
                </a:solidFill>
                <a:latin typeface="Calibri" panose="020F0502020204030204" pitchFamily="34" charset="0"/>
              </a:defRPr>
            </a:lvl5pPr>
            <a:lvl6pPr marL="2514600" indent="-228600" defTabSz="68738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68738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68738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68738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nSpc>
                <a:spcPct val="130000"/>
              </a:lnSpc>
              <a:spcBef>
                <a:spcPct val="0"/>
              </a:spcBef>
              <a:buClr>
                <a:schemeClr val="tx1"/>
              </a:buClr>
              <a:buSzPct val="85000"/>
              <a:buFont typeface="Wingdings" panose="05000000000000000000" pitchFamily="2" charset="2"/>
              <a:buNone/>
            </a:pPr>
            <a:r>
              <a:rPr lang="en-US" altLang="zh-CN" sz="2200" u="sng">
                <a:latin typeface="黑体" panose="02010609060101010101" pitchFamily="49" charset="-122"/>
              </a:rPr>
              <a:t>BOM</a:t>
            </a:r>
            <a:r>
              <a:rPr lang="zh-CN" altLang="en-US" sz="2200" u="sng">
                <a:latin typeface="黑体" panose="02010609060101010101" pitchFamily="49" charset="-122"/>
              </a:rPr>
              <a:t>数据</a:t>
            </a:r>
            <a:r>
              <a:rPr lang="zh-CN" altLang="en-US" sz="2200">
                <a:latin typeface="黑体" panose="02010609060101010101" pitchFamily="49" charset="-122"/>
              </a:rPr>
              <a:t>：</a:t>
            </a:r>
            <a:endParaRPr lang="zh-CN" altLang="zh-CN" sz="2200">
              <a:latin typeface="黑体" panose="02010609060101010101" pitchFamily="49" charset="-122"/>
            </a:endParaRPr>
          </a:p>
        </p:txBody>
      </p:sp>
      <p:pic>
        <p:nvPicPr>
          <p:cNvPr id="5" name="Picture 4">
            <a:extLst>
              <a:ext uri="{FF2B5EF4-FFF2-40B4-BE49-F238E27FC236}">
                <a16:creationId xmlns:a16="http://schemas.microsoft.com/office/drawing/2014/main" id="{2B767D5A-E7A9-46D7-BFEA-3859C7045A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560" y="1052736"/>
            <a:ext cx="5832475" cy="501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48477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产品成本计划与控制 </a:t>
            </a:r>
            <a:r>
              <a:rPr lang="en-US" altLang="zh-CN" dirty="0"/>
              <a:t>– </a:t>
            </a:r>
            <a:r>
              <a:rPr lang="zh-CN" altLang="en-US" dirty="0"/>
              <a:t>标准成本</a:t>
            </a:r>
            <a:r>
              <a:rPr lang="en-US" altLang="zh-CN" dirty="0"/>
              <a:t> </a:t>
            </a:r>
            <a:endParaRPr lang="en-US" b="0" dirty="0"/>
          </a:p>
        </p:txBody>
      </p:sp>
      <p:sp>
        <p:nvSpPr>
          <p:cNvPr id="4" name="Rectangle 2">
            <a:extLst>
              <a:ext uri="{FF2B5EF4-FFF2-40B4-BE49-F238E27FC236}">
                <a16:creationId xmlns:a16="http://schemas.microsoft.com/office/drawing/2014/main" id="{D1793E44-7CCD-4433-B43C-C5021D94A4AC}"/>
              </a:ext>
            </a:extLst>
          </p:cNvPr>
          <p:cNvSpPr>
            <a:spLocks noChangeArrowheads="1"/>
          </p:cNvSpPr>
          <p:nvPr/>
        </p:nvSpPr>
        <p:spPr bwMode="auto">
          <a:xfrm>
            <a:off x="3281486" y="1268760"/>
            <a:ext cx="763905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defRPr sz="2400">
                <a:solidFill>
                  <a:schemeClr val="tx1"/>
                </a:solidFill>
                <a:latin typeface="Times New Roman" pitchFamily="18" charset="0"/>
                <a:ea typeface="宋体" pitchFamily="2" charset="-122"/>
              </a:defRPr>
            </a:lvl1pPr>
            <a:lvl2pPr marL="742950" indent="-285750" algn="l">
              <a:defRPr sz="2400">
                <a:solidFill>
                  <a:schemeClr val="tx1"/>
                </a:solidFill>
                <a:latin typeface="Times New Roman" pitchFamily="18" charset="0"/>
                <a:ea typeface="宋体" pitchFamily="2" charset="-122"/>
              </a:defRPr>
            </a:lvl2pPr>
            <a:lvl3pPr marL="1143000" indent="-228600" algn="l">
              <a:defRPr sz="2400">
                <a:solidFill>
                  <a:schemeClr val="tx1"/>
                </a:solidFill>
                <a:latin typeface="Times New Roman" pitchFamily="18" charset="0"/>
                <a:ea typeface="宋体" pitchFamily="2" charset="-122"/>
              </a:defRPr>
            </a:lvl3pPr>
            <a:lvl4pPr marL="1600200" indent="-228600" algn="l">
              <a:defRPr sz="2400">
                <a:solidFill>
                  <a:schemeClr val="tx1"/>
                </a:solidFill>
                <a:latin typeface="Times New Roman" pitchFamily="18" charset="0"/>
                <a:ea typeface="宋体" pitchFamily="2" charset="-122"/>
              </a:defRPr>
            </a:lvl4pPr>
            <a:lvl5pPr marL="2057400" indent="-228600" algn="l">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lnSpc>
                <a:spcPct val="90000"/>
              </a:lnSpc>
              <a:spcBef>
                <a:spcPct val="20000"/>
              </a:spcBef>
              <a:buFont typeface="Wingdings" pitchFamily="2" charset="2"/>
              <a:buChar char="q"/>
              <a:defRPr/>
            </a:pPr>
            <a:r>
              <a:rPr kumimoji="1" lang="zh-CN" altLang="en-US" dirty="0">
                <a:ea typeface="標楷體" pitchFamily="65" charset="-120"/>
              </a:rPr>
              <a:t>由上述可知，成本构成的各项构成数据来源如下：</a:t>
            </a:r>
          </a:p>
          <a:p>
            <a:pPr eaLnBrk="1" hangingPunct="1">
              <a:lnSpc>
                <a:spcPct val="90000"/>
              </a:lnSpc>
              <a:spcBef>
                <a:spcPct val="20000"/>
              </a:spcBef>
              <a:buFont typeface="Wingdings" pitchFamily="2" charset="2"/>
              <a:buChar char="q"/>
              <a:defRPr/>
            </a:pPr>
            <a:endParaRPr kumimoji="1" lang="zh-CN" altLang="en-US" dirty="0">
              <a:ea typeface="標楷體" pitchFamily="65" charset="-120"/>
            </a:endParaRPr>
          </a:p>
          <a:p>
            <a:pPr lvl="2" eaLnBrk="1" hangingPunct="1">
              <a:lnSpc>
                <a:spcPct val="90000"/>
              </a:lnSpc>
              <a:spcBef>
                <a:spcPct val="20000"/>
              </a:spcBef>
              <a:buClr>
                <a:srgbClr val="FF3399"/>
              </a:buClr>
              <a:buFont typeface="Wingdings" pitchFamily="2" charset="2"/>
              <a:buChar char="Ø"/>
              <a:defRPr/>
            </a:pPr>
            <a:r>
              <a:rPr kumimoji="1" lang="zh-CN" altLang="en-US" dirty="0">
                <a:latin typeface="楷体_GB2312" pitchFamily="49" charset="-122"/>
                <a:ea typeface="楷体_GB2312" pitchFamily="49" charset="-122"/>
              </a:rPr>
              <a:t>直接材料=</a:t>
            </a:r>
            <a:r>
              <a:rPr kumimoji="1" lang="en-US" altLang="zh-CN" dirty="0">
                <a:latin typeface="楷体_GB2312" pitchFamily="49" charset="-122"/>
                <a:ea typeface="楷体_GB2312" pitchFamily="49" charset="-122"/>
              </a:rPr>
              <a:t>BOM</a:t>
            </a:r>
            <a:r>
              <a:rPr kumimoji="1" lang="zh-CN" altLang="en-US" dirty="0">
                <a:latin typeface="楷体_GB2312" pitchFamily="49" charset="-122"/>
                <a:ea typeface="楷体_GB2312" pitchFamily="49" charset="-122"/>
              </a:rPr>
              <a:t>中标准构成乘以物料主数据中的价格；</a:t>
            </a:r>
            <a:endParaRPr kumimoji="1" lang="en-US" altLang="zh-CN" dirty="0">
              <a:latin typeface="楷体_GB2312" pitchFamily="49" charset="-122"/>
              <a:ea typeface="楷体_GB2312" pitchFamily="49" charset="-122"/>
            </a:endParaRPr>
          </a:p>
          <a:p>
            <a:pPr marL="914400" lvl="2" indent="0" eaLnBrk="1" hangingPunct="1">
              <a:lnSpc>
                <a:spcPct val="90000"/>
              </a:lnSpc>
              <a:spcBef>
                <a:spcPct val="20000"/>
              </a:spcBef>
              <a:buClr>
                <a:srgbClr val="FF3399"/>
              </a:buClr>
              <a:defRPr/>
            </a:pPr>
            <a:endParaRPr kumimoji="1" lang="zh-CN" altLang="en-US" dirty="0">
              <a:latin typeface="楷体_GB2312" pitchFamily="49" charset="-122"/>
              <a:ea typeface="楷体_GB2312" pitchFamily="49" charset="-122"/>
            </a:endParaRPr>
          </a:p>
          <a:p>
            <a:pPr lvl="2" eaLnBrk="1" hangingPunct="1">
              <a:lnSpc>
                <a:spcPct val="90000"/>
              </a:lnSpc>
              <a:spcBef>
                <a:spcPct val="20000"/>
              </a:spcBef>
              <a:buClr>
                <a:srgbClr val="FF3399"/>
              </a:buClr>
              <a:buFont typeface="Wingdings" pitchFamily="2" charset="2"/>
              <a:buChar char="Ø"/>
              <a:defRPr/>
            </a:pPr>
            <a:r>
              <a:rPr kumimoji="1" lang="zh-CN" altLang="en-US" dirty="0">
                <a:latin typeface="楷体_GB2312" pitchFamily="49" charset="-122"/>
                <a:ea typeface="楷体_GB2312" pitchFamily="49" charset="-122"/>
              </a:rPr>
              <a:t>直接人工=工艺路线中的标准工时乘以作业类型中的标准价格；</a:t>
            </a:r>
            <a:endParaRPr kumimoji="1" lang="en-US" altLang="zh-CN" dirty="0">
              <a:latin typeface="楷体_GB2312" pitchFamily="49" charset="-122"/>
              <a:ea typeface="楷体_GB2312" pitchFamily="49" charset="-122"/>
            </a:endParaRPr>
          </a:p>
          <a:p>
            <a:pPr marL="914400" lvl="2" indent="0" eaLnBrk="1" hangingPunct="1">
              <a:lnSpc>
                <a:spcPct val="90000"/>
              </a:lnSpc>
              <a:spcBef>
                <a:spcPct val="20000"/>
              </a:spcBef>
              <a:buClr>
                <a:srgbClr val="FF3399"/>
              </a:buClr>
              <a:defRPr/>
            </a:pPr>
            <a:endParaRPr kumimoji="1" lang="en-US" altLang="zh-CN" dirty="0">
              <a:latin typeface="楷体_GB2312" pitchFamily="49" charset="-122"/>
              <a:ea typeface="楷体_GB2312" pitchFamily="49" charset="-122"/>
            </a:endParaRPr>
          </a:p>
          <a:p>
            <a:pPr lvl="2" eaLnBrk="1" hangingPunct="1">
              <a:lnSpc>
                <a:spcPct val="90000"/>
              </a:lnSpc>
              <a:spcBef>
                <a:spcPct val="20000"/>
              </a:spcBef>
              <a:buClr>
                <a:srgbClr val="FF3399"/>
              </a:buClr>
              <a:buFont typeface="Wingdings" pitchFamily="2" charset="2"/>
              <a:buChar char="Ø"/>
              <a:defRPr/>
            </a:pPr>
            <a:r>
              <a:rPr kumimoji="1" lang="zh-CN" altLang="en-US" dirty="0">
                <a:latin typeface="楷体_GB2312" pitchFamily="49" charset="-122"/>
                <a:ea typeface="楷体_GB2312" pitchFamily="49" charset="-122"/>
              </a:rPr>
              <a:t>制造费用=工艺路线中的标准工时乘以作业类型中的标准价格。</a:t>
            </a:r>
          </a:p>
        </p:txBody>
      </p:sp>
    </p:spTree>
    <p:extLst>
      <p:ext uri="{BB962C8B-B14F-4D97-AF65-F5344CB8AC3E}">
        <p14:creationId xmlns:p14="http://schemas.microsoft.com/office/powerpoint/2010/main" val="29197669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产品成本计划与控制 </a:t>
            </a:r>
            <a:r>
              <a:rPr lang="en-US" altLang="zh-CN" dirty="0"/>
              <a:t>– </a:t>
            </a:r>
            <a:r>
              <a:rPr lang="zh-CN" altLang="en-US" dirty="0"/>
              <a:t>标准成本</a:t>
            </a:r>
            <a:r>
              <a:rPr lang="en-US" altLang="zh-CN" dirty="0"/>
              <a:t> </a:t>
            </a:r>
            <a:endParaRPr lang="en-US" b="0" dirty="0"/>
          </a:p>
        </p:txBody>
      </p:sp>
      <p:grpSp>
        <p:nvGrpSpPr>
          <p:cNvPr id="4" name="Group 3">
            <a:extLst>
              <a:ext uri="{FF2B5EF4-FFF2-40B4-BE49-F238E27FC236}">
                <a16:creationId xmlns:a16="http://schemas.microsoft.com/office/drawing/2014/main" id="{54FD527C-2AA4-44A8-998A-7D404F669504}"/>
              </a:ext>
            </a:extLst>
          </p:cNvPr>
          <p:cNvGrpSpPr>
            <a:grpSpLocks/>
          </p:cNvGrpSpPr>
          <p:nvPr/>
        </p:nvGrpSpPr>
        <p:grpSpPr bwMode="auto">
          <a:xfrm>
            <a:off x="3609776" y="1700808"/>
            <a:ext cx="7670800" cy="2962275"/>
            <a:chOff x="556" y="1540"/>
            <a:chExt cx="4832" cy="1866"/>
          </a:xfrm>
        </p:grpSpPr>
        <p:sp>
          <p:nvSpPr>
            <p:cNvPr id="5" name="Rectangle 4">
              <a:extLst>
                <a:ext uri="{FF2B5EF4-FFF2-40B4-BE49-F238E27FC236}">
                  <a16:creationId xmlns:a16="http://schemas.microsoft.com/office/drawing/2014/main" id="{53C8B9D3-87C8-411C-9A31-C8A23A5CC6C5}"/>
                </a:ext>
              </a:extLst>
            </p:cNvPr>
            <p:cNvSpPr>
              <a:spLocks noChangeArrowheads="1"/>
            </p:cNvSpPr>
            <p:nvPr/>
          </p:nvSpPr>
          <p:spPr bwMode="auto">
            <a:xfrm>
              <a:off x="1740" y="1668"/>
              <a:ext cx="2688" cy="1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6" name="Rectangle 5">
              <a:extLst>
                <a:ext uri="{FF2B5EF4-FFF2-40B4-BE49-F238E27FC236}">
                  <a16:creationId xmlns:a16="http://schemas.microsoft.com/office/drawing/2014/main" id="{493F78BD-D753-4BF0-A675-78EE9434E241}"/>
                </a:ext>
              </a:extLst>
            </p:cNvPr>
            <p:cNvSpPr>
              <a:spLocks noChangeArrowheads="1"/>
            </p:cNvSpPr>
            <p:nvPr/>
          </p:nvSpPr>
          <p:spPr bwMode="auto">
            <a:xfrm>
              <a:off x="3772" y="2104"/>
              <a:ext cx="1600" cy="640"/>
            </a:xfrm>
            <a:prstGeom prst="rect">
              <a:avLst/>
            </a:prstGeom>
            <a:gradFill rotWithShape="0">
              <a:gsLst>
                <a:gs pos="0">
                  <a:srgbClr val="FDE3BA"/>
                </a:gs>
                <a:gs pos="50000">
                  <a:srgbClr val="FDE9C8"/>
                </a:gs>
                <a:gs pos="100000">
                  <a:srgbClr val="FDE3BA"/>
                </a:gs>
              </a:gsLst>
              <a:lin ang="27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7" name="Rectangle 6">
              <a:extLst>
                <a:ext uri="{FF2B5EF4-FFF2-40B4-BE49-F238E27FC236}">
                  <a16:creationId xmlns:a16="http://schemas.microsoft.com/office/drawing/2014/main" id="{73A4B9C6-650E-4DAF-9453-64260640ABAA}"/>
                </a:ext>
              </a:extLst>
            </p:cNvPr>
            <p:cNvSpPr>
              <a:spLocks noChangeArrowheads="1"/>
            </p:cNvSpPr>
            <p:nvPr/>
          </p:nvSpPr>
          <p:spPr bwMode="auto">
            <a:xfrm>
              <a:off x="3792" y="2232"/>
              <a:ext cx="15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50000"/>
                </a:spcBef>
                <a:buClrTx/>
                <a:buFontTx/>
                <a:buNone/>
              </a:pPr>
              <a:r>
                <a:rPr lang="zh-CN" altLang="en-US" sz="1800">
                  <a:latin typeface="Arial" panose="020B0604020202020204" pitchFamily="34" charset="0"/>
                </a:rPr>
                <a:t>物料主数据的标准价格</a:t>
              </a:r>
            </a:p>
          </p:txBody>
        </p:sp>
        <p:sp>
          <p:nvSpPr>
            <p:cNvPr id="8" name="AutoShape 7">
              <a:extLst>
                <a:ext uri="{FF2B5EF4-FFF2-40B4-BE49-F238E27FC236}">
                  <a16:creationId xmlns:a16="http://schemas.microsoft.com/office/drawing/2014/main" id="{BE011586-5ACB-47DF-A618-B1A3FD4AAF23}"/>
                </a:ext>
              </a:extLst>
            </p:cNvPr>
            <p:cNvSpPr>
              <a:spLocks noChangeArrowheads="1"/>
            </p:cNvSpPr>
            <p:nvPr/>
          </p:nvSpPr>
          <p:spPr bwMode="auto">
            <a:xfrm rot="5400000">
              <a:off x="2272" y="1792"/>
              <a:ext cx="1762" cy="1258"/>
            </a:xfrm>
            <a:prstGeom prst="triangle">
              <a:avLst>
                <a:gd name="adj" fmla="val 49995"/>
              </a:avLst>
            </a:prstGeom>
            <a:solidFill>
              <a:srgbClr val="AD69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9" name="Rectangle 8">
              <a:extLst>
                <a:ext uri="{FF2B5EF4-FFF2-40B4-BE49-F238E27FC236}">
                  <a16:creationId xmlns:a16="http://schemas.microsoft.com/office/drawing/2014/main" id="{E5952271-0FEF-4F11-99A4-DEE5DE6A2E90}"/>
                </a:ext>
              </a:extLst>
            </p:cNvPr>
            <p:cNvSpPr>
              <a:spLocks noChangeArrowheads="1"/>
            </p:cNvSpPr>
            <p:nvPr/>
          </p:nvSpPr>
          <p:spPr bwMode="auto">
            <a:xfrm>
              <a:off x="2528" y="2302"/>
              <a:ext cx="104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50000"/>
                </a:spcBef>
                <a:defRPr/>
              </a:pPr>
              <a:r>
                <a:rPr lang="zh-CN" altLang="en-US" dirty="0">
                  <a:solidFill>
                    <a:schemeClr val="bg1"/>
                  </a:solidFill>
                  <a:effectLst>
                    <a:outerShdw blurRad="38100" dist="38100" dir="2700000" algn="tl">
                      <a:srgbClr val="000000"/>
                    </a:outerShdw>
                  </a:effectLst>
                </a:rPr>
                <a:t>标准成本计算</a:t>
              </a:r>
            </a:p>
          </p:txBody>
        </p:sp>
        <p:grpSp>
          <p:nvGrpSpPr>
            <p:cNvPr id="10" name="Group 9">
              <a:extLst>
                <a:ext uri="{FF2B5EF4-FFF2-40B4-BE49-F238E27FC236}">
                  <a16:creationId xmlns:a16="http://schemas.microsoft.com/office/drawing/2014/main" id="{21A19705-E7A8-46C1-8EBC-A950DAB0C7A5}"/>
                </a:ext>
              </a:extLst>
            </p:cNvPr>
            <p:cNvGrpSpPr>
              <a:grpSpLocks/>
            </p:cNvGrpSpPr>
            <p:nvPr/>
          </p:nvGrpSpPr>
          <p:grpSpPr bwMode="auto">
            <a:xfrm>
              <a:off x="556" y="1540"/>
              <a:ext cx="1672" cy="1048"/>
              <a:chOff x="556" y="1540"/>
              <a:chExt cx="1672" cy="1048"/>
            </a:xfrm>
          </p:grpSpPr>
          <p:sp>
            <p:nvSpPr>
              <p:cNvPr id="17" name="Rectangle 10">
                <a:extLst>
                  <a:ext uri="{FF2B5EF4-FFF2-40B4-BE49-F238E27FC236}">
                    <a16:creationId xmlns:a16="http://schemas.microsoft.com/office/drawing/2014/main" id="{6FD6B1EC-7407-4553-A446-E02EF7138221}"/>
                  </a:ext>
                </a:extLst>
              </p:cNvPr>
              <p:cNvSpPr>
                <a:spLocks noChangeArrowheads="1"/>
              </p:cNvSpPr>
              <p:nvPr/>
            </p:nvSpPr>
            <p:spPr bwMode="auto">
              <a:xfrm>
                <a:off x="556" y="1540"/>
                <a:ext cx="1672" cy="1048"/>
              </a:xfrm>
              <a:prstGeom prst="rect">
                <a:avLst/>
              </a:prstGeom>
              <a:solidFill>
                <a:srgbClr val="FF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8" name="Rectangle 11">
                <a:extLst>
                  <a:ext uri="{FF2B5EF4-FFF2-40B4-BE49-F238E27FC236}">
                    <a16:creationId xmlns:a16="http://schemas.microsoft.com/office/drawing/2014/main" id="{080D734B-3C9F-4B7F-96F9-63356ADF4908}"/>
                  </a:ext>
                </a:extLst>
              </p:cNvPr>
              <p:cNvSpPr>
                <a:spLocks noChangeArrowheads="1"/>
              </p:cNvSpPr>
              <p:nvPr/>
            </p:nvSpPr>
            <p:spPr bwMode="auto">
              <a:xfrm>
                <a:off x="916" y="2404"/>
                <a:ext cx="364" cy="112"/>
              </a:xfrm>
              <a:prstGeom prst="rect">
                <a:avLst/>
              </a:prstGeom>
              <a:solidFill>
                <a:srgbClr val="3365FB"/>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9" name="Rectangle 12">
                <a:extLst>
                  <a:ext uri="{FF2B5EF4-FFF2-40B4-BE49-F238E27FC236}">
                    <a16:creationId xmlns:a16="http://schemas.microsoft.com/office/drawing/2014/main" id="{AAEA1231-E721-4875-AE42-D36DDFC5F70F}"/>
                  </a:ext>
                </a:extLst>
              </p:cNvPr>
              <p:cNvSpPr>
                <a:spLocks noChangeArrowheads="1"/>
              </p:cNvSpPr>
              <p:nvPr/>
            </p:nvSpPr>
            <p:spPr bwMode="auto">
              <a:xfrm>
                <a:off x="1480" y="2404"/>
                <a:ext cx="364" cy="112"/>
              </a:xfrm>
              <a:prstGeom prst="rect">
                <a:avLst/>
              </a:prstGeom>
              <a:solidFill>
                <a:srgbClr val="3365FB"/>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0" name="Rectangle 13">
                <a:extLst>
                  <a:ext uri="{FF2B5EF4-FFF2-40B4-BE49-F238E27FC236}">
                    <a16:creationId xmlns:a16="http://schemas.microsoft.com/office/drawing/2014/main" id="{6D579C78-B008-4721-AF66-280121470C97}"/>
                  </a:ext>
                </a:extLst>
              </p:cNvPr>
              <p:cNvSpPr>
                <a:spLocks noChangeArrowheads="1"/>
              </p:cNvSpPr>
              <p:nvPr/>
            </p:nvSpPr>
            <p:spPr bwMode="auto">
              <a:xfrm>
                <a:off x="1216" y="2092"/>
                <a:ext cx="364" cy="112"/>
              </a:xfrm>
              <a:prstGeom prst="rect">
                <a:avLst/>
              </a:prstGeom>
              <a:solidFill>
                <a:srgbClr val="3365FB"/>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1" name="Line 14">
                <a:extLst>
                  <a:ext uri="{FF2B5EF4-FFF2-40B4-BE49-F238E27FC236}">
                    <a16:creationId xmlns:a16="http://schemas.microsoft.com/office/drawing/2014/main" id="{4D2AECD2-1073-4B56-B797-BF76FAD9755D}"/>
                  </a:ext>
                </a:extLst>
              </p:cNvPr>
              <p:cNvSpPr>
                <a:spLocks noChangeShapeType="1"/>
              </p:cNvSpPr>
              <p:nvPr/>
            </p:nvSpPr>
            <p:spPr bwMode="auto">
              <a:xfrm>
                <a:off x="1392" y="2208"/>
                <a:ext cx="0" cy="8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5">
                <a:extLst>
                  <a:ext uri="{FF2B5EF4-FFF2-40B4-BE49-F238E27FC236}">
                    <a16:creationId xmlns:a16="http://schemas.microsoft.com/office/drawing/2014/main" id="{DA24104C-E60C-49C4-B5F8-1AE4BC812B31}"/>
                  </a:ext>
                </a:extLst>
              </p:cNvPr>
              <p:cNvSpPr>
                <a:spLocks noChangeShapeType="1"/>
              </p:cNvSpPr>
              <p:nvPr/>
            </p:nvSpPr>
            <p:spPr bwMode="auto">
              <a:xfrm>
                <a:off x="1092" y="2304"/>
                <a:ext cx="57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6">
                <a:extLst>
                  <a:ext uri="{FF2B5EF4-FFF2-40B4-BE49-F238E27FC236}">
                    <a16:creationId xmlns:a16="http://schemas.microsoft.com/office/drawing/2014/main" id="{D4D6127E-64DA-489A-A23A-16DF59DBC590}"/>
                  </a:ext>
                </a:extLst>
              </p:cNvPr>
              <p:cNvSpPr>
                <a:spLocks noChangeShapeType="1"/>
              </p:cNvSpPr>
              <p:nvPr/>
            </p:nvSpPr>
            <p:spPr bwMode="auto">
              <a:xfrm>
                <a:off x="1092" y="2304"/>
                <a:ext cx="0" cy="9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17">
                <a:extLst>
                  <a:ext uri="{FF2B5EF4-FFF2-40B4-BE49-F238E27FC236}">
                    <a16:creationId xmlns:a16="http://schemas.microsoft.com/office/drawing/2014/main" id="{C55551FF-A0A6-49D0-A330-226754AF482C}"/>
                  </a:ext>
                </a:extLst>
              </p:cNvPr>
              <p:cNvSpPr>
                <a:spLocks noChangeShapeType="1"/>
              </p:cNvSpPr>
              <p:nvPr/>
            </p:nvSpPr>
            <p:spPr bwMode="auto">
              <a:xfrm>
                <a:off x="1680" y="2304"/>
                <a:ext cx="0" cy="9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Rectangle 18">
                <a:extLst>
                  <a:ext uri="{FF2B5EF4-FFF2-40B4-BE49-F238E27FC236}">
                    <a16:creationId xmlns:a16="http://schemas.microsoft.com/office/drawing/2014/main" id="{A7ED5028-6546-4DFB-AE58-8A62038EAF77}"/>
                  </a:ext>
                </a:extLst>
              </p:cNvPr>
              <p:cNvSpPr>
                <a:spLocks noChangeArrowheads="1"/>
              </p:cNvSpPr>
              <p:nvPr/>
            </p:nvSpPr>
            <p:spPr bwMode="auto">
              <a:xfrm>
                <a:off x="844" y="1792"/>
                <a:ext cx="160" cy="124"/>
              </a:xfrm>
              <a:prstGeom prst="rect">
                <a:avLst/>
              </a:prstGeom>
              <a:solidFill>
                <a:srgbClr val="3365FB"/>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6" name="Rectangle 19">
                <a:extLst>
                  <a:ext uri="{FF2B5EF4-FFF2-40B4-BE49-F238E27FC236}">
                    <a16:creationId xmlns:a16="http://schemas.microsoft.com/office/drawing/2014/main" id="{3896201C-617B-4D19-B0CE-C9B44E69C30B}"/>
                  </a:ext>
                </a:extLst>
              </p:cNvPr>
              <p:cNvSpPr>
                <a:spLocks noChangeArrowheads="1"/>
              </p:cNvSpPr>
              <p:nvPr/>
            </p:nvSpPr>
            <p:spPr bwMode="auto">
              <a:xfrm>
                <a:off x="1132" y="1792"/>
                <a:ext cx="160" cy="124"/>
              </a:xfrm>
              <a:prstGeom prst="rect">
                <a:avLst/>
              </a:prstGeom>
              <a:solidFill>
                <a:srgbClr val="3365FB"/>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7" name="Rectangle 20">
                <a:extLst>
                  <a:ext uri="{FF2B5EF4-FFF2-40B4-BE49-F238E27FC236}">
                    <a16:creationId xmlns:a16="http://schemas.microsoft.com/office/drawing/2014/main" id="{05F8049E-DE62-4D1B-AF75-5F1911A187F3}"/>
                  </a:ext>
                </a:extLst>
              </p:cNvPr>
              <p:cNvSpPr>
                <a:spLocks noChangeArrowheads="1"/>
              </p:cNvSpPr>
              <p:nvPr/>
            </p:nvSpPr>
            <p:spPr bwMode="auto">
              <a:xfrm>
                <a:off x="1408" y="1792"/>
                <a:ext cx="160" cy="124"/>
              </a:xfrm>
              <a:prstGeom prst="rect">
                <a:avLst/>
              </a:prstGeom>
              <a:solidFill>
                <a:srgbClr val="3365FB"/>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8" name="Rectangle 21">
                <a:extLst>
                  <a:ext uri="{FF2B5EF4-FFF2-40B4-BE49-F238E27FC236}">
                    <a16:creationId xmlns:a16="http://schemas.microsoft.com/office/drawing/2014/main" id="{9F6582FC-B423-4903-88AE-B8170E9F4F0C}"/>
                  </a:ext>
                </a:extLst>
              </p:cNvPr>
              <p:cNvSpPr>
                <a:spLocks noChangeArrowheads="1"/>
              </p:cNvSpPr>
              <p:nvPr/>
            </p:nvSpPr>
            <p:spPr bwMode="auto">
              <a:xfrm>
                <a:off x="1696" y="1792"/>
                <a:ext cx="160" cy="124"/>
              </a:xfrm>
              <a:prstGeom prst="rect">
                <a:avLst/>
              </a:prstGeom>
              <a:solidFill>
                <a:srgbClr val="3365FB"/>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9" name="Line 22">
                <a:extLst>
                  <a:ext uri="{FF2B5EF4-FFF2-40B4-BE49-F238E27FC236}">
                    <a16:creationId xmlns:a16="http://schemas.microsoft.com/office/drawing/2014/main" id="{E9739DAD-626B-472B-876B-D84CF19E5046}"/>
                  </a:ext>
                </a:extLst>
              </p:cNvPr>
              <p:cNvSpPr>
                <a:spLocks noChangeShapeType="1"/>
              </p:cNvSpPr>
              <p:nvPr/>
            </p:nvSpPr>
            <p:spPr bwMode="auto">
              <a:xfrm>
                <a:off x="1020" y="1860"/>
                <a:ext cx="9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23">
                <a:extLst>
                  <a:ext uri="{FF2B5EF4-FFF2-40B4-BE49-F238E27FC236}">
                    <a16:creationId xmlns:a16="http://schemas.microsoft.com/office/drawing/2014/main" id="{AF3717C7-74D5-4F2C-812A-7FB3515B3335}"/>
                  </a:ext>
                </a:extLst>
              </p:cNvPr>
              <p:cNvSpPr>
                <a:spLocks noChangeShapeType="1"/>
              </p:cNvSpPr>
              <p:nvPr/>
            </p:nvSpPr>
            <p:spPr bwMode="auto">
              <a:xfrm>
                <a:off x="1296" y="1860"/>
                <a:ext cx="108"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24">
                <a:extLst>
                  <a:ext uri="{FF2B5EF4-FFF2-40B4-BE49-F238E27FC236}">
                    <a16:creationId xmlns:a16="http://schemas.microsoft.com/office/drawing/2014/main" id="{B31D5047-169E-4029-83A9-2D20516A1F0A}"/>
                  </a:ext>
                </a:extLst>
              </p:cNvPr>
              <p:cNvSpPr>
                <a:spLocks noChangeShapeType="1"/>
              </p:cNvSpPr>
              <p:nvPr/>
            </p:nvSpPr>
            <p:spPr bwMode="auto">
              <a:xfrm>
                <a:off x="1584" y="1860"/>
                <a:ext cx="9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Rectangle 25">
                <a:extLst>
                  <a:ext uri="{FF2B5EF4-FFF2-40B4-BE49-F238E27FC236}">
                    <a16:creationId xmlns:a16="http://schemas.microsoft.com/office/drawing/2014/main" id="{69BC3DD9-3723-4DC4-B938-E0FC0780A5FB}"/>
                  </a:ext>
                </a:extLst>
              </p:cNvPr>
              <p:cNvSpPr>
                <a:spLocks noChangeArrowheads="1"/>
              </p:cNvSpPr>
              <p:nvPr/>
            </p:nvSpPr>
            <p:spPr bwMode="auto">
              <a:xfrm>
                <a:off x="924" y="1572"/>
                <a:ext cx="8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50000"/>
                  </a:spcBef>
                  <a:buClrTx/>
                  <a:buFontTx/>
                  <a:buNone/>
                </a:pPr>
                <a:r>
                  <a:rPr lang="zh-CN" altLang="en-US" sz="1800">
                    <a:latin typeface="Arial" panose="020B0604020202020204" pitchFamily="34" charset="0"/>
                  </a:rPr>
                  <a:t>生产工艺</a:t>
                </a:r>
              </a:p>
            </p:txBody>
          </p:sp>
        </p:grpSp>
        <p:sp>
          <p:nvSpPr>
            <p:cNvPr id="11" name="Rectangle 26">
              <a:extLst>
                <a:ext uri="{FF2B5EF4-FFF2-40B4-BE49-F238E27FC236}">
                  <a16:creationId xmlns:a16="http://schemas.microsoft.com/office/drawing/2014/main" id="{05C09E11-196C-444C-8670-E49232FB1610}"/>
                </a:ext>
              </a:extLst>
            </p:cNvPr>
            <p:cNvSpPr>
              <a:spLocks noChangeArrowheads="1"/>
            </p:cNvSpPr>
            <p:nvPr/>
          </p:nvSpPr>
          <p:spPr bwMode="auto">
            <a:xfrm>
              <a:off x="1034" y="1903"/>
              <a:ext cx="8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50000"/>
                </a:spcBef>
                <a:buClrTx/>
                <a:buFontTx/>
                <a:buNone/>
              </a:pPr>
              <a:r>
                <a:rPr lang="zh-CN" altLang="en-US" sz="1800" dirty="0">
                  <a:latin typeface="Arial" panose="020B0604020202020204" pitchFamily="34" charset="0"/>
                </a:rPr>
                <a:t>物料清单</a:t>
              </a:r>
            </a:p>
          </p:txBody>
        </p:sp>
        <p:sp>
          <p:nvSpPr>
            <p:cNvPr id="12" name="Rectangle 27">
              <a:extLst>
                <a:ext uri="{FF2B5EF4-FFF2-40B4-BE49-F238E27FC236}">
                  <a16:creationId xmlns:a16="http://schemas.microsoft.com/office/drawing/2014/main" id="{16E6D314-CEB7-4F33-AEA4-DBA48533EA1B}"/>
                </a:ext>
              </a:extLst>
            </p:cNvPr>
            <p:cNvSpPr>
              <a:spLocks noChangeArrowheads="1"/>
            </p:cNvSpPr>
            <p:nvPr/>
          </p:nvSpPr>
          <p:spPr bwMode="auto">
            <a:xfrm>
              <a:off x="700" y="2776"/>
              <a:ext cx="1444" cy="412"/>
            </a:xfrm>
            <a:prstGeom prst="rect">
              <a:avLst/>
            </a:prstGeom>
            <a:solidFill>
              <a:srgbClr val="FFBE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3" name="Rectangle 28">
              <a:extLst>
                <a:ext uri="{FF2B5EF4-FFF2-40B4-BE49-F238E27FC236}">
                  <a16:creationId xmlns:a16="http://schemas.microsoft.com/office/drawing/2014/main" id="{4D219FF1-ED32-442F-B51E-A6695EDE246B}"/>
                </a:ext>
              </a:extLst>
            </p:cNvPr>
            <p:cNvSpPr>
              <a:spLocks noChangeArrowheads="1"/>
            </p:cNvSpPr>
            <p:nvPr/>
          </p:nvSpPr>
          <p:spPr bwMode="auto">
            <a:xfrm>
              <a:off x="856" y="2868"/>
              <a:ext cx="15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50000"/>
                </a:spcBef>
                <a:buClrTx/>
                <a:buFontTx/>
                <a:buNone/>
              </a:pPr>
              <a:r>
                <a:rPr lang="zh-CN" altLang="en-US" sz="1800" dirty="0">
                  <a:latin typeface="Arial" panose="020B0604020202020204" pitchFamily="34" charset="0"/>
                </a:rPr>
                <a:t>其他生产费用</a:t>
              </a:r>
            </a:p>
          </p:txBody>
        </p:sp>
        <p:sp>
          <p:nvSpPr>
            <p:cNvPr id="14" name="AutoShape 29">
              <a:extLst>
                <a:ext uri="{FF2B5EF4-FFF2-40B4-BE49-F238E27FC236}">
                  <a16:creationId xmlns:a16="http://schemas.microsoft.com/office/drawing/2014/main" id="{DE89C1D5-CA56-4FD0-83E9-19BF3882F521}"/>
                </a:ext>
              </a:extLst>
            </p:cNvPr>
            <p:cNvSpPr>
              <a:spLocks noChangeArrowheads="1"/>
            </p:cNvSpPr>
            <p:nvPr/>
          </p:nvSpPr>
          <p:spPr bwMode="auto">
            <a:xfrm>
              <a:off x="2068" y="1756"/>
              <a:ext cx="640" cy="184"/>
            </a:xfrm>
            <a:prstGeom prst="rightArrow">
              <a:avLst>
                <a:gd name="adj1" fmla="val 50000"/>
                <a:gd name="adj2" fmla="val 173929"/>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5" name="AutoShape 30">
              <a:extLst>
                <a:ext uri="{FF2B5EF4-FFF2-40B4-BE49-F238E27FC236}">
                  <a16:creationId xmlns:a16="http://schemas.microsoft.com/office/drawing/2014/main" id="{3A067586-F54B-4A72-B2C9-5090ACC8038E}"/>
                </a:ext>
              </a:extLst>
            </p:cNvPr>
            <p:cNvSpPr>
              <a:spLocks noChangeArrowheads="1"/>
            </p:cNvSpPr>
            <p:nvPr/>
          </p:nvSpPr>
          <p:spPr bwMode="auto">
            <a:xfrm>
              <a:off x="2092" y="2896"/>
              <a:ext cx="640" cy="184"/>
            </a:xfrm>
            <a:prstGeom prst="rightArrow">
              <a:avLst>
                <a:gd name="adj1" fmla="val 50000"/>
                <a:gd name="adj2" fmla="val 173929"/>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6" name="Rectangle 31">
              <a:extLst>
                <a:ext uri="{FF2B5EF4-FFF2-40B4-BE49-F238E27FC236}">
                  <a16:creationId xmlns:a16="http://schemas.microsoft.com/office/drawing/2014/main" id="{4515AC93-5A0E-4C08-8261-EDAB9BDC0900}"/>
                </a:ext>
              </a:extLst>
            </p:cNvPr>
            <p:cNvSpPr>
              <a:spLocks noChangeArrowheads="1"/>
            </p:cNvSpPr>
            <p:nvPr/>
          </p:nvSpPr>
          <p:spPr bwMode="auto">
            <a:xfrm>
              <a:off x="3384" y="3156"/>
              <a:ext cx="190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50000"/>
                </a:spcBef>
                <a:buClrTx/>
                <a:buFontTx/>
                <a:buNone/>
              </a:pPr>
              <a:r>
                <a:rPr lang="zh-CN" altLang="en-US" sz="1800">
                  <a:latin typeface="Arial" panose="020B0604020202020204" pitchFamily="34" charset="0"/>
                </a:rPr>
                <a:t>成品的成本已计算</a:t>
              </a:r>
            </a:p>
          </p:txBody>
        </p:sp>
      </p:grpSp>
    </p:spTree>
    <p:extLst>
      <p:ext uri="{BB962C8B-B14F-4D97-AF65-F5344CB8AC3E}">
        <p14:creationId xmlns:p14="http://schemas.microsoft.com/office/powerpoint/2010/main" val="39931871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产品成本计划与控制 </a:t>
            </a:r>
            <a:r>
              <a:rPr lang="en-US" altLang="zh-CN" dirty="0"/>
              <a:t>– </a:t>
            </a:r>
            <a:r>
              <a:rPr lang="zh-CN" altLang="en-US" dirty="0"/>
              <a:t>标准成本</a:t>
            </a:r>
            <a:endParaRPr lang="en-US" b="0" dirty="0"/>
          </a:p>
        </p:txBody>
      </p:sp>
      <p:pic>
        <p:nvPicPr>
          <p:cNvPr id="4" name="Picture 2">
            <a:extLst>
              <a:ext uri="{FF2B5EF4-FFF2-40B4-BE49-F238E27FC236}">
                <a16:creationId xmlns:a16="http://schemas.microsoft.com/office/drawing/2014/main" id="{FDF59EAB-3A35-4485-8EE8-6EA0F92EC0F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604443" y="1033933"/>
            <a:ext cx="7346950" cy="4525963"/>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a:extLst>
              <a:ext uri="{FF2B5EF4-FFF2-40B4-BE49-F238E27FC236}">
                <a16:creationId xmlns:a16="http://schemas.microsoft.com/office/drawing/2014/main" id="{D84D8C27-4EBD-4942-80CF-4EBCDC559D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4431" y="1032346"/>
            <a:ext cx="7345362" cy="4525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a:extLst>
              <a:ext uri="{FF2B5EF4-FFF2-40B4-BE49-F238E27FC236}">
                <a16:creationId xmlns:a16="http://schemas.microsoft.com/office/drawing/2014/main" id="{A94410B2-EF17-4364-9432-694B4C912F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9218" y="2329333"/>
            <a:ext cx="4959350" cy="3763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176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产品成本计划与控制 </a:t>
            </a:r>
            <a:r>
              <a:rPr lang="en-US" altLang="zh-CN" dirty="0"/>
              <a:t>– </a:t>
            </a:r>
            <a:r>
              <a:rPr lang="zh-CN" altLang="en-US" dirty="0"/>
              <a:t>标准成本</a:t>
            </a:r>
            <a:r>
              <a:rPr lang="en-US" altLang="zh-CN" dirty="0"/>
              <a:t> </a:t>
            </a:r>
            <a:endParaRPr lang="en-US" b="0" dirty="0"/>
          </a:p>
        </p:txBody>
      </p:sp>
      <p:grpSp>
        <p:nvGrpSpPr>
          <p:cNvPr id="5" name="Group 3">
            <a:extLst>
              <a:ext uri="{FF2B5EF4-FFF2-40B4-BE49-F238E27FC236}">
                <a16:creationId xmlns:a16="http://schemas.microsoft.com/office/drawing/2014/main" id="{99EA46BD-CB23-436A-950A-E3E82327EED7}"/>
              </a:ext>
            </a:extLst>
          </p:cNvPr>
          <p:cNvGrpSpPr>
            <a:grpSpLocks/>
          </p:cNvGrpSpPr>
          <p:nvPr/>
        </p:nvGrpSpPr>
        <p:grpSpPr bwMode="auto">
          <a:xfrm>
            <a:off x="6657058" y="1812702"/>
            <a:ext cx="504825" cy="696913"/>
            <a:chOff x="2275" y="1029"/>
            <a:chExt cx="330" cy="501"/>
          </a:xfrm>
        </p:grpSpPr>
        <p:sp>
          <p:nvSpPr>
            <p:cNvPr id="6" name="Line 4">
              <a:extLst>
                <a:ext uri="{FF2B5EF4-FFF2-40B4-BE49-F238E27FC236}">
                  <a16:creationId xmlns:a16="http://schemas.microsoft.com/office/drawing/2014/main" id="{5E414B58-29DB-4C50-803B-59F7B4CD680E}"/>
                </a:ext>
              </a:extLst>
            </p:cNvPr>
            <p:cNvSpPr>
              <a:spLocks noChangeShapeType="1"/>
            </p:cNvSpPr>
            <p:nvPr/>
          </p:nvSpPr>
          <p:spPr bwMode="auto">
            <a:xfrm>
              <a:off x="2275" y="1279"/>
              <a:ext cx="330" cy="0"/>
            </a:xfrm>
            <a:prstGeom prst="line">
              <a:avLst/>
            </a:prstGeom>
            <a:noFill/>
            <a:ln w="127000">
              <a:solidFill>
                <a:srgbClr val="B5006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Line 5">
              <a:extLst>
                <a:ext uri="{FF2B5EF4-FFF2-40B4-BE49-F238E27FC236}">
                  <a16:creationId xmlns:a16="http://schemas.microsoft.com/office/drawing/2014/main" id="{3F0822D3-D862-411B-B253-B1BDDE45C8B1}"/>
                </a:ext>
              </a:extLst>
            </p:cNvPr>
            <p:cNvSpPr>
              <a:spLocks noChangeShapeType="1"/>
            </p:cNvSpPr>
            <p:nvPr/>
          </p:nvSpPr>
          <p:spPr bwMode="auto">
            <a:xfrm flipV="1">
              <a:off x="2440" y="1029"/>
              <a:ext cx="0" cy="501"/>
            </a:xfrm>
            <a:prstGeom prst="line">
              <a:avLst/>
            </a:prstGeom>
            <a:noFill/>
            <a:ln w="127000">
              <a:solidFill>
                <a:srgbClr val="B5006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 name="AutoShape 6">
            <a:extLst>
              <a:ext uri="{FF2B5EF4-FFF2-40B4-BE49-F238E27FC236}">
                <a16:creationId xmlns:a16="http://schemas.microsoft.com/office/drawing/2014/main" id="{4685B69F-EE21-42AE-B0C3-255D63F31DFC}"/>
              </a:ext>
            </a:extLst>
          </p:cNvPr>
          <p:cNvSpPr>
            <a:spLocks noChangeArrowheads="1"/>
          </p:cNvSpPr>
          <p:nvPr/>
        </p:nvSpPr>
        <p:spPr bwMode="auto">
          <a:xfrm>
            <a:off x="5545808" y="3809777"/>
            <a:ext cx="1908175" cy="465138"/>
          </a:xfrm>
          <a:prstGeom prst="roundRect">
            <a:avLst>
              <a:gd name="adj" fmla="val 12495"/>
            </a:avLst>
          </a:prstGeom>
          <a:solidFill>
            <a:srgbClr val="0066FF"/>
          </a:solidFill>
          <a:ln w="12700">
            <a:solidFill>
              <a:schemeClr val="bg1"/>
            </a:solidFill>
            <a:round/>
            <a:headEnd/>
            <a:tailEnd/>
          </a:ln>
          <a:effectLst>
            <a:prstShdw prst="shdw17" dist="17961" dir="2700000">
              <a:schemeClr val="bg1">
                <a:gamma/>
                <a:shade val="60000"/>
                <a:invGamma/>
              </a:schemeClr>
            </a:prstShdw>
          </a:effectLst>
        </p:spPr>
        <p:txBody>
          <a:bodyPr wrap="none" lIns="90488" tIns="44450" rIns="90488" bIns="44450">
            <a:spAutoFit/>
          </a:bodyPr>
          <a:lstStyle/>
          <a:p>
            <a:pPr algn="ctr">
              <a:defRPr/>
            </a:pPr>
            <a:r>
              <a:rPr lang="zh-CN" altLang="en-US" sz="2200">
                <a:solidFill>
                  <a:srgbClr val="A2FFA3"/>
                </a:solidFill>
                <a:effectLst>
                  <a:outerShdw blurRad="38100" dist="38100" dir="2700000" algn="tl">
                    <a:srgbClr val="000000"/>
                  </a:outerShdw>
                </a:effectLst>
                <a:ea typeface="楷体_GB2312" pitchFamily="49" charset="-122"/>
              </a:rPr>
              <a:t>成本核算结果</a:t>
            </a:r>
          </a:p>
        </p:txBody>
      </p:sp>
      <p:sp>
        <p:nvSpPr>
          <p:cNvPr id="9" name="Rectangle 7">
            <a:extLst>
              <a:ext uri="{FF2B5EF4-FFF2-40B4-BE49-F238E27FC236}">
                <a16:creationId xmlns:a16="http://schemas.microsoft.com/office/drawing/2014/main" id="{D7116A0F-F802-4F00-80C0-407F2D957BB3}"/>
              </a:ext>
            </a:extLst>
          </p:cNvPr>
          <p:cNvSpPr>
            <a:spLocks noChangeArrowheads="1"/>
          </p:cNvSpPr>
          <p:nvPr/>
        </p:nvSpPr>
        <p:spPr bwMode="auto">
          <a:xfrm>
            <a:off x="4509170" y="4395565"/>
            <a:ext cx="1160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0" name="Rectangle 8">
            <a:extLst>
              <a:ext uri="{FF2B5EF4-FFF2-40B4-BE49-F238E27FC236}">
                <a16:creationId xmlns:a16="http://schemas.microsoft.com/office/drawing/2014/main" id="{F925B779-BA6A-4AE1-AC66-AC392AC05B9B}"/>
              </a:ext>
            </a:extLst>
          </p:cNvPr>
          <p:cNvSpPr>
            <a:spLocks noChangeArrowheads="1"/>
          </p:cNvSpPr>
          <p:nvPr/>
        </p:nvSpPr>
        <p:spPr bwMode="auto">
          <a:xfrm>
            <a:off x="4245645" y="4278090"/>
            <a:ext cx="2862263" cy="1763712"/>
          </a:xfrm>
          <a:prstGeom prst="rect">
            <a:avLst/>
          </a:prstGeom>
          <a:solidFill>
            <a:srgbClr val="CECECE"/>
          </a:solidFill>
          <a:ln>
            <a:noFill/>
          </a:ln>
          <a:effectLst>
            <a:prstShdw prst="shdw17" dist="17961" dir="2700000">
              <a:srgbClr val="7C7C7C"/>
            </a:prstShdw>
          </a:effectLst>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1" name="Rectangle 9">
            <a:extLst>
              <a:ext uri="{FF2B5EF4-FFF2-40B4-BE49-F238E27FC236}">
                <a16:creationId xmlns:a16="http://schemas.microsoft.com/office/drawing/2014/main" id="{75207C9E-D100-4C19-B6DE-BAE49BE9DA02}"/>
              </a:ext>
            </a:extLst>
          </p:cNvPr>
          <p:cNvSpPr>
            <a:spLocks noChangeArrowheads="1"/>
          </p:cNvSpPr>
          <p:nvPr/>
        </p:nvSpPr>
        <p:spPr bwMode="auto">
          <a:xfrm>
            <a:off x="4367808" y="4344765"/>
            <a:ext cx="2625725" cy="446087"/>
          </a:xfrm>
          <a:prstGeom prst="rect">
            <a:avLst/>
          </a:prstGeom>
          <a:solidFill>
            <a:srgbClr val="919191"/>
          </a:solidFill>
          <a:ln w="12700">
            <a:solidFill>
              <a:srgbClr val="CECECE"/>
            </a:solidFill>
            <a:miter lim="800000"/>
            <a:headEnd/>
            <a:tailEnd/>
          </a:ln>
          <a:effectLst>
            <a:prstShdw prst="shdw17" dist="17961" dir="2700000">
              <a:srgbClr val="7C7C7C"/>
            </a:prst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2" name="Rectangle 10">
            <a:extLst>
              <a:ext uri="{FF2B5EF4-FFF2-40B4-BE49-F238E27FC236}">
                <a16:creationId xmlns:a16="http://schemas.microsoft.com/office/drawing/2014/main" id="{C4087743-DA6A-412E-9944-99BD846D4606}"/>
              </a:ext>
            </a:extLst>
          </p:cNvPr>
          <p:cNvSpPr>
            <a:spLocks noChangeArrowheads="1"/>
          </p:cNvSpPr>
          <p:nvPr/>
        </p:nvSpPr>
        <p:spPr bwMode="auto">
          <a:xfrm>
            <a:off x="5215608" y="4411440"/>
            <a:ext cx="100012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en-US" sz="1600">
                <a:solidFill>
                  <a:srgbClr val="3333CC"/>
                </a:solidFill>
                <a:latin typeface="Arial" panose="020B0604020202020204" pitchFamily="34" charset="0"/>
                <a:ea typeface="楷体_GB2312"/>
                <a:cs typeface="楷体_GB2312"/>
              </a:rPr>
              <a:t>分项列举</a:t>
            </a:r>
          </a:p>
        </p:txBody>
      </p:sp>
      <p:sp>
        <p:nvSpPr>
          <p:cNvPr id="13" name="Rectangle 11">
            <a:extLst>
              <a:ext uri="{FF2B5EF4-FFF2-40B4-BE49-F238E27FC236}">
                <a16:creationId xmlns:a16="http://schemas.microsoft.com/office/drawing/2014/main" id="{04FC954D-3F42-47FE-A310-7C83D98E6128}"/>
              </a:ext>
            </a:extLst>
          </p:cNvPr>
          <p:cNvSpPr>
            <a:spLocks noChangeArrowheads="1"/>
          </p:cNvSpPr>
          <p:nvPr/>
        </p:nvSpPr>
        <p:spPr bwMode="auto">
          <a:xfrm>
            <a:off x="4245645" y="4882927"/>
            <a:ext cx="107950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571500">
              <a:spcBef>
                <a:spcPct val="20000"/>
              </a:spcBef>
              <a:buClr>
                <a:srgbClr val="72BFC5"/>
              </a:buClr>
              <a:buChar char="•"/>
              <a:tabLst>
                <a:tab pos="285750" algn="l"/>
                <a:tab pos="476250" algn="l"/>
                <a:tab pos="571500" algn="l"/>
              </a:tabLst>
              <a:defRPr sz="1300">
                <a:solidFill>
                  <a:schemeClr val="tx1"/>
                </a:solidFill>
                <a:latin typeface="Calibri" panose="020F0502020204030204" pitchFamily="34" charset="0"/>
              </a:defRPr>
            </a:lvl1pPr>
            <a:lvl2pPr marL="742950" indent="-285750" defTabSz="571500">
              <a:spcBef>
                <a:spcPct val="20000"/>
              </a:spcBef>
              <a:buClr>
                <a:srgbClr val="72BFC5"/>
              </a:buClr>
              <a:buChar char="–"/>
              <a:tabLst>
                <a:tab pos="285750" algn="l"/>
                <a:tab pos="476250" algn="l"/>
                <a:tab pos="571500" algn="l"/>
              </a:tabLst>
              <a:defRPr sz="1300">
                <a:solidFill>
                  <a:schemeClr val="tx1"/>
                </a:solidFill>
                <a:latin typeface="Calibri" panose="020F0502020204030204" pitchFamily="34" charset="0"/>
              </a:defRPr>
            </a:lvl2pPr>
            <a:lvl3pPr marL="1143000" indent="-228600" defTabSz="571500">
              <a:spcBef>
                <a:spcPct val="20000"/>
              </a:spcBef>
              <a:buClr>
                <a:srgbClr val="72BFC5"/>
              </a:buClr>
              <a:buChar char="•"/>
              <a:tabLst>
                <a:tab pos="285750" algn="l"/>
                <a:tab pos="476250" algn="l"/>
                <a:tab pos="571500" algn="l"/>
              </a:tabLst>
              <a:defRPr sz="1300">
                <a:solidFill>
                  <a:schemeClr val="tx1"/>
                </a:solidFill>
                <a:latin typeface="Calibri" panose="020F0502020204030204" pitchFamily="34" charset="0"/>
              </a:defRPr>
            </a:lvl3pPr>
            <a:lvl4pPr marL="1600200" indent="-228600" defTabSz="571500">
              <a:spcBef>
                <a:spcPct val="20000"/>
              </a:spcBef>
              <a:buClr>
                <a:srgbClr val="72BFC5"/>
              </a:buClr>
              <a:buChar char="–"/>
              <a:tabLst>
                <a:tab pos="285750" algn="l"/>
                <a:tab pos="476250" algn="l"/>
                <a:tab pos="571500" algn="l"/>
              </a:tabLst>
              <a:defRPr sz="1300">
                <a:solidFill>
                  <a:schemeClr val="tx1"/>
                </a:solidFill>
                <a:latin typeface="Calibri" panose="020F0502020204030204" pitchFamily="34" charset="0"/>
              </a:defRPr>
            </a:lvl4pPr>
            <a:lvl5pPr marL="2057400" indent="-228600" defTabSz="571500">
              <a:spcBef>
                <a:spcPct val="20000"/>
              </a:spcBef>
              <a:buClr>
                <a:srgbClr val="72BFC5"/>
              </a:buClr>
              <a:buChar char="»"/>
              <a:tabLst>
                <a:tab pos="285750" algn="l"/>
                <a:tab pos="476250" algn="l"/>
                <a:tab pos="571500" algn="l"/>
              </a:tabLst>
              <a:defRPr sz="1300">
                <a:solidFill>
                  <a:schemeClr val="tx1"/>
                </a:solidFill>
                <a:latin typeface="Calibri" panose="020F0502020204030204" pitchFamily="34" charset="0"/>
              </a:defRPr>
            </a:lvl5pPr>
            <a:lvl6pPr marL="2514600" indent="-228600" defTabSz="571500" eaLnBrk="0" fontAlgn="base" hangingPunct="0">
              <a:spcBef>
                <a:spcPct val="20000"/>
              </a:spcBef>
              <a:spcAft>
                <a:spcPct val="0"/>
              </a:spcAft>
              <a:buClr>
                <a:srgbClr val="72BFC5"/>
              </a:buClr>
              <a:buChar char="»"/>
              <a:tabLst>
                <a:tab pos="285750" algn="l"/>
                <a:tab pos="476250" algn="l"/>
                <a:tab pos="571500" algn="l"/>
              </a:tabLst>
              <a:defRPr sz="1300">
                <a:solidFill>
                  <a:schemeClr val="tx1"/>
                </a:solidFill>
                <a:latin typeface="Calibri" panose="020F0502020204030204" pitchFamily="34" charset="0"/>
              </a:defRPr>
            </a:lvl6pPr>
            <a:lvl7pPr marL="2971800" indent="-228600" defTabSz="571500" eaLnBrk="0" fontAlgn="base" hangingPunct="0">
              <a:spcBef>
                <a:spcPct val="20000"/>
              </a:spcBef>
              <a:spcAft>
                <a:spcPct val="0"/>
              </a:spcAft>
              <a:buClr>
                <a:srgbClr val="72BFC5"/>
              </a:buClr>
              <a:buChar char="»"/>
              <a:tabLst>
                <a:tab pos="285750" algn="l"/>
                <a:tab pos="476250" algn="l"/>
                <a:tab pos="571500" algn="l"/>
              </a:tabLst>
              <a:defRPr sz="1300">
                <a:solidFill>
                  <a:schemeClr val="tx1"/>
                </a:solidFill>
                <a:latin typeface="Calibri" panose="020F0502020204030204" pitchFamily="34" charset="0"/>
              </a:defRPr>
            </a:lvl7pPr>
            <a:lvl8pPr marL="3429000" indent="-228600" defTabSz="571500" eaLnBrk="0" fontAlgn="base" hangingPunct="0">
              <a:spcBef>
                <a:spcPct val="20000"/>
              </a:spcBef>
              <a:spcAft>
                <a:spcPct val="0"/>
              </a:spcAft>
              <a:buClr>
                <a:srgbClr val="72BFC5"/>
              </a:buClr>
              <a:buChar char="»"/>
              <a:tabLst>
                <a:tab pos="285750" algn="l"/>
                <a:tab pos="476250" algn="l"/>
                <a:tab pos="571500" algn="l"/>
              </a:tabLst>
              <a:defRPr sz="1300">
                <a:solidFill>
                  <a:schemeClr val="tx1"/>
                </a:solidFill>
                <a:latin typeface="Calibri" panose="020F0502020204030204" pitchFamily="34" charset="0"/>
              </a:defRPr>
            </a:lvl8pPr>
            <a:lvl9pPr marL="3886200" indent="-228600" defTabSz="571500" eaLnBrk="0" fontAlgn="base" hangingPunct="0">
              <a:spcBef>
                <a:spcPct val="20000"/>
              </a:spcBef>
              <a:spcAft>
                <a:spcPct val="0"/>
              </a:spcAft>
              <a:buClr>
                <a:srgbClr val="72BFC5"/>
              </a:buClr>
              <a:buChar char="»"/>
              <a:tabLst>
                <a:tab pos="285750" algn="l"/>
                <a:tab pos="476250" algn="l"/>
                <a:tab pos="571500" algn="l"/>
              </a:tabLst>
              <a:defRPr sz="1300">
                <a:solidFill>
                  <a:schemeClr val="tx1"/>
                </a:solidFill>
                <a:latin typeface="Calibri" panose="020F0502020204030204" pitchFamily="34" charset="0"/>
              </a:defRPr>
            </a:lvl9pPr>
          </a:lstStyle>
          <a:p>
            <a:pPr>
              <a:spcBef>
                <a:spcPct val="0"/>
              </a:spcBef>
              <a:buClrTx/>
              <a:buFontTx/>
              <a:buNone/>
            </a:pPr>
            <a:r>
              <a:rPr lang="en-US" altLang="zh-CN" sz="1400">
                <a:solidFill>
                  <a:srgbClr val="3333CC"/>
                </a:solidFill>
                <a:latin typeface="Arial" panose="020B0604020202020204" pitchFamily="34" charset="0"/>
                <a:ea typeface="楷体_GB2312"/>
                <a:cs typeface="楷体_GB2312"/>
              </a:rPr>
              <a:t>M </a:t>
            </a:r>
            <a:r>
              <a:rPr lang="zh-CN" altLang="en-US" sz="1400">
                <a:solidFill>
                  <a:srgbClr val="3333CC"/>
                </a:solidFill>
                <a:latin typeface="Arial" panose="020B0604020202020204" pitchFamily="34" charset="0"/>
                <a:ea typeface="楷体_GB2312"/>
                <a:cs typeface="楷体_GB2312"/>
              </a:rPr>
              <a:t>物料</a:t>
            </a:r>
          </a:p>
          <a:p>
            <a:pPr>
              <a:spcBef>
                <a:spcPct val="0"/>
              </a:spcBef>
              <a:buClrTx/>
              <a:buFontTx/>
              <a:buNone/>
            </a:pPr>
            <a:r>
              <a:rPr lang="en-US" altLang="zh-CN" sz="1400">
                <a:solidFill>
                  <a:srgbClr val="3333CC"/>
                </a:solidFill>
                <a:latin typeface="Arial" panose="020B0604020202020204" pitchFamily="34" charset="0"/>
                <a:ea typeface="楷体_GB2312"/>
                <a:cs typeface="楷体_GB2312"/>
              </a:rPr>
              <a:t>M </a:t>
            </a:r>
            <a:r>
              <a:rPr lang="zh-CN" altLang="en-US" sz="1400">
                <a:solidFill>
                  <a:srgbClr val="3333CC"/>
                </a:solidFill>
                <a:latin typeface="Arial" panose="020B0604020202020204" pitchFamily="34" charset="0"/>
                <a:ea typeface="楷体_GB2312"/>
                <a:cs typeface="楷体_GB2312"/>
              </a:rPr>
              <a:t>物料</a:t>
            </a:r>
          </a:p>
          <a:p>
            <a:pPr>
              <a:spcBef>
                <a:spcPct val="0"/>
              </a:spcBef>
              <a:buClrTx/>
              <a:buFontTx/>
              <a:buNone/>
            </a:pPr>
            <a:r>
              <a:rPr lang="en-US" altLang="zh-CN" sz="1400">
                <a:solidFill>
                  <a:srgbClr val="3333CC"/>
                </a:solidFill>
                <a:latin typeface="Arial" panose="020B0604020202020204" pitchFamily="34" charset="0"/>
                <a:ea typeface="楷体_GB2312"/>
                <a:cs typeface="楷体_GB2312"/>
              </a:rPr>
              <a:t>E </a:t>
            </a:r>
            <a:r>
              <a:rPr lang="zh-CN" altLang="en-US" sz="1400">
                <a:solidFill>
                  <a:srgbClr val="3333CC"/>
                </a:solidFill>
                <a:latin typeface="Arial" panose="020B0604020202020204" pitchFamily="34" charset="0"/>
                <a:ea typeface="楷体_GB2312"/>
                <a:cs typeface="楷体_GB2312"/>
              </a:rPr>
              <a:t>作业</a:t>
            </a:r>
          </a:p>
          <a:p>
            <a:pPr>
              <a:spcBef>
                <a:spcPct val="0"/>
              </a:spcBef>
              <a:buClrTx/>
              <a:buFontTx/>
              <a:buNone/>
            </a:pPr>
            <a:r>
              <a:rPr lang="en-US" altLang="zh-CN" sz="1400">
                <a:solidFill>
                  <a:srgbClr val="3333CC"/>
                </a:solidFill>
                <a:latin typeface="Arial" panose="020B0604020202020204" pitchFamily="34" charset="0"/>
                <a:ea typeface="楷体_GB2312"/>
                <a:cs typeface="楷体_GB2312"/>
              </a:rPr>
              <a:t>E </a:t>
            </a:r>
            <a:r>
              <a:rPr lang="zh-CN" altLang="en-US" sz="1400">
                <a:solidFill>
                  <a:srgbClr val="3333CC"/>
                </a:solidFill>
                <a:latin typeface="Arial" panose="020B0604020202020204" pitchFamily="34" charset="0"/>
                <a:ea typeface="楷体_GB2312"/>
                <a:cs typeface="楷体_GB2312"/>
              </a:rPr>
              <a:t>作业</a:t>
            </a:r>
          </a:p>
          <a:p>
            <a:pPr>
              <a:spcBef>
                <a:spcPct val="0"/>
              </a:spcBef>
              <a:buClrTx/>
              <a:buFontTx/>
              <a:buNone/>
            </a:pPr>
            <a:r>
              <a:rPr lang="en-US" altLang="zh-CN" sz="1400">
                <a:solidFill>
                  <a:srgbClr val="3333CC"/>
                </a:solidFill>
                <a:latin typeface="Arial" panose="020B0604020202020204" pitchFamily="34" charset="0"/>
                <a:ea typeface="楷体_GB2312"/>
                <a:cs typeface="楷体_GB2312"/>
              </a:rPr>
              <a:t>G </a:t>
            </a:r>
            <a:r>
              <a:rPr lang="zh-CN" altLang="en-US" sz="1400">
                <a:solidFill>
                  <a:srgbClr val="3333CC"/>
                </a:solidFill>
                <a:latin typeface="Arial" panose="020B0604020202020204" pitchFamily="34" charset="0"/>
                <a:ea typeface="楷体_GB2312"/>
                <a:cs typeface="楷体_GB2312"/>
              </a:rPr>
              <a:t>间接费用</a:t>
            </a:r>
          </a:p>
        </p:txBody>
      </p:sp>
      <p:sp>
        <p:nvSpPr>
          <p:cNvPr id="14" name="Rectangle 12">
            <a:extLst>
              <a:ext uri="{FF2B5EF4-FFF2-40B4-BE49-F238E27FC236}">
                <a16:creationId xmlns:a16="http://schemas.microsoft.com/office/drawing/2014/main" id="{10106FE2-49A7-4E2F-8B5F-D6C92B9FEF39}"/>
              </a:ext>
            </a:extLst>
          </p:cNvPr>
          <p:cNvSpPr>
            <a:spLocks noChangeArrowheads="1"/>
          </p:cNvSpPr>
          <p:nvPr/>
        </p:nvSpPr>
        <p:spPr bwMode="auto">
          <a:xfrm>
            <a:off x="7260308" y="4306665"/>
            <a:ext cx="1344612" cy="1727200"/>
          </a:xfrm>
          <a:prstGeom prst="rect">
            <a:avLst/>
          </a:prstGeom>
          <a:solidFill>
            <a:srgbClr val="CECECE"/>
          </a:solidFill>
          <a:ln>
            <a:noFill/>
          </a:ln>
          <a:effectLst>
            <a:prstShdw prst="shdw17" dist="17961" dir="2700000">
              <a:srgbClr val="7C7C7C"/>
            </a:prstShdw>
          </a:effectLst>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5" name="Rectangle 13">
            <a:extLst>
              <a:ext uri="{FF2B5EF4-FFF2-40B4-BE49-F238E27FC236}">
                <a16:creationId xmlns:a16="http://schemas.microsoft.com/office/drawing/2014/main" id="{D23B1D4D-B574-4983-93A7-5DB6EF8AEE98}"/>
              </a:ext>
            </a:extLst>
          </p:cNvPr>
          <p:cNvSpPr>
            <a:spLocks noChangeArrowheads="1"/>
          </p:cNvSpPr>
          <p:nvPr/>
        </p:nvSpPr>
        <p:spPr bwMode="auto">
          <a:xfrm>
            <a:off x="7320698" y="4351115"/>
            <a:ext cx="1216025" cy="436562"/>
          </a:xfrm>
          <a:prstGeom prst="rect">
            <a:avLst/>
          </a:prstGeom>
          <a:solidFill>
            <a:srgbClr val="919191"/>
          </a:solidFill>
          <a:ln w="12700">
            <a:solidFill>
              <a:srgbClr val="CECECE"/>
            </a:solidFill>
            <a:miter lim="800000"/>
            <a:headEnd/>
            <a:tailEnd/>
          </a:ln>
          <a:effectLst>
            <a:prstShdw prst="shdw17" dist="17961" dir="2700000">
              <a:srgbClr val="7C7C7C"/>
            </a:prst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6" name="Rectangle 14">
            <a:extLst>
              <a:ext uri="{FF2B5EF4-FFF2-40B4-BE49-F238E27FC236}">
                <a16:creationId xmlns:a16="http://schemas.microsoft.com/office/drawing/2014/main" id="{583898DE-487B-41BF-BB95-5022AD7F0268}"/>
              </a:ext>
            </a:extLst>
          </p:cNvPr>
          <p:cNvSpPr>
            <a:spLocks noChangeArrowheads="1"/>
          </p:cNvSpPr>
          <p:nvPr/>
        </p:nvSpPr>
        <p:spPr bwMode="auto">
          <a:xfrm>
            <a:off x="7407945" y="4411440"/>
            <a:ext cx="100012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en-US" sz="1600">
                <a:solidFill>
                  <a:srgbClr val="3333CC"/>
                </a:solidFill>
                <a:latin typeface="Arial" panose="020B0604020202020204" pitchFamily="34" charset="0"/>
                <a:ea typeface="楷体_GB2312"/>
                <a:cs typeface="楷体_GB2312"/>
              </a:rPr>
              <a:t>成本构成</a:t>
            </a:r>
          </a:p>
        </p:txBody>
      </p:sp>
      <p:grpSp>
        <p:nvGrpSpPr>
          <p:cNvPr id="17" name="Group 15">
            <a:extLst>
              <a:ext uri="{FF2B5EF4-FFF2-40B4-BE49-F238E27FC236}">
                <a16:creationId xmlns:a16="http://schemas.microsoft.com/office/drawing/2014/main" id="{428C8503-3AA0-4043-B2CC-94ED7C85A654}"/>
              </a:ext>
            </a:extLst>
          </p:cNvPr>
          <p:cNvGrpSpPr>
            <a:grpSpLocks/>
          </p:cNvGrpSpPr>
          <p:nvPr/>
        </p:nvGrpSpPr>
        <p:grpSpPr bwMode="auto">
          <a:xfrm>
            <a:off x="7352383" y="5186140"/>
            <a:ext cx="1131887" cy="268287"/>
            <a:chOff x="2412" y="3491"/>
            <a:chExt cx="740" cy="187"/>
          </a:xfrm>
        </p:grpSpPr>
        <p:sp>
          <p:nvSpPr>
            <p:cNvPr id="18" name="Line 16">
              <a:extLst>
                <a:ext uri="{FF2B5EF4-FFF2-40B4-BE49-F238E27FC236}">
                  <a16:creationId xmlns:a16="http://schemas.microsoft.com/office/drawing/2014/main" id="{C0FC3FE3-3512-4BC0-B461-45A70AC3E407}"/>
                </a:ext>
              </a:extLst>
            </p:cNvPr>
            <p:cNvSpPr>
              <a:spLocks noChangeShapeType="1"/>
            </p:cNvSpPr>
            <p:nvPr/>
          </p:nvSpPr>
          <p:spPr bwMode="auto">
            <a:xfrm flipH="1">
              <a:off x="2412" y="3678"/>
              <a:ext cx="7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9" name="Group 17">
              <a:extLst>
                <a:ext uri="{FF2B5EF4-FFF2-40B4-BE49-F238E27FC236}">
                  <a16:creationId xmlns:a16="http://schemas.microsoft.com/office/drawing/2014/main" id="{C5754121-439B-4A34-8DB2-BDF278D737E0}"/>
                </a:ext>
              </a:extLst>
            </p:cNvPr>
            <p:cNvGrpSpPr>
              <a:grpSpLocks/>
            </p:cNvGrpSpPr>
            <p:nvPr/>
          </p:nvGrpSpPr>
          <p:grpSpPr bwMode="auto">
            <a:xfrm>
              <a:off x="2421" y="3491"/>
              <a:ext cx="710" cy="169"/>
              <a:chOff x="2421" y="3491"/>
              <a:chExt cx="710" cy="169"/>
            </a:xfrm>
          </p:grpSpPr>
          <p:sp>
            <p:nvSpPr>
              <p:cNvPr id="20" name="Line 18">
                <a:extLst>
                  <a:ext uri="{FF2B5EF4-FFF2-40B4-BE49-F238E27FC236}">
                    <a16:creationId xmlns:a16="http://schemas.microsoft.com/office/drawing/2014/main" id="{83CC6AFF-335F-4B3C-8F9A-CFB172CCF09F}"/>
                  </a:ext>
                </a:extLst>
              </p:cNvPr>
              <p:cNvSpPr>
                <a:spLocks noChangeShapeType="1"/>
              </p:cNvSpPr>
              <p:nvPr/>
            </p:nvSpPr>
            <p:spPr bwMode="auto">
              <a:xfrm>
                <a:off x="2421" y="3491"/>
                <a:ext cx="0" cy="16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19">
                <a:extLst>
                  <a:ext uri="{FF2B5EF4-FFF2-40B4-BE49-F238E27FC236}">
                    <a16:creationId xmlns:a16="http://schemas.microsoft.com/office/drawing/2014/main" id="{B0112AE0-B650-43D2-9A2C-4E96B9292673}"/>
                  </a:ext>
                </a:extLst>
              </p:cNvPr>
              <p:cNvSpPr>
                <a:spLocks noChangeShapeType="1"/>
              </p:cNvSpPr>
              <p:nvPr/>
            </p:nvSpPr>
            <p:spPr bwMode="auto">
              <a:xfrm>
                <a:off x="2658" y="3491"/>
                <a:ext cx="0" cy="16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20">
                <a:extLst>
                  <a:ext uri="{FF2B5EF4-FFF2-40B4-BE49-F238E27FC236}">
                    <a16:creationId xmlns:a16="http://schemas.microsoft.com/office/drawing/2014/main" id="{E3D8306D-32FD-4E07-9777-F12A78ED5BD1}"/>
                  </a:ext>
                </a:extLst>
              </p:cNvPr>
              <p:cNvSpPr>
                <a:spLocks noChangeShapeType="1"/>
              </p:cNvSpPr>
              <p:nvPr/>
            </p:nvSpPr>
            <p:spPr bwMode="auto">
              <a:xfrm>
                <a:off x="2894" y="3491"/>
                <a:ext cx="0" cy="16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21">
                <a:extLst>
                  <a:ext uri="{FF2B5EF4-FFF2-40B4-BE49-F238E27FC236}">
                    <a16:creationId xmlns:a16="http://schemas.microsoft.com/office/drawing/2014/main" id="{B10DF726-CC51-4325-90EA-36FF95452787}"/>
                  </a:ext>
                </a:extLst>
              </p:cNvPr>
              <p:cNvSpPr>
                <a:spLocks noChangeShapeType="1"/>
              </p:cNvSpPr>
              <p:nvPr/>
            </p:nvSpPr>
            <p:spPr bwMode="auto">
              <a:xfrm>
                <a:off x="3131" y="3491"/>
                <a:ext cx="0" cy="16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24" name="Rectangle 22">
            <a:extLst>
              <a:ext uri="{FF2B5EF4-FFF2-40B4-BE49-F238E27FC236}">
                <a16:creationId xmlns:a16="http://schemas.microsoft.com/office/drawing/2014/main" id="{40E877BB-0A0D-49BD-8DF3-18FD406F9186}"/>
              </a:ext>
            </a:extLst>
          </p:cNvPr>
          <p:cNvSpPr>
            <a:spLocks noChangeArrowheads="1"/>
          </p:cNvSpPr>
          <p:nvPr/>
        </p:nvSpPr>
        <p:spPr bwMode="auto">
          <a:xfrm>
            <a:off x="7382545" y="5132165"/>
            <a:ext cx="1090613"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600">
                <a:solidFill>
                  <a:srgbClr val="3333CC"/>
                </a:solidFill>
                <a:latin typeface="Arial" panose="020B0604020202020204" pitchFamily="34" charset="0"/>
                <a:ea typeface="楷体_GB2312"/>
                <a:cs typeface="楷体_GB2312"/>
              </a:rPr>
              <a:t>$     $     $</a:t>
            </a:r>
          </a:p>
        </p:txBody>
      </p:sp>
      <p:sp>
        <p:nvSpPr>
          <p:cNvPr id="25" name="Rectangle 23">
            <a:extLst>
              <a:ext uri="{FF2B5EF4-FFF2-40B4-BE49-F238E27FC236}">
                <a16:creationId xmlns:a16="http://schemas.microsoft.com/office/drawing/2014/main" id="{15C5D748-CF45-4F2C-A252-999FFFF12A8F}"/>
              </a:ext>
            </a:extLst>
          </p:cNvPr>
          <p:cNvSpPr>
            <a:spLocks noChangeArrowheads="1"/>
          </p:cNvSpPr>
          <p:nvPr/>
        </p:nvSpPr>
        <p:spPr bwMode="auto">
          <a:xfrm>
            <a:off x="5709320" y="4867052"/>
            <a:ext cx="820738"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solidFill>
                  <a:srgbClr val="3333CC"/>
                </a:solidFill>
                <a:latin typeface="Arial" panose="020B0604020202020204" pitchFamily="34" charset="0"/>
                <a:ea typeface="楷体_GB2312"/>
                <a:cs typeface="楷体_GB2312"/>
              </a:rPr>
              <a:t>400 000</a:t>
            </a:r>
          </a:p>
          <a:p>
            <a:pPr>
              <a:spcBef>
                <a:spcPct val="0"/>
              </a:spcBef>
              <a:buClrTx/>
              <a:buFontTx/>
              <a:buNone/>
            </a:pPr>
            <a:r>
              <a:rPr lang="zh-CN" altLang="en-US" sz="1400">
                <a:solidFill>
                  <a:srgbClr val="3333CC"/>
                </a:solidFill>
                <a:latin typeface="Arial" panose="020B0604020202020204" pitchFamily="34" charset="0"/>
                <a:ea typeface="楷体_GB2312"/>
                <a:cs typeface="楷体_GB2312"/>
              </a:rPr>
              <a:t>610 000</a:t>
            </a:r>
            <a:br>
              <a:rPr lang="zh-CN" altLang="en-US" sz="1400">
                <a:solidFill>
                  <a:srgbClr val="3333CC"/>
                </a:solidFill>
                <a:latin typeface="Arial" panose="020B0604020202020204" pitchFamily="34" charset="0"/>
                <a:ea typeface="楷体_GB2312"/>
                <a:cs typeface="楷体_GB2312"/>
              </a:rPr>
            </a:br>
            <a:r>
              <a:rPr lang="zh-CN" altLang="en-US" sz="1400">
                <a:solidFill>
                  <a:srgbClr val="3333CC"/>
                </a:solidFill>
                <a:latin typeface="Arial" panose="020B0604020202020204" pitchFamily="34" charset="0"/>
                <a:ea typeface="楷体_GB2312"/>
                <a:cs typeface="楷体_GB2312"/>
              </a:rPr>
              <a:t>612 000</a:t>
            </a:r>
          </a:p>
          <a:p>
            <a:pPr>
              <a:spcBef>
                <a:spcPct val="0"/>
              </a:spcBef>
              <a:buClrTx/>
              <a:buFontTx/>
              <a:buNone/>
            </a:pPr>
            <a:r>
              <a:rPr lang="zh-CN" altLang="en-US" sz="1400">
                <a:solidFill>
                  <a:srgbClr val="3333CC"/>
                </a:solidFill>
                <a:latin typeface="Arial" panose="020B0604020202020204" pitchFamily="34" charset="0"/>
                <a:ea typeface="楷体_GB2312"/>
                <a:cs typeface="楷体_GB2312"/>
              </a:rPr>
              <a:t>660 000</a:t>
            </a:r>
          </a:p>
          <a:p>
            <a:pPr>
              <a:spcBef>
                <a:spcPct val="0"/>
              </a:spcBef>
              <a:buClrTx/>
              <a:buFontTx/>
              <a:buNone/>
            </a:pPr>
            <a:r>
              <a:rPr lang="zh-CN" altLang="en-US" sz="1400">
                <a:solidFill>
                  <a:srgbClr val="3333CC"/>
                </a:solidFill>
                <a:latin typeface="Arial" panose="020B0604020202020204" pitchFamily="34" charset="0"/>
                <a:ea typeface="楷体_GB2312"/>
                <a:cs typeface="楷体_GB2312"/>
              </a:rPr>
              <a:t>670 000</a:t>
            </a:r>
          </a:p>
        </p:txBody>
      </p:sp>
      <p:sp>
        <p:nvSpPr>
          <p:cNvPr id="26" name="AutoShape 24">
            <a:extLst>
              <a:ext uri="{FF2B5EF4-FFF2-40B4-BE49-F238E27FC236}">
                <a16:creationId xmlns:a16="http://schemas.microsoft.com/office/drawing/2014/main" id="{D2898DD9-798D-4168-B41F-7C068082384E}"/>
              </a:ext>
            </a:extLst>
          </p:cNvPr>
          <p:cNvSpPr>
            <a:spLocks noChangeArrowheads="1"/>
          </p:cNvSpPr>
          <p:nvPr/>
        </p:nvSpPr>
        <p:spPr bwMode="auto">
          <a:xfrm rot="10800000" flipH="1">
            <a:off x="4875883" y="3257327"/>
            <a:ext cx="3771900" cy="477838"/>
          </a:xfrm>
          <a:prstGeom prst="triangle">
            <a:avLst>
              <a:gd name="adj" fmla="val 49995"/>
            </a:avLst>
          </a:prstGeom>
          <a:solidFill>
            <a:srgbClr val="993366"/>
          </a:solidFill>
          <a:ln w="12700">
            <a:noFill/>
            <a:miter lim="800000"/>
            <a:headEnd/>
            <a:tailEnd/>
          </a:ln>
          <a:effectLst>
            <a:outerShdw dist="107763" dir="2700000" algn="ctr" rotWithShape="0">
              <a:schemeClr val="bg2"/>
            </a:outerShdw>
          </a:effectLst>
        </p:spPr>
        <p:txBody>
          <a:bodyPr rot="10800000" wrap="none" lIns="90488" tIns="44450" rIns="90488" bIns="44450" anchor="ctr"/>
          <a:lstStyle/>
          <a:p>
            <a:pPr algn="ctr">
              <a:defRPr/>
            </a:pPr>
            <a:r>
              <a:rPr lang="zh-CN" altLang="en-US" dirty="0">
                <a:solidFill>
                  <a:schemeClr val="bg1"/>
                </a:solidFill>
                <a:effectLst>
                  <a:outerShdw blurRad="38100" dist="38100" dir="2700000" algn="tl">
                    <a:srgbClr val="000000"/>
                  </a:outerShdw>
                </a:effectLst>
                <a:ea typeface="楷体_GB2312" pitchFamily="49" charset="-122"/>
              </a:rPr>
              <a:t>成本核算 </a:t>
            </a:r>
          </a:p>
        </p:txBody>
      </p:sp>
      <p:sp>
        <p:nvSpPr>
          <p:cNvPr id="27" name="Rectangle 25">
            <a:extLst>
              <a:ext uri="{FF2B5EF4-FFF2-40B4-BE49-F238E27FC236}">
                <a16:creationId xmlns:a16="http://schemas.microsoft.com/office/drawing/2014/main" id="{53ABCE01-5A41-4B2D-BCF5-C581277B8DBC}"/>
              </a:ext>
            </a:extLst>
          </p:cNvPr>
          <p:cNvSpPr>
            <a:spLocks noChangeArrowheads="1"/>
          </p:cNvSpPr>
          <p:nvPr/>
        </p:nvSpPr>
        <p:spPr bwMode="auto">
          <a:xfrm>
            <a:off x="6096000" y="3212976"/>
            <a:ext cx="148907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8" name="AutoShape 26">
            <a:extLst>
              <a:ext uri="{FF2B5EF4-FFF2-40B4-BE49-F238E27FC236}">
                <a16:creationId xmlns:a16="http://schemas.microsoft.com/office/drawing/2014/main" id="{94113C81-2209-4549-9796-3C185481A334}"/>
              </a:ext>
            </a:extLst>
          </p:cNvPr>
          <p:cNvSpPr>
            <a:spLocks noChangeArrowheads="1"/>
          </p:cNvSpPr>
          <p:nvPr/>
        </p:nvSpPr>
        <p:spPr bwMode="auto">
          <a:xfrm rot="5400000">
            <a:off x="7614320" y="4482878"/>
            <a:ext cx="2630487" cy="506412"/>
          </a:xfrm>
          <a:prstGeom prst="triangle">
            <a:avLst>
              <a:gd name="adj" fmla="val 49995"/>
            </a:avLst>
          </a:prstGeom>
          <a:solidFill>
            <a:srgbClr val="009999"/>
          </a:solidFill>
          <a:ln w="12700">
            <a:noFill/>
            <a:miter lim="800000"/>
            <a:headEnd/>
            <a:tailEnd/>
          </a:ln>
          <a:effectLst>
            <a:outerShdw dist="107763" dir="2700000" algn="ctr" rotWithShape="0">
              <a:srgbClr val="CECECE"/>
            </a:outerShdw>
          </a:effectLst>
        </p:spPr>
        <p:txBody>
          <a:bodyPr rot="10800000" wrap="none" lIns="90488" tIns="44450" rIns="90488" bIns="44450" anchor="ctr"/>
          <a:lstStyle/>
          <a:p>
            <a:pPr algn="ctr">
              <a:defRPr/>
            </a:pPr>
            <a:r>
              <a:rPr lang="zh-CN" altLang="en-US">
                <a:solidFill>
                  <a:srgbClr val="3333CC"/>
                </a:solidFill>
                <a:effectLst>
                  <a:outerShdw blurRad="38100" dist="38100" dir="2700000" algn="tl">
                    <a:srgbClr val="000000"/>
                  </a:outerShdw>
                </a:effectLst>
                <a:ea typeface="楷体_GB2312" pitchFamily="49" charset="-122"/>
              </a:rPr>
              <a:t>使用</a:t>
            </a:r>
          </a:p>
        </p:txBody>
      </p:sp>
      <p:grpSp>
        <p:nvGrpSpPr>
          <p:cNvPr id="29" name="Group 27">
            <a:extLst>
              <a:ext uri="{FF2B5EF4-FFF2-40B4-BE49-F238E27FC236}">
                <a16:creationId xmlns:a16="http://schemas.microsoft.com/office/drawing/2014/main" id="{AD681CB8-23B6-49F0-B8DD-CEE11B27FDE9}"/>
              </a:ext>
            </a:extLst>
          </p:cNvPr>
          <p:cNvGrpSpPr>
            <a:grpSpLocks/>
          </p:cNvGrpSpPr>
          <p:nvPr/>
        </p:nvGrpSpPr>
        <p:grpSpPr bwMode="auto">
          <a:xfrm>
            <a:off x="9384383" y="3409727"/>
            <a:ext cx="2201862" cy="2640013"/>
            <a:chOff x="4194" y="2196"/>
            <a:chExt cx="1351" cy="1897"/>
          </a:xfrm>
        </p:grpSpPr>
        <p:sp>
          <p:nvSpPr>
            <p:cNvPr id="30" name="Freeform 28">
              <a:extLst>
                <a:ext uri="{FF2B5EF4-FFF2-40B4-BE49-F238E27FC236}">
                  <a16:creationId xmlns:a16="http://schemas.microsoft.com/office/drawing/2014/main" id="{1A7EDA1D-48AE-47E0-9511-05D29C203499}"/>
                </a:ext>
              </a:extLst>
            </p:cNvPr>
            <p:cNvSpPr>
              <a:spLocks/>
            </p:cNvSpPr>
            <p:nvPr/>
          </p:nvSpPr>
          <p:spPr bwMode="auto">
            <a:xfrm>
              <a:off x="4194" y="2196"/>
              <a:ext cx="1351" cy="1897"/>
            </a:xfrm>
            <a:custGeom>
              <a:avLst/>
              <a:gdLst>
                <a:gd name="T0" fmla="*/ 0 w 1351"/>
                <a:gd name="T1" fmla="*/ 1896 h 1897"/>
                <a:gd name="T2" fmla="*/ 1350 w 1351"/>
                <a:gd name="T3" fmla="*/ 1896 h 1897"/>
                <a:gd name="T4" fmla="*/ 1350 w 1351"/>
                <a:gd name="T5" fmla="*/ 0 h 1897"/>
                <a:gd name="T6" fmla="*/ 0 60000 65536"/>
                <a:gd name="T7" fmla="*/ 0 60000 65536"/>
                <a:gd name="T8" fmla="*/ 0 60000 65536"/>
              </a:gdLst>
              <a:ahLst/>
              <a:cxnLst>
                <a:cxn ang="T6">
                  <a:pos x="T0" y="T1"/>
                </a:cxn>
                <a:cxn ang="T7">
                  <a:pos x="T2" y="T3"/>
                </a:cxn>
                <a:cxn ang="T8">
                  <a:pos x="T4" y="T5"/>
                </a:cxn>
              </a:cxnLst>
              <a:rect l="0" t="0" r="r" b="b"/>
              <a:pathLst>
                <a:path w="1351" h="1897">
                  <a:moveTo>
                    <a:pt x="0" y="1896"/>
                  </a:moveTo>
                  <a:lnTo>
                    <a:pt x="1350" y="1896"/>
                  </a:lnTo>
                  <a:lnTo>
                    <a:pt x="1350" y="0"/>
                  </a:lnTo>
                </a:path>
              </a:pathLst>
            </a:custGeom>
            <a:solidFill>
              <a:schemeClr val="hlink"/>
            </a:solidFill>
            <a:ln w="25400" cap="rnd" cmpd="sng">
              <a:solidFill>
                <a:srgbClr val="009999"/>
              </a:solidFill>
              <a:prstDash val="solid"/>
              <a:round/>
              <a:headEnd type="none" w="med" len="med"/>
              <a:tailEnd type="none" w="med" len="med"/>
            </a:ln>
            <a:effectLst>
              <a:outerShdw dist="53882" dir="2700000" algn="ctr" rotWithShape="0">
                <a:schemeClr val="bg2"/>
              </a:outerShdw>
            </a:effectLst>
          </p:spPr>
          <p:txBody>
            <a:bodyPr/>
            <a:lstStyle/>
            <a:p>
              <a:endParaRPr lang="zh-CN" altLang="en-US"/>
            </a:p>
          </p:txBody>
        </p:sp>
        <p:sp>
          <p:nvSpPr>
            <p:cNvPr id="31" name="Freeform 29">
              <a:extLst>
                <a:ext uri="{FF2B5EF4-FFF2-40B4-BE49-F238E27FC236}">
                  <a16:creationId xmlns:a16="http://schemas.microsoft.com/office/drawing/2014/main" id="{C7BF1482-E8AE-4EE0-93E4-822516A13B91}"/>
                </a:ext>
              </a:extLst>
            </p:cNvPr>
            <p:cNvSpPr>
              <a:spLocks/>
            </p:cNvSpPr>
            <p:nvPr/>
          </p:nvSpPr>
          <p:spPr bwMode="auto">
            <a:xfrm>
              <a:off x="4194" y="2196"/>
              <a:ext cx="1351" cy="1897"/>
            </a:xfrm>
            <a:custGeom>
              <a:avLst/>
              <a:gdLst>
                <a:gd name="T0" fmla="*/ 1350 w 1351"/>
                <a:gd name="T1" fmla="*/ 0 h 1897"/>
                <a:gd name="T2" fmla="*/ 0 w 1351"/>
                <a:gd name="T3" fmla="*/ 0 h 1897"/>
                <a:gd name="T4" fmla="*/ 0 w 1351"/>
                <a:gd name="T5" fmla="*/ 1896 h 1897"/>
                <a:gd name="T6" fmla="*/ 0 60000 65536"/>
                <a:gd name="T7" fmla="*/ 0 60000 65536"/>
                <a:gd name="T8" fmla="*/ 0 60000 65536"/>
              </a:gdLst>
              <a:ahLst/>
              <a:cxnLst>
                <a:cxn ang="T6">
                  <a:pos x="T0" y="T1"/>
                </a:cxn>
                <a:cxn ang="T7">
                  <a:pos x="T2" y="T3"/>
                </a:cxn>
                <a:cxn ang="T8">
                  <a:pos x="T4" y="T5"/>
                </a:cxn>
              </a:cxnLst>
              <a:rect l="0" t="0" r="r" b="b"/>
              <a:pathLst>
                <a:path w="1351" h="1897">
                  <a:moveTo>
                    <a:pt x="1350" y="0"/>
                  </a:moveTo>
                  <a:lnTo>
                    <a:pt x="0" y="0"/>
                  </a:lnTo>
                  <a:lnTo>
                    <a:pt x="0" y="1896"/>
                  </a:lnTo>
                </a:path>
              </a:pathLst>
            </a:custGeom>
            <a:solidFill>
              <a:schemeClr val="hlink"/>
            </a:solidFill>
            <a:ln w="25400" cap="rnd" cmpd="sng">
              <a:solidFill>
                <a:srgbClr val="009999"/>
              </a:solidFill>
              <a:prstDash val="solid"/>
              <a:round/>
              <a:headEnd type="none" w="med" len="med"/>
              <a:tailEnd type="none" w="med" len="med"/>
            </a:ln>
            <a:effectLst>
              <a:outerShdw dist="53882" dir="2700000" algn="ctr" rotWithShape="0">
                <a:schemeClr val="bg2"/>
              </a:outerShdw>
            </a:effectLst>
          </p:spPr>
          <p:txBody>
            <a:bodyPr/>
            <a:lstStyle/>
            <a:p>
              <a:endParaRPr lang="zh-CN" altLang="en-US"/>
            </a:p>
          </p:txBody>
        </p:sp>
        <p:sp>
          <p:nvSpPr>
            <p:cNvPr id="32" name="Rectangle 30">
              <a:extLst>
                <a:ext uri="{FF2B5EF4-FFF2-40B4-BE49-F238E27FC236}">
                  <a16:creationId xmlns:a16="http://schemas.microsoft.com/office/drawing/2014/main" id="{DE4C684C-E6CF-459B-B9C7-E3518DC849E2}"/>
                </a:ext>
              </a:extLst>
            </p:cNvPr>
            <p:cNvSpPr>
              <a:spLocks noChangeArrowheads="1"/>
            </p:cNvSpPr>
            <p:nvPr/>
          </p:nvSpPr>
          <p:spPr bwMode="auto">
            <a:xfrm>
              <a:off x="4198" y="2201"/>
              <a:ext cx="1342" cy="1888"/>
            </a:xfrm>
            <a:prstGeom prst="rect">
              <a:avLst/>
            </a:prstGeom>
            <a:solidFill>
              <a:srgbClr val="009999"/>
            </a:solidFill>
            <a:ln w="12700">
              <a:solidFill>
                <a:srgbClr val="009999"/>
              </a:solidFill>
              <a:miter lim="800000"/>
              <a:headEnd/>
              <a:tailEnd/>
            </a:ln>
            <a:effectLst>
              <a:outerShdw dist="53882" dir="2700000" algn="ctr" rotWithShape="0">
                <a:schemeClr val="bg2"/>
              </a:outerShdw>
            </a:effectLst>
          </p:spPr>
          <p:txBody>
            <a:bodyPr wrap="none" lIns="90488" tIns="44450" rIns="90488" bIns="44450" anchor="ctr" anchorCtr="1"/>
            <a:lstStyle/>
            <a:p>
              <a:pPr algn="ctr">
                <a:defRPr/>
              </a:pPr>
              <a:r>
                <a:rPr lang="zh-CN" altLang="en-US" dirty="0">
                  <a:solidFill>
                    <a:srgbClr val="3333CC"/>
                  </a:solidFill>
                  <a:effectLst>
                    <a:outerShdw blurRad="38100" dist="38100" dir="2700000" algn="tl">
                      <a:srgbClr val="000000"/>
                    </a:outerShdw>
                  </a:effectLst>
                  <a:ea typeface="楷体_GB2312" pitchFamily="49" charset="-122"/>
                </a:rPr>
                <a:t>价格</a:t>
              </a:r>
            </a:p>
            <a:p>
              <a:pPr algn="ctr">
                <a:defRPr/>
              </a:pPr>
              <a:endParaRPr lang="zh-CN" altLang="zh-CN" dirty="0">
                <a:solidFill>
                  <a:srgbClr val="3333CC"/>
                </a:solidFill>
                <a:effectLst>
                  <a:outerShdw blurRad="38100" dist="38100" dir="2700000" algn="tl">
                    <a:srgbClr val="000000"/>
                  </a:outerShdw>
                </a:effectLst>
                <a:ea typeface="楷体_GB2312" pitchFamily="49" charset="-122"/>
              </a:endParaRPr>
            </a:p>
            <a:p>
              <a:pPr algn="ctr">
                <a:defRPr/>
              </a:pPr>
              <a:r>
                <a:rPr lang="zh-CN" altLang="en-US" dirty="0">
                  <a:solidFill>
                    <a:srgbClr val="3333CC"/>
                  </a:solidFill>
                  <a:effectLst>
                    <a:outerShdw blurRad="38100" dist="38100" dir="2700000" algn="tl">
                      <a:srgbClr val="000000"/>
                    </a:outerShdw>
                  </a:effectLst>
                  <a:ea typeface="楷体_GB2312" pitchFamily="49" charset="-122"/>
                </a:rPr>
                <a:t>评估</a:t>
              </a:r>
            </a:p>
            <a:p>
              <a:pPr algn="ctr">
                <a:defRPr/>
              </a:pPr>
              <a:endParaRPr lang="zh-CN" altLang="zh-CN" dirty="0">
                <a:solidFill>
                  <a:srgbClr val="3333CC"/>
                </a:solidFill>
                <a:effectLst>
                  <a:outerShdw blurRad="38100" dist="38100" dir="2700000" algn="tl">
                    <a:srgbClr val="000000"/>
                  </a:outerShdw>
                </a:effectLst>
                <a:ea typeface="楷体_GB2312" pitchFamily="49" charset="-122"/>
              </a:endParaRPr>
            </a:p>
            <a:p>
              <a:pPr algn="ctr">
                <a:defRPr/>
              </a:pPr>
              <a:r>
                <a:rPr lang="zh-CN" altLang="en-US" dirty="0">
                  <a:solidFill>
                    <a:srgbClr val="3333CC"/>
                  </a:solidFill>
                  <a:effectLst>
                    <a:outerShdw blurRad="38100" dist="38100" dir="2700000" algn="tl">
                      <a:srgbClr val="000000"/>
                    </a:outerShdw>
                  </a:effectLst>
                  <a:ea typeface="楷体_GB2312" pitchFamily="49" charset="-122"/>
                </a:rPr>
                <a:t>获利能力分析</a:t>
              </a:r>
            </a:p>
            <a:p>
              <a:pPr algn="ctr">
                <a:defRPr/>
              </a:pPr>
              <a:endParaRPr lang="zh-CN" altLang="zh-CN" dirty="0">
                <a:solidFill>
                  <a:srgbClr val="3333CC"/>
                </a:solidFill>
                <a:effectLst>
                  <a:outerShdw blurRad="38100" dist="38100" dir="2700000" algn="tl">
                    <a:srgbClr val="000000"/>
                  </a:outerShdw>
                </a:effectLst>
                <a:ea typeface="楷体_GB2312" pitchFamily="49" charset="-122"/>
              </a:endParaRPr>
            </a:p>
            <a:p>
              <a:pPr algn="ctr">
                <a:defRPr/>
              </a:pPr>
              <a:r>
                <a:rPr lang="zh-CN" altLang="en-US" dirty="0">
                  <a:solidFill>
                    <a:srgbClr val="3333CC"/>
                  </a:solidFill>
                  <a:effectLst>
                    <a:outerShdw blurRad="38100" dist="38100" dir="2700000" algn="tl">
                      <a:srgbClr val="000000"/>
                    </a:outerShdw>
                  </a:effectLst>
                  <a:ea typeface="楷体_GB2312" pitchFamily="49" charset="-122"/>
                </a:rPr>
                <a:t>控制</a:t>
              </a:r>
            </a:p>
          </p:txBody>
        </p:sp>
      </p:grpSp>
      <p:sp>
        <p:nvSpPr>
          <p:cNvPr id="33" name="AutoShape 31">
            <a:extLst>
              <a:ext uri="{FF2B5EF4-FFF2-40B4-BE49-F238E27FC236}">
                <a16:creationId xmlns:a16="http://schemas.microsoft.com/office/drawing/2014/main" id="{A6A3206B-A750-49C5-B7F2-3BE72B1041AC}"/>
              </a:ext>
            </a:extLst>
          </p:cNvPr>
          <p:cNvSpPr>
            <a:spLocks noChangeArrowheads="1"/>
          </p:cNvSpPr>
          <p:nvPr/>
        </p:nvSpPr>
        <p:spPr bwMode="auto">
          <a:xfrm>
            <a:off x="3597945" y="1606327"/>
            <a:ext cx="2463800" cy="1476375"/>
          </a:xfrm>
          <a:prstGeom prst="roundRect">
            <a:avLst>
              <a:gd name="adj" fmla="val 5125"/>
            </a:avLst>
          </a:prstGeom>
          <a:solidFill>
            <a:srgbClr val="99CCFF"/>
          </a:solidFill>
          <a:ln>
            <a:noFill/>
          </a:ln>
          <a:effectLst>
            <a:prstShdw prst="shdw17" dist="17961" dir="2700000">
              <a:srgbClr val="5C7A99"/>
            </a:prstShdw>
          </a:effectLst>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4" name="Rectangle 32">
            <a:extLst>
              <a:ext uri="{FF2B5EF4-FFF2-40B4-BE49-F238E27FC236}">
                <a16:creationId xmlns:a16="http://schemas.microsoft.com/office/drawing/2014/main" id="{5C78BE49-9FC1-4935-AFAF-DF9EB7A84A61}"/>
              </a:ext>
            </a:extLst>
          </p:cNvPr>
          <p:cNvSpPr>
            <a:spLocks noChangeArrowheads="1"/>
          </p:cNvSpPr>
          <p:nvPr/>
        </p:nvSpPr>
        <p:spPr bwMode="auto">
          <a:xfrm>
            <a:off x="4221833" y="1750790"/>
            <a:ext cx="895350" cy="17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marL="285750" indent="-285750" defTabSz="687388">
              <a:spcBef>
                <a:spcPct val="20000"/>
              </a:spcBef>
              <a:buClr>
                <a:srgbClr val="72BFC5"/>
              </a:buClr>
              <a:buChar char="•"/>
              <a:defRPr sz="1300">
                <a:solidFill>
                  <a:schemeClr val="tx1"/>
                </a:solidFill>
                <a:latin typeface="Calibri" panose="020F0502020204030204" pitchFamily="34" charset="0"/>
              </a:defRPr>
            </a:lvl1pPr>
            <a:lvl2pPr marL="742950" indent="-285750" defTabSz="687388">
              <a:spcBef>
                <a:spcPct val="20000"/>
              </a:spcBef>
              <a:buClr>
                <a:srgbClr val="72BFC5"/>
              </a:buClr>
              <a:buChar char="–"/>
              <a:defRPr sz="1300">
                <a:solidFill>
                  <a:schemeClr val="tx1"/>
                </a:solidFill>
                <a:latin typeface="Calibri" panose="020F0502020204030204" pitchFamily="34" charset="0"/>
              </a:defRPr>
            </a:lvl2pPr>
            <a:lvl3pPr marL="1143000" indent="-228600" defTabSz="687388">
              <a:spcBef>
                <a:spcPct val="20000"/>
              </a:spcBef>
              <a:buClr>
                <a:srgbClr val="72BFC5"/>
              </a:buClr>
              <a:buChar char="•"/>
              <a:defRPr sz="1300">
                <a:solidFill>
                  <a:schemeClr val="tx1"/>
                </a:solidFill>
                <a:latin typeface="Calibri" panose="020F0502020204030204" pitchFamily="34" charset="0"/>
              </a:defRPr>
            </a:lvl3pPr>
            <a:lvl4pPr marL="1600200" indent="-228600" defTabSz="687388">
              <a:spcBef>
                <a:spcPct val="20000"/>
              </a:spcBef>
              <a:buClr>
                <a:srgbClr val="72BFC5"/>
              </a:buClr>
              <a:buChar char="–"/>
              <a:defRPr sz="1300">
                <a:solidFill>
                  <a:schemeClr val="tx1"/>
                </a:solidFill>
                <a:latin typeface="Calibri" panose="020F0502020204030204" pitchFamily="34" charset="0"/>
              </a:defRPr>
            </a:lvl4pPr>
            <a:lvl5pPr marL="2057400" indent="-228600" defTabSz="687388">
              <a:spcBef>
                <a:spcPct val="20000"/>
              </a:spcBef>
              <a:buClr>
                <a:srgbClr val="72BFC5"/>
              </a:buClr>
              <a:buChar char="»"/>
              <a:defRPr sz="1300">
                <a:solidFill>
                  <a:schemeClr val="tx1"/>
                </a:solidFill>
                <a:latin typeface="Calibri" panose="020F0502020204030204" pitchFamily="34" charset="0"/>
              </a:defRPr>
            </a:lvl5pPr>
            <a:lvl6pPr marL="2514600" indent="-228600" defTabSz="68738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68738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68738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68738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lnSpc>
                <a:spcPct val="90000"/>
              </a:lnSpc>
              <a:spcBef>
                <a:spcPct val="0"/>
              </a:spcBef>
              <a:spcAft>
                <a:spcPct val="50000"/>
              </a:spcAft>
              <a:buClrTx/>
              <a:buFontTx/>
              <a:buNone/>
            </a:pPr>
            <a:r>
              <a:rPr lang="en-US" altLang="zh-CN" sz="1800">
                <a:solidFill>
                  <a:srgbClr val="006B61"/>
                </a:solidFill>
                <a:latin typeface="Arial" panose="020B0604020202020204" pitchFamily="34" charset="0"/>
                <a:ea typeface="楷体_GB2312"/>
                <a:cs typeface="楷体_GB2312"/>
              </a:rPr>
              <a:t>BOM</a:t>
            </a:r>
          </a:p>
        </p:txBody>
      </p:sp>
      <p:sp>
        <p:nvSpPr>
          <p:cNvPr id="35" name="Rectangle 33">
            <a:extLst>
              <a:ext uri="{FF2B5EF4-FFF2-40B4-BE49-F238E27FC236}">
                <a16:creationId xmlns:a16="http://schemas.microsoft.com/office/drawing/2014/main" id="{3C89DB2E-90E1-44D9-AA14-D06245BFFDFC}"/>
              </a:ext>
            </a:extLst>
          </p:cNvPr>
          <p:cNvSpPr>
            <a:spLocks noChangeArrowheads="1"/>
          </p:cNvSpPr>
          <p:nvPr/>
        </p:nvSpPr>
        <p:spPr bwMode="auto">
          <a:xfrm>
            <a:off x="5090195" y="1746027"/>
            <a:ext cx="949325" cy="180975"/>
          </a:xfrm>
          <a:prstGeom prst="rect">
            <a:avLst/>
          </a:prstGeom>
          <a:noFill/>
          <a:ln w="12700">
            <a:noFill/>
            <a:miter lim="800000"/>
            <a:headEnd/>
            <a:tailEnd/>
          </a:ln>
          <a:effectLst/>
        </p:spPr>
        <p:txBody>
          <a:bodyPr lIns="0" tIns="0" rIns="0" bIns="0"/>
          <a:lstStyle/>
          <a:p>
            <a:pPr marL="285750" indent="-285750" algn="ctr" defTabSz="687388">
              <a:lnSpc>
                <a:spcPct val="90000"/>
              </a:lnSpc>
              <a:spcAft>
                <a:spcPct val="50000"/>
              </a:spcAft>
              <a:defRPr/>
            </a:pPr>
            <a:r>
              <a:rPr lang="zh-CN" altLang="en-US">
                <a:solidFill>
                  <a:srgbClr val="FFFF99"/>
                </a:solidFill>
                <a:effectLst>
                  <a:outerShdw blurRad="38100" dist="38100" dir="2700000" algn="tl">
                    <a:srgbClr val="C0C0C0"/>
                  </a:outerShdw>
                </a:effectLst>
                <a:ea typeface="楷体_GB2312" pitchFamily="49" charset="-122"/>
              </a:rPr>
              <a:t>工艺路线</a:t>
            </a:r>
          </a:p>
        </p:txBody>
      </p:sp>
      <p:sp>
        <p:nvSpPr>
          <p:cNvPr id="36" name="Freeform 34">
            <a:extLst>
              <a:ext uri="{FF2B5EF4-FFF2-40B4-BE49-F238E27FC236}">
                <a16:creationId xmlns:a16="http://schemas.microsoft.com/office/drawing/2014/main" id="{1E4E7473-F633-40C7-A222-1AD81E82AB2A}"/>
              </a:ext>
            </a:extLst>
          </p:cNvPr>
          <p:cNvSpPr>
            <a:spLocks/>
          </p:cNvSpPr>
          <p:nvPr/>
        </p:nvSpPr>
        <p:spPr bwMode="auto">
          <a:xfrm>
            <a:off x="3878933" y="2673127"/>
            <a:ext cx="796925" cy="198438"/>
          </a:xfrm>
          <a:custGeom>
            <a:avLst/>
            <a:gdLst>
              <a:gd name="T0" fmla="*/ 0 w 521"/>
              <a:gd name="T1" fmla="*/ 2147483646 h 142"/>
              <a:gd name="T2" fmla="*/ 0 w 521"/>
              <a:gd name="T3" fmla="*/ 0 h 142"/>
              <a:gd name="T4" fmla="*/ 2147483646 w 521"/>
              <a:gd name="T5" fmla="*/ 0 h 142"/>
              <a:gd name="T6" fmla="*/ 2147483646 w 521"/>
              <a:gd name="T7" fmla="*/ 2147483646 h 142"/>
              <a:gd name="T8" fmla="*/ 0 60000 65536"/>
              <a:gd name="T9" fmla="*/ 0 60000 65536"/>
              <a:gd name="T10" fmla="*/ 0 60000 65536"/>
              <a:gd name="T11" fmla="*/ 0 60000 65536"/>
              <a:gd name="T12" fmla="*/ 0 w 521"/>
              <a:gd name="T13" fmla="*/ 0 h 142"/>
              <a:gd name="T14" fmla="*/ 521 w 521"/>
              <a:gd name="T15" fmla="*/ 142 h 142"/>
            </a:gdLst>
            <a:ahLst/>
            <a:cxnLst>
              <a:cxn ang="T8">
                <a:pos x="T0" y="T1"/>
              </a:cxn>
              <a:cxn ang="T9">
                <a:pos x="T2" y="T3"/>
              </a:cxn>
              <a:cxn ang="T10">
                <a:pos x="T4" y="T5"/>
              </a:cxn>
              <a:cxn ang="T11">
                <a:pos x="T6" y="T7"/>
              </a:cxn>
            </a:cxnLst>
            <a:rect l="T12" t="T13" r="T14" b="T15"/>
            <a:pathLst>
              <a:path w="521" h="142">
                <a:moveTo>
                  <a:pt x="0" y="141"/>
                </a:moveTo>
                <a:lnTo>
                  <a:pt x="0" y="0"/>
                </a:lnTo>
                <a:lnTo>
                  <a:pt x="520" y="0"/>
                </a:lnTo>
                <a:lnTo>
                  <a:pt x="520" y="141"/>
                </a:lnTo>
              </a:path>
            </a:pathLst>
          </a:custGeom>
          <a:noFill/>
          <a:ln w="25400" cap="rnd">
            <a:solidFill>
              <a:srgbClr val="666699"/>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 name="Line 35">
            <a:extLst>
              <a:ext uri="{FF2B5EF4-FFF2-40B4-BE49-F238E27FC236}">
                <a16:creationId xmlns:a16="http://schemas.microsoft.com/office/drawing/2014/main" id="{C4CBF185-03C1-458D-BB30-298DA7228E14}"/>
              </a:ext>
            </a:extLst>
          </p:cNvPr>
          <p:cNvSpPr>
            <a:spLocks noChangeShapeType="1"/>
          </p:cNvSpPr>
          <p:nvPr/>
        </p:nvSpPr>
        <p:spPr bwMode="auto">
          <a:xfrm>
            <a:off x="4277395" y="2487390"/>
            <a:ext cx="0" cy="174625"/>
          </a:xfrm>
          <a:prstGeom prst="line">
            <a:avLst/>
          </a:prstGeom>
          <a:noFill/>
          <a:ln w="254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Freeform 36">
            <a:extLst>
              <a:ext uri="{FF2B5EF4-FFF2-40B4-BE49-F238E27FC236}">
                <a16:creationId xmlns:a16="http://schemas.microsoft.com/office/drawing/2014/main" id="{0EFE245E-338A-486C-9F71-772DD2CFBA22}"/>
              </a:ext>
            </a:extLst>
          </p:cNvPr>
          <p:cNvSpPr>
            <a:spLocks/>
          </p:cNvSpPr>
          <p:nvPr/>
        </p:nvSpPr>
        <p:spPr bwMode="auto">
          <a:xfrm>
            <a:off x="4285333" y="2290540"/>
            <a:ext cx="801687" cy="482600"/>
          </a:xfrm>
          <a:custGeom>
            <a:avLst/>
            <a:gdLst>
              <a:gd name="T0" fmla="*/ 0 w 524"/>
              <a:gd name="T1" fmla="*/ 2147483646 h 347"/>
              <a:gd name="T2" fmla="*/ 0 w 524"/>
              <a:gd name="T3" fmla="*/ 0 h 347"/>
              <a:gd name="T4" fmla="*/ 2147483646 w 524"/>
              <a:gd name="T5" fmla="*/ 0 h 347"/>
              <a:gd name="T6" fmla="*/ 2147483646 w 524"/>
              <a:gd name="T7" fmla="*/ 2147483646 h 347"/>
              <a:gd name="T8" fmla="*/ 0 60000 65536"/>
              <a:gd name="T9" fmla="*/ 0 60000 65536"/>
              <a:gd name="T10" fmla="*/ 0 60000 65536"/>
              <a:gd name="T11" fmla="*/ 0 60000 65536"/>
              <a:gd name="T12" fmla="*/ 0 w 524"/>
              <a:gd name="T13" fmla="*/ 0 h 347"/>
              <a:gd name="T14" fmla="*/ 524 w 524"/>
              <a:gd name="T15" fmla="*/ 347 h 347"/>
            </a:gdLst>
            <a:ahLst/>
            <a:cxnLst>
              <a:cxn ang="T8">
                <a:pos x="T0" y="T1"/>
              </a:cxn>
              <a:cxn ang="T9">
                <a:pos x="T2" y="T3"/>
              </a:cxn>
              <a:cxn ang="T10">
                <a:pos x="T4" y="T5"/>
              </a:cxn>
              <a:cxn ang="T11">
                <a:pos x="T6" y="T7"/>
              </a:cxn>
            </a:cxnLst>
            <a:rect l="T12" t="T13" r="T14" b="T15"/>
            <a:pathLst>
              <a:path w="524" h="347">
                <a:moveTo>
                  <a:pt x="0" y="141"/>
                </a:moveTo>
                <a:lnTo>
                  <a:pt x="0" y="0"/>
                </a:lnTo>
                <a:lnTo>
                  <a:pt x="521" y="0"/>
                </a:lnTo>
                <a:lnTo>
                  <a:pt x="523" y="346"/>
                </a:lnTo>
              </a:path>
            </a:pathLst>
          </a:custGeom>
          <a:noFill/>
          <a:ln w="25400" cap="rnd">
            <a:solidFill>
              <a:srgbClr val="666699"/>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 name="Line 37">
            <a:extLst>
              <a:ext uri="{FF2B5EF4-FFF2-40B4-BE49-F238E27FC236}">
                <a16:creationId xmlns:a16="http://schemas.microsoft.com/office/drawing/2014/main" id="{0F288CA6-BB1B-4F9E-8C95-ABC3A76B7571}"/>
              </a:ext>
            </a:extLst>
          </p:cNvPr>
          <p:cNvSpPr>
            <a:spLocks noChangeShapeType="1"/>
          </p:cNvSpPr>
          <p:nvPr/>
        </p:nvSpPr>
        <p:spPr bwMode="auto">
          <a:xfrm>
            <a:off x="4685383" y="2107977"/>
            <a:ext cx="0" cy="179388"/>
          </a:xfrm>
          <a:prstGeom prst="line">
            <a:avLst/>
          </a:prstGeom>
          <a:noFill/>
          <a:ln w="25400">
            <a:solidFill>
              <a:srgbClr val="6666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Rectangle 38">
            <a:extLst>
              <a:ext uri="{FF2B5EF4-FFF2-40B4-BE49-F238E27FC236}">
                <a16:creationId xmlns:a16="http://schemas.microsoft.com/office/drawing/2014/main" id="{32EA7607-6B9A-4421-BB58-5ECC4B575E4D}"/>
              </a:ext>
            </a:extLst>
          </p:cNvPr>
          <p:cNvSpPr>
            <a:spLocks noChangeArrowheads="1"/>
          </p:cNvSpPr>
          <p:nvPr/>
        </p:nvSpPr>
        <p:spPr bwMode="auto">
          <a:xfrm>
            <a:off x="4115470" y="2365152"/>
            <a:ext cx="323850" cy="238125"/>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41" name="Freeform 39">
            <a:extLst>
              <a:ext uri="{FF2B5EF4-FFF2-40B4-BE49-F238E27FC236}">
                <a16:creationId xmlns:a16="http://schemas.microsoft.com/office/drawing/2014/main" id="{D78861CB-5061-4381-B513-41B053E9024A}"/>
              </a:ext>
            </a:extLst>
          </p:cNvPr>
          <p:cNvSpPr>
            <a:spLocks/>
          </p:cNvSpPr>
          <p:nvPr/>
        </p:nvSpPr>
        <p:spPr bwMode="auto">
          <a:xfrm>
            <a:off x="4115470" y="2365152"/>
            <a:ext cx="325438" cy="238125"/>
          </a:xfrm>
          <a:custGeom>
            <a:avLst/>
            <a:gdLst>
              <a:gd name="T0" fmla="*/ 2147483646 w 213"/>
              <a:gd name="T1" fmla="*/ 0 h 172"/>
              <a:gd name="T2" fmla="*/ 2147483646 w 213"/>
              <a:gd name="T3" fmla="*/ 2147483646 h 172"/>
              <a:gd name="T4" fmla="*/ 0 w 213"/>
              <a:gd name="T5" fmla="*/ 2147483646 h 172"/>
              <a:gd name="T6" fmla="*/ 0 60000 65536"/>
              <a:gd name="T7" fmla="*/ 0 60000 65536"/>
              <a:gd name="T8" fmla="*/ 0 60000 65536"/>
              <a:gd name="T9" fmla="*/ 0 w 213"/>
              <a:gd name="T10" fmla="*/ 0 h 172"/>
              <a:gd name="T11" fmla="*/ 213 w 213"/>
              <a:gd name="T12" fmla="*/ 172 h 172"/>
            </a:gdLst>
            <a:ahLst/>
            <a:cxnLst>
              <a:cxn ang="T6">
                <a:pos x="T0" y="T1"/>
              </a:cxn>
              <a:cxn ang="T7">
                <a:pos x="T2" y="T3"/>
              </a:cxn>
              <a:cxn ang="T8">
                <a:pos x="T4" y="T5"/>
              </a:cxn>
            </a:cxnLst>
            <a:rect l="T9" t="T10" r="T11" b="T12"/>
            <a:pathLst>
              <a:path w="213" h="172">
                <a:moveTo>
                  <a:pt x="212" y="0"/>
                </a:moveTo>
                <a:lnTo>
                  <a:pt x="212" y="171"/>
                </a:lnTo>
                <a:lnTo>
                  <a:pt x="0" y="171"/>
                </a:lnTo>
              </a:path>
            </a:pathLst>
          </a:custGeom>
          <a:solidFill>
            <a:srgbClr val="00FF99"/>
          </a:solidFill>
          <a:ln w="12700" cap="rnd">
            <a:solidFill>
              <a:schemeClr val="tx1"/>
            </a:solidFill>
            <a:round/>
            <a:headEnd/>
            <a:tailEnd/>
          </a:ln>
        </p:spPr>
        <p:txBody>
          <a:bodyPr/>
          <a:lstStyle/>
          <a:p>
            <a:endParaRPr lang="zh-CN" altLang="en-US"/>
          </a:p>
        </p:txBody>
      </p:sp>
      <p:sp>
        <p:nvSpPr>
          <p:cNvPr id="42" name="Freeform 40">
            <a:extLst>
              <a:ext uri="{FF2B5EF4-FFF2-40B4-BE49-F238E27FC236}">
                <a16:creationId xmlns:a16="http://schemas.microsoft.com/office/drawing/2014/main" id="{C55CF79E-946F-4135-8E11-3E66029DCC66}"/>
              </a:ext>
            </a:extLst>
          </p:cNvPr>
          <p:cNvSpPr>
            <a:spLocks/>
          </p:cNvSpPr>
          <p:nvPr/>
        </p:nvSpPr>
        <p:spPr bwMode="auto">
          <a:xfrm>
            <a:off x="4115470" y="2365152"/>
            <a:ext cx="325438" cy="238125"/>
          </a:xfrm>
          <a:custGeom>
            <a:avLst/>
            <a:gdLst>
              <a:gd name="T0" fmla="*/ 0 w 213"/>
              <a:gd name="T1" fmla="*/ 2147483646 h 172"/>
              <a:gd name="T2" fmla="*/ 0 w 213"/>
              <a:gd name="T3" fmla="*/ 0 h 172"/>
              <a:gd name="T4" fmla="*/ 2147483646 w 213"/>
              <a:gd name="T5" fmla="*/ 0 h 172"/>
              <a:gd name="T6" fmla="*/ 0 60000 65536"/>
              <a:gd name="T7" fmla="*/ 0 60000 65536"/>
              <a:gd name="T8" fmla="*/ 0 60000 65536"/>
              <a:gd name="T9" fmla="*/ 0 w 213"/>
              <a:gd name="T10" fmla="*/ 0 h 172"/>
              <a:gd name="T11" fmla="*/ 213 w 213"/>
              <a:gd name="T12" fmla="*/ 172 h 172"/>
            </a:gdLst>
            <a:ahLst/>
            <a:cxnLst>
              <a:cxn ang="T6">
                <a:pos x="T0" y="T1"/>
              </a:cxn>
              <a:cxn ang="T7">
                <a:pos x="T2" y="T3"/>
              </a:cxn>
              <a:cxn ang="T8">
                <a:pos x="T4" y="T5"/>
              </a:cxn>
            </a:cxnLst>
            <a:rect l="T9" t="T10" r="T11" b="T12"/>
            <a:pathLst>
              <a:path w="213" h="172">
                <a:moveTo>
                  <a:pt x="0" y="171"/>
                </a:moveTo>
                <a:lnTo>
                  <a:pt x="0" y="0"/>
                </a:lnTo>
                <a:lnTo>
                  <a:pt x="212" y="0"/>
                </a:lnTo>
              </a:path>
            </a:pathLst>
          </a:custGeom>
          <a:solidFill>
            <a:srgbClr val="00FF99"/>
          </a:solidFill>
          <a:ln w="12700" cap="rnd">
            <a:solidFill>
              <a:srgbClr val="037C03"/>
            </a:solidFill>
            <a:round/>
            <a:headEnd/>
            <a:tailEnd/>
          </a:ln>
        </p:spPr>
        <p:txBody>
          <a:bodyPr/>
          <a:lstStyle/>
          <a:p>
            <a:endParaRPr lang="zh-CN" altLang="en-US"/>
          </a:p>
        </p:txBody>
      </p:sp>
      <p:sp>
        <p:nvSpPr>
          <p:cNvPr id="43" name="Rectangle 41">
            <a:extLst>
              <a:ext uri="{FF2B5EF4-FFF2-40B4-BE49-F238E27FC236}">
                <a16:creationId xmlns:a16="http://schemas.microsoft.com/office/drawing/2014/main" id="{F68B053C-A8A8-4D68-B441-DBB46D03B862}"/>
              </a:ext>
            </a:extLst>
          </p:cNvPr>
          <p:cNvSpPr>
            <a:spLocks noChangeArrowheads="1"/>
          </p:cNvSpPr>
          <p:nvPr/>
        </p:nvSpPr>
        <p:spPr bwMode="auto">
          <a:xfrm>
            <a:off x="3721770" y="2750915"/>
            <a:ext cx="325438" cy="236537"/>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44" name="Freeform 42">
            <a:extLst>
              <a:ext uri="{FF2B5EF4-FFF2-40B4-BE49-F238E27FC236}">
                <a16:creationId xmlns:a16="http://schemas.microsoft.com/office/drawing/2014/main" id="{7CBDA67F-A614-4963-A959-9B1DD05B3B59}"/>
              </a:ext>
            </a:extLst>
          </p:cNvPr>
          <p:cNvSpPr>
            <a:spLocks/>
          </p:cNvSpPr>
          <p:nvPr/>
        </p:nvSpPr>
        <p:spPr bwMode="auto">
          <a:xfrm>
            <a:off x="3721770" y="2750915"/>
            <a:ext cx="327025" cy="236537"/>
          </a:xfrm>
          <a:custGeom>
            <a:avLst/>
            <a:gdLst>
              <a:gd name="T0" fmla="*/ 2147483646 w 213"/>
              <a:gd name="T1" fmla="*/ 0 h 171"/>
              <a:gd name="T2" fmla="*/ 2147483646 w 213"/>
              <a:gd name="T3" fmla="*/ 2147483646 h 171"/>
              <a:gd name="T4" fmla="*/ 0 w 213"/>
              <a:gd name="T5" fmla="*/ 2147483646 h 171"/>
              <a:gd name="T6" fmla="*/ 0 60000 65536"/>
              <a:gd name="T7" fmla="*/ 0 60000 65536"/>
              <a:gd name="T8" fmla="*/ 0 60000 65536"/>
              <a:gd name="T9" fmla="*/ 0 w 213"/>
              <a:gd name="T10" fmla="*/ 0 h 171"/>
              <a:gd name="T11" fmla="*/ 213 w 213"/>
              <a:gd name="T12" fmla="*/ 171 h 171"/>
            </a:gdLst>
            <a:ahLst/>
            <a:cxnLst>
              <a:cxn ang="T6">
                <a:pos x="T0" y="T1"/>
              </a:cxn>
              <a:cxn ang="T7">
                <a:pos x="T2" y="T3"/>
              </a:cxn>
              <a:cxn ang="T8">
                <a:pos x="T4" y="T5"/>
              </a:cxn>
            </a:cxnLst>
            <a:rect l="T9" t="T10" r="T11" b="T12"/>
            <a:pathLst>
              <a:path w="213" h="171">
                <a:moveTo>
                  <a:pt x="212" y="0"/>
                </a:moveTo>
                <a:lnTo>
                  <a:pt x="212" y="170"/>
                </a:lnTo>
                <a:lnTo>
                  <a:pt x="0" y="170"/>
                </a:lnTo>
              </a:path>
            </a:pathLst>
          </a:custGeom>
          <a:solidFill>
            <a:srgbClr val="00FF99"/>
          </a:solidFill>
          <a:ln w="12700" cap="rnd">
            <a:solidFill>
              <a:schemeClr val="tx1"/>
            </a:solidFill>
            <a:round/>
            <a:headEnd/>
            <a:tailEnd/>
          </a:ln>
        </p:spPr>
        <p:txBody>
          <a:bodyPr/>
          <a:lstStyle/>
          <a:p>
            <a:endParaRPr lang="zh-CN" altLang="en-US"/>
          </a:p>
        </p:txBody>
      </p:sp>
      <p:sp>
        <p:nvSpPr>
          <p:cNvPr id="45" name="Freeform 43">
            <a:extLst>
              <a:ext uri="{FF2B5EF4-FFF2-40B4-BE49-F238E27FC236}">
                <a16:creationId xmlns:a16="http://schemas.microsoft.com/office/drawing/2014/main" id="{E899D3AD-6A95-455F-947D-F7218E395122}"/>
              </a:ext>
            </a:extLst>
          </p:cNvPr>
          <p:cNvSpPr>
            <a:spLocks/>
          </p:cNvSpPr>
          <p:nvPr/>
        </p:nvSpPr>
        <p:spPr bwMode="auto">
          <a:xfrm>
            <a:off x="3721770" y="2750915"/>
            <a:ext cx="327025" cy="236537"/>
          </a:xfrm>
          <a:custGeom>
            <a:avLst/>
            <a:gdLst>
              <a:gd name="T0" fmla="*/ 0 w 213"/>
              <a:gd name="T1" fmla="*/ 2147483646 h 171"/>
              <a:gd name="T2" fmla="*/ 0 w 213"/>
              <a:gd name="T3" fmla="*/ 0 h 171"/>
              <a:gd name="T4" fmla="*/ 2147483646 w 213"/>
              <a:gd name="T5" fmla="*/ 0 h 171"/>
              <a:gd name="T6" fmla="*/ 0 60000 65536"/>
              <a:gd name="T7" fmla="*/ 0 60000 65536"/>
              <a:gd name="T8" fmla="*/ 0 60000 65536"/>
              <a:gd name="T9" fmla="*/ 0 w 213"/>
              <a:gd name="T10" fmla="*/ 0 h 171"/>
              <a:gd name="T11" fmla="*/ 213 w 213"/>
              <a:gd name="T12" fmla="*/ 171 h 171"/>
            </a:gdLst>
            <a:ahLst/>
            <a:cxnLst>
              <a:cxn ang="T6">
                <a:pos x="T0" y="T1"/>
              </a:cxn>
              <a:cxn ang="T7">
                <a:pos x="T2" y="T3"/>
              </a:cxn>
              <a:cxn ang="T8">
                <a:pos x="T4" y="T5"/>
              </a:cxn>
            </a:cxnLst>
            <a:rect l="T9" t="T10" r="T11" b="T12"/>
            <a:pathLst>
              <a:path w="213" h="171">
                <a:moveTo>
                  <a:pt x="0" y="170"/>
                </a:moveTo>
                <a:lnTo>
                  <a:pt x="0" y="0"/>
                </a:lnTo>
                <a:lnTo>
                  <a:pt x="212" y="0"/>
                </a:lnTo>
              </a:path>
            </a:pathLst>
          </a:custGeom>
          <a:solidFill>
            <a:srgbClr val="00FF99"/>
          </a:solidFill>
          <a:ln w="12700" cap="rnd">
            <a:solidFill>
              <a:srgbClr val="037C03"/>
            </a:solidFill>
            <a:round/>
            <a:headEnd/>
            <a:tailEnd/>
          </a:ln>
        </p:spPr>
        <p:txBody>
          <a:bodyPr/>
          <a:lstStyle/>
          <a:p>
            <a:endParaRPr lang="zh-CN" altLang="en-US"/>
          </a:p>
        </p:txBody>
      </p:sp>
      <p:sp>
        <p:nvSpPr>
          <p:cNvPr id="46" name="Rectangle 44">
            <a:extLst>
              <a:ext uri="{FF2B5EF4-FFF2-40B4-BE49-F238E27FC236}">
                <a16:creationId xmlns:a16="http://schemas.microsoft.com/office/drawing/2014/main" id="{32F50D35-032D-4544-ACF0-53E8D9EE8882}"/>
              </a:ext>
            </a:extLst>
          </p:cNvPr>
          <p:cNvSpPr>
            <a:spLocks noChangeArrowheads="1"/>
          </p:cNvSpPr>
          <p:nvPr/>
        </p:nvSpPr>
        <p:spPr bwMode="auto">
          <a:xfrm>
            <a:off x="4509170" y="2750915"/>
            <a:ext cx="322263" cy="236537"/>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47" name="Freeform 45">
            <a:extLst>
              <a:ext uri="{FF2B5EF4-FFF2-40B4-BE49-F238E27FC236}">
                <a16:creationId xmlns:a16="http://schemas.microsoft.com/office/drawing/2014/main" id="{DDCE651F-0C50-47FA-B5EF-45FDD44F64D3}"/>
              </a:ext>
            </a:extLst>
          </p:cNvPr>
          <p:cNvSpPr>
            <a:spLocks/>
          </p:cNvSpPr>
          <p:nvPr/>
        </p:nvSpPr>
        <p:spPr bwMode="auto">
          <a:xfrm>
            <a:off x="4509170" y="2750915"/>
            <a:ext cx="323850" cy="236537"/>
          </a:xfrm>
          <a:custGeom>
            <a:avLst/>
            <a:gdLst>
              <a:gd name="T0" fmla="*/ 2147483646 w 212"/>
              <a:gd name="T1" fmla="*/ 0 h 171"/>
              <a:gd name="T2" fmla="*/ 2147483646 w 212"/>
              <a:gd name="T3" fmla="*/ 2147483646 h 171"/>
              <a:gd name="T4" fmla="*/ 0 w 212"/>
              <a:gd name="T5" fmla="*/ 2147483646 h 171"/>
              <a:gd name="T6" fmla="*/ 0 60000 65536"/>
              <a:gd name="T7" fmla="*/ 0 60000 65536"/>
              <a:gd name="T8" fmla="*/ 0 60000 65536"/>
              <a:gd name="T9" fmla="*/ 0 w 212"/>
              <a:gd name="T10" fmla="*/ 0 h 171"/>
              <a:gd name="T11" fmla="*/ 212 w 212"/>
              <a:gd name="T12" fmla="*/ 171 h 171"/>
            </a:gdLst>
            <a:ahLst/>
            <a:cxnLst>
              <a:cxn ang="T6">
                <a:pos x="T0" y="T1"/>
              </a:cxn>
              <a:cxn ang="T7">
                <a:pos x="T2" y="T3"/>
              </a:cxn>
              <a:cxn ang="T8">
                <a:pos x="T4" y="T5"/>
              </a:cxn>
            </a:cxnLst>
            <a:rect l="T9" t="T10" r="T11" b="T12"/>
            <a:pathLst>
              <a:path w="212" h="171">
                <a:moveTo>
                  <a:pt x="211" y="0"/>
                </a:moveTo>
                <a:lnTo>
                  <a:pt x="211" y="170"/>
                </a:lnTo>
                <a:lnTo>
                  <a:pt x="0" y="170"/>
                </a:lnTo>
              </a:path>
            </a:pathLst>
          </a:custGeom>
          <a:solidFill>
            <a:srgbClr val="00FF99"/>
          </a:solidFill>
          <a:ln w="12700" cap="rnd">
            <a:solidFill>
              <a:schemeClr val="tx1"/>
            </a:solidFill>
            <a:round/>
            <a:headEnd/>
            <a:tailEnd/>
          </a:ln>
        </p:spPr>
        <p:txBody>
          <a:bodyPr/>
          <a:lstStyle/>
          <a:p>
            <a:endParaRPr lang="zh-CN" altLang="en-US"/>
          </a:p>
        </p:txBody>
      </p:sp>
      <p:sp>
        <p:nvSpPr>
          <p:cNvPr id="48" name="Freeform 46">
            <a:extLst>
              <a:ext uri="{FF2B5EF4-FFF2-40B4-BE49-F238E27FC236}">
                <a16:creationId xmlns:a16="http://schemas.microsoft.com/office/drawing/2014/main" id="{8569A3EA-075B-4D2D-9D31-696201000E05}"/>
              </a:ext>
            </a:extLst>
          </p:cNvPr>
          <p:cNvSpPr>
            <a:spLocks/>
          </p:cNvSpPr>
          <p:nvPr/>
        </p:nvSpPr>
        <p:spPr bwMode="auto">
          <a:xfrm>
            <a:off x="4509170" y="2750915"/>
            <a:ext cx="323850" cy="236537"/>
          </a:xfrm>
          <a:custGeom>
            <a:avLst/>
            <a:gdLst>
              <a:gd name="T0" fmla="*/ 0 w 212"/>
              <a:gd name="T1" fmla="*/ 2147483646 h 171"/>
              <a:gd name="T2" fmla="*/ 0 w 212"/>
              <a:gd name="T3" fmla="*/ 0 h 171"/>
              <a:gd name="T4" fmla="*/ 2147483646 w 212"/>
              <a:gd name="T5" fmla="*/ 0 h 171"/>
              <a:gd name="T6" fmla="*/ 0 60000 65536"/>
              <a:gd name="T7" fmla="*/ 0 60000 65536"/>
              <a:gd name="T8" fmla="*/ 0 60000 65536"/>
              <a:gd name="T9" fmla="*/ 0 w 212"/>
              <a:gd name="T10" fmla="*/ 0 h 171"/>
              <a:gd name="T11" fmla="*/ 212 w 212"/>
              <a:gd name="T12" fmla="*/ 171 h 171"/>
            </a:gdLst>
            <a:ahLst/>
            <a:cxnLst>
              <a:cxn ang="T6">
                <a:pos x="T0" y="T1"/>
              </a:cxn>
              <a:cxn ang="T7">
                <a:pos x="T2" y="T3"/>
              </a:cxn>
              <a:cxn ang="T8">
                <a:pos x="T4" y="T5"/>
              </a:cxn>
            </a:cxnLst>
            <a:rect l="T9" t="T10" r="T11" b="T12"/>
            <a:pathLst>
              <a:path w="212" h="171">
                <a:moveTo>
                  <a:pt x="0" y="170"/>
                </a:moveTo>
                <a:lnTo>
                  <a:pt x="0" y="0"/>
                </a:lnTo>
                <a:lnTo>
                  <a:pt x="211" y="0"/>
                </a:lnTo>
              </a:path>
            </a:pathLst>
          </a:custGeom>
          <a:solidFill>
            <a:srgbClr val="00FF99"/>
          </a:solidFill>
          <a:ln w="12700" cap="rnd">
            <a:solidFill>
              <a:srgbClr val="037C03"/>
            </a:solidFill>
            <a:round/>
            <a:headEnd/>
            <a:tailEnd/>
          </a:ln>
        </p:spPr>
        <p:txBody>
          <a:bodyPr/>
          <a:lstStyle/>
          <a:p>
            <a:endParaRPr lang="zh-CN" altLang="en-US"/>
          </a:p>
        </p:txBody>
      </p:sp>
      <p:sp>
        <p:nvSpPr>
          <p:cNvPr id="49" name="Rectangle 47">
            <a:extLst>
              <a:ext uri="{FF2B5EF4-FFF2-40B4-BE49-F238E27FC236}">
                <a16:creationId xmlns:a16="http://schemas.microsoft.com/office/drawing/2014/main" id="{FBA6B172-606C-4F3F-8819-607A10D3ED3E}"/>
              </a:ext>
            </a:extLst>
          </p:cNvPr>
          <p:cNvSpPr>
            <a:spLocks noChangeArrowheads="1"/>
          </p:cNvSpPr>
          <p:nvPr/>
        </p:nvSpPr>
        <p:spPr bwMode="auto">
          <a:xfrm>
            <a:off x="4509170" y="1985740"/>
            <a:ext cx="322263" cy="236537"/>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50" name="Freeform 48">
            <a:extLst>
              <a:ext uri="{FF2B5EF4-FFF2-40B4-BE49-F238E27FC236}">
                <a16:creationId xmlns:a16="http://schemas.microsoft.com/office/drawing/2014/main" id="{D4258D37-C443-41C4-8C7E-D2661960A028}"/>
              </a:ext>
            </a:extLst>
          </p:cNvPr>
          <p:cNvSpPr>
            <a:spLocks/>
          </p:cNvSpPr>
          <p:nvPr/>
        </p:nvSpPr>
        <p:spPr bwMode="auto">
          <a:xfrm>
            <a:off x="4509170" y="1985740"/>
            <a:ext cx="323850" cy="238125"/>
          </a:xfrm>
          <a:custGeom>
            <a:avLst/>
            <a:gdLst>
              <a:gd name="T0" fmla="*/ 2147483646 w 212"/>
              <a:gd name="T1" fmla="*/ 0 h 171"/>
              <a:gd name="T2" fmla="*/ 2147483646 w 212"/>
              <a:gd name="T3" fmla="*/ 2147483646 h 171"/>
              <a:gd name="T4" fmla="*/ 0 w 212"/>
              <a:gd name="T5" fmla="*/ 2147483646 h 171"/>
              <a:gd name="T6" fmla="*/ 0 60000 65536"/>
              <a:gd name="T7" fmla="*/ 0 60000 65536"/>
              <a:gd name="T8" fmla="*/ 0 60000 65536"/>
              <a:gd name="T9" fmla="*/ 0 w 212"/>
              <a:gd name="T10" fmla="*/ 0 h 171"/>
              <a:gd name="T11" fmla="*/ 212 w 212"/>
              <a:gd name="T12" fmla="*/ 171 h 171"/>
            </a:gdLst>
            <a:ahLst/>
            <a:cxnLst>
              <a:cxn ang="T6">
                <a:pos x="T0" y="T1"/>
              </a:cxn>
              <a:cxn ang="T7">
                <a:pos x="T2" y="T3"/>
              </a:cxn>
              <a:cxn ang="T8">
                <a:pos x="T4" y="T5"/>
              </a:cxn>
            </a:cxnLst>
            <a:rect l="T9" t="T10" r="T11" b="T12"/>
            <a:pathLst>
              <a:path w="212" h="171">
                <a:moveTo>
                  <a:pt x="211" y="0"/>
                </a:moveTo>
                <a:lnTo>
                  <a:pt x="211" y="170"/>
                </a:lnTo>
                <a:lnTo>
                  <a:pt x="0" y="170"/>
                </a:lnTo>
              </a:path>
            </a:pathLst>
          </a:custGeom>
          <a:solidFill>
            <a:srgbClr val="00FF99"/>
          </a:solidFill>
          <a:ln w="12700" cap="rnd">
            <a:solidFill>
              <a:schemeClr val="tx1"/>
            </a:solidFill>
            <a:round/>
            <a:headEnd/>
            <a:tailEnd/>
          </a:ln>
        </p:spPr>
        <p:txBody>
          <a:bodyPr/>
          <a:lstStyle/>
          <a:p>
            <a:endParaRPr lang="zh-CN" altLang="en-US"/>
          </a:p>
        </p:txBody>
      </p:sp>
      <p:sp>
        <p:nvSpPr>
          <p:cNvPr id="51" name="Freeform 49">
            <a:extLst>
              <a:ext uri="{FF2B5EF4-FFF2-40B4-BE49-F238E27FC236}">
                <a16:creationId xmlns:a16="http://schemas.microsoft.com/office/drawing/2014/main" id="{13748474-9A7C-4B83-82F6-EE2B0617C8BB}"/>
              </a:ext>
            </a:extLst>
          </p:cNvPr>
          <p:cNvSpPr>
            <a:spLocks/>
          </p:cNvSpPr>
          <p:nvPr/>
        </p:nvSpPr>
        <p:spPr bwMode="auto">
          <a:xfrm>
            <a:off x="4509170" y="1985740"/>
            <a:ext cx="323850" cy="238125"/>
          </a:xfrm>
          <a:custGeom>
            <a:avLst/>
            <a:gdLst>
              <a:gd name="T0" fmla="*/ 0 w 212"/>
              <a:gd name="T1" fmla="*/ 2147483646 h 171"/>
              <a:gd name="T2" fmla="*/ 0 w 212"/>
              <a:gd name="T3" fmla="*/ 0 h 171"/>
              <a:gd name="T4" fmla="*/ 2147483646 w 212"/>
              <a:gd name="T5" fmla="*/ 0 h 171"/>
              <a:gd name="T6" fmla="*/ 0 60000 65536"/>
              <a:gd name="T7" fmla="*/ 0 60000 65536"/>
              <a:gd name="T8" fmla="*/ 0 60000 65536"/>
              <a:gd name="T9" fmla="*/ 0 w 212"/>
              <a:gd name="T10" fmla="*/ 0 h 171"/>
              <a:gd name="T11" fmla="*/ 212 w 212"/>
              <a:gd name="T12" fmla="*/ 171 h 171"/>
            </a:gdLst>
            <a:ahLst/>
            <a:cxnLst>
              <a:cxn ang="T6">
                <a:pos x="T0" y="T1"/>
              </a:cxn>
              <a:cxn ang="T7">
                <a:pos x="T2" y="T3"/>
              </a:cxn>
              <a:cxn ang="T8">
                <a:pos x="T4" y="T5"/>
              </a:cxn>
            </a:cxnLst>
            <a:rect l="T9" t="T10" r="T11" b="T12"/>
            <a:pathLst>
              <a:path w="212" h="171">
                <a:moveTo>
                  <a:pt x="0" y="170"/>
                </a:moveTo>
                <a:lnTo>
                  <a:pt x="0" y="0"/>
                </a:lnTo>
                <a:lnTo>
                  <a:pt x="211" y="0"/>
                </a:lnTo>
              </a:path>
            </a:pathLst>
          </a:custGeom>
          <a:solidFill>
            <a:srgbClr val="00FF99"/>
          </a:solidFill>
          <a:ln w="12700" cap="rnd">
            <a:solidFill>
              <a:srgbClr val="037C03"/>
            </a:solidFill>
            <a:round/>
            <a:headEnd/>
            <a:tailEnd/>
          </a:ln>
        </p:spPr>
        <p:txBody>
          <a:bodyPr/>
          <a:lstStyle/>
          <a:p>
            <a:endParaRPr lang="zh-CN" altLang="en-US"/>
          </a:p>
        </p:txBody>
      </p:sp>
      <p:sp>
        <p:nvSpPr>
          <p:cNvPr id="52" name="Rectangle 50">
            <a:extLst>
              <a:ext uri="{FF2B5EF4-FFF2-40B4-BE49-F238E27FC236}">
                <a16:creationId xmlns:a16="http://schemas.microsoft.com/office/drawing/2014/main" id="{1D18F671-28F5-4F4A-9ED6-1910082BD9B5}"/>
              </a:ext>
            </a:extLst>
          </p:cNvPr>
          <p:cNvSpPr>
            <a:spLocks noChangeArrowheads="1"/>
          </p:cNvSpPr>
          <p:nvPr/>
        </p:nvSpPr>
        <p:spPr bwMode="auto">
          <a:xfrm>
            <a:off x="4901283" y="2750915"/>
            <a:ext cx="323850" cy="236537"/>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53" name="Freeform 51">
            <a:extLst>
              <a:ext uri="{FF2B5EF4-FFF2-40B4-BE49-F238E27FC236}">
                <a16:creationId xmlns:a16="http://schemas.microsoft.com/office/drawing/2014/main" id="{BF8A405D-3481-45BF-A6CF-7129DBFA6FA2}"/>
              </a:ext>
            </a:extLst>
          </p:cNvPr>
          <p:cNvSpPr>
            <a:spLocks/>
          </p:cNvSpPr>
          <p:nvPr/>
        </p:nvSpPr>
        <p:spPr bwMode="auto">
          <a:xfrm>
            <a:off x="4901283" y="2750915"/>
            <a:ext cx="325437" cy="236537"/>
          </a:xfrm>
          <a:custGeom>
            <a:avLst/>
            <a:gdLst>
              <a:gd name="T0" fmla="*/ 2147483646 w 213"/>
              <a:gd name="T1" fmla="*/ 0 h 171"/>
              <a:gd name="T2" fmla="*/ 2147483646 w 213"/>
              <a:gd name="T3" fmla="*/ 2147483646 h 171"/>
              <a:gd name="T4" fmla="*/ 0 w 213"/>
              <a:gd name="T5" fmla="*/ 2147483646 h 171"/>
              <a:gd name="T6" fmla="*/ 0 60000 65536"/>
              <a:gd name="T7" fmla="*/ 0 60000 65536"/>
              <a:gd name="T8" fmla="*/ 0 60000 65536"/>
              <a:gd name="T9" fmla="*/ 0 w 213"/>
              <a:gd name="T10" fmla="*/ 0 h 171"/>
              <a:gd name="T11" fmla="*/ 213 w 213"/>
              <a:gd name="T12" fmla="*/ 171 h 171"/>
            </a:gdLst>
            <a:ahLst/>
            <a:cxnLst>
              <a:cxn ang="T6">
                <a:pos x="T0" y="T1"/>
              </a:cxn>
              <a:cxn ang="T7">
                <a:pos x="T2" y="T3"/>
              </a:cxn>
              <a:cxn ang="T8">
                <a:pos x="T4" y="T5"/>
              </a:cxn>
            </a:cxnLst>
            <a:rect l="T9" t="T10" r="T11" b="T12"/>
            <a:pathLst>
              <a:path w="213" h="171">
                <a:moveTo>
                  <a:pt x="212" y="0"/>
                </a:moveTo>
                <a:lnTo>
                  <a:pt x="212" y="170"/>
                </a:lnTo>
                <a:lnTo>
                  <a:pt x="0" y="170"/>
                </a:lnTo>
              </a:path>
            </a:pathLst>
          </a:custGeom>
          <a:solidFill>
            <a:srgbClr val="00FF99"/>
          </a:solidFill>
          <a:ln w="12700" cap="rnd">
            <a:solidFill>
              <a:schemeClr val="tx1"/>
            </a:solidFill>
            <a:round/>
            <a:headEnd/>
            <a:tailEnd/>
          </a:ln>
        </p:spPr>
        <p:txBody>
          <a:bodyPr/>
          <a:lstStyle/>
          <a:p>
            <a:endParaRPr lang="zh-CN" altLang="en-US"/>
          </a:p>
        </p:txBody>
      </p:sp>
      <p:sp>
        <p:nvSpPr>
          <p:cNvPr id="54" name="Freeform 52">
            <a:extLst>
              <a:ext uri="{FF2B5EF4-FFF2-40B4-BE49-F238E27FC236}">
                <a16:creationId xmlns:a16="http://schemas.microsoft.com/office/drawing/2014/main" id="{6CA6E408-7A45-4E17-A548-016067BE814C}"/>
              </a:ext>
            </a:extLst>
          </p:cNvPr>
          <p:cNvSpPr>
            <a:spLocks/>
          </p:cNvSpPr>
          <p:nvPr/>
        </p:nvSpPr>
        <p:spPr bwMode="auto">
          <a:xfrm>
            <a:off x="4901283" y="2750915"/>
            <a:ext cx="325437" cy="236537"/>
          </a:xfrm>
          <a:custGeom>
            <a:avLst/>
            <a:gdLst>
              <a:gd name="T0" fmla="*/ 0 w 213"/>
              <a:gd name="T1" fmla="*/ 2147483646 h 171"/>
              <a:gd name="T2" fmla="*/ 0 w 213"/>
              <a:gd name="T3" fmla="*/ 0 h 171"/>
              <a:gd name="T4" fmla="*/ 2147483646 w 213"/>
              <a:gd name="T5" fmla="*/ 0 h 171"/>
              <a:gd name="T6" fmla="*/ 0 60000 65536"/>
              <a:gd name="T7" fmla="*/ 0 60000 65536"/>
              <a:gd name="T8" fmla="*/ 0 60000 65536"/>
              <a:gd name="T9" fmla="*/ 0 w 213"/>
              <a:gd name="T10" fmla="*/ 0 h 171"/>
              <a:gd name="T11" fmla="*/ 213 w 213"/>
              <a:gd name="T12" fmla="*/ 171 h 171"/>
            </a:gdLst>
            <a:ahLst/>
            <a:cxnLst>
              <a:cxn ang="T6">
                <a:pos x="T0" y="T1"/>
              </a:cxn>
              <a:cxn ang="T7">
                <a:pos x="T2" y="T3"/>
              </a:cxn>
              <a:cxn ang="T8">
                <a:pos x="T4" y="T5"/>
              </a:cxn>
            </a:cxnLst>
            <a:rect l="T9" t="T10" r="T11" b="T12"/>
            <a:pathLst>
              <a:path w="213" h="171">
                <a:moveTo>
                  <a:pt x="0" y="170"/>
                </a:moveTo>
                <a:lnTo>
                  <a:pt x="0" y="0"/>
                </a:lnTo>
                <a:lnTo>
                  <a:pt x="212" y="0"/>
                </a:lnTo>
              </a:path>
            </a:pathLst>
          </a:custGeom>
          <a:solidFill>
            <a:srgbClr val="00FF99"/>
          </a:solidFill>
          <a:ln w="12700" cap="rnd">
            <a:solidFill>
              <a:srgbClr val="037C03"/>
            </a:solidFill>
            <a:round/>
            <a:headEnd/>
            <a:tailEnd/>
          </a:ln>
        </p:spPr>
        <p:txBody>
          <a:bodyPr/>
          <a:lstStyle/>
          <a:p>
            <a:endParaRPr lang="zh-CN" altLang="en-US"/>
          </a:p>
        </p:txBody>
      </p:sp>
      <p:sp>
        <p:nvSpPr>
          <p:cNvPr id="55" name="Rectangle 53">
            <a:extLst>
              <a:ext uri="{FF2B5EF4-FFF2-40B4-BE49-F238E27FC236}">
                <a16:creationId xmlns:a16="http://schemas.microsoft.com/office/drawing/2014/main" id="{894B8912-40C8-4647-8D11-2D0926B41491}"/>
              </a:ext>
            </a:extLst>
          </p:cNvPr>
          <p:cNvSpPr>
            <a:spLocks noChangeArrowheads="1"/>
          </p:cNvSpPr>
          <p:nvPr/>
        </p:nvSpPr>
        <p:spPr bwMode="auto">
          <a:xfrm>
            <a:off x="4901283" y="2366740"/>
            <a:ext cx="323850" cy="236537"/>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56" name="Freeform 54">
            <a:extLst>
              <a:ext uri="{FF2B5EF4-FFF2-40B4-BE49-F238E27FC236}">
                <a16:creationId xmlns:a16="http://schemas.microsoft.com/office/drawing/2014/main" id="{3518FF71-868E-4F31-B813-D62898EBDF83}"/>
              </a:ext>
            </a:extLst>
          </p:cNvPr>
          <p:cNvSpPr>
            <a:spLocks/>
          </p:cNvSpPr>
          <p:nvPr/>
        </p:nvSpPr>
        <p:spPr bwMode="auto">
          <a:xfrm>
            <a:off x="4901283" y="2366740"/>
            <a:ext cx="325437" cy="238125"/>
          </a:xfrm>
          <a:custGeom>
            <a:avLst/>
            <a:gdLst>
              <a:gd name="T0" fmla="*/ 2147483646 w 213"/>
              <a:gd name="T1" fmla="*/ 0 h 171"/>
              <a:gd name="T2" fmla="*/ 2147483646 w 213"/>
              <a:gd name="T3" fmla="*/ 2147483646 h 171"/>
              <a:gd name="T4" fmla="*/ 0 w 213"/>
              <a:gd name="T5" fmla="*/ 2147483646 h 171"/>
              <a:gd name="T6" fmla="*/ 0 60000 65536"/>
              <a:gd name="T7" fmla="*/ 0 60000 65536"/>
              <a:gd name="T8" fmla="*/ 0 60000 65536"/>
              <a:gd name="T9" fmla="*/ 0 w 213"/>
              <a:gd name="T10" fmla="*/ 0 h 171"/>
              <a:gd name="T11" fmla="*/ 213 w 213"/>
              <a:gd name="T12" fmla="*/ 171 h 171"/>
            </a:gdLst>
            <a:ahLst/>
            <a:cxnLst>
              <a:cxn ang="T6">
                <a:pos x="T0" y="T1"/>
              </a:cxn>
              <a:cxn ang="T7">
                <a:pos x="T2" y="T3"/>
              </a:cxn>
              <a:cxn ang="T8">
                <a:pos x="T4" y="T5"/>
              </a:cxn>
            </a:cxnLst>
            <a:rect l="T9" t="T10" r="T11" b="T12"/>
            <a:pathLst>
              <a:path w="213" h="171">
                <a:moveTo>
                  <a:pt x="212" y="0"/>
                </a:moveTo>
                <a:lnTo>
                  <a:pt x="212" y="170"/>
                </a:lnTo>
                <a:lnTo>
                  <a:pt x="0" y="170"/>
                </a:lnTo>
              </a:path>
            </a:pathLst>
          </a:custGeom>
          <a:solidFill>
            <a:srgbClr val="00FF99"/>
          </a:solidFill>
          <a:ln w="12700" cap="rnd">
            <a:solidFill>
              <a:schemeClr val="tx1"/>
            </a:solidFill>
            <a:round/>
            <a:headEnd/>
            <a:tailEnd/>
          </a:ln>
        </p:spPr>
        <p:txBody>
          <a:bodyPr/>
          <a:lstStyle/>
          <a:p>
            <a:endParaRPr lang="zh-CN" altLang="en-US"/>
          </a:p>
        </p:txBody>
      </p:sp>
      <p:sp>
        <p:nvSpPr>
          <p:cNvPr id="57" name="Freeform 55">
            <a:extLst>
              <a:ext uri="{FF2B5EF4-FFF2-40B4-BE49-F238E27FC236}">
                <a16:creationId xmlns:a16="http://schemas.microsoft.com/office/drawing/2014/main" id="{164FCFB6-5C20-43EC-9101-5E5CB01F388D}"/>
              </a:ext>
            </a:extLst>
          </p:cNvPr>
          <p:cNvSpPr>
            <a:spLocks/>
          </p:cNvSpPr>
          <p:nvPr/>
        </p:nvSpPr>
        <p:spPr bwMode="auto">
          <a:xfrm>
            <a:off x="4901283" y="2366740"/>
            <a:ext cx="325437" cy="238125"/>
          </a:xfrm>
          <a:custGeom>
            <a:avLst/>
            <a:gdLst>
              <a:gd name="T0" fmla="*/ 0 w 213"/>
              <a:gd name="T1" fmla="*/ 2147483646 h 171"/>
              <a:gd name="T2" fmla="*/ 0 w 213"/>
              <a:gd name="T3" fmla="*/ 0 h 171"/>
              <a:gd name="T4" fmla="*/ 2147483646 w 213"/>
              <a:gd name="T5" fmla="*/ 0 h 171"/>
              <a:gd name="T6" fmla="*/ 0 60000 65536"/>
              <a:gd name="T7" fmla="*/ 0 60000 65536"/>
              <a:gd name="T8" fmla="*/ 0 60000 65536"/>
              <a:gd name="T9" fmla="*/ 0 w 213"/>
              <a:gd name="T10" fmla="*/ 0 h 171"/>
              <a:gd name="T11" fmla="*/ 213 w 213"/>
              <a:gd name="T12" fmla="*/ 171 h 171"/>
            </a:gdLst>
            <a:ahLst/>
            <a:cxnLst>
              <a:cxn ang="T6">
                <a:pos x="T0" y="T1"/>
              </a:cxn>
              <a:cxn ang="T7">
                <a:pos x="T2" y="T3"/>
              </a:cxn>
              <a:cxn ang="T8">
                <a:pos x="T4" y="T5"/>
              </a:cxn>
            </a:cxnLst>
            <a:rect l="T9" t="T10" r="T11" b="T12"/>
            <a:pathLst>
              <a:path w="213" h="171">
                <a:moveTo>
                  <a:pt x="0" y="170"/>
                </a:moveTo>
                <a:lnTo>
                  <a:pt x="0" y="0"/>
                </a:lnTo>
                <a:lnTo>
                  <a:pt x="212" y="0"/>
                </a:lnTo>
              </a:path>
            </a:pathLst>
          </a:custGeom>
          <a:solidFill>
            <a:srgbClr val="00FF99"/>
          </a:solidFill>
          <a:ln w="12700" cap="rnd">
            <a:solidFill>
              <a:srgbClr val="037C03"/>
            </a:solidFill>
            <a:round/>
            <a:headEnd/>
            <a:tailEnd/>
          </a:ln>
        </p:spPr>
        <p:txBody>
          <a:bodyPr/>
          <a:lstStyle/>
          <a:p>
            <a:endParaRPr lang="zh-CN" altLang="en-US"/>
          </a:p>
        </p:txBody>
      </p:sp>
      <p:sp>
        <p:nvSpPr>
          <p:cNvPr id="58" name="Line 56">
            <a:extLst>
              <a:ext uri="{FF2B5EF4-FFF2-40B4-BE49-F238E27FC236}">
                <a16:creationId xmlns:a16="http://schemas.microsoft.com/office/drawing/2014/main" id="{372B0728-996D-43E3-8D09-46EFE74E14E7}"/>
              </a:ext>
            </a:extLst>
          </p:cNvPr>
          <p:cNvSpPr>
            <a:spLocks noChangeShapeType="1"/>
          </p:cNvSpPr>
          <p:nvPr/>
        </p:nvSpPr>
        <p:spPr bwMode="auto">
          <a:xfrm>
            <a:off x="5604545" y="2147665"/>
            <a:ext cx="3175" cy="720725"/>
          </a:xfrm>
          <a:prstGeom prst="line">
            <a:avLst/>
          </a:prstGeom>
          <a:noFill/>
          <a:ln w="25400">
            <a:solidFill>
              <a:srgbClr val="6666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 name="Rectangle 57">
            <a:extLst>
              <a:ext uri="{FF2B5EF4-FFF2-40B4-BE49-F238E27FC236}">
                <a16:creationId xmlns:a16="http://schemas.microsoft.com/office/drawing/2014/main" id="{C0B3F723-12A0-4B4B-AEDC-FB00A24FE23C}"/>
              </a:ext>
            </a:extLst>
          </p:cNvPr>
          <p:cNvSpPr>
            <a:spLocks noChangeArrowheads="1"/>
          </p:cNvSpPr>
          <p:nvPr/>
        </p:nvSpPr>
        <p:spPr bwMode="auto">
          <a:xfrm>
            <a:off x="5437858" y="1992090"/>
            <a:ext cx="309562" cy="225425"/>
          </a:xfrm>
          <a:prstGeom prst="rect">
            <a:avLst/>
          </a:prstGeom>
          <a:solidFill>
            <a:schemeClr val="hlink"/>
          </a:solidFill>
          <a:ln w="12700">
            <a:solidFill>
              <a:schemeClr val="tx1"/>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60" name="Freeform 58">
            <a:extLst>
              <a:ext uri="{FF2B5EF4-FFF2-40B4-BE49-F238E27FC236}">
                <a16:creationId xmlns:a16="http://schemas.microsoft.com/office/drawing/2014/main" id="{CB8F2133-1F7A-4C50-8084-924F51B1795F}"/>
              </a:ext>
            </a:extLst>
          </p:cNvPr>
          <p:cNvSpPr>
            <a:spLocks/>
          </p:cNvSpPr>
          <p:nvPr/>
        </p:nvSpPr>
        <p:spPr bwMode="auto">
          <a:xfrm>
            <a:off x="5433095" y="1985740"/>
            <a:ext cx="322263" cy="238125"/>
          </a:xfrm>
          <a:custGeom>
            <a:avLst/>
            <a:gdLst>
              <a:gd name="T0" fmla="*/ 2147483646 w 211"/>
              <a:gd name="T1" fmla="*/ 0 h 171"/>
              <a:gd name="T2" fmla="*/ 2147483646 w 211"/>
              <a:gd name="T3" fmla="*/ 2147483646 h 171"/>
              <a:gd name="T4" fmla="*/ 0 w 211"/>
              <a:gd name="T5" fmla="*/ 2147483646 h 171"/>
              <a:gd name="T6" fmla="*/ 0 60000 65536"/>
              <a:gd name="T7" fmla="*/ 0 60000 65536"/>
              <a:gd name="T8" fmla="*/ 0 60000 65536"/>
              <a:gd name="T9" fmla="*/ 0 w 211"/>
              <a:gd name="T10" fmla="*/ 0 h 171"/>
              <a:gd name="T11" fmla="*/ 211 w 211"/>
              <a:gd name="T12" fmla="*/ 171 h 171"/>
            </a:gdLst>
            <a:ahLst/>
            <a:cxnLst>
              <a:cxn ang="T6">
                <a:pos x="T0" y="T1"/>
              </a:cxn>
              <a:cxn ang="T7">
                <a:pos x="T2" y="T3"/>
              </a:cxn>
              <a:cxn ang="T8">
                <a:pos x="T4" y="T5"/>
              </a:cxn>
            </a:cxnLst>
            <a:rect l="T9" t="T10" r="T11" b="T12"/>
            <a:pathLst>
              <a:path w="211" h="171">
                <a:moveTo>
                  <a:pt x="210" y="0"/>
                </a:moveTo>
                <a:lnTo>
                  <a:pt x="210" y="170"/>
                </a:lnTo>
                <a:lnTo>
                  <a:pt x="0" y="170"/>
                </a:lnTo>
              </a:path>
            </a:pathLst>
          </a:custGeom>
          <a:solidFill>
            <a:schemeClr val="hlink"/>
          </a:solidFill>
          <a:ln w="12700" cap="rnd">
            <a:solidFill>
              <a:schemeClr val="tx1"/>
            </a:solidFill>
            <a:round/>
            <a:headEnd/>
            <a:tailEnd/>
          </a:ln>
        </p:spPr>
        <p:txBody>
          <a:bodyPr/>
          <a:lstStyle/>
          <a:p>
            <a:endParaRPr lang="zh-CN" altLang="en-US"/>
          </a:p>
        </p:txBody>
      </p:sp>
      <p:sp>
        <p:nvSpPr>
          <p:cNvPr id="61" name="Freeform 59">
            <a:extLst>
              <a:ext uri="{FF2B5EF4-FFF2-40B4-BE49-F238E27FC236}">
                <a16:creationId xmlns:a16="http://schemas.microsoft.com/office/drawing/2014/main" id="{85419219-BDE6-48A3-81C3-6F1C6752DC06}"/>
              </a:ext>
            </a:extLst>
          </p:cNvPr>
          <p:cNvSpPr>
            <a:spLocks/>
          </p:cNvSpPr>
          <p:nvPr/>
        </p:nvSpPr>
        <p:spPr bwMode="auto">
          <a:xfrm>
            <a:off x="5433095" y="1985740"/>
            <a:ext cx="322263" cy="238125"/>
          </a:xfrm>
          <a:custGeom>
            <a:avLst/>
            <a:gdLst>
              <a:gd name="T0" fmla="*/ 0 w 211"/>
              <a:gd name="T1" fmla="*/ 2147483646 h 171"/>
              <a:gd name="T2" fmla="*/ 0 w 211"/>
              <a:gd name="T3" fmla="*/ 0 h 171"/>
              <a:gd name="T4" fmla="*/ 2147483646 w 211"/>
              <a:gd name="T5" fmla="*/ 0 h 171"/>
              <a:gd name="T6" fmla="*/ 0 60000 65536"/>
              <a:gd name="T7" fmla="*/ 0 60000 65536"/>
              <a:gd name="T8" fmla="*/ 0 60000 65536"/>
              <a:gd name="T9" fmla="*/ 0 w 211"/>
              <a:gd name="T10" fmla="*/ 0 h 171"/>
              <a:gd name="T11" fmla="*/ 211 w 211"/>
              <a:gd name="T12" fmla="*/ 171 h 171"/>
            </a:gdLst>
            <a:ahLst/>
            <a:cxnLst>
              <a:cxn ang="T6">
                <a:pos x="T0" y="T1"/>
              </a:cxn>
              <a:cxn ang="T7">
                <a:pos x="T2" y="T3"/>
              </a:cxn>
              <a:cxn ang="T8">
                <a:pos x="T4" y="T5"/>
              </a:cxn>
            </a:cxnLst>
            <a:rect l="T9" t="T10" r="T11" b="T12"/>
            <a:pathLst>
              <a:path w="211" h="171">
                <a:moveTo>
                  <a:pt x="0" y="170"/>
                </a:moveTo>
                <a:lnTo>
                  <a:pt x="0" y="0"/>
                </a:lnTo>
                <a:lnTo>
                  <a:pt x="210" y="0"/>
                </a:lnTo>
              </a:path>
            </a:pathLst>
          </a:custGeom>
          <a:solidFill>
            <a:schemeClr val="hlink"/>
          </a:solidFill>
          <a:ln w="12700" cap="rnd">
            <a:solidFill>
              <a:schemeClr val="tx1"/>
            </a:solidFill>
            <a:round/>
            <a:headEnd/>
            <a:tailEnd/>
          </a:ln>
        </p:spPr>
        <p:txBody>
          <a:bodyPr/>
          <a:lstStyle/>
          <a:p>
            <a:endParaRPr lang="zh-CN" altLang="en-US"/>
          </a:p>
        </p:txBody>
      </p:sp>
      <p:sp>
        <p:nvSpPr>
          <p:cNvPr id="62" name="Rectangle 60">
            <a:extLst>
              <a:ext uri="{FF2B5EF4-FFF2-40B4-BE49-F238E27FC236}">
                <a16:creationId xmlns:a16="http://schemas.microsoft.com/office/drawing/2014/main" id="{A38983EF-A69A-4399-9964-AF22CC762EA3}"/>
              </a:ext>
            </a:extLst>
          </p:cNvPr>
          <p:cNvSpPr>
            <a:spLocks noChangeArrowheads="1"/>
          </p:cNvSpPr>
          <p:nvPr/>
        </p:nvSpPr>
        <p:spPr bwMode="auto">
          <a:xfrm>
            <a:off x="5436270" y="2755677"/>
            <a:ext cx="311150" cy="225425"/>
          </a:xfrm>
          <a:prstGeom prst="rect">
            <a:avLst/>
          </a:prstGeom>
          <a:solidFill>
            <a:schemeClr val="hlink"/>
          </a:solidFill>
          <a:ln w="12700">
            <a:solidFill>
              <a:schemeClr val="tx1"/>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63" name="Freeform 61">
            <a:extLst>
              <a:ext uri="{FF2B5EF4-FFF2-40B4-BE49-F238E27FC236}">
                <a16:creationId xmlns:a16="http://schemas.microsoft.com/office/drawing/2014/main" id="{76011E01-1B69-4696-A2CD-CADCC0095832}"/>
              </a:ext>
            </a:extLst>
          </p:cNvPr>
          <p:cNvSpPr>
            <a:spLocks/>
          </p:cNvSpPr>
          <p:nvPr/>
        </p:nvSpPr>
        <p:spPr bwMode="auto">
          <a:xfrm>
            <a:off x="5431508" y="2750915"/>
            <a:ext cx="323850" cy="236537"/>
          </a:xfrm>
          <a:custGeom>
            <a:avLst/>
            <a:gdLst>
              <a:gd name="T0" fmla="*/ 2147483646 w 212"/>
              <a:gd name="T1" fmla="*/ 0 h 171"/>
              <a:gd name="T2" fmla="*/ 2147483646 w 212"/>
              <a:gd name="T3" fmla="*/ 2147483646 h 171"/>
              <a:gd name="T4" fmla="*/ 0 w 212"/>
              <a:gd name="T5" fmla="*/ 2147483646 h 171"/>
              <a:gd name="T6" fmla="*/ 0 60000 65536"/>
              <a:gd name="T7" fmla="*/ 0 60000 65536"/>
              <a:gd name="T8" fmla="*/ 0 60000 65536"/>
              <a:gd name="T9" fmla="*/ 0 w 212"/>
              <a:gd name="T10" fmla="*/ 0 h 171"/>
              <a:gd name="T11" fmla="*/ 212 w 212"/>
              <a:gd name="T12" fmla="*/ 171 h 171"/>
            </a:gdLst>
            <a:ahLst/>
            <a:cxnLst>
              <a:cxn ang="T6">
                <a:pos x="T0" y="T1"/>
              </a:cxn>
              <a:cxn ang="T7">
                <a:pos x="T2" y="T3"/>
              </a:cxn>
              <a:cxn ang="T8">
                <a:pos x="T4" y="T5"/>
              </a:cxn>
            </a:cxnLst>
            <a:rect l="T9" t="T10" r="T11" b="T12"/>
            <a:pathLst>
              <a:path w="212" h="171">
                <a:moveTo>
                  <a:pt x="211" y="0"/>
                </a:moveTo>
                <a:lnTo>
                  <a:pt x="211" y="170"/>
                </a:lnTo>
                <a:lnTo>
                  <a:pt x="0" y="170"/>
                </a:lnTo>
              </a:path>
            </a:pathLst>
          </a:custGeom>
          <a:solidFill>
            <a:schemeClr val="hlink"/>
          </a:solidFill>
          <a:ln w="12700" cap="rnd">
            <a:solidFill>
              <a:schemeClr val="tx1"/>
            </a:solidFill>
            <a:round/>
            <a:headEnd/>
            <a:tailEnd/>
          </a:ln>
        </p:spPr>
        <p:txBody>
          <a:bodyPr/>
          <a:lstStyle/>
          <a:p>
            <a:endParaRPr lang="zh-CN" altLang="en-US"/>
          </a:p>
        </p:txBody>
      </p:sp>
      <p:sp>
        <p:nvSpPr>
          <p:cNvPr id="64" name="Freeform 62">
            <a:extLst>
              <a:ext uri="{FF2B5EF4-FFF2-40B4-BE49-F238E27FC236}">
                <a16:creationId xmlns:a16="http://schemas.microsoft.com/office/drawing/2014/main" id="{E8873D8B-811A-41FD-ACB8-1F67AB449400}"/>
              </a:ext>
            </a:extLst>
          </p:cNvPr>
          <p:cNvSpPr>
            <a:spLocks/>
          </p:cNvSpPr>
          <p:nvPr/>
        </p:nvSpPr>
        <p:spPr bwMode="auto">
          <a:xfrm>
            <a:off x="5431508" y="2750915"/>
            <a:ext cx="323850" cy="236537"/>
          </a:xfrm>
          <a:custGeom>
            <a:avLst/>
            <a:gdLst>
              <a:gd name="T0" fmla="*/ 0 w 212"/>
              <a:gd name="T1" fmla="*/ 2147483646 h 171"/>
              <a:gd name="T2" fmla="*/ 0 w 212"/>
              <a:gd name="T3" fmla="*/ 0 h 171"/>
              <a:gd name="T4" fmla="*/ 2147483646 w 212"/>
              <a:gd name="T5" fmla="*/ 0 h 171"/>
              <a:gd name="T6" fmla="*/ 0 60000 65536"/>
              <a:gd name="T7" fmla="*/ 0 60000 65536"/>
              <a:gd name="T8" fmla="*/ 0 60000 65536"/>
              <a:gd name="T9" fmla="*/ 0 w 212"/>
              <a:gd name="T10" fmla="*/ 0 h 171"/>
              <a:gd name="T11" fmla="*/ 212 w 212"/>
              <a:gd name="T12" fmla="*/ 171 h 171"/>
            </a:gdLst>
            <a:ahLst/>
            <a:cxnLst>
              <a:cxn ang="T6">
                <a:pos x="T0" y="T1"/>
              </a:cxn>
              <a:cxn ang="T7">
                <a:pos x="T2" y="T3"/>
              </a:cxn>
              <a:cxn ang="T8">
                <a:pos x="T4" y="T5"/>
              </a:cxn>
            </a:cxnLst>
            <a:rect l="T9" t="T10" r="T11" b="T12"/>
            <a:pathLst>
              <a:path w="212" h="171">
                <a:moveTo>
                  <a:pt x="0" y="170"/>
                </a:moveTo>
                <a:lnTo>
                  <a:pt x="0" y="0"/>
                </a:lnTo>
                <a:lnTo>
                  <a:pt x="211" y="0"/>
                </a:lnTo>
              </a:path>
            </a:pathLst>
          </a:custGeom>
          <a:solidFill>
            <a:schemeClr val="hlink"/>
          </a:solidFill>
          <a:ln w="12700" cap="rnd">
            <a:solidFill>
              <a:schemeClr val="tx1"/>
            </a:solidFill>
            <a:round/>
            <a:headEnd/>
            <a:tailEnd/>
          </a:ln>
        </p:spPr>
        <p:txBody>
          <a:bodyPr/>
          <a:lstStyle/>
          <a:p>
            <a:endParaRPr lang="zh-CN" altLang="en-US"/>
          </a:p>
        </p:txBody>
      </p:sp>
      <p:sp>
        <p:nvSpPr>
          <p:cNvPr id="65" name="Rectangle 63">
            <a:extLst>
              <a:ext uri="{FF2B5EF4-FFF2-40B4-BE49-F238E27FC236}">
                <a16:creationId xmlns:a16="http://schemas.microsoft.com/office/drawing/2014/main" id="{6B8C2C6D-B239-4D06-92B3-A30DA7443236}"/>
              </a:ext>
            </a:extLst>
          </p:cNvPr>
          <p:cNvSpPr>
            <a:spLocks noChangeArrowheads="1"/>
          </p:cNvSpPr>
          <p:nvPr/>
        </p:nvSpPr>
        <p:spPr bwMode="auto">
          <a:xfrm>
            <a:off x="5436270" y="2373090"/>
            <a:ext cx="311150" cy="225425"/>
          </a:xfrm>
          <a:prstGeom prst="rect">
            <a:avLst/>
          </a:prstGeom>
          <a:solidFill>
            <a:schemeClr val="hlink"/>
          </a:solidFill>
          <a:ln w="12700">
            <a:solidFill>
              <a:schemeClr val="tx1"/>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66" name="Freeform 64">
            <a:extLst>
              <a:ext uri="{FF2B5EF4-FFF2-40B4-BE49-F238E27FC236}">
                <a16:creationId xmlns:a16="http://schemas.microsoft.com/office/drawing/2014/main" id="{B0202297-3EEB-4648-9A2C-78E9C9E97190}"/>
              </a:ext>
            </a:extLst>
          </p:cNvPr>
          <p:cNvSpPr>
            <a:spLocks/>
          </p:cNvSpPr>
          <p:nvPr/>
        </p:nvSpPr>
        <p:spPr bwMode="auto">
          <a:xfrm>
            <a:off x="5431508" y="2366740"/>
            <a:ext cx="323850" cy="238125"/>
          </a:xfrm>
          <a:custGeom>
            <a:avLst/>
            <a:gdLst>
              <a:gd name="T0" fmla="*/ 2147483646 w 212"/>
              <a:gd name="T1" fmla="*/ 0 h 171"/>
              <a:gd name="T2" fmla="*/ 2147483646 w 212"/>
              <a:gd name="T3" fmla="*/ 2147483646 h 171"/>
              <a:gd name="T4" fmla="*/ 0 w 212"/>
              <a:gd name="T5" fmla="*/ 2147483646 h 171"/>
              <a:gd name="T6" fmla="*/ 0 60000 65536"/>
              <a:gd name="T7" fmla="*/ 0 60000 65536"/>
              <a:gd name="T8" fmla="*/ 0 60000 65536"/>
              <a:gd name="T9" fmla="*/ 0 w 212"/>
              <a:gd name="T10" fmla="*/ 0 h 171"/>
              <a:gd name="T11" fmla="*/ 212 w 212"/>
              <a:gd name="T12" fmla="*/ 171 h 171"/>
            </a:gdLst>
            <a:ahLst/>
            <a:cxnLst>
              <a:cxn ang="T6">
                <a:pos x="T0" y="T1"/>
              </a:cxn>
              <a:cxn ang="T7">
                <a:pos x="T2" y="T3"/>
              </a:cxn>
              <a:cxn ang="T8">
                <a:pos x="T4" y="T5"/>
              </a:cxn>
            </a:cxnLst>
            <a:rect l="T9" t="T10" r="T11" b="T12"/>
            <a:pathLst>
              <a:path w="212" h="171">
                <a:moveTo>
                  <a:pt x="211" y="0"/>
                </a:moveTo>
                <a:lnTo>
                  <a:pt x="211" y="170"/>
                </a:lnTo>
                <a:lnTo>
                  <a:pt x="0" y="170"/>
                </a:lnTo>
              </a:path>
            </a:pathLst>
          </a:custGeom>
          <a:solidFill>
            <a:schemeClr val="hlink"/>
          </a:solidFill>
          <a:ln w="12700" cap="rnd">
            <a:solidFill>
              <a:schemeClr val="tx1"/>
            </a:solidFill>
            <a:round/>
            <a:headEnd/>
            <a:tailEnd/>
          </a:ln>
        </p:spPr>
        <p:txBody>
          <a:bodyPr/>
          <a:lstStyle/>
          <a:p>
            <a:endParaRPr lang="zh-CN" altLang="en-US"/>
          </a:p>
        </p:txBody>
      </p:sp>
      <p:sp>
        <p:nvSpPr>
          <p:cNvPr id="67" name="Freeform 65">
            <a:extLst>
              <a:ext uri="{FF2B5EF4-FFF2-40B4-BE49-F238E27FC236}">
                <a16:creationId xmlns:a16="http://schemas.microsoft.com/office/drawing/2014/main" id="{A3A10FCC-07D9-48E4-B024-F03F0B9BB18A}"/>
              </a:ext>
            </a:extLst>
          </p:cNvPr>
          <p:cNvSpPr>
            <a:spLocks/>
          </p:cNvSpPr>
          <p:nvPr/>
        </p:nvSpPr>
        <p:spPr bwMode="auto">
          <a:xfrm>
            <a:off x="5431508" y="2366740"/>
            <a:ext cx="323850" cy="238125"/>
          </a:xfrm>
          <a:custGeom>
            <a:avLst/>
            <a:gdLst>
              <a:gd name="T0" fmla="*/ 0 w 212"/>
              <a:gd name="T1" fmla="*/ 2147483646 h 171"/>
              <a:gd name="T2" fmla="*/ 0 w 212"/>
              <a:gd name="T3" fmla="*/ 0 h 171"/>
              <a:gd name="T4" fmla="*/ 2147483646 w 212"/>
              <a:gd name="T5" fmla="*/ 0 h 171"/>
              <a:gd name="T6" fmla="*/ 0 60000 65536"/>
              <a:gd name="T7" fmla="*/ 0 60000 65536"/>
              <a:gd name="T8" fmla="*/ 0 60000 65536"/>
              <a:gd name="T9" fmla="*/ 0 w 212"/>
              <a:gd name="T10" fmla="*/ 0 h 171"/>
              <a:gd name="T11" fmla="*/ 212 w 212"/>
              <a:gd name="T12" fmla="*/ 171 h 171"/>
            </a:gdLst>
            <a:ahLst/>
            <a:cxnLst>
              <a:cxn ang="T6">
                <a:pos x="T0" y="T1"/>
              </a:cxn>
              <a:cxn ang="T7">
                <a:pos x="T2" y="T3"/>
              </a:cxn>
              <a:cxn ang="T8">
                <a:pos x="T4" y="T5"/>
              </a:cxn>
            </a:cxnLst>
            <a:rect l="T9" t="T10" r="T11" b="T12"/>
            <a:pathLst>
              <a:path w="212" h="171">
                <a:moveTo>
                  <a:pt x="0" y="170"/>
                </a:moveTo>
                <a:lnTo>
                  <a:pt x="0" y="0"/>
                </a:lnTo>
                <a:lnTo>
                  <a:pt x="211" y="0"/>
                </a:lnTo>
              </a:path>
            </a:pathLst>
          </a:custGeom>
          <a:solidFill>
            <a:schemeClr val="hlink"/>
          </a:solidFill>
          <a:ln w="12700" cap="rnd">
            <a:solidFill>
              <a:schemeClr val="tx1"/>
            </a:solidFill>
            <a:round/>
            <a:headEnd/>
            <a:tailEnd/>
          </a:ln>
        </p:spPr>
        <p:txBody>
          <a:bodyPr/>
          <a:lstStyle/>
          <a:p>
            <a:endParaRPr lang="zh-CN" altLang="en-US"/>
          </a:p>
        </p:txBody>
      </p:sp>
      <p:sp>
        <p:nvSpPr>
          <p:cNvPr id="68" name="Text Box 66">
            <a:extLst>
              <a:ext uri="{FF2B5EF4-FFF2-40B4-BE49-F238E27FC236}">
                <a16:creationId xmlns:a16="http://schemas.microsoft.com/office/drawing/2014/main" id="{02C8F851-8CCC-4EA9-B4AE-5521A1ECE480}"/>
              </a:ext>
            </a:extLst>
          </p:cNvPr>
          <p:cNvSpPr txBox="1">
            <a:spLocks noChangeArrowheads="1"/>
          </p:cNvSpPr>
          <p:nvPr/>
        </p:nvSpPr>
        <p:spPr bwMode="auto">
          <a:xfrm>
            <a:off x="4537745" y="1969865"/>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latin typeface="Arial" panose="020B0604020202020204" pitchFamily="34" charset="0"/>
                <a:ea typeface="楷体_GB2312"/>
                <a:cs typeface="楷体_GB2312"/>
              </a:rPr>
              <a:t>$</a:t>
            </a:r>
          </a:p>
        </p:txBody>
      </p:sp>
      <p:grpSp>
        <p:nvGrpSpPr>
          <p:cNvPr id="69" name="Group 67">
            <a:extLst>
              <a:ext uri="{FF2B5EF4-FFF2-40B4-BE49-F238E27FC236}">
                <a16:creationId xmlns:a16="http://schemas.microsoft.com/office/drawing/2014/main" id="{5E1EB968-4973-47C7-8D66-9353AEC2DF24}"/>
              </a:ext>
            </a:extLst>
          </p:cNvPr>
          <p:cNvGrpSpPr>
            <a:grpSpLocks/>
          </p:cNvGrpSpPr>
          <p:nvPr/>
        </p:nvGrpSpPr>
        <p:grpSpPr bwMode="auto">
          <a:xfrm>
            <a:off x="3575720" y="1196752"/>
            <a:ext cx="2486025" cy="506413"/>
            <a:chOff x="330" y="784"/>
            <a:chExt cx="1080" cy="364"/>
          </a:xfrm>
        </p:grpSpPr>
        <p:grpSp>
          <p:nvGrpSpPr>
            <p:cNvPr id="70" name="Group 68">
              <a:extLst>
                <a:ext uri="{FF2B5EF4-FFF2-40B4-BE49-F238E27FC236}">
                  <a16:creationId xmlns:a16="http://schemas.microsoft.com/office/drawing/2014/main" id="{3E73D28D-237B-47D3-9ED8-9C6E5481D313}"/>
                </a:ext>
              </a:extLst>
            </p:cNvPr>
            <p:cNvGrpSpPr>
              <a:grpSpLocks/>
            </p:cNvGrpSpPr>
            <p:nvPr/>
          </p:nvGrpSpPr>
          <p:grpSpPr bwMode="auto">
            <a:xfrm>
              <a:off x="333" y="787"/>
              <a:ext cx="1077" cy="361"/>
              <a:chOff x="333" y="787"/>
              <a:chExt cx="1077" cy="361"/>
            </a:xfrm>
          </p:grpSpPr>
          <p:sp>
            <p:nvSpPr>
              <p:cNvPr id="74" name="Freeform 69">
                <a:extLst>
                  <a:ext uri="{FF2B5EF4-FFF2-40B4-BE49-F238E27FC236}">
                    <a16:creationId xmlns:a16="http://schemas.microsoft.com/office/drawing/2014/main" id="{DFEB2CDB-7CD6-437F-954E-8472C6D8738D}"/>
                  </a:ext>
                </a:extLst>
              </p:cNvPr>
              <p:cNvSpPr>
                <a:spLocks/>
              </p:cNvSpPr>
              <p:nvPr/>
            </p:nvSpPr>
            <p:spPr bwMode="auto">
              <a:xfrm>
                <a:off x="333" y="787"/>
                <a:ext cx="1077" cy="361"/>
              </a:xfrm>
              <a:custGeom>
                <a:avLst/>
                <a:gdLst>
                  <a:gd name="T0" fmla="*/ 1076 w 1077"/>
                  <a:gd name="T1" fmla="*/ 0 h 361"/>
                  <a:gd name="T2" fmla="*/ 1076 w 1077"/>
                  <a:gd name="T3" fmla="*/ 360 h 361"/>
                  <a:gd name="T4" fmla="*/ 0 w 1077"/>
                  <a:gd name="T5" fmla="*/ 360 h 361"/>
                  <a:gd name="T6" fmla="*/ 0 60000 65536"/>
                  <a:gd name="T7" fmla="*/ 0 60000 65536"/>
                  <a:gd name="T8" fmla="*/ 0 60000 65536"/>
                  <a:gd name="T9" fmla="*/ 0 w 1077"/>
                  <a:gd name="T10" fmla="*/ 0 h 361"/>
                  <a:gd name="T11" fmla="*/ 1077 w 1077"/>
                  <a:gd name="T12" fmla="*/ 361 h 361"/>
                </a:gdLst>
                <a:ahLst/>
                <a:cxnLst>
                  <a:cxn ang="T6">
                    <a:pos x="T0" y="T1"/>
                  </a:cxn>
                  <a:cxn ang="T7">
                    <a:pos x="T2" y="T3"/>
                  </a:cxn>
                  <a:cxn ang="T8">
                    <a:pos x="T4" y="T5"/>
                  </a:cxn>
                </a:cxnLst>
                <a:rect l="T9" t="T10" r="T11" b="T12"/>
                <a:pathLst>
                  <a:path w="1077" h="361">
                    <a:moveTo>
                      <a:pt x="1076" y="0"/>
                    </a:moveTo>
                    <a:lnTo>
                      <a:pt x="1076" y="360"/>
                    </a:lnTo>
                    <a:lnTo>
                      <a:pt x="0" y="360"/>
                    </a:lnTo>
                  </a:path>
                </a:pathLst>
              </a:custGeom>
              <a:solidFill>
                <a:srgbClr val="B2C0D9"/>
              </a:solidFill>
              <a:ln w="12700" cap="rnd">
                <a:solidFill>
                  <a:srgbClr val="919191"/>
                </a:solidFill>
                <a:round/>
                <a:headEnd/>
                <a:tailEnd/>
              </a:ln>
            </p:spPr>
            <p:txBody>
              <a:bodyPr/>
              <a:lstStyle/>
              <a:p>
                <a:endParaRPr lang="zh-CN" altLang="en-US"/>
              </a:p>
            </p:txBody>
          </p:sp>
          <p:sp>
            <p:nvSpPr>
              <p:cNvPr id="75" name="Freeform 70">
                <a:extLst>
                  <a:ext uri="{FF2B5EF4-FFF2-40B4-BE49-F238E27FC236}">
                    <a16:creationId xmlns:a16="http://schemas.microsoft.com/office/drawing/2014/main" id="{E2C12901-9A68-4A05-A1DC-D612422CA17A}"/>
                  </a:ext>
                </a:extLst>
              </p:cNvPr>
              <p:cNvSpPr>
                <a:spLocks/>
              </p:cNvSpPr>
              <p:nvPr/>
            </p:nvSpPr>
            <p:spPr bwMode="auto">
              <a:xfrm>
                <a:off x="333" y="787"/>
                <a:ext cx="1077" cy="361"/>
              </a:xfrm>
              <a:custGeom>
                <a:avLst/>
                <a:gdLst>
                  <a:gd name="T0" fmla="*/ 0 w 1077"/>
                  <a:gd name="T1" fmla="*/ 360 h 361"/>
                  <a:gd name="T2" fmla="*/ 0 w 1077"/>
                  <a:gd name="T3" fmla="*/ 0 h 361"/>
                  <a:gd name="T4" fmla="*/ 1076 w 1077"/>
                  <a:gd name="T5" fmla="*/ 0 h 361"/>
                  <a:gd name="T6" fmla="*/ 0 60000 65536"/>
                  <a:gd name="T7" fmla="*/ 0 60000 65536"/>
                  <a:gd name="T8" fmla="*/ 0 60000 65536"/>
                  <a:gd name="T9" fmla="*/ 0 w 1077"/>
                  <a:gd name="T10" fmla="*/ 0 h 361"/>
                  <a:gd name="T11" fmla="*/ 1077 w 1077"/>
                  <a:gd name="T12" fmla="*/ 361 h 361"/>
                </a:gdLst>
                <a:ahLst/>
                <a:cxnLst>
                  <a:cxn ang="T6">
                    <a:pos x="T0" y="T1"/>
                  </a:cxn>
                  <a:cxn ang="T7">
                    <a:pos x="T2" y="T3"/>
                  </a:cxn>
                  <a:cxn ang="T8">
                    <a:pos x="T4" y="T5"/>
                  </a:cxn>
                </a:cxnLst>
                <a:rect l="T9" t="T10" r="T11" b="T12"/>
                <a:pathLst>
                  <a:path w="1077" h="361">
                    <a:moveTo>
                      <a:pt x="0" y="360"/>
                    </a:moveTo>
                    <a:lnTo>
                      <a:pt x="0" y="0"/>
                    </a:lnTo>
                    <a:lnTo>
                      <a:pt x="1076" y="0"/>
                    </a:lnTo>
                  </a:path>
                </a:pathLst>
              </a:custGeom>
              <a:solidFill>
                <a:srgbClr val="B2C0D9"/>
              </a:solidFill>
              <a:ln w="12700" cap="rnd">
                <a:solidFill>
                  <a:srgbClr val="EDEDED"/>
                </a:solidFill>
                <a:round/>
                <a:headEnd/>
                <a:tailEnd/>
              </a:ln>
            </p:spPr>
            <p:txBody>
              <a:bodyPr/>
              <a:lstStyle/>
              <a:p>
                <a:endParaRPr lang="zh-CN" altLang="en-US"/>
              </a:p>
            </p:txBody>
          </p:sp>
        </p:grpSp>
        <p:grpSp>
          <p:nvGrpSpPr>
            <p:cNvPr id="71" name="Group 71">
              <a:extLst>
                <a:ext uri="{FF2B5EF4-FFF2-40B4-BE49-F238E27FC236}">
                  <a16:creationId xmlns:a16="http://schemas.microsoft.com/office/drawing/2014/main" id="{91E5C74B-9D3B-46DB-BCDA-385183C64A4E}"/>
                </a:ext>
              </a:extLst>
            </p:cNvPr>
            <p:cNvGrpSpPr>
              <a:grpSpLocks/>
            </p:cNvGrpSpPr>
            <p:nvPr/>
          </p:nvGrpSpPr>
          <p:grpSpPr bwMode="auto">
            <a:xfrm>
              <a:off x="330" y="784"/>
              <a:ext cx="1077" cy="362"/>
              <a:chOff x="330" y="784"/>
              <a:chExt cx="1077" cy="362"/>
            </a:xfrm>
          </p:grpSpPr>
          <p:sp>
            <p:nvSpPr>
              <p:cNvPr id="72" name="Freeform 72">
                <a:extLst>
                  <a:ext uri="{FF2B5EF4-FFF2-40B4-BE49-F238E27FC236}">
                    <a16:creationId xmlns:a16="http://schemas.microsoft.com/office/drawing/2014/main" id="{13F5E99D-CDA5-445F-94FA-68960547C779}"/>
                  </a:ext>
                </a:extLst>
              </p:cNvPr>
              <p:cNvSpPr>
                <a:spLocks/>
              </p:cNvSpPr>
              <p:nvPr/>
            </p:nvSpPr>
            <p:spPr bwMode="auto">
              <a:xfrm>
                <a:off x="330" y="784"/>
                <a:ext cx="1077" cy="362"/>
              </a:xfrm>
              <a:custGeom>
                <a:avLst/>
                <a:gdLst>
                  <a:gd name="T0" fmla="*/ 0 w 1077"/>
                  <a:gd name="T1" fmla="*/ 361 h 362"/>
                  <a:gd name="T2" fmla="*/ 0 w 1077"/>
                  <a:gd name="T3" fmla="*/ 0 h 362"/>
                  <a:gd name="T4" fmla="*/ 1076 w 1077"/>
                  <a:gd name="T5" fmla="*/ 0 h 362"/>
                  <a:gd name="T6" fmla="*/ 0 60000 65536"/>
                  <a:gd name="T7" fmla="*/ 0 60000 65536"/>
                  <a:gd name="T8" fmla="*/ 0 60000 65536"/>
                  <a:gd name="T9" fmla="*/ 0 w 1077"/>
                  <a:gd name="T10" fmla="*/ 0 h 362"/>
                  <a:gd name="T11" fmla="*/ 1077 w 1077"/>
                  <a:gd name="T12" fmla="*/ 362 h 362"/>
                </a:gdLst>
                <a:ahLst/>
                <a:cxnLst>
                  <a:cxn ang="T6">
                    <a:pos x="T0" y="T1"/>
                  </a:cxn>
                  <a:cxn ang="T7">
                    <a:pos x="T2" y="T3"/>
                  </a:cxn>
                  <a:cxn ang="T8">
                    <a:pos x="T4" y="T5"/>
                  </a:cxn>
                </a:cxnLst>
                <a:rect l="T9" t="T10" r="T11" b="T12"/>
                <a:pathLst>
                  <a:path w="1077" h="362">
                    <a:moveTo>
                      <a:pt x="0" y="361"/>
                    </a:moveTo>
                    <a:lnTo>
                      <a:pt x="0" y="0"/>
                    </a:lnTo>
                    <a:lnTo>
                      <a:pt x="1076" y="0"/>
                    </a:lnTo>
                  </a:path>
                </a:pathLst>
              </a:custGeom>
              <a:noFill/>
              <a:ln w="25400" cap="rnd">
                <a:solidFill>
                  <a:srgbClr val="EDEDED"/>
                </a:solidFill>
                <a:round/>
                <a:headEnd/>
                <a:tailEnd/>
              </a:ln>
              <a:effectLst>
                <a:prstShdw prst="shdw17" dist="17961" dir="2700000">
                  <a:srgbClr val="8E8E8E"/>
                </a:prst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 name="Freeform 73">
                <a:extLst>
                  <a:ext uri="{FF2B5EF4-FFF2-40B4-BE49-F238E27FC236}">
                    <a16:creationId xmlns:a16="http://schemas.microsoft.com/office/drawing/2014/main" id="{39D2D5EF-0886-4B43-80FD-A6B51B266D03}"/>
                  </a:ext>
                </a:extLst>
              </p:cNvPr>
              <p:cNvSpPr>
                <a:spLocks/>
              </p:cNvSpPr>
              <p:nvPr/>
            </p:nvSpPr>
            <p:spPr bwMode="auto">
              <a:xfrm>
                <a:off x="330" y="784"/>
                <a:ext cx="1077" cy="362"/>
              </a:xfrm>
              <a:custGeom>
                <a:avLst/>
                <a:gdLst>
                  <a:gd name="T0" fmla="*/ 1076 w 1077"/>
                  <a:gd name="T1" fmla="*/ 0 h 362"/>
                  <a:gd name="T2" fmla="*/ 1076 w 1077"/>
                  <a:gd name="T3" fmla="*/ 361 h 362"/>
                  <a:gd name="T4" fmla="*/ 0 w 1077"/>
                  <a:gd name="T5" fmla="*/ 361 h 362"/>
                  <a:gd name="T6" fmla="*/ 0 60000 65536"/>
                  <a:gd name="T7" fmla="*/ 0 60000 65536"/>
                  <a:gd name="T8" fmla="*/ 0 60000 65536"/>
                  <a:gd name="T9" fmla="*/ 0 w 1077"/>
                  <a:gd name="T10" fmla="*/ 0 h 362"/>
                  <a:gd name="T11" fmla="*/ 1077 w 1077"/>
                  <a:gd name="T12" fmla="*/ 362 h 362"/>
                </a:gdLst>
                <a:ahLst/>
                <a:cxnLst>
                  <a:cxn ang="T6">
                    <a:pos x="T0" y="T1"/>
                  </a:cxn>
                  <a:cxn ang="T7">
                    <a:pos x="T2" y="T3"/>
                  </a:cxn>
                  <a:cxn ang="T8">
                    <a:pos x="T4" y="T5"/>
                  </a:cxn>
                </a:cxnLst>
                <a:rect l="T9" t="T10" r="T11" b="T12"/>
                <a:pathLst>
                  <a:path w="1077" h="362">
                    <a:moveTo>
                      <a:pt x="1076" y="0"/>
                    </a:moveTo>
                    <a:lnTo>
                      <a:pt x="1076" y="361"/>
                    </a:lnTo>
                    <a:lnTo>
                      <a:pt x="0" y="361"/>
                    </a:lnTo>
                  </a:path>
                </a:pathLst>
              </a:custGeom>
              <a:noFill/>
              <a:ln w="25400" cap="rnd">
                <a:solidFill>
                  <a:srgbClr val="EDEDED"/>
                </a:solidFill>
                <a:round/>
                <a:headEnd/>
                <a:tailEnd/>
              </a:ln>
              <a:effectLst>
                <a:prstShdw prst="shdw17" dist="17961" dir="2700000">
                  <a:srgbClr val="8E8E8E"/>
                </a:prst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76" name="Text Box 74">
            <a:extLst>
              <a:ext uri="{FF2B5EF4-FFF2-40B4-BE49-F238E27FC236}">
                <a16:creationId xmlns:a16="http://schemas.microsoft.com/office/drawing/2014/main" id="{2EC0031C-1998-4F77-9D3D-943733D4E375}"/>
              </a:ext>
            </a:extLst>
          </p:cNvPr>
          <p:cNvSpPr txBox="1">
            <a:spLocks noChangeArrowheads="1"/>
          </p:cNvSpPr>
          <p:nvPr/>
        </p:nvSpPr>
        <p:spPr bwMode="auto">
          <a:xfrm>
            <a:off x="4264695" y="1274540"/>
            <a:ext cx="1206500"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nSpc>
                <a:spcPct val="85000"/>
              </a:lnSpc>
              <a:spcBef>
                <a:spcPct val="0"/>
              </a:spcBef>
              <a:buClrTx/>
              <a:buFontTx/>
              <a:buNone/>
            </a:pPr>
            <a:r>
              <a:rPr lang="zh-CN" altLang="en-US" sz="2000">
                <a:solidFill>
                  <a:srgbClr val="3333CC"/>
                </a:solidFill>
                <a:latin typeface="Arial" panose="020B0604020202020204" pitchFamily="34" charset="0"/>
                <a:ea typeface="楷体_GB2312"/>
                <a:cs typeface="楷体_GB2312"/>
              </a:rPr>
              <a:t>数量结构</a:t>
            </a:r>
          </a:p>
        </p:txBody>
      </p:sp>
      <p:sp>
        <p:nvSpPr>
          <p:cNvPr id="77" name="Text Box 75">
            <a:extLst>
              <a:ext uri="{FF2B5EF4-FFF2-40B4-BE49-F238E27FC236}">
                <a16:creationId xmlns:a16="http://schemas.microsoft.com/office/drawing/2014/main" id="{A9A40BF3-FF3F-4F6B-83C4-5704443BE1C2}"/>
              </a:ext>
            </a:extLst>
          </p:cNvPr>
          <p:cNvSpPr txBox="1">
            <a:spLocks noChangeArrowheads="1"/>
          </p:cNvSpPr>
          <p:nvPr/>
        </p:nvSpPr>
        <p:spPr bwMode="auto">
          <a:xfrm>
            <a:off x="5460083" y="1969865"/>
            <a:ext cx="282575" cy="304800"/>
          </a:xfrm>
          <a:prstGeom prst="rect">
            <a:avLst/>
          </a:prstGeom>
          <a:solidFill>
            <a:srgbClr val="009999"/>
          </a:solidFill>
          <a:ln>
            <a:noFill/>
          </a:ln>
        </p:spPr>
        <p:txBody>
          <a:bodyPr wrap="none">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latin typeface="Arial" panose="020B0604020202020204" pitchFamily="34" charset="0"/>
                <a:ea typeface="楷体_GB2312"/>
                <a:cs typeface="楷体_GB2312"/>
              </a:rPr>
              <a:t>$</a:t>
            </a:r>
          </a:p>
        </p:txBody>
      </p:sp>
      <p:sp>
        <p:nvSpPr>
          <p:cNvPr id="78" name="Text Box 76">
            <a:extLst>
              <a:ext uri="{FF2B5EF4-FFF2-40B4-BE49-F238E27FC236}">
                <a16:creationId xmlns:a16="http://schemas.microsoft.com/office/drawing/2014/main" id="{076C320D-48E3-4A48-83A6-3AA7FC89E2D1}"/>
              </a:ext>
            </a:extLst>
          </p:cNvPr>
          <p:cNvSpPr txBox="1">
            <a:spLocks noChangeArrowheads="1"/>
          </p:cNvSpPr>
          <p:nvPr/>
        </p:nvSpPr>
        <p:spPr bwMode="auto">
          <a:xfrm>
            <a:off x="5460083" y="2350865"/>
            <a:ext cx="282575" cy="304800"/>
          </a:xfrm>
          <a:prstGeom prst="rect">
            <a:avLst/>
          </a:prstGeom>
          <a:solidFill>
            <a:srgbClr val="009999"/>
          </a:solidFill>
          <a:ln>
            <a:noFill/>
          </a:ln>
        </p:spPr>
        <p:txBody>
          <a:bodyPr wrap="none">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latin typeface="Arial" panose="020B0604020202020204" pitchFamily="34" charset="0"/>
                <a:ea typeface="楷体_GB2312"/>
                <a:cs typeface="楷体_GB2312"/>
              </a:rPr>
              <a:t>$</a:t>
            </a:r>
          </a:p>
        </p:txBody>
      </p:sp>
      <p:sp>
        <p:nvSpPr>
          <p:cNvPr id="79" name="Text Box 77">
            <a:extLst>
              <a:ext uri="{FF2B5EF4-FFF2-40B4-BE49-F238E27FC236}">
                <a16:creationId xmlns:a16="http://schemas.microsoft.com/office/drawing/2014/main" id="{1F8740AE-4ECC-4DA1-9E0D-697A0C0A0031}"/>
              </a:ext>
            </a:extLst>
          </p:cNvPr>
          <p:cNvSpPr txBox="1">
            <a:spLocks noChangeArrowheads="1"/>
          </p:cNvSpPr>
          <p:nvPr/>
        </p:nvSpPr>
        <p:spPr bwMode="auto">
          <a:xfrm>
            <a:off x="5460083" y="2733452"/>
            <a:ext cx="282575" cy="304800"/>
          </a:xfrm>
          <a:prstGeom prst="rect">
            <a:avLst/>
          </a:prstGeom>
          <a:solidFill>
            <a:srgbClr val="009999"/>
          </a:solidFill>
          <a:ln>
            <a:noFill/>
          </a:ln>
        </p:spPr>
        <p:txBody>
          <a:bodyPr wrap="none">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dirty="0">
                <a:latin typeface="Arial" panose="020B0604020202020204" pitchFamily="34" charset="0"/>
                <a:ea typeface="楷体_GB2312"/>
                <a:cs typeface="楷体_GB2312"/>
              </a:rPr>
              <a:t>$</a:t>
            </a:r>
          </a:p>
        </p:txBody>
      </p:sp>
      <p:sp>
        <p:nvSpPr>
          <p:cNvPr id="80" name="Text Box 78">
            <a:extLst>
              <a:ext uri="{FF2B5EF4-FFF2-40B4-BE49-F238E27FC236}">
                <a16:creationId xmlns:a16="http://schemas.microsoft.com/office/drawing/2014/main" id="{17B7963A-2CBD-44B4-9D57-67E8CECFA3CA}"/>
              </a:ext>
            </a:extLst>
          </p:cNvPr>
          <p:cNvSpPr txBox="1">
            <a:spLocks noChangeArrowheads="1"/>
          </p:cNvSpPr>
          <p:nvPr/>
        </p:nvSpPr>
        <p:spPr bwMode="auto">
          <a:xfrm>
            <a:off x="4142458" y="2350865"/>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latin typeface="Arial" panose="020B0604020202020204" pitchFamily="34" charset="0"/>
                <a:ea typeface="楷体_GB2312"/>
                <a:cs typeface="楷体_GB2312"/>
              </a:rPr>
              <a:t>$</a:t>
            </a:r>
          </a:p>
        </p:txBody>
      </p:sp>
      <p:sp>
        <p:nvSpPr>
          <p:cNvPr id="81" name="Text Box 79">
            <a:extLst>
              <a:ext uri="{FF2B5EF4-FFF2-40B4-BE49-F238E27FC236}">
                <a16:creationId xmlns:a16="http://schemas.microsoft.com/office/drawing/2014/main" id="{7F61BF58-60F3-465E-8360-9F7C95810C90}"/>
              </a:ext>
            </a:extLst>
          </p:cNvPr>
          <p:cNvSpPr txBox="1">
            <a:spLocks noChangeArrowheads="1"/>
          </p:cNvSpPr>
          <p:nvPr/>
        </p:nvSpPr>
        <p:spPr bwMode="auto">
          <a:xfrm>
            <a:off x="4923508" y="2350865"/>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latin typeface="Arial" panose="020B0604020202020204" pitchFamily="34" charset="0"/>
                <a:ea typeface="楷体_GB2312"/>
                <a:cs typeface="楷体_GB2312"/>
              </a:rPr>
              <a:t>$</a:t>
            </a:r>
          </a:p>
        </p:txBody>
      </p:sp>
      <p:sp>
        <p:nvSpPr>
          <p:cNvPr id="82" name="Text Box 80">
            <a:extLst>
              <a:ext uri="{FF2B5EF4-FFF2-40B4-BE49-F238E27FC236}">
                <a16:creationId xmlns:a16="http://schemas.microsoft.com/office/drawing/2014/main" id="{C7A2FA21-C596-47F0-AD2E-1BEB83B76AE9}"/>
              </a:ext>
            </a:extLst>
          </p:cNvPr>
          <p:cNvSpPr txBox="1">
            <a:spLocks noChangeArrowheads="1"/>
          </p:cNvSpPr>
          <p:nvPr/>
        </p:nvSpPr>
        <p:spPr bwMode="auto">
          <a:xfrm>
            <a:off x="4931445" y="2733452"/>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latin typeface="Arial" panose="020B0604020202020204" pitchFamily="34" charset="0"/>
                <a:ea typeface="楷体_GB2312"/>
                <a:cs typeface="楷体_GB2312"/>
              </a:rPr>
              <a:t>$</a:t>
            </a:r>
          </a:p>
        </p:txBody>
      </p:sp>
      <p:sp>
        <p:nvSpPr>
          <p:cNvPr id="83" name="Text Box 81">
            <a:extLst>
              <a:ext uri="{FF2B5EF4-FFF2-40B4-BE49-F238E27FC236}">
                <a16:creationId xmlns:a16="http://schemas.microsoft.com/office/drawing/2014/main" id="{82CFA756-99B6-4F87-91EC-EB405474A9E1}"/>
              </a:ext>
            </a:extLst>
          </p:cNvPr>
          <p:cNvSpPr txBox="1">
            <a:spLocks noChangeArrowheads="1"/>
          </p:cNvSpPr>
          <p:nvPr/>
        </p:nvSpPr>
        <p:spPr bwMode="auto">
          <a:xfrm>
            <a:off x="4537745" y="2733452"/>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latin typeface="Arial" panose="020B0604020202020204" pitchFamily="34" charset="0"/>
                <a:ea typeface="楷体_GB2312"/>
                <a:cs typeface="楷体_GB2312"/>
              </a:rPr>
              <a:t>$</a:t>
            </a:r>
          </a:p>
        </p:txBody>
      </p:sp>
      <p:sp>
        <p:nvSpPr>
          <p:cNvPr id="84" name="Text Box 82">
            <a:extLst>
              <a:ext uri="{FF2B5EF4-FFF2-40B4-BE49-F238E27FC236}">
                <a16:creationId xmlns:a16="http://schemas.microsoft.com/office/drawing/2014/main" id="{49799517-7A45-4204-9BDF-F9CBF2FE0FC1}"/>
              </a:ext>
            </a:extLst>
          </p:cNvPr>
          <p:cNvSpPr txBox="1">
            <a:spLocks noChangeArrowheads="1"/>
          </p:cNvSpPr>
          <p:nvPr/>
        </p:nvSpPr>
        <p:spPr bwMode="auto">
          <a:xfrm>
            <a:off x="3748758" y="2733452"/>
            <a:ext cx="282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latin typeface="Arial" panose="020B0604020202020204" pitchFamily="34" charset="0"/>
                <a:ea typeface="楷体_GB2312"/>
                <a:cs typeface="楷体_GB2312"/>
              </a:rPr>
              <a:t>$</a:t>
            </a:r>
          </a:p>
        </p:txBody>
      </p:sp>
      <p:sp>
        <p:nvSpPr>
          <p:cNvPr id="85" name="AutoShape 83">
            <a:extLst>
              <a:ext uri="{FF2B5EF4-FFF2-40B4-BE49-F238E27FC236}">
                <a16:creationId xmlns:a16="http://schemas.microsoft.com/office/drawing/2014/main" id="{351BA196-2F59-4D72-B126-4B9735248714}"/>
              </a:ext>
            </a:extLst>
          </p:cNvPr>
          <p:cNvSpPr>
            <a:spLocks noChangeArrowheads="1"/>
          </p:cNvSpPr>
          <p:nvPr/>
        </p:nvSpPr>
        <p:spPr bwMode="auto">
          <a:xfrm>
            <a:off x="7763545" y="1606327"/>
            <a:ext cx="2954338" cy="1476375"/>
          </a:xfrm>
          <a:prstGeom prst="roundRect">
            <a:avLst>
              <a:gd name="adj" fmla="val 5125"/>
            </a:avLst>
          </a:prstGeom>
          <a:solidFill>
            <a:srgbClr val="99CCFF"/>
          </a:solidFill>
          <a:ln>
            <a:noFill/>
          </a:ln>
          <a:effectLst>
            <a:prstShdw prst="shdw17" dist="17961" dir="2700000">
              <a:srgbClr val="5C7A99"/>
            </a:prstShdw>
          </a:effectLst>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nvGrpSpPr>
          <p:cNvPr id="86" name="Group 84">
            <a:extLst>
              <a:ext uri="{FF2B5EF4-FFF2-40B4-BE49-F238E27FC236}">
                <a16:creationId xmlns:a16="http://schemas.microsoft.com/office/drawing/2014/main" id="{7765C345-EDA4-4686-94F6-EADF78DAB025}"/>
              </a:ext>
            </a:extLst>
          </p:cNvPr>
          <p:cNvGrpSpPr>
            <a:grpSpLocks/>
          </p:cNvGrpSpPr>
          <p:nvPr/>
        </p:nvGrpSpPr>
        <p:grpSpPr bwMode="auto">
          <a:xfrm>
            <a:off x="7741320" y="1196752"/>
            <a:ext cx="2982913" cy="506413"/>
            <a:chOff x="330" y="784"/>
            <a:chExt cx="1080" cy="364"/>
          </a:xfrm>
        </p:grpSpPr>
        <p:grpSp>
          <p:nvGrpSpPr>
            <p:cNvPr id="87" name="Group 85">
              <a:extLst>
                <a:ext uri="{FF2B5EF4-FFF2-40B4-BE49-F238E27FC236}">
                  <a16:creationId xmlns:a16="http://schemas.microsoft.com/office/drawing/2014/main" id="{A2A3CAB5-B3FC-4933-B447-219A0D79A056}"/>
                </a:ext>
              </a:extLst>
            </p:cNvPr>
            <p:cNvGrpSpPr>
              <a:grpSpLocks/>
            </p:cNvGrpSpPr>
            <p:nvPr/>
          </p:nvGrpSpPr>
          <p:grpSpPr bwMode="auto">
            <a:xfrm>
              <a:off x="333" y="787"/>
              <a:ext cx="1077" cy="361"/>
              <a:chOff x="333" y="787"/>
              <a:chExt cx="1077" cy="361"/>
            </a:xfrm>
          </p:grpSpPr>
          <p:sp>
            <p:nvSpPr>
              <p:cNvPr id="91" name="Freeform 86">
                <a:extLst>
                  <a:ext uri="{FF2B5EF4-FFF2-40B4-BE49-F238E27FC236}">
                    <a16:creationId xmlns:a16="http://schemas.microsoft.com/office/drawing/2014/main" id="{15A23899-122B-468C-A5D9-D686F59027AF}"/>
                  </a:ext>
                </a:extLst>
              </p:cNvPr>
              <p:cNvSpPr>
                <a:spLocks/>
              </p:cNvSpPr>
              <p:nvPr/>
            </p:nvSpPr>
            <p:spPr bwMode="auto">
              <a:xfrm>
                <a:off x="333" y="787"/>
                <a:ext cx="1077" cy="361"/>
              </a:xfrm>
              <a:custGeom>
                <a:avLst/>
                <a:gdLst>
                  <a:gd name="T0" fmla="*/ 1076 w 1077"/>
                  <a:gd name="T1" fmla="*/ 0 h 361"/>
                  <a:gd name="T2" fmla="*/ 1076 w 1077"/>
                  <a:gd name="T3" fmla="*/ 360 h 361"/>
                  <a:gd name="T4" fmla="*/ 0 w 1077"/>
                  <a:gd name="T5" fmla="*/ 360 h 361"/>
                  <a:gd name="T6" fmla="*/ 0 60000 65536"/>
                  <a:gd name="T7" fmla="*/ 0 60000 65536"/>
                  <a:gd name="T8" fmla="*/ 0 60000 65536"/>
                  <a:gd name="T9" fmla="*/ 0 w 1077"/>
                  <a:gd name="T10" fmla="*/ 0 h 361"/>
                  <a:gd name="T11" fmla="*/ 1077 w 1077"/>
                  <a:gd name="T12" fmla="*/ 361 h 361"/>
                </a:gdLst>
                <a:ahLst/>
                <a:cxnLst>
                  <a:cxn ang="T6">
                    <a:pos x="T0" y="T1"/>
                  </a:cxn>
                  <a:cxn ang="T7">
                    <a:pos x="T2" y="T3"/>
                  </a:cxn>
                  <a:cxn ang="T8">
                    <a:pos x="T4" y="T5"/>
                  </a:cxn>
                </a:cxnLst>
                <a:rect l="T9" t="T10" r="T11" b="T12"/>
                <a:pathLst>
                  <a:path w="1077" h="361">
                    <a:moveTo>
                      <a:pt x="1076" y="0"/>
                    </a:moveTo>
                    <a:lnTo>
                      <a:pt x="1076" y="360"/>
                    </a:lnTo>
                    <a:lnTo>
                      <a:pt x="0" y="360"/>
                    </a:lnTo>
                  </a:path>
                </a:pathLst>
              </a:custGeom>
              <a:solidFill>
                <a:srgbClr val="B2C0D9"/>
              </a:solidFill>
              <a:ln w="12700" cap="rnd">
                <a:solidFill>
                  <a:srgbClr val="919191"/>
                </a:solidFill>
                <a:round/>
                <a:headEnd/>
                <a:tailEnd/>
              </a:ln>
            </p:spPr>
            <p:txBody>
              <a:bodyPr/>
              <a:lstStyle/>
              <a:p>
                <a:endParaRPr lang="zh-CN" altLang="en-US"/>
              </a:p>
            </p:txBody>
          </p:sp>
          <p:sp>
            <p:nvSpPr>
              <p:cNvPr id="92" name="Freeform 87">
                <a:extLst>
                  <a:ext uri="{FF2B5EF4-FFF2-40B4-BE49-F238E27FC236}">
                    <a16:creationId xmlns:a16="http://schemas.microsoft.com/office/drawing/2014/main" id="{4A3CA2CC-780B-4027-B4F8-D8BDB3A23D82}"/>
                  </a:ext>
                </a:extLst>
              </p:cNvPr>
              <p:cNvSpPr>
                <a:spLocks/>
              </p:cNvSpPr>
              <p:nvPr/>
            </p:nvSpPr>
            <p:spPr bwMode="auto">
              <a:xfrm>
                <a:off x="333" y="787"/>
                <a:ext cx="1077" cy="361"/>
              </a:xfrm>
              <a:custGeom>
                <a:avLst/>
                <a:gdLst>
                  <a:gd name="T0" fmla="*/ 0 w 1077"/>
                  <a:gd name="T1" fmla="*/ 360 h 361"/>
                  <a:gd name="T2" fmla="*/ 0 w 1077"/>
                  <a:gd name="T3" fmla="*/ 0 h 361"/>
                  <a:gd name="T4" fmla="*/ 1076 w 1077"/>
                  <a:gd name="T5" fmla="*/ 0 h 361"/>
                  <a:gd name="T6" fmla="*/ 0 60000 65536"/>
                  <a:gd name="T7" fmla="*/ 0 60000 65536"/>
                  <a:gd name="T8" fmla="*/ 0 60000 65536"/>
                  <a:gd name="T9" fmla="*/ 0 w 1077"/>
                  <a:gd name="T10" fmla="*/ 0 h 361"/>
                  <a:gd name="T11" fmla="*/ 1077 w 1077"/>
                  <a:gd name="T12" fmla="*/ 361 h 361"/>
                </a:gdLst>
                <a:ahLst/>
                <a:cxnLst>
                  <a:cxn ang="T6">
                    <a:pos x="T0" y="T1"/>
                  </a:cxn>
                  <a:cxn ang="T7">
                    <a:pos x="T2" y="T3"/>
                  </a:cxn>
                  <a:cxn ang="T8">
                    <a:pos x="T4" y="T5"/>
                  </a:cxn>
                </a:cxnLst>
                <a:rect l="T9" t="T10" r="T11" b="T12"/>
                <a:pathLst>
                  <a:path w="1077" h="361">
                    <a:moveTo>
                      <a:pt x="0" y="360"/>
                    </a:moveTo>
                    <a:lnTo>
                      <a:pt x="0" y="0"/>
                    </a:lnTo>
                    <a:lnTo>
                      <a:pt x="1076" y="0"/>
                    </a:lnTo>
                  </a:path>
                </a:pathLst>
              </a:custGeom>
              <a:solidFill>
                <a:srgbClr val="B2C0D9"/>
              </a:solidFill>
              <a:ln w="12700" cap="rnd">
                <a:solidFill>
                  <a:srgbClr val="EDEDED"/>
                </a:solidFill>
                <a:round/>
                <a:headEnd/>
                <a:tailEnd/>
              </a:ln>
            </p:spPr>
            <p:txBody>
              <a:bodyPr/>
              <a:lstStyle/>
              <a:p>
                <a:endParaRPr lang="zh-CN" altLang="en-US"/>
              </a:p>
            </p:txBody>
          </p:sp>
        </p:grpSp>
        <p:grpSp>
          <p:nvGrpSpPr>
            <p:cNvPr id="88" name="Group 88">
              <a:extLst>
                <a:ext uri="{FF2B5EF4-FFF2-40B4-BE49-F238E27FC236}">
                  <a16:creationId xmlns:a16="http://schemas.microsoft.com/office/drawing/2014/main" id="{3692D998-89A9-457F-877E-30C2AAFACB67}"/>
                </a:ext>
              </a:extLst>
            </p:cNvPr>
            <p:cNvGrpSpPr>
              <a:grpSpLocks/>
            </p:cNvGrpSpPr>
            <p:nvPr/>
          </p:nvGrpSpPr>
          <p:grpSpPr bwMode="auto">
            <a:xfrm>
              <a:off x="330" y="784"/>
              <a:ext cx="1077" cy="362"/>
              <a:chOff x="330" y="784"/>
              <a:chExt cx="1077" cy="362"/>
            </a:xfrm>
          </p:grpSpPr>
          <p:sp>
            <p:nvSpPr>
              <p:cNvPr id="89" name="Freeform 89">
                <a:extLst>
                  <a:ext uri="{FF2B5EF4-FFF2-40B4-BE49-F238E27FC236}">
                    <a16:creationId xmlns:a16="http://schemas.microsoft.com/office/drawing/2014/main" id="{BCB8D751-8DA2-424C-82E5-1E75FEDCB510}"/>
                  </a:ext>
                </a:extLst>
              </p:cNvPr>
              <p:cNvSpPr>
                <a:spLocks/>
              </p:cNvSpPr>
              <p:nvPr/>
            </p:nvSpPr>
            <p:spPr bwMode="auto">
              <a:xfrm>
                <a:off x="330" y="784"/>
                <a:ext cx="1077" cy="362"/>
              </a:xfrm>
              <a:custGeom>
                <a:avLst/>
                <a:gdLst>
                  <a:gd name="T0" fmla="*/ 0 w 1077"/>
                  <a:gd name="T1" fmla="*/ 361 h 362"/>
                  <a:gd name="T2" fmla="*/ 0 w 1077"/>
                  <a:gd name="T3" fmla="*/ 0 h 362"/>
                  <a:gd name="T4" fmla="*/ 1076 w 1077"/>
                  <a:gd name="T5" fmla="*/ 0 h 362"/>
                  <a:gd name="T6" fmla="*/ 0 60000 65536"/>
                  <a:gd name="T7" fmla="*/ 0 60000 65536"/>
                  <a:gd name="T8" fmla="*/ 0 60000 65536"/>
                  <a:gd name="T9" fmla="*/ 0 w 1077"/>
                  <a:gd name="T10" fmla="*/ 0 h 362"/>
                  <a:gd name="T11" fmla="*/ 1077 w 1077"/>
                  <a:gd name="T12" fmla="*/ 362 h 362"/>
                </a:gdLst>
                <a:ahLst/>
                <a:cxnLst>
                  <a:cxn ang="T6">
                    <a:pos x="T0" y="T1"/>
                  </a:cxn>
                  <a:cxn ang="T7">
                    <a:pos x="T2" y="T3"/>
                  </a:cxn>
                  <a:cxn ang="T8">
                    <a:pos x="T4" y="T5"/>
                  </a:cxn>
                </a:cxnLst>
                <a:rect l="T9" t="T10" r="T11" b="T12"/>
                <a:pathLst>
                  <a:path w="1077" h="362">
                    <a:moveTo>
                      <a:pt x="0" y="361"/>
                    </a:moveTo>
                    <a:lnTo>
                      <a:pt x="0" y="0"/>
                    </a:lnTo>
                    <a:lnTo>
                      <a:pt x="1076" y="0"/>
                    </a:lnTo>
                  </a:path>
                </a:pathLst>
              </a:custGeom>
              <a:noFill/>
              <a:ln w="25400" cap="rnd">
                <a:solidFill>
                  <a:srgbClr val="EDEDED"/>
                </a:solidFill>
                <a:round/>
                <a:headEnd/>
                <a:tailEnd/>
              </a:ln>
              <a:effectLst>
                <a:prstShdw prst="shdw17" dist="17961" dir="2700000">
                  <a:srgbClr val="8E8E8E"/>
                </a:prst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0" name="Freeform 90">
                <a:extLst>
                  <a:ext uri="{FF2B5EF4-FFF2-40B4-BE49-F238E27FC236}">
                    <a16:creationId xmlns:a16="http://schemas.microsoft.com/office/drawing/2014/main" id="{C64DD90A-6DA0-49E9-8346-F3BC421FA00E}"/>
                  </a:ext>
                </a:extLst>
              </p:cNvPr>
              <p:cNvSpPr>
                <a:spLocks/>
              </p:cNvSpPr>
              <p:nvPr/>
            </p:nvSpPr>
            <p:spPr bwMode="auto">
              <a:xfrm>
                <a:off x="330" y="784"/>
                <a:ext cx="1077" cy="362"/>
              </a:xfrm>
              <a:custGeom>
                <a:avLst/>
                <a:gdLst>
                  <a:gd name="T0" fmla="*/ 1076 w 1077"/>
                  <a:gd name="T1" fmla="*/ 0 h 362"/>
                  <a:gd name="T2" fmla="*/ 1076 w 1077"/>
                  <a:gd name="T3" fmla="*/ 361 h 362"/>
                  <a:gd name="T4" fmla="*/ 0 w 1077"/>
                  <a:gd name="T5" fmla="*/ 361 h 362"/>
                  <a:gd name="T6" fmla="*/ 0 60000 65536"/>
                  <a:gd name="T7" fmla="*/ 0 60000 65536"/>
                  <a:gd name="T8" fmla="*/ 0 60000 65536"/>
                  <a:gd name="T9" fmla="*/ 0 w 1077"/>
                  <a:gd name="T10" fmla="*/ 0 h 362"/>
                  <a:gd name="T11" fmla="*/ 1077 w 1077"/>
                  <a:gd name="T12" fmla="*/ 362 h 362"/>
                </a:gdLst>
                <a:ahLst/>
                <a:cxnLst>
                  <a:cxn ang="T6">
                    <a:pos x="T0" y="T1"/>
                  </a:cxn>
                  <a:cxn ang="T7">
                    <a:pos x="T2" y="T3"/>
                  </a:cxn>
                  <a:cxn ang="T8">
                    <a:pos x="T4" y="T5"/>
                  </a:cxn>
                </a:cxnLst>
                <a:rect l="T9" t="T10" r="T11" b="T12"/>
                <a:pathLst>
                  <a:path w="1077" h="362">
                    <a:moveTo>
                      <a:pt x="1076" y="0"/>
                    </a:moveTo>
                    <a:lnTo>
                      <a:pt x="1076" y="361"/>
                    </a:lnTo>
                    <a:lnTo>
                      <a:pt x="0" y="361"/>
                    </a:lnTo>
                  </a:path>
                </a:pathLst>
              </a:custGeom>
              <a:noFill/>
              <a:ln w="25400" cap="rnd">
                <a:solidFill>
                  <a:srgbClr val="EDEDED"/>
                </a:solidFill>
                <a:round/>
                <a:headEnd/>
                <a:tailEnd/>
              </a:ln>
              <a:effectLst>
                <a:prstShdw prst="shdw17" dist="17961" dir="2700000">
                  <a:srgbClr val="8E8E8E"/>
                </a:prst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93" name="Text Box 91">
            <a:extLst>
              <a:ext uri="{FF2B5EF4-FFF2-40B4-BE49-F238E27FC236}">
                <a16:creationId xmlns:a16="http://schemas.microsoft.com/office/drawing/2014/main" id="{0D7457E0-1237-4E1E-A73C-CEA9817C12E2}"/>
              </a:ext>
            </a:extLst>
          </p:cNvPr>
          <p:cNvSpPr txBox="1">
            <a:spLocks noChangeArrowheads="1"/>
          </p:cNvSpPr>
          <p:nvPr/>
        </p:nvSpPr>
        <p:spPr bwMode="auto">
          <a:xfrm>
            <a:off x="8527133" y="1285652"/>
            <a:ext cx="127635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nSpc>
                <a:spcPct val="85000"/>
              </a:lnSpc>
              <a:spcBef>
                <a:spcPct val="0"/>
              </a:spcBef>
              <a:buClrTx/>
              <a:buFontTx/>
              <a:buNone/>
            </a:pPr>
            <a:r>
              <a:rPr lang="zh-CN" altLang="en-US" sz="2000">
                <a:solidFill>
                  <a:srgbClr val="3333CC"/>
                </a:solidFill>
                <a:latin typeface="Arial" panose="020B0604020202020204" pitchFamily="34" charset="0"/>
                <a:ea typeface="楷体_GB2312"/>
                <a:cs typeface="楷体_GB2312"/>
              </a:rPr>
              <a:t>价值结构 </a:t>
            </a:r>
          </a:p>
        </p:txBody>
      </p:sp>
      <p:sp>
        <p:nvSpPr>
          <p:cNvPr id="94" name="Rectangle 92">
            <a:extLst>
              <a:ext uri="{FF2B5EF4-FFF2-40B4-BE49-F238E27FC236}">
                <a16:creationId xmlns:a16="http://schemas.microsoft.com/office/drawing/2014/main" id="{99BFAD58-3147-48A9-BF8B-B2E228B7ED76}"/>
              </a:ext>
            </a:extLst>
          </p:cNvPr>
          <p:cNvSpPr>
            <a:spLocks noChangeArrowheads="1"/>
          </p:cNvSpPr>
          <p:nvPr/>
        </p:nvSpPr>
        <p:spPr bwMode="auto">
          <a:xfrm>
            <a:off x="7796883" y="1731740"/>
            <a:ext cx="304165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35000"/>
              </a:spcBef>
              <a:buClrTx/>
              <a:buFontTx/>
              <a:buNone/>
            </a:pPr>
            <a:r>
              <a:rPr lang="zh-CN" altLang="en-US" sz="1800">
                <a:solidFill>
                  <a:srgbClr val="006B61"/>
                </a:solidFill>
                <a:latin typeface="Arial" panose="020B0604020202020204" pitchFamily="34" charset="0"/>
                <a:ea typeface="楷体_GB2312"/>
                <a:cs typeface="楷体_GB2312"/>
              </a:rPr>
              <a:t>物料价格</a:t>
            </a:r>
            <a:br>
              <a:rPr lang="zh-CN" altLang="en-US" sz="1800">
                <a:solidFill>
                  <a:srgbClr val="006B61"/>
                </a:solidFill>
                <a:latin typeface="Arial" panose="020B0604020202020204" pitchFamily="34" charset="0"/>
                <a:ea typeface="楷体_GB2312"/>
                <a:cs typeface="楷体_GB2312"/>
              </a:rPr>
            </a:br>
            <a:r>
              <a:rPr lang="zh-CN" altLang="en-US" sz="1800">
                <a:solidFill>
                  <a:srgbClr val="006B61"/>
                </a:solidFill>
                <a:latin typeface="Arial" panose="020B0604020202020204" pitchFamily="34" charset="0"/>
                <a:ea typeface="楷体_GB2312"/>
                <a:cs typeface="楷体_GB2312"/>
              </a:rPr>
              <a:t>作业类型价格</a:t>
            </a:r>
            <a:br>
              <a:rPr lang="zh-CN" altLang="en-US" sz="1800">
                <a:solidFill>
                  <a:srgbClr val="006B61"/>
                </a:solidFill>
                <a:latin typeface="Arial" panose="020B0604020202020204" pitchFamily="34" charset="0"/>
                <a:ea typeface="楷体_GB2312"/>
                <a:cs typeface="楷体_GB2312"/>
              </a:rPr>
            </a:br>
            <a:r>
              <a:rPr lang="zh-CN" altLang="en-US" sz="1800">
                <a:solidFill>
                  <a:srgbClr val="7B00E4"/>
                </a:solidFill>
                <a:latin typeface="Arial" panose="020B0604020202020204" pitchFamily="34" charset="0"/>
                <a:ea typeface="楷体_GB2312"/>
                <a:cs typeface="楷体_GB2312"/>
              </a:rPr>
              <a:t>间接附加费</a:t>
            </a:r>
            <a:br>
              <a:rPr lang="zh-CN" altLang="en-US" sz="1800">
                <a:solidFill>
                  <a:srgbClr val="7B00E4"/>
                </a:solidFill>
                <a:latin typeface="Arial" panose="020B0604020202020204" pitchFamily="34" charset="0"/>
                <a:ea typeface="楷体_GB2312"/>
                <a:cs typeface="楷体_GB2312"/>
              </a:rPr>
            </a:br>
            <a:r>
              <a:rPr lang="zh-CN" altLang="en-US" sz="1800">
                <a:solidFill>
                  <a:srgbClr val="7B00E4"/>
                </a:solidFill>
                <a:latin typeface="Arial" panose="020B0604020202020204" pitchFamily="34" charset="0"/>
                <a:ea typeface="楷体_GB2312"/>
                <a:cs typeface="楷体_GB2312"/>
              </a:rPr>
              <a:t>加工数量价格</a:t>
            </a:r>
          </a:p>
        </p:txBody>
      </p:sp>
      <p:sp>
        <p:nvSpPr>
          <p:cNvPr id="95" name="Rectangle 93">
            <a:extLst>
              <a:ext uri="{FF2B5EF4-FFF2-40B4-BE49-F238E27FC236}">
                <a16:creationId xmlns:a16="http://schemas.microsoft.com/office/drawing/2014/main" id="{FFF9A28E-1FA5-45D0-80C6-9EB2893B59A3}"/>
              </a:ext>
            </a:extLst>
          </p:cNvPr>
          <p:cNvSpPr>
            <a:spLocks noChangeArrowheads="1"/>
          </p:cNvSpPr>
          <p:nvPr/>
        </p:nvSpPr>
        <p:spPr bwMode="auto">
          <a:xfrm>
            <a:off x="5355308" y="4882927"/>
            <a:ext cx="27940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571500">
              <a:spcBef>
                <a:spcPct val="20000"/>
              </a:spcBef>
              <a:buClr>
                <a:srgbClr val="72BFC5"/>
              </a:buClr>
              <a:buChar char="•"/>
              <a:tabLst>
                <a:tab pos="285750" algn="l"/>
                <a:tab pos="476250" algn="l"/>
                <a:tab pos="571500" algn="l"/>
              </a:tabLst>
              <a:defRPr sz="1300">
                <a:solidFill>
                  <a:schemeClr val="tx1"/>
                </a:solidFill>
                <a:latin typeface="Calibri" panose="020F0502020204030204" pitchFamily="34" charset="0"/>
              </a:defRPr>
            </a:lvl1pPr>
            <a:lvl2pPr marL="742950" indent="-285750" defTabSz="571500">
              <a:spcBef>
                <a:spcPct val="20000"/>
              </a:spcBef>
              <a:buClr>
                <a:srgbClr val="72BFC5"/>
              </a:buClr>
              <a:buChar char="–"/>
              <a:tabLst>
                <a:tab pos="285750" algn="l"/>
                <a:tab pos="476250" algn="l"/>
                <a:tab pos="571500" algn="l"/>
              </a:tabLst>
              <a:defRPr sz="1300">
                <a:solidFill>
                  <a:schemeClr val="tx1"/>
                </a:solidFill>
                <a:latin typeface="Calibri" panose="020F0502020204030204" pitchFamily="34" charset="0"/>
              </a:defRPr>
            </a:lvl2pPr>
            <a:lvl3pPr marL="1143000" indent="-228600" defTabSz="571500">
              <a:spcBef>
                <a:spcPct val="20000"/>
              </a:spcBef>
              <a:buClr>
                <a:srgbClr val="72BFC5"/>
              </a:buClr>
              <a:buChar char="•"/>
              <a:tabLst>
                <a:tab pos="285750" algn="l"/>
                <a:tab pos="476250" algn="l"/>
                <a:tab pos="571500" algn="l"/>
              </a:tabLst>
              <a:defRPr sz="1300">
                <a:solidFill>
                  <a:schemeClr val="tx1"/>
                </a:solidFill>
                <a:latin typeface="Calibri" panose="020F0502020204030204" pitchFamily="34" charset="0"/>
              </a:defRPr>
            </a:lvl3pPr>
            <a:lvl4pPr marL="1600200" indent="-228600" defTabSz="571500">
              <a:spcBef>
                <a:spcPct val="20000"/>
              </a:spcBef>
              <a:buClr>
                <a:srgbClr val="72BFC5"/>
              </a:buClr>
              <a:buChar char="–"/>
              <a:tabLst>
                <a:tab pos="285750" algn="l"/>
                <a:tab pos="476250" algn="l"/>
                <a:tab pos="571500" algn="l"/>
              </a:tabLst>
              <a:defRPr sz="1300">
                <a:solidFill>
                  <a:schemeClr val="tx1"/>
                </a:solidFill>
                <a:latin typeface="Calibri" panose="020F0502020204030204" pitchFamily="34" charset="0"/>
              </a:defRPr>
            </a:lvl4pPr>
            <a:lvl5pPr marL="2057400" indent="-228600" defTabSz="571500">
              <a:spcBef>
                <a:spcPct val="20000"/>
              </a:spcBef>
              <a:buClr>
                <a:srgbClr val="72BFC5"/>
              </a:buClr>
              <a:buChar char="»"/>
              <a:tabLst>
                <a:tab pos="285750" algn="l"/>
                <a:tab pos="476250" algn="l"/>
                <a:tab pos="571500" algn="l"/>
              </a:tabLst>
              <a:defRPr sz="1300">
                <a:solidFill>
                  <a:schemeClr val="tx1"/>
                </a:solidFill>
                <a:latin typeface="Calibri" panose="020F0502020204030204" pitchFamily="34" charset="0"/>
              </a:defRPr>
            </a:lvl5pPr>
            <a:lvl6pPr marL="2514600" indent="-228600" defTabSz="571500" eaLnBrk="0" fontAlgn="base" hangingPunct="0">
              <a:spcBef>
                <a:spcPct val="20000"/>
              </a:spcBef>
              <a:spcAft>
                <a:spcPct val="0"/>
              </a:spcAft>
              <a:buClr>
                <a:srgbClr val="72BFC5"/>
              </a:buClr>
              <a:buChar char="»"/>
              <a:tabLst>
                <a:tab pos="285750" algn="l"/>
                <a:tab pos="476250" algn="l"/>
                <a:tab pos="571500" algn="l"/>
              </a:tabLst>
              <a:defRPr sz="1300">
                <a:solidFill>
                  <a:schemeClr val="tx1"/>
                </a:solidFill>
                <a:latin typeface="Calibri" panose="020F0502020204030204" pitchFamily="34" charset="0"/>
              </a:defRPr>
            </a:lvl6pPr>
            <a:lvl7pPr marL="2971800" indent="-228600" defTabSz="571500" eaLnBrk="0" fontAlgn="base" hangingPunct="0">
              <a:spcBef>
                <a:spcPct val="20000"/>
              </a:spcBef>
              <a:spcAft>
                <a:spcPct val="0"/>
              </a:spcAft>
              <a:buClr>
                <a:srgbClr val="72BFC5"/>
              </a:buClr>
              <a:buChar char="»"/>
              <a:tabLst>
                <a:tab pos="285750" algn="l"/>
                <a:tab pos="476250" algn="l"/>
                <a:tab pos="571500" algn="l"/>
              </a:tabLst>
              <a:defRPr sz="1300">
                <a:solidFill>
                  <a:schemeClr val="tx1"/>
                </a:solidFill>
                <a:latin typeface="Calibri" panose="020F0502020204030204" pitchFamily="34" charset="0"/>
              </a:defRPr>
            </a:lvl7pPr>
            <a:lvl8pPr marL="3429000" indent="-228600" defTabSz="571500" eaLnBrk="0" fontAlgn="base" hangingPunct="0">
              <a:spcBef>
                <a:spcPct val="20000"/>
              </a:spcBef>
              <a:spcAft>
                <a:spcPct val="0"/>
              </a:spcAft>
              <a:buClr>
                <a:srgbClr val="72BFC5"/>
              </a:buClr>
              <a:buChar char="»"/>
              <a:tabLst>
                <a:tab pos="285750" algn="l"/>
                <a:tab pos="476250" algn="l"/>
                <a:tab pos="571500" algn="l"/>
              </a:tabLst>
              <a:defRPr sz="1300">
                <a:solidFill>
                  <a:schemeClr val="tx1"/>
                </a:solidFill>
                <a:latin typeface="Calibri" panose="020F0502020204030204" pitchFamily="34" charset="0"/>
              </a:defRPr>
            </a:lvl8pPr>
            <a:lvl9pPr marL="3886200" indent="-228600" defTabSz="571500" eaLnBrk="0" fontAlgn="base" hangingPunct="0">
              <a:spcBef>
                <a:spcPct val="20000"/>
              </a:spcBef>
              <a:spcAft>
                <a:spcPct val="0"/>
              </a:spcAft>
              <a:buClr>
                <a:srgbClr val="72BFC5"/>
              </a:buClr>
              <a:buChar char="»"/>
              <a:tabLst>
                <a:tab pos="285750" algn="l"/>
                <a:tab pos="476250" algn="l"/>
                <a:tab pos="571500" algn="l"/>
              </a:tabLst>
              <a:defRPr sz="1300">
                <a:solidFill>
                  <a:schemeClr val="tx1"/>
                </a:solidFill>
                <a:latin typeface="Calibri" panose="020F0502020204030204" pitchFamily="34" charset="0"/>
              </a:defRPr>
            </a:lvl9pPr>
          </a:lstStyle>
          <a:p>
            <a:pPr>
              <a:spcBef>
                <a:spcPct val="0"/>
              </a:spcBef>
              <a:buClrTx/>
              <a:buFontTx/>
              <a:buNone/>
            </a:pPr>
            <a:r>
              <a:rPr lang="zh-CN" altLang="en-US" sz="1400">
                <a:solidFill>
                  <a:srgbClr val="3333CC"/>
                </a:solidFill>
                <a:latin typeface="Arial" panose="020B0604020202020204" pitchFamily="34" charset="0"/>
                <a:ea typeface="楷体_GB2312"/>
                <a:cs typeface="楷体_GB2312"/>
              </a:rPr>
              <a:t>$</a:t>
            </a:r>
          </a:p>
          <a:p>
            <a:pPr>
              <a:spcBef>
                <a:spcPct val="0"/>
              </a:spcBef>
              <a:buClrTx/>
              <a:buFontTx/>
              <a:buNone/>
            </a:pPr>
            <a:r>
              <a:rPr lang="zh-CN" altLang="en-US" sz="1400">
                <a:solidFill>
                  <a:srgbClr val="3333CC"/>
                </a:solidFill>
                <a:latin typeface="Arial" panose="020B0604020202020204" pitchFamily="34" charset="0"/>
                <a:ea typeface="楷体_GB2312"/>
                <a:cs typeface="楷体_GB2312"/>
              </a:rPr>
              <a:t>$</a:t>
            </a:r>
          </a:p>
          <a:p>
            <a:pPr>
              <a:spcBef>
                <a:spcPct val="0"/>
              </a:spcBef>
              <a:buClrTx/>
              <a:buFontTx/>
              <a:buNone/>
            </a:pPr>
            <a:r>
              <a:rPr lang="zh-CN" altLang="en-US" sz="1400">
                <a:solidFill>
                  <a:srgbClr val="3333CC"/>
                </a:solidFill>
                <a:latin typeface="Arial" panose="020B0604020202020204" pitchFamily="34" charset="0"/>
                <a:ea typeface="楷体_GB2312"/>
                <a:cs typeface="楷体_GB2312"/>
              </a:rPr>
              <a:t>$</a:t>
            </a:r>
            <a:br>
              <a:rPr lang="zh-CN" altLang="en-US" sz="1400">
                <a:solidFill>
                  <a:srgbClr val="3333CC"/>
                </a:solidFill>
                <a:latin typeface="Arial" panose="020B0604020202020204" pitchFamily="34" charset="0"/>
                <a:ea typeface="楷体_GB2312"/>
                <a:cs typeface="楷体_GB2312"/>
              </a:rPr>
            </a:br>
            <a:r>
              <a:rPr lang="zh-CN" altLang="en-US" sz="1400">
                <a:solidFill>
                  <a:srgbClr val="3333CC"/>
                </a:solidFill>
                <a:latin typeface="Arial" panose="020B0604020202020204" pitchFamily="34" charset="0"/>
                <a:ea typeface="楷体_GB2312"/>
                <a:cs typeface="楷体_GB2312"/>
              </a:rPr>
              <a:t>$</a:t>
            </a:r>
          </a:p>
          <a:p>
            <a:pPr>
              <a:spcBef>
                <a:spcPct val="0"/>
              </a:spcBef>
              <a:buClrTx/>
              <a:buFontTx/>
              <a:buNone/>
            </a:pPr>
            <a:r>
              <a:rPr lang="zh-CN" altLang="en-US" sz="1400">
                <a:solidFill>
                  <a:srgbClr val="3333CC"/>
                </a:solidFill>
                <a:latin typeface="Arial" panose="020B0604020202020204" pitchFamily="34" charset="0"/>
                <a:ea typeface="楷体_GB2312"/>
                <a:cs typeface="楷体_GB2312"/>
              </a:rPr>
              <a:t>$</a:t>
            </a:r>
          </a:p>
          <a:p>
            <a:pPr>
              <a:spcBef>
                <a:spcPct val="0"/>
              </a:spcBef>
              <a:buClrTx/>
              <a:buFontTx/>
              <a:buNone/>
            </a:pPr>
            <a:endParaRPr lang="zh-CN" altLang="en-US" sz="1400">
              <a:solidFill>
                <a:srgbClr val="3333CC"/>
              </a:solidFill>
              <a:latin typeface="Arial" panose="020B0604020202020204" pitchFamily="34" charset="0"/>
              <a:ea typeface="楷体_GB2312"/>
              <a:cs typeface="楷体_GB2312"/>
            </a:endParaRPr>
          </a:p>
        </p:txBody>
      </p:sp>
      <p:sp>
        <p:nvSpPr>
          <p:cNvPr id="96" name="Rectangle 94">
            <a:extLst>
              <a:ext uri="{FF2B5EF4-FFF2-40B4-BE49-F238E27FC236}">
                <a16:creationId xmlns:a16="http://schemas.microsoft.com/office/drawing/2014/main" id="{58FB2A86-7164-4FBC-BA78-4F9B21E223C1}"/>
              </a:ext>
            </a:extLst>
          </p:cNvPr>
          <p:cNvSpPr>
            <a:spLocks noChangeArrowheads="1"/>
          </p:cNvSpPr>
          <p:nvPr/>
        </p:nvSpPr>
        <p:spPr bwMode="auto">
          <a:xfrm>
            <a:off x="6595145" y="4876577"/>
            <a:ext cx="27940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571500">
              <a:spcBef>
                <a:spcPct val="20000"/>
              </a:spcBef>
              <a:buClr>
                <a:srgbClr val="72BFC5"/>
              </a:buClr>
              <a:buChar char="•"/>
              <a:tabLst>
                <a:tab pos="285750" algn="l"/>
                <a:tab pos="476250" algn="l"/>
                <a:tab pos="571500" algn="l"/>
              </a:tabLst>
              <a:defRPr sz="1300">
                <a:solidFill>
                  <a:schemeClr val="tx1"/>
                </a:solidFill>
                <a:latin typeface="Calibri" panose="020F0502020204030204" pitchFamily="34" charset="0"/>
              </a:defRPr>
            </a:lvl1pPr>
            <a:lvl2pPr marL="742950" indent="-285750" defTabSz="571500">
              <a:spcBef>
                <a:spcPct val="20000"/>
              </a:spcBef>
              <a:buClr>
                <a:srgbClr val="72BFC5"/>
              </a:buClr>
              <a:buChar char="–"/>
              <a:tabLst>
                <a:tab pos="285750" algn="l"/>
                <a:tab pos="476250" algn="l"/>
                <a:tab pos="571500" algn="l"/>
              </a:tabLst>
              <a:defRPr sz="1300">
                <a:solidFill>
                  <a:schemeClr val="tx1"/>
                </a:solidFill>
                <a:latin typeface="Calibri" panose="020F0502020204030204" pitchFamily="34" charset="0"/>
              </a:defRPr>
            </a:lvl2pPr>
            <a:lvl3pPr marL="1143000" indent="-228600" defTabSz="571500">
              <a:spcBef>
                <a:spcPct val="20000"/>
              </a:spcBef>
              <a:buClr>
                <a:srgbClr val="72BFC5"/>
              </a:buClr>
              <a:buChar char="•"/>
              <a:tabLst>
                <a:tab pos="285750" algn="l"/>
                <a:tab pos="476250" algn="l"/>
                <a:tab pos="571500" algn="l"/>
              </a:tabLst>
              <a:defRPr sz="1300">
                <a:solidFill>
                  <a:schemeClr val="tx1"/>
                </a:solidFill>
                <a:latin typeface="Calibri" panose="020F0502020204030204" pitchFamily="34" charset="0"/>
              </a:defRPr>
            </a:lvl3pPr>
            <a:lvl4pPr marL="1600200" indent="-228600" defTabSz="571500">
              <a:spcBef>
                <a:spcPct val="20000"/>
              </a:spcBef>
              <a:buClr>
                <a:srgbClr val="72BFC5"/>
              </a:buClr>
              <a:buChar char="–"/>
              <a:tabLst>
                <a:tab pos="285750" algn="l"/>
                <a:tab pos="476250" algn="l"/>
                <a:tab pos="571500" algn="l"/>
              </a:tabLst>
              <a:defRPr sz="1300">
                <a:solidFill>
                  <a:schemeClr val="tx1"/>
                </a:solidFill>
                <a:latin typeface="Calibri" panose="020F0502020204030204" pitchFamily="34" charset="0"/>
              </a:defRPr>
            </a:lvl4pPr>
            <a:lvl5pPr marL="2057400" indent="-228600" defTabSz="571500">
              <a:spcBef>
                <a:spcPct val="20000"/>
              </a:spcBef>
              <a:buClr>
                <a:srgbClr val="72BFC5"/>
              </a:buClr>
              <a:buChar char="»"/>
              <a:tabLst>
                <a:tab pos="285750" algn="l"/>
                <a:tab pos="476250" algn="l"/>
                <a:tab pos="571500" algn="l"/>
              </a:tabLst>
              <a:defRPr sz="1300">
                <a:solidFill>
                  <a:schemeClr val="tx1"/>
                </a:solidFill>
                <a:latin typeface="Calibri" panose="020F0502020204030204" pitchFamily="34" charset="0"/>
              </a:defRPr>
            </a:lvl5pPr>
            <a:lvl6pPr marL="2514600" indent="-228600" defTabSz="571500" eaLnBrk="0" fontAlgn="base" hangingPunct="0">
              <a:spcBef>
                <a:spcPct val="20000"/>
              </a:spcBef>
              <a:spcAft>
                <a:spcPct val="0"/>
              </a:spcAft>
              <a:buClr>
                <a:srgbClr val="72BFC5"/>
              </a:buClr>
              <a:buChar char="»"/>
              <a:tabLst>
                <a:tab pos="285750" algn="l"/>
                <a:tab pos="476250" algn="l"/>
                <a:tab pos="571500" algn="l"/>
              </a:tabLst>
              <a:defRPr sz="1300">
                <a:solidFill>
                  <a:schemeClr val="tx1"/>
                </a:solidFill>
                <a:latin typeface="Calibri" panose="020F0502020204030204" pitchFamily="34" charset="0"/>
              </a:defRPr>
            </a:lvl6pPr>
            <a:lvl7pPr marL="2971800" indent="-228600" defTabSz="571500" eaLnBrk="0" fontAlgn="base" hangingPunct="0">
              <a:spcBef>
                <a:spcPct val="20000"/>
              </a:spcBef>
              <a:spcAft>
                <a:spcPct val="0"/>
              </a:spcAft>
              <a:buClr>
                <a:srgbClr val="72BFC5"/>
              </a:buClr>
              <a:buChar char="»"/>
              <a:tabLst>
                <a:tab pos="285750" algn="l"/>
                <a:tab pos="476250" algn="l"/>
                <a:tab pos="571500" algn="l"/>
              </a:tabLst>
              <a:defRPr sz="1300">
                <a:solidFill>
                  <a:schemeClr val="tx1"/>
                </a:solidFill>
                <a:latin typeface="Calibri" panose="020F0502020204030204" pitchFamily="34" charset="0"/>
              </a:defRPr>
            </a:lvl7pPr>
            <a:lvl8pPr marL="3429000" indent="-228600" defTabSz="571500" eaLnBrk="0" fontAlgn="base" hangingPunct="0">
              <a:spcBef>
                <a:spcPct val="20000"/>
              </a:spcBef>
              <a:spcAft>
                <a:spcPct val="0"/>
              </a:spcAft>
              <a:buClr>
                <a:srgbClr val="72BFC5"/>
              </a:buClr>
              <a:buChar char="»"/>
              <a:tabLst>
                <a:tab pos="285750" algn="l"/>
                <a:tab pos="476250" algn="l"/>
                <a:tab pos="571500" algn="l"/>
              </a:tabLst>
              <a:defRPr sz="1300">
                <a:solidFill>
                  <a:schemeClr val="tx1"/>
                </a:solidFill>
                <a:latin typeface="Calibri" panose="020F0502020204030204" pitchFamily="34" charset="0"/>
              </a:defRPr>
            </a:lvl8pPr>
            <a:lvl9pPr marL="3886200" indent="-228600" defTabSz="571500" eaLnBrk="0" fontAlgn="base" hangingPunct="0">
              <a:spcBef>
                <a:spcPct val="20000"/>
              </a:spcBef>
              <a:spcAft>
                <a:spcPct val="0"/>
              </a:spcAft>
              <a:buClr>
                <a:srgbClr val="72BFC5"/>
              </a:buClr>
              <a:buChar char="»"/>
              <a:tabLst>
                <a:tab pos="285750" algn="l"/>
                <a:tab pos="476250" algn="l"/>
                <a:tab pos="571500" algn="l"/>
              </a:tabLst>
              <a:defRPr sz="1300">
                <a:solidFill>
                  <a:schemeClr val="tx1"/>
                </a:solidFill>
                <a:latin typeface="Calibri" panose="020F0502020204030204" pitchFamily="34" charset="0"/>
              </a:defRPr>
            </a:lvl9pPr>
          </a:lstStyle>
          <a:p>
            <a:pPr>
              <a:spcBef>
                <a:spcPct val="0"/>
              </a:spcBef>
              <a:buClrTx/>
              <a:buFontTx/>
              <a:buNone/>
            </a:pPr>
            <a:r>
              <a:rPr lang="zh-CN" altLang="en-US" sz="1400">
                <a:solidFill>
                  <a:srgbClr val="3333CC"/>
                </a:solidFill>
                <a:latin typeface="Arial" panose="020B0604020202020204" pitchFamily="34" charset="0"/>
                <a:ea typeface="楷体_GB2312"/>
                <a:cs typeface="楷体_GB2312"/>
              </a:rPr>
              <a:t>$</a:t>
            </a:r>
          </a:p>
          <a:p>
            <a:pPr>
              <a:spcBef>
                <a:spcPct val="0"/>
              </a:spcBef>
              <a:buClrTx/>
              <a:buFontTx/>
              <a:buNone/>
            </a:pPr>
            <a:r>
              <a:rPr lang="zh-CN" altLang="en-US" sz="1400">
                <a:solidFill>
                  <a:srgbClr val="3333CC"/>
                </a:solidFill>
                <a:latin typeface="Arial" panose="020B0604020202020204" pitchFamily="34" charset="0"/>
                <a:ea typeface="楷体_GB2312"/>
                <a:cs typeface="楷体_GB2312"/>
              </a:rPr>
              <a:t>$</a:t>
            </a:r>
          </a:p>
          <a:p>
            <a:pPr>
              <a:spcBef>
                <a:spcPct val="0"/>
              </a:spcBef>
              <a:buClrTx/>
              <a:buFontTx/>
              <a:buNone/>
            </a:pPr>
            <a:r>
              <a:rPr lang="zh-CN" altLang="en-US" sz="1400">
                <a:solidFill>
                  <a:srgbClr val="3333CC"/>
                </a:solidFill>
                <a:latin typeface="Arial" panose="020B0604020202020204" pitchFamily="34" charset="0"/>
                <a:ea typeface="楷体_GB2312"/>
                <a:cs typeface="楷体_GB2312"/>
              </a:rPr>
              <a:t>$</a:t>
            </a:r>
            <a:br>
              <a:rPr lang="zh-CN" altLang="en-US" sz="1400">
                <a:solidFill>
                  <a:srgbClr val="3333CC"/>
                </a:solidFill>
                <a:latin typeface="Arial" panose="020B0604020202020204" pitchFamily="34" charset="0"/>
                <a:ea typeface="楷体_GB2312"/>
                <a:cs typeface="楷体_GB2312"/>
              </a:rPr>
            </a:br>
            <a:r>
              <a:rPr lang="zh-CN" altLang="en-US" sz="1400">
                <a:solidFill>
                  <a:srgbClr val="3333CC"/>
                </a:solidFill>
                <a:latin typeface="Arial" panose="020B0604020202020204" pitchFamily="34" charset="0"/>
                <a:ea typeface="楷体_GB2312"/>
                <a:cs typeface="楷体_GB2312"/>
              </a:rPr>
              <a:t>$</a:t>
            </a:r>
          </a:p>
          <a:p>
            <a:pPr>
              <a:spcBef>
                <a:spcPct val="0"/>
              </a:spcBef>
              <a:buClrTx/>
              <a:buFontTx/>
              <a:buNone/>
            </a:pPr>
            <a:r>
              <a:rPr lang="zh-CN" altLang="en-US" sz="1400">
                <a:solidFill>
                  <a:srgbClr val="3333CC"/>
                </a:solidFill>
                <a:latin typeface="Arial" panose="020B0604020202020204" pitchFamily="34" charset="0"/>
                <a:ea typeface="楷体_GB2312"/>
                <a:cs typeface="楷体_GB2312"/>
              </a:rPr>
              <a:t>$</a:t>
            </a:r>
          </a:p>
        </p:txBody>
      </p:sp>
    </p:spTree>
    <p:extLst>
      <p:ext uri="{BB962C8B-B14F-4D97-AF65-F5344CB8AC3E}">
        <p14:creationId xmlns:p14="http://schemas.microsoft.com/office/powerpoint/2010/main" val="36832906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产品成本计划与控制 </a:t>
            </a:r>
            <a:r>
              <a:rPr lang="en-US" altLang="zh-CN" dirty="0"/>
              <a:t>– </a:t>
            </a:r>
            <a:r>
              <a:rPr lang="zh-CN" altLang="en-US" dirty="0"/>
              <a:t>成本对象控制</a:t>
            </a:r>
            <a:endParaRPr lang="en-US" b="0" dirty="0"/>
          </a:p>
        </p:txBody>
      </p:sp>
      <p:sp>
        <p:nvSpPr>
          <p:cNvPr id="4" name="Rectangle 21">
            <a:extLst>
              <a:ext uri="{FF2B5EF4-FFF2-40B4-BE49-F238E27FC236}">
                <a16:creationId xmlns:a16="http://schemas.microsoft.com/office/drawing/2014/main" id="{08CA9613-CA41-4D37-BB84-F959B471A03C}"/>
              </a:ext>
            </a:extLst>
          </p:cNvPr>
          <p:cNvSpPr txBox="1">
            <a:spLocks noChangeArrowheads="1"/>
          </p:cNvSpPr>
          <p:nvPr/>
        </p:nvSpPr>
        <p:spPr bwMode="auto">
          <a:xfrm>
            <a:off x="3515344" y="980728"/>
            <a:ext cx="8269288"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eaLnBrk="1" hangingPunct="1">
              <a:lnSpc>
                <a:spcPct val="80000"/>
              </a:lnSpc>
              <a:buClrTx/>
            </a:pPr>
            <a:r>
              <a:rPr lang="zh-CN" altLang="en-US" sz="2000">
                <a:latin typeface="微软雅黑" panose="020B0503020204020204" pitchFamily="34" charset="-122"/>
                <a:ea typeface="微软雅黑" panose="020B0503020204020204" pitchFamily="34" charset="-122"/>
              </a:rPr>
              <a:t>产品成本控制 </a:t>
            </a:r>
            <a:r>
              <a:rPr lang="en-US" altLang="zh-CN" sz="2000">
                <a:latin typeface="微软雅黑" panose="020B0503020204020204" pitchFamily="34" charset="-122"/>
                <a:ea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rPr>
              <a:t>成本对象控制</a:t>
            </a:r>
            <a:r>
              <a:rPr lang="en-US" altLang="zh-CN" sz="2000">
                <a:latin typeface="微软雅黑" panose="020B0503020204020204" pitchFamily="34" charset="-122"/>
                <a:ea typeface="微软雅黑" panose="020B0503020204020204" pitchFamily="34" charset="-122"/>
              </a:rPr>
              <a:t>) </a:t>
            </a:r>
            <a:br>
              <a:rPr lang="en-US" altLang="zh-CN" sz="2000">
                <a:latin typeface="微软雅黑" panose="020B0503020204020204" pitchFamily="34" charset="-122"/>
                <a:ea typeface="微软雅黑" panose="020B0503020204020204" pitchFamily="34" charset="-122"/>
              </a:rPr>
            </a:br>
            <a:r>
              <a:rPr lang="en-US" altLang="zh-CN" sz="2000">
                <a:latin typeface="微软雅黑" panose="020B0503020204020204" pitchFamily="34" charset="-122"/>
                <a:ea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rPr>
              <a:t>如何控制产品成本</a:t>
            </a:r>
          </a:p>
          <a:p>
            <a:pPr lvl="1" eaLnBrk="1" hangingPunct="1">
              <a:lnSpc>
                <a:spcPct val="80000"/>
              </a:lnSpc>
              <a:buClrTx/>
            </a:pPr>
            <a:r>
              <a:rPr lang="zh-CN" altLang="en-US" sz="1600">
                <a:latin typeface="微软雅黑" panose="020B0503020204020204" pitchFamily="34" charset="-122"/>
                <a:ea typeface="微软雅黑" panose="020B0503020204020204" pitchFamily="34" charset="-122"/>
              </a:rPr>
              <a:t>整个期间的处理</a:t>
            </a:r>
          </a:p>
          <a:p>
            <a:pPr lvl="1" eaLnBrk="1" hangingPunct="1">
              <a:lnSpc>
                <a:spcPct val="80000"/>
              </a:lnSpc>
              <a:buClrTx/>
            </a:pPr>
            <a:r>
              <a:rPr lang="zh-CN" altLang="en-US" sz="1600">
                <a:latin typeface="微软雅黑" panose="020B0503020204020204" pitchFamily="34" charset="-122"/>
                <a:ea typeface="微软雅黑" panose="020B0503020204020204" pitchFamily="34" charset="-122"/>
              </a:rPr>
              <a:t>月末的处理</a:t>
            </a:r>
            <a:endParaRPr lang="zh-CN" altLang="en-GB" sz="1600">
              <a:latin typeface="微软雅黑" panose="020B0503020204020204" pitchFamily="34" charset="-122"/>
              <a:ea typeface="微软雅黑" panose="020B0503020204020204" pitchFamily="34" charset="-122"/>
            </a:endParaRPr>
          </a:p>
        </p:txBody>
      </p:sp>
      <p:sp>
        <p:nvSpPr>
          <p:cNvPr id="5" name="Rectangle 2">
            <a:extLst>
              <a:ext uri="{FF2B5EF4-FFF2-40B4-BE49-F238E27FC236}">
                <a16:creationId xmlns:a16="http://schemas.microsoft.com/office/drawing/2014/main" id="{751384FA-5B51-4331-825B-3FDF58522885}"/>
              </a:ext>
            </a:extLst>
          </p:cNvPr>
          <p:cNvSpPr>
            <a:spLocks noChangeArrowheads="1"/>
          </p:cNvSpPr>
          <p:nvPr/>
        </p:nvSpPr>
        <p:spPr bwMode="auto">
          <a:xfrm>
            <a:off x="3440732" y="4230341"/>
            <a:ext cx="1192212" cy="527050"/>
          </a:xfrm>
          <a:prstGeom prst="rect">
            <a:avLst/>
          </a:prstGeom>
          <a:solidFill>
            <a:srgbClr val="D098FF"/>
          </a:solidFill>
          <a:ln w="25400">
            <a:solidFill>
              <a:schemeClr val="tx1"/>
            </a:solidFill>
            <a:miter lim="800000"/>
            <a:headEnd/>
            <a:tailEnd/>
          </a:ln>
        </p:spPr>
        <p:txBody>
          <a:bodyPr wrap="none" lIns="82550" tIns="41275" rIns="82550" bIns="41275">
            <a:spAutoFit/>
          </a:bodyPr>
          <a:lstStyle>
            <a:lvl1pPr defTabSz="617538">
              <a:spcBef>
                <a:spcPct val="20000"/>
              </a:spcBef>
              <a:buClr>
                <a:srgbClr val="72BFC5"/>
              </a:buClr>
              <a:buChar char="•"/>
              <a:defRPr sz="1300">
                <a:solidFill>
                  <a:schemeClr val="tx1"/>
                </a:solidFill>
                <a:latin typeface="Calibri" panose="020F0502020204030204" pitchFamily="34" charset="0"/>
              </a:defRPr>
            </a:lvl1pPr>
            <a:lvl2pPr marL="742950" indent="-285750" defTabSz="617538">
              <a:spcBef>
                <a:spcPct val="20000"/>
              </a:spcBef>
              <a:buClr>
                <a:srgbClr val="72BFC5"/>
              </a:buClr>
              <a:buChar char="–"/>
              <a:defRPr sz="1300">
                <a:solidFill>
                  <a:schemeClr val="tx1"/>
                </a:solidFill>
                <a:latin typeface="Calibri" panose="020F0502020204030204" pitchFamily="34" charset="0"/>
              </a:defRPr>
            </a:lvl2pPr>
            <a:lvl3pPr marL="1143000" indent="-228600" defTabSz="617538">
              <a:spcBef>
                <a:spcPct val="20000"/>
              </a:spcBef>
              <a:buClr>
                <a:srgbClr val="72BFC5"/>
              </a:buClr>
              <a:buChar char="•"/>
              <a:defRPr sz="1300">
                <a:solidFill>
                  <a:schemeClr val="tx1"/>
                </a:solidFill>
                <a:latin typeface="Calibri" panose="020F0502020204030204" pitchFamily="34" charset="0"/>
              </a:defRPr>
            </a:lvl3pPr>
            <a:lvl4pPr marL="1600200" indent="-228600" defTabSz="617538">
              <a:spcBef>
                <a:spcPct val="20000"/>
              </a:spcBef>
              <a:buClr>
                <a:srgbClr val="72BFC5"/>
              </a:buClr>
              <a:buChar char="–"/>
              <a:defRPr sz="1300">
                <a:solidFill>
                  <a:schemeClr val="tx1"/>
                </a:solidFill>
                <a:latin typeface="Calibri" panose="020F0502020204030204" pitchFamily="34" charset="0"/>
              </a:defRPr>
            </a:lvl4pPr>
            <a:lvl5pPr marL="2057400" indent="-228600" defTabSz="617538">
              <a:spcBef>
                <a:spcPct val="20000"/>
              </a:spcBef>
              <a:buClr>
                <a:srgbClr val="72BFC5"/>
              </a:buClr>
              <a:buChar char="»"/>
              <a:defRPr sz="1300">
                <a:solidFill>
                  <a:schemeClr val="tx1"/>
                </a:solidFill>
                <a:latin typeface="Calibri" panose="020F0502020204030204" pitchFamily="34" charset="0"/>
              </a:defRPr>
            </a:lvl5pPr>
            <a:lvl6pPr marL="2514600" indent="-228600" defTabSz="61753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61753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61753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61753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nSpc>
                <a:spcPct val="90000"/>
              </a:lnSpc>
              <a:spcBef>
                <a:spcPct val="0"/>
              </a:spcBef>
              <a:buClrTx/>
              <a:buFontTx/>
              <a:buNone/>
            </a:pPr>
            <a:r>
              <a:rPr lang="zh-CN" altLang="en-US" sz="1600">
                <a:latin typeface="微软雅黑" panose="020B0503020204020204" pitchFamily="34" charset="-122"/>
                <a:ea typeface="微软雅黑" panose="020B0503020204020204" pitchFamily="34" charset="-122"/>
              </a:rPr>
              <a:t>与项目相关</a:t>
            </a:r>
          </a:p>
          <a:p>
            <a:pPr>
              <a:lnSpc>
                <a:spcPct val="90000"/>
              </a:lnSpc>
              <a:spcBef>
                <a:spcPct val="0"/>
              </a:spcBef>
              <a:buClrTx/>
              <a:buFontTx/>
              <a:buNone/>
            </a:pPr>
            <a:r>
              <a:rPr lang="zh-CN" altLang="en-US" sz="1600">
                <a:latin typeface="微软雅黑" panose="020B0503020204020204" pitchFamily="34" charset="-122"/>
                <a:ea typeface="微软雅黑" panose="020B0503020204020204" pitchFamily="34" charset="-122"/>
              </a:rPr>
              <a:t>的生产</a:t>
            </a:r>
          </a:p>
        </p:txBody>
      </p:sp>
      <p:sp>
        <p:nvSpPr>
          <p:cNvPr id="6" name="Rectangle 3">
            <a:extLst>
              <a:ext uri="{FF2B5EF4-FFF2-40B4-BE49-F238E27FC236}">
                <a16:creationId xmlns:a16="http://schemas.microsoft.com/office/drawing/2014/main" id="{68F1EC0D-17ED-4046-AC7D-20F65612F011}"/>
              </a:ext>
            </a:extLst>
          </p:cNvPr>
          <p:cNvSpPr>
            <a:spLocks noChangeArrowheads="1"/>
          </p:cNvSpPr>
          <p:nvPr/>
        </p:nvSpPr>
        <p:spPr bwMode="auto">
          <a:xfrm>
            <a:off x="5410819" y="4249391"/>
            <a:ext cx="1398588" cy="527050"/>
          </a:xfrm>
          <a:prstGeom prst="rect">
            <a:avLst/>
          </a:prstGeom>
          <a:solidFill>
            <a:srgbClr val="D098FF"/>
          </a:solidFill>
          <a:ln w="25400">
            <a:solidFill>
              <a:schemeClr val="tx1"/>
            </a:solidFill>
            <a:miter lim="800000"/>
            <a:headEnd/>
            <a:tailEnd/>
          </a:ln>
        </p:spPr>
        <p:txBody>
          <a:bodyPr wrap="none" lIns="82550" tIns="41275" rIns="82550" bIns="41275">
            <a:spAutoFit/>
          </a:bodyPr>
          <a:lstStyle>
            <a:lvl1pPr defTabSz="617538">
              <a:spcBef>
                <a:spcPct val="20000"/>
              </a:spcBef>
              <a:buClr>
                <a:srgbClr val="72BFC5"/>
              </a:buClr>
              <a:buChar char="•"/>
              <a:defRPr sz="1300">
                <a:solidFill>
                  <a:schemeClr val="tx1"/>
                </a:solidFill>
                <a:latin typeface="Calibri" panose="020F0502020204030204" pitchFamily="34" charset="0"/>
              </a:defRPr>
            </a:lvl1pPr>
            <a:lvl2pPr marL="742950" indent="-285750" defTabSz="617538">
              <a:spcBef>
                <a:spcPct val="20000"/>
              </a:spcBef>
              <a:buClr>
                <a:srgbClr val="72BFC5"/>
              </a:buClr>
              <a:buChar char="–"/>
              <a:defRPr sz="1300">
                <a:solidFill>
                  <a:schemeClr val="tx1"/>
                </a:solidFill>
                <a:latin typeface="Calibri" panose="020F0502020204030204" pitchFamily="34" charset="0"/>
              </a:defRPr>
            </a:lvl2pPr>
            <a:lvl3pPr marL="1143000" indent="-228600" defTabSz="617538">
              <a:spcBef>
                <a:spcPct val="20000"/>
              </a:spcBef>
              <a:buClr>
                <a:srgbClr val="72BFC5"/>
              </a:buClr>
              <a:buChar char="•"/>
              <a:defRPr sz="1300">
                <a:solidFill>
                  <a:schemeClr val="tx1"/>
                </a:solidFill>
                <a:latin typeface="Calibri" panose="020F0502020204030204" pitchFamily="34" charset="0"/>
              </a:defRPr>
            </a:lvl3pPr>
            <a:lvl4pPr marL="1600200" indent="-228600" defTabSz="617538">
              <a:spcBef>
                <a:spcPct val="20000"/>
              </a:spcBef>
              <a:buClr>
                <a:srgbClr val="72BFC5"/>
              </a:buClr>
              <a:buChar char="–"/>
              <a:defRPr sz="1300">
                <a:solidFill>
                  <a:schemeClr val="tx1"/>
                </a:solidFill>
                <a:latin typeface="Calibri" panose="020F0502020204030204" pitchFamily="34" charset="0"/>
              </a:defRPr>
            </a:lvl4pPr>
            <a:lvl5pPr marL="2057400" indent="-228600" defTabSz="617538">
              <a:spcBef>
                <a:spcPct val="20000"/>
              </a:spcBef>
              <a:buClr>
                <a:srgbClr val="72BFC5"/>
              </a:buClr>
              <a:buChar char="»"/>
              <a:defRPr sz="1300">
                <a:solidFill>
                  <a:schemeClr val="tx1"/>
                </a:solidFill>
                <a:latin typeface="Calibri" panose="020F0502020204030204" pitchFamily="34" charset="0"/>
              </a:defRPr>
            </a:lvl5pPr>
            <a:lvl6pPr marL="2514600" indent="-228600" defTabSz="61753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61753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61753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61753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nSpc>
                <a:spcPct val="90000"/>
              </a:lnSpc>
              <a:spcBef>
                <a:spcPct val="0"/>
              </a:spcBef>
              <a:buClrTx/>
              <a:buFontTx/>
              <a:buNone/>
            </a:pPr>
            <a:r>
              <a:rPr lang="zh-CN" altLang="en-US" sz="1600">
                <a:latin typeface="微软雅黑" panose="020B0503020204020204" pitchFamily="34" charset="-122"/>
                <a:ea typeface="微软雅黑" panose="020B0503020204020204" pitchFamily="34" charset="-122"/>
              </a:rPr>
              <a:t>为销售订单的</a:t>
            </a:r>
          </a:p>
          <a:p>
            <a:pPr>
              <a:lnSpc>
                <a:spcPct val="90000"/>
              </a:lnSpc>
              <a:spcBef>
                <a:spcPct val="0"/>
              </a:spcBef>
              <a:buClrTx/>
              <a:buFontTx/>
              <a:buNone/>
            </a:pPr>
            <a:r>
              <a:rPr lang="zh-CN" altLang="en-US" sz="1600">
                <a:latin typeface="微软雅黑" panose="020B0503020204020204" pitchFamily="34" charset="-122"/>
                <a:ea typeface="微软雅黑" panose="020B0503020204020204" pitchFamily="34" charset="-122"/>
              </a:rPr>
              <a:t>生产</a:t>
            </a:r>
          </a:p>
        </p:txBody>
      </p:sp>
      <p:sp>
        <p:nvSpPr>
          <p:cNvPr id="7" name="Rectangle 4">
            <a:extLst>
              <a:ext uri="{FF2B5EF4-FFF2-40B4-BE49-F238E27FC236}">
                <a16:creationId xmlns:a16="http://schemas.microsoft.com/office/drawing/2014/main" id="{D1D75DB2-859D-438D-BA53-2991E862947A}"/>
              </a:ext>
            </a:extLst>
          </p:cNvPr>
          <p:cNvSpPr>
            <a:spLocks noChangeArrowheads="1"/>
          </p:cNvSpPr>
          <p:nvPr/>
        </p:nvSpPr>
        <p:spPr bwMode="auto">
          <a:xfrm>
            <a:off x="7515844" y="4249391"/>
            <a:ext cx="1398588" cy="527050"/>
          </a:xfrm>
          <a:prstGeom prst="rect">
            <a:avLst/>
          </a:prstGeom>
          <a:solidFill>
            <a:srgbClr val="D098FF"/>
          </a:solidFill>
          <a:ln w="25400">
            <a:solidFill>
              <a:schemeClr val="tx1"/>
            </a:solidFill>
            <a:miter lim="800000"/>
            <a:headEnd/>
            <a:tailEnd/>
          </a:ln>
        </p:spPr>
        <p:txBody>
          <a:bodyPr wrap="none" lIns="82550" tIns="41275" rIns="82550" bIns="41275">
            <a:spAutoFit/>
          </a:bodyPr>
          <a:lstStyle>
            <a:lvl1pPr defTabSz="617538">
              <a:spcBef>
                <a:spcPct val="20000"/>
              </a:spcBef>
              <a:buClr>
                <a:srgbClr val="72BFC5"/>
              </a:buClr>
              <a:buChar char="•"/>
              <a:defRPr sz="1300">
                <a:solidFill>
                  <a:schemeClr val="tx1"/>
                </a:solidFill>
                <a:latin typeface="Calibri" panose="020F0502020204030204" pitchFamily="34" charset="0"/>
              </a:defRPr>
            </a:lvl1pPr>
            <a:lvl2pPr marL="742950" indent="-285750" defTabSz="617538">
              <a:spcBef>
                <a:spcPct val="20000"/>
              </a:spcBef>
              <a:buClr>
                <a:srgbClr val="72BFC5"/>
              </a:buClr>
              <a:buChar char="–"/>
              <a:defRPr sz="1300">
                <a:solidFill>
                  <a:schemeClr val="tx1"/>
                </a:solidFill>
                <a:latin typeface="Calibri" panose="020F0502020204030204" pitchFamily="34" charset="0"/>
              </a:defRPr>
            </a:lvl2pPr>
            <a:lvl3pPr marL="1143000" indent="-228600" defTabSz="617538">
              <a:spcBef>
                <a:spcPct val="20000"/>
              </a:spcBef>
              <a:buClr>
                <a:srgbClr val="72BFC5"/>
              </a:buClr>
              <a:buChar char="•"/>
              <a:defRPr sz="1300">
                <a:solidFill>
                  <a:schemeClr val="tx1"/>
                </a:solidFill>
                <a:latin typeface="Calibri" panose="020F0502020204030204" pitchFamily="34" charset="0"/>
              </a:defRPr>
            </a:lvl3pPr>
            <a:lvl4pPr marL="1600200" indent="-228600" defTabSz="617538">
              <a:spcBef>
                <a:spcPct val="20000"/>
              </a:spcBef>
              <a:buClr>
                <a:srgbClr val="72BFC5"/>
              </a:buClr>
              <a:buChar char="–"/>
              <a:defRPr sz="1300">
                <a:solidFill>
                  <a:schemeClr val="tx1"/>
                </a:solidFill>
                <a:latin typeface="Calibri" panose="020F0502020204030204" pitchFamily="34" charset="0"/>
              </a:defRPr>
            </a:lvl4pPr>
            <a:lvl5pPr marL="2057400" indent="-228600" defTabSz="617538">
              <a:spcBef>
                <a:spcPct val="20000"/>
              </a:spcBef>
              <a:buClr>
                <a:srgbClr val="72BFC5"/>
              </a:buClr>
              <a:buChar char="»"/>
              <a:defRPr sz="1300">
                <a:solidFill>
                  <a:schemeClr val="tx1"/>
                </a:solidFill>
                <a:latin typeface="Calibri" panose="020F0502020204030204" pitchFamily="34" charset="0"/>
              </a:defRPr>
            </a:lvl5pPr>
            <a:lvl6pPr marL="2514600" indent="-228600" defTabSz="61753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61753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61753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61753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nSpc>
                <a:spcPct val="90000"/>
              </a:lnSpc>
              <a:spcBef>
                <a:spcPct val="0"/>
              </a:spcBef>
              <a:buClrTx/>
              <a:buFontTx/>
              <a:buNone/>
            </a:pPr>
            <a:r>
              <a:rPr lang="zh-CN" altLang="en-US" sz="1600">
                <a:latin typeface="微软雅黑" panose="020B0503020204020204" pitchFamily="34" charset="-122"/>
                <a:ea typeface="微软雅黑" panose="020B0503020204020204" pitchFamily="34" charset="-122"/>
              </a:rPr>
              <a:t>为库存的生产</a:t>
            </a:r>
          </a:p>
          <a:p>
            <a:pPr>
              <a:lnSpc>
                <a:spcPct val="90000"/>
              </a:lnSpc>
              <a:spcBef>
                <a:spcPct val="0"/>
              </a:spcBef>
              <a:buClrTx/>
              <a:buFontTx/>
              <a:buNone/>
            </a:pPr>
            <a:endParaRPr lang="en-US" altLang="zh-CN" sz="1600">
              <a:latin typeface="微软雅黑" panose="020B0503020204020204" pitchFamily="34" charset="-122"/>
              <a:ea typeface="微软雅黑" panose="020B0503020204020204" pitchFamily="34" charset="-122"/>
            </a:endParaRPr>
          </a:p>
        </p:txBody>
      </p:sp>
      <p:sp>
        <p:nvSpPr>
          <p:cNvPr id="8" name="Rectangle 5">
            <a:extLst>
              <a:ext uri="{FF2B5EF4-FFF2-40B4-BE49-F238E27FC236}">
                <a16:creationId xmlns:a16="http://schemas.microsoft.com/office/drawing/2014/main" id="{28665BFB-4709-46BD-9375-682F9EBE2192}"/>
              </a:ext>
            </a:extLst>
          </p:cNvPr>
          <p:cNvSpPr>
            <a:spLocks noChangeArrowheads="1"/>
          </p:cNvSpPr>
          <p:nvPr/>
        </p:nvSpPr>
        <p:spPr bwMode="auto">
          <a:xfrm>
            <a:off x="9530382" y="4230341"/>
            <a:ext cx="1933575" cy="527050"/>
          </a:xfrm>
          <a:prstGeom prst="rect">
            <a:avLst/>
          </a:prstGeom>
          <a:solidFill>
            <a:srgbClr val="D098FF"/>
          </a:solidFill>
          <a:ln w="25400">
            <a:solidFill>
              <a:schemeClr val="tx1"/>
            </a:solidFill>
            <a:miter lim="800000"/>
            <a:headEnd/>
            <a:tailEnd/>
          </a:ln>
        </p:spPr>
        <p:txBody>
          <a:bodyPr lIns="82550" tIns="41275" rIns="82550" bIns="41275">
            <a:spAutoFit/>
          </a:bodyPr>
          <a:lstStyle>
            <a:lvl1pPr defTabSz="617538">
              <a:spcBef>
                <a:spcPct val="20000"/>
              </a:spcBef>
              <a:buClr>
                <a:srgbClr val="72BFC5"/>
              </a:buClr>
              <a:buChar char="•"/>
              <a:defRPr sz="1300">
                <a:solidFill>
                  <a:schemeClr val="tx1"/>
                </a:solidFill>
                <a:latin typeface="Calibri" panose="020F0502020204030204" pitchFamily="34" charset="0"/>
              </a:defRPr>
            </a:lvl1pPr>
            <a:lvl2pPr marL="742950" indent="-285750" defTabSz="617538">
              <a:spcBef>
                <a:spcPct val="20000"/>
              </a:spcBef>
              <a:buClr>
                <a:srgbClr val="72BFC5"/>
              </a:buClr>
              <a:buChar char="–"/>
              <a:defRPr sz="1300">
                <a:solidFill>
                  <a:schemeClr val="tx1"/>
                </a:solidFill>
                <a:latin typeface="Calibri" panose="020F0502020204030204" pitchFamily="34" charset="0"/>
              </a:defRPr>
            </a:lvl2pPr>
            <a:lvl3pPr marL="1143000" indent="-228600" defTabSz="617538">
              <a:spcBef>
                <a:spcPct val="20000"/>
              </a:spcBef>
              <a:buClr>
                <a:srgbClr val="72BFC5"/>
              </a:buClr>
              <a:buChar char="•"/>
              <a:defRPr sz="1300">
                <a:solidFill>
                  <a:schemeClr val="tx1"/>
                </a:solidFill>
                <a:latin typeface="Calibri" panose="020F0502020204030204" pitchFamily="34" charset="0"/>
              </a:defRPr>
            </a:lvl3pPr>
            <a:lvl4pPr marL="1600200" indent="-228600" defTabSz="617538">
              <a:spcBef>
                <a:spcPct val="20000"/>
              </a:spcBef>
              <a:buClr>
                <a:srgbClr val="72BFC5"/>
              </a:buClr>
              <a:buChar char="–"/>
              <a:defRPr sz="1300">
                <a:solidFill>
                  <a:schemeClr val="tx1"/>
                </a:solidFill>
                <a:latin typeface="Calibri" panose="020F0502020204030204" pitchFamily="34" charset="0"/>
              </a:defRPr>
            </a:lvl4pPr>
            <a:lvl5pPr marL="2057400" indent="-228600" defTabSz="617538">
              <a:spcBef>
                <a:spcPct val="20000"/>
              </a:spcBef>
              <a:buClr>
                <a:srgbClr val="72BFC5"/>
              </a:buClr>
              <a:buChar char="»"/>
              <a:defRPr sz="1300">
                <a:solidFill>
                  <a:schemeClr val="tx1"/>
                </a:solidFill>
                <a:latin typeface="Calibri" panose="020F0502020204030204" pitchFamily="34" charset="0"/>
              </a:defRPr>
            </a:lvl5pPr>
            <a:lvl6pPr marL="2514600" indent="-228600" defTabSz="61753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61753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61753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617538"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nSpc>
                <a:spcPct val="90000"/>
              </a:lnSpc>
              <a:spcBef>
                <a:spcPct val="0"/>
              </a:spcBef>
              <a:buClrTx/>
              <a:buFontTx/>
              <a:buNone/>
            </a:pPr>
            <a:r>
              <a:rPr lang="zh-CN" altLang="en-US" sz="1600">
                <a:latin typeface="微软雅黑" panose="020B0503020204020204" pitchFamily="34" charset="-122"/>
                <a:ea typeface="微软雅黑" panose="020B0503020204020204" pitchFamily="34" charset="-122"/>
              </a:rPr>
              <a:t>批量生产</a:t>
            </a:r>
          </a:p>
          <a:p>
            <a:pPr>
              <a:lnSpc>
                <a:spcPct val="90000"/>
              </a:lnSpc>
              <a:spcBef>
                <a:spcPct val="0"/>
              </a:spcBef>
              <a:buClrTx/>
              <a:buFontTx/>
              <a:buNone/>
            </a:pPr>
            <a:endParaRPr lang="en-US" altLang="zh-CN" sz="1600">
              <a:latin typeface="微软雅黑" panose="020B0503020204020204" pitchFamily="34" charset="-122"/>
              <a:ea typeface="微软雅黑" panose="020B0503020204020204" pitchFamily="34" charset="-122"/>
            </a:endParaRPr>
          </a:p>
        </p:txBody>
      </p:sp>
      <p:sp>
        <p:nvSpPr>
          <p:cNvPr id="9" name="Rectangle 6">
            <a:extLst>
              <a:ext uri="{FF2B5EF4-FFF2-40B4-BE49-F238E27FC236}">
                <a16:creationId xmlns:a16="http://schemas.microsoft.com/office/drawing/2014/main" id="{F797CC62-36EF-4D33-A5F2-9BA2C968920F}"/>
              </a:ext>
            </a:extLst>
          </p:cNvPr>
          <p:cNvSpPr>
            <a:spLocks noChangeArrowheads="1"/>
          </p:cNvSpPr>
          <p:nvPr/>
        </p:nvSpPr>
        <p:spPr bwMode="auto">
          <a:xfrm>
            <a:off x="3916982" y="2493616"/>
            <a:ext cx="7458075" cy="431800"/>
          </a:xfrm>
          <a:prstGeom prst="rect">
            <a:avLst/>
          </a:prstGeom>
          <a:solidFill>
            <a:srgbClr val="00CC99"/>
          </a:solidFill>
          <a:ln w="12700">
            <a:solidFill>
              <a:schemeClr val="tx1"/>
            </a:solidFill>
            <a:miter lim="800000"/>
            <a:headEnd/>
            <a:tailEnd/>
          </a:ln>
        </p:spPr>
        <p:txBody>
          <a:bodyPr wrap="none" lIns="92075" tIns="10800" rIns="92075" bIns="46038"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2000">
                <a:latin typeface="微软雅黑" panose="020B0503020204020204" pitchFamily="34" charset="-122"/>
                <a:ea typeface="微软雅黑" panose="020B0503020204020204" pitchFamily="34" charset="-122"/>
              </a:rPr>
              <a:t>成本对象控制</a:t>
            </a:r>
          </a:p>
        </p:txBody>
      </p:sp>
      <p:sp>
        <p:nvSpPr>
          <p:cNvPr id="10" name="AutoShape 7">
            <a:extLst>
              <a:ext uri="{FF2B5EF4-FFF2-40B4-BE49-F238E27FC236}">
                <a16:creationId xmlns:a16="http://schemas.microsoft.com/office/drawing/2014/main" id="{36A941CA-7609-4F88-BB2C-FB40F594DB76}"/>
              </a:ext>
            </a:extLst>
          </p:cNvPr>
          <p:cNvSpPr>
            <a:spLocks noChangeArrowheads="1"/>
          </p:cNvSpPr>
          <p:nvPr/>
        </p:nvSpPr>
        <p:spPr bwMode="auto">
          <a:xfrm>
            <a:off x="3863007" y="3193703"/>
            <a:ext cx="6858000" cy="406400"/>
          </a:xfrm>
          <a:prstGeom prst="roundRect">
            <a:avLst>
              <a:gd name="adj" fmla="val 12486"/>
            </a:avLst>
          </a:prstGeom>
          <a:solidFill>
            <a:schemeClr val="tx1"/>
          </a:solidFill>
          <a:ln w="12700">
            <a:solidFill>
              <a:schemeClr val="tx1"/>
            </a:solidFill>
            <a:round/>
            <a:headEnd/>
            <a:tailEnd/>
          </a:ln>
        </p:spPr>
        <p:txBody>
          <a:bodyPr wrap="none" lIns="92075" tIns="46038" rIns="92075" bIns="46038"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50000"/>
              </a:spcBef>
              <a:buClrTx/>
              <a:buFontTx/>
              <a:buNone/>
            </a:pPr>
            <a:r>
              <a:rPr lang="zh-CN" altLang="en-US" sz="2000">
                <a:solidFill>
                  <a:schemeClr val="bg1"/>
                </a:solidFill>
                <a:latin typeface="微软雅黑" panose="020B0503020204020204" pitchFamily="34" charset="-122"/>
                <a:ea typeface="微软雅黑" panose="020B0503020204020204" pitchFamily="34" charset="-122"/>
              </a:rPr>
              <a:t>成本对象控制的特定分支</a:t>
            </a:r>
          </a:p>
        </p:txBody>
      </p:sp>
      <p:sp>
        <p:nvSpPr>
          <p:cNvPr id="11" name="Line 8">
            <a:extLst>
              <a:ext uri="{FF2B5EF4-FFF2-40B4-BE49-F238E27FC236}">
                <a16:creationId xmlns:a16="http://schemas.microsoft.com/office/drawing/2014/main" id="{ECCBE374-DA42-45DE-A073-77B8665E8848}"/>
              </a:ext>
            </a:extLst>
          </p:cNvPr>
          <p:cNvSpPr>
            <a:spLocks noChangeShapeType="1"/>
          </p:cNvSpPr>
          <p:nvPr/>
        </p:nvSpPr>
        <p:spPr bwMode="auto">
          <a:xfrm>
            <a:off x="7158657" y="3627091"/>
            <a:ext cx="0" cy="188912"/>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9">
            <a:extLst>
              <a:ext uri="{FF2B5EF4-FFF2-40B4-BE49-F238E27FC236}">
                <a16:creationId xmlns:a16="http://schemas.microsoft.com/office/drawing/2014/main" id="{EAA40810-41B8-498C-9D18-9027ABC66A74}"/>
              </a:ext>
            </a:extLst>
          </p:cNvPr>
          <p:cNvSpPr>
            <a:spLocks noChangeShapeType="1"/>
          </p:cNvSpPr>
          <p:nvPr/>
        </p:nvSpPr>
        <p:spPr bwMode="auto">
          <a:xfrm>
            <a:off x="7187232" y="3835053"/>
            <a:ext cx="3346450" cy="0"/>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10">
            <a:extLst>
              <a:ext uri="{FF2B5EF4-FFF2-40B4-BE49-F238E27FC236}">
                <a16:creationId xmlns:a16="http://schemas.microsoft.com/office/drawing/2014/main" id="{24675123-51D4-46FF-B72D-7B49258A5590}"/>
              </a:ext>
            </a:extLst>
          </p:cNvPr>
          <p:cNvSpPr>
            <a:spLocks noChangeShapeType="1"/>
          </p:cNvSpPr>
          <p:nvPr/>
        </p:nvSpPr>
        <p:spPr bwMode="auto">
          <a:xfrm flipH="1">
            <a:off x="3847132" y="3835053"/>
            <a:ext cx="3341687" cy="0"/>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AutoShape 11">
            <a:extLst>
              <a:ext uri="{FF2B5EF4-FFF2-40B4-BE49-F238E27FC236}">
                <a16:creationId xmlns:a16="http://schemas.microsoft.com/office/drawing/2014/main" id="{1E7C680F-8A72-40DA-8C68-EFB41328E1F4}"/>
              </a:ext>
            </a:extLst>
          </p:cNvPr>
          <p:cNvSpPr>
            <a:spLocks noChangeArrowheads="1"/>
          </p:cNvSpPr>
          <p:nvPr/>
        </p:nvSpPr>
        <p:spPr bwMode="auto">
          <a:xfrm>
            <a:off x="3739182" y="3860453"/>
            <a:ext cx="439737" cy="368300"/>
          </a:xfrm>
          <a:prstGeom prst="downArrow">
            <a:avLst>
              <a:gd name="adj1" fmla="val 50000"/>
              <a:gd name="adj2" fmla="val 50014"/>
            </a:avLst>
          </a:prstGeom>
          <a:solidFill>
            <a:schemeClr val="tx1"/>
          </a:solidFill>
          <a:ln w="12700">
            <a:solidFill>
              <a:schemeClr val="tx1"/>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微软雅黑" panose="020B0503020204020204" pitchFamily="34" charset="-122"/>
              <a:ea typeface="微软雅黑" panose="020B0503020204020204" pitchFamily="34" charset="-122"/>
            </a:endParaRPr>
          </a:p>
        </p:txBody>
      </p:sp>
      <p:sp>
        <p:nvSpPr>
          <p:cNvPr id="15" name="AutoShape 12">
            <a:extLst>
              <a:ext uri="{FF2B5EF4-FFF2-40B4-BE49-F238E27FC236}">
                <a16:creationId xmlns:a16="http://schemas.microsoft.com/office/drawing/2014/main" id="{A73D07C6-F868-408E-8C05-BDD5FF1B4835}"/>
              </a:ext>
            </a:extLst>
          </p:cNvPr>
          <p:cNvSpPr>
            <a:spLocks noChangeArrowheads="1"/>
          </p:cNvSpPr>
          <p:nvPr/>
        </p:nvSpPr>
        <p:spPr bwMode="auto">
          <a:xfrm>
            <a:off x="5761657" y="3879503"/>
            <a:ext cx="439737" cy="368300"/>
          </a:xfrm>
          <a:prstGeom prst="downArrow">
            <a:avLst>
              <a:gd name="adj1" fmla="val 50000"/>
              <a:gd name="adj2" fmla="val 50014"/>
            </a:avLst>
          </a:prstGeom>
          <a:solidFill>
            <a:schemeClr val="tx1"/>
          </a:solidFill>
          <a:ln w="12700">
            <a:solidFill>
              <a:schemeClr val="tx1"/>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微软雅黑" panose="020B0503020204020204" pitchFamily="34" charset="-122"/>
              <a:ea typeface="微软雅黑" panose="020B0503020204020204" pitchFamily="34" charset="-122"/>
            </a:endParaRPr>
          </a:p>
        </p:txBody>
      </p:sp>
      <p:sp>
        <p:nvSpPr>
          <p:cNvPr id="16" name="AutoShape 13">
            <a:extLst>
              <a:ext uri="{FF2B5EF4-FFF2-40B4-BE49-F238E27FC236}">
                <a16:creationId xmlns:a16="http://schemas.microsoft.com/office/drawing/2014/main" id="{C09B566F-7463-415E-BFB6-294C5E1EB6BF}"/>
              </a:ext>
            </a:extLst>
          </p:cNvPr>
          <p:cNvSpPr>
            <a:spLocks noChangeArrowheads="1"/>
          </p:cNvSpPr>
          <p:nvPr/>
        </p:nvSpPr>
        <p:spPr bwMode="auto">
          <a:xfrm>
            <a:off x="7819057" y="3860453"/>
            <a:ext cx="439737" cy="368300"/>
          </a:xfrm>
          <a:prstGeom prst="downArrow">
            <a:avLst>
              <a:gd name="adj1" fmla="val 50000"/>
              <a:gd name="adj2" fmla="val 50014"/>
            </a:avLst>
          </a:prstGeom>
          <a:solidFill>
            <a:schemeClr val="tx1"/>
          </a:solidFill>
          <a:ln w="12700">
            <a:solidFill>
              <a:schemeClr val="tx1"/>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微软雅黑" panose="020B0503020204020204" pitchFamily="34" charset="-122"/>
              <a:ea typeface="微软雅黑" panose="020B0503020204020204" pitchFamily="34" charset="-122"/>
            </a:endParaRPr>
          </a:p>
        </p:txBody>
      </p:sp>
      <p:sp>
        <p:nvSpPr>
          <p:cNvPr id="17" name="AutoShape 14">
            <a:extLst>
              <a:ext uri="{FF2B5EF4-FFF2-40B4-BE49-F238E27FC236}">
                <a16:creationId xmlns:a16="http://schemas.microsoft.com/office/drawing/2014/main" id="{70DF9A30-93CA-493A-A9D5-00EDE762D0C9}"/>
              </a:ext>
            </a:extLst>
          </p:cNvPr>
          <p:cNvSpPr>
            <a:spLocks noChangeArrowheads="1"/>
          </p:cNvSpPr>
          <p:nvPr/>
        </p:nvSpPr>
        <p:spPr bwMode="auto">
          <a:xfrm>
            <a:off x="10201894" y="3860453"/>
            <a:ext cx="439738" cy="368300"/>
          </a:xfrm>
          <a:prstGeom prst="downArrow">
            <a:avLst>
              <a:gd name="adj1" fmla="val 50000"/>
              <a:gd name="adj2" fmla="val 50014"/>
            </a:avLst>
          </a:prstGeom>
          <a:solidFill>
            <a:schemeClr val="tx1"/>
          </a:solidFill>
          <a:ln w="12700">
            <a:solidFill>
              <a:schemeClr val="tx1"/>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微软雅黑" panose="020B0503020204020204" pitchFamily="34" charset="-122"/>
              <a:ea typeface="微软雅黑" panose="020B0503020204020204" pitchFamily="34" charset="-122"/>
            </a:endParaRPr>
          </a:p>
        </p:txBody>
      </p:sp>
      <p:sp>
        <p:nvSpPr>
          <p:cNvPr id="18" name="AutoShape 15">
            <a:extLst>
              <a:ext uri="{FF2B5EF4-FFF2-40B4-BE49-F238E27FC236}">
                <a16:creationId xmlns:a16="http://schemas.microsoft.com/office/drawing/2014/main" id="{E51B8F55-1E27-404C-B434-9E81B61D5014}"/>
              </a:ext>
            </a:extLst>
          </p:cNvPr>
          <p:cNvSpPr>
            <a:spLocks noChangeArrowheads="1"/>
          </p:cNvSpPr>
          <p:nvPr/>
        </p:nvSpPr>
        <p:spPr bwMode="auto">
          <a:xfrm>
            <a:off x="6710982" y="2901603"/>
            <a:ext cx="852487" cy="292100"/>
          </a:xfrm>
          <a:prstGeom prst="downArrow">
            <a:avLst>
              <a:gd name="adj1" fmla="val 50000"/>
              <a:gd name="adj2" fmla="val 50014"/>
            </a:avLst>
          </a:prstGeom>
          <a:solidFill>
            <a:srgbClr val="009999"/>
          </a:solidFill>
          <a:ln w="12700">
            <a:solidFill>
              <a:schemeClr val="tx1"/>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微软雅黑" panose="020B0503020204020204" pitchFamily="34" charset="-122"/>
              <a:ea typeface="微软雅黑" panose="020B0503020204020204" pitchFamily="34" charset="-122"/>
            </a:endParaRPr>
          </a:p>
        </p:txBody>
      </p:sp>
      <p:sp>
        <p:nvSpPr>
          <p:cNvPr id="19" name="Rectangle 16">
            <a:extLst>
              <a:ext uri="{FF2B5EF4-FFF2-40B4-BE49-F238E27FC236}">
                <a16:creationId xmlns:a16="http://schemas.microsoft.com/office/drawing/2014/main" id="{2150160B-3A1C-4D81-BFF2-B2E0CB7A92C3}"/>
              </a:ext>
            </a:extLst>
          </p:cNvPr>
          <p:cNvSpPr>
            <a:spLocks noChangeArrowheads="1"/>
          </p:cNvSpPr>
          <p:nvPr/>
        </p:nvSpPr>
        <p:spPr bwMode="auto">
          <a:xfrm>
            <a:off x="3293094" y="4941541"/>
            <a:ext cx="1716088" cy="1054100"/>
          </a:xfrm>
          <a:prstGeom prst="rect">
            <a:avLst/>
          </a:prstGeom>
          <a:solidFill>
            <a:srgbClr val="FFFFFF"/>
          </a:solidFill>
          <a:ln w="12700">
            <a:solidFill>
              <a:schemeClr val="tx1"/>
            </a:solidFill>
            <a:miter lim="800000"/>
            <a:headEnd/>
            <a:tailEnd/>
          </a:ln>
        </p:spPr>
        <p:txBody>
          <a:bodyPr wrap="none" lIns="92075" tIns="46038" rIns="92075" bIns="46038"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700">
                <a:latin typeface="微软雅黑" panose="020B0503020204020204" pitchFamily="34" charset="-122"/>
                <a:ea typeface="微软雅黑" panose="020B0503020204020204" pitchFamily="34" charset="-122"/>
              </a:rPr>
              <a:t>产品成本</a:t>
            </a:r>
          </a:p>
          <a:p>
            <a:pPr>
              <a:spcBef>
                <a:spcPct val="0"/>
              </a:spcBef>
              <a:buClrTx/>
              <a:buFontTx/>
              <a:buNone/>
            </a:pPr>
            <a:endParaRPr lang="zh-CN" altLang="en-US" sz="1700">
              <a:latin typeface="微软雅黑" panose="020B0503020204020204" pitchFamily="34" charset="-122"/>
              <a:ea typeface="微软雅黑" panose="020B0503020204020204" pitchFamily="34" charset="-122"/>
            </a:endParaRPr>
          </a:p>
          <a:p>
            <a:pPr>
              <a:spcBef>
                <a:spcPct val="0"/>
              </a:spcBef>
              <a:buClrTx/>
              <a:buFontTx/>
              <a:buNone/>
            </a:pPr>
            <a:r>
              <a:rPr lang="zh-CN" altLang="en-US" sz="1700">
                <a:latin typeface="微软雅黑" panose="020B0503020204020204" pitchFamily="34" charset="-122"/>
                <a:ea typeface="微软雅黑" panose="020B0503020204020204" pitchFamily="34" charset="-122"/>
              </a:rPr>
              <a:t>成本对象</a:t>
            </a:r>
            <a:r>
              <a:rPr lang="en-US" altLang="zh-CN" sz="1700">
                <a:latin typeface="微软雅黑" panose="020B0503020204020204" pitchFamily="34" charset="-122"/>
                <a:ea typeface="微软雅黑" panose="020B0503020204020204" pitchFamily="34" charset="-122"/>
              </a:rPr>
              <a:t>:</a:t>
            </a:r>
          </a:p>
          <a:p>
            <a:pPr>
              <a:spcBef>
                <a:spcPct val="0"/>
              </a:spcBef>
              <a:buClrTx/>
              <a:buFontTx/>
              <a:buNone/>
            </a:pPr>
            <a:r>
              <a:rPr lang="zh-CN" altLang="en-US" sz="1700">
                <a:latin typeface="微软雅黑" panose="020B0503020204020204" pitchFamily="34" charset="-122"/>
                <a:ea typeface="微软雅黑" panose="020B0503020204020204" pitchFamily="34" charset="-122"/>
              </a:rPr>
              <a:t>项目</a:t>
            </a:r>
          </a:p>
        </p:txBody>
      </p:sp>
      <p:sp>
        <p:nvSpPr>
          <p:cNvPr id="20" name="Rectangle 17">
            <a:extLst>
              <a:ext uri="{FF2B5EF4-FFF2-40B4-BE49-F238E27FC236}">
                <a16:creationId xmlns:a16="http://schemas.microsoft.com/office/drawing/2014/main" id="{DD45DA77-59B4-46D4-9950-666B6E507670}"/>
              </a:ext>
            </a:extLst>
          </p:cNvPr>
          <p:cNvSpPr>
            <a:spLocks noChangeArrowheads="1"/>
          </p:cNvSpPr>
          <p:nvPr/>
        </p:nvSpPr>
        <p:spPr bwMode="auto">
          <a:xfrm>
            <a:off x="5288582" y="4941541"/>
            <a:ext cx="1749425" cy="1054100"/>
          </a:xfrm>
          <a:prstGeom prst="rect">
            <a:avLst/>
          </a:prstGeom>
          <a:solidFill>
            <a:srgbClr val="FFFFFF"/>
          </a:solidFill>
          <a:ln w="12700">
            <a:solidFill>
              <a:schemeClr val="tx1"/>
            </a:solidFill>
            <a:miter lim="800000"/>
            <a:headEnd/>
            <a:tailEnd/>
          </a:ln>
        </p:spPr>
        <p:txBody>
          <a:bodyPr wrap="none" lIns="92075" tIns="46038" rIns="92075" bIns="46038"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700">
                <a:latin typeface="微软雅黑" panose="020B0503020204020204" pitchFamily="34" charset="-122"/>
                <a:ea typeface="微软雅黑" panose="020B0503020204020204" pitchFamily="34" charset="-122"/>
              </a:rPr>
              <a:t>产品成本</a:t>
            </a:r>
          </a:p>
          <a:p>
            <a:pPr>
              <a:spcBef>
                <a:spcPct val="0"/>
              </a:spcBef>
              <a:buClrTx/>
              <a:buFontTx/>
              <a:buNone/>
            </a:pPr>
            <a:endParaRPr lang="en-US" altLang="zh-CN" sz="1700">
              <a:latin typeface="微软雅黑" panose="020B0503020204020204" pitchFamily="34" charset="-122"/>
              <a:ea typeface="微软雅黑" panose="020B0503020204020204" pitchFamily="34" charset="-122"/>
            </a:endParaRPr>
          </a:p>
          <a:p>
            <a:pPr>
              <a:spcBef>
                <a:spcPct val="0"/>
              </a:spcBef>
              <a:buClrTx/>
              <a:buFontTx/>
              <a:buNone/>
            </a:pPr>
            <a:r>
              <a:rPr lang="zh-CN" altLang="en-US" sz="1700">
                <a:latin typeface="微软雅黑" panose="020B0503020204020204" pitchFamily="34" charset="-122"/>
                <a:ea typeface="微软雅黑" panose="020B0503020204020204" pitchFamily="34" charset="-122"/>
              </a:rPr>
              <a:t>成本对象</a:t>
            </a:r>
            <a:r>
              <a:rPr lang="en-US" altLang="zh-CN" sz="1700">
                <a:latin typeface="微软雅黑" panose="020B0503020204020204" pitchFamily="34" charset="-122"/>
                <a:ea typeface="微软雅黑" panose="020B0503020204020204" pitchFamily="34" charset="-122"/>
              </a:rPr>
              <a:t>:</a:t>
            </a:r>
          </a:p>
          <a:p>
            <a:pPr>
              <a:spcBef>
                <a:spcPct val="0"/>
              </a:spcBef>
              <a:buClrTx/>
              <a:buFontTx/>
              <a:buNone/>
            </a:pPr>
            <a:r>
              <a:rPr lang="zh-CN" altLang="en-US" sz="1700">
                <a:latin typeface="微软雅黑" panose="020B0503020204020204" pitchFamily="34" charset="-122"/>
                <a:ea typeface="微软雅黑" panose="020B0503020204020204" pitchFamily="34" charset="-122"/>
              </a:rPr>
              <a:t>销售订单</a:t>
            </a:r>
          </a:p>
        </p:txBody>
      </p:sp>
      <p:sp>
        <p:nvSpPr>
          <p:cNvPr id="21" name="Rectangle 18">
            <a:extLst>
              <a:ext uri="{FF2B5EF4-FFF2-40B4-BE49-F238E27FC236}">
                <a16:creationId xmlns:a16="http://schemas.microsoft.com/office/drawing/2014/main" id="{E7283F6D-55A8-4078-96F4-80380AF1ACCC}"/>
              </a:ext>
            </a:extLst>
          </p:cNvPr>
          <p:cNvSpPr>
            <a:spLocks noChangeArrowheads="1"/>
          </p:cNvSpPr>
          <p:nvPr/>
        </p:nvSpPr>
        <p:spPr bwMode="auto">
          <a:xfrm>
            <a:off x="7350744" y="4941541"/>
            <a:ext cx="1795463" cy="1054100"/>
          </a:xfrm>
          <a:prstGeom prst="rect">
            <a:avLst/>
          </a:prstGeom>
          <a:solidFill>
            <a:srgbClr val="FFFFFF"/>
          </a:solidFill>
          <a:ln w="12700">
            <a:solidFill>
              <a:schemeClr val="tx1"/>
            </a:solidFill>
            <a:miter lim="800000"/>
            <a:headEnd/>
            <a:tailEnd/>
          </a:ln>
        </p:spPr>
        <p:txBody>
          <a:bodyPr wrap="none" lIns="92075" tIns="46038" rIns="92075" bIns="46038"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700" dirty="0">
                <a:latin typeface="微软雅黑" panose="020B0503020204020204" pitchFamily="34" charset="-122"/>
                <a:ea typeface="微软雅黑" panose="020B0503020204020204" pitchFamily="34" charset="-122"/>
              </a:rPr>
              <a:t>产品成本</a:t>
            </a:r>
          </a:p>
          <a:p>
            <a:pPr>
              <a:spcBef>
                <a:spcPct val="0"/>
              </a:spcBef>
              <a:buClrTx/>
              <a:buFontTx/>
              <a:buNone/>
            </a:pPr>
            <a:endParaRPr lang="en-US" altLang="zh-CN" sz="1700" dirty="0">
              <a:latin typeface="微软雅黑" panose="020B0503020204020204" pitchFamily="34" charset="-122"/>
              <a:ea typeface="微软雅黑" panose="020B0503020204020204" pitchFamily="34" charset="-122"/>
            </a:endParaRPr>
          </a:p>
          <a:p>
            <a:pPr>
              <a:spcBef>
                <a:spcPct val="0"/>
              </a:spcBef>
              <a:buClrTx/>
              <a:buFontTx/>
              <a:buNone/>
            </a:pPr>
            <a:r>
              <a:rPr lang="zh-CN" altLang="en-US" sz="1700" dirty="0">
                <a:latin typeface="微软雅黑" panose="020B0503020204020204" pitchFamily="34" charset="-122"/>
                <a:ea typeface="微软雅黑" panose="020B0503020204020204" pitchFamily="34" charset="-122"/>
              </a:rPr>
              <a:t>成本对象</a:t>
            </a:r>
            <a:r>
              <a:rPr lang="en-US" altLang="zh-CN" sz="1700" dirty="0">
                <a:latin typeface="微软雅黑" panose="020B0503020204020204" pitchFamily="34" charset="-122"/>
                <a:ea typeface="微软雅黑" panose="020B0503020204020204" pitchFamily="34" charset="-122"/>
              </a:rPr>
              <a:t>:</a:t>
            </a:r>
          </a:p>
          <a:p>
            <a:pPr>
              <a:spcBef>
                <a:spcPct val="0"/>
              </a:spcBef>
              <a:buClrTx/>
              <a:buFontTx/>
              <a:buNone/>
            </a:pPr>
            <a:r>
              <a:rPr lang="zh-CN" altLang="en-US" sz="1700" dirty="0">
                <a:latin typeface="微软雅黑" panose="020B0503020204020204" pitchFamily="34" charset="-122"/>
                <a:ea typeface="微软雅黑" panose="020B0503020204020204" pitchFamily="34" charset="-122"/>
              </a:rPr>
              <a:t>生产订单</a:t>
            </a:r>
          </a:p>
        </p:txBody>
      </p:sp>
      <p:sp>
        <p:nvSpPr>
          <p:cNvPr id="22" name="Rectangle 19">
            <a:extLst>
              <a:ext uri="{FF2B5EF4-FFF2-40B4-BE49-F238E27FC236}">
                <a16:creationId xmlns:a16="http://schemas.microsoft.com/office/drawing/2014/main" id="{32FF94D6-2E4E-4151-AE74-E3F1423F8D74}"/>
              </a:ext>
            </a:extLst>
          </p:cNvPr>
          <p:cNvSpPr>
            <a:spLocks noChangeArrowheads="1"/>
          </p:cNvSpPr>
          <p:nvPr/>
        </p:nvSpPr>
        <p:spPr bwMode="auto">
          <a:xfrm>
            <a:off x="9535144" y="4941541"/>
            <a:ext cx="2028825" cy="1054100"/>
          </a:xfrm>
          <a:prstGeom prst="rect">
            <a:avLst/>
          </a:prstGeom>
          <a:solidFill>
            <a:srgbClr val="FFFFFF"/>
          </a:solidFill>
          <a:ln w="12700">
            <a:solidFill>
              <a:schemeClr val="tx1"/>
            </a:solidFill>
            <a:miter lim="800000"/>
            <a:headEnd/>
            <a:tailEnd/>
          </a:ln>
        </p:spPr>
        <p:txBody>
          <a:bodyPr wrap="none" lIns="92075" tIns="46038" rIns="92075" bIns="46038"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700" dirty="0">
                <a:latin typeface="微软雅黑" panose="020B0503020204020204" pitchFamily="34" charset="-122"/>
                <a:ea typeface="微软雅黑" panose="020B0503020204020204" pitchFamily="34" charset="-122"/>
              </a:rPr>
              <a:t>期间成本</a:t>
            </a:r>
          </a:p>
          <a:p>
            <a:pPr>
              <a:spcBef>
                <a:spcPct val="0"/>
              </a:spcBef>
              <a:buClrTx/>
              <a:buFontTx/>
              <a:buNone/>
            </a:pPr>
            <a:endParaRPr lang="en-US" altLang="zh-CN" sz="1700" dirty="0">
              <a:latin typeface="微软雅黑" panose="020B0503020204020204" pitchFamily="34" charset="-122"/>
              <a:ea typeface="微软雅黑" panose="020B0503020204020204" pitchFamily="34" charset="-122"/>
            </a:endParaRPr>
          </a:p>
          <a:p>
            <a:pPr>
              <a:spcBef>
                <a:spcPct val="0"/>
              </a:spcBef>
              <a:buClrTx/>
              <a:buFontTx/>
              <a:buNone/>
            </a:pPr>
            <a:r>
              <a:rPr lang="zh-CN" altLang="en-US" sz="1700" dirty="0">
                <a:latin typeface="微软雅黑" panose="020B0503020204020204" pitchFamily="34" charset="-122"/>
                <a:ea typeface="微软雅黑" panose="020B0503020204020204" pitchFamily="34" charset="-122"/>
              </a:rPr>
              <a:t>成本对象</a:t>
            </a:r>
            <a:r>
              <a:rPr lang="en-US" altLang="zh-CN" sz="1700" dirty="0">
                <a:latin typeface="微软雅黑" panose="020B0503020204020204" pitchFamily="34" charset="-122"/>
                <a:ea typeface="微软雅黑" panose="020B0503020204020204" pitchFamily="34" charset="-122"/>
              </a:rPr>
              <a:t>:</a:t>
            </a:r>
          </a:p>
          <a:p>
            <a:pPr>
              <a:spcBef>
                <a:spcPct val="0"/>
              </a:spcBef>
              <a:buClrTx/>
              <a:buFontTx/>
              <a:buNone/>
            </a:pPr>
            <a:r>
              <a:rPr lang="zh-CN" altLang="en-US" sz="1600" dirty="0">
                <a:latin typeface="微软雅黑" panose="020B0503020204020204" pitchFamily="34" charset="-122"/>
                <a:ea typeface="微软雅黑" panose="020B0503020204020204" pitchFamily="34" charset="-122"/>
              </a:rPr>
              <a:t>产品成本收集器</a:t>
            </a:r>
          </a:p>
        </p:txBody>
      </p:sp>
    </p:spTree>
    <p:extLst>
      <p:ext uri="{BB962C8B-B14F-4D97-AF65-F5344CB8AC3E}">
        <p14:creationId xmlns:p14="http://schemas.microsoft.com/office/powerpoint/2010/main" val="18738872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产品成本控制 </a:t>
            </a:r>
            <a:r>
              <a:rPr lang="en-US" altLang="zh-CN" dirty="0"/>
              <a:t>–</a:t>
            </a:r>
            <a:r>
              <a:rPr lang="zh-CN" altLang="en-US" dirty="0"/>
              <a:t>流程</a:t>
            </a:r>
            <a:r>
              <a:rPr lang="en-US" altLang="zh-CN" dirty="0"/>
              <a:t> </a:t>
            </a:r>
            <a:endParaRPr lang="en-US" b="0" dirty="0"/>
          </a:p>
        </p:txBody>
      </p:sp>
      <p:grpSp>
        <p:nvGrpSpPr>
          <p:cNvPr id="4" name="Group 2">
            <a:extLst>
              <a:ext uri="{FF2B5EF4-FFF2-40B4-BE49-F238E27FC236}">
                <a16:creationId xmlns:a16="http://schemas.microsoft.com/office/drawing/2014/main" id="{0961D474-2FC0-4A67-BD0F-6AB9D9163634}"/>
              </a:ext>
            </a:extLst>
          </p:cNvPr>
          <p:cNvGrpSpPr>
            <a:grpSpLocks/>
          </p:cNvGrpSpPr>
          <p:nvPr/>
        </p:nvGrpSpPr>
        <p:grpSpPr bwMode="auto">
          <a:xfrm>
            <a:off x="5619675" y="2145630"/>
            <a:ext cx="3255963" cy="3287713"/>
            <a:chOff x="2095" y="1676"/>
            <a:chExt cx="1893" cy="2071"/>
          </a:xfrm>
        </p:grpSpPr>
        <p:sp>
          <p:nvSpPr>
            <p:cNvPr id="5" name="Freeform 3">
              <a:extLst>
                <a:ext uri="{FF2B5EF4-FFF2-40B4-BE49-F238E27FC236}">
                  <a16:creationId xmlns:a16="http://schemas.microsoft.com/office/drawing/2014/main" id="{6730AD4C-CF3D-400B-B15F-B15602F04533}"/>
                </a:ext>
              </a:extLst>
            </p:cNvPr>
            <p:cNvSpPr>
              <a:spLocks/>
            </p:cNvSpPr>
            <p:nvPr/>
          </p:nvSpPr>
          <p:spPr bwMode="auto">
            <a:xfrm>
              <a:off x="2246" y="1676"/>
              <a:ext cx="1022" cy="835"/>
            </a:xfrm>
            <a:custGeom>
              <a:avLst/>
              <a:gdLst>
                <a:gd name="T0" fmla="*/ 528 w 1022"/>
                <a:gd name="T1" fmla="*/ 0 h 835"/>
                <a:gd name="T2" fmla="*/ 1021 w 1022"/>
                <a:gd name="T3" fmla="*/ 0 h 835"/>
                <a:gd name="T4" fmla="*/ 948 w 1022"/>
                <a:gd name="T5" fmla="*/ 23 h 835"/>
                <a:gd name="T6" fmla="*/ 883 w 1022"/>
                <a:gd name="T7" fmla="*/ 58 h 835"/>
                <a:gd name="T8" fmla="*/ 827 w 1022"/>
                <a:gd name="T9" fmla="*/ 107 h 835"/>
                <a:gd name="T10" fmla="*/ 775 w 1022"/>
                <a:gd name="T11" fmla="*/ 162 h 835"/>
                <a:gd name="T12" fmla="*/ 722 w 1022"/>
                <a:gd name="T13" fmla="*/ 242 h 835"/>
                <a:gd name="T14" fmla="*/ 676 w 1022"/>
                <a:gd name="T15" fmla="*/ 327 h 835"/>
                <a:gd name="T16" fmla="*/ 638 w 1022"/>
                <a:gd name="T17" fmla="*/ 421 h 835"/>
                <a:gd name="T18" fmla="*/ 601 w 1022"/>
                <a:gd name="T19" fmla="*/ 543 h 835"/>
                <a:gd name="T20" fmla="*/ 578 w 1022"/>
                <a:gd name="T21" fmla="*/ 644 h 835"/>
                <a:gd name="T22" fmla="*/ 558 w 1022"/>
                <a:gd name="T23" fmla="*/ 751 h 835"/>
                <a:gd name="T24" fmla="*/ 547 w 1022"/>
                <a:gd name="T25" fmla="*/ 834 h 835"/>
                <a:gd name="T26" fmla="*/ 0 w 1022"/>
                <a:gd name="T27" fmla="*/ 834 h 835"/>
                <a:gd name="T28" fmla="*/ 9 w 1022"/>
                <a:gd name="T29" fmla="*/ 764 h 835"/>
                <a:gd name="T30" fmla="*/ 22 w 1022"/>
                <a:gd name="T31" fmla="*/ 687 h 835"/>
                <a:gd name="T32" fmla="*/ 36 w 1022"/>
                <a:gd name="T33" fmla="*/ 619 h 835"/>
                <a:gd name="T34" fmla="*/ 47 w 1022"/>
                <a:gd name="T35" fmla="*/ 566 h 835"/>
                <a:gd name="T36" fmla="*/ 64 w 1022"/>
                <a:gd name="T37" fmla="*/ 500 h 835"/>
                <a:gd name="T38" fmla="*/ 90 w 1022"/>
                <a:gd name="T39" fmla="*/ 421 h 835"/>
                <a:gd name="T40" fmla="*/ 113 w 1022"/>
                <a:gd name="T41" fmla="*/ 365 h 835"/>
                <a:gd name="T42" fmla="*/ 141 w 1022"/>
                <a:gd name="T43" fmla="*/ 307 h 835"/>
                <a:gd name="T44" fmla="*/ 156 w 1022"/>
                <a:gd name="T45" fmla="*/ 275 h 835"/>
                <a:gd name="T46" fmla="*/ 175 w 1022"/>
                <a:gd name="T47" fmla="*/ 237 h 835"/>
                <a:gd name="T48" fmla="*/ 199 w 1022"/>
                <a:gd name="T49" fmla="*/ 201 h 835"/>
                <a:gd name="T50" fmla="*/ 231 w 1022"/>
                <a:gd name="T51" fmla="*/ 157 h 835"/>
                <a:gd name="T52" fmla="*/ 255 w 1022"/>
                <a:gd name="T53" fmla="*/ 129 h 835"/>
                <a:gd name="T54" fmla="*/ 276 w 1022"/>
                <a:gd name="T55" fmla="*/ 107 h 835"/>
                <a:gd name="T56" fmla="*/ 300 w 1022"/>
                <a:gd name="T57" fmla="*/ 84 h 835"/>
                <a:gd name="T58" fmla="*/ 330 w 1022"/>
                <a:gd name="T59" fmla="*/ 61 h 835"/>
                <a:gd name="T60" fmla="*/ 356 w 1022"/>
                <a:gd name="T61" fmla="*/ 43 h 835"/>
                <a:gd name="T62" fmla="*/ 392 w 1022"/>
                <a:gd name="T63" fmla="*/ 23 h 835"/>
                <a:gd name="T64" fmla="*/ 429 w 1022"/>
                <a:gd name="T65" fmla="*/ 9 h 835"/>
                <a:gd name="T66" fmla="*/ 461 w 1022"/>
                <a:gd name="T67" fmla="*/ 3 h 835"/>
                <a:gd name="T68" fmla="*/ 492 w 1022"/>
                <a:gd name="T69" fmla="*/ 0 h 835"/>
                <a:gd name="T70" fmla="*/ 528 w 1022"/>
                <a:gd name="T71" fmla="*/ 0 h 83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22" h="835">
                  <a:moveTo>
                    <a:pt x="528" y="0"/>
                  </a:moveTo>
                  <a:lnTo>
                    <a:pt x="1021" y="0"/>
                  </a:lnTo>
                  <a:lnTo>
                    <a:pt x="948" y="23"/>
                  </a:lnTo>
                  <a:lnTo>
                    <a:pt x="883" y="58"/>
                  </a:lnTo>
                  <a:lnTo>
                    <a:pt x="827" y="107"/>
                  </a:lnTo>
                  <a:lnTo>
                    <a:pt x="775" y="162"/>
                  </a:lnTo>
                  <a:lnTo>
                    <a:pt x="722" y="242"/>
                  </a:lnTo>
                  <a:lnTo>
                    <a:pt x="676" y="327"/>
                  </a:lnTo>
                  <a:lnTo>
                    <a:pt x="638" y="421"/>
                  </a:lnTo>
                  <a:lnTo>
                    <a:pt x="601" y="543"/>
                  </a:lnTo>
                  <a:lnTo>
                    <a:pt x="578" y="644"/>
                  </a:lnTo>
                  <a:lnTo>
                    <a:pt x="558" y="751"/>
                  </a:lnTo>
                  <a:lnTo>
                    <a:pt x="547" y="834"/>
                  </a:lnTo>
                  <a:lnTo>
                    <a:pt x="0" y="834"/>
                  </a:lnTo>
                  <a:lnTo>
                    <a:pt x="9" y="764"/>
                  </a:lnTo>
                  <a:lnTo>
                    <a:pt x="22" y="687"/>
                  </a:lnTo>
                  <a:lnTo>
                    <a:pt x="36" y="619"/>
                  </a:lnTo>
                  <a:lnTo>
                    <a:pt x="47" y="566"/>
                  </a:lnTo>
                  <a:lnTo>
                    <a:pt x="64" y="500"/>
                  </a:lnTo>
                  <a:lnTo>
                    <a:pt x="90" y="421"/>
                  </a:lnTo>
                  <a:lnTo>
                    <a:pt x="113" y="365"/>
                  </a:lnTo>
                  <a:lnTo>
                    <a:pt x="141" y="307"/>
                  </a:lnTo>
                  <a:lnTo>
                    <a:pt x="156" y="275"/>
                  </a:lnTo>
                  <a:lnTo>
                    <a:pt x="175" y="237"/>
                  </a:lnTo>
                  <a:lnTo>
                    <a:pt x="199" y="201"/>
                  </a:lnTo>
                  <a:lnTo>
                    <a:pt x="231" y="157"/>
                  </a:lnTo>
                  <a:lnTo>
                    <a:pt x="255" y="129"/>
                  </a:lnTo>
                  <a:lnTo>
                    <a:pt x="276" y="107"/>
                  </a:lnTo>
                  <a:lnTo>
                    <a:pt x="300" y="84"/>
                  </a:lnTo>
                  <a:lnTo>
                    <a:pt x="330" y="61"/>
                  </a:lnTo>
                  <a:lnTo>
                    <a:pt x="356" y="43"/>
                  </a:lnTo>
                  <a:lnTo>
                    <a:pt x="392" y="23"/>
                  </a:lnTo>
                  <a:lnTo>
                    <a:pt x="429" y="9"/>
                  </a:lnTo>
                  <a:lnTo>
                    <a:pt x="461" y="3"/>
                  </a:lnTo>
                  <a:lnTo>
                    <a:pt x="492" y="0"/>
                  </a:lnTo>
                  <a:lnTo>
                    <a:pt x="528" y="0"/>
                  </a:lnTo>
                </a:path>
              </a:pathLst>
            </a:custGeom>
            <a:gradFill rotWithShape="0">
              <a:gsLst>
                <a:gs pos="0">
                  <a:srgbClr val="000000"/>
                </a:gs>
                <a:gs pos="100000">
                  <a:srgbClr val="0000FF"/>
                </a:gs>
              </a:gsLst>
              <a:lin ang="5400000" scaled="1"/>
            </a:gradFill>
            <a:ln w="25400" cap="rnd" cmpd="sng">
              <a:solidFill>
                <a:srgbClr val="000000"/>
              </a:solidFill>
              <a:prstDash val="solid"/>
              <a:round/>
              <a:headEnd type="none" w="sm" len="sm"/>
              <a:tailEnd type="none" w="sm" len="sm"/>
            </a:ln>
            <a:effectLst>
              <a:outerShdw dist="40161" dir="4293903" algn="ctr" rotWithShape="0">
                <a:schemeClr val="bg2"/>
              </a:outerShdw>
            </a:effectLst>
          </p:spPr>
          <p:txBody>
            <a:bodyPr/>
            <a:lstStyle/>
            <a:p>
              <a:endParaRPr lang="zh-CN" altLang="en-US"/>
            </a:p>
          </p:txBody>
        </p:sp>
        <p:sp>
          <p:nvSpPr>
            <p:cNvPr id="6" name="Freeform 4">
              <a:extLst>
                <a:ext uri="{FF2B5EF4-FFF2-40B4-BE49-F238E27FC236}">
                  <a16:creationId xmlns:a16="http://schemas.microsoft.com/office/drawing/2014/main" id="{E7AAD913-CEAE-496E-8644-F98551C7897F}"/>
                </a:ext>
              </a:extLst>
            </p:cNvPr>
            <p:cNvSpPr>
              <a:spLocks/>
            </p:cNvSpPr>
            <p:nvPr/>
          </p:nvSpPr>
          <p:spPr bwMode="auto">
            <a:xfrm>
              <a:off x="2772" y="1676"/>
              <a:ext cx="1216" cy="1124"/>
            </a:xfrm>
            <a:custGeom>
              <a:avLst/>
              <a:gdLst>
                <a:gd name="T0" fmla="*/ 502 w 1216"/>
                <a:gd name="T1" fmla="*/ 0 h 1124"/>
                <a:gd name="T2" fmla="*/ 533 w 1216"/>
                <a:gd name="T3" fmla="*/ 0 h 1124"/>
                <a:gd name="T4" fmla="*/ 580 w 1216"/>
                <a:gd name="T5" fmla="*/ 3 h 1124"/>
                <a:gd name="T6" fmla="*/ 636 w 1216"/>
                <a:gd name="T7" fmla="*/ 16 h 1124"/>
                <a:gd name="T8" fmla="*/ 675 w 1216"/>
                <a:gd name="T9" fmla="*/ 39 h 1124"/>
                <a:gd name="T10" fmla="*/ 717 w 1216"/>
                <a:gd name="T11" fmla="*/ 68 h 1124"/>
                <a:gd name="T12" fmla="*/ 752 w 1216"/>
                <a:gd name="T13" fmla="*/ 96 h 1124"/>
                <a:gd name="T14" fmla="*/ 780 w 1216"/>
                <a:gd name="T15" fmla="*/ 129 h 1124"/>
                <a:gd name="T16" fmla="*/ 816 w 1216"/>
                <a:gd name="T17" fmla="*/ 173 h 1124"/>
                <a:gd name="T18" fmla="*/ 847 w 1216"/>
                <a:gd name="T19" fmla="*/ 217 h 1124"/>
                <a:gd name="T20" fmla="*/ 878 w 1216"/>
                <a:gd name="T21" fmla="*/ 265 h 1124"/>
                <a:gd name="T22" fmla="*/ 908 w 1216"/>
                <a:gd name="T23" fmla="*/ 327 h 1124"/>
                <a:gd name="T24" fmla="*/ 939 w 1216"/>
                <a:gd name="T25" fmla="*/ 395 h 1124"/>
                <a:gd name="T26" fmla="*/ 958 w 1216"/>
                <a:gd name="T27" fmla="*/ 445 h 1124"/>
                <a:gd name="T28" fmla="*/ 973 w 1216"/>
                <a:gd name="T29" fmla="*/ 495 h 1124"/>
                <a:gd name="T30" fmla="*/ 985 w 1216"/>
                <a:gd name="T31" fmla="*/ 543 h 1124"/>
                <a:gd name="T32" fmla="*/ 996 w 1216"/>
                <a:gd name="T33" fmla="*/ 585 h 1124"/>
                <a:gd name="T34" fmla="*/ 1004 w 1216"/>
                <a:gd name="T35" fmla="*/ 619 h 1124"/>
                <a:gd name="T36" fmla="*/ 1013 w 1216"/>
                <a:gd name="T37" fmla="*/ 663 h 1124"/>
                <a:gd name="T38" fmla="*/ 1020 w 1216"/>
                <a:gd name="T39" fmla="*/ 709 h 1124"/>
                <a:gd name="T40" fmla="*/ 1027 w 1216"/>
                <a:gd name="T41" fmla="*/ 765 h 1124"/>
                <a:gd name="T42" fmla="*/ 1037 w 1216"/>
                <a:gd name="T43" fmla="*/ 833 h 1124"/>
                <a:gd name="T44" fmla="*/ 1215 w 1216"/>
                <a:gd name="T45" fmla="*/ 833 h 1124"/>
                <a:gd name="T46" fmla="*/ 794 w 1216"/>
                <a:gd name="T47" fmla="*/ 1123 h 1124"/>
                <a:gd name="T48" fmla="*/ 286 w 1216"/>
                <a:gd name="T49" fmla="*/ 833 h 1124"/>
                <a:gd name="T50" fmla="*/ 486 w 1216"/>
                <a:gd name="T51" fmla="*/ 833 h 1124"/>
                <a:gd name="T52" fmla="*/ 480 w 1216"/>
                <a:gd name="T53" fmla="*/ 789 h 1124"/>
                <a:gd name="T54" fmla="*/ 469 w 1216"/>
                <a:gd name="T55" fmla="*/ 735 h 1124"/>
                <a:gd name="T56" fmla="*/ 459 w 1216"/>
                <a:gd name="T57" fmla="*/ 679 h 1124"/>
                <a:gd name="T58" fmla="*/ 449 w 1216"/>
                <a:gd name="T59" fmla="*/ 623 h 1124"/>
                <a:gd name="T60" fmla="*/ 436 w 1216"/>
                <a:gd name="T61" fmla="*/ 571 h 1124"/>
                <a:gd name="T62" fmla="*/ 426 w 1216"/>
                <a:gd name="T63" fmla="*/ 527 h 1124"/>
                <a:gd name="T64" fmla="*/ 401 w 1216"/>
                <a:gd name="T65" fmla="*/ 449 h 1124"/>
                <a:gd name="T66" fmla="*/ 377 w 1216"/>
                <a:gd name="T67" fmla="*/ 383 h 1124"/>
                <a:gd name="T68" fmla="*/ 357 w 1216"/>
                <a:gd name="T69" fmla="*/ 337 h 1124"/>
                <a:gd name="T70" fmla="*/ 340 w 1216"/>
                <a:gd name="T71" fmla="*/ 297 h 1124"/>
                <a:gd name="T72" fmla="*/ 319 w 1216"/>
                <a:gd name="T73" fmla="*/ 259 h 1124"/>
                <a:gd name="T74" fmla="*/ 304 w 1216"/>
                <a:gd name="T75" fmla="*/ 229 h 1124"/>
                <a:gd name="T76" fmla="*/ 283 w 1216"/>
                <a:gd name="T77" fmla="*/ 197 h 1124"/>
                <a:gd name="T78" fmla="*/ 265 w 1216"/>
                <a:gd name="T79" fmla="*/ 173 h 1124"/>
                <a:gd name="T80" fmla="*/ 246 w 1216"/>
                <a:gd name="T81" fmla="*/ 149 h 1124"/>
                <a:gd name="T82" fmla="*/ 229 w 1216"/>
                <a:gd name="T83" fmla="*/ 129 h 1124"/>
                <a:gd name="T84" fmla="*/ 204 w 1216"/>
                <a:gd name="T85" fmla="*/ 103 h 1124"/>
                <a:gd name="T86" fmla="*/ 183 w 1216"/>
                <a:gd name="T87" fmla="*/ 84 h 1124"/>
                <a:gd name="T88" fmla="*/ 161 w 1216"/>
                <a:gd name="T89" fmla="*/ 64 h 1124"/>
                <a:gd name="T90" fmla="*/ 137 w 1216"/>
                <a:gd name="T91" fmla="*/ 48 h 1124"/>
                <a:gd name="T92" fmla="*/ 114 w 1216"/>
                <a:gd name="T93" fmla="*/ 35 h 1124"/>
                <a:gd name="T94" fmla="*/ 91 w 1216"/>
                <a:gd name="T95" fmla="*/ 23 h 1124"/>
                <a:gd name="T96" fmla="*/ 67 w 1216"/>
                <a:gd name="T97" fmla="*/ 15 h 1124"/>
                <a:gd name="T98" fmla="*/ 47 w 1216"/>
                <a:gd name="T99" fmla="*/ 8 h 1124"/>
                <a:gd name="T100" fmla="*/ 28 w 1216"/>
                <a:gd name="T101" fmla="*/ 3 h 1124"/>
                <a:gd name="T102" fmla="*/ 0 w 1216"/>
                <a:gd name="T103" fmla="*/ 0 h 1124"/>
                <a:gd name="T104" fmla="*/ 502 w 1216"/>
                <a:gd name="T105" fmla="*/ 0 h 112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216" h="1124">
                  <a:moveTo>
                    <a:pt x="502" y="0"/>
                  </a:moveTo>
                  <a:lnTo>
                    <a:pt x="533" y="0"/>
                  </a:lnTo>
                  <a:lnTo>
                    <a:pt x="580" y="3"/>
                  </a:lnTo>
                  <a:lnTo>
                    <a:pt x="636" y="16"/>
                  </a:lnTo>
                  <a:lnTo>
                    <a:pt x="675" y="39"/>
                  </a:lnTo>
                  <a:lnTo>
                    <a:pt x="717" y="68"/>
                  </a:lnTo>
                  <a:lnTo>
                    <a:pt x="752" y="96"/>
                  </a:lnTo>
                  <a:lnTo>
                    <a:pt x="780" y="129"/>
                  </a:lnTo>
                  <a:lnTo>
                    <a:pt x="816" y="173"/>
                  </a:lnTo>
                  <a:lnTo>
                    <a:pt x="847" y="217"/>
                  </a:lnTo>
                  <a:lnTo>
                    <a:pt x="878" y="265"/>
                  </a:lnTo>
                  <a:lnTo>
                    <a:pt x="908" y="327"/>
                  </a:lnTo>
                  <a:lnTo>
                    <a:pt x="939" y="395"/>
                  </a:lnTo>
                  <a:lnTo>
                    <a:pt x="958" y="445"/>
                  </a:lnTo>
                  <a:lnTo>
                    <a:pt x="973" y="495"/>
                  </a:lnTo>
                  <a:lnTo>
                    <a:pt x="985" y="543"/>
                  </a:lnTo>
                  <a:lnTo>
                    <a:pt x="996" y="585"/>
                  </a:lnTo>
                  <a:lnTo>
                    <a:pt x="1004" y="619"/>
                  </a:lnTo>
                  <a:lnTo>
                    <a:pt x="1013" y="663"/>
                  </a:lnTo>
                  <a:lnTo>
                    <a:pt x="1020" y="709"/>
                  </a:lnTo>
                  <a:lnTo>
                    <a:pt x="1027" y="765"/>
                  </a:lnTo>
                  <a:lnTo>
                    <a:pt x="1037" y="833"/>
                  </a:lnTo>
                  <a:lnTo>
                    <a:pt x="1215" y="833"/>
                  </a:lnTo>
                  <a:lnTo>
                    <a:pt x="794" y="1123"/>
                  </a:lnTo>
                  <a:lnTo>
                    <a:pt x="286" y="833"/>
                  </a:lnTo>
                  <a:lnTo>
                    <a:pt x="486" y="833"/>
                  </a:lnTo>
                  <a:lnTo>
                    <a:pt x="480" y="789"/>
                  </a:lnTo>
                  <a:lnTo>
                    <a:pt x="469" y="735"/>
                  </a:lnTo>
                  <a:lnTo>
                    <a:pt x="459" y="679"/>
                  </a:lnTo>
                  <a:lnTo>
                    <a:pt x="449" y="623"/>
                  </a:lnTo>
                  <a:lnTo>
                    <a:pt x="436" y="571"/>
                  </a:lnTo>
                  <a:lnTo>
                    <a:pt x="426" y="527"/>
                  </a:lnTo>
                  <a:lnTo>
                    <a:pt x="401" y="449"/>
                  </a:lnTo>
                  <a:lnTo>
                    <a:pt x="377" y="383"/>
                  </a:lnTo>
                  <a:lnTo>
                    <a:pt x="357" y="337"/>
                  </a:lnTo>
                  <a:lnTo>
                    <a:pt x="340" y="297"/>
                  </a:lnTo>
                  <a:lnTo>
                    <a:pt x="319" y="259"/>
                  </a:lnTo>
                  <a:lnTo>
                    <a:pt x="304" y="229"/>
                  </a:lnTo>
                  <a:lnTo>
                    <a:pt x="283" y="197"/>
                  </a:lnTo>
                  <a:lnTo>
                    <a:pt x="265" y="173"/>
                  </a:lnTo>
                  <a:lnTo>
                    <a:pt x="246" y="149"/>
                  </a:lnTo>
                  <a:lnTo>
                    <a:pt x="229" y="129"/>
                  </a:lnTo>
                  <a:lnTo>
                    <a:pt x="204" y="103"/>
                  </a:lnTo>
                  <a:lnTo>
                    <a:pt x="183" y="84"/>
                  </a:lnTo>
                  <a:lnTo>
                    <a:pt x="161" y="64"/>
                  </a:lnTo>
                  <a:lnTo>
                    <a:pt x="137" y="48"/>
                  </a:lnTo>
                  <a:lnTo>
                    <a:pt x="114" y="35"/>
                  </a:lnTo>
                  <a:lnTo>
                    <a:pt x="91" y="23"/>
                  </a:lnTo>
                  <a:lnTo>
                    <a:pt x="67" y="15"/>
                  </a:lnTo>
                  <a:lnTo>
                    <a:pt x="47" y="8"/>
                  </a:lnTo>
                  <a:lnTo>
                    <a:pt x="28" y="3"/>
                  </a:lnTo>
                  <a:lnTo>
                    <a:pt x="0" y="0"/>
                  </a:lnTo>
                  <a:lnTo>
                    <a:pt x="502" y="0"/>
                  </a:lnTo>
                </a:path>
              </a:pathLst>
            </a:custGeom>
            <a:gradFill rotWithShape="0">
              <a:gsLst>
                <a:gs pos="0">
                  <a:srgbClr val="0000FF"/>
                </a:gs>
                <a:gs pos="100000">
                  <a:srgbClr val="3333FF"/>
                </a:gs>
              </a:gsLst>
              <a:lin ang="5400000" scaled="1"/>
            </a:gradFill>
            <a:ln w="25400" cap="rnd" cmpd="sng">
              <a:solidFill>
                <a:srgbClr val="000000"/>
              </a:solidFill>
              <a:prstDash val="solid"/>
              <a:round/>
              <a:headEnd type="none" w="sm" len="sm"/>
              <a:tailEnd type="none" w="sm" len="sm"/>
            </a:ln>
            <a:effectLst>
              <a:outerShdw dist="40161" dir="4293903" algn="ctr" rotWithShape="0">
                <a:schemeClr val="bg2"/>
              </a:outerShdw>
            </a:effectLst>
          </p:spPr>
          <p:txBody>
            <a:bodyPr/>
            <a:lstStyle/>
            <a:p>
              <a:endParaRPr lang="zh-CN" altLang="en-US"/>
            </a:p>
          </p:txBody>
        </p:sp>
        <p:sp>
          <p:nvSpPr>
            <p:cNvPr id="7" name="Freeform 5">
              <a:extLst>
                <a:ext uri="{FF2B5EF4-FFF2-40B4-BE49-F238E27FC236}">
                  <a16:creationId xmlns:a16="http://schemas.microsoft.com/office/drawing/2014/main" id="{38E2254F-2703-44D8-8AEB-CA76BDEBA918}"/>
                </a:ext>
              </a:extLst>
            </p:cNvPr>
            <p:cNvSpPr>
              <a:spLocks/>
            </p:cNvSpPr>
            <p:nvPr/>
          </p:nvSpPr>
          <p:spPr bwMode="auto">
            <a:xfrm>
              <a:off x="2095" y="2623"/>
              <a:ext cx="1216" cy="1124"/>
            </a:xfrm>
            <a:custGeom>
              <a:avLst/>
              <a:gdLst>
                <a:gd name="T0" fmla="*/ 712 w 1216"/>
                <a:gd name="T1" fmla="*/ 1123 h 1124"/>
                <a:gd name="T2" fmla="*/ 683 w 1216"/>
                <a:gd name="T3" fmla="*/ 1123 h 1124"/>
                <a:gd name="T4" fmla="*/ 634 w 1216"/>
                <a:gd name="T5" fmla="*/ 1118 h 1124"/>
                <a:gd name="T6" fmla="*/ 579 w 1216"/>
                <a:gd name="T7" fmla="*/ 1106 h 1124"/>
                <a:gd name="T8" fmla="*/ 539 w 1216"/>
                <a:gd name="T9" fmla="*/ 1083 h 1124"/>
                <a:gd name="T10" fmla="*/ 497 w 1216"/>
                <a:gd name="T11" fmla="*/ 1054 h 1124"/>
                <a:gd name="T12" fmla="*/ 462 w 1216"/>
                <a:gd name="T13" fmla="*/ 1025 h 1124"/>
                <a:gd name="T14" fmla="*/ 436 w 1216"/>
                <a:gd name="T15" fmla="*/ 993 h 1124"/>
                <a:gd name="T16" fmla="*/ 398 w 1216"/>
                <a:gd name="T17" fmla="*/ 950 h 1124"/>
                <a:gd name="T18" fmla="*/ 367 w 1216"/>
                <a:gd name="T19" fmla="*/ 905 h 1124"/>
                <a:gd name="T20" fmla="*/ 336 w 1216"/>
                <a:gd name="T21" fmla="*/ 857 h 1124"/>
                <a:gd name="T22" fmla="*/ 307 w 1216"/>
                <a:gd name="T23" fmla="*/ 795 h 1124"/>
                <a:gd name="T24" fmla="*/ 275 w 1216"/>
                <a:gd name="T25" fmla="*/ 727 h 1124"/>
                <a:gd name="T26" fmla="*/ 258 w 1216"/>
                <a:gd name="T27" fmla="*/ 677 h 1124"/>
                <a:gd name="T28" fmla="*/ 243 w 1216"/>
                <a:gd name="T29" fmla="*/ 627 h 1124"/>
                <a:gd name="T30" fmla="*/ 229 w 1216"/>
                <a:gd name="T31" fmla="*/ 579 h 1124"/>
                <a:gd name="T32" fmla="*/ 218 w 1216"/>
                <a:gd name="T33" fmla="*/ 537 h 1124"/>
                <a:gd name="T34" fmla="*/ 210 w 1216"/>
                <a:gd name="T35" fmla="*/ 503 h 1124"/>
                <a:gd name="T36" fmla="*/ 201 w 1216"/>
                <a:gd name="T37" fmla="*/ 459 h 1124"/>
                <a:gd name="T38" fmla="*/ 194 w 1216"/>
                <a:gd name="T39" fmla="*/ 413 h 1124"/>
                <a:gd name="T40" fmla="*/ 187 w 1216"/>
                <a:gd name="T41" fmla="*/ 357 h 1124"/>
                <a:gd name="T42" fmla="*/ 177 w 1216"/>
                <a:gd name="T43" fmla="*/ 289 h 1124"/>
                <a:gd name="T44" fmla="*/ 0 w 1216"/>
                <a:gd name="T45" fmla="*/ 289 h 1124"/>
                <a:gd name="T46" fmla="*/ 422 w 1216"/>
                <a:gd name="T47" fmla="*/ 0 h 1124"/>
                <a:gd name="T48" fmla="*/ 928 w 1216"/>
                <a:gd name="T49" fmla="*/ 289 h 1124"/>
                <a:gd name="T50" fmla="*/ 730 w 1216"/>
                <a:gd name="T51" fmla="*/ 289 h 1124"/>
                <a:gd name="T52" fmla="*/ 736 w 1216"/>
                <a:gd name="T53" fmla="*/ 333 h 1124"/>
                <a:gd name="T54" fmla="*/ 745 w 1216"/>
                <a:gd name="T55" fmla="*/ 387 h 1124"/>
                <a:gd name="T56" fmla="*/ 755 w 1216"/>
                <a:gd name="T57" fmla="*/ 443 h 1124"/>
                <a:gd name="T58" fmla="*/ 765 w 1216"/>
                <a:gd name="T59" fmla="*/ 499 h 1124"/>
                <a:gd name="T60" fmla="*/ 778 w 1216"/>
                <a:gd name="T61" fmla="*/ 551 h 1124"/>
                <a:gd name="T62" fmla="*/ 788 w 1216"/>
                <a:gd name="T63" fmla="*/ 596 h 1124"/>
                <a:gd name="T64" fmla="*/ 813 w 1216"/>
                <a:gd name="T65" fmla="*/ 673 h 1124"/>
                <a:gd name="T66" fmla="*/ 837 w 1216"/>
                <a:gd name="T67" fmla="*/ 739 h 1124"/>
                <a:gd name="T68" fmla="*/ 858 w 1216"/>
                <a:gd name="T69" fmla="*/ 785 h 1124"/>
                <a:gd name="T70" fmla="*/ 874 w 1216"/>
                <a:gd name="T71" fmla="*/ 825 h 1124"/>
                <a:gd name="T72" fmla="*/ 895 w 1216"/>
                <a:gd name="T73" fmla="*/ 863 h 1124"/>
                <a:gd name="T74" fmla="*/ 912 w 1216"/>
                <a:gd name="T75" fmla="*/ 893 h 1124"/>
                <a:gd name="T76" fmla="*/ 931 w 1216"/>
                <a:gd name="T77" fmla="*/ 925 h 1124"/>
                <a:gd name="T78" fmla="*/ 949 w 1216"/>
                <a:gd name="T79" fmla="*/ 950 h 1124"/>
                <a:gd name="T80" fmla="*/ 970 w 1216"/>
                <a:gd name="T81" fmla="*/ 973 h 1124"/>
                <a:gd name="T82" fmla="*/ 987 w 1216"/>
                <a:gd name="T83" fmla="*/ 993 h 1124"/>
                <a:gd name="T84" fmla="*/ 1010 w 1216"/>
                <a:gd name="T85" fmla="*/ 1020 h 1124"/>
                <a:gd name="T86" fmla="*/ 1031 w 1216"/>
                <a:gd name="T87" fmla="*/ 1038 h 1124"/>
                <a:gd name="T88" fmla="*/ 1053 w 1216"/>
                <a:gd name="T89" fmla="*/ 1058 h 1124"/>
                <a:gd name="T90" fmla="*/ 1077 w 1216"/>
                <a:gd name="T91" fmla="*/ 1073 h 1124"/>
                <a:gd name="T92" fmla="*/ 1100 w 1216"/>
                <a:gd name="T93" fmla="*/ 1088 h 1124"/>
                <a:gd name="T94" fmla="*/ 1123 w 1216"/>
                <a:gd name="T95" fmla="*/ 1099 h 1124"/>
                <a:gd name="T96" fmla="*/ 1147 w 1216"/>
                <a:gd name="T97" fmla="*/ 1108 h 1124"/>
                <a:gd name="T98" fmla="*/ 1168 w 1216"/>
                <a:gd name="T99" fmla="*/ 1114 h 1124"/>
                <a:gd name="T100" fmla="*/ 1187 w 1216"/>
                <a:gd name="T101" fmla="*/ 1118 h 1124"/>
                <a:gd name="T102" fmla="*/ 1215 w 1216"/>
                <a:gd name="T103" fmla="*/ 1123 h 1124"/>
                <a:gd name="T104" fmla="*/ 712 w 1216"/>
                <a:gd name="T105" fmla="*/ 1123 h 112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216" h="1124">
                  <a:moveTo>
                    <a:pt x="712" y="1123"/>
                  </a:moveTo>
                  <a:lnTo>
                    <a:pt x="683" y="1123"/>
                  </a:lnTo>
                  <a:lnTo>
                    <a:pt x="634" y="1118"/>
                  </a:lnTo>
                  <a:lnTo>
                    <a:pt x="579" y="1106"/>
                  </a:lnTo>
                  <a:lnTo>
                    <a:pt x="539" y="1083"/>
                  </a:lnTo>
                  <a:lnTo>
                    <a:pt x="497" y="1054"/>
                  </a:lnTo>
                  <a:lnTo>
                    <a:pt x="462" y="1025"/>
                  </a:lnTo>
                  <a:lnTo>
                    <a:pt x="436" y="993"/>
                  </a:lnTo>
                  <a:lnTo>
                    <a:pt x="398" y="950"/>
                  </a:lnTo>
                  <a:lnTo>
                    <a:pt x="367" y="905"/>
                  </a:lnTo>
                  <a:lnTo>
                    <a:pt x="336" y="857"/>
                  </a:lnTo>
                  <a:lnTo>
                    <a:pt x="307" y="795"/>
                  </a:lnTo>
                  <a:lnTo>
                    <a:pt x="275" y="727"/>
                  </a:lnTo>
                  <a:lnTo>
                    <a:pt x="258" y="677"/>
                  </a:lnTo>
                  <a:lnTo>
                    <a:pt x="243" y="627"/>
                  </a:lnTo>
                  <a:lnTo>
                    <a:pt x="229" y="579"/>
                  </a:lnTo>
                  <a:lnTo>
                    <a:pt x="218" y="537"/>
                  </a:lnTo>
                  <a:lnTo>
                    <a:pt x="210" y="503"/>
                  </a:lnTo>
                  <a:lnTo>
                    <a:pt x="201" y="459"/>
                  </a:lnTo>
                  <a:lnTo>
                    <a:pt x="194" y="413"/>
                  </a:lnTo>
                  <a:lnTo>
                    <a:pt x="187" y="357"/>
                  </a:lnTo>
                  <a:lnTo>
                    <a:pt x="177" y="289"/>
                  </a:lnTo>
                  <a:lnTo>
                    <a:pt x="0" y="289"/>
                  </a:lnTo>
                  <a:lnTo>
                    <a:pt x="422" y="0"/>
                  </a:lnTo>
                  <a:lnTo>
                    <a:pt x="928" y="289"/>
                  </a:lnTo>
                  <a:lnTo>
                    <a:pt x="730" y="289"/>
                  </a:lnTo>
                  <a:lnTo>
                    <a:pt x="736" y="333"/>
                  </a:lnTo>
                  <a:lnTo>
                    <a:pt x="745" y="387"/>
                  </a:lnTo>
                  <a:lnTo>
                    <a:pt x="755" y="443"/>
                  </a:lnTo>
                  <a:lnTo>
                    <a:pt x="765" y="499"/>
                  </a:lnTo>
                  <a:lnTo>
                    <a:pt x="778" y="551"/>
                  </a:lnTo>
                  <a:lnTo>
                    <a:pt x="788" y="596"/>
                  </a:lnTo>
                  <a:lnTo>
                    <a:pt x="813" y="673"/>
                  </a:lnTo>
                  <a:lnTo>
                    <a:pt x="837" y="739"/>
                  </a:lnTo>
                  <a:lnTo>
                    <a:pt x="858" y="785"/>
                  </a:lnTo>
                  <a:lnTo>
                    <a:pt x="874" y="825"/>
                  </a:lnTo>
                  <a:lnTo>
                    <a:pt x="895" y="863"/>
                  </a:lnTo>
                  <a:lnTo>
                    <a:pt x="912" y="893"/>
                  </a:lnTo>
                  <a:lnTo>
                    <a:pt x="931" y="925"/>
                  </a:lnTo>
                  <a:lnTo>
                    <a:pt x="949" y="950"/>
                  </a:lnTo>
                  <a:lnTo>
                    <a:pt x="970" y="973"/>
                  </a:lnTo>
                  <a:lnTo>
                    <a:pt x="987" y="993"/>
                  </a:lnTo>
                  <a:lnTo>
                    <a:pt x="1010" y="1020"/>
                  </a:lnTo>
                  <a:lnTo>
                    <a:pt x="1031" y="1038"/>
                  </a:lnTo>
                  <a:lnTo>
                    <a:pt x="1053" y="1058"/>
                  </a:lnTo>
                  <a:lnTo>
                    <a:pt x="1077" y="1073"/>
                  </a:lnTo>
                  <a:lnTo>
                    <a:pt x="1100" y="1088"/>
                  </a:lnTo>
                  <a:lnTo>
                    <a:pt x="1123" y="1099"/>
                  </a:lnTo>
                  <a:lnTo>
                    <a:pt x="1147" y="1108"/>
                  </a:lnTo>
                  <a:lnTo>
                    <a:pt x="1168" y="1114"/>
                  </a:lnTo>
                  <a:lnTo>
                    <a:pt x="1187" y="1118"/>
                  </a:lnTo>
                  <a:lnTo>
                    <a:pt x="1215" y="1123"/>
                  </a:lnTo>
                  <a:lnTo>
                    <a:pt x="712" y="1123"/>
                  </a:lnTo>
                </a:path>
              </a:pathLst>
            </a:custGeom>
            <a:gradFill rotWithShape="0">
              <a:gsLst>
                <a:gs pos="0">
                  <a:srgbClr val="0000FF"/>
                </a:gs>
                <a:gs pos="100000">
                  <a:srgbClr val="000000"/>
                </a:gs>
              </a:gsLst>
              <a:lin ang="5400000" scaled="1"/>
            </a:gradFill>
            <a:ln w="25400" cap="rnd" cmpd="sng">
              <a:solidFill>
                <a:srgbClr val="000000"/>
              </a:solidFill>
              <a:prstDash val="solid"/>
              <a:round/>
              <a:headEnd type="none" w="sm" len="sm"/>
              <a:tailEnd type="none" w="sm" len="sm"/>
            </a:ln>
            <a:effectLst>
              <a:outerShdw dist="40161" dir="4293903" algn="ctr" rotWithShape="0">
                <a:schemeClr val="bg2"/>
              </a:outerShdw>
            </a:effectLst>
          </p:spPr>
          <p:txBody>
            <a:bodyPr/>
            <a:lstStyle/>
            <a:p>
              <a:endParaRPr lang="zh-CN" altLang="en-US"/>
            </a:p>
          </p:txBody>
        </p:sp>
        <p:sp>
          <p:nvSpPr>
            <p:cNvPr id="8" name="Freeform 6">
              <a:extLst>
                <a:ext uri="{FF2B5EF4-FFF2-40B4-BE49-F238E27FC236}">
                  <a16:creationId xmlns:a16="http://schemas.microsoft.com/office/drawing/2014/main" id="{D083D69A-C5D3-4FD0-B52B-593B8C4D7D9E}"/>
                </a:ext>
              </a:extLst>
            </p:cNvPr>
            <p:cNvSpPr>
              <a:spLocks/>
            </p:cNvSpPr>
            <p:nvPr/>
          </p:nvSpPr>
          <p:spPr bwMode="auto">
            <a:xfrm>
              <a:off x="2815" y="2912"/>
              <a:ext cx="1022" cy="835"/>
            </a:xfrm>
            <a:custGeom>
              <a:avLst/>
              <a:gdLst>
                <a:gd name="T0" fmla="*/ 492 w 1022"/>
                <a:gd name="T1" fmla="*/ 834 h 835"/>
                <a:gd name="T2" fmla="*/ 0 w 1022"/>
                <a:gd name="T3" fmla="*/ 834 h 835"/>
                <a:gd name="T4" fmla="*/ 72 w 1022"/>
                <a:gd name="T5" fmla="*/ 810 h 835"/>
                <a:gd name="T6" fmla="*/ 139 w 1022"/>
                <a:gd name="T7" fmla="*/ 775 h 835"/>
                <a:gd name="T8" fmla="*/ 195 w 1022"/>
                <a:gd name="T9" fmla="*/ 726 h 835"/>
                <a:gd name="T10" fmla="*/ 247 w 1022"/>
                <a:gd name="T11" fmla="*/ 671 h 835"/>
                <a:gd name="T12" fmla="*/ 298 w 1022"/>
                <a:gd name="T13" fmla="*/ 591 h 835"/>
                <a:gd name="T14" fmla="*/ 344 w 1022"/>
                <a:gd name="T15" fmla="*/ 506 h 835"/>
                <a:gd name="T16" fmla="*/ 382 w 1022"/>
                <a:gd name="T17" fmla="*/ 412 h 835"/>
                <a:gd name="T18" fmla="*/ 419 w 1022"/>
                <a:gd name="T19" fmla="*/ 290 h 835"/>
                <a:gd name="T20" fmla="*/ 443 w 1022"/>
                <a:gd name="T21" fmla="*/ 189 h 835"/>
                <a:gd name="T22" fmla="*/ 463 w 1022"/>
                <a:gd name="T23" fmla="*/ 83 h 835"/>
                <a:gd name="T24" fmla="*/ 473 w 1022"/>
                <a:gd name="T25" fmla="*/ 0 h 835"/>
                <a:gd name="T26" fmla="*/ 1021 w 1022"/>
                <a:gd name="T27" fmla="*/ 0 h 835"/>
                <a:gd name="T28" fmla="*/ 1011 w 1022"/>
                <a:gd name="T29" fmla="*/ 69 h 835"/>
                <a:gd name="T30" fmla="*/ 998 w 1022"/>
                <a:gd name="T31" fmla="*/ 146 h 835"/>
                <a:gd name="T32" fmla="*/ 984 w 1022"/>
                <a:gd name="T33" fmla="*/ 214 h 835"/>
                <a:gd name="T34" fmla="*/ 974 w 1022"/>
                <a:gd name="T35" fmla="*/ 267 h 835"/>
                <a:gd name="T36" fmla="*/ 956 w 1022"/>
                <a:gd name="T37" fmla="*/ 333 h 835"/>
                <a:gd name="T38" fmla="*/ 930 w 1022"/>
                <a:gd name="T39" fmla="*/ 412 h 835"/>
                <a:gd name="T40" fmla="*/ 909 w 1022"/>
                <a:gd name="T41" fmla="*/ 467 h 835"/>
                <a:gd name="T42" fmla="*/ 881 w 1022"/>
                <a:gd name="T43" fmla="*/ 526 h 835"/>
                <a:gd name="T44" fmla="*/ 866 w 1022"/>
                <a:gd name="T45" fmla="*/ 556 h 835"/>
                <a:gd name="T46" fmla="*/ 845 w 1022"/>
                <a:gd name="T47" fmla="*/ 596 h 835"/>
                <a:gd name="T48" fmla="*/ 821 w 1022"/>
                <a:gd name="T49" fmla="*/ 633 h 835"/>
                <a:gd name="T50" fmla="*/ 789 w 1022"/>
                <a:gd name="T51" fmla="*/ 676 h 835"/>
                <a:gd name="T52" fmla="*/ 765 w 1022"/>
                <a:gd name="T53" fmla="*/ 704 h 835"/>
                <a:gd name="T54" fmla="*/ 744 w 1022"/>
                <a:gd name="T55" fmla="*/ 726 h 835"/>
                <a:gd name="T56" fmla="*/ 720 w 1022"/>
                <a:gd name="T57" fmla="*/ 749 h 835"/>
                <a:gd name="T58" fmla="*/ 691 w 1022"/>
                <a:gd name="T59" fmla="*/ 772 h 835"/>
                <a:gd name="T60" fmla="*/ 664 w 1022"/>
                <a:gd name="T61" fmla="*/ 791 h 835"/>
                <a:gd name="T62" fmla="*/ 629 w 1022"/>
                <a:gd name="T63" fmla="*/ 810 h 835"/>
                <a:gd name="T64" fmla="*/ 591 w 1022"/>
                <a:gd name="T65" fmla="*/ 824 h 835"/>
                <a:gd name="T66" fmla="*/ 561 w 1022"/>
                <a:gd name="T67" fmla="*/ 830 h 835"/>
                <a:gd name="T68" fmla="*/ 528 w 1022"/>
                <a:gd name="T69" fmla="*/ 834 h 835"/>
                <a:gd name="T70" fmla="*/ 492 w 1022"/>
                <a:gd name="T71" fmla="*/ 834 h 83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22" h="835">
                  <a:moveTo>
                    <a:pt x="492" y="834"/>
                  </a:moveTo>
                  <a:lnTo>
                    <a:pt x="0" y="834"/>
                  </a:lnTo>
                  <a:lnTo>
                    <a:pt x="72" y="810"/>
                  </a:lnTo>
                  <a:lnTo>
                    <a:pt x="139" y="775"/>
                  </a:lnTo>
                  <a:lnTo>
                    <a:pt x="195" y="726"/>
                  </a:lnTo>
                  <a:lnTo>
                    <a:pt x="247" y="671"/>
                  </a:lnTo>
                  <a:lnTo>
                    <a:pt x="298" y="591"/>
                  </a:lnTo>
                  <a:lnTo>
                    <a:pt x="344" y="506"/>
                  </a:lnTo>
                  <a:lnTo>
                    <a:pt x="382" y="412"/>
                  </a:lnTo>
                  <a:lnTo>
                    <a:pt x="419" y="290"/>
                  </a:lnTo>
                  <a:lnTo>
                    <a:pt x="443" y="189"/>
                  </a:lnTo>
                  <a:lnTo>
                    <a:pt x="463" y="83"/>
                  </a:lnTo>
                  <a:lnTo>
                    <a:pt x="473" y="0"/>
                  </a:lnTo>
                  <a:lnTo>
                    <a:pt x="1021" y="0"/>
                  </a:lnTo>
                  <a:lnTo>
                    <a:pt x="1011" y="69"/>
                  </a:lnTo>
                  <a:lnTo>
                    <a:pt x="998" y="146"/>
                  </a:lnTo>
                  <a:lnTo>
                    <a:pt x="984" y="214"/>
                  </a:lnTo>
                  <a:lnTo>
                    <a:pt x="974" y="267"/>
                  </a:lnTo>
                  <a:lnTo>
                    <a:pt x="956" y="333"/>
                  </a:lnTo>
                  <a:lnTo>
                    <a:pt x="930" y="412"/>
                  </a:lnTo>
                  <a:lnTo>
                    <a:pt x="909" y="467"/>
                  </a:lnTo>
                  <a:lnTo>
                    <a:pt x="881" y="526"/>
                  </a:lnTo>
                  <a:lnTo>
                    <a:pt x="866" y="556"/>
                  </a:lnTo>
                  <a:lnTo>
                    <a:pt x="845" y="596"/>
                  </a:lnTo>
                  <a:lnTo>
                    <a:pt x="821" y="633"/>
                  </a:lnTo>
                  <a:lnTo>
                    <a:pt x="789" y="676"/>
                  </a:lnTo>
                  <a:lnTo>
                    <a:pt x="765" y="704"/>
                  </a:lnTo>
                  <a:lnTo>
                    <a:pt x="744" y="726"/>
                  </a:lnTo>
                  <a:lnTo>
                    <a:pt x="720" y="749"/>
                  </a:lnTo>
                  <a:lnTo>
                    <a:pt x="691" y="772"/>
                  </a:lnTo>
                  <a:lnTo>
                    <a:pt x="664" y="791"/>
                  </a:lnTo>
                  <a:lnTo>
                    <a:pt x="629" y="810"/>
                  </a:lnTo>
                  <a:lnTo>
                    <a:pt x="591" y="824"/>
                  </a:lnTo>
                  <a:lnTo>
                    <a:pt x="561" y="830"/>
                  </a:lnTo>
                  <a:lnTo>
                    <a:pt x="528" y="834"/>
                  </a:lnTo>
                  <a:lnTo>
                    <a:pt x="492" y="834"/>
                  </a:lnTo>
                </a:path>
              </a:pathLst>
            </a:custGeom>
            <a:gradFill rotWithShape="0">
              <a:gsLst>
                <a:gs pos="0">
                  <a:srgbClr val="3333FF"/>
                </a:gs>
                <a:gs pos="100000">
                  <a:srgbClr val="0000FF"/>
                </a:gs>
              </a:gsLst>
              <a:lin ang="5400000" scaled="1"/>
            </a:gradFill>
            <a:ln w="25400" cap="rnd" cmpd="sng">
              <a:solidFill>
                <a:srgbClr val="000000"/>
              </a:solidFill>
              <a:prstDash val="solid"/>
              <a:round/>
              <a:headEnd type="none" w="sm" len="sm"/>
              <a:tailEnd type="none" w="sm" len="sm"/>
            </a:ln>
            <a:effectLst>
              <a:outerShdw dist="40161" dir="4293903" algn="ctr" rotWithShape="0">
                <a:schemeClr val="bg2"/>
              </a:outerShdw>
            </a:effectLst>
          </p:spPr>
          <p:txBody>
            <a:bodyPr/>
            <a:lstStyle/>
            <a:p>
              <a:endParaRPr lang="zh-CN" altLang="en-US"/>
            </a:p>
          </p:txBody>
        </p:sp>
      </p:grpSp>
      <p:sp>
        <p:nvSpPr>
          <p:cNvPr id="9" name="Rectangle 7">
            <a:extLst>
              <a:ext uri="{FF2B5EF4-FFF2-40B4-BE49-F238E27FC236}">
                <a16:creationId xmlns:a16="http://schemas.microsoft.com/office/drawing/2014/main" id="{2FF26682-9924-4D89-AD21-36BA5E9A346B}"/>
              </a:ext>
            </a:extLst>
          </p:cNvPr>
          <p:cNvSpPr>
            <a:spLocks noChangeArrowheads="1"/>
          </p:cNvSpPr>
          <p:nvPr/>
        </p:nvSpPr>
        <p:spPr bwMode="auto">
          <a:xfrm>
            <a:off x="8283500" y="2158330"/>
            <a:ext cx="2895600" cy="374650"/>
          </a:xfrm>
          <a:prstGeom prst="rect">
            <a:avLst/>
          </a:prstGeom>
          <a:solidFill>
            <a:srgbClr val="FFFFCC"/>
          </a:solidFill>
          <a:ln w="25400">
            <a:solidFill>
              <a:schemeClr val="tx1"/>
            </a:solidFill>
            <a:miter lim="800000"/>
            <a:headEnd/>
            <a:tailEnd/>
          </a:ln>
          <a:effectLst>
            <a:outerShdw dist="40161" dir="4293903" algn="ctr" rotWithShape="0">
              <a:schemeClr val="tx2"/>
            </a:outerShdw>
          </a:effectLst>
        </p:spPr>
        <p:txBody>
          <a:bodyPr wrap="none" lIns="92075" tIns="46038" rIns="92075" bIns="46038"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700">
                <a:latin typeface="微软雅黑" panose="020B0503020204020204" pitchFamily="34" charset="-122"/>
                <a:ea typeface="微软雅黑" panose="020B0503020204020204" pitchFamily="34" charset="-122"/>
              </a:rPr>
              <a:t>释放生产订单</a:t>
            </a:r>
          </a:p>
        </p:txBody>
      </p:sp>
      <p:sp>
        <p:nvSpPr>
          <p:cNvPr id="10" name="Rectangle 8">
            <a:extLst>
              <a:ext uri="{FF2B5EF4-FFF2-40B4-BE49-F238E27FC236}">
                <a16:creationId xmlns:a16="http://schemas.microsoft.com/office/drawing/2014/main" id="{F63C82C8-BF11-4A29-B565-9ABDB66C6994}"/>
              </a:ext>
            </a:extLst>
          </p:cNvPr>
          <p:cNvSpPr>
            <a:spLocks noChangeArrowheads="1"/>
          </p:cNvSpPr>
          <p:nvPr/>
        </p:nvSpPr>
        <p:spPr bwMode="auto">
          <a:xfrm>
            <a:off x="8620050" y="2913980"/>
            <a:ext cx="2730500" cy="703263"/>
          </a:xfrm>
          <a:prstGeom prst="rect">
            <a:avLst/>
          </a:prstGeom>
          <a:solidFill>
            <a:srgbClr val="FFFFCC"/>
          </a:solidFill>
          <a:ln w="25400">
            <a:solidFill>
              <a:schemeClr val="tx1"/>
            </a:solidFill>
            <a:miter lim="800000"/>
            <a:headEnd/>
            <a:tailEnd/>
          </a:ln>
          <a:effectLst>
            <a:outerShdw dist="40161" dir="4293903" algn="ctr" rotWithShape="0">
              <a:schemeClr val="tx2"/>
            </a:outerShdw>
          </a:effectLst>
        </p:spPr>
        <p:txBody>
          <a:bodyPr wrap="none" lIns="92075" tIns="46038" rIns="92075" bIns="46038" anchorCtr="1"/>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700">
                <a:solidFill>
                  <a:srgbClr val="FF0000"/>
                </a:solidFill>
                <a:latin typeface="微软雅黑" panose="020B0503020204020204" pitchFamily="34" charset="-122"/>
                <a:ea typeface="微软雅黑" panose="020B0503020204020204" pitchFamily="34" charset="-122"/>
              </a:rPr>
              <a:t>从库存发货到</a:t>
            </a:r>
          </a:p>
          <a:p>
            <a:pPr>
              <a:spcBef>
                <a:spcPct val="0"/>
              </a:spcBef>
              <a:buClrTx/>
              <a:buFontTx/>
              <a:buNone/>
            </a:pPr>
            <a:r>
              <a:rPr lang="zh-CN" altLang="en-US" sz="1700">
                <a:solidFill>
                  <a:srgbClr val="FF0000"/>
                </a:solidFill>
                <a:latin typeface="微软雅黑" panose="020B0503020204020204" pitchFamily="34" charset="-122"/>
                <a:ea typeface="微软雅黑" panose="020B0503020204020204" pitchFamily="34" charset="-122"/>
              </a:rPr>
              <a:t>生产订单</a:t>
            </a:r>
          </a:p>
        </p:txBody>
      </p:sp>
      <p:sp>
        <p:nvSpPr>
          <p:cNvPr id="11" name="Rectangle 9">
            <a:extLst>
              <a:ext uri="{FF2B5EF4-FFF2-40B4-BE49-F238E27FC236}">
                <a16:creationId xmlns:a16="http://schemas.microsoft.com/office/drawing/2014/main" id="{4E82A937-A6A4-478E-837B-50E66FBED49F}"/>
              </a:ext>
            </a:extLst>
          </p:cNvPr>
          <p:cNvSpPr>
            <a:spLocks noChangeArrowheads="1"/>
          </p:cNvSpPr>
          <p:nvPr/>
        </p:nvSpPr>
        <p:spPr bwMode="auto">
          <a:xfrm>
            <a:off x="7853288" y="4098255"/>
            <a:ext cx="3643312" cy="496888"/>
          </a:xfrm>
          <a:prstGeom prst="rect">
            <a:avLst/>
          </a:prstGeom>
          <a:solidFill>
            <a:srgbClr val="FFFFCC"/>
          </a:solidFill>
          <a:ln w="25400">
            <a:solidFill>
              <a:schemeClr val="tx1"/>
            </a:solidFill>
            <a:miter lim="800000"/>
            <a:headEnd/>
            <a:tailEnd/>
          </a:ln>
          <a:effectLst>
            <a:outerShdw dist="53882" dir="8100000" algn="ctr" rotWithShape="0">
              <a:schemeClr val="tx2"/>
            </a:outerShdw>
          </a:effectLst>
        </p:spPr>
        <p:txBody>
          <a:bodyPr wrap="none" lIns="92075" tIns="46038" rIns="92075" bIns="46038" anchorCtr="1"/>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700">
                <a:solidFill>
                  <a:srgbClr val="FF0000"/>
                </a:solidFill>
                <a:latin typeface="微软雅黑" panose="020B0503020204020204" pitchFamily="34" charset="-122"/>
                <a:ea typeface="微软雅黑" panose="020B0503020204020204" pitchFamily="34" charset="-122"/>
              </a:rPr>
              <a:t>作业量的确认</a:t>
            </a:r>
          </a:p>
        </p:txBody>
      </p:sp>
      <p:sp>
        <p:nvSpPr>
          <p:cNvPr id="12" name="Rectangle 10">
            <a:extLst>
              <a:ext uri="{FF2B5EF4-FFF2-40B4-BE49-F238E27FC236}">
                <a16:creationId xmlns:a16="http://schemas.microsoft.com/office/drawing/2014/main" id="{E6854FB9-55FF-4C69-AFD2-C4F8DC52177F}"/>
              </a:ext>
            </a:extLst>
          </p:cNvPr>
          <p:cNvSpPr>
            <a:spLocks noChangeArrowheads="1"/>
          </p:cNvSpPr>
          <p:nvPr/>
        </p:nvSpPr>
        <p:spPr bwMode="auto">
          <a:xfrm>
            <a:off x="6059413" y="5322218"/>
            <a:ext cx="2324100" cy="431800"/>
          </a:xfrm>
          <a:prstGeom prst="rect">
            <a:avLst/>
          </a:prstGeom>
          <a:solidFill>
            <a:srgbClr val="FFFFCC"/>
          </a:solidFill>
          <a:ln w="25400">
            <a:solidFill>
              <a:schemeClr val="tx1"/>
            </a:solidFill>
            <a:miter lim="800000"/>
            <a:headEnd/>
            <a:tailEnd/>
          </a:ln>
          <a:effectLst>
            <a:outerShdw dist="53882" dir="8100000" algn="ctr" rotWithShape="0">
              <a:schemeClr val="tx2"/>
            </a:outerShdw>
          </a:effectLst>
        </p:spPr>
        <p:txBody>
          <a:bodyPr wrap="none" lIns="92075" tIns="46038" rIns="92075" bIns="46038" anchorCtr="1"/>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700">
                <a:solidFill>
                  <a:srgbClr val="FF0000"/>
                </a:solidFill>
                <a:latin typeface="微软雅黑" panose="020B0503020204020204" pitchFamily="34" charset="-122"/>
                <a:ea typeface="微软雅黑" panose="020B0503020204020204" pitchFamily="34" charset="-122"/>
              </a:rPr>
              <a:t>收货到库存</a:t>
            </a:r>
          </a:p>
        </p:txBody>
      </p:sp>
      <p:sp>
        <p:nvSpPr>
          <p:cNvPr id="13" name="Rectangle 11">
            <a:extLst>
              <a:ext uri="{FF2B5EF4-FFF2-40B4-BE49-F238E27FC236}">
                <a16:creationId xmlns:a16="http://schemas.microsoft.com/office/drawing/2014/main" id="{D1B5CF5E-1D7E-42DB-9888-9AA521A2285C}"/>
              </a:ext>
            </a:extLst>
          </p:cNvPr>
          <p:cNvSpPr>
            <a:spLocks noChangeArrowheads="1"/>
          </p:cNvSpPr>
          <p:nvPr/>
        </p:nvSpPr>
        <p:spPr bwMode="auto">
          <a:xfrm>
            <a:off x="3997250" y="2185318"/>
            <a:ext cx="2324100" cy="423862"/>
          </a:xfrm>
          <a:prstGeom prst="rect">
            <a:avLst/>
          </a:prstGeom>
          <a:solidFill>
            <a:srgbClr val="FFFFCC"/>
          </a:solidFill>
          <a:ln w="25400">
            <a:solidFill>
              <a:schemeClr val="tx1"/>
            </a:solidFill>
            <a:miter lim="800000"/>
            <a:headEnd/>
            <a:tailEnd/>
          </a:ln>
          <a:effectLst>
            <a:outerShdw dist="53882" dir="8100000" algn="ctr" rotWithShape="0">
              <a:schemeClr val="tx2"/>
            </a:outerShdw>
          </a:effectLst>
        </p:spPr>
        <p:txBody>
          <a:bodyPr wrap="none" lIns="92075" tIns="46038" rIns="92075" bIns="46038" anchorCtr="1"/>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700">
                <a:latin typeface="微软雅黑" panose="020B0503020204020204" pitchFamily="34" charset="-122"/>
                <a:ea typeface="微软雅黑" panose="020B0503020204020204" pitchFamily="34" charset="-122"/>
              </a:rPr>
              <a:t>订单成本结算</a:t>
            </a:r>
          </a:p>
        </p:txBody>
      </p:sp>
      <p:sp>
        <p:nvSpPr>
          <p:cNvPr id="14" name="Rectangle 12">
            <a:extLst>
              <a:ext uri="{FF2B5EF4-FFF2-40B4-BE49-F238E27FC236}">
                <a16:creationId xmlns:a16="http://schemas.microsoft.com/office/drawing/2014/main" id="{44F98207-2288-4F85-B5DF-9E62EBE6E27C}"/>
              </a:ext>
            </a:extLst>
          </p:cNvPr>
          <p:cNvSpPr>
            <a:spLocks noChangeArrowheads="1"/>
          </p:cNvSpPr>
          <p:nvPr/>
        </p:nvSpPr>
        <p:spPr bwMode="auto">
          <a:xfrm>
            <a:off x="5895900" y="1340768"/>
            <a:ext cx="3213100" cy="354012"/>
          </a:xfrm>
          <a:prstGeom prst="rect">
            <a:avLst/>
          </a:prstGeom>
          <a:solidFill>
            <a:srgbClr val="FFFFCC"/>
          </a:solidFill>
          <a:ln w="25400">
            <a:solidFill>
              <a:schemeClr val="tx1"/>
            </a:solidFill>
            <a:miter lim="800000"/>
            <a:headEnd/>
            <a:tailEnd/>
          </a:ln>
          <a:effectLst>
            <a:outerShdw dist="53882" dir="8100000" algn="ctr" rotWithShape="0">
              <a:schemeClr val="tx2"/>
            </a:outerShdw>
          </a:effectLst>
        </p:spPr>
        <p:txBody>
          <a:bodyPr wrap="none" lIns="92075" tIns="46038" rIns="92075" bIns="46038"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700">
                <a:solidFill>
                  <a:srgbClr val="FF0000"/>
                </a:solidFill>
                <a:latin typeface="微软雅黑" panose="020B0503020204020204" pitchFamily="34" charset="-122"/>
                <a:ea typeface="微软雅黑" panose="020B0503020204020204" pitchFamily="34" charset="-122"/>
              </a:rPr>
              <a:t>生产订单创建</a:t>
            </a:r>
          </a:p>
        </p:txBody>
      </p:sp>
      <p:sp>
        <p:nvSpPr>
          <p:cNvPr id="15" name="Rectangle 13">
            <a:extLst>
              <a:ext uri="{FF2B5EF4-FFF2-40B4-BE49-F238E27FC236}">
                <a16:creationId xmlns:a16="http://schemas.microsoft.com/office/drawing/2014/main" id="{450D562D-EFF7-4BDF-BA75-B1196219C473}"/>
              </a:ext>
            </a:extLst>
          </p:cNvPr>
          <p:cNvSpPr>
            <a:spLocks noChangeArrowheads="1"/>
          </p:cNvSpPr>
          <p:nvPr/>
        </p:nvSpPr>
        <p:spPr bwMode="auto">
          <a:xfrm>
            <a:off x="3171750" y="3161630"/>
            <a:ext cx="2654300" cy="423863"/>
          </a:xfrm>
          <a:prstGeom prst="rect">
            <a:avLst/>
          </a:prstGeom>
          <a:solidFill>
            <a:srgbClr val="FFFFCC"/>
          </a:solidFill>
          <a:ln w="25400">
            <a:solidFill>
              <a:schemeClr val="tx1"/>
            </a:solidFill>
            <a:miter lim="800000"/>
            <a:headEnd/>
            <a:tailEnd/>
          </a:ln>
          <a:effectLst>
            <a:outerShdw dist="53882" dir="8100000" algn="ctr" rotWithShape="0">
              <a:schemeClr val="tx2"/>
            </a:outerShdw>
          </a:effectLst>
        </p:spPr>
        <p:txBody>
          <a:bodyPr wrap="none" lIns="92075" tIns="46038" rIns="92075" bIns="46038" anchorCtr="1"/>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700">
                <a:latin typeface="微软雅黑" panose="020B0503020204020204" pitchFamily="34" charset="-122"/>
                <a:ea typeface="微软雅黑" panose="020B0503020204020204" pitchFamily="34" charset="-122"/>
              </a:rPr>
              <a:t>差异计算</a:t>
            </a:r>
            <a:r>
              <a:rPr lang="en-US" altLang="zh-CN" sz="1700">
                <a:latin typeface="微软雅黑" panose="020B0503020204020204" pitchFamily="34" charset="-122"/>
                <a:ea typeface="微软雅黑" panose="020B0503020204020204" pitchFamily="34" charset="-122"/>
              </a:rPr>
              <a:t>/WIP</a:t>
            </a:r>
            <a:r>
              <a:rPr lang="zh-CN" altLang="en-US" sz="1700">
                <a:latin typeface="微软雅黑" panose="020B0503020204020204" pitchFamily="34" charset="-122"/>
                <a:ea typeface="微软雅黑" panose="020B0503020204020204" pitchFamily="34" charset="-122"/>
              </a:rPr>
              <a:t>计算</a:t>
            </a:r>
          </a:p>
        </p:txBody>
      </p:sp>
      <p:sp>
        <p:nvSpPr>
          <p:cNvPr id="16" name="Rectangle 14">
            <a:extLst>
              <a:ext uri="{FF2B5EF4-FFF2-40B4-BE49-F238E27FC236}">
                <a16:creationId xmlns:a16="http://schemas.microsoft.com/office/drawing/2014/main" id="{2DAEB746-23C1-4523-8061-61958BA02BC5}"/>
              </a:ext>
            </a:extLst>
          </p:cNvPr>
          <p:cNvSpPr>
            <a:spLocks noChangeArrowheads="1"/>
          </p:cNvSpPr>
          <p:nvPr/>
        </p:nvSpPr>
        <p:spPr bwMode="auto">
          <a:xfrm>
            <a:off x="3254300" y="4318918"/>
            <a:ext cx="2654300" cy="423862"/>
          </a:xfrm>
          <a:prstGeom prst="rect">
            <a:avLst/>
          </a:prstGeom>
          <a:solidFill>
            <a:srgbClr val="FFFFCC"/>
          </a:solidFill>
          <a:ln w="25400">
            <a:solidFill>
              <a:schemeClr val="tx1"/>
            </a:solidFill>
            <a:miter lim="800000"/>
            <a:headEnd/>
            <a:tailEnd/>
          </a:ln>
          <a:effectLst>
            <a:outerShdw dist="53882" dir="8100000" algn="ctr" rotWithShape="0">
              <a:schemeClr val="tx2"/>
            </a:outerShdw>
          </a:effectLst>
        </p:spPr>
        <p:txBody>
          <a:bodyPr wrap="none" lIns="92075" tIns="46038" rIns="92075" bIns="46038" anchorCtr="1"/>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700">
                <a:solidFill>
                  <a:srgbClr val="FF0000"/>
                </a:solidFill>
                <a:latin typeface="微软雅黑" panose="020B0503020204020204" pitchFamily="34" charset="-122"/>
                <a:ea typeface="微软雅黑" panose="020B0503020204020204" pitchFamily="34" charset="-122"/>
              </a:rPr>
              <a:t>间接费用计算</a:t>
            </a:r>
          </a:p>
        </p:txBody>
      </p:sp>
    </p:spTree>
    <p:extLst>
      <p:ext uri="{BB962C8B-B14F-4D97-AF65-F5344CB8AC3E}">
        <p14:creationId xmlns:p14="http://schemas.microsoft.com/office/powerpoint/2010/main" val="32390707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产品成本控制 </a:t>
            </a:r>
            <a:endParaRPr lang="en-US" b="0" dirty="0"/>
          </a:p>
        </p:txBody>
      </p:sp>
      <p:sp>
        <p:nvSpPr>
          <p:cNvPr id="4" name="Freeform 3">
            <a:extLst>
              <a:ext uri="{FF2B5EF4-FFF2-40B4-BE49-F238E27FC236}">
                <a16:creationId xmlns:a16="http://schemas.microsoft.com/office/drawing/2014/main" id="{5D492CAA-9D13-4C6C-9093-410520FF6ABF}"/>
              </a:ext>
            </a:extLst>
          </p:cNvPr>
          <p:cNvSpPr>
            <a:spLocks/>
          </p:cNvSpPr>
          <p:nvPr/>
        </p:nvSpPr>
        <p:spPr bwMode="auto">
          <a:xfrm>
            <a:off x="4455195" y="2495550"/>
            <a:ext cx="309563" cy="166688"/>
          </a:xfrm>
          <a:custGeom>
            <a:avLst/>
            <a:gdLst>
              <a:gd name="T0" fmla="*/ 2147483646 w 230"/>
              <a:gd name="T1" fmla="*/ 2147483646 h 138"/>
              <a:gd name="T2" fmla="*/ 2147483646 w 230"/>
              <a:gd name="T3" fmla="*/ 0 h 138"/>
              <a:gd name="T4" fmla="*/ 0 w 230"/>
              <a:gd name="T5" fmla="*/ 2147483646 h 138"/>
              <a:gd name="T6" fmla="*/ 2147483646 w 230"/>
              <a:gd name="T7" fmla="*/ 2147483646 h 138"/>
              <a:gd name="T8" fmla="*/ 2147483646 w 230"/>
              <a:gd name="T9" fmla="*/ 2147483646 h 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0" h="138">
                <a:moveTo>
                  <a:pt x="229" y="57"/>
                </a:moveTo>
                <a:lnTo>
                  <a:pt x="128" y="0"/>
                </a:lnTo>
                <a:lnTo>
                  <a:pt x="0" y="34"/>
                </a:lnTo>
                <a:lnTo>
                  <a:pt x="105" y="137"/>
                </a:lnTo>
                <a:lnTo>
                  <a:pt x="229" y="57"/>
                </a:lnTo>
              </a:path>
            </a:pathLst>
          </a:custGeom>
          <a:solidFill>
            <a:srgbClr val="FF6633"/>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 name="Freeform 4">
            <a:extLst>
              <a:ext uri="{FF2B5EF4-FFF2-40B4-BE49-F238E27FC236}">
                <a16:creationId xmlns:a16="http://schemas.microsoft.com/office/drawing/2014/main" id="{02944C18-B0E9-418A-BBD5-D7062CAE4183}"/>
              </a:ext>
            </a:extLst>
          </p:cNvPr>
          <p:cNvSpPr>
            <a:spLocks/>
          </p:cNvSpPr>
          <p:nvPr/>
        </p:nvSpPr>
        <p:spPr bwMode="auto">
          <a:xfrm>
            <a:off x="3575720" y="2925763"/>
            <a:ext cx="1379538" cy="417512"/>
          </a:xfrm>
          <a:custGeom>
            <a:avLst/>
            <a:gdLst>
              <a:gd name="T0" fmla="*/ 2147483646 w 1026"/>
              <a:gd name="T1" fmla="*/ 2147483646 h 346"/>
              <a:gd name="T2" fmla="*/ 0 w 1026"/>
              <a:gd name="T3" fmla="*/ 2147483646 h 346"/>
              <a:gd name="T4" fmla="*/ 2147483646 w 1026"/>
              <a:gd name="T5" fmla="*/ 0 h 346"/>
              <a:gd name="T6" fmla="*/ 2147483646 w 1026"/>
              <a:gd name="T7" fmla="*/ 2147483646 h 346"/>
              <a:gd name="T8" fmla="*/ 2147483646 w 1026"/>
              <a:gd name="T9" fmla="*/ 2147483646 h 3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6" h="346">
                <a:moveTo>
                  <a:pt x="227" y="345"/>
                </a:moveTo>
                <a:lnTo>
                  <a:pt x="0" y="215"/>
                </a:lnTo>
                <a:lnTo>
                  <a:pt x="808" y="0"/>
                </a:lnTo>
                <a:lnTo>
                  <a:pt x="1025" y="131"/>
                </a:lnTo>
                <a:lnTo>
                  <a:pt x="227" y="345"/>
                </a:lnTo>
              </a:path>
            </a:pathLst>
          </a:custGeom>
          <a:solidFill>
            <a:srgbClr val="86868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 name="Freeform 5">
            <a:extLst>
              <a:ext uri="{FF2B5EF4-FFF2-40B4-BE49-F238E27FC236}">
                <a16:creationId xmlns:a16="http://schemas.microsoft.com/office/drawing/2014/main" id="{33B87737-61F8-4827-861D-2E7194FF173C}"/>
              </a:ext>
            </a:extLst>
          </p:cNvPr>
          <p:cNvSpPr>
            <a:spLocks/>
          </p:cNvSpPr>
          <p:nvPr/>
        </p:nvSpPr>
        <p:spPr bwMode="auto">
          <a:xfrm>
            <a:off x="3575720" y="2901950"/>
            <a:ext cx="1379538" cy="417513"/>
          </a:xfrm>
          <a:custGeom>
            <a:avLst/>
            <a:gdLst>
              <a:gd name="T0" fmla="*/ 2147483646 w 1026"/>
              <a:gd name="T1" fmla="*/ 2147483646 h 346"/>
              <a:gd name="T2" fmla="*/ 0 w 1026"/>
              <a:gd name="T3" fmla="*/ 2147483646 h 346"/>
              <a:gd name="T4" fmla="*/ 2147483646 w 1026"/>
              <a:gd name="T5" fmla="*/ 0 h 346"/>
              <a:gd name="T6" fmla="*/ 2147483646 w 1026"/>
              <a:gd name="T7" fmla="*/ 2147483646 h 346"/>
              <a:gd name="T8" fmla="*/ 2147483646 w 1026"/>
              <a:gd name="T9" fmla="*/ 2147483646 h 3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6" h="346">
                <a:moveTo>
                  <a:pt x="227" y="345"/>
                </a:moveTo>
                <a:lnTo>
                  <a:pt x="0" y="215"/>
                </a:lnTo>
                <a:lnTo>
                  <a:pt x="808" y="0"/>
                </a:lnTo>
                <a:lnTo>
                  <a:pt x="1025" y="131"/>
                </a:lnTo>
                <a:lnTo>
                  <a:pt x="227" y="345"/>
                </a:lnTo>
              </a:path>
            </a:pathLst>
          </a:custGeom>
          <a:solidFill>
            <a:srgbClr val="CCFFCC"/>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 name="Freeform 6">
            <a:extLst>
              <a:ext uri="{FF2B5EF4-FFF2-40B4-BE49-F238E27FC236}">
                <a16:creationId xmlns:a16="http://schemas.microsoft.com/office/drawing/2014/main" id="{7DCD6755-8C90-4C12-8ADE-DCB73CD4A483}"/>
              </a:ext>
            </a:extLst>
          </p:cNvPr>
          <p:cNvSpPr>
            <a:spLocks/>
          </p:cNvSpPr>
          <p:nvPr/>
        </p:nvSpPr>
        <p:spPr bwMode="auto">
          <a:xfrm>
            <a:off x="4590133" y="2565400"/>
            <a:ext cx="174625" cy="522288"/>
          </a:xfrm>
          <a:custGeom>
            <a:avLst/>
            <a:gdLst>
              <a:gd name="T0" fmla="*/ 2147483646 w 130"/>
              <a:gd name="T1" fmla="*/ 2147483646 h 433"/>
              <a:gd name="T2" fmla="*/ 2147483646 w 130"/>
              <a:gd name="T3" fmla="*/ 0 h 433"/>
              <a:gd name="T4" fmla="*/ 0 w 130"/>
              <a:gd name="T5" fmla="*/ 2147483646 h 433"/>
              <a:gd name="T6" fmla="*/ 0 w 130"/>
              <a:gd name="T7" fmla="*/ 2147483646 h 433"/>
              <a:gd name="T8" fmla="*/ 2147483646 w 130"/>
              <a:gd name="T9" fmla="*/ 2147483646 h 4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0" h="433">
                <a:moveTo>
                  <a:pt x="129" y="397"/>
                </a:moveTo>
                <a:lnTo>
                  <a:pt x="129" y="0"/>
                </a:lnTo>
                <a:lnTo>
                  <a:pt x="0" y="34"/>
                </a:lnTo>
                <a:lnTo>
                  <a:pt x="0" y="432"/>
                </a:lnTo>
                <a:lnTo>
                  <a:pt x="129" y="397"/>
                </a:lnTo>
              </a:path>
            </a:pathLst>
          </a:custGeom>
          <a:solidFill>
            <a:srgbClr val="FF999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Freeform 7">
            <a:extLst>
              <a:ext uri="{FF2B5EF4-FFF2-40B4-BE49-F238E27FC236}">
                <a16:creationId xmlns:a16="http://schemas.microsoft.com/office/drawing/2014/main" id="{B53539CB-E555-4852-A658-CBA0AE787CFB}"/>
              </a:ext>
            </a:extLst>
          </p:cNvPr>
          <p:cNvSpPr>
            <a:spLocks/>
          </p:cNvSpPr>
          <p:nvPr/>
        </p:nvSpPr>
        <p:spPr bwMode="auto">
          <a:xfrm>
            <a:off x="4455195" y="2536825"/>
            <a:ext cx="134938" cy="550863"/>
          </a:xfrm>
          <a:custGeom>
            <a:avLst/>
            <a:gdLst>
              <a:gd name="T0" fmla="*/ 0 w 101"/>
              <a:gd name="T1" fmla="*/ 2147483646 h 457"/>
              <a:gd name="T2" fmla="*/ 0 w 101"/>
              <a:gd name="T3" fmla="*/ 0 h 457"/>
              <a:gd name="T4" fmla="*/ 2147483646 w 101"/>
              <a:gd name="T5" fmla="*/ 2147483646 h 457"/>
              <a:gd name="T6" fmla="*/ 2147483646 w 101"/>
              <a:gd name="T7" fmla="*/ 2147483646 h 457"/>
              <a:gd name="T8" fmla="*/ 0 w 101"/>
              <a:gd name="T9" fmla="*/ 2147483646 h 4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 h="457">
                <a:moveTo>
                  <a:pt x="0" y="398"/>
                </a:moveTo>
                <a:lnTo>
                  <a:pt x="0" y="0"/>
                </a:lnTo>
                <a:lnTo>
                  <a:pt x="100" y="57"/>
                </a:lnTo>
                <a:lnTo>
                  <a:pt x="100" y="456"/>
                </a:lnTo>
                <a:lnTo>
                  <a:pt x="0" y="398"/>
                </a:lnTo>
              </a:path>
            </a:pathLst>
          </a:custGeom>
          <a:solidFill>
            <a:srgbClr val="CC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Freeform 8">
            <a:extLst>
              <a:ext uri="{FF2B5EF4-FFF2-40B4-BE49-F238E27FC236}">
                <a16:creationId xmlns:a16="http://schemas.microsoft.com/office/drawing/2014/main" id="{B71C69D5-4063-4762-9FA0-AA2D31635ACD}"/>
              </a:ext>
            </a:extLst>
          </p:cNvPr>
          <p:cNvSpPr>
            <a:spLocks/>
          </p:cNvSpPr>
          <p:nvPr/>
        </p:nvSpPr>
        <p:spPr bwMode="auto">
          <a:xfrm>
            <a:off x="4218658" y="2668588"/>
            <a:ext cx="309562" cy="150812"/>
          </a:xfrm>
          <a:custGeom>
            <a:avLst/>
            <a:gdLst>
              <a:gd name="T0" fmla="*/ 2147483646 w 230"/>
              <a:gd name="T1" fmla="*/ 2147483646 h 124"/>
              <a:gd name="T2" fmla="*/ 2147483646 w 230"/>
              <a:gd name="T3" fmla="*/ 0 h 124"/>
              <a:gd name="T4" fmla="*/ 0 w 230"/>
              <a:gd name="T5" fmla="*/ 2147483646 h 124"/>
              <a:gd name="T6" fmla="*/ 2147483646 w 230"/>
              <a:gd name="T7" fmla="*/ 2147483646 h 124"/>
              <a:gd name="T8" fmla="*/ 2147483646 w 230"/>
              <a:gd name="T9" fmla="*/ 2147483646 h 1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0" h="124">
                <a:moveTo>
                  <a:pt x="229" y="57"/>
                </a:moveTo>
                <a:lnTo>
                  <a:pt x="128" y="0"/>
                </a:lnTo>
                <a:lnTo>
                  <a:pt x="0" y="34"/>
                </a:lnTo>
                <a:lnTo>
                  <a:pt x="97" y="123"/>
                </a:lnTo>
                <a:lnTo>
                  <a:pt x="229" y="57"/>
                </a:lnTo>
              </a:path>
            </a:pathLst>
          </a:custGeom>
          <a:solidFill>
            <a:schemeClr val="hlink"/>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Freeform 9">
            <a:extLst>
              <a:ext uri="{FF2B5EF4-FFF2-40B4-BE49-F238E27FC236}">
                <a16:creationId xmlns:a16="http://schemas.microsoft.com/office/drawing/2014/main" id="{C3376C0E-30C4-4A84-B9C0-237FCB76DB89}"/>
              </a:ext>
            </a:extLst>
          </p:cNvPr>
          <p:cNvSpPr>
            <a:spLocks/>
          </p:cNvSpPr>
          <p:nvPr/>
        </p:nvSpPr>
        <p:spPr bwMode="auto">
          <a:xfrm>
            <a:off x="4353595" y="2738438"/>
            <a:ext cx="174625" cy="406400"/>
          </a:xfrm>
          <a:custGeom>
            <a:avLst/>
            <a:gdLst>
              <a:gd name="T0" fmla="*/ 2147483646 w 130"/>
              <a:gd name="T1" fmla="*/ 2147483646 h 336"/>
              <a:gd name="T2" fmla="*/ 2147483646 w 130"/>
              <a:gd name="T3" fmla="*/ 0 h 336"/>
              <a:gd name="T4" fmla="*/ 0 w 130"/>
              <a:gd name="T5" fmla="*/ 2147483646 h 336"/>
              <a:gd name="T6" fmla="*/ 0 w 130"/>
              <a:gd name="T7" fmla="*/ 2147483646 h 336"/>
              <a:gd name="T8" fmla="*/ 2147483646 w 130"/>
              <a:gd name="T9" fmla="*/ 2147483646 h 3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0" h="336">
                <a:moveTo>
                  <a:pt x="129" y="300"/>
                </a:moveTo>
                <a:lnTo>
                  <a:pt x="129" y="0"/>
                </a:lnTo>
                <a:lnTo>
                  <a:pt x="0" y="34"/>
                </a:lnTo>
                <a:lnTo>
                  <a:pt x="0" y="335"/>
                </a:lnTo>
                <a:lnTo>
                  <a:pt x="129" y="300"/>
                </a:lnTo>
              </a:path>
            </a:pathLst>
          </a:custGeom>
          <a:solidFill>
            <a:schemeClr val="hlink"/>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Freeform 10">
            <a:extLst>
              <a:ext uri="{FF2B5EF4-FFF2-40B4-BE49-F238E27FC236}">
                <a16:creationId xmlns:a16="http://schemas.microsoft.com/office/drawing/2014/main" id="{66DCA93C-434D-4988-80D3-4526D5DF3771}"/>
              </a:ext>
            </a:extLst>
          </p:cNvPr>
          <p:cNvSpPr>
            <a:spLocks/>
          </p:cNvSpPr>
          <p:nvPr/>
        </p:nvSpPr>
        <p:spPr bwMode="auto">
          <a:xfrm>
            <a:off x="4218658" y="2711450"/>
            <a:ext cx="134937" cy="433388"/>
          </a:xfrm>
          <a:custGeom>
            <a:avLst/>
            <a:gdLst>
              <a:gd name="T0" fmla="*/ 0 w 101"/>
              <a:gd name="T1" fmla="*/ 2147483646 h 359"/>
              <a:gd name="T2" fmla="*/ 0 w 101"/>
              <a:gd name="T3" fmla="*/ 0 h 359"/>
              <a:gd name="T4" fmla="*/ 2147483646 w 101"/>
              <a:gd name="T5" fmla="*/ 2147483646 h 359"/>
              <a:gd name="T6" fmla="*/ 2147483646 w 101"/>
              <a:gd name="T7" fmla="*/ 2147483646 h 359"/>
              <a:gd name="T8" fmla="*/ 0 w 101"/>
              <a:gd name="T9" fmla="*/ 2147483646 h 3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 h="359">
                <a:moveTo>
                  <a:pt x="0" y="300"/>
                </a:moveTo>
                <a:lnTo>
                  <a:pt x="0" y="0"/>
                </a:lnTo>
                <a:lnTo>
                  <a:pt x="100" y="57"/>
                </a:lnTo>
                <a:lnTo>
                  <a:pt x="100" y="358"/>
                </a:lnTo>
                <a:lnTo>
                  <a:pt x="0" y="300"/>
                </a:lnTo>
              </a:path>
            </a:pathLst>
          </a:custGeom>
          <a:solidFill>
            <a:schemeClr val="hlink"/>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 name="Group 11">
            <a:extLst>
              <a:ext uri="{FF2B5EF4-FFF2-40B4-BE49-F238E27FC236}">
                <a16:creationId xmlns:a16="http://schemas.microsoft.com/office/drawing/2014/main" id="{A015E5A1-63A9-4441-9126-0F52F4650D9E}"/>
              </a:ext>
            </a:extLst>
          </p:cNvPr>
          <p:cNvGrpSpPr>
            <a:grpSpLocks/>
          </p:cNvGrpSpPr>
          <p:nvPr/>
        </p:nvGrpSpPr>
        <p:grpSpPr bwMode="auto">
          <a:xfrm>
            <a:off x="3988470" y="2830513"/>
            <a:ext cx="307975" cy="365125"/>
            <a:chOff x="2276" y="3058"/>
            <a:chExt cx="229" cy="302"/>
          </a:xfrm>
        </p:grpSpPr>
        <p:sp>
          <p:nvSpPr>
            <p:cNvPr id="13" name="Freeform 12">
              <a:extLst>
                <a:ext uri="{FF2B5EF4-FFF2-40B4-BE49-F238E27FC236}">
                  <a16:creationId xmlns:a16="http://schemas.microsoft.com/office/drawing/2014/main" id="{ED31DE08-CCB7-4D15-80A4-6ABF08BB6E94}"/>
                </a:ext>
              </a:extLst>
            </p:cNvPr>
            <p:cNvSpPr>
              <a:spLocks/>
            </p:cNvSpPr>
            <p:nvPr/>
          </p:nvSpPr>
          <p:spPr bwMode="auto">
            <a:xfrm>
              <a:off x="2376" y="3116"/>
              <a:ext cx="129" cy="244"/>
            </a:xfrm>
            <a:custGeom>
              <a:avLst/>
              <a:gdLst>
                <a:gd name="T0" fmla="*/ 128 w 129"/>
                <a:gd name="T1" fmla="*/ 207 h 244"/>
                <a:gd name="T2" fmla="*/ 128 w 129"/>
                <a:gd name="T3" fmla="*/ 0 h 244"/>
                <a:gd name="T4" fmla="*/ 0 w 129"/>
                <a:gd name="T5" fmla="*/ 34 h 244"/>
                <a:gd name="T6" fmla="*/ 0 w 129"/>
                <a:gd name="T7" fmla="*/ 243 h 244"/>
                <a:gd name="T8" fmla="*/ 128 w 129"/>
                <a:gd name="T9" fmla="*/ 207 h 2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244">
                  <a:moveTo>
                    <a:pt x="128" y="207"/>
                  </a:moveTo>
                  <a:lnTo>
                    <a:pt x="128" y="0"/>
                  </a:lnTo>
                  <a:lnTo>
                    <a:pt x="0" y="34"/>
                  </a:lnTo>
                  <a:lnTo>
                    <a:pt x="0" y="243"/>
                  </a:lnTo>
                  <a:lnTo>
                    <a:pt x="128" y="207"/>
                  </a:lnTo>
                </a:path>
              </a:pathLst>
            </a:custGeom>
            <a:solidFill>
              <a:schemeClr val="hlink"/>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Freeform 13">
              <a:extLst>
                <a:ext uri="{FF2B5EF4-FFF2-40B4-BE49-F238E27FC236}">
                  <a16:creationId xmlns:a16="http://schemas.microsoft.com/office/drawing/2014/main" id="{7A0CCD6F-609D-482B-B1F4-D7E8B4547904}"/>
                </a:ext>
              </a:extLst>
            </p:cNvPr>
            <p:cNvSpPr>
              <a:spLocks/>
            </p:cNvSpPr>
            <p:nvPr/>
          </p:nvSpPr>
          <p:spPr bwMode="auto">
            <a:xfrm>
              <a:off x="2276" y="3093"/>
              <a:ext cx="101" cy="267"/>
            </a:xfrm>
            <a:custGeom>
              <a:avLst/>
              <a:gdLst>
                <a:gd name="T0" fmla="*/ 0 w 101"/>
                <a:gd name="T1" fmla="*/ 206 h 267"/>
                <a:gd name="T2" fmla="*/ 0 w 101"/>
                <a:gd name="T3" fmla="*/ 0 h 267"/>
                <a:gd name="T4" fmla="*/ 100 w 101"/>
                <a:gd name="T5" fmla="*/ 57 h 267"/>
                <a:gd name="T6" fmla="*/ 100 w 101"/>
                <a:gd name="T7" fmla="*/ 266 h 267"/>
                <a:gd name="T8" fmla="*/ 0 w 101"/>
                <a:gd name="T9" fmla="*/ 206 h 2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 h="267">
                  <a:moveTo>
                    <a:pt x="0" y="206"/>
                  </a:moveTo>
                  <a:lnTo>
                    <a:pt x="0" y="0"/>
                  </a:lnTo>
                  <a:lnTo>
                    <a:pt x="100" y="57"/>
                  </a:lnTo>
                  <a:lnTo>
                    <a:pt x="100" y="266"/>
                  </a:lnTo>
                  <a:lnTo>
                    <a:pt x="0" y="206"/>
                  </a:lnTo>
                </a:path>
              </a:pathLst>
            </a:custGeom>
            <a:solidFill>
              <a:schemeClr val="hlink"/>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Freeform 14">
              <a:extLst>
                <a:ext uri="{FF2B5EF4-FFF2-40B4-BE49-F238E27FC236}">
                  <a16:creationId xmlns:a16="http://schemas.microsoft.com/office/drawing/2014/main" id="{C1D9DB96-CF1F-4946-AED0-96BBA094B053}"/>
                </a:ext>
              </a:extLst>
            </p:cNvPr>
            <p:cNvSpPr>
              <a:spLocks/>
            </p:cNvSpPr>
            <p:nvPr/>
          </p:nvSpPr>
          <p:spPr bwMode="auto">
            <a:xfrm>
              <a:off x="2276" y="3058"/>
              <a:ext cx="229" cy="94"/>
            </a:xfrm>
            <a:custGeom>
              <a:avLst/>
              <a:gdLst>
                <a:gd name="T0" fmla="*/ 228 w 229"/>
                <a:gd name="T1" fmla="*/ 58 h 94"/>
                <a:gd name="T2" fmla="*/ 128 w 229"/>
                <a:gd name="T3" fmla="*/ 0 h 94"/>
                <a:gd name="T4" fmla="*/ 0 w 229"/>
                <a:gd name="T5" fmla="*/ 34 h 94"/>
                <a:gd name="T6" fmla="*/ 99 w 229"/>
                <a:gd name="T7" fmla="*/ 93 h 94"/>
                <a:gd name="T8" fmla="*/ 228 w 229"/>
                <a:gd name="T9" fmla="*/ 58 h 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9" h="94">
                  <a:moveTo>
                    <a:pt x="228" y="58"/>
                  </a:moveTo>
                  <a:lnTo>
                    <a:pt x="128" y="0"/>
                  </a:lnTo>
                  <a:lnTo>
                    <a:pt x="0" y="34"/>
                  </a:lnTo>
                  <a:lnTo>
                    <a:pt x="99" y="93"/>
                  </a:lnTo>
                  <a:lnTo>
                    <a:pt x="228" y="58"/>
                  </a:lnTo>
                </a:path>
              </a:pathLst>
            </a:custGeom>
            <a:solidFill>
              <a:schemeClr val="hlink"/>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6" name="Freeform 15">
            <a:extLst>
              <a:ext uri="{FF2B5EF4-FFF2-40B4-BE49-F238E27FC236}">
                <a16:creationId xmlns:a16="http://schemas.microsoft.com/office/drawing/2014/main" id="{4285BF71-E8C3-4491-9EEF-41071A7F0CD7}"/>
              </a:ext>
            </a:extLst>
          </p:cNvPr>
          <p:cNvSpPr>
            <a:spLocks/>
          </p:cNvSpPr>
          <p:nvPr/>
        </p:nvSpPr>
        <p:spPr bwMode="auto">
          <a:xfrm>
            <a:off x="3755108" y="2981325"/>
            <a:ext cx="309562" cy="152400"/>
          </a:xfrm>
          <a:custGeom>
            <a:avLst/>
            <a:gdLst>
              <a:gd name="T0" fmla="*/ 2147483646 w 230"/>
              <a:gd name="T1" fmla="*/ 2147483646 h 126"/>
              <a:gd name="T2" fmla="*/ 2147483646 w 230"/>
              <a:gd name="T3" fmla="*/ 0 h 126"/>
              <a:gd name="T4" fmla="*/ 0 w 230"/>
              <a:gd name="T5" fmla="*/ 2147483646 h 126"/>
              <a:gd name="T6" fmla="*/ 2147483646 w 230"/>
              <a:gd name="T7" fmla="*/ 2147483646 h 126"/>
              <a:gd name="T8" fmla="*/ 2147483646 w 230"/>
              <a:gd name="T9" fmla="*/ 2147483646 h 1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0" h="126">
                <a:moveTo>
                  <a:pt x="229" y="58"/>
                </a:moveTo>
                <a:lnTo>
                  <a:pt x="129" y="0"/>
                </a:lnTo>
                <a:lnTo>
                  <a:pt x="0" y="35"/>
                </a:lnTo>
                <a:lnTo>
                  <a:pt x="102" y="125"/>
                </a:lnTo>
                <a:lnTo>
                  <a:pt x="229" y="58"/>
                </a:lnTo>
              </a:path>
            </a:pathLst>
          </a:custGeom>
          <a:solidFill>
            <a:schemeClr val="hlink"/>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Freeform 16">
            <a:extLst>
              <a:ext uri="{FF2B5EF4-FFF2-40B4-BE49-F238E27FC236}">
                <a16:creationId xmlns:a16="http://schemas.microsoft.com/office/drawing/2014/main" id="{8B382628-31D8-49A7-91DC-7AA139BCD484}"/>
              </a:ext>
            </a:extLst>
          </p:cNvPr>
          <p:cNvSpPr>
            <a:spLocks/>
          </p:cNvSpPr>
          <p:nvPr/>
        </p:nvSpPr>
        <p:spPr bwMode="auto">
          <a:xfrm>
            <a:off x="3891633" y="3052763"/>
            <a:ext cx="173037" cy="196850"/>
          </a:xfrm>
          <a:custGeom>
            <a:avLst/>
            <a:gdLst>
              <a:gd name="T0" fmla="*/ 2147483646 w 129"/>
              <a:gd name="T1" fmla="*/ 2147483646 h 163"/>
              <a:gd name="T2" fmla="*/ 2147483646 w 129"/>
              <a:gd name="T3" fmla="*/ 0 h 163"/>
              <a:gd name="T4" fmla="*/ 0 w 129"/>
              <a:gd name="T5" fmla="*/ 2147483646 h 163"/>
              <a:gd name="T6" fmla="*/ 0 w 129"/>
              <a:gd name="T7" fmla="*/ 2147483646 h 163"/>
              <a:gd name="T8" fmla="*/ 2147483646 w 129"/>
              <a:gd name="T9" fmla="*/ 2147483646 h 1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163">
                <a:moveTo>
                  <a:pt x="128" y="127"/>
                </a:moveTo>
                <a:lnTo>
                  <a:pt x="128" y="0"/>
                </a:lnTo>
                <a:lnTo>
                  <a:pt x="0" y="34"/>
                </a:lnTo>
                <a:lnTo>
                  <a:pt x="0" y="162"/>
                </a:lnTo>
                <a:lnTo>
                  <a:pt x="128" y="127"/>
                </a:lnTo>
              </a:path>
            </a:pathLst>
          </a:custGeom>
          <a:solidFill>
            <a:schemeClr val="hlink"/>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Freeform 17">
            <a:extLst>
              <a:ext uri="{FF2B5EF4-FFF2-40B4-BE49-F238E27FC236}">
                <a16:creationId xmlns:a16="http://schemas.microsoft.com/office/drawing/2014/main" id="{C871447B-6369-4124-8B36-A2F76FA475AF}"/>
              </a:ext>
            </a:extLst>
          </p:cNvPr>
          <p:cNvSpPr>
            <a:spLocks/>
          </p:cNvSpPr>
          <p:nvPr/>
        </p:nvSpPr>
        <p:spPr bwMode="auto">
          <a:xfrm>
            <a:off x="3758283" y="3024188"/>
            <a:ext cx="134937" cy="225425"/>
          </a:xfrm>
          <a:custGeom>
            <a:avLst/>
            <a:gdLst>
              <a:gd name="T0" fmla="*/ 0 w 100"/>
              <a:gd name="T1" fmla="*/ 2147483646 h 187"/>
              <a:gd name="T2" fmla="*/ 0 w 100"/>
              <a:gd name="T3" fmla="*/ 0 h 187"/>
              <a:gd name="T4" fmla="*/ 2147483646 w 100"/>
              <a:gd name="T5" fmla="*/ 2147483646 h 187"/>
              <a:gd name="T6" fmla="*/ 2147483646 w 100"/>
              <a:gd name="T7" fmla="*/ 2147483646 h 187"/>
              <a:gd name="T8" fmla="*/ 0 w 100"/>
              <a:gd name="T9" fmla="*/ 2147483646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 h="187">
                <a:moveTo>
                  <a:pt x="0" y="128"/>
                </a:moveTo>
                <a:lnTo>
                  <a:pt x="0" y="0"/>
                </a:lnTo>
                <a:lnTo>
                  <a:pt x="99" y="57"/>
                </a:lnTo>
                <a:lnTo>
                  <a:pt x="99" y="186"/>
                </a:lnTo>
                <a:lnTo>
                  <a:pt x="0" y="128"/>
                </a:lnTo>
              </a:path>
            </a:pathLst>
          </a:custGeom>
          <a:solidFill>
            <a:schemeClr val="hlink"/>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Rectangle 18">
            <a:extLst>
              <a:ext uri="{FF2B5EF4-FFF2-40B4-BE49-F238E27FC236}">
                <a16:creationId xmlns:a16="http://schemas.microsoft.com/office/drawing/2014/main" id="{EA0B295D-0B8F-42E0-9714-346287E2D186}"/>
              </a:ext>
            </a:extLst>
          </p:cNvPr>
          <p:cNvSpPr>
            <a:spLocks noChangeArrowheads="1"/>
          </p:cNvSpPr>
          <p:nvPr/>
        </p:nvSpPr>
        <p:spPr bwMode="auto">
          <a:xfrm>
            <a:off x="3575720" y="3232150"/>
            <a:ext cx="1411288"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spAutoFit/>
          </a:bodyPr>
          <a:lstStyle>
            <a:lvl1pPr algn="l" defTabSz="822325">
              <a:defRPr sz="2400">
                <a:solidFill>
                  <a:schemeClr val="tx1"/>
                </a:solidFill>
                <a:latin typeface="Times New Roman" pitchFamily="18" charset="0"/>
                <a:ea typeface="宋体" pitchFamily="2" charset="-122"/>
              </a:defRPr>
            </a:lvl1pPr>
            <a:lvl2pPr marL="411163" algn="l" defTabSz="822325">
              <a:defRPr sz="2400">
                <a:solidFill>
                  <a:schemeClr val="tx1"/>
                </a:solidFill>
                <a:latin typeface="Times New Roman" pitchFamily="18" charset="0"/>
                <a:ea typeface="宋体" pitchFamily="2" charset="-122"/>
              </a:defRPr>
            </a:lvl2pPr>
            <a:lvl3pPr marL="822325" algn="l" defTabSz="822325">
              <a:defRPr sz="2400">
                <a:solidFill>
                  <a:schemeClr val="tx1"/>
                </a:solidFill>
                <a:latin typeface="Times New Roman" pitchFamily="18" charset="0"/>
                <a:ea typeface="宋体" pitchFamily="2" charset="-122"/>
              </a:defRPr>
            </a:lvl3pPr>
            <a:lvl4pPr marL="1235075" algn="l" defTabSz="822325">
              <a:defRPr sz="2400">
                <a:solidFill>
                  <a:schemeClr val="tx1"/>
                </a:solidFill>
                <a:latin typeface="Times New Roman" pitchFamily="18" charset="0"/>
                <a:ea typeface="宋体" pitchFamily="2" charset="-122"/>
              </a:defRPr>
            </a:lvl4pPr>
            <a:lvl5pPr marL="1646238" algn="l" defTabSz="822325">
              <a:defRPr sz="2400">
                <a:solidFill>
                  <a:schemeClr val="tx1"/>
                </a:solidFill>
                <a:latin typeface="Times New Roman" pitchFamily="18" charset="0"/>
                <a:ea typeface="宋体" pitchFamily="2" charset="-122"/>
              </a:defRPr>
            </a:lvl5pPr>
            <a:lvl6pPr marL="2103438" defTabSz="822325" eaLnBrk="0" fontAlgn="base" hangingPunct="0">
              <a:spcBef>
                <a:spcPct val="0"/>
              </a:spcBef>
              <a:spcAft>
                <a:spcPct val="0"/>
              </a:spcAft>
              <a:defRPr sz="2400">
                <a:solidFill>
                  <a:schemeClr val="tx1"/>
                </a:solidFill>
                <a:latin typeface="Times New Roman" pitchFamily="18" charset="0"/>
                <a:ea typeface="宋体" pitchFamily="2" charset="-122"/>
              </a:defRPr>
            </a:lvl6pPr>
            <a:lvl7pPr marL="2560638" defTabSz="822325" eaLnBrk="0" fontAlgn="base" hangingPunct="0">
              <a:spcBef>
                <a:spcPct val="0"/>
              </a:spcBef>
              <a:spcAft>
                <a:spcPct val="0"/>
              </a:spcAft>
              <a:defRPr sz="2400">
                <a:solidFill>
                  <a:schemeClr val="tx1"/>
                </a:solidFill>
                <a:latin typeface="Times New Roman" pitchFamily="18" charset="0"/>
                <a:ea typeface="宋体" pitchFamily="2" charset="-122"/>
              </a:defRPr>
            </a:lvl7pPr>
            <a:lvl8pPr marL="3017838" defTabSz="822325" eaLnBrk="0" fontAlgn="base" hangingPunct="0">
              <a:spcBef>
                <a:spcPct val="0"/>
              </a:spcBef>
              <a:spcAft>
                <a:spcPct val="0"/>
              </a:spcAft>
              <a:defRPr sz="2400">
                <a:solidFill>
                  <a:schemeClr val="tx1"/>
                </a:solidFill>
                <a:latin typeface="Times New Roman" pitchFamily="18" charset="0"/>
                <a:ea typeface="宋体" pitchFamily="2" charset="-122"/>
              </a:defRPr>
            </a:lvl8pPr>
            <a:lvl9pPr marL="3475038" defTabSz="822325"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a:spcBef>
                <a:spcPct val="50000"/>
              </a:spcBef>
              <a:defRPr/>
            </a:pPr>
            <a:r>
              <a:rPr lang="zh-CN" altLang="en-US" sz="2000">
                <a:solidFill>
                  <a:srgbClr val="000000"/>
                </a:solidFill>
                <a:effectLst>
                  <a:outerShdw blurRad="38100" dist="38100" dir="2700000" algn="tl">
                    <a:srgbClr val="FFFFFF"/>
                  </a:outerShdw>
                </a:effectLst>
                <a:latin typeface="Arial" charset="0"/>
                <a:ea typeface="黑体" pitchFamily="2" charset="-122"/>
              </a:rPr>
              <a:t>计划成本</a:t>
            </a:r>
            <a:endParaRPr lang="zh-CN" altLang="en-US">
              <a:solidFill>
                <a:srgbClr val="000000"/>
              </a:solidFill>
              <a:latin typeface="Arial" charset="0"/>
              <a:ea typeface="黑体" pitchFamily="2" charset="-122"/>
            </a:endParaRPr>
          </a:p>
        </p:txBody>
      </p:sp>
      <p:sp>
        <p:nvSpPr>
          <p:cNvPr id="20" name="Freeform 19">
            <a:extLst>
              <a:ext uri="{FF2B5EF4-FFF2-40B4-BE49-F238E27FC236}">
                <a16:creationId xmlns:a16="http://schemas.microsoft.com/office/drawing/2014/main" id="{D719ABE6-665F-4902-8FFD-68D8F20B5056}"/>
              </a:ext>
            </a:extLst>
          </p:cNvPr>
          <p:cNvSpPr>
            <a:spLocks/>
          </p:cNvSpPr>
          <p:nvPr/>
        </p:nvSpPr>
        <p:spPr bwMode="auto">
          <a:xfrm>
            <a:off x="4455195" y="3638550"/>
            <a:ext cx="309563" cy="166688"/>
          </a:xfrm>
          <a:custGeom>
            <a:avLst/>
            <a:gdLst>
              <a:gd name="T0" fmla="*/ 2147483646 w 230"/>
              <a:gd name="T1" fmla="*/ 2147483646 h 138"/>
              <a:gd name="T2" fmla="*/ 2147483646 w 230"/>
              <a:gd name="T3" fmla="*/ 0 h 138"/>
              <a:gd name="T4" fmla="*/ 0 w 230"/>
              <a:gd name="T5" fmla="*/ 2147483646 h 138"/>
              <a:gd name="T6" fmla="*/ 2147483646 w 230"/>
              <a:gd name="T7" fmla="*/ 2147483646 h 138"/>
              <a:gd name="T8" fmla="*/ 2147483646 w 230"/>
              <a:gd name="T9" fmla="*/ 2147483646 h 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0" h="138">
                <a:moveTo>
                  <a:pt x="229" y="57"/>
                </a:moveTo>
                <a:lnTo>
                  <a:pt x="128" y="0"/>
                </a:lnTo>
                <a:lnTo>
                  <a:pt x="0" y="34"/>
                </a:lnTo>
                <a:lnTo>
                  <a:pt x="105" y="137"/>
                </a:lnTo>
                <a:lnTo>
                  <a:pt x="229" y="57"/>
                </a:lnTo>
              </a:path>
            </a:pathLst>
          </a:custGeom>
          <a:solidFill>
            <a:schemeClr val="hlink"/>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Freeform 20">
            <a:extLst>
              <a:ext uri="{FF2B5EF4-FFF2-40B4-BE49-F238E27FC236}">
                <a16:creationId xmlns:a16="http://schemas.microsoft.com/office/drawing/2014/main" id="{1EAB232C-6E04-4B37-8A74-0ABC7510343A}"/>
              </a:ext>
            </a:extLst>
          </p:cNvPr>
          <p:cNvSpPr>
            <a:spLocks/>
          </p:cNvSpPr>
          <p:nvPr/>
        </p:nvSpPr>
        <p:spPr bwMode="auto">
          <a:xfrm>
            <a:off x="3575720" y="4068763"/>
            <a:ext cx="1379538" cy="417512"/>
          </a:xfrm>
          <a:custGeom>
            <a:avLst/>
            <a:gdLst>
              <a:gd name="T0" fmla="*/ 2147483646 w 1026"/>
              <a:gd name="T1" fmla="*/ 2147483646 h 346"/>
              <a:gd name="T2" fmla="*/ 0 w 1026"/>
              <a:gd name="T3" fmla="*/ 2147483646 h 346"/>
              <a:gd name="T4" fmla="*/ 2147483646 w 1026"/>
              <a:gd name="T5" fmla="*/ 0 h 346"/>
              <a:gd name="T6" fmla="*/ 2147483646 w 1026"/>
              <a:gd name="T7" fmla="*/ 2147483646 h 346"/>
              <a:gd name="T8" fmla="*/ 2147483646 w 1026"/>
              <a:gd name="T9" fmla="*/ 2147483646 h 3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6" h="346">
                <a:moveTo>
                  <a:pt x="227" y="345"/>
                </a:moveTo>
                <a:lnTo>
                  <a:pt x="0" y="215"/>
                </a:lnTo>
                <a:lnTo>
                  <a:pt x="808" y="0"/>
                </a:lnTo>
                <a:lnTo>
                  <a:pt x="1025" y="131"/>
                </a:lnTo>
                <a:lnTo>
                  <a:pt x="227" y="345"/>
                </a:lnTo>
              </a:path>
            </a:pathLst>
          </a:custGeom>
          <a:solidFill>
            <a:srgbClr val="86868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Freeform 21">
            <a:extLst>
              <a:ext uri="{FF2B5EF4-FFF2-40B4-BE49-F238E27FC236}">
                <a16:creationId xmlns:a16="http://schemas.microsoft.com/office/drawing/2014/main" id="{001DCC28-EEA9-4629-BFA0-8DE5B7409E0C}"/>
              </a:ext>
            </a:extLst>
          </p:cNvPr>
          <p:cNvSpPr>
            <a:spLocks/>
          </p:cNvSpPr>
          <p:nvPr/>
        </p:nvSpPr>
        <p:spPr bwMode="auto">
          <a:xfrm>
            <a:off x="3575720" y="4044950"/>
            <a:ext cx="1379538" cy="417513"/>
          </a:xfrm>
          <a:custGeom>
            <a:avLst/>
            <a:gdLst>
              <a:gd name="T0" fmla="*/ 2147483646 w 1026"/>
              <a:gd name="T1" fmla="*/ 2147483646 h 346"/>
              <a:gd name="T2" fmla="*/ 0 w 1026"/>
              <a:gd name="T3" fmla="*/ 2147483646 h 346"/>
              <a:gd name="T4" fmla="*/ 2147483646 w 1026"/>
              <a:gd name="T5" fmla="*/ 0 h 346"/>
              <a:gd name="T6" fmla="*/ 2147483646 w 1026"/>
              <a:gd name="T7" fmla="*/ 2147483646 h 346"/>
              <a:gd name="T8" fmla="*/ 2147483646 w 1026"/>
              <a:gd name="T9" fmla="*/ 2147483646 h 3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6" h="346">
                <a:moveTo>
                  <a:pt x="227" y="345"/>
                </a:moveTo>
                <a:lnTo>
                  <a:pt x="0" y="215"/>
                </a:lnTo>
                <a:lnTo>
                  <a:pt x="808" y="0"/>
                </a:lnTo>
                <a:lnTo>
                  <a:pt x="1025" y="131"/>
                </a:lnTo>
                <a:lnTo>
                  <a:pt x="227" y="345"/>
                </a:lnTo>
              </a:path>
            </a:pathLst>
          </a:custGeom>
          <a:solidFill>
            <a:srgbClr val="CCFFCC"/>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Freeform 22">
            <a:extLst>
              <a:ext uri="{FF2B5EF4-FFF2-40B4-BE49-F238E27FC236}">
                <a16:creationId xmlns:a16="http://schemas.microsoft.com/office/drawing/2014/main" id="{C9BCEB44-E14B-44A0-AF46-D67E3101897E}"/>
              </a:ext>
            </a:extLst>
          </p:cNvPr>
          <p:cNvSpPr>
            <a:spLocks/>
          </p:cNvSpPr>
          <p:nvPr/>
        </p:nvSpPr>
        <p:spPr bwMode="auto">
          <a:xfrm>
            <a:off x="4590133" y="3708400"/>
            <a:ext cx="174625" cy="522288"/>
          </a:xfrm>
          <a:custGeom>
            <a:avLst/>
            <a:gdLst>
              <a:gd name="T0" fmla="*/ 2147483646 w 130"/>
              <a:gd name="T1" fmla="*/ 2147483646 h 433"/>
              <a:gd name="T2" fmla="*/ 2147483646 w 130"/>
              <a:gd name="T3" fmla="*/ 0 h 433"/>
              <a:gd name="T4" fmla="*/ 0 w 130"/>
              <a:gd name="T5" fmla="*/ 2147483646 h 433"/>
              <a:gd name="T6" fmla="*/ 0 w 130"/>
              <a:gd name="T7" fmla="*/ 2147483646 h 433"/>
              <a:gd name="T8" fmla="*/ 2147483646 w 130"/>
              <a:gd name="T9" fmla="*/ 2147483646 h 4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0" h="433">
                <a:moveTo>
                  <a:pt x="129" y="397"/>
                </a:moveTo>
                <a:lnTo>
                  <a:pt x="129" y="0"/>
                </a:lnTo>
                <a:lnTo>
                  <a:pt x="0" y="34"/>
                </a:lnTo>
                <a:lnTo>
                  <a:pt x="0" y="432"/>
                </a:lnTo>
                <a:lnTo>
                  <a:pt x="129" y="397"/>
                </a:lnTo>
              </a:path>
            </a:pathLst>
          </a:custGeom>
          <a:solidFill>
            <a:schemeClr val="hlink"/>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Freeform 23">
            <a:extLst>
              <a:ext uri="{FF2B5EF4-FFF2-40B4-BE49-F238E27FC236}">
                <a16:creationId xmlns:a16="http://schemas.microsoft.com/office/drawing/2014/main" id="{31EBD945-56E3-4BB4-87FB-6F13BDD34A87}"/>
              </a:ext>
            </a:extLst>
          </p:cNvPr>
          <p:cNvSpPr>
            <a:spLocks/>
          </p:cNvSpPr>
          <p:nvPr/>
        </p:nvSpPr>
        <p:spPr bwMode="auto">
          <a:xfrm>
            <a:off x="4455195" y="3679825"/>
            <a:ext cx="134938" cy="550863"/>
          </a:xfrm>
          <a:custGeom>
            <a:avLst/>
            <a:gdLst>
              <a:gd name="T0" fmla="*/ 0 w 101"/>
              <a:gd name="T1" fmla="*/ 2147483646 h 457"/>
              <a:gd name="T2" fmla="*/ 0 w 101"/>
              <a:gd name="T3" fmla="*/ 0 h 457"/>
              <a:gd name="T4" fmla="*/ 2147483646 w 101"/>
              <a:gd name="T5" fmla="*/ 2147483646 h 457"/>
              <a:gd name="T6" fmla="*/ 2147483646 w 101"/>
              <a:gd name="T7" fmla="*/ 2147483646 h 457"/>
              <a:gd name="T8" fmla="*/ 0 w 101"/>
              <a:gd name="T9" fmla="*/ 2147483646 h 4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 h="457">
                <a:moveTo>
                  <a:pt x="0" y="398"/>
                </a:moveTo>
                <a:lnTo>
                  <a:pt x="0" y="0"/>
                </a:lnTo>
                <a:lnTo>
                  <a:pt x="100" y="57"/>
                </a:lnTo>
                <a:lnTo>
                  <a:pt x="100" y="456"/>
                </a:lnTo>
                <a:lnTo>
                  <a:pt x="0" y="398"/>
                </a:lnTo>
              </a:path>
            </a:pathLst>
          </a:custGeom>
          <a:solidFill>
            <a:schemeClr val="hlink"/>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Freeform 24">
            <a:extLst>
              <a:ext uri="{FF2B5EF4-FFF2-40B4-BE49-F238E27FC236}">
                <a16:creationId xmlns:a16="http://schemas.microsoft.com/office/drawing/2014/main" id="{BEA5987D-2938-422F-B265-6C6D734166D8}"/>
              </a:ext>
            </a:extLst>
          </p:cNvPr>
          <p:cNvSpPr>
            <a:spLocks/>
          </p:cNvSpPr>
          <p:nvPr/>
        </p:nvSpPr>
        <p:spPr bwMode="auto">
          <a:xfrm>
            <a:off x="4218658" y="3811588"/>
            <a:ext cx="309562" cy="150812"/>
          </a:xfrm>
          <a:custGeom>
            <a:avLst/>
            <a:gdLst>
              <a:gd name="T0" fmla="*/ 2147483646 w 230"/>
              <a:gd name="T1" fmla="*/ 2147483646 h 124"/>
              <a:gd name="T2" fmla="*/ 2147483646 w 230"/>
              <a:gd name="T3" fmla="*/ 0 h 124"/>
              <a:gd name="T4" fmla="*/ 0 w 230"/>
              <a:gd name="T5" fmla="*/ 2147483646 h 124"/>
              <a:gd name="T6" fmla="*/ 2147483646 w 230"/>
              <a:gd name="T7" fmla="*/ 2147483646 h 124"/>
              <a:gd name="T8" fmla="*/ 2147483646 w 230"/>
              <a:gd name="T9" fmla="*/ 2147483646 h 1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0" h="124">
                <a:moveTo>
                  <a:pt x="229" y="57"/>
                </a:moveTo>
                <a:lnTo>
                  <a:pt x="128" y="0"/>
                </a:lnTo>
                <a:lnTo>
                  <a:pt x="0" y="34"/>
                </a:lnTo>
                <a:lnTo>
                  <a:pt x="97" y="123"/>
                </a:lnTo>
                <a:lnTo>
                  <a:pt x="229" y="57"/>
                </a:lnTo>
              </a:path>
            </a:pathLst>
          </a:custGeom>
          <a:solidFill>
            <a:schemeClr val="hlink"/>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Freeform 25">
            <a:extLst>
              <a:ext uri="{FF2B5EF4-FFF2-40B4-BE49-F238E27FC236}">
                <a16:creationId xmlns:a16="http://schemas.microsoft.com/office/drawing/2014/main" id="{BC32AB6F-9148-47F3-B92F-8600C8CE00AE}"/>
              </a:ext>
            </a:extLst>
          </p:cNvPr>
          <p:cNvSpPr>
            <a:spLocks/>
          </p:cNvSpPr>
          <p:nvPr/>
        </p:nvSpPr>
        <p:spPr bwMode="auto">
          <a:xfrm>
            <a:off x="4353595" y="3881438"/>
            <a:ext cx="174625" cy="406400"/>
          </a:xfrm>
          <a:custGeom>
            <a:avLst/>
            <a:gdLst>
              <a:gd name="T0" fmla="*/ 2147483646 w 130"/>
              <a:gd name="T1" fmla="*/ 2147483646 h 336"/>
              <a:gd name="T2" fmla="*/ 2147483646 w 130"/>
              <a:gd name="T3" fmla="*/ 0 h 336"/>
              <a:gd name="T4" fmla="*/ 0 w 130"/>
              <a:gd name="T5" fmla="*/ 2147483646 h 336"/>
              <a:gd name="T6" fmla="*/ 0 w 130"/>
              <a:gd name="T7" fmla="*/ 2147483646 h 336"/>
              <a:gd name="T8" fmla="*/ 2147483646 w 130"/>
              <a:gd name="T9" fmla="*/ 2147483646 h 3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0" h="336">
                <a:moveTo>
                  <a:pt x="129" y="300"/>
                </a:moveTo>
                <a:lnTo>
                  <a:pt x="129" y="0"/>
                </a:lnTo>
                <a:lnTo>
                  <a:pt x="0" y="34"/>
                </a:lnTo>
                <a:lnTo>
                  <a:pt x="0" y="335"/>
                </a:lnTo>
                <a:lnTo>
                  <a:pt x="129" y="300"/>
                </a:lnTo>
              </a:path>
            </a:pathLst>
          </a:custGeom>
          <a:solidFill>
            <a:schemeClr val="hlink"/>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Freeform 26">
            <a:extLst>
              <a:ext uri="{FF2B5EF4-FFF2-40B4-BE49-F238E27FC236}">
                <a16:creationId xmlns:a16="http://schemas.microsoft.com/office/drawing/2014/main" id="{D7CD8D74-446C-41D4-A957-A1AB01E8E62A}"/>
              </a:ext>
            </a:extLst>
          </p:cNvPr>
          <p:cNvSpPr>
            <a:spLocks/>
          </p:cNvSpPr>
          <p:nvPr/>
        </p:nvSpPr>
        <p:spPr bwMode="auto">
          <a:xfrm>
            <a:off x="4218658" y="3854450"/>
            <a:ext cx="134937" cy="433388"/>
          </a:xfrm>
          <a:custGeom>
            <a:avLst/>
            <a:gdLst>
              <a:gd name="T0" fmla="*/ 0 w 101"/>
              <a:gd name="T1" fmla="*/ 2147483646 h 359"/>
              <a:gd name="T2" fmla="*/ 0 w 101"/>
              <a:gd name="T3" fmla="*/ 0 h 359"/>
              <a:gd name="T4" fmla="*/ 2147483646 w 101"/>
              <a:gd name="T5" fmla="*/ 2147483646 h 359"/>
              <a:gd name="T6" fmla="*/ 2147483646 w 101"/>
              <a:gd name="T7" fmla="*/ 2147483646 h 359"/>
              <a:gd name="T8" fmla="*/ 0 w 101"/>
              <a:gd name="T9" fmla="*/ 2147483646 h 3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 h="359">
                <a:moveTo>
                  <a:pt x="0" y="300"/>
                </a:moveTo>
                <a:lnTo>
                  <a:pt x="0" y="0"/>
                </a:lnTo>
                <a:lnTo>
                  <a:pt x="100" y="57"/>
                </a:lnTo>
                <a:lnTo>
                  <a:pt x="100" y="358"/>
                </a:lnTo>
                <a:lnTo>
                  <a:pt x="0" y="300"/>
                </a:lnTo>
              </a:path>
            </a:pathLst>
          </a:custGeom>
          <a:solidFill>
            <a:schemeClr val="hlink"/>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8" name="Group 27">
            <a:extLst>
              <a:ext uri="{FF2B5EF4-FFF2-40B4-BE49-F238E27FC236}">
                <a16:creationId xmlns:a16="http://schemas.microsoft.com/office/drawing/2014/main" id="{C8003544-312D-405D-90DB-05A401BC0889}"/>
              </a:ext>
            </a:extLst>
          </p:cNvPr>
          <p:cNvGrpSpPr>
            <a:grpSpLocks/>
          </p:cNvGrpSpPr>
          <p:nvPr/>
        </p:nvGrpSpPr>
        <p:grpSpPr bwMode="auto">
          <a:xfrm>
            <a:off x="3988470" y="3973513"/>
            <a:ext cx="307975" cy="365125"/>
            <a:chOff x="2276" y="3058"/>
            <a:chExt cx="229" cy="302"/>
          </a:xfrm>
        </p:grpSpPr>
        <p:sp>
          <p:nvSpPr>
            <p:cNvPr id="29" name="Freeform 28">
              <a:extLst>
                <a:ext uri="{FF2B5EF4-FFF2-40B4-BE49-F238E27FC236}">
                  <a16:creationId xmlns:a16="http://schemas.microsoft.com/office/drawing/2014/main" id="{4994854A-3555-46D2-845A-3CA70AA98A7C}"/>
                </a:ext>
              </a:extLst>
            </p:cNvPr>
            <p:cNvSpPr>
              <a:spLocks/>
            </p:cNvSpPr>
            <p:nvPr/>
          </p:nvSpPr>
          <p:spPr bwMode="auto">
            <a:xfrm>
              <a:off x="2376" y="3116"/>
              <a:ext cx="129" cy="244"/>
            </a:xfrm>
            <a:custGeom>
              <a:avLst/>
              <a:gdLst>
                <a:gd name="T0" fmla="*/ 128 w 129"/>
                <a:gd name="T1" fmla="*/ 207 h 244"/>
                <a:gd name="T2" fmla="*/ 128 w 129"/>
                <a:gd name="T3" fmla="*/ 0 h 244"/>
                <a:gd name="T4" fmla="*/ 0 w 129"/>
                <a:gd name="T5" fmla="*/ 34 h 244"/>
                <a:gd name="T6" fmla="*/ 0 w 129"/>
                <a:gd name="T7" fmla="*/ 243 h 244"/>
                <a:gd name="T8" fmla="*/ 128 w 129"/>
                <a:gd name="T9" fmla="*/ 207 h 2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244">
                  <a:moveTo>
                    <a:pt x="128" y="207"/>
                  </a:moveTo>
                  <a:lnTo>
                    <a:pt x="128" y="0"/>
                  </a:lnTo>
                  <a:lnTo>
                    <a:pt x="0" y="34"/>
                  </a:lnTo>
                  <a:lnTo>
                    <a:pt x="0" y="243"/>
                  </a:lnTo>
                  <a:lnTo>
                    <a:pt x="128" y="207"/>
                  </a:lnTo>
                </a:path>
              </a:pathLst>
            </a:custGeom>
            <a:solidFill>
              <a:schemeClr val="hlink"/>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Freeform 29">
              <a:extLst>
                <a:ext uri="{FF2B5EF4-FFF2-40B4-BE49-F238E27FC236}">
                  <a16:creationId xmlns:a16="http://schemas.microsoft.com/office/drawing/2014/main" id="{C7EF5614-BA0C-4FD8-8E2B-42586F0CB10F}"/>
                </a:ext>
              </a:extLst>
            </p:cNvPr>
            <p:cNvSpPr>
              <a:spLocks/>
            </p:cNvSpPr>
            <p:nvPr/>
          </p:nvSpPr>
          <p:spPr bwMode="auto">
            <a:xfrm>
              <a:off x="2276" y="3093"/>
              <a:ext cx="101" cy="267"/>
            </a:xfrm>
            <a:custGeom>
              <a:avLst/>
              <a:gdLst>
                <a:gd name="T0" fmla="*/ 0 w 101"/>
                <a:gd name="T1" fmla="*/ 206 h 267"/>
                <a:gd name="T2" fmla="*/ 0 w 101"/>
                <a:gd name="T3" fmla="*/ 0 h 267"/>
                <a:gd name="T4" fmla="*/ 100 w 101"/>
                <a:gd name="T5" fmla="*/ 57 h 267"/>
                <a:gd name="T6" fmla="*/ 100 w 101"/>
                <a:gd name="T7" fmla="*/ 266 h 267"/>
                <a:gd name="T8" fmla="*/ 0 w 101"/>
                <a:gd name="T9" fmla="*/ 206 h 2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 h="267">
                  <a:moveTo>
                    <a:pt x="0" y="206"/>
                  </a:moveTo>
                  <a:lnTo>
                    <a:pt x="0" y="0"/>
                  </a:lnTo>
                  <a:lnTo>
                    <a:pt x="100" y="57"/>
                  </a:lnTo>
                  <a:lnTo>
                    <a:pt x="100" y="266"/>
                  </a:lnTo>
                  <a:lnTo>
                    <a:pt x="0" y="206"/>
                  </a:lnTo>
                </a:path>
              </a:pathLst>
            </a:custGeom>
            <a:solidFill>
              <a:schemeClr val="hlink"/>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Freeform 30">
              <a:extLst>
                <a:ext uri="{FF2B5EF4-FFF2-40B4-BE49-F238E27FC236}">
                  <a16:creationId xmlns:a16="http://schemas.microsoft.com/office/drawing/2014/main" id="{3E5818E3-36E6-42E9-951D-15B37463AEB8}"/>
                </a:ext>
              </a:extLst>
            </p:cNvPr>
            <p:cNvSpPr>
              <a:spLocks/>
            </p:cNvSpPr>
            <p:nvPr/>
          </p:nvSpPr>
          <p:spPr bwMode="auto">
            <a:xfrm>
              <a:off x="2276" y="3058"/>
              <a:ext cx="229" cy="94"/>
            </a:xfrm>
            <a:custGeom>
              <a:avLst/>
              <a:gdLst>
                <a:gd name="T0" fmla="*/ 228 w 229"/>
                <a:gd name="T1" fmla="*/ 58 h 94"/>
                <a:gd name="T2" fmla="*/ 128 w 229"/>
                <a:gd name="T3" fmla="*/ 0 h 94"/>
                <a:gd name="T4" fmla="*/ 0 w 229"/>
                <a:gd name="T5" fmla="*/ 34 h 94"/>
                <a:gd name="T6" fmla="*/ 99 w 229"/>
                <a:gd name="T7" fmla="*/ 93 h 94"/>
                <a:gd name="T8" fmla="*/ 228 w 229"/>
                <a:gd name="T9" fmla="*/ 58 h 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9" h="94">
                  <a:moveTo>
                    <a:pt x="228" y="58"/>
                  </a:moveTo>
                  <a:lnTo>
                    <a:pt x="128" y="0"/>
                  </a:lnTo>
                  <a:lnTo>
                    <a:pt x="0" y="34"/>
                  </a:lnTo>
                  <a:lnTo>
                    <a:pt x="99" y="93"/>
                  </a:lnTo>
                  <a:lnTo>
                    <a:pt x="228" y="58"/>
                  </a:lnTo>
                </a:path>
              </a:pathLst>
            </a:custGeom>
            <a:solidFill>
              <a:schemeClr val="hlink"/>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2" name="Freeform 31">
            <a:extLst>
              <a:ext uri="{FF2B5EF4-FFF2-40B4-BE49-F238E27FC236}">
                <a16:creationId xmlns:a16="http://schemas.microsoft.com/office/drawing/2014/main" id="{6B16D78F-0C43-42C5-92F3-221AB567244C}"/>
              </a:ext>
            </a:extLst>
          </p:cNvPr>
          <p:cNvSpPr>
            <a:spLocks/>
          </p:cNvSpPr>
          <p:nvPr/>
        </p:nvSpPr>
        <p:spPr bwMode="auto">
          <a:xfrm>
            <a:off x="3755108" y="4124325"/>
            <a:ext cx="309562" cy="152400"/>
          </a:xfrm>
          <a:custGeom>
            <a:avLst/>
            <a:gdLst>
              <a:gd name="T0" fmla="*/ 2147483646 w 230"/>
              <a:gd name="T1" fmla="*/ 2147483646 h 126"/>
              <a:gd name="T2" fmla="*/ 2147483646 w 230"/>
              <a:gd name="T3" fmla="*/ 0 h 126"/>
              <a:gd name="T4" fmla="*/ 0 w 230"/>
              <a:gd name="T5" fmla="*/ 2147483646 h 126"/>
              <a:gd name="T6" fmla="*/ 2147483646 w 230"/>
              <a:gd name="T7" fmla="*/ 2147483646 h 126"/>
              <a:gd name="T8" fmla="*/ 2147483646 w 230"/>
              <a:gd name="T9" fmla="*/ 2147483646 h 1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0" h="126">
                <a:moveTo>
                  <a:pt x="229" y="58"/>
                </a:moveTo>
                <a:lnTo>
                  <a:pt x="129" y="0"/>
                </a:lnTo>
                <a:lnTo>
                  <a:pt x="0" y="35"/>
                </a:lnTo>
                <a:lnTo>
                  <a:pt x="102" y="125"/>
                </a:lnTo>
                <a:lnTo>
                  <a:pt x="229" y="58"/>
                </a:lnTo>
              </a:path>
            </a:pathLst>
          </a:custGeom>
          <a:solidFill>
            <a:srgbClr val="00CCCC"/>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Freeform 32">
            <a:extLst>
              <a:ext uri="{FF2B5EF4-FFF2-40B4-BE49-F238E27FC236}">
                <a16:creationId xmlns:a16="http://schemas.microsoft.com/office/drawing/2014/main" id="{FACAD4D0-995E-4B8A-92CC-2D5E26075485}"/>
              </a:ext>
            </a:extLst>
          </p:cNvPr>
          <p:cNvSpPr>
            <a:spLocks/>
          </p:cNvSpPr>
          <p:nvPr/>
        </p:nvSpPr>
        <p:spPr bwMode="auto">
          <a:xfrm>
            <a:off x="3891633" y="4195763"/>
            <a:ext cx="173037" cy="196850"/>
          </a:xfrm>
          <a:custGeom>
            <a:avLst/>
            <a:gdLst>
              <a:gd name="T0" fmla="*/ 2147483646 w 129"/>
              <a:gd name="T1" fmla="*/ 2147483646 h 163"/>
              <a:gd name="T2" fmla="*/ 2147483646 w 129"/>
              <a:gd name="T3" fmla="*/ 0 h 163"/>
              <a:gd name="T4" fmla="*/ 0 w 129"/>
              <a:gd name="T5" fmla="*/ 2147483646 h 163"/>
              <a:gd name="T6" fmla="*/ 0 w 129"/>
              <a:gd name="T7" fmla="*/ 2147483646 h 163"/>
              <a:gd name="T8" fmla="*/ 2147483646 w 129"/>
              <a:gd name="T9" fmla="*/ 2147483646 h 1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163">
                <a:moveTo>
                  <a:pt x="128" y="127"/>
                </a:moveTo>
                <a:lnTo>
                  <a:pt x="128" y="0"/>
                </a:lnTo>
                <a:lnTo>
                  <a:pt x="0" y="34"/>
                </a:lnTo>
                <a:lnTo>
                  <a:pt x="0" y="162"/>
                </a:lnTo>
                <a:lnTo>
                  <a:pt x="128" y="127"/>
                </a:lnTo>
              </a:path>
            </a:pathLst>
          </a:custGeom>
          <a:solidFill>
            <a:srgbClr val="00FFCC"/>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Freeform 33">
            <a:extLst>
              <a:ext uri="{FF2B5EF4-FFF2-40B4-BE49-F238E27FC236}">
                <a16:creationId xmlns:a16="http://schemas.microsoft.com/office/drawing/2014/main" id="{0D8F892B-4853-4BD0-B554-BE8018C24EE3}"/>
              </a:ext>
            </a:extLst>
          </p:cNvPr>
          <p:cNvSpPr>
            <a:spLocks/>
          </p:cNvSpPr>
          <p:nvPr/>
        </p:nvSpPr>
        <p:spPr bwMode="auto">
          <a:xfrm>
            <a:off x="3758283" y="4167188"/>
            <a:ext cx="134937" cy="225425"/>
          </a:xfrm>
          <a:custGeom>
            <a:avLst/>
            <a:gdLst>
              <a:gd name="T0" fmla="*/ 0 w 100"/>
              <a:gd name="T1" fmla="*/ 2147483646 h 187"/>
              <a:gd name="T2" fmla="*/ 0 w 100"/>
              <a:gd name="T3" fmla="*/ 0 h 187"/>
              <a:gd name="T4" fmla="*/ 2147483646 w 100"/>
              <a:gd name="T5" fmla="*/ 2147483646 h 187"/>
              <a:gd name="T6" fmla="*/ 2147483646 w 100"/>
              <a:gd name="T7" fmla="*/ 2147483646 h 187"/>
              <a:gd name="T8" fmla="*/ 0 w 100"/>
              <a:gd name="T9" fmla="*/ 2147483646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 h="187">
                <a:moveTo>
                  <a:pt x="0" y="128"/>
                </a:moveTo>
                <a:lnTo>
                  <a:pt x="0" y="0"/>
                </a:lnTo>
                <a:lnTo>
                  <a:pt x="99" y="57"/>
                </a:lnTo>
                <a:lnTo>
                  <a:pt x="99" y="186"/>
                </a:lnTo>
                <a:lnTo>
                  <a:pt x="0" y="128"/>
                </a:lnTo>
              </a:path>
            </a:pathLst>
          </a:custGeom>
          <a:solidFill>
            <a:srgbClr val="00999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Rectangle 34">
            <a:extLst>
              <a:ext uri="{FF2B5EF4-FFF2-40B4-BE49-F238E27FC236}">
                <a16:creationId xmlns:a16="http://schemas.microsoft.com/office/drawing/2014/main" id="{A436A4C8-3BCF-4454-8F13-9F682461139D}"/>
              </a:ext>
            </a:extLst>
          </p:cNvPr>
          <p:cNvSpPr>
            <a:spLocks noChangeArrowheads="1"/>
          </p:cNvSpPr>
          <p:nvPr/>
        </p:nvSpPr>
        <p:spPr bwMode="auto">
          <a:xfrm>
            <a:off x="3575720" y="4375150"/>
            <a:ext cx="1411288"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spAutoFit/>
          </a:bodyPr>
          <a:lstStyle>
            <a:lvl1pPr algn="l" defTabSz="822325">
              <a:defRPr sz="2400">
                <a:solidFill>
                  <a:schemeClr val="tx1"/>
                </a:solidFill>
                <a:latin typeface="Times New Roman" pitchFamily="18" charset="0"/>
                <a:ea typeface="宋体" pitchFamily="2" charset="-122"/>
              </a:defRPr>
            </a:lvl1pPr>
            <a:lvl2pPr marL="411163" algn="l" defTabSz="822325">
              <a:defRPr sz="2400">
                <a:solidFill>
                  <a:schemeClr val="tx1"/>
                </a:solidFill>
                <a:latin typeface="Times New Roman" pitchFamily="18" charset="0"/>
                <a:ea typeface="宋体" pitchFamily="2" charset="-122"/>
              </a:defRPr>
            </a:lvl2pPr>
            <a:lvl3pPr marL="822325" algn="l" defTabSz="822325">
              <a:defRPr sz="2400">
                <a:solidFill>
                  <a:schemeClr val="tx1"/>
                </a:solidFill>
                <a:latin typeface="Times New Roman" pitchFamily="18" charset="0"/>
                <a:ea typeface="宋体" pitchFamily="2" charset="-122"/>
              </a:defRPr>
            </a:lvl3pPr>
            <a:lvl4pPr marL="1235075" algn="l" defTabSz="822325">
              <a:defRPr sz="2400">
                <a:solidFill>
                  <a:schemeClr val="tx1"/>
                </a:solidFill>
                <a:latin typeface="Times New Roman" pitchFamily="18" charset="0"/>
                <a:ea typeface="宋体" pitchFamily="2" charset="-122"/>
              </a:defRPr>
            </a:lvl4pPr>
            <a:lvl5pPr marL="1646238" algn="l" defTabSz="822325">
              <a:defRPr sz="2400">
                <a:solidFill>
                  <a:schemeClr val="tx1"/>
                </a:solidFill>
                <a:latin typeface="Times New Roman" pitchFamily="18" charset="0"/>
                <a:ea typeface="宋体" pitchFamily="2" charset="-122"/>
              </a:defRPr>
            </a:lvl5pPr>
            <a:lvl6pPr marL="2103438" defTabSz="822325" eaLnBrk="0" fontAlgn="base" hangingPunct="0">
              <a:spcBef>
                <a:spcPct val="0"/>
              </a:spcBef>
              <a:spcAft>
                <a:spcPct val="0"/>
              </a:spcAft>
              <a:defRPr sz="2400">
                <a:solidFill>
                  <a:schemeClr val="tx1"/>
                </a:solidFill>
                <a:latin typeface="Times New Roman" pitchFamily="18" charset="0"/>
                <a:ea typeface="宋体" pitchFamily="2" charset="-122"/>
              </a:defRPr>
            </a:lvl6pPr>
            <a:lvl7pPr marL="2560638" defTabSz="822325" eaLnBrk="0" fontAlgn="base" hangingPunct="0">
              <a:spcBef>
                <a:spcPct val="0"/>
              </a:spcBef>
              <a:spcAft>
                <a:spcPct val="0"/>
              </a:spcAft>
              <a:defRPr sz="2400">
                <a:solidFill>
                  <a:schemeClr val="tx1"/>
                </a:solidFill>
                <a:latin typeface="Times New Roman" pitchFamily="18" charset="0"/>
                <a:ea typeface="宋体" pitchFamily="2" charset="-122"/>
              </a:defRPr>
            </a:lvl7pPr>
            <a:lvl8pPr marL="3017838" defTabSz="822325" eaLnBrk="0" fontAlgn="base" hangingPunct="0">
              <a:spcBef>
                <a:spcPct val="0"/>
              </a:spcBef>
              <a:spcAft>
                <a:spcPct val="0"/>
              </a:spcAft>
              <a:defRPr sz="2400">
                <a:solidFill>
                  <a:schemeClr val="tx1"/>
                </a:solidFill>
                <a:latin typeface="Times New Roman" pitchFamily="18" charset="0"/>
                <a:ea typeface="宋体" pitchFamily="2" charset="-122"/>
              </a:defRPr>
            </a:lvl8pPr>
            <a:lvl9pPr marL="3475038" defTabSz="822325"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a:spcBef>
                <a:spcPct val="50000"/>
              </a:spcBef>
              <a:defRPr/>
            </a:pPr>
            <a:r>
              <a:rPr lang="zh-CN" altLang="en-US" sz="2000">
                <a:solidFill>
                  <a:srgbClr val="000000"/>
                </a:solidFill>
                <a:effectLst>
                  <a:outerShdw blurRad="38100" dist="38100" dir="2700000" algn="tl">
                    <a:srgbClr val="FFFFFF"/>
                  </a:outerShdw>
                </a:effectLst>
                <a:latin typeface="Arial" charset="0"/>
                <a:ea typeface="黑体" pitchFamily="2" charset="-122"/>
              </a:rPr>
              <a:t>实际成本</a:t>
            </a:r>
            <a:endParaRPr lang="zh-CN" altLang="en-US">
              <a:solidFill>
                <a:srgbClr val="000000"/>
              </a:solidFill>
              <a:latin typeface="Arial" charset="0"/>
              <a:ea typeface="黑体" pitchFamily="2" charset="-122"/>
            </a:endParaRPr>
          </a:p>
        </p:txBody>
      </p:sp>
      <p:sp>
        <p:nvSpPr>
          <p:cNvPr id="36" name="Freeform 35">
            <a:extLst>
              <a:ext uri="{FF2B5EF4-FFF2-40B4-BE49-F238E27FC236}">
                <a16:creationId xmlns:a16="http://schemas.microsoft.com/office/drawing/2014/main" id="{1E1AF4C0-3390-4252-87D5-CDCA6761D82D}"/>
              </a:ext>
            </a:extLst>
          </p:cNvPr>
          <p:cNvSpPr>
            <a:spLocks/>
          </p:cNvSpPr>
          <p:nvPr/>
        </p:nvSpPr>
        <p:spPr bwMode="auto">
          <a:xfrm>
            <a:off x="4455195" y="4838700"/>
            <a:ext cx="309563" cy="166688"/>
          </a:xfrm>
          <a:custGeom>
            <a:avLst/>
            <a:gdLst>
              <a:gd name="T0" fmla="*/ 2147483646 w 230"/>
              <a:gd name="T1" fmla="*/ 2147483646 h 138"/>
              <a:gd name="T2" fmla="*/ 2147483646 w 230"/>
              <a:gd name="T3" fmla="*/ 0 h 138"/>
              <a:gd name="T4" fmla="*/ 0 w 230"/>
              <a:gd name="T5" fmla="*/ 2147483646 h 138"/>
              <a:gd name="T6" fmla="*/ 2147483646 w 230"/>
              <a:gd name="T7" fmla="*/ 2147483646 h 138"/>
              <a:gd name="T8" fmla="*/ 2147483646 w 230"/>
              <a:gd name="T9" fmla="*/ 2147483646 h 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0" h="138">
                <a:moveTo>
                  <a:pt x="229" y="57"/>
                </a:moveTo>
                <a:lnTo>
                  <a:pt x="128" y="0"/>
                </a:lnTo>
                <a:lnTo>
                  <a:pt x="0" y="34"/>
                </a:lnTo>
                <a:lnTo>
                  <a:pt x="105" y="137"/>
                </a:lnTo>
                <a:lnTo>
                  <a:pt x="229" y="57"/>
                </a:lnTo>
              </a:path>
            </a:pathLst>
          </a:custGeom>
          <a:solidFill>
            <a:schemeClr val="hlink"/>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Freeform 36">
            <a:extLst>
              <a:ext uri="{FF2B5EF4-FFF2-40B4-BE49-F238E27FC236}">
                <a16:creationId xmlns:a16="http://schemas.microsoft.com/office/drawing/2014/main" id="{247F0D5B-8865-403D-8E30-C8E52D4B3B10}"/>
              </a:ext>
            </a:extLst>
          </p:cNvPr>
          <p:cNvSpPr>
            <a:spLocks/>
          </p:cNvSpPr>
          <p:nvPr/>
        </p:nvSpPr>
        <p:spPr bwMode="auto">
          <a:xfrm>
            <a:off x="3575720" y="5268913"/>
            <a:ext cx="1379538" cy="417512"/>
          </a:xfrm>
          <a:custGeom>
            <a:avLst/>
            <a:gdLst>
              <a:gd name="T0" fmla="*/ 2147483646 w 1026"/>
              <a:gd name="T1" fmla="*/ 2147483646 h 346"/>
              <a:gd name="T2" fmla="*/ 0 w 1026"/>
              <a:gd name="T3" fmla="*/ 2147483646 h 346"/>
              <a:gd name="T4" fmla="*/ 2147483646 w 1026"/>
              <a:gd name="T5" fmla="*/ 0 h 346"/>
              <a:gd name="T6" fmla="*/ 2147483646 w 1026"/>
              <a:gd name="T7" fmla="*/ 2147483646 h 346"/>
              <a:gd name="T8" fmla="*/ 2147483646 w 1026"/>
              <a:gd name="T9" fmla="*/ 2147483646 h 3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6" h="346">
                <a:moveTo>
                  <a:pt x="227" y="345"/>
                </a:moveTo>
                <a:lnTo>
                  <a:pt x="0" y="215"/>
                </a:lnTo>
                <a:lnTo>
                  <a:pt x="808" y="0"/>
                </a:lnTo>
                <a:lnTo>
                  <a:pt x="1025" y="131"/>
                </a:lnTo>
                <a:lnTo>
                  <a:pt x="227" y="345"/>
                </a:lnTo>
              </a:path>
            </a:pathLst>
          </a:custGeom>
          <a:solidFill>
            <a:srgbClr val="86868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Freeform 37">
            <a:extLst>
              <a:ext uri="{FF2B5EF4-FFF2-40B4-BE49-F238E27FC236}">
                <a16:creationId xmlns:a16="http://schemas.microsoft.com/office/drawing/2014/main" id="{922CA79B-3E60-4B6A-A171-A350812E5F60}"/>
              </a:ext>
            </a:extLst>
          </p:cNvPr>
          <p:cNvSpPr>
            <a:spLocks/>
          </p:cNvSpPr>
          <p:nvPr/>
        </p:nvSpPr>
        <p:spPr bwMode="auto">
          <a:xfrm>
            <a:off x="3575720" y="5245100"/>
            <a:ext cx="1379538" cy="417513"/>
          </a:xfrm>
          <a:custGeom>
            <a:avLst/>
            <a:gdLst>
              <a:gd name="T0" fmla="*/ 2147483646 w 1026"/>
              <a:gd name="T1" fmla="*/ 2147483646 h 346"/>
              <a:gd name="T2" fmla="*/ 0 w 1026"/>
              <a:gd name="T3" fmla="*/ 2147483646 h 346"/>
              <a:gd name="T4" fmla="*/ 2147483646 w 1026"/>
              <a:gd name="T5" fmla="*/ 0 h 346"/>
              <a:gd name="T6" fmla="*/ 2147483646 w 1026"/>
              <a:gd name="T7" fmla="*/ 2147483646 h 346"/>
              <a:gd name="T8" fmla="*/ 2147483646 w 1026"/>
              <a:gd name="T9" fmla="*/ 2147483646 h 3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6" h="346">
                <a:moveTo>
                  <a:pt x="227" y="345"/>
                </a:moveTo>
                <a:lnTo>
                  <a:pt x="0" y="215"/>
                </a:lnTo>
                <a:lnTo>
                  <a:pt x="808" y="0"/>
                </a:lnTo>
                <a:lnTo>
                  <a:pt x="1025" y="131"/>
                </a:lnTo>
                <a:lnTo>
                  <a:pt x="227" y="345"/>
                </a:lnTo>
              </a:path>
            </a:pathLst>
          </a:custGeom>
          <a:solidFill>
            <a:srgbClr val="CCFFCC"/>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 name="Freeform 38">
            <a:extLst>
              <a:ext uri="{FF2B5EF4-FFF2-40B4-BE49-F238E27FC236}">
                <a16:creationId xmlns:a16="http://schemas.microsoft.com/office/drawing/2014/main" id="{2368209E-7B6E-4017-A2AF-E583A068181C}"/>
              </a:ext>
            </a:extLst>
          </p:cNvPr>
          <p:cNvSpPr>
            <a:spLocks/>
          </p:cNvSpPr>
          <p:nvPr/>
        </p:nvSpPr>
        <p:spPr bwMode="auto">
          <a:xfrm>
            <a:off x="4590133" y="4908550"/>
            <a:ext cx="174625" cy="522288"/>
          </a:xfrm>
          <a:custGeom>
            <a:avLst/>
            <a:gdLst>
              <a:gd name="T0" fmla="*/ 2147483646 w 130"/>
              <a:gd name="T1" fmla="*/ 2147483646 h 433"/>
              <a:gd name="T2" fmla="*/ 2147483646 w 130"/>
              <a:gd name="T3" fmla="*/ 0 h 433"/>
              <a:gd name="T4" fmla="*/ 0 w 130"/>
              <a:gd name="T5" fmla="*/ 2147483646 h 433"/>
              <a:gd name="T6" fmla="*/ 0 w 130"/>
              <a:gd name="T7" fmla="*/ 2147483646 h 433"/>
              <a:gd name="T8" fmla="*/ 2147483646 w 130"/>
              <a:gd name="T9" fmla="*/ 2147483646 h 4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0" h="433">
                <a:moveTo>
                  <a:pt x="129" y="397"/>
                </a:moveTo>
                <a:lnTo>
                  <a:pt x="129" y="0"/>
                </a:lnTo>
                <a:lnTo>
                  <a:pt x="0" y="34"/>
                </a:lnTo>
                <a:lnTo>
                  <a:pt x="0" y="432"/>
                </a:lnTo>
                <a:lnTo>
                  <a:pt x="129" y="397"/>
                </a:lnTo>
              </a:path>
            </a:pathLst>
          </a:custGeom>
          <a:solidFill>
            <a:schemeClr val="hlink"/>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Freeform 39">
            <a:extLst>
              <a:ext uri="{FF2B5EF4-FFF2-40B4-BE49-F238E27FC236}">
                <a16:creationId xmlns:a16="http://schemas.microsoft.com/office/drawing/2014/main" id="{07B05F96-CE89-4BF9-A01B-9201D4003481}"/>
              </a:ext>
            </a:extLst>
          </p:cNvPr>
          <p:cNvSpPr>
            <a:spLocks/>
          </p:cNvSpPr>
          <p:nvPr/>
        </p:nvSpPr>
        <p:spPr bwMode="auto">
          <a:xfrm>
            <a:off x="4455195" y="4879975"/>
            <a:ext cx="134938" cy="550863"/>
          </a:xfrm>
          <a:custGeom>
            <a:avLst/>
            <a:gdLst>
              <a:gd name="T0" fmla="*/ 0 w 101"/>
              <a:gd name="T1" fmla="*/ 2147483646 h 457"/>
              <a:gd name="T2" fmla="*/ 0 w 101"/>
              <a:gd name="T3" fmla="*/ 0 h 457"/>
              <a:gd name="T4" fmla="*/ 2147483646 w 101"/>
              <a:gd name="T5" fmla="*/ 2147483646 h 457"/>
              <a:gd name="T6" fmla="*/ 2147483646 w 101"/>
              <a:gd name="T7" fmla="*/ 2147483646 h 457"/>
              <a:gd name="T8" fmla="*/ 0 w 101"/>
              <a:gd name="T9" fmla="*/ 2147483646 h 4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 h="457">
                <a:moveTo>
                  <a:pt x="0" y="398"/>
                </a:moveTo>
                <a:lnTo>
                  <a:pt x="0" y="0"/>
                </a:lnTo>
                <a:lnTo>
                  <a:pt x="100" y="57"/>
                </a:lnTo>
                <a:lnTo>
                  <a:pt x="100" y="456"/>
                </a:lnTo>
                <a:lnTo>
                  <a:pt x="0" y="398"/>
                </a:lnTo>
              </a:path>
            </a:pathLst>
          </a:custGeom>
          <a:solidFill>
            <a:schemeClr val="hlink"/>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 name="Freeform 40">
            <a:extLst>
              <a:ext uri="{FF2B5EF4-FFF2-40B4-BE49-F238E27FC236}">
                <a16:creationId xmlns:a16="http://schemas.microsoft.com/office/drawing/2014/main" id="{95AD4B2A-794B-419C-839B-608C35DF5CC1}"/>
              </a:ext>
            </a:extLst>
          </p:cNvPr>
          <p:cNvSpPr>
            <a:spLocks/>
          </p:cNvSpPr>
          <p:nvPr/>
        </p:nvSpPr>
        <p:spPr bwMode="auto">
          <a:xfrm>
            <a:off x="4218658" y="5011738"/>
            <a:ext cx="309562" cy="150812"/>
          </a:xfrm>
          <a:custGeom>
            <a:avLst/>
            <a:gdLst>
              <a:gd name="T0" fmla="*/ 2147483646 w 230"/>
              <a:gd name="T1" fmla="*/ 2147483646 h 124"/>
              <a:gd name="T2" fmla="*/ 2147483646 w 230"/>
              <a:gd name="T3" fmla="*/ 0 h 124"/>
              <a:gd name="T4" fmla="*/ 0 w 230"/>
              <a:gd name="T5" fmla="*/ 2147483646 h 124"/>
              <a:gd name="T6" fmla="*/ 2147483646 w 230"/>
              <a:gd name="T7" fmla="*/ 2147483646 h 124"/>
              <a:gd name="T8" fmla="*/ 2147483646 w 230"/>
              <a:gd name="T9" fmla="*/ 2147483646 h 1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0" h="124">
                <a:moveTo>
                  <a:pt x="229" y="57"/>
                </a:moveTo>
                <a:lnTo>
                  <a:pt x="128" y="0"/>
                </a:lnTo>
                <a:lnTo>
                  <a:pt x="0" y="34"/>
                </a:lnTo>
                <a:lnTo>
                  <a:pt x="97" y="123"/>
                </a:lnTo>
                <a:lnTo>
                  <a:pt x="229" y="57"/>
                </a:lnTo>
              </a:path>
            </a:pathLst>
          </a:custGeom>
          <a:solidFill>
            <a:schemeClr val="hlink"/>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 name="Freeform 41">
            <a:extLst>
              <a:ext uri="{FF2B5EF4-FFF2-40B4-BE49-F238E27FC236}">
                <a16:creationId xmlns:a16="http://schemas.microsoft.com/office/drawing/2014/main" id="{7A0B34CD-EE17-4093-8FEC-01270799BFE7}"/>
              </a:ext>
            </a:extLst>
          </p:cNvPr>
          <p:cNvSpPr>
            <a:spLocks/>
          </p:cNvSpPr>
          <p:nvPr/>
        </p:nvSpPr>
        <p:spPr bwMode="auto">
          <a:xfrm>
            <a:off x="4353595" y="5081588"/>
            <a:ext cx="174625" cy="406400"/>
          </a:xfrm>
          <a:custGeom>
            <a:avLst/>
            <a:gdLst>
              <a:gd name="T0" fmla="*/ 2147483646 w 130"/>
              <a:gd name="T1" fmla="*/ 2147483646 h 336"/>
              <a:gd name="T2" fmla="*/ 2147483646 w 130"/>
              <a:gd name="T3" fmla="*/ 0 h 336"/>
              <a:gd name="T4" fmla="*/ 0 w 130"/>
              <a:gd name="T5" fmla="*/ 2147483646 h 336"/>
              <a:gd name="T6" fmla="*/ 0 w 130"/>
              <a:gd name="T7" fmla="*/ 2147483646 h 336"/>
              <a:gd name="T8" fmla="*/ 2147483646 w 130"/>
              <a:gd name="T9" fmla="*/ 2147483646 h 3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0" h="336">
                <a:moveTo>
                  <a:pt x="129" y="300"/>
                </a:moveTo>
                <a:lnTo>
                  <a:pt x="129" y="0"/>
                </a:lnTo>
                <a:lnTo>
                  <a:pt x="0" y="34"/>
                </a:lnTo>
                <a:lnTo>
                  <a:pt x="0" y="335"/>
                </a:lnTo>
                <a:lnTo>
                  <a:pt x="129" y="300"/>
                </a:lnTo>
              </a:path>
            </a:pathLst>
          </a:custGeom>
          <a:solidFill>
            <a:schemeClr val="hlink"/>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Freeform 42">
            <a:extLst>
              <a:ext uri="{FF2B5EF4-FFF2-40B4-BE49-F238E27FC236}">
                <a16:creationId xmlns:a16="http://schemas.microsoft.com/office/drawing/2014/main" id="{72261020-49BD-415C-8857-B819483A98FC}"/>
              </a:ext>
            </a:extLst>
          </p:cNvPr>
          <p:cNvSpPr>
            <a:spLocks/>
          </p:cNvSpPr>
          <p:nvPr/>
        </p:nvSpPr>
        <p:spPr bwMode="auto">
          <a:xfrm>
            <a:off x="4218658" y="5054600"/>
            <a:ext cx="134937" cy="433388"/>
          </a:xfrm>
          <a:custGeom>
            <a:avLst/>
            <a:gdLst>
              <a:gd name="T0" fmla="*/ 0 w 101"/>
              <a:gd name="T1" fmla="*/ 2147483646 h 359"/>
              <a:gd name="T2" fmla="*/ 0 w 101"/>
              <a:gd name="T3" fmla="*/ 0 h 359"/>
              <a:gd name="T4" fmla="*/ 2147483646 w 101"/>
              <a:gd name="T5" fmla="*/ 2147483646 h 359"/>
              <a:gd name="T6" fmla="*/ 2147483646 w 101"/>
              <a:gd name="T7" fmla="*/ 2147483646 h 359"/>
              <a:gd name="T8" fmla="*/ 0 w 101"/>
              <a:gd name="T9" fmla="*/ 2147483646 h 3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 h="359">
                <a:moveTo>
                  <a:pt x="0" y="300"/>
                </a:moveTo>
                <a:lnTo>
                  <a:pt x="0" y="0"/>
                </a:lnTo>
                <a:lnTo>
                  <a:pt x="100" y="57"/>
                </a:lnTo>
                <a:lnTo>
                  <a:pt x="100" y="358"/>
                </a:lnTo>
                <a:lnTo>
                  <a:pt x="0" y="300"/>
                </a:lnTo>
              </a:path>
            </a:pathLst>
          </a:custGeom>
          <a:solidFill>
            <a:schemeClr val="hlink"/>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4" name="Group 43">
            <a:extLst>
              <a:ext uri="{FF2B5EF4-FFF2-40B4-BE49-F238E27FC236}">
                <a16:creationId xmlns:a16="http://schemas.microsoft.com/office/drawing/2014/main" id="{67BEE1E3-352C-41B1-92B3-911A81CC5C49}"/>
              </a:ext>
            </a:extLst>
          </p:cNvPr>
          <p:cNvGrpSpPr>
            <a:grpSpLocks/>
          </p:cNvGrpSpPr>
          <p:nvPr/>
        </p:nvGrpSpPr>
        <p:grpSpPr bwMode="auto">
          <a:xfrm>
            <a:off x="3988470" y="5173663"/>
            <a:ext cx="307975" cy="365125"/>
            <a:chOff x="2276" y="3058"/>
            <a:chExt cx="229" cy="302"/>
          </a:xfrm>
        </p:grpSpPr>
        <p:sp>
          <p:nvSpPr>
            <p:cNvPr id="45" name="Freeform 44">
              <a:extLst>
                <a:ext uri="{FF2B5EF4-FFF2-40B4-BE49-F238E27FC236}">
                  <a16:creationId xmlns:a16="http://schemas.microsoft.com/office/drawing/2014/main" id="{61973939-2221-4DA9-963E-BA603BEBE427}"/>
                </a:ext>
              </a:extLst>
            </p:cNvPr>
            <p:cNvSpPr>
              <a:spLocks/>
            </p:cNvSpPr>
            <p:nvPr/>
          </p:nvSpPr>
          <p:spPr bwMode="auto">
            <a:xfrm>
              <a:off x="2376" y="3116"/>
              <a:ext cx="129" cy="244"/>
            </a:xfrm>
            <a:custGeom>
              <a:avLst/>
              <a:gdLst>
                <a:gd name="T0" fmla="*/ 128 w 129"/>
                <a:gd name="T1" fmla="*/ 207 h 244"/>
                <a:gd name="T2" fmla="*/ 128 w 129"/>
                <a:gd name="T3" fmla="*/ 0 h 244"/>
                <a:gd name="T4" fmla="*/ 0 w 129"/>
                <a:gd name="T5" fmla="*/ 34 h 244"/>
                <a:gd name="T6" fmla="*/ 0 w 129"/>
                <a:gd name="T7" fmla="*/ 243 h 244"/>
                <a:gd name="T8" fmla="*/ 128 w 129"/>
                <a:gd name="T9" fmla="*/ 207 h 2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244">
                  <a:moveTo>
                    <a:pt x="128" y="207"/>
                  </a:moveTo>
                  <a:lnTo>
                    <a:pt x="128" y="0"/>
                  </a:lnTo>
                  <a:lnTo>
                    <a:pt x="0" y="34"/>
                  </a:lnTo>
                  <a:lnTo>
                    <a:pt x="0" y="243"/>
                  </a:lnTo>
                  <a:lnTo>
                    <a:pt x="128" y="207"/>
                  </a:lnTo>
                </a:path>
              </a:pathLst>
            </a:custGeom>
            <a:solidFill>
              <a:srgbClr val="CC99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Freeform 45">
              <a:extLst>
                <a:ext uri="{FF2B5EF4-FFF2-40B4-BE49-F238E27FC236}">
                  <a16:creationId xmlns:a16="http://schemas.microsoft.com/office/drawing/2014/main" id="{7D1A662B-882A-4258-A6DC-B196F3BF8DC3}"/>
                </a:ext>
              </a:extLst>
            </p:cNvPr>
            <p:cNvSpPr>
              <a:spLocks/>
            </p:cNvSpPr>
            <p:nvPr/>
          </p:nvSpPr>
          <p:spPr bwMode="auto">
            <a:xfrm>
              <a:off x="2276" y="3093"/>
              <a:ext cx="101" cy="267"/>
            </a:xfrm>
            <a:custGeom>
              <a:avLst/>
              <a:gdLst>
                <a:gd name="T0" fmla="*/ 0 w 101"/>
                <a:gd name="T1" fmla="*/ 206 h 267"/>
                <a:gd name="T2" fmla="*/ 0 w 101"/>
                <a:gd name="T3" fmla="*/ 0 h 267"/>
                <a:gd name="T4" fmla="*/ 100 w 101"/>
                <a:gd name="T5" fmla="*/ 57 h 267"/>
                <a:gd name="T6" fmla="*/ 100 w 101"/>
                <a:gd name="T7" fmla="*/ 266 h 267"/>
                <a:gd name="T8" fmla="*/ 0 w 101"/>
                <a:gd name="T9" fmla="*/ 206 h 2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 h="267">
                  <a:moveTo>
                    <a:pt x="0" y="206"/>
                  </a:moveTo>
                  <a:lnTo>
                    <a:pt x="0" y="0"/>
                  </a:lnTo>
                  <a:lnTo>
                    <a:pt x="100" y="57"/>
                  </a:lnTo>
                  <a:lnTo>
                    <a:pt x="100" y="266"/>
                  </a:lnTo>
                  <a:lnTo>
                    <a:pt x="0" y="206"/>
                  </a:lnTo>
                </a:path>
              </a:pathLst>
            </a:custGeom>
            <a:solidFill>
              <a:srgbClr val="6600CC"/>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 name="Freeform 46">
              <a:extLst>
                <a:ext uri="{FF2B5EF4-FFF2-40B4-BE49-F238E27FC236}">
                  <a16:creationId xmlns:a16="http://schemas.microsoft.com/office/drawing/2014/main" id="{7064B2F2-D7AD-4E34-8872-2A1D6E47BF91}"/>
                </a:ext>
              </a:extLst>
            </p:cNvPr>
            <p:cNvSpPr>
              <a:spLocks/>
            </p:cNvSpPr>
            <p:nvPr/>
          </p:nvSpPr>
          <p:spPr bwMode="auto">
            <a:xfrm>
              <a:off x="2276" y="3058"/>
              <a:ext cx="229" cy="94"/>
            </a:xfrm>
            <a:custGeom>
              <a:avLst/>
              <a:gdLst>
                <a:gd name="T0" fmla="*/ 228 w 229"/>
                <a:gd name="T1" fmla="*/ 58 h 94"/>
                <a:gd name="T2" fmla="*/ 128 w 229"/>
                <a:gd name="T3" fmla="*/ 0 h 94"/>
                <a:gd name="T4" fmla="*/ 0 w 229"/>
                <a:gd name="T5" fmla="*/ 34 h 94"/>
                <a:gd name="T6" fmla="*/ 99 w 229"/>
                <a:gd name="T7" fmla="*/ 93 h 94"/>
                <a:gd name="T8" fmla="*/ 228 w 229"/>
                <a:gd name="T9" fmla="*/ 58 h 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9" h="94">
                  <a:moveTo>
                    <a:pt x="228" y="58"/>
                  </a:moveTo>
                  <a:lnTo>
                    <a:pt x="128" y="0"/>
                  </a:lnTo>
                  <a:lnTo>
                    <a:pt x="0" y="34"/>
                  </a:lnTo>
                  <a:lnTo>
                    <a:pt x="99" y="93"/>
                  </a:lnTo>
                  <a:lnTo>
                    <a:pt x="228" y="58"/>
                  </a:lnTo>
                </a:path>
              </a:pathLst>
            </a:custGeom>
            <a:solidFill>
              <a:srgbClr val="9966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8" name="Freeform 47">
            <a:extLst>
              <a:ext uri="{FF2B5EF4-FFF2-40B4-BE49-F238E27FC236}">
                <a16:creationId xmlns:a16="http://schemas.microsoft.com/office/drawing/2014/main" id="{00497AB5-601E-4FE2-A5C1-176161403C1B}"/>
              </a:ext>
            </a:extLst>
          </p:cNvPr>
          <p:cNvSpPr>
            <a:spLocks/>
          </p:cNvSpPr>
          <p:nvPr/>
        </p:nvSpPr>
        <p:spPr bwMode="auto">
          <a:xfrm>
            <a:off x="3755108" y="5324475"/>
            <a:ext cx="309562" cy="152400"/>
          </a:xfrm>
          <a:custGeom>
            <a:avLst/>
            <a:gdLst>
              <a:gd name="T0" fmla="*/ 2147483646 w 230"/>
              <a:gd name="T1" fmla="*/ 2147483646 h 126"/>
              <a:gd name="T2" fmla="*/ 2147483646 w 230"/>
              <a:gd name="T3" fmla="*/ 0 h 126"/>
              <a:gd name="T4" fmla="*/ 0 w 230"/>
              <a:gd name="T5" fmla="*/ 2147483646 h 126"/>
              <a:gd name="T6" fmla="*/ 2147483646 w 230"/>
              <a:gd name="T7" fmla="*/ 2147483646 h 126"/>
              <a:gd name="T8" fmla="*/ 2147483646 w 230"/>
              <a:gd name="T9" fmla="*/ 2147483646 h 1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0" h="126">
                <a:moveTo>
                  <a:pt x="229" y="58"/>
                </a:moveTo>
                <a:lnTo>
                  <a:pt x="129" y="0"/>
                </a:lnTo>
                <a:lnTo>
                  <a:pt x="0" y="35"/>
                </a:lnTo>
                <a:lnTo>
                  <a:pt x="102" y="125"/>
                </a:lnTo>
                <a:lnTo>
                  <a:pt x="229" y="58"/>
                </a:lnTo>
              </a:path>
            </a:pathLst>
          </a:custGeom>
          <a:solidFill>
            <a:schemeClr val="hlink"/>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 name="Freeform 48">
            <a:extLst>
              <a:ext uri="{FF2B5EF4-FFF2-40B4-BE49-F238E27FC236}">
                <a16:creationId xmlns:a16="http://schemas.microsoft.com/office/drawing/2014/main" id="{EA8AC1CB-5966-4230-BB15-A04D400E0E2B}"/>
              </a:ext>
            </a:extLst>
          </p:cNvPr>
          <p:cNvSpPr>
            <a:spLocks/>
          </p:cNvSpPr>
          <p:nvPr/>
        </p:nvSpPr>
        <p:spPr bwMode="auto">
          <a:xfrm>
            <a:off x="3891633" y="5395913"/>
            <a:ext cx="173037" cy="196850"/>
          </a:xfrm>
          <a:custGeom>
            <a:avLst/>
            <a:gdLst>
              <a:gd name="T0" fmla="*/ 2147483646 w 129"/>
              <a:gd name="T1" fmla="*/ 2147483646 h 163"/>
              <a:gd name="T2" fmla="*/ 2147483646 w 129"/>
              <a:gd name="T3" fmla="*/ 0 h 163"/>
              <a:gd name="T4" fmla="*/ 0 w 129"/>
              <a:gd name="T5" fmla="*/ 2147483646 h 163"/>
              <a:gd name="T6" fmla="*/ 0 w 129"/>
              <a:gd name="T7" fmla="*/ 2147483646 h 163"/>
              <a:gd name="T8" fmla="*/ 2147483646 w 129"/>
              <a:gd name="T9" fmla="*/ 2147483646 h 1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163">
                <a:moveTo>
                  <a:pt x="128" y="127"/>
                </a:moveTo>
                <a:lnTo>
                  <a:pt x="128" y="0"/>
                </a:lnTo>
                <a:lnTo>
                  <a:pt x="0" y="34"/>
                </a:lnTo>
                <a:lnTo>
                  <a:pt x="0" y="162"/>
                </a:lnTo>
                <a:lnTo>
                  <a:pt x="128" y="127"/>
                </a:lnTo>
              </a:path>
            </a:pathLst>
          </a:custGeom>
          <a:solidFill>
            <a:schemeClr val="hlink"/>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 name="Freeform 49">
            <a:extLst>
              <a:ext uri="{FF2B5EF4-FFF2-40B4-BE49-F238E27FC236}">
                <a16:creationId xmlns:a16="http://schemas.microsoft.com/office/drawing/2014/main" id="{42E55B7C-312D-4D55-A7AF-A8B7FA8D2995}"/>
              </a:ext>
            </a:extLst>
          </p:cNvPr>
          <p:cNvSpPr>
            <a:spLocks/>
          </p:cNvSpPr>
          <p:nvPr/>
        </p:nvSpPr>
        <p:spPr bwMode="auto">
          <a:xfrm>
            <a:off x="3758283" y="5367338"/>
            <a:ext cx="134937" cy="225425"/>
          </a:xfrm>
          <a:custGeom>
            <a:avLst/>
            <a:gdLst>
              <a:gd name="T0" fmla="*/ 0 w 100"/>
              <a:gd name="T1" fmla="*/ 2147483646 h 187"/>
              <a:gd name="T2" fmla="*/ 0 w 100"/>
              <a:gd name="T3" fmla="*/ 0 h 187"/>
              <a:gd name="T4" fmla="*/ 2147483646 w 100"/>
              <a:gd name="T5" fmla="*/ 2147483646 h 187"/>
              <a:gd name="T6" fmla="*/ 2147483646 w 100"/>
              <a:gd name="T7" fmla="*/ 2147483646 h 187"/>
              <a:gd name="T8" fmla="*/ 0 w 100"/>
              <a:gd name="T9" fmla="*/ 2147483646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 h="187">
                <a:moveTo>
                  <a:pt x="0" y="128"/>
                </a:moveTo>
                <a:lnTo>
                  <a:pt x="0" y="0"/>
                </a:lnTo>
                <a:lnTo>
                  <a:pt x="99" y="57"/>
                </a:lnTo>
                <a:lnTo>
                  <a:pt x="99" y="186"/>
                </a:lnTo>
                <a:lnTo>
                  <a:pt x="0" y="128"/>
                </a:lnTo>
              </a:path>
            </a:pathLst>
          </a:custGeom>
          <a:solidFill>
            <a:schemeClr val="hlink"/>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 name="Rectangle 50">
            <a:extLst>
              <a:ext uri="{FF2B5EF4-FFF2-40B4-BE49-F238E27FC236}">
                <a16:creationId xmlns:a16="http://schemas.microsoft.com/office/drawing/2014/main" id="{1B9BE0F3-07F2-4C27-9C66-2ED57F97AA9F}"/>
              </a:ext>
            </a:extLst>
          </p:cNvPr>
          <p:cNvSpPr>
            <a:spLocks noChangeArrowheads="1"/>
          </p:cNvSpPr>
          <p:nvPr/>
        </p:nvSpPr>
        <p:spPr bwMode="auto">
          <a:xfrm>
            <a:off x="3575720" y="5575300"/>
            <a:ext cx="1411288"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spAutoFit/>
          </a:bodyPr>
          <a:lstStyle>
            <a:lvl1pPr algn="l" defTabSz="822325">
              <a:defRPr sz="2400">
                <a:solidFill>
                  <a:schemeClr val="tx1"/>
                </a:solidFill>
                <a:latin typeface="Times New Roman" pitchFamily="18" charset="0"/>
                <a:ea typeface="宋体" pitchFamily="2" charset="-122"/>
              </a:defRPr>
            </a:lvl1pPr>
            <a:lvl2pPr marL="411163" algn="l" defTabSz="822325">
              <a:defRPr sz="2400">
                <a:solidFill>
                  <a:schemeClr val="tx1"/>
                </a:solidFill>
                <a:latin typeface="Times New Roman" pitchFamily="18" charset="0"/>
                <a:ea typeface="宋体" pitchFamily="2" charset="-122"/>
              </a:defRPr>
            </a:lvl2pPr>
            <a:lvl3pPr marL="822325" algn="l" defTabSz="822325">
              <a:defRPr sz="2400">
                <a:solidFill>
                  <a:schemeClr val="tx1"/>
                </a:solidFill>
                <a:latin typeface="Times New Roman" pitchFamily="18" charset="0"/>
                <a:ea typeface="宋体" pitchFamily="2" charset="-122"/>
              </a:defRPr>
            </a:lvl3pPr>
            <a:lvl4pPr marL="1235075" algn="l" defTabSz="822325">
              <a:defRPr sz="2400">
                <a:solidFill>
                  <a:schemeClr val="tx1"/>
                </a:solidFill>
                <a:latin typeface="Times New Roman" pitchFamily="18" charset="0"/>
                <a:ea typeface="宋体" pitchFamily="2" charset="-122"/>
              </a:defRPr>
            </a:lvl4pPr>
            <a:lvl5pPr marL="1646238" algn="l" defTabSz="822325">
              <a:defRPr sz="2400">
                <a:solidFill>
                  <a:schemeClr val="tx1"/>
                </a:solidFill>
                <a:latin typeface="Times New Roman" pitchFamily="18" charset="0"/>
                <a:ea typeface="宋体" pitchFamily="2" charset="-122"/>
              </a:defRPr>
            </a:lvl5pPr>
            <a:lvl6pPr marL="2103438" defTabSz="822325" eaLnBrk="0" fontAlgn="base" hangingPunct="0">
              <a:spcBef>
                <a:spcPct val="0"/>
              </a:spcBef>
              <a:spcAft>
                <a:spcPct val="0"/>
              </a:spcAft>
              <a:defRPr sz="2400">
                <a:solidFill>
                  <a:schemeClr val="tx1"/>
                </a:solidFill>
                <a:latin typeface="Times New Roman" pitchFamily="18" charset="0"/>
                <a:ea typeface="宋体" pitchFamily="2" charset="-122"/>
              </a:defRPr>
            </a:lvl6pPr>
            <a:lvl7pPr marL="2560638" defTabSz="822325" eaLnBrk="0" fontAlgn="base" hangingPunct="0">
              <a:spcBef>
                <a:spcPct val="0"/>
              </a:spcBef>
              <a:spcAft>
                <a:spcPct val="0"/>
              </a:spcAft>
              <a:defRPr sz="2400">
                <a:solidFill>
                  <a:schemeClr val="tx1"/>
                </a:solidFill>
                <a:latin typeface="Times New Roman" pitchFamily="18" charset="0"/>
                <a:ea typeface="宋体" pitchFamily="2" charset="-122"/>
              </a:defRPr>
            </a:lvl7pPr>
            <a:lvl8pPr marL="3017838" defTabSz="822325" eaLnBrk="0" fontAlgn="base" hangingPunct="0">
              <a:spcBef>
                <a:spcPct val="0"/>
              </a:spcBef>
              <a:spcAft>
                <a:spcPct val="0"/>
              </a:spcAft>
              <a:defRPr sz="2400">
                <a:solidFill>
                  <a:schemeClr val="tx1"/>
                </a:solidFill>
                <a:latin typeface="Times New Roman" pitchFamily="18" charset="0"/>
                <a:ea typeface="宋体" pitchFamily="2" charset="-122"/>
              </a:defRPr>
            </a:lvl8pPr>
            <a:lvl9pPr marL="3475038" defTabSz="822325"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a:spcBef>
                <a:spcPct val="50000"/>
              </a:spcBef>
              <a:defRPr/>
            </a:pPr>
            <a:r>
              <a:rPr lang="zh-CN" altLang="en-US" sz="2000">
                <a:solidFill>
                  <a:srgbClr val="000000"/>
                </a:solidFill>
                <a:effectLst>
                  <a:outerShdw blurRad="38100" dist="38100" dir="2700000" algn="tl">
                    <a:srgbClr val="FFFFFF"/>
                  </a:outerShdw>
                </a:effectLst>
                <a:latin typeface="Arial" charset="0"/>
                <a:ea typeface="黑体" pitchFamily="2" charset="-122"/>
              </a:rPr>
              <a:t>目标成本</a:t>
            </a:r>
            <a:endParaRPr lang="zh-CN" altLang="en-US">
              <a:solidFill>
                <a:srgbClr val="000000"/>
              </a:solidFill>
              <a:latin typeface="Arial" charset="0"/>
              <a:ea typeface="黑体" pitchFamily="2" charset="-122"/>
            </a:endParaRPr>
          </a:p>
        </p:txBody>
      </p:sp>
      <p:sp>
        <p:nvSpPr>
          <p:cNvPr id="52" name="Freeform 51">
            <a:extLst>
              <a:ext uri="{FF2B5EF4-FFF2-40B4-BE49-F238E27FC236}">
                <a16:creationId xmlns:a16="http://schemas.microsoft.com/office/drawing/2014/main" id="{67970AEE-F1B2-4AB5-B4C8-0AD7A2ABEF04}"/>
              </a:ext>
            </a:extLst>
          </p:cNvPr>
          <p:cNvSpPr>
            <a:spLocks/>
          </p:cNvSpPr>
          <p:nvPr/>
        </p:nvSpPr>
        <p:spPr bwMode="auto">
          <a:xfrm>
            <a:off x="4455195" y="1276350"/>
            <a:ext cx="309563" cy="166688"/>
          </a:xfrm>
          <a:custGeom>
            <a:avLst/>
            <a:gdLst>
              <a:gd name="T0" fmla="*/ 2147483646 w 230"/>
              <a:gd name="T1" fmla="*/ 2147483646 h 138"/>
              <a:gd name="T2" fmla="*/ 2147483646 w 230"/>
              <a:gd name="T3" fmla="*/ 0 h 138"/>
              <a:gd name="T4" fmla="*/ 0 w 230"/>
              <a:gd name="T5" fmla="*/ 2147483646 h 138"/>
              <a:gd name="T6" fmla="*/ 2147483646 w 230"/>
              <a:gd name="T7" fmla="*/ 2147483646 h 138"/>
              <a:gd name="T8" fmla="*/ 2147483646 w 230"/>
              <a:gd name="T9" fmla="*/ 2147483646 h 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0" h="138">
                <a:moveTo>
                  <a:pt x="229" y="57"/>
                </a:moveTo>
                <a:lnTo>
                  <a:pt x="128" y="0"/>
                </a:lnTo>
                <a:lnTo>
                  <a:pt x="0" y="34"/>
                </a:lnTo>
                <a:lnTo>
                  <a:pt x="105" y="137"/>
                </a:lnTo>
                <a:lnTo>
                  <a:pt x="229" y="57"/>
                </a:lnTo>
              </a:path>
            </a:pathLst>
          </a:custGeom>
          <a:solidFill>
            <a:schemeClr val="hlink"/>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 name="Freeform 52">
            <a:extLst>
              <a:ext uri="{FF2B5EF4-FFF2-40B4-BE49-F238E27FC236}">
                <a16:creationId xmlns:a16="http://schemas.microsoft.com/office/drawing/2014/main" id="{BE87D1A7-EA8B-4B3D-A852-95FF54497B22}"/>
              </a:ext>
            </a:extLst>
          </p:cNvPr>
          <p:cNvSpPr>
            <a:spLocks/>
          </p:cNvSpPr>
          <p:nvPr/>
        </p:nvSpPr>
        <p:spPr bwMode="auto">
          <a:xfrm>
            <a:off x="3575720" y="1706563"/>
            <a:ext cx="1379538" cy="417512"/>
          </a:xfrm>
          <a:custGeom>
            <a:avLst/>
            <a:gdLst>
              <a:gd name="T0" fmla="*/ 2147483646 w 1026"/>
              <a:gd name="T1" fmla="*/ 2147483646 h 346"/>
              <a:gd name="T2" fmla="*/ 0 w 1026"/>
              <a:gd name="T3" fmla="*/ 2147483646 h 346"/>
              <a:gd name="T4" fmla="*/ 2147483646 w 1026"/>
              <a:gd name="T5" fmla="*/ 0 h 346"/>
              <a:gd name="T6" fmla="*/ 2147483646 w 1026"/>
              <a:gd name="T7" fmla="*/ 2147483646 h 346"/>
              <a:gd name="T8" fmla="*/ 2147483646 w 1026"/>
              <a:gd name="T9" fmla="*/ 2147483646 h 3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6" h="346">
                <a:moveTo>
                  <a:pt x="227" y="345"/>
                </a:moveTo>
                <a:lnTo>
                  <a:pt x="0" y="215"/>
                </a:lnTo>
                <a:lnTo>
                  <a:pt x="808" y="0"/>
                </a:lnTo>
                <a:lnTo>
                  <a:pt x="1025" y="131"/>
                </a:lnTo>
                <a:lnTo>
                  <a:pt x="227" y="345"/>
                </a:lnTo>
              </a:path>
            </a:pathLst>
          </a:custGeom>
          <a:solidFill>
            <a:srgbClr val="86868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Freeform 53">
            <a:extLst>
              <a:ext uri="{FF2B5EF4-FFF2-40B4-BE49-F238E27FC236}">
                <a16:creationId xmlns:a16="http://schemas.microsoft.com/office/drawing/2014/main" id="{0207A1DA-8299-4F4F-AFD0-6CE3D86F1ABE}"/>
              </a:ext>
            </a:extLst>
          </p:cNvPr>
          <p:cNvSpPr>
            <a:spLocks/>
          </p:cNvSpPr>
          <p:nvPr/>
        </p:nvSpPr>
        <p:spPr bwMode="auto">
          <a:xfrm>
            <a:off x="3575720" y="1682750"/>
            <a:ext cx="1379538" cy="417513"/>
          </a:xfrm>
          <a:custGeom>
            <a:avLst/>
            <a:gdLst>
              <a:gd name="T0" fmla="*/ 2147483646 w 1026"/>
              <a:gd name="T1" fmla="*/ 2147483646 h 346"/>
              <a:gd name="T2" fmla="*/ 0 w 1026"/>
              <a:gd name="T3" fmla="*/ 2147483646 h 346"/>
              <a:gd name="T4" fmla="*/ 2147483646 w 1026"/>
              <a:gd name="T5" fmla="*/ 0 h 346"/>
              <a:gd name="T6" fmla="*/ 2147483646 w 1026"/>
              <a:gd name="T7" fmla="*/ 2147483646 h 346"/>
              <a:gd name="T8" fmla="*/ 2147483646 w 1026"/>
              <a:gd name="T9" fmla="*/ 2147483646 h 3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6" h="346">
                <a:moveTo>
                  <a:pt x="227" y="345"/>
                </a:moveTo>
                <a:lnTo>
                  <a:pt x="0" y="215"/>
                </a:lnTo>
                <a:lnTo>
                  <a:pt x="808" y="0"/>
                </a:lnTo>
                <a:lnTo>
                  <a:pt x="1025" y="131"/>
                </a:lnTo>
                <a:lnTo>
                  <a:pt x="227" y="345"/>
                </a:lnTo>
              </a:path>
            </a:pathLst>
          </a:custGeom>
          <a:solidFill>
            <a:srgbClr val="CCFFCC"/>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Freeform 54">
            <a:extLst>
              <a:ext uri="{FF2B5EF4-FFF2-40B4-BE49-F238E27FC236}">
                <a16:creationId xmlns:a16="http://schemas.microsoft.com/office/drawing/2014/main" id="{6855B83D-7414-4132-A814-D6185698A910}"/>
              </a:ext>
            </a:extLst>
          </p:cNvPr>
          <p:cNvSpPr>
            <a:spLocks/>
          </p:cNvSpPr>
          <p:nvPr/>
        </p:nvSpPr>
        <p:spPr bwMode="auto">
          <a:xfrm>
            <a:off x="4590133" y="1346200"/>
            <a:ext cx="174625" cy="522288"/>
          </a:xfrm>
          <a:custGeom>
            <a:avLst/>
            <a:gdLst>
              <a:gd name="T0" fmla="*/ 2147483646 w 130"/>
              <a:gd name="T1" fmla="*/ 2147483646 h 433"/>
              <a:gd name="T2" fmla="*/ 2147483646 w 130"/>
              <a:gd name="T3" fmla="*/ 0 h 433"/>
              <a:gd name="T4" fmla="*/ 0 w 130"/>
              <a:gd name="T5" fmla="*/ 2147483646 h 433"/>
              <a:gd name="T6" fmla="*/ 0 w 130"/>
              <a:gd name="T7" fmla="*/ 2147483646 h 433"/>
              <a:gd name="T8" fmla="*/ 2147483646 w 130"/>
              <a:gd name="T9" fmla="*/ 2147483646 h 4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0" h="433">
                <a:moveTo>
                  <a:pt x="129" y="397"/>
                </a:moveTo>
                <a:lnTo>
                  <a:pt x="129" y="0"/>
                </a:lnTo>
                <a:lnTo>
                  <a:pt x="0" y="34"/>
                </a:lnTo>
                <a:lnTo>
                  <a:pt x="0" y="432"/>
                </a:lnTo>
                <a:lnTo>
                  <a:pt x="129" y="397"/>
                </a:lnTo>
              </a:path>
            </a:pathLst>
          </a:custGeom>
          <a:solidFill>
            <a:schemeClr val="hlink"/>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 name="Freeform 55">
            <a:extLst>
              <a:ext uri="{FF2B5EF4-FFF2-40B4-BE49-F238E27FC236}">
                <a16:creationId xmlns:a16="http://schemas.microsoft.com/office/drawing/2014/main" id="{E609556F-B171-47E7-8AF0-B85F021CB59B}"/>
              </a:ext>
            </a:extLst>
          </p:cNvPr>
          <p:cNvSpPr>
            <a:spLocks/>
          </p:cNvSpPr>
          <p:nvPr/>
        </p:nvSpPr>
        <p:spPr bwMode="auto">
          <a:xfrm>
            <a:off x="4455195" y="1317625"/>
            <a:ext cx="134938" cy="550863"/>
          </a:xfrm>
          <a:custGeom>
            <a:avLst/>
            <a:gdLst>
              <a:gd name="T0" fmla="*/ 0 w 101"/>
              <a:gd name="T1" fmla="*/ 2147483646 h 457"/>
              <a:gd name="T2" fmla="*/ 0 w 101"/>
              <a:gd name="T3" fmla="*/ 0 h 457"/>
              <a:gd name="T4" fmla="*/ 2147483646 w 101"/>
              <a:gd name="T5" fmla="*/ 2147483646 h 457"/>
              <a:gd name="T6" fmla="*/ 2147483646 w 101"/>
              <a:gd name="T7" fmla="*/ 2147483646 h 457"/>
              <a:gd name="T8" fmla="*/ 0 w 101"/>
              <a:gd name="T9" fmla="*/ 2147483646 h 4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 h="457">
                <a:moveTo>
                  <a:pt x="0" y="398"/>
                </a:moveTo>
                <a:lnTo>
                  <a:pt x="0" y="0"/>
                </a:lnTo>
                <a:lnTo>
                  <a:pt x="100" y="57"/>
                </a:lnTo>
                <a:lnTo>
                  <a:pt x="100" y="456"/>
                </a:lnTo>
                <a:lnTo>
                  <a:pt x="0" y="398"/>
                </a:lnTo>
              </a:path>
            </a:pathLst>
          </a:custGeom>
          <a:solidFill>
            <a:schemeClr val="hlink"/>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 name="Freeform 56">
            <a:extLst>
              <a:ext uri="{FF2B5EF4-FFF2-40B4-BE49-F238E27FC236}">
                <a16:creationId xmlns:a16="http://schemas.microsoft.com/office/drawing/2014/main" id="{0A3C70F0-EB6A-4BAA-8BE7-8FB86DF11BED}"/>
              </a:ext>
            </a:extLst>
          </p:cNvPr>
          <p:cNvSpPr>
            <a:spLocks/>
          </p:cNvSpPr>
          <p:nvPr/>
        </p:nvSpPr>
        <p:spPr bwMode="auto">
          <a:xfrm>
            <a:off x="4218658" y="1449388"/>
            <a:ext cx="309562" cy="150812"/>
          </a:xfrm>
          <a:custGeom>
            <a:avLst/>
            <a:gdLst>
              <a:gd name="T0" fmla="*/ 2147483646 w 230"/>
              <a:gd name="T1" fmla="*/ 2147483646 h 124"/>
              <a:gd name="T2" fmla="*/ 2147483646 w 230"/>
              <a:gd name="T3" fmla="*/ 0 h 124"/>
              <a:gd name="T4" fmla="*/ 0 w 230"/>
              <a:gd name="T5" fmla="*/ 2147483646 h 124"/>
              <a:gd name="T6" fmla="*/ 2147483646 w 230"/>
              <a:gd name="T7" fmla="*/ 2147483646 h 124"/>
              <a:gd name="T8" fmla="*/ 2147483646 w 230"/>
              <a:gd name="T9" fmla="*/ 2147483646 h 1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0" h="124">
                <a:moveTo>
                  <a:pt x="229" y="57"/>
                </a:moveTo>
                <a:lnTo>
                  <a:pt x="128" y="0"/>
                </a:lnTo>
                <a:lnTo>
                  <a:pt x="0" y="34"/>
                </a:lnTo>
                <a:lnTo>
                  <a:pt x="97" y="123"/>
                </a:lnTo>
                <a:lnTo>
                  <a:pt x="229" y="57"/>
                </a:lnTo>
              </a:path>
            </a:pathLst>
          </a:custGeom>
          <a:solidFill>
            <a:srgbClr val="FF9933"/>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 name="Freeform 57">
            <a:extLst>
              <a:ext uri="{FF2B5EF4-FFF2-40B4-BE49-F238E27FC236}">
                <a16:creationId xmlns:a16="http://schemas.microsoft.com/office/drawing/2014/main" id="{781DEC6C-08CB-4715-B115-79C358C6FD98}"/>
              </a:ext>
            </a:extLst>
          </p:cNvPr>
          <p:cNvSpPr>
            <a:spLocks/>
          </p:cNvSpPr>
          <p:nvPr/>
        </p:nvSpPr>
        <p:spPr bwMode="auto">
          <a:xfrm>
            <a:off x="4353595" y="1519238"/>
            <a:ext cx="174625" cy="406400"/>
          </a:xfrm>
          <a:custGeom>
            <a:avLst/>
            <a:gdLst>
              <a:gd name="T0" fmla="*/ 2147483646 w 130"/>
              <a:gd name="T1" fmla="*/ 2147483646 h 336"/>
              <a:gd name="T2" fmla="*/ 2147483646 w 130"/>
              <a:gd name="T3" fmla="*/ 0 h 336"/>
              <a:gd name="T4" fmla="*/ 0 w 130"/>
              <a:gd name="T5" fmla="*/ 2147483646 h 336"/>
              <a:gd name="T6" fmla="*/ 0 w 130"/>
              <a:gd name="T7" fmla="*/ 2147483646 h 336"/>
              <a:gd name="T8" fmla="*/ 2147483646 w 130"/>
              <a:gd name="T9" fmla="*/ 2147483646 h 3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0" h="336">
                <a:moveTo>
                  <a:pt x="129" y="300"/>
                </a:moveTo>
                <a:lnTo>
                  <a:pt x="129" y="0"/>
                </a:lnTo>
                <a:lnTo>
                  <a:pt x="0" y="34"/>
                </a:lnTo>
                <a:lnTo>
                  <a:pt x="0" y="335"/>
                </a:lnTo>
                <a:lnTo>
                  <a:pt x="129" y="300"/>
                </a:lnTo>
              </a:path>
            </a:pathLst>
          </a:custGeom>
          <a:solidFill>
            <a:srgbClr val="FFCC6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 name="Freeform 58">
            <a:extLst>
              <a:ext uri="{FF2B5EF4-FFF2-40B4-BE49-F238E27FC236}">
                <a16:creationId xmlns:a16="http://schemas.microsoft.com/office/drawing/2014/main" id="{A084245E-2B99-493A-BB36-1341E9EF3B96}"/>
              </a:ext>
            </a:extLst>
          </p:cNvPr>
          <p:cNvSpPr>
            <a:spLocks/>
          </p:cNvSpPr>
          <p:nvPr/>
        </p:nvSpPr>
        <p:spPr bwMode="auto">
          <a:xfrm>
            <a:off x="4218658" y="1492250"/>
            <a:ext cx="134937" cy="433388"/>
          </a:xfrm>
          <a:custGeom>
            <a:avLst/>
            <a:gdLst>
              <a:gd name="T0" fmla="*/ 0 w 101"/>
              <a:gd name="T1" fmla="*/ 2147483646 h 359"/>
              <a:gd name="T2" fmla="*/ 0 w 101"/>
              <a:gd name="T3" fmla="*/ 0 h 359"/>
              <a:gd name="T4" fmla="*/ 2147483646 w 101"/>
              <a:gd name="T5" fmla="*/ 2147483646 h 359"/>
              <a:gd name="T6" fmla="*/ 2147483646 w 101"/>
              <a:gd name="T7" fmla="*/ 2147483646 h 359"/>
              <a:gd name="T8" fmla="*/ 0 w 101"/>
              <a:gd name="T9" fmla="*/ 2147483646 h 3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 h="359">
                <a:moveTo>
                  <a:pt x="0" y="300"/>
                </a:moveTo>
                <a:lnTo>
                  <a:pt x="0" y="0"/>
                </a:lnTo>
                <a:lnTo>
                  <a:pt x="100" y="57"/>
                </a:lnTo>
                <a:lnTo>
                  <a:pt x="100" y="358"/>
                </a:lnTo>
                <a:lnTo>
                  <a:pt x="0" y="300"/>
                </a:lnTo>
              </a:path>
            </a:pathLst>
          </a:custGeom>
          <a:solidFill>
            <a:srgbClr val="CC66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60" name="Group 59">
            <a:extLst>
              <a:ext uri="{FF2B5EF4-FFF2-40B4-BE49-F238E27FC236}">
                <a16:creationId xmlns:a16="http://schemas.microsoft.com/office/drawing/2014/main" id="{CE898470-51C2-44E5-B43F-4711F643F628}"/>
              </a:ext>
            </a:extLst>
          </p:cNvPr>
          <p:cNvGrpSpPr>
            <a:grpSpLocks/>
          </p:cNvGrpSpPr>
          <p:nvPr/>
        </p:nvGrpSpPr>
        <p:grpSpPr bwMode="auto">
          <a:xfrm>
            <a:off x="3988470" y="1611313"/>
            <a:ext cx="307975" cy="365125"/>
            <a:chOff x="2276" y="3058"/>
            <a:chExt cx="229" cy="302"/>
          </a:xfrm>
        </p:grpSpPr>
        <p:sp>
          <p:nvSpPr>
            <p:cNvPr id="61" name="Freeform 60">
              <a:extLst>
                <a:ext uri="{FF2B5EF4-FFF2-40B4-BE49-F238E27FC236}">
                  <a16:creationId xmlns:a16="http://schemas.microsoft.com/office/drawing/2014/main" id="{25998E8C-A8C8-4E4F-8DC9-A9688729D157}"/>
                </a:ext>
              </a:extLst>
            </p:cNvPr>
            <p:cNvSpPr>
              <a:spLocks/>
            </p:cNvSpPr>
            <p:nvPr/>
          </p:nvSpPr>
          <p:spPr bwMode="auto">
            <a:xfrm>
              <a:off x="2376" y="3116"/>
              <a:ext cx="129" cy="244"/>
            </a:xfrm>
            <a:custGeom>
              <a:avLst/>
              <a:gdLst>
                <a:gd name="T0" fmla="*/ 128 w 129"/>
                <a:gd name="T1" fmla="*/ 207 h 244"/>
                <a:gd name="T2" fmla="*/ 128 w 129"/>
                <a:gd name="T3" fmla="*/ 0 h 244"/>
                <a:gd name="T4" fmla="*/ 0 w 129"/>
                <a:gd name="T5" fmla="*/ 34 h 244"/>
                <a:gd name="T6" fmla="*/ 0 w 129"/>
                <a:gd name="T7" fmla="*/ 243 h 244"/>
                <a:gd name="T8" fmla="*/ 128 w 129"/>
                <a:gd name="T9" fmla="*/ 207 h 2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244">
                  <a:moveTo>
                    <a:pt x="128" y="207"/>
                  </a:moveTo>
                  <a:lnTo>
                    <a:pt x="128" y="0"/>
                  </a:lnTo>
                  <a:lnTo>
                    <a:pt x="0" y="34"/>
                  </a:lnTo>
                  <a:lnTo>
                    <a:pt x="0" y="243"/>
                  </a:lnTo>
                  <a:lnTo>
                    <a:pt x="128" y="207"/>
                  </a:lnTo>
                </a:path>
              </a:pathLst>
            </a:custGeom>
            <a:solidFill>
              <a:schemeClr val="hlink"/>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 name="Freeform 61">
              <a:extLst>
                <a:ext uri="{FF2B5EF4-FFF2-40B4-BE49-F238E27FC236}">
                  <a16:creationId xmlns:a16="http://schemas.microsoft.com/office/drawing/2014/main" id="{38C367EF-9B4C-48EF-A7B1-FC31E2C357EA}"/>
                </a:ext>
              </a:extLst>
            </p:cNvPr>
            <p:cNvSpPr>
              <a:spLocks/>
            </p:cNvSpPr>
            <p:nvPr/>
          </p:nvSpPr>
          <p:spPr bwMode="auto">
            <a:xfrm>
              <a:off x="2276" y="3093"/>
              <a:ext cx="101" cy="267"/>
            </a:xfrm>
            <a:custGeom>
              <a:avLst/>
              <a:gdLst>
                <a:gd name="T0" fmla="*/ 0 w 101"/>
                <a:gd name="T1" fmla="*/ 206 h 267"/>
                <a:gd name="T2" fmla="*/ 0 w 101"/>
                <a:gd name="T3" fmla="*/ 0 h 267"/>
                <a:gd name="T4" fmla="*/ 100 w 101"/>
                <a:gd name="T5" fmla="*/ 57 h 267"/>
                <a:gd name="T6" fmla="*/ 100 w 101"/>
                <a:gd name="T7" fmla="*/ 266 h 267"/>
                <a:gd name="T8" fmla="*/ 0 w 101"/>
                <a:gd name="T9" fmla="*/ 206 h 2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 h="267">
                  <a:moveTo>
                    <a:pt x="0" y="206"/>
                  </a:moveTo>
                  <a:lnTo>
                    <a:pt x="0" y="0"/>
                  </a:lnTo>
                  <a:lnTo>
                    <a:pt x="100" y="57"/>
                  </a:lnTo>
                  <a:lnTo>
                    <a:pt x="100" y="266"/>
                  </a:lnTo>
                  <a:lnTo>
                    <a:pt x="0" y="206"/>
                  </a:lnTo>
                </a:path>
              </a:pathLst>
            </a:custGeom>
            <a:solidFill>
              <a:schemeClr val="hlink"/>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 name="Freeform 62">
              <a:extLst>
                <a:ext uri="{FF2B5EF4-FFF2-40B4-BE49-F238E27FC236}">
                  <a16:creationId xmlns:a16="http://schemas.microsoft.com/office/drawing/2014/main" id="{7E966CA6-608E-44AC-B817-71201FDF9000}"/>
                </a:ext>
              </a:extLst>
            </p:cNvPr>
            <p:cNvSpPr>
              <a:spLocks/>
            </p:cNvSpPr>
            <p:nvPr/>
          </p:nvSpPr>
          <p:spPr bwMode="auto">
            <a:xfrm>
              <a:off x="2276" y="3058"/>
              <a:ext cx="229" cy="94"/>
            </a:xfrm>
            <a:custGeom>
              <a:avLst/>
              <a:gdLst>
                <a:gd name="T0" fmla="*/ 228 w 229"/>
                <a:gd name="T1" fmla="*/ 58 h 94"/>
                <a:gd name="T2" fmla="*/ 128 w 229"/>
                <a:gd name="T3" fmla="*/ 0 h 94"/>
                <a:gd name="T4" fmla="*/ 0 w 229"/>
                <a:gd name="T5" fmla="*/ 34 h 94"/>
                <a:gd name="T6" fmla="*/ 99 w 229"/>
                <a:gd name="T7" fmla="*/ 93 h 94"/>
                <a:gd name="T8" fmla="*/ 228 w 229"/>
                <a:gd name="T9" fmla="*/ 58 h 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9" h="94">
                  <a:moveTo>
                    <a:pt x="228" y="58"/>
                  </a:moveTo>
                  <a:lnTo>
                    <a:pt x="128" y="0"/>
                  </a:lnTo>
                  <a:lnTo>
                    <a:pt x="0" y="34"/>
                  </a:lnTo>
                  <a:lnTo>
                    <a:pt x="99" y="93"/>
                  </a:lnTo>
                  <a:lnTo>
                    <a:pt x="228" y="58"/>
                  </a:lnTo>
                </a:path>
              </a:pathLst>
            </a:custGeom>
            <a:solidFill>
              <a:schemeClr val="hlink"/>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4" name="Freeform 63">
            <a:extLst>
              <a:ext uri="{FF2B5EF4-FFF2-40B4-BE49-F238E27FC236}">
                <a16:creationId xmlns:a16="http://schemas.microsoft.com/office/drawing/2014/main" id="{D148AD14-07F4-42BF-BCD3-21012D9CA07F}"/>
              </a:ext>
            </a:extLst>
          </p:cNvPr>
          <p:cNvSpPr>
            <a:spLocks/>
          </p:cNvSpPr>
          <p:nvPr/>
        </p:nvSpPr>
        <p:spPr bwMode="auto">
          <a:xfrm>
            <a:off x="3755108" y="1762125"/>
            <a:ext cx="309562" cy="152400"/>
          </a:xfrm>
          <a:custGeom>
            <a:avLst/>
            <a:gdLst>
              <a:gd name="T0" fmla="*/ 2147483646 w 230"/>
              <a:gd name="T1" fmla="*/ 2147483646 h 126"/>
              <a:gd name="T2" fmla="*/ 2147483646 w 230"/>
              <a:gd name="T3" fmla="*/ 0 h 126"/>
              <a:gd name="T4" fmla="*/ 0 w 230"/>
              <a:gd name="T5" fmla="*/ 2147483646 h 126"/>
              <a:gd name="T6" fmla="*/ 2147483646 w 230"/>
              <a:gd name="T7" fmla="*/ 2147483646 h 126"/>
              <a:gd name="T8" fmla="*/ 2147483646 w 230"/>
              <a:gd name="T9" fmla="*/ 2147483646 h 1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0" h="126">
                <a:moveTo>
                  <a:pt x="229" y="58"/>
                </a:moveTo>
                <a:lnTo>
                  <a:pt x="129" y="0"/>
                </a:lnTo>
                <a:lnTo>
                  <a:pt x="0" y="35"/>
                </a:lnTo>
                <a:lnTo>
                  <a:pt x="102" y="125"/>
                </a:lnTo>
                <a:lnTo>
                  <a:pt x="229" y="58"/>
                </a:lnTo>
              </a:path>
            </a:pathLst>
          </a:custGeom>
          <a:solidFill>
            <a:schemeClr val="hlink"/>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 name="Freeform 64">
            <a:extLst>
              <a:ext uri="{FF2B5EF4-FFF2-40B4-BE49-F238E27FC236}">
                <a16:creationId xmlns:a16="http://schemas.microsoft.com/office/drawing/2014/main" id="{8A499FCC-1F43-4E5C-97E8-079128745491}"/>
              </a:ext>
            </a:extLst>
          </p:cNvPr>
          <p:cNvSpPr>
            <a:spLocks/>
          </p:cNvSpPr>
          <p:nvPr/>
        </p:nvSpPr>
        <p:spPr bwMode="auto">
          <a:xfrm>
            <a:off x="3891633" y="1833563"/>
            <a:ext cx="173037" cy="196850"/>
          </a:xfrm>
          <a:custGeom>
            <a:avLst/>
            <a:gdLst>
              <a:gd name="T0" fmla="*/ 2147483646 w 129"/>
              <a:gd name="T1" fmla="*/ 2147483646 h 163"/>
              <a:gd name="T2" fmla="*/ 2147483646 w 129"/>
              <a:gd name="T3" fmla="*/ 0 h 163"/>
              <a:gd name="T4" fmla="*/ 0 w 129"/>
              <a:gd name="T5" fmla="*/ 2147483646 h 163"/>
              <a:gd name="T6" fmla="*/ 0 w 129"/>
              <a:gd name="T7" fmla="*/ 2147483646 h 163"/>
              <a:gd name="T8" fmla="*/ 2147483646 w 129"/>
              <a:gd name="T9" fmla="*/ 2147483646 h 1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163">
                <a:moveTo>
                  <a:pt x="128" y="127"/>
                </a:moveTo>
                <a:lnTo>
                  <a:pt x="128" y="0"/>
                </a:lnTo>
                <a:lnTo>
                  <a:pt x="0" y="34"/>
                </a:lnTo>
                <a:lnTo>
                  <a:pt x="0" y="162"/>
                </a:lnTo>
                <a:lnTo>
                  <a:pt x="128" y="127"/>
                </a:lnTo>
              </a:path>
            </a:pathLst>
          </a:custGeom>
          <a:solidFill>
            <a:schemeClr val="hlink"/>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 name="Freeform 65">
            <a:extLst>
              <a:ext uri="{FF2B5EF4-FFF2-40B4-BE49-F238E27FC236}">
                <a16:creationId xmlns:a16="http://schemas.microsoft.com/office/drawing/2014/main" id="{962129D9-82BC-4006-A282-033F1133A413}"/>
              </a:ext>
            </a:extLst>
          </p:cNvPr>
          <p:cNvSpPr>
            <a:spLocks/>
          </p:cNvSpPr>
          <p:nvPr/>
        </p:nvSpPr>
        <p:spPr bwMode="auto">
          <a:xfrm>
            <a:off x="3758283" y="1804988"/>
            <a:ext cx="134937" cy="225425"/>
          </a:xfrm>
          <a:custGeom>
            <a:avLst/>
            <a:gdLst>
              <a:gd name="T0" fmla="*/ 0 w 100"/>
              <a:gd name="T1" fmla="*/ 2147483646 h 187"/>
              <a:gd name="T2" fmla="*/ 0 w 100"/>
              <a:gd name="T3" fmla="*/ 0 h 187"/>
              <a:gd name="T4" fmla="*/ 2147483646 w 100"/>
              <a:gd name="T5" fmla="*/ 2147483646 h 187"/>
              <a:gd name="T6" fmla="*/ 2147483646 w 100"/>
              <a:gd name="T7" fmla="*/ 2147483646 h 187"/>
              <a:gd name="T8" fmla="*/ 0 w 100"/>
              <a:gd name="T9" fmla="*/ 2147483646 h 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 h="187">
                <a:moveTo>
                  <a:pt x="0" y="128"/>
                </a:moveTo>
                <a:lnTo>
                  <a:pt x="0" y="0"/>
                </a:lnTo>
                <a:lnTo>
                  <a:pt x="99" y="57"/>
                </a:lnTo>
                <a:lnTo>
                  <a:pt x="99" y="186"/>
                </a:lnTo>
                <a:lnTo>
                  <a:pt x="0" y="128"/>
                </a:lnTo>
              </a:path>
            </a:pathLst>
          </a:custGeom>
          <a:solidFill>
            <a:schemeClr val="hlink"/>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 name="Rectangle 66">
            <a:extLst>
              <a:ext uri="{FF2B5EF4-FFF2-40B4-BE49-F238E27FC236}">
                <a16:creationId xmlns:a16="http://schemas.microsoft.com/office/drawing/2014/main" id="{7B19A054-6B09-4FBD-B168-7EC21ACE4D7B}"/>
              </a:ext>
            </a:extLst>
          </p:cNvPr>
          <p:cNvSpPr>
            <a:spLocks noChangeArrowheads="1"/>
          </p:cNvSpPr>
          <p:nvPr/>
        </p:nvSpPr>
        <p:spPr bwMode="auto">
          <a:xfrm>
            <a:off x="3575720" y="2012950"/>
            <a:ext cx="1411288"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spAutoFit/>
          </a:bodyPr>
          <a:lstStyle>
            <a:lvl1pPr algn="l" defTabSz="822325">
              <a:defRPr sz="2400">
                <a:solidFill>
                  <a:schemeClr val="tx1"/>
                </a:solidFill>
                <a:latin typeface="Times New Roman" pitchFamily="18" charset="0"/>
                <a:ea typeface="宋体" pitchFamily="2" charset="-122"/>
              </a:defRPr>
            </a:lvl1pPr>
            <a:lvl2pPr marL="411163" algn="l" defTabSz="822325">
              <a:defRPr sz="2400">
                <a:solidFill>
                  <a:schemeClr val="tx1"/>
                </a:solidFill>
                <a:latin typeface="Times New Roman" pitchFamily="18" charset="0"/>
                <a:ea typeface="宋体" pitchFamily="2" charset="-122"/>
              </a:defRPr>
            </a:lvl2pPr>
            <a:lvl3pPr marL="822325" algn="l" defTabSz="822325">
              <a:defRPr sz="2400">
                <a:solidFill>
                  <a:schemeClr val="tx1"/>
                </a:solidFill>
                <a:latin typeface="Times New Roman" pitchFamily="18" charset="0"/>
                <a:ea typeface="宋体" pitchFamily="2" charset="-122"/>
              </a:defRPr>
            </a:lvl3pPr>
            <a:lvl4pPr marL="1235075" algn="l" defTabSz="822325">
              <a:defRPr sz="2400">
                <a:solidFill>
                  <a:schemeClr val="tx1"/>
                </a:solidFill>
                <a:latin typeface="Times New Roman" pitchFamily="18" charset="0"/>
                <a:ea typeface="宋体" pitchFamily="2" charset="-122"/>
              </a:defRPr>
            </a:lvl4pPr>
            <a:lvl5pPr marL="1646238" algn="l" defTabSz="822325">
              <a:defRPr sz="2400">
                <a:solidFill>
                  <a:schemeClr val="tx1"/>
                </a:solidFill>
                <a:latin typeface="Times New Roman" pitchFamily="18" charset="0"/>
                <a:ea typeface="宋体" pitchFamily="2" charset="-122"/>
              </a:defRPr>
            </a:lvl5pPr>
            <a:lvl6pPr marL="2103438" defTabSz="822325" eaLnBrk="0" fontAlgn="base" hangingPunct="0">
              <a:spcBef>
                <a:spcPct val="0"/>
              </a:spcBef>
              <a:spcAft>
                <a:spcPct val="0"/>
              </a:spcAft>
              <a:defRPr sz="2400">
                <a:solidFill>
                  <a:schemeClr val="tx1"/>
                </a:solidFill>
                <a:latin typeface="Times New Roman" pitchFamily="18" charset="0"/>
                <a:ea typeface="宋体" pitchFamily="2" charset="-122"/>
              </a:defRPr>
            </a:lvl6pPr>
            <a:lvl7pPr marL="2560638" defTabSz="822325" eaLnBrk="0" fontAlgn="base" hangingPunct="0">
              <a:spcBef>
                <a:spcPct val="0"/>
              </a:spcBef>
              <a:spcAft>
                <a:spcPct val="0"/>
              </a:spcAft>
              <a:defRPr sz="2400">
                <a:solidFill>
                  <a:schemeClr val="tx1"/>
                </a:solidFill>
                <a:latin typeface="Times New Roman" pitchFamily="18" charset="0"/>
                <a:ea typeface="宋体" pitchFamily="2" charset="-122"/>
              </a:defRPr>
            </a:lvl7pPr>
            <a:lvl8pPr marL="3017838" defTabSz="822325" eaLnBrk="0" fontAlgn="base" hangingPunct="0">
              <a:spcBef>
                <a:spcPct val="0"/>
              </a:spcBef>
              <a:spcAft>
                <a:spcPct val="0"/>
              </a:spcAft>
              <a:defRPr sz="2400">
                <a:solidFill>
                  <a:schemeClr val="tx1"/>
                </a:solidFill>
                <a:latin typeface="Times New Roman" pitchFamily="18" charset="0"/>
                <a:ea typeface="宋体" pitchFamily="2" charset="-122"/>
              </a:defRPr>
            </a:lvl8pPr>
            <a:lvl9pPr marL="3475038" defTabSz="822325"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a:spcBef>
                <a:spcPct val="50000"/>
              </a:spcBef>
              <a:defRPr/>
            </a:pPr>
            <a:r>
              <a:rPr lang="zh-CN" altLang="en-US" sz="2000">
                <a:solidFill>
                  <a:srgbClr val="000000"/>
                </a:solidFill>
                <a:effectLst>
                  <a:outerShdw blurRad="38100" dist="38100" dir="2700000" algn="tl">
                    <a:srgbClr val="FFFFFF"/>
                  </a:outerShdw>
                </a:effectLst>
                <a:latin typeface="Arial" charset="0"/>
                <a:ea typeface="黑体" pitchFamily="2" charset="-122"/>
              </a:rPr>
              <a:t>标准成本</a:t>
            </a:r>
            <a:endParaRPr lang="zh-CN" altLang="en-US">
              <a:solidFill>
                <a:srgbClr val="000000"/>
              </a:solidFill>
              <a:latin typeface="Arial" charset="0"/>
              <a:ea typeface="黑体" pitchFamily="2" charset="-122"/>
            </a:endParaRPr>
          </a:p>
        </p:txBody>
      </p:sp>
      <p:sp>
        <p:nvSpPr>
          <p:cNvPr id="68" name="Text Box 67">
            <a:extLst>
              <a:ext uri="{FF2B5EF4-FFF2-40B4-BE49-F238E27FC236}">
                <a16:creationId xmlns:a16="http://schemas.microsoft.com/office/drawing/2014/main" id="{99BFA523-E75C-4B65-95B3-CAFFC1FE9071}"/>
              </a:ext>
            </a:extLst>
          </p:cNvPr>
          <p:cNvSpPr txBox="1">
            <a:spLocks noChangeArrowheads="1"/>
          </p:cNvSpPr>
          <p:nvPr/>
        </p:nvSpPr>
        <p:spPr bwMode="auto">
          <a:xfrm>
            <a:off x="5347370" y="1466850"/>
            <a:ext cx="63627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1" hangingPunct="1">
              <a:spcBef>
                <a:spcPct val="50000"/>
              </a:spcBef>
              <a:defRPr/>
            </a:pPr>
            <a:r>
              <a:rPr lang="zh-CN" altLang="en-US" sz="1600">
                <a:effectLst>
                  <a:outerShdw blurRad="38100" dist="38100" dir="2700000" algn="tl">
                    <a:srgbClr val="FFFFFF"/>
                  </a:outerShdw>
                </a:effectLst>
              </a:rPr>
              <a:t>=  </a:t>
            </a:r>
            <a:r>
              <a:rPr lang="en-US" altLang="zh-CN" sz="1600">
                <a:effectLst>
                  <a:outerShdw blurRad="38100" dist="38100" dir="2700000" algn="tl">
                    <a:srgbClr val="FFFFFF"/>
                  </a:outerShdw>
                </a:effectLst>
              </a:rPr>
              <a:t>Σ</a:t>
            </a:r>
            <a:r>
              <a:rPr lang="zh-CN" altLang="en-US" sz="1600">
                <a:effectLst>
                  <a:outerShdw blurRad="38100" dist="38100" dir="2700000" algn="tl">
                    <a:srgbClr val="FFFFFF"/>
                  </a:outerShdw>
                </a:effectLst>
              </a:rPr>
              <a:t>标准材料价格 * 标准材料数量 + </a:t>
            </a:r>
            <a:r>
              <a:rPr lang="en-US" altLang="zh-CN" sz="1600">
                <a:effectLst>
                  <a:outerShdw blurRad="38100" dist="38100" dir="2700000" algn="tl">
                    <a:srgbClr val="FFFFFF"/>
                  </a:outerShdw>
                </a:effectLst>
              </a:rPr>
              <a:t>Σ</a:t>
            </a:r>
            <a:r>
              <a:rPr lang="zh-CN" altLang="en-US" sz="1600">
                <a:effectLst>
                  <a:outerShdw blurRad="38100" dist="38100" dir="2700000" algn="tl">
                    <a:srgbClr val="FFFFFF"/>
                  </a:outerShdw>
                </a:effectLst>
              </a:rPr>
              <a:t>标准作业价格 * 标准工时数量</a:t>
            </a:r>
          </a:p>
        </p:txBody>
      </p:sp>
      <p:sp>
        <p:nvSpPr>
          <p:cNvPr id="69" name="Text Box 68">
            <a:extLst>
              <a:ext uri="{FF2B5EF4-FFF2-40B4-BE49-F238E27FC236}">
                <a16:creationId xmlns:a16="http://schemas.microsoft.com/office/drawing/2014/main" id="{8302BDD4-59EB-4BA9-8472-92814623AD2E}"/>
              </a:ext>
            </a:extLst>
          </p:cNvPr>
          <p:cNvSpPr txBox="1">
            <a:spLocks noChangeArrowheads="1"/>
          </p:cNvSpPr>
          <p:nvPr/>
        </p:nvSpPr>
        <p:spPr bwMode="auto">
          <a:xfrm>
            <a:off x="5437858" y="2698750"/>
            <a:ext cx="35115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1" hangingPunct="1">
              <a:spcBef>
                <a:spcPct val="50000"/>
              </a:spcBef>
              <a:defRPr/>
            </a:pPr>
            <a:r>
              <a:rPr lang="zh-CN" altLang="en-US" sz="1600">
                <a:effectLst>
                  <a:outerShdw blurRad="38100" dist="38100" dir="2700000" algn="tl">
                    <a:srgbClr val="FFFFFF"/>
                  </a:outerShdw>
                </a:effectLst>
              </a:rPr>
              <a:t>= 计划生产数量*单位产品的标准成本</a:t>
            </a:r>
          </a:p>
        </p:txBody>
      </p:sp>
      <p:sp>
        <p:nvSpPr>
          <p:cNvPr id="70" name="Text Box 69">
            <a:extLst>
              <a:ext uri="{FF2B5EF4-FFF2-40B4-BE49-F238E27FC236}">
                <a16:creationId xmlns:a16="http://schemas.microsoft.com/office/drawing/2014/main" id="{E1CD1A7C-0387-4940-BBD9-BCC8B014CBAB}"/>
              </a:ext>
            </a:extLst>
          </p:cNvPr>
          <p:cNvSpPr txBox="1">
            <a:spLocks noChangeArrowheads="1"/>
          </p:cNvSpPr>
          <p:nvPr/>
        </p:nvSpPr>
        <p:spPr bwMode="auto">
          <a:xfrm>
            <a:off x="5436270" y="4029075"/>
            <a:ext cx="63055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1" hangingPunct="1">
              <a:spcBef>
                <a:spcPct val="50000"/>
              </a:spcBef>
              <a:defRPr/>
            </a:pPr>
            <a:r>
              <a:rPr lang="zh-CN" altLang="en-US" sz="1600" dirty="0">
                <a:effectLst>
                  <a:outerShdw blurRad="38100" dist="38100" dir="2700000" algn="tl">
                    <a:srgbClr val="FFFFFF"/>
                  </a:outerShdw>
                </a:effectLst>
              </a:rPr>
              <a:t>= </a:t>
            </a:r>
            <a:r>
              <a:rPr lang="en-US" altLang="zh-CN" sz="1600" dirty="0">
                <a:effectLst>
                  <a:outerShdw blurRad="38100" dist="38100" dir="2700000" algn="tl">
                    <a:srgbClr val="FFFFFF"/>
                  </a:outerShdw>
                </a:effectLst>
              </a:rPr>
              <a:t>Σ</a:t>
            </a:r>
            <a:r>
              <a:rPr lang="zh-CN" altLang="en-US" sz="1600" dirty="0">
                <a:solidFill>
                  <a:srgbClr val="000099"/>
                </a:solidFill>
                <a:effectLst>
                  <a:outerShdw blurRad="38100" dist="38100" dir="2700000" algn="tl">
                    <a:srgbClr val="000000"/>
                  </a:outerShdw>
                </a:effectLst>
              </a:rPr>
              <a:t>标准材料价格</a:t>
            </a:r>
            <a:r>
              <a:rPr lang="zh-CN" altLang="en-US" sz="1600" dirty="0">
                <a:effectLst>
                  <a:outerShdw blurRad="38100" dist="38100" dir="2700000" algn="tl">
                    <a:srgbClr val="FFFFFF"/>
                  </a:outerShdw>
                </a:effectLst>
              </a:rPr>
              <a:t> * 实际耗用数量 + </a:t>
            </a:r>
            <a:r>
              <a:rPr lang="en-US" altLang="zh-CN" sz="1600" dirty="0">
                <a:effectLst>
                  <a:outerShdw blurRad="38100" dist="38100" dir="2700000" algn="tl">
                    <a:srgbClr val="FFFFFF"/>
                  </a:outerShdw>
                </a:effectLst>
              </a:rPr>
              <a:t>Σ</a:t>
            </a:r>
            <a:r>
              <a:rPr lang="zh-CN" altLang="en-US" sz="1600" dirty="0">
                <a:effectLst>
                  <a:outerShdw blurRad="38100" dist="38100" dir="2700000" algn="tl">
                    <a:srgbClr val="FFFFFF"/>
                  </a:outerShdw>
                </a:effectLst>
              </a:rPr>
              <a:t>实际作业价格 * 实际确认工时</a:t>
            </a:r>
          </a:p>
        </p:txBody>
      </p:sp>
      <p:sp>
        <p:nvSpPr>
          <p:cNvPr id="71" name="Text Box 70">
            <a:extLst>
              <a:ext uri="{FF2B5EF4-FFF2-40B4-BE49-F238E27FC236}">
                <a16:creationId xmlns:a16="http://schemas.microsoft.com/office/drawing/2014/main" id="{F9CE02E5-2E3E-45D1-9AB0-E805DA35FB06}"/>
              </a:ext>
            </a:extLst>
          </p:cNvPr>
          <p:cNvSpPr txBox="1">
            <a:spLocks noChangeArrowheads="1"/>
          </p:cNvSpPr>
          <p:nvPr/>
        </p:nvSpPr>
        <p:spPr bwMode="auto">
          <a:xfrm>
            <a:off x="5453733" y="5111750"/>
            <a:ext cx="35115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1" hangingPunct="1">
              <a:spcBef>
                <a:spcPct val="50000"/>
              </a:spcBef>
              <a:defRPr/>
            </a:pPr>
            <a:r>
              <a:rPr lang="zh-CN" altLang="en-US" sz="1600">
                <a:effectLst>
                  <a:outerShdw blurRad="38100" dist="38100" dir="2700000" algn="tl">
                    <a:srgbClr val="FFFFFF"/>
                  </a:outerShdw>
                </a:effectLst>
              </a:rPr>
              <a:t>= 实际生产数量*单位产品的标准成本</a:t>
            </a:r>
          </a:p>
        </p:txBody>
      </p:sp>
    </p:spTree>
    <p:extLst>
      <p:ext uri="{BB962C8B-B14F-4D97-AF65-F5344CB8AC3E}">
        <p14:creationId xmlns:p14="http://schemas.microsoft.com/office/powerpoint/2010/main" val="33104468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产品成本控制 </a:t>
            </a:r>
            <a:r>
              <a:rPr lang="en-US" altLang="zh-CN" dirty="0"/>
              <a:t>– </a:t>
            </a:r>
            <a:r>
              <a:rPr lang="zh-CN" altLang="en-US" dirty="0"/>
              <a:t>计划成本</a:t>
            </a:r>
            <a:endParaRPr lang="en-US" b="0" dirty="0"/>
          </a:p>
        </p:txBody>
      </p:sp>
      <p:sp>
        <p:nvSpPr>
          <p:cNvPr id="4" name="Rectangle 2">
            <a:extLst>
              <a:ext uri="{FF2B5EF4-FFF2-40B4-BE49-F238E27FC236}">
                <a16:creationId xmlns:a16="http://schemas.microsoft.com/office/drawing/2014/main" id="{BCB4C6EB-7D33-437D-856E-D4B4FA4893E6}"/>
              </a:ext>
            </a:extLst>
          </p:cNvPr>
          <p:cNvSpPr>
            <a:spLocks noChangeArrowheads="1"/>
          </p:cNvSpPr>
          <p:nvPr/>
        </p:nvSpPr>
        <p:spPr bwMode="auto">
          <a:xfrm>
            <a:off x="3359696" y="1052736"/>
            <a:ext cx="3114675" cy="63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eaLnBrk="1" hangingPunct="1">
              <a:spcBef>
                <a:spcPct val="0"/>
              </a:spcBef>
              <a:buClrTx/>
              <a:buFontTx/>
              <a:buNone/>
            </a:pPr>
            <a:r>
              <a:rPr kumimoji="1" lang="zh-CN" altLang="en-US" sz="3200" dirty="0">
                <a:solidFill>
                  <a:schemeClr val="tx2"/>
                </a:solidFill>
                <a:latin typeface="Times New Roman" panose="02020603050405020304" pitchFamily="18" charset="0"/>
                <a:ea typeface="楷体_GB2312"/>
                <a:cs typeface="楷体_GB2312"/>
              </a:rPr>
              <a:t>计划成本</a:t>
            </a:r>
          </a:p>
        </p:txBody>
      </p:sp>
      <p:sp>
        <p:nvSpPr>
          <p:cNvPr id="5" name="Rectangle 3">
            <a:extLst>
              <a:ext uri="{FF2B5EF4-FFF2-40B4-BE49-F238E27FC236}">
                <a16:creationId xmlns:a16="http://schemas.microsoft.com/office/drawing/2014/main" id="{614374A1-0349-458B-81F4-87713C80C50E}"/>
              </a:ext>
            </a:extLst>
          </p:cNvPr>
          <p:cNvSpPr>
            <a:spLocks noChangeArrowheads="1"/>
          </p:cNvSpPr>
          <p:nvPr/>
        </p:nvSpPr>
        <p:spPr bwMode="auto">
          <a:xfrm>
            <a:off x="3664496" y="1763936"/>
            <a:ext cx="7924800" cy="3105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eaLnBrk="1" hangingPunct="1">
              <a:buClrTx/>
              <a:buFont typeface="Wingdings" panose="05000000000000000000" pitchFamily="2" charset="2"/>
              <a:buChar char="q"/>
            </a:pPr>
            <a:r>
              <a:rPr kumimoji="1" lang="zh-CN" altLang="en-US" sz="2400" dirty="0">
                <a:latin typeface="Times New Roman" panose="02020603050405020304" pitchFamily="18" charset="0"/>
                <a:ea typeface="楷体_GB2312"/>
                <a:cs typeface="楷体_GB2312"/>
              </a:rPr>
              <a:t>计划成本即企业成本计划时使用的成本</a:t>
            </a:r>
          </a:p>
          <a:p>
            <a:pPr eaLnBrk="1" hangingPunct="1">
              <a:buClrTx/>
              <a:buFont typeface="Wingdings" panose="05000000000000000000" pitchFamily="2" charset="2"/>
              <a:buChar char="q"/>
            </a:pPr>
            <a:r>
              <a:rPr kumimoji="1" lang="zh-CN" altLang="en-US" sz="2400" dirty="0">
                <a:latin typeface="楷体_GB2312"/>
                <a:ea typeface="楷体_GB2312"/>
                <a:cs typeface="楷体_GB2312"/>
              </a:rPr>
              <a:t>计划成本的核算时间为计划订单产生时，当您保存订单时已计划成本会自动计算，如果您做出的更改与成本核算有关，则在您保存订单时，会重新计算已计划成本</a:t>
            </a:r>
          </a:p>
          <a:p>
            <a:pPr eaLnBrk="1" hangingPunct="1">
              <a:buClrTx/>
              <a:buFont typeface="Wingdings" panose="05000000000000000000" pitchFamily="2" charset="2"/>
              <a:buChar char="q"/>
            </a:pPr>
            <a:r>
              <a:rPr kumimoji="1" lang="zh-CN" altLang="en-US" sz="2400" dirty="0">
                <a:latin typeface="楷体_GB2312"/>
                <a:ea typeface="楷体_GB2312"/>
                <a:cs typeface="楷体_GB2312"/>
              </a:rPr>
              <a:t>要显示预计成本，选择</a:t>
            </a:r>
            <a:r>
              <a:rPr kumimoji="1" lang="zh-CN" altLang="en-US" sz="2000" i="1" dirty="0">
                <a:latin typeface="楷体_GB2312"/>
                <a:ea typeface="楷体_GB2312"/>
                <a:cs typeface="楷体_GB2312"/>
              </a:rPr>
              <a:t>转向   成本分析</a:t>
            </a:r>
            <a:r>
              <a:rPr kumimoji="1" lang="zh-CN" altLang="en-US" sz="2000" dirty="0">
                <a:latin typeface="楷体_GB2312"/>
                <a:ea typeface="楷体_GB2312"/>
                <a:cs typeface="楷体_GB2312"/>
              </a:rPr>
              <a:t>。</a:t>
            </a:r>
            <a:endParaRPr kumimoji="1" lang="zh-CN" altLang="en-US" sz="2400" dirty="0">
              <a:latin typeface="楷体_GB2312"/>
              <a:ea typeface="楷体_GB2312"/>
              <a:cs typeface="楷体_GB2312"/>
            </a:endParaRPr>
          </a:p>
          <a:p>
            <a:pPr eaLnBrk="1" hangingPunct="1">
              <a:buClrTx/>
            </a:pPr>
            <a:endParaRPr kumimoji="1" lang="zh-CN" altLang="en-US" sz="2400" dirty="0">
              <a:latin typeface="楷体_GB2312"/>
              <a:ea typeface="楷体_GB2312"/>
              <a:cs typeface="楷体_GB2312"/>
            </a:endParaRPr>
          </a:p>
          <a:p>
            <a:pPr eaLnBrk="1" hangingPunct="1">
              <a:buClrTx/>
            </a:pPr>
            <a:endParaRPr kumimoji="1" lang="zh-CN" altLang="en-US" sz="2000" dirty="0">
              <a:latin typeface="Times New Roman" panose="02020603050405020304" pitchFamily="18" charset="0"/>
              <a:ea typeface="PMingLiU" panose="02020500000000000000" pitchFamily="18" charset="-120"/>
            </a:endParaRPr>
          </a:p>
          <a:p>
            <a:pPr eaLnBrk="1" hangingPunct="1">
              <a:buClrTx/>
            </a:pPr>
            <a:endParaRPr kumimoji="1" lang="zh-CN" altLang="en-US" sz="2000" dirty="0">
              <a:latin typeface="Times New Roman" panose="02020603050405020304" pitchFamily="18" charset="0"/>
              <a:ea typeface="PMingLiU" panose="02020500000000000000" pitchFamily="18" charset="-120"/>
            </a:endParaRPr>
          </a:p>
        </p:txBody>
      </p:sp>
    </p:spTree>
    <p:extLst>
      <p:ext uri="{BB962C8B-B14F-4D97-AF65-F5344CB8AC3E}">
        <p14:creationId xmlns:p14="http://schemas.microsoft.com/office/powerpoint/2010/main" val="983346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b="0" dirty="0"/>
              <a:t>管理会计 </a:t>
            </a:r>
            <a:r>
              <a:rPr lang="en-US" altLang="zh-CN" b="0" dirty="0"/>
              <a:t>– </a:t>
            </a:r>
            <a:r>
              <a:rPr lang="zh-CN" altLang="en-US" b="0" dirty="0"/>
              <a:t>系统概念</a:t>
            </a:r>
            <a:r>
              <a:rPr lang="en-US" altLang="zh-CN" dirty="0"/>
              <a:t> 1</a:t>
            </a:r>
            <a:endParaRPr lang="en-US" b="0" dirty="0"/>
          </a:p>
        </p:txBody>
      </p:sp>
      <p:sp>
        <p:nvSpPr>
          <p:cNvPr id="4" name="Rectangle 1026">
            <a:extLst>
              <a:ext uri="{FF2B5EF4-FFF2-40B4-BE49-F238E27FC236}">
                <a16:creationId xmlns:a16="http://schemas.microsoft.com/office/drawing/2014/main" id="{216C21A5-CED4-4540-98E6-C4DD1038A4B7}"/>
              </a:ext>
            </a:extLst>
          </p:cNvPr>
          <p:cNvSpPr>
            <a:spLocks noChangeArrowheads="1"/>
          </p:cNvSpPr>
          <p:nvPr/>
        </p:nvSpPr>
        <p:spPr bwMode="auto">
          <a:xfrm>
            <a:off x="4588048" y="1424459"/>
            <a:ext cx="711835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GB" sz="1800">
                <a:latin typeface="华文仿宋" panose="02010600040101010101" pitchFamily="2" charset="-122"/>
                <a:ea typeface="华文仿宋" panose="02010600040101010101" pitchFamily="2" charset="-122"/>
              </a:rPr>
              <a:t>成本中心会计是按照企业组织结构或成本归集方式设置，它以成本中心为基准，对发生于各成本中心的成本费用进行核算和控制。具体业务包括对成本中心主数据的维护、成本分配规则的维护以及相应的分配、分摊和对账操作。它同时也作为其他管理会计核算模块（例如成本对象控制）作必要准备。</a:t>
            </a:r>
            <a:endParaRPr lang="zh-CN" altLang="en-GB" sz="1800" i="1">
              <a:latin typeface="华文仿宋" panose="02010600040101010101" pitchFamily="2" charset="-122"/>
              <a:ea typeface="华文仿宋" panose="02010600040101010101" pitchFamily="2" charset="-122"/>
            </a:endParaRPr>
          </a:p>
          <a:p>
            <a:pPr>
              <a:spcBef>
                <a:spcPct val="0"/>
              </a:spcBef>
              <a:buClrTx/>
              <a:buFontTx/>
              <a:buNone/>
            </a:pPr>
            <a:endParaRPr lang="zh-CN" altLang="en-GB" sz="1800">
              <a:latin typeface="华文仿宋" panose="02010600040101010101" pitchFamily="2" charset="-122"/>
              <a:ea typeface="华文仿宋" panose="02010600040101010101" pitchFamily="2" charset="-122"/>
            </a:endParaRPr>
          </a:p>
        </p:txBody>
      </p:sp>
      <p:grpSp>
        <p:nvGrpSpPr>
          <p:cNvPr id="5" name="Group 1027">
            <a:extLst>
              <a:ext uri="{FF2B5EF4-FFF2-40B4-BE49-F238E27FC236}">
                <a16:creationId xmlns:a16="http://schemas.microsoft.com/office/drawing/2014/main" id="{7CDDD84D-8874-4656-A6BD-4BFB1F295939}"/>
              </a:ext>
            </a:extLst>
          </p:cNvPr>
          <p:cNvGrpSpPr>
            <a:grpSpLocks/>
          </p:cNvGrpSpPr>
          <p:nvPr/>
        </p:nvGrpSpPr>
        <p:grpSpPr bwMode="auto">
          <a:xfrm>
            <a:off x="3392660" y="1576859"/>
            <a:ext cx="1158875" cy="1271587"/>
            <a:chOff x="1437" y="1049"/>
            <a:chExt cx="790" cy="879"/>
          </a:xfrm>
        </p:grpSpPr>
        <p:sp>
          <p:nvSpPr>
            <p:cNvPr id="6" name="Freeform 1028">
              <a:extLst>
                <a:ext uri="{FF2B5EF4-FFF2-40B4-BE49-F238E27FC236}">
                  <a16:creationId xmlns:a16="http://schemas.microsoft.com/office/drawing/2014/main" id="{A13D4444-5A55-485B-8E82-373FB45A17EA}"/>
                </a:ext>
              </a:extLst>
            </p:cNvPr>
            <p:cNvSpPr>
              <a:spLocks/>
            </p:cNvSpPr>
            <p:nvPr/>
          </p:nvSpPr>
          <p:spPr bwMode="auto">
            <a:xfrm>
              <a:off x="1823" y="1398"/>
              <a:ext cx="347" cy="528"/>
            </a:xfrm>
            <a:custGeom>
              <a:avLst/>
              <a:gdLst>
                <a:gd name="T0" fmla="*/ 346 w 347"/>
                <a:gd name="T1" fmla="*/ 0 h 528"/>
                <a:gd name="T2" fmla="*/ 0 w 347"/>
                <a:gd name="T3" fmla="*/ 347 h 528"/>
                <a:gd name="T4" fmla="*/ 0 w 347"/>
                <a:gd name="T5" fmla="*/ 527 h 528"/>
                <a:gd name="T6" fmla="*/ 346 w 347"/>
                <a:gd name="T7" fmla="*/ 177 h 528"/>
                <a:gd name="T8" fmla="*/ 346 w 347"/>
                <a:gd name="T9" fmla="*/ 0 h 5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7" h="528">
                  <a:moveTo>
                    <a:pt x="346" y="0"/>
                  </a:moveTo>
                  <a:lnTo>
                    <a:pt x="0" y="347"/>
                  </a:lnTo>
                  <a:lnTo>
                    <a:pt x="0" y="527"/>
                  </a:lnTo>
                  <a:lnTo>
                    <a:pt x="346" y="177"/>
                  </a:lnTo>
                  <a:lnTo>
                    <a:pt x="346" y="0"/>
                  </a:lnTo>
                </a:path>
              </a:pathLst>
            </a:custGeom>
            <a:solidFill>
              <a:srgbClr val="DDDDDD"/>
            </a:solidFill>
            <a:ln w="12700" cap="rnd" cmpd="sng">
              <a:solidFill>
                <a:srgbClr val="FFFFFF"/>
              </a:solidFill>
              <a:prstDash val="solid"/>
              <a:round/>
              <a:headEnd type="none" w="med" len="med"/>
              <a:tailEnd type="none" w="med" len="med"/>
            </a:ln>
          </p:spPr>
          <p:txBody>
            <a:bodyPr/>
            <a:lstStyle/>
            <a:p>
              <a:endParaRPr lang="zh-CN" altLang="en-US"/>
            </a:p>
          </p:txBody>
        </p:sp>
        <p:sp>
          <p:nvSpPr>
            <p:cNvPr id="7" name="Freeform 1029">
              <a:extLst>
                <a:ext uri="{FF2B5EF4-FFF2-40B4-BE49-F238E27FC236}">
                  <a16:creationId xmlns:a16="http://schemas.microsoft.com/office/drawing/2014/main" id="{C3898F7A-9551-4C88-B268-D29CF3EE8D07}"/>
                </a:ext>
              </a:extLst>
            </p:cNvPr>
            <p:cNvSpPr>
              <a:spLocks/>
            </p:cNvSpPr>
            <p:nvPr/>
          </p:nvSpPr>
          <p:spPr bwMode="auto">
            <a:xfrm>
              <a:off x="1470" y="1049"/>
              <a:ext cx="703" cy="695"/>
            </a:xfrm>
            <a:custGeom>
              <a:avLst/>
              <a:gdLst>
                <a:gd name="T0" fmla="*/ 353 w 703"/>
                <a:gd name="T1" fmla="*/ 694 h 695"/>
                <a:gd name="T2" fmla="*/ 702 w 703"/>
                <a:gd name="T3" fmla="*/ 349 h 695"/>
                <a:gd name="T4" fmla="*/ 353 w 703"/>
                <a:gd name="T5" fmla="*/ 0 h 695"/>
                <a:gd name="T6" fmla="*/ 0 w 703"/>
                <a:gd name="T7" fmla="*/ 349 h 695"/>
                <a:gd name="T8" fmla="*/ 353 w 703"/>
                <a:gd name="T9" fmla="*/ 694 h 6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3" h="695">
                  <a:moveTo>
                    <a:pt x="353" y="694"/>
                  </a:moveTo>
                  <a:lnTo>
                    <a:pt x="702" y="349"/>
                  </a:lnTo>
                  <a:lnTo>
                    <a:pt x="353" y="0"/>
                  </a:lnTo>
                  <a:lnTo>
                    <a:pt x="0" y="349"/>
                  </a:lnTo>
                  <a:lnTo>
                    <a:pt x="353" y="694"/>
                  </a:lnTo>
                </a:path>
              </a:pathLst>
            </a:custGeom>
            <a:solidFill>
              <a:srgbClr val="DDDDDD"/>
            </a:solidFill>
            <a:ln w="12700" cap="rnd" cmpd="sng">
              <a:solidFill>
                <a:srgbClr val="FFFFFF"/>
              </a:solidFill>
              <a:prstDash val="solid"/>
              <a:round/>
              <a:headEnd type="none" w="med" len="med"/>
              <a:tailEnd type="none" w="med" len="med"/>
            </a:ln>
          </p:spPr>
          <p:txBody>
            <a:bodyPr/>
            <a:lstStyle/>
            <a:p>
              <a:endParaRPr lang="zh-CN" altLang="en-US"/>
            </a:p>
          </p:txBody>
        </p:sp>
        <p:sp>
          <p:nvSpPr>
            <p:cNvPr id="8" name="Freeform 1030">
              <a:extLst>
                <a:ext uri="{FF2B5EF4-FFF2-40B4-BE49-F238E27FC236}">
                  <a16:creationId xmlns:a16="http://schemas.microsoft.com/office/drawing/2014/main" id="{739AF188-6C82-4087-B95B-C1463C854F7A}"/>
                </a:ext>
              </a:extLst>
            </p:cNvPr>
            <p:cNvSpPr>
              <a:spLocks/>
            </p:cNvSpPr>
            <p:nvPr/>
          </p:nvSpPr>
          <p:spPr bwMode="auto">
            <a:xfrm>
              <a:off x="1472" y="1401"/>
              <a:ext cx="349" cy="527"/>
            </a:xfrm>
            <a:custGeom>
              <a:avLst/>
              <a:gdLst>
                <a:gd name="T0" fmla="*/ 0 w 349"/>
                <a:gd name="T1" fmla="*/ 0 h 527"/>
                <a:gd name="T2" fmla="*/ 348 w 349"/>
                <a:gd name="T3" fmla="*/ 344 h 527"/>
                <a:gd name="T4" fmla="*/ 348 w 349"/>
                <a:gd name="T5" fmla="*/ 526 h 527"/>
                <a:gd name="T6" fmla="*/ 0 w 349"/>
                <a:gd name="T7" fmla="*/ 172 h 527"/>
                <a:gd name="T8" fmla="*/ 0 w 349"/>
                <a:gd name="T9" fmla="*/ 0 h 5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9" h="527">
                  <a:moveTo>
                    <a:pt x="0" y="0"/>
                  </a:moveTo>
                  <a:lnTo>
                    <a:pt x="348" y="344"/>
                  </a:lnTo>
                  <a:lnTo>
                    <a:pt x="348" y="526"/>
                  </a:lnTo>
                  <a:lnTo>
                    <a:pt x="0" y="172"/>
                  </a:lnTo>
                  <a:lnTo>
                    <a:pt x="0" y="0"/>
                  </a:lnTo>
                </a:path>
              </a:pathLst>
            </a:custGeom>
            <a:solidFill>
              <a:srgbClr val="808080"/>
            </a:solidFill>
            <a:ln w="12700" cap="rnd" cmpd="sng">
              <a:solidFill>
                <a:srgbClr val="FFFFFF"/>
              </a:solidFill>
              <a:prstDash val="solid"/>
              <a:round/>
              <a:headEnd type="none" w="med" len="med"/>
              <a:tailEnd type="none" w="med" len="med"/>
            </a:ln>
          </p:spPr>
          <p:txBody>
            <a:bodyPr/>
            <a:lstStyle/>
            <a:p>
              <a:endParaRPr lang="zh-CN" altLang="en-US"/>
            </a:p>
          </p:txBody>
        </p:sp>
        <p:sp>
          <p:nvSpPr>
            <p:cNvPr id="9" name="Rectangle 1031">
              <a:extLst>
                <a:ext uri="{FF2B5EF4-FFF2-40B4-BE49-F238E27FC236}">
                  <a16:creationId xmlns:a16="http://schemas.microsoft.com/office/drawing/2014/main" id="{E44DEB36-235B-4B10-B1A8-26526DCFDC90}"/>
                </a:ext>
              </a:extLst>
            </p:cNvPr>
            <p:cNvSpPr>
              <a:spLocks noChangeArrowheads="1"/>
            </p:cNvSpPr>
            <p:nvPr/>
          </p:nvSpPr>
          <p:spPr bwMode="auto">
            <a:xfrm>
              <a:off x="1437" y="1234"/>
              <a:ext cx="790" cy="4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defRPr/>
              </a:pPr>
              <a:r>
                <a:rPr lang="zh-CN" altLang="en-US" sz="1900">
                  <a:solidFill>
                    <a:srgbClr val="0000FF"/>
                  </a:solidFill>
                  <a:effectLst>
                    <a:outerShdw blurRad="38100" dist="38100" dir="2700000" algn="tl">
                      <a:srgbClr val="C0C0C0"/>
                    </a:outerShdw>
                  </a:effectLst>
                  <a:latin typeface="华文仿宋" pitchFamily="2" charset="-122"/>
                  <a:ea typeface="华文仿宋" pitchFamily="2" charset="-122"/>
                </a:rPr>
                <a:t>成本中心</a:t>
              </a:r>
            </a:p>
            <a:p>
              <a:pPr algn="ctr">
                <a:defRPr/>
              </a:pPr>
              <a:r>
                <a:rPr lang="zh-CN" altLang="en-US" sz="1900">
                  <a:solidFill>
                    <a:srgbClr val="0000FF"/>
                  </a:solidFill>
                  <a:effectLst>
                    <a:outerShdw blurRad="38100" dist="38100" dir="2700000" algn="tl">
                      <a:srgbClr val="C0C0C0"/>
                    </a:outerShdw>
                  </a:effectLst>
                  <a:latin typeface="华文仿宋" pitchFamily="2" charset="-122"/>
                  <a:ea typeface="华文仿宋" pitchFamily="2" charset="-122"/>
                </a:rPr>
                <a:t>会计</a:t>
              </a:r>
              <a:endParaRPr lang="en-US" altLang="zh-CN" sz="1900">
                <a:solidFill>
                  <a:srgbClr val="0000FF"/>
                </a:solidFill>
                <a:effectLst>
                  <a:outerShdw blurRad="38100" dist="38100" dir="2700000" algn="tl">
                    <a:srgbClr val="C0C0C0"/>
                  </a:outerShdw>
                </a:effectLst>
                <a:latin typeface="华文仿宋" pitchFamily="2" charset="-122"/>
                <a:ea typeface="华文仿宋" pitchFamily="2" charset="-122"/>
              </a:endParaRPr>
            </a:p>
          </p:txBody>
        </p:sp>
      </p:grpSp>
      <p:grpSp>
        <p:nvGrpSpPr>
          <p:cNvPr id="10" name="Group 1046">
            <a:extLst>
              <a:ext uri="{FF2B5EF4-FFF2-40B4-BE49-F238E27FC236}">
                <a16:creationId xmlns:a16="http://schemas.microsoft.com/office/drawing/2014/main" id="{2BC8B9FF-090D-4A14-A330-464BD9F09BD7}"/>
              </a:ext>
            </a:extLst>
          </p:cNvPr>
          <p:cNvGrpSpPr>
            <a:grpSpLocks/>
          </p:cNvGrpSpPr>
          <p:nvPr/>
        </p:nvGrpSpPr>
        <p:grpSpPr bwMode="auto">
          <a:xfrm>
            <a:off x="3364085" y="4240684"/>
            <a:ext cx="1158875" cy="1200150"/>
            <a:chOff x="4818" y="1116"/>
            <a:chExt cx="790" cy="879"/>
          </a:xfrm>
        </p:grpSpPr>
        <p:sp>
          <p:nvSpPr>
            <p:cNvPr id="11" name="Freeform 1047">
              <a:extLst>
                <a:ext uri="{FF2B5EF4-FFF2-40B4-BE49-F238E27FC236}">
                  <a16:creationId xmlns:a16="http://schemas.microsoft.com/office/drawing/2014/main" id="{4B7FBF1F-2518-47EA-B13C-F8F330C7DDBE}"/>
                </a:ext>
              </a:extLst>
            </p:cNvPr>
            <p:cNvSpPr>
              <a:spLocks/>
            </p:cNvSpPr>
            <p:nvPr/>
          </p:nvSpPr>
          <p:spPr bwMode="auto">
            <a:xfrm>
              <a:off x="5200" y="1465"/>
              <a:ext cx="347" cy="528"/>
            </a:xfrm>
            <a:custGeom>
              <a:avLst/>
              <a:gdLst>
                <a:gd name="T0" fmla="*/ 346 w 347"/>
                <a:gd name="T1" fmla="*/ 0 h 528"/>
                <a:gd name="T2" fmla="*/ 0 w 347"/>
                <a:gd name="T3" fmla="*/ 347 h 528"/>
                <a:gd name="T4" fmla="*/ 0 w 347"/>
                <a:gd name="T5" fmla="*/ 527 h 528"/>
                <a:gd name="T6" fmla="*/ 346 w 347"/>
                <a:gd name="T7" fmla="*/ 177 h 528"/>
                <a:gd name="T8" fmla="*/ 346 w 347"/>
                <a:gd name="T9" fmla="*/ 0 h 5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7" h="528">
                  <a:moveTo>
                    <a:pt x="346" y="0"/>
                  </a:moveTo>
                  <a:lnTo>
                    <a:pt x="0" y="347"/>
                  </a:lnTo>
                  <a:lnTo>
                    <a:pt x="0" y="527"/>
                  </a:lnTo>
                  <a:lnTo>
                    <a:pt x="346" y="177"/>
                  </a:lnTo>
                  <a:lnTo>
                    <a:pt x="346" y="0"/>
                  </a:lnTo>
                </a:path>
              </a:pathLst>
            </a:custGeom>
            <a:solidFill>
              <a:srgbClr val="DDDDDD"/>
            </a:solidFill>
            <a:ln w="12700" cap="rnd" cmpd="sng">
              <a:solidFill>
                <a:srgbClr val="FFFFFF"/>
              </a:solidFill>
              <a:prstDash val="solid"/>
              <a:round/>
              <a:headEnd type="none" w="med" len="med"/>
              <a:tailEnd type="none" w="med" len="med"/>
            </a:ln>
          </p:spPr>
          <p:txBody>
            <a:bodyPr/>
            <a:lstStyle/>
            <a:p>
              <a:endParaRPr lang="zh-CN" altLang="en-US"/>
            </a:p>
          </p:txBody>
        </p:sp>
        <p:sp>
          <p:nvSpPr>
            <p:cNvPr id="12" name="Freeform 1048">
              <a:extLst>
                <a:ext uri="{FF2B5EF4-FFF2-40B4-BE49-F238E27FC236}">
                  <a16:creationId xmlns:a16="http://schemas.microsoft.com/office/drawing/2014/main" id="{544AD93C-7B85-48E3-98C6-6DA431ED3719}"/>
                </a:ext>
              </a:extLst>
            </p:cNvPr>
            <p:cNvSpPr>
              <a:spLocks/>
            </p:cNvSpPr>
            <p:nvPr/>
          </p:nvSpPr>
          <p:spPr bwMode="auto">
            <a:xfrm>
              <a:off x="4847" y="1116"/>
              <a:ext cx="703" cy="695"/>
            </a:xfrm>
            <a:custGeom>
              <a:avLst/>
              <a:gdLst>
                <a:gd name="T0" fmla="*/ 353 w 703"/>
                <a:gd name="T1" fmla="*/ 694 h 695"/>
                <a:gd name="T2" fmla="*/ 702 w 703"/>
                <a:gd name="T3" fmla="*/ 349 h 695"/>
                <a:gd name="T4" fmla="*/ 353 w 703"/>
                <a:gd name="T5" fmla="*/ 0 h 695"/>
                <a:gd name="T6" fmla="*/ 0 w 703"/>
                <a:gd name="T7" fmla="*/ 349 h 695"/>
                <a:gd name="T8" fmla="*/ 353 w 703"/>
                <a:gd name="T9" fmla="*/ 694 h 6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3" h="695">
                  <a:moveTo>
                    <a:pt x="353" y="694"/>
                  </a:moveTo>
                  <a:lnTo>
                    <a:pt x="702" y="349"/>
                  </a:lnTo>
                  <a:lnTo>
                    <a:pt x="353" y="0"/>
                  </a:lnTo>
                  <a:lnTo>
                    <a:pt x="0" y="349"/>
                  </a:lnTo>
                  <a:lnTo>
                    <a:pt x="353" y="694"/>
                  </a:lnTo>
                </a:path>
              </a:pathLst>
            </a:custGeom>
            <a:solidFill>
              <a:srgbClr val="DDDDDD"/>
            </a:solidFill>
            <a:ln w="12700" cap="rnd" cmpd="sng">
              <a:solidFill>
                <a:srgbClr val="FFFFFF"/>
              </a:solidFill>
              <a:prstDash val="solid"/>
              <a:round/>
              <a:headEnd type="none" w="med" len="med"/>
              <a:tailEnd type="none" w="med" len="med"/>
            </a:ln>
          </p:spPr>
          <p:txBody>
            <a:bodyPr/>
            <a:lstStyle/>
            <a:p>
              <a:endParaRPr lang="zh-CN" altLang="en-US"/>
            </a:p>
          </p:txBody>
        </p:sp>
        <p:sp>
          <p:nvSpPr>
            <p:cNvPr id="13" name="Freeform 1049">
              <a:extLst>
                <a:ext uri="{FF2B5EF4-FFF2-40B4-BE49-F238E27FC236}">
                  <a16:creationId xmlns:a16="http://schemas.microsoft.com/office/drawing/2014/main" id="{E7378CF9-616D-4EB0-8B70-8ED4A74B7A5E}"/>
                </a:ext>
              </a:extLst>
            </p:cNvPr>
            <p:cNvSpPr>
              <a:spLocks/>
            </p:cNvSpPr>
            <p:nvPr/>
          </p:nvSpPr>
          <p:spPr bwMode="auto">
            <a:xfrm>
              <a:off x="4849" y="1468"/>
              <a:ext cx="349" cy="527"/>
            </a:xfrm>
            <a:custGeom>
              <a:avLst/>
              <a:gdLst>
                <a:gd name="T0" fmla="*/ 0 w 349"/>
                <a:gd name="T1" fmla="*/ 0 h 527"/>
                <a:gd name="T2" fmla="*/ 348 w 349"/>
                <a:gd name="T3" fmla="*/ 344 h 527"/>
                <a:gd name="T4" fmla="*/ 348 w 349"/>
                <a:gd name="T5" fmla="*/ 526 h 527"/>
                <a:gd name="T6" fmla="*/ 0 w 349"/>
                <a:gd name="T7" fmla="*/ 172 h 527"/>
                <a:gd name="T8" fmla="*/ 0 w 349"/>
                <a:gd name="T9" fmla="*/ 0 h 5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9" h="527">
                  <a:moveTo>
                    <a:pt x="0" y="0"/>
                  </a:moveTo>
                  <a:lnTo>
                    <a:pt x="348" y="344"/>
                  </a:lnTo>
                  <a:lnTo>
                    <a:pt x="348" y="526"/>
                  </a:lnTo>
                  <a:lnTo>
                    <a:pt x="0" y="172"/>
                  </a:lnTo>
                  <a:lnTo>
                    <a:pt x="0" y="0"/>
                  </a:lnTo>
                </a:path>
              </a:pathLst>
            </a:custGeom>
            <a:solidFill>
              <a:srgbClr val="808080"/>
            </a:solidFill>
            <a:ln w="12700" cap="rnd" cmpd="sng">
              <a:solidFill>
                <a:srgbClr val="FFFFFF"/>
              </a:solidFill>
              <a:prstDash val="solid"/>
              <a:round/>
              <a:headEnd type="none" w="med" len="med"/>
              <a:tailEnd type="none" w="med" len="med"/>
            </a:ln>
          </p:spPr>
          <p:txBody>
            <a:bodyPr/>
            <a:lstStyle/>
            <a:p>
              <a:endParaRPr lang="zh-CN" altLang="en-US"/>
            </a:p>
          </p:txBody>
        </p:sp>
        <p:sp>
          <p:nvSpPr>
            <p:cNvPr id="14" name="Rectangle 1050">
              <a:extLst>
                <a:ext uri="{FF2B5EF4-FFF2-40B4-BE49-F238E27FC236}">
                  <a16:creationId xmlns:a16="http://schemas.microsoft.com/office/drawing/2014/main" id="{7B356C5C-539D-4EAF-9E65-E53061CA4835}"/>
                </a:ext>
              </a:extLst>
            </p:cNvPr>
            <p:cNvSpPr>
              <a:spLocks noChangeArrowheads="1"/>
            </p:cNvSpPr>
            <p:nvPr/>
          </p:nvSpPr>
          <p:spPr bwMode="auto">
            <a:xfrm>
              <a:off x="4818" y="1302"/>
              <a:ext cx="790" cy="49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defRPr/>
              </a:pPr>
              <a:r>
                <a:rPr lang="zh-CN" altLang="en-US" sz="1900">
                  <a:solidFill>
                    <a:srgbClr val="0000FF"/>
                  </a:solidFill>
                  <a:effectLst>
                    <a:outerShdw blurRad="38100" dist="38100" dir="2700000" algn="tl">
                      <a:srgbClr val="C0C0C0"/>
                    </a:outerShdw>
                  </a:effectLst>
                  <a:latin typeface="华文仿宋" pitchFamily="2" charset="-122"/>
                  <a:ea typeface="华文仿宋" pitchFamily="2" charset="-122"/>
                </a:rPr>
                <a:t>产品成本</a:t>
              </a:r>
            </a:p>
            <a:p>
              <a:pPr algn="ctr">
                <a:defRPr/>
              </a:pPr>
              <a:r>
                <a:rPr lang="zh-CN" altLang="en-US" sz="1900">
                  <a:solidFill>
                    <a:srgbClr val="0000FF"/>
                  </a:solidFill>
                  <a:effectLst>
                    <a:outerShdw blurRad="38100" dist="38100" dir="2700000" algn="tl">
                      <a:srgbClr val="C0C0C0"/>
                    </a:outerShdw>
                  </a:effectLst>
                  <a:latin typeface="华文仿宋" pitchFamily="2" charset="-122"/>
                  <a:ea typeface="华文仿宋" pitchFamily="2" charset="-122"/>
                </a:rPr>
                <a:t>会计</a:t>
              </a:r>
            </a:p>
          </p:txBody>
        </p:sp>
      </p:grpSp>
      <p:grpSp>
        <p:nvGrpSpPr>
          <p:cNvPr id="15" name="Group 1052">
            <a:extLst>
              <a:ext uri="{FF2B5EF4-FFF2-40B4-BE49-F238E27FC236}">
                <a16:creationId xmlns:a16="http://schemas.microsoft.com/office/drawing/2014/main" id="{BA94208D-D8B7-4763-A2F9-062CCAE2D9E9}"/>
              </a:ext>
            </a:extLst>
          </p:cNvPr>
          <p:cNvGrpSpPr>
            <a:grpSpLocks/>
          </p:cNvGrpSpPr>
          <p:nvPr/>
        </p:nvGrpSpPr>
        <p:grpSpPr bwMode="auto">
          <a:xfrm>
            <a:off x="3430760" y="2956396"/>
            <a:ext cx="1030288" cy="1133475"/>
            <a:chOff x="3233" y="1032"/>
            <a:chExt cx="703" cy="879"/>
          </a:xfrm>
        </p:grpSpPr>
        <p:sp>
          <p:nvSpPr>
            <p:cNvPr id="16" name="Freeform 1053">
              <a:extLst>
                <a:ext uri="{FF2B5EF4-FFF2-40B4-BE49-F238E27FC236}">
                  <a16:creationId xmlns:a16="http://schemas.microsoft.com/office/drawing/2014/main" id="{0907A449-2317-4B0A-B4E9-2C02C4CC0837}"/>
                </a:ext>
              </a:extLst>
            </p:cNvPr>
            <p:cNvSpPr>
              <a:spLocks/>
            </p:cNvSpPr>
            <p:nvPr/>
          </p:nvSpPr>
          <p:spPr bwMode="auto">
            <a:xfrm>
              <a:off x="3586" y="1381"/>
              <a:ext cx="347" cy="528"/>
            </a:xfrm>
            <a:custGeom>
              <a:avLst/>
              <a:gdLst>
                <a:gd name="T0" fmla="*/ 346 w 347"/>
                <a:gd name="T1" fmla="*/ 0 h 528"/>
                <a:gd name="T2" fmla="*/ 0 w 347"/>
                <a:gd name="T3" fmla="*/ 347 h 528"/>
                <a:gd name="T4" fmla="*/ 0 w 347"/>
                <a:gd name="T5" fmla="*/ 527 h 528"/>
                <a:gd name="T6" fmla="*/ 346 w 347"/>
                <a:gd name="T7" fmla="*/ 177 h 528"/>
                <a:gd name="T8" fmla="*/ 346 w 347"/>
                <a:gd name="T9" fmla="*/ 0 h 5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7" h="528">
                  <a:moveTo>
                    <a:pt x="346" y="0"/>
                  </a:moveTo>
                  <a:lnTo>
                    <a:pt x="0" y="347"/>
                  </a:lnTo>
                  <a:lnTo>
                    <a:pt x="0" y="527"/>
                  </a:lnTo>
                  <a:lnTo>
                    <a:pt x="346" y="177"/>
                  </a:lnTo>
                  <a:lnTo>
                    <a:pt x="346" y="0"/>
                  </a:lnTo>
                </a:path>
              </a:pathLst>
            </a:custGeom>
            <a:solidFill>
              <a:srgbClr val="DDDDDD"/>
            </a:solidFill>
            <a:ln w="12700" cap="rnd" cmpd="sng">
              <a:solidFill>
                <a:srgbClr val="FFFFFF"/>
              </a:solidFill>
              <a:prstDash val="solid"/>
              <a:round/>
              <a:headEnd type="none" w="med" len="med"/>
              <a:tailEnd type="none" w="med" len="med"/>
            </a:ln>
          </p:spPr>
          <p:txBody>
            <a:bodyPr/>
            <a:lstStyle/>
            <a:p>
              <a:endParaRPr lang="zh-CN" altLang="en-US"/>
            </a:p>
          </p:txBody>
        </p:sp>
        <p:sp>
          <p:nvSpPr>
            <p:cNvPr id="17" name="Freeform 1054">
              <a:extLst>
                <a:ext uri="{FF2B5EF4-FFF2-40B4-BE49-F238E27FC236}">
                  <a16:creationId xmlns:a16="http://schemas.microsoft.com/office/drawing/2014/main" id="{B870FE20-A366-4470-A4A8-05A77B97CD06}"/>
                </a:ext>
              </a:extLst>
            </p:cNvPr>
            <p:cNvSpPr>
              <a:spLocks/>
            </p:cNvSpPr>
            <p:nvPr/>
          </p:nvSpPr>
          <p:spPr bwMode="auto">
            <a:xfrm>
              <a:off x="3233" y="1032"/>
              <a:ext cx="703" cy="695"/>
            </a:xfrm>
            <a:custGeom>
              <a:avLst/>
              <a:gdLst>
                <a:gd name="T0" fmla="*/ 353 w 703"/>
                <a:gd name="T1" fmla="*/ 694 h 695"/>
                <a:gd name="T2" fmla="*/ 702 w 703"/>
                <a:gd name="T3" fmla="*/ 349 h 695"/>
                <a:gd name="T4" fmla="*/ 353 w 703"/>
                <a:gd name="T5" fmla="*/ 0 h 695"/>
                <a:gd name="T6" fmla="*/ 0 w 703"/>
                <a:gd name="T7" fmla="*/ 349 h 695"/>
                <a:gd name="T8" fmla="*/ 353 w 703"/>
                <a:gd name="T9" fmla="*/ 694 h 6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3" h="695">
                  <a:moveTo>
                    <a:pt x="353" y="694"/>
                  </a:moveTo>
                  <a:lnTo>
                    <a:pt x="702" y="349"/>
                  </a:lnTo>
                  <a:lnTo>
                    <a:pt x="353" y="0"/>
                  </a:lnTo>
                  <a:lnTo>
                    <a:pt x="0" y="349"/>
                  </a:lnTo>
                  <a:lnTo>
                    <a:pt x="353" y="694"/>
                  </a:lnTo>
                </a:path>
              </a:pathLst>
            </a:custGeom>
            <a:solidFill>
              <a:srgbClr val="DDDDDD"/>
            </a:solidFill>
            <a:ln w="12700" cap="rnd" cmpd="sng">
              <a:solidFill>
                <a:srgbClr val="FFFFFF"/>
              </a:solidFill>
              <a:prstDash val="solid"/>
              <a:round/>
              <a:headEnd type="none" w="med" len="med"/>
              <a:tailEnd type="none" w="med" len="med"/>
            </a:ln>
          </p:spPr>
          <p:txBody>
            <a:bodyPr/>
            <a:lstStyle/>
            <a:p>
              <a:endParaRPr lang="zh-CN" altLang="en-US"/>
            </a:p>
          </p:txBody>
        </p:sp>
        <p:sp>
          <p:nvSpPr>
            <p:cNvPr id="18" name="Freeform 1055">
              <a:extLst>
                <a:ext uri="{FF2B5EF4-FFF2-40B4-BE49-F238E27FC236}">
                  <a16:creationId xmlns:a16="http://schemas.microsoft.com/office/drawing/2014/main" id="{EF471D47-E9EA-464E-B5DC-22B0A9AEFEC0}"/>
                </a:ext>
              </a:extLst>
            </p:cNvPr>
            <p:cNvSpPr>
              <a:spLocks/>
            </p:cNvSpPr>
            <p:nvPr/>
          </p:nvSpPr>
          <p:spPr bwMode="auto">
            <a:xfrm>
              <a:off x="3235" y="1384"/>
              <a:ext cx="349" cy="527"/>
            </a:xfrm>
            <a:custGeom>
              <a:avLst/>
              <a:gdLst>
                <a:gd name="T0" fmla="*/ 0 w 349"/>
                <a:gd name="T1" fmla="*/ 0 h 527"/>
                <a:gd name="T2" fmla="*/ 348 w 349"/>
                <a:gd name="T3" fmla="*/ 344 h 527"/>
                <a:gd name="T4" fmla="*/ 348 w 349"/>
                <a:gd name="T5" fmla="*/ 526 h 527"/>
                <a:gd name="T6" fmla="*/ 0 w 349"/>
                <a:gd name="T7" fmla="*/ 172 h 527"/>
                <a:gd name="T8" fmla="*/ 0 w 349"/>
                <a:gd name="T9" fmla="*/ 0 h 5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9" h="527">
                  <a:moveTo>
                    <a:pt x="0" y="0"/>
                  </a:moveTo>
                  <a:lnTo>
                    <a:pt x="348" y="344"/>
                  </a:lnTo>
                  <a:lnTo>
                    <a:pt x="348" y="526"/>
                  </a:lnTo>
                  <a:lnTo>
                    <a:pt x="0" y="172"/>
                  </a:lnTo>
                  <a:lnTo>
                    <a:pt x="0" y="0"/>
                  </a:lnTo>
                </a:path>
              </a:pathLst>
            </a:custGeom>
            <a:solidFill>
              <a:srgbClr val="808080"/>
            </a:solidFill>
            <a:ln w="12700" cap="rnd" cmpd="sng">
              <a:solidFill>
                <a:srgbClr val="FFFFFF"/>
              </a:solidFill>
              <a:prstDash val="solid"/>
              <a:round/>
              <a:headEnd type="none" w="med" len="med"/>
              <a:tailEnd type="none" w="med" len="med"/>
            </a:ln>
          </p:spPr>
          <p:txBody>
            <a:bodyPr/>
            <a:lstStyle/>
            <a:p>
              <a:endParaRPr lang="zh-CN" altLang="en-US"/>
            </a:p>
          </p:txBody>
        </p:sp>
        <p:sp>
          <p:nvSpPr>
            <p:cNvPr id="19" name="Rectangle 1056">
              <a:extLst>
                <a:ext uri="{FF2B5EF4-FFF2-40B4-BE49-F238E27FC236}">
                  <a16:creationId xmlns:a16="http://schemas.microsoft.com/office/drawing/2014/main" id="{9816F519-881B-40BE-BFF3-D1C8FA363BA3}"/>
                </a:ext>
              </a:extLst>
            </p:cNvPr>
            <p:cNvSpPr>
              <a:spLocks noChangeArrowheads="1"/>
            </p:cNvSpPr>
            <p:nvPr/>
          </p:nvSpPr>
          <p:spPr bwMode="auto">
            <a:xfrm>
              <a:off x="3365" y="1130"/>
              <a:ext cx="457" cy="52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defRPr/>
              </a:pPr>
              <a:r>
                <a:rPr lang="zh-CN" altLang="en-US" sz="1900" dirty="0">
                  <a:solidFill>
                    <a:srgbClr val="0000FF"/>
                  </a:solidFill>
                  <a:effectLst>
                    <a:outerShdw blurRad="38100" dist="38100" dir="2700000" algn="tl">
                      <a:srgbClr val="C0C0C0"/>
                    </a:outerShdw>
                  </a:effectLst>
                  <a:latin typeface="华文仿宋" pitchFamily="2" charset="-122"/>
                  <a:ea typeface="华文仿宋" pitchFamily="2" charset="-122"/>
                </a:rPr>
                <a:t>内部</a:t>
              </a:r>
            </a:p>
            <a:p>
              <a:pPr algn="ctr">
                <a:defRPr/>
              </a:pPr>
              <a:r>
                <a:rPr lang="zh-CN" altLang="en-US" sz="1900" dirty="0">
                  <a:solidFill>
                    <a:srgbClr val="0000FF"/>
                  </a:solidFill>
                  <a:effectLst>
                    <a:outerShdw blurRad="38100" dist="38100" dir="2700000" algn="tl">
                      <a:srgbClr val="C0C0C0"/>
                    </a:outerShdw>
                  </a:effectLst>
                  <a:latin typeface="华文仿宋" pitchFamily="2" charset="-122"/>
                  <a:ea typeface="华文仿宋" pitchFamily="2" charset="-122"/>
                </a:rPr>
                <a:t>定单</a:t>
              </a:r>
            </a:p>
          </p:txBody>
        </p:sp>
      </p:grpSp>
      <p:sp>
        <p:nvSpPr>
          <p:cNvPr id="20" name="Rectangle 1057">
            <a:extLst>
              <a:ext uri="{FF2B5EF4-FFF2-40B4-BE49-F238E27FC236}">
                <a16:creationId xmlns:a16="http://schemas.microsoft.com/office/drawing/2014/main" id="{C009DE45-5E63-4ED0-B375-AE52D0158268}"/>
              </a:ext>
            </a:extLst>
          </p:cNvPr>
          <p:cNvSpPr>
            <a:spLocks noChangeArrowheads="1"/>
          </p:cNvSpPr>
          <p:nvPr/>
        </p:nvSpPr>
        <p:spPr bwMode="auto">
          <a:xfrm>
            <a:off x="4529310" y="2935759"/>
            <a:ext cx="7399338"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just">
              <a:spcBef>
                <a:spcPct val="0"/>
              </a:spcBef>
              <a:buClrTx/>
              <a:buFontTx/>
              <a:buNone/>
            </a:pPr>
            <a:r>
              <a:rPr lang="zh-CN" altLang="en-GB" sz="1800">
                <a:latin typeface="华文仿宋" panose="02010600040101010101" pitchFamily="2" charset="-122"/>
                <a:ea typeface="华文仿宋" panose="02010600040101010101" pitchFamily="2" charset="-122"/>
              </a:rPr>
              <a:t>在管理会计管理过程中必须单独监控的投资支出或费用支出可以内部定单的方式来表示。</a:t>
            </a:r>
            <a:r>
              <a:rPr lang="en-GB" altLang="zh-CN" sz="1800">
                <a:latin typeface="华文仿宋" panose="02010600040101010101" pitchFamily="2" charset="-122"/>
                <a:ea typeface="华文仿宋" panose="02010600040101010101" pitchFamily="2" charset="-122"/>
              </a:rPr>
              <a:t>SAP</a:t>
            </a:r>
            <a:r>
              <a:rPr lang="zh-CN" altLang="en-GB" sz="1800">
                <a:latin typeface="华文仿宋" panose="02010600040101010101" pitchFamily="2" charset="-122"/>
                <a:ea typeface="华文仿宋" panose="02010600040101010101" pitchFamily="2" charset="-122"/>
              </a:rPr>
              <a:t>内部订单和项目系统的功能可用于各种投资支出预算。内部订单管理是指通过建立内部订单主数据的方式归集成本对象的成本及费用，具体核算对象通常是在建工程、可控成本或费用项目等。</a:t>
            </a:r>
          </a:p>
          <a:p>
            <a:pPr>
              <a:spcBef>
                <a:spcPct val="0"/>
              </a:spcBef>
              <a:buClrTx/>
              <a:buFontTx/>
              <a:buNone/>
            </a:pPr>
            <a:endParaRPr lang="zh-CN" altLang="en-GB" sz="1800">
              <a:latin typeface="华文仿宋" panose="02010600040101010101" pitchFamily="2" charset="-122"/>
              <a:ea typeface="华文仿宋" panose="02010600040101010101" pitchFamily="2" charset="-122"/>
            </a:endParaRPr>
          </a:p>
        </p:txBody>
      </p:sp>
      <p:sp>
        <p:nvSpPr>
          <p:cNvPr id="21" name="Rectangle 1058">
            <a:extLst>
              <a:ext uri="{FF2B5EF4-FFF2-40B4-BE49-F238E27FC236}">
                <a16:creationId xmlns:a16="http://schemas.microsoft.com/office/drawing/2014/main" id="{AB47D97E-3D15-429E-BC54-2BF0DCEA0054}"/>
              </a:ext>
            </a:extLst>
          </p:cNvPr>
          <p:cNvSpPr>
            <a:spLocks noChangeArrowheads="1"/>
          </p:cNvSpPr>
          <p:nvPr/>
        </p:nvSpPr>
        <p:spPr bwMode="auto">
          <a:xfrm>
            <a:off x="4675360" y="4353396"/>
            <a:ext cx="7059613"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just">
              <a:spcBef>
                <a:spcPct val="0"/>
              </a:spcBef>
              <a:buClrTx/>
              <a:buFontTx/>
              <a:buNone/>
            </a:pPr>
            <a:r>
              <a:rPr lang="zh-CN" altLang="en-US" sz="1800">
                <a:latin typeface="华文仿宋" panose="02010600040101010101" pitchFamily="2" charset="-122"/>
                <a:ea typeface="华文仿宋" panose="02010600040101010101" pitchFamily="2" charset="-122"/>
              </a:rPr>
              <a:t>计算生产成本及产品的单位成本。此外，该系统也为产品和服务生产中的生产成本管理会计提供一个简单的成本评估程序。</a:t>
            </a:r>
            <a:r>
              <a:rPr lang="en-US" altLang="zh-CN" sz="1800">
                <a:latin typeface="华文仿宋" panose="02010600040101010101" pitchFamily="2" charset="-122"/>
                <a:ea typeface="华文仿宋" panose="02010600040101010101" pitchFamily="2" charset="-122"/>
              </a:rPr>
              <a:t>R/3</a:t>
            </a:r>
            <a:r>
              <a:rPr lang="zh-CN" altLang="en-US" sz="1800">
                <a:latin typeface="华文仿宋" panose="02010600040101010101" pitchFamily="2" charset="-122"/>
                <a:ea typeface="华文仿宋" panose="02010600040101010101" pitchFamily="2" charset="-122"/>
              </a:rPr>
              <a:t>系统管理会计模块的生产成本核算程序考虑不同的企业类型和成本会计核算程序。</a:t>
            </a:r>
          </a:p>
          <a:p>
            <a:pPr algn="just">
              <a:spcBef>
                <a:spcPct val="0"/>
              </a:spcBef>
              <a:buClrTx/>
              <a:buFontTx/>
              <a:buNone/>
            </a:pPr>
            <a:endParaRPr lang="zh-CN" altLang="en-GB" sz="1800">
              <a:latin typeface="华文仿宋" panose="02010600040101010101" pitchFamily="2" charset="-122"/>
              <a:ea typeface="华文仿宋" panose="02010600040101010101" pitchFamily="2" charset="-122"/>
            </a:endParaRPr>
          </a:p>
          <a:p>
            <a:pPr>
              <a:spcBef>
                <a:spcPct val="0"/>
              </a:spcBef>
              <a:buClrTx/>
              <a:buFontTx/>
              <a:buNone/>
            </a:pPr>
            <a:endParaRPr lang="zh-CN" altLang="en-GB" sz="1800">
              <a:latin typeface="华文仿宋" panose="02010600040101010101" pitchFamily="2" charset="-122"/>
              <a:ea typeface="华文仿宋" panose="02010600040101010101" pitchFamily="2" charset="-122"/>
            </a:endParaRPr>
          </a:p>
        </p:txBody>
      </p:sp>
    </p:spTree>
    <p:extLst>
      <p:ext uri="{BB962C8B-B14F-4D97-AF65-F5344CB8AC3E}">
        <p14:creationId xmlns:p14="http://schemas.microsoft.com/office/powerpoint/2010/main" val="28293075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产品成本控制 </a:t>
            </a:r>
            <a:r>
              <a:rPr lang="en-US" altLang="zh-CN" dirty="0"/>
              <a:t>– </a:t>
            </a:r>
            <a:r>
              <a:rPr lang="zh-CN" altLang="en-US" dirty="0"/>
              <a:t>计划成本</a:t>
            </a:r>
            <a:endParaRPr lang="en-US" b="0" dirty="0"/>
          </a:p>
        </p:txBody>
      </p:sp>
      <p:pic>
        <p:nvPicPr>
          <p:cNvPr id="4" name="Picture 2">
            <a:extLst>
              <a:ext uri="{FF2B5EF4-FFF2-40B4-BE49-F238E27FC236}">
                <a16:creationId xmlns:a16="http://schemas.microsoft.com/office/drawing/2014/main" id="{1162DB15-CA45-4534-8BA7-AA9E2B0F77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5155" y="1021804"/>
            <a:ext cx="8199437"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83133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产品成本控制 </a:t>
            </a:r>
            <a:r>
              <a:rPr lang="en-US" altLang="zh-CN" dirty="0"/>
              <a:t>– </a:t>
            </a:r>
            <a:r>
              <a:rPr lang="zh-CN" altLang="en-US" dirty="0"/>
              <a:t>实际成本</a:t>
            </a:r>
            <a:endParaRPr lang="en-US" b="0" dirty="0"/>
          </a:p>
        </p:txBody>
      </p:sp>
      <p:sp>
        <p:nvSpPr>
          <p:cNvPr id="4" name="Rectangle 2">
            <a:extLst>
              <a:ext uri="{FF2B5EF4-FFF2-40B4-BE49-F238E27FC236}">
                <a16:creationId xmlns:a16="http://schemas.microsoft.com/office/drawing/2014/main" id="{15D01935-E2FA-4BFC-AAF1-9988CC0319F7}"/>
              </a:ext>
            </a:extLst>
          </p:cNvPr>
          <p:cNvSpPr>
            <a:spLocks noChangeArrowheads="1"/>
          </p:cNvSpPr>
          <p:nvPr/>
        </p:nvSpPr>
        <p:spPr bwMode="auto">
          <a:xfrm>
            <a:off x="3359968" y="914400"/>
            <a:ext cx="1509713"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eaLnBrk="1" hangingPunct="1">
              <a:spcBef>
                <a:spcPct val="0"/>
              </a:spcBef>
              <a:buClrTx/>
              <a:buFontTx/>
              <a:buNone/>
            </a:pPr>
            <a:r>
              <a:rPr kumimoji="1" lang="zh-CN" altLang="en-US" sz="2200" b="1" dirty="0">
                <a:latin typeface="宋体" panose="02010600030101010101" pitchFamily="2" charset="-122"/>
              </a:rPr>
              <a:t>实际成本</a:t>
            </a:r>
          </a:p>
        </p:txBody>
      </p:sp>
      <p:sp>
        <p:nvSpPr>
          <p:cNvPr id="5" name="Rectangle 3">
            <a:extLst>
              <a:ext uri="{FF2B5EF4-FFF2-40B4-BE49-F238E27FC236}">
                <a16:creationId xmlns:a16="http://schemas.microsoft.com/office/drawing/2014/main" id="{C4842F6D-B760-4AA5-8899-174C3602ABD3}"/>
              </a:ext>
            </a:extLst>
          </p:cNvPr>
          <p:cNvSpPr>
            <a:spLocks noChangeArrowheads="1"/>
          </p:cNvSpPr>
          <p:nvPr/>
        </p:nvSpPr>
        <p:spPr bwMode="auto">
          <a:xfrm>
            <a:off x="3283768" y="1557338"/>
            <a:ext cx="7924800" cy="4495800"/>
          </a:xfrm>
          <a:prstGeom prst="rect">
            <a:avLst/>
          </a:prstGeom>
          <a:solidFill>
            <a:srgbClr val="FFFFFF"/>
          </a:solidFill>
          <a:ln>
            <a:noFill/>
          </a:ln>
          <a:effectLst/>
        </p:spPr>
        <p:txBody>
          <a:bodyPr/>
          <a:lstStyle>
            <a:lvl1pPr marL="342900" indent="-342900">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eaLnBrk="1" hangingPunct="1">
              <a:buClrTx/>
              <a:buFont typeface="Wingdings" panose="05000000000000000000" pitchFamily="2" charset="2"/>
              <a:buChar char="q"/>
            </a:pPr>
            <a:r>
              <a:rPr kumimoji="1" lang="zh-CN" altLang="en-US" sz="1800" dirty="0">
                <a:solidFill>
                  <a:srgbClr val="663300"/>
                </a:solidFill>
                <a:latin typeface="DFKai-SB" pitchFamily="65" charset="-128"/>
                <a:ea typeface="DFKai-SB" pitchFamily="65" charset="-128"/>
              </a:rPr>
              <a:t>在生产订单中实际成本的计算如下：</a:t>
            </a:r>
          </a:p>
          <a:p>
            <a:pPr eaLnBrk="1" hangingPunct="1">
              <a:buClrTx/>
              <a:buFontTx/>
              <a:buNone/>
            </a:pPr>
            <a:r>
              <a:rPr kumimoji="1" lang="zh-CN" altLang="en-US" sz="1800" dirty="0">
                <a:latin typeface="楷体_GB2312"/>
                <a:ea typeface="楷体_GB2312"/>
                <a:cs typeface="楷体_GB2312"/>
              </a:rPr>
              <a:t>     </a:t>
            </a:r>
            <a:r>
              <a:rPr kumimoji="1" lang="zh-CN" altLang="en-US" sz="2000" dirty="0">
                <a:latin typeface="楷体_GB2312"/>
                <a:ea typeface="楷体_GB2312"/>
                <a:cs typeface="楷体_GB2312"/>
              </a:rPr>
              <a:t>1、直接材料成本：是为生产订单直接领用的物料的成本，等于本张订单领用物料的数量乘以此物料主数据中的价格，数据来源为</a:t>
            </a:r>
            <a:r>
              <a:rPr kumimoji="1" lang="en-US" altLang="zh-CN" sz="2000" dirty="0">
                <a:latin typeface="楷体_GB2312"/>
                <a:ea typeface="楷体_GB2312"/>
                <a:cs typeface="楷体_GB2312"/>
              </a:rPr>
              <a:t>MM</a:t>
            </a:r>
            <a:r>
              <a:rPr kumimoji="1" lang="zh-CN" altLang="en-US" sz="2000" dirty="0">
                <a:latin typeface="楷体_GB2312"/>
                <a:ea typeface="楷体_GB2312"/>
                <a:cs typeface="楷体_GB2312"/>
              </a:rPr>
              <a:t>模块；</a:t>
            </a:r>
          </a:p>
          <a:p>
            <a:pPr eaLnBrk="1" hangingPunct="1">
              <a:buClrTx/>
              <a:buFontTx/>
              <a:buNone/>
            </a:pPr>
            <a:r>
              <a:rPr kumimoji="1" lang="zh-CN" altLang="en-US" sz="2000" dirty="0">
                <a:latin typeface="楷体_GB2312"/>
                <a:ea typeface="楷体_GB2312"/>
                <a:cs typeface="楷体_GB2312"/>
              </a:rPr>
              <a:t>     2、直接人工费：等于本张订单耗用的实际工时乘以本产品的单位小时人工费率，实际工时在订单确认时输入，单位小时人工费率来自于作业价格，通过工艺路线中的工作中心计算得出，其贷方为对应的成本中心；</a:t>
            </a:r>
          </a:p>
          <a:p>
            <a:pPr eaLnBrk="1" hangingPunct="1">
              <a:buClrTx/>
              <a:buFontTx/>
              <a:buNone/>
            </a:pPr>
            <a:r>
              <a:rPr kumimoji="1" lang="zh-CN" altLang="en-US" sz="2000" dirty="0">
                <a:latin typeface="楷体_GB2312"/>
                <a:ea typeface="楷体_GB2312"/>
                <a:cs typeface="楷体_GB2312"/>
              </a:rPr>
              <a:t>     3、制造费用：等于本张订单耗用的实际工时乘以本产品的单位小时制造费费率，实际工时在订单确认时输入，单位小时制造费费率来自于作业价格，通过工艺路线中的工作中心计算得出，其贷方为对应的成本中心。</a:t>
            </a:r>
          </a:p>
          <a:p>
            <a:pPr eaLnBrk="1" hangingPunct="1">
              <a:buClrTx/>
              <a:buFont typeface="Wingdings" panose="05000000000000000000" pitchFamily="2" charset="2"/>
              <a:buChar char="q"/>
            </a:pPr>
            <a:r>
              <a:rPr kumimoji="1" lang="zh-CN" altLang="en-US" sz="1800" dirty="0">
                <a:latin typeface="Times New Roman" panose="02020603050405020304" pitchFamily="18" charset="0"/>
                <a:ea typeface="DFKai-SB" pitchFamily="65" charset="-128"/>
              </a:rPr>
              <a:t>实际成本同目标成本对比计算差异，以进行成本控制。</a:t>
            </a:r>
          </a:p>
        </p:txBody>
      </p:sp>
    </p:spTree>
    <p:extLst>
      <p:ext uri="{BB962C8B-B14F-4D97-AF65-F5344CB8AC3E}">
        <p14:creationId xmlns:p14="http://schemas.microsoft.com/office/powerpoint/2010/main" val="24764131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产品成本控制 </a:t>
            </a:r>
            <a:r>
              <a:rPr lang="en-US" altLang="zh-CN" dirty="0"/>
              <a:t>– </a:t>
            </a:r>
            <a:r>
              <a:rPr lang="zh-CN" altLang="en-US" dirty="0"/>
              <a:t>实际成本</a:t>
            </a:r>
            <a:endParaRPr lang="en-US" b="0" dirty="0"/>
          </a:p>
        </p:txBody>
      </p:sp>
      <p:pic>
        <p:nvPicPr>
          <p:cNvPr id="4" name="Picture 2">
            <a:extLst>
              <a:ext uri="{FF2B5EF4-FFF2-40B4-BE49-F238E27FC236}">
                <a16:creationId xmlns:a16="http://schemas.microsoft.com/office/drawing/2014/main" id="{B941B98D-6D68-4F54-BD88-33BD26B87A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5720" y="989012"/>
            <a:ext cx="8126412" cy="4879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3495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b="0" dirty="0"/>
              <a:t>产品成本归集过程</a:t>
            </a:r>
            <a:endParaRPr lang="en-US" b="0" dirty="0"/>
          </a:p>
        </p:txBody>
      </p:sp>
      <p:grpSp>
        <p:nvGrpSpPr>
          <p:cNvPr id="4" name="Group 3">
            <a:extLst>
              <a:ext uri="{FF2B5EF4-FFF2-40B4-BE49-F238E27FC236}">
                <a16:creationId xmlns:a16="http://schemas.microsoft.com/office/drawing/2014/main" id="{5E17BEE3-2413-43A5-AB3A-CB3E0000EDDA}"/>
              </a:ext>
            </a:extLst>
          </p:cNvPr>
          <p:cNvGrpSpPr>
            <a:grpSpLocks/>
          </p:cNvGrpSpPr>
          <p:nvPr/>
        </p:nvGrpSpPr>
        <p:grpSpPr bwMode="auto">
          <a:xfrm>
            <a:off x="3118916" y="1057275"/>
            <a:ext cx="8521700" cy="4964113"/>
            <a:chOff x="192" y="1008"/>
            <a:chExt cx="5368" cy="3127"/>
          </a:xfrm>
        </p:grpSpPr>
        <p:sp>
          <p:nvSpPr>
            <p:cNvPr id="5" name="Rectangle 4">
              <a:extLst>
                <a:ext uri="{FF2B5EF4-FFF2-40B4-BE49-F238E27FC236}">
                  <a16:creationId xmlns:a16="http://schemas.microsoft.com/office/drawing/2014/main" id="{ED29658A-303D-43E6-8A08-FF88FE44D070}"/>
                </a:ext>
              </a:extLst>
            </p:cNvPr>
            <p:cNvSpPr>
              <a:spLocks noChangeArrowheads="1"/>
            </p:cNvSpPr>
            <p:nvPr/>
          </p:nvSpPr>
          <p:spPr bwMode="auto">
            <a:xfrm>
              <a:off x="192" y="1056"/>
              <a:ext cx="1240" cy="1872"/>
            </a:xfrm>
            <a:prstGeom prst="rect">
              <a:avLst/>
            </a:prstGeom>
            <a:solidFill>
              <a:schemeClr val="accent2"/>
            </a:solidFill>
            <a:ln w="12700">
              <a:solidFill>
                <a:schemeClr val="tx1"/>
              </a:solidFill>
              <a:miter lim="800000"/>
              <a:headEnd/>
              <a:tailEnd/>
            </a:ln>
            <a:effectLst>
              <a:outerShdw dist="89803" dir="2700000" algn="ctr" rotWithShape="0">
                <a:srgbClr val="00CCCC"/>
              </a:outer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1400">
                  <a:latin typeface="黑体" panose="02010609060101010101" pitchFamily="49" charset="-122"/>
                </a:rPr>
                <a:t>生产成本</a:t>
              </a:r>
              <a:r>
                <a:rPr kumimoji="1" lang="en-US" altLang="zh-CN" sz="1400">
                  <a:latin typeface="黑体" panose="02010609060101010101" pitchFamily="49" charset="-122"/>
                </a:rPr>
                <a:t>-</a:t>
              </a:r>
              <a:r>
                <a:rPr kumimoji="1" lang="zh-CN" altLang="en-US" sz="1400">
                  <a:latin typeface="黑体" panose="02010609060101010101" pitchFamily="49" charset="-122"/>
                </a:rPr>
                <a:t>工资</a:t>
              </a:r>
            </a:p>
            <a:p>
              <a:pPr>
                <a:spcBef>
                  <a:spcPct val="0"/>
                </a:spcBef>
                <a:buClrTx/>
                <a:buFontTx/>
                <a:buNone/>
              </a:pPr>
              <a:r>
                <a:rPr kumimoji="1" lang="zh-CN" altLang="en-US" sz="1400">
                  <a:latin typeface="黑体" panose="02010609060101010101" pitchFamily="49" charset="-122"/>
                </a:rPr>
                <a:t>生产成本</a:t>
              </a:r>
              <a:r>
                <a:rPr kumimoji="1" lang="en-US" altLang="zh-CN" sz="1400">
                  <a:latin typeface="黑体" panose="02010609060101010101" pitchFamily="49" charset="-122"/>
                </a:rPr>
                <a:t>-</a:t>
              </a:r>
              <a:r>
                <a:rPr kumimoji="1" lang="zh-CN" altLang="en-US" sz="1400">
                  <a:latin typeface="黑体" panose="02010609060101010101" pitchFamily="49" charset="-122"/>
                </a:rPr>
                <a:t>动力</a:t>
              </a:r>
            </a:p>
            <a:p>
              <a:pPr>
                <a:spcBef>
                  <a:spcPct val="0"/>
                </a:spcBef>
                <a:buClrTx/>
                <a:buFontTx/>
                <a:buNone/>
              </a:pPr>
              <a:r>
                <a:rPr kumimoji="1" lang="zh-CN" altLang="en-US" sz="1400">
                  <a:latin typeface="黑体" panose="02010609060101010101" pitchFamily="49" charset="-122"/>
                </a:rPr>
                <a:t>辅助生产成本</a:t>
              </a:r>
              <a:r>
                <a:rPr kumimoji="1" lang="en-US" altLang="zh-CN" sz="1400">
                  <a:latin typeface="黑体" panose="02010609060101010101" pitchFamily="49" charset="-122"/>
                </a:rPr>
                <a:t>-</a:t>
              </a:r>
              <a:r>
                <a:rPr kumimoji="1" lang="zh-CN" altLang="en-US" sz="1400">
                  <a:latin typeface="黑体" panose="02010609060101010101" pitchFamily="49" charset="-122"/>
                </a:rPr>
                <a:t>工资</a:t>
              </a:r>
            </a:p>
            <a:p>
              <a:pPr>
                <a:spcBef>
                  <a:spcPct val="0"/>
                </a:spcBef>
                <a:buClrTx/>
                <a:buFontTx/>
                <a:buNone/>
              </a:pPr>
              <a:r>
                <a:rPr kumimoji="1" lang="zh-CN" altLang="en-US" sz="1400">
                  <a:latin typeface="黑体" panose="02010609060101010101" pitchFamily="49" charset="-122"/>
                </a:rPr>
                <a:t>辅助生产成本</a:t>
              </a:r>
              <a:r>
                <a:rPr kumimoji="1" lang="en-US" altLang="zh-CN" sz="1400">
                  <a:latin typeface="黑体" panose="02010609060101010101" pitchFamily="49" charset="-122"/>
                </a:rPr>
                <a:t>-</a:t>
              </a:r>
              <a:r>
                <a:rPr kumimoji="1" lang="zh-CN" altLang="en-US" sz="1400">
                  <a:latin typeface="黑体" panose="02010609060101010101" pitchFamily="49" charset="-122"/>
                </a:rPr>
                <a:t>动力</a:t>
              </a:r>
            </a:p>
            <a:p>
              <a:pPr>
                <a:spcBef>
                  <a:spcPct val="0"/>
                </a:spcBef>
                <a:buClrTx/>
                <a:buFontTx/>
                <a:buNone/>
              </a:pPr>
              <a:r>
                <a:rPr kumimoji="1" lang="zh-CN" altLang="en-US" sz="1400">
                  <a:latin typeface="黑体" panose="02010609060101010101" pitchFamily="49" charset="-122"/>
                </a:rPr>
                <a:t>制造费用</a:t>
              </a:r>
              <a:r>
                <a:rPr kumimoji="1" lang="en-US" altLang="zh-CN" sz="1400">
                  <a:latin typeface="黑体" panose="02010609060101010101" pitchFamily="49" charset="-122"/>
                </a:rPr>
                <a:t>-</a:t>
              </a:r>
              <a:r>
                <a:rPr kumimoji="1" lang="zh-CN" altLang="en-US" sz="1400">
                  <a:latin typeface="黑体" panose="02010609060101010101" pitchFamily="49" charset="-122"/>
                </a:rPr>
                <a:t>工资奖金</a:t>
              </a:r>
            </a:p>
            <a:p>
              <a:pPr>
                <a:spcBef>
                  <a:spcPct val="0"/>
                </a:spcBef>
                <a:buClrTx/>
                <a:buFontTx/>
                <a:buNone/>
              </a:pPr>
              <a:r>
                <a:rPr kumimoji="1" lang="zh-CN" altLang="en-US" sz="1400">
                  <a:latin typeface="黑体" panose="02010609060101010101" pitchFamily="49" charset="-122"/>
                </a:rPr>
                <a:t>制造费用</a:t>
              </a:r>
              <a:r>
                <a:rPr kumimoji="1" lang="en-US" altLang="zh-CN" sz="1400">
                  <a:latin typeface="黑体" panose="02010609060101010101" pitchFamily="49" charset="-122"/>
                </a:rPr>
                <a:t>-</a:t>
              </a:r>
              <a:r>
                <a:rPr kumimoji="1" lang="zh-CN" altLang="en-US" sz="1400">
                  <a:latin typeface="黑体" panose="02010609060101010101" pitchFamily="49" charset="-122"/>
                </a:rPr>
                <a:t>办公用品</a:t>
              </a:r>
            </a:p>
            <a:p>
              <a:pPr>
                <a:spcBef>
                  <a:spcPct val="0"/>
                </a:spcBef>
                <a:buClrTx/>
                <a:buFontTx/>
                <a:buNone/>
              </a:pPr>
              <a:r>
                <a:rPr kumimoji="1" lang="zh-CN" altLang="en-US" sz="1400">
                  <a:latin typeface="黑体" panose="02010609060101010101" pitchFamily="49" charset="-122"/>
                </a:rPr>
                <a:t>制造费用</a:t>
              </a:r>
              <a:r>
                <a:rPr kumimoji="1" lang="en-US" altLang="zh-CN" sz="1400">
                  <a:latin typeface="黑体" panose="02010609060101010101" pitchFamily="49" charset="-122"/>
                </a:rPr>
                <a:t>-</a:t>
              </a:r>
              <a:r>
                <a:rPr kumimoji="1" lang="zh-CN" altLang="en-US" sz="1400">
                  <a:latin typeface="黑体" panose="02010609060101010101" pitchFamily="49" charset="-122"/>
                </a:rPr>
                <a:t>修理费</a:t>
              </a:r>
            </a:p>
            <a:p>
              <a:pPr>
                <a:spcBef>
                  <a:spcPct val="0"/>
                </a:spcBef>
                <a:buClrTx/>
                <a:buFontTx/>
                <a:buNone/>
              </a:pPr>
              <a:r>
                <a:rPr kumimoji="1" lang="zh-CN" altLang="en-US" sz="1400">
                  <a:latin typeface="黑体" panose="02010609060101010101" pitchFamily="49" charset="-122"/>
                </a:rPr>
                <a:t>制造费用</a:t>
              </a:r>
              <a:r>
                <a:rPr kumimoji="1" lang="en-US" altLang="zh-CN" sz="1400">
                  <a:latin typeface="黑体" panose="02010609060101010101" pitchFamily="49" charset="-122"/>
                </a:rPr>
                <a:t>-</a:t>
              </a:r>
              <a:r>
                <a:rPr kumimoji="1" lang="zh-CN" altLang="en-US" sz="1400">
                  <a:latin typeface="黑体" panose="02010609060101010101" pitchFamily="49" charset="-122"/>
                </a:rPr>
                <a:t>物料消耗</a:t>
              </a:r>
            </a:p>
            <a:p>
              <a:pPr>
                <a:spcBef>
                  <a:spcPct val="0"/>
                </a:spcBef>
                <a:buClrTx/>
                <a:buFontTx/>
                <a:buNone/>
              </a:pPr>
              <a:r>
                <a:rPr kumimoji="1" lang="zh-CN" altLang="en-US" sz="1400">
                  <a:latin typeface="黑体" panose="02010609060101010101" pitchFamily="49" charset="-122"/>
                </a:rPr>
                <a:t>制造费用</a:t>
              </a:r>
              <a:r>
                <a:rPr kumimoji="1" lang="en-US" altLang="zh-CN" sz="1400">
                  <a:latin typeface="黑体" panose="02010609060101010101" pitchFamily="49" charset="-122"/>
                </a:rPr>
                <a:t>-</a:t>
              </a:r>
              <a:r>
                <a:rPr kumimoji="1" lang="zh-CN" altLang="en-US" sz="1400">
                  <a:latin typeface="黑体" panose="02010609060101010101" pitchFamily="49" charset="-122"/>
                </a:rPr>
                <a:t>水费</a:t>
              </a:r>
            </a:p>
            <a:p>
              <a:pPr>
                <a:spcBef>
                  <a:spcPct val="0"/>
                </a:spcBef>
                <a:buClrTx/>
                <a:buFontTx/>
                <a:buNone/>
              </a:pPr>
              <a:r>
                <a:rPr kumimoji="1" lang="zh-CN" altLang="en-US" sz="1400">
                  <a:latin typeface="黑体" panose="02010609060101010101" pitchFamily="49" charset="-122"/>
                </a:rPr>
                <a:t>制造费用</a:t>
              </a:r>
              <a:r>
                <a:rPr kumimoji="1" lang="en-US" altLang="zh-CN" sz="1400">
                  <a:latin typeface="黑体" panose="02010609060101010101" pitchFamily="49" charset="-122"/>
                </a:rPr>
                <a:t>-</a:t>
              </a:r>
              <a:r>
                <a:rPr kumimoji="1" lang="zh-CN" altLang="en-US" sz="1400">
                  <a:latin typeface="黑体" panose="02010609060101010101" pitchFamily="49" charset="-122"/>
                </a:rPr>
                <a:t>电费</a:t>
              </a:r>
            </a:p>
            <a:p>
              <a:pPr>
                <a:spcBef>
                  <a:spcPct val="0"/>
                </a:spcBef>
                <a:buClrTx/>
                <a:buFontTx/>
                <a:buNone/>
              </a:pPr>
              <a:r>
                <a:rPr kumimoji="1" lang="zh-CN" altLang="en-US" sz="1400">
                  <a:latin typeface="黑体" panose="02010609060101010101" pitchFamily="49" charset="-122"/>
                </a:rPr>
                <a:t>制造费用</a:t>
              </a:r>
              <a:r>
                <a:rPr kumimoji="1" lang="en-US" altLang="zh-CN" sz="1400">
                  <a:latin typeface="黑体" panose="02010609060101010101" pitchFamily="49" charset="-122"/>
                </a:rPr>
                <a:t>-</a:t>
              </a:r>
              <a:r>
                <a:rPr kumimoji="1" lang="zh-CN" altLang="en-US" sz="1400">
                  <a:latin typeface="黑体" panose="02010609060101010101" pitchFamily="49" charset="-122"/>
                </a:rPr>
                <a:t>燃料费</a:t>
              </a:r>
            </a:p>
            <a:p>
              <a:pPr>
                <a:spcBef>
                  <a:spcPct val="0"/>
                </a:spcBef>
                <a:buClrTx/>
                <a:buFontTx/>
                <a:buNone/>
              </a:pPr>
              <a:r>
                <a:rPr kumimoji="1" lang="zh-CN" altLang="en-US" sz="1400">
                  <a:latin typeface="黑体" panose="02010609060101010101" pitchFamily="49" charset="-122"/>
                </a:rPr>
                <a:t>制造费用</a:t>
              </a:r>
              <a:r>
                <a:rPr kumimoji="1" lang="en-US" altLang="zh-CN" sz="1400">
                  <a:latin typeface="黑体" panose="02010609060101010101" pitchFamily="49" charset="-122"/>
                </a:rPr>
                <a:t>-</a:t>
              </a:r>
              <a:r>
                <a:rPr kumimoji="1" lang="zh-CN" altLang="en-US" sz="1400">
                  <a:latin typeface="黑体" panose="02010609060101010101" pitchFamily="49" charset="-122"/>
                </a:rPr>
                <a:t>折旧费</a:t>
              </a:r>
            </a:p>
            <a:p>
              <a:pPr>
                <a:spcBef>
                  <a:spcPct val="0"/>
                </a:spcBef>
                <a:buClrTx/>
                <a:buFontTx/>
                <a:buNone/>
              </a:pPr>
              <a:r>
                <a:rPr kumimoji="1" lang="zh-CN" altLang="en-US" sz="1400">
                  <a:latin typeface="黑体" panose="02010609060101010101" pitchFamily="49" charset="-122"/>
                </a:rPr>
                <a:t>制造费用</a:t>
              </a:r>
              <a:r>
                <a:rPr kumimoji="1" lang="en-US" altLang="zh-CN" sz="1400">
                  <a:latin typeface="黑体" panose="02010609060101010101" pitchFamily="49" charset="-122"/>
                </a:rPr>
                <a:t>-</a:t>
              </a:r>
              <a:r>
                <a:rPr kumimoji="1" lang="zh-CN" altLang="en-US" sz="1400">
                  <a:latin typeface="黑体" panose="02010609060101010101" pitchFamily="49" charset="-122"/>
                </a:rPr>
                <a:t>其他</a:t>
              </a:r>
              <a:endParaRPr kumimoji="1" lang="zh-CN" altLang="en-US" sz="1800">
                <a:latin typeface="黑体" panose="02010609060101010101" pitchFamily="49" charset="-122"/>
              </a:endParaRPr>
            </a:p>
          </p:txBody>
        </p:sp>
        <p:sp>
          <p:nvSpPr>
            <p:cNvPr id="6" name="Rectangle 5">
              <a:extLst>
                <a:ext uri="{FF2B5EF4-FFF2-40B4-BE49-F238E27FC236}">
                  <a16:creationId xmlns:a16="http://schemas.microsoft.com/office/drawing/2014/main" id="{1561132D-5329-4A55-BE6B-D5A609EED812}"/>
                </a:ext>
              </a:extLst>
            </p:cNvPr>
            <p:cNvSpPr>
              <a:spLocks noChangeArrowheads="1"/>
            </p:cNvSpPr>
            <p:nvPr/>
          </p:nvSpPr>
          <p:spPr bwMode="auto">
            <a:xfrm>
              <a:off x="192" y="3408"/>
              <a:ext cx="1288" cy="712"/>
            </a:xfrm>
            <a:prstGeom prst="rect">
              <a:avLst/>
            </a:prstGeom>
            <a:solidFill>
              <a:schemeClr val="accent2"/>
            </a:solidFill>
            <a:ln w="12700">
              <a:solidFill>
                <a:schemeClr val="tx1"/>
              </a:solidFill>
              <a:miter lim="800000"/>
              <a:headEnd/>
              <a:tailEnd/>
            </a:ln>
            <a:effectLst>
              <a:outerShdw dist="89803" dir="2700000" algn="ctr" rotWithShape="0">
                <a:srgbClr val="00CCCC"/>
              </a:outer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1400">
                  <a:latin typeface="黑体" panose="02010609060101010101" pitchFamily="49" charset="-122"/>
                </a:rPr>
                <a:t>生产成本</a:t>
              </a:r>
              <a:r>
                <a:rPr kumimoji="1" lang="en-US" altLang="zh-CN" sz="1400">
                  <a:latin typeface="黑体" panose="02010609060101010101" pitchFamily="49" charset="-122"/>
                </a:rPr>
                <a:t>-</a:t>
              </a:r>
              <a:r>
                <a:rPr kumimoji="1" lang="zh-CN" altLang="en-US" sz="1400">
                  <a:latin typeface="黑体" panose="02010609060101010101" pitchFamily="49" charset="-122"/>
                </a:rPr>
                <a:t>原料</a:t>
              </a:r>
            </a:p>
            <a:p>
              <a:pPr>
                <a:spcBef>
                  <a:spcPct val="0"/>
                </a:spcBef>
                <a:buClrTx/>
                <a:buFontTx/>
                <a:buNone/>
              </a:pPr>
              <a:r>
                <a:rPr kumimoji="1" lang="zh-CN" altLang="en-US" sz="1400">
                  <a:latin typeface="黑体" panose="02010609060101010101" pitchFamily="49" charset="-122"/>
                </a:rPr>
                <a:t>生产成本</a:t>
              </a:r>
              <a:r>
                <a:rPr kumimoji="1" lang="en-US" altLang="zh-CN" sz="1400">
                  <a:latin typeface="黑体" panose="02010609060101010101" pitchFamily="49" charset="-122"/>
                </a:rPr>
                <a:t>-</a:t>
              </a:r>
              <a:r>
                <a:rPr kumimoji="1" lang="zh-CN" altLang="en-US" sz="1400">
                  <a:latin typeface="黑体" panose="02010609060101010101" pitchFamily="49" charset="-122"/>
                </a:rPr>
                <a:t>辅料</a:t>
              </a:r>
            </a:p>
            <a:p>
              <a:pPr>
                <a:spcBef>
                  <a:spcPct val="0"/>
                </a:spcBef>
                <a:buClrTx/>
                <a:buFontTx/>
                <a:buNone/>
              </a:pPr>
              <a:r>
                <a:rPr kumimoji="1" lang="zh-CN" altLang="en-US" sz="1400">
                  <a:latin typeface="黑体" panose="02010609060101010101" pitchFamily="49" charset="-122"/>
                </a:rPr>
                <a:t>辅助生产成本</a:t>
              </a:r>
              <a:r>
                <a:rPr kumimoji="1" lang="en-US" altLang="zh-CN" sz="1400">
                  <a:latin typeface="黑体" panose="02010609060101010101" pitchFamily="49" charset="-122"/>
                </a:rPr>
                <a:t>-</a:t>
              </a:r>
              <a:r>
                <a:rPr kumimoji="1" lang="zh-CN" altLang="en-US" sz="1400">
                  <a:latin typeface="黑体" panose="02010609060101010101" pitchFamily="49" charset="-122"/>
                </a:rPr>
                <a:t>原料</a:t>
              </a:r>
            </a:p>
            <a:p>
              <a:pPr>
                <a:spcBef>
                  <a:spcPct val="0"/>
                </a:spcBef>
                <a:buClrTx/>
                <a:buFontTx/>
                <a:buNone/>
              </a:pPr>
              <a:r>
                <a:rPr kumimoji="1" lang="zh-CN" altLang="en-US" sz="1400">
                  <a:latin typeface="黑体" panose="02010609060101010101" pitchFamily="49" charset="-122"/>
                </a:rPr>
                <a:t>辅助生产成本</a:t>
              </a:r>
              <a:r>
                <a:rPr kumimoji="1" lang="en-US" altLang="zh-CN" sz="1400">
                  <a:latin typeface="黑体" panose="02010609060101010101" pitchFamily="49" charset="-122"/>
                </a:rPr>
                <a:t>-</a:t>
              </a:r>
              <a:r>
                <a:rPr kumimoji="1" lang="zh-CN" altLang="en-US" sz="1400">
                  <a:latin typeface="黑体" panose="02010609060101010101" pitchFamily="49" charset="-122"/>
                </a:rPr>
                <a:t>辅料</a:t>
              </a:r>
              <a:endParaRPr kumimoji="1" lang="zh-CN" altLang="en-US" sz="1800">
                <a:latin typeface="黑体" panose="02010609060101010101" pitchFamily="49" charset="-122"/>
              </a:endParaRPr>
            </a:p>
          </p:txBody>
        </p:sp>
        <p:sp>
          <p:nvSpPr>
            <p:cNvPr id="7" name="Rectangle 6">
              <a:extLst>
                <a:ext uri="{FF2B5EF4-FFF2-40B4-BE49-F238E27FC236}">
                  <a16:creationId xmlns:a16="http://schemas.microsoft.com/office/drawing/2014/main" id="{147239B9-6C89-4D3D-ADC0-9FBA592E957A}"/>
                </a:ext>
              </a:extLst>
            </p:cNvPr>
            <p:cNvSpPr>
              <a:spLocks noChangeArrowheads="1"/>
            </p:cNvSpPr>
            <p:nvPr/>
          </p:nvSpPr>
          <p:spPr bwMode="auto">
            <a:xfrm>
              <a:off x="1872" y="1056"/>
              <a:ext cx="904" cy="1591"/>
            </a:xfrm>
            <a:prstGeom prst="rect">
              <a:avLst/>
            </a:prstGeom>
            <a:solidFill>
              <a:srgbClr val="FFA5F4"/>
            </a:solidFill>
            <a:ln w="12700">
              <a:solidFill>
                <a:schemeClr val="tx1"/>
              </a:solidFill>
              <a:miter lim="800000"/>
              <a:headEnd/>
              <a:tailEnd/>
            </a:ln>
            <a:effectLst>
              <a:outerShdw dist="89803" dir="2700000" algn="ctr" rotWithShape="0">
                <a:srgbClr val="F00FEB"/>
              </a:outer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kumimoji="1" lang="zh-CN" altLang="en-US" sz="1800">
                  <a:latin typeface="黑体" panose="02010609060101010101" pitchFamily="49" charset="-122"/>
                </a:rPr>
                <a:t>成本中心</a:t>
              </a:r>
            </a:p>
          </p:txBody>
        </p:sp>
        <p:sp>
          <p:nvSpPr>
            <p:cNvPr id="8" name="Rectangle 7">
              <a:extLst>
                <a:ext uri="{FF2B5EF4-FFF2-40B4-BE49-F238E27FC236}">
                  <a16:creationId xmlns:a16="http://schemas.microsoft.com/office/drawing/2014/main" id="{AF7E32D2-A609-4F75-83BF-149D99579BFC}"/>
                </a:ext>
              </a:extLst>
            </p:cNvPr>
            <p:cNvSpPr>
              <a:spLocks noChangeArrowheads="1"/>
            </p:cNvSpPr>
            <p:nvPr/>
          </p:nvSpPr>
          <p:spPr bwMode="auto">
            <a:xfrm>
              <a:off x="3216" y="1008"/>
              <a:ext cx="1000" cy="3127"/>
            </a:xfrm>
            <a:prstGeom prst="rect">
              <a:avLst/>
            </a:prstGeom>
            <a:solidFill>
              <a:schemeClr val="accent2"/>
            </a:solidFill>
            <a:ln w="12700">
              <a:solidFill>
                <a:schemeClr val="tx1"/>
              </a:solidFill>
              <a:miter lim="800000"/>
              <a:headEnd/>
              <a:tailEnd/>
            </a:ln>
            <a:effectLst>
              <a:outerShdw dist="89803" dir="2700000" algn="ctr" rotWithShape="0">
                <a:srgbClr val="00CCCC"/>
              </a:outer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kumimoji="1" lang="zh-CN" altLang="en-US" sz="1800">
                  <a:latin typeface="黑体" panose="02010609060101010101" pitchFamily="49" charset="-122"/>
                </a:rPr>
                <a:t>生产订单</a:t>
              </a:r>
            </a:p>
          </p:txBody>
        </p:sp>
        <p:sp>
          <p:nvSpPr>
            <p:cNvPr id="9" name="Rectangle 8">
              <a:extLst>
                <a:ext uri="{FF2B5EF4-FFF2-40B4-BE49-F238E27FC236}">
                  <a16:creationId xmlns:a16="http://schemas.microsoft.com/office/drawing/2014/main" id="{F58C128C-E5ED-4197-A4A2-B8BB61B06F7C}"/>
                </a:ext>
              </a:extLst>
            </p:cNvPr>
            <p:cNvSpPr>
              <a:spLocks noChangeArrowheads="1"/>
            </p:cNvSpPr>
            <p:nvPr/>
          </p:nvSpPr>
          <p:spPr bwMode="auto">
            <a:xfrm>
              <a:off x="4656" y="1008"/>
              <a:ext cx="904" cy="1783"/>
            </a:xfrm>
            <a:prstGeom prst="rect">
              <a:avLst/>
            </a:prstGeom>
            <a:solidFill>
              <a:srgbClr val="FFA5F4"/>
            </a:solidFill>
            <a:ln w="12700">
              <a:solidFill>
                <a:schemeClr val="tx1"/>
              </a:solidFill>
              <a:miter lim="800000"/>
              <a:headEnd/>
              <a:tailEnd/>
            </a:ln>
            <a:effectLst>
              <a:outerShdw dist="89803" dir="2700000" algn="ctr" rotWithShape="0">
                <a:srgbClr val="F00FEB"/>
              </a:outer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kumimoji="1" lang="zh-CN" altLang="en-US" sz="1800">
                  <a:latin typeface="黑体" panose="02010609060101010101" pitchFamily="49" charset="-122"/>
                </a:rPr>
                <a:t>产成品入库</a:t>
              </a:r>
            </a:p>
            <a:p>
              <a:pPr algn="ctr">
                <a:spcBef>
                  <a:spcPct val="0"/>
                </a:spcBef>
                <a:buClrTx/>
                <a:buFontTx/>
                <a:buNone/>
              </a:pPr>
              <a:r>
                <a:rPr kumimoji="1" lang="zh-CN" altLang="en-US" sz="1800">
                  <a:latin typeface="黑体" panose="02010609060101010101" pitchFamily="49" charset="-122"/>
                </a:rPr>
                <a:t>（标准成本）</a:t>
              </a:r>
            </a:p>
          </p:txBody>
        </p:sp>
        <p:sp>
          <p:nvSpPr>
            <p:cNvPr id="10" name="Rectangle 9">
              <a:extLst>
                <a:ext uri="{FF2B5EF4-FFF2-40B4-BE49-F238E27FC236}">
                  <a16:creationId xmlns:a16="http://schemas.microsoft.com/office/drawing/2014/main" id="{5030A52A-1D70-4B47-800E-0BC681054B31}"/>
                </a:ext>
              </a:extLst>
            </p:cNvPr>
            <p:cNvSpPr>
              <a:spLocks noChangeArrowheads="1"/>
            </p:cNvSpPr>
            <p:nvPr/>
          </p:nvSpPr>
          <p:spPr bwMode="auto">
            <a:xfrm>
              <a:off x="4656" y="3120"/>
              <a:ext cx="904" cy="1000"/>
            </a:xfrm>
            <a:prstGeom prst="rect">
              <a:avLst/>
            </a:prstGeom>
            <a:solidFill>
              <a:srgbClr val="FFA5F4"/>
            </a:solidFill>
            <a:ln w="12700">
              <a:solidFill>
                <a:schemeClr val="tx1"/>
              </a:solidFill>
              <a:miter lim="800000"/>
              <a:headEnd/>
              <a:tailEnd/>
            </a:ln>
            <a:effectLst>
              <a:outerShdw dist="89803" dir="2700000" algn="ctr" rotWithShape="0">
                <a:srgbClr val="F00FEB"/>
              </a:outer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kumimoji="1" lang="zh-CN" altLang="en-US" sz="1800">
                  <a:latin typeface="黑体" panose="02010609060101010101" pitchFamily="49" charset="-122"/>
                </a:rPr>
                <a:t>产成品</a:t>
              </a:r>
            </a:p>
            <a:p>
              <a:pPr algn="ctr">
                <a:spcBef>
                  <a:spcPct val="0"/>
                </a:spcBef>
                <a:buClrTx/>
                <a:buFontTx/>
                <a:buNone/>
              </a:pPr>
              <a:r>
                <a:rPr kumimoji="1" lang="zh-CN" altLang="en-US" sz="1800">
                  <a:latin typeface="黑体" panose="02010609060101010101" pitchFamily="49" charset="-122"/>
                </a:rPr>
                <a:t>库存差异</a:t>
              </a:r>
            </a:p>
          </p:txBody>
        </p:sp>
        <p:sp>
          <p:nvSpPr>
            <p:cNvPr id="11" name="Line 10">
              <a:extLst>
                <a:ext uri="{FF2B5EF4-FFF2-40B4-BE49-F238E27FC236}">
                  <a16:creationId xmlns:a16="http://schemas.microsoft.com/office/drawing/2014/main" id="{63CE8C1D-3AAA-4953-A2E2-9E187C5BAFCE}"/>
                </a:ext>
              </a:extLst>
            </p:cNvPr>
            <p:cNvSpPr>
              <a:spLocks noChangeShapeType="1"/>
            </p:cNvSpPr>
            <p:nvPr/>
          </p:nvSpPr>
          <p:spPr bwMode="auto">
            <a:xfrm>
              <a:off x="2831" y="1787"/>
              <a:ext cx="381" cy="0"/>
            </a:xfrm>
            <a:prstGeom prst="line">
              <a:avLst/>
            </a:prstGeom>
            <a:noFill/>
            <a:ln w="50800">
              <a:solidFill>
                <a:srgbClr val="D88428"/>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11">
              <a:extLst>
                <a:ext uri="{FF2B5EF4-FFF2-40B4-BE49-F238E27FC236}">
                  <a16:creationId xmlns:a16="http://schemas.microsoft.com/office/drawing/2014/main" id="{C43DB809-51F6-42E5-9942-82B86BD5B0E1}"/>
                </a:ext>
              </a:extLst>
            </p:cNvPr>
            <p:cNvSpPr>
              <a:spLocks noChangeShapeType="1"/>
            </p:cNvSpPr>
            <p:nvPr/>
          </p:nvSpPr>
          <p:spPr bwMode="auto">
            <a:xfrm>
              <a:off x="1584" y="3744"/>
              <a:ext cx="1581" cy="0"/>
            </a:xfrm>
            <a:prstGeom prst="line">
              <a:avLst/>
            </a:prstGeom>
            <a:noFill/>
            <a:ln w="127000">
              <a:solidFill>
                <a:srgbClr val="D88428"/>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12">
              <a:extLst>
                <a:ext uri="{FF2B5EF4-FFF2-40B4-BE49-F238E27FC236}">
                  <a16:creationId xmlns:a16="http://schemas.microsoft.com/office/drawing/2014/main" id="{6EDC44C6-D788-4085-B6FA-26556D5D5DB4}"/>
                </a:ext>
              </a:extLst>
            </p:cNvPr>
            <p:cNvSpPr>
              <a:spLocks noChangeShapeType="1"/>
            </p:cNvSpPr>
            <p:nvPr/>
          </p:nvSpPr>
          <p:spPr bwMode="auto">
            <a:xfrm>
              <a:off x="1487" y="1787"/>
              <a:ext cx="381" cy="0"/>
            </a:xfrm>
            <a:prstGeom prst="line">
              <a:avLst/>
            </a:prstGeom>
            <a:noFill/>
            <a:ln w="50800">
              <a:solidFill>
                <a:srgbClr val="D88428"/>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13">
              <a:extLst>
                <a:ext uri="{FF2B5EF4-FFF2-40B4-BE49-F238E27FC236}">
                  <a16:creationId xmlns:a16="http://schemas.microsoft.com/office/drawing/2014/main" id="{6F22EBCE-1E57-4B82-95F9-06D06EB999EF}"/>
                </a:ext>
              </a:extLst>
            </p:cNvPr>
            <p:cNvSpPr>
              <a:spLocks noChangeShapeType="1"/>
            </p:cNvSpPr>
            <p:nvPr/>
          </p:nvSpPr>
          <p:spPr bwMode="auto">
            <a:xfrm>
              <a:off x="4271" y="1787"/>
              <a:ext cx="381" cy="0"/>
            </a:xfrm>
            <a:prstGeom prst="line">
              <a:avLst/>
            </a:prstGeom>
            <a:noFill/>
            <a:ln w="50800">
              <a:solidFill>
                <a:srgbClr val="D88428"/>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14">
              <a:extLst>
                <a:ext uri="{FF2B5EF4-FFF2-40B4-BE49-F238E27FC236}">
                  <a16:creationId xmlns:a16="http://schemas.microsoft.com/office/drawing/2014/main" id="{2293DFC6-47AF-4F2E-B2B9-93EA504F3008}"/>
                </a:ext>
              </a:extLst>
            </p:cNvPr>
            <p:cNvSpPr>
              <a:spLocks noChangeShapeType="1"/>
            </p:cNvSpPr>
            <p:nvPr/>
          </p:nvSpPr>
          <p:spPr bwMode="auto">
            <a:xfrm>
              <a:off x="4272" y="3696"/>
              <a:ext cx="381" cy="0"/>
            </a:xfrm>
            <a:prstGeom prst="line">
              <a:avLst/>
            </a:prstGeom>
            <a:noFill/>
            <a:ln w="50800">
              <a:solidFill>
                <a:srgbClr val="D88428"/>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6" name="Text Box 15">
            <a:extLst>
              <a:ext uri="{FF2B5EF4-FFF2-40B4-BE49-F238E27FC236}">
                <a16:creationId xmlns:a16="http://schemas.microsoft.com/office/drawing/2014/main" id="{3165E338-4B99-4240-9039-D97DA46C428A}"/>
              </a:ext>
            </a:extLst>
          </p:cNvPr>
          <p:cNvSpPr txBox="1">
            <a:spLocks noChangeArrowheads="1"/>
          </p:cNvSpPr>
          <p:nvPr/>
        </p:nvSpPr>
        <p:spPr bwMode="auto">
          <a:xfrm>
            <a:off x="5512866" y="4903788"/>
            <a:ext cx="19446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50000"/>
              </a:spcBef>
              <a:buClrTx/>
              <a:buFontTx/>
              <a:buNone/>
            </a:pPr>
            <a:r>
              <a:rPr lang="zh-CN" altLang="en-US" sz="1800">
                <a:latin typeface="黑体" panose="02010609060101010101" pitchFamily="49" charset="-122"/>
              </a:rPr>
              <a:t>原辅材料消耗</a:t>
            </a:r>
          </a:p>
        </p:txBody>
      </p:sp>
    </p:spTree>
    <p:extLst>
      <p:ext uri="{BB962C8B-B14F-4D97-AF65-F5344CB8AC3E}">
        <p14:creationId xmlns:p14="http://schemas.microsoft.com/office/powerpoint/2010/main" val="17841759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en-US" altLang="zh-CN" dirty="0"/>
              <a:t>PC</a:t>
            </a:r>
            <a:r>
              <a:rPr lang="zh-CN" altLang="en-US" dirty="0"/>
              <a:t>账务流</a:t>
            </a:r>
            <a:endParaRPr lang="en-US" b="0" dirty="0"/>
          </a:p>
        </p:txBody>
      </p:sp>
      <p:sp>
        <p:nvSpPr>
          <p:cNvPr id="4" name="Rectangle 2">
            <a:extLst>
              <a:ext uri="{FF2B5EF4-FFF2-40B4-BE49-F238E27FC236}">
                <a16:creationId xmlns:a16="http://schemas.microsoft.com/office/drawing/2014/main" id="{14FC2C22-713D-46AD-B314-AF2ACFAA032C}"/>
              </a:ext>
            </a:extLst>
          </p:cNvPr>
          <p:cNvSpPr>
            <a:spLocks noChangeArrowheads="1"/>
          </p:cNvSpPr>
          <p:nvPr/>
        </p:nvSpPr>
        <p:spPr bwMode="auto">
          <a:xfrm>
            <a:off x="2855640" y="1644650"/>
            <a:ext cx="349250" cy="3949700"/>
          </a:xfrm>
          <a:prstGeom prst="rect">
            <a:avLst/>
          </a:prstGeom>
          <a:solidFill>
            <a:srgbClr val="FDC0E5"/>
          </a:solidFill>
          <a:ln w="12700">
            <a:solidFill>
              <a:schemeClr val="tx2"/>
            </a:solidFill>
            <a:miter lim="800000"/>
            <a:headEnd/>
            <a:tailEnd/>
          </a:ln>
          <a:effectLst>
            <a:outerShdw dist="85194" dir="3806097" algn="ctr" rotWithShape="0">
              <a:schemeClr val="bg2"/>
            </a:outerShdw>
          </a:effec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kumimoji="1" lang="zh-CN" altLang="en-US" sz="2000">
                <a:latin typeface="Times New Roman" panose="02020603050405020304" pitchFamily="18" charset="0"/>
              </a:rPr>
              <a:t>与</a:t>
            </a:r>
          </a:p>
          <a:p>
            <a:pPr algn="ctr">
              <a:spcBef>
                <a:spcPct val="0"/>
              </a:spcBef>
              <a:buClrTx/>
              <a:buFontTx/>
              <a:buNone/>
            </a:pPr>
            <a:r>
              <a:rPr kumimoji="1" lang="zh-CN" altLang="en-US" sz="2000">
                <a:latin typeface="Times New Roman" panose="02020603050405020304" pitchFamily="18" charset="0"/>
              </a:rPr>
              <a:t>外</a:t>
            </a:r>
          </a:p>
          <a:p>
            <a:pPr algn="ctr">
              <a:spcBef>
                <a:spcPct val="0"/>
              </a:spcBef>
              <a:buClrTx/>
              <a:buFontTx/>
              <a:buNone/>
            </a:pPr>
            <a:r>
              <a:rPr kumimoji="1" lang="zh-CN" altLang="en-US" sz="2000">
                <a:latin typeface="Times New Roman" panose="02020603050405020304" pitchFamily="18" charset="0"/>
              </a:rPr>
              <a:t>部</a:t>
            </a:r>
          </a:p>
          <a:p>
            <a:pPr algn="ctr">
              <a:spcBef>
                <a:spcPct val="0"/>
              </a:spcBef>
              <a:buClrTx/>
              <a:buFontTx/>
              <a:buNone/>
            </a:pPr>
            <a:r>
              <a:rPr kumimoji="1" lang="zh-CN" altLang="en-US" sz="2000">
                <a:latin typeface="Times New Roman" panose="02020603050405020304" pitchFamily="18" charset="0"/>
              </a:rPr>
              <a:t>发</a:t>
            </a:r>
          </a:p>
          <a:p>
            <a:pPr algn="ctr">
              <a:spcBef>
                <a:spcPct val="0"/>
              </a:spcBef>
              <a:buClrTx/>
              <a:buFontTx/>
              <a:buNone/>
            </a:pPr>
            <a:r>
              <a:rPr kumimoji="1" lang="zh-CN" altLang="en-US" sz="2000">
                <a:latin typeface="Times New Roman" panose="02020603050405020304" pitchFamily="18" charset="0"/>
              </a:rPr>
              <a:t>生</a:t>
            </a:r>
          </a:p>
          <a:p>
            <a:pPr algn="ctr">
              <a:spcBef>
                <a:spcPct val="0"/>
              </a:spcBef>
              <a:buClrTx/>
              <a:buFontTx/>
              <a:buNone/>
            </a:pPr>
            <a:r>
              <a:rPr kumimoji="1" lang="zh-CN" altLang="en-US" sz="2000">
                <a:latin typeface="Times New Roman" panose="02020603050405020304" pitchFamily="18" charset="0"/>
              </a:rPr>
              <a:t>业</a:t>
            </a:r>
          </a:p>
          <a:p>
            <a:pPr algn="ctr">
              <a:spcBef>
                <a:spcPct val="0"/>
              </a:spcBef>
              <a:buClrTx/>
              <a:buFontTx/>
              <a:buNone/>
            </a:pPr>
            <a:r>
              <a:rPr kumimoji="1" lang="zh-CN" altLang="en-US" sz="2000">
                <a:latin typeface="Times New Roman" panose="02020603050405020304" pitchFamily="18" charset="0"/>
              </a:rPr>
              <a:t>务</a:t>
            </a:r>
          </a:p>
          <a:p>
            <a:pPr algn="ctr">
              <a:spcBef>
                <a:spcPct val="0"/>
              </a:spcBef>
              <a:buClrTx/>
              <a:buFontTx/>
              <a:buNone/>
            </a:pPr>
            <a:endParaRPr kumimoji="1" lang="zh-CN" altLang="en-US" sz="2000">
              <a:latin typeface="Times New Roman" panose="02020603050405020304" pitchFamily="18" charset="0"/>
            </a:endParaRPr>
          </a:p>
        </p:txBody>
      </p:sp>
      <p:sp>
        <p:nvSpPr>
          <p:cNvPr id="5" name="Line 3">
            <a:extLst>
              <a:ext uri="{FF2B5EF4-FFF2-40B4-BE49-F238E27FC236}">
                <a16:creationId xmlns:a16="http://schemas.microsoft.com/office/drawing/2014/main" id="{C7A4FA77-4D13-449E-9D96-8765B2C449EF}"/>
              </a:ext>
            </a:extLst>
          </p:cNvPr>
          <p:cNvSpPr>
            <a:spLocks noChangeShapeType="1"/>
          </p:cNvSpPr>
          <p:nvPr/>
        </p:nvSpPr>
        <p:spPr bwMode="auto">
          <a:xfrm>
            <a:off x="3539853" y="2393950"/>
            <a:ext cx="998537" cy="1588"/>
          </a:xfrm>
          <a:prstGeom prst="line">
            <a:avLst/>
          </a:prstGeom>
          <a:noFill/>
          <a:ln w="25400">
            <a:solidFill>
              <a:srgbClr val="D88428"/>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Line 4">
            <a:extLst>
              <a:ext uri="{FF2B5EF4-FFF2-40B4-BE49-F238E27FC236}">
                <a16:creationId xmlns:a16="http://schemas.microsoft.com/office/drawing/2014/main" id="{287B2943-FF5B-4789-B286-8453E72B7D5D}"/>
              </a:ext>
            </a:extLst>
          </p:cNvPr>
          <p:cNvSpPr>
            <a:spLocks noChangeShapeType="1"/>
          </p:cNvSpPr>
          <p:nvPr/>
        </p:nvSpPr>
        <p:spPr bwMode="auto">
          <a:xfrm>
            <a:off x="4144690" y="2436813"/>
            <a:ext cx="1588" cy="725487"/>
          </a:xfrm>
          <a:prstGeom prst="line">
            <a:avLst/>
          </a:prstGeom>
          <a:noFill/>
          <a:ln w="25400">
            <a:solidFill>
              <a:srgbClr val="D88428"/>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Rectangle 5">
            <a:extLst>
              <a:ext uri="{FF2B5EF4-FFF2-40B4-BE49-F238E27FC236}">
                <a16:creationId xmlns:a16="http://schemas.microsoft.com/office/drawing/2014/main" id="{91FC51DD-F17A-4A7A-82EC-3425567FA78F}"/>
              </a:ext>
            </a:extLst>
          </p:cNvPr>
          <p:cNvSpPr>
            <a:spLocks noChangeArrowheads="1"/>
          </p:cNvSpPr>
          <p:nvPr/>
        </p:nvSpPr>
        <p:spPr bwMode="auto">
          <a:xfrm>
            <a:off x="3525565" y="2047875"/>
            <a:ext cx="1143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1400">
                <a:latin typeface="Arial" panose="020B0604020202020204" pitchFamily="34" charset="0"/>
              </a:rPr>
              <a:t>  制造费用</a:t>
            </a:r>
          </a:p>
        </p:txBody>
      </p:sp>
      <p:grpSp>
        <p:nvGrpSpPr>
          <p:cNvPr id="8" name="Group 6">
            <a:extLst>
              <a:ext uri="{FF2B5EF4-FFF2-40B4-BE49-F238E27FC236}">
                <a16:creationId xmlns:a16="http://schemas.microsoft.com/office/drawing/2014/main" id="{998D3AAE-B029-4DE3-BE52-CB03B7CC5100}"/>
              </a:ext>
            </a:extLst>
          </p:cNvPr>
          <p:cNvGrpSpPr>
            <a:grpSpLocks/>
          </p:cNvGrpSpPr>
          <p:nvPr/>
        </p:nvGrpSpPr>
        <p:grpSpPr bwMode="auto">
          <a:xfrm>
            <a:off x="3563665" y="4022725"/>
            <a:ext cx="1239838" cy="454025"/>
            <a:chOff x="696" y="2828"/>
            <a:chExt cx="781" cy="286"/>
          </a:xfrm>
        </p:grpSpPr>
        <p:sp>
          <p:nvSpPr>
            <p:cNvPr id="9" name="Line 7">
              <a:extLst>
                <a:ext uri="{FF2B5EF4-FFF2-40B4-BE49-F238E27FC236}">
                  <a16:creationId xmlns:a16="http://schemas.microsoft.com/office/drawing/2014/main" id="{097C5938-CC18-46D0-9307-E0E11E592F48}"/>
                </a:ext>
              </a:extLst>
            </p:cNvPr>
            <p:cNvSpPr>
              <a:spLocks noChangeShapeType="1"/>
            </p:cNvSpPr>
            <p:nvPr/>
          </p:nvSpPr>
          <p:spPr bwMode="auto">
            <a:xfrm>
              <a:off x="696" y="2828"/>
              <a:ext cx="781" cy="0"/>
            </a:xfrm>
            <a:prstGeom prst="line">
              <a:avLst/>
            </a:prstGeom>
            <a:noFill/>
            <a:ln w="25400">
              <a:solidFill>
                <a:srgbClr val="D88428"/>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8">
              <a:extLst>
                <a:ext uri="{FF2B5EF4-FFF2-40B4-BE49-F238E27FC236}">
                  <a16:creationId xmlns:a16="http://schemas.microsoft.com/office/drawing/2014/main" id="{69ADE442-F9C7-4FD2-8E5A-5F10E9BD13C6}"/>
                </a:ext>
              </a:extLst>
            </p:cNvPr>
            <p:cNvSpPr>
              <a:spLocks noChangeShapeType="1"/>
            </p:cNvSpPr>
            <p:nvPr/>
          </p:nvSpPr>
          <p:spPr bwMode="auto">
            <a:xfrm>
              <a:off x="1069" y="2855"/>
              <a:ext cx="0" cy="259"/>
            </a:xfrm>
            <a:prstGeom prst="line">
              <a:avLst/>
            </a:prstGeom>
            <a:noFill/>
            <a:ln w="25400">
              <a:solidFill>
                <a:srgbClr val="D88428"/>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1" name="Rectangle 9">
            <a:extLst>
              <a:ext uri="{FF2B5EF4-FFF2-40B4-BE49-F238E27FC236}">
                <a16:creationId xmlns:a16="http://schemas.microsoft.com/office/drawing/2014/main" id="{146B233A-6E11-45F3-B48C-156360968A64}"/>
              </a:ext>
            </a:extLst>
          </p:cNvPr>
          <p:cNvSpPr>
            <a:spLocks noChangeArrowheads="1"/>
          </p:cNvSpPr>
          <p:nvPr/>
        </p:nvSpPr>
        <p:spPr bwMode="auto">
          <a:xfrm>
            <a:off x="3296965" y="3724275"/>
            <a:ext cx="1752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1400">
                <a:latin typeface="Arial" panose="020B0604020202020204" pitchFamily="34" charset="0"/>
              </a:rPr>
              <a:t>    生产成本-原材料</a:t>
            </a:r>
          </a:p>
        </p:txBody>
      </p:sp>
      <p:sp>
        <p:nvSpPr>
          <p:cNvPr id="12" name="Rectangle 10">
            <a:extLst>
              <a:ext uri="{FF2B5EF4-FFF2-40B4-BE49-F238E27FC236}">
                <a16:creationId xmlns:a16="http://schemas.microsoft.com/office/drawing/2014/main" id="{61F995D0-75AC-437D-8265-443194F7CAEA}"/>
              </a:ext>
            </a:extLst>
          </p:cNvPr>
          <p:cNvSpPr>
            <a:spLocks noChangeArrowheads="1"/>
          </p:cNvSpPr>
          <p:nvPr/>
        </p:nvSpPr>
        <p:spPr bwMode="auto">
          <a:xfrm>
            <a:off x="3677965" y="4105275"/>
            <a:ext cx="88265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1100">
                <a:latin typeface="Arial" panose="020B0604020202020204" pitchFamily="34" charset="0"/>
              </a:rPr>
              <a:t>1000</a:t>
            </a:r>
          </a:p>
        </p:txBody>
      </p:sp>
      <p:sp>
        <p:nvSpPr>
          <p:cNvPr id="13" name="Line 11">
            <a:extLst>
              <a:ext uri="{FF2B5EF4-FFF2-40B4-BE49-F238E27FC236}">
                <a16:creationId xmlns:a16="http://schemas.microsoft.com/office/drawing/2014/main" id="{09B00635-2886-4A49-8A17-3E06B77A1B96}"/>
              </a:ext>
            </a:extLst>
          </p:cNvPr>
          <p:cNvSpPr>
            <a:spLocks noChangeShapeType="1"/>
          </p:cNvSpPr>
          <p:nvPr/>
        </p:nvSpPr>
        <p:spPr bwMode="auto">
          <a:xfrm>
            <a:off x="3530328" y="5189538"/>
            <a:ext cx="1401762" cy="1587"/>
          </a:xfrm>
          <a:prstGeom prst="line">
            <a:avLst/>
          </a:prstGeom>
          <a:noFill/>
          <a:ln w="25400">
            <a:solidFill>
              <a:srgbClr val="D88428"/>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12">
            <a:extLst>
              <a:ext uri="{FF2B5EF4-FFF2-40B4-BE49-F238E27FC236}">
                <a16:creationId xmlns:a16="http://schemas.microsoft.com/office/drawing/2014/main" id="{BFA5EB99-4A71-490F-B4CD-86BEA4D5321A}"/>
              </a:ext>
            </a:extLst>
          </p:cNvPr>
          <p:cNvSpPr>
            <a:spLocks noChangeShapeType="1"/>
          </p:cNvSpPr>
          <p:nvPr/>
        </p:nvSpPr>
        <p:spPr bwMode="auto">
          <a:xfrm>
            <a:off x="4205015" y="5221288"/>
            <a:ext cx="1588" cy="323850"/>
          </a:xfrm>
          <a:prstGeom prst="line">
            <a:avLst/>
          </a:prstGeom>
          <a:noFill/>
          <a:ln w="25400">
            <a:solidFill>
              <a:srgbClr val="D88428"/>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Rectangle 13">
            <a:extLst>
              <a:ext uri="{FF2B5EF4-FFF2-40B4-BE49-F238E27FC236}">
                <a16:creationId xmlns:a16="http://schemas.microsoft.com/office/drawing/2014/main" id="{161544D8-A451-4EB4-810B-10D3C0C8A9BE}"/>
              </a:ext>
            </a:extLst>
          </p:cNvPr>
          <p:cNvSpPr>
            <a:spLocks noChangeArrowheads="1"/>
          </p:cNvSpPr>
          <p:nvPr/>
        </p:nvSpPr>
        <p:spPr bwMode="auto">
          <a:xfrm>
            <a:off x="3296965" y="4867275"/>
            <a:ext cx="160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1400">
                <a:latin typeface="Arial" panose="020B0604020202020204" pitchFamily="34" charset="0"/>
              </a:rPr>
              <a:t>        存货- 原材料</a:t>
            </a:r>
          </a:p>
        </p:txBody>
      </p:sp>
      <p:sp>
        <p:nvSpPr>
          <p:cNvPr id="16" name="Rectangle 14">
            <a:extLst>
              <a:ext uri="{FF2B5EF4-FFF2-40B4-BE49-F238E27FC236}">
                <a16:creationId xmlns:a16="http://schemas.microsoft.com/office/drawing/2014/main" id="{A86F1906-EA25-4A32-B75B-130828708ACA}"/>
              </a:ext>
            </a:extLst>
          </p:cNvPr>
          <p:cNvSpPr>
            <a:spLocks noChangeArrowheads="1"/>
          </p:cNvSpPr>
          <p:nvPr/>
        </p:nvSpPr>
        <p:spPr bwMode="auto">
          <a:xfrm>
            <a:off x="4208190" y="5235575"/>
            <a:ext cx="88265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1100">
                <a:latin typeface="Arial" panose="020B0604020202020204" pitchFamily="34" charset="0"/>
              </a:rPr>
              <a:t>1000</a:t>
            </a:r>
          </a:p>
        </p:txBody>
      </p:sp>
      <p:grpSp>
        <p:nvGrpSpPr>
          <p:cNvPr id="17" name="Group 15">
            <a:extLst>
              <a:ext uri="{FF2B5EF4-FFF2-40B4-BE49-F238E27FC236}">
                <a16:creationId xmlns:a16="http://schemas.microsoft.com/office/drawing/2014/main" id="{C7E4AA50-69AD-45AD-A509-BA54F9E63FBF}"/>
              </a:ext>
            </a:extLst>
          </p:cNvPr>
          <p:cNvGrpSpPr>
            <a:grpSpLocks/>
          </p:cNvGrpSpPr>
          <p:nvPr/>
        </p:nvGrpSpPr>
        <p:grpSpPr bwMode="auto">
          <a:xfrm>
            <a:off x="5473428" y="2174875"/>
            <a:ext cx="1239837" cy="454025"/>
            <a:chOff x="1899" y="1664"/>
            <a:chExt cx="781" cy="286"/>
          </a:xfrm>
        </p:grpSpPr>
        <p:sp>
          <p:nvSpPr>
            <p:cNvPr id="18" name="Line 16">
              <a:extLst>
                <a:ext uri="{FF2B5EF4-FFF2-40B4-BE49-F238E27FC236}">
                  <a16:creationId xmlns:a16="http://schemas.microsoft.com/office/drawing/2014/main" id="{FFA4039C-85CF-4A2E-977F-E8E36CE2D4E3}"/>
                </a:ext>
              </a:extLst>
            </p:cNvPr>
            <p:cNvSpPr>
              <a:spLocks noChangeShapeType="1"/>
            </p:cNvSpPr>
            <p:nvPr/>
          </p:nvSpPr>
          <p:spPr bwMode="auto">
            <a:xfrm>
              <a:off x="1899" y="1664"/>
              <a:ext cx="781" cy="0"/>
            </a:xfrm>
            <a:prstGeom prst="line">
              <a:avLst/>
            </a:prstGeom>
            <a:noFill/>
            <a:ln w="25400">
              <a:solidFill>
                <a:srgbClr val="D88428"/>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17">
              <a:extLst>
                <a:ext uri="{FF2B5EF4-FFF2-40B4-BE49-F238E27FC236}">
                  <a16:creationId xmlns:a16="http://schemas.microsoft.com/office/drawing/2014/main" id="{7F5FB472-D2BC-486E-81D2-B7195A831E98}"/>
                </a:ext>
              </a:extLst>
            </p:cNvPr>
            <p:cNvSpPr>
              <a:spLocks noChangeShapeType="1"/>
            </p:cNvSpPr>
            <p:nvPr/>
          </p:nvSpPr>
          <p:spPr bwMode="auto">
            <a:xfrm>
              <a:off x="2272" y="1691"/>
              <a:ext cx="0" cy="259"/>
            </a:xfrm>
            <a:prstGeom prst="line">
              <a:avLst/>
            </a:prstGeom>
            <a:noFill/>
            <a:ln w="25400">
              <a:solidFill>
                <a:srgbClr val="D88428"/>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0" name="Rectangle 18">
            <a:extLst>
              <a:ext uri="{FF2B5EF4-FFF2-40B4-BE49-F238E27FC236}">
                <a16:creationId xmlns:a16="http://schemas.microsoft.com/office/drawing/2014/main" id="{B31C8D31-7517-4AE7-B507-45B693EEE4E7}"/>
              </a:ext>
            </a:extLst>
          </p:cNvPr>
          <p:cNvSpPr>
            <a:spLocks noChangeArrowheads="1"/>
          </p:cNvSpPr>
          <p:nvPr/>
        </p:nvSpPr>
        <p:spPr bwMode="auto">
          <a:xfrm>
            <a:off x="5430565" y="1895475"/>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1400">
                <a:latin typeface="Arial" panose="020B0604020202020204" pitchFamily="34" charset="0"/>
              </a:rPr>
              <a:t>服务成本中心1</a:t>
            </a:r>
          </a:p>
        </p:txBody>
      </p:sp>
      <p:sp>
        <p:nvSpPr>
          <p:cNvPr id="21" name="Rectangle 19">
            <a:extLst>
              <a:ext uri="{FF2B5EF4-FFF2-40B4-BE49-F238E27FC236}">
                <a16:creationId xmlns:a16="http://schemas.microsoft.com/office/drawing/2014/main" id="{3AF66BC9-4AFF-40C1-82AD-6B0E7264E8C2}"/>
              </a:ext>
            </a:extLst>
          </p:cNvPr>
          <p:cNvSpPr>
            <a:spLocks noChangeArrowheads="1"/>
          </p:cNvSpPr>
          <p:nvPr/>
        </p:nvSpPr>
        <p:spPr bwMode="auto">
          <a:xfrm>
            <a:off x="5382940" y="2168525"/>
            <a:ext cx="8858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grpSp>
        <p:nvGrpSpPr>
          <p:cNvPr id="22" name="Group 20">
            <a:extLst>
              <a:ext uri="{FF2B5EF4-FFF2-40B4-BE49-F238E27FC236}">
                <a16:creationId xmlns:a16="http://schemas.microsoft.com/office/drawing/2014/main" id="{CA91D50E-475E-4BEC-9105-F9E3F1D8E8D7}"/>
              </a:ext>
            </a:extLst>
          </p:cNvPr>
          <p:cNvGrpSpPr>
            <a:grpSpLocks/>
          </p:cNvGrpSpPr>
          <p:nvPr/>
        </p:nvGrpSpPr>
        <p:grpSpPr bwMode="auto">
          <a:xfrm>
            <a:off x="7026003" y="2174875"/>
            <a:ext cx="1239837" cy="635000"/>
            <a:chOff x="2877" y="1664"/>
            <a:chExt cx="781" cy="286"/>
          </a:xfrm>
        </p:grpSpPr>
        <p:sp>
          <p:nvSpPr>
            <p:cNvPr id="23" name="Line 21">
              <a:extLst>
                <a:ext uri="{FF2B5EF4-FFF2-40B4-BE49-F238E27FC236}">
                  <a16:creationId xmlns:a16="http://schemas.microsoft.com/office/drawing/2014/main" id="{CBF8D52B-0561-4153-8944-D3DFC122B0B4}"/>
                </a:ext>
              </a:extLst>
            </p:cNvPr>
            <p:cNvSpPr>
              <a:spLocks noChangeShapeType="1"/>
            </p:cNvSpPr>
            <p:nvPr/>
          </p:nvSpPr>
          <p:spPr bwMode="auto">
            <a:xfrm>
              <a:off x="2877" y="1664"/>
              <a:ext cx="781" cy="0"/>
            </a:xfrm>
            <a:prstGeom prst="line">
              <a:avLst/>
            </a:prstGeom>
            <a:noFill/>
            <a:ln w="25400">
              <a:solidFill>
                <a:srgbClr val="D88428"/>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22">
              <a:extLst>
                <a:ext uri="{FF2B5EF4-FFF2-40B4-BE49-F238E27FC236}">
                  <a16:creationId xmlns:a16="http://schemas.microsoft.com/office/drawing/2014/main" id="{C3F26525-FBD5-4DD7-ACBC-C56AC25A2A06}"/>
                </a:ext>
              </a:extLst>
            </p:cNvPr>
            <p:cNvSpPr>
              <a:spLocks noChangeShapeType="1"/>
            </p:cNvSpPr>
            <p:nvPr/>
          </p:nvSpPr>
          <p:spPr bwMode="auto">
            <a:xfrm>
              <a:off x="3250" y="1691"/>
              <a:ext cx="0" cy="259"/>
            </a:xfrm>
            <a:prstGeom prst="line">
              <a:avLst/>
            </a:prstGeom>
            <a:noFill/>
            <a:ln w="25400">
              <a:solidFill>
                <a:srgbClr val="D88428"/>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5" name="Rectangle 23">
            <a:extLst>
              <a:ext uri="{FF2B5EF4-FFF2-40B4-BE49-F238E27FC236}">
                <a16:creationId xmlns:a16="http://schemas.microsoft.com/office/drawing/2014/main" id="{4753D858-5427-4EF7-A68E-1F58A847AC86}"/>
              </a:ext>
            </a:extLst>
          </p:cNvPr>
          <p:cNvSpPr>
            <a:spLocks noChangeArrowheads="1"/>
          </p:cNvSpPr>
          <p:nvPr/>
        </p:nvSpPr>
        <p:spPr bwMode="auto">
          <a:xfrm>
            <a:off x="6954565" y="1895475"/>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1400">
                <a:latin typeface="Arial" panose="020B0604020202020204" pitchFamily="34" charset="0"/>
              </a:rPr>
              <a:t>服务成本中心 2     </a:t>
            </a:r>
          </a:p>
        </p:txBody>
      </p:sp>
      <p:sp>
        <p:nvSpPr>
          <p:cNvPr id="26" name="Rectangle 24">
            <a:extLst>
              <a:ext uri="{FF2B5EF4-FFF2-40B4-BE49-F238E27FC236}">
                <a16:creationId xmlns:a16="http://schemas.microsoft.com/office/drawing/2014/main" id="{5B354127-CDF2-4231-B8F1-22A1D7AEDE59}"/>
              </a:ext>
            </a:extLst>
          </p:cNvPr>
          <p:cNvSpPr>
            <a:spLocks noChangeArrowheads="1"/>
          </p:cNvSpPr>
          <p:nvPr/>
        </p:nvSpPr>
        <p:spPr bwMode="auto">
          <a:xfrm>
            <a:off x="6897415" y="2273300"/>
            <a:ext cx="8858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27" name="Line 25">
            <a:extLst>
              <a:ext uri="{FF2B5EF4-FFF2-40B4-BE49-F238E27FC236}">
                <a16:creationId xmlns:a16="http://schemas.microsoft.com/office/drawing/2014/main" id="{40F4C7A5-823A-4830-B4A2-717169C7C9C7}"/>
              </a:ext>
            </a:extLst>
          </p:cNvPr>
          <p:cNvSpPr>
            <a:spLocks noChangeShapeType="1"/>
          </p:cNvSpPr>
          <p:nvPr/>
        </p:nvSpPr>
        <p:spPr bwMode="auto">
          <a:xfrm flipV="1">
            <a:off x="6213203" y="3800475"/>
            <a:ext cx="1350962" cy="22225"/>
          </a:xfrm>
          <a:prstGeom prst="line">
            <a:avLst/>
          </a:prstGeom>
          <a:noFill/>
          <a:ln w="25400">
            <a:solidFill>
              <a:srgbClr val="D88428"/>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26">
            <a:extLst>
              <a:ext uri="{FF2B5EF4-FFF2-40B4-BE49-F238E27FC236}">
                <a16:creationId xmlns:a16="http://schemas.microsoft.com/office/drawing/2014/main" id="{C1C082E6-BB9F-4C9D-B47B-89D31C188A14}"/>
              </a:ext>
            </a:extLst>
          </p:cNvPr>
          <p:cNvSpPr>
            <a:spLocks noChangeShapeType="1"/>
          </p:cNvSpPr>
          <p:nvPr/>
        </p:nvSpPr>
        <p:spPr bwMode="auto">
          <a:xfrm>
            <a:off x="6878365" y="3876675"/>
            <a:ext cx="1588" cy="684213"/>
          </a:xfrm>
          <a:prstGeom prst="line">
            <a:avLst/>
          </a:prstGeom>
          <a:noFill/>
          <a:ln w="25400">
            <a:solidFill>
              <a:srgbClr val="D88428"/>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Rectangle 27">
            <a:extLst>
              <a:ext uri="{FF2B5EF4-FFF2-40B4-BE49-F238E27FC236}">
                <a16:creationId xmlns:a16="http://schemas.microsoft.com/office/drawing/2014/main" id="{E1CB3E40-F5DB-4F91-899F-0A4F04AD759B}"/>
              </a:ext>
            </a:extLst>
          </p:cNvPr>
          <p:cNvSpPr>
            <a:spLocks noChangeArrowheads="1"/>
          </p:cNvSpPr>
          <p:nvPr/>
        </p:nvSpPr>
        <p:spPr bwMode="auto">
          <a:xfrm>
            <a:off x="5811565" y="3495675"/>
            <a:ext cx="207645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defRPr/>
            </a:pPr>
            <a:r>
              <a:rPr kumimoji="1" lang="zh-CN" altLang="en-US" sz="1200"/>
              <a:t>           </a:t>
            </a:r>
            <a:r>
              <a:rPr kumimoji="1" lang="zh-CN" altLang="en-US" sz="1600">
                <a:solidFill>
                  <a:srgbClr val="663300"/>
                </a:solidFill>
                <a:effectLst>
                  <a:outerShdw blurRad="38100" dist="38100" dir="2700000" algn="tl">
                    <a:srgbClr val="C0C0C0"/>
                  </a:outerShdw>
                </a:effectLst>
              </a:rPr>
              <a:t>生产成本中心</a:t>
            </a:r>
            <a:endParaRPr kumimoji="1" lang="zh-CN" altLang="en-US" sz="1400"/>
          </a:p>
        </p:txBody>
      </p:sp>
      <p:grpSp>
        <p:nvGrpSpPr>
          <p:cNvPr id="30" name="Group 28">
            <a:extLst>
              <a:ext uri="{FF2B5EF4-FFF2-40B4-BE49-F238E27FC236}">
                <a16:creationId xmlns:a16="http://schemas.microsoft.com/office/drawing/2014/main" id="{7465B1B2-183B-4D48-A6CF-FA84CF0A2CA0}"/>
              </a:ext>
            </a:extLst>
          </p:cNvPr>
          <p:cNvGrpSpPr>
            <a:grpSpLocks/>
          </p:cNvGrpSpPr>
          <p:nvPr/>
        </p:nvGrpSpPr>
        <p:grpSpPr bwMode="auto">
          <a:xfrm>
            <a:off x="8092803" y="1743075"/>
            <a:ext cx="2235200" cy="3943350"/>
            <a:chOff x="3549" y="1392"/>
            <a:chExt cx="1408" cy="2484"/>
          </a:xfrm>
        </p:grpSpPr>
        <p:sp>
          <p:nvSpPr>
            <p:cNvPr id="31" name="Rectangle 29">
              <a:extLst>
                <a:ext uri="{FF2B5EF4-FFF2-40B4-BE49-F238E27FC236}">
                  <a16:creationId xmlns:a16="http://schemas.microsoft.com/office/drawing/2014/main" id="{57402DA6-C7CC-424F-9E5B-572C70889AC2}"/>
                </a:ext>
              </a:extLst>
            </p:cNvPr>
            <p:cNvSpPr>
              <a:spLocks noChangeArrowheads="1"/>
            </p:cNvSpPr>
            <p:nvPr/>
          </p:nvSpPr>
          <p:spPr bwMode="auto">
            <a:xfrm>
              <a:off x="3918" y="1392"/>
              <a:ext cx="956" cy="2484"/>
            </a:xfrm>
            <a:prstGeom prst="rect">
              <a:avLst/>
            </a:prstGeom>
            <a:solidFill>
              <a:srgbClr val="E3BEFF"/>
            </a:solidFill>
            <a:ln>
              <a:noFill/>
            </a:ln>
            <a:effectLst>
              <a:outerShdw dist="53882" dir="2700000" algn="ctr" rotWithShape="0">
                <a:schemeClr val="tx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32" name="Rectangle 30">
              <a:extLst>
                <a:ext uri="{FF2B5EF4-FFF2-40B4-BE49-F238E27FC236}">
                  <a16:creationId xmlns:a16="http://schemas.microsoft.com/office/drawing/2014/main" id="{0680310E-F061-4B36-BE05-41A7CCB5742D}"/>
                </a:ext>
              </a:extLst>
            </p:cNvPr>
            <p:cNvSpPr>
              <a:spLocks noChangeArrowheads="1"/>
            </p:cNvSpPr>
            <p:nvPr/>
          </p:nvSpPr>
          <p:spPr bwMode="auto">
            <a:xfrm>
              <a:off x="3549" y="1586"/>
              <a:ext cx="1408" cy="2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tabLst>
                  <a:tab pos="342900" algn="l"/>
                </a:tabLst>
                <a:defRPr/>
              </a:pPr>
              <a:r>
                <a:rPr kumimoji="1" lang="zh-CN" altLang="en-US" sz="1600">
                  <a:solidFill>
                    <a:srgbClr val="663300"/>
                  </a:solidFill>
                  <a:effectLst>
                    <a:outerShdw blurRad="38100" dist="38100" dir="2700000" algn="tl">
                      <a:srgbClr val="C0C0C0"/>
                    </a:outerShdw>
                  </a:effectLst>
                </a:rPr>
                <a:t>生产订单</a:t>
              </a:r>
              <a:endParaRPr kumimoji="1" lang="zh-CN" altLang="en-US" sz="1400">
                <a:solidFill>
                  <a:srgbClr val="006600"/>
                </a:solidFill>
              </a:endParaRPr>
            </a:p>
            <a:p>
              <a:pPr algn="ctr">
                <a:tabLst>
                  <a:tab pos="342900" algn="l"/>
                </a:tabLst>
                <a:defRPr/>
              </a:pPr>
              <a:endParaRPr kumimoji="1" lang="zh-CN" altLang="en-US" sz="1400">
                <a:solidFill>
                  <a:srgbClr val="006600"/>
                </a:solidFill>
              </a:endParaRPr>
            </a:p>
            <a:p>
              <a:pPr algn="ctr">
                <a:tabLst>
                  <a:tab pos="342900" algn="l"/>
                </a:tabLst>
                <a:defRPr/>
              </a:pPr>
              <a:r>
                <a:rPr kumimoji="1" lang="zh-CN" altLang="en-US" sz="1400">
                  <a:solidFill>
                    <a:srgbClr val="006600"/>
                  </a:solidFill>
                </a:rPr>
                <a:t>   </a:t>
              </a:r>
              <a:r>
                <a:rPr kumimoji="1" lang="zh-CN" altLang="en-US" sz="1400">
                  <a:solidFill>
                    <a:srgbClr val="FF0000"/>
                  </a:solidFill>
                </a:rPr>
                <a:t>原材料消耗</a:t>
              </a:r>
            </a:p>
            <a:p>
              <a:pPr algn="ctr">
                <a:tabLst>
                  <a:tab pos="342900" algn="l"/>
                </a:tabLst>
                <a:defRPr/>
              </a:pPr>
              <a:r>
                <a:rPr kumimoji="1" lang="zh-CN" altLang="en-US" sz="1400">
                  <a:solidFill>
                    <a:srgbClr val="FF0000"/>
                  </a:solidFill>
                </a:rPr>
                <a:t> 1000</a:t>
              </a:r>
            </a:p>
            <a:p>
              <a:pPr algn="ctr">
                <a:tabLst>
                  <a:tab pos="342900" algn="l"/>
                </a:tabLst>
                <a:defRPr/>
              </a:pPr>
              <a:endParaRPr kumimoji="1" lang="zh-CN" altLang="en-US" sz="1400">
                <a:solidFill>
                  <a:srgbClr val="006600"/>
                </a:solidFill>
              </a:endParaRPr>
            </a:p>
            <a:p>
              <a:pPr algn="ctr">
                <a:tabLst>
                  <a:tab pos="342900" algn="l"/>
                </a:tabLst>
                <a:defRPr/>
              </a:pPr>
              <a:endParaRPr kumimoji="1" lang="zh-CN" altLang="en-US" sz="1400">
                <a:solidFill>
                  <a:srgbClr val="006600"/>
                </a:solidFill>
              </a:endParaRPr>
            </a:p>
            <a:p>
              <a:pPr algn="ctr">
                <a:tabLst>
                  <a:tab pos="342900" algn="l"/>
                </a:tabLst>
                <a:defRPr/>
              </a:pPr>
              <a:r>
                <a:rPr kumimoji="1" lang="zh-CN" altLang="en-US" sz="1400">
                  <a:solidFill>
                    <a:schemeClr val="accent2"/>
                  </a:solidFill>
                </a:rPr>
                <a:t>人工工资</a:t>
              </a:r>
            </a:p>
            <a:p>
              <a:pPr algn="ctr">
                <a:tabLst>
                  <a:tab pos="342900" algn="l"/>
                </a:tabLst>
                <a:defRPr/>
              </a:pPr>
              <a:r>
                <a:rPr kumimoji="1" lang="zh-CN" altLang="en-US" sz="1400">
                  <a:solidFill>
                    <a:schemeClr val="accent2"/>
                  </a:solidFill>
                </a:rPr>
                <a:t> 500</a:t>
              </a:r>
            </a:p>
            <a:p>
              <a:pPr algn="ctr">
                <a:tabLst>
                  <a:tab pos="342900" algn="l"/>
                </a:tabLst>
                <a:defRPr/>
              </a:pPr>
              <a:endParaRPr kumimoji="1" lang="zh-CN" altLang="en-US" sz="1400">
                <a:solidFill>
                  <a:schemeClr val="accent2"/>
                </a:solidFill>
              </a:endParaRPr>
            </a:p>
            <a:p>
              <a:pPr algn="ctr">
                <a:tabLst>
                  <a:tab pos="342900" algn="l"/>
                </a:tabLst>
                <a:defRPr/>
              </a:pPr>
              <a:r>
                <a:rPr kumimoji="1" lang="zh-CN" altLang="en-US" sz="1400">
                  <a:solidFill>
                    <a:schemeClr val="accent2"/>
                  </a:solidFill>
                </a:rPr>
                <a:t>机时费用</a:t>
              </a:r>
            </a:p>
            <a:p>
              <a:pPr algn="ctr">
                <a:tabLst>
                  <a:tab pos="342900" algn="l"/>
                </a:tabLst>
                <a:defRPr/>
              </a:pPr>
              <a:r>
                <a:rPr kumimoji="1" lang="zh-CN" altLang="en-US" sz="1400">
                  <a:solidFill>
                    <a:schemeClr val="accent2"/>
                  </a:solidFill>
                </a:rPr>
                <a:t> 300</a:t>
              </a:r>
            </a:p>
            <a:p>
              <a:pPr algn="ctr">
                <a:tabLst>
                  <a:tab pos="342900" algn="l"/>
                </a:tabLst>
                <a:defRPr/>
              </a:pPr>
              <a:endParaRPr kumimoji="1" lang="zh-CN" altLang="en-US" sz="1400">
                <a:solidFill>
                  <a:srgbClr val="006600"/>
                </a:solidFill>
              </a:endParaRPr>
            </a:p>
            <a:p>
              <a:pPr algn="ctr">
                <a:tabLst>
                  <a:tab pos="342900" algn="l"/>
                </a:tabLst>
                <a:defRPr/>
              </a:pPr>
              <a:r>
                <a:rPr kumimoji="1" lang="zh-CN" altLang="en-US" sz="1400">
                  <a:solidFill>
                    <a:srgbClr val="006600"/>
                  </a:solidFill>
                </a:rPr>
                <a:t>    总计：1800</a:t>
              </a:r>
            </a:p>
            <a:p>
              <a:pPr algn="ctr">
                <a:tabLst>
                  <a:tab pos="342900" algn="l"/>
                </a:tabLst>
                <a:defRPr/>
              </a:pPr>
              <a:endParaRPr kumimoji="1" lang="zh-CN" altLang="en-US" sz="1400">
                <a:solidFill>
                  <a:srgbClr val="006600"/>
                </a:solidFill>
              </a:endParaRPr>
            </a:p>
            <a:p>
              <a:pPr algn="ctr">
                <a:tabLst>
                  <a:tab pos="342900" algn="l"/>
                </a:tabLst>
                <a:defRPr/>
              </a:pPr>
              <a:r>
                <a:rPr kumimoji="1" lang="zh-CN" altLang="en-US" sz="1400">
                  <a:solidFill>
                    <a:srgbClr val="006600"/>
                  </a:solidFill>
                </a:rPr>
                <a:t>         </a:t>
              </a:r>
              <a:r>
                <a:rPr kumimoji="1" lang="en-US" altLang="zh-CN" sz="1400">
                  <a:solidFill>
                    <a:srgbClr val="006600"/>
                  </a:solidFill>
                </a:rPr>
                <a:t>D </a:t>
              </a:r>
              <a:r>
                <a:rPr kumimoji="1" lang="zh-CN" altLang="en-US" sz="1400">
                  <a:solidFill>
                    <a:srgbClr val="006600"/>
                  </a:solidFill>
                </a:rPr>
                <a:t>成本中心差异 100</a:t>
              </a:r>
            </a:p>
            <a:p>
              <a:pPr algn="ctr">
                <a:tabLst>
                  <a:tab pos="342900" algn="l"/>
                </a:tabLst>
                <a:defRPr/>
              </a:pPr>
              <a:r>
                <a:rPr kumimoji="1" lang="zh-CN" altLang="en-US" sz="1400">
                  <a:solidFill>
                    <a:srgbClr val="006600"/>
                  </a:solidFill>
                </a:rPr>
                <a:t>       月底结算：100</a:t>
              </a:r>
            </a:p>
          </p:txBody>
        </p:sp>
      </p:grpSp>
      <p:grpSp>
        <p:nvGrpSpPr>
          <p:cNvPr id="33" name="Group 31">
            <a:extLst>
              <a:ext uri="{FF2B5EF4-FFF2-40B4-BE49-F238E27FC236}">
                <a16:creationId xmlns:a16="http://schemas.microsoft.com/office/drawing/2014/main" id="{C9EAC833-7029-4021-B6AB-2830F9C102D6}"/>
              </a:ext>
            </a:extLst>
          </p:cNvPr>
          <p:cNvGrpSpPr>
            <a:grpSpLocks/>
          </p:cNvGrpSpPr>
          <p:nvPr/>
        </p:nvGrpSpPr>
        <p:grpSpPr bwMode="auto">
          <a:xfrm>
            <a:off x="10459765" y="2200275"/>
            <a:ext cx="1239838" cy="762000"/>
            <a:chOff x="4981" y="1702"/>
            <a:chExt cx="781" cy="286"/>
          </a:xfrm>
        </p:grpSpPr>
        <p:sp>
          <p:nvSpPr>
            <p:cNvPr id="34" name="Line 32">
              <a:extLst>
                <a:ext uri="{FF2B5EF4-FFF2-40B4-BE49-F238E27FC236}">
                  <a16:creationId xmlns:a16="http://schemas.microsoft.com/office/drawing/2014/main" id="{6EDBF3F2-6BB7-4130-B75E-BF37BD62FAA7}"/>
                </a:ext>
              </a:extLst>
            </p:cNvPr>
            <p:cNvSpPr>
              <a:spLocks noChangeShapeType="1"/>
            </p:cNvSpPr>
            <p:nvPr/>
          </p:nvSpPr>
          <p:spPr bwMode="auto">
            <a:xfrm>
              <a:off x="4981" y="1702"/>
              <a:ext cx="781" cy="0"/>
            </a:xfrm>
            <a:prstGeom prst="line">
              <a:avLst/>
            </a:prstGeom>
            <a:noFill/>
            <a:ln w="25400">
              <a:solidFill>
                <a:srgbClr val="D88428"/>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33">
              <a:extLst>
                <a:ext uri="{FF2B5EF4-FFF2-40B4-BE49-F238E27FC236}">
                  <a16:creationId xmlns:a16="http://schemas.microsoft.com/office/drawing/2014/main" id="{EB84884D-B43C-40D1-A131-0B88C7931780}"/>
                </a:ext>
              </a:extLst>
            </p:cNvPr>
            <p:cNvSpPr>
              <a:spLocks noChangeShapeType="1"/>
            </p:cNvSpPr>
            <p:nvPr/>
          </p:nvSpPr>
          <p:spPr bwMode="auto">
            <a:xfrm>
              <a:off x="5354" y="1729"/>
              <a:ext cx="0" cy="259"/>
            </a:xfrm>
            <a:prstGeom prst="line">
              <a:avLst/>
            </a:prstGeom>
            <a:noFill/>
            <a:ln w="25400">
              <a:solidFill>
                <a:srgbClr val="D88428"/>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6" name="Rectangle 34">
            <a:extLst>
              <a:ext uri="{FF2B5EF4-FFF2-40B4-BE49-F238E27FC236}">
                <a16:creationId xmlns:a16="http://schemas.microsoft.com/office/drawing/2014/main" id="{89EBE19B-187E-4F14-9C20-AF6A3B321D95}"/>
              </a:ext>
            </a:extLst>
          </p:cNvPr>
          <p:cNvSpPr>
            <a:spLocks noChangeArrowheads="1"/>
          </p:cNvSpPr>
          <p:nvPr/>
        </p:nvSpPr>
        <p:spPr bwMode="auto">
          <a:xfrm>
            <a:off x="10231165" y="1943100"/>
            <a:ext cx="23891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1400">
                <a:latin typeface="Arial" panose="020B0604020202020204" pitchFamily="34" charset="0"/>
              </a:rPr>
              <a:t>  生产成本 -工厂产出</a:t>
            </a:r>
          </a:p>
        </p:txBody>
      </p:sp>
      <p:grpSp>
        <p:nvGrpSpPr>
          <p:cNvPr id="37" name="Group 35">
            <a:extLst>
              <a:ext uri="{FF2B5EF4-FFF2-40B4-BE49-F238E27FC236}">
                <a16:creationId xmlns:a16="http://schemas.microsoft.com/office/drawing/2014/main" id="{F4C3E253-E008-4E45-9F7F-D22E87D3BA60}"/>
              </a:ext>
            </a:extLst>
          </p:cNvPr>
          <p:cNvGrpSpPr>
            <a:grpSpLocks/>
          </p:cNvGrpSpPr>
          <p:nvPr/>
        </p:nvGrpSpPr>
        <p:grpSpPr bwMode="auto">
          <a:xfrm>
            <a:off x="10459765" y="3419475"/>
            <a:ext cx="1239838" cy="454025"/>
            <a:chOff x="4981" y="2830"/>
            <a:chExt cx="781" cy="286"/>
          </a:xfrm>
        </p:grpSpPr>
        <p:sp>
          <p:nvSpPr>
            <p:cNvPr id="38" name="Line 36">
              <a:extLst>
                <a:ext uri="{FF2B5EF4-FFF2-40B4-BE49-F238E27FC236}">
                  <a16:creationId xmlns:a16="http://schemas.microsoft.com/office/drawing/2014/main" id="{16E91D65-59C0-43F2-A5C8-5C1D88514FA5}"/>
                </a:ext>
              </a:extLst>
            </p:cNvPr>
            <p:cNvSpPr>
              <a:spLocks noChangeShapeType="1"/>
            </p:cNvSpPr>
            <p:nvPr/>
          </p:nvSpPr>
          <p:spPr bwMode="auto">
            <a:xfrm>
              <a:off x="4981" y="2830"/>
              <a:ext cx="781" cy="0"/>
            </a:xfrm>
            <a:prstGeom prst="line">
              <a:avLst/>
            </a:prstGeom>
            <a:noFill/>
            <a:ln w="25400">
              <a:solidFill>
                <a:srgbClr val="D88428"/>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Line 37">
              <a:extLst>
                <a:ext uri="{FF2B5EF4-FFF2-40B4-BE49-F238E27FC236}">
                  <a16:creationId xmlns:a16="http://schemas.microsoft.com/office/drawing/2014/main" id="{A18978D7-FDD4-42DD-87F0-28E281DAC79A}"/>
                </a:ext>
              </a:extLst>
            </p:cNvPr>
            <p:cNvSpPr>
              <a:spLocks noChangeShapeType="1"/>
            </p:cNvSpPr>
            <p:nvPr/>
          </p:nvSpPr>
          <p:spPr bwMode="auto">
            <a:xfrm>
              <a:off x="5354" y="2857"/>
              <a:ext cx="0" cy="259"/>
            </a:xfrm>
            <a:prstGeom prst="line">
              <a:avLst/>
            </a:prstGeom>
            <a:noFill/>
            <a:ln w="25400">
              <a:solidFill>
                <a:srgbClr val="D88428"/>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0" name="Rectangle 38">
            <a:extLst>
              <a:ext uri="{FF2B5EF4-FFF2-40B4-BE49-F238E27FC236}">
                <a16:creationId xmlns:a16="http://schemas.microsoft.com/office/drawing/2014/main" id="{38809CD6-BEAC-466F-BE37-6F58798ECA68}"/>
              </a:ext>
            </a:extLst>
          </p:cNvPr>
          <p:cNvSpPr>
            <a:spLocks noChangeArrowheads="1"/>
          </p:cNvSpPr>
          <p:nvPr/>
        </p:nvSpPr>
        <p:spPr bwMode="auto">
          <a:xfrm>
            <a:off x="10459765" y="3698875"/>
            <a:ext cx="160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1400">
                <a:latin typeface="Arial" panose="020B0604020202020204" pitchFamily="34" charset="0"/>
              </a:rPr>
              <a:t>  存货-产成品</a:t>
            </a:r>
          </a:p>
        </p:txBody>
      </p:sp>
      <p:sp>
        <p:nvSpPr>
          <p:cNvPr id="41" name="Rectangle 39">
            <a:extLst>
              <a:ext uri="{FF2B5EF4-FFF2-40B4-BE49-F238E27FC236}">
                <a16:creationId xmlns:a16="http://schemas.microsoft.com/office/drawing/2014/main" id="{E92043E0-4146-4A16-934C-8C85646D2C13}"/>
              </a:ext>
            </a:extLst>
          </p:cNvPr>
          <p:cNvSpPr>
            <a:spLocks noChangeArrowheads="1"/>
          </p:cNvSpPr>
          <p:nvPr/>
        </p:nvSpPr>
        <p:spPr bwMode="auto">
          <a:xfrm>
            <a:off x="4224065" y="2257425"/>
            <a:ext cx="268288"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buClr>
                <a:srgbClr val="F48B00"/>
              </a:buClr>
              <a:buFont typeface="Wingdings" panose="05000000000000000000" pitchFamily="2" charset="2"/>
              <a:buNone/>
            </a:pPr>
            <a:endParaRPr lang="zh-CN" altLang="en-US" sz="1800">
              <a:latin typeface="Arial" panose="020B0604020202020204" pitchFamily="34" charset="0"/>
            </a:endParaRPr>
          </a:p>
        </p:txBody>
      </p:sp>
      <p:sp>
        <p:nvSpPr>
          <p:cNvPr id="42" name="Line 40">
            <a:extLst>
              <a:ext uri="{FF2B5EF4-FFF2-40B4-BE49-F238E27FC236}">
                <a16:creationId xmlns:a16="http://schemas.microsoft.com/office/drawing/2014/main" id="{E76B7DF9-B5F9-4EBB-8FEA-6DE7AF6028E6}"/>
              </a:ext>
            </a:extLst>
          </p:cNvPr>
          <p:cNvSpPr>
            <a:spLocks noChangeShapeType="1"/>
          </p:cNvSpPr>
          <p:nvPr/>
        </p:nvSpPr>
        <p:spPr bwMode="auto">
          <a:xfrm>
            <a:off x="6338615" y="2405063"/>
            <a:ext cx="1588" cy="584200"/>
          </a:xfrm>
          <a:prstGeom prst="line">
            <a:avLst/>
          </a:prstGeom>
          <a:noFill/>
          <a:ln w="12700">
            <a:solidFill>
              <a:srgbClr val="FE9B0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 name="Line 41">
            <a:extLst>
              <a:ext uri="{FF2B5EF4-FFF2-40B4-BE49-F238E27FC236}">
                <a16:creationId xmlns:a16="http://schemas.microsoft.com/office/drawing/2014/main" id="{9A80DCF4-312E-43A6-9F39-E1C6E4EFBA96}"/>
              </a:ext>
            </a:extLst>
          </p:cNvPr>
          <p:cNvSpPr>
            <a:spLocks noChangeShapeType="1"/>
          </p:cNvSpPr>
          <p:nvPr/>
        </p:nvSpPr>
        <p:spPr bwMode="auto">
          <a:xfrm>
            <a:off x="7891190" y="2405063"/>
            <a:ext cx="1588" cy="577850"/>
          </a:xfrm>
          <a:prstGeom prst="line">
            <a:avLst/>
          </a:prstGeom>
          <a:noFill/>
          <a:ln w="12700">
            <a:solidFill>
              <a:srgbClr val="FE9B0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42">
            <a:extLst>
              <a:ext uri="{FF2B5EF4-FFF2-40B4-BE49-F238E27FC236}">
                <a16:creationId xmlns:a16="http://schemas.microsoft.com/office/drawing/2014/main" id="{504557E4-EF40-4B71-A8A1-E0C28B329306}"/>
              </a:ext>
            </a:extLst>
          </p:cNvPr>
          <p:cNvSpPr>
            <a:spLocks noChangeShapeType="1"/>
          </p:cNvSpPr>
          <p:nvPr/>
        </p:nvSpPr>
        <p:spPr bwMode="auto">
          <a:xfrm>
            <a:off x="6348140" y="2997200"/>
            <a:ext cx="1535113" cy="1588"/>
          </a:xfrm>
          <a:prstGeom prst="line">
            <a:avLst/>
          </a:prstGeom>
          <a:noFill/>
          <a:ln w="12700">
            <a:solidFill>
              <a:srgbClr val="FE9B0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Rectangle 43">
            <a:extLst>
              <a:ext uri="{FF2B5EF4-FFF2-40B4-BE49-F238E27FC236}">
                <a16:creationId xmlns:a16="http://schemas.microsoft.com/office/drawing/2014/main" id="{4AAD364E-3A53-4FD9-A737-8E42BC8EED01}"/>
              </a:ext>
            </a:extLst>
          </p:cNvPr>
          <p:cNvSpPr>
            <a:spLocks noChangeArrowheads="1"/>
          </p:cNvSpPr>
          <p:nvPr/>
        </p:nvSpPr>
        <p:spPr bwMode="auto">
          <a:xfrm>
            <a:off x="6725965" y="2733675"/>
            <a:ext cx="9001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1400">
                <a:latin typeface="Arial" panose="020B0604020202020204" pitchFamily="34" charset="0"/>
              </a:rPr>
              <a:t>月末分摊</a:t>
            </a:r>
          </a:p>
        </p:txBody>
      </p:sp>
      <p:sp>
        <p:nvSpPr>
          <p:cNvPr id="46" name="Line 44">
            <a:extLst>
              <a:ext uri="{FF2B5EF4-FFF2-40B4-BE49-F238E27FC236}">
                <a16:creationId xmlns:a16="http://schemas.microsoft.com/office/drawing/2014/main" id="{386CEA1D-089B-4C83-8C88-6C31148A025D}"/>
              </a:ext>
            </a:extLst>
          </p:cNvPr>
          <p:cNvSpPr>
            <a:spLocks noChangeShapeType="1"/>
          </p:cNvSpPr>
          <p:nvPr/>
        </p:nvSpPr>
        <p:spPr bwMode="auto">
          <a:xfrm>
            <a:off x="3982765" y="2657475"/>
            <a:ext cx="3429000" cy="1588"/>
          </a:xfrm>
          <a:prstGeom prst="line">
            <a:avLst/>
          </a:prstGeom>
          <a:noFill/>
          <a:ln w="12700">
            <a:solidFill>
              <a:schemeClr val="accent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Line 45">
            <a:extLst>
              <a:ext uri="{FF2B5EF4-FFF2-40B4-BE49-F238E27FC236}">
                <a16:creationId xmlns:a16="http://schemas.microsoft.com/office/drawing/2014/main" id="{9087D9D4-9CEC-4122-9505-F332E2FD9582}"/>
              </a:ext>
            </a:extLst>
          </p:cNvPr>
          <p:cNvSpPr>
            <a:spLocks noChangeShapeType="1"/>
          </p:cNvSpPr>
          <p:nvPr/>
        </p:nvSpPr>
        <p:spPr bwMode="auto">
          <a:xfrm>
            <a:off x="3982765" y="2505075"/>
            <a:ext cx="1758950" cy="1588"/>
          </a:xfrm>
          <a:prstGeom prst="line">
            <a:avLst/>
          </a:prstGeom>
          <a:noFill/>
          <a:ln w="12700">
            <a:solidFill>
              <a:schemeClr val="accent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Rectangle 46">
            <a:extLst>
              <a:ext uri="{FF2B5EF4-FFF2-40B4-BE49-F238E27FC236}">
                <a16:creationId xmlns:a16="http://schemas.microsoft.com/office/drawing/2014/main" id="{F697BAA5-E483-4880-96EA-793E4D1B8113}"/>
              </a:ext>
            </a:extLst>
          </p:cNvPr>
          <p:cNvSpPr>
            <a:spLocks noChangeArrowheads="1"/>
          </p:cNvSpPr>
          <p:nvPr/>
        </p:nvSpPr>
        <p:spPr bwMode="auto">
          <a:xfrm>
            <a:off x="6444978" y="3848100"/>
            <a:ext cx="417512"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1100">
                <a:latin typeface="Arial" panose="020B0604020202020204" pitchFamily="34" charset="0"/>
              </a:rPr>
              <a:t>150</a:t>
            </a:r>
          </a:p>
          <a:p>
            <a:pPr>
              <a:spcBef>
                <a:spcPct val="0"/>
              </a:spcBef>
              <a:buClrTx/>
              <a:buFontTx/>
              <a:buNone/>
            </a:pPr>
            <a:r>
              <a:rPr kumimoji="1" lang="zh-CN" altLang="en-US" sz="1100">
                <a:latin typeface="Arial" panose="020B0604020202020204" pitchFamily="34" charset="0"/>
              </a:rPr>
              <a:t>750</a:t>
            </a:r>
          </a:p>
        </p:txBody>
      </p:sp>
      <p:sp>
        <p:nvSpPr>
          <p:cNvPr id="49" name="Line 47">
            <a:extLst>
              <a:ext uri="{FF2B5EF4-FFF2-40B4-BE49-F238E27FC236}">
                <a16:creationId xmlns:a16="http://schemas.microsoft.com/office/drawing/2014/main" id="{17B1C946-39EB-42A3-BEAE-8E926E2EAB6C}"/>
              </a:ext>
            </a:extLst>
          </p:cNvPr>
          <p:cNvSpPr>
            <a:spLocks noChangeShapeType="1"/>
          </p:cNvSpPr>
          <p:nvPr/>
        </p:nvSpPr>
        <p:spPr bwMode="auto">
          <a:xfrm>
            <a:off x="7335565" y="4029075"/>
            <a:ext cx="1588" cy="1588"/>
          </a:xfrm>
          <a:prstGeom prst="line">
            <a:avLst/>
          </a:prstGeom>
          <a:noFill/>
          <a:ln w="25400">
            <a:solidFill>
              <a:srgbClr val="FC0128"/>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Line 48">
            <a:extLst>
              <a:ext uri="{FF2B5EF4-FFF2-40B4-BE49-F238E27FC236}">
                <a16:creationId xmlns:a16="http://schemas.microsoft.com/office/drawing/2014/main" id="{7908799B-BB0B-473E-BCF3-F228EF5D5F8A}"/>
              </a:ext>
            </a:extLst>
          </p:cNvPr>
          <p:cNvSpPr>
            <a:spLocks noChangeShapeType="1"/>
          </p:cNvSpPr>
          <p:nvPr/>
        </p:nvSpPr>
        <p:spPr bwMode="auto">
          <a:xfrm>
            <a:off x="7078390" y="3014663"/>
            <a:ext cx="1588" cy="357187"/>
          </a:xfrm>
          <a:prstGeom prst="line">
            <a:avLst/>
          </a:prstGeom>
          <a:noFill/>
          <a:ln w="12700">
            <a:solidFill>
              <a:srgbClr val="FE9B0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 name="Line 49">
            <a:extLst>
              <a:ext uri="{FF2B5EF4-FFF2-40B4-BE49-F238E27FC236}">
                <a16:creationId xmlns:a16="http://schemas.microsoft.com/office/drawing/2014/main" id="{30453786-6D07-48F0-8AA8-97A5D3C93B88}"/>
              </a:ext>
            </a:extLst>
          </p:cNvPr>
          <p:cNvSpPr>
            <a:spLocks noChangeShapeType="1"/>
          </p:cNvSpPr>
          <p:nvPr/>
        </p:nvSpPr>
        <p:spPr bwMode="auto">
          <a:xfrm>
            <a:off x="5902053" y="3381375"/>
            <a:ext cx="1169987" cy="1588"/>
          </a:xfrm>
          <a:prstGeom prst="line">
            <a:avLst/>
          </a:prstGeom>
          <a:noFill/>
          <a:ln w="12700">
            <a:solidFill>
              <a:srgbClr val="FE9B0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 name="Line 50">
            <a:extLst>
              <a:ext uri="{FF2B5EF4-FFF2-40B4-BE49-F238E27FC236}">
                <a16:creationId xmlns:a16="http://schemas.microsoft.com/office/drawing/2014/main" id="{7FB3142D-037B-4A8D-BA82-6769A719FFA4}"/>
              </a:ext>
            </a:extLst>
          </p:cNvPr>
          <p:cNvSpPr>
            <a:spLocks noChangeShapeType="1"/>
          </p:cNvSpPr>
          <p:nvPr/>
        </p:nvSpPr>
        <p:spPr bwMode="auto">
          <a:xfrm>
            <a:off x="5890940" y="3398838"/>
            <a:ext cx="1588" cy="571500"/>
          </a:xfrm>
          <a:prstGeom prst="line">
            <a:avLst/>
          </a:prstGeom>
          <a:noFill/>
          <a:ln w="12700">
            <a:solidFill>
              <a:srgbClr val="FE9B0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 name="Line 51">
            <a:extLst>
              <a:ext uri="{FF2B5EF4-FFF2-40B4-BE49-F238E27FC236}">
                <a16:creationId xmlns:a16="http://schemas.microsoft.com/office/drawing/2014/main" id="{1CD21B31-243A-4439-B589-1E56EAD2587F}"/>
              </a:ext>
            </a:extLst>
          </p:cNvPr>
          <p:cNvSpPr>
            <a:spLocks noChangeShapeType="1"/>
          </p:cNvSpPr>
          <p:nvPr/>
        </p:nvSpPr>
        <p:spPr bwMode="auto">
          <a:xfrm>
            <a:off x="5905228" y="3975100"/>
            <a:ext cx="576262" cy="1588"/>
          </a:xfrm>
          <a:prstGeom prst="line">
            <a:avLst/>
          </a:prstGeom>
          <a:noFill/>
          <a:ln w="12700">
            <a:solidFill>
              <a:srgbClr val="FE9B03"/>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 name="Line 52">
            <a:extLst>
              <a:ext uri="{FF2B5EF4-FFF2-40B4-BE49-F238E27FC236}">
                <a16:creationId xmlns:a16="http://schemas.microsoft.com/office/drawing/2014/main" id="{578CB4BB-CAC6-44A7-A5F1-951BF519F1EE}"/>
              </a:ext>
            </a:extLst>
          </p:cNvPr>
          <p:cNvSpPr>
            <a:spLocks noChangeShapeType="1"/>
          </p:cNvSpPr>
          <p:nvPr/>
        </p:nvSpPr>
        <p:spPr bwMode="auto">
          <a:xfrm>
            <a:off x="3982765" y="2886075"/>
            <a:ext cx="1520825" cy="1588"/>
          </a:xfrm>
          <a:prstGeom prst="line">
            <a:avLst/>
          </a:prstGeom>
          <a:noFill/>
          <a:ln w="12700">
            <a:solidFill>
              <a:schemeClr val="accent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 name="Line 53">
            <a:extLst>
              <a:ext uri="{FF2B5EF4-FFF2-40B4-BE49-F238E27FC236}">
                <a16:creationId xmlns:a16="http://schemas.microsoft.com/office/drawing/2014/main" id="{BEA3D787-8095-49A7-9D2B-EFEB9DC98DA9}"/>
              </a:ext>
            </a:extLst>
          </p:cNvPr>
          <p:cNvSpPr>
            <a:spLocks noChangeShapeType="1"/>
          </p:cNvSpPr>
          <p:nvPr/>
        </p:nvSpPr>
        <p:spPr bwMode="auto">
          <a:xfrm>
            <a:off x="5516290" y="2871788"/>
            <a:ext cx="1588" cy="1236662"/>
          </a:xfrm>
          <a:prstGeom prst="line">
            <a:avLst/>
          </a:prstGeom>
          <a:noFill/>
          <a:ln w="12700">
            <a:solidFill>
              <a:schemeClr val="accent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 name="Line 54">
            <a:extLst>
              <a:ext uri="{FF2B5EF4-FFF2-40B4-BE49-F238E27FC236}">
                <a16:creationId xmlns:a16="http://schemas.microsoft.com/office/drawing/2014/main" id="{8139E8FD-C0F1-406A-B60C-690F4BC41953}"/>
              </a:ext>
            </a:extLst>
          </p:cNvPr>
          <p:cNvSpPr>
            <a:spLocks noChangeShapeType="1"/>
          </p:cNvSpPr>
          <p:nvPr/>
        </p:nvSpPr>
        <p:spPr bwMode="auto">
          <a:xfrm>
            <a:off x="5524228" y="4124325"/>
            <a:ext cx="957262" cy="1588"/>
          </a:xfrm>
          <a:prstGeom prst="line">
            <a:avLst/>
          </a:prstGeom>
          <a:noFill/>
          <a:ln w="12700">
            <a:solidFill>
              <a:schemeClr val="accent1"/>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Rectangle 55">
            <a:extLst>
              <a:ext uri="{FF2B5EF4-FFF2-40B4-BE49-F238E27FC236}">
                <a16:creationId xmlns:a16="http://schemas.microsoft.com/office/drawing/2014/main" id="{784F5C53-7432-49E5-BF69-6EBC814C26A6}"/>
              </a:ext>
            </a:extLst>
          </p:cNvPr>
          <p:cNvSpPr>
            <a:spLocks noChangeArrowheads="1"/>
          </p:cNvSpPr>
          <p:nvPr/>
        </p:nvSpPr>
        <p:spPr bwMode="auto">
          <a:xfrm>
            <a:off x="11069365" y="2276475"/>
            <a:ext cx="6381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en-US" altLang="zh-CN" sz="1100">
                <a:latin typeface="Arial" panose="020B0604020202020204" pitchFamily="34" charset="0"/>
              </a:rPr>
              <a:t>A 1600</a:t>
            </a:r>
          </a:p>
        </p:txBody>
      </p:sp>
      <p:sp>
        <p:nvSpPr>
          <p:cNvPr id="58" name="Rectangle 56">
            <a:extLst>
              <a:ext uri="{FF2B5EF4-FFF2-40B4-BE49-F238E27FC236}">
                <a16:creationId xmlns:a16="http://schemas.microsoft.com/office/drawing/2014/main" id="{CF723B48-01FB-4B64-91CD-9041E679995F}"/>
              </a:ext>
            </a:extLst>
          </p:cNvPr>
          <p:cNvSpPr>
            <a:spLocks noChangeArrowheads="1"/>
          </p:cNvSpPr>
          <p:nvPr/>
        </p:nvSpPr>
        <p:spPr bwMode="auto">
          <a:xfrm>
            <a:off x="10459765" y="3495675"/>
            <a:ext cx="6381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en-US" altLang="zh-CN" sz="1100">
                <a:latin typeface="Arial" panose="020B0604020202020204" pitchFamily="34" charset="0"/>
              </a:rPr>
              <a:t>A 1600</a:t>
            </a:r>
          </a:p>
        </p:txBody>
      </p:sp>
      <p:sp>
        <p:nvSpPr>
          <p:cNvPr id="59" name="Line 57">
            <a:extLst>
              <a:ext uri="{FF2B5EF4-FFF2-40B4-BE49-F238E27FC236}">
                <a16:creationId xmlns:a16="http://schemas.microsoft.com/office/drawing/2014/main" id="{4EB4F3A5-2237-4477-A839-8A09F94A1C92}"/>
              </a:ext>
            </a:extLst>
          </p:cNvPr>
          <p:cNvSpPr>
            <a:spLocks noChangeShapeType="1"/>
          </p:cNvSpPr>
          <p:nvPr/>
        </p:nvSpPr>
        <p:spPr bwMode="auto">
          <a:xfrm>
            <a:off x="10227990" y="4183063"/>
            <a:ext cx="1588" cy="101123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 name="Rectangle 58">
            <a:extLst>
              <a:ext uri="{FF2B5EF4-FFF2-40B4-BE49-F238E27FC236}">
                <a16:creationId xmlns:a16="http://schemas.microsoft.com/office/drawing/2014/main" id="{C572376D-C8F4-43BB-9D32-3068C1C9A035}"/>
              </a:ext>
            </a:extLst>
          </p:cNvPr>
          <p:cNvSpPr>
            <a:spLocks noChangeArrowheads="1"/>
          </p:cNvSpPr>
          <p:nvPr/>
        </p:nvSpPr>
        <p:spPr bwMode="auto">
          <a:xfrm>
            <a:off x="7640365" y="3724275"/>
            <a:ext cx="9017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1400">
                <a:latin typeface="Arial" panose="020B0604020202020204" pitchFamily="34" charset="0"/>
              </a:rPr>
              <a:t>工票确认</a:t>
            </a:r>
          </a:p>
        </p:txBody>
      </p:sp>
      <p:sp>
        <p:nvSpPr>
          <p:cNvPr id="61" name="Line 59">
            <a:extLst>
              <a:ext uri="{FF2B5EF4-FFF2-40B4-BE49-F238E27FC236}">
                <a16:creationId xmlns:a16="http://schemas.microsoft.com/office/drawing/2014/main" id="{E11CBC10-96EB-4C61-AEF0-B2163E66A60D}"/>
              </a:ext>
            </a:extLst>
          </p:cNvPr>
          <p:cNvSpPr>
            <a:spLocks noChangeShapeType="1"/>
          </p:cNvSpPr>
          <p:nvPr/>
        </p:nvSpPr>
        <p:spPr bwMode="auto">
          <a:xfrm>
            <a:off x="4439965" y="5476875"/>
            <a:ext cx="1588" cy="155575"/>
          </a:xfrm>
          <a:prstGeom prst="line">
            <a:avLst/>
          </a:prstGeom>
          <a:noFill/>
          <a:ln w="12700">
            <a:solidFill>
              <a:srgbClr val="FC0128"/>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 name="Line 60">
            <a:extLst>
              <a:ext uri="{FF2B5EF4-FFF2-40B4-BE49-F238E27FC236}">
                <a16:creationId xmlns:a16="http://schemas.microsoft.com/office/drawing/2014/main" id="{AED99935-EBD3-40DB-91E9-A563744F61A1}"/>
              </a:ext>
            </a:extLst>
          </p:cNvPr>
          <p:cNvSpPr>
            <a:spLocks noChangeShapeType="1"/>
          </p:cNvSpPr>
          <p:nvPr/>
        </p:nvSpPr>
        <p:spPr bwMode="auto">
          <a:xfrm>
            <a:off x="3416028" y="5635625"/>
            <a:ext cx="1017587" cy="1588"/>
          </a:xfrm>
          <a:prstGeom prst="line">
            <a:avLst/>
          </a:prstGeom>
          <a:noFill/>
          <a:ln w="12700">
            <a:solidFill>
              <a:srgbClr val="FC0128"/>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 name="Line 61">
            <a:extLst>
              <a:ext uri="{FF2B5EF4-FFF2-40B4-BE49-F238E27FC236}">
                <a16:creationId xmlns:a16="http://schemas.microsoft.com/office/drawing/2014/main" id="{A074C7DC-9D6A-48CD-BD24-7E3E84181307}"/>
              </a:ext>
            </a:extLst>
          </p:cNvPr>
          <p:cNvSpPr>
            <a:spLocks noChangeShapeType="1"/>
          </p:cNvSpPr>
          <p:nvPr/>
        </p:nvSpPr>
        <p:spPr bwMode="auto">
          <a:xfrm>
            <a:off x="3409678" y="4195763"/>
            <a:ext cx="352425" cy="1587"/>
          </a:xfrm>
          <a:prstGeom prst="line">
            <a:avLst/>
          </a:prstGeom>
          <a:noFill/>
          <a:ln w="12700">
            <a:solidFill>
              <a:srgbClr val="FC0128"/>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 name="Line 62">
            <a:extLst>
              <a:ext uri="{FF2B5EF4-FFF2-40B4-BE49-F238E27FC236}">
                <a16:creationId xmlns:a16="http://schemas.microsoft.com/office/drawing/2014/main" id="{7ADC4D23-1C24-456D-A284-720E2800E60E}"/>
              </a:ext>
            </a:extLst>
          </p:cNvPr>
          <p:cNvSpPr>
            <a:spLocks noChangeShapeType="1"/>
          </p:cNvSpPr>
          <p:nvPr/>
        </p:nvSpPr>
        <p:spPr bwMode="auto">
          <a:xfrm>
            <a:off x="4292328" y="1362075"/>
            <a:ext cx="1325562" cy="1588"/>
          </a:xfrm>
          <a:prstGeom prst="line">
            <a:avLst/>
          </a:prstGeom>
          <a:noFill/>
          <a:ln w="25400">
            <a:solidFill>
              <a:schemeClr val="accent1"/>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 name="Line 63">
            <a:extLst>
              <a:ext uri="{FF2B5EF4-FFF2-40B4-BE49-F238E27FC236}">
                <a16:creationId xmlns:a16="http://schemas.microsoft.com/office/drawing/2014/main" id="{7EE74857-04F7-4A8E-965A-E7C28A4C1CE5}"/>
              </a:ext>
            </a:extLst>
          </p:cNvPr>
          <p:cNvSpPr>
            <a:spLocks noChangeShapeType="1"/>
          </p:cNvSpPr>
          <p:nvPr/>
        </p:nvSpPr>
        <p:spPr bwMode="auto">
          <a:xfrm>
            <a:off x="7035528" y="1362075"/>
            <a:ext cx="909637" cy="1588"/>
          </a:xfrm>
          <a:prstGeom prst="line">
            <a:avLst/>
          </a:prstGeom>
          <a:noFill/>
          <a:ln w="25400">
            <a:solidFill>
              <a:schemeClr val="accent1"/>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 name="Line 64">
            <a:extLst>
              <a:ext uri="{FF2B5EF4-FFF2-40B4-BE49-F238E27FC236}">
                <a16:creationId xmlns:a16="http://schemas.microsoft.com/office/drawing/2014/main" id="{9CB9F094-F870-4D8C-8186-770BFEE5DEA5}"/>
              </a:ext>
            </a:extLst>
          </p:cNvPr>
          <p:cNvSpPr>
            <a:spLocks noChangeShapeType="1"/>
          </p:cNvSpPr>
          <p:nvPr/>
        </p:nvSpPr>
        <p:spPr bwMode="auto">
          <a:xfrm>
            <a:off x="9397728" y="1362075"/>
            <a:ext cx="1143000" cy="1588"/>
          </a:xfrm>
          <a:prstGeom prst="line">
            <a:avLst/>
          </a:prstGeom>
          <a:noFill/>
          <a:ln w="25400">
            <a:solidFill>
              <a:schemeClr val="accent1"/>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 name="Rectangle 65">
            <a:extLst>
              <a:ext uri="{FF2B5EF4-FFF2-40B4-BE49-F238E27FC236}">
                <a16:creationId xmlns:a16="http://schemas.microsoft.com/office/drawing/2014/main" id="{FFB13106-928A-48FF-8630-6A724A8A9F15}"/>
              </a:ext>
            </a:extLst>
          </p:cNvPr>
          <p:cNvSpPr>
            <a:spLocks noChangeArrowheads="1"/>
          </p:cNvSpPr>
          <p:nvPr/>
        </p:nvSpPr>
        <p:spPr bwMode="auto">
          <a:xfrm>
            <a:off x="3292203" y="1184275"/>
            <a:ext cx="11128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1800">
                <a:solidFill>
                  <a:srgbClr val="C41EE2"/>
                </a:solidFill>
                <a:latin typeface="Arial" panose="020B0604020202020204" pitchFamily="34" charset="0"/>
              </a:rPr>
              <a:t>财务会计</a:t>
            </a:r>
          </a:p>
        </p:txBody>
      </p:sp>
      <p:sp>
        <p:nvSpPr>
          <p:cNvPr id="68" name="Rectangle 66">
            <a:extLst>
              <a:ext uri="{FF2B5EF4-FFF2-40B4-BE49-F238E27FC236}">
                <a16:creationId xmlns:a16="http://schemas.microsoft.com/office/drawing/2014/main" id="{E84E8FDE-9AB3-42BD-9F09-5F105ED0A816}"/>
              </a:ext>
            </a:extLst>
          </p:cNvPr>
          <p:cNvSpPr>
            <a:spLocks noChangeArrowheads="1"/>
          </p:cNvSpPr>
          <p:nvPr/>
        </p:nvSpPr>
        <p:spPr bwMode="auto">
          <a:xfrm>
            <a:off x="5506765" y="1133475"/>
            <a:ext cx="1576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1800">
                <a:solidFill>
                  <a:srgbClr val="C41EE2"/>
                </a:solidFill>
                <a:latin typeface="Arial" panose="020B0604020202020204" pitchFamily="34" charset="0"/>
              </a:rPr>
              <a:t>成本中心会计</a:t>
            </a:r>
          </a:p>
        </p:txBody>
      </p:sp>
      <p:sp>
        <p:nvSpPr>
          <p:cNvPr id="69" name="Rectangle 67">
            <a:extLst>
              <a:ext uri="{FF2B5EF4-FFF2-40B4-BE49-F238E27FC236}">
                <a16:creationId xmlns:a16="http://schemas.microsoft.com/office/drawing/2014/main" id="{AA8EEF72-B5D2-4243-A966-26CABB5CB2C9}"/>
              </a:ext>
            </a:extLst>
          </p:cNvPr>
          <p:cNvSpPr>
            <a:spLocks noChangeArrowheads="1"/>
          </p:cNvSpPr>
          <p:nvPr/>
        </p:nvSpPr>
        <p:spPr bwMode="auto">
          <a:xfrm>
            <a:off x="7868965" y="1133475"/>
            <a:ext cx="1676400"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1800">
                <a:solidFill>
                  <a:srgbClr val="C41EE2"/>
                </a:solidFill>
                <a:latin typeface="Arial" panose="020B0604020202020204" pitchFamily="34" charset="0"/>
              </a:rPr>
              <a:t>生产成本会计</a:t>
            </a:r>
          </a:p>
        </p:txBody>
      </p:sp>
      <p:sp>
        <p:nvSpPr>
          <p:cNvPr id="70" name="Rectangle 68">
            <a:extLst>
              <a:ext uri="{FF2B5EF4-FFF2-40B4-BE49-F238E27FC236}">
                <a16:creationId xmlns:a16="http://schemas.microsoft.com/office/drawing/2014/main" id="{5FF3DEC4-F1EA-40DF-B229-D4B6FB8534BB}"/>
              </a:ext>
            </a:extLst>
          </p:cNvPr>
          <p:cNvSpPr>
            <a:spLocks noChangeArrowheads="1"/>
          </p:cNvSpPr>
          <p:nvPr/>
        </p:nvSpPr>
        <p:spPr bwMode="auto">
          <a:xfrm>
            <a:off x="10535965" y="1133475"/>
            <a:ext cx="1101725"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1800">
                <a:solidFill>
                  <a:srgbClr val="C41EE2"/>
                </a:solidFill>
                <a:latin typeface="Arial" panose="020B0604020202020204" pitchFamily="34" charset="0"/>
              </a:rPr>
              <a:t>财务会计</a:t>
            </a:r>
          </a:p>
        </p:txBody>
      </p:sp>
      <p:sp>
        <p:nvSpPr>
          <p:cNvPr id="71" name="Line 69">
            <a:extLst>
              <a:ext uri="{FF2B5EF4-FFF2-40B4-BE49-F238E27FC236}">
                <a16:creationId xmlns:a16="http://schemas.microsoft.com/office/drawing/2014/main" id="{3A7617BA-28E1-4227-8CEF-0C7FC30D752B}"/>
              </a:ext>
            </a:extLst>
          </p:cNvPr>
          <p:cNvSpPr>
            <a:spLocks noChangeShapeType="1"/>
          </p:cNvSpPr>
          <p:nvPr/>
        </p:nvSpPr>
        <p:spPr bwMode="auto">
          <a:xfrm flipV="1">
            <a:off x="3373165" y="1666875"/>
            <a:ext cx="1588" cy="3962400"/>
          </a:xfrm>
          <a:prstGeom prst="line">
            <a:avLst/>
          </a:prstGeom>
          <a:noFill/>
          <a:ln w="12700">
            <a:solidFill>
              <a:srgbClr val="FC0128"/>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 name="Line 70">
            <a:extLst>
              <a:ext uri="{FF2B5EF4-FFF2-40B4-BE49-F238E27FC236}">
                <a16:creationId xmlns:a16="http://schemas.microsoft.com/office/drawing/2014/main" id="{C57BFC8E-16E0-4E5E-81BE-7048FDB48784}"/>
              </a:ext>
            </a:extLst>
          </p:cNvPr>
          <p:cNvSpPr>
            <a:spLocks noChangeShapeType="1"/>
          </p:cNvSpPr>
          <p:nvPr/>
        </p:nvSpPr>
        <p:spPr bwMode="auto">
          <a:xfrm>
            <a:off x="3416028" y="1657350"/>
            <a:ext cx="5008562" cy="1588"/>
          </a:xfrm>
          <a:prstGeom prst="line">
            <a:avLst/>
          </a:prstGeom>
          <a:noFill/>
          <a:ln w="12700">
            <a:solidFill>
              <a:srgbClr val="FC0128"/>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 name="Line 71">
            <a:extLst>
              <a:ext uri="{FF2B5EF4-FFF2-40B4-BE49-F238E27FC236}">
                <a16:creationId xmlns:a16="http://schemas.microsoft.com/office/drawing/2014/main" id="{D97E0C4C-F951-4AE2-AFFD-6F1D29987001}"/>
              </a:ext>
            </a:extLst>
          </p:cNvPr>
          <p:cNvSpPr>
            <a:spLocks noChangeShapeType="1"/>
          </p:cNvSpPr>
          <p:nvPr/>
        </p:nvSpPr>
        <p:spPr bwMode="auto">
          <a:xfrm>
            <a:off x="8411890" y="1646238"/>
            <a:ext cx="1588" cy="982662"/>
          </a:xfrm>
          <a:prstGeom prst="line">
            <a:avLst/>
          </a:prstGeom>
          <a:noFill/>
          <a:ln w="12700">
            <a:solidFill>
              <a:srgbClr val="FC0128"/>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 name="Line 72">
            <a:extLst>
              <a:ext uri="{FF2B5EF4-FFF2-40B4-BE49-F238E27FC236}">
                <a16:creationId xmlns:a16="http://schemas.microsoft.com/office/drawing/2014/main" id="{19CC4226-7D10-4372-8E47-B5EADF9A08F5}"/>
              </a:ext>
            </a:extLst>
          </p:cNvPr>
          <p:cNvSpPr>
            <a:spLocks noChangeShapeType="1"/>
          </p:cNvSpPr>
          <p:nvPr/>
        </p:nvSpPr>
        <p:spPr bwMode="auto">
          <a:xfrm>
            <a:off x="8419828" y="2628900"/>
            <a:ext cx="322262" cy="1588"/>
          </a:xfrm>
          <a:prstGeom prst="line">
            <a:avLst/>
          </a:prstGeom>
          <a:noFill/>
          <a:ln w="12700">
            <a:solidFill>
              <a:srgbClr val="FC0128"/>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 name="Rectangle 73">
            <a:extLst>
              <a:ext uri="{FF2B5EF4-FFF2-40B4-BE49-F238E27FC236}">
                <a16:creationId xmlns:a16="http://schemas.microsoft.com/office/drawing/2014/main" id="{9F676E0C-8FC3-40E8-8D7C-AA51D73F217E}"/>
              </a:ext>
            </a:extLst>
          </p:cNvPr>
          <p:cNvSpPr>
            <a:spLocks noChangeArrowheads="1"/>
          </p:cNvSpPr>
          <p:nvPr/>
        </p:nvSpPr>
        <p:spPr bwMode="auto">
          <a:xfrm>
            <a:off x="3601765" y="2428875"/>
            <a:ext cx="520700"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1100">
                <a:latin typeface="Arial" panose="020B0604020202020204" pitchFamily="34" charset="0"/>
              </a:rPr>
              <a:t>300</a:t>
            </a:r>
          </a:p>
          <a:p>
            <a:pPr>
              <a:spcBef>
                <a:spcPct val="0"/>
              </a:spcBef>
              <a:buClrTx/>
              <a:buFontTx/>
              <a:buNone/>
            </a:pPr>
            <a:endParaRPr kumimoji="1" lang="zh-CN" altLang="en-US" sz="1100">
              <a:latin typeface="Arial" panose="020B0604020202020204" pitchFamily="34" charset="0"/>
            </a:endParaRPr>
          </a:p>
          <a:p>
            <a:pPr>
              <a:spcBef>
                <a:spcPct val="0"/>
              </a:spcBef>
              <a:buClrTx/>
              <a:buFontTx/>
              <a:buNone/>
            </a:pPr>
            <a:r>
              <a:rPr kumimoji="1" lang="zh-CN" altLang="en-US" sz="1100">
                <a:latin typeface="Arial" panose="020B0604020202020204" pitchFamily="34" charset="0"/>
              </a:rPr>
              <a:t>750</a:t>
            </a:r>
          </a:p>
          <a:p>
            <a:pPr>
              <a:spcBef>
                <a:spcPct val="0"/>
              </a:spcBef>
              <a:buClrTx/>
              <a:buFontTx/>
              <a:buNone/>
            </a:pPr>
            <a:endParaRPr kumimoji="1" lang="zh-CN" altLang="en-US" sz="1100">
              <a:latin typeface="Arial" panose="020B0604020202020204" pitchFamily="34" charset="0"/>
            </a:endParaRPr>
          </a:p>
          <a:p>
            <a:pPr>
              <a:spcBef>
                <a:spcPct val="0"/>
              </a:spcBef>
              <a:buClrTx/>
              <a:buFontTx/>
              <a:buNone/>
            </a:pPr>
            <a:r>
              <a:rPr kumimoji="1" lang="zh-CN" altLang="en-US" sz="1100">
                <a:latin typeface="Arial" panose="020B0604020202020204" pitchFamily="34" charset="0"/>
              </a:rPr>
              <a:t>1000</a:t>
            </a:r>
          </a:p>
          <a:p>
            <a:pPr>
              <a:spcBef>
                <a:spcPct val="0"/>
              </a:spcBef>
              <a:buClrTx/>
              <a:buFontTx/>
              <a:buNone/>
            </a:pPr>
            <a:endParaRPr kumimoji="1" lang="zh-CN" altLang="en-US" sz="1100">
              <a:latin typeface="Arial" panose="020B0604020202020204" pitchFamily="34" charset="0"/>
            </a:endParaRPr>
          </a:p>
          <a:p>
            <a:pPr>
              <a:spcBef>
                <a:spcPct val="0"/>
              </a:spcBef>
              <a:buClrTx/>
              <a:buFontTx/>
              <a:buNone/>
            </a:pPr>
            <a:endParaRPr kumimoji="1" lang="zh-CN" altLang="en-US" sz="1100">
              <a:latin typeface="Arial" panose="020B0604020202020204" pitchFamily="34" charset="0"/>
            </a:endParaRPr>
          </a:p>
        </p:txBody>
      </p:sp>
      <p:sp>
        <p:nvSpPr>
          <p:cNvPr id="76" name="Rectangle 74">
            <a:extLst>
              <a:ext uri="{FF2B5EF4-FFF2-40B4-BE49-F238E27FC236}">
                <a16:creationId xmlns:a16="http://schemas.microsoft.com/office/drawing/2014/main" id="{C89EDE74-E969-4BEC-8AD0-FDF718DDAD2B}"/>
              </a:ext>
            </a:extLst>
          </p:cNvPr>
          <p:cNvSpPr>
            <a:spLocks noChangeArrowheads="1"/>
          </p:cNvSpPr>
          <p:nvPr/>
        </p:nvSpPr>
        <p:spPr bwMode="auto">
          <a:xfrm>
            <a:off x="6116365" y="2200275"/>
            <a:ext cx="45720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1100">
                <a:latin typeface="Arial" panose="020B0604020202020204" pitchFamily="34" charset="0"/>
              </a:rPr>
              <a:t>250</a:t>
            </a:r>
          </a:p>
          <a:p>
            <a:pPr>
              <a:spcBef>
                <a:spcPct val="0"/>
              </a:spcBef>
              <a:buClrTx/>
              <a:buFontTx/>
              <a:buNone/>
            </a:pPr>
            <a:endParaRPr kumimoji="1" lang="zh-CN" altLang="en-US" sz="1100">
              <a:latin typeface="Arial" panose="020B0604020202020204" pitchFamily="34" charset="0"/>
            </a:endParaRPr>
          </a:p>
        </p:txBody>
      </p:sp>
      <p:sp>
        <p:nvSpPr>
          <p:cNvPr id="77" name="Rectangle 75">
            <a:extLst>
              <a:ext uri="{FF2B5EF4-FFF2-40B4-BE49-F238E27FC236}">
                <a16:creationId xmlns:a16="http://schemas.microsoft.com/office/drawing/2014/main" id="{7DBEA5CD-0E73-4627-AF03-55955354653F}"/>
              </a:ext>
            </a:extLst>
          </p:cNvPr>
          <p:cNvSpPr>
            <a:spLocks noChangeArrowheads="1"/>
          </p:cNvSpPr>
          <p:nvPr/>
        </p:nvSpPr>
        <p:spPr bwMode="auto">
          <a:xfrm>
            <a:off x="7729265" y="2187575"/>
            <a:ext cx="395288"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1100">
                <a:latin typeface="Arial" panose="020B0604020202020204" pitchFamily="34" charset="0"/>
              </a:rPr>
              <a:t>50</a:t>
            </a:r>
          </a:p>
          <a:p>
            <a:pPr>
              <a:spcBef>
                <a:spcPct val="0"/>
              </a:spcBef>
              <a:buClrTx/>
              <a:buFontTx/>
              <a:buNone/>
            </a:pPr>
            <a:endParaRPr kumimoji="1" lang="zh-CN" altLang="en-US" sz="1100">
              <a:latin typeface="Arial" panose="020B0604020202020204" pitchFamily="34" charset="0"/>
            </a:endParaRPr>
          </a:p>
        </p:txBody>
      </p:sp>
      <p:sp>
        <p:nvSpPr>
          <p:cNvPr id="78" name="Line 76">
            <a:extLst>
              <a:ext uri="{FF2B5EF4-FFF2-40B4-BE49-F238E27FC236}">
                <a16:creationId xmlns:a16="http://schemas.microsoft.com/office/drawing/2014/main" id="{D0E0697D-2216-4D02-BDEC-568E6E459C62}"/>
              </a:ext>
            </a:extLst>
          </p:cNvPr>
          <p:cNvSpPr>
            <a:spLocks noChangeShapeType="1"/>
          </p:cNvSpPr>
          <p:nvPr/>
        </p:nvSpPr>
        <p:spPr bwMode="auto">
          <a:xfrm>
            <a:off x="3193778" y="2724150"/>
            <a:ext cx="290512" cy="1588"/>
          </a:xfrm>
          <a:prstGeom prst="line">
            <a:avLst/>
          </a:prstGeom>
          <a:noFill/>
          <a:ln w="254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 name="Line 77">
            <a:extLst>
              <a:ext uri="{FF2B5EF4-FFF2-40B4-BE49-F238E27FC236}">
                <a16:creationId xmlns:a16="http://schemas.microsoft.com/office/drawing/2014/main" id="{6A86FD85-2F2B-4EDF-9802-032E14B1E662}"/>
              </a:ext>
            </a:extLst>
          </p:cNvPr>
          <p:cNvSpPr>
            <a:spLocks noChangeShapeType="1"/>
          </p:cNvSpPr>
          <p:nvPr/>
        </p:nvSpPr>
        <p:spPr bwMode="auto">
          <a:xfrm>
            <a:off x="3231878" y="5467350"/>
            <a:ext cx="290512" cy="1588"/>
          </a:xfrm>
          <a:prstGeom prst="line">
            <a:avLst/>
          </a:prstGeom>
          <a:noFill/>
          <a:ln w="254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 name="Rectangle 79">
            <a:extLst>
              <a:ext uri="{FF2B5EF4-FFF2-40B4-BE49-F238E27FC236}">
                <a16:creationId xmlns:a16="http://schemas.microsoft.com/office/drawing/2014/main" id="{4BA8AAEF-6C1B-4919-A730-CA519541F25A}"/>
              </a:ext>
            </a:extLst>
          </p:cNvPr>
          <p:cNvSpPr>
            <a:spLocks noChangeArrowheads="1"/>
          </p:cNvSpPr>
          <p:nvPr/>
        </p:nvSpPr>
        <p:spPr bwMode="auto">
          <a:xfrm>
            <a:off x="11069365" y="2505075"/>
            <a:ext cx="598488"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en-US" altLang="zh-CN" sz="1100">
                <a:latin typeface="Arial" panose="020B0604020202020204" pitchFamily="34" charset="0"/>
              </a:rPr>
              <a:t>B  200</a:t>
            </a:r>
          </a:p>
        </p:txBody>
      </p:sp>
      <p:sp>
        <p:nvSpPr>
          <p:cNvPr id="81" name="Rectangle 80">
            <a:extLst>
              <a:ext uri="{FF2B5EF4-FFF2-40B4-BE49-F238E27FC236}">
                <a16:creationId xmlns:a16="http://schemas.microsoft.com/office/drawing/2014/main" id="{6200401F-A2B3-4C04-95C6-A159A6533634}"/>
              </a:ext>
            </a:extLst>
          </p:cNvPr>
          <p:cNvSpPr>
            <a:spLocks noChangeArrowheads="1"/>
          </p:cNvSpPr>
          <p:nvPr/>
        </p:nvSpPr>
        <p:spPr bwMode="auto">
          <a:xfrm>
            <a:off x="10535965" y="4486275"/>
            <a:ext cx="560388"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en-US" altLang="zh-CN" sz="1100">
                <a:latin typeface="Arial" panose="020B0604020202020204" pitchFamily="34" charset="0"/>
              </a:rPr>
              <a:t>B 200</a:t>
            </a:r>
          </a:p>
        </p:txBody>
      </p:sp>
      <p:sp>
        <p:nvSpPr>
          <p:cNvPr id="82" name="AutoShape 81">
            <a:extLst>
              <a:ext uri="{FF2B5EF4-FFF2-40B4-BE49-F238E27FC236}">
                <a16:creationId xmlns:a16="http://schemas.microsoft.com/office/drawing/2014/main" id="{81845A91-C0EA-4913-84C1-D852B91DDCFC}"/>
              </a:ext>
            </a:extLst>
          </p:cNvPr>
          <p:cNvSpPr>
            <a:spLocks noChangeArrowheads="1"/>
          </p:cNvSpPr>
          <p:nvPr/>
        </p:nvSpPr>
        <p:spPr bwMode="auto">
          <a:xfrm>
            <a:off x="7564165" y="4029075"/>
            <a:ext cx="1066800" cy="152400"/>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2"/>
          </a:solidFill>
          <a:ln w="12700">
            <a:solidFill>
              <a:schemeClr val="tx1"/>
            </a:solidFill>
            <a:miter lim="800000"/>
            <a:headEnd type="none" w="sm" len="sm"/>
            <a:tailEnd type="none" w="sm" len="sm"/>
          </a:ln>
        </p:spPr>
        <p:txBody>
          <a:bodyPr wrap="none" anchor="ctr"/>
          <a:lstStyle/>
          <a:p>
            <a:endParaRPr lang="zh-CN" altLang="en-US"/>
          </a:p>
        </p:txBody>
      </p:sp>
      <p:sp>
        <p:nvSpPr>
          <p:cNvPr id="83" name="Rectangle 82">
            <a:extLst>
              <a:ext uri="{FF2B5EF4-FFF2-40B4-BE49-F238E27FC236}">
                <a16:creationId xmlns:a16="http://schemas.microsoft.com/office/drawing/2014/main" id="{0D80C42A-4A10-4A02-AD80-A62F5F80646B}"/>
              </a:ext>
            </a:extLst>
          </p:cNvPr>
          <p:cNvSpPr>
            <a:spLocks noChangeArrowheads="1"/>
          </p:cNvSpPr>
          <p:nvPr/>
        </p:nvSpPr>
        <p:spPr bwMode="auto">
          <a:xfrm>
            <a:off x="6954565" y="3876675"/>
            <a:ext cx="554038"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1100">
                <a:latin typeface="Arial" panose="020B0604020202020204" pitchFamily="34" charset="0"/>
              </a:rPr>
              <a:t>500</a:t>
            </a:r>
          </a:p>
          <a:p>
            <a:pPr>
              <a:spcBef>
                <a:spcPct val="0"/>
              </a:spcBef>
              <a:buClrTx/>
              <a:buFontTx/>
              <a:buNone/>
            </a:pPr>
            <a:r>
              <a:rPr kumimoji="1" lang="zh-CN" altLang="en-US" sz="1100">
                <a:latin typeface="Arial" panose="020B0604020202020204" pitchFamily="34" charset="0"/>
              </a:rPr>
              <a:t>300</a:t>
            </a:r>
          </a:p>
          <a:p>
            <a:pPr>
              <a:spcBef>
                <a:spcPct val="0"/>
              </a:spcBef>
              <a:buClrTx/>
              <a:buFontTx/>
              <a:buNone/>
            </a:pPr>
            <a:r>
              <a:rPr kumimoji="1" lang="en-US" altLang="zh-CN" sz="1100">
                <a:latin typeface="Arial" panose="020B0604020202020204" pitchFamily="34" charset="0"/>
              </a:rPr>
              <a:t>C 100</a:t>
            </a:r>
          </a:p>
        </p:txBody>
      </p:sp>
      <p:sp>
        <p:nvSpPr>
          <p:cNvPr id="84" name="Rectangle 83">
            <a:extLst>
              <a:ext uri="{FF2B5EF4-FFF2-40B4-BE49-F238E27FC236}">
                <a16:creationId xmlns:a16="http://schemas.microsoft.com/office/drawing/2014/main" id="{DD4864F6-2F15-44D9-BE6E-6598A1837CBE}"/>
              </a:ext>
            </a:extLst>
          </p:cNvPr>
          <p:cNvSpPr>
            <a:spLocks noChangeArrowheads="1"/>
          </p:cNvSpPr>
          <p:nvPr/>
        </p:nvSpPr>
        <p:spPr bwMode="auto">
          <a:xfrm>
            <a:off x="5044008" y="5214515"/>
            <a:ext cx="4724400"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en-US" altLang="zh-CN" sz="1400" dirty="0">
                <a:solidFill>
                  <a:srgbClr val="663300"/>
                </a:solidFill>
                <a:latin typeface="Arial" panose="020B0604020202020204" pitchFamily="34" charset="0"/>
              </a:rPr>
              <a:t>A  </a:t>
            </a:r>
            <a:r>
              <a:rPr kumimoji="1" lang="zh-CN" altLang="en-US" sz="1400" dirty="0">
                <a:solidFill>
                  <a:srgbClr val="663300"/>
                </a:solidFill>
                <a:latin typeface="Arial" panose="020B0604020202020204" pitchFamily="34" charset="0"/>
              </a:rPr>
              <a:t>产成品入库</a:t>
            </a:r>
          </a:p>
          <a:p>
            <a:pPr>
              <a:spcBef>
                <a:spcPct val="0"/>
              </a:spcBef>
              <a:buClrTx/>
              <a:buFontTx/>
              <a:buNone/>
            </a:pPr>
            <a:r>
              <a:rPr kumimoji="1" lang="en-US" altLang="zh-CN" sz="1400" dirty="0">
                <a:solidFill>
                  <a:srgbClr val="663300"/>
                </a:solidFill>
                <a:latin typeface="Arial" panose="020B0604020202020204" pitchFamily="34" charset="0"/>
              </a:rPr>
              <a:t>B  </a:t>
            </a:r>
            <a:r>
              <a:rPr kumimoji="1" lang="zh-CN" altLang="en-US" sz="1400" dirty="0">
                <a:solidFill>
                  <a:srgbClr val="663300"/>
                </a:solidFill>
                <a:latin typeface="Arial" panose="020B0604020202020204" pitchFamily="34" charset="0"/>
              </a:rPr>
              <a:t>生产订单差异结算</a:t>
            </a:r>
          </a:p>
          <a:p>
            <a:pPr>
              <a:spcBef>
                <a:spcPct val="0"/>
              </a:spcBef>
              <a:buClrTx/>
              <a:buFontTx/>
              <a:buNone/>
            </a:pPr>
            <a:r>
              <a:rPr kumimoji="1" lang="en-US" altLang="zh-CN" sz="1400" dirty="0">
                <a:solidFill>
                  <a:srgbClr val="663300"/>
                </a:solidFill>
                <a:latin typeface="Arial" panose="020B0604020202020204" pitchFamily="34" charset="0"/>
              </a:rPr>
              <a:t>C  </a:t>
            </a:r>
            <a:r>
              <a:rPr kumimoji="1" lang="zh-CN" altLang="en-US" sz="1400" dirty="0">
                <a:solidFill>
                  <a:srgbClr val="663300"/>
                </a:solidFill>
                <a:latin typeface="Arial" panose="020B0604020202020204" pitchFamily="34" charset="0"/>
              </a:rPr>
              <a:t>生产成本中心差异结转</a:t>
            </a:r>
          </a:p>
          <a:p>
            <a:pPr>
              <a:spcBef>
                <a:spcPct val="0"/>
              </a:spcBef>
              <a:buClrTx/>
              <a:buFontTx/>
              <a:buNone/>
            </a:pPr>
            <a:r>
              <a:rPr kumimoji="1" lang="en-US" altLang="zh-CN" sz="1400" dirty="0">
                <a:solidFill>
                  <a:srgbClr val="663300"/>
                </a:solidFill>
                <a:latin typeface="Arial" panose="020B0604020202020204" pitchFamily="34" charset="0"/>
              </a:rPr>
              <a:t>D  </a:t>
            </a:r>
            <a:r>
              <a:rPr kumimoji="1" lang="zh-CN" altLang="en-US" sz="1400" dirty="0">
                <a:solidFill>
                  <a:srgbClr val="663300"/>
                </a:solidFill>
                <a:latin typeface="Arial" panose="020B0604020202020204" pitchFamily="34" charset="0"/>
              </a:rPr>
              <a:t>成本对象差异分配到生产订单</a:t>
            </a:r>
          </a:p>
          <a:p>
            <a:pPr>
              <a:spcBef>
                <a:spcPct val="0"/>
              </a:spcBef>
              <a:buClrTx/>
              <a:buFontTx/>
              <a:buNone/>
            </a:pPr>
            <a:r>
              <a:rPr kumimoji="1" lang="en-US" altLang="zh-CN" sz="1400" dirty="0">
                <a:solidFill>
                  <a:srgbClr val="663300"/>
                </a:solidFill>
                <a:latin typeface="Arial" panose="020B0604020202020204" pitchFamily="34" charset="0"/>
              </a:rPr>
              <a:t>E  </a:t>
            </a:r>
            <a:r>
              <a:rPr kumimoji="1" lang="zh-CN" altLang="en-US" sz="1400" dirty="0">
                <a:solidFill>
                  <a:srgbClr val="663300"/>
                </a:solidFill>
                <a:latin typeface="Arial" panose="020B0604020202020204" pitchFamily="34" charset="0"/>
              </a:rPr>
              <a:t>月末对成本对象下的所有生产订单进行差异结算</a:t>
            </a:r>
            <a:endParaRPr kumimoji="1" lang="zh-CN" altLang="en-US" sz="1400" dirty="0">
              <a:latin typeface="Arial" panose="020B0604020202020204" pitchFamily="34" charset="0"/>
            </a:endParaRPr>
          </a:p>
        </p:txBody>
      </p:sp>
      <p:grpSp>
        <p:nvGrpSpPr>
          <p:cNvPr id="85" name="Group 84">
            <a:extLst>
              <a:ext uri="{FF2B5EF4-FFF2-40B4-BE49-F238E27FC236}">
                <a16:creationId xmlns:a16="http://schemas.microsoft.com/office/drawing/2014/main" id="{7AAB915E-8F6A-45C6-9B2E-2EC9D23F5C06}"/>
              </a:ext>
            </a:extLst>
          </p:cNvPr>
          <p:cNvGrpSpPr>
            <a:grpSpLocks/>
          </p:cNvGrpSpPr>
          <p:nvPr/>
        </p:nvGrpSpPr>
        <p:grpSpPr bwMode="auto">
          <a:xfrm>
            <a:off x="10459765" y="4410075"/>
            <a:ext cx="1239838" cy="454025"/>
            <a:chOff x="4981" y="2830"/>
            <a:chExt cx="781" cy="286"/>
          </a:xfrm>
        </p:grpSpPr>
        <p:sp>
          <p:nvSpPr>
            <p:cNvPr id="86" name="Line 85">
              <a:extLst>
                <a:ext uri="{FF2B5EF4-FFF2-40B4-BE49-F238E27FC236}">
                  <a16:creationId xmlns:a16="http://schemas.microsoft.com/office/drawing/2014/main" id="{B4D48198-991F-4EF9-8A4C-820E65CC442F}"/>
                </a:ext>
              </a:extLst>
            </p:cNvPr>
            <p:cNvSpPr>
              <a:spLocks noChangeShapeType="1"/>
            </p:cNvSpPr>
            <p:nvPr/>
          </p:nvSpPr>
          <p:spPr bwMode="auto">
            <a:xfrm>
              <a:off x="4981" y="2830"/>
              <a:ext cx="781" cy="0"/>
            </a:xfrm>
            <a:prstGeom prst="line">
              <a:avLst/>
            </a:prstGeom>
            <a:noFill/>
            <a:ln w="25400">
              <a:solidFill>
                <a:srgbClr val="D88428"/>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7" name="Line 86">
              <a:extLst>
                <a:ext uri="{FF2B5EF4-FFF2-40B4-BE49-F238E27FC236}">
                  <a16:creationId xmlns:a16="http://schemas.microsoft.com/office/drawing/2014/main" id="{87BB5181-A35C-40C9-9B82-2FC6BAA7EF88}"/>
                </a:ext>
              </a:extLst>
            </p:cNvPr>
            <p:cNvSpPr>
              <a:spLocks noChangeShapeType="1"/>
            </p:cNvSpPr>
            <p:nvPr/>
          </p:nvSpPr>
          <p:spPr bwMode="auto">
            <a:xfrm>
              <a:off x="5354" y="2857"/>
              <a:ext cx="0" cy="259"/>
            </a:xfrm>
            <a:prstGeom prst="line">
              <a:avLst/>
            </a:prstGeom>
            <a:noFill/>
            <a:ln w="25400">
              <a:solidFill>
                <a:srgbClr val="D88428"/>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8" name="Rectangle 87">
            <a:extLst>
              <a:ext uri="{FF2B5EF4-FFF2-40B4-BE49-F238E27FC236}">
                <a16:creationId xmlns:a16="http://schemas.microsoft.com/office/drawing/2014/main" id="{EF4D87E1-14BA-465D-82D4-39366798749C}"/>
              </a:ext>
            </a:extLst>
          </p:cNvPr>
          <p:cNvSpPr>
            <a:spLocks noChangeArrowheads="1"/>
          </p:cNvSpPr>
          <p:nvPr/>
        </p:nvSpPr>
        <p:spPr bwMode="auto">
          <a:xfrm>
            <a:off x="10307365" y="4105275"/>
            <a:ext cx="160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1400">
                <a:latin typeface="Arial" panose="020B0604020202020204" pitchFamily="34" charset="0"/>
              </a:rPr>
              <a:t>  产成品库存差异</a:t>
            </a:r>
          </a:p>
        </p:txBody>
      </p:sp>
      <p:sp>
        <p:nvSpPr>
          <p:cNvPr id="89" name="Rectangle 88">
            <a:extLst>
              <a:ext uri="{FF2B5EF4-FFF2-40B4-BE49-F238E27FC236}">
                <a16:creationId xmlns:a16="http://schemas.microsoft.com/office/drawing/2014/main" id="{8D3AAAA8-61A3-40DF-81B7-0DA83886D38C}"/>
              </a:ext>
            </a:extLst>
          </p:cNvPr>
          <p:cNvSpPr>
            <a:spLocks noChangeArrowheads="1"/>
          </p:cNvSpPr>
          <p:nvPr/>
        </p:nvSpPr>
        <p:spPr bwMode="auto">
          <a:xfrm>
            <a:off x="4211365" y="2428875"/>
            <a:ext cx="45720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kumimoji="1" lang="zh-CN" altLang="en-US" sz="1100">
              <a:latin typeface="Arial" panose="020B0604020202020204" pitchFamily="34" charset="0"/>
            </a:endParaRPr>
          </a:p>
          <a:p>
            <a:pPr>
              <a:spcBef>
                <a:spcPct val="0"/>
              </a:spcBef>
              <a:buClrTx/>
              <a:buFontTx/>
              <a:buNone/>
            </a:pPr>
            <a:endParaRPr kumimoji="1" lang="zh-CN" altLang="en-US" sz="1100">
              <a:latin typeface="Arial" panose="020B0604020202020204" pitchFamily="34" charset="0"/>
            </a:endParaRPr>
          </a:p>
        </p:txBody>
      </p:sp>
      <p:sp>
        <p:nvSpPr>
          <p:cNvPr id="90" name="Rectangle 89">
            <a:extLst>
              <a:ext uri="{FF2B5EF4-FFF2-40B4-BE49-F238E27FC236}">
                <a16:creationId xmlns:a16="http://schemas.microsoft.com/office/drawing/2014/main" id="{3107357B-6EE9-4359-A466-4AFCB18250FC}"/>
              </a:ext>
            </a:extLst>
          </p:cNvPr>
          <p:cNvSpPr>
            <a:spLocks noChangeArrowheads="1"/>
          </p:cNvSpPr>
          <p:nvPr/>
        </p:nvSpPr>
        <p:spPr bwMode="auto">
          <a:xfrm>
            <a:off x="5582965" y="2200275"/>
            <a:ext cx="45720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1100">
                <a:latin typeface="Arial" panose="020B0604020202020204" pitchFamily="34" charset="0"/>
              </a:rPr>
              <a:t>250</a:t>
            </a:r>
          </a:p>
          <a:p>
            <a:pPr>
              <a:spcBef>
                <a:spcPct val="0"/>
              </a:spcBef>
              <a:buClrTx/>
              <a:buFontTx/>
              <a:buNone/>
            </a:pPr>
            <a:endParaRPr kumimoji="1" lang="zh-CN" altLang="en-US" sz="1100">
              <a:latin typeface="Arial" panose="020B0604020202020204" pitchFamily="34" charset="0"/>
            </a:endParaRPr>
          </a:p>
        </p:txBody>
      </p:sp>
      <p:sp>
        <p:nvSpPr>
          <p:cNvPr id="91" name="Rectangle 90">
            <a:extLst>
              <a:ext uri="{FF2B5EF4-FFF2-40B4-BE49-F238E27FC236}">
                <a16:creationId xmlns:a16="http://schemas.microsoft.com/office/drawing/2014/main" id="{E0402A4C-C9E7-434B-8D9D-EC22A609E3E6}"/>
              </a:ext>
            </a:extLst>
          </p:cNvPr>
          <p:cNvSpPr>
            <a:spLocks noChangeArrowheads="1"/>
          </p:cNvSpPr>
          <p:nvPr/>
        </p:nvSpPr>
        <p:spPr bwMode="auto">
          <a:xfrm>
            <a:off x="7030765" y="2200275"/>
            <a:ext cx="45720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zh-CN" altLang="en-US" sz="1100">
                <a:latin typeface="Arial" panose="020B0604020202020204" pitchFamily="34" charset="0"/>
              </a:rPr>
              <a:t>50</a:t>
            </a:r>
          </a:p>
          <a:p>
            <a:pPr>
              <a:spcBef>
                <a:spcPct val="0"/>
              </a:spcBef>
              <a:buClrTx/>
              <a:buFontTx/>
              <a:buNone/>
            </a:pPr>
            <a:endParaRPr kumimoji="1" lang="zh-CN" altLang="en-US" sz="1100">
              <a:latin typeface="Arial" panose="020B0604020202020204" pitchFamily="34" charset="0"/>
            </a:endParaRPr>
          </a:p>
        </p:txBody>
      </p:sp>
      <p:grpSp>
        <p:nvGrpSpPr>
          <p:cNvPr id="92" name="Group 91">
            <a:extLst>
              <a:ext uri="{FF2B5EF4-FFF2-40B4-BE49-F238E27FC236}">
                <a16:creationId xmlns:a16="http://schemas.microsoft.com/office/drawing/2014/main" id="{F3714B19-3675-4A7C-B4EA-A56EF1EF5D75}"/>
              </a:ext>
            </a:extLst>
          </p:cNvPr>
          <p:cNvGrpSpPr>
            <a:grpSpLocks/>
          </p:cNvGrpSpPr>
          <p:nvPr/>
        </p:nvGrpSpPr>
        <p:grpSpPr bwMode="auto">
          <a:xfrm>
            <a:off x="6954565" y="5019675"/>
            <a:ext cx="1239838" cy="454025"/>
            <a:chOff x="4981" y="2830"/>
            <a:chExt cx="781" cy="286"/>
          </a:xfrm>
        </p:grpSpPr>
        <p:sp>
          <p:nvSpPr>
            <p:cNvPr id="93" name="Line 92">
              <a:extLst>
                <a:ext uri="{FF2B5EF4-FFF2-40B4-BE49-F238E27FC236}">
                  <a16:creationId xmlns:a16="http://schemas.microsoft.com/office/drawing/2014/main" id="{0E023965-2F37-4A83-8031-09F61113A16D}"/>
                </a:ext>
              </a:extLst>
            </p:cNvPr>
            <p:cNvSpPr>
              <a:spLocks noChangeShapeType="1"/>
            </p:cNvSpPr>
            <p:nvPr/>
          </p:nvSpPr>
          <p:spPr bwMode="auto">
            <a:xfrm>
              <a:off x="4981" y="2830"/>
              <a:ext cx="781" cy="0"/>
            </a:xfrm>
            <a:prstGeom prst="line">
              <a:avLst/>
            </a:prstGeom>
            <a:noFill/>
            <a:ln w="25400">
              <a:solidFill>
                <a:srgbClr val="D88428"/>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 name="Line 93">
              <a:extLst>
                <a:ext uri="{FF2B5EF4-FFF2-40B4-BE49-F238E27FC236}">
                  <a16:creationId xmlns:a16="http://schemas.microsoft.com/office/drawing/2014/main" id="{99DD7B70-934A-405D-9B77-BB4FDC8F5802}"/>
                </a:ext>
              </a:extLst>
            </p:cNvPr>
            <p:cNvSpPr>
              <a:spLocks noChangeShapeType="1"/>
            </p:cNvSpPr>
            <p:nvPr/>
          </p:nvSpPr>
          <p:spPr bwMode="auto">
            <a:xfrm>
              <a:off x="5354" y="2857"/>
              <a:ext cx="0" cy="259"/>
            </a:xfrm>
            <a:prstGeom prst="line">
              <a:avLst/>
            </a:prstGeom>
            <a:noFill/>
            <a:ln w="25400">
              <a:solidFill>
                <a:srgbClr val="D88428"/>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5" name="Rectangle 94">
            <a:extLst>
              <a:ext uri="{FF2B5EF4-FFF2-40B4-BE49-F238E27FC236}">
                <a16:creationId xmlns:a16="http://schemas.microsoft.com/office/drawing/2014/main" id="{3E6DE9FB-A2A1-4673-A33C-CA120835BA8B}"/>
              </a:ext>
            </a:extLst>
          </p:cNvPr>
          <p:cNvSpPr>
            <a:spLocks noChangeArrowheads="1"/>
          </p:cNvSpPr>
          <p:nvPr/>
        </p:nvSpPr>
        <p:spPr bwMode="auto">
          <a:xfrm>
            <a:off x="7106965" y="4638675"/>
            <a:ext cx="100012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defRPr/>
            </a:pPr>
            <a:r>
              <a:rPr kumimoji="1" lang="zh-CN" altLang="en-US" sz="1600">
                <a:solidFill>
                  <a:srgbClr val="663300"/>
                </a:solidFill>
                <a:effectLst>
                  <a:outerShdw blurRad="38100" dist="38100" dir="2700000" algn="tl">
                    <a:srgbClr val="C0C0C0"/>
                  </a:outerShdw>
                </a:effectLst>
              </a:rPr>
              <a:t>成本对象</a:t>
            </a:r>
            <a:endParaRPr kumimoji="1" lang="zh-CN" altLang="en-US" sz="1400">
              <a:solidFill>
                <a:srgbClr val="C41EE2"/>
              </a:solidFill>
            </a:endParaRPr>
          </a:p>
        </p:txBody>
      </p:sp>
      <p:sp>
        <p:nvSpPr>
          <p:cNvPr id="96" name="Rectangle 95">
            <a:extLst>
              <a:ext uri="{FF2B5EF4-FFF2-40B4-BE49-F238E27FC236}">
                <a16:creationId xmlns:a16="http://schemas.microsoft.com/office/drawing/2014/main" id="{376E9F42-A807-4746-B6D3-B5BF37C4A0A9}"/>
              </a:ext>
            </a:extLst>
          </p:cNvPr>
          <p:cNvSpPr>
            <a:spLocks noChangeArrowheads="1"/>
          </p:cNvSpPr>
          <p:nvPr/>
        </p:nvSpPr>
        <p:spPr bwMode="auto">
          <a:xfrm>
            <a:off x="6878365" y="5095875"/>
            <a:ext cx="554038"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en-US" altLang="zh-CN" sz="1100">
                <a:latin typeface="Arial" panose="020B0604020202020204" pitchFamily="34" charset="0"/>
              </a:rPr>
              <a:t>C 100</a:t>
            </a:r>
          </a:p>
        </p:txBody>
      </p:sp>
      <p:sp>
        <p:nvSpPr>
          <p:cNvPr id="97" name="Rectangle 96">
            <a:extLst>
              <a:ext uri="{FF2B5EF4-FFF2-40B4-BE49-F238E27FC236}">
                <a16:creationId xmlns:a16="http://schemas.microsoft.com/office/drawing/2014/main" id="{837CF2BE-0732-454A-BDA0-D14E59520DAC}"/>
              </a:ext>
            </a:extLst>
          </p:cNvPr>
          <p:cNvSpPr>
            <a:spLocks noChangeArrowheads="1"/>
          </p:cNvSpPr>
          <p:nvPr/>
        </p:nvSpPr>
        <p:spPr bwMode="auto">
          <a:xfrm>
            <a:off x="7640365" y="5095875"/>
            <a:ext cx="560388"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en-US" altLang="zh-CN" sz="1100">
                <a:latin typeface="Arial" panose="020B0604020202020204" pitchFamily="34" charset="0"/>
              </a:rPr>
              <a:t>D 100</a:t>
            </a:r>
          </a:p>
        </p:txBody>
      </p:sp>
      <p:sp>
        <p:nvSpPr>
          <p:cNvPr id="98" name="Rectangle 97">
            <a:extLst>
              <a:ext uri="{FF2B5EF4-FFF2-40B4-BE49-F238E27FC236}">
                <a16:creationId xmlns:a16="http://schemas.microsoft.com/office/drawing/2014/main" id="{47EB37EB-93EF-4E9F-9BA8-78690DA604B7}"/>
              </a:ext>
            </a:extLst>
          </p:cNvPr>
          <p:cNvSpPr>
            <a:spLocks noChangeArrowheads="1"/>
          </p:cNvSpPr>
          <p:nvPr/>
        </p:nvSpPr>
        <p:spPr bwMode="auto">
          <a:xfrm>
            <a:off x="10535965" y="4638675"/>
            <a:ext cx="55245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en-US" altLang="zh-CN" sz="1100">
                <a:latin typeface="Arial" panose="020B0604020202020204" pitchFamily="34" charset="0"/>
              </a:rPr>
              <a:t>E 100</a:t>
            </a:r>
          </a:p>
        </p:txBody>
      </p:sp>
      <p:sp>
        <p:nvSpPr>
          <p:cNvPr id="99" name="Rectangle 98">
            <a:extLst>
              <a:ext uri="{FF2B5EF4-FFF2-40B4-BE49-F238E27FC236}">
                <a16:creationId xmlns:a16="http://schemas.microsoft.com/office/drawing/2014/main" id="{D6164CAC-2268-4A12-8030-0BC6266EDD32}"/>
              </a:ext>
            </a:extLst>
          </p:cNvPr>
          <p:cNvSpPr>
            <a:spLocks noChangeArrowheads="1"/>
          </p:cNvSpPr>
          <p:nvPr/>
        </p:nvSpPr>
        <p:spPr bwMode="auto">
          <a:xfrm>
            <a:off x="11069365" y="2733675"/>
            <a:ext cx="59055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kumimoji="1" lang="en-US" altLang="zh-CN" sz="1100">
                <a:latin typeface="Arial" panose="020B0604020202020204" pitchFamily="34" charset="0"/>
              </a:rPr>
              <a:t>E  100</a:t>
            </a:r>
          </a:p>
        </p:txBody>
      </p:sp>
    </p:spTree>
    <p:extLst>
      <p:ext uri="{BB962C8B-B14F-4D97-AF65-F5344CB8AC3E}">
        <p14:creationId xmlns:p14="http://schemas.microsoft.com/office/powerpoint/2010/main" val="26816053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en-US" altLang="zh-CN" dirty="0"/>
              <a:t>SAP </a:t>
            </a:r>
            <a:r>
              <a:rPr lang="zh-CN" altLang="en-US" dirty="0"/>
              <a:t>标准成本管理体系与成本数据归集分析流程</a:t>
            </a:r>
            <a:endParaRPr lang="en-US" dirty="0"/>
          </a:p>
        </p:txBody>
      </p:sp>
      <p:sp>
        <p:nvSpPr>
          <p:cNvPr id="4" name="Rectangle 2">
            <a:extLst>
              <a:ext uri="{FF2B5EF4-FFF2-40B4-BE49-F238E27FC236}">
                <a16:creationId xmlns:a16="http://schemas.microsoft.com/office/drawing/2014/main" id="{D42F7201-43E2-4195-8323-71C6F1128096}"/>
              </a:ext>
            </a:extLst>
          </p:cNvPr>
          <p:cNvSpPr>
            <a:spLocks noChangeArrowheads="1"/>
          </p:cNvSpPr>
          <p:nvPr/>
        </p:nvSpPr>
        <p:spPr bwMode="gray">
          <a:xfrm>
            <a:off x="3432348" y="3830291"/>
            <a:ext cx="8496300" cy="2303462"/>
          </a:xfrm>
          <a:prstGeom prst="rect">
            <a:avLst/>
          </a:prstGeom>
          <a:gradFill rotWithShape="1">
            <a:gsLst>
              <a:gs pos="0">
                <a:schemeClr val="accent1">
                  <a:gamma/>
                  <a:tint val="29412"/>
                  <a:invGamma/>
                </a:schemeClr>
              </a:gs>
              <a:gs pos="100000">
                <a:schemeClr val="accent1">
                  <a:alpha val="22000"/>
                </a:schemeClr>
              </a:gs>
            </a:gsLst>
            <a:lin ang="5400000" scaled="1"/>
          </a:gra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en-GB"/>
          </a:p>
        </p:txBody>
      </p:sp>
      <p:sp>
        <p:nvSpPr>
          <p:cNvPr id="5" name="Rectangle 3">
            <a:extLst>
              <a:ext uri="{FF2B5EF4-FFF2-40B4-BE49-F238E27FC236}">
                <a16:creationId xmlns:a16="http://schemas.microsoft.com/office/drawing/2014/main" id="{F9454676-88DC-4A89-A056-32EAE27FED80}"/>
              </a:ext>
            </a:extLst>
          </p:cNvPr>
          <p:cNvSpPr>
            <a:spLocks noChangeArrowheads="1"/>
          </p:cNvSpPr>
          <p:nvPr/>
        </p:nvSpPr>
        <p:spPr bwMode="gray">
          <a:xfrm>
            <a:off x="4872210" y="4046191"/>
            <a:ext cx="6769100" cy="2117725"/>
          </a:xfrm>
          <a:prstGeom prst="rect">
            <a:avLst/>
          </a:prstGeom>
          <a:gradFill rotWithShape="1">
            <a:gsLst>
              <a:gs pos="0">
                <a:srgbClr val="EAEEF1"/>
              </a:gs>
              <a:gs pos="100000">
                <a:srgbClr val="BBCAD1"/>
              </a:gs>
            </a:gsLst>
            <a:lin ang="5400000" scaled="1"/>
          </a:gra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en-GB" altLang="zh-CN" sz="1800">
              <a:latin typeface="Arial" panose="020B0604020202020204" pitchFamily="34" charset="0"/>
            </a:endParaRPr>
          </a:p>
        </p:txBody>
      </p:sp>
      <p:sp>
        <p:nvSpPr>
          <p:cNvPr id="6" name="Rectangle 4">
            <a:extLst>
              <a:ext uri="{FF2B5EF4-FFF2-40B4-BE49-F238E27FC236}">
                <a16:creationId xmlns:a16="http://schemas.microsoft.com/office/drawing/2014/main" id="{21BDC415-72D6-4F1C-9F9C-D11CF83AC632}"/>
              </a:ext>
            </a:extLst>
          </p:cNvPr>
          <p:cNvSpPr>
            <a:spLocks noChangeArrowheads="1"/>
          </p:cNvSpPr>
          <p:nvPr/>
        </p:nvSpPr>
        <p:spPr bwMode="gray">
          <a:xfrm>
            <a:off x="6240635" y="5125691"/>
            <a:ext cx="5111750" cy="1163637"/>
          </a:xfrm>
          <a:prstGeom prst="rect">
            <a:avLst/>
          </a:prstGeom>
          <a:gradFill rotWithShape="1">
            <a:gsLst>
              <a:gs pos="0">
                <a:srgbClr val="F0F6ED"/>
              </a:gs>
              <a:gs pos="100000">
                <a:srgbClr val="B4CFA5"/>
              </a:gs>
            </a:gsLst>
            <a:lin ang="5400000" scaled="1"/>
          </a:gra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en-US" altLang="zh-CN" sz="1800">
              <a:latin typeface="Arial" panose="020B0604020202020204" pitchFamily="34" charset="0"/>
              <a:ea typeface="黑体" panose="02010609060101010101" pitchFamily="49" charset="-122"/>
            </a:endParaRPr>
          </a:p>
        </p:txBody>
      </p:sp>
      <p:sp>
        <p:nvSpPr>
          <p:cNvPr id="7" name="Rectangle 5">
            <a:extLst>
              <a:ext uri="{FF2B5EF4-FFF2-40B4-BE49-F238E27FC236}">
                <a16:creationId xmlns:a16="http://schemas.microsoft.com/office/drawing/2014/main" id="{93D530F2-A5E8-41D6-A52F-D8843AA61370}"/>
              </a:ext>
            </a:extLst>
          </p:cNvPr>
          <p:cNvSpPr>
            <a:spLocks noChangeArrowheads="1"/>
          </p:cNvSpPr>
          <p:nvPr/>
        </p:nvSpPr>
        <p:spPr bwMode="gray">
          <a:xfrm>
            <a:off x="3110085" y="2318991"/>
            <a:ext cx="8386763" cy="2087562"/>
          </a:xfrm>
          <a:prstGeom prst="rect">
            <a:avLst/>
          </a:prstGeom>
          <a:gradFill rotWithShape="1">
            <a:gsLst>
              <a:gs pos="0">
                <a:schemeClr val="accent1">
                  <a:gamma/>
                  <a:tint val="29412"/>
                  <a:invGamma/>
                </a:schemeClr>
              </a:gs>
              <a:gs pos="100000">
                <a:schemeClr val="accent1">
                  <a:alpha val="22000"/>
                </a:schemeClr>
              </a:gs>
            </a:gsLst>
            <a:lin ang="5400000" scaled="1"/>
          </a:gra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defRPr/>
            </a:pPr>
            <a:endParaRPr lang="en-GB"/>
          </a:p>
        </p:txBody>
      </p:sp>
      <p:sp>
        <p:nvSpPr>
          <p:cNvPr id="8" name="Rectangle 6">
            <a:extLst>
              <a:ext uri="{FF2B5EF4-FFF2-40B4-BE49-F238E27FC236}">
                <a16:creationId xmlns:a16="http://schemas.microsoft.com/office/drawing/2014/main" id="{23FB0C9A-09F2-4046-9031-EFDF8FE00DB4}"/>
              </a:ext>
            </a:extLst>
          </p:cNvPr>
          <p:cNvSpPr>
            <a:spLocks noChangeArrowheads="1"/>
          </p:cNvSpPr>
          <p:nvPr/>
        </p:nvSpPr>
        <p:spPr bwMode="gray">
          <a:xfrm>
            <a:off x="4799185" y="3469928"/>
            <a:ext cx="6337300" cy="1163638"/>
          </a:xfrm>
          <a:prstGeom prst="rect">
            <a:avLst/>
          </a:prstGeom>
          <a:gradFill rotWithShape="1">
            <a:gsLst>
              <a:gs pos="0">
                <a:srgbClr val="F0F6ED"/>
              </a:gs>
              <a:gs pos="50000">
                <a:srgbClr val="B4CFA5"/>
              </a:gs>
              <a:gs pos="100000">
                <a:srgbClr val="F0F6ED"/>
              </a:gs>
            </a:gsLst>
            <a:lin ang="5400000" scaled="1"/>
          </a:gra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en-US" altLang="zh-CN" sz="1800">
              <a:latin typeface="Arial" panose="020B0604020202020204" pitchFamily="34" charset="0"/>
              <a:ea typeface="黑体" panose="02010609060101010101" pitchFamily="49" charset="-122"/>
            </a:endParaRPr>
          </a:p>
        </p:txBody>
      </p:sp>
      <p:sp>
        <p:nvSpPr>
          <p:cNvPr id="9" name="Rectangle 7">
            <a:extLst>
              <a:ext uri="{FF2B5EF4-FFF2-40B4-BE49-F238E27FC236}">
                <a16:creationId xmlns:a16="http://schemas.microsoft.com/office/drawing/2014/main" id="{A121B7A1-D68E-4243-BBB1-4D461D135C43}"/>
              </a:ext>
            </a:extLst>
          </p:cNvPr>
          <p:cNvSpPr>
            <a:spLocks noChangeArrowheads="1"/>
          </p:cNvSpPr>
          <p:nvPr/>
        </p:nvSpPr>
        <p:spPr bwMode="gray">
          <a:xfrm>
            <a:off x="3780010" y="1023591"/>
            <a:ext cx="6289675" cy="2117725"/>
          </a:xfrm>
          <a:prstGeom prst="rect">
            <a:avLst/>
          </a:prstGeom>
          <a:gradFill rotWithShape="1">
            <a:gsLst>
              <a:gs pos="0">
                <a:srgbClr val="BBCAD1"/>
              </a:gs>
              <a:gs pos="100000">
                <a:srgbClr val="EAEEF1"/>
              </a:gs>
            </a:gsLst>
            <a:lin ang="5400000" scaled="1"/>
          </a:gra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en-GB" altLang="zh-CN" sz="1800">
              <a:latin typeface="Arial" panose="020B0604020202020204" pitchFamily="34" charset="0"/>
            </a:endParaRPr>
          </a:p>
        </p:txBody>
      </p:sp>
      <p:sp>
        <p:nvSpPr>
          <p:cNvPr id="10" name="Rectangle 8">
            <a:extLst>
              <a:ext uri="{FF2B5EF4-FFF2-40B4-BE49-F238E27FC236}">
                <a16:creationId xmlns:a16="http://schemas.microsoft.com/office/drawing/2014/main" id="{53F2406E-8E7D-4873-92B3-0F2166C7F3D6}"/>
              </a:ext>
            </a:extLst>
          </p:cNvPr>
          <p:cNvSpPr>
            <a:spLocks noChangeArrowheads="1"/>
          </p:cNvSpPr>
          <p:nvPr/>
        </p:nvSpPr>
        <p:spPr bwMode="gray">
          <a:xfrm>
            <a:off x="4295948" y="2172941"/>
            <a:ext cx="5892800" cy="1163637"/>
          </a:xfrm>
          <a:prstGeom prst="rect">
            <a:avLst/>
          </a:prstGeom>
          <a:gradFill rotWithShape="1">
            <a:gsLst>
              <a:gs pos="0">
                <a:srgbClr val="B4CFA5"/>
              </a:gs>
              <a:gs pos="100000">
                <a:srgbClr val="F0F6ED"/>
              </a:gs>
            </a:gsLst>
            <a:lin ang="5400000" scaled="1"/>
          </a:gra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en-US" altLang="zh-CN" sz="1800">
              <a:latin typeface="Arial" panose="020B0604020202020204" pitchFamily="34" charset="0"/>
              <a:ea typeface="黑体" panose="02010609060101010101" pitchFamily="49" charset="-122"/>
            </a:endParaRPr>
          </a:p>
        </p:txBody>
      </p:sp>
      <p:sp>
        <p:nvSpPr>
          <p:cNvPr id="11" name="Text Box 9">
            <a:extLst>
              <a:ext uri="{FF2B5EF4-FFF2-40B4-BE49-F238E27FC236}">
                <a16:creationId xmlns:a16="http://schemas.microsoft.com/office/drawing/2014/main" id="{C8E4F074-2E0F-45AC-AEAD-7EE1BDFED948}"/>
              </a:ext>
            </a:extLst>
          </p:cNvPr>
          <p:cNvSpPr txBox="1">
            <a:spLocks noChangeArrowheads="1"/>
          </p:cNvSpPr>
          <p:nvPr/>
        </p:nvSpPr>
        <p:spPr bwMode="gray">
          <a:xfrm rot="16200000">
            <a:off x="3390279" y="1400622"/>
            <a:ext cx="1357313" cy="5175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rgbClr val="33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buClr>
                <a:srgbClr val="F48B00"/>
              </a:buClr>
              <a:buFontTx/>
              <a:buNone/>
            </a:pPr>
            <a:r>
              <a:rPr lang="zh-CN" altLang="en-US" sz="1400">
                <a:solidFill>
                  <a:srgbClr val="336699"/>
                </a:solidFill>
                <a:latin typeface="Arial Black" panose="020B0A04020102020204" pitchFamily="34" charset="0"/>
                <a:ea typeface="黑体" panose="02010609060101010101" pitchFamily="49" charset="-122"/>
              </a:rPr>
              <a:t>用户效率</a:t>
            </a:r>
          </a:p>
        </p:txBody>
      </p:sp>
      <p:sp>
        <p:nvSpPr>
          <p:cNvPr id="12" name="Text Box 10">
            <a:extLst>
              <a:ext uri="{FF2B5EF4-FFF2-40B4-BE49-F238E27FC236}">
                <a16:creationId xmlns:a16="http://schemas.microsoft.com/office/drawing/2014/main" id="{A5015305-DCB9-4D6B-A4A3-75CBF0B672C1}"/>
              </a:ext>
            </a:extLst>
          </p:cNvPr>
          <p:cNvSpPr txBox="1">
            <a:spLocks noChangeArrowheads="1"/>
          </p:cNvSpPr>
          <p:nvPr/>
        </p:nvSpPr>
        <p:spPr bwMode="gray">
          <a:xfrm>
            <a:off x="8807623" y="3073053"/>
            <a:ext cx="1395412"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rgbClr val="33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buClr>
                <a:srgbClr val="F48B00"/>
              </a:buClr>
              <a:buFontTx/>
              <a:buNone/>
            </a:pPr>
            <a:r>
              <a:rPr lang="zh-CN" altLang="en-US" sz="1400">
                <a:solidFill>
                  <a:srgbClr val="4B9507"/>
                </a:solidFill>
                <a:latin typeface="Arial" panose="020B0604020202020204" pitchFamily="34" charset="0"/>
                <a:ea typeface="黑体" panose="02010609060101010101" pitchFamily="49" charset="-122"/>
              </a:rPr>
              <a:t>自动化</a:t>
            </a:r>
          </a:p>
        </p:txBody>
      </p:sp>
      <p:sp>
        <p:nvSpPr>
          <p:cNvPr id="13" name="Text Box 11">
            <a:extLst>
              <a:ext uri="{FF2B5EF4-FFF2-40B4-BE49-F238E27FC236}">
                <a16:creationId xmlns:a16="http://schemas.microsoft.com/office/drawing/2014/main" id="{031EE0C9-D2D4-4DAC-9823-BCBDF3F7271E}"/>
              </a:ext>
            </a:extLst>
          </p:cNvPr>
          <p:cNvSpPr txBox="1">
            <a:spLocks noChangeArrowheads="1"/>
          </p:cNvSpPr>
          <p:nvPr/>
        </p:nvSpPr>
        <p:spPr bwMode="gray">
          <a:xfrm rot="16200000">
            <a:off x="2664791" y="3516760"/>
            <a:ext cx="1262063"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rgbClr val="33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buClr>
                <a:srgbClr val="F48B00"/>
              </a:buClr>
              <a:buFontTx/>
              <a:buNone/>
            </a:pPr>
            <a:r>
              <a:rPr lang="zh-CN" altLang="en-US" sz="1400">
                <a:solidFill>
                  <a:schemeClr val="accent1"/>
                </a:solidFill>
                <a:latin typeface="Arial" panose="020B0604020202020204" pitchFamily="34" charset="0"/>
                <a:ea typeface="黑体" panose="02010609060101010101" pitchFamily="49" charset="-122"/>
              </a:rPr>
              <a:t>效率与自动化</a:t>
            </a:r>
            <a:endParaRPr lang="en-US" altLang="zh-CN" sz="1400">
              <a:solidFill>
                <a:schemeClr val="accent1"/>
              </a:solidFill>
              <a:latin typeface="Arial" panose="020B0604020202020204" pitchFamily="34" charset="0"/>
              <a:ea typeface="黑体" panose="02010609060101010101" pitchFamily="49" charset="-122"/>
            </a:endParaRPr>
          </a:p>
        </p:txBody>
      </p:sp>
      <p:sp>
        <p:nvSpPr>
          <p:cNvPr id="14" name="Text Box 13">
            <a:extLst>
              <a:ext uri="{FF2B5EF4-FFF2-40B4-BE49-F238E27FC236}">
                <a16:creationId xmlns:a16="http://schemas.microsoft.com/office/drawing/2014/main" id="{A91450B9-77B0-4AA9-90CF-5A55D93C6FBC}"/>
              </a:ext>
            </a:extLst>
          </p:cNvPr>
          <p:cNvSpPr txBox="1">
            <a:spLocks noChangeArrowheads="1"/>
          </p:cNvSpPr>
          <p:nvPr/>
        </p:nvSpPr>
        <p:spPr bwMode="gray">
          <a:xfrm>
            <a:off x="5785023" y="1825278"/>
            <a:ext cx="1836737" cy="2746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rgbClr val="33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buClr>
                <a:srgbClr val="F48B00"/>
              </a:buClr>
              <a:buFontTx/>
              <a:buNone/>
            </a:pPr>
            <a:r>
              <a:rPr lang="zh-CN" altLang="en-US" sz="1200">
                <a:latin typeface="Arial" panose="020B0604020202020204" pitchFamily="34" charset="0"/>
                <a:ea typeface="黑体" panose="02010609060101010101" pitchFamily="49" charset="-122"/>
              </a:rPr>
              <a:t>生产计划员</a:t>
            </a:r>
          </a:p>
        </p:txBody>
      </p:sp>
      <p:sp>
        <p:nvSpPr>
          <p:cNvPr id="15" name="Text Box 14">
            <a:extLst>
              <a:ext uri="{FF2B5EF4-FFF2-40B4-BE49-F238E27FC236}">
                <a16:creationId xmlns:a16="http://schemas.microsoft.com/office/drawing/2014/main" id="{8D2A0F18-94D9-4CCE-A9F6-CE33E2974A99}"/>
              </a:ext>
            </a:extLst>
          </p:cNvPr>
          <p:cNvSpPr txBox="1">
            <a:spLocks noChangeArrowheads="1"/>
          </p:cNvSpPr>
          <p:nvPr/>
        </p:nvSpPr>
        <p:spPr bwMode="gray">
          <a:xfrm>
            <a:off x="3833985" y="4706591"/>
            <a:ext cx="677863" cy="2746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rgbClr val="33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buClr>
                <a:srgbClr val="F48B00"/>
              </a:buClr>
              <a:buFontTx/>
              <a:buNone/>
            </a:pPr>
            <a:r>
              <a:rPr lang="zh-CN" altLang="en-US" sz="1200">
                <a:latin typeface="Arial" panose="020B0604020202020204" pitchFamily="34" charset="0"/>
                <a:ea typeface="黑体" panose="02010609060101010101" pitchFamily="49" charset="-122"/>
              </a:rPr>
              <a:t>成本管理员</a:t>
            </a:r>
          </a:p>
        </p:txBody>
      </p:sp>
      <p:sp>
        <p:nvSpPr>
          <p:cNvPr id="16" name="Text Box 15">
            <a:extLst>
              <a:ext uri="{FF2B5EF4-FFF2-40B4-BE49-F238E27FC236}">
                <a16:creationId xmlns:a16="http://schemas.microsoft.com/office/drawing/2014/main" id="{BA432683-E9F2-4535-8AB6-20F6A6A3B130}"/>
              </a:ext>
            </a:extLst>
          </p:cNvPr>
          <p:cNvSpPr txBox="1">
            <a:spLocks noChangeArrowheads="1"/>
          </p:cNvSpPr>
          <p:nvPr/>
        </p:nvSpPr>
        <p:spPr bwMode="gray">
          <a:xfrm>
            <a:off x="7693198" y="1825278"/>
            <a:ext cx="1627187" cy="2746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rgbClr val="33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buClr>
                <a:srgbClr val="F48B00"/>
              </a:buClr>
              <a:buFontTx/>
              <a:buNone/>
            </a:pPr>
            <a:r>
              <a:rPr lang="zh-CN" altLang="en-US" sz="1200">
                <a:latin typeface="Arial" panose="020B0604020202020204" pitchFamily="34" charset="0"/>
                <a:ea typeface="黑体" panose="02010609060101010101" pitchFamily="49" charset="-122"/>
              </a:rPr>
              <a:t>车间统计员</a:t>
            </a:r>
          </a:p>
        </p:txBody>
      </p:sp>
      <p:pic>
        <p:nvPicPr>
          <p:cNvPr id="17" name="Picture 16" descr="Bild1">
            <a:extLst>
              <a:ext uri="{FF2B5EF4-FFF2-40B4-BE49-F238E27FC236}">
                <a16:creationId xmlns:a16="http://schemas.microsoft.com/office/drawing/2014/main" id="{0331988A-541E-4DCC-8F62-DA7895108C6C}"/>
              </a:ext>
            </a:extLst>
          </p:cNvPr>
          <p:cNvPicPr preferRelativeResize="0">
            <a:picLocks noChangeArrowheads="1"/>
          </p:cNvPicPr>
          <p:nvPr/>
        </p:nvPicPr>
        <p:blipFill>
          <a:blip r:embed="rId3">
            <a:lum bright="12000"/>
            <a:extLst>
              <a:ext uri="{28A0092B-C50C-407E-A947-70E740481C1C}">
                <a14:useLocalDpi xmlns:a14="http://schemas.microsoft.com/office/drawing/2010/main" val="0"/>
              </a:ext>
            </a:extLst>
          </a:blip>
          <a:srcRect/>
          <a:stretch>
            <a:fillRect/>
          </a:stretch>
        </p:blipFill>
        <p:spPr bwMode="gray">
          <a:xfrm>
            <a:off x="6348585" y="1164878"/>
            <a:ext cx="719138"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17">
            <a:extLst>
              <a:ext uri="{FF2B5EF4-FFF2-40B4-BE49-F238E27FC236}">
                <a16:creationId xmlns:a16="http://schemas.microsoft.com/office/drawing/2014/main" id="{8D52E3A8-C35D-47E5-A9F1-F08D965BD0A4}"/>
              </a:ext>
            </a:extLst>
          </p:cNvPr>
          <p:cNvGrpSpPr>
            <a:grpSpLocks/>
          </p:cNvGrpSpPr>
          <p:nvPr/>
        </p:nvGrpSpPr>
        <p:grpSpPr bwMode="auto">
          <a:xfrm>
            <a:off x="3791123" y="5125691"/>
            <a:ext cx="730250" cy="715962"/>
            <a:chOff x="775" y="574"/>
            <a:chExt cx="460" cy="451"/>
          </a:xfrm>
        </p:grpSpPr>
        <p:sp>
          <p:nvSpPr>
            <p:cNvPr id="19" name="Oval 18">
              <a:extLst>
                <a:ext uri="{FF2B5EF4-FFF2-40B4-BE49-F238E27FC236}">
                  <a16:creationId xmlns:a16="http://schemas.microsoft.com/office/drawing/2014/main" id="{606BDB44-F374-4E42-8DEE-5A5A84E86EFD}"/>
                </a:ext>
              </a:extLst>
            </p:cNvPr>
            <p:cNvSpPr>
              <a:spLocks noChangeArrowheads="1"/>
            </p:cNvSpPr>
            <p:nvPr/>
          </p:nvSpPr>
          <p:spPr bwMode="gray">
            <a:xfrm>
              <a:off x="787" y="574"/>
              <a:ext cx="438" cy="435"/>
            </a:xfrm>
            <a:prstGeom prst="ellipse">
              <a:avLst/>
            </a:prstGeom>
            <a:solidFill>
              <a:schemeClr val="bg1"/>
            </a:solidFill>
            <a:ln>
              <a:noFill/>
            </a:ln>
            <a:effectLst/>
            <a:extLst>
              <a:ext uri="{91240B29-F687-4F45-9708-019B960494DF}">
                <a14:hiddenLine xmlns:a14="http://schemas.microsoft.com/office/drawing/2010/main" w="1270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en-US" altLang="zh-CN" sz="1800">
                <a:latin typeface="Arial" panose="020B0604020202020204" pitchFamily="34" charset="0"/>
                <a:ea typeface="黑体" panose="02010609060101010101" pitchFamily="49" charset="-122"/>
              </a:endParaRPr>
            </a:p>
          </p:txBody>
        </p:sp>
        <p:pic>
          <p:nvPicPr>
            <p:cNvPr id="20" name="Picture 19" descr="IT">
              <a:extLst>
                <a:ext uri="{FF2B5EF4-FFF2-40B4-BE49-F238E27FC236}">
                  <a16:creationId xmlns:a16="http://schemas.microsoft.com/office/drawing/2014/main" id="{21934C1F-9D3B-4F99-A496-D57D8ABA42A0}"/>
                </a:ext>
              </a:extLst>
            </p:cNvPr>
            <p:cNvPicPr preferRelativeResize="0">
              <a:picLocks noChangeAspect="1" noChangeArrowheads="1"/>
            </p:cNvPicPr>
            <p:nvPr/>
          </p:nvPicPr>
          <p:blipFill>
            <a:blip r:embed="rId4" cstate="print">
              <a:clrChange>
                <a:clrFrom>
                  <a:srgbClr val="FEFEFE"/>
                </a:clrFrom>
                <a:clrTo>
                  <a:srgbClr val="FEFEFE">
                    <a:alpha val="0"/>
                  </a:srgbClr>
                </a:clrTo>
              </a:clrChange>
              <a:lum bright="6000"/>
              <a:extLst>
                <a:ext uri="{28A0092B-C50C-407E-A947-70E740481C1C}">
                  <a14:useLocalDpi xmlns:a14="http://schemas.microsoft.com/office/drawing/2010/main" val="0"/>
                </a:ext>
              </a:extLst>
            </a:blip>
            <a:srcRect t="1920"/>
            <a:stretch>
              <a:fillRect/>
            </a:stretch>
          </p:blipFill>
          <p:spPr bwMode="gray">
            <a:xfrm>
              <a:off x="775" y="574"/>
              <a:ext cx="460" cy="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AutoShape 20">
            <a:extLst>
              <a:ext uri="{FF2B5EF4-FFF2-40B4-BE49-F238E27FC236}">
                <a16:creationId xmlns:a16="http://schemas.microsoft.com/office/drawing/2014/main" id="{DBCACB44-70D5-4DC7-B026-894A61FD664C}"/>
              </a:ext>
            </a:extLst>
          </p:cNvPr>
          <p:cNvSpPr>
            <a:spLocks noChangeArrowheads="1"/>
          </p:cNvSpPr>
          <p:nvPr/>
        </p:nvSpPr>
        <p:spPr bwMode="gray">
          <a:xfrm>
            <a:off x="5827885" y="2376141"/>
            <a:ext cx="1035050" cy="701675"/>
          </a:xfrm>
          <a:prstGeom prst="chevron">
            <a:avLst>
              <a:gd name="adj" fmla="val 36878"/>
            </a:avLst>
          </a:prstGeom>
          <a:solidFill>
            <a:srgbClr val="D5D5D5"/>
          </a:solidFill>
          <a:ln w="3175"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0"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de-DE" sz="1200">
                <a:solidFill>
                  <a:schemeClr val="accent2"/>
                </a:solidFill>
                <a:latin typeface="Arial" panose="020B0604020202020204" pitchFamily="34" charset="0"/>
                <a:ea typeface="黑体" panose="02010609060101010101" pitchFamily="49" charset="-122"/>
                <a:cs typeface="Arial" panose="020B0604020202020204" pitchFamily="34" charset="0"/>
              </a:rPr>
              <a:t>生产订</a:t>
            </a:r>
          </a:p>
          <a:p>
            <a:pPr>
              <a:spcBef>
                <a:spcPct val="0"/>
              </a:spcBef>
              <a:buClrTx/>
              <a:buFontTx/>
              <a:buNone/>
            </a:pPr>
            <a:r>
              <a:rPr lang="zh-CN" altLang="de-DE" sz="1200">
                <a:solidFill>
                  <a:schemeClr val="accent2"/>
                </a:solidFill>
                <a:latin typeface="Arial" panose="020B0604020202020204" pitchFamily="34" charset="0"/>
                <a:ea typeface="黑体" panose="02010609060101010101" pitchFamily="49" charset="-122"/>
                <a:cs typeface="Arial" panose="020B0604020202020204" pitchFamily="34" charset="0"/>
              </a:rPr>
              <a:t>单下达</a:t>
            </a:r>
            <a:endParaRPr lang="zh-CN" altLang="en-US" sz="1200">
              <a:solidFill>
                <a:schemeClr val="accent2"/>
              </a:solidFill>
              <a:latin typeface="Arial" panose="020B0604020202020204" pitchFamily="34" charset="0"/>
              <a:ea typeface="黑体" panose="02010609060101010101" pitchFamily="49" charset="-122"/>
              <a:cs typeface="Arial" panose="020B0604020202020204" pitchFamily="34" charset="0"/>
            </a:endParaRPr>
          </a:p>
        </p:txBody>
      </p:sp>
      <p:sp>
        <p:nvSpPr>
          <p:cNvPr id="22" name="AutoShape 21">
            <a:extLst>
              <a:ext uri="{FF2B5EF4-FFF2-40B4-BE49-F238E27FC236}">
                <a16:creationId xmlns:a16="http://schemas.microsoft.com/office/drawing/2014/main" id="{324CFBF8-1568-4FFA-BB46-74FDB1002640}"/>
              </a:ext>
            </a:extLst>
          </p:cNvPr>
          <p:cNvSpPr>
            <a:spLocks noChangeArrowheads="1"/>
          </p:cNvSpPr>
          <p:nvPr/>
        </p:nvSpPr>
        <p:spPr bwMode="gray">
          <a:xfrm>
            <a:off x="6608935" y="2376141"/>
            <a:ext cx="1035050" cy="701675"/>
          </a:xfrm>
          <a:prstGeom prst="chevron">
            <a:avLst>
              <a:gd name="adj" fmla="val 36878"/>
            </a:avLst>
          </a:prstGeom>
          <a:solidFill>
            <a:srgbClr val="D5D5D5"/>
          </a:solidFill>
          <a:ln w="3175"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0"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200">
                <a:solidFill>
                  <a:schemeClr val="accent2"/>
                </a:solidFill>
                <a:latin typeface="Arial" panose="020B0604020202020204" pitchFamily="34" charset="0"/>
                <a:ea typeface="黑体" panose="02010609060101010101" pitchFamily="49" charset="-122"/>
                <a:cs typeface="Arial" panose="020B0604020202020204" pitchFamily="34" charset="0"/>
              </a:rPr>
              <a:t>车间工</a:t>
            </a:r>
          </a:p>
          <a:p>
            <a:pPr>
              <a:spcBef>
                <a:spcPct val="0"/>
              </a:spcBef>
              <a:buClrTx/>
              <a:buFontTx/>
              <a:buNone/>
            </a:pPr>
            <a:r>
              <a:rPr lang="zh-CN" altLang="en-US" sz="1200">
                <a:solidFill>
                  <a:schemeClr val="accent2"/>
                </a:solidFill>
                <a:latin typeface="Arial" panose="020B0604020202020204" pitchFamily="34" charset="0"/>
                <a:ea typeface="黑体" panose="02010609060101010101" pitchFamily="49" charset="-122"/>
                <a:cs typeface="Arial" panose="020B0604020202020204" pitchFamily="34" charset="0"/>
              </a:rPr>
              <a:t>票打印</a:t>
            </a:r>
            <a:endParaRPr lang="en-US" altLang="zh-CN" sz="1200">
              <a:solidFill>
                <a:schemeClr val="accent2"/>
              </a:solidFill>
              <a:latin typeface="Arial" panose="020B0604020202020204" pitchFamily="34" charset="0"/>
              <a:ea typeface="黑体" panose="02010609060101010101" pitchFamily="49" charset="-122"/>
              <a:cs typeface="Arial" panose="020B0604020202020204" pitchFamily="34" charset="0"/>
            </a:endParaRPr>
          </a:p>
        </p:txBody>
      </p:sp>
      <p:sp>
        <p:nvSpPr>
          <p:cNvPr id="23" name="AutoShape 22">
            <a:extLst>
              <a:ext uri="{FF2B5EF4-FFF2-40B4-BE49-F238E27FC236}">
                <a16:creationId xmlns:a16="http://schemas.microsoft.com/office/drawing/2014/main" id="{9D0E324B-0B9F-4AFA-B9B2-B7016A8544D7}"/>
              </a:ext>
            </a:extLst>
          </p:cNvPr>
          <p:cNvSpPr>
            <a:spLocks noChangeArrowheads="1"/>
          </p:cNvSpPr>
          <p:nvPr/>
        </p:nvSpPr>
        <p:spPr bwMode="gray">
          <a:xfrm>
            <a:off x="8245648" y="2376141"/>
            <a:ext cx="1041400" cy="698500"/>
          </a:xfrm>
          <a:prstGeom prst="chevron">
            <a:avLst>
              <a:gd name="adj" fmla="val 37273"/>
            </a:avLst>
          </a:prstGeom>
          <a:solidFill>
            <a:srgbClr val="D5D5D5"/>
          </a:solidFill>
          <a:ln w="3175"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0"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200">
                <a:solidFill>
                  <a:schemeClr val="accent2"/>
                </a:solidFill>
                <a:latin typeface="Arial" panose="020B0604020202020204" pitchFamily="34" charset="0"/>
                <a:ea typeface="黑体" panose="02010609060101010101" pitchFamily="49" charset="-122"/>
                <a:cs typeface="Arial" panose="020B0604020202020204" pitchFamily="34" charset="0"/>
              </a:rPr>
              <a:t>工序作</a:t>
            </a:r>
          </a:p>
          <a:p>
            <a:pPr>
              <a:spcBef>
                <a:spcPct val="0"/>
              </a:spcBef>
              <a:buClrTx/>
              <a:buFontTx/>
              <a:buNone/>
            </a:pPr>
            <a:r>
              <a:rPr lang="zh-CN" altLang="en-US" sz="1200">
                <a:solidFill>
                  <a:schemeClr val="accent2"/>
                </a:solidFill>
                <a:latin typeface="Arial" panose="020B0604020202020204" pitchFamily="34" charset="0"/>
                <a:ea typeface="黑体" panose="02010609060101010101" pitchFamily="49" charset="-122"/>
                <a:cs typeface="Arial" panose="020B0604020202020204" pitchFamily="34" charset="0"/>
              </a:rPr>
              <a:t>业确认</a:t>
            </a:r>
          </a:p>
        </p:txBody>
      </p:sp>
      <p:sp>
        <p:nvSpPr>
          <p:cNvPr id="24" name="AutoShape 23">
            <a:extLst>
              <a:ext uri="{FF2B5EF4-FFF2-40B4-BE49-F238E27FC236}">
                <a16:creationId xmlns:a16="http://schemas.microsoft.com/office/drawing/2014/main" id="{6EBF1767-75BE-4E48-8634-B58DDE3658AF}"/>
              </a:ext>
            </a:extLst>
          </p:cNvPr>
          <p:cNvSpPr>
            <a:spLocks noChangeArrowheads="1"/>
          </p:cNvSpPr>
          <p:nvPr/>
        </p:nvSpPr>
        <p:spPr bwMode="gray">
          <a:xfrm>
            <a:off x="5032548" y="2376141"/>
            <a:ext cx="1035050" cy="701675"/>
          </a:xfrm>
          <a:prstGeom prst="chevron">
            <a:avLst>
              <a:gd name="adj" fmla="val 36878"/>
            </a:avLst>
          </a:prstGeom>
          <a:solidFill>
            <a:srgbClr val="D5D5D5"/>
          </a:solidFill>
          <a:ln w="3175"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0"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de-DE" sz="1200">
                <a:solidFill>
                  <a:schemeClr val="accent2"/>
                </a:solidFill>
                <a:latin typeface="Arial" panose="020B0604020202020204" pitchFamily="34" charset="0"/>
                <a:ea typeface="黑体" panose="02010609060101010101" pitchFamily="49" charset="-122"/>
                <a:cs typeface="Arial" panose="020B0604020202020204" pitchFamily="34" charset="0"/>
              </a:rPr>
              <a:t>生产计划</a:t>
            </a:r>
            <a:endParaRPr lang="zh-CN" altLang="en-US" sz="1200">
              <a:solidFill>
                <a:schemeClr val="accent2"/>
              </a:solidFill>
              <a:latin typeface="Arial" panose="020B0604020202020204" pitchFamily="34" charset="0"/>
              <a:ea typeface="黑体" panose="02010609060101010101" pitchFamily="49" charset="-122"/>
              <a:cs typeface="Arial" panose="020B0604020202020204" pitchFamily="34" charset="0"/>
            </a:endParaRPr>
          </a:p>
        </p:txBody>
      </p:sp>
      <p:sp>
        <p:nvSpPr>
          <p:cNvPr id="25" name="AutoShape 24">
            <a:extLst>
              <a:ext uri="{FF2B5EF4-FFF2-40B4-BE49-F238E27FC236}">
                <a16:creationId xmlns:a16="http://schemas.microsoft.com/office/drawing/2014/main" id="{0FD1DC70-45E6-49E5-BF80-ED88AF42B875}"/>
              </a:ext>
            </a:extLst>
          </p:cNvPr>
          <p:cNvSpPr>
            <a:spLocks noChangeArrowheads="1"/>
          </p:cNvSpPr>
          <p:nvPr/>
        </p:nvSpPr>
        <p:spPr bwMode="gray">
          <a:xfrm>
            <a:off x="4338810" y="2249141"/>
            <a:ext cx="1035050" cy="701675"/>
          </a:xfrm>
          <a:prstGeom prst="chevron">
            <a:avLst>
              <a:gd name="adj" fmla="val 36878"/>
            </a:avLst>
          </a:prstGeom>
          <a:solidFill>
            <a:srgbClr val="7FAC66"/>
          </a:solidFill>
          <a:ln w="3175"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0"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nSpc>
                <a:spcPct val="90000"/>
              </a:lnSpc>
              <a:spcBef>
                <a:spcPct val="0"/>
              </a:spcBef>
              <a:buClrTx/>
              <a:buFontTx/>
              <a:buNone/>
            </a:pPr>
            <a:r>
              <a:rPr lang="en-US" altLang="zh-CN" sz="1200">
                <a:solidFill>
                  <a:schemeClr val="bg1"/>
                </a:solidFill>
                <a:latin typeface="Arial" panose="020B0604020202020204" pitchFamily="34" charset="0"/>
                <a:ea typeface="黑体" panose="02010609060101010101" pitchFamily="49" charset="-122"/>
                <a:cs typeface="Arial" panose="020B0604020202020204" pitchFamily="34" charset="0"/>
              </a:rPr>
              <a:t>BOM</a:t>
            </a:r>
            <a:r>
              <a:rPr lang="zh-CN" altLang="en-US" sz="1200">
                <a:solidFill>
                  <a:schemeClr val="bg1"/>
                </a:solidFill>
                <a:latin typeface="Arial" panose="020B0604020202020204" pitchFamily="34" charset="0"/>
                <a:ea typeface="黑体" panose="02010609060101010101" pitchFamily="49" charset="-122"/>
                <a:cs typeface="Arial" panose="020B0604020202020204" pitchFamily="34" charset="0"/>
              </a:rPr>
              <a:t>与</a:t>
            </a:r>
          </a:p>
          <a:p>
            <a:pPr>
              <a:lnSpc>
                <a:spcPct val="90000"/>
              </a:lnSpc>
              <a:spcBef>
                <a:spcPct val="0"/>
              </a:spcBef>
              <a:buClrTx/>
              <a:buFontTx/>
              <a:buNone/>
            </a:pPr>
            <a:r>
              <a:rPr lang="zh-CN" altLang="en-US" sz="1200">
                <a:solidFill>
                  <a:schemeClr val="bg1"/>
                </a:solidFill>
                <a:latin typeface="Arial" panose="020B0604020202020204" pitchFamily="34" charset="0"/>
                <a:ea typeface="黑体" panose="02010609060101010101" pitchFamily="49" charset="-122"/>
                <a:cs typeface="Arial" panose="020B0604020202020204" pitchFamily="34" charset="0"/>
              </a:rPr>
              <a:t>工艺定额</a:t>
            </a:r>
          </a:p>
        </p:txBody>
      </p:sp>
      <p:sp>
        <p:nvSpPr>
          <p:cNvPr id="26" name="AutoShape 25">
            <a:extLst>
              <a:ext uri="{FF2B5EF4-FFF2-40B4-BE49-F238E27FC236}">
                <a16:creationId xmlns:a16="http://schemas.microsoft.com/office/drawing/2014/main" id="{ACCAD53D-D155-4414-8421-076A4A70D5BD}"/>
              </a:ext>
            </a:extLst>
          </p:cNvPr>
          <p:cNvSpPr>
            <a:spLocks noChangeArrowheads="1"/>
          </p:cNvSpPr>
          <p:nvPr/>
        </p:nvSpPr>
        <p:spPr bwMode="gray">
          <a:xfrm>
            <a:off x="3605385" y="2376141"/>
            <a:ext cx="1035050" cy="701675"/>
          </a:xfrm>
          <a:prstGeom prst="chevron">
            <a:avLst>
              <a:gd name="adj" fmla="val 36878"/>
            </a:avLst>
          </a:prstGeom>
          <a:solidFill>
            <a:srgbClr val="D5D5D5"/>
          </a:solidFill>
          <a:ln w="3175"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0"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200">
                <a:solidFill>
                  <a:schemeClr val="accent2"/>
                </a:solidFill>
                <a:latin typeface="Arial" panose="020B0604020202020204" pitchFamily="34" charset="0"/>
                <a:ea typeface="黑体" panose="02010609060101010101" pitchFamily="49" charset="-122"/>
                <a:cs typeface="Arial" panose="020B0604020202020204" pitchFamily="34" charset="0"/>
              </a:rPr>
              <a:t>物料数据</a:t>
            </a:r>
          </a:p>
        </p:txBody>
      </p:sp>
      <p:sp>
        <p:nvSpPr>
          <p:cNvPr id="27" name="AutoShape 26">
            <a:extLst>
              <a:ext uri="{FF2B5EF4-FFF2-40B4-BE49-F238E27FC236}">
                <a16:creationId xmlns:a16="http://schemas.microsoft.com/office/drawing/2014/main" id="{33D550F9-5FEA-4FAF-A2B3-205C7F227D4D}"/>
              </a:ext>
            </a:extLst>
          </p:cNvPr>
          <p:cNvSpPr>
            <a:spLocks noChangeArrowheads="1"/>
          </p:cNvSpPr>
          <p:nvPr/>
        </p:nvSpPr>
        <p:spPr bwMode="gray">
          <a:xfrm>
            <a:off x="7453485" y="2249141"/>
            <a:ext cx="1117600" cy="698500"/>
          </a:xfrm>
          <a:prstGeom prst="chevron">
            <a:avLst>
              <a:gd name="adj" fmla="val 40000"/>
            </a:avLst>
          </a:prstGeom>
          <a:solidFill>
            <a:srgbClr val="7FAC66"/>
          </a:solidFill>
          <a:ln w="3175"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0"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nSpc>
                <a:spcPct val="90000"/>
              </a:lnSpc>
              <a:spcBef>
                <a:spcPct val="0"/>
              </a:spcBef>
              <a:buClrTx/>
              <a:buFontTx/>
              <a:buNone/>
            </a:pPr>
            <a:r>
              <a:rPr lang="zh-CN" altLang="en-US" sz="1200">
                <a:solidFill>
                  <a:schemeClr val="bg1"/>
                </a:solidFill>
                <a:latin typeface="Arial" panose="020B0604020202020204" pitchFamily="34" charset="0"/>
                <a:ea typeface="黑体" panose="02010609060101010101" pitchFamily="49" charset="-122"/>
                <a:cs typeface="Arial" panose="020B0604020202020204" pitchFamily="34" charset="0"/>
              </a:rPr>
              <a:t>发料</a:t>
            </a:r>
          </a:p>
        </p:txBody>
      </p:sp>
      <p:sp>
        <p:nvSpPr>
          <p:cNvPr id="28" name="AutoShape 27">
            <a:extLst>
              <a:ext uri="{FF2B5EF4-FFF2-40B4-BE49-F238E27FC236}">
                <a16:creationId xmlns:a16="http://schemas.microsoft.com/office/drawing/2014/main" id="{A8AD23C1-3C01-49BF-8B4E-99DBD0F432B2}"/>
              </a:ext>
            </a:extLst>
          </p:cNvPr>
          <p:cNvSpPr>
            <a:spLocks noChangeArrowheads="1"/>
          </p:cNvSpPr>
          <p:nvPr/>
        </p:nvSpPr>
        <p:spPr bwMode="gray">
          <a:xfrm>
            <a:off x="9774410" y="2376141"/>
            <a:ext cx="1041400" cy="698500"/>
          </a:xfrm>
          <a:prstGeom prst="chevron">
            <a:avLst>
              <a:gd name="adj" fmla="val 37273"/>
            </a:avLst>
          </a:prstGeom>
          <a:solidFill>
            <a:srgbClr val="D5D5D5"/>
          </a:solidFill>
          <a:ln w="3175"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0"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200">
                <a:solidFill>
                  <a:schemeClr val="accent2"/>
                </a:solidFill>
                <a:latin typeface="Arial" panose="020B0604020202020204" pitchFamily="34" charset="0"/>
                <a:ea typeface="黑体" panose="02010609060101010101" pitchFamily="49" charset="-122"/>
                <a:cs typeface="Arial" panose="020B0604020202020204" pitchFamily="34" charset="0"/>
              </a:rPr>
              <a:t>质量校验</a:t>
            </a:r>
          </a:p>
        </p:txBody>
      </p:sp>
      <p:sp>
        <p:nvSpPr>
          <p:cNvPr id="29" name="AutoShape 28">
            <a:extLst>
              <a:ext uri="{FF2B5EF4-FFF2-40B4-BE49-F238E27FC236}">
                <a16:creationId xmlns:a16="http://schemas.microsoft.com/office/drawing/2014/main" id="{B0B67F17-4D48-4117-B795-B52D98F14C2A}"/>
              </a:ext>
            </a:extLst>
          </p:cNvPr>
          <p:cNvSpPr>
            <a:spLocks noChangeArrowheads="1"/>
          </p:cNvSpPr>
          <p:nvPr/>
        </p:nvSpPr>
        <p:spPr bwMode="gray">
          <a:xfrm>
            <a:off x="9101310" y="2249141"/>
            <a:ext cx="1041400" cy="698500"/>
          </a:xfrm>
          <a:prstGeom prst="chevron">
            <a:avLst>
              <a:gd name="adj" fmla="val 37273"/>
            </a:avLst>
          </a:prstGeom>
          <a:solidFill>
            <a:srgbClr val="7FAC66"/>
          </a:solidFill>
          <a:ln w="3175"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0"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nSpc>
                <a:spcPct val="90000"/>
              </a:lnSpc>
              <a:spcBef>
                <a:spcPct val="0"/>
              </a:spcBef>
              <a:buClrTx/>
              <a:buFontTx/>
              <a:buNone/>
            </a:pPr>
            <a:r>
              <a:rPr lang="zh-CN" altLang="en-US" sz="1200">
                <a:solidFill>
                  <a:schemeClr val="bg1"/>
                </a:solidFill>
                <a:latin typeface="Arial" panose="020B0604020202020204" pitchFamily="34" charset="0"/>
                <a:ea typeface="黑体" panose="02010609060101010101" pitchFamily="49" charset="-122"/>
                <a:cs typeface="Arial" panose="020B0604020202020204" pitchFamily="34" charset="0"/>
              </a:rPr>
              <a:t>收货</a:t>
            </a:r>
          </a:p>
        </p:txBody>
      </p:sp>
      <p:sp>
        <p:nvSpPr>
          <p:cNvPr id="30" name="Text Box 29">
            <a:extLst>
              <a:ext uri="{FF2B5EF4-FFF2-40B4-BE49-F238E27FC236}">
                <a16:creationId xmlns:a16="http://schemas.microsoft.com/office/drawing/2014/main" id="{C3E06C07-9401-4FDB-A807-483FD4F9D72B}"/>
              </a:ext>
            </a:extLst>
          </p:cNvPr>
          <p:cNvSpPr txBox="1">
            <a:spLocks noChangeArrowheads="1"/>
          </p:cNvSpPr>
          <p:nvPr/>
        </p:nvSpPr>
        <p:spPr bwMode="gray">
          <a:xfrm>
            <a:off x="4194348" y="1825278"/>
            <a:ext cx="1627187" cy="2746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rgbClr val="33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buClr>
                <a:srgbClr val="F48B00"/>
              </a:buClr>
              <a:buFontTx/>
              <a:buNone/>
            </a:pPr>
            <a:r>
              <a:rPr lang="zh-CN" altLang="en-US" sz="1200">
                <a:latin typeface="Arial" panose="020B0604020202020204" pitchFamily="34" charset="0"/>
                <a:ea typeface="黑体" panose="02010609060101010101" pitchFamily="49" charset="-122"/>
              </a:rPr>
              <a:t>工艺管理员</a:t>
            </a:r>
          </a:p>
        </p:txBody>
      </p:sp>
      <p:pic>
        <p:nvPicPr>
          <p:cNvPr id="31" name="Picture 30" descr="Bild2">
            <a:extLst>
              <a:ext uri="{FF2B5EF4-FFF2-40B4-BE49-F238E27FC236}">
                <a16:creationId xmlns:a16="http://schemas.microsoft.com/office/drawing/2014/main" id="{90FBECA6-F87F-4876-B1C1-86622E4E0182}"/>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4626148" y="1091853"/>
            <a:ext cx="719137"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31" descr="man_rund_02">
            <a:extLst>
              <a:ext uri="{FF2B5EF4-FFF2-40B4-BE49-F238E27FC236}">
                <a16:creationId xmlns:a16="http://schemas.microsoft.com/office/drawing/2014/main" id="{D4913478-81C4-49EB-B97D-E025117B6A95}"/>
              </a:ext>
            </a:extLst>
          </p:cNvPr>
          <p:cNvPicPr preferRelativeResize="0">
            <a:picLocks noChangeArrowheads="1"/>
          </p:cNvPicPr>
          <p:nvPr/>
        </p:nvPicPr>
        <p:blipFill>
          <a:blip r:embed="rId6" cstate="print">
            <a:clrChange>
              <a:clrFrom>
                <a:srgbClr val="FFFFFF"/>
              </a:clrFrom>
              <a:clrTo>
                <a:srgbClr val="FFFFFF">
                  <a:alpha val="0"/>
                </a:srgbClr>
              </a:clrTo>
            </a:clrChange>
            <a:lum bright="-6000"/>
            <a:extLst>
              <a:ext uri="{28A0092B-C50C-407E-A947-70E740481C1C}">
                <a14:useLocalDpi xmlns:a14="http://schemas.microsoft.com/office/drawing/2010/main" val="0"/>
              </a:ext>
            </a:extLst>
          </a:blip>
          <a:srcRect/>
          <a:stretch>
            <a:fillRect/>
          </a:stretch>
        </p:blipFill>
        <p:spPr bwMode="gray">
          <a:xfrm>
            <a:off x="3770485" y="3809653"/>
            <a:ext cx="8128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32" descr="Bild1">
            <a:extLst>
              <a:ext uri="{FF2B5EF4-FFF2-40B4-BE49-F238E27FC236}">
                <a16:creationId xmlns:a16="http://schemas.microsoft.com/office/drawing/2014/main" id="{2AAFA1C7-01FA-4046-B823-7374D9225525}"/>
              </a:ext>
            </a:extLst>
          </p:cNvPr>
          <p:cNvPicPr preferRelativeResize="0">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8124998" y="1164878"/>
            <a:ext cx="719137"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 Box 33">
            <a:extLst>
              <a:ext uri="{FF2B5EF4-FFF2-40B4-BE49-F238E27FC236}">
                <a16:creationId xmlns:a16="http://schemas.microsoft.com/office/drawing/2014/main" id="{0296AE0B-F1C3-443B-AC8D-D1C619ADBF9D}"/>
              </a:ext>
            </a:extLst>
          </p:cNvPr>
          <p:cNvSpPr txBox="1">
            <a:spLocks noChangeArrowheads="1"/>
          </p:cNvSpPr>
          <p:nvPr/>
        </p:nvSpPr>
        <p:spPr bwMode="gray">
          <a:xfrm>
            <a:off x="3832398" y="5846416"/>
            <a:ext cx="677862" cy="2746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rgbClr val="33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buClr>
                <a:srgbClr val="F48B00"/>
              </a:buClr>
              <a:buFontTx/>
              <a:buNone/>
            </a:pPr>
            <a:r>
              <a:rPr lang="zh-CN" altLang="en-US" sz="1200">
                <a:latin typeface="Arial" panose="020B0604020202020204" pitchFamily="34" charset="0"/>
                <a:ea typeface="黑体" panose="02010609060101010101" pitchFamily="49" charset="-122"/>
              </a:rPr>
              <a:t>成本分析师</a:t>
            </a:r>
          </a:p>
        </p:txBody>
      </p:sp>
      <p:cxnSp>
        <p:nvCxnSpPr>
          <p:cNvPr id="35" name="AutoShape 34">
            <a:extLst>
              <a:ext uri="{FF2B5EF4-FFF2-40B4-BE49-F238E27FC236}">
                <a16:creationId xmlns:a16="http://schemas.microsoft.com/office/drawing/2014/main" id="{B01471F3-FBA9-466C-8B07-98707A873569}"/>
              </a:ext>
            </a:extLst>
          </p:cNvPr>
          <p:cNvCxnSpPr>
            <a:cxnSpLocks noChangeShapeType="1"/>
            <a:stCxn id="25" idx="2"/>
            <a:endCxn id="37" idx="0"/>
          </p:cNvCxnSpPr>
          <p:nvPr/>
        </p:nvCxnSpPr>
        <p:spPr bwMode="auto">
          <a:xfrm rot="16200000" flipH="1">
            <a:off x="4754736" y="2923828"/>
            <a:ext cx="969962" cy="1023937"/>
          </a:xfrm>
          <a:prstGeom prst="curvedConnector3">
            <a:avLst>
              <a:gd name="adj1" fmla="val 49917"/>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AutoShape 35">
            <a:extLst>
              <a:ext uri="{FF2B5EF4-FFF2-40B4-BE49-F238E27FC236}">
                <a16:creationId xmlns:a16="http://schemas.microsoft.com/office/drawing/2014/main" id="{65A68082-E4EE-4AE5-93DE-6A3CF5ED9E65}"/>
              </a:ext>
            </a:extLst>
          </p:cNvPr>
          <p:cNvSpPr>
            <a:spLocks noChangeArrowheads="1"/>
          </p:cNvSpPr>
          <p:nvPr/>
        </p:nvSpPr>
        <p:spPr bwMode="gray">
          <a:xfrm>
            <a:off x="6078710" y="3776316"/>
            <a:ext cx="1035050" cy="701675"/>
          </a:xfrm>
          <a:prstGeom prst="chevron">
            <a:avLst>
              <a:gd name="adj" fmla="val 36878"/>
            </a:avLst>
          </a:prstGeom>
          <a:solidFill>
            <a:srgbClr val="D5D5D5"/>
          </a:solidFill>
          <a:ln w="3175"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0"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200">
                <a:solidFill>
                  <a:schemeClr val="accent2"/>
                </a:solidFill>
                <a:latin typeface="Arial" panose="020B0604020202020204" pitchFamily="34" charset="0"/>
                <a:ea typeface="黑体" panose="02010609060101010101" pitchFamily="49" charset="-122"/>
                <a:cs typeface="Arial" panose="020B0604020202020204" pitchFamily="34" charset="0"/>
              </a:rPr>
              <a:t>订单计划</a:t>
            </a:r>
          </a:p>
          <a:p>
            <a:pPr>
              <a:spcBef>
                <a:spcPct val="0"/>
              </a:spcBef>
              <a:buClrTx/>
              <a:buFontTx/>
              <a:buNone/>
            </a:pPr>
            <a:r>
              <a:rPr lang="zh-CN" altLang="en-US" sz="1200">
                <a:solidFill>
                  <a:schemeClr val="accent2"/>
                </a:solidFill>
                <a:latin typeface="Arial" panose="020B0604020202020204" pitchFamily="34" charset="0"/>
                <a:ea typeface="黑体" panose="02010609060101010101" pitchFamily="49" charset="-122"/>
                <a:cs typeface="Arial" panose="020B0604020202020204" pitchFamily="34" charset="0"/>
              </a:rPr>
              <a:t>成本计算</a:t>
            </a:r>
          </a:p>
        </p:txBody>
      </p:sp>
      <p:sp>
        <p:nvSpPr>
          <p:cNvPr id="37" name="AutoShape 36">
            <a:extLst>
              <a:ext uri="{FF2B5EF4-FFF2-40B4-BE49-F238E27FC236}">
                <a16:creationId xmlns:a16="http://schemas.microsoft.com/office/drawing/2014/main" id="{ABF34648-FB42-4667-AB81-E2A1C9ABF56E}"/>
              </a:ext>
            </a:extLst>
          </p:cNvPr>
          <p:cNvSpPr>
            <a:spLocks noChangeArrowheads="1"/>
          </p:cNvSpPr>
          <p:nvPr/>
        </p:nvSpPr>
        <p:spPr bwMode="gray">
          <a:xfrm>
            <a:off x="5362748" y="3920778"/>
            <a:ext cx="1035050" cy="701675"/>
          </a:xfrm>
          <a:prstGeom prst="chevron">
            <a:avLst>
              <a:gd name="adj" fmla="val 36878"/>
            </a:avLst>
          </a:prstGeom>
          <a:solidFill>
            <a:srgbClr val="CCFFFF"/>
          </a:solidFill>
          <a:ln w="3175"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0"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nSpc>
                <a:spcPct val="90000"/>
              </a:lnSpc>
              <a:spcBef>
                <a:spcPct val="0"/>
              </a:spcBef>
              <a:buClrTx/>
              <a:buFontTx/>
              <a:buNone/>
            </a:pPr>
            <a:r>
              <a:rPr lang="zh-CN" altLang="en-US" sz="1200">
                <a:latin typeface="Arial" panose="020B0604020202020204" pitchFamily="34" charset="0"/>
                <a:ea typeface="黑体" panose="02010609060101010101" pitchFamily="49" charset="-122"/>
                <a:cs typeface="Arial" panose="020B0604020202020204" pitchFamily="34" charset="0"/>
              </a:rPr>
              <a:t>标准成本</a:t>
            </a:r>
          </a:p>
          <a:p>
            <a:pPr>
              <a:lnSpc>
                <a:spcPct val="90000"/>
              </a:lnSpc>
              <a:spcBef>
                <a:spcPct val="0"/>
              </a:spcBef>
              <a:buClrTx/>
              <a:buFontTx/>
              <a:buNone/>
            </a:pPr>
            <a:r>
              <a:rPr lang="zh-CN" altLang="en-US" sz="1200">
                <a:latin typeface="Arial" panose="020B0604020202020204" pitchFamily="34" charset="0"/>
                <a:ea typeface="黑体" panose="02010609060101010101" pitchFamily="49" charset="-122"/>
                <a:cs typeface="Arial" panose="020B0604020202020204" pitchFamily="34" charset="0"/>
              </a:rPr>
              <a:t>计算</a:t>
            </a:r>
          </a:p>
        </p:txBody>
      </p:sp>
      <p:sp>
        <p:nvSpPr>
          <p:cNvPr id="38" name="AutoShape 37">
            <a:extLst>
              <a:ext uri="{FF2B5EF4-FFF2-40B4-BE49-F238E27FC236}">
                <a16:creationId xmlns:a16="http://schemas.microsoft.com/office/drawing/2014/main" id="{580B6A63-3CB0-4C8B-A6AE-9F33DF3FEF79}"/>
              </a:ext>
            </a:extLst>
          </p:cNvPr>
          <p:cNvSpPr>
            <a:spLocks noChangeArrowheads="1"/>
          </p:cNvSpPr>
          <p:nvPr/>
        </p:nvSpPr>
        <p:spPr bwMode="gray">
          <a:xfrm>
            <a:off x="4629323" y="3776316"/>
            <a:ext cx="1035050" cy="701675"/>
          </a:xfrm>
          <a:prstGeom prst="chevron">
            <a:avLst>
              <a:gd name="adj" fmla="val 36878"/>
            </a:avLst>
          </a:prstGeom>
          <a:solidFill>
            <a:srgbClr val="D5D5D5"/>
          </a:solidFill>
          <a:ln w="3175"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0"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200">
                <a:solidFill>
                  <a:schemeClr val="accent2"/>
                </a:solidFill>
                <a:latin typeface="Arial" panose="020B0604020202020204" pitchFamily="34" charset="0"/>
                <a:ea typeface="黑体" panose="02010609060101010101" pitchFamily="49" charset="-122"/>
                <a:cs typeface="Arial" panose="020B0604020202020204" pitchFamily="34" charset="0"/>
              </a:rPr>
              <a:t>作业计划</a:t>
            </a:r>
          </a:p>
        </p:txBody>
      </p:sp>
      <p:sp>
        <p:nvSpPr>
          <p:cNvPr id="39" name="AutoShape 38">
            <a:extLst>
              <a:ext uri="{FF2B5EF4-FFF2-40B4-BE49-F238E27FC236}">
                <a16:creationId xmlns:a16="http://schemas.microsoft.com/office/drawing/2014/main" id="{E3468B40-32B6-41BD-A732-E27981FA4E80}"/>
              </a:ext>
            </a:extLst>
          </p:cNvPr>
          <p:cNvSpPr>
            <a:spLocks noChangeArrowheads="1"/>
          </p:cNvSpPr>
          <p:nvPr/>
        </p:nvSpPr>
        <p:spPr bwMode="gray">
          <a:xfrm>
            <a:off x="7607473" y="3923953"/>
            <a:ext cx="1117600" cy="698500"/>
          </a:xfrm>
          <a:prstGeom prst="chevron">
            <a:avLst>
              <a:gd name="adj" fmla="val 40000"/>
            </a:avLst>
          </a:prstGeom>
          <a:solidFill>
            <a:srgbClr val="CCFFFF"/>
          </a:solidFill>
          <a:ln w="3175"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0"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nSpc>
                <a:spcPct val="90000"/>
              </a:lnSpc>
              <a:spcBef>
                <a:spcPct val="0"/>
              </a:spcBef>
              <a:buClrTx/>
              <a:buFontTx/>
              <a:buNone/>
            </a:pPr>
            <a:r>
              <a:rPr lang="zh-CN" altLang="en-US" sz="1200">
                <a:latin typeface="Arial" panose="020B0604020202020204" pitchFamily="34" charset="0"/>
                <a:ea typeface="黑体" panose="02010609060101010101" pitchFamily="49" charset="-122"/>
                <a:cs typeface="Arial" panose="020B0604020202020204" pitchFamily="34" charset="0"/>
              </a:rPr>
              <a:t>物料实</a:t>
            </a:r>
          </a:p>
          <a:p>
            <a:pPr>
              <a:lnSpc>
                <a:spcPct val="90000"/>
              </a:lnSpc>
              <a:spcBef>
                <a:spcPct val="0"/>
              </a:spcBef>
              <a:buClrTx/>
              <a:buFontTx/>
              <a:buNone/>
            </a:pPr>
            <a:r>
              <a:rPr lang="zh-CN" altLang="en-US" sz="1200">
                <a:latin typeface="Arial" panose="020B0604020202020204" pitchFamily="34" charset="0"/>
                <a:ea typeface="黑体" panose="02010609060101010101" pitchFamily="49" charset="-122"/>
                <a:cs typeface="Arial" panose="020B0604020202020204" pitchFamily="34" charset="0"/>
              </a:rPr>
              <a:t>际成本</a:t>
            </a:r>
          </a:p>
        </p:txBody>
      </p:sp>
      <p:sp>
        <p:nvSpPr>
          <p:cNvPr id="40" name="AutoShape 39">
            <a:extLst>
              <a:ext uri="{FF2B5EF4-FFF2-40B4-BE49-F238E27FC236}">
                <a16:creationId xmlns:a16="http://schemas.microsoft.com/office/drawing/2014/main" id="{BAD5C637-CBAE-41B8-82DC-23EA3FEE006E}"/>
              </a:ext>
            </a:extLst>
          </p:cNvPr>
          <p:cNvSpPr>
            <a:spLocks noChangeArrowheads="1"/>
          </p:cNvSpPr>
          <p:nvPr/>
        </p:nvSpPr>
        <p:spPr bwMode="gray">
          <a:xfrm>
            <a:off x="9999835" y="3923953"/>
            <a:ext cx="1041400" cy="698500"/>
          </a:xfrm>
          <a:prstGeom prst="chevron">
            <a:avLst>
              <a:gd name="adj" fmla="val 37273"/>
            </a:avLst>
          </a:prstGeom>
          <a:solidFill>
            <a:srgbClr val="D5D5D5"/>
          </a:solidFill>
          <a:ln w="3175"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0"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200">
                <a:solidFill>
                  <a:schemeClr val="accent2"/>
                </a:solidFill>
                <a:latin typeface="Arial" panose="020B0604020202020204" pitchFamily="34" charset="0"/>
                <a:ea typeface="黑体" panose="02010609060101010101" pitchFamily="49" charset="-122"/>
                <a:cs typeface="Arial" panose="020B0604020202020204" pitchFamily="34" charset="0"/>
              </a:rPr>
              <a:t>成本结算</a:t>
            </a:r>
          </a:p>
        </p:txBody>
      </p:sp>
      <p:sp>
        <p:nvSpPr>
          <p:cNvPr id="41" name="AutoShape 40">
            <a:extLst>
              <a:ext uri="{FF2B5EF4-FFF2-40B4-BE49-F238E27FC236}">
                <a16:creationId xmlns:a16="http://schemas.microsoft.com/office/drawing/2014/main" id="{3FA92A28-E051-46FE-BF8C-89B59E1E121C}"/>
              </a:ext>
            </a:extLst>
          </p:cNvPr>
          <p:cNvSpPr>
            <a:spLocks noChangeArrowheads="1"/>
          </p:cNvSpPr>
          <p:nvPr/>
        </p:nvSpPr>
        <p:spPr bwMode="gray">
          <a:xfrm>
            <a:off x="9229898" y="3757266"/>
            <a:ext cx="1041400" cy="698500"/>
          </a:xfrm>
          <a:prstGeom prst="chevron">
            <a:avLst>
              <a:gd name="adj" fmla="val 37273"/>
            </a:avLst>
          </a:prstGeom>
          <a:solidFill>
            <a:srgbClr val="CCFFFF"/>
          </a:solidFill>
          <a:ln w="3175"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0"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nSpc>
                <a:spcPct val="90000"/>
              </a:lnSpc>
              <a:spcBef>
                <a:spcPct val="0"/>
              </a:spcBef>
              <a:buClrTx/>
              <a:buFontTx/>
              <a:buNone/>
            </a:pPr>
            <a:r>
              <a:rPr lang="zh-CN" altLang="en-US" sz="1200">
                <a:latin typeface="Arial" panose="020B0604020202020204" pitchFamily="34" charset="0"/>
                <a:ea typeface="黑体" panose="02010609060101010101" pitchFamily="49" charset="-122"/>
                <a:cs typeface="Arial" panose="020B0604020202020204" pitchFamily="34" charset="0"/>
              </a:rPr>
              <a:t>完工成本</a:t>
            </a:r>
          </a:p>
        </p:txBody>
      </p:sp>
      <p:sp>
        <p:nvSpPr>
          <p:cNvPr id="42" name="AutoShape 41">
            <a:extLst>
              <a:ext uri="{FF2B5EF4-FFF2-40B4-BE49-F238E27FC236}">
                <a16:creationId xmlns:a16="http://schemas.microsoft.com/office/drawing/2014/main" id="{2CFD20D3-790F-43E6-AA06-B05DA737BE9D}"/>
              </a:ext>
            </a:extLst>
          </p:cNvPr>
          <p:cNvSpPr>
            <a:spLocks noChangeArrowheads="1"/>
          </p:cNvSpPr>
          <p:nvPr/>
        </p:nvSpPr>
        <p:spPr bwMode="gray">
          <a:xfrm>
            <a:off x="8471073" y="3920778"/>
            <a:ext cx="1041400" cy="698500"/>
          </a:xfrm>
          <a:prstGeom prst="chevron">
            <a:avLst>
              <a:gd name="adj" fmla="val 37273"/>
            </a:avLst>
          </a:prstGeom>
          <a:solidFill>
            <a:srgbClr val="D5D5D5"/>
          </a:solidFill>
          <a:ln w="3175"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0"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200">
                <a:solidFill>
                  <a:schemeClr val="accent2"/>
                </a:solidFill>
                <a:latin typeface="Arial" panose="020B0604020202020204" pitchFamily="34" charset="0"/>
                <a:ea typeface="黑体" panose="02010609060101010101" pitchFamily="49" charset="-122"/>
                <a:cs typeface="Arial" panose="020B0604020202020204" pitchFamily="34" charset="0"/>
              </a:rPr>
              <a:t>作业实</a:t>
            </a:r>
          </a:p>
          <a:p>
            <a:pPr>
              <a:spcBef>
                <a:spcPct val="0"/>
              </a:spcBef>
              <a:buClrTx/>
              <a:buFontTx/>
              <a:buNone/>
            </a:pPr>
            <a:r>
              <a:rPr lang="zh-CN" altLang="en-US" sz="1200">
                <a:solidFill>
                  <a:schemeClr val="accent2"/>
                </a:solidFill>
                <a:latin typeface="Arial" panose="020B0604020202020204" pitchFamily="34" charset="0"/>
                <a:ea typeface="黑体" panose="02010609060101010101" pitchFamily="49" charset="-122"/>
                <a:cs typeface="Arial" panose="020B0604020202020204" pitchFamily="34" charset="0"/>
              </a:rPr>
              <a:t>际成本</a:t>
            </a:r>
          </a:p>
        </p:txBody>
      </p:sp>
      <p:sp>
        <p:nvSpPr>
          <p:cNvPr id="43" name="Text Box 42">
            <a:extLst>
              <a:ext uri="{FF2B5EF4-FFF2-40B4-BE49-F238E27FC236}">
                <a16:creationId xmlns:a16="http://schemas.microsoft.com/office/drawing/2014/main" id="{0DFCC869-56AB-4EB9-ADC2-70EF31C616C6}"/>
              </a:ext>
            </a:extLst>
          </p:cNvPr>
          <p:cNvSpPr txBox="1">
            <a:spLocks noChangeArrowheads="1"/>
          </p:cNvSpPr>
          <p:nvPr/>
        </p:nvSpPr>
        <p:spPr bwMode="gray">
          <a:xfrm>
            <a:off x="9912523" y="3469928"/>
            <a:ext cx="1395412"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rgbClr val="33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buClr>
                <a:srgbClr val="F48B00"/>
              </a:buClr>
              <a:buFontTx/>
              <a:buNone/>
            </a:pPr>
            <a:r>
              <a:rPr lang="zh-CN" altLang="en-US" sz="1400">
                <a:solidFill>
                  <a:srgbClr val="4B9507"/>
                </a:solidFill>
                <a:latin typeface="Arial" panose="020B0604020202020204" pitchFamily="34" charset="0"/>
                <a:ea typeface="黑体" panose="02010609060101010101" pitchFamily="49" charset="-122"/>
              </a:rPr>
              <a:t>实时反馈</a:t>
            </a:r>
          </a:p>
        </p:txBody>
      </p:sp>
      <p:cxnSp>
        <p:nvCxnSpPr>
          <p:cNvPr id="44" name="AutoShape 43">
            <a:extLst>
              <a:ext uri="{FF2B5EF4-FFF2-40B4-BE49-F238E27FC236}">
                <a16:creationId xmlns:a16="http://schemas.microsoft.com/office/drawing/2014/main" id="{CA63BD2C-C9C6-4FDC-90C2-B34F1B65E862}"/>
              </a:ext>
            </a:extLst>
          </p:cNvPr>
          <p:cNvCxnSpPr>
            <a:cxnSpLocks noChangeShapeType="1"/>
            <a:stCxn id="24" idx="2"/>
            <a:endCxn id="36" idx="0"/>
          </p:cNvCxnSpPr>
          <p:nvPr/>
        </p:nvCxnSpPr>
        <p:spPr bwMode="auto">
          <a:xfrm rot="16200000" flipH="1">
            <a:off x="5595317" y="2903984"/>
            <a:ext cx="698500" cy="1046163"/>
          </a:xfrm>
          <a:prstGeom prst="curvedConnector3">
            <a:avLst>
              <a:gd name="adj1" fmla="val 50000"/>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AutoShape 44">
            <a:extLst>
              <a:ext uri="{FF2B5EF4-FFF2-40B4-BE49-F238E27FC236}">
                <a16:creationId xmlns:a16="http://schemas.microsoft.com/office/drawing/2014/main" id="{6E37B158-78F6-4CB8-91CF-6EF69E53EC8B}"/>
              </a:ext>
            </a:extLst>
          </p:cNvPr>
          <p:cNvCxnSpPr>
            <a:cxnSpLocks noChangeShapeType="1"/>
            <a:stCxn id="27" idx="2"/>
            <a:endCxn id="39" idx="0"/>
          </p:cNvCxnSpPr>
          <p:nvPr/>
        </p:nvCxnSpPr>
        <p:spPr bwMode="auto">
          <a:xfrm rot="16200000" flipH="1">
            <a:off x="7461423" y="3358803"/>
            <a:ext cx="976312" cy="153988"/>
          </a:xfrm>
          <a:prstGeom prst="curvedConnector3">
            <a:avLst>
              <a:gd name="adj1" fmla="val 49917"/>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 name="AutoShape 45">
            <a:extLst>
              <a:ext uri="{FF2B5EF4-FFF2-40B4-BE49-F238E27FC236}">
                <a16:creationId xmlns:a16="http://schemas.microsoft.com/office/drawing/2014/main" id="{9A3EE2BA-DA2F-4CDE-AD02-6DF52788F58B}"/>
              </a:ext>
            </a:extLst>
          </p:cNvPr>
          <p:cNvSpPr>
            <a:spLocks noChangeArrowheads="1"/>
          </p:cNvSpPr>
          <p:nvPr/>
        </p:nvSpPr>
        <p:spPr bwMode="gray">
          <a:xfrm>
            <a:off x="6861348" y="3776316"/>
            <a:ext cx="1035050" cy="701675"/>
          </a:xfrm>
          <a:prstGeom prst="chevron">
            <a:avLst>
              <a:gd name="adj" fmla="val 36878"/>
            </a:avLst>
          </a:prstGeom>
          <a:solidFill>
            <a:srgbClr val="D5D5D5"/>
          </a:solidFill>
          <a:ln w="3175"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0"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200">
                <a:solidFill>
                  <a:schemeClr val="accent2"/>
                </a:solidFill>
                <a:latin typeface="Arial" panose="020B0604020202020204" pitchFamily="34" charset="0"/>
                <a:ea typeface="黑体" panose="02010609060101010101" pitchFamily="49" charset="-122"/>
                <a:cs typeface="Arial" panose="020B0604020202020204" pitchFamily="34" charset="0"/>
              </a:rPr>
              <a:t>订单目标</a:t>
            </a:r>
          </a:p>
          <a:p>
            <a:pPr>
              <a:spcBef>
                <a:spcPct val="0"/>
              </a:spcBef>
              <a:buClrTx/>
              <a:buFontTx/>
              <a:buNone/>
            </a:pPr>
            <a:r>
              <a:rPr lang="zh-CN" altLang="en-US" sz="1200">
                <a:solidFill>
                  <a:schemeClr val="accent2"/>
                </a:solidFill>
                <a:latin typeface="Arial" panose="020B0604020202020204" pitchFamily="34" charset="0"/>
                <a:ea typeface="黑体" panose="02010609060101010101" pitchFamily="49" charset="-122"/>
                <a:cs typeface="Arial" panose="020B0604020202020204" pitchFamily="34" charset="0"/>
              </a:rPr>
              <a:t>成本计算</a:t>
            </a:r>
          </a:p>
        </p:txBody>
      </p:sp>
      <p:cxnSp>
        <p:nvCxnSpPr>
          <p:cNvPr id="47" name="AutoShape 46">
            <a:extLst>
              <a:ext uri="{FF2B5EF4-FFF2-40B4-BE49-F238E27FC236}">
                <a16:creationId xmlns:a16="http://schemas.microsoft.com/office/drawing/2014/main" id="{18BA8CEA-2861-4E65-949D-92D873C16315}"/>
              </a:ext>
            </a:extLst>
          </p:cNvPr>
          <p:cNvCxnSpPr>
            <a:cxnSpLocks noChangeShapeType="1"/>
            <a:stCxn id="21" idx="2"/>
            <a:endCxn id="46" idx="0"/>
          </p:cNvCxnSpPr>
          <p:nvPr/>
        </p:nvCxnSpPr>
        <p:spPr bwMode="auto">
          <a:xfrm rot="16200000" flipH="1">
            <a:off x="6384304" y="2910335"/>
            <a:ext cx="698500" cy="1033462"/>
          </a:xfrm>
          <a:prstGeom prst="curvedConnector3">
            <a:avLst>
              <a:gd name="adj1" fmla="val 50000"/>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AutoShape 47">
            <a:extLst>
              <a:ext uri="{FF2B5EF4-FFF2-40B4-BE49-F238E27FC236}">
                <a16:creationId xmlns:a16="http://schemas.microsoft.com/office/drawing/2014/main" id="{9702810C-AD05-4A99-8A58-9DD0B8EDD97C}"/>
              </a:ext>
            </a:extLst>
          </p:cNvPr>
          <p:cNvCxnSpPr>
            <a:cxnSpLocks noChangeShapeType="1"/>
            <a:stCxn id="23" idx="2"/>
            <a:endCxn id="42" idx="0"/>
          </p:cNvCxnSpPr>
          <p:nvPr/>
        </p:nvCxnSpPr>
        <p:spPr bwMode="auto">
          <a:xfrm rot="16200000" flipH="1">
            <a:off x="8325817" y="3384997"/>
            <a:ext cx="846137" cy="225425"/>
          </a:xfrm>
          <a:prstGeom prst="curvedConnector3">
            <a:avLst>
              <a:gd name="adj1" fmla="val 49907"/>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48">
            <a:extLst>
              <a:ext uri="{FF2B5EF4-FFF2-40B4-BE49-F238E27FC236}">
                <a16:creationId xmlns:a16="http://schemas.microsoft.com/office/drawing/2014/main" id="{CCE1C136-4FDF-4B11-B3CC-007795AEC430}"/>
              </a:ext>
            </a:extLst>
          </p:cNvPr>
          <p:cNvCxnSpPr>
            <a:cxnSpLocks noChangeShapeType="1"/>
            <a:stCxn id="29" idx="2"/>
            <a:endCxn id="41" idx="0"/>
          </p:cNvCxnSpPr>
          <p:nvPr/>
        </p:nvCxnSpPr>
        <p:spPr bwMode="auto">
          <a:xfrm rot="16200000" flipH="1">
            <a:off x="9151316" y="3288160"/>
            <a:ext cx="809625" cy="128588"/>
          </a:xfrm>
          <a:prstGeom prst="curvedConnector3">
            <a:avLst>
              <a:gd name="adj1" fmla="val 50000"/>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AutoShape 49">
            <a:extLst>
              <a:ext uri="{FF2B5EF4-FFF2-40B4-BE49-F238E27FC236}">
                <a16:creationId xmlns:a16="http://schemas.microsoft.com/office/drawing/2014/main" id="{75CABE02-17B9-47DD-9C1F-BF4D3489E170}"/>
              </a:ext>
            </a:extLst>
          </p:cNvPr>
          <p:cNvSpPr>
            <a:spLocks noChangeArrowheads="1"/>
          </p:cNvSpPr>
          <p:nvPr/>
        </p:nvSpPr>
        <p:spPr bwMode="gray">
          <a:xfrm>
            <a:off x="5965998" y="5341591"/>
            <a:ext cx="1035050" cy="701675"/>
          </a:xfrm>
          <a:prstGeom prst="chevron">
            <a:avLst>
              <a:gd name="adj" fmla="val 36878"/>
            </a:avLst>
          </a:prstGeom>
          <a:solidFill>
            <a:schemeClr val="hlink"/>
          </a:solidFill>
          <a:ln w="3175"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0"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nSpc>
                <a:spcPct val="90000"/>
              </a:lnSpc>
              <a:spcBef>
                <a:spcPct val="0"/>
              </a:spcBef>
              <a:buClrTx/>
              <a:buFontTx/>
              <a:buNone/>
            </a:pPr>
            <a:r>
              <a:rPr lang="zh-CN" altLang="en-US" sz="1200">
                <a:solidFill>
                  <a:schemeClr val="bg1"/>
                </a:solidFill>
                <a:latin typeface="Arial" panose="020B0604020202020204" pitchFamily="34" charset="0"/>
                <a:ea typeface="黑体" panose="02010609060101010101" pitchFamily="49" charset="-122"/>
                <a:cs typeface="Arial" panose="020B0604020202020204" pitchFamily="34" charset="0"/>
              </a:rPr>
              <a:t>标准成本</a:t>
            </a:r>
          </a:p>
          <a:p>
            <a:pPr>
              <a:lnSpc>
                <a:spcPct val="90000"/>
              </a:lnSpc>
              <a:spcBef>
                <a:spcPct val="0"/>
              </a:spcBef>
              <a:buClrTx/>
              <a:buFontTx/>
              <a:buNone/>
            </a:pPr>
            <a:r>
              <a:rPr lang="zh-CN" altLang="en-US" sz="1200">
                <a:solidFill>
                  <a:schemeClr val="bg1"/>
                </a:solidFill>
                <a:latin typeface="Arial" panose="020B0604020202020204" pitchFamily="34" charset="0"/>
                <a:ea typeface="黑体" panose="02010609060101010101" pitchFamily="49" charset="-122"/>
                <a:cs typeface="Arial" panose="020B0604020202020204" pitchFamily="34" charset="0"/>
              </a:rPr>
              <a:t>分析</a:t>
            </a:r>
          </a:p>
        </p:txBody>
      </p:sp>
      <p:sp>
        <p:nvSpPr>
          <p:cNvPr id="51" name="AutoShape 50">
            <a:extLst>
              <a:ext uri="{FF2B5EF4-FFF2-40B4-BE49-F238E27FC236}">
                <a16:creationId xmlns:a16="http://schemas.microsoft.com/office/drawing/2014/main" id="{D4D8F2E7-11AD-487A-8E23-E4627DA10FF3}"/>
              </a:ext>
            </a:extLst>
          </p:cNvPr>
          <p:cNvSpPr>
            <a:spLocks noChangeArrowheads="1"/>
          </p:cNvSpPr>
          <p:nvPr/>
        </p:nvSpPr>
        <p:spPr bwMode="gray">
          <a:xfrm>
            <a:off x="6815310" y="5270153"/>
            <a:ext cx="1117600" cy="698500"/>
          </a:xfrm>
          <a:prstGeom prst="chevron">
            <a:avLst>
              <a:gd name="adj" fmla="val 40000"/>
            </a:avLst>
          </a:prstGeom>
          <a:noFill/>
          <a:ln w="3175" algn="ctr">
            <a:solidFill>
              <a:srgbClr val="336699"/>
            </a:solidFill>
            <a:prstDash val="dash"/>
            <a:miter lim="800000"/>
            <a:headEnd/>
            <a:tailEnd/>
          </a:ln>
          <a:effectLst/>
          <a:extLst>
            <a:ext uri="{909E8E84-426E-40DD-AFC4-6F175D3DCCD1}">
              <a14:hiddenFill xmlns:a14="http://schemas.microsoft.com/office/drawing/2010/main">
                <a:solidFill>
                  <a:srgbClr val="D5D5D5"/>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0"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200" b="1" dirty="0">
                <a:solidFill>
                  <a:schemeClr val="accent2"/>
                </a:solidFill>
                <a:latin typeface="黑体" panose="02010609060101010101" pitchFamily="49" charset="-122"/>
                <a:ea typeface="黑体" panose="02010609060101010101" pitchFamily="49" charset="-122"/>
                <a:cs typeface="Arial" panose="020B0604020202020204" pitchFamily="34" charset="0"/>
              </a:rPr>
              <a:t>分析物料</a:t>
            </a:r>
          </a:p>
          <a:p>
            <a:pPr>
              <a:spcBef>
                <a:spcPct val="0"/>
              </a:spcBef>
              <a:buClrTx/>
              <a:buFontTx/>
              <a:buNone/>
            </a:pPr>
            <a:r>
              <a:rPr lang="zh-CN" altLang="en-US" sz="1200" b="1" dirty="0">
                <a:solidFill>
                  <a:schemeClr val="accent2"/>
                </a:solidFill>
                <a:latin typeface="黑体" panose="02010609060101010101" pitchFamily="49" charset="-122"/>
                <a:ea typeface="黑体" panose="02010609060101010101" pitchFamily="49" charset="-122"/>
                <a:cs typeface="Arial" panose="020B0604020202020204" pitchFamily="34" charset="0"/>
              </a:rPr>
              <a:t>投放量差</a:t>
            </a:r>
          </a:p>
        </p:txBody>
      </p:sp>
      <p:sp>
        <p:nvSpPr>
          <p:cNvPr id="52" name="AutoShape 51">
            <a:extLst>
              <a:ext uri="{FF2B5EF4-FFF2-40B4-BE49-F238E27FC236}">
                <a16:creationId xmlns:a16="http://schemas.microsoft.com/office/drawing/2014/main" id="{6B0B53A2-B930-423F-91A0-360EA4E300C8}"/>
              </a:ext>
            </a:extLst>
          </p:cNvPr>
          <p:cNvSpPr>
            <a:spLocks noChangeArrowheads="1"/>
          </p:cNvSpPr>
          <p:nvPr/>
        </p:nvSpPr>
        <p:spPr bwMode="gray">
          <a:xfrm>
            <a:off x="8544098" y="5341591"/>
            <a:ext cx="1041400" cy="698500"/>
          </a:xfrm>
          <a:prstGeom prst="chevron">
            <a:avLst>
              <a:gd name="adj" fmla="val 37273"/>
            </a:avLst>
          </a:prstGeom>
          <a:solidFill>
            <a:schemeClr val="hlink"/>
          </a:solidFill>
          <a:ln w="3175"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0"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nSpc>
                <a:spcPct val="90000"/>
              </a:lnSpc>
              <a:spcBef>
                <a:spcPct val="0"/>
              </a:spcBef>
              <a:buClrTx/>
              <a:buFontTx/>
              <a:buNone/>
            </a:pPr>
            <a:r>
              <a:rPr lang="zh-CN" altLang="en-US" sz="1200">
                <a:solidFill>
                  <a:schemeClr val="bg1"/>
                </a:solidFill>
                <a:latin typeface="Arial" panose="020B0604020202020204" pitchFamily="34" charset="0"/>
                <a:ea typeface="黑体" panose="02010609060101010101" pitchFamily="49" charset="-122"/>
                <a:cs typeface="Arial" panose="020B0604020202020204" pitchFamily="34" charset="0"/>
              </a:rPr>
              <a:t>分析订</a:t>
            </a:r>
          </a:p>
          <a:p>
            <a:pPr>
              <a:lnSpc>
                <a:spcPct val="90000"/>
              </a:lnSpc>
              <a:spcBef>
                <a:spcPct val="0"/>
              </a:spcBef>
              <a:buClrTx/>
              <a:buFontTx/>
              <a:buNone/>
            </a:pPr>
            <a:r>
              <a:rPr lang="zh-CN" altLang="en-US" sz="1200">
                <a:solidFill>
                  <a:schemeClr val="bg1"/>
                </a:solidFill>
                <a:latin typeface="Arial" panose="020B0604020202020204" pitchFamily="34" charset="0"/>
                <a:ea typeface="黑体" panose="02010609060101010101" pitchFamily="49" charset="-122"/>
                <a:cs typeface="Arial" panose="020B0604020202020204" pitchFamily="34" charset="0"/>
              </a:rPr>
              <a:t>单差异</a:t>
            </a:r>
          </a:p>
        </p:txBody>
      </p:sp>
      <p:sp>
        <p:nvSpPr>
          <p:cNvPr id="53" name="AutoShape 52">
            <a:extLst>
              <a:ext uri="{FF2B5EF4-FFF2-40B4-BE49-F238E27FC236}">
                <a16:creationId xmlns:a16="http://schemas.microsoft.com/office/drawing/2014/main" id="{0B57FD50-F929-48EC-8808-5800F8753ECC}"/>
              </a:ext>
            </a:extLst>
          </p:cNvPr>
          <p:cNvSpPr>
            <a:spLocks noChangeArrowheads="1"/>
          </p:cNvSpPr>
          <p:nvPr/>
        </p:nvSpPr>
        <p:spPr bwMode="gray">
          <a:xfrm>
            <a:off x="7680498" y="5270153"/>
            <a:ext cx="1041400" cy="698500"/>
          </a:xfrm>
          <a:prstGeom prst="chevron">
            <a:avLst>
              <a:gd name="adj" fmla="val 37273"/>
            </a:avLst>
          </a:prstGeom>
          <a:noFill/>
          <a:ln w="3175" algn="ctr">
            <a:solidFill>
              <a:srgbClr val="336699"/>
            </a:solidFill>
            <a:prstDash val="dash"/>
            <a:miter lim="800000"/>
            <a:headEnd/>
            <a:tailEnd/>
          </a:ln>
          <a:effectLst/>
          <a:extLst>
            <a:ext uri="{909E8E84-426E-40DD-AFC4-6F175D3DCCD1}">
              <a14:hiddenFill xmlns:a14="http://schemas.microsoft.com/office/drawing/2010/main">
                <a:solidFill>
                  <a:srgbClr val="D5D5D5"/>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0"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200" b="1" dirty="0">
                <a:solidFill>
                  <a:schemeClr val="accent2"/>
                </a:solidFill>
                <a:latin typeface="黑体" panose="02010609060101010101" pitchFamily="49" charset="-122"/>
                <a:ea typeface="黑体" panose="02010609060101010101" pitchFamily="49" charset="-122"/>
                <a:cs typeface="Arial" panose="020B0604020202020204" pitchFamily="34" charset="0"/>
              </a:rPr>
              <a:t>分析作业</a:t>
            </a:r>
          </a:p>
          <a:p>
            <a:pPr>
              <a:spcBef>
                <a:spcPct val="0"/>
              </a:spcBef>
              <a:buClrTx/>
              <a:buFontTx/>
              <a:buNone/>
            </a:pPr>
            <a:r>
              <a:rPr lang="zh-CN" altLang="en-US" sz="1200" b="1" dirty="0">
                <a:solidFill>
                  <a:schemeClr val="accent2"/>
                </a:solidFill>
                <a:latin typeface="黑体" panose="02010609060101010101" pitchFamily="49" charset="-122"/>
                <a:ea typeface="黑体" panose="02010609060101010101" pitchFamily="49" charset="-122"/>
                <a:cs typeface="Arial" panose="020B0604020202020204" pitchFamily="34" charset="0"/>
              </a:rPr>
              <a:t>消耗量差</a:t>
            </a:r>
          </a:p>
        </p:txBody>
      </p:sp>
      <p:cxnSp>
        <p:nvCxnSpPr>
          <p:cNvPr id="54" name="AutoShape 53">
            <a:extLst>
              <a:ext uri="{FF2B5EF4-FFF2-40B4-BE49-F238E27FC236}">
                <a16:creationId xmlns:a16="http://schemas.microsoft.com/office/drawing/2014/main" id="{A8BC7737-E362-43EE-95EB-B489E2F1D9B2}"/>
              </a:ext>
            </a:extLst>
          </p:cNvPr>
          <p:cNvCxnSpPr>
            <a:cxnSpLocks noChangeShapeType="1"/>
            <a:stCxn id="50" idx="0"/>
            <a:endCxn id="37" idx="2"/>
          </p:cNvCxnSpPr>
          <p:nvPr/>
        </p:nvCxnSpPr>
        <p:spPr bwMode="auto">
          <a:xfrm rot="5400000" flipH="1">
            <a:off x="5693741" y="4680397"/>
            <a:ext cx="719138" cy="603250"/>
          </a:xfrm>
          <a:prstGeom prst="curvedConnector3">
            <a:avLst>
              <a:gd name="adj1" fmla="val 49889"/>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54">
            <a:extLst>
              <a:ext uri="{FF2B5EF4-FFF2-40B4-BE49-F238E27FC236}">
                <a16:creationId xmlns:a16="http://schemas.microsoft.com/office/drawing/2014/main" id="{7C70E07A-4971-4BA0-919D-9577DBF34BDD}"/>
              </a:ext>
            </a:extLst>
          </p:cNvPr>
          <p:cNvCxnSpPr>
            <a:cxnSpLocks noChangeShapeType="1"/>
            <a:stCxn id="50" idx="0"/>
            <a:endCxn id="25" idx="2"/>
          </p:cNvCxnSpPr>
          <p:nvPr/>
        </p:nvCxnSpPr>
        <p:spPr bwMode="auto">
          <a:xfrm rot="5400000" flipH="1">
            <a:off x="4345954" y="3332610"/>
            <a:ext cx="2390775" cy="1627187"/>
          </a:xfrm>
          <a:prstGeom prst="curvedConnector3">
            <a:avLst>
              <a:gd name="adj1" fmla="val 50000"/>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55">
            <a:extLst>
              <a:ext uri="{FF2B5EF4-FFF2-40B4-BE49-F238E27FC236}">
                <a16:creationId xmlns:a16="http://schemas.microsoft.com/office/drawing/2014/main" id="{B3394EAE-9553-4DC5-A42F-BD8470AE0ED3}"/>
              </a:ext>
            </a:extLst>
          </p:cNvPr>
          <p:cNvCxnSpPr>
            <a:cxnSpLocks noChangeShapeType="1"/>
            <a:stCxn id="51" idx="0"/>
            <a:endCxn id="27" idx="2"/>
          </p:cNvCxnSpPr>
          <p:nvPr/>
        </p:nvCxnSpPr>
        <p:spPr bwMode="auto">
          <a:xfrm rot="16200000">
            <a:off x="6392242" y="3789809"/>
            <a:ext cx="2322512" cy="638175"/>
          </a:xfrm>
          <a:prstGeom prst="curvedConnector3">
            <a:avLst>
              <a:gd name="adj1" fmla="val 49968"/>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56">
            <a:extLst>
              <a:ext uri="{FF2B5EF4-FFF2-40B4-BE49-F238E27FC236}">
                <a16:creationId xmlns:a16="http://schemas.microsoft.com/office/drawing/2014/main" id="{DB566E52-0468-4CE9-953B-AF52373DC763}"/>
              </a:ext>
            </a:extLst>
          </p:cNvPr>
          <p:cNvCxnSpPr>
            <a:cxnSpLocks noChangeShapeType="1"/>
            <a:stCxn id="53" idx="0"/>
            <a:endCxn id="23" idx="2"/>
          </p:cNvCxnSpPr>
          <p:nvPr/>
        </p:nvCxnSpPr>
        <p:spPr bwMode="auto">
          <a:xfrm rot="16200000">
            <a:off x="7255842" y="3889822"/>
            <a:ext cx="2195512" cy="565150"/>
          </a:xfrm>
          <a:prstGeom prst="curvedConnector3">
            <a:avLst>
              <a:gd name="adj1" fmla="val 49963"/>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AutoShape 57">
            <a:extLst>
              <a:ext uri="{FF2B5EF4-FFF2-40B4-BE49-F238E27FC236}">
                <a16:creationId xmlns:a16="http://schemas.microsoft.com/office/drawing/2014/main" id="{B0EA6703-875A-4EB8-AB06-9F52B2CF219F}"/>
              </a:ext>
            </a:extLst>
          </p:cNvPr>
          <p:cNvSpPr>
            <a:spLocks noChangeArrowheads="1"/>
          </p:cNvSpPr>
          <p:nvPr/>
        </p:nvSpPr>
        <p:spPr bwMode="gray">
          <a:xfrm>
            <a:off x="9374360" y="5270153"/>
            <a:ext cx="1041400" cy="698500"/>
          </a:xfrm>
          <a:prstGeom prst="chevron">
            <a:avLst>
              <a:gd name="adj" fmla="val 37273"/>
            </a:avLst>
          </a:prstGeom>
          <a:noFill/>
          <a:ln w="3175" algn="ctr">
            <a:solidFill>
              <a:srgbClr val="336699"/>
            </a:solidFill>
            <a:prstDash val="dash"/>
            <a:miter lim="800000"/>
            <a:headEnd/>
            <a:tailEnd/>
          </a:ln>
          <a:effectLst/>
          <a:extLst>
            <a:ext uri="{909E8E84-426E-40DD-AFC4-6F175D3DCCD1}">
              <a14:hiddenFill xmlns:a14="http://schemas.microsoft.com/office/drawing/2010/main">
                <a:solidFill>
                  <a:srgbClr val="D5D5D5"/>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0"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200" b="1">
                <a:solidFill>
                  <a:schemeClr val="accent2"/>
                </a:solidFill>
                <a:latin typeface="黑体" panose="02010609060101010101" pitchFamily="49" charset="-122"/>
                <a:ea typeface="黑体" panose="02010609060101010101" pitchFamily="49" charset="-122"/>
                <a:cs typeface="Arial" panose="020B0604020202020204" pitchFamily="34" charset="0"/>
              </a:rPr>
              <a:t>成本改</a:t>
            </a:r>
          </a:p>
          <a:p>
            <a:pPr>
              <a:spcBef>
                <a:spcPct val="0"/>
              </a:spcBef>
              <a:buClrTx/>
              <a:buFontTx/>
              <a:buNone/>
            </a:pPr>
            <a:r>
              <a:rPr lang="zh-CN" altLang="en-US" sz="1200" b="1">
                <a:solidFill>
                  <a:schemeClr val="accent2"/>
                </a:solidFill>
                <a:latin typeface="黑体" panose="02010609060101010101" pitchFamily="49" charset="-122"/>
                <a:ea typeface="黑体" panose="02010609060101010101" pitchFamily="49" charset="-122"/>
                <a:cs typeface="Arial" panose="020B0604020202020204" pitchFamily="34" charset="0"/>
              </a:rPr>
              <a:t>进建议</a:t>
            </a:r>
          </a:p>
        </p:txBody>
      </p:sp>
      <p:cxnSp>
        <p:nvCxnSpPr>
          <p:cNvPr id="59" name="AutoShape 58">
            <a:extLst>
              <a:ext uri="{FF2B5EF4-FFF2-40B4-BE49-F238E27FC236}">
                <a16:creationId xmlns:a16="http://schemas.microsoft.com/office/drawing/2014/main" id="{5E2377EE-73BC-4973-9834-0C6B51B9F48C}"/>
              </a:ext>
            </a:extLst>
          </p:cNvPr>
          <p:cNvCxnSpPr>
            <a:cxnSpLocks noChangeShapeType="1"/>
            <a:stCxn id="58" idx="0"/>
            <a:endCxn id="25" idx="2"/>
          </p:cNvCxnSpPr>
          <p:nvPr/>
        </p:nvCxnSpPr>
        <p:spPr bwMode="auto">
          <a:xfrm rot="5400000" flipH="1">
            <a:off x="6086648" y="1591916"/>
            <a:ext cx="2319337" cy="5037137"/>
          </a:xfrm>
          <a:prstGeom prst="curvedConnector3">
            <a:avLst>
              <a:gd name="adj1" fmla="val 49968"/>
            </a:avLst>
          </a:prstGeom>
          <a:noFill/>
          <a:ln w="381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 name="Text Box 59">
            <a:extLst>
              <a:ext uri="{FF2B5EF4-FFF2-40B4-BE49-F238E27FC236}">
                <a16:creationId xmlns:a16="http://schemas.microsoft.com/office/drawing/2014/main" id="{5967E2E4-A334-4522-869F-4BB33972B84E}"/>
              </a:ext>
            </a:extLst>
          </p:cNvPr>
          <p:cNvSpPr txBox="1">
            <a:spLocks noChangeArrowheads="1"/>
          </p:cNvSpPr>
          <p:nvPr/>
        </p:nvSpPr>
        <p:spPr bwMode="gray">
          <a:xfrm>
            <a:off x="10560223" y="5198716"/>
            <a:ext cx="863600"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rgbClr val="33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buClr>
                <a:srgbClr val="F48B00"/>
              </a:buClr>
              <a:buFontTx/>
              <a:buNone/>
            </a:pPr>
            <a:r>
              <a:rPr lang="zh-CN" altLang="en-US" sz="1400">
                <a:solidFill>
                  <a:srgbClr val="4B9507"/>
                </a:solidFill>
                <a:latin typeface="Arial" panose="020B0604020202020204" pitchFamily="34" charset="0"/>
                <a:ea typeface="黑体" panose="02010609060101010101" pitchFamily="49" charset="-122"/>
              </a:rPr>
              <a:t>深入分析</a:t>
            </a:r>
          </a:p>
        </p:txBody>
      </p:sp>
      <p:sp>
        <p:nvSpPr>
          <p:cNvPr id="61" name="Text Box 60">
            <a:extLst>
              <a:ext uri="{FF2B5EF4-FFF2-40B4-BE49-F238E27FC236}">
                <a16:creationId xmlns:a16="http://schemas.microsoft.com/office/drawing/2014/main" id="{18C591EF-C83B-44B2-8ACF-D857F69C623A}"/>
              </a:ext>
            </a:extLst>
          </p:cNvPr>
          <p:cNvSpPr txBox="1">
            <a:spLocks noChangeArrowheads="1"/>
          </p:cNvSpPr>
          <p:nvPr/>
        </p:nvSpPr>
        <p:spPr bwMode="gray">
          <a:xfrm rot="16200000">
            <a:off x="2953717" y="4740722"/>
            <a:ext cx="1262062" cy="304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rgbClr val="33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buClr>
                <a:srgbClr val="F48B00"/>
              </a:buClr>
              <a:buFontTx/>
              <a:buNone/>
            </a:pPr>
            <a:r>
              <a:rPr lang="zh-CN" altLang="en-US" sz="1400">
                <a:solidFill>
                  <a:schemeClr val="accent1"/>
                </a:solidFill>
                <a:latin typeface="Arial" panose="020B0604020202020204" pitchFamily="34" charset="0"/>
                <a:ea typeface="黑体" panose="02010609060101010101" pitchFamily="49" charset="-122"/>
              </a:rPr>
              <a:t>持续优化与考核</a:t>
            </a:r>
          </a:p>
        </p:txBody>
      </p:sp>
      <p:sp>
        <p:nvSpPr>
          <p:cNvPr id="62" name="Text Box 61">
            <a:extLst>
              <a:ext uri="{FF2B5EF4-FFF2-40B4-BE49-F238E27FC236}">
                <a16:creationId xmlns:a16="http://schemas.microsoft.com/office/drawing/2014/main" id="{D617B1AF-FF08-4294-AF6A-1DF6B4D7A74C}"/>
              </a:ext>
            </a:extLst>
          </p:cNvPr>
          <p:cNvSpPr txBox="1">
            <a:spLocks noChangeArrowheads="1"/>
          </p:cNvSpPr>
          <p:nvPr/>
        </p:nvSpPr>
        <p:spPr bwMode="gray">
          <a:xfrm rot="16200000">
            <a:off x="4438029" y="4908997"/>
            <a:ext cx="1357313" cy="5175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rgbClr val="33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buClr>
                <a:srgbClr val="F48B00"/>
              </a:buClr>
              <a:buFontTx/>
              <a:buNone/>
            </a:pPr>
            <a:r>
              <a:rPr lang="zh-CN" altLang="en-US" sz="1400">
                <a:solidFill>
                  <a:srgbClr val="336699"/>
                </a:solidFill>
                <a:latin typeface="Arial Black" panose="020B0A04020102020204" pitchFamily="34" charset="0"/>
                <a:ea typeface="黑体" panose="02010609060101010101" pitchFamily="49" charset="-122"/>
              </a:rPr>
              <a:t>详细而真实</a:t>
            </a:r>
          </a:p>
        </p:txBody>
      </p:sp>
    </p:spTree>
    <p:extLst>
      <p:ext uri="{BB962C8B-B14F-4D97-AF65-F5344CB8AC3E}">
        <p14:creationId xmlns:p14="http://schemas.microsoft.com/office/powerpoint/2010/main" val="3299341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2000" fill="hold"/>
                                        <p:tgtEl>
                                          <p:spTgt spid="35"/>
                                        </p:tgtEl>
                                        <p:attrNameLst>
                                          <p:attrName>ppt_w</p:attrName>
                                        </p:attrNameLst>
                                      </p:cBhvr>
                                      <p:tavLst>
                                        <p:tav tm="0">
                                          <p:val>
                                            <p:strVal val="#ppt_w*0.70"/>
                                          </p:val>
                                        </p:tav>
                                        <p:tav tm="100000">
                                          <p:val>
                                            <p:strVal val="#ppt_w"/>
                                          </p:val>
                                        </p:tav>
                                      </p:tavLst>
                                    </p:anim>
                                    <p:anim calcmode="lin" valueType="num">
                                      <p:cBhvr>
                                        <p:cTn id="8" dur="2000" fill="hold"/>
                                        <p:tgtEl>
                                          <p:spTgt spid="35"/>
                                        </p:tgtEl>
                                        <p:attrNameLst>
                                          <p:attrName>ppt_h</p:attrName>
                                        </p:attrNameLst>
                                      </p:cBhvr>
                                      <p:tavLst>
                                        <p:tav tm="0">
                                          <p:val>
                                            <p:strVal val="#ppt_h"/>
                                          </p:val>
                                        </p:tav>
                                        <p:tav tm="100000">
                                          <p:val>
                                            <p:strVal val="#ppt_h"/>
                                          </p:val>
                                        </p:tav>
                                      </p:tavLst>
                                    </p:anim>
                                    <p:animEffect transition="in" filter="fade">
                                      <p:cBhvr>
                                        <p:cTn id="9" dur="2000"/>
                                        <p:tgtEl>
                                          <p:spTgt spid="35"/>
                                        </p:tgtEl>
                                      </p:cBhvr>
                                    </p:animEffect>
                                  </p:childTnLst>
                                </p:cTn>
                              </p:par>
                              <p:par>
                                <p:cTn id="10" presetID="55" presetClass="entr" presetSubtype="0" fill="hold" nodeType="with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p:cTn id="12" dur="2000" fill="hold"/>
                                        <p:tgtEl>
                                          <p:spTgt spid="44"/>
                                        </p:tgtEl>
                                        <p:attrNameLst>
                                          <p:attrName>ppt_w</p:attrName>
                                        </p:attrNameLst>
                                      </p:cBhvr>
                                      <p:tavLst>
                                        <p:tav tm="0">
                                          <p:val>
                                            <p:strVal val="#ppt_w*0.70"/>
                                          </p:val>
                                        </p:tav>
                                        <p:tav tm="100000">
                                          <p:val>
                                            <p:strVal val="#ppt_w"/>
                                          </p:val>
                                        </p:tav>
                                      </p:tavLst>
                                    </p:anim>
                                    <p:anim calcmode="lin" valueType="num">
                                      <p:cBhvr>
                                        <p:cTn id="13" dur="2000" fill="hold"/>
                                        <p:tgtEl>
                                          <p:spTgt spid="44"/>
                                        </p:tgtEl>
                                        <p:attrNameLst>
                                          <p:attrName>ppt_h</p:attrName>
                                        </p:attrNameLst>
                                      </p:cBhvr>
                                      <p:tavLst>
                                        <p:tav tm="0">
                                          <p:val>
                                            <p:strVal val="#ppt_h"/>
                                          </p:val>
                                        </p:tav>
                                        <p:tav tm="100000">
                                          <p:val>
                                            <p:strVal val="#ppt_h"/>
                                          </p:val>
                                        </p:tav>
                                      </p:tavLst>
                                    </p:anim>
                                    <p:animEffect transition="in" filter="fade">
                                      <p:cBhvr>
                                        <p:cTn id="14" dur="2000"/>
                                        <p:tgtEl>
                                          <p:spTgt spid="44"/>
                                        </p:tgtEl>
                                      </p:cBhvr>
                                    </p:animEffect>
                                  </p:childTnLst>
                                </p:cTn>
                              </p:par>
                              <p:par>
                                <p:cTn id="15" presetID="55"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p:cTn id="17" dur="2000" fill="hold"/>
                                        <p:tgtEl>
                                          <p:spTgt spid="47"/>
                                        </p:tgtEl>
                                        <p:attrNameLst>
                                          <p:attrName>ppt_w</p:attrName>
                                        </p:attrNameLst>
                                      </p:cBhvr>
                                      <p:tavLst>
                                        <p:tav tm="0">
                                          <p:val>
                                            <p:strVal val="#ppt_w*0.70"/>
                                          </p:val>
                                        </p:tav>
                                        <p:tav tm="100000">
                                          <p:val>
                                            <p:strVal val="#ppt_w"/>
                                          </p:val>
                                        </p:tav>
                                      </p:tavLst>
                                    </p:anim>
                                    <p:anim calcmode="lin" valueType="num">
                                      <p:cBhvr>
                                        <p:cTn id="18" dur="2000" fill="hold"/>
                                        <p:tgtEl>
                                          <p:spTgt spid="47"/>
                                        </p:tgtEl>
                                        <p:attrNameLst>
                                          <p:attrName>ppt_h</p:attrName>
                                        </p:attrNameLst>
                                      </p:cBhvr>
                                      <p:tavLst>
                                        <p:tav tm="0">
                                          <p:val>
                                            <p:strVal val="#ppt_h"/>
                                          </p:val>
                                        </p:tav>
                                        <p:tav tm="100000">
                                          <p:val>
                                            <p:strVal val="#ppt_h"/>
                                          </p:val>
                                        </p:tav>
                                      </p:tavLst>
                                    </p:anim>
                                    <p:animEffect transition="in" filter="fade">
                                      <p:cBhvr>
                                        <p:cTn id="19" dur="2000"/>
                                        <p:tgtEl>
                                          <p:spTgt spid="47"/>
                                        </p:tgtEl>
                                      </p:cBhvr>
                                    </p:animEffect>
                                  </p:childTnLst>
                                </p:cTn>
                              </p:par>
                              <p:par>
                                <p:cTn id="20" presetID="55" presetClass="entr" presetSubtype="0" fill="hold" nodeType="withEffect">
                                  <p:stCondLst>
                                    <p:cond delay="0"/>
                                  </p:stCondLst>
                                  <p:childTnLst>
                                    <p:set>
                                      <p:cBhvr>
                                        <p:cTn id="21" dur="1" fill="hold">
                                          <p:stCondLst>
                                            <p:cond delay="0"/>
                                          </p:stCondLst>
                                        </p:cTn>
                                        <p:tgtEl>
                                          <p:spTgt spid="45"/>
                                        </p:tgtEl>
                                        <p:attrNameLst>
                                          <p:attrName>style.visibility</p:attrName>
                                        </p:attrNameLst>
                                      </p:cBhvr>
                                      <p:to>
                                        <p:strVal val="visible"/>
                                      </p:to>
                                    </p:set>
                                    <p:anim calcmode="lin" valueType="num">
                                      <p:cBhvr>
                                        <p:cTn id="22" dur="2000" fill="hold"/>
                                        <p:tgtEl>
                                          <p:spTgt spid="45"/>
                                        </p:tgtEl>
                                        <p:attrNameLst>
                                          <p:attrName>ppt_w</p:attrName>
                                        </p:attrNameLst>
                                      </p:cBhvr>
                                      <p:tavLst>
                                        <p:tav tm="0">
                                          <p:val>
                                            <p:strVal val="#ppt_w*0.70"/>
                                          </p:val>
                                        </p:tav>
                                        <p:tav tm="100000">
                                          <p:val>
                                            <p:strVal val="#ppt_w"/>
                                          </p:val>
                                        </p:tav>
                                      </p:tavLst>
                                    </p:anim>
                                    <p:anim calcmode="lin" valueType="num">
                                      <p:cBhvr>
                                        <p:cTn id="23" dur="2000" fill="hold"/>
                                        <p:tgtEl>
                                          <p:spTgt spid="45"/>
                                        </p:tgtEl>
                                        <p:attrNameLst>
                                          <p:attrName>ppt_h</p:attrName>
                                        </p:attrNameLst>
                                      </p:cBhvr>
                                      <p:tavLst>
                                        <p:tav tm="0">
                                          <p:val>
                                            <p:strVal val="#ppt_h"/>
                                          </p:val>
                                        </p:tav>
                                        <p:tav tm="100000">
                                          <p:val>
                                            <p:strVal val="#ppt_h"/>
                                          </p:val>
                                        </p:tav>
                                      </p:tavLst>
                                    </p:anim>
                                    <p:animEffect transition="in" filter="fade">
                                      <p:cBhvr>
                                        <p:cTn id="24" dur="2000"/>
                                        <p:tgtEl>
                                          <p:spTgt spid="45"/>
                                        </p:tgtEl>
                                      </p:cBhvr>
                                    </p:animEffect>
                                  </p:childTnLst>
                                </p:cTn>
                              </p:par>
                              <p:par>
                                <p:cTn id="25" presetID="55"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anim calcmode="lin" valueType="num">
                                      <p:cBhvr>
                                        <p:cTn id="27" dur="2000" fill="hold"/>
                                        <p:tgtEl>
                                          <p:spTgt spid="48"/>
                                        </p:tgtEl>
                                        <p:attrNameLst>
                                          <p:attrName>ppt_w</p:attrName>
                                        </p:attrNameLst>
                                      </p:cBhvr>
                                      <p:tavLst>
                                        <p:tav tm="0">
                                          <p:val>
                                            <p:strVal val="#ppt_w*0.70"/>
                                          </p:val>
                                        </p:tav>
                                        <p:tav tm="100000">
                                          <p:val>
                                            <p:strVal val="#ppt_w"/>
                                          </p:val>
                                        </p:tav>
                                      </p:tavLst>
                                    </p:anim>
                                    <p:anim calcmode="lin" valueType="num">
                                      <p:cBhvr>
                                        <p:cTn id="28" dur="2000" fill="hold"/>
                                        <p:tgtEl>
                                          <p:spTgt spid="48"/>
                                        </p:tgtEl>
                                        <p:attrNameLst>
                                          <p:attrName>ppt_h</p:attrName>
                                        </p:attrNameLst>
                                      </p:cBhvr>
                                      <p:tavLst>
                                        <p:tav tm="0">
                                          <p:val>
                                            <p:strVal val="#ppt_h"/>
                                          </p:val>
                                        </p:tav>
                                        <p:tav tm="100000">
                                          <p:val>
                                            <p:strVal val="#ppt_h"/>
                                          </p:val>
                                        </p:tav>
                                      </p:tavLst>
                                    </p:anim>
                                    <p:animEffect transition="in" filter="fade">
                                      <p:cBhvr>
                                        <p:cTn id="29" dur="2000"/>
                                        <p:tgtEl>
                                          <p:spTgt spid="48"/>
                                        </p:tgtEl>
                                      </p:cBhvr>
                                    </p:animEffect>
                                  </p:childTnLst>
                                </p:cTn>
                              </p:par>
                              <p:par>
                                <p:cTn id="30" presetID="55" presetClass="entr" presetSubtype="0" fill="hold" nodeType="withEffect">
                                  <p:stCondLst>
                                    <p:cond delay="0"/>
                                  </p:stCondLst>
                                  <p:childTnLst>
                                    <p:set>
                                      <p:cBhvr>
                                        <p:cTn id="31" dur="1" fill="hold">
                                          <p:stCondLst>
                                            <p:cond delay="0"/>
                                          </p:stCondLst>
                                        </p:cTn>
                                        <p:tgtEl>
                                          <p:spTgt spid="49"/>
                                        </p:tgtEl>
                                        <p:attrNameLst>
                                          <p:attrName>style.visibility</p:attrName>
                                        </p:attrNameLst>
                                      </p:cBhvr>
                                      <p:to>
                                        <p:strVal val="visible"/>
                                      </p:to>
                                    </p:set>
                                    <p:anim calcmode="lin" valueType="num">
                                      <p:cBhvr>
                                        <p:cTn id="32" dur="2000" fill="hold"/>
                                        <p:tgtEl>
                                          <p:spTgt spid="49"/>
                                        </p:tgtEl>
                                        <p:attrNameLst>
                                          <p:attrName>ppt_w</p:attrName>
                                        </p:attrNameLst>
                                      </p:cBhvr>
                                      <p:tavLst>
                                        <p:tav tm="0">
                                          <p:val>
                                            <p:strVal val="#ppt_w*0.70"/>
                                          </p:val>
                                        </p:tav>
                                        <p:tav tm="100000">
                                          <p:val>
                                            <p:strVal val="#ppt_w"/>
                                          </p:val>
                                        </p:tav>
                                      </p:tavLst>
                                    </p:anim>
                                    <p:anim calcmode="lin" valueType="num">
                                      <p:cBhvr>
                                        <p:cTn id="33" dur="2000" fill="hold"/>
                                        <p:tgtEl>
                                          <p:spTgt spid="49"/>
                                        </p:tgtEl>
                                        <p:attrNameLst>
                                          <p:attrName>ppt_h</p:attrName>
                                        </p:attrNameLst>
                                      </p:cBhvr>
                                      <p:tavLst>
                                        <p:tav tm="0">
                                          <p:val>
                                            <p:strVal val="#ppt_h"/>
                                          </p:val>
                                        </p:tav>
                                        <p:tav tm="100000">
                                          <p:val>
                                            <p:strVal val="#ppt_h"/>
                                          </p:val>
                                        </p:tav>
                                      </p:tavLst>
                                    </p:anim>
                                    <p:animEffect transition="in" filter="fade">
                                      <p:cBhvr>
                                        <p:cTn id="34" dur="2000"/>
                                        <p:tgtEl>
                                          <p:spTgt spid="49"/>
                                        </p:tgtEl>
                                      </p:cBhvr>
                                    </p:animEffect>
                                  </p:childTnLst>
                                </p:cTn>
                              </p:par>
                            </p:childTnLst>
                          </p:cTn>
                        </p:par>
                      </p:childTnLst>
                    </p:cTn>
                  </p:par>
                  <p:par>
                    <p:cTn id="35" fill="hold">
                      <p:stCondLst>
                        <p:cond delay="indefinite"/>
                      </p:stCondLst>
                      <p:childTnLst>
                        <p:par>
                          <p:cTn id="36" fill="hold">
                            <p:stCondLst>
                              <p:cond delay="0"/>
                            </p:stCondLst>
                            <p:childTnLst>
                              <p:par>
                                <p:cTn id="37" presetID="55" presetClass="entr" presetSubtype="0" fill="hold" nodeType="clickEffect">
                                  <p:stCondLst>
                                    <p:cond delay="0"/>
                                  </p:stCondLst>
                                  <p:childTnLst>
                                    <p:set>
                                      <p:cBhvr>
                                        <p:cTn id="38" dur="1" fill="hold">
                                          <p:stCondLst>
                                            <p:cond delay="0"/>
                                          </p:stCondLst>
                                        </p:cTn>
                                        <p:tgtEl>
                                          <p:spTgt spid="54"/>
                                        </p:tgtEl>
                                        <p:attrNameLst>
                                          <p:attrName>style.visibility</p:attrName>
                                        </p:attrNameLst>
                                      </p:cBhvr>
                                      <p:to>
                                        <p:strVal val="visible"/>
                                      </p:to>
                                    </p:set>
                                    <p:anim calcmode="lin" valueType="num">
                                      <p:cBhvr>
                                        <p:cTn id="39" dur="1000" fill="hold"/>
                                        <p:tgtEl>
                                          <p:spTgt spid="54"/>
                                        </p:tgtEl>
                                        <p:attrNameLst>
                                          <p:attrName>ppt_w</p:attrName>
                                        </p:attrNameLst>
                                      </p:cBhvr>
                                      <p:tavLst>
                                        <p:tav tm="0">
                                          <p:val>
                                            <p:strVal val="#ppt_w*0.70"/>
                                          </p:val>
                                        </p:tav>
                                        <p:tav tm="100000">
                                          <p:val>
                                            <p:strVal val="#ppt_w"/>
                                          </p:val>
                                        </p:tav>
                                      </p:tavLst>
                                    </p:anim>
                                    <p:anim calcmode="lin" valueType="num">
                                      <p:cBhvr>
                                        <p:cTn id="40" dur="1000" fill="hold"/>
                                        <p:tgtEl>
                                          <p:spTgt spid="54"/>
                                        </p:tgtEl>
                                        <p:attrNameLst>
                                          <p:attrName>ppt_h</p:attrName>
                                        </p:attrNameLst>
                                      </p:cBhvr>
                                      <p:tavLst>
                                        <p:tav tm="0">
                                          <p:val>
                                            <p:strVal val="#ppt_h"/>
                                          </p:val>
                                        </p:tav>
                                        <p:tav tm="100000">
                                          <p:val>
                                            <p:strVal val="#ppt_h"/>
                                          </p:val>
                                        </p:tav>
                                      </p:tavLst>
                                    </p:anim>
                                    <p:animEffect transition="in" filter="fade">
                                      <p:cBhvr>
                                        <p:cTn id="41" dur="1000"/>
                                        <p:tgtEl>
                                          <p:spTgt spid="54"/>
                                        </p:tgtEl>
                                      </p:cBhvr>
                                    </p:animEffect>
                                  </p:childTnLst>
                                </p:cTn>
                              </p:par>
                            </p:childTnLst>
                          </p:cTn>
                        </p:par>
                      </p:childTnLst>
                    </p:cTn>
                  </p:par>
                  <p:par>
                    <p:cTn id="42" fill="hold">
                      <p:stCondLst>
                        <p:cond delay="indefinite"/>
                      </p:stCondLst>
                      <p:childTnLst>
                        <p:par>
                          <p:cTn id="43" fill="hold">
                            <p:stCondLst>
                              <p:cond delay="0"/>
                            </p:stCondLst>
                            <p:childTnLst>
                              <p:par>
                                <p:cTn id="44" presetID="55" presetClass="entr" presetSubtype="0" fill="hold" nodeType="clickEffect">
                                  <p:stCondLst>
                                    <p:cond delay="0"/>
                                  </p:stCondLst>
                                  <p:childTnLst>
                                    <p:set>
                                      <p:cBhvr>
                                        <p:cTn id="45" dur="1" fill="hold">
                                          <p:stCondLst>
                                            <p:cond delay="0"/>
                                          </p:stCondLst>
                                        </p:cTn>
                                        <p:tgtEl>
                                          <p:spTgt spid="55"/>
                                        </p:tgtEl>
                                        <p:attrNameLst>
                                          <p:attrName>style.visibility</p:attrName>
                                        </p:attrNameLst>
                                      </p:cBhvr>
                                      <p:to>
                                        <p:strVal val="visible"/>
                                      </p:to>
                                    </p:set>
                                    <p:anim calcmode="lin" valueType="num">
                                      <p:cBhvr>
                                        <p:cTn id="46" dur="1000" fill="hold"/>
                                        <p:tgtEl>
                                          <p:spTgt spid="55"/>
                                        </p:tgtEl>
                                        <p:attrNameLst>
                                          <p:attrName>ppt_w</p:attrName>
                                        </p:attrNameLst>
                                      </p:cBhvr>
                                      <p:tavLst>
                                        <p:tav tm="0">
                                          <p:val>
                                            <p:strVal val="#ppt_w*0.70"/>
                                          </p:val>
                                        </p:tav>
                                        <p:tav tm="100000">
                                          <p:val>
                                            <p:strVal val="#ppt_w"/>
                                          </p:val>
                                        </p:tav>
                                      </p:tavLst>
                                    </p:anim>
                                    <p:anim calcmode="lin" valueType="num">
                                      <p:cBhvr>
                                        <p:cTn id="47" dur="1000" fill="hold"/>
                                        <p:tgtEl>
                                          <p:spTgt spid="55"/>
                                        </p:tgtEl>
                                        <p:attrNameLst>
                                          <p:attrName>ppt_h</p:attrName>
                                        </p:attrNameLst>
                                      </p:cBhvr>
                                      <p:tavLst>
                                        <p:tav tm="0">
                                          <p:val>
                                            <p:strVal val="#ppt_h"/>
                                          </p:val>
                                        </p:tav>
                                        <p:tav tm="100000">
                                          <p:val>
                                            <p:strVal val="#ppt_h"/>
                                          </p:val>
                                        </p:tav>
                                      </p:tavLst>
                                    </p:anim>
                                    <p:animEffect transition="in" filter="fade">
                                      <p:cBhvr>
                                        <p:cTn id="48" dur="1000"/>
                                        <p:tgtEl>
                                          <p:spTgt spid="55"/>
                                        </p:tgtEl>
                                      </p:cBhvr>
                                    </p:animEffect>
                                  </p:childTnLst>
                                </p:cTn>
                              </p:par>
                            </p:childTnLst>
                          </p:cTn>
                        </p:par>
                      </p:childTnLst>
                    </p:cTn>
                  </p:par>
                  <p:par>
                    <p:cTn id="49" fill="hold">
                      <p:stCondLst>
                        <p:cond delay="indefinite"/>
                      </p:stCondLst>
                      <p:childTnLst>
                        <p:par>
                          <p:cTn id="50" fill="hold">
                            <p:stCondLst>
                              <p:cond delay="0"/>
                            </p:stCondLst>
                            <p:childTnLst>
                              <p:par>
                                <p:cTn id="51" presetID="55" presetClass="entr" presetSubtype="0" fill="hold" nodeType="clickEffect">
                                  <p:stCondLst>
                                    <p:cond delay="0"/>
                                  </p:stCondLst>
                                  <p:childTnLst>
                                    <p:set>
                                      <p:cBhvr>
                                        <p:cTn id="52" dur="1" fill="hold">
                                          <p:stCondLst>
                                            <p:cond delay="0"/>
                                          </p:stCondLst>
                                        </p:cTn>
                                        <p:tgtEl>
                                          <p:spTgt spid="56"/>
                                        </p:tgtEl>
                                        <p:attrNameLst>
                                          <p:attrName>style.visibility</p:attrName>
                                        </p:attrNameLst>
                                      </p:cBhvr>
                                      <p:to>
                                        <p:strVal val="visible"/>
                                      </p:to>
                                    </p:set>
                                    <p:anim calcmode="lin" valueType="num">
                                      <p:cBhvr>
                                        <p:cTn id="53" dur="1000" fill="hold"/>
                                        <p:tgtEl>
                                          <p:spTgt spid="56"/>
                                        </p:tgtEl>
                                        <p:attrNameLst>
                                          <p:attrName>ppt_w</p:attrName>
                                        </p:attrNameLst>
                                      </p:cBhvr>
                                      <p:tavLst>
                                        <p:tav tm="0">
                                          <p:val>
                                            <p:strVal val="#ppt_w*0.70"/>
                                          </p:val>
                                        </p:tav>
                                        <p:tav tm="100000">
                                          <p:val>
                                            <p:strVal val="#ppt_w"/>
                                          </p:val>
                                        </p:tav>
                                      </p:tavLst>
                                    </p:anim>
                                    <p:anim calcmode="lin" valueType="num">
                                      <p:cBhvr>
                                        <p:cTn id="54" dur="1000" fill="hold"/>
                                        <p:tgtEl>
                                          <p:spTgt spid="56"/>
                                        </p:tgtEl>
                                        <p:attrNameLst>
                                          <p:attrName>ppt_h</p:attrName>
                                        </p:attrNameLst>
                                      </p:cBhvr>
                                      <p:tavLst>
                                        <p:tav tm="0">
                                          <p:val>
                                            <p:strVal val="#ppt_h"/>
                                          </p:val>
                                        </p:tav>
                                        <p:tav tm="100000">
                                          <p:val>
                                            <p:strVal val="#ppt_h"/>
                                          </p:val>
                                        </p:tav>
                                      </p:tavLst>
                                    </p:anim>
                                    <p:animEffect transition="in" filter="fade">
                                      <p:cBhvr>
                                        <p:cTn id="55" dur="1000"/>
                                        <p:tgtEl>
                                          <p:spTgt spid="56"/>
                                        </p:tgtEl>
                                      </p:cBhvr>
                                    </p:animEffect>
                                  </p:childTnLst>
                                </p:cTn>
                              </p:par>
                            </p:childTnLst>
                          </p:cTn>
                        </p:par>
                      </p:childTnLst>
                    </p:cTn>
                  </p:par>
                  <p:par>
                    <p:cTn id="56" fill="hold">
                      <p:stCondLst>
                        <p:cond delay="indefinite"/>
                      </p:stCondLst>
                      <p:childTnLst>
                        <p:par>
                          <p:cTn id="57" fill="hold">
                            <p:stCondLst>
                              <p:cond delay="0"/>
                            </p:stCondLst>
                            <p:childTnLst>
                              <p:par>
                                <p:cTn id="58" presetID="55" presetClass="entr" presetSubtype="0" fill="hold" nodeType="clickEffect">
                                  <p:stCondLst>
                                    <p:cond delay="0"/>
                                  </p:stCondLst>
                                  <p:childTnLst>
                                    <p:set>
                                      <p:cBhvr>
                                        <p:cTn id="59" dur="1" fill="hold">
                                          <p:stCondLst>
                                            <p:cond delay="0"/>
                                          </p:stCondLst>
                                        </p:cTn>
                                        <p:tgtEl>
                                          <p:spTgt spid="57"/>
                                        </p:tgtEl>
                                        <p:attrNameLst>
                                          <p:attrName>style.visibility</p:attrName>
                                        </p:attrNameLst>
                                      </p:cBhvr>
                                      <p:to>
                                        <p:strVal val="visible"/>
                                      </p:to>
                                    </p:set>
                                    <p:anim calcmode="lin" valueType="num">
                                      <p:cBhvr>
                                        <p:cTn id="60" dur="1000" fill="hold"/>
                                        <p:tgtEl>
                                          <p:spTgt spid="57"/>
                                        </p:tgtEl>
                                        <p:attrNameLst>
                                          <p:attrName>ppt_w</p:attrName>
                                        </p:attrNameLst>
                                      </p:cBhvr>
                                      <p:tavLst>
                                        <p:tav tm="0">
                                          <p:val>
                                            <p:strVal val="#ppt_w*0.70"/>
                                          </p:val>
                                        </p:tav>
                                        <p:tav tm="100000">
                                          <p:val>
                                            <p:strVal val="#ppt_w"/>
                                          </p:val>
                                        </p:tav>
                                      </p:tavLst>
                                    </p:anim>
                                    <p:anim calcmode="lin" valueType="num">
                                      <p:cBhvr>
                                        <p:cTn id="61" dur="1000" fill="hold"/>
                                        <p:tgtEl>
                                          <p:spTgt spid="57"/>
                                        </p:tgtEl>
                                        <p:attrNameLst>
                                          <p:attrName>ppt_h</p:attrName>
                                        </p:attrNameLst>
                                      </p:cBhvr>
                                      <p:tavLst>
                                        <p:tav tm="0">
                                          <p:val>
                                            <p:strVal val="#ppt_h"/>
                                          </p:val>
                                        </p:tav>
                                        <p:tav tm="100000">
                                          <p:val>
                                            <p:strVal val="#ppt_h"/>
                                          </p:val>
                                        </p:tav>
                                      </p:tavLst>
                                    </p:anim>
                                    <p:animEffect transition="in" filter="fade">
                                      <p:cBhvr>
                                        <p:cTn id="62" dur="1000"/>
                                        <p:tgtEl>
                                          <p:spTgt spid="57"/>
                                        </p:tgtEl>
                                      </p:cBhvr>
                                    </p:animEffect>
                                  </p:childTnLst>
                                </p:cTn>
                              </p:par>
                            </p:childTnLst>
                          </p:cTn>
                        </p:par>
                      </p:childTnLst>
                    </p:cTn>
                  </p:par>
                  <p:par>
                    <p:cTn id="63" fill="hold">
                      <p:stCondLst>
                        <p:cond delay="indefinite"/>
                      </p:stCondLst>
                      <p:childTnLst>
                        <p:par>
                          <p:cTn id="64" fill="hold">
                            <p:stCondLst>
                              <p:cond delay="0"/>
                            </p:stCondLst>
                            <p:childTnLst>
                              <p:par>
                                <p:cTn id="65" presetID="55" presetClass="entr" presetSubtype="0" fill="hold" nodeType="clickEffect">
                                  <p:stCondLst>
                                    <p:cond delay="0"/>
                                  </p:stCondLst>
                                  <p:childTnLst>
                                    <p:set>
                                      <p:cBhvr>
                                        <p:cTn id="66" dur="1" fill="hold">
                                          <p:stCondLst>
                                            <p:cond delay="0"/>
                                          </p:stCondLst>
                                        </p:cTn>
                                        <p:tgtEl>
                                          <p:spTgt spid="59"/>
                                        </p:tgtEl>
                                        <p:attrNameLst>
                                          <p:attrName>style.visibility</p:attrName>
                                        </p:attrNameLst>
                                      </p:cBhvr>
                                      <p:to>
                                        <p:strVal val="visible"/>
                                      </p:to>
                                    </p:set>
                                    <p:anim calcmode="lin" valueType="num">
                                      <p:cBhvr>
                                        <p:cTn id="67" dur="1000" fill="hold"/>
                                        <p:tgtEl>
                                          <p:spTgt spid="59"/>
                                        </p:tgtEl>
                                        <p:attrNameLst>
                                          <p:attrName>ppt_w</p:attrName>
                                        </p:attrNameLst>
                                      </p:cBhvr>
                                      <p:tavLst>
                                        <p:tav tm="0">
                                          <p:val>
                                            <p:strVal val="#ppt_w*0.70"/>
                                          </p:val>
                                        </p:tav>
                                        <p:tav tm="100000">
                                          <p:val>
                                            <p:strVal val="#ppt_w"/>
                                          </p:val>
                                        </p:tav>
                                      </p:tavLst>
                                    </p:anim>
                                    <p:anim calcmode="lin" valueType="num">
                                      <p:cBhvr>
                                        <p:cTn id="68" dur="1000" fill="hold"/>
                                        <p:tgtEl>
                                          <p:spTgt spid="59"/>
                                        </p:tgtEl>
                                        <p:attrNameLst>
                                          <p:attrName>ppt_h</p:attrName>
                                        </p:attrNameLst>
                                      </p:cBhvr>
                                      <p:tavLst>
                                        <p:tav tm="0">
                                          <p:val>
                                            <p:strVal val="#ppt_h"/>
                                          </p:val>
                                        </p:tav>
                                        <p:tav tm="100000">
                                          <p:val>
                                            <p:strVal val="#ppt_h"/>
                                          </p:val>
                                        </p:tav>
                                      </p:tavLst>
                                    </p:anim>
                                    <p:animEffect transition="in" filter="fade">
                                      <p:cBhvr>
                                        <p:cTn id="69" dur="1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产品成本控制 </a:t>
            </a:r>
            <a:r>
              <a:rPr lang="en-US" altLang="zh-CN" dirty="0"/>
              <a:t>– </a:t>
            </a:r>
            <a:r>
              <a:rPr lang="zh-CN" altLang="en-US" dirty="0"/>
              <a:t>标准成本管理体系</a:t>
            </a:r>
            <a:endParaRPr lang="en-US" b="0" dirty="0"/>
          </a:p>
        </p:txBody>
      </p:sp>
      <p:sp>
        <p:nvSpPr>
          <p:cNvPr id="4" name="Oval 25">
            <a:extLst>
              <a:ext uri="{FF2B5EF4-FFF2-40B4-BE49-F238E27FC236}">
                <a16:creationId xmlns:a16="http://schemas.microsoft.com/office/drawing/2014/main" id="{398551F3-0E65-4218-BEAF-E622050B3265}"/>
              </a:ext>
            </a:extLst>
          </p:cNvPr>
          <p:cNvSpPr>
            <a:spLocks noChangeArrowheads="1"/>
          </p:cNvSpPr>
          <p:nvPr/>
        </p:nvSpPr>
        <p:spPr bwMode="auto">
          <a:xfrm>
            <a:off x="6044531" y="2404517"/>
            <a:ext cx="2232025" cy="2232025"/>
          </a:xfrm>
          <a:prstGeom prst="ellipse">
            <a:avLst/>
          </a:prstGeom>
          <a:solidFill>
            <a:srgbClr val="FF99CC"/>
          </a:solidFill>
          <a:ln>
            <a:noFill/>
          </a:ln>
          <a:effectLst>
            <a:prstShdw prst="shdw17" dist="17961" dir="2700000">
              <a:srgbClr val="995C7A"/>
            </a:prstShdw>
          </a:effectLst>
          <a:extLst>
            <a:ext uri="{91240B29-F687-4F45-9708-019B960494DF}">
              <a14:hiddenLine xmlns:a14="http://schemas.microsoft.com/office/drawing/2010/main" w="12700">
                <a:solidFill>
                  <a:schemeClr val="tx1"/>
                </a:solidFill>
                <a:round/>
                <a:headEnd/>
                <a:tailEnd/>
              </a14:hiddenLine>
            </a:ext>
          </a:extLst>
        </p:spPr>
        <p:txBody>
          <a:bodyPr wrap="none" lIns="0" tIns="0" rIns="0" bIns="0"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eaLnBrk="1" hangingPunct="1">
              <a:spcBef>
                <a:spcPct val="0"/>
              </a:spcBef>
              <a:buClrTx/>
              <a:buFontTx/>
              <a:buNone/>
            </a:pPr>
            <a:endParaRPr lang="zh-CN" altLang="en-US" sz="1400">
              <a:solidFill>
                <a:srgbClr val="333333"/>
              </a:solidFill>
              <a:latin typeface="Arial" panose="020B0604020202020204" pitchFamily="34" charset="0"/>
              <a:ea typeface="Arial Unicode MS" panose="020B0604020202020204" pitchFamily="34" charset="-122"/>
              <a:cs typeface="Arial Unicode MS" panose="020B0604020202020204" pitchFamily="34" charset="-122"/>
            </a:endParaRPr>
          </a:p>
        </p:txBody>
      </p:sp>
      <p:sp>
        <p:nvSpPr>
          <p:cNvPr id="5" name="Text Box 29">
            <a:extLst>
              <a:ext uri="{FF2B5EF4-FFF2-40B4-BE49-F238E27FC236}">
                <a16:creationId xmlns:a16="http://schemas.microsoft.com/office/drawing/2014/main" id="{56AACAC6-A58E-4530-BB65-A294282D4F01}"/>
              </a:ext>
            </a:extLst>
          </p:cNvPr>
          <p:cNvSpPr txBox="1">
            <a:spLocks noChangeArrowheads="1"/>
          </p:cNvSpPr>
          <p:nvPr/>
        </p:nvSpPr>
        <p:spPr bwMode="auto">
          <a:xfrm>
            <a:off x="6311231" y="2949029"/>
            <a:ext cx="1677987" cy="946150"/>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eaLnBrk="1" hangingPunct="1">
              <a:spcBef>
                <a:spcPct val="50000"/>
              </a:spcBef>
              <a:buClrTx/>
              <a:buFontTx/>
              <a:buNone/>
            </a:pPr>
            <a:r>
              <a:rPr lang="zh-CN" altLang="en-US" sz="2800" b="1">
                <a:solidFill>
                  <a:srgbClr val="333333"/>
                </a:solidFill>
                <a:latin typeface="黑体" panose="02010609060101010101" pitchFamily="49" charset="-122"/>
                <a:ea typeface="黑体" panose="02010609060101010101" pitchFamily="49" charset="-122"/>
                <a:cs typeface="Arial Unicode MS" panose="020B0604020202020204" pitchFamily="34" charset="-122"/>
              </a:rPr>
              <a:t>标准成本体系循环</a:t>
            </a:r>
          </a:p>
        </p:txBody>
      </p:sp>
      <p:grpSp>
        <p:nvGrpSpPr>
          <p:cNvPr id="6" name="Group 52">
            <a:extLst>
              <a:ext uri="{FF2B5EF4-FFF2-40B4-BE49-F238E27FC236}">
                <a16:creationId xmlns:a16="http://schemas.microsoft.com/office/drawing/2014/main" id="{FEC69DAD-EECB-436B-8D23-F2617241D93B}"/>
              </a:ext>
            </a:extLst>
          </p:cNvPr>
          <p:cNvGrpSpPr>
            <a:grpSpLocks/>
          </p:cNvGrpSpPr>
          <p:nvPr/>
        </p:nvGrpSpPr>
        <p:grpSpPr bwMode="auto">
          <a:xfrm>
            <a:off x="4990431" y="891629"/>
            <a:ext cx="1485900" cy="1384300"/>
            <a:chOff x="2262" y="653"/>
            <a:chExt cx="936" cy="872"/>
          </a:xfrm>
        </p:grpSpPr>
        <p:sp>
          <p:nvSpPr>
            <p:cNvPr id="7" name="Oval 26">
              <a:extLst>
                <a:ext uri="{FF2B5EF4-FFF2-40B4-BE49-F238E27FC236}">
                  <a16:creationId xmlns:a16="http://schemas.microsoft.com/office/drawing/2014/main" id="{AF989826-CB2C-48AE-9057-625C255DEC5D}"/>
                </a:ext>
              </a:extLst>
            </p:cNvPr>
            <p:cNvSpPr>
              <a:spLocks noChangeArrowheads="1"/>
            </p:cNvSpPr>
            <p:nvPr/>
          </p:nvSpPr>
          <p:spPr bwMode="auto">
            <a:xfrm>
              <a:off x="2262" y="653"/>
              <a:ext cx="936" cy="872"/>
            </a:xfrm>
            <a:prstGeom prst="ellipse">
              <a:avLst/>
            </a:prstGeom>
            <a:solidFill>
              <a:srgbClr val="FFFF99"/>
            </a:solidFill>
            <a:ln>
              <a:noFill/>
            </a:ln>
            <a:effectLst/>
            <a:extLst>
              <a:ext uri="{91240B29-F687-4F45-9708-019B960494DF}">
                <a14:hiddenLine xmlns:a14="http://schemas.microsoft.com/office/drawing/2010/main" w="12700" algn="ctr">
                  <a:solidFill>
                    <a:schemeClr val="tx1"/>
                  </a:solidFill>
                  <a:round/>
                  <a:headEnd/>
                  <a:tailEnd/>
                </a14:hiddenLine>
              </a:ext>
              <a:ext uri="{AF507438-7753-43E0-B8FC-AC1667EBCBE1}">
                <a14:hiddenEffects xmlns:a14="http://schemas.microsoft.com/office/drawing/2010/main">
                  <a:effectLst>
                    <a:outerShdw dist="17961" dir="2700000" algn="ctr" rotWithShape="0">
                      <a:srgbClr val="99995C"/>
                    </a:outerShdw>
                  </a:effectLst>
                </a14:hiddenEffects>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eaLnBrk="1" hangingPunct="1">
                <a:spcBef>
                  <a:spcPct val="0"/>
                </a:spcBef>
                <a:buClrTx/>
                <a:buFontTx/>
                <a:buNone/>
              </a:pPr>
              <a:endParaRPr lang="en-GB" altLang="zh-CN" sz="1600">
                <a:solidFill>
                  <a:srgbClr val="333333"/>
                </a:solidFill>
                <a:latin typeface="Arial" panose="020B0604020202020204" pitchFamily="34" charset="0"/>
                <a:ea typeface="Arial Unicode MS" panose="020B0604020202020204" pitchFamily="34" charset="-122"/>
                <a:cs typeface="Arial Unicode MS" panose="020B0604020202020204" pitchFamily="34" charset="-122"/>
              </a:endParaRPr>
            </a:p>
          </p:txBody>
        </p:sp>
        <p:sp>
          <p:nvSpPr>
            <p:cNvPr id="8" name="Text Box 30">
              <a:extLst>
                <a:ext uri="{FF2B5EF4-FFF2-40B4-BE49-F238E27FC236}">
                  <a16:creationId xmlns:a16="http://schemas.microsoft.com/office/drawing/2014/main" id="{5BBF56AB-DD4D-44FD-897C-B3E064B73645}"/>
                </a:ext>
              </a:extLst>
            </p:cNvPr>
            <p:cNvSpPr txBox="1">
              <a:spLocks noChangeArrowheads="1"/>
            </p:cNvSpPr>
            <p:nvPr/>
          </p:nvSpPr>
          <p:spPr bwMode="auto">
            <a:xfrm>
              <a:off x="2425" y="808"/>
              <a:ext cx="696" cy="520"/>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eaLnBrk="1" hangingPunct="1">
                <a:spcBef>
                  <a:spcPct val="50000"/>
                </a:spcBef>
                <a:buClrTx/>
                <a:buFontTx/>
                <a:buNone/>
              </a:pPr>
              <a:r>
                <a:rPr lang="zh-CN" altLang="en-US" sz="1600">
                  <a:solidFill>
                    <a:srgbClr val="333333"/>
                  </a:solidFill>
                  <a:latin typeface="Arial" panose="020B0604020202020204" pitchFamily="34" charset="0"/>
                  <a:ea typeface="Arial Unicode MS" panose="020B0604020202020204" pitchFamily="34" charset="-122"/>
                  <a:cs typeface="Arial Unicode MS" panose="020B0604020202020204" pitchFamily="34" charset="-122"/>
                </a:rPr>
                <a:t>制定单位产品的标准成本 </a:t>
              </a:r>
            </a:p>
          </p:txBody>
        </p:sp>
      </p:grpSp>
      <p:grpSp>
        <p:nvGrpSpPr>
          <p:cNvPr id="9" name="Group 53">
            <a:extLst>
              <a:ext uri="{FF2B5EF4-FFF2-40B4-BE49-F238E27FC236}">
                <a16:creationId xmlns:a16="http://schemas.microsoft.com/office/drawing/2014/main" id="{F1F91EE0-B3C4-4465-938F-30169CFDD2A1}"/>
              </a:ext>
            </a:extLst>
          </p:cNvPr>
          <p:cNvGrpSpPr>
            <a:grpSpLocks/>
          </p:cNvGrpSpPr>
          <p:nvPr/>
        </p:nvGrpSpPr>
        <p:grpSpPr bwMode="auto">
          <a:xfrm>
            <a:off x="7700293" y="891629"/>
            <a:ext cx="1485900" cy="1401763"/>
            <a:chOff x="3758" y="1277"/>
            <a:chExt cx="936" cy="883"/>
          </a:xfrm>
        </p:grpSpPr>
        <p:sp>
          <p:nvSpPr>
            <p:cNvPr id="10" name="Oval 33">
              <a:extLst>
                <a:ext uri="{FF2B5EF4-FFF2-40B4-BE49-F238E27FC236}">
                  <a16:creationId xmlns:a16="http://schemas.microsoft.com/office/drawing/2014/main" id="{8694E03E-F75F-4DA6-BEE6-7ECE9614B3FB}"/>
                </a:ext>
              </a:extLst>
            </p:cNvPr>
            <p:cNvSpPr>
              <a:spLocks noChangeArrowheads="1"/>
            </p:cNvSpPr>
            <p:nvPr/>
          </p:nvSpPr>
          <p:spPr bwMode="auto">
            <a:xfrm>
              <a:off x="3758" y="1277"/>
              <a:ext cx="936" cy="872"/>
            </a:xfrm>
            <a:prstGeom prst="ellipse">
              <a:avLst/>
            </a:prstGeom>
            <a:solidFill>
              <a:srgbClr val="FFFF99"/>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17961" dir="2700000" algn="ctr" rotWithShape="0">
                      <a:srgbClr val="99995C"/>
                    </a:outerShdw>
                  </a:effectLst>
                </a14:hiddenEffects>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eaLnBrk="1" hangingPunct="1">
                <a:spcBef>
                  <a:spcPct val="0"/>
                </a:spcBef>
                <a:buClrTx/>
                <a:buFontTx/>
                <a:buNone/>
              </a:pPr>
              <a:endParaRPr lang="en-GB" altLang="zh-CN" sz="1600">
                <a:solidFill>
                  <a:srgbClr val="333333"/>
                </a:solidFill>
                <a:latin typeface="Arial" panose="020B0604020202020204" pitchFamily="34" charset="0"/>
                <a:ea typeface="Arial Unicode MS" panose="020B0604020202020204" pitchFamily="34" charset="-122"/>
                <a:cs typeface="Arial Unicode MS" panose="020B0604020202020204" pitchFamily="34" charset="-122"/>
              </a:endParaRPr>
            </a:p>
          </p:txBody>
        </p:sp>
        <p:sp>
          <p:nvSpPr>
            <p:cNvPr id="11" name="Text Box 34">
              <a:extLst>
                <a:ext uri="{FF2B5EF4-FFF2-40B4-BE49-F238E27FC236}">
                  <a16:creationId xmlns:a16="http://schemas.microsoft.com/office/drawing/2014/main" id="{E8F3D081-079E-4CDC-9F5A-2C192F6D810E}"/>
                </a:ext>
              </a:extLst>
            </p:cNvPr>
            <p:cNvSpPr txBox="1">
              <a:spLocks noChangeArrowheads="1"/>
            </p:cNvSpPr>
            <p:nvPr/>
          </p:nvSpPr>
          <p:spPr bwMode="auto">
            <a:xfrm>
              <a:off x="3894" y="1332"/>
              <a:ext cx="696" cy="828"/>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eaLnBrk="1" hangingPunct="1">
                <a:spcBef>
                  <a:spcPct val="50000"/>
                </a:spcBef>
                <a:buClrTx/>
                <a:buFontTx/>
                <a:buNone/>
              </a:pPr>
              <a:r>
                <a:rPr lang="zh-CN" altLang="en-US" sz="1600">
                  <a:solidFill>
                    <a:srgbClr val="333333"/>
                  </a:solidFill>
                  <a:latin typeface="Arial" panose="020B0604020202020204" pitchFamily="34" charset="0"/>
                  <a:ea typeface="Arial Unicode MS" panose="020B0604020202020204" pitchFamily="34" charset="-122"/>
                  <a:cs typeface="Arial Unicode MS" panose="020B0604020202020204" pitchFamily="34" charset="-122"/>
                </a:rPr>
                <a:t>根据实际产量和成本标准计算产品的标准成本 </a:t>
              </a:r>
            </a:p>
          </p:txBody>
        </p:sp>
      </p:grpSp>
      <p:grpSp>
        <p:nvGrpSpPr>
          <p:cNvPr id="12" name="Group 54">
            <a:extLst>
              <a:ext uri="{FF2B5EF4-FFF2-40B4-BE49-F238E27FC236}">
                <a16:creationId xmlns:a16="http://schemas.microsoft.com/office/drawing/2014/main" id="{81FD8939-E7C8-444D-A74B-4C472C6241EF}"/>
              </a:ext>
            </a:extLst>
          </p:cNvPr>
          <p:cNvGrpSpPr>
            <a:grpSpLocks/>
          </p:cNvGrpSpPr>
          <p:nvPr/>
        </p:nvGrpSpPr>
        <p:grpSpPr bwMode="auto">
          <a:xfrm>
            <a:off x="8686131" y="2764879"/>
            <a:ext cx="1485900" cy="1384300"/>
            <a:chOff x="3636" y="2742"/>
            <a:chExt cx="936" cy="872"/>
          </a:xfrm>
        </p:grpSpPr>
        <p:sp>
          <p:nvSpPr>
            <p:cNvPr id="13" name="Oval 36">
              <a:extLst>
                <a:ext uri="{FF2B5EF4-FFF2-40B4-BE49-F238E27FC236}">
                  <a16:creationId xmlns:a16="http://schemas.microsoft.com/office/drawing/2014/main" id="{13A53F95-F526-4752-9EEC-21DC704D2D4F}"/>
                </a:ext>
              </a:extLst>
            </p:cNvPr>
            <p:cNvSpPr>
              <a:spLocks noChangeArrowheads="1"/>
            </p:cNvSpPr>
            <p:nvPr/>
          </p:nvSpPr>
          <p:spPr bwMode="auto">
            <a:xfrm>
              <a:off x="3636" y="2742"/>
              <a:ext cx="936" cy="872"/>
            </a:xfrm>
            <a:prstGeom prst="ellipse">
              <a:avLst/>
            </a:prstGeom>
            <a:solidFill>
              <a:srgbClr val="FFFF99"/>
            </a:solidFill>
            <a:ln>
              <a:noFill/>
            </a:ln>
            <a:effectLst/>
            <a:extLst>
              <a:ext uri="{91240B29-F687-4F45-9708-019B960494DF}">
                <a14:hiddenLine xmlns:a14="http://schemas.microsoft.com/office/drawing/2010/main" w="12700" algn="ctr">
                  <a:solidFill>
                    <a:schemeClr val="tx1"/>
                  </a:solidFill>
                  <a:round/>
                  <a:headEnd/>
                  <a:tailEnd/>
                </a14:hiddenLine>
              </a:ext>
              <a:ext uri="{AF507438-7753-43E0-B8FC-AC1667EBCBE1}">
                <a14:hiddenEffects xmlns:a14="http://schemas.microsoft.com/office/drawing/2010/main">
                  <a:effectLst>
                    <a:outerShdw dist="17961" dir="2700000" algn="ctr" rotWithShape="0">
                      <a:srgbClr val="99995C"/>
                    </a:outerShdw>
                  </a:effectLst>
                </a14:hiddenEffects>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eaLnBrk="1" hangingPunct="1">
                <a:spcBef>
                  <a:spcPct val="0"/>
                </a:spcBef>
                <a:buClrTx/>
                <a:buFontTx/>
                <a:buNone/>
              </a:pPr>
              <a:endParaRPr lang="en-GB" altLang="zh-CN" sz="1600">
                <a:solidFill>
                  <a:srgbClr val="333333"/>
                </a:solidFill>
                <a:latin typeface="Arial" panose="020B0604020202020204" pitchFamily="34" charset="0"/>
                <a:ea typeface="Arial Unicode MS" panose="020B0604020202020204" pitchFamily="34" charset="-122"/>
                <a:cs typeface="Arial Unicode MS" panose="020B0604020202020204" pitchFamily="34" charset="-122"/>
              </a:endParaRPr>
            </a:p>
          </p:txBody>
        </p:sp>
        <p:sp>
          <p:nvSpPr>
            <p:cNvPr id="14" name="Text Box 37">
              <a:extLst>
                <a:ext uri="{FF2B5EF4-FFF2-40B4-BE49-F238E27FC236}">
                  <a16:creationId xmlns:a16="http://schemas.microsoft.com/office/drawing/2014/main" id="{77BF74AC-BEF1-48E2-B659-5CEB1A31EAA3}"/>
                </a:ext>
              </a:extLst>
            </p:cNvPr>
            <p:cNvSpPr txBox="1">
              <a:spLocks noChangeArrowheads="1"/>
            </p:cNvSpPr>
            <p:nvPr/>
          </p:nvSpPr>
          <p:spPr bwMode="auto">
            <a:xfrm>
              <a:off x="3773" y="2993"/>
              <a:ext cx="696" cy="366"/>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eaLnBrk="1" hangingPunct="1">
                <a:spcBef>
                  <a:spcPct val="50000"/>
                </a:spcBef>
                <a:buClrTx/>
                <a:buFontTx/>
                <a:buNone/>
              </a:pPr>
              <a:r>
                <a:rPr lang="zh-CN" altLang="en-US" sz="1600">
                  <a:solidFill>
                    <a:srgbClr val="333333"/>
                  </a:solidFill>
                  <a:latin typeface="Arial" panose="020B0604020202020204" pitchFamily="34" charset="0"/>
                  <a:ea typeface="Arial Unicode MS" panose="020B0604020202020204" pitchFamily="34" charset="-122"/>
                  <a:cs typeface="Arial Unicode MS" panose="020B0604020202020204" pitchFamily="34" charset="-122"/>
                </a:rPr>
                <a:t>汇总计算实际成本 </a:t>
              </a:r>
            </a:p>
          </p:txBody>
        </p:sp>
      </p:grpSp>
      <p:grpSp>
        <p:nvGrpSpPr>
          <p:cNvPr id="15" name="Group 55">
            <a:extLst>
              <a:ext uri="{FF2B5EF4-FFF2-40B4-BE49-F238E27FC236}">
                <a16:creationId xmlns:a16="http://schemas.microsoft.com/office/drawing/2014/main" id="{CEEB582A-5649-4EC3-AFFB-1130279CC80C}"/>
              </a:ext>
            </a:extLst>
          </p:cNvPr>
          <p:cNvGrpSpPr>
            <a:grpSpLocks/>
          </p:cNvGrpSpPr>
          <p:nvPr/>
        </p:nvGrpSpPr>
        <p:grpSpPr bwMode="auto">
          <a:xfrm>
            <a:off x="7773318" y="4781004"/>
            <a:ext cx="1485900" cy="1384300"/>
            <a:chOff x="2290" y="3420"/>
            <a:chExt cx="936" cy="872"/>
          </a:xfrm>
        </p:grpSpPr>
        <p:sp>
          <p:nvSpPr>
            <p:cNvPr id="16" name="Oval 38">
              <a:extLst>
                <a:ext uri="{FF2B5EF4-FFF2-40B4-BE49-F238E27FC236}">
                  <a16:creationId xmlns:a16="http://schemas.microsoft.com/office/drawing/2014/main" id="{1F02D056-BF07-49BF-A074-BDBA09DB2BB9}"/>
                </a:ext>
              </a:extLst>
            </p:cNvPr>
            <p:cNvSpPr>
              <a:spLocks noChangeArrowheads="1"/>
            </p:cNvSpPr>
            <p:nvPr/>
          </p:nvSpPr>
          <p:spPr bwMode="auto">
            <a:xfrm>
              <a:off x="2290" y="3420"/>
              <a:ext cx="936" cy="872"/>
            </a:xfrm>
            <a:prstGeom prst="ellipse">
              <a:avLst/>
            </a:prstGeom>
            <a:solidFill>
              <a:srgbClr val="FFFF99"/>
            </a:solidFill>
            <a:ln>
              <a:noFill/>
            </a:ln>
            <a:effectLst/>
            <a:extLst>
              <a:ext uri="{91240B29-F687-4F45-9708-019B960494DF}">
                <a14:hiddenLine xmlns:a14="http://schemas.microsoft.com/office/drawing/2010/main" w="12700" algn="ctr">
                  <a:solidFill>
                    <a:schemeClr val="tx1"/>
                  </a:solidFill>
                  <a:round/>
                  <a:headEnd/>
                  <a:tailEnd/>
                </a14:hiddenLine>
              </a:ext>
              <a:ext uri="{AF507438-7753-43E0-B8FC-AC1667EBCBE1}">
                <a14:hiddenEffects xmlns:a14="http://schemas.microsoft.com/office/drawing/2010/main">
                  <a:effectLst>
                    <a:outerShdw dist="17961" dir="2700000" algn="ctr" rotWithShape="0">
                      <a:srgbClr val="99995C"/>
                    </a:outerShdw>
                  </a:effectLst>
                </a14:hiddenEffects>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eaLnBrk="1" hangingPunct="1">
                <a:spcBef>
                  <a:spcPct val="0"/>
                </a:spcBef>
                <a:buClrTx/>
                <a:buFontTx/>
                <a:buNone/>
              </a:pPr>
              <a:endParaRPr lang="en-GB" altLang="zh-CN" sz="1600">
                <a:solidFill>
                  <a:srgbClr val="333333"/>
                </a:solidFill>
                <a:latin typeface="Arial" panose="020B0604020202020204" pitchFamily="34" charset="0"/>
                <a:ea typeface="Arial Unicode MS" panose="020B0604020202020204" pitchFamily="34" charset="-122"/>
                <a:cs typeface="Arial Unicode MS" panose="020B0604020202020204" pitchFamily="34" charset="-122"/>
              </a:endParaRPr>
            </a:p>
          </p:txBody>
        </p:sp>
        <p:sp>
          <p:nvSpPr>
            <p:cNvPr id="17" name="Text Box 39">
              <a:extLst>
                <a:ext uri="{FF2B5EF4-FFF2-40B4-BE49-F238E27FC236}">
                  <a16:creationId xmlns:a16="http://schemas.microsoft.com/office/drawing/2014/main" id="{F7FA164F-1898-48EC-8AE1-D89019052225}"/>
                </a:ext>
              </a:extLst>
            </p:cNvPr>
            <p:cNvSpPr txBox="1">
              <a:spLocks noChangeArrowheads="1"/>
            </p:cNvSpPr>
            <p:nvPr/>
          </p:nvSpPr>
          <p:spPr bwMode="auto">
            <a:xfrm>
              <a:off x="2453" y="3575"/>
              <a:ext cx="696" cy="674"/>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eaLnBrk="1" hangingPunct="1">
                <a:spcBef>
                  <a:spcPct val="50000"/>
                </a:spcBef>
                <a:buClrTx/>
                <a:buFontTx/>
                <a:buNone/>
              </a:pPr>
              <a:r>
                <a:rPr lang="zh-CN" altLang="en-US" sz="1600">
                  <a:solidFill>
                    <a:srgbClr val="333333"/>
                  </a:solidFill>
                  <a:latin typeface="Arial" panose="020B0604020202020204" pitchFamily="34" charset="0"/>
                  <a:ea typeface="Arial Unicode MS" panose="020B0604020202020204" pitchFamily="34" charset="-122"/>
                  <a:cs typeface="Arial Unicode MS" panose="020B0604020202020204" pitchFamily="34" charset="-122"/>
                </a:rPr>
                <a:t>计算标准成本与实际成本的差异</a:t>
              </a:r>
            </a:p>
          </p:txBody>
        </p:sp>
      </p:grpSp>
      <p:grpSp>
        <p:nvGrpSpPr>
          <p:cNvPr id="18" name="Group 56">
            <a:extLst>
              <a:ext uri="{FF2B5EF4-FFF2-40B4-BE49-F238E27FC236}">
                <a16:creationId xmlns:a16="http://schemas.microsoft.com/office/drawing/2014/main" id="{90D15744-4A7A-44FB-9536-44A1818D958C}"/>
              </a:ext>
            </a:extLst>
          </p:cNvPr>
          <p:cNvGrpSpPr>
            <a:grpSpLocks/>
          </p:cNvGrpSpPr>
          <p:nvPr/>
        </p:nvGrpSpPr>
        <p:grpSpPr bwMode="auto">
          <a:xfrm>
            <a:off x="5061868" y="4763542"/>
            <a:ext cx="1485900" cy="1384300"/>
            <a:chOff x="912" y="2785"/>
            <a:chExt cx="936" cy="872"/>
          </a:xfrm>
        </p:grpSpPr>
        <p:sp>
          <p:nvSpPr>
            <p:cNvPr id="19" name="Oval 40">
              <a:extLst>
                <a:ext uri="{FF2B5EF4-FFF2-40B4-BE49-F238E27FC236}">
                  <a16:creationId xmlns:a16="http://schemas.microsoft.com/office/drawing/2014/main" id="{0999C416-E35A-4F35-99FA-A2E99C7582B1}"/>
                </a:ext>
              </a:extLst>
            </p:cNvPr>
            <p:cNvSpPr>
              <a:spLocks noChangeArrowheads="1"/>
            </p:cNvSpPr>
            <p:nvPr/>
          </p:nvSpPr>
          <p:spPr bwMode="auto">
            <a:xfrm>
              <a:off x="912" y="2785"/>
              <a:ext cx="936" cy="872"/>
            </a:xfrm>
            <a:prstGeom prst="ellipse">
              <a:avLst/>
            </a:prstGeom>
            <a:solidFill>
              <a:srgbClr val="FFFF99"/>
            </a:solidFill>
            <a:ln>
              <a:noFill/>
            </a:ln>
            <a:effectLst/>
            <a:extLst>
              <a:ext uri="{91240B29-F687-4F45-9708-019B960494DF}">
                <a14:hiddenLine xmlns:a14="http://schemas.microsoft.com/office/drawing/2010/main" w="12700" algn="ctr">
                  <a:solidFill>
                    <a:schemeClr val="tx1"/>
                  </a:solidFill>
                  <a:round/>
                  <a:headEnd/>
                  <a:tailEnd/>
                </a14:hiddenLine>
              </a:ext>
              <a:ext uri="{AF507438-7753-43E0-B8FC-AC1667EBCBE1}">
                <a14:hiddenEffects xmlns:a14="http://schemas.microsoft.com/office/drawing/2010/main">
                  <a:effectLst>
                    <a:outerShdw dist="17961" dir="2700000" algn="ctr" rotWithShape="0">
                      <a:srgbClr val="99995C"/>
                    </a:outerShdw>
                  </a:effectLst>
                </a14:hiddenEffects>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eaLnBrk="1" hangingPunct="1">
                <a:spcBef>
                  <a:spcPct val="0"/>
                </a:spcBef>
                <a:buClrTx/>
                <a:buFontTx/>
                <a:buNone/>
              </a:pPr>
              <a:endParaRPr lang="en-GB" altLang="zh-CN" sz="1600">
                <a:solidFill>
                  <a:srgbClr val="333333"/>
                </a:solidFill>
                <a:latin typeface="Arial" panose="020B0604020202020204" pitchFamily="34" charset="0"/>
                <a:ea typeface="Arial Unicode MS" panose="020B0604020202020204" pitchFamily="34" charset="-122"/>
                <a:cs typeface="Arial Unicode MS" panose="020B0604020202020204" pitchFamily="34" charset="-122"/>
              </a:endParaRPr>
            </a:p>
          </p:txBody>
        </p:sp>
        <p:sp>
          <p:nvSpPr>
            <p:cNvPr id="20" name="Text Box 41">
              <a:extLst>
                <a:ext uri="{FF2B5EF4-FFF2-40B4-BE49-F238E27FC236}">
                  <a16:creationId xmlns:a16="http://schemas.microsoft.com/office/drawing/2014/main" id="{E257BF2A-F8C1-4147-AB4F-62A899E2F775}"/>
                </a:ext>
              </a:extLst>
            </p:cNvPr>
            <p:cNvSpPr txBox="1">
              <a:spLocks noChangeArrowheads="1"/>
            </p:cNvSpPr>
            <p:nvPr/>
          </p:nvSpPr>
          <p:spPr bwMode="auto">
            <a:xfrm>
              <a:off x="1075" y="2940"/>
              <a:ext cx="696" cy="674"/>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eaLnBrk="1" hangingPunct="1">
                <a:spcBef>
                  <a:spcPct val="50000"/>
                </a:spcBef>
                <a:buClrTx/>
                <a:buFontTx/>
                <a:buNone/>
              </a:pPr>
              <a:r>
                <a:rPr lang="zh-CN" altLang="en-US" sz="1600">
                  <a:solidFill>
                    <a:srgbClr val="333333"/>
                  </a:solidFill>
                  <a:latin typeface="Arial" panose="020B0604020202020204" pitchFamily="34" charset="0"/>
                  <a:ea typeface="Arial Unicode MS" panose="020B0604020202020204" pitchFamily="34" charset="-122"/>
                  <a:cs typeface="Arial Unicode MS" panose="020B0604020202020204" pitchFamily="34" charset="-122"/>
                </a:rPr>
                <a:t>分摊差异和分析发生差异的原因 </a:t>
              </a:r>
            </a:p>
          </p:txBody>
        </p:sp>
      </p:grpSp>
      <p:grpSp>
        <p:nvGrpSpPr>
          <p:cNvPr id="21" name="Group 93">
            <a:extLst>
              <a:ext uri="{FF2B5EF4-FFF2-40B4-BE49-F238E27FC236}">
                <a16:creationId xmlns:a16="http://schemas.microsoft.com/office/drawing/2014/main" id="{1E685946-6244-44EE-81DA-EF38A53CEA26}"/>
              </a:ext>
            </a:extLst>
          </p:cNvPr>
          <p:cNvGrpSpPr>
            <a:grpSpLocks/>
          </p:cNvGrpSpPr>
          <p:nvPr/>
        </p:nvGrpSpPr>
        <p:grpSpPr bwMode="auto">
          <a:xfrm>
            <a:off x="4007768" y="2764879"/>
            <a:ext cx="1485900" cy="1384300"/>
            <a:chOff x="826" y="1979"/>
            <a:chExt cx="936" cy="872"/>
          </a:xfrm>
        </p:grpSpPr>
        <p:sp>
          <p:nvSpPr>
            <p:cNvPr id="22" name="Oval 42">
              <a:extLst>
                <a:ext uri="{FF2B5EF4-FFF2-40B4-BE49-F238E27FC236}">
                  <a16:creationId xmlns:a16="http://schemas.microsoft.com/office/drawing/2014/main" id="{3D0BC264-C133-4365-916C-3CFB96BCBDA8}"/>
                </a:ext>
              </a:extLst>
            </p:cNvPr>
            <p:cNvSpPr>
              <a:spLocks noChangeArrowheads="1"/>
            </p:cNvSpPr>
            <p:nvPr/>
          </p:nvSpPr>
          <p:spPr bwMode="auto">
            <a:xfrm>
              <a:off x="826" y="1979"/>
              <a:ext cx="936" cy="872"/>
            </a:xfrm>
            <a:prstGeom prst="ellipse">
              <a:avLst/>
            </a:prstGeom>
            <a:solidFill>
              <a:srgbClr val="FFFF99"/>
            </a:solidFill>
            <a:ln>
              <a:noFill/>
            </a:ln>
            <a:effectLst/>
            <a:extLst>
              <a:ext uri="{91240B29-F687-4F45-9708-019B960494DF}">
                <a14:hiddenLine xmlns:a14="http://schemas.microsoft.com/office/drawing/2010/main" w="12700" algn="ctr">
                  <a:solidFill>
                    <a:schemeClr val="tx1"/>
                  </a:solidFill>
                  <a:round/>
                  <a:headEnd/>
                  <a:tailEnd/>
                </a14:hiddenLine>
              </a:ext>
              <a:ext uri="{AF507438-7753-43E0-B8FC-AC1667EBCBE1}">
                <a14:hiddenEffects xmlns:a14="http://schemas.microsoft.com/office/drawing/2010/main">
                  <a:effectLst>
                    <a:outerShdw dist="17961" dir="2700000" algn="ctr" rotWithShape="0">
                      <a:srgbClr val="99995C"/>
                    </a:outerShdw>
                  </a:effectLst>
                </a14:hiddenEffects>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eaLnBrk="1" hangingPunct="1">
                <a:spcBef>
                  <a:spcPct val="0"/>
                </a:spcBef>
                <a:buClrTx/>
                <a:buFontTx/>
                <a:buNone/>
              </a:pPr>
              <a:endParaRPr lang="en-GB" altLang="zh-CN" sz="1600">
                <a:solidFill>
                  <a:srgbClr val="333333"/>
                </a:solidFill>
                <a:latin typeface="Arial" panose="020B0604020202020204" pitchFamily="34" charset="0"/>
                <a:ea typeface="Arial Unicode MS" panose="020B0604020202020204" pitchFamily="34" charset="-122"/>
                <a:cs typeface="Arial Unicode MS" panose="020B0604020202020204" pitchFamily="34" charset="-122"/>
              </a:endParaRPr>
            </a:p>
          </p:txBody>
        </p:sp>
        <p:sp>
          <p:nvSpPr>
            <p:cNvPr id="23" name="Text Box 43">
              <a:extLst>
                <a:ext uri="{FF2B5EF4-FFF2-40B4-BE49-F238E27FC236}">
                  <a16:creationId xmlns:a16="http://schemas.microsoft.com/office/drawing/2014/main" id="{AB7CE66F-40B7-4F55-93A3-FBF0A0F3F2B2}"/>
                </a:ext>
              </a:extLst>
            </p:cNvPr>
            <p:cNvSpPr txBox="1">
              <a:spLocks noChangeArrowheads="1"/>
            </p:cNvSpPr>
            <p:nvPr/>
          </p:nvSpPr>
          <p:spPr bwMode="auto">
            <a:xfrm>
              <a:off x="989" y="2202"/>
              <a:ext cx="696" cy="366"/>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eaLnBrk="1" hangingPunct="1">
                <a:spcBef>
                  <a:spcPct val="50000"/>
                </a:spcBef>
                <a:buClrTx/>
                <a:buFontTx/>
                <a:buNone/>
              </a:pPr>
              <a:r>
                <a:rPr lang="zh-CN" altLang="en-US" sz="1600">
                  <a:solidFill>
                    <a:srgbClr val="333333"/>
                  </a:solidFill>
                  <a:latin typeface="Arial" panose="020B0604020202020204" pitchFamily="34" charset="0"/>
                  <a:ea typeface="Arial Unicode MS" panose="020B0604020202020204" pitchFamily="34" charset="-122"/>
                  <a:cs typeface="Arial Unicode MS" panose="020B0604020202020204" pitchFamily="34" charset="-122"/>
                </a:rPr>
                <a:t>成本控制和优化</a:t>
              </a:r>
            </a:p>
          </p:txBody>
        </p:sp>
      </p:grpSp>
      <p:sp>
        <p:nvSpPr>
          <p:cNvPr id="24" name="AutoShape 63">
            <a:extLst>
              <a:ext uri="{FF2B5EF4-FFF2-40B4-BE49-F238E27FC236}">
                <a16:creationId xmlns:a16="http://schemas.microsoft.com/office/drawing/2014/main" id="{7B94ACB4-4BD2-4927-96F7-593032334F15}"/>
              </a:ext>
            </a:extLst>
          </p:cNvPr>
          <p:cNvSpPr>
            <a:spLocks noChangeArrowheads="1"/>
          </p:cNvSpPr>
          <p:nvPr/>
        </p:nvSpPr>
        <p:spPr bwMode="gray">
          <a:xfrm>
            <a:off x="6763668" y="1251992"/>
            <a:ext cx="792163" cy="566737"/>
          </a:xfrm>
          <a:prstGeom prst="rightArrow">
            <a:avLst>
              <a:gd name="adj1" fmla="val 50000"/>
              <a:gd name="adj2" fmla="val 34944"/>
            </a:avLst>
          </a:prstGeom>
          <a:solidFill>
            <a:schemeClr val="bg2"/>
          </a:solidFill>
          <a:ln w="38100" algn="ctr">
            <a:solidFill>
              <a:schemeClr val="tx1"/>
            </a:solidFill>
            <a:miter lim="800000"/>
            <a:headEnd/>
            <a:tailEnd type="none" w="lg" len="lg"/>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eaLnBrk="1" hangingPunct="1">
              <a:spcBef>
                <a:spcPct val="0"/>
              </a:spcBef>
              <a:buClrTx/>
              <a:buFontTx/>
              <a:buNone/>
            </a:pPr>
            <a:endParaRPr lang="en-GB" altLang="zh-CN" sz="1600">
              <a:solidFill>
                <a:srgbClr val="333333"/>
              </a:solidFill>
              <a:latin typeface="Arial" panose="020B0604020202020204" pitchFamily="34" charset="0"/>
              <a:ea typeface="Arial Unicode MS" panose="020B0604020202020204" pitchFamily="34" charset="-122"/>
              <a:cs typeface="Arial Unicode MS" panose="020B0604020202020204" pitchFamily="34" charset="-122"/>
            </a:endParaRPr>
          </a:p>
        </p:txBody>
      </p:sp>
      <p:sp>
        <p:nvSpPr>
          <p:cNvPr id="25" name="AutoShape 66">
            <a:extLst>
              <a:ext uri="{FF2B5EF4-FFF2-40B4-BE49-F238E27FC236}">
                <a16:creationId xmlns:a16="http://schemas.microsoft.com/office/drawing/2014/main" id="{40BF6823-F19C-44A2-9405-6E1F595ACCE6}"/>
              </a:ext>
            </a:extLst>
          </p:cNvPr>
          <p:cNvSpPr>
            <a:spLocks noChangeArrowheads="1"/>
          </p:cNvSpPr>
          <p:nvPr/>
        </p:nvSpPr>
        <p:spPr bwMode="gray">
          <a:xfrm rot="20660099">
            <a:off x="8903618" y="2188617"/>
            <a:ext cx="596900" cy="488950"/>
          </a:xfrm>
          <a:prstGeom prst="downArrow">
            <a:avLst>
              <a:gd name="adj1" fmla="val 50000"/>
              <a:gd name="adj2" fmla="val 25000"/>
            </a:avLst>
          </a:prstGeom>
          <a:solidFill>
            <a:schemeClr val="bg2"/>
          </a:solidFill>
          <a:ln w="38100" algn="ctr">
            <a:solidFill>
              <a:schemeClr val="tx1"/>
            </a:solidFill>
            <a:miter lim="800000"/>
            <a:headEnd/>
            <a:tailEnd type="none" w="lg" len="lg"/>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eaLnBrk="1" hangingPunct="1">
              <a:spcBef>
                <a:spcPct val="0"/>
              </a:spcBef>
              <a:buClrTx/>
              <a:buFontTx/>
              <a:buNone/>
            </a:pPr>
            <a:endParaRPr lang="en-GB" altLang="zh-CN" sz="1600">
              <a:solidFill>
                <a:srgbClr val="333333"/>
              </a:solidFill>
              <a:latin typeface="Arial" panose="020B0604020202020204" pitchFamily="34" charset="0"/>
              <a:ea typeface="Arial Unicode MS" panose="020B0604020202020204" pitchFamily="34" charset="-122"/>
              <a:cs typeface="Arial Unicode MS" panose="020B0604020202020204" pitchFamily="34" charset="-122"/>
            </a:endParaRPr>
          </a:p>
        </p:txBody>
      </p:sp>
      <p:sp>
        <p:nvSpPr>
          <p:cNvPr id="26" name="AutoShape 67">
            <a:extLst>
              <a:ext uri="{FF2B5EF4-FFF2-40B4-BE49-F238E27FC236}">
                <a16:creationId xmlns:a16="http://schemas.microsoft.com/office/drawing/2014/main" id="{37657CC0-6A70-4A3E-A752-2949F855AB5C}"/>
              </a:ext>
            </a:extLst>
          </p:cNvPr>
          <p:cNvSpPr>
            <a:spLocks noChangeArrowheads="1"/>
          </p:cNvSpPr>
          <p:nvPr/>
        </p:nvSpPr>
        <p:spPr bwMode="gray">
          <a:xfrm rot="2333047">
            <a:off x="8903618" y="4292054"/>
            <a:ext cx="596900" cy="488950"/>
          </a:xfrm>
          <a:prstGeom prst="downArrow">
            <a:avLst>
              <a:gd name="adj1" fmla="val 50000"/>
              <a:gd name="adj2" fmla="val 25000"/>
            </a:avLst>
          </a:prstGeom>
          <a:solidFill>
            <a:schemeClr val="bg2"/>
          </a:solidFill>
          <a:ln w="38100" algn="ctr">
            <a:solidFill>
              <a:schemeClr val="tx1"/>
            </a:solidFill>
            <a:miter lim="800000"/>
            <a:headEnd/>
            <a:tailEnd type="none" w="lg" len="lg"/>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eaLnBrk="1" hangingPunct="1">
              <a:spcBef>
                <a:spcPct val="0"/>
              </a:spcBef>
              <a:buClrTx/>
              <a:buFontTx/>
              <a:buNone/>
            </a:pPr>
            <a:endParaRPr lang="en-GB" altLang="zh-CN" sz="1600">
              <a:solidFill>
                <a:srgbClr val="333333"/>
              </a:solidFill>
              <a:latin typeface="Arial" panose="020B0604020202020204" pitchFamily="34" charset="0"/>
              <a:ea typeface="Arial Unicode MS" panose="020B0604020202020204" pitchFamily="34" charset="-122"/>
              <a:cs typeface="Arial Unicode MS" panose="020B0604020202020204" pitchFamily="34" charset="-122"/>
            </a:endParaRPr>
          </a:p>
        </p:txBody>
      </p:sp>
      <p:sp>
        <p:nvSpPr>
          <p:cNvPr id="27" name="AutoShape 68">
            <a:extLst>
              <a:ext uri="{FF2B5EF4-FFF2-40B4-BE49-F238E27FC236}">
                <a16:creationId xmlns:a16="http://schemas.microsoft.com/office/drawing/2014/main" id="{03BF375C-8BDD-4C16-A92F-AEF6C1ADDC24}"/>
              </a:ext>
            </a:extLst>
          </p:cNvPr>
          <p:cNvSpPr>
            <a:spLocks noChangeArrowheads="1"/>
          </p:cNvSpPr>
          <p:nvPr/>
        </p:nvSpPr>
        <p:spPr bwMode="gray">
          <a:xfrm rot="10800000">
            <a:off x="6763668" y="5309642"/>
            <a:ext cx="792163" cy="566737"/>
          </a:xfrm>
          <a:prstGeom prst="rightArrow">
            <a:avLst>
              <a:gd name="adj1" fmla="val 50000"/>
              <a:gd name="adj2" fmla="val 34944"/>
            </a:avLst>
          </a:prstGeom>
          <a:solidFill>
            <a:schemeClr val="bg2"/>
          </a:solidFill>
          <a:ln w="38100" algn="ctr">
            <a:solidFill>
              <a:schemeClr val="tx1"/>
            </a:solidFill>
            <a:miter lim="800000"/>
            <a:headEnd/>
            <a:tailEnd type="none" w="lg" len="lg"/>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eaLnBrk="1" hangingPunct="1">
              <a:spcBef>
                <a:spcPct val="0"/>
              </a:spcBef>
              <a:buClrTx/>
              <a:buFontTx/>
              <a:buNone/>
            </a:pPr>
            <a:endParaRPr lang="en-GB" altLang="zh-CN" sz="1600">
              <a:solidFill>
                <a:srgbClr val="333333"/>
              </a:solidFill>
              <a:latin typeface="Arial" panose="020B0604020202020204" pitchFamily="34" charset="0"/>
              <a:ea typeface="Arial Unicode MS" panose="020B0604020202020204" pitchFamily="34" charset="-122"/>
              <a:cs typeface="Arial Unicode MS" panose="020B0604020202020204" pitchFamily="34" charset="-122"/>
            </a:endParaRPr>
          </a:p>
        </p:txBody>
      </p:sp>
      <p:sp>
        <p:nvSpPr>
          <p:cNvPr id="28" name="AutoShape 69">
            <a:extLst>
              <a:ext uri="{FF2B5EF4-FFF2-40B4-BE49-F238E27FC236}">
                <a16:creationId xmlns:a16="http://schemas.microsoft.com/office/drawing/2014/main" id="{7B8E4ABA-0F6B-4F56-9C44-5D9E021CA542}"/>
              </a:ext>
            </a:extLst>
          </p:cNvPr>
          <p:cNvSpPr>
            <a:spLocks noChangeArrowheads="1"/>
          </p:cNvSpPr>
          <p:nvPr/>
        </p:nvSpPr>
        <p:spPr bwMode="gray">
          <a:xfrm rot="8662159">
            <a:off x="4774531" y="4274592"/>
            <a:ext cx="596900" cy="488950"/>
          </a:xfrm>
          <a:prstGeom prst="downArrow">
            <a:avLst>
              <a:gd name="adj1" fmla="val 50000"/>
              <a:gd name="adj2" fmla="val 25000"/>
            </a:avLst>
          </a:prstGeom>
          <a:solidFill>
            <a:schemeClr val="bg2"/>
          </a:solidFill>
          <a:ln w="38100" algn="ctr">
            <a:solidFill>
              <a:schemeClr val="tx1"/>
            </a:solidFill>
            <a:miter lim="800000"/>
            <a:headEnd/>
            <a:tailEnd type="none" w="lg" len="lg"/>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eaLnBrk="1" hangingPunct="1">
              <a:spcBef>
                <a:spcPct val="0"/>
              </a:spcBef>
              <a:buClrTx/>
              <a:buFontTx/>
              <a:buNone/>
            </a:pPr>
            <a:endParaRPr lang="en-GB" altLang="zh-CN" sz="1600">
              <a:solidFill>
                <a:srgbClr val="333333"/>
              </a:solidFill>
              <a:latin typeface="Arial" panose="020B0604020202020204" pitchFamily="34" charset="0"/>
              <a:ea typeface="Arial Unicode MS" panose="020B0604020202020204" pitchFamily="34" charset="-122"/>
              <a:cs typeface="Arial Unicode MS" panose="020B0604020202020204" pitchFamily="34" charset="-122"/>
            </a:endParaRPr>
          </a:p>
        </p:txBody>
      </p:sp>
      <p:sp>
        <p:nvSpPr>
          <p:cNvPr id="29" name="AutoShape 70">
            <a:extLst>
              <a:ext uri="{FF2B5EF4-FFF2-40B4-BE49-F238E27FC236}">
                <a16:creationId xmlns:a16="http://schemas.microsoft.com/office/drawing/2014/main" id="{9448DB27-2124-49C4-A132-B70C3A7A5B2A}"/>
              </a:ext>
            </a:extLst>
          </p:cNvPr>
          <p:cNvSpPr>
            <a:spLocks noChangeArrowheads="1"/>
          </p:cNvSpPr>
          <p:nvPr/>
        </p:nvSpPr>
        <p:spPr bwMode="gray">
          <a:xfrm rot="13245352">
            <a:off x="4763418" y="2188617"/>
            <a:ext cx="596900" cy="488950"/>
          </a:xfrm>
          <a:prstGeom prst="downArrow">
            <a:avLst>
              <a:gd name="adj1" fmla="val 50000"/>
              <a:gd name="adj2" fmla="val 25000"/>
            </a:avLst>
          </a:prstGeom>
          <a:solidFill>
            <a:schemeClr val="bg2"/>
          </a:solidFill>
          <a:ln w="38100" algn="ctr">
            <a:solidFill>
              <a:schemeClr val="tx1"/>
            </a:solidFill>
            <a:miter lim="800000"/>
            <a:headEnd/>
            <a:tailEnd type="none" w="lg" len="lg"/>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eaLnBrk="1" hangingPunct="1">
              <a:spcBef>
                <a:spcPct val="0"/>
              </a:spcBef>
              <a:buClrTx/>
              <a:buFontTx/>
              <a:buNone/>
            </a:pPr>
            <a:endParaRPr lang="en-GB" altLang="zh-CN" sz="1600">
              <a:solidFill>
                <a:srgbClr val="333333"/>
              </a:solidFill>
              <a:latin typeface="Arial" panose="020B0604020202020204" pitchFamily="34" charset="0"/>
              <a:ea typeface="Arial Unicode MS" panose="020B0604020202020204" pitchFamily="34" charset="-122"/>
              <a:cs typeface="Arial Unicode MS" panose="020B0604020202020204" pitchFamily="34" charset="-122"/>
            </a:endParaRPr>
          </a:p>
        </p:txBody>
      </p:sp>
      <p:grpSp>
        <p:nvGrpSpPr>
          <p:cNvPr id="30" name="Group 92">
            <a:extLst>
              <a:ext uri="{FF2B5EF4-FFF2-40B4-BE49-F238E27FC236}">
                <a16:creationId xmlns:a16="http://schemas.microsoft.com/office/drawing/2014/main" id="{AD4BB713-E674-4936-9460-BE5C152AD27E}"/>
              </a:ext>
            </a:extLst>
          </p:cNvPr>
          <p:cNvGrpSpPr>
            <a:grpSpLocks/>
          </p:cNvGrpSpPr>
          <p:nvPr/>
        </p:nvGrpSpPr>
        <p:grpSpPr bwMode="auto">
          <a:xfrm>
            <a:off x="6311231" y="2293392"/>
            <a:ext cx="309562" cy="327025"/>
            <a:chOff x="2277" y="1682"/>
            <a:chExt cx="195" cy="206"/>
          </a:xfrm>
        </p:grpSpPr>
        <p:sp>
          <p:nvSpPr>
            <p:cNvPr id="31" name="Oval 89">
              <a:extLst>
                <a:ext uri="{FF2B5EF4-FFF2-40B4-BE49-F238E27FC236}">
                  <a16:creationId xmlns:a16="http://schemas.microsoft.com/office/drawing/2014/main" id="{67670416-B2A0-4251-AFAB-D86C8C0A2B35}"/>
                </a:ext>
              </a:extLst>
            </p:cNvPr>
            <p:cNvSpPr>
              <a:spLocks noChangeArrowheads="1"/>
            </p:cNvSpPr>
            <p:nvPr/>
          </p:nvSpPr>
          <p:spPr bwMode="gray">
            <a:xfrm>
              <a:off x="2277" y="1682"/>
              <a:ext cx="195" cy="206"/>
            </a:xfrm>
            <a:prstGeom prst="ellipse">
              <a:avLst/>
            </a:prstGeom>
            <a:noFill/>
            <a:ln w="9525" algn="ctr">
              <a:solidFill>
                <a:schemeClr val="tx1"/>
              </a:solidFill>
              <a:round/>
              <a:headEnd/>
              <a:tailEnd type="none" w="lg" len="lg"/>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eaLnBrk="1" hangingPunct="1">
                <a:spcBef>
                  <a:spcPct val="0"/>
                </a:spcBef>
                <a:buClrTx/>
                <a:buFontTx/>
                <a:buNone/>
              </a:pPr>
              <a:endParaRPr lang="en-GB" altLang="zh-CN" sz="1600">
                <a:solidFill>
                  <a:srgbClr val="333333"/>
                </a:solidFill>
                <a:latin typeface="Arial" panose="020B0604020202020204" pitchFamily="34" charset="0"/>
                <a:ea typeface="Arial Unicode MS" panose="020B0604020202020204" pitchFamily="34" charset="-122"/>
                <a:cs typeface="Arial Unicode MS" panose="020B0604020202020204" pitchFamily="34" charset="-122"/>
              </a:endParaRPr>
            </a:p>
          </p:txBody>
        </p:sp>
        <p:sp>
          <p:nvSpPr>
            <p:cNvPr id="32" name="Text Box 91">
              <a:extLst>
                <a:ext uri="{FF2B5EF4-FFF2-40B4-BE49-F238E27FC236}">
                  <a16:creationId xmlns:a16="http://schemas.microsoft.com/office/drawing/2014/main" id="{D3D20239-B3A4-4EA6-9DBF-0B49FCA366DF}"/>
                </a:ext>
              </a:extLst>
            </p:cNvPr>
            <p:cNvSpPr txBox="1">
              <a:spLocks noChangeArrowheads="1"/>
            </p:cNvSpPr>
            <p:nvPr/>
          </p:nvSpPr>
          <p:spPr bwMode="gray">
            <a:xfrm>
              <a:off x="2290" y="1696"/>
              <a:ext cx="168" cy="192"/>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381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eaLnBrk="1" hangingPunct="1">
                <a:spcBef>
                  <a:spcPct val="50000"/>
                </a:spcBef>
                <a:buClrTx/>
                <a:buFontTx/>
                <a:buNone/>
              </a:pPr>
              <a:r>
                <a:rPr lang="en-US" altLang="zh-CN" sz="1400" b="1">
                  <a:solidFill>
                    <a:srgbClr val="333333"/>
                  </a:solidFill>
                  <a:latin typeface="Tahoma" panose="020B0604030504040204" pitchFamily="34" charset="0"/>
                  <a:ea typeface="Arial Unicode MS" panose="020B0604020202020204" pitchFamily="34" charset="-122"/>
                  <a:cs typeface="Arial Unicode MS" panose="020B0604020202020204" pitchFamily="34" charset="-122"/>
                </a:rPr>
                <a:t>1</a:t>
              </a:r>
            </a:p>
          </p:txBody>
        </p:sp>
      </p:grpSp>
    </p:spTree>
    <p:extLst>
      <p:ext uri="{BB962C8B-B14F-4D97-AF65-F5344CB8AC3E}">
        <p14:creationId xmlns:p14="http://schemas.microsoft.com/office/powerpoint/2010/main" val="30930439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产品成本计划与控制总览 </a:t>
            </a:r>
            <a:r>
              <a:rPr lang="en-US" altLang="zh-CN" dirty="0"/>
              <a:t> </a:t>
            </a:r>
            <a:endParaRPr lang="en-US" b="0" dirty="0"/>
          </a:p>
        </p:txBody>
      </p:sp>
      <p:grpSp>
        <p:nvGrpSpPr>
          <p:cNvPr id="4" name="Group 141">
            <a:extLst>
              <a:ext uri="{FF2B5EF4-FFF2-40B4-BE49-F238E27FC236}">
                <a16:creationId xmlns:a16="http://schemas.microsoft.com/office/drawing/2014/main" id="{142E0188-2C35-45AD-B1B0-1AF489F08A85}"/>
              </a:ext>
            </a:extLst>
          </p:cNvPr>
          <p:cNvGrpSpPr>
            <a:grpSpLocks noChangeAspect="1"/>
          </p:cNvGrpSpPr>
          <p:nvPr/>
        </p:nvGrpSpPr>
        <p:grpSpPr bwMode="auto">
          <a:xfrm>
            <a:off x="3503712" y="908720"/>
            <a:ext cx="7775575" cy="5251450"/>
            <a:chOff x="392" y="560"/>
            <a:chExt cx="5048" cy="3408"/>
          </a:xfrm>
        </p:grpSpPr>
        <p:sp>
          <p:nvSpPr>
            <p:cNvPr id="5" name="Rectangle 142">
              <a:extLst>
                <a:ext uri="{FF2B5EF4-FFF2-40B4-BE49-F238E27FC236}">
                  <a16:creationId xmlns:a16="http://schemas.microsoft.com/office/drawing/2014/main" id="{1C67805C-584D-40AC-9C71-0A371E651F86}"/>
                </a:ext>
              </a:extLst>
            </p:cNvPr>
            <p:cNvSpPr>
              <a:spLocks noChangeAspect="1" noChangeArrowheads="1"/>
            </p:cNvSpPr>
            <p:nvPr/>
          </p:nvSpPr>
          <p:spPr bwMode="auto">
            <a:xfrm>
              <a:off x="392" y="560"/>
              <a:ext cx="5048" cy="3408"/>
            </a:xfrm>
            <a:prstGeom prst="rect">
              <a:avLst/>
            </a:prstGeom>
            <a:solidFill>
              <a:srgbClr val="FFCCCC">
                <a:alpha val="50195"/>
              </a:srgbClr>
            </a:solidFill>
            <a:ln w="12700">
              <a:solidFill>
                <a:schemeClr val="accent1"/>
              </a:solidFill>
              <a:miter lim="800000"/>
              <a:headEnd/>
              <a:tailEnd/>
            </a:ln>
          </p:spPr>
          <p:txBody>
            <a:bodyPr lIns="0" tIns="0" rIns="0" bIns="0" anchor="ctr">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6" name="Rectangle 143">
              <a:extLst>
                <a:ext uri="{FF2B5EF4-FFF2-40B4-BE49-F238E27FC236}">
                  <a16:creationId xmlns:a16="http://schemas.microsoft.com/office/drawing/2014/main" id="{F397B65C-A763-4EA7-AF54-AB512AF56D42}"/>
                </a:ext>
              </a:extLst>
            </p:cNvPr>
            <p:cNvSpPr>
              <a:spLocks noChangeAspect="1" noChangeArrowheads="1"/>
            </p:cNvSpPr>
            <p:nvPr/>
          </p:nvSpPr>
          <p:spPr bwMode="auto">
            <a:xfrm>
              <a:off x="488" y="620"/>
              <a:ext cx="1641"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nvGrpSpPr>
            <p:cNvPr id="7" name="Group 144">
              <a:extLst>
                <a:ext uri="{FF2B5EF4-FFF2-40B4-BE49-F238E27FC236}">
                  <a16:creationId xmlns:a16="http://schemas.microsoft.com/office/drawing/2014/main" id="{E50A0293-30EB-4271-80AB-46943C4C1256}"/>
                </a:ext>
              </a:extLst>
            </p:cNvPr>
            <p:cNvGrpSpPr>
              <a:grpSpLocks noChangeAspect="1"/>
            </p:cNvGrpSpPr>
            <p:nvPr/>
          </p:nvGrpSpPr>
          <p:grpSpPr bwMode="auto">
            <a:xfrm>
              <a:off x="4166" y="3492"/>
              <a:ext cx="657" cy="288"/>
              <a:chOff x="3687" y="3105"/>
              <a:chExt cx="473" cy="187"/>
            </a:xfrm>
          </p:grpSpPr>
          <p:grpSp>
            <p:nvGrpSpPr>
              <p:cNvPr id="393" name="Group 145">
                <a:extLst>
                  <a:ext uri="{FF2B5EF4-FFF2-40B4-BE49-F238E27FC236}">
                    <a16:creationId xmlns:a16="http://schemas.microsoft.com/office/drawing/2014/main" id="{CF3D11F0-1311-4755-B8A9-A08315E5BB07}"/>
                  </a:ext>
                </a:extLst>
              </p:cNvPr>
              <p:cNvGrpSpPr>
                <a:grpSpLocks noChangeAspect="1"/>
              </p:cNvGrpSpPr>
              <p:nvPr/>
            </p:nvGrpSpPr>
            <p:grpSpPr bwMode="auto">
              <a:xfrm>
                <a:off x="4110" y="3106"/>
                <a:ext cx="50" cy="94"/>
                <a:chOff x="4110" y="3106"/>
                <a:chExt cx="50" cy="94"/>
              </a:xfrm>
            </p:grpSpPr>
            <p:sp>
              <p:nvSpPr>
                <p:cNvPr id="401" name="Oval 146">
                  <a:extLst>
                    <a:ext uri="{FF2B5EF4-FFF2-40B4-BE49-F238E27FC236}">
                      <a16:creationId xmlns:a16="http://schemas.microsoft.com/office/drawing/2014/main" id="{CB342C78-792B-4B7E-8476-3C5AFCD7E7B7}"/>
                    </a:ext>
                  </a:extLst>
                </p:cNvPr>
                <p:cNvSpPr>
                  <a:spLocks noChangeAspect="1" noChangeArrowheads="1"/>
                </p:cNvSpPr>
                <p:nvPr/>
              </p:nvSpPr>
              <p:spPr bwMode="auto">
                <a:xfrm>
                  <a:off x="4110" y="3106"/>
                  <a:ext cx="36" cy="32"/>
                </a:xfrm>
                <a:prstGeom prst="ellipse">
                  <a:avLst/>
                </a:pr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402" name="Oval 147">
                  <a:extLst>
                    <a:ext uri="{FF2B5EF4-FFF2-40B4-BE49-F238E27FC236}">
                      <a16:creationId xmlns:a16="http://schemas.microsoft.com/office/drawing/2014/main" id="{97415D6F-1CC4-40B9-B07A-01FC3CEF6A89}"/>
                    </a:ext>
                  </a:extLst>
                </p:cNvPr>
                <p:cNvSpPr>
                  <a:spLocks noChangeAspect="1" noChangeArrowheads="1"/>
                </p:cNvSpPr>
                <p:nvPr/>
              </p:nvSpPr>
              <p:spPr bwMode="auto">
                <a:xfrm>
                  <a:off x="4111" y="3108"/>
                  <a:ext cx="34"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403" name="Rectangle 148">
                  <a:extLst>
                    <a:ext uri="{FF2B5EF4-FFF2-40B4-BE49-F238E27FC236}">
                      <a16:creationId xmlns:a16="http://schemas.microsoft.com/office/drawing/2014/main" id="{4E014697-C6D5-4E9C-9420-373F6E849D80}"/>
                    </a:ext>
                  </a:extLst>
                </p:cNvPr>
                <p:cNvSpPr>
                  <a:spLocks noChangeAspect="1" noChangeArrowheads="1"/>
                </p:cNvSpPr>
                <p:nvPr/>
              </p:nvSpPr>
              <p:spPr bwMode="auto">
                <a:xfrm>
                  <a:off x="4119" y="3109"/>
                  <a:ext cx="22" cy="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404" name="Rectangle 149">
                  <a:extLst>
                    <a:ext uri="{FF2B5EF4-FFF2-40B4-BE49-F238E27FC236}">
                      <a16:creationId xmlns:a16="http://schemas.microsoft.com/office/drawing/2014/main" id="{7E8033C1-60CE-4D8F-BEDC-03A75142FCBE}"/>
                    </a:ext>
                  </a:extLst>
                </p:cNvPr>
                <p:cNvSpPr>
                  <a:spLocks noChangeAspect="1" noChangeArrowheads="1"/>
                </p:cNvSpPr>
                <p:nvPr/>
              </p:nvSpPr>
              <p:spPr bwMode="auto">
                <a:xfrm>
                  <a:off x="4119" y="3111"/>
                  <a:ext cx="41"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US" altLang="zh-CN" sz="1400">
                      <a:solidFill>
                        <a:srgbClr val="0019D1"/>
                      </a:solidFill>
                      <a:latin typeface="黑体" panose="02010609060101010101" pitchFamily="49" charset="-122"/>
                    </a:rPr>
                    <a:t>R</a:t>
                  </a:r>
                  <a:endParaRPr lang="en-US" altLang="zh-CN" sz="1400">
                    <a:latin typeface="黑体" panose="02010609060101010101" pitchFamily="49" charset="-122"/>
                  </a:endParaRPr>
                </a:p>
              </p:txBody>
            </p:sp>
          </p:grpSp>
          <p:sp>
            <p:nvSpPr>
              <p:cNvPr id="394" name="Freeform 150">
                <a:extLst>
                  <a:ext uri="{FF2B5EF4-FFF2-40B4-BE49-F238E27FC236}">
                    <a16:creationId xmlns:a16="http://schemas.microsoft.com/office/drawing/2014/main" id="{499D6AA1-EC8A-4FCC-AAF2-A9F342A88369}"/>
                  </a:ext>
                </a:extLst>
              </p:cNvPr>
              <p:cNvSpPr>
                <a:spLocks noChangeAspect="1"/>
              </p:cNvSpPr>
              <p:nvPr/>
            </p:nvSpPr>
            <p:spPr bwMode="auto">
              <a:xfrm>
                <a:off x="3906" y="3105"/>
                <a:ext cx="205" cy="186"/>
              </a:xfrm>
              <a:custGeom>
                <a:avLst/>
                <a:gdLst>
                  <a:gd name="T0" fmla="*/ 205 w 205"/>
                  <a:gd name="T1" fmla="*/ 0 h 186"/>
                  <a:gd name="T2" fmla="*/ 0 w 205"/>
                  <a:gd name="T3" fmla="*/ 0 h 186"/>
                  <a:gd name="T4" fmla="*/ 0 w 205"/>
                  <a:gd name="T5" fmla="*/ 186 h 186"/>
                  <a:gd name="T6" fmla="*/ 205 w 205"/>
                  <a:gd name="T7" fmla="*/ 0 h 186"/>
                  <a:gd name="T8" fmla="*/ 0 60000 65536"/>
                  <a:gd name="T9" fmla="*/ 0 60000 65536"/>
                  <a:gd name="T10" fmla="*/ 0 60000 65536"/>
                  <a:gd name="T11" fmla="*/ 0 60000 65536"/>
                  <a:gd name="T12" fmla="*/ 0 w 205"/>
                  <a:gd name="T13" fmla="*/ 0 h 186"/>
                  <a:gd name="T14" fmla="*/ 205 w 205"/>
                  <a:gd name="T15" fmla="*/ 186 h 186"/>
                </a:gdLst>
                <a:ahLst/>
                <a:cxnLst>
                  <a:cxn ang="T8">
                    <a:pos x="T0" y="T1"/>
                  </a:cxn>
                  <a:cxn ang="T9">
                    <a:pos x="T2" y="T3"/>
                  </a:cxn>
                  <a:cxn ang="T10">
                    <a:pos x="T4" y="T5"/>
                  </a:cxn>
                  <a:cxn ang="T11">
                    <a:pos x="T6" y="T7"/>
                  </a:cxn>
                </a:cxnLst>
                <a:rect l="T12" t="T13" r="T14" b="T15"/>
                <a:pathLst>
                  <a:path w="205" h="186">
                    <a:moveTo>
                      <a:pt x="205" y="0"/>
                    </a:moveTo>
                    <a:lnTo>
                      <a:pt x="0" y="0"/>
                    </a:lnTo>
                    <a:lnTo>
                      <a:pt x="0" y="186"/>
                    </a:lnTo>
                    <a:lnTo>
                      <a:pt x="205" y="0"/>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5" name="Rectangle 151">
                <a:extLst>
                  <a:ext uri="{FF2B5EF4-FFF2-40B4-BE49-F238E27FC236}">
                    <a16:creationId xmlns:a16="http://schemas.microsoft.com/office/drawing/2014/main" id="{5F956065-A36A-4544-BD7F-EBE7392C939C}"/>
                  </a:ext>
                </a:extLst>
              </p:cNvPr>
              <p:cNvSpPr>
                <a:spLocks noChangeAspect="1" noChangeArrowheads="1"/>
              </p:cNvSpPr>
              <p:nvPr/>
            </p:nvSpPr>
            <p:spPr bwMode="auto">
              <a:xfrm>
                <a:off x="3687" y="3105"/>
                <a:ext cx="204" cy="187"/>
              </a:xfrm>
              <a:prstGeom prst="rect">
                <a:avLst/>
              </a:prstGeom>
              <a:solidFill>
                <a:srgbClr val="0019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96" name="Freeform 152">
                <a:extLst>
                  <a:ext uri="{FF2B5EF4-FFF2-40B4-BE49-F238E27FC236}">
                    <a16:creationId xmlns:a16="http://schemas.microsoft.com/office/drawing/2014/main" id="{9100AD59-C08B-4F86-A2D2-50E181D4D7FA}"/>
                  </a:ext>
                </a:extLst>
              </p:cNvPr>
              <p:cNvSpPr>
                <a:spLocks noChangeAspect="1"/>
              </p:cNvSpPr>
              <p:nvPr/>
            </p:nvSpPr>
            <p:spPr bwMode="auto">
              <a:xfrm>
                <a:off x="3750" y="3226"/>
                <a:ext cx="73" cy="66"/>
              </a:xfrm>
              <a:custGeom>
                <a:avLst/>
                <a:gdLst>
                  <a:gd name="T0" fmla="*/ 24 w 73"/>
                  <a:gd name="T1" fmla="*/ 0 h 66"/>
                  <a:gd name="T2" fmla="*/ 47 w 73"/>
                  <a:gd name="T3" fmla="*/ 0 h 66"/>
                  <a:gd name="T4" fmla="*/ 73 w 73"/>
                  <a:gd name="T5" fmla="*/ 66 h 66"/>
                  <a:gd name="T6" fmla="*/ 48 w 73"/>
                  <a:gd name="T7" fmla="*/ 66 h 66"/>
                  <a:gd name="T8" fmla="*/ 47 w 73"/>
                  <a:gd name="T9" fmla="*/ 56 h 66"/>
                  <a:gd name="T10" fmla="*/ 24 w 73"/>
                  <a:gd name="T11" fmla="*/ 56 h 66"/>
                  <a:gd name="T12" fmla="*/ 21 w 73"/>
                  <a:gd name="T13" fmla="*/ 66 h 66"/>
                  <a:gd name="T14" fmla="*/ 0 w 73"/>
                  <a:gd name="T15" fmla="*/ 66 h 66"/>
                  <a:gd name="T16" fmla="*/ 24 w 73"/>
                  <a:gd name="T17" fmla="*/ 0 h 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66"/>
                  <a:gd name="T29" fmla="*/ 73 w 73"/>
                  <a:gd name="T30" fmla="*/ 66 h 6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66">
                    <a:moveTo>
                      <a:pt x="24" y="0"/>
                    </a:moveTo>
                    <a:lnTo>
                      <a:pt x="47" y="0"/>
                    </a:lnTo>
                    <a:lnTo>
                      <a:pt x="73" y="66"/>
                    </a:lnTo>
                    <a:lnTo>
                      <a:pt x="48" y="66"/>
                    </a:lnTo>
                    <a:lnTo>
                      <a:pt x="47" y="56"/>
                    </a:lnTo>
                    <a:lnTo>
                      <a:pt x="24" y="56"/>
                    </a:lnTo>
                    <a:lnTo>
                      <a:pt x="21" y="66"/>
                    </a:lnTo>
                    <a:lnTo>
                      <a:pt x="0" y="66"/>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7" name="Freeform 153">
                <a:extLst>
                  <a:ext uri="{FF2B5EF4-FFF2-40B4-BE49-F238E27FC236}">
                    <a16:creationId xmlns:a16="http://schemas.microsoft.com/office/drawing/2014/main" id="{CAF3373B-EF22-456A-9EB0-4A80E533451B}"/>
                  </a:ext>
                </a:extLst>
              </p:cNvPr>
              <p:cNvSpPr>
                <a:spLocks noChangeAspect="1"/>
              </p:cNvSpPr>
              <p:nvPr/>
            </p:nvSpPr>
            <p:spPr bwMode="auto">
              <a:xfrm>
                <a:off x="3689" y="3226"/>
                <a:ext cx="63" cy="66"/>
              </a:xfrm>
              <a:custGeom>
                <a:avLst/>
                <a:gdLst>
                  <a:gd name="T0" fmla="*/ 37 w 63"/>
                  <a:gd name="T1" fmla="*/ 17 h 66"/>
                  <a:gd name="T2" fmla="*/ 34 w 63"/>
                  <a:gd name="T3" fmla="*/ 15 h 66"/>
                  <a:gd name="T4" fmla="*/ 28 w 63"/>
                  <a:gd name="T5" fmla="*/ 15 h 66"/>
                  <a:gd name="T6" fmla="*/ 23 w 63"/>
                  <a:gd name="T7" fmla="*/ 15 h 66"/>
                  <a:gd name="T8" fmla="*/ 23 w 63"/>
                  <a:gd name="T9" fmla="*/ 17 h 66"/>
                  <a:gd name="T10" fmla="*/ 25 w 63"/>
                  <a:gd name="T11" fmla="*/ 21 h 66"/>
                  <a:gd name="T12" fmla="*/ 28 w 63"/>
                  <a:gd name="T13" fmla="*/ 22 h 66"/>
                  <a:gd name="T14" fmla="*/ 34 w 63"/>
                  <a:gd name="T15" fmla="*/ 23 h 66"/>
                  <a:gd name="T16" fmla="*/ 41 w 63"/>
                  <a:gd name="T17" fmla="*/ 25 h 66"/>
                  <a:gd name="T18" fmla="*/ 52 w 63"/>
                  <a:gd name="T19" fmla="*/ 28 h 66"/>
                  <a:gd name="T20" fmla="*/ 58 w 63"/>
                  <a:gd name="T21" fmla="*/ 32 h 66"/>
                  <a:gd name="T22" fmla="*/ 63 w 63"/>
                  <a:gd name="T23" fmla="*/ 39 h 66"/>
                  <a:gd name="T24" fmla="*/ 63 w 63"/>
                  <a:gd name="T25" fmla="*/ 48 h 66"/>
                  <a:gd name="T26" fmla="*/ 58 w 63"/>
                  <a:gd name="T27" fmla="*/ 56 h 66"/>
                  <a:gd name="T28" fmla="*/ 48 w 63"/>
                  <a:gd name="T29" fmla="*/ 62 h 66"/>
                  <a:gd name="T30" fmla="*/ 37 w 63"/>
                  <a:gd name="T31" fmla="*/ 65 h 66"/>
                  <a:gd name="T32" fmla="*/ 26 w 63"/>
                  <a:gd name="T33" fmla="*/ 65 h 66"/>
                  <a:gd name="T34" fmla="*/ 14 w 63"/>
                  <a:gd name="T35" fmla="*/ 62 h 66"/>
                  <a:gd name="T36" fmla="*/ 5 w 63"/>
                  <a:gd name="T37" fmla="*/ 58 h 66"/>
                  <a:gd name="T38" fmla="*/ 0 w 63"/>
                  <a:gd name="T39" fmla="*/ 50 h 66"/>
                  <a:gd name="T40" fmla="*/ 22 w 63"/>
                  <a:gd name="T41" fmla="*/ 44 h 66"/>
                  <a:gd name="T42" fmla="*/ 23 w 63"/>
                  <a:gd name="T43" fmla="*/ 47 h 66"/>
                  <a:gd name="T44" fmla="*/ 26 w 63"/>
                  <a:gd name="T45" fmla="*/ 50 h 66"/>
                  <a:gd name="T46" fmla="*/ 30 w 63"/>
                  <a:gd name="T47" fmla="*/ 50 h 66"/>
                  <a:gd name="T48" fmla="*/ 32 w 63"/>
                  <a:gd name="T49" fmla="*/ 50 h 66"/>
                  <a:gd name="T50" fmla="*/ 37 w 63"/>
                  <a:gd name="T51" fmla="*/ 50 h 66"/>
                  <a:gd name="T52" fmla="*/ 40 w 63"/>
                  <a:gd name="T53" fmla="*/ 47 h 66"/>
                  <a:gd name="T54" fmla="*/ 39 w 63"/>
                  <a:gd name="T55" fmla="*/ 44 h 66"/>
                  <a:gd name="T56" fmla="*/ 36 w 63"/>
                  <a:gd name="T57" fmla="*/ 41 h 66"/>
                  <a:gd name="T58" fmla="*/ 28 w 63"/>
                  <a:gd name="T59" fmla="*/ 40 h 66"/>
                  <a:gd name="T60" fmla="*/ 23 w 63"/>
                  <a:gd name="T61" fmla="*/ 39 h 66"/>
                  <a:gd name="T62" fmla="*/ 16 w 63"/>
                  <a:gd name="T63" fmla="*/ 37 h 66"/>
                  <a:gd name="T64" fmla="*/ 11 w 63"/>
                  <a:gd name="T65" fmla="*/ 34 h 66"/>
                  <a:gd name="T66" fmla="*/ 5 w 63"/>
                  <a:gd name="T67" fmla="*/ 31 h 66"/>
                  <a:gd name="T68" fmla="*/ 3 w 63"/>
                  <a:gd name="T69" fmla="*/ 28 h 66"/>
                  <a:gd name="T70" fmla="*/ 0 w 63"/>
                  <a:gd name="T71" fmla="*/ 22 h 66"/>
                  <a:gd name="T72" fmla="*/ 0 w 63"/>
                  <a:gd name="T73" fmla="*/ 16 h 66"/>
                  <a:gd name="T74" fmla="*/ 4 w 63"/>
                  <a:gd name="T75" fmla="*/ 9 h 66"/>
                  <a:gd name="T76" fmla="*/ 9 w 63"/>
                  <a:gd name="T77" fmla="*/ 4 h 66"/>
                  <a:gd name="T78" fmla="*/ 18 w 63"/>
                  <a:gd name="T79" fmla="*/ 0 h 66"/>
                  <a:gd name="T80" fmla="*/ 31 w 63"/>
                  <a:gd name="T81" fmla="*/ 0 h 66"/>
                  <a:gd name="T82" fmla="*/ 40 w 63"/>
                  <a:gd name="T83" fmla="*/ 0 h 66"/>
                  <a:gd name="T84" fmla="*/ 49 w 63"/>
                  <a:gd name="T85" fmla="*/ 3 h 66"/>
                  <a:gd name="T86" fmla="*/ 58 w 63"/>
                  <a:gd name="T87" fmla="*/ 9 h 66"/>
                  <a:gd name="T88" fmla="*/ 61 w 63"/>
                  <a:gd name="T89" fmla="*/ 19 h 6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3"/>
                  <a:gd name="T136" fmla="*/ 0 h 66"/>
                  <a:gd name="T137" fmla="*/ 63 w 63"/>
                  <a:gd name="T138" fmla="*/ 66 h 6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3" h="66">
                    <a:moveTo>
                      <a:pt x="39" y="19"/>
                    </a:moveTo>
                    <a:lnTo>
                      <a:pt x="37" y="17"/>
                    </a:lnTo>
                    <a:lnTo>
                      <a:pt x="36" y="16"/>
                    </a:lnTo>
                    <a:lnTo>
                      <a:pt x="34" y="15"/>
                    </a:lnTo>
                    <a:lnTo>
                      <a:pt x="31" y="15"/>
                    </a:lnTo>
                    <a:lnTo>
                      <a:pt x="28" y="15"/>
                    </a:lnTo>
                    <a:lnTo>
                      <a:pt x="26" y="15"/>
                    </a:lnTo>
                    <a:lnTo>
                      <a:pt x="23" y="15"/>
                    </a:lnTo>
                    <a:lnTo>
                      <a:pt x="23" y="16"/>
                    </a:lnTo>
                    <a:lnTo>
                      <a:pt x="23" y="17"/>
                    </a:lnTo>
                    <a:lnTo>
                      <a:pt x="23" y="18"/>
                    </a:lnTo>
                    <a:lnTo>
                      <a:pt x="25" y="21"/>
                    </a:lnTo>
                    <a:lnTo>
                      <a:pt x="26" y="22"/>
                    </a:lnTo>
                    <a:lnTo>
                      <a:pt x="28" y="22"/>
                    </a:lnTo>
                    <a:lnTo>
                      <a:pt x="31" y="22"/>
                    </a:lnTo>
                    <a:lnTo>
                      <a:pt x="34" y="23"/>
                    </a:lnTo>
                    <a:lnTo>
                      <a:pt x="36" y="24"/>
                    </a:lnTo>
                    <a:lnTo>
                      <a:pt x="41" y="25"/>
                    </a:lnTo>
                    <a:lnTo>
                      <a:pt x="48" y="26"/>
                    </a:lnTo>
                    <a:lnTo>
                      <a:pt x="52" y="28"/>
                    </a:lnTo>
                    <a:lnTo>
                      <a:pt x="55" y="30"/>
                    </a:lnTo>
                    <a:lnTo>
                      <a:pt x="58" y="32"/>
                    </a:lnTo>
                    <a:lnTo>
                      <a:pt x="61" y="36"/>
                    </a:lnTo>
                    <a:lnTo>
                      <a:pt x="63" y="39"/>
                    </a:lnTo>
                    <a:lnTo>
                      <a:pt x="63" y="43"/>
                    </a:lnTo>
                    <a:lnTo>
                      <a:pt x="63" y="48"/>
                    </a:lnTo>
                    <a:lnTo>
                      <a:pt x="61" y="52"/>
                    </a:lnTo>
                    <a:lnTo>
                      <a:pt x="58" y="56"/>
                    </a:lnTo>
                    <a:lnTo>
                      <a:pt x="54" y="60"/>
                    </a:lnTo>
                    <a:lnTo>
                      <a:pt x="48" y="62"/>
                    </a:lnTo>
                    <a:lnTo>
                      <a:pt x="44" y="63"/>
                    </a:lnTo>
                    <a:lnTo>
                      <a:pt x="37" y="65"/>
                    </a:lnTo>
                    <a:lnTo>
                      <a:pt x="31" y="66"/>
                    </a:lnTo>
                    <a:lnTo>
                      <a:pt x="26" y="65"/>
                    </a:lnTo>
                    <a:lnTo>
                      <a:pt x="19" y="65"/>
                    </a:lnTo>
                    <a:lnTo>
                      <a:pt x="14" y="62"/>
                    </a:lnTo>
                    <a:lnTo>
                      <a:pt x="9" y="60"/>
                    </a:lnTo>
                    <a:lnTo>
                      <a:pt x="5" y="58"/>
                    </a:lnTo>
                    <a:lnTo>
                      <a:pt x="2" y="54"/>
                    </a:lnTo>
                    <a:lnTo>
                      <a:pt x="0" y="50"/>
                    </a:lnTo>
                    <a:lnTo>
                      <a:pt x="0" y="44"/>
                    </a:lnTo>
                    <a:lnTo>
                      <a:pt x="22" y="44"/>
                    </a:lnTo>
                    <a:lnTo>
                      <a:pt x="22" y="46"/>
                    </a:lnTo>
                    <a:lnTo>
                      <a:pt x="23" y="47"/>
                    </a:lnTo>
                    <a:lnTo>
                      <a:pt x="25" y="48"/>
                    </a:lnTo>
                    <a:lnTo>
                      <a:pt x="26" y="50"/>
                    </a:lnTo>
                    <a:lnTo>
                      <a:pt x="27" y="50"/>
                    </a:lnTo>
                    <a:lnTo>
                      <a:pt x="30" y="50"/>
                    </a:lnTo>
                    <a:lnTo>
                      <a:pt x="31" y="50"/>
                    </a:lnTo>
                    <a:lnTo>
                      <a:pt x="32" y="50"/>
                    </a:lnTo>
                    <a:lnTo>
                      <a:pt x="36" y="50"/>
                    </a:lnTo>
                    <a:lnTo>
                      <a:pt x="37" y="50"/>
                    </a:lnTo>
                    <a:lnTo>
                      <a:pt x="39" y="48"/>
                    </a:lnTo>
                    <a:lnTo>
                      <a:pt x="40" y="47"/>
                    </a:lnTo>
                    <a:lnTo>
                      <a:pt x="40" y="46"/>
                    </a:lnTo>
                    <a:lnTo>
                      <a:pt x="39" y="44"/>
                    </a:lnTo>
                    <a:lnTo>
                      <a:pt x="39" y="43"/>
                    </a:lnTo>
                    <a:lnTo>
                      <a:pt x="36" y="41"/>
                    </a:lnTo>
                    <a:lnTo>
                      <a:pt x="32" y="41"/>
                    </a:lnTo>
                    <a:lnTo>
                      <a:pt x="28" y="40"/>
                    </a:lnTo>
                    <a:lnTo>
                      <a:pt x="26" y="39"/>
                    </a:lnTo>
                    <a:lnTo>
                      <a:pt x="23" y="39"/>
                    </a:lnTo>
                    <a:lnTo>
                      <a:pt x="19" y="38"/>
                    </a:lnTo>
                    <a:lnTo>
                      <a:pt x="16" y="37"/>
                    </a:lnTo>
                    <a:lnTo>
                      <a:pt x="14" y="36"/>
                    </a:lnTo>
                    <a:lnTo>
                      <a:pt x="11" y="34"/>
                    </a:lnTo>
                    <a:lnTo>
                      <a:pt x="8" y="33"/>
                    </a:lnTo>
                    <a:lnTo>
                      <a:pt x="5" y="31"/>
                    </a:lnTo>
                    <a:lnTo>
                      <a:pt x="4" y="30"/>
                    </a:lnTo>
                    <a:lnTo>
                      <a:pt x="3" y="28"/>
                    </a:lnTo>
                    <a:lnTo>
                      <a:pt x="2" y="25"/>
                    </a:lnTo>
                    <a:lnTo>
                      <a:pt x="0" y="22"/>
                    </a:lnTo>
                    <a:lnTo>
                      <a:pt x="0" y="19"/>
                    </a:lnTo>
                    <a:lnTo>
                      <a:pt x="0" y="16"/>
                    </a:lnTo>
                    <a:lnTo>
                      <a:pt x="2" y="12"/>
                    </a:lnTo>
                    <a:lnTo>
                      <a:pt x="4" y="9"/>
                    </a:lnTo>
                    <a:lnTo>
                      <a:pt x="5" y="6"/>
                    </a:lnTo>
                    <a:lnTo>
                      <a:pt x="9" y="4"/>
                    </a:lnTo>
                    <a:lnTo>
                      <a:pt x="14" y="2"/>
                    </a:lnTo>
                    <a:lnTo>
                      <a:pt x="18" y="0"/>
                    </a:lnTo>
                    <a:lnTo>
                      <a:pt x="23" y="0"/>
                    </a:lnTo>
                    <a:lnTo>
                      <a:pt x="31" y="0"/>
                    </a:lnTo>
                    <a:lnTo>
                      <a:pt x="36" y="0"/>
                    </a:lnTo>
                    <a:lnTo>
                      <a:pt x="40" y="0"/>
                    </a:lnTo>
                    <a:lnTo>
                      <a:pt x="46" y="1"/>
                    </a:lnTo>
                    <a:lnTo>
                      <a:pt x="49" y="3"/>
                    </a:lnTo>
                    <a:lnTo>
                      <a:pt x="54" y="6"/>
                    </a:lnTo>
                    <a:lnTo>
                      <a:pt x="58" y="9"/>
                    </a:lnTo>
                    <a:lnTo>
                      <a:pt x="59" y="15"/>
                    </a:lnTo>
                    <a:lnTo>
                      <a:pt x="61" y="19"/>
                    </a:lnTo>
                    <a:lnTo>
                      <a:pt x="39"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8" name="Freeform 154">
                <a:extLst>
                  <a:ext uri="{FF2B5EF4-FFF2-40B4-BE49-F238E27FC236}">
                    <a16:creationId xmlns:a16="http://schemas.microsoft.com/office/drawing/2014/main" id="{A079ACFA-ABD6-4B3D-A57A-8AC92CD8AC64}"/>
                  </a:ext>
                </a:extLst>
              </p:cNvPr>
              <p:cNvSpPr>
                <a:spLocks noChangeAspect="1"/>
              </p:cNvSpPr>
              <p:nvPr/>
            </p:nvSpPr>
            <p:spPr bwMode="auto">
              <a:xfrm>
                <a:off x="3780" y="3247"/>
                <a:ext cx="12" cy="20"/>
              </a:xfrm>
              <a:custGeom>
                <a:avLst/>
                <a:gdLst>
                  <a:gd name="T0" fmla="*/ 0 w 12"/>
                  <a:gd name="T1" fmla="*/ 20 h 20"/>
                  <a:gd name="T2" fmla="*/ 12 w 12"/>
                  <a:gd name="T3" fmla="*/ 20 h 20"/>
                  <a:gd name="T4" fmla="*/ 5 w 12"/>
                  <a:gd name="T5" fmla="*/ 0 h 20"/>
                  <a:gd name="T6" fmla="*/ 0 w 12"/>
                  <a:gd name="T7" fmla="*/ 20 h 20"/>
                  <a:gd name="T8" fmla="*/ 0 60000 65536"/>
                  <a:gd name="T9" fmla="*/ 0 60000 65536"/>
                  <a:gd name="T10" fmla="*/ 0 60000 65536"/>
                  <a:gd name="T11" fmla="*/ 0 60000 65536"/>
                  <a:gd name="T12" fmla="*/ 0 w 12"/>
                  <a:gd name="T13" fmla="*/ 0 h 20"/>
                  <a:gd name="T14" fmla="*/ 12 w 12"/>
                  <a:gd name="T15" fmla="*/ 20 h 20"/>
                </a:gdLst>
                <a:ahLst/>
                <a:cxnLst>
                  <a:cxn ang="T8">
                    <a:pos x="T0" y="T1"/>
                  </a:cxn>
                  <a:cxn ang="T9">
                    <a:pos x="T2" y="T3"/>
                  </a:cxn>
                  <a:cxn ang="T10">
                    <a:pos x="T4" y="T5"/>
                  </a:cxn>
                  <a:cxn ang="T11">
                    <a:pos x="T6" y="T7"/>
                  </a:cxn>
                </a:cxnLst>
                <a:rect l="T12" t="T13" r="T14" b="T15"/>
                <a:pathLst>
                  <a:path w="12" h="20">
                    <a:moveTo>
                      <a:pt x="0" y="20"/>
                    </a:moveTo>
                    <a:lnTo>
                      <a:pt x="12" y="20"/>
                    </a:lnTo>
                    <a:lnTo>
                      <a:pt x="5" y="0"/>
                    </a:lnTo>
                    <a:lnTo>
                      <a:pt x="0" y="20"/>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9" name="Freeform 155">
                <a:extLst>
                  <a:ext uri="{FF2B5EF4-FFF2-40B4-BE49-F238E27FC236}">
                    <a16:creationId xmlns:a16="http://schemas.microsoft.com/office/drawing/2014/main" id="{0A4F13DC-16BA-46C2-B311-C6A523FD519E}"/>
                  </a:ext>
                </a:extLst>
              </p:cNvPr>
              <p:cNvSpPr>
                <a:spLocks noChangeAspect="1"/>
              </p:cNvSpPr>
              <p:nvPr/>
            </p:nvSpPr>
            <p:spPr bwMode="auto">
              <a:xfrm>
                <a:off x="3825" y="3226"/>
                <a:ext cx="63" cy="66"/>
              </a:xfrm>
              <a:custGeom>
                <a:avLst/>
                <a:gdLst>
                  <a:gd name="T0" fmla="*/ 0 w 63"/>
                  <a:gd name="T1" fmla="*/ 0 h 66"/>
                  <a:gd name="T2" fmla="*/ 35 w 63"/>
                  <a:gd name="T3" fmla="*/ 0 h 66"/>
                  <a:gd name="T4" fmla="*/ 41 w 63"/>
                  <a:gd name="T5" fmla="*/ 0 h 66"/>
                  <a:gd name="T6" fmla="*/ 48 w 63"/>
                  <a:gd name="T7" fmla="*/ 1 h 66"/>
                  <a:gd name="T8" fmla="*/ 52 w 63"/>
                  <a:gd name="T9" fmla="*/ 3 h 66"/>
                  <a:gd name="T10" fmla="*/ 57 w 63"/>
                  <a:gd name="T11" fmla="*/ 6 h 66"/>
                  <a:gd name="T12" fmla="*/ 59 w 63"/>
                  <a:gd name="T13" fmla="*/ 9 h 66"/>
                  <a:gd name="T14" fmla="*/ 62 w 63"/>
                  <a:gd name="T15" fmla="*/ 14 h 66"/>
                  <a:gd name="T16" fmla="*/ 63 w 63"/>
                  <a:gd name="T17" fmla="*/ 17 h 66"/>
                  <a:gd name="T18" fmla="*/ 63 w 63"/>
                  <a:gd name="T19" fmla="*/ 23 h 66"/>
                  <a:gd name="T20" fmla="*/ 63 w 63"/>
                  <a:gd name="T21" fmla="*/ 26 h 66"/>
                  <a:gd name="T22" fmla="*/ 62 w 63"/>
                  <a:gd name="T23" fmla="*/ 31 h 66"/>
                  <a:gd name="T24" fmla="*/ 59 w 63"/>
                  <a:gd name="T25" fmla="*/ 34 h 66"/>
                  <a:gd name="T26" fmla="*/ 57 w 63"/>
                  <a:gd name="T27" fmla="*/ 38 h 66"/>
                  <a:gd name="T28" fmla="*/ 53 w 63"/>
                  <a:gd name="T29" fmla="*/ 41 h 66"/>
                  <a:gd name="T30" fmla="*/ 48 w 63"/>
                  <a:gd name="T31" fmla="*/ 43 h 66"/>
                  <a:gd name="T32" fmla="*/ 43 w 63"/>
                  <a:gd name="T33" fmla="*/ 44 h 66"/>
                  <a:gd name="T34" fmla="*/ 35 w 63"/>
                  <a:gd name="T35" fmla="*/ 46 h 66"/>
                  <a:gd name="T36" fmla="*/ 23 w 63"/>
                  <a:gd name="T37" fmla="*/ 46 h 66"/>
                  <a:gd name="T38" fmla="*/ 23 w 63"/>
                  <a:gd name="T39" fmla="*/ 66 h 66"/>
                  <a:gd name="T40" fmla="*/ 0 w 63"/>
                  <a:gd name="T41" fmla="*/ 66 h 66"/>
                  <a:gd name="T42" fmla="*/ 0 w 63"/>
                  <a:gd name="T43" fmla="*/ 0 h 6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3"/>
                  <a:gd name="T67" fmla="*/ 0 h 66"/>
                  <a:gd name="T68" fmla="*/ 63 w 63"/>
                  <a:gd name="T69" fmla="*/ 66 h 6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3" h="66">
                    <a:moveTo>
                      <a:pt x="0" y="0"/>
                    </a:moveTo>
                    <a:lnTo>
                      <a:pt x="35" y="0"/>
                    </a:lnTo>
                    <a:lnTo>
                      <a:pt x="41" y="0"/>
                    </a:lnTo>
                    <a:lnTo>
                      <a:pt x="48" y="1"/>
                    </a:lnTo>
                    <a:lnTo>
                      <a:pt x="52" y="3"/>
                    </a:lnTo>
                    <a:lnTo>
                      <a:pt x="57" y="6"/>
                    </a:lnTo>
                    <a:lnTo>
                      <a:pt x="59" y="9"/>
                    </a:lnTo>
                    <a:lnTo>
                      <a:pt x="62" y="14"/>
                    </a:lnTo>
                    <a:lnTo>
                      <a:pt x="63" y="17"/>
                    </a:lnTo>
                    <a:lnTo>
                      <a:pt x="63" y="23"/>
                    </a:lnTo>
                    <a:lnTo>
                      <a:pt x="63" y="26"/>
                    </a:lnTo>
                    <a:lnTo>
                      <a:pt x="62" y="31"/>
                    </a:lnTo>
                    <a:lnTo>
                      <a:pt x="59" y="34"/>
                    </a:lnTo>
                    <a:lnTo>
                      <a:pt x="57" y="38"/>
                    </a:lnTo>
                    <a:lnTo>
                      <a:pt x="53" y="41"/>
                    </a:lnTo>
                    <a:lnTo>
                      <a:pt x="48" y="43"/>
                    </a:lnTo>
                    <a:lnTo>
                      <a:pt x="43" y="44"/>
                    </a:lnTo>
                    <a:lnTo>
                      <a:pt x="35" y="46"/>
                    </a:lnTo>
                    <a:lnTo>
                      <a:pt x="23" y="46"/>
                    </a:lnTo>
                    <a:lnTo>
                      <a:pt x="23" y="66"/>
                    </a:lnTo>
                    <a:lnTo>
                      <a:pt x="0" y="6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0" name="Freeform 156">
                <a:extLst>
                  <a:ext uri="{FF2B5EF4-FFF2-40B4-BE49-F238E27FC236}">
                    <a16:creationId xmlns:a16="http://schemas.microsoft.com/office/drawing/2014/main" id="{2B0A2F44-9500-4A13-8832-3FD4E5671984}"/>
                  </a:ext>
                </a:extLst>
              </p:cNvPr>
              <p:cNvSpPr>
                <a:spLocks noChangeAspect="1"/>
              </p:cNvSpPr>
              <p:nvPr/>
            </p:nvSpPr>
            <p:spPr bwMode="auto">
              <a:xfrm>
                <a:off x="3850" y="3243"/>
                <a:ext cx="15" cy="13"/>
              </a:xfrm>
              <a:custGeom>
                <a:avLst/>
                <a:gdLst>
                  <a:gd name="T0" fmla="*/ 0 w 15"/>
                  <a:gd name="T1" fmla="*/ 0 h 13"/>
                  <a:gd name="T2" fmla="*/ 0 w 15"/>
                  <a:gd name="T3" fmla="*/ 13 h 13"/>
                  <a:gd name="T4" fmla="*/ 9 w 15"/>
                  <a:gd name="T5" fmla="*/ 13 h 13"/>
                  <a:gd name="T6" fmla="*/ 11 w 15"/>
                  <a:gd name="T7" fmla="*/ 12 h 13"/>
                  <a:gd name="T8" fmla="*/ 14 w 15"/>
                  <a:gd name="T9" fmla="*/ 11 h 13"/>
                  <a:gd name="T10" fmla="*/ 15 w 15"/>
                  <a:gd name="T11" fmla="*/ 9 h 13"/>
                  <a:gd name="T12" fmla="*/ 15 w 15"/>
                  <a:gd name="T13" fmla="*/ 6 h 13"/>
                  <a:gd name="T14" fmla="*/ 15 w 15"/>
                  <a:gd name="T15" fmla="*/ 4 h 13"/>
                  <a:gd name="T16" fmla="*/ 14 w 15"/>
                  <a:gd name="T17" fmla="*/ 1 h 13"/>
                  <a:gd name="T18" fmla="*/ 11 w 15"/>
                  <a:gd name="T19" fmla="*/ 0 h 13"/>
                  <a:gd name="T20" fmla="*/ 9 w 15"/>
                  <a:gd name="T21" fmla="*/ 0 h 13"/>
                  <a:gd name="T22" fmla="*/ 0 w 15"/>
                  <a:gd name="T23" fmla="*/ 0 h 1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
                  <a:gd name="T37" fmla="*/ 0 h 13"/>
                  <a:gd name="T38" fmla="*/ 15 w 15"/>
                  <a:gd name="T39" fmla="*/ 13 h 1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 h="13">
                    <a:moveTo>
                      <a:pt x="0" y="0"/>
                    </a:moveTo>
                    <a:lnTo>
                      <a:pt x="0" y="13"/>
                    </a:lnTo>
                    <a:lnTo>
                      <a:pt x="9" y="13"/>
                    </a:lnTo>
                    <a:lnTo>
                      <a:pt x="11" y="12"/>
                    </a:lnTo>
                    <a:lnTo>
                      <a:pt x="14" y="11"/>
                    </a:lnTo>
                    <a:lnTo>
                      <a:pt x="15" y="9"/>
                    </a:lnTo>
                    <a:lnTo>
                      <a:pt x="15" y="6"/>
                    </a:lnTo>
                    <a:lnTo>
                      <a:pt x="15" y="4"/>
                    </a:lnTo>
                    <a:lnTo>
                      <a:pt x="14" y="1"/>
                    </a:lnTo>
                    <a:lnTo>
                      <a:pt x="11" y="0"/>
                    </a:lnTo>
                    <a:lnTo>
                      <a:pt x="9" y="0"/>
                    </a:lnTo>
                    <a:lnTo>
                      <a:pt x="0" y="0"/>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8" name="Group 157">
              <a:extLst>
                <a:ext uri="{FF2B5EF4-FFF2-40B4-BE49-F238E27FC236}">
                  <a16:creationId xmlns:a16="http://schemas.microsoft.com/office/drawing/2014/main" id="{884E8432-F3A1-495C-BBED-A670D927A53B}"/>
                </a:ext>
              </a:extLst>
            </p:cNvPr>
            <p:cNvGrpSpPr>
              <a:grpSpLocks noChangeAspect="1"/>
            </p:cNvGrpSpPr>
            <p:nvPr/>
          </p:nvGrpSpPr>
          <p:grpSpPr bwMode="auto">
            <a:xfrm>
              <a:off x="3986" y="1091"/>
              <a:ext cx="1342" cy="963"/>
              <a:chOff x="3558" y="1551"/>
              <a:chExt cx="966" cy="623"/>
            </a:xfrm>
          </p:grpSpPr>
          <p:sp>
            <p:nvSpPr>
              <p:cNvPr id="390" name="Freeform 158">
                <a:extLst>
                  <a:ext uri="{FF2B5EF4-FFF2-40B4-BE49-F238E27FC236}">
                    <a16:creationId xmlns:a16="http://schemas.microsoft.com/office/drawing/2014/main" id="{DB64DFCD-4C04-444C-B370-592C1ED26C22}"/>
                  </a:ext>
                </a:extLst>
              </p:cNvPr>
              <p:cNvSpPr>
                <a:spLocks noChangeAspect="1"/>
              </p:cNvSpPr>
              <p:nvPr/>
            </p:nvSpPr>
            <p:spPr bwMode="auto">
              <a:xfrm>
                <a:off x="3558" y="1551"/>
                <a:ext cx="956" cy="614"/>
              </a:xfrm>
              <a:custGeom>
                <a:avLst/>
                <a:gdLst>
                  <a:gd name="T0" fmla="*/ 35 w 956"/>
                  <a:gd name="T1" fmla="*/ 0 h 614"/>
                  <a:gd name="T2" fmla="*/ 29 w 956"/>
                  <a:gd name="T3" fmla="*/ 1 h 614"/>
                  <a:gd name="T4" fmla="*/ 21 w 956"/>
                  <a:gd name="T5" fmla="*/ 2 h 614"/>
                  <a:gd name="T6" fmla="*/ 11 w 956"/>
                  <a:gd name="T7" fmla="*/ 9 h 614"/>
                  <a:gd name="T8" fmla="*/ 3 w 956"/>
                  <a:gd name="T9" fmla="*/ 18 h 614"/>
                  <a:gd name="T10" fmla="*/ 2 w 956"/>
                  <a:gd name="T11" fmla="*/ 25 h 614"/>
                  <a:gd name="T12" fmla="*/ 0 w 956"/>
                  <a:gd name="T13" fmla="*/ 31 h 614"/>
                  <a:gd name="T14" fmla="*/ 0 w 956"/>
                  <a:gd name="T15" fmla="*/ 582 h 614"/>
                  <a:gd name="T16" fmla="*/ 2 w 956"/>
                  <a:gd name="T17" fmla="*/ 588 h 614"/>
                  <a:gd name="T18" fmla="*/ 3 w 956"/>
                  <a:gd name="T19" fmla="*/ 595 h 614"/>
                  <a:gd name="T20" fmla="*/ 11 w 956"/>
                  <a:gd name="T21" fmla="*/ 604 h 614"/>
                  <a:gd name="T22" fmla="*/ 21 w 956"/>
                  <a:gd name="T23" fmla="*/ 611 h 614"/>
                  <a:gd name="T24" fmla="*/ 29 w 956"/>
                  <a:gd name="T25" fmla="*/ 613 h 614"/>
                  <a:gd name="T26" fmla="*/ 35 w 956"/>
                  <a:gd name="T27" fmla="*/ 614 h 614"/>
                  <a:gd name="T28" fmla="*/ 921 w 956"/>
                  <a:gd name="T29" fmla="*/ 614 h 614"/>
                  <a:gd name="T30" fmla="*/ 928 w 956"/>
                  <a:gd name="T31" fmla="*/ 613 h 614"/>
                  <a:gd name="T32" fmla="*/ 935 w 956"/>
                  <a:gd name="T33" fmla="*/ 611 h 614"/>
                  <a:gd name="T34" fmla="*/ 946 w 956"/>
                  <a:gd name="T35" fmla="*/ 604 h 614"/>
                  <a:gd name="T36" fmla="*/ 953 w 956"/>
                  <a:gd name="T37" fmla="*/ 595 h 614"/>
                  <a:gd name="T38" fmla="*/ 955 w 956"/>
                  <a:gd name="T39" fmla="*/ 588 h 614"/>
                  <a:gd name="T40" fmla="*/ 956 w 956"/>
                  <a:gd name="T41" fmla="*/ 582 h 614"/>
                  <a:gd name="T42" fmla="*/ 956 w 956"/>
                  <a:gd name="T43" fmla="*/ 31 h 614"/>
                  <a:gd name="T44" fmla="*/ 955 w 956"/>
                  <a:gd name="T45" fmla="*/ 25 h 614"/>
                  <a:gd name="T46" fmla="*/ 953 w 956"/>
                  <a:gd name="T47" fmla="*/ 18 h 614"/>
                  <a:gd name="T48" fmla="*/ 946 w 956"/>
                  <a:gd name="T49" fmla="*/ 9 h 614"/>
                  <a:gd name="T50" fmla="*/ 935 w 956"/>
                  <a:gd name="T51" fmla="*/ 2 h 614"/>
                  <a:gd name="T52" fmla="*/ 928 w 956"/>
                  <a:gd name="T53" fmla="*/ 1 h 614"/>
                  <a:gd name="T54" fmla="*/ 921 w 956"/>
                  <a:gd name="T55" fmla="*/ 0 h 614"/>
                  <a:gd name="T56" fmla="*/ 35 w 956"/>
                  <a:gd name="T57" fmla="*/ 0 h 6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956"/>
                  <a:gd name="T88" fmla="*/ 0 h 614"/>
                  <a:gd name="T89" fmla="*/ 956 w 956"/>
                  <a:gd name="T90" fmla="*/ 614 h 6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956" h="614">
                    <a:moveTo>
                      <a:pt x="35" y="0"/>
                    </a:moveTo>
                    <a:lnTo>
                      <a:pt x="29" y="1"/>
                    </a:lnTo>
                    <a:lnTo>
                      <a:pt x="21" y="2"/>
                    </a:lnTo>
                    <a:lnTo>
                      <a:pt x="11" y="9"/>
                    </a:lnTo>
                    <a:lnTo>
                      <a:pt x="3" y="18"/>
                    </a:lnTo>
                    <a:lnTo>
                      <a:pt x="2" y="25"/>
                    </a:lnTo>
                    <a:lnTo>
                      <a:pt x="0" y="31"/>
                    </a:lnTo>
                    <a:lnTo>
                      <a:pt x="0" y="582"/>
                    </a:lnTo>
                    <a:lnTo>
                      <a:pt x="2" y="588"/>
                    </a:lnTo>
                    <a:lnTo>
                      <a:pt x="3" y="595"/>
                    </a:lnTo>
                    <a:lnTo>
                      <a:pt x="11" y="604"/>
                    </a:lnTo>
                    <a:lnTo>
                      <a:pt x="21" y="611"/>
                    </a:lnTo>
                    <a:lnTo>
                      <a:pt x="29" y="613"/>
                    </a:lnTo>
                    <a:lnTo>
                      <a:pt x="35" y="614"/>
                    </a:lnTo>
                    <a:lnTo>
                      <a:pt x="921" y="614"/>
                    </a:lnTo>
                    <a:lnTo>
                      <a:pt x="928" y="613"/>
                    </a:lnTo>
                    <a:lnTo>
                      <a:pt x="935" y="611"/>
                    </a:lnTo>
                    <a:lnTo>
                      <a:pt x="946" y="604"/>
                    </a:lnTo>
                    <a:lnTo>
                      <a:pt x="953" y="595"/>
                    </a:lnTo>
                    <a:lnTo>
                      <a:pt x="955" y="588"/>
                    </a:lnTo>
                    <a:lnTo>
                      <a:pt x="956" y="582"/>
                    </a:lnTo>
                    <a:lnTo>
                      <a:pt x="956" y="31"/>
                    </a:lnTo>
                    <a:lnTo>
                      <a:pt x="955" y="25"/>
                    </a:lnTo>
                    <a:lnTo>
                      <a:pt x="953" y="18"/>
                    </a:lnTo>
                    <a:lnTo>
                      <a:pt x="946" y="9"/>
                    </a:lnTo>
                    <a:lnTo>
                      <a:pt x="935" y="2"/>
                    </a:lnTo>
                    <a:lnTo>
                      <a:pt x="928" y="1"/>
                    </a:lnTo>
                    <a:lnTo>
                      <a:pt x="921" y="0"/>
                    </a:lnTo>
                    <a:lnTo>
                      <a:pt x="35" y="0"/>
                    </a:lnTo>
                    <a:close/>
                  </a:path>
                </a:pathLst>
              </a:custGeom>
              <a:solidFill>
                <a:srgbClr val="C2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 name="Freeform 159">
                <a:extLst>
                  <a:ext uri="{FF2B5EF4-FFF2-40B4-BE49-F238E27FC236}">
                    <a16:creationId xmlns:a16="http://schemas.microsoft.com/office/drawing/2014/main" id="{7066A992-5F7C-419F-A404-E14789E27802}"/>
                  </a:ext>
                </a:extLst>
              </p:cNvPr>
              <p:cNvSpPr>
                <a:spLocks noChangeAspect="1"/>
              </p:cNvSpPr>
              <p:nvPr/>
            </p:nvSpPr>
            <p:spPr bwMode="auto">
              <a:xfrm>
                <a:off x="3569" y="1560"/>
                <a:ext cx="955" cy="614"/>
              </a:xfrm>
              <a:custGeom>
                <a:avLst/>
                <a:gdLst>
                  <a:gd name="T0" fmla="*/ 34 w 955"/>
                  <a:gd name="T1" fmla="*/ 0 h 614"/>
                  <a:gd name="T2" fmla="*/ 28 w 955"/>
                  <a:gd name="T3" fmla="*/ 1 h 614"/>
                  <a:gd name="T4" fmla="*/ 20 w 955"/>
                  <a:gd name="T5" fmla="*/ 2 h 614"/>
                  <a:gd name="T6" fmla="*/ 10 w 955"/>
                  <a:gd name="T7" fmla="*/ 9 h 614"/>
                  <a:gd name="T8" fmla="*/ 2 w 955"/>
                  <a:gd name="T9" fmla="*/ 19 h 614"/>
                  <a:gd name="T10" fmla="*/ 1 w 955"/>
                  <a:gd name="T11" fmla="*/ 26 h 614"/>
                  <a:gd name="T12" fmla="*/ 0 w 955"/>
                  <a:gd name="T13" fmla="*/ 31 h 614"/>
                  <a:gd name="T14" fmla="*/ 0 w 955"/>
                  <a:gd name="T15" fmla="*/ 583 h 614"/>
                  <a:gd name="T16" fmla="*/ 1 w 955"/>
                  <a:gd name="T17" fmla="*/ 589 h 614"/>
                  <a:gd name="T18" fmla="*/ 2 w 955"/>
                  <a:gd name="T19" fmla="*/ 595 h 614"/>
                  <a:gd name="T20" fmla="*/ 10 w 955"/>
                  <a:gd name="T21" fmla="*/ 605 h 614"/>
                  <a:gd name="T22" fmla="*/ 20 w 955"/>
                  <a:gd name="T23" fmla="*/ 612 h 614"/>
                  <a:gd name="T24" fmla="*/ 28 w 955"/>
                  <a:gd name="T25" fmla="*/ 613 h 614"/>
                  <a:gd name="T26" fmla="*/ 34 w 955"/>
                  <a:gd name="T27" fmla="*/ 614 h 614"/>
                  <a:gd name="T28" fmla="*/ 921 w 955"/>
                  <a:gd name="T29" fmla="*/ 614 h 614"/>
                  <a:gd name="T30" fmla="*/ 927 w 955"/>
                  <a:gd name="T31" fmla="*/ 613 h 614"/>
                  <a:gd name="T32" fmla="*/ 935 w 955"/>
                  <a:gd name="T33" fmla="*/ 612 h 614"/>
                  <a:gd name="T34" fmla="*/ 945 w 955"/>
                  <a:gd name="T35" fmla="*/ 605 h 614"/>
                  <a:gd name="T36" fmla="*/ 953 w 955"/>
                  <a:gd name="T37" fmla="*/ 595 h 614"/>
                  <a:gd name="T38" fmla="*/ 954 w 955"/>
                  <a:gd name="T39" fmla="*/ 589 h 614"/>
                  <a:gd name="T40" fmla="*/ 955 w 955"/>
                  <a:gd name="T41" fmla="*/ 583 h 614"/>
                  <a:gd name="T42" fmla="*/ 955 w 955"/>
                  <a:gd name="T43" fmla="*/ 31 h 614"/>
                  <a:gd name="T44" fmla="*/ 954 w 955"/>
                  <a:gd name="T45" fmla="*/ 26 h 614"/>
                  <a:gd name="T46" fmla="*/ 953 w 955"/>
                  <a:gd name="T47" fmla="*/ 19 h 614"/>
                  <a:gd name="T48" fmla="*/ 945 w 955"/>
                  <a:gd name="T49" fmla="*/ 9 h 614"/>
                  <a:gd name="T50" fmla="*/ 935 w 955"/>
                  <a:gd name="T51" fmla="*/ 2 h 614"/>
                  <a:gd name="T52" fmla="*/ 927 w 955"/>
                  <a:gd name="T53" fmla="*/ 1 h 614"/>
                  <a:gd name="T54" fmla="*/ 921 w 955"/>
                  <a:gd name="T55" fmla="*/ 0 h 614"/>
                  <a:gd name="T56" fmla="*/ 34 w 955"/>
                  <a:gd name="T57" fmla="*/ 0 h 6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955"/>
                  <a:gd name="T88" fmla="*/ 0 h 614"/>
                  <a:gd name="T89" fmla="*/ 955 w 955"/>
                  <a:gd name="T90" fmla="*/ 614 h 6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955" h="614">
                    <a:moveTo>
                      <a:pt x="34" y="0"/>
                    </a:moveTo>
                    <a:lnTo>
                      <a:pt x="28" y="1"/>
                    </a:lnTo>
                    <a:lnTo>
                      <a:pt x="20" y="2"/>
                    </a:lnTo>
                    <a:lnTo>
                      <a:pt x="10" y="9"/>
                    </a:lnTo>
                    <a:lnTo>
                      <a:pt x="2" y="19"/>
                    </a:lnTo>
                    <a:lnTo>
                      <a:pt x="1" y="26"/>
                    </a:lnTo>
                    <a:lnTo>
                      <a:pt x="0" y="31"/>
                    </a:lnTo>
                    <a:lnTo>
                      <a:pt x="0" y="583"/>
                    </a:lnTo>
                    <a:lnTo>
                      <a:pt x="1" y="589"/>
                    </a:lnTo>
                    <a:lnTo>
                      <a:pt x="2" y="595"/>
                    </a:lnTo>
                    <a:lnTo>
                      <a:pt x="10" y="605"/>
                    </a:lnTo>
                    <a:lnTo>
                      <a:pt x="20" y="612"/>
                    </a:lnTo>
                    <a:lnTo>
                      <a:pt x="28" y="613"/>
                    </a:lnTo>
                    <a:lnTo>
                      <a:pt x="34" y="614"/>
                    </a:lnTo>
                    <a:lnTo>
                      <a:pt x="921" y="614"/>
                    </a:lnTo>
                    <a:lnTo>
                      <a:pt x="927" y="613"/>
                    </a:lnTo>
                    <a:lnTo>
                      <a:pt x="935" y="612"/>
                    </a:lnTo>
                    <a:lnTo>
                      <a:pt x="945" y="605"/>
                    </a:lnTo>
                    <a:lnTo>
                      <a:pt x="953" y="595"/>
                    </a:lnTo>
                    <a:lnTo>
                      <a:pt x="954" y="589"/>
                    </a:lnTo>
                    <a:lnTo>
                      <a:pt x="955" y="583"/>
                    </a:lnTo>
                    <a:lnTo>
                      <a:pt x="955" y="31"/>
                    </a:lnTo>
                    <a:lnTo>
                      <a:pt x="954" y="26"/>
                    </a:lnTo>
                    <a:lnTo>
                      <a:pt x="953" y="19"/>
                    </a:lnTo>
                    <a:lnTo>
                      <a:pt x="945" y="9"/>
                    </a:lnTo>
                    <a:lnTo>
                      <a:pt x="935" y="2"/>
                    </a:lnTo>
                    <a:lnTo>
                      <a:pt x="927" y="1"/>
                    </a:lnTo>
                    <a:lnTo>
                      <a:pt x="921" y="0"/>
                    </a:lnTo>
                    <a:lnTo>
                      <a:pt x="34" y="0"/>
                    </a:lnTo>
                    <a:close/>
                  </a:path>
                </a:pathLst>
              </a:custGeom>
              <a:solidFill>
                <a:srgbClr val="5C7A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 name="Freeform 160">
                <a:extLst>
                  <a:ext uri="{FF2B5EF4-FFF2-40B4-BE49-F238E27FC236}">
                    <a16:creationId xmlns:a16="http://schemas.microsoft.com/office/drawing/2014/main" id="{A4BE9000-091E-4505-8C68-64B04872F996}"/>
                  </a:ext>
                </a:extLst>
              </p:cNvPr>
              <p:cNvSpPr>
                <a:spLocks noChangeAspect="1"/>
              </p:cNvSpPr>
              <p:nvPr/>
            </p:nvSpPr>
            <p:spPr bwMode="auto">
              <a:xfrm>
                <a:off x="3564" y="1555"/>
                <a:ext cx="955" cy="614"/>
              </a:xfrm>
              <a:custGeom>
                <a:avLst/>
                <a:gdLst>
                  <a:gd name="T0" fmla="*/ 34 w 955"/>
                  <a:gd name="T1" fmla="*/ 0 h 614"/>
                  <a:gd name="T2" fmla="*/ 28 w 955"/>
                  <a:gd name="T3" fmla="*/ 2 h 614"/>
                  <a:gd name="T4" fmla="*/ 20 w 955"/>
                  <a:gd name="T5" fmla="*/ 3 h 614"/>
                  <a:gd name="T6" fmla="*/ 10 w 955"/>
                  <a:gd name="T7" fmla="*/ 10 h 614"/>
                  <a:gd name="T8" fmla="*/ 2 w 955"/>
                  <a:gd name="T9" fmla="*/ 19 h 614"/>
                  <a:gd name="T10" fmla="*/ 1 w 955"/>
                  <a:gd name="T11" fmla="*/ 26 h 614"/>
                  <a:gd name="T12" fmla="*/ 0 w 955"/>
                  <a:gd name="T13" fmla="*/ 32 h 614"/>
                  <a:gd name="T14" fmla="*/ 0 w 955"/>
                  <a:gd name="T15" fmla="*/ 583 h 614"/>
                  <a:gd name="T16" fmla="*/ 1 w 955"/>
                  <a:gd name="T17" fmla="*/ 589 h 614"/>
                  <a:gd name="T18" fmla="*/ 2 w 955"/>
                  <a:gd name="T19" fmla="*/ 596 h 614"/>
                  <a:gd name="T20" fmla="*/ 10 w 955"/>
                  <a:gd name="T21" fmla="*/ 605 h 614"/>
                  <a:gd name="T22" fmla="*/ 20 w 955"/>
                  <a:gd name="T23" fmla="*/ 612 h 614"/>
                  <a:gd name="T24" fmla="*/ 28 w 955"/>
                  <a:gd name="T25" fmla="*/ 613 h 614"/>
                  <a:gd name="T26" fmla="*/ 34 w 955"/>
                  <a:gd name="T27" fmla="*/ 614 h 614"/>
                  <a:gd name="T28" fmla="*/ 920 w 955"/>
                  <a:gd name="T29" fmla="*/ 614 h 614"/>
                  <a:gd name="T30" fmla="*/ 927 w 955"/>
                  <a:gd name="T31" fmla="*/ 613 h 614"/>
                  <a:gd name="T32" fmla="*/ 935 w 955"/>
                  <a:gd name="T33" fmla="*/ 612 h 614"/>
                  <a:gd name="T34" fmla="*/ 945 w 955"/>
                  <a:gd name="T35" fmla="*/ 605 h 614"/>
                  <a:gd name="T36" fmla="*/ 952 w 955"/>
                  <a:gd name="T37" fmla="*/ 596 h 614"/>
                  <a:gd name="T38" fmla="*/ 954 w 955"/>
                  <a:gd name="T39" fmla="*/ 589 h 614"/>
                  <a:gd name="T40" fmla="*/ 955 w 955"/>
                  <a:gd name="T41" fmla="*/ 583 h 614"/>
                  <a:gd name="T42" fmla="*/ 955 w 955"/>
                  <a:gd name="T43" fmla="*/ 32 h 614"/>
                  <a:gd name="T44" fmla="*/ 954 w 955"/>
                  <a:gd name="T45" fmla="*/ 26 h 614"/>
                  <a:gd name="T46" fmla="*/ 952 w 955"/>
                  <a:gd name="T47" fmla="*/ 19 h 614"/>
                  <a:gd name="T48" fmla="*/ 945 w 955"/>
                  <a:gd name="T49" fmla="*/ 10 h 614"/>
                  <a:gd name="T50" fmla="*/ 935 w 955"/>
                  <a:gd name="T51" fmla="*/ 3 h 614"/>
                  <a:gd name="T52" fmla="*/ 927 w 955"/>
                  <a:gd name="T53" fmla="*/ 2 h 614"/>
                  <a:gd name="T54" fmla="*/ 920 w 955"/>
                  <a:gd name="T55" fmla="*/ 0 h 614"/>
                  <a:gd name="T56" fmla="*/ 34 w 955"/>
                  <a:gd name="T57" fmla="*/ 0 h 6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955"/>
                  <a:gd name="T88" fmla="*/ 0 h 614"/>
                  <a:gd name="T89" fmla="*/ 955 w 955"/>
                  <a:gd name="T90" fmla="*/ 614 h 6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955" h="614">
                    <a:moveTo>
                      <a:pt x="34" y="0"/>
                    </a:moveTo>
                    <a:lnTo>
                      <a:pt x="28" y="2"/>
                    </a:lnTo>
                    <a:lnTo>
                      <a:pt x="20" y="3"/>
                    </a:lnTo>
                    <a:lnTo>
                      <a:pt x="10" y="10"/>
                    </a:lnTo>
                    <a:lnTo>
                      <a:pt x="2" y="19"/>
                    </a:lnTo>
                    <a:lnTo>
                      <a:pt x="1" y="26"/>
                    </a:lnTo>
                    <a:lnTo>
                      <a:pt x="0" y="32"/>
                    </a:lnTo>
                    <a:lnTo>
                      <a:pt x="0" y="583"/>
                    </a:lnTo>
                    <a:lnTo>
                      <a:pt x="1" y="589"/>
                    </a:lnTo>
                    <a:lnTo>
                      <a:pt x="2" y="596"/>
                    </a:lnTo>
                    <a:lnTo>
                      <a:pt x="10" y="605"/>
                    </a:lnTo>
                    <a:lnTo>
                      <a:pt x="20" y="612"/>
                    </a:lnTo>
                    <a:lnTo>
                      <a:pt x="28" y="613"/>
                    </a:lnTo>
                    <a:lnTo>
                      <a:pt x="34" y="614"/>
                    </a:lnTo>
                    <a:lnTo>
                      <a:pt x="920" y="614"/>
                    </a:lnTo>
                    <a:lnTo>
                      <a:pt x="927" y="613"/>
                    </a:lnTo>
                    <a:lnTo>
                      <a:pt x="935" y="612"/>
                    </a:lnTo>
                    <a:lnTo>
                      <a:pt x="945" y="605"/>
                    </a:lnTo>
                    <a:lnTo>
                      <a:pt x="952" y="596"/>
                    </a:lnTo>
                    <a:lnTo>
                      <a:pt x="954" y="589"/>
                    </a:lnTo>
                    <a:lnTo>
                      <a:pt x="955" y="583"/>
                    </a:lnTo>
                    <a:lnTo>
                      <a:pt x="955" y="32"/>
                    </a:lnTo>
                    <a:lnTo>
                      <a:pt x="954" y="26"/>
                    </a:lnTo>
                    <a:lnTo>
                      <a:pt x="952" y="19"/>
                    </a:lnTo>
                    <a:lnTo>
                      <a:pt x="945" y="10"/>
                    </a:lnTo>
                    <a:lnTo>
                      <a:pt x="935" y="3"/>
                    </a:lnTo>
                    <a:lnTo>
                      <a:pt x="927" y="2"/>
                    </a:lnTo>
                    <a:lnTo>
                      <a:pt x="920" y="0"/>
                    </a:lnTo>
                    <a:lnTo>
                      <a:pt x="34" y="0"/>
                    </a:lnTo>
                    <a:close/>
                  </a:path>
                </a:pathLst>
              </a:custGeom>
              <a:solidFill>
                <a:srgbClr val="99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9" name="Freeform 161">
              <a:extLst>
                <a:ext uri="{FF2B5EF4-FFF2-40B4-BE49-F238E27FC236}">
                  <a16:creationId xmlns:a16="http://schemas.microsoft.com/office/drawing/2014/main" id="{48607618-997E-46BA-81A9-FE15F33E0F0E}"/>
                </a:ext>
              </a:extLst>
            </p:cNvPr>
            <p:cNvSpPr>
              <a:spLocks noChangeAspect="1"/>
            </p:cNvSpPr>
            <p:nvPr/>
          </p:nvSpPr>
          <p:spPr bwMode="auto">
            <a:xfrm>
              <a:off x="701" y="3240"/>
              <a:ext cx="983" cy="215"/>
            </a:xfrm>
            <a:custGeom>
              <a:avLst/>
              <a:gdLst>
                <a:gd name="T0" fmla="*/ 0 w 708"/>
                <a:gd name="T1" fmla="*/ 0 h 139"/>
                <a:gd name="T2" fmla="*/ 36334 w 708"/>
                <a:gd name="T3" fmla="*/ 0 h 139"/>
                <a:gd name="T4" fmla="*/ 18170 w 708"/>
                <a:gd name="T5" fmla="*/ 26119 h 139"/>
                <a:gd name="T6" fmla="*/ 0 w 708"/>
                <a:gd name="T7" fmla="*/ 0 h 139"/>
                <a:gd name="T8" fmla="*/ 0 60000 65536"/>
                <a:gd name="T9" fmla="*/ 0 60000 65536"/>
                <a:gd name="T10" fmla="*/ 0 60000 65536"/>
                <a:gd name="T11" fmla="*/ 0 60000 65536"/>
                <a:gd name="T12" fmla="*/ 0 w 708"/>
                <a:gd name="T13" fmla="*/ 0 h 139"/>
                <a:gd name="T14" fmla="*/ 708 w 708"/>
                <a:gd name="T15" fmla="*/ 139 h 139"/>
              </a:gdLst>
              <a:ahLst/>
              <a:cxnLst>
                <a:cxn ang="T8">
                  <a:pos x="T0" y="T1"/>
                </a:cxn>
                <a:cxn ang="T9">
                  <a:pos x="T2" y="T3"/>
                </a:cxn>
                <a:cxn ang="T10">
                  <a:pos x="T4" y="T5"/>
                </a:cxn>
                <a:cxn ang="T11">
                  <a:pos x="T6" y="T7"/>
                </a:cxn>
              </a:cxnLst>
              <a:rect l="T12" t="T13" r="T14" b="T15"/>
              <a:pathLst>
                <a:path w="708" h="139">
                  <a:moveTo>
                    <a:pt x="0" y="0"/>
                  </a:moveTo>
                  <a:lnTo>
                    <a:pt x="708" y="0"/>
                  </a:lnTo>
                  <a:lnTo>
                    <a:pt x="354" y="139"/>
                  </a:lnTo>
                  <a:lnTo>
                    <a:pt x="0" y="0"/>
                  </a:lnTo>
                  <a:close/>
                </a:path>
              </a:pathLst>
            </a:custGeom>
            <a:solidFill>
              <a:srgbClr val="114FFB"/>
            </a:solidFill>
            <a:ln w="7938">
              <a:solidFill>
                <a:srgbClr val="FFFFFF"/>
              </a:solidFill>
              <a:round/>
              <a:headEnd/>
              <a:tailEnd/>
            </a:ln>
          </p:spPr>
          <p:txBody>
            <a:bodyPr/>
            <a:lstStyle/>
            <a:p>
              <a:endParaRPr lang="zh-CN" altLang="en-US"/>
            </a:p>
          </p:txBody>
        </p:sp>
        <p:grpSp>
          <p:nvGrpSpPr>
            <p:cNvPr id="10" name="Group 162">
              <a:extLst>
                <a:ext uri="{FF2B5EF4-FFF2-40B4-BE49-F238E27FC236}">
                  <a16:creationId xmlns:a16="http://schemas.microsoft.com/office/drawing/2014/main" id="{1D17FCD9-0AF9-4856-9AB2-71AF2E72DA73}"/>
                </a:ext>
              </a:extLst>
            </p:cNvPr>
            <p:cNvGrpSpPr>
              <a:grpSpLocks noChangeAspect="1"/>
            </p:cNvGrpSpPr>
            <p:nvPr/>
          </p:nvGrpSpPr>
          <p:grpSpPr bwMode="auto">
            <a:xfrm>
              <a:off x="535" y="1091"/>
              <a:ext cx="1344" cy="963"/>
              <a:chOff x="1074" y="1551"/>
              <a:chExt cx="967" cy="623"/>
            </a:xfrm>
          </p:grpSpPr>
          <p:sp>
            <p:nvSpPr>
              <p:cNvPr id="387" name="Freeform 163">
                <a:extLst>
                  <a:ext uri="{FF2B5EF4-FFF2-40B4-BE49-F238E27FC236}">
                    <a16:creationId xmlns:a16="http://schemas.microsoft.com/office/drawing/2014/main" id="{C65E02FF-C16F-44E0-970E-68A1EDE01760}"/>
                  </a:ext>
                </a:extLst>
              </p:cNvPr>
              <p:cNvSpPr>
                <a:spLocks noChangeAspect="1"/>
              </p:cNvSpPr>
              <p:nvPr/>
            </p:nvSpPr>
            <p:spPr bwMode="auto">
              <a:xfrm>
                <a:off x="1074" y="1551"/>
                <a:ext cx="957" cy="614"/>
              </a:xfrm>
              <a:custGeom>
                <a:avLst/>
                <a:gdLst>
                  <a:gd name="T0" fmla="*/ 35 w 957"/>
                  <a:gd name="T1" fmla="*/ 0 h 614"/>
                  <a:gd name="T2" fmla="*/ 28 w 957"/>
                  <a:gd name="T3" fmla="*/ 1 h 614"/>
                  <a:gd name="T4" fmla="*/ 21 w 957"/>
                  <a:gd name="T5" fmla="*/ 2 h 614"/>
                  <a:gd name="T6" fmla="*/ 10 w 957"/>
                  <a:gd name="T7" fmla="*/ 9 h 614"/>
                  <a:gd name="T8" fmla="*/ 3 w 957"/>
                  <a:gd name="T9" fmla="*/ 18 h 614"/>
                  <a:gd name="T10" fmla="*/ 1 w 957"/>
                  <a:gd name="T11" fmla="*/ 25 h 614"/>
                  <a:gd name="T12" fmla="*/ 0 w 957"/>
                  <a:gd name="T13" fmla="*/ 31 h 614"/>
                  <a:gd name="T14" fmla="*/ 0 w 957"/>
                  <a:gd name="T15" fmla="*/ 582 h 614"/>
                  <a:gd name="T16" fmla="*/ 1 w 957"/>
                  <a:gd name="T17" fmla="*/ 588 h 614"/>
                  <a:gd name="T18" fmla="*/ 3 w 957"/>
                  <a:gd name="T19" fmla="*/ 595 h 614"/>
                  <a:gd name="T20" fmla="*/ 10 w 957"/>
                  <a:gd name="T21" fmla="*/ 604 h 614"/>
                  <a:gd name="T22" fmla="*/ 21 w 957"/>
                  <a:gd name="T23" fmla="*/ 611 h 614"/>
                  <a:gd name="T24" fmla="*/ 28 w 957"/>
                  <a:gd name="T25" fmla="*/ 613 h 614"/>
                  <a:gd name="T26" fmla="*/ 35 w 957"/>
                  <a:gd name="T27" fmla="*/ 614 h 614"/>
                  <a:gd name="T28" fmla="*/ 922 w 957"/>
                  <a:gd name="T29" fmla="*/ 614 h 614"/>
                  <a:gd name="T30" fmla="*/ 929 w 957"/>
                  <a:gd name="T31" fmla="*/ 613 h 614"/>
                  <a:gd name="T32" fmla="*/ 936 w 957"/>
                  <a:gd name="T33" fmla="*/ 611 h 614"/>
                  <a:gd name="T34" fmla="*/ 947 w 957"/>
                  <a:gd name="T35" fmla="*/ 604 h 614"/>
                  <a:gd name="T36" fmla="*/ 954 w 957"/>
                  <a:gd name="T37" fmla="*/ 595 h 614"/>
                  <a:gd name="T38" fmla="*/ 956 w 957"/>
                  <a:gd name="T39" fmla="*/ 588 h 614"/>
                  <a:gd name="T40" fmla="*/ 957 w 957"/>
                  <a:gd name="T41" fmla="*/ 582 h 614"/>
                  <a:gd name="T42" fmla="*/ 957 w 957"/>
                  <a:gd name="T43" fmla="*/ 31 h 614"/>
                  <a:gd name="T44" fmla="*/ 956 w 957"/>
                  <a:gd name="T45" fmla="*/ 25 h 614"/>
                  <a:gd name="T46" fmla="*/ 954 w 957"/>
                  <a:gd name="T47" fmla="*/ 18 h 614"/>
                  <a:gd name="T48" fmla="*/ 947 w 957"/>
                  <a:gd name="T49" fmla="*/ 9 h 614"/>
                  <a:gd name="T50" fmla="*/ 936 w 957"/>
                  <a:gd name="T51" fmla="*/ 2 h 614"/>
                  <a:gd name="T52" fmla="*/ 929 w 957"/>
                  <a:gd name="T53" fmla="*/ 1 h 614"/>
                  <a:gd name="T54" fmla="*/ 922 w 957"/>
                  <a:gd name="T55" fmla="*/ 0 h 614"/>
                  <a:gd name="T56" fmla="*/ 35 w 957"/>
                  <a:gd name="T57" fmla="*/ 0 h 6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957"/>
                  <a:gd name="T88" fmla="*/ 0 h 614"/>
                  <a:gd name="T89" fmla="*/ 957 w 957"/>
                  <a:gd name="T90" fmla="*/ 614 h 6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957" h="614">
                    <a:moveTo>
                      <a:pt x="35" y="0"/>
                    </a:moveTo>
                    <a:lnTo>
                      <a:pt x="28" y="1"/>
                    </a:lnTo>
                    <a:lnTo>
                      <a:pt x="21" y="2"/>
                    </a:lnTo>
                    <a:lnTo>
                      <a:pt x="10" y="9"/>
                    </a:lnTo>
                    <a:lnTo>
                      <a:pt x="3" y="18"/>
                    </a:lnTo>
                    <a:lnTo>
                      <a:pt x="1" y="25"/>
                    </a:lnTo>
                    <a:lnTo>
                      <a:pt x="0" y="31"/>
                    </a:lnTo>
                    <a:lnTo>
                      <a:pt x="0" y="582"/>
                    </a:lnTo>
                    <a:lnTo>
                      <a:pt x="1" y="588"/>
                    </a:lnTo>
                    <a:lnTo>
                      <a:pt x="3" y="595"/>
                    </a:lnTo>
                    <a:lnTo>
                      <a:pt x="10" y="604"/>
                    </a:lnTo>
                    <a:lnTo>
                      <a:pt x="21" y="611"/>
                    </a:lnTo>
                    <a:lnTo>
                      <a:pt x="28" y="613"/>
                    </a:lnTo>
                    <a:lnTo>
                      <a:pt x="35" y="614"/>
                    </a:lnTo>
                    <a:lnTo>
                      <a:pt x="922" y="614"/>
                    </a:lnTo>
                    <a:lnTo>
                      <a:pt x="929" y="613"/>
                    </a:lnTo>
                    <a:lnTo>
                      <a:pt x="936" y="611"/>
                    </a:lnTo>
                    <a:lnTo>
                      <a:pt x="947" y="604"/>
                    </a:lnTo>
                    <a:lnTo>
                      <a:pt x="954" y="595"/>
                    </a:lnTo>
                    <a:lnTo>
                      <a:pt x="956" y="588"/>
                    </a:lnTo>
                    <a:lnTo>
                      <a:pt x="957" y="582"/>
                    </a:lnTo>
                    <a:lnTo>
                      <a:pt x="957" y="31"/>
                    </a:lnTo>
                    <a:lnTo>
                      <a:pt x="956" y="25"/>
                    </a:lnTo>
                    <a:lnTo>
                      <a:pt x="954" y="18"/>
                    </a:lnTo>
                    <a:lnTo>
                      <a:pt x="947" y="9"/>
                    </a:lnTo>
                    <a:lnTo>
                      <a:pt x="936" y="2"/>
                    </a:lnTo>
                    <a:lnTo>
                      <a:pt x="929" y="1"/>
                    </a:lnTo>
                    <a:lnTo>
                      <a:pt x="922" y="0"/>
                    </a:lnTo>
                    <a:lnTo>
                      <a:pt x="35" y="0"/>
                    </a:lnTo>
                    <a:close/>
                  </a:path>
                </a:pathLst>
              </a:custGeom>
              <a:solidFill>
                <a:srgbClr val="C2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8" name="Freeform 164">
                <a:extLst>
                  <a:ext uri="{FF2B5EF4-FFF2-40B4-BE49-F238E27FC236}">
                    <a16:creationId xmlns:a16="http://schemas.microsoft.com/office/drawing/2014/main" id="{A2C72019-9E84-469A-AA58-2A45597D30BA}"/>
                  </a:ext>
                </a:extLst>
              </p:cNvPr>
              <p:cNvSpPr>
                <a:spLocks noChangeAspect="1"/>
              </p:cNvSpPr>
              <p:nvPr/>
            </p:nvSpPr>
            <p:spPr bwMode="auto">
              <a:xfrm>
                <a:off x="1084" y="1560"/>
                <a:ext cx="957" cy="614"/>
              </a:xfrm>
              <a:custGeom>
                <a:avLst/>
                <a:gdLst>
                  <a:gd name="T0" fmla="*/ 35 w 957"/>
                  <a:gd name="T1" fmla="*/ 0 h 614"/>
                  <a:gd name="T2" fmla="*/ 29 w 957"/>
                  <a:gd name="T3" fmla="*/ 1 h 614"/>
                  <a:gd name="T4" fmla="*/ 21 w 957"/>
                  <a:gd name="T5" fmla="*/ 2 h 614"/>
                  <a:gd name="T6" fmla="*/ 11 w 957"/>
                  <a:gd name="T7" fmla="*/ 9 h 614"/>
                  <a:gd name="T8" fmla="*/ 3 w 957"/>
                  <a:gd name="T9" fmla="*/ 19 h 614"/>
                  <a:gd name="T10" fmla="*/ 2 w 957"/>
                  <a:gd name="T11" fmla="*/ 26 h 614"/>
                  <a:gd name="T12" fmla="*/ 0 w 957"/>
                  <a:gd name="T13" fmla="*/ 31 h 614"/>
                  <a:gd name="T14" fmla="*/ 0 w 957"/>
                  <a:gd name="T15" fmla="*/ 583 h 614"/>
                  <a:gd name="T16" fmla="*/ 2 w 957"/>
                  <a:gd name="T17" fmla="*/ 589 h 614"/>
                  <a:gd name="T18" fmla="*/ 3 w 957"/>
                  <a:gd name="T19" fmla="*/ 595 h 614"/>
                  <a:gd name="T20" fmla="*/ 11 w 957"/>
                  <a:gd name="T21" fmla="*/ 605 h 614"/>
                  <a:gd name="T22" fmla="*/ 21 w 957"/>
                  <a:gd name="T23" fmla="*/ 612 h 614"/>
                  <a:gd name="T24" fmla="*/ 29 w 957"/>
                  <a:gd name="T25" fmla="*/ 613 h 614"/>
                  <a:gd name="T26" fmla="*/ 35 w 957"/>
                  <a:gd name="T27" fmla="*/ 614 h 614"/>
                  <a:gd name="T28" fmla="*/ 923 w 957"/>
                  <a:gd name="T29" fmla="*/ 614 h 614"/>
                  <a:gd name="T30" fmla="*/ 929 w 957"/>
                  <a:gd name="T31" fmla="*/ 613 h 614"/>
                  <a:gd name="T32" fmla="*/ 937 w 957"/>
                  <a:gd name="T33" fmla="*/ 612 h 614"/>
                  <a:gd name="T34" fmla="*/ 947 w 957"/>
                  <a:gd name="T35" fmla="*/ 605 h 614"/>
                  <a:gd name="T36" fmla="*/ 955 w 957"/>
                  <a:gd name="T37" fmla="*/ 595 h 614"/>
                  <a:gd name="T38" fmla="*/ 956 w 957"/>
                  <a:gd name="T39" fmla="*/ 589 h 614"/>
                  <a:gd name="T40" fmla="*/ 957 w 957"/>
                  <a:gd name="T41" fmla="*/ 583 h 614"/>
                  <a:gd name="T42" fmla="*/ 957 w 957"/>
                  <a:gd name="T43" fmla="*/ 31 h 614"/>
                  <a:gd name="T44" fmla="*/ 956 w 957"/>
                  <a:gd name="T45" fmla="*/ 26 h 614"/>
                  <a:gd name="T46" fmla="*/ 955 w 957"/>
                  <a:gd name="T47" fmla="*/ 19 h 614"/>
                  <a:gd name="T48" fmla="*/ 947 w 957"/>
                  <a:gd name="T49" fmla="*/ 9 h 614"/>
                  <a:gd name="T50" fmla="*/ 937 w 957"/>
                  <a:gd name="T51" fmla="*/ 2 h 614"/>
                  <a:gd name="T52" fmla="*/ 929 w 957"/>
                  <a:gd name="T53" fmla="*/ 1 h 614"/>
                  <a:gd name="T54" fmla="*/ 923 w 957"/>
                  <a:gd name="T55" fmla="*/ 0 h 614"/>
                  <a:gd name="T56" fmla="*/ 35 w 957"/>
                  <a:gd name="T57" fmla="*/ 0 h 6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957"/>
                  <a:gd name="T88" fmla="*/ 0 h 614"/>
                  <a:gd name="T89" fmla="*/ 957 w 957"/>
                  <a:gd name="T90" fmla="*/ 614 h 6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957" h="614">
                    <a:moveTo>
                      <a:pt x="35" y="0"/>
                    </a:moveTo>
                    <a:lnTo>
                      <a:pt x="29" y="1"/>
                    </a:lnTo>
                    <a:lnTo>
                      <a:pt x="21" y="2"/>
                    </a:lnTo>
                    <a:lnTo>
                      <a:pt x="11" y="9"/>
                    </a:lnTo>
                    <a:lnTo>
                      <a:pt x="3" y="19"/>
                    </a:lnTo>
                    <a:lnTo>
                      <a:pt x="2" y="26"/>
                    </a:lnTo>
                    <a:lnTo>
                      <a:pt x="0" y="31"/>
                    </a:lnTo>
                    <a:lnTo>
                      <a:pt x="0" y="583"/>
                    </a:lnTo>
                    <a:lnTo>
                      <a:pt x="2" y="589"/>
                    </a:lnTo>
                    <a:lnTo>
                      <a:pt x="3" y="595"/>
                    </a:lnTo>
                    <a:lnTo>
                      <a:pt x="11" y="605"/>
                    </a:lnTo>
                    <a:lnTo>
                      <a:pt x="21" y="612"/>
                    </a:lnTo>
                    <a:lnTo>
                      <a:pt x="29" y="613"/>
                    </a:lnTo>
                    <a:lnTo>
                      <a:pt x="35" y="614"/>
                    </a:lnTo>
                    <a:lnTo>
                      <a:pt x="923" y="614"/>
                    </a:lnTo>
                    <a:lnTo>
                      <a:pt x="929" y="613"/>
                    </a:lnTo>
                    <a:lnTo>
                      <a:pt x="937" y="612"/>
                    </a:lnTo>
                    <a:lnTo>
                      <a:pt x="947" y="605"/>
                    </a:lnTo>
                    <a:lnTo>
                      <a:pt x="955" y="595"/>
                    </a:lnTo>
                    <a:lnTo>
                      <a:pt x="956" y="589"/>
                    </a:lnTo>
                    <a:lnTo>
                      <a:pt x="957" y="583"/>
                    </a:lnTo>
                    <a:lnTo>
                      <a:pt x="957" y="31"/>
                    </a:lnTo>
                    <a:lnTo>
                      <a:pt x="956" y="26"/>
                    </a:lnTo>
                    <a:lnTo>
                      <a:pt x="955" y="19"/>
                    </a:lnTo>
                    <a:lnTo>
                      <a:pt x="947" y="9"/>
                    </a:lnTo>
                    <a:lnTo>
                      <a:pt x="937" y="2"/>
                    </a:lnTo>
                    <a:lnTo>
                      <a:pt x="929" y="1"/>
                    </a:lnTo>
                    <a:lnTo>
                      <a:pt x="923" y="0"/>
                    </a:lnTo>
                    <a:lnTo>
                      <a:pt x="35" y="0"/>
                    </a:lnTo>
                    <a:close/>
                  </a:path>
                </a:pathLst>
              </a:custGeom>
              <a:solidFill>
                <a:srgbClr val="5C7A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 name="Freeform 165">
                <a:extLst>
                  <a:ext uri="{FF2B5EF4-FFF2-40B4-BE49-F238E27FC236}">
                    <a16:creationId xmlns:a16="http://schemas.microsoft.com/office/drawing/2014/main" id="{77B7C52D-B6D8-4BF3-BC7D-8E43F370F9CC}"/>
                  </a:ext>
                </a:extLst>
              </p:cNvPr>
              <p:cNvSpPr>
                <a:spLocks noChangeAspect="1"/>
              </p:cNvSpPr>
              <p:nvPr/>
            </p:nvSpPr>
            <p:spPr bwMode="auto">
              <a:xfrm>
                <a:off x="1079" y="1555"/>
                <a:ext cx="957" cy="614"/>
              </a:xfrm>
              <a:custGeom>
                <a:avLst/>
                <a:gdLst>
                  <a:gd name="T0" fmla="*/ 35 w 957"/>
                  <a:gd name="T1" fmla="*/ 0 h 614"/>
                  <a:gd name="T2" fmla="*/ 29 w 957"/>
                  <a:gd name="T3" fmla="*/ 2 h 614"/>
                  <a:gd name="T4" fmla="*/ 21 w 957"/>
                  <a:gd name="T5" fmla="*/ 3 h 614"/>
                  <a:gd name="T6" fmla="*/ 11 w 957"/>
                  <a:gd name="T7" fmla="*/ 10 h 614"/>
                  <a:gd name="T8" fmla="*/ 3 w 957"/>
                  <a:gd name="T9" fmla="*/ 19 h 614"/>
                  <a:gd name="T10" fmla="*/ 2 w 957"/>
                  <a:gd name="T11" fmla="*/ 26 h 614"/>
                  <a:gd name="T12" fmla="*/ 0 w 957"/>
                  <a:gd name="T13" fmla="*/ 32 h 614"/>
                  <a:gd name="T14" fmla="*/ 0 w 957"/>
                  <a:gd name="T15" fmla="*/ 583 h 614"/>
                  <a:gd name="T16" fmla="*/ 2 w 957"/>
                  <a:gd name="T17" fmla="*/ 589 h 614"/>
                  <a:gd name="T18" fmla="*/ 3 w 957"/>
                  <a:gd name="T19" fmla="*/ 596 h 614"/>
                  <a:gd name="T20" fmla="*/ 11 w 957"/>
                  <a:gd name="T21" fmla="*/ 605 h 614"/>
                  <a:gd name="T22" fmla="*/ 21 w 957"/>
                  <a:gd name="T23" fmla="*/ 612 h 614"/>
                  <a:gd name="T24" fmla="*/ 29 w 957"/>
                  <a:gd name="T25" fmla="*/ 613 h 614"/>
                  <a:gd name="T26" fmla="*/ 35 w 957"/>
                  <a:gd name="T27" fmla="*/ 614 h 614"/>
                  <a:gd name="T28" fmla="*/ 922 w 957"/>
                  <a:gd name="T29" fmla="*/ 614 h 614"/>
                  <a:gd name="T30" fmla="*/ 929 w 957"/>
                  <a:gd name="T31" fmla="*/ 613 h 614"/>
                  <a:gd name="T32" fmla="*/ 937 w 957"/>
                  <a:gd name="T33" fmla="*/ 612 h 614"/>
                  <a:gd name="T34" fmla="*/ 947 w 957"/>
                  <a:gd name="T35" fmla="*/ 605 h 614"/>
                  <a:gd name="T36" fmla="*/ 955 w 957"/>
                  <a:gd name="T37" fmla="*/ 596 h 614"/>
                  <a:gd name="T38" fmla="*/ 956 w 957"/>
                  <a:gd name="T39" fmla="*/ 589 h 614"/>
                  <a:gd name="T40" fmla="*/ 957 w 957"/>
                  <a:gd name="T41" fmla="*/ 583 h 614"/>
                  <a:gd name="T42" fmla="*/ 957 w 957"/>
                  <a:gd name="T43" fmla="*/ 32 h 614"/>
                  <a:gd name="T44" fmla="*/ 956 w 957"/>
                  <a:gd name="T45" fmla="*/ 26 h 614"/>
                  <a:gd name="T46" fmla="*/ 955 w 957"/>
                  <a:gd name="T47" fmla="*/ 19 h 614"/>
                  <a:gd name="T48" fmla="*/ 947 w 957"/>
                  <a:gd name="T49" fmla="*/ 10 h 614"/>
                  <a:gd name="T50" fmla="*/ 937 w 957"/>
                  <a:gd name="T51" fmla="*/ 3 h 614"/>
                  <a:gd name="T52" fmla="*/ 929 w 957"/>
                  <a:gd name="T53" fmla="*/ 2 h 614"/>
                  <a:gd name="T54" fmla="*/ 922 w 957"/>
                  <a:gd name="T55" fmla="*/ 0 h 614"/>
                  <a:gd name="T56" fmla="*/ 35 w 957"/>
                  <a:gd name="T57" fmla="*/ 0 h 6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957"/>
                  <a:gd name="T88" fmla="*/ 0 h 614"/>
                  <a:gd name="T89" fmla="*/ 957 w 957"/>
                  <a:gd name="T90" fmla="*/ 614 h 6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957" h="614">
                    <a:moveTo>
                      <a:pt x="35" y="0"/>
                    </a:moveTo>
                    <a:lnTo>
                      <a:pt x="29" y="2"/>
                    </a:lnTo>
                    <a:lnTo>
                      <a:pt x="21" y="3"/>
                    </a:lnTo>
                    <a:lnTo>
                      <a:pt x="11" y="10"/>
                    </a:lnTo>
                    <a:lnTo>
                      <a:pt x="3" y="19"/>
                    </a:lnTo>
                    <a:lnTo>
                      <a:pt x="2" y="26"/>
                    </a:lnTo>
                    <a:lnTo>
                      <a:pt x="0" y="32"/>
                    </a:lnTo>
                    <a:lnTo>
                      <a:pt x="0" y="583"/>
                    </a:lnTo>
                    <a:lnTo>
                      <a:pt x="2" y="589"/>
                    </a:lnTo>
                    <a:lnTo>
                      <a:pt x="3" y="596"/>
                    </a:lnTo>
                    <a:lnTo>
                      <a:pt x="11" y="605"/>
                    </a:lnTo>
                    <a:lnTo>
                      <a:pt x="21" y="612"/>
                    </a:lnTo>
                    <a:lnTo>
                      <a:pt x="29" y="613"/>
                    </a:lnTo>
                    <a:lnTo>
                      <a:pt x="35" y="614"/>
                    </a:lnTo>
                    <a:lnTo>
                      <a:pt x="922" y="614"/>
                    </a:lnTo>
                    <a:lnTo>
                      <a:pt x="929" y="613"/>
                    </a:lnTo>
                    <a:lnTo>
                      <a:pt x="937" y="612"/>
                    </a:lnTo>
                    <a:lnTo>
                      <a:pt x="947" y="605"/>
                    </a:lnTo>
                    <a:lnTo>
                      <a:pt x="955" y="596"/>
                    </a:lnTo>
                    <a:lnTo>
                      <a:pt x="956" y="589"/>
                    </a:lnTo>
                    <a:lnTo>
                      <a:pt x="957" y="583"/>
                    </a:lnTo>
                    <a:lnTo>
                      <a:pt x="957" y="32"/>
                    </a:lnTo>
                    <a:lnTo>
                      <a:pt x="956" y="26"/>
                    </a:lnTo>
                    <a:lnTo>
                      <a:pt x="955" y="19"/>
                    </a:lnTo>
                    <a:lnTo>
                      <a:pt x="947" y="10"/>
                    </a:lnTo>
                    <a:lnTo>
                      <a:pt x="937" y="3"/>
                    </a:lnTo>
                    <a:lnTo>
                      <a:pt x="929" y="2"/>
                    </a:lnTo>
                    <a:lnTo>
                      <a:pt x="922" y="0"/>
                    </a:lnTo>
                    <a:lnTo>
                      <a:pt x="35" y="0"/>
                    </a:lnTo>
                    <a:close/>
                  </a:path>
                </a:pathLst>
              </a:custGeom>
              <a:solidFill>
                <a:srgbClr val="99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1" name="Rectangle 166">
              <a:extLst>
                <a:ext uri="{FF2B5EF4-FFF2-40B4-BE49-F238E27FC236}">
                  <a16:creationId xmlns:a16="http://schemas.microsoft.com/office/drawing/2014/main" id="{AFDC68AE-D7A8-4CD5-A311-36E26AAC052B}"/>
                </a:ext>
              </a:extLst>
            </p:cNvPr>
            <p:cNvSpPr>
              <a:spLocks noChangeAspect="1" noChangeArrowheads="1"/>
            </p:cNvSpPr>
            <p:nvPr/>
          </p:nvSpPr>
          <p:spPr bwMode="auto">
            <a:xfrm>
              <a:off x="881" y="1191"/>
              <a:ext cx="52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2" name="Rectangle 167">
              <a:extLst>
                <a:ext uri="{FF2B5EF4-FFF2-40B4-BE49-F238E27FC236}">
                  <a16:creationId xmlns:a16="http://schemas.microsoft.com/office/drawing/2014/main" id="{A8632DBD-3D0C-45AE-A71A-6F6C6A781416}"/>
                </a:ext>
              </a:extLst>
            </p:cNvPr>
            <p:cNvSpPr>
              <a:spLocks noChangeAspect="1" noChangeArrowheads="1"/>
            </p:cNvSpPr>
            <p:nvPr/>
          </p:nvSpPr>
          <p:spPr bwMode="auto">
            <a:xfrm>
              <a:off x="991" y="1183"/>
              <a:ext cx="173"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US" altLang="zh-CN" sz="1400">
                  <a:solidFill>
                    <a:srgbClr val="006B61"/>
                  </a:solidFill>
                  <a:latin typeface="黑体" panose="02010609060101010101" pitchFamily="49" charset="-122"/>
                </a:rPr>
                <a:t>BOM</a:t>
              </a:r>
              <a:endParaRPr lang="en-US" altLang="zh-CN" sz="1400">
                <a:latin typeface="黑体" panose="02010609060101010101" pitchFamily="49" charset="-122"/>
              </a:endParaRPr>
            </a:p>
          </p:txBody>
        </p:sp>
        <p:sp>
          <p:nvSpPr>
            <p:cNvPr id="13" name="Rectangle 168">
              <a:extLst>
                <a:ext uri="{FF2B5EF4-FFF2-40B4-BE49-F238E27FC236}">
                  <a16:creationId xmlns:a16="http://schemas.microsoft.com/office/drawing/2014/main" id="{3E688B2A-64DA-4661-A4FA-84E545C3D801}"/>
                </a:ext>
              </a:extLst>
            </p:cNvPr>
            <p:cNvSpPr>
              <a:spLocks noChangeAspect="1" noChangeArrowheads="1"/>
            </p:cNvSpPr>
            <p:nvPr/>
          </p:nvSpPr>
          <p:spPr bwMode="auto">
            <a:xfrm>
              <a:off x="1316" y="1190"/>
              <a:ext cx="555"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4" name="Rectangle 169">
              <a:extLst>
                <a:ext uri="{FF2B5EF4-FFF2-40B4-BE49-F238E27FC236}">
                  <a16:creationId xmlns:a16="http://schemas.microsoft.com/office/drawing/2014/main" id="{4942FC7F-9DF9-4074-9A8B-2748DCAE2158}"/>
                </a:ext>
              </a:extLst>
            </p:cNvPr>
            <p:cNvSpPr>
              <a:spLocks noChangeAspect="1" noChangeArrowheads="1"/>
            </p:cNvSpPr>
            <p:nvPr/>
          </p:nvSpPr>
          <p:spPr bwMode="auto">
            <a:xfrm>
              <a:off x="1359" y="1180"/>
              <a:ext cx="461"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latin typeface="黑体" panose="02010609060101010101" pitchFamily="49" charset="-122"/>
                </a:rPr>
                <a:t>工艺流程</a:t>
              </a:r>
            </a:p>
          </p:txBody>
        </p:sp>
        <p:sp>
          <p:nvSpPr>
            <p:cNvPr id="15" name="Rectangle 170">
              <a:extLst>
                <a:ext uri="{FF2B5EF4-FFF2-40B4-BE49-F238E27FC236}">
                  <a16:creationId xmlns:a16="http://schemas.microsoft.com/office/drawing/2014/main" id="{96EBA72A-3412-4B28-955B-947D5DC5C863}"/>
                </a:ext>
              </a:extLst>
            </p:cNvPr>
            <p:cNvSpPr>
              <a:spLocks noChangeAspect="1" noChangeArrowheads="1"/>
            </p:cNvSpPr>
            <p:nvPr/>
          </p:nvSpPr>
          <p:spPr bwMode="auto">
            <a:xfrm>
              <a:off x="679" y="1785"/>
              <a:ext cx="464" cy="124"/>
            </a:xfrm>
            <a:prstGeom prst="rect">
              <a:avLst/>
            </a:prstGeom>
            <a:noFill/>
            <a:ln w="15875">
              <a:solidFill>
                <a:srgbClr val="666699"/>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6" name="Freeform 171">
              <a:extLst>
                <a:ext uri="{FF2B5EF4-FFF2-40B4-BE49-F238E27FC236}">
                  <a16:creationId xmlns:a16="http://schemas.microsoft.com/office/drawing/2014/main" id="{E53C9698-AE28-4E2B-8291-9B2ADE85D87F}"/>
                </a:ext>
              </a:extLst>
            </p:cNvPr>
            <p:cNvSpPr>
              <a:spLocks noChangeAspect="1"/>
            </p:cNvSpPr>
            <p:nvPr/>
          </p:nvSpPr>
          <p:spPr bwMode="auto">
            <a:xfrm>
              <a:off x="905" y="1665"/>
              <a:ext cx="15" cy="111"/>
            </a:xfrm>
            <a:custGeom>
              <a:avLst/>
              <a:gdLst>
                <a:gd name="T0" fmla="*/ 419 w 11"/>
                <a:gd name="T1" fmla="*/ 0 h 71"/>
                <a:gd name="T2" fmla="*/ 0 w 11"/>
                <a:gd name="T3" fmla="*/ 0 h 71"/>
                <a:gd name="T4" fmla="*/ 1 w 11"/>
                <a:gd name="T5" fmla="*/ 15154 h 71"/>
                <a:gd name="T6" fmla="*/ 439 w 11"/>
                <a:gd name="T7" fmla="*/ 15154 h 71"/>
                <a:gd name="T8" fmla="*/ 419 w 11"/>
                <a:gd name="T9" fmla="*/ 0 h 71"/>
                <a:gd name="T10" fmla="*/ 0 60000 65536"/>
                <a:gd name="T11" fmla="*/ 0 60000 65536"/>
                <a:gd name="T12" fmla="*/ 0 60000 65536"/>
                <a:gd name="T13" fmla="*/ 0 60000 65536"/>
                <a:gd name="T14" fmla="*/ 0 60000 65536"/>
                <a:gd name="T15" fmla="*/ 0 w 11"/>
                <a:gd name="T16" fmla="*/ 0 h 71"/>
                <a:gd name="T17" fmla="*/ 11 w 11"/>
                <a:gd name="T18" fmla="*/ 71 h 71"/>
              </a:gdLst>
              <a:ahLst/>
              <a:cxnLst>
                <a:cxn ang="T10">
                  <a:pos x="T0" y="T1"/>
                </a:cxn>
                <a:cxn ang="T11">
                  <a:pos x="T2" y="T3"/>
                </a:cxn>
                <a:cxn ang="T12">
                  <a:pos x="T4" y="T5"/>
                </a:cxn>
                <a:cxn ang="T13">
                  <a:pos x="T6" y="T7"/>
                </a:cxn>
                <a:cxn ang="T14">
                  <a:pos x="T8" y="T9"/>
                </a:cxn>
              </a:cxnLst>
              <a:rect l="T15" t="T16" r="T17" b="T18"/>
              <a:pathLst>
                <a:path w="11" h="71">
                  <a:moveTo>
                    <a:pt x="10" y="0"/>
                  </a:moveTo>
                  <a:lnTo>
                    <a:pt x="0" y="0"/>
                  </a:lnTo>
                  <a:lnTo>
                    <a:pt x="1" y="71"/>
                  </a:lnTo>
                  <a:lnTo>
                    <a:pt x="11" y="71"/>
                  </a:ln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172">
              <a:extLst>
                <a:ext uri="{FF2B5EF4-FFF2-40B4-BE49-F238E27FC236}">
                  <a16:creationId xmlns:a16="http://schemas.microsoft.com/office/drawing/2014/main" id="{761AE0B7-2F7E-4AA5-B4FC-7CB121492944}"/>
                </a:ext>
              </a:extLst>
            </p:cNvPr>
            <p:cNvSpPr>
              <a:spLocks noChangeAspect="1"/>
            </p:cNvSpPr>
            <p:nvPr/>
          </p:nvSpPr>
          <p:spPr bwMode="auto">
            <a:xfrm>
              <a:off x="917" y="1538"/>
              <a:ext cx="464" cy="310"/>
            </a:xfrm>
            <a:custGeom>
              <a:avLst/>
              <a:gdLst>
                <a:gd name="T0" fmla="*/ 0 w 334"/>
                <a:gd name="T1" fmla="*/ 14712 h 201"/>
                <a:gd name="T2" fmla="*/ 0 w 334"/>
                <a:gd name="T3" fmla="*/ 0 h 201"/>
                <a:gd name="T4" fmla="*/ 17215 w 334"/>
                <a:gd name="T5" fmla="*/ 0 h 201"/>
                <a:gd name="T6" fmla="*/ 17271 w 334"/>
                <a:gd name="T7" fmla="*/ 36403 h 201"/>
                <a:gd name="T8" fmla="*/ 0 60000 65536"/>
                <a:gd name="T9" fmla="*/ 0 60000 65536"/>
                <a:gd name="T10" fmla="*/ 0 60000 65536"/>
                <a:gd name="T11" fmla="*/ 0 60000 65536"/>
                <a:gd name="T12" fmla="*/ 0 w 334"/>
                <a:gd name="T13" fmla="*/ 0 h 201"/>
                <a:gd name="T14" fmla="*/ 334 w 334"/>
                <a:gd name="T15" fmla="*/ 201 h 201"/>
              </a:gdLst>
              <a:ahLst/>
              <a:cxnLst>
                <a:cxn ang="T8">
                  <a:pos x="T0" y="T1"/>
                </a:cxn>
                <a:cxn ang="T9">
                  <a:pos x="T2" y="T3"/>
                </a:cxn>
                <a:cxn ang="T10">
                  <a:pos x="T4" y="T5"/>
                </a:cxn>
                <a:cxn ang="T11">
                  <a:pos x="T6" y="T7"/>
                </a:cxn>
              </a:cxnLst>
              <a:rect l="T12" t="T13" r="T14" b="T15"/>
              <a:pathLst>
                <a:path w="334" h="201">
                  <a:moveTo>
                    <a:pt x="0" y="81"/>
                  </a:moveTo>
                  <a:lnTo>
                    <a:pt x="0" y="0"/>
                  </a:lnTo>
                  <a:lnTo>
                    <a:pt x="333" y="0"/>
                  </a:lnTo>
                  <a:lnTo>
                    <a:pt x="334" y="201"/>
                  </a:lnTo>
                </a:path>
              </a:pathLst>
            </a:custGeom>
            <a:noFill/>
            <a:ln w="15875">
              <a:solidFill>
                <a:srgbClr val="666699"/>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 name="Rectangle 173">
              <a:extLst>
                <a:ext uri="{FF2B5EF4-FFF2-40B4-BE49-F238E27FC236}">
                  <a16:creationId xmlns:a16="http://schemas.microsoft.com/office/drawing/2014/main" id="{FB45DCA3-9F41-46ED-8BD1-99A84C24EA91}"/>
                </a:ext>
              </a:extLst>
            </p:cNvPr>
            <p:cNvSpPr>
              <a:spLocks noChangeAspect="1" noChangeArrowheads="1"/>
            </p:cNvSpPr>
            <p:nvPr/>
          </p:nvSpPr>
          <p:spPr bwMode="auto">
            <a:xfrm>
              <a:off x="1143" y="1422"/>
              <a:ext cx="15" cy="112"/>
            </a:xfrm>
            <a:prstGeom prst="rect">
              <a:avLst/>
            </a:prstGeom>
            <a:solidFill>
              <a:srgbClr val="6666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9" name="Rectangle 174">
              <a:extLst>
                <a:ext uri="{FF2B5EF4-FFF2-40B4-BE49-F238E27FC236}">
                  <a16:creationId xmlns:a16="http://schemas.microsoft.com/office/drawing/2014/main" id="{67740931-D57A-4C33-B589-AAFF14B4A4EA}"/>
                </a:ext>
              </a:extLst>
            </p:cNvPr>
            <p:cNvSpPr>
              <a:spLocks noChangeAspect="1" noChangeArrowheads="1"/>
            </p:cNvSpPr>
            <p:nvPr/>
          </p:nvSpPr>
          <p:spPr bwMode="auto">
            <a:xfrm>
              <a:off x="818" y="1587"/>
              <a:ext cx="190" cy="152"/>
            </a:xfrm>
            <a:prstGeom prst="rect">
              <a:avLst/>
            </a:prstGeom>
            <a:solidFill>
              <a:srgbClr val="00B7A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nvGrpSpPr>
            <p:cNvPr id="20" name="Group 175">
              <a:extLst>
                <a:ext uri="{FF2B5EF4-FFF2-40B4-BE49-F238E27FC236}">
                  <a16:creationId xmlns:a16="http://schemas.microsoft.com/office/drawing/2014/main" id="{CF9D946D-B819-4CF8-89E8-6E40F31B1E71}"/>
                </a:ext>
              </a:extLst>
            </p:cNvPr>
            <p:cNvGrpSpPr>
              <a:grpSpLocks noChangeAspect="1"/>
            </p:cNvGrpSpPr>
            <p:nvPr/>
          </p:nvGrpSpPr>
          <p:grpSpPr bwMode="auto">
            <a:xfrm>
              <a:off x="818" y="1587"/>
              <a:ext cx="189" cy="152"/>
              <a:chOff x="1278" y="1872"/>
              <a:chExt cx="135" cy="98"/>
            </a:xfrm>
          </p:grpSpPr>
          <p:sp>
            <p:nvSpPr>
              <p:cNvPr id="385" name="Freeform 176">
                <a:extLst>
                  <a:ext uri="{FF2B5EF4-FFF2-40B4-BE49-F238E27FC236}">
                    <a16:creationId xmlns:a16="http://schemas.microsoft.com/office/drawing/2014/main" id="{56171410-EAD6-4FF6-8EB1-D1BF572EA965}"/>
                  </a:ext>
                </a:extLst>
              </p:cNvPr>
              <p:cNvSpPr>
                <a:spLocks noChangeAspect="1"/>
              </p:cNvSpPr>
              <p:nvPr/>
            </p:nvSpPr>
            <p:spPr bwMode="auto">
              <a:xfrm>
                <a:off x="1278" y="1872"/>
                <a:ext cx="135" cy="98"/>
              </a:xfrm>
              <a:custGeom>
                <a:avLst/>
                <a:gdLst>
                  <a:gd name="T0" fmla="*/ 135 w 135"/>
                  <a:gd name="T1" fmla="*/ 0 h 98"/>
                  <a:gd name="T2" fmla="*/ 135 w 135"/>
                  <a:gd name="T3" fmla="*/ 98 h 98"/>
                  <a:gd name="T4" fmla="*/ 0 w 135"/>
                  <a:gd name="T5" fmla="*/ 98 h 98"/>
                  <a:gd name="T6" fmla="*/ 135 w 135"/>
                  <a:gd name="T7" fmla="*/ 0 h 98"/>
                  <a:gd name="T8" fmla="*/ 0 60000 65536"/>
                  <a:gd name="T9" fmla="*/ 0 60000 65536"/>
                  <a:gd name="T10" fmla="*/ 0 60000 65536"/>
                  <a:gd name="T11" fmla="*/ 0 60000 65536"/>
                  <a:gd name="T12" fmla="*/ 0 w 135"/>
                  <a:gd name="T13" fmla="*/ 0 h 98"/>
                  <a:gd name="T14" fmla="*/ 135 w 135"/>
                  <a:gd name="T15" fmla="*/ 98 h 98"/>
                </a:gdLst>
                <a:ahLst/>
                <a:cxnLst>
                  <a:cxn ang="T8">
                    <a:pos x="T0" y="T1"/>
                  </a:cxn>
                  <a:cxn ang="T9">
                    <a:pos x="T2" y="T3"/>
                  </a:cxn>
                  <a:cxn ang="T10">
                    <a:pos x="T4" y="T5"/>
                  </a:cxn>
                  <a:cxn ang="T11">
                    <a:pos x="T6" y="T7"/>
                  </a:cxn>
                </a:cxnLst>
                <a:rect l="T12" t="T13" r="T14" b="T15"/>
                <a:pathLst>
                  <a:path w="135" h="98">
                    <a:moveTo>
                      <a:pt x="135" y="0"/>
                    </a:moveTo>
                    <a:lnTo>
                      <a:pt x="135" y="98"/>
                    </a:lnTo>
                    <a:lnTo>
                      <a:pt x="0" y="98"/>
                    </a:lnTo>
                    <a:lnTo>
                      <a:pt x="135" y="0"/>
                    </a:lnTo>
                    <a:close/>
                  </a:path>
                </a:pathLst>
              </a:custGeom>
              <a:solidFill>
                <a:srgbClr val="00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6" name="Freeform 177">
                <a:extLst>
                  <a:ext uri="{FF2B5EF4-FFF2-40B4-BE49-F238E27FC236}">
                    <a16:creationId xmlns:a16="http://schemas.microsoft.com/office/drawing/2014/main" id="{13B0455B-4E04-455D-BDDD-09E22FF89857}"/>
                  </a:ext>
                </a:extLst>
              </p:cNvPr>
              <p:cNvSpPr>
                <a:spLocks noChangeAspect="1"/>
              </p:cNvSpPr>
              <p:nvPr/>
            </p:nvSpPr>
            <p:spPr bwMode="auto">
              <a:xfrm>
                <a:off x="1278" y="1872"/>
                <a:ext cx="135" cy="98"/>
              </a:xfrm>
              <a:custGeom>
                <a:avLst/>
                <a:gdLst>
                  <a:gd name="T0" fmla="*/ 135 w 135"/>
                  <a:gd name="T1" fmla="*/ 0 h 98"/>
                  <a:gd name="T2" fmla="*/ 135 w 135"/>
                  <a:gd name="T3" fmla="*/ 98 h 98"/>
                  <a:gd name="T4" fmla="*/ 0 w 135"/>
                  <a:gd name="T5" fmla="*/ 98 h 98"/>
                  <a:gd name="T6" fmla="*/ 0 60000 65536"/>
                  <a:gd name="T7" fmla="*/ 0 60000 65536"/>
                  <a:gd name="T8" fmla="*/ 0 60000 65536"/>
                  <a:gd name="T9" fmla="*/ 0 w 135"/>
                  <a:gd name="T10" fmla="*/ 0 h 98"/>
                  <a:gd name="T11" fmla="*/ 135 w 135"/>
                  <a:gd name="T12" fmla="*/ 98 h 98"/>
                </a:gdLst>
                <a:ahLst/>
                <a:cxnLst>
                  <a:cxn ang="T6">
                    <a:pos x="T0" y="T1"/>
                  </a:cxn>
                  <a:cxn ang="T7">
                    <a:pos x="T2" y="T3"/>
                  </a:cxn>
                  <a:cxn ang="T8">
                    <a:pos x="T4" y="T5"/>
                  </a:cxn>
                </a:cxnLst>
                <a:rect l="T9" t="T10" r="T11" b="T12"/>
                <a:pathLst>
                  <a:path w="135" h="98">
                    <a:moveTo>
                      <a:pt x="135" y="0"/>
                    </a:moveTo>
                    <a:lnTo>
                      <a:pt x="135" y="98"/>
                    </a:lnTo>
                    <a:lnTo>
                      <a:pt x="0" y="98"/>
                    </a:lnTo>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1" name="Group 178">
              <a:extLst>
                <a:ext uri="{FF2B5EF4-FFF2-40B4-BE49-F238E27FC236}">
                  <a16:creationId xmlns:a16="http://schemas.microsoft.com/office/drawing/2014/main" id="{489B9BB9-4B55-4710-8E42-E060C7509E0D}"/>
                </a:ext>
              </a:extLst>
            </p:cNvPr>
            <p:cNvGrpSpPr>
              <a:grpSpLocks noChangeAspect="1"/>
            </p:cNvGrpSpPr>
            <p:nvPr/>
          </p:nvGrpSpPr>
          <p:grpSpPr bwMode="auto">
            <a:xfrm>
              <a:off x="818" y="1587"/>
              <a:ext cx="189" cy="152"/>
              <a:chOff x="1278" y="1872"/>
              <a:chExt cx="135" cy="98"/>
            </a:xfrm>
          </p:grpSpPr>
          <p:sp>
            <p:nvSpPr>
              <p:cNvPr id="383" name="Freeform 179">
                <a:extLst>
                  <a:ext uri="{FF2B5EF4-FFF2-40B4-BE49-F238E27FC236}">
                    <a16:creationId xmlns:a16="http://schemas.microsoft.com/office/drawing/2014/main" id="{0F4B3201-CB89-4257-904C-015576CD4AE6}"/>
                  </a:ext>
                </a:extLst>
              </p:cNvPr>
              <p:cNvSpPr>
                <a:spLocks noChangeAspect="1"/>
              </p:cNvSpPr>
              <p:nvPr/>
            </p:nvSpPr>
            <p:spPr bwMode="auto">
              <a:xfrm>
                <a:off x="1278" y="1872"/>
                <a:ext cx="135" cy="98"/>
              </a:xfrm>
              <a:custGeom>
                <a:avLst/>
                <a:gdLst>
                  <a:gd name="T0" fmla="*/ 0 w 135"/>
                  <a:gd name="T1" fmla="*/ 98 h 98"/>
                  <a:gd name="T2" fmla="*/ 0 w 135"/>
                  <a:gd name="T3" fmla="*/ 0 h 98"/>
                  <a:gd name="T4" fmla="*/ 135 w 135"/>
                  <a:gd name="T5" fmla="*/ 0 h 98"/>
                  <a:gd name="T6" fmla="*/ 0 w 135"/>
                  <a:gd name="T7" fmla="*/ 98 h 98"/>
                  <a:gd name="T8" fmla="*/ 0 60000 65536"/>
                  <a:gd name="T9" fmla="*/ 0 60000 65536"/>
                  <a:gd name="T10" fmla="*/ 0 60000 65536"/>
                  <a:gd name="T11" fmla="*/ 0 60000 65536"/>
                  <a:gd name="T12" fmla="*/ 0 w 135"/>
                  <a:gd name="T13" fmla="*/ 0 h 98"/>
                  <a:gd name="T14" fmla="*/ 135 w 135"/>
                  <a:gd name="T15" fmla="*/ 98 h 98"/>
                </a:gdLst>
                <a:ahLst/>
                <a:cxnLst>
                  <a:cxn ang="T8">
                    <a:pos x="T0" y="T1"/>
                  </a:cxn>
                  <a:cxn ang="T9">
                    <a:pos x="T2" y="T3"/>
                  </a:cxn>
                  <a:cxn ang="T10">
                    <a:pos x="T4" y="T5"/>
                  </a:cxn>
                  <a:cxn ang="T11">
                    <a:pos x="T6" y="T7"/>
                  </a:cxn>
                </a:cxnLst>
                <a:rect l="T12" t="T13" r="T14" b="T15"/>
                <a:pathLst>
                  <a:path w="135" h="98">
                    <a:moveTo>
                      <a:pt x="0" y="98"/>
                    </a:moveTo>
                    <a:lnTo>
                      <a:pt x="0" y="0"/>
                    </a:lnTo>
                    <a:lnTo>
                      <a:pt x="135" y="0"/>
                    </a:lnTo>
                    <a:lnTo>
                      <a:pt x="0" y="98"/>
                    </a:lnTo>
                    <a:close/>
                  </a:path>
                </a:pathLst>
              </a:custGeom>
              <a:solidFill>
                <a:srgbClr val="00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4" name="Freeform 180">
                <a:extLst>
                  <a:ext uri="{FF2B5EF4-FFF2-40B4-BE49-F238E27FC236}">
                    <a16:creationId xmlns:a16="http://schemas.microsoft.com/office/drawing/2014/main" id="{83983358-FC96-4E1E-90E4-53EE2E38E5C4}"/>
                  </a:ext>
                </a:extLst>
              </p:cNvPr>
              <p:cNvSpPr>
                <a:spLocks noChangeAspect="1"/>
              </p:cNvSpPr>
              <p:nvPr/>
            </p:nvSpPr>
            <p:spPr bwMode="auto">
              <a:xfrm>
                <a:off x="1278" y="1872"/>
                <a:ext cx="135" cy="98"/>
              </a:xfrm>
              <a:custGeom>
                <a:avLst/>
                <a:gdLst>
                  <a:gd name="T0" fmla="*/ 0 w 135"/>
                  <a:gd name="T1" fmla="*/ 98 h 98"/>
                  <a:gd name="T2" fmla="*/ 0 w 135"/>
                  <a:gd name="T3" fmla="*/ 0 h 98"/>
                  <a:gd name="T4" fmla="*/ 135 w 135"/>
                  <a:gd name="T5" fmla="*/ 0 h 98"/>
                  <a:gd name="T6" fmla="*/ 0 60000 65536"/>
                  <a:gd name="T7" fmla="*/ 0 60000 65536"/>
                  <a:gd name="T8" fmla="*/ 0 60000 65536"/>
                  <a:gd name="T9" fmla="*/ 0 w 135"/>
                  <a:gd name="T10" fmla="*/ 0 h 98"/>
                  <a:gd name="T11" fmla="*/ 135 w 135"/>
                  <a:gd name="T12" fmla="*/ 98 h 98"/>
                </a:gdLst>
                <a:ahLst/>
                <a:cxnLst>
                  <a:cxn ang="T6">
                    <a:pos x="T0" y="T1"/>
                  </a:cxn>
                  <a:cxn ang="T7">
                    <a:pos x="T2" y="T3"/>
                  </a:cxn>
                  <a:cxn ang="T8">
                    <a:pos x="T4" y="T5"/>
                  </a:cxn>
                </a:cxnLst>
                <a:rect l="T9" t="T10" r="T11" b="T12"/>
                <a:pathLst>
                  <a:path w="135" h="98">
                    <a:moveTo>
                      <a:pt x="0" y="98"/>
                    </a:moveTo>
                    <a:lnTo>
                      <a:pt x="0" y="0"/>
                    </a:lnTo>
                    <a:lnTo>
                      <a:pt x="135" y="0"/>
                    </a:lnTo>
                  </a:path>
                </a:pathLst>
              </a:custGeom>
              <a:noFill/>
              <a:ln w="7938">
                <a:solidFill>
                  <a:srgbClr val="037C0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2" name="Rectangle 181">
              <a:extLst>
                <a:ext uri="{FF2B5EF4-FFF2-40B4-BE49-F238E27FC236}">
                  <a16:creationId xmlns:a16="http://schemas.microsoft.com/office/drawing/2014/main" id="{5F8A0B60-2970-4ACC-9BC2-DC354219EB7E}"/>
                </a:ext>
              </a:extLst>
            </p:cNvPr>
            <p:cNvSpPr>
              <a:spLocks noChangeAspect="1" noChangeArrowheads="1"/>
            </p:cNvSpPr>
            <p:nvPr/>
          </p:nvSpPr>
          <p:spPr bwMode="auto">
            <a:xfrm>
              <a:off x="589" y="1834"/>
              <a:ext cx="189" cy="152"/>
            </a:xfrm>
            <a:prstGeom prst="rect">
              <a:avLst/>
            </a:prstGeom>
            <a:solidFill>
              <a:srgbClr val="00B7A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nvGrpSpPr>
            <p:cNvPr id="23" name="Group 182">
              <a:extLst>
                <a:ext uri="{FF2B5EF4-FFF2-40B4-BE49-F238E27FC236}">
                  <a16:creationId xmlns:a16="http://schemas.microsoft.com/office/drawing/2014/main" id="{5844BC9C-BDF7-4CF7-A9B5-015D72B9741E}"/>
                </a:ext>
              </a:extLst>
            </p:cNvPr>
            <p:cNvGrpSpPr>
              <a:grpSpLocks noChangeAspect="1"/>
            </p:cNvGrpSpPr>
            <p:nvPr/>
          </p:nvGrpSpPr>
          <p:grpSpPr bwMode="auto">
            <a:xfrm>
              <a:off x="589" y="1834"/>
              <a:ext cx="189" cy="152"/>
              <a:chOff x="1113" y="2032"/>
              <a:chExt cx="136" cy="98"/>
            </a:xfrm>
          </p:grpSpPr>
          <p:sp>
            <p:nvSpPr>
              <p:cNvPr id="381" name="Freeform 183">
                <a:extLst>
                  <a:ext uri="{FF2B5EF4-FFF2-40B4-BE49-F238E27FC236}">
                    <a16:creationId xmlns:a16="http://schemas.microsoft.com/office/drawing/2014/main" id="{C9E9EA78-8D7E-4A5A-81D9-86C3D0FCB634}"/>
                  </a:ext>
                </a:extLst>
              </p:cNvPr>
              <p:cNvSpPr>
                <a:spLocks noChangeAspect="1"/>
              </p:cNvSpPr>
              <p:nvPr/>
            </p:nvSpPr>
            <p:spPr bwMode="auto">
              <a:xfrm>
                <a:off x="1113" y="2032"/>
                <a:ext cx="136" cy="98"/>
              </a:xfrm>
              <a:custGeom>
                <a:avLst/>
                <a:gdLst>
                  <a:gd name="T0" fmla="*/ 136 w 136"/>
                  <a:gd name="T1" fmla="*/ 0 h 98"/>
                  <a:gd name="T2" fmla="*/ 136 w 136"/>
                  <a:gd name="T3" fmla="*/ 98 h 98"/>
                  <a:gd name="T4" fmla="*/ 0 w 136"/>
                  <a:gd name="T5" fmla="*/ 98 h 98"/>
                  <a:gd name="T6" fmla="*/ 136 w 136"/>
                  <a:gd name="T7" fmla="*/ 0 h 98"/>
                  <a:gd name="T8" fmla="*/ 0 60000 65536"/>
                  <a:gd name="T9" fmla="*/ 0 60000 65536"/>
                  <a:gd name="T10" fmla="*/ 0 60000 65536"/>
                  <a:gd name="T11" fmla="*/ 0 60000 65536"/>
                  <a:gd name="T12" fmla="*/ 0 w 136"/>
                  <a:gd name="T13" fmla="*/ 0 h 98"/>
                  <a:gd name="T14" fmla="*/ 136 w 136"/>
                  <a:gd name="T15" fmla="*/ 98 h 98"/>
                </a:gdLst>
                <a:ahLst/>
                <a:cxnLst>
                  <a:cxn ang="T8">
                    <a:pos x="T0" y="T1"/>
                  </a:cxn>
                  <a:cxn ang="T9">
                    <a:pos x="T2" y="T3"/>
                  </a:cxn>
                  <a:cxn ang="T10">
                    <a:pos x="T4" y="T5"/>
                  </a:cxn>
                  <a:cxn ang="T11">
                    <a:pos x="T6" y="T7"/>
                  </a:cxn>
                </a:cxnLst>
                <a:rect l="T12" t="T13" r="T14" b="T15"/>
                <a:pathLst>
                  <a:path w="136" h="98">
                    <a:moveTo>
                      <a:pt x="136" y="0"/>
                    </a:moveTo>
                    <a:lnTo>
                      <a:pt x="136" y="98"/>
                    </a:lnTo>
                    <a:lnTo>
                      <a:pt x="0" y="98"/>
                    </a:lnTo>
                    <a:lnTo>
                      <a:pt x="136" y="0"/>
                    </a:lnTo>
                    <a:close/>
                  </a:path>
                </a:pathLst>
              </a:custGeom>
              <a:solidFill>
                <a:srgbClr val="00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 name="Freeform 184">
                <a:extLst>
                  <a:ext uri="{FF2B5EF4-FFF2-40B4-BE49-F238E27FC236}">
                    <a16:creationId xmlns:a16="http://schemas.microsoft.com/office/drawing/2014/main" id="{379E5D03-0A97-4F48-A195-5C7ECCD1BFD7}"/>
                  </a:ext>
                </a:extLst>
              </p:cNvPr>
              <p:cNvSpPr>
                <a:spLocks noChangeAspect="1"/>
              </p:cNvSpPr>
              <p:nvPr/>
            </p:nvSpPr>
            <p:spPr bwMode="auto">
              <a:xfrm>
                <a:off x="1113" y="2032"/>
                <a:ext cx="136" cy="98"/>
              </a:xfrm>
              <a:custGeom>
                <a:avLst/>
                <a:gdLst>
                  <a:gd name="T0" fmla="*/ 136 w 136"/>
                  <a:gd name="T1" fmla="*/ 0 h 98"/>
                  <a:gd name="T2" fmla="*/ 136 w 136"/>
                  <a:gd name="T3" fmla="*/ 98 h 98"/>
                  <a:gd name="T4" fmla="*/ 0 w 136"/>
                  <a:gd name="T5" fmla="*/ 98 h 98"/>
                  <a:gd name="T6" fmla="*/ 0 60000 65536"/>
                  <a:gd name="T7" fmla="*/ 0 60000 65536"/>
                  <a:gd name="T8" fmla="*/ 0 60000 65536"/>
                  <a:gd name="T9" fmla="*/ 0 w 136"/>
                  <a:gd name="T10" fmla="*/ 0 h 98"/>
                  <a:gd name="T11" fmla="*/ 136 w 136"/>
                  <a:gd name="T12" fmla="*/ 98 h 98"/>
                </a:gdLst>
                <a:ahLst/>
                <a:cxnLst>
                  <a:cxn ang="T6">
                    <a:pos x="T0" y="T1"/>
                  </a:cxn>
                  <a:cxn ang="T7">
                    <a:pos x="T2" y="T3"/>
                  </a:cxn>
                  <a:cxn ang="T8">
                    <a:pos x="T4" y="T5"/>
                  </a:cxn>
                </a:cxnLst>
                <a:rect l="T9" t="T10" r="T11" b="T12"/>
                <a:pathLst>
                  <a:path w="136" h="98">
                    <a:moveTo>
                      <a:pt x="136" y="0"/>
                    </a:moveTo>
                    <a:lnTo>
                      <a:pt x="136" y="98"/>
                    </a:lnTo>
                    <a:lnTo>
                      <a:pt x="0" y="98"/>
                    </a:lnTo>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4" name="Group 185">
              <a:extLst>
                <a:ext uri="{FF2B5EF4-FFF2-40B4-BE49-F238E27FC236}">
                  <a16:creationId xmlns:a16="http://schemas.microsoft.com/office/drawing/2014/main" id="{D45FB3B4-E7A0-4487-A885-32329F49510F}"/>
                </a:ext>
              </a:extLst>
            </p:cNvPr>
            <p:cNvGrpSpPr>
              <a:grpSpLocks noChangeAspect="1"/>
            </p:cNvGrpSpPr>
            <p:nvPr/>
          </p:nvGrpSpPr>
          <p:grpSpPr bwMode="auto">
            <a:xfrm>
              <a:off x="589" y="1834"/>
              <a:ext cx="189" cy="152"/>
              <a:chOff x="1113" y="2032"/>
              <a:chExt cx="136" cy="98"/>
            </a:xfrm>
          </p:grpSpPr>
          <p:sp>
            <p:nvSpPr>
              <p:cNvPr id="379" name="Freeform 186">
                <a:extLst>
                  <a:ext uri="{FF2B5EF4-FFF2-40B4-BE49-F238E27FC236}">
                    <a16:creationId xmlns:a16="http://schemas.microsoft.com/office/drawing/2014/main" id="{08E6EC91-811C-4AAD-94F1-11289A7566BB}"/>
                  </a:ext>
                </a:extLst>
              </p:cNvPr>
              <p:cNvSpPr>
                <a:spLocks noChangeAspect="1"/>
              </p:cNvSpPr>
              <p:nvPr/>
            </p:nvSpPr>
            <p:spPr bwMode="auto">
              <a:xfrm>
                <a:off x="1113" y="2032"/>
                <a:ext cx="136" cy="98"/>
              </a:xfrm>
              <a:custGeom>
                <a:avLst/>
                <a:gdLst>
                  <a:gd name="T0" fmla="*/ 0 w 136"/>
                  <a:gd name="T1" fmla="*/ 98 h 98"/>
                  <a:gd name="T2" fmla="*/ 0 w 136"/>
                  <a:gd name="T3" fmla="*/ 0 h 98"/>
                  <a:gd name="T4" fmla="*/ 136 w 136"/>
                  <a:gd name="T5" fmla="*/ 0 h 98"/>
                  <a:gd name="T6" fmla="*/ 0 w 136"/>
                  <a:gd name="T7" fmla="*/ 98 h 98"/>
                  <a:gd name="T8" fmla="*/ 0 60000 65536"/>
                  <a:gd name="T9" fmla="*/ 0 60000 65536"/>
                  <a:gd name="T10" fmla="*/ 0 60000 65536"/>
                  <a:gd name="T11" fmla="*/ 0 60000 65536"/>
                  <a:gd name="T12" fmla="*/ 0 w 136"/>
                  <a:gd name="T13" fmla="*/ 0 h 98"/>
                  <a:gd name="T14" fmla="*/ 136 w 136"/>
                  <a:gd name="T15" fmla="*/ 98 h 98"/>
                </a:gdLst>
                <a:ahLst/>
                <a:cxnLst>
                  <a:cxn ang="T8">
                    <a:pos x="T0" y="T1"/>
                  </a:cxn>
                  <a:cxn ang="T9">
                    <a:pos x="T2" y="T3"/>
                  </a:cxn>
                  <a:cxn ang="T10">
                    <a:pos x="T4" y="T5"/>
                  </a:cxn>
                  <a:cxn ang="T11">
                    <a:pos x="T6" y="T7"/>
                  </a:cxn>
                </a:cxnLst>
                <a:rect l="T12" t="T13" r="T14" b="T15"/>
                <a:pathLst>
                  <a:path w="136" h="98">
                    <a:moveTo>
                      <a:pt x="0" y="98"/>
                    </a:moveTo>
                    <a:lnTo>
                      <a:pt x="0" y="0"/>
                    </a:lnTo>
                    <a:lnTo>
                      <a:pt x="136" y="0"/>
                    </a:lnTo>
                    <a:lnTo>
                      <a:pt x="0" y="98"/>
                    </a:lnTo>
                    <a:close/>
                  </a:path>
                </a:pathLst>
              </a:custGeom>
              <a:solidFill>
                <a:srgbClr val="00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 name="Freeform 187">
                <a:extLst>
                  <a:ext uri="{FF2B5EF4-FFF2-40B4-BE49-F238E27FC236}">
                    <a16:creationId xmlns:a16="http://schemas.microsoft.com/office/drawing/2014/main" id="{F6DD4F91-49F4-43F9-8272-8F9EDE5543CA}"/>
                  </a:ext>
                </a:extLst>
              </p:cNvPr>
              <p:cNvSpPr>
                <a:spLocks noChangeAspect="1"/>
              </p:cNvSpPr>
              <p:nvPr/>
            </p:nvSpPr>
            <p:spPr bwMode="auto">
              <a:xfrm>
                <a:off x="1113" y="2032"/>
                <a:ext cx="136" cy="98"/>
              </a:xfrm>
              <a:custGeom>
                <a:avLst/>
                <a:gdLst>
                  <a:gd name="T0" fmla="*/ 0 w 136"/>
                  <a:gd name="T1" fmla="*/ 98 h 98"/>
                  <a:gd name="T2" fmla="*/ 0 w 136"/>
                  <a:gd name="T3" fmla="*/ 0 h 98"/>
                  <a:gd name="T4" fmla="*/ 136 w 136"/>
                  <a:gd name="T5" fmla="*/ 0 h 98"/>
                  <a:gd name="T6" fmla="*/ 0 60000 65536"/>
                  <a:gd name="T7" fmla="*/ 0 60000 65536"/>
                  <a:gd name="T8" fmla="*/ 0 60000 65536"/>
                  <a:gd name="T9" fmla="*/ 0 w 136"/>
                  <a:gd name="T10" fmla="*/ 0 h 98"/>
                  <a:gd name="T11" fmla="*/ 136 w 136"/>
                  <a:gd name="T12" fmla="*/ 98 h 98"/>
                </a:gdLst>
                <a:ahLst/>
                <a:cxnLst>
                  <a:cxn ang="T6">
                    <a:pos x="T0" y="T1"/>
                  </a:cxn>
                  <a:cxn ang="T7">
                    <a:pos x="T2" y="T3"/>
                  </a:cxn>
                  <a:cxn ang="T8">
                    <a:pos x="T4" y="T5"/>
                  </a:cxn>
                </a:cxnLst>
                <a:rect l="T9" t="T10" r="T11" b="T12"/>
                <a:pathLst>
                  <a:path w="136" h="98">
                    <a:moveTo>
                      <a:pt x="0" y="98"/>
                    </a:moveTo>
                    <a:lnTo>
                      <a:pt x="0" y="0"/>
                    </a:lnTo>
                    <a:lnTo>
                      <a:pt x="136" y="0"/>
                    </a:lnTo>
                  </a:path>
                </a:pathLst>
              </a:custGeom>
              <a:noFill/>
              <a:ln w="7938">
                <a:solidFill>
                  <a:srgbClr val="037C0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5" name="Rectangle 188">
              <a:extLst>
                <a:ext uri="{FF2B5EF4-FFF2-40B4-BE49-F238E27FC236}">
                  <a16:creationId xmlns:a16="http://schemas.microsoft.com/office/drawing/2014/main" id="{4954F8D6-1A57-47E3-9717-626A634A8E45}"/>
                </a:ext>
              </a:extLst>
            </p:cNvPr>
            <p:cNvSpPr>
              <a:spLocks noChangeAspect="1" noChangeArrowheads="1"/>
            </p:cNvSpPr>
            <p:nvPr/>
          </p:nvSpPr>
          <p:spPr bwMode="auto">
            <a:xfrm>
              <a:off x="1047" y="1834"/>
              <a:ext cx="189" cy="152"/>
            </a:xfrm>
            <a:prstGeom prst="rect">
              <a:avLst/>
            </a:prstGeom>
            <a:solidFill>
              <a:srgbClr val="00B7A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nvGrpSpPr>
            <p:cNvPr id="26" name="Group 189">
              <a:extLst>
                <a:ext uri="{FF2B5EF4-FFF2-40B4-BE49-F238E27FC236}">
                  <a16:creationId xmlns:a16="http://schemas.microsoft.com/office/drawing/2014/main" id="{5497F227-A06D-45F3-A93B-8A61069E6093}"/>
                </a:ext>
              </a:extLst>
            </p:cNvPr>
            <p:cNvGrpSpPr>
              <a:grpSpLocks noChangeAspect="1"/>
            </p:cNvGrpSpPr>
            <p:nvPr/>
          </p:nvGrpSpPr>
          <p:grpSpPr bwMode="auto">
            <a:xfrm>
              <a:off x="1047" y="1834"/>
              <a:ext cx="187" cy="152"/>
              <a:chOff x="1442" y="2032"/>
              <a:chExt cx="135" cy="98"/>
            </a:xfrm>
          </p:grpSpPr>
          <p:sp>
            <p:nvSpPr>
              <p:cNvPr id="377" name="Freeform 190">
                <a:extLst>
                  <a:ext uri="{FF2B5EF4-FFF2-40B4-BE49-F238E27FC236}">
                    <a16:creationId xmlns:a16="http://schemas.microsoft.com/office/drawing/2014/main" id="{65962CA2-DB32-4640-95BD-F326026BE183}"/>
                  </a:ext>
                </a:extLst>
              </p:cNvPr>
              <p:cNvSpPr>
                <a:spLocks noChangeAspect="1"/>
              </p:cNvSpPr>
              <p:nvPr/>
            </p:nvSpPr>
            <p:spPr bwMode="auto">
              <a:xfrm>
                <a:off x="1442" y="2032"/>
                <a:ext cx="135" cy="98"/>
              </a:xfrm>
              <a:custGeom>
                <a:avLst/>
                <a:gdLst>
                  <a:gd name="T0" fmla="*/ 135 w 135"/>
                  <a:gd name="T1" fmla="*/ 0 h 98"/>
                  <a:gd name="T2" fmla="*/ 135 w 135"/>
                  <a:gd name="T3" fmla="*/ 98 h 98"/>
                  <a:gd name="T4" fmla="*/ 0 w 135"/>
                  <a:gd name="T5" fmla="*/ 98 h 98"/>
                  <a:gd name="T6" fmla="*/ 135 w 135"/>
                  <a:gd name="T7" fmla="*/ 0 h 98"/>
                  <a:gd name="T8" fmla="*/ 0 60000 65536"/>
                  <a:gd name="T9" fmla="*/ 0 60000 65536"/>
                  <a:gd name="T10" fmla="*/ 0 60000 65536"/>
                  <a:gd name="T11" fmla="*/ 0 60000 65536"/>
                  <a:gd name="T12" fmla="*/ 0 w 135"/>
                  <a:gd name="T13" fmla="*/ 0 h 98"/>
                  <a:gd name="T14" fmla="*/ 135 w 135"/>
                  <a:gd name="T15" fmla="*/ 98 h 98"/>
                </a:gdLst>
                <a:ahLst/>
                <a:cxnLst>
                  <a:cxn ang="T8">
                    <a:pos x="T0" y="T1"/>
                  </a:cxn>
                  <a:cxn ang="T9">
                    <a:pos x="T2" y="T3"/>
                  </a:cxn>
                  <a:cxn ang="T10">
                    <a:pos x="T4" y="T5"/>
                  </a:cxn>
                  <a:cxn ang="T11">
                    <a:pos x="T6" y="T7"/>
                  </a:cxn>
                </a:cxnLst>
                <a:rect l="T12" t="T13" r="T14" b="T15"/>
                <a:pathLst>
                  <a:path w="135" h="98">
                    <a:moveTo>
                      <a:pt x="135" y="0"/>
                    </a:moveTo>
                    <a:lnTo>
                      <a:pt x="135" y="98"/>
                    </a:lnTo>
                    <a:lnTo>
                      <a:pt x="0" y="98"/>
                    </a:lnTo>
                    <a:lnTo>
                      <a:pt x="135" y="0"/>
                    </a:lnTo>
                    <a:close/>
                  </a:path>
                </a:pathLst>
              </a:custGeom>
              <a:solidFill>
                <a:srgbClr val="00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8" name="Freeform 191">
                <a:extLst>
                  <a:ext uri="{FF2B5EF4-FFF2-40B4-BE49-F238E27FC236}">
                    <a16:creationId xmlns:a16="http://schemas.microsoft.com/office/drawing/2014/main" id="{11297C14-52A6-4BFF-823C-D2656338F19E}"/>
                  </a:ext>
                </a:extLst>
              </p:cNvPr>
              <p:cNvSpPr>
                <a:spLocks noChangeAspect="1"/>
              </p:cNvSpPr>
              <p:nvPr/>
            </p:nvSpPr>
            <p:spPr bwMode="auto">
              <a:xfrm>
                <a:off x="1442" y="2032"/>
                <a:ext cx="135" cy="98"/>
              </a:xfrm>
              <a:custGeom>
                <a:avLst/>
                <a:gdLst>
                  <a:gd name="T0" fmla="*/ 135 w 135"/>
                  <a:gd name="T1" fmla="*/ 0 h 98"/>
                  <a:gd name="T2" fmla="*/ 135 w 135"/>
                  <a:gd name="T3" fmla="*/ 98 h 98"/>
                  <a:gd name="T4" fmla="*/ 0 w 135"/>
                  <a:gd name="T5" fmla="*/ 98 h 98"/>
                  <a:gd name="T6" fmla="*/ 0 60000 65536"/>
                  <a:gd name="T7" fmla="*/ 0 60000 65536"/>
                  <a:gd name="T8" fmla="*/ 0 60000 65536"/>
                  <a:gd name="T9" fmla="*/ 0 w 135"/>
                  <a:gd name="T10" fmla="*/ 0 h 98"/>
                  <a:gd name="T11" fmla="*/ 135 w 135"/>
                  <a:gd name="T12" fmla="*/ 98 h 98"/>
                </a:gdLst>
                <a:ahLst/>
                <a:cxnLst>
                  <a:cxn ang="T6">
                    <a:pos x="T0" y="T1"/>
                  </a:cxn>
                  <a:cxn ang="T7">
                    <a:pos x="T2" y="T3"/>
                  </a:cxn>
                  <a:cxn ang="T8">
                    <a:pos x="T4" y="T5"/>
                  </a:cxn>
                </a:cxnLst>
                <a:rect l="T9" t="T10" r="T11" b="T12"/>
                <a:pathLst>
                  <a:path w="135" h="98">
                    <a:moveTo>
                      <a:pt x="135" y="0"/>
                    </a:moveTo>
                    <a:lnTo>
                      <a:pt x="135" y="98"/>
                    </a:lnTo>
                    <a:lnTo>
                      <a:pt x="0" y="98"/>
                    </a:lnTo>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7" name="Group 192">
              <a:extLst>
                <a:ext uri="{FF2B5EF4-FFF2-40B4-BE49-F238E27FC236}">
                  <a16:creationId xmlns:a16="http://schemas.microsoft.com/office/drawing/2014/main" id="{8A806378-88C9-4CB7-A3DF-19E2AC894EB8}"/>
                </a:ext>
              </a:extLst>
            </p:cNvPr>
            <p:cNvGrpSpPr>
              <a:grpSpLocks noChangeAspect="1"/>
            </p:cNvGrpSpPr>
            <p:nvPr/>
          </p:nvGrpSpPr>
          <p:grpSpPr bwMode="auto">
            <a:xfrm>
              <a:off x="1047" y="1834"/>
              <a:ext cx="187" cy="152"/>
              <a:chOff x="1442" y="2032"/>
              <a:chExt cx="135" cy="98"/>
            </a:xfrm>
          </p:grpSpPr>
          <p:sp>
            <p:nvSpPr>
              <p:cNvPr id="375" name="Freeform 193">
                <a:extLst>
                  <a:ext uri="{FF2B5EF4-FFF2-40B4-BE49-F238E27FC236}">
                    <a16:creationId xmlns:a16="http://schemas.microsoft.com/office/drawing/2014/main" id="{5FA55982-0816-4EE8-A5F5-5ECD64AF5924}"/>
                  </a:ext>
                </a:extLst>
              </p:cNvPr>
              <p:cNvSpPr>
                <a:spLocks noChangeAspect="1"/>
              </p:cNvSpPr>
              <p:nvPr/>
            </p:nvSpPr>
            <p:spPr bwMode="auto">
              <a:xfrm>
                <a:off x="1442" y="2032"/>
                <a:ext cx="135" cy="98"/>
              </a:xfrm>
              <a:custGeom>
                <a:avLst/>
                <a:gdLst>
                  <a:gd name="T0" fmla="*/ 0 w 135"/>
                  <a:gd name="T1" fmla="*/ 98 h 98"/>
                  <a:gd name="T2" fmla="*/ 0 w 135"/>
                  <a:gd name="T3" fmla="*/ 0 h 98"/>
                  <a:gd name="T4" fmla="*/ 135 w 135"/>
                  <a:gd name="T5" fmla="*/ 0 h 98"/>
                  <a:gd name="T6" fmla="*/ 0 w 135"/>
                  <a:gd name="T7" fmla="*/ 98 h 98"/>
                  <a:gd name="T8" fmla="*/ 0 60000 65536"/>
                  <a:gd name="T9" fmla="*/ 0 60000 65536"/>
                  <a:gd name="T10" fmla="*/ 0 60000 65536"/>
                  <a:gd name="T11" fmla="*/ 0 60000 65536"/>
                  <a:gd name="T12" fmla="*/ 0 w 135"/>
                  <a:gd name="T13" fmla="*/ 0 h 98"/>
                  <a:gd name="T14" fmla="*/ 135 w 135"/>
                  <a:gd name="T15" fmla="*/ 98 h 98"/>
                </a:gdLst>
                <a:ahLst/>
                <a:cxnLst>
                  <a:cxn ang="T8">
                    <a:pos x="T0" y="T1"/>
                  </a:cxn>
                  <a:cxn ang="T9">
                    <a:pos x="T2" y="T3"/>
                  </a:cxn>
                  <a:cxn ang="T10">
                    <a:pos x="T4" y="T5"/>
                  </a:cxn>
                  <a:cxn ang="T11">
                    <a:pos x="T6" y="T7"/>
                  </a:cxn>
                </a:cxnLst>
                <a:rect l="T12" t="T13" r="T14" b="T15"/>
                <a:pathLst>
                  <a:path w="135" h="98">
                    <a:moveTo>
                      <a:pt x="0" y="98"/>
                    </a:moveTo>
                    <a:lnTo>
                      <a:pt x="0" y="0"/>
                    </a:lnTo>
                    <a:lnTo>
                      <a:pt x="135" y="0"/>
                    </a:lnTo>
                    <a:lnTo>
                      <a:pt x="0" y="98"/>
                    </a:lnTo>
                    <a:close/>
                  </a:path>
                </a:pathLst>
              </a:custGeom>
              <a:solidFill>
                <a:srgbClr val="00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6" name="Freeform 194">
                <a:extLst>
                  <a:ext uri="{FF2B5EF4-FFF2-40B4-BE49-F238E27FC236}">
                    <a16:creationId xmlns:a16="http://schemas.microsoft.com/office/drawing/2014/main" id="{A3EC797C-41F6-4686-AD8B-BBBBA2AB8D5C}"/>
                  </a:ext>
                </a:extLst>
              </p:cNvPr>
              <p:cNvSpPr>
                <a:spLocks noChangeAspect="1"/>
              </p:cNvSpPr>
              <p:nvPr/>
            </p:nvSpPr>
            <p:spPr bwMode="auto">
              <a:xfrm>
                <a:off x="1442" y="2032"/>
                <a:ext cx="135" cy="98"/>
              </a:xfrm>
              <a:custGeom>
                <a:avLst/>
                <a:gdLst>
                  <a:gd name="T0" fmla="*/ 0 w 135"/>
                  <a:gd name="T1" fmla="*/ 98 h 98"/>
                  <a:gd name="T2" fmla="*/ 0 w 135"/>
                  <a:gd name="T3" fmla="*/ 0 h 98"/>
                  <a:gd name="T4" fmla="*/ 135 w 135"/>
                  <a:gd name="T5" fmla="*/ 0 h 98"/>
                  <a:gd name="T6" fmla="*/ 0 60000 65536"/>
                  <a:gd name="T7" fmla="*/ 0 60000 65536"/>
                  <a:gd name="T8" fmla="*/ 0 60000 65536"/>
                  <a:gd name="T9" fmla="*/ 0 w 135"/>
                  <a:gd name="T10" fmla="*/ 0 h 98"/>
                  <a:gd name="T11" fmla="*/ 135 w 135"/>
                  <a:gd name="T12" fmla="*/ 98 h 98"/>
                </a:gdLst>
                <a:ahLst/>
                <a:cxnLst>
                  <a:cxn ang="T6">
                    <a:pos x="T0" y="T1"/>
                  </a:cxn>
                  <a:cxn ang="T7">
                    <a:pos x="T2" y="T3"/>
                  </a:cxn>
                  <a:cxn ang="T8">
                    <a:pos x="T4" y="T5"/>
                  </a:cxn>
                </a:cxnLst>
                <a:rect l="T9" t="T10" r="T11" b="T12"/>
                <a:pathLst>
                  <a:path w="135" h="98">
                    <a:moveTo>
                      <a:pt x="0" y="98"/>
                    </a:moveTo>
                    <a:lnTo>
                      <a:pt x="0" y="0"/>
                    </a:lnTo>
                    <a:lnTo>
                      <a:pt x="135" y="0"/>
                    </a:lnTo>
                  </a:path>
                </a:pathLst>
              </a:custGeom>
              <a:noFill/>
              <a:ln w="7938">
                <a:solidFill>
                  <a:srgbClr val="037C0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8" name="Rectangle 195">
              <a:extLst>
                <a:ext uri="{FF2B5EF4-FFF2-40B4-BE49-F238E27FC236}">
                  <a16:creationId xmlns:a16="http://schemas.microsoft.com/office/drawing/2014/main" id="{0754DFB3-3D80-4F63-BC7F-1CCC30C08EE8}"/>
                </a:ext>
              </a:extLst>
            </p:cNvPr>
            <p:cNvSpPr>
              <a:spLocks noChangeAspect="1" noChangeArrowheads="1"/>
            </p:cNvSpPr>
            <p:nvPr/>
          </p:nvSpPr>
          <p:spPr bwMode="auto">
            <a:xfrm>
              <a:off x="1047" y="1343"/>
              <a:ext cx="189" cy="153"/>
            </a:xfrm>
            <a:prstGeom prst="rect">
              <a:avLst/>
            </a:prstGeom>
            <a:solidFill>
              <a:srgbClr val="00B7A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nvGrpSpPr>
            <p:cNvPr id="29" name="Group 196">
              <a:extLst>
                <a:ext uri="{FF2B5EF4-FFF2-40B4-BE49-F238E27FC236}">
                  <a16:creationId xmlns:a16="http://schemas.microsoft.com/office/drawing/2014/main" id="{20627E99-8EAD-49C6-89A6-25A57067B7D3}"/>
                </a:ext>
              </a:extLst>
            </p:cNvPr>
            <p:cNvGrpSpPr>
              <a:grpSpLocks noChangeAspect="1"/>
            </p:cNvGrpSpPr>
            <p:nvPr/>
          </p:nvGrpSpPr>
          <p:grpSpPr bwMode="auto">
            <a:xfrm>
              <a:off x="1047" y="1343"/>
              <a:ext cx="187" cy="150"/>
              <a:chOff x="1442" y="1714"/>
              <a:chExt cx="135" cy="97"/>
            </a:xfrm>
          </p:grpSpPr>
          <p:sp>
            <p:nvSpPr>
              <p:cNvPr id="373" name="Freeform 197">
                <a:extLst>
                  <a:ext uri="{FF2B5EF4-FFF2-40B4-BE49-F238E27FC236}">
                    <a16:creationId xmlns:a16="http://schemas.microsoft.com/office/drawing/2014/main" id="{C1A523B6-6A15-468D-B5E5-B36F512D665B}"/>
                  </a:ext>
                </a:extLst>
              </p:cNvPr>
              <p:cNvSpPr>
                <a:spLocks noChangeAspect="1"/>
              </p:cNvSpPr>
              <p:nvPr/>
            </p:nvSpPr>
            <p:spPr bwMode="auto">
              <a:xfrm>
                <a:off x="1442" y="1714"/>
                <a:ext cx="135" cy="97"/>
              </a:xfrm>
              <a:custGeom>
                <a:avLst/>
                <a:gdLst>
                  <a:gd name="T0" fmla="*/ 135 w 135"/>
                  <a:gd name="T1" fmla="*/ 0 h 97"/>
                  <a:gd name="T2" fmla="*/ 135 w 135"/>
                  <a:gd name="T3" fmla="*/ 97 h 97"/>
                  <a:gd name="T4" fmla="*/ 0 w 135"/>
                  <a:gd name="T5" fmla="*/ 97 h 97"/>
                  <a:gd name="T6" fmla="*/ 135 w 135"/>
                  <a:gd name="T7" fmla="*/ 0 h 97"/>
                  <a:gd name="T8" fmla="*/ 0 60000 65536"/>
                  <a:gd name="T9" fmla="*/ 0 60000 65536"/>
                  <a:gd name="T10" fmla="*/ 0 60000 65536"/>
                  <a:gd name="T11" fmla="*/ 0 60000 65536"/>
                  <a:gd name="T12" fmla="*/ 0 w 135"/>
                  <a:gd name="T13" fmla="*/ 0 h 97"/>
                  <a:gd name="T14" fmla="*/ 135 w 135"/>
                  <a:gd name="T15" fmla="*/ 97 h 97"/>
                </a:gdLst>
                <a:ahLst/>
                <a:cxnLst>
                  <a:cxn ang="T8">
                    <a:pos x="T0" y="T1"/>
                  </a:cxn>
                  <a:cxn ang="T9">
                    <a:pos x="T2" y="T3"/>
                  </a:cxn>
                  <a:cxn ang="T10">
                    <a:pos x="T4" y="T5"/>
                  </a:cxn>
                  <a:cxn ang="T11">
                    <a:pos x="T6" y="T7"/>
                  </a:cxn>
                </a:cxnLst>
                <a:rect l="T12" t="T13" r="T14" b="T15"/>
                <a:pathLst>
                  <a:path w="135" h="97">
                    <a:moveTo>
                      <a:pt x="135" y="0"/>
                    </a:moveTo>
                    <a:lnTo>
                      <a:pt x="135" y="97"/>
                    </a:lnTo>
                    <a:lnTo>
                      <a:pt x="0" y="97"/>
                    </a:lnTo>
                    <a:lnTo>
                      <a:pt x="135" y="0"/>
                    </a:lnTo>
                    <a:close/>
                  </a:path>
                </a:pathLst>
              </a:custGeom>
              <a:solidFill>
                <a:srgbClr val="00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4" name="Freeform 198">
                <a:extLst>
                  <a:ext uri="{FF2B5EF4-FFF2-40B4-BE49-F238E27FC236}">
                    <a16:creationId xmlns:a16="http://schemas.microsoft.com/office/drawing/2014/main" id="{5FEBCEA2-BABB-436A-B91A-8B2E3B835E30}"/>
                  </a:ext>
                </a:extLst>
              </p:cNvPr>
              <p:cNvSpPr>
                <a:spLocks noChangeAspect="1"/>
              </p:cNvSpPr>
              <p:nvPr/>
            </p:nvSpPr>
            <p:spPr bwMode="auto">
              <a:xfrm>
                <a:off x="1442" y="1714"/>
                <a:ext cx="135" cy="97"/>
              </a:xfrm>
              <a:custGeom>
                <a:avLst/>
                <a:gdLst>
                  <a:gd name="T0" fmla="*/ 135 w 135"/>
                  <a:gd name="T1" fmla="*/ 0 h 97"/>
                  <a:gd name="T2" fmla="*/ 135 w 135"/>
                  <a:gd name="T3" fmla="*/ 97 h 97"/>
                  <a:gd name="T4" fmla="*/ 0 w 135"/>
                  <a:gd name="T5" fmla="*/ 97 h 97"/>
                  <a:gd name="T6" fmla="*/ 0 60000 65536"/>
                  <a:gd name="T7" fmla="*/ 0 60000 65536"/>
                  <a:gd name="T8" fmla="*/ 0 60000 65536"/>
                  <a:gd name="T9" fmla="*/ 0 w 135"/>
                  <a:gd name="T10" fmla="*/ 0 h 97"/>
                  <a:gd name="T11" fmla="*/ 135 w 135"/>
                  <a:gd name="T12" fmla="*/ 97 h 97"/>
                </a:gdLst>
                <a:ahLst/>
                <a:cxnLst>
                  <a:cxn ang="T6">
                    <a:pos x="T0" y="T1"/>
                  </a:cxn>
                  <a:cxn ang="T7">
                    <a:pos x="T2" y="T3"/>
                  </a:cxn>
                  <a:cxn ang="T8">
                    <a:pos x="T4" y="T5"/>
                  </a:cxn>
                </a:cxnLst>
                <a:rect l="T9" t="T10" r="T11" b="T12"/>
                <a:pathLst>
                  <a:path w="135" h="97">
                    <a:moveTo>
                      <a:pt x="135" y="0"/>
                    </a:moveTo>
                    <a:lnTo>
                      <a:pt x="135" y="97"/>
                    </a:lnTo>
                    <a:lnTo>
                      <a:pt x="0" y="97"/>
                    </a:lnTo>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0" name="Group 199">
              <a:extLst>
                <a:ext uri="{FF2B5EF4-FFF2-40B4-BE49-F238E27FC236}">
                  <a16:creationId xmlns:a16="http://schemas.microsoft.com/office/drawing/2014/main" id="{0B1FACB3-3D6C-4FE5-9551-F6A3E3850F2B}"/>
                </a:ext>
              </a:extLst>
            </p:cNvPr>
            <p:cNvGrpSpPr>
              <a:grpSpLocks noChangeAspect="1"/>
            </p:cNvGrpSpPr>
            <p:nvPr/>
          </p:nvGrpSpPr>
          <p:grpSpPr bwMode="auto">
            <a:xfrm>
              <a:off x="1047" y="1343"/>
              <a:ext cx="187" cy="150"/>
              <a:chOff x="1442" y="1714"/>
              <a:chExt cx="135" cy="97"/>
            </a:xfrm>
          </p:grpSpPr>
          <p:sp>
            <p:nvSpPr>
              <p:cNvPr id="371" name="Freeform 200">
                <a:extLst>
                  <a:ext uri="{FF2B5EF4-FFF2-40B4-BE49-F238E27FC236}">
                    <a16:creationId xmlns:a16="http://schemas.microsoft.com/office/drawing/2014/main" id="{18CF2EB8-3140-4831-A857-EC3AE0110DDB}"/>
                  </a:ext>
                </a:extLst>
              </p:cNvPr>
              <p:cNvSpPr>
                <a:spLocks noChangeAspect="1"/>
              </p:cNvSpPr>
              <p:nvPr/>
            </p:nvSpPr>
            <p:spPr bwMode="auto">
              <a:xfrm>
                <a:off x="1442" y="1714"/>
                <a:ext cx="135" cy="97"/>
              </a:xfrm>
              <a:custGeom>
                <a:avLst/>
                <a:gdLst>
                  <a:gd name="T0" fmla="*/ 0 w 135"/>
                  <a:gd name="T1" fmla="*/ 97 h 97"/>
                  <a:gd name="T2" fmla="*/ 0 w 135"/>
                  <a:gd name="T3" fmla="*/ 0 h 97"/>
                  <a:gd name="T4" fmla="*/ 135 w 135"/>
                  <a:gd name="T5" fmla="*/ 0 h 97"/>
                  <a:gd name="T6" fmla="*/ 0 w 135"/>
                  <a:gd name="T7" fmla="*/ 97 h 97"/>
                  <a:gd name="T8" fmla="*/ 0 60000 65536"/>
                  <a:gd name="T9" fmla="*/ 0 60000 65536"/>
                  <a:gd name="T10" fmla="*/ 0 60000 65536"/>
                  <a:gd name="T11" fmla="*/ 0 60000 65536"/>
                  <a:gd name="T12" fmla="*/ 0 w 135"/>
                  <a:gd name="T13" fmla="*/ 0 h 97"/>
                  <a:gd name="T14" fmla="*/ 135 w 135"/>
                  <a:gd name="T15" fmla="*/ 97 h 97"/>
                </a:gdLst>
                <a:ahLst/>
                <a:cxnLst>
                  <a:cxn ang="T8">
                    <a:pos x="T0" y="T1"/>
                  </a:cxn>
                  <a:cxn ang="T9">
                    <a:pos x="T2" y="T3"/>
                  </a:cxn>
                  <a:cxn ang="T10">
                    <a:pos x="T4" y="T5"/>
                  </a:cxn>
                  <a:cxn ang="T11">
                    <a:pos x="T6" y="T7"/>
                  </a:cxn>
                </a:cxnLst>
                <a:rect l="T12" t="T13" r="T14" b="T15"/>
                <a:pathLst>
                  <a:path w="135" h="97">
                    <a:moveTo>
                      <a:pt x="0" y="97"/>
                    </a:moveTo>
                    <a:lnTo>
                      <a:pt x="0" y="0"/>
                    </a:lnTo>
                    <a:lnTo>
                      <a:pt x="135" y="0"/>
                    </a:lnTo>
                    <a:lnTo>
                      <a:pt x="0" y="97"/>
                    </a:lnTo>
                    <a:close/>
                  </a:path>
                </a:pathLst>
              </a:custGeom>
              <a:solidFill>
                <a:srgbClr val="00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2" name="Freeform 201">
                <a:extLst>
                  <a:ext uri="{FF2B5EF4-FFF2-40B4-BE49-F238E27FC236}">
                    <a16:creationId xmlns:a16="http://schemas.microsoft.com/office/drawing/2014/main" id="{A0A0C4C1-87D6-411C-8579-C032DC377283}"/>
                  </a:ext>
                </a:extLst>
              </p:cNvPr>
              <p:cNvSpPr>
                <a:spLocks noChangeAspect="1"/>
              </p:cNvSpPr>
              <p:nvPr/>
            </p:nvSpPr>
            <p:spPr bwMode="auto">
              <a:xfrm>
                <a:off x="1442" y="1714"/>
                <a:ext cx="135" cy="97"/>
              </a:xfrm>
              <a:custGeom>
                <a:avLst/>
                <a:gdLst>
                  <a:gd name="T0" fmla="*/ 0 w 135"/>
                  <a:gd name="T1" fmla="*/ 97 h 97"/>
                  <a:gd name="T2" fmla="*/ 0 w 135"/>
                  <a:gd name="T3" fmla="*/ 0 h 97"/>
                  <a:gd name="T4" fmla="*/ 135 w 135"/>
                  <a:gd name="T5" fmla="*/ 0 h 97"/>
                  <a:gd name="T6" fmla="*/ 0 60000 65536"/>
                  <a:gd name="T7" fmla="*/ 0 60000 65536"/>
                  <a:gd name="T8" fmla="*/ 0 60000 65536"/>
                  <a:gd name="T9" fmla="*/ 0 w 135"/>
                  <a:gd name="T10" fmla="*/ 0 h 97"/>
                  <a:gd name="T11" fmla="*/ 135 w 135"/>
                  <a:gd name="T12" fmla="*/ 97 h 97"/>
                </a:gdLst>
                <a:ahLst/>
                <a:cxnLst>
                  <a:cxn ang="T6">
                    <a:pos x="T0" y="T1"/>
                  </a:cxn>
                  <a:cxn ang="T7">
                    <a:pos x="T2" y="T3"/>
                  </a:cxn>
                  <a:cxn ang="T8">
                    <a:pos x="T4" y="T5"/>
                  </a:cxn>
                </a:cxnLst>
                <a:rect l="T9" t="T10" r="T11" b="T12"/>
                <a:pathLst>
                  <a:path w="135" h="97">
                    <a:moveTo>
                      <a:pt x="0" y="97"/>
                    </a:moveTo>
                    <a:lnTo>
                      <a:pt x="0" y="0"/>
                    </a:lnTo>
                    <a:lnTo>
                      <a:pt x="135" y="0"/>
                    </a:lnTo>
                  </a:path>
                </a:pathLst>
              </a:custGeom>
              <a:noFill/>
              <a:ln w="7938">
                <a:solidFill>
                  <a:srgbClr val="037C0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1" name="Rectangle 202">
              <a:extLst>
                <a:ext uri="{FF2B5EF4-FFF2-40B4-BE49-F238E27FC236}">
                  <a16:creationId xmlns:a16="http://schemas.microsoft.com/office/drawing/2014/main" id="{6F05233C-DBB0-4A91-86BF-C6362D95E152}"/>
                </a:ext>
              </a:extLst>
            </p:cNvPr>
            <p:cNvSpPr>
              <a:spLocks noChangeAspect="1" noChangeArrowheads="1"/>
            </p:cNvSpPr>
            <p:nvPr/>
          </p:nvSpPr>
          <p:spPr bwMode="auto">
            <a:xfrm>
              <a:off x="1277" y="1834"/>
              <a:ext cx="189" cy="152"/>
            </a:xfrm>
            <a:prstGeom prst="rect">
              <a:avLst/>
            </a:prstGeom>
            <a:solidFill>
              <a:srgbClr val="00B7A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nvGrpSpPr>
            <p:cNvPr id="32" name="Group 203">
              <a:extLst>
                <a:ext uri="{FF2B5EF4-FFF2-40B4-BE49-F238E27FC236}">
                  <a16:creationId xmlns:a16="http://schemas.microsoft.com/office/drawing/2014/main" id="{8860B330-D6EC-4C88-BDED-A539FE94864C}"/>
                </a:ext>
              </a:extLst>
            </p:cNvPr>
            <p:cNvGrpSpPr>
              <a:grpSpLocks noChangeAspect="1"/>
            </p:cNvGrpSpPr>
            <p:nvPr/>
          </p:nvGrpSpPr>
          <p:grpSpPr bwMode="auto">
            <a:xfrm>
              <a:off x="1277" y="1834"/>
              <a:ext cx="186" cy="152"/>
              <a:chOff x="1608" y="2032"/>
              <a:chExt cx="134" cy="98"/>
            </a:xfrm>
          </p:grpSpPr>
          <p:sp>
            <p:nvSpPr>
              <p:cNvPr id="369" name="Freeform 204">
                <a:extLst>
                  <a:ext uri="{FF2B5EF4-FFF2-40B4-BE49-F238E27FC236}">
                    <a16:creationId xmlns:a16="http://schemas.microsoft.com/office/drawing/2014/main" id="{58270E40-2325-40E7-AC18-0B5963BD477B}"/>
                  </a:ext>
                </a:extLst>
              </p:cNvPr>
              <p:cNvSpPr>
                <a:spLocks noChangeAspect="1"/>
              </p:cNvSpPr>
              <p:nvPr/>
            </p:nvSpPr>
            <p:spPr bwMode="auto">
              <a:xfrm>
                <a:off x="1608" y="2032"/>
                <a:ext cx="134" cy="98"/>
              </a:xfrm>
              <a:custGeom>
                <a:avLst/>
                <a:gdLst>
                  <a:gd name="T0" fmla="*/ 134 w 134"/>
                  <a:gd name="T1" fmla="*/ 0 h 98"/>
                  <a:gd name="T2" fmla="*/ 134 w 134"/>
                  <a:gd name="T3" fmla="*/ 98 h 98"/>
                  <a:gd name="T4" fmla="*/ 0 w 134"/>
                  <a:gd name="T5" fmla="*/ 98 h 98"/>
                  <a:gd name="T6" fmla="*/ 134 w 134"/>
                  <a:gd name="T7" fmla="*/ 0 h 98"/>
                  <a:gd name="T8" fmla="*/ 0 60000 65536"/>
                  <a:gd name="T9" fmla="*/ 0 60000 65536"/>
                  <a:gd name="T10" fmla="*/ 0 60000 65536"/>
                  <a:gd name="T11" fmla="*/ 0 60000 65536"/>
                  <a:gd name="T12" fmla="*/ 0 w 134"/>
                  <a:gd name="T13" fmla="*/ 0 h 98"/>
                  <a:gd name="T14" fmla="*/ 134 w 134"/>
                  <a:gd name="T15" fmla="*/ 98 h 98"/>
                </a:gdLst>
                <a:ahLst/>
                <a:cxnLst>
                  <a:cxn ang="T8">
                    <a:pos x="T0" y="T1"/>
                  </a:cxn>
                  <a:cxn ang="T9">
                    <a:pos x="T2" y="T3"/>
                  </a:cxn>
                  <a:cxn ang="T10">
                    <a:pos x="T4" y="T5"/>
                  </a:cxn>
                  <a:cxn ang="T11">
                    <a:pos x="T6" y="T7"/>
                  </a:cxn>
                </a:cxnLst>
                <a:rect l="T12" t="T13" r="T14" b="T15"/>
                <a:pathLst>
                  <a:path w="134" h="98">
                    <a:moveTo>
                      <a:pt x="134" y="0"/>
                    </a:moveTo>
                    <a:lnTo>
                      <a:pt x="134" y="98"/>
                    </a:lnTo>
                    <a:lnTo>
                      <a:pt x="0" y="98"/>
                    </a:lnTo>
                    <a:lnTo>
                      <a:pt x="134" y="0"/>
                    </a:lnTo>
                    <a:close/>
                  </a:path>
                </a:pathLst>
              </a:custGeom>
              <a:solidFill>
                <a:srgbClr val="00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0" name="Freeform 205">
                <a:extLst>
                  <a:ext uri="{FF2B5EF4-FFF2-40B4-BE49-F238E27FC236}">
                    <a16:creationId xmlns:a16="http://schemas.microsoft.com/office/drawing/2014/main" id="{2ACE4416-53F1-482E-9C92-7568D87424D0}"/>
                  </a:ext>
                </a:extLst>
              </p:cNvPr>
              <p:cNvSpPr>
                <a:spLocks noChangeAspect="1"/>
              </p:cNvSpPr>
              <p:nvPr/>
            </p:nvSpPr>
            <p:spPr bwMode="auto">
              <a:xfrm>
                <a:off x="1608" y="2032"/>
                <a:ext cx="134" cy="98"/>
              </a:xfrm>
              <a:custGeom>
                <a:avLst/>
                <a:gdLst>
                  <a:gd name="T0" fmla="*/ 134 w 134"/>
                  <a:gd name="T1" fmla="*/ 0 h 98"/>
                  <a:gd name="T2" fmla="*/ 134 w 134"/>
                  <a:gd name="T3" fmla="*/ 98 h 98"/>
                  <a:gd name="T4" fmla="*/ 0 w 134"/>
                  <a:gd name="T5" fmla="*/ 98 h 98"/>
                  <a:gd name="T6" fmla="*/ 0 60000 65536"/>
                  <a:gd name="T7" fmla="*/ 0 60000 65536"/>
                  <a:gd name="T8" fmla="*/ 0 60000 65536"/>
                  <a:gd name="T9" fmla="*/ 0 w 134"/>
                  <a:gd name="T10" fmla="*/ 0 h 98"/>
                  <a:gd name="T11" fmla="*/ 134 w 134"/>
                  <a:gd name="T12" fmla="*/ 98 h 98"/>
                </a:gdLst>
                <a:ahLst/>
                <a:cxnLst>
                  <a:cxn ang="T6">
                    <a:pos x="T0" y="T1"/>
                  </a:cxn>
                  <a:cxn ang="T7">
                    <a:pos x="T2" y="T3"/>
                  </a:cxn>
                  <a:cxn ang="T8">
                    <a:pos x="T4" y="T5"/>
                  </a:cxn>
                </a:cxnLst>
                <a:rect l="T9" t="T10" r="T11" b="T12"/>
                <a:pathLst>
                  <a:path w="134" h="98">
                    <a:moveTo>
                      <a:pt x="134" y="0"/>
                    </a:moveTo>
                    <a:lnTo>
                      <a:pt x="134" y="98"/>
                    </a:lnTo>
                    <a:lnTo>
                      <a:pt x="0" y="98"/>
                    </a:lnTo>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3" name="Group 206">
              <a:extLst>
                <a:ext uri="{FF2B5EF4-FFF2-40B4-BE49-F238E27FC236}">
                  <a16:creationId xmlns:a16="http://schemas.microsoft.com/office/drawing/2014/main" id="{2C8830A8-AED1-42CC-98B2-A40767914784}"/>
                </a:ext>
              </a:extLst>
            </p:cNvPr>
            <p:cNvGrpSpPr>
              <a:grpSpLocks noChangeAspect="1"/>
            </p:cNvGrpSpPr>
            <p:nvPr/>
          </p:nvGrpSpPr>
          <p:grpSpPr bwMode="auto">
            <a:xfrm>
              <a:off x="1277" y="1834"/>
              <a:ext cx="186" cy="152"/>
              <a:chOff x="1608" y="2032"/>
              <a:chExt cx="134" cy="98"/>
            </a:xfrm>
          </p:grpSpPr>
          <p:sp>
            <p:nvSpPr>
              <p:cNvPr id="367" name="Freeform 207">
                <a:extLst>
                  <a:ext uri="{FF2B5EF4-FFF2-40B4-BE49-F238E27FC236}">
                    <a16:creationId xmlns:a16="http://schemas.microsoft.com/office/drawing/2014/main" id="{ADF3F75E-0C99-4A8A-B557-B63ED09D014C}"/>
                  </a:ext>
                </a:extLst>
              </p:cNvPr>
              <p:cNvSpPr>
                <a:spLocks noChangeAspect="1"/>
              </p:cNvSpPr>
              <p:nvPr/>
            </p:nvSpPr>
            <p:spPr bwMode="auto">
              <a:xfrm>
                <a:off x="1608" y="2032"/>
                <a:ext cx="134" cy="98"/>
              </a:xfrm>
              <a:custGeom>
                <a:avLst/>
                <a:gdLst>
                  <a:gd name="T0" fmla="*/ 0 w 134"/>
                  <a:gd name="T1" fmla="*/ 98 h 98"/>
                  <a:gd name="T2" fmla="*/ 0 w 134"/>
                  <a:gd name="T3" fmla="*/ 0 h 98"/>
                  <a:gd name="T4" fmla="*/ 134 w 134"/>
                  <a:gd name="T5" fmla="*/ 0 h 98"/>
                  <a:gd name="T6" fmla="*/ 0 w 134"/>
                  <a:gd name="T7" fmla="*/ 98 h 98"/>
                  <a:gd name="T8" fmla="*/ 0 60000 65536"/>
                  <a:gd name="T9" fmla="*/ 0 60000 65536"/>
                  <a:gd name="T10" fmla="*/ 0 60000 65536"/>
                  <a:gd name="T11" fmla="*/ 0 60000 65536"/>
                  <a:gd name="T12" fmla="*/ 0 w 134"/>
                  <a:gd name="T13" fmla="*/ 0 h 98"/>
                  <a:gd name="T14" fmla="*/ 134 w 134"/>
                  <a:gd name="T15" fmla="*/ 98 h 98"/>
                </a:gdLst>
                <a:ahLst/>
                <a:cxnLst>
                  <a:cxn ang="T8">
                    <a:pos x="T0" y="T1"/>
                  </a:cxn>
                  <a:cxn ang="T9">
                    <a:pos x="T2" y="T3"/>
                  </a:cxn>
                  <a:cxn ang="T10">
                    <a:pos x="T4" y="T5"/>
                  </a:cxn>
                  <a:cxn ang="T11">
                    <a:pos x="T6" y="T7"/>
                  </a:cxn>
                </a:cxnLst>
                <a:rect l="T12" t="T13" r="T14" b="T15"/>
                <a:pathLst>
                  <a:path w="134" h="98">
                    <a:moveTo>
                      <a:pt x="0" y="98"/>
                    </a:moveTo>
                    <a:lnTo>
                      <a:pt x="0" y="0"/>
                    </a:lnTo>
                    <a:lnTo>
                      <a:pt x="134" y="0"/>
                    </a:lnTo>
                    <a:lnTo>
                      <a:pt x="0" y="98"/>
                    </a:lnTo>
                    <a:close/>
                  </a:path>
                </a:pathLst>
              </a:custGeom>
              <a:solidFill>
                <a:srgbClr val="00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 name="Freeform 208">
                <a:extLst>
                  <a:ext uri="{FF2B5EF4-FFF2-40B4-BE49-F238E27FC236}">
                    <a16:creationId xmlns:a16="http://schemas.microsoft.com/office/drawing/2014/main" id="{E698653D-B1AE-43BF-8C21-EB93604F10F6}"/>
                  </a:ext>
                </a:extLst>
              </p:cNvPr>
              <p:cNvSpPr>
                <a:spLocks noChangeAspect="1"/>
              </p:cNvSpPr>
              <p:nvPr/>
            </p:nvSpPr>
            <p:spPr bwMode="auto">
              <a:xfrm>
                <a:off x="1608" y="2032"/>
                <a:ext cx="134" cy="98"/>
              </a:xfrm>
              <a:custGeom>
                <a:avLst/>
                <a:gdLst>
                  <a:gd name="T0" fmla="*/ 0 w 134"/>
                  <a:gd name="T1" fmla="*/ 98 h 98"/>
                  <a:gd name="T2" fmla="*/ 0 w 134"/>
                  <a:gd name="T3" fmla="*/ 0 h 98"/>
                  <a:gd name="T4" fmla="*/ 134 w 134"/>
                  <a:gd name="T5" fmla="*/ 0 h 98"/>
                  <a:gd name="T6" fmla="*/ 0 60000 65536"/>
                  <a:gd name="T7" fmla="*/ 0 60000 65536"/>
                  <a:gd name="T8" fmla="*/ 0 60000 65536"/>
                  <a:gd name="T9" fmla="*/ 0 w 134"/>
                  <a:gd name="T10" fmla="*/ 0 h 98"/>
                  <a:gd name="T11" fmla="*/ 134 w 134"/>
                  <a:gd name="T12" fmla="*/ 98 h 98"/>
                </a:gdLst>
                <a:ahLst/>
                <a:cxnLst>
                  <a:cxn ang="T6">
                    <a:pos x="T0" y="T1"/>
                  </a:cxn>
                  <a:cxn ang="T7">
                    <a:pos x="T2" y="T3"/>
                  </a:cxn>
                  <a:cxn ang="T8">
                    <a:pos x="T4" y="T5"/>
                  </a:cxn>
                </a:cxnLst>
                <a:rect l="T9" t="T10" r="T11" b="T12"/>
                <a:pathLst>
                  <a:path w="134" h="98">
                    <a:moveTo>
                      <a:pt x="0" y="98"/>
                    </a:moveTo>
                    <a:lnTo>
                      <a:pt x="0" y="0"/>
                    </a:lnTo>
                    <a:lnTo>
                      <a:pt x="134" y="0"/>
                    </a:lnTo>
                  </a:path>
                </a:pathLst>
              </a:custGeom>
              <a:noFill/>
              <a:ln w="7938">
                <a:solidFill>
                  <a:srgbClr val="037C0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4" name="Rectangle 209">
              <a:extLst>
                <a:ext uri="{FF2B5EF4-FFF2-40B4-BE49-F238E27FC236}">
                  <a16:creationId xmlns:a16="http://schemas.microsoft.com/office/drawing/2014/main" id="{662D9D15-3B57-419B-BA06-24F600867035}"/>
                </a:ext>
              </a:extLst>
            </p:cNvPr>
            <p:cNvSpPr>
              <a:spLocks noChangeAspect="1" noChangeArrowheads="1"/>
            </p:cNvSpPr>
            <p:nvPr/>
          </p:nvSpPr>
          <p:spPr bwMode="auto">
            <a:xfrm>
              <a:off x="1277" y="1589"/>
              <a:ext cx="189" cy="151"/>
            </a:xfrm>
            <a:prstGeom prst="rect">
              <a:avLst/>
            </a:prstGeom>
            <a:solidFill>
              <a:srgbClr val="00B7A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nvGrpSpPr>
            <p:cNvPr id="35" name="Group 210">
              <a:extLst>
                <a:ext uri="{FF2B5EF4-FFF2-40B4-BE49-F238E27FC236}">
                  <a16:creationId xmlns:a16="http://schemas.microsoft.com/office/drawing/2014/main" id="{654254D9-1EBC-4247-9DF6-CAFFCD0ED470}"/>
                </a:ext>
              </a:extLst>
            </p:cNvPr>
            <p:cNvGrpSpPr>
              <a:grpSpLocks noChangeAspect="1"/>
            </p:cNvGrpSpPr>
            <p:nvPr/>
          </p:nvGrpSpPr>
          <p:grpSpPr bwMode="auto">
            <a:xfrm>
              <a:off x="1277" y="1589"/>
              <a:ext cx="186" cy="150"/>
              <a:chOff x="1608" y="1873"/>
              <a:chExt cx="134" cy="97"/>
            </a:xfrm>
          </p:grpSpPr>
          <p:sp>
            <p:nvSpPr>
              <p:cNvPr id="365" name="Freeform 211">
                <a:extLst>
                  <a:ext uri="{FF2B5EF4-FFF2-40B4-BE49-F238E27FC236}">
                    <a16:creationId xmlns:a16="http://schemas.microsoft.com/office/drawing/2014/main" id="{2E655E4A-7741-4420-89AD-6DBF2B85C9D6}"/>
                  </a:ext>
                </a:extLst>
              </p:cNvPr>
              <p:cNvSpPr>
                <a:spLocks noChangeAspect="1"/>
              </p:cNvSpPr>
              <p:nvPr/>
            </p:nvSpPr>
            <p:spPr bwMode="auto">
              <a:xfrm>
                <a:off x="1608" y="1873"/>
                <a:ext cx="134" cy="97"/>
              </a:xfrm>
              <a:custGeom>
                <a:avLst/>
                <a:gdLst>
                  <a:gd name="T0" fmla="*/ 134 w 134"/>
                  <a:gd name="T1" fmla="*/ 0 h 97"/>
                  <a:gd name="T2" fmla="*/ 134 w 134"/>
                  <a:gd name="T3" fmla="*/ 97 h 97"/>
                  <a:gd name="T4" fmla="*/ 0 w 134"/>
                  <a:gd name="T5" fmla="*/ 97 h 97"/>
                  <a:gd name="T6" fmla="*/ 134 w 134"/>
                  <a:gd name="T7" fmla="*/ 0 h 97"/>
                  <a:gd name="T8" fmla="*/ 0 60000 65536"/>
                  <a:gd name="T9" fmla="*/ 0 60000 65536"/>
                  <a:gd name="T10" fmla="*/ 0 60000 65536"/>
                  <a:gd name="T11" fmla="*/ 0 60000 65536"/>
                  <a:gd name="T12" fmla="*/ 0 w 134"/>
                  <a:gd name="T13" fmla="*/ 0 h 97"/>
                  <a:gd name="T14" fmla="*/ 134 w 134"/>
                  <a:gd name="T15" fmla="*/ 97 h 97"/>
                </a:gdLst>
                <a:ahLst/>
                <a:cxnLst>
                  <a:cxn ang="T8">
                    <a:pos x="T0" y="T1"/>
                  </a:cxn>
                  <a:cxn ang="T9">
                    <a:pos x="T2" y="T3"/>
                  </a:cxn>
                  <a:cxn ang="T10">
                    <a:pos x="T4" y="T5"/>
                  </a:cxn>
                  <a:cxn ang="T11">
                    <a:pos x="T6" y="T7"/>
                  </a:cxn>
                </a:cxnLst>
                <a:rect l="T12" t="T13" r="T14" b="T15"/>
                <a:pathLst>
                  <a:path w="134" h="97">
                    <a:moveTo>
                      <a:pt x="134" y="0"/>
                    </a:moveTo>
                    <a:lnTo>
                      <a:pt x="134" y="97"/>
                    </a:lnTo>
                    <a:lnTo>
                      <a:pt x="0" y="97"/>
                    </a:lnTo>
                    <a:lnTo>
                      <a:pt x="134" y="0"/>
                    </a:lnTo>
                    <a:close/>
                  </a:path>
                </a:pathLst>
              </a:custGeom>
              <a:solidFill>
                <a:srgbClr val="00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 name="Freeform 212">
                <a:extLst>
                  <a:ext uri="{FF2B5EF4-FFF2-40B4-BE49-F238E27FC236}">
                    <a16:creationId xmlns:a16="http://schemas.microsoft.com/office/drawing/2014/main" id="{11532B2C-4561-4C0A-ACA4-91052C11E34F}"/>
                  </a:ext>
                </a:extLst>
              </p:cNvPr>
              <p:cNvSpPr>
                <a:spLocks noChangeAspect="1"/>
              </p:cNvSpPr>
              <p:nvPr/>
            </p:nvSpPr>
            <p:spPr bwMode="auto">
              <a:xfrm>
                <a:off x="1608" y="1873"/>
                <a:ext cx="134" cy="97"/>
              </a:xfrm>
              <a:custGeom>
                <a:avLst/>
                <a:gdLst>
                  <a:gd name="T0" fmla="*/ 134 w 134"/>
                  <a:gd name="T1" fmla="*/ 0 h 97"/>
                  <a:gd name="T2" fmla="*/ 134 w 134"/>
                  <a:gd name="T3" fmla="*/ 97 h 97"/>
                  <a:gd name="T4" fmla="*/ 0 w 134"/>
                  <a:gd name="T5" fmla="*/ 97 h 97"/>
                  <a:gd name="T6" fmla="*/ 0 60000 65536"/>
                  <a:gd name="T7" fmla="*/ 0 60000 65536"/>
                  <a:gd name="T8" fmla="*/ 0 60000 65536"/>
                  <a:gd name="T9" fmla="*/ 0 w 134"/>
                  <a:gd name="T10" fmla="*/ 0 h 97"/>
                  <a:gd name="T11" fmla="*/ 134 w 134"/>
                  <a:gd name="T12" fmla="*/ 97 h 97"/>
                </a:gdLst>
                <a:ahLst/>
                <a:cxnLst>
                  <a:cxn ang="T6">
                    <a:pos x="T0" y="T1"/>
                  </a:cxn>
                  <a:cxn ang="T7">
                    <a:pos x="T2" y="T3"/>
                  </a:cxn>
                  <a:cxn ang="T8">
                    <a:pos x="T4" y="T5"/>
                  </a:cxn>
                </a:cxnLst>
                <a:rect l="T9" t="T10" r="T11" b="T12"/>
                <a:pathLst>
                  <a:path w="134" h="97">
                    <a:moveTo>
                      <a:pt x="134" y="0"/>
                    </a:moveTo>
                    <a:lnTo>
                      <a:pt x="134" y="97"/>
                    </a:lnTo>
                    <a:lnTo>
                      <a:pt x="0" y="97"/>
                    </a:lnTo>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6" name="Group 213">
              <a:extLst>
                <a:ext uri="{FF2B5EF4-FFF2-40B4-BE49-F238E27FC236}">
                  <a16:creationId xmlns:a16="http://schemas.microsoft.com/office/drawing/2014/main" id="{FE178E5C-D116-4EC1-9E4C-7F9C6B27E9C7}"/>
                </a:ext>
              </a:extLst>
            </p:cNvPr>
            <p:cNvGrpSpPr>
              <a:grpSpLocks noChangeAspect="1"/>
            </p:cNvGrpSpPr>
            <p:nvPr/>
          </p:nvGrpSpPr>
          <p:grpSpPr bwMode="auto">
            <a:xfrm>
              <a:off x="1277" y="1589"/>
              <a:ext cx="186" cy="150"/>
              <a:chOff x="1608" y="1873"/>
              <a:chExt cx="134" cy="97"/>
            </a:xfrm>
          </p:grpSpPr>
          <p:sp>
            <p:nvSpPr>
              <p:cNvPr id="363" name="Freeform 214">
                <a:extLst>
                  <a:ext uri="{FF2B5EF4-FFF2-40B4-BE49-F238E27FC236}">
                    <a16:creationId xmlns:a16="http://schemas.microsoft.com/office/drawing/2014/main" id="{B028886B-4CC8-46EB-8CD9-998F0F9CD05F}"/>
                  </a:ext>
                </a:extLst>
              </p:cNvPr>
              <p:cNvSpPr>
                <a:spLocks noChangeAspect="1"/>
              </p:cNvSpPr>
              <p:nvPr/>
            </p:nvSpPr>
            <p:spPr bwMode="auto">
              <a:xfrm>
                <a:off x="1608" y="1873"/>
                <a:ext cx="134" cy="97"/>
              </a:xfrm>
              <a:custGeom>
                <a:avLst/>
                <a:gdLst>
                  <a:gd name="T0" fmla="*/ 0 w 134"/>
                  <a:gd name="T1" fmla="*/ 97 h 97"/>
                  <a:gd name="T2" fmla="*/ 0 w 134"/>
                  <a:gd name="T3" fmla="*/ 0 h 97"/>
                  <a:gd name="T4" fmla="*/ 134 w 134"/>
                  <a:gd name="T5" fmla="*/ 0 h 97"/>
                  <a:gd name="T6" fmla="*/ 0 w 134"/>
                  <a:gd name="T7" fmla="*/ 97 h 97"/>
                  <a:gd name="T8" fmla="*/ 0 60000 65536"/>
                  <a:gd name="T9" fmla="*/ 0 60000 65536"/>
                  <a:gd name="T10" fmla="*/ 0 60000 65536"/>
                  <a:gd name="T11" fmla="*/ 0 60000 65536"/>
                  <a:gd name="T12" fmla="*/ 0 w 134"/>
                  <a:gd name="T13" fmla="*/ 0 h 97"/>
                  <a:gd name="T14" fmla="*/ 134 w 134"/>
                  <a:gd name="T15" fmla="*/ 97 h 97"/>
                </a:gdLst>
                <a:ahLst/>
                <a:cxnLst>
                  <a:cxn ang="T8">
                    <a:pos x="T0" y="T1"/>
                  </a:cxn>
                  <a:cxn ang="T9">
                    <a:pos x="T2" y="T3"/>
                  </a:cxn>
                  <a:cxn ang="T10">
                    <a:pos x="T4" y="T5"/>
                  </a:cxn>
                  <a:cxn ang="T11">
                    <a:pos x="T6" y="T7"/>
                  </a:cxn>
                </a:cxnLst>
                <a:rect l="T12" t="T13" r="T14" b="T15"/>
                <a:pathLst>
                  <a:path w="134" h="97">
                    <a:moveTo>
                      <a:pt x="0" y="97"/>
                    </a:moveTo>
                    <a:lnTo>
                      <a:pt x="0" y="0"/>
                    </a:lnTo>
                    <a:lnTo>
                      <a:pt x="134" y="0"/>
                    </a:lnTo>
                    <a:lnTo>
                      <a:pt x="0" y="97"/>
                    </a:lnTo>
                    <a:close/>
                  </a:path>
                </a:pathLst>
              </a:custGeom>
              <a:solidFill>
                <a:srgbClr val="00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4" name="Freeform 215">
                <a:extLst>
                  <a:ext uri="{FF2B5EF4-FFF2-40B4-BE49-F238E27FC236}">
                    <a16:creationId xmlns:a16="http://schemas.microsoft.com/office/drawing/2014/main" id="{F5222436-B878-4B8E-A615-06B7ED3AAC8A}"/>
                  </a:ext>
                </a:extLst>
              </p:cNvPr>
              <p:cNvSpPr>
                <a:spLocks noChangeAspect="1"/>
              </p:cNvSpPr>
              <p:nvPr/>
            </p:nvSpPr>
            <p:spPr bwMode="auto">
              <a:xfrm>
                <a:off x="1608" y="1873"/>
                <a:ext cx="134" cy="97"/>
              </a:xfrm>
              <a:custGeom>
                <a:avLst/>
                <a:gdLst>
                  <a:gd name="T0" fmla="*/ 0 w 134"/>
                  <a:gd name="T1" fmla="*/ 97 h 97"/>
                  <a:gd name="T2" fmla="*/ 0 w 134"/>
                  <a:gd name="T3" fmla="*/ 0 h 97"/>
                  <a:gd name="T4" fmla="*/ 134 w 134"/>
                  <a:gd name="T5" fmla="*/ 0 h 97"/>
                  <a:gd name="T6" fmla="*/ 0 60000 65536"/>
                  <a:gd name="T7" fmla="*/ 0 60000 65536"/>
                  <a:gd name="T8" fmla="*/ 0 60000 65536"/>
                  <a:gd name="T9" fmla="*/ 0 w 134"/>
                  <a:gd name="T10" fmla="*/ 0 h 97"/>
                  <a:gd name="T11" fmla="*/ 134 w 134"/>
                  <a:gd name="T12" fmla="*/ 97 h 97"/>
                </a:gdLst>
                <a:ahLst/>
                <a:cxnLst>
                  <a:cxn ang="T6">
                    <a:pos x="T0" y="T1"/>
                  </a:cxn>
                  <a:cxn ang="T7">
                    <a:pos x="T2" y="T3"/>
                  </a:cxn>
                  <a:cxn ang="T8">
                    <a:pos x="T4" y="T5"/>
                  </a:cxn>
                </a:cxnLst>
                <a:rect l="T9" t="T10" r="T11" b="T12"/>
                <a:pathLst>
                  <a:path w="134" h="97">
                    <a:moveTo>
                      <a:pt x="0" y="97"/>
                    </a:moveTo>
                    <a:lnTo>
                      <a:pt x="0" y="0"/>
                    </a:lnTo>
                    <a:lnTo>
                      <a:pt x="134" y="0"/>
                    </a:lnTo>
                  </a:path>
                </a:pathLst>
              </a:custGeom>
              <a:noFill/>
              <a:ln w="7938">
                <a:solidFill>
                  <a:srgbClr val="037C0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7" name="Rectangle 216">
              <a:extLst>
                <a:ext uri="{FF2B5EF4-FFF2-40B4-BE49-F238E27FC236}">
                  <a16:creationId xmlns:a16="http://schemas.microsoft.com/office/drawing/2014/main" id="{23CCC366-AE5B-48FB-8211-74A9516F7296}"/>
                </a:ext>
              </a:extLst>
            </p:cNvPr>
            <p:cNvSpPr>
              <a:spLocks noChangeAspect="1" noChangeArrowheads="1"/>
            </p:cNvSpPr>
            <p:nvPr/>
          </p:nvSpPr>
          <p:spPr bwMode="auto">
            <a:xfrm>
              <a:off x="1611" y="1447"/>
              <a:ext cx="13" cy="461"/>
            </a:xfrm>
            <a:prstGeom prst="rect">
              <a:avLst/>
            </a:prstGeom>
            <a:solidFill>
              <a:srgbClr val="6666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8" name="Rectangle 217">
              <a:extLst>
                <a:ext uri="{FF2B5EF4-FFF2-40B4-BE49-F238E27FC236}">
                  <a16:creationId xmlns:a16="http://schemas.microsoft.com/office/drawing/2014/main" id="{19B4C450-BD13-4DC2-9D0F-12C957606119}"/>
                </a:ext>
              </a:extLst>
            </p:cNvPr>
            <p:cNvSpPr>
              <a:spLocks noChangeAspect="1" noChangeArrowheads="1"/>
            </p:cNvSpPr>
            <p:nvPr/>
          </p:nvSpPr>
          <p:spPr bwMode="auto">
            <a:xfrm>
              <a:off x="1519" y="1346"/>
              <a:ext cx="182" cy="147"/>
            </a:xfrm>
            <a:prstGeom prst="rect">
              <a:avLst/>
            </a:prstGeom>
            <a:solidFill>
              <a:srgbClr val="EAEC5E"/>
            </a:solidFill>
            <a:ln w="7938">
              <a:solidFill>
                <a:srgbClr val="000000"/>
              </a:solidFill>
              <a:miter lim="800000"/>
              <a:headEnd/>
              <a:tailEnd/>
            </a:ln>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nvGrpSpPr>
            <p:cNvPr id="39" name="Group 218">
              <a:extLst>
                <a:ext uri="{FF2B5EF4-FFF2-40B4-BE49-F238E27FC236}">
                  <a16:creationId xmlns:a16="http://schemas.microsoft.com/office/drawing/2014/main" id="{28AB0139-8DFF-4671-B143-A6CD2571D094}"/>
                </a:ext>
              </a:extLst>
            </p:cNvPr>
            <p:cNvGrpSpPr>
              <a:grpSpLocks noChangeAspect="1"/>
            </p:cNvGrpSpPr>
            <p:nvPr/>
          </p:nvGrpSpPr>
          <p:grpSpPr bwMode="auto">
            <a:xfrm>
              <a:off x="1516" y="1343"/>
              <a:ext cx="186" cy="150"/>
              <a:chOff x="1780" y="1714"/>
              <a:chExt cx="134" cy="97"/>
            </a:xfrm>
          </p:grpSpPr>
          <p:sp>
            <p:nvSpPr>
              <p:cNvPr id="361" name="Freeform 219">
                <a:extLst>
                  <a:ext uri="{FF2B5EF4-FFF2-40B4-BE49-F238E27FC236}">
                    <a16:creationId xmlns:a16="http://schemas.microsoft.com/office/drawing/2014/main" id="{E478EEB4-7991-434B-B787-241A24DE8F07}"/>
                  </a:ext>
                </a:extLst>
              </p:cNvPr>
              <p:cNvSpPr>
                <a:spLocks noChangeAspect="1"/>
              </p:cNvSpPr>
              <p:nvPr/>
            </p:nvSpPr>
            <p:spPr bwMode="auto">
              <a:xfrm>
                <a:off x="1780" y="1714"/>
                <a:ext cx="134" cy="97"/>
              </a:xfrm>
              <a:custGeom>
                <a:avLst/>
                <a:gdLst>
                  <a:gd name="T0" fmla="*/ 134 w 134"/>
                  <a:gd name="T1" fmla="*/ 0 h 97"/>
                  <a:gd name="T2" fmla="*/ 134 w 134"/>
                  <a:gd name="T3" fmla="*/ 97 h 97"/>
                  <a:gd name="T4" fmla="*/ 0 w 134"/>
                  <a:gd name="T5" fmla="*/ 97 h 97"/>
                  <a:gd name="T6" fmla="*/ 134 w 134"/>
                  <a:gd name="T7" fmla="*/ 0 h 97"/>
                  <a:gd name="T8" fmla="*/ 0 60000 65536"/>
                  <a:gd name="T9" fmla="*/ 0 60000 65536"/>
                  <a:gd name="T10" fmla="*/ 0 60000 65536"/>
                  <a:gd name="T11" fmla="*/ 0 60000 65536"/>
                  <a:gd name="T12" fmla="*/ 0 w 134"/>
                  <a:gd name="T13" fmla="*/ 0 h 97"/>
                  <a:gd name="T14" fmla="*/ 134 w 134"/>
                  <a:gd name="T15" fmla="*/ 97 h 97"/>
                </a:gdLst>
                <a:ahLst/>
                <a:cxnLst>
                  <a:cxn ang="T8">
                    <a:pos x="T0" y="T1"/>
                  </a:cxn>
                  <a:cxn ang="T9">
                    <a:pos x="T2" y="T3"/>
                  </a:cxn>
                  <a:cxn ang="T10">
                    <a:pos x="T4" y="T5"/>
                  </a:cxn>
                  <a:cxn ang="T11">
                    <a:pos x="T6" y="T7"/>
                  </a:cxn>
                </a:cxnLst>
                <a:rect l="T12" t="T13" r="T14" b="T15"/>
                <a:pathLst>
                  <a:path w="134" h="97">
                    <a:moveTo>
                      <a:pt x="134" y="0"/>
                    </a:moveTo>
                    <a:lnTo>
                      <a:pt x="134" y="97"/>
                    </a:lnTo>
                    <a:lnTo>
                      <a:pt x="0" y="97"/>
                    </a:lnTo>
                    <a:lnTo>
                      <a:pt x="134" y="0"/>
                    </a:lnTo>
                    <a:close/>
                  </a:path>
                </a:pathLst>
              </a:custGeom>
              <a:solidFill>
                <a:srgbClr val="EAEC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2" name="Freeform 220">
                <a:extLst>
                  <a:ext uri="{FF2B5EF4-FFF2-40B4-BE49-F238E27FC236}">
                    <a16:creationId xmlns:a16="http://schemas.microsoft.com/office/drawing/2014/main" id="{3DC033BC-77AB-427D-ADDB-524DA393619B}"/>
                  </a:ext>
                </a:extLst>
              </p:cNvPr>
              <p:cNvSpPr>
                <a:spLocks noChangeAspect="1"/>
              </p:cNvSpPr>
              <p:nvPr/>
            </p:nvSpPr>
            <p:spPr bwMode="auto">
              <a:xfrm>
                <a:off x="1780" y="1714"/>
                <a:ext cx="134" cy="97"/>
              </a:xfrm>
              <a:custGeom>
                <a:avLst/>
                <a:gdLst>
                  <a:gd name="T0" fmla="*/ 134 w 134"/>
                  <a:gd name="T1" fmla="*/ 0 h 97"/>
                  <a:gd name="T2" fmla="*/ 134 w 134"/>
                  <a:gd name="T3" fmla="*/ 97 h 97"/>
                  <a:gd name="T4" fmla="*/ 0 w 134"/>
                  <a:gd name="T5" fmla="*/ 97 h 97"/>
                  <a:gd name="T6" fmla="*/ 0 60000 65536"/>
                  <a:gd name="T7" fmla="*/ 0 60000 65536"/>
                  <a:gd name="T8" fmla="*/ 0 60000 65536"/>
                  <a:gd name="T9" fmla="*/ 0 w 134"/>
                  <a:gd name="T10" fmla="*/ 0 h 97"/>
                  <a:gd name="T11" fmla="*/ 134 w 134"/>
                  <a:gd name="T12" fmla="*/ 97 h 97"/>
                </a:gdLst>
                <a:ahLst/>
                <a:cxnLst>
                  <a:cxn ang="T6">
                    <a:pos x="T0" y="T1"/>
                  </a:cxn>
                  <a:cxn ang="T7">
                    <a:pos x="T2" y="T3"/>
                  </a:cxn>
                  <a:cxn ang="T8">
                    <a:pos x="T4" y="T5"/>
                  </a:cxn>
                </a:cxnLst>
                <a:rect l="T9" t="T10" r="T11" b="T12"/>
                <a:pathLst>
                  <a:path w="134" h="97">
                    <a:moveTo>
                      <a:pt x="134" y="0"/>
                    </a:moveTo>
                    <a:lnTo>
                      <a:pt x="134" y="97"/>
                    </a:lnTo>
                    <a:lnTo>
                      <a:pt x="0" y="97"/>
                    </a:lnTo>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40" name="Group 221">
              <a:extLst>
                <a:ext uri="{FF2B5EF4-FFF2-40B4-BE49-F238E27FC236}">
                  <a16:creationId xmlns:a16="http://schemas.microsoft.com/office/drawing/2014/main" id="{8F15EF96-7991-408E-B937-E961D9EECAE8}"/>
                </a:ext>
              </a:extLst>
            </p:cNvPr>
            <p:cNvGrpSpPr>
              <a:grpSpLocks noChangeAspect="1"/>
            </p:cNvGrpSpPr>
            <p:nvPr/>
          </p:nvGrpSpPr>
          <p:grpSpPr bwMode="auto">
            <a:xfrm>
              <a:off x="1516" y="1343"/>
              <a:ext cx="186" cy="150"/>
              <a:chOff x="1780" y="1714"/>
              <a:chExt cx="134" cy="97"/>
            </a:xfrm>
          </p:grpSpPr>
          <p:sp>
            <p:nvSpPr>
              <p:cNvPr id="359" name="Freeform 222">
                <a:extLst>
                  <a:ext uri="{FF2B5EF4-FFF2-40B4-BE49-F238E27FC236}">
                    <a16:creationId xmlns:a16="http://schemas.microsoft.com/office/drawing/2014/main" id="{0FDCA671-C7BA-4D68-9F68-51249C59FD7F}"/>
                  </a:ext>
                </a:extLst>
              </p:cNvPr>
              <p:cNvSpPr>
                <a:spLocks noChangeAspect="1"/>
              </p:cNvSpPr>
              <p:nvPr/>
            </p:nvSpPr>
            <p:spPr bwMode="auto">
              <a:xfrm>
                <a:off x="1780" y="1714"/>
                <a:ext cx="134" cy="97"/>
              </a:xfrm>
              <a:custGeom>
                <a:avLst/>
                <a:gdLst>
                  <a:gd name="T0" fmla="*/ 0 w 134"/>
                  <a:gd name="T1" fmla="*/ 97 h 97"/>
                  <a:gd name="T2" fmla="*/ 0 w 134"/>
                  <a:gd name="T3" fmla="*/ 0 h 97"/>
                  <a:gd name="T4" fmla="*/ 134 w 134"/>
                  <a:gd name="T5" fmla="*/ 0 h 97"/>
                  <a:gd name="T6" fmla="*/ 0 w 134"/>
                  <a:gd name="T7" fmla="*/ 97 h 97"/>
                  <a:gd name="T8" fmla="*/ 0 60000 65536"/>
                  <a:gd name="T9" fmla="*/ 0 60000 65536"/>
                  <a:gd name="T10" fmla="*/ 0 60000 65536"/>
                  <a:gd name="T11" fmla="*/ 0 60000 65536"/>
                  <a:gd name="T12" fmla="*/ 0 w 134"/>
                  <a:gd name="T13" fmla="*/ 0 h 97"/>
                  <a:gd name="T14" fmla="*/ 134 w 134"/>
                  <a:gd name="T15" fmla="*/ 97 h 97"/>
                </a:gdLst>
                <a:ahLst/>
                <a:cxnLst>
                  <a:cxn ang="T8">
                    <a:pos x="T0" y="T1"/>
                  </a:cxn>
                  <a:cxn ang="T9">
                    <a:pos x="T2" y="T3"/>
                  </a:cxn>
                  <a:cxn ang="T10">
                    <a:pos x="T4" y="T5"/>
                  </a:cxn>
                  <a:cxn ang="T11">
                    <a:pos x="T6" y="T7"/>
                  </a:cxn>
                </a:cxnLst>
                <a:rect l="T12" t="T13" r="T14" b="T15"/>
                <a:pathLst>
                  <a:path w="134" h="97">
                    <a:moveTo>
                      <a:pt x="0" y="97"/>
                    </a:moveTo>
                    <a:lnTo>
                      <a:pt x="0" y="0"/>
                    </a:lnTo>
                    <a:lnTo>
                      <a:pt x="134" y="0"/>
                    </a:lnTo>
                    <a:lnTo>
                      <a:pt x="0" y="97"/>
                    </a:lnTo>
                    <a:close/>
                  </a:path>
                </a:pathLst>
              </a:custGeom>
              <a:solidFill>
                <a:srgbClr val="EAEC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0" name="Freeform 223">
                <a:extLst>
                  <a:ext uri="{FF2B5EF4-FFF2-40B4-BE49-F238E27FC236}">
                    <a16:creationId xmlns:a16="http://schemas.microsoft.com/office/drawing/2014/main" id="{765F4E57-0370-41E0-8BDF-EC5DD94FEB7F}"/>
                  </a:ext>
                </a:extLst>
              </p:cNvPr>
              <p:cNvSpPr>
                <a:spLocks noChangeAspect="1"/>
              </p:cNvSpPr>
              <p:nvPr/>
            </p:nvSpPr>
            <p:spPr bwMode="auto">
              <a:xfrm>
                <a:off x="1780" y="1714"/>
                <a:ext cx="134" cy="97"/>
              </a:xfrm>
              <a:custGeom>
                <a:avLst/>
                <a:gdLst>
                  <a:gd name="T0" fmla="*/ 0 w 134"/>
                  <a:gd name="T1" fmla="*/ 97 h 97"/>
                  <a:gd name="T2" fmla="*/ 0 w 134"/>
                  <a:gd name="T3" fmla="*/ 0 h 97"/>
                  <a:gd name="T4" fmla="*/ 134 w 134"/>
                  <a:gd name="T5" fmla="*/ 0 h 97"/>
                  <a:gd name="T6" fmla="*/ 0 60000 65536"/>
                  <a:gd name="T7" fmla="*/ 0 60000 65536"/>
                  <a:gd name="T8" fmla="*/ 0 60000 65536"/>
                  <a:gd name="T9" fmla="*/ 0 w 134"/>
                  <a:gd name="T10" fmla="*/ 0 h 97"/>
                  <a:gd name="T11" fmla="*/ 134 w 134"/>
                  <a:gd name="T12" fmla="*/ 97 h 97"/>
                </a:gdLst>
                <a:ahLst/>
                <a:cxnLst>
                  <a:cxn ang="T6">
                    <a:pos x="T0" y="T1"/>
                  </a:cxn>
                  <a:cxn ang="T7">
                    <a:pos x="T2" y="T3"/>
                  </a:cxn>
                  <a:cxn ang="T8">
                    <a:pos x="T4" y="T5"/>
                  </a:cxn>
                </a:cxnLst>
                <a:rect l="T9" t="T10" r="T11" b="T12"/>
                <a:pathLst>
                  <a:path w="134" h="97">
                    <a:moveTo>
                      <a:pt x="0" y="97"/>
                    </a:moveTo>
                    <a:lnTo>
                      <a:pt x="0" y="0"/>
                    </a:lnTo>
                    <a:lnTo>
                      <a:pt x="134" y="0"/>
                    </a:lnTo>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1" name="Rectangle 224">
              <a:extLst>
                <a:ext uri="{FF2B5EF4-FFF2-40B4-BE49-F238E27FC236}">
                  <a16:creationId xmlns:a16="http://schemas.microsoft.com/office/drawing/2014/main" id="{42B1C58B-A72A-4F55-9DDC-50808449CC01}"/>
                </a:ext>
              </a:extLst>
            </p:cNvPr>
            <p:cNvSpPr>
              <a:spLocks noChangeAspect="1" noChangeArrowheads="1"/>
            </p:cNvSpPr>
            <p:nvPr/>
          </p:nvSpPr>
          <p:spPr bwMode="auto">
            <a:xfrm>
              <a:off x="1519" y="1837"/>
              <a:ext cx="182" cy="147"/>
            </a:xfrm>
            <a:prstGeom prst="rect">
              <a:avLst/>
            </a:prstGeom>
            <a:solidFill>
              <a:srgbClr val="EAEC5E"/>
            </a:solidFill>
            <a:ln w="7938">
              <a:solidFill>
                <a:srgbClr val="000000"/>
              </a:solidFill>
              <a:miter lim="800000"/>
              <a:headEnd/>
              <a:tailEnd/>
            </a:ln>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nvGrpSpPr>
            <p:cNvPr id="42" name="Group 225">
              <a:extLst>
                <a:ext uri="{FF2B5EF4-FFF2-40B4-BE49-F238E27FC236}">
                  <a16:creationId xmlns:a16="http://schemas.microsoft.com/office/drawing/2014/main" id="{18CDF0E2-C1A0-4DAD-9F27-0814D70050D3}"/>
                </a:ext>
              </a:extLst>
            </p:cNvPr>
            <p:cNvGrpSpPr>
              <a:grpSpLocks noChangeAspect="1"/>
            </p:cNvGrpSpPr>
            <p:nvPr/>
          </p:nvGrpSpPr>
          <p:grpSpPr bwMode="auto">
            <a:xfrm>
              <a:off x="1516" y="1834"/>
              <a:ext cx="186" cy="152"/>
              <a:chOff x="1780" y="2032"/>
              <a:chExt cx="134" cy="98"/>
            </a:xfrm>
          </p:grpSpPr>
          <p:sp>
            <p:nvSpPr>
              <p:cNvPr id="357" name="Freeform 226">
                <a:extLst>
                  <a:ext uri="{FF2B5EF4-FFF2-40B4-BE49-F238E27FC236}">
                    <a16:creationId xmlns:a16="http://schemas.microsoft.com/office/drawing/2014/main" id="{E84BAF5F-3CF1-4483-8E5D-677FEC2AD9CF}"/>
                  </a:ext>
                </a:extLst>
              </p:cNvPr>
              <p:cNvSpPr>
                <a:spLocks noChangeAspect="1"/>
              </p:cNvSpPr>
              <p:nvPr/>
            </p:nvSpPr>
            <p:spPr bwMode="auto">
              <a:xfrm>
                <a:off x="1780" y="2032"/>
                <a:ext cx="134" cy="98"/>
              </a:xfrm>
              <a:custGeom>
                <a:avLst/>
                <a:gdLst>
                  <a:gd name="T0" fmla="*/ 134 w 134"/>
                  <a:gd name="T1" fmla="*/ 0 h 98"/>
                  <a:gd name="T2" fmla="*/ 134 w 134"/>
                  <a:gd name="T3" fmla="*/ 98 h 98"/>
                  <a:gd name="T4" fmla="*/ 0 w 134"/>
                  <a:gd name="T5" fmla="*/ 98 h 98"/>
                  <a:gd name="T6" fmla="*/ 134 w 134"/>
                  <a:gd name="T7" fmla="*/ 0 h 98"/>
                  <a:gd name="T8" fmla="*/ 0 60000 65536"/>
                  <a:gd name="T9" fmla="*/ 0 60000 65536"/>
                  <a:gd name="T10" fmla="*/ 0 60000 65536"/>
                  <a:gd name="T11" fmla="*/ 0 60000 65536"/>
                  <a:gd name="T12" fmla="*/ 0 w 134"/>
                  <a:gd name="T13" fmla="*/ 0 h 98"/>
                  <a:gd name="T14" fmla="*/ 134 w 134"/>
                  <a:gd name="T15" fmla="*/ 98 h 98"/>
                </a:gdLst>
                <a:ahLst/>
                <a:cxnLst>
                  <a:cxn ang="T8">
                    <a:pos x="T0" y="T1"/>
                  </a:cxn>
                  <a:cxn ang="T9">
                    <a:pos x="T2" y="T3"/>
                  </a:cxn>
                  <a:cxn ang="T10">
                    <a:pos x="T4" y="T5"/>
                  </a:cxn>
                  <a:cxn ang="T11">
                    <a:pos x="T6" y="T7"/>
                  </a:cxn>
                </a:cxnLst>
                <a:rect l="T12" t="T13" r="T14" b="T15"/>
                <a:pathLst>
                  <a:path w="134" h="98">
                    <a:moveTo>
                      <a:pt x="134" y="0"/>
                    </a:moveTo>
                    <a:lnTo>
                      <a:pt x="134" y="98"/>
                    </a:lnTo>
                    <a:lnTo>
                      <a:pt x="0" y="98"/>
                    </a:lnTo>
                    <a:lnTo>
                      <a:pt x="134" y="0"/>
                    </a:lnTo>
                    <a:close/>
                  </a:path>
                </a:pathLst>
              </a:custGeom>
              <a:solidFill>
                <a:srgbClr val="EAEC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 name="Freeform 227">
                <a:extLst>
                  <a:ext uri="{FF2B5EF4-FFF2-40B4-BE49-F238E27FC236}">
                    <a16:creationId xmlns:a16="http://schemas.microsoft.com/office/drawing/2014/main" id="{E88EEDC7-FB73-4737-A5E6-537D559084BF}"/>
                  </a:ext>
                </a:extLst>
              </p:cNvPr>
              <p:cNvSpPr>
                <a:spLocks noChangeAspect="1"/>
              </p:cNvSpPr>
              <p:nvPr/>
            </p:nvSpPr>
            <p:spPr bwMode="auto">
              <a:xfrm>
                <a:off x="1780" y="2032"/>
                <a:ext cx="134" cy="98"/>
              </a:xfrm>
              <a:custGeom>
                <a:avLst/>
                <a:gdLst>
                  <a:gd name="T0" fmla="*/ 134 w 134"/>
                  <a:gd name="T1" fmla="*/ 0 h 98"/>
                  <a:gd name="T2" fmla="*/ 134 w 134"/>
                  <a:gd name="T3" fmla="*/ 98 h 98"/>
                  <a:gd name="T4" fmla="*/ 0 w 134"/>
                  <a:gd name="T5" fmla="*/ 98 h 98"/>
                  <a:gd name="T6" fmla="*/ 0 60000 65536"/>
                  <a:gd name="T7" fmla="*/ 0 60000 65536"/>
                  <a:gd name="T8" fmla="*/ 0 60000 65536"/>
                  <a:gd name="T9" fmla="*/ 0 w 134"/>
                  <a:gd name="T10" fmla="*/ 0 h 98"/>
                  <a:gd name="T11" fmla="*/ 134 w 134"/>
                  <a:gd name="T12" fmla="*/ 98 h 98"/>
                </a:gdLst>
                <a:ahLst/>
                <a:cxnLst>
                  <a:cxn ang="T6">
                    <a:pos x="T0" y="T1"/>
                  </a:cxn>
                  <a:cxn ang="T7">
                    <a:pos x="T2" y="T3"/>
                  </a:cxn>
                  <a:cxn ang="T8">
                    <a:pos x="T4" y="T5"/>
                  </a:cxn>
                </a:cxnLst>
                <a:rect l="T9" t="T10" r="T11" b="T12"/>
                <a:pathLst>
                  <a:path w="134" h="98">
                    <a:moveTo>
                      <a:pt x="134" y="0"/>
                    </a:moveTo>
                    <a:lnTo>
                      <a:pt x="134" y="98"/>
                    </a:lnTo>
                    <a:lnTo>
                      <a:pt x="0" y="98"/>
                    </a:lnTo>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43" name="Group 228">
              <a:extLst>
                <a:ext uri="{FF2B5EF4-FFF2-40B4-BE49-F238E27FC236}">
                  <a16:creationId xmlns:a16="http://schemas.microsoft.com/office/drawing/2014/main" id="{B4D17BE1-BF24-49BC-B151-B24D10AADCA0}"/>
                </a:ext>
              </a:extLst>
            </p:cNvPr>
            <p:cNvGrpSpPr>
              <a:grpSpLocks noChangeAspect="1"/>
            </p:cNvGrpSpPr>
            <p:nvPr/>
          </p:nvGrpSpPr>
          <p:grpSpPr bwMode="auto">
            <a:xfrm>
              <a:off x="1516" y="1834"/>
              <a:ext cx="186" cy="152"/>
              <a:chOff x="1780" y="2032"/>
              <a:chExt cx="134" cy="98"/>
            </a:xfrm>
          </p:grpSpPr>
          <p:sp>
            <p:nvSpPr>
              <p:cNvPr id="355" name="Freeform 229">
                <a:extLst>
                  <a:ext uri="{FF2B5EF4-FFF2-40B4-BE49-F238E27FC236}">
                    <a16:creationId xmlns:a16="http://schemas.microsoft.com/office/drawing/2014/main" id="{21665D32-B86C-48E5-9D2C-68BD22A05DB3}"/>
                  </a:ext>
                </a:extLst>
              </p:cNvPr>
              <p:cNvSpPr>
                <a:spLocks noChangeAspect="1"/>
              </p:cNvSpPr>
              <p:nvPr/>
            </p:nvSpPr>
            <p:spPr bwMode="auto">
              <a:xfrm>
                <a:off x="1780" y="2032"/>
                <a:ext cx="134" cy="98"/>
              </a:xfrm>
              <a:custGeom>
                <a:avLst/>
                <a:gdLst>
                  <a:gd name="T0" fmla="*/ 0 w 134"/>
                  <a:gd name="T1" fmla="*/ 98 h 98"/>
                  <a:gd name="T2" fmla="*/ 0 w 134"/>
                  <a:gd name="T3" fmla="*/ 0 h 98"/>
                  <a:gd name="T4" fmla="*/ 134 w 134"/>
                  <a:gd name="T5" fmla="*/ 0 h 98"/>
                  <a:gd name="T6" fmla="*/ 0 w 134"/>
                  <a:gd name="T7" fmla="*/ 98 h 98"/>
                  <a:gd name="T8" fmla="*/ 0 60000 65536"/>
                  <a:gd name="T9" fmla="*/ 0 60000 65536"/>
                  <a:gd name="T10" fmla="*/ 0 60000 65536"/>
                  <a:gd name="T11" fmla="*/ 0 60000 65536"/>
                  <a:gd name="T12" fmla="*/ 0 w 134"/>
                  <a:gd name="T13" fmla="*/ 0 h 98"/>
                  <a:gd name="T14" fmla="*/ 134 w 134"/>
                  <a:gd name="T15" fmla="*/ 98 h 98"/>
                </a:gdLst>
                <a:ahLst/>
                <a:cxnLst>
                  <a:cxn ang="T8">
                    <a:pos x="T0" y="T1"/>
                  </a:cxn>
                  <a:cxn ang="T9">
                    <a:pos x="T2" y="T3"/>
                  </a:cxn>
                  <a:cxn ang="T10">
                    <a:pos x="T4" y="T5"/>
                  </a:cxn>
                  <a:cxn ang="T11">
                    <a:pos x="T6" y="T7"/>
                  </a:cxn>
                </a:cxnLst>
                <a:rect l="T12" t="T13" r="T14" b="T15"/>
                <a:pathLst>
                  <a:path w="134" h="98">
                    <a:moveTo>
                      <a:pt x="0" y="98"/>
                    </a:moveTo>
                    <a:lnTo>
                      <a:pt x="0" y="0"/>
                    </a:lnTo>
                    <a:lnTo>
                      <a:pt x="134" y="0"/>
                    </a:lnTo>
                    <a:lnTo>
                      <a:pt x="0" y="98"/>
                    </a:lnTo>
                    <a:close/>
                  </a:path>
                </a:pathLst>
              </a:custGeom>
              <a:solidFill>
                <a:srgbClr val="EAEC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6" name="Freeform 230">
                <a:extLst>
                  <a:ext uri="{FF2B5EF4-FFF2-40B4-BE49-F238E27FC236}">
                    <a16:creationId xmlns:a16="http://schemas.microsoft.com/office/drawing/2014/main" id="{D74AE3FF-4B76-49DC-BDCE-A68084F5CF5C}"/>
                  </a:ext>
                </a:extLst>
              </p:cNvPr>
              <p:cNvSpPr>
                <a:spLocks noChangeAspect="1"/>
              </p:cNvSpPr>
              <p:nvPr/>
            </p:nvSpPr>
            <p:spPr bwMode="auto">
              <a:xfrm>
                <a:off x="1780" y="2032"/>
                <a:ext cx="134" cy="98"/>
              </a:xfrm>
              <a:custGeom>
                <a:avLst/>
                <a:gdLst>
                  <a:gd name="T0" fmla="*/ 0 w 134"/>
                  <a:gd name="T1" fmla="*/ 98 h 98"/>
                  <a:gd name="T2" fmla="*/ 0 w 134"/>
                  <a:gd name="T3" fmla="*/ 0 h 98"/>
                  <a:gd name="T4" fmla="*/ 134 w 134"/>
                  <a:gd name="T5" fmla="*/ 0 h 98"/>
                  <a:gd name="T6" fmla="*/ 0 60000 65536"/>
                  <a:gd name="T7" fmla="*/ 0 60000 65536"/>
                  <a:gd name="T8" fmla="*/ 0 60000 65536"/>
                  <a:gd name="T9" fmla="*/ 0 w 134"/>
                  <a:gd name="T10" fmla="*/ 0 h 98"/>
                  <a:gd name="T11" fmla="*/ 134 w 134"/>
                  <a:gd name="T12" fmla="*/ 98 h 98"/>
                </a:gdLst>
                <a:ahLst/>
                <a:cxnLst>
                  <a:cxn ang="T6">
                    <a:pos x="T0" y="T1"/>
                  </a:cxn>
                  <a:cxn ang="T7">
                    <a:pos x="T2" y="T3"/>
                  </a:cxn>
                  <a:cxn ang="T8">
                    <a:pos x="T4" y="T5"/>
                  </a:cxn>
                </a:cxnLst>
                <a:rect l="T9" t="T10" r="T11" b="T12"/>
                <a:pathLst>
                  <a:path w="134" h="98">
                    <a:moveTo>
                      <a:pt x="0" y="98"/>
                    </a:moveTo>
                    <a:lnTo>
                      <a:pt x="0" y="0"/>
                    </a:lnTo>
                    <a:lnTo>
                      <a:pt x="134" y="0"/>
                    </a:lnTo>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4" name="Rectangle 231">
              <a:extLst>
                <a:ext uri="{FF2B5EF4-FFF2-40B4-BE49-F238E27FC236}">
                  <a16:creationId xmlns:a16="http://schemas.microsoft.com/office/drawing/2014/main" id="{222FF9BC-B766-486C-A07F-781048D2EA7F}"/>
                </a:ext>
              </a:extLst>
            </p:cNvPr>
            <p:cNvSpPr>
              <a:spLocks noChangeAspect="1" noChangeArrowheads="1"/>
            </p:cNvSpPr>
            <p:nvPr/>
          </p:nvSpPr>
          <p:spPr bwMode="auto">
            <a:xfrm>
              <a:off x="1519" y="1591"/>
              <a:ext cx="182" cy="148"/>
            </a:xfrm>
            <a:prstGeom prst="rect">
              <a:avLst/>
            </a:prstGeom>
            <a:solidFill>
              <a:srgbClr val="EAEC5E"/>
            </a:solidFill>
            <a:ln w="7938">
              <a:solidFill>
                <a:srgbClr val="000000"/>
              </a:solidFill>
              <a:miter lim="800000"/>
              <a:headEnd/>
              <a:tailEnd/>
            </a:ln>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nvGrpSpPr>
            <p:cNvPr id="45" name="Group 232">
              <a:extLst>
                <a:ext uri="{FF2B5EF4-FFF2-40B4-BE49-F238E27FC236}">
                  <a16:creationId xmlns:a16="http://schemas.microsoft.com/office/drawing/2014/main" id="{E068E63B-A71D-4F59-B913-1DCEAC5139BC}"/>
                </a:ext>
              </a:extLst>
            </p:cNvPr>
            <p:cNvGrpSpPr>
              <a:grpSpLocks noChangeAspect="1"/>
            </p:cNvGrpSpPr>
            <p:nvPr/>
          </p:nvGrpSpPr>
          <p:grpSpPr bwMode="auto">
            <a:xfrm>
              <a:off x="1516" y="1589"/>
              <a:ext cx="186" cy="150"/>
              <a:chOff x="1780" y="1873"/>
              <a:chExt cx="134" cy="97"/>
            </a:xfrm>
          </p:grpSpPr>
          <p:sp>
            <p:nvSpPr>
              <p:cNvPr id="353" name="Freeform 233">
                <a:extLst>
                  <a:ext uri="{FF2B5EF4-FFF2-40B4-BE49-F238E27FC236}">
                    <a16:creationId xmlns:a16="http://schemas.microsoft.com/office/drawing/2014/main" id="{B4EDA7F0-9649-4293-9C21-22D2259C6896}"/>
                  </a:ext>
                </a:extLst>
              </p:cNvPr>
              <p:cNvSpPr>
                <a:spLocks noChangeAspect="1"/>
              </p:cNvSpPr>
              <p:nvPr/>
            </p:nvSpPr>
            <p:spPr bwMode="auto">
              <a:xfrm>
                <a:off x="1780" y="1873"/>
                <a:ext cx="134" cy="97"/>
              </a:xfrm>
              <a:custGeom>
                <a:avLst/>
                <a:gdLst>
                  <a:gd name="T0" fmla="*/ 134 w 134"/>
                  <a:gd name="T1" fmla="*/ 0 h 97"/>
                  <a:gd name="T2" fmla="*/ 134 w 134"/>
                  <a:gd name="T3" fmla="*/ 97 h 97"/>
                  <a:gd name="T4" fmla="*/ 0 w 134"/>
                  <a:gd name="T5" fmla="*/ 97 h 97"/>
                  <a:gd name="T6" fmla="*/ 134 w 134"/>
                  <a:gd name="T7" fmla="*/ 0 h 97"/>
                  <a:gd name="T8" fmla="*/ 0 60000 65536"/>
                  <a:gd name="T9" fmla="*/ 0 60000 65536"/>
                  <a:gd name="T10" fmla="*/ 0 60000 65536"/>
                  <a:gd name="T11" fmla="*/ 0 60000 65536"/>
                  <a:gd name="T12" fmla="*/ 0 w 134"/>
                  <a:gd name="T13" fmla="*/ 0 h 97"/>
                  <a:gd name="T14" fmla="*/ 134 w 134"/>
                  <a:gd name="T15" fmla="*/ 97 h 97"/>
                </a:gdLst>
                <a:ahLst/>
                <a:cxnLst>
                  <a:cxn ang="T8">
                    <a:pos x="T0" y="T1"/>
                  </a:cxn>
                  <a:cxn ang="T9">
                    <a:pos x="T2" y="T3"/>
                  </a:cxn>
                  <a:cxn ang="T10">
                    <a:pos x="T4" y="T5"/>
                  </a:cxn>
                  <a:cxn ang="T11">
                    <a:pos x="T6" y="T7"/>
                  </a:cxn>
                </a:cxnLst>
                <a:rect l="T12" t="T13" r="T14" b="T15"/>
                <a:pathLst>
                  <a:path w="134" h="97">
                    <a:moveTo>
                      <a:pt x="134" y="0"/>
                    </a:moveTo>
                    <a:lnTo>
                      <a:pt x="134" y="97"/>
                    </a:lnTo>
                    <a:lnTo>
                      <a:pt x="0" y="97"/>
                    </a:lnTo>
                    <a:lnTo>
                      <a:pt x="134" y="0"/>
                    </a:lnTo>
                    <a:close/>
                  </a:path>
                </a:pathLst>
              </a:custGeom>
              <a:solidFill>
                <a:srgbClr val="EAEC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4" name="Freeform 234">
                <a:extLst>
                  <a:ext uri="{FF2B5EF4-FFF2-40B4-BE49-F238E27FC236}">
                    <a16:creationId xmlns:a16="http://schemas.microsoft.com/office/drawing/2014/main" id="{43FB76C4-189F-43C4-A27D-161424AECF68}"/>
                  </a:ext>
                </a:extLst>
              </p:cNvPr>
              <p:cNvSpPr>
                <a:spLocks noChangeAspect="1"/>
              </p:cNvSpPr>
              <p:nvPr/>
            </p:nvSpPr>
            <p:spPr bwMode="auto">
              <a:xfrm>
                <a:off x="1780" y="1873"/>
                <a:ext cx="134" cy="97"/>
              </a:xfrm>
              <a:custGeom>
                <a:avLst/>
                <a:gdLst>
                  <a:gd name="T0" fmla="*/ 134 w 134"/>
                  <a:gd name="T1" fmla="*/ 0 h 97"/>
                  <a:gd name="T2" fmla="*/ 134 w 134"/>
                  <a:gd name="T3" fmla="*/ 97 h 97"/>
                  <a:gd name="T4" fmla="*/ 0 w 134"/>
                  <a:gd name="T5" fmla="*/ 97 h 97"/>
                  <a:gd name="T6" fmla="*/ 0 60000 65536"/>
                  <a:gd name="T7" fmla="*/ 0 60000 65536"/>
                  <a:gd name="T8" fmla="*/ 0 60000 65536"/>
                  <a:gd name="T9" fmla="*/ 0 w 134"/>
                  <a:gd name="T10" fmla="*/ 0 h 97"/>
                  <a:gd name="T11" fmla="*/ 134 w 134"/>
                  <a:gd name="T12" fmla="*/ 97 h 97"/>
                </a:gdLst>
                <a:ahLst/>
                <a:cxnLst>
                  <a:cxn ang="T6">
                    <a:pos x="T0" y="T1"/>
                  </a:cxn>
                  <a:cxn ang="T7">
                    <a:pos x="T2" y="T3"/>
                  </a:cxn>
                  <a:cxn ang="T8">
                    <a:pos x="T4" y="T5"/>
                  </a:cxn>
                </a:cxnLst>
                <a:rect l="T9" t="T10" r="T11" b="T12"/>
                <a:pathLst>
                  <a:path w="134" h="97">
                    <a:moveTo>
                      <a:pt x="134" y="0"/>
                    </a:moveTo>
                    <a:lnTo>
                      <a:pt x="134" y="97"/>
                    </a:lnTo>
                    <a:lnTo>
                      <a:pt x="0" y="97"/>
                    </a:lnTo>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46" name="Group 235">
              <a:extLst>
                <a:ext uri="{FF2B5EF4-FFF2-40B4-BE49-F238E27FC236}">
                  <a16:creationId xmlns:a16="http://schemas.microsoft.com/office/drawing/2014/main" id="{F4C33133-1C3E-4258-B26F-E7EADE5A592F}"/>
                </a:ext>
              </a:extLst>
            </p:cNvPr>
            <p:cNvGrpSpPr>
              <a:grpSpLocks noChangeAspect="1"/>
            </p:cNvGrpSpPr>
            <p:nvPr/>
          </p:nvGrpSpPr>
          <p:grpSpPr bwMode="auto">
            <a:xfrm>
              <a:off x="1516" y="1589"/>
              <a:ext cx="186" cy="150"/>
              <a:chOff x="1780" y="1873"/>
              <a:chExt cx="134" cy="97"/>
            </a:xfrm>
          </p:grpSpPr>
          <p:sp>
            <p:nvSpPr>
              <p:cNvPr id="351" name="Freeform 236">
                <a:extLst>
                  <a:ext uri="{FF2B5EF4-FFF2-40B4-BE49-F238E27FC236}">
                    <a16:creationId xmlns:a16="http://schemas.microsoft.com/office/drawing/2014/main" id="{5CBD6FB1-7881-4252-B17F-C2170BE3532B}"/>
                  </a:ext>
                </a:extLst>
              </p:cNvPr>
              <p:cNvSpPr>
                <a:spLocks noChangeAspect="1"/>
              </p:cNvSpPr>
              <p:nvPr/>
            </p:nvSpPr>
            <p:spPr bwMode="auto">
              <a:xfrm>
                <a:off x="1780" y="1873"/>
                <a:ext cx="134" cy="97"/>
              </a:xfrm>
              <a:custGeom>
                <a:avLst/>
                <a:gdLst>
                  <a:gd name="T0" fmla="*/ 0 w 134"/>
                  <a:gd name="T1" fmla="*/ 97 h 97"/>
                  <a:gd name="T2" fmla="*/ 0 w 134"/>
                  <a:gd name="T3" fmla="*/ 0 h 97"/>
                  <a:gd name="T4" fmla="*/ 134 w 134"/>
                  <a:gd name="T5" fmla="*/ 0 h 97"/>
                  <a:gd name="T6" fmla="*/ 0 w 134"/>
                  <a:gd name="T7" fmla="*/ 97 h 97"/>
                  <a:gd name="T8" fmla="*/ 0 60000 65536"/>
                  <a:gd name="T9" fmla="*/ 0 60000 65536"/>
                  <a:gd name="T10" fmla="*/ 0 60000 65536"/>
                  <a:gd name="T11" fmla="*/ 0 60000 65536"/>
                  <a:gd name="T12" fmla="*/ 0 w 134"/>
                  <a:gd name="T13" fmla="*/ 0 h 97"/>
                  <a:gd name="T14" fmla="*/ 134 w 134"/>
                  <a:gd name="T15" fmla="*/ 97 h 97"/>
                </a:gdLst>
                <a:ahLst/>
                <a:cxnLst>
                  <a:cxn ang="T8">
                    <a:pos x="T0" y="T1"/>
                  </a:cxn>
                  <a:cxn ang="T9">
                    <a:pos x="T2" y="T3"/>
                  </a:cxn>
                  <a:cxn ang="T10">
                    <a:pos x="T4" y="T5"/>
                  </a:cxn>
                  <a:cxn ang="T11">
                    <a:pos x="T6" y="T7"/>
                  </a:cxn>
                </a:cxnLst>
                <a:rect l="T12" t="T13" r="T14" b="T15"/>
                <a:pathLst>
                  <a:path w="134" h="97">
                    <a:moveTo>
                      <a:pt x="0" y="97"/>
                    </a:moveTo>
                    <a:lnTo>
                      <a:pt x="0" y="0"/>
                    </a:lnTo>
                    <a:lnTo>
                      <a:pt x="134" y="0"/>
                    </a:lnTo>
                    <a:lnTo>
                      <a:pt x="0" y="97"/>
                    </a:lnTo>
                    <a:close/>
                  </a:path>
                </a:pathLst>
              </a:custGeom>
              <a:solidFill>
                <a:srgbClr val="EAEC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2" name="Freeform 237">
                <a:extLst>
                  <a:ext uri="{FF2B5EF4-FFF2-40B4-BE49-F238E27FC236}">
                    <a16:creationId xmlns:a16="http://schemas.microsoft.com/office/drawing/2014/main" id="{CDFBD8B0-4347-4DF5-B062-2FD6614A63C5}"/>
                  </a:ext>
                </a:extLst>
              </p:cNvPr>
              <p:cNvSpPr>
                <a:spLocks noChangeAspect="1"/>
              </p:cNvSpPr>
              <p:nvPr/>
            </p:nvSpPr>
            <p:spPr bwMode="auto">
              <a:xfrm>
                <a:off x="1780" y="1873"/>
                <a:ext cx="134" cy="97"/>
              </a:xfrm>
              <a:custGeom>
                <a:avLst/>
                <a:gdLst>
                  <a:gd name="T0" fmla="*/ 0 w 134"/>
                  <a:gd name="T1" fmla="*/ 97 h 97"/>
                  <a:gd name="T2" fmla="*/ 0 w 134"/>
                  <a:gd name="T3" fmla="*/ 0 h 97"/>
                  <a:gd name="T4" fmla="*/ 134 w 134"/>
                  <a:gd name="T5" fmla="*/ 0 h 97"/>
                  <a:gd name="T6" fmla="*/ 0 60000 65536"/>
                  <a:gd name="T7" fmla="*/ 0 60000 65536"/>
                  <a:gd name="T8" fmla="*/ 0 60000 65536"/>
                  <a:gd name="T9" fmla="*/ 0 w 134"/>
                  <a:gd name="T10" fmla="*/ 0 h 97"/>
                  <a:gd name="T11" fmla="*/ 134 w 134"/>
                  <a:gd name="T12" fmla="*/ 97 h 97"/>
                </a:gdLst>
                <a:ahLst/>
                <a:cxnLst>
                  <a:cxn ang="T6">
                    <a:pos x="T0" y="T1"/>
                  </a:cxn>
                  <a:cxn ang="T7">
                    <a:pos x="T2" y="T3"/>
                  </a:cxn>
                  <a:cxn ang="T8">
                    <a:pos x="T4" y="T5"/>
                  </a:cxn>
                </a:cxnLst>
                <a:rect l="T9" t="T10" r="T11" b="T12"/>
                <a:pathLst>
                  <a:path w="134" h="97">
                    <a:moveTo>
                      <a:pt x="0" y="97"/>
                    </a:moveTo>
                    <a:lnTo>
                      <a:pt x="0" y="0"/>
                    </a:lnTo>
                    <a:lnTo>
                      <a:pt x="134" y="0"/>
                    </a:lnTo>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7" name="Rectangle 238">
              <a:extLst>
                <a:ext uri="{FF2B5EF4-FFF2-40B4-BE49-F238E27FC236}">
                  <a16:creationId xmlns:a16="http://schemas.microsoft.com/office/drawing/2014/main" id="{70AE4E22-A9D6-4158-AC0F-AB051E0A46EE}"/>
                </a:ext>
              </a:extLst>
            </p:cNvPr>
            <p:cNvSpPr>
              <a:spLocks noChangeAspect="1" noChangeArrowheads="1"/>
            </p:cNvSpPr>
            <p:nvPr/>
          </p:nvSpPr>
          <p:spPr bwMode="auto">
            <a:xfrm>
              <a:off x="1065" y="1332"/>
              <a:ext cx="160"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48" name="Rectangle 239">
              <a:extLst>
                <a:ext uri="{FF2B5EF4-FFF2-40B4-BE49-F238E27FC236}">
                  <a16:creationId xmlns:a16="http://schemas.microsoft.com/office/drawing/2014/main" id="{63281AA9-3A4D-47AC-B024-14B19F01A41F}"/>
                </a:ext>
              </a:extLst>
            </p:cNvPr>
            <p:cNvSpPr>
              <a:spLocks noChangeAspect="1" noChangeArrowheads="1"/>
            </p:cNvSpPr>
            <p:nvPr/>
          </p:nvSpPr>
          <p:spPr bwMode="auto">
            <a:xfrm>
              <a:off x="1117" y="1360"/>
              <a:ext cx="57"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US" altLang="zh-CN" sz="1400">
                  <a:solidFill>
                    <a:srgbClr val="000000"/>
                  </a:solidFill>
                  <a:latin typeface="黑体" panose="02010609060101010101" pitchFamily="49" charset="-122"/>
                </a:rPr>
                <a:t>$</a:t>
              </a:r>
              <a:endParaRPr lang="en-US" altLang="zh-CN" sz="1400">
                <a:latin typeface="黑体" panose="02010609060101010101" pitchFamily="49" charset="-122"/>
              </a:endParaRPr>
            </a:p>
          </p:txBody>
        </p:sp>
        <p:grpSp>
          <p:nvGrpSpPr>
            <p:cNvPr id="49" name="Group 240">
              <a:extLst>
                <a:ext uri="{FF2B5EF4-FFF2-40B4-BE49-F238E27FC236}">
                  <a16:creationId xmlns:a16="http://schemas.microsoft.com/office/drawing/2014/main" id="{BEF833B6-D04F-4B15-8B2A-4220E69DEDB9}"/>
                </a:ext>
              </a:extLst>
            </p:cNvPr>
            <p:cNvGrpSpPr>
              <a:grpSpLocks noChangeAspect="1"/>
            </p:cNvGrpSpPr>
            <p:nvPr/>
          </p:nvGrpSpPr>
          <p:grpSpPr bwMode="auto">
            <a:xfrm>
              <a:off x="523" y="828"/>
              <a:ext cx="1351" cy="336"/>
              <a:chOff x="1065" y="1381"/>
              <a:chExt cx="972" cy="217"/>
            </a:xfrm>
          </p:grpSpPr>
          <p:grpSp>
            <p:nvGrpSpPr>
              <p:cNvPr id="335" name="Group 241">
                <a:extLst>
                  <a:ext uri="{FF2B5EF4-FFF2-40B4-BE49-F238E27FC236}">
                    <a16:creationId xmlns:a16="http://schemas.microsoft.com/office/drawing/2014/main" id="{511D3683-9F58-4105-8356-2DF1325CA2D0}"/>
                  </a:ext>
                </a:extLst>
              </p:cNvPr>
              <p:cNvGrpSpPr>
                <a:grpSpLocks noChangeAspect="1"/>
              </p:cNvGrpSpPr>
              <p:nvPr/>
            </p:nvGrpSpPr>
            <p:grpSpPr bwMode="auto">
              <a:xfrm>
                <a:off x="1073" y="1387"/>
                <a:ext cx="962" cy="208"/>
                <a:chOff x="1073" y="1387"/>
                <a:chExt cx="962" cy="208"/>
              </a:xfrm>
            </p:grpSpPr>
            <p:grpSp>
              <p:nvGrpSpPr>
                <p:cNvPr id="345" name="Group 242">
                  <a:extLst>
                    <a:ext uri="{FF2B5EF4-FFF2-40B4-BE49-F238E27FC236}">
                      <a16:creationId xmlns:a16="http://schemas.microsoft.com/office/drawing/2014/main" id="{2631C4A7-87B5-4EB2-993B-1B561A566B0A}"/>
                    </a:ext>
                  </a:extLst>
                </p:cNvPr>
                <p:cNvGrpSpPr>
                  <a:grpSpLocks noChangeAspect="1"/>
                </p:cNvGrpSpPr>
                <p:nvPr/>
              </p:nvGrpSpPr>
              <p:grpSpPr bwMode="auto">
                <a:xfrm>
                  <a:off x="1073" y="1387"/>
                  <a:ext cx="962" cy="208"/>
                  <a:chOff x="1073" y="1387"/>
                  <a:chExt cx="962" cy="208"/>
                </a:xfrm>
              </p:grpSpPr>
              <p:sp>
                <p:nvSpPr>
                  <p:cNvPr id="349" name="Freeform 243">
                    <a:extLst>
                      <a:ext uri="{FF2B5EF4-FFF2-40B4-BE49-F238E27FC236}">
                        <a16:creationId xmlns:a16="http://schemas.microsoft.com/office/drawing/2014/main" id="{92A8C404-4AAE-42F6-9E6D-D4A5751E473B}"/>
                      </a:ext>
                    </a:extLst>
                  </p:cNvPr>
                  <p:cNvSpPr>
                    <a:spLocks noChangeAspect="1"/>
                  </p:cNvSpPr>
                  <p:nvPr/>
                </p:nvSpPr>
                <p:spPr bwMode="auto">
                  <a:xfrm>
                    <a:off x="1073" y="1387"/>
                    <a:ext cx="962" cy="208"/>
                  </a:xfrm>
                  <a:custGeom>
                    <a:avLst/>
                    <a:gdLst>
                      <a:gd name="T0" fmla="*/ 962 w 962"/>
                      <a:gd name="T1" fmla="*/ 0 h 208"/>
                      <a:gd name="T2" fmla="*/ 962 w 962"/>
                      <a:gd name="T3" fmla="*/ 208 h 208"/>
                      <a:gd name="T4" fmla="*/ 0 w 962"/>
                      <a:gd name="T5" fmla="*/ 208 h 208"/>
                      <a:gd name="T6" fmla="*/ 962 w 962"/>
                      <a:gd name="T7" fmla="*/ 0 h 208"/>
                      <a:gd name="T8" fmla="*/ 0 60000 65536"/>
                      <a:gd name="T9" fmla="*/ 0 60000 65536"/>
                      <a:gd name="T10" fmla="*/ 0 60000 65536"/>
                      <a:gd name="T11" fmla="*/ 0 60000 65536"/>
                      <a:gd name="T12" fmla="*/ 0 w 962"/>
                      <a:gd name="T13" fmla="*/ 0 h 208"/>
                      <a:gd name="T14" fmla="*/ 962 w 962"/>
                      <a:gd name="T15" fmla="*/ 208 h 208"/>
                    </a:gdLst>
                    <a:ahLst/>
                    <a:cxnLst>
                      <a:cxn ang="T8">
                        <a:pos x="T0" y="T1"/>
                      </a:cxn>
                      <a:cxn ang="T9">
                        <a:pos x="T2" y="T3"/>
                      </a:cxn>
                      <a:cxn ang="T10">
                        <a:pos x="T4" y="T5"/>
                      </a:cxn>
                      <a:cxn ang="T11">
                        <a:pos x="T6" y="T7"/>
                      </a:cxn>
                    </a:cxnLst>
                    <a:rect l="T12" t="T13" r="T14" b="T15"/>
                    <a:pathLst>
                      <a:path w="962" h="208">
                        <a:moveTo>
                          <a:pt x="962" y="0"/>
                        </a:moveTo>
                        <a:lnTo>
                          <a:pt x="962" y="208"/>
                        </a:lnTo>
                        <a:lnTo>
                          <a:pt x="0" y="208"/>
                        </a:lnTo>
                        <a:lnTo>
                          <a:pt x="962" y="0"/>
                        </a:lnTo>
                        <a:close/>
                      </a:path>
                    </a:pathLst>
                  </a:custGeom>
                  <a:solidFill>
                    <a:srgbClr val="B2C0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0" name="Freeform 244">
                    <a:extLst>
                      <a:ext uri="{FF2B5EF4-FFF2-40B4-BE49-F238E27FC236}">
                        <a16:creationId xmlns:a16="http://schemas.microsoft.com/office/drawing/2014/main" id="{A55C5171-744C-4535-9AA9-8DBDEFF8FD9C}"/>
                      </a:ext>
                    </a:extLst>
                  </p:cNvPr>
                  <p:cNvSpPr>
                    <a:spLocks noChangeAspect="1"/>
                  </p:cNvSpPr>
                  <p:nvPr/>
                </p:nvSpPr>
                <p:spPr bwMode="auto">
                  <a:xfrm>
                    <a:off x="1073" y="1387"/>
                    <a:ext cx="962" cy="208"/>
                  </a:xfrm>
                  <a:custGeom>
                    <a:avLst/>
                    <a:gdLst>
                      <a:gd name="T0" fmla="*/ 962 w 962"/>
                      <a:gd name="T1" fmla="*/ 0 h 208"/>
                      <a:gd name="T2" fmla="*/ 962 w 962"/>
                      <a:gd name="T3" fmla="*/ 208 h 208"/>
                      <a:gd name="T4" fmla="*/ 0 w 962"/>
                      <a:gd name="T5" fmla="*/ 208 h 208"/>
                      <a:gd name="T6" fmla="*/ 0 60000 65536"/>
                      <a:gd name="T7" fmla="*/ 0 60000 65536"/>
                      <a:gd name="T8" fmla="*/ 0 60000 65536"/>
                      <a:gd name="T9" fmla="*/ 0 w 962"/>
                      <a:gd name="T10" fmla="*/ 0 h 208"/>
                      <a:gd name="T11" fmla="*/ 962 w 962"/>
                      <a:gd name="T12" fmla="*/ 208 h 208"/>
                    </a:gdLst>
                    <a:ahLst/>
                    <a:cxnLst>
                      <a:cxn ang="T6">
                        <a:pos x="T0" y="T1"/>
                      </a:cxn>
                      <a:cxn ang="T7">
                        <a:pos x="T2" y="T3"/>
                      </a:cxn>
                      <a:cxn ang="T8">
                        <a:pos x="T4" y="T5"/>
                      </a:cxn>
                    </a:cxnLst>
                    <a:rect l="T9" t="T10" r="T11" b="T12"/>
                    <a:pathLst>
                      <a:path w="962" h="208">
                        <a:moveTo>
                          <a:pt x="962" y="0"/>
                        </a:moveTo>
                        <a:lnTo>
                          <a:pt x="962" y="208"/>
                        </a:lnTo>
                        <a:lnTo>
                          <a:pt x="0" y="208"/>
                        </a:lnTo>
                      </a:path>
                    </a:pathLst>
                  </a:custGeom>
                  <a:noFill/>
                  <a:ln w="7938">
                    <a:solidFill>
                      <a:srgbClr val="91919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46" name="Group 245">
                  <a:extLst>
                    <a:ext uri="{FF2B5EF4-FFF2-40B4-BE49-F238E27FC236}">
                      <a16:creationId xmlns:a16="http://schemas.microsoft.com/office/drawing/2014/main" id="{F84CAE06-832C-4186-9670-9CC3C62D82F1}"/>
                    </a:ext>
                  </a:extLst>
                </p:cNvPr>
                <p:cNvGrpSpPr>
                  <a:grpSpLocks noChangeAspect="1"/>
                </p:cNvGrpSpPr>
                <p:nvPr/>
              </p:nvGrpSpPr>
              <p:grpSpPr bwMode="auto">
                <a:xfrm>
                  <a:off x="1073" y="1387"/>
                  <a:ext cx="962" cy="208"/>
                  <a:chOff x="1073" y="1387"/>
                  <a:chExt cx="962" cy="208"/>
                </a:xfrm>
              </p:grpSpPr>
              <p:sp>
                <p:nvSpPr>
                  <p:cNvPr id="347" name="Freeform 246">
                    <a:extLst>
                      <a:ext uri="{FF2B5EF4-FFF2-40B4-BE49-F238E27FC236}">
                        <a16:creationId xmlns:a16="http://schemas.microsoft.com/office/drawing/2014/main" id="{F5CFEEF5-FC95-4B0B-8166-F966979D2257}"/>
                      </a:ext>
                    </a:extLst>
                  </p:cNvPr>
                  <p:cNvSpPr>
                    <a:spLocks noChangeAspect="1"/>
                  </p:cNvSpPr>
                  <p:nvPr/>
                </p:nvSpPr>
                <p:spPr bwMode="auto">
                  <a:xfrm>
                    <a:off x="1073" y="1387"/>
                    <a:ext cx="962" cy="208"/>
                  </a:xfrm>
                  <a:custGeom>
                    <a:avLst/>
                    <a:gdLst>
                      <a:gd name="T0" fmla="*/ 0 w 962"/>
                      <a:gd name="T1" fmla="*/ 208 h 208"/>
                      <a:gd name="T2" fmla="*/ 0 w 962"/>
                      <a:gd name="T3" fmla="*/ 0 h 208"/>
                      <a:gd name="T4" fmla="*/ 962 w 962"/>
                      <a:gd name="T5" fmla="*/ 0 h 208"/>
                      <a:gd name="T6" fmla="*/ 0 w 962"/>
                      <a:gd name="T7" fmla="*/ 208 h 208"/>
                      <a:gd name="T8" fmla="*/ 0 60000 65536"/>
                      <a:gd name="T9" fmla="*/ 0 60000 65536"/>
                      <a:gd name="T10" fmla="*/ 0 60000 65536"/>
                      <a:gd name="T11" fmla="*/ 0 60000 65536"/>
                      <a:gd name="T12" fmla="*/ 0 w 962"/>
                      <a:gd name="T13" fmla="*/ 0 h 208"/>
                      <a:gd name="T14" fmla="*/ 962 w 962"/>
                      <a:gd name="T15" fmla="*/ 208 h 208"/>
                    </a:gdLst>
                    <a:ahLst/>
                    <a:cxnLst>
                      <a:cxn ang="T8">
                        <a:pos x="T0" y="T1"/>
                      </a:cxn>
                      <a:cxn ang="T9">
                        <a:pos x="T2" y="T3"/>
                      </a:cxn>
                      <a:cxn ang="T10">
                        <a:pos x="T4" y="T5"/>
                      </a:cxn>
                      <a:cxn ang="T11">
                        <a:pos x="T6" y="T7"/>
                      </a:cxn>
                    </a:cxnLst>
                    <a:rect l="T12" t="T13" r="T14" b="T15"/>
                    <a:pathLst>
                      <a:path w="962" h="208">
                        <a:moveTo>
                          <a:pt x="0" y="208"/>
                        </a:moveTo>
                        <a:lnTo>
                          <a:pt x="0" y="0"/>
                        </a:lnTo>
                        <a:lnTo>
                          <a:pt x="962" y="0"/>
                        </a:lnTo>
                        <a:lnTo>
                          <a:pt x="0" y="208"/>
                        </a:lnTo>
                        <a:close/>
                      </a:path>
                    </a:pathLst>
                  </a:custGeom>
                  <a:solidFill>
                    <a:srgbClr val="B2C0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 name="Freeform 247">
                    <a:extLst>
                      <a:ext uri="{FF2B5EF4-FFF2-40B4-BE49-F238E27FC236}">
                        <a16:creationId xmlns:a16="http://schemas.microsoft.com/office/drawing/2014/main" id="{3C3CF71E-7CAF-44F6-9ABD-7BF9AF11C11E}"/>
                      </a:ext>
                    </a:extLst>
                  </p:cNvPr>
                  <p:cNvSpPr>
                    <a:spLocks noChangeAspect="1"/>
                  </p:cNvSpPr>
                  <p:nvPr/>
                </p:nvSpPr>
                <p:spPr bwMode="auto">
                  <a:xfrm>
                    <a:off x="1073" y="1387"/>
                    <a:ext cx="962" cy="208"/>
                  </a:xfrm>
                  <a:custGeom>
                    <a:avLst/>
                    <a:gdLst>
                      <a:gd name="T0" fmla="*/ 0 w 962"/>
                      <a:gd name="T1" fmla="*/ 208 h 208"/>
                      <a:gd name="T2" fmla="*/ 0 w 962"/>
                      <a:gd name="T3" fmla="*/ 0 h 208"/>
                      <a:gd name="T4" fmla="*/ 962 w 962"/>
                      <a:gd name="T5" fmla="*/ 0 h 208"/>
                      <a:gd name="T6" fmla="*/ 0 60000 65536"/>
                      <a:gd name="T7" fmla="*/ 0 60000 65536"/>
                      <a:gd name="T8" fmla="*/ 0 60000 65536"/>
                      <a:gd name="T9" fmla="*/ 0 w 962"/>
                      <a:gd name="T10" fmla="*/ 0 h 208"/>
                      <a:gd name="T11" fmla="*/ 962 w 962"/>
                      <a:gd name="T12" fmla="*/ 208 h 208"/>
                    </a:gdLst>
                    <a:ahLst/>
                    <a:cxnLst>
                      <a:cxn ang="T6">
                        <a:pos x="T0" y="T1"/>
                      </a:cxn>
                      <a:cxn ang="T7">
                        <a:pos x="T2" y="T3"/>
                      </a:cxn>
                      <a:cxn ang="T8">
                        <a:pos x="T4" y="T5"/>
                      </a:cxn>
                    </a:cxnLst>
                    <a:rect l="T9" t="T10" r="T11" b="T12"/>
                    <a:pathLst>
                      <a:path w="962" h="208">
                        <a:moveTo>
                          <a:pt x="0" y="208"/>
                        </a:moveTo>
                        <a:lnTo>
                          <a:pt x="0" y="0"/>
                        </a:lnTo>
                        <a:lnTo>
                          <a:pt x="962" y="0"/>
                        </a:lnTo>
                      </a:path>
                    </a:pathLst>
                  </a:custGeom>
                  <a:noFill/>
                  <a:ln w="7938">
                    <a:solidFill>
                      <a:srgbClr val="EDEDED"/>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nvGrpSpPr>
              <p:cNvPr id="336" name="Group 248">
                <a:extLst>
                  <a:ext uri="{FF2B5EF4-FFF2-40B4-BE49-F238E27FC236}">
                    <a16:creationId xmlns:a16="http://schemas.microsoft.com/office/drawing/2014/main" id="{3C619F20-C91D-4236-ABBC-26868C4D6ECF}"/>
                  </a:ext>
                </a:extLst>
              </p:cNvPr>
              <p:cNvGrpSpPr>
                <a:grpSpLocks noChangeAspect="1"/>
              </p:cNvGrpSpPr>
              <p:nvPr/>
            </p:nvGrpSpPr>
            <p:grpSpPr bwMode="auto">
              <a:xfrm>
                <a:off x="1065" y="1381"/>
                <a:ext cx="972" cy="217"/>
                <a:chOff x="1065" y="1381"/>
                <a:chExt cx="972" cy="217"/>
              </a:xfrm>
            </p:grpSpPr>
            <p:grpSp>
              <p:nvGrpSpPr>
                <p:cNvPr id="337" name="Group 249">
                  <a:extLst>
                    <a:ext uri="{FF2B5EF4-FFF2-40B4-BE49-F238E27FC236}">
                      <a16:creationId xmlns:a16="http://schemas.microsoft.com/office/drawing/2014/main" id="{FA942728-5C4D-4D6A-BA8D-483835CE953E}"/>
                    </a:ext>
                  </a:extLst>
                </p:cNvPr>
                <p:cNvGrpSpPr>
                  <a:grpSpLocks noChangeAspect="1"/>
                </p:cNvGrpSpPr>
                <p:nvPr/>
              </p:nvGrpSpPr>
              <p:grpSpPr bwMode="auto">
                <a:xfrm>
                  <a:off x="1065" y="1381"/>
                  <a:ext cx="972" cy="217"/>
                  <a:chOff x="1065" y="1381"/>
                  <a:chExt cx="972" cy="217"/>
                </a:xfrm>
              </p:grpSpPr>
              <p:sp>
                <p:nvSpPr>
                  <p:cNvPr id="342" name="Freeform 250">
                    <a:extLst>
                      <a:ext uri="{FF2B5EF4-FFF2-40B4-BE49-F238E27FC236}">
                        <a16:creationId xmlns:a16="http://schemas.microsoft.com/office/drawing/2014/main" id="{FB172183-C755-42AB-8FA9-A65F9EEE05F5}"/>
                      </a:ext>
                    </a:extLst>
                  </p:cNvPr>
                  <p:cNvSpPr>
                    <a:spLocks noChangeAspect="1"/>
                  </p:cNvSpPr>
                  <p:nvPr/>
                </p:nvSpPr>
                <p:spPr bwMode="auto">
                  <a:xfrm>
                    <a:off x="1065" y="1381"/>
                    <a:ext cx="962" cy="208"/>
                  </a:xfrm>
                  <a:custGeom>
                    <a:avLst/>
                    <a:gdLst>
                      <a:gd name="T0" fmla="*/ 0 w 962"/>
                      <a:gd name="T1" fmla="*/ 208 h 208"/>
                      <a:gd name="T2" fmla="*/ 0 w 962"/>
                      <a:gd name="T3" fmla="*/ 0 h 208"/>
                      <a:gd name="T4" fmla="*/ 962 w 962"/>
                      <a:gd name="T5" fmla="*/ 0 h 208"/>
                      <a:gd name="T6" fmla="*/ 0 60000 65536"/>
                      <a:gd name="T7" fmla="*/ 0 60000 65536"/>
                      <a:gd name="T8" fmla="*/ 0 60000 65536"/>
                      <a:gd name="T9" fmla="*/ 0 w 962"/>
                      <a:gd name="T10" fmla="*/ 0 h 208"/>
                      <a:gd name="T11" fmla="*/ 962 w 962"/>
                      <a:gd name="T12" fmla="*/ 208 h 208"/>
                    </a:gdLst>
                    <a:ahLst/>
                    <a:cxnLst>
                      <a:cxn ang="T6">
                        <a:pos x="T0" y="T1"/>
                      </a:cxn>
                      <a:cxn ang="T7">
                        <a:pos x="T2" y="T3"/>
                      </a:cxn>
                      <a:cxn ang="T8">
                        <a:pos x="T4" y="T5"/>
                      </a:cxn>
                    </a:cxnLst>
                    <a:rect l="T9" t="T10" r="T11" b="T12"/>
                    <a:pathLst>
                      <a:path w="962" h="208">
                        <a:moveTo>
                          <a:pt x="0" y="208"/>
                        </a:moveTo>
                        <a:lnTo>
                          <a:pt x="0" y="0"/>
                        </a:lnTo>
                        <a:lnTo>
                          <a:pt x="962" y="0"/>
                        </a:lnTo>
                      </a:path>
                    </a:pathLst>
                  </a:custGeom>
                  <a:noFill/>
                  <a:ln w="15875">
                    <a:solidFill>
                      <a:srgbClr val="F4F4F4"/>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43" name="Freeform 251">
                    <a:extLst>
                      <a:ext uri="{FF2B5EF4-FFF2-40B4-BE49-F238E27FC236}">
                        <a16:creationId xmlns:a16="http://schemas.microsoft.com/office/drawing/2014/main" id="{B0F615C8-0B98-46B8-8720-5623993A7B36}"/>
                      </a:ext>
                    </a:extLst>
                  </p:cNvPr>
                  <p:cNvSpPr>
                    <a:spLocks noChangeAspect="1"/>
                  </p:cNvSpPr>
                  <p:nvPr/>
                </p:nvSpPr>
                <p:spPr bwMode="auto">
                  <a:xfrm>
                    <a:off x="1075" y="1390"/>
                    <a:ext cx="962" cy="208"/>
                  </a:xfrm>
                  <a:custGeom>
                    <a:avLst/>
                    <a:gdLst>
                      <a:gd name="T0" fmla="*/ 0 w 962"/>
                      <a:gd name="T1" fmla="*/ 208 h 208"/>
                      <a:gd name="T2" fmla="*/ 0 w 962"/>
                      <a:gd name="T3" fmla="*/ 0 h 208"/>
                      <a:gd name="T4" fmla="*/ 962 w 962"/>
                      <a:gd name="T5" fmla="*/ 0 h 208"/>
                      <a:gd name="T6" fmla="*/ 0 60000 65536"/>
                      <a:gd name="T7" fmla="*/ 0 60000 65536"/>
                      <a:gd name="T8" fmla="*/ 0 60000 65536"/>
                      <a:gd name="T9" fmla="*/ 0 w 962"/>
                      <a:gd name="T10" fmla="*/ 0 h 208"/>
                      <a:gd name="T11" fmla="*/ 962 w 962"/>
                      <a:gd name="T12" fmla="*/ 208 h 208"/>
                    </a:gdLst>
                    <a:ahLst/>
                    <a:cxnLst>
                      <a:cxn ang="T6">
                        <a:pos x="T0" y="T1"/>
                      </a:cxn>
                      <a:cxn ang="T7">
                        <a:pos x="T2" y="T3"/>
                      </a:cxn>
                      <a:cxn ang="T8">
                        <a:pos x="T4" y="T5"/>
                      </a:cxn>
                    </a:cxnLst>
                    <a:rect l="T9" t="T10" r="T11" b="T12"/>
                    <a:pathLst>
                      <a:path w="962" h="208">
                        <a:moveTo>
                          <a:pt x="0" y="208"/>
                        </a:moveTo>
                        <a:lnTo>
                          <a:pt x="0" y="0"/>
                        </a:lnTo>
                        <a:lnTo>
                          <a:pt x="962" y="0"/>
                        </a:lnTo>
                      </a:path>
                    </a:pathLst>
                  </a:custGeom>
                  <a:noFill/>
                  <a:ln w="15875">
                    <a:solidFill>
                      <a:srgbClr val="8E8E8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44" name="Freeform 252">
                    <a:extLst>
                      <a:ext uri="{FF2B5EF4-FFF2-40B4-BE49-F238E27FC236}">
                        <a16:creationId xmlns:a16="http://schemas.microsoft.com/office/drawing/2014/main" id="{5B14B13D-5C58-48B3-A98A-FEDE206F7D1C}"/>
                      </a:ext>
                    </a:extLst>
                  </p:cNvPr>
                  <p:cNvSpPr>
                    <a:spLocks noChangeAspect="1"/>
                  </p:cNvSpPr>
                  <p:nvPr/>
                </p:nvSpPr>
                <p:spPr bwMode="auto">
                  <a:xfrm>
                    <a:off x="1070" y="1385"/>
                    <a:ext cx="962" cy="209"/>
                  </a:xfrm>
                  <a:custGeom>
                    <a:avLst/>
                    <a:gdLst>
                      <a:gd name="T0" fmla="*/ 0 w 962"/>
                      <a:gd name="T1" fmla="*/ 209 h 209"/>
                      <a:gd name="T2" fmla="*/ 0 w 962"/>
                      <a:gd name="T3" fmla="*/ 0 h 209"/>
                      <a:gd name="T4" fmla="*/ 962 w 962"/>
                      <a:gd name="T5" fmla="*/ 0 h 209"/>
                      <a:gd name="T6" fmla="*/ 0 60000 65536"/>
                      <a:gd name="T7" fmla="*/ 0 60000 65536"/>
                      <a:gd name="T8" fmla="*/ 0 60000 65536"/>
                      <a:gd name="T9" fmla="*/ 0 w 962"/>
                      <a:gd name="T10" fmla="*/ 0 h 209"/>
                      <a:gd name="T11" fmla="*/ 962 w 962"/>
                      <a:gd name="T12" fmla="*/ 209 h 209"/>
                    </a:gdLst>
                    <a:ahLst/>
                    <a:cxnLst>
                      <a:cxn ang="T6">
                        <a:pos x="T0" y="T1"/>
                      </a:cxn>
                      <a:cxn ang="T7">
                        <a:pos x="T2" y="T3"/>
                      </a:cxn>
                      <a:cxn ang="T8">
                        <a:pos x="T4" y="T5"/>
                      </a:cxn>
                    </a:cxnLst>
                    <a:rect l="T9" t="T10" r="T11" b="T12"/>
                    <a:pathLst>
                      <a:path w="962" h="209">
                        <a:moveTo>
                          <a:pt x="0" y="209"/>
                        </a:moveTo>
                        <a:lnTo>
                          <a:pt x="0" y="0"/>
                        </a:lnTo>
                        <a:lnTo>
                          <a:pt x="962" y="0"/>
                        </a:lnTo>
                      </a:path>
                    </a:pathLst>
                  </a:custGeom>
                  <a:noFill/>
                  <a:ln w="15875">
                    <a:solidFill>
                      <a:srgbClr val="EDEDED"/>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38" name="Group 253">
                  <a:extLst>
                    <a:ext uri="{FF2B5EF4-FFF2-40B4-BE49-F238E27FC236}">
                      <a16:creationId xmlns:a16="http://schemas.microsoft.com/office/drawing/2014/main" id="{A98D18AE-79DD-400B-9058-9101AF2D5E26}"/>
                    </a:ext>
                  </a:extLst>
                </p:cNvPr>
                <p:cNvGrpSpPr>
                  <a:grpSpLocks noChangeAspect="1"/>
                </p:cNvGrpSpPr>
                <p:nvPr/>
              </p:nvGrpSpPr>
              <p:grpSpPr bwMode="auto">
                <a:xfrm>
                  <a:off x="1065" y="1381"/>
                  <a:ext cx="972" cy="217"/>
                  <a:chOff x="1065" y="1381"/>
                  <a:chExt cx="972" cy="217"/>
                </a:xfrm>
              </p:grpSpPr>
              <p:sp>
                <p:nvSpPr>
                  <p:cNvPr id="339" name="Freeform 254">
                    <a:extLst>
                      <a:ext uri="{FF2B5EF4-FFF2-40B4-BE49-F238E27FC236}">
                        <a16:creationId xmlns:a16="http://schemas.microsoft.com/office/drawing/2014/main" id="{9E4BC2A9-DD35-42E3-AAF0-FCB30F0CA991}"/>
                      </a:ext>
                    </a:extLst>
                  </p:cNvPr>
                  <p:cNvSpPr>
                    <a:spLocks noChangeAspect="1"/>
                  </p:cNvSpPr>
                  <p:nvPr/>
                </p:nvSpPr>
                <p:spPr bwMode="auto">
                  <a:xfrm>
                    <a:off x="1065" y="1381"/>
                    <a:ext cx="962" cy="208"/>
                  </a:xfrm>
                  <a:custGeom>
                    <a:avLst/>
                    <a:gdLst>
                      <a:gd name="T0" fmla="*/ 962 w 962"/>
                      <a:gd name="T1" fmla="*/ 0 h 208"/>
                      <a:gd name="T2" fmla="*/ 962 w 962"/>
                      <a:gd name="T3" fmla="*/ 208 h 208"/>
                      <a:gd name="T4" fmla="*/ 0 w 962"/>
                      <a:gd name="T5" fmla="*/ 208 h 208"/>
                      <a:gd name="T6" fmla="*/ 0 60000 65536"/>
                      <a:gd name="T7" fmla="*/ 0 60000 65536"/>
                      <a:gd name="T8" fmla="*/ 0 60000 65536"/>
                      <a:gd name="T9" fmla="*/ 0 w 962"/>
                      <a:gd name="T10" fmla="*/ 0 h 208"/>
                      <a:gd name="T11" fmla="*/ 962 w 962"/>
                      <a:gd name="T12" fmla="*/ 208 h 208"/>
                    </a:gdLst>
                    <a:ahLst/>
                    <a:cxnLst>
                      <a:cxn ang="T6">
                        <a:pos x="T0" y="T1"/>
                      </a:cxn>
                      <a:cxn ang="T7">
                        <a:pos x="T2" y="T3"/>
                      </a:cxn>
                      <a:cxn ang="T8">
                        <a:pos x="T4" y="T5"/>
                      </a:cxn>
                    </a:cxnLst>
                    <a:rect l="T9" t="T10" r="T11" b="T12"/>
                    <a:pathLst>
                      <a:path w="962" h="208">
                        <a:moveTo>
                          <a:pt x="962" y="0"/>
                        </a:moveTo>
                        <a:lnTo>
                          <a:pt x="962" y="208"/>
                        </a:lnTo>
                        <a:lnTo>
                          <a:pt x="0" y="208"/>
                        </a:lnTo>
                      </a:path>
                    </a:pathLst>
                  </a:custGeom>
                  <a:noFill/>
                  <a:ln w="15875">
                    <a:solidFill>
                      <a:srgbClr val="F4F4F4"/>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40" name="Freeform 255">
                    <a:extLst>
                      <a:ext uri="{FF2B5EF4-FFF2-40B4-BE49-F238E27FC236}">
                        <a16:creationId xmlns:a16="http://schemas.microsoft.com/office/drawing/2014/main" id="{805DE464-19A8-486A-855C-D1EEAE02EDD1}"/>
                      </a:ext>
                    </a:extLst>
                  </p:cNvPr>
                  <p:cNvSpPr>
                    <a:spLocks noChangeAspect="1"/>
                  </p:cNvSpPr>
                  <p:nvPr/>
                </p:nvSpPr>
                <p:spPr bwMode="auto">
                  <a:xfrm>
                    <a:off x="1075" y="1390"/>
                    <a:ext cx="962" cy="208"/>
                  </a:xfrm>
                  <a:custGeom>
                    <a:avLst/>
                    <a:gdLst>
                      <a:gd name="T0" fmla="*/ 962 w 962"/>
                      <a:gd name="T1" fmla="*/ 0 h 208"/>
                      <a:gd name="T2" fmla="*/ 962 w 962"/>
                      <a:gd name="T3" fmla="*/ 208 h 208"/>
                      <a:gd name="T4" fmla="*/ 0 w 962"/>
                      <a:gd name="T5" fmla="*/ 208 h 208"/>
                      <a:gd name="T6" fmla="*/ 0 60000 65536"/>
                      <a:gd name="T7" fmla="*/ 0 60000 65536"/>
                      <a:gd name="T8" fmla="*/ 0 60000 65536"/>
                      <a:gd name="T9" fmla="*/ 0 w 962"/>
                      <a:gd name="T10" fmla="*/ 0 h 208"/>
                      <a:gd name="T11" fmla="*/ 962 w 962"/>
                      <a:gd name="T12" fmla="*/ 208 h 208"/>
                    </a:gdLst>
                    <a:ahLst/>
                    <a:cxnLst>
                      <a:cxn ang="T6">
                        <a:pos x="T0" y="T1"/>
                      </a:cxn>
                      <a:cxn ang="T7">
                        <a:pos x="T2" y="T3"/>
                      </a:cxn>
                      <a:cxn ang="T8">
                        <a:pos x="T4" y="T5"/>
                      </a:cxn>
                    </a:cxnLst>
                    <a:rect l="T9" t="T10" r="T11" b="T12"/>
                    <a:pathLst>
                      <a:path w="962" h="208">
                        <a:moveTo>
                          <a:pt x="962" y="0"/>
                        </a:moveTo>
                        <a:lnTo>
                          <a:pt x="962" y="208"/>
                        </a:lnTo>
                        <a:lnTo>
                          <a:pt x="0" y="208"/>
                        </a:lnTo>
                      </a:path>
                    </a:pathLst>
                  </a:custGeom>
                  <a:noFill/>
                  <a:ln w="15875">
                    <a:solidFill>
                      <a:srgbClr val="8E8E8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41" name="Freeform 256">
                    <a:extLst>
                      <a:ext uri="{FF2B5EF4-FFF2-40B4-BE49-F238E27FC236}">
                        <a16:creationId xmlns:a16="http://schemas.microsoft.com/office/drawing/2014/main" id="{3B6CF1FA-3DD8-479C-ADA4-42B313F33E75}"/>
                      </a:ext>
                    </a:extLst>
                  </p:cNvPr>
                  <p:cNvSpPr>
                    <a:spLocks noChangeAspect="1"/>
                  </p:cNvSpPr>
                  <p:nvPr/>
                </p:nvSpPr>
                <p:spPr bwMode="auto">
                  <a:xfrm>
                    <a:off x="1070" y="1385"/>
                    <a:ext cx="962" cy="209"/>
                  </a:xfrm>
                  <a:custGeom>
                    <a:avLst/>
                    <a:gdLst>
                      <a:gd name="T0" fmla="*/ 962 w 962"/>
                      <a:gd name="T1" fmla="*/ 0 h 209"/>
                      <a:gd name="T2" fmla="*/ 962 w 962"/>
                      <a:gd name="T3" fmla="*/ 209 h 209"/>
                      <a:gd name="T4" fmla="*/ 0 w 962"/>
                      <a:gd name="T5" fmla="*/ 209 h 209"/>
                      <a:gd name="T6" fmla="*/ 0 60000 65536"/>
                      <a:gd name="T7" fmla="*/ 0 60000 65536"/>
                      <a:gd name="T8" fmla="*/ 0 60000 65536"/>
                      <a:gd name="T9" fmla="*/ 0 w 962"/>
                      <a:gd name="T10" fmla="*/ 0 h 209"/>
                      <a:gd name="T11" fmla="*/ 962 w 962"/>
                      <a:gd name="T12" fmla="*/ 209 h 209"/>
                    </a:gdLst>
                    <a:ahLst/>
                    <a:cxnLst>
                      <a:cxn ang="T6">
                        <a:pos x="T0" y="T1"/>
                      </a:cxn>
                      <a:cxn ang="T7">
                        <a:pos x="T2" y="T3"/>
                      </a:cxn>
                      <a:cxn ang="T8">
                        <a:pos x="T4" y="T5"/>
                      </a:cxn>
                    </a:cxnLst>
                    <a:rect l="T9" t="T10" r="T11" b="T12"/>
                    <a:pathLst>
                      <a:path w="962" h="209">
                        <a:moveTo>
                          <a:pt x="962" y="0"/>
                        </a:moveTo>
                        <a:lnTo>
                          <a:pt x="962" y="209"/>
                        </a:lnTo>
                        <a:lnTo>
                          <a:pt x="0" y="209"/>
                        </a:lnTo>
                      </a:path>
                    </a:pathLst>
                  </a:custGeom>
                  <a:noFill/>
                  <a:ln w="15875">
                    <a:solidFill>
                      <a:srgbClr val="EDEDED"/>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sp>
          <p:nvSpPr>
            <p:cNvPr id="50" name="Rectangle 257">
              <a:extLst>
                <a:ext uri="{FF2B5EF4-FFF2-40B4-BE49-F238E27FC236}">
                  <a16:creationId xmlns:a16="http://schemas.microsoft.com/office/drawing/2014/main" id="{47C890B7-0DC4-4F91-80AF-9ABBFF605428}"/>
                </a:ext>
              </a:extLst>
            </p:cNvPr>
            <p:cNvSpPr>
              <a:spLocks noChangeAspect="1" noChangeArrowheads="1"/>
            </p:cNvSpPr>
            <p:nvPr/>
          </p:nvSpPr>
          <p:spPr bwMode="auto">
            <a:xfrm>
              <a:off x="552" y="841"/>
              <a:ext cx="1231"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51" name="Rectangle 258">
              <a:extLst>
                <a:ext uri="{FF2B5EF4-FFF2-40B4-BE49-F238E27FC236}">
                  <a16:creationId xmlns:a16="http://schemas.microsoft.com/office/drawing/2014/main" id="{BA35CC54-FD2B-488F-8A78-B62E3FD80FAA}"/>
                </a:ext>
              </a:extLst>
            </p:cNvPr>
            <p:cNvSpPr>
              <a:spLocks noChangeAspect="1" noChangeArrowheads="1"/>
            </p:cNvSpPr>
            <p:nvPr/>
          </p:nvSpPr>
          <p:spPr bwMode="auto">
            <a:xfrm>
              <a:off x="604" y="924"/>
              <a:ext cx="693"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solidFill>
                    <a:srgbClr val="000000"/>
                  </a:solidFill>
                  <a:latin typeface="黑体" panose="02010609060101010101" pitchFamily="49" charset="-122"/>
                </a:rPr>
                <a:t>产品数量结构</a:t>
              </a:r>
            </a:p>
          </p:txBody>
        </p:sp>
        <p:sp>
          <p:nvSpPr>
            <p:cNvPr id="52" name="Rectangle 259">
              <a:extLst>
                <a:ext uri="{FF2B5EF4-FFF2-40B4-BE49-F238E27FC236}">
                  <a16:creationId xmlns:a16="http://schemas.microsoft.com/office/drawing/2014/main" id="{2A8AAA1A-3A5B-4C12-8E3E-2180A1EF96DD}"/>
                </a:ext>
              </a:extLst>
            </p:cNvPr>
            <p:cNvSpPr>
              <a:spLocks noChangeAspect="1" noChangeArrowheads="1"/>
            </p:cNvSpPr>
            <p:nvPr/>
          </p:nvSpPr>
          <p:spPr bwMode="auto">
            <a:xfrm>
              <a:off x="1532" y="1332"/>
              <a:ext cx="161"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53" name="Rectangle 260">
              <a:extLst>
                <a:ext uri="{FF2B5EF4-FFF2-40B4-BE49-F238E27FC236}">
                  <a16:creationId xmlns:a16="http://schemas.microsoft.com/office/drawing/2014/main" id="{75C21209-CABD-419B-8E93-0358C5495346}"/>
                </a:ext>
              </a:extLst>
            </p:cNvPr>
            <p:cNvSpPr>
              <a:spLocks noChangeAspect="1" noChangeArrowheads="1"/>
            </p:cNvSpPr>
            <p:nvPr/>
          </p:nvSpPr>
          <p:spPr bwMode="auto">
            <a:xfrm>
              <a:off x="1584" y="1360"/>
              <a:ext cx="58"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US" altLang="zh-CN" sz="1400">
                  <a:solidFill>
                    <a:srgbClr val="000000"/>
                  </a:solidFill>
                  <a:latin typeface="黑体" panose="02010609060101010101" pitchFamily="49" charset="-122"/>
                </a:rPr>
                <a:t>$</a:t>
              </a:r>
              <a:endParaRPr lang="en-US" altLang="zh-CN" sz="1400">
                <a:latin typeface="黑体" panose="02010609060101010101" pitchFamily="49" charset="-122"/>
              </a:endParaRPr>
            </a:p>
          </p:txBody>
        </p:sp>
        <p:sp>
          <p:nvSpPr>
            <p:cNvPr id="54" name="Rectangle 261">
              <a:extLst>
                <a:ext uri="{FF2B5EF4-FFF2-40B4-BE49-F238E27FC236}">
                  <a16:creationId xmlns:a16="http://schemas.microsoft.com/office/drawing/2014/main" id="{1E51CB13-FC33-4382-97A0-BD06CC708B2B}"/>
                </a:ext>
              </a:extLst>
            </p:cNvPr>
            <p:cNvSpPr>
              <a:spLocks noChangeAspect="1" noChangeArrowheads="1"/>
            </p:cNvSpPr>
            <p:nvPr/>
          </p:nvSpPr>
          <p:spPr bwMode="auto">
            <a:xfrm>
              <a:off x="1532" y="1578"/>
              <a:ext cx="16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55" name="Rectangle 262">
              <a:extLst>
                <a:ext uri="{FF2B5EF4-FFF2-40B4-BE49-F238E27FC236}">
                  <a16:creationId xmlns:a16="http://schemas.microsoft.com/office/drawing/2014/main" id="{CC80CAF2-4D1B-490D-ADCF-AE754999065A}"/>
                </a:ext>
              </a:extLst>
            </p:cNvPr>
            <p:cNvSpPr>
              <a:spLocks noChangeAspect="1" noChangeArrowheads="1"/>
            </p:cNvSpPr>
            <p:nvPr/>
          </p:nvSpPr>
          <p:spPr bwMode="auto">
            <a:xfrm>
              <a:off x="1584" y="1609"/>
              <a:ext cx="5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US" altLang="zh-CN" sz="1400">
                  <a:solidFill>
                    <a:srgbClr val="000000"/>
                  </a:solidFill>
                  <a:latin typeface="黑体" panose="02010609060101010101" pitchFamily="49" charset="-122"/>
                </a:rPr>
                <a:t>$</a:t>
              </a:r>
              <a:endParaRPr lang="en-US" altLang="zh-CN" sz="1400">
                <a:latin typeface="黑体" panose="02010609060101010101" pitchFamily="49" charset="-122"/>
              </a:endParaRPr>
            </a:p>
          </p:txBody>
        </p:sp>
        <p:sp>
          <p:nvSpPr>
            <p:cNvPr id="56" name="Rectangle 263">
              <a:extLst>
                <a:ext uri="{FF2B5EF4-FFF2-40B4-BE49-F238E27FC236}">
                  <a16:creationId xmlns:a16="http://schemas.microsoft.com/office/drawing/2014/main" id="{6C4E219B-29D7-4AFA-AB98-B3E582AF6C60}"/>
                </a:ext>
              </a:extLst>
            </p:cNvPr>
            <p:cNvSpPr>
              <a:spLocks noChangeAspect="1" noChangeArrowheads="1"/>
            </p:cNvSpPr>
            <p:nvPr/>
          </p:nvSpPr>
          <p:spPr bwMode="auto">
            <a:xfrm>
              <a:off x="1532" y="1823"/>
              <a:ext cx="16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57" name="Rectangle 264">
              <a:extLst>
                <a:ext uri="{FF2B5EF4-FFF2-40B4-BE49-F238E27FC236}">
                  <a16:creationId xmlns:a16="http://schemas.microsoft.com/office/drawing/2014/main" id="{2F53E29A-8232-428B-90EE-B2525EF4F679}"/>
                </a:ext>
              </a:extLst>
            </p:cNvPr>
            <p:cNvSpPr>
              <a:spLocks noChangeAspect="1" noChangeArrowheads="1"/>
            </p:cNvSpPr>
            <p:nvPr/>
          </p:nvSpPr>
          <p:spPr bwMode="auto">
            <a:xfrm>
              <a:off x="1584" y="1852"/>
              <a:ext cx="5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US" altLang="zh-CN" sz="1400">
                  <a:solidFill>
                    <a:srgbClr val="000000"/>
                  </a:solidFill>
                  <a:latin typeface="黑体" panose="02010609060101010101" pitchFamily="49" charset="-122"/>
                </a:rPr>
                <a:t>$</a:t>
              </a:r>
              <a:endParaRPr lang="en-US" altLang="zh-CN" sz="1400">
                <a:latin typeface="黑体" panose="02010609060101010101" pitchFamily="49" charset="-122"/>
              </a:endParaRPr>
            </a:p>
          </p:txBody>
        </p:sp>
        <p:sp>
          <p:nvSpPr>
            <p:cNvPr id="58" name="Rectangle 265">
              <a:extLst>
                <a:ext uri="{FF2B5EF4-FFF2-40B4-BE49-F238E27FC236}">
                  <a16:creationId xmlns:a16="http://schemas.microsoft.com/office/drawing/2014/main" id="{6829011A-38B9-4DAC-8AD7-1673DBF9E6C7}"/>
                </a:ext>
              </a:extLst>
            </p:cNvPr>
            <p:cNvSpPr>
              <a:spLocks noChangeAspect="1" noChangeArrowheads="1"/>
            </p:cNvSpPr>
            <p:nvPr/>
          </p:nvSpPr>
          <p:spPr bwMode="auto">
            <a:xfrm>
              <a:off x="835" y="1578"/>
              <a:ext cx="16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59" name="Rectangle 266">
              <a:extLst>
                <a:ext uri="{FF2B5EF4-FFF2-40B4-BE49-F238E27FC236}">
                  <a16:creationId xmlns:a16="http://schemas.microsoft.com/office/drawing/2014/main" id="{03447FBB-7E46-4E66-B045-21B430CBC044}"/>
                </a:ext>
              </a:extLst>
            </p:cNvPr>
            <p:cNvSpPr>
              <a:spLocks noChangeAspect="1" noChangeArrowheads="1"/>
            </p:cNvSpPr>
            <p:nvPr/>
          </p:nvSpPr>
          <p:spPr bwMode="auto">
            <a:xfrm>
              <a:off x="886" y="1609"/>
              <a:ext cx="57"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US" altLang="zh-CN" sz="1400">
                  <a:solidFill>
                    <a:srgbClr val="000000"/>
                  </a:solidFill>
                  <a:latin typeface="黑体" panose="02010609060101010101" pitchFamily="49" charset="-122"/>
                </a:rPr>
                <a:t>$</a:t>
              </a:r>
              <a:endParaRPr lang="en-US" altLang="zh-CN" sz="1400">
                <a:latin typeface="黑体" panose="02010609060101010101" pitchFamily="49" charset="-122"/>
              </a:endParaRPr>
            </a:p>
          </p:txBody>
        </p:sp>
        <p:sp>
          <p:nvSpPr>
            <p:cNvPr id="60" name="Rectangle 267">
              <a:extLst>
                <a:ext uri="{FF2B5EF4-FFF2-40B4-BE49-F238E27FC236}">
                  <a16:creationId xmlns:a16="http://schemas.microsoft.com/office/drawing/2014/main" id="{A480EFB6-52F4-408C-A5E0-802E3D325542}"/>
                </a:ext>
              </a:extLst>
            </p:cNvPr>
            <p:cNvSpPr>
              <a:spLocks noChangeAspect="1" noChangeArrowheads="1"/>
            </p:cNvSpPr>
            <p:nvPr/>
          </p:nvSpPr>
          <p:spPr bwMode="auto">
            <a:xfrm>
              <a:off x="1290" y="1578"/>
              <a:ext cx="16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61" name="Rectangle 268">
              <a:extLst>
                <a:ext uri="{FF2B5EF4-FFF2-40B4-BE49-F238E27FC236}">
                  <a16:creationId xmlns:a16="http://schemas.microsoft.com/office/drawing/2014/main" id="{4D4A8141-CD7A-495B-9F24-81BBDC653CCC}"/>
                </a:ext>
              </a:extLst>
            </p:cNvPr>
            <p:cNvSpPr>
              <a:spLocks noChangeAspect="1" noChangeArrowheads="1"/>
            </p:cNvSpPr>
            <p:nvPr/>
          </p:nvSpPr>
          <p:spPr bwMode="auto">
            <a:xfrm>
              <a:off x="1342" y="1609"/>
              <a:ext cx="5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US" altLang="zh-CN" sz="1400">
                  <a:solidFill>
                    <a:srgbClr val="000000"/>
                  </a:solidFill>
                  <a:latin typeface="黑体" panose="02010609060101010101" pitchFamily="49" charset="-122"/>
                </a:rPr>
                <a:t>$</a:t>
              </a:r>
              <a:endParaRPr lang="en-US" altLang="zh-CN" sz="1400">
                <a:latin typeface="黑体" panose="02010609060101010101" pitchFamily="49" charset="-122"/>
              </a:endParaRPr>
            </a:p>
          </p:txBody>
        </p:sp>
        <p:sp>
          <p:nvSpPr>
            <p:cNvPr id="62" name="Rectangle 269">
              <a:extLst>
                <a:ext uri="{FF2B5EF4-FFF2-40B4-BE49-F238E27FC236}">
                  <a16:creationId xmlns:a16="http://schemas.microsoft.com/office/drawing/2014/main" id="{72B9D33E-F5F0-4429-9ACC-A29880B7B225}"/>
                </a:ext>
              </a:extLst>
            </p:cNvPr>
            <p:cNvSpPr>
              <a:spLocks noChangeAspect="1" noChangeArrowheads="1"/>
            </p:cNvSpPr>
            <p:nvPr/>
          </p:nvSpPr>
          <p:spPr bwMode="auto">
            <a:xfrm>
              <a:off x="1295" y="1823"/>
              <a:ext cx="16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63" name="Rectangle 270">
              <a:extLst>
                <a:ext uri="{FF2B5EF4-FFF2-40B4-BE49-F238E27FC236}">
                  <a16:creationId xmlns:a16="http://schemas.microsoft.com/office/drawing/2014/main" id="{47105FB4-B6B4-48DB-A2AE-C6D4E9090FB8}"/>
                </a:ext>
              </a:extLst>
            </p:cNvPr>
            <p:cNvSpPr>
              <a:spLocks noChangeAspect="1" noChangeArrowheads="1"/>
            </p:cNvSpPr>
            <p:nvPr/>
          </p:nvSpPr>
          <p:spPr bwMode="auto">
            <a:xfrm>
              <a:off x="1346" y="1852"/>
              <a:ext cx="5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US" altLang="zh-CN" sz="1400">
                  <a:solidFill>
                    <a:srgbClr val="000000"/>
                  </a:solidFill>
                  <a:latin typeface="黑体" panose="02010609060101010101" pitchFamily="49" charset="-122"/>
                </a:rPr>
                <a:t>$</a:t>
              </a:r>
              <a:endParaRPr lang="en-US" altLang="zh-CN" sz="1400">
                <a:latin typeface="黑体" panose="02010609060101010101" pitchFamily="49" charset="-122"/>
              </a:endParaRPr>
            </a:p>
          </p:txBody>
        </p:sp>
        <p:sp>
          <p:nvSpPr>
            <p:cNvPr id="64" name="Rectangle 271">
              <a:extLst>
                <a:ext uri="{FF2B5EF4-FFF2-40B4-BE49-F238E27FC236}">
                  <a16:creationId xmlns:a16="http://schemas.microsoft.com/office/drawing/2014/main" id="{2C41C31A-0310-4358-91BB-F58FC5FC44FB}"/>
                </a:ext>
              </a:extLst>
            </p:cNvPr>
            <p:cNvSpPr>
              <a:spLocks noChangeAspect="1" noChangeArrowheads="1"/>
            </p:cNvSpPr>
            <p:nvPr/>
          </p:nvSpPr>
          <p:spPr bwMode="auto">
            <a:xfrm>
              <a:off x="1065" y="1823"/>
              <a:ext cx="16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65" name="Rectangle 272">
              <a:extLst>
                <a:ext uri="{FF2B5EF4-FFF2-40B4-BE49-F238E27FC236}">
                  <a16:creationId xmlns:a16="http://schemas.microsoft.com/office/drawing/2014/main" id="{35607A97-D1D4-487F-8A86-C84918F1AE0E}"/>
                </a:ext>
              </a:extLst>
            </p:cNvPr>
            <p:cNvSpPr>
              <a:spLocks noChangeAspect="1" noChangeArrowheads="1"/>
            </p:cNvSpPr>
            <p:nvPr/>
          </p:nvSpPr>
          <p:spPr bwMode="auto">
            <a:xfrm>
              <a:off x="1117" y="1852"/>
              <a:ext cx="57"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US" altLang="zh-CN" sz="1400">
                  <a:solidFill>
                    <a:srgbClr val="000000"/>
                  </a:solidFill>
                  <a:latin typeface="黑体" panose="02010609060101010101" pitchFamily="49" charset="-122"/>
                </a:rPr>
                <a:t>$</a:t>
              </a:r>
              <a:endParaRPr lang="en-US" altLang="zh-CN" sz="1400">
                <a:latin typeface="黑体" panose="02010609060101010101" pitchFamily="49" charset="-122"/>
              </a:endParaRPr>
            </a:p>
          </p:txBody>
        </p:sp>
        <p:sp>
          <p:nvSpPr>
            <p:cNvPr id="66" name="Rectangle 273">
              <a:extLst>
                <a:ext uri="{FF2B5EF4-FFF2-40B4-BE49-F238E27FC236}">
                  <a16:creationId xmlns:a16="http://schemas.microsoft.com/office/drawing/2014/main" id="{8EEAFEC6-D143-4CAD-8080-B54F639DA159}"/>
                </a:ext>
              </a:extLst>
            </p:cNvPr>
            <p:cNvSpPr>
              <a:spLocks noChangeAspect="1" noChangeArrowheads="1"/>
            </p:cNvSpPr>
            <p:nvPr/>
          </p:nvSpPr>
          <p:spPr bwMode="auto">
            <a:xfrm>
              <a:off x="605" y="1823"/>
              <a:ext cx="16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67" name="Rectangle 274">
              <a:extLst>
                <a:ext uri="{FF2B5EF4-FFF2-40B4-BE49-F238E27FC236}">
                  <a16:creationId xmlns:a16="http://schemas.microsoft.com/office/drawing/2014/main" id="{D267264F-B05B-4E40-8EF2-32E3B6DCF00C}"/>
                </a:ext>
              </a:extLst>
            </p:cNvPr>
            <p:cNvSpPr>
              <a:spLocks noChangeAspect="1" noChangeArrowheads="1"/>
            </p:cNvSpPr>
            <p:nvPr/>
          </p:nvSpPr>
          <p:spPr bwMode="auto">
            <a:xfrm>
              <a:off x="656" y="1852"/>
              <a:ext cx="5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US" altLang="zh-CN" sz="1400">
                  <a:solidFill>
                    <a:srgbClr val="000000"/>
                  </a:solidFill>
                  <a:latin typeface="黑体" panose="02010609060101010101" pitchFamily="49" charset="-122"/>
                </a:rPr>
                <a:t>$</a:t>
              </a:r>
              <a:endParaRPr lang="en-US" altLang="zh-CN" sz="1400">
                <a:latin typeface="黑体" panose="02010609060101010101" pitchFamily="49" charset="-122"/>
              </a:endParaRPr>
            </a:p>
          </p:txBody>
        </p:sp>
        <p:grpSp>
          <p:nvGrpSpPr>
            <p:cNvPr id="68" name="Group 275">
              <a:extLst>
                <a:ext uri="{FF2B5EF4-FFF2-40B4-BE49-F238E27FC236}">
                  <a16:creationId xmlns:a16="http://schemas.microsoft.com/office/drawing/2014/main" id="{5B27D3C5-97E7-474A-9BD0-E4AFB3142A53}"/>
                </a:ext>
              </a:extLst>
            </p:cNvPr>
            <p:cNvGrpSpPr>
              <a:grpSpLocks noChangeAspect="1"/>
            </p:cNvGrpSpPr>
            <p:nvPr/>
          </p:nvGrpSpPr>
          <p:grpSpPr bwMode="auto">
            <a:xfrm>
              <a:off x="535" y="2373"/>
              <a:ext cx="1344" cy="875"/>
              <a:chOff x="1074" y="2381"/>
              <a:chExt cx="967" cy="566"/>
            </a:xfrm>
          </p:grpSpPr>
          <p:sp>
            <p:nvSpPr>
              <p:cNvPr id="332" name="Freeform 276">
                <a:extLst>
                  <a:ext uri="{FF2B5EF4-FFF2-40B4-BE49-F238E27FC236}">
                    <a16:creationId xmlns:a16="http://schemas.microsoft.com/office/drawing/2014/main" id="{6556C685-4497-46F5-87D3-1BB4814DE110}"/>
                  </a:ext>
                </a:extLst>
              </p:cNvPr>
              <p:cNvSpPr>
                <a:spLocks noChangeAspect="1"/>
              </p:cNvSpPr>
              <p:nvPr/>
            </p:nvSpPr>
            <p:spPr bwMode="auto">
              <a:xfrm>
                <a:off x="1074" y="2381"/>
                <a:ext cx="957" cy="556"/>
              </a:xfrm>
              <a:custGeom>
                <a:avLst/>
                <a:gdLst>
                  <a:gd name="T0" fmla="*/ 32 w 957"/>
                  <a:gd name="T1" fmla="*/ 0 h 556"/>
                  <a:gd name="T2" fmla="*/ 26 w 957"/>
                  <a:gd name="T3" fmla="*/ 1 h 556"/>
                  <a:gd name="T4" fmla="*/ 19 w 957"/>
                  <a:gd name="T5" fmla="*/ 3 h 556"/>
                  <a:gd name="T6" fmla="*/ 9 w 957"/>
                  <a:gd name="T7" fmla="*/ 8 h 556"/>
                  <a:gd name="T8" fmla="*/ 3 w 957"/>
                  <a:gd name="T9" fmla="*/ 18 h 556"/>
                  <a:gd name="T10" fmla="*/ 1 w 957"/>
                  <a:gd name="T11" fmla="*/ 23 h 556"/>
                  <a:gd name="T12" fmla="*/ 0 w 957"/>
                  <a:gd name="T13" fmla="*/ 29 h 556"/>
                  <a:gd name="T14" fmla="*/ 0 w 957"/>
                  <a:gd name="T15" fmla="*/ 527 h 556"/>
                  <a:gd name="T16" fmla="*/ 1 w 957"/>
                  <a:gd name="T17" fmla="*/ 533 h 556"/>
                  <a:gd name="T18" fmla="*/ 3 w 957"/>
                  <a:gd name="T19" fmla="*/ 539 h 556"/>
                  <a:gd name="T20" fmla="*/ 9 w 957"/>
                  <a:gd name="T21" fmla="*/ 548 h 556"/>
                  <a:gd name="T22" fmla="*/ 19 w 957"/>
                  <a:gd name="T23" fmla="*/ 554 h 556"/>
                  <a:gd name="T24" fmla="*/ 26 w 957"/>
                  <a:gd name="T25" fmla="*/ 556 h 556"/>
                  <a:gd name="T26" fmla="*/ 32 w 957"/>
                  <a:gd name="T27" fmla="*/ 556 h 556"/>
                  <a:gd name="T28" fmla="*/ 925 w 957"/>
                  <a:gd name="T29" fmla="*/ 556 h 556"/>
                  <a:gd name="T30" fmla="*/ 931 w 957"/>
                  <a:gd name="T31" fmla="*/ 556 h 556"/>
                  <a:gd name="T32" fmla="*/ 938 w 957"/>
                  <a:gd name="T33" fmla="*/ 554 h 556"/>
                  <a:gd name="T34" fmla="*/ 948 w 957"/>
                  <a:gd name="T35" fmla="*/ 548 h 556"/>
                  <a:gd name="T36" fmla="*/ 954 w 957"/>
                  <a:gd name="T37" fmla="*/ 539 h 556"/>
                  <a:gd name="T38" fmla="*/ 957 w 957"/>
                  <a:gd name="T39" fmla="*/ 533 h 556"/>
                  <a:gd name="T40" fmla="*/ 957 w 957"/>
                  <a:gd name="T41" fmla="*/ 527 h 556"/>
                  <a:gd name="T42" fmla="*/ 957 w 957"/>
                  <a:gd name="T43" fmla="*/ 29 h 556"/>
                  <a:gd name="T44" fmla="*/ 957 w 957"/>
                  <a:gd name="T45" fmla="*/ 23 h 556"/>
                  <a:gd name="T46" fmla="*/ 954 w 957"/>
                  <a:gd name="T47" fmla="*/ 18 h 556"/>
                  <a:gd name="T48" fmla="*/ 948 w 957"/>
                  <a:gd name="T49" fmla="*/ 8 h 556"/>
                  <a:gd name="T50" fmla="*/ 938 w 957"/>
                  <a:gd name="T51" fmla="*/ 3 h 556"/>
                  <a:gd name="T52" fmla="*/ 931 w 957"/>
                  <a:gd name="T53" fmla="*/ 1 h 556"/>
                  <a:gd name="T54" fmla="*/ 925 w 957"/>
                  <a:gd name="T55" fmla="*/ 0 h 556"/>
                  <a:gd name="T56" fmla="*/ 32 w 957"/>
                  <a:gd name="T57" fmla="*/ 0 h 5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957"/>
                  <a:gd name="T88" fmla="*/ 0 h 556"/>
                  <a:gd name="T89" fmla="*/ 957 w 957"/>
                  <a:gd name="T90" fmla="*/ 556 h 5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957" h="556">
                    <a:moveTo>
                      <a:pt x="32" y="0"/>
                    </a:moveTo>
                    <a:lnTo>
                      <a:pt x="26" y="1"/>
                    </a:lnTo>
                    <a:lnTo>
                      <a:pt x="19" y="3"/>
                    </a:lnTo>
                    <a:lnTo>
                      <a:pt x="9" y="8"/>
                    </a:lnTo>
                    <a:lnTo>
                      <a:pt x="3" y="18"/>
                    </a:lnTo>
                    <a:lnTo>
                      <a:pt x="1" y="23"/>
                    </a:lnTo>
                    <a:lnTo>
                      <a:pt x="0" y="29"/>
                    </a:lnTo>
                    <a:lnTo>
                      <a:pt x="0" y="527"/>
                    </a:lnTo>
                    <a:lnTo>
                      <a:pt x="1" y="533"/>
                    </a:lnTo>
                    <a:lnTo>
                      <a:pt x="3" y="539"/>
                    </a:lnTo>
                    <a:lnTo>
                      <a:pt x="9" y="548"/>
                    </a:lnTo>
                    <a:lnTo>
                      <a:pt x="19" y="554"/>
                    </a:lnTo>
                    <a:lnTo>
                      <a:pt x="26" y="556"/>
                    </a:lnTo>
                    <a:lnTo>
                      <a:pt x="32" y="556"/>
                    </a:lnTo>
                    <a:lnTo>
                      <a:pt x="925" y="556"/>
                    </a:lnTo>
                    <a:lnTo>
                      <a:pt x="931" y="556"/>
                    </a:lnTo>
                    <a:lnTo>
                      <a:pt x="938" y="554"/>
                    </a:lnTo>
                    <a:lnTo>
                      <a:pt x="948" y="548"/>
                    </a:lnTo>
                    <a:lnTo>
                      <a:pt x="954" y="539"/>
                    </a:lnTo>
                    <a:lnTo>
                      <a:pt x="957" y="533"/>
                    </a:lnTo>
                    <a:lnTo>
                      <a:pt x="957" y="527"/>
                    </a:lnTo>
                    <a:lnTo>
                      <a:pt x="957" y="29"/>
                    </a:lnTo>
                    <a:lnTo>
                      <a:pt x="957" y="23"/>
                    </a:lnTo>
                    <a:lnTo>
                      <a:pt x="954" y="18"/>
                    </a:lnTo>
                    <a:lnTo>
                      <a:pt x="948" y="8"/>
                    </a:lnTo>
                    <a:lnTo>
                      <a:pt x="938" y="3"/>
                    </a:lnTo>
                    <a:lnTo>
                      <a:pt x="931" y="1"/>
                    </a:lnTo>
                    <a:lnTo>
                      <a:pt x="925" y="0"/>
                    </a:lnTo>
                    <a:lnTo>
                      <a:pt x="32" y="0"/>
                    </a:lnTo>
                    <a:close/>
                  </a:path>
                </a:pathLst>
              </a:custGeom>
              <a:solidFill>
                <a:srgbClr val="C2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3" name="Freeform 277">
                <a:extLst>
                  <a:ext uri="{FF2B5EF4-FFF2-40B4-BE49-F238E27FC236}">
                    <a16:creationId xmlns:a16="http://schemas.microsoft.com/office/drawing/2014/main" id="{A3D8B2E7-4F94-42F1-A9A8-85FA7B2127C4}"/>
                  </a:ext>
                </a:extLst>
              </p:cNvPr>
              <p:cNvSpPr>
                <a:spLocks noChangeAspect="1"/>
              </p:cNvSpPr>
              <p:nvPr/>
            </p:nvSpPr>
            <p:spPr bwMode="auto">
              <a:xfrm>
                <a:off x="1084" y="2391"/>
                <a:ext cx="957" cy="556"/>
              </a:xfrm>
              <a:custGeom>
                <a:avLst/>
                <a:gdLst>
                  <a:gd name="T0" fmla="*/ 32 w 957"/>
                  <a:gd name="T1" fmla="*/ 0 h 556"/>
                  <a:gd name="T2" fmla="*/ 26 w 957"/>
                  <a:gd name="T3" fmla="*/ 1 h 556"/>
                  <a:gd name="T4" fmla="*/ 20 w 957"/>
                  <a:gd name="T5" fmla="*/ 2 h 556"/>
                  <a:gd name="T6" fmla="*/ 9 w 957"/>
                  <a:gd name="T7" fmla="*/ 8 h 556"/>
                  <a:gd name="T8" fmla="*/ 3 w 957"/>
                  <a:gd name="T9" fmla="*/ 17 h 556"/>
                  <a:gd name="T10" fmla="*/ 2 w 957"/>
                  <a:gd name="T11" fmla="*/ 23 h 556"/>
                  <a:gd name="T12" fmla="*/ 0 w 957"/>
                  <a:gd name="T13" fmla="*/ 29 h 556"/>
                  <a:gd name="T14" fmla="*/ 0 w 957"/>
                  <a:gd name="T15" fmla="*/ 527 h 556"/>
                  <a:gd name="T16" fmla="*/ 2 w 957"/>
                  <a:gd name="T17" fmla="*/ 532 h 556"/>
                  <a:gd name="T18" fmla="*/ 3 w 957"/>
                  <a:gd name="T19" fmla="*/ 538 h 556"/>
                  <a:gd name="T20" fmla="*/ 9 w 957"/>
                  <a:gd name="T21" fmla="*/ 547 h 556"/>
                  <a:gd name="T22" fmla="*/ 20 w 957"/>
                  <a:gd name="T23" fmla="*/ 553 h 556"/>
                  <a:gd name="T24" fmla="*/ 26 w 957"/>
                  <a:gd name="T25" fmla="*/ 556 h 556"/>
                  <a:gd name="T26" fmla="*/ 32 w 957"/>
                  <a:gd name="T27" fmla="*/ 556 h 556"/>
                  <a:gd name="T28" fmla="*/ 925 w 957"/>
                  <a:gd name="T29" fmla="*/ 556 h 556"/>
                  <a:gd name="T30" fmla="*/ 932 w 957"/>
                  <a:gd name="T31" fmla="*/ 556 h 556"/>
                  <a:gd name="T32" fmla="*/ 938 w 957"/>
                  <a:gd name="T33" fmla="*/ 553 h 556"/>
                  <a:gd name="T34" fmla="*/ 948 w 957"/>
                  <a:gd name="T35" fmla="*/ 547 h 556"/>
                  <a:gd name="T36" fmla="*/ 955 w 957"/>
                  <a:gd name="T37" fmla="*/ 538 h 556"/>
                  <a:gd name="T38" fmla="*/ 957 w 957"/>
                  <a:gd name="T39" fmla="*/ 532 h 556"/>
                  <a:gd name="T40" fmla="*/ 957 w 957"/>
                  <a:gd name="T41" fmla="*/ 527 h 556"/>
                  <a:gd name="T42" fmla="*/ 957 w 957"/>
                  <a:gd name="T43" fmla="*/ 29 h 556"/>
                  <a:gd name="T44" fmla="*/ 957 w 957"/>
                  <a:gd name="T45" fmla="*/ 23 h 556"/>
                  <a:gd name="T46" fmla="*/ 955 w 957"/>
                  <a:gd name="T47" fmla="*/ 17 h 556"/>
                  <a:gd name="T48" fmla="*/ 948 w 957"/>
                  <a:gd name="T49" fmla="*/ 8 h 556"/>
                  <a:gd name="T50" fmla="*/ 938 w 957"/>
                  <a:gd name="T51" fmla="*/ 2 h 556"/>
                  <a:gd name="T52" fmla="*/ 932 w 957"/>
                  <a:gd name="T53" fmla="*/ 1 h 556"/>
                  <a:gd name="T54" fmla="*/ 925 w 957"/>
                  <a:gd name="T55" fmla="*/ 0 h 556"/>
                  <a:gd name="T56" fmla="*/ 32 w 957"/>
                  <a:gd name="T57" fmla="*/ 0 h 5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957"/>
                  <a:gd name="T88" fmla="*/ 0 h 556"/>
                  <a:gd name="T89" fmla="*/ 957 w 957"/>
                  <a:gd name="T90" fmla="*/ 556 h 5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957" h="556">
                    <a:moveTo>
                      <a:pt x="32" y="0"/>
                    </a:moveTo>
                    <a:lnTo>
                      <a:pt x="26" y="1"/>
                    </a:lnTo>
                    <a:lnTo>
                      <a:pt x="20" y="2"/>
                    </a:lnTo>
                    <a:lnTo>
                      <a:pt x="9" y="8"/>
                    </a:lnTo>
                    <a:lnTo>
                      <a:pt x="3" y="17"/>
                    </a:lnTo>
                    <a:lnTo>
                      <a:pt x="2" y="23"/>
                    </a:lnTo>
                    <a:lnTo>
                      <a:pt x="0" y="29"/>
                    </a:lnTo>
                    <a:lnTo>
                      <a:pt x="0" y="527"/>
                    </a:lnTo>
                    <a:lnTo>
                      <a:pt x="2" y="532"/>
                    </a:lnTo>
                    <a:lnTo>
                      <a:pt x="3" y="538"/>
                    </a:lnTo>
                    <a:lnTo>
                      <a:pt x="9" y="547"/>
                    </a:lnTo>
                    <a:lnTo>
                      <a:pt x="20" y="553"/>
                    </a:lnTo>
                    <a:lnTo>
                      <a:pt x="26" y="556"/>
                    </a:lnTo>
                    <a:lnTo>
                      <a:pt x="32" y="556"/>
                    </a:lnTo>
                    <a:lnTo>
                      <a:pt x="925" y="556"/>
                    </a:lnTo>
                    <a:lnTo>
                      <a:pt x="932" y="556"/>
                    </a:lnTo>
                    <a:lnTo>
                      <a:pt x="938" y="553"/>
                    </a:lnTo>
                    <a:lnTo>
                      <a:pt x="948" y="547"/>
                    </a:lnTo>
                    <a:lnTo>
                      <a:pt x="955" y="538"/>
                    </a:lnTo>
                    <a:lnTo>
                      <a:pt x="957" y="532"/>
                    </a:lnTo>
                    <a:lnTo>
                      <a:pt x="957" y="527"/>
                    </a:lnTo>
                    <a:lnTo>
                      <a:pt x="957" y="29"/>
                    </a:lnTo>
                    <a:lnTo>
                      <a:pt x="957" y="23"/>
                    </a:lnTo>
                    <a:lnTo>
                      <a:pt x="955" y="17"/>
                    </a:lnTo>
                    <a:lnTo>
                      <a:pt x="948" y="8"/>
                    </a:lnTo>
                    <a:lnTo>
                      <a:pt x="938" y="2"/>
                    </a:lnTo>
                    <a:lnTo>
                      <a:pt x="932" y="1"/>
                    </a:lnTo>
                    <a:lnTo>
                      <a:pt x="925" y="0"/>
                    </a:lnTo>
                    <a:lnTo>
                      <a:pt x="32" y="0"/>
                    </a:lnTo>
                    <a:close/>
                  </a:path>
                </a:pathLst>
              </a:custGeom>
              <a:solidFill>
                <a:srgbClr val="5C7A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4" name="Freeform 278">
                <a:extLst>
                  <a:ext uri="{FF2B5EF4-FFF2-40B4-BE49-F238E27FC236}">
                    <a16:creationId xmlns:a16="http://schemas.microsoft.com/office/drawing/2014/main" id="{592A3EFD-CFA8-457F-81B5-E67BDDD2D344}"/>
                  </a:ext>
                </a:extLst>
              </p:cNvPr>
              <p:cNvSpPr>
                <a:spLocks noChangeAspect="1"/>
              </p:cNvSpPr>
              <p:nvPr/>
            </p:nvSpPr>
            <p:spPr bwMode="auto">
              <a:xfrm>
                <a:off x="1079" y="2386"/>
                <a:ext cx="957" cy="556"/>
              </a:xfrm>
              <a:custGeom>
                <a:avLst/>
                <a:gdLst>
                  <a:gd name="T0" fmla="*/ 32 w 957"/>
                  <a:gd name="T1" fmla="*/ 0 h 556"/>
                  <a:gd name="T2" fmla="*/ 26 w 957"/>
                  <a:gd name="T3" fmla="*/ 1 h 556"/>
                  <a:gd name="T4" fmla="*/ 20 w 957"/>
                  <a:gd name="T5" fmla="*/ 2 h 556"/>
                  <a:gd name="T6" fmla="*/ 9 w 957"/>
                  <a:gd name="T7" fmla="*/ 8 h 556"/>
                  <a:gd name="T8" fmla="*/ 3 w 957"/>
                  <a:gd name="T9" fmla="*/ 17 h 556"/>
                  <a:gd name="T10" fmla="*/ 2 w 957"/>
                  <a:gd name="T11" fmla="*/ 23 h 556"/>
                  <a:gd name="T12" fmla="*/ 0 w 957"/>
                  <a:gd name="T13" fmla="*/ 29 h 556"/>
                  <a:gd name="T14" fmla="*/ 0 w 957"/>
                  <a:gd name="T15" fmla="*/ 527 h 556"/>
                  <a:gd name="T16" fmla="*/ 2 w 957"/>
                  <a:gd name="T17" fmla="*/ 533 h 556"/>
                  <a:gd name="T18" fmla="*/ 3 w 957"/>
                  <a:gd name="T19" fmla="*/ 539 h 556"/>
                  <a:gd name="T20" fmla="*/ 9 w 957"/>
                  <a:gd name="T21" fmla="*/ 548 h 556"/>
                  <a:gd name="T22" fmla="*/ 20 w 957"/>
                  <a:gd name="T23" fmla="*/ 554 h 556"/>
                  <a:gd name="T24" fmla="*/ 26 w 957"/>
                  <a:gd name="T25" fmla="*/ 556 h 556"/>
                  <a:gd name="T26" fmla="*/ 32 w 957"/>
                  <a:gd name="T27" fmla="*/ 556 h 556"/>
                  <a:gd name="T28" fmla="*/ 925 w 957"/>
                  <a:gd name="T29" fmla="*/ 556 h 556"/>
                  <a:gd name="T30" fmla="*/ 931 w 957"/>
                  <a:gd name="T31" fmla="*/ 556 h 556"/>
                  <a:gd name="T32" fmla="*/ 938 w 957"/>
                  <a:gd name="T33" fmla="*/ 554 h 556"/>
                  <a:gd name="T34" fmla="*/ 948 w 957"/>
                  <a:gd name="T35" fmla="*/ 548 h 556"/>
                  <a:gd name="T36" fmla="*/ 955 w 957"/>
                  <a:gd name="T37" fmla="*/ 539 h 556"/>
                  <a:gd name="T38" fmla="*/ 957 w 957"/>
                  <a:gd name="T39" fmla="*/ 533 h 556"/>
                  <a:gd name="T40" fmla="*/ 957 w 957"/>
                  <a:gd name="T41" fmla="*/ 527 h 556"/>
                  <a:gd name="T42" fmla="*/ 957 w 957"/>
                  <a:gd name="T43" fmla="*/ 29 h 556"/>
                  <a:gd name="T44" fmla="*/ 957 w 957"/>
                  <a:gd name="T45" fmla="*/ 23 h 556"/>
                  <a:gd name="T46" fmla="*/ 955 w 957"/>
                  <a:gd name="T47" fmla="*/ 17 h 556"/>
                  <a:gd name="T48" fmla="*/ 948 w 957"/>
                  <a:gd name="T49" fmla="*/ 8 h 556"/>
                  <a:gd name="T50" fmla="*/ 938 w 957"/>
                  <a:gd name="T51" fmla="*/ 2 h 556"/>
                  <a:gd name="T52" fmla="*/ 931 w 957"/>
                  <a:gd name="T53" fmla="*/ 1 h 556"/>
                  <a:gd name="T54" fmla="*/ 925 w 957"/>
                  <a:gd name="T55" fmla="*/ 0 h 556"/>
                  <a:gd name="T56" fmla="*/ 32 w 957"/>
                  <a:gd name="T57" fmla="*/ 0 h 5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957"/>
                  <a:gd name="T88" fmla="*/ 0 h 556"/>
                  <a:gd name="T89" fmla="*/ 957 w 957"/>
                  <a:gd name="T90" fmla="*/ 556 h 5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957" h="556">
                    <a:moveTo>
                      <a:pt x="32" y="0"/>
                    </a:moveTo>
                    <a:lnTo>
                      <a:pt x="26" y="1"/>
                    </a:lnTo>
                    <a:lnTo>
                      <a:pt x="20" y="2"/>
                    </a:lnTo>
                    <a:lnTo>
                      <a:pt x="9" y="8"/>
                    </a:lnTo>
                    <a:lnTo>
                      <a:pt x="3" y="17"/>
                    </a:lnTo>
                    <a:lnTo>
                      <a:pt x="2" y="23"/>
                    </a:lnTo>
                    <a:lnTo>
                      <a:pt x="0" y="29"/>
                    </a:lnTo>
                    <a:lnTo>
                      <a:pt x="0" y="527"/>
                    </a:lnTo>
                    <a:lnTo>
                      <a:pt x="2" y="533"/>
                    </a:lnTo>
                    <a:lnTo>
                      <a:pt x="3" y="539"/>
                    </a:lnTo>
                    <a:lnTo>
                      <a:pt x="9" y="548"/>
                    </a:lnTo>
                    <a:lnTo>
                      <a:pt x="20" y="554"/>
                    </a:lnTo>
                    <a:lnTo>
                      <a:pt x="26" y="556"/>
                    </a:lnTo>
                    <a:lnTo>
                      <a:pt x="32" y="556"/>
                    </a:lnTo>
                    <a:lnTo>
                      <a:pt x="925" y="556"/>
                    </a:lnTo>
                    <a:lnTo>
                      <a:pt x="931" y="556"/>
                    </a:lnTo>
                    <a:lnTo>
                      <a:pt x="938" y="554"/>
                    </a:lnTo>
                    <a:lnTo>
                      <a:pt x="948" y="548"/>
                    </a:lnTo>
                    <a:lnTo>
                      <a:pt x="955" y="539"/>
                    </a:lnTo>
                    <a:lnTo>
                      <a:pt x="957" y="533"/>
                    </a:lnTo>
                    <a:lnTo>
                      <a:pt x="957" y="527"/>
                    </a:lnTo>
                    <a:lnTo>
                      <a:pt x="957" y="29"/>
                    </a:lnTo>
                    <a:lnTo>
                      <a:pt x="957" y="23"/>
                    </a:lnTo>
                    <a:lnTo>
                      <a:pt x="955" y="17"/>
                    </a:lnTo>
                    <a:lnTo>
                      <a:pt x="948" y="8"/>
                    </a:lnTo>
                    <a:lnTo>
                      <a:pt x="938" y="2"/>
                    </a:lnTo>
                    <a:lnTo>
                      <a:pt x="931" y="1"/>
                    </a:lnTo>
                    <a:lnTo>
                      <a:pt x="925" y="0"/>
                    </a:lnTo>
                    <a:lnTo>
                      <a:pt x="32" y="0"/>
                    </a:lnTo>
                    <a:close/>
                  </a:path>
                </a:pathLst>
              </a:custGeom>
              <a:solidFill>
                <a:srgbClr val="99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9" name="Group 279">
              <a:extLst>
                <a:ext uri="{FF2B5EF4-FFF2-40B4-BE49-F238E27FC236}">
                  <a16:creationId xmlns:a16="http://schemas.microsoft.com/office/drawing/2014/main" id="{BE4227C5-F74A-46ED-9AF4-E19785265CF8}"/>
                </a:ext>
              </a:extLst>
            </p:cNvPr>
            <p:cNvGrpSpPr>
              <a:grpSpLocks noChangeAspect="1"/>
            </p:cNvGrpSpPr>
            <p:nvPr/>
          </p:nvGrpSpPr>
          <p:grpSpPr bwMode="auto">
            <a:xfrm>
              <a:off x="523" y="2111"/>
              <a:ext cx="1351" cy="336"/>
              <a:chOff x="1065" y="2211"/>
              <a:chExt cx="972" cy="218"/>
            </a:xfrm>
          </p:grpSpPr>
          <p:grpSp>
            <p:nvGrpSpPr>
              <p:cNvPr id="316" name="Group 280">
                <a:extLst>
                  <a:ext uri="{FF2B5EF4-FFF2-40B4-BE49-F238E27FC236}">
                    <a16:creationId xmlns:a16="http://schemas.microsoft.com/office/drawing/2014/main" id="{0EC72EE3-F18D-45C1-B742-C4D010B12B3F}"/>
                  </a:ext>
                </a:extLst>
              </p:cNvPr>
              <p:cNvGrpSpPr>
                <a:grpSpLocks noChangeAspect="1"/>
              </p:cNvGrpSpPr>
              <p:nvPr/>
            </p:nvGrpSpPr>
            <p:grpSpPr bwMode="auto">
              <a:xfrm>
                <a:off x="1073" y="2218"/>
                <a:ext cx="962" cy="207"/>
                <a:chOff x="1073" y="2218"/>
                <a:chExt cx="962" cy="207"/>
              </a:xfrm>
            </p:grpSpPr>
            <p:grpSp>
              <p:nvGrpSpPr>
                <p:cNvPr id="326" name="Group 281">
                  <a:extLst>
                    <a:ext uri="{FF2B5EF4-FFF2-40B4-BE49-F238E27FC236}">
                      <a16:creationId xmlns:a16="http://schemas.microsoft.com/office/drawing/2014/main" id="{917E4E7E-9DEA-4510-88F9-2D3343559693}"/>
                    </a:ext>
                  </a:extLst>
                </p:cNvPr>
                <p:cNvGrpSpPr>
                  <a:grpSpLocks noChangeAspect="1"/>
                </p:cNvGrpSpPr>
                <p:nvPr/>
              </p:nvGrpSpPr>
              <p:grpSpPr bwMode="auto">
                <a:xfrm>
                  <a:off x="1073" y="2218"/>
                  <a:ext cx="962" cy="207"/>
                  <a:chOff x="1073" y="2218"/>
                  <a:chExt cx="962" cy="207"/>
                </a:xfrm>
              </p:grpSpPr>
              <p:sp>
                <p:nvSpPr>
                  <p:cNvPr id="330" name="Freeform 282">
                    <a:extLst>
                      <a:ext uri="{FF2B5EF4-FFF2-40B4-BE49-F238E27FC236}">
                        <a16:creationId xmlns:a16="http://schemas.microsoft.com/office/drawing/2014/main" id="{BF9E0126-00A2-43D4-BBCD-FD98CADBA6D5}"/>
                      </a:ext>
                    </a:extLst>
                  </p:cNvPr>
                  <p:cNvSpPr>
                    <a:spLocks noChangeAspect="1"/>
                  </p:cNvSpPr>
                  <p:nvPr/>
                </p:nvSpPr>
                <p:spPr bwMode="auto">
                  <a:xfrm>
                    <a:off x="1073" y="2218"/>
                    <a:ext cx="962" cy="207"/>
                  </a:xfrm>
                  <a:custGeom>
                    <a:avLst/>
                    <a:gdLst>
                      <a:gd name="T0" fmla="*/ 962 w 962"/>
                      <a:gd name="T1" fmla="*/ 0 h 207"/>
                      <a:gd name="T2" fmla="*/ 962 w 962"/>
                      <a:gd name="T3" fmla="*/ 207 h 207"/>
                      <a:gd name="T4" fmla="*/ 0 w 962"/>
                      <a:gd name="T5" fmla="*/ 207 h 207"/>
                      <a:gd name="T6" fmla="*/ 962 w 962"/>
                      <a:gd name="T7" fmla="*/ 0 h 207"/>
                      <a:gd name="T8" fmla="*/ 0 60000 65536"/>
                      <a:gd name="T9" fmla="*/ 0 60000 65536"/>
                      <a:gd name="T10" fmla="*/ 0 60000 65536"/>
                      <a:gd name="T11" fmla="*/ 0 60000 65536"/>
                      <a:gd name="T12" fmla="*/ 0 w 962"/>
                      <a:gd name="T13" fmla="*/ 0 h 207"/>
                      <a:gd name="T14" fmla="*/ 962 w 962"/>
                      <a:gd name="T15" fmla="*/ 207 h 207"/>
                    </a:gdLst>
                    <a:ahLst/>
                    <a:cxnLst>
                      <a:cxn ang="T8">
                        <a:pos x="T0" y="T1"/>
                      </a:cxn>
                      <a:cxn ang="T9">
                        <a:pos x="T2" y="T3"/>
                      </a:cxn>
                      <a:cxn ang="T10">
                        <a:pos x="T4" y="T5"/>
                      </a:cxn>
                      <a:cxn ang="T11">
                        <a:pos x="T6" y="T7"/>
                      </a:cxn>
                    </a:cxnLst>
                    <a:rect l="T12" t="T13" r="T14" b="T15"/>
                    <a:pathLst>
                      <a:path w="962" h="207">
                        <a:moveTo>
                          <a:pt x="962" y="0"/>
                        </a:moveTo>
                        <a:lnTo>
                          <a:pt x="962" y="207"/>
                        </a:lnTo>
                        <a:lnTo>
                          <a:pt x="0" y="207"/>
                        </a:lnTo>
                        <a:lnTo>
                          <a:pt x="962" y="0"/>
                        </a:lnTo>
                        <a:close/>
                      </a:path>
                    </a:pathLst>
                  </a:custGeom>
                  <a:solidFill>
                    <a:srgbClr val="B2C0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1" name="Freeform 283">
                    <a:extLst>
                      <a:ext uri="{FF2B5EF4-FFF2-40B4-BE49-F238E27FC236}">
                        <a16:creationId xmlns:a16="http://schemas.microsoft.com/office/drawing/2014/main" id="{C42FBE41-5F05-410C-AAE1-BA539FF12DFD}"/>
                      </a:ext>
                    </a:extLst>
                  </p:cNvPr>
                  <p:cNvSpPr>
                    <a:spLocks noChangeAspect="1"/>
                  </p:cNvSpPr>
                  <p:nvPr/>
                </p:nvSpPr>
                <p:spPr bwMode="auto">
                  <a:xfrm>
                    <a:off x="1073" y="2218"/>
                    <a:ext cx="962" cy="207"/>
                  </a:xfrm>
                  <a:custGeom>
                    <a:avLst/>
                    <a:gdLst>
                      <a:gd name="T0" fmla="*/ 962 w 962"/>
                      <a:gd name="T1" fmla="*/ 0 h 207"/>
                      <a:gd name="T2" fmla="*/ 962 w 962"/>
                      <a:gd name="T3" fmla="*/ 207 h 207"/>
                      <a:gd name="T4" fmla="*/ 0 w 962"/>
                      <a:gd name="T5" fmla="*/ 207 h 207"/>
                      <a:gd name="T6" fmla="*/ 0 60000 65536"/>
                      <a:gd name="T7" fmla="*/ 0 60000 65536"/>
                      <a:gd name="T8" fmla="*/ 0 60000 65536"/>
                      <a:gd name="T9" fmla="*/ 0 w 962"/>
                      <a:gd name="T10" fmla="*/ 0 h 207"/>
                      <a:gd name="T11" fmla="*/ 962 w 962"/>
                      <a:gd name="T12" fmla="*/ 207 h 207"/>
                    </a:gdLst>
                    <a:ahLst/>
                    <a:cxnLst>
                      <a:cxn ang="T6">
                        <a:pos x="T0" y="T1"/>
                      </a:cxn>
                      <a:cxn ang="T7">
                        <a:pos x="T2" y="T3"/>
                      </a:cxn>
                      <a:cxn ang="T8">
                        <a:pos x="T4" y="T5"/>
                      </a:cxn>
                    </a:cxnLst>
                    <a:rect l="T9" t="T10" r="T11" b="T12"/>
                    <a:pathLst>
                      <a:path w="962" h="207">
                        <a:moveTo>
                          <a:pt x="962" y="0"/>
                        </a:moveTo>
                        <a:lnTo>
                          <a:pt x="962" y="207"/>
                        </a:lnTo>
                        <a:lnTo>
                          <a:pt x="0" y="207"/>
                        </a:lnTo>
                      </a:path>
                    </a:pathLst>
                  </a:custGeom>
                  <a:noFill/>
                  <a:ln w="7938">
                    <a:solidFill>
                      <a:srgbClr val="91919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27" name="Group 284">
                  <a:extLst>
                    <a:ext uri="{FF2B5EF4-FFF2-40B4-BE49-F238E27FC236}">
                      <a16:creationId xmlns:a16="http://schemas.microsoft.com/office/drawing/2014/main" id="{0F29A4B2-9292-4A06-A2C3-4791334D9C82}"/>
                    </a:ext>
                  </a:extLst>
                </p:cNvPr>
                <p:cNvGrpSpPr>
                  <a:grpSpLocks noChangeAspect="1"/>
                </p:cNvGrpSpPr>
                <p:nvPr/>
              </p:nvGrpSpPr>
              <p:grpSpPr bwMode="auto">
                <a:xfrm>
                  <a:off x="1073" y="2218"/>
                  <a:ext cx="962" cy="207"/>
                  <a:chOff x="1073" y="2218"/>
                  <a:chExt cx="962" cy="207"/>
                </a:xfrm>
              </p:grpSpPr>
              <p:sp>
                <p:nvSpPr>
                  <p:cNvPr id="328" name="Freeform 285">
                    <a:extLst>
                      <a:ext uri="{FF2B5EF4-FFF2-40B4-BE49-F238E27FC236}">
                        <a16:creationId xmlns:a16="http://schemas.microsoft.com/office/drawing/2014/main" id="{D5901E94-C72D-4993-909E-BD1A6F6AB475}"/>
                      </a:ext>
                    </a:extLst>
                  </p:cNvPr>
                  <p:cNvSpPr>
                    <a:spLocks noChangeAspect="1"/>
                  </p:cNvSpPr>
                  <p:nvPr/>
                </p:nvSpPr>
                <p:spPr bwMode="auto">
                  <a:xfrm>
                    <a:off x="1073" y="2218"/>
                    <a:ext cx="962" cy="207"/>
                  </a:xfrm>
                  <a:custGeom>
                    <a:avLst/>
                    <a:gdLst>
                      <a:gd name="T0" fmla="*/ 0 w 962"/>
                      <a:gd name="T1" fmla="*/ 207 h 207"/>
                      <a:gd name="T2" fmla="*/ 0 w 962"/>
                      <a:gd name="T3" fmla="*/ 0 h 207"/>
                      <a:gd name="T4" fmla="*/ 962 w 962"/>
                      <a:gd name="T5" fmla="*/ 0 h 207"/>
                      <a:gd name="T6" fmla="*/ 0 w 962"/>
                      <a:gd name="T7" fmla="*/ 207 h 207"/>
                      <a:gd name="T8" fmla="*/ 0 60000 65536"/>
                      <a:gd name="T9" fmla="*/ 0 60000 65536"/>
                      <a:gd name="T10" fmla="*/ 0 60000 65536"/>
                      <a:gd name="T11" fmla="*/ 0 60000 65536"/>
                      <a:gd name="T12" fmla="*/ 0 w 962"/>
                      <a:gd name="T13" fmla="*/ 0 h 207"/>
                      <a:gd name="T14" fmla="*/ 962 w 962"/>
                      <a:gd name="T15" fmla="*/ 207 h 207"/>
                    </a:gdLst>
                    <a:ahLst/>
                    <a:cxnLst>
                      <a:cxn ang="T8">
                        <a:pos x="T0" y="T1"/>
                      </a:cxn>
                      <a:cxn ang="T9">
                        <a:pos x="T2" y="T3"/>
                      </a:cxn>
                      <a:cxn ang="T10">
                        <a:pos x="T4" y="T5"/>
                      </a:cxn>
                      <a:cxn ang="T11">
                        <a:pos x="T6" y="T7"/>
                      </a:cxn>
                    </a:cxnLst>
                    <a:rect l="T12" t="T13" r="T14" b="T15"/>
                    <a:pathLst>
                      <a:path w="962" h="207">
                        <a:moveTo>
                          <a:pt x="0" y="207"/>
                        </a:moveTo>
                        <a:lnTo>
                          <a:pt x="0" y="0"/>
                        </a:lnTo>
                        <a:lnTo>
                          <a:pt x="962" y="0"/>
                        </a:lnTo>
                        <a:lnTo>
                          <a:pt x="0" y="207"/>
                        </a:lnTo>
                        <a:close/>
                      </a:path>
                    </a:pathLst>
                  </a:custGeom>
                  <a:solidFill>
                    <a:srgbClr val="B2C0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9" name="Freeform 286">
                    <a:extLst>
                      <a:ext uri="{FF2B5EF4-FFF2-40B4-BE49-F238E27FC236}">
                        <a16:creationId xmlns:a16="http://schemas.microsoft.com/office/drawing/2014/main" id="{637EF77C-3987-41D3-8E72-60C590ECC9AF}"/>
                      </a:ext>
                    </a:extLst>
                  </p:cNvPr>
                  <p:cNvSpPr>
                    <a:spLocks noChangeAspect="1"/>
                  </p:cNvSpPr>
                  <p:nvPr/>
                </p:nvSpPr>
                <p:spPr bwMode="auto">
                  <a:xfrm>
                    <a:off x="1073" y="2218"/>
                    <a:ext cx="962" cy="207"/>
                  </a:xfrm>
                  <a:custGeom>
                    <a:avLst/>
                    <a:gdLst>
                      <a:gd name="T0" fmla="*/ 0 w 962"/>
                      <a:gd name="T1" fmla="*/ 207 h 207"/>
                      <a:gd name="T2" fmla="*/ 0 w 962"/>
                      <a:gd name="T3" fmla="*/ 0 h 207"/>
                      <a:gd name="T4" fmla="*/ 962 w 962"/>
                      <a:gd name="T5" fmla="*/ 0 h 207"/>
                      <a:gd name="T6" fmla="*/ 0 60000 65536"/>
                      <a:gd name="T7" fmla="*/ 0 60000 65536"/>
                      <a:gd name="T8" fmla="*/ 0 60000 65536"/>
                      <a:gd name="T9" fmla="*/ 0 w 962"/>
                      <a:gd name="T10" fmla="*/ 0 h 207"/>
                      <a:gd name="T11" fmla="*/ 962 w 962"/>
                      <a:gd name="T12" fmla="*/ 207 h 207"/>
                    </a:gdLst>
                    <a:ahLst/>
                    <a:cxnLst>
                      <a:cxn ang="T6">
                        <a:pos x="T0" y="T1"/>
                      </a:cxn>
                      <a:cxn ang="T7">
                        <a:pos x="T2" y="T3"/>
                      </a:cxn>
                      <a:cxn ang="T8">
                        <a:pos x="T4" y="T5"/>
                      </a:cxn>
                    </a:cxnLst>
                    <a:rect l="T9" t="T10" r="T11" b="T12"/>
                    <a:pathLst>
                      <a:path w="962" h="207">
                        <a:moveTo>
                          <a:pt x="0" y="207"/>
                        </a:moveTo>
                        <a:lnTo>
                          <a:pt x="0" y="0"/>
                        </a:lnTo>
                        <a:lnTo>
                          <a:pt x="962" y="0"/>
                        </a:lnTo>
                      </a:path>
                    </a:pathLst>
                  </a:custGeom>
                  <a:noFill/>
                  <a:ln w="7938">
                    <a:solidFill>
                      <a:srgbClr val="EDEDED"/>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nvGrpSpPr>
              <p:cNvPr id="317" name="Group 287">
                <a:extLst>
                  <a:ext uri="{FF2B5EF4-FFF2-40B4-BE49-F238E27FC236}">
                    <a16:creationId xmlns:a16="http://schemas.microsoft.com/office/drawing/2014/main" id="{A4A1BBED-9E66-48E4-AF13-0AE198DAEA3D}"/>
                  </a:ext>
                </a:extLst>
              </p:cNvPr>
              <p:cNvGrpSpPr>
                <a:grpSpLocks noChangeAspect="1"/>
              </p:cNvGrpSpPr>
              <p:nvPr/>
            </p:nvGrpSpPr>
            <p:grpSpPr bwMode="auto">
              <a:xfrm>
                <a:off x="1065" y="2211"/>
                <a:ext cx="972" cy="218"/>
                <a:chOff x="1065" y="2211"/>
                <a:chExt cx="972" cy="218"/>
              </a:xfrm>
            </p:grpSpPr>
            <p:grpSp>
              <p:nvGrpSpPr>
                <p:cNvPr id="318" name="Group 288">
                  <a:extLst>
                    <a:ext uri="{FF2B5EF4-FFF2-40B4-BE49-F238E27FC236}">
                      <a16:creationId xmlns:a16="http://schemas.microsoft.com/office/drawing/2014/main" id="{FD71F4C7-29C7-4667-8920-519ECCC51AB7}"/>
                    </a:ext>
                  </a:extLst>
                </p:cNvPr>
                <p:cNvGrpSpPr>
                  <a:grpSpLocks noChangeAspect="1"/>
                </p:cNvGrpSpPr>
                <p:nvPr/>
              </p:nvGrpSpPr>
              <p:grpSpPr bwMode="auto">
                <a:xfrm>
                  <a:off x="1065" y="2211"/>
                  <a:ext cx="972" cy="218"/>
                  <a:chOff x="1065" y="2211"/>
                  <a:chExt cx="972" cy="218"/>
                </a:xfrm>
              </p:grpSpPr>
              <p:sp>
                <p:nvSpPr>
                  <p:cNvPr id="323" name="Freeform 289">
                    <a:extLst>
                      <a:ext uri="{FF2B5EF4-FFF2-40B4-BE49-F238E27FC236}">
                        <a16:creationId xmlns:a16="http://schemas.microsoft.com/office/drawing/2014/main" id="{7CE23FD4-926D-4F04-AB2D-0D929B65563D}"/>
                      </a:ext>
                    </a:extLst>
                  </p:cNvPr>
                  <p:cNvSpPr>
                    <a:spLocks noChangeAspect="1"/>
                  </p:cNvSpPr>
                  <p:nvPr/>
                </p:nvSpPr>
                <p:spPr bwMode="auto">
                  <a:xfrm>
                    <a:off x="1065" y="2211"/>
                    <a:ext cx="962" cy="209"/>
                  </a:xfrm>
                  <a:custGeom>
                    <a:avLst/>
                    <a:gdLst>
                      <a:gd name="T0" fmla="*/ 0 w 962"/>
                      <a:gd name="T1" fmla="*/ 209 h 209"/>
                      <a:gd name="T2" fmla="*/ 0 w 962"/>
                      <a:gd name="T3" fmla="*/ 0 h 209"/>
                      <a:gd name="T4" fmla="*/ 962 w 962"/>
                      <a:gd name="T5" fmla="*/ 0 h 209"/>
                      <a:gd name="T6" fmla="*/ 0 60000 65536"/>
                      <a:gd name="T7" fmla="*/ 0 60000 65536"/>
                      <a:gd name="T8" fmla="*/ 0 60000 65536"/>
                      <a:gd name="T9" fmla="*/ 0 w 962"/>
                      <a:gd name="T10" fmla="*/ 0 h 209"/>
                      <a:gd name="T11" fmla="*/ 962 w 962"/>
                      <a:gd name="T12" fmla="*/ 209 h 209"/>
                    </a:gdLst>
                    <a:ahLst/>
                    <a:cxnLst>
                      <a:cxn ang="T6">
                        <a:pos x="T0" y="T1"/>
                      </a:cxn>
                      <a:cxn ang="T7">
                        <a:pos x="T2" y="T3"/>
                      </a:cxn>
                      <a:cxn ang="T8">
                        <a:pos x="T4" y="T5"/>
                      </a:cxn>
                    </a:cxnLst>
                    <a:rect l="T9" t="T10" r="T11" b="T12"/>
                    <a:pathLst>
                      <a:path w="962" h="209">
                        <a:moveTo>
                          <a:pt x="0" y="209"/>
                        </a:moveTo>
                        <a:lnTo>
                          <a:pt x="0" y="0"/>
                        </a:lnTo>
                        <a:lnTo>
                          <a:pt x="962" y="0"/>
                        </a:lnTo>
                      </a:path>
                    </a:pathLst>
                  </a:custGeom>
                  <a:noFill/>
                  <a:ln w="15875">
                    <a:solidFill>
                      <a:srgbClr val="F4F4F4"/>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4" name="Freeform 290">
                    <a:extLst>
                      <a:ext uri="{FF2B5EF4-FFF2-40B4-BE49-F238E27FC236}">
                        <a16:creationId xmlns:a16="http://schemas.microsoft.com/office/drawing/2014/main" id="{1DEF0423-180D-40A5-BC7D-8B20C2E56E30}"/>
                      </a:ext>
                    </a:extLst>
                  </p:cNvPr>
                  <p:cNvSpPr>
                    <a:spLocks noChangeAspect="1"/>
                  </p:cNvSpPr>
                  <p:nvPr/>
                </p:nvSpPr>
                <p:spPr bwMode="auto">
                  <a:xfrm>
                    <a:off x="1075" y="2220"/>
                    <a:ext cx="962" cy="209"/>
                  </a:xfrm>
                  <a:custGeom>
                    <a:avLst/>
                    <a:gdLst>
                      <a:gd name="T0" fmla="*/ 0 w 962"/>
                      <a:gd name="T1" fmla="*/ 209 h 209"/>
                      <a:gd name="T2" fmla="*/ 0 w 962"/>
                      <a:gd name="T3" fmla="*/ 0 h 209"/>
                      <a:gd name="T4" fmla="*/ 962 w 962"/>
                      <a:gd name="T5" fmla="*/ 0 h 209"/>
                      <a:gd name="T6" fmla="*/ 0 60000 65536"/>
                      <a:gd name="T7" fmla="*/ 0 60000 65536"/>
                      <a:gd name="T8" fmla="*/ 0 60000 65536"/>
                      <a:gd name="T9" fmla="*/ 0 w 962"/>
                      <a:gd name="T10" fmla="*/ 0 h 209"/>
                      <a:gd name="T11" fmla="*/ 962 w 962"/>
                      <a:gd name="T12" fmla="*/ 209 h 209"/>
                    </a:gdLst>
                    <a:ahLst/>
                    <a:cxnLst>
                      <a:cxn ang="T6">
                        <a:pos x="T0" y="T1"/>
                      </a:cxn>
                      <a:cxn ang="T7">
                        <a:pos x="T2" y="T3"/>
                      </a:cxn>
                      <a:cxn ang="T8">
                        <a:pos x="T4" y="T5"/>
                      </a:cxn>
                    </a:cxnLst>
                    <a:rect l="T9" t="T10" r="T11" b="T12"/>
                    <a:pathLst>
                      <a:path w="962" h="209">
                        <a:moveTo>
                          <a:pt x="0" y="209"/>
                        </a:moveTo>
                        <a:lnTo>
                          <a:pt x="0" y="0"/>
                        </a:lnTo>
                        <a:lnTo>
                          <a:pt x="962" y="0"/>
                        </a:lnTo>
                      </a:path>
                    </a:pathLst>
                  </a:custGeom>
                  <a:noFill/>
                  <a:ln w="15875">
                    <a:solidFill>
                      <a:srgbClr val="8E8E8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5" name="Freeform 291">
                    <a:extLst>
                      <a:ext uri="{FF2B5EF4-FFF2-40B4-BE49-F238E27FC236}">
                        <a16:creationId xmlns:a16="http://schemas.microsoft.com/office/drawing/2014/main" id="{4F7AAC49-2B74-4BCD-9FD9-03D6D7C8193F}"/>
                      </a:ext>
                    </a:extLst>
                  </p:cNvPr>
                  <p:cNvSpPr>
                    <a:spLocks noChangeAspect="1"/>
                  </p:cNvSpPr>
                  <p:nvPr/>
                </p:nvSpPr>
                <p:spPr bwMode="auto">
                  <a:xfrm>
                    <a:off x="1070" y="2216"/>
                    <a:ext cx="962" cy="208"/>
                  </a:xfrm>
                  <a:custGeom>
                    <a:avLst/>
                    <a:gdLst>
                      <a:gd name="T0" fmla="*/ 0 w 962"/>
                      <a:gd name="T1" fmla="*/ 208 h 208"/>
                      <a:gd name="T2" fmla="*/ 0 w 962"/>
                      <a:gd name="T3" fmla="*/ 0 h 208"/>
                      <a:gd name="T4" fmla="*/ 962 w 962"/>
                      <a:gd name="T5" fmla="*/ 0 h 208"/>
                      <a:gd name="T6" fmla="*/ 0 60000 65536"/>
                      <a:gd name="T7" fmla="*/ 0 60000 65536"/>
                      <a:gd name="T8" fmla="*/ 0 60000 65536"/>
                      <a:gd name="T9" fmla="*/ 0 w 962"/>
                      <a:gd name="T10" fmla="*/ 0 h 208"/>
                      <a:gd name="T11" fmla="*/ 962 w 962"/>
                      <a:gd name="T12" fmla="*/ 208 h 208"/>
                    </a:gdLst>
                    <a:ahLst/>
                    <a:cxnLst>
                      <a:cxn ang="T6">
                        <a:pos x="T0" y="T1"/>
                      </a:cxn>
                      <a:cxn ang="T7">
                        <a:pos x="T2" y="T3"/>
                      </a:cxn>
                      <a:cxn ang="T8">
                        <a:pos x="T4" y="T5"/>
                      </a:cxn>
                    </a:cxnLst>
                    <a:rect l="T9" t="T10" r="T11" b="T12"/>
                    <a:pathLst>
                      <a:path w="962" h="208">
                        <a:moveTo>
                          <a:pt x="0" y="208"/>
                        </a:moveTo>
                        <a:lnTo>
                          <a:pt x="0" y="0"/>
                        </a:lnTo>
                        <a:lnTo>
                          <a:pt x="962" y="0"/>
                        </a:lnTo>
                      </a:path>
                    </a:pathLst>
                  </a:custGeom>
                  <a:noFill/>
                  <a:ln w="15875">
                    <a:solidFill>
                      <a:srgbClr val="EDEDED"/>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19" name="Group 292">
                  <a:extLst>
                    <a:ext uri="{FF2B5EF4-FFF2-40B4-BE49-F238E27FC236}">
                      <a16:creationId xmlns:a16="http://schemas.microsoft.com/office/drawing/2014/main" id="{42AAB099-7975-4E98-BA90-C0E415D93B2E}"/>
                    </a:ext>
                  </a:extLst>
                </p:cNvPr>
                <p:cNvGrpSpPr>
                  <a:grpSpLocks noChangeAspect="1"/>
                </p:cNvGrpSpPr>
                <p:nvPr/>
              </p:nvGrpSpPr>
              <p:grpSpPr bwMode="auto">
                <a:xfrm>
                  <a:off x="1065" y="2211"/>
                  <a:ext cx="972" cy="218"/>
                  <a:chOff x="1065" y="2211"/>
                  <a:chExt cx="972" cy="218"/>
                </a:xfrm>
              </p:grpSpPr>
              <p:sp>
                <p:nvSpPr>
                  <p:cNvPr id="320" name="Freeform 293">
                    <a:extLst>
                      <a:ext uri="{FF2B5EF4-FFF2-40B4-BE49-F238E27FC236}">
                        <a16:creationId xmlns:a16="http://schemas.microsoft.com/office/drawing/2014/main" id="{F2414B88-9DF0-43D9-8EA2-C1F409910886}"/>
                      </a:ext>
                    </a:extLst>
                  </p:cNvPr>
                  <p:cNvSpPr>
                    <a:spLocks noChangeAspect="1"/>
                  </p:cNvSpPr>
                  <p:nvPr/>
                </p:nvSpPr>
                <p:spPr bwMode="auto">
                  <a:xfrm>
                    <a:off x="1065" y="2211"/>
                    <a:ext cx="962" cy="209"/>
                  </a:xfrm>
                  <a:custGeom>
                    <a:avLst/>
                    <a:gdLst>
                      <a:gd name="T0" fmla="*/ 962 w 962"/>
                      <a:gd name="T1" fmla="*/ 0 h 209"/>
                      <a:gd name="T2" fmla="*/ 962 w 962"/>
                      <a:gd name="T3" fmla="*/ 209 h 209"/>
                      <a:gd name="T4" fmla="*/ 0 w 962"/>
                      <a:gd name="T5" fmla="*/ 209 h 209"/>
                      <a:gd name="T6" fmla="*/ 0 60000 65536"/>
                      <a:gd name="T7" fmla="*/ 0 60000 65536"/>
                      <a:gd name="T8" fmla="*/ 0 60000 65536"/>
                      <a:gd name="T9" fmla="*/ 0 w 962"/>
                      <a:gd name="T10" fmla="*/ 0 h 209"/>
                      <a:gd name="T11" fmla="*/ 962 w 962"/>
                      <a:gd name="T12" fmla="*/ 209 h 209"/>
                    </a:gdLst>
                    <a:ahLst/>
                    <a:cxnLst>
                      <a:cxn ang="T6">
                        <a:pos x="T0" y="T1"/>
                      </a:cxn>
                      <a:cxn ang="T7">
                        <a:pos x="T2" y="T3"/>
                      </a:cxn>
                      <a:cxn ang="T8">
                        <a:pos x="T4" y="T5"/>
                      </a:cxn>
                    </a:cxnLst>
                    <a:rect l="T9" t="T10" r="T11" b="T12"/>
                    <a:pathLst>
                      <a:path w="962" h="209">
                        <a:moveTo>
                          <a:pt x="962" y="0"/>
                        </a:moveTo>
                        <a:lnTo>
                          <a:pt x="962" y="209"/>
                        </a:lnTo>
                        <a:lnTo>
                          <a:pt x="0" y="209"/>
                        </a:lnTo>
                      </a:path>
                    </a:pathLst>
                  </a:custGeom>
                  <a:noFill/>
                  <a:ln w="15875">
                    <a:solidFill>
                      <a:srgbClr val="F4F4F4"/>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1" name="Freeform 294">
                    <a:extLst>
                      <a:ext uri="{FF2B5EF4-FFF2-40B4-BE49-F238E27FC236}">
                        <a16:creationId xmlns:a16="http://schemas.microsoft.com/office/drawing/2014/main" id="{9ED5D331-84C0-45AD-8C16-8E9D0B7897C5}"/>
                      </a:ext>
                    </a:extLst>
                  </p:cNvPr>
                  <p:cNvSpPr>
                    <a:spLocks noChangeAspect="1"/>
                  </p:cNvSpPr>
                  <p:nvPr/>
                </p:nvSpPr>
                <p:spPr bwMode="auto">
                  <a:xfrm>
                    <a:off x="1075" y="2220"/>
                    <a:ext cx="962" cy="209"/>
                  </a:xfrm>
                  <a:custGeom>
                    <a:avLst/>
                    <a:gdLst>
                      <a:gd name="T0" fmla="*/ 962 w 962"/>
                      <a:gd name="T1" fmla="*/ 0 h 209"/>
                      <a:gd name="T2" fmla="*/ 962 w 962"/>
                      <a:gd name="T3" fmla="*/ 209 h 209"/>
                      <a:gd name="T4" fmla="*/ 0 w 962"/>
                      <a:gd name="T5" fmla="*/ 209 h 209"/>
                      <a:gd name="T6" fmla="*/ 0 60000 65536"/>
                      <a:gd name="T7" fmla="*/ 0 60000 65536"/>
                      <a:gd name="T8" fmla="*/ 0 60000 65536"/>
                      <a:gd name="T9" fmla="*/ 0 w 962"/>
                      <a:gd name="T10" fmla="*/ 0 h 209"/>
                      <a:gd name="T11" fmla="*/ 962 w 962"/>
                      <a:gd name="T12" fmla="*/ 209 h 209"/>
                    </a:gdLst>
                    <a:ahLst/>
                    <a:cxnLst>
                      <a:cxn ang="T6">
                        <a:pos x="T0" y="T1"/>
                      </a:cxn>
                      <a:cxn ang="T7">
                        <a:pos x="T2" y="T3"/>
                      </a:cxn>
                      <a:cxn ang="T8">
                        <a:pos x="T4" y="T5"/>
                      </a:cxn>
                    </a:cxnLst>
                    <a:rect l="T9" t="T10" r="T11" b="T12"/>
                    <a:pathLst>
                      <a:path w="962" h="209">
                        <a:moveTo>
                          <a:pt x="962" y="0"/>
                        </a:moveTo>
                        <a:lnTo>
                          <a:pt x="962" y="209"/>
                        </a:lnTo>
                        <a:lnTo>
                          <a:pt x="0" y="209"/>
                        </a:lnTo>
                      </a:path>
                    </a:pathLst>
                  </a:custGeom>
                  <a:noFill/>
                  <a:ln w="15875">
                    <a:solidFill>
                      <a:srgbClr val="8E8E8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2" name="Freeform 295">
                    <a:extLst>
                      <a:ext uri="{FF2B5EF4-FFF2-40B4-BE49-F238E27FC236}">
                        <a16:creationId xmlns:a16="http://schemas.microsoft.com/office/drawing/2014/main" id="{ED2F62AA-F318-43EF-8AE7-661BA4A88F30}"/>
                      </a:ext>
                    </a:extLst>
                  </p:cNvPr>
                  <p:cNvSpPr>
                    <a:spLocks noChangeAspect="1"/>
                  </p:cNvSpPr>
                  <p:nvPr/>
                </p:nvSpPr>
                <p:spPr bwMode="auto">
                  <a:xfrm>
                    <a:off x="1070" y="2216"/>
                    <a:ext cx="962" cy="208"/>
                  </a:xfrm>
                  <a:custGeom>
                    <a:avLst/>
                    <a:gdLst>
                      <a:gd name="T0" fmla="*/ 962 w 962"/>
                      <a:gd name="T1" fmla="*/ 0 h 208"/>
                      <a:gd name="T2" fmla="*/ 962 w 962"/>
                      <a:gd name="T3" fmla="*/ 208 h 208"/>
                      <a:gd name="T4" fmla="*/ 0 w 962"/>
                      <a:gd name="T5" fmla="*/ 208 h 208"/>
                      <a:gd name="T6" fmla="*/ 0 60000 65536"/>
                      <a:gd name="T7" fmla="*/ 0 60000 65536"/>
                      <a:gd name="T8" fmla="*/ 0 60000 65536"/>
                      <a:gd name="T9" fmla="*/ 0 w 962"/>
                      <a:gd name="T10" fmla="*/ 0 h 208"/>
                      <a:gd name="T11" fmla="*/ 962 w 962"/>
                      <a:gd name="T12" fmla="*/ 208 h 208"/>
                    </a:gdLst>
                    <a:ahLst/>
                    <a:cxnLst>
                      <a:cxn ang="T6">
                        <a:pos x="T0" y="T1"/>
                      </a:cxn>
                      <a:cxn ang="T7">
                        <a:pos x="T2" y="T3"/>
                      </a:cxn>
                      <a:cxn ang="T8">
                        <a:pos x="T4" y="T5"/>
                      </a:cxn>
                    </a:cxnLst>
                    <a:rect l="T9" t="T10" r="T11" b="T12"/>
                    <a:pathLst>
                      <a:path w="962" h="208">
                        <a:moveTo>
                          <a:pt x="962" y="0"/>
                        </a:moveTo>
                        <a:lnTo>
                          <a:pt x="962" y="208"/>
                        </a:lnTo>
                        <a:lnTo>
                          <a:pt x="0" y="208"/>
                        </a:lnTo>
                      </a:path>
                    </a:pathLst>
                  </a:custGeom>
                  <a:noFill/>
                  <a:ln w="15875">
                    <a:solidFill>
                      <a:srgbClr val="EDEDED"/>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sp>
          <p:nvSpPr>
            <p:cNvPr id="70" name="Rectangle 296">
              <a:extLst>
                <a:ext uri="{FF2B5EF4-FFF2-40B4-BE49-F238E27FC236}">
                  <a16:creationId xmlns:a16="http://schemas.microsoft.com/office/drawing/2014/main" id="{7F9467B3-17F0-4791-9406-F81982AB93B8}"/>
                </a:ext>
              </a:extLst>
            </p:cNvPr>
            <p:cNvSpPr>
              <a:spLocks noChangeAspect="1" noChangeArrowheads="1"/>
            </p:cNvSpPr>
            <p:nvPr/>
          </p:nvSpPr>
          <p:spPr bwMode="auto">
            <a:xfrm>
              <a:off x="552" y="2199"/>
              <a:ext cx="1053"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71" name="Rectangle 297">
              <a:extLst>
                <a:ext uri="{FF2B5EF4-FFF2-40B4-BE49-F238E27FC236}">
                  <a16:creationId xmlns:a16="http://schemas.microsoft.com/office/drawing/2014/main" id="{8F8B3DA4-C980-4AB8-834F-57C9639BD89D}"/>
                </a:ext>
              </a:extLst>
            </p:cNvPr>
            <p:cNvSpPr>
              <a:spLocks noChangeAspect="1" noChangeArrowheads="1"/>
            </p:cNvSpPr>
            <p:nvPr/>
          </p:nvSpPr>
          <p:spPr bwMode="auto">
            <a:xfrm>
              <a:off x="604" y="2211"/>
              <a:ext cx="462"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solidFill>
                    <a:srgbClr val="000000"/>
                  </a:solidFill>
                  <a:latin typeface="黑体" panose="02010609060101010101" pitchFamily="49" charset="-122"/>
                </a:rPr>
                <a:t>价格结构</a:t>
              </a:r>
              <a:endParaRPr lang="zh-CN" altLang="en-US" sz="1400">
                <a:latin typeface="黑体" panose="02010609060101010101" pitchFamily="49" charset="-122"/>
              </a:endParaRPr>
            </a:p>
          </p:txBody>
        </p:sp>
        <p:sp>
          <p:nvSpPr>
            <p:cNvPr id="72" name="Rectangle 298">
              <a:extLst>
                <a:ext uri="{FF2B5EF4-FFF2-40B4-BE49-F238E27FC236}">
                  <a16:creationId xmlns:a16="http://schemas.microsoft.com/office/drawing/2014/main" id="{718A14C6-59FC-4D0F-988B-C09C0F3B8FCC}"/>
                </a:ext>
              </a:extLst>
            </p:cNvPr>
            <p:cNvSpPr>
              <a:spLocks noChangeAspect="1" noChangeArrowheads="1"/>
            </p:cNvSpPr>
            <p:nvPr/>
          </p:nvSpPr>
          <p:spPr bwMode="auto">
            <a:xfrm>
              <a:off x="571" y="2424"/>
              <a:ext cx="1200" cy="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73" name="Rectangle 299">
              <a:extLst>
                <a:ext uri="{FF2B5EF4-FFF2-40B4-BE49-F238E27FC236}">
                  <a16:creationId xmlns:a16="http://schemas.microsoft.com/office/drawing/2014/main" id="{D949DF41-D45A-4603-B97B-0889B7D8F0AF}"/>
                </a:ext>
              </a:extLst>
            </p:cNvPr>
            <p:cNvSpPr>
              <a:spLocks noChangeAspect="1" noChangeArrowheads="1"/>
            </p:cNvSpPr>
            <p:nvPr/>
          </p:nvSpPr>
          <p:spPr bwMode="auto">
            <a:xfrm>
              <a:off x="623" y="2453"/>
              <a:ext cx="231"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solidFill>
                    <a:srgbClr val="000000"/>
                  </a:solidFill>
                  <a:latin typeface="黑体" panose="02010609060101010101" pitchFamily="49" charset="-122"/>
                </a:rPr>
                <a:t>价格</a:t>
              </a:r>
              <a:endParaRPr lang="zh-CN" altLang="en-US" sz="1400">
                <a:latin typeface="黑体" panose="02010609060101010101" pitchFamily="49" charset="-122"/>
              </a:endParaRPr>
            </a:p>
          </p:txBody>
        </p:sp>
        <p:sp>
          <p:nvSpPr>
            <p:cNvPr id="74" name="Rectangle 300">
              <a:extLst>
                <a:ext uri="{FF2B5EF4-FFF2-40B4-BE49-F238E27FC236}">
                  <a16:creationId xmlns:a16="http://schemas.microsoft.com/office/drawing/2014/main" id="{7A80DA22-3472-4EBF-ADD5-4156FBE2F5C0}"/>
                </a:ext>
              </a:extLst>
            </p:cNvPr>
            <p:cNvSpPr>
              <a:spLocks noChangeAspect="1" noChangeArrowheads="1"/>
            </p:cNvSpPr>
            <p:nvPr/>
          </p:nvSpPr>
          <p:spPr bwMode="auto">
            <a:xfrm>
              <a:off x="623" y="2664"/>
              <a:ext cx="46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US" altLang="zh-CN" sz="1400">
                  <a:solidFill>
                    <a:srgbClr val="000000"/>
                  </a:solidFill>
                  <a:latin typeface="黑体" panose="02010609060101010101" pitchFamily="49" charset="-122"/>
                </a:rPr>
                <a:t>- </a:t>
              </a:r>
              <a:r>
                <a:rPr lang="zh-CN" altLang="en-US" sz="1400">
                  <a:solidFill>
                    <a:srgbClr val="000000"/>
                  </a:solidFill>
                  <a:latin typeface="黑体" panose="02010609060101010101" pitchFamily="49" charset="-122"/>
                </a:rPr>
                <a:t>按材料</a:t>
              </a:r>
              <a:endParaRPr lang="zh-CN" altLang="en-US" sz="1400">
                <a:latin typeface="黑体" panose="02010609060101010101" pitchFamily="49" charset="-122"/>
              </a:endParaRPr>
            </a:p>
          </p:txBody>
        </p:sp>
        <p:sp>
          <p:nvSpPr>
            <p:cNvPr id="75" name="Rectangle 301">
              <a:extLst>
                <a:ext uri="{FF2B5EF4-FFF2-40B4-BE49-F238E27FC236}">
                  <a16:creationId xmlns:a16="http://schemas.microsoft.com/office/drawing/2014/main" id="{3108B7C3-3A44-45F8-AAEE-09CFDA0B5362}"/>
                </a:ext>
              </a:extLst>
            </p:cNvPr>
            <p:cNvSpPr>
              <a:spLocks noChangeAspect="1" noChangeArrowheads="1"/>
            </p:cNvSpPr>
            <p:nvPr/>
          </p:nvSpPr>
          <p:spPr bwMode="auto">
            <a:xfrm>
              <a:off x="623" y="2842"/>
              <a:ext cx="69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US" altLang="zh-CN" sz="1400">
                  <a:solidFill>
                    <a:srgbClr val="000000"/>
                  </a:solidFill>
                  <a:latin typeface="黑体" panose="02010609060101010101" pitchFamily="49" charset="-122"/>
                </a:rPr>
                <a:t>- </a:t>
              </a:r>
              <a:r>
                <a:rPr lang="zh-CN" altLang="en-US" sz="1400">
                  <a:solidFill>
                    <a:srgbClr val="000000"/>
                  </a:solidFill>
                  <a:latin typeface="黑体" panose="02010609060101010101" pitchFamily="49" charset="-122"/>
                </a:rPr>
                <a:t>按作业类型</a:t>
              </a:r>
              <a:endParaRPr lang="zh-CN" altLang="en-US" sz="1400">
                <a:latin typeface="黑体" panose="02010609060101010101" pitchFamily="49" charset="-122"/>
              </a:endParaRPr>
            </a:p>
          </p:txBody>
        </p:sp>
        <p:sp>
          <p:nvSpPr>
            <p:cNvPr id="76" name="Rectangle 302">
              <a:extLst>
                <a:ext uri="{FF2B5EF4-FFF2-40B4-BE49-F238E27FC236}">
                  <a16:creationId xmlns:a16="http://schemas.microsoft.com/office/drawing/2014/main" id="{1C139843-FFF8-4CB8-9CCE-A9D4605172F0}"/>
                </a:ext>
              </a:extLst>
            </p:cNvPr>
            <p:cNvSpPr>
              <a:spLocks noChangeAspect="1" noChangeArrowheads="1"/>
            </p:cNvSpPr>
            <p:nvPr/>
          </p:nvSpPr>
          <p:spPr bwMode="auto">
            <a:xfrm>
              <a:off x="623" y="3040"/>
              <a:ext cx="577"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solidFill>
                    <a:srgbClr val="000000"/>
                  </a:solidFill>
                  <a:latin typeface="黑体" panose="02010609060101010101" pitchFamily="49" charset="-122"/>
                </a:rPr>
                <a:t>间接费用单</a:t>
              </a:r>
              <a:endParaRPr lang="zh-CN" altLang="en-US" sz="1400">
                <a:latin typeface="黑体" panose="02010609060101010101" pitchFamily="49" charset="-122"/>
              </a:endParaRPr>
            </a:p>
          </p:txBody>
        </p:sp>
        <p:grpSp>
          <p:nvGrpSpPr>
            <p:cNvPr id="77" name="Group 303">
              <a:extLst>
                <a:ext uri="{FF2B5EF4-FFF2-40B4-BE49-F238E27FC236}">
                  <a16:creationId xmlns:a16="http://schemas.microsoft.com/office/drawing/2014/main" id="{61376A77-897F-4C6B-A04B-F1637FDF8001}"/>
                </a:ext>
              </a:extLst>
            </p:cNvPr>
            <p:cNvGrpSpPr>
              <a:grpSpLocks noChangeAspect="1"/>
            </p:cNvGrpSpPr>
            <p:nvPr/>
          </p:nvGrpSpPr>
          <p:grpSpPr bwMode="auto">
            <a:xfrm>
              <a:off x="535" y="3491"/>
              <a:ext cx="1344" cy="361"/>
              <a:chOff x="1074" y="3104"/>
              <a:chExt cx="967" cy="234"/>
            </a:xfrm>
          </p:grpSpPr>
          <p:sp>
            <p:nvSpPr>
              <p:cNvPr id="313" name="Freeform 304">
                <a:extLst>
                  <a:ext uri="{FF2B5EF4-FFF2-40B4-BE49-F238E27FC236}">
                    <a16:creationId xmlns:a16="http://schemas.microsoft.com/office/drawing/2014/main" id="{A9EA000B-59B0-4ABC-97DC-BA622AD45950}"/>
                  </a:ext>
                </a:extLst>
              </p:cNvPr>
              <p:cNvSpPr>
                <a:spLocks noChangeAspect="1"/>
              </p:cNvSpPr>
              <p:nvPr/>
            </p:nvSpPr>
            <p:spPr bwMode="auto">
              <a:xfrm>
                <a:off x="1074" y="3104"/>
                <a:ext cx="957" cy="225"/>
              </a:xfrm>
              <a:custGeom>
                <a:avLst/>
                <a:gdLst>
                  <a:gd name="T0" fmla="*/ 13 w 957"/>
                  <a:gd name="T1" fmla="*/ 0 h 225"/>
                  <a:gd name="T2" fmla="*/ 8 w 957"/>
                  <a:gd name="T3" fmla="*/ 1 h 225"/>
                  <a:gd name="T4" fmla="*/ 4 w 957"/>
                  <a:gd name="T5" fmla="*/ 4 h 225"/>
                  <a:gd name="T6" fmla="*/ 1 w 957"/>
                  <a:gd name="T7" fmla="*/ 7 h 225"/>
                  <a:gd name="T8" fmla="*/ 0 w 957"/>
                  <a:gd name="T9" fmla="*/ 12 h 225"/>
                  <a:gd name="T10" fmla="*/ 0 w 957"/>
                  <a:gd name="T11" fmla="*/ 214 h 225"/>
                  <a:gd name="T12" fmla="*/ 1 w 957"/>
                  <a:gd name="T13" fmla="*/ 219 h 225"/>
                  <a:gd name="T14" fmla="*/ 4 w 957"/>
                  <a:gd name="T15" fmla="*/ 221 h 225"/>
                  <a:gd name="T16" fmla="*/ 8 w 957"/>
                  <a:gd name="T17" fmla="*/ 224 h 225"/>
                  <a:gd name="T18" fmla="*/ 13 w 957"/>
                  <a:gd name="T19" fmla="*/ 225 h 225"/>
                  <a:gd name="T20" fmla="*/ 944 w 957"/>
                  <a:gd name="T21" fmla="*/ 225 h 225"/>
                  <a:gd name="T22" fmla="*/ 949 w 957"/>
                  <a:gd name="T23" fmla="*/ 224 h 225"/>
                  <a:gd name="T24" fmla="*/ 953 w 957"/>
                  <a:gd name="T25" fmla="*/ 221 h 225"/>
                  <a:gd name="T26" fmla="*/ 956 w 957"/>
                  <a:gd name="T27" fmla="*/ 219 h 225"/>
                  <a:gd name="T28" fmla="*/ 957 w 957"/>
                  <a:gd name="T29" fmla="*/ 214 h 225"/>
                  <a:gd name="T30" fmla="*/ 957 w 957"/>
                  <a:gd name="T31" fmla="*/ 12 h 225"/>
                  <a:gd name="T32" fmla="*/ 956 w 957"/>
                  <a:gd name="T33" fmla="*/ 7 h 225"/>
                  <a:gd name="T34" fmla="*/ 953 w 957"/>
                  <a:gd name="T35" fmla="*/ 4 h 225"/>
                  <a:gd name="T36" fmla="*/ 949 w 957"/>
                  <a:gd name="T37" fmla="*/ 1 h 225"/>
                  <a:gd name="T38" fmla="*/ 944 w 957"/>
                  <a:gd name="T39" fmla="*/ 0 h 225"/>
                  <a:gd name="T40" fmla="*/ 13 w 957"/>
                  <a:gd name="T41" fmla="*/ 0 h 2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57"/>
                  <a:gd name="T64" fmla="*/ 0 h 225"/>
                  <a:gd name="T65" fmla="*/ 957 w 957"/>
                  <a:gd name="T66" fmla="*/ 225 h 2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57" h="225">
                    <a:moveTo>
                      <a:pt x="13" y="0"/>
                    </a:moveTo>
                    <a:lnTo>
                      <a:pt x="8" y="1"/>
                    </a:lnTo>
                    <a:lnTo>
                      <a:pt x="4" y="4"/>
                    </a:lnTo>
                    <a:lnTo>
                      <a:pt x="1" y="7"/>
                    </a:lnTo>
                    <a:lnTo>
                      <a:pt x="0" y="12"/>
                    </a:lnTo>
                    <a:lnTo>
                      <a:pt x="0" y="214"/>
                    </a:lnTo>
                    <a:lnTo>
                      <a:pt x="1" y="219"/>
                    </a:lnTo>
                    <a:lnTo>
                      <a:pt x="4" y="221"/>
                    </a:lnTo>
                    <a:lnTo>
                      <a:pt x="8" y="224"/>
                    </a:lnTo>
                    <a:lnTo>
                      <a:pt x="13" y="225"/>
                    </a:lnTo>
                    <a:lnTo>
                      <a:pt x="944" y="225"/>
                    </a:lnTo>
                    <a:lnTo>
                      <a:pt x="949" y="224"/>
                    </a:lnTo>
                    <a:lnTo>
                      <a:pt x="953" y="221"/>
                    </a:lnTo>
                    <a:lnTo>
                      <a:pt x="956" y="219"/>
                    </a:lnTo>
                    <a:lnTo>
                      <a:pt x="957" y="214"/>
                    </a:lnTo>
                    <a:lnTo>
                      <a:pt x="957" y="12"/>
                    </a:lnTo>
                    <a:lnTo>
                      <a:pt x="956" y="7"/>
                    </a:lnTo>
                    <a:lnTo>
                      <a:pt x="953" y="4"/>
                    </a:lnTo>
                    <a:lnTo>
                      <a:pt x="949" y="1"/>
                    </a:lnTo>
                    <a:lnTo>
                      <a:pt x="944" y="0"/>
                    </a:lnTo>
                    <a:lnTo>
                      <a:pt x="13" y="0"/>
                    </a:lnTo>
                    <a:close/>
                  </a:path>
                </a:pathLst>
              </a:custGeom>
              <a:solidFill>
                <a:srgbClr val="C2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 name="Freeform 305">
                <a:extLst>
                  <a:ext uri="{FF2B5EF4-FFF2-40B4-BE49-F238E27FC236}">
                    <a16:creationId xmlns:a16="http://schemas.microsoft.com/office/drawing/2014/main" id="{D75976DA-34B5-48C0-9E17-73B2EC33D9D6}"/>
                  </a:ext>
                </a:extLst>
              </p:cNvPr>
              <p:cNvSpPr>
                <a:spLocks noChangeAspect="1"/>
              </p:cNvSpPr>
              <p:nvPr/>
            </p:nvSpPr>
            <p:spPr bwMode="auto">
              <a:xfrm>
                <a:off x="1084" y="3113"/>
                <a:ext cx="957" cy="225"/>
              </a:xfrm>
              <a:custGeom>
                <a:avLst/>
                <a:gdLst>
                  <a:gd name="T0" fmla="*/ 13 w 957"/>
                  <a:gd name="T1" fmla="*/ 0 h 225"/>
                  <a:gd name="T2" fmla="*/ 8 w 957"/>
                  <a:gd name="T3" fmla="*/ 2 h 225"/>
                  <a:gd name="T4" fmla="*/ 4 w 957"/>
                  <a:gd name="T5" fmla="*/ 4 h 225"/>
                  <a:gd name="T6" fmla="*/ 2 w 957"/>
                  <a:gd name="T7" fmla="*/ 7 h 225"/>
                  <a:gd name="T8" fmla="*/ 0 w 957"/>
                  <a:gd name="T9" fmla="*/ 12 h 225"/>
                  <a:gd name="T10" fmla="*/ 0 w 957"/>
                  <a:gd name="T11" fmla="*/ 215 h 225"/>
                  <a:gd name="T12" fmla="*/ 2 w 957"/>
                  <a:gd name="T13" fmla="*/ 219 h 225"/>
                  <a:gd name="T14" fmla="*/ 4 w 957"/>
                  <a:gd name="T15" fmla="*/ 222 h 225"/>
                  <a:gd name="T16" fmla="*/ 8 w 957"/>
                  <a:gd name="T17" fmla="*/ 224 h 225"/>
                  <a:gd name="T18" fmla="*/ 13 w 957"/>
                  <a:gd name="T19" fmla="*/ 225 h 225"/>
                  <a:gd name="T20" fmla="*/ 944 w 957"/>
                  <a:gd name="T21" fmla="*/ 225 h 225"/>
                  <a:gd name="T22" fmla="*/ 950 w 957"/>
                  <a:gd name="T23" fmla="*/ 224 h 225"/>
                  <a:gd name="T24" fmla="*/ 953 w 957"/>
                  <a:gd name="T25" fmla="*/ 222 h 225"/>
                  <a:gd name="T26" fmla="*/ 956 w 957"/>
                  <a:gd name="T27" fmla="*/ 219 h 225"/>
                  <a:gd name="T28" fmla="*/ 957 w 957"/>
                  <a:gd name="T29" fmla="*/ 215 h 225"/>
                  <a:gd name="T30" fmla="*/ 957 w 957"/>
                  <a:gd name="T31" fmla="*/ 12 h 225"/>
                  <a:gd name="T32" fmla="*/ 956 w 957"/>
                  <a:gd name="T33" fmla="*/ 7 h 225"/>
                  <a:gd name="T34" fmla="*/ 953 w 957"/>
                  <a:gd name="T35" fmla="*/ 4 h 225"/>
                  <a:gd name="T36" fmla="*/ 950 w 957"/>
                  <a:gd name="T37" fmla="*/ 2 h 225"/>
                  <a:gd name="T38" fmla="*/ 944 w 957"/>
                  <a:gd name="T39" fmla="*/ 0 h 225"/>
                  <a:gd name="T40" fmla="*/ 13 w 957"/>
                  <a:gd name="T41" fmla="*/ 0 h 2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57"/>
                  <a:gd name="T64" fmla="*/ 0 h 225"/>
                  <a:gd name="T65" fmla="*/ 957 w 957"/>
                  <a:gd name="T66" fmla="*/ 225 h 2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57" h="225">
                    <a:moveTo>
                      <a:pt x="13" y="0"/>
                    </a:moveTo>
                    <a:lnTo>
                      <a:pt x="8" y="2"/>
                    </a:lnTo>
                    <a:lnTo>
                      <a:pt x="4" y="4"/>
                    </a:lnTo>
                    <a:lnTo>
                      <a:pt x="2" y="7"/>
                    </a:lnTo>
                    <a:lnTo>
                      <a:pt x="0" y="12"/>
                    </a:lnTo>
                    <a:lnTo>
                      <a:pt x="0" y="215"/>
                    </a:lnTo>
                    <a:lnTo>
                      <a:pt x="2" y="219"/>
                    </a:lnTo>
                    <a:lnTo>
                      <a:pt x="4" y="222"/>
                    </a:lnTo>
                    <a:lnTo>
                      <a:pt x="8" y="224"/>
                    </a:lnTo>
                    <a:lnTo>
                      <a:pt x="13" y="225"/>
                    </a:lnTo>
                    <a:lnTo>
                      <a:pt x="944" y="225"/>
                    </a:lnTo>
                    <a:lnTo>
                      <a:pt x="950" y="224"/>
                    </a:lnTo>
                    <a:lnTo>
                      <a:pt x="953" y="222"/>
                    </a:lnTo>
                    <a:lnTo>
                      <a:pt x="956" y="219"/>
                    </a:lnTo>
                    <a:lnTo>
                      <a:pt x="957" y="215"/>
                    </a:lnTo>
                    <a:lnTo>
                      <a:pt x="957" y="12"/>
                    </a:lnTo>
                    <a:lnTo>
                      <a:pt x="956" y="7"/>
                    </a:lnTo>
                    <a:lnTo>
                      <a:pt x="953" y="4"/>
                    </a:lnTo>
                    <a:lnTo>
                      <a:pt x="950" y="2"/>
                    </a:lnTo>
                    <a:lnTo>
                      <a:pt x="944" y="0"/>
                    </a:lnTo>
                    <a:lnTo>
                      <a:pt x="13" y="0"/>
                    </a:lnTo>
                    <a:close/>
                  </a:path>
                </a:pathLst>
              </a:custGeom>
              <a:solidFill>
                <a:srgbClr val="5C7A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 name="Freeform 306">
                <a:extLst>
                  <a:ext uri="{FF2B5EF4-FFF2-40B4-BE49-F238E27FC236}">
                    <a16:creationId xmlns:a16="http://schemas.microsoft.com/office/drawing/2014/main" id="{A89EF3BC-3D12-4518-82CB-17A13543BE32}"/>
                  </a:ext>
                </a:extLst>
              </p:cNvPr>
              <p:cNvSpPr>
                <a:spLocks noChangeAspect="1"/>
              </p:cNvSpPr>
              <p:nvPr/>
            </p:nvSpPr>
            <p:spPr bwMode="auto">
              <a:xfrm>
                <a:off x="1079" y="3109"/>
                <a:ext cx="957" cy="224"/>
              </a:xfrm>
              <a:custGeom>
                <a:avLst/>
                <a:gdLst>
                  <a:gd name="T0" fmla="*/ 13 w 957"/>
                  <a:gd name="T1" fmla="*/ 0 h 224"/>
                  <a:gd name="T2" fmla="*/ 8 w 957"/>
                  <a:gd name="T3" fmla="*/ 1 h 224"/>
                  <a:gd name="T4" fmla="*/ 4 w 957"/>
                  <a:gd name="T5" fmla="*/ 3 h 224"/>
                  <a:gd name="T6" fmla="*/ 2 w 957"/>
                  <a:gd name="T7" fmla="*/ 7 h 224"/>
                  <a:gd name="T8" fmla="*/ 0 w 957"/>
                  <a:gd name="T9" fmla="*/ 11 h 224"/>
                  <a:gd name="T10" fmla="*/ 0 w 957"/>
                  <a:gd name="T11" fmla="*/ 214 h 224"/>
                  <a:gd name="T12" fmla="*/ 2 w 957"/>
                  <a:gd name="T13" fmla="*/ 219 h 224"/>
                  <a:gd name="T14" fmla="*/ 4 w 957"/>
                  <a:gd name="T15" fmla="*/ 221 h 224"/>
                  <a:gd name="T16" fmla="*/ 8 w 957"/>
                  <a:gd name="T17" fmla="*/ 223 h 224"/>
                  <a:gd name="T18" fmla="*/ 13 w 957"/>
                  <a:gd name="T19" fmla="*/ 224 h 224"/>
                  <a:gd name="T20" fmla="*/ 944 w 957"/>
                  <a:gd name="T21" fmla="*/ 224 h 224"/>
                  <a:gd name="T22" fmla="*/ 949 w 957"/>
                  <a:gd name="T23" fmla="*/ 223 h 224"/>
                  <a:gd name="T24" fmla="*/ 953 w 957"/>
                  <a:gd name="T25" fmla="*/ 221 h 224"/>
                  <a:gd name="T26" fmla="*/ 956 w 957"/>
                  <a:gd name="T27" fmla="*/ 219 h 224"/>
                  <a:gd name="T28" fmla="*/ 957 w 957"/>
                  <a:gd name="T29" fmla="*/ 214 h 224"/>
                  <a:gd name="T30" fmla="*/ 957 w 957"/>
                  <a:gd name="T31" fmla="*/ 11 h 224"/>
                  <a:gd name="T32" fmla="*/ 956 w 957"/>
                  <a:gd name="T33" fmla="*/ 7 h 224"/>
                  <a:gd name="T34" fmla="*/ 953 w 957"/>
                  <a:gd name="T35" fmla="*/ 3 h 224"/>
                  <a:gd name="T36" fmla="*/ 949 w 957"/>
                  <a:gd name="T37" fmla="*/ 1 h 224"/>
                  <a:gd name="T38" fmla="*/ 944 w 957"/>
                  <a:gd name="T39" fmla="*/ 0 h 224"/>
                  <a:gd name="T40" fmla="*/ 13 w 957"/>
                  <a:gd name="T41" fmla="*/ 0 h 22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57"/>
                  <a:gd name="T64" fmla="*/ 0 h 224"/>
                  <a:gd name="T65" fmla="*/ 957 w 957"/>
                  <a:gd name="T66" fmla="*/ 224 h 22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57" h="224">
                    <a:moveTo>
                      <a:pt x="13" y="0"/>
                    </a:moveTo>
                    <a:lnTo>
                      <a:pt x="8" y="1"/>
                    </a:lnTo>
                    <a:lnTo>
                      <a:pt x="4" y="3"/>
                    </a:lnTo>
                    <a:lnTo>
                      <a:pt x="2" y="7"/>
                    </a:lnTo>
                    <a:lnTo>
                      <a:pt x="0" y="11"/>
                    </a:lnTo>
                    <a:lnTo>
                      <a:pt x="0" y="214"/>
                    </a:lnTo>
                    <a:lnTo>
                      <a:pt x="2" y="219"/>
                    </a:lnTo>
                    <a:lnTo>
                      <a:pt x="4" y="221"/>
                    </a:lnTo>
                    <a:lnTo>
                      <a:pt x="8" y="223"/>
                    </a:lnTo>
                    <a:lnTo>
                      <a:pt x="13" y="224"/>
                    </a:lnTo>
                    <a:lnTo>
                      <a:pt x="944" y="224"/>
                    </a:lnTo>
                    <a:lnTo>
                      <a:pt x="949" y="223"/>
                    </a:lnTo>
                    <a:lnTo>
                      <a:pt x="953" y="221"/>
                    </a:lnTo>
                    <a:lnTo>
                      <a:pt x="956" y="219"/>
                    </a:lnTo>
                    <a:lnTo>
                      <a:pt x="957" y="214"/>
                    </a:lnTo>
                    <a:lnTo>
                      <a:pt x="957" y="11"/>
                    </a:lnTo>
                    <a:lnTo>
                      <a:pt x="956" y="7"/>
                    </a:lnTo>
                    <a:lnTo>
                      <a:pt x="953" y="3"/>
                    </a:lnTo>
                    <a:lnTo>
                      <a:pt x="949" y="1"/>
                    </a:lnTo>
                    <a:lnTo>
                      <a:pt x="944" y="0"/>
                    </a:lnTo>
                    <a:lnTo>
                      <a:pt x="13" y="0"/>
                    </a:lnTo>
                    <a:close/>
                  </a:path>
                </a:pathLst>
              </a:custGeom>
              <a:solidFill>
                <a:srgbClr val="99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78" name="Rectangle 307">
              <a:extLst>
                <a:ext uri="{FF2B5EF4-FFF2-40B4-BE49-F238E27FC236}">
                  <a16:creationId xmlns:a16="http://schemas.microsoft.com/office/drawing/2014/main" id="{E8E92A13-F706-434E-BB2A-C9AC08227BD3}"/>
                </a:ext>
              </a:extLst>
            </p:cNvPr>
            <p:cNvSpPr>
              <a:spLocks noChangeAspect="1" noChangeArrowheads="1"/>
            </p:cNvSpPr>
            <p:nvPr/>
          </p:nvSpPr>
          <p:spPr bwMode="auto">
            <a:xfrm>
              <a:off x="693" y="3498"/>
              <a:ext cx="1031"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79" name="Rectangle 308">
              <a:extLst>
                <a:ext uri="{FF2B5EF4-FFF2-40B4-BE49-F238E27FC236}">
                  <a16:creationId xmlns:a16="http://schemas.microsoft.com/office/drawing/2014/main" id="{3B30B00A-3E36-42DC-9FA2-0DC266447E28}"/>
                </a:ext>
              </a:extLst>
            </p:cNvPr>
            <p:cNvSpPr>
              <a:spLocks noChangeAspect="1" noChangeArrowheads="1"/>
            </p:cNvSpPr>
            <p:nvPr/>
          </p:nvSpPr>
          <p:spPr bwMode="auto">
            <a:xfrm>
              <a:off x="918" y="3528"/>
              <a:ext cx="461"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en-US" sz="1400">
                  <a:solidFill>
                    <a:srgbClr val="000000"/>
                  </a:solidFill>
                  <a:latin typeface="黑体" panose="02010609060101010101" pitchFamily="49" charset="-122"/>
                </a:rPr>
                <a:t>成本估算</a:t>
              </a:r>
              <a:endParaRPr lang="zh-CN" altLang="en-US" sz="1400">
                <a:latin typeface="黑体" panose="02010609060101010101" pitchFamily="49" charset="-122"/>
              </a:endParaRPr>
            </a:p>
          </p:txBody>
        </p:sp>
        <p:sp>
          <p:nvSpPr>
            <p:cNvPr id="80" name="Rectangle 309">
              <a:extLst>
                <a:ext uri="{FF2B5EF4-FFF2-40B4-BE49-F238E27FC236}">
                  <a16:creationId xmlns:a16="http://schemas.microsoft.com/office/drawing/2014/main" id="{94F39D7A-86AA-4E9B-9515-5439B8B32383}"/>
                </a:ext>
              </a:extLst>
            </p:cNvPr>
            <p:cNvSpPr>
              <a:spLocks noChangeAspect="1" noChangeArrowheads="1"/>
            </p:cNvSpPr>
            <p:nvPr/>
          </p:nvSpPr>
          <p:spPr bwMode="auto">
            <a:xfrm>
              <a:off x="917" y="3684"/>
              <a:ext cx="461"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en-US" sz="1400">
                  <a:solidFill>
                    <a:srgbClr val="000000"/>
                  </a:solidFill>
                  <a:latin typeface="黑体" panose="02010609060101010101" pitchFamily="49" charset="-122"/>
                </a:rPr>
                <a:t>标准成本</a:t>
              </a:r>
              <a:endParaRPr lang="zh-CN" altLang="en-US" sz="1400">
                <a:latin typeface="黑体" panose="02010609060101010101" pitchFamily="49" charset="-122"/>
              </a:endParaRPr>
            </a:p>
          </p:txBody>
        </p:sp>
        <p:sp>
          <p:nvSpPr>
            <p:cNvPr id="81" name="Rectangle 310">
              <a:extLst>
                <a:ext uri="{FF2B5EF4-FFF2-40B4-BE49-F238E27FC236}">
                  <a16:creationId xmlns:a16="http://schemas.microsoft.com/office/drawing/2014/main" id="{B5554677-D977-4592-932F-93E6BF8EB394}"/>
                </a:ext>
              </a:extLst>
            </p:cNvPr>
            <p:cNvSpPr>
              <a:spLocks noChangeAspect="1" noChangeArrowheads="1"/>
            </p:cNvSpPr>
            <p:nvPr/>
          </p:nvSpPr>
          <p:spPr bwMode="auto">
            <a:xfrm>
              <a:off x="540" y="665"/>
              <a:ext cx="693"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solidFill>
                    <a:srgbClr val="CF0E30"/>
                  </a:solidFill>
                  <a:latin typeface="黑体" panose="02010609060101010101" pitchFamily="49" charset="-122"/>
                </a:rPr>
                <a:t>产品成本计划</a:t>
              </a:r>
              <a:endParaRPr lang="zh-CN" altLang="en-US" sz="1400">
                <a:latin typeface="黑体" panose="02010609060101010101" pitchFamily="49" charset="-122"/>
              </a:endParaRPr>
            </a:p>
          </p:txBody>
        </p:sp>
        <p:sp>
          <p:nvSpPr>
            <p:cNvPr id="82" name="Rectangle 311">
              <a:extLst>
                <a:ext uri="{FF2B5EF4-FFF2-40B4-BE49-F238E27FC236}">
                  <a16:creationId xmlns:a16="http://schemas.microsoft.com/office/drawing/2014/main" id="{9E9B1C89-B76A-45EC-99E8-914BFA532A92}"/>
                </a:ext>
              </a:extLst>
            </p:cNvPr>
            <p:cNvSpPr>
              <a:spLocks noChangeAspect="1" noChangeArrowheads="1"/>
            </p:cNvSpPr>
            <p:nvPr/>
          </p:nvSpPr>
          <p:spPr bwMode="auto">
            <a:xfrm>
              <a:off x="2080" y="834"/>
              <a:ext cx="1702"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83" name="Rectangle 312">
              <a:extLst>
                <a:ext uri="{FF2B5EF4-FFF2-40B4-BE49-F238E27FC236}">
                  <a16:creationId xmlns:a16="http://schemas.microsoft.com/office/drawing/2014/main" id="{A501E4B3-03C6-47FE-B817-8F0A8D800BAA}"/>
                </a:ext>
              </a:extLst>
            </p:cNvPr>
            <p:cNvSpPr>
              <a:spLocks noChangeAspect="1" noChangeArrowheads="1"/>
            </p:cNvSpPr>
            <p:nvPr/>
          </p:nvSpPr>
          <p:spPr bwMode="auto">
            <a:xfrm>
              <a:off x="2132" y="671"/>
              <a:ext cx="69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solidFill>
                    <a:srgbClr val="CF0E30"/>
                  </a:solidFill>
                  <a:latin typeface="黑体" panose="02010609060101010101" pitchFamily="49" charset="-122"/>
                </a:rPr>
                <a:t>成本对象控制</a:t>
              </a:r>
              <a:endParaRPr lang="zh-CN" altLang="en-US" sz="1400">
                <a:latin typeface="黑体" panose="02010609060101010101" pitchFamily="49" charset="-122"/>
              </a:endParaRPr>
            </a:p>
          </p:txBody>
        </p:sp>
        <p:grpSp>
          <p:nvGrpSpPr>
            <p:cNvPr id="84" name="Group 313">
              <a:extLst>
                <a:ext uri="{FF2B5EF4-FFF2-40B4-BE49-F238E27FC236}">
                  <a16:creationId xmlns:a16="http://schemas.microsoft.com/office/drawing/2014/main" id="{CF2EBE8F-DAF8-4F97-A953-31B842616025}"/>
                </a:ext>
              </a:extLst>
            </p:cNvPr>
            <p:cNvGrpSpPr>
              <a:grpSpLocks noChangeAspect="1"/>
            </p:cNvGrpSpPr>
            <p:nvPr/>
          </p:nvGrpSpPr>
          <p:grpSpPr bwMode="auto">
            <a:xfrm>
              <a:off x="2107" y="1160"/>
              <a:ext cx="1627" cy="1069"/>
              <a:chOff x="2205" y="1710"/>
              <a:chExt cx="1171" cy="691"/>
            </a:xfrm>
          </p:grpSpPr>
          <p:sp>
            <p:nvSpPr>
              <p:cNvPr id="310" name="Freeform 314">
                <a:extLst>
                  <a:ext uri="{FF2B5EF4-FFF2-40B4-BE49-F238E27FC236}">
                    <a16:creationId xmlns:a16="http://schemas.microsoft.com/office/drawing/2014/main" id="{A3F57546-443B-4565-833E-8FEA80F9329E}"/>
                  </a:ext>
                </a:extLst>
              </p:cNvPr>
              <p:cNvSpPr>
                <a:spLocks noChangeAspect="1"/>
              </p:cNvSpPr>
              <p:nvPr/>
            </p:nvSpPr>
            <p:spPr bwMode="auto">
              <a:xfrm>
                <a:off x="2205" y="1710"/>
                <a:ext cx="1161" cy="682"/>
              </a:xfrm>
              <a:custGeom>
                <a:avLst/>
                <a:gdLst>
                  <a:gd name="T0" fmla="*/ 39 w 1161"/>
                  <a:gd name="T1" fmla="*/ 0 h 682"/>
                  <a:gd name="T2" fmla="*/ 31 w 1161"/>
                  <a:gd name="T3" fmla="*/ 1 h 682"/>
                  <a:gd name="T4" fmla="*/ 23 w 1161"/>
                  <a:gd name="T5" fmla="*/ 2 h 682"/>
                  <a:gd name="T6" fmla="*/ 17 w 1161"/>
                  <a:gd name="T7" fmla="*/ 5 h 682"/>
                  <a:gd name="T8" fmla="*/ 12 w 1161"/>
                  <a:gd name="T9" fmla="*/ 10 h 682"/>
                  <a:gd name="T10" fmla="*/ 7 w 1161"/>
                  <a:gd name="T11" fmla="*/ 15 h 682"/>
                  <a:gd name="T12" fmla="*/ 3 w 1161"/>
                  <a:gd name="T13" fmla="*/ 20 h 682"/>
                  <a:gd name="T14" fmla="*/ 2 w 1161"/>
                  <a:gd name="T15" fmla="*/ 27 h 682"/>
                  <a:gd name="T16" fmla="*/ 0 w 1161"/>
                  <a:gd name="T17" fmla="*/ 34 h 682"/>
                  <a:gd name="T18" fmla="*/ 0 w 1161"/>
                  <a:gd name="T19" fmla="*/ 647 h 682"/>
                  <a:gd name="T20" fmla="*/ 2 w 1161"/>
                  <a:gd name="T21" fmla="*/ 654 h 682"/>
                  <a:gd name="T22" fmla="*/ 3 w 1161"/>
                  <a:gd name="T23" fmla="*/ 660 h 682"/>
                  <a:gd name="T24" fmla="*/ 7 w 1161"/>
                  <a:gd name="T25" fmla="*/ 667 h 682"/>
                  <a:gd name="T26" fmla="*/ 12 w 1161"/>
                  <a:gd name="T27" fmla="*/ 671 h 682"/>
                  <a:gd name="T28" fmla="*/ 17 w 1161"/>
                  <a:gd name="T29" fmla="*/ 676 h 682"/>
                  <a:gd name="T30" fmla="*/ 23 w 1161"/>
                  <a:gd name="T31" fmla="*/ 679 h 682"/>
                  <a:gd name="T32" fmla="*/ 31 w 1161"/>
                  <a:gd name="T33" fmla="*/ 681 h 682"/>
                  <a:gd name="T34" fmla="*/ 39 w 1161"/>
                  <a:gd name="T35" fmla="*/ 682 h 682"/>
                  <a:gd name="T36" fmla="*/ 1123 w 1161"/>
                  <a:gd name="T37" fmla="*/ 682 h 682"/>
                  <a:gd name="T38" fmla="*/ 1130 w 1161"/>
                  <a:gd name="T39" fmla="*/ 681 h 682"/>
                  <a:gd name="T40" fmla="*/ 1138 w 1161"/>
                  <a:gd name="T41" fmla="*/ 679 h 682"/>
                  <a:gd name="T42" fmla="*/ 1144 w 1161"/>
                  <a:gd name="T43" fmla="*/ 676 h 682"/>
                  <a:gd name="T44" fmla="*/ 1150 w 1161"/>
                  <a:gd name="T45" fmla="*/ 671 h 682"/>
                  <a:gd name="T46" fmla="*/ 1155 w 1161"/>
                  <a:gd name="T47" fmla="*/ 667 h 682"/>
                  <a:gd name="T48" fmla="*/ 1158 w 1161"/>
                  <a:gd name="T49" fmla="*/ 660 h 682"/>
                  <a:gd name="T50" fmla="*/ 1160 w 1161"/>
                  <a:gd name="T51" fmla="*/ 654 h 682"/>
                  <a:gd name="T52" fmla="*/ 1161 w 1161"/>
                  <a:gd name="T53" fmla="*/ 647 h 682"/>
                  <a:gd name="T54" fmla="*/ 1161 w 1161"/>
                  <a:gd name="T55" fmla="*/ 34 h 682"/>
                  <a:gd name="T56" fmla="*/ 1160 w 1161"/>
                  <a:gd name="T57" fmla="*/ 27 h 682"/>
                  <a:gd name="T58" fmla="*/ 1158 w 1161"/>
                  <a:gd name="T59" fmla="*/ 20 h 682"/>
                  <a:gd name="T60" fmla="*/ 1155 w 1161"/>
                  <a:gd name="T61" fmla="*/ 15 h 682"/>
                  <a:gd name="T62" fmla="*/ 1150 w 1161"/>
                  <a:gd name="T63" fmla="*/ 10 h 682"/>
                  <a:gd name="T64" fmla="*/ 1144 w 1161"/>
                  <a:gd name="T65" fmla="*/ 5 h 682"/>
                  <a:gd name="T66" fmla="*/ 1138 w 1161"/>
                  <a:gd name="T67" fmla="*/ 2 h 682"/>
                  <a:gd name="T68" fmla="*/ 1130 w 1161"/>
                  <a:gd name="T69" fmla="*/ 1 h 682"/>
                  <a:gd name="T70" fmla="*/ 1123 w 1161"/>
                  <a:gd name="T71" fmla="*/ 0 h 682"/>
                  <a:gd name="T72" fmla="*/ 39 w 1161"/>
                  <a:gd name="T73" fmla="*/ 0 h 68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61"/>
                  <a:gd name="T112" fmla="*/ 0 h 682"/>
                  <a:gd name="T113" fmla="*/ 1161 w 1161"/>
                  <a:gd name="T114" fmla="*/ 682 h 68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61" h="682">
                    <a:moveTo>
                      <a:pt x="39" y="0"/>
                    </a:moveTo>
                    <a:lnTo>
                      <a:pt x="31" y="1"/>
                    </a:lnTo>
                    <a:lnTo>
                      <a:pt x="23" y="2"/>
                    </a:lnTo>
                    <a:lnTo>
                      <a:pt x="17" y="5"/>
                    </a:lnTo>
                    <a:lnTo>
                      <a:pt x="12" y="10"/>
                    </a:lnTo>
                    <a:lnTo>
                      <a:pt x="7" y="15"/>
                    </a:lnTo>
                    <a:lnTo>
                      <a:pt x="3" y="20"/>
                    </a:lnTo>
                    <a:lnTo>
                      <a:pt x="2" y="27"/>
                    </a:lnTo>
                    <a:lnTo>
                      <a:pt x="0" y="34"/>
                    </a:lnTo>
                    <a:lnTo>
                      <a:pt x="0" y="647"/>
                    </a:lnTo>
                    <a:lnTo>
                      <a:pt x="2" y="654"/>
                    </a:lnTo>
                    <a:lnTo>
                      <a:pt x="3" y="660"/>
                    </a:lnTo>
                    <a:lnTo>
                      <a:pt x="7" y="667"/>
                    </a:lnTo>
                    <a:lnTo>
                      <a:pt x="12" y="671"/>
                    </a:lnTo>
                    <a:lnTo>
                      <a:pt x="17" y="676"/>
                    </a:lnTo>
                    <a:lnTo>
                      <a:pt x="23" y="679"/>
                    </a:lnTo>
                    <a:lnTo>
                      <a:pt x="31" y="681"/>
                    </a:lnTo>
                    <a:lnTo>
                      <a:pt x="39" y="682"/>
                    </a:lnTo>
                    <a:lnTo>
                      <a:pt x="1123" y="682"/>
                    </a:lnTo>
                    <a:lnTo>
                      <a:pt x="1130" y="681"/>
                    </a:lnTo>
                    <a:lnTo>
                      <a:pt x="1138" y="679"/>
                    </a:lnTo>
                    <a:lnTo>
                      <a:pt x="1144" y="676"/>
                    </a:lnTo>
                    <a:lnTo>
                      <a:pt x="1150" y="671"/>
                    </a:lnTo>
                    <a:lnTo>
                      <a:pt x="1155" y="667"/>
                    </a:lnTo>
                    <a:lnTo>
                      <a:pt x="1158" y="660"/>
                    </a:lnTo>
                    <a:lnTo>
                      <a:pt x="1160" y="654"/>
                    </a:lnTo>
                    <a:lnTo>
                      <a:pt x="1161" y="647"/>
                    </a:lnTo>
                    <a:lnTo>
                      <a:pt x="1161" y="34"/>
                    </a:lnTo>
                    <a:lnTo>
                      <a:pt x="1160" y="27"/>
                    </a:lnTo>
                    <a:lnTo>
                      <a:pt x="1158" y="20"/>
                    </a:lnTo>
                    <a:lnTo>
                      <a:pt x="1155" y="15"/>
                    </a:lnTo>
                    <a:lnTo>
                      <a:pt x="1150" y="10"/>
                    </a:lnTo>
                    <a:lnTo>
                      <a:pt x="1144" y="5"/>
                    </a:lnTo>
                    <a:lnTo>
                      <a:pt x="1138" y="2"/>
                    </a:lnTo>
                    <a:lnTo>
                      <a:pt x="1130" y="1"/>
                    </a:lnTo>
                    <a:lnTo>
                      <a:pt x="1123" y="0"/>
                    </a:lnTo>
                    <a:lnTo>
                      <a:pt x="39" y="0"/>
                    </a:lnTo>
                    <a:close/>
                  </a:path>
                </a:pathLst>
              </a:custGeom>
              <a:solidFill>
                <a:srgbClr val="FAD9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 name="Freeform 315">
                <a:extLst>
                  <a:ext uri="{FF2B5EF4-FFF2-40B4-BE49-F238E27FC236}">
                    <a16:creationId xmlns:a16="http://schemas.microsoft.com/office/drawing/2014/main" id="{E28508E8-9995-4BA5-8316-23173865473D}"/>
                  </a:ext>
                </a:extLst>
              </p:cNvPr>
              <p:cNvSpPr>
                <a:spLocks noChangeAspect="1"/>
              </p:cNvSpPr>
              <p:nvPr/>
            </p:nvSpPr>
            <p:spPr bwMode="auto">
              <a:xfrm>
                <a:off x="2216" y="1719"/>
                <a:ext cx="1160" cy="682"/>
              </a:xfrm>
              <a:custGeom>
                <a:avLst/>
                <a:gdLst>
                  <a:gd name="T0" fmla="*/ 38 w 1160"/>
                  <a:gd name="T1" fmla="*/ 0 h 682"/>
                  <a:gd name="T2" fmla="*/ 30 w 1160"/>
                  <a:gd name="T3" fmla="*/ 1 h 682"/>
                  <a:gd name="T4" fmla="*/ 23 w 1160"/>
                  <a:gd name="T5" fmla="*/ 2 h 682"/>
                  <a:gd name="T6" fmla="*/ 16 w 1160"/>
                  <a:gd name="T7" fmla="*/ 6 h 682"/>
                  <a:gd name="T8" fmla="*/ 11 w 1160"/>
                  <a:gd name="T9" fmla="*/ 10 h 682"/>
                  <a:gd name="T10" fmla="*/ 6 w 1160"/>
                  <a:gd name="T11" fmla="*/ 15 h 682"/>
                  <a:gd name="T12" fmla="*/ 2 w 1160"/>
                  <a:gd name="T13" fmla="*/ 21 h 682"/>
                  <a:gd name="T14" fmla="*/ 1 w 1160"/>
                  <a:gd name="T15" fmla="*/ 28 h 682"/>
                  <a:gd name="T16" fmla="*/ 0 w 1160"/>
                  <a:gd name="T17" fmla="*/ 35 h 682"/>
                  <a:gd name="T18" fmla="*/ 0 w 1160"/>
                  <a:gd name="T19" fmla="*/ 647 h 682"/>
                  <a:gd name="T20" fmla="*/ 1 w 1160"/>
                  <a:gd name="T21" fmla="*/ 654 h 682"/>
                  <a:gd name="T22" fmla="*/ 2 w 1160"/>
                  <a:gd name="T23" fmla="*/ 660 h 682"/>
                  <a:gd name="T24" fmla="*/ 6 w 1160"/>
                  <a:gd name="T25" fmla="*/ 667 h 682"/>
                  <a:gd name="T26" fmla="*/ 11 w 1160"/>
                  <a:gd name="T27" fmla="*/ 672 h 682"/>
                  <a:gd name="T28" fmla="*/ 16 w 1160"/>
                  <a:gd name="T29" fmla="*/ 676 h 682"/>
                  <a:gd name="T30" fmla="*/ 23 w 1160"/>
                  <a:gd name="T31" fmla="*/ 680 h 682"/>
                  <a:gd name="T32" fmla="*/ 30 w 1160"/>
                  <a:gd name="T33" fmla="*/ 681 h 682"/>
                  <a:gd name="T34" fmla="*/ 38 w 1160"/>
                  <a:gd name="T35" fmla="*/ 682 h 682"/>
                  <a:gd name="T36" fmla="*/ 1122 w 1160"/>
                  <a:gd name="T37" fmla="*/ 682 h 682"/>
                  <a:gd name="T38" fmla="*/ 1130 w 1160"/>
                  <a:gd name="T39" fmla="*/ 681 h 682"/>
                  <a:gd name="T40" fmla="*/ 1137 w 1160"/>
                  <a:gd name="T41" fmla="*/ 680 h 682"/>
                  <a:gd name="T42" fmla="*/ 1144 w 1160"/>
                  <a:gd name="T43" fmla="*/ 676 h 682"/>
                  <a:gd name="T44" fmla="*/ 1149 w 1160"/>
                  <a:gd name="T45" fmla="*/ 672 h 682"/>
                  <a:gd name="T46" fmla="*/ 1154 w 1160"/>
                  <a:gd name="T47" fmla="*/ 667 h 682"/>
                  <a:gd name="T48" fmla="*/ 1158 w 1160"/>
                  <a:gd name="T49" fmla="*/ 660 h 682"/>
                  <a:gd name="T50" fmla="*/ 1159 w 1160"/>
                  <a:gd name="T51" fmla="*/ 654 h 682"/>
                  <a:gd name="T52" fmla="*/ 1160 w 1160"/>
                  <a:gd name="T53" fmla="*/ 647 h 682"/>
                  <a:gd name="T54" fmla="*/ 1160 w 1160"/>
                  <a:gd name="T55" fmla="*/ 35 h 682"/>
                  <a:gd name="T56" fmla="*/ 1159 w 1160"/>
                  <a:gd name="T57" fmla="*/ 28 h 682"/>
                  <a:gd name="T58" fmla="*/ 1158 w 1160"/>
                  <a:gd name="T59" fmla="*/ 21 h 682"/>
                  <a:gd name="T60" fmla="*/ 1154 w 1160"/>
                  <a:gd name="T61" fmla="*/ 15 h 682"/>
                  <a:gd name="T62" fmla="*/ 1149 w 1160"/>
                  <a:gd name="T63" fmla="*/ 10 h 682"/>
                  <a:gd name="T64" fmla="*/ 1144 w 1160"/>
                  <a:gd name="T65" fmla="*/ 6 h 682"/>
                  <a:gd name="T66" fmla="*/ 1137 w 1160"/>
                  <a:gd name="T67" fmla="*/ 2 h 682"/>
                  <a:gd name="T68" fmla="*/ 1130 w 1160"/>
                  <a:gd name="T69" fmla="*/ 1 h 682"/>
                  <a:gd name="T70" fmla="*/ 1122 w 1160"/>
                  <a:gd name="T71" fmla="*/ 0 h 682"/>
                  <a:gd name="T72" fmla="*/ 38 w 1160"/>
                  <a:gd name="T73" fmla="*/ 0 h 68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60"/>
                  <a:gd name="T112" fmla="*/ 0 h 682"/>
                  <a:gd name="T113" fmla="*/ 1160 w 1160"/>
                  <a:gd name="T114" fmla="*/ 682 h 68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60" h="682">
                    <a:moveTo>
                      <a:pt x="38" y="0"/>
                    </a:moveTo>
                    <a:lnTo>
                      <a:pt x="30" y="1"/>
                    </a:lnTo>
                    <a:lnTo>
                      <a:pt x="23" y="2"/>
                    </a:lnTo>
                    <a:lnTo>
                      <a:pt x="16" y="6"/>
                    </a:lnTo>
                    <a:lnTo>
                      <a:pt x="11" y="10"/>
                    </a:lnTo>
                    <a:lnTo>
                      <a:pt x="6" y="15"/>
                    </a:lnTo>
                    <a:lnTo>
                      <a:pt x="2" y="21"/>
                    </a:lnTo>
                    <a:lnTo>
                      <a:pt x="1" y="28"/>
                    </a:lnTo>
                    <a:lnTo>
                      <a:pt x="0" y="35"/>
                    </a:lnTo>
                    <a:lnTo>
                      <a:pt x="0" y="647"/>
                    </a:lnTo>
                    <a:lnTo>
                      <a:pt x="1" y="654"/>
                    </a:lnTo>
                    <a:lnTo>
                      <a:pt x="2" y="660"/>
                    </a:lnTo>
                    <a:lnTo>
                      <a:pt x="6" y="667"/>
                    </a:lnTo>
                    <a:lnTo>
                      <a:pt x="11" y="672"/>
                    </a:lnTo>
                    <a:lnTo>
                      <a:pt x="16" y="676"/>
                    </a:lnTo>
                    <a:lnTo>
                      <a:pt x="23" y="680"/>
                    </a:lnTo>
                    <a:lnTo>
                      <a:pt x="30" y="681"/>
                    </a:lnTo>
                    <a:lnTo>
                      <a:pt x="38" y="682"/>
                    </a:lnTo>
                    <a:lnTo>
                      <a:pt x="1122" y="682"/>
                    </a:lnTo>
                    <a:lnTo>
                      <a:pt x="1130" y="681"/>
                    </a:lnTo>
                    <a:lnTo>
                      <a:pt x="1137" y="680"/>
                    </a:lnTo>
                    <a:lnTo>
                      <a:pt x="1144" y="676"/>
                    </a:lnTo>
                    <a:lnTo>
                      <a:pt x="1149" y="672"/>
                    </a:lnTo>
                    <a:lnTo>
                      <a:pt x="1154" y="667"/>
                    </a:lnTo>
                    <a:lnTo>
                      <a:pt x="1158" y="660"/>
                    </a:lnTo>
                    <a:lnTo>
                      <a:pt x="1159" y="654"/>
                    </a:lnTo>
                    <a:lnTo>
                      <a:pt x="1160" y="647"/>
                    </a:lnTo>
                    <a:lnTo>
                      <a:pt x="1160" y="35"/>
                    </a:lnTo>
                    <a:lnTo>
                      <a:pt x="1159" y="28"/>
                    </a:lnTo>
                    <a:lnTo>
                      <a:pt x="1158" y="21"/>
                    </a:lnTo>
                    <a:lnTo>
                      <a:pt x="1154" y="15"/>
                    </a:lnTo>
                    <a:lnTo>
                      <a:pt x="1149" y="10"/>
                    </a:lnTo>
                    <a:lnTo>
                      <a:pt x="1144" y="6"/>
                    </a:lnTo>
                    <a:lnTo>
                      <a:pt x="1137" y="2"/>
                    </a:lnTo>
                    <a:lnTo>
                      <a:pt x="1130" y="1"/>
                    </a:lnTo>
                    <a:lnTo>
                      <a:pt x="1122" y="0"/>
                    </a:lnTo>
                    <a:lnTo>
                      <a:pt x="38" y="0"/>
                    </a:lnTo>
                    <a:close/>
                  </a:path>
                </a:pathLst>
              </a:custGeom>
              <a:solidFill>
                <a:srgbClr val="9473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 name="Freeform 316">
                <a:extLst>
                  <a:ext uri="{FF2B5EF4-FFF2-40B4-BE49-F238E27FC236}">
                    <a16:creationId xmlns:a16="http://schemas.microsoft.com/office/drawing/2014/main" id="{B84BB31C-9303-46CA-87C4-23F3C98572C3}"/>
                  </a:ext>
                </a:extLst>
              </p:cNvPr>
              <p:cNvSpPr>
                <a:spLocks noChangeAspect="1"/>
              </p:cNvSpPr>
              <p:nvPr/>
            </p:nvSpPr>
            <p:spPr bwMode="auto">
              <a:xfrm>
                <a:off x="2210" y="1714"/>
                <a:ext cx="1161" cy="682"/>
              </a:xfrm>
              <a:custGeom>
                <a:avLst/>
                <a:gdLst>
                  <a:gd name="T0" fmla="*/ 39 w 1161"/>
                  <a:gd name="T1" fmla="*/ 0 h 682"/>
                  <a:gd name="T2" fmla="*/ 31 w 1161"/>
                  <a:gd name="T3" fmla="*/ 1 h 682"/>
                  <a:gd name="T4" fmla="*/ 24 w 1161"/>
                  <a:gd name="T5" fmla="*/ 2 h 682"/>
                  <a:gd name="T6" fmla="*/ 17 w 1161"/>
                  <a:gd name="T7" fmla="*/ 6 h 682"/>
                  <a:gd name="T8" fmla="*/ 12 w 1161"/>
                  <a:gd name="T9" fmla="*/ 11 h 682"/>
                  <a:gd name="T10" fmla="*/ 7 w 1161"/>
                  <a:gd name="T11" fmla="*/ 15 h 682"/>
                  <a:gd name="T12" fmla="*/ 3 w 1161"/>
                  <a:gd name="T13" fmla="*/ 21 h 682"/>
                  <a:gd name="T14" fmla="*/ 2 w 1161"/>
                  <a:gd name="T15" fmla="*/ 28 h 682"/>
                  <a:gd name="T16" fmla="*/ 0 w 1161"/>
                  <a:gd name="T17" fmla="*/ 35 h 682"/>
                  <a:gd name="T18" fmla="*/ 0 w 1161"/>
                  <a:gd name="T19" fmla="*/ 648 h 682"/>
                  <a:gd name="T20" fmla="*/ 2 w 1161"/>
                  <a:gd name="T21" fmla="*/ 655 h 682"/>
                  <a:gd name="T22" fmla="*/ 3 w 1161"/>
                  <a:gd name="T23" fmla="*/ 660 h 682"/>
                  <a:gd name="T24" fmla="*/ 7 w 1161"/>
                  <a:gd name="T25" fmla="*/ 667 h 682"/>
                  <a:gd name="T26" fmla="*/ 12 w 1161"/>
                  <a:gd name="T27" fmla="*/ 672 h 682"/>
                  <a:gd name="T28" fmla="*/ 17 w 1161"/>
                  <a:gd name="T29" fmla="*/ 677 h 682"/>
                  <a:gd name="T30" fmla="*/ 24 w 1161"/>
                  <a:gd name="T31" fmla="*/ 680 h 682"/>
                  <a:gd name="T32" fmla="*/ 31 w 1161"/>
                  <a:gd name="T33" fmla="*/ 681 h 682"/>
                  <a:gd name="T34" fmla="*/ 39 w 1161"/>
                  <a:gd name="T35" fmla="*/ 682 h 682"/>
                  <a:gd name="T36" fmla="*/ 1123 w 1161"/>
                  <a:gd name="T37" fmla="*/ 682 h 682"/>
                  <a:gd name="T38" fmla="*/ 1130 w 1161"/>
                  <a:gd name="T39" fmla="*/ 681 h 682"/>
                  <a:gd name="T40" fmla="*/ 1138 w 1161"/>
                  <a:gd name="T41" fmla="*/ 680 h 682"/>
                  <a:gd name="T42" fmla="*/ 1145 w 1161"/>
                  <a:gd name="T43" fmla="*/ 677 h 682"/>
                  <a:gd name="T44" fmla="*/ 1150 w 1161"/>
                  <a:gd name="T45" fmla="*/ 672 h 682"/>
                  <a:gd name="T46" fmla="*/ 1155 w 1161"/>
                  <a:gd name="T47" fmla="*/ 667 h 682"/>
                  <a:gd name="T48" fmla="*/ 1159 w 1161"/>
                  <a:gd name="T49" fmla="*/ 660 h 682"/>
                  <a:gd name="T50" fmla="*/ 1160 w 1161"/>
                  <a:gd name="T51" fmla="*/ 655 h 682"/>
                  <a:gd name="T52" fmla="*/ 1161 w 1161"/>
                  <a:gd name="T53" fmla="*/ 648 h 682"/>
                  <a:gd name="T54" fmla="*/ 1161 w 1161"/>
                  <a:gd name="T55" fmla="*/ 35 h 682"/>
                  <a:gd name="T56" fmla="*/ 1160 w 1161"/>
                  <a:gd name="T57" fmla="*/ 28 h 682"/>
                  <a:gd name="T58" fmla="*/ 1159 w 1161"/>
                  <a:gd name="T59" fmla="*/ 21 h 682"/>
                  <a:gd name="T60" fmla="*/ 1155 w 1161"/>
                  <a:gd name="T61" fmla="*/ 15 h 682"/>
                  <a:gd name="T62" fmla="*/ 1150 w 1161"/>
                  <a:gd name="T63" fmla="*/ 11 h 682"/>
                  <a:gd name="T64" fmla="*/ 1145 w 1161"/>
                  <a:gd name="T65" fmla="*/ 6 h 682"/>
                  <a:gd name="T66" fmla="*/ 1138 w 1161"/>
                  <a:gd name="T67" fmla="*/ 2 h 682"/>
                  <a:gd name="T68" fmla="*/ 1130 w 1161"/>
                  <a:gd name="T69" fmla="*/ 1 h 682"/>
                  <a:gd name="T70" fmla="*/ 1123 w 1161"/>
                  <a:gd name="T71" fmla="*/ 0 h 682"/>
                  <a:gd name="T72" fmla="*/ 39 w 1161"/>
                  <a:gd name="T73" fmla="*/ 0 h 68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61"/>
                  <a:gd name="T112" fmla="*/ 0 h 682"/>
                  <a:gd name="T113" fmla="*/ 1161 w 1161"/>
                  <a:gd name="T114" fmla="*/ 682 h 68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61" h="682">
                    <a:moveTo>
                      <a:pt x="39" y="0"/>
                    </a:moveTo>
                    <a:lnTo>
                      <a:pt x="31" y="1"/>
                    </a:lnTo>
                    <a:lnTo>
                      <a:pt x="24" y="2"/>
                    </a:lnTo>
                    <a:lnTo>
                      <a:pt x="17" y="6"/>
                    </a:lnTo>
                    <a:lnTo>
                      <a:pt x="12" y="11"/>
                    </a:lnTo>
                    <a:lnTo>
                      <a:pt x="7" y="15"/>
                    </a:lnTo>
                    <a:lnTo>
                      <a:pt x="3" y="21"/>
                    </a:lnTo>
                    <a:lnTo>
                      <a:pt x="2" y="28"/>
                    </a:lnTo>
                    <a:lnTo>
                      <a:pt x="0" y="35"/>
                    </a:lnTo>
                    <a:lnTo>
                      <a:pt x="0" y="648"/>
                    </a:lnTo>
                    <a:lnTo>
                      <a:pt x="2" y="655"/>
                    </a:lnTo>
                    <a:lnTo>
                      <a:pt x="3" y="660"/>
                    </a:lnTo>
                    <a:lnTo>
                      <a:pt x="7" y="667"/>
                    </a:lnTo>
                    <a:lnTo>
                      <a:pt x="12" y="672"/>
                    </a:lnTo>
                    <a:lnTo>
                      <a:pt x="17" y="677"/>
                    </a:lnTo>
                    <a:lnTo>
                      <a:pt x="24" y="680"/>
                    </a:lnTo>
                    <a:lnTo>
                      <a:pt x="31" y="681"/>
                    </a:lnTo>
                    <a:lnTo>
                      <a:pt x="39" y="682"/>
                    </a:lnTo>
                    <a:lnTo>
                      <a:pt x="1123" y="682"/>
                    </a:lnTo>
                    <a:lnTo>
                      <a:pt x="1130" y="681"/>
                    </a:lnTo>
                    <a:lnTo>
                      <a:pt x="1138" y="680"/>
                    </a:lnTo>
                    <a:lnTo>
                      <a:pt x="1145" y="677"/>
                    </a:lnTo>
                    <a:lnTo>
                      <a:pt x="1150" y="672"/>
                    </a:lnTo>
                    <a:lnTo>
                      <a:pt x="1155" y="667"/>
                    </a:lnTo>
                    <a:lnTo>
                      <a:pt x="1159" y="660"/>
                    </a:lnTo>
                    <a:lnTo>
                      <a:pt x="1160" y="655"/>
                    </a:lnTo>
                    <a:lnTo>
                      <a:pt x="1161" y="648"/>
                    </a:lnTo>
                    <a:lnTo>
                      <a:pt x="1161" y="35"/>
                    </a:lnTo>
                    <a:lnTo>
                      <a:pt x="1160" y="28"/>
                    </a:lnTo>
                    <a:lnTo>
                      <a:pt x="1159" y="21"/>
                    </a:lnTo>
                    <a:lnTo>
                      <a:pt x="1155" y="15"/>
                    </a:lnTo>
                    <a:lnTo>
                      <a:pt x="1150" y="11"/>
                    </a:lnTo>
                    <a:lnTo>
                      <a:pt x="1145" y="6"/>
                    </a:lnTo>
                    <a:lnTo>
                      <a:pt x="1138" y="2"/>
                    </a:lnTo>
                    <a:lnTo>
                      <a:pt x="1130" y="1"/>
                    </a:lnTo>
                    <a:lnTo>
                      <a:pt x="1123" y="0"/>
                    </a:lnTo>
                    <a:lnTo>
                      <a:pt x="39" y="0"/>
                    </a:lnTo>
                    <a:close/>
                  </a:path>
                </a:pathLst>
              </a:custGeom>
              <a:solidFill>
                <a:srgbClr val="F6BF6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85" name="Group 317">
              <a:extLst>
                <a:ext uri="{FF2B5EF4-FFF2-40B4-BE49-F238E27FC236}">
                  <a16:creationId xmlns:a16="http://schemas.microsoft.com/office/drawing/2014/main" id="{5CE2C1CB-AD77-42FA-81F9-5B745D9A2D02}"/>
                </a:ext>
              </a:extLst>
            </p:cNvPr>
            <p:cNvGrpSpPr>
              <a:grpSpLocks noChangeAspect="1"/>
            </p:cNvGrpSpPr>
            <p:nvPr/>
          </p:nvGrpSpPr>
          <p:grpSpPr bwMode="auto">
            <a:xfrm>
              <a:off x="2918" y="1267"/>
              <a:ext cx="756" cy="898"/>
              <a:chOff x="2789" y="1789"/>
              <a:chExt cx="544" cy="581"/>
            </a:xfrm>
          </p:grpSpPr>
          <p:sp>
            <p:nvSpPr>
              <p:cNvPr id="308" name="Freeform 318">
                <a:extLst>
                  <a:ext uri="{FF2B5EF4-FFF2-40B4-BE49-F238E27FC236}">
                    <a16:creationId xmlns:a16="http://schemas.microsoft.com/office/drawing/2014/main" id="{DB77B63F-C015-4CCF-AD14-D5800FE4E6EA}"/>
                  </a:ext>
                </a:extLst>
              </p:cNvPr>
              <p:cNvSpPr>
                <a:spLocks noChangeAspect="1"/>
              </p:cNvSpPr>
              <p:nvPr/>
            </p:nvSpPr>
            <p:spPr bwMode="auto">
              <a:xfrm>
                <a:off x="2804" y="1803"/>
                <a:ext cx="529" cy="567"/>
              </a:xfrm>
              <a:custGeom>
                <a:avLst/>
                <a:gdLst>
                  <a:gd name="T0" fmla="*/ 372 w 529"/>
                  <a:gd name="T1" fmla="*/ 0 h 567"/>
                  <a:gd name="T2" fmla="*/ 0 w 529"/>
                  <a:gd name="T3" fmla="*/ 0 h 567"/>
                  <a:gd name="T4" fmla="*/ 0 w 529"/>
                  <a:gd name="T5" fmla="*/ 567 h 567"/>
                  <a:gd name="T6" fmla="*/ 529 w 529"/>
                  <a:gd name="T7" fmla="*/ 567 h 567"/>
                  <a:gd name="T8" fmla="*/ 529 w 529"/>
                  <a:gd name="T9" fmla="*/ 95 h 567"/>
                  <a:gd name="T10" fmla="*/ 372 w 529"/>
                  <a:gd name="T11" fmla="*/ 0 h 567"/>
                  <a:gd name="T12" fmla="*/ 0 60000 65536"/>
                  <a:gd name="T13" fmla="*/ 0 60000 65536"/>
                  <a:gd name="T14" fmla="*/ 0 60000 65536"/>
                  <a:gd name="T15" fmla="*/ 0 60000 65536"/>
                  <a:gd name="T16" fmla="*/ 0 60000 65536"/>
                  <a:gd name="T17" fmla="*/ 0 60000 65536"/>
                  <a:gd name="T18" fmla="*/ 0 w 529"/>
                  <a:gd name="T19" fmla="*/ 0 h 567"/>
                  <a:gd name="T20" fmla="*/ 529 w 529"/>
                  <a:gd name="T21" fmla="*/ 567 h 567"/>
                </a:gdLst>
                <a:ahLst/>
                <a:cxnLst>
                  <a:cxn ang="T12">
                    <a:pos x="T0" y="T1"/>
                  </a:cxn>
                  <a:cxn ang="T13">
                    <a:pos x="T2" y="T3"/>
                  </a:cxn>
                  <a:cxn ang="T14">
                    <a:pos x="T4" y="T5"/>
                  </a:cxn>
                  <a:cxn ang="T15">
                    <a:pos x="T6" y="T7"/>
                  </a:cxn>
                  <a:cxn ang="T16">
                    <a:pos x="T8" y="T9"/>
                  </a:cxn>
                  <a:cxn ang="T17">
                    <a:pos x="T10" y="T11"/>
                  </a:cxn>
                </a:cxnLst>
                <a:rect l="T18" t="T19" r="T20" b="T21"/>
                <a:pathLst>
                  <a:path w="529" h="567">
                    <a:moveTo>
                      <a:pt x="372" y="0"/>
                    </a:moveTo>
                    <a:lnTo>
                      <a:pt x="0" y="0"/>
                    </a:lnTo>
                    <a:lnTo>
                      <a:pt x="0" y="567"/>
                    </a:lnTo>
                    <a:lnTo>
                      <a:pt x="529" y="567"/>
                    </a:lnTo>
                    <a:lnTo>
                      <a:pt x="529" y="95"/>
                    </a:lnTo>
                    <a:lnTo>
                      <a:pt x="372" y="0"/>
                    </a:lnTo>
                    <a:close/>
                  </a:path>
                </a:pathLst>
              </a:custGeom>
              <a:solidFill>
                <a:srgbClr val="CC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 name="Freeform 319">
                <a:extLst>
                  <a:ext uri="{FF2B5EF4-FFF2-40B4-BE49-F238E27FC236}">
                    <a16:creationId xmlns:a16="http://schemas.microsoft.com/office/drawing/2014/main" id="{E5AA8B30-C207-47BD-87CA-53EADB8AB83F}"/>
                  </a:ext>
                </a:extLst>
              </p:cNvPr>
              <p:cNvSpPr>
                <a:spLocks noChangeAspect="1"/>
              </p:cNvSpPr>
              <p:nvPr/>
            </p:nvSpPr>
            <p:spPr bwMode="auto">
              <a:xfrm>
                <a:off x="2789" y="1789"/>
                <a:ext cx="528" cy="567"/>
              </a:xfrm>
              <a:custGeom>
                <a:avLst/>
                <a:gdLst>
                  <a:gd name="T0" fmla="*/ 372 w 528"/>
                  <a:gd name="T1" fmla="*/ 0 h 567"/>
                  <a:gd name="T2" fmla="*/ 0 w 528"/>
                  <a:gd name="T3" fmla="*/ 0 h 567"/>
                  <a:gd name="T4" fmla="*/ 0 w 528"/>
                  <a:gd name="T5" fmla="*/ 567 h 567"/>
                  <a:gd name="T6" fmla="*/ 528 w 528"/>
                  <a:gd name="T7" fmla="*/ 567 h 567"/>
                  <a:gd name="T8" fmla="*/ 528 w 528"/>
                  <a:gd name="T9" fmla="*/ 95 h 567"/>
                  <a:gd name="T10" fmla="*/ 372 w 528"/>
                  <a:gd name="T11" fmla="*/ 0 h 567"/>
                  <a:gd name="T12" fmla="*/ 0 60000 65536"/>
                  <a:gd name="T13" fmla="*/ 0 60000 65536"/>
                  <a:gd name="T14" fmla="*/ 0 60000 65536"/>
                  <a:gd name="T15" fmla="*/ 0 60000 65536"/>
                  <a:gd name="T16" fmla="*/ 0 60000 65536"/>
                  <a:gd name="T17" fmla="*/ 0 60000 65536"/>
                  <a:gd name="T18" fmla="*/ 0 w 528"/>
                  <a:gd name="T19" fmla="*/ 0 h 567"/>
                  <a:gd name="T20" fmla="*/ 528 w 528"/>
                  <a:gd name="T21" fmla="*/ 567 h 567"/>
                </a:gdLst>
                <a:ahLst/>
                <a:cxnLst>
                  <a:cxn ang="T12">
                    <a:pos x="T0" y="T1"/>
                  </a:cxn>
                  <a:cxn ang="T13">
                    <a:pos x="T2" y="T3"/>
                  </a:cxn>
                  <a:cxn ang="T14">
                    <a:pos x="T4" y="T5"/>
                  </a:cxn>
                  <a:cxn ang="T15">
                    <a:pos x="T6" y="T7"/>
                  </a:cxn>
                  <a:cxn ang="T16">
                    <a:pos x="T8" y="T9"/>
                  </a:cxn>
                  <a:cxn ang="T17">
                    <a:pos x="T10" y="T11"/>
                  </a:cxn>
                </a:cxnLst>
                <a:rect l="T18" t="T19" r="T20" b="T21"/>
                <a:pathLst>
                  <a:path w="528" h="567">
                    <a:moveTo>
                      <a:pt x="372" y="0"/>
                    </a:moveTo>
                    <a:lnTo>
                      <a:pt x="0" y="0"/>
                    </a:lnTo>
                    <a:lnTo>
                      <a:pt x="0" y="567"/>
                    </a:lnTo>
                    <a:lnTo>
                      <a:pt x="528" y="567"/>
                    </a:lnTo>
                    <a:lnTo>
                      <a:pt x="528" y="95"/>
                    </a:lnTo>
                    <a:lnTo>
                      <a:pt x="37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86" name="Freeform 320">
              <a:extLst>
                <a:ext uri="{FF2B5EF4-FFF2-40B4-BE49-F238E27FC236}">
                  <a16:creationId xmlns:a16="http://schemas.microsoft.com/office/drawing/2014/main" id="{0E3730CD-BF7A-4E35-BC30-B62AFA33E092}"/>
                </a:ext>
              </a:extLst>
            </p:cNvPr>
            <p:cNvSpPr>
              <a:spLocks noChangeAspect="1"/>
            </p:cNvSpPr>
            <p:nvPr/>
          </p:nvSpPr>
          <p:spPr bwMode="auto">
            <a:xfrm>
              <a:off x="3442" y="1297"/>
              <a:ext cx="208" cy="140"/>
            </a:xfrm>
            <a:custGeom>
              <a:avLst/>
              <a:gdLst>
                <a:gd name="T0" fmla="*/ 1 w 150"/>
                <a:gd name="T1" fmla="*/ 572 h 91"/>
                <a:gd name="T2" fmla="*/ 0 w 150"/>
                <a:gd name="T3" fmla="*/ 572 h 91"/>
                <a:gd name="T4" fmla="*/ 7543 w 150"/>
                <a:gd name="T5" fmla="*/ 15978 h 91"/>
                <a:gd name="T6" fmla="*/ 7563 w 150"/>
                <a:gd name="T7" fmla="*/ 15751 h 91"/>
                <a:gd name="T8" fmla="*/ 1 w 150"/>
                <a:gd name="T9" fmla="*/ 0 h 91"/>
                <a:gd name="T10" fmla="*/ 1 w 150"/>
                <a:gd name="T11" fmla="*/ 0 h 91"/>
                <a:gd name="T12" fmla="*/ 1 w 150"/>
                <a:gd name="T13" fmla="*/ 0 h 91"/>
                <a:gd name="T14" fmla="*/ 1 w 150"/>
                <a:gd name="T15" fmla="*/ 0 h 91"/>
                <a:gd name="T16" fmla="*/ 1 w 150"/>
                <a:gd name="T17" fmla="*/ 572 h 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0"/>
                <a:gd name="T28" fmla="*/ 0 h 91"/>
                <a:gd name="T29" fmla="*/ 150 w 150"/>
                <a:gd name="T30" fmla="*/ 91 h 9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0" h="91">
                  <a:moveTo>
                    <a:pt x="1" y="3"/>
                  </a:moveTo>
                  <a:lnTo>
                    <a:pt x="0" y="3"/>
                  </a:lnTo>
                  <a:lnTo>
                    <a:pt x="149" y="91"/>
                  </a:lnTo>
                  <a:lnTo>
                    <a:pt x="150" y="90"/>
                  </a:lnTo>
                  <a:lnTo>
                    <a:pt x="1" y="0"/>
                  </a:lnTo>
                  <a:lnTo>
                    <a:pt x="1"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321">
              <a:extLst>
                <a:ext uri="{FF2B5EF4-FFF2-40B4-BE49-F238E27FC236}">
                  <a16:creationId xmlns:a16="http://schemas.microsoft.com/office/drawing/2014/main" id="{FD1850E2-1C6F-4779-8A49-0DDDAB5370C3}"/>
                </a:ext>
              </a:extLst>
            </p:cNvPr>
            <p:cNvSpPr>
              <a:spLocks noChangeAspect="1"/>
            </p:cNvSpPr>
            <p:nvPr/>
          </p:nvSpPr>
          <p:spPr bwMode="auto">
            <a:xfrm>
              <a:off x="3424" y="1268"/>
              <a:ext cx="218" cy="226"/>
            </a:xfrm>
            <a:custGeom>
              <a:avLst/>
              <a:gdLst>
                <a:gd name="T0" fmla="*/ 401 w 157"/>
                <a:gd name="T1" fmla="*/ 27671 h 146"/>
                <a:gd name="T2" fmla="*/ 676 w 157"/>
                <a:gd name="T3" fmla="*/ 22739 h 146"/>
                <a:gd name="T4" fmla="*/ 689 w 157"/>
                <a:gd name="T5" fmla="*/ 19006 h 146"/>
                <a:gd name="T6" fmla="*/ 825 w 157"/>
                <a:gd name="T7" fmla="*/ 15571 h 146"/>
                <a:gd name="T8" fmla="*/ 889 w 157"/>
                <a:gd name="T9" fmla="*/ 11373 h 146"/>
                <a:gd name="T10" fmla="*/ 825 w 157"/>
                <a:gd name="T11" fmla="*/ 9795 h 146"/>
                <a:gd name="T12" fmla="*/ 689 w 157"/>
                <a:gd name="T13" fmla="*/ 8935 h 146"/>
                <a:gd name="T14" fmla="*/ 689 w 157"/>
                <a:gd name="T15" fmla="*/ 7181 h 146"/>
                <a:gd name="T16" fmla="*/ 496 w 157"/>
                <a:gd name="T17" fmla="*/ 5876 h 146"/>
                <a:gd name="T18" fmla="*/ 461 w 157"/>
                <a:gd name="T19" fmla="*/ 4746 h 146"/>
                <a:gd name="T20" fmla="*/ 357 w 157"/>
                <a:gd name="T21" fmla="*/ 3066 h 146"/>
                <a:gd name="T22" fmla="*/ 150 w 157"/>
                <a:gd name="T23" fmla="*/ 1488 h 146"/>
                <a:gd name="T24" fmla="*/ 0 w 157"/>
                <a:gd name="T25" fmla="*/ 0 h 146"/>
                <a:gd name="T26" fmla="*/ 150 w 157"/>
                <a:gd name="T27" fmla="*/ 0 h 146"/>
                <a:gd name="T28" fmla="*/ 357 w 157"/>
                <a:gd name="T29" fmla="*/ 0 h 146"/>
                <a:gd name="T30" fmla="*/ 496 w 157"/>
                <a:gd name="T31" fmla="*/ 0 h 146"/>
                <a:gd name="T32" fmla="*/ 640 w 157"/>
                <a:gd name="T33" fmla="*/ 0 h 146"/>
                <a:gd name="T34" fmla="*/ 1177 w 157"/>
                <a:gd name="T35" fmla="*/ 1488 h 146"/>
                <a:gd name="T36" fmla="*/ 1811 w 157"/>
                <a:gd name="T37" fmla="*/ 3066 h 146"/>
                <a:gd name="T38" fmla="*/ 2515 w 157"/>
                <a:gd name="T39" fmla="*/ 4461 h 146"/>
                <a:gd name="T40" fmla="*/ 3067 w 157"/>
                <a:gd name="T41" fmla="*/ 5876 h 146"/>
                <a:gd name="T42" fmla="*/ 3721 w 157"/>
                <a:gd name="T43" fmla="*/ 7627 h 146"/>
                <a:gd name="T44" fmla="*/ 4375 w 157"/>
                <a:gd name="T45" fmla="*/ 8935 h 146"/>
                <a:gd name="T46" fmla="*/ 4939 w 157"/>
                <a:gd name="T47" fmla="*/ 10059 h 146"/>
                <a:gd name="T48" fmla="*/ 5512 w 157"/>
                <a:gd name="T49" fmla="*/ 11373 h 146"/>
                <a:gd name="T50" fmla="*/ 5980 w 157"/>
                <a:gd name="T51" fmla="*/ 12699 h 146"/>
                <a:gd name="T52" fmla="*/ 6509 w 157"/>
                <a:gd name="T53" fmla="*/ 13831 h 146"/>
                <a:gd name="T54" fmla="*/ 6919 w 157"/>
                <a:gd name="T55" fmla="*/ 14732 h 146"/>
                <a:gd name="T56" fmla="*/ 7358 w 157"/>
                <a:gd name="T57" fmla="*/ 15571 h 146"/>
                <a:gd name="T58" fmla="*/ 7654 w 157"/>
                <a:gd name="T59" fmla="*/ 16546 h 146"/>
                <a:gd name="T60" fmla="*/ 7895 w 157"/>
                <a:gd name="T61" fmla="*/ 16897 h 146"/>
                <a:gd name="T62" fmla="*/ 7966 w 157"/>
                <a:gd name="T63" fmla="*/ 17404 h 146"/>
                <a:gd name="T64" fmla="*/ 8077 w 157"/>
                <a:gd name="T65" fmla="*/ 17404 h 146"/>
                <a:gd name="T66" fmla="*/ 8077 w 157"/>
                <a:gd name="T67" fmla="*/ 18000 h 146"/>
                <a:gd name="T68" fmla="*/ 7966 w 157"/>
                <a:gd name="T69" fmla="*/ 18549 h 146"/>
                <a:gd name="T70" fmla="*/ 7966 w 157"/>
                <a:gd name="T71" fmla="*/ 19006 h 146"/>
                <a:gd name="T72" fmla="*/ 8077 w 157"/>
                <a:gd name="T73" fmla="*/ 19434 h 146"/>
                <a:gd name="T74" fmla="*/ 7761 w 157"/>
                <a:gd name="T75" fmla="*/ 19434 h 146"/>
                <a:gd name="T76" fmla="*/ 7509 w 157"/>
                <a:gd name="T77" fmla="*/ 19434 h 146"/>
                <a:gd name="T78" fmla="*/ 7254 w 157"/>
                <a:gd name="T79" fmla="*/ 19434 h 146"/>
                <a:gd name="T80" fmla="*/ 7043 w 157"/>
                <a:gd name="T81" fmla="*/ 19434 h 146"/>
                <a:gd name="T82" fmla="*/ 6733 w 157"/>
                <a:gd name="T83" fmla="*/ 19434 h 146"/>
                <a:gd name="T84" fmla="*/ 6580 w 157"/>
                <a:gd name="T85" fmla="*/ 19434 h 146"/>
                <a:gd name="T86" fmla="*/ 6451 w 157"/>
                <a:gd name="T87" fmla="*/ 19434 h 146"/>
                <a:gd name="T88" fmla="*/ 6257 w 157"/>
                <a:gd name="T89" fmla="*/ 20044 h 146"/>
                <a:gd name="T90" fmla="*/ 5643 w 157"/>
                <a:gd name="T91" fmla="*/ 20044 h 146"/>
                <a:gd name="T92" fmla="*/ 5167 w 157"/>
                <a:gd name="T93" fmla="*/ 20320 h 146"/>
                <a:gd name="T94" fmla="*/ 4739 w 157"/>
                <a:gd name="T95" fmla="*/ 20468 h 146"/>
                <a:gd name="T96" fmla="*/ 4375 w 157"/>
                <a:gd name="T97" fmla="*/ 20759 h 146"/>
                <a:gd name="T98" fmla="*/ 3970 w 157"/>
                <a:gd name="T99" fmla="*/ 21410 h 146"/>
                <a:gd name="T100" fmla="*/ 3557 w 157"/>
                <a:gd name="T101" fmla="*/ 21795 h 146"/>
                <a:gd name="T102" fmla="*/ 3226 w 157"/>
                <a:gd name="T103" fmla="*/ 22351 h 146"/>
                <a:gd name="T104" fmla="*/ 2927 w 157"/>
                <a:gd name="T105" fmla="*/ 22739 h 146"/>
                <a:gd name="T106" fmla="*/ 2515 w 157"/>
                <a:gd name="T107" fmla="*/ 23207 h 146"/>
                <a:gd name="T108" fmla="*/ 2155 w 157"/>
                <a:gd name="T109" fmla="*/ 23631 h 146"/>
                <a:gd name="T110" fmla="*/ 1845 w 157"/>
                <a:gd name="T111" fmla="*/ 24488 h 146"/>
                <a:gd name="T112" fmla="*/ 1591 w 157"/>
                <a:gd name="T113" fmla="*/ 25218 h 146"/>
                <a:gd name="T114" fmla="*/ 1329 w 157"/>
                <a:gd name="T115" fmla="*/ 25914 h 146"/>
                <a:gd name="T116" fmla="*/ 939 w 157"/>
                <a:gd name="T117" fmla="*/ 26540 h 146"/>
                <a:gd name="T118" fmla="*/ 689 w 157"/>
                <a:gd name="T119" fmla="*/ 27009 h 146"/>
                <a:gd name="T120" fmla="*/ 401 w 157"/>
                <a:gd name="T121" fmla="*/ 27671 h 14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57"/>
                <a:gd name="T184" fmla="*/ 0 h 146"/>
                <a:gd name="T185" fmla="*/ 157 w 157"/>
                <a:gd name="T186" fmla="*/ 146 h 14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57" h="146">
                  <a:moveTo>
                    <a:pt x="8" y="146"/>
                  </a:moveTo>
                  <a:lnTo>
                    <a:pt x="13" y="120"/>
                  </a:lnTo>
                  <a:lnTo>
                    <a:pt x="14" y="100"/>
                  </a:lnTo>
                  <a:lnTo>
                    <a:pt x="16" y="82"/>
                  </a:lnTo>
                  <a:lnTo>
                    <a:pt x="17" y="60"/>
                  </a:lnTo>
                  <a:lnTo>
                    <a:pt x="16" y="52"/>
                  </a:lnTo>
                  <a:lnTo>
                    <a:pt x="14" y="47"/>
                  </a:lnTo>
                  <a:lnTo>
                    <a:pt x="14" y="38"/>
                  </a:lnTo>
                  <a:lnTo>
                    <a:pt x="10" y="31"/>
                  </a:lnTo>
                  <a:lnTo>
                    <a:pt x="9" y="25"/>
                  </a:lnTo>
                  <a:lnTo>
                    <a:pt x="7" y="16"/>
                  </a:lnTo>
                  <a:lnTo>
                    <a:pt x="3" y="8"/>
                  </a:lnTo>
                  <a:lnTo>
                    <a:pt x="0" y="0"/>
                  </a:lnTo>
                  <a:lnTo>
                    <a:pt x="3" y="0"/>
                  </a:lnTo>
                  <a:lnTo>
                    <a:pt x="7" y="0"/>
                  </a:lnTo>
                  <a:lnTo>
                    <a:pt x="10" y="0"/>
                  </a:lnTo>
                  <a:lnTo>
                    <a:pt x="12" y="0"/>
                  </a:lnTo>
                  <a:lnTo>
                    <a:pt x="23" y="8"/>
                  </a:lnTo>
                  <a:lnTo>
                    <a:pt x="35" y="16"/>
                  </a:lnTo>
                  <a:lnTo>
                    <a:pt x="49" y="23"/>
                  </a:lnTo>
                  <a:lnTo>
                    <a:pt x="60" y="31"/>
                  </a:lnTo>
                  <a:lnTo>
                    <a:pt x="73" y="40"/>
                  </a:lnTo>
                  <a:lnTo>
                    <a:pt x="85" y="47"/>
                  </a:lnTo>
                  <a:lnTo>
                    <a:pt x="96" y="53"/>
                  </a:lnTo>
                  <a:lnTo>
                    <a:pt x="107" y="60"/>
                  </a:lnTo>
                  <a:lnTo>
                    <a:pt x="117" y="67"/>
                  </a:lnTo>
                  <a:lnTo>
                    <a:pt x="127" y="73"/>
                  </a:lnTo>
                  <a:lnTo>
                    <a:pt x="135" y="78"/>
                  </a:lnTo>
                  <a:lnTo>
                    <a:pt x="143" y="82"/>
                  </a:lnTo>
                  <a:lnTo>
                    <a:pt x="149" y="87"/>
                  </a:lnTo>
                  <a:lnTo>
                    <a:pt x="154" y="89"/>
                  </a:lnTo>
                  <a:lnTo>
                    <a:pt x="155" y="92"/>
                  </a:lnTo>
                  <a:lnTo>
                    <a:pt x="157" y="92"/>
                  </a:lnTo>
                  <a:lnTo>
                    <a:pt x="157" y="95"/>
                  </a:lnTo>
                  <a:lnTo>
                    <a:pt x="155" y="98"/>
                  </a:lnTo>
                  <a:lnTo>
                    <a:pt x="155" y="100"/>
                  </a:lnTo>
                  <a:lnTo>
                    <a:pt x="157" y="103"/>
                  </a:lnTo>
                  <a:lnTo>
                    <a:pt x="151" y="103"/>
                  </a:lnTo>
                  <a:lnTo>
                    <a:pt x="146" y="103"/>
                  </a:lnTo>
                  <a:lnTo>
                    <a:pt x="141" y="103"/>
                  </a:lnTo>
                  <a:lnTo>
                    <a:pt x="137" y="103"/>
                  </a:lnTo>
                  <a:lnTo>
                    <a:pt x="131" y="103"/>
                  </a:lnTo>
                  <a:lnTo>
                    <a:pt x="128" y="103"/>
                  </a:lnTo>
                  <a:lnTo>
                    <a:pt x="125" y="103"/>
                  </a:lnTo>
                  <a:lnTo>
                    <a:pt x="122" y="106"/>
                  </a:lnTo>
                  <a:lnTo>
                    <a:pt x="110" y="106"/>
                  </a:lnTo>
                  <a:lnTo>
                    <a:pt x="101" y="107"/>
                  </a:lnTo>
                  <a:lnTo>
                    <a:pt x="92" y="108"/>
                  </a:lnTo>
                  <a:lnTo>
                    <a:pt x="85" y="110"/>
                  </a:lnTo>
                  <a:lnTo>
                    <a:pt x="77" y="113"/>
                  </a:lnTo>
                  <a:lnTo>
                    <a:pt x="69" y="115"/>
                  </a:lnTo>
                  <a:lnTo>
                    <a:pt x="63" y="118"/>
                  </a:lnTo>
                  <a:lnTo>
                    <a:pt x="57" y="120"/>
                  </a:lnTo>
                  <a:lnTo>
                    <a:pt x="49" y="123"/>
                  </a:lnTo>
                  <a:lnTo>
                    <a:pt x="42" y="125"/>
                  </a:lnTo>
                  <a:lnTo>
                    <a:pt x="36" y="129"/>
                  </a:lnTo>
                  <a:lnTo>
                    <a:pt x="31" y="133"/>
                  </a:lnTo>
                  <a:lnTo>
                    <a:pt x="26" y="137"/>
                  </a:lnTo>
                  <a:lnTo>
                    <a:pt x="18" y="140"/>
                  </a:lnTo>
                  <a:lnTo>
                    <a:pt x="14" y="143"/>
                  </a:lnTo>
                  <a:lnTo>
                    <a:pt x="8" y="14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Freeform 322">
              <a:extLst>
                <a:ext uri="{FF2B5EF4-FFF2-40B4-BE49-F238E27FC236}">
                  <a16:creationId xmlns:a16="http://schemas.microsoft.com/office/drawing/2014/main" id="{CBC46355-EBA5-4A27-9D2E-B8F82D0B6DD7}"/>
                </a:ext>
              </a:extLst>
            </p:cNvPr>
            <p:cNvSpPr>
              <a:spLocks noChangeAspect="1"/>
            </p:cNvSpPr>
            <p:nvPr/>
          </p:nvSpPr>
          <p:spPr bwMode="auto">
            <a:xfrm>
              <a:off x="3443" y="1268"/>
              <a:ext cx="207" cy="182"/>
            </a:xfrm>
            <a:custGeom>
              <a:avLst/>
              <a:gdLst>
                <a:gd name="T0" fmla="*/ 889 w 149"/>
                <a:gd name="T1" fmla="*/ 21391 h 118"/>
                <a:gd name="T2" fmla="*/ 1035 w 149"/>
                <a:gd name="T3" fmla="*/ 17730 h 118"/>
                <a:gd name="T4" fmla="*/ 1075 w 149"/>
                <a:gd name="T5" fmla="*/ 15399 h 118"/>
                <a:gd name="T6" fmla="*/ 1075 w 149"/>
                <a:gd name="T7" fmla="*/ 13050 h 118"/>
                <a:gd name="T8" fmla="*/ 1075 w 149"/>
                <a:gd name="T9" fmla="*/ 10109 h 118"/>
                <a:gd name="T10" fmla="*/ 942 w 149"/>
                <a:gd name="T11" fmla="*/ 8014 h 118"/>
                <a:gd name="T12" fmla="*/ 689 w 149"/>
                <a:gd name="T13" fmla="*/ 6083 h 118"/>
                <a:gd name="T14" fmla="*/ 557 w 149"/>
                <a:gd name="T15" fmla="*/ 4592 h 118"/>
                <a:gd name="T16" fmla="*/ 357 w 149"/>
                <a:gd name="T17" fmla="*/ 2653 h 118"/>
                <a:gd name="T18" fmla="*/ 150 w 149"/>
                <a:gd name="T19" fmla="*/ 1421 h 118"/>
                <a:gd name="T20" fmla="*/ 108 w 149"/>
                <a:gd name="T21" fmla="*/ 697 h 118"/>
                <a:gd name="T22" fmla="*/ 0 w 149"/>
                <a:gd name="T23" fmla="*/ 0 h 118"/>
                <a:gd name="T24" fmla="*/ 0 w 149"/>
                <a:gd name="T25" fmla="*/ 0 h 118"/>
                <a:gd name="T26" fmla="*/ 7715 w 149"/>
                <a:gd name="T27" fmla="*/ 16702 h 118"/>
                <a:gd name="T28" fmla="*/ 7715 w 149"/>
                <a:gd name="T29" fmla="*/ 16702 h 118"/>
                <a:gd name="T30" fmla="*/ 7483 w 149"/>
                <a:gd name="T31" fmla="*/ 16702 h 118"/>
                <a:gd name="T32" fmla="*/ 7166 w 149"/>
                <a:gd name="T33" fmla="*/ 16702 h 118"/>
                <a:gd name="T34" fmla="*/ 6777 w 149"/>
                <a:gd name="T35" fmla="*/ 16702 h 118"/>
                <a:gd name="T36" fmla="*/ 6284 w 149"/>
                <a:gd name="T37" fmla="*/ 16702 h 118"/>
                <a:gd name="T38" fmla="*/ 5731 w 149"/>
                <a:gd name="T39" fmla="*/ 16702 h 118"/>
                <a:gd name="T40" fmla="*/ 5140 w 149"/>
                <a:gd name="T41" fmla="*/ 16702 h 118"/>
                <a:gd name="T42" fmla="*/ 4414 w 149"/>
                <a:gd name="T43" fmla="*/ 16850 h 118"/>
                <a:gd name="T44" fmla="*/ 3857 w 149"/>
                <a:gd name="T45" fmla="*/ 17299 h 118"/>
                <a:gd name="T46" fmla="*/ 3431 w 149"/>
                <a:gd name="T47" fmla="*/ 17401 h 118"/>
                <a:gd name="T48" fmla="*/ 3026 w 149"/>
                <a:gd name="T49" fmla="*/ 17961 h 118"/>
                <a:gd name="T50" fmla="*/ 2673 w 149"/>
                <a:gd name="T51" fmla="*/ 18416 h 118"/>
                <a:gd name="T52" fmla="*/ 2276 w 149"/>
                <a:gd name="T53" fmla="*/ 18670 h 118"/>
                <a:gd name="T54" fmla="*/ 1819 w 149"/>
                <a:gd name="T55" fmla="*/ 19667 h 118"/>
                <a:gd name="T56" fmla="*/ 1427 w 149"/>
                <a:gd name="T57" fmla="*/ 20401 h 118"/>
                <a:gd name="T58" fmla="*/ 889 w 149"/>
                <a:gd name="T59" fmla="*/ 21391 h 11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49"/>
                <a:gd name="T91" fmla="*/ 0 h 118"/>
                <a:gd name="T92" fmla="*/ 149 w 149"/>
                <a:gd name="T93" fmla="*/ 118 h 11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49" h="118">
                  <a:moveTo>
                    <a:pt x="17" y="118"/>
                  </a:moveTo>
                  <a:lnTo>
                    <a:pt x="20" y="98"/>
                  </a:lnTo>
                  <a:lnTo>
                    <a:pt x="21" y="85"/>
                  </a:lnTo>
                  <a:lnTo>
                    <a:pt x="21" y="72"/>
                  </a:lnTo>
                  <a:lnTo>
                    <a:pt x="21" y="56"/>
                  </a:lnTo>
                  <a:lnTo>
                    <a:pt x="18" y="44"/>
                  </a:lnTo>
                  <a:lnTo>
                    <a:pt x="14" y="34"/>
                  </a:lnTo>
                  <a:lnTo>
                    <a:pt x="11" y="25"/>
                  </a:lnTo>
                  <a:lnTo>
                    <a:pt x="7" y="15"/>
                  </a:lnTo>
                  <a:lnTo>
                    <a:pt x="3" y="8"/>
                  </a:lnTo>
                  <a:lnTo>
                    <a:pt x="2" y="4"/>
                  </a:lnTo>
                  <a:lnTo>
                    <a:pt x="0" y="0"/>
                  </a:lnTo>
                  <a:lnTo>
                    <a:pt x="149" y="92"/>
                  </a:lnTo>
                  <a:lnTo>
                    <a:pt x="145" y="92"/>
                  </a:lnTo>
                  <a:lnTo>
                    <a:pt x="139" y="92"/>
                  </a:lnTo>
                  <a:lnTo>
                    <a:pt x="131" y="92"/>
                  </a:lnTo>
                  <a:lnTo>
                    <a:pt x="122" y="92"/>
                  </a:lnTo>
                  <a:lnTo>
                    <a:pt x="111" y="92"/>
                  </a:lnTo>
                  <a:lnTo>
                    <a:pt x="99" y="92"/>
                  </a:lnTo>
                  <a:lnTo>
                    <a:pt x="86" y="93"/>
                  </a:lnTo>
                  <a:lnTo>
                    <a:pt x="75" y="95"/>
                  </a:lnTo>
                  <a:lnTo>
                    <a:pt x="66" y="96"/>
                  </a:lnTo>
                  <a:lnTo>
                    <a:pt x="58" y="99"/>
                  </a:lnTo>
                  <a:lnTo>
                    <a:pt x="52" y="102"/>
                  </a:lnTo>
                  <a:lnTo>
                    <a:pt x="44" y="103"/>
                  </a:lnTo>
                  <a:lnTo>
                    <a:pt x="35" y="108"/>
                  </a:lnTo>
                  <a:lnTo>
                    <a:pt x="27" y="113"/>
                  </a:lnTo>
                  <a:lnTo>
                    <a:pt x="17" y="1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 name="Freeform 323">
              <a:extLst>
                <a:ext uri="{FF2B5EF4-FFF2-40B4-BE49-F238E27FC236}">
                  <a16:creationId xmlns:a16="http://schemas.microsoft.com/office/drawing/2014/main" id="{AE8A10F9-F61A-4CF4-BB99-769CC46A5BBF}"/>
                </a:ext>
              </a:extLst>
            </p:cNvPr>
            <p:cNvSpPr>
              <a:spLocks noChangeAspect="1"/>
            </p:cNvSpPr>
            <p:nvPr/>
          </p:nvSpPr>
          <p:spPr bwMode="auto">
            <a:xfrm>
              <a:off x="3465" y="1333"/>
              <a:ext cx="5" cy="93"/>
            </a:xfrm>
            <a:custGeom>
              <a:avLst/>
              <a:gdLst>
                <a:gd name="T0" fmla="*/ 39 w 4"/>
                <a:gd name="T1" fmla="*/ 0 h 60"/>
                <a:gd name="T2" fmla="*/ 39 w 4"/>
                <a:gd name="T3" fmla="*/ 0 h 60"/>
                <a:gd name="T4" fmla="*/ 39 w 4"/>
                <a:gd name="T5" fmla="*/ 2897 h 60"/>
                <a:gd name="T6" fmla="*/ 39 w 4"/>
                <a:gd name="T7" fmla="*/ 5382 h 60"/>
                <a:gd name="T8" fmla="*/ 1 w 4"/>
                <a:gd name="T9" fmla="*/ 7890 h 60"/>
                <a:gd name="T10" fmla="*/ 0 w 4"/>
                <a:gd name="T11" fmla="*/ 11523 h 60"/>
                <a:gd name="T12" fmla="*/ 39 w 4"/>
                <a:gd name="T13" fmla="*/ 11523 h 60"/>
                <a:gd name="T14" fmla="*/ 39 w 4"/>
                <a:gd name="T15" fmla="*/ 7890 h 60"/>
                <a:gd name="T16" fmla="*/ 61 w 4"/>
                <a:gd name="T17" fmla="*/ 5382 h 60"/>
                <a:gd name="T18" fmla="*/ 61 w 4"/>
                <a:gd name="T19" fmla="*/ 2897 h 60"/>
                <a:gd name="T20" fmla="*/ 61 w 4"/>
                <a:gd name="T21" fmla="*/ 0 h 60"/>
                <a:gd name="T22" fmla="*/ 39 w 4"/>
                <a:gd name="T23" fmla="*/ 0 h 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
                <a:gd name="T37" fmla="*/ 0 h 60"/>
                <a:gd name="T38" fmla="*/ 4 w 4"/>
                <a:gd name="T39" fmla="*/ 60 h 6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 h="60">
                  <a:moveTo>
                    <a:pt x="2" y="0"/>
                  </a:moveTo>
                  <a:lnTo>
                    <a:pt x="2" y="0"/>
                  </a:lnTo>
                  <a:lnTo>
                    <a:pt x="2" y="15"/>
                  </a:lnTo>
                  <a:lnTo>
                    <a:pt x="2" y="28"/>
                  </a:lnTo>
                  <a:lnTo>
                    <a:pt x="1" y="41"/>
                  </a:lnTo>
                  <a:lnTo>
                    <a:pt x="0" y="60"/>
                  </a:lnTo>
                  <a:lnTo>
                    <a:pt x="2" y="60"/>
                  </a:lnTo>
                  <a:lnTo>
                    <a:pt x="2" y="41"/>
                  </a:lnTo>
                  <a:lnTo>
                    <a:pt x="4" y="28"/>
                  </a:lnTo>
                  <a:lnTo>
                    <a:pt x="4" y="15"/>
                  </a:lnTo>
                  <a:lnTo>
                    <a:pt x="4"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 name="Freeform 324">
              <a:extLst>
                <a:ext uri="{FF2B5EF4-FFF2-40B4-BE49-F238E27FC236}">
                  <a16:creationId xmlns:a16="http://schemas.microsoft.com/office/drawing/2014/main" id="{2DF20304-84EF-4079-A47F-2349CB2F3466}"/>
                </a:ext>
              </a:extLst>
            </p:cNvPr>
            <p:cNvSpPr>
              <a:spLocks noChangeAspect="1"/>
            </p:cNvSpPr>
            <p:nvPr/>
          </p:nvSpPr>
          <p:spPr bwMode="auto">
            <a:xfrm>
              <a:off x="3442" y="1284"/>
              <a:ext cx="24" cy="82"/>
            </a:xfrm>
            <a:custGeom>
              <a:avLst/>
              <a:gdLst>
                <a:gd name="T0" fmla="*/ 87 w 18"/>
                <a:gd name="T1" fmla="*/ 0 h 53"/>
                <a:gd name="T2" fmla="*/ 87 w 18"/>
                <a:gd name="T3" fmla="*/ 0 h 53"/>
                <a:gd name="T4" fmla="*/ 0 w 18"/>
                <a:gd name="T5" fmla="*/ 258 h 53"/>
                <a:gd name="T6" fmla="*/ 1 w 18"/>
                <a:gd name="T7" fmla="*/ 726 h 53"/>
                <a:gd name="T8" fmla="*/ 87 w 18"/>
                <a:gd name="T9" fmla="*/ 1737 h 53"/>
                <a:gd name="T10" fmla="*/ 155 w 18"/>
                <a:gd name="T11" fmla="*/ 2868 h 53"/>
                <a:gd name="T12" fmla="*/ 276 w 18"/>
                <a:gd name="T13" fmla="*/ 4733 h 53"/>
                <a:gd name="T14" fmla="*/ 368 w 18"/>
                <a:gd name="T15" fmla="*/ 6193 h 53"/>
                <a:gd name="T16" fmla="*/ 443 w 18"/>
                <a:gd name="T17" fmla="*/ 8169 h 53"/>
                <a:gd name="T18" fmla="*/ 476 w 18"/>
                <a:gd name="T19" fmla="*/ 9951 h 53"/>
                <a:gd name="T20" fmla="*/ 569 w 18"/>
                <a:gd name="T21" fmla="*/ 9951 h 53"/>
                <a:gd name="T22" fmla="*/ 543 w 18"/>
                <a:gd name="T23" fmla="*/ 7918 h 53"/>
                <a:gd name="T24" fmla="*/ 443 w 18"/>
                <a:gd name="T25" fmla="*/ 6193 h 53"/>
                <a:gd name="T26" fmla="*/ 305 w 18"/>
                <a:gd name="T27" fmla="*/ 4157 h 53"/>
                <a:gd name="T28" fmla="*/ 268 w 18"/>
                <a:gd name="T29" fmla="*/ 2687 h 53"/>
                <a:gd name="T30" fmla="*/ 155 w 18"/>
                <a:gd name="T31" fmla="*/ 1737 h 53"/>
                <a:gd name="T32" fmla="*/ 116 w 18"/>
                <a:gd name="T33" fmla="*/ 726 h 53"/>
                <a:gd name="T34" fmla="*/ 87 w 18"/>
                <a:gd name="T35" fmla="*/ 0 h 53"/>
                <a:gd name="T36" fmla="*/ 1 w 18"/>
                <a:gd name="T37" fmla="*/ 617 h 53"/>
                <a:gd name="T38" fmla="*/ 87 w 18"/>
                <a:gd name="T39" fmla="*/ 0 h 5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
                <a:gd name="T61" fmla="*/ 0 h 53"/>
                <a:gd name="T62" fmla="*/ 18 w 18"/>
                <a:gd name="T63" fmla="*/ 53 h 5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 h="53">
                  <a:moveTo>
                    <a:pt x="3" y="0"/>
                  </a:moveTo>
                  <a:lnTo>
                    <a:pt x="3" y="0"/>
                  </a:lnTo>
                  <a:lnTo>
                    <a:pt x="0" y="1"/>
                  </a:lnTo>
                  <a:lnTo>
                    <a:pt x="1" y="4"/>
                  </a:lnTo>
                  <a:lnTo>
                    <a:pt x="3" y="9"/>
                  </a:lnTo>
                  <a:lnTo>
                    <a:pt x="5" y="15"/>
                  </a:lnTo>
                  <a:lnTo>
                    <a:pt x="9" y="25"/>
                  </a:lnTo>
                  <a:lnTo>
                    <a:pt x="12" y="33"/>
                  </a:lnTo>
                  <a:lnTo>
                    <a:pt x="14" y="43"/>
                  </a:lnTo>
                  <a:lnTo>
                    <a:pt x="15" y="53"/>
                  </a:lnTo>
                  <a:lnTo>
                    <a:pt x="18" y="53"/>
                  </a:lnTo>
                  <a:lnTo>
                    <a:pt x="17" y="42"/>
                  </a:lnTo>
                  <a:lnTo>
                    <a:pt x="14" y="33"/>
                  </a:lnTo>
                  <a:lnTo>
                    <a:pt x="10" y="22"/>
                  </a:lnTo>
                  <a:lnTo>
                    <a:pt x="8" y="14"/>
                  </a:lnTo>
                  <a:lnTo>
                    <a:pt x="5" y="9"/>
                  </a:lnTo>
                  <a:lnTo>
                    <a:pt x="4" y="4"/>
                  </a:lnTo>
                  <a:lnTo>
                    <a:pt x="3" y="0"/>
                  </a:lnTo>
                  <a:lnTo>
                    <a:pt x="1" y="3"/>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 name="Freeform 325">
              <a:extLst>
                <a:ext uri="{FF2B5EF4-FFF2-40B4-BE49-F238E27FC236}">
                  <a16:creationId xmlns:a16="http://schemas.microsoft.com/office/drawing/2014/main" id="{40681AA2-F590-47E0-B24B-FF892AD5347C}"/>
                </a:ext>
              </a:extLst>
            </p:cNvPr>
            <p:cNvSpPr>
              <a:spLocks noChangeAspect="1"/>
            </p:cNvSpPr>
            <p:nvPr/>
          </p:nvSpPr>
          <p:spPr bwMode="auto">
            <a:xfrm>
              <a:off x="3442" y="1268"/>
              <a:ext cx="208" cy="137"/>
            </a:xfrm>
            <a:custGeom>
              <a:avLst/>
              <a:gdLst>
                <a:gd name="T0" fmla="*/ 7563 w 150"/>
                <a:gd name="T1" fmla="*/ 15541 h 89"/>
                <a:gd name="T2" fmla="*/ 7563 w 150"/>
                <a:gd name="T3" fmla="*/ 15373 h 89"/>
                <a:gd name="T4" fmla="*/ 1 w 150"/>
                <a:gd name="T5" fmla="*/ 0 h 89"/>
                <a:gd name="T6" fmla="*/ 0 w 150"/>
                <a:gd name="T7" fmla="*/ 574 h 89"/>
                <a:gd name="T8" fmla="*/ 7543 w 150"/>
                <a:gd name="T9" fmla="*/ 15764 h 89"/>
                <a:gd name="T10" fmla="*/ 7543 w 150"/>
                <a:gd name="T11" fmla="*/ 15764 h 89"/>
                <a:gd name="T12" fmla="*/ 7563 w 150"/>
                <a:gd name="T13" fmla="*/ 15541 h 89"/>
                <a:gd name="T14" fmla="*/ 0 60000 65536"/>
                <a:gd name="T15" fmla="*/ 0 60000 65536"/>
                <a:gd name="T16" fmla="*/ 0 60000 65536"/>
                <a:gd name="T17" fmla="*/ 0 60000 65536"/>
                <a:gd name="T18" fmla="*/ 0 60000 65536"/>
                <a:gd name="T19" fmla="*/ 0 60000 65536"/>
                <a:gd name="T20" fmla="*/ 0 60000 65536"/>
                <a:gd name="T21" fmla="*/ 0 w 150"/>
                <a:gd name="T22" fmla="*/ 0 h 89"/>
                <a:gd name="T23" fmla="*/ 150 w 150"/>
                <a:gd name="T24" fmla="*/ 89 h 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0" h="89">
                  <a:moveTo>
                    <a:pt x="150" y="88"/>
                  </a:moveTo>
                  <a:lnTo>
                    <a:pt x="150" y="87"/>
                  </a:lnTo>
                  <a:lnTo>
                    <a:pt x="1" y="0"/>
                  </a:lnTo>
                  <a:lnTo>
                    <a:pt x="0" y="3"/>
                  </a:lnTo>
                  <a:lnTo>
                    <a:pt x="149" y="89"/>
                  </a:lnTo>
                  <a:lnTo>
                    <a:pt x="15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 name="Freeform 326">
              <a:extLst>
                <a:ext uri="{FF2B5EF4-FFF2-40B4-BE49-F238E27FC236}">
                  <a16:creationId xmlns:a16="http://schemas.microsoft.com/office/drawing/2014/main" id="{9E0C3948-D01E-4F20-A87D-7898A0C1BE4E}"/>
                </a:ext>
              </a:extLst>
            </p:cNvPr>
            <p:cNvSpPr>
              <a:spLocks noChangeAspect="1"/>
            </p:cNvSpPr>
            <p:nvPr/>
          </p:nvSpPr>
          <p:spPr bwMode="auto">
            <a:xfrm>
              <a:off x="3563" y="1613"/>
              <a:ext cx="87" cy="3"/>
            </a:xfrm>
            <a:custGeom>
              <a:avLst/>
              <a:gdLst>
                <a:gd name="T0" fmla="*/ 0 w 63"/>
                <a:gd name="T1" fmla="*/ 210 h 2"/>
                <a:gd name="T2" fmla="*/ 0 w 63"/>
                <a:gd name="T3" fmla="*/ 210 h 2"/>
                <a:gd name="T4" fmla="*/ 581 w 63"/>
                <a:gd name="T5" fmla="*/ 210 h 2"/>
                <a:gd name="T6" fmla="*/ 1203 w 63"/>
                <a:gd name="T7" fmla="*/ 210 h 2"/>
                <a:gd name="T8" fmla="*/ 1661 w 63"/>
                <a:gd name="T9" fmla="*/ 210 h 2"/>
                <a:gd name="T10" fmla="*/ 2113 w 63"/>
                <a:gd name="T11" fmla="*/ 210 h 2"/>
                <a:gd name="T12" fmla="*/ 2442 w 63"/>
                <a:gd name="T13" fmla="*/ 243 h 2"/>
                <a:gd name="T14" fmla="*/ 2835 w 63"/>
                <a:gd name="T15" fmla="*/ 243 h 2"/>
                <a:gd name="T16" fmla="*/ 2988 w 63"/>
                <a:gd name="T17" fmla="*/ 243 h 2"/>
                <a:gd name="T18" fmla="*/ 3023 w 63"/>
                <a:gd name="T19" fmla="*/ 210 h 2"/>
                <a:gd name="T20" fmla="*/ 2988 w 63"/>
                <a:gd name="T21" fmla="*/ 210 h 2"/>
                <a:gd name="T22" fmla="*/ 2988 w 63"/>
                <a:gd name="T23" fmla="*/ 210 h 2"/>
                <a:gd name="T24" fmla="*/ 2835 w 63"/>
                <a:gd name="T25" fmla="*/ 210 h 2"/>
                <a:gd name="T26" fmla="*/ 2442 w 63"/>
                <a:gd name="T27" fmla="*/ 210 h 2"/>
                <a:gd name="T28" fmla="*/ 2113 w 63"/>
                <a:gd name="T29" fmla="*/ 0 h 2"/>
                <a:gd name="T30" fmla="*/ 1661 w 63"/>
                <a:gd name="T31" fmla="*/ 0 h 2"/>
                <a:gd name="T32" fmla="*/ 1203 w 63"/>
                <a:gd name="T33" fmla="*/ 0 h 2"/>
                <a:gd name="T34" fmla="*/ 581 w 63"/>
                <a:gd name="T35" fmla="*/ 0 h 2"/>
                <a:gd name="T36" fmla="*/ 0 w 63"/>
                <a:gd name="T37" fmla="*/ 0 h 2"/>
                <a:gd name="T38" fmla="*/ 0 w 63"/>
                <a:gd name="T39" fmla="*/ 210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3"/>
                <a:gd name="T61" fmla="*/ 0 h 2"/>
                <a:gd name="T62" fmla="*/ 63 w 63"/>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3" h="2">
                  <a:moveTo>
                    <a:pt x="0" y="1"/>
                  </a:moveTo>
                  <a:lnTo>
                    <a:pt x="0" y="1"/>
                  </a:lnTo>
                  <a:lnTo>
                    <a:pt x="12" y="1"/>
                  </a:lnTo>
                  <a:lnTo>
                    <a:pt x="25" y="1"/>
                  </a:lnTo>
                  <a:lnTo>
                    <a:pt x="35" y="1"/>
                  </a:lnTo>
                  <a:lnTo>
                    <a:pt x="44" y="1"/>
                  </a:lnTo>
                  <a:lnTo>
                    <a:pt x="51" y="2"/>
                  </a:lnTo>
                  <a:lnTo>
                    <a:pt x="59" y="2"/>
                  </a:lnTo>
                  <a:lnTo>
                    <a:pt x="62" y="2"/>
                  </a:lnTo>
                  <a:lnTo>
                    <a:pt x="63" y="1"/>
                  </a:lnTo>
                  <a:lnTo>
                    <a:pt x="62" y="1"/>
                  </a:lnTo>
                  <a:lnTo>
                    <a:pt x="59" y="1"/>
                  </a:lnTo>
                  <a:lnTo>
                    <a:pt x="51" y="1"/>
                  </a:lnTo>
                  <a:lnTo>
                    <a:pt x="44" y="0"/>
                  </a:lnTo>
                  <a:lnTo>
                    <a:pt x="35" y="0"/>
                  </a:lnTo>
                  <a:lnTo>
                    <a:pt x="25" y="0"/>
                  </a:lnTo>
                  <a:lnTo>
                    <a:pt x="12" y="0"/>
                  </a:lnTo>
                  <a:lnTo>
                    <a:pt x="0" y="0"/>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 name="Freeform 327">
              <a:extLst>
                <a:ext uri="{FF2B5EF4-FFF2-40B4-BE49-F238E27FC236}">
                  <a16:creationId xmlns:a16="http://schemas.microsoft.com/office/drawing/2014/main" id="{CF6DE8FB-7544-4C22-9FCF-FFC1CA0B24A1}"/>
                </a:ext>
              </a:extLst>
            </p:cNvPr>
            <p:cNvSpPr>
              <a:spLocks noChangeAspect="1"/>
            </p:cNvSpPr>
            <p:nvPr/>
          </p:nvSpPr>
          <p:spPr bwMode="auto">
            <a:xfrm>
              <a:off x="3465" y="1424"/>
              <a:ext cx="92" cy="37"/>
            </a:xfrm>
            <a:custGeom>
              <a:avLst/>
              <a:gdLst>
                <a:gd name="T0" fmla="*/ 0 w 66"/>
                <a:gd name="T1" fmla="*/ 3734 h 24"/>
                <a:gd name="T2" fmla="*/ 109 w 66"/>
                <a:gd name="T3" fmla="*/ 3939 h 24"/>
                <a:gd name="T4" fmla="*/ 652 w 66"/>
                <a:gd name="T5" fmla="*/ 3247 h 24"/>
                <a:gd name="T6" fmla="*/ 1072 w 66"/>
                <a:gd name="T7" fmla="*/ 2555 h 24"/>
                <a:gd name="T8" fmla="*/ 1473 w 66"/>
                <a:gd name="T9" fmla="*/ 1989 h 24"/>
                <a:gd name="T10" fmla="*/ 1820 w 66"/>
                <a:gd name="T11" fmla="*/ 1719 h 24"/>
                <a:gd name="T12" fmla="*/ 2269 w 66"/>
                <a:gd name="T13" fmla="*/ 1290 h 24"/>
                <a:gd name="T14" fmla="*/ 2722 w 66"/>
                <a:gd name="T15" fmla="*/ 1075 h 24"/>
                <a:gd name="T16" fmla="*/ 3037 w 66"/>
                <a:gd name="T17" fmla="*/ 697 h 24"/>
                <a:gd name="T18" fmla="*/ 3536 w 66"/>
                <a:gd name="T19" fmla="*/ 597 h 24"/>
                <a:gd name="T20" fmla="*/ 3536 w 66"/>
                <a:gd name="T21" fmla="*/ 0 h 24"/>
                <a:gd name="T22" fmla="*/ 3037 w 66"/>
                <a:gd name="T23" fmla="*/ 597 h 24"/>
                <a:gd name="T24" fmla="*/ 2576 w 66"/>
                <a:gd name="T25" fmla="*/ 697 h 24"/>
                <a:gd name="T26" fmla="*/ 2179 w 66"/>
                <a:gd name="T27" fmla="*/ 1075 h 24"/>
                <a:gd name="T28" fmla="*/ 1766 w 66"/>
                <a:gd name="T29" fmla="*/ 1290 h 24"/>
                <a:gd name="T30" fmla="*/ 1348 w 66"/>
                <a:gd name="T31" fmla="*/ 1719 h 24"/>
                <a:gd name="T32" fmla="*/ 967 w 66"/>
                <a:gd name="T33" fmla="*/ 2360 h 24"/>
                <a:gd name="T34" fmla="*/ 552 w 66"/>
                <a:gd name="T35" fmla="*/ 2650 h 24"/>
                <a:gd name="T36" fmla="*/ 1 w 66"/>
                <a:gd name="T37" fmla="*/ 3734 h 24"/>
                <a:gd name="T38" fmla="*/ 109 w 66"/>
                <a:gd name="T39" fmla="*/ 3734 h 24"/>
                <a:gd name="T40" fmla="*/ 0 w 66"/>
                <a:gd name="T41" fmla="*/ 3734 h 24"/>
                <a:gd name="T42" fmla="*/ 0 w 66"/>
                <a:gd name="T43" fmla="*/ 4357 h 24"/>
                <a:gd name="T44" fmla="*/ 109 w 66"/>
                <a:gd name="T45" fmla="*/ 3939 h 24"/>
                <a:gd name="T46" fmla="*/ 0 w 66"/>
                <a:gd name="T47" fmla="*/ 3734 h 2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6"/>
                <a:gd name="T73" fmla="*/ 0 h 24"/>
                <a:gd name="T74" fmla="*/ 66 w 66"/>
                <a:gd name="T75" fmla="*/ 24 h 2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6" h="24">
                  <a:moveTo>
                    <a:pt x="0" y="21"/>
                  </a:moveTo>
                  <a:lnTo>
                    <a:pt x="2" y="22"/>
                  </a:lnTo>
                  <a:lnTo>
                    <a:pt x="12" y="18"/>
                  </a:lnTo>
                  <a:lnTo>
                    <a:pt x="20" y="14"/>
                  </a:lnTo>
                  <a:lnTo>
                    <a:pt x="27" y="11"/>
                  </a:lnTo>
                  <a:lnTo>
                    <a:pt x="34" y="10"/>
                  </a:lnTo>
                  <a:lnTo>
                    <a:pt x="42" y="7"/>
                  </a:lnTo>
                  <a:lnTo>
                    <a:pt x="50" y="6"/>
                  </a:lnTo>
                  <a:lnTo>
                    <a:pt x="57" y="4"/>
                  </a:lnTo>
                  <a:lnTo>
                    <a:pt x="66" y="3"/>
                  </a:lnTo>
                  <a:lnTo>
                    <a:pt x="66" y="0"/>
                  </a:lnTo>
                  <a:lnTo>
                    <a:pt x="57" y="3"/>
                  </a:lnTo>
                  <a:lnTo>
                    <a:pt x="48" y="4"/>
                  </a:lnTo>
                  <a:lnTo>
                    <a:pt x="41" y="6"/>
                  </a:lnTo>
                  <a:lnTo>
                    <a:pt x="33" y="7"/>
                  </a:lnTo>
                  <a:lnTo>
                    <a:pt x="25" y="10"/>
                  </a:lnTo>
                  <a:lnTo>
                    <a:pt x="18" y="13"/>
                  </a:lnTo>
                  <a:lnTo>
                    <a:pt x="10" y="15"/>
                  </a:lnTo>
                  <a:lnTo>
                    <a:pt x="1" y="21"/>
                  </a:lnTo>
                  <a:lnTo>
                    <a:pt x="2" y="21"/>
                  </a:lnTo>
                  <a:lnTo>
                    <a:pt x="0" y="21"/>
                  </a:lnTo>
                  <a:lnTo>
                    <a:pt x="0" y="24"/>
                  </a:lnTo>
                  <a:lnTo>
                    <a:pt x="2" y="22"/>
                  </a:lnTo>
                  <a:lnTo>
                    <a:pt x="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 name="Rectangle 328">
              <a:extLst>
                <a:ext uri="{FF2B5EF4-FFF2-40B4-BE49-F238E27FC236}">
                  <a16:creationId xmlns:a16="http://schemas.microsoft.com/office/drawing/2014/main" id="{9DA1D5B7-6ABF-4626-81B6-39D105223624}"/>
                </a:ext>
              </a:extLst>
            </p:cNvPr>
            <p:cNvSpPr>
              <a:spLocks noChangeAspect="1" noChangeArrowheads="1"/>
            </p:cNvSpPr>
            <p:nvPr/>
          </p:nvSpPr>
          <p:spPr bwMode="auto">
            <a:xfrm>
              <a:off x="2117" y="1463"/>
              <a:ext cx="911" cy="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95" name="Rectangle 329">
              <a:extLst>
                <a:ext uri="{FF2B5EF4-FFF2-40B4-BE49-F238E27FC236}">
                  <a16:creationId xmlns:a16="http://schemas.microsoft.com/office/drawing/2014/main" id="{6F78B54F-33B4-4E8D-B9A1-53120B781213}"/>
                </a:ext>
              </a:extLst>
            </p:cNvPr>
            <p:cNvSpPr>
              <a:spLocks noChangeAspect="1" noChangeArrowheads="1"/>
            </p:cNvSpPr>
            <p:nvPr/>
          </p:nvSpPr>
          <p:spPr bwMode="auto">
            <a:xfrm>
              <a:off x="2168" y="1420"/>
              <a:ext cx="461"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solidFill>
                    <a:srgbClr val="000000"/>
                  </a:solidFill>
                  <a:latin typeface="黑体" panose="02010609060101010101" pitchFamily="49" charset="-122"/>
                </a:rPr>
                <a:t>计划成本</a:t>
              </a:r>
              <a:endParaRPr lang="zh-CN" altLang="en-US" sz="1400">
                <a:latin typeface="黑体" panose="02010609060101010101" pitchFamily="49" charset="-122"/>
              </a:endParaRPr>
            </a:p>
          </p:txBody>
        </p:sp>
        <p:sp>
          <p:nvSpPr>
            <p:cNvPr id="96" name="Rectangle 330">
              <a:extLst>
                <a:ext uri="{FF2B5EF4-FFF2-40B4-BE49-F238E27FC236}">
                  <a16:creationId xmlns:a16="http://schemas.microsoft.com/office/drawing/2014/main" id="{93AB43AE-ADEA-4BE6-949C-2210BD22B72C}"/>
                </a:ext>
              </a:extLst>
            </p:cNvPr>
            <p:cNvSpPr>
              <a:spLocks noChangeAspect="1" noChangeArrowheads="1"/>
            </p:cNvSpPr>
            <p:nvPr/>
          </p:nvSpPr>
          <p:spPr bwMode="auto">
            <a:xfrm>
              <a:off x="2168" y="1714"/>
              <a:ext cx="461"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solidFill>
                    <a:srgbClr val="000000"/>
                  </a:solidFill>
                  <a:latin typeface="黑体" panose="02010609060101010101" pitchFamily="49" charset="-122"/>
                </a:rPr>
                <a:t>实际成本</a:t>
              </a:r>
              <a:endParaRPr lang="zh-CN" altLang="en-US" sz="1400">
                <a:latin typeface="黑体" panose="02010609060101010101" pitchFamily="49" charset="-122"/>
              </a:endParaRPr>
            </a:p>
          </p:txBody>
        </p:sp>
        <p:grpSp>
          <p:nvGrpSpPr>
            <p:cNvPr id="97" name="Group 331">
              <a:extLst>
                <a:ext uri="{FF2B5EF4-FFF2-40B4-BE49-F238E27FC236}">
                  <a16:creationId xmlns:a16="http://schemas.microsoft.com/office/drawing/2014/main" id="{9C75F0A5-7D73-4831-9C33-ECF1F86A364F}"/>
                </a:ext>
              </a:extLst>
            </p:cNvPr>
            <p:cNvGrpSpPr>
              <a:grpSpLocks noChangeAspect="1"/>
            </p:cNvGrpSpPr>
            <p:nvPr/>
          </p:nvGrpSpPr>
          <p:grpSpPr bwMode="auto">
            <a:xfrm>
              <a:off x="2104" y="821"/>
              <a:ext cx="1626" cy="337"/>
              <a:chOff x="2203" y="1547"/>
              <a:chExt cx="1171" cy="218"/>
            </a:xfrm>
          </p:grpSpPr>
          <p:grpSp>
            <p:nvGrpSpPr>
              <p:cNvPr id="292" name="Group 332">
                <a:extLst>
                  <a:ext uri="{FF2B5EF4-FFF2-40B4-BE49-F238E27FC236}">
                    <a16:creationId xmlns:a16="http://schemas.microsoft.com/office/drawing/2014/main" id="{C5EE3FAF-F49A-4D9C-B93F-7B8567810EB3}"/>
                  </a:ext>
                </a:extLst>
              </p:cNvPr>
              <p:cNvGrpSpPr>
                <a:grpSpLocks noChangeAspect="1"/>
              </p:cNvGrpSpPr>
              <p:nvPr/>
            </p:nvGrpSpPr>
            <p:grpSpPr bwMode="auto">
              <a:xfrm>
                <a:off x="2212" y="1554"/>
                <a:ext cx="1159" cy="208"/>
                <a:chOff x="2212" y="1554"/>
                <a:chExt cx="1159" cy="208"/>
              </a:xfrm>
            </p:grpSpPr>
            <p:grpSp>
              <p:nvGrpSpPr>
                <p:cNvPr id="302" name="Group 333">
                  <a:extLst>
                    <a:ext uri="{FF2B5EF4-FFF2-40B4-BE49-F238E27FC236}">
                      <a16:creationId xmlns:a16="http://schemas.microsoft.com/office/drawing/2014/main" id="{5C74B7CE-EB21-4469-BCD2-7FC44394838B}"/>
                    </a:ext>
                  </a:extLst>
                </p:cNvPr>
                <p:cNvGrpSpPr>
                  <a:grpSpLocks noChangeAspect="1"/>
                </p:cNvGrpSpPr>
                <p:nvPr/>
              </p:nvGrpSpPr>
              <p:grpSpPr bwMode="auto">
                <a:xfrm>
                  <a:off x="2212" y="1554"/>
                  <a:ext cx="1159" cy="208"/>
                  <a:chOff x="2212" y="1554"/>
                  <a:chExt cx="1159" cy="208"/>
                </a:xfrm>
              </p:grpSpPr>
              <p:sp>
                <p:nvSpPr>
                  <p:cNvPr id="306" name="Freeform 334">
                    <a:extLst>
                      <a:ext uri="{FF2B5EF4-FFF2-40B4-BE49-F238E27FC236}">
                        <a16:creationId xmlns:a16="http://schemas.microsoft.com/office/drawing/2014/main" id="{DDE919A7-8306-40DB-917D-30D2083B2ACC}"/>
                      </a:ext>
                    </a:extLst>
                  </p:cNvPr>
                  <p:cNvSpPr>
                    <a:spLocks noChangeAspect="1"/>
                  </p:cNvSpPr>
                  <p:nvPr/>
                </p:nvSpPr>
                <p:spPr bwMode="auto">
                  <a:xfrm>
                    <a:off x="2212" y="1554"/>
                    <a:ext cx="1159" cy="208"/>
                  </a:xfrm>
                  <a:custGeom>
                    <a:avLst/>
                    <a:gdLst>
                      <a:gd name="T0" fmla="*/ 1159 w 1159"/>
                      <a:gd name="T1" fmla="*/ 0 h 208"/>
                      <a:gd name="T2" fmla="*/ 1159 w 1159"/>
                      <a:gd name="T3" fmla="*/ 208 h 208"/>
                      <a:gd name="T4" fmla="*/ 0 w 1159"/>
                      <a:gd name="T5" fmla="*/ 208 h 208"/>
                      <a:gd name="T6" fmla="*/ 1159 w 1159"/>
                      <a:gd name="T7" fmla="*/ 0 h 208"/>
                      <a:gd name="T8" fmla="*/ 0 60000 65536"/>
                      <a:gd name="T9" fmla="*/ 0 60000 65536"/>
                      <a:gd name="T10" fmla="*/ 0 60000 65536"/>
                      <a:gd name="T11" fmla="*/ 0 60000 65536"/>
                      <a:gd name="T12" fmla="*/ 0 w 1159"/>
                      <a:gd name="T13" fmla="*/ 0 h 208"/>
                      <a:gd name="T14" fmla="*/ 1159 w 1159"/>
                      <a:gd name="T15" fmla="*/ 208 h 208"/>
                    </a:gdLst>
                    <a:ahLst/>
                    <a:cxnLst>
                      <a:cxn ang="T8">
                        <a:pos x="T0" y="T1"/>
                      </a:cxn>
                      <a:cxn ang="T9">
                        <a:pos x="T2" y="T3"/>
                      </a:cxn>
                      <a:cxn ang="T10">
                        <a:pos x="T4" y="T5"/>
                      </a:cxn>
                      <a:cxn ang="T11">
                        <a:pos x="T6" y="T7"/>
                      </a:cxn>
                    </a:cxnLst>
                    <a:rect l="T12" t="T13" r="T14" b="T15"/>
                    <a:pathLst>
                      <a:path w="1159" h="208">
                        <a:moveTo>
                          <a:pt x="1159" y="0"/>
                        </a:moveTo>
                        <a:lnTo>
                          <a:pt x="1159" y="208"/>
                        </a:lnTo>
                        <a:lnTo>
                          <a:pt x="0" y="208"/>
                        </a:lnTo>
                        <a:lnTo>
                          <a:pt x="1159" y="0"/>
                        </a:lnTo>
                        <a:close/>
                      </a:path>
                    </a:pathLst>
                  </a:custGeom>
                  <a:solidFill>
                    <a:srgbClr val="B2C0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 name="Freeform 335">
                    <a:extLst>
                      <a:ext uri="{FF2B5EF4-FFF2-40B4-BE49-F238E27FC236}">
                        <a16:creationId xmlns:a16="http://schemas.microsoft.com/office/drawing/2014/main" id="{E9DA1A5C-BA78-40A0-BC64-409FDAA13D10}"/>
                      </a:ext>
                    </a:extLst>
                  </p:cNvPr>
                  <p:cNvSpPr>
                    <a:spLocks noChangeAspect="1"/>
                  </p:cNvSpPr>
                  <p:nvPr/>
                </p:nvSpPr>
                <p:spPr bwMode="auto">
                  <a:xfrm>
                    <a:off x="2212" y="1554"/>
                    <a:ext cx="1159" cy="208"/>
                  </a:xfrm>
                  <a:custGeom>
                    <a:avLst/>
                    <a:gdLst>
                      <a:gd name="T0" fmla="*/ 1159 w 1159"/>
                      <a:gd name="T1" fmla="*/ 0 h 208"/>
                      <a:gd name="T2" fmla="*/ 1159 w 1159"/>
                      <a:gd name="T3" fmla="*/ 208 h 208"/>
                      <a:gd name="T4" fmla="*/ 0 w 1159"/>
                      <a:gd name="T5" fmla="*/ 208 h 208"/>
                      <a:gd name="T6" fmla="*/ 0 60000 65536"/>
                      <a:gd name="T7" fmla="*/ 0 60000 65536"/>
                      <a:gd name="T8" fmla="*/ 0 60000 65536"/>
                      <a:gd name="T9" fmla="*/ 0 w 1159"/>
                      <a:gd name="T10" fmla="*/ 0 h 208"/>
                      <a:gd name="T11" fmla="*/ 1159 w 1159"/>
                      <a:gd name="T12" fmla="*/ 208 h 208"/>
                    </a:gdLst>
                    <a:ahLst/>
                    <a:cxnLst>
                      <a:cxn ang="T6">
                        <a:pos x="T0" y="T1"/>
                      </a:cxn>
                      <a:cxn ang="T7">
                        <a:pos x="T2" y="T3"/>
                      </a:cxn>
                      <a:cxn ang="T8">
                        <a:pos x="T4" y="T5"/>
                      </a:cxn>
                    </a:cxnLst>
                    <a:rect l="T9" t="T10" r="T11" b="T12"/>
                    <a:pathLst>
                      <a:path w="1159" h="208">
                        <a:moveTo>
                          <a:pt x="1159" y="0"/>
                        </a:moveTo>
                        <a:lnTo>
                          <a:pt x="1159" y="208"/>
                        </a:lnTo>
                        <a:lnTo>
                          <a:pt x="0" y="208"/>
                        </a:lnTo>
                      </a:path>
                    </a:pathLst>
                  </a:custGeom>
                  <a:noFill/>
                  <a:ln w="7938">
                    <a:solidFill>
                      <a:srgbClr val="91919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03" name="Group 336">
                  <a:extLst>
                    <a:ext uri="{FF2B5EF4-FFF2-40B4-BE49-F238E27FC236}">
                      <a16:creationId xmlns:a16="http://schemas.microsoft.com/office/drawing/2014/main" id="{CE4CCB64-DE0C-48C4-8009-1D5646CC4860}"/>
                    </a:ext>
                  </a:extLst>
                </p:cNvPr>
                <p:cNvGrpSpPr>
                  <a:grpSpLocks noChangeAspect="1"/>
                </p:cNvGrpSpPr>
                <p:nvPr/>
              </p:nvGrpSpPr>
              <p:grpSpPr bwMode="auto">
                <a:xfrm>
                  <a:off x="2212" y="1554"/>
                  <a:ext cx="1159" cy="208"/>
                  <a:chOff x="2212" y="1554"/>
                  <a:chExt cx="1159" cy="208"/>
                </a:xfrm>
              </p:grpSpPr>
              <p:sp>
                <p:nvSpPr>
                  <p:cNvPr id="304" name="Freeform 337">
                    <a:extLst>
                      <a:ext uri="{FF2B5EF4-FFF2-40B4-BE49-F238E27FC236}">
                        <a16:creationId xmlns:a16="http://schemas.microsoft.com/office/drawing/2014/main" id="{FFC6171B-5064-43AE-AEFD-42874FE208BA}"/>
                      </a:ext>
                    </a:extLst>
                  </p:cNvPr>
                  <p:cNvSpPr>
                    <a:spLocks noChangeAspect="1"/>
                  </p:cNvSpPr>
                  <p:nvPr/>
                </p:nvSpPr>
                <p:spPr bwMode="auto">
                  <a:xfrm>
                    <a:off x="2212" y="1554"/>
                    <a:ext cx="1159" cy="208"/>
                  </a:xfrm>
                  <a:custGeom>
                    <a:avLst/>
                    <a:gdLst>
                      <a:gd name="T0" fmla="*/ 0 w 1159"/>
                      <a:gd name="T1" fmla="*/ 208 h 208"/>
                      <a:gd name="T2" fmla="*/ 0 w 1159"/>
                      <a:gd name="T3" fmla="*/ 0 h 208"/>
                      <a:gd name="T4" fmla="*/ 1159 w 1159"/>
                      <a:gd name="T5" fmla="*/ 0 h 208"/>
                      <a:gd name="T6" fmla="*/ 0 w 1159"/>
                      <a:gd name="T7" fmla="*/ 208 h 208"/>
                      <a:gd name="T8" fmla="*/ 0 60000 65536"/>
                      <a:gd name="T9" fmla="*/ 0 60000 65536"/>
                      <a:gd name="T10" fmla="*/ 0 60000 65536"/>
                      <a:gd name="T11" fmla="*/ 0 60000 65536"/>
                      <a:gd name="T12" fmla="*/ 0 w 1159"/>
                      <a:gd name="T13" fmla="*/ 0 h 208"/>
                      <a:gd name="T14" fmla="*/ 1159 w 1159"/>
                      <a:gd name="T15" fmla="*/ 208 h 208"/>
                    </a:gdLst>
                    <a:ahLst/>
                    <a:cxnLst>
                      <a:cxn ang="T8">
                        <a:pos x="T0" y="T1"/>
                      </a:cxn>
                      <a:cxn ang="T9">
                        <a:pos x="T2" y="T3"/>
                      </a:cxn>
                      <a:cxn ang="T10">
                        <a:pos x="T4" y="T5"/>
                      </a:cxn>
                      <a:cxn ang="T11">
                        <a:pos x="T6" y="T7"/>
                      </a:cxn>
                    </a:cxnLst>
                    <a:rect l="T12" t="T13" r="T14" b="T15"/>
                    <a:pathLst>
                      <a:path w="1159" h="208">
                        <a:moveTo>
                          <a:pt x="0" y="208"/>
                        </a:moveTo>
                        <a:lnTo>
                          <a:pt x="0" y="0"/>
                        </a:lnTo>
                        <a:lnTo>
                          <a:pt x="1159" y="0"/>
                        </a:lnTo>
                        <a:lnTo>
                          <a:pt x="0" y="208"/>
                        </a:lnTo>
                        <a:close/>
                      </a:path>
                    </a:pathLst>
                  </a:custGeom>
                  <a:solidFill>
                    <a:srgbClr val="B2C0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5" name="Freeform 338">
                    <a:extLst>
                      <a:ext uri="{FF2B5EF4-FFF2-40B4-BE49-F238E27FC236}">
                        <a16:creationId xmlns:a16="http://schemas.microsoft.com/office/drawing/2014/main" id="{6AEC76A2-F4A8-4954-9D04-032507FF7B9A}"/>
                      </a:ext>
                    </a:extLst>
                  </p:cNvPr>
                  <p:cNvSpPr>
                    <a:spLocks noChangeAspect="1"/>
                  </p:cNvSpPr>
                  <p:nvPr/>
                </p:nvSpPr>
                <p:spPr bwMode="auto">
                  <a:xfrm>
                    <a:off x="2212" y="1554"/>
                    <a:ext cx="1159" cy="208"/>
                  </a:xfrm>
                  <a:custGeom>
                    <a:avLst/>
                    <a:gdLst>
                      <a:gd name="T0" fmla="*/ 0 w 1159"/>
                      <a:gd name="T1" fmla="*/ 208 h 208"/>
                      <a:gd name="T2" fmla="*/ 0 w 1159"/>
                      <a:gd name="T3" fmla="*/ 0 h 208"/>
                      <a:gd name="T4" fmla="*/ 1159 w 1159"/>
                      <a:gd name="T5" fmla="*/ 0 h 208"/>
                      <a:gd name="T6" fmla="*/ 0 60000 65536"/>
                      <a:gd name="T7" fmla="*/ 0 60000 65536"/>
                      <a:gd name="T8" fmla="*/ 0 60000 65536"/>
                      <a:gd name="T9" fmla="*/ 0 w 1159"/>
                      <a:gd name="T10" fmla="*/ 0 h 208"/>
                      <a:gd name="T11" fmla="*/ 1159 w 1159"/>
                      <a:gd name="T12" fmla="*/ 208 h 208"/>
                    </a:gdLst>
                    <a:ahLst/>
                    <a:cxnLst>
                      <a:cxn ang="T6">
                        <a:pos x="T0" y="T1"/>
                      </a:cxn>
                      <a:cxn ang="T7">
                        <a:pos x="T2" y="T3"/>
                      </a:cxn>
                      <a:cxn ang="T8">
                        <a:pos x="T4" y="T5"/>
                      </a:cxn>
                    </a:cxnLst>
                    <a:rect l="T9" t="T10" r="T11" b="T12"/>
                    <a:pathLst>
                      <a:path w="1159" h="208">
                        <a:moveTo>
                          <a:pt x="0" y="208"/>
                        </a:moveTo>
                        <a:lnTo>
                          <a:pt x="0" y="0"/>
                        </a:lnTo>
                        <a:lnTo>
                          <a:pt x="1159" y="0"/>
                        </a:lnTo>
                      </a:path>
                    </a:pathLst>
                  </a:custGeom>
                  <a:noFill/>
                  <a:ln w="7938">
                    <a:solidFill>
                      <a:srgbClr val="EDEDED"/>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nvGrpSpPr>
              <p:cNvPr id="293" name="Group 339">
                <a:extLst>
                  <a:ext uri="{FF2B5EF4-FFF2-40B4-BE49-F238E27FC236}">
                    <a16:creationId xmlns:a16="http://schemas.microsoft.com/office/drawing/2014/main" id="{0014EB85-5E5B-4807-AB34-CF0BD2B4947F}"/>
                  </a:ext>
                </a:extLst>
              </p:cNvPr>
              <p:cNvGrpSpPr>
                <a:grpSpLocks noChangeAspect="1"/>
              </p:cNvGrpSpPr>
              <p:nvPr/>
            </p:nvGrpSpPr>
            <p:grpSpPr bwMode="auto">
              <a:xfrm>
                <a:off x="2203" y="1547"/>
                <a:ext cx="1171" cy="218"/>
                <a:chOff x="2203" y="1547"/>
                <a:chExt cx="1171" cy="218"/>
              </a:xfrm>
            </p:grpSpPr>
            <p:grpSp>
              <p:nvGrpSpPr>
                <p:cNvPr id="294" name="Group 340">
                  <a:extLst>
                    <a:ext uri="{FF2B5EF4-FFF2-40B4-BE49-F238E27FC236}">
                      <a16:creationId xmlns:a16="http://schemas.microsoft.com/office/drawing/2014/main" id="{B52DBFF2-A962-4304-9E4E-ED4ABE6B9704}"/>
                    </a:ext>
                  </a:extLst>
                </p:cNvPr>
                <p:cNvGrpSpPr>
                  <a:grpSpLocks noChangeAspect="1"/>
                </p:cNvGrpSpPr>
                <p:nvPr/>
              </p:nvGrpSpPr>
              <p:grpSpPr bwMode="auto">
                <a:xfrm>
                  <a:off x="2203" y="1547"/>
                  <a:ext cx="1171" cy="218"/>
                  <a:chOff x="2203" y="1547"/>
                  <a:chExt cx="1171" cy="218"/>
                </a:xfrm>
              </p:grpSpPr>
              <p:sp>
                <p:nvSpPr>
                  <p:cNvPr id="299" name="Freeform 341">
                    <a:extLst>
                      <a:ext uri="{FF2B5EF4-FFF2-40B4-BE49-F238E27FC236}">
                        <a16:creationId xmlns:a16="http://schemas.microsoft.com/office/drawing/2014/main" id="{0FD59D34-266B-4FF9-97DD-B553C6FDD738}"/>
                      </a:ext>
                    </a:extLst>
                  </p:cNvPr>
                  <p:cNvSpPr>
                    <a:spLocks noChangeAspect="1"/>
                  </p:cNvSpPr>
                  <p:nvPr/>
                </p:nvSpPr>
                <p:spPr bwMode="auto">
                  <a:xfrm>
                    <a:off x="2203" y="1547"/>
                    <a:ext cx="1160" cy="209"/>
                  </a:xfrm>
                  <a:custGeom>
                    <a:avLst/>
                    <a:gdLst>
                      <a:gd name="T0" fmla="*/ 0 w 1160"/>
                      <a:gd name="T1" fmla="*/ 209 h 209"/>
                      <a:gd name="T2" fmla="*/ 0 w 1160"/>
                      <a:gd name="T3" fmla="*/ 0 h 209"/>
                      <a:gd name="T4" fmla="*/ 1160 w 1160"/>
                      <a:gd name="T5" fmla="*/ 0 h 209"/>
                      <a:gd name="T6" fmla="*/ 0 60000 65536"/>
                      <a:gd name="T7" fmla="*/ 0 60000 65536"/>
                      <a:gd name="T8" fmla="*/ 0 60000 65536"/>
                      <a:gd name="T9" fmla="*/ 0 w 1160"/>
                      <a:gd name="T10" fmla="*/ 0 h 209"/>
                      <a:gd name="T11" fmla="*/ 1160 w 1160"/>
                      <a:gd name="T12" fmla="*/ 209 h 209"/>
                    </a:gdLst>
                    <a:ahLst/>
                    <a:cxnLst>
                      <a:cxn ang="T6">
                        <a:pos x="T0" y="T1"/>
                      </a:cxn>
                      <a:cxn ang="T7">
                        <a:pos x="T2" y="T3"/>
                      </a:cxn>
                      <a:cxn ang="T8">
                        <a:pos x="T4" y="T5"/>
                      </a:cxn>
                    </a:cxnLst>
                    <a:rect l="T9" t="T10" r="T11" b="T12"/>
                    <a:pathLst>
                      <a:path w="1160" h="209">
                        <a:moveTo>
                          <a:pt x="0" y="209"/>
                        </a:moveTo>
                        <a:lnTo>
                          <a:pt x="0" y="0"/>
                        </a:lnTo>
                        <a:lnTo>
                          <a:pt x="1160" y="0"/>
                        </a:lnTo>
                      </a:path>
                    </a:pathLst>
                  </a:custGeom>
                  <a:noFill/>
                  <a:ln w="15875">
                    <a:solidFill>
                      <a:srgbClr val="F4F4F4"/>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0" name="Freeform 342">
                    <a:extLst>
                      <a:ext uri="{FF2B5EF4-FFF2-40B4-BE49-F238E27FC236}">
                        <a16:creationId xmlns:a16="http://schemas.microsoft.com/office/drawing/2014/main" id="{F8CECCE4-6E92-4C28-8CFA-6DB6F1420B73}"/>
                      </a:ext>
                    </a:extLst>
                  </p:cNvPr>
                  <p:cNvSpPr>
                    <a:spLocks noChangeAspect="1"/>
                  </p:cNvSpPr>
                  <p:nvPr/>
                </p:nvSpPr>
                <p:spPr bwMode="auto">
                  <a:xfrm>
                    <a:off x="2213" y="1557"/>
                    <a:ext cx="1161" cy="208"/>
                  </a:xfrm>
                  <a:custGeom>
                    <a:avLst/>
                    <a:gdLst>
                      <a:gd name="T0" fmla="*/ 0 w 1161"/>
                      <a:gd name="T1" fmla="*/ 208 h 208"/>
                      <a:gd name="T2" fmla="*/ 0 w 1161"/>
                      <a:gd name="T3" fmla="*/ 0 h 208"/>
                      <a:gd name="T4" fmla="*/ 1161 w 1161"/>
                      <a:gd name="T5" fmla="*/ 0 h 208"/>
                      <a:gd name="T6" fmla="*/ 0 60000 65536"/>
                      <a:gd name="T7" fmla="*/ 0 60000 65536"/>
                      <a:gd name="T8" fmla="*/ 0 60000 65536"/>
                      <a:gd name="T9" fmla="*/ 0 w 1161"/>
                      <a:gd name="T10" fmla="*/ 0 h 208"/>
                      <a:gd name="T11" fmla="*/ 1161 w 1161"/>
                      <a:gd name="T12" fmla="*/ 208 h 208"/>
                    </a:gdLst>
                    <a:ahLst/>
                    <a:cxnLst>
                      <a:cxn ang="T6">
                        <a:pos x="T0" y="T1"/>
                      </a:cxn>
                      <a:cxn ang="T7">
                        <a:pos x="T2" y="T3"/>
                      </a:cxn>
                      <a:cxn ang="T8">
                        <a:pos x="T4" y="T5"/>
                      </a:cxn>
                    </a:cxnLst>
                    <a:rect l="T9" t="T10" r="T11" b="T12"/>
                    <a:pathLst>
                      <a:path w="1161" h="208">
                        <a:moveTo>
                          <a:pt x="0" y="208"/>
                        </a:moveTo>
                        <a:lnTo>
                          <a:pt x="0" y="0"/>
                        </a:lnTo>
                        <a:lnTo>
                          <a:pt x="1161" y="0"/>
                        </a:lnTo>
                      </a:path>
                    </a:pathLst>
                  </a:custGeom>
                  <a:noFill/>
                  <a:ln w="15875">
                    <a:solidFill>
                      <a:srgbClr val="8E8E8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1" name="Freeform 343">
                    <a:extLst>
                      <a:ext uri="{FF2B5EF4-FFF2-40B4-BE49-F238E27FC236}">
                        <a16:creationId xmlns:a16="http://schemas.microsoft.com/office/drawing/2014/main" id="{27AE4E15-D71D-45DC-9D75-AF818F648CDF}"/>
                      </a:ext>
                    </a:extLst>
                  </p:cNvPr>
                  <p:cNvSpPr>
                    <a:spLocks noChangeAspect="1"/>
                  </p:cNvSpPr>
                  <p:nvPr/>
                </p:nvSpPr>
                <p:spPr bwMode="auto">
                  <a:xfrm>
                    <a:off x="2208" y="1552"/>
                    <a:ext cx="1161" cy="208"/>
                  </a:xfrm>
                  <a:custGeom>
                    <a:avLst/>
                    <a:gdLst>
                      <a:gd name="T0" fmla="*/ 0 w 1161"/>
                      <a:gd name="T1" fmla="*/ 208 h 208"/>
                      <a:gd name="T2" fmla="*/ 0 w 1161"/>
                      <a:gd name="T3" fmla="*/ 0 h 208"/>
                      <a:gd name="T4" fmla="*/ 1161 w 1161"/>
                      <a:gd name="T5" fmla="*/ 0 h 208"/>
                      <a:gd name="T6" fmla="*/ 0 60000 65536"/>
                      <a:gd name="T7" fmla="*/ 0 60000 65536"/>
                      <a:gd name="T8" fmla="*/ 0 60000 65536"/>
                      <a:gd name="T9" fmla="*/ 0 w 1161"/>
                      <a:gd name="T10" fmla="*/ 0 h 208"/>
                      <a:gd name="T11" fmla="*/ 1161 w 1161"/>
                      <a:gd name="T12" fmla="*/ 208 h 208"/>
                    </a:gdLst>
                    <a:ahLst/>
                    <a:cxnLst>
                      <a:cxn ang="T6">
                        <a:pos x="T0" y="T1"/>
                      </a:cxn>
                      <a:cxn ang="T7">
                        <a:pos x="T2" y="T3"/>
                      </a:cxn>
                      <a:cxn ang="T8">
                        <a:pos x="T4" y="T5"/>
                      </a:cxn>
                    </a:cxnLst>
                    <a:rect l="T9" t="T10" r="T11" b="T12"/>
                    <a:pathLst>
                      <a:path w="1161" h="208">
                        <a:moveTo>
                          <a:pt x="0" y="208"/>
                        </a:moveTo>
                        <a:lnTo>
                          <a:pt x="0" y="0"/>
                        </a:lnTo>
                        <a:lnTo>
                          <a:pt x="1161" y="0"/>
                        </a:lnTo>
                      </a:path>
                    </a:pathLst>
                  </a:custGeom>
                  <a:noFill/>
                  <a:ln w="15875">
                    <a:solidFill>
                      <a:srgbClr val="EDEDED"/>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95" name="Group 344">
                  <a:extLst>
                    <a:ext uri="{FF2B5EF4-FFF2-40B4-BE49-F238E27FC236}">
                      <a16:creationId xmlns:a16="http://schemas.microsoft.com/office/drawing/2014/main" id="{67460470-87E6-4DD6-BBD8-F6DEB2C47616}"/>
                    </a:ext>
                  </a:extLst>
                </p:cNvPr>
                <p:cNvGrpSpPr>
                  <a:grpSpLocks noChangeAspect="1"/>
                </p:cNvGrpSpPr>
                <p:nvPr/>
              </p:nvGrpSpPr>
              <p:grpSpPr bwMode="auto">
                <a:xfrm>
                  <a:off x="2203" y="1547"/>
                  <a:ext cx="1171" cy="218"/>
                  <a:chOff x="2203" y="1547"/>
                  <a:chExt cx="1171" cy="218"/>
                </a:xfrm>
              </p:grpSpPr>
              <p:sp>
                <p:nvSpPr>
                  <p:cNvPr id="296" name="Freeform 345">
                    <a:extLst>
                      <a:ext uri="{FF2B5EF4-FFF2-40B4-BE49-F238E27FC236}">
                        <a16:creationId xmlns:a16="http://schemas.microsoft.com/office/drawing/2014/main" id="{BC2ED4B3-680B-4EE5-AD72-7D07D9E0643B}"/>
                      </a:ext>
                    </a:extLst>
                  </p:cNvPr>
                  <p:cNvSpPr>
                    <a:spLocks noChangeAspect="1"/>
                  </p:cNvSpPr>
                  <p:nvPr/>
                </p:nvSpPr>
                <p:spPr bwMode="auto">
                  <a:xfrm>
                    <a:off x="2203" y="1547"/>
                    <a:ext cx="1160" cy="209"/>
                  </a:xfrm>
                  <a:custGeom>
                    <a:avLst/>
                    <a:gdLst>
                      <a:gd name="T0" fmla="*/ 1160 w 1160"/>
                      <a:gd name="T1" fmla="*/ 0 h 209"/>
                      <a:gd name="T2" fmla="*/ 1160 w 1160"/>
                      <a:gd name="T3" fmla="*/ 209 h 209"/>
                      <a:gd name="T4" fmla="*/ 0 w 1160"/>
                      <a:gd name="T5" fmla="*/ 209 h 209"/>
                      <a:gd name="T6" fmla="*/ 0 60000 65536"/>
                      <a:gd name="T7" fmla="*/ 0 60000 65536"/>
                      <a:gd name="T8" fmla="*/ 0 60000 65536"/>
                      <a:gd name="T9" fmla="*/ 0 w 1160"/>
                      <a:gd name="T10" fmla="*/ 0 h 209"/>
                      <a:gd name="T11" fmla="*/ 1160 w 1160"/>
                      <a:gd name="T12" fmla="*/ 209 h 209"/>
                    </a:gdLst>
                    <a:ahLst/>
                    <a:cxnLst>
                      <a:cxn ang="T6">
                        <a:pos x="T0" y="T1"/>
                      </a:cxn>
                      <a:cxn ang="T7">
                        <a:pos x="T2" y="T3"/>
                      </a:cxn>
                      <a:cxn ang="T8">
                        <a:pos x="T4" y="T5"/>
                      </a:cxn>
                    </a:cxnLst>
                    <a:rect l="T9" t="T10" r="T11" b="T12"/>
                    <a:pathLst>
                      <a:path w="1160" h="209">
                        <a:moveTo>
                          <a:pt x="1160" y="0"/>
                        </a:moveTo>
                        <a:lnTo>
                          <a:pt x="1160" y="209"/>
                        </a:lnTo>
                        <a:lnTo>
                          <a:pt x="0" y="209"/>
                        </a:lnTo>
                      </a:path>
                    </a:pathLst>
                  </a:custGeom>
                  <a:noFill/>
                  <a:ln w="15875">
                    <a:solidFill>
                      <a:srgbClr val="F4F4F4"/>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 name="Freeform 346">
                    <a:extLst>
                      <a:ext uri="{FF2B5EF4-FFF2-40B4-BE49-F238E27FC236}">
                        <a16:creationId xmlns:a16="http://schemas.microsoft.com/office/drawing/2014/main" id="{F2E5FD72-C6C4-413D-865C-2012B54D9009}"/>
                      </a:ext>
                    </a:extLst>
                  </p:cNvPr>
                  <p:cNvSpPr>
                    <a:spLocks noChangeAspect="1"/>
                  </p:cNvSpPr>
                  <p:nvPr/>
                </p:nvSpPr>
                <p:spPr bwMode="auto">
                  <a:xfrm>
                    <a:off x="2213" y="1557"/>
                    <a:ext cx="1161" cy="208"/>
                  </a:xfrm>
                  <a:custGeom>
                    <a:avLst/>
                    <a:gdLst>
                      <a:gd name="T0" fmla="*/ 1161 w 1161"/>
                      <a:gd name="T1" fmla="*/ 0 h 208"/>
                      <a:gd name="T2" fmla="*/ 1161 w 1161"/>
                      <a:gd name="T3" fmla="*/ 208 h 208"/>
                      <a:gd name="T4" fmla="*/ 0 w 1161"/>
                      <a:gd name="T5" fmla="*/ 208 h 208"/>
                      <a:gd name="T6" fmla="*/ 0 60000 65536"/>
                      <a:gd name="T7" fmla="*/ 0 60000 65536"/>
                      <a:gd name="T8" fmla="*/ 0 60000 65536"/>
                      <a:gd name="T9" fmla="*/ 0 w 1161"/>
                      <a:gd name="T10" fmla="*/ 0 h 208"/>
                      <a:gd name="T11" fmla="*/ 1161 w 1161"/>
                      <a:gd name="T12" fmla="*/ 208 h 208"/>
                    </a:gdLst>
                    <a:ahLst/>
                    <a:cxnLst>
                      <a:cxn ang="T6">
                        <a:pos x="T0" y="T1"/>
                      </a:cxn>
                      <a:cxn ang="T7">
                        <a:pos x="T2" y="T3"/>
                      </a:cxn>
                      <a:cxn ang="T8">
                        <a:pos x="T4" y="T5"/>
                      </a:cxn>
                    </a:cxnLst>
                    <a:rect l="T9" t="T10" r="T11" b="T12"/>
                    <a:pathLst>
                      <a:path w="1161" h="208">
                        <a:moveTo>
                          <a:pt x="1161" y="0"/>
                        </a:moveTo>
                        <a:lnTo>
                          <a:pt x="1161" y="208"/>
                        </a:lnTo>
                        <a:lnTo>
                          <a:pt x="0" y="208"/>
                        </a:lnTo>
                      </a:path>
                    </a:pathLst>
                  </a:custGeom>
                  <a:noFill/>
                  <a:ln w="15875">
                    <a:solidFill>
                      <a:srgbClr val="8E8E8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8" name="Freeform 347">
                    <a:extLst>
                      <a:ext uri="{FF2B5EF4-FFF2-40B4-BE49-F238E27FC236}">
                        <a16:creationId xmlns:a16="http://schemas.microsoft.com/office/drawing/2014/main" id="{F62A48F3-7D66-46F4-91E5-E8CA82D1B3E8}"/>
                      </a:ext>
                    </a:extLst>
                  </p:cNvPr>
                  <p:cNvSpPr>
                    <a:spLocks noChangeAspect="1"/>
                  </p:cNvSpPr>
                  <p:nvPr/>
                </p:nvSpPr>
                <p:spPr bwMode="auto">
                  <a:xfrm>
                    <a:off x="2208" y="1552"/>
                    <a:ext cx="1161" cy="208"/>
                  </a:xfrm>
                  <a:custGeom>
                    <a:avLst/>
                    <a:gdLst>
                      <a:gd name="T0" fmla="*/ 1161 w 1161"/>
                      <a:gd name="T1" fmla="*/ 0 h 208"/>
                      <a:gd name="T2" fmla="*/ 1161 w 1161"/>
                      <a:gd name="T3" fmla="*/ 208 h 208"/>
                      <a:gd name="T4" fmla="*/ 0 w 1161"/>
                      <a:gd name="T5" fmla="*/ 208 h 208"/>
                      <a:gd name="T6" fmla="*/ 0 60000 65536"/>
                      <a:gd name="T7" fmla="*/ 0 60000 65536"/>
                      <a:gd name="T8" fmla="*/ 0 60000 65536"/>
                      <a:gd name="T9" fmla="*/ 0 w 1161"/>
                      <a:gd name="T10" fmla="*/ 0 h 208"/>
                      <a:gd name="T11" fmla="*/ 1161 w 1161"/>
                      <a:gd name="T12" fmla="*/ 208 h 208"/>
                    </a:gdLst>
                    <a:ahLst/>
                    <a:cxnLst>
                      <a:cxn ang="T6">
                        <a:pos x="T0" y="T1"/>
                      </a:cxn>
                      <a:cxn ang="T7">
                        <a:pos x="T2" y="T3"/>
                      </a:cxn>
                      <a:cxn ang="T8">
                        <a:pos x="T4" y="T5"/>
                      </a:cxn>
                    </a:cxnLst>
                    <a:rect l="T9" t="T10" r="T11" b="T12"/>
                    <a:pathLst>
                      <a:path w="1161" h="208">
                        <a:moveTo>
                          <a:pt x="1161" y="0"/>
                        </a:moveTo>
                        <a:lnTo>
                          <a:pt x="1161" y="208"/>
                        </a:lnTo>
                        <a:lnTo>
                          <a:pt x="0" y="208"/>
                        </a:lnTo>
                      </a:path>
                    </a:pathLst>
                  </a:custGeom>
                  <a:noFill/>
                  <a:ln w="15875">
                    <a:solidFill>
                      <a:srgbClr val="EDEDED"/>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sp>
          <p:nvSpPr>
            <p:cNvPr id="98" name="Rectangle 348">
              <a:extLst>
                <a:ext uri="{FF2B5EF4-FFF2-40B4-BE49-F238E27FC236}">
                  <a16:creationId xmlns:a16="http://schemas.microsoft.com/office/drawing/2014/main" id="{D91AD2DC-9439-409B-9B06-2E786901649F}"/>
                </a:ext>
              </a:extLst>
            </p:cNvPr>
            <p:cNvSpPr>
              <a:spLocks noChangeAspect="1" noChangeArrowheads="1"/>
            </p:cNvSpPr>
            <p:nvPr/>
          </p:nvSpPr>
          <p:spPr bwMode="auto">
            <a:xfrm>
              <a:off x="2173" y="1164"/>
              <a:ext cx="1460"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99" name="Rectangle 349">
              <a:extLst>
                <a:ext uri="{FF2B5EF4-FFF2-40B4-BE49-F238E27FC236}">
                  <a16:creationId xmlns:a16="http://schemas.microsoft.com/office/drawing/2014/main" id="{3D4593A8-5C0F-43EB-BB84-4D9C027E350F}"/>
                </a:ext>
              </a:extLst>
            </p:cNvPr>
            <p:cNvSpPr>
              <a:spLocks noChangeAspect="1" noChangeArrowheads="1"/>
            </p:cNvSpPr>
            <p:nvPr/>
          </p:nvSpPr>
          <p:spPr bwMode="auto">
            <a:xfrm>
              <a:off x="2187" y="903"/>
              <a:ext cx="693"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solidFill>
                    <a:srgbClr val="000000"/>
                  </a:solidFill>
                  <a:latin typeface="黑体" panose="02010609060101010101" pitchFamily="49" charset="-122"/>
                </a:rPr>
                <a:t>同步成本核算</a:t>
              </a:r>
              <a:endParaRPr lang="zh-CN" altLang="en-US" sz="1400">
                <a:latin typeface="黑体" panose="02010609060101010101" pitchFamily="49" charset="-122"/>
              </a:endParaRPr>
            </a:p>
          </p:txBody>
        </p:sp>
        <p:sp>
          <p:nvSpPr>
            <p:cNvPr id="100" name="Rectangle 350">
              <a:extLst>
                <a:ext uri="{FF2B5EF4-FFF2-40B4-BE49-F238E27FC236}">
                  <a16:creationId xmlns:a16="http://schemas.microsoft.com/office/drawing/2014/main" id="{30CD53C0-3F9C-41FB-A789-492C76D944BC}"/>
                </a:ext>
              </a:extLst>
            </p:cNvPr>
            <p:cNvSpPr>
              <a:spLocks noChangeAspect="1" noChangeArrowheads="1"/>
            </p:cNvSpPr>
            <p:nvPr/>
          </p:nvSpPr>
          <p:spPr bwMode="auto">
            <a:xfrm>
              <a:off x="2900" y="1305"/>
              <a:ext cx="667" cy="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01" name="Rectangle 351">
              <a:extLst>
                <a:ext uri="{FF2B5EF4-FFF2-40B4-BE49-F238E27FC236}">
                  <a16:creationId xmlns:a16="http://schemas.microsoft.com/office/drawing/2014/main" id="{63378763-6126-4CE1-9A1D-B814C6F3AEF6}"/>
                </a:ext>
              </a:extLst>
            </p:cNvPr>
            <p:cNvSpPr>
              <a:spLocks noChangeAspect="1" noChangeArrowheads="1"/>
            </p:cNvSpPr>
            <p:nvPr/>
          </p:nvSpPr>
          <p:spPr bwMode="auto">
            <a:xfrm>
              <a:off x="2950" y="1326"/>
              <a:ext cx="231"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solidFill>
                    <a:srgbClr val="000000"/>
                  </a:solidFill>
                  <a:latin typeface="黑体" panose="02010609060101010101" pitchFamily="49" charset="-122"/>
                </a:rPr>
                <a:t>订单</a:t>
              </a:r>
              <a:endParaRPr lang="zh-CN" altLang="en-US" sz="1400">
                <a:latin typeface="黑体" panose="02010609060101010101" pitchFamily="49" charset="-122"/>
              </a:endParaRPr>
            </a:p>
          </p:txBody>
        </p:sp>
        <p:sp>
          <p:nvSpPr>
            <p:cNvPr id="102" name="Rectangle 352">
              <a:extLst>
                <a:ext uri="{FF2B5EF4-FFF2-40B4-BE49-F238E27FC236}">
                  <a16:creationId xmlns:a16="http://schemas.microsoft.com/office/drawing/2014/main" id="{D0A11695-38F3-464E-99FC-C94E50FD23D6}"/>
                </a:ext>
              </a:extLst>
            </p:cNvPr>
            <p:cNvSpPr>
              <a:spLocks noChangeAspect="1" noChangeArrowheads="1"/>
            </p:cNvSpPr>
            <p:nvPr/>
          </p:nvSpPr>
          <p:spPr bwMode="auto">
            <a:xfrm>
              <a:off x="2950" y="1475"/>
              <a:ext cx="46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solidFill>
                    <a:srgbClr val="000000"/>
                  </a:solidFill>
                  <a:latin typeface="黑体" panose="02010609060101010101" pitchFamily="49" charset="-122"/>
                </a:rPr>
                <a:t>直接费用</a:t>
              </a:r>
              <a:endParaRPr lang="zh-CN" altLang="en-US" sz="1400">
                <a:latin typeface="黑体" panose="02010609060101010101" pitchFamily="49" charset="-122"/>
              </a:endParaRPr>
            </a:p>
          </p:txBody>
        </p:sp>
        <p:sp>
          <p:nvSpPr>
            <p:cNvPr id="103" name="Rectangle 353">
              <a:extLst>
                <a:ext uri="{FF2B5EF4-FFF2-40B4-BE49-F238E27FC236}">
                  <a16:creationId xmlns:a16="http://schemas.microsoft.com/office/drawing/2014/main" id="{BDF58621-C562-47DD-B92C-BFAEA89EB650}"/>
                </a:ext>
              </a:extLst>
            </p:cNvPr>
            <p:cNvSpPr>
              <a:spLocks noChangeAspect="1" noChangeArrowheads="1"/>
            </p:cNvSpPr>
            <p:nvPr/>
          </p:nvSpPr>
          <p:spPr bwMode="auto">
            <a:xfrm>
              <a:off x="2950" y="1623"/>
              <a:ext cx="231"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solidFill>
                    <a:srgbClr val="000000"/>
                  </a:solidFill>
                  <a:latin typeface="黑体" panose="02010609060101010101" pitchFamily="49" charset="-122"/>
                </a:rPr>
                <a:t>物料</a:t>
              </a:r>
              <a:endParaRPr lang="zh-CN" altLang="en-US" sz="1400">
                <a:latin typeface="黑体" panose="02010609060101010101" pitchFamily="49" charset="-122"/>
              </a:endParaRPr>
            </a:p>
          </p:txBody>
        </p:sp>
        <p:sp>
          <p:nvSpPr>
            <p:cNvPr id="104" name="Rectangle 354">
              <a:extLst>
                <a:ext uri="{FF2B5EF4-FFF2-40B4-BE49-F238E27FC236}">
                  <a16:creationId xmlns:a16="http://schemas.microsoft.com/office/drawing/2014/main" id="{0BEFB4FF-61BB-49B3-8BFD-318C9B825D50}"/>
                </a:ext>
              </a:extLst>
            </p:cNvPr>
            <p:cNvSpPr>
              <a:spLocks noChangeAspect="1" noChangeArrowheads="1"/>
            </p:cNvSpPr>
            <p:nvPr/>
          </p:nvSpPr>
          <p:spPr bwMode="auto">
            <a:xfrm>
              <a:off x="2950" y="1748"/>
              <a:ext cx="46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solidFill>
                    <a:srgbClr val="000000"/>
                  </a:solidFill>
                  <a:latin typeface="黑体" panose="02010609060101010101" pitchFamily="49" charset="-122"/>
                </a:rPr>
                <a:t>加工费用</a:t>
              </a:r>
              <a:endParaRPr lang="zh-CN" altLang="en-US" sz="1400">
                <a:latin typeface="黑体" panose="02010609060101010101" pitchFamily="49" charset="-122"/>
              </a:endParaRPr>
            </a:p>
          </p:txBody>
        </p:sp>
        <p:sp>
          <p:nvSpPr>
            <p:cNvPr id="105" name="Rectangle 355">
              <a:extLst>
                <a:ext uri="{FF2B5EF4-FFF2-40B4-BE49-F238E27FC236}">
                  <a16:creationId xmlns:a16="http://schemas.microsoft.com/office/drawing/2014/main" id="{07021C87-DF81-4DEB-9CAB-EA6AD4EE38DE}"/>
                </a:ext>
              </a:extLst>
            </p:cNvPr>
            <p:cNvSpPr>
              <a:spLocks noChangeAspect="1" noChangeArrowheads="1"/>
            </p:cNvSpPr>
            <p:nvPr/>
          </p:nvSpPr>
          <p:spPr bwMode="auto">
            <a:xfrm>
              <a:off x="2950" y="1877"/>
              <a:ext cx="46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dirty="0">
                  <a:solidFill>
                    <a:srgbClr val="000000"/>
                  </a:solidFill>
                  <a:latin typeface="黑体" panose="02010609060101010101" pitchFamily="49" charset="-122"/>
                </a:rPr>
                <a:t>间接费用</a:t>
              </a:r>
              <a:endParaRPr lang="zh-CN" altLang="en-US" sz="1400" dirty="0">
                <a:latin typeface="黑体" panose="02010609060101010101" pitchFamily="49" charset="-122"/>
              </a:endParaRPr>
            </a:p>
          </p:txBody>
        </p:sp>
        <p:sp>
          <p:nvSpPr>
            <p:cNvPr id="106" name="Rectangle 356">
              <a:extLst>
                <a:ext uri="{FF2B5EF4-FFF2-40B4-BE49-F238E27FC236}">
                  <a16:creationId xmlns:a16="http://schemas.microsoft.com/office/drawing/2014/main" id="{3CBE4C09-496C-4B94-99B4-2F1EAFD4A01A}"/>
                </a:ext>
              </a:extLst>
            </p:cNvPr>
            <p:cNvSpPr>
              <a:spLocks noChangeAspect="1" noChangeArrowheads="1"/>
            </p:cNvSpPr>
            <p:nvPr/>
          </p:nvSpPr>
          <p:spPr bwMode="auto">
            <a:xfrm>
              <a:off x="2950" y="2012"/>
              <a:ext cx="231"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solidFill>
                    <a:srgbClr val="000000"/>
                  </a:solidFill>
                  <a:latin typeface="黑体" panose="02010609060101010101" pitchFamily="49" charset="-122"/>
                </a:rPr>
                <a:t>合计</a:t>
              </a:r>
              <a:endParaRPr lang="zh-CN" altLang="en-US" sz="1400">
                <a:latin typeface="黑体" panose="02010609060101010101" pitchFamily="49" charset="-122"/>
              </a:endParaRPr>
            </a:p>
          </p:txBody>
        </p:sp>
        <p:sp>
          <p:nvSpPr>
            <p:cNvPr id="107" name="Rectangle 357">
              <a:extLst>
                <a:ext uri="{FF2B5EF4-FFF2-40B4-BE49-F238E27FC236}">
                  <a16:creationId xmlns:a16="http://schemas.microsoft.com/office/drawing/2014/main" id="{7074FB08-B1A8-4C9A-A723-42C8B560AB75}"/>
                </a:ext>
              </a:extLst>
            </p:cNvPr>
            <p:cNvSpPr>
              <a:spLocks noChangeAspect="1" noChangeArrowheads="1"/>
            </p:cNvSpPr>
            <p:nvPr/>
          </p:nvSpPr>
          <p:spPr bwMode="auto">
            <a:xfrm>
              <a:off x="3507" y="1305"/>
              <a:ext cx="175" cy="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08" name="Rectangle 358">
              <a:extLst>
                <a:ext uri="{FF2B5EF4-FFF2-40B4-BE49-F238E27FC236}">
                  <a16:creationId xmlns:a16="http://schemas.microsoft.com/office/drawing/2014/main" id="{7849FE3F-BB43-4FB4-A7CE-9EA2A7AF283D}"/>
                </a:ext>
              </a:extLst>
            </p:cNvPr>
            <p:cNvSpPr>
              <a:spLocks noChangeAspect="1" noChangeArrowheads="1"/>
            </p:cNvSpPr>
            <p:nvPr/>
          </p:nvSpPr>
          <p:spPr bwMode="auto">
            <a:xfrm>
              <a:off x="3557" y="1492"/>
              <a:ext cx="5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US" altLang="zh-CN" sz="1400">
                  <a:solidFill>
                    <a:srgbClr val="000000"/>
                  </a:solidFill>
                  <a:latin typeface="黑体" panose="02010609060101010101" pitchFamily="49" charset="-122"/>
                </a:rPr>
                <a:t>$</a:t>
              </a:r>
              <a:endParaRPr lang="en-US" altLang="zh-CN" sz="1400">
                <a:latin typeface="黑体" panose="02010609060101010101" pitchFamily="49" charset="-122"/>
              </a:endParaRPr>
            </a:p>
          </p:txBody>
        </p:sp>
        <p:sp>
          <p:nvSpPr>
            <p:cNvPr id="109" name="Rectangle 359">
              <a:extLst>
                <a:ext uri="{FF2B5EF4-FFF2-40B4-BE49-F238E27FC236}">
                  <a16:creationId xmlns:a16="http://schemas.microsoft.com/office/drawing/2014/main" id="{BDEE03CA-A1DC-4375-8E55-1F0F1B8D86FA}"/>
                </a:ext>
              </a:extLst>
            </p:cNvPr>
            <p:cNvSpPr>
              <a:spLocks noChangeAspect="1" noChangeArrowheads="1"/>
            </p:cNvSpPr>
            <p:nvPr/>
          </p:nvSpPr>
          <p:spPr bwMode="auto">
            <a:xfrm>
              <a:off x="3557" y="1615"/>
              <a:ext cx="5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US" altLang="zh-CN" sz="1400">
                  <a:solidFill>
                    <a:srgbClr val="000000"/>
                  </a:solidFill>
                  <a:latin typeface="黑体" panose="02010609060101010101" pitchFamily="49" charset="-122"/>
                </a:rPr>
                <a:t>$</a:t>
              </a:r>
              <a:endParaRPr lang="en-US" altLang="zh-CN" sz="1400">
                <a:latin typeface="黑体" panose="02010609060101010101" pitchFamily="49" charset="-122"/>
              </a:endParaRPr>
            </a:p>
          </p:txBody>
        </p:sp>
        <p:sp>
          <p:nvSpPr>
            <p:cNvPr id="110" name="Rectangle 360">
              <a:extLst>
                <a:ext uri="{FF2B5EF4-FFF2-40B4-BE49-F238E27FC236}">
                  <a16:creationId xmlns:a16="http://schemas.microsoft.com/office/drawing/2014/main" id="{A5CDA86A-4E84-4E5C-8C7F-26AE69190464}"/>
                </a:ext>
              </a:extLst>
            </p:cNvPr>
            <p:cNvSpPr>
              <a:spLocks noChangeAspect="1" noChangeArrowheads="1"/>
            </p:cNvSpPr>
            <p:nvPr/>
          </p:nvSpPr>
          <p:spPr bwMode="auto">
            <a:xfrm>
              <a:off x="3557" y="1755"/>
              <a:ext cx="5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US" altLang="zh-CN" sz="1400">
                  <a:solidFill>
                    <a:srgbClr val="000000"/>
                  </a:solidFill>
                  <a:latin typeface="黑体" panose="02010609060101010101" pitchFamily="49" charset="-122"/>
                </a:rPr>
                <a:t>$</a:t>
              </a:r>
              <a:endParaRPr lang="en-US" altLang="zh-CN" sz="1400">
                <a:latin typeface="黑体" panose="02010609060101010101" pitchFamily="49" charset="-122"/>
              </a:endParaRPr>
            </a:p>
          </p:txBody>
        </p:sp>
        <p:sp>
          <p:nvSpPr>
            <p:cNvPr id="111" name="Rectangle 361">
              <a:extLst>
                <a:ext uri="{FF2B5EF4-FFF2-40B4-BE49-F238E27FC236}">
                  <a16:creationId xmlns:a16="http://schemas.microsoft.com/office/drawing/2014/main" id="{CC351D9E-F5C7-498B-9FC2-87DF244F08C3}"/>
                </a:ext>
              </a:extLst>
            </p:cNvPr>
            <p:cNvSpPr>
              <a:spLocks noChangeAspect="1" noChangeArrowheads="1"/>
            </p:cNvSpPr>
            <p:nvPr/>
          </p:nvSpPr>
          <p:spPr bwMode="auto">
            <a:xfrm>
              <a:off x="3557" y="1885"/>
              <a:ext cx="5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US" altLang="zh-CN" sz="1400">
                  <a:solidFill>
                    <a:srgbClr val="000000"/>
                  </a:solidFill>
                  <a:latin typeface="黑体" panose="02010609060101010101" pitchFamily="49" charset="-122"/>
                </a:rPr>
                <a:t>$</a:t>
              </a:r>
              <a:endParaRPr lang="en-US" altLang="zh-CN" sz="1400">
                <a:latin typeface="黑体" panose="02010609060101010101" pitchFamily="49" charset="-122"/>
              </a:endParaRPr>
            </a:p>
          </p:txBody>
        </p:sp>
        <p:sp>
          <p:nvSpPr>
            <p:cNvPr id="112" name="Rectangle 362">
              <a:extLst>
                <a:ext uri="{FF2B5EF4-FFF2-40B4-BE49-F238E27FC236}">
                  <a16:creationId xmlns:a16="http://schemas.microsoft.com/office/drawing/2014/main" id="{EED24C29-CD56-4741-93DA-46FFCB1ECB37}"/>
                </a:ext>
              </a:extLst>
            </p:cNvPr>
            <p:cNvSpPr>
              <a:spLocks noChangeAspect="1" noChangeArrowheads="1"/>
            </p:cNvSpPr>
            <p:nvPr/>
          </p:nvSpPr>
          <p:spPr bwMode="auto">
            <a:xfrm>
              <a:off x="3557" y="2012"/>
              <a:ext cx="5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US" altLang="zh-CN" sz="1400">
                  <a:solidFill>
                    <a:srgbClr val="000000"/>
                  </a:solidFill>
                  <a:latin typeface="黑体" panose="02010609060101010101" pitchFamily="49" charset="-122"/>
                </a:rPr>
                <a:t>$</a:t>
              </a:r>
              <a:endParaRPr lang="en-US" altLang="zh-CN" sz="1400">
                <a:latin typeface="黑体" panose="02010609060101010101" pitchFamily="49" charset="-122"/>
              </a:endParaRPr>
            </a:p>
          </p:txBody>
        </p:sp>
        <p:grpSp>
          <p:nvGrpSpPr>
            <p:cNvPr id="113" name="Group 363">
              <a:extLst>
                <a:ext uri="{FF2B5EF4-FFF2-40B4-BE49-F238E27FC236}">
                  <a16:creationId xmlns:a16="http://schemas.microsoft.com/office/drawing/2014/main" id="{539D31DD-7758-44DD-A573-75A9E830A5F7}"/>
                </a:ext>
              </a:extLst>
            </p:cNvPr>
            <p:cNvGrpSpPr>
              <a:grpSpLocks noChangeAspect="1"/>
            </p:cNvGrpSpPr>
            <p:nvPr/>
          </p:nvGrpSpPr>
          <p:grpSpPr bwMode="auto">
            <a:xfrm>
              <a:off x="2092" y="2591"/>
              <a:ext cx="1624" cy="1205"/>
              <a:chOff x="2092" y="2591"/>
              <a:chExt cx="1624" cy="1205"/>
            </a:xfrm>
          </p:grpSpPr>
          <p:sp>
            <p:nvSpPr>
              <p:cNvPr id="289" name="Freeform 364">
                <a:extLst>
                  <a:ext uri="{FF2B5EF4-FFF2-40B4-BE49-F238E27FC236}">
                    <a16:creationId xmlns:a16="http://schemas.microsoft.com/office/drawing/2014/main" id="{FAFD4A3C-0565-4FB6-93F8-FA8831033D44}"/>
                  </a:ext>
                </a:extLst>
              </p:cNvPr>
              <p:cNvSpPr>
                <a:spLocks noChangeAspect="1"/>
              </p:cNvSpPr>
              <p:nvPr/>
            </p:nvSpPr>
            <p:spPr bwMode="auto">
              <a:xfrm>
                <a:off x="2092" y="2591"/>
                <a:ext cx="1610" cy="1190"/>
              </a:xfrm>
              <a:custGeom>
                <a:avLst/>
                <a:gdLst>
                  <a:gd name="T0" fmla="*/ 2291 w 1158"/>
                  <a:gd name="T1" fmla="*/ 0 h 770"/>
                  <a:gd name="T2" fmla="*/ 1851 w 1158"/>
                  <a:gd name="T3" fmla="*/ 258 h 770"/>
                  <a:gd name="T4" fmla="*/ 1438 w 1158"/>
                  <a:gd name="T5" fmla="*/ 617 h 770"/>
                  <a:gd name="T6" fmla="*/ 976 w 1158"/>
                  <a:gd name="T7" fmla="*/ 1306 h 770"/>
                  <a:gd name="T8" fmla="*/ 688 w 1158"/>
                  <a:gd name="T9" fmla="*/ 2278 h 770"/>
                  <a:gd name="T10" fmla="*/ 405 w 1158"/>
                  <a:gd name="T11" fmla="*/ 3119 h 770"/>
                  <a:gd name="T12" fmla="*/ 209 w 1158"/>
                  <a:gd name="T13" fmla="*/ 4426 h 770"/>
                  <a:gd name="T14" fmla="*/ 1 w 1158"/>
                  <a:gd name="T15" fmla="*/ 5720 h 770"/>
                  <a:gd name="T16" fmla="*/ 0 w 1158"/>
                  <a:gd name="T17" fmla="*/ 7261 h 770"/>
                  <a:gd name="T18" fmla="*/ 0 w 1158"/>
                  <a:gd name="T19" fmla="*/ 135708 h 770"/>
                  <a:gd name="T20" fmla="*/ 1 w 1158"/>
                  <a:gd name="T21" fmla="*/ 137205 h 770"/>
                  <a:gd name="T22" fmla="*/ 209 w 1158"/>
                  <a:gd name="T23" fmla="*/ 138484 h 770"/>
                  <a:gd name="T24" fmla="*/ 405 w 1158"/>
                  <a:gd name="T25" fmla="*/ 139789 h 770"/>
                  <a:gd name="T26" fmla="*/ 688 w 1158"/>
                  <a:gd name="T27" fmla="*/ 140908 h 770"/>
                  <a:gd name="T28" fmla="*/ 976 w 1158"/>
                  <a:gd name="T29" fmla="*/ 141636 h 770"/>
                  <a:gd name="T30" fmla="*/ 1438 w 1158"/>
                  <a:gd name="T31" fmla="*/ 142336 h 770"/>
                  <a:gd name="T32" fmla="*/ 1851 w 1158"/>
                  <a:gd name="T33" fmla="*/ 142653 h 770"/>
                  <a:gd name="T34" fmla="*/ 2291 w 1158"/>
                  <a:gd name="T35" fmla="*/ 142936 h 770"/>
                  <a:gd name="T36" fmla="*/ 58153 w 1158"/>
                  <a:gd name="T37" fmla="*/ 142936 h 770"/>
                  <a:gd name="T38" fmla="*/ 58636 w 1158"/>
                  <a:gd name="T39" fmla="*/ 142653 h 770"/>
                  <a:gd name="T40" fmla="*/ 58987 w 1158"/>
                  <a:gd name="T41" fmla="*/ 142336 h 770"/>
                  <a:gd name="T42" fmla="*/ 59437 w 1158"/>
                  <a:gd name="T43" fmla="*/ 141636 h 770"/>
                  <a:gd name="T44" fmla="*/ 59733 w 1158"/>
                  <a:gd name="T45" fmla="*/ 140908 h 770"/>
                  <a:gd name="T46" fmla="*/ 60027 w 1158"/>
                  <a:gd name="T47" fmla="*/ 139789 h 770"/>
                  <a:gd name="T48" fmla="*/ 60173 w 1158"/>
                  <a:gd name="T49" fmla="*/ 138484 h 770"/>
                  <a:gd name="T50" fmla="*/ 60376 w 1158"/>
                  <a:gd name="T51" fmla="*/ 137205 h 770"/>
                  <a:gd name="T52" fmla="*/ 60413 w 1158"/>
                  <a:gd name="T53" fmla="*/ 135708 h 770"/>
                  <a:gd name="T54" fmla="*/ 60413 w 1158"/>
                  <a:gd name="T55" fmla="*/ 7261 h 770"/>
                  <a:gd name="T56" fmla="*/ 60376 w 1158"/>
                  <a:gd name="T57" fmla="*/ 5720 h 770"/>
                  <a:gd name="T58" fmla="*/ 60173 w 1158"/>
                  <a:gd name="T59" fmla="*/ 4426 h 770"/>
                  <a:gd name="T60" fmla="*/ 60027 w 1158"/>
                  <a:gd name="T61" fmla="*/ 3119 h 770"/>
                  <a:gd name="T62" fmla="*/ 59733 w 1158"/>
                  <a:gd name="T63" fmla="*/ 2278 h 770"/>
                  <a:gd name="T64" fmla="*/ 59437 w 1158"/>
                  <a:gd name="T65" fmla="*/ 1306 h 770"/>
                  <a:gd name="T66" fmla="*/ 58987 w 1158"/>
                  <a:gd name="T67" fmla="*/ 617 h 770"/>
                  <a:gd name="T68" fmla="*/ 58636 w 1158"/>
                  <a:gd name="T69" fmla="*/ 258 h 770"/>
                  <a:gd name="T70" fmla="*/ 58153 w 1158"/>
                  <a:gd name="T71" fmla="*/ 0 h 770"/>
                  <a:gd name="T72" fmla="*/ 2291 w 1158"/>
                  <a:gd name="T73" fmla="*/ 0 h 77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58"/>
                  <a:gd name="T112" fmla="*/ 0 h 770"/>
                  <a:gd name="T113" fmla="*/ 1158 w 1158"/>
                  <a:gd name="T114" fmla="*/ 770 h 77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58" h="770">
                    <a:moveTo>
                      <a:pt x="44" y="0"/>
                    </a:moveTo>
                    <a:lnTo>
                      <a:pt x="35" y="1"/>
                    </a:lnTo>
                    <a:lnTo>
                      <a:pt x="27" y="3"/>
                    </a:lnTo>
                    <a:lnTo>
                      <a:pt x="19" y="7"/>
                    </a:lnTo>
                    <a:lnTo>
                      <a:pt x="13" y="12"/>
                    </a:lnTo>
                    <a:lnTo>
                      <a:pt x="8" y="17"/>
                    </a:lnTo>
                    <a:lnTo>
                      <a:pt x="4" y="24"/>
                    </a:lnTo>
                    <a:lnTo>
                      <a:pt x="1" y="31"/>
                    </a:lnTo>
                    <a:lnTo>
                      <a:pt x="0" y="39"/>
                    </a:lnTo>
                    <a:lnTo>
                      <a:pt x="0" y="731"/>
                    </a:lnTo>
                    <a:lnTo>
                      <a:pt x="1" y="739"/>
                    </a:lnTo>
                    <a:lnTo>
                      <a:pt x="4" y="746"/>
                    </a:lnTo>
                    <a:lnTo>
                      <a:pt x="8" y="753"/>
                    </a:lnTo>
                    <a:lnTo>
                      <a:pt x="13" y="759"/>
                    </a:lnTo>
                    <a:lnTo>
                      <a:pt x="19" y="763"/>
                    </a:lnTo>
                    <a:lnTo>
                      <a:pt x="27" y="767"/>
                    </a:lnTo>
                    <a:lnTo>
                      <a:pt x="35" y="769"/>
                    </a:lnTo>
                    <a:lnTo>
                      <a:pt x="44" y="770"/>
                    </a:lnTo>
                    <a:lnTo>
                      <a:pt x="1115" y="770"/>
                    </a:lnTo>
                    <a:lnTo>
                      <a:pt x="1124" y="769"/>
                    </a:lnTo>
                    <a:lnTo>
                      <a:pt x="1131" y="767"/>
                    </a:lnTo>
                    <a:lnTo>
                      <a:pt x="1139" y="763"/>
                    </a:lnTo>
                    <a:lnTo>
                      <a:pt x="1145" y="759"/>
                    </a:lnTo>
                    <a:lnTo>
                      <a:pt x="1151" y="753"/>
                    </a:lnTo>
                    <a:lnTo>
                      <a:pt x="1154" y="746"/>
                    </a:lnTo>
                    <a:lnTo>
                      <a:pt x="1157" y="739"/>
                    </a:lnTo>
                    <a:lnTo>
                      <a:pt x="1158" y="731"/>
                    </a:lnTo>
                    <a:lnTo>
                      <a:pt x="1158" y="39"/>
                    </a:lnTo>
                    <a:lnTo>
                      <a:pt x="1157" y="31"/>
                    </a:lnTo>
                    <a:lnTo>
                      <a:pt x="1154" y="24"/>
                    </a:lnTo>
                    <a:lnTo>
                      <a:pt x="1151" y="17"/>
                    </a:lnTo>
                    <a:lnTo>
                      <a:pt x="1145" y="12"/>
                    </a:lnTo>
                    <a:lnTo>
                      <a:pt x="1139" y="7"/>
                    </a:lnTo>
                    <a:lnTo>
                      <a:pt x="1131" y="3"/>
                    </a:lnTo>
                    <a:lnTo>
                      <a:pt x="1124" y="1"/>
                    </a:lnTo>
                    <a:lnTo>
                      <a:pt x="1115" y="0"/>
                    </a:lnTo>
                    <a:lnTo>
                      <a:pt x="44" y="0"/>
                    </a:lnTo>
                    <a:close/>
                  </a:path>
                </a:pathLst>
              </a:custGeom>
              <a:solidFill>
                <a:srgbClr val="FAD9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0" name="Freeform 365">
                <a:extLst>
                  <a:ext uri="{FF2B5EF4-FFF2-40B4-BE49-F238E27FC236}">
                    <a16:creationId xmlns:a16="http://schemas.microsoft.com/office/drawing/2014/main" id="{F67F70CF-3724-4396-982C-C1EEB03F2DB9}"/>
                  </a:ext>
                </a:extLst>
              </p:cNvPr>
              <p:cNvSpPr>
                <a:spLocks noChangeAspect="1"/>
              </p:cNvSpPr>
              <p:nvPr/>
            </p:nvSpPr>
            <p:spPr bwMode="auto">
              <a:xfrm>
                <a:off x="2106" y="2605"/>
                <a:ext cx="1610" cy="1191"/>
              </a:xfrm>
              <a:custGeom>
                <a:avLst/>
                <a:gdLst>
                  <a:gd name="T0" fmla="*/ 2291 w 1158"/>
                  <a:gd name="T1" fmla="*/ 0 h 771"/>
                  <a:gd name="T2" fmla="*/ 1851 w 1158"/>
                  <a:gd name="T3" fmla="*/ 258 h 771"/>
                  <a:gd name="T4" fmla="*/ 1438 w 1158"/>
                  <a:gd name="T5" fmla="*/ 723 h 771"/>
                  <a:gd name="T6" fmla="*/ 1051 w 1158"/>
                  <a:gd name="T7" fmla="*/ 1305 h 771"/>
                  <a:gd name="T8" fmla="*/ 688 w 1158"/>
                  <a:gd name="T9" fmla="*/ 2272 h 771"/>
                  <a:gd name="T10" fmla="*/ 405 w 1158"/>
                  <a:gd name="T11" fmla="*/ 3315 h 771"/>
                  <a:gd name="T12" fmla="*/ 209 w 1158"/>
                  <a:gd name="T13" fmla="*/ 4662 h 771"/>
                  <a:gd name="T14" fmla="*/ 108 w 1158"/>
                  <a:gd name="T15" fmla="*/ 5882 h 771"/>
                  <a:gd name="T16" fmla="*/ 0 w 1158"/>
                  <a:gd name="T17" fmla="*/ 7430 h 771"/>
                  <a:gd name="T18" fmla="*/ 0 w 1158"/>
                  <a:gd name="T19" fmla="*/ 134940 h 771"/>
                  <a:gd name="T20" fmla="*/ 108 w 1158"/>
                  <a:gd name="T21" fmla="*/ 136472 h 771"/>
                  <a:gd name="T22" fmla="*/ 209 w 1158"/>
                  <a:gd name="T23" fmla="*/ 137736 h 771"/>
                  <a:gd name="T24" fmla="*/ 405 w 1158"/>
                  <a:gd name="T25" fmla="*/ 139030 h 771"/>
                  <a:gd name="T26" fmla="*/ 688 w 1158"/>
                  <a:gd name="T27" fmla="*/ 140048 h 771"/>
                  <a:gd name="T28" fmla="*/ 1051 w 1158"/>
                  <a:gd name="T29" fmla="*/ 141054 h 771"/>
                  <a:gd name="T30" fmla="*/ 1438 w 1158"/>
                  <a:gd name="T31" fmla="*/ 141655 h 771"/>
                  <a:gd name="T32" fmla="*/ 1851 w 1158"/>
                  <a:gd name="T33" fmla="*/ 141979 h 771"/>
                  <a:gd name="T34" fmla="*/ 2291 w 1158"/>
                  <a:gd name="T35" fmla="*/ 142330 h 771"/>
                  <a:gd name="T36" fmla="*/ 58153 w 1158"/>
                  <a:gd name="T37" fmla="*/ 142330 h 771"/>
                  <a:gd name="T38" fmla="*/ 58636 w 1158"/>
                  <a:gd name="T39" fmla="*/ 141979 h 771"/>
                  <a:gd name="T40" fmla="*/ 59046 w 1158"/>
                  <a:gd name="T41" fmla="*/ 141655 h 771"/>
                  <a:gd name="T42" fmla="*/ 59437 w 1158"/>
                  <a:gd name="T43" fmla="*/ 141054 h 771"/>
                  <a:gd name="T44" fmla="*/ 59784 w 1158"/>
                  <a:gd name="T45" fmla="*/ 140048 h 771"/>
                  <a:gd name="T46" fmla="*/ 60027 w 1158"/>
                  <a:gd name="T47" fmla="*/ 139030 h 771"/>
                  <a:gd name="T48" fmla="*/ 60274 w 1158"/>
                  <a:gd name="T49" fmla="*/ 137736 h 771"/>
                  <a:gd name="T50" fmla="*/ 60376 w 1158"/>
                  <a:gd name="T51" fmla="*/ 136472 h 771"/>
                  <a:gd name="T52" fmla="*/ 60413 w 1158"/>
                  <a:gd name="T53" fmla="*/ 134940 h 771"/>
                  <a:gd name="T54" fmla="*/ 60413 w 1158"/>
                  <a:gd name="T55" fmla="*/ 7430 h 771"/>
                  <a:gd name="T56" fmla="*/ 60376 w 1158"/>
                  <a:gd name="T57" fmla="*/ 5882 h 771"/>
                  <a:gd name="T58" fmla="*/ 60274 w 1158"/>
                  <a:gd name="T59" fmla="*/ 4662 h 771"/>
                  <a:gd name="T60" fmla="*/ 60027 w 1158"/>
                  <a:gd name="T61" fmla="*/ 3315 h 771"/>
                  <a:gd name="T62" fmla="*/ 59784 w 1158"/>
                  <a:gd name="T63" fmla="*/ 2272 h 771"/>
                  <a:gd name="T64" fmla="*/ 59437 w 1158"/>
                  <a:gd name="T65" fmla="*/ 1305 h 771"/>
                  <a:gd name="T66" fmla="*/ 59046 w 1158"/>
                  <a:gd name="T67" fmla="*/ 723 h 771"/>
                  <a:gd name="T68" fmla="*/ 58636 w 1158"/>
                  <a:gd name="T69" fmla="*/ 258 h 771"/>
                  <a:gd name="T70" fmla="*/ 58153 w 1158"/>
                  <a:gd name="T71" fmla="*/ 0 h 771"/>
                  <a:gd name="T72" fmla="*/ 2291 w 1158"/>
                  <a:gd name="T73" fmla="*/ 0 h 77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58"/>
                  <a:gd name="T112" fmla="*/ 0 h 771"/>
                  <a:gd name="T113" fmla="*/ 1158 w 1158"/>
                  <a:gd name="T114" fmla="*/ 771 h 77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58" h="771">
                    <a:moveTo>
                      <a:pt x="44" y="0"/>
                    </a:moveTo>
                    <a:lnTo>
                      <a:pt x="35" y="1"/>
                    </a:lnTo>
                    <a:lnTo>
                      <a:pt x="27" y="4"/>
                    </a:lnTo>
                    <a:lnTo>
                      <a:pt x="20" y="7"/>
                    </a:lnTo>
                    <a:lnTo>
                      <a:pt x="13" y="12"/>
                    </a:lnTo>
                    <a:lnTo>
                      <a:pt x="8" y="18"/>
                    </a:lnTo>
                    <a:lnTo>
                      <a:pt x="4" y="25"/>
                    </a:lnTo>
                    <a:lnTo>
                      <a:pt x="2" y="32"/>
                    </a:lnTo>
                    <a:lnTo>
                      <a:pt x="0" y="40"/>
                    </a:lnTo>
                    <a:lnTo>
                      <a:pt x="0" y="731"/>
                    </a:lnTo>
                    <a:lnTo>
                      <a:pt x="2" y="739"/>
                    </a:lnTo>
                    <a:lnTo>
                      <a:pt x="4" y="746"/>
                    </a:lnTo>
                    <a:lnTo>
                      <a:pt x="8" y="753"/>
                    </a:lnTo>
                    <a:lnTo>
                      <a:pt x="13" y="759"/>
                    </a:lnTo>
                    <a:lnTo>
                      <a:pt x="20" y="764"/>
                    </a:lnTo>
                    <a:lnTo>
                      <a:pt x="27" y="767"/>
                    </a:lnTo>
                    <a:lnTo>
                      <a:pt x="35" y="769"/>
                    </a:lnTo>
                    <a:lnTo>
                      <a:pt x="44" y="771"/>
                    </a:lnTo>
                    <a:lnTo>
                      <a:pt x="1115" y="771"/>
                    </a:lnTo>
                    <a:lnTo>
                      <a:pt x="1124" y="769"/>
                    </a:lnTo>
                    <a:lnTo>
                      <a:pt x="1132" y="767"/>
                    </a:lnTo>
                    <a:lnTo>
                      <a:pt x="1139" y="764"/>
                    </a:lnTo>
                    <a:lnTo>
                      <a:pt x="1146" y="759"/>
                    </a:lnTo>
                    <a:lnTo>
                      <a:pt x="1151" y="753"/>
                    </a:lnTo>
                    <a:lnTo>
                      <a:pt x="1155" y="746"/>
                    </a:lnTo>
                    <a:lnTo>
                      <a:pt x="1157" y="739"/>
                    </a:lnTo>
                    <a:lnTo>
                      <a:pt x="1158" y="731"/>
                    </a:lnTo>
                    <a:lnTo>
                      <a:pt x="1158" y="40"/>
                    </a:lnTo>
                    <a:lnTo>
                      <a:pt x="1157" y="32"/>
                    </a:lnTo>
                    <a:lnTo>
                      <a:pt x="1155" y="25"/>
                    </a:lnTo>
                    <a:lnTo>
                      <a:pt x="1151" y="18"/>
                    </a:lnTo>
                    <a:lnTo>
                      <a:pt x="1146" y="12"/>
                    </a:lnTo>
                    <a:lnTo>
                      <a:pt x="1139" y="7"/>
                    </a:lnTo>
                    <a:lnTo>
                      <a:pt x="1132" y="4"/>
                    </a:lnTo>
                    <a:lnTo>
                      <a:pt x="1124" y="1"/>
                    </a:lnTo>
                    <a:lnTo>
                      <a:pt x="1115" y="0"/>
                    </a:lnTo>
                    <a:lnTo>
                      <a:pt x="44" y="0"/>
                    </a:lnTo>
                    <a:close/>
                  </a:path>
                </a:pathLst>
              </a:custGeom>
              <a:solidFill>
                <a:srgbClr val="9473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1" name="Freeform 366">
                <a:extLst>
                  <a:ext uri="{FF2B5EF4-FFF2-40B4-BE49-F238E27FC236}">
                    <a16:creationId xmlns:a16="http://schemas.microsoft.com/office/drawing/2014/main" id="{AC8C8C11-14D9-4F48-B63F-C5A109D4602D}"/>
                  </a:ext>
                </a:extLst>
              </p:cNvPr>
              <p:cNvSpPr>
                <a:spLocks noChangeAspect="1"/>
              </p:cNvSpPr>
              <p:nvPr/>
            </p:nvSpPr>
            <p:spPr bwMode="auto">
              <a:xfrm>
                <a:off x="2099" y="2599"/>
                <a:ext cx="1610" cy="1189"/>
              </a:xfrm>
              <a:custGeom>
                <a:avLst/>
                <a:gdLst>
                  <a:gd name="T0" fmla="*/ 2291 w 1158"/>
                  <a:gd name="T1" fmla="*/ 0 h 770"/>
                  <a:gd name="T2" fmla="*/ 1851 w 1158"/>
                  <a:gd name="T3" fmla="*/ 255 h 770"/>
                  <a:gd name="T4" fmla="*/ 1438 w 1158"/>
                  <a:gd name="T5" fmla="*/ 608 h 770"/>
                  <a:gd name="T6" fmla="*/ 976 w 1158"/>
                  <a:gd name="T7" fmla="*/ 1305 h 770"/>
                  <a:gd name="T8" fmla="*/ 688 w 1158"/>
                  <a:gd name="T9" fmla="*/ 2015 h 770"/>
                  <a:gd name="T10" fmla="*/ 405 w 1158"/>
                  <a:gd name="T11" fmla="*/ 3111 h 770"/>
                  <a:gd name="T12" fmla="*/ 209 w 1158"/>
                  <a:gd name="T13" fmla="*/ 4390 h 770"/>
                  <a:gd name="T14" fmla="*/ 108 w 1158"/>
                  <a:gd name="T15" fmla="*/ 5696 h 770"/>
                  <a:gd name="T16" fmla="*/ 0 w 1158"/>
                  <a:gd name="T17" fmla="*/ 7179 h 770"/>
                  <a:gd name="T18" fmla="*/ 0 w 1158"/>
                  <a:gd name="T19" fmla="*/ 134303 h 770"/>
                  <a:gd name="T20" fmla="*/ 108 w 1158"/>
                  <a:gd name="T21" fmla="*/ 135829 h 770"/>
                  <a:gd name="T22" fmla="*/ 209 w 1158"/>
                  <a:gd name="T23" fmla="*/ 137113 h 770"/>
                  <a:gd name="T24" fmla="*/ 405 w 1158"/>
                  <a:gd name="T25" fmla="*/ 138410 h 770"/>
                  <a:gd name="T26" fmla="*/ 688 w 1158"/>
                  <a:gd name="T27" fmla="*/ 139255 h 770"/>
                  <a:gd name="T28" fmla="*/ 976 w 1158"/>
                  <a:gd name="T29" fmla="*/ 140233 h 770"/>
                  <a:gd name="T30" fmla="*/ 1438 w 1158"/>
                  <a:gd name="T31" fmla="*/ 140799 h 770"/>
                  <a:gd name="T32" fmla="*/ 1851 w 1158"/>
                  <a:gd name="T33" fmla="*/ 141258 h 770"/>
                  <a:gd name="T34" fmla="*/ 2291 w 1158"/>
                  <a:gd name="T35" fmla="*/ 141503 h 770"/>
                  <a:gd name="T36" fmla="*/ 58153 w 1158"/>
                  <a:gd name="T37" fmla="*/ 141503 h 770"/>
                  <a:gd name="T38" fmla="*/ 58636 w 1158"/>
                  <a:gd name="T39" fmla="*/ 141258 h 770"/>
                  <a:gd name="T40" fmla="*/ 58987 w 1158"/>
                  <a:gd name="T41" fmla="*/ 140799 h 770"/>
                  <a:gd name="T42" fmla="*/ 59437 w 1158"/>
                  <a:gd name="T43" fmla="*/ 140233 h 770"/>
                  <a:gd name="T44" fmla="*/ 59784 w 1158"/>
                  <a:gd name="T45" fmla="*/ 139255 h 770"/>
                  <a:gd name="T46" fmla="*/ 60027 w 1158"/>
                  <a:gd name="T47" fmla="*/ 138410 h 770"/>
                  <a:gd name="T48" fmla="*/ 60274 w 1158"/>
                  <a:gd name="T49" fmla="*/ 137113 h 770"/>
                  <a:gd name="T50" fmla="*/ 60376 w 1158"/>
                  <a:gd name="T51" fmla="*/ 135829 h 770"/>
                  <a:gd name="T52" fmla="*/ 60413 w 1158"/>
                  <a:gd name="T53" fmla="*/ 134303 h 770"/>
                  <a:gd name="T54" fmla="*/ 60413 w 1158"/>
                  <a:gd name="T55" fmla="*/ 7179 h 770"/>
                  <a:gd name="T56" fmla="*/ 60376 w 1158"/>
                  <a:gd name="T57" fmla="*/ 5696 h 770"/>
                  <a:gd name="T58" fmla="*/ 60274 w 1158"/>
                  <a:gd name="T59" fmla="*/ 4390 h 770"/>
                  <a:gd name="T60" fmla="*/ 60027 w 1158"/>
                  <a:gd name="T61" fmla="*/ 3111 h 770"/>
                  <a:gd name="T62" fmla="*/ 59784 w 1158"/>
                  <a:gd name="T63" fmla="*/ 2015 h 770"/>
                  <a:gd name="T64" fmla="*/ 59437 w 1158"/>
                  <a:gd name="T65" fmla="*/ 1305 h 770"/>
                  <a:gd name="T66" fmla="*/ 58987 w 1158"/>
                  <a:gd name="T67" fmla="*/ 608 h 770"/>
                  <a:gd name="T68" fmla="*/ 58636 w 1158"/>
                  <a:gd name="T69" fmla="*/ 255 h 770"/>
                  <a:gd name="T70" fmla="*/ 58153 w 1158"/>
                  <a:gd name="T71" fmla="*/ 0 h 770"/>
                  <a:gd name="T72" fmla="*/ 2291 w 1158"/>
                  <a:gd name="T73" fmla="*/ 0 h 77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58"/>
                  <a:gd name="T112" fmla="*/ 0 h 770"/>
                  <a:gd name="T113" fmla="*/ 1158 w 1158"/>
                  <a:gd name="T114" fmla="*/ 770 h 77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58" h="770">
                    <a:moveTo>
                      <a:pt x="44" y="0"/>
                    </a:moveTo>
                    <a:lnTo>
                      <a:pt x="35" y="1"/>
                    </a:lnTo>
                    <a:lnTo>
                      <a:pt x="27" y="3"/>
                    </a:lnTo>
                    <a:lnTo>
                      <a:pt x="19" y="7"/>
                    </a:lnTo>
                    <a:lnTo>
                      <a:pt x="13" y="11"/>
                    </a:lnTo>
                    <a:lnTo>
                      <a:pt x="8" y="17"/>
                    </a:lnTo>
                    <a:lnTo>
                      <a:pt x="4" y="24"/>
                    </a:lnTo>
                    <a:lnTo>
                      <a:pt x="2" y="31"/>
                    </a:lnTo>
                    <a:lnTo>
                      <a:pt x="0" y="39"/>
                    </a:lnTo>
                    <a:lnTo>
                      <a:pt x="0" y="731"/>
                    </a:lnTo>
                    <a:lnTo>
                      <a:pt x="2" y="739"/>
                    </a:lnTo>
                    <a:lnTo>
                      <a:pt x="4" y="746"/>
                    </a:lnTo>
                    <a:lnTo>
                      <a:pt x="8" y="753"/>
                    </a:lnTo>
                    <a:lnTo>
                      <a:pt x="13" y="758"/>
                    </a:lnTo>
                    <a:lnTo>
                      <a:pt x="19" y="763"/>
                    </a:lnTo>
                    <a:lnTo>
                      <a:pt x="27" y="766"/>
                    </a:lnTo>
                    <a:lnTo>
                      <a:pt x="35" y="769"/>
                    </a:lnTo>
                    <a:lnTo>
                      <a:pt x="44" y="770"/>
                    </a:lnTo>
                    <a:lnTo>
                      <a:pt x="1115" y="770"/>
                    </a:lnTo>
                    <a:lnTo>
                      <a:pt x="1124" y="769"/>
                    </a:lnTo>
                    <a:lnTo>
                      <a:pt x="1131" y="766"/>
                    </a:lnTo>
                    <a:lnTo>
                      <a:pt x="1139" y="763"/>
                    </a:lnTo>
                    <a:lnTo>
                      <a:pt x="1146" y="758"/>
                    </a:lnTo>
                    <a:lnTo>
                      <a:pt x="1151" y="753"/>
                    </a:lnTo>
                    <a:lnTo>
                      <a:pt x="1155" y="746"/>
                    </a:lnTo>
                    <a:lnTo>
                      <a:pt x="1157" y="739"/>
                    </a:lnTo>
                    <a:lnTo>
                      <a:pt x="1158" y="731"/>
                    </a:lnTo>
                    <a:lnTo>
                      <a:pt x="1158" y="39"/>
                    </a:lnTo>
                    <a:lnTo>
                      <a:pt x="1157" y="31"/>
                    </a:lnTo>
                    <a:lnTo>
                      <a:pt x="1155" y="24"/>
                    </a:lnTo>
                    <a:lnTo>
                      <a:pt x="1151" y="17"/>
                    </a:lnTo>
                    <a:lnTo>
                      <a:pt x="1146" y="11"/>
                    </a:lnTo>
                    <a:lnTo>
                      <a:pt x="1139" y="7"/>
                    </a:lnTo>
                    <a:lnTo>
                      <a:pt x="1131" y="3"/>
                    </a:lnTo>
                    <a:lnTo>
                      <a:pt x="1124" y="1"/>
                    </a:lnTo>
                    <a:lnTo>
                      <a:pt x="1115" y="0"/>
                    </a:lnTo>
                    <a:lnTo>
                      <a:pt x="44" y="0"/>
                    </a:lnTo>
                    <a:close/>
                  </a:path>
                </a:pathLst>
              </a:custGeom>
              <a:solidFill>
                <a:srgbClr val="F6BF6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14" name="Group 367">
              <a:extLst>
                <a:ext uri="{FF2B5EF4-FFF2-40B4-BE49-F238E27FC236}">
                  <a16:creationId xmlns:a16="http://schemas.microsoft.com/office/drawing/2014/main" id="{482502E1-8195-4D4E-B816-68B51DA96902}"/>
                </a:ext>
              </a:extLst>
            </p:cNvPr>
            <p:cNvGrpSpPr>
              <a:grpSpLocks noChangeAspect="1"/>
            </p:cNvGrpSpPr>
            <p:nvPr/>
          </p:nvGrpSpPr>
          <p:grpSpPr bwMode="auto">
            <a:xfrm>
              <a:off x="2892" y="3207"/>
              <a:ext cx="703" cy="385"/>
              <a:chOff x="2770" y="2921"/>
              <a:chExt cx="506" cy="249"/>
            </a:xfrm>
          </p:grpSpPr>
          <p:grpSp>
            <p:nvGrpSpPr>
              <p:cNvPr id="281" name="Group 368">
                <a:extLst>
                  <a:ext uri="{FF2B5EF4-FFF2-40B4-BE49-F238E27FC236}">
                    <a16:creationId xmlns:a16="http://schemas.microsoft.com/office/drawing/2014/main" id="{28D4753A-76DD-4179-B82B-C66B3CF1D89F}"/>
                  </a:ext>
                </a:extLst>
              </p:cNvPr>
              <p:cNvGrpSpPr>
                <a:grpSpLocks noChangeAspect="1"/>
              </p:cNvGrpSpPr>
              <p:nvPr/>
            </p:nvGrpSpPr>
            <p:grpSpPr bwMode="auto">
              <a:xfrm>
                <a:off x="2770" y="2921"/>
                <a:ext cx="506" cy="249"/>
                <a:chOff x="2770" y="2921"/>
                <a:chExt cx="506" cy="249"/>
              </a:xfrm>
            </p:grpSpPr>
            <p:sp>
              <p:nvSpPr>
                <p:cNvPr id="287" name="Freeform 369">
                  <a:extLst>
                    <a:ext uri="{FF2B5EF4-FFF2-40B4-BE49-F238E27FC236}">
                      <a16:creationId xmlns:a16="http://schemas.microsoft.com/office/drawing/2014/main" id="{0B434775-FFE1-473E-AA37-5334A5A68840}"/>
                    </a:ext>
                  </a:extLst>
                </p:cNvPr>
                <p:cNvSpPr>
                  <a:spLocks noChangeAspect="1"/>
                </p:cNvSpPr>
                <p:nvPr/>
              </p:nvSpPr>
              <p:spPr bwMode="auto">
                <a:xfrm>
                  <a:off x="2770" y="3113"/>
                  <a:ext cx="506" cy="57"/>
                </a:xfrm>
                <a:custGeom>
                  <a:avLst/>
                  <a:gdLst>
                    <a:gd name="T0" fmla="*/ 0 w 506"/>
                    <a:gd name="T1" fmla="*/ 57 h 57"/>
                    <a:gd name="T2" fmla="*/ 331 w 506"/>
                    <a:gd name="T3" fmla="*/ 57 h 57"/>
                    <a:gd name="T4" fmla="*/ 506 w 506"/>
                    <a:gd name="T5" fmla="*/ 0 h 57"/>
                    <a:gd name="T6" fmla="*/ 130 w 506"/>
                    <a:gd name="T7" fmla="*/ 0 h 57"/>
                    <a:gd name="T8" fmla="*/ 0 w 506"/>
                    <a:gd name="T9" fmla="*/ 57 h 57"/>
                    <a:gd name="T10" fmla="*/ 0 60000 65536"/>
                    <a:gd name="T11" fmla="*/ 0 60000 65536"/>
                    <a:gd name="T12" fmla="*/ 0 60000 65536"/>
                    <a:gd name="T13" fmla="*/ 0 60000 65536"/>
                    <a:gd name="T14" fmla="*/ 0 60000 65536"/>
                    <a:gd name="T15" fmla="*/ 0 w 506"/>
                    <a:gd name="T16" fmla="*/ 0 h 57"/>
                    <a:gd name="T17" fmla="*/ 506 w 506"/>
                    <a:gd name="T18" fmla="*/ 57 h 57"/>
                  </a:gdLst>
                  <a:ahLst/>
                  <a:cxnLst>
                    <a:cxn ang="T10">
                      <a:pos x="T0" y="T1"/>
                    </a:cxn>
                    <a:cxn ang="T11">
                      <a:pos x="T2" y="T3"/>
                    </a:cxn>
                    <a:cxn ang="T12">
                      <a:pos x="T4" y="T5"/>
                    </a:cxn>
                    <a:cxn ang="T13">
                      <a:pos x="T6" y="T7"/>
                    </a:cxn>
                    <a:cxn ang="T14">
                      <a:pos x="T8" y="T9"/>
                    </a:cxn>
                  </a:cxnLst>
                  <a:rect l="T15" t="T16" r="T17" b="T18"/>
                  <a:pathLst>
                    <a:path w="506" h="57">
                      <a:moveTo>
                        <a:pt x="0" y="57"/>
                      </a:moveTo>
                      <a:lnTo>
                        <a:pt x="331" y="57"/>
                      </a:lnTo>
                      <a:lnTo>
                        <a:pt x="506" y="0"/>
                      </a:lnTo>
                      <a:lnTo>
                        <a:pt x="130" y="0"/>
                      </a:lnTo>
                      <a:lnTo>
                        <a:pt x="0" y="57"/>
                      </a:lnTo>
                      <a:close/>
                    </a:path>
                  </a:pathLst>
                </a:custGeom>
                <a:solidFill>
                  <a:srgbClr val="C0C0C0"/>
                </a:solidFill>
                <a:ln w="1588">
                  <a:solidFill>
                    <a:srgbClr val="000000"/>
                  </a:solidFill>
                  <a:round/>
                  <a:headEnd/>
                  <a:tailEnd/>
                </a:ln>
              </p:spPr>
              <p:txBody>
                <a:bodyPr/>
                <a:lstStyle/>
                <a:p>
                  <a:endParaRPr lang="zh-CN" altLang="en-US"/>
                </a:p>
              </p:txBody>
            </p:sp>
            <p:sp>
              <p:nvSpPr>
                <p:cNvPr id="288" name="Freeform 370">
                  <a:extLst>
                    <a:ext uri="{FF2B5EF4-FFF2-40B4-BE49-F238E27FC236}">
                      <a16:creationId xmlns:a16="http://schemas.microsoft.com/office/drawing/2014/main" id="{2B2C263A-9E05-44D6-9DD1-BD7D062596F0}"/>
                    </a:ext>
                  </a:extLst>
                </p:cNvPr>
                <p:cNvSpPr>
                  <a:spLocks noChangeAspect="1"/>
                </p:cNvSpPr>
                <p:nvPr/>
              </p:nvSpPr>
              <p:spPr bwMode="auto">
                <a:xfrm>
                  <a:off x="2770" y="2921"/>
                  <a:ext cx="130" cy="249"/>
                </a:xfrm>
                <a:custGeom>
                  <a:avLst/>
                  <a:gdLst>
                    <a:gd name="T0" fmla="*/ 0 w 130"/>
                    <a:gd name="T1" fmla="*/ 249 h 249"/>
                    <a:gd name="T2" fmla="*/ 130 w 130"/>
                    <a:gd name="T3" fmla="*/ 192 h 249"/>
                    <a:gd name="T4" fmla="*/ 130 w 130"/>
                    <a:gd name="T5" fmla="*/ 0 h 249"/>
                    <a:gd name="T6" fmla="*/ 0 w 130"/>
                    <a:gd name="T7" fmla="*/ 36 h 249"/>
                    <a:gd name="T8" fmla="*/ 0 w 130"/>
                    <a:gd name="T9" fmla="*/ 249 h 249"/>
                    <a:gd name="T10" fmla="*/ 0 60000 65536"/>
                    <a:gd name="T11" fmla="*/ 0 60000 65536"/>
                    <a:gd name="T12" fmla="*/ 0 60000 65536"/>
                    <a:gd name="T13" fmla="*/ 0 60000 65536"/>
                    <a:gd name="T14" fmla="*/ 0 60000 65536"/>
                    <a:gd name="T15" fmla="*/ 0 w 130"/>
                    <a:gd name="T16" fmla="*/ 0 h 249"/>
                    <a:gd name="T17" fmla="*/ 130 w 130"/>
                    <a:gd name="T18" fmla="*/ 249 h 249"/>
                  </a:gdLst>
                  <a:ahLst/>
                  <a:cxnLst>
                    <a:cxn ang="T10">
                      <a:pos x="T0" y="T1"/>
                    </a:cxn>
                    <a:cxn ang="T11">
                      <a:pos x="T2" y="T3"/>
                    </a:cxn>
                    <a:cxn ang="T12">
                      <a:pos x="T4" y="T5"/>
                    </a:cxn>
                    <a:cxn ang="T13">
                      <a:pos x="T6" y="T7"/>
                    </a:cxn>
                    <a:cxn ang="T14">
                      <a:pos x="T8" y="T9"/>
                    </a:cxn>
                  </a:cxnLst>
                  <a:rect l="T15" t="T16" r="T17" b="T18"/>
                  <a:pathLst>
                    <a:path w="130" h="249">
                      <a:moveTo>
                        <a:pt x="0" y="249"/>
                      </a:moveTo>
                      <a:lnTo>
                        <a:pt x="130" y="192"/>
                      </a:lnTo>
                      <a:lnTo>
                        <a:pt x="130" y="0"/>
                      </a:lnTo>
                      <a:lnTo>
                        <a:pt x="0" y="36"/>
                      </a:lnTo>
                      <a:lnTo>
                        <a:pt x="0" y="249"/>
                      </a:lnTo>
                      <a:close/>
                    </a:path>
                  </a:pathLst>
                </a:custGeom>
                <a:solidFill>
                  <a:srgbClr val="808080"/>
                </a:solidFill>
                <a:ln w="1588">
                  <a:solidFill>
                    <a:srgbClr val="000000"/>
                  </a:solidFill>
                  <a:round/>
                  <a:headEnd/>
                  <a:tailEnd/>
                </a:ln>
              </p:spPr>
              <p:txBody>
                <a:bodyPr/>
                <a:lstStyle/>
                <a:p>
                  <a:endParaRPr lang="zh-CN" altLang="en-US"/>
                </a:p>
              </p:txBody>
            </p:sp>
          </p:grpSp>
          <p:grpSp>
            <p:nvGrpSpPr>
              <p:cNvPr id="282" name="Group 371">
                <a:extLst>
                  <a:ext uri="{FF2B5EF4-FFF2-40B4-BE49-F238E27FC236}">
                    <a16:creationId xmlns:a16="http://schemas.microsoft.com/office/drawing/2014/main" id="{69861BC1-707C-40FE-82AA-D4D9BD330A9B}"/>
                  </a:ext>
                </a:extLst>
              </p:cNvPr>
              <p:cNvGrpSpPr>
                <a:grpSpLocks noChangeAspect="1"/>
              </p:cNvGrpSpPr>
              <p:nvPr/>
            </p:nvGrpSpPr>
            <p:grpSpPr bwMode="auto">
              <a:xfrm>
                <a:off x="2800" y="2957"/>
                <a:ext cx="369" cy="199"/>
                <a:chOff x="2800" y="2957"/>
                <a:chExt cx="369" cy="199"/>
              </a:xfrm>
            </p:grpSpPr>
            <p:sp>
              <p:nvSpPr>
                <p:cNvPr id="283" name="Freeform 372">
                  <a:extLst>
                    <a:ext uri="{FF2B5EF4-FFF2-40B4-BE49-F238E27FC236}">
                      <a16:creationId xmlns:a16="http://schemas.microsoft.com/office/drawing/2014/main" id="{B86B74A7-2FE5-4AE5-8F10-9A52DD179243}"/>
                    </a:ext>
                  </a:extLst>
                </p:cNvPr>
                <p:cNvSpPr>
                  <a:spLocks noChangeAspect="1"/>
                </p:cNvSpPr>
                <p:nvPr/>
              </p:nvSpPr>
              <p:spPr bwMode="auto">
                <a:xfrm>
                  <a:off x="2854" y="2993"/>
                  <a:ext cx="230" cy="120"/>
                </a:xfrm>
                <a:custGeom>
                  <a:avLst/>
                  <a:gdLst>
                    <a:gd name="T0" fmla="*/ 0 w 230"/>
                    <a:gd name="T1" fmla="*/ 65 h 120"/>
                    <a:gd name="T2" fmla="*/ 61 w 230"/>
                    <a:gd name="T3" fmla="*/ 42 h 120"/>
                    <a:gd name="T4" fmla="*/ 99 w 230"/>
                    <a:gd name="T5" fmla="*/ 57 h 120"/>
                    <a:gd name="T6" fmla="*/ 120 w 230"/>
                    <a:gd name="T7" fmla="*/ 21 h 120"/>
                    <a:gd name="T8" fmla="*/ 184 w 230"/>
                    <a:gd name="T9" fmla="*/ 0 h 120"/>
                    <a:gd name="T10" fmla="*/ 230 w 230"/>
                    <a:gd name="T11" fmla="*/ 14 h 120"/>
                    <a:gd name="T12" fmla="*/ 161 w 230"/>
                    <a:gd name="T13" fmla="*/ 120 h 120"/>
                    <a:gd name="T14" fmla="*/ 0 w 230"/>
                    <a:gd name="T15" fmla="*/ 120 h 120"/>
                    <a:gd name="T16" fmla="*/ 0 w 230"/>
                    <a:gd name="T17" fmla="*/ 65 h 1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0"/>
                    <a:gd name="T28" fmla="*/ 0 h 120"/>
                    <a:gd name="T29" fmla="*/ 230 w 230"/>
                    <a:gd name="T30" fmla="*/ 120 h 1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0" h="120">
                      <a:moveTo>
                        <a:pt x="0" y="65"/>
                      </a:moveTo>
                      <a:lnTo>
                        <a:pt x="61" y="42"/>
                      </a:lnTo>
                      <a:lnTo>
                        <a:pt x="99" y="57"/>
                      </a:lnTo>
                      <a:lnTo>
                        <a:pt x="120" y="21"/>
                      </a:lnTo>
                      <a:lnTo>
                        <a:pt x="184" y="0"/>
                      </a:lnTo>
                      <a:lnTo>
                        <a:pt x="230" y="14"/>
                      </a:lnTo>
                      <a:lnTo>
                        <a:pt x="161" y="120"/>
                      </a:lnTo>
                      <a:lnTo>
                        <a:pt x="0" y="120"/>
                      </a:lnTo>
                      <a:lnTo>
                        <a:pt x="0" y="65"/>
                      </a:lnTo>
                      <a:close/>
                    </a:path>
                  </a:pathLst>
                </a:custGeom>
                <a:solidFill>
                  <a:srgbClr val="000080"/>
                </a:solidFill>
                <a:ln w="1588">
                  <a:solidFill>
                    <a:srgbClr val="000000"/>
                  </a:solidFill>
                  <a:round/>
                  <a:headEnd/>
                  <a:tailEnd/>
                </a:ln>
              </p:spPr>
              <p:txBody>
                <a:bodyPr/>
                <a:lstStyle/>
                <a:p>
                  <a:endParaRPr lang="zh-CN" altLang="en-US"/>
                </a:p>
              </p:txBody>
            </p:sp>
            <p:sp>
              <p:nvSpPr>
                <p:cNvPr id="284" name="Freeform 373">
                  <a:extLst>
                    <a:ext uri="{FF2B5EF4-FFF2-40B4-BE49-F238E27FC236}">
                      <a16:creationId xmlns:a16="http://schemas.microsoft.com/office/drawing/2014/main" id="{9109A824-F224-4B55-AC02-A5D9FC678271}"/>
                    </a:ext>
                  </a:extLst>
                </p:cNvPr>
                <p:cNvSpPr>
                  <a:spLocks noChangeAspect="1"/>
                </p:cNvSpPr>
                <p:nvPr/>
              </p:nvSpPr>
              <p:spPr bwMode="auto">
                <a:xfrm>
                  <a:off x="2800" y="2971"/>
                  <a:ext cx="307" cy="185"/>
                </a:xfrm>
                <a:custGeom>
                  <a:avLst/>
                  <a:gdLst>
                    <a:gd name="T0" fmla="*/ 0 w 307"/>
                    <a:gd name="T1" fmla="*/ 185 h 185"/>
                    <a:gd name="T2" fmla="*/ 307 w 307"/>
                    <a:gd name="T3" fmla="*/ 185 h 185"/>
                    <a:gd name="T4" fmla="*/ 307 w 307"/>
                    <a:gd name="T5" fmla="*/ 0 h 185"/>
                    <a:gd name="T6" fmla="*/ 239 w 307"/>
                    <a:gd name="T7" fmla="*/ 79 h 185"/>
                    <a:gd name="T8" fmla="*/ 177 w 307"/>
                    <a:gd name="T9" fmla="*/ 50 h 185"/>
                    <a:gd name="T10" fmla="*/ 116 w 307"/>
                    <a:gd name="T11" fmla="*/ 128 h 185"/>
                    <a:gd name="T12" fmla="*/ 54 w 307"/>
                    <a:gd name="T13" fmla="*/ 93 h 185"/>
                    <a:gd name="T14" fmla="*/ 0 w 307"/>
                    <a:gd name="T15" fmla="*/ 185 h 185"/>
                    <a:gd name="T16" fmla="*/ 0 60000 65536"/>
                    <a:gd name="T17" fmla="*/ 0 60000 65536"/>
                    <a:gd name="T18" fmla="*/ 0 60000 65536"/>
                    <a:gd name="T19" fmla="*/ 0 60000 65536"/>
                    <a:gd name="T20" fmla="*/ 0 60000 65536"/>
                    <a:gd name="T21" fmla="*/ 0 60000 65536"/>
                    <a:gd name="T22" fmla="*/ 0 60000 65536"/>
                    <a:gd name="T23" fmla="*/ 0 60000 65536"/>
                    <a:gd name="T24" fmla="*/ 0 w 307"/>
                    <a:gd name="T25" fmla="*/ 0 h 185"/>
                    <a:gd name="T26" fmla="*/ 307 w 307"/>
                    <a:gd name="T27" fmla="*/ 185 h 1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7" h="185">
                      <a:moveTo>
                        <a:pt x="0" y="185"/>
                      </a:moveTo>
                      <a:lnTo>
                        <a:pt x="307" y="185"/>
                      </a:lnTo>
                      <a:lnTo>
                        <a:pt x="307" y="0"/>
                      </a:lnTo>
                      <a:lnTo>
                        <a:pt x="239" y="79"/>
                      </a:lnTo>
                      <a:lnTo>
                        <a:pt x="177" y="50"/>
                      </a:lnTo>
                      <a:lnTo>
                        <a:pt x="116" y="128"/>
                      </a:lnTo>
                      <a:lnTo>
                        <a:pt x="54" y="93"/>
                      </a:lnTo>
                      <a:lnTo>
                        <a:pt x="0" y="185"/>
                      </a:lnTo>
                      <a:close/>
                    </a:path>
                  </a:pathLst>
                </a:custGeom>
                <a:solidFill>
                  <a:srgbClr val="0000FF"/>
                </a:solidFill>
                <a:ln w="1588">
                  <a:solidFill>
                    <a:srgbClr val="000000"/>
                  </a:solidFill>
                  <a:round/>
                  <a:headEnd/>
                  <a:tailEnd/>
                </a:ln>
              </p:spPr>
              <p:txBody>
                <a:bodyPr/>
                <a:lstStyle/>
                <a:p>
                  <a:endParaRPr lang="zh-CN" altLang="en-US"/>
                </a:p>
              </p:txBody>
            </p:sp>
            <p:sp>
              <p:nvSpPr>
                <p:cNvPr id="285" name="Freeform 374">
                  <a:extLst>
                    <a:ext uri="{FF2B5EF4-FFF2-40B4-BE49-F238E27FC236}">
                      <a16:creationId xmlns:a16="http://schemas.microsoft.com/office/drawing/2014/main" id="{C3E4AFD7-B57B-44E2-AE81-CAB32FC890D2}"/>
                    </a:ext>
                  </a:extLst>
                </p:cNvPr>
                <p:cNvSpPr>
                  <a:spLocks noChangeAspect="1"/>
                </p:cNvSpPr>
                <p:nvPr/>
              </p:nvSpPr>
              <p:spPr bwMode="auto">
                <a:xfrm>
                  <a:off x="2800" y="2971"/>
                  <a:ext cx="307" cy="185"/>
                </a:xfrm>
                <a:custGeom>
                  <a:avLst/>
                  <a:gdLst>
                    <a:gd name="T0" fmla="*/ 0 w 307"/>
                    <a:gd name="T1" fmla="*/ 185 h 185"/>
                    <a:gd name="T2" fmla="*/ 57 w 307"/>
                    <a:gd name="T3" fmla="*/ 102 h 185"/>
                    <a:gd name="T4" fmla="*/ 116 w 307"/>
                    <a:gd name="T5" fmla="*/ 135 h 185"/>
                    <a:gd name="T6" fmla="*/ 177 w 307"/>
                    <a:gd name="T7" fmla="*/ 57 h 185"/>
                    <a:gd name="T8" fmla="*/ 239 w 307"/>
                    <a:gd name="T9" fmla="*/ 86 h 185"/>
                    <a:gd name="T10" fmla="*/ 292 w 307"/>
                    <a:gd name="T11" fmla="*/ 21 h 185"/>
                    <a:gd name="T12" fmla="*/ 301 w 307"/>
                    <a:gd name="T13" fmla="*/ 29 h 185"/>
                    <a:gd name="T14" fmla="*/ 307 w 307"/>
                    <a:gd name="T15" fmla="*/ 0 h 185"/>
                    <a:gd name="T16" fmla="*/ 276 w 307"/>
                    <a:gd name="T17" fmla="*/ 7 h 185"/>
                    <a:gd name="T18" fmla="*/ 285 w 307"/>
                    <a:gd name="T19" fmla="*/ 14 h 185"/>
                    <a:gd name="T20" fmla="*/ 235 w 307"/>
                    <a:gd name="T21" fmla="*/ 72 h 185"/>
                    <a:gd name="T22" fmla="*/ 174 w 307"/>
                    <a:gd name="T23" fmla="*/ 43 h 185"/>
                    <a:gd name="T24" fmla="*/ 112 w 307"/>
                    <a:gd name="T25" fmla="*/ 122 h 185"/>
                    <a:gd name="T26" fmla="*/ 54 w 307"/>
                    <a:gd name="T27" fmla="*/ 87 h 185"/>
                    <a:gd name="T28" fmla="*/ 0 w 307"/>
                    <a:gd name="T29" fmla="*/ 163 h 185"/>
                    <a:gd name="T30" fmla="*/ 0 w 307"/>
                    <a:gd name="T31" fmla="*/ 185 h 18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7"/>
                    <a:gd name="T49" fmla="*/ 0 h 185"/>
                    <a:gd name="T50" fmla="*/ 307 w 307"/>
                    <a:gd name="T51" fmla="*/ 185 h 18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7" h="185">
                      <a:moveTo>
                        <a:pt x="0" y="185"/>
                      </a:moveTo>
                      <a:lnTo>
                        <a:pt x="57" y="102"/>
                      </a:lnTo>
                      <a:lnTo>
                        <a:pt x="116" y="135"/>
                      </a:lnTo>
                      <a:lnTo>
                        <a:pt x="177" y="57"/>
                      </a:lnTo>
                      <a:lnTo>
                        <a:pt x="239" y="86"/>
                      </a:lnTo>
                      <a:lnTo>
                        <a:pt x="292" y="21"/>
                      </a:lnTo>
                      <a:lnTo>
                        <a:pt x="301" y="29"/>
                      </a:lnTo>
                      <a:lnTo>
                        <a:pt x="307" y="0"/>
                      </a:lnTo>
                      <a:lnTo>
                        <a:pt x="276" y="7"/>
                      </a:lnTo>
                      <a:lnTo>
                        <a:pt x="285" y="14"/>
                      </a:lnTo>
                      <a:lnTo>
                        <a:pt x="235" y="72"/>
                      </a:lnTo>
                      <a:lnTo>
                        <a:pt x="174" y="43"/>
                      </a:lnTo>
                      <a:lnTo>
                        <a:pt x="112" y="122"/>
                      </a:lnTo>
                      <a:lnTo>
                        <a:pt x="54" y="87"/>
                      </a:lnTo>
                      <a:lnTo>
                        <a:pt x="0" y="163"/>
                      </a:lnTo>
                      <a:lnTo>
                        <a:pt x="0" y="185"/>
                      </a:lnTo>
                      <a:close/>
                    </a:path>
                  </a:pathLst>
                </a:custGeom>
                <a:solidFill>
                  <a:srgbClr val="00FF00"/>
                </a:solidFill>
                <a:ln w="1588">
                  <a:solidFill>
                    <a:srgbClr val="000000"/>
                  </a:solidFill>
                  <a:round/>
                  <a:headEnd/>
                  <a:tailEnd/>
                </a:ln>
              </p:spPr>
              <p:txBody>
                <a:bodyPr/>
                <a:lstStyle/>
                <a:p>
                  <a:endParaRPr lang="zh-CN" altLang="en-US"/>
                </a:p>
              </p:txBody>
            </p:sp>
            <p:sp>
              <p:nvSpPr>
                <p:cNvPr id="286" name="Freeform 375">
                  <a:extLst>
                    <a:ext uri="{FF2B5EF4-FFF2-40B4-BE49-F238E27FC236}">
                      <a16:creationId xmlns:a16="http://schemas.microsoft.com/office/drawing/2014/main" id="{FAFC82CE-1379-4AE5-9F07-28F3DF1C9E36}"/>
                    </a:ext>
                  </a:extLst>
                </p:cNvPr>
                <p:cNvSpPr>
                  <a:spLocks noChangeAspect="1"/>
                </p:cNvSpPr>
                <p:nvPr/>
              </p:nvSpPr>
              <p:spPr bwMode="auto">
                <a:xfrm>
                  <a:off x="3108" y="2957"/>
                  <a:ext cx="61" cy="199"/>
                </a:xfrm>
                <a:custGeom>
                  <a:avLst/>
                  <a:gdLst>
                    <a:gd name="T0" fmla="*/ 0 w 61"/>
                    <a:gd name="T1" fmla="*/ 199 h 199"/>
                    <a:gd name="T2" fmla="*/ 61 w 61"/>
                    <a:gd name="T3" fmla="*/ 178 h 199"/>
                    <a:gd name="T4" fmla="*/ 61 w 61"/>
                    <a:gd name="T5" fmla="*/ 0 h 199"/>
                    <a:gd name="T6" fmla="*/ 0 w 61"/>
                    <a:gd name="T7" fmla="*/ 14 h 199"/>
                    <a:gd name="T8" fmla="*/ 0 w 61"/>
                    <a:gd name="T9" fmla="*/ 199 h 199"/>
                    <a:gd name="T10" fmla="*/ 0 60000 65536"/>
                    <a:gd name="T11" fmla="*/ 0 60000 65536"/>
                    <a:gd name="T12" fmla="*/ 0 60000 65536"/>
                    <a:gd name="T13" fmla="*/ 0 60000 65536"/>
                    <a:gd name="T14" fmla="*/ 0 60000 65536"/>
                    <a:gd name="T15" fmla="*/ 0 w 61"/>
                    <a:gd name="T16" fmla="*/ 0 h 199"/>
                    <a:gd name="T17" fmla="*/ 61 w 61"/>
                    <a:gd name="T18" fmla="*/ 199 h 199"/>
                  </a:gdLst>
                  <a:ahLst/>
                  <a:cxnLst>
                    <a:cxn ang="T10">
                      <a:pos x="T0" y="T1"/>
                    </a:cxn>
                    <a:cxn ang="T11">
                      <a:pos x="T2" y="T3"/>
                    </a:cxn>
                    <a:cxn ang="T12">
                      <a:pos x="T4" y="T5"/>
                    </a:cxn>
                    <a:cxn ang="T13">
                      <a:pos x="T6" y="T7"/>
                    </a:cxn>
                    <a:cxn ang="T14">
                      <a:pos x="T8" y="T9"/>
                    </a:cxn>
                  </a:cxnLst>
                  <a:rect l="T15" t="T16" r="T17" b="T18"/>
                  <a:pathLst>
                    <a:path w="61" h="199">
                      <a:moveTo>
                        <a:pt x="0" y="199"/>
                      </a:moveTo>
                      <a:lnTo>
                        <a:pt x="61" y="178"/>
                      </a:lnTo>
                      <a:lnTo>
                        <a:pt x="61" y="0"/>
                      </a:lnTo>
                      <a:lnTo>
                        <a:pt x="0" y="14"/>
                      </a:lnTo>
                      <a:lnTo>
                        <a:pt x="0" y="199"/>
                      </a:lnTo>
                      <a:close/>
                    </a:path>
                  </a:pathLst>
                </a:custGeom>
                <a:solidFill>
                  <a:srgbClr val="000080"/>
                </a:solidFill>
                <a:ln w="1588">
                  <a:solidFill>
                    <a:srgbClr val="000000"/>
                  </a:solidFill>
                  <a:round/>
                  <a:headEnd/>
                  <a:tailEnd/>
                </a:ln>
              </p:spPr>
              <p:txBody>
                <a:bodyPr/>
                <a:lstStyle/>
                <a:p>
                  <a:endParaRPr lang="zh-CN" altLang="en-US"/>
                </a:p>
              </p:txBody>
            </p:sp>
          </p:grpSp>
        </p:grpSp>
        <p:sp>
          <p:nvSpPr>
            <p:cNvPr id="115" name="Rectangle 376">
              <a:extLst>
                <a:ext uri="{FF2B5EF4-FFF2-40B4-BE49-F238E27FC236}">
                  <a16:creationId xmlns:a16="http://schemas.microsoft.com/office/drawing/2014/main" id="{A8EBDAF4-4770-4435-886D-606CDAFC02AE}"/>
                </a:ext>
              </a:extLst>
            </p:cNvPr>
            <p:cNvSpPr>
              <a:spLocks noChangeAspect="1" noChangeArrowheads="1"/>
            </p:cNvSpPr>
            <p:nvPr/>
          </p:nvSpPr>
          <p:spPr bwMode="auto">
            <a:xfrm>
              <a:off x="2117" y="2854"/>
              <a:ext cx="1222" cy="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16" name="Rectangle 377">
              <a:extLst>
                <a:ext uri="{FF2B5EF4-FFF2-40B4-BE49-F238E27FC236}">
                  <a16:creationId xmlns:a16="http://schemas.microsoft.com/office/drawing/2014/main" id="{C35E3657-F141-4C67-B42E-3EA2977B157D}"/>
                </a:ext>
              </a:extLst>
            </p:cNvPr>
            <p:cNvSpPr>
              <a:spLocks noChangeAspect="1" noChangeArrowheads="1"/>
            </p:cNvSpPr>
            <p:nvPr/>
          </p:nvSpPr>
          <p:spPr bwMode="auto">
            <a:xfrm>
              <a:off x="2168" y="2907"/>
              <a:ext cx="577"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solidFill>
                    <a:srgbClr val="000000"/>
                  </a:solidFill>
                  <a:latin typeface="黑体" panose="02010609060101010101" pitchFamily="49" charset="-122"/>
                </a:rPr>
                <a:t>在制品计算</a:t>
              </a:r>
              <a:endParaRPr lang="zh-CN" altLang="en-US" sz="1400">
                <a:latin typeface="黑体" panose="02010609060101010101" pitchFamily="49" charset="-122"/>
              </a:endParaRPr>
            </a:p>
          </p:txBody>
        </p:sp>
        <p:sp>
          <p:nvSpPr>
            <p:cNvPr id="117" name="Rectangle 378">
              <a:extLst>
                <a:ext uri="{FF2B5EF4-FFF2-40B4-BE49-F238E27FC236}">
                  <a16:creationId xmlns:a16="http://schemas.microsoft.com/office/drawing/2014/main" id="{1D3A7521-B12B-4357-B356-534B1F57A297}"/>
                </a:ext>
              </a:extLst>
            </p:cNvPr>
            <p:cNvSpPr>
              <a:spLocks noChangeAspect="1" noChangeArrowheads="1"/>
            </p:cNvSpPr>
            <p:nvPr/>
          </p:nvSpPr>
          <p:spPr bwMode="auto">
            <a:xfrm>
              <a:off x="2490" y="2883"/>
              <a:ext cx="5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solidFill>
                    <a:srgbClr val="000000"/>
                  </a:solidFill>
                  <a:latin typeface="黑体" panose="02010609060101010101" pitchFamily="49" charset="-122"/>
                </a:rPr>
                <a:t> </a:t>
              </a:r>
              <a:endParaRPr lang="zh-CN" altLang="en-US" sz="1400">
                <a:latin typeface="黑体" panose="02010609060101010101" pitchFamily="49" charset="-122"/>
              </a:endParaRPr>
            </a:p>
          </p:txBody>
        </p:sp>
        <p:sp>
          <p:nvSpPr>
            <p:cNvPr id="118" name="Rectangle 379">
              <a:extLst>
                <a:ext uri="{FF2B5EF4-FFF2-40B4-BE49-F238E27FC236}">
                  <a16:creationId xmlns:a16="http://schemas.microsoft.com/office/drawing/2014/main" id="{2C2622E0-8FE5-4E30-8A62-8AE006D1DA47}"/>
                </a:ext>
              </a:extLst>
            </p:cNvPr>
            <p:cNvSpPr>
              <a:spLocks noChangeAspect="1" noChangeArrowheads="1"/>
            </p:cNvSpPr>
            <p:nvPr/>
          </p:nvSpPr>
          <p:spPr bwMode="auto">
            <a:xfrm>
              <a:off x="2168" y="3055"/>
              <a:ext cx="231"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solidFill>
                    <a:srgbClr val="000000"/>
                  </a:solidFill>
                  <a:latin typeface="黑体" panose="02010609060101010101" pitchFamily="49" charset="-122"/>
                </a:rPr>
                <a:t>废品</a:t>
              </a:r>
              <a:endParaRPr lang="zh-CN" altLang="en-US" sz="1400">
                <a:latin typeface="黑体" panose="02010609060101010101" pitchFamily="49" charset="-122"/>
              </a:endParaRPr>
            </a:p>
          </p:txBody>
        </p:sp>
        <p:sp>
          <p:nvSpPr>
            <p:cNvPr id="119" name="Rectangle 380">
              <a:extLst>
                <a:ext uri="{FF2B5EF4-FFF2-40B4-BE49-F238E27FC236}">
                  <a16:creationId xmlns:a16="http://schemas.microsoft.com/office/drawing/2014/main" id="{24B8D606-C375-4F70-BE0E-0757FA457F06}"/>
                </a:ext>
              </a:extLst>
            </p:cNvPr>
            <p:cNvSpPr>
              <a:spLocks noChangeAspect="1" noChangeArrowheads="1"/>
            </p:cNvSpPr>
            <p:nvPr/>
          </p:nvSpPr>
          <p:spPr bwMode="auto">
            <a:xfrm>
              <a:off x="2168" y="3209"/>
              <a:ext cx="461"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solidFill>
                    <a:srgbClr val="000000"/>
                  </a:solidFill>
                  <a:latin typeface="黑体" panose="02010609060101010101" pitchFamily="49" charset="-122"/>
                </a:rPr>
                <a:t>差异分析</a:t>
              </a:r>
              <a:endParaRPr lang="zh-CN" altLang="en-US" sz="1400">
                <a:latin typeface="黑体" panose="02010609060101010101" pitchFamily="49" charset="-122"/>
              </a:endParaRPr>
            </a:p>
          </p:txBody>
        </p:sp>
        <p:sp>
          <p:nvSpPr>
            <p:cNvPr id="120" name="Rectangle 381">
              <a:extLst>
                <a:ext uri="{FF2B5EF4-FFF2-40B4-BE49-F238E27FC236}">
                  <a16:creationId xmlns:a16="http://schemas.microsoft.com/office/drawing/2014/main" id="{398FC59F-0EC5-425B-AD89-6EDF21AFBFE9}"/>
                </a:ext>
              </a:extLst>
            </p:cNvPr>
            <p:cNvSpPr>
              <a:spLocks noChangeAspect="1" noChangeArrowheads="1"/>
            </p:cNvSpPr>
            <p:nvPr/>
          </p:nvSpPr>
          <p:spPr bwMode="auto">
            <a:xfrm>
              <a:off x="2168" y="3401"/>
              <a:ext cx="461"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solidFill>
                    <a:srgbClr val="000000"/>
                  </a:solidFill>
                  <a:latin typeface="黑体" panose="02010609060101010101" pitchFamily="49" charset="-122"/>
                </a:rPr>
                <a:t>成本结算</a:t>
              </a:r>
              <a:endParaRPr lang="zh-CN" altLang="en-US" sz="1400">
                <a:latin typeface="黑体" panose="02010609060101010101" pitchFamily="49" charset="-122"/>
              </a:endParaRPr>
            </a:p>
          </p:txBody>
        </p:sp>
        <p:grpSp>
          <p:nvGrpSpPr>
            <p:cNvPr id="121" name="Group 382">
              <a:extLst>
                <a:ext uri="{FF2B5EF4-FFF2-40B4-BE49-F238E27FC236}">
                  <a16:creationId xmlns:a16="http://schemas.microsoft.com/office/drawing/2014/main" id="{646509AC-5A9E-4E9E-B00D-49B961C24E7F}"/>
                </a:ext>
              </a:extLst>
            </p:cNvPr>
            <p:cNvGrpSpPr>
              <a:grpSpLocks noChangeAspect="1"/>
            </p:cNvGrpSpPr>
            <p:nvPr/>
          </p:nvGrpSpPr>
          <p:grpSpPr bwMode="auto">
            <a:xfrm>
              <a:off x="2091" y="2289"/>
              <a:ext cx="1625" cy="337"/>
              <a:chOff x="2194" y="2425"/>
              <a:chExt cx="1169" cy="218"/>
            </a:xfrm>
          </p:grpSpPr>
          <p:grpSp>
            <p:nvGrpSpPr>
              <p:cNvPr id="265" name="Group 383">
                <a:extLst>
                  <a:ext uri="{FF2B5EF4-FFF2-40B4-BE49-F238E27FC236}">
                    <a16:creationId xmlns:a16="http://schemas.microsoft.com/office/drawing/2014/main" id="{D15739E6-3B51-422A-B6A6-9EA2E5A73AA1}"/>
                  </a:ext>
                </a:extLst>
              </p:cNvPr>
              <p:cNvGrpSpPr>
                <a:grpSpLocks noChangeAspect="1"/>
              </p:cNvGrpSpPr>
              <p:nvPr/>
            </p:nvGrpSpPr>
            <p:grpSpPr bwMode="auto">
              <a:xfrm>
                <a:off x="2202" y="2432"/>
                <a:ext cx="1160" cy="208"/>
                <a:chOff x="2202" y="2432"/>
                <a:chExt cx="1160" cy="208"/>
              </a:xfrm>
            </p:grpSpPr>
            <p:grpSp>
              <p:nvGrpSpPr>
                <p:cNvPr id="275" name="Group 384">
                  <a:extLst>
                    <a:ext uri="{FF2B5EF4-FFF2-40B4-BE49-F238E27FC236}">
                      <a16:creationId xmlns:a16="http://schemas.microsoft.com/office/drawing/2014/main" id="{FD92C84A-9DAC-4789-AEFE-E811982653BB}"/>
                    </a:ext>
                  </a:extLst>
                </p:cNvPr>
                <p:cNvGrpSpPr>
                  <a:grpSpLocks noChangeAspect="1"/>
                </p:cNvGrpSpPr>
                <p:nvPr/>
              </p:nvGrpSpPr>
              <p:grpSpPr bwMode="auto">
                <a:xfrm>
                  <a:off x="2202" y="2432"/>
                  <a:ext cx="1160" cy="208"/>
                  <a:chOff x="2202" y="2432"/>
                  <a:chExt cx="1160" cy="208"/>
                </a:xfrm>
              </p:grpSpPr>
              <p:sp>
                <p:nvSpPr>
                  <p:cNvPr id="279" name="Freeform 385">
                    <a:extLst>
                      <a:ext uri="{FF2B5EF4-FFF2-40B4-BE49-F238E27FC236}">
                        <a16:creationId xmlns:a16="http://schemas.microsoft.com/office/drawing/2014/main" id="{5C52610F-7869-4ADF-9050-E7BC36781436}"/>
                      </a:ext>
                    </a:extLst>
                  </p:cNvPr>
                  <p:cNvSpPr>
                    <a:spLocks noChangeAspect="1"/>
                  </p:cNvSpPr>
                  <p:nvPr/>
                </p:nvSpPr>
                <p:spPr bwMode="auto">
                  <a:xfrm>
                    <a:off x="2202" y="2432"/>
                    <a:ext cx="1160" cy="208"/>
                  </a:xfrm>
                  <a:custGeom>
                    <a:avLst/>
                    <a:gdLst>
                      <a:gd name="T0" fmla="*/ 1160 w 1160"/>
                      <a:gd name="T1" fmla="*/ 0 h 208"/>
                      <a:gd name="T2" fmla="*/ 1160 w 1160"/>
                      <a:gd name="T3" fmla="*/ 208 h 208"/>
                      <a:gd name="T4" fmla="*/ 0 w 1160"/>
                      <a:gd name="T5" fmla="*/ 208 h 208"/>
                      <a:gd name="T6" fmla="*/ 1160 w 1160"/>
                      <a:gd name="T7" fmla="*/ 0 h 208"/>
                      <a:gd name="T8" fmla="*/ 0 60000 65536"/>
                      <a:gd name="T9" fmla="*/ 0 60000 65536"/>
                      <a:gd name="T10" fmla="*/ 0 60000 65536"/>
                      <a:gd name="T11" fmla="*/ 0 60000 65536"/>
                      <a:gd name="T12" fmla="*/ 0 w 1160"/>
                      <a:gd name="T13" fmla="*/ 0 h 208"/>
                      <a:gd name="T14" fmla="*/ 1160 w 1160"/>
                      <a:gd name="T15" fmla="*/ 208 h 208"/>
                    </a:gdLst>
                    <a:ahLst/>
                    <a:cxnLst>
                      <a:cxn ang="T8">
                        <a:pos x="T0" y="T1"/>
                      </a:cxn>
                      <a:cxn ang="T9">
                        <a:pos x="T2" y="T3"/>
                      </a:cxn>
                      <a:cxn ang="T10">
                        <a:pos x="T4" y="T5"/>
                      </a:cxn>
                      <a:cxn ang="T11">
                        <a:pos x="T6" y="T7"/>
                      </a:cxn>
                    </a:cxnLst>
                    <a:rect l="T12" t="T13" r="T14" b="T15"/>
                    <a:pathLst>
                      <a:path w="1160" h="208">
                        <a:moveTo>
                          <a:pt x="1160" y="0"/>
                        </a:moveTo>
                        <a:lnTo>
                          <a:pt x="1160" y="208"/>
                        </a:lnTo>
                        <a:lnTo>
                          <a:pt x="0" y="208"/>
                        </a:lnTo>
                        <a:lnTo>
                          <a:pt x="1160" y="0"/>
                        </a:lnTo>
                        <a:close/>
                      </a:path>
                    </a:pathLst>
                  </a:custGeom>
                  <a:solidFill>
                    <a:srgbClr val="B2C0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0" name="Freeform 386">
                    <a:extLst>
                      <a:ext uri="{FF2B5EF4-FFF2-40B4-BE49-F238E27FC236}">
                        <a16:creationId xmlns:a16="http://schemas.microsoft.com/office/drawing/2014/main" id="{A6A23AFC-1028-49C4-B6D7-350D8F5085CF}"/>
                      </a:ext>
                    </a:extLst>
                  </p:cNvPr>
                  <p:cNvSpPr>
                    <a:spLocks noChangeAspect="1"/>
                  </p:cNvSpPr>
                  <p:nvPr/>
                </p:nvSpPr>
                <p:spPr bwMode="auto">
                  <a:xfrm>
                    <a:off x="2202" y="2432"/>
                    <a:ext cx="1160" cy="208"/>
                  </a:xfrm>
                  <a:custGeom>
                    <a:avLst/>
                    <a:gdLst>
                      <a:gd name="T0" fmla="*/ 1160 w 1160"/>
                      <a:gd name="T1" fmla="*/ 0 h 208"/>
                      <a:gd name="T2" fmla="*/ 1160 w 1160"/>
                      <a:gd name="T3" fmla="*/ 208 h 208"/>
                      <a:gd name="T4" fmla="*/ 0 w 1160"/>
                      <a:gd name="T5" fmla="*/ 208 h 208"/>
                      <a:gd name="T6" fmla="*/ 0 60000 65536"/>
                      <a:gd name="T7" fmla="*/ 0 60000 65536"/>
                      <a:gd name="T8" fmla="*/ 0 60000 65536"/>
                      <a:gd name="T9" fmla="*/ 0 w 1160"/>
                      <a:gd name="T10" fmla="*/ 0 h 208"/>
                      <a:gd name="T11" fmla="*/ 1160 w 1160"/>
                      <a:gd name="T12" fmla="*/ 208 h 208"/>
                    </a:gdLst>
                    <a:ahLst/>
                    <a:cxnLst>
                      <a:cxn ang="T6">
                        <a:pos x="T0" y="T1"/>
                      </a:cxn>
                      <a:cxn ang="T7">
                        <a:pos x="T2" y="T3"/>
                      </a:cxn>
                      <a:cxn ang="T8">
                        <a:pos x="T4" y="T5"/>
                      </a:cxn>
                    </a:cxnLst>
                    <a:rect l="T9" t="T10" r="T11" b="T12"/>
                    <a:pathLst>
                      <a:path w="1160" h="208">
                        <a:moveTo>
                          <a:pt x="1160" y="0"/>
                        </a:moveTo>
                        <a:lnTo>
                          <a:pt x="1160" y="208"/>
                        </a:lnTo>
                        <a:lnTo>
                          <a:pt x="0" y="208"/>
                        </a:lnTo>
                      </a:path>
                    </a:pathLst>
                  </a:custGeom>
                  <a:noFill/>
                  <a:ln w="7938">
                    <a:solidFill>
                      <a:srgbClr val="91919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76" name="Group 387">
                  <a:extLst>
                    <a:ext uri="{FF2B5EF4-FFF2-40B4-BE49-F238E27FC236}">
                      <a16:creationId xmlns:a16="http://schemas.microsoft.com/office/drawing/2014/main" id="{40CB944E-A6A6-4482-B8C0-3F044848DBE3}"/>
                    </a:ext>
                  </a:extLst>
                </p:cNvPr>
                <p:cNvGrpSpPr>
                  <a:grpSpLocks noChangeAspect="1"/>
                </p:cNvGrpSpPr>
                <p:nvPr/>
              </p:nvGrpSpPr>
              <p:grpSpPr bwMode="auto">
                <a:xfrm>
                  <a:off x="2202" y="2432"/>
                  <a:ext cx="1160" cy="208"/>
                  <a:chOff x="2202" y="2432"/>
                  <a:chExt cx="1160" cy="208"/>
                </a:xfrm>
              </p:grpSpPr>
              <p:sp>
                <p:nvSpPr>
                  <p:cNvPr id="277" name="Freeform 388">
                    <a:extLst>
                      <a:ext uri="{FF2B5EF4-FFF2-40B4-BE49-F238E27FC236}">
                        <a16:creationId xmlns:a16="http://schemas.microsoft.com/office/drawing/2014/main" id="{6DF1F6D2-AEC4-456A-B9F4-75A6B3B7203B}"/>
                      </a:ext>
                    </a:extLst>
                  </p:cNvPr>
                  <p:cNvSpPr>
                    <a:spLocks noChangeAspect="1"/>
                  </p:cNvSpPr>
                  <p:nvPr/>
                </p:nvSpPr>
                <p:spPr bwMode="auto">
                  <a:xfrm>
                    <a:off x="2202" y="2432"/>
                    <a:ext cx="1160" cy="208"/>
                  </a:xfrm>
                  <a:custGeom>
                    <a:avLst/>
                    <a:gdLst>
                      <a:gd name="T0" fmla="*/ 0 w 1160"/>
                      <a:gd name="T1" fmla="*/ 208 h 208"/>
                      <a:gd name="T2" fmla="*/ 0 w 1160"/>
                      <a:gd name="T3" fmla="*/ 0 h 208"/>
                      <a:gd name="T4" fmla="*/ 1160 w 1160"/>
                      <a:gd name="T5" fmla="*/ 0 h 208"/>
                      <a:gd name="T6" fmla="*/ 0 w 1160"/>
                      <a:gd name="T7" fmla="*/ 208 h 208"/>
                      <a:gd name="T8" fmla="*/ 0 60000 65536"/>
                      <a:gd name="T9" fmla="*/ 0 60000 65536"/>
                      <a:gd name="T10" fmla="*/ 0 60000 65536"/>
                      <a:gd name="T11" fmla="*/ 0 60000 65536"/>
                      <a:gd name="T12" fmla="*/ 0 w 1160"/>
                      <a:gd name="T13" fmla="*/ 0 h 208"/>
                      <a:gd name="T14" fmla="*/ 1160 w 1160"/>
                      <a:gd name="T15" fmla="*/ 208 h 208"/>
                    </a:gdLst>
                    <a:ahLst/>
                    <a:cxnLst>
                      <a:cxn ang="T8">
                        <a:pos x="T0" y="T1"/>
                      </a:cxn>
                      <a:cxn ang="T9">
                        <a:pos x="T2" y="T3"/>
                      </a:cxn>
                      <a:cxn ang="T10">
                        <a:pos x="T4" y="T5"/>
                      </a:cxn>
                      <a:cxn ang="T11">
                        <a:pos x="T6" y="T7"/>
                      </a:cxn>
                    </a:cxnLst>
                    <a:rect l="T12" t="T13" r="T14" b="T15"/>
                    <a:pathLst>
                      <a:path w="1160" h="208">
                        <a:moveTo>
                          <a:pt x="0" y="208"/>
                        </a:moveTo>
                        <a:lnTo>
                          <a:pt x="0" y="0"/>
                        </a:lnTo>
                        <a:lnTo>
                          <a:pt x="1160" y="0"/>
                        </a:lnTo>
                        <a:lnTo>
                          <a:pt x="0" y="208"/>
                        </a:lnTo>
                        <a:close/>
                      </a:path>
                    </a:pathLst>
                  </a:custGeom>
                  <a:solidFill>
                    <a:srgbClr val="B2C0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 name="Freeform 389">
                    <a:extLst>
                      <a:ext uri="{FF2B5EF4-FFF2-40B4-BE49-F238E27FC236}">
                        <a16:creationId xmlns:a16="http://schemas.microsoft.com/office/drawing/2014/main" id="{1472B784-D13F-4DD5-8779-3AE3E18C3737}"/>
                      </a:ext>
                    </a:extLst>
                  </p:cNvPr>
                  <p:cNvSpPr>
                    <a:spLocks noChangeAspect="1"/>
                  </p:cNvSpPr>
                  <p:nvPr/>
                </p:nvSpPr>
                <p:spPr bwMode="auto">
                  <a:xfrm>
                    <a:off x="2202" y="2432"/>
                    <a:ext cx="1160" cy="208"/>
                  </a:xfrm>
                  <a:custGeom>
                    <a:avLst/>
                    <a:gdLst>
                      <a:gd name="T0" fmla="*/ 0 w 1160"/>
                      <a:gd name="T1" fmla="*/ 208 h 208"/>
                      <a:gd name="T2" fmla="*/ 0 w 1160"/>
                      <a:gd name="T3" fmla="*/ 0 h 208"/>
                      <a:gd name="T4" fmla="*/ 1160 w 1160"/>
                      <a:gd name="T5" fmla="*/ 0 h 208"/>
                      <a:gd name="T6" fmla="*/ 0 60000 65536"/>
                      <a:gd name="T7" fmla="*/ 0 60000 65536"/>
                      <a:gd name="T8" fmla="*/ 0 60000 65536"/>
                      <a:gd name="T9" fmla="*/ 0 w 1160"/>
                      <a:gd name="T10" fmla="*/ 0 h 208"/>
                      <a:gd name="T11" fmla="*/ 1160 w 1160"/>
                      <a:gd name="T12" fmla="*/ 208 h 208"/>
                    </a:gdLst>
                    <a:ahLst/>
                    <a:cxnLst>
                      <a:cxn ang="T6">
                        <a:pos x="T0" y="T1"/>
                      </a:cxn>
                      <a:cxn ang="T7">
                        <a:pos x="T2" y="T3"/>
                      </a:cxn>
                      <a:cxn ang="T8">
                        <a:pos x="T4" y="T5"/>
                      </a:cxn>
                    </a:cxnLst>
                    <a:rect l="T9" t="T10" r="T11" b="T12"/>
                    <a:pathLst>
                      <a:path w="1160" h="208">
                        <a:moveTo>
                          <a:pt x="0" y="208"/>
                        </a:moveTo>
                        <a:lnTo>
                          <a:pt x="0" y="0"/>
                        </a:lnTo>
                        <a:lnTo>
                          <a:pt x="1160" y="0"/>
                        </a:lnTo>
                      </a:path>
                    </a:pathLst>
                  </a:custGeom>
                  <a:noFill/>
                  <a:ln w="7938">
                    <a:solidFill>
                      <a:srgbClr val="EDEDED"/>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nvGrpSpPr>
              <p:cNvPr id="266" name="Group 390">
                <a:extLst>
                  <a:ext uri="{FF2B5EF4-FFF2-40B4-BE49-F238E27FC236}">
                    <a16:creationId xmlns:a16="http://schemas.microsoft.com/office/drawing/2014/main" id="{7B392E50-FF4A-4604-ABB2-8B561175F047}"/>
                  </a:ext>
                </a:extLst>
              </p:cNvPr>
              <p:cNvGrpSpPr>
                <a:grpSpLocks noChangeAspect="1"/>
              </p:cNvGrpSpPr>
              <p:nvPr/>
            </p:nvGrpSpPr>
            <p:grpSpPr bwMode="auto">
              <a:xfrm>
                <a:off x="2194" y="2425"/>
                <a:ext cx="1169" cy="218"/>
                <a:chOff x="2194" y="2425"/>
                <a:chExt cx="1169" cy="218"/>
              </a:xfrm>
            </p:grpSpPr>
            <p:grpSp>
              <p:nvGrpSpPr>
                <p:cNvPr id="267" name="Group 391">
                  <a:extLst>
                    <a:ext uri="{FF2B5EF4-FFF2-40B4-BE49-F238E27FC236}">
                      <a16:creationId xmlns:a16="http://schemas.microsoft.com/office/drawing/2014/main" id="{EF1B02A6-81F9-4BA5-894A-E4A65C9ECB7E}"/>
                    </a:ext>
                  </a:extLst>
                </p:cNvPr>
                <p:cNvGrpSpPr>
                  <a:grpSpLocks noChangeAspect="1"/>
                </p:cNvGrpSpPr>
                <p:nvPr/>
              </p:nvGrpSpPr>
              <p:grpSpPr bwMode="auto">
                <a:xfrm>
                  <a:off x="2194" y="2425"/>
                  <a:ext cx="1169" cy="218"/>
                  <a:chOff x="2194" y="2425"/>
                  <a:chExt cx="1169" cy="218"/>
                </a:xfrm>
              </p:grpSpPr>
              <p:sp>
                <p:nvSpPr>
                  <p:cNvPr id="272" name="Freeform 392">
                    <a:extLst>
                      <a:ext uri="{FF2B5EF4-FFF2-40B4-BE49-F238E27FC236}">
                        <a16:creationId xmlns:a16="http://schemas.microsoft.com/office/drawing/2014/main" id="{C4B07C5F-AE24-4D70-9814-5A85BB598EF6}"/>
                      </a:ext>
                    </a:extLst>
                  </p:cNvPr>
                  <p:cNvSpPr>
                    <a:spLocks noChangeAspect="1"/>
                  </p:cNvSpPr>
                  <p:nvPr/>
                </p:nvSpPr>
                <p:spPr bwMode="auto">
                  <a:xfrm>
                    <a:off x="2194" y="2425"/>
                    <a:ext cx="1159" cy="209"/>
                  </a:xfrm>
                  <a:custGeom>
                    <a:avLst/>
                    <a:gdLst>
                      <a:gd name="T0" fmla="*/ 0 w 1159"/>
                      <a:gd name="T1" fmla="*/ 209 h 209"/>
                      <a:gd name="T2" fmla="*/ 0 w 1159"/>
                      <a:gd name="T3" fmla="*/ 0 h 209"/>
                      <a:gd name="T4" fmla="*/ 1159 w 1159"/>
                      <a:gd name="T5" fmla="*/ 0 h 209"/>
                      <a:gd name="T6" fmla="*/ 0 60000 65536"/>
                      <a:gd name="T7" fmla="*/ 0 60000 65536"/>
                      <a:gd name="T8" fmla="*/ 0 60000 65536"/>
                      <a:gd name="T9" fmla="*/ 0 w 1159"/>
                      <a:gd name="T10" fmla="*/ 0 h 209"/>
                      <a:gd name="T11" fmla="*/ 1159 w 1159"/>
                      <a:gd name="T12" fmla="*/ 209 h 209"/>
                    </a:gdLst>
                    <a:ahLst/>
                    <a:cxnLst>
                      <a:cxn ang="T6">
                        <a:pos x="T0" y="T1"/>
                      </a:cxn>
                      <a:cxn ang="T7">
                        <a:pos x="T2" y="T3"/>
                      </a:cxn>
                      <a:cxn ang="T8">
                        <a:pos x="T4" y="T5"/>
                      </a:cxn>
                    </a:cxnLst>
                    <a:rect l="T9" t="T10" r="T11" b="T12"/>
                    <a:pathLst>
                      <a:path w="1159" h="209">
                        <a:moveTo>
                          <a:pt x="0" y="209"/>
                        </a:moveTo>
                        <a:lnTo>
                          <a:pt x="0" y="0"/>
                        </a:lnTo>
                        <a:lnTo>
                          <a:pt x="1159" y="0"/>
                        </a:lnTo>
                      </a:path>
                    </a:pathLst>
                  </a:custGeom>
                  <a:noFill/>
                  <a:ln w="15875">
                    <a:solidFill>
                      <a:srgbClr val="F4F4F4"/>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3" name="Freeform 393">
                    <a:extLst>
                      <a:ext uri="{FF2B5EF4-FFF2-40B4-BE49-F238E27FC236}">
                        <a16:creationId xmlns:a16="http://schemas.microsoft.com/office/drawing/2014/main" id="{25163492-9C3A-4FD8-9B3C-C60D03352B28}"/>
                      </a:ext>
                    </a:extLst>
                  </p:cNvPr>
                  <p:cNvSpPr>
                    <a:spLocks noChangeAspect="1"/>
                  </p:cNvSpPr>
                  <p:nvPr/>
                </p:nvSpPr>
                <p:spPr bwMode="auto">
                  <a:xfrm>
                    <a:off x="2204" y="2435"/>
                    <a:ext cx="1159" cy="208"/>
                  </a:xfrm>
                  <a:custGeom>
                    <a:avLst/>
                    <a:gdLst>
                      <a:gd name="T0" fmla="*/ 0 w 1159"/>
                      <a:gd name="T1" fmla="*/ 208 h 208"/>
                      <a:gd name="T2" fmla="*/ 0 w 1159"/>
                      <a:gd name="T3" fmla="*/ 0 h 208"/>
                      <a:gd name="T4" fmla="*/ 1159 w 1159"/>
                      <a:gd name="T5" fmla="*/ 0 h 208"/>
                      <a:gd name="T6" fmla="*/ 0 60000 65536"/>
                      <a:gd name="T7" fmla="*/ 0 60000 65536"/>
                      <a:gd name="T8" fmla="*/ 0 60000 65536"/>
                      <a:gd name="T9" fmla="*/ 0 w 1159"/>
                      <a:gd name="T10" fmla="*/ 0 h 208"/>
                      <a:gd name="T11" fmla="*/ 1159 w 1159"/>
                      <a:gd name="T12" fmla="*/ 208 h 208"/>
                    </a:gdLst>
                    <a:ahLst/>
                    <a:cxnLst>
                      <a:cxn ang="T6">
                        <a:pos x="T0" y="T1"/>
                      </a:cxn>
                      <a:cxn ang="T7">
                        <a:pos x="T2" y="T3"/>
                      </a:cxn>
                      <a:cxn ang="T8">
                        <a:pos x="T4" y="T5"/>
                      </a:cxn>
                    </a:cxnLst>
                    <a:rect l="T9" t="T10" r="T11" b="T12"/>
                    <a:pathLst>
                      <a:path w="1159" h="208">
                        <a:moveTo>
                          <a:pt x="0" y="208"/>
                        </a:moveTo>
                        <a:lnTo>
                          <a:pt x="0" y="0"/>
                        </a:lnTo>
                        <a:lnTo>
                          <a:pt x="1159" y="0"/>
                        </a:lnTo>
                      </a:path>
                    </a:pathLst>
                  </a:custGeom>
                  <a:noFill/>
                  <a:ln w="15875">
                    <a:solidFill>
                      <a:srgbClr val="8E8E8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4" name="Freeform 394">
                    <a:extLst>
                      <a:ext uri="{FF2B5EF4-FFF2-40B4-BE49-F238E27FC236}">
                        <a16:creationId xmlns:a16="http://schemas.microsoft.com/office/drawing/2014/main" id="{2BCF7EC2-825F-4E38-8114-85CCE1AE946F}"/>
                      </a:ext>
                    </a:extLst>
                  </p:cNvPr>
                  <p:cNvSpPr>
                    <a:spLocks noChangeAspect="1"/>
                  </p:cNvSpPr>
                  <p:nvPr/>
                </p:nvSpPr>
                <p:spPr bwMode="auto">
                  <a:xfrm>
                    <a:off x="2199" y="2430"/>
                    <a:ext cx="1159" cy="208"/>
                  </a:xfrm>
                  <a:custGeom>
                    <a:avLst/>
                    <a:gdLst>
                      <a:gd name="T0" fmla="*/ 0 w 1159"/>
                      <a:gd name="T1" fmla="*/ 208 h 208"/>
                      <a:gd name="T2" fmla="*/ 0 w 1159"/>
                      <a:gd name="T3" fmla="*/ 0 h 208"/>
                      <a:gd name="T4" fmla="*/ 1159 w 1159"/>
                      <a:gd name="T5" fmla="*/ 0 h 208"/>
                      <a:gd name="T6" fmla="*/ 0 60000 65536"/>
                      <a:gd name="T7" fmla="*/ 0 60000 65536"/>
                      <a:gd name="T8" fmla="*/ 0 60000 65536"/>
                      <a:gd name="T9" fmla="*/ 0 w 1159"/>
                      <a:gd name="T10" fmla="*/ 0 h 208"/>
                      <a:gd name="T11" fmla="*/ 1159 w 1159"/>
                      <a:gd name="T12" fmla="*/ 208 h 208"/>
                    </a:gdLst>
                    <a:ahLst/>
                    <a:cxnLst>
                      <a:cxn ang="T6">
                        <a:pos x="T0" y="T1"/>
                      </a:cxn>
                      <a:cxn ang="T7">
                        <a:pos x="T2" y="T3"/>
                      </a:cxn>
                      <a:cxn ang="T8">
                        <a:pos x="T4" y="T5"/>
                      </a:cxn>
                    </a:cxnLst>
                    <a:rect l="T9" t="T10" r="T11" b="T12"/>
                    <a:pathLst>
                      <a:path w="1159" h="208">
                        <a:moveTo>
                          <a:pt x="0" y="208"/>
                        </a:moveTo>
                        <a:lnTo>
                          <a:pt x="0" y="0"/>
                        </a:lnTo>
                        <a:lnTo>
                          <a:pt x="1159" y="0"/>
                        </a:lnTo>
                      </a:path>
                    </a:pathLst>
                  </a:custGeom>
                  <a:noFill/>
                  <a:ln w="15875">
                    <a:solidFill>
                      <a:srgbClr val="EDEDED"/>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68" name="Group 395">
                  <a:extLst>
                    <a:ext uri="{FF2B5EF4-FFF2-40B4-BE49-F238E27FC236}">
                      <a16:creationId xmlns:a16="http://schemas.microsoft.com/office/drawing/2014/main" id="{74D415DE-8C38-47EF-BEE0-9F7EF5F44C8C}"/>
                    </a:ext>
                  </a:extLst>
                </p:cNvPr>
                <p:cNvGrpSpPr>
                  <a:grpSpLocks noChangeAspect="1"/>
                </p:cNvGrpSpPr>
                <p:nvPr/>
              </p:nvGrpSpPr>
              <p:grpSpPr bwMode="auto">
                <a:xfrm>
                  <a:off x="2194" y="2425"/>
                  <a:ext cx="1169" cy="218"/>
                  <a:chOff x="2194" y="2425"/>
                  <a:chExt cx="1169" cy="218"/>
                </a:xfrm>
              </p:grpSpPr>
              <p:sp>
                <p:nvSpPr>
                  <p:cNvPr id="269" name="Freeform 396">
                    <a:extLst>
                      <a:ext uri="{FF2B5EF4-FFF2-40B4-BE49-F238E27FC236}">
                        <a16:creationId xmlns:a16="http://schemas.microsoft.com/office/drawing/2014/main" id="{2F96CCFF-7EA5-40EC-9805-9E1678118512}"/>
                      </a:ext>
                    </a:extLst>
                  </p:cNvPr>
                  <p:cNvSpPr>
                    <a:spLocks noChangeAspect="1"/>
                  </p:cNvSpPr>
                  <p:nvPr/>
                </p:nvSpPr>
                <p:spPr bwMode="auto">
                  <a:xfrm>
                    <a:off x="2194" y="2425"/>
                    <a:ext cx="1159" cy="209"/>
                  </a:xfrm>
                  <a:custGeom>
                    <a:avLst/>
                    <a:gdLst>
                      <a:gd name="T0" fmla="*/ 1159 w 1159"/>
                      <a:gd name="T1" fmla="*/ 0 h 209"/>
                      <a:gd name="T2" fmla="*/ 1159 w 1159"/>
                      <a:gd name="T3" fmla="*/ 209 h 209"/>
                      <a:gd name="T4" fmla="*/ 0 w 1159"/>
                      <a:gd name="T5" fmla="*/ 209 h 209"/>
                      <a:gd name="T6" fmla="*/ 0 60000 65536"/>
                      <a:gd name="T7" fmla="*/ 0 60000 65536"/>
                      <a:gd name="T8" fmla="*/ 0 60000 65536"/>
                      <a:gd name="T9" fmla="*/ 0 w 1159"/>
                      <a:gd name="T10" fmla="*/ 0 h 209"/>
                      <a:gd name="T11" fmla="*/ 1159 w 1159"/>
                      <a:gd name="T12" fmla="*/ 209 h 209"/>
                    </a:gdLst>
                    <a:ahLst/>
                    <a:cxnLst>
                      <a:cxn ang="T6">
                        <a:pos x="T0" y="T1"/>
                      </a:cxn>
                      <a:cxn ang="T7">
                        <a:pos x="T2" y="T3"/>
                      </a:cxn>
                      <a:cxn ang="T8">
                        <a:pos x="T4" y="T5"/>
                      </a:cxn>
                    </a:cxnLst>
                    <a:rect l="T9" t="T10" r="T11" b="T12"/>
                    <a:pathLst>
                      <a:path w="1159" h="209">
                        <a:moveTo>
                          <a:pt x="1159" y="0"/>
                        </a:moveTo>
                        <a:lnTo>
                          <a:pt x="1159" y="209"/>
                        </a:lnTo>
                        <a:lnTo>
                          <a:pt x="0" y="209"/>
                        </a:lnTo>
                      </a:path>
                    </a:pathLst>
                  </a:custGeom>
                  <a:noFill/>
                  <a:ln w="15875">
                    <a:solidFill>
                      <a:srgbClr val="F4F4F4"/>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0" name="Freeform 397">
                    <a:extLst>
                      <a:ext uri="{FF2B5EF4-FFF2-40B4-BE49-F238E27FC236}">
                        <a16:creationId xmlns:a16="http://schemas.microsoft.com/office/drawing/2014/main" id="{D9551853-C604-4D3C-A228-4D358EE783F0}"/>
                      </a:ext>
                    </a:extLst>
                  </p:cNvPr>
                  <p:cNvSpPr>
                    <a:spLocks noChangeAspect="1"/>
                  </p:cNvSpPr>
                  <p:nvPr/>
                </p:nvSpPr>
                <p:spPr bwMode="auto">
                  <a:xfrm>
                    <a:off x="2204" y="2435"/>
                    <a:ext cx="1159" cy="208"/>
                  </a:xfrm>
                  <a:custGeom>
                    <a:avLst/>
                    <a:gdLst>
                      <a:gd name="T0" fmla="*/ 1159 w 1159"/>
                      <a:gd name="T1" fmla="*/ 0 h 208"/>
                      <a:gd name="T2" fmla="*/ 1159 w 1159"/>
                      <a:gd name="T3" fmla="*/ 208 h 208"/>
                      <a:gd name="T4" fmla="*/ 0 w 1159"/>
                      <a:gd name="T5" fmla="*/ 208 h 208"/>
                      <a:gd name="T6" fmla="*/ 0 60000 65536"/>
                      <a:gd name="T7" fmla="*/ 0 60000 65536"/>
                      <a:gd name="T8" fmla="*/ 0 60000 65536"/>
                      <a:gd name="T9" fmla="*/ 0 w 1159"/>
                      <a:gd name="T10" fmla="*/ 0 h 208"/>
                      <a:gd name="T11" fmla="*/ 1159 w 1159"/>
                      <a:gd name="T12" fmla="*/ 208 h 208"/>
                    </a:gdLst>
                    <a:ahLst/>
                    <a:cxnLst>
                      <a:cxn ang="T6">
                        <a:pos x="T0" y="T1"/>
                      </a:cxn>
                      <a:cxn ang="T7">
                        <a:pos x="T2" y="T3"/>
                      </a:cxn>
                      <a:cxn ang="T8">
                        <a:pos x="T4" y="T5"/>
                      </a:cxn>
                    </a:cxnLst>
                    <a:rect l="T9" t="T10" r="T11" b="T12"/>
                    <a:pathLst>
                      <a:path w="1159" h="208">
                        <a:moveTo>
                          <a:pt x="1159" y="0"/>
                        </a:moveTo>
                        <a:lnTo>
                          <a:pt x="1159" y="208"/>
                        </a:lnTo>
                        <a:lnTo>
                          <a:pt x="0" y="208"/>
                        </a:lnTo>
                      </a:path>
                    </a:pathLst>
                  </a:custGeom>
                  <a:noFill/>
                  <a:ln w="15875">
                    <a:solidFill>
                      <a:srgbClr val="8E8E8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1" name="Freeform 398">
                    <a:extLst>
                      <a:ext uri="{FF2B5EF4-FFF2-40B4-BE49-F238E27FC236}">
                        <a16:creationId xmlns:a16="http://schemas.microsoft.com/office/drawing/2014/main" id="{5CCAA68C-EFAD-43F7-AA6B-C5F8CDECA8F2}"/>
                      </a:ext>
                    </a:extLst>
                  </p:cNvPr>
                  <p:cNvSpPr>
                    <a:spLocks noChangeAspect="1"/>
                  </p:cNvSpPr>
                  <p:nvPr/>
                </p:nvSpPr>
                <p:spPr bwMode="auto">
                  <a:xfrm>
                    <a:off x="2199" y="2430"/>
                    <a:ext cx="1159" cy="208"/>
                  </a:xfrm>
                  <a:custGeom>
                    <a:avLst/>
                    <a:gdLst>
                      <a:gd name="T0" fmla="*/ 1159 w 1159"/>
                      <a:gd name="T1" fmla="*/ 0 h 208"/>
                      <a:gd name="T2" fmla="*/ 1159 w 1159"/>
                      <a:gd name="T3" fmla="*/ 208 h 208"/>
                      <a:gd name="T4" fmla="*/ 0 w 1159"/>
                      <a:gd name="T5" fmla="*/ 208 h 208"/>
                      <a:gd name="T6" fmla="*/ 0 60000 65536"/>
                      <a:gd name="T7" fmla="*/ 0 60000 65536"/>
                      <a:gd name="T8" fmla="*/ 0 60000 65536"/>
                      <a:gd name="T9" fmla="*/ 0 w 1159"/>
                      <a:gd name="T10" fmla="*/ 0 h 208"/>
                      <a:gd name="T11" fmla="*/ 1159 w 1159"/>
                      <a:gd name="T12" fmla="*/ 208 h 208"/>
                    </a:gdLst>
                    <a:ahLst/>
                    <a:cxnLst>
                      <a:cxn ang="T6">
                        <a:pos x="T0" y="T1"/>
                      </a:cxn>
                      <a:cxn ang="T7">
                        <a:pos x="T2" y="T3"/>
                      </a:cxn>
                      <a:cxn ang="T8">
                        <a:pos x="T4" y="T5"/>
                      </a:cxn>
                    </a:cxnLst>
                    <a:rect l="T9" t="T10" r="T11" b="T12"/>
                    <a:pathLst>
                      <a:path w="1159" h="208">
                        <a:moveTo>
                          <a:pt x="1159" y="0"/>
                        </a:moveTo>
                        <a:lnTo>
                          <a:pt x="1159" y="208"/>
                        </a:lnTo>
                        <a:lnTo>
                          <a:pt x="0" y="208"/>
                        </a:lnTo>
                      </a:path>
                    </a:pathLst>
                  </a:custGeom>
                  <a:noFill/>
                  <a:ln w="15875">
                    <a:solidFill>
                      <a:srgbClr val="EDEDED"/>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sp>
          <p:nvSpPr>
            <p:cNvPr id="122" name="Rectangle 399">
              <a:extLst>
                <a:ext uri="{FF2B5EF4-FFF2-40B4-BE49-F238E27FC236}">
                  <a16:creationId xmlns:a16="http://schemas.microsoft.com/office/drawing/2014/main" id="{E3FAABE2-1F3C-4740-AB87-C0D7168B975C}"/>
                </a:ext>
              </a:extLst>
            </p:cNvPr>
            <p:cNvSpPr>
              <a:spLocks noChangeAspect="1" noChangeArrowheads="1"/>
            </p:cNvSpPr>
            <p:nvPr/>
          </p:nvSpPr>
          <p:spPr bwMode="auto">
            <a:xfrm>
              <a:off x="2160" y="2452"/>
              <a:ext cx="916"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23" name="Rectangle 400">
              <a:extLst>
                <a:ext uri="{FF2B5EF4-FFF2-40B4-BE49-F238E27FC236}">
                  <a16:creationId xmlns:a16="http://schemas.microsoft.com/office/drawing/2014/main" id="{019D6464-9DCB-46F7-9A75-B918A540AFE8}"/>
                </a:ext>
              </a:extLst>
            </p:cNvPr>
            <p:cNvSpPr>
              <a:spLocks noChangeAspect="1" noChangeArrowheads="1"/>
            </p:cNvSpPr>
            <p:nvPr/>
          </p:nvSpPr>
          <p:spPr bwMode="auto">
            <a:xfrm>
              <a:off x="2177" y="2384"/>
              <a:ext cx="693"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solidFill>
                    <a:srgbClr val="000000"/>
                  </a:solidFill>
                  <a:latin typeface="黑体" panose="02010609060101010101" pitchFamily="49" charset="-122"/>
                </a:rPr>
                <a:t>期末成本结算</a:t>
              </a:r>
              <a:endParaRPr lang="zh-CN" altLang="zh-CN" sz="1400">
                <a:latin typeface="黑体" panose="02010609060101010101" pitchFamily="49" charset="-122"/>
              </a:endParaRPr>
            </a:p>
          </p:txBody>
        </p:sp>
        <p:sp>
          <p:nvSpPr>
            <p:cNvPr id="124" name="Freeform 401">
              <a:extLst>
                <a:ext uri="{FF2B5EF4-FFF2-40B4-BE49-F238E27FC236}">
                  <a16:creationId xmlns:a16="http://schemas.microsoft.com/office/drawing/2014/main" id="{56A3BB96-CD7F-49FA-9438-FB124C7E0399}"/>
                </a:ext>
              </a:extLst>
            </p:cNvPr>
            <p:cNvSpPr>
              <a:spLocks noChangeAspect="1"/>
            </p:cNvSpPr>
            <p:nvPr/>
          </p:nvSpPr>
          <p:spPr bwMode="auto">
            <a:xfrm>
              <a:off x="4153" y="3240"/>
              <a:ext cx="981" cy="215"/>
            </a:xfrm>
            <a:custGeom>
              <a:avLst/>
              <a:gdLst>
                <a:gd name="T0" fmla="*/ 0 w 706"/>
                <a:gd name="T1" fmla="*/ 0 h 139"/>
                <a:gd name="T2" fmla="*/ 36571 w 706"/>
                <a:gd name="T3" fmla="*/ 0 h 139"/>
                <a:gd name="T4" fmla="*/ 18203 w 706"/>
                <a:gd name="T5" fmla="*/ 26119 h 139"/>
                <a:gd name="T6" fmla="*/ 0 w 706"/>
                <a:gd name="T7" fmla="*/ 0 h 139"/>
                <a:gd name="T8" fmla="*/ 0 60000 65536"/>
                <a:gd name="T9" fmla="*/ 0 60000 65536"/>
                <a:gd name="T10" fmla="*/ 0 60000 65536"/>
                <a:gd name="T11" fmla="*/ 0 60000 65536"/>
                <a:gd name="T12" fmla="*/ 0 w 706"/>
                <a:gd name="T13" fmla="*/ 0 h 139"/>
                <a:gd name="T14" fmla="*/ 706 w 706"/>
                <a:gd name="T15" fmla="*/ 139 h 139"/>
              </a:gdLst>
              <a:ahLst/>
              <a:cxnLst>
                <a:cxn ang="T8">
                  <a:pos x="T0" y="T1"/>
                </a:cxn>
                <a:cxn ang="T9">
                  <a:pos x="T2" y="T3"/>
                </a:cxn>
                <a:cxn ang="T10">
                  <a:pos x="T4" y="T5"/>
                </a:cxn>
                <a:cxn ang="T11">
                  <a:pos x="T6" y="T7"/>
                </a:cxn>
              </a:cxnLst>
              <a:rect l="T12" t="T13" r="T14" b="T15"/>
              <a:pathLst>
                <a:path w="706" h="139">
                  <a:moveTo>
                    <a:pt x="0" y="0"/>
                  </a:moveTo>
                  <a:lnTo>
                    <a:pt x="706" y="0"/>
                  </a:lnTo>
                  <a:lnTo>
                    <a:pt x="352" y="139"/>
                  </a:lnTo>
                  <a:lnTo>
                    <a:pt x="0" y="0"/>
                  </a:lnTo>
                  <a:close/>
                </a:path>
              </a:pathLst>
            </a:custGeom>
            <a:solidFill>
              <a:srgbClr val="114FFB"/>
            </a:solidFill>
            <a:ln w="7938">
              <a:solidFill>
                <a:srgbClr val="FFFFFF"/>
              </a:solidFill>
              <a:round/>
              <a:headEnd/>
              <a:tailEnd/>
            </a:ln>
          </p:spPr>
          <p:txBody>
            <a:bodyPr/>
            <a:lstStyle/>
            <a:p>
              <a:endParaRPr lang="zh-CN" altLang="en-US"/>
            </a:p>
          </p:txBody>
        </p:sp>
        <p:grpSp>
          <p:nvGrpSpPr>
            <p:cNvPr id="125" name="Group 402">
              <a:extLst>
                <a:ext uri="{FF2B5EF4-FFF2-40B4-BE49-F238E27FC236}">
                  <a16:creationId xmlns:a16="http://schemas.microsoft.com/office/drawing/2014/main" id="{B643BED7-F65D-480E-B172-457C15F761CF}"/>
                </a:ext>
              </a:extLst>
            </p:cNvPr>
            <p:cNvGrpSpPr>
              <a:grpSpLocks noChangeAspect="1"/>
            </p:cNvGrpSpPr>
            <p:nvPr/>
          </p:nvGrpSpPr>
          <p:grpSpPr bwMode="auto">
            <a:xfrm>
              <a:off x="3973" y="828"/>
              <a:ext cx="1352" cy="336"/>
              <a:chOff x="3549" y="1381"/>
              <a:chExt cx="973" cy="217"/>
            </a:xfrm>
          </p:grpSpPr>
          <p:grpSp>
            <p:nvGrpSpPr>
              <p:cNvPr id="249" name="Group 403">
                <a:extLst>
                  <a:ext uri="{FF2B5EF4-FFF2-40B4-BE49-F238E27FC236}">
                    <a16:creationId xmlns:a16="http://schemas.microsoft.com/office/drawing/2014/main" id="{F62DCF4F-578C-49C3-877B-024EBDAAA9ED}"/>
                  </a:ext>
                </a:extLst>
              </p:cNvPr>
              <p:cNvGrpSpPr>
                <a:grpSpLocks noChangeAspect="1"/>
              </p:cNvGrpSpPr>
              <p:nvPr/>
            </p:nvGrpSpPr>
            <p:grpSpPr bwMode="auto">
              <a:xfrm>
                <a:off x="3557" y="1387"/>
                <a:ext cx="962" cy="208"/>
                <a:chOff x="3557" y="1387"/>
                <a:chExt cx="962" cy="208"/>
              </a:xfrm>
            </p:grpSpPr>
            <p:grpSp>
              <p:nvGrpSpPr>
                <p:cNvPr id="259" name="Group 404">
                  <a:extLst>
                    <a:ext uri="{FF2B5EF4-FFF2-40B4-BE49-F238E27FC236}">
                      <a16:creationId xmlns:a16="http://schemas.microsoft.com/office/drawing/2014/main" id="{E3CDF2C1-FB2C-4DB7-9AA8-F8462AC6392C}"/>
                    </a:ext>
                  </a:extLst>
                </p:cNvPr>
                <p:cNvGrpSpPr>
                  <a:grpSpLocks noChangeAspect="1"/>
                </p:cNvGrpSpPr>
                <p:nvPr/>
              </p:nvGrpSpPr>
              <p:grpSpPr bwMode="auto">
                <a:xfrm>
                  <a:off x="3557" y="1387"/>
                  <a:ext cx="962" cy="208"/>
                  <a:chOff x="3557" y="1387"/>
                  <a:chExt cx="962" cy="208"/>
                </a:xfrm>
              </p:grpSpPr>
              <p:sp>
                <p:nvSpPr>
                  <p:cNvPr id="263" name="Freeform 405">
                    <a:extLst>
                      <a:ext uri="{FF2B5EF4-FFF2-40B4-BE49-F238E27FC236}">
                        <a16:creationId xmlns:a16="http://schemas.microsoft.com/office/drawing/2014/main" id="{7EBCC713-94D2-40C6-ABA0-FE84574829B0}"/>
                      </a:ext>
                    </a:extLst>
                  </p:cNvPr>
                  <p:cNvSpPr>
                    <a:spLocks noChangeAspect="1"/>
                  </p:cNvSpPr>
                  <p:nvPr/>
                </p:nvSpPr>
                <p:spPr bwMode="auto">
                  <a:xfrm>
                    <a:off x="3557" y="1387"/>
                    <a:ext cx="962" cy="208"/>
                  </a:xfrm>
                  <a:custGeom>
                    <a:avLst/>
                    <a:gdLst>
                      <a:gd name="T0" fmla="*/ 962 w 962"/>
                      <a:gd name="T1" fmla="*/ 0 h 208"/>
                      <a:gd name="T2" fmla="*/ 962 w 962"/>
                      <a:gd name="T3" fmla="*/ 208 h 208"/>
                      <a:gd name="T4" fmla="*/ 0 w 962"/>
                      <a:gd name="T5" fmla="*/ 208 h 208"/>
                      <a:gd name="T6" fmla="*/ 962 w 962"/>
                      <a:gd name="T7" fmla="*/ 0 h 208"/>
                      <a:gd name="T8" fmla="*/ 0 60000 65536"/>
                      <a:gd name="T9" fmla="*/ 0 60000 65536"/>
                      <a:gd name="T10" fmla="*/ 0 60000 65536"/>
                      <a:gd name="T11" fmla="*/ 0 60000 65536"/>
                      <a:gd name="T12" fmla="*/ 0 w 962"/>
                      <a:gd name="T13" fmla="*/ 0 h 208"/>
                      <a:gd name="T14" fmla="*/ 962 w 962"/>
                      <a:gd name="T15" fmla="*/ 208 h 208"/>
                    </a:gdLst>
                    <a:ahLst/>
                    <a:cxnLst>
                      <a:cxn ang="T8">
                        <a:pos x="T0" y="T1"/>
                      </a:cxn>
                      <a:cxn ang="T9">
                        <a:pos x="T2" y="T3"/>
                      </a:cxn>
                      <a:cxn ang="T10">
                        <a:pos x="T4" y="T5"/>
                      </a:cxn>
                      <a:cxn ang="T11">
                        <a:pos x="T6" y="T7"/>
                      </a:cxn>
                    </a:cxnLst>
                    <a:rect l="T12" t="T13" r="T14" b="T15"/>
                    <a:pathLst>
                      <a:path w="962" h="208">
                        <a:moveTo>
                          <a:pt x="962" y="0"/>
                        </a:moveTo>
                        <a:lnTo>
                          <a:pt x="962" y="208"/>
                        </a:lnTo>
                        <a:lnTo>
                          <a:pt x="0" y="208"/>
                        </a:lnTo>
                        <a:lnTo>
                          <a:pt x="962" y="0"/>
                        </a:lnTo>
                        <a:close/>
                      </a:path>
                    </a:pathLst>
                  </a:custGeom>
                  <a:solidFill>
                    <a:srgbClr val="B2C0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4" name="Freeform 406">
                    <a:extLst>
                      <a:ext uri="{FF2B5EF4-FFF2-40B4-BE49-F238E27FC236}">
                        <a16:creationId xmlns:a16="http://schemas.microsoft.com/office/drawing/2014/main" id="{730D4693-754D-4152-9DED-9BE24CE2BA31}"/>
                      </a:ext>
                    </a:extLst>
                  </p:cNvPr>
                  <p:cNvSpPr>
                    <a:spLocks noChangeAspect="1"/>
                  </p:cNvSpPr>
                  <p:nvPr/>
                </p:nvSpPr>
                <p:spPr bwMode="auto">
                  <a:xfrm>
                    <a:off x="3557" y="1387"/>
                    <a:ext cx="962" cy="208"/>
                  </a:xfrm>
                  <a:custGeom>
                    <a:avLst/>
                    <a:gdLst>
                      <a:gd name="T0" fmla="*/ 962 w 962"/>
                      <a:gd name="T1" fmla="*/ 0 h 208"/>
                      <a:gd name="T2" fmla="*/ 962 w 962"/>
                      <a:gd name="T3" fmla="*/ 208 h 208"/>
                      <a:gd name="T4" fmla="*/ 0 w 962"/>
                      <a:gd name="T5" fmla="*/ 208 h 208"/>
                      <a:gd name="T6" fmla="*/ 0 60000 65536"/>
                      <a:gd name="T7" fmla="*/ 0 60000 65536"/>
                      <a:gd name="T8" fmla="*/ 0 60000 65536"/>
                      <a:gd name="T9" fmla="*/ 0 w 962"/>
                      <a:gd name="T10" fmla="*/ 0 h 208"/>
                      <a:gd name="T11" fmla="*/ 962 w 962"/>
                      <a:gd name="T12" fmla="*/ 208 h 208"/>
                    </a:gdLst>
                    <a:ahLst/>
                    <a:cxnLst>
                      <a:cxn ang="T6">
                        <a:pos x="T0" y="T1"/>
                      </a:cxn>
                      <a:cxn ang="T7">
                        <a:pos x="T2" y="T3"/>
                      </a:cxn>
                      <a:cxn ang="T8">
                        <a:pos x="T4" y="T5"/>
                      </a:cxn>
                    </a:cxnLst>
                    <a:rect l="T9" t="T10" r="T11" b="T12"/>
                    <a:pathLst>
                      <a:path w="962" h="208">
                        <a:moveTo>
                          <a:pt x="962" y="0"/>
                        </a:moveTo>
                        <a:lnTo>
                          <a:pt x="962" y="208"/>
                        </a:lnTo>
                        <a:lnTo>
                          <a:pt x="0" y="208"/>
                        </a:lnTo>
                      </a:path>
                    </a:pathLst>
                  </a:custGeom>
                  <a:noFill/>
                  <a:ln w="7938">
                    <a:solidFill>
                      <a:srgbClr val="91919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60" name="Group 407">
                  <a:extLst>
                    <a:ext uri="{FF2B5EF4-FFF2-40B4-BE49-F238E27FC236}">
                      <a16:creationId xmlns:a16="http://schemas.microsoft.com/office/drawing/2014/main" id="{BC525195-4275-4FA6-9552-68E241860265}"/>
                    </a:ext>
                  </a:extLst>
                </p:cNvPr>
                <p:cNvGrpSpPr>
                  <a:grpSpLocks noChangeAspect="1"/>
                </p:cNvGrpSpPr>
                <p:nvPr/>
              </p:nvGrpSpPr>
              <p:grpSpPr bwMode="auto">
                <a:xfrm>
                  <a:off x="3557" y="1387"/>
                  <a:ext cx="962" cy="208"/>
                  <a:chOff x="3557" y="1387"/>
                  <a:chExt cx="962" cy="208"/>
                </a:xfrm>
              </p:grpSpPr>
              <p:sp>
                <p:nvSpPr>
                  <p:cNvPr id="261" name="Freeform 408">
                    <a:extLst>
                      <a:ext uri="{FF2B5EF4-FFF2-40B4-BE49-F238E27FC236}">
                        <a16:creationId xmlns:a16="http://schemas.microsoft.com/office/drawing/2014/main" id="{CFADE8F6-C871-46D9-9EFC-D3919A4A4D2D}"/>
                      </a:ext>
                    </a:extLst>
                  </p:cNvPr>
                  <p:cNvSpPr>
                    <a:spLocks noChangeAspect="1"/>
                  </p:cNvSpPr>
                  <p:nvPr/>
                </p:nvSpPr>
                <p:spPr bwMode="auto">
                  <a:xfrm>
                    <a:off x="3557" y="1387"/>
                    <a:ext cx="962" cy="208"/>
                  </a:xfrm>
                  <a:custGeom>
                    <a:avLst/>
                    <a:gdLst>
                      <a:gd name="T0" fmla="*/ 0 w 962"/>
                      <a:gd name="T1" fmla="*/ 208 h 208"/>
                      <a:gd name="T2" fmla="*/ 0 w 962"/>
                      <a:gd name="T3" fmla="*/ 0 h 208"/>
                      <a:gd name="T4" fmla="*/ 962 w 962"/>
                      <a:gd name="T5" fmla="*/ 0 h 208"/>
                      <a:gd name="T6" fmla="*/ 0 w 962"/>
                      <a:gd name="T7" fmla="*/ 208 h 208"/>
                      <a:gd name="T8" fmla="*/ 0 60000 65536"/>
                      <a:gd name="T9" fmla="*/ 0 60000 65536"/>
                      <a:gd name="T10" fmla="*/ 0 60000 65536"/>
                      <a:gd name="T11" fmla="*/ 0 60000 65536"/>
                      <a:gd name="T12" fmla="*/ 0 w 962"/>
                      <a:gd name="T13" fmla="*/ 0 h 208"/>
                      <a:gd name="T14" fmla="*/ 962 w 962"/>
                      <a:gd name="T15" fmla="*/ 208 h 208"/>
                    </a:gdLst>
                    <a:ahLst/>
                    <a:cxnLst>
                      <a:cxn ang="T8">
                        <a:pos x="T0" y="T1"/>
                      </a:cxn>
                      <a:cxn ang="T9">
                        <a:pos x="T2" y="T3"/>
                      </a:cxn>
                      <a:cxn ang="T10">
                        <a:pos x="T4" y="T5"/>
                      </a:cxn>
                      <a:cxn ang="T11">
                        <a:pos x="T6" y="T7"/>
                      </a:cxn>
                    </a:cxnLst>
                    <a:rect l="T12" t="T13" r="T14" b="T15"/>
                    <a:pathLst>
                      <a:path w="962" h="208">
                        <a:moveTo>
                          <a:pt x="0" y="208"/>
                        </a:moveTo>
                        <a:lnTo>
                          <a:pt x="0" y="0"/>
                        </a:lnTo>
                        <a:lnTo>
                          <a:pt x="962" y="0"/>
                        </a:lnTo>
                        <a:lnTo>
                          <a:pt x="0" y="208"/>
                        </a:lnTo>
                        <a:close/>
                      </a:path>
                    </a:pathLst>
                  </a:custGeom>
                  <a:solidFill>
                    <a:srgbClr val="B2C0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2" name="Freeform 409">
                    <a:extLst>
                      <a:ext uri="{FF2B5EF4-FFF2-40B4-BE49-F238E27FC236}">
                        <a16:creationId xmlns:a16="http://schemas.microsoft.com/office/drawing/2014/main" id="{9C61D4A2-8DF7-4DD4-9370-3EF489C968E4}"/>
                      </a:ext>
                    </a:extLst>
                  </p:cNvPr>
                  <p:cNvSpPr>
                    <a:spLocks noChangeAspect="1"/>
                  </p:cNvSpPr>
                  <p:nvPr/>
                </p:nvSpPr>
                <p:spPr bwMode="auto">
                  <a:xfrm>
                    <a:off x="3557" y="1387"/>
                    <a:ext cx="962" cy="208"/>
                  </a:xfrm>
                  <a:custGeom>
                    <a:avLst/>
                    <a:gdLst>
                      <a:gd name="T0" fmla="*/ 0 w 962"/>
                      <a:gd name="T1" fmla="*/ 208 h 208"/>
                      <a:gd name="T2" fmla="*/ 0 w 962"/>
                      <a:gd name="T3" fmla="*/ 0 h 208"/>
                      <a:gd name="T4" fmla="*/ 962 w 962"/>
                      <a:gd name="T5" fmla="*/ 0 h 208"/>
                      <a:gd name="T6" fmla="*/ 0 60000 65536"/>
                      <a:gd name="T7" fmla="*/ 0 60000 65536"/>
                      <a:gd name="T8" fmla="*/ 0 60000 65536"/>
                      <a:gd name="T9" fmla="*/ 0 w 962"/>
                      <a:gd name="T10" fmla="*/ 0 h 208"/>
                      <a:gd name="T11" fmla="*/ 962 w 962"/>
                      <a:gd name="T12" fmla="*/ 208 h 208"/>
                    </a:gdLst>
                    <a:ahLst/>
                    <a:cxnLst>
                      <a:cxn ang="T6">
                        <a:pos x="T0" y="T1"/>
                      </a:cxn>
                      <a:cxn ang="T7">
                        <a:pos x="T2" y="T3"/>
                      </a:cxn>
                      <a:cxn ang="T8">
                        <a:pos x="T4" y="T5"/>
                      </a:cxn>
                    </a:cxnLst>
                    <a:rect l="T9" t="T10" r="T11" b="T12"/>
                    <a:pathLst>
                      <a:path w="962" h="208">
                        <a:moveTo>
                          <a:pt x="0" y="208"/>
                        </a:moveTo>
                        <a:lnTo>
                          <a:pt x="0" y="0"/>
                        </a:lnTo>
                        <a:lnTo>
                          <a:pt x="962" y="0"/>
                        </a:lnTo>
                      </a:path>
                    </a:pathLst>
                  </a:custGeom>
                  <a:noFill/>
                  <a:ln w="7938">
                    <a:solidFill>
                      <a:srgbClr val="EDEDED"/>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nvGrpSpPr>
              <p:cNvPr id="250" name="Group 410">
                <a:extLst>
                  <a:ext uri="{FF2B5EF4-FFF2-40B4-BE49-F238E27FC236}">
                    <a16:creationId xmlns:a16="http://schemas.microsoft.com/office/drawing/2014/main" id="{FE46ABDE-2BB5-46DF-9A60-58D2AE95110B}"/>
                  </a:ext>
                </a:extLst>
              </p:cNvPr>
              <p:cNvGrpSpPr>
                <a:grpSpLocks noChangeAspect="1"/>
              </p:cNvGrpSpPr>
              <p:nvPr/>
            </p:nvGrpSpPr>
            <p:grpSpPr bwMode="auto">
              <a:xfrm>
                <a:off x="3549" y="1381"/>
                <a:ext cx="973" cy="217"/>
                <a:chOff x="3549" y="1381"/>
                <a:chExt cx="973" cy="217"/>
              </a:xfrm>
            </p:grpSpPr>
            <p:grpSp>
              <p:nvGrpSpPr>
                <p:cNvPr id="251" name="Group 411">
                  <a:extLst>
                    <a:ext uri="{FF2B5EF4-FFF2-40B4-BE49-F238E27FC236}">
                      <a16:creationId xmlns:a16="http://schemas.microsoft.com/office/drawing/2014/main" id="{98E27724-F97F-4AFA-9337-285211A999E9}"/>
                    </a:ext>
                  </a:extLst>
                </p:cNvPr>
                <p:cNvGrpSpPr>
                  <a:grpSpLocks noChangeAspect="1"/>
                </p:cNvGrpSpPr>
                <p:nvPr/>
              </p:nvGrpSpPr>
              <p:grpSpPr bwMode="auto">
                <a:xfrm>
                  <a:off x="3549" y="1381"/>
                  <a:ext cx="973" cy="217"/>
                  <a:chOff x="3549" y="1381"/>
                  <a:chExt cx="973" cy="217"/>
                </a:xfrm>
              </p:grpSpPr>
              <p:sp>
                <p:nvSpPr>
                  <p:cNvPr id="256" name="Freeform 412">
                    <a:extLst>
                      <a:ext uri="{FF2B5EF4-FFF2-40B4-BE49-F238E27FC236}">
                        <a16:creationId xmlns:a16="http://schemas.microsoft.com/office/drawing/2014/main" id="{B3A6A37B-261C-42FE-B957-DBC8D661E828}"/>
                      </a:ext>
                    </a:extLst>
                  </p:cNvPr>
                  <p:cNvSpPr>
                    <a:spLocks noChangeAspect="1"/>
                  </p:cNvSpPr>
                  <p:nvPr/>
                </p:nvSpPr>
                <p:spPr bwMode="auto">
                  <a:xfrm>
                    <a:off x="3549" y="1381"/>
                    <a:ext cx="962" cy="208"/>
                  </a:xfrm>
                  <a:custGeom>
                    <a:avLst/>
                    <a:gdLst>
                      <a:gd name="T0" fmla="*/ 0 w 962"/>
                      <a:gd name="T1" fmla="*/ 208 h 208"/>
                      <a:gd name="T2" fmla="*/ 0 w 962"/>
                      <a:gd name="T3" fmla="*/ 0 h 208"/>
                      <a:gd name="T4" fmla="*/ 962 w 962"/>
                      <a:gd name="T5" fmla="*/ 0 h 208"/>
                      <a:gd name="T6" fmla="*/ 0 60000 65536"/>
                      <a:gd name="T7" fmla="*/ 0 60000 65536"/>
                      <a:gd name="T8" fmla="*/ 0 60000 65536"/>
                      <a:gd name="T9" fmla="*/ 0 w 962"/>
                      <a:gd name="T10" fmla="*/ 0 h 208"/>
                      <a:gd name="T11" fmla="*/ 962 w 962"/>
                      <a:gd name="T12" fmla="*/ 208 h 208"/>
                    </a:gdLst>
                    <a:ahLst/>
                    <a:cxnLst>
                      <a:cxn ang="T6">
                        <a:pos x="T0" y="T1"/>
                      </a:cxn>
                      <a:cxn ang="T7">
                        <a:pos x="T2" y="T3"/>
                      </a:cxn>
                      <a:cxn ang="T8">
                        <a:pos x="T4" y="T5"/>
                      </a:cxn>
                    </a:cxnLst>
                    <a:rect l="T9" t="T10" r="T11" b="T12"/>
                    <a:pathLst>
                      <a:path w="962" h="208">
                        <a:moveTo>
                          <a:pt x="0" y="208"/>
                        </a:moveTo>
                        <a:lnTo>
                          <a:pt x="0" y="0"/>
                        </a:lnTo>
                        <a:lnTo>
                          <a:pt x="962" y="0"/>
                        </a:lnTo>
                      </a:path>
                    </a:pathLst>
                  </a:custGeom>
                  <a:noFill/>
                  <a:ln w="15875">
                    <a:solidFill>
                      <a:srgbClr val="F4F4F4"/>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7" name="Freeform 413">
                    <a:extLst>
                      <a:ext uri="{FF2B5EF4-FFF2-40B4-BE49-F238E27FC236}">
                        <a16:creationId xmlns:a16="http://schemas.microsoft.com/office/drawing/2014/main" id="{C17C6713-0541-417C-9408-57EE9BDC9CC9}"/>
                      </a:ext>
                    </a:extLst>
                  </p:cNvPr>
                  <p:cNvSpPr>
                    <a:spLocks noChangeAspect="1"/>
                  </p:cNvSpPr>
                  <p:nvPr/>
                </p:nvSpPr>
                <p:spPr bwMode="auto">
                  <a:xfrm>
                    <a:off x="3560" y="1390"/>
                    <a:ext cx="962" cy="208"/>
                  </a:xfrm>
                  <a:custGeom>
                    <a:avLst/>
                    <a:gdLst>
                      <a:gd name="T0" fmla="*/ 0 w 962"/>
                      <a:gd name="T1" fmla="*/ 208 h 208"/>
                      <a:gd name="T2" fmla="*/ 0 w 962"/>
                      <a:gd name="T3" fmla="*/ 0 h 208"/>
                      <a:gd name="T4" fmla="*/ 962 w 962"/>
                      <a:gd name="T5" fmla="*/ 0 h 208"/>
                      <a:gd name="T6" fmla="*/ 0 60000 65536"/>
                      <a:gd name="T7" fmla="*/ 0 60000 65536"/>
                      <a:gd name="T8" fmla="*/ 0 60000 65536"/>
                      <a:gd name="T9" fmla="*/ 0 w 962"/>
                      <a:gd name="T10" fmla="*/ 0 h 208"/>
                      <a:gd name="T11" fmla="*/ 962 w 962"/>
                      <a:gd name="T12" fmla="*/ 208 h 208"/>
                    </a:gdLst>
                    <a:ahLst/>
                    <a:cxnLst>
                      <a:cxn ang="T6">
                        <a:pos x="T0" y="T1"/>
                      </a:cxn>
                      <a:cxn ang="T7">
                        <a:pos x="T2" y="T3"/>
                      </a:cxn>
                      <a:cxn ang="T8">
                        <a:pos x="T4" y="T5"/>
                      </a:cxn>
                    </a:cxnLst>
                    <a:rect l="T9" t="T10" r="T11" b="T12"/>
                    <a:pathLst>
                      <a:path w="962" h="208">
                        <a:moveTo>
                          <a:pt x="0" y="208"/>
                        </a:moveTo>
                        <a:lnTo>
                          <a:pt x="0" y="0"/>
                        </a:lnTo>
                        <a:lnTo>
                          <a:pt x="962" y="0"/>
                        </a:lnTo>
                      </a:path>
                    </a:pathLst>
                  </a:custGeom>
                  <a:noFill/>
                  <a:ln w="15875">
                    <a:solidFill>
                      <a:srgbClr val="8E8E8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8" name="Freeform 414">
                    <a:extLst>
                      <a:ext uri="{FF2B5EF4-FFF2-40B4-BE49-F238E27FC236}">
                        <a16:creationId xmlns:a16="http://schemas.microsoft.com/office/drawing/2014/main" id="{92DB21B1-65AC-4F1B-822A-BB457F49A160}"/>
                      </a:ext>
                    </a:extLst>
                  </p:cNvPr>
                  <p:cNvSpPr>
                    <a:spLocks noChangeAspect="1"/>
                  </p:cNvSpPr>
                  <p:nvPr/>
                </p:nvSpPr>
                <p:spPr bwMode="auto">
                  <a:xfrm>
                    <a:off x="3555" y="1385"/>
                    <a:ext cx="961" cy="209"/>
                  </a:xfrm>
                  <a:custGeom>
                    <a:avLst/>
                    <a:gdLst>
                      <a:gd name="T0" fmla="*/ 0 w 961"/>
                      <a:gd name="T1" fmla="*/ 209 h 209"/>
                      <a:gd name="T2" fmla="*/ 0 w 961"/>
                      <a:gd name="T3" fmla="*/ 0 h 209"/>
                      <a:gd name="T4" fmla="*/ 961 w 961"/>
                      <a:gd name="T5" fmla="*/ 0 h 209"/>
                      <a:gd name="T6" fmla="*/ 0 60000 65536"/>
                      <a:gd name="T7" fmla="*/ 0 60000 65536"/>
                      <a:gd name="T8" fmla="*/ 0 60000 65536"/>
                      <a:gd name="T9" fmla="*/ 0 w 961"/>
                      <a:gd name="T10" fmla="*/ 0 h 209"/>
                      <a:gd name="T11" fmla="*/ 961 w 961"/>
                      <a:gd name="T12" fmla="*/ 209 h 209"/>
                    </a:gdLst>
                    <a:ahLst/>
                    <a:cxnLst>
                      <a:cxn ang="T6">
                        <a:pos x="T0" y="T1"/>
                      </a:cxn>
                      <a:cxn ang="T7">
                        <a:pos x="T2" y="T3"/>
                      </a:cxn>
                      <a:cxn ang="T8">
                        <a:pos x="T4" y="T5"/>
                      </a:cxn>
                    </a:cxnLst>
                    <a:rect l="T9" t="T10" r="T11" b="T12"/>
                    <a:pathLst>
                      <a:path w="961" h="209">
                        <a:moveTo>
                          <a:pt x="0" y="209"/>
                        </a:moveTo>
                        <a:lnTo>
                          <a:pt x="0" y="0"/>
                        </a:lnTo>
                        <a:lnTo>
                          <a:pt x="961" y="0"/>
                        </a:lnTo>
                      </a:path>
                    </a:pathLst>
                  </a:custGeom>
                  <a:noFill/>
                  <a:ln w="15875">
                    <a:solidFill>
                      <a:srgbClr val="EDEDED"/>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52" name="Group 415">
                  <a:extLst>
                    <a:ext uri="{FF2B5EF4-FFF2-40B4-BE49-F238E27FC236}">
                      <a16:creationId xmlns:a16="http://schemas.microsoft.com/office/drawing/2014/main" id="{6DCED07B-D74E-4EF2-9062-83C9A65C8A4A}"/>
                    </a:ext>
                  </a:extLst>
                </p:cNvPr>
                <p:cNvGrpSpPr>
                  <a:grpSpLocks noChangeAspect="1"/>
                </p:cNvGrpSpPr>
                <p:nvPr/>
              </p:nvGrpSpPr>
              <p:grpSpPr bwMode="auto">
                <a:xfrm>
                  <a:off x="3549" y="1381"/>
                  <a:ext cx="973" cy="217"/>
                  <a:chOff x="3549" y="1381"/>
                  <a:chExt cx="973" cy="217"/>
                </a:xfrm>
              </p:grpSpPr>
              <p:sp>
                <p:nvSpPr>
                  <p:cNvPr id="253" name="Freeform 416">
                    <a:extLst>
                      <a:ext uri="{FF2B5EF4-FFF2-40B4-BE49-F238E27FC236}">
                        <a16:creationId xmlns:a16="http://schemas.microsoft.com/office/drawing/2014/main" id="{F052A3B8-7A6C-45B9-ABD6-E89C05022E73}"/>
                      </a:ext>
                    </a:extLst>
                  </p:cNvPr>
                  <p:cNvSpPr>
                    <a:spLocks noChangeAspect="1"/>
                  </p:cNvSpPr>
                  <p:nvPr/>
                </p:nvSpPr>
                <p:spPr bwMode="auto">
                  <a:xfrm>
                    <a:off x="3549" y="1381"/>
                    <a:ext cx="962" cy="208"/>
                  </a:xfrm>
                  <a:custGeom>
                    <a:avLst/>
                    <a:gdLst>
                      <a:gd name="T0" fmla="*/ 962 w 962"/>
                      <a:gd name="T1" fmla="*/ 0 h 208"/>
                      <a:gd name="T2" fmla="*/ 962 w 962"/>
                      <a:gd name="T3" fmla="*/ 208 h 208"/>
                      <a:gd name="T4" fmla="*/ 0 w 962"/>
                      <a:gd name="T5" fmla="*/ 208 h 208"/>
                      <a:gd name="T6" fmla="*/ 0 60000 65536"/>
                      <a:gd name="T7" fmla="*/ 0 60000 65536"/>
                      <a:gd name="T8" fmla="*/ 0 60000 65536"/>
                      <a:gd name="T9" fmla="*/ 0 w 962"/>
                      <a:gd name="T10" fmla="*/ 0 h 208"/>
                      <a:gd name="T11" fmla="*/ 962 w 962"/>
                      <a:gd name="T12" fmla="*/ 208 h 208"/>
                    </a:gdLst>
                    <a:ahLst/>
                    <a:cxnLst>
                      <a:cxn ang="T6">
                        <a:pos x="T0" y="T1"/>
                      </a:cxn>
                      <a:cxn ang="T7">
                        <a:pos x="T2" y="T3"/>
                      </a:cxn>
                      <a:cxn ang="T8">
                        <a:pos x="T4" y="T5"/>
                      </a:cxn>
                    </a:cxnLst>
                    <a:rect l="T9" t="T10" r="T11" b="T12"/>
                    <a:pathLst>
                      <a:path w="962" h="208">
                        <a:moveTo>
                          <a:pt x="962" y="0"/>
                        </a:moveTo>
                        <a:lnTo>
                          <a:pt x="962" y="208"/>
                        </a:lnTo>
                        <a:lnTo>
                          <a:pt x="0" y="208"/>
                        </a:lnTo>
                      </a:path>
                    </a:pathLst>
                  </a:custGeom>
                  <a:noFill/>
                  <a:ln w="15875">
                    <a:solidFill>
                      <a:srgbClr val="F4F4F4"/>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4" name="Freeform 417">
                    <a:extLst>
                      <a:ext uri="{FF2B5EF4-FFF2-40B4-BE49-F238E27FC236}">
                        <a16:creationId xmlns:a16="http://schemas.microsoft.com/office/drawing/2014/main" id="{628AB487-FFA4-48B7-99F9-98B0B22FAE36}"/>
                      </a:ext>
                    </a:extLst>
                  </p:cNvPr>
                  <p:cNvSpPr>
                    <a:spLocks noChangeAspect="1"/>
                  </p:cNvSpPr>
                  <p:nvPr/>
                </p:nvSpPr>
                <p:spPr bwMode="auto">
                  <a:xfrm>
                    <a:off x="3560" y="1390"/>
                    <a:ext cx="962" cy="208"/>
                  </a:xfrm>
                  <a:custGeom>
                    <a:avLst/>
                    <a:gdLst>
                      <a:gd name="T0" fmla="*/ 962 w 962"/>
                      <a:gd name="T1" fmla="*/ 0 h 208"/>
                      <a:gd name="T2" fmla="*/ 962 w 962"/>
                      <a:gd name="T3" fmla="*/ 208 h 208"/>
                      <a:gd name="T4" fmla="*/ 0 w 962"/>
                      <a:gd name="T5" fmla="*/ 208 h 208"/>
                      <a:gd name="T6" fmla="*/ 0 60000 65536"/>
                      <a:gd name="T7" fmla="*/ 0 60000 65536"/>
                      <a:gd name="T8" fmla="*/ 0 60000 65536"/>
                      <a:gd name="T9" fmla="*/ 0 w 962"/>
                      <a:gd name="T10" fmla="*/ 0 h 208"/>
                      <a:gd name="T11" fmla="*/ 962 w 962"/>
                      <a:gd name="T12" fmla="*/ 208 h 208"/>
                    </a:gdLst>
                    <a:ahLst/>
                    <a:cxnLst>
                      <a:cxn ang="T6">
                        <a:pos x="T0" y="T1"/>
                      </a:cxn>
                      <a:cxn ang="T7">
                        <a:pos x="T2" y="T3"/>
                      </a:cxn>
                      <a:cxn ang="T8">
                        <a:pos x="T4" y="T5"/>
                      </a:cxn>
                    </a:cxnLst>
                    <a:rect l="T9" t="T10" r="T11" b="T12"/>
                    <a:pathLst>
                      <a:path w="962" h="208">
                        <a:moveTo>
                          <a:pt x="962" y="0"/>
                        </a:moveTo>
                        <a:lnTo>
                          <a:pt x="962" y="208"/>
                        </a:lnTo>
                        <a:lnTo>
                          <a:pt x="0" y="208"/>
                        </a:lnTo>
                      </a:path>
                    </a:pathLst>
                  </a:custGeom>
                  <a:noFill/>
                  <a:ln w="15875">
                    <a:solidFill>
                      <a:srgbClr val="8E8E8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5" name="Freeform 418">
                    <a:extLst>
                      <a:ext uri="{FF2B5EF4-FFF2-40B4-BE49-F238E27FC236}">
                        <a16:creationId xmlns:a16="http://schemas.microsoft.com/office/drawing/2014/main" id="{C9DECCB0-7304-475F-9C93-A14291A6F8FD}"/>
                      </a:ext>
                    </a:extLst>
                  </p:cNvPr>
                  <p:cNvSpPr>
                    <a:spLocks noChangeAspect="1"/>
                  </p:cNvSpPr>
                  <p:nvPr/>
                </p:nvSpPr>
                <p:spPr bwMode="auto">
                  <a:xfrm>
                    <a:off x="3555" y="1385"/>
                    <a:ext cx="961" cy="209"/>
                  </a:xfrm>
                  <a:custGeom>
                    <a:avLst/>
                    <a:gdLst>
                      <a:gd name="T0" fmla="*/ 961 w 961"/>
                      <a:gd name="T1" fmla="*/ 0 h 209"/>
                      <a:gd name="T2" fmla="*/ 961 w 961"/>
                      <a:gd name="T3" fmla="*/ 209 h 209"/>
                      <a:gd name="T4" fmla="*/ 0 w 961"/>
                      <a:gd name="T5" fmla="*/ 209 h 209"/>
                      <a:gd name="T6" fmla="*/ 0 60000 65536"/>
                      <a:gd name="T7" fmla="*/ 0 60000 65536"/>
                      <a:gd name="T8" fmla="*/ 0 60000 65536"/>
                      <a:gd name="T9" fmla="*/ 0 w 961"/>
                      <a:gd name="T10" fmla="*/ 0 h 209"/>
                      <a:gd name="T11" fmla="*/ 961 w 961"/>
                      <a:gd name="T12" fmla="*/ 209 h 209"/>
                    </a:gdLst>
                    <a:ahLst/>
                    <a:cxnLst>
                      <a:cxn ang="T6">
                        <a:pos x="T0" y="T1"/>
                      </a:cxn>
                      <a:cxn ang="T7">
                        <a:pos x="T2" y="T3"/>
                      </a:cxn>
                      <a:cxn ang="T8">
                        <a:pos x="T4" y="T5"/>
                      </a:cxn>
                    </a:cxnLst>
                    <a:rect l="T9" t="T10" r="T11" b="T12"/>
                    <a:pathLst>
                      <a:path w="961" h="209">
                        <a:moveTo>
                          <a:pt x="961" y="0"/>
                        </a:moveTo>
                        <a:lnTo>
                          <a:pt x="961" y="209"/>
                        </a:lnTo>
                        <a:lnTo>
                          <a:pt x="0" y="209"/>
                        </a:lnTo>
                      </a:path>
                    </a:pathLst>
                  </a:custGeom>
                  <a:noFill/>
                  <a:ln w="15875">
                    <a:solidFill>
                      <a:srgbClr val="EDEDED"/>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sp>
          <p:nvSpPr>
            <p:cNvPr id="126" name="Rectangle 419">
              <a:extLst>
                <a:ext uri="{FF2B5EF4-FFF2-40B4-BE49-F238E27FC236}">
                  <a16:creationId xmlns:a16="http://schemas.microsoft.com/office/drawing/2014/main" id="{0D2F3661-1820-4F15-BB43-33F09E34C67E}"/>
                </a:ext>
              </a:extLst>
            </p:cNvPr>
            <p:cNvSpPr>
              <a:spLocks noChangeAspect="1" noChangeArrowheads="1"/>
            </p:cNvSpPr>
            <p:nvPr/>
          </p:nvSpPr>
          <p:spPr bwMode="auto">
            <a:xfrm>
              <a:off x="4003" y="841"/>
              <a:ext cx="1338"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27" name="Rectangle 420">
              <a:extLst>
                <a:ext uri="{FF2B5EF4-FFF2-40B4-BE49-F238E27FC236}">
                  <a16:creationId xmlns:a16="http://schemas.microsoft.com/office/drawing/2014/main" id="{4D758BE3-BE28-4614-9F86-E3B1205B089B}"/>
                </a:ext>
              </a:extLst>
            </p:cNvPr>
            <p:cNvSpPr>
              <a:spLocks noChangeAspect="1" noChangeArrowheads="1"/>
            </p:cNvSpPr>
            <p:nvPr/>
          </p:nvSpPr>
          <p:spPr bwMode="auto">
            <a:xfrm>
              <a:off x="4054" y="851"/>
              <a:ext cx="46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solidFill>
                    <a:srgbClr val="000000"/>
                  </a:solidFill>
                  <a:latin typeface="黑体" panose="02010609060101010101" pitchFamily="49" charset="-122"/>
                </a:rPr>
                <a:t>数量结构</a:t>
              </a:r>
              <a:endParaRPr lang="zh-CN" altLang="en-US" sz="1400">
                <a:latin typeface="黑体" panose="02010609060101010101" pitchFamily="49" charset="-122"/>
              </a:endParaRPr>
            </a:p>
          </p:txBody>
        </p:sp>
        <p:sp>
          <p:nvSpPr>
            <p:cNvPr id="128" name="Rectangle 421">
              <a:extLst>
                <a:ext uri="{FF2B5EF4-FFF2-40B4-BE49-F238E27FC236}">
                  <a16:creationId xmlns:a16="http://schemas.microsoft.com/office/drawing/2014/main" id="{20F2A1BE-0E13-4E36-AEC2-34939F57B26C}"/>
                </a:ext>
              </a:extLst>
            </p:cNvPr>
            <p:cNvSpPr>
              <a:spLocks noChangeAspect="1" noChangeArrowheads="1"/>
            </p:cNvSpPr>
            <p:nvPr/>
          </p:nvSpPr>
          <p:spPr bwMode="auto">
            <a:xfrm>
              <a:off x="4054" y="983"/>
              <a:ext cx="46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solidFill>
                    <a:srgbClr val="000000"/>
                  </a:solidFill>
                  <a:latin typeface="黑体" panose="02010609060101010101" pitchFamily="49" charset="-122"/>
                </a:rPr>
                <a:t>材料移动</a:t>
              </a:r>
              <a:endParaRPr lang="zh-CN" altLang="en-US" sz="1400">
                <a:latin typeface="黑体" panose="02010609060101010101" pitchFamily="49" charset="-122"/>
              </a:endParaRPr>
            </a:p>
          </p:txBody>
        </p:sp>
        <p:grpSp>
          <p:nvGrpSpPr>
            <p:cNvPr id="129" name="Group 422">
              <a:extLst>
                <a:ext uri="{FF2B5EF4-FFF2-40B4-BE49-F238E27FC236}">
                  <a16:creationId xmlns:a16="http://schemas.microsoft.com/office/drawing/2014/main" id="{171BC28F-B147-4AA6-B993-AD171F8C09D1}"/>
                </a:ext>
              </a:extLst>
            </p:cNvPr>
            <p:cNvGrpSpPr>
              <a:grpSpLocks noChangeAspect="1"/>
            </p:cNvGrpSpPr>
            <p:nvPr/>
          </p:nvGrpSpPr>
          <p:grpSpPr bwMode="auto">
            <a:xfrm>
              <a:off x="3986" y="2373"/>
              <a:ext cx="1342" cy="875"/>
              <a:chOff x="3558" y="2381"/>
              <a:chExt cx="966" cy="566"/>
            </a:xfrm>
          </p:grpSpPr>
          <p:sp>
            <p:nvSpPr>
              <p:cNvPr id="246" name="Freeform 423">
                <a:extLst>
                  <a:ext uri="{FF2B5EF4-FFF2-40B4-BE49-F238E27FC236}">
                    <a16:creationId xmlns:a16="http://schemas.microsoft.com/office/drawing/2014/main" id="{F2556E3C-88EF-4751-B2CB-FFEDEBFE7789}"/>
                  </a:ext>
                </a:extLst>
              </p:cNvPr>
              <p:cNvSpPr>
                <a:spLocks noChangeAspect="1"/>
              </p:cNvSpPr>
              <p:nvPr/>
            </p:nvSpPr>
            <p:spPr bwMode="auto">
              <a:xfrm>
                <a:off x="3558" y="2381"/>
                <a:ext cx="956" cy="556"/>
              </a:xfrm>
              <a:custGeom>
                <a:avLst/>
                <a:gdLst>
                  <a:gd name="T0" fmla="*/ 31 w 956"/>
                  <a:gd name="T1" fmla="*/ 0 h 556"/>
                  <a:gd name="T2" fmla="*/ 25 w 956"/>
                  <a:gd name="T3" fmla="*/ 1 h 556"/>
                  <a:gd name="T4" fmla="*/ 20 w 956"/>
                  <a:gd name="T5" fmla="*/ 3 h 556"/>
                  <a:gd name="T6" fmla="*/ 9 w 956"/>
                  <a:gd name="T7" fmla="*/ 8 h 556"/>
                  <a:gd name="T8" fmla="*/ 3 w 956"/>
                  <a:gd name="T9" fmla="*/ 18 h 556"/>
                  <a:gd name="T10" fmla="*/ 2 w 956"/>
                  <a:gd name="T11" fmla="*/ 23 h 556"/>
                  <a:gd name="T12" fmla="*/ 0 w 956"/>
                  <a:gd name="T13" fmla="*/ 29 h 556"/>
                  <a:gd name="T14" fmla="*/ 0 w 956"/>
                  <a:gd name="T15" fmla="*/ 527 h 556"/>
                  <a:gd name="T16" fmla="*/ 2 w 956"/>
                  <a:gd name="T17" fmla="*/ 533 h 556"/>
                  <a:gd name="T18" fmla="*/ 3 w 956"/>
                  <a:gd name="T19" fmla="*/ 539 h 556"/>
                  <a:gd name="T20" fmla="*/ 9 w 956"/>
                  <a:gd name="T21" fmla="*/ 548 h 556"/>
                  <a:gd name="T22" fmla="*/ 20 w 956"/>
                  <a:gd name="T23" fmla="*/ 554 h 556"/>
                  <a:gd name="T24" fmla="*/ 25 w 956"/>
                  <a:gd name="T25" fmla="*/ 556 h 556"/>
                  <a:gd name="T26" fmla="*/ 31 w 956"/>
                  <a:gd name="T27" fmla="*/ 556 h 556"/>
                  <a:gd name="T28" fmla="*/ 925 w 956"/>
                  <a:gd name="T29" fmla="*/ 556 h 556"/>
                  <a:gd name="T30" fmla="*/ 932 w 956"/>
                  <a:gd name="T31" fmla="*/ 556 h 556"/>
                  <a:gd name="T32" fmla="*/ 937 w 956"/>
                  <a:gd name="T33" fmla="*/ 554 h 556"/>
                  <a:gd name="T34" fmla="*/ 947 w 956"/>
                  <a:gd name="T35" fmla="*/ 548 h 556"/>
                  <a:gd name="T36" fmla="*/ 953 w 956"/>
                  <a:gd name="T37" fmla="*/ 539 h 556"/>
                  <a:gd name="T38" fmla="*/ 956 w 956"/>
                  <a:gd name="T39" fmla="*/ 533 h 556"/>
                  <a:gd name="T40" fmla="*/ 956 w 956"/>
                  <a:gd name="T41" fmla="*/ 527 h 556"/>
                  <a:gd name="T42" fmla="*/ 956 w 956"/>
                  <a:gd name="T43" fmla="*/ 29 h 556"/>
                  <a:gd name="T44" fmla="*/ 956 w 956"/>
                  <a:gd name="T45" fmla="*/ 23 h 556"/>
                  <a:gd name="T46" fmla="*/ 953 w 956"/>
                  <a:gd name="T47" fmla="*/ 18 h 556"/>
                  <a:gd name="T48" fmla="*/ 947 w 956"/>
                  <a:gd name="T49" fmla="*/ 8 h 556"/>
                  <a:gd name="T50" fmla="*/ 937 w 956"/>
                  <a:gd name="T51" fmla="*/ 3 h 556"/>
                  <a:gd name="T52" fmla="*/ 932 w 956"/>
                  <a:gd name="T53" fmla="*/ 1 h 556"/>
                  <a:gd name="T54" fmla="*/ 925 w 956"/>
                  <a:gd name="T55" fmla="*/ 0 h 556"/>
                  <a:gd name="T56" fmla="*/ 31 w 956"/>
                  <a:gd name="T57" fmla="*/ 0 h 5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956"/>
                  <a:gd name="T88" fmla="*/ 0 h 556"/>
                  <a:gd name="T89" fmla="*/ 956 w 956"/>
                  <a:gd name="T90" fmla="*/ 556 h 5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956" h="556">
                    <a:moveTo>
                      <a:pt x="31" y="0"/>
                    </a:moveTo>
                    <a:lnTo>
                      <a:pt x="25" y="1"/>
                    </a:lnTo>
                    <a:lnTo>
                      <a:pt x="20" y="3"/>
                    </a:lnTo>
                    <a:lnTo>
                      <a:pt x="9" y="8"/>
                    </a:lnTo>
                    <a:lnTo>
                      <a:pt x="3" y="18"/>
                    </a:lnTo>
                    <a:lnTo>
                      <a:pt x="2" y="23"/>
                    </a:lnTo>
                    <a:lnTo>
                      <a:pt x="0" y="29"/>
                    </a:lnTo>
                    <a:lnTo>
                      <a:pt x="0" y="527"/>
                    </a:lnTo>
                    <a:lnTo>
                      <a:pt x="2" y="533"/>
                    </a:lnTo>
                    <a:lnTo>
                      <a:pt x="3" y="539"/>
                    </a:lnTo>
                    <a:lnTo>
                      <a:pt x="9" y="548"/>
                    </a:lnTo>
                    <a:lnTo>
                      <a:pt x="20" y="554"/>
                    </a:lnTo>
                    <a:lnTo>
                      <a:pt x="25" y="556"/>
                    </a:lnTo>
                    <a:lnTo>
                      <a:pt x="31" y="556"/>
                    </a:lnTo>
                    <a:lnTo>
                      <a:pt x="925" y="556"/>
                    </a:lnTo>
                    <a:lnTo>
                      <a:pt x="932" y="556"/>
                    </a:lnTo>
                    <a:lnTo>
                      <a:pt x="937" y="554"/>
                    </a:lnTo>
                    <a:lnTo>
                      <a:pt x="947" y="548"/>
                    </a:lnTo>
                    <a:lnTo>
                      <a:pt x="953" y="539"/>
                    </a:lnTo>
                    <a:lnTo>
                      <a:pt x="956" y="533"/>
                    </a:lnTo>
                    <a:lnTo>
                      <a:pt x="956" y="527"/>
                    </a:lnTo>
                    <a:lnTo>
                      <a:pt x="956" y="29"/>
                    </a:lnTo>
                    <a:lnTo>
                      <a:pt x="956" y="23"/>
                    </a:lnTo>
                    <a:lnTo>
                      <a:pt x="953" y="18"/>
                    </a:lnTo>
                    <a:lnTo>
                      <a:pt x="947" y="8"/>
                    </a:lnTo>
                    <a:lnTo>
                      <a:pt x="937" y="3"/>
                    </a:lnTo>
                    <a:lnTo>
                      <a:pt x="932" y="1"/>
                    </a:lnTo>
                    <a:lnTo>
                      <a:pt x="925" y="0"/>
                    </a:lnTo>
                    <a:lnTo>
                      <a:pt x="31" y="0"/>
                    </a:lnTo>
                    <a:close/>
                  </a:path>
                </a:pathLst>
              </a:custGeom>
              <a:solidFill>
                <a:srgbClr val="C2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7" name="Freeform 424">
                <a:extLst>
                  <a:ext uri="{FF2B5EF4-FFF2-40B4-BE49-F238E27FC236}">
                    <a16:creationId xmlns:a16="http://schemas.microsoft.com/office/drawing/2014/main" id="{7066BBBF-3952-4620-859D-A3C8FE1106D3}"/>
                  </a:ext>
                </a:extLst>
              </p:cNvPr>
              <p:cNvSpPr>
                <a:spLocks noChangeAspect="1"/>
              </p:cNvSpPr>
              <p:nvPr/>
            </p:nvSpPr>
            <p:spPr bwMode="auto">
              <a:xfrm>
                <a:off x="3569" y="2391"/>
                <a:ext cx="955" cy="556"/>
              </a:xfrm>
              <a:custGeom>
                <a:avLst/>
                <a:gdLst>
                  <a:gd name="T0" fmla="*/ 30 w 955"/>
                  <a:gd name="T1" fmla="*/ 0 h 556"/>
                  <a:gd name="T2" fmla="*/ 24 w 955"/>
                  <a:gd name="T3" fmla="*/ 1 h 556"/>
                  <a:gd name="T4" fmla="*/ 19 w 955"/>
                  <a:gd name="T5" fmla="*/ 2 h 556"/>
                  <a:gd name="T6" fmla="*/ 9 w 955"/>
                  <a:gd name="T7" fmla="*/ 8 h 556"/>
                  <a:gd name="T8" fmla="*/ 2 w 955"/>
                  <a:gd name="T9" fmla="*/ 17 h 556"/>
                  <a:gd name="T10" fmla="*/ 1 w 955"/>
                  <a:gd name="T11" fmla="*/ 23 h 556"/>
                  <a:gd name="T12" fmla="*/ 0 w 955"/>
                  <a:gd name="T13" fmla="*/ 29 h 556"/>
                  <a:gd name="T14" fmla="*/ 0 w 955"/>
                  <a:gd name="T15" fmla="*/ 527 h 556"/>
                  <a:gd name="T16" fmla="*/ 1 w 955"/>
                  <a:gd name="T17" fmla="*/ 532 h 556"/>
                  <a:gd name="T18" fmla="*/ 2 w 955"/>
                  <a:gd name="T19" fmla="*/ 538 h 556"/>
                  <a:gd name="T20" fmla="*/ 9 w 955"/>
                  <a:gd name="T21" fmla="*/ 547 h 556"/>
                  <a:gd name="T22" fmla="*/ 19 w 955"/>
                  <a:gd name="T23" fmla="*/ 553 h 556"/>
                  <a:gd name="T24" fmla="*/ 24 w 955"/>
                  <a:gd name="T25" fmla="*/ 556 h 556"/>
                  <a:gd name="T26" fmla="*/ 30 w 955"/>
                  <a:gd name="T27" fmla="*/ 556 h 556"/>
                  <a:gd name="T28" fmla="*/ 924 w 955"/>
                  <a:gd name="T29" fmla="*/ 556 h 556"/>
                  <a:gd name="T30" fmla="*/ 931 w 955"/>
                  <a:gd name="T31" fmla="*/ 556 h 556"/>
                  <a:gd name="T32" fmla="*/ 936 w 955"/>
                  <a:gd name="T33" fmla="*/ 553 h 556"/>
                  <a:gd name="T34" fmla="*/ 946 w 955"/>
                  <a:gd name="T35" fmla="*/ 547 h 556"/>
                  <a:gd name="T36" fmla="*/ 953 w 955"/>
                  <a:gd name="T37" fmla="*/ 538 h 556"/>
                  <a:gd name="T38" fmla="*/ 955 w 955"/>
                  <a:gd name="T39" fmla="*/ 532 h 556"/>
                  <a:gd name="T40" fmla="*/ 955 w 955"/>
                  <a:gd name="T41" fmla="*/ 527 h 556"/>
                  <a:gd name="T42" fmla="*/ 955 w 955"/>
                  <a:gd name="T43" fmla="*/ 29 h 556"/>
                  <a:gd name="T44" fmla="*/ 955 w 955"/>
                  <a:gd name="T45" fmla="*/ 23 h 556"/>
                  <a:gd name="T46" fmla="*/ 953 w 955"/>
                  <a:gd name="T47" fmla="*/ 17 h 556"/>
                  <a:gd name="T48" fmla="*/ 946 w 955"/>
                  <a:gd name="T49" fmla="*/ 8 h 556"/>
                  <a:gd name="T50" fmla="*/ 936 w 955"/>
                  <a:gd name="T51" fmla="*/ 2 h 556"/>
                  <a:gd name="T52" fmla="*/ 931 w 955"/>
                  <a:gd name="T53" fmla="*/ 1 h 556"/>
                  <a:gd name="T54" fmla="*/ 924 w 955"/>
                  <a:gd name="T55" fmla="*/ 0 h 556"/>
                  <a:gd name="T56" fmla="*/ 30 w 955"/>
                  <a:gd name="T57" fmla="*/ 0 h 5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955"/>
                  <a:gd name="T88" fmla="*/ 0 h 556"/>
                  <a:gd name="T89" fmla="*/ 955 w 955"/>
                  <a:gd name="T90" fmla="*/ 556 h 5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955" h="556">
                    <a:moveTo>
                      <a:pt x="30" y="0"/>
                    </a:moveTo>
                    <a:lnTo>
                      <a:pt x="24" y="1"/>
                    </a:lnTo>
                    <a:lnTo>
                      <a:pt x="19" y="2"/>
                    </a:lnTo>
                    <a:lnTo>
                      <a:pt x="9" y="8"/>
                    </a:lnTo>
                    <a:lnTo>
                      <a:pt x="2" y="17"/>
                    </a:lnTo>
                    <a:lnTo>
                      <a:pt x="1" y="23"/>
                    </a:lnTo>
                    <a:lnTo>
                      <a:pt x="0" y="29"/>
                    </a:lnTo>
                    <a:lnTo>
                      <a:pt x="0" y="527"/>
                    </a:lnTo>
                    <a:lnTo>
                      <a:pt x="1" y="532"/>
                    </a:lnTo>
                    <a:lnTo>
                      <a:pt x="2" y="538"/>
                    </a:lnTo>
                    <a:lnTo>
                      <a:pt x="9" y="547"/>
                    </a:lnTo>
                    <a:lnTo>
                      <a:pt x="19" y="553"/>
                    </a:lnTo>
                    <a:lnTo>
                      <a:pt x="24" y="556"/>
                    </a:lnTo>
                    <a:lnTo>
                      <a:pt x="30" y="556"/>
                    </a:lnTo>
                    <a:lnTo>
                      <a:pt x="924" y="556"/>
                    </a:lnTo>
                    <a:lnTo>
                      <a:pt x="931" y="556"/>
                    </a:lnTo>
                    <a:lnTo>
                      <a:pt x="936" y="553"/>
                    </a:lnTo>
                    <a:lnTo>
                      <a:pt x="946" y="547"/>
                    </a:lnTo>
                    <a:lnTo>
                      <a:pt x="953" y="538"/>
                    </a:lnTo>
                    <a:lnTo>
                      <a:pt x="955" y="532"/>
                    </a:lnTo>
                    <a:lnTo>
                      <a:pt x="955" y="527"/>
                    </a:lnTo>
                    <a:lnTo>
                      <a:pt x="955" y="29"/>
                    </a:lnTo>
                    <a:lnTo>
                      <a:pt x="955" y="23"/>
                    </a:lnTo>
                    <a:lnTo>
                      <a:pt x="953" y="17"/>
                    </a:lnTo>
                    <a:lnTo>
                      <a:pt x="946" y="8"/>
                    </a:lnTo>
                    <a:lnTo>
                      <a:pt x="936" y="2"/>
                    </a:lnTo>
                    <a:lnTo>
                      <a:pt x="931" y="1"/>
                    </a:lnTo>
                    <a:lnTo>
                      <a:pt x="924" y="0"/>
                    </a:lnTo>
                    <a:lnTo>
                      <a:pt x="30" y="0"/>
                    </a:lnTo>
                    <a:close/>
                  </a:path>
                </a:pathLst>
              </a:custGeom>
              <a:solidFill>
                <a:srgbClr val="5C7A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8" name="Freeform 425">
                <a:extLst>
                  <a:ext uri="{FF2B5EF4-FFF2-40B4-BE49-F238E27FC236}">
                    <a16:creationId xmlns:a16="http://schemas.microsoft.com/office/drawing/2014/main" id="{1C1FD9C9-94C9-469E-A572-B7E56B5079F5}"/>
                  </a:ext>
                </a:extLst>
              </p:cNvPr>
              <p:cNvSpPr>
                <a:spLocks noChangeAspect="1"/>
              </p:cNvSpPr>
              <p:nvPr/>
            </p:nvSpPr>
            <p:spPr bwMode="auto">
              <a:xfrm>
                <a:off x="3564" y="2386"/>
                <a:ext cx="955" cy="556"/>
              </a:xfrm>
              <a:custGeom>
                <a:avLst/>
                <a:gdLst>
                  <a:gd name="T0" fmla="*/ 30 w 955"/>
                  <a:gd name="T1" fmla="*/ 0 h 556"/>
                  <a:gd name="T2" fmla="*/ 24 w 955"/>
                  <a:gd name="T3" fmla="*/ 1 h 556"/>
                  <a:gd name="T4" fmla="*/ 19 w 955"/>
                  <a:gd name="T5" fmla="*/ 2 h 556"/>
                  <a:gd name="T6" fmla="*/ 9 w 955"/>
                  <a:gd name="T7" fmla="*/ 8 h 556"/>
                  <a:gd name="T8" fmla="*/ 2 w 955"/>
                  <a:gd name="T9" fmla="*/ 17 h 556"/>
                  <a:gd name="T10" fmla="*/ 1 w 955"/>
                  <a:gd name="T11" fmla="*/ 23 h 556"/>
                  <a:gd name="T12" fmla="*/ 0 w 955"/>
                  <a:gd name="T13" fmla="*/ 29 h 556"/>
                  <a:gd name="T14" fmla="*/ 0 w 955"/>
                  <a:gd name="T15" fmla="*/ 527 h 556"/>
                  <a:gd name="T16" fmla="*/ 1 w 955"/>
                  <a:gd name="T17" fmla="*/ 533 h 556"/>
                  <a:gd name="T18" fmla="*/ 2 w 955"/>
                  <a:gd name="T19" fmla="*/ 539 h 556"/>
                  <a:gd name="T20" fmla="*/ 9 w 955"/>
                  <a:gd name="T21" fmla="*/ 548 h 556"/>
                  <a:gd name="T22" fmla="*/ 19 w 955"/>
                  <a:gd name="T23" fmla="*/ 554 h 556"/>
                  <a:gd name="T24" fmla="*/ 24 w 955"/>
                  <a:gd name="T25" fmla="*/ 556 h 556"/>
                  <a:gd name="T26" fmla="*/ 30 w 955"/>
                  <a:gd name="T27" fmla="*/ 556 h 556"/>
                  <a:gd name="T28" fmla="*/ 924 w 955"/>
                  <a:gd name="T29" fmla="*/ 556 h 556"/>
                  <a:gd name="T30" fmla="*/ 931 w 955"/>
                  <a:gd name="T31" fmla="*/ 556 h 556"/>
                  <a:gd name="T32" fmla="*/ 936 w 955"/>
                  <a:gd name="T33" fmla="*/ 554 h 556"/>
                  <a:gd name="T34" fmla="*/ 946 w 955"/>
                  <a:gd name="T35" fmla="*/ 548 h 556"/>
                  <a:gd name="T36" fmla="*/ 952 w 955"/>
                  <a:gd name="T37" fmla="*/ 539 h 556"/>
                  <a:gd name="T38" fmla="*/ 955 w 955"/>
                  <a:gd name="T39" fmla="*/ 533 h 556"/>
                  <a:gd name="T40" fmla="*/ 955 w 955"/>
                  <a:gd name="T41" fmla="*/ 527 h 556"/>
                  <a:gd name="T42" fmla="*/ 955 w 955"/>
                  <a:gd name="T43" fmla="*/ 29 h 556"/>
                  <a:gd name="T44" fmla="*/ 955 w 955"/>
                  <a:gd name="T45" fmla="*/ 23 h 556"/>
                  <a:gd name="T46" fmla="*/ 952 w 955"/>
                  <a:gd name="T47" fmla="*/ 17 h 556"/>
                  <a:gd name="T48" fmla="*/ 946 w 955"/>
                  <a:gd name="T49" fmla="*/ 8 h 556"/>
                  <a:gd name="T50" fmla="*/ 936 w 955"/>
                  <a:gd name="T51" fmla="*/ 2 h 556"/>
                  <a:gd name="T52" fmla="*/ 931 w 955"/>
                  <a:gd name="T53" fmla="*/ 1 h 556"/>
                  <a:gd name="T54" fmla="*/ 924 w 955"/>
                  <a:gd name="T55" fmla="*/ 0 h 556"/>
                  <a:gd name="T56" fmla="*/ 30 w 955"/>
                  <a:gd name="T57" fmla="*/ 0 h 5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955"/>
                  <a:gd name="T88" fmla="*/ 0 h 556"/>
                  <a:gd name="T89" fmla="*/ 955 w 955"/>
                  <a:gd name="T90" fmla="*/ 556 h 5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955" h="556">
                    <a:moveTo>
                      <a:pt x="30" y="0"/>
                    </a:moveTo>
                    <a:lnTo>
                      <a:pt x="24" y="1"/>
                    </a:lnTo>
                    <a:lnTo>
                      <a:pt x="19" y="2"/>
                    </a:lnTo>
                    <a:lnTo>
                      <a:pt x="9" y="8"/>
                    </a:lnTo>
                    <a:lnTo>
                      <a:pt x="2" y="17"/>
                    </a:lnTo>
                    <a:lnTo>
                      <a:pt x="1" y="23"/>
                    </a:lnTo>
                    <a:lnTo>
                      <a:pt x="0" y="29"/>
                    </a:lnTo>
                    <a:lnTo>
                      <a:pt x="0" y="527"/>
                    </a:lnTo>
                    <a:lnTo>
                      <a:pt x="1" y="533"/>
                    </a:lnTo>
                    <a:lnTo>
                      <a:pt x="2" y="539"/>
                    </a:lnTo>
                    <a:lnTo>
                      <a:pt x="9" y="548"/>
                    </a:lnTo>
                    <a:lnTo>
                      <a:pt x="19" y="554"/>
                    </a:lnTo>
                    <a:lnTo>
                      <a:pt x="24" y="556"/>
                    </a:lnTo>
                    <a:lnTo>
                      <a:pt x="30" y="556"/>
                    </a:lnTo>
                    <a:lnTo>
                      <a:pt x="924" y="556"/>
                    </a:lnTo>
                    <a:lnTo>
                      <a:pt x="931" y="556"/>
                    </a:lnTo>
                    <a:lnTo>
                      <a:pt x="936" y="554"/>
                    </a:lnTo>
                    <a:lnTo>
                      <a:pt x="946" y="548"/>
                    </a:lnTo>
                    <a:lnTo>
                      <a:pt x="952" y="539"/>
                    </a:lnTo>
                    <a:lnTo>
                      <a:pt x="955" y="533"/>
                    </a:lnTo>
                    <a:lnTo>
                      <a:pt x="955" y="527"/>
                    </a:lnTo>
                    <a:lnTo>
                      <a:pt x="955" y="29"/>
                    </a:lnTo>
                    <a:lnTo>
                      <a:pt x="955" y="23"/>
                    </a:lnTo>
                    <a:lnTo>
                      <a:pt x="952" y="17"/>
                    </a:lnTo>
                    <a:lnTo>
                      <a:pt x="946" y="8"/>
                    </a:lnTo>
                    <a:lnTo>
                      <a:pt x="936" y="2"/>
                    </a:lnTo>
                    <a:lnTo>
                      <a:pt x="931" y="1"/>
                    </a:lnTo>
                    <a:lnTo>
                      <a:pt x="924" y="0"/>
                    </a:lnTo>
                    <a:lnTo>
                      <a:pt x="30" y="0"/>
                    </a:lnTo>
                    <a:close/>
                  </a:path>
                </a:pathLst>
              </a:custGeom>
              <a:solidFill>
                <a:srgbClr val="99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0" name="Group 426">
              <a:extLst>
                <a:ext uri="{FF2B5EF4-FFF2-40B4-BE49-F238E27FC236}">
                  <a16:creationId xmlns:a16="http://schemas.microsoft.com/office/drawing/2014/main" id="{7FF77C3D-B1C4-4DD7-95DE-7EF08A423356}"/>
                </a:ext>
              </a:extLst>
            </p:cNvPr>
            <p:cNvGrpSpPr>
              <a:grpSpLocks noChangeAspect="1"/>
            </p:cNvGrpSpPr>
            <p:nvPr/>
          </p:nvGrpSpPr>
          <p:grpSpPr bwMode="auto">
            <a:xfrm>
              <a:off x="3973" y="2111"/>
              <a:ext cx="1352" cy="336"/>
              <a:chOff x="3549" y="2211"/>
              <a:chExt cx="973" cy="218"/>
            </a:xfrm>
          </p:grpSpPr>
          <p:grpSp>
            <p:nvGrpSpPr>
              <p:cNvPr id="230" name="Group 427">
                <a:extLst>
                  <a:ext uri="{FF2B5EF4-FFF2-40B4-BE49-F238E27FC236}">
                    <a16:creationId xmlns:a16="http://schemas.microsoft.com/office/drawing/2014/main" id="{AD59BBB4-D1FF-4D13-A611-06C1C1802B75}"/>
                  </a:ext>
                </a:extLst>
              </p:cNvPr>
              <p:cNvGrpSpPr>
                <a:grpSpLocks noChangeAspect="1"/>
              </p:cNvGrpSpPr>
              <p:nvPr/>
            </p:nvGrpSpPr>
            <p:grpSpPr bwMode="auto">
              <a:xfrm>
                <a:off x="3557" y="2218"/>
                <a:ext cx="962" cy="207"/>
                <a:chOff x="3557" y="2218"/>
                <a:chExt cx="962" cy="207"/>
              </a:xfrm>
            </p:grpSpPr>
            <p:grpSp>
              <p:nvGrpSpPr>
                <p:cNvPr id="240" name="Group 428">
                  <a:extLst>
                    <a:ext uri="{FF2B5EF4-FFF2-40B4-BE49-F238E27FC236}">
                      <a16:creationId xmlns:a16="http://schemas.microsoft.com/office/drawing/2014/main" id="{387025B8-4B6F-47E2-AC69-3203EA9E44B1}"/>
                    </a:ext>
                  </a:extLst>
                </p:cNvPr>
                <p:cNvGrpSpPr>
                  <a:grpSpLocks noChangeAspect="1"/>
                </p:cNvGrpSpPr>
                <p:nvPr/>
              </p:nvGrpSpPr>
              <p:grpSpPr bwMode="auto">
                <a:xfrm>
                  <a:off x="3557" y="2218"/>
                  <a:ext cx="962" cy="207"/>
                  <a:chOff x="3557" y="2218"/>
                  <a:chExt cx="962" cy="207"/>
                </a:xfrm>
              </p:grpSpPr>
              <p:sp>
                <p:nvSpPr>
                  <p:cNvPr id="244" name="Freeform 429">
                    <a:extLst>
                      <a:ext uri="{FF2B5EF4-FFF2-40B4-BE49-F238E27FC236}">
                        <a16:creationId xmlns:a16="http://schemas.microsoft.com/office/drawing/2014/main" id="{D16D4EB0-47BC-4642-88D0-E34A7C499E63}"/>
                      </a:ext>
                    </a:extLst>
                  </p:cNvPr>
                  <p:cNvSpPr>
                    <a:spLocks noChangeAspect="1"/>
                  </p:cNvSpPr>
                  <p:nvPr/>
                </p:nvSpPr>
                <p:spPr bwMode="auto">
                  <a:xfrm>
                    <a:off x="3557" y="2218"/>
                    <a:ext cx="962" cy="207"/>
                  </a:xfrm>
                  <a:custGeom>
                    <a:avLst/>
                    <a:gdLst>
                      <a:gd name="T0" fmla="*/ 962 w 962"/>
                      <a:gd name="T1" fmla="*/ 0 h 207"/>
                      <a:gd name="T2" fmla="*/ 962 w 962"/>
                      <a:gd name="T3" fmla="*/ 207 h 207"/>
                      <a:gd name="T4" fmla="*/ 0 w 962"/>
                      <a:gd name="T5" fmla="*/ 207 h 207"/>
                      <a:gd name="T6" fmla="*/ 962 w 962"/>
                      <a:gd name="T7" fmla="*/ 0 h 207"/>
                      <a:gd name="T8" fmla="*/ 0 60000 65536"/>
                      <a:gd name="T9" fmla="*/ 0 60000 65536"/>
                      <a:gd name="T10" fmla="*/ 0 60000 65536"/>
                      <a:gd name="T11" fmla="*/ 0 60000 65536"/>
                      <a:gd name="T12" fmla="*/ 0 w 962"/>
                      <a:gd name="T13" fmla="*/ 0 h 207"/>
                      <a:gd name="T14" fmla="*/ 962 w 962"/>
                      <a:gd name="T15" fmla="*/ 207 h 207"/>
                    </a:gdLst>
                    <a:ahLst/>
                    <a:cxnLst>
                      <a:cxn ang="T8">
                        <a:pos x="T0" y="T1"/>
                      </a:cxn>
                      <a:cxn ang="T9">
                        <a:pos x="T2" y="T3"/>
                      </a:cxn>
                      <a:cxn ang="T10">
                        <a:pos x="T4" y="T5"/>
                      </a:cxn>
                      <a:cxn ang="T11">
                        <a:pos x="T6" y="T7"/>
                      </a:cxn>
                    </a:cxnLst>
                    <a:rect l="T12" t="T13" r="T14" b="T15"/>
                    <a:pathLst>
                      <a:path w="962" h="207">
                        <a:moveTo>
                          <a:pt x="962" y="0"/>
                        </a:moveTo>
                        <a:lnTo>
                          <a:pt x="962" y="207"/>
                        </a:lnTo>
                        <a:lnTo>
                          <a:pt x="0" y="207"/>
                        </a:lnTo>
                        <a:lnTo>
                          <a:pt x="962" y="0"/>
                        </a:lnTo>
                        <a:close/>
                      </a:path>
                    </a:pathLst>
                  </a:custGeom>
                  <a:solidFill>
                    <a:srgbClr val="B2C0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5" name="Freeform 430">
                    <a:extLst>
                      <a:ext uri="{FF2B5EF4-FFF2-40B4-BE49-F238E27FC236}">
                        <a16:creationId xmlns:a16="http://schemas.microsoft.com/office/drawing/2014/main" id="{4ED0746E-0CAC-44AD-ACBF-21122001FD88}"/>
                      </a:ext>
                    </a:extLst>
                  </p:cNvPr>
                  <p:cNvSpPr>
                    <a:spLocks noChangeAspect="1"/>
                  </p:cNvSpPr>
                  <p:nvPr/>
                </p:nvSpPr>
                <p:spPr bwMode="auto">
                  <a:xfrm>
                    <a:off x="3557" y="2218"/>
                    <a:ext cx="962" cy="207"/>
                  </a:xfrm>
                  <a:custGeom>
                    <a:avLst/>
                    <a:gdLst>
                      <a:gd name="T0" fmla="*/ 962 w 962"/>
                      <a:gd name="T1" fmla="*/ 0 h 207"/>
                      <a:gd name="T2" fmla="*/ 962 w 962"/>
                      <a:gd name="T3" fmla="*/ 207 h 207"/>
                      <a:gd name="T4" fmla="*/ 0 w 962"/>
                      <a:gd name="T5" fmla="*/ 207 h 207"/>
                      <a:gd name="T6" fmla="*/ 0 60000 65536"/>
                      <a:gd name="T7" fmla="*/ 0 60000 65536"/>
                      <a:gd name="T8" fmla="*/ 0 60000 65536"/>
                      <a:gd name="T9" fmla="*/ 0 w 962"/>
                      <a:gd name="T10" fmla="*/ 0 h 207"/>
                      <a:gd name="T11" fmla="*/ 962 w 962"/>
                      <a:gd name="T12" fmla="*/ 207 h 207"/>
                    </a:gdLst>
                    <a:ahLst/>
                    <a:cxnLst>
                      <a:cxn ang="T6">
                        <a:pos x="T0" y="T1"/>
                      </a:cxn>
                      <a:cxn ang="T7">
                        <a:pos x="T2" y="T3"/>
                      </a:cxn>
                      <a:cxn ang="T8">
                        <a:pos x="T4" y="T5"/>
                      </a:cxn>
                    </a:cxnLst>
                    <a:rect l="T9" t="T10" r="T11" b="T12"/>
                    <a:pathLst>
                      <a:path w="962" h="207">
                        <a:moveTo>
                          <a:pt x="962" y="0"/>
                        </a:moveTo>
                        <a:lnTo>
                          <a:pt x="962" y="207"/>
                        </a:lnTo>
                        <a:lnTo>
                          <a:pt x="0" y="207"/>
                        </a:lnTo>
                      </a:path>
                    </a:pathLst>
                  </a:custGeom>
                  <a:noFill/>
                  <a:ln w="7938">
                    <a:solidFill>
                      <a:srgbClr val="91919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41" name="Group 431">
                  <a:extLst>
                    <a:ext uri="{FF2B5EF4-FFF2-40B4-BE49-F238E27FC236}">
                      <a16:creationId xmlns:a16="http://schemas.microsoft.com/office/drawing/2014/main" id="{7A417FBE-9007-4BEA-8DC3-6E1982C05509}"/>
                    </a:ext>
                  </a:extLst>
                </p:cNvPr>
                <p:cNvGrpSpPr>
                  <a:grpSpLocks noChangeAspect="1"/>
                </p:cNvGrpSpPr>
                <p:nvPr/>
              </p:nvGrpSpPr>
              <p:grpSpPr bwMode="auto">
                <a:xfrm>
                  <a:off x="3557" y="2218"/>
                  <a:ext cx="962" cy="207"/>
                  <a:chOff x="3557" y="2218"/>
                  <a:chExt cx="962" cy="207"/>
                </a:xfrm>
              </p:grpSpPr>
              <p:sp>
                <p:nvSpPr>
                  <p:cNvPr id="242" name="Freeform 432">
                    <a:extLst>
                      <a:ext uri="{FF2B5EF4-FFF2-40B4-BE49-F238E27FC236}">
                        <a16:creationId xmlns:a16="http://schemas.microsoft.com/office/drawing/2014/main" id="{E2C73730-BBD6-4E24-82EB-B7826430987B}"/>
                      </a:ext>
                    </a:extLst>
                  </p:cNvPr>
                  <p:cNvSpPr>
                    <a:spLocks noChangeAspect="1"/>
                  </p:cNvSpPr>
                  <p:nvPr/>
                </p:nvSpPr>
                <p:spPr bwMode="auto">
                  <a:xfrm>
                    <a:off x="3557" y="2218"/>
                    <a:ext cx="962" cy="207"/>
                  </a:xfrm>
                  <a:custGeom>
                    <a:avLst/>
                    <a:gdLst>
                      <a:gd name="T0" fmla="*/ 0 w 962"/>
                      <a:gd name="T1" fmla="*/ 207 h 207"/>
                      <a:gd name="T2" fmla="*/ 0 w 962"/>
                      <a:gd name="T3" fmla="*/ 0 h 207"/>
                      <a:gd name="T4" fmla="*/ 962 w 962"/>
                      <a:gd name="T5" fmla="*/ 0 h 207"/>
                      <a:gd name="T6" fmla="*/ 0 w 962"/>
                      <a:gd name="T7" fmla="*/ 207 h 207"/>
                      <a:gd name="T8" fmla="*/ 0 60000 65536"/>
                      <a:gd name="T9" fmla="*/ 0 60000 65536"/>
                      <a:gd name="T10" fmla="*/ 0 60000 65536"/>
                      <a:gd name="T11" fmla="*/ 0 60000 65536"/>
                      <a:gd name="T12" fmla="*/ 0 w 962"/>
                      <a:gd name="T13" fmla="*/ 0 h 207"/>
                      <a:gd name="T14" fmla="*/ 962 w 962"/>
                      <a:gd name="T15" fmla="*/ 207 h 207"/>
                    </a:gdLst>
                    <a:ahLst/>
                    <a:cxnLst>
                      <a:cxn ang="T8">
                        <a:pos x="T0" y="T1"/>
                      </a:cxn>
                      <a:cxn ang="T9">
                        <a:pos x="T2" y="T3"/>
                      </a:cxn>
                      <a:cxn ang="T10">
                        <a:pos x="T4" y="T5"/>
                      </a:cxn>
                      <a:cxn ang="T11">
                        <a:pos x="T6" y="T7"/>
                      </a:cxn>
                    </a:cxnLst>
                    <a:rect l="T12" t="T13" r="T14" b="T15"/>
                    <a:pathLst>
                      <a:path w="962" h="207">
                        <a:moveTo>
                          <a:pt x="0" y="207"/>
                        </a:moveTo>
                        <a:lnTo>
                          <a:pt x="0" y="0"/>
                        </a:lnTo>
                        <a:lnTo>
                          <a:pt x="962" y="0"/>
                        </a:lnTo>
                        <a:lnTo>
                          <a:pt x="0" y="207"/>
                        </a:lnTo>
                        <a:close/>
                      </a:path>
                    </a:pathLst>
                  </a:custGeom>
                  <a:solidFill>
                    <a:srgbClr val="B2C0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3" name="Freeform 433">
                    <a:extLst>
                      <a:ext uri="{FF2B5EF4-FFF2-40B4-BE49-F238E27FC236}">
                        <a16:creationId xmlns:a16="http://schemas.microsoft.com/office/drawing/2014/main" id="{E5480783-8FDA-4F73-99A5-A5AAC4163590}"/>
                      </a:ext>
                    </a:extLst>
                  </p:cNvPr>
                  <p:cNvSpPr>
                    <a:spLocks noChangeAspect="1"/>
                  </p:cNvSpPr>
                  <p:nvPr/>
                </p:nvSpPr>
                <p:spPr bwMode="auto">
                  <a:xfrm>
                    <a:off x="3557" y="2218"/>
                    <a:ext cx="962" cy="207"/>
                  </a:xfrm>
                  <a:custGeom>
                    <a:avLst/>
                    <a:gdLst>
                      <a:gd name="T0" fmla="*/ 0 w 962"/>
                      <a:gd name="T1" fmla="*/ 207 h 207"/>
                      <a:gd name="T2" fmla="*/ 0 w 962"/>
                      <a:gd name="T3" fmla="*/ 0 h 207"/>
                      <a:gd name="T4" fmla="*/ 962 w 962"/>
                      <a:gd name="T5" fmla="*/ 0 h 207"/>
                      <a:gd name="T6" fmla="*/ 0 60000 65536"/>
                      <a:gd name="T7" fmla="*/ 0 60000 65536"/>
                      <a:gd name="T8" fmla="*/ 0 60000 65536"/>
                      <a:gd name="T9" fmla="*/ 0 w 962"/>
                      <a:gd name="T10" fmla="*/ 0 h 207"/>
                      <a:gd name="T11" fmla="*/ 962 w 962"/>
                      <a:gd name="T12" fmla="*/ 207 h 207"/>
                    </a:gdLst>
                    <a:ahLst/>
                    <a:cxnLst>
                      <a:cxn ang="T6">
                        <a:pos x="T0" y="T1"/>
                      </a:cxn>
                      <a:cxn ang="T7">
                        <a:pos x="T2" y="T3"/>
                      </a:cxn>
                      <a:cxn ang="T8">
                        <a:pos x="T4" y="T5"/>
                      </a:cxn>
                    </a:cxnLst>
                    <a:rect l="T9" t="T10" r="T11" b="T12"/>
                    <a:pathLst>
                      <a:path w="962" h="207">
                        <a:moveTo>
                          <a:pt x="0" y="207"/>
                        </a:moveTo>
                        <a:lnTo>
                          <a:pt x="0" y="0"/>
                        </a:lnTo>
                        <a:lnTo>
                          <a:pt x="962" y="0"/>
                        </a:lnTo>
                      </a:path>
                    </a:pathLst>
                  </a:custGeom>
                  <a:noFill/>
                  <a:ln w="7938">
                    <a:solidFill>
                      <a:srgbClr val="EDEDED"/>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nvGrpSpPr>
              <p:cNvPr id="231" name="Group 434">
                <a:extLst>
                  <a:ext uri="{FF2B5EF4-FFF2-40B4-BE49-F238E27FC236}">
                    <a16:creationId xmlns:a16="http://schemas.microsoft.com/office/drawing/2014/main" id="{D88E1BCD-033A-4413-A91F-0B73DB2ED0F9}"/>
                  </a:ext>
                </a:extLst>
              </p:cNvPr>
              <p:cNvGrpSpPr>
                <a:grpSpLocks noChangeAspect="1"/>
              </p:cNvGrpSpPr>
              <p:nvPr/>
            </p:nvGrpSpPr>
            <p:grpSpPr bwMode="auto">
              <a:xfrm>
                <a:off x="3549" y="2211"/>
                <a:ext cx="973" cy="218"/>
                <a:chOff x="3549" y="2211"/>
                <a:chExt cx="973" cy="218"/>
              </a:xfrm>
            </p:grpSpPr>
            <p:grpSp>
              <p:nvGrpSpPr>
                <p:cNvPr id="232" name="Group 435">
                  <a:extLst>
                    <a:ext uri="{FF2B5EF4-FFF2-40B4-BE49-F238E27FC236}">
                      <a16:creationId xmlns:a16="http://schemas.microsoft.com/office/drawing/2014/main" id="{16C03C6D-8479-4421-BC73-380FD2D768FE}"/>
                    </a:ext>
                  </a:extLst>
                </p:cNvPr>
                <p:cNvGrpSpPr>
                  <a:grpSpLocks noChangeAspect="1"/>
                </p:cNvGrpSpPr>
                <p:nvPr/>
              </p:nvGrpSpPr>
              <p:grpSpPr bwMode="auto">
                <a:xfrm>
                  <a:off x="3549" y="2211"/>
                  <a:ext cx="973" cy="218"/>
                  <a:chOff x="3549" y="2211"/>
                  <a:chExt cx="973" cy="218"/>
                </a:xfrm>
              </p:grpSpPr>
              <p:sp>
                <p:nvSpPr>
                  <p:cNvPr id="237" name="Freeform 436">
                    <a:extLst>
                      <a:ext uri="{FF2B5EF4-FFF2-40B4-BE49-F238E27FC236}">
                        <a16:creationId xmlns:a16="http://schemas.microsoft.com/office/drawing/2014/main" id="{B90F8145-30C7-4AE6-A3E7-B9F31C14818C}"/>
                      </a:ext>
                    </a:extLst>
                  </p:cNvPr>
                  <p:cNvSpPr>
                    <a:spLocks noChangeAspect="1"/>
                  </p:cNvSpPr>
                  <p:nvPr/>
                </p:nvSpPr>
                <p:spPr bwMode="auto">
                  <a:xfrm>
                    <a:off x="3549" y="2211"/>
                    <a:ext cx="962" cy="209"/>
                  </a:xfrm>
                  <a:custGeom>
                    <a:avLst/>
                    <a:gdLst>
                      <a:gd name="T0" fmla="*/ 0 w 962"/>
                      <a:gd name="T1" fmla="*/ 209 h 209"/>
                      <a:gd name="T2" fmla="*/ 0 w 962"/>
                      <a:gd name="T3" fmla="*/ 0 h 209"/>
                      <a:gd name="T4" fmla="*/ 962 w 962"/>
                      <a:gd name="T5" fmla="*/ 0 h 209"/>
                      <a:gd name="T6" fmla="*/ 0 60000 65536"/>
                      <a:gd name="T7" fmla="*/ 0 60000 65536"/>
                      <a:gd name="T8" fmla="*/ 0 60000 65536"/>
                      <a:gd name="T9" fmla="*/ 0 w 962"/>
                      <a:gd name="T10" fmla="*/ 0 h 209"/>
                      <a:gd name="T11" fmla="*/ 962 w 962"/>
                      <a:gd name="T12" fmla="*/ 209 h 209"/>
                    </a:gdLst>
                    <a:ahLst/>
                    <a:cxnLst>
                      <a:cxn ang="T6">
                        <a:pos x="T0" y="T1"/>
                      </a:cxn>
                      <a:cxn ang="T7">
                        <a:pos x="T2" y="T3"/>
                      </a:cxn>
                      <a:cxn ang="T8">
                        <a:pos x="T4" y="T5"/>
                      </a:cxn>
                    </a:cxnLst>
                    <a:rect l="T9" t="T10" r="T11" b="T12"/>
                    <a:pathLst>
                      <a:path w="962" h="209">
                        <a:moveTo>
                          <a:pt x="0" y="209"/>
                        </a:moveTo>
                        <a:lnTo>
                          <a:pt x="0" y="0"/>
                        </a:lnTo>
                        <a:lnTo>
                          <a:pt x="962" y="0"/>
                        </a:lnTo>
                      </a:path>
                    </a:pathLst>
                  </a:custGeom>
                  <a:noFill/>
                  <a:ln w="15875">
                    <a:solidFill>
                      <a:srgbClr val="F4F4F4"/>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8" name="Freeform 437">
                    <a:extLst>
                      <a:ext uri="{FF2B5EF4-FFF2-40B4-BE49-F238E27FC236}">
                        <a16:creationId xmlns:a16="http://schemas.microsoft.com/office/drawing/2014/main" id="{6C0BA0C3-D4E1-4877-89CF-B5ADD579D589}"/>
                      </a:ext>
                    </a:extLst>
                  </p:cNvPr>
                  <p:cNvSpPr>
                    <a:spLocks noChangeAspect="1"/>
                  </p:cNvSpPr>
                  <p:nvPr/>
                </p:nvSpPr>
                <p:spPr bwMode="auto">
                  <a:xfrm>
                    <a:off x="3560" y="2220"/>
                    <a:ext cx="962" cy="209"/>
                  </a:xfrm>
                  <a:custGeom>
                    <a:avLst/>
                    <a:gdLst>
                      <a:gd name="T0" fmla="*/ 0 w 962"/>
                      <a:gd name="T1" fmla="*/ 209 h 209"/>
                      <a:gd name="T2" fmla="*/ 0 w 962"/>
                      <a:gd name="T3" fmla="*/ 0 h 209"/>
                      <a:gd name="T4" fmla="*/ 962 w 962"/>
                      <a:gd name="T5" fmla="*/ 0 h 209"/>
                      <a:gd name="T6" fmla="*/ 0 60000 65536"/>
                      <a:gd name="T7" fmla="*/ 0 60000 65536"/>
                      <a:gd name="T8" fmla="*/ 0 60000 65536"/>
                      <a:gd name="T9" fmla="*/ 0 w 962"/>
                      <a:gd name="T10" fmla="*/ 0 h 209"/>
                      <a:gd name="T11" fmla="*/ 962 w 962"/>
                      <a:gd name="T12" fmla="*/ 209 h 209"/>
                    </a:gdLst>
                    <a:ahLst/>
                    <a:cxnLst>
                      <a:cxn ang="T6">
                        <a:pos x="T0" y="T1"/>
                      </a:cxn>
                      <a:cxn ang="T7">
                        <a:pos x="T2" y="T3"/>
                      </a:cxn>
                      <a:cxn ang="T8">
                        <a:pos x="T4" y="T5"/>
                      </a:cxn>
                    </a:cxnLst>
                    <a:rect l="T9" t="T10" r="T11" b="T12"/>
                    <a:pathLst>
                      <a:path w="962" h="209">
                        <a:moveTo>
                          <a:pt x="0" y="209"/>
                        </a:moveTo>
                        <a:lnTo>
                          <a:pt x="0" y="0"/>
                        </a:lnTo>
                        <a:lnTo>
                          <a:pt x="962" y="0"/>
                        </a:lnTo>
                      </a:path>
                    </a:pathLst>
                  </a:custGeom>
                  <a:noFill/>
                  <a:ln w="15875">
                    <a:solidFill>
                      <a:srgbClr val="8E8E8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9" name="Freeform 438">
                    <a:extLst>
                      <a:ext uri="{FF2B5EF4-FFF2-40B4-BE49-F238E27FC236}">
                        <a16:creationId xmlns:a16="http://schemas.microsoft.com/office/drawing/2014/main" id="{33CAC971-AF6C-4DF8-AFD0-19B8FAADE456}"/>
                      </a:ext>
                    </a:extLst>
                  </p:cNvPr>
                  <p:cNvSpPr>
                    <a:spLocks noChangeAspect="1"/>
                  </p:cNvSpPr>
                  <p:nvPr/>
                </p:nvSpPr>
                <p:spPr bwMode="auto">
                  <a:xfrm>
                    <a:off x="3555" y="2216"/>
                    <a:ext cx="961" cy="208"/>
                  </a:xfrm>
                  <a:custGeom>
                    <a:avLst/>
                    <a:gdLst>
                      <a:gd name="T0" fmla="*/ 0 w 961"/>
                      <a:gd name="T1" fmla="*/ 208 h 208"/>
                      <a:gd name="T2" fmla="*/ 0 w 961"/>
                      <a:gd name="T3" fmla="*/ 0 h 208"/>
                      <a:gd name="T4" fmla="*/ 961 w 961"/>
                      <a:gd name="T5" fmla="*/ 0 h 208"/>
                      <a:gd name="T6" fmla="*/ 0 60000 65536"/>
                      <a:gd name="T7" fmla="*/ 0 60000 65536"/>
                      <a:gd name="T8" fmla="*/ 0 60000 65536"/>
                      <a:gd name="T9" fmla="*/ 0 w 961"/>
                      <a:gd name="T10" fmla="*/ 0 h 208"/>
                      <a:gd name="T11" fmla="*/ 961 w 961"/>
                      <a:gd name="T12" fmla="*/ 208 h 208"/>
                    </a:gdLst>
                    <a:ahLst/>
                    <a:cxnLst>
                      <a:cxn ang="T6">
                        <a:pos x="T0" y="T1"/>
                      </a:cxn>
                      <a:cxn ang="T7">
                        <a:pos x="T2" y="T3"/>
                      </a:cxn>
                      <a:cxn ang="T8">
                        <a:pos x="T4" y="T5"/>
                      </a:cxn>
                    </a:cxnLst>
                    <a:rect l="T9" t="T10" r="T11" b="T12"/>
                    <a:pathLst>
                      <a:path w="961" h="208">
                        <a:moveTo>
                          <a:pt x="0" y="208"/>
                        </a:moveTo>
                        <a:lnTo>
                          <a:pt x="0" y="0"/>
                        </a:lnTo>
                        <a:lnTo>
                          <a:pt x="961" y="0"/>
                        </a:lnTo>
                      </a:path>
                    </a:pathLst>
                  </a:custGeom>
                  <a:noFill/>
                  <a:ln w="15875">
                    <a:solidFill>
                      <a:srgbClr val="EDEDED"/>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33" name="Group 439">
                  <a:extLst>
                    <a:ext uri="{FF2B5EF4-FFF2-40B4-BE49-F238E27FC236}">
                      <a16:creationId xmlns:a16="http://schemas.microsoft.com/office/drawing/2014/main" id="{31A44D3D-C711-4486-8DF1-294A8EB8A779}"/>
                    </a:ext>
                  </a:extLst>
                </p:cNvPr>
                <p:cNvGrpSpPr>
                  <a:grpSpLocks noChangeAspect="1"/>
                </p:cNvGrpSpPr>
                <p:nvPr/>
              </p:nvGrpSpPr>
              <p:grpSpPr bwMode="auto">
                <a:xfrm>
                  <a:off x="3549" y="2211"/>
                  <a:ext cx="973" cy="218"/>
                  <a:chOff x="3549" y="2211"/>
                  <a:chExt cx="973" cy="218"/>
                </a:xfrm>
              </p:grpSpPr>
              <p:sp>
                <p:nvSpPr>
                  <p:cNvPr id="234" name="Freeform 440">
                    <a:extLst>
                      <a:ext uri="{FF2B5EF4-FFF2-40B4-BE49-F238E27FC236}">
                        <a16:creationId xmlns:a16="http://schemas.microsoft.com/office/drawing/2014/main" id="{309EB927-4272-4ADB-8FBC-553E058872AF}"/>
                      </a:ext>
                    </a:extLst>
                  </p:cNvPr>
                  <p:cNvSpPr>
                    <a:spLocks noChangeAspect="1"/>
                  </p:cNvSpPr>
                  <p:nvPr/>
                </p:nvSpPr>
                <p:spPr bwMode="auto">
                  <a:xfrm>
                    <a:off x="3549" y="2211"/>
                    <a:ext cx="962" cy="209"/>
                  </a:xfrm>
                  <a:custGeom>
                    <a:avLst/>
                    <a:gdLst>
                      <a:gd name="T0" fmla="*/ 962 w 962"/>
                      <a:gd name="T1" fmla="*/ 0 h 209"/>
                      <a:gd name="T2" fmla="*/ 962 w 962"/>
                      <a:gd name="T3" fmla="*/ 209 h 209"/>
                      <a:gd name="T4" fmla="*/ 0 w 962"/>
                      <a:gd name="T5" fmla="*/ 209 h 209"/>
                      <a:gd name="T6" fmla="*/ 0 60000 65536"/>
                      <a:gd name="T7" fmla="*/ 0 60000 65536"/>
                      <a:gd name="T8" fmla="*/ 0 60000 65536"/>
                      <a:gd name="T9" fmla="*/ 0 w 962"/>
                      <a:gd name="T10" fmla="*/ 0 h 209"/>
                      <a:gd name="T11" fmla="*/ 962 w 962"/>
                      <a:gd name="T12" fmla="*/ 209 h 209"/>
                    </a:gdLst>
                    <a:ahLst/>
                    <a:cxnLst>
                      <a:cxn ang="T6">
                        <a:pos x="T0" y="T1"/>
                      </a:cxn>
                      <a:cxn ang="T7">
                        <a:pos x="T2" y="T3"/>
                      </a:cxn>
                      <a:cxn ang="T8">
                        <a:pos x="T4" y="T5"/>
                      </a:cxn>
                    </a:cxnLst>
                    <a:rect l="T9" t="T10" r="T11" b="T12"/>
                    <a:pathLst>
                      <a:path w="962" h="209">
                        <a:moveTo>
                          <a:pt x="962" y="0"/>
                        </a:moveTo>
                        <a:lnTo>
                          <a:pt x="962" y="209"/>
                        </a:lnTo>
                        <a:lnTo>
                          <a:pt x="0" y="209"/>
                        </a:lnTo>
                      </a:path>
                    </a:pathLst>
                  </a:custGeom>
                  <a:noFill/>
                  <a:ln w="15875">
                    <a:solidFill>
                      <a:srgbClr val="F4F4F4"/>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5" name="Freeform 441">
                    <a:extLst>
                      <a:ext uri="{FF2B5EF4-FFF2-40B4-BE49-F238E27FC236}">
                        <a16:creationId xmlns:a16="http://schemas.microsoft.com/office/drawing/2014/main" id="{EF354183-BDDE-43B4-8CC0-A5BDFFAB3661}"/>
                      </a:ext>
                    </a:extLst>
                  </p:cNvPr>
                  <p:cNvSpPr>
                    <a:spLocks noChangeAspect="1"/>
                  </p:cNvSpPr>
                  <p:nvPr/>
                </p:nvSpPr>
                <p:spPr bwMode="auto">
                  <a:xfrm>
                    <a:off x="3560" y="2220"/>
                    <a:ext cx="962" cy="209"/>
                  </a:xfrm>
                  <a:custGeom>
                    <a:avLst/>
                    <a:gdLst>
                      <a:gd name="T0" fmla="*/ 962 w 962"/>
                      <a:gd name="T1" fmla="*/ 0 h 209"/>
                      <a:gd name="T2" fmla="*/ 962 w 962"/>
                      <a:gd name="T3" fmla="*/ 209 h 209"/>
                      <a:gd name="T4" fmla="*/ 0 w 962"/>
                      <a:gd name="T5" fmla="*/ 209 h 209"/>
                      <a:gd name="T6" fmla="*/ 0 60000 65536"/>
                      <a:gd name="T7" fmla="*/ 0 60000 65536"/>
                      <a:gd name="T8" fmla="*/ 0 60000 65536"/>
                      <a:gd name="T9" fmla="*/ 0 w 962"/>
                      <a:gd name="T10" fmla="*/ 0 h 209"/>
                      <a:gd name="T11" fmla="*/ 962 w 962"/>
                      <a:gd name="T12" fmla="*/ 209 h 209"/>
                    </a:gdLst>
                    <a:ahLst/>
                    <a:cxnLst>
                      <a:cxn ang="T6">
                        <a:pos x="T0" y="T1"/>
                      </a:cxn>
                      <a:cxn ang="T7">
                        <a:pos x="T2" y="T3"/>
                      </a:cxn>
                      <a:cxn ang="T8">
                        <a:pos x="T4" y="T5"/>
                      </a:cxn>
                    </a:cxnLst>
                    <a:rect l="T9" t="T10" r="T11" b="T12"/>
                    <a:pathLst>
                      <a:path w="962" h="209">
                        <a:moveTo>
                          <a:pt x="962" y="0"/>
                        </a:moveTo>
                        <a:lnTo>
                          <a:pt x="962" y="209"/>
                        </a:lnTo>
                        <a:lnTo>
                          <a:pt x="0" y="209"/>
                        </a:lnTo>
                      </a:path>
                    </a:pathLst>
                  </a:custGeom>
                  <a:noFill/>
                  <a:ln w="15875">
                    <a:solidFill>
                      <a:srgbClr val="8E8E8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6" name="Freeform 442">
                    <a:extLst>
                      <a:ext uri="{FF2B5EF4-FFF2-40B4-BE49-F238E27FC236}">
                        <a16:creationId xmlns:a16="http://schemas.microsoft.com/office/drawing/2014/main" id="{2141D03A-A52D-492D-9D0F-B9C5FF78CB1F}"/>
                      </a:ext>
                    </a:extLst>
                  </p:cNvPr>
                  <p:cNvSpPr>
                    <a:spLocks noChangeAspect="1"/>
                  </p:cNvSpPr>
                  <p:nvPr/>
                </p:nvSpPr>
                <p:spPr bwMode="auto">
                  <a:xfrm>
                    <a:off x="3555" y="2216"/>
                    <a:ext cx="961" cy="208"/>
                  </a:xfrm>
                  <a:custGeom>
                    <a:avLst/>
                    <a:gdLst>
                      <a:gd name="T0" fmla="*/ 961 w 961"/>
                      <a:gd name="T1" fmla="*/ 0 h 208"/>
                      <a:gd name="T2" fmla="*/ 961 w 961"/>
                      <a:gd name="T3" fmla="*/ 208 h 208"/>
                      <a:gd name="T4" fmla="*/ 0 w 961"/>
                      <a:gd name="T5" fmla="*/ 208 h 208"/>
                      <a:gd name="T6" fmla="*/ 0 60000 65536"/>
                      <a:gd name="T7" fmla="*/ 0 60000 65536"/>
                      <a:gd name="T8" fmla="*/ 0 60000 65536"/>
                      <a:gd name="T9" fmla="*/ 0 w 961"/>
                      <a:gd name="T10" fmla="*/ 0 h 208"/>
                      <a:gd name="T11" fmla="*/ 961 w 961"/>
                      <a:gd name="T12" fmla="*/ 208 h 208"/>
                    </a:gdLst>
                    <a:ahLst/>
                    <a:cxnLst>
                      <a:cxn ang="T6">
                        <a:pos x="T0" y="T1"/>
                      </a:cxn>
                      <a:cxn ang="T7">
                        <a:pos x="T2" y="T3"/>
                      </a:cxn>
                      <a:cxn ang="T8">
                        <a:pos x="T4" y="T5"/>
                      </a:cxn>
                    </a:cxnLst>
                    <a:rect l="T9" t="T10" r="T11" b="T12"/>
                    <a:pathLst>
                      <a:path w="961" h="208">
                        <a:moveTo>
                          <a:pt x="961" y="0"/>
                        </a:moveTo>
                        <a:lnTo>
                          <a:pt x="961" y="208"/>
                        </a:lnTo>
                        <a:lnTo>
                          <a:pt x="0" y="208"/>
                        </a:lnTo>
                      </a:path>
                    </a:pathLst>
                  </a:custGeom>
                  <a:noFill/>
                  <a:ln w="15875">
                    <a:solidFill>
                      <a:srgbClr val="EDEDED"/>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sp>
          <p:nvSpPr>
            <p:cNvPr id="131" name="Rectangle 443">
              <a:extLst>
                <a:ext uri="{FF2B5EF4-FFF2-40B4-BE49-F238E27FC236}">
                  <a16:creationId xmlns:a16="http://schemas.microsoft.com/office/drawing/2014/main" id="{BA72E98F-0549-41AB-857F-8E96421E5423}"/>
                </a:ext>
              </a:extLst>
            </p:cNvPr>
            <p:cNvSpPr>
              <a:spLocks noChangeAspect="1" noChangeArrowheads="1"/>
            </p:cNvSpPr>
            <p:nvPr/>
          </p:nvSpPr>
          <p:spPr bwMode="auto">
            <a:xfrm>
              <a:off x="4003" y="2199"/>
              <a:ext cx="1053"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32" name="Rectangle 444">
              <a:extLst>
                <a:ext uri="{FF2B5EF4-FFF2-40B4-BE49-F238E27FC236}">
                  <a16:creationId xmlns:a16="http://schemas.microsoft.com/office/drawing/2014/main" id="{266AD4D1-27DE-409B-9D0F-1EB7E43642A9}"/>
                </a:ext>
              </a:extLst>
            </p:cNvPr>
            <p:cNvSpPr>
              <a:spLocks noChangeAspect="1" noChangeArrowheads="1"/>
            </p:cNvSpPr>
            <p:nvPr/>
          </p:nvSpPr>
          <p:spPr bwMode="auto">
            <a:xfrm>
              <a:off x="4054" y="2211"/>
              <a:ext cx="462"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solidFill>
                    <a:srgbClr val="000000"/>
                  </a:solidFill>
                  <a:latin typeface="黑体" panose="02010609060101010101" pitchFamily="49" charset="-122"/>
                </a:rPr>
                <a:t>价值结构</a:t>
              </a:r>
              <a:endParaRPr lang="zh-CN" altLang="zh-CN" sz="1400">
                <a:latin typeface="黑体" panose="02010609060101010101" pitchFamily="49" charset="-122"/>
              </a:endParaRPr>
            </a:p>
          </p:txBody>
        </p:sp>
        <p:grpSp>
          <p:nvGrpSpPr>
            <p:cNvPr id="133" name="Group 445">
              <a:extLst>
                <a:ext uri="{FF2B5EF4-FFF2-40B4-BE49-F238E27FC236}">
                  <a16:creationId xmlns:a16="http://schemas.microsoft.com/office/drawing/2014/main" id="{8231FEB5-49F1-4005-8274-9DDF30C1DB20}"/>
                </a:ext>
              </a:extLst>
            </p:cNvPr>
            <p:cNvGrpSpPr>
              <a:grpSpLocks noChangeAspect="1"/>
            </p:cNvGrpSpPr>
            <p:nvPr/>
          </p:nvGrpSpPr>
          <p:grpSpPr bwMode="auto">
            <a:xfrm>
              <a:off x="3986" y="3491"/>
              <a:ext cx="1342" cy="361"/>
              <a:chOff x="3558" y="3104"/>
              <a:chExt cx="966" cy="234"/>
            </a:xfrm>
          </p:grpSpPr>
          <p:sp>
            <p:nvSpPr>
              <p:cNvPr id="227" name="Freeform 446">
                <a:extLst>
                  <a:ext uri="{FF2B5EF4-FFF2-40B4-BE49-F238E27FC236}">
                    <a16:creationId xmlns:a16="http://schemas.microsoft.com/office/drawing/2014/main" id="{E1FA3EEE-BFCE-4681-B2B7-27A036D3F638}"/>
                  </a:ext>
                </a:extLst>
              </p:cNvPr>
              <p:cNvSpPr>
                <a:spLocks noChangeAspect="1"/>
              </p:cNvSpPr>
              <p:nvPr/>
            </p:nvSpPr>
            <p:spPr bwMode="auto">
              <a:xfrm>
                <a:off x="3558" y="3104"/>
                <a:ext cx="956" cy="225"/>
              </a:xfrm>
              <a:custGeom>
                <a:avLst/>
                <a:gdLst>
                  <a:gd name="T0" fmla="*/ 12 w 956"/>
                  <a:gd name="T1" fmla="*/ 0 h 225"/>
                  <a:gd name="T2" fmla="*/ 8 w 956"/>
                  <a:gd name="T3" fmla="*/ 1 h 225"/>
                  <a:gd name="T4" fmla="*/ 4 w 956"/>
                  <a:gd name="T5" fmla="*/ 4 h 225"/>
                  <a:gd name="T6" fmla="*/ 2 w 956"/>
                  <a:gd name="T7" fmla="*/ 7 h 225"/>
                  <a:gd name="T8" fmla="*/ 0 w 956"/>
                  <a:gd name="T9" fmla="*/ 12 h 225"/>
                  <a:gd name="T10" fmla="*/ 0 w 956"/>
                  <a:gd name="T11" fmla="*/ 214 h 225"/>
                  <a:gd name="T12" fmla="*/ 2 w 956"/>
                  <a:gd name="T13" fmla="*/ 219 h 225"/>
                  <a:gd name="T14" fmla="*/ 4 w 956"/>
                  <a:gd name="T15" fmla="*/ 221 h 225"/>
                  <a:gd name="T16" fmla="*/ 8 w 956"/>
                  <a:gd name="T17" fmla="*/ 224 h 225"/>
                  <a:gd name="T18" fmla="*/ 12 w 956"/>
                  <a:gd name="T19" fmla="*/ 225 h 225"/>
                  <a:gd name="T20" fmla="*/ 944 w 956"/>
                  <a:gd name="T21" fmla="*/ 225 h 225"/>
                  <a:gd name="T22" fmla="*/ 950 w 956"/>
                  <a:gd name="T23" fmla="*/ 224 h 225"/>
                  <a:gd name="T24" fmla="*/ 952 w 956"/>
                  <a:gd name="T25" fmla="*/ 221 h 225"/>
                  <a:gd name="T26" fmla="*/ 955 w 956"/>
                  <a:gd name="T27" fmla="*/ 219 h 225"/>
                  <a:gd name="T28" fmla="*/ 956 w 956"/>
                  <a:gd name="T29" fmla="*/ 214 h 225"/>
                  <a:gd name="T30" fmla="*/ 956 w 956"/>
                  <a:gd name="T31" fmla="*/ 12 h 225"/>
                  <a:gd name="T32" fmla="*/ 955 w 956"/>
                  <a:gd name="T33" fmla="*/ 7 h 225"/>
                  <a:gd name="T34" fmla="*/ 952 w 956"/>
                  <a:gd name="T35" fmla="*/ 4 h 225"/>
                  <a:gd name="T36" fmla="*/ 950 w 956"/>
                  <a:gd name="T37" fmla="*/ 1 h 225"/>
                  <a:gd name="T38" fmla="*/ 944 w 956"/>
                  <a:gd name="T39" fmla="*/ 0 h 225"/>
                  <a:gd name="T40" fmla="*/ 12 w 956"/>
                  <a:gd name="T41" fmla="*/ 0 h 2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56"/>
                  <a:gd name="T64" fmla="*/ 0 h 225"/>
                  <a:gd name="T65" fmla="*/ 956 w 956"/>
                  <a:gd name="T66" fmla="*/ 225 h 2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56" h="225">
                    <a:moveTo>
                      <a:pt x="12" y="0"/>
                    </a:moveTo>
                    <a:lnTo>
                      <a:pt x="8" y="1"/>
                    </a:lnTo>
                    <a:lnTo>
                      <a:pt x="4" y="4"/>
                    </a:lnTo>
                    <a:lnTo>
                      <a:pt x="2" y="7"/>
                    </a:lnTo>
                    <a:lnTo>
                      <a:pt x="0" y="12"/>
                    </a:lnTo>
                    <a:lnTo>
                      <a:pt x="0" y="214"/>
                    </a:lnTo>
                    <a:lnTo>
                      <a:pt x="2" y="219"/>
                    </a:lnTo>
                    <a:lnTo>
                      <a:pt x="4" y="221"/>
                    </a:lnTo>
                    <a:lnTo>
                      <a:pt x="8" y="224"/>
                    </a:lnTo>
                    <a:lnTo>
                      <a:pt x="12" y="225"/>
                    </a:lnTo>
                    <a:lnTo>
                      <a:pt x="944" y="225"/>
                    </a:lnTo>
                    <a:lnTo>
                      <a:pt x="950" y="224"/>
                    </a:lnTo>
                    <a:lnTo>
                      <a:pt x="952" y="221"/>
                    </a:lnTo>
                    <a:lnTo>
                      <a:pt x="955" y="219"/>
                    </a:lnTo>
                    <a:lnTo>
                      <a:pt x="956" y="214"/>
                    </a:lnTo>
                    <a:lnTo>
                      <a:pt x="956" y="12"/>
                    </a:lnTo>
                    <a:lnTo>
                      <a:pt x="955" y="7"/>
                    </a:lnTo>
                    <a:lnTo>
                      <a:pt x="952" y="4"/>
                    </a:lnTo>
                    <a:lnTo>
                      <a:pt x="950" y="1"/>
                    </a:lnTo>
                    <a:lnTo>
                      <a:pt x="944" y="0"/>
                    </a:lnTo>
                    <a:lnTo>
                      <a:pt x="12" y="0"/>
                    </a:lnTo>
                    <a:close/>
                  </a:path>
                </a:pathLst>
              </a:custGeom>
              <a:solidFill>
                <a:srgbClr val="C2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8" name="Freeform 447">
                <a:extLst>
                  <a:ext uri="{FF2B5EF4-FFF2-40B4-BE49-F238E27FC236}">
                    <a16:creationId xmlns:a16="http://schemas.microsoft.com/office/drawing/2014/main" id="{907934E4-658F-4811-96C8-812ECB4C80A2}"/>
                  </a:ext>
                </a:extLst>
              </p:cNvPr>
              <p:cNvSpPr>
                <a:spLocks noChangeAspect="1"/>
              </p:cNvSpPr>
              <p:nvPr/>
            </p:nvSpPr>
            <p:spPr bwMode="auto">
              <a:xfrm>
                <a:off x="3569" y="3113"/>
                <a:ext cx="955" cy="225"/>
              </a:xfrm>
              <a:custGeom>
                <a:avLst/>
                <a:gdLst>
                  <a:gd name="T0" fmla="*/ 11 w 955"/>
                  <a:gd name="T1" fmla="*/ 0 h 225"/>
                  <a:gd name="T2" fmla="*/ 7 w 955"/>
                  <a:gd name="T3" fmla="*/ 2 h 225"/>
                  <a:gd name="T4" fmla="*/ 4 w 955"/>
                  <a:gd name="T5" fmla="*/ 4 h 225"/>
                  <a:gd name="T6" fmla="*/ 1 w 955"/>
                  <a:gd name="T7" fmla="*/ 7 h 225"/>
                  <a:gd name="T8" fmla="*/ 0 w 955"/>
                  <a:gd name="T9" fmla="*/ 12 h 225"/>
                  <a:gd name="T10" fmla="*/ 0 w 955"/>
                  <a:gd name="T11" fmla="*/ 215 h 225"/>
                  <a:gd name="T12" fmla="*/ 1 w 955"/>
                  <a:gd name="T13" fmla="*/ 219 h 225"/>
                  <a:gd name="T14" fmla="*/ 4 w 955"/>
                  <a:gd name="T15" fmla="*/ 222 h 225"/>
                  <a:gd name="T16" fmla="*/ 7 w 955"/>
                  <a:gd name="T17" fmla="*/ 224 h 225"/>
                  <a:gd name="T18" fmla="*/ 11 w 955"/>
                  <a:gd name="T19" fmla="*/ 225 h 225"/>
                  <a:gd name="T20" fmla="*/ 944 w 955"/>
                  <a:gd name="T21" fmla="*/ 225 h 225"/>
                  <a:gd name="T22" fmla="*/ 949 w 955"/>
                  <a:gd name="T23" fmla="*/ 224 h 225"/>
                  <a:gd name="T24" fmla="*/ 951 w 955"/>
                  <a:gd name="T25" fmla="*/ 222 h 225"/>
                  <a:gd name="T26" fmla="*/ 954 w 955"/>
                  <a:gd name="T27" fmla="*/ 219 h 225"/>
                  <a:gd name="T28" fmla="*/ 955 w 955"/>
                  <a:gd name="T29" fmla="*/ 215 h 225"/>
                  <a:gd name="T30" fmla="*/ 955 w 955"/>
                  <a:gd name="T31" fmla="*/ 12 h 225"/>
                  <a:gd name="T32" fmla="*/ 954 w 955"/>
                  <a:gd name="T33" fmla="*/ 7 h 225"/>
                  <a:gd name="T34" fmla="*/ 951 w 955"/>
                  <a:gd name="T35" fmla="*/ 4 h 225"/>
                  <a:gd name="T36" fmla="*/ 949 w 955"/>
                  <a:gd name="T37" fmla="*/ 2 h 225"/>
                  <a:gd name="T38" fmla="*/ 944 w 955"/>
                  <a:gd name="T39" fmla="*/ 0 h 225"/>
                  <a:gd name="T40" fmla="*/ 11 w 955"/>
                  <a:gd name="T41" fmla="*/ 0 h 2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55"/>
                  <a:gd name="T64" fmla="*/ 0 h 225"/>
                  <a:gd name="T65" fmla="*/ 955 w 955"/>
                  <a:gd name="T66" fmla="*/ 225 h 2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55" h="225">
                    <a:moveTo>
                      <a:pt x="11" y="0"/>
                    </a:moveTo>
                    <a:lnTo>
                      <a:pt x="7" y="2"/>
                    </a:lnTo>
                    <a:lnTo>
                      <a:pt x="4" y="4"/>
                    </a:lnTo>
                    <a:lnTo>
                      <a:pt x="1" y="7"/>
                    </a:lnTo>
                    <a:lnTo>
                      <a:pt x="0" y="12"/>
                    </a:lnTo>
                    <a:lnTo>
                      <a:pt x="0" y="215"/>
                    </a:lnTo>
                    <a:lnTo>
                      <a:pt x="1" y="219"/>
                    </a:lnTo>
                    <a:lnTo>
                      <a:pt x="4" y="222"/>
                    </a:lnTo>
                    <a:lnTo>
                      <a:pt x="7" y="224"/>
                    </a:lnTo>
                    <a:lnTo>
                      <a:pt x="11" y="225"/>
                    </a:lnTo>
                    <a:lnTo>
                      <a:pt x="944" y="225"/>
                    </a:lnTo>
                    <a:lnTo>
                      <a:pt x="949" y="224"/>
                    </a:lnTo>
                    <a:lnTo>
                      <a:pt x="951" y="222"/>
                    </a:lnTo>
                    <a:lnTo>
                      <a:pt x="954" y="219"/>
                    </a:lnTo>
                    <a:lnTo>
                      <a:pt x="955" y="215"/>
                    </a:lnTo>
                    <a:lnTo>
                      <a:pt x="955" y="12"/>
                    </a:lnTo>
                    <a:lnTo>
                      <a:pt x="954" y="7"/>
                    </a:lnTo>
                    <a:lnTo>
                      <a:pt x="951" y="4"/>
                    </a:lnTo>
                    <a:lnTo>
                      <a:pt x="949" y="2"/>
                    </a:lnTo>
                    <a:lnTo>
                      <a:pt x="944" y="0"/>
                    </a:lnTo>
                    <a:lnTo>
                      <a:pt x="11" y="0"/>
                    </a:lnTo>
                    <a:close/>
                  </a:path>
                </a:pathLst>
              </a:custGeom>
              <a:solidFill>
                <a:srgbClr val="5C7A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9" name="Freeform 448">
                <a:extLst>
                  <a:ext uri="{FF2B5EF4-FFF2-40B4-BE49-F238E27FC236}">
                    <a16:creationId xmlns:a16="http://schemas.microsoft.com/office/drawing/2014/main" id="{9CA7A67A-F934-4B5C-A76C-93D9D740F1A1}"/>
                  </a:ext>
                </a:extLst>
              </p:cNvPr>
              <p:cNvSpPr>
                <a:spLocks noChangeAspect="1"/>
              </p:cNvSpPr>
              <p:nvPr/>
            </p:nvSpPr>
            <p:spPr bwMode="auto">
              <a:xfrm>
                <a:off x="3564" y="3109"/>
                <a:ext cx="955" cy="224"/>
              </a:xfrm>
              <a:custGeom>
                <a:avLst/>
                <a:gdLst>
                  <a:gd name="T0" fmla="*/ 11 w 955"/>
                  <a:gd name="T1" fmla="*/ 0 h 224"/>
                  <a:gd name="T2" fmla="*/ 7 w 955"/>
                  <a:gd name="T3" fmla="*/ 1 h 224"/>
                  <a:gd name="T4" fmla="*/ 3 w 955"/>
                  <a:gd name="T5" fmla="*/ 3 h 224"/>
                  <a:gd name="T6" fmla="*/ 1 w 955"/>
                  <a:gd name="T7" fmla="*/ 7 h 224"/>
                  <a:gd name="T8" fmla="*/ 0 w 955"/>
                  <a:gd name="T9" fmla="*/ 11 h 224"/>
                  <a:gd name="T10" fmla="*/ 0 w 955"/>
                  <a:gd name="T11" fmla="*/ 214 h 224"/>
                  <a:gd name="T12" fmla="*/ 1 w 955"/>
                  <a:gd name="T13" fmla="*/ 219 h 224"/>
                  <a:gd name="T14" fmla="*/ 3 w 955"/>
                  <a:gd name="T15" fmla="*/ 221 h 224"/>
                  <a:gd name="T16" fmla="*/ 7 w 955"/>
                  <a:gd name="T17" fmla="*/ 223 h 224"/>
                  <a:gd name="T18" fmla="*/ 11 w 955"/>
                  <a:gd name="T19" fmla="*/ 224 h 224"/>
                  <a:gd name="T20" fmla="*/ 944 w 955"/>
                  <a:gd name="T21" fmla="*/ 224 h 224"/>
                  <a:gd name="T22" fmla="*/ 949 w 955"/>
                  <a:gd name="T23" fmla="*/ 223 h 224"/>
                  <a:gd name="T24" fmla="*/ 951 w 955"/>
                  <a:gd name="T25" fmla="*/ 221 h 224"/>
                  <a:gd name="T26" fmla="*/ 954 w 955"/>
                  <a:gd name="T27" fmla="*/ 219 h 224"/>
                  <a:gd name="T28" fmla="*/ 955 w 955"/>
                  <a:gd name="T29" fmla="*/ 214 h 224"/>
                  <a:gd name="T30" fmla="*/ 955 w 955"/>
                  <a:gd name="T31" fmla="*/ 11 h 224"/>
                  <a:gd name="T32" fmla="*/ 954 w 955"/>
                  <a:gd name="T33" fmla="*/ 7 h 224"/>
                  <a:gd name="T34" fmla="*/ 951 w 955"/>
                  <a:gd name="T35" fmla="*/ 3 h 224"/>
                  <a:gd name="T36" fmla="*/ 949 w 955"/>
                  <a:gd name="T37" fmla="*/ 1 h 224"/>
                  <a:gd name="T38" fmla="*/ 944 w 955"/>
                  <a:gd name="T39" fmla="*/ 0 h 224"/>
                  <a:gd name="T40" fmla="*/ 11 w 955"/>
                  <a:gd name="T41" fmla="*/ 0 h 22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55"/>
                  <a:gd name="T64" fmla="*/ 0 h 224"/>
                  <a:gd name="T65" fmla="*/ 955 w 955"/>
                  <a:gd name="T66" fmla="*/ 224 h 22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55" h="224">
                    <a:moveTo>
                      <a:pt x="11" y="0"/>
                    </a:moveTo>
                    <a:lnTo>
                      <a:pt x="7" y="1"/>
                    </a:lnTo>
                    <a:lnTo>
                      <a:pt x="3" y="3"/>
                    </a:lnTo>
                    <a:lnTo>
                      <a:pt x="1" y="7"/>
                    </a:lnTo>
                    <a:lnTo>
                      <a:pt x="0" y="11"/>
                    </a:lnTo>
                    <a:lnTo>
                      <a:pt x="0" y="214"/>
                    </a:lnTo>
                    <a:lnTo>
                      <a:pt x="1" y="219"/>
                    </a:lnTo>
                    <a:lnTo>
                      <a:pt x="3" y="221"/>
                    </a:lnTo>
                    <a:lnTo>
                      <a:pt x="7" y="223"/>
                    </a:lnTo>
                    <a:lnTo>
                      <a:pt x="11" y="224"/>
                    </a:lnTo>
                    <a:lnTo>
                      <a:pt x="944" y="224"/>
                    </a:lnTo>
                    <a:lnTo>
                      <a:pt x="949" y="223"/>
                    </a:lnTo>
                    <a:lnTo>
                      <a:pt x="951" y="221"/>
                    </a:lnTo>
                    <a:lnTo>
                      <a:pt x="954" y="219"/>
                    </a:lnTo>
                    <a:lnTo>
                      <a:pt x="955" y="214"/>
                    </a:lnTo>
                    <a:lnTo>
                      <a:pt x="955" y="11"/>
                    </a:lnTo>
                    <a:lnTo>
                      <a:pt x="954" y="7"/>
                    </a:lnTo>
                    <a:lnTo>
                      <a:pt x="951" y="3"/>
                    </a:lnTo>
                    <a:lnTo>
                      <a:pt x="949" y="1"/>
                    </a:lnTo>
                    <a:lnTo>
                      <a:pt x="944" y="0"/>
                    </a:lnTo>
                    <a:lnTo>
                      <a:pt x="11" y="0"/>
                    </a:lnTo>
                    <a:close/>
                  </a:path>
                </a:pathLst>
              </a:custGeom>
              <a:solidFill>
                <a:srgbClr val="99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34" name="Rectangle 449">
              <a:extLst>
                <a:ext uri="{FF2B5EF4-FFF2-40B4-BE49-F238E27FC236}">
                  <a16:creationId xmlns:a16="http://schemas.microsoft.com/office/drawing/2014/main" id="{097D5247-EEDF-4E91-A9AE-BDF551A10675}"/>
                </a:ext>
              </a:extLst>
            </p:cNvPr>
            <p:cNvSpPr>
              <a:spLocks noChangeAspect="1" noChangeArrowheads="1"/>
            </p:cNvSpPr>
            <p:nvPr/>
          </p:nvSpPr>
          <p:spPr bwMode="auto">
            <a:xfrm>
              <a:off x="4005" y="3498"/>
              <a:ext cx="1309"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35" name="Rectangle 450">
              <a:extLst>
                <a:ext uri="{FF2B5EF4-FFF2-40B4-BE49-F238E27FC236}">
                  <a16:creationId xmlns:a16="http://schemas.microsoft.com/office/drawing/2014/main" id="{A03F112C-4634-46B8-9D89-E831616E32A8}"/>
                </a:ext>
              </a:extLst>
            </p:cNvPr>
            <p:cNvSpPr>
              <a:spLocks noChangeAspect="1" noChangeArrowheads="1"/>
            </p:cNvSpPr>
            <p:nvPr/>
          </p:nvSpPr>
          <p:spPr bwMode="auto">
            <a:xfrm>
              <a:off x="4200" y="3528"/>
              <a:ext cx="80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solidFill>
                    <a:srgbClr val="000000"/>
                  </a:solidFill>
                  <a:latin typeface="黑体" panose="02010609060101010101" pitchFamily="49" charset="-122"/>
                </a:rPr>
                <a:t>物料明细帐结算</a:t>
              </a:r>
              <a:endParaRPr lang="zh-CN" altLang="en-US" sz="1400">
                <a:latin typeface="黑体" panose="02010609060101010101" pitchFamily="49" charset="-122"/>
              </a:endParaRPr>
            </a:p>
          </p:txBody>
        </p:sp>
        <p:sp>
          <p:nvSpPr>
            <p:cNvPr id="136" name="Rectangle 451">
              <a:extLst>
                <a:ext uri="{FF2B5EF4-FFF2-40B4-BE49-F238E27FC236}">
                  <a16:creationId xmlns:a16="http://schemas.microsoft.com/office/drawing/2014/main" id="{0A834689-4D48-4B1F-856C-0FB29AAD8312}"/>
                </a:ext>
              </a:extLst>
            </p:cNvPr>
            <p:cNvSpPr>
              <a:spLocks noChangeAspect="1" noChangeArrowheads="1"/>
            </p:cNvSpPr>
            <p:nvPr/>
          </p:nvSpPr>
          <p:spPr bwMode="auto">
            <a:xfrm>
              <a:off x="4382" y="3675"/>
              <a:ext cx="519"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en-US" sz="1400">
                  <a:solidFill>
                    <a:srgbClr val="000000"/>
                  </a:solidFill>
                  <a:latin typeface="黑体" panose="02010609060101010101" pitchFamily="49" charset="-122"/>
                </a:rPr>
                <a:t> 实际成本</a:t>
              </a:r>
              <a:endParaRPr lang="zh-CN" altLang="en-US" sz="1400">
                <a:latin typeface="黑体" panose="02010609060101010101" pitchFamily="49" charset="-122"/>
              </a:endParaRPr>
            </a:p>
          </p:txBody>
        </p:sp>
        <p:sp>
          <p:nvSpPr>
            <p:cNvPr id="137" name="Rectangle 452">
              <a:extLst>
                <a:ext uri="{FF2B5EF4-FFF2-40B4-BE49-F238E27FC236}">
                  <a16:creationId xmlns:a16="http://schemas.microsoft.com/office/drawing/2014/main" id="{4925F363-3833-4631-9AAD-DF0DC4562B96}"/>
                </a:ext>
              </a:extLst>
            </p:cNvPr>
            <p:cNvSpPr>
              <a:spLocks noChangeAspect="1" noChangeArrowheads="1"/>
            </p:cNvSpPr>
            <p:nvPr/>
          </p:nvSpPr>
          <p:spPr bwMode="auto">
            <a:xfrm>
              <a:off x="3951" y="620"/>
              <a:ext cx="1111"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38" name="Rectangle 453">
              <a:extLst>
                <a:ext uri="{FF2B5EF4-FFF2-40B4-BE49-F238E27FC236}">
                  <a16:creationId xmlns:a16="http://schemas.microsoft.com/office/drawing/2014/main" id="{1DF1FA12-DF82-4426-BAD9-1894AE0D9C04}"/>
                </a:ext>
              </a:extLst>
            </p:cNvPr>
            <p:cNvSpPr>
              <a:spLocks noChangeAspect="1" noChangeArrowheads="1"/>
            </p:cNvSpPr>
            <p:nvPr/>
          </p:nvSpPr>
          <p:spPr bwMode="auto">
            <a:xfrm>
              <a:off x="4003" y="665"/>
              <a:ext cx="693"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solidFill>
                    <a:srgbClr val="CF0E30"/>
                  </a:solidFill>
                  <a:latin typeface="黑体" panose="02010609060101010101" pitchFamily="49" charset="-122"/>
                </a:rPr>
                <a:t>实际成本核算</a:t>
              </a:r>
              <a:endParaRPr lang="zh-CN" altLang="en-US" sz="1400">
                <a:latin typeface="黑体" panose="02010609060101010101" pitchFamily="49" charset="-122"/>
              </a:endParaRPr>
            </a:p>
          </p:txBody>
        </p:sp>
        <p:sp>
          <p:nvSpPr>
            <p:cNvPr id="139" name="Rectangle 454">
              <a:extLst>
                <a:ext uri="{FF2B5EF4-FFF2-40B4-BE49-F238E27FC236}">
                  <a16:creationId xmlns:a16="http://schemas.microsoft.com/office/drawing/2014/main" id="{2A424F84-78F2-407E-9E5F-9D6A5281C942}"/>
                </a:ext>
              </a:extLst>
            </p:cNvPr>
            <p:cNvSpPr>
              <a:spLocks noChangeAspect="1" noChangeArrowheads="1"/>
            </p:cNvSpPr>
            <p:nvPr/>
          </p:nvSpPr>
          <p:spPr bwMode="auto">
            <a:xfrm>
              <a:off x="4440" y="665"/>
              <a:ext cx="5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solidFill>
                    <a:srgbClr val="CF0E30"/>
                  </a:solidFill>
                  <a:latin typeface="黑体" panose="02010609060101010101" pitchFamily="49" charset="-122"/>
                </a:rPr>
                <a:t> </a:t>
              </a:r>
              <a:endParaRPr lang="zh-CN" altLang="en-US" sz="1400">
                <a:latin typeface="黑体" panose="02010609060101010101" pitchFamily="49" charset="-122"/>
              </a:endParaRPr>
            </a:p>
          </p:txBody>
        </p:sp>
        <p:grpSp>
          <p:nvGrpSpPr>
            <p:cNvPr id="140" name="Group 455">
              <a:extLst>
                <a:ext uri="{FF2B5EF4-FFF2-40B4-BE49-F238E27FC236}">
                  <a16:creationId xmlns:a16="http://schemas.microsoft.com/office/drawing/2014/main" id="{40768A51-C31B-4FD9-9C9D-A77C5A63B1BE}"/>
                </a:ext>
              </a:extLst>
            </p:cNvPr>
            <p:cNvGrpSpPr>
              <a:grpSpLocks noChangeAspect="1"/>
            </p:cNvGrpSpPr>
            <p:nvPr/>
          </p:nvGrpSpPr>
          <p:grpSpPr bwMode="auto">
            <a:xfrm>
              <a:off x="4556" y="1258"/>
              <a:ext cx="203" cy="165"/>
              <a:chOff x="3968" y="1659"/>
              <a:chExt cx="146" cy="107"/>
            </a:xfrm>
          </p:grpSpPr>
          <p:sp>
            <p:nvSpPr>
              <p:cNvPr id="224" name="Rectangle 456">
                <a:extLst>
                  <a:ext uri="{FF2B5EF4-FFF2-40B4-BE49-F238E27FC236}">
                    <a16:creationId xmlns:a16="http://schemas.microsoft.com/office/drawing/2014/main" id="{6A3BA29F-5F36-4754-BA19-EE5D33DF79F2}"/>
                  </a:ext>
                </a:extLst>
              </p:cNvPr>
              <p:cNvSpPr>
                <a:spLocks noChangeAspect="1" noChangeArrowheads="1"/>
              </p:cNvSpPr>
              <p:nvPr/>
            </p:nvSpPr>
            <p:spPr bwMode="auto">
              <a:xfrm>
                <a:off x="3968" y="1659"/>
                <a:ext cx="136" cy="98"/>
              </a:xfrm>
              <a:prstGeom prst="rect">
                <a:avLst/>
              </a:prstGeom>
              <a:solidFill>
                <a:srgbClr val="66FF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25" name="Rectangle 457">
                <a:extLst>
                  <a:ext uri="{FF2B5EF4-FFF2-40B4-BE49-F238E27FC236}">
                    <a16:creationId xmlns:a16="http://schemas.microsoft.com/office/drawing/2014/main" id="{5173FB73-21AE-476A-8CFC-FED722B7A380}"/>
                  </a:ext>
                </a:extLst>
              </p:cNvPr>
              <p:cNvSpPr>
                <a:spLocks noChangeAspect="1" noChangeArrowheads="1"/>
              </p:cNvSpPr>
              <p:nvPr/>
            </p:nvSpPr>
            <p:spPr bwMode="auto">
              <a:xfrm>
                <a:off x="3978" y="1668"/>
                <a:ext cx="136" cy="98"/>
              </a:xfrm>
              <a:prstGeom prst="rect">
                <a:avLst/>
              </a:prstGeom>
              <a:solidFill>
                <a:srgbClr val="0099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26" name="Rectangle 458">
                <a:extLst>
                  <a:ext uri="{FF2B5EF4-FFF2-40B4-BE49-F238E27FC236}">
                    <a16:creationId xmlns:a16="http://schemas.microsoft.com/office/drawing/2014/main" id="{0C6C30F8-4083-4E5A-AA6C-330BEB6FF0E8}"/>
                  </a:ext>
                </a:extLst>
              </p:cNvPr>
              <p:cNvSpPr>
                <a:spLocks noChangeAspect="1" noChangeArrowheads="1"/>
              </p:cNvSpPr>
              <p:nvPr/>
            </p:nvSpPr>
            <p:spPr bwMode="auto">
              <a:xfrm>
                <a:off x="3973" y="1663"/>
                <a:ext cx="136" cy="99"/>
              </a:xfrm>
              <a:prstGeom prst="rect">
                <a:avLst/>
              </a:prstGeom>
              <a:solidFill>
                <a:srgbClr val="00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141" name="Group 459">
              <a:extLst>
                <a:ext uri="{FF2B5EF4-FFF2-40B4-BE49-F238E27FC236}">
                  <a16:creationId xmlns:a16="http://schemas.microsoft.com/office/drawing/2014/main" id="{58BC5689-CB38-4B41-A4C3-A3B8A5B87152}"/>
                </a:ext>
              </a:extLst>
            </p:cNvPr>
            <p:cNvGrpSpPr>
              <a:grpSpLocks noChangeAspect="1"/>
            </p:cNvGrpSpPr>
            <p:nvPr/>
          </p:nvGrpSpPr>
          <p:grpSpPr bwMode="auto">
            <a:xfrm>
              <a:off x="4099" y="1258"/>
              <a:ext cx="202" cy="165"/>
              <a:chOff x="3639" y="1659"/>
              <a:chExt cx="145" cy="107"/>
            </a:xfrm>
          </p:grpSpPr>
          <p:sp>
            <p:nvSpPr>
              <p:cNvPr id="221" name="Rectangle 460">
                <a:extLst>
                  <a:ext uri="{FF2B5EF4-FFF2-40B4-BE49-F238E27FC236}">
                    <a16:creationId xmlns:a16="http://schemas.microsoft.com/office/drawing/2014/main" id="{E0398ADA-85CD-4301-8BCC-EEA011B3CBF1}"/>
                  </a:ext>
                </a:extLst>
              </p:cNvPr>
              <p:cNvSpPr>
                <a:spLocks noChangeAspect="1" noChangeArrowheads="1"/>
              </p:cNvSpPr>
              <p:nvPr/>
            </p:nvSpPr>
            <p:spPr bwMode="auto">
              <a:xfrm>
                <a:off x="3639" y="1659"/>
                <a:ext cx="135" cy="98"/>
              </a:xfrm>
              <a:prstGeom prst="rect">
                <a:avLst/>
              </a:prstGeom>
              <a:solidFill>
                <a:srgbClr val="66FF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22" name="Rectangle 461">
                <a:extLst>
                  <a:ext uri="{FF2B5EF4-FFF2-40B4-BE49-F238E27FC236}">
                    <a16:creationId xmlns:a16="http://schemas.microsoft.com/office/drawing/2014/main" id="{2CB101AA-2D4A-468A-9CEF-EF164B86B458}"/>
                  </a:ext>
                </a:extLst>
              </p:cNvPr>
              <p:cNvSpPr>
                <a:spLocks noChangeAspect="1" noChangeArrowheads="1"/>
              </p:cNvSpPr>
              <p:nvPr/>
            </p:nvSpPr>
            <p:spPr bwMode="auto">
              <a:xfrm>
                <a:off x="3649" y="1668"/>
                <a:ext cx="135" cy="98"/>
              </a:xfrm>
              <a:prstGeom prst="rect">
                <a:avLst/>
              </a:prstGeom>
              <a:solidFill>
                <a:srgbClr val="0099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23" name="Rectangle 462">
                <a:extLst>
                  <a:ext uri="{FF2B5EF4-FFF2-40B4-BE49-F238E27FC236}">
                    <a16:creationId xmlns:a16="http://schemas.microsoft.com/office/drawing/2014/main" id="{1562A061-237A-4768-BB05-86A2C77B6180}"/>
                  </a:ext>
                </a:extLst>
              </p:cNvPr>
              <p:cNvSpPr>
                <a:spLocks noChangeAspect="1" noChangeArrowheads="1"/>
              </p:cNvSpPr>
              <p:nvPr/>
            </p:nvSpPr>
            <p:spPr bwMode="auto">
              <a:xfrm>
                <a:off x="3644" y="1663"/>
                <a:ext cx="135" cy="99"/>
              </a:xfrm>
              <a:prstGeom prst="rect">
                <a:avLst/>
              </a:prstGeom>
              <a:solidFill>
                <a:srgbClr val="00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142" name="Group 463">
              <a:extLst>
                <a:ext uri="{FF2B5EF4-FFF2-40B4-BE49-F238E27FC236}">
                  <a16:creationId xmlns:a16="http://schemas.microsoft.com/office/drawing/2014/main" id="{578F416C-6FBA-4AC4-96DB-C126960E3675}"/>
                </a:ext>
              </a:extLst>
            </p:cNvPr>
            <p:cNvGrpSpPr>
              <a:grpSpLocks noChangeAspect="1"/>
            </p:cNvGrpSpPr>
            <p:nvPr/>
          </p:nvGrpSpPr>
          <p:grpSpPr bwMode="auto">
            <a:xfrm>
              <a:off x="5013" y="1258"/>
              <a:ext cx="203" cy="165"/>
              <a:chOff x="4297" y="1659"/>
              <a:chExt cx="146" cy="107"/>
            </a:xfrm>
          </p:grpSpPr>
          <p:sp>
            <p:nvSpPr>
              <p:cNvPr id="218" name="Rectangle 464">
                <a:extLst>
                  <a:ext uri="{FF2B5EF4-FFF2-40B4-BE49-F238E27FC236}">
                    <a16:creationId xmlns:a16="http://schemas.microsoft.com/office/drawing/2014/main" id="{CEAD5EAA-05A4-42DF-B3D2-D2BF294BF2A5}"/>
                  </a:ext>
                </a:extLst>
              </p:cNvPr>
              <p:cNvSpPr>
                <a:spLocks noChangeAspect="1" noChangeArrowheads="1"/>
              </p:cNvSpPr>
              <p:nvPr/>
            </p:nvSpPr>
            <p:spPr bwMode="auto">
              <a:xfrm>
                <a:off x="4297" y="1659"/>
                <a:ext cx="136" cy="98"/>
              </a:xfrm>
              <a:prstGeom prst="rect">
                <a:avLst/>
              </a:prstGeom>
              <a:solidFill>
                <a:srgbClr val="66FF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19" name="Rectangle 465">
                <a:extLst>
                  <a:ext uri="{FF2B5EF4-FFF2-40B4-BE49-F238E27FC236}">
                    <a16:creationId xmlns:a16="http://schemas.microsoft.com/office/drawing/2014/main" id="{D65A3CD1-376C-4C8D-BA8D-7E0B1CDF3E77}"/>
                  </a:ext>
                </a:extLst>
              </p:cNvPr>
              <p:cNvSpPr>
                <a:spLocks noChangeAspect="1" noChangeArrowheads="1"/>
              </p:cNvSpPr>
              <p:nvPr/>
            </p:nvSpPr>
            <p:spPr bwMode="auto">
              <a:xfrm>
                <a:off x="4307" y="1668"/>
                <a:ext cx="136" cy="98"/>
              </a:xfrm>
              <a:prstGeom prst="rect">
                <a:avLst/>
              </a:prstGeom>
              <a:solidFill>
                <a:srgbClr val="0099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20" name="Rectangle 466">
                <a:extLst>
                  <a:ext uri="{FF2B5EF4-FFF2-40B4-BE49-F238E27FC236}">
                    <a16:creationId xmlns:a16="http://schemas.microsoft.com/office/drawing/2014/main" id="{D0795BC9-F388-4217-B136-B9821DE1FEF8}"/>
                  </a:ext>
                </a:extLst>
              </p:cNvPr>
              <p:cNvSpPr>
                <a:spLocks noChangeAspect="1" noChangeArrowheads="1"/>
              </p:cNvSpPr>
              <p:nvPr/>
            </p:nvSpPr>
            <p:spPr bwMode="auto">
              <a:xfrm>
                <a:off x="4302" y="1663"/>
                <a:ext cx="136" cy="99"/>
              </a:xfrm>
              <a:prstGeom prst="rect">
                <a:avLst/>
              </a:prstGeom>
              <a:solidFill>
                <a:srgbClr val="00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143" name="Group 467">
              <a:extLst>
                <a:ext uri="{FF2B5EF4-FFF2-40B4-BE49-F238E27FC236}">
                  <a16:creationId xmlns:a16="http://schemas.microsoft.com/office/drawing/2014/main" id="{9061A9A8-0F5C-4CE3-A615-C247EBC96F3B}"/>
                </a:ext>
              </a:extLst>
            </p:cNvPr>
            <p:cNvGrpSpPr>
              <a:grpSpLocks noChangeAspect="1"/>
            </p:cNvGrpSpPr>
            <p:nvPr/>
          </p:nvGrpSpPr>
          <p:grpSpPr bwMode="auto">
            <a:xfrm>
              <a:off x="4978" y="1769"/>
              <a:ext cx="256" cy="95"/>
              <a:chOff x="4272" y="1990"/>
              <a:chExt cx="184" cy="62"/>
            </a:xfrm>
          </p:grpSpPr>
          <p:sp>
            <p:nvSpPr>
              <p:cNvPr id="216" name="Line 468">
                <a:extLst>
                  <a:ext uri="{FF2B5EF4-FFF2-40B4-BE49-F238E27FC236}">
                    <a16:creationId xmlns:a16="http://schemas.microsoft.com/office/drawing/2014/main" id="{A1D96DDC-2DBB-457B-92DD-9466DCAAC922}"/>
                  </a:ext>
                </a:extLst>
              </p:cNvPr>
              <p:cNvSpPr>
                <a:spLocks noChangeAspect="1" noChangeShapeType="1"/>
              </p:cNvSpPr>
              <p:nvPr/>
            </p:nvSpPr>
            <p:spPr bwMode="auto">
              <a:xfrm>
                <a:off x="4309" y="2008"/>
                <a:ext cx="147" cy="44"/>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7" name="Freeform 469">
                <a:extLst>
                  <a:ext uri="{FF2B5EF4-FFF2-40B4-BE49-F238E27FC236}">
                    <a16:creationId xmlns:a16="http://schemas.microsoft.com/office/drawing/2014/main" id="{B4E10669-28F2-4A12-B42E-F0A7FD6A4EFB}"/>
                  </a:ext>
                </a:extLst>
              </p:cNvPr>
              <p:cNvSpPr>
                <a:spLocks noChangeAspect="1"/>
              </p:cNvSpPr>
              <p:nvPr/>
            </p:nvSpPr>
            <p:spPr bwMode="auto">
              <a:xfrm>
                <a:off x="4272" y="1990"/>
                <a:ext cx="47" cy="36"/>
              </a:xfrm>
              <a:custGeom>
                <a:avLst/>
                <a:gdLst>
                  <a:gd name="T0" fmla="*/ 47 w 47"/>
                  <a:gd name="T1" fmla="*/ 0 h 36"/>
                  <a:gd name="T2" fmla="*/ 0 w 47"/>
                  <a:gd name="T3" fmla="*/ 7 h 36"/>
                  <a:gd name="T4" fmla="*/ 33 w 47"/>
                  <a:gd name="T5" fmla="*/ 36 h 36"/>
                  <a:gd name="T6" fmla="*/ 47 w 47"/>
                  <a:gd name="T7" fmla="*/ 0 h 36"/>
                  <a:gd name="T8" fmla="*/ 0 60000 65536"/>
                  <a:gd name="T9" fmla="*/ 0 60000 65536"/>
                  <a:gd name="T10" fmla="*/ 0 60000 65536"/>
                  <a:gd name="T11" fmla="*/ 0 60000 65536"/>
                  <a:gd name="T12" fmla="*/ 0 w 47"/>
                  <a:gd name="T13" fmla="*/ 0 h 36"/>
                  <a:gd name="T14" fmla="*/ 47 w 47"/>
                  <a:gd name="T15" fmla="*/ 36 h 36"/>
                </a:gdLst>
                <a:ahLst/>
                <a:cxnLst>
                  <a:cxn ang="T8">
                    <a:pos x="T0" y="T1"/>
                  </a:cxn>
                  <a:cxn ang="T9">
                    <a:pos x="T2" y="T3"/>
                  </a:cxn>
                  <a:cxn ang="T10">
                    <a:pos x="T4" y="T5"/>
                  </a:cxn>
                  <a:cxn ang="T11">
                    <a:pos x="T6" y="T7"/>
                  </a:cxn>
                </a:cxnLst>
                <a:rect l="T12" t="T13" r="T14" b="T15"/>
                <a:pathLst>
                  <a:path w="47" h="36">
                    <a:moveTo>
                      <a:pt x="47" y="0"/>
                    </a:moveTo>
                    <a:lnTo>
                      <a:pt x="0" y="7"/>
                    </a:lnTo>
                    <a:lnTo>
                      <a:pt x="33" y="36"/>
                    </a:ln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4" name="Group 470">
              <a:extLst>
                <a:ext uri="{FF2B5EF4-FFF2-40B4-BE49-F238E27FC236}">
                  <a16:creationId xmlns:a16="http://schemas.microsoft.com/office/drawing/2014/main" id="{0C7754D5-1E36-4ADF-819C-3A71018AD3A3}"/>
                </a:ext>
              </a:extLst>
            </p:cNvPr>
            <p:cNvGrpSpPr>
              <a:grpSpLocks noChangeAspect="1"/>
            </p:cNvGrpSpPr>
            <p:nvPr/>
          </p:nvGrpSpPr>
          <p:grpSpPr bwMode="auto">
            <a:xfrm>
              <a:off x="4807" y="1780"/>
              <a:ext cx="128" cy="84"/>
              <a:chOff x="4148" y="1997"/>
              <a:chExt cx="93" cy="55"/>
            </a:xfrm>
          </p:grpSpPr>
          <p:sp>
            <p:nvSpPr>
              <p:cNvPr id="214" name="Line 471">
                <a:extLst>
                  <a:ext uri="{FF2B5EF4-FFF2-40B4-BE49-F238E27FC236}">
                    <a16:creationId xmlns:a16="http://schemas.microsoft.com/office/drawing/2014/main" id="{07EC29A7-C785-4A6E-9F18-562CBE86EB19}"/>
                  </a:ext>
                </a:extLst>
              </p:cNvPr>
              <p:cNvSpPr>
                <a:spLocks noChangeAspect="1" noChangeShapeType="1"/>
              </p:cNvSpPr>
              <p:nvPr/>
            </p:nvSpPr>
            <p:spPr bwMode="auto">
              <a:xfrm>
                <a:off x="4180" y="2015"/>
                <a:ext cx="61" cy="3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 name="Freeform 472">
                <a:extLst>
                  <a:ext uri="{FF2B5EF4-FFF2-40B4-BE49-F238E27FC236}">
                    <a16:creationId xmlns:a16="http://schemas.microsoft.com/office/drawing/2014/main" id="{70A031A0-57E1-46BC-83CA-2573AA8777B1}"/>
                  </a:ext>
                </a:extLst>
              </p:cNvPr>
              <p:cNvSpPr>
                <a:spLocks noChangeAspect="1"/>
              </p:cNvSpPr>
              <p:nvPr/>
            </p:nvSpPr>
            <p:spPr bwMode="auto">
              <a:xfrm>
                <a:off x="4148" y="1997"/>
                <a:ext cx="48" cy="37"/>
              </a:xfrm>
              <a:custGeom>
                <a:avLst/>
                <a:gdLst>
                  <a:gd name="T0" fmla="*/ 48 w 48"/>
                  <a:gd name="T1" fmla="*/ 4 h 37"/>
                  <a:gd name="T2" fmla="*/ 0 w 48"/>
                  <a:gd name="T3" fmla="*/ 0 h 37"/>
                  <a:gd name="T4" fmla="*/ 25 w 48"/>
                  <a:gd name="T5" fmla="*/ 37 h 37"/>
                  <a:gd name="T6" fmla="*/ 48 w 48"/>
                  <a:gd name="T7" fmla="*/ 4 h 37"/>
                  <a:gd name="T8" fmla="*/ 0 60000 65536"/>
                  <a:gd name="T9" fmla="*/ 0 60000 65536"/>
                  <a:gd name="T10" fmla="*/ 0 60000 65536"/>
                  <a:gd name="T11" fmla="*/ 0 60000 65536"/>
                  <a:gd name="T12" fmla="*/ 0 w 48"/>
                  <a:gd name="T13" fmla="*/ 0 h 37"/>
                  <a:gd name="T14" fmla="*/ 48 w 48"/>
                  <a:gd name="T15" fmla="*/ 37 h 37"/>
                </a:gdLst>
                <a:ahLst/>
                <a:cxnLst>
                  <a:cxn ang="T8">
                    <a:pos x="T0" y="T1"/>
                  </a:cxn>
                  <a:cxn ang="T9">
                    <a:pos x="T2" y="T3"/>
                  </a:cxn>
                  <a:cxn ang="T10">
                    <a:pos x="T4" y="T5"/>
                  </a:cxn>
                  <a:cxn ang="T11">
                    <a:pos x="T6" y="T7"/>
                  </a:cxn>
                </a:cxnLst>
                <a:rect l="T12" t="T13" r="T14" b="T15"/>
                <a:pathLst>
                  <a:path w="48" h="37">
                    <a:moveTo>
                      <a:pt x="48" y="4"/>
                    </a:moveTo>
                    <a:lnTo>
                      <a:pt x="0" y="0"/>
                    </a:lnTo>
                    <a:lnTo>
                      <a:pt x="25" y="37"/>
                    </a:lnTo>
                    <a:lnTo>
                      <a:pt x="48"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5" name="Group 473">
              <a:extLst>
                <a:ext uri="{FF2B5EF4-FFF2-40B4-BE49-F238E27FC236}">
                  <a16:creationId xmlns:a16="http://schemas.microsoft.com/office/drawing/2014/main" id="{418B5F65-7350-432E-98D4-2B28BC962919}"/>
                </a:ext>
              </a:extLst>
            </p:cNvPr>
            <p:cNvGrpSpPr>
              <a:grpSpLocks noChangeAspect="1"/>
            </p:cNvGrpSpPr>
            <p:nvPr/>
          </p:nvGrpSpPr>
          <p:grpSpPr bwMode="auto">
            <a:xfrm>
              <a:off x="4123" y="1774"/>
              <a:ext cx="213" cy="90"/>
              <a:chOff x="3656" y="1993"/>
              <a:chExt cx="154" cy="59"/>
            </a:xfrm>
          </p:grpSpPr>
          <p:sp>
            <p:nvSpPr>
              <p:cNvPr id="212" name="Line 474">
                <a:extLst>
                  <a:ext uri="{FF2B5EF4-FFF2-40B4-BE49-F238E27FC236}">
                    <a16:creationId xmlns:a16="http://schemas.microsoft.com/office/drawing/2014/main" id="{F252C52A-F85F-4B6B-952D-4B68887AADB8}"/>
                  </a:ext>
                </a:extLst>
              </p:cNvPr>
              <p:cNvSpPr>
                <a:spLocks noChangeAspect="1" noChangeShapeType="1"/>
              </p:cNvSpPr>
              <p:nvPr/>
            </p:nvSpPr>
            <p:spPr bwMode="auto">
              <a:xfrm flipV="1">
                <a:off x="3656" y="2011"/>
                <a:ext cx="117" cy="4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3" name="Freeform 475">
                <a:extLst>
                  <a:ext uri="{FF2B5EF4-FFF2-40B4-BE49-F238E27FC236}">
                    <a16:creationId xmlns:a16="http://schemas.microsoft.com/office/drawing/2014/main" id="{83B51530-04EC-4EA1-A539-BA7FACA008DD}"/>
                  </a:ext>
                </a:extLst>
              </p:cNvPr>
              <p:cNvSpPr>
                <a:spLocks noChangeAspect="1"/>
              </p:cNvSpPr>
              <p:nvPr/>
            </p:nvSpPr>
            <p:spPr bwMode="auto">
              <a:xfrm>
                <a:off x="3762" y="1993"/>
                <a:ext cx="48" cy="36"/>
              </a:xfrm>
              <a:custGeom>
                <a:avLst/>
                <a:gdLst>
                  <a:gd name="T0" fmla="*/ 16 w 48"/>
                  <a:gd name="T1" fmla="*/ 36 h 36"/>
                  <a:gd name="T2" fmla="*/ 48 w 48"/>
                  <a:gd name="T3" fmla="*/ 4 h 36"/>
                  <a:gd name="T4" fmla="*/ 0 w 48"/>
                  <a:gd name="T5" fmla="*/ 0 h 36"/>
                  <a:gd name="T6" fmla="*/ 16 w 48"/>
                  <a:gd name="T7" fmla="*/ 36 h 36"/>
                  <a:gd name="T8" fmla="*/ 0 60000 65536"/>
                  <a:gd name="T9" fmla="*/ 0 60000 65536"/>
                  <a:gd name="T10" fmla="*/ 0 60000 65536"/>
                  <a:gd name="T11" fmla="*/ 0 60000 65536"/>
                  <a:gd name="T12" fmla="*/ 0 w 48"/>
                  <a:gd name="T13" fmla="*/ 0 h 36"/>
                  <a:gd name="T14" fmla="*/ 48 w 48"/>
                  <a:gd name="T15" fmla="*/ 36 h 36"/>
                </a:gdLst>
                <a:ahLst/>
                <a:cxnLst>
                  <a:cxn ang="T8">
                    <a:pos x="T0" y="T1"/>
                  </a:cxn>
                  <a:cxn ang="T9">
                    <a:pos x="T2" y="T3"/>
                  </a:cxn>
                  <a:cxn ang="T10">
                    <a:pos x="T4" y="T5"/>
                  </a:cxn>
                  <a:cxn ang="T11">
                    <a:pos x="T6" y="T7"/>
                  </a:cxn>
                </a:cxnLst>
                <a:rect l="T12" t="T13" r="T14" b="T15"/>
                <a:pathLst>
                  <a:path w="48" h="36">
                    <a:moveTo>
                      <a:pt x="16" y="36"/>
                    </a:moveTo>
                    <a:lnTo>
                      <a:pt x="48" y="4"/>
                    </a:lnTo>
                    <a:lnTo>
                      <a:pt x="0" y="0"/>
                    </a:lnTo>
                    <a:lnTo>
                      <a:pt x="16"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6" name="Group 476">
              <a:extLst>
                <a:ext uri="{FF2B5EF4-FFF2-40B4-BE49-F238E27FC236}">
                  <a16:creationId xmlns:a16="http://schemas.microsoft.com/office/drawing/2014/main" id="{A0CBCC44-57CA-4C09-9BC4-A69BC0C2350E}"/>
                </a:ext>
              </a:extLst>
            </p:cNvPr>
            <p:cNvGrpSpPr>
              <a:grpSpLocks noChangeAspect="1"/>
            </p:cNvGrpSpPr>
            <p:nvPr/>
          </p:nvGrpSpPr>
          <p:grpSpPr bwMode="auto">
            <a:xfrm>
              <a:off x="4362" y="1780"/>
              <a:ext cx="126" cy="84"/>
              <a:chOff x="3828" y="1997"/>
              <a:chExt cx="91" cy="55"/>
            </a:xfrm>
          </p:grpSpPr>
          <p:sp>
            <p:nvSpPr>
              <p:cNvPr id="210" name="Line 477">
                <a:extLst>
                  <a:ext uri="{FF2B5EF4-FFF2-40B4-BE49-F238E27FC236}">
                    <a16:creationId xmlns:a16="http://schemas.microsoft.com/office/drawing/2014/main" id="{BA2FAB24-09ED-42F3-B9E4-C858ABD3E4C6}"/>
                  </a:ext>
                </a:extLst>
              </p:cNvPr>
              <p:cNvSpPr>
                <a:spLocks noChangeAspect="1" noChangeShapeType="1"/>
              </p:cNvSpPr>
              <p:nvPr/>
            </p:nvSpPr>
            <p:spPr bwMode="auto">
              <a:xfrm flipV="1">
                <a:off x="3828" y="2015"/>
                <a:ext cx="59" cy="3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1" name="Freeform 478">
                <a:extLst>
                  <a:ext uri="{FF2B5EF4-FFF2-40B4-BE49-F238E27FC236}">
                    <a16:creationId xmlns:a16="http://schemas.microsoft.com/office/drawing/2014/main" id="{FF17586D-9172-45D1-B12B-FF255FCCFC09}"/>
                  </a:ext>
                </a:extLst>
              </p:cNvPr>
              <p:cNvSpPr>
                <a:spLocks noChangeAspect="1"/>
              </p:cNvSpPr>
              <p:nvPr/>
            </p:nvSpPr>
            <p:spPr bwMode="auto">
              <a:xfrm>
                <a:off x="3873" y="1997"/>
                <a:ext cx="46" cy="37"/>
              </a:xfrm>
              <a:custGeom>
                <a:avLst/>
                <a:gdLst>
                  <a:gd name="T0" fmla="*/ 23 w 46"/>
                  <a:gd name="T1" fmla="*/ 37 h 37"/>
                  <a:gd name="T2" fmla="*/ 46 w 46"/>
                  <a:gd name="T3" fmla="*/ 0 h 37"/>
                  <a:gd name="T4" fmla="*/ 0 w 46"/>
                  <a:gd name="T5" fmla="*/ 6 h 37"/>
                  <a:gd name="T6" fmla="*/ 23 w 46"/>
                  <a:gd name="T7" fmla="*/ 37 h 37"/>
                  <a:gd name="T8" fmla="*/ 0 60000 65536"/>
                  <a:gd name="T9" fmla="*/ 0 60000 65536"/>
                  <a:gd name="T10" fmla="*/ 0 60000 65536"/>
                  <a:gd name="T11" fmla="*/ 0 60000 65536"/>
                  <a:gd name="T12" fmla="*/ 0 w 46"/>
                  <a:gd name="T13" fmla="*/ 0 h 37"/>
                  <a:gd name="T14" fmla="*/ 46 w 46"/>
                  <a:gd name="T15" fmla="*/ 37 h 37"/>
                </a:gdLst>
                <a:ahLst/>
                <a:cxnLst>
                  <a:cxn ang="T8">
                    <a:pos x="T0" y="T1"/>
                  </a:cxn>
                  <a:cxn ang="T9">
                    <a:pos x="T2" y="T3"/>
                  </a:cxn>
                  <a:cxn ang="T10">
                    <a:pos x="T4" y="T5"/>
                  </a:cxn>
                  <a:cxn ang="T11">
                    <a:pos x="T6" y="T7"/>
                  </a:cxn>
                </a:cxnLst>
                <a:rect l="T12" t="T13" r="T14" b="T15"/>
                <a:pathLst>
                  <a:path w="46" h="37">
                    <a:moveTo>
                      <a:pt x="23" y="37"/>
                    </a:moveTo>
                    <a:lnTo>
                      <a:pt x="46" y="0"/>
                    </a:lnTo>
                    <a:lnTo>
                      <a:pt x="0" y="6"/>
                    </a:lnTo>
                    <a:lnTo>
                      <a:pt x="23"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7" name="Group 479">
              <a:extLst>
                <a:ext uri="{FF2B5EF4-FFF2-40B4-BE49-F238E27FC236}">
                  <a16:creationId xmlns:a16="http://schemas.microsoft.com/office/drawing/2014/main" id="{8810642E-1062-4524-8E3B-31C5ADE51372}"/>
                </a:ext>
              </a:extLst>
            </p:cNvPr>
            <p:cNvGrpSpPr>
              <a:grpSpLocks noChangeAspect="1"/>
            </p:cNvGrpSpPr>
            <p:nvPr/>
          </p:nvGrpSpPr>
          <p:grpSpPr bwMode="auto">
            <a:xfrm>
              <a:off x="4629" y="1780"/>
              <a:ext cx="58" cy="84"/>
              <a:chOff x="4020" y="1997"/>
              <a:chExt cx="42" cy="55"/>
            </a:xfrm>
          </p:grpSpPr>
          <p:sp>
            <p:nvSpPr>
              <p:cNvPr id="208" name="Line 480">
                <a:extLst>
                  <a:ext uri="{FF2B5EF4-FFF2-40B4-BE49-F238E27FC236}">
                    <a16:creationId xmlns:a16="http://schemas.microsoft.com/office/drawing/2014/main" id="{CA917654-0AA8-4605-9EDC-29F496BAC815}"/>
                  </a:ext>
                </a:extLst>
              </p:cNvPr>
              <p:cNvSpPr>
                <a:spLocks noChangeAspect="1" noChangeShapeType="1"/>
              </p:cNvSpPr>
              <p:nvPr/>
            </p:nvSpPr>
            <p:spPr bwMode="auto">
              <a:xfrm>
                <a:off x="4041" y="2033"/>
                <a:ext cx="1" cy="19"/>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9" name="Freeform 481">
                <a:extLst>
                  <a:ext uri="{FF2B5EF4-FFF2-40B4-BE49-F238E27FC236}">
                    <a16:creationId xmlns:a16="http://schemas.microsoft.com/office/drawing/2014/main" id="{C850A7CF-92E9-4641-B73D-FAA4488EFEEF}"/>
                  </a:ext>
                </a:extLst>
              </p:cNvPr>
              <p:cNvSpPr>
                <a:spLocks noChangeAspect="1"/>
              </p:cNvSpPr>
              <p:nvPr/>
            </p:nvSpPr>
            <p:spPr bwMode="auto">
              <a:xfrm>
                <a:off x="4020" y="1997"/>
                <a:ext cx="42" cy="38"/>
              </a:xfrm>
              <a:custGeom>
                <a:avLst/>
                <a:gdLst>
                  <a:gd name="T0" fmla="*/ 42 w 42"/>
                  <a:gd name="T1" fmla="*/ 37 h 38"/>
                  <a:gd name="T2" fmla="*/ 19 w 42"/>
                  <a:gd name="T3" fmla="*/ 0 h 38"/>
                  <a:gd name="T4" fmla="*/ 0 w 42"/>
                  <a:gd name="T5" fmla="*/ 38 h 38"/>
                  <a:gd name="T6" fmla="*/ 42 w 42"/>
                  <a:gd name="T7" fmla="*/ 37 h 38"/>
                  <a:gd name="T8" fmla="*/ 0 60000 65536"/>
                  <a:gd name="T9" fmla="*/ 0 60000 65536"/>
                  <a:gd name="T10" fmla="*/ 0 60000 65536"/>
                  <a:gd name="T11" fmla="*/ 0 60000 65536"/>
                  <a:gd name="T12" fmla="*/ 0 w 42"/>
                  <a:gd name="T13" fmla="*/ 0 h 38"/>
                  <a:gd name="T14" fmla="*/ 42 w 42"/>
                  <a:gd name="T15" fmla="*/ 38 h 38"/>
                </a:gdLst>
                <a:ahLst/>
                <a:cxnLst>
                  <a:cxn ang="T8">
                    <a:pos x="T0" y="T1"/>
                  </a:cxn>
                  <a:cxn ang="T9">
                    <a:pos x="T2" y="T3"/>
                  </a:cxn>
                  <a:cxn ang="T10">
                    <a:pos x="T4" y="T5"/>
                  </a:cxn>
                  <a:cxn ang="T11">
                    <a:pos x="T6" y="T7"/>
                  </a:cxn>
                </a:cxnLst>
                <a:rect l="T12" t="T13" r="T14" b="T15"/>
                <a:pathLst>
                  <a:path w="42" h="38">
                    <a:moveTo>
                      <a:pt x="42" y="37"/>
                    </a:moveTo>
                    <a:lnTo>
                      <a:pt x="19" y="0"/>
                    </a:lnTo>
                    <a:lnTo>
                      <a:pt x="0" y="38"/>
                    </a:lnTo>
                    <a:lnTo>
                      <a:pt x="42"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8" name="Group 482">
              <a:extLst>
                <a:ext uri="{FF2B5EF4-FFF2-40B4-BE49-F238E27FC236}">
                  <a16:creationId xmlns:a16="http://schemas.microsoft.com/office/drawing/2014/main" id="{7743E0EE-BD39-4218-AA4E-FE75FE91B5C0}"/>
                </a:ext>
              </a:extLst>
            </p:cNvPr>
            <p:cNvGrpSpPr>
              <a:grpSpLocks noChangeAspect="1"/>
            </p:cNvGrpSpPr>
            <p:nvPr/>
          </p:nvGrpSpPr>
          <p:grpSpPr bwMode="auto">
            <a:xfrm>
              <a:off x="4207" y="1436"/>
              <a:ext cx="172" cy="86"/>
              <a:chOff x="3717" y="1774"/>
              <a:chExt cx="124" cy="56"/>
            </a:xfrm>
          </p:grpSpPr>
          <p:sp>
            <p:nvSpPr>
              <p:cNvPr id="206" name="Line 483">
                <a:extLst>
                  <a:ext uri="{FF2B5EF4-FFF2-40B4-BE49-F238E27FC236}">
                    <a16:creationId xmlns:a16="http://schemas.microsoft.com/office/drawing/2014/main" id="{803F398F-E4D0-4DDF-88AC-4EC15287ED89}"/>
                  </a:ext>
                </a:extLst>
              </p:cNvPr>
              <p:cNvSpPr>
                <a:spLocks noChangeAspect="1" noChangeShapeType="1"/>
              </p:cNvSpPr>
              <p:nvPr/>
            </p:nvSpPr>
            <p:spPr bwMode="auto">
              <a:xfrm>
                <a:off x="3753" y="1792"/>
                <a:ext cx="88" cy="38"/>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 name="Freeform 484">
                <a:extLst>
                  <a:ext uri="{FF2B5EF4-FFF2-40B4-BE49-F238E27FC236}">
                    <a16:creationId xmlns:a16="http://schemas.microsoft.com/office/drawing/2014/main" id="{B451E320-0024-46DD-BBA5-40FE3CCBAA43}"/>
                  </a:ext>
                </a:extLst>
              </p:cNvPr>
              <p:cNvSpPr>
                <a:spLocks noChangeAspect="1"/>
              </p:cNvSpPr>
              <p:nvPr/>
            </p:nvSpPr>
            <p:spPr bwMode="auto">
              <a:xfrm>
                <a:off x="3717" y="1774"/>
                <a:ext cx="48" cy="34"/>
              </a:xfrm>
              <a:custGeom>
                <a:avLst/>
                <a:gdLst>
                  <a:gd name="T0" fmla="*/ 48 w 48"/>
                  <a:gd name="T1" fmla="*/ 0 h 34"/>
                  <a:gd name="T2" fmla="*/ 0 w 48"/>
                  <a:gd name="T3" fmla="*/ 0 h 34"/>
                  <a:gd name="T4" fmla="*/ 29 w 48"/>
                  <a:gd name="T5" fmla="*/ 34 h 34"/>
                  <a:gd name="T6" fmla="*/ 48 w 48"/>
                  <a:gd name="T7" fmla="*/ 0 h 34"/>
                  <a:gd name="T8" fmla="*/ 0 60000 65536"/>
                  <a:gd name="T9" fmla="*/ 0 60000 65536"/>
                  <a:gd name="T10" fmla="*/ 0 60000 65536"/>
                  <a:gd name="T11" fmla="*/ 0 60000 65536"/>
                  <a:gd name="T12" fmla="*/ 0 w 48"/>
                  <a:gd name="T13" fmla="*/ 0 h 34"/>
                  <a:gd name="T14" fmla="*/ 48 w 48"/>
                  <a:gd name="T15" fmla="*/ 34 h 34"/>
                </a:gdLst>
                <a:ahLst/>
                <a:cxnLst>
                  <a:cxn ang="T8">
                    <a:pos x="T0" y="T1"/>
                  </a:cxn>
                  <a:cxn ang="T9">
                    <a:pos x="T2" y="T3"/>
                  </a:cxn>
                  <a:cxn ang="T10">
                    <a:pos x="T4" y="T5"/>
                  </a:cxn>
                  <a:cxn ang="T11">
                    <a:pos x="T6" y="T7"/>
                  </a:cxn>
                </a:cxnLst>
                <a:rect l="T12" t="T13" r="T14" b="T15"/>
                <a:pathLst>
                  <a:path w="48" h="34">
                    <a:moveTo>
                      <a:pt x="48" y="0"/>
                    </a:moveTo>
                    <a:lnTo>
                      <a:pt x="0" y="0"/>
                    </a:lnTo>
                    <a:lnTo>
                      <a:pt x="29" y="34"/>
                    </a:lnTo>
                    <a:lnTo>
                      <a:pt x="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9" name="Group 485">
              <a:extLst>
                <a:ext uri="{FF2B5EF4-FFF2-40B4-BE49-F238E27FC236}">
                  <a16:creationId xmlns:a16="http://schemas.microsoft.com/office/drawing/2014/main" id="{E135E264-9908-4717-956E-A1C66C49A3F3}"/>
                </a:ext>
              </a:extLst>
            </p:cNvPr>
            <p:cNvGrpSpPr>
              <a:grpSpLocks noChangeAspect="1"/>
            </p:cNvGrpSpPr>
            <p:nvPr/>
          </p:nvGrpSpPr>
          <p:grpSpPr bwMode="auto">
            <a:xfrm>
              <a:off x="4629" y="1436"/>
              <a:ext cx="58" cy="86"/>
              <a:chOff x="4020" y="1774"/>
              <a:chExt cx="42" cy="56"/>
            </a:xfrm>
          </p:grpSpPr>
          <p:sp>
            <p:nvSpPr>
              <p:cNvPr id="204" name="Line 486">
                <a:extLst>
                  <a:ext uri="{FF2B5EF4-FFF2-40B4-BE49-F238E27FC236}">
                    <a16:creationId xmlns:a16="http://schemas.microsoft.com/office/drawing/2014/main" id="{A916CC46-DF26-4041-A266-4696C860037F}"/>
                  </a:ext>
                </a:extLst>
              </p:cNvPr>
              <p:cNvSpPr>
                <a:spLocks noChangeAspect="1" noChangeShapeType="1"/>
              </p:cNvSpPr>
              <p:nvPr/>
            </p:nvSpPr>
            <p:spPr bwMode="auto">
              <a:xfrm>
                <a:off x="4041" y="1810"/>
                <a:ext cx="1" cy="2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 name="Freeform 487">
                <a:extLst>
                  <a:ext uri="{FF2B5EF4-FFF2-40B4-BE49-F238E27FC236}">
                    <a16:creationId xmlns:a16="http://schemas.microsoft.com/office/drawing/2014/main" id="{FF5A3F04-CF4B-470E-A8CD-993684E21FC0}"/>
                  </a:ext>
                </a:extLst>
              </p:cNvPr>
              <p:cNvSpPr>
                <a:spLocks noChangeAspect="1"/>
              </p:cNvSpPr>
              <p:nvPr/>
            </p:nvSpPr>
            <p:spPr bwMode="auto">
              <a:xfrm>
                <a:off x="4020" y="1774"/>
                <a:ext cx="42" cy="39"/>
              </a:xfrm>
              <a:custGeom>
                <a:avLst/>
                <a:gdLst>
                  <a:gd name="T0" fmla="*/ 42 w 42"/>
                  <a:gd name="T1" fmla="*/ 39 h 39"/>
                  <a:gd name="T2" fmla="*/ 21 w 42"/>
                  <a:gd name="T3" fmla="*/ 0 h 39"/>
                  <a:gd name="T4" fmla="*/ 0 w 42"/>
                  <a:gd name="T5" fmla="*/ 39 h 39"/>
                  <a:gd name="T6" fmla="*/ 42 w 42"/>
                  <a:gd name="T7" fmla="*/ 39 h 39"/>
                  <a:gd name="T8" fmla="*/ 0 60000 65536"/>
                  <a:gd name="T9" fmla="*/ 0 60000 65536"/>
                  <a:gd name="T10" fmla="*/ 0 60000 65536"/>
                  <a:gd name="T11" fmla="*/ 0 60000 65536"/>
                  <a:gd name="T12" fmla="*/ 0 w 42"/>
                  <a:gd name="T13" fmla="*/ 0 h 39"/>
                  <a:gd name="T14" fmla="*/ 42 w 42"/>
                  <a:gd name="T15" fmla="*/ 39 h 39"/>
                </a:gdLst>
                <a:ahLst/>
                <a:cxnLst>
                  <a:cxn ang="T8">
                    <a:pos x="T0" y="T1"/>
                  </a:cxn>
                  <a:cxn ang="T9">
                    <a:pos x="T2" y="T3"/>
                  </a:cxn>
                  <a:cxn ang="T10">
                    <a:pos x="T4" y="T5"/>
                  </a:cxn>
                  <a:cxn ang="T11">
                    <a:pos x="T6" y="T7"/>
                  </a:cxn>
                </a:cxnLst>
                <a:rect l="T12" t="T13" r="T14" b="T15"/>
                <a:pathLst>
                  <a:path w="42" h="39">
                    <a:moveTo>
                      <a:pt x="42" y="39"/>
                    </a:moveTo>
                    <a:lnTo>
                      <a:pt x="21" y="0"/>
                    </a:lnTo>
                    <a:lnTo>
                      <a:pt x="0" y="39"/>
                    </a:lnTo>
                    <a:lnTo>
                      <a:pt x="42"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50" name="Group 488">
              <a:extLst>
                <a:ext uri="{FF2B5EF4-FFF2-40B4-BE49-F238E27FC236}">
                  <a16:creationId xmlns:a16="http://schemas.microsoft.com/office/drawing/2014/main" id="{C382369E-EE25-454D-AF29-801577FF5368}"/>
                </a:ext>
              </a:extLst>
            </p:cNvPr>
            <p:cNvGrpSpPr>
              <a:grpSpLocks noChangeAspect="1"/>
            </p:cNvGrpSpPr>
            <p:nvPr/>
          </p:nvGrpSpPr>
          <p:grpSpPr bwMode="auto">
            <a:xfrm>
              <a:off x="4917" y="1436"/>
              <a:ext cx="169" cy="86"/>
              <a:chOff x="4228" y="1774"/>
              <a:chExt cx="122" cy="56"/>
            </a:xfrm>
          </p:grpSpPr>
          <p:sp>
            <p:nvSpPr>
              <p:cNvPr id="202" name="Line 489">
                <a:extLst>
                  <a:ext uri="{FF2B5EF4-FFF2-40B4-BE49-F238E27FC236}">
                    <a16:creationId xmlns:a16="http://schemas.microsoft.com/office/drawing/2014/main" id="{B6048526-D1DC-4668-9FE3-E7379D3BB439}"/>
                  </a:ext>
                </a:extLst>
              </p:cNvPr>
              <p:cNvSpPr>
                <a:spLocks noChangeAspect="1" noChangeShapeType="1"/>
              </p:cNvSpPr>
              <p:nvPr/>
            </p:nvSpPr>
            <p:spPr bwMode="auto">
              <a:xfrm flipV="1">
                <a:off x="4228" y="1789"/>
                <a:ext cx="87" cy="4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3" name="Freeform 490">
                <a:extLst>
                  <a:ext uri="{FF2B5EF4-FFF2-40B4-BE49-F238E27FC236}">
                    <a16:creationId xmlns:a16="http://schemas.microsoft.com/office/drawing/2014/main" id="{698259ED-A920-4191-8B26-61B502A1906F}"/>
                  </a:ext>
                </a:extLst>
              </p:cNvPr>
              <p:cNvSpPr>
                <a:spLocks noChangeAspect="1"/>
              </p:cNvSpPr>
              <p:nvPr/>
            </p:nvSpPr>
            <p:spPr bwMode="auto">
              <a:xfrm>
                <a:off x="4302" y="1774"/>
                <a:ext cx="48" cy="35"/>
              </a:xfrm>
              <a:custGeom>
                <a:avLst/>
                <a:gdLst>
                  <a:gd name="T0" fmla="*/ 20 w 48"/>
                  <a:gd name="T1" fmla="*/ 35 h 35"/>
                  <a:gd name="T2" fmla="*/ 48 w 48"/>
                  <a:gd name="T3" fmla="*/ 0 h 35"/>
                  <a:gd name="T4" fmla="*/ 0 w 48"/>
                  <a:gd name="T5" fmla="*/ 2 h 35"/>
                  <a:gd name="T6" fmla="*/ 20 w 48"/>
                  <a:gd name="T7" fmla="*/ 35 h 35"/>
                  <a:gd name="T8" fmla="*/ 0 60000 65536"/>
                  <a:gd name="T9" fmla="*/ 0 60000 65536"/>
                  <a:gd name="T10" fmla="*/ 0 60000 65536"/>
                  <a:gd name="T11" fmla="*/ 0 60000 65536"/>
                  <a:gd name="T12" fmla="*/ 0 w 48"/>
                  <a:gd name="T13" fmla="*/ 0 h 35"/>
                  <a:gd name="T14" fmla="*/ 48 w 48"/>
                  <a:gd name="T15" fmla="*/ 35 h 35"/>
                </a:gdLst>
                <a:ahLst/>
                <a:cxnLst>
                  <a:cxn ang="T8">
                    <a:pos x="T0" y="T1"/>
                  </a:cxn>
                  <a:cxn ang="T9">
                    <a:pos x="T2" y="T3"/>
                  </a:cxn>
                  <a:cxn ang="T10">
                    <a:pos x="T4" y="T5"/>
                  </a:cxn>
                  <a:cxn ang="T11">
                    <a:pos x="T6" y="T7"/>
                  </a:cxn>
                </a:cxnLst>
                <a:rect l="T12" t="T13" r="T14" b="T15"/>
                <a:pathLst>
                  <a:path w="48" h="35">
                    <a:moveTo>
                      <a:pt x="20" y="35"/>
                    </a:moveTo>
                    <a:lnTo>
                      <a:pt x="48" y="0"/>
                    </a:lnTo>
                    <a:lnTo>
                      <a:pt x="0" y="2"/>
                    </a:lnTo>
                    <a:lnTo>
                      <a:pt x="20"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51" name="Group 491">
              <a:extLst>
                <a:ext uri="{FF2B5EF4-FFF2-40B4-BE49-F238E27FC236}">
                  <a16:creationId xmlns:a16="http://schemas.microsoft.com/office/drawing/2014/main" id="{6B260EB2-62E3-485C-A026-900F129B810E}"/>
                </a:ext>
              </a:extLst>
            </p:cNvPr>
            <p:cNvGrpSpPr>
              <a:grpSpLocks noChangeAspect="1"/>
            </p:cNvGrpSpPr>
            <p:nvPr/>
          </p:nvGrpSpPr>
          <p:grpSpPr bwMode="auto">
            <a:xfrm>
              <a:off x="4275" y="1515"/>
              <a:ext cx="799" cy="270"/>
              <a:chOff x="3766" y="1825"/>
              <a:chExt cx="575" cy="175"/>
            </a:xfrm>
          </p:grpSpPr>
          <p:sp>
            <p:nvSpPr>
              <p:cNvPr id="200" name="Freeform 492">
                <a:extLst>
                  <a:ext uri="{FF2B5EF4-FFF2-40B4-BE49-F238E27FC236}">
                    <a16:creationId xmlns:a16="http://schemas.microsoft.com/office/drawing/2014/main" id="{4B47E4FD-0243-413F-B670-AD409F6FE85A}"/>
                  </a:ext>
                </a:extLst>
              </p:cNvPr>
              <p:cNvSpPr>
                <a:spLocks noChangeAspect="1"/>
              </p:cNvSpPr>
              <p:nvPr/>
            </p:nvSpPr>
            <p:spPr bwMode="auto">
              <a:xfrm>
                <a:off x="3779" y="1830"/>
                <a:ext cx="554" cy="166"/>
              </a:xfrm>
              <a:custGeom>
                <a:avLst/>
                <a:gdLst>
                  <a:gd name="T0" fmla="*/ 463 w 554"/>
                  <a:gd name="T1" fmla="*/ 0 h 166"/>
                  <a:gd name="T2" fmla="*/ 0 w 554"/>
                  <a:gd name="T3" fmla="*/ 0 h 166"/>
                  <a:gd name="T4" fmla="*/ 91 w 554"/>
                  <a:gd name="T5" fmla="*/ 83 h 166"/>
                  <a:gd name="T6" fmla="*/ 0 w 554"/>
                  <a:gd name="T7" fmla="*/ 166 h 166"/>
                  <a:gd name="T8" fmla="*/ 463 w 554"/>
                  <a:gd name="T9" fmla="*/ 166 h 166"/>
                  <a:gd name="T10" fmla="*/ 554 w 554"/>
                  <a:gd name="T11" fmla="*/ 83 h 166"/>
                  <a:gd name="T12" fmla="*/ 463 w 554"/>
                  <a:gd name="T13" fmla="*/ 0 h 166"/>
                  <a:gd name="T14" fmla="*/ 0 60000 65536"/>
                  <a:gd name="T15" fmla="*/ 0 60000 65536"/>
                  <a:gd name="T16" fmla="*/ 0 60000 65536"/>
                  <a:gd name="T17" fmla="*/ 0 60000 65536"/>
                  <a:gd name="T18" fmla="*/ 0 60000 65536"/>
                  <a:gd name="T19" fmla="*/ 0 60000 65536"/>
                  <a:gd name="T20" fmla="*/ 0 60000 65536"/>
                  <a:gd name="T21" fmla="*/ 0 w 554"/>
                  <a:gd name="T22" fmla="*/ 0 h 166"/>
                  <a:gd name="T23" fmla="*/ 554 w 554"/>
                  <a:gd name="T24" fmla="*/ 166 h 1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4" h="166">
                    <a:moveTo>
                      <a:pt x="463" y="0"/>
                    </a:moveTo>
                    <a:lnTo>
                      <a:pt x="0" y="0"/>
                    </a:lnTo>
                    <a:lnTo>
                      <a:pt x="91" y="83"/>
                    </a:lnTo>
                    <a:lnTo>
                      <a:pt x="0" y="166"/>
                    </a:lnTo>
                    <a:lnTo>
                      <a:pt x="463" y="166"/>
                    </a:lnTo>
                    <a:lnTo>
                      <a:pt x="554" y="83"/>
                    </a:lnTo>
                    <a:lnTo>
                      <a:pt x="463" y="0"/>
                    </a:lnTo>
                    <a:close/>
                  </a:path>
                </a:pathLst>
              </a:cu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1" name="Freeform 493">
                <a:extLst>
                  <a:ext uri="{FF2B5EF4-FFF2-40B4-BE49-F238E27FC236}">
                    <a16:creationId xmlns:a16="http://schemas.microsoft.com/office/drawing/2014/main" id="{E3821954-3461-4EC8-BAEE-5C31AA1E3026}"/>
                  </a:ext>
                </a:extLst>
              </p:cNvPr>
              <p:cNvSpPr>
                <a:spLocks noChangeAspect="1" noEditPoints="1"/>
              </p:cNvSpPr>
              <p:nvPr/>
            </p:nvSpPr>
            <p:spPr bwMode="auto">
              <a:xfrm>
                <a:off x="3766" y="1825"/>
                <a:ext cx="575" cy="175"/>
              </a:xfrm>
              <a:custGeom>
                <a:avLst/>
                <a:gdLst>
                  <a:gd name="T0" fmla="*/ 13 w 575"/>
                  <a:gd name="T1" fmla="*/ 0 h 175"/>
                  <a:gd name="T2" fmla="*/ 0 w 575"/>
                  <a:gd name="T3" fmla="*/ 0 h 175"/>
                  <a:gd name="T4" fmla="*/ 9 w 575"/>
                  <a:gd name="T5" fmla="*/ 8 h 175"/>
                  <a:gd name="T6" fmla="*/ 100 w 575"/>
                  <a:gd name="T7" fmla="*/ 92 h 175"/>
                  <a:gd name="T8" fmla="*/ 104 w 575"/>
                  <a:gd name="T9" fmla="*/ 88 h 175"/>
                  <a:gd name="T10" fmla="*/ 100 w 575"/>
                  <a:gd name="T11" fmla="*/ 85 h 175"/>
                  <a:gd name="T12" fmla="*/ 9 w 575"/>
                  <a:gd name="T13" fmla="*/ 167 h 175"/>
                  <a:gd name="T14" fmla="*/ 0 w 575"/>
                  <a:gd name="T15" fmla="*/ 175 h 175"/>
                  <a:gd name="T16" fmla="*/ 13 w 575"/>
                  <a:gd name="T17" fmla="*/ 175 h 175"/>
                  <a:gd name="T18" fmla="*/ 476 w 575"/>
                  <a:gd name="T19" fmla="*/ 175 h 175"/>
                  <a:gd name="T20" fmla="*/ 479 w 575"/>
                  <a:gd name="T21" fmla="*/ 175 h 175"/>
                  <a:gd name="T22" fmla="*/ 480 w 575"/>
                  <a:gd name="T23" fmla="*/ 174 h 175"/>
                  <a:gd name="T24" fmla="*/ 571 w 575"/>
                  <a:gd name="T25" fmla="*/ 92 h 175"/>
                  <a:gd name="T26" fmla="*/ 575 w 575"/>
                  <a:gd name="T27" fmla="*/ 88 h 175"/>
                  <a:gd name="T28" fmla="*/ 571 w 575"/>
                  <a:gd name="T29" fmla="*/ 85 h 175"/>
                  <a:gd name="T30" fmla="*/ 480 w 575"/>
                  <a:gd name="T31" fmla="*/ 1 h 175"/>
                  <a:gd name="T32" fmla="*/ 479 w 575"/>
                  <a:gd name="T33" fmla="*/ 0 h 175"/>
                  <a:gd name="T34" fmla="*/ 476 w 575"/>
                  <a:gd name="T35" fmla="*/ 0 h 175"/>
                  <a:gd name="T36" fmla="*/ 13 w 575"/>
                  <a:gd name="T37" fmla="*/ 0 h 175"/>
                  <a:gd name="T38" fmla="*/ 476 w 575"/>
                  <a:gd name="T39" fmla="*/ 10 h 175"/>
                  <a:gd name="T40" fmla="*/ 476 w 575"/>
                  <a:gd name="T41" fmla="*/ 5 h 175"/>
                  <a:gd name="T42" fmla="*/ 472 w 575"/>
                  <a:gd name="T43" fmla="*/ 8 h 175"/>
                  <a:gd name="T44" fmla="*/ 563 w 575"/>
                  <a:gd name="T45" fmla="*/ 92 h 175"/>
                  <a:gd name="T46" fmla="*/ 567 w 575"/>
                  <a:gd name="T47" fmla="*/ 88 h 175"/>
                  <a:gd name="T48" fmla="*/ 563 w 575"/>
                  <a:gd name="T49" fmla="*/ 85 h 175"/>
                  <a:gd name="T50" fmla="*/ 472 w 575"/>
                  <a:gd name="T51" fmla="*/ 167 h 175"/>
                  <a:gd name="T52" fmla="*/ 476 w 575"/>
                  <a:gd name="T53" fmla="*/ 171 h 175"/>
                  <a:gd name="T54" fmla="*/ 476 w 575"/>
                  <a:gd name="T55" fmla="*/ 166 h 175"/>
                  <a:gd name="T56" fmla="*/ 13 w 575"/>
                  <a:gd name="T57" fmla="*/ 166 h 175"/>
                  <a:gd name="T58" fmla="*/ 13 w 575"/>
                  <a:gd name="T59" fmla="*/ 171 h 175"/>
                  <a:gd name="T60" fmla="*/ 17 w 575"/>
                  <a:gd name="T61" fmla="*/ 174 h 175"/>
                  <a:gd name="T62" fmla="*/ 108 w 575"/>
                  <a:gd name="T63" fmla="*/ 92 h 175"/>
                  <a:gd name="T64" fmla="*/ 112 w 575"/>
                  <a:gd name="T65" fmla="*/ 88 h 175"/>
                  <a:gd name="T66" fmla="*/ 108 w 575"/>
                  <a:gd name="T67" fmla="*/ 85 h 175"/>
                  <a:gd name="T68" fmla="*/ 17 w 575"/>
                  <a:gd name="T69" fmla="*/ 1 h 175"/>
                  <a:gd name="T70" fmla="*/ 13 w 575"/>
                  <a:gd name="T71" fmla="*/ 5 h 175"/>
                  <a:gd name="T72" fmla="*/ 13 w 575"/>
                  <a:gd name="T73" fmla="*/ 10 h 175"/>
                  <a:gd name="T74" fmla="*/ 476 w 575"/>
                  <a:gd name="T75" fmla="*/ 10 h 17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75"/>
                  <a:gd name="T115" fmla="*/ 0 h 175"/>
                  <a:gd name="T116" fmla="*/ 575 w 575"/>
                  <a:gd name="T117" fmla="*/ 175 h 17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75" h="175">
                    <a:moveTo>
                      <a:pt x="13" y="0"/>
                    </a:moveTo>
                    <a:lnTo>
                      <a:pt x="0" y="0"/>
                    </a:lnTo>
                    <a:lnTo>
                      <a:pt x="9" y="8"/>
                    </a:lnTo>
                    <a:lnTo>
                      <a:pt x="100" y="92"/>
                    </a:lnTo>
                    <a:lnTo>
                      <a:pt x="104" y="88"/>
                    </a:lnTo>
                    <a:lnTo>
                      <a:pt x="100" y="85"/>
                    </a:lnTo>
                    <a:lnTo>
                      <a:pt x="9" y="167"/>
                    </a:lnTo>
                    <a:lnTo>
                      <a:pt x="0" y="175"/>
                    </a:lnTo>
                    <a:lnTo>
                      <a:pt x="13" y="175"/>
                    </a:lnTo>
                    <a:lnTo>
                      <a:pt x="476" y="175"/>
                    </a:lnTo>
                    <a:lnTo>
                      <a:pt x="479" y="175"/>
                    </a:lnTo>
                    <a:lnTo>
                      <a:pt x="480" y="174"/>
                    </a:lnTo>
                    <a:lnTo>
                      <a:pt x="571" y="92"/>
                    </a:lnTo>
                    <a:lnTo>
                      <a:pt x="575" y="88"/>
                    </a:lnTo>
                    <a:lnTo>
                      <a:pt x="571" y="85"/>
                    </a:lnTo>
                    <a:lnTo>
                      <a:pt x="480" y="1"/>
                    </a:lnTo>
                    <a:lnTo>
                      <a:pt x="479" y="0"/>
                    </a:lnTo>
                    <a:lnTo>
                      <a:pt x="476" y="0"/>
                    </a:lnTo>
                    <a:lnTo>
                      <a:pt x="13" y="0"/>
                    </a:lnTo>
                    <a:close/>
                    <a:moveTo>
                      <a:pt x="476" y="10"/>
                    </a:moveTo>
                    <a:lnTo>
                      <a:pt x="476" y="5"/>
                    </a:lnTo>
                    <a:lnTo>
                      <a:pt x="472" y="8"/>
                    </a:lnTo>
                    <a:lnTo>
                      <a:pt x="563" y="92"/>
                    </a:lnTo>
                    <a:lnTo>
                      <a:pt x="567" y="88"/>
                    </a:lnTo>
                    <a:lnTo>
                      <a:pt x="563" y="85"/>
                    </a:lnTo>
                    <a:lnTo>
                      <a:pt x="472" y="167"/>
                    </a:lnTo>
                    <a:lnTo>
                      <a:pt x="476" y="171"/>
                    </a:lnTo>
                    <a:lnTo>
                      <a:pt x="476" y="166"/>
                    </a:lnTo>
                    <a:lnTo>
                      <a:pt x="13" y="166"/>
                    </a:lnTo>
                    <a:lnTo>
                      <a:pt x="13" y="171"/>
                    </a:lnTo>
                    <a:lnTo>
                      <a:pt x="17" y="174"/>
                    </a:lnTo>
                    <a:lnTo>
                      <a:pt x="108" y="92"/>
                    </a:lnTo>
                    <a:lnTo>
                      <a:pt x="112" y="88"/>
                    </a:lnTo>
                    <a:lnTo>
                      <a:pt x="108" y="85"/>
                    </a:lnTo>
                    <a:lnTo>
                      <a:pt x="17" y="1"/>
                    </a:lnTo>
                    <a:lnTo>
                      <a:pt x="13" y="5"/>
                    </a:lnTo>
                    <a:lnTo>
                      <a:pt x="13" y="10"/>
                    </a:lnTo>
                    <a:lnTo>
                      <a:pt x="476" y="10"/>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52" name="Rectangle 494">
              <a:extLst>
                <a:ext uri="{FF2B5EF4-FFF2-40B4-BE49-F238E27FC236}">
                  <a16:creationId xmlns:a16="http://schemas.microsoft.com/office/drawing/2014/main" id="{91D21CF0-067C-41CC-8954-FEE255491C1A}"/>
                </a:ext>
              </a:extLst>
            </p:cNvPr>
            <p:cNvSpPr>
              <a:spLocks noChangeAspect="1" noChangeArrowheads="1"/>
            </p:cNvSpPr>
            <p:nvPr/>
          </p:nvSpPr>
          <p:spPr bwMode="auto">
            <a:xfrm>
              <a:off x="4395" y="1542"/>
              <a:ext cx="604"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53" name="Rectangle 495">
              <a:extLst>
                <a:ext uri="{FF2B5EF4-FFF2-40B4-BE49-F238E27FC236}">
                  <a16:creationId xmlns:a16="http://schemas.microsoft.com/office/drawing/2014/main" id="{21E10505-CD96-4DE8-9CF4-3800B8F3316E}"/>
                </a:ext>
              </a:extLst>
            </p:cNvPr>
            <p:cNvSpPr>
              <a:spLocks noChangeAspect="1" noChangeArrowheads="1"/>
            </p:cNvSpPr>
            <p:nvPr/>
          </p:nvSpPr>
          <p:spPr bwMode="auto">
            <a:xfrm>
              <a:off x="4480" y="1573"/>
              <a:ext cx="46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solidFill>
                    <a:srgbClr val="FFFFFF"/>
                  </a:solidFill>
                  <a:latin typeface="黑体" panose="02010609060101010101" pitchFamily="49" charset="-122"/>
                </a:rPr>
                <a:t>作业流程</a:t>
              </a:r>
              <a:endParaRPr lang="zh-CN" altLang="en-US" sz="1400">
                <a:latin typeface="黑体" panose="02010609060101010101" pitchFamily="49" charset="-122"/>
              </a:endParaRPr>
            </a:p>
          </p:txBody>
        </p:sp>
        <p:grpSp>
          <p:nvGrpSpPr>
            <p:cNvPr id="154" name="Group 496">
              <a:extLst>
                <a:ext uri="{FF2B5EF4-FFF2-40B4-BE49-F238E27FC236}">
                  <a16:creationId xmlns:a16="http://schemas.microsoft.com/office/drawing/2014/main" id="{72A2D37E-B2E8-4C81-9EC4-44CFF1674B33}"/>
                </a:ext>
              </a:extLst>
            </p:cNvPr>
            <p:cNvGrpSpPr>
              <a:grpSpLocks noChangeAspect="1"/>
            </p:cNvGrpSpPr>
            <p:nvPr/>
          </p:nvGrpSpPr>
          <p:grpSpPr bwMode="auto">
            <a:xfrm>
              <a:off x="4011" y="1860"/>
              <a:ext cx="204" cy="164"/>
              <a:chOff x="3576" y="2049"/>
              <a:chExt cx="147" cy="106"/>
            </a:xfrm>
          </p:grpSpPr>
          <p:sp>
            <p:nvSpPr>
              <p:cNvPr id="197" name="Rectangle 497">
                <a:extLst>
                  <a:ext uri="{FF2B5EF4-FFF2-40B4-BE49-F238E27FC236}">
                    <a16:creationId xmlns:a16="http://schemas.microsoft.com/office/drawing/2014/main" id="{68D38A99-19DA-4B34-BBF3-C3DF7A5215B0}"/>
                  </a:ext>
                </a:extLst>
              </p:cNvPr>
              <p:cNvSpPr>
                <a:spLocks noChangeAspect="1" noChangeArrowheads="1"/>
              </p:cNvSpPr>
              <p:nvPr/>
            </p:nvSpPr>
            <p:spPr bwMode="auto">
              <a:xfrm>
                <a:off x="3576" y="2049"/>
                <a:ext cx="136" cy="97"/>
              </a:xfrm>
              <a:prstGeom prst="rect">
                <a:avLst/>
              </a:prstGeom>
              <a:solidFill>
                <a:srgbClr val="66FF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98" name="Rectangle 498">
                <a:extLst>
                  <a:ext uri="{FF2B5EF4-FFF2-40B4-BE49-F238E27FC236}">
                    <a16:creationId xmlns:a16="http://schemas.microsoft.com/office/drawing/2014/main" id="{7F0E45F0-EACF-4162-8D40-91E4357DC234}"/>
                  </a:ext>
                </a:extLst>
              </p:cNvPr>
              <p:cNvSpPr>
                <a:spLocks noChangeAspect="1" noChangeArrowheads="1"/>
              </p:cNvSpPr>
              <p:nvPr/>
            </p:nvSpPr>
            <p:spPr bwMode="auto">
              <a:xfrm>
                <a:off x="3587" y="2058"/>
                <a:ext cx="136" cy="97"/>
              </a:xfrm>
              <a:prstGeom prst="rect">
                <a:avLst/>
              </a:prstGeom>
              <a:solidFill>
                <a:srgbClr val="0099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99" name="Rectangle 499">
                <a:extLst>
                  <a:ext uri="{FF2B5EF4-FFF2-40B4-BE49-F238E27FC236}">
                    <a16:creationId xmlns:a16="http://schemas.microsoft.com/office/drawing/2014/main" id="{7A1A49BC-F232-4F07-B81B-2449285A61FE}"/>
                  </a:ext>
                </a:extLst>
              </p:cNvPr>
              <p:cNvSpPr>
                <a:spLocks noChangeAspect="1" noChangeArrowheads="1"/>
              </p:cNvSpPr>
              <p:nvPr/>
            </p:nvSpPr>
            <p:spPr bwMode="auto">
              <a:xfrm>
                <a:off x="3582" y="2054"/>
                <a:ext cx="135" cy="97"/>
              </a:xfrm>
              <a:prstGeom prst="rect">
                <a:avLst/>
              </a:prstGeom>
              <a:solidFill>
                <a:srgbClr val="00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155" name="Group 500">
              <a:extLst>
                <a:ext uri="{FF2B5EF4-FFF2-40B4-BE49-F238E27FC236}">
                  <a16:creationId xmlns:a16="http://schemas.microsoft.com/office/drawing/2014/main" id="{DFCC260F-DF9E-44B0-86D5-BBF53323CB51}"/>
                </a:ext>
              </a:extLst>
            </p:cNvPr>
            <p:cNvGrpSpPr>
              <a:grpSpLocks noChangeAspect="1"/>
            </p:cNvGrpSpPr>
            <p:nvPr/>
          </p:nvGrpSpPr>
          <p:grpSpPr bwMode="auto">
            <a:xfrm>
              <a:off x="4285" y="1859"/>
              <a:ext cx="202" cy="165"/>
              <a:chOff x="3773" y="2048"/>
              <a:chExt cx="145" cy="107"/>
            </a:xfrm>
          </p:grpSpPr>
          <p:sp>
            <p:nvSpPr>
              <p:cNvPr id="194" name="Rectangle 501">
                <a:extLst>
                  <a:ext uri="{FF2B5EF4-FFF2-40B4-BE49-F238E27FC236}">
                    <a16:creationId xmlns:a16="http://schemas.microsoft.com/office/drawing/2014/main" id="{ED97D358-F954-438A-AA4E-BF1A8191E961}"/>
                  </a:ext>
                </a:extLst>
              </p:cNvPr>
              <p:cNvSpPr>
                <a:spLocks noChangeAspect="1" noChangeArrowheads="1"/>
              </p:cNvSpPr>
              <p:nvPr/>
            </p:nvSpPr>
            <p:spPr bwMode="auto">
              <a:xfrm>
                <a:off x="3773" y="2048"/>
                <a:ext cx="134" cy="98"/>
              </a:xfrm>
              <a:prstGeom prst="rect">
                <a:avLst/>
              </a:prstGeom>
              <a:solidFill>
                <a:srgbClr val="66FF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95" name="Rectangle 502">
                <a:extLst>
                  <a:ext uri="{FF2B5EF4-FFF2-40B4-BE49-F238E27FC236}">
                    <a16:creationId xmlns:a16="http://schemas.microsoft.com/office/drawing/2014/main" id="{A5BD8B98-2B16-4B1A-B09F-11EDC003E733}"/>
                  </a:ext>
                </a:extLst>
              </p:cNvPr>
              <p:cNvSpPr>
                <a:spLocks noChangeAspect="1" noChangeArrowheads="1"/>
              </p:cNvSpPr>
              <p:nvPr/>
            </p:nvSpPr>
            <p:spPr bwMode="auto">
              <a:xfrm>
                <a:off x="3783" y="2057"/>
                <a:ext cx="135" cy="98"/>
              </a:xfrm>
              <a:prstGeom prst="rect">
                <a:avLst/>
              </a:prstGeom>
              <a:solidFill>
                <a:srgbClr val="0099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96" name="Rectangle 503">
                <a:extLst>
                  <a:ext uri="{FF2B5EF4-FFF2-40B4-BE49-F238E27FC236}">
                    <a16:creationId xmlns:a16="http://schemas.microsoft.com/office/drawing/2014/main" id="{936069E7-AFC3-48EC-9C09-5201D67C30A2}"/>
                  </a:ext>
                </a:extLst>
              </p:cNvPr>
              <p:cNvSpPr>
                <a:spLocks noChangeAspect="1" noChangeArrowheads="1"/>
              </p:cNvSpPr>
              <p:nvPr/>
            </p:nvSpPr>
            <p:spPr bwMode="auto">
              <a:xfrm>
                <a:off x="3778" y="2052"/>
                <a:ext cx="134" cy="99"/>
              </a:xfrm>
              <a:prstGeom prst="rect">
                <a:avLst/>
              </a:prstGeom>
              <a:solidFill>
                <a:srgbClr val="00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156" name="Group 504">
              <a:extLst>
                <a:ext uri="{FF2B5EF4-FFF2-40B4-BE49-F238E27FC236}">
                  <a16:creationId xmlns:a16="http://schemas.microsoft.com/office/drawing/2014/main" id="{EBEACF0F-580A-4D69-8F3D-FD567C5B3748}"/>
                </a:ext>
              </a:extLst>
            </p:cNvPr>
            <p:cNvGrpSpPr>
              <a:grpSpLocks noChangeAspect="1"/>
            </p:cNvGrpSpPr>
            <p:nvPr/>
          </p:nvGrpSpPr>
          <p:grpSpPr bwMode="auto">
            <a:xfrm>
              <a:off x="4556" y="1859"/>
              <a:ext cx="200" cy="165"/>
              <a:chOff x="3968" y="2048"/>
              <a:chExt cx="144" cy="107"/>
            </a:xfrm>
          </p:grpSpPr>
          <p:sp>
            <p:nvSpPr>
              <p:cNvPr id="191" name="Rectangle 505">
                <a:extLst>
                  <a:ext uri="{FF2B5EF4-FFF2-40B4-BE49-F238E27FC236}">
                    <a16:creationId xmlns:a16="http://schemas.microsoft.com/office/drawing/2014/main" id="{7568727F-3C55-46B0-90EE-465305EDA5CD}"/>
                  </a:ext>
                </a:extLst>
              </p:cNvPr>
              <p:cNvSpPr>
                <a:spLocks noChangeAspect="1" noChangeArrowheads="1"/>
              </p:cNvSpPr>
              <p:nvPr/>
            </p:nvSpPr>
            <p:spPr bwMode="auto">
              <a:xfrm>
                <a:off x="3968" y="2048"/>
                <a:ext cx="134" cy="98"/>
              </a:xfrm>
              <a:prstGeom prst="rect">
                <a:avLst/>
              </a:prstGeom>
              <a:solidFill>
                <a:srgbClr val="66FF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92" name="Rectangle 506">
                <a:extLst>
                  <a:ext uri="{FF2B5EF4-FFF2-40B4-BE49-F238E27FC236}">
                    <a16:creationId xmlns:a16="http://schemas.microsoft.com/office/drawing/2014/main" id="{3C62F15A-948D-4456-A885-42CB070D0ECC}"/>
                  </a:ext>
                </a:extLst>
              </p:cNvPr>
              <p:cNvSpPr>
                <a:spLocks noChangeAspect="1" noChangeArrowheads="1"/>
              </p:cNvSpPr>
              <p:nvPr/>
            </p:nvSpPr>
            <p:spPr bwMode="auto">
              <a:xfrm>
                <a:off x="3978" y="2057"/>
                <a:ext cx="134" cy="98"/>
              </a:xfrm>
              <a:prstGeom prst="rect">
                <a:avLst/>
              </a:prstGeom>
              <a:solidFill>
                <a:srgbClr val="0099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93" name="Rectangle 507">
                <a:extLst>
                  <a:ext uri="{FF2B5EF4-FFF2-40B4-BE49-F238E27FC236}">
                    <a16:creationId xmlns:a16="http://schemas.microsoft.com/office/drawing/2014/main" id="{DC8A529B-94B6-4CA3-B05D-6D17601E418B}"/>
                  </a:ext>
                </a:extLst>
              </p:cNvPr>
              <p:cNvSpPr>
                <a:spLocks noChangeAspect="1" noChangeArrowheads="1"/>
              </p:cNvSpPr>
              <p:nvPr/>
            </p:nvSpPr>
            <p:spPr bwMode="auto">
              <a:xfrm>
                <a:off x="3973" y="2052"/>
                <a:ext cx="134" cy="99"/>
              </a:xfrm>
              <a:prstGeom prst="rect">
                <a:avLst/>
              </a:prstGeom>
              <a:solidFill>
                <a:srgbClr val="00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157" name="Group 508">
              <a:extLst>
                <a:ext uri="{FF2B5EF4-FFF2-40B4-BE49-F238E27FC236}">
                  <a16:creationId xmlns:a16="http://schemas.microsoft.com/office/drawing/2014/main" id="{BAB40934-0BB7-467B-B7A9-C6234B7E15C8}"/>
                </a:ext>
              </a:extLst>
            </p:cNvPr>
            <p:cNvGrpSpPr>
              <a:grpSpLocks noChangeAspect="1"/>
            </p:cNvGrpSpPr>
            <p:nvPr/>
          </p:nvGrpSpPr>
          <p:grpSpPr bwMode="auto">
            <a:xfrm>
              <a:off x="4827" y="1859"/>
              <a:ext cx="203" cy="165"/>
              <a:chOff x="4163" y="2048"/>
              <a:chExt cx="146" cy="107"/>
            </a:xfrm>
          </p:grpSpPr>
          <p:sp>
            <p:nvSpPr>
              <p:cNvPr id="188" name="Rectangle 509">
                <a:extLst>
                  <a:ext uri="{FF2B5EF4-FFF2-40B4-BE49-F238E27FC236}">
                    <a16:creationId xmlns:a16="http://schemas.microsoft.com/office/drawing/2014/main" id="{334CB6F4-F469-41AA-A908-153C4C030DC3}"/>
                  </a:ext>
                </a:extLst>
              </p:cNvPr>
              <p:cNvSpPr>
                <a:spLocks noChangeAspect="1" noChangeArrowheads="1"/>
              </p:cNvSpPr>
              <p:nvPr/>
            </p:nvSpPr>
            <p:spPr bwMode="auto">
              <a:xfrm>
                <a:off x="4163" y="2048"/>
                <a:ext cx="135" cy="98"/>
              </a:xfrm>
              <a:prstGeom prst="rect">
                <a:avLst/>
              </a:prstGeom>
              <a:solidFill>
                <a:srgbClr val="66FF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89" name="Rectangle 510">
                <a:extLst>
                  <a:ext uri="{FF2B5EF4-FFF2-40B4-BE49-F238E27FC236}">
                    <a16:creationId xmlns:a16="http://schemas.microsoft.com/office/drawing/2014/main" id="{3773B0F0-7E06-4947-82D1-8CBC948FE47C}"/>
                  </a:ext>
                </a:extLst>
              </p:cNvPr>
              <p:cNvSpPr>
                <a:spLocks noChangeAspect="1" noChangeArrowheads="1"/>
              </p:cNvSpPr>
              <p:nvPr/>
            </p:nvSpPr>
            <p:spPr bwMode="auto">
              <a:xfrm>
                <a:off x="4173" y="2057"/>
                <a:ext cx="136" cy="98"/>
              </a:xfrm>
              <a:prstGeom prst="rect">
                <a:avLst/>
              </a:prstGeom>
              <a:solidFill>
                <a:srgbClr val="0099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90" name="Rectangle 511">
                <a:extLst>
                  <a:ext uri="{FF2B5EF4-FFF2-40B4-BE49-F238E27FC236}">
                    <a16:creationId xmlns:a16="http://schemas.microsoft.com/office/drawing/2014/main" id="{FE7E89E8-DB8C-40DB-B5D2-EBA66563B410}"/>
                  </a:ext>
                </a:extLst>
              </p:cNvPr>
              <p:cNvSpPr>
                <a:spLocks noChangeAspect="1" noChangeArrowheads="1"/>
              </p:cNvSpPr>
              <p:nvPr/>
            </p:nvSpPr>
            <p:spPr bwMode="auto">
              <a:xfrm>
                <a:off x="4168" y="2052"/>
                <a:ext cx="136" cy="99"/>
              </a:xfrm>
              <a:prstGeom prst="rect">
                <a:avLst/>
              </a:prstGeom>
              <a:solidFill>
                <a:srgbClr val="00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158" name="Group 512">
              <a:extLst>
                <a:ext uri="{FF2B5EF4-FFF2-40B4-BE49-F238E27FC236}">
                  <a16:creationId xmlns:a16="http://schemas.microsoft.com/office/drawing/2014/main" id="{16DFB20F-E609-43DF-8DD4-42EC00026B12}"/>
                </a:ext>
              </a:extLst>
            </p:cNvPr>
            <p:cNvGrpSpPr>
              <a:grpSpLocks noChangeAspect="1"/>
            </p:cNvGrpSpPr>
            <p:nvPr/>
          </p:nvGrpSpPr>
          <p:grpSpPr bwMode="auto">
            <a:xfrm>
              <a:off x="5099" y="1859"/>
              <a:ext cx="203" cy="165"/>
              <a:chOff x="4359" y="2048"/>
              <a:chExt cx="146" cy="107"/>
            </a:xfrm>
          </p:grpSpPr>
          <p:sp>
            <p:nvSpPr>
              <p:cNvPr id="185" name="Rectangle 513">
                <a:extLst>
                  <a:ext uri="{FF2B5EF4-FFF2-40B4-BE49-F238E27FC236}">
                    <a16:creationId xmlns:a16="http://schemas.microsoft.com/office/drawing/2014/main" id="{61B9FC6C-9D2D-496D-8196-4D4D28CF3669}"/>
                  </a:ext>
                </a:extLst>
              </p:cNvPr>
              <p:cNvSpPr>
                <a:spLocks noChangeAspect="1" noChangeArrowheads="1"/>
              </p:cNvSpPr>
              <p:nvPr/>
            </p:nvSpPr>
            <p:spPr bwMode="auto">
              <a:xfrm>
                <a:off x="4359" y="2048"/>
                <a:ext cx="136" cy="98"/>
              </a:xfrm>
              <a:prstGeom prst="rect">
                <a:avLst/>
              </a:prstGeom>
              <a:solidFill>
                <a:srgbClr val="66FF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86" name="Rectangle 514">
                <a:extLst>
                  <a:ext uri="{FF2B5EF4-FFF2-40B4-BE49-F238E27FC236}">
                    <a16:creationId xmlns:a16="http://schemas.microsoft.com/office/drawing/2014/main" id="{91EC8E5D-721D-49E4-B5C9-25C28586588E}"/>
                  </a:ext>
                </a:extLst>
              </p:cNvPr>
              <p:cNvSpPr>
                <a:spLocks noChangeAspect="1" noChangeArrowheads="1"/>
              </p:cNvSpPr>
              <p:nvPr/>
            </p:nvSpPr>
            <p:spPr bwMode="auto">
              <a:xfrm>
                <a:off x="4369" y="2057"/>
                <a:ext cx="136" cy="98"/>
              </a:xfrm>
              <a:prstGeom prst="rect">
                <a:avLst/>
              </a:prstGeom>
              <a:solidFill>
                <a:srgbClr val="0099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87" name="Rectangle 515">
                <a:extLst>
                  <a:ext uri="{FF2B5EF4-FFF2-40B4-BE49-F238E27FC236}">
                    <a16:creationId xmlns:a16="http://schemas.microsoft.com/office/drawing/2014/main" id="{766B2380-182A-4BD8-875F-282CD1E04779}"/>
                  </a:ext>
                </a:extLst>
              </p:cNvPr>
              <p:cNvSpPr>
                <a:spLocks noChangeAspect="1" noChangeArrowheads="1"/>
              </p:cNvSpPr>
              <p:nvPr/>
            </p:nvSpPr>
            <p:spPr bwMode="auto">
              <a:xfrm>
                <a:off x="4364" y="2052"/>
                <a:ext cx="136" cy="99"/>
              </a:xfrm>
              <a:prstGeom prst="rect">
                <a:avLst/>
              </a:prstGeom>
              <a:solidFill>
                <a:srgbClr val="00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sp>
          <p:nvSpPr>
            <p:cNvPr id="159" name="Rectangle 516">
              <a:extLst>
                <a:ext uri="{FF2B5EF4-FFF2-40B4-BE49-F238E27FC236}">
                  <a16:creationId xmlns:a16="http://schemas.microsoft.com/office/drawing/2014/main" id="{F997E85B-9AE9-4538-B3B4-71F3BED1855D}"/>
                </a:ext>
              </a:extLst>
            </p:cNvPr>
            <p:cNvSpPr>
              <a:spLocks noChangeAspect="1" noChangeArrowheads="1"/>
            </p:cNvSpPr>
            <p:nvPr/>
          </p:nvSpPr>
          <p:spPr bwMode="auto">
            <a:xfrm>
              <a:off x="3990" y="2439"/>
              <a:ext cx="1338"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60" name="Rectangle 517">
              <a:extLst>
                <a:ext uri="{FF2B5EF4-FFF2-40B4-BE49-F238E27FC236}">
                  <a16:creationId xmlns:a16="http://schemas.microsoft.com/office/drawing/2014/main" id="{132FADED-80C7-4526-84F2-6AE6EC6D6260}"/>
                </a:ext>
              </a:extLst>
            </p:cNvPr>
            <p:cNvSpPr>
              <a:spLocks noChangeAspect="1" noChangeArrowheads="1"/>
            </p:cNvSpPr>
            <p:nvPr/>
          </p:nvSpPr>
          <p:spPr bwMode="auto">
            <a:xfrm>
              <a:off x="4442" y="2470"/>
              <a:ext cx="46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solidFill>
                    <a:srgbClr val="000000"/>
                  </a:solidFill>
                  <a:latin typeface="黑体" panose="02010609060101010101" pitchFamily="49" charset="-122"/>
                </a:rPr>
                <a:t>材料移动</a:t>
              </a:r>
              <a:endParaRPr lang="zh-CN" altLang="zh-CN" sz="1400">
                <a:solidFill>
                  <a:srgbClr val="000000"/>
                </a:solidFill>
                <a:latin typeface="黑体" panose="02010609060101010101" pitchFamily="49" charset="-122"/>
              </a:endParaRPr>
            </a:p>
          </p:txBody>
        </p:sp>
        <p:sp>
          <p:nvSpPr>
            <p:cNvPr id="161" name="Oval 518">
              <a:extLst>
                <a:ext uri="{FF2B5EF4-FFF2-40B4-BE49-F238E27FC236}">
                  <a16:creationId xmlns:a16="http://schemas.microsoft.com/office/drawing/2014/main" id="{342C0261-97AD-4A1B-95F2-45C99F5516CB}"/>
                </a:ext>
              </a:extLst>
            </p:cNvPr>
            <p:cNvSpPr>
              <a:spLocks noChangeAspect="1" noChangeArrowheads="1"/>
            </p:cNvSpPr>
            <p:nvPr/>
          </p:nvSpPr>
          <p:spPr bwMode="auto">
            <a:xfrm>
              <a:off x="4293" y="3051"/>
              <a:ext cx="757" cy="168"/>
            </a:xfrm>
            <a:prstGeom prst="ellipse">
              <a:avLst/>
            </a:pr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62" name="Rectangle 519">
              <a:extLst>
                <a:ext uri="{FF2B5EF4-FFF2-40B4-BE49-F238E27FC236}">
                  <a16:creationId xmlns:a16="http://schemas.microsoft.com/office/drawing/2014/main" id="{2FC12EE1-1514-47BB-8522-FB64E0C34239}"/>
                </a:ext>
              </a:extLst>
            </p:cNvPr>
            <p:cNvSpPr>
              <a:spLocks noChangeAspect="1" noChangeArrowheads="1"/>
            </p:cNvSpPr>
            <p:nvPr/>
          </p:nvSpPr>
          <p:spPr bwMode="auto">
            <a:xfrm>
              <a:off x="4293" y="2809"/>
              <a:ext cx="754" cy="332"/>
            </a:xfrm>
            <a:prstGeom prst="rect">
              <a:avLst/>
            </a:prstGeom>
            <a:solidFill>
              <a:srgbClr val="0099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63" name="Oval 520">
              <a:extLst>
                <a:ext uri="{FF2B5EF4-FFF2-40B4-BE49-F238E27FC236}">
                  <a16:creationId xmlns:a16="http://schemas.microsoft.com/office/drawing/2014/main" id="{BBF9A8A7-AB01-44E7-9B8C-7C267D26C5BF}"/>
                </a:ext>
              </a:extLst>
            </p:cNvPr>
            <p:cNvSpPr>
              <a:spLocks noChangeAspect="1" noChangeArrowheads="1"/>
            </p:cNvSpPr>
            <p:nvPr/>
          </p:nvSpPr>
          <p:spPr bwMode="auto">
            <a:xfrm>
              <a:off x="4293" y="2720"/>
              <a:ext cx="757" cy="168"/>
            </a:xfrm>
            <a:prstGeom prst="ellipse">
              <a:avLst/>
            </a:prstGeom>
            <a:solidFill>
              <a:srgbClr val="66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64" name="Oval 521">
              <a:extLst>
                <a:ext uri="{FF2B5EF4-FFF2-40B4-BE49-F238E27FC236}">
                  <a16:creationId xmlns:a16="http://schemas.microsoft.com/office/drawing/2014/main" id="{FEEC0501-2AFA-413A-8C10-EBF8DAED4077}"/>
                </a:ext>
              </a:extLst>
            </p:cNvPr>
            <p:cNvSpPr>
              <a:spLocks noChangeAspect="1" noChangeArrowheads="1"/>
            </p:cNvSpPr>
            <p:nvPr/>
          </p:nvSpPr>
          <p:spPr bwMode="auto">
            <a:xfrm>
              <a:off x="4414" y="2746"/>
              <a:ext cx="515" cy="114"/>
            </a:xfrm>
            <a:prstGeom prst="ellipse">
              <a:avLst/>
            </a:pr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65" name="Oval 522">
              <a:extLst>
                <a:ext uri="{FF2B5EF4-FFF2-40B4-BE49-F238E27FC236}">
                  <a16:creationId xmlns:a16="http://schemas.microsoft.com/office/drawing/2014/main" id="{ECFAF8D4-525A-458D-BFDA-281047C76EFB}"/>
                </a:ext>
              </a:extLst>
            </p:cNvPr>
            <p:cNvSpPr>
              <a:spLocks noChangeAspect="1" noChangeArrowheads="1"/>
            </p:cNvSpPr>
            <p:nvPr/>
          </p:nvSpPr>
          <p:spPr bwMode="auto">
            <a:xfrm>
              <a:off x="4439" y="2755"/>
              <a:ext cx="461" cy="104"/>
            </a:xfrm>
            <a:prstGeom prst="ellipse">
              <a:avLst/>
            </a:prstGeom>
            <a:solidFill>
              <a:srgbClr val="66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66" name="Rectangle 523">
              <a:extLst>
                <a:ext uri="{FF2B5EF4-FFF2-40B4-BE49-F238E27FC236}">
                  <a16:creationId xmlns:a16="http://schemas.microsoft.com/office/drawing/2014/main" id="{5AD77340-6332-45E7-BEFC-AFB6893B0E57}"/>
                </a:ext>
              </a:extLst>
            </p:cNvPr>
            <p:cNvSpPr>
              <a:spLocks noChangeAspect="1" noChangeArrowheads="1"/>
            </p:cNvSpPr>
            <p:nvPr/>
          </p:nvSpPr>
          <p:spPr bwMode="auto">
            <a:xfrm>
              <a:off x="4365" y="2892"/>
              <a:ext cx="590"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67" name="Rectangle 524">
              <a:extLst>
                <a:ext uri="{FF2B5EF4-FFF2-40B4-BE49-F238E27FC236}">
                  <a16:creationId xmlns:a16="http://schemas.microsoft.com/office/drawing/2014/main" id="{27C2B48A-ECC6-43A1-B0EE-D5119317A1FE}"/>
                </a:ext>
              </a:extLst>
            </p:cNvPr>
            <p:cNvSpPr>
              <a:spLocks noChangeAspect="1" noChangeArrowheads="1"/>
            </p:cNvSpPr>
            <p:nvPr/>
          </p:nvSpPr>
          <p:spPr bwMode="auto">
            <a:xfrm>
              <a:off x="4392" y="2968"/>
              <a:ext cx="566"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200">
                  <a:solidFill>
                    <a:srgbClr val="FFFFFF"/>
                  </a:solidFill>
                  <a:latin typeface="黑体" panose="02010609060101010101" pitchFamily="49" charset="-122"/>
                </a:rPr>
                <a:t>物料明细帐</a:t>
              </a:r>
              <a:endParaRPr lang="zh-CN" altLang="en-US" sz="1200">
                <a:latin typeface="黑体" panose="02010609060101010101" pitchFamily="49" charset="-122"/>
              </a:endParaRPr>
            </a:p>
          </p:txBody>
        </p:sp>
        <p:grpSp>
          <p:nvGrpSpPr>
            <p:cNvPr id="168" name="Group 525">
              <a:extLst>
                <a:ext uri="{FF2B5EF4-FFF2-40B4-BE49-F238E27FC236}">
                  <a16:creationId xmlns:a16="http://schemas.microsoft.com/office/drawing/2014/main" id="{44937149-6A41-49DB-A2DD-C214492C23FF}"/>
                </a:ext>
              </a:extLst>
            </p:cNvPr>
            <p:cNvGrpSpPr>
              <a:grpSpLocks noChangeAspect="1"/>
            </p:cNvGrpSpPr>
            <p:nvPr/>
          </p:nvGrpSpPr>
          <p:grpSpPr bwMode="auto">
            <a:xfrm>
              <a:off x="4124" y="2628"/>
              <a:ext cx="1067" cy="96"/>
              <a:chOff x="3657" y="2546"/>
              <a:chExt cx="768" cy="62"/>
            </a:xfrm>
          </p:grpSpPr>
          <p:grpSp>
            <p:nvGrpSpPr>
              <p:cNvPr id="170" name="Group 526">
                <a:extLst>
                  <a:ext uri="{FF2B5EF4-FFF2-40B4-BE49-F238E27FC236}">
                    <a16:creationId xmlns:a16="http://schemas.microsoft.com/office/drawing/2014/main" id="{CD7A3796-9235-48EF-97F9-14BB5F18E004}"/>
                  </a:ext>
                </a:extLst>
              </p:cNvPr>
              <p:cNvGrpSpPr>
                <a:grpSpLocks noChangeAspect="1"/>
              </p:cNvGrpSpPr>
              <p:nvPr/>
            </p:nvGrpSpPr>
            <p:grpSpPr bwMode="auto">
              <a:xfrm>
                <a:off x="3657" y="2546"/>
                <a:ext cx="91" cy="62"/>
                <a:chOff x="3657" y="2546"/>
                <a:chExt cx="91" cy="62"/>
              </a:xfrm>
            </p:grpSpPr>
            <p:sp>
              <p:nvSpPr>
                <p:cNvPr id="183" name="Line 527">
                  <a:extLst>
                    <a:ext uri="{FF2B5EF4-FFF2-40B4-BE49-F238E27FC236}">
                      <a16:creationId xmlns:a16="http://schemas.microsoft.com/office/drawing/2014/main" id="{95C7256A-D39B-43EA-994E-A785A44CA81A}"/>
                    </a:ext>
                  </a:extLst>
                </p:cNvPr>
                <p:cNvSpPr>
                  <a:spLocks noChangeAspect="1" noChangeShapeType="1"/>
                </p:cNvSpPr>
                <p:nvPr/>
              </p:nvSpPr>
              <p:spPr bwMode="auto">
                <a:xfrm>
                  <a:off x="3657" y="2546"/>
                  <a:ext cx="60" cy="4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 name="Freeform 528">
                  <a:extLst>
                    <a:ext uri="{FF2B5EF4-FFF2-40B4-BE49-F238E27FC236}">
                      <a16:creationId xmlns:a16="http://schemas.microsoft.com/office/drawing/2014/main" id="{9058E742-BCF1-4E32-B62A-21D3AEE240A0}"/>
                    </a:ext>
                  </a:extLst>
                </p:cNvPr>
                <p:cNvSpPr>
                  <a:spLocks noChangeAspect="1"/>
                </p:cNvSpPr>
                <p:nvPr/>
              </p:nvSpPr>
              <p:spPr bwMode="auto">
                <a:xfrm>
                  <a:off x="3701" y="2570"/>
                  <a:ext cx="47" cy="38"/>
                </a:xfrm>
                <a:custGeom>
                  <a:avLst/>
                  <a:gdLst>
                    <a:gd name="T0" fmla="*/ 0 w 47"/>
                    <a:gd name="T1" fmla="*/ 30 h 38"/>
                    <a:gd name="T2" fmla="*/ 47 w 47"/>
                    <a:gd name="T3" fmla="*/ 38 h 38"/>
                    <a:gd name="T4" fmla="*/ 27 w 47"/>
                    <a:gd name="T5" fmla="*/ 0 h 38"/>
                    <a:gd name="T6" fmla="*/ 0 w 47"/>
                    <a:gd name="T7" fmla="*/ 30 h 38"/>
                    <a:gd name="T8" fmla="*/ 0 60000 65536"/>
                    <a:gd name="T9" fmla="*/ 0 60000 65536"/>
                    <a:gd name="T10" fmla="*/ 0 60000 65536"/>
                    <a:gd name="T11" fmla="*/ 0 60000 65536"/>
                    <a:gd name="T12" fmla="*/ 0 w 47"/>
                    <a:gd name="T13" fmla="*/ 0 h 38"/>
                    <a:gd name="T14" fmla="*/ 47 w 47"/>
                    <a:gd name="T15" fmla="*/ 38 h 38"/>
                  </a:gdLst>
                  <a:ahLst/>
                  <a:cxnLst>
                    <a:cxn ang="T8">
                      <a:pos x="T0" y="T1"/>
                    </a:cxn>
                    <a:cxn ang="T9">
                      <a:pos x="T2" y="T3"/>
                    </a:cxn>
                    <a:cxn ang="T10">
                      <a:pos x="T4" y="T5"/>
                    </a:cxn>
                    <a:cxn ang="T11">
                      <a:pos x="T6" y="T7"/>
                    </a:cxn>
                  </a:cxnLst>
                  <a:rect l="T12" t="T13" r="T14" b="T15"/>
                  <a:pathLst>
                    <a:path w="47" h="38">
                      <a:moveTo>
                        <a:pt x="0" y="30"/>
                      </a:moveTo>
                      <a:lnTo>
                        <a:pt x="47" y="38"/>
                      </a:lnTo>
                      <a:lnTo>
                        <a:pt x="27" y="0"/>
                      </a:lnTo>
                      <a:lnTo>
                        <a:pt x="0"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71" name="Group 529">
                <a:extLst>
                  <a:ext uri="{FF2B5EF4-FFF2-40B4-BE49-F238E27FC236}">
                    <a16:creationId xmlns:a16="http://schemas.microsoft.com/office/drawing/2014/main" id="{F6B0D98F-3DA7-43C3-B673-92392CACDF66}"/>
                  </a:ext>
                </a:extLst>
              </p:cNvPr>
              <p:cNvGrpSpPr>
                <a:grpSpLocks noChangeAspect="1"/>
              </p:cNvGrpSpPr>
              <p:nvPr/>
            </p:nvGrpSpPr>
            <p:grpSpPr bwMode="auto">
              <a:xfrm>
                <a:off x="4302" y="2546"/>
                <a:ext cx="123" cy="62"/>
                <a:chOff x="4302" y="2546"/>
                <a:chExt cx="123" cy="62"/>
              </a:xfrm>
            </p:grpSpPr>
            <p:sp>
              <p:nvSpPr>
                <p:cNvPr id="181" name="Line 530">
                  <a:extLst>
                    <a:ext uri="{FF2B5EF4-FFF2-40B4-BE49-F238E27FC236}">
                      <a16:creationId xmlns:a16="http://schemas.microsoft.com/office/drawing/2014/main" id="{3D47CC7C-3F16-4A91-84BE-F425E077EF8C}"/>
                    </a:ext>
                  </a:extLst>
                </p:cNvPr>
                <p:cNvSpPr>
                  <a:spLocks noChangeAspect="1" noChangeShapeType="1"/>
                </p:cNvSpPr>
                <p:nvPr/>
              </p:nvSpPr>
              <p:spPr bwMode="auto">
                <a:xfrm flipH="1">
                  <a:off x="4337" y="2546"/>
                  <a:ext cx="88" cy="46"/>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2" name="Freeform 531">
                  <a:extLst>
                    <a:ext uri="{FF2B5EF4-FFF2-40B4-BE49-F238E27FC236}">
                      <a16:creationId xmlns:a16="http://schemas.microsoft.com/office/drawing/2014/main" id="{4C928460-8CA0-4631-B25D-9D6E77496D00}"/>
                    </a:ext>
                  </a:extLst>
                </p:cNvPr>
                <p:cNvSpPr>
                  <a:spLocks noChangeAspect="1"/>
                </p:cNvSpPr>
                <p:nvPr/>
              </p:nvSpPr>
              <p:spPr bwMode="auto">
                <a:xfrm>
                  <a:off x="4302" y="2572"/>
                  <a:ext cx="48" cy="36"/>
                </a:xfrm>
                <a:custGeom>
                  <a:avLst/>
                  <a:gdLst>
                    <a:gd name="T0" fmla="*/ 27 w 48"/>
                    <a:gd name="T1" fmla="*/ 0 h 36"/>
                    <a:gd name="T2" fmla="*/ 0 w 48"/>
                    <a:gd name="T3" fmla="*/ 36 h 36"/>
                    <a:gd name="T4" fmla="*/ 48 w 48"/>
                    <a:gd name="T5" fmla="*/ 34 h 36"/>
                    <a:gd name="T6" fmla="*/ 27 w 48"/>
                    <a:gd name="T7" fmla="*/ 0 h 36"/>
                    <a:gd name="T8" fmla="*/ 0 60000 65536"/>
                    <a:gd name="T9" fmla="*/ 0 60000 65536"/>
                    <a:gd name="T10" fmla="*/ 0 60000 65536"/>
                    <a:gd name="T11" fmla="*/ 0 60000 65536"/>
                    <a:gd name="T12" fmla="*/ 0 w 48"/>
                    <a:gd name="T13" fmla="*/ 0 h 36"/>
                    <a:gd name="T14" fmla="*/ 48 w 48"/>
                    <a:gd name="T15" fmla="*/ 36 h 36"/>
                  </a:gdLst>
                  <a:ahLst/>
                  <a:cxnLst>
                    <a:cxn ang="T8">
                      <a:pos x="T0" y="T1"/>
                    </a:cxn>
                    <a:cxn ang="T9">
                      <a:pos x="T2" y="T3"/>
                    </a:cxn>
                    <a:cxn ang="T10">
                      <a:pos x="T4" y="T5"/>
                    </a:cxn>
                    <a:cxn ang="T11">
                      <a:pos x="T6" y="T7"/>
                    </a:cxn>
                  </a:cxnLst>
                  <a:rect l="T12" t="T13" r="T14" b="T15"/>
                  <a:pathLst>
                    <a:path w="48" h="36">
                      <a:moveTo>
                        <a:pt x="27" y="0"/>
                      </a:moveTo>
                      <a:lnTo>
                        <a:pt x="0" y="36"/>
                      </a:lnTo>
                      <a:lnTo>
                        <a:pt x="48" y="34"/>
                      </a:lnTo>
                      <a:lnTo>
                        <a:pt x="2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72" name="Group 532">
                <a:extLst>
                  <a:ext uri="{FF2B5EF4-FFF2-40B4-BE49-F238E27FC236}">
                    <a16:creationId xmlns:a16="http://schemas.microsoft.com/office/drawing/2014/main" id="{922F60D8-721B-4177-A552-A50E29004B98}"/>
                  </a:ext>
                </a:extLst>
              </p:cNvPr>
              <p:cNvGrpSpPr>
                <a:grpSpLocks noChangeAspect="1"/>
              </p:cNvGrpSpPr>
              <p:nvPr/>
            </p:nvGrpSpPr>
            <p:grpSpPr bwMode="auto">
              <a:xfrm>
                <a:off x="4027" y="2546"/>
                <a:ext cx="42" cy="62"/>
                <a:chOff x="4027" y="2546"/>
                <a:chExt cx="42" cy="62"/>
              </a:xfrm>
            </p:grpSpPr>
            <p:sp>
              <p:nvSpPr>
                <p:cNvPr id="179" name="Line 533">
                  <a:extLst>
                    <a:ext uri="{FF2B5EF4-FFF2-40B4-BE49-F238E27FC236}">
                      <a16:creationId xmlns:a16="http://schemas.microsoft.com/office/drawing/2014/main" id="{41D7CF90-AF87-4B3C-90DD-2930380C9E9C}"/>
                    </a:ext>
                  </a:extLst>
                </p:cNvPr>
                <p:cNvSpPr>
                  <a:spLocks noChangeAspect="1" noChangeShapeType="1"/>
                </p:cNvSpPr>
                <p:nvPr/>
              </p:nvSpPr>
              <p:spPr bwMode="auto">
                <a:xfrm>
                  <a:off x="4048" y="2546"/>
                  <a:ext cx="1" cy="26"/>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0" name="Freeform 534">
                  <a:extLst>
                    <a:ext uri="{FF2B5EF4-FFF2-40B4-BE49-F238E27FC236}">
                      <a16:creationId xmlns:a16="http://schemas.microsoft.com/office/drawing/2014/main" id="{47C4BE0C-4EF3-4228-8648-5CF447DC09F5}"/>
                    </a:ext>
                  </a:extLst>
                </p:cNvPr>
                <p:cNvSpPr>
                  <a:spLocks noChangeAspect="1"/>
                </p:cNvSpPr>
                <p:nvPr/>
              </p:nvSpPr>
              <p:spPr bwMode="auto">
                <a:xfrm>
                  <a:off x="4027" y="2570"/>
                  <a:ext cx="42" cy="38"/>
                </a:xfrm>
                <a:custGeom>
                  <a:avLst/>
                  <a:gdLst>
                    <a:gd name="T0" fmla="*/ 0 w 42"/>
                    <a:gd name="T1" fmla="*/ 1 h 38"/>
                    <a:gd name="T2" fmla="*/ 23 w 42"/>
                    <a:gd name="T3" fmla="*/ 38 h 38"/>
                    <a:gd name="T4" fmla="*/ 42 w 42"/>
                    <a:gd name="T5" fmla="*/ 0 h 38"/>
                    <a:gd name="T6" fmla="*/ 0 w 42"/>
                    <a:gd name="T7" fmla="*/ 1 h 38"/>
                    <a:gd name="T8" fmla="*/ 0 60000 65536"/>
                    <a:gd name="T9" fmla="*/ 0 60000 65536"/>
                    <a:gd name="T10" fmla="*/ 0 60000 65536"/>
                    <a:gd name="T11" fmla="*/ 0 60000 65536"/>
                    <a:gd name="T12" fmla="*/ 0 w 42"/>
                    <a:gd name="T13" fmla="*/ 0 h 38"/>
                    <a:gd name="T14" fmla="*/ 42 w 42"/>
                    <a:gd name="T15" fmla="*/ 38 h 38"/>
                  </a:gdLst>
                  <a:ahLst/>
                  <a:cxnLst>
                    <a:cxn ang="T8">
                      <a:pos x="T0" y="T1"/>
                    </a:cxn>
                    <a:cxn ang="T9">
                      <a:pos x="T2" y="T3"/>
                    </a:cxn>
                    <a:cxn ang="T10">
                      <a:pos x="T4" y="T5"/>
                    </a:cxn>
                    <a:cxn ang="T11">
                      <a:pos x="T6" y="T7"/>
                    </a:cxn>
                  </a:cxnLst>
                  <a:rect l="T12" t="T13" r="T14" b="T15"/>
                  <a:pathLst>
                    <a:path w="42" h="38">
                      <a:moveTo>
                        <a:pt x="0" y="1"/>
                      </a:moveTo>
                      <a:lnTo>
                        <a:pt x="23" y="38"/>
                      </a:lnTo>
                      <a:lnTo>
                        <a:pt x="42" y="0"/>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73" name="Group 535">
                <a:extLst>
                  <a:ext uri="{FF2B5EF4-FFF2-40B4-BE49-F238E27FC236}">
                    <a16:creationId xmlns:a16="http://schemas.microsoft.com/office/drawing/2014/main" id="{78229083-EC62-4B0F-A3C3-BA9A872D29FF}"/>
                  </a:ext>
                </a:extLst>
              </p:cNvPr>
              <p:cNvGrpSpPr>
                <a:grpSpLocks noChangeAspect="1"/>
              </p:cNvGrpSpPr>
              <p:nvPr/>
            </p:nvGrpSpPr>
            <p:grpSpPr bwMode="auto">
              <a:xfrm>
                <a:off x="3811" y="2546"/>
                <a:ext cx="91" cy="62"/>
                <a:chOff x="3811" y="2546"/>
                <a:chExt cx="91" cy="62"/>
              </a:xfrm>
            </p:grpSpPr>
            <p:sp>
              <p:nvSpPr>
                <p:cNvPr id="177" name="Line 536">
                  <a:extLst>
                    <a:ext uri="{FF2B5EF4-FFF2-40B4-BE49-F238E27FC236}">
                      <a16:creationId xmlns:a16="http://schemas.microsoft.com/office/drawing/2014/main" id="{283C29A9-E0BB-4BD8-91BD-9D493A03C83A}"/>
                    </a:ext>
                  </a:extLst>
                </p:cNvPr>
                <p:cNvSpPr>
                  <a:spLocks noChangeAspect="1" noChangeShapeType="1"/>
                </p:cNvSpPr>
                <p:nvPr/>
              </p:nvSpPr>
              <p:spPr bwMode="auto">
                <a:xfrm>
                  <a:off x="3811" y="2546"/>
                  <a:ext cx="60" cy="4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8" name="Freeform 537">
                  <a:extLst>
                    <a:ext uri="{FF2B5EF4-FFF2-40B4-BE49-F238E27FC236}">
                      <a16:creationId xmlns:a16="http://schemas.microsoft.com/office/drawing/2014/main" id="{45E79FC0-666F-446B-88EA-F448A97EC573}"/>
                    </a:ext>
                  </a:extLst>
                </p:cNvPr>
                <p:cNvSpPr>
                  <a:spLocks noChangeAspect="1"/>
                </p:cNvSpPr>
                <p:nvPr/>
              </p:nvSpPr>
              <p:spPr bwMode="auto">
                <a:xfrm>
                  <a:off x="3855" y="2570"/>
                  <a:ext cx="47" cy="38"/>
                </a:xfrm>
                <a:custGeom>
                  <a:avLst/>
                  <a:gdLst>
                    <a:gd name="T0" fmla="*/ 0 w 47"/>
                    <a:gd name="T1" fmla="*/ 30 h 38"/>
                    <a:gd name="T2" fmla="*/ 47 w 47"/>
                    <a:gd name="T3" fmla="*/ 38 h 38"/>
                    <a:gd name="T4" fmla="*/ 27 w 47"/>
                    <a:gd name="T5" fmla="*/ 0 h 38"/>
                    <a:gd name="T6" fmla="*/ 0 w 47"/>
                    <a:gd name="T7" fmla="*/ 30 h 38"/>
                    <a:gd name="T8" fmla="*/ 0 60000 65536"/>
                    <a:gd name="T9" fmla="*/ 0 60000 65536"/>
                    <a:gd name="T10" fmla="*/ 0 60000 65536"/>
                    <a:gd name="T11" fmla="*/ 0 60000 65536"/>
                    <a:gd name="T12" fmla="*/ 0 w 47"/>
                    <a:gd name="T13" fmla="*/ 0 h 38"/>
                    <a:gd name="T14" fmla="*/ 47 w 47"/>
                    <a:gd name="T15" fmla="*/ 38 h 38"/>
                  </a:gdLst>
                  <a:ahLst/>
                  <a:cxnLst>
                    <a:cxn ang="T8">
                      <a:pos x="T0" y="T1"/>
                    </a:cxn>
                    <a:cxn ang="T9">
                      <a:pos x="T2" y="T3"/>
                    </a:cxn>
                    <a:cxn ang="T10">
                      <a:pos x="T4" y="T5"/>
                    </a:cxn>
                    <a:cxn ang="T11">
                      <a:pos x="T6" y="T7"/>
                    </a:cxn>
                  </a:cxnLst>
                  <a:rect l="T12" t="T13" r="T14" b="T15"/>
                  <a:pathLst>
                    <a:path w="47" h="38">
                      <a:moveTo>
                        <a:pt x="0" y="30"/>
                      </a:moveTo>
                      <a:lnTo>
                        <a:pt x="47" y="38"/>
                      </a:lnTo>
                      <a:lnTo>
                        <a:pt x="27" y="0"/>
                      </a:lnTo>
                      <a:lnTo>
                        <a:pt x="0"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74" name="Group 538">
                <a:extLst>
                  <a:ext uri="{FF2B5EF4-FFF2-40B4-BE49-F238E27FC236}">
                    <a16:creationId xmlns:a16="http://schemas.microsoft.com/office/drawing/2014/main" id="{937CDAB8-20E3-42B9-9446-C1284957B824}"/>
                  </a:ext>
                </a:extLst>
              </p:cNvPr>
              <p:cNvGrpSpPr>
                <a:grpSpLocks noChangeAspect="1"/>
              </p:cNvGrpSpPr>
              <p:nvPr/>
            </p:nvGrpSpPr>
            <p:grpSpPr bwMode="auto">
              <a:xfrm>
                <a:off x="4183" y="2546"/>
                <a:ext cx="92" cy="62"/>
                <a:chOff x="4183" y="2546"/>
                <a:chExt cx="92" cy="62"/>
              </a:xfrm>
            </p:grpSpPr>
            <p:sp>
              <p:nvSpPr>
                <p:cNvPr id="175" name="Line 539">
                  <a:extLst>
                    <a:ext uri="{FF2B5EF4-FFF2-40B4-BE49-F238E27FC236}">
                      <a16:creationId xmlns:a16="http://schemas.microsoft.com/office/drawing/2014/main" id="{BD52E450-AEF7-4E63-AEF3-C5E9EDA97BA7}"/>
                    </a:ext>
                  </a:extLst>
                </p:cNvPr>
                <p:cNvSpPr>
                  <a:spLocks noChangeAspect="1" noChangeShapeType="1"/>
                </p:cNvSpPr>
                <p:nvPr/>
              </p:nvSpPr>
              <p:spPr bwMode="auto">
                <a:xfrm flipH="1">
                  <a:off x="4214" y="2546"/>
                  <a:ext cx="61" cy="4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6" name="Freeform 540">
                  <a:extLst>
                    <a:ext uri="{FF2B5EF4-FFF2-40B4-BE49-F238E27FC236}">
                      <a16:creationId xmlns:a16="http://schemas.microsoft.com/office/drawing/2014/main" id="{F1D5173C-03A1-41CB-BEB1-87D336A8E31B}"/>
                    </a:ext>
                  </a:extLst>
                </p:cNvPr>
                <p:cNvSpPr>
                  <a:spLocks noChangeAspect="1"/>
                </p:cNvSpPr>
                <p:nvPr/>
              </p:nvSpPr>
              <p:spPr bwMode="auto">
                <a:xfrm>
                  <a:off x="4183" y="2569"/>
                  <a:ext cx="46" cy="39"/>
                </a:xfrm>
                <a:custGeom>
                  <a:avLst/>
                  <a:gdLst>
                    <a:gd name="T0" fmla="*/ 21 w 46"/>
                    <a:gd name="T1" fmla="*/ 0 h 39"/>
                    <a:gd name="T2" fmla="*/ 0 w 46"/>
                    <a:gd name="T3" fmla="*/ 39 h 39"/>
                    <a:gd name="T4" fmla="*/ 46 w 46"/>
                    <a:gd name="T5" fmla="*/ 31 h 39"/>
                    <a:gd name="T6" fmla="*/ 21 w 46"/>
                    <a:gd name="T7" fmla="*/ 0 h 39"/>
                    <a:gd name="T8" fmla="*/ 0 60000 65536"/>
                    <a:gd name="T9" fmla="*/ 0 60000 65536"/>
                    <a:gd name="T10" fmla="*/ 0 60000 65536"/>
                    <a:gd name="T11" fmla="*/ 0 60000 65536"/>
                    <a:gd name="T12" fmla="*/ 0 w 46"/>
                    <a:gd name="T13" fmla="*/ 0 h 39"/>
                    <a:gd name="T14" fmla="*/ 46 w 46"/>
                    <a:gd name="T15" fmla="*/ 39 h 39"/>
                  </a:gdLst>
                  <a:ahLst/>
                  <a:cxnLst>
                    <a:cxn ang="T8">
                      <a:pos x="T0" y="T1"/>
                    </a:cxn>
                    <a:cxn ang="T9">
                      <a:pos x="T2" y="T3"/>
                    </a:cxn>
                    <a:cxn ang="T10">
                      <a:pos x="T4" y="T5"/>
                    </a:cxn>
                    <a:cxn ang="T11">
                      <a:pos x="T6" y="T7"/>
                    </a:cxn>
                  </a:cxnLst>
                  <a:rect l="T12" t="T13" r="T14" b="T15"/>
                  <a:pathLst>
                    <a:path w="46" h="39">
                      <a:moveTo>
                        <a:pt x="21" y="0"/>
                      </a:moveTo>
                      <a:lnTo>
                        <a:pt x="0" y="39"/>
                      </a:lnTo>
                      <a:lnTo>
                        <a:pt x="46" y="31"/>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169" name="Text Box 541">
              <a:extLst>
                <a:ext uri="{FF2B5EF4-FFF2-40B4-BE49-F238E27FC236}">
                  <a16:creationId xmlns:a16="http://schemas.microsoft.com/office/drawing/2014/main" id="{476B78B9-7C2A-4413-B800-477E3F4A80B3}"/>
                </a:ext>
              </a:extLst>
            </p:cNvPr>
            <p:cNvSpPr txBox="1">
              <a:spLocks noChangeAspect="1" noChangeArrowheads="1"/>
            </p:cNvSpPr>
            <p:nvPr/>
          </p:nvSpPr>
          <p:spPr bwMode="auto">
            <a:xfrm>
              <a:off x="2219" y="2777"/>
              <a:ext cx="924"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50000"/>
                </a:spcBef>
                <a:spcAft>
                  <a:spcPct val="40000"/>
                </a:spcAft>
                <a:buClr>
                  <a:schemeClr val="accent2"/>
                </a:buClr>
                <a:buFont typeface="Wingdings" panose="05000000000000000000" pitchFamily="2" charset="2"/>
                <a:buNone/>
              </a:pPr>
              <a:r>
                <a:rPr kumimoji="1" lang="zh-CN" altLang="en-US" sz="1400">
                  <a:latin typeface="黑体" panose="02010609060101010101" pitchFamily="49" charset="-122"/>
                </a:rPr>
                <a:t>实际作业成本重估</a:t>
              </a:r>
              <a:endParaRPr kumimoji="1" lang="zh-CN" altLang="en-US" sz="1800">
                <a:latin typeface="黑体" panose="02010609060101010101" pitchFamily="49" charset="-122"/>
              </a:endParaRPr>
            </a:p>
          </p:txBody>
        </p:sp>
      </p:grpSp>
    </p:spTree>
    <p:extLst>
      <p:ext uri="{BB962C8B-B14F-4D97-AF65-F5344CB8AC3E}">
        <p14:creationId xmlns:p14="http://schemas.microsoft.com/office/powerpoint/2010/main" val="3141097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b="0" dirty="0"/>
              <a:t>目录</a:t>
            </a:r>
            <a:endParaRPr lang="en-US" b="0" dirty="0"/>
          </a:p>
        </p:txBody>
      </p:sp>
      <p:sp>
        <p:nvSpPr>
          <p:cNvPr id="13" name="Rectangle 2">
            <a:extLst>
              <a:ext uri="{FF2B5EF4-FFF2-40B4-BE49-F238E27FC236}">
                <a16:creationId xmlns:a16="http://schemas.microsoft.com/office/drawing/2014/main" id="{8505FFC4-CF23-4E1A-A4DE-DCB2BDA8D6FD}"/>
              </a:ext>
            </a:extLst>
          </p:cNvPr>
          <p:cNvSpPr>
            <a:spLocks noChangeArrowheads="1"/>
          </p:cNvSpPr>
          <p:nvPr/>
        </p:nvSpPr>
        <p:spPr bwMode="ltGray">
          <a:xfrm>
            <a:off x="3853224" y="2247688"/>
            <a:ext cx="6380162" cy="396875"/>
          </a:xfrm>
          <a:prstGeom prst="rect">
            <a:avLst/>
          </a:prstGeom>
          <a:solidFill>
            <a:schemeClr val="accent5">
              <a:lumMod val="60000"/>
              <a:lumOff val="40000"/>
            </a:schemeClr>
          </a:solidFill>
          <a:ln w="9525">
            <a:noFill/>
            <a:miter lim="800000"/>
            <a:headEnd/>
            <a:tailEnd/>
          </a:ln>
        </p:spPr>
        <p:txBody>
          <a:bodyPr lIns="360000" tIns="46800" anchor="ctr"/>
          <a:lstStyle/>
          <a:p>
            <a:pPr>
              <a:defRPr/>
            </a:pPr>
            <a:r>
              <a:rPr lang="zh-CN" altLang="en-US" sz="2500" dirty="0">
                <a:latin typeface="微软雅黑" pitchFamily="34" charset="-122"/>
                <a:ea typeface="微软雅黑" pitchFamily="34" charset="-122"/>
              </a:rPr>
              <a:t>    </a:t>
            </a:r>
            <a:r>
              <a:rPr lang="en-US" altLang="zh-CN" sz="2500" dirty="0">
                <a:solidFill>
                  <a:schemeClr val="bg1">
                    <a:lumMod val="50000"/>
                  </a:schemeClr>
                </a:solidFill>
                <a:latin typeface="微软雅黑" pitchFamily="34" charset="-122"/>
                <a:ea typeface="微软雅黑" pitchFamily="34" charset="-122"/>
              </a:rPr>
              <a:t>CO-CEL</a:t>
            </a:r>
            <a:r>
              <a:rPr lang="zh-CN" altLang="en-US" sz="2500" dirty="0">
                <a:solidFill>
                  <a:schemeClr val="bg1">
                    <a:lumMod val="50000"/>
                  </a:schemeClr>
                </a:solidFill>
                <a:latin typeface="微软雅黑" pitchFamily="34" charset="-122"/>
                <a:ea typeface="微软雅黑" pitchFamily="34" charset="-122"/>
              </a:rPr>
              <a:t>成本要素会计</a:t>
            </a:r>
          </a:p>
        </p:txBody>
      </p:sp>
      <p:sp>
        <p:nvSpPr>
          <p:cNvPr id="14" name="Rectangle 3">
            <a:extLst>
              <a:ext uri="{FF2B5EF4-FFF2-40B4-BE49-F238E27FC236}">
                <a16:creationId xmlns:a16="http://schemas.microsoft.com/office/drawing/2014/main" id="{040EF52A-5CF1-4BD2-B558-DBA2837658CA}"/>
              </a:ext>
            </a:extLst>
          </p:cNvPr>
          <p:cNvSpPr>
            <a:spLocks noChangeArrowheads="1"/>
          </p:cNvSpPr>
          <p:nvPr/>
        </p:nvSpPr>
        <p:spPr bwMode="ltGray">
          <a:xfrm>
            <a:off x="3863752" y="2809415"/>
            <a:ext cx="6380162" cy="395287"/>
          </a:xfrm>
          <a:prstGeom prst="rect">
            <a:avLst/>
          </a:prstGeom>
          <a:solidFill>
            <a:schemeClr val="accent5">
              <a:lumMod val="60000"/>
              <a:lumOff val="40000"/>
            </a:schemeClr>
          </a:solidFill>
          <a:ln w="9525">
            <a:noFill/>
            <a:miter lim="800000"/>
            <a:headEnd/>
            <a:tailEnd/>
          </a:ln>
        </p:spPr>
        <p:txBody>
          <a:bodyPr lIns="360000" tIns="46800" anchor="ctr"/>
          <a:lstStyle/>
          <a:p>
            <a:pPr>
              <a:defRPr/>
            </a:pPr>
            <a:r>
              <a:rPr lang="zh-CN" altLang="en-US" sz="2500" dirty="0">
                <a:solidFill>
                  <a:schemeClr val="bg1">
                    <a:lumMod val="50000"/>
                  </a:schemeClr>
                </a:solidFill>
                <a:latin typeface="微软雅黑" pitchFamily="34" charset="-122"/>
                <a:ea typeface="微软雅黑" pitchFamily="34" charset="-122"/>
              </a:rPr>
              <a:t>    </a:t>
            </a:r>
            <a:r>
              <a:rPr lang="en-US" altLang="zh-CN" sz="2500" dirty="0">
                <a:solidFill>
                  <a:schemeClr val="bg1">
                    <a:lumMod val="50000"/>
                  </a:schemeClr>
                </a:solidFill>
                <a:latin typeface="微软雅黑" pitchFamily="34" charset="-122"/>
                <a:ea typeface="微软雅黑" pitchFamily="34" charset="-122"/>
              </a:rPr>
              <a:t>CO-CCA</a:t>
            </a:r>
            <a:r>
              <a:rPr lang="zh-CN" altLang="en-US" sz="2500" dirty="0">
                <a:solidFill>
                  <a:schemeClr val="bg1">
                    <a:lumMod val="50000"/>
                  </a:schemeClr>
                </a:solidFill>
                <a:latin typeface="微软雅黑" pitchFamily="34" charset="-122"/>
                <a:ea typeface="微软雅黑" pitchFamily="34" charset="-122"/>
              </a:rPr>
              <a:t>成本中心会计</a:t>
            </a:r>
          </a:p>
        </p:txBody>
      </p:sp>
      <p:sp>
        <p:nvSpPr>
          <p:cNvPr id="15" name="Rectangle 4">
            <a:extLst>
              <a:ext uri="{FF2B5EF4-FFF2-40B4-BE49-F238E27FC236}">
                <a16:creationId xmlns:a16="http://schemas.microsoft.com/office/drawing/2014/main" id="{811ED8E6-4F6C-484B-B10B-4C3705AEE559}"/>
              </a:ext>
            </a:extLst>
          </p:cNvPr>
          <p:cNvSpPr>
            <a:spLocks noChangeArrowheads="1"/>
          </p:cNvSpPr>
          <p:nvPr/>
        </p:nvSpPr>
        <p:spPr bwMode="gray">
          <a:xfrm>
            <a:off x="3853224" y="1124744"/>
            <a:ext cx="6380162" cy="396875"/>
          </a:xfrm>
          <a:prstGeom prst="rect">
            <a:avLst/>
          </a:prstGeom>
          <a:solidFill>
            <a:schemeClr val="accent5">
              <a:lumMod val="60000"/>
              <a:lumOff val="40000"/>
            </a:schemeClr>
          </a:solidFill>
          <a:ln w="9525">
            <a:noFill/>
            <a:miter lim="800000"/>
            <a:headEnd/>
            <a:tailEnd/>
          </a:ln>
        </p:spPr>
        <p:txBody>
          <a:bodyPr lIns="360000" tIns="46800" anchor="ctr"/>
          <a:lstStyle/>
          <a:p>
            <a:pPr>
              <a:defRPr/>
            </a:pPr>
            <a:r>
              <a:rPr lang="zh-CN" altLang="en-US" sz="2500" dirty="0">
                <a:solidFill>
                  <a:schemeClr val="bg1">
                    <a:lumMod val="50000"/>
                  </a:schemeClr>
                </a:solidFill>
                <a:latin typeface="微软雅黑" pitchFamily="34" charset="-122"/>
                <a:ea typeface="微软雅黑" pitchFamily="34" charset="-122"/>
              </a:rPr>
              <a:t>管理会计概览</a:t>
            </a:r>
            <a:endParaRPr lang="en-US" altLang="zh-CN" sz="2500" dirty="0">
              <a:solidFill>
                <a:schemeClr val="bg1">
                  <a:lumMod val="50000"/>
                </a:schemeClr>
              </a:solidFill>
              <a:latin typeface="微软雅黑" pitchFamily="34" charset="-122"/>
              <a:ea typeface="微软雅黑" pitchFamily="34" charset="-122"/>
            </a:endParaRPr>
          </a:p>
        </p:txBody>
      </p:sp>
      <p:sp>
        <p:nvSpPr>
          <p:cNvPr id="16" name="Rectangle 5">
            <a:extLst>
              <a:ext uri="{FF2B5EF4-FFF2-40B4-BE49-F238E27FC236}">
                <a16:creationId xmlns:a16="http://schemas.microsoft.com/office/drawing/2014/main" id="{D6A724DB-152D-475B-8CF7-2D399088DBB8}"/>
              </a:ext>
            </a:extLst>
          </p:cNvPr>
          <p:cNvSpPr>
            <a:spLocks noChangeArrowheads="1"/>
          </p:cNvSpPr>
          <p:nvPr/>
        </p:nvSpPr>
        <p:spPr bwMode="ltGray">
          <a:xfrm>
            <a:off x="3853224" y="1687548"/>
            <a:ext cx="6380162" cy="395288"/>
          </a:xfrm>
          <a:prstGeom prst="rect">
            <a:avLst/>
          </a:prstGeom>
          <a:solidFill>
            <a:schemeClr val="accent5">
              <a:lumMod val="60000"/>
              <a:lumOff val="40000"/>
            </a:schemeClr>
          </a:solidFill>
          <a:ln w="9525">
            <a:noFill/>
            <a:miter lim="800000"/>
            <a:headEnd/>
            <a:tailEnd/>
          </a:ln>
        </p:spPr>
        <p:txBody>
          <a:bodyPr lIns="360000" tIns="46800" anchor="ctr"/>
          <a:lstStyle/>
          <a:p>
            <a:pPr>
              <a:defRPr/>
            </a:pPr>
            <a:r>
              <a:rPr lang="zh-CN" altLang="en-US" sz="2500" dirty="0">
                <a:latin typeface="微软雅黑" pitchFamily="34" charset="-122"/>
                <a:ea typeface="微软雅黑" pitchFamily="34" charset="-122"/>
              </a:rPr>
              <a:t>管理会计功能详解</a:t>
            </a:r>
            <a:endParaRPr lang="en-US" altLang="zh-CN" sz="2500" dirty="0">
              <a:latin typeface="微软雅黑" pitchFamily="34" charset="-122"/>
              <a:ea typeface="微软雅黑" pitchFamily="34" charset="-122"/>
            </a:endParaRPr>
          </a:p>
        </p:txBody>
      </p:sp>
      <p:sp>
        <p:nvSpPr>
          <p:cNvPr id="17" name="Rectangle 2">
            <a:extLst>
              <a:ext uri="{FF2B5EF4-FFF2-40B4-BE49-F238E27FC236}">
                <a16:creationId xmlns:a16="http://schemas.microsoft.com/office/drawing/2014/main" id="{7CB66E6A-49DF-4988-81C5-BF816623A2A8}"/>
              </a:ext>
            </a:extLst>
          </p:cNvPr>
          <p:cNvSpPr>
            <a:spLocks noChangeArrowheads="1"/>
          </p:cNvSpPr>
          <p:nvPr/>
        </p:nvSpPr>
        <p:spPr bwMode="ltGray">
          <a:xfrm>
            <a:off x="3863752" y="3370631"/>
            <a:ext cx="6380162" cy="396875"/>
          </a:xfrm>
          <a:prstGeom prst="rect">
            <a:avLst/>
          </a:prstGeom>
          <a:solidFill>
            <a:schemeClr val="accent5">
              <a:lumMod val="60000"/>
              <a:lumOff val="40000"/>
            </a:schemeClr>
          </a:solidFill>
          <a:ln w="9525">
            <a:noFill/>
            <a:miter lim="800000"/>
            <a:headEnd/>
            <a:tailEnd/>
          </a:ln>
        </p:spPr>
        <p:txBody>
          <a:bodyPr lIns="360000" tIns="46800" anchor="ctr"/>
          <a:lstStyle/>
          <a:p>
            <a:pPr>
              <a:defRPr/>
            </a:pPr>
            <a:r>
              <a:rPr lang="zh-CN" altLang="en-US" sz="2500" dirty="0">
                <a:solidFill>
                  <a:schemeClr val="bg1">
                    <a:lumMod val="50000"/>
                  </a:schemeClr>
                </a:solidFill>
                <a:latin typeface="微软雅黑" pitchFamily="34" charset="-122"/>
                <a:ea typeface="微软雅黑" pitchFamily="34" charset="-122"/>
              </a:rPr>
              <a:t>    </a:t>
            </a:r>
            <a:r>
              <a:rPr lang="en-US" altLang="zh-CN" sz="2500" dirty="0">
                <a:solidFill>
                  <a:schemeClr val="bg1">
                    <a:lumMod val="50000"/>
                  </a:schemeClr>
                </a:solidFill>
                <a:latin typeface="微软雅黑" pitchFamily="34" charset="-122"/>
                <a:ea typeface="微软雅黑" pitchFamily="34" charset="-122"/>
              </a:rPr>
              <a:t>CO-IO</a:t>
            </a:r>
            <a:r>
              <a:rPr lang="zh-CN" altLang="en-US" sz="2500" dirty="0">
                <a:solidFill>
                  <a:schemeClr val="bg1">
                    <a:lumMod val="50000"/>
                  </a:schemeClr>
                </a:solidFill>
                <a:latin typeface="微软雅黑" pitchFamily="34" charset="-122"/>
                <a:ea typeface="微软雅黑" pitchFamily="34" charset="-122"/>
              </a:rPr>
              <a:t>内部订单</a:t>
            </a:r>
          </a:p>
        </p:txBody>
      </p:sp>
      <p:sp>
        <p:nvSpPr>
          <p:cNvPr id="22" name="Rectangle 2">
            <a:extLst>
              <a:ext uri="{FF2B5EF4-FFF2-40B4-BE49-F238E27FC236}">
                <a16:creationId xmlns:a16="http://schemas.microsoft.com/office/drawing/2014/main" id="{B7DD4212-2863-4D9C-BED6-B49086228370}"/>
              </a:ext>
            </a:extLst>
          </p:cNvPr>
          <p:cNvSpPr>
            <a:spLocks noChangeArrowheads="1"/>
          </p:cNvSpPr>
          <p:nvPr/>
        </p:nvSpPr>
        <p:spPr bwMode="ltGray">
          <a:xfrm>
            <a:off x="3864394" y="4490344"/>
            <a:ext cx="6380162" cy="396875"/>
          </a:xfrm>
          <a:prstGeom prst="rect">
            <a:avLst/>
          </a:prstGeom>
          <a:solidFill>
            <a:schemeClr val="accent5">
              <a:lumMod val="60000"/>
              <a:lumOff val="40000"/>
            </a:schemeClr>
          </a:solidFill>
          <a:ln w="9525">
            <a:noFill/>
            <a:miter lim="800000"/>
            <a:headEnd/>
            <a:tailEnd/>
          </a:ln>
        </p:spPr>
        <p:txBody>
          <a:bodyPr lIns="360000" tIns="46800" anchor="ctr"/>
          <a:lstStyle/>
          <a:p>
            <a:pPr>
              <a:defRPr/>
            </a:pPr>
            <a:r>
              <a:rPr lang="zh-CN" altLang="en-US" sz="2500" dirty="0">
                <a:solidFill>
                  <a:schemeClr val="bg1">
                    <a:lumMod val="50000"/>
                  </a:schemeClr>
                </a:solidFill>
                <a:latin typeface="微软雅黑" pitchFamily="34" charset="-122"/>
                <a:ea typeface="微软雅黑" pitchFamily="34" charset="-122"/>
              </a:rPr>
              <a:t>    </a:t>
            </a:r>
            <a:r>
              <a:rPr lang="en-US" altLang="zh-CN" sz="2500" dirty="0">
                <a:latin typeface="微软雅黑" pitchFamily="34" charset="-122"/>
                <a:ea typeface="微软雅黑" pitchFamily="34" charset="-122"/>
              </a:rPr>
              <a:t>CO-PA</a:t>
            </a:r>
            <a:r>
              <a:rPr lang="zh-CN" altLang="en-US" sz="2500" dirty="0">
                <a:latin typeface="微软雅黑" pitchFamily="34" charset="-122"/>
                <a:ea typeface="微软雅黑" pitchFamily="34" charset="-122"/>
              </a:rPr>
              <a:t>获利能力分析</a:t>
            </a:r>
          </a:p>
        </p:txBody>
      </p:sp>
      <p:sp>
        <p:nvSpPr>
          <p:cNvPr id="24" name="Rectangle 5">
            <a:extLst>
              <a:ext uri="{FF2B5EF4-FFF2-40B4-BE49-F238E27FC236}">
                <a16:creationId xmlns:a16="http://schemas.microsoft.com/office/drawing/2014/main" id="{079CE8D6-FD06-4AD2-9E14-093EC226BF6A}"/>
              </a:ext>
            </a:extLst>
          </p:cNvPr>
          <p:cNvSpPr>
            <a:spLocks noChangeArrowheads="1"/>
          </p:cNvSpPr>
          <p:nvPr/>
        </p:nvSpPr>
        <p:spPr bwMode="ltGray">
          <a:xfrm>
            <a:off x="3863752" y="3931281"/>
            <a:ext cx="6380162" cy="395288"/>
          </a:xfrm>
          <a:prstGeom prst="rect">
            <a:avLst/>
          </a:prstGeom>
          <a:solidFill>
            <a:schemeClr val="accent5">
              <a:lumMod val="60000"/>
              <a:lumOff val="40000"/>
            </a:schemeClr>
          </a:solidFill>
          <a:ln w="9525">
            <a:noFill/>
            <a:miter lim="800000"/>
            <a:headEnd/>
            <a:tailEnd/>
          </a:ln>
        </p:spPr>
        <p:txBody>
          <a:bodyPr lIns="360000" tIns="46800" anchor="ctr"/>
          <a:lstStyle/>
          <a:p>
            <a:pPr>
              <a:defRPr/>
            </a:pPr>
            <a:r>
              <a:rPr lang="zh-CN" altLang="en-US" sz="2500" dirty="0">
                <a:solidFill>
                  <a:schemeClr val="bg1">
                    <a:lumMod val="50000"/>
                  </a:schemeClr>
                </a:solidFill>
                <a:latin typeface="微软雅黑" pitchFamily="34" charset="-122"/>
                <a:ea typeface="微软雅黑" pitchFamily="34" charset="-122"/>
              </a:rPr>
              <a:t>    </a:t>
            </a:r>
            <a:r>
              <a:rPr lang="en-US" altLang="zh-CN" sz="2500" dirty="0">
                <a:solidFill>
                  <a:schemeClr val="bg1">
                    <a:lumMod val="50000"/>
                  </a:schemeClr>
                </a:solidFill>
                <a:latin typeface="微软雅黑" pitchFamily="34" charset="-122"/>
                <a:ea typeface="微软雅黑" pitchFamily="34" charset="-122"/>
              </a:rPr>
              <a:t>CO</a:t>
            </a:r>
            <a:r>
              <a:rPr lang="zh-CN" altLang="en-US" sz="2500" dirty="0">
                <a:solidFill>
                  <a:schemeClr val="bg1">
                    <a:lumMod val="50000"/>
                  </a:schemeClr>
                </a:solidFill>
                <a:latin typeface="微软雅黑" pitchFamily="34" charset="-122"/>
                <a:ea typeface="微软雅黑" pitchFamily="34" charset="-122"/>
              </a:rPr>
              <a:t>产品成本计划与控制</a:t>
            </a:r>
          </a:p>
        </p:txBody>
      </p:sp>
    </p:spTree>
    <p:extLst>
      <p:ext uri="{BB962C8B-B14F-4D97-AF65-F5344CB8AC3E}">
        <p14:creationId xmlns:p14="http://schemas.microsoft.com/office/powerpoint/2010/main" val="7222829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获利能力分析 </a:t>
            </a:r>
            <a:r>
              <a:rPr lang="en-US" altLang="zh-CN" dirty="0"/>
              <a:t>– </a:t>
            </a:r>
            <a:r>
              <a:rPr lang="zh-CN" altLang="en-US" dirty="0"/>
              <a:t>概述</a:t>
            </a:r>
            <a:endParaRPr lang="en-US" b="0" dirty="0"/>
          </a:p>
        </p:txBody>
      </p:sp>
      <p:pic>
        <p:nvPicPr>
          <p:cNvPr id="202" name="Picture 134" descr="96_0319a">
            <a:extLst>
              <a:ext uri="{FF2B5EF4-FFF2-40B4-BE49-F238E27FC236}">
                <a16:creationId xmlns:a16="http://schemas.microsoft.com/office/drawing/2014/main" id="{05468AE6-97F2-4EF6-BA20-C9C898F01432}"/>
              </a:ext>
            </a:extLst>
          </p:cNvPr>
          <p:cNvPicPr>
            <a:picLocks noChangeAspect="1" noChangeArrowheads="1"/>
          </p:cNvPicPr>
          <p:nvPr/>
        </p:nvPicPr>
        <p:blipFill>
          <a:blip r:embed="rId4">
            <a:lum bright="52000" contrast="-66000"/>
            <a:extLst>
              <a:ext uri="{28A0092B-C50C-407E-A947-70E740481C1C}">
                <a14:useLocalDpi xmlns:a14="http://schemas.microsoft.com/office/drawing/2010/main" val="0"/>
              </a:ext>
            </a:extLst>
          </a:blip>
          <a:srcRect/>
          <a:stretch>
            <a:fillRect/>
          </a:stretch>
        </p:blipFill>
        <p:spPr bwMode="auto">
          <a:xfrm>
            <a:off x="7999784" y="1642715"/>
            <a:ext cx="33528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3" name="Picture 135" descr="97_0744A">
            <a:extLst>
              <a:ext uri="{FF2B5EF4-FFF2-40B4-BE49-F238E27FC236}">
                <a16:creationId xmlns:a16="http://schemas.microsoft.com/office/drawing/2014/main" id="{1553CAEB-DD54-4788-A8BE-C535C191B6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2234" y="1958627"/>
            <a:ext cx="2184400"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4" name="Group 136">
            <a:extLst>
              <a:ext uri="{FF2B5EF4-FFF2-40B4-BE49-F238E27FC236}">
                <a16:creationId xmlns:a16="http://schemas.microsoft.com/office/drawing/2014/main" id="{66D0BF9A-D10E-4080-A141-F8C3F782D3DA}"/>
              </a:ext>
            </a:extLst>
          </p:cNvPr>
          <p:cNvGrpSpPr>
            <a:grpSpLocks/>
          </p:cNvGrpSpPr>
          <p:nvPr/>
        </p:nvGrpSpPr>
        <p:grpSpPr bwMode="auto">
          <a:xfrm>
            <a:off x="8514134" y="2757140"/>
            <a:ext cx="2000250" cy="2832100"/>
            <a:chOff x="4090" y="1272"/>
            <a:chExt cx="1406" cy="2267"/>
          </a:xfrm>
        </p:grpSpPr>
        <p:sp>
          <p:nvSpPr>
            <p:cNvPr id="205" name="Freeform 137">
              <a:extLst>
                <a:ext uri="{FF2B5EF4-FFF2-40B4-BE49-F238E27FC236}">
                  <a16:creationId xmlns:a16="http://schemas.microsoft.com/office/drawing/2014/main" id="{364F9A22-D057-48F5-853B-BC0969571C61}"/>
                </a:ext>
              </a:extLst>
            </p:cNvPr>
            <p:cNvSpPr>
              <a:spLocks/>
            </p:cNvSpPr>
            <p:nvPr/>
          </p:nvSpPr>
          <p:spPr bwMode="auto">
            <a:xfrm>
              <a:off x="4090" y="1947"/>
              <a:ext cx="1406" cy="328"/>
            </a:xfrm>
            <a:custGeom>
              <a:avLst/>
              <a:gdLst>
                <a:gd name="T0" fmla="*/ 210 w 1406"/>
                <a:gd name="T1" fmla="*/ 15 h 327"/>
                <a:gd name="T2" fmla="*/ 0 w 1406"/>
                <a:gd name="T3" fmla="*/ 327 h 327"/>
                <a:gd name="T4" fmla="*/ 1267 w 1406"/>
                <a:gd name="T5" fmla="*/ 335 h 327"/>
                <a:gd name="T6" fmla="*/ 1405 w 1406"/>
                <a:gd name="T7" fmla="*/ 0 h 327"/>
                <a:gd name="T8" fmla="*/ 210 w 1406"/>
                <a:gd name="T9" fmla="*/ 15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06" h="327">
                  <a:moveTo>
                    <a:pt x="210" y="15"/>
                  </a:moveTo>
                  <a:lnTo>
                    <a:pt x="0" y="318"/>
                  </a:lnTo>
                  <a:lnTo>
                    <a:pt x="1267" y="326"/>
                  </a:lnTo>
                  <a:lnTo>
                    <a:pt x="1405" y="0"/>
                  </a:lnTo>
                  <a:lnTo>
                    <a:pt x="210" y="15"/>
                  </a:lnTo>
                </a:path>
              </a:pathLst>
            </a:custGeom>
            <a:gradFill rotWithShape="0">
              <a:gsLst>
                <a:gs pos="0">
                  <a:srgbClr val="CECECE"/>
                </a:gs>
                <a:gs pos="100000">
                  <a:srgbClr val="B9B9B9"/>
                </a:gs>
              </a:gsLst>
              <a:lin ang="18900000" scaled="1"/>
            </a:gradFill>
            <a:ln>
              <a:noFill/>
            </a:ln>
            <a:effectLst>
              <a:outerShdw dist="71842" dir="2700000" algn="ctr" rotWithShape="0">
                <a:schemeClr val="bg2"/>
              </a:outerShdw>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206" name="Freeform 138">
              <a:extLst>
                <a:ext uri="{FF2B5EF4-FFF2-40B4-BE49-F238E27FC236}">
                  <a16:creationId xmlns:a16="http://schemas.microsoft.com/office/drawing/2014/main" id="{4B7C2BFC-4F95-4DF7-951B-BC482961D660}"/>
                </a:ext>
              </a:extLst>
            </p:cNvPr>
            <p:cNvSpPr>
              <a:spLocks/>
            </p:cNvSpPr>
            <p:nvPr/>
          </p:nvSpPr>
          <p:spPr bwMode="auto">
            <a:xfrm>
              <a:off x="4090" y="2536"/>
              <a:ext cx="1406" cy="328"/>
            </a:xfrm>
            <a:custGeom>
              <a:avLst/>
              <a:gdLst>
                <a:gd name="T0" fmla="*/ 210 w 1406"/>
                <a:gd name="T1" fmla="*/ 15 h 327"/>
                <a:gd name="T2" fmla="*/ 0 w 1406"/>
                <a:gd name="T3" fmla="*/ 327 h 327"/>
                <a:gd name="T4" fmla="*/ 1267 w 1406"/>
                <a:gd name="T5" fmla="*/ 335 h 327"/>
                <a:gd name="T6" fmla="*/ 1405 w 1406"/>
                <a:gd name="T7" fmla="*/ 0 h 327"/>
                <a:gd name="T8" fmla="*/ 210 w 1406"/>
                <a:gd name="T9" fmla="*/ 15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06" h="327">
                  <a:moveTo>
                    <a:pt x="210" y="15"/>
                  </a:moveTo>
                  <a:lnTo>
                    <a:pt x="0" y="318"/>
                  </a:lnTo>
                  <a:lnTo>
                    <a:pt x="1267" y="326"/>
                  </a:lnTo>
                  <a:lnTo>
                    <a:pt x="1405" y="0"/>
                  </a:lnTo>
                  <a:lnTo>
                    <a:pt x="210" y="15"/>
                  </a:lnTo>
                </a:path>
              </a:pathLst>
            </a:custGeom>
            <a:gradFill rotWithShape="0">
              <a:gsLst>
                <a:gs pos="0">
                  <a:srgbClr val="CECECE"/>
                </a:gs>
                <a:gs pos="100000">
                  <a:srgbClr val="B9B9B9"/>
                </a:gs>
              </a:gsLst>
              <a:lin ang="18900000" scaled="1"/>
            </a:gradFill>
            <a:ln>
              <a:noFill/>
            </a:ln>
            <a:effectLst>
              <a:outerShdw dist="71842" dir="2700000" algn="ctr" rotWithShape="0">
                <a:schemeClr val="bg2"/>
              </a:outerShdw>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207" name="Freeform 139">
              <a:extLst>
                <a:ext uri="{FF2B5EF4-FFF2-40B4-BE49-F238E27FC236}">
                  <a16:creationId xmlns:a16="http://schemas.microsoft.com/office/drawing/2014/main" id="{F7168C44-7D31-4AED-8A78-8B775F6587F9}"/>
                </a:ext>
              </a:extLst>
            </p:cNvPr>
            <p:cNvSpPr>
              <a:spLocks/>
            </p:cNvSpPr>
            <p:nvPr/>
          </p:nvSpPr>
          <p:spPr bwMode="auto">
            <a:xfrm>
              <a:off x="4090" y="3212"/>
              <a:ext cx="1406" cy="327"/>
            </a:xfrm>
            <a:custGeom>
              <a:avLst/>
              <a:gdLst>
                <a:gd name="T0" fmla="*/ 210 w 1406"/>
                <a:gd name="T1" fmla="*/ 15 h 327"/>
                <a:gd name="T2" fmla="*/ 0 w 1406"/>
                <a:gd name="T3" fmla="*/ 318 h 327"/>
                <a:gd name="T4" fmla="*/ 1267 w 1406"/>
                <a:gd name="T5" fmla="*/ 326 h 327"/>
                <a:gd name="T6" fmla="*/ 1405 w 1406"/>
                <a:gd name="T7" fmla="*/ 0 h 327"/>
                <a:gd name="T8" fmla="*/ 210 w 1406"/>
                <a:gd name="T9" fmla="*/ 15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06" h="327">
                  <a:moveTo>
                    <a:pt x="210" y="15"/>
                  </a:moveTo>
                  <a:lnTo>
                    <a:pt x="0" y="318"/>
                  </a:lnTo>
                  <a:lnTo>
                    <a:pt x="1267" y="326"/>
                  </a:lnTo>
                  <a:lnTo>
                    <a:pt x="1405" y="0"/>
                  </a:lnTo>
                  <a:lnTo>
                    <a:pt x="210" y="15"/>
                  </a:lnTo>
                </a:path>
              </a:pathLst>
            </a:custGeom>
            <a:gradFill rotWithShape="0">
              <a:gsLst>
                <a:gs pos="0">
                  <a:srgbClr val="CECECE"/>
                </a:gs>
                <a:gs pos="100000">
                  <a:srgbClr val="B9B9B9"/>
                </a:gs>
              </a:gsLst>
              <a:lin ang="18900000" scaled="1"/>
            </a:gradFill>
            <a:ln>
              <a:noFill/>
            </a:ln>
            <a:effectLst>
              <a:outerShdw dist="71842" dir="2700000" algn="ctr" rotWithShape="0">
                <a:schemeClr val="bg2"/>
              </a:outerShdw>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208" name="Freeform 140">
              <a:extLst>
                <a:ext uri="{FF2B5EF4-FFF2-40B4-BE49-F238E27FC236}">
                  <a16:creationId xmlns:a16="http://schemas.microsoft.com/office/drawing/2014/main" id="{FEB45C80-C972-4496-BA99-860E51A3AE8F}"/>
                </a:ext>
              </a:extLst>
            </p:cNvPr>
            <p:cNvSpPr>
              <a:spLocks/>
            </p:cNvSpPr>
            <p:nvPr/>
          </p:nvSpPr>
          <p:spPr bwMode="auto">
            <a:xfrm>
              <a:off x="4090" y="1272"/>
              <a:ext cx="1406" cy="327"/>
            </a:xfrm>
            <a:custGeom>
              <a:avLst/>
              <a:gdLst>
                <a:gd name="T0" fmla="*/ 210 w 1406"/>
                <a:gd name="T1" fmla="*/ 15 h 327"/>
                <a:gd name="T2" fmla="*/ 0 w 1406"/>
                <a:gd name="T3" fmla="*/ 318 h 327"/>
                <a:gd name="T4" fmla="*/ 1267 w 1406"/>
                <a:gd name="T5" fmla="*/ 326 h 327"/>
                <a:gd name="T6" fmla="*/ 1405 w 1406"/>
                <a:gd name="T7" fmla="*/ 0 h 327"/>
                <a:gd name="T8" fmla="*/ 210 w 1406"/>
                <a:gd name="T9" fmla="*/ 15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06" h="327">
                  <a:moveTo>
                    <a:pt x="210" y="15"/>
                  </a:moveTo>
                  <a:lnTo>
                    <a:pt x="0" y="318"/>
                  </a:lnTo>
                  <a:lnTo>
                    <a:pt x="1267" y="326"/>
                  </a:lnTo>
                  <a:lnTo>
                    <a:pt x="1405" y="0"/>
                  </a:lnTo>
                  <a:lnTo>
                    <a:pt x="210" y="15"/>
                  </a:lnTo>
                </a:path>
              </a:pathLst>
            </a:custGeom>
            <a:gradFill rotWithShape="0">
              <a:gsLst>
                <a:gs pos="0">
                  <a:srgbClr val="CECECE"/>
                </a:gs>
                <a:gs pos="100000">
                  <a:srgbClr val="B9B9B9"/>
                </a:gs>
              </a:gsLst>
              <a:lin ang="18900000" scaled="1"/>
            </a:gradFill>
            <a:ln>
              <a:noFill/>
            </a:ln>
            <a:effectLst>
              <a:outerShdw dist="71842" dir="2700000" algn="ctr" rotWithShape="0">
                <a:schemeClr val="bg2"/>
              </a:outerShdw>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zh-CN" altLang="en-US"/>
            </a:p>
          </p:txBody>
        </p:sp>
      </p:grpSp>
      <p:grpSp>
        <p:nvGrpSpPr>
          <p:cNvPr id="209" name="Group 141">
            <a:extLst>
              <a:ext uri="{FF2B5EF4-FFF2-40B4-BE49-F238E27FC236}">
                <a16:creationId xmlns:a16="http://schemas.microsoft.com/office/drawing/2014/main" id="{E64A5B79-D1DF-4FA5-AE6A-BC374BA4C702}"/>
              </a:ext>
            </a:extLst>
          </p:cNvPr>
          <p:cNvGrpSpPr>
            <a:grpSpLocks/>
          </p:cNvGrpSpPr>
          <p:nvPr/>
        </p:nvGrpSpPr>
        <p:grpSpPr bwMode="auto">
          <a:xfrm>
            <a:off x="8810997" y="4139852"/>
            <a:ext cx="587375" cy="693738"/>
            <a:chOff x="4298" y="2379"/>
            <a:chExt cx="413" cy="556"/>
          </a:xfrm>
        </p:grpSpPr>
        <p:sp>
          <p:nvSpPr>
            <p:cNvPr id="210" name="Freeform 142">
              <a:extLst>
                <a:ext uri="{FF2B5EF4-FFF2-40B4-BE49-F238E27FC236}">
                  <a16:creationId xmlns:a16="http://schemas.microsoft.com/office/drawing/2014/main" id="{43444355-7067-44A2-A21C-C914F92130F1}"/>
                </a:ext>
              </a:extLst>
            </p:cNvPr>
            <p:cNvSpPr>
              <a:spLocks/>
            </p:cNvSpPr>
            <p:nvPr/>
          </p:nvSpPr>
          <p:spPr bwMode="auto">
            <a:xfrm>
              <a:off x="4336" y="2456"/>
              <a:ext cx="215" cy="187"/>
            </a:xfrm>
            <a:custGeom>
              <a:avLst/>
              <a:gdLst>
                <a:gd name="T0" fmla="*/ 123 w 215"/>
                <a:gd name="T1" fmla="*/ 151 h 187"/>
                <a:gd name="T2" fmla="*/ 114 w 215"/>
                <a:gd name="T3" fmla="*/ 139 h 187"/>
                <a:gd name="T4" fmla="*/ 107 w 215"/>
                <a:gd name="T5" fmla="*/ 125 h 187"/>
                <a:gd name="T6" fmla="*/ 111 w 215"/>
                <a:gd name="T7" fmla="*/ 119 h 187"/>
                <a:gd name="T8" fmla="*/ 110 w 215"/>
                <a:gd name="T9" fmla="*/ 109 h 187"/>
                <a:gd name="T10" fmla="*/ 108 w 215"/>
                <a:gd name="T11" fmla="*/ 95 h 187"/>
                <a:gd name="T12" fmla="*/ 99 w 215"/>
                <a:gd name="T13" fmla="*/ 103 h 187"/>
                <a:gd name="T14" fmla="*/ 91 w 215"/>
                <a:gd name="T15" fmla="*/ 94 h 187"/>
                <a:gd name="T16" fmla="*/ 82 w 215"/>
                <a:gd name="T17" fmla="*/ 96 h 187"/>
                <a:gd name="T18" fmla="*/ 77 w 215"/>
                <a:gd name="T19" fmla="*/ 108 h 187"/>
                <a:gd name="T20" fmla="*/ 74 w 215"/>
                <a:gd name="T21" fmla="*/ 125 h 187"/>
                <a:gd name="T22" fmla="*/ 60 w 215"/>
                <a:gd name="T23" fmla="*/ 131 h 187"/>
                <a:gd name="T24" fmla="*/ 56 w 215"/>
                <a:gd name="T25" fmla="*/ 118 h 187"/>
                <a:gd name="T26" fmla="*/ 50 w 215"/>
                <a:gd name="T27" fmla="*/ 105 h 187"/>
                <a:gd name="T28" fmla="*/ 40 w 215"/>
                <a:gd name="T29" fmla="*/ 98 h 187"/>
                <a:gd name="T30" fmla="*/ 32 w 215"/>
                <a:gd name="T31" fmla="*/ 112 h 187"/>
                <a:gd name="T32" fmla="*/ 16 w 215"/>
                <a:gd name="T33" fmla="*/ 116 h 187"/>
                <a:gd name="T34" fmla="*/ 11 w 215"/>
                <a:gd name="T35" fmla="*/ 100 h 187"/>
                <a:gd name="T36" fmla="*/ 1 w 215"/>
                <a:gd name="T37" fmla="*/ 92 h 187"/>
                <a:gd name="T38" fmla="*/ 15 w 215"/>
                <a:gd name="T39" fmla="*/ 88 h 187"/>
                <a:gd name="T40" fmla="*/ 18 w 215"/>
                <a:gd name="T41" fmla="*/ 71 h 187"/>
                <a:gd name="T42" fmla="*/ 24 w 215"/>
                <a:gd name="T43" fmla="*/ 50 h 187"/>
                <a:gd name="T44" fmla="*/ 32 w 215"/>
                <a:gd name="T45" fmla="*/ 42 h 187"/>
                <a:gd name="T46" fmla="*/ 37 w 215"/>
                <a:gd name="T47" fmla="*/ 41 h 187"/>
                <a:gd name="T48" fmla="*/ 22 w 215"/>
                <a:gd name="T49" fmla="*/ 37 h 187"/>
                <a:gd name="T50" fmla="*/ 27 w 215"/>
                <a:gd name="T51" fmla="*/ 22 h 187"/>
                <a:gd name="T52" fmla="*/ 28 w 215"/>
                <a:gd name="T53" fmla="*/ 17 h 187"/>
                <a:gd name="T54" fmla="*/ 46 w 215"/>
                <a:gd name="T55" fmla="*/ 13 h 187"/>
                <a:gd name="T56" fmla="*/ 67 w 215"/>
                <a:gd name="T57" fmla="*/ 10 h 187"/>
                <a:gd name="T58" fmla="*/ 68 w 215"/>
                <a:gd name="T59" fmla="*/ 24 h 187"/>
                <a:gd name="T60" fmla="*/ 69 w 215"/>
                <a:gd name="T61" fmla="*/ 31 h 187"/>
                <a:gd name="T62" fmla="*/ 75 w 215"/>
                <a:gd name="T63" fmla="*/ 25 h 187"/>
                <a:gd name="T64" fmla="*/ 83 w 215"/>
                <a:gd name="T65" fmla="*/ 23 h 187"/>
                <a:gd name="T66" fmla="*/ 83 w 215"/>
                <a:gd name="T67" fmla="*/ 37 h 187"/>
                <a:gd name="T68" fmla="*/ 87 w 215"/>
                <a:gd name="T69" fmla="*/ 23 h 187"/>
                <a:gd name="T70" fmla="*/ 89 w 215"/>
                <a:gd name="T71" fmla="*/ 2 h 187"/>
                <a:gd name="T72" fmla="*/ 105 w 215"/>
                <a:gd name="T73" fmla="*/ 5 h 187"/>
                <a:gd name="T74" fmla="*/ 122 w 215"/>
                <a:gd name="T75" fmla="*/ 9 h 187"/>
                <a:gd name="T76" fmla="*/ 131 w 215"/>
                <a:gd name="T77" fmla="*/ 19 h 187"/>
                <a:gd name="T78" fmla="*/ 141 w 215"/>
                <a:gd name="T79" fmla="*/ 29 h 187"/>
                <a:gd name="T80" fmla="*/ 154 w 215"/>
                <a:gd name="T81" fmla="*/ 32 h 187"/>
                <a:gd name="T82" fmla="*/ 167 w 215"/>
                <a:gd name="T83" fmla="*/ 34 h 187"/>
                <a:gd name="T84" fmla="*/ 179 w 215"/>
                <a:gd name="T85" fmla="*/ 39 h 187"/>
                <a:gd name="T86" fmla="*/ 190 w 215"/>
                <a:gd name="T87" fmla="*/ 49 h 187"/>
                <a:gd name="T88" fmla="*/ 205 w 215"/>
                <a:gd name="T89" fmla="*/ 56 h 187"/>
                <a:gd name="T90" fmla="*/ 213 w 215"/>
                <a:gd name="T91" fmla="*/ 64 h 187"/>
                <a:gd name="T92" fmla="*/ 203 w 215"/>
                <a:gd name="T93" fmla="*/ 68 h 187"/>
                <a:gd name="T94" fmla="*/ 190 w 215"/>
                <a:gd name="T95" fmla="*/ 72 h 187"/>
                <a:gd name="T96" fmla="*/ 191 w 215"/>
                <a:gd name="T97" fmla="*/ 90 h 187"/>
                <a:gd name="T98" fmla="*/ 191 w 215"/>
                <a:gd name="T99" fmla="*/ 108 h 187"/>
                <a:gd name="T100" fmla="*/ 187 w 215"/>
                <a:gd name="T101" fmla="*/ 128 h 187"/>
                <a:gd name="T102" fmla="*/ 177 w 215"/>
                <a:gd name="T103" fmla="*/ 134 h 187"/>
                <a:gd name="T104" fmla="*/ 173 w 215"/>
                <a:gd name="T105" fmla="*/ 147 h 187"/>
                <a:gd name="T106" fmla="*/ 177 w 215"/>
                <a:gd name="T107" fmla="*/ 166 h 187"/>
                <a:gd name="T108" fmla="*/ 166 w 215"/>
                <a:gd name="T109" fmla="*/ 167 h 187"/>
                <a:gd name="T110" fmla="*/ 157 w 215"/>
                <a:gd name="T111" fmla="*/ 177 h 187"/>
                <a:gd name="T112" fmla="*/ 140 w 215"/>
                <a:gd name="T113" fmla="*/ 179 h 187"/>
                <a:gd name="T114" fmla="*/ 129 w 215"/>
                <a:gd name="T115" fmla="*/ 185 h 187"/>
                <a:gd name="T116" fmla="*/ 130 w 215"/>
                <a:gd name="T117" fmla="*/ 172 h 187"/>
                <a:gd name="T118" fmla="*/ 123 w 215"/>
                <a:gd name="T119" fmla="*/ 162 h 18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15"/>
                <a:gd name="T181" fmla="*/ 0 h 187"/>
                <a:gd name="T182" fmla="*/ 215 w 215"/>
                <a:gd name="T183" fmla="*/ 187 h 18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15" h="187">
                  <a:moveTo>
                    <a:pt x="120" y="163"/>
                  </a:moveTo>
                  <a:lnTo>
                    <a:pt x="119" y="160"/>
                  </a:lnTo>
                  <a:lnTo>
                    <a:pt x="120" y="157"/>
                  </a:lnTo>
                  <a:lnTo>
                    <a:pt x="123" y="154"/>
                  </a:lnTo>
                  <a:lnTo>
                    <a:pt x="123" y="151"/>
                  </a:lnTo>
                  <a:lnTo>
                    <a:pt x="120" y="149"/>
                  </a:lnTo>
                  <a:lnTo>
                    <a:pt x="117" y="147"/>
                  </a:lnTo>
                  <a:lnTo>
                    <a:pt x="117" y="144"/>
                  </a:lnTo>
                  <a:lnTo>
                    <a:pt x="116" y="140"/>
                  </a:lnTo>
                  <a:lnTo>
                    <a:pt x="114" y="139"/>
                  </a:lnTo>
                  <a:lnTo>
                    <a:pt x="112" y="137"/>
                  </a:lnTo>
                  <a:lnTo>
                    <a:pt x="112" y="133"/>
                  </a:lnTo>
                  <a:lnTo>
                    <a:pt x="111" y="130"/>
                  </a:lnTo>
                  <a:lnTo>
                    <a:pt x="109" y="128"/>
                  </a:lnTo>
                  <a:lnTo>
                    <a:pt x="107" y="125"/>
                  </a:lnTo>
                  <a:lnTo>
                    <a:pt x="105" y="125"/>
                  </a:lnTo>
                  <a:lnTo>
                    <a:pt x="106" y="122"/>
                  </a:lnTo>
                  <a:lnTo>
                    <a:pt x="107" y="122"/>
                  </a:lnTo>
                  <a:lnTo>
                    <a:pt x="110" y="122"/>
                  </a:lnTo>
                  <a:lnTo>
                    <a:pt x="111" y="119"/>
                  </a:lnTo>
                  <a:lnTo>
                    <a:pt x="111" y="116"/>
                  </a:lnTo>
                  <a:lnTo>
                    <a:pt x="109" y="115"/>
                  </a:lnTo>
                  <a:lnTo>
                    <a:pt x="108" y="114"/>
                  </a:lnTo>
                  <a:lnTo>
                    <a:pt x="108" y="112"/>
                  </a:lnTo>
                  <a:lnTo>
                    <a:pt x="110" y="109"/>
                  </a:lnTo>
                  <a:lnTo>
                    <a:pt x="111" y="105"/>
                  </a:lnTo>
                  <a:lnTo>
                    <a:pt x="110" y="103"/>
                  </a:lnTo>
                  <a:lnTo>
                    <a:pt x="111" y="100"/>
                  </a:lnTo>
                  <a:lnTo>
                    <a:pt x="112" y="96"/>
                  </a:lnTo>
                  <a:lnTo>
                    <a:pt x="108" y="95"/>
                  </a:lnTo>
                  <a:lnTo>
                    <a:pt x="106" y="96"/>
                  </a:lnTo>
                  <a:lnTo>
                    <a:pt x="104" y="98"/>
                  </a:lnTo>
                  <a:lnTo>
                    <a:pt x="101" y="99"/>
                  </a:lnTo>
                  <a:lnTo>
                    <a:pt x="100" y="101"/>
                  </a:lnTo>
                  <a:lnTo>
                    <a:pt x="99" y="103"/>
                  </a:lnTo>
                  <a:lnTo>
                    <a:pt x="97" y="105"/>
                  </a:lnTo>
                  <a:lnTo>
                    <a:pt x="95" y="102"/>
                  </a:lnTo>
                  <a:lnTo>
                    <a:pt x="94" y="98"/>
                  </a:lnTo>
                  <a:lnTo>
                    <a:pt x="92" y="95"/>
                  </a:lnTo>
                  <a:lnTo>
                    <a:pt x="91" y="94"/>
                  </a:lnTo>
                  <a:lnTo>
                    <a:pt x="89" y="94"/>
                  </a:lnTo>
                  <a:lnTo>
                    <a:pt x="87" y="96"/>
                  </a:lnTo>
                  <a:lnTo>
                    <a:pt x="86" y="99"/>
                  </a:lnTo>
                  <a:lnTo>
                    <a:pt x="84" y="98"/>
                  </a:lnTo>
                  <a:lnTo>
                    <a:pt x="82" y="96"/>
                  </a:lnTo>
                  <a:lnTo>
                    <a:pt x="80" y="97"/>
                  </a:lnTo>
                  <a:lnTo>
                    <a:pt x="78" y="100"/>
                  </a:lnTo>
                  <a:lnTo>
                    <a:pt x="76" y="102"/>
                  </a:lnTo>
                  <a:lnTo>
                    <a:pt x="76" y="105"/>
                  </a:lnTo>
                  <a:lnTo>
                    <a:pt x="77" y="108"/>
                  </a:lnTo>
                  <a:lnTo>
                    <a:pt x="78" y="112"/>
                  </a:lnTo>
                  <a:lnTo>
                    <a:pt x="79" y="118"/>
                  </a:lnTo>
                  <a:lnTo>
                    <a:pt x="78" y="122"/>
                  </a:lnTo>
                  <a:lnTo>
                    <a:pt x="76" y="125"/>
                  </a:lnTo>
                  <a:lnTo>
                    <a:pt x="74" y="125"/>
                  </a:lnTo>
                  <a:lnTo>
                    <a:pt x="71" y="126"/>
                  </a:lnTo>
                  <a:lnTo>
                    <a:pt x="68" y="128"/>
                  </a:lnTo>
                  <a:lnTo>
                    <a:pt x="66" y="130"/>
                  </a:lnTo>
                  <a:lnTo>
                    <a:pt x="63" y="131"/>
                  </a:lnTo>
                  <a:lnTo>
                    <a:pt x="60" y="131"/>
                  </a:lnTo>
                  <a:lnTo>
                    <a:pt x="59" y="130"/>
                  </a:lnTo>
                  <a:lnTo>
                    <a:pt x="58" y="127"/>
                  </a:lnTo>
                  <a:lnTo>
                    <a:pt x="59" y="125"/>
                  </a:lnTo>
                  <a:lnTo>
                    <a:pt x="57" y="122"/>
                  </a:lnTo>
                  <a:lnTo>
                    <a:pt x="56" y="118"/>
                  </a:lnTo>
                  <a:lnTo>
                    <a:pt x="56" y="115"/>
                  </a:lnTo>
                  <a:lnTo>
                    <a:pt x="57" y="111"/>
                  </a:lnTo>
                  <a:lnTo>
                    <a:pt x="57" y="108"/>
                  </a:lnTo>
                  <a:lnTo>
                    <a:pt x="54" y="107"/>
                  </a:lnTo>
                  <a:lnTo>
                    <a:pt x="50" y="105"/>
                  </a:lnTo>
                  <a:lnTo>
                    <a:pt x="48" y="103"/>
                  </a:lnTo>
                  <a:lnTo>
                    <a:pt x="47" y="99"/>
                  </a:lnTo>
                  <a:lnTo>
                    <a:pt x="46" y="97"/>
                  </a:lnTo>
                  <a:lnTo>
                    <a:pt x="42" y="96"/>
                  </a:lnTo>
                  <a:lnTo>
                    <a:pt x="40" y="98"/>
                  </a:lnTo>
                  <a:lnTo>
                    <a:pt x="40" y="102"/>
                  </a:lnTo>
                  <a:lnTo>
                    <a:pt x="38" y="106"/>
                  </a:lnTo>
                  <a:lnTo>
                    <a:pt x="36" y="108"/>
                  </a:lnTo>
                  <a:lnTo>
                    <a:pt x="35" y="111"/>
                  </a:lnTo>
                  <a:lnTo>
                    <a:pt x="32" y="112"/>
                  </a:lnTo>
                  <a:lnTo>
                    <a:pt x="28" y="114"/>
                  </a:lnTo>
                  <a:lnTo>
                    <a:pt x="27" y="116"/>
                  </a:lnTo>
                  <a:lnTo>
                    <a:pt x="23" y="117"/>
                  </a:lnTo>
                  <a:lnTo>
                    <a:pt x="19" y="116"/>
                  </a:lnTo>
                  <a:lnTo>
                    <a:pt x="16" y="116"/>
                  </a:lnTo>
                  <a:lnTo>
                    <a:pt x="13" y="117"/>
                  </a:lnTo>
                  <a:lnTo>
                    <a:pt x="14" y="111"/>
                  </a:lnTo>
                  <a:lnTo>
                    <a:pt x="14" y="107"/>
                  </a:lnTo>
                  <a:lnTo>
                    <a:pt x="13" y="102"/>
                  </a:lnTo>
                  <a:lnTo>
                    <a:pt x="11" y="100"/>
                  </a:lnTo>
                  <a:lnTo>
                    <a:pt x="8" y="99"/>
                  </a:lnTo>
                  <a:lnTo>
                    <a:pt x="5" y="98"/>
                  </a:lnTo>
                  <a:lnTo>
                    <a:pt x="2" y="97"/>
                  </a:lnTo>
                  <a:lnTo>
                    <a:pt x="0" y="95"/>
                  </a:lnTo>
                  <a:lnTo>
                    <a:pt x="1" y="92"/>
                  </a:lnTo>
                  <a:lnTo>
                    <a:pt x="2" y="88"/>
                  </a:lnTo>
                  <a:lnTo>
                    <a:pt x="4" y="86"/>
                  </a:lnTo>
                  <a:lnTo>
                    <a:pt x="8" y="86"/>
                  </a:lnTo>
                  <a:lnTo>
                    <a:pt x="11" y="87"/>
                  </a:lnTo>
                  <a:lnTo>
                    <a:pt x="15" y="88"/>
                  </a:lnTo>
                  <a:lnTo>
                    <a:pt x="18" y="86"/>
                  </a:lnTo>
                  <a:lnTo>
                    <a:pt x="19" y="84"/>
                  </a:lnTo>
                  <a:lnTo>
                    <a:pt x="20" y="79"/>
                  </a:lnTo>
                  <a:lnTo>
                    <a:pt x="19" y="74"/>
                  </a:lnTo>
                  <a:lnTo>
                    <a:pt x="18" y="71"/>
                  </a:lnTo>
                  <a:lnTo>
                    <a:pt x="20" y="67"/>
                  </a:lnTo>
                  <a:lnTo>
                    <a:pt x="21" y="63"/>
                  </a:lnTo>
                  <a:lnTo>
                    <a:pt x="22" y="59"/>
                  </a:lnTo>
                  <a:lnTo>
                    <a:pt x="23" y="55"/>
                  </a:lnTo>
                  <a:lnTo>
                    <a:pt x="24" y="50"/>
                  </a:lnTo>
                  <a:lnTo>
                    <a:pt x="23" y="46"/>
                  </a:lnTo>
                  <a:lnTo>
                    <a:pt x="26" y="47"/>
                  </a:lnTo>
                  <a:lnTo>
                    <a:pt x="27" y="45"/>
                  </a:lnTo>
                  <a:lnTo>
                    <a:pt x="29" y="43"/>
                  </a:lnTo>
                  <a:lnTo>
                    <a:pt x="32" y="42"/>
                  </a:lnTo>
                  <a:lnTo>
                    <a:pt x="33" y="44"/>
                  </a:lnTo>
                  <a:lnTo>
                    <a:pt x="35" y="46"/>
                  </a:lnTo>
                  <a:lnTo>
                    <a:pt x="37" y="48"/>
                  </a:lnTo>
                  <a:lnTo>
                    <a:pt x="37" y="45"/>
                  </a:lnTo>
                  <a:lnTo>
                    <a:pt x="37" y="41"/>
                  </a:lnTo>
                  <a:lnTo>
                    <a:pt x="35" y="39"/>
                  </a:lnTo>
                  <a:lnTo>
                    <a:pt x="32" y="37"/>
                  </a:lnTo>
                  <a:lnTo>
                    <a:pt x="28" y="38"/>
                  </a:lnTo>
                  <a:lnTo>
                    <a:pt x="25" y="38"/>
                  </a:lnTo>
                  <a:lnTo>
                    <a:pt x="22" y="37"/>
                  </a:lnTo>
                  <a:lnTo>
                    <a:pt x="21" y="34"/>
                  </a:lnTo>
                  <a:lnTo>
                    <a:pt x="21" y="31"/>
                  </a:lnTo>
                  <a:lnTo>
                    <a:pt x="23" y="27"/>
                  </a:lnTo>
                  <a:lnTo>
                    <a:pt x="25" y="25"/>
                  </a:lnTo>
                  <a:lnTo>
                    <a:pt x="27" y="22"/>
                  </a:lnTo>
                  <a:lnTo>
                    <a:pt x="24" y="21"/>
                  </a:lnTo>
                  <a:lnTo>
                    <a:pt x="22" y="19"/>
                  </a:lnTo>
                  <a:lnTo>
                    <a:pt x="23" y="17"/>
                  </a:lnTo>
                  <a:lnTo>
                    <a:pt x="25" y="17"/>
                  </a:lnTo>
                  <a:lnTo>
                    <a:pt x="28" y="17"/>
                  </a:lnTo>
                  <a:lnTo>
                    <a:pt x="29" y="15"/>
                  </a:lnTo>
                  <a:lnTo>
                    <a:pt x="32" y="13"/>
                  </a:lnTo>
                  <a:lnTo>
                    <a:pt x="35" y="13"/>
                  </a:lnTo>
                  <a:lnTo>
                    <a:pt x="41" y="14"/>
                  </a:lnTo>
                  <a:lnTo>
                    <a:pt x="46" y="13"/>
                  </a:lnTo>
                  <a:lnTo>
                    <a:pt x="49" y="12"/>
                  </a:lnTo>
                  <a:lnTo>
                    <a:pt x="54" y="11"/>
                  </a:lnTo>
                  <a:lnTo>
                    <a:pt x="59" y="9"/>
                  </a:lnTo>
                  <a:lnTo>
                    <a:pt x="63" y="9"/>
                  </a:lnTo>
                  <a:lnTo>
                    <a:pt x="67" y="10"/>
                  </a:lnTo>
                  <a:lnTo>
                    <a:pt x="68" y="12"/>
                  </a:lnTo>
                  <a:lnTo>
                    <a:pt x="68" y="15"/>
                  </a:lnTo>
                  <a:lnTo>
                    <a:pt x="66" y="19"/>
                  </a:lnTo>
                  <a:lnTo>
                    <a:pt x="67" y="21"/>
                  </a:lnTo>
                  <a:lnTo>
                    <a:pt x="68" y="24"/>
                  </a:lnTo>
                  <a:lnTo>
                    <a:pt x="68" y="27"/>
                  </a:lnTo>
                  <a:lnTo>
                    <a:pt x="67" y="29"/>
                  </a:lnTo>
                  <a:lnTo>
                    <a:pt x="65" y="31"/>
                  </a:lnTo>
                  <a:lnTo>
                    <a:pt x="67" y="32"/>
                  </a:lnTo>
                  <a:lnTo>
                    <a:pt x="69" y="31"/>
                  </a:lnTo>
                  <a:lnTo>
                    <a:pt x="71" y="32"/>
                  </a:lnTo>
                  <a:lnTo>
                    <a:pt x="73" y="31"/>
                  </a:lnTo>
                  <a:lnTo>
                    <a:pt x="76" y="29"/>
                  </a:lnTo>
                  <a:lnTo>
                    <a:pt x="76" y="27"/>
                  </a:lnTo>
                  <a:lnTo>
                    <a:pt x="75" y="25"/>
                  </a:lnTo>
                  <a:lnTo>
                    <a:pt x="76" y="21"/>
                  </a:lnTo>
                  <a:lnTo>
                    <a:pt x="77" y="19"/>
                  </a:lnTo>
                  <a:lnTo>
                    <a:pt x="79" y="19"/>
                  </a:lnTo>
                  <a:lnTo>
                    <a:pt x="81" y="22"/>
                  </a:lnTo>
                  <a:lnTo>
                    <a:pt x="83" y="23"/>
                  </a:lnTo>
                  <a:lnTo>
                    <a:pt x="85" y="25"/>
                  </a:lnTo>
                  <a:lnTo>
                    <a:pt x="83" y="28"/>
                  </a:lnTo>
                  <a:lnTo>
                    <a:pt x="82" y="31"/>
                  </a:lnTo>
                  <a:lnTo>
                    <a:pt x="82" y="34"/>
                  </a:lnTo>
                  <a:lnTo>
                    <a:pt x="83" y="37"/>
                  </a:lnTo>
                  <a:lnTo>
                    <a:pt x="85" y="35"/>
                  </a:lnTo>
                  <a:lnTo>
                    <a:pt x="87" y="31"/>
                  </a:lnTo>
                  <a:lnTo>
                    <a:pt x="88" y="27"/>
                  </a:lnTo>
                  <a:lnTo>
                    <a:pt x="88" y="25"/>
                  </a:lnTo>
                  <a:lnTo>
                    <a:pt x="87" y="23"/>
                  </a:lnTo>
                  <a:lnTo>
                    <a:pt x="85" y="19"/>
                  </a:lnTo>
                  <a:lnTo>
                    <a:pt x="85" y="15"/>
                  </a:lnTo>
                  <a:lnTo>
                    <a:pt x="86" y="11"/>
                  </a:lnTo>
                  <a:lnTo>
                    <a:pt x="87" y="6"/>
                  </a:lnTo>
                  <a:lnTo>
                    <a:pt x="89" y="2"/>
                  </a:lnTo>
                  <a:lnTo>
                    <a:pt x="92" y="0"/>
                  </a:lnTo>
                  <a:lnTo>
                    <a:pt x="94" y="1"/>
                  </a:lnTo>
                  <a:lnTo>
                    <a:pt x="97" y="3"/>
                  </a:lnTo>
                  <a:lnTo>
                    <a:pt x="101" y="4"/>
                  </a:lnTo>
                  <a:lnTo>
                    <a:pt x="105" y="5"/>
                  </a:lnTo>
                  <a:lnTo>
                    <a:pt x="108" y="3"/>
                  </a:lnTo>
                  <a:lnTo>
                    <a:pt x="111" y="4"/>
                  </a:lnTo>
                  <a:lnTo>
                    <a:pt x="114" y="6"/>
                  </a:lnTo>
                  <a:lnTo>
                    <a:pt x="118" y="6"/>
                  </a:lnTo>
                  <a:lnTo>
                    <a:pt x="122" y="9"/>
                  </a:lnTo>
                  <a:lnTo>
                    <a:pt x="123" y="11"/>
                  </a:lnTo>
                  <a:lnTo>
                    <a:pt x="124" y="13"/>
                  </a:lnTo>
                  <a:lnTo>
                    <a:pt x="128" y="14"/>
                  </a:lnTo>
                  <a:lnTo>
                    <a:pt x="130" y="16"/>
                  </a:lnTo>
                  <a:lnTo>
                    <a:pt x="131" y="19"/>
                  </a:lnTo>
                  <a:lnTo>
                    <a:pt x="133" y="21"/>
                  </a:lnTo>
                  <a:lnTo>
                    <a:pt x="136" y="22"/>
                  </a:lnTo>
                  <a:lnTo>
                    <a:pt x="138" y="24"/>
                  </a:lnTo>
                  <a:lnTo>
                    <a:pt x="140" y="25"/>
                  </a:lnTo>
                  <a:lnTo>
                    <a:pt x="141" y="29"/>
                  </a:lnTo>
                  <a:lnTo>
                    <a:pt x="142" y="32"/>
                  </a:lnTo>
                  <a:lnTo>
                    <a:pt x="144" y="34"/>
                  </a:lnTo>
                  <a:lnTo>
                    <a:pt x="147" y="35"/>
                  </a:lnTo>
                  <a:lnTo>
                    <a:pt x="150" y="34"/>
                  </a:lnTo>
                  <a:lnTo>
                    <a:pt x="154" y="32"/>
                  </a:lnTo>
                  <a:lnTo>
                    <a:pt x="156" y="32"/>
                  </a:lnTo>
                  <a:lnTo>
                    <a:pt x="158" y="34"/>
                  </a:lnTo>
                  <a:lnTo>
                    <a:pt x="160" y="36"/>
                  </a:lnTo>
                  <a:lnTo>
                    <a:pt x="164" y="36"/>
                  </a:lnTo>
                  <a:lnTo>
                    <a:pt x="167" y="34"/>
                  </a:lnTo>
                  <a:lnTo>
                    <a:pt x="168" y="37"/>
                  </a:lnTo>
                  <a:lnTo>
                    <a:pt x="170" y="38"/>
                  </a:lnTo>
                  <a:lnTo>
                    <a:pt x="173" y="38"/>
                  </a:lnTo>
                  <a:lnTo>
                    <a:pt x="176" y="38"/>
                  </a:lnTo>
                  <a:lnTo>
                    <a:pt x="179" y="39"/>
                  </a:lnTo>
                  <a:lnTo>
                    <a:pt x="181" y="41"/>
                  </a:lnTo>
                  <a:lnTo>
                    <a:pt x="183" y="44"/>
                  </a:lnTo>
                  <a:lnTo>
                    <a:pt x="184" y="46"/>
                  </a:lnTo>
                  <a:lnTo>
                    <a:pt x="188" y="47"/>
                  </a:lnTo>
                  <a:lnTo>
                    <a:pt x="190" y="49"/>
                  </a:lnTo>
                  <a:lnTo>
                    <a:pt x="194" y="51"/>
                  </a:lnTo>
                  <a:lnTo>
                    <a:pt x="197" y="52"/>
                  </a:lnTo>
                  <a:lnTo>
                    <a:pt x="200" y="53"/>
                  </a:lnTo>
                  <a:lnTo>
                    <a:pt x="202" y="55"/>
                  </a:lnTo>
                  <a:lnTo>
                    <a:pt x="205" y="56"/>
                  </a:lnTo>
                  <a:lnTo>
                    <a:pt x="209" y="57"/>
                  </a:lnTo>
                  <a:lnTo>
                    <a:pt x="212" y="56"/>
                  </a:lnTo>
                  <a:lnTo>
                    <a:pt x="214" y="57"/>
                  </a:lnTo>
                  <a:lnTo>
                    <a:pt x="214" y="61"/>
                  </a:lnTo>
                  <a:lnTo>
                    <a:pt x="213" y="64"/>
                  </a:lnTo>
                  <a:lnTo>
                    <a:pt x="212" y="67"/>
                  </a:lnTo>
                  <a:lnTo>
                    <a:pt x="210" y="69"/>
                  </a:lnTo>
                  <a:lnTo>
                    <a:pt x="208" y="70"/>
                  </a:lnTo>
                  <a:lnTo>
                    <a:pt x="205" y="70"/>
                  </a:lnTo>
                  <a:lnTo>
                    <a:pt x="203" y="68"/>
                  </a:lnTo>
                  <a:lnTo>
                    <a:pt x="199" y="69"/>
                  </a:lnTo>
                  <a:lnTo>
                    <a:pt x="198" y="70"/>
                  </a:lnTo>
                  <a:lnTo>
                    <a:pt x="195" y="71"/>
                  </a:lnTo>
                  <a:lnTo>
                    <a:pt x="193" y="73"/>
                  </a:lnTo>
                  <a:lnTo>
                    <a:pt x="190" y="72"/>
                  </a:lnTo>
                  <a:lnTo>
                    <a:pt x="187" y="74"/>
                  </a:lnTo>
                  <a:lnTo>
                    <a:pt x="185" y="77"/>
                  </a:lnTo>
                  <a:lnTo>
                    <a:pt x="188" y="80"/>
                  </a:lnTo>
                  <a:lnTo>
                    <a:pt x="189" y="85"/>
                  </a:lnTo>
                  <a:lnTo>
                    <a:pt x="191" y="90"/>
                  </a:lnTo>
                  <a:lnTo>
                    <a:pt x="192" y="93"/>
                  </a:lnTo>
                  <a:lnTo>
                    <a:pt x="193" y="97"/>
                  </a:lnTo>
                  <a:lnTo>
                    <a:pt x="191" y="100"/>
                  </a:lnTo>
                  <a:lnTo>
                    <a:pt x="191" y="103"/>
                  </a:lnTo>
                  <a:lnTo>
                    <a:pt x="191" y="108"/>
                  </a:lnTo>
                  <a:lnTo>
                    <a:pt x="191" y="113"/>
                  </a:lnTo>
                  <a:lnTo>
                    <a:pt x="190" y="117"/>
                  </a:lnTo>
                  <a:lnTo>
                    <a:pt x="189" y="120"/>
                  </a:lnTo>
                  <a:lnTo>
                    <a:pt x="187" y="124"/>
                  </a:lnTo>
                  <a:lnTo>
                    <a:pt x="187" y="128"/>
                  </a:lnTo>
                  <a:lnTo>
                    <a:pt x="188" y="130"/>
                  </a:lnTo>
                  <a:lnTo>
                    <a:pt x="186" y="133"/>
                  </a:lnTo>
                  <a:lnTo>
                    <a:pt x="183" y="134"/>
                  </a:lnTo>
                  <a:lnTo>
                    <a:pt x="180" y="135"/>
                  </a:lnTo>
                  <a:lnTo>
                    <a:pt x="177" y="134"/>
                  </a:lnTo>
                  <a:lnTo>
                    <a:pt x="175" y="135"/>
                  </a:lnTo>
                  <a:lnTo>
                    <a:pt x="174" y="137"/>
                  </a:lnTo>
                  <a:lnTo>
                    <a:pt x="174" y="140"/>
                  </a:lnTo>
                  <a:lnTo>
                    <a:pt x="174" y="144"/>
                  </a:lnTo>
                  <a:lnTo>
                    <a:pt x="173" y="147"/>
                  </a:lnTo>
                  <a:lnTo>
                    <a:pt x="172" y="149"/>
                  </a:lnTo>
                  <a:lnTo>
                    <a:pt x="174" y="154"/>
                  </a:lnTo>
                  <a:lnTo>
                    <a:pt x="175" y="157"/>
                  </a:lnTo>
                  <a:lnTo>
                    <a:pt x="176" y="162"/>
                  </a:lnTo>
                  <a:lnTo>
                    <a:pt x="177" y="166"/>
                  </a:lnTo>
                  <a:lnTo>
                    <a:pt x="176" y="167"/>
                  </a:lnTo>
                  <a:lnTo>
                    <a:pt x="173" y="169"/>
                  </a:lnTo>
                  <a:lnTo>
                    <a:pt x="171" y="168"/>
                  </a:lnTo>
                  <a:lnTo>
                    <a:pt x="168" y="166"/>
                  </a:lnTo>
                  <a:lnTo>
                    <a:pt x="166" y="167"/>
                  </a:lnTo>
                  <a:lnTo>
                    <a:pt x="165" y="170"/>
                  </a:lnTo>
                  <a:lnTo>
                    <a:pt x="162" y="172"/>
                  </a:lnTo>
                  <a:lnTo>
                    <a:pt x="161" y="174"/>
                  </a:lnTo>
                  <a:lnTo>
                    <a:pt x="160" y="175"/>
                  </a:lnTo>
                  <a:lnTo>
                    <a:pt x="157" y="177"/>
                  </a:lnTo>
                  <a:lnTo>
                    <a:pt x="153" y="179"/>
                  </a:lnTo>
                  <a:lnTo>
                    <a:pt x="149" y="178"/>
                  </a:lnTo>
                  <a:lnTo>
                    <a:pt x="144" y="179"/>
                  </a:lnTo>
                  <a:lnTo>
                    <a:pt x="143" y="179"/>
                  </a:lnTo>
                  <a:lnTo>
                    <a:pt x="140" y="179"/>
                  </a:lnTo>
                  <a:lnTo>
                    <a:pt x="138" y="181"/>
                  </a:lnTo>
                  <a:lnTo>
                    <a:pt x="136" y="184"/>
                  </a:lnTo>
                  <a:lnTo>
                    <a:pt x="135" y="185"/>
                  </a:lnTo>
                  <a:lnTo>
                    <a:pt x="132" y="186"/>
                  </a:lnTo>
                  <a:lnTo>
                    <a:pt x="129" y="185"/>
                  </a:lnTo>
                  <a:lnTo>
                    <a:pt x="126" y="185"/>
                  </a:lnTo>
                  <a:lnTo>
                    <a:pt x="126" y="182"/>
                  </a:lnTo>
                  <a:lnTo>
                    <a:pt x="128" y="180"/>
                  </a:lnTo>
                  <a:lnTo>
                    <a:pt x="129" y="176"/>
                  </a:lnTo>
                  <a:lnTo>
                    <a:pt x="130" y="172"/>
                  </a:lnTo>
                  <a:lnTo>
                    <a:pt x="129" y="168"/>
                  </a:lnTo>
                  <a:lnTo>
                    <a:pt x="131" y="166"/>
                  </a:lnTo>
                  <a:lnTo>
                    <a:pt x="129" y="164"/>
                  </a:lnTo>
                  <a:lnTo>
                    <a:pt x="127" y="162"/>
                  </a:lnTo>
                  <a:lnTo>
                    <a:pt x="123" y="162"/>
                  </a:lnTo>
                  <a:lnTo>
                    <a:pt x="120" y="163"/>
                  </a:lnTo>
                </a:path>
              </a:pathLst>
            </a:custGeom>
            <a:solidFill>
              <a:srgbClr val="A2FFA3"/>
            </a:solidFill>
            <a:ln w="12700" cap="rnd">
              <a:solidFill>
                <a:srgbClr val="000000"/>
              </a:solidFill>
              <a:round/>
              <a:headEnd/>
              <a:tailEnd/>
            </a:ln>
          </p:spPr>
          <p:txBody>
            <a:bodyPr/>
            <a:lstStyle/>
            <a:p>
              <a:endParaRPr lang="zh-CN" altLang="en-US"/>
            </a:p>
          </p:txBody>
        </p:sp>
        <p:sp>
          <p:nvSpPr>
            <p:cNvPr id="211" name="Freeform 143">
              <a:extLst>
                <a:ext uri="{FF2B5EF4-FFF2-40B4-BE49-F238E27FC236}">
                  <a16:creationId xmlns:a16="http://schemas.microsoft.com/office/drawing/2014/main" id="{9BFF78A1-AFA3-48B6-882F-1959666EF964}"/>
                </a:ext>
              </a:extLst>
            </p:cNvPr>
            <p:cNvSpPr>
              <a:spLocks/>
            </p:cNvSpPr>
            <p:nvPr/>
          </p:nvSpPr>
          <p:spPr bwMode="auto">
            <a:xfrm>
              <a:off x="4555" y="2485"/>
              <a:ext cx="146" cy="158"/>
            </a:xfrm>
            <a:custGeom>
              <a:avLst/>
              <a:gdLst>
                <a:gd name="T0" fmla="*/ 11 w 146"/>
                <a:gd name="T1" fmla="*/ 15 h 158"/>
                <a:gd name="T2" fmla="*/ 2 w 146"/>
                <a:gd name="T3" fmla="*/ 20 h 158"/>
                <a:gd name="T4" fmla="*/ 3 w 146"/>
                <a:gd name="T5" fmla="*/ 28 h 158"/>
                <a:gd name="T6" fmla="*/ 0 w 146"/>
                <a:gd name="T7" fmla="*/ 34 h 158"/>
                <a:gd name="T8" fmla="*/ 9 w 146"/>
                <a:gd name="T9" fmla="*/ 38 h 158"/>
                <a:gd name="T10" fmla="*/ 15 w 146"/>
                <a:gd name="T11" fmla="*/ 44 h 158"/>
                <a:gd name="T12" fmla="*/ 24 w 146"/>
                <a:gd name="T13" fmla="*/ 49 h 158"/>
                <a:gd name="T14" fmla="*/ 24 w 146"/>
                <a:gd name="T15" fmla="*/ 59 h 158"/>
                <a:gd name="T16" fmla="*/ 25 w 146"/>
                <a:gd name="T17" fmla="*/ 69 h 158"/>
                <a:gd name="T18" fmla="*/ 33 w 146"/>
                <a:gd name="T19" fmla="*/ 71 h 158"/>
                <a:gd name="T20" fmla="*/ 34 w 146"/>
                <a:gd name="T21" fmla="*/ 79 h 158"/>
                <a:gd name="T22" fmla="*/ 38 w 146"/>
                <a:gd name="T23" fmla="*/ 87 h 158"/>
                <a:gd name="T24" fmla="*/ 38 w 146"/>
                <a:gd name="T25" fmla="*/ 98 h 158"/>
                <a:gd name="T26" fmla="*/ 45 w 146"/>
                <a:gd name="T27" fmla="*/ 104 h 158"/>
                <a:gd name="T28" fmla="*/ 55 w 146"/>
                <a:gd name="T29" fmla="*/ 103 h 158"/>
                <a:gd name="T30" fmla="*/ 62 w 146"/>
                <a:gd name="T31" fmla="*/ 108 h 158"/>
                <a:gd name="T32" fmla="*/ 72 w 146"/>
                <a:gd name="T33" fmla="*/ 113 h 158"/>
                <a:gd name="T34" fmla="*/ 78 w 146"/>
                <a:gd name="T35" fmla="*/ 121 h 158"/>
                <a:gd name="T36" fmla="*/ 80 w 146"/>
                <a:gd name="T37" fmla="*/ 129 h 158"/>
                <a:gd name="T38" fmla="*/ 76 w 146"/>
                <a:gd name="T39" fmla="*/ 137 h 158"/>
                <a:gd name="T40" fmla="*/ 81 w 146"/>
                <a:gd name="T41" fmla="*/ 147 h 158"/>
                <a:gd name="T42" fmla="*/ 79 w 146"/>
                <a:gd name="T43" fmla="*/ 156 h 158"/>
                <a:gd name="T44" fmla="*/ 86 w 146"/>
                <a:gd name="T45" fmla="*/ 152 h 158"/>
                <a:gd name="T46" fmla="*/ 95 w 146"/>
                <a:gd name="T47" fmla="*/ 154 h 158"/>
                <a:gd name="T48" fmla="*/ 108 w 146"/>
                <a:gd name="T49" fmla="*/ 151 h 158"/>
                <a:gd name="T50" fmla="*/ 114 w 146"/>
                <a:gd name="T51" fmla="*/ 141 h 158"/>
                <a:gd name="T52" fmla="*/ 121 w 146"/>
                <a:gd name="T53" fmla="*/ 137 h 158"/>
                <a:gd name="T54" fmla="*/ 127 w 146"/>
                <a:gd name="T55" fmla="*/ 134 h 158"/>
                <a:gd name="T56" fmla="*/ 135 w 146"/>
                <a:gd name="T57" fmla="*/ 134 h 158"/>
                <a:gd name="T58" fmla="*/ 144 w 146"/>
                <a:gd name="T59" fmla="*/ 131 h 158"/>
                <a:gd name="T60" fmla="*/ 141 w 146"/>
                <a:gd name="T61" fmla="*/ 123 h 158"/>
                <a:gd name="T62" fmla="*/ 138 w 146"/>
                <a:gd name="T63" fmla="*/ 113 h 158"/>
                <a:gd name="T64" fmla="*/ 142 w 146"/>
                <a:gd name="T65" fmla="*/ 103 h 158"/>
                <a:gd name="T66" fmla="*/ 139 w 146"/>
                <a:gd name="T67" fmla="*/ 94 h 158"/>
                <a:gd name="T68" fmla="*/ 137 w 146"/>
                <a:gd name="T69" fmla="*/ 84 h 158"/>
                <a:gd name="T70" fmla="*/ 130 w 146"/>
                <a:gd name="T71" fmla="*/ 78 h 158"/>
                <a:gd name="T72" fmla="*/ 134 w 146"/>
                <a:gd name="T73" fmla="*/ 67 h 158"/>
                <a:gd name="T74" fmla="*/ 127 w 146"/>
                <a:gd name="T75" fmla="*/ 57 h 158"/>
                <a:gd name="T76" fmla="*/ 117 w 146"/>
                <a:gd name="T77" fmla="*/ 45 h 158"/>
                <a:gd name="T78" fmla="*/ 109 w 146"/>
                <a:gd name="T79" fmla="*/ 38 h 158"/>
                <a:gd name="T80" fmla="*/ 114 w 146"/>
                <a:gd name="T81" fmla="*/ 27 h 158"/>
                <a:gd name="T82" fmla="*/ 121 w 146"/>
                <a:gd name="T83" fmla="*/ 17 h 158"/>
                <a:gd name="T84" fmla="*/ 119 w 146"/>
                <a:gd name="T85" fmla="*/ 8 h 158"/>
                <a:gd name="T86" fmla="*/ 110 w 146"/>
                <a:gd name="T87" fmla="*/ 15 h 158"/>
                <a:gd name="T88" fmla="*/ 103 w 146"/>
                <a:gd name="T89" fmla="*/ 11 h 158"/>
                <a:gd name="T90" fmla="*/ 96 w 146"/>
                <a:gd name="T91" fmla="*/ 5 h 158"/>
                <a:gd name="T92" fmla="*/ 87 w 146"/>
                <a:gd name="T93" fmla="*/ 2 h 158"/>
                <a:gd name="T94" fmla="*/ 80 w 146"/>
                <a:gd name="T95" fmla="*/ 11 h 158"/>
                <a:gd name="T96" fmla="*/ 73 w 146"/>
                <a:gd name="T97" fmla="*/ 14 h 158"/>
                <a:gd name="T98" fmla="*/ 66 w 146"/>
                <a:gd name="T99" fmla="*/ 20 h 158"/>
                <a:gd name="T100" fmla="*/ 56 w 146"/>
                <a:gd name="T101" fmla="*/ 22 h 158"/>
                <a:gd name="T102" fmla="*/ 48 w 146"/>
                <a:gd name="T103" fmla="*/ 20 h 158"/>
                <a:gd name="T104" fmla="*/ 42 w 146"/>
                <a:gd name="T105" fmla="*/ 18 h 158"/>
                <a:gd name="T106" fmla="*/ 34 w 146"/>
                <a:gd name="T107" fmla="*/ 16 h 158"/>
                <a:gd name="T108" fmla="*/ 25 w 146"/>
                <a:gd name="T109" fmla="*/ 13 h 158"/>
                <a:gd name="T110" fmla="*/ 17 w 146"/>
                <a:gd name="T111" fmla="*/ 10 h 1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6"/>
                <a:gd name="T169" fmla="*/ 0 h 158"/>
                <a:gd name="T170" fmla="*/ 146 w 146"/>
                <a:gd name="T171" fmla="*/ 158 h 1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6" h="158">
                  <a:moveTo>
                    <a:pt x="16" y="13"/>
                  </a:moveTo>
                  <a:lnTo>
                    <a:pt x="14" y="15"/>
                  </a:lnTo>
                  <a:lnTo>
                    <a:pt x="11" y="15"/>
                  </a:lnTo>
                  <a:lnTo>
                    <a:pt x="8" y="17"/>
                  </a:lnTo>
                  <a:lnTo>
                    <a:pt x="4" y="18"/>
                  </a:lnTo>
                  <a:lnTo>
                    <a:pt x="2" y="20"/>
                  </a:lnTo>
                  <a:lnTo>
                    <a:pt x="1" y="22"/>
                  </a:lnTo>
                  <a:lnTo>
                    <a:pt x="2" y="25"/>
                  </a:lnTo>
                  <a:lnTo>
                    <a:pt x="3" y="28"/>
                  </a:lnTo>
                  <a:lnTo>
                    <a:pt x="3" y="29"/>
                  </a:lnTo>
                  <a:lnTo>
                    <a:pt x="1" y="31"/>
                  </a:lnTo>
                  <a:lnTo>
                    <a:pt x="0" y="34"/>
                  </a:lnTo>
                  <a:lnTo>
                    <a:pt x="2" y="35"/>
                  </a:lnTo>
                  <a:lnTo>
                    <a:pt x="5" y="37"/>
                  </a:lnTo>
                  <a:lnTo>
                    <a:pt x="9" y="38"/>
                  </a:lnTo>
                  <a:lnTo>
                    <a:pt x="12" y="39"/>
                  </a:lnTo>
                  <a:lnTo>
                    <a:pt x="13" y="42"/>
                  </a:lnTo>
                  <a:lnTo>
                    <a:pt x="15" y="44"/>
                  </a:lnTo>
                  <a:lnTo>
                    <a:pt x="18" y="47"/>
                  </a:lnTo>
                  <a:lnTo>
                    <a:pt x="20" y="48"/>
                  </a:lnTo>
                  <a:lnTo>
                    <a:pt x="24" y="49"/>
                  </a:lnTo>
                  <a:lnTo>
                    <a:pt x="25" y="52"/>
                  </a:lnTo>
                  <a:lnTo>
                    <a:pt x="24" y="56"/>
                  </a:lnTo>
                  <a:lnTo>
                    <a:pt x="24" y="59"/>
                  </a:lnTo>
                  <a:lnTo>
                    <a:pt x="25" y="63"/>
                  </a:lnTo>
                  <a:lnTo>
                    <a:pt x="24" y="66"/>
                  </a:lnTo>
                  <a:lnTo>
                    <a:pt x="25" y="69"/>
                  </a:lnTo>
                  <a:lnTo>
                    <a:pt x="27" y="71"/>
                  </a:lnTo>
                  <a:lnTo>
                    <a:pt x="30" y="71"/>
                  </a:lnTo>
                  <a:lnTo>
                    <a:pt x="33" y="71"/>
                  </a:lnTo>
                  <a:lnTo>
                    <a:pt x="34" y="73"/>
                  </a:lnTo>
                  <a:lnTo>
                    <a:pt x="33" y="76"/>
                  </a:lnTo>
                  <a:lnTo>
                    <a:pt x="34" y="79"/>
                  </a:lnTo>
                  <a:lnTo>
                    <a:pt x="35" y="81"/>
                  </a:lnTo>
                  <a:lnTo>
                    <a:pt x="38" y="84"/>
                  </a:lnTo>
                  <a:lnTo>
                    <a:pt x="38" y="87"/>
                  </a:lnTo>
                  <a:lnTo>
                    <a:pt x="37" y="90"/>
                  </a:lnTo>
                  <a:lnTo>
                    <a:pt x="37" y="94"/>
                  </a:lnTo>
                  <a:lnTo>
                    <a:pt x="38" y="98"/>
                  </a:lnTo>
                  <a:lnTo>
                    <a:pt x="39" y="100"/>
                  </a:lnTo>
                  <a:lnTo>
                    <a:pt x="42" y="103"/>
                  </a:lnTo>
                  <a:lnTo>
                    <a:pt x="45" y="104"/>
                  </a:lnTo>
                  <a:lnTo>
                    <a:pt x="49" y="105"/>
                  </a:lnTo>
                  <a:lnTo>
                    <a:pt x="53" y="104"/>
                  </a:lnTo>
                  <a:lnTo>
                    <a:pt x="55" y="103"/>
                  </a:lnTo>
                  <a:lnTo>
                    <a:pt x="58" y="104"/>
                  </a:lnTo>
                  <a:lnTo>
                    <a:pt x="60" y="106"/>
                  </a:lnTo>
                  <a:lnTo>
                    <a:pt x="62" y="108"/>
                  </a:lnTo>
                  <a:lnTo>
                    <a:pt x="66" y="109"/>
                  </a:lnTo>
                  <a:lnTo>
                    <a:pt x="68" y="111"/>
                  </a:lnTo>
                  <a:lnTo>
                    <a:pt x="72" y="113"/>
                  </a:lnTo>
                  <a:lnTo>
                    <a:pt x="75" y="115"/>
                  </a:lnTo>
                  <a:lnTo>
                    <a:pt x="76" y="118"/>
                  </a:lnTo>
                  <a:lnTo>
                    <a:pt x="78" y="121"/>
                  </a:lnTo>
                  <a:lnTo>
                    <a:pt x="77" y="124"/>
                  </a:lnTo>
                  <a:lnTo>
                    <a:pt x="78" y="126"/>
                  </a:lnTo>
                  <a:lnTo>
                    <a:pt x="80" y="129"/>
                  </a:lnTo>
                  <a:lnTo>
                    <a:pt x="80" y="132"/>
                  </a:lnTo>
                  <a:lnTo>
                    <a:pt x="78" y="134"/>
                  </a:lnTo>
                  <a:lnTo>
                    <a:pt x="76" y="137"/>
                  </a:lnTo>
                  <a:lnTo>
                    <a:pt x="77" y="139"/>
                  </a:lnTo>
                  <a:lnTo>
                    <a:pt x="79" y="143"/>
                  </a:lnTo>
                  <a:lnTo>
                    <a:pt x="81" y="147"/>
                  </a:lnTo>
                  <a:lnTo>
                    <a:pt x="80" y="151"/>
                  </a:lnTo>
                  <a:lnTo>
                    <a:pt x="79" y="154"/>
                  </a:lnTo>
                  <a:lnTo>
                    <a:pt x="79" y="156"/>
                  </a:lnTo>
                  <a:lnTo>
                    <a:pt x="82" y="157"/>
                  </a:lnTo>
                  <a:lnTo>
                    <a:pt x="84" y="155"/>
                  </a:lnTo>
                  <a:lnTo>
                    <a:pt x="86" y="152"/>
                  </a:lnTo>
                  <a:lnTo>
                    <a:pt x="89" y="151"/>
                  </a:lnTo>
                  <a:lnTo>
                    <a:pt x="92" y="152"/>
                  </a:lnTo>
                  <a:lnTo>
                    <a:pt x="95" y="154"/>
                  </a:lnTo>
                  <a:lnTo>
                    <a:pt x="99" y="154"/>
                  </a:lnTo>
                  <a:lnTo>
                    <a:pt x="105" y="153"/>
                  </a:lnTo>
                  <a:lnTo>
                    <a:pt x="108" y="151"/>
                  </a:lnTo>
                  <a:lnTo>
                    <a:pt x="111" y="147"/>
                  </a:lnTo>
                  <a:lnTo>
                    <a:pt x="111" y="143"/>
                  </a:lnTo>
                  <a:lnTo>
                    <a:pt x="114" y="141"/>
                  </a:lnTo>
                  <a:lnTo>
                    <a:pt x="115" y="138"/>
                  </a:lnTo>
                  <a:lnTo>
                    <a:pt x="118" y="137"/>
                  </a:lnTo>
                  <a:lnTo>
                    <a:pt x="121" y="137"/>
                  </a:lnTo>
                  <a:lnTo>
                    <a:pt x="125" y="139"/>
                  </a:lnTo>
                  <a:lnTo>
                    <a:pt x="126" y="137"/>
                  </a:lnTo>
                  <a:lnTo>
                    <a:pt x="127" y="134"/>
                  </a:lnTo>
                  <a:lnTo>
                    <a:pt x="130" y="131"/>
                  </a:lnTo>
                  <a:lnTo>
                    <a:pt x="133" y="133"/>
                  </a:lnTo>
                  <a:lnTo>
                    <a:pt x="135" y="134"/>
                  </a:lnTo>
                  <a:lnTo>
                    <a:pt x="138" y="133"/>
                  </a:lnTo>
                  <a:lnTo>
                    <a:pt x="142" y="133"/>
                  </a:lnTo>
                  <a:lnTo>
                    <a:pt x="144" y="131"/>
                  </a:lnTo>
                  <a:lnTo>
                    <a:pt x="145" y="128"/>
                  </a:lnTo>
                  <a:lnTo>
                    <a:pt x="142" y="126"/>
                  </a:lnTo>
                  <a:lnTo>
                    <a:pt x="141" y="123"/>
                  </a:lnTo>
                  <a:lnTo>
                    <a:pt x="139" y="120"/>
                  </a:lnTo>
                  <a:lnTo>
                    <a:pt x="137" y="116"/>
                  </a:lnTo>
                  <a:lnTo>
                    <a:pt x="138" y="113"/>
                  </a:lnTo>
                  <a:lnTo>
                    <a:pt x="140" y="110"/>
                  </a:lnTo>
                  <a:lnTo>
                    <a:pt x="142" y="107"/>
                  </a:lnTo>
                  <a:lnTo>
                    <a:pt x="142" y="103"/>
                  </a:lnTo>
                  <a:lnTo>
                    <a:pt x="141" y="98"/>
                  </a:lnTo>
                  <a:lnTo>
                    <a:pt x="142" y="96"/>
                  </a:lnTo>
                  <a:lnTo>
                    <a:pt x="139" y="94"/>
                  </a:lnTo>
                  <a:lnTo>
                    <a:pt x="137" y="90"/>
                  </a:lnTo>
                  <a:lnTo>
                    <a:pt x="138" y="87"/>
                  </a:lnTo>
                  <a:lnTo>
                    <a:pt x="137" y="84"/>
                  </a:lnTo>
                  <a:lnTo>
                    <a:pt x="136" y="83"/>
                  </a:lnTo>
                  <a:lnTo>
                    <a:pt x="132" y="81"/>
                  </a:lnTo>
                  <a:lnTo>
                    <a:pt x="130" y="78"/>
                  </a:lnTo>
                  <a:lnTo>
                    <a:pt x="130" y="74"/>
                  </a:lnTo>
                  <a:lnTo>
                    <a:pt x="133" y="71"/>
                  </a:lnTo>
                  <a:lnTo>
                    <a:pt x="134" y="67"/>
                  </a:lnTo>
                  <a:lnTo>
                    <a:pt x="133" y="64"/>
                  </a:lnTo>
                  <a:lnTo>
                    <a:pt x="130" y="60"/>
                  </a:lnTo>
                  <a:lnTo>
                    <a:pt x="127" y="57"/>
                  </a:lnTo>
                  <a:lnTo>
                    <a:pt x="123" y="53"/>
                  </a:lnTo>
                  <a:lnTo>
                    <a:pt x="121" y="49"/>
                  </a:lnTo>
                  <a:lnTo>
                    <a:pt x="117" y="45"/>
                  </a:lnTo>
                  <a:lnTo>
                    <a:pt x="114" y="44"/>
                  </a:lnTo>
                  <a:lnTo>
                    <a:pt x="111" y="42"/>
                  </a:lnTo>
                  <a:lnTo>
                    <a:pt x="109" y="38"/>
                  </a:lnTo>
                  <a:lnTo>
                    <a:pt x="111" y="35"/>
                  </a:lnTo>
                  <a:lnTo>
                    <a:pt x="112" y="30"/>
                  </a:lnTo>
                  <a:lnTo>
                    <a:pt x="114" y="27"/>
                  </a:lnTo>
                  <a:lnTo>
                    <a:pt x="118" y="24"/>
                  </a:lnTo>
                  <a:lnTo>
                    <a:pt x="120" y="20"/>
                  </a:lnTo>
                  <a:lnTo>
                    <a:pt x="121" y="17"/>
                  </a:lnTo>
                  <a:lnTo>
                    <a:pt x="119" y="14"/>
                  </a:lnTo>
                  <a:lnTo>
                    <a:pt x="118" y="11"/>
                  </a:lnTo>
                  <a:lnTo>
                    <a:pt x="119" y="8"/>
                  </a:lnTo>
                  <a:lnTo>
                    <a:pt x="114" y="9"/>
                  </a:lnTo>
                  <a:lnTo>
                    <a:pt x="113" y="12"/>
                  </a:lnTo>
                  <a:lnTo>
                    <a:pt x="110" y="15"/>
                  </a:lnTo>
                  <a:lnTo>
                    <a:pt x="107" y="15"/>
                  </a:lnTo>
                  <a:lnTo>
                    <a:pt x="104" y="14"/>
                  </a:lnTo>
                  <a:lnTo>
                    <a:pt x="103" y="11"/>
                  </a:lnTo>
                  <a:lnTo>
                    <a:pt x="100" y="10"/>
                  </a:lnTo>
                  <a:lnTo>
                    <a:pt x="99" y="7"/>
                  </a:lnTo>
                  <a:lnTo>
                    <a:pt x="96" y="5"/>
                  </a:lnTo>
                  <a:lnTo>
                    <a:pt x="93" y="2"/>
                  </a:lnTo>
                  <a:lnTo>
                    <a:pt x="90" y="0"/>
                  </a:lnTo>
                  <a:lnTo>
                    <a:pt x="87" y="2"/>
                  </a:lnTo>
                  <a:lnTo>
                    <a:pt x="85" y="6"/>
                  </a:lnTo>
                  <a:lnTo>
                    <a:pt x="84" y="10"/>
                  </a:lnTo>
                  <a:lnTo>
                    <a:pt x="80" y="11"/>
                  </a:lnTo>
                  <a:lnTo>
                    <a:pt x="77" y="13"/>
                  </a:lnTo>
                  <a:lnTo>
                    <a:pt x="75" y="14"/>
                  </a:lnTo>
                  <a:lnTo>
                    <a:pt x="73" y="14"/>
                  </a:lnTo>
                  <a:lnTo>
                    <a:pt x="71" y="16"/>
                  </a:lnTo>
                  <a:lnTo>
                    <a:pt x="70" y="19"/>
                  </a:lnTo>
                  <a:lnTo>
                    <a:pt x="66" y="20"/>
                  </a:lnTo>
                  <a:lnTo>
                    <a:pt x="62" y="20"/>
                  </a:lnTo>
                  <a:lnTo>
                    <a:pt x="59" y="21"/>
                  </a:lnTo>
                  <a:lnTo>
                    <a:pt x="56" y="22"/>
                  </a:lnTo>
                  <a:lnTo>
                    <a:pt x="54" y="20"/>
                  </a:lnTo>
                  <a:lnTo>
                    <a:pt x="51" y="20"/>
                  </a:lnTo>
                  <a:lnTo>
                    <a:pt x="48" y="20"/>
                  </a:lnTo>
                  <a:lnTo>
                    <a:pt x="46" y="18"/>
                  </a:lnTo>
                  <a:lnTo>
                    <a:pt x="44" y="17"/>
                  </a:lnTo>
                  <a:lnTo>
                    <a:pt x="42" y="18"/>
                  </a:lnTo>
                  <a:lnTo>
                    <a:pt x="40" y="20"/>
                  </a:lnTo>
                  <a:lnTo>
                    <a:pt x="37" y="19"/>
                  </a:lnTo>
                  <a:lnTo>
                    <a:pt x="34" y="16"/>
                  </a:lnTo>
                  <a:lnTo>
                    <a:pt x="32" y="13"/>
                  </a:lnTo>
                  <a:lnTo>
                    <a:pt x="29" y="12"/>
                  </a:lnTo>
                  <a:lnTo>
                    <a:pt x="25" y="13"/>
                  </a:lnTo>
                  <a:lnTo>
                    <a:pt x="22" y="11"/>
                  </a:lnTo>
                  <a:lnTo>
                    <a:pt x="19" y="9"/>
                  </a:lnTo>
                  <a:lnTo>
                    <a:pt x="17" y="10"/>
                  </a:lnTo>
                  <a:lnTo>
                    <a:pt x="16" y="13"/>
                  </a:lnTo>
                </a:path>
              </a:pathLst>
            </a:custGeom>
            <a:solidFill>
              <a:srgbClr val="A2FFA3"/>
            </a:solidFill>
            <a:ln w="12700" cap="rnd">
              <a:solidFill>
                <a:srgbClr val="000000"/>
              </a:solidFill>
              <a:round/>
              <a:headEnd/>
              <a:tailEnd/>
            </a:ln>
          </p:spPr>
          <p:txBody>
            <a:bodyPr/>
            <a:lstStyle/>
            <a:p>
              <a:endParaRPr lang="zh-CN" altLang="en-US"/>
            </a:p>
          </p:txBody>
        </p:sp>
        <p:sp>
          <p:nvSpPr>
            <p:cNvPr id="212" name="Freeform 144">
              <a:extLst>
                <a:ext uri="{FF2B5EF4-FFF2-40B4-BE49-F238E27FC236}">
                  <a16:creationId xmlns:a16="http://schemas.microsoft.com/office/drawing/2014/main" id="{AD024E70-222E-4DE9-8A2D-521E61B640E7}"/>
                </a:ext>
              </a:extLst>
            </p:cNvPr>
            <p:cNvSpPr>
              <a:spLocks/>
            </p:cNvSpPr>
            <p:nvPr/>
          </p:nvSpPr>
          <p:spPr bwMode="auto">
            <a:xfrm>
              <a:off x="4428" y="2379"/>
              <a:ext cx="107" cy="116"/>
            </a:xfrm>
            <a:custGeom>
              <a:avLst/>
              <a:gdLst>
                <a:gd name="T0" fmla="*/ 0 w 107"/>
                <a:gd name="T1" fmla="*/ 8 h 116"/>
                <a:gd name="T2" fmla="*/ 4 w 107"/>
                <a:gd name="T3" fmla="*/ 16 h 116"/>
                <a:gd name="T4" fmla="*/ 10 w 107"/>
                <a:gd name="T5" fmla="*/ 25 h 116"/>
                <a:gd name="T6" fmla="*/ 15 w 107"/>
                <a:gd name="T7" fmla="*/ 33 h 116"/>
                <a:gd name="T8" fmla="*/ 3 w 107"/>
                <a:gd name="T9" fmla="*/ 41 h 116"/>
                <a:gd name="T10" fmla="*/ 4 w 107"/>
                <a:gd name="T11" fmla="*/ 47 h 116"/>
                <a:gd name="T12" fmla="*/ 11 w 107"/>
                <a:gd name="T13" fmla="*/ 45 h 116"/>
                <a:gd name="T14" fmla="*/ 7 w 107"/>
                <a:gd name="T15" fmla="*/ 50 h 116"/>
                <a:gd name="T16" fmla="*/ 6 w 107"/>
                <a:gd name="T17" fmla="*/ 57 h 116"/>
                <a:gd name="T18" fmla="*/ 13 w 107"/>
                <a:gd name="T19" fmla="*/ 60 h 116"/>
                <a:gd name="T20" fmla="*/ 15 w 107"/>
                <a:gd name="T21" fmla="*/ 67 h 116"/>
                <a:gd name="T22" fmla="*/ 10 w 107"/>
                <a:gd name="T23" fmla="*/ 69 h 116"/>
                <a:gd name="T24" fmla="*/ 14 w 107"/>
                <a:gd name="T25" fmla="*/ 75 h 116"/>
                <a:gd name="T26" fmla="*/ 26 w 107"/>
                <a:gd name="T27" fmla="*/ 79 h 116"/>
                <a:gd name="T28" fmla="*/ 37 w 107"/>
                <a:gd name="T29" fmla="*/ 88 h 116"/>
                <a:gd name="T30" fmla="*/ 43 w 107"/>
                <a:gd name="T31" fmla="*/ 97 h 116"/>
                <a:gd name="T32" fmla="*/ 49 w 107"/>
                <a:gd name="T33" fmla="*/ 95 h 116"/>
                <a:gd name="T34" fmla="*/ 56 w 107"/>
                <a:gd name="T35" fmla="*/ 89 h 116"/>
                <a:gd name="T36" fmla="*/ 65 w 107"/>
                <a:gd name="T37" fmla="*/ 84 h 116"/>
                <a:gd name="T38" fmla="*/ 68 w 107"/>
                <a:gd name="T39" fmla="*/ 92 h 116"/>
                <a:gd name="T40" fmla="*/ 70 w 107"/>
                <a:gd name="T41" fmla="*/ 102 h 116"/>
                <a:gd name="T42" fmla="*/ 74 w 107"/>
                <a:gd name="T43" fmla="*/ 110 h 116"/>
                <a:gd name="T44" fmla="*/ 79 w 107"/>
                <a:gd name="T45" fmla="*/ 115 h 116"/>
                <a:gd name="T46" fmla="*/ 88 w 107"/>
                <a:gd name="T47" fmla="*/ 107 h 116"/>
                <a:gd name="T48" fmla="*/ 94 w 107"/>
                <a:gd name="T49" fmla="*/ 98 h 116"/>
                <a:gd name="T50" fmla="*/ 94 w 107"/>
                <a:gd name="T51" fmla="*/ 88 h 116"/>
                <a:gd name="T52" fmla="*/ 93 w 107"/>
                <a:gd name="T53" fmla="*/ 74 h 116"/>
                <a:gd name="T54" fmla="*/ 88 w 107"/>
                <a:gd name="T55" fmla="*/ 67 h 116"/>
                <a:gd name="T56" fmla="*/ 94 w 107"/>
                <a:gd name="T57" fmla="*/ 60 h 116"/>
                <a:gd name="T58" fmla="*/ 102 w 107"/>
                <a:gd name="T59" fmla="*/ 58 h 116"/>
                <a:gd name="T60" fmla="*/ 102 w 107"/>
                <a:gd name="T61" fmla="*/ 47 h 116"/>
                <a:gd name="T62" fmla="*/ 104 w 107"/>
                <a:gd name="T63" fmla="*/ 41 h 116"/>
                <a:gd name="T64" fmla="*/ 97 w 107"/>
                <a:gd name="T65" fmla="*/ 41 h 116"/>
                <a:gd name="T66" fmla="*/ 89 w 107"/>
                <a:gd name="T67" fmla="*/ 46 h 116"/>
                <a:gd name="T68" fmla="*/ 82 w 107"/>
                <a:gd name="T69" fmla="*/ 41 h 116"/>
                <a:gd name="T70" fmla="*/ 72 w 107"/>
                <a:gd name="T71" fmla="*/ 39 h 116"/>
                <a:gd name="T72" fmla="*/ 63 w 107"/>
                <a:gd name="T73" fmla="*/ 45 h 116"/>
                <a:gd name="T74" fmla="*/ 64 w 107"/>
                <a:gd name="T75" fmla="*/ 34 h 116"/>
                <a:gd name="T76" fmla="*/ 57 w 107"/>
                <a:gd name="T77" fmla="*/ 31 h 116"/>
                <a:gd name="T78" fmla="*/ 60 w 107"/>
                <a:gd name="T79" fmla="*/ 23 h 116"/>
                <a:gd name="T80" fmla="*/ 51 w 107"/>
                <a:gd name="T81" fmla="*/ 30 h 116"/>
                <a:gd name="T82" fmla="*/ 47 w 107"/>
                <a:gd name="T83" fmla="*/ 27 h 116"/>
                <a:gd name="T84" fmla="*/ 57 w 107"/>
                <a:gd name="T85" fmla="*/ 19 h 116"/>
                <a:gd name="T86" fmla="*/ 57 w 107"/>
                <a:gd name="T87" fmla="*/ 11 h 116"/>
                <a:gd name="T88" fmla="*/ 47 w 107"/>
                <a:gd name="T89" fmla="*/ 11 h 116"/>
                <a:gd name="T90" fmla="*/ 34 w 107"/>
                <a:gd name="T91" fmla="*/ 9 h 116"/>
                <a:gd name="T92" fmla="*/ 23 w 107"/>
                <a:gd name="T93" fmla="*/ 7 h 116"/>
                <a:gd name="T94" fmla="*/ 12 w 107"/>
                <a:gd name="T95" fmla="*/ 0 h 1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07"/>
                <a:gd name="T145" fmla="*/ 0 h 116"/>
                <a:gd name="T146" fmla="*/ 107 w 107"/>
                <a:gd name="T147" fmla="*/ 116 h 11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07" h="116">
                  <a:moveTo>
                    <a:pt x="3" y="1"/>
                  </a:moveTo>
                  <a:lnTo>
                    <a:pt x="1" y="5"/>
                  </a:lnTo>
                  <a:lnTo>
                    <a:pt x="0" y="8"/>
                  </a:lnTo>
                  <a:lnTo>
                    <a:pt x="1" y="11"/>
                  </a:lnTo>
                  <a:lnTo>
                    <a:pt x="3" y="13"/>
                  </a:lnTo>
                  <a:lnTo>
                    <a:pt x="4" y="16"/>
                  </a:lnTo>
                  <a:lnTo>
                    <a:pt x="7" y="17"/>
                  </a:lnTo>
                  <a:lnTo>
                    <a:pt x="9" y="21"/>
                  </a:lnTo>
                  <a:lnTo>
                    <a:pt x="10" y="25"/>
                  </a:lnTo>
                  <a:lnTo>
                    <a:pt x="13" y="26"/>
                  </a:lnTo>
                  <a:lnTo>
                    <a:pt x="16" y="30"/>
                  </a:lnTo>
                  <a:lnTo>
                    <a:pt x="15" y="33"/>
                  </a:lnTo>
                  <a:lnTo>
                    <a:pt x="12" y="36"/>
                  </a:lnTo>
                  <a:lnTo>
                    <a:pt x="7" y="38"/>
                  </a:lnTo>
                  <a:lnTo>
                    <a:pt x="3" y="41"/>
                  </a:lnTo>
                  <a:lnTo>
                    <a:pt x="2" y="43"/>
                  </a:lnTo>
                  <a:lnTo>
                    <a:pt x="2" y="47"/>
                  </a:lnTo>
                  <a:lnTo>
                    <a:pt x="4" y="47"/>
                  </a:lnTo>
                  <a:lnTo>
                    <a:pt x="6" y="45"/>
                  </a:lnTo>
                  <a:lnTo>
                    <a:pt x="8" y="44"/>
                  </a:lnTo>
                  <a:lnTo>
                    <a:pt x="11" y="45"/>
                  </a:lnTo>
                  <a:lnTo>
                    <a:pt x="10" y="47"/>
                  </a:lnTo>
                  <a:lnTo>
                    <a:pt x="9" y="48"/>
                  </a:lnTo>
                  <a:lnTo>
                    <a:pt x="7" y="50"/>
                  </a:lnTo>
                  <a:lnTo>
                    <a:pt x="7" y="53"/>
                  </a:lnTo>
                  <a:lnTo>
                    <a:pt x="6" y="55"/>
                  </a:lnTo>
                  <a:lnTo>
                    <a:pt x="6" y="57"/>
                  </a:lnTo>
                  <a:lnTo>
                    <a:pt x="8" y="59"/>
                  </a:lnTo>
                  <a:lnTo>
                    <a:pt x="12" y="58"/>
                  </a:lnTo>
                  <a:lnTo>
                    <a:pt x="13" y="60"/>
                  </a:lnTo>
                  <a:lnTo>
                    <a:pt x="16" y="64"/>
                  </a:lnTo>
                  <a:lnTo>
                    <a:pt x="17" y="66"/>
                  </a:lnTo>
                  <a:lnTo>
                    <a:pt x="15" y="67"/>
                  </a:lnTo>
                  <a:lnTo>
                    <a:pt x="12" y="66"/>
                  </a:lnTo>
                  <a:lnTo>
                    <a:pt x="10" y="67"/>
                  </a:lnTo>
                  <a:lnTo>
                    <a:pt x="10" y="69"/>
                  </a:lnTo>
                  <a:lnTo>
                    <a:pt x="12" y="71"/>
                  </a:lnTo>
                  <a:lnTo>
                    <a:pt x="12" y="72"/>
                  </a:lnTo>
                  <a:lnTo>
                    <a:pt x="14" y="75"/>
                  </a:lnTo>
                  <a:lnTo>
                    <a:pt x="18" y="75"/>
                  </a:lnTo>
                  <a:lnTo>
                    <a:pt x="22" y="76"/>
                  </a:lnTo>
                  <a:lnTo>
                    <a:pt x="26" y="79"/>
                  </a:lnTo>
                  <a:lnTo>
                    <a:pt x="31" y="82"/>
                  </a:lnTo>
                  <a:lnTo>
                    <a:pt x="34" y="85"/>
                  </a:lnTo>
                  <a:lnTo>
                    <a:pt x="37" y="88"/>
                  </a:lnTo>
                  <a:lnTo>
                    <a:pt x="40" y="91"/>
                  </a:lnTo>
                  <a:lnTo>
                    <a:pt x="41" y="94"/>
                  </a:lnTo>
                  <a:lnTo>
                    <a:pt x="43" y="97"/>
                  </a:lnTo>
                  <a:lnTo>
                    <a:pt x="46" y="99"/>
                  </a:lnTo>
                  <a:lnTo>
                    <a:pt x="48" y="97"/>
                  </a:lnTo>
                  <a:lnTo>
                    <a:pt x="49" y="95"/>
                  </a:lnTo>
                  <a:lnTo>
                    <a:pt x="53" y="94"/>
                  </a:lnTo>
                  <a:lnTo>
                    <a:pt x="53" y="92"/>
                  </a:lnTo>
                  <a:lnTo>
                    <a:pt x="56" y="89"/>
                  </a:lnTo>
                  <a:lnTo>
                    <a:pt x="61" y="88"/>
                  </a:lnTo>
                  <a:lnTo>
                    <a:pt x="62" y="86"/>
                  </a:lnTo>
                  <a:lnTo>
                    <a:pt x="65" y="84"/>
                  </a:lnTo>
                  <a:lnTo>
                    <a:pt x="66" y="86"/>
                  </a:lnTo>
                  <a:lnTo>
                    <a:pt x="67" y="90"/>
                  </a:lnTo>
                  <a:lnTo>
                    <a:pt x="68" y="92"/>
                  </a:lnTo>
                  <a:lnTo>
                    <a:pt x="71" y="94"/>
                  </a:lnTo>
                  <a:lnTo>
                    <a:pt x="70" y="98"/>
                  </a:lnTo>
                  <a:lnTo>
                    <a:pt x="70" y="102"/>
                  </a:lnTo>
                  <a:lnTo>
                    <a:pt x="71" y="105"/>
                  </a:lnTo>
                  <a:lnTo>
                    <a:pt x="73" y="107"/>
                  </a:lnTo>
                  <a:lnTo>
                    <a:pt x="74" y="110"/>
                  </a:lnTo>
                  <a:lnTo>
                    <a:pt x="75" y="112"/>
                  </a:lnTo>
                  <a:lnTo>
                    <a:pt x="77" y="114"/>
                  </a:lnTo>
                  <a:lnTo>
                    <a:pt x="79" y="115"/>
                  </a:lnTo>
                  <a:lnTo>
                    <a:pt x="83" y="115"/>
                  </a:lnTo>
                  <a:lnTo>
                    <a:pt x="86" y="111"/>
                  </a:lnTo>
                  <a:lnTo>
                    <a:pt x="88" y="107"/>
                  </a:lnTo>
                  <a:lnTo>
                    <a:pt x="92" y="106"/>
                  </a:lnTo>
                  <a:lnTo>
                    <a:pt x="94" y="102"/>
                  </a:lnTo>
                  <a:lnTo>
                    <a:pt x="94" y="98"/>
                  </a:lnTo>
                  <a:lnTo>
                    <a:pt x="96" y="93"/>
                  </a:lnTo>
                  <a:lnTo>
                    <a:pt x="96" y="90"/>
                  </a:lnTo>
                  <a:lnTo>
                    <a:pt x="94" y="88"/>
                  </a:lnTo>
                  <a:lnTo>
                    <a:pt x="92" y="84"/>
                  </a:lnTo>
                  <a:lnTo>
                    <a:pt x="93" y="79"/>
                  </a:lnTo>
                  <a:lnTo>
                    <a:pt x="93" y="74"/>
                  </a:lnTo>
                  <a:lnTo>
                    <a:pt x="92" y="73"/>
                  </a:lnTo>
                  <a:lnTo>
                    <a:pt x="90" y="70"/>
                  </a:lnTo>
                  <a:lnTo>
                    <a:pt x="88" y="67"/>
                  </a:lnTo>
                  <a:lnTo>
                    <a:pt x="89" y="64"/>
                  </a:lnTo>
                  <a:lnTo>
                    <a:pt x="91" y="61"/>
                  </a:lnTo>
                  <a:lnTo>
                    <a:pt x="94" y="60"/>
                  </a:lnTo>
                  <a:lnTo>
                    <a:pt x="97" y="61"/>
                  </a:lnTo>
                  <a:lnTo>
                    <a:pt x="99" y="59"/>
                  </a:lnTo>
                  <a:lnTo>
                    <a:pt x="102" y="58"/>
                  </a:lnTo>
                  <a:lnTo>
                    <a:pt x="103" y="54"/>
                  </a:lnTo>
                  <a:lnTo>
                    <a:pt x="102" y="50"/>
                  </a:lnTo>
                  <a:lnTo>
                    <a:pt x="102" y="47"/>
                  </a:lnTo>
                  <a:lnTo>
                    <a:pt x="104" y="44"/>
                  </a:lnTo>
                  <a:lnTo>
                    <a:pt x="106" y="43"/>
                  </a:lnTo>
                  <a:lnTo>
                    <a:pt x="104" y="41"/>
                  </a:lnTo>
                  <a:lnTo>
                    <a:pt x="101" y="43"/>
                  </a:lnTo>
                  <a:lnTo>
                    <a:pt x="99" y="43"/>
                  </a:lnTo>
                  <a:lnTo>
                    <a:pt x="97" y="41"/>
                  </a:lnTo>
                  <a:lnTo>
                    <a:pt x="94" y="42"/>
                  </a:lnTo>
                  <a:lnTo>
                    <a:pt x="92" y="43"/>
                  </a:lnTo>
                  <a:lnTo>
                    <a:pt x="89" y="46"/>
                  </a:lnTo>
                  <a:lnTo>
                    <a:pt x="87" y="46"/>
                  </a:lnTo>
                  <a:lnTo>
                    <a:pt x="86" y="42"/>
                  </a:lnTo>
                  <a:lnTo>
                    <a:pt x="82" y="41"/>
                  </a:lnTo>
                  <a:lnTo>
                    <a:pt x="78" y="41"/>
                  </a:lnTo>
                  <a:lnTo>
                    <a:pt x="75" y="39"/>
                  </a:lnTo>
                  <a:lnTo>
                    <a:pt x="72" y="39"/>
                  </a:lnTo>
                  <a:lnTo>
                    <a:pt x="69" y="41"/>
                  </a:lnTo>
                  <a:lnTo>
                    <a:pt x="67" y="43"/>
                  </a:lnTo>
                  <a:lnTo>
                    <a:pt x="63" y="45"/>
                  </a:lnTo>
                  <a:lnTo>
                    <a:pt x="63" y="41"/>
                  </a:lnTo>
                  <a:lnTo>
                    <a:pt x="65" y="38"/>
                  </a:lnTo>
                  <a:lnTo>
                    <a:pt x="64" y="34"/>
                  </a:lnTo>
                  <a:lnTo>
                    <a:pt x="61" y="33"/>
                  </a:lnTo>
                  <a:lnTo>
                    <a:pt x="55" y="34"/>
                  </a:lnTo>
                  <a:lnTo>
                    <a:pt x="57" y="31"/>
                  </a:lnTo>
                  <a:lnTo>
                    <a:pt x="59" y="29"/>
                  </a:lnTo>
                  <a:lnTo>
                    <a:pt x="61" y="25"/>
                  </a:lnTo>
                  <a:lnTo>
                    <a:pt x="60" y="23"/>
                  </a:lnTo>
                  <a:lnTo>
                    <a:pt x="57" y="23"/>
                  </a:lnTo>
                  <a:lnTo>
                    <a:pt x="53" y="26"/>
                  </a:lnTo>
                  <a:lnTo>
                    <a:pt x="51" y="30"/>
                  </a:lnTo>
                  <a:lnTo>
                    <a:pt x="47" y="32"/>
                  </a:lnTo>
                  <a:lnTo>
                    <a:pt x="45" y="31"/>
                  </a:lnTo>
                  <a:lnTo>
                    <a:pt x="47" y="27"/>
                  </a:lnTo>
                  <a:lnTo>
                    <a:pt x="50" y="24"/>
                  </a:lnTo>
                  <a:lnTo>
                    <a:pt x="53" y="21"/>
                  </a:lnTo>
                  <a:lnTo>
                    <a:pt x="57" y="19"/>
                  </a:lnTo>
                  <a:lnTo>
                    <a:pt x="58" y="16"/>
                  </a:lnTo>
                  <a:lnTo>
                    <a:pt x="59" y="14"/>
                  </a:lnTo>
                  <a:lnTo>
                    <a:pt x="57" y="11"/>
                  </a:lnTo>
                  <a:lnTo>
                    <a:pt x="53" y="12"/>
                  </a:lnTo>
                  <a:lnTo>
                    <a:pt x="51" y="14"/>
                  </a:lnTo>
                  <a:lnTo>
                    <a:pt x="47" y="11"/>
                  </a:lnTo>
                  <a:lnTo>
                    <a:pt x="42" y="8"/>
                  </a:lnTo>
                  <a:lnTo>
                    <a:pt x="37" y="8"/>
                  </a:lnTo>
                  <a:lnTo>
                    <a:pt x="34" y="9"/>
                  </a:lnTo>
                  <a:lnTo>
                    <a:pt x="29" y="10"/>
                  </a:lnTo>
                  <a:lnTo>
                    <a:pt x="25" y="8"/>
                  </a:lnTo>
                  <a:lnTo>
                    <a:pt x="23" y="7"/>
                  </a:lnTo>
                  <a:lnTo>
                    <a:pt x="20" y="5"/>
                  </a:lnTo>
                  <a:lnTo>
                    <a:pt x="17" y="3"/>
                  </a:lnTo>
                  <a:lnTo>
                    <a:pt x="12" y="0"/>
                  </a:lnTo>
                  <a:lnTo>
                    <a:pt x="7" y="0"/>
                  </a:lnTo>
                  <a:lnTo>
                    <a:pt x="3" y="1"/>
                  </a:lnTo>
                </a:path>
              </a:pathLst>
            </a:custGeom>
            <a:solidFill>
              <a:srgbClr val="A2FFA3"/>
            </a:solidFill>
            <a:ln w="12700" cap="rnd">
              <a:solidFill>
                <a:srgbClr val="000000"/>
              </a:solidFill>
              <a:round/>
              <a:headEnd/>
              <a:tailEnd/>
            </a:ln>
          </p:spPr>
          <p:txBody>
            <a:bodyPr/>
            <a:lstStyle/>
            <a:p>
              <a:endParaRPr lang="zh-CN" altLang="en-US"/>
            </a:p>
          </p:txBody>
        </p:sp>
        <p:grpSp>
          <p:nvGrpSpPr>
            <p:cNvPr id="213" name="Group 145">
              <a:extLst>
                <a:ext uri="{FF2B5EF4-FFF2-40B4-BE49-F238E27FC236}">
                  <a16:creationId xmlns:a16="http://schemas.microsoft.com/office/drawing/2014/main" id="{0B2D895D-BE64-4BE9-96CD-78CF19330D3D}"/>
                </a:ext>
              </a:extLst>
            </p:cNvPr>
            <p:cNvGrpSpPr>
              <a:grpSpLocks/>
            </p:cNvGrpSpPr>
            <p:nvPr/>
          </p:nvGrpSpPr>
          <p:grpSpPr bwMode="auto">
            <a:xfrm>
              <a:off x="4510" y="2395"/>
              <a:ext cx="166" cy="125"/>
              <a:chOff x="4510" y="2395"/>
              <a:chExt cx="166" cy="125"/>
            </a:xfrm>
          </p:grpSpPr>
          <p:sp>
            <p:nvSpPr>
              <p:cNvPr id="222" name="Freeform 146">
                <a:extLst>
                  <a:ext uri="{FF2B5EF4-FFF2-40B4-BE49-F238E27FC236}">
                    <a16:creationId xmlns:a16="http://schemas.microsoft.com/office/drawing/2014/main" id="{F520C46D-876C-4B43-9B85-F5A53DAD44E3}"/>
                  </a:ext>
                </a:extLst>
              </p:cNvPr>
              <p:cNvSpPr>
                <a:spLocks/>
              </p:cNvSpPr>
              <p:nvPr/>
            </p:nvSpPr>
            <p:spPr bwMode="auto">
              <a:xfrm>
                <a:off x="4510" y="2410"/>
                <a:ext cx="166" cy="110"/>
              </a:xfrm>
              <a:custGeom>
                <a:avLst/>
                <a:gdLst>
                  <a:gd name="T0" fmla="*/ 55 w 166"/>
                  <a:gd name="T1" fmla="*/ 90 h 110"/>
                  <a:gd name="T2" fmla="*/ 47 w 166"/>
                  <a:gd name="T3" fmla="*/ 95 h 110"/>
                  <a:gd name="T4" fmla="*/ 48 w 166"/>
                  <a:gd name="T5" fmla="*/ 104 h 110"/>
                  <a:gd name="T6" fmla="*/ 45 w 166"/>
                  <a:gd name="T7" fmla="*/ 105 h 110"/>
                  <a:gd name="T8" fmla="*/ 38 w 166"/>
                  <a:gd name="T9" fmla="*/ 102 h 110"/>
                  <a:gd name="T10" fmla="*/ 31 w 166"/>
                  <a:gd name="T11" fmla="*/ 102 h 110"/>
                  <a:gd name="T12" fmla="*/ 22 w 166"/>
                  <a:gd name="T13" fmla="*/ 97 h 110"/>
                  <a:gd name="T14" fmla="*/ 10 w 166"/>
                  <a:gd name="T15" fmla="*/ 92 h 110"/>
                  <a:gd name="T16" fmla="*/ 5 w 166"/>
                  <a:gd name="T17" fmla="*/ 85 h 110"/>
                  <a:gd name="T18" fmla="*/ 3 w 166"/>
                  <a:gd name="T19" fmla="*/ 80 h 110"/>
                  <a:gd name="T20" fmla="*/ 12 w 166"/>
                  <a:gd name="T21" fmla="*/ 71 h 110"/>
                  <a:gd name="T22" fmla="*/ 14 w 166"/>
                  <a:gd name="T23" fmla="*/ 59 h 110"/>
                  <a:gd name="T24" fmla="*/ 11 w 166"/>
                  <a:gd name="T25" fmla="*/ 48 h 110"/>
                  <a:gd name="T26" fmla="*/ 14 w 166"/>
                  <a:gd name="T27" fmla="*/ 48 h 110"/>
                  <a:gd name="T28" fmla="*/ 16 w 166"/>
                  <a:gd name="T29" fmla="*/ 40 h 110"/>
                  <a:gd name="T30" fmla="*/ 23 w 166"/>
                  <a:gd name="T31" fmla="*/ 38 h 110"/>
                  <a:gd name="T32" fmla="*/ 32 w 166"/>
                  <a:gd name="T33" fmla="*/ 41 h 110"/>
                  <a:gd name="T34" fmla="*/ 37 w 166"/>
                  <a:gd name="T35" fmla="*/ 37 h 110"/>
                  <a:gd name="T36" fmla="*/ 38 w 166"/>
                  <a:gd name="T37" fmla="*/ 31 h 110"/>
                  <a:gd name="T38" fmla="*/ 46 w 166"/>
                  <a:gd name="T39" fmla="*/ 27 h 110"/>
                  <a:gd name="T40" fmla="*/ 55 w 166"/>
                  <a:gd name="T41" fmla="*/ 25 h 110"/>
                  <a:gd name="T42" fmla="*/ 61 w 166"/>
                  <a:gd name="T43" fmla="*/ 30 h 110"/>
                  <a:gd name="T44" fmla="*/ 63 w 166"/>
                  <a:gd name="T45" fmla="*/ 24 h 110"/>
                  <a:gd name="T46" fmla="*/ 70 w 166"/>
                  <a:gd name="T47" fmla="*/ 14 h 110"/>
                  <a:gd name="T48" fmla="*/ 76 w 166"/>
                  <a:gd name="T49" fmla="*/ 3 h 110"/>
                  <a:gd name="T50" fmla="*/ 86 w 166"/>
                  <a:gd name="T51" fmla="*/ 0 h 110"/>
                  <a:gd name="T52" fmla="*/ 94 w 166"/>
                  <a:gd name="T53" fmla="*/ 2 h 110"/>
                  <a:gd name="T54" fmla="*/ 86 w 166"/>
                  <a:gd name="T55" fmla="*/ 5 h 110"/>
                  <a:gd name="T56" fmla="*/ 80 w 166"/>
                  <a:gd name="T57" fmla="*/ 7 h 110"/>
                  <a:gd name="T58" fmla="*/ 74 w 166"/>
                  <a:gd name="T59" fmla="*/ 14 h 110"/>
                  <a:gd name="T60" fmla="*/ 76 w 166"/>
                  <a:gd name="T61" fmla="*/ 17 h 110"/>
                  <a:gd name="T62" fmla="*/ 81 w 166"/>
                  <a:gd name="T63" fmla="*/ 10 h 110"/>
                  <a:gd name="T64" fmla="*/ 87 w 166"/>
                  <a:gd name="T65" fmla="*/ 7 h 110"/>
                  <a:gd name="T66" fmla="*/ 93 w 166"/>
                  <a:gd name="T67" fmla="*/ 10 h 110"/>
                  <a:gd name="T68" fmla="*/ 99 w 166"/>
                  <a:gd name="T69" fmla="*/ 10 h 110"/>
                  <a:gd name="T70" fmla="*/ 105 w 166"/>
                  <a:gd name="T71" fmla="*/ 16 h 110"/>
                  <a:gd name="T72" fmla="*/ 115 w 166"/>
                  <a:gd name="T73" fmla="*/ 23 h 110"/>
                  <a:gd name="T74" fmla="*/ 119 w 166"/>
                  <a:gd name="T75" fmla="*/ 25 h 110"/>
                  <a:gd name="T76" fmla="*/ 123 w 166"/>
                  <a:gd name="T77" fmla="*/ 22 h 110"/>
                  <a:gd name="T78" fmla="*/ 131 w 166"/>
                  <a:gd name="T79" fmla="*/ 24 h 110"/>
                  <a:gd name="T80" fmla="*/ 131 w 166"/>
                  <a:gd name="T81" fmla="*/ 34 h 110"/>
                  <a:gd name="T82" fmla="*/ 135 w 166"/>
                  <a:gd name="T83" fmla="*/ 42 h 110"/>
                  <a:gd name="T84" fmla="*/ 141 w 166"/>
                  <a:gd name="T85" fmla="*/ 49 h 110"/>
                  <a:gd name="T86" fmla="*/ 149 w 166"/>
                  <a:gd name="T87" fmla="*/ 50 h 110"/>
                  <a:gd name="T88" fmla="*/ 155 w 166"/>
                  <a:gd name="T89" fmla="*/ 53 h 110"/>
                  <a:gd name="T90" fmla="*/ 157 w 166"/>
                  <a:gd name="T91" fmla="*/ 67 h 110"/>
                  <a:gd name="T92" fmla="*/ 164 w 166"/>
                  <a:gd name="T93" fmla="*/ 78 h 110"/>
                  <a:gd name="T94" fmla="*/ 158 w 166"/>
                  <a:gd name="T95" fmla="*/ 84 h 110"/>
                  <a:gd name="T96" fmla="*/ 151 w 166"/>
                  <a:gd name="T97" fmla="*/ 90 h 110"/>
                  <a:gd name="T98" fmla="*/ 145 w 166"/>
                  <a:gd name="T99" fmla="*/ 85 h 110"/>
                  <a:gd name="T100" fmla="*/ 138 w 166"/>
                  <a:gd name="T101" fmla="*/ 77 h 110"/>
                  <a:gd name="T102" fmla="*/ 129 w 166"/>
                  <a:gd name="T103" fmla="*/ 81 h 110"/>
                  <a:gd name="T104" fmla="*/ 121 w 166"/>
                  <a:gd name="T105" fmla="*/ 88 h 110"/>
                  <a:gd name="T106" fmla="*/ 116 w 166"/>
                  <a:gd name="T107" fmla="*/ 91 h 110"/>
                  <a:gd name="T108" fmla="*/ 107 w 166"/>
                  <a:gd name="T109" fmla="*/ 95 h 110"/>
                  <a:gd name="T110" fmla="*/ 98 w 166"/>
                  <a:gd name="T111" fmla="*/ 95 h 110"/>
                  <a:gd name="T112" fmla="*/ 90 w 166"/>
                  <a:gd name="T113" fmla="*/ 93 h 110"/>
                  <a:gd name="T114" fmla="*/ 84 w 166"/>
                  <a:gd name="T115" fmla="*/ 95 h 110"/>
                  <a:gd name="T116" fmla="*/ 77 w 166"/>
                  <a:gd name="T117" fmla="*/ 88 h 110"/>
                  <a:gd name="T118" fmla="*/ 67 w 166"/>
                  <a:gd name="T119" fmla="*/ 86 h 110"/>
                  <a:gd name="T120" fmla="*/ 60 w 166"/>
                  <a:gd name="T121" fmla="*/ 88 h 11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66"/>
                  <a:gd name="T184" fmla="*/ 0 h 110"/>
                  <a:gd name="T185" fmla="*/ 166 w 166"/>
                  <a:gd name="T186" fmla="*/ 110 h 11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66" h="110">
                    <a:moveTo>
                      <a:pt x="60" y="88"/>
                    </a:moveTo>
                    <a:lnTo>
                      <a:pt x="58" y="90"/>
                    </a:lnTo>
                    <a:lnTo>
                      <a:pt x="55" y="90"/>
                    </a:lnTo>
                    <a:lnTo>
                      <a:pt x="52" y="92"/>
                    </a:lnTo>
                    <a:lnTo>
                      <a:pt x="49" y="93"/>
                    </a:lnTo>
                    <a:lnTo>
                      <a:pt x="47" y="95"/>
                    </a:lnTo>
                    <a:lnTo>
                      <a:pt x="46" y="97"/>
                    </a:lnTo>
                    <a:lnTo>
                      <a:pt x="47" y="100"/>
                    </a:lnTo>
                    <a:lnTo>
                      <a:pt x="48" y="104"/>
                    </a:lnTo>
                    <a:lnTo>
                      <a:pt x="46" y="106"/>
                    </a:lnTo>
                    <a:lnTo>
                      <a:pt x="46" y="109"/>
                    </a:lnTo>
                    <a:lnTo>
                      <a:pt x="45" y="105"/>
                    </a:lnTo>
                    <a:lnTo>
                      <a:pt x="42" y="103"/>
                    </a:lnTo>
                    <a:lnTo>
                      <a:pt x="39" y="102"/>
                    </a:lnTo>
                    <a:lnTo>
                      <a:pt x="38" y="102"/>
                    </a:lnTo>
                    <a:lnTo>
                      <a:pt x="35" y="103"/>
                    </a:lnTo>
                    <a:lnTo>
                      <a:pt x="32" y="102"/>
                    </a:lnTo>
                    <a:lnTo>
                      <a:pt x="31" y="102"/>
                    </a:lnTo>
                    <a:lnTo>
                      <a:pt x="28" y="100"/>
                    </a:lnTo>
                    <a:lnTo>
                      <a:pt x="26" y="98"/>
                    </a:lnTo>
                    <a:lnTo>
                      <a:pt x="22" y="97"/>
                    </a:lnTo>
                    <a:lnTo>
                      <a:pt x="18" y="95"/>
                    </a:lnTo>
                    <a:lnTo>
                      <a:pt x="13" y="93"/>
                    </a:lnTo>
                    <a:lnTo>
                      <a:pt x="10" y="92"/>
                    </a:lnTo>
                    <a:lnTo>
                      <a:pt x="9" y="90"/>
                    </a:lnTo>
                    <a:lnTo>
                      <a:pt x="7" y="88"/>
                    </a:lnTo>
                    <a:lnTo>
                      <a:pt x="5" y="85"/>
                    </a:lnTo>
                    <a:lnTo>
                      <a:pt x="2" y="84"/>
                    </a:lnTo>
                    <a:lnTo>
                      <a:pt x="0" y="84"/>
                    </a:lnTo>
                    <a:lnTo>
                      <a:pt x="3" y="80"/>
                    </a:lnTo>
                    <a:lnTo>
                      <a:pt x="6" y="77"/>
                    </a:lnTo>
                    <a:lnTo>
                      <a:pt x="10" y="75"/>
                    </a:lnTo>
                    <a:lnTo>
                      <a:pt x="12" y="71"/>
                    </a:lnTo>
                    <a:lnTo>
                      <a:pt x="12" y="67"/>
                    </a:lnTo>
                    <a:lnTo>
                      <a:pt x="14" y="63"/>
                    </a:lnTo>
                    <a:lnTo>
                      <a:pt x="14" y="59"/>
                    </a:lnTo>
                    <a:lnTo>
                      <a:pt x="12" y="57"/>
                    </a:lnTo>
                    <a:lnTo>
                      <a:pt x="10" y="54"/>
                    </a:lnTo>
                    <a:lnTo>
                      <a:pt x="11" y="48"/>
                    </a:lnTo>
                    <a:lnTo>
                      <a:pt x="11" y="43"/>
                    </a:lnTo>
                    <a:lnTo>
                      <a:pt x="12" y="47"/>
                    </a:lnTo>
                    <a:lnTo>
                      <a:pt x="14" y="48"/>
                    </a:lnTo>
                    <a:lnTo>
                      <a:pt x="16" y="46"/>
                    </a:lnTo>
                    <a:lnTo>
                      <a:pt x="15" y="42"/>
                    </a:lnTo>
                    <a:lnTo>
                      <a:pt x="16" y="40"/>
                    </a:lnTo>
                    <a:lnTo>
                      <a:pt x="17" y="38"/>
                    </a:lnTo>
                    <a:lnTo>
                      <a:pt x="20" y="37"/>
                    </a:lnTo>
                    <a:lnTo>
                      <a:pt x="23" y="38"/>
                    </a:lnTo>
                    <a:lnTo>
                      <a:pt x="26" y="41"/>
                    </a:lnTo>
                    <a:lnTo>
                      <a:pt x="29" y="41"/>
                    </a:lnTo>
                    <a:lnTo>
                      <a:pt x="32" y="41"/>
                    </a:lnTo>
                    <a:lnTo>
                      <a:pt x="35" y="42"/>
                    </a:lnTo>
                    <a:lnTo>
                      <a:pt x="37" y="41"/>
                    </a:lnTo>
                    <a:lnTo>
                      <a:pt x="37" y="37"/>
                    </a:lnTo>
                    <a:lnTo>
                      <a:pt x="39" y="36"/>
                    </a:lnTo>
                    <a:lnTo>
                      <a:pt x="38" y="34"/>
                    </a:lnTo>
                    <a:lnTo>
                      <a:pt x="38" y="31"/>
                    </a:lnTo>
                    <a:lnTo>
                      <a:pt x="40" y="29"/>
                    </a:lnTo>
                    <a:lnTo>
                      <a:pt x="43" y="30"/>
                    </a:lnTo>
                    <a:lnTo>
                      <a:pt x="46" y="27"/>
                    </a:lnTo>
                    <a:lnTo>
                      <a:pt x="50" y="26"/>
                    </a:lnTo>
                    <a:lnTo>
                      <a:pt x="52" y="27"/>
                    </a:lnTo>
                    <a:lnTo>
                      <a:pt x="55" y="25"/>
                    </a:lnTo>
                    <a:lnTo>
                      <a:pt x="59" y="25"/>
                    </a:lnTo>
                    <a:lnTo>
                      <a:pt x="60" y="28"/>
                    </a:lnTo>
                    <a:lnTo>
                      <a:pt x="61" y="30"/>
                    </a:lnTo>
                    <a:lnTo>
                      <a:pt x="64" y="30"/>
                    </a:lnTo>
                    <a:lnTo>
                      <a:pt x="65" y="28"/>
                    </a:lnTo>
                    <a:lnTo>
                      <a:pt x="63" y="24"/>
                    </a:lnTo>
                    <a:lnTo>
                      <a:pt x="64" y="21"/>
                    </a:lnTo>
                    <a:lnTo>
                      <a:pt x="67" y="18"/>
                    </a:lnTo>
                    <a:lnTo>
                      <a:pt x="70" y="14"/>
                    </a:lnTo>
                    <a:lnTo>
                      <a:pt x="72" y="10"/>
                    </a:lnTo>
                    <a:lnTo>
                      <a:pt x="74" y="7"/>
                    </a:lnTo>
                    <a:lnTo>
                      <a:pt x="76" y="3"/>
                    </a:lnTo>
                    <a:lnTo>
                      <a:pt x="79" y="1"/>
                    </a:lnTo>
                    <a:lnTo>
                      <a:pt x="83" y="1"/>
                    </a:lnTo>
                    <a:lnTo>
                      <a:pt x="86" y="0"/>
                    </a:lnTo>
                    <a:lnTo>
                      <a:pt x="89" y="0"/>
                    </a:lnTo>
                    <a:lnTo>
                      <a:pt x="92" y="0"/>
                    </a:lnTo>
                    <a:lnTo>
                      <a:pt x="94" y="2"/>
                    </a:lnTo>
                    <a:lnTo>
                      <a:pt x="93" y="5"/>
                    </a:lnTo>
                    <a:lnTo>
                      <a:pt x="90" y="5"/>
                    </a:lnTo>
                    <a:lnTo>
                      <a:pt x="86" y="5"/>
                    </a:lnTo>
                    <a:lnTo>
                      <a:pt x="83" y="5"/>
                    </a:lnTo>
                    <a:lnTo>
                      <a:pt x="83" y="7"/>
                    </a:lnTo>
                    <a:lnTo>
                      <a:pt x="80" y="7"/>
                    </a:lnTo>
                    <a:lnTo>
                      <a:pt x="78" y="8"/>
                    </a:lnTo>
                    <a:lnTo>
                      <a:pt x="76" y="11"/>
                    </a:lnTo>
                    <a:lnTo>
                      <a:pt x="74" y="14"/>
                    </a:lnTo>
                    <a:lnTo>
                      <a:pt x="73" y="16"/>
                    </a:lnTo>
                    <a:lnTo>
                      <a:pt x="74" y="17"/>
                    </a:lnTo>
                    <a:lnTo>
                      <a:pt x="76" y="17"/>
                    </a:lnTo>
                    <a:lnTo>
                      <a:pt x="77" y="14"/>
                    </a:lnTo>
                    <a:lnTo>
                      <a:pt x="79" y="11"/>
                    </a:lnTo>
                    <a:lnTo>
                      <a:pt x="81" y="10"/>
                    </a:lnTo>
                    <a:lnTo>
                      <a:pt x="83" y="11"/>
                    </a:lnTo>
                    <a:lnTo>
                      <a:pt x="85" y="8"/>
                    </a:lnTo>
                    <a:lnTo>
                      <a:pt x="87" y="7"/>
                    </a:lnTo>
                    <a:lnTo>
                      <a:pt x="89" y="8"/>
                    </a:lnTo>
                    <a:lnTo>
                      <a:pt x="91" y="10"/>
                    </a:lnTo>
                    <a:lnTo>
                      <a:pt x="93" y="10"/>
                    </a:lnTo>
                    <a:lnTo>
                      <a:pt x="95" y="7"/>
                    </a:lnTo>
                    <a:lnTo>
                      <a:pt x="98" y="8"/>
                    </a:lnTo>
                    <a:lnTo>
                      <a:pt x="99" y="10"/>
                    </a:lnTo>
                    <a:lnTo>
                      <a:pt x="100" y="13"/>
                    </a:lnTo>
                    <a:lnTo>
                      <a:pt x="102" y="14"/>
                    </a:lnTo>
                    <a:lnTo>
                      <a:pt x="105" y="16"/>
                    </a:lnTo>
                    <a:lnTo>
                      <a:pt x="110" y="17"/>
                    </a:lnTo>
                    <a:lnTo>
                      <a:pt x="113" y="20"/>
                    </a:lnTo>
                    <a:lnTo>
                      <a:pt x="115" y="23"/>
                    </a:lnTo>
                    <a:lnTo>
                      <a:pt x="116" y="26"/>
                    </a:lnTo>
                    <a:lnTo>
                      <a:pt x="117" y="27"/>
                    </a:lnTo>
                    <a:lnTo>
                      <a:pt x="119" y="25"/>
                    </a:lnTo>
                    <a:lnTo>
                      <a:pt x="120" y="22"/>
                    </a:lnTo>
                    <a:lnTo>
                      <a:pt x="121" y="21"/>
                    </a:lnTo>
                    <a:lnTo>
                      <a:pt x="123" y="22"/>
                    </a:lnTo>
                    <a:lnTo>
                      <a:pt x="126" y="21"/>
                    </a:lnTo>
                    <a:lnTo>
                      <a:pt x="129" y="22"/>
                    </a:lnTo>
                    <a:lnTo>
                      <a:pt x="131" y="24"/>
                    </a:lnTo>
                    <a:lnTo>
                      <a:pt x="131" y="28"/>
                    </a:lnTo>
                    <a:lnTo>
                      <a:pt x="130" y="32"/>
                    </a:lnTo>
                    <a:lnTo>
                      <a:pt x="131" y="34"/>
                    </a:lnTo>
                    <a:lnTo>
                      <a:pt x="134" y="36"/>
                    </a:lnTo>
                    <a:lnTo>
                      <a:pt x="136" y="39"/>
                    </a:lnTo>
                    <a:lnTo>
                      <a:pt x="135" y="42"/>
                    </a:lnTo>
                    <a:lnTo>
                      <a:pt x="136" y="45"/>
                    </a:lnTo>
                    <a:lnTo>
                      <a:pt x="138" y="47"/>
                    </a:lnTo>
                    <a:lnTo>
                      <a:pt x="141" y="49"/>
                    </a:lnTo>
                    <a:lnTo>
                      <a:pt x="145" y="50"/>
                    </a:lnTo>
                    <a:lnTo>
                      <a:pt x="148" y="51"/>
                    </a:lnTo>
                    <a:lnTo>
                      <a:pt x="149" y="50"/>
                    </a:lnTo>
                    <a:lnTo>
                      <a:pt x="151" y="49"/>
                    </a:lnTo>
                    <a:lnTo>
                      <a:pt x="154" y="51"/>
                    </a:lnTo>
                    <a:lnTo>
                      <a:pt x="155" y="53"/>
                    </a:lnTo>
                    <a:lnTo>
                      <a:pt x="155" y="57"/>
                    </a:lnTo>
                    <a:lnTo>
                      <a:pt x="155" y="62"/>
                    </a:lnTo>
                    <a:lnTo>
                      <a:pt x="157" y="67"/>
                    </a:lnTo>
                    <a:lnTo>
                      <a:pt x="158" y="70"/>
                    </a:lnTo>
                    <a:lnTo>
                      <a:pt x="161" y="74"/>
                    </a:lnTo>
                    <a:lnTo>
                      <a:pt x="164" y="78"/>
                    </a:lnTo>
                    <a:lnTo>
                      <a:pt x="165" y="81"/>
                    </a:lnTo>
                    <a:lnTo>
                      <a:pt x="163" y="83"/>
                    </a:lnTo>
                    <a:lnTo>
                      <a:pt x="158" y="84"/>
                    </a:lnTo>
                    <a:lnTo>
                      <a:pt x="157" y="87"/>
                    </a:lnTo>
                    <a:lnTo>
                      <a:pt x="154" y="90"/>
                    </a:lnTo>
                    <a:lnTo>
                      <a:pt x="151" y="90"/>
                    </a:lnTo>
                    <a:lnTo>
                      <a:pt x="149" y="89"/>
                    </a:lnTo>
                    <a:lnTo>
                      <a:pt x="148" y="86"/>
                    </a:lnTo>
                    <a:lnTo>
                      <a:pt x="145" y="85"/>
                    </a:lnTo>
                    <a:lnTo>
                      <a:pt x="144" y="82"/>
                    </a:lnTo>
                    <a:lnTo>
                      <a:pt x="141" y="80"/>
                    </a:lnTo>
                    <a:lnTo>
                      <a:pt x="138" y="77"/>
                    </a:lnTo>
                    <a:lnTo>
                      <a:pt x="134" y="75"/>
                    </a:lnTo>
                    <a:lnTo>
                      <a:pt x="131" y="77"/>
                    </a:lnTo>
                    <a:lnTo>
                      <a:pt x="129" y="81"/>
                    </a:lnTo>
                    <a:lnTo>
                      <a:pt x="128" y="85"/>
                    </a:lnTo>
                    <a:lnTo>
                      <a:pt x="124" y="86"/>
                    </a:lnTo>
                    <a:lnTo>
                      <a:pt x="121" y="88"/>
                    </a:lnTo>
                    <a:lnTo>
                      <a:pt x="119" y="89"/>
                    </a:lnTo>
                    <a:lnTo>
                      <a:pt x="117" y="89"/>
                    </a:lnTo>
                    <a:lnTo>
                      <a:pt x="116" y="91"/>
                    </a:lnTo>
                    <a:lnTo>
                      <a:pt x="115" y="94"/>
                    </a:lnTo>
                    <a:lnTo>
                      <a:pt x="111" y="95"/>
                    </a:lnTo>
                    <a:lnTo>
                      <a:pt x="107" y="95"/>
                    </a:lnTo>
                    <a:lnTo>
                      <a:pt x="104" y="96"/>
                    </a:lnTo>
                    <a:lnTo>
                      <a:pt x="101" y="97"/>
                    </a:lnTo>
                    <a:lnTo>
                      <a:pt x="98" y="95"/>
                    </a:lnTo>
                    <a:lnTo>
                      <a:pt x="95" y="95"/>
                    </a:lnTo>
                    <a:lnTo>
                      <a:pt x="92" y="95"/>
                    </a:lnTo>
                    <a:lnTo>
                      <a:pt x="90" y="93"/>
                    </a:lnTo>
                    <a:lnTo>
                      <a:pt x="88" y="92"/>
                    </a:lnTo>
                    <a:lnTo>
                      <a:pt x="86" y="93"/>
                    </a:lnTo>
                    <a:lnTo>
                      <a:pt x="84" y="95"/>
                    </a:lnTo>
                    <a:lnTo>
                      <a:pt x="82" y="94"/>
                    </a:lnTo>
                    <a:lnTo>
                      <a:pt x="79" y="91"/>
                    </a:lnTo>
                    <a:lnTo>
                      <a:pt x="77" y="88"/>
                    </a:lnTo>
                    <a:lnTo>
                      <a:pt x="74" y="87"/>
                    </a:lnTo>
                    <a:lnTo>
                      <a:pt x="70" y="88"/>
                    </a:lnTo>
                    <a:lnTo>
                      <a:pt x="67" y="86"/>
                    </a:lnTo>
                    <a:lnTo>
                      <a:pt x="64" y="84"/>
                    </a:lnTo>
                    <a:lnTo>
                      <a:pt x="61" y="85"/>
                    </a:lnTo>
                    <a:lnTo>
                      <a:pt x="60" y="88"/>
                    </a:lnTo>
                  </a:path>
                </a:pathLst>
              </a:custGeom>
              <a:solidFill>
                <a:srgbClr val="A2FFA3"/>
              </a:solidFill>
              <a:ln w="12700" cap="rnd">
                <a:solidFill>
                  <a:srgbClr val="000000"/>
                </a:solidFill>
                <a:round/>
                <a:headEnd/>
                <a:tailEnd/>
              </a:ln>
            </p:spPr>
            <p:txBody>
              <a:bodyPr/>
              <a:lstStyle/>
              <a:p>
                <a:endParaRPr lang="zh-CN" altLang="en-US"/>
              </a:p>
            </p:txBody>
          </p:sp>
          <p:sp>
            <p:nvSpPr>
              <p:cNvPr id="223" name="Freeform 147">
                <a:extLst>
                  <a:ext uri="{FF2B5EF4-FFF2-40B4-BE49-F238E27FC236}">
                    <a16:creationId xmlns:a16="http://schemas.microsoft.com/office/drawing/2014/main" id="{8D1AA192-61FC-4E89-AC0F-72A5E7026526}"/>
                  </a:ext>
                </a:extLst>
              </p:cNvPr>
              <p:cNvSpPr>
                <a:spLocks/>
              </p:cNvSpPr>
              <p:nvPr/>
            </p:nvSpPr>
            <p:spPr bwMode="auto">
              <a:xfrm>
                <a:off x="4615" y="2395"/>
                <a:ext cx="29" cy="32"/>
              </a:xfrm>
              <a:custGeom>
                <a:avLst/>
                <a:gdLst>
                  <a:gd name="T0" fmla="*/ 6 w 29"/>
                  <a:gd name="T1" fmla="*/ 0 h 32"/>
                  <a:gd name="T2" fmla="*/ 11 w 29"/>
                  <a:gd name="T3" fmla="*/ 0 h 32"/>
                  <a:gd name="T4" fmla="*/ 13 w 29"/>
                  <a:gd name="T5" fmla="*/ 3 h 32"/>
                  <a:gd name="T6" fmla="*/ 16 w 29"/>
                  <a:gd name="T7" fmla="*/ 5 h 32"/>
                  <a:gd name="T8" fmla="*/ 21 w 29"/>
                  <a:gd name="T9" fmla="*/ 7 h 32"/>
                  <a:gd name="T10" fmla="*/ 23 w 29"/>
                  <a:gd name="T11" fmla="*/ 10 h 32"/>
                  <a:gd name="T12" fmla="*/ 22 w 29"/>
                  <a:gd name="T13" fmla="*/ 13 h 32"/>
                  <a:gd name="T14" fmla="*/ 22 w 29"/>
                  <a:gd name="T15" fmla="*/ 16 h 32"/>
                  <a:gd name="T16" fmla="*/ 26 w 29"/>
                  <a:gd name="T17" fmla="*/ 18 h 32"/>
                  <a:gd name="T18" fmla="*/ 28 w 29"/>
                  <a:gd name="T19" fmla="*/ 21 h 32"/>
                  <a:gd name="T20" fmla="*/ 27 w 29"/>
                  <a:gd name="T21" fmla="*/ 26 h 32"/>
                  <a:gd name="T22" fmla="*/ 24 w 29"/>
                  <a:gd name="T23" fmla="*/ 28 h 32"/>
                  <a:gd name="T24" fmla="*/ 22 w 29"/>
                  <a:gd name="T25" fmla="*/ 26 h 32"/>
                  <a:gd name="T26" fmla="*/ 24 w 29"/>
                  <a:gd name="T27" fmla="*/ 22 h 32"/>
                  <a:gd name="T28" fmla="*/ 23 w 29"/>
                  <a:gd name="T29" fmla="*/ 20 h 32"/>
                  <a:gd name="T30" fmla="*/ 19 w 29"/>
                  <a:gd name="T31" fmla="*/ 21 h 32"/>
                  <a:gd name="T32" fmla="*/ 16 w 29"/>
                  <a:gd name="T33" fmla="*/ 22 h 32"/>
                  <a:gd name="T34" fmla="*/ 16 w 29"/>
                  <a:gd name="T35" fmla="*/ 24 h 32"/>
                  <a:gd name="T36" fmla="*/ 14 w 29"/>
                  <a:gd name="T37" fmla="*/ 25 h 32"/>
                  <a:gd name="T38" fmla="*/ 12 w 29"/>
                  <a:gd name="T39" fmla="*/ 26 h 32"/>
                  <a:gd name="T40" fmla="*/ 12 w 29"/>
                  <a:gd name="T41" fmla="*/ 28 h 32"/>
                  <a:gd name="T42" fmla="*/ 12 w 29"/>
                  <a:gd name="T43" fmla="*/ 31 h 32"/>
                  <a:gd name="T44" fmla="*/ 8 w 29"/>
                  <a:gd name="T45" fmla="*/ 31 h 32"/>
                  <a:gd name="T46" fmla="*/ 3 w 29"/>
                  <a:gd name="T47" fmla="*/ 29 h 32"/>
                  <a:gd name="T48" fmla="*/ 0 w 29"/>
                  <a:gd name="T49" fmla="*/ 27 h 32"/>
                  <a:gd name="T50" fmla="*/ 0 w 29"/>
                  <a:gd name="T51" fmla="*/ 24 h 32"/>
                  <a:gd name="T52" fmla="*/ 3 w 29"/>
                  <a:gd name="T53" fmla="*/ 22 h 32"/>
                  <a:gd name="T54" fmla="*/ 6 w 29"/>
                  <a:gd name="T55" fmla="*/ 22 h 32"/>
                  <a:gd name="T56" fmla="*/ 5 w 29"/>
                  <a:gd name="T57" fmla="*/ 20 h 32"/>
                  <a:gd name="T58" fmla="*/ 2 w 29"/>
                  <a:gd name="T59" fmla="*/ 19 h 32"/>
                  <a:gd name="T60" fmla="*/ 2 w 29"/>
                  <a:gd name="T61" fmla="*/ 17 h 32"/>
                  <a:gd name="T62" fmla="*/ 4 w 29"/>
                  <a:gd name="T63" fmla="*/ 16 h 32"/>
                  <a:gd name="T64" fmla="*/ 2 w 29"/>
                  <a:gd name="T65" fmla="*/ 13 h 32"/>
                  <a:gd name="T66" fmla="*/ 4 w 29"/>
                  <a:gd name="T67" fmla="*/ 10 h 32"/>
                  <a:gd name="T68" fmla="*/ 6 w 29"/>
                  <a:gd name="T69" fmla="*/ 12 h 32"/>
                  <a:gd name="T70" fmla="*/ 8 w 29"/>
                  <a:gd name="T71" fmla="*/ 12 h 32"/>
                  <a:gd name="T72" fmla="*/ 11 w 29"/>
                  <a:gd name="T73" fmla="*/ 12 h 32"/>
                  <a:gd name="T74" fmla="*/ 14 w 29"/>
                  <a:gd name="T75" fmla="*/ 16 h 32"/>
                  <a:gd name="T76" fmla="*/ 16 w 29"/>
                  <a:gd name="T77" fmla="*/ 16 h 32"/>
                  <a:gd name="T78" fmla="*/ 17 w 29"/>
                  <a:gd name="T79" fmla="*/ 13 h 32"/>
                  <a:gd name="T80" fmla="*/ 14 w 29"/>
                  <a:gd name="T81" fmla="*/ 9 h 32"/>
                  <a:gd name="T82" fmla="*/ 10 w 29"/>
                  <a:gd name="T83" fmla="*/ 7 h 32"/>
                  <a:gd name="T84" fmla="*/ 5 w 29"/>
                  <a:gd name="T85" fmla="*/ 5 h 32"/>
                  <a:gd name="T86" fmla="*/ 1 w 29"/>
                  <a:gd name="T87" fmla="*/ 7 h 32"/>
                  <a:gd name="T88" fmla="*/ 2 w 29"/>
                  <a:gd name="T89" fmla="*/ 3 h 3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9"/>
                  <a:gd name="T136" fmla="*/ 0 h 32"/>
                  <a:gd name="T137" fmla="*/ 29 w 29"/>
                  <a:gd name="T138" fmla="*/ 32 h 3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9" h="32">
                    <a:moveTo>
                      <a:pt x="4" y="2"/>
                    </a:moveTo>
                    <a:lnTo>
                      <a:pt x="6" y="0"/>
                    </a:lnTo>
                    <a:lnTo>
                      <a:pt x="9" y="1"/>
                    </a:lnTo>
                    <a:lnTo>
                      <a:pt x="11" y="0"/>
                    </a:lnTo>
                    <a:lnTo>
                      <a:pt x="14" y="1"/>
                    </a:lnTo>
                    <a:lnTo>
                      <a:pt x="13" y="3"/>
                    </a:lnTo>
                    <a:lnTo>
                      <a:pt x="14" y="5"/>
                    </a:lnTo>
                    <a:lnTo>
                      <a:pt x="16" y="5"/>
                    </a:lnTo>
                    <a:lnTo>
                      <a:pt x="19" y="6"/>
                    </a:lnTo>
                    <a:lnTo>
                      <a:pt x="21" y="7"/>
                    </a:lnTo>
                    <a:lnTo>
                      <a:pt x="23" y="8"/>
                    </a:lnTo>
                    <a:lnTo>
                      <a:pt x="23" y="10"/>
                    </a:lnTo>
                    <a:lnTo>
                      <a:pt x="22" y="11"/>
                    </a:lnTo>
                    <a:lnTo>
                      <a:pt x="22" y="13"/>
                    </a:lnTo>
                    <a:lnTo>
                      <a:pt x="21" y="15"/>
                    </a:lnTo>
                    <a:lnTo>
                      <a:pt x="22" y="16"/>
                    </a:lnTo>
                    <a:lnTo>
                      <a:pt x="24" y="17"/>
                    </a:lnTo>
                    <a:lnTo>
                      <a:pt x="26" y="18"/>
                    </a:lnTo>
                    <a:lnTo>
                      <a:pt x="27" y="20"/>
                    </a:lnTo>
                    <a:lnTo>
                      <a:pt x="28" y="21"/>
                    </a:lnTo>
                    <a:lnTo>
                      <a:pt x="28" y="24"/>
                    </a:lnTo>
                    <a:lnTo>
                      <a:pt x="27" y="26"/>
                    </a:lnTo>
                    <a:lnTo>
                      <a:pt x="26" y="27"/>
                    </a:lnTo>
                    <a:lnTo>
                      <a:pt x="24" y="28"/>
                    </a:lnTo>
                    <a:lnTo>
                      <a:pt x="23" y="27"/>
                    </a:lnTo>
                    <a:lnTo>
                      <a:pt x="22" y="26"/>
                    </a:lnTo>
                    <a:lnTo>
                      <a:pt x="23" y="24"/>
                    </a:lnTo>
                    <a:lnTo>
                      <a:pt x="24" y="22"/>
                    </a:lnTo>
                    <a:lnTo>
                      <a:pt x="24" y="21"/>
                    </a:lnTo>
                    <a:lnTo>
                      <a:pt x="23" y="20"/>
                    </a:lnTo>
                    <a:lnTo>
                      <a:pt x="21" y="20"/>
                    </a:lnTo>
                    <a:lnTo>
                      <a:pt x="19" y="21"/>
                    </a:lnTo>
                    <a:lnTo>
                      <a:pt x="18" y="21"/>
                    </a:lnTo>
                    <a:lnTo>
                      <a:pt x="16" y="22"/>
                    </a:lnTo>
                    <a:lnTo>
                      <a:pt x="16" y="23"/>
                    </a:lnTo>
                    <a:lnTo>
                      <a:pt x="16" y="24"/>
                    </a:lnTo>
                    <a:lnTo>
                      <a:pt x="15" y="25"/>
                    </a:lnTo>
                    <a:lnTo>
                      <a:pt x="14" y="25"/>
                    </a:lnTo>
                    <a:lnTo>
                      <a:pt x="13" y="25"/>
                    </a:lnTo>
                    <a:lnTo>
                      <a:pt x="12" y="26"/>
                    </a:lnTo>
                    <a:lnTo>
                      <a:pt x="11" y="27"/>
                    </a:lnTo>
                    <a:lnTo>
                      <a:pt x="12" y="28"/>
                    </a:lnTo>
                    <a:lnTo>
                      <a:pt x="12" y="29"/>
                    </a:lnTo>
                    <a:lnTo>
                      <a:pt x="12" y="31"/>
                    </a:lnTo>
                    <a:lnTo>
                      <a:pt x="10" y="31"/>
                    </a:lnTo>
                    <a:lnTo>
                      <a:pt x="8" y="31"/>
                    </a:lnTo>
                    <a:lnTo>
                      <a:pt x="6" y="29"/>
                    </a:lnTo>
                    <a:lnTo>
                      <a:pt x="3" y="29"/>
                    </a:lnTo>
                    <a:lnTo>
                      <a:pt x="2" y="28"/>
                    </a:lnTo>
                    <a:lnTo>
                      <a:pt x="0" y="27"/>
                    </a:lnTo>
                    <a:lnTo>
                      <a:pt x="0" y="26"/>
                    </a:lnTo>
                    <a:lnTo>
                      <a:pt x="0" y="24"/>
                    </a:lnTo>
                    <a:lnTo>
                      <a:pt x="0" y="23"/>
                    </a:lnTo>
                    <a:lnTo>
                      <a:pt x="3" y="22"/>
                    </a:lnTo>
                    <a:lnTo>
                      <a:pt x="5" y="22"/>
                    </a:lnTo>
                    <a:lnTo>
                      <a:pt x="6" y="22"/>
                    </a:lnTo>
                    <a:lnTo>
                      <a:pt x="6" y="21"/>
                    </a:lnTo>
                    <a:lnTo>
                      <a:pt x="5" y="20"/>
                    </a:lnTo>
                    <a:lnTo>
                      <a:pt x="4" y="19"/>
                    </a:lnTo>
                    <a:lnTo>
                      <a:pt x="2" y="19"/>
                    </a:lnTo>
                    <a:lnTo>
                      <a:pt x="1" y="18"/>
                    </a:lnTo>
                    <a:lnTo>
                      <a:pt x="2" y="17"/>
                    </a:lnTo>
                    <a:lnTo>
                      <a:pt x="3" y="16"/>
                    </a:lnTo>
                    <a:lnTo>
                      <a:pt x="4" y="16"/>
                    </a:lnTo>
                    <a:lnTo>
                      <a:pt x="3" y="14"/>
                    </a:lnTo>
                    <a:lnTo>
                      <a:pt x="2" y="13"/>
                    </a:lnTo>
                    <a:lnTo>
                      <a:pt x="3" y="11"/>
                    </a:lnTo>
                    <a:lnTo>
                      <a:pt x="4" y="10"/>
                    </a:lnTo>
                    <a:lnTo>
                      <a:pt x="5" y="11"/>
                    </a:lnTo>
                    <a:lnTo>
                      <a:pt x="6" y="12"/>
                    </a:lnTo>
                    <a:lnTo>
                      <a:pt x="6" y="13"/>
                    </a:lnTo>
                    <a:lnTo>
                      <a:pt x="8" y="12"/>
                    </a:lnTo>
                    <a:lnTo>
                      <a:pt x="9" y="12"/>
                    </a:lnTo>
                    <a:lnTo>
                      <a:pt x="11" y="12"/>
                    </a:lnTo>
                    <a:lnTo>
                      <a:pt x="13" y="14"/>
                    </a:lnTo>
                    <a:lnTo>
                      <a:pt x="14" y="16"/>
                    </a:lnTo>
                    <a:lnTo>
                      <a:pt x="15" y="17"/>
                    </a:lnTo>
                    <a:lnTo>
                      <a:pt x="16" y="16"/>
                    </a:lnTo>
                    <a:lnTo>
                      <a:pt x="17" y="15"/>
                    </a:lnTo>
                    <a:lnTo>
                      <a:pt x="17" y="13"/>
                    </a:lnTo>
                    <a:lnTo>
                      <a:pt x="16" y="10"/>
                    </a:lnTo>
                    <a:lnTo>
                      <a:pt x="14" y="9"/>
                    </a:lnTo>
                    <a:lnTo>
                      <a:pt x="12" y="8"/>
                    </a:lnTo>
                    <a:lnTo>
                      <a:pt x="10" y="7"/>
                    </a:lnTo>
                    <a:lnTo>
                      <a:pt x="7" y="6"/>
                    </a:lnTo>
                    <a:lnTo>
                      <a:pt x="5" y="5"/>
                    </a:lnTo>
                    <a:lnTo>
                      <a:pt x="3" y="8"/>
                    </a:lnTo>
                    <a:lnTo>
                      <a:pt x="1" y="7"/>
                    </a:lnTo>
                    <a:lnTo>
                      <a:pt x="1" y="5"/>
                    </a:lnTo>
                    <a:lnTo>
                      <a:pt x="2" y="3"/>
                    </a:lnTo>
                    <a:lnTo>
                      <a:pt x="4" y="2"/>
                    </a:lnTo>
                  </a:path>
                </a:pathLst>
              </a:custGeom>
              <a:solidFill>
                <a:srgbClr val="A2FFA3"/>
              </a:solidFill>
              <a:ln w="12700" cap="rnd">
                <a:solidFill>
                  <a:srgbClr val="000000"/>
                </a:solidFill>
                <a:round/>
                <a:headEnd/>
                <a:tailEnd/>
              </a:ln>
            </p:spPr>
            <p:txBody>
              <a:bodyPr/>
              <a:lstStyle/>
              <a:p>
                <a:endParaRPr lang="zh-CN" altLang="en-US"/>
              </a:p>
            </p:txBody>
          </p:sp>
          <p:sp>
            <p:nvSpPr>
              <p:cNvPr id="224" name="Freeform 148">
                <a:extLst>
                  <a:ext uri="{FF2B5EF4-FFF2-40B4-BE49-F238E27FC236}">
                    <a16:creationId xmlns:a16="http://schemas.microsoft.com/office/drawing/2014/main" id="{A851A70B-84ED-4A08-9E76-32FD8C8BE520}"/>
                  </a:ext>
                </a:extLst>
              </p:cNvPr>
              <p:cNvSpPr>
                <a:spLocks/>
              </p:cNvSpPr>
              <p:nvPr/>
            </p:nvSpPr>
            <p:spPr bwMode="auto">
              <a:xfrm>
                <a:off x="4642" y="2428"/>
                <a:ext cx="30" cy="30"/>
              </a:xfrm>
              <a:custGeom>
                <a:avLst/>
                <a:gdLst>
                  <a:gd name="T0" fmla="*/ 20 w 30"/>
                  <a:gd name="T1" fmla="*/ 15 h 30"/>
                  <a:gd name="T2" fmla="*/ 22 w 30"/>
                  <a:gd name="T3" fmla="*/ 17 h 30"/>
                  <a:gd name="T4" fmla="*/ 24 w 30"/>
                  <a:gd name="T5" fmla="*/ 20 h 30"/>
                  <a:gd name="T6" fmla="*/ 24 w 30"/>
                  <a:gd name="T7" fmla="*/ 23 h 30"/>
                  <a:gd name="T8" fmla="*/ 25 w 30"/>
                  <a:gd name="T9" fmla="*/ 24 h 30"/>
                  <a:gd name="T10" fmla="*/ 27 w 30"/>
                  <a:gd name="T11" fmla="*/ 25 h 30"/>
                  <a:gd name="T12" fmla="*/ 29 w 30"/>
                  <a:gd name="T13" fmla="*/ 26 h 30"/>
                  <a:gd name="T14" fmla="*/ 29 w 30"/>
                  <a:gd name="T15" fmla="*/ 27 h 30"/>
                  <a:gd name="T16" fmla="*/ 28 w 30"/>
                  <a:gd name="T17" fmla="*/ 29 h 30"/>
                  <a:gd name="T18" fmla="*/ 26 w 30"/>
                  <a:gd name="T19" fmla="*/ 29 h 30"/>
                  <a:gd name="T20" fmla="*/ 23 w 30"/>
                  <a:gd name="T21" fmla="*/ 28 h 30"/>
                  <a:gd name="T22" fmla="*/ 21 w 30"/>
                  <a:gd name="T23" fmla="*/ 26 h 30"/>
                  <a:gd name="T24" fmla="*/ 20 w 30"/>
                  <a:gd name="T25" fmla="*/ 24 h 30"/>
                  <a:gd name="T26" fmla="*/ 18 w 30"/>
                  <a:gd name="T27" fmla="*/ 23 h 30"/>
                  <a:gd name="T28" fmla="*/ 15 w 30"/>
                  <a:gd name="T29" fmla="*/ 24 h 30"/>
                  <a:gd name="T30" fmla="*/ 12 w 30"/>
                  <a:gd name="T31" fmla="*/ 25 h 30"/>
                  <a:gd name="T32" fmla="*/ 11 w 30"/>
                  <a:gd name="T33" fmla="*/ 25 h 30"/>
                  <a:gd name="T34" fmla="*/ 9 w 30"/>
                  <a:gd name="T35" fmla="*/ 26 h 30"/>
                  <a:gd name="T36" fmla="*/ 7 w 30"/>
                  <a:gd name="T37" fmla="*/ 27 h 30"/>
                  <a:gd name="T38" fmla="*/ 6 w 30"/>
                  <a:gd name="T39" fmla="*/ 26 h 30"/>
                  <a:gd name="T40" fmla="*/ 7 w 30"/>
                  <a:gd name="T41" fmla="*/ 23 h 30"/>
                  <a:gd name="T42" fmla="*/ 8 w 30"/>
                  <a:gd name="T43" fmla="*/ 21 h 30"/>
                  <a:gd name="T44" fmla="*/ 8 w 30"/>
                  <a:gd name="T45" fmla="*/ 20 h 30"/>
                  <a:gd name="T46" fmla="*/ 7 w 30"/>
                  <a:gd name="T47" fmla="*/ 19 h 30"/>
                  <a:gd name="T48" fmla="*/ 7 w 30"/>
                  <a:gd name="T49" fmla="*/ 17 h 30"/>
                  <a:gd name="T50" fmla="*/ 9 w 30"/>
                  <a:gd name="T51" fmla="*/ 16 h 30"/>
                  <a:gd name="T52" fmla="*/ 11 w 30"/>
                  <a:gd name="T53" fmla="*/ 17 h 30"/>
                  <a:gd name="T54" fmla="*/ 12 w 30"/>
                  <a:gd name="T55" fmla="*/ 17 h 30"/>
                  <a:gd name="T56" fmla="*/ 12 w 30"/>
                  <a:gd name="T57" fmla="*/ 16 h 30"/>
                  <a:gd name="T58" fmla="*/ 12 w 30"/>
                  <a:gd name="T59" fmla="*/ 15 h 30"/>
                  <a:gd name="T60" fmla="*/ 11 w 30"/>
                  <a:gd name="T61" fmla="*/ 14 h 30"/>
                  <a:gd name="T62" fmla="*/ 10 w 30"/>
                  <a:gd name="T63" fmla="*/ 12 h 30"/>
                  <a:gd name="T64" fmla="*/ 8 w 30"/>
                  <a:gd name="T65" fmla="*/ 12 h 30"/>
                  <a:gd name="T66" fmla="*/ 7 w 30"/>
                  <a:gd name="T67" fmla="*/ 14 h 30"/>
                  <a:gd name="T68" fmla="*/ 6 w 30"/>
                  <a:gd name="T69" fmla="*/ 15 h 30"/>
                  <a:gd name="T70" fmla="*/ 4 w 30"/>
                  <a:gd name="T71" fmla="*/ 14 h 30"/>
                  <a:gd name="T72" fmla="*/ 2 w 30"/>
                  <a:gd name="T73" fmla="*/ 14 h 30"/>
                  <a:gd name="T74" fmla="*/ 1 w 30"/>
                  <a:gd name="T75" fmla="*/ 12 h 30"/>
                  <a:gd name="T76" fmla="*/ 1 w 30"/>
                  <a:gd name="T77" fmla="*/ 10 h 30"/>
                  <a:gd name="T78" fmla="*/ 2 w 30"/>
                  <a:gd name="T79" fmla="*/ 8 h 30"/>
                  <a:gd name="T80" fmla="*/ 1 w 30"/>
                  <a:gd name="T81" fmla="*/ 6 h 30"/>
                  <a:gd name="T82" fmla="*/ 0 w 30"/>
                  <a:gd name="T83" fmla="*/ 4 h 30"/>
                  <a:gd name="T84" fmla="*/ 1 w 30"/>
                  <a:gd name="T85" fmla="*/ 3 h 30"/>
                  <a:gd name="T86" fmla="*/ 2 w 30"/>
                  <a:gd name="T87" fmla="*/ 1 h 30"/>
                  <a:gd name="T88" fmla="*/ 3 w 30"/>
                  <a:gd name="T89" fmla="*/ 0 h 30"/>
                  <a:gd name="T90" fmla="*/ 6 w 30"/>
                  <a:gd name="T91" fmla="*/ 1 h 30"/>
                  <a:gd name="T92" fmla="*/ 6 w 30"/>
                  <a:gd name="T93" fmla="*/ 2 h 30"/>
                  <a:gd name="T94" fmla="*/ 6 w 30"/>
                  <a:gd name="T95" fmla="*/ 5 h 30"/>
                  <a:gd name="T96" fmla="*/ 7 w 30"/>
                  <a:gd name="T97" fmla="*/ 6 h 30"/>
                  <a:gd name="T98" fmla="*/ 9 w 30"/>
                  <a:gd name="T99" fmla="*/ 7 h 30"/>
                  <a:gd name="T100" fmla="*/ 11 w 30"/>
                  <a:gd name="T101" fmla="*/ 8 h 30"/>
                  <a:gd name="T102" fmla="*/ 14 w 30"/>
                  <a:gd name="T103" fmla="*/ 9 h 30"/>
                  <a:gd name="T104" fmla="*/ 16 w 30"/>
                  <a:gd name="T105" fmla="*/ 11 h 30"/>
                  <a:gd name="T106" fmla="*/ 20 w 30"/>
                  <a:gd name="T107" fmla="*/ 15 h 3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0"/>
                  <a:gd name="T163" fmla="*/ 0 h 30"/>
                  <a:gd name="T164" fmla="*/ 30 w 30"/>
                  <a:gd name="T165" fmla="*/ 30 h 3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0" h="30">
                    <a:moveTo>
                      <a:pt x="20" y="15"/>
                    </a:moveTo>
                    <a:lnTo>
                      <a:pt x="22" y="17"/>
                    </a:lnTo>
                    <a:lnTo>
                      <a:pt x="24" y="20"/>
                    </a:lnTo>
                    <a:lnTo>
                      <a:pt x="24" y="23"/>
                    </a:lnTo>
                    <a:lnTo>
                      <a:pt x="25" y="24"/>
                    </a:lnTo>
                    <a:lnTo>
                      <a:pt x="27" y="25"/>
                    </a:lnTo>
                    <a:lnTo>
                      <a:pt x="29" y="26"/>
                    </a:lnTo>
                    <a:lnTo>
                      <a:pt x="29" y="27"/>
                    </a:lnTo>
                    <a:lnTo>
                      <a:pt x="28" y="29"/>
                    </a:lnTo>
                    <a:lnTo>
                      <a:pt x="26" y="29"/>
                    </a:lnTo>
                    <a:lnTo>
                      <a:pt x="23" y="28"/>
                    </a:lnTo>
                    <a:lnTo>
                      <a:pt x="21" y="26"/>
                    </a:lnTo>
                    <a:lnTo>
                      <a:pt x="20" y="24"/>
                    </a:lnTo>
                    <a:lnTo>
                      <a:pt x="18" y="23"/>
                    </a:lnTo>
                    <a:lnTo>
                      <a:pt x="15" y="24"/>
                    </a:lnTo>
                    <a:lnTo>
                      <a:pt x="12" y="25"/>
                    </a:lnTo>
                    <a:lnTo>
                      <a:pt x="11" y="25"/>
                    </a:lnTo>
                    <a:lnTo>
                      <a:pt x="9" y="26"/>
                    </a:lnTo>
                    <a:lnTo>
                      <a:pt x="7" y="27"/>
                    </a:lnTo>
                    <a:lnTo>
                      <a:pt x="6" y="26"/>
                    </a:lnTo>
                    <a:lnTo>
                      <a:pt x="7" y="23"/>
                    </a:lnTo>
                    <a:lnTo>
                      <a:pt x="8" y="21"/>
                    </a:lnTo>
                    <a:lnTo>
                      <a:pt x="8" y="20"/>
                    </a:lnTo>
                    <a:lnTo>
                      <a:pt x="7" y="19"/>
                    </a:lnTo>
                    <a:lnTo>
                      <a:pt x="7" y="17"/>
                    </a:lnTo>
                    <a:lnTo>
                      <a:pt x="9" y="16"/>
                    </a:lnTo>
                    <a:lnTo>
                      <a:pt x="11" y="17"/>
                    </a:lnTo>
                    <a:lnTo>
                      <a:pt x="12" y="17"/>
                    </a:lnTo>
                    <a:lnTo>
                      <a:pt x="12" y="16"/>
                    </a:lnTo>
                    <a:lnTo>
                      <a:pt x="12" y="15"/>
                    </a:lnTo>
                    <a:lnTo>
                      <a:pt x="11" y="14"/>
                    </a:lnTo>
                    <a:lnTo>
                      <a:pt x="10" y="12"/>
                    </a:lnTo>
                    <a:lnTo>
                      <a:pt x="8" y="12"/>
                    </a:lnTo>
                    <a:lnTo>
                      <a:pt x="7" y="14"/>
                    </a:lnTo>
                    <a:lnTo>
                      <a:pt x="6" y="15"/>
                    </a:lnTo>
                    <a:lnTo>
                      <a:pt x="4" y="14"/>
                    </a:lnTo>
                    <a:lnTo>
                      <a:pt x="2" y="14"/>
                    </a:lnTo>
                    <a:lnTo>
                      <a:pt x="1" y="12"/>
                    </a:lnTo>
                    <a:lnTo>
                      <a:pt x="1" y="10"/>
                    </a:lnTo>
                    <a:lnTo>
                      <a:pt x="2" y="8"/>
                    </a:lnTo>
                    <a:lnTo>
                      <a:pt x="1" y="6"/>
                    </a:lnTo>
                    <a:lnTo>
                      <a:pt x="0" y="4"/>
                    </a:lnTo>
                    <a:lnTo>
                      <a:pt x="1" y="3"/>
                    </a:lnTo>
                    <a:lnTo>
                      <a:pt x="2" y="1"/>
                    </a:lnTo>
                    <a:lnTo>
                      <a:pt x="3" y="0"/>
                    </a:lnTo>
                    <a:lnTo>
                      <a:pt x="6" y="1"/>
                    </a:lnTo>
                    <a:lnTo>
                      <a:pt x="6" y="2"/>
                    </a:lnTo>
                    <a:lnTo>
                      <a:pt x="6" y="5"/>
                    </a:lnTo>
                    <a:lnTo>
                      <a:pt x="7" y="6"/>
                    </a:lnTo>
                    <a:lnTo>
                      <a:pt x="9" y="7"/>
                    </a:lnTo>
                    <a:lnTo>
                      <a:pt x="11" y="8"/>
                    </a:lnTo>
                    <a:lnTo>
                      <a:pt x="14" y="9"/>
                    </a:lnTo>
                    <a:lnTo>
                      <a:pt x="16" y="11"/>
                    </a:lnTo>
                    <a:lnTo>
                      <a:pt x="20" y="15"/>
                    </a:lnTo>
                  </a:path>
                </a:pathLst>
              </a:custGeom>
              <a:solidFill>
                <a:srgbClr val="A2FFA3"/>
              </a:solidFill>
              <a:ln w="12700" cap="rnd">
                <a:solidFill>
                  <a:srgbClr val="000000"/>
                </a:solidFill>
                <a:round/>
                <a:headEnd/>
                <a:tailEnd/>
              </a:ln>
            </p:spPr>
            <p:txBody>
              <a:bodyPr/>
              <a:lstStyle/>
              <a:p>
                <a:endParaRPr lang="zh-CN" altLang="en-US"/>
              </a:p>
            </p:txBody>
          </p:sp>
        </p:grpSp>
        <p:sp>
          <p:nvSpPr>
            <p:cNvPr id="214" name="Freeform 149">
              <a:extLst>
                <a:ext uri="{FF2B5EF4-FFF2-40B4-BE49-F238E27FC236}">
                  <a16:creationId xmlns:a16="http://schemas.microsoft.com/office/drawing/2014/main" id="{3C29DF6A-A0EB-414E-AE09-19DC1B49FDD6}"/>
                </a:ext>
              </a:extLst>
            </p:cNvPr>
            <p:cNvSpPr>
              <a:spLocks/>
            </p:cNvSpPr>
            <p:nvPr/>
          </p:nvSpPr>
          <p:spPr bwMode="auto">
            <a:xfrm>
              <a:off x="4509" y="2513"/>
              <a:ext cx="127" cy="155"/>
            </a:xfrm>
            <a:custGeom>
              <a:avLst/>
              <a:gdLst>
                <a:gd name="T0" fmla="*/ 51 w 127"/>
                <a:gd name="T1" fmla="*/ 9 h 155"/>
                <a:gd name="T2" fmla="*/ 59 w 127"/>
                <a:gd name="T3" fmla="*/ 14 h 155"/>
                <a:gd name="T4" fmla="*/ 67 w 127"/>
                <a:gd name="T5" fmla="*/ 19 h 155"/>
                <a:gd name="T6" fmla="*/ 71 w 127"/>
                <a:gd name="T7" fmla="*/ 27 h 155"/>
                <a:gd name="T8" fmla="*/ 71 w 127"/>
                <a:gd name="T9" fmla="*/ 38 h 155"/>
                <a:gd name="T10" fmla="*/ 77 w 127"/>
                <a:gd name="T11" fmla="*/ 43 h 155"/>
                <a:gd name="T12" fmla="*/ 79 w 127"/>
                <a:gd name="T13" fmla="*/ 48 h 155"/>
                <a:gd name="T14" fmla="*/ 84 w 127"/>
                <a:gd name="T15" fmla="*/ 56 h 155"/>
                <a:gd name="T16" fmla="*/ 83 w 127"/>
                <a:gd name="T17" fmla="*/ 65 h 155"/>
                <a:gd name="T18" fmla="*/ 88 w 127"/>
                <a:gd name="T19" fmla="*/ 75 h 155"/>
                <a:gd name="T20" fmla="*/ 99 w 127"/>
                <a:gd name="T21" fmla="*/ 76 h 155"/>
                <a:gd name="T22" fmla="*/ 107 w 127"/>
                <a:gd name="T23" fmla="*/ 78 h 155"/>
                <a:gd name="T24" fmla="*/ 114 w 127"/>
                <a:gd name="T25" fmla="*/ 83 h 155"/>
                <a:gd name="T26" fmla="*/ 122 w 127"/>
                <a:gd name="T27" fmla="*/ 90 h 155"/>
                <a:gd name="T28" fmla="*/ 124 w 127"/>
                <a:gd name="T29" fmla="*/ 97 h 155"/>
                <a:gd name="T30" fmla="*/ 124 w 127"/>
                <a:gd name="T31" fmla="*/ 105 h 155"/>
                <a:gd name="T32" fmla="*/ 118 w 127"/>
                <a:gd name="T33" fmla="*/ 113 h 155"/>
                <a:gd name="T34" fmla="*/ 109 w 127"/>
                <a:gd name="T35" fmla="*/ 110 h 155"/>
                <a:gd name="T36" fmla="*/ 100 w 127"/>
                <a:gd name="T37" fmla="*/ 109 h 155"/>
                <a:gd name="T38" fmla="*/ 90 w 127"/>
                <a:gd name="T39" fmla="*/ 114 h 155"/>
                <a:gd name="T40" fmla="*/ 79 w 127"/>
                <a:gd name="T41" fmla="*/ 116 h 155"/>
                <a:gd name="T42" fmla="*/ 73 w 127"/>
                <a:gd name="T43" fmla="*/ 125 h 155"/>
                <a:gd name="T44" fmla="*/ 73 w 127"/>
                <a:gd name="T45" fmla="*/ 132 h 155"/>
                <a:gd name="T46" fmla="*/ 78 w 127"/>
                <a:gd name="T47" fmla="*/ 141 h 155"/>
                <a:gd name="T48" fmla="*/ 79 w 127"/>
                <a:gd name="T49" fmla="*/ 151 h 155"/>
                <a:gd name="T50" fmla="*/ 71 w 127"/>
                <a:gd name="T51" fmla="*/ 153 h 155"/>
                <a:gd name="T52" fmla="*/ 66 w 127"/>
                <a:gd name="T53" fmla="*/ 148 h 155"/>
                <a:gd name="T54" fmla="*/ 55 w 127"/>
                <a:gd name="T55" fmla="*/ 145 h 155"/>
                <a:gd name="T56" fmla="*/ 45 w 127"/>
                <a:gd name="T57" fmla="*/ 142 h 155"/>
                <a:gd name="T58" fmla="*/ 34 w 127"/>
                <a:gd name="T59" fmla="*/ 142 h 155"/>
                <a:gd name="T60" fmla="*/ 29 w 127"/>
                <a:gd name="T61" fmla="*/ 134 h 155"/>
                <a:gd name="T62" fmla="*/ 29 w 127"/>
                <a:gd name="T63" fmla="*/ 124 h 155"/>
                <a:gd name="T64" fmla="*/ 20 w 127"/>
                <a:gd name="T65" fmla="*/ 122 h 155"/>
                <a:gd name="T66" fmla="*/ 17 w 127"/>
                <a:gd name="T67" fmla="*/ 112 h 155"/>
                <a:gd name="T68" fmla="*/ 9 w 127"/>
                <a:gd name="T69" fmla="*/ 104 h 155"/>
                <a:gd name="T70" fmla="*/ 1 w 127"/>
                <a:gd name="T71" fmla="*/ 96 h 155"/>
                <a:gd name="T72" fmla="*/ 2 w 127"/>
                <a:gd name="T73" fmla="*/ 87 h 155"/>
                <a:gd name="T74" fmla="*/ 3 w 127"/>
                <a:gd name="T75" fmla="*/ 78 h 155"/>
                <a:gd name="T76" fmla="*/ 11 w 127"/>
                <a:gd name="T77" fmla="*/ 77 h 155"/>
                <a:gd name="T78" fmla="*/ 15 w 127"/>
                <a:gd name="T79" fmla="*/ 70 h 155"/>
                <a:gd name="T80" fmla="*/ 17 w 127"/>
                <a:gd name="T81" fmla="*/ 59 h 155"/>
                <a:gd name="T82" fmla="*/ 18 w 127"/>
                <a:gd name="T83" fmla="*/ 46 h 155"/>
                <a:gd name="T84" fmla="*/ 19 w 127"/>
                <a:gd name="T85" fmla="*/ 36 h 155"/>
                <a:gd name="T86" fmla="*/ 16 w 127"/>
                <a:gd name="T87" fmla="*/ 25 h 155"/>
                <a:gd name="T88" fmla="*/ 15 w 127"/>
                <a:gd name="T89" fmla="*/ 17 h 155"/>
                <a:gd name="T90" fmla="*/ 23 w 127"/>
                <a:gd name="T91" fmla="*/ 14 h 155"/>
                <a:gd name="T92" fmla="*/ 31 w 127"/>
                <a:gd name="T93" fmla="*/ 11 h 155"/>
                <a:gd name="T94" fmla="*/ 38 w 127"/>
                <a:gd name="T95" fmla="*/ 12 h 155"/>
                <a:gd name="T96" fmla="*/ 42 w 127"/>
                <a:gd name="T97" fmla="*/ 5 h 155"/>
                <a:gd name="T98" fmla="*/ 44 w 127"/>
                <a:gd name="T99" fmla="*/ 0 h 15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27"/>
                <a:gd name="T151" fmla="*/ 0 h 155"/>
                <a:gd name="T152" fmla="*/ 127 w 127"/>
                <a:gd name="T153" fmla="*/ 155 h 15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27" h="155">
                  <a:moveTo>
                    <a:pt x="47" y="6"/>
                  </a:moveTo>
                  <a:lnTo>
                    <a:pt x="48" y="7"/>
                  </a:lnTo>
                  <a:lnTo>
                    <a:pt x="51" y="9"/>
                  </a:lnTo>
                  <a:lnTo>
                    <a:pt x="55" y="10"/>
                  </a:lnTo>
                  <a:lnTo>
                    <a:pt x="58" y="11"/>
                  </a:lnTo>
                  <a:lnTo>
                    <a:pt x="59" y="14"/>
                  </a:lnTo>
                  <a:lnTo>
                    <a:pt x="61" y="16"/>
                  </a:lnTo>
                  <a:lnTo>
                    <a:pt x="64" y="19"/>
                  </a:lnTo>
                  <a:lnTo>
                    <a:pt x="67" y="19"/>
                  </a:lnTo>
                  <a:lnTo>
                    <a:pt x="71" y="20"/>
                  </a:lnTo>
                  <a:lnTo>
                    <a:pt x="72" y="23"/>
                  </a:lnTo>
                  <a:lnTo>
                    <a:pt x="71" y="27"/>
                  </a:lnTo>
                  <a:lnTo>
                    <a:pt x="71" y="31"/>
                  </a:lnTo>
                  <a:lnTo>
                    <a:pt x="72" y="35"/>
                  </a:lnTo>
                  <a:lnTo>
                    <a:pt x="71" y="38"/>
                  </a:lnTo>
                  <a:lnTo>
                    <a:pt x="72" y="41"/>
                  </a:lnTo>
                  <a:lnTo>
                    <a:pt x="74" y="43"/>
                  </a:lnTo>
                  <a:lnTo>
                    <a:pt x="77" y="43"/>
                  </a:lnTo>
                  <a:lnTo>
                    <a:pt x="79" y="43"/>
                  </a:lnTo>
                  <a:lnTo>
                    <a:pt x="80" y="45"/>
                  </a:lnTo>
                  <a:lnTo>
                    <a:pt x="79" y="48"/>
                  </a:lnTo>
                  <a:lnTo>
                    <a:pt x="80" y="51"/>
                  </a:lnTo>
                  <a:lnTo>
                    <a:pt x="81" y="53"/>
                  </a:lnTo>
                  <a:lnTo>
                    <a:pt x="84" y="56"/>
                  </a:lnTo>
                  <a:lnTo>
                    <a:pt x="84" y="58"/>
                  </a:lnTo>
                  <a:lnTo>
                    <a:pt x="83" y="61"/>
                  </a:lnTo>
                  <a:lnTo>
                    <a:pt x="83" y="65"/>
                  </a:lnTo>
                  <a:lnTo>
                    <a:pt x="84" y="69"/>
                  </a:lnTo>
                  <a:lnTo>
                    <a:pt x="85" y="72"/>
                  </a:lnTo>
                  <a:lnTo>
                    <a:pt x="88" y="75"/>
                  </a:lnTo>
                  <a:lnTo>
                    <a:pt x="91" y="76"/>
                  </a:lnTo>
                  <a:lnTo>
                    <a:pt x="95" y="77"/>
                  </a:lnTo>
                  <a:lnTo>
                    <a:pt x="99" y="76"/>
                  </a:lnTo>
                  <a:lnTo>
                    <a:pt x="102" y="75"/>
                  </a:lnTo>
                  <a:lnTo>
                    <a:pt x="105" y="76"/>
                  </a:lnTo>
                  <a:lnTo>
                    <a:pt x="107" y="78"/>
                  </a:lnTo>
                  <a:lnTo>
                    <a:pt x="109" y="80"/>
                  </a:lnTo>
                  <a:lnTo>
                    <a:pt x="112" y="81"/>
                  </a:lnTo>
                  <a:lnTo>
                    <a:pt x="114" y="83"/>
                  </a:lnTo>
                  <a:lnTo>
                    <a:pt x="118" y="85"/>
                  </a:lnTo>
                  <a:lnTo>
                    <a:pt x="121" y="87"/>
                  </a:lnTo>
                  <a:lnTo>
                    <a:pt x="122" y="90"/>
                  </a:lnTo>
                  <a:lnTo>
                    <a:pt x="124" y="93"/>
                  </a:lnTo>
                  <a:lnTo>
                    <a:pt x="123" y="96"/>
                  </a:lnTo>
                  <a:lnTo>
                    <a:pt x="124" y="97"/>
                  </a:lnTo>
                  <a:lnTo>
                    <a:pt x="126" y="100"/>
                  </a:lnTo>
                  <a:lnTo>
                    <a:pt x="126" y="103"/>
                  </a:lnTo>
                  <a:lnTo>
                    <a:pt x="124" y="105"/>
                  </a:lnTo>
                  <a:lnTo>
                    <a:pt x="122" y="109"/>
                  </a:lnTo>
                  <a:lnTo>
                    <a:pt x="119" y="111"/>
                  </a:lnTo>
                  <a:lnTo>
                    <a:pt x="118" y="113"/>
                  </a:lnTo>
                  <a:lnTo>
                    <a:pt x="115" y="112"/>
                  </a:lnTo>
                  <a:lnTo>
                    <a:pt x="111" y="112"/>
                  </a:lnTo>
                  <a:lnTo>
                    <a:pt x="109" y="110"/>
                  </a:lnTo>
                  <a:lnTo>
                    <a:pt x="106" y="109"/>
                  </a:lnTo>
                  <a:lnTo>
                    <a:pt x="104" y="110"/>
                  </a:lnTo>
                  <a:lnTo>
                    <a:pt x="100" y="109"/>
                  </a:lnTo>
                  <a:lnTo>
                    <a:pt x="97" y="111"/>
                  </a:lnTo>
                  <a:lnTo>
                    <a:pt x="95" y="113"/>
                  </a:lnTo>
                  <a:lnTo>
                    <a:pt x="90" y="114"/>
                  </a:lnTo>
                  <a:lnTo>
                    <a:pt x="87" y="113"/>
                  </a:lnTo>
                  <a:lnTo>
                    <a:pt x="83" y="114"/>
                  </a:lnTo>
                  <a:lnTo>
                    <a:pt x="79" y="116"/>
                  </a:lnTo>
                  <a:lnTo>
                    <a:pt x="76" y="118"/>
                  </a:lnTo>
                  <a:lnTo>
                    <a:pt x="73" y="121"/>
                  </a:lnTo>
                  <a:lnTo>
                    <a:pt x="73" y="125"/>
                  </a:lnTo>
                  <a:lnTo>
                    <a:pt x="71" y="128"/>
                  </a:lnTo>
                  <a:lnTo>
                    <a:pt x="71" y="131"/>
                  </a:lnTo>
                  <a:lnTo>
                    <a:pt x="73" y="132"/>
                  </a:lnTo>
                  <a:lnTo>
                    <a:pt x="74" y="135"/>
                  </a:lnTo>
                  <a:lnTo>
                    <a:pt x="76" y="138"/>
                  </a:lnTo>
                  <a:lnTo>
                    <a:pt x="78" y="141"/>
                  </a:lnTo>
                  <a:lnTo>
                    <a:pt x="80" y="144"/>
                  </a:lnTo>
                  <a:lnTo>
                    <a:pt x="79" y="148"/>
                  </a:lnTo>
                  <a:lnTo>
                    <a:pt x="79" y="151"/>
                  </a:lnTo>
                  <a:lnTo>
                    <a:pt x="77" y="154"/>
                  </a:lnTo>
                  <a:lnTo>
                    <a:pt x="73" y="152"/>
                  </a:lnTo>
                  <a:lnTo>
                    <a:pt x="71" y="153"/>
                  </a:lnTo>
                  <a:lnTo>
                    <a:pt x="68" y="154"/>
                  </a:lnTo>
                  <a:lnTo>
                    <a:pt x="67" y="152"/>
                  </a:lnTo>
                  <a:lnTo>
                    <a:pt x="66" y="148"/>
                  </a:lnTo>
                  <a:lnTo>
                    <a:pt x="62" y="145"/>
                  </a:lnTo>
                  <a:lnTo>
                    <a:pt x="59" y="144"/>
                  </a:lnTo>
                  <a:lnTo>
                    <a:pt x="55" y="145"/>
                  </a:lnTo>
                  <a:lnTo>
                    <a:pt x="52" y="146"/>
                  </a:lnTo>
                  <a:lnTo>
                    <a:pt x="48" y="144"/>
                  </a:lnTo>
                  <a:lnTo>
                    <a:pt x="45" y="142"/>
                  </a:lnTo>
                  <a:lnTo>
                    <a:pt x="41" y="141"/>
                  </a:lnTo>
                  <a:lnTo>
                    <a:pt x="38" y="141"/>
                  </a:lnTo>
                  <a:lnTo>
                    <a:pt x="34" y="142"/>
                  </a:lnTo>
                  <a:lnTo>
                    <a:pt x="31" y="140"/>
                  </a:lnTo>
                  <a:lnTo>
                    <a:pt x="30" y="137"/>
                  </a:lnTo>
                  <a:lnTo>
                    <a:pt x="29" y="134"/>
                  </a:lnTo>
                  <a:lnTo>
                    <a:pt x="31" y="131"/>
                  </a:lnTo>
                  <a:lnTo>
                    <a:pt x="30" y="127"/>
                  </a:lnTo>
                  <a:lnTo>
                    <a:pt x="29" y="124"/>
                  </a:lnTo>
                  <a:lnTo>
                    <a:pt x="25" y="122"/>
                  </a:lnTo>
                  <a:lnTo>
                    <a:pt x="22" y="124"/>
                  </a:lnTo>
                  <a:lnTo>
                    <a:pt x="20" y="122"/>
                  </a:lnTo>
                  <a:lnTo>
                    <a:pt x="18" y="120"/>
                  </a:lnTo>
                  <a:lnTo>
                    <a:pt x="18" y="116"/>
                  </a:lnTo>
                  <a:lnTo>
                    <a:pt x="17" y="112"/>
                  </a:lnTo>
                  <a:lnTo>
                    <a:pt x="16" y="109"/>
                  </a:lnTo>
                  <a:lnTo>
                    <a:pt x="13" y="106"/>
                  </a:lnTo>
                  <a:lnTo>
                    <a:pt x="9" y="104"/>
                  </a:lnTo>
                  <a:lnTo>
                    <a:pt x="4" y="104"/>
                  </a:lnTo>
                  <a:lnTo>
                    <a:pt x="3" y="99"/>
                  </a:lnTo>
                  <a:lnTo>
                    <a:pt x="1" y="96"/>
                  </a:lnTo>
                  <a:lnTo>
                    <a:pt x="0" y="93"/>
                  </a:lnTo>
                  <a:lnTo>
                    <a:pt x="1" y="90"/>
                  </a:lnTo>
                  <a:lnTo>
                    <a:pt x="2" y="87"/>
                  </a:lnTo>
                  <a:lnTo>
                    <a:pt x="2" y="83"/>
                  </a:lnTo>
                  <a:lnTo>
                    <a:pt x="2" y="80"/>
                  </a:lnTo>
                  <a:lnTo>
                    <a:pt x="3" y="78"/>
                  </a:lnTo>
                  <a:lnTo>
                    <a:pt x="5" y="77"/>
                  </a:lnTo>
                  <a:lnTo>
                    <a:pt x="8" y="78"/>
                  </a:lnTo>
                  <a:lnTo>
                    <a:pt x="11" y="77"/>
                  </a:lnTo>
                  <a:lnTo>
                    <a:pt x="14" y="76"/>
                  </a:lnTo>
                  <a:lnTo>
                    <a:pt x="16" y="73"/>
                  </a:lnTo>
                  <a:lnTo>
                    <a:pt x="15" y="70"/>
                  </a:lnTo>
                  <a:lnTo>
                    <a:pt x="15" y="66"/>
                  </a:lnTo>
                  <a:lnTo>
                    <a:pt x="16" y="63"/>
                  </a:lnTo>
                  <a:lnTo>
                    <a:pt x="17" y="59"/>
                  </a:lnTo>
                  <a:lnTo>
                    <a:pt x="18" y="56"/>
                  </a:lnTo>
                  <a:lnTo>
                    <a:pt x="18" y="51"/>
                  </a:lnTo>
                  <a:lnTo>
                    <a:pt x="18" y="46"/>
                  </a:lnTo>
                  <a:lnTo>
                    <a:pt x="18" y="43"/>
                  </a:lnTo>
                  <a:lnTo>
                    <a:pt x="20" y="40"/>
                  </a:lnTo>
                  <a:lnTo>
                    <a:pt x="19" y="36"/>
                  </a:lnTo>
                  <a:lnTo>
                    <a:pt x="17" y="30"/>
                  </a:lnTo>
                  <a:lnTo>
                    <a:pt x="16" y="27"/>
                  </a:lnTo>
                  <a:lnTo>
                    <a:pt x="16" y="25"/>
                  </a:lnTo>
                  <a:lnTo>
                    <a:pt x="16" y="22"/>
                  </a:lnTo>
                  <a:lnTo>
                    <a:pt x="13" y="19"/>
                  </a:lnTo>
                  <a:lnTo>
                    <a:pt x="15" y="17"/>
                  </a:lnTo>
                  <a:lnTo>
                    <a:pt x="17" y="15"/>
                  </a:lnTo>
                  <a:lnTo>
                    <a:pt x="20" y="16"/>
                  </a:lnTo>
                  <a:lnTo>
                    <a:pt x="23" y="14"/>
                  </a:lnTo>
                  <a:lnTo>
                    <a:pt x="26" y="13"/>
                  </a:lnTo>
                  <a:lnTo>
                    <a:pt x="28" y="12"/>
                  </a:lnTo>
                  <a:lnTo>
                    <a:pt x="31" y="11"/>
                  </a:lnTo>
                  <a:lnTo>
                    <a:pt x="33" y="13"/>
                  </a:lnTo>
                  <a:lnTo>
                    <a:pt x="36" y="13"/>
                  </a:lnTo>
                  <a:lnTo>
                    <a:pt x="38" y="12"/>
                  </a:lnTo>
                  <a:lnTo>
                    <a:pt x="40" y="10"/>
                  </a:lnTo>
                  <a:lnTo>
                    <a:pt x="41" y="7"/>
                  </a:lnTo>
                  <a:lnTo>
                    <a:pt x="42" y="5"/>
                  </a:lnTo>
                  <a:lnTo>
                    <a:pt x="42" y="3"/>
                  </a:lnTo>
                  <a:lnTo>
                    <a:pt x="42" y="0"/>
                  </a:lnTo>
                  <a:lnTo>
                    <a:pt x="44" y="0"/>
                  </a:lnTo>
                  <a:lnTo>
                    <a:pt x="47" y="2"/>
                  </a:lnTo>
                  <a:lnTo>
                    <a:pt x="47" y="6"/>
                  </a:lnTo>
                </a:path>
              </a:pathLst>
            </a:custGeom>
            <a:solidFill>
              <a:srgbClr val="A2FFA3"/>
            </a:solidFill>
            <a:ln w="12700" cap="rnd">
              <a:solidFill>
                <a:srgbClr val="000000"/>
              </a:solidFill>
              <a:round/>
              <a:headEnd/>
              <a:tailEnd/>
            </a:ln>
          </p:spPr>
          <p:txBody>
            <a:bodyPr/>
            <a:lstStyle/>
            <a:p>
              <a:endParaRPr lang="zh-CN" altLang="en-US"/>
            </a:p>
          </p:txBody>
        </p:sp>
        <p:sp>
          <p:nvSpPr>
            <p:cNvPr id="215" name="Freeform 150">
              <a:extLst>
                <a:ext uri="{FF2B5EF4-FFF2-40B4-BE49-F238E27FC236}">
                  <a16:creationId xmlns:a16="http://schemas.microsoft.com/office/drawing/2014/main" id="{12D620DE-F21F-4518-B464-F60C9956043D}"/>
                </a:ext>
              </a:extLst>
            </p:cNvPr>
            <p:cNvSpPr>
              <a:spLocks/>
            </p:cNvSpPr>
            <p:nvPr/>
          </p:nvSpPr>
          <p:spPr bwMode="auto">
            <a:xfrm>
              <a:off x="4478" y="2617"/>
              <a:ext cx="124" cy="101"/>
            </a:xfrm>
            <a:custGeom>
              <a:avLst/>
              <a:gdLst>
                <a:gd name="T0" fmla="*/ 107 w 124"/>
                <a:gd name="T1" fmla="*/ 50 h 101"/>
                <a:gd name="T2" fmla="*/ 99 w 124"/>
                <a:gd name="T3" fmla="*/ 50 h 101"/>
                <a:gd name="T4" fmla="*/ 93 w 124"/>
                <a:gd name="T5" fmla="*/ 41 h 101"/>
                <a:gd name="T6" fmla="*/ 83 w 124"/>
                <a:gd name="T7" fmla="*/ 42 h 101"/>
                <a:gd name="T8" fmla="*/ 71 w 124"/>
                <a:gd name="T9" fmla="*/ 37 h 101"/>
                <a:gd name="T10" fmla="*/ 62 w 124"/>
                <a:gd name="T11" fmla="*/ 36 h 101"/>
                <a:gd name="T12" fmla="*/ 62 w 124"/>
                <a:gd name="T13" fmla="*/ 26 h 101"/>
                <a:gd name="T14" fmla="*/ 56 w 124"/>
                <a:gd name="T15" fmla="*/ 17 h 101"/>
                <a:gd name="T16" fmla="*/ 49 w 124"/>
                <a:gd name="T17" fmla="*/ 16 h 101"/>
                <a:gd name="T18" fmla="*/ 46 w 124"/>
                <a:gd name="T19" fmla="*/ 5 h 101"/>
                <a:gd name="T20" fmla="*/ 34 w 124"/>
                <a:gd name="T21" fmla="*/ 0 h 101"/>
                <a:gd name="T22" fmla="*/ 31 w 124"/>
                <a:gd name="T23" fmla="*/ 8 h 101"/>
                <a:gd name="T24" fmla="*/ 23 w 124"/>
                <a:gd name="T25" fmla="*/ 6 h 101"/>
                <a:gd name="T26" fmla="*/ 18 w 124"/>
                <a:gd name="T27" fmla="*/ 14 h 101"/>
                <a:gd name="T28" fmla="*/ 7 w 124"/>
                <a:gd name="T29" fmla="*/ 17 h 101"/>
                <a:gd name="T30" fmla="*/ 5 w 124"/>
                <a:gd name="T31" fmla="*/ 24 h 101"/>
                <a:gd name="T32" fmla="*/ 11 w 124"/>
                <a:gd name="T33" fmla="*/ 31 h 101"/>
                <a:gd name="T34" fmla="*/ 13 w 124"/>
                <a:gd name="T35" fmla="*/ 38 h 101"/>
                <a:gd name="T36" fmla="*/ 9 w 124"/>
                <a:gd name="T37" fmla="*/ 45 h 101"/>
                <a:gd name="T38" fmla="*/ 5 w 124"/>
                <a:gd name="T39" fmla="*/ 51 h 101"/>
                <a:gd name="T40" fmla="*/ 3 w 124"/>
                <a:gd name="T41" fmla="*/ 60 h 101"/>
                <a:gd name="T42" fmla="*/ 1 w 124"/>
                <a:gd name="T43" fmla="*/ 70 h 101"/>
                <a:gd name="T44" fmla="*/ 8 w 124"/>
                <a:gd name="T45" fmla="*/ 72 h 101"/>
                <a:gd name="T46" fmla="*/ 8 w 124"/>
                <a:gd name="T47" fmla="*/ 82 h 101"/>
                <a:gd name="T48" fmla="*/ 16 w 124"/>
                <a:gd name="T49" fmla="*/ 80 h 101"/>
                <a:gd name="T50" fmla="*/ 22 w 124"/>
                <a:gd name="T51" fmla="*/ 87 h 101"/>
                <a:gd name="T52" fmla="*/ 31 w 124"/>
                <a:gd name="T53" fmla="*/ 94 h 101"/>
                <a:gd name="T54" fmla="*/ 38 w 124"/>
                <a:gd name="T55" fmla="*/ 100 h 101"/>
                <a:gd name="T56" fmla="*/ 41 w 124"/>
                <a:gd name="T57" fmla="*/ 93 h 101"/>
                <a:gd name="T58" fmla="*/ 52 w 124"/>
                <a:gd name="T59" fmla="*/ 95 h 101"/>
                <a:gd name="T60" fmla="*/ 58 w 124"/>
                <a:gd name="T61" fmla="*/ 98 h 101"/>
                <a:gd name="T62" fmla="*/ 61 w 124"/>
                <a:gd name="T63" fmla="*/ 93 h 101"/>
                <a:gd name="T64" fmla="*/ 62 w 124"/>
                <a:gd name="T65" fmla="*/ 82 h 101"/>
                <a:gd name="T66" fmla="*/ 70 w 124"/>
                <a:gd name="T67" fmla="*/ 83 h 101"/>
                <a:gd name="T68" fmla="*/ 72 w 124"/>
                <a:gd name="T69" fmla="*/ 91 h 101"/>
                <a:gd name="T70" fmla="*/ 80 w 124"/>
                <a:gd name="T71" fmla="*/ 90 h 101"/>
                <a:gd name="T72" fmla="*/ 90 w 124"/>
                <a:gd name="T73" fmla="*/ 90 h 101"/>
                <a:gd name="T74" fmla="*/ 92 w 124"/>
                <a:gd name="T75" fmla="*/ 82 h 101"/>
                <a:gd name="T76" fmla="*/ 100 w 124"/>
                <a:gd name="T77" fmla="*/ 76 h 101"/>
                <a:gd name="T78" fmla="*/ 108 w 124"/>
                <a:gd name="T79" fmla="*/ 70 h 101"/>
                <a:gd name="T80" fmla="*/ 108 w 124"/>
                <a:gd name="T81" fmla="*/ 58 h 101"/>
                <a:gd name="T82" fmla="*/ 117 w 124"/>
                <a:gd name="T83" fmla="*/ 53 h 101"/>
                <a:gd name="T84" fmla="*/ 123 w 124"/>
                <a:gd name="T85" fmla="*/ 50 h 101"/>
                <a:gd name="T86" fmla="*/ 116 w 124"/>
                <a:gd name="T87" fmla="*/ 44 h 101"/>
                <a:gd name="T88" fmla="*/ 112 w 124"/>
                <a:gd name="T89" fmla="*/ 41 h 10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24"/>
                <a:gd name="T136" fmla="*/ 0 h 101"/>
                <a:gd name="T137" fmla="*/ 124 w 124"/>
                <a:gd name="T138" fmla="*/ 101 h 10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24" h="101">
                  <a:moveTo>
                    <a:pt x="109" y="44"/>
                  </a:moveTo>
                  <a:lnTo>
                    <a:pt x="109" y="47"/>
                  </a:lnTo>
                  <a:lnTo>
                    <a:pt x="107" y="50"/>
                  </a:lnTo>
                  <a:lnTo>
                    <a:pt x="103" y="48"/>
                  </a:lnTo>
                  <a:lnTo>
                    <a:pt x="102" y="49"/>
                  </a:lnTo>
                  <a:lnTo>
                    <a:pt x="99" y="50"/>
                  </a:lnTo>
                  <a:lnTo>
                    <a:pt x="98" y="48"/>
                  </a:lnTo>
                  <a:lnTo>
                    <a:pt x="97" y="44"/>
                  </a:lnTo>
                  <a:lnTo>
                    <a:pt x="93" y="41"/>
                  </a:lnTo>
                  <a:lnTo>
                    <a:pt x="90" y="40"/>
                  </a:lnTo>
                  <a:lnTo>
                    <a:pt x="86" y="41"/>
                  </a:lnTo>
                  <a:lnTo>
                    <a:pt x="83" y="42"/>
                  </a:lnTo>
                  <a:lnTo>
                    <a:pt x="79" y="40"/>
                  </a:lnTo>
                  <a:lnTo>
                    <a:pt x="75" y="38"/>
                  </a:lnTo>
                  <a:lnTo>
                    <a:pt x="71" y="37"/>
                  </a:lnTo>
                  <a:lnTo>
                    <a:pt x="68" y="37"/>
                  </a:lnTo>
                  <a:lnTo>
                    <a:pt x="64" y="38"/>
                  </a:lnTo>
                  <a:lnTo>
                    <a:pt x="62" y="36"/>
                  </a:lnTo>
                  <a:lnTo>
                    <a:pt x="61" y="33"/>
                  </a:lnTo>
                  <a:lnTo>
                    <a:pt x="60" y="29"/>
                  </a:lnTo>
                  <a:lnTo>
                    <a:pt x="62" y="26"/>
                  </a:lnTo>
                  <a:lnTo>
                    <a:pt x="61" y="22"/>
                  </a:lnTo>
                  <a:lnTo>
                    <a:pt x="60" y="19"/>
                  </a:lnTo>
                  <a:lnTo>
                    <a:pt x="56" y="17"/>
                  </a:lnTo>
                  <a:lnTo>
                    <a:pt x="53" y="19"/>
                  </a:lnTo>
                  <a:lnTo>
                    <a:pt x="51" y="17"/>
                  </a:lnTo>
                  <a:lnTo>
                    <a:pt x="49" y="16"/>
                  </a:lnTo>
                  <a:lnTo>
                    <a:pt x="49" y="12"/>
                  </a:lnTo>
                  <a:lnTo>
                    <a:pt x="48" y="8"/>
                  </a:lnTo>
                  <a:lnTo>
                    <a:pt x="46" y="5"/>
                  </a:lnTo>
                  <a:lnTo>
                    <a:pt x="43" y="2"/>
                  </a:lnTo>
                  <a:lnTo>
                    <a:pt x="39" y="0"/>
                  </a:lnTo>
                  <a:lnTo>
                    <a:pt x="34" y="0"/>
                  </a:lnTo>
                  <a:lnTo>
                    <a:pt x="35" y="4"/>
                  </a:lnTo>
                  <a:lnTo>
                    <a:pt x="34" y="6"/>
                  </a:lnTo>
                  <a:lnTo>
                    <a:pt x="31" y="8"/>
                  </a:lnTo>
                  <a:lnTo>
                    <a:pt x="29" y="7"/>
                  </a:lnTo>
                  <a:lnTo>
                    <a:pt x="26" y="4"/>
                  </a:lnTo>
                  <a:lnTo>
                    <a:pt x="23" y="6"/>
                  </a:lnTo>
                  <a:lnTo>
                    <a:pt x="22" y="9"/>
                  </a:lnTo>
                  <a:lnTo>
                    <a:pt x="20" y="11"/>
                  </a:lnTo>
                  <a:lnTo>
                    <a:pt x="18" y="14"/>
                  </a:lnTo>
                  <a:lnTo>
                    <a:pt x="15" y="16"/>
                  </a:lnTo>
                  <a:lnTo>
                    <a:pt x="11" y="17"/>
                  </a:lnTo>
                  <a:lnTo>
                    <a:pt x="7" y="17"/>
                  </a:lnTo>
                  <a:lnTo>
                    <a:pt x="2" y="17"/>
                  </a:lnTo>
                  <a:lnTo>
                    <a:pt x="3" y="21"/>
                  </a:lnTo>
                  <a:lnTo>
                    <a:pt x="5" y="24"/>
                  </a:lnTo>
                  <a:lnTo>
                    <a:pt x="8" y="26"/>
                  </a:lnTo>
                  <a:lnTo>
                    <a:pt x="9" y="28"/>
                  </a:lnTo>
                  <a:lnTo>
                    <a:pt x="11" y="31"/>
                  </a:lnTo>
                  <a:lnTo>
                    <a:pt x="14" y="32"/>
                  </a:lnTo>
                  <a:lnTo>
                    <a:pt x="15" y="35"/>
                  </a:lnTo>
                  <a:lnTo>
                    <a:pt x="13" y="38"/>
                  </a:lnTo>
                  <a:lnTo>
                    <a:pt x="11" y="39"/>
                  </a:lnTo>
                  <a:lnTo>
                    <a:pt x="9" y="41"/>
                  </a:lnTo>
                  <a:lnTo>
                    <a:pt x="9" y="45"/>
                  </a:lnTo>
                  <a:lnTo>
                    <a:pt x="10" y="49"/>
                  </a:lnTo>
                  <a:lnTo>
                    <a:pt x="7" y="50"/>
                  </a:lnTo>
                  <a:lnTo>
                    <a:pt x="5" y="51"/>
                  </a:lnTo>
                  <a:lnTo>
                    <a:pt x="4" y="55"/>
                  </a:lnTo>
                  <a:lnTo>
                    <a:pt x="6" y="57"/>
                  </a:lnTo>
                  <a:lnTo>
                    <a:pt x="3" y="60"/>
                  </a:lnTo>
                  <a:lnTo>
                    <a:pt x="1" y="63"/>
                  </a:lnTo>
                  <a:lnTo>
                    <a:pt x="0" y="66"/>
                  </a:lnTo>
                  <a:lnTo>
                    <a:pt x="1" y="70"/>
                  </a:lnTo>
                  <a:lnTo>
                    <a:pt x="3" y="72"/>
                  </a:lnTo>
                  <a:lnTo>
                    <a:pt x="6" y="71"/>
                  </a:lnTo>
                  <a:lnTo>
                    <a:pt x="8" y="72"/>
                  </a:lnTo>
                  <a:lnTo>
                    <a:pt x="10" y="76"/>
                  </a:lnTo>
                  <a:lnTo>
                    <a:pt x="8" y="79"/>
                  </a:lnTo>
                  <a:lnTo>
                    <a:pt x="8" y="82"/>
                  </a:lnTo>
                  <a:lnTo>
                    <a:pt x="9" y="82"/>
                  </a:lnTo>
                  <a:lnTo>
                    <a:pt x="12" y="81"/>
                  </a:lnTo>
                  <a:lnTo>
                    <a:pt x="16" y="80"/>
                  </a:lnTo>
                  <a:lnTo>
                    <a:pt x="19" y="81"/>
                  </a:lnTo>
                  <a:lnTo>
                    <a:pt x="21" y="83"/>
                  </a:lnTo>
                  <a:lnTo>
                    <a:pt x="22" y="87"/>
                  </a:lnTo>
                  <a:lnTo>
                    <a:pt x="26" y="89"/>
                  </a:lnTo>
                  <a:lnTo>
                    <a:pt x="29" y="91"/>
                  </a:lnTo>
                  <a:lnTo>
                    <a:pt x="31" y="94"/>
                  </a:lnTo>
                  <a:lnTo>
                    <a:pt x="32" y="97"/>
                  </a:lnTo>
                  <a:lnTo>
                    <a:pt x="34" y="100"/>
                  </a:lnTo>
                  <a:lnTo>
                    <a:pt x="38" y="100"/>
                  </a:lnTo>
                  <a:lnTo>
                    <a:pt x="40" y="100"/>
                  </a:lnTo>
                  <a:lnTo>
                    <a:pt x="39" y="95"/>
                  </a:lnTo>
                  <a:lnTo>
                    <a:pt x="41" y="93"/>
                  </a:lnTo>
                  <a:lnTo>
                    <a:pt x="44" y="92"/>
                  </a:lnTo>
                  <a:lnTo>
                    <a:pt x="48" y="93"/>
                  </a:lnTo>
                  <a:lnTo>
                    <a:pt x="52" y="95"/>
                  </a:lnTo>
                  <a:lnTo>
                    <a:pt x="54" y="94"/>
                  </a:lnTo>
                  <a:lnTo>
                    <a:pt x="56" y="96"/>
                  </a:lnTo>
                  <a:lnTo>
                    <a:pt x="58" y="98"/>
                  </a:lnTo>
                  <a:lnTo>
                    <a:pt x="60" y="99"/>
                  </a:lnTo>
                  <a:lnTo>
                    <a:pt x="62" y="97"/>
                  </a:lnTo>
                  <a:lnTo>
                    <a:pt x="61" y="93"/>
                  </a:lnTo>
                  <a:lnTo>
                    <a:pt x="59" y="88"/>
                  </a:lnTo>
                  <a:lnTo>
                    <a:pt x="59" y="85"/>
                  </a:lnTo>
                  <a:lnTo>
                    <a:pt x="62" y="82"/>
                  </a:lnTo>
                  <a:lnTo>
                    <a:pt x="64" y="81"/>
                  </a:lnTo>
                  <a:lnTo>
                    <a:pt x="67" y="82"/>
                  </a:lnTo>
                  <a:lnTo>
                    <a:pt x="70" y="83"/>
                  </a:lnTo>
                  <a:lnTo>
                    <a:pt x="71" y="85"/>
                  </a:lnTo>
                  <a:lnTo>
                    <a:pt x="70" y="88"/>
                  </a:lnTo>
                  <a:lnTo>
                    <a:pt x="72" y="91"/>
                  </a:lnTo>
                  <a:lnTo>
                    <a:pt x="75" y="91"/>
                  </a:lnTo>
                  <a:lnTo>
                    <a:pt x="77" y="91"/>
                  </a:lnTo>
                  <a:lnTo>
                    <a:pt x="80" y="90"/>
                  </a:lnTo>
                  <a:lnTo>
                    <a:pt x="84" y="91"/>
                  </a:lnTo>
                  <a:lnTo>
                    <a:pt x="87" y="92"/>
                  </a:lnTo>
                  <a:lnTo>
                    <a:pt x="90" y="90"/>
                  </a:lnTo>
                  <a:lnTo>
                    <a:pt x="92" y="90"/>
                  </a:lnTo>
                  <a:lnTo>
                    <a:pt x="93" y="84"/>
                  </a:lnTo>
                  <a:lnTo>
                    <a:pt x="92" y="82"/>
                  </a:lnTo>
                  <a:lnTo>
                    <a:pt x="93" y="79"/>
                  </a:lnTo>
                  <a:lnTo>
                    <a:pt x="95" y="77"/>
                  </a:lnTo>
                  <a:lnTo>
                    <a:pt x="100" y="76"/>
                  </a:lnTo>
                  <a:lnTo>
                    <a:pt x="103" y="75"/>
                  </a:lnTo>
                  <a:lnTo>
                    <a:pt x="106" y="73"/>
                  </a:lnTo>
                  <a:lnTo>
                    <a:pt x="108" y="70"/>
                  </a:lnTo>
                  <a:lnTo>
                    <a:pt x="108" y="66"/>
                  </a:lnTo>
                  <a:lnTo>
                    <a:pt x="106" y="62"/>
                  </a:lnTo>
                  <a:lnTo>
                    <a:pt x="108" y="58"/>
                  </a:lnTo>
                  <a:lnTo>
                    <a:pt x="112" y="58"/>
                  </a:lnTo>
                  <a:lnTo>
                    <a:pt x="115" y="57"/>
                  </a:lnTo>
                  <a:lnTo>
                    <a:pt x="117" y="53"/>
                  </a:lnTo>
                  <a:lnTo>
                    <a:pt x="120" y="52"/>
                  </a:lnTo>
                  <a:lnTo>
                    <a:pt x="122" y="51"/>
                  </a:lnTo>
                  <a:lnTo>
                    <a:pt x="123" y="50"/>
                  </a:lnTo>
                  <a:lnTo>
                    <a:pt x="122" y="47"/>
                  </a:lnTo>
                  <a:lnTo>
                    <a:pt x="119" y="46"/>
                  </a:lnTo>
                  <a:lnTo>
                    <a:pt x="116" y="44"/>
                  </a:lnTo>
                  <a:lnTo>
                    <a:pt x="117" y="42"/>
                  </a:lnTo>
                  <a:lnTo>
                    <a:pt x="115" y="41"/>
                  </a:lnTo>
                  <a:lnTo>
                    <a:pt x="112" y="41"/>
                  </a:lnTo>
                  <a:lnTo>
                    <a:pt x="109" y="44"/>
                  </a:lnTo>
                </a:path>
              </a:pathLst>
            </a:custGeom>
            <a:solidFill>
              <a:srgbClr val="A2FFA3"/>
            </a:solidFill>
            <a:ln w="12700" cap="rnd">
              <a:solidFill>
                <a:srgbClr val="000000"/>
              </a:solidFill>
              <a:round/>
              <a:headEnd/>
              <a:tailEnd/>
            </a:ln>
          </p:spPr>
          <p:txBody>
            <a:bodyPr/>
            <a:lstStyle/>
            <a:p>
              <a:endParaRPr lang="zh-CN" altLang="en-US"/>
            </a:p>
          </p:txBody>
        </p:sp>
        <p:sp>
          <p:nvSpPr>
            <p:cNvPr id="216" name="Freeform 151">
              <a:extLst>
                <a:ext uri="{FF2B5EF4-FFF2-40B4-BE49-F238E27FC236}">
                  <a16:creationId xmlns:a16="http://schemas.microsoft.com/office/drawing/2014/main" id="{1E2D150F-1E7E-4A77-B9FE-812587201F11}"/>
                </a:ext>
              </a:extLst>
            </p:cNvPr>
            <p:cNvSpPr>
              <a:spLocks/>
            </p:cNvSpPr>
            <p:nvPr/>
          </p:nvSpPr>
          <p:spPr bwMode="auto">
            <a:xfrm>
              <a:off x="4570" y="2615"/>
              <a:ext cx="141" cy="108"/>
            </a:xfrm>
            <a:custGeom>
              <a:avLst/>
              <a:gdLst>
                <a:gd name="T0" fmla="*/ 66 w 141"/>
                <a:gd name="T1" fmla="*/ 17 h 108"/>
                <a:gd name="T2" fmla="*/ 64 w 141"/>
                <a:gd name="T3" fmla="*/ 25 h 108"/>
                <a:gd name="T4" fmla="*/ 70 w 141"/>
                <a:gd name="T5" fmla="*/ 21 h 108"/>
                <a:gd name="T6" fmla="*/ 80 w 141"/>
                <a:gd name="T7" fmla="*/ 23 h 108"/>
                <a:gd name="T8" fmla="*/ 93 w 141"/>
                <a:gd name="T9" fmla="*/ 20 h 108"/>
                <a:gd name="T10" fmla="*/ 98 w 141"/>
                <a:gd name="T11" fmla="*/ 11 h 108"/>
                <a:gd name="T12" fmla="*/ 105 w 141"/>
                <a:gd name="T13" fmla="*/ 7 h 108"/>
                <a:gd name="T14" fmla="*/ 112 w 141"/>
                <a:gd name="T15" fmla="*/ 3 h 108"/>
                <a:gd name="T16" fmla="*/ 120 w 141"/>
                <a:gd name="T17" fmla="*/ 3 h 108"/>
                <a:gd name="T18" fmla="*/ 128 w 141"/>
                <a:gd name="T19" fmla="*/ 0 h 108"/>
                <a:gd name="T20" fmla="*/ 134 w 141"/>
                <a:gd name="T21" fmla="*/ 8 h 108"/>
                <a:gd name="T22" fmla="*/ 137 w 141"/>
                <a:gd name="T23" fmla="*/ 18 h 108"/>
                <a:gd name="T24" fmla="*/ 139 w 141"/>
                <a:gd name="T25" fmla="*/ 29 h 108"/>
                <a:gd name="T26" fmla="*/ 135 w 141"/>
                <a:gd name="T27" fmla="*/ 46 h 108"/>
                <a:gd name="T28" fmla="*/ 128 w 141"/>
                <a:gd name="T29" fmla="*/ 53 h 108"/>
                <a:gd name="T30" fmla="*/ 123 w 141"/>
                <a:gd name="T31" fmla="*/ 48 h 108"/>
                <a:gd name="T32" fmla="*/ 118 w 141"/>
                <a:gd name="T33" fmla="*/ 40 h 108"/>
                <a:gd name="T34" fmla="*/ 107 w 141"/>
                <a:gd name="T35" fmla="*/ 41 h 108"/>
                <a:gd name="T36" fmla="*/ 112 w 141"/>
                <a:gd name="T37" fmla="*/ 47 h 108"/>
                <a:gd name="T38" fmla="*/ 106 w 141"/>
                <a:gd name="T39" fmla="*/ 51 h 108"/>
                <a:gd name="T40" fmla="*/ 98 w 141"/>
                <a:gd name="T41" fmla="*/ 58 h 108"/>
                <a:gd name="T42" fmla="*/ 88 w 141"/>
                <a:gd name="T43" fmla="*/ 58 h 108"/>
                <a:gd name="T44" fmla="*/ 77 w 141"/>
                <a:gd name="T45" fmla="*/ 63 h 108"/>
                <a:gd name="T46" fmla="*/ 68 w 141"/>
                <a:gd name="T47" fmla="*/ 71 h 108"/>
                <a:gd name="T48" fmla="*/ 59 w 141"/>
                <a:gd name="T49" fmla="*/ 76 h 108"/>
                <a:gd name="T50" fmla="*/ 50 w 141"/>
                <a:gd name="T51" fmla="*/ 83 h 108"/>
                <a:gd name="T52" fmla="*/ 44 w 141"/>
                <a:gd name="T53" fmla="*/ 90 h 108"/>
                <a:gd name="T54" fmla="*/ 36 w 141"/>
                <a:gd name="T55" fmla="*/ 89 h 108"/>
                <a:gd name="T56" fmla="*/ 30 w 141"/>
                <a:gd name="T57" fmla="*/ 92 h 108"/>
                <a:gd name="T58" fmla="*/ 23 w 141"/>
                <a:gd name="T59" fmla="*/ 97 h 108"/>
                <a:gd name="T60" fmla="*/ 23 w 141"/>
                <a:gd name="T61" fmla="*/ 107 h 108"/>
                <a:gd name="T62" fmla="*/ 14 w 141"/>
                <a:gd name="T63" fmla="*/ 103 h 108"/>
                <a:gd name="T64" fmla="*/ 5 w 141"/>
                <a:gd name="T65" fmla="*/ 98 h 108"/>
                <a:gd name="T66" fmla="*/ 1 w 141"/>
                <a:gd name="T67" fmla="*/ 88 h 108"/>
                <a:gd name="T68" fmla="*/ 3 w 141"/>
                <a:gd name="T69" fmla="*/ 79 h 108"/>
                <a:gd name="T70" fmla="*/ 14 w 141"/>
                <a:gd name="T71" fmla="*/ 75 h 108"/>
                <a:gd name="T72" fmla="*/ 15 w 141"/>
                <a:gd name="T73" fmla="*/ 66 h 108"/>
                <a:gd name="T74" fmla="*/ 20 w 141"/>
                <a:gd name="T75" fmla="*/ 60 h 108"/>
                <a:gd name="T76" fmla="*/ 28 w 141"/>
                <a:gd name="T77" fmla="*/ 54 h 108"/>
                <a:gd name="T78" fmla="*/ 30 w 141"/>
                <a:gd name="T79" fmla="*/ 49 h 108"/>
                <a:gd name="T80" fmla="*/ 25 w 141"/>
                <a:gd name="T81" fmla="*/ 44 h 108"/>
                <a:gd name="T82" fmla="*/ 17 w 141"/>
                <a:gd name="T83" fmla="*/ 46 h 108"/>
                <a:gd name="T84" fmla="*/ 14 w 141"/>
                <a:gd name="T85" fmla="*/ 36 h 108"/>
                <a:gd name="T86" fmla="*/ 10 w 141"/>
                <a:gd name="T87" fmla="*/ 28 h 108"/>
                <a:gd name="T88" fmla="*/ 12 w 141"/>
                <a:gd name="T89" fmla="*/ 18 h 108"/>
                <a:gd name="T90" fmla="*/ 21 w 141"/>
                <a:gd name="T91" fmla="*/ 12 h 108"/>
                <a:gd name="T92" fmla="*/ 34 w 141"/>
                <a:gd name="T93" fmla="*/ 11 h 108"/>
                <a:gd name="T94" fmla="*/ 42 w 141"/>
                <a:gd name="T95" fmla="*/ 8 h 108"/>
                <a:gd name="T96" fmla="*/ 50 w 141"/>
                <a:gd name="T97" fmla="*/ 10 h 108"/>
                <a:gd name="T98" fmla="*/ 59 w 141"/>
                <a:gd name="T99" fmla="*/ 8 h 10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41"/>
                <a:gd name="T151" fmla="*/ 0 h 108"/>
                <a:gd name="T152" fmla="*/ 141 w 141"/>
                <a:gd name="T153" fmla="*/ 108 h 10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41" h="108">
                  <a:moveTo>
                    <a:pt x="62" y="9"/>
                  </a:moveTo>
                  <a:lnTo>
                    <a:pt x="64" y="13"/>
                  </a:lnTo>
                  <a:lnTo>
                    <a:pt x="66" y="17"/>
                  </a:lnTo>
                  <a:lnTo>
                    <a:pt x="65" y="20"/>
                  </a:lnTo>
                  <a:lnTo>
                    <a:pt x="64" y="23"/>
                  </a:lnTo>
                  <a:lnTo>
                    <a:pt x="64" y="25"/>
                  </a:lnTo>
                  <a:lnTo>
                    <a:pt x="67" y="26"/>
                  </a:lnTo>
                  <a:lnTo>
                    <a:pt x="69" y="24"/>
                  </a:lnTo>
                  <a:lnTo>
                    <a:pt x="70" y="21"/>
                  </a:lnTo>
                  <a:lnTo>
                    <a:pt x="73" y="20"/>
                  </a:lnTo>
                  <a:lnTo>
                    <a:pt x="77" y="21"/>
                  </a:lnTo>
                  <a:lnTo>
                    <a:pt x="80" y="23"/>
                  </a:lnTo>
                  <a:lnTo>
                    <a:pt x="84" y="23"/>
                  </a:lnTo>
                  <a:lnTo>
                    <a:pt x="90" y="22"/>
                  </a:lnTo>
                  <a:lnTo>
                    <a:pt x="93" y="20"/>
                  </a:lnTo>
                  <a:lnTo>
                    <a:pt x="96" y="17"/>
                  </a:lnTo>
                  <a:lnTo>
                    <a:pt x="96" y="13"/>
                  </a:lnTo>
                  <a:lnTo>
                    <a:pt x="98" y="11"/>
                  </a:lnTo>
                  <a:lnTo>
                    <a:pt x="99" y="8"/>
                  </a:lnTo>
                  <a:lnTo>
                    <a:pt x="102" y="6"/>
                  </a:lnTo>
                  <a:lnTo>
                    <a:pt x="105" y="7"/>
                  </a:lnTo>
                  <a:lnTo>
                    <a:pt x="109" y="9"/>
                  </a:lnTo>
                  <a:lnTo>
                    <a:pt x="110" y="7"/>
                  </a:lnTo>
                  <a:lnTo>
                    <a:pt x="112" y="3"/>
                  </a:lnTo>
                  <a:lnTo>
                    <a:pt x="115" y="0"/>
                  </a:lnTo>
                  <a:lnTo>
                    <a:pt x="118" y="2"/>
                  </a:lnTo>
                  <a:lnTo>
                    <a:pt x="120" y="3"/>
                  </a:lnTo>
                  <a:lnTo>
                    <a:pt x="123" y="2"/>
                  </a:lnTo>
                  <a:lnTo>
                    <a:pt x="126" y="2"/>
                  </a:lnTo>
                  <a:lnTo>
                    <a:pt x="128" y="0"/>
                  </a:lnTo>
                  <a:lnTo>
                    <a:pt x="128" y="3"/>
                  </a:lnTo>
                  <a:lnTo>
                    <a:pt x="130" y="5"/>
                  </a:lnTo>
                  <a:lnTo>
                    <a:pt x="134" y="8"/>
                  </a:lnTo>
                  <a:lnTo>
                    <a:pt x="137" y="10"/>
                  </a:lnTo>
                  <a:lnTo>
                    <a:pt x="137" y="15"/>
                  </a:lnTo>
                  <a:lnTo>
                    <a:pt x="137" y="18"/>
                  </a:lnTo>
                  <a:lnTo>
                    <a:pt x="139" y="21"/>
                  </a:lnTo>
                  <a:lnTo>
                    <a:pt x="140" y="25"/>
                  </a:lnTo>
                  <a:lnTo>
                    <a:pt x="139" y="29"/>
                  </a:lnTo>
                  <a:lnTo>
                    <a:pt x="136" y="36"/>
                  </a:lnTo>
                  <a:lnTo>
                    <a:pt x="136" y="41"/>
                  </a:lnTo>
                  <a:lnTo>
                    <a:pt x="135" y="46"/>
                  </a:lnTo>
                  <a:lnTo>
                    <a:pt x="134" y="49"/>
                  </a:lnTo>
                  <a:lnTo>
                    <a:pt x="131" y="52"/>
                  </a:lnTo>
                  <a:lnTo>
                    <a:pt x="128" y="53"/>
                  </a:lnTo>
                  <a:lnTo>
                    <a:pt x="126" y="52"/>
                  </a:lnTo>
                  <a:lnTo>
                    <a:pt x="124" y="51"/>
                  </a:lnTo>
                  <a:lnTo>
                    <a:pt x="123" y="48"/>
                  </a:lnTo>
                  <a:lnTo>
                    <a:pt x="122" y="45"/>
                  </a:lnTo>
                  <a:lnTo>
                    <a:pt x="119" y="44"/>
                  </a:lnTo>
                  <a:lnTo>
                    <a:pt x="118" y="40"/>
                  </a:lnTo>
                  <a:lnTo>
                    <a:pt x="114" y="40"/>
                  </a:lnTo>
                  <a:lnTo>
                    <a:pt x="110" y="39"/>
                  </a:lnTo>
                  <a:lnTo>
                    <a:pt x="107" y="41"/>
                  </a:lnTo>
                  <a:lnTo>
                    <a:pt x="106" y="43"/>
                  </a:lnTo>
                  <a:lnTo>
                    <a:pt x="110" y="45"/>
                  </a:lnTo>
                  <a:lnTo>
                    <a:pt x="112" y="47"/>
                  </a:lnTo>
                  <a:lnTo>
                    <a:pt x="111" y="50"/>
                  </a:lnTo>
                  <a:lnTo>
                    <a:pt x="110" y="51"/>
                  </a:lnTo>
                  <a:lnTo>
                    <a:pt x="106" y="51"/>
                  </a:lnTo>
                  <a:lnTo>
                    <a:pt x="104" y="54"/>
                  </a:lnTo>
                  <a:lnTo>
                    <a:pt x="100" y="55"/>
                  </a:lnTo>
                  <a:lnTo>
                    <a:pt x="98" y="58"/>
                  </a:lnTo>
                  <a:lnTo>
                    <a:pt x="94" y="58"/>
                  </a:lnTo>
                  <a:lnTo>
                    <a:pt x="92" y="56"/>
                  </a:lnTo>
                  <a:lnTo>
                    <a:pt x="88" y="58"/>
                  </a:lnTo>
                  <a:lnTo>
                    <a:pt x="86" y="61"/>
                  </a:lnTo>
                  <a:lnTo>
                    <a:pt x="83" y="62"/>
                  </a:lnTo>
                  <a:lnTo>
                    <a:pt x="77" y="63"/>
                  </a:lnTo>
                  <a:lnTo>
                    <a:pt x="73" y="65"/>
                  </a:lnTo>
                  <a:lnTo>
                    <a:pt x="70" y="68"/>
                  </a:lnTo>
                  <a:lnTo>
                    <a:pt x="68" y="71"/>
                  </a:lnTo>
                  <a:lnTo>
                    <a:pt x="66" y="74"/>
                  </a:lnTo>
                  <a:lnTo>
                    <a:pt x="63" y="74"/>
                  </a:lnTo>
                  <a:lnTo>
                    <a:pt x="59" y="76"/>
                  </a:lnTo>
                  <a:lnTo>
                    <a:pt x="57" y="79"/>
                  </a:lnTo>
                  <a:lnTo>
                    <a:pt x="53" y="81"/>
                  </a:lnTo>
                  <a:lnTo>
                    <a:pt x="50" y="83"/>
                  </a:lnTo>
                  <a:lnTo>
                    <a:pt x="48" y="86"/>
                  </a:lnTo>
                  <a:lnTo>
                    <a:pt x="47" y="89"/>
                  </a:lnTo>
                  <a:lnTo>
                    <a:pt x="44" y="90"/>
                  </a:lnTo>
                  <a:lnTo>
                    <a:pt x="42" y="89"/>
                  </a:lnTo>
                  <a:lnTo>
                    <a:pt x="39" y="89"/>
                  </a:lnTo>
                  <a:lnTo>
                    <a:pt x="36" y="89"/>
                  </a:lnTo>
                  <a:lnTo>
                    <a:pt x="35" y="91"/>
                  </a:lnTo>
                  <a:lnTo>
                    <a:pt x="32" y="91"/>
                  </a:lnTo>
                  <a:lnTo>
                    <a:pt x="30" y="92"/>
                  </a:lnTo>
                  <a:lnTo>
                    <a:pt x="28" y="95"/>
                  </a:lnTo>
                  <a:lnTo>
                    <a:pt x="26" y="96"/>
                  </a:lnTo>
                  <a:lnTo>
                    <a:pt x="23" y="97"/>
                  </a:lnTo>
                  <a:lnTo>
                    <a:pt x="22" y="101"/>
                  </a:lnTo>
                  <a:lnTo>
                    <a:pt x="23" y="104"/>
                  </a:lnTo>
                  <a:lnTo>
                    <a:pt x="23" y="107"/>
                  </a:lnTo>
                  <a:lnTo>
                    <a:pt x="19" y="107"/>
                  </a:lnTo>
                  <a:lnTo>
                    <a:pt x="16" y="104"/>
                  </a:lnTo>
                  <a:lnTo>
                    <a:pt x="14" y="103"/>
                  </a:lnTo>
                  <a:lnTo>
                    <a:pt x="11" y="101"/>
                  </a:lnTo>
                  <a:lnTo>
                    <a:pt x="8" y="100"/>
                  </a:lnTo>
                  <a:lnTo>
                    <a:pt x="5" y="98"/>
                  </a:lnTo>
                  <a:lnTo>
                    <a:pt x="3" y="94"/>
                  </a:lnTo>
                  <a:lnTo>
                    <a:pt x="0" y="92"/>
                  </a:lnTo>
                  <a:lnTo>
                    <a:pt x="1" y="88"/>
                  </a:lnTo>
                  <a:lnTo>
                    <a:pt x="0" y="84"/>
                  </a:lnTo>
                  <a:lnTo>
                    <a:pt x="1" y="81"/>
                  </a:lnTo>
                  <a:lnTo>
                    <a:pt x="3" y="79"/>
                  </a:lnTo>
                  <a:lnTo>
                    <a:pt x="8" y="78"/>
                  </a:lnTo>
                  <a:lnTo>
                    <a:pt x="12" y="77"/>
                  </a:lnTo>
                  <a:lnTo>
                    <a:pt x="14" y="75"/>
                  </a:lnTo>
                  <a:lnTo>
                    <a:pt x="16" y="72"/>
                  </a:lnTo>
                  <a:lnTo>
                    <a:pt x="16" y="68"/>
                  </a:lnTo>
                  <a:lnTo>
                    <a:pt x="15" y="66"/>
                  </a:lnTo>
                  <a:lnTo>
                    <a:pt x="14" y="64"/>
                  </a:lnTo>
                  <a:lnTo>
                    <a:pt x="16" y="60"/>
                  </a:lnTo>
                  <a:lnTo>
                    <a:pt x="20" y="60"/>
                  </a:lnTo>
                  <a:lnTo>
                    <a:pt x="23" y="59"/>
                  </a:lnTo>
                  <a:lnTo>
                    <a:pt x="25" y="55"/>
                  </a:lnTo>
                  <a:lnTo>
                    <a:pt x="28" y="54"/>
                  </a:lnTo>
                  <a:lnTo>
                    <a:pt x="30" y="54"/>
                  </a:lnTo>
                  <a:lnTo>
                    <a:pt x="31" y="52"/>
                  </a:lnTo>
                  <a:lnTo>
                    <a:pt x="30" y="49"/>
                  </a:lnTo>
                  <a:lnTo>
                    <a:pt x="27" y="48"/>
                  </a:lnTo>
                  <a:lnTo>
                    <a:pt x="24" y="46"/>
                  </a:lnTo>
                  <a:lnTo>
                    <a:pt x="25" y="44"/>
                  </a:lnTo>
                  <a:lnTo>
                    <a:pt x="23" y="43"/>
                  </a:lnTo>
                  <a:lnTo>
                    <a:pt x="20" y="43"/>
                  </a:lnTo>
                  <a:lnTo>
                    <a:pt x="17" y="46"/>
                  </a:lnTo>
                  <a:lnTo>
                    <a:pt x="19" y="42"/>
                  </a:lnTo>
                  <a:lnTo>
                    <a:pt x="16" y="39"/>
                  </a:lnTo>
                  <a:lnTo>
                    <a:pt x="14" y="36"/>
                  </a:lnTo>
                  <a:lnTo>
                    <a:pt x="12" y="32"/>
                  </a:lnTo>
                  <a:lnTo>
                    <a:pt x="12" y="29"/>
                  </a:lnTo>
                  <a:lnTo>
                    <a:pt x="10" y="28"/>
                  </a:lnTo>
                  <a:lnTo>
                    <a:pt x="10" y="25"/>
                  </a:lnTo>
                  <a:lnTo>
                    <a:pt x="12" y="22"/>
                  </a:lnTo>
                  <a:lnTo>
                    <a:pt x="12" y="18"/>
                  </a:lnTo>
                  <a:lnTo>
                    <a:pt x="14" y="16"/>
                  </a:lnTo>
                  <a:lnTo>
                    <a:pt x="18" y="14"/>
                  </a:lnTo>
                  <a:lnTo>
                    <a:pt x="21" y="12"/>
                  </a:lnTo>
                  <a:lnTo>
                    <a:pt x="26" y="11"/>
                  </a:lnTo>
                  <a:lnTo>
                    <a:pt x="29" y="12"/>
                  </a:lnTo>
                  <a:lnTo>
                    <a:pt x="34" y="11"/>
                  </a:lnTo>
                  <a:lnTo>
                    <a:pt x="36" y="9"/>
                  </a:lnTo>
                  <a:lnTo>
                    <a:pt x="39" y="7"/>
                  </a:lnTo>
                  <a:lnTo>
                    <a:pt x="42" y="8"/>
                  </a:lnTo>
                  <a:lnTo>
                    <a:pt x="44" y="7"/>
                  </a:lnTo>
                  <a:lnTo>
                    <a:pt x="47" y="7"/>
                  </a:lnTo>
                  <a:lnTo>
                    <a:pt x="50" y="10"/>
                  </a:lnTo>
                  <a:lnTo>
                    <a:pt x="53" y="10"/>
                  </a:lnTo>
                  <a:lnTo>
                    <a:pt x="57" y="11"/>
                  </a:lnTo>
                  <a:lnTo>
                    <a:pt x="59" y="8"/>
                  </a:lnTo>
                  <a:lnTo>
                    <a:pt x="61" y="7"/>
                  </a:lnTo>
                  <a:lnTo>
                    <a:pt x="62" y="9"/>
                  </a:lnTo>
                </a:path>
              </a:pathLst>
            </a:custGeom>
            <a:solidFill>
              <a:srgbClr val="A2FFA3"/>
            </a:solidFill>
            <a:ln w="12700" cap="rnd">
              <a:solidFill>
                <a:srgbClr val="000000"/>
              </a:solidFill>
              <a:round/>
              <a:headEnd/>
              <a:tailEnd/>
            </a:ln>
          </p:spPr>
          <p:txBody>
            <a:bodyPr/>
            <a:lstStyle/>
            <a:p>
              <a:endParaRPr lang="zh-CN" altLang="en-US"/>
            </a:p>
          </p:txBody>
        </p:sp>
        <p:sp>
          <p:nvSpPr>
            <p:cNvPr id="217" name="Freeform 152">
              <a:extLst>
                <a:ext uri="{FF2B5EF4-FFF2-40B4-BE49-F238E27FC236}">
                  <a16:creationId xmlns:a16="http://schemas.microsoft.com/office/drawing/2014/main" id="{B8DAD5DC-AC78-44A0-BFBB-F3EBDDD64153}"/>
                </a:ext>
              </a:extLst>
            </p:cNvPr>
            <p:cNvSpPr>
              <a:spLocks/>
            </p:cNvSpPr>
            <p:nvPr/>
          </p:nvSpPr>
          <p:spPr bwMode="auto">
            <a:xfrm>
              <a:off x="4433" y="2697"/>
              <a:ext cx="235" cy="238"/>
            </a:xfrm>
            <a:custGeom>
              <a:avLst/>
              <a:gdLst>
                <a:gd name="T0" fmla="*/ 68 w 235"/>
                <a:gd name="T1" fmla="*/ 8 h 238"/>
                <a:gd name="T2" fmla="*/ 84 w 235"/>
                <a:gd name="T3" fmla="*/ 20 h 238"/>
                <a:gd name="T4" fmla="*/ 97 w 235"/>
                <a:gd name="T5" fmla="*/ 16 h 238"/>
                <a:gd name="T6" fmla="*/ 106 w 235"/>
                <a:gd name="T7" fmla="*/ 14 h 238"/>
                <a:gd name="T8" fmla="*/ 116 w 235"/>
                <a:gd name="T9" fmla="*/ 4 h 238"/>
                <a:gd name="T10" fmla="*/ 125 w 235"/>
                <a:gd name="T11" fmla="*/ 11 h 238"/>
                <a:gd name="T12" fmla="*/ 142 w 235"/>
                <a:gd name="T13" fmla="*/ 16 h 238"/>
                <a:gd name="T14" fmla="*/ 150 w 235"/>
                <a:gd name="T15" fmla="*/ 34 h 238"/>
                <a:gd name="T16" fmla="*/ 165 w 235"/>
                <a:gd name="T17" fmla="*/ 44 h 238"/>
                <a:gd name="T18" fmla="*/ 163 w 235"/>
                <a:gd name="T19" fmla="*/ 59 h 238"/>
                <a:gd name="T20" fmla="*/ 175 w 235"/>
                <a:gd name="T21" fmla="*/ 72 h 238"/>
                <a:gd name="T22" fmla="*/ 186 w 235"/>
                <a:gd name="T23" fmla="*/ 85 h 238"/>
                <a:gd name="T24" fmla="*/ 201 w 235"/>
                <a:gd name="T25" fmla="*/ 98 h 238"/>
                <a:gd name="T26" fmla="*/ 215 w 235"/>
                <a:gd name="T27" fmla="*/ 110 h 238"/>
                <a:gd name="T28" fmla="*/ 231 w 235"/>
                <a:gd name="T29" fmla="*/ 123 h 238"/>
                <a:gd name="T30" fmla="*/ 227 w 235"/>
                <a:gd name="T31" fmla="*/ 141 h 238"/>
                <a:gd name="T32" fmla="*/ 214 w 235"/>
                <a:gd name="T33" fmla="*/ 151 h 238"/>
                <a:gd name="T34" fmla="*/ 197 w 235"/>
                <a:gd name="T35" fmla="*/ 165 h 238"/>
                <a:gd name="T36" fmla="*/ 181 w 235"/>
                <a:gd name="T37" fmla="*/ 176 h 238"/>
                <a:gd name="T38" fmla="*/ 193 w 235"/>
                <a:gd name="T39" fmla="*/ 195 h 238"/>
                <a:gd name="T40" fmla="*/ 197 w 235"/>
                <a:gd name="T41" fmla="*/ 212 h 238"/>
                <a:gd name="T42" fmla="*/ 187 w 235"/>
                <a:gd name="T43" fmla="*/ 216 h 238"/>
                <a:gd name="T44" fmla="*/ 171 w 235"/>
                <a:gd name="T45" fmla="*/ 211 h 238"/>
                <a:gd name="T46" fmla="*/ 157 w 235"/>
                <a:gd name="T47" fmla="*/ 202 h 238"/>
                <a:gd name="T48" fmla="*/ 148 w 235"/>
                <a:gd name="T49" fmla="*/ 213 h 238"/>
                <a:gd name="T50" fmla="*/ 130 w 235"/>
                <a:gd name="T51" fmla="*/ 218 h 238"/>
                <a:gd name="T52" fmla="*/ 110 w 235"/>
                <a:gd name="T53" fmla="*/ 222 h 238"/>
                <a:gd name="T54" fmla="*/ 91 w 235"/>
                <a:gd name="T55" fmla="*/ 220 h 238"/>
                <a:gd name="T56" fmla="*/ 73 w 235"/>
                <a:gd name="T57" fmla="*/ 214 h 238"/>
                <a:gd name="T58" fmla="*/ 69 w 235"/>
                <a:gd name="T59" fmla="*/ 229 h 238"/>
                <a:gd name="T60" fmla="*/ 55 w 235"/>
                <a:gd name="T61" fmla="*/ 229 h 238"/>
                <a:gd name="T62" fmla="*/ 45 w 235"/>
                <a:gd name="T63" fmla="*/ 215 h 238"/>
                <a:gd name="T64" fmla="*/ 28 w 235"/>
                <a:gd name="T65" fmla="*/ 217 h 238"/>
                <a:gd name="T66" fmla="*/ 45 w 235"/>
                <a:gd name="T67" fmla="*/ 206 h 238"/>
                <a:gd name="T68" fmla="*/ 55 w 235"/>
                <a:gd name="T69" fmla="*/ 202 h 238"/>
                <a:gd name="T70" fmla="*/ 56 w 235"/>
                <a:gd name="T71" fmla="*/ 181 h 238"/>
                <a:gd name="T72" fmla="*/ 52 w 235"/>
                <a:gd name="T73" fmla="*/ 158 h 238"/>
                <a:gd name="T74" fmla="*/ 66 w 235"/>
                <a:gd name="T75" fmla="*/ 144 h 238"/>
                <a:gd name="T76" fmla="*/ 72 w 235"/>
                <a:gd name="T77" fmla="*/ 139 h 238"/>
                <a:gd name="T78" fmla="*/ 72 w 235"/>
                <a:gd name="T79" fmla="*/ 117 h 238"/>
                <a:gd name="T80" fmla="*/ 61 w 235"/>
                <a:gd name="T81" fmla="*/ 101 h 238"/>
                <a:gd name="T82" fmla="*/ 57 w 235"/>
                <a:gd name="T83" fmla="*/ 85 h 238"/>
                <a:gd name="T84" fmla="*/ 52 w 235"/>
                <a:gd name="T85" fmla="*/ 74 h 238"/>
                <a:gd name="T86" fmla="*/ 42 w 235"/>
                <a:gd name="T87" fmla="*/ 70 h 238"/>
                <a:gd name="T88" fmla="*/ 34 w 235"/>
                <a:gd name="T89" fmla="*/ 60 h 238"/>
                <a:gd name="T90" fmla="*/ 23 w 235"/>
                <a:gd name="T91" fmla="*/ 56 h 238"/>
                <a:gd name="T92" fmla="*/ 16 w 235"/>
                <a:gd name="T93" fmla="*/ 65 h 238"/>
                <a:gd name="T94" fmla="*/ 3 w 235"/>
                <a:gd name="T95" fmla="*/ 64 h 238"/>
                <a:gd name="T96" fmla="*/ 3 w 235"/>
                <a:gd name="T97" fmla="*/ 45 h 238"/>
                <a:gd name="T98" fmla="*/ 12 w 235"/>
                <a:gd name="T99" fmla="*/ 34 h 238"/>
                <a:gd name="T100" fmla="*/ 27 w 235"/>
                <a:gd name="T101" fmla="*/ 29 h 238"/>
                <a:gd name="T102" fmla="*/ 36 w 235"/>
                <a:gd name="T103" fmla="*/ 19 h 238"/>
                <a:gd name="T104" fmla="*/ 45 w 235"/>
                <a:gd name="T105" fmla="*/ 14 h 238"/>
                <a:gd name="T106" fmla="*/ 54 w 235"/>
                <a:gd name="T107" fmla="*/ 2 h 23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35"/>
                <a:gd name="T163" fmla="*/ 0 h 238"/>
                <a:gd name="T164" fmla="*/ 235 w 235"/>
                <a:gd name="T165" fmla="*/ 238 h 23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35" h="238">
                  <a:moveTo>
                    <a:pt x="54" y="2"/>
                  </a:moveTo>
                  <a:lnTo>
                    <a:pt x="57" y="1"/>
                  </a:lnTo>
                  <a:lnTo>
                    <a:pt x="61" y="0"/>
                  </a:lnTo>
                  <a:lnTo>
                    <a:pt x="64" y="1"/>
                  </a:lnTo>
                  <a:lnTo>
                    <a:pt x="66" y="4"/>
                  </a:lnTo>
                  <a:lnTo>
                    <a:pt x="68" y="8"/>
                  </a:lnTo>
                  <a:lnTo>
                    <a:pt x="72" y="10"/>
                  </a:lnTo>
                  <a:lnTo>
                    <a:pt x="75" y="12"/>
                  </a:lnTo>
                  <a:lnTo>
                    <a:pt x="77" y="15"/>
                  </a:lnTo>
                  <a:lnTo>
                    <a:pt x="78" y="17"/>
                  </a:lnTo>
                  <a:lnTo>
                    <a:pt x="80" y="20"/>
                  </a:lnTo>
                  <a:lnTo>
                    <a:pt x="84" y="20"/>
                  </a:lnTo>
                  <a:lnTo>
                    <a:pt x="85" y="20"/>
                  </a:lnTo>
                  <a:lnTo>
                    <a:pt x="84" y="16"/>
                  </a:lnTo>
                  <a:lnTo>
                    <a:pt x="86" y="14"/>
                  </a:lnTo>
                  <a:lnTo>
                    <a:pt x="89" y="13"/>
                  </a:lnTo>
                  <a:lnTo>
                    <a:pt x="93" y="14"/>
                  </a:lnTo>
                  <a:lnTo>
                    <a:pt x="97" y="16"/>
                  </a:lnTo>
                  <a:lnTo>
                    <a:pt x="99" y="15"/>
                  </a:lnTo>
                  <a:lnTo>
                    <a:pt x="101" y="17"/>
                  </a:lnTo>
                  <a:lnTo>
                    <a:pt x="103" y="18"/>
                  </a:lnTo>
                  <a:lnTo>
                    <a:pt x="105" y="19"/>
                  </a:lnTo>
                  <a:lnTo>
                    <a:pt x="107" y="17"/>
                  </a:lnTo>
                  <a:lnTo>
                    <a:pt x="106" y="14"/>
                  </a:lnTo>
                  <a:lnTo>
                    <a:pt x="104" y="9"/>
                  </a:lnTo>
                  <a:lnTo>
                    <a:pt x="104" y="6"/>
                  </a:lnTo>
                  <a:lnTo>
                    <a:pt x="107" y="2"/>
                  </a:lnTo>
                  <a:lnTo>
                    <a:pt x="110" y="1"/>
                  </a:lnTo>
                  <a:lnTo>
                    <a:pt x="113" y="2"/>
                  </a:lnTo>
                  <a:lnTo>
                    <a:pt x="116" y="4"/>
                  </a:lnTo>
                  <a:lnTo>
                    <a:pt x="117" y="6"/>
                  </a:lnTo>
                  <a:lnTo>
                    <a:pt x="116" y="9"/>
                  </a:lnTo>
                  <a:lnTo>
                    <a:pt x="117" y="12"/>
                  </a:lnTo>
                  <a:lnTo>
                    <a:pt x="120" y="12"/>
                  </a:lnTo>
                  <a:lnTo>
                    <a:pt x="122" y="12"/>
                  </a:lnTo>
                  <a:lnTo>
                    <a:pt x="125" y="11"/>
                  </a:lnTo>
                  <a:lnTo>
                    <a:pt x="129" y="12"/>
                  </a:lnTo>
                  <a:lnTo>
                    <a:pt x="132" y="13"/>
                  </a:lnTo>
                  <a:lnTo>
                    <a:pt x="135" y="11"/>
                  </a:lnTo>
                  <a:lnTo>
                    <a:pt x="137" y="11"/>
                  </a:lnTo>
                  <a:lnTo>
                    <a:pt x="140" y="13"/>
                  </a:lnTo>
                  <a:lnTo>
                    <a:pt x="142" y="16"/>
                  </a:lnTo>
                  <a:lnTo>
                    <a:pt x="144" y="18"/>
                  </a:lnTo>
                  <a:lnTo>
                    <a:pt x="148" y="21"/>
                  </a:lnTo>
                  <a:lnTo>
                    <a:pt x="149" y="24"/>
                  </a:lnTo>
                  <a:lnTo>
                    <a:pt x="150" y="28"/>
                  </a:lnTo>
                  <a:lnTo>
                    <a:pt x="151" y="31"/>
                  </a:lnTo>
                  <a:lnTo>
                    <a:pt x="150" y="34"/>
                  </a:lnTo>
                  <a:lnTo>
                    <a:pt x="154" y="34"/>
                  </a:lnTo>
                  <a:lnTo>
                    <a:pt x="156" y="35"/>
                  </a:lnTo>
                  <a:lnTo>
                    <a:pt x="158" y="38"/>
                  </a:lnTo>
                  <a:lnTo>
                    <a:pt x="159" y="40"/>
                  </a:lnTo>
                  <a:lnTo>
                    <a:pt x="162" y="42"/>
                  </a:lnTo>
                  <a:lnTo>
                    <a:pt x="165" y="44"/>
                  </a:lnTo>
                  <a:lnTo>
                    <a:pt x="167" y="47"/>
                  </a:lnTo>
                  <a:lnTo>
                    <a:pt x="168" y="50"/>
                  </a:lnTo>
                  <a:lnTo>
                    <a:pt x="166" y="52"/>
                  </a:lnTo>
                  <a:lnTo>
                    <a:pt x="164" y="53"/>
                  </a:lnTo>
                  <a:lnTo>
                    <a:pt x="162" y="56"/>
                  </a:lnTo>
                  <a:lnTo>
                    <a:pt x="163" y="59"/>
                  </a:lnTo>
                  <a:lnTo>
                    <a:pt x="165" y="61"/>
                  </a:lnTo>
                  <a:lnTo>
                    <a:pt x="168" y="63"/>
                  </a:lnTo>
                  <a:lnTo>
                    <a:pt x="168" y="67"/>
                  </a:lnTo>
                  <a:lnTo>
                    <a:pt x="169" y="70"/>
                  </a:lnTo>
                  <a:lnTo>
                    <a:pt x="172" y="71"/>
                  </a:lnTo>
                  <a:lnTo>
                    <a:pt x="175" y="72"/>
                  </a:lnTo>
                  <a:lnTo>
                    <a:pt x="177" y="75"/>
                  </a:lnTo>
                  <a:lnTo>
                    <a:pt x="178" y="78"/>
                  </a:lnTo>
                  <a:lnTo>
                    <a:pt x="179" y="81"/>
                  </a:lnTo>
                  <a:lnTo>
                    <a:pt x="183" y="83"/>
                  </a:lnTo>
                  <a:lnTo>
                    <a:pt x="185" y="83"/>
                  </a:lnTo>
                  <a:lnTo>
                    <a:pt x="186" y="85"/>
                  </a:lnTo>
                  <a:lnTo>
                    <a:pt x="190" y="85"/>
                  </a:lnTo>
                  <a:lnTo>
                    <a:pt x="193" y="85"/>
                  </a:lnTo>
                  <a:lnTo>
                    <a:pt x="196" y="87"/>
                  </a:lnTo>
                  <a:lnTo>
                    <a:pt x="197" y="91"/>
                  </a:lnTo>
                  <a:lnTo>
                    <a:pt x="199" y="94"/>
                  </a:lnTo>
                  <a:lnTo>
                    <a:pt x="201" y="98"/>
                  </a:lnTo>
                  <a:lnTo>
                    <a:pt x="203" y="101"/>
                  </a:lnTo>
                  <a:lnTo>
                    <a:pt x="206" y="102"/>
                  </a:lnTo>
                  <a:lnTo>
                    <a:pt x="209" y="102"/>
                  </a:lnTo>
                  <a:lnTo>
                    <a:pt x="212" y="102"/>
                  </a:lnTo>
                  <a:lnTo>
                    <a:pt x="213" y="106"/>
                  </a:lnTo>
                  <a:lnTo>
                    <a:pt x="215" y="110"/>
                  </a:lnTo>
                  <a:lnTo>
                    <a:pt x="217" y="112"/>
                  </a:lnTo>
                  <a:lnTo>
                    <a:pt x="221" y="113"/>
                  </a:lnTo>
                  <a:lnTo>
                    <a:pt x="224" y="116"/>
                  </a:lnTo>
                  <a:lnTo>
                    <a:pt x="225" y="119"/>
                  </a:lnTo>
                  <a:lnTo>
                    <a:pt x="228" y="121"/>
                  </a:lnTo>
                  <a:lnTo>
                    <a:pt x="231" y="123"/>
                  </a:lnTo>
                  <a:lnTo>
                    <a:pt x="234" y="127"/>
                  </a:lnTo>
                  <a:lnTo>
                    <a:pt x="233" y="131"/>
                  </a:lnTo>
                  <a:lnTo>
                    <a:pt x="233" y="136"/>
                  </a:lnTo>
                  <a:lnTo>
                    <a:pt x="231" y="140"/>
                  </a:lnTo>
                  <a:lnTo>
                    <a:pt x="230" y="143"/>
                  </a:lnTo>
                  <a:lnTo>
                    <a:pt x="227" y="141"/>
                  </a:lnTo>
                  <a:lnTo>
                    <a:pt x="224" y="140"/>
                  </a:lnTo>
                  <a:lnTo>
                    <a:pt x="221" y="142"/>
                  </a:lnTo>
                  <a:lnTo>
                    <a:pt x="220" y="144"/>
                  </a:lnTo>
                  <a:lnTo>
                    <a:pt x="217" y="143"/>
                  </a:lnTo>
                  <a:lnTo>
                    <a:pt x="216" y="147"/>
                  </a:lnTo>
                  <a:lnTo>
                    <a:pt x="214" y="151"/>
                  </a:lnTo>
                  <a:lnTo>
                    <a:pt x="213" y="155"/>
                  </a:lnTo>
                  <a:lnTo>
                    <a:pt x="211" y="158"/>
                  </a:lnTo>
                  <a:lnTo>
                    <a:pt x="208" y="161"/>
                  </a:lnTo>
                  <a:lnTo>
                    <a:pt x="204" y="162"/>
                  </a:lnTo>
                  <a:lnTo>
                    <a:pt x="200" y="163"/>
                  </a:lnTo>
                  <a:lnTo>
                    <a:pt x="197" y="165"/>
                  </a:lnTo>
                  <a:lnTo>
                    <a:pt x="194" y="166"/>
                  </a:lnTo>
                  <a:lnTo>
                    <a:pt x="190" y="166"/>
                  </a:lnTo>
                  <a:lnTo>
                    <a:pt x="187" y="167"/>
                  </a:lnTo>
                  <a:lnTo>
                    <a:pt x="185" y="170"/>
                  </a:lnTo>
                  <a:lnTo>
                    <a:pt x="183" y="173"/>
                  </a:lnTo>
                  <a:lnTo>
                    <a:pt x="181" y="176"/>
                  </a:lnTo>
                  <a:lnTo>
                    <a:pt x="181" y="179"/>
                  </a:lnTo>
                  <a:lnTo>
                    <a:pt x="183" y="183"/>
                  </a:lnTo>
                  <a:lnTo>
                    <a:pt x="185" y="186"/>
                  </a:lnTo>
                  <a:lnTo>
                    <a:pt x="188" y="189"/>
                  </a:lnTo>
                  <a:lnTo>
                    <a:pt x="191" y="192"/>
                  </a:lnTo>
                  <a:lnTo>
                    <a:pt x="193" y="195"/>
                  </a:lnTo>
                  <a:lnTo>
                    <a:pt x="193" y="199"/>
                  </a:lnTo>
                  <a:lnTo>
                    <a:pt x="191" y="203"/>
                  </a:lnTo>
                  <a:lnTo>
                    <a:pt x="191" y="205"/>
                  </a:lnTo>
                  <a:lnTo>
                    <a:pt x="193" y="207"/>
                  </a:lnTo>
                  <a:lnTo>
                    <a:pt x="195" y="209"/>
                  </a:lnTo>
                  <a:lnTo>
                    <a:pt x="197" y="212"/>
                  </a:lnTo>
                  <a:lnTo>
                    <a:pt x="198" y="216"/>
                  </a:lnTo>
                  <a:lnTo>
                    <a:pt x="196" y="220"/>
                  </a:lnTo>
                  <a:lnTo>
                    <a:pt x="194" y="220"/>
                  </a:lnTo>
                  <a:lnTo>
                    <a:pt x="191" y="220"/>
                  </a:lnTo>
                  <a:lnTo>
                    <a:pt x="188" y="219"/>
                  </a:lnTo>
                  <a:lnTo>
                    <a:pt x="187" y="216"/>
                  </a:lnTo>
                  <a:lnTo>
                    <a:pt x="185" y="213"/>
                  </a:lnTo>
                  <a:lnTo>
                    <a:pt x="183" y="211"/>
                  </a:lnTo>
                  <a:lnTo>
                    <a:pt x="180" y="210"/>
                  </a:lnTo>
                  <a:lnTo>
                    <a:pt x="177" y="212"/>
                  </a:lnTo>
                  <a:lnTo>
                    <a:pt x="174" y="213"/>
                  </a:lnTo>
                  <a:lnTo>
                    <a:pt x="171" y="211"/>
                  </a:lnTo>
                  <a:lnTo>
                    <a:pt x="169" y="209"/>
                  </a:lnTo>
                  <a:lnTo>
                    <a:pt x="166" y="209"/>
                  </a:lnTo>
                  <a:lnTo>
                    <a:pt x="162" y="209"/>
                  </a:lnTo>
                  <a:lnTo>
                    <a:pt x="160" y="207"/>
                  </a:lnTo>
                  <a:lnTo>
                    <a:pt x="158" y="204"/>
                  </a:lnTo>
                  <a:lnTo>
                    <a:pt x="157" y="202"/>
                  </a:lnTo>
                  <a:lnTo>
                    <a:pt x="155" y="203"/>
                  </a:lnTo>
                  <a:lnTo>
                    <a:pt x="153" y="205"/>
                  </a:lnTo>
                  <a:lnTo>
                    <a:pt x="153" y="208"/>
                  </a:lnTo>
                  <a:lnTo>
                    <a:pt x="152" y="210"/>
                  </a:lnTo>
                  <a:lnTo>
                    <a:pt x="150" y="212"/>
                  </a:lnTo>
                  <a:lnTo>
                    <a:pt x="148" y="213"/>
                  </a:lnTo>
                  <a:lnTo>
                    <a:pt x="145" y="215"/>
                  </a:lnTo>
                  <a:lnTo>
                    <a:pt x="144" y="217"/>
                  </a:lnTo>
                  <a:lnTo>
                    <a:pt x="140" y="217"/>
                  </a:lnTo>
                  <a:lnTo>
                    <a:pt x="136" y="216"/>
                  </a:lnTo>
                  <a:lnTo>
                    <a:pt x="132" y="217"/>
                  </a:lnTo>
                  <a:lnTo>
                    <a:pt x="130" y="218"/>
                  </a:lnTo>
                  <a:lnTo>
                    <a:pt x="127" y="219"/>
                  </a:lnTo>
                  <a:lnTo>
                    <a:pt x="125" y="221"/>
                  </a:lnTo>
                  <a:lnTo>
                    <a:pt x="122" y="223"/>
                  </a:lnTo>
                  <a:lnTo>
                    <a:pt x="117" y="224"/>
                  </a:lnTo>
                  <a:lnTo>
                    <a:pt x="114" y="223"/>
                  </a:lnTo>
                  <a:lnTo>
                    <a:pt x="110" y="222"/>
                  </a:lnTo>
                  <a:lnTo>
                    <a:pt x="105" y="223"/>
                  </a:lnTo>
                  <a:lnTo>
                    <a:pt x="102" y="225"/>
                  </a:lnTo>
                  <a:lnTo>
                    <a:pt x="99" y="226"/>
                  </a:lnTo>
                  <a:lnTo>
                    <a:pt x="98" y="223"/>
                  </a:lnTo>
                  <a:lnTo>
                    <a:pt x="96" y="220"/>
                  </a:lnTo>
                  <a:lnTo>
                    <a:pt x="91" y="220"/>
                  </a:lnTo>
                  <a:lnTo>
                    <a:pt x="86" y="219"/>
                  </a:lnTo>
                  <a:lnTo>
                    <a:pt x="83" y="218"/>
                  </a:lnTo>
                  <a:lnTo>
                    <a:pt x="80" y="219"/>
                  </a:lnTo>
                  <a:lnTo>
                    <a:pt x="77" y="218"/>
                  </a:lnTo>
                  <a:lnTo>
                    <a:pt x="75" y="215"/>
                  </a:lnTo>
                  <a:lnTo>
                    <a:pt x="73" y="214"/>
                  </a:lnTo>
                  <a:lnTo>
                    <a:pt x="71" y="215"/>
                  </a:lnTo>
                  <a:lnTo>
                    <a:pt x="70" y="218"/>
                  </a:lnTo>
                  <a:lnTo>
                    <a:pt x="71" y="220"/>
                  </a:lnTo>
                  <a:lnTo>
                    <a:pt x="72" y="223"/>
                  </a:lnTo>
                  <a:lnTo>
                    <a:pt x="72" y="226"/>
                  </a:lnTo>
                  <a:lnTo>
                    <a:pt x="69" y="229"/>
                  </a:lnTo>
                  <a:lnTo>
                    <a:pt x="65" y="233"/>
                  </a:lnTo>
                  <a:lnTo>
                    <a:pt x="63" y="236"/>
                  </a:lnTo>
                  <a:lnTo>
                    <a:pt x="61" y="237"/>
                  </a:lnTo>
                  <a:lnTo>
                    <a:pt x="60" y="234"/>
                  </a:lnTo>
                  <a:lnTo>
                    <a:pt x="58" y="231"/>
                  </a:lnTo>
                  <a:lnTo>
                    <a:pt x="55" y="229"/>
                  </a:lnTo>
                  <a:lnTo>
                    <a:pt x="55" y="226"/>
                  </a:lnTo>
                  <a:lnTo>
                    <a:pt x="53" y="223"/>
                  </a:lnTo>
                  <a:lnTo>
                    <a:pt x="51" y="220"/>
                  </a:lnTo>
                  <a:lnTo>
                    <a:pt x="49" y="219"/>
                  </a:lnTo>
                  <a:lnTo>
                    <a:pt x="47" y="217"/>
                  </a:lnTo>
                  <a:lnTo>
                    <a:pt x="45" y="215"/>
                  </a:lnTo>
                  <a:lnTo>
                    <a:pt x="41" y="215"/>
                  </a:lnTo>
                  <a:lnTo>
                    <a:pt x="37" y="217"/>
                  </a:lnTo>
                  <a:lnTo>
                    <a:pt x="33" y="219"/>
                  </a:lnTo>
                  <a:lnTo>
                    <a:pt x="29" y="220"/>
                  </a:lnTo>
                  <a:lnTo>
                    <a:pt x="26" y="219"/>
                  </a:lnTo>
                  <a:lnTo>
                    <a:pt x="28" y="217"/>
                  </a:lnTo>
                  <a:lnTo>
                    <a:pt x="31" y="215"/>
                  </a:lnTo>
                  <a:lnTo>
                    <a:pt x="34" y="213"/>
                  </a:lnTo>
                  <a:lnTo>
                    <a:pt x="38" y="211"/>
                  </a:lnTo>
                  <a:lnTo>
                    <a:pt x="41" y="209"/>
                  </a:lnTo>
                  <a:lnTo>
                    <a:pt x="43" y="207"/>
                  </a:lnTo>
                  <a:lnTo>
                    <a:pt x="45" y="206"/>
                  </a:lnTo>
                  <a:lnTo>
                    <a:pt x="47" y="209"/>
                  </a:lnTo>
                  <a:lnTo>
                    <a:pt x="50" y="208"/>
                  </a:lnTo>
                  <a:lnTo>
                    <a:pt x="53" y="209"/>
                  </a:lnTo>
                  <a:lnTo>
                    <a:pt x="55" y="207"/>
                  </a:lnTo>
                  <a:lnTo>
                    <a:pt x="53" y="204"/>
                  </a:lnTo>
                  <a:lnTo>
                    <a:pt x="55" y="202"/>
                  </a:lnTo>
                  <a:lnTo>
                    <a:pt x="53" y="199"/>
                  </a:lnTo>
                  <a:lnTo>
                    <a:pt x="53" y="196"/>
                  </a:lnTo>
                  <a:lnTo>
                    <a:pt x="55" y="192"/>
                  </a:lnTo>
                  <a:lnTo>
                    <a:pt x="54" y="188"/>
                  </a:lnTo>
                  <a:lnTo>
                    <a:pt x="55" y="185"/>
                  </a:lnTo>
                  <a:lnTo>
                    <a:pt x="56" y="181"/>
                  </a:lnTo>
                  <a:lnTo>
                    <a:pt x="55" y="177"/>
                  </a:lnTo>
                  <a:lnTo>
                    <a:pt x="54" y="173"/>
                  </a:lnTo>
                  <a:lnTo>
                    <a:pt x="53" y="168"/>
                  </a:lnTo>
                  <a:lnTo>
                    <a:pt x="52" y="164"/>
                  </a:lnTo>
                  <a:lnTo>
                    <a:pt x="51" y="161"/>
                  </a:lnTo>
                  <a:lnTo>
                    <a:pt x="52" y="158"/>
                  </a:lnTo>
                  <a:lnTo>
                    <a:pt x="54" y="156"/>
                  </a:lnTo>
                  <a:lnTo>
                    <a:pt x="57" y="154"/>
                  </a:lnTo>
                  <a:lnTo>
                    <a:pt x="58" y="151"/>
                  </a:lnTo>
                  <a:lnTo>
                    <a:pt x="61" y="149"/>
                  </a:lnTo>
                  <a:lnTo>
                    <a:pt x="65" y="147"/>
                  </a:lnTo>
                  <a:lnTo>
                    <a:pt x="66" y="144"/>
                  </a:lnTo>
                  <a:lnTo>
                    <a:pt x="66" y="141"/>
                  </a:lnTo>
                  <a:lnTo>
                    <a:pt x="63" y="138"/>
                  </a:lnTo>
                  <a:lnTo>
                    <a:pt x="65" y="136"/>
                  </a:lnTo>
                  <a:lnTo>
                    <a:pt x="68" y="136"/>
                  </a:lnTo>
                  <a:lnTo>
                    <a:pt x="69" y="139"/>
                  </a:lnTo>
                  <a:lnTo>
                    <a:pt x="72" y="139"/>
                  </a:lnTo>
                  <a:lnTo>
                    <a:pt x="74" y="136"/>
                  </a:lnTo>
                  <a:lnTo>
                    <a:pt x="71" y="134"/>
                  </a:lnTo>
                  <a:lnTo>
                    <a:pt x="71" y="131"/>
                  </a:lnTo>
                  <a:lnTo>
                    <a:pt x="72" y="126"/>
                  </a:lnTo>
                  <a:lnTo>
                    <a:pt x="74" y="121"/>
                  </a:lnTo>
                  <a:lnTo>
                    <a:pt x="72" y="117"/>
                  </a:lnTo>
                  <a:lnTo>
                    <a:pt x="70" y="114"/>
                  </a:lnTo>
                  <a:lnTo>
                    <a:pt x="67" y="112"/>
                  </a:lnTo>
                  <a:lnTo>
                    <a:pt x="65" y="109"/>
                  </a:lnTo>
                  <a:lnTo>
                    <a:pt x="64" y="106"/>
                  </a:lnTo>
                  <a:lnTo>
                    <a:pt x="63" y="103"/>
                  </a:lnTo>
                  <a:lnTo>
                    <a:pt x="61" y="101"/>
                  </a:lnTo>
                  <a:lnTo>
                    <a:pt x="58" y="100"/>
                  </a:lnTo>
                  <a:lnTo>
                    <a:pt x="55" y="98"/>
                  </a:lnTo>
                  <a:lnTo>
                    <a:pt x="54" y="95"/>
                  </a:lnTo>
                  <a:lnTo>
                    <a:pt x="54" y="91"/>
                  </a:lnTo>
                  <a:lnTo>
                    <a:pt x="57" y="88"/>
                  </a:lnTo>
                  <a:lnTo>
                    <a:pt x="57" y="85"/>
                  </a:lnTo>
                  <a:lnTo>
                    <a:pt x="56" y="82"/>
                  </a:lnTo>
                  <a:lnTo>
                    <a:pt x="57" y="79"/>
                  </a:lnTo>
                  <a:lnTo>
                    <a:pt x="58" y="75"/>
                  </a:lnTo>
                  <a:lnTo>
                    <a:pt x="57" y="72"/>
                  </a:lnTo>
                  <a:lnTo>
                    <a:pt x="54" y="72"/>
                  </a:lnTo>
                  <a:lnTo>
                    <a:pt x="52" y="74"/>
                  </a:lnTo>
                  <a:lnTo>
                    <a:pt x="50" y="77"/>
                  </a:lnTo>
                  <a:lnTo>
                    <a:pt x="48" y="78"/>
                  </a:lnTo>
                  <a:lnTo>
                    <a:pt x="47" y="75"/>
                  </a:lnTo>
                  <a:lnTo>
                    <a:pt x="46" y="73"/>
                  </a:lnTo>
                  <a:lnTo>
                    <a:pt x="44" y="72"/>
                  </a:lnTo>
                  <a:lnTo>
                    <a:pt x="42" y="70"/>
                  </a:lnTo>
                  <a:lnTo>
                    <a:pt x="41" y="68"/>
                  </a:lnTo>
                  <a:lnTo>
                    <a:pt x="43" y="65"/>
                  </a:lnTo>
                  <a:lnTo>
                    <a:pt x="42" y="63"/>
                  </a:lnTo>
                  <a:lnTo>
                    <a:pt x="38" y="64"/>
                  </a:lnTo>
                  <a:lnTo>
                    <a:pt x="35" y="63"/>
                  </a:lnTo>
                  <a:lnTo>
                    <a:pt x="34" y="60"/>
                  </a:lnTo>
                  <a:lnTo>
                    <a:pt x="34" y="56"/>
                  </a:lnTo>
                  <a:lnTo>
                    <a:pt x="31" y="55"/>
                  </a:lnTo>
                  <a:lnTo>
                    <a:pt x="29" y="57"/>
                  </a:lnTo>
                  <a:lnTo>
                    <a:pt x="27" y="59"/>
                  </a:lnTo>
                  <a:lnTo>
                    <a:pt x="25" y="58"/>
                  </a:lnTo>
                  <a:lnTo>
                    <a:pt x="23" y="56"/>
                  </a:lnTo>
                  <a:lnTo>
                    <a:pt x="21" y="57"/>
                  </a:lnTo>
                  <a:lnTo>
                    <a:pt x="19" y="58"/>
                  </a:lnTo>
                  <a:lnTo>
                    <a:pt x="19" y="62"/>
                  </a:lnTo>
                  <a:lnTo>
                    <a:pt x="19" y="65"/>
                  </a:lnTo>
                  <a:lnTo>
                    <a:pt x="17" y="66"/>
                  </a:lnTo>
                  <a:lnTo>
                    <a:pt x="16" y="65"/>
                  </a:lnTo>
                  <a:lnTo>
                    <a:pt x="14" y="68"/>
                  </a:lnTo>
                  <a:lnTo>
                    <a:pt x="12" y="71"/>
                  </a:lnTo>
                  <a:lnTo>
                    <a:pt x="9" y="73"/>
                  </a:lnTo>
                  <a:lnTo>
                    <a:pt x="6" y="72"/>
                  </a:lnTo>
                  <a:lnTo>
                    <a:pt x="3" y="68"/>
                  </a:lnTo>
                  <a:lnTo>
                    <a:pt x="3" y="64"/>
                  </a:lnTo>
                  <a:lnTo>
                    <a:pt x="4" y="61"/>
                  </a:lnTo>
                  <a:lnTo>
                    <a:pt x="3" y="57"/>
                  </a:lnTo>
                  <a:lnTo>
                    <a:pt x="2" y="54"/>
                  </a:lnTo>
                  <a:lnTo>
                    <a:pt x="0" y="50"/>
                  </a:lnTo>
                  <a:lnTo>
                    <a:pt x="1" y="47"/>
                  </a:lnTo>
                  <a:lnTo>
                    <a:pt x="3" y="45"/>
                  </a:lnTo>
                  <a:lnTo>
                    <a:pt x="5" y="41"/>
                  </a:lnTo>
                  <a:lnTo>
                    <a:pt x="4" y="38"/>
                  </a:lnTo>
                  <a:lnTo>
                    <a:pt x="4" y="35"/>
                  </a:lnTo>
                  <a:lnTo>
                    <a:pt x="6" y="33"/>
                  </a:lnTo>
                  <a:lnTo>
                    <a:pt x="9" y="32"/>
                  </a:lnTo>
                  <a:lnTo>
                    <a:pt x="12" y="34"/>
                  </a:lnTo>
                  <a:lnTo>
                    <a:pt x="14" y="32"/>
                  </a:lnTo>
                  <a:lnTo>
                    <a:pt x="17" y="31"/>
                  </a:lnTo>
                  <a:lnTo>
                    <a:pt x="19" y="31"/>
                  </a:lnTo>
                  <a:lnTo>
                    <a:pt x="22" y="32"/>
                  </a:lnTo>
                  <a:lnTo>
                    <a:pt x="26" y="31"/>
                  </a:lnTo>
                  <a:lnTo>
                    <a:pt x="27" y="29"/>
                  </a:lnTo>
                  <a:lnTo>
                    <a:pt x="27" y="26"/>
                  </a:lnTo>
                  <a:lnTo>
                    <a:pt x="29" y="24"/>
                  </a:lnTo>
                  <a:lnTo>
                    <a:pt x="32" y="24"/>
                  </a:lnTo>
                  <a:lnTo>
                    <a:pt x="34" y="24"/>
                  </a:lnTo>
                  <a:lnTo>
                    <a:pt x="35" y="21"/>
                  </a:lnTo>
                  <a:lnTo>
                    <a:pt x="36" y="19"/>
                  </a:lnTo>
                  <a:lnTo>
                    <a:pt x="39" y="18"/>
                  </a:lnTo>
                  <a:lnTo>
                    <a:pt x="40" y="16"/>
                  </a:lnTo>
                  <a:lnTo>
                    <a:pt x="39" y="14"/>
                  </a:lnTo>
                  <a:lnTo>
                    <a:pt x="39" y="12"/>
                  </a:lnTo>
                  <a:lnTo>
                    <a:pt x="42" y="12"/>
                  </a:lnTo>
                  <a:lnTo>
                    <a:pt x="45" y="14"/>
                  </a:lnTo>
                  <a:lnTo>
                    <a:pt x="48" y="15"/>
                  </a:lnTo>
                  <a:lnTo>
                    <a:pt x="49" y="12"/>
                  </a:lnTo>
                  <a:lnTo>
                    <a:pt x="50" y="9"/>
                  </a:lnTo>
                  <a:lnTo>
                    <a:pt x="52" y="8"/>
                  </a:lnTo>
                  <a:lnTo>
                    <a:pt x="53" y="5"/>
                  </a:lnTo>
                  <a:lnTo>
                    <a:pt x="54" y="2"/>
                  </a:lnTo>
                </a:path>
              </a:pathLst>
            </a:custGeom>
            <a:solidFill>
              <a:srgbClr val="A2FFA3"/>
            </a:solidFill>
            <a:ln w="12700" cap="rnd">
              <a:solidFill>
                <a:srgbClr val="000000"/>
              </a:solidFill>
              <a:round/>
              <a:headEnd/>
              <a:tailEnd/>
            </a:ln>
          </p:spPr>
          <p:txBody>
            <a:bodyPr/>
            <a:lstStyle/>
            <a:p>
              <a:endParaRPr lang="zh-CN" altLang="en-US"/>
            </a:p>
          </p:txBody>
        </p:sp>
        <p:sp>
          <p:nvSpPr>
            <p:cNvPr id="218" name="Freeform 153">
              <a:extLst>
                <a:ext uri="{FF2B5EF4-FFF2-40B4-BE49-F238E27FC236}">
                  <a16:creationId xmlns:a16="http://schemas.microsoft.com/office/drawing/2014/main" id="{D6472C72-CA3D-498A-9F95-7353D3ACEE2A}"/>
                </a:ext>
              </a:extLst>
            </p:cNvPr>
            <p:cNvSpPr>
              <a:spLocks/>
            </p:cNvSpPr>
            <p:nvPr/>
          </p:nvSpPr>
          <p:spPr bwMode="auto">
            <a:xfrm>
              <a:off x="4361" y="2752"/>
              <a:ext cx="147" cy="164"/>
            </a:xfrm>
            <a:custGeom>
              <a:avLst/>
              <a:gdLst>
                <a:gd name="T0" fmla="*/ 103 w 147"/>
                <a:gd name="T1" fmla="*/ 159 h 164"/>
                <a:gd name="T2" fmla="*/ 113 w 147"/>
                <a:gd name="T3" fmla="*/ 153 h 164"/>
                <a:gd name="T4" fmla="*/ 119 w 147"/>
                <a:gd name="T5" fmla="*/ 153 h 164"/>
                <a:gd name="T6" fmla="*/ 128 w 147"/>
                <a:gd name="T7" fmla="*/ 151 h 164"/>
                <a:gd name="T8" fmla="*/ 126 w 147"/>
                <a:gd name="T9" fmla="*/ 144 h 164"/>
                <a:gd name="T10" fmla="*/ 127 w 147"/>
                <a:gd name="T11" fmla="*/ 133 h 164"/>
                <a:gd name="T12" fmla="*/ 128 w 147"/>
                <a:gd name="T13" fmla="*/ 121 h 164"/>
                <a:gd name="T14" fmla="*/ 125 w 147"/>
                <a:gd name="T15" fmla="*/ 109 h 164"/>
                <a:gd name="T16" fmla="*/ 127 w 147"/>
                <a:gd name="T17" fmla="*/ 101 h 164"/>
                <a:gd name="T18" fmla="*/ 133 w 147"/>
                <a:gd name="T19" fmla="*/ 93 h 164"/>
                <a:gd name="T20" fmla="*/ 138 w 147"/>
                <a:gd name="T21" fmla="*/ 85 h 164"/>
                <a:gd name="T22" fmla="*/ 140 w 147"/>
                <a:gd name="T23" fmla="*/ 81 h 164"/>
                <a:gd name="T24" fmla="*/ 146 w 147"/>
                <a:gd name="T25" fmla="*/ 81 h 164"/>
                <a:gd name="T26" fmla="*/ 144 w 147"/>
                <a:gd name="T27" fmla="*/ 71 h 164"/>
                <a:gd name="T28" fmla="*/ 142 w 147"/>
                <a:gd name="T29" fmla="*/ 58 h 164"/>
                <a:gd name="T30" fmla="*/ 136 w 147"/>
                <a:gd name="T31" fmla="*/ 50 h 164"/>
                <a:gd name="T32" fmla="*/ 130 w 147"/>
                <a:gd name="T33" fmla="*/ 45 h 164"/>
                <a:gd name="T34" fmla="*/ 127 w 147"/>
                <a:gd name="T35" fmla="*/ 36 h 164"/>
                <a:gd name="T36" fmla="*/ 128 w 147"/>
                <a:gd name="T37" fmla="*/ 26 h 164"/>
                <a:gd name="T38" fmla="*/ 129 w 147"/>
                <a:gd name="T39" fmla="*/ 16 h 164"/>
                <a:gd name="T40" fmla="*/ 123 w 147"/>
                <a:gd name="T41" fmla="*/ 21 h 164"/>
                <a:gd name="T42" fmla="*/ 118 w 147"/>
                <a:gd name="T43" fmla="*/ 17 h 164"/>
                <a:gd name="T44" fmla="*/ 113 w 147"/>
                <a:gd name="T45" fmla="*/ 13 h 164"/>
                <a:gd name="T46" fmla="*/ 110 w 147"/>
                <a:gd name="T47" fmla="*/ 9 h 164"/>
                <a:gd name="T48" fmla="*/ 106 w 147"/>
                <a:gd name="T49" fmla="*/ 1 h 164"/>
                <a:gd name="T50" fmla="*/ 99 w 147"/>
                <a:gd name="T51" fmla="*/ 4 h 164"/>
                <a:gd name="T52" fmla="*/ 93 w 147"/>
                <a:gd name="T53" fmla="*/ 2 h 164"/>
                <a:gd name="T54" fmla="*/ 91 w 147"/>
                <a:gd name="T55" fmla="*/ 10 h 164"/>
                <a:gd name="T56" fmla="*/ 86 w 147"/>
                <a:gd name="T57" fmla="*/ 13 h 164"/>
                <a:gd name="T58" fmla="*/ 79 w 147"/>
                <a:gd name="T59" fmla="*/ 17 h 164"/>
                <a:gd name="T60" fmla="*/ 77 w 147"/>
                <a:gd name="T61" fmla="*/ 22 h 164"/>
                <a:gd name="T62" fmla="*/ 70 w 147"/>
                <a:gd name="T63" fmla="*/ 25 h 164"/>
                <a:gd name="T64" fmla="*/ 65 w 147"/>
                <a:gd name="T65" fmla="*/ 24 h 164"/>
                <a:gd name="T66" fmla="*/ 65 w 147"/>
                <a:gd name="T67" fmla="*/ 17 h 164"/>
                <a:gd name="T68" fmla="*/ 58 w 147"/>
                <a:gd name="T69" fmla="*/ 16 h 164"/>
                <a:gd name="T70" fmla="*/ 50 w 147"/>
                <a:gd name="T71" fmla="*/ 16 h 164"/>
                <a:gd name="T72" fmla="*/ 50 w 147"/>
                <a:gd name="T73" fmla="*/ 24 h 164"/>
                <a:gd name="T74" fmla="*/ 51 w 147"/>
                <a:gd name="T75" fmla="*/ 35 h 164"/>
                <a:gd name="T76" fmla="*/ 46 w 147"/>
                <a:gd name="T77" fmla="*/ 44 h 164"/>
                <a:gd name="T78" fmla="*/ 43 w 147"/>
                <a:gd name="T79" fmla="*/ 52 h 164"/>
                <a:gd name="T80" fmla="*/ 38 w 147"/>
                <a:gd name="T81" fmla="*/ 63 h 164"/>
                <a:gd name="T82" fmla="*/ 30 w 147"/>
                <a:gd name="T83" fmla="*/ 69 h 164"/>
                <a:gd name="T84" fmla="*/ 24 w 147"/>
                <a:gd name="T85" fmla="*/ 78 h 164"/>
                <a:gd name="T86" fmla="*/ 18 w 147"/>
                <a:gd name="T87" fmla="*/ 86 h 164"/>
                <a:gd name="T88" fmla="*/ 13 w 147"/>
                <a:gd name="T89" fmla="*/ 103 h 164"/>
                <a:gd name="T90" fmla="*/ 8 w 147"/>
                <a:gd name="T91" fmla="*/ 115 h 164"/>
                <a:gd name="T92" fmla="*/ 6 w 147"/>
                <a:gd name="T93" fmla="*/ 128 h 164"/>
                <a:gd name="T94" fmla="*/ 1 w 147"/>
                <a:gd name="T95" fmla="*/ 143 h 164"/>
                <a:gd name="T96" fmla="*/ 2 w 147"/>
                <a:gd name="T97" fmla="*/ 159 h 164"/>
                <a:gd name="T98" fmla="*/ 7 w 147"/>
                <a:gd name="T99" fmla="*/ 156 h 164"/>
                <a:gd name="T100" fmla="*/ 12 w 147"/>
                <a:gd name="T101" fmla="*/ 162 h 164"/>
                <a:gd name="T102" fmla="*/ 21 w 147"/>
                <a:gd name="T103" fmla="*/ 162 h 164"/>
                <a:gd name="T104" fmla="*/ 31 w 147"/>
                <a:gd name="T105" fmla="*/ 160 h 164"/>
                <a:gd name="T106" fmla="*/ 41 w 147"/>
                <a:gd name="T107" fmla="*/ 159 h 164"/>
                <a:gd name="T108" fmla="*/ 48 w 147"/>
                <a:gd name="T109" fmla="*/ 157 h 164"/>
                <a:gd name="T110" fmla="*/ 52 w 147"/>
                <a:gd name="T111" fmla="*/ 152 h 164"/>
                <a:gd name="T112" fmla="*/ 44 w 147"/>
                <a:gd name="T113" fmla="*/ 147 h 164"/>
                <a:gd name="T114" fmla="*/ 53 w 147"/>
                <a:gd name="T115" fmla="*/ 144 h 164"/>
                <a:gd name="T116" fmla="*/ 62 w 147"/>
                <a:gd name="T117" fmla="*/ 146 h 164"/>
                <a:gd name="T118" fmla="*/ 64 w 147"/>
                <a:gd name="T119" fmla="*/ 154 h 164"/>
                <a:gd name="T120" fmla="*/ 74 w 147"/>
                <a:gd name="T121" fmla="*/ 153 h 164"/>
                <a:gd name="T122" fmla="*/ 82 w 147"/>
                <a:gd name="T123" fmla="*/ 159 h 164"/>
                <a:gd name="T124" fmla="*/ 91 w 147"/>
                <a:gd name="T125" fmla="*/ 159 h 1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7"/>
                <a:gd name="T190" fmla="*/ 0 h 164"/>
                <a:gd name="T191" fmla="*/ 147 w 147"/>
                <a:gd name="T192" fmla="*/ 164 h 16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7" h="164">
                  <a:moveTo>
                    <a:pt x="98" y="163"/>
                  </a:moveTo>
                  <a:lnTo>
                    <a:pt x="100" y="161"/>
                  </a:lnTo>
                  <a:lnTo>
                    <a:pt x="103" y="159"/>
                  </a:lnTo>
                  <a:lnTo>
                    <a:pt x="106" y="157"/>
                  </a:lnTo>
                  <a:lnTo>
                    <a:pt x="110" y="155"/>
                  </a:lnTo>
                  <a:lnTo>
                    <a:pt x="113" y="153"/>
                  </a:lnTo>
                  <a:lnTo>
                    <a:pt x="115" y="151"/>
                  </a:lnTo>
                  <a:lnTo>
                    <a:pt x="117" y="150"/>
                  </a:lnTo>
                  <a:lnTo>
                    <a:pt x="119" y="153"/>
                  </a:lnTo>
                  <a:lnTo>
                    <a:pt x="123" y="152"/>
                  </a:lnTo>
                  <a:lnTo>
                    <a:pt x="126" y="153"/>
                  </a:lnTo>
                  <a:lnTo>
                    <a:pt x="128" y="151"/>
                  </a:lnTo>
                  <a:lnTo>
                    <a:pt x="126" y="148"/>
                  </a:lnTo>
                  <a:lnTo>
                    <a:pt x="128" y="147"/>
                  </a:lnTo>
                  <a:lnTo>
                    <a:pt x="126" y="144"/>
                  </a:lnTo>
                  <a:lnTo>
                    <a:pt x="126" y="141"/>
                  </a:lnTo>
                  <a:lnTo>
                    <a:pt x="128" y="137"/>
                  </a:lnTo>
                  <a:lnTo>
                    <a:pt x="127" y="133"/>
                  </a:lnTo>
                  <a:lnTo>
                    <a:pt x="128" y="129"/>
                  </a:lnTo>
                  <a:lnTo>
                    <a:pt x="128" y="125"/>
                  </a:lnTo>
                  <a:lnTo>
                    <a:pt x="128" y="121"/>
                  </a:lnTo>
                  <a:lnTo>
                    <a:pt x="127" y="117"/>
                  </a:lnTo>
                  <a:lnTo>
                    <a:pt x="126" y="113"/>
                  </a:lnTo>
                  <a:lnTo>
                    <a:pt x="125" y="109"/>
                  </a:lnTo>
                  <a:lnTo>
                    <a:pt x="124" y="106"/>
                  </a:lnTo>
                  <a:lnTo>
                    <a:pt x="125" y="103"/>
                  </a:lnTo>
                  <a:lnTo>
                    <a:pt x="127" y="101"/>
                  </a:lnTo>
                  <a:lnTo>
                    <a:pt x="129" y="99"/>
                  </a:lnTo>
                  <a:lnTo>
                    <a:pt x="130" y="95"/>
                  </a:lnTo>
                  <a:lnTo>
                    <a:pt x="133" y="93"/>
                  </a:lnTo>
                  <a:lnTo>
                    <a:pt x="137" y="91"/>
                  </a:lnTo>
                  <a:lnTo>
                    <a:pt x="138" y="88"/>
                  </a:lnTo>
                  <a:lnTo>
                    <a:pt x="138" y="85"/>
                  </a:lnTo>
                  <a:lnTo>
                    <a:pt x="135" y="82"/>
                  </a:lnTo>
                  <a:lnTo>
                    <a:pt x="137" y="81"/>
                  </a:lnTo>
                  <a:lnTo>
                    <a:pt x="140" y="81"/>
                  </a:lnTo>
                  <a:lnTo>
                    <a:pt x="141" y="83"/>
                  </a:lnTo>
                  <a:lnTo>
                    <a:pt x="144" y="83"/>
                  </a:lnTo>
                  <a:lnTo>
                    <a:pt x="146" y="81"/>
                  </a:lnTo>
                  <a:lnTo>
                    <a:pt x="143" y="79"/>
                  </a:lnTo>
                  <a:lnTo>
                    <a:pt x="143" y="76"/>
                  </a:lnTo>
                  <a:lnTo>
                    <a:pt x="144" y="71"/>
                  </a:lnTo>
                  <a:lnTo>
                    <a:pt x="146" y="66"/>
                  </a:lnTo>
                  <a:lnTo>
                    <a:pt x="144" y="61"/>
                  </a:lnTo>
                  <a:lnTo>
                    <a:pt x="142" y="58"/>
                  </a:lnTo>
                  <a:lnTo>
                    <a:pt x="139" y="56"/>
                  </a:lnTo>
                  <a:lnTo>
                    <a:pt x="137" y="53"/>
                  </a:lnTo>
                  <a:lnTo>
                    <a:pt x="136" y="50"/>
                  </a:lnTo>
                  <a:lnTo>
                    <a:pt x="135" y="48"/>
                  </a:lnTo>
                  <a:lnTo>
                    <a:pt x="133" y="46"/>
                  </a:lnTo>
                  <a:lnTo>
                    <a:pt x="130" y="45"/>
                  </a:lnTo>
                  <a:lnTo>
                    <a:pt x="128" y="43"/>
                  </a:lnTo>
                  <a:lnTo>
                    <a:pt x="127" y="40"/>
                  </a:lnTo>
                  <a:lnTo>
                    <a:pt x="127" y="36"/>
                  </a:lnTo>
                  <a:lnTo>
                    <a:pt x="129" y="33"/>
                  </a:lnTo>
                  <a:lnTo>
                    <a:pt x="129" y="29"/>
                  </a:lnTo>
                  <a:lnTo>
                    <a:pt x="128" y="26"/>
                  </a:lnTo>
                  <a:lnTo>
                    <a:pt x="129" y="23"/>
                  </a:lnTo>
                  <a:lnTo>
                    <a:pt x="130" y="19"/>
                  </a:lnTo>
                  <a:lnTo>
                    <a:pt x="129" y="16"/>
                  </a:lnTo>
                  <a:lnTo>
                    <a:pt x="127" y="16"/>
                  </a:lnTo>
                  <a:lnTo>
                    <a:pt x="125" y="18"/>
                  </a:lnTo>
                  <a:lnTo>
                    <a:pt x="123" y="21"/>
                  </a:lnTo>
                  <a:lnTo>
                    <a:pt x="120" y="22"/>
                  </a:lnTo>
                  <a:lnTo>
                    <a:pt x="119" y="19"/>
                  </a:lnTo>
                  <a:lnTo>
                    <a:pt x="118" y="17"/>
                  </a:lnTo>
                  <a:lnTo>
                    <a:pt x="116" y="16"/>
                  </a:lnTo>
                  <a:lnTo>
                    <a:pt x="114" y="15"/>
                  </a:lnTo>
                  <a:lnTo>
                    <a:pt x="113" y="13"/>
                  </a:lnTo>
                  <a:lnTo>
                    <a:pt x="115" y="10"/>
                  </a:lnTo>
                  <a:lnTo>
                    <a:pt x="114" y="8"/>
                  </a:lnTo>
                  <a:lnTo>
                    <a:pt x="110" y="9"/>
                  </a:lnTo>
                  <a:lnTo>
                    <a:pt x="107" y="8"/>
                  </a:lnTo>
                  <a:lnTo>
                    <a:pt x="106" y="5"/>
                  </a:lnTo>
                  <a:lnTo>
                    <a:pt x="106" y="1"/>
                  </a:lnTo>
                  <a:lnTo>
                    <a:pt x="103" y="0"/>
                  </a:lnTo>
                  <a:lnTo>
                    <a:pt x="101" y="2"/>
                  </a:lnTo>
                  <a:lnTo>
                    <a:pt x="99" y="4"/>
                  </a:lnTo>
                  <a:lnTo>
                    <a:pt x="97" y="3"/>
                  </a:lnTo>
                  <a:lnTo>
                    <a:pt x="95" y="1"/>
                  </a:lnTo>
                  <a:lnTo>
                    <a:pt x="93" y="2"/>
                  </a:lnTo>
                  <a:lnTo>
                    <a:pt x="91" y="3"/>
                  </a:lnTo>
                  <a:lnTo>
                    <a:pt x="91" y="7"/>
                  </a:lnTo>
                  <a:lnTo>
                    <a:pt x="91" y="10"/>
                  </a:lnTo>
                  <a:lnTo>
                    <a:pt x="90" y="11"/>
                  </a:lnTo>
                  <a:lnTo>
                    <a:pt x="88" y="10"/>
                  </a:lnTo>
                  <a:lnTo>
                    <a:pt x="86" y="13"/>
                  </a:lnTo>
                  <a:lnTo>
                    <a:pt x="84" y="16"/>
                  </a:lnTo>
                  <a:lnTo>
                    <a:pt x="81" y="17"/>
                  </a:lnTo>
                  <a:lnTo>
                    <a:pt x="79" y="17"/>
                  </a:lnTo>
                  <a:lnTo>
                    <a:pt x="80" y="20"/>
                  </a:lnTo>
                  <a:lnTo>
                    <a:pt x="79" y="22"/>
                  </a:lnTo>
                  <a:lnTo>
                    <a:pt x="77" y="22"/>
                  </a:lnTo>
                  <a:lnTo>
                    <a:pt x="74" y="21"/>
                  </a:lnTo>
                  <a:lnTo>
                    <a:pt x="72" y="23"/>
                  </a:lnTo>
                  <a:lnTo>
                    <a:pt x="70" y="25"/>
                  </a:lnTo>
                  <a:lnTo>
                    <a:pt x="68" y="27"/>
                  </a:lnTo>
                  <a:lnTo>
                    <a:pt x="65" y="26"/>
                  </a:lnTo>
                  <a:lnTo>
                    <a:pt x="65" y="24"/>
                  </a:lnTo>
                  <a:lnTo>
                    <a:pt x="66" y="21"/>
                  </a:lnTo>
                  <a:lnTo>
                    <a:pt x="67" y="18"/>
                  </a:lnTo>
                  <a:lnTo>
                    <a:pt x="65" y="17"/>
                  </a:lnTo>
                  <a:lnTo>
                    <a:pt x="62" y="18"/>
                  </a:lnTo>
                  <a:lnTo>
                    <a:pt x="60" y="17"/>
                  </a:lnTo>
                  <a:lnTo>
                    <a:pt x="58" y="16"/>
                  </a:lnTo>
                  <a:lnTo>
                    <a:pt x="55" y="17"/>
                  </a:lnTo>
                  <a:lnTo>
                    <a:pt x="53" y="16"/>
                  </a:lnTo>
                  <a:lnTo>
                    <a:pt x="50" y="16"/>
                  </a:lnTo>
                  <a:lnTo>
                    <a:pt x="48" y="17"/>
                  </a:lnTo>
                  <a:lnTo>
                    <a:pt x="50" y="21"/>
                  </a:lnTo>
                  <a:lnTo>
                    <a:pt x="50" y="24"/>
                  </a:lnTo>
                  <a:lnTo>
                    <a:pt x="51" y="28"/>
                  </a:lnTo>
                  <a:lnTo>
                    <a:pt x="52" y="32"/>
                  </a:lnTo>
                  <a:lnTo>
                    <a:pt x="51" y="35"/>
                  </a:lnTo>
                  <a:lnTo>
                    <a:pt x="50" y="39"/>
                  </a:lnTo>
                  <a:lnTo>
                    <a:pt x="48" y="41"/>
                  </a:lnTo>
                  <a:lnTo>
                    <a:pt x="46" y="44"/>
                  </a:lnTo>
                  <a:lnTo>
                    <a:pt x="46" y="48"/>
                  </a:lnTo>
                  <a:lnTo>
                    <a:pt x="45" y="50"/>
                  </a:lnTo>
                  <a:lnTo>
                    <a:pt x="43" y="52"/>
                  </a:lnTo>
                  <a:lnTo>
                    <a:pt x="40" y="55"/>
                  </a:lnTo>
                  <a:lnTo>
                    <a:pt x="39" y="60"/>
                  </a:lnTo>
                  <a:lnTo>
                    <a:pt x="38" y="63"/>
                  </a:lnTo>
                  <a:lnTo>
                    <a:pt x="36" y="65"/>
                  </a:lnTo>
                  <a:lnTo>
                    <a:pt x="32" y="67"/>
                  </a:lnTo>
                  <a:lnTo>
                    <a:pt x="30" y="69"/>
                  </a:lnTo>
                  <a:lnTo>
                    <a:pt x="28" y="73"/>
                  </a:lnTo>
                  <a:lnTo>
                    <a:pt x="27" y="76"/>
                  </a:lnTo>
                  <a:lnTo>
                    <a:pt x="24" y="78"/>
                  </a:lnTo>
                  <a:lnTo>
                    <a:pt x="21" y="80"/>
                  </a:lnTo>
                  <a:lnTo>
                    <a:pt x="19" y="82"/>
                  </a:lnTo>
                  <a:lnTo>
                    <a:pt x="18" y="86"/>
                  </a:lnTo>
                  <a:lnTo>
                    <a:pt x="17" y="91"/>
                  </a:lnTo>
                  <a:lnTo>
                    <a:pt x="15" y="97"/>
                  </a:lnTo>
                  <a:lnTo>
                    <a:pt x="13" y="103"/>
                  </a:lnTo>
                  <a:lnTo>
                    <a:pt x="12" y="109"/>
                  </a:lnTo>
                  <a:lnTo>
                    <a:pt x="10" y="113"/>
                  </a:lnTo>
                  <a:lnTo>
                    <a:pt x="8" y="115"/>
                  </a:lnTo>
                  <a:lnTo>
                    <a:pt x="6" y="119"/>
                  </a:lnTo>
                  <a:lnTo>
                    <a:pt x="5" y="123"/>
                  </a:lnTo>
                  <a:lnTo>
                    <a:pt x="6" y="128"/>
                  </a:lnTo>
                  <a:lnTo>
                    <a:pt x="4" y="134"/>
                  </a:lnTo>
                  <a:lnTo>
                    <a:pt x="2" y="137"/>
                  </a:lnTo>
                  <a:lnTo>
                    <a:pt x="1" y="143"/>
                  </a:lnTo>
                  <a:lnTo>
                    <a:pt x="0" y="148"/>
                  </a:lnTo>
                  <a:lnTo>
                    <a:pt x="1" y="155"/>
                  </a:lnTo>
                  <a:lnTo>
                    <a:pt x="2" y="159"/>
                  </a:lnTo>
                  <a:lnTo>
                    <a:pt x="3" y="161"/>
                  </a:lnTo>
                  <a:lnTo>
                    <a:pt x="4" y="158"/>
                  </a:lnTo>
                  <a:lnTo>
                    <a:pt x="7" y="156"/>
                  </a:lnTo>
                  <a:lnTo>
                    <a:pt x="9" y="157"/>
                  </a:lnTo>
                  <a:lnTo>
                    <a:pt x="11" y="160"/>
                  </a:lnTo>
                  <a:lnTo>
                    <a:pt x="12" y="162"/>
                  </a:lnTo>
                  <a:lnTo>
                    <a:pt x="15" y="161"/>
                  </a:lnTo>
                  <a:lnTo>
                    <a:pt x="18" y="160"/>
                  </a:lnTo>
                  <a:lnTo>
                    <a:pt x="21" y="162"/>
                  </a:lnTo>
                  <a:lnTo>
                    <a:pt x="24" y="163"/>
                  </a:lnTo>
                  <a:lnTo>
                    <a:pt x="28" y="162"/>
                  </a:lnTo>
                  <a:lnTo>
                    <a:pt x="31" y="160"/>
                  </a:lnTo>
                  <a:lnTo>
                    <a:pt x="34" y="158"/>
                  </a:lnTo>
                  <a:lnTo>
                    <a:pt x="37" y="158"/>
                  </a:lnTo>
                  <a:lnTo>
                    <a:pt x="41" y="159"/>
                  </a:lnTo>
                  <a:lnTo>
                    <a:pt x="43" y="161"/>
                  </a:lnTo>
                  <a:lnTo>
                    <a:pt x="46" y="160"/>
                  </a:lnTo>
                  <a:lnTo>
                    <a:pt x="48" y="157"/>
                  </a:lnTo>
                  <a:lnTo>
                    <a:pt x="51" y="156"/>
                  </a:lnTo>
                  <a:lnTo>
                    <a:pt x="54" y="155"/>
                  </a:lnTo>
                  <a:lnTo>
                    <a:pt x="52" y="152"/>
                  </a:lnTo>
                  <a:lnTo>
                    <a:pt x="48" y="151"/>
                  </a:lnTo>
                  <a:lnTo>
                    <a:pt x="45" y="150"/>
                  </a:lnTo>
                  <a:lnTo>
                    <a:pt x="44" y="147"/>
                  </a:lnTo>
                  <a:lnTo>
                    <a:pt x="46" y="146"/>
                  </a:lnTo>
                  <a:lnTo>
                    <a:pt x="49" y="145"/>
                  </a:lnTo>
                  <a:lnTo>
                    <a:pt x="53" y="144"/>
                  </a:lnTo>
                  <a:lnTo>
                    <a:pt x="56" y="144"/>
                  </a:lnTo>
                  <a:lnTo>
                    <a:pt x="60" y="144"/>
                  </a:lnTo>
                  <a:lnTo>
                    <a:pt x="62" y="146"/>
                  </a:lnTo>
                  <a:lnTo>
                    <a:pt x="62" y="149"/>
                  </a:lnTo>
                  <a:lnTo>
                    <a:pt x="62" y="152"/>
                  </a:lnTo>
                  <a:lnTo>
                    <a:pt x="64" y="154"/>
                  </a:lnTo>
                  <a:lnTo>
                    <a:pt x="66" y="152"/>
                  </a:lnTo>
                  <a:lnTo>
                    <a:pt x="70" y="151"/>
                  </a:lnTo>
                  <a:lnTo>
                    <a:pt x="74" y="153"/>
                  </a:lnTo>
                  <a:lnTo>
                    <a:pt x="77" y="154"/>
                  </a:lnTo>
                  <a:lnTo>
                    <a:pt x="79" y="156"/>
                  </a:lnTo>
                  <a:lnTo>
                    <a:pt x="82" y="159"/>
                  </a:lnTo>
                  <a:lnTo>
                    <a:pt x="84" y="159"/>
                  </a:lnTo>
                  <a:lnTo>
                    <a:pt x="88" y="157"/>
                  </a:lnTo>
                  <a:lnTo>
                    <a:pt x="91" y="159"/>
                  </a:lnTo>
                  <a:lnTo>
                    <a:pt x="95" y="161"/>
                  </a:lnTo>
                  <a:lnTo>
                    <a:pt x="98" y="163"/>
                  </a:lnTo>
                </a:path>
              </a:pathLst>
            </a:custGeom>
            <a:solidFill>
              <a:srgbClr val="A2FFA3"/>
            </a:solidFill>
            <a:ln w="12700" cap="rnd">
              <a:solidFill>
                <a:srgbClr val="000000"/>
              </a:solidFill>
              <a:round/>
              <a:headEnd/>
              <a:tailEnd/>
            </a:ln>
          </p:spPr>
          <p:txBody>
            <a:bodyPr/>
            <a:lstStyle/>
            <a:p>
              <a:endParaRPr lang="zh-CN" altLang="en-US"/>
            </a:p>
          </p:txBody>
        </p:sp>
        <p:sp>
          <p:nvSpPr>
            <p:cNvPr id="219" name="Freeform 154">
              <a:extLst>
                <a:ext uri="{FF2B5EF4-FFF2-40B4-BE49-F238E27FC236}">
                  <a16:creationId xmlns:a16="http://schemas.microsoft.com/office/drawing/2014/main" id="{E47D5B1A-ED2D-4F9C-8A8C-18625FBB0B69}"/>
                </a:ext>
              </a:extLst>
            </p:cNvPr>
            <p:cNvSpPr>
              <a:spLocks/>
            </p:cNvSpPr>
            <p:nvPr/>
          </p:nvSpPr>
          <p:spPr bwMode="auto">
            <a:xfrm>
              <a:off x="4381" y="2617"/>
              <a:ext cx="113" cy="163"/>
            </a:xfrm>
            <a:custGeom>
              <a:avLst/>
              <a:gdLst>
                <a:gd name="T0" fmla="*/ 107 w 113"/>
                <a:gd name="T1" fmla="*/ 76 h 163"/>
                <a:gd name="T2" fmla="*/ 100 w 113"/>
                <a:gd name="T3" fmla="*/ 72 h 163"/>
                <a:gd name="T4" fmla="*/ 99 w 113"/>
                <a:gd name="T5" fmla="*/ 63 h 163"/>
                <a:gd name="T6" fmla="*/ 102 w 113"/>
                <a:gd name="T7" fmla="*/ 55 h 163"/>
                <a:gd name="T8" fmla="*/ 107 w 113"/>
                <a:gd name="T9" fmla="*/ 49 h 163"/>
                <a:gd name="T10" fmla="*/ 108 w 113"/>
                <a:gd name="T11" fmla="*/ 39 h 163"/>
                <a:gd name="T12" fmla="*/ 111 w 113"/>
                <a:gd name="T13" fmla="*/ 31 h 163"/>
                <a:gd name="T14" fmla="*/ 105 w 113"/>
                <a:gd name="T15" fmla="*/ 26 h 163"/>
                <a:gd name="T16" fmla="*/ 99 w 113"/>
                <a:gd name="T17" fmla="*/ 17 h 163"/>
                <a:gd name="T18" fmla="*/ 93 w 113"/>
                <a:gd name="T19" fmla="*/ 19 h 163"/>
                <a:gd name="T20" fmla="*/ 90 w 113"/>
                <a:gd name="T21" fmla="*/ 23 h 163"/>
                <a:gd name="T22" fmla="*/ 81 w 113"/>
                <a:gd name="T23" fmla="*/ 23 h 163"/>
                <a:gd name="T24" fmla="*/ 84 w 113"/>
                <a:gd name="T25" fmla="*/ 16 h 163"/>
                <a:gd name="T26" fmla="*/ 86 w 113"/>
                <a:gd name="T27" fmla="*/ 4 h 163"/>
                <a:gd name="T28" fmla="*/ 78 w 113"/>
                <a:gd name="T29" fmla="*/ 0 h 163"/>
                <a:gd name="T30" fmla="*/ 69 w 113"/>
                <a:gd name="T31" fmla="*/ 6 h 163"/>
                <a:gd name="T32" fmla="*/ 64 w 113"/>
                <a:gd name="T33" fmla="*/ 16 h 163"/>
                <a:gd name="T34" fmla="*/ 59 w 113"/>
                <a:gd name="T35" fmla="*/ 15 h 163"/>
                <a:gd name="T36" fmla="*/ 54 w 113"/>
                <a:gd name="T37" fmla="*/ 17 h 163"/>
                <a:gd name="T38" fmla="*/ 49 w 113"/>
                <a:gd name="T39" fmla="*/ 24 h 163"/>
                <a:gd name="T40" fmla="*/ 40 w 113"/>
                <a:gd name="T41" fmla="*/ 24 h 163"/>
                <a:gd name="T42" fmla="*/ 44 w 113"/>
                <a:gd name="T43" fmla="*/ 31 h 163"/>
                <a:gd name="T44" fmla="*/ 42 w 113"/>
                <a:gd name="T45" fmla="*/ 40 h 163"/>
                <a:gd name="T46" fmla="*/ 35 w 113"/>
                <a:gd name="T47" fmla="*/ 42 h 163"/>
                <a:gd name="T48" fmla="*/ 32 w 113"/>
                <a:gd name="T49" fmla="*/ 52 h 163"/>
                <a:gd name="T50" fmla="*/ 24 w 113"/>
                <a:gd name="T51" fmla="*/ 56 h 163"/>
                <a:gd name="T52" fmla="*/ 18 w 113"/>
                <a:gd name="T53" fmla="*/ 64 h 163"/>
                <a:gd name="T54" fmla="*/ 17 w 113"/>
                <a:gd name="T55" fmla="*/ 73 h 163"/>
                <a:gd name="T56" fmla="*/ 11 w 113"/>
                <a:gd name="T57" fmla="*/ 81 h 163"/>
                <a:gd name="T58" fmla="*/ 13 w 113"/>
                <a:gd name="T59" fmla="*/ 90 h 163"/>
                <a:gd name="T60" fmla="*/ 13 w 113"/>
                <a:gd name="T61" fmla="*/ 101 h 163"/>
                <a:gd name="T62" fmla="*/ 4 w 113"/>
                <a:gd name="T63" fmla="*/ 109 h 163"/>
                <a:gd name="T64" fmla="*/ 1 w 113"/>
                <a:gd name="T65" fmla="*/ 118 h 163"/>
                <a:gd name="T66" fmla="*/ 9 w 113"/>
                <a:gd name="T67" fmla="*/ 118 h 163"/>
                <a:gd name="T68" fmla="*/ 19 w 113"/>
                <a:gd name="T69" fmla="*/ 114 h 163"/>
                <a:gd name="T70" fmla="*/ 26 w 113"/>
                <a:gd name="T71" fmla="*/ 122 h 163"/>
                <a:gd name="T72" fmla="*/ 28 w 113"/>
                <a:gd name="T73" fmla="*/ 133 h 163"/>
                <a:gd name="T74" fmla="*/ 28 w 113"/>
                <a:gd name="T75" fmla="*/ 140 h 163"/>
                <a:gd name="T76" fmla="*/ 28 w 113"/>
                <a:gd name="T77" fmla="*/ 147 h 163"/>
                <a:gd name="T78" fmla="*/ 35 w 113"/>
                <a:gd name="T79" fmla="*/ 152 h 163"/>
                <a:gd name="T80" fmla="*/ 42 w 113"/>
                <a:gd name="T81" fmla="*/ 154 h 163"/>
                <a:gd name="T82" fmla="*/ 46 w 113"/>
                <a:gd name="T83" fmla="*/ 156 h 163"/>
                <a:gd name="T84" fmla="*/ 48 w 113"/>
                <a:gd name="T85" fmla="*/ 162 h 163"/>
                <a:gd name="T86" fmla="*/ 54 w 113"/>
                <a:gd name="T87" fmla="*/ 156 h 163"/>
                <a:gd name="T88" fmla="*/ 59 w 113"/>
                <a:gd name="T89" fmla="*/ 155 h 163"/>
                <a:gd name="T90" fmla="*/ 57 w 113"/>
                <a:gd name="T91" fmla="*/ 151 h 163"/>
                <a:gd name="T92" fmla="*/ 56 w 113"/>
                <a:gd name="T93" fmla="*/ 141 h 163"/>
                <a:gd name="T94" fmla="*/ 52 w 113"/>
                <a:gd name="T95" fmla="*/ 129 h 163"/>
                <a:gd name="T96" fmla="*/ 56 w 113"/>
                <a:gd name="T97" fmla="*/ 120 h 163"/>
                <a:gd name="T98" fmla="*/ 57 w 113"/>
                <a:gd name="T99" fmla="*/ 113 h 163"/>
                <a:gd name="T100" fmla="*/ 65 w 113"/>
                <a:gd name="T101" fmla="*/ 112 h 163"/>
                <a:gd name="T102" fmla="*/ 74 w 113"/>
                <a:gd name="T103" fmla="*/ 112 h 163"/>
                <a:gd name="T104" fmla="*/ 79 w 113"/>
                <a:gd name="T105" fmla="*/ 106 h 163"/>
                <a:gd name="T106" fmla="*/ 86 w 113"/>
                <a:gd name="T107" fmla="*/ 104 h 163"/>
                <a:gd name="T108" fmla="*/ 91 w 113"/>
                <a:gd name="T109" fmla="*/ 98 h 163"/>
                <a:gd name="T110" fmla="*/ 91 w 113"/>
                <a:gd name="T111" fmla="*/ 91 h 163"/>
                <a:gd name="T112" fmla="*/ 99 w 113"/>
                <a:gd name="T113" fmla="*/ 94 h 163"/>
                <a:gd name="T114" fmla="*/ 104 w 113"/>
                <a:gd name="T115" fmla="*/ 87 h 16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3"/>
                <a:gd name="T175" fmla="*/ 0 h 163"/>
                <a:gd name="T176" fmla="*/ 113 w 113"/>
                <a:gd name="T177" fmla="*/ 163 h 163"/>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3" h="163">
                  <a:moveTo>
                    <a:pt x="106" y="81"/>
                  </a:moveTo>
                  <a:lnTo>
                    <a:pt x="105" y="79"/>
                  </a:lnTo>
                  <a:lnTo>
                    <a:pt x="107" y="76"/>
                  </a:lnTo>
                  <a:lnTo>
                    <a:pt x="105" y="72"/>
                  </a:lnTo>
                  <a:lnTo>
                    <a:pt x="103" y="71"/>
                  </a:lnTo>
                  <a:lnTo>
                    <a:pt x="100" y="72"/>
                  </a:lnTo>
                  <a:lnTo>
                    <a:pt x="98" y="70"/>
                  </a:lnTo>
                  <a:lnTo>
                    <a:pt x="97" y="66"/>
                  </a:lnTo>
                  <a:lnTo>
                    <a:pt x="99" y="63"/>
                  </a:lnTo>
                  <a:lnTo>
                    <a:pt x="100" y="60"/>
                  </a:lnTo>
                  <a:lnTo>
                    <a:pt x="103" y="57"/>
                  </a:lnTo>
                  <a:lnTo>
                    <a:pt x="102" y="55"/>
                  </a:lnTo>
                  <a:lnTo>
                    <a:pt x="102" y="51"/>
                  </a:lnTo>
                  <a:lnTo>
                    <a:pt x="104" y="49"/>
                  </a:lnTo>
                  <a:lnTo>
                    <a:pt x="107" y="49"/>
                  </a:lnTo>
                  <a:lnTo>
                    <a:pt x="107" y="47"/>
                  </a:lnTo>
                  <a:lnTo>
                    <a:pt x="106" y="41"/>
                  </a:lnTo>
                  <a:lnTo>
                    <a:pt x="108" y="39"/>
                  </a:lnTo>
                  <a:lnTo>
                    <a:pt x="110" y="37"/>
                  </a:lnTo>
                  <a:lnTo>
                    <a:pt x="112" y="35"/>
                  </a:lnTo>
                  <a:lnTo>
                    <a:pt x="111" y="31"/>
                  </a:lnTo>
                  <a:lnTo>
                    <a:pt x="108" y="31"/>
                  </a:lnTo>
                  <a:lnTo>
                    <a:pt x="106" y="28"/>
                  </a:lnTo>
                  <a:lnTo>
                    <a:pt x="105" y="26"/>
                  </a:lnTo>
                  <a:lnTo>
                    <a:pt x="102" y="24"/>
                  </a:lnTo>
                  <a:lnTo>
                    <a:pt x="100" y="20"/>
                  </a:lnTo>
                  <a:lnTo>
                    <a:pt x="99" y="17"/>
                  </a:lnTo>
                  <a:lnTo>
                    <a:pt x="97" y="17"/>
                  </a:lnTo>
                  <a:lnTo>
                    <a:pt x="95" y="17"/>
                  </a:lnTo>
                  <a:lnTo>
                    <a:pt x="93" y="19"/>
                  </a:lnTo>
                  <a:lnTo>
                    <a:pt x="92" y="20"/>
                  </a:lnTo>
                  <a:lnTo>
                    <a:pt x="91" y="22"/>
                  </a:lnTo>
                  <a:lnTo>
                    <a:pt x="90" y="23"/>
                  </a:lnTo>
                  <a:lnTo>
                    <a:pt x="87" y="24"/>
                  </a:lnTo>
                  <a:lnTo>
                    <a:pt x="84" y="23"/>
                  </a:lnTo>
                  <a:lnTo>
                    <a:pt x="81" y="23"/>
                  </a:lnTo>
                  <a:lnTo>
                    <a:pt x="81" y="20"/>
                  </a:lnTo>
                  <a:lnTo>
                    <a:pt x="83" y="18"/>
                  </a:lnTo>
                  <a:lnTo>
                    <a:pt x="84" y="16"/>
                  </a:lnTo>
                  <a:lnTo>
                    <a:pt x="85" y="11"/>
                  </a:lnTo>
                  <a:lnTo>
                    <a:pt x="85" y="7"/>
                  </a:lnTo>
                  <a:lnTo>
                    <a:pt x="86" y="4"/>
                  </a:lnTo>
                  <a:lnTo>
                    <a:pt x="85" y="2"/>
                  </a:lnTo>
                  <a:lnTo>
                    <a:pt x="82" y="1"/>
                  </a:lnTo>
                  <a:lnTo>
                    <a:pt x="78" y="0"/>
                  </a:lnTo>
                  <a:lnTo>
                    <a:pt x="75" y="1"/>
                  </a:lnTo>
                  <a:lnTo>
                    <a:pt x="71" y="3"/>
                  </a:lnTo>
                  <a:lnTo>
                    <a:pt x="69" y="6"/>
                  </a:lnTo>
                  <a:lnTo>
                    <a:pt x="68" y="10"/>
                  </a:lnTo>
                  <a:lnTo>
                    <a:pt x="66" y="14"/>
                  </a:lnTo>
                  <a:lnTo>
                    <a:pt x="64" y="16"/>
                  </a:lnTo>
                  <a:lnTo>
                    <a:pt x="63" y="18"/>
                  </a:lnTo>
                  <a:lnTo>
                    <a:pt x="61" y="16"/>
                  </a:lnTo>
                  <a:lnTo>
                    <a:pt x="59" y="15"/>
                  </a:lnTo>
                  <a:lnTo>
                    <a:pt x="57" y="15"/>
                  </a:lnTo>
                  <a:lnTo>
                    <a:pt x="55" y="15"/>
                  </a:lnTo>
                  <a:lnTo>
                    <a:pt x="54" y="17"/>
                  </a:lnTo>
                  <a:lnTo>
                    <a:pt x="52" y="20"/>
                  </a:lnTo>
                  <a:lnTo>
                    <a:pt x="51" y="23"/>
                  </a:lnTo>
                  <a:lnTo>
                    <a:pt x="49" y="24"/>
                  </a:lnTo>
                  <a:lnTo>
                    <a:pt x="46" y="23"/>
                  </a:lnTo>
                  <a:lnTo>
                    <a:pt x="43" y="22"/>
                  </a:lnTo>
                  <a:lnTo>
                    <a:pt x="40" y="24"/>
                  </a:lnTo>
                  <a:lnTo>
                    <a:pt x="40" y="27"/>
                  </a:lnTo>
                  <a:lnTo>
                    <a:pt x="41" y="30"/>
                  </a:lnTo>
                  <a:lnTo>
                    <a:pt x="44" y="31"/>
                  </a:lnTo>
                  <a:lnTo>
                    <a:pt x="45" y="34"/>
                  </a:lnTo>
                  <a:lnTo>
                    <a:pt x="44" y="37"/>
                  </a:lnTo>
                  <a:lnTo>
                    <a:pt x="42" y="40"/>
                  </a:lnTo>
                  <a:lnTo>
                    <a:pt x="39" y="41"/>
                  </a:lnTo>
                  <a:lnTo>
                    <a:pt x="36" y="40"/>
                  </a:lnTo>
                  <a:lnTo>
                    <a:pt x="35" y="42"/>
                  </a:lnTo>
                  <a:lnTo>
                    <a:pt x="35" y="46"/>
                  </a:lnTo>
                  <a:lnTo>
                    <a:pt x="33" y="49"/>
                  </a:lnTo>
                  <a:lnTo>
                    <a:pt x="32" y="52"/>
                  </a:lnTo>
                  <a:lnTo>
                    <a:pt x="31" y="54"/>
                  </a:lnTo>
                  <a:lnTo>
                    <a:pt x="28" y="56"/>
                  </a:lnTo>
                  <a:lnTo>
                    <a:pt x="24" y="56"/>
                  </a:lnTo>
                  <a:lnTo>
                    <a:pt x="20" y="58"/>
                  </a:lnTo>
                  <a:lnTo>
                    <a:pt x="19" y="61"/>
                  </a:lnTo>
                  <a:lnTo>
                    <a:pt x="18" y="64"/>
                  </a:lnTo>
                  <a:lnTo>
                    <a:pt x="17" y="67"/>
                  </a:lnTo>
                  <a:lnTo>
                    <a:pt x="14" y="68"/>
                  </a:lnTo>
                  <a:lnTo>
                    <a:pt x="17" y="73"/>
                  </a:lnTo>
                  <a:lnTo>
                    <a:pt x="16" y="77"/>
                  </a:lnTo>
                  <a:lnTo>
                    <a:pt x="13" y="78"/>
                  </a:lnTo>
                  <a:lnTo>
                    <a:pt x="11" y="81"/>
                  </a:lnTo>
                  <a:lnTo>
                    <a:pt x="10" y="83"/>
                  </a:lnTo>
                  <a:lnTo>
                    <a:pt x="12" y="87"/>
                  </a:lnTo>
                  <a:lnTo>
                    <a:pt x="13" y="90"/>
                  </a:lnTo>
                  <a:lnTo>
                    <a:pt x="15" y="94"/>
                  </a:lnTo>
                  <a:lnTo>
                    <a:pt x="15" y="97"/>
                  </a:lnTo>
                  <a:lnTo>
                    <a:pt x="13" y="101"/>
                  </a:lnTo>
                  <a:lnTo>
                    <a:pt x="11" y="104"/>
                  </a:lnTo>
                  <a:lnTo>
                    <a:pt x="7" y="106"/>
                  </a:lnTo>
                  <a:lnTo>
                    <a:pt x="4" y="109"/>
                  </a:lnTo>
                  <a:lnTo>
                    <a:pt x="2" y="111"/>
                  </a:lnTo>
                  <a:lnTo>
                    <a:pt x="0" y="114"/>
                  </a:lnTo>
                  <a:lnTo>
                    <a:pt x="1" y="118"/>
                  </a:lnTo>
                  <a:lnTo>
                    <a:pt x="2" y="120"/>
                  </a:lnTo>
                  <a:lnTo>
                    <a:pt x="5" y="120"/>
                  </a:lnTo>
                  <a:lnTo>
                    <a:pt x="9" y="118"/>
                  </a:lnTo>
                  <a:lnTo>
                    <a:pt x="13" y="117"/>
                  </a:lnTo>
                  <a:lnTo>
                    <a:pt x="16" y="115"/>
                  </a:lnTo>
                  <a:lnTo>
                    <a:pt x="19" y="114"/>
                  </a:lnTo>
                  <a:lnTo>
                    <a:pt x="21" y="116"/>
                  </a:lnTo>
                  <a:lnTo>
                    <a:pt x="23" y="118"/>
                  </a:lnTo>
                  <a:lnTo>
                    <a:pt x="26" y="122"/>
                  </a:lnTo>
                  <a:lnTo>
                    <a:pt x="27" y="125"/>
                  </a:lnTo>
                  <a:lnTo>
                    <a:pt x="27" y="129"/>
                  </a:lnTo>
                  <a:lnTo>
                    <a:pt x="28" y="133"/>
                  </a:lnTo>
                  <a:lnTo>
                    <a:pt x="30" y="135"/>
                  </a:lnTo>
                  <a:lnTo>
                    <a:pt x="30" y="138"/>
                  </a:lnTo>
                  <a:lnTo>
                    <a:pt x="28" y="140"/>
                  </a:lnTo>
                  <a:lnTo>
                    <a:pt x="27" y="143"/>
                  </a:lnTo>
                  <a:lnTo>
                    <a:pt x="29" y="146"/>
                  </a:lnTo>
                  <a:lnTo>
                    <a:pt x="28" y="147"/>
                  </a:lnTo>
                  <a:lnTo>
                    <a:pt x="28" y="150"/>
                  </a:lnTo>
                  <a:lnTo>
                    <a:pt x="32" y="151"/>
                  </a:lnTo>
                  <a:lnTo>
                    <a:pt x="35" y="152"/>
                  </a:lnTo>
                  <a:lnTo>
                    <a:pt x="38" y="150"/>
                  </a:lnTo>
                  <a:lnTo>
                    <a:pt x="40" y="152"/>
                  </a:lnTo>
                  <a:lnTo>
                    <a:pt x="42" y="154"/>
                  </a:lnTo>
                  <a:lnTo>
                    <a:pt x="45" y="152"/>
                  </a:lnTo>
                  <a:lnTo>
                    <a:pt x="47" y="153"/>
                  </a:lnTo>
                  <a:lnTo>
                    <a:pt x="46" y="156"/>
                  </a:lnTo>
                  <a:lnTo>
                    <a:pt x="45" y="159"/>
                  </a:lnTo>
                  <a:lnTo>
                    <a:pt x="45" y="161"/>
                  </a:lnTo>
                  <a:lnTo>
                    <a:pt x="48" y="162"/>
                  </a:lnTo>
                  <a:lnTo>
                    <a:pt x="50" y="160"/>
                  </a:lnTo>
                  <a:lnTo>
                    <a:pt x="52" y="158"/>
                  </a:lnTo>
                  <a:lnTo>
                    <a:pt x="54" y="156"/>
                  </a:lnTo>
                  <a:lnTo>
                    <a:pt x="56" y="157"/>
                  </a:lnTo>
                  <a:lnTo>
                    <a:pt x="58" y="157"/>
                  </a:lnTo>
                  <a:lnTo>
                    <a:pt x="59" y="155"/>
                  </a:lnTo>
                  <a:lnTo>
                    <a:pt x="58" y="152"/>
                  </a:lnTo>
                  <a:lnTo>
                    <a:pt x="61" y="152"/>
                  </a:lnTo>
                  <a:lnTo>
                    <a:pt x="57" y="151"/>
                  </a:lnTo>
                  <a:lnTo>
                    <a:pt x="55" y="147"/>
                  </a:lnTo>
                  <a:lnTo>
                    <a:pt x="55" y="144"/>
                  </a:lnTo>
                  <a:lnTo>
                    <a:pt x="56" y="141"/>
                  </a:lnTo>
                  <a:lnTo>
                    <a:pt x="55" y="137"/>
                  </a:lnTo>
                  <a:lnTo>
                    <a:pt x="54" y="134"/>
                  </a:lnTo>
                  <a:lnTo>
                    <a:pt x="52" y="129"/>
                  </a:lnTo>
                  <a:lnTo>
                    <a:pt x="53" y="126"/>
                  </a:lnTo>
                  <a:lnTo>
                    <a:pt x="55" y="124"/>
                  </a:lnTo>
                  <a:lnTo>
                    <a:pt x="56" y="120"/>
                  </a:lnTo>
                  <a:lnTo>
                    <a:pt x="56" y="117"/>
                  </a:lnTo>
                  <a:lnTo>
                    <a:pt x="56" y="114"/>
                  </a:lnTo>
                  <a:lnTo>
                    <a:pt x="57" y="113"/>
                  </a:lnTo>
                  <a:lnTo>
                    <a:pt x="60" y="112"/>
                  </a:lnTo>
                  <a:lnTo>
                    <a:pt x="63" y="113"/>
                  </a:lnTo>
                  <a:lnTo>
                    <a:pt x="65" y="112"/>
                  </a:lnTo>
                  <a:lnTo>
                    <a:pt x="68" y="111"/>
                  </a:lnTo>
                  <a:lnTo>
                    <a:pt x="71" y="111"/>
                  </a:lnTo>
                  <a:lnTo>
                    <a:pt x="74" y="112"/>
                  </a:lnTo>
                  <a:lnTo>
                    <a:pt x="78" y="111"/>
                  </a:lnTo>
                  <a:lnTo>
                    <a:pt x="79" y="109"/>
                  </a:lnTo>
                  <a:lnTo>
                    <a:pt x="79" y="106"/>
                  </a:lnTo>
                  <a:lnTo>
                    <a:pt x="81" y="104"/>
                  </a:lnTo>
                  <a:lnTo>
                    <a:pt x="84" y="104"/>
                  </a:lnTo>
                  <a:lnTo>
                    <a:pt x="86" y="104"/>
                  </a:lnTo>
                  <a:lnTo>
                    <a:pt x="87" y="101"/>
                  </a:lnTo>
                  <a:lnTo>
                    <a:pt x="88" y="99"/>
                  </a:lnTo>
                  <a:lnTo>
                    <a:pt x="91" y="98"/>
                  </a:lnTo>
                  <a:lnTo>
                    <a:pt x="92" y="95"/>
                  </a:lnTo>
                  <a:lnTo>
                    <a:pt x="91" y="93"/>
                  </a:lnTo>
                  <a:lnTo>
                    <a:pt x="91" y="91"/>
                  </a:lnTo>
                  <a:lnTo>
                    <a:pt x="93" y="91"/>
                  </a:lnTo>
                  <a:lnTo>
                    <a:pt x="96" y="93"/>
                  </a:lnTo>
                  <a:lnTo>
                    <a:pt x="99" y="94"/>
                  </a:lnTo>
                  <a:lnTo>
                    <a:pt x="100" y="91"/>
                  </a:lnTo>
                  <a:lnTo>
                    <a:pt x="101" y="88"/>
                  </a:lnTo>
                  <a:lnTo>
                    <a:pt x="104" y="87"/>
                  </a:lnTo>
                  <a:lnTo>
                    <a:pt x="105" y="84"/>
                  </a:lnTo>
                  <a:lnTo>
                    <a:pt x="106" y="81"/>
                  </a:lnTo>
                </a:path>
              </a:pathLst>
            </a:custGeom>
            <a:solidFill>
              <a:srgbClr val="A2FFA3"/>
            </a:solidFill>
            <a:ln w="12700" cap="rnd">
              <a:solidFill>
                <a:srgbClr val="000000"/>
              </a:solidFill>
              <a:round/>
              <a:headEnd/>
              <a:tailEnd/>
            </a:ln>
          </p:spPr>
          <p:txBody>
            <a:bodyPr/>
            <a:lstStyle/>
            <a:p>
              <a:endParaRPr lang="zh-CN" altLang="en-US"/>
            </a:p>
          </p:txBody>
        </p:sp>
        <p:sp>
          <p:nvSpPr>
            <p:cNvPr id="220" name="Freeform 155">
              <a:extLst>
                <a:ext uri="{FF2B5EF4-FFF2-40B4-BE49-F238E27FC236}">
                  <a16:creationId xmlns:a16="http://schemas.microsoft.com/office/drawing/2014/main" id="{8B6B1156-1A2B-452D-93CB-130D544B35B3}"/>
                </a:ext>
              </a:extLst>
            </p:cNvPr>
            <p:cNvSpPr>
              <a:spLocks/>
            </p:cNvSpPr>
            <p:nvPr/>
          </p:nvSpPr>
          <p:spPr bwMode="auto">
            <a:xfrm>
              <a:off x="4302" y="2669"/>
              <a:ext cx="112" cy="145"/>
            </a:xfrm>
            <a:custGeom>
              <a:avLst/>
              <a:gdLst>
                <a:gd name="T0" fmla="*/ 95 w 112"/>
                <a:gd name="T1" fmla="*/ 25 h 145"/>
                <a:gd name="T2" fmla="*/ 90 w 112"/>
                <a:gd name="T3" fmla="*/ 32 h 145"/>
                <a:gd name="T4" fmla="*/ 94 w 112"/>
                <a:gd name="T5" fmla="*/ 43 h 145"/>
                <a:gd name="T6" fmla="*/ 91 w 112"/>
                <a:gd name="T7" fmla="*/ 52 h 145"/>
                <a:gd name="T8" fmla="*/ 82 w 112"/>
                <a:gd name="T9" fmla="*/ 59 h 145"/>
                <a:gd name="T10" fmla="*/ 82 w 112"/>
                <a:gd name="T11" fmla="*/ 69 h 145"/>
                <a:gd name="T12" fmla="*/ 93 w 112"/>
                <a:gd name="T13" fmla="*/ 66 h 145"/>
                <a:gd name="T14" fmla="*/ 101 w 112"/>
                <a:gd name="T15" fmla="*/ 65 h 145"/>
                <a:gd name="T16" fmla="*/ 107 w 112"/>
                <a:gd name="T17" fmla="*/ 73 h 145"/>
                <a:gd name="T18" fmla="*/ 110 w 112"/>
                <a:gd name="T19" fmla="*/ 83 h 145"/>
                <a:gd name="T20" fmla="*/ 107 w 112"/>
                <a:gd name="T21" fmla="*/ 91 h 145"/>
                <a:gd name="T22" fmla="*/ 109 w 112"/>
                <a:gd name="T23" fmla="*/ 99 h 145"/>
                <a:gd name="T24" fmla="*/ 109 w 112"/>
                <a:gd name="T25" fmla="*/ 107 h 145"/>
                <a:gd name="T26" fmla="*/ 110 w 112"/>
                <a:gd name="T27" fmla="*/ 117 h 145"/>
                <a:gd name="T28" fmla="*/ 106 w 112"/>
                <a:gd name="T29" fmla="*/ 128 h 145"/>
                <a:gd name="T30" fmla="*/ 102 w 112"/>
                <a:gd name="T31" fmla="*/ 136 h 145"/>
                <a:gd name="T32" fmla="*/ 98 w 112"/>
                <a:gd name="T33" fmla="*/ 144 h 145"/>
                <a:gd name="T34" fmla="*/ 89 w 112"/>
                <a:gd name="T35" fmla="*/ 138 h 145"/>
                <a:gd name="T36" fmla="*/ 81 w 112"/>
                <a:gd name="T37" fmla="*/ 138 h 145"/>
                <a:gd name="T38" fmla="*/ 70 w 112"/>
                <a:gd name="T39" fmla="*/ 137 h 145"/>
                <a:gd name="T40" fmla="*/ 61 w 112"/>
                <a:gd name="T41" fmla="*/ 132 h 145"/>
                <a:gd name="T42" fmla="*/ 55 w 112"/>
                <a:gd name="T43" fmla="*/ 126 h 145"/>
                <a:gd name="T44" fmla="*/ 55 w 112"/>
                <a:gd name="T45" fmla="*/ 116 h 145"/>
                <a:gd name="T46" fmla="*/ 53 w 112"/>
                <a:gd name="T47" fmla="*/ 106 h 145"/>
                <a:gd name="T48" fmla="*/ 52 w 112"/>
                <a:gd name="T49" fmla="*/ 98 h 145"/>
                <a:gd name="T50" fmla="*/ 43 w 112"/>
                <a:gd name="T51" fmla="*/ 93 h 145"/>
                <a:gd name="T52" fmla="*/ 32 w 112"/>
                <a:gd name="T53" fmla="*/ 94 h 145"/>
                <a:gd name="T54" fmla="*/ 25 w 112"/>
                <a:gd name="T55" fmla="*/ 100 h 145"/>
                <a:gd name="T56" fmla="*/ 17 w 112"/>
                <a:gd name="T57" fmla="*/ 96 h 145"/>
                <a:gd name="T58" fmla="*/ 12 w 112"/>
                <a:gd name="T59" fmla="*/ 94 h 145"/>
                <a:gd name="T60" fmla="*/ 17 w 112"/>
                <a:gd name="T61" fmla="*/ 85 h 145"/>
                <a:gd name="T62" fmla="*/ 14 w 112"/>
                <a:gd name="T63" fmla="*/ 77 h 145"/>
                <a:gd name="T64" fmla="*/ 5 w 112"/>
                <a:gd name="T65" fmla="*/ 70 h 145"/>
                <a:gd name="T66" fmla="*/ 0 w 112"/>
                <a:gd name="T67" fmla="*/ 59 h 145"/>
                <a:gd name="T68" fmla="*/ 4 w 112"/>
                <a:gd name="T69" fmla="*/ 47 h 145"/>
                <a:gd name="T70" fmla="*/ 13 w 112"/>
                <a:gd name="T71" fmla="*/ 42 h 145"/>
                <a:gd name="T72" fmla="*/ 20 w 112"/>
                <a:gd name="T73" fmla="*/ 43 h 145"/>
                <a:gd name="T74" fmla="*/ 26 w 112"/>
                <a:gd name="T75" fmla="*/ 41 h 145"/>
                <a:gd name="T76" fmla="*/ 30 w 112"/>
                <a:gd name="T77" fmla="*/ 35 h 145"/>
                <a:gd name="T78" fmla="*/ 40 w 112"/>
                <a:gd name="T79" fmla="*/ 30 h 145"/>
                <a:gd name="T80" fmla="*/ 48 w 112"/>
                <a:gd name="T81" fmla="*/ 24 h 145"/>
                <a:gd name="T82" fmla="*/ 56 w 112"/>
                <a:gd name="T83" fmla="*/ 22 h 145"/>
                <a:gd name="T84" fmla="*/ 66 w 112"/>
                <a:gd name="T85" fmla="*/ 20 h 145"/>
                <a:gd name="T86" fmla="*/ 74 w 112"/>
                <a:gd name="T87" fmla="*/ 15 h 145"/>
                <a:gd name="T88" fmla="*/ 79 w 112"/>
                <a:gd name="T89" fmla="*/ 8 h 145"/>
                <a:gd name="T90" fmla="*/ 82 w 112"/>
                <a:gd name="T91" fmla="*/ 0 h 145"/>
                <a:gd name="T92" fmla="*/ 88 w 112"/>
                <a:gd name="T93" fmla="*/ 8 h 145"/>
                <a:gd name="T94" fmla="*/ 94 w 112"/>
                <a:gd name="T95" fmla="*/ 16 h 14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12"/>
                <a:gd name="T145" fmla="*/ 0 h 145"/>
                <a:gd name="T146" fmla="*/ 112 w 112"/>
                <a:gd name="T147" fmla="*/ 145 h 14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12" h="145">
                  <a:moveTo>
                    <a:pt x="94" y="16"/>
                  </a:moveTo>
                  <a:lnTo>
                    <a:pt x="96" y="21"/>
                  </a:lnTo>
                  <a:lnTo>
                    <a:pt x="95" y="25"/>
                  </a:lnTo>
                  <a:lnTo>
                    <a:pt x="93" y="26"/>
                  </a:lnTo>
                  <a:lnTo>
                    <a:pt x="91" y="29"/>
                  </a:lnTo>
                  <a:lnTo>
                    <a:pt x="90" y="32"/>
                  </a:lnTo>
                  <a:lnTo>
                    <a:pt x="92" y="36"/>
                  </a:lnTo>
                  <a:lnTo>
                    <a:pt x="93" y="39"/>
                  </a:lnTo>
                  <a:lnTo>
                    <a:pt x="94" y="43"/>
                  </a:lnTo>
                  <a:lnTo>
                    <a:pt x="94" y="45"/>
                  </a:lnTo>
                  <a:lnTo>
                    <a:pt x="93" y="49"/>
                  </a:lnTo>
                  <a:lnTo>
                    <a:pt x="91" y="52"/>
                  </a:lnTo>
                  <a:lnTo>
                    <a:pt x="87" y="54"/>
                  </a:lnTo>
                  <a:lnTo>
                    <a:pt x="84" y="57"/>
                  </a:lnTo>
                  <a:lnTo>
                    <a:pt x="82" y="59"/>
                  </a:lnTo>
                  <a:lnTo>
                    <a:pt x="80" y="63"/>
                  </a:lnTo>
                  <a:lnTo>
                    <a:pt x="81" y="67"/>
                  </a:lnTo>
                  <a:lnTo>
                    <a:pt x="82" y="69"/>
                  </a:lnTo>
                  <a:lnTo>
                    <a:pt x="85" y="69"/>
                  </a:lnTo>
                  <a:lnTo>
                    <a:pt x="89" y="67"/>
                  </a:lnTo>
                  <a:lnTo>
                    <a:pt x="93" y="66"/>
                  </a:lnTo>
                  <a:lnTo>
                    <a:pt x="95" y="64"/>
                  </a:lnTo>
                  <a:lnTo>
                    <a:pt x="98" y="63"/>
                  </a:lnTo>
                  <a:lnTo>
                    <a:pt x="101" y="65"/>
                  </a:lnTo>
                  <a:lnTo>
                    <a:pt x="103" y="67"/>
                  </a:lnTo>
                  <a:lnTo>
                    <a:pt x="106" y="71"/>
                  </a:lnTo>
                  <a:lnTo>
                    <a:pt x="107" y="73"/>
                  </a:lnTo>
                  <a:lnTo>
                    <a:pt x="107" y="77"/>
                  </a:lnTo>
                  <a:lnTo>
                    <a:pt x="108" y="81"/>
                  </a:lnTo>
                  <a:lnTo>
                    <a:pt x="110" y="83"/>
                  </a:lnTo>
                  <a:lnTo>
                    <a:pt x="110" y="86"/>
                  </a:lnTo>
                  <a:lnTo>
                    <a:pt x="108" y="88"/>
                  </a:lnTo>
                  <a:lnTo>
                    <a:pt x="107" y="91"/>
                  </a:lnTo>
                  <a:lnTo>
                    <a:pt x="109" y="94"/>
                  </a:lnTo>
                  <a:lnTo>
                    <a:pt x="108" y="96"/>
                  </a:lnTo>
                  <a:lnTo>
                    <a:pt x="109" y="99"/>
                  </a:lnTo>
                  <a:lnTo>
                    <a:pt x="108" y="101"/>
                  </a:lnTo>
                  <a:lnTo>
                    <a:pt x="109" y="103"/>
                  </a:lnTo>
                  <a:lnTo>
                    <a:pt x="109" y="107"/>
                  </a:lnTo>
                  <a:lnTo>
                    <a:pt x="110" y="111"/>
                  </a:lnTo>
                  <a:lnTo>
                    <a:pt x="111" y="114"/>
                  </a:lnTo>
                  <a:lnTo>
                    <a:pt x="110" y="117"/>
                  </a:lnTo>
                  <a:lnTo>
                    <a:pt x="110" y="121"/>
                  </a:lnTo>
                  <a:lnTo>
                    <a:pt x="108" y="124"/>
                  </a:lnTo>
                  <a:lnTo>
                    <a:pt x="106" y="128"/>
                  </a:lnTo>
                  <a:lnTo>
                    <a:pt x="105" y="130"/>
                  </a:lnTo>
                  <a:lnTo>
                    <a:pt x="104" y="133"/>
                  </a:lnTo>
                  <a:lnTo>
                    <a:pt x="102" y="136"/>
                  </a:lnTo>
                  <a:lnTo>
                    <a:pt x="99" y="138"/>
                  </a:lnTo>
                  <a:lnTo>
                    <a:pt x="99" y="141"/>
                  </a:lnTo>
                  <a:lnTo>
                    <a:pt x="98" y="144"/>
                  </a:lnTo>
                  <a:lnTo>
                    <a:pt x="95" y="143"/>
                  </a:lnTo>
                  <a:lnTo>
                    <a:pt x="93" y="141"/>
                  </a:lnTo>
                  <a:lnTo>
                    <a:pt x="89" y="138"/>
                  </a:lnTo>
                  <a:lnTo>
                    <a:pt x="86" y="136"/>
                  </a:lnTo>
                  <a:lnTo>
                    <a:pt x="84" y="137"/>
                  </a:lnTo>
                  <a:lnTo>
                    <a:pt x="81" y="138"/>
                  </a:lnTo>
                  <a:lnTo>
                    <a:pt x="78" y="137"/>
                  </a:lnTo>
                  <a:lnTo>
                    <a:pt x="75" y="137"/>
                  </a:lnTo>
                  <a:lnTo>
                    <a:pt x="70" y="137"/>
                  </a:lnTo>
                  <a:lnTo>
                    <a:pt x="66" y="135"/>
                  </a:lnTo>
                  <a:lnTo>
                    <a:pt x="62" y="134"/>
                  </a:lnTo>
                  <a:lnTo>
                    <a:pt x="61" y="132"/>
                  </a:lnTo>
                  <a:lnTo>
                    <a:pt x="58" y="130"/>
                  </a:lnTo>
                  <a:lnTo>
                    <a:pt x="56" y="129"/>
                  </a:lnTo>
                  <a:lnTo>
                    <a:pt x="55" y="126"/>
                  </a:lnTo>
                  <a:lnTo>
                    <a:pt x="54" y="122"/>
                  </a:lnTo>
                  <a:lnTo>
                    <a:pt x="54" y="119"/>
                  </a:lnTo>
                  <a:lnTo>
                    <a:pt x="55" y="116"/>
                  </a:lnTo>
                  <a:lnTo>
                    <a:pt x="55" y="112"/>
                  </a:lnTo>
                  <a:lnTo>
                    <a:pt x="54" y="110"/>
                  </a:lnTo>
                  <a:lnTo>
                    <a:pt x="53" y="106"/>
                  </a:lnTo>
                  <a:lnTo>
                    <a:pt x="55" y="103"/>
                  </a:lnTo>
                  <a:lnTo>
                    <a:pt x="54" y="101"/>
                  </a:lnTo>
                  <a:lnTo>
                    <a:pt x="52" y="98"/>
                  </a:lnTo>
                  <a:lnTo>
                    <a:pt x="49" y="97"/>
                  </a:lnTo>
                  <a:lnTo>
                    <a:pt x="46" y="96"/>
                  </a:lnTo>
                  <a:lnTo>
                    <a:pt x="43" y="93"/>
                  </a:lnTo>
                  <a:lnTo>
                    <a:pt x="40" y="92"/>
                  </a:lnTo>
                  <a:lnTo>
                    <a:pt x="36" y="93"/>
                  </a:lnTo>
                  <a:lnTo>
                    <a:pt x="32" y="94"/>
                  </a:lnTo>
                  <a:lnTo>
                    <a:pt x="30" y="96"/>
                  </a:lnTo>
                  <a:lnTo>
                    <a:pt x="28" y="99"/>
                  </a:lnTo>
                  <a:lnTo>
                    <a:pt x="25" y="100"/>
                  </a:lnTo>
                  <a:lnTo>
                    <a:pt x="21" y="100"/>
                  </a:lnTo>
                  <a:lnTo>
                    <a:pt x="19" y="98"/>
                  </a:lnTo>
                  <a:lnTo>
                    <a:pt x="17" y="96"/>
                  </a:lnTo>
                  <a:lnTo>
                    <a:pt x="13" y="96"/>
                  </a:lnTo>
                  <a:lnTo>
                    <a:pt x="10" y="97"/>
                  </a:lnTo>
                  <a:lnTo>
                    <a:pt x="12" y="94"/>
                  </a:lnTo>
                  <a:lnTo>
                    <a:pt x="14" y="90"/>
                  </a:lnTo>
                  <a:lnTo>
                    <a:pt x="15" y="88"/>
                  </a:lnTo>
                  <a:lnTo>
                    <a:pt x="17" y="85"/>
                  </a:lnTo>
                  <a:lnTo>
                    <a:pt x="18" y="81"/>
                  </a:lnTo>
                  <a:lnTo>
                    <a:pt x="16" y="78"/>
                  </a:lnTo>
                  <a:lnTo>
                    <a:pt x="14" y="77"/>
                  </a:lnTo>
                  <a:lnTo>
                    <a:pt x="11" y="74"/>
                  </a:lnTo>
                  <a:lnTo>
                    <a:pt x="8" y="72"/>
                  </a:lnTo>
                  <a:lnTo>
                    <a:pt x="5" y="70"/>
                  </a:lnTo>
                  <a:lnTo>
                    <a:pt x="3" y="67"/>
                  </a:lnTo>
                  <a:lnTo>
                    <a:pt x="2" y="63"/>
                  </a:lnTo>
                  <a:lnTo>
                    <a:pt x="0" y="59"/>
                  </a:lnTo>
                  <a:lnTo>
                    <a:pt x="1" y="54"/>
                  </a:lnTo>
                  <a:lnTo>
                    <a:pt x="2" y="50"/>
                  </a:lnTo>
                  <a:lnTo>
                    <a:pt x="4" y="47"/>
                  </a:lnTo>
                  <a:lnTo>
                    <a:pt x="8" y="46"/>
                  </a:lnTo>
                  <a:lnTo>
                    <a:pt x="12" y="44"/>
                  </a:lnTo>
                  <a:lnTo>
                    <a:pt x="13" y="42"/>
                  </a:lnTo>
                  <a:lnTo>
                    <a:pt x="17" y="43"/>
                  </a:lnTo>
                  <a:lnTo>
                    <a:pt x="19" y="44"/>
                  </a:lnTo>
                  <a:lnTo>
                    <a:pt x="20" y="43"/>
                  </a:lnTo>
                  <a:lnTo>
                    <a:pt x="21" y="42"/>
                  </a:lnTo>
                  <a:lnTo>
                    <a:pt x="23" y="40"/>
                  </a:lnTo>
                  <a:lnTo>
                    <a:pt x="26" y="41"/>
                  </a:lnTo>
                  <a:lnTo>
                    <a:pt x="26" y="39"/>
                  </a:lnTo>
                  <a:lnTo>
                    <a:pt x="28" y="36"/>
                  </a:lnTo>
                  <a:lnTo>
                    <a:pt x="30" y="35"/>
                  </a:lnTo>
                  <a:lnTo>
                    <a:pt x="34" y="34"/>
                  </a:lnTo>
                  <a:lnTo>
                    <a:pt x="37" y="32"/>
                  </a:lnTo>
                  <a:lnTo>
                    <a:pt x="40" y="30"/>
                  </a:lnTo>
                  <a:lnTo>
                    <a:pt x="43" y="29"/>
                  </a:lnTo>
                  <a:lnTo>
                    <a:pt x="45" y="27"/>
                  </a:lnTo>
                  <a:lnTo>
                    <a:pt x="48" y="24"/>
                  </a:lnTo>
                  <a:lnTo>
                    <a:pt x="51" y="23"/>
                  </a:lnTo>
                  <a:lnTo>
                    <a:pt x="54" y="22"/>
                  </a:lnTo>
                  <a:lnTo>
                    <a:pt x="56" y="22"/>
                  </a:lnTo>
                  <a:lnTo>
                    <a:pt x="60" y="22"/>
                  </a:lnTo>
                  <a:lnTo>
                    <a:pt x="63" y="22"/>
                  </a:lnTo>
                  <a:lnTo>
                    <a:pt x="66" y="20"/>
                  </a:lnTo>
                  <a:lnTo>
                    <a:pt x="68" y="18"/>
                  </a:lnTo>
                  <a:lnTo>
                    <a:pt x="71" y="16"/>
                  </a:lnTo>
                  <a:lnTo>
                    <a:pt x="74" y="15"/>
                  </a:lnTo>
                  <a:lnTo>
                    <a:pt x="75" y="13"/>
                  </a:lnTo>
                  <a:lnTo>
                    <a:pt x="76" y="10"/>
                  </a:lnTo>
                  <a:lnTo>
                    <a:pt x="79" y="8"/>
                  </a:lnTo>
                  <a:lnTo>
                    <a:pt x="80" y="5"/>
                  </a:lnTo>
                  <a:lnTo>
                    <a:pt x="80" y="2"/>
                  </a:lnTo>
                  <a:lnTo>
                    <a:pt x="82" y="0"/>
                  </a:lnTo>
                  <a:lnTo>
                    <a:pt x="84" y="2"/>
                  </a:lnTo>
                  <a:lnTo>
                    <a:pt x="86" y="5"/>
                  </a:lnTo>
                  <a:lnTo>
                    <a:pt x="88" y="8"/>
                  </a:lnTo>
                  <a:lnTo>
                    <a:pt x="89" y="12"/>
                  </a:lnTo>
                  <a:lnTo>
                    <a:pt x="92" y="14"/>
                  </a:lnTo>
                  <a:lnTo>
                    <a:pt x="94" y="16"/>
                  </a:lnTo>
                </a:path>
              </a:pathLst>
            </a:custGeom>
            <a:solidFill>
              <a:srgbClr val="A2FFA3"/>
            </a:solidFill>
            <a:ln w="12700" cap="rnd">
              <a:solidFill>
                <a:srgbClr val="000000"/>
              </a:solidFill>
              <a:round/>
              <a:headEnd/>
              <a:tailEnd/>
            </a:ln>
          </p:spPr>
          <p:txBody>
            <a:bodyPr/>
            <a:lstStyle/>
            <a:p>
              <a:endParaRPr lang="zh-CN" altLang="en-US"/>
            </a:p>
          </p:txBody>
        </p:sp>
        <p:sp>
          <p:nvSpPr>
            <p:cNvPr id="221" name="Freeform 156">
              <a:extLst>
                <a:ext uri="{FF2B5EF4-FFF2-40B4-BE49-F238E27FC236}">
                  <a16:creationId xmlns:a16="http://schemas.microsoft.com/office/drawing/2014/main" id="{F1B77F0F-F2B5-4979-8D3B-3243B99EEAFA}"/>
                </a:ext>
              </a:extLst>
            </p:cNvPr>
            <p:cNvSpPr>
              <a:spLocks/>
            </p:cNvSpPr>
            <p:nvPr/>
          </p:nvSpPr>
          <p:spPr bwMode="auto">
            <a:xfrm>
              <a:off x="4298" y="2550"/>
              <a:ext cx="162" cy="164"/>
            </a:xfrm>
            <a:custGeom>
              <a:avLst/>
              <a:gdLst>
                <a:gd name="T0" fmla="*/ 102 w 162"/>
                <a:gd name="T1" fmla="*/ 128 h 164"/>
                <a:gd name="T2" fmla="*/ 113 w 162"/>
                <a:gd name="T3" fmla="*/ 122 h 164"/>
                <a:gd name="T4" fmla="*/ 118 w 162"/>
                <a:gd name="T5" fmla="*/ 109 h 164"/>
                <a:gd name="T6" fmla="*/ 127 w 162"/>
                <a:gd name="T7" fmla="*/ 104 h 164"/>
                <a:gd name="T8" fmla="*/ 123 w 162"/>
                <a:gd name="T9" fmla="*/ 94 h 164"/>
                <a:gd name="T10" fmla="*/ 132 w 162"/>
                <a:gd name="T11" fmla="*/ 91 h 164"/>
                <a:gd name="T12" fmla="*/ 138 w 162"/>
                <a:gd name="T13" fmla="*/ 82 h 164"/>
                <a:gd name="T14" fmla="*/ 146 w 162"/>
                <a:gd name="T15" fmla="*/ 85 h 164"/>
                <a:gd name="T16" fmla="*/ 152 w 162"/>
                <a:gd name="T17" fmla="*/ 73 h 164"/>
                <a:gd name="T18" fmla="*/ 158 w 162"/>
                <a:gd name="T19" fmla="*/ 62 h 164"/>
                <a:gd name="T20" fmla="*/ 155 w 162"/>
                <a:gd name="T21" fmla="*/ 52 h 164"/>
                <a:gd name="T22" fmla="*/ 150 w 162"/>
                <a:gd name="T23" fmla="*/ 43 h 164"/>
                <a:gd name="T24" fmla="*/ 145 w 162"/>
                <a:gd name="T25" fmla="*/ 30 h 164"/>
                <a:gd name="T26" fmla="*/ 148 w 162"/>
                <a:gd name="T27" fmla="*/ 27 h 164"/>
                <a:gd name="T28" fmla="*/ 146 w 162"/>
                <a:gd name="T29" fmla="*/ 19 h 164"/>
                <a:gd name="T30" fmla="*/ 148 w 162"/>
                <a:gd name="T31" fmla="*/ 9 h 164"/>
                <a:gd name="T32" fmla="*/ 144 w 162"/>
                <a:gd name="T33" fmla="*/ 2 h 164"/>
                <a:gd name="T34" fmla="*/ 137 w 162"/>
                <a:gd name="T35" fmla="*/ 9 h 164"/>
                <a:gd name="T36" fmla="*/ 130 w 162"/>
                <a:gd name="T37" fmla="*/ 1 h 164"/>
                <a:gd name="T38" fmla="*/ 124 w 162"/>
                <a:gd name="T39" fmla="*/ 5 h 164"/>
                <a:gd name="T40" fmla="*/ 116 w 162"/>
                <a:gd name="T41" fmla="*/ 6 h 164"/>
                <a:gd name="T42" fmla="*/ 116 w 162"/>
                <a:gd name="T43" fmla="*/ 17 h 164"/>
                <a:gd name="T44" fmla="*/ 112 w 162"/>
                <a:gd name="T45" fmla="*/ 30 h 164"/>
                <a:gd name="T46" fmla="*/ 101 w 162"/>
                <a:gd name="T47" fmla="*/ 37 h 164"/>
                <a:gd name="T48" fmla="*/ 97 w 162"/>
                <a:gd name="T49" fmla="*/ 30 h 164"/>
                <a:gd name="T50" fmla="*/ 95 w 162"/>
                <a:gd name="T51" fmla="*/ 16 h 164"/>
                <a:gd name="T52" fmla="*/ 86 w 162"/>
                <a:gd name="T53" fmla="*/ 9 h 164"/>
                <a:gd name="T54" fmla="*/ 78 w 162"/>
                <a:gd name="T55" fmla="*/ 4 h 164"/>
                <a:gd name="T56" fmla="*/ 73 w 162"/>
                <a:gd name="T57" fmla="*/ 16 h 164"/>
                <a:gd name="T58" fmla="*/ 61 w 162"/>
                <a:gd name="T59" fmla="*/ 22 h 164"/>
                <a:gd name="T60" fmla="*/ 48 w 162"/>
                <a:gd name="T61" fmla="*/ 24 h 164"/>
                <a:gd name="T62" fmla="*/ 41 w 162"/>
                <a:gd name="T63" fmla="*/ 35 h 164"/>
                <a:gd name="T64" fmla="*/ 34 w 162"/>
                <a:gd name="T65" fmla="*/ 45 h 164"/>
                <a:gd name="T66" fmla="*/ 17 w 162"/>
                <a:gd name="T67" fmla="*/ 49 h 164"/>
                <a:gd name="T68" fmla="*/ 7 w 162"/>
                <a:gd name="T69" fmla="*/ 50 h 164"/>
                <a:gd name="T70" fmla="*/ 13 w 162"/>
                <a:gd name="T71" fmla="*/ 63 h 164"/>
                <a:gd name="T72" fmla="*/ 18 w 162"/>
                <a:gd name="T73" fmla="*/ 75 h 164"/>
                <a:gd name="T74" fmla="*/ 13 w 162"/>
                <a:gd name="T75" fmla="*/ 90 h 164"/>
                <a:gd name="T76" fmla="*/ 3 w 162"/>
                <a:gd name="T77" fmla="*/ 104 h 164"/>
                <a:gd name="T78" fmla="*/ 1 w 162"/>
                <a:gd name="T79" fmla="*/ 119 h 164"/>
                <a:gd name="T80" fmla="*/ 4 w 162"/>
                <a:gd name="T81" fmla="*/ 133 h 164"/>
                <a:gd name="T82" fmla="*/ 10 w 162"/>
                <a:gd name="T83" fmla="*/ 146 h 164"/>
                <a:gd name="T84" fmla="*/ 16 w 162"/>
                <a:gd name="T85" fmla="*/ 155 h 164"/>
                <a:gd name="T86" fmla="*/ 24 w 162"/>
                <a:gd name="T87" fmla="*/ 162 h 164"/>
                <a:gd name="T88" fmla="*/ 30 w 162"/>
                <a:gd name="T89" fmla="*/ 157 h 164"/>
                <a:gd name="T90" fmla="*/ 41 w 162"/>
                <a:gd name="T91" fmla="*/ 150 h 164"/>
                <a:gd name="T92" fmla="*/ 51 w 162"/>
                <a:gd name="T93" fmla="*/ 143 h 164"/>
                <a:gd name="T94" fmla="*/ 64 w 162"/>
                <a:gd name="T95" fmla="*/ 141 h 164"/>
                <a:gd name="T96" fmla="*/ 75 w 162"/>
                <a:gd name="T97" fmla="*/ 135 h 164"/>
                <a:gd name="T98" fmla="*/ 82 w 162"/>
                <a:gd name="T99" fmla="*/ 126 h 164"/>
                <a:gd name="T100" fmla="*/ 87 w 162"/>
                <a:gd name="T101" fmla="*/ 120 h 164"/>
                <a:gd name="T102" fmla="*/ 95 w 162"/>
                <a:gd name="T103" fmla="*/ 133 h 16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62"/>
                <a:gd name="T157" fmla="*/ 0 h 164"/>
                <a:gd name="T158" fmla="*/ 162 w 162"/>
                <a:gd name="T159" fmla="*/ 164 h 16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62" h="164">
                  <a:moveTo>
                    <a:pt x="97" y="135"/>
                  </a:moveTo>
                  <a:lnTo>
                    <a:pt x="100" y="134"/>
                  </a:lnTo>
                  <a:lnTo>
                    <a:pt x="101" y="131"/>
                  </a:lnTo>
                  <a:lnTo>
                    <a:pt x="102" y="128"/>
                  </a:lnTo>
                  <a:lnTo>
                    <a:pt x="104" y="125"/>
                  </a:lnTo>
                  <a:lnTo>
                    <a:pt x="108" y="123"/>
                  </a:lnTo>
                  <a:lnTo>
                    <a:pt x="111" y="123"/>
                  </a:lnTo>
                  <a:lnTo>
                    <a:pt x="113" y="122"/>
                  </a:lnTo>
                  <a:lnTo>
                    <a:pt x="115" y="119"/>
                  </a:lnTo>
                  <a:lnTo>
                    <a:pt x="116" y="115"/>
                  </a:lnTo>
                  <a:lnTo>
                    <a:pt x="118" y="113"/>
                  </a:lnTo>
                  <a:lnTo>
                    <a:pt x="118" y="109"/>
                  </a:lnTo>
                  <a:lnTo>
                    <a:pt x="119" y="107"/>
                  </a:lnTo>
                  <a:lnTo>
                    <a:pt x="122" y="108"/>
                  </a:lnTo>
                  <a:lnTo>
                    <a:pt x="125" y="107"/>
                  </a:lnTo>
                  <a:lnTo>
                    <a:pt x="127" y="104"/>
                  </a:lnTo>
                  <a:lnTo>
                    <a:pt x="128" y="101"/>
                  </a:lnTo>
                  <a:lnTo>
                    <a:pt x="127" y="98"/>
                  </a:lnTo>
                  <a:lnTo>
                    <a:pt x="124" y="97"/>
                  </a:lnTo>
                  <a:lnTo>
                    <a:pt x="123" y="94"/>
                  </a:lnTo>
                  <a:lnTo>
                    <a:pt x="123" y="91"/>
                  </a:lnTo>
                  <a:lnTo>
                    <a:pt x="126" y="89"/>
                  </a:lnTo>
                  <a:lnTo>
                    <a:pt x="130" y="91"/>
                  </a:lnTo>
                  <a:lnTo>
                    <a:pt x="132" y="91"/>
                  </a:lnTo>
                  <a:lnTo>
                    <a:pt x="134" y="90"/>
                  </a:lnTo>
                  <a:lnTo>
                    <a:pt x="135" y="87"/>
                  </a:lnTo>
                  <a:lnTo>
                    <a:pt x="137" y="84"/>
                  </a:lnTo>
                  <a:lnTo>
                    <a:pt x="138" y="82"/>
                  </a:lnTo>
                  <a:lnTo>
                    <a:pt x="141" y="82"/>
                  </a:lnTo>
                  <a:lnTo>
                    <a:pt x="143" y="82"/>
                  </a:lnTo>
                  <a:lnTo>
                    <a:pt x="145" y="83"/>
                  </a:lnTo>
                  <a:lnTo>
                    <a:pt x="146" y="85"/>
                  </a:lnTo>
                  <a:lnTo>
                    <a:pt x="147" y="83"/>
                  </a:lnTo>
                  <a:lnTo>
                    <a:pt x="149" y="81"/>
                  </a:lnTo>
                  <a:lnTo>
                    <a:pt x="151" y="77"/>
                  </a:lnTo>
                  <a:lnTo>
                    <a:pt x="152" y="73"/>
                  </a:lnTo>
                  <a:lnTo>
                    <a:pt x="155" y="70"/>
                  </a:lnTo>
                  <a:lnTo>
                    <a:pt x="158" y="68"/>
                  </a:lnTo>
                  <a:lnTo>
                    <a:pt x="157" y="65"/>
                  </a:lnTo>
                  <a:lnTo>
                    <a:pt x="158" y="62"/>
                  </a:lnTo>
                  <a:lnTo>
                    <a:pt x="161" y="59"/>
                  </a:lnTo>
                  <a:lnTo>
                    <a:pt x="161" y="56"/>
                  </a:lnTo>
                  <a:lnTo>
                    <a:pt x="158" y="54"/>
                  </a:lnTo>
                  <a:lnTo>
                    <a:pt x="155" y="52"/>
                  </a:lnTo>
                  <a:lnTo>
                    <a:pt x="155" y="49"/>
                  </a:lnTo>
                  <a:lnTo>
                    <a:pt x="154" y="46"/>
                  </a:lnTo>
                  <a:lnTo>
                    <a:pt x="152" y="45"/>
                  </a:lnTo>
                  <a:lnTo>
                    <a:pt x="150" y="43"/>
                  </a:lnTo>
                  <a:lnTo>
                    <a:pt x="150" y="39"/>
                  </a:lnTo>
                  <a:lnTo>
                    <a:pt x="149" y="35"/>
                  </a:lnTo>
                  <a:lnTo>
                    <a:pt x="147" y="33"/>
                  </a:lnTo>
                  <a:lnTo>
                    <a:pt x="145" y="30"/>
                  </a:lnTo>
                  <a:lnTo>
                    <a:pt x="143" y="30"/>
                  </a:lnTo>
                  <a:lnTo>
                    <a:pt x="144" y="27"/>
                  </a:lnTo>
                  <a:lnTo>
                    <a:pt x="145" y="27"/>
                  </a:lnTo>
                  <a:lnTo>
                    <a:pt x="148" y="27"/>
                  </a:lnTo>
                  <a:lnTo>
                    <a:pt x="149" y="24"/>
                  </a:lnTo>
                  <a:lnTo>
                    <a:pt x="149" y="21"/>
                  </a:lnTo>
                  <a:lnTo>
                    <a:pt x="147" y="20"/>
                  </a:lnTo>
                  <a:lnTo>
                    <a:pt x="146" y="19"/>
                  </a:lnTo>
                  <a:lnTo>
                    <a:pt x="146" y="17"/>
                  </a:lnTo>
                  <a:lnTo>
                    <a:pt x="148" y="15"/>
                  </a:lnTo>
                  <a:lnTo>
                    <a:pt x="149" y="11"/>
                  </a:lnTo>
                  <a:lnTo>
                    <a:pt x="148" y="9"/>
                  </a:lnTo>
                  <a:lnTo>
                    <a:pt x="149" y="6"/>
                  </a:lnTo>
                  <a:lnTo>
                    <a:pt x="150" y="2"/>
                  </a:lnTo>
                  <a:lnTo>
                    <a:pt x="146" y="1"/>
                  </a:lnTo>
                  <a:lnTo>
                    <a:pt x="144" y="2"/>
                  </a:lnTo>
                  <a:lnTo>
                    <a:pt x="142" y="4"/>
                  </a:lnTo>
                  <a:lnTo>
                    <a:pt x="139" y="5"/>
                  </a:lnTo>
                  <a:lnTo>
                    <a:pt x="138" y="7"/>
                  </a:lnTo>
                  <a:lnTo>
                    <a:pt x="137" y="9"/>
                  </a:lnTo>
                  <a:lnTo>
                    <a:pt x="135" y="11"/>
                  </a:lnTo>
                  <a:lnTo>
                    <a:pt x="133" y="8"/>
                  </a:lnTo>
                  <a:lnTo>
                    <a:pt x="132" y="4"/>
                  </a:lnTo>
                  <a:lnTo>
                    <a:pt x="130" y="1"/>
                  </a:lnTo>
                  <a:lnTo>
                    <a:pt x="129" y="0"/>
                  </a:lnTo>
                  <a:lnTo>
                    <a:pt x="127" y="0"/>
                  </a:lnTo>
                  <a:lnTo>
                    <a:pt x="125" y="2"/>
                  </a:lnTo>
                  <a:lnTo>
                    <a:pt x="124" y="5"/>
                  </a:lnTo>
                  <a:lnTo>
                    <a:pt x="122" y="4"/>
                  </a:lnTo>
                  <a:lnTo>
                    <a:pt x="120" y="2"/>
                  </a:lnTo>
                  <a:lnTo>
                    <a:pt x="118" y="3"/>
                  </a:lnTo>
                  <a:lnTo>
                    <a:pt x="116" y="6"/>
                  </a:lnTo>
                  <a:lnTo>
                    <a:pt x="114" y="8"/>
                  </a:lnTo>
                  <a:lnTo>
                    <a:pt x="113" y="11"/>
                  </a:lnTo>
                  <a:lnTo>
                    <a:pt x="115" y="14"/>
                  </a:lnTo>
                  <a:lnTo>
                    <a:pt x="116" y="17"/>
                  </a:lnTo>
                  <a:lnTo>
                    <a:pt x="117" y="23"/>
                  </a:lnTo>
                  <a:lnTo>
                    <a:pt x="116" y="27"/>
                  </a:lnTo>
                  <a:lnTo>
                    <a:pt x="114" y="30"/>
                  </a:lnTo>
                  <a:lnTo>
                    <a:pt x="112" y="30"/>
                  </a:lnTo>
                  <a:lnTo>
                    <a:pt x="109" y="31"/>
                  </a:lnTo>
                  <a:lnTo>
                    <a:pt x="106" y="33"/>
                  </a:lnTo>
                  <a:lnTo>
                    <a:pt x="104" y="36"/>
                  </a:lnTo>
                  <a:lnTo>
                    <a:pt x="101" y="37"/>
                  </a:lnTo>
                  <a:lnTo>
                    <a:pt x="98" y="37"/>
                  </a:lnTo>
                  <a:lnTo>
                    <a:pt x="97" y="35"/>
                  </a:lnTo>
                  <a:lnTo>
                    <a:pt x="96" y="32"/>
                  </a:lnTo>
                  <a:lnTo>
                    <a:pt x="97" y="30"/>
                  </a:lnTo>
                  <a:lnTo>
                    <a:pt x="95" y="27"/>
                  </a:lnTo>
                  <a:lnTo>
                    <a:pt x="94" y="23"/>
                  </a:lnTo>
                  <a:lnTo>
                    <a:pt x="94" y="20"/>
                  </a:lnTo>
                  <a:lnTo>
                    <a:pt x="95" y="16"/>
                  </a:lnTo>
                  <a:lnTo>
                    <a:pt x="95" y="14"/>
                  </a:lnTo>
                  <a:lnTo>
                    <a:pt x="92" y="13"/>
                  </a:lnTo>
                  <a:lnTo>
                    <a:pt x="88" y="11"/>
                  </a:lnTo>
                  <a:lnTo>
                    <a:pt x="86" y="9"/>
                  </a:lnTo>
                  <a:lnTo>
                    <a:pt x="85" y="5"/>
                  </a:lnTo>
                  <a:lnTo>
                    <a:pt x="83" y="3"/>
                  </a:lnTo>
                  <a:lnTo>
                    <a:pt x="80" y="2"/>
                  </a:lnTo>
                  <a:lnTo>
                    <a:pt x="78" y="4"/>
                  </a:lnTo>
                  <a:lnTo>
                    <a:pt x="78" y="8"/>
                  </a:lnTo>
                  <a:lnTo>
                    <a:pt x="76" y="12"/>
                  </a:lnTo>
                  <a:lnTo>
                    <a:pt x="74" y="14"/>
                  </a:lnTo>
                  <a:lnTo>
                    <a:pt x="73" y="16"/>
                  </a:lnTo>
                  <a:lnTo>
                    <a:pt x="70" y="17"/>
                  </a:lnTo>
                  <a:lnTo>
                    <a:pt x="66" y="19"/>
                  </a:lnTo>
                  <a:lnTo>
                    <a:pt x="65" y="21"/>
                  </a:lnTo>
                  <a:lnTo>
                    <a:pt x="61" y="22"/>
                  </a:lnTo>
                  <a:lnTo>
                    <a:pt x="57" y="21"/>
                  </a:lnTo>
                  <a:lnTo>
                    <a:pt x="54" y="21"/>
                  </a:lnTo>
                  <a:lnTo>
                    <a:pt x="50" y="22"/>
                  </a:lnTo>
                  <a:lnTo>
                    <a:pt x="48" y="24"/>
                  </a:lnTo>
                  <a:lnTo>
                    <a:pt x="46" y="27"/>
                  </a:lnTo>
                  <a:lnTo>
                    <a:pt x="43" y="29"/>
                  </a:lnTo>
                  <a:lnTo>
                    <a:pt x="42" y="31"/>
                  </a:lnTo>
                  <a:lnTo>
                    <a:pt x="41" y="35"/>
                  </a:lnTo>
                  <a:lnTo>
                    <a:pt x="43" y="39"/>
                  </a:lnTo>
                  <a:lnTo>
                    <a:pt x="41" y="42"/>
                  </a:lnTo>
                  <a:lnTo>
                    <a:pt x="39" y="44"/>
                  </a:lnTo>
                  <a:lnTo>
                    <a:pt x="34" y="45"/>
                  </a:lnTo>
                  <a:lnTo>
                    <a:pt x="29" y="46"/>
                  </a:lnTo>
                  <a:lnTo>
                    <a:pt x="25" y="48"/>
                  </a:lnTo>
                  <a:lnTo>
                    <a:pt x="21" y="49"/>
                  </a:lnTo>
                  <a:lnTo>
                    <a:pt x="17" y="49"/>
                  </a:lnTo>
                  <a:lnTo>
                    <a:pt x="15" y="49"/>
                  </a:lnTo>
                  <a:lnTo>
                    <a:pt x="12" y="48"/>
                  </a:lnTo>
                  <a:lnTo>
                    <a:pt x="9" y="48"/>
                  </a:lnTo>
                  <a:lnTo>
                    <a:pt x="7" y="50"/>
                  </a:lnTo>
                  <a:lnTo>
                    <a:pt x="6" y="54"/>
                  </a:lnTo>
                  <a:lnTo>
                    <a:pt x="8" y="57"/>
                  </a:lnTo>
                  <a:lnTo>
                    <a:pt x="11" y="60"/>
                  </a:lnTo>
                  <a:lnTo>
                    <a:pt x="13" y="63"/>
                  </a:lnTo>
                  <a:lnTo>
                    <a:pt x="13" y="66"/>
                  </a:lnTo>
                  <a:lnTo>
                    <a:pt x="16" y="68"/>
                  </a:lnTo>
                  <a:lnTo>
                    <a:pt x="18" y="70"/>
                  </a:lnTo>
                  <a:lnTo>
                    <a:pt x="18" y="75"/>
                  </a:lnTo>
                  <a:lnTo>
                    <a:pt x="17" y="79"/>
                  </a:lnTo>
                  <a:lnTo>
                    <a:pt x="16" y="82"/>
                  </a:lnTo>
                  <a:lnTo>
                    <a:pt x="15" y="87"/>
                  </a:lnTo>
                  <a:lnTo>
                    <a:pt x="13" y="90"/>
                  </a:lnTo>
                  <a:lnTo>
                    <a:pt x="11" y="94"/>
                  </a:lnTo>
                  <a:lnTo>
                    <a:pt x="9" y="98"/>
                  </a:lnTo>
                  <a:lnTo>
                    <a:pt x="5" y="101"/>
                  </a:lnTo>
                  <a:lnTo>
                    <a:pt x="3" y="104"/>
                  </a:lnTo>
                  <a:lnTo>
                    <a:pt x="2" y="108"/>
                  </a:lnTo>
                  <a:lnTo>
                    <a:pt x="4" y="112"/>
                  </a:lnTo>
                  <a:lnTo>
                    <a:pt x="3" y="115"/>
                  </a:lnTo>
                  <a:lnTo>
                    <a:pt x="1" y="119"/>
                  </a:lnTo>
                  <a:lnTo>
                    <a:pt x="0" y="123"/>
                  </a:lnTo>
                  <a:lnTo>
                    <a:pt x="1" y="127"/>
                  </a:lnTo>
                  <a:lnTo>
                    <a:pt x="2" y="131"/>
                  </a:lnTo>
                  <a:lnTo>
                    <a:pt x="4" y="133"/>
                  </a:lnTo>
                  <a:lnTo>
                    <a:pt x="7" y="136"/>
                  </a:lnTo>
                  <a:lnTo>
                    <a:pt x="9" y="139"/>
                  </a:lnTo>
                  <a:lnTo>
                    <a:pt x="10" y="142"/>
                  </a:lnTo>
                  <a:lnTo>
                    <a:pt x="10" y="146"/>
                  </a:lnTo>
                  <a:lnTo>
                    <a:pt x="10" y="148"/>
                  </a:lnTo>
                  <a:lnTo>
                    <a:pt x="13" y="150"/>
                  </a:lnTo>
                  <a:lnTo>
                    <a:pt x="16" y="152"/>
                  </a:lnTo>
                  <a:lnTo>
                    <a:pt x="16" y="155"/>
                  </a:lnTo>
                  <a:lnTo>
                    <a:pt x="16" y="160"/>
                  </a:lnTo>
                  <a:lnTo>
                    <a:pt x="20" y="162"/>
                  </a:lnTo>
                  <a:lnTo>
                    <a:pt x="22" y="163"/>
                  </a:lnTo>
                  <a:lnTo>
                    <a:pt x="24" y="162"/>
                  </a:lnTo>
                  <a:lnTo>
                    <a:pt x="25" y="160"/>
                  </a:lnTo>
                  <a:lnTo>
                    <a:pt x="27" y="158"/>
                  </a:lnTo>
                  <a:lnTo>
                    <a:pt x="30" y="159"/>
                  </a:lnTo>
                  <a:lnTo>
                    <a:pt x="30" y="157"/>
                  </a:lnTo>
                  <a:lnTo>
                    <a:pt x="32" y="154"/>
                  </a:lnTo>
                  <a:lnTo>
                    <a:pt x="34" y="153"/>
                  </a:lnTo>
                  <a:lnTo>
                    <a:pt x="38" y="152"/>
                  </a:lnTo>
                  <a:lnTo>
                    <a:pt x="41" y="150"/>
                  </a:lnTo>
                  <a:lnTo>
                    <a:pt x="44" y="148"/>
                  </a:lnTo>
                  <a:lnTo>
                    <a:pt x="47" y="147"/>
                  </a:lnTo>
                  <a:lnTo>
                    <a:pt x="48" y="146"/>
                  </a:lnTo>
                  <a:lnTo>
                    <a:pt x="51" y="143"/>
                  </a:lnTo>
                  <a:lnTo>
                    <a:pt x="54" y="142"/>
                  </a:lnTo>
                  <a:lnTo>
                    <a:pt x="57" y="141"/>
                  </a:lnTo>
                  <a:lnTo>
                    <a:pt x="60" y="141"/>
                  </a:lnTo>
                  <a:lnTo>
                    <a:pt x="64" y="141"/>
                  </a:lnTo>
                  <a:lnTo>
                    <a:pt x="67" y="141"/>
                  </a:lnTo>
                  <a:lnTo>
                    <a:pt x="70" y="139"/>
                  </a:lnTo>
                  <a:lnTo>
                    <a:pt x="72" y="137"/>
                  </a:lnTo>
                  <a:lnTo>
                    <a:pt x="75" y="135"/>
                  </a:lnTo>
                  <a:lnTo>
                    <a:pt x="78" y="134"/>
                  </a:lnTo>
                  <a:lnTo>
                    <a:pt x="79" y="131"/>
                  </a:lnTo>
                  <a:lnTo>
                    <a:pt x="80" y="128"/>
                  </a:lnTo>
                  <a:lnTo>
                    <a:pt x="82" y="126"/>
                  </a:lnTo>
                  <a:lnTo>
                    <a:pt x="83" y="123"/>
                  </a:lnTo>
                  <a:lnTo>
                    <a:pt x="83" y="120"/>
                  </a:lnTo>
                  <a:lnTo>
                    <a:pt x="85" y="118"/>
                  </a:lnTo>
                  <a:lnTo>
                    <a:pt x="87" y="120"/>
                  </a:lnTo>
                  <a:lnTo>
                    <a:pt x="89" y="123"/>
                  </a:lnTo>
                  <a:lnTo>
                    <a:pt x="91" y="126"/>
                  </a:lnTo>
                  <a:lnTo>
                    <a:pt x="92" y="130"/>
                  </a:lnTo>
                  <a:lnTo>
                    <a:pt x="95" y="133"/>
                  </a:lnTo>
                  <a:lnTo>
                    <a:pt x="97" y="135"/>
                  </a:lnTo>
                </a:path>
              </a:pathLst>
            </a:custGeom>
            <a:solidFill>
              <a:srgbClr val="A2FFA3"/>
            </a:solidFill>
            <a:ln w="12700" cap="rnd">
              <a:solidFill>
                <a:srgbClr val="000000"/>
              </a:solidFill>
              <a:round/>
              <a:headEnd/>
              <a:tailEnd/>
            </a:ln>
          </p:spPr>
          <p:txBody>
            <a:bodyPr/>
            <a:lstStyle/>
            <a:p>
              <a:endParaRPr lang="zh-CN" altLang="en-US"/>
            </a:p>
          </p:txBody>
        </p:sp>
      </p:grpSp>
      <p:sp>
        <p:nvSpPr>
          <p:cNvPr id="225" name="Rectangle 157">
            <a:extLst>
              <a:ext uri="{FF2B5EF4-FFF2-40B4-BE49-F238E27FC236}">
                <a16:creationId xmlns:a16="http://schemas.microsoft.com/office/drawing/2014/main" id="{14AE980E-338F-4AA9-AF7F-17FE15C7ADCB}"/>
              </a:ext>
            </a:extLst>
          </p:cNvPr>
          <p:cNvSpPr>
            <a:spLocks noChangeArrowheads="1"/>
          </p:cNvSpPr>
          <p:nvPr/>
        </p:nvSpPr>
        <p:spPr bwMode="auto">
          <a:xfrm>
            <a:off x="9484097" y="2571402"/>
            <a:ext cx="1008062" cy="455613"/>
          </a:xfrm>
          <a:prstGeom prst="rect">
            <a:avLst/>
          </a:prstGeom>
          <a:gradFill rotWithShape="0">
            <a:gsLst>
              <a:gs pos="0">
                <a:srgbClr val="FFFF66"/>
              </a:gs>
              <a:gs pos="100000">
                <a:srgbClr val="FFFF74"/>
              </a:gs>
            </a:gsLst>
            <a:lin ang="5400000" scaled="1"/>
          </a:gradFill>
          <a:ln w="9525">
            <a:miter lim="800000"/>
            <a:headEnd/>
            <a:tailEnd/>
          </a:ln>
          <a:scene3d>
            <a:camera prst="legacyObliqueTopRight"/>
            <a:lightRig rig="legacyFlat3" dir="r"/>
          </a:scene3d>
          <a:sp3d extrusionH="277800" prstMaterial="legacyMatte">
            <a:bevelT w="13500" h="13500" prst="angle"/>
            <a:bevelB w="13500" h="13500" prst="angle"/>
            <a:extrusionClr>
              <a:srgbClr val="FFFF66"/>
            </a:extrusionClr>
            <a:contourClr>
              <a:srgbClr val="FFFF66"/>
            </a:contourClr>
          </a:sp3d>
        </p:spPr>
        <p:txBody>
          <a:bodyPr wrap="none" anchor="ctr">
            <a:flatTx/>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26" name="Rectangle 158">
            <a:extLst>
              <a:ext uri="{FF2B5EF4-FFF2-40B4-BE49-F238E27FC236}">
                <a16:creationId xmlns:a16="http://schemas.microsoft.com/office/drawing/2014/main" id="{37E198B0-7AFE-4235-A954-E865A59498B5}"/>
              </a:ext>
            </a:extLst>
          </p:cNvPr>
          <p:cNvSpPr>
            <a:spLocks noChangeArrowheads="1"/>
          </p:cNvSpPr>
          <p:nvPr/>
        </p:nvSpPr>
        <p:spPr bwMode="auto">
          <a:xfrm>
            <a:off x="9655547" y="2673002"/>
            <a:ext cx="6381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8900" tIns="44450" rIns="88900" bIns="44450">
            <a:spAutoFit/>
          </a:bodyPr>
          <a:lstStyle>
            <a:lvl1pPr defTabSz="717550">
              <a:spcBef>
                <a:spcPct val="20000"/>
              </a:spcBef>
              <a:buClr>
                <a:srgbClr val="72BFC5"/>
              </a:buClr>
              <a:buChar char="•"/>
              <a:defRPr sz="1300">
                <a:solidFill>
                  <a:schemeClr val="tx1"/>
                </a:solidFill>
                <a:latin typeface="Calibri" panose="020F0502020204030204" pitchFamily="34" charset="0"/>
              </a:defRPr>
            </a:lvl1pPr>
            <a:lvl2pPr marL="742950" indent="-285750" defTabSz="717550">
              <a:spcBef>
                <a:spcPct val="20000"/>
              </a:spcBef>
              <a:buClr>
                <a:srgbClr val="72BFC5"/>
              </a:buClr>
              <a:buChar char="–"/>
              <a:defRPr sz="1300">
                <a:solidFill>
                  <a:schemeClr val="tx1"/>
                </a:solidFill>
                <a:latin typeface="Calibri" panose="020F0502020204030204" pitchFamily="34" charset="0"/>
              </a:defRPr>
            </a:lvl2pPr>
            <a:lvl3pPr marL="1143000" indent="-228600" defTabSz="717550">
              <a:spcBef>
                <a:spcPct val="20000"/>
              </a:spcBef>
              <a:buClr>
                <a:srgbClr val="72BFC5"/>
              </a:buClr>
              <a:buChar char="•"/>
              <a:defRPr sz="1300">
                <a:solidFill>
                  <a:schemeClr val="tx1"/>
                </a:solidFill>
                <a:latin typeface="Calibri" panose="020F0502020204030204" pitchFamily="34" charset="0"/>
              </a:defRPr>
            </a:lvl3pPr>
            <a:lvl4pPr marL="1600200" indent="-228600" defTabSz="717550">
              <a:spcBef>
                <a:spcPct val="20000"/>
              </a:spcBef>
              <a:buClr>
                <a:srgbClr val="72BFC5"/>
              </a:buClr>
              <a:buChar char="–"/>
              <a:defRPr sz="1300">
                <a:solidFill>
                  <a:schemeClr val="tx1"/>
                </a:solidFill>
                <a:latin typeface="Calibri" panose="020F0502020204030204" pitchFamily="34" charset="0"/>
              </a:defRPr>
            </a:lvl4pPr>
            <a:lvl5pPr marL="2057400" indent="-228600" defTabSz="717550">
              <a:spcBef>
                <a:spcPct val="20000"/>
              </a:spcBef>
              <a:buClr>
                <a:srgbClr val="72BFC5"/>
              </a:buClr>
              <a:buChar char="»"/>
              <a:defRPr sz="1300">
                <a:solidFill>
                  <a:schemeClr val="tx1"/>
                </a:solidFill>
                <a:latin typeface="Calibri" panose="020F0502020204030204" pitchFamily="34" charset="0"/>
              </a:defRPr>
            </a:lvl5pPr>
            <a:lvl6pPr marL="2514600" indent="-228600" defTabSz="71755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71755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71755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71755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lnSpc>
                <a:spcPct val="90000"/>
              </a:lnSpc>
              <a:spcBef>
                <a:spcPct val="0"/>
              </a:spcBef>
              <a:buClrTx/>
              <a:buFontTx/>
              <a:buNone/>
            </a:pPr>
            <a:r>
              <a:rPr lang="zh-CN" altLang="en-US" sz="1800">
                <a:latin typeface="Arial" panose="020B0604020202020204" pitchFamily="34" charset="0"/>
                <a:ea typeface="方正楷体简体"/>
                <a:cs typeface="方正楷体简体"/>
              </a:rPr>
              <a:t>客户</a:t>
            </a:r>
            <a:endParaRPr lang="zh-CN" altLang="de-DE" sz="1800">
              <a:latin typeface="Arial" panose="020B0604020202020204" pitchFamily="34" charset="0"/>
              <a:ea typeface="方正楷体简体"/>
              <a:cs typeface="方正楷体简体"/>
            </a:endParaRPr>
          </a:p>
        </p:txBody>
      </p:sp>
      <p:sp>
        <p:nvSpPr>
          <p:cNvPr id="227" name="Rectangle 159">
            <a:extLst>
              <a:ext uri="{FF2B5EF4-FFF2-40B4-BE49-F238E27FC236}">
                <a16:creationId xmlns:a16="http://schemas.microsoft.com/office/drawing/2014/main" id="{08BD4C8A-ED82-4A3F-B04B-D3120306DB9B}"/>
              </a:ext>
            </a:extLst>
          </p:cNvPr>
          <p:cNvSpPr>
            <a:spLocks noChangeArrowheads="1"/>
          </p:cNvSpPr>
          <p:nvPr/>
        </p:nvSpPr>
        <p:spPr bwMode="auto">
          <a:xfrm>
            <a:off x="9484097" y="4166840"/>
            <a:ext cx="1008062" cy="455612"/>
          </a:xfrm>
          <a:prstGeom prst="rect">
            <a:avLst/>
          </a:prstGeom>
          <a:gradFill rotWithShape="0">
            <a:gsLst>
              <a:gs pos="0">
                <a:srgbClr val="CCFFCC"/>
              </a:gs>
              <a:gs pos="100000">
                <a:srgbClr val="D2FFD2"/>
              </a:gs>
            </a:gsLst>
            <a:lin ang="5400000" scaled="1"/>
          </a:gradFill>
          <a:ln w="9525">
            <a:miter lim="800000"/>
            <a:headEnd/>
            <a:tailEnd/>
          </a:ln>
          <a:scene3d>
            <a:camera prst="legacyObliqueTopRight"/>
            <a:lightRig rig="legacyFlat3" dir="r"/>
          </a:scene3d>
          <a:sp3d extrusionH="277800" prstMaterial="legacyMatte">
            <a:bevelT w="13500" h="13500" prst="angle"/>
            <a:bevelB w="13500" h="13500" prst="angle"/>
            <a:extrusionClr>
              <a:srgbClr val="CCFFCC"/>
            </a:extrusionClr>
            <a:contourClr>
              <a:srgbClr val="CCFFCC"/>
            </a:contourClr>
          </a:sp3d>
        </p:spPr>
        <p:txBody>
          <a:bodyPr wrap="none" anchor="ctr">
            <a:flatTx/>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28" name="Rectangle 160">
            <a:extLst>
              <a:ext uri="{FF2B5EF4-FFF2-40B4-BE49-F238E27FC236}">
                <a16:creationId xmlns:a16="http://schemas.microsoft.com/office/drawing/2014/main" id="{372B5F14-E377-47B0-B6AC-02747C381B64}"/>
              </a:ext>
            </a:extLst>
          </p:cNvPr>
          <p:cNvSpPr>
            <a:spLocks noChangeArrowheads="1"/>
          </p:cNvSpPr>
          <p:nvPr/>
        </p:nvSpPr>
        <p:spPr bwMode="auto">
          <a:xfrm>
            <a:off x="9669834" y="4260502"/>
            <a:ext cx="6381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8900" tIns="44450" rIns="88900" bIns="44450">
            <a:spAutoFit/>
          </a:bodyPr>
          <a:lstStyle>
            <a:lvl1pPr defTabSz="717550">
              <a:spcBef>
                <a:spcPct val="20000"/>
              </a:spcBef>
              <a:buClr>
                <a:srgbClr val="72BFC5"/>
              </a:buClr>
              <a:buChar char="•"/>
              <a:defRPr sz="1300">
                <a:solidFill>
                  <a:schemeClr val="tx1"/>
                </a:solidFill>
                <a:latin typeface="Calibri" panose="020F0502020204030204" pitchFamily="34" charset="0"/>
              </a:defRPr>
            </a:lvl1pPr>
            <a:lvl2pPr marL="742950" indent="-285750" defTabSz="717550">
              <a:spcBef>
                <a:spcPct val="20000"/>
              </a:spcBef>
              <a:buClr>
                <a:srgbClr val="72BFC5"/>
              </a:buClr>
              <a:buChar char="–"/>
              <a:defRPr sz="1300">
                <a:solidFill>
                  <a:schemeClr val="tx1"/>
                </a:solidFill>
                <a:latin typeface="Calibri" panose="020F0502020204030204" pitchFamily="34" charset="0"/>
              </a:defRPr>
            </a:lvl2pPr>
            <a:lvl3pPr marL="1143000" indent="-228600" defTabSz="717550">
              <a:spcBef>
                <a:spcPct val="20000"/>
              </a:spcBef>
              <a:buClr>
                <a:srgbClr val="72BFC5"/>
              </a:buClr>
              <a:buChar char="•"/>
              <a:defRPr sz="1300">
                <a:solidFill>
                  <a:schemeClr val="tx1"/>
                </a:solidFill>
                <a:latin typeface="Calibri" panose="020F0502020204030204" pitchFamily="34" charset="0"/>
              </a:defRPr>
            </a:lvl3pPr>
            <a:lvl4pPr marL="1600200" indent="-228600" defTabSz="717550">
              <a:spcBef>
                <a:spcPct val="20000"/>
              </a:spcBef>
              <a:buClr>
                <a:srgbClr val="72BFC5"/>
              </a:buClr>
              <a:buChar char="–"/>
              <a:defRPr sz="1300">
                <a:solidFill>
                  <a:schemeClr val="tx1"/>
                </a:solidFill>
                <a:latin typeface="Calibri" panose="020F0502020204030204" pitchFamily="34" charset="0"/>
              </a:defRPr>
            </a:lvl4pPr>
            <a:lvl5pPr marL="2057400" indent="-228600" defTabSz="717550">
              <a:spcBef>
                <a:spcPct val="20000"/>
              </a:spcBef>
              <a:buClr>
                <a:srgbClr val="72BFC5"/>
              </a:buClr>
              <a:buChar char="»"/>
              <a:defRPr sz="1300">
                <a:solidFill>
                  <a:schemeClr val="tx1"/>
                </a:solidFill>
                <a:latin typeface="Calibri" panose="020F0502020204030204" pitchFamily="34" charset="0"/>
              </a:defRPr>
            </a:lvl5pPr>
            <a:lvl6pPr marL="2514600" indent="-228600" defTabSz="71755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71755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71755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71755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lnSpc>
                <a:spcPct val="90000"/>
              </a:lnSpc>
              <a:spcBef>
                <a:spcPct val="0"/>
              </a:spcBef>
              <a:buClrTx/>
              <a:buFontTx/>
              <a:buNone/>
            </a:pPr>
            <a:r>
              <a:rPr lang="zh-CN" altLang="en-US" sz="1800">
                <a:latin typeface="Arial" panose="020B0604020202020204" pitchFamily="34" charset="0"/>
                <a:ea typeface="方正楷体简体"/>
                <a:cs typeface="方正楷体简体"/>
              </a:rPr>
              <a:t>地区</a:t>
            </a:r>
            <a:endParaRPr lang="zh-CN" altLang="de-DE" sz="1800">
              <a:latin typeface="Arial" panose="020B0604020202020204" pitchFamily="34" charset="0"/>
              <a:ea typeface="方正楷体简体"/>
              <a:cs typeface="方正楷体简体"/>
            </a:endParaRPr>
          </a:p>
        </p:txBody>
      </p:sp>
      <p:grpSp>
        <p:nvGrpSpPr>
          <p:cNvPr id="229" name="Group 161">
            <a:extLst>
              <a:ext uri="{FF2B5EF4-FFF2-40B4-BE49-F238E27FC236}">
                <a16:creationId xmlns:a16="http://schemas.microsoft.com/office/drawing/2014/main" id="{1A9CB4F1-9CBF-4E2E-B630-3A90D912EA3B}"/>
              </a:ext>
            </a:extLst>
          </p:cNvPr>
          <p:cNvGrpSpPr>
            <a:grpSpLocks/>
          </p:cNvGrpSpPr>
          <p:nvPr/>
        </p:nvGrpSpPr>
        <p:grpSpPr bwMode="auto">
          <a:xfrm>
            <a:off x="8653834" y="2547590"/>
            <a:ext cx="757238" cy="585787"/>
            <a:chOff x="4188" y="1104"/>
            <a:chExt cx="532" cy="469"/>
          </a:xfrm>
        </p:grpSpPr>
        <p:grpSp>
          <p:nvGrpSpPr>
            <p:cNvPr id="230" name="Group 162">
              <a:extLst>
                <a:ext uri="{FF2B5EF4-FFF2-40B4-BE49-F238E27FC236}">
                  <a16:creationId xmlns:a16="http://schemas.microsoft.com/office/drawing/2014/main" id="{56E7C22E-6517-44EE-A4CF-3F4CAE448645}"/>
                </a:ext>
              </a:extLst>
            </p:cNvPr>
            <p:cNvGrpSpPr>
              <a:grpSpLocks/>
            </p:cNvGrpSpPr>
            <p:nvPr/>
          </p:nvGrpSpPr>
          <p:grpSpPr bwMode="auto">
            <a:xfrm>
              <a:off x="4202" y="1105"/>
              <a:ext cx="518" cy="320"/>
              <a:chOff x="4202" y="1105"/>
              <a:chExt cx="518" cy="320"/>
            </a:xfrm>
          </p:grpSpPr>
          <p:grpSp>
            <p:nvGrpSpPr>
              <p:cNvPr id="242" name="Group 163">
                <a:extLst>
                  <a:ext uri="{FF2B5EF4-FFF2-40B4-BE49-F238E27FC236}">
                    <a16:creationId xmlns:a16="http://schemas.microsoft.com/office/drawing/2014/main" id="{FFCF772D-B191-4A20-8F99-D65EDCB75740}"/>
                  </a:ext>
                </a:extLst>
              </p:cNvPr>
              <p:cNvGrpSpPr>
                <a:grpSpLocks/>
              </p:cNvGrpSpPr>
              <p:nvPr/>
            </p:nvGrpSpPr>
            <p:grpSpPr bwMode="auto">
              <a:xfrm>
                <a:off x="4510" y="1119"/>
                <a:ext cx="80" cy="225"/>
                <a:chOff x="4510" y="1119"/>
                <a:chExt cx="80" cy="225"/>
              </a:xfrm>
            </p:grpSpPr>
            <p:sp>
              <p:nvSpPr>
                <p:cNvPr id="248" name="Freeform 164">
                  <a:extLst>
                    <a:ext uri="{FF2B5EF4-FFF2-40B4-BE49-F238E27FC236}">
                      <a16:creationId xmlns:a16="http://schemas.microsoft.com/office/drawing/2014/main" id="{92D68A92-E9F3-44DD-9284-5117CED5BA45}"/>
                    </a:ext>
                  </a:extLst>
                </p:cNvPr>
                <p:cNvSpPr>
                  <a:spLocks/>
                </p:cNvSpPr>
                <p:nvPr/>
              </p:nvSpPr>
              <p:spPr bwMode="auto">
                <a:xfrm>
                  <a:off x="4510" y="1119"/>
                  <a:ext cx="49" cy="225"/>
                </a:xfrm>
                <a:custGeom>
                  <a:avLst/>
                  <a:gdLst>
                    <a:gd name="T0" fmla="*/ 30 w 49"/>
                    <a:gd name="T1" fmla="*/ 4 h 225"/>
                    <a:gd name="T2" fmla="*/ 39 w 49"/>
                    <a:gd name="T3" fmla="*/ 0 h 225"/>
                    <a:gd name="T4" fmla="*/ 43 w 49"/>
                    <a:gd name="T5" fmla="*/ 6 h 225"/>
                    <a:gd name="T6" fmla="*/ 44 w 49"/>
                    <a:gd name="T7" fmla="*/ 4 h 225"/>
                    <a:gd name="T8" fmla="*/ 47 w 49"/>
                    <a:gd name="T9" fmla="*/ 14 h 225"/>
                    <a:gd name="T10" fmla="*/ 42 w 49"/>
                    <a:gd name="T11" fmla="*/ 20 h 225"/>
                    <a:gd name="T12" fmla="*/ 41 w 49"/>
                    <a:gd name="T13" fmla="*/ 25 h 225"/>
                    <a:gd name="T14" fmla="*/ 40 w 49"/>
                    <a:gd name="T15" fmla="*/ 26 h 225"/>
                    <a:gd name="T16" fmla="*/ 39 w 49"/>
                    <a:gd name="T17" fmla="*/ 31 h 225"/>
                    <a:gd name="T18" fmla="*/ 35 w 49"/>
                    <a:gd name="T19" fmla="*/ 31 h 225"/>
                    <a:gd name="T20" fmla="*/ 35 w 49"/>
                    <a:gd name="T21" fmla="*/ 34 h 225"/>
                    <a:gd name="T22" fmla="*/ 42 w 49"/>
                    <a:gd name="T23" fmla="*/ 40 h 225"/>
                    <a:gd name="T24" fmla="*/ 47 w 49"/>
                    <a:gd name="T25" fmla="*/ 73 h 225"/>
                    <a:gd name="T26" fmla="*/ 43 w 49"/>
                    <a:gd name="T27" fmla="*/ 81 h 225"/>
                    <a:gd name="T28" fmla="*/ 43 w 49"/>
                    <a:gd name="T29" fmla="*/ 140 h 225"/>
                    <a:gd name="T30" fmla="*/ 37 w 49"/>
                    <a:gd name="T31" fmla="*/ 142 h 225"/>
                    <a:gd name="T32" fmla="*/ 36 w 49"/>
                    <a:gd name="T33" fmla="*/ 152 h 225"/>
                    <a:gd name="T34" fmla="*/ 34 w 49"/>
                    <a:gd name="T35" fmla="*/ 176 h 225"/>
                    <a:gd name="T36" fmla="*/ 34 w 49"/>
                    <a:gd name="T37" fmla="*/ 190 h 225"/>
                    <a:gd name="T38" fmla="*/ 43 w 49"/>
                    <a:gd name="T39" fmla="*/ 198 h 225"/>
                    <a:gd name="T40" fmla="*/ 48 w 49"/>
                    <a:gd name="T41" fmla="*/ 203 h 225"/>
                    <a:gd name="T42" fmla="*/ 48 w 49"/>
                    <a:gd name="T43" fmla="*/ 205 h 225"/>
                    <a:gd name="T44" fmla="*/ 36 w 49"/>
                    <a:gd name="T45" fmla="*/ 201 h 225"/>
                    <a:gd name="T46" fmla="*/ 34 w 49"/>
                    <a:gd name="T47" fmla="*/ 199 h 225"/>
                    <a:gd name="T48" fmla="*/ 34 w 49"/>
                    <a:gd name="T49" fmla="*/ 201 h 225"/>
                    <a:gd name="T50" fmla="*/ 32 w 49"/>
                    <a:gd name="T51" fmla="*/ 201 h 225"/>
                    <a:gd name="T52" fmla="*/ 31 w 49"/>
                    <a:gd name="T53" fmla="*/ 191 h 225"/>
                    <a:gd name="T54" fmla="*/ 30 w 49"/>
                    <a:gd name="T55" fmla="*/ 148 h 225"/>
                    <a:gd name="T56" fmla="*/ 27 w 49"/>
                    <a:gd name="T57" fmla="*/ 148 h 225"/>
                    <a:gd name="T58" fmla="*/ 20 w 49"/>
                    <a:gd name="T59" fmla="*/ 186 h 225"/>
                    <a:gd name="T60" fmla="*/ 20 w 49"/>
                    <a:gd name="T61" fmla="*/ 210 h 225"/>
                    <a:gd name="T62" fmla="*/ 17 w 49"/>
                    <a:gd name="T63" fmla="*/ 221 h 225"/>
                    <a:gd name="T64" fmla="*/ 14 w 49"/>
                    <a:gd name="T65" fmla="*/ 224 h 225"/>
                    <a:gd name="T66" fmla="*/ 14 w 49"/>
                    <a:gd name="T67" fmla="*/ 218 h 225"/>
                    <a:gd name="T68" fmla="*/ 15 w 49"/>
                    <a:gd name="T69" fmla="*/ 211 h 225"/>
                    <a:gd name="T70" fmla="*/ 17 w 49"/>
                    <a:gd name="T71" fmla="*/ 196 h 225"/>
                    <a:gd name="T72" fmla="*/ 18 w 49"/>
                    <a:gd name="T73" fmla="*/ 143 h 225"/>
                    <a:gd name="T74" fmla="*/ 20 w 49"/>
                    <a:gd name="T75" fmla="*/ 91 h 225"/>
                    <a:gd name="T76" fmla="*/ 16 w 49"/>
                    <a:gd name="T77" fmla="*/ 86 h 225"/>
                    <a:gd name="T78" fmla="*/ 16 w 49"/>
                    <a:gd name="T79" fmla="*/ 78 h 225"/>
                    <a:gd name="T80" fmla="*/ 16 w 49"/>
                    <a:gd name="T81" fmla="*/ 64 h 225"/>
                    <a:gd name="T82" fmla="*/ 11 w 49"/>
                    <a:gd name="T83" fmla="*/ 68 h 225"/>
                    <a:gd name="T84" fmla="*/ 15 w 49"/>
                    <a:gd name="T85" fmla="*/ 77 h 225"/>
                    <a:gd name="T86" fmla="*/ 15 w 49"/>
                    <a:gd name="T87" fmla="*/ 84 h 225"/>
                    <a:gd name="T88" fmla="*/ 11 w 49"/>
                    <a:gd name="T89" fmla="*/ 79 h 225"/>
                    <a:gd name="T90" fmla="*/ 7 w 49"/>
                    <a:gd name="T91" fmla="*/ 74 h 225"/>
                    <a:gd name="T92" fmla="*/ 5 w 49"/>
                    <a:gd name="T93" fmla="*/ 76 h 225"/>
                    <a:gd name="T94" fmla="*/ 0 w 49"/>
                    <a:gd name="T95" fmla="*/ 67 h 225"/>
                    <a:gd name="T96" fmla="*/ 0 w 49"/>
                    <a:gd name="T97" fmla="*/ 64 h 225"/>
                    <a:gd name="T98" fmla="*/ 3 w 49"/>
                    <a:gd name="T99" fmla="*/ 63 h 225"/>
                    <a:gd name="T100" fmla="*/ 9 w 49"/>
                    <a:gd name="T101" fmla="*/ 53 h 225"/>
                    <a:gd name="T102" fmla="*/ 15 w 49"/>
                    <a:gd name="T103" fmla="*/ 45 h 225"/>
                    <a:gd name="T104" fmla="*/ 24 w 49"/>
                    <a:gd name="T105" fmla="*/ 34 h 225"/>
                    <a:gd name="T106" fmla="*/ 30 w 49"/>
                    <a:gd name="T107" fmla="*/ 31 h 225"/>
                    <a:gd name="T108" fmla="*/ 30 w 49"/>
                    <a:gd name="T109" fmla="*/ 24 h 225"/>
                    <a:gd name="T110" fmla="*/ 27 w 49"/>
                    <a:gd name="T111" fmla="*/ 20 h 225"/>
                    <a:gd name="T112" fmla="*/ 27 w 49"/>
                    <a:gd name="T113" fmla="*/ 11 h 225"/>
                    <a:gd name="T114" fmla="*/ 25 w 49"/>
                    <a:gd name="T115" fmla="*/ 10 h 225"/>
                    <a:gd name="T116" fmla="*/ 30 w 49"/>
                    <a:gd name="T117" fmla="*/ 4 h 22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9"/>
                    <a:gd name="T178" fmla="*/ 0 h 225"/>
                    <a:gd name="T179" fmla="*/ 49 w 49"/>
                    <a:gd name="T180" fmla="*/ 225 h 22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9" h="225">
                      <a:moveTo>
                        <a:pt x="30" y="4"/>
                      </a:moveTo>
                      <a:lnTo>
                        <a:pt x="39" y="0"/>
                      </a:lnTo>
                      <a:lnTo>
                        <a:pt x="43" y="6"/>
                      </a:lnTo>
                      <a:lnTo>
                        <a:pt x="44" y="4"/>
                      </a:lnTo>
                      <a:lnTo>
                        <a:pt x="47" y="14"/>
                      </a:lnTo>
                      <a:lnTo>
                        <a:pt x="42" y="20"/>
                      </a:lnTo>
                      <a:lnTo>
                        <a:pt x="41" y="25"/>
                      </a:lnTo>
                      <a:lnTo>
                        <a:pt x="40" y="26"/>
                      </a:lnTo>
                      <a:lnTo>
                        <a:pt x="39" y="31"/>
                      </a:lnTo>
                      <a:lnTo>
                        <a:pt x="35" y="31"/>
                      </a:lnTo>
                      <a:lnTo>
                        <a:pt x="35" y="34"/>
                      </a:lnTo>
                      <a:lnTo>
                        <a:pt x="42" y="40"/>
                      </a:lnTo>
                      <a:lnTo>
                        <a:pt x="47" y="73"/>
                      </a:lnTo>
                      <a:lnTo>
                        <a:pt x="43" y="81"/>
                      </a:lnTo>
                      <a:lnTo>
                        <a:pt x="43" y="140"/>
                      </a:lnTo>
                      <a:lnTo>
                        <a:pt x="37" y="142"/>
                      </a:lnTo>
                      <a:lnTo>
                        <a:pt x="36" y="152"/>
                      </a:lnTo>
                      <a:lnTo>
                        <a:pt x="34" y="176"/>
                      </a:lnTo>
                      <a:lnTo>
                        <a:pt x="34" y="190"/>
                      </a:lnTo>
                      <a:lnTo>
                        <a:pt x="43" y="198"/>
                      </a:lnTo>
                      <a:lnTo>
                        <a:pt x="48" y="203"/>
                      </a:lnTo>
                      <a:lnTo>
                        <a:pt x="48" y="205"/>
                      </a:lnTo>
                      <a:lnTo>
                        <a:pt x="36" y="201"/>
                      </a:lnTo>
                      <a:lnTo>
                        <a:pt x="34" y="199"/>
                      </a:lnTo>
                      <a:lnTo>
                        <a:pt x="34" y="201"/>
                      </a:lnTo>
                      <a:lnTo>
                        <a:pt x="32" y="201"/>
                      </a:lnTo>
                      <a:lnTo>
                        <a:pt x="31" y="191"/>
                      </a:lnTo>
                      <a:lnTo>
                        <a:pt x="30" y="148"/>
                      </a:lnTo>
                      <a:lnTo>
                        <a:pt x="27" y="148"/>
                      </a:lnTo>
                      <a:lnTo>
                        <a:pt x="20" y="186"/>
                      </a:lnTo>
                      <a:lnTo>
                        <a:pt x="20" y="210"/>
                      </a:lnTo>
                      <a:lnTo>
                        <a:pt x="17" y="221"/>
                      </a:lnTo>
                      <a:lnTo>
                        <a:pt x="14" y="224"/>
                      </a:lnTo>
                      <a:lnTo>
                        <a:pt x="14" y="218"/>
                      </a:lnTo>
                      <a:lnTo>
                        <a:pt x="15" y="211"/>
                      </a:lnTo>
                      <a:lnTo>
                        <a:pt x="17" y="196"/>
                      </a:lnTo>
                      <a:lnTo>
                        <a:pt x="18" y="143"/>
                      </a:lnTo>
                      <a:lnTo>
                        <a:pt x="20" y="91"/>
                      </a:lnTo>
                      <a:lnTo>
                        <a:pt x="16" y="86"/>
                      </a:lnTo>
                      <a:lnTo>
                        <a:pt x="16" y="78"/>
                      </a:lnTo>
                      <a:lnTo>
                        <a:pt x="16" y="64"/>
                      </a:lnTo>
                      <a:lnTo>
                        <a:pt x="11" y="68"/>
                      </a:lnTo>
                      <a:lnTo>
                        <a:pt x="15" y="77"/>
                      </a:lnTo>
                      <a:lnTo>
                        <a:pt x="15" y="84"/>
                      </a:lnTo>
                      <a:lnTo>
                        <a:pt x="11" y="79"/>
                      </a:lnTo>
                      <a:lnTo>
                        <a:pt x="7" y="74"/>
                      </a:lnTo>
                      <a:lnTo>
                        <a:pt x="5" y="76"/>
                      </a:lnTo>
                      <a:lnTo>
                        <a:pt x="0" y="67"/>
                      </a:lnTo>
                      <a:lnTo>
                        <a:pt x="0" y="64"/>
                      </a:lnTo>
                      <a:lnTo>
                        <a:pt x="3" y="63"/>
                      </a:lnTo>
                      <a:lnTo>
                        <a:pt x="9" y="53"/>
                      </a:lnTo>
                      <a:lnTo>
                        <a:pt x="15" y="45"/>
                      </a:lnTo>
                      <a:lnTo>
                        <a:pt x="24" y="34"/>
                      </a:lnTo>
                      <a:lnTo>
                        <a:pt x="30" y="31"/>
                      </a:lnTo>
                      <a:lnTo>
                        <a:pt x="30" y="24"/>
                      </a:lnTo>
                      <a:lnTo>
                        <a:pt x="27" y="20"/>
                      </a:lnTo>
                      <a:lnTo>
                        <a:pt x="27" y="11"/>
                      </a:lnTo>
                      <a:lnTo>
                        <a:pt x="25" y="10"/>
                      </a:lnTo>
                      <a:lnTo>
                        <a:pt x="30" y="4"/>
                      </a:lnTo>
                    </a:path>
                  </a:pathLst>
                </a:custGeom>
                <a:solidFill>
                  <a:schemeClr val="tx2"/>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49" name="Freeform 165">
                  <a:extLst>
                    <a:ext uri="{FF2B5EF4-FFF2-40B4-BE49-F238E27FC236}">
                      <a16:creationId xmlns:a16="http://schemas.microsoft.com/office/drawing/2014/main" id="{712DA471-5A9B-41BF-9D2F-B8A2F075EFE7}"/>
                    </a:ext>
                  </a:extLst>
                </p:cNvPr>
                <p:cNvSpPr>
                  <a:spLocks/>
                </p:cNvSpPr>
                <p:nvPr/>
              </p:nvSpPr>
              <p:spPr bwMode="auto">
                <a:xfrm>
                  <a:off x="4557" y="1120"/>
                  <a:ext cx="33" cy="215"/>
                </a:xfrm>
                <a:custGeom>
                  <a:avLst/>
                  <a:gdLst>
                    <a:gd name="T0" fmla="*/ 7 w 33"/>
                    <a:gd name="T1" fmla="*/ 5 h 215"/>
                    <a:gd name="T2" fmla="*/ 7 w 33"/>
                    <a:gd name="T3" fmla="*/ 10 h 215"/>
                    <a:gd name="T4" fmla="*/ 8 w 33"/>
                    <a:gd name="T5" fmla="*/ 11 h 215"/>
                    <a:gd name="T6" fmla="*/ 7 w 33"/>
                    <a:gd name="T7" fmla="*/ 16 h 215"/>
                    <a:gd name="T8" fmla="*/ 7 w 33"/>
                    <a:gd name="T9" fmla="*/ 18 h 215"/>
                    <a:gd name="T10" fmla="*/ 7 w 33"/>
                    <a:gd name="T11" fmla="*/ 19 h 215"/>
                    <a:gd name="T12" fmla="*/ 8 w 33"/>
                    <a:gd name="T13" fmla="*/ 25 h 215"/>
                    <a:gd name="T14" fmla="*/ 2 w 33"/>
                    <a:gd name="T15" fmla="*/ 31 h 215"/>
                    <a:gd name="T16" fmla="*/ 0 w 33"/>
                    <a:gd name="T17" fmla="*/ 75 h 215"/>
                    <a:gd name="T18" fmla="*/ 3 w 33"/>
                    <a:gd name="T19" fmla="*/ 83 h 215"/>
                    <a:gd name="T20" fmla="*/ 2 w 33"/>
                    <a:gd name="T21" fmla="*/ 108 h 215"/>
                    <a:gd name="T22" fmla="*/ 4 w 33"/>
                    <a:gd name="T23" fmla="*/ 110 h 215"/>
                    <a:gd name="T24" fmla="*/ 5 w 33"/>
                    <a:gd name="T25" fmla="*/ 146 h 215"/>
                    <a:gd name="T26" fmla="*/ 7 w 33"/>
                    <a:gd name="T27" fmla="*/ 185 h 215"/>
                    <a:gd name="T28" fmla="*/ 7 w 33"/>
                    <a:gd name="T29" fmla="*/ 186 h 215"/>
                    <a:gd name="T30" fmla="*/ 1 w 33"/>
                    <a:gd name="T31" fmla="*/ 194 h 215"/>
                    <a:gd name="T32" fmla="*/ 1 w 33"/>
                    <a:gd name="T33" fmla="*/ 195 h 215"/>
                    <a:gd name="T34" fmla="*/ 3 w 33"/>
                    <a:gd name="T35" fmla="*/ 196 h 215"/>
                    <a:gd name="T36" fmla="*/ 7 w 33"/>
                    <a:gd name="T37" fmla="*/ 195 h 215"/>
                    <a:gd name="T38" fmla="*/ 10 w 33"/>
                    <a:gd name="T39" fmla="*/ 193 h 215"/>
                    <a:gd name="T40" fmla="*/ 12 w 33"/>
                    <a:gd name="T41" fmla="*/ 191 h 215"/>
                    <a:gd name="T42" fmla="*/ 12 w 33"/>
                    <a:gd name="T43" fmla="*/ 198 h 215"/>
                    <a:gd name="T44" fmla="*/ 14 w 33"/>
                    <a:gd name="T45" fmla="*/ 198 h 215"/>
                    <a:gd name="T46" fmla="*/ 11 w 33"/>
                    <a:gd name="T47" fmla="*/ 204 h 215"/>
                    <a:gd name="T48" fmla="*/ 13 w 33"/>
                    <a:gd name="T49" fmla="*/ 213 h 215"/>
                    <a:gd name="T50" fmla="*/ 15 w 33"/>
                    <a:gd name="T51" fmla="*/ 214 h 215"/>
                    <a:gd name="T52" fmla="*/ 18 w 33"/>
                    <a:gd name="T53" fmla="*/ 206 h 215"/>
                    <a:gd name="T54" fmla="*/ 18 w 33"/>
                    <a:gd name="T55" fmla="*/ 200 h 215"/>
                    <a:gd name="T56" fmla="*/ 19 w 33"/>
                    <a:gd name="T57" fmla="*/ 200 h 215"/>
                    <a:gd name="T58" fmla="*/ 21 w 33"/>
                    <a:gd name="T59" fmla="*/ 151 h 215"/>
                    <a:gd name="T60" fmla="*/ 19 w 33"/>
                    <a:gd name="T61" fmla="*/ 146 h 215"/>
                    <a:gd name="T62" fmla="*/ 23 w 33"/>
                    <a:gd name="T63" fmla="*/ 114 h 215"/>
                    <a:gd name="T64" fmla="*/ 25 w 33"/>
                    <a:gd name="T65" fmla="*/ 113 h 215"/>
                    <a:gd name="T66" fmla="*/ 26 w 33"/>
                    <a:gd name="T67" fmla="*/ 79 h 215"/>
                    <a:gd name="T68" fmla="*/ 32 w 33"/>
                    <a:gd name="T69" fmla="*/ 75 h 215"/>
                    <a:gd name="T70" fmla="*/ 30 w 33"/>
                    <a:gd name="T71" fmla="*/ 39 h 215"/>
                    <a:gd name="T72" fmla="*/ 21 w 33"/>
                    <a:gd name="T73" fmla="*/ 29 h 215"/>
                    <a:gd name="T74" fmla="*/ 18 w 33"/>
                    <a:gd name="T75" fmla="*/ 25 h 215"/>
                    <a:gd name="T76" fmla="*/ 18 w 33"/>
                    <a:gd name="T77" fmla="*/ 23 h 215"/>
                    <a:gd name="T78" fmla="*/ 19 w 33"/>
                    <a:gd name="T79" fmla="*/ 19 h 215"/>
                    <a:gd name="T80" fmla="*/ 20 w 33"/>
                    <a:gd name="T81" fmla="*/ 18 h 215"/>
                    <a:gd name="T82" fmla="*/ 21 w 33"/>
                    <a:gd name="T83" fmla="*/ 15 h 215"/>
                    <a:gd name="T84" fmla="*/ 21 w 33"/>
                    <a:gd name="T85" fmla="*/ 13 h 215"/>
                    <a:gd name="T86" fmla="*/ 21 w 33"/>
                    <a:gd name="T87" fmla="*/ 10 h 215"/>
                    <a:gd name="T88" fmla="*/ 21 w 33"/>
                    <a:gd name="T89" fmla="*/ 8 h 215"/>
                    <a:gd name="T90" fmla="*/ 20 w 33"/>
                    <a:gd name="T91" fmla="*/ 4 h 215"/>
                    <a:gd name="T92" fmla="*/ 18 w 33"/>
                    <a:gd name="T93" fmla="*/ 1 h 215"/>
                    <a:gd name="T94" fmla="*/ 16 w 33"/>
                    <a:gd name="T95" fmla="*/ 0 h 215"/>
                    <a:gd name="T96" fmla="*/ 14 w 33"/>
                    <a:gd name="T97" fmla="*/ 0 h 215"/>
                    <a:gd name="T98" fmla="*/ 11 w 33"/>
                    <a:gd name="T99" fmla="*/ 1 h 215"/>
                    <a:gd name="T100" fmla="*/ 10 w 33"/>
                    <a:gd name="T101" fmla="*/ 1 h 215"/>
                    <a:gd name="T102" fmla="*/ 7 w 33"/>
                    <a:gd name="T103" fmla="*/ 5 h 21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
                    <a:gd name="T157" fmla="*/ 0 h 215"/>
                    <a:gd name="T158" fmla="*/ 33 w 33"/>
                    <a:gd name="T159" fmla="*/ 215 h 21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 h="215">
                      <a:moveTo>
                        <a:pt x="7" y="5"/>
                      </a:moveTo>
                      <a:lnTo>
                        <a:pt x="7" y="10"/>
                      </a:lnTo>
                      <a:lnTo>
                        <a:pt x="8" y="11"/>
                      </a:lnTo>
                      <a:lnTo>
                        <a:pt x="7" y="16"/>
                      </a:lnTo>
                      <a:lnTo>
                        <a:pt x="7" y="18"/>
                      </a:lnTo>
                      <a:lnTo>
                        <a:pt x="7" y="19"/>
                      </a:lnTo>
                      <a:lnTo>
                        <a:pt x="8" y="25"/>
                      </a:lnTo>
                      <a:lnTo>
                        <a:pt x="2" y="31"/>
                      </a:lnTo>
                      <a:lnTo>
                        <a:pt x="0" y="75"/>
                      </a:lnTo>
                      <a:lnTo>
                        <a:pt x="3" y="83"/>
                      </a:lnTo>
                      <a:lnTo>
                        <a:pt x="2" y="108"/>
                      </a:lnTo>
                      <a:lnTo>
                        <a:pt x="4" y="110"/>
                      </a:lnTo>
                      <a:lnTo>
                        <a:pt x="5" y="146"/>
                      </a:lnTo>
                      <a:lnTo>
                        <a:pt x="7" y="185"/>
                      </a:lnTo>
                      <a:lnTo>
                        <a:pt x="7" y="186"/>
                      </a:lnTo>
                      <a:lnTo>
                        <a:pt x="1" y="194"/>
                      </a:lnTo>
                      <a:lnTo>
                        <a:pt x="1" y="195"/>
                      </a:lnTo>
                      <a:lnTo>
                        <a:pt x="3" y="196"/>
                      </a:lnTo>
                      <a:lnTo>
                        <a:pt x="7" y="195"/>
                      </a:lnTo>
                      <a:lnTo>
                        <a:pt x="10" y="193"/>
                      </a:lnTo>
                      <a:lnTo>
                        <a:pt x="12" y="191"/>
                      </a:lnTo>
                      <a:lnTo>
                        <a:pt x="12" y="198"/>
                      </a:lnTo>
                      <a:lnTo>
                        <a:pt x="14" y="198"/>
                      </a:lnTo>
                      <a:lnTo>
                        <a:pt x="11" y="204"/>
                      </a:lnTo>
                      <a:lnTo>
                        <a:pt x="13" y="213"/>
                      </a:lnTo>
                      <a:lnTo>
                        <a:pt x="15" y="214"/>
                      </a:lnTo>
                      <a:lnTo>
                        <a:pt x="18" y="206"/>
                      </a:lnTo>
                      <a:lnTo>
                        <a:pt x="18" y="200"/>
                      </a:lnTo>
                      <a:lnTo>
                        <a:pt x="19" y="200"/>
                      </a:lnTo>
                      <a:lnTo>
                        <a:pt x="21" y="151"/>
                      </a:lnTo>
                      <a:lnTo>
                        <a:pt x="19" y="146"/>
                      </a:lnTo>
                      <a:lnTo>
                        <a:pt x="23" y="114"/>
                      </a:lnTo>
                      <a:lnTo>
                        <a:pt x="25" y="113"/>
                      </a:lnTo>
                      <a:lnTo>
                        <a:pt x="26" y="79"/>
                      </a:lnTo>
                      <a:lnTo>
                        <a:pt x="32" y="75"/>
                      </a:lnTo>
                      <a:lnTo>
                        <a:pt x="30" y="39"/>
                      </a:lnTo>
                      <a:lnTo>
                        <a:pt x="21" y="29"/>
                      </a:lnTo>
                      <a:lnTo>
                        <a:pt x="18" y="25"/>
                      </a:lnTo>
                      <a:lnTo>
                        <a:pt x="18" y="23"/>
                      </a:lnTo>
                      <a:lnTo>
                        <a:pt x="19" y="19"/>
                      </a:lnTo>
                      <a:lnTo>
                        <a:pt x="20" y="18"/>
                      </a:lnTo>
                      <a:lnTo>
                        <a:pt x="21" y="15"/>
                      </a:lnTo>
                      <a:lnTo>
                        <a:pt x="21" y="13"/>
                      </a:lnTo>
                      <a:lnTo>
                        <a:pt x="21" y="10"/>
                      </a:lnTo>
                      <a:lnTo>
                        <a:pt x="21" y="8"/>
                      </a:lnTo>
                      <a:lnTo>
                        <a:pt x="20" y="4"/>
                      </a:lnTo>
                      <a:lnTo>
                        <a:pt x="18" y="1"/>
                      </a:lnTo>
                      <a:lnTo>
                        <a:pt x="16" y="0"/>
                      </a:lnTo>
                      <a:lnTo>
                        <a:pt x="14" y="0"/>
                      </a:lnTo>
                      <a:lnTo>
                        <a:pt x="11" y="1"/>
                      </a:lnTo>
                      <a:lnTo>
                        <a:pt x="10" y="1"/>
                      </a:lnTo>
                      <a:lnTo>
                        <a:pt x="7" y="5"/>
                      </a:lnTo>
                    </a:path>
                  </a:pathLst>
                </a:custGeom>
                <a:solidFill>
                  <a:schemeClr val="tx2"/>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sp>
            <p:nvSpPr>
              <p:cNvPr id="243" name="Freeform 166">
                <a:extLst>
                  <a:ext uri="{FF2B5EF4-FFF2-40B4-BE49-F238E27FC236}">
                    <a16:creationId xmlns:a16="http://schemas.microsoft.com/office/drawing/2014/main" id="{4DC0B7F8-2FBD-4372-8DE0-6475B5268AF6}"/>
                  </a:ext>
                </a:extLst>
              </p:cNvPr>
              <p:cNvSpPr>
                <a:spLocks/>
              </p:cNvSpPr>
              <p:nvPr/>
            </p:nvSpPr>
            <p:spPr bwMode="auto">
              <a:xfrm>
                <a:off x="4681" y="1157"/>
                <a:ext cx="39" cy="268"/>
              </a:xfrm>
              <a:custGeom>
                <a:avLst/>
                <a:gdLst>
                  <a:gd name="T0" fmla="*/ 13 w 39"/>
                  <a:gd name="T1" fmla="*/ 4 h 268"/>
                  <a:gd name="T2" fmla="*/ 22 w 39"/>
                  <a:gd name="T3" fmla="*/ 0 h 268"/>
                  <a:gd name="T4" fmla="*/ 29 w 39"/>
                  <a:gd name="T5" fmla="*/ 0 h 268"/>
                  <a:gd name="T6" fmla="*/ 35 w 39"/>
                  <a:gd name="T7" fmla="*/ 3 h 268"/>
                  <a:gd name="T8" fmla="*/ 37 w 39"/>
                  <a:gd name="T9" fmla="*/ 11 h 268"/>
                  <a:gd name="T10" fmla="*/ 37 w 39"/>
                  <a:gd name="T11" fmla="*/ 19 h 268"/>
                  <a:gd name="T12" fmla="*/ 34 w 39"/>
                  <a:gd name="T13" fmla="*/ 29 h 268"/>
                  <a:gd name="T14" fmla="*/ 31 w 39"/>
                  <a:gd name="T15" fmla="*/ 29 h 268"/>
                  <a:gd name="T16" fmla="*/ 35 w 39"/>
                  <a:gd name="T17" fmla="*/ 39 h 268"/>
                  <a:gd name="T18" fmla="*/ 38 w 39"/>
                  <a:gd name="T19" fmla="*/ 57 h 268"/>
                  <a:gd name="T20" fmla="*/ 38 w 39"/>
                  <a:gd name="T21" fmla="*/ 73 h 268"/>
                  <a:gd name="T22" fmla="*/ 37 w 39"/>
                  <a:gd name="T23" fmla="*/ 92 h 268"/>
                  <a:gd name="T24" fmla="*/ 35 w 39"/>
                  <a:gd name="T25" fmla="*/ 111 h 268"/>
                  <a:gd name="T26" fmla="*/ 30 w 39"/>
                  <a:gd name="T27" fmla="*/ 113 h 268"/>
                  <a:gd name="T28" fmla="*/ 30 w 39"/>
                  <a:gd name="T29" fmla="*/ 118 h 268"/>
                  <a:gd name="T30" fmla="*/ 28 w 39"/>
                  <a:gd name="T31" fmla="*/ 120 h 268"/>
                  <a:gd name="T32" fmla="*/ 28 w 39"/>
                  <a:gd name="T33" fmla="*/ 139 h 268"/>
                  <a:gd name="T34" fmla="*/ 26 w 39"/>
                  <a:gd name="T35" fmla="*/ 143 h 268"/>
                  <a:gd name="T36" fmla="*/ 26 w 39"/>
                  <a:gd name="T37" fmla="*/ 180 h 268"/>
                  <a:gd name="T38" fmla="*/ 26 w 39"/>
                  <a:gd name="T39" fmla="*/ 201 h 268"/>
                  <a:gd name="T40" fmla="*/ 29 w 39"/>
                  <a:gd name="T41" fmla="*/ 228 h 268"/>
                  <a:gd name="T42" fmla="*/ 30 w 39"/>
                  <a:gd name="T43" fmla="*/ 259 h 268"/>
                  <a:gd name="T44" fmla="*/ 27 w 39"/>
                  <a:gd name="T45" fmla="*/ 262 h 268"/>
                  <a:gd name="T46" fmla="*/ 27 w 39"/>
                  <a:gd name="T47" fmla="*/ 266 h 268"/>
                  <a:gd name="T48" fmla="*/ 20 w 39"/>
                  <a:gd name="T49" fmla="*/ 266 h 268"/>
                  <a:gd name="T50" fmla="*/ 19 w 39"/>
                  <a:gd name="T51" fmla="*/ 264 h 268"/>
                  <a:gd name="T52" fmla="*/ 16 w 39"/>
                  <a:gd name="T53" fmla="*/ 264 h 268"/>
                  <a:gd name="T54" fmla="*/ 16 w 39"/>
                  <a:gd name="T55" fmla="*/ 267 h 268"/>
                  <a:gd name="T56" fmla="*/ 12 w 39"/>
                  <a:gd name="T57" fmla="*/ 266 h 268"/>
                  <a:gd name="T58" fmla="*/ 2 w 39"/>
                  <a:gd name="T59" fmla="*/ 264 h 268"/>
                  <a:gd name="T60" fmla="*/ 2 w 39"/>
                  <a:gd name="T61" fmla="*/ 262 h 268"/>
                  <a:gd name="T62" fmla="*/ 11 w 39"/>
                  <a:gd name="T63" fmla="*/ 257 h 268"/>
                  <a:gd name="T64" fmla="*/ 11 w 39"/>
                  <a:gd name="T65" fmla="*/ 252 h 268"/>
                  <a:gd name="T66" fmla="*/ 3 w 39"/>
                  <a:gd name="T67" fmla="*/ 251 h 268"/>
                  <a:gd name="T68" fmla="*/ 3 w 39"/>
                  <a:gd name="T69" fmla="*/ 247 h 268"/>
                  <a:gd name="T70" fmla="*/ 9 w 39"/>
                  <a:gd name="T71" fmla="*/ 242 h 268"/>
                  <a:gd name="T72" fmla="*/ 9 w 39"/>
                  <a:gd name="T73" fmla="*/ 205 h 268"/>
                  <a:gd name="T74" fmla="*/ 6 w 39"/>
                  <a:gd name="T75" fmla="*/ 172 h 268"/>
                  <a:gd name="T76" fmla="*/ 7 w 39"/>
                  <a:gd name="T77" fmla="*/ 139 h 268"/>
                  <a:gd name="T78" fmla="*/ 7 w 39"/>
                  <a:gd name="T79" fmla="*/ 120 h 268"/>
                  <a:gd name="T80" fmla="*/ 6 w 39"/>
                  <a:gd name="T81" fmla="*/ 115 h 268"/>
                  <a:gd name="T82" fmla="*/ 6 w 39"/>
                  <a:gd name="T83" fmla="*/ 89 h 268"/>
                  <a:gd name="T84" fmla="*/ 0 w 39"/>
                  <a:gd name="T85" fmla="*/ 82 h 268"/>
                  <a:gd name="T86" fmla="*/ 0 w 39"/>
                  <a:gd name="T87" fmla="*/ 80 h 268"/>
                  <a:gd name="T88" fmla="*/ 14 w 39"/>
                  <a:gd name="T89" fmla="*/ 43 h 268"/>
                  <a:gd name="T90" fmla="*/ 21 w 39"/>
                  <a:gd name="T91" fmla="*/ 39 h 268"/>
                  <a:gd name="T92" fmla="*/ 20 w 39"/>
                  <a:gd name="T93" fmla="*/ 37 h 268"/>
                  <a:gd name="T94" fmla="*/ 16 w 39"/>
                  <a:gd name="T95" fmla="*/ 35 h 268"/>
                  <a:gd name="T96" fmla="*/ 16 w 39"/>
                  <a:gd name="T97" fmla="*/ 33 h 268"/>
                  <a:gd name="T98" fmla="*/ 14 w 39"/>
                  <a:gd name="T99" fmla="*/ 32 h 268"/>
                  <a:gd name="T100" fmla="*/ 14 w 39"/>
                  <a:gd name="T101" fmla="*/ 29 h 268"/>
                  <a:gd name="T102" fmla="*/ 13 w 39"/>
                  <a:gd name="T103" fmla="*/ 28 h 268"/>
                  <a:gd name="T104" fmla="*/ 14 w 39"/>
                  <a:gd name="T105" fmla="*/ 27 h 268"/>
                  <a:gd name="T106" fmla="*/ 13 w 39"/>
                  <a:gd name="T107" fmla="*/ 25 h 268"/>
                  <a:gd name="T108" fmla="*/ 16 w 39"/>
                  <a:gd name="T109" fmla="*/ 19 h 268"/>
                  <a:gd name="T110" fmla="*/ 14 w 39"/>
                  <a:gd name="T111" fmla="*/ 16 h 268"/>
                  <a:gd name="T112" fmla="*/ 16 w 39"/>
                  <a:gd name="T113" fmla="*/ 13 h 268"/>
                  <a:gd name="T114" fmla="*/ 13 w 39"/>
                  <a:gd name="T115" fmla="*/ 10 h 268"/>
                  <a:gd name="T116" fmla="*/ 13 w 39"/>
                  <a:gd name="T117" fmla="*/ 4 h 26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9"/>
                  <a:gd name="T178" fmla="*/ 0 h 268"/>
                  <a:gd name="T179" fmla="*/ 39 w 39"/>
                  <a:gd name="T180" fmla="*/ 268 h 26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9" h="268">
                    <a:moveTo>
                      <a:pt x="13" y="4"/>
                    </a:moveTo>
                    <a:lnTo>
                      <a:pt x="22" y="0"/>
                    </a:lnTo>
                    <a:lnTo>
                      <a:pt x="29" y="0"/>
                    </a:lnTo>
                    <a:lnTo>
                      <a:pt x="35" y="3"/>
                    </a:lnTo>
                    <a:lnTo>
                      <a:pt x="37" y="11"/>
                    </a:lnTo>
                    <a:lnTo>
                      <a:pt x="37" y="19"/>
                    </a:lnTo>
                    <a:lnTo>
                      <a:pt x="34" y="29"/>
                    </a:lnTo>
                    <a:lnTo>
                      <a:pt x="31" y="29"/>
                    </a:lnTo>
                    <a:lnTo>
                      <a:pt x="35" y="39"/>
                    </a:lnTo>
                    <a:lnTo>
                      <a:pt x="38" y="57"/>
                    </a:lnTo>
                    <a:lnTo>
                      <a:pt x="38" y="73"/>
                    </a:lnTo>
                    <a:lnTo>
                      <a:pt x="37" y="92"/>
                    </a:lnTo>
                    <a:lnTo>
                      <a:pt x="35" y="111"/>
                    </a:lnTo>
                    <a:lnTo>
                      <a:pt x="30" y="113"/>
                    </a:lnTo>
                    <a:lnTo>
                      <a:pt x="30" y="118"/>
                    </a:lnTo>
                    <a:lnTo>
                      <a:pt x="28" y="120"/>
                    </a:lnTo>
                    <a:lnTo>
                      <a:pt x="28" y="139"/>
                    </a:lnTo>
                    <a:lnTo>
                      <a:pt x="26" y="143"/>
                    </a:lnTo>
                    <a:lnTo>
                      <a:pt x="26" y="180"/>
                    </a:lnTo>
                    <a:lnTo>
                      <a:pt x="26" y="201"/>
                    </a:lnTo>
                    <a:lnTo>
                      <a:pt x="29" y="228"/>
                    </a:lnTo>
                    <a:lnTo>
                      <a:pt x="30" y="259"/>
                    </a:lnTo>
                    <a:lnTo>
                      <a:pt x="27" y="262"/>
                    </a:lnTo>
                    <a:lnTo>
                      <a:pt x="27" y="266"/>
                    </a:lnTo>
                    <a:lnTo>
                      <a:pt x="20" y="266"/>
                    </a:lnTo>
                    <a:lnTo>
                      <a:pt x="19" y="264"/>
                    </a:lnTo>
                    <a:lnTo>
                      <a:pt x="16" y="264"/>
                    </a:lnTo>
                    <a:lnTo>
                      <a:pt x="16" y="267"/>
                    </a:lnTo>
                    <a:lnTo>
                      <a:pt x="12" y="266"/>
                    </a:lnTo>
                    <a:lnTo>
                      <a:pt x="2" y="264"/>
                    </a:lnTo>
                    <a:lnTo>
                      <a:pt x="2" y="262"/>
                    </a:lnTo>
                    <a:lnTo>
                      <a:pt x="11" y="257"/>
                    </a:lnTo>
                    <a:lnTo>
                      <a:pt x="11" y="252"/>
                    </a:lnTo>
                    <a:lnTo>
                      <a:pt x="3" y="251"/>
                    </a:lnTo>
                    <a:lnTo>
                      <a:pt x="3" y="247"/>
                    </a:lnTo>
                    <a:lnTo>
                      <a:pt x="9" y="242"/>
                    </a:lnTo>
                    <a:lnTo>
                      <a:pt x="9" y="205"/>
                    </a:lnTo>
                    <a:lnTo>
                      <a:pt x="6" y="172"/>
                    </a:lnTo>
                    <a:lnTo>
                      <a:pt x="7" y="139"/>
                    </a:lnTo>
                    <a:lnTo>
                      <a:pt x="7" y="120"/>
                    </a:lnTo>
                    <a:lnTo>
                      <a:pt x="6" y="115"/>
                    </a:lnTo>
                    <a:lnTo>
                      <a:pt x="6" y="89"/>
                    </a:lnTo>
                    <a:lnTo>
                      <a:pt x="0" y="82"/>
                    </a:lnTo>
                    <a:lnTo>
                      <a:pt x="0" y="80"/>
                    </a:lnTo>
                    <a:lnTo>
                      <a:pt x="14" y="43"/>
                    </a:lnTo>
                    <a:lnTo>
                      <a:pt x="21" y="39"/>
                    </a:lnTo>
                    <a:lnTo>
                      <a:pt x="20" y="37"/>
                    </a:lnTo>
                    <a:lnTo>
                      <a:pt x="16" y="35"/>
                    </a:lnTo>
                    <a:lnTo>
                      <a:pt x="16" y="33"/>
                    </a:lnTo>
                    <a:lnTo>
                      <a:pt x="14" y="32"/>
                    </a:lnTo>
                    <a:lnTo>
                      <a:pt x="14" y="29"/>
                    </a:lnTo>
                    <a:lnTo>
                      <a:pt x="13" y="28"/>
                    </a:lnTo>
                    <a:lnTo>
                      <a:pt x="14" y="27"/>
                    </a:lnTo>
                    <a:lnTo>
                      <a:pt x="13" y="25"/>
                    </a:lnTo>
                    <a:lnTo>
                      <a:pt x="16" y="19"/>
                    </a:lnTo>
                    <a:lnTo>
                      <a:pt x="14" y="16"/>
                    </a:lnTo>
                    <a:lnTo>
                      <a:pt x="16" y="13"/>
                    </a:lnTo>
                    <a:lnTo>
                      <a:pt x="13" y="10"/>
                    </a:lnTo>
                    <a:lnTo>
                      <a:pt x="13" y="4"/>
                    </a:lnTo>
                  </a:path>
                </a:pathLst>
              </a:custGeom>
              <a:solidFill>
                <a:schemeClr val="tx2"/>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44" name="Freeform 167">
                <a:extLst>
                  <a:ext uri="{FF2B5EF4-FFF2-40B4-BE49-F238E27FC236}">
                    <a16:creationId xmlns:a16="http://schemas.microsoft.com/office/drawing/2014/main" id="{FF42EC48-24E9-46F5-BC4B-98042E292336}"/>
                  </a:ext>
                </a:extLst>
              </p:cNvPr>
              <p:cNvSpPr>
                <a:spLocks/>
              </p:cNvSpPr>
              <p:nvPr/>
            </p:nvSpPr>
            <p:spPr bwMode="auto">
              <a:xfrm>
                <a:off x="4202" y="1156"/>
                <a:ext cx="26" cy="138"/>
              </a:xfrm>
              <a:custGeom>
                <a:avLst/>
                <a:gdLst>
                  <a:gd name="T0" fmla="*/ 9 w 26"/>
                  <a:gd name="T1" fmla="*/ 1 h 138"/>
                  <a:gd name="T2" fmla="*/ 9 w 26"/>
                  <a:gd name="T3" fmla="*/ 9 h 138"/>
                  <a:gd name="T4" fmla="*/ 9 w 26"/>
                  <a:gd name="T5" fmla="*/ 10 h 138"/>
                  <a:gd name="T6" fmla="*/ 10 w 26"/>
                  <a:gd name="T7" fmla="*/ 12 h 138"/>
                  <a:gd name="T8" fmla="*/ 11 w 26"/>
                  <a:gd name="T9" fmla="*/ 17 h 138"/>
                  <a:gd name="T10" fmla="*/ 10 w 26"/>
                  <a:gd name="T11" fmla="*/ 18 h 138"/>
                  <a:gd name="T12" fmla="*/ 4 w 26"/>
                  <a:gd name="T13" fmla="*/ 26 h 138"/>
                  <a:gd name="T14" fmla="*/ 1 w 26"/>
                  <a:gd name="T15" fmla="*/ 67 h 138"/>
                  <a:gd name="T16" fmla="*/ 0 w 26"/>
                  <a:gd name="T17" fmla="*/ 75 h 138"/>
                  <a:gd name="T18" fmla="*/ 2 w 26"/>
                  <a:gd name="T19" fmla="*/ 78 h 138"/>
                  <a:gd name="T20" fmla="*/ 2 w 26"/>
                  <a:gd name="T21" fmla="*/ 80 h 138"/>
                  <a:gd name="T22" fmla="*/ 2 w 26"/>
                  <a:gd name="T23" fmla="*/ 73 h 138"/>
                  <a:gd name="T24" fmla="*/ 2 w 26"/>
                  <a:gd name="T25" fmla="*/ 76 h 138"/>
                  <a:gd name="T26" fmla="*/ 4 w 26"/>
                  <a:gd name="T27" fmla="*/ 75 h 138"/>
                  <a:gd name="T28" fmla="*/ 5 w 26"/>
                  <a:gd name="T29" fmla="*/ 69 h 138"/>
                  <a:gd name="T30" fmla="*/ 8 w 26"/>
                  <a:gd name="T31" fmla="*/ 105 h 138"/>
                  <a:gd name="T32" fmla="*/ 9 w 26"/>
                  <a:gd name="T33" fmla="*/ 127 h 138"/>
                  <a:gd name="T34" fmla="*/ 9 w 26"/>
                  <a:gd name="T35" fmla="*/ 137 h 138"/>
                  <a:gd name="T36" fmla="*/ 13 w 26"/>
                  <a:gd name="T37" fmla="*/ 135 h 138"/>
                  <a:gd name="T38" fmla="*/ 12 w 26"/>
                  <a:gd name="T39" fmla="*/ 122 h 138"/>
                  <a:gd name="T40" fmla="*/ 13 w 26"/>
                  <a:gd name="T41" fmla="*/ 106 h 138"/>
                  <a:gd name="T42" fmla="*/ 14 w 26"/>
                  <a:gd name="T43" fmla="*/ 122 h 138"/>
                  <a:gd name="T44" fmla="*/ 15 w 26"/>
                  <a:gd name="T45" fmla="*/ 133 h 138"/>
                  <a:gd name="T46" fmla="*/ 18 w 26"/>
                  <a:gd name="T47" fmla="*/ 135 h 138"/>
                  <a:gd name="T48" fmla="*/ 19 w 26"/>
                  <a:gd name="T49" fmla="*/ 105 h 138"/>
                  <a:gd name="T50" fmla="*/ 20 w 26"/>
                  <a:gd name="T51" fmla="*/ 102 h 138"/>
                  <a:gd name="T52" fmla="*/ 24 w 26"/>
                  <a:gd name="T53" fmla="*/ 105 h 138"/>
                  <a:gd name="T54" fmla="*/ 23 w 26"/>
                  <a:gd name="T55" fmla="*/ 70 h 138"/>
                  <a:gd name="T56" fmla="*/ 23 w 26"/>
                  <a:gd name="T57" fmla="*/ 62 h 138"/>
                  <a:gd name="T58" fmla="*/ 22 w 26"/>
                  <a:gd name="T59" fmla="*/ 27 h 138"/>
                  <a:gd name="T60" fmla="*/ 16 w 26"/>
                  <a:gd name="T61" fmla="*/ 18 h 138"/>
                  <a:gd name="T62" fmla="*/ 17 w 26"/>
                  <a:gd name="T63" fmla="*/ 15 h 138"/>
                  <a:gd name="T64" fmla="*/ 18 w 26"/>
                  <a:gd name="T65" fmla="*/ 11 h 138"/>
                  <a:gd name="T66" fmla="*/ 20 w 26"/>
                  <a:gd name="T67" fmla="*/ 5 h 138"/>
                  <a:gd name="T68" fmla="*/ 17 w 26"/>
                  <a:gd name="T69" fmla="*/ 0 h 138"/>
                  <a:gd name="T70" fmla="*/ 14 w 26"/>
                  <a:gd name="T71" fmla="*/ 0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6"/>
                  <a:gd name="T109" fmla="*/ 0 h 138"/>
                  <a:gd name="T110" fmla="*/ 26 w 26"/>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6" h="138">
                    <a:moveTo>
                      <a:pt x="13" y="1"/>
                    </a:moveTo>
                    <a:lnTo>
                      <a:pt x="9" y="1"/>
                    </a:lnTo>
                    <a:lnTo>
                      <a:pt x="9" y="6"/>
                    </a:lnTo>
                    <a:lnTo>
                      <a:pt x="9" y="9"/>
                    </a:lnTo>
                    <a:lnTo>
                      <a:pt x="9" y="10"/>
                    </a:lnTo>
                    <a:lnTo>
                      <a:pt x="9" y="11"/>
                    </a:lnTo>
                    <a:lnTo>
                      <a:pt x="10" y="12"/>
                    </a:lnTo>
                    <a:lnTo>
                      <a:pt x="10" y="13"/>
                    </a:lnTo>
                    <a:lnTo>
                      <a:pt x="11" y="17"/>
                    </a:lnTo>
                    <a:lnTo>
                      <a:pt x="11" y="18"/>
                    </a:lnTo>
                    <a:lnTo>
                      <a:pt x="10" y="18"/>
                    </a:lnTo>
                    <a:lnTo>
                      <a:pt x="8" y="23"/>
                    </a:lnTo>
                    <a:lnTo>
                      <a:pt x="4" y="26"/>
                    </a:lnTo>
                    <a:lnTo>
                      <a:pt x="2" y="29"/>
                    </a:lnTo>
                    <a:lnTo>
                      <a:pt x="1" y="67"/>
                    </a:lnTo>
                    <a:lnTo>
                      <a:pt x="2" y="67"/>
                    </a:lnTo>
                    <a:lnTo>
                      <a:pt x="0" y="75"/>
                    </a:lnTo>
                    <a:lnTo>
                      <a:pt x="1" y="78"/>
                    </a:lnTo>
                    <a:lnTo>
                      <a:pt x="2" y="78"/>
                    </a:lnTo>
                    <a:lnTo>
                      <a:pt x="2" y="80"/>
                    </a:lnTo>
                    <a:lnTo>
                      <a:pt x="2" y="76"/>
                    </a:lnTo>
                    <a:lnTo>
                      <a:pt x="2" y="73"/>
                    </a:lnTo>
                    <a:lnTo>
                      <a:pt x="3" y="75"/>
                    </a:lnTo>
                    <a:lnTo>
                      <a:pt x="2" y="76"/>
                    </a:lnTo>
                    <a:lnTo>
                      <a:pt x="3" y="77"/>
                    </a:lnTo>
                    <a:lnTo>
                      <a:pt x="4" y="75"/>
                    </a:lnTo>
                    <a:lnTo>
                      <a:pt x="3" y="69"/>
                    </a:lnTo>
                    <a:lnTo>
                      <a:pt x="5" y="69"/>
                    </a:lnTo>
                    <a:lnTo>
                      <a:pt x="4" y="103"/>
                    </a:lnTo>
                    <a:lnTo>
                      <a:pt x="8" y="105"/>
                    </a:lnTo>
                    <a:lnTo>
                      <a:pt x="10" y="125"/>
                    </a:lnTo>
                    <a:lnTo>
                      <a:pt x="9" y="127"/>
                    </a:lnTo>
                    <a:lnTo>
                      <a:pt x="9" y="135"/>
                    </a:lnTo>
                    <a:lnTo>
                      <a:pt x="9" y="137"/>
                    </a:lnTo>
                    <a:lnTo>
                      <a:pt x="12" y="137"/>
                    </a:lnTo>
                    <a:lnTo>
                      <a:pt x="13" y="135"/>
                    </a:lnTo>
                    <a:lnTo>
                      <a:pt x="13" y="127"/>
                    </a:lnTo>
                    <a:lnTo>
                      <a:pt x="12" y="122"/>
                    </a:lnTo>
                    <a:lnTo>
                      <a:pt x="13" y="105"/>
                    </a:lnTo>
                    <a:lnTo>
                      <a:pt x="13" y="106"/>
                    </a:lnTo>
                    <a:lnTo>
                      <a:pt x="15" y="113"/>
                    </a:lnTo>
                    <a:lnTo>
                      <a:pt x="14" y="122"/>
                    </a:lnTo>
                    <a:lnTo>
                      <a:pt x="13" y="124"/>
                    </a:lnTo>
                    <a:lnTo>
                      <a:pt x="15" y="133"/>
                    </a:lnTo>
                    <a:lnTo>
                      <a:pt x="17" y="135"/>
                    </a:lnTo>
                    <a:lnTo>
                      <a:pt x="18" y="135"/>
                    </a:lnTo>
                    <a:lnTo>
                      <a:pt x="16" y="124"/>
                    </a:lnTo>
                    <a:lnTo>
                      <a:pt x="19" y="105"/>
                    </a:lnTo>
                    <a:lnTo>
                      <a:pt x="20" y="103"/>
                    </a:lnTo>
                    <a:lnTo>
                      <a:pt x="20" y="102"/>
                    </a:lnTo>
                    <a:lnTo>
                      <a:pt x="23" y="103"/>
                    </a:lnTo>
                    <a:lnTo>
                      <a:pt x="24" y="105"/>
                    </a:lnTo>
                    <a:lnTo>
                      <a:pt x="25" y="103"/>
                    </a:lnTo>
                    <a:lnTo>
                      <a:pt x="23" y="70"/>
                    </a:lnTo>
                    <a:lnTo>
                      <a:pt x="23" y="64"/>
                    </a:lnTo>
                    <a:lnTo>
                      <a:pt x="23" y="62"/>
                    </a:lnTo>
                    <a:lnTo>
                      <a:pt x="23" y="46"/>
                    </a:lnTo>
                    <a:lnTo>
                      <a:pt x="22" y="27"/>
                    </a:lnTo>
                    <a:lnTo>
                      <a:pt x="16" y="23"/>
                    </a:lnTo>
                    <a:lnTo>
                      <a:pt x="16" y="18"/>
                    </a:lnTo>
                    <a:lnTo>
                      <a:pt x="16" y="15"/>
                    </a:lnTo>
                    <a:lnTo>
                      <a:pt x="17" y="15"/>
                    </a:lnTo>
                    <a:lnTo>
                      <a:pt x="18" y="13"/>
                    </a:lnTo>
                    <a:lnTo>
                      <a:pt x="18" y="11"/>
                    </a:lnTo>
                    <a:lnTo>
                      <a:pt x="19" y="11"/>
                    </a:lnTo>
                    <a:lnTo>
                      <a:pt x="20" y="5"/>
                    </a:lnTo>
                    <a:lnTo>
                      <a:pt x="18" y="1"/>
                    </a:lnTo>
                    <a:lnTo>
                      <a:pt x="17" y="0"/>
                    </a:lnTo>
                    <a:lnTo>
                      <a:pt x="15" y="0"/>
                    </a:lnTo>
                    <a:lnTo>
                      <a:pt x="14" y="0"/>
                    </a:lnTo>
                    <a:lnTo>
                      <a:pt x="13" y="1"/>
                    </a:lnTo>
                  </a:path>
                </a:pathLst>
              </a:custGeom>
              <a:solidFill>
                <a:schemeClr val="tx2"/>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45" name="Freeform 168">
                <a:extLst>
                  <a:ext uri="{FF2B5EF4-FFF2-40B4-BE49-F238E27FC236}">
                    <a16:creationId xmlns:a16="http://schemas.microsoft.com/office/drawing/2014/main" id="{ECF65CDC-F432-495D-BD45-9BC77CF7A7F0}"/>
                  </a:ext>
                </a:extLst>
              </p:cNvPr>
              <p:cNvSpPr>
                <a:spLocks/>
              </p:cNvSpPr>
              <p:nvPr/>
            </p:nvSpPr>
            <p:spPr bwMode="auto">
              <a:xfrm>
                <a:off x="4442" y="1120"/>
                <a:ext cx="18" cy="138"/>
              </a:xfrm>
              <a:custGeom>
                <a:avLst/>
                <a:gdLst>
                  <a:gd name="T0" fmla="*/ 6 w 18"/>
                  <a:gd name="T1" fmla="*/ 2 h 138"/>
                  <a:gd name="T2" fmla="*/ 10 w 18"/>
                  <a:gd name="T3" fmla="*/ 0 h 138"/>
                  <a:gd name="T4" fmla="*/ 13 w 18"/>
                  <a:gd name="T5" fmla="*/ 0 h 138"/>
                  <a:gd name="T6" fmla="*/ 16 w 18"/>
                  <a:gd name="T7" fmla="*/ 1 h 138"/>
                  <a:gd name="T8" fmla="*/ 16 w 18"/>
                  <a:gd name="T9" fmla="*/ 6 h 138"/>
                  <a:gd name="T10" fmla="*/ 16 w 18"/>
                  <a:gd name="T11" fmla="*/ 10 h 138"/>
                  <a:gd name="T12" fmla="*/ 15 w 18"/>
                  <a:gd name="T13" fmla="*/ 15 h 138"/>
                  <a:gd name="T14" fmla="*/ 14 w 18"/>
                  <a:gd name="T15" fmla="*/ 15 h 138"/>
                  <a:gd name="T16" fmla="*/ 16 w 18"/>
                  <a:gd name="T17" fmla="*/ 21 h 138"/>
                  <a:gd name="T18" fmla="*/ 17 w 18"/>
                  <a:gd name="T19" fmla="*/ 29 h 138"/>
                  <a:gd name="T20" fmla="*/ 17 w 18"/>
                  <a:gd name="T21" fmla="*/ 38 h 138"/>
                  <a:gd name="T22" fmla="*/ 16 w 18"/>
                  <a:gd name="T23" fmla="*/ 48 h 138"/>
                  <a:gd name="T24" fmla="*/ 16 w 18"/>
                  <a:gd name="T25" fmla="*/ 57 h 138"/>
                  <a:gd name="T26" fmla="*/ 13 w 18"/>
                  <a:gd name="T27" fmla="*/ 57 h 138"/>
                  <a:gd name="T28" fmla="*/ 13 w 18"/>
                  <a:gd name="T29" fmla="*/ 61 h 138"/>
                  <a:gd name="T30" fmla="*/ 13 w 18"/>
                  <a:gd name="T31" fmla="*/ 62 h 138"/>
                  <a:gd name="T32" fmla="*/ 13 w 18"/>
                  <a:gd name="T33" fmla="*/ 72 h 138"/>
                  <a:gd name="T34" fmla="*/ 11 w 18"/>
                  <a:gd name="T35" fmla="*/ 73 h 138"/>
                  <a:gd name="T36" fmla="*/ 11 w 18"/>
                  <a:gd name="T37" fmla="*/ 93 h 138"/>
                  <a:gd name="T38" fmla="*/ 11 w 18"/>
                  <a:gd name="T39" fmla="*/ 104 h 138"/>
                  <a:gd name="T40" fmla="*/ 13 w 18"/>
                  <a:gd name="T41" fmla="*/ 117 h 138"/>
                  <a:gd name="T42" fmla="*/ 13 w 18"/>
                  <a:gd name="T43" fmla="*/ 133 h 138"/>
                  <a:gd name="T44" fmla="*/ 12 w 18"/>
                  <a:gd name="T45" fmla="*/ 135 h 138"/>
                  <a:gd name="T46" fmla="*/ 12 w 18"/>
                  <a:gd name="T47" fmla="*/ 137 h 138"/>
                  <a:gd name="T48" fmla="*/ 9 w 18"/>
                  <a:gd name="T49" fmla="*/ 137 h 138"/>
                  <a:gd name="T50" fmla="*/ 9 w 18"/>
                  <a:gd name="T51" fmla="*/ 136 h 138"/>
                  <a:gd name="T52" fmla="*/ 8 w 18"/>
                  <a:gd name="T53" fmla="*/ 136 h 138"/>
                  <a:gd name="T54" fmla="*/ 7 w 18"/>
                  <a:gd name="T55" fmla="*/ 137 h 138"/>
                  <a:gd name="T56" fmla="*/ 6 w 18"/>
                  <a:gd name="T57" fmla="*/ 137 h 138"/>
                  <a:gd name="T58" fmla="*/ 1 w 18"/>
                  <a:gd name="T59" fmla="*/ 136 h 138"/>
                  <a:gd name="T60" fmla="*/ 1 w 18"/>
                  <a:gd name="T61" fmla="*/ 135 h 138"/>
                  <a:gd name="T62" fmla="*/ 5 w 18"/>
                  <a:gd name="T63" fmla="*/ 132 h 138"/>
                  <a:gd name="T64" fmla="*/ 5 w 18"/>
                  <a:gd name="T65" fmla="*/ 130 h 138"/>
                  <a:gd name="T66" fmla="*/ 1 w 18"/>
                  <a:gd name="T67" fmla="*/ 128 h 138"/>
                  <a:gd name="T68" fmla="*/ 1 w 18"/>
                  <a:gd name="T69" fmla="*/ 127 h 138"/>
                  <a:gd name="T70" fmla="*/ 4 w 18"/>
                  <a:gd name="T71" fmla="*/ 125 h 138"/>
                  <a:gd name="T72" fmla="*/ 4 w 18"/>
                  <a:gd name="T73" fmla="*/ 106 h 138"/>
                  <a:gd name="T74" fmla="*/ 3 w 18"/>
                  <a:gd name="T75" fmla="*/ 89 h 138"/>
                  <a:gd name="T76" fmla="*/ 4 w 18"/>
                  <a:gd name="T77" fmla="*/ 72 h 138"/>
                  <a:gd name="T78" fmla="*/ 4 w 18"/>
                  <a:gd name="T79" fmla="*/ 62 h 138"/>
                  <a:gd name="T80" fmla="*/ 3 w 18"/>
                  <a:gd name="T81" fmla="*/ 59 h 138"/>
                  <a:gd name="T82" fmla="*/ 3 w 18"/>
                  <a:gd name="T83" fmla="*/ 45 h 138"/>
                  <a:gd name="T84" fmla="*/ 0 w 18"/>
                  <a:gd name="T85" fmla="*/ 43 h 138"/>
                  <a:gd name="T86" fmla="*/ 0 w 18"/>
                  <a:gd name="T87" fmla="*/ 40 h 138"/>
                  <a:gd name="T88" fmla="*/ 6 w 18"/>
                  <a:gd name="T89" fmla="*/ 22 h 138"/>
                  <a:gd name="T90" fmla="*/ 9 w 18"/>
                  <a:gd name="T91" fmla="*/ 20 h 138"/>
                  <a:gd name="T92" fmla="*/ 9 w 18"/>
                  <a:gd name="T93" fmla="*/ 18 h 138"/>
                  <a:gd name="T94" fmla="*/ 7 w 18"/>
                  <a:gd name="T95" fmla="*/ 18 h 138"/>
                  <a:gd name="T96" fmla="*/ 7 w 18"/>
                  <a:gd name="T97" fmla="*/ 17 h 138"/>
                  <a:gd name="T98" fmla="*/ 6 w 18"/>
                  <a:gd name="T99" fmla="*/ 16 h 138"/>
                  <a:gd name="T100" fmla="*/ 6 w 18"/>
                  <a:gd name="T101" fmla="*/ 15 h 138"/>
                  <a:gd name="T102" fmla="*/ 6 w 18"/>
                  <a:gd name="T103" fmla="*/ 15 h 138"/>
                  <a:gd name="T104" fmla="*/ 6 w 18"/>
                  <a:gd name="T105" fmla="*/ 13 h 138"/>
                  <a:gd name="T106" fmla="*/ 7 w 18"/>
                  <a:gd name="T107" fmla="*/ 10 h 138"/>
                  <a:gd name="T108" fmla="*/ 6 w 18"/>
                  <a:gd name="T109" fmla="*/ 9 h 138"/>
                  <a:gd name="T110" fmla="*/ 7 w 18"/>
                  <a:gd name="T111" fmla="*/ 6 h 138"/>
                  <a:gd name="T112" fmla="*/ 6 w 18"/>
                  <a:gd name="T113" fmla="*/ 5 h 138"/>
                  <a:gd name="T114" fmla="*/ 6 w 18"/>
                  <a:gd name="T115" fmla="*/ 2 h 13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8"/>
                  <a:gd name="T175" fmla="*/ 0 h 138"/>
                  <a:gd name="T176" fmla="*/ 18 w 18"/>
                  <a:gd name="T177" fmla="*/ 138 h 13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8" h="138">
                    <a:moveTo>
                      <a:pt x="6" y="2"/>
                    </a:moveTo>
                    <a:lnTo>
                      <a:pt x="10" y="0"/>
                    </a:lnTo>
                    <a:lnTo>
                      <a:pt x="13" y="0"/>
                    </a:lnTo>
                    <a:lnTo>
                      <a:pt x="16" y="1"/>
                    </a:lnTo>
                    <a:lnTo>
                      <a:pt x="16" y="6"/>
                    </a:lnTo>
                    <a:lnTo>
                      <a:pt x="16" y="10"/>
                    </a:lnTo>
                    <a:lnTo>
                      <a:pt x="15" y="15"/>
                    </a:lnTo>
                    <a:lnTo>
                      <a:pt x="14" y="15"/>
                    </a:lnTo>
                    <a:lnTo>
                      <a:pt x="16" y="21"/>
                    </a:lnTo>
                    <a:lnTo>
                      <a:pt x="17" y="29"/>
                    </a:lnTo>
                    <a:lnTo>
                      <a:pt x="17" y="38"/>
                    </a:lnTo>
                    <a:lnTo>
                      <a:pt x="16" y="48"/>
                    </a:lnTo>
                    <a:lnTo>
                      <a:pt x="16" y="57"/>
                    </a:lnTo>
                    <a:lnTo>
                      <a:pt x="13" y="57"/>
                    </a:lnTo>
                    <a:lnTo>
                      <a:pt x="13" y="61"/>
                    </a:lnTo>
                    <a:lnTo>
                      <a:pt x="13" y="62"/>
                    </a:lnTo>
                    <a:lnTo>
                      <a:pt x="13" y="72"/>
                    </a:lnTo>
                    <a:lnTo>
                      <a:pt x="11" y="73"/>
                    </a:lnTo>
                    <a:lnTo>
                      <a:pt x="11" y="93"/>
                    </a:lnTo>
                    <a:lnTo>
                      <a:pt x="11" y="104"/>
                    </a:lnTo>
                    <a:lnTo>
                      <a:pt x="13" y="117"/>
                    </a:lnTo>
                    <a:lnTo>
                      <a:pt x="13" y="133"/>
                    </a:lnTo>
                    <a:lnTo>
                      <a:pt x="12" y="135"/>
                    </a:lnTo>
                    <a:lnTo>
                      <a:pt x="12" y="137"/>
                    </a:lnTo>
                    <a:lnTo>
                      <a:pt x="9" y="137"/>
                    </a:lnTo>
                    <a:lnTo>
                      <a:pt x="9" y="136"/>
                    </a:lnTo>
                    <a:lnTo>
                      <a:pt x="8" y="136"/>
                    </a:lnTo>
                    <a:lnTo>
                      <a:pt x="7" y="137"/>
                    </a:lnTo>
                    <a:lnTo>
                      <a:pt x="6" y="137"/>
                    </a:lnTo>
                    <a:lnTo>
                      <a:pt x="1" y="136"/>
                    </a:lnTo>
                    <a:lnTo>
                      <a:pt x="1" y="135"/>
                    </a:lnTo>
                    <a:lnTo>
                      <a:pt x="5" y="132"/>
                    </a:lnTo>
                    <a:lnTo>
                      <a:pt x="5" y="130"/>
                    </a:lnTo>
                    <a:lnTo>
                      <a:pt x="1" y="128"/>
                    </a:lnTo>
                    <a:lnTo>
                      <a:pt x="1" y="127"/>
                    </a:lnTo>
                    <a:lnTo>
                      <a:pt x="4" y="125"/>
                    </a:lnTo>
                    <a:lnTo>
                      <a:pt x="4" y="106"/>
                    </a:lnTo>
                    <a:lnTo>
                      <a:pt x="3" y="89"/>
                    </a:lnTo>
                    <a:lnTo>
                      <a:pt x="4" y="72"/>
                    </a:lnTo>
                    <a:lnTo>
                      <a:pt x="4" y="62"/>
                    </a:lnTo>
                    <a:lnTo>
                      <a:pt x="3" y="59"/>
                    </a:lnTo>
                    <a:lnTo>
                      <a:pt x="3" y="45"/>
                    </a:lnTo>
                    <a:lnTo>
                      <a:pt x="0" y="43"/>
                    </a:lnTo>
                    <a:lnTo>
                      <a:pt x="0" y="40"/>
                    </a:lnTo>
                    <a:lnTo>
                      <a:pt x="6" y="22"/>
                    </a:lnTo>
                    <a:lnTo>
                      <a:pt x="9" y="20"/>
                    </a:lnTo>
                    <a:lnTo>
                      <a:pt x="9" y="18"/>
                    </a:lnTo>
                    <a:lnTo>
                      <a:pt x="7" y="18"/>
                    </a:lnTo>
                    <a:lnTo>
                      <a:pt x="7" y="17"/>
                    </a:lnTo>
                    <a:lnTo>
                      <a:pt x="6" y="16"/>
                    </a:lnTo>
                    <a:lnTo>
                      <a:pt x="6" y="15"/>
                    </a:lnTo>
                    <a:lnTo>
                      <a:pt x="6" y="13"/>
                    </a:lnTo>
                    <a:lnTo>
                      <a:pt x="7" y="10"/>
                    </a:lnTo>
                    <a:lnTo>
                      <a:pt x="6" y="9"/>
                    </a:lnTo>
                    <a:lnTo>
                      <a:pt x="7" y="6"/>
                    </a:lnTo>
                    <a:lnTo>
                      <a:pt x="6" y="5"/>
                    </a:lnTo>
                    <a:lnTo>
                      <a:pt x="6" y="2"/>
                    </a:lnTo>
                  </a:path>
                </a:pathLst>
              </a:custGeom>
              <a:solidFill>
                <a:schemeClr val="tx2"/>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46" name="Freeform 169">
                <a:extLst>
                  <a:ext uri="{FF2B5EF4-FFF2-40B4-BE49-F238E27FC236}">
                    <a16:creationId xmlns:a16="http://schemas.microsoft.com/office/drawing/2014/main" id="{3FD2D7A4-63E7-446D-BA93-6D1866134118}"/>
                  </a:ext>
                </a:extLst>
              </p:cNvPr>
              <p:cNvSpPr>
                <a:spLocks/>
              </p:cNvSpPr>
              <p:nvPr/>
            </p:nvSpPr>
            <p:spPr bwMode="auto">
              <a:xfrm>
                <a:off x="4407" y="1105"/>
                <a:ext cx="26" cy="122"/>
              </a:xfrm>
              <a:custGeom>
                <a:avLst/>
                <a:gdLst>
                  <a:gd name="T0" fmla="*/ 15 w 26"/>
                  <a:gd name="T1" fmla="*/ 1 h 122"/>
                  <a:gd name="T2" fmla="*/ 16 w 26"/>
                  <a:gd name="T3" fmla="*/ 8 h 122"/>
                  <a:gd name="T4" fmla="*/ 15 w 26"/>
                  <a:gd name="T5" fmla="*/ 10 h 122"/>
                  <a:gd name="T6" fmla="*/ 15 w 26"/>
                  <a:gd name="T7" fmla="*/ 12 h 122"/>
                  <a:gd name="T8" fmla="*/ 15 w 26"/>
                  <a:gd name="T9" fmla="*/ 16 h 122"/>
                  <a:gd name="T10" fmla="*/ 20 w 26"/>
                  <a:gd name="T11" fmla="*/ 23 h 122"/>
                  <a:gd name="T12" fmla="*/ 24 w 26"/>
                  <a:gd name="T13" fmla="*/ 59 h 122"/>
                  <a:gd name="T14" fmla="*/ 25 w 26"/>
                  <a:gd name="T15" fmla="*/ 65 h 122"/>
                  <a:gd name="T16" fmla="*/ 23 w 26"/>
                  <a:gd name="T17" fmla="*/ 69 h 122"/>
                  <a:gd name="T18" fmla="*/ 22 w 26"/>
                  <a:gd name="T19" fmla="*/ 70 h 122"/>
                  <a:gd name="T20" fmla="*/ 22 w 26"/>
                  <a:gd name="T21" fmla="*/ 64 h 122"/>
                  <a:gd name="T22" fmla="*/ 22 w 26"/>
                  <a:gd name="T23" fmla="*/ 68 h 122"/>
                  <a:gd name="T24" fmla="*/ 21 w 26"/>
                  <a:gd name="T25" fmla="*/ 61 h 122"/>
                  <a:gd name="T26" fmla="*/ 21 w 26"/>
                  <a:gd name="T27" fmla="*/ 91 h 122"/>
                  <a:gd name="T28" fmla="*/ 15 w 26"/>
                  <a:gd name="T29" fmla="*/ 110 h 122"/>
                  <a:gd name="T30" fmla="*/ 16 w 26"/>
                  <a:gd name="T31" fmla="*/ 120 h 122"/>
                  <a:gd name="T32" fmla="*/ 13 w 26"/>
                  <a:gd name="T33" fmla="*/ 121 h 122"/>
                  <a:gd name="T34" fmla="*/ 13 w 26"/>
                  <a:gd name="T35" fmla="*/ 113 h 122"/>
                  <a:gd name="T36" fmla="*/ 12 w 26"/>
                  <a:gd name="T37" fmla="*/ 93 h 122"/>
                  <a:gd name="T38" fmla="*/ 10 w 26"/>
                  <a:gd name="T39" fmla="*/ 99 h 122"/>
                  <a:gd name="T40" fmla="*/ 12 w 26"/>
                  <a:gd name="T41" fmla="*/ 109 h 122"/>
                  <a:gd name="T42" fmla="*/ 7 w 26"/>
                  <a:gd name="T43" fmla="*/ 120 h 122"/>
                  <a:gd name="T44" fmla="*/ 9 w 26"/>
                  <a:gd name="T45" fmla="*/ 109 h 122"/>
                  <a:gd name="T46" fmla="*/ 4 w 26"/>
                  <a:gd name="T47" fmla="*/ 91 h 122"/>
                  <a:gd name="T48" fmla="*/ 1 w 26"/>
                  <a:gd name="T49" fmla="*/ 91 h 122"/>
                  <a:gd name="T50" fmla="*/ 0 w 26"/>
                  <a:gd name="T51" fmla="*/ 91 h 122"/>
                  <a:gd name="T52" fmla="*/ 2 w 26"/>
                  <a:gd name="T53" fmla="*/ 62 h 122"/>
                  <a:gd name="T54" fmla="*/ 2 w 26"/>
                  <a:gd name="T55" fmla="*/ 41 h 122"/>
                  <a:gd name="T56" fmla="*/ 8 w 26"/>
                  <a:gd name="T57" fmla="*/ 21 h 122"/>
                  <a:gd name="T58" fmla="*/ 8 w 26"/>
                  <a:gd name="T59" fmla="*/ 13 h 122"/>
                  <a:gd name="T60" fmla="*/ 6 w 26"/>
                  <a:gd name="T61" fmla="*/ 12 h 122"/>
                  <a:gd name="T62" fmla="*/ 6 w 26"/>
                  <a:gd name="T63" fmla="*/ 10 h 122"/>
                  <a:gd name="T64" fmla="*/ 6 w 26"/>
                  <a:gd name="T65" fmla="*/ 1 h 122"/>
                  <a:gd name="T66" fmla="*/ 10 w 26"/>
                  <a:gd name="T67" fmla="*/ 0 h 122"/>
                  <a:gd name="T68" fmla="*/ 12 w 26"/>
                  <a:gd name="T69" fmla="*/ 1 h 12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6"/>
                  <a:gd name="T106" fmla="*/ 0 h 122"/>
                  <a:gd name="T107" fmla="*/ 26 w 26"/>
                  <a:gd name="T108" fmla="*/ 122 h 12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6" h="122">
                    <a:moveTo>
                      <a:pt x="12" y="1"/>
                    </a:moveTo>
                    <a:lnTo>
                      <a:pt x="15" y="1"/>
                    </a:lnTo>
                    <a:lnTo>
                      <a:pt x="16" y="6"/>
                    </a:lnTo>
                    <a:lnTo>
                      <a:pt x="16" y="8"/>
                    </a:lnTo>
                    <a:lnTo>
                      <a:pt x="15" y="8"/>
                    </a:lnTo>
                    <a:lnTo>
                      <a:pt x="15" y="10"/>
                    </a:lnTo>
                    <a:lnTo>
                      <a:pt x="15" y="11"/>
                    </a:lnTo>
                    <a:lnTo>
                      <a:pt x="15" y="12"/>
                    </a:lnTo>
                    <a:lnTo>
                      <a:pt x="14" y="16"/>
                    </a:lnTo>
                    <a:lnTo>
                      <a:pt x="15" y="16"/>
                    </a:lnTo>
                    <a:lnTo>
                      <a:pt x="17" y="21"/>
                    </a:lnTo>
                    <a:lnTo>
                      <a:pt x="20" y="23"/>
                    </a:lnTo>
                    <a:lnTo>
                      <a:pt x="22" y="27"/>
                    </a:lnTo>
                    <a:lnTo>
                      <a:pt x="24" y="59"/>
                    </a:lnTo>
                    <a:lnTo>
                      <a:pt x="23" y="61"/>
                    </a:lnTo>
                    <a:lnTo>
                      <a:pt x="25" y="65"/>
                    </a:lnTo>
                    <a:lnTo>
                      <a:pt x="24" y="69"/>
                    </a:lnTo>
                    <a:lnTo>
                      <a:pt x="23" y="69"/>
                    </a:lnTo>
                    <a:lnTo>
                      <a:pt x="23" y="70"/>
                    </a:lnTo>
                    <a:lnTo>
                      <a:pt x="22" y="70"/>
                    </a:lnTo>
                    <a:lnTo>
                      <a:pt x="23" y="67"/>
                    </a:lnTo>
                    <a:lnTo>
                      <a:pt x="22" y="64"/>
                    </a:lnTo>
                    <a:lnTo>
                      <a:pt x="22" y="67"/>
                    </a:lnTo>
                    <a:lnTo>
                      <a:pt x="22" y="68"/>
                    </a:lnTo>
                    <a:lnTo>
                      <a:pt x="21" y="65"/>
                    </a:lnTo>
                    <a:lnTo>
                      <a:pt x="21" y="61"/>
                    </a:lnTo>
                    <a:lnTo>
                      <a:pt x="20" y="61"/>
                    </a:lnTo>
                    <a:lnTo>
                      <a:pt x="21" y="91"/>
                    </a:lnTo>
                    <a:lnTo>
                      <a:pt x="17" y="92"/>
                    </a:lnTo>
                    <a:lnTo>
                      <a:pt x="15" y="110"/>
                    </a:lnTo>
                    <a:lnTo>
                      <a:pt x="15" y="113"/>
                    </a:lnTo>
                    <a:lnTo>
                      <a:pt x="16" y="120"/>
                    </a:lnTo>
                    <a:lnTo>
                      <a:pt x="16" y="121"/>
                    </a:lnTo>
                    <a:lnTo>
                      <a:pt x="13" y="121"/>
                    </a:lnTo>
                    <a:lnTo>
                      <a:pt x="12" y="120"/>
                    </a:lnTo>
                    <a:lnTo>
                      <a:pt x="13" y="113"/>
                    </a:lnTo>
                    <a:lnTo>
                      <a:pt x="13" y="109"/>
                    </a:lnTo>
                    <a:lnTo>
                      <a:pt x="12" y="93"/>
                    </a:lnTo>
                    <a:lnTo>
                      <a:pt x="11" y="93"/>
                    </a:lnTo>
                    <a:lnTo>
                      <a:pt x="10" y="99"/>
                    </a:lnTo>
                    <a:lnTo>
                      <a:pt x="11" y="108"/>
                    </a:lnTo>
                    <a:lnTo>
                      <a:pt x="12" y="109"/>
                    </a:lnTo>
                    <a:lnTo>
                      <a:pt x="10" y="119"/>
                    </a:lnTo>
                    <a:lnTo>
                      <a:pt x="7" y="120"/>
                    </a:lnTo>
                    <a:lnTo>
                      <a:pt x="6" y="119"/>
                    </a:lnTo>
                    <a:lnTo>
                      <a:pt x="9" y="109"/>
                    </a:lnTo>
                    <a:lnTo>
                      <a:pt x="6" y="92"/>
                    </a:lnTo>
                    <a:lnTo>
                      <a:pt x="4" y="91"/>
                    </a:lnTo>
                    <a:lnTo>
                      <a:pt x="4" y="90"/>
                    </a:lnTo>
                    <a:lnTo>
                      <a:pt x="1" y="91"/>
                    </a:lnTo>
                    <a:lnTo>
                      <a:pt x="0" y="92"/>
                    </a:lnTo>
                    <a:lnTo>
                      <a:pt x="0" y="91"/>
                    </a:lnTo>
                    <a:lnTo>
                      <a:pt x="2" y="62"/>
                    </a:lnTo>
                    <a:lnTo>
                      <a:pt x="2" y="56"/>
                    </a:lnTo>
                    <a:lnTo>
                      <a:pt x="2" y="41"/>
                    </a:lnTo>
                    <a:lnTo>
                      <a:pt x="3" y="24"/>
                    </a:lnTo>
                    <a:lnTo>
                      <a:pt x="8" y="21"/>
                    </a:lnTo>
                    <a:lnTo>
                      <a:pt x="10" y="16"/>
                    </a:lnTo>
                    <a:lnTo>
                      <a:pt x="8" y="13"/>
                    </a:lnTo>
                    <a:lnTo>
                      <a:pt x="7" y="13"/>
                    </a:lnTo>
                    <a:lnTo>
                      <a:pt x="6" y="12"/>
                    </a:lnTo>
                    <a:lnTo>
                      <a:pt x="6" y="10"/>
                    </a:lnTo>
                    <a:lnTo>
                      <a:pt x="6" y="5"/>
                    </a:lnTo>
                    <a:lnTo>
                      <a:pt x="6" y="1"/>
                    </a:lnTo>
                    <a:lnTo>
                      <a:pt x="8" y="0"/>
                    </a:lnTo>
                    <a:lnTo>
                      <a:pt x="10" y="0"/>
                    </a:lnTo>
                    <a:lnTo>
                      <a:pt x="11" y="0"/>
                    </a:lnTo>
                    <a:lnTo>
                      <a:pt x="12" y="1"/>
                    </a:lnTo>
                  </a:path>
                </a:pathLst>
              </a:custGeom>
              <a:solidFill>
                <a:schemeClr val="tx2"/>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47" name="Freeform 170">
                <a:extLst>
                  <a:ext uri="{FF2B5EF4-FFF2-40B4-BE49-F238E27FC236}">
                    <a16:creationId xmlns:a16="http://schemas.microsoft.com/office/drawing/2014/main" id="{1FB3FB4D-CDB2-40A2-BB76-31C948B592E1}"/>
                  </a:ext>
                </a:extLst>
              </p:cNvPr>
              <p:cNvSpPr>
                <a:spLocks/>
              </p:cNvSpPr>
              <p:nvPr/>
            </p:nvSpPr>
            <p:spPr bwMode="auto">
              <a:xfrm>
                <a:off x="4242" y="1118"/>
                <a:ext cx="14" cy="84"/>
              </a:xfrm>
              <a:custGeom>
                <a:avLst/>
                <a:gdLst>
                  <a:gd name="T0" fmla="*/ 5 w 14"/>
                  <a:gd name="T1" fmla="*/ 0 h 84"/>
                  <a:gd name="T2" fmla="*/ 4 w 14"/>
                  <a:gd name="T3" fmla="*/ 5 h 84"/>
                  <a:gd name="T4" fmla="*/ 5 w 14"/>
                  <a:gd name="T5" fmla="*/ 6 h 84"/>
                  <a:gd name="T6" fmla="*/ 6 w 14"/>
                  <a:gd name="T7" fmla="*/ 8 h 84"/>
                  <a:gd name="T8" fmla="*/ 6 w 14"/>
                  <a:gd name="T9" fmla="*/ 11 h 84"/>
                  <a:gd name="T10" fmla="*/ 2 w 14"/>
                  <a:gd name="T11" fmla="*/ 15 h 84"/>
                  <a:gd name="T12" fmla="*/ 1 w 14"/>
                  <a:gd name="T13" fmla="*/ 41 h 84"/>
                  <a:gd name="T14" fmla="*/ 0 w 14"/>
                  <a:gd name="T15" fmla="*/ 44 h 84"/>
                  <a:gd name="T16" fmla="*/ 1 w 14"/>
                  <a:gd name="T17" fmla="*/ 47 h 84"/>
                  <a:gd name="T18" fmla="*/ 2 w 14"/>
                  <a:gd name="T19" fmla="*/ 48 h 84"/>
                  <a:gd name="T20" fmla="*/ 2 w 14"/>
                  <a:gd name="T21" fmla="*/ 43 h 84"/>
                  <a:gd name="T22" fmla="*/ 2 w 14"/>
                  <a:gd name="T23" fmla="*/ 46 h 84"/>
                  <a:gd name="T24" fmla="*/ 2 w 14"/>
                  <a:gd name="T25" fmla="*/ 44 h 84"/>
                  <a:gd name="T26" fmla="*/ 2 w 14"/>
                  <a:gd name="T27" fmla="*/ 41 h 84"/>
                  <a:gd name="T28" fmla="*/ 4 w 14"/>
                  <a:gd name="T29" fmla="*/ 63 h 84"/>
                  <a:gd name="T30" fmla="*/ 5 w 14"/>
                  <a:gd name="T31" fmla="*/ 76 h 84"/>
                  <a:gd name="T32" fmla="*/ 5 w 14"/>
                  <a:gd name="T33" fmla="*/ 82 h 84"/>
                  <a:gd name="T34" fmla="*/ 7 w 14"/>
                  <a:gd name="T35" fmla="*/ 82 h 84"/>
                  <a:gd name="T36" fmla="*/ 6 w 14"/>
                  <a:gd name="T37" fmla="*/ 74 h 84"/>
                  <a:gd name="T38" fmla="*/ 7 w 14"/>
                  <a:gd name="T39" fmla="*/ 68 h 84"/>
                  <a:gd name="T40" fmla="*/ 7 w 14"/>
                  <a:gd name="T41" fmla="*/ 74 h 84"/>
                  <a:gd name="T42" fmla="*/ 9 w 14"/>
                  <a:gd name="T43" fmla="*/ 81 h 84"/>
                  <a:gd name="T44" fmla="*/ 10 w 14"/>
                  <a:gd name="T45" fmla="*/ 63 h 84"/>
                  <a:gd name="T46" fmla="*/ 11 w 14"/>
                  <a:gd name="T47" fmla="*/ 61 h 84"/>
                  <a:gd name="T48" fmla="*/ 13 w 14"/>
                  <a:gd name="T49" fmla="*/ 63 h 84"/>
                  <a:gd name="T50" fmla="*/ 12 w 14"/>
                  <a:gd name="T51" fmla="*/ 42 h 84"/>
                  <a:gd name="T52" fmla="*/ 12 w 14"/>
                  <a:gd name="T53" fmla="*/ 37 h 84"/>
                  <a:gd name="T54" fmla="*/ 11 w 14"/>
                  <a:gd name="T55" fmla="*/ 15 h 84"/>
                  <a:gd name="T56" fmla="*/ 8 w 14"/>
                  <a:gd name="T57" fmla="*/ 11 h 84"/>
                  <a:gd name="T58" fmla="*/ 9 w 14"/>
                  <a:gd name="T59" fmla="*/ 9 h 84"/>
                  <a:gd name="T60" fmla="*/ 9 w 14"/>
                  <a:gd name="T61" fmla="*/ 7 h 84"/>
                  <a:gd name="T62" fmla="*/ 11 w 14"/>
                  <a:gd name="T63" fmla="*/ 2 h 84"/>
                  <a:gd name="T64" fmla="*/ 9 w 14"/>
                  <a:gd name="T65" fmla="*/ 0 h 84"/>
                  <a:gd name="T66" fmla="*/ 7 w 14"/>
                  <a:gd name="T67" fmla="*/ 0 h 8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4"/>
                  <a:gd name="T103" fmla="*/ 0 h 84"/>
                  <a:gd name="T104" fmla="*/ 14 w 14"/>
                  <a:gd name="T105" fmla="*/ 84 h 8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4" h="84">
                    <a:moveTo>
                      <a:pt x="7" y="0"/>
                    </a:moveTo>
                    <a:lnTo>
                      <a:pt x="5" y="0"/>
                    </a:lnTo>
                    <a:lnTo>
                      <a:pt x="4" y="4"/>
                    </a:lnTo>
                    <a:lnTo>
                      <a:pt x="4" y="5"/>
                    </a:lnTo>
                    <a:lnTo>
                      <a:pt x="5" y="5"/>
                    </a:lnTo>
                    <a:lnTo>
                      <a:pt x="5" y="6"/>
                    </a:lnTo>
                    <a:lnTo>
                      <a:pt x="6" y="7"/>
                    </a:lnTo>
                    <a:lnTo>
                      <a:pt x="6" y="8"/>
                    </a:lnTo>
                    <a:lnTo>
                      <a:pt x="6" y="11"/>
                    </a:lnTo>
                    <a:lnTo>
                      <a:pt x="4" y="14"/>
                    </a:lnTo>
                    <a:lnTo>
                      <a:pt x="2" y="15"/>
                    </a:lnTo>
                    <a:lnTo>
                      <a:pt x="2" y="18"/>
                    </a:lnTo>
                    <a:lnTo>
                      <a:pt x="1" y="41"/>
                    </a:lnTo>
                    <a:lnTo>
                      <a:pt x="0" y="44"/>
                    </a:lnTo>
                    <a:lnTo>
                      <a:pt x="1" y="47"/>
                    </a:lnTo>
                    <a:lnTo>
                      <a:pt x="1" y="48"/>
                    </a:lnTo>
                    <a:lnTo>
                      <a:pt x="2" y="48"/>
                    </a:lnTo>
                    <a:lnTo>
                      <a:pt x="1" y="46"/>
                    </a:lnTo>
                    <a:lnTo>
                      <a:pt x="2" y="43"/>
                    </a:lnTo>
                    <a:lnTo>
                      <a:pt x="2" y="44"/>
                    </a:lnTo>
                    <a:lnTo>
                      <a:pt x="2" y="46"/>
                    </a:lnTo>
                    <a:lnTo>
                      <a:pt x="2" y="47"/>
                    </a:lnTo>
                    <a:lnTo>
                      <a:pt x="2" y="44"/>
                    </a:lnTo>
                    <a:lnTo>
                      <a:pt x="2" y="41"/>
                    </a:lnTo>
                    <a:lnTo>
                      <a:pt x="2" y="62"/>
                    </a:lnTo>
                    <a:lnTo>
                      <a:pt x="4" y="63"/>
                    </a:lnTo>
                    <a:lnTo>
                      <a:pt x="6" y="75"/>
                    </a:lnTo>
                    <a:lnTo>
                      <a:pt x="5" y="76"/>
                    </a:lnTo>
                    <a:lnTo>
                      <a:pt x="5" y="81"/>
                    </a:lnTo>
                    <a:lnTo>
                      <a:pt x="5" y="82"/>
                    </a:lnTo>
                    <a:lnTo>
                      <a:pt x="6" y="83"/>
                    </a:lnTo>
                    <a:lnTo>
                      <a:pt x="7" y="82"/>
                    </a:lnTo>
                    <a:lnTo>
                      <a:pt x="7" y="77"/>
                    </a:lnTo>
                    <a:lnTo>
                      <a:pt x="6" y="74"/>
                    </a:lnTo>
                    <a:lnTo>
                      <a:pt x="7" y="63"/>
                    </a:lnTo>
                    <a:lnTo>
                      <a:pt x="7" y="68"/>
                    </a:lnTo>
                    <a:lnTo>
                      <a:pt x="7" y="74"/>
                    </a:lnTo>
                    <a:lnTo>
                      <a:pt x="7" y="81"/>
                    </a:lnTo>
                    <a:lnTo>
                      <a:pt x="9" y="81"/>
                    </a:lnTo>
                    <a:lnTo>
                      <a:pt x="8" y="74"/>
                    </a:lnTo>
                    <a:lnTo>
                      <a:pt x="10" y="63"/>
                    </a:lnTo>
                    <a:lnTo>
                      <a:pt x="11" y="62"/>
                    </a:lnTo>
                    <a:lnTo>
                      <a:pt x="11" y="61"/>
                    </a:lnTo>
                    <a:lnTo>
                      <a:pt x="12" y="62"/>
                    </a:lnTo>
                    <a:lnTo>
                      <a:pt x="13" y="63"/>
                    </a:lnTo>
                    <a:lnTo>
                      <a:pt x="13" y="62"/>
                    </a:lnTo>
                    <a:lnTo>
                      <a:pt x="12" y="42"/>
                    </a:lnTo>
                    <a:lnTo>
                      <a:pt x="12" y="37"/>
                    </a:lnTo>
                    <a:lnTo>
                      <a:pt x="12" y="27"/>
                    </a:lnTo>
                    <a:lnTo>
                      <a:pt x="11" y="15"/>
                    </a:lnTo>
                    <a:lnTo>
                      <a:pt x="9" y="13"/>
                    </a:lnTo>
                    <a:lnTo>
                      <a:pt x="8" y="11"/>
                    </a:lnTo>
                    <a:lnTo>
                      <a:pt x="9" y="8"/>
                    </a:lnTo>
                    <a:lnTo>
                      <a:pt x="9" y="9"/>
                    </a:lnTo>
                    <a:lnTo>
                      <a:pt x="9" y="8"/>
                    </a:lnTo>
                    <a:lnTo>
                      <a:pt x="9" y="7"/>
                    </a:lnTo>
                    <a:lnTo>
                      <a:pt x="10" y="6"/>
                    </a:lnTo>
                    <a:lnTo>
                      <a:pt x="11" y="2"/>
                    </a:lnTo>
                    <a:lnTo>
                      <a:pt x="10" y="0"/>
                    </a:lnTo>
                    <a:lnTo>
                      <a:pt x="9" y="0"/>
                    </a:lnTo>
                    <a:lnTo>
                      <a:pt x="8" y="0"/>
                    </a:lnTo>
                    <a:lnTo>
                      <a:pt x="7" y="0"/>
                    </a:lnTo>
                  </a:path>
                </a:pathLst>
              </a:custGeom>
              <a:solidFill>
                <a:schemeClr val="tx2"/>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sp>
          <p:nvSpPr>
            <p:cNvPr id="231" name="Freeform 171">
              <a:extLst>
                <a:ext uri="{FF2B5EF4-FFF2-40B4-BE49-F238E27FC236}">
                  <a16:creationId xmlns:a16="http://schemas.microsoft.com/office/drawing/2014/main" id="{94D5DCD7-4C57-4F8D-800E-A3D2C51F0BE0}"/>
                </a:ext>
              </a:extLst>
            </p:cNvPr>
            <p:cNvSpPr>
              <a:spLocks/>
            </p:cNvSpPr>
            <p:nvPr/>
          </p:nvSpPr>
          <p:spPr bwMode="auto">
            <a:xfrm>
              <a:off x="4645" y="1183"/>
              <a:ext cx="58" cy="273"/>
            </a:xfrm>
            <a:custGeom>
              <a:avLst/>
              <a:gdLst>
                <a:gd name="T0" fmla="*/ 22 w 58"/>
                <a:gd name="T1" fmla="*/ 4 h 273"/>
                <a:gd name="T2" fmla="*/ 19 w 58"/>
                <a:gd name="T3" fmla="*/ 19 h 273"/>
                <a:gd name="T4" fmla="*/ 21 w 58"/>
                <a:gd name="T5" fmla="*/ 20 h 273"/>
                <a:gd name="T6" fmla="*/ 23 w 58"/>
                <a:gd name="T7" fmla="*/ 27 h 273"/>
                <a:gd name="T8" fmla="*/ 26 w 58"/>
                <a:gd name="T9" fmla="*/ 35 h 273"/>
                <a:gd name="T10" fmla="*/ 23 w 58"/>
                <a:gd name="T11" fmla="*/ 37 h 273"/>
                <a:gd name="T12" fmla="*/ 10 w 58"/>
                <a:gd name="T13" fmla="*/ 51 h 273"/>
                <a:gd name="T14" fmla="*/ 2 w 58"/>
                <a:gd name="T15" fmla="*/ 134 h 273"/>
                <a:gd name="T16" fmla="*/ 0 w 58"/>
                <a:gd name="T17" fmla="*/ 148 h 273"/>
                <a:gd name="T18" fmla="*/ 4 w 58"/>
                <a:gd name="T19" fmla="*/ 156 h 273"/>
                <a:gd name="T20" fmla="*/ 6 w 58"/>
                <a:gd name="T21" fmla="*/ 158 h 273"/>
                <a:gd name="T22" fmla="*/ 6 w 58"/>
                <a:gd name="T23" fmla="*/ 145 h 273"/>
                <a:gd name="T24" fmla="*/ 6 w 58"/>
                <a:gd name="T25" fmla="*/ 151 h 273"/>
                <a:gd name="T26" fmla="*/ 9 w 58"/>
                <a:gd name="T27" fmla="*/ 147 h 273"/>
                <a:gd name="T28" fmla="*/ 11 w 58"/>
                <a:gd name="T29" fmla="*/ 137 h 273"/>
                <a:gd name="T30" fmla="*/ 18 w 58"/>
                <a:gd name="T31" fmla="*/ 207 h 273"/>
                <a:gd name="T32" fmla="*/ 22 w 58"/>
                <a:gd name="T33" fmla="*/ 250 h 273"/>
                <a:gd name="T34" fmla="*/ 20 w 58"/>
                <a:gd name="T35" fmla="*/ 271 h 273"/>
                <a:gd name="T36" fmla="*/ 29 w 58"/>
                <a:gd name="T37" fmla="*/ 268 h 273"/>
                <a:gd name="T38" fmla="*/ 27 w 58"/>
                <a:gd name="T39" fmla="*/ 243 h 273"/>
                <a:gd name="T40" fmla="*/ 33 w 58"/>
                <a:gd name="T41" fmla="*/ 221 h 273"/>
                <a:gd name="T42" fmla="*/ 29 w 58"/>
                <a:gd name="T43" fmla="*/ 244 h 273"/>
                <a:gd name="T44" fmla="*/ 40 w 58"/>
                <a:gd name="T45" fmla="*/ 267 h 273"/>
                <a:gd name="T46" fmla="*/ 36 w 58"/>
                <a:gd name="T47" fmla="*/ 244 h 273"/>
                <a:gd name="T48" fmla="*/ 47 w 58"/>
                <a:gd name="T49" fmla="*/ 205 h 273"/>
                <a:gd name="T50" fmla="*/ 53 w 58"/>
                <a:gd name="T51" fmla="*/ 202 h 273"/>
                <a:gd name="T52" fmla="*/ 57 w 58"/>
                <a:gd name="T53" fmla="*/ 205 h 273"/>
                <a:gd name="T54" fmla="*/ 52 w 58"/>
                <a:gd name="T55" fmla="*/ 139 h 273"/>
                <a:gd name="T56" fmla="*/ 52 w 58"/>
                <a:gd name="T57" fmla="*/ 124 h 273"/>
                <a:gd name="T58" fmla="*/ 49 w 58"/>
                <a:gd name="T59" fmla="*/ 53 h 273"/>
                <a:gd name="T60" fmla="*/ 34 w 58"/>
                <a:gd name="T61" fmla="*/ 37 h 273"/>
                <a:gd name="T62" fmla="*/ 40 w 58"/>
                <a:gd name="T63" fmla="*/ 30 h 273"/>
                <a:gd name="T64" fmla="*/ 41 w 58"/>
                <a:gd name="T65" fmla="*/ 23 h 273"/>
                <a:gd name="T66" fmla="*/ 44 w 58"/>
                <a:gd name="T67" fmla="*/ 11 h 273"/>
                <a:gd name="T68" fmla="*/ 39 w 58"/>
                <a:gd name="T69" fmla="*/ 1 h 273"/>
                <a:gd name="T70" fmla="*/ 32 w 58"/>
                <a:gd name="T71" fmla="*/ 0 h 27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8"/>
                <a:gd name="T109" fmla="*/ 0 h 273"/>
                <a:gd name="T110" fmla="*/ 58 w 58"/>
                <a:gd name="T111" fmla="*/ 273 h 27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8" h="273">
                  <a:moveTo>
                    <a:pt x="29" y="1"/>
                  </a:moveTo>
                  <a:lnTo>
                    <a:pt x="22" y="4"/>
                  </a:lnTo>
                  <a:lnTo>
                    <a:pt x="19" y="14"/>
                  </a:lnTo>
                  <a:lnTo>
                    <a:pt x="19" y="19"/>
                  </a:lnTo>
                  <a:lnTo>
                    <a:pt x="23" y="19"/>
                  </a:lnTo>
                  <a:lnTo>
                    <a:pt x="21" y="20"/>
                  </a:lnTo>
                  <a:lnTo>
                    <a:pt x="22" y="22"/>
                  </a:lnTo>
                  <a:lnTo>
                    <a:pt x="23" y="27"/>
                  </a:lnTo>
                  <a:lnTo>
                    <a:pt x="24" y="27"/>
                  </a:lnTo>
                  <a:lnTo>
                    <a:pt x="26" y="35"/>
                  </a:lnTo>
                  <a:lnTo>
                    <a:pt x="26" y="37"/>
                  </a:lnTo>
                  <a:lnTo>
                    <a:pt x="23" y="37"/>
                  </a:lnTo>
                  <a:lnTo>
                    <a:pt x="18" y="47"/>
                  </a:lnTo>
                  <a:lnTo>
                    <a:pt x="10" y="51"/>
                  </a:lnTo>
                  <a:lnTo>
                    <a:pt x="6" y="59"/>
                  </a:lnTo>
                  <a:lnTo>
                    <a:pt x="2" y="134"/>
                  </a:lnTo>
                  <a:lnTo>
                    <a:pt x="4" y="134"/>
                  </a:lnTo>
                  <a:lnTo>
                    <a:pt x="0" y="148"/>
                  </a:lnTo>
                  <a:lnTo>
                    <a:pt x="2" y="156"/>
                  </a:lnTo>
                  <a:lnTo>
                    <a:pt x="4" y="156"/>
                  </a:lnTo>
                  <a:lnTo>
                    <a:pt x="5" y="158"/>
                  </a:lnTo>
                  <a:lnTo>
                    <a:pt x="6" y="158"/>
                  </a:lnTo>
                  <a:lnTo>
                    <a:pt x="5" y="149"/>
                  </a:lnTo>
                  <a:lnTo>
                    <a:pt x="6" y="145"/>
                  </a:lnTo>
                  <a:lnTo>
                    <a:pt x="7" y="149"/>
                  </a:lnTo>
                  <a:lnTo>
                    <a:pt x="6" y="151"/>
                  </a:lnTo>
                  <a:lnTo>
                    <a:pt x="7" y="153"/>
                  </a:lnTo>
                  <a:lnTo>
                    <a:pt x="9" y="147"/>
                  </a:lnTo>
                  <a:lnTo>
                    <a:pt x="8" y="135"/>
                  </a:lnTo>
                  <a:lnTo>
                    <a:pt x="11" y="137"/>
                  </a:lnTo>
                  <a:lnTo>
                    <a:pt x="9" y="204"/>
                  </a:lnTo>
                  <a:lnTo>
                    <a:pt x="18" y="207"/>
                  </a:lnTo>
                  <a:lnTo>
                    <a:pt x="23" y="247"/>
                  </a:lnTo>
                  <a:lnTo>
                    <a:pt x="22" y="250"/>
                  </a:lnTo>
                  <a:lnTo>
                    <a:pt x="20" y="267"/>
                  </a:lnTo>
                  <a:lnTo>
                    <a:pt x="20" y="271"/>
                  </a:lnTo>
                  <a:lnTo>
                    <a:pt x="27" y="272"/>
                  </a:lnTo>
                  <a:lnTo>
                    <a:pt x="29" y="268"/>
                  </a:lnTo>
                  <a:lnTo>
                    <a:pt x="28" y="253"/>
                  </a:lnTo>
                  <a:lnTo>
                    <a:pt x="27" y="243"/>
                  </a:lnTo>
                  <a:lnTo>
                    <a:pt x="30" y="210"/>
                  </a:lnTo>
                  <a:lnTo>
                    <a:pt x="33" y="221"/>
                  </a:lnTo>
                  <a:lnTo>
                    <a:pt x="31" y="242"/>
                  </a:lnTo>
                  <a:lnTo>
                    <a:pt x="29" y="244"/>
                  </a:lnTo>
                  <a:lnTo>
                    <a:pt x="33" y="264"/>
                  </a:lnTo>
                  <a:lnTo>
                    <a:pt x="40" y="267"/>
                  </a:lnTo>
                  <a:lnTo>
                    <a:pt x="41" y="266"/>
                  </a:lnTo>
                  <a:lnTo>
                    <a:pt x="36" y="244"/>
                  </a:lnTo>
                  <a:lnTo>
                    <a:pt x="43" y="207"/>
                  </a:lnTo>
                  <a:lnTo>
                    <a:pt x="47" y="205"/>
                  </a:lnTo>
                  <a:lnTo>
                    <a:pt x="47" y="202"/>
                  </a:lnTo>
                  <a:lnTo>
                    <a:pt x="53" y="202"/>
                  </a:lnTo>
                  <a:lnTo>
                    <a:pt x="55" y="207"/>
                  </a:lnTo>
                  <a:lnTo>
                    <a:pt x="57" y="205"/>
                  </a:lnTo>
                  <a:lnTo>
                    <a:pt x="51" y="139"/>
                  </a:lnTo>
                  <a:lnTo>
                    <a:pt x="52" y="139"/>
                  </a:lnTo>
                  <a:lnTo>
                    <a:pt x="52" y="125"/>
                  </a:lnTo>
                  <a:lnTo>
                    <a:pt x="52" y="124"/>
                  </a:lnTo>
                  <a:lnTo>
                    <a:pt x="51" y="92"/>
                  </a:lnTo>
                  <a:lnTo>
                    <a:pt x="49" y="53"/>
                  </a:lnTo>
                  <a:lnTo>
                    <a:pt x="38" y="46"/>
                  </a:lnTo>
                  <a:lnTo>
                    <a:pt x="34" y="37"/>
                  </a:lnTo>
                  <a:lnTo>
                    <a:pt x="38" y="29"/>
                  </a:lnTo>
                  <a:lnTo>
                    <a:pt x="40" y="30"/>
                  </a:lnTo>
                  <a:lnTo>
                    <a:pt x="41" y="27"/>
                  </a:lnTo>
                  <a:lnTo>
                    <a:pt x="41" y="23"/>
                  </a:lnTo>
                  <a:lnTo>
                    <a:pt x="43" y="23"/>
                  </a:lnTo>
                  <a:lnTo>
                    <a:pt x="44" y="11"/>
                  </a:lnTo>
                  <a:lnTo>
                    <a:pt x="42" y="4"/>
                  </a:lnTo>
                  <a:lnTo>
                    <a:pt x="39" y="1"/>
                  </a:lnTo>
                  <a:lnTo>
                    <a:pt x="34" y="1"/>
                  </a:lnTo>
                  <a:lnTo>
                    <a:pt x="32" y="0"/>
                  </a:lnTo>
                  <a:lnTo>
                    <a:pt x="29" y="1"/>
                  </a:lnTo>
                </a:path>
              </a:pathLst>
            </a:custGeom>
            <a:solidFill>
              <a:schemeClr val="tx2"/>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32" name="Freeform 172">
              <a:extLst>
                <a:ext uri="{FF2B5EF4-FFF2-40B4-BE49-F238E27FC236}">
                  <a16:creationId xmlns:a16="http://schemas.microsoft.com/office/drawing/2014/main" id="{CBE65126-0160-4ED3-A06C-310C812FD6B7}"/>
                </a:ext>
              </a:extLst>
            </p:cNvPr>
            <p:cNvSpPr>
              <a:spLocks/>
            </p:cNvSpPr>
            <p:nvPr/>
          </p:nvSpPr>
          <p:spPr bwMode="auto">
            <a:xfrm>
              <a:off x="4465" y="1163"/>
              <a:ext cx="58" cy="270"/>
            </a:xfrm>
            <a:custGeom>
              <a:avLst/>
              <a:gdLst>
                <a:gd name="T0" fmla="*/ 36 w 58"/>
                <a:gd name="T1" fmla="*/ 0 h 270"/>
                <a:gd name="T2" fmla="*/ 24 w 58"/>
                <a:gd name="T3" fmla="*/ 8 h 270"/>
                <a:gd name="T4" fmla="*/ 24 w 58"/>
                <a:gd name="T5" fmla="*/ 27 h 270"/>
                <a:gd name="T6" fmla="*/ 17 w 58"/>
                <a:gd name="T7" fmla="*/ 34 h 270"/>
                <a:gd name="T8" fmla="*/ 5 w 58"/>
                <a:gd name="T9" fmla="*/ 44 h 270"/>
                <a:gd name="T10" fmla="*/ 2 w 58"/>
                <a:gd name="T11" fmla="*/ 97 h 270"/>
                <a:gd name="T12" fmla="*/ 11 w 58"/>
                <a:gd name="T13" fmla="*/ 141 h 270"/>
                <a:gd name="T14" fmla="*/ 20 w 58"/>
                <a:gd name="T15" fmla="*/ 176 h 270"/>
                <a:gd name="T16" fmla="*/ 18 w 58"/>
                <a:gd name="T17" fmla="*/ 255 h 270"/>
                <a:gd name="T18" fmla="*/ 20 w 58"/>
                <a:gd name="T19" fmla="*/ 259 h 270"/>
                <a:gd name="T20" fmla="*/ 29 w 58"/>
                <a:gd name="T21" fmla="*/ 268 h 270"/>
                <a:gd name="T22" fmla="*/ 33 w 58"/>
                <a:gd name="T23" fmla="*/ 269 h 270"/>
                <a:gd name="T24" fmla="*/ 37 w 58"/>
                <a:gd name="T25" fmla="*/ 266 h 270"/>
                <a:gd name="T26" fmla="*/ 35 w 58"/>
                <a:gd name="T27" fmla="*/ 263 h 270"/>
                <a:gd name="T28" fmla="*/ 31 w 58"/>
                <a:gd name="T29" fmla="*/ 255 h 270"/>
                <a:gd name="T30" fmla="*/ 33 w 58"/>
                <a:gd name="T31" fmla="*/ 253 h 270"/>
                <a:gd name="T32" fmla="*/ 43 w 58"/>
                <a:gd name="T33" fmla="*/ 258 h 270"/>
                <a:gd name="T34" fmla="*/ 44 w 58"/>
                <a:gd name="T35" fmla="*/ 255 h 270"/>
                <a:gd name="T36" fmla="*/ 43 w 58"/>
                <a:gd name="T37" fmla="*/ 251 h 270"/>
                <a:gd name="T38" fmla="*/ 41 w 58"/>
                <a:gd name="T39" fmla="*/ 246 h 270"/>
                <a:gd name="T40" fmla="*/ 44 w 58"/>
                <a:gd name="T41" fmla="*/ 221 h 270"/>
                <a:gd name="T42" fmla="*/ 48 w 58"/>
                <a:gd name="T43" fmla="*/ 146 h 270"/>
                <a:gd name="T44" fmla="*/ 50 w 58"/>
                <a:gd name="T45" fmla="*/ 133 h 270"/>
                <a:gd name="T46" fmla="*/ 47 w 58"/>
                <a:gd name="T47" fmla="*/ 104 h 270"/>
                <a:gd name="T48" fmla="*/ 50 w 58"/>
                <a:gd name="T49" fmla="*/ 104 h 270"/>
                <a:gd name="T50" fmla="*/ 53 w 58"/>
                <a:gd name="T51" fmla="*/ 102 h 270"/>
                <a:gd name="T52" fmla="*/ 55 w 58"/>
                <a:gd name="T53" fmla="*/ 100 h 270"/>
                <a:gd name="T54" fmla="*/ 57 w 58"/>
                <a:gd name="T55" fmla="*/ 97 h 270"/>
                <a:gd name="T56" fmla="*/ 54 w 58"/>
                <a:gd name="T57" fmla="*/ 86 h 270"/>
                <a:gd name="T58" fmla="*/ 51 w 58"/>
                <a:gd name="T59" fmla="*/ 86 h 270"/>
                <a:gd name="T60" fmla="*/ 35 w 58"/>
                <a:gd name="T61" fmla="*/ 38 h 270"/>
                <a:gd name="T62" fmla="*/ 43 w 58"/>
                <a:gd name="T63" fmla="*/ 34 h 270"/>
                <a:gd name="T64" fmla="*/ 42 w 58"/>
                <a:gd name="T65" fmla="*/ 28 h 270"/>
                <a:gd name="T66" fmla="*/ 43 w 58"/>
                <a:gd name="T67" fmla="*/ 27 h 270"/>
                <a:gd name="T68" fmla="*/ 43 w 58"/>
                <a:gd name="T69" fmla="*/ 19 h 270"/>
                <a:gd name="T70" fmla="*/ 44 w 58"/>
                <a:gd name="T71" fmla="*/ 9 h 270"/>
                <a:gd name="T72" fmla="*/ 43 w 58"/>
                <a:gd name="T73" fmla="*/ 3 h 27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8"/>
                <a:gd name="T112" fmla="*/ 0 h 270"/>
                <a:gd name="T113" fmla="*/ 58 w 58"/>
                <a:gd name="T114" fmla="*/ 270 h 27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8" h="270">
                  <a:moveTo>
                    <a:pt x="43" y="3"/>
                  </a:moveTo>
                  <a:lnTo>
                    <a:pt x="36" y="0"/>
                  </a:lnTo>
                  <a:lnTo>
                    <a:pt x="29" y="1"/>
                  </a:lnTo>
                  <a:lnTo>
                    <a:pt x="24" y="8"/>
                  </a:lnTo>
                  <a:lnTo>
                    <a:pt x="22" y="16"/>
                  </a:lnTo>
                  <a:lnTo>
                    <a:pt x="24" y="27"/>
                  </a:lnTo>
                  <a:lnTo>
                    <a:pt x="21" y="32"/>
                  </a:lnTo>
                  <a:lnTo>
                    <a:pt x="17" y="34"/>
                  </a:lnTo>
                  <a:lnTo>
                    <a:pt x="7" y="40"/>
                  </a:lnTo>
                  <a:lnTo>
                    <a:pt x="5" y="44"/>
                  </a:lnTo>
                  <a:lnTo>
                    <a:pt x="0" y="87"/>
                  </a:lnTo>
                  <a:lnTo>
                    <a:pt x="2" y="97"/>
                  </a:lnTo>
                  <a:lnTo>
                    <a:pt x="13" y="100"/>
                  </a:lnTo>
                  <a:lnTo>
                    <a:pt x="11" y="141"/>
                  </a:lnTo>
                  <a:lnTo>
                    <a:pt x="18" y="145"/>
                  </a:lnTo>
                  <a:lnTo>
                    <a:pt x="20" y="176"/>
                  </a:lnTo>
                  <a:lnTo>
                    <a:pt x="18" y="227"/>
                  </a:lnTo>
                  <a:lnTo>
                    <a:pt x="18" y="255"/>
                  </a:lnTo>
                  <a:lnTo>
                    <a:pt x="20" y="256"/>
                  </a:lnTo>
                  <a:lnTo>
                    <a:pt x="20" y="259"/>
                  </a:lnTo>
                  <a:lnTo>
                    <a:pt x="25" y="264"/>
                  </a:lnTo>
                  <a:lnTo>
                    <a:pt x="29" y="268"/>
                  </a:lnTo>
                  <a:lnTo>
                    <a:pt x="31" y="269"/>
                  </a:lnTo>
                  <a:lnTo>
                    <a:pt x="33" y="269"/>
                  </a:lnTo>
                  <a:lnTo>
                    <a:pt x="36" y="268"/>
                  </a:lnTo>
                  <a:lnTo>
                    <a:pt x="37" y="266"/>
                  </a:lnTo>
                  <a:lnTo>
                    <a:pt x="36" y="265"/>
                  </a:lnTo>
                  <a:lnTo>
                    <a:pt x="35" y="263"/>
                  </a:lnTo>
                  <a:lnTo>
                    <a:pt x="33" y="259"/>
                  </a:lnTo>
                  <a:lnTo>
                    <a:pt x="31" y="255"/>
                  </a:lnTo>
                  <a:lnTo>
                    <a:pt x="33" y="256"/>
                  </a:lnTo>
                  <a:lnTo>
                    <a:pt x="33" y="253"/>
                  </a:lnTo>
                  <a:lnTo>
                    <a:pt x="41" y="258"/>
                  </a:lnTo>
                  <a:lnTo>
                    <a:pt x="43" y="258"/>
                  </a:lnTo>
                  <a:lnTo>
                    <a:pt x="44" y="256"/>
                  </a:lnTo>
                  <a:lnTo>
                    <a:pt x="44" y="255"/>
                  </a:lnTo>
                  <a:lnTo>
                    <a:pt x="44" y="254"/>
                  </a:lnTo>
                  <a:lnTo>
                    <a:pt x="43" y="251"/>
                  </a:lnTo>
                  <a:lnTo>
                    <a:pt x="42" y="249"/>
                  </a:lnTo>
                  <a:lnTo>
                    <a:pt x="41" y="246"/>
                  </a:lnTo>
                  <a:lnTo>
                    <a:pt x="43" y="246"/>
                  </a:lnTo>
                  <a:lnTo>
                    <a:pt x="44" y="221"/>
                  </a:lnTo>
                  <a:lnTo>
                    <a:pt x="45" y="181"/>
                  </a:lnTo>
                  <a:lnTo>
                    <a:pt x="48" y="146"/>
                  </a:lnTo>
                  <a:lnTo>
                    <a:pt x="49" y="138"/>
                  </a:lnTo>
                  <a:lnTo>
                    <a:pt x="50" y="133"/>
                  </a:lnTo>
                  <a:lnTo>
                    <a:pt x="48" y="112"/>
                  </a:lnTo>
                  <a:lnTo>
                    <a:pt x="47" y="104"/>
                  </a:lnTo>
                  <a:lnTo>
                    <a:pt x="49" y="105"/>
                  </a:lnTo>
                  <a:lnTo>
                    <a:pt x="50" y="104"/>
                  </a:lnTo>
                  <a:lnTo>
                    <a:pt x="52" y="102"/>
                  </a:lnTo>
                  <a:lnTo>
                    <a:pt x="53" y="102"/>
                  </a:lnTo>
                  <a:lnTo>
                    <a:pt x="54" y="100"/>
                  </a:lnTo>
                  <a:lnTo>
                    <a:pt x="55" y="100"/>
                  </a:lnTo>
                  <a:lnTo>
                    <a:pt x="55" y="99"/>
                  </a:lnTo>
                  <a:lnTo>
                    <a:pt x="57" y="97"/>
                  </a:lnTo>
                  <a:lnTo>
                    <a:pt x="57" y="95"/>
                  </a:lnTo>
                  <a:lnTo>
                    <a:pt x="54" y="86"/>
                  </a:lnTo>
                  <a:lnTo>
                    <a:pt x="56" y="80"/>
                  </a:lnTo>
                  <a:lnTo>
                    <a:pt x="51" y="86"/>
                  </a:lnTo>
                  <a:lnTo>
                    <a:pt x="42" y="45"/>
                  </a:lnTo>
                  <a:lnTo>
                    <a:pt x="35" y="38"/>
                  </a:lnTo>
                  <a:lnTo>
                    <a:pt x="37" y="35"/>
                  </a:lnTo>
                  <a:lnTo>
                    <a:pt x="43" y="34"/>
                  </a:lnTo>
                  <a:lnTo>
                    <a:pt x="43" y="29"/>
                  </a:lnTo>
                  <a:lnTo>
                    <a:pt x="42" y="28"/>
                  </a:lnTo>
                  <a:lnTo>
                    <a:pt x="43" y="28"/>
                  </a:lnTo>
                  <a:lnTo>
                    <a:pt x="43" y="27"/>
                  </a:lnTo>
                  <a:lnTo>
                    <a:pt x="45" y="25"/>
                  </a:lnTo>
                  <a:lnTo>
                    <a:pt x="43" y="19"/>
                  </a:lnTo>
                  <a:lnTo>
                    <a:pt x="45" y="18"/>
                  </a:lnTo>
                  <a:lnTo>
                    <a:pt x="44" y="9"/>
                  </a:lnTo>
                  <a:lnTo>
                    <a:pt x="46" y="9"/>
                  </a:lnTo>
                  <a:lnTo>
                    <a:pt x="43" y="3"/>
                  </a:lnTo>
                </a:path>
              </a:pathLst>
            </a:custGeom>
            <a:solidFill>
              <a:schemeClr val="tx2"/>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33" name="Freeform 173">
              <a:extLst>
                <a:ext uri="{FF2B5EF4-FFF2-40B4-BE49-F238E27FC236}">
                  <a16:creationId xmlns:a16="http://schemas.microsoft.com/office/drawing/2014/main" id="{CC690163-7689-42B8-9D5E-9CCCF66D905F}"/>
                </a:ext>
              </a:extLst>
            </p:cNvPr>
            <p:cNvSpPr>
              <a:spLocks/>
            </p:cNvSpPr>
            <p:nvPr/>
          </p:nvSpPr>
          <p:spPr bwMode="auto">
            <a:xfrm>
              <a:off x="4363" y="1157"/>
              <a:ext cx="43" cy="259"/>
            </a:xfrm>
            <a:custGeom>
              <a:avLst/>
              <a:gdLst>
                <a:gd name="T0" fmla="*/ 32 w 43"/>
                <a:gd name="T1" fmla="*/ 6 h 259"/>
                <a:gd name="T2" fmla="*/ 32 w 43"/>
                <a:gd name="T3" fmla="*/ 13 h 259"/>
                <a:gd name="T4" fmla="*/ 32 w 43"/>
                <a:gd name="T5" fmla="*/ 14 h 259"/>
                <a:gd name="T6" fmla="*/ 33 w 43"/>
                <a:gd name="T7" fmla="*/ 19 h 259"/>
                <a:gd name="T8" fmla="*/ 32 w 43"/>
                <a:gd name="T9" fmla="*/ 20 h 259"/>
                <a:gd name="T10" fmla="*/ 32 w 43"/>
                <a:gd name="T11" fmla="*/ 23 h 259"/>
                <a:gd name="T12" fmla="*/ 32 w 43"/>
                <a:gd name="T13" fmla="*/ 29 h 259"/>
                <a:gd name="T14" fmla="*/ 32 w 43"/>
                <a:gd name="T15" fmla="*/ 32 h 259"/>
                <a:gd name="T16" fmla="*/ 39 w 43"/>
                <a:gd name="T17" fmla="*/ 38 h 259"/>
                <a:gd name="T18" fmla="*/ 42 w 43"/>
                <a:gd name="T19" fmla="*/ 91 h 259"/>
                <a:gd name="T20" fmla="*/ 38 w 43"/>
                <a:gd name="T21" fmla="*/ 100 h 259"/>
                <a:gd name="T22" fmla="*/ 39 w 43"/>
                <a:gd name="T23" fmla="*/ 129 h 259"/>
                <a:gd name="T24" fmla="*/ 36 w 43"/>
                <a:gd name="T25" fmla="*/ 133 h 259"/>
                <a:gd name="T26" fmla="*/ 35 w 43"/>
                <a:gd name="T27" fmla="*/ 177 h 259"/>
                <a:gd name="T28" fmla="*/ 32 w 43"/>
                <a:gd name="T29" fmla="*/ 223 h 259"/>
                <a:gd name="T30" fmla="*/ 33 w 43"/>
                <a:gd name="T31" fmla="*/ 225 h 259"/>
                <a:gd name="T32" fmla="*/ 41 w 43"/>
                <a:gd name="T33" fmla="*/ 234 h 259"/>
                <a:gd name="T34" fmla="*/ 40 w 43"/>
                <a:gd name="T35" fmla="*/ 237 h 259"/>
                <a:gd name="T36" fmla="*/ 38 w 43"/>
                <a:gd name="T37" fmla="*/ 238 h 259"/>
                <a:gd name="T38" fmla="*/ 33 w 43"/>
                <a:gd name="T39" fmla="*/ 237 h 259"/>
                <a:gd name="T40" fmla="*/ 29 w 43"/>
                <a:gd name="T41" fmla="*/ 233 h 259"/>
                <a:gd name="T42" fmla="*/ 25 w 43"/>
                <a:gd name="T43" fmla="*/ 231 h 259"/>
                <a:gd name="T44" fmla="*/ 25 w 43"/>
                <a:gd name="T45" fmla="*/ 239 h 259"/>
                <a:gd name="T46" fmla="*/ 24 w 43"/>
                <a:gd name="T47" fmla="*/ 239 h 259"/>
                <a:gd name="T48" fmla="*/ 26 w 43"/>
                <a:gd name="T49" fmla="*/ 245 h 259"/>
                <a:gd name="T50" fmla="*/ 25 w 43"/>
                <a:gd name="T51" fmla="*/ 257 h 259"/>
                <a:gd name="T52" fmla="*/ 23 w 43"/>
                <a:gd name="T53" fmla="*/ 258 h 259"/>
                <a:gd name="T54" fmla="*/ 18 w 43"/>
                <a:gd name="T55" fmla="*/ 249 h 259"/>
                <a:gd name="T56" fmla="*/ 18 w 43"/>
                <a:gd name="T57" fmla="*/ 243 h 259"/>
                <a:gd name="T58" fmla="*/ 17 w 43"/>
                <a:gd name="T59" fmla="*/ 242 h 259"/>
                <a:gd name="T60" fmla="*/ 15 w 43"/>
                <a:gd name="T61" fmla="*/ 183 h 259"/>
                <a:gd name="T62" fmla="*/ 17 w 43"/>
                <a:gd name="T63" fmla="*/ 177 h 259"/>
                <a:gd name="T64" fmla="*/ 12 w 43"/>
                <a:gd name="T65" fmla="*/ 138 h 259"/>
                <a:gd name="T66" fmla="*/ 9 w 43"/>
                <a:gd name="T67" fmla="*/ 137 h 259"/>
                <a:gd name="T68" fmla="*/ 8 w 43"/>
                <a:gd name="T69" fmla="*/ 96 h 259"/>
                <a:gd name="T70" fmla="*/ 0 w 43"/>
                <a:gd name="T71" fmla="*/ 91 h 259"/>
                <a:gd name="T72" fmla="*/ 4 w 43"/>
                <a:gd name="T73" fmla="*/ 47 h 259"/>
                <a:gd name="T74" fmla="*/ 16 w 43"/>
                <a:gd name="T75" fmla="*/ 34 h 259"/>
                <a:gd name="T76" fmla="*/ 18 w 43"/>
                <a:gd name="T77" fmla="*/ 30 h 259"/>
                <a:gd name="T78" fmla="*/ 18 w 43"/>
                <a:gd name="T79" fmla="*/ 27 h 259"/>
                <a:gd name="T80" fmla="*/ 18 w 43"/>
                <a:gd name="T81" fmla="*/ 24 h 259"/>
                <a:gd name="T82" fmla="*/ 16 w 43"/>
                <a:gd name="T83" fmla="*/ 22 h 259"/>
                <a:gd name="T84" fmla="*/ 15 w 43"/>
                <a:gd name="T85" fmla="*/ 18 h 259"/>
                <a:gd name="T86" fmla="*/ 14 w 43"/>
                <a:gd name="T87" fmla="*/ 15 h 259"/>
                <a:gd name="T88" fmla="*/ 14 w 43"/>
                <a:gd name="T89" fmla="*/ 11 h 259"/>
                <a:gd name="T90" fmla="*/ 15 w 43"/>
                <a:gd name="T91" fmla="*/ 9 h 259"/>
                <a:gd name="T92" fmla="*/ 17 w 43"/>
                <a:gd name="T93" fmla="*/ 5 h 259"/>
                <a:gd name="T94" fmla="*/ 18 w 43"/>
                <a:gd name="T95" fmla="*/ 3 h 259"/>
                <a:gd name="T96" fmla="*/ 21 w 43"/>
                <a:gd name="T97" fmla="*/ 1 h 259"/>
                <a:gd name="T98" fmla="*/ 24 w 43"/>
                <a:gd name="T99" fmla="*/ 0 h 259"/>
                <a:gd name="T100" fmla="*/ 26 w 43"/>
                <a:gd name="T101" fmla="*/ 1 h 259"/>
                <a:gd name="T102" fmla="*/ 29 w 43"/>
                <a:gd name="T103" fmla="*/ 3 h 259"/>
                <a:gd name="T104" fmla="*/ 32 w 43"/>
                <a:gd name="T105" fmla="*/ 6 h 25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3"/>
                <a:gd name="T160" fmla="*/ 0 h 259"/>
                <a:gd name="T161" fmla="*/ 43 w 43"/>
                <a:gd name="T162" fmla="*/ 259 h 25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3" h="259">
                  <a:moveTo>
                    <a:pt x="32" y="6"/>
                  </a:moveTo>
                  <a:lnTo>
                    <a:pt x="32" y="13"/>
                  </a:lnTo>
                  <a:lnTo>
                    <a:pt x="32" y="14"/>
                  </a:lnTo>
                  <a:lnTo>
                    <a:pt x="33" y="19"/>
                  </a:lnTo>
                  <a:lnTo>
                    <a:pt x="32" y="20"/>
                  </a:lnTo>
                  <a:lnTo>
                    <a:pt x="32" y="23"/>
                  </a:lnTo>
                  <a:lnTo>
                    <a:pt x="32" y="29"/>
                  </a:lnTo>
                  <a:lnTo>
                    <a:pt x="32" y="32"/>
                  </a:lnTo>
                  <a:lnTo>
                    <a:pt x="39" y="38"/>
                  </a:lnTo>
                  <a:lnTo>
                    <a:pt x="42" y="91"/>
                  </a:lnTo>
                  <a:lnTo>
                    <a:pt x="38" y="100"/>
                  </a:lnTo>
                  <a:lnTo>
                    <a:pt x="39" y="129"/>
                  </a:lnTo>
                  <a:lnTo>
                    <a:pt x="36" y="133"/>
                  </a:lnTo>
                  <a:lnTo>
                    <a:pt x="35" y="177"/>
                  </a:lnTo>
                  <a:lnTo>
                    <a:pt x="32" y="223"/>
                  </a:lnTo>
                  <a:lnTo>
                    <a:pt x="33" y="225"/>
                  </a:lnTo>
                  <a:lnTo>
                    <a:pt x="41" y="234"/>
                  </a:lnTo>
                  <a:lnTo>
                    <a:pt x="40" y="237"/>
                  </a:lnTo>
                  <a:lnTo>
                    <a:pt x="38" y="238"/>
                  </a:lnTo>
                  <a:lnTo>
                    <a:pt x="33" y="237"/>
                  </a:lnTo>
                  <a:lnTo>
                    <a:pt x="29" y="233"/>
                  </a:lnTo>
                  <a:lnTo>
                    <a:pt x="25" y="231"/>
                  </a:lnTo>
                  <a:lnTo>
                    <a:pt x="25" y="239"/>
                  </a:lnTo>
                  <a:lnTo>
                    <a:pt x="24" y="239"/>
                  </a:lnTo>
                  <a:lnTo>
                    <a:pt x="26" y="245"/>
                  </a:lnTo>
                  <a:lnTo>
                    <a:pt x="25" y="257"/>
                  </a:lnTo>
                  <a:lnTo>
                    <a:pt x="23" y="258"/>
                  </a:lnTo>
                  <a:lnTo>
                    <a:pt x="18" y="249"/>
                  </a:lnTo>
                  <a:lnTo>
                    <a:pt x="18" y="243"/>
                  </a:lnTo>
                  <a:lnTo>
                    <a:pt x="17" y="242"/>
                  </a:lnTo>
                  <a:lnTo>
                    <a:pt x="15" y="183"/>
                  </a:lnTo>
                  <a:lnTo>
                    <a:pt x="17" y="177"/>
                  </a:lnTo>
                  <a:lnTo>
                    <a:pt x="12" y="138"/>
                  </a:lnTo>
                  <a:lnTo>
                    <a:pt x="9" y="137"/>
                  </a:lnTo>
                  <a:lnTo>
                    <a:pt x="8" y="96"/>
                  </a:lnTo>
                  <a:lnTo>
                    <a:pt x="0" y="91"/>
                  </a:lnTo>
                  <a:lnTo>
                    <a:pt x="4" y="47"/>
                  </a:lnTo>
                  <a:lnTo>
                    <a:pt x="16" y="34"/>
                  </a:lnTo>
                  <a:lnTo>
                    <a:pt x="18" y="30"/>
                  </a:lnTo>
                  <a:lnTo>
                    <a:pt x="18" y="27"/>
                  </a:lnTo>
                  <a:lnTo>
                    <a:pt x="18" y="24"/>
                  </a:lnTo>
                  <a:lnTo>
                    <a:pt x="16" y="22"/>
                  </a:lnTo>
                  <a:lnTo>
                    <a:pt x="15" y="18"/>
                  </a:lnTo>
                  <a:lnTo>
                    <a:pt x="14" y="15"/>
                  </a:lnTo>
                  <a:lnTo>
                    <a:pt x="14" y="11"/>
                  </a:lnTo>
                  <a:lnTo>
                    <a:pt x="15" y="9"/>
                  </a:lnTo>
                  <a:lnTo>
                    <a:pt x="17" y="5"/>
                  </a:lnTo>
                  <a:lnTo>
                    <a:pt x="18" y="3"/>
                  </a:lnTo>
                  <a:lnTo>
                    <a:pt x="21" y="1"/>
                  </a:lnTo>
                  <a:lnTo>
                    <a:pt x="24" y="0"/>
                  </a:lnTo>
                  <a:lnTo>
                    <a:pt x="26" y="1"/>
                  </a:lnTo>
                  <a:lnTo>
                    <a:pt x="29" y="3"/>
                  </a:lnTo>
                  <a:lnTo>
                    <a:pt x="32" y="6"/>
                  </a:lnTo>
                </a:path>
              </a:pathLst>
            </a:custGeom>
            <a:solidFill>
              <a:schemeClr val="tx2"/>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34" name="Freeform 174">
              <a:extLst>
                <a:ext uri="{FF2B5EF4-FFF2-40B4-BE49-F238E27FC236}">
                  <a16:creationId xmlns:a16="http://schemas.microsoft.com/office/drawing/2014/main" id="{C874E871-4A2D-4E90-957B-DEC3F05424C7}"/>
                </a:ext>
              </a:extLst>
            </p:cNvPr>
            <p:cNvSpPr>
              <a:spLocks/>
            </p:cNvSpPr>
            <p:nvPr/>
          </p:nvSpPr>
          <p:spPr bwMode="auto">
            <a:xfrm>
              <a:off x="4254" y="1179"/>
              <a:ext cx="51" cy="237"/>
            </a:xfrm>
            <a:custGeom>
              <a:avLst/>
              <a:gdLst>
                <a:gd name="T0" fmla="*/ 30 w 51"/>
                <a:gd name="T1" fmla="*/ 4 h 237"/>
                <a:gd name="T2" fmla="*/ 40 w 51"/>
                <a:gd name="T3" fmla="*/ 0 h 237"/>
                <a:gd name="T4" fmla="*/ 44 w 51"/>
                <a:gd name="T5" fmla="*/ 6 h 237"/>
                <a:gd name="T6" fmla="*/ 46 w 51"/>
                <a:gd name="T7" fmla="*/ 4 h 237"/>
                <a:gd name="T8" fmla="*/ 48 w 51"/>
                <a:gd name="T9" fmla="*/ 15 h 237"/>
                <a:gd name="T10" fmla="*/ 43 w 51"/>
                <a:gd name="T11" fmla="*/ 22 h 237"/>
                <a:gd name="T12" fmla="*/ 43 w 51"/>
                <a:gd name="T13" fmla="*/ 27 h 237"/>
                <a:gd name="T14" fmla="*/ 41 w 51"/>
                <a:gd name="T15" fmla="*/ 27 h 237"/>
                <a:gd name="T16" fmla="*/ 40 w 51"/>
                <a:gd name="T17" fmla="*/ 33 h 237"/>
                <a:gd name="T18" fmla="*/ 37 w 51"/>
                <a:gd name="T19" fmla="*/ 33 h 237"/>
                <a:gd name="T20" fmla="*/ 37 w 51"/>
                <a:gd name="T21" fmla="*/ 36 h 237"/>
                <a:gd name="T22" fmla="*/ 43 w 51"/>
                <a:gd name="T23" fmla="*/ 43 h 237"/>
                <a:gd name="T24" fmla="*/ 48 w 51"/>
                <a:gd name="T25" fmla="*/ 76 h 237"/>
                <a:gd name="T26" fmla="*/ 44 w 51"/>
                <a:gd name="T27" fmla="*/ 85 h 237"/>
                <a:gd name="T28" fmla="*/ 44 w 51"/>
                <a:gd name="T29" fmla="*/ 147 h 237"/>
                <a:gd name="T30" fmla="*/ 38 w 51"/>
                <a:gd name="T31" fmla="*/ 150 h 237"/>
                <a:gd name="T32" fmla="*/ 38 w 51"/>
                <a:gd name="T33" fmla="*/ 159 h 237"/>
                <a:gd name="T34" fmla="*/ 36 w 51"/>
                <a:gd name="T35" fmla="*/ 185 h 237"/>
                <a:gd name="T36" fmla="*/ 36 w 51"/>
                <a:gd name="T37" fmla="*/ 199 h 237"/>
                <a:gd name="T38" fmla="*/ 44 w 51"/>
                <a:gd name="T39" fmla="*/ 208 h 237"/>
                <a:gd name="T40" fmla="*/ 50 w 51"/>
                <a:gd name="T41" fmla="*/ 212 h 237"/>
                <a:gd name="T42" fmla="*/ 50 w 51"/>
                <a:gd name="T43" fmla="*/ 216 h 237"/>
                <a:gd name="T44" fmla="*/ 38 w 51"/>
                <a:gd name="T45" fmla="*/ 211 h 237"/>
                <a:gd name="T46" fmla="*/ 36 w 51"/>
                <a:gd name="T47" fmla="*/ 208 h 237"/>
                <a:gd name="T48" fmla="*/ 35 w 51"/>
                <a:gd name="T49" fmla="*/ 211 h 237"/>
                <a:gd name="T50" fmla="*/ 33 w 51"/>
                <a:gd name="T51" fmla="*/ 211 h 237"/>
                <a:gd name="T52" fmla="*/ 31 w 51"/>
                <a:gd name="T53" fmla="*/ 202 h 237"/>
                <a:gd name="T54" fmla="*/ 30 w 51"/>
                <a:gd name="T55" fmla="*/ 156 h 237"/>
                <a:gd name="T56" fmla="*/ 28 w 51"/>
                <a:gd name="T57" fmla="*/ 156 h 237"/>
                <a:gd name="T58" fmla="*/ 21 w 51"/>
                <a:gd name="T59" fmla="*/ 197 h 237"/>
                <a:gd name="T60" fmla="*/ 21 w 51"/>
                <a:gd name="T61" fmla="*/ 221 h 237"/>
                <a:gd name="T62" fmla="*/ 18 w 51"/>
                <a:gd name="T63" fmla="*/ 233 h 237"/>
                <a:gd name="T64" fmla="*/ 15 w 51"/>
                <a:gd name="T65" fmla="*/ 236 h 237"/>
                <a:gd name="T66" fmla="*/ 13 w 51"/>
                <a:gd name="T67" fmla="*/ 228 h 237"/>
                <a:gd name="T68" fmla="*/ 15 w 51"/>
                <a:gd name="T69" fmla="*/ 222 h 237"/>
                <a:gd name="T70" fmla="*/ 18 w 51"/>
                <a:gd name="T71" fmla="*/ 207 h 237"/>
                <a:gd name="T72" fmla="*/ 19 w 51"/>
                <a:gd name="T73" fmla="*/ 150 h 237"/>
                <a:gd name="T74" fmla="*/ 21 w 51"/>
                <a:gd name="T75" fmla="*/ 95 h 237"/>
                <a:gd name="T76" fmla="*/ 16 w 51"/>
                <a:gd name="T77" fmla="*/ 90 h 237"/>
                <a:gd name="T78" fmla="*/ 16 w 51"/>
                <a:gd name="T79" fmla="*/ 82 h 237"/>
                <a:gd name="T80" fmla="*/ 16 w 51"/>
                <a:gd name="T81" fmla="*/ 67 h 237"/>
                <a:gd name="T82" fmla="*/ 11 w 51"/>
                <a:gd name="T83" fmla="*/ 71 h 237"/>
                <a:gd name="T84" fmla="*/ 15 w 51"/>
                <a:gd name="T85" fmla="*/ 81 h 237"/>
                <a:gd name="T86" fmla="*/ 15 w 51"/>
                <a:gd name="T87" fmla="*/ 89 h 237"/>
                <a:gd name="T88" fmla="*/ 11 w 51"/>
                <a:gd name="T89" fmla="*/ 84 h 237"/>
                <a:gd name="T90" fmla="*/ 8 w 51"/>
                <a:gd name="T91" fmla="*/ 79 h 237"/>
                <a:gd name="T92" fmla="*/ 5 w 51"/>
                <a:gd name="T93" fmla="*/ 80 h 237"/>
                <a:gd name="T94" fmla="*/ 0 w 51"/>
                <a:gd name="T95" fmla="*/ 71 h 237"/>
                <a:gd name="T96" fmla="*/ 0 w 51"/>
                <a:gd name="T97" fmla="*/ 67 h 237"/>
                <a:gd name="T98" fmla="*/ 3 w 51"/>
                <a:gd name="T99" fmla="*/ 66 h 237"/>
                <a:gd name="T100" fmla="*/ 9 w 51"/>
                <a:gd name="T101" fmla="*/ 56 h 237"/>
                <a:gd name="T102" fmla="*/ 15 w 51"/>
                <a:gd name="T103" fmla="*/ 47 h 237"/>
                <a:gd name="T104" fmla="*/ 24 w 51"/>
                <a:gd name="T105" fmla="*/ 36 h 237"/>
                <a:gd name="T106" fmla="*/ 30 w 51"/>
                <a:gd name="T107" fmla="*/ 33 h 237"/>
                <a:gd name="T108" fmla="*/ 30 w 51"/>
                <a:gd name="T109" fmla="*/ 25 h 237"/>
                <a:gd name="T110" fmla="*/ 28 w 51"/>
                <a:gd name="T111" fmla="*/ 22 h 237"/>
                <a:gd name="T112" fmla="*/ 28 w 51"/>
                <a:gd name="T113" fmla="*/ 11 h 237"/>
                <a:gd name="T114" fmla="*/ 26 w 51"/>
                <a:gd name="T115" fmla="*/ 10 h 237"/>
                <a:gd name="T116" fmla="*/ 30 w 51"/>
                <a:gd name="T117" fmla="*/ 4 h 23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1"/>
                <a:gd name="T178" fmla="*/ 0 h 237"/>
                <a:gd name="T179" fmla="*/ 51 w 51"/>
                <a:gd name="T180" fmla="*/ 237 h 23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1" h="237">
                  <a:moveTo>
                    <a:pt x="30" y="4"/>
                  </a:moveTo>
                  <a:lnTo>
                    <a:pt x="40" y="0"/>
                  </a:lnTo>
                  <a:lnTo>
                    <a:pt x="44" y="6"/>
                  </a:lnTo>
                  <a:lnTo>
                    <a:pt x="46" y="4"/>
                  </a:lnTo>
                  <a:lnTo>
                    <a:pt x="48" y="15"/>
                  </a:lnTo>
                  <a:lnTo>
                    <a:pt x="43" y="22"/>
                  </a:lnTo>
                  <a:lnTo>
                    <a:pt x="43" y="27"/>
                  </a:lnTo>
                  <a:lnTo>
                    <a:pt x="41" y="27"/>
                  </a:lnTo>
                  <a:lnTo>
                    <a:pt x="40" y="33"/>
                  </a:lnTo>
                  <a:lnTo>
                    <a:pt x="37" y="33"/>
                  </a:lnTo>
                  <a:lnTo>
                    <a:pt x="37" y="36"/>
                  </a:lnTo>
                  <a:lnTo>
                    <a:pt x="43" y="43"/>
                  </a:lnTo>
                  <a:lnTo>
                    <a:pt x="48" y="76"/>
                  </a:lnTo>
                  <a:lnTo>
                    <a:pt x="44" y="85"/>
                  </a:lnTo>
                  <a:lnTo>
                    <a:pt x="44" y="147"/>
                  </a:lnTo>
                  <a:lnTo>
                    <a:pt x="38" y="150"/>
                  </a:lnTo>
                  <a:lnTo>
                    <a:pt x="38" y="159"/>
                  </a:lnTo>
                  <a:lnTo>
                    <a:pt x="36" y="185"/>
                  </a:lnTo>
                  <a:lnTo>
                    <a:pt x="36" y="199"/>
                  </a:lnTo>
                  <a:lnTo>
                    <a:pt x="44" y="208"/>
                  </a:lnTo>
                  <a:lnTo>
                    <a:pt x="50" y="212"/>
                  </a:lnTo>
                  <a:lnTo>
                    <a:pt x="50" y="216"/>
                  </a:lnTo>
                  <a:lnTo>
                    <a:pt x="38" y="211"/>
                  </a:lnTo>
                  <a:lnTo>
                    <a:pt x="36" y="208"/>
                  </a:lnTo>
                  <a:lnTo>
                    <a:pt x="35" y="211"/>
                  </a:lnTo>
                  <a:lnTo>
                    <a:pt x="33" y="211"/>
                  </a:lnTo>
                  <a:lnTo>
                    <a:pt x="31" y="202"/>
                  </a:lnTo>
                  <a:lnTo>
                    <a:pt x="30" y="156"/>
                  </a:lnTo>
                  <a:lnTo>
                    <a:pt x="28" y="156"/>
                  </a:lnTo>
                  <a:lnTo>
                    <a:pt x="21" y="197"/>
                  </a:lnTo>
                  <a:lnTo>
                    <a:pt x="21" y="221"/>
                  </a:lnTo>
                  <a:lnTo>
                    <a:pt x="18" y="233"/>
                  </a:lnTo>
                  <a:lnTo>
                    <a:pt x="15" y="236"/>
                  </a:lnTo>
                  <a:lnTo>
                    <a:pt x="13" y="228"/>
                  </a:lnTo>
                  <a:lnTo>
                    <a:pt x="15" y="222"/>
                  </a:lnTo>
                  <a:lnTo>
                    <a:pt x="18" y="207"/>
                  </a:lnTo>
                  <a:lnTo>
                    <a:pt x="19" y="150"/>
                  </a:lnTo>
                  <a:lnTo>
                    <a:pt x="21" y="95"/>
                  </a:lnTo>
                  <a:lnTo>
                    <a:pt x="16" y="90"/>
                  </a:lnTo>
                  <a:lnTo>
                    <a:pt x="16" y="82"/>
                  </a:lnTo>
                  <a:lnTo>
                    <a:pt x="16" y="67"/>
                  </a:lnTo>
                  <a:lnTo>
                    <a:pt x="11" y="71"/>
                  </a:lnTo>
                  <a:lnTo>
                    <a:pt x="15" y="81"/>
                  </a:lnTo>
                  <a:lnTo>
                    <a:pt x="15" y="89"/>
                  </a:lnTo>
                  <a:lnTo>
                    <a:pt x="11" y="84"/>
                  </a:lnTo>
                  <a:lnTo>
                    <a:pt x="8" y="79"/>
                  </a:lnTo>
                  <a:lnTo>
                    <a:pt x="5" y="80"/>
                  </a:lnTo>
                  <a:lnTo>
                    <a:pt x="0" y="71"/>
                  </a:lnTo>
                  <a:lnTo>
                    <a:pt x="0" y="67"/>
                  </a:lnTo>
                  <a:lnTo>
                    <a:pt x="3" y="66"/>
                  </a:lnTo>
                  <a:lnTo>
                    <a:pt x="9" y="56"/>
                  </a:lnTo>
                  <a:lnTo>
                    <a:pt x="15" y="47"/>
                  </a:lnTo>
                  <a:lnTo>
                    <a:pt x="24" y="36"/>
                  </a:lnTo>
                  <a:lnTo>
                    <a:pt x="30" y="33"/>
                  </a:lnTo>
                  <a:lnTo>
                    <a:pt x="30" y="25"/>
                  </a:lnTo>
                  <a:lnTo>
                    <a:pt x="28" y="22"/>
                  </a:lnTo>
                  <a:lnTo>
                    <a:pt x="28" y="11"/>
                  </a:lnTo>
                  <a:lnTo>
                    <a:pt x="26" y="10"/>
                  </a:lnTo>
                  <a:lnTo>
                    <a:pt x="30" y="4"/>
                  </a:lnTo>
                </a:path>
              </a:pathLst>
            </a:custGeom>
            <a:solidFill>
              <a:schemeClr val="tx2"/>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35" name="Freeform 175">
              <a:extLst>
                <a:ext uri="{FF2B5EF4-FFF2-40B4-BE49-F238E27FC236}">
                  <a16:creationId xmlns:a16="http://schemas.microsoft.com/office/drawing/2014/main" id="{6FCADE24-2219-4AAF-A927-F5B0B070DC70}"/>
                </a:ext>
              </a:extLst>
            </p:cNvPr>
            <p:cNvSpPr>
              <a:spLocks/>
            </p:cNvSpPr>
            <p:nvPr/>
          </p:nvSpPr>
          <p:spPr bwMode="auto">
            <a:xfrm>
              <a:off x="4188" y="1220"/>
              <a:ext cx="68" cy="313"/>
            </a:xfrm>
            <a:custGeom>
              <a:avLst/>
              <a:gdLst>
                <a:gd name="T0" fmla="*/ 26 w 68"/>
                <a:gd name="T1" fmla="*/ 4 h 313"/>
                <a:gd name="T2" fmla="*/ 22 w 68"/>
                <a:gd name="T3" fmla="*/ 22 h 313"/>
                <a:gd name="T4" fmla="*/ 25 w 68"/>
                <a:gd name="T5" fmla="*/ 24 h 313"/>
                <a:gd name="T6" fmla="*/ 27 w 68"/>
                <a:gd name="T7" fmla="*/ 30 h 313"/>
                <a:gd name="T8" fmla="*/ 31 w 68"/>
                <a:gd name="T9" fmla="*/ 41 h 313"/>
                <a:gd name="T10" fmla="*/ 27 w 68"/>
                <a:gd name="T11" fmla="*/ 43 h 313"/>
                <a:gd name="T12" fmla="*/ 12 w 68"/>
                <a:gd name="T13" fmla="*/ 58 h 313"/>
                <a:gd name="T14" fmla="*/ 2 w 68"/>
                <a:gd name="T15" fmla="*/ 153 h 313"/>
                <a:gd name="T16" fmla="*/ 0 w 68"/>
                <a:gd name="T17" fmla="*/ 169 h 313"/>
                <a:gd name="T18" fmla="*/ 4 w 68"/>
                <a:gd name="T19" fmla="*/ 179 h 313"/>
                <a:gd name="T20" fmla="*/ 7 w 68"/>
                <a:gd name="T21" fmla="*/ 180 h 313"/>
                <a:gd name="T22" fmla="*/ 7 w 68"/>
                <a:gd name="T23" fmla="*/ 166 h 313"/>
                <a:gd name="T24" fmla="*/ 7 w 68"/>
                <a:gd name="T25" fmla="*/ 172 h 313"/>
                <a:gd name="T26" fmla="*/ 11 w 68"/>
                <a:gd name="T27" fmla="*/ 167 h 313"/>
                <a:gd name="T28" fmla="*/ 13 w 68"/>
                <a:gd name="T29" fmla="*/ 156 h 313"/>
                <a:gd name="T30" fmla="*/ 21 w 68"/>
                <a:gd name="T31" fmla="*/ 237 h 313"/>
                <a:gd name="T32" fmla="*/ 26 w 68"/>
                <a:gd name="T33" fmla="*/ 287 h 313"/>
                <a:gd name="T34" fmla="*/ 23 w 68"/>
                <a:gd name="T35" fmla="*/ 309 h 313"/>
                <a:gd name="T36" fmla="*/ 34 w 68"/>
                <a:gd name="T37" fmla="*/ 307 h 313"/>
                <a:gd name="T38" fmla="*/ 32 w 68"/>
                <a:gd name="T39" fmla="*/ 278 h 313"/>
                <a:gd name="T40" fmla="*/ 35 w 68"/>
                <a:gd name="T41" fmla="*/ 240 h 313"/>
                <a:gd name="T42" fmla="*/ 36 w 68"/>
                <a:gd name="T43" fmla="*/ 276 h 313"/>
                <a:gd name="T44" fmla="*/ 39 w 68"/>
                <a:gd name="T45" fmla="*/ 303 h 313"/>
                <a:gd name="T46" fmla="*/ 47 w 68"/>
                <a:gd name="T47" fmla="*/ 304 h 313"/>
                <a:gd name="T48" fmla="*/ 51 w 68"/>
                <a:gd name="T49" fmla="*/ 237 h 313"/>
                <a:gd name="T50" fmla="*/ 55 w 68"/>
                <a:gd name="T51" fmla="*/ 231 h 313"/>
                <a:gd name="T52" fmla="*/ 65 w 68"/>
                <a:gd name="T53" fmla="*/ 237 h 313"/>
                <a:gd name="T54" fmla="*/ 60 w 68"/>
                <a:gd name="T55" fmla="*/ 159 h 313"/>
                <a:gd name="T56" fmla="*/ 60 w 68"/>
                <a:gd name="T57" fmla="*/ 143 h 313"/>
                <a:gd name="T58" fmla="*/ 60 w 68"/>
                <a:gd name="T59" fmla="*/ 105 h 313"/>
                <a:gd name="T60" fmla="*/ 45 w 68"/>
                <a:gd name="T61" fmla="*/ 52 h 313"/>
                <a:gd name="T62" fmla="*/ 45 w 68"/>
                <a:gd name="T63" fmla="*/ 34 h 313"/>
                <a:gd name="T64" fmla="*/ 47 w 68"/>
                <a:gd name="T65" fmla="*/ 30 h 313"/>
                <a:gd name="T66" fmla="*/ 51 w 68"/>
                <a:gd name="T67" fmla="*/ 25 h 313"/>
                <a:gd name="T68" fmla="*/ 48 w 68"/>
                <a:gd name="T69" fmla="*/ 4 h 313"/>
                <a:gd name="T70" fmla="*/ 41 w 68"/>
                <a:gd name="T71" fmla="*/ 1 h 313"/>
                <a:gd name="T72" fmla="*/ 34 w 68"/>
                <a:gd name="T73" fmla="*/ 3 h 31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
                <a:gd name="T112" fmla="*/ 0 h 313"/>
                <a:gd name="T113" fmla="*/ 68 w 68"/>
                <a:gd name="T114" fmla="*/ 313 h 31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 h="313">
                  <a:moveTo>
                    <a:pt x="34" y="3"/>
                  </a:moveTo>
                  <a:lnTo>
                    <a:pt x="26" y="4"/>
                  </a:lnTo>
                  <a:lnTo>
                    <a:pt x="22" y="16"/>
                  </a:lnTo>
                  <a:lnTo>
                    <a:pt x="22" y="22"/>
                  </a:lnTo>
                  <a:lnTo>
                    <a:pt x="26" y="22"/>
                  </a:lnTo>
                  <a:lnTo>
                    <a:pt x="25" y="24"/>
                  </a:lnTo>
                  <a:lnTo>
                    <a:pt x="26" y="25"/>
                  </a:lnTo>
                  <a:lnTo>
                    <a:pt x="27" y="30"/>
                  </a:lnTo>
                  <a:lnTo>
                    <a:pt x="28" y="30"/>
                  </a:lnTo>
                  <a:lnTo>
                    <a:pt x="31" y="41"/>
                  </a:lnTo>
                  <a:lnTo>
                    <a:pt x="31" y="43"/>
                  </a:lnTo>
                  <a:lnTo>
                    <a:pt x="27" y="43"/>
                  </a:lnTo>
                  <a:lnTo>
                    <a:pt x="21" y="55"/>
                  </a:lnTo>
                  <a:lnTo>
                    <a:pt x="12" y="58"/>
                  </a:lnTo>
                  <a:lnTo>
                    <a:pt x="7" y="67"/>
                  </a:lnTo>
                  <a:lnTo>
                    <a:pt x="2" y="153"/>
                  </a:lnTo>
                  <a:lnTo>
                    <a:pt x="5" y="153"/>
                  </a:lnTo>
                  <a:lnTo>
                    <a:pt x="0" y="169"/>
                  </a:lnTo>
                  <a:lnTo>
                    <a:pt x="2" y="179"/>
                  </a:lnTo>
                  <a:lnTo>
                    <a:pt x="4" y="179"/>
                  </a:lnTo>
                  <a:lnTo>
                    <a:pt x="6" y="180"/>
                  </a:lnTo>
                  <a:lnTo>
                    <a:pt x="7" y="180"/>
                  </a:lnTo>
                  <a:lnTo>
                    <a:pt x="7" y="171"/>
                  </a:lnTo>
                  <a:lnTo>
                    <a:pt x="7" y="166"/>
                  </a:lnTo>
                  <a:lnTo>
                    <a:pt x="8" y="170"/>
                  </a:lnTo>
                  <a:lnTo>
                    <a:pt x="7" y="172"/>
                  </a:lnTo>
                  <a:lnTo>
                    <a:pt x="8" y="175"/>
                  </a:lnTo>
                  <a:lnTo>
                    <a:pt x="11" y="167"/>
                  </a:lnTo>
                  <a:lnTo>
                    <a:pt x="9" y="156"/>
                  </a:lnTo>
                  <a:lnTo>
                    <a:pt x="13" y="156"/>
                  </a:lnTo>
                  <a:lnTo>
                    <a:pt x="11" y="233"/>
                  </a:lnTo>
                  <a:lnTo>
                    <a:pt x="21" y="237"/>
                  </a:lnTo>
                  <a:lnTo>
                    <a:pt x="27" y="283"/>
                  </a:lnTo>
                  <a:lnTo>
                    <a:pt x="26" y="287"/>
                  </a:lnTo>
                  <a:lnTo>
                    <a:pt x="23" y="306"/>
                  </a:lnTo>
                  <a:lnTo>
                    <a:pt x="23" y="309"/>
                  </a:lnTo>
                  <a:lnTo>
                    <a:pt x="32" y="312"/>
                  </a:lnTo>
                  <a:lnTo>
                    <a:pt x="34" y="307"/>
                  </a:lnTo>
                  <a:lnTo>
                    <a:pt x="33" y="289"/>
                  </a:lnTo>
                  <a:lnTo>
                    <a:pt x="32" y="278"/>
                  </a:lnTo>
                  <a:lnTo>
                    <a:pt x="34" y="240"/>
                  </a:lnTo>
                  <a:lnTo>
                    <a:pt x="35" y="240"/>
                  </a:lnTo>
                  <a:lnTo>
                    <a:pt x="39" y="254"/>
                  </a:lnTo>
                  <a:lnTo>
                    <a:pt x="36" y="276"/>
                  </a:lnTo>
                  <a:lnTo>
                    <a:pt x="34" y="279"/>
                  </a:lnTo>
                  <a:lnTo>
                    <a:pt x="39" y="303"/>
                  </a:lnTo>
                  <a:lnTo>
                    <a:pt x="47" y="306"/>
                  </a:lnTo>
                  <a:lnTo>
                    <a:pt x="47" y="304"/>
                  </a:lnTo>
                  <a:lnTo>
                    <a:pt x="42" y="279"/>
                  </a:lnTo>
                  <a:lnTo>
                    <a:pt x="51" y="237"/>
                  </a:lnTo>
                  <a:lnTo>
                    <a:pt x="55" y="235"/>
                  </a:lnTo>
                  <a:lnTo>
                    <a:pt x="55" y="231"/>
                  </a:lnTo>
                  <a:lnTo>
                    <a:pt x="63" y="232"/>
                  </a:lnTo>
                  <a:lnTo>
                    <a:pt x="65" y="237"/>
                  </a:lnTo>
                  <a:lnTo>
                    <a:pt x="67" y="235"/>
                  </a:lnTo>
                  <a:lnTo>
                    <a:pt x="60" y="159"/>
                  </a:lnTo>
                  <a:lnTo>
                    <a:pt x="60" y="143"/>
                  </a:lnTo>
                  <a:lnTo>
                    <a:pt x="61" y="142"/>
                  </a:lnTo>
                  <a:lnTo>
                    <a:pt x="60" y="105"/>
                  </a:lnTo>
                  <a:lnTo>
                    <a:pt x="58" y="61"/>
                  </a:lnTo>
                  <a:lnTo>
                    <a:pt x="45" y="52"/>
                  </a:lnTo>
                  <a:lnTo>
                    <a:pt x="41" y="43"/>
                  </a:lnTo>
                  <a:lnTo>
                    <a:pt x="45" y="34"/>
                  </a:lnTo>
                  <a:lnTo>
                    <a:pt x="47" y="36"/>
                  </a:lnTo>
                  <a:lnTo>
                    <a:pt x="47" y="30"/>
                  </a:lnTo>
                  <a:lnTo>
                    <a:pt x="47" y="27"/>
                  </a:lnTo>
                  <a:lnTo>
                    <a:pt x="51" y="25"/>
                  </a:lnTo>
                  <a:lnTo>
                    <a:pt x="52" y="13"/>
                  </a:lnTo>
                  <a:lnTo>
                    <a:pt x="48" y="4"/>
                  </a:lnTo>
                  <a:lnTo>
                    <a:pt x="46" y="1"/>
                  </a:lnTo>
                  <a:lnTo>
                    <a:pt x="41" y="1"/>
                  </a:lnTo>
                  <a:lnTo>
                    <a:pt x="37" y="0"/>
                  </a:lnTo>
                  <a:lnTo>
                    <a:pt x="34" y="3"/>
                  </a:lnTo>
                </a:path>
              </a:pathLst>
            </a:custGeom>
            <a:solidFill>
              <a:schemeClr val="tx2"/>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36" name="Freeform 176">
              <a:extLst>
                <a:ext uri="{FF2B5EF4-FFF2-40B4-BE49-F238E27FC236}">
                  <a16:creationId xmlns:a16="http://schemas.microsoft.com/office/drawing/2014/main" id="{B860ED32-07A4-48EC-BE29-0684A8042C38}"/>
                </a:ext>
              </a:extLst>
            </p:cNvPr>
            <p:cNvSpPr>
              <a:spLocks/>
            </p:cNvSpPr>
            <p:nvPr/>
          </p:nvSpPr>
          <p:spPr bwMode="auto">
            <a:xfrm>
              <a:off x="4576" y="1197"/>
              <a:ext cx="76" cy="319"/>
            </a:xfrm>
            <a:custGeom>
              <a:avLst/>
              <a:gdLst>
                <a:gd name="T0" fmla="*/ 46 w 76"/>
                <a:gd name="T1" fmla="*/ 4 h 319"/>
                <a:gd name="T2" fmla="*/ 50 w 76"/>
                <a:gd name="T3" fmla="*/ 22 h 319"/>
                <a:gd name="T4" fmla="*/ 47 w 76"/>
                <a:gd name="T5" fmla="*/ 23 h 319"/>
                <a:gd name="T6" fmla="*/ 45 w 76"/>
                <a:gd name="T7" fmla="*/ 31 h 319"/>
                <a:gd name="T8" fmla="*/ 40 w 76"/>
                <a:gd name="T9" fmla="*/ 41 h 319"/>
                <a:gd name="T10" fmla="*/ 45 w 76"/>
                <a:gd name="T11" fmla="*/ 43 h 319"/>
                <a:gd name="T12" fmla="*/ 62 w 76"/>
                <a:gd name="T13" fmla="*/ 59 h 319"/>
                <a:gd name="T14" fmla="*/ 72 w 76"/>
                <a:gd name="T15" fmla="*/ 156 h 319"/>
                <a:gd name="T16" fmla="*/ 75 w 76"/>
                <a:gd name="T17" fmla="*/ 172 h 319"/>
                <a:gd name="T18" fmla="*/ 69 w 76"/>
                <a:gd name="T19" fmla="*/ 182 h 319"/>
                <a:gd name="T20" fmla="*/ 67 w 76"/>
                <a:gd name="T21" fmla="*/ 184 h 319"/>
                <a:gd name="T22" fmla="*/ 67 w 76"/>
                <a:gd name="T23" fmla="*/ 169 h 319"/>
                <a:gd name="T24" fmla="*/ 67 w 76"/>
                <a:gd name="T25" fmla="*/ 177 h 319"/>
                <a:gd name="T26" fmla="*/ 63 w 76"/>
                <a:gd name="T27" fmla="*/ 172 h 319"/>
                <a:gd name="T28" fmla="*/ 60 w 76"/>
                <a:gd name="T29" fmla="*/ 159 h 319"/>
                <a:gd name="T30" fmla="*/ 51 w 76"/>
                <a:gd name="T31" fmla="*/ 243 h 319"/>
                <a:gd name="T32" fmla="*/ 46 w 76"/>
                <a:gd name="T33" fmla="*/ 293 h 319"/>
                <a:gd name="T34" fmla="*/ 48 w 76"/>
                <a:gd name="T35" fmla="*/ 315 h 319"/>
                <a:gd name="T36" fmla="*/ 37 w 76"/>
                <a:gd name="T37" fmla="*/ 313 h 319"/>
                <a:gd name="T38" fmla="*/ 39 w 76"/>
                <a:gd name="T39" fmla="*/ 284 h 319"/>
                <a:gd name="T40" fmla="*/ 35 w 76"/>
                <a:gd name="T41" fmla="*/ 244 h 319"/>
                <a:gd name="T42" fmla="*/ 34 w 76"/>
                <a:gd name="T43" fmla="*/ 282 h 319"/>
                <a:gd name="T44" fmla="*/ 31 w 76"/>
                <a:gd name="T45" fmla="*/ 309 h 319"/>
                <a:gd name="T46" fmla="*/ 22 w 76"/>
                <a:gd name="T47" fmla="*/ 310 h 319"/>
                <a:gd name="T48" fmla="*/ 18 w 76"/>
                <a:gd name="T49" fmla="*/ 243 h 319"/>
                <a:gd name="T50" fmla="*/ 13 w 76"/>
                <a:gd name="T51" fmla="*/ 237 h 319"/>
                <a:gd name="T52" fmla="*/ 2 w 76"/>
                <a:gd name="T53" fmla="*/ 243 h 319"/>
                <a:gd name="T54" fmla="*/ 8 w 76"/>
                <a:gd name="T55" fmla="*/ 162 h 319"/>
                <a:gd name="T56" fmla="*/ 7 w 76"/>
                <a:gd name="T57" fmla="*/ 146 h 319"/>
                <a:gd name="T58" fmla="*/ 8 w 76"/>
                <a:gd name="T59" fmla="*/ 107 h 319"/>
                <a:gd name="T60" fmla="*/ 25 w 76"/>
                <a:gd name="T61" fmla="*/ 53 h 319"/>
                <a:gd name="T62" fmla="*/ 25 w 76"/>
                <a:gd name="T63" fmla="*/ 34 h 319"/>
                <a:gd name="T64" fmla="*/ 22 w 76"/>
                <a:gd name="T65" fmla="*/ 31 h 319"/>
                <a:gd name="T66" fmla="*/ 18 w 76"/>
                <a:gd name="T67" fmla="*/ 25 h 319"/>
                <a:gd name="T68" fmla="*/ 21 w 76"/>
                <a:gd name="T69" fmla="*/ 4 h 319"/>
                <a:gd name="T70" fmla="*/ 29 w 76"/>
                <a:gd name="T71" fmla="*/ 0 h 319"/>
                <a:gd name="T72" fmla="*/ 37 w 76"/>
                <a:gd name="T73" fmla="*/ 1 h 31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6"/>
                <a:gd name="T112" fmla="*/ 0 h 319"/>
                <a:gd name="T113" fmla="*/ 76 w 76"/>
                <a:gd name="T114" fmla="*/ 319 h 31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6" h="319">
                  <a:moveTo>
                    <a:pt x="37" y="1"/>
                  </a:moveTo>
                  <a:lnTo>
                    <a:pt x="46" y="4"/>
                  </a:lnTo>
                  <a:lnTo>
                    <a:pt x="50" y="17"/>
                  </a:lnTo>
                  <a:lnTo>
                    <a:pt x="50" y="22"/>
                  </a:lnTo>
                  <a:lnTo>
                    <a:pt x="46" y="22"/>
                  </a:lnTo>
                  <a:lnTo>
                    <a:pt x="47" y="23"/>
                  </a:lnTo>
                  <a:lnTo>
                    <a:pt x="46" y="25"/>
                  </a:lnTo>
                  <a:lnTo>
                    <a:pt x="45" y="31"/>
                  </a:lnTo>
                  <a:lnTo>
                    <a:pt x="43" y="31"/>
                  </a:lnTo>
                  <a:lnTo>
                    <a:pt x="40" y="41"/>
                  </a:lnTo>
                  <a:lnTo>
                    <a:pt x="40" y="43"/>
                  </a:lnTo>
                  <a:lnTo>
                    <a:pt x="45" y="43"/>
                  </a:lnTo>
                  <a:lnTo>
                    <a:pt x="51" y="55"/>
                  </a:lnTo>
                  <a:lnTo>
                    <a:pt x="62" y="59"/>
                  </a:lnTo>
                  <a:lnTo>
                    <a:pt x="67" y="69"/>
                  </a:lnTo>
                  <a:lnTo>
                    <a:pt x="72" y="156"/>
                  </a:lnTo>
                  <a:lnTo>
                    <a:pt x="69" y="156"/>
                  </a:lnTo>
                  <a:lnTo>
                    <a:pt x="75" y="172"/>
                  </a:lnTo>
                  <a:lnTo>
                    <a:pt x="72" y="182"/>
                  </a:lnTo>
                  <a:lnTo>
                    <a:pt x="69" y="182"/>
                  </a:lnTo>
                  <a:lnTo>
                    <a:pt x="68" y="184"/>
                  </a:lnTo>
                  <a:lnTo>
                    <a:pt x="67" y="184"/>
                  </a:lnTo>
                  <a:lnTo>
                    <a:pt x="68" y="174"/>
                  </a:lnTo>
                  <a:lnTo>
                    <a:pt x="67" y="169"/>
                  </a:lnTo>
                  <a:lnTo>
                    <a:pt x="66" y="173"/>
                  </a:lnTo>
                  <a:lnTo>
                    <a:pt x="67" y="177"/>
                  </a:lnTo>
                  <a:lnTo>
                    <a:pt x="65" y="178"/>
                  </a:lnTo>
                  <a:lnTo>
                    <a:pt x="63" y="172"/>
                  </a:lnTo>
                  <a:lnTo>
                    <a:pt x="64" y="159"/>
                  </a:lnTo>
                  <a:lnTo>
                    <a:pt x="60" y="159"/>
                  </a:lnTo>
                  <a:lnTo>
                    <a:pt x="63" y="238"/>
                  </a:lnTo>
                  <a:lnTo>
                    <a:pt x="51" y="243"/>
                  </a:lnTo>
                  <a:lnTo>
                    <a:pt x="45" y="289"/>
                  </a:lnTo>
                  <a:lnTo>
                    <a:pt x="46" y="293"/>
                  </a:lnTo>
                  <a:lnTo>
                    <a:pt x="48" y="313"/>
                  </a:lnTo>
                  <a:lnTo>
                    <a:pt x="48" y="315"/>
                  </a:lnTo>
                  <a:lnTo>
                    <a:pt x="39" y="318"/>
                  </a:lnTo>
                  <a:lnTo>
                    <a:pt x="37" y="313"/>
                  </a:lnTo>
                  <a:lnTo>
                    <a:pt x="38" y="295"/>
                  </a:lnTo>
                  <a:lnTo>
                    <a:pt x="39" y="284"/>
                  </a:lnTo>
                  <a:lnTo>
                    <a:pt x="36" y="244"/>
                  </a:lnTo>
                  <a:lnTo>
                    <a:pt x="35" y="244"/>
                  </a:lnTo>
                  <a:lnTo>
                    <a:pt x="31" y="259"/>
                  </a:lnTo>
                  <a:lnTo>
                    <a:pt x="34" y="282"/>
                  </a:lnTo>
                  <a:lnTo>
                    <a:pt x="37" y="285"/>
                  </a:lnTo>
                  <a:lnTo>
                    <a:pt x="31" y="309"/>
                  </a:lnTo>
                  <a:lnTo>
                    <a:pt x="23" y="313"/>
                  </a:lnTo>
                  <a:lnTo>
                    <a:pt x="22" y="310"/>
                  </a:lnTo>
                  <a:lnTo>
                    <a:pt x="27" y="285"/>
                  </a:lnTo>
                  <a:lnTo>
                    <a:pt x="18" y="243"/>
                  </a:lnTo>
                  <a:lnTo>
                    <a:pt x="13" y="239"/>
                  </a:lnTo>
                  <a:lnTo>
                    <a:pt x="13" y="237"/>
                  </a:lnTo>
                  <a:lnTo>
                    <a:pt x="5" y="237"/>
                  </a:lnTo>
                  <a:lnTo>
                    <a:pt x="2" y="243"/>
                  </a:lnTo>
                  <a:lnTo>
                    <a:pt x="0" y="239"/>
                  </a:lnTo>
                  <a:lnTo>
                    <a:pt x="8" y="162"/>
                  </a:lnTo>
                  <a:lnTo>
                    <a:pt x="7" y="162"/>
                  </a:lnTo>
                  <a:lnTo>
                    <a:pt x="7" y="146"/>
                  </a:lnTo>
                  <a:lnTo>
                    <a:pt x="6" y="144"/>
                  </a:lnTo>
                  <a:lnTo>
                    <a:pt x="8" y="107"/>
                  </a:lnTo>
                  <a:lnTo>
                    <a:pt x="10" y="62"/>
                  </a:lnTo>
                  <a:lnTo>
                    <a:pt x="25" y="53"/>
                  </a:lnTo>
                  <a:lnTo>
                    <a:pt x="29" y="43"/>
                  </a:lnTo>
                  <a:lnTo>
                    <a:pt x="25" y="34"/>
                  </a:lnTo>
                  <a:lnTo>
                    <a:pt x="23" y="36"/>
                  </a:lnTo>
                  <a:lnTo>
                    <a:pt x="22" y="31"/>
                  </a:lnTo>
                  <a:lnTo>
                    <a:pt x="22" y="27"/>
                  </a:lnTo>
                  <a:lnTo>
                    <a:pt x="18" y="25"/>
                  </a:lnTo>
                  <a:lnTo>
                    <a:pt x="17" y="13"/>
                  </a:lnTo>
                  <a:lnTo>
                    <a:pt x="21" y="4"/>
                  </a:lnTo>
                  <a:lnTo>
                    <a:pt x="24" y="0"/>
                  </a:lnTo>
                  <a:lnTo>
                    <a:pt x="29" y="0"/>
                  </a:lnTo>
                  <a:lnTo>
                    <a:pt x="33" y="0"/>
                  </a:lnTo>
                  <a:lnTo>
                    <a:pt x="37" y="1"/>
                  </a:lnTo>
                </a:path>
              </a:pathLst>
            </a:custGeom>
            <a:solidFill>
              <a:schemeClr val="tx2"/>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37" name="Freeform 177">
              <a:extLst>
                <a:ext uri="{FF2B5EF4-FFF2-40B4-BE49-F238E27FC236}">
                  <a16:creationId xmlns:a16="http://schemas.microsoft.com/office/drawing/2014/main" id="{E0E1F142-5019-472F-A247-54B90C094A00}"/>
                </a:ext>
              </a:extLst>
            </p:cNvPr>
            <p:cNvSpPr>
              <a:spLocks/>
            </p:cNvSpPr>
            <p:nvPr/>
          </p:nvSpPr>
          <p:spPr bwMode="auto">
            <a:xfrm>
              <a:off x="4304" y="1104"/>
              <a:ext cx="35" cy="224"/>
            </a:xfrm>
            <a:custGeom>
              <a:avLst/>
              <a:gdLst>
                <a:gd name="T0" fmla="*/ 8 w 35"/>
                <a:gd name="T1" fmla="*/ 4 h 224"/>
                <a:gd name="T2" fmla="*/ 8 w 35"/>
                <a:gd name="T3" fmla="*/ 10 h 224"/>
                <a:gd name="T4" fmla="*/ 9 w 35"/>
                <a:gd name="T5" fmla="*/ 11 h 224"/>
                <a:gd name="T6" fmla="*/ 7 w 35"/>
                <a:gd name="T7" fmla="*/ 16 h 224"/>
                <a:gd name="T8" fmla="*/ 8 w 35"/>
                <a:gd name="T9" fmla="*/ 18 h 224"/>
                <a:gd name="T10" fmla="*/ 8 w 35"/>
                <a:gd name="T11" fmla="*/ 19 h 224"/>
                <a:gd name="T12" fmla="*/ 9 w 35"/>
                <a:gd name="T13" fmla="*/ 25 h 224"/>
                <a:gd name="T14" fmla="*/ 9 w 35"/>
                <a:gd name="T15" fmla="*/ 26 h 224"/>
                <a:gd name="T16" fmla="*/ 3 w 35"/>
                <a:gd name="T17" fmla="*/ 33 h 224"/>
                <a:gd name="T18" fmla="*/ 0 w 35"/>
                <a:gd name="T19" fmla="*/ 79 h 224"/>
                <a:gd name="T20" fmla="*/ 4 w 35"/>
                <a:gd name="T21" fmla="*/ 87 h 224"/>
                <a:gd name="T22" fmla="*/ 2 w 35"/>
                <a:gd name="T23" fmla="*/ 112 h 224"/>
                <a:gd name="T24" fmla="*/ 5 w 35"/>
                <a:gd name="T25" fmla="*/ 115 h 224"/>
                <a:gd name="T26" fmla="*/ 6 w 35"/>
                <a:gd name="T27" fmla="*/ 154 h 224"/>
                <a:gd name="T28" fmla="*/ 7 w 35"/>
                <a:gd name="T29" fmla="*/ 194 h 224"/>
                <a:gd name="T30" fmla="*/ 7 w 35"/>
                <a:gd name="T31" fmla="*/ 195 h 224"/>
                <a:gd name="T32" fmla="*/ 1 w 35"/>
                <a:gd name="T33" fmla="*/ 203 h 224"/>
                <a:gd name="T34" fmla="*/ 2 w 35"/>
                <a:gd name="T35" fmla="*/ 204 h 224"/>
                <a:gd name="T36" fmla="*/ 4 w 35"/>
                <a:gd name="T37" fmla="*/ 205 h 224"/>
                <a:gd name="T38" fmla="*/ 7 w 35"/>
                <a:gd name="T39" fmla="*/ 204 h 224"/>
                <a:gd name="T40" fmla="*/ 11 w 35"/>
                <a:gd name="T41" fmla="*/ 202 h 224"/>
                <a:gd name="T42" fmla="*/ 14 w 35"/>
                <a:gd name="T43" fmla="*/ 200 h 224"/>
                <a:gd name="T44" fmla="*/ 14 w 35"/>
                <a:gd name="T45" fmla="*/ 207 h 224"/>
                <a:gd name="T46" fmla="*/ 15 w 35"/>
                <a:gd name="T47" fmla="*/ 207 h 224"/>
                <a:gd name="T48" fmla="*/ 13 w 35"/>
                <a:gd name="T49" fmla="*/ 213 h 224"/>
                <a:gd name="T50" fmla="*/ 14 w 35"/>
                <a:gd name="T51" fmla="*/ 222 h 224"/>
                <a:gd name="T52" fmla="*/ 16 w 35"/>
                <a:gd name="T53" fmla="*/ 223 h 224"/>
                <a:gd name="T54" fmla="*/ 20 w 35"/>
                <a:gd name="T55" fmla="*/ 215 h 224"/>
                <a:gd name="T56" fmla="*/ 20 w 35"/>
                <a:gd name="T57" fmla="*/ 210 h 224"/>
                <a:gd name="T58" fmla="*/ 21 w 35"/>
                <a:gd name="T59" fmla="*/ 209 h 224"/>
                <a:gd name="T60" fmla="*/ 22 w 35"/>
                <a:gd name="T61" fmla="*/ 159 h 224"/>
                <a:gd name="T62" fmla="*/ 21 w 35"/>
                <a:gd name="T63" fmla="*/ 154 h 224"/>
                <a:gd name="T64" fmla="*/ 25 w 35"/>
                <a:gd name="T65" fmla="*/ 120 h 224"/>
                <a:gd name="T66" fmla="*/ 27 w 35"/>
                <a:gd name="T67" fmla="*/ 118 h 224"/>
                <a:gd name="T68" fmla="*/ 28 w 35"/>
                <a:gd name="T69" fmla="*/ 83 h 224"/>
                <a:gd name="T70" fmla="*/ 34 w 35"/>
                <a:gd name="T71" fmla="*/ 78 h 224"/>
                <a:gd name="T72" fmla="*/ 32 w 35"/>
                <a:gd name="T73" fmla="*/ 40 h 224"/>
                <a:gd name="T74" fmla="*/ 22 w 35"/>
                <a:gd name="T75" fmla="*/ 30 h 224"/>
                <a:gd name="T76" fmla="*/ 20 w 35"/>
                <a:gd name="T77" fmla="*/ 26 h 224"/>
                <a:gd name="T78" fmla="*/ 19 w 35"/>
                <a:gd name="T79" fmla="*/ 23 h 224"/>
                <a:gd name="T80" fmla="*/ 21 w 35"/>
                <a:gd name="T81" fmla="*/ 20 h 224"/>
                <a:gd name="T82" fmla="*/ 22 w 35"/>
                <a:gd name="T83" fmla="*/ 18 h 224"/>
                <a:gd name="T84" fmla="*/ 22 w 35"/>
                <a:gd name="T85" fmla="*/ 15 h 224"/>
                <a:gd name="T86" fmla="*/ 23 w 35"/>
                <a:gd name="T87" fmla="*/ 13 h 224"/>
                <a:gd name="T88" fmla="*/ 23 w 35"/>
                <a:gd name="T89" fmla="*/ 10 h 224"/>
                <a:gd name="T90" fmla="*/ 22 w 35"/>
                <a:gd name="T91" fmla="*/ 8 h 224"/>
                <a:gd name="T92" fmla="*/ 22 w 35"/>
                <a:gd name="T93" fmla="*/ 4 h 224"/>
                <a:gd name="T94" fmla="*/ 20 w 35"/>
                <a:gd name="T95" fmla="*/ 1 h 224"/>
                <a:gd name="T96" fmla="*/ 17 w 35"/>
                <a:gd name="T97" fmla="*/ 0 h 224"/>
                <a:gd name="T98" fmla="*/ 15 w 35"/>
                <a:gd name="T99" fmla="*/ 0 h 224"/>
                <a:gd name="T100" fmla="*/ 13 w 35"/>
                <a:gd name="T101" fmla="*/ 0 h 224"/>
                <a:gd name="T102" fmla="*/ 11 w 35"/>
                <a:gd name="T103" fmla="*/ 1 h 224"/>
                <a:gd name="T104" fmla="*/ 8 w 35"/>
                <a:gd name="T105" fmla="*/ 4 h 22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5"/>
                <a:gd name="T160" fmla="*/ 0 h 224"/>
                <a:gd name="T161" fmla="*/ 35 w 35"/>
                <a:gd name="T162" fmla="*/ 224 h 22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5" h="224">
                  <a:moveTo>
                    <a:pt x="8" y="4"/>
                  </a:moveTo>
                  <a:lnTo>
                    <a:pt x="8" y="10"/>
                  </a:lnTo>
                  <a:lnTo>
                    <a:pt x="9" y="11"/>
                  </a:lnTo>
                  <a:lnTo>
                    <a:pt x="7" y="16"/>
                  </a:lnTo>
                  <a:lnTo>
                    <a:pt x="8" y="18"/>
                  </a:lnTo>
                  <a:lnTo>
                    <a:pt x="8" y="19"/>
                  </a:lnTo>
                  <a:lnTo>
                    <a:pt x="9" y="25"/>
                  </a:lnTo>
                  <a:lnTo>
                    <a:pt x="9" y="26"/>
                  </a:lnTo>
                  <a:lnTo>
                    <a:pt x="3" y="33"/>
                  </a:lnTo>
                  <a:lnTo>
                    <a:pt x="0" y="79"/>
                  </a:lnTo>
                  <a:lnTo>
                    <a:pt x="4" y="87"/>
                  </a:lnTo>
                  <a:lnTo>
                    <a:pt x="2" y="112"/>
                  </a:lnTo>
                  <a:lnTo>
                    <a:pt x="5" y="115"/>
                  </a:lnTo>
                  <a:lnTo>
                    <a:pt x="6" y="154"/>
                  </a:lnTo>
                  <a:lnTo>
                    <a:pt x="7" y="194"/>
                  </a:lnTo>
                  <a:lnTo>
                    <a:pt x="7" y="195"/>
                  </a:lnTo>
                  <a:lnTo>
                    <a:pt x="1" y="203"/>
                  </a:lnTo>
                  <a:lnTo>
                    <a:pt x="2" y="204"/>
                  </a:lnTo>
                  <a:lnTo>
                    <a:pt x="4" y="205"/>
                  </a:lnTo>
                  <a:lnTo>
                    <a:pt x="7" y="204"/>
                  </a:lnTo>
                  <a:lnTo>
                    <a:pt x="11" y="202"/>
                  </a:lnTo>
                  <a:lnTo>
                    <a:pt x="14" y="200"/>
                  </a:lnTo>
                  <a:lnTo>
                    <a:pt x="14" y="207"/>
                  </a:lnTo>
                  <a:lnTo>
                    <a:pt x="15" y="207"/>
                  </a:lnTo>
                  <a:lnTo>
                    <a:pt x="13" y="213"/>
                  </a:lnTo>
                  <a:lnTo>
                    <a:pt x="14" y="222"/>
                  </a:lnTo>
                  <a:lnTo>
                    <a:pt x="16" y="223"/>
                  </a:lnTo>
                  <a:lnTo>
                    <a:pt x="20" y="215"/>
                  </a:lnTo>
                  <a:lnTo>
                    <a:pt x="20" y="210"/>
                  </a:lnTo>
                  <a:lnTo>
                    <a:pt x="21" y="209"/>
                  </a:lnTo>
                  <a:lnTo>
                    <a:pt x="22" y="159"/>
                  </a:lnTo>
                  <a:lnTo>
                    <a:pt x="21" y="154"/>
                  </a:lnTo>
                  <a:lnTo>
                    <a:pt x="25" y="120"/>
                  </a:lnTo>
                  <a:lnTo>
                    <a:pt x="27" y="118"/>
                  </a:lnTo>
                  <a:lnTo>
                    <a:pt x="28" y="83"/>
                  </a:lnTo>
                  <a:lnTo>
                    <a:pt x="34" y="78"/>
                  </a:lnTo>
                  <a:lnTo>
                    <a:pt x="32" y="40"/>
                  </a:lnTo>
                  <a:lnTo>
                    <a:pt x="22" y="30"/>
                  </a:lnTo>
                  <a:lnTo>
                    <a:pt x="20" y="26"/>
                  </a:lnTo>
                  <a:lnTo>
                    <a:pt x="19" y="23"/>
                  </a:lnTo>
                  <a:lnTo>
                    <a:pt x="21" y="20"/>
                  </a:lnTo>
                  <a:lnTo>
                    <a:pt x="22" y="18"/>
                  </a:lnTo>
                  <a:lnTo>
                    <a:pt x="22" y="15"/>
                  </a:lnTo>
                  <a:lnTo>
                    <a:pt x="23" y="13"/>
                  </a:lnTo>
                  <a:lnTo>
                    <a:pt x="23" y="10"/>
                  </a:lnTo>
                  <a:lnTo>
                    <a:pt x="22" y="8"/>
                  </a:lnTo>
                  <a:lnTo>
                    <a:pt x="22" y="4"/>
                  </a:lnTo>
                  <a:lnTo>
                    <a:pt x="20" y="1"/>
                  </a:lnTo>
                  <a:lnTo>
                    <a:pt x="17" y="0"/>
                  </a:lnTo>
                  <a:lnTo>
                    <a:pt x="15" y="0"/>
                  </a:lnTo>
                  <a:lnTo>
                    <a:pt x="13" y="0"/>
                  </a:lnTo>
                  <a:lnTo>
                    <a:pt x="11" y="1"/>
                  </a:lnTo>
                  <a:lnTo>
                    <a:pt x="8" y="4"/>
                  </a:lnTo>
                </a:path>
              </a:pathLst>
            </a:custGeom>
            <a:solidFill>
              <a:schemeClr val="tx2"/>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nvGrpSpPr>
            <p:cNvPr id="238" name="Group 178">
              <a:extLst>
                <a:ext uri="{FF2B5EF4-FFF2-40B4-BE49-F238E27FC236}">
                  <a16:creationId xmlns:a16="http://schemas.microsoft.com/office/drawing/2014/main" id="{F37F4FD2-CCF2-49FF-8F9E-D8D81165BB1A}"/>
                </a:ext>
              </a:extLst>
            </p:cNvPr>
            <p:cNvGrpSpPr>
              <a:grpSpLocks/>
            </p:cNvGrpSpPr>
            <p:nvPr/>
          </p:nvGrpSpPr>
          <p:grpSpPr bwMode="auto">
            <a:xfrm>
              <a:off x="4313" y="1226"/>
              <a:ext cx="264" cy="347"/>
              <a:chOff x="4313" y="1226"/>
              <a:chExt cx="264" cy="347"/>
            </a:xfrm>
          </p:grpSpPr>
          <p:sp>
            <p:nvSpPr>
              <p:cNvPr id="239" name="Freeform 179">
                <a:extLst>
                  <a:ext uri="{FF2B5EF4-FFF2-40B4-BE49-F238E27FC236}">
                    <a16:creationId xmlns:a16="http://schemas.microsoft.com/office/drawing/2014/main" id="{B2E6F236-66C5-4203-BCDB-C001106DCD16}"/>
                  </a:ext>
                </a:extLst>
              </p:cNvPr>
              <p:cNvSpPr>
                <a:spLocks/>
              </p:cNvSpPr>
              <p:nvPr/>
            </p:nvSpPr>
            <p:spPr bwMode="auto">
              <a:xfrm>
                <a:off x="4402" y="1227"/>
                <a:ext cx="74" cy="346"/>
              </a:xfrm>
              <a:custGeom>
                <a:avLst/>
                <a:gdLst>
                  <a:gd name="T0" fmla="*/ 29 w 74"/>
                  <a:gd name="T1" fmla="*/ 4 h 346"/>
                  <a:gd name="T2" fmla="*/ 25 w 74"/>
                  <a:gd name="T3" fmla="*/ 23 h 346"/>
                  <a:gd name="T4" fmla="*/ 27 w 74"/>
                  <a:gd name="T5" fmla="*/ 26 h 346"/>
                  <a:gd name="T6" fmla="*/ 30 w 74"/>
                  <a:gd name="T7" fmla="*/ 32 h 346"/>
                  <a:gd name="T8" fmla="*/ 33 w 74"/>
                  <a:gd name="T9" fmla="*/ 45 h 346"/>
                  <a:gd name="T10" fmla="*/ 30 w 74"/>
                  <a:gd name="T11" fmla="*/ 46 h 346"/>
                  <a:gd name="T12" fmla="*/ 13 w 74"/>
                  <a:gd name="T13" fmla="*/ 64 h 346"/>
                  <a:gd name="T14" fmla="*/ 2 w 74"/>
                  <a:gd name="T15" fmla="*/ 169 h 346"/>
                  <a:gd name="T16" fmla="*/ 0 w 74"/>
                  <a:gd name="T17" fmla="*/ 187 h 346"/>
                  <a:gd name="T18" fmla="*/ 5 w 74"/>
                  <a:gd name="T19" fmla="*/ 197 h 346"/>
                  <a:gd name="T20" fmla="*/ 7 w 74"/>
                  <a:gd name="T21" fmla="*/ 199 h 346"/>
                  <a:gd name="T22" fmla="*/ 7 w 74"/>
                  <a:gd name="T23" fmla="*/ 183 h 346"/>
                  <a:gd name="T24" fmla="*/ 7 w 74"/>
                  <a:gd name="T25" fmla="*/ 190 h 346"/>
                  <a:gd name="T26" fmla="*/ 12 w 74"/>
                  <a:gd name="T27" fmla="*/ 185 h 346"/>
                  <a:gd name="T28" fmla="*/ 14 w 74"/>
                  <a:gd name="T29" fmla="*/ 173 h 346"/>
                  <a:gd name="T30" fmla="*/ 24 w 74"/>
                  <a:gd name="T31" fmla="*/ 263 h 346"/>
                  <a:gd name="T32" fmla="*/ 29 w 74"/>
                  <a:gd name="T33" fmla="*/ 317 h 346"/>
                  <a:gd name="T34" fmla="*/ 26 w 74"/>
                  <a:gd name="T35" fmla="*/ 342 h 346"/>
                  <a:gd name="T36" fmla="*/ 38 w 74"/>
                  <a:gd name="T37" fmla="*/ 339 h 346"/>
                  <a:gd name="T38" fmla="*/ 34 w 74"/>
                  <a:gd name="T39" fmla="*/ 308 h 346"/>
                  <a:gd name="T40" fmla="*/ 39 w 74"/>
                  <a:gd name="T41" fmla="*/ 265 h 346"/>
                  <a:gd name="T42" fmla="*/ 40 w 74"/>
                  <a:gd name="T43" fmla="*/ 307 h 346"/>
                  <a:gd name="T44" fmla="*/ 43 w 74"/>
                  <a:gd name="T45" fmla="*/ 335 h 346"/>
                  <a:gd name="T46" fmla="*/ 52 w 74"/>
                  <a:gd name="T47" fmla="*/ 336 h 346"/>
                  <a:gd name="T48" fmla="*/ 55 w 74"/>
                  <a:gd name="T49" fmla="*/ 263 h 346"/>
                  <a:gd name="T50" fmla="*/ 60 w 74"/>
                  <a:gd name="T51" fmla="*/ 256 h 346"/>
                  <a:gd name="T52" fmla="*/ 71 w 74"/>
                  <a:gd name="T53" fmla="*/ 263 h 346"/>
                  <a:gd name="T54" fmla="*/ 65 w 74"/>
                  <a:gd name="T55" fmla="*/ 175 h 346"/>
                  <a:gd name="T56" fmla="*/ 67 w 74"/>
                  <a:gd name="T57" fmla="*/ 158 h 346"/>
                  <a:gd name="T58" fmla="*/ 66 w 74"/>
                  <a:gd name="T59" fmla="*/ 115 h 346"/>
                  <a:gd name="T60" fmla="*/ 49 w 74"/>
                  <a:gd name="T61" fmla="*/ 58 h 346"/>
                  <a:gd name="T62" fmla="*/ 48 w 74"/>
                  <a:gd name="T63" fmla="*/ 37 h 346"/>
                  <a:gd name="T64" fmla="*/ 52 w 74"/>
                  <a:gd name="T65" fmla="*/ 33 h 346"/>
                  <a:gd name="T66" fmla="*/ 55 w 74"/>
                  <a:gd name="T67" fmla="*/ 28 h 346"/>
                  <a:gd name="T68" fmla="*/ 54 w 74"/>
                  <a:gd name="T69" fmla="*/ 4 h 346"/>
                  <a:gd name="T70" fmla="*/ 44 w 74"/>
                  <a:gd name="T71" fmla="*/ 1 h 346"/>
                  <a:gd name="T72" fmla="*/ 37 w 74"/>
                  <a:gd name="T73" fmla="*/ 3 h 34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
                  <a:gd name="T112" fmla="*/ 0 h 346"/>
                  <a:gd name="T113" fmla="*/ 74 w 74"/>
                  <a:gd name="T114" fmla="*/ 346 h 34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 h="346">
                    <a:moveTo>
                      <a:pt x="37" y="3"/>
                    </a:moveTo>
                    <a:lnTo>
                      <a:pt x="29" y="4"/>
                    </a:lnTo>
                    <a:lnTo>
                      <a:pt x="25" y="17"/>
                    </a:lnTo>
                    <a:lnTo>
                      <a:pt x="25" y="23"/>
                    </a:lnTo>
                    <a:lnTo>
                      <a:pt x="29" y="23"/>
                    </a:lnTo>
                    <a:lnTo>
                      <a:pt x="27" y="26"/>
                    </a:lnTo>
                    <a:lnTo>
                      <a:pt x="29" y="27"/>
                    </a:lnTo>
                    <a:lnTo>
                      <a:pt x="30" y="32"/>
                    </a:lnTo>
                    <a:lnTo>
                      <a:pt x="30" y="33"/>
                    </a:lnTo>
                    <a:lnTo>
                      <a:pt x="33" y="45"/>
                    </a:lnTo>
                    <a:lnTo>
                      <a:pt x="33" y="46"/>
                    </a:lnTo>
                    <a:lnTo>
                      <a:pt x="30" y="46"/>
                    </a:lnTo>
                    <a:lnTo>
                      <a:pt x="23" y="60"/>
                    </a:lnTo>
                    <a:lnTo>
                      <a:pt x="13" y="64"/>
                    </a:lnTo>
                    <a:lnTo>
                      <a:pt x="7" y="74"/>
                    </a:lnTo>
                    <a:lnTo>
                      <a:pt x="2" y="169"/>
                    </a:lnTo>
                    <a:lnTo>
                      <a:pt x="5" y="170"/>
                    </a:lnTo>
                    <a:lnTo>
                      <a:pt x="0" y="187"/>
                    </a:lnTo>
                    <a:lnTo>
                      <a:pt x="2" y="197"/>
                    </a:lnTo>
                    <a:lnTo>
                      <a:pt x="5" y="197"/>
                    </a:lnTo>
                    <a:lnTo>
                      <a:pt x="6" y="199"/>
                    </a:lnTo>
                    <a:lnTo>
                      <a:pt x="7" y="199"/>
                    </a:lnTo>
                    <a:lnTo>
                      <a:pt x="6" y="189"/>
                    </a:lnTo>
                    <a:lnTo>
                      <a:pt x="7" y="183"/>
                    </a:lnTo>
                    <a:lnTo>
                      <a:pt x="9" y="188"/>
                    </a:lnTo>
                    <a:lnTo>
                      <a:pt x="7" y="190"/>
                    </a:lnTo>
                    <a:lnTo>
                      <a:pt x="9" y="193"/>
                    </a:lnTo>
                    <a:lnTo>
                      <a:pt x="12" y="185"/>
                    </a:lnTo>
                    <a:lnTo>
                      <a:pt x="10" y="171"/>
                    </a:lnTo>
                    <a:lnTo>
                      <a:pt x="14" y="173"/>
                    </a:lnTo>
                    <a:lnTo>
                      <a:pt x="12" y="258"/>
                    </a:lnTo>
                    <a:lnTo>
                      <a:pt x="24" y="263"/>
                    </a:lnTo>
                    <a:lnTo>
                      <a:pt x="30" y="312"/>
                    </a:lnTo>
                    <a:lnTo>
                      <a:pt x="29" y="317"/>
                    </a:lnTo>
                    <a:lnTo>
                      <a:pt x="26" y="339"/>
                    </a:lnTo>
                    <a:lnTo>
                      <a:pt x="26" y="342"/>
                    </a:lnTo>
                    <a:lnTo>
                      <a:pt x="34" y="345"/>
                    </a:lnTo>
                    <a:lnTo>
                      <a:pt x="38" y="339"/>
                    </a:lnTo>
                    <a:lnTo>
                      <a:pt x="36" y="321"/>
                    </a:lnTo>
                    <a:lnTo>
                      <a:pt x="34" y="308"/>
                    </a:lnTo>
                    <a:lnTo>
                      <a:pt x="38" y="265"/>
                    </a:lnTo>
                    <a:lnTo>
                      <a:pt x="39" y="265"/>
                    </a:lnTo>
                    <a:lnTo>
                      <a:pt x="43" y="281"/>
                    </a:lnTo>
                    <a:lnTo>
                      <a:pt x="40" y="307"/>
                    </a:lnTo>
                    <a:lnTo>
                      <a:pt x="38" y="308"/>
                    </a:lnTo>
                    <a:lnTo>
                      <a:pt x="43" y="335"/>
                    </a:lnTo>
                    <a:lnTo>
                      <a:pt x="51" y="339"/>
                    </a:lnTo>
                    <a:lnTo>
                      <a:pt x="52" y="336"/>
                    </a:lnTo>
                    <a:lnTo>
                      <a:pt x="46" y="309"/>
                    </a:lnTo>
                    <a:lnTo>
                      <a:pt x="55" y="263"/>
                    </a:lnTo>
                    <a:lnTo>
                      <a:pt x="60" y="259"/>
                    </a:lnTo>
                    <a:lnTo>
                      <a:pt x="60" y="256"/>
                    </a:lnTo>
                    <a:lnTo>
                      <a:pt x="68" y="257"/>
                    </a:lnTo>
                    <a:lnTo>
                      <a:pt x="71" y="263"/>
                    </a:lnTo>
                    <a:lnTo>
                      <a:pt x="73" y="259"/>
                    </a:lnTo>
                    <a:lnTo>
                      <a:pt x="65" y="175"/>
                    </a:lnTo>
                    <a:lnTo>
                      <a:pt x="67" y="175"/>
                    </a:lnTo>
                    <a:lnTo>
                      <a:pt x="67" y="158"/>
                    </a:lnTo>
                    <a:lnTo>
                      <a:pt x="67" y="156"/>
                    </a:lnTo>
                    <a:lnTo>
                      <a:pt x="66" y="115"/>
                    </a:lnTo>
                    <a:lnTo>
                      <a:pt x="63" y="66"/>
                    </a:lnTo>
                    <a:lnTo>
                      <a:pt x="49" y="58"/>
                    </a:lnTo>
                    <a:lnTo>
                      <a:pt x="44" y="46"/>
                    </a:lnTo>
                    <a:lnTo>
                      <a:pt x="48" y="37"/>
                    </a:lnTo>
                    <a:lnTo>
                      <a:pt x="51" y="38"/>
                    </a:lnTo>
                    <a:lnTo>
                      <a:pt x="52" y="33"/>
                    </a:lnTo>
                    <a:lnTo>
                      <a:pt x="52" y="28"/>
                    </a:lnTo>
                    <a:lnTo>
                      <a:pt x="55" y="28"/>
                    </a:lnTo>
                    <a:lnTo>
                      <a:pt x="56" y="14"/>
                    </a:lnTo>
                    <a:lnTo>
                      <a:pt x="54" y="4"/>
                    </a:lnTo>
                    <a:lnTo>
                      <a:pt x="50" y="1"/>
                    </a:lnTo>
                    <a:lnTo>
                      <a:pt x="44" y="1"/>
                    </a:lnTo>
                    <a:lnTo>
                      <a:pt x="41" y="0"/>
                    </a:lnTo>
                    <a:lnTo>
                      <a:pt x="37" y="3"/>
                    </a:lnTo>
                  </a:path>
                </a:pathLst>
              </a:custGeom>
              <a:solidFill>
                <a:schemeClr val="tx2"/>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40" name="Freeform 180">
                <a:extLst>
                  <a:ext uri="{FF2B5EF4-FFF2-40B4-BE49-F238E27FC236}">
                    <a16:creationId xmlns:a16="http://schemas.microsoft.com/office/drawing/2014/main" id="{4BF12771-C179-4259-B4F1-7A0BEC78CD7E}"/>
                  </a:ext>
                </a:extLst>
              </p:cNvPr>
              <p:cNvSpPr>
                <a:spLocks/>
              </p:cNvSpPr>
              <p:nvPr/>
            </p:nvSpPr>
            <p:spPr bwMode="auto">
              <a:xfrm>
                <a:off x="4501" y="1226"/>
                <a:ext cx="76" cy="346"/>
              </a:xfrm>
              <a:custGeom>
                <a:avLst/>
                <a:gdLst>
                  <a:gd name="T0" fmla="*/ 28 w 76"/>
                  <a:gd name="T1" fmla="*/ 0 h 346"/>
                  <a:gd name="T2" fmla="*/ 44 w 76"/>
                  <a:gd name="T3" fmla="*/ 12 h 346"/>
                  <a:gd name="T4" fmla="*/ 44 w 76"/>
                  <a:gd name="T5" fmla="*/ 35 h 346"/>
                  <a:gd name="T6" fmla="*/ 53 w 76"/>
                  <a:gd name="T7" fmla="*/ 45 h 346"/>
                  <a:gd name="T8" fmla="*/ 69 w 76"/>
                  <a:gd name="T9" fmla="*/ 58 h 346"/>
                  <a:gd name="T10" fmla="*/ 72 w 76"/>
                  <a:gd name="T11" fmla="*/ 124 h 346"/>
                  <a:gd name="T12" fmla="*/ 61 w 76"/>
                  <a:gd name="T13" fmla="*/ 181 h 346"/>
                  <a:gd name="T14" fmla="*/ 49 w 76"/>
                  <a:gd name="T15" fmla="*/ 225 h 346"/>
                  <a:gd name="T16" fmla="*/ 52 w 76"/>
                  <a:gd name="T17" fmla="*/ 328 h 346"/>
                  <a:gd name="T18" fmla="*/ 49 w 76"/>
                  <a:gd name="T19" fmla="*/ 332 h 346"/>
                  <a:gd name="T20" fmla="*/ 38 w 76"/>
                  <a:gd name="T21" fmla="*/ 344 h 346"/>
                  <a:gd name="T22" fmla="*/ 31 w 76"/>
                  <a:gd name="T23" fmla="*/ 345 h 346"/>
                  <a:gd name="T24" fmla="*/ 27 w 76"/>
                  <a:gd name="T25" fmla="*/ 342 h 346"/>
                  <a:gd name="T26" fmla="*/ 30 w 76"/>
                  <a:gd name="T27" fmla="*/ 336 h 346"/>
                  <a:gd name="T28" fmla="*/ 35 w 76"/>
                  <a:gd name="T29" fmla="*/ 328 h 346"/>
                  <a:gd name="T30" fmla="*/ 32 w 76"/>
                  <a:gd name="T31" fmla="*/ 325 h 346"/>
                  <a:gd name="T32" fmla="*/ 19 w 76"/>
                  <a:gd name="T33" fmla="*/ 331 h 346"/>
                  <a:gd name="T34" fmla="*/ 17 w 76"/>
                  <a:gd name="T35" fmla="*/ 327 h 346"/>
                  <a:gd name="T36" fmla="*/ 19 w 76"/>
                  <a:gd name="T37" fmla="*/ 323 h 346"/>
                  <a:gd name="T38" fmla="*/ 22 w 76"/>
                  <a:gd name="T39" fmla="*/ 317 h 346"/>
                  <a:gd name="T40" fmla="*/ 18 w 76"/>
                  <a:gd name="T41" fmla="*/ 284 h 346"/>
                  <a:gd name="T42" fmla="*/ 12 w 76"/>
                  <a:gd name="T43" fmla="*/ 189 h 346"/>
                  <a:gd name="T44" fmla="*/ 10 w 76"/>
                  <a:gd name="T45" fmla="*/ 170 h 346"/>
                  <a:gd name="T46" fmla="*/ 14 w 76"/>
                  <a:gd name="T47" fmla="*/ 133 h 346"/>
                  <a:gd name="T48" fmla="*/ 11 w 76"/>
                  <a:gd name="T49" fmla="*/ 133 h 346"/>
                  <a:gd name="T50" fmla="*/ 8 w 76"/>
                  <a:gd name="T51" fmla="*/ 132 h 346"/>
                  <a:gd name="T52" fmla="*/ 5 w 76"/>
                  <a:gd name="T53" fmla="*/ 129 h 346"/>
                  <a:gd name="T54" fmla="*/ 3 w 76"/>
                  <a:gd name="T55" fmla="*/ 125 h 346"/>
                  <a:gd name="T56" fmla="*/ 0 w 76"/>
                  <a:gd name="T57" fmla="*/ 121 h 346"/>
                  <a:gd name="T58" fmla="*/ 3 w 76"/>
                  <a:gd name="T59" fmla="*/ 102 h 346"/>
                  <a:gd name="T60" fmla="*/ 20 w 76"/>
                  <a:gd name="T61" fmla="*/ 59 h 346"/>
                  <a:gd name="T62" fmla="*/ 27 w 76"/>
                  <a:gd name="T63" fmla="*/ 46 h 346"/>
                  <a:gd name="T64" fmla="*/ 19 w 76"/>
                  <a:gd name="T65" fmla="*/ 38 h 346"/>
                  <a:gd name="T66" fmla="*/ 19 w 76"/>
                  <a:gd name="T67" fmla="*/ 36 h 346"/>
                  <a:gd name="T68" fmla="*/ 17 w 76"/>
                  <a:gd name="T69" fmla="*/ 33 h 346"/>
                  <a:gd name="T70" fmla="*/ 17 w 76"/>
                  <a:gd name="T71" fmla="*/ 23 h 346"/>
                  <a:gd name="T72" fmla="*/ 16 w 76"/>
                  <a:gd name="T73" fmla="*/ 12 h 34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6"/>
                  <a:gd name="T112" fmla="*/ 0 h 346"/>
                  <a:gd name="T113" fmla="*/ 76 w 76"/>
                  <a:gd name="T114" fmla="*/ 346 h 34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6" h="346">
                    <a:moveTo>
                      <a:pt x="19" y="4"/>
                    </a:moveTo>
                    <a:lnTo>
                      <a:pt x="28" y="0"/>
                    </a:lnTo>
                    <a:lnTo>
                      <a:pt x="38" y="3"/>
                    </a:lnTo>
                    <a:lnTo>
                      <a:pt x="44" y="12"/>
                    </a:lnTo>
                    <a:lnTo>
                      <a:pt x="46" y="22"/>
                    </a:lnTo>
                    <a:lnTo>
                      <a:pt x="44" y="35"/>
                    </a:lnTo>
                    <a:lnTo>
                      <a:pt x="48" y="41"/>
                    </a:lnTo>
                    <a:lnTo>
                      <a:pt x="53" y="45"/>
                    </a:lnTo>
                    <a:lnTo>
                      <a:pt x="66" y="52"/>
                    </a:lnTo>
                    <a:lnTo>
                      <a:pt x="69" y="58"/>
                    </a:lnTo>
                    <a:lnTo>
                      <a:pt x="75" y="112"/>
                    </a:lnTo>
                    <a:lnTo>
                      <a:pt x="72" y="124"/>
                    </a:lnTo>
                    <a:lnTo>
                      <a:pt x="58" y="129"/>
                    </a:lnTo>
                    <a:lnTo>
                      <a:pt x="61" y="181"/>
                    </a:lnTo>
                    <a:lnTo>
                      <a:pt x="52" y="187"/>
                    </a:lnTo>
                    <a:lnTo>
                      <a:pt x="49" y="225"/>
                    </a:lnTo>
                    <a:lnTo>
                      <a:pt x="51" y="291"/>
                    </a:lnTo>
                    <a:lnTo>
                      <a:pt x="52" y="328"/>
                    </a:lnTo>
                    <a:lnTo>
                      <a:pt x="49" y="330"/>
                    </a:lnTo>
                    <a:lnTo>
                      <a:pt x="49" y="332"/>
                    </a:lnTo>
                    <a:lnTo>
                      <a:pt x="42" y="339"/>
                    </a:lnTo>
                    <a:lnTo>
                      <a:pt x="38" y="344"/>
                    </a:lnTo>
                    <a:lnTo>
                      <a:pt x="35" y="345"/>
                    </a:lnTo>
                    <a:lnTo>
                      <a:pt x="31" y="345"/>
                    </a:lnTo>
                    <a:lnTo>
                      <a:pt x="28" y="344"/>
                    </a:lnTo>
                    <a:lnTo>
                      <a:pt x="27" y="342"/>
                    </a:lnTo>
                    <a:lnTo>
                      <a:pt x="28" y="340"/>
                    </a:lnTo>
                    <a:lnTo>
                      <a:pt x="30" y="336"/>
                    </a:lnTo>
                    <a:lnTo>
                      <a:pt x="31" y="332"/>
                    </a:lnTo>
                    <a:lnTo>
                      <a:pt x="35" y="328"/>
                    </a:lnTo>
                    <a:lnTo>
                      <a:pt x="32" y="330"/>
                    </a:lnTo>
                    <a:lnTo>
                      <a:pt x="32" y="325"/>
                    </a:lnTo>
                    <a:lnTo>
                      <a:pt x="22" y="331"/>
                    </a:lnTo>
                    <a:lnTo>
                      <a:pt x="19" y="331"/>
                    </a:lnTo>
                    <a:lnTo>
                      <a:pt x="17" y="330"/>
                    </a:lnTo>
                    <a:lnTo>
                      <a:pt x="17" y="327"/>
                    </a:lnTo>
                    <a:lnTo>
                      <a:pt x="18" y="326"/>
                    </a:lnTo>
                    <a:lnTo>
                      <a:pt x="19" y="323"/>
                    </a:lnTo>
                    <a:lnTo>
                      <a:pt x="20" y="319"/>
                    </a:lnTo>
                    <a:lnTo>
                      <a:pt x="22" y="317"/>
                    </a:lnTo>
                    <a:lnTo>
                      <a:pt x="20" y="316"/>
                    </a:lnTo>
                    <a:lnTo>
                      <a:pt x="18" y="284"/>
                    </a:lnTo>
                    <a:lnTo>
                      <a:pt x="17" y="231"/>
                    </a:lnTo>
                    <a:lnTo>
                      <a:pt x="12" y="189"/>
                    </a:lnTo>
                    <a:lnTo>
                      <a:pt x="11" y="176"/>
                    </a:lnTo>
                    <a:lnTo>
                      <a:pt x="10" y="170"/>
                    </a:lnTo>
                    <a:lnTo>
                      <a:pt x="13" y="144"/>
                    </a:lnTo>
                    <a:lnTo>
                      <a:pt x="14" y="133"/>
                    </a:lnTo>
                    <a:lnTo>
                      <a:pt x="12" y="134"/>
                    </a:lnTo>
                    <a:lnTo>
                      <a:pt x="11" y="133"/>
                    </a:lnTo>
                    <a:lnTo>
                      <a:pt x="10" y="133"/>
                    </a:lnTo>
                    <a:lnTo>
                      <a:pt x="8" y="132"/>
                    </a:lnTo>
                    <a:lnTo>
                      <a:pt x="6" y="132"/>
                    </a:lnTo>
                    <a:lnTo>
                      <a:pt x="5" y="129"/>
                    </a:lnTo>
                    <a:lnTo>
                      <a:pt x="4" y="128"/>
                    </a:lnTo>
                    <a:lnTo>
                      <a:pt x="3" y="125"/>
                    </a:lnTo>
                    <a:lnTo>
                      <a:pt x="2" y="124"/>
                    </a:lnTo>
                    <a:lnTo>
                      <a:pt x="0" y="121"/>
                    </a:lnTo>
                    <a:lnTo>
                      <a:pt x="5" y="110"/>
                    </a:lnTo>
                    <a:lnTo>
                      <a:pt x="3" y="102"/>
                    </a:lnTo>
                    <a:lnTo>
                      <a:pt x="9" y="110"/>
                    </a:lnTo>
                    <a:lnTo>
                      <a:pt x="20" y="59"/>
                    </a:lnTo>
                    <a:lnTo>
                      <a:pt x="29" y="49"/>
                    </a:lnTo>
                    <a:lnTo>
                      <a:pt x="27" y="46"/>
                    </a:lnTo>
                    <a:lnTo>
                      <a:pt x="20" y="45"/>
                    </a:lnTo>
                    <a:lnTo>
                      <a:pt x="19" y="38"/>
                    </a:lnTo>
                    <a:lnTo>
                      <a:pt x="21" y="37"/>
                    </a:lnTo>
                    <a:lnTo>
                      <a:pt x="19" y="36"/>
                    </a:lnTo>
                    <a:lnTo>
                      <a:pt x="19" y="35"/>
                    </a:lnTo>
                    <a:lnTo>
                      <a:pt x="17" y="33"/>
                    </a:lnTo>
                    <a:lnTo>
                      <a:pt x="19" y="24"/>
                    </a:lnTo>
                    <a:lnTo>
                      <a:pt x="17" y="23"/>
                    </a:lnTo>
                    <a:lnTo>
                      <a:pt x="18" y="13"/>
                    </a:lnTo>
                    <a:lnTo>
                      <a:pt x="16" y="12"/>
                    </a:lnTo>
                    <a:lnTo>
                      <a:pt x="19" y="4"/>
                    </a:lnTo>
                  </a:path>
                </a:pathLst>
              </a:custGeom>
              <a:solidFill>
                <a:schemeClr val="tx2"/>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41" name="Freeform 181">
                <a:extLst>
                  <a:ext uri="{FF2B5EF4-FFF2-40B4-BE49-F238E27FC236}">
                    <a16:creationId xmlns:a16="http://schemas.microsoft.com/office/drawing/2014/main" id="{42A66C6B-3C4D-4244-9023-F88840E63EBE}"/>
                  </a:ext>
                </a:extLst>
              </p:cNvPr>
              <p:cNvSpPr>
                <a:spLocks/>
              </p:cNvSpPr>
              <p:nvPr/>
            </p:nvSpPr>
            <p:spPr bwMode="auto">
              <a:xfrm>
                <a:off x="4313" y="1226"/>
                <a:ext cx="52" cy="347"/>
              </a:xfrm>
              <a:custGeom>
                <a:avLst/>
                <a:gdLst>
                  <a:gd name="T0" fmla="*/ 33 w 52"/>
                  <a:gd name="T1" fmla="*/ 5 h 347"/>
                  <a:gd name="T2" fmla="*/ 21 w 52"/>
                  <a:gd name="T3" fmla="*/ 0 h 347"/>
                  <a:gd name="T4" fmla="*/ 12 w 52"/>
                  <a:gd name="T5" fmla="*/ 0 h 347"/>
                  <a:gd name="T6" fmla="*/ 4 w 52"/>
                  <a:gd name="T7" fmla="*/ 3 h 347"/>
                  <a:gd name="T8" fmla="*/ 1 w 52"/>
                  <a:gd name="T9" fmla="*/ 14 h 347"/>
                  <a:gd name="T10" fmla="*/ 1 w 52"/>
                  <a:gd name="T11" fmla="*/ 24 h 347"/>
                  <a:gd name="T12" fmla="*/ 5 w 52"/>
                  <a:gd name="T13" fmla="*/ 37 h 347"/>
                  <a:gd name="T14" fmla="*/ 9 w 52"/>
                  <a:gd name="T15" fmla="*/ 37 h 347"/>
                  <a:gd name="T16" fmla="*/ 4 w 52"/>
                  <a:gd name="T17" fmla="*/ 51 h 347"/>
                  <a:gd name="T18" fmla="*/ 0 w 52"/>
                  <a:gd name="T19" fmla="*/ 74 h 347"/>
                  <a:gd name="T20" fmla="*/ 0 w 52"/>
                  <a:gd name="T21" fmla="*/ 93 h 347"/>
                  <a:gd name="T22" fmla="*/ 1 w 52"/>
                  <a:gd name="T23" fmla="*/ 119 h 347"/>
                  <a:gd name="T24" fmla="*/ 4 w 52"/>
                  <a:gd name="T25" fmla="*/ 144 h 347"/>
                  <a:gd name="T26" fmla="*/ 10 w 52"/>
                  <a:gd name="T27" fmla="*/ 146 h 347"/>
                  <a:gd name="T28" fmla="*/ 10 w 52"/>
                  <a:gd name="T29" fmla="*/ 153 h 347"/>
                  <a:gd name="T30" fmla="*/ 13 w 52"/>
                  <a:gd name="T31" fmla="*/ 156 h 347"/>
                  <a:gd name="T32" fmla="*/ 13 w 52"/>
                  <a:gd name="T33" fmla="*/ 180 h 347"/>
                  <a:gd name="T34" fmla="*/ 16 w 52"/>
                  <a:gd name="T35" fmla="*/ 185 h 347"/>
                  <a:gd name="T36" fmla="*/ 16 w 52"/>
                  <a:gd name="T37" fmla="*/ 232 h 347"/>
                  <a:gd name="T38" fmla="*/ 16 w 52"/>
                  <a:gd name="T39" fmla="*/ 262 h 347"/>
                  <a:gd name="T40" fmla="*/ 12 w 52"/>
                  <a:gd name="T41" fmla="*/ 295 h 347"/>
                  <a:gd name="T42" fmla="*/ 10 w 52"/>
                  <a:gd name="T43" fmla="*/ 337 h 347"/>
                  <a:gd name="T44" fmla="*/ 15 w 52"/>
                  <a:gd name="T45" fmla="*/ 340 h 347"/>
                  <a:gd name="T46" fmla="*/ 15 w 52"/>
                  <a:gd name="T47" fmla="*/ 345 h 347"/>
                  <a:gd name="T48" fmla="*/ 24 w 52"/>
                  <a:gd name="T49" fmla="*/ 345 h 347"/>
                  <a:gd name="T50" fmla="*/ 25 w 52"/>
                  <a:gd name="T51" fmla="*/ 343 h 347"/>
                  <a:gd name="T52" fmla="*/ 29 w 52"/>
                  <a:gd name="T53" fmla="*/ 343 h 347"/>
                  <a:gd name="T54" fmla="*/ 29 w 52"/>
                  <a:gd name="T55" fmla="*/ 346 h 347"/>
                  <a:gd name="T56" fmla="*/ 35 w 52"/>
                  <a:gd name="T57" fmla="*/ 345 h 347"/>
                  <a:gd name="T58" fmla="*/ 48 w 52"/>
                  <a:gd name="T59" fmla="*/ 343 h 347"/>
                  <a:gd name="T60" fmla="*/ 48 w 52"/>
                  <a:gd name="T61" fmla="*/ 341 h 347"/>
                  <a:gd name="T62" fmla="*/ 36 w 52"/>
                  <a:gd name="T63" fmla="*/ 333 h 347"/>
                  <a:gd name="T64" fmla="*/ 36 w 52"/>
                  <a:gd name="T65" fmla="*/ 328 h 347"/>
                  <a:gd name="T66" fmla="*/ 47 w 52"/>
                  <a:gd name="T67" fmla="*/ 324 h 347"/>
                  <a:gd name="T68" fmla="*/ 47 w 52"/>
                  <a:gd name="T69" fmla="*/ 320 h 347"/>
                  <a:gd name="T70" fmla="*/ 39 w 52"/>
                  <a:gd name="T71" fmla="*/ 314 h 347"/>
                  <a:gd name="T72" fmla="*/ 39 w 52"/>
                  <a:gd name="T73" fmla="*/ 267 h 347"/>
                  <a:gd name="T74" fmla="*/ 42 w 52"/>
                  <a:gd name="T75" fmla="*/ 223 h 347"/>
                  <a:gd name="T76" fmla="*/ 41 w 52"/>
                  <a:gd name="T77" fmla="*/ 180 h 347"/>
                  <a:gd name="T78" fmla="*/ 41 w 52"/>
                  <a:gd name="T79" fmla="*/ 156 h 347"/>
                  <a:gd name="T80" fmla="*/ 42 w 52"/>
                  <a:gd name="T81" fmla="*/ 148 h 347"/>
                  <a:gd name="T82" fmla="*/ 42 w 52"/>
                  <a:gd name="T83" fmla="*/ 115 h 347"/>
                  <a:gd name="T84" fmla="*/ 51 w 52"/>
                  <a:gd name="T85" fmla="*/ 106 h 347"/>
                  <a:gd name="T86" fmla="*/ 51 w 52"/>
                  <a:gd name="T87" fmla="*/ 102 h 347"/>
                  <a:gd name="T88" fmla="*/ 31 w 52"/>
                  <a:gd name="T89" fmla="*/ 56 h 347"/>
                  <a:gd name="T90" fmla="*/ 22 w 52"/>
                  <a:gd name="T91" fmla="*/ 50 h 347"/>
                  <a:gd name="T92" fmla="*/ 23 w 52"/>
                  <a:gd name="T93" fmla="*/ 46 h 347"/>
                  <a:gd name="T94" fmla="*/ 30 w 52"/>
                  <a:gd name="T95" fmla="*/ 45 h 347"/>
                  <a:gd name="T96" fmla="*/ 30 w 52"/>
                  <a:gd name="T97" fmla="*/ 42 h 347"/>
                  <a:gd name="T98" fmla="*/ 31 w 52"/>
                  <a:gd name="T99" fmla="*/ 41 h 347"/>
                  <a:gd name="T100" fmla="*/ 31 w 52"/>
                  <a:gd name="T101" fmla="*/ 37 h 347"/>
                  <a:gd name="T102" fmla="*/ 33 w 52"/>
                  <a:gd name="T103" fmla="*/ 36 h 347"/>
                  <a:gd name="T104" fmla="*/ 31 w 52"/>
                  <a:gd name="T105" fmla="*/ 34 h 347"/>
                  <a:gd name="T106" fmla="*/ 33 w 52"/>
                  <a:gd name="T107" fmla="*/ 33 h 347"/>
                  <a:gd name="T108" fmla="*/ 30 w 52"/>
                  <a:gd name="T109" fmla="*/ 24 h 347"/>
                  <a:gd name="T110" fmla="*/ 31 w 52"/>
                  <a:gd name="T111" fmla="*/ 20 h 347"/>
                  <a:gd name="T112" fmla="*/ 30 w 52"/>
                  <a:gd name="T113" fmla="*/ 15 h 347"/>
                  <a:gd name="T114" fmla="*/ 33 w 52"/>
                  <a:gd name="T115" fmla="*/ 13 h 347"/>
                  <a:gd name="T116" fmla="*/ 33 w 52"/>
                  <a:gd name="T117" fmla="*/ 5 h 34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2"/>
                  <a:gd name="T178" fmla="*/ 0 h 347"/>
                  <a:gd name="T179" fmla="*/ 52 w 52"/>
                  <a:gd name="T180" fmla="*/ 347 h 34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2" h="347">
                    <a:moveTo>
                      <a:pt x="33" y="5"/>
                    </a:moveTo>
                    <a:lnTo>
                      <a:pt x="21" y="0"/>
                    </a:lnTo>
                    <a:lnTo>
                      <a:pt x="12" y="0"/>
                    </a:lnTo>
                    <a:lnTo>
                      <a:pt x="4" y="3"/>
                    </a:lnTo>
                    <a:lnTo>
                      <a:pt x="1" y="14"/>
                    </a:lnTo>
                    <a:lnTo>
                      <a:pt x="1" y="24"/>
                    </a:lnTo>
                    <a:lnTo>
                      <a:pt x="5" y="37"/>
                    </a:lnTo>
                    <a:lnTo>
                      <a:pt x="9" y="37"/>
                    </a:lnTo>
                    <a:lnTo>
                      <a:pt x="4" y="51"/>
                    </a:lnTo>
                    <a:lnTo>
                      <a:pt x="0" y="74"/>
                    </a:lnTo>
                    <a:lnTo>
                      <a:pt x="0" y="93"/>
                    </a:lnTo>
                    <a:lnTo>
                      <a:pt x="1" y="119"/>
                    </a:lnTo>
                    <a:lnTo>
                      <a:pt x="4" y="144"/>
                    </a:lnTo>
                    <a:lnTo>
                      <a:pt x="10" y="146"/>
                    </a:lnTo>
                    <a:lnTo>
                      <a:pt x="10" y="153"/>
                    </a:lnTo>
                    <a:lnTo>
                      <a:pt x="13" y="156"/>
                    </a:lnTo>
                    <a:lnTo>
                      <a:pt x="13" y="180"/>
                    </a:lnTo>
                    <a:lnTo>
                      <a:pt x="16" y="185"/>
                    </a:lnTo>
                    <a:lnTo>
                      <a:pt x="16" y="232"/>
                    </a:lnTo>
                    <a:lnTo>
                      <a:pt x="16" y="262"/>
                    </a:lnTo>
                    <a:lnTo>
                      <a:pt x="12" y="295"/>
                    </a:lnTo>
                    <a:lnTo>
                      <a:pt x="10" y="337"/>
                    </a:lnTo>
                    <a:lnTo>
                      <a:pt x="15" y="340"/>
                    </a:lnTo>
                    <a:lnTo>
                      <a:pt x="15" y="345"/>
                    </a:lnTo>
                    <a:lnTo>
                      <a:pt x="24" y="345"/>
                    </a:lnTo>
                    <a:lnTo>
                      <a:pt x="25" y="343"/>
                    </a:lnTo>
                    <a:lnTo>
                      <a:pt x="29" y="343"/>
                    </a:lnTo>
                    <a:lnTo>
                      <a:pt x="29" y="346"/>
                    </a:lnTo>
                    <a:lnTo>
                      <a:pt x="35" y="345"/>
                    </a:lnTo>
                    <a:lnTo>
                      <a:pt x="48" y="343"/>
                    </a:lnTo>
                    <a:lnTo>
                      <a:pt x="48" y="341"/>
                    </a:lnTo>
                    <a:lnTo>
                      <a:pt x="36" y="333"/>
                    </a:lnTo>
                    <a:lnTo>
                      <a:pt x="36" y="328"/>
                    </a:lnTo>
                    <a:lnTo>
                      <a:pt x="47" y="324"/>
                    </a:lnTo>
                    <a:lnTo>
                      <a:pt x="47" y="320"/>
                    </a:lnTo>
                    <a:lnTo>
                      <a:pt x="39" y="314"/>
                    </a:lnTo>
                    <a:lnTo>
                      <a:pt x="39" y="267"/>
                    </a:lnTo>
                    <a:lnTo>
                      <a:pt x="42" y="223"/>
                    </a:lnTo>
                    <a:lnTo>
                      <a:pt x="41" y="180"/>
                    </a:lnTo>
                    <a:lnTo>
                      <a:pt x="41" y="156"/>
                    </a:lnTo>
                    <a:lnTo>
                      <a:pt x="42" y="148"/>
                    </a:lnTo>
                    <a:lnTo>
                      <a:pt x="42" y="115"/>
                    </a:lnTo>
                    <a:lnTo>
                      <a:pt x="51" y="106"/>
                    </a:lnTo>
                    <a:lnTo>
                      <a:pt x="51" y="102"/>
                    </a:lnTo>
                    <a:lnTo>
                      <a:pt x="31" y="56"/>
                    </a:lnTo>
                    <a:lnTo>
                      <a:pt x="22" y="50"/>
                    </a:lnTo>
                    <a:lnTo>
                      <a:pt x="23" y="46"/>
                    </a:lnTo>
                    <a:lnTo>
                      <a:pt x="30" y="45"/>
                    </a:lnTo>
                    <a:lnTo>
                      <a:pt x="30" y="42"/>
                    </a:lnTo>
                    <a:lnTo>
                      <a:pt x="31" y="41"/>
                    </a:lnTo>
                    <a:lnTo>
                      <a:pt x="31" y="37"/>
                    </a:lnTo>
                    <a:lnTo>
                      <a:pt x="33" y="36"/>
                    </a:lnTo>
                    <a:lnTo>
                      <a:pt x="31" y="34"/>
                    </a:lnTo>
                    <a:lnTo>
                      <a:pt x="33" y="33"/>
                    </a:lnTo>
                    <a:lnTo>
                      <a:pt x="30" y="24"/>
                    </a:lnTo>
                    <a:lnTo>
                      <a:pt x="31" y="20"/>
                    </a:lnTo>
                    <a:lnTo>
                      <a:pt x="30" y="15"/>
                    </a:lnTo>
                    <a:lnTo>
                      <a:pt x="33" y="13"/>
                    </a:lnTo>
                    <a:lnTo>
                      <a:pt x="33" y="5"/>
                    </a:lnTo>
                  </a:path>
                </a:pathLst>
              </a:custGeom>
              <a:solidFill>
                <a:schemeClr val="tx2"/>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grpSp>
      </p:grpSp>
      <p:graphicFrame>
        <p:nvGraphicFramePr>
          <p:cNvPr id="250" name="Object 2">
            <a:hlinkClick r:id="" action="ppaction://ole?verb=0"/>
            <a:extLst>
              <a:ext uri="{FF2B5EF4-FFF2-40B4-BE49-F238E27FC236}">
                <a16:creationId xmlns:a16="http://schemas.microsoft.com/office/drawing/2014/main" id="{39BCA153-247B-4A57-94F9-E33FA7617767}"/>
              </a:ext>
            </a:extLst>
          </p:cNvPr>
          <p:cNvGraphicFramePr>
            <a:graphicFrameLocks/>
          </p:cNvGraphicFramePr>
          <p:nvPr>
            <p:extLst>
              <p:ext uri="{D42A27DB-BD31-4B8C-83A1-F6EECF244321}">
                <p14:modId xmlns:p14="http://schemas.microsoft.com/office/powerpoint/2010/main" val="787450209"/>
              </p:ext>
            </p:extLst>
          </p:nvPr>
        </p:nvGraphicFramePr>
        <p:xfrm>
          <a:off x="8523659" y="5014565"/>
          <a:ext cx="920750" cy="420687"/>
        </p:xfrm>
        <a:graphic>
          <a:graphicData uri="http://schemas.openxmlformats.org/presentationml/2006/ole">
            <mc:AlternateContent xmlns:mc="http://schemas.openxmlformats.org/markup-compatibility/2006">
              <mc:Choice xmlns:v="urn:schemas-microsoft-com:vml" Requires="v">
                <p:oleObj spid="_x0000_s15372" name="CorelDRAW!" r:id="rId6" imgW="201040" imgH="104815" progId="CDraw5">
                  <p:embed/>
                </p:oleObj>
              </mc:Choice>
              <mc:Fallback>
                <p:oleObj name="CorelDRAW!" r:id="rId6" imgW="201040" imgH="104815" progId="CDraw5">
                  <p:embed/>
                  <p:pic>
                    <p:nvPicPr>
                      <p:cNvPr id="116748" name="Object 2">
                        <a:hlinkClick r:id="" action="ppaction://ole?verb=0"/>
                        <a:extLst>
                          <a:ext uri="{FF2B5EF4-FFF2-40B4-BE49-F238E27FC236}">
                            <a16:creationId xmlns:a16="http://schemas.microsoft.com/office/drawing/2014/main" id="{CB582F67-4BA6-463B-BE84-A54A07318969}"/>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23659" y="5014565"/>
                        <a:ext cx="920750"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1" name="Rectangle 183">
            <a:extLst>
              <a:ext uri="{FF2B5EF4-FFF2-40B4-BE49-F238E27FC236}">
                <a16:creationId xmlns:a16="http://schemas.microsoft.com/office/drawing/2014/main" id="{98C3E454-2AD7-4DDE-8F75-E12828932D63}"/>
              </a:ext>
            </a:extLst>
          </p:cNvPr>
          <p:cNvSpPr>
            <a:spLocks noChangeArrowheads="1"/>
          </p:cNvSpPr>
          <p:nvPr/>
        </p:nvSpPr>
        <p:spPr bwMode="auto">
          <a:xfrm>
            <a:off x="9477747" y="4930427"/>
            <a:ext cx="1006475" cy="455613"/>
          </a:xfrm>
          <a:prstGeom prst="rect">
            <a:avLst/>
          </a:prstGeom>
          <a:gradFill rotWithShape="0">
            <a:gsLst>
              <a:gs pos="0">
                <a:srgbClr val="CCFFFF"/>
              </a:gs>
              <a:gs pos="100000">
                <a:srgbClr val="CFFFFF"/>
              </a:gs>
            </a:gsLst>
            <a:lin ang="5400000" scaled="1"/>
          </a:gradFill>
          <a:ln w="9525">
            <a:miter lim="800000"/>
            <a:headEnd/>
            <a:tailEnd/>
          </a:ln>
          <a:scene3d>
            <a:camera prst="legacyObliqueTopRight"/>
            <a:lightRig rig="legacyFlat3" dir="r"/>
          </a:scene3d>
          <a:sp3d extrusionH="277800" prstMaterial="legacyMatte">
            <a:bevelT w="13500" h="13500" prst="angle"/>
            <a:bevelB w="13500" h="13500" prst="angle"/>
            <a:extrusionClr>
              <a:srgbClr val="CCFFFF"/>
            </a:extrusionClr>
            <a:contourClr>
              <a:srgbClr val="CCFFFF"/>
            </a:contourClr>
          </a:sp3d>
        </p:spPr>
        <p:txBody>
          <a:bodyPr wrap="none" anchor="ctr">
            <a:flatTx/>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52" name="Rectangle 184">
            <a:extLst>
              <a:ext uri="{FF2B5EF4-FFF2-40B4-BE49-F238E27FC236}">
                <a16:creationId xmlns:a16="http://schemas.microsoft.com/office/drawing/2014/main" id="{A829468C-F2B4-450F-BA6B-8CF426EC0C07}"/>
              </a:ext>
            </a:extLst>
          </p:cNvPr>
          <p:cNvSpPr>
            <a:spLocks noChangeArrowheads="1"/>
          </p:cNvSpPr>
          <p:nvPr/>
        </p:nvSpPr>
        <p:spPr bwMode="auto">
          <a:xfrm>
            <a:off x="9430122" y="5062190"/>
            <a:ext cx="1101725"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8900" tIns="44450" rIns="88900" bIns="44450">
            <a:spAutoFit/>
          </a:bodyPr>
          <a:lstStyle>
            <a:lvl1pPr defTabSz="717550">
              <a:spcBef>
                <a:spcPct val="20000"/>
              </a:spcBef>
              <a:buClr>
                <a:srgbClr val="72BFC5"/>
              </a:buClr>
              <a:buChar char="•"/>
              <a:defRPr sz="1300">
                <a:solidFill>
                  <a:schemeClr val="tx1"/>
                </a:solidFill>
                <a:latin typeface="Calibri" panose="020F0502020204030204" pitchFamily="34" charset="0"/>
              </a:defRPr>
            </a:lvl1pPr>
            <a:lvl2pPr marL="742950" indent="-285750" defTabSz="717550">
              <a:spcBef>
                <a:spcPct val="20000"/>
              </a:spcBef>
              <a:buClr>
                <a:srgbClr val="72BFC5"/>
              </a:buClr>
              <a:buChar char="–"/>
              <a:defRPr sz="1300">
                <a:solidFill>
                  <a:schemeClr val="tx1"/>
                </a:solidFill>
                <a:latin typeface="Calibri" panose="020F0502020204030204" pitchFamily="34" charset="0"/>
              </a:defRPr>
            </a:lvl2pPr>
            <a:lvl3pPr marL="1143000" indent="-228600" defTabSz="717550">
              <a:spcBef>
                <a:spcPct val="20000"/>
              </a:spcBef>
              <a:buClr>
                <a:srgbClr val="72BFC5"/>
              </a:buClr>
              <a:buChar char="•"/>
              <a:defRPr sz="1300">
                <a:solidFill>
                  <a:schemeClr val="tx1"/>
                </a:solidFill>
                <a:latin typeface="Calibri" panose="020F0502020204030204" pitchFamily="34" charset="0"/>
              </a:defRPr>
            </a:lvl3pPr>
            <a:lvl4pPr marL="1600200" indent="-228600" defTabSz="717550">
              <a:spcBef>
                <a:spcPct val="20000"/>
              </a:spcBef>
              <a:buClr>
                <a:srgbClr val="72BFC5"/>
              </a:buClr>
              <a:buChar char="–"/>
              <a:defRPr sz="1300">
                <a:solidFill>
                  <a:schemeClr val="tx1"/>
                </a:solidFill>
                <a:latin typeface="Calibri" panose="020F0502020204030204" pitchFamily="34" charset="0"/>
              </a:defRPr>
            </a:lvl4pPr>
            <a:lvl5pPr marL="2057400" indent="-228600" defTabSz="717550">
              <a:spcBef>
                <a:spcPct val="20000"/>
              </a:spcBef>
              <a:buClr>
                <a:srgbClr val="72BFC5"/>
              </a:buClr>
              <a:buChar char="»"/>
              <a:defRPr sz="1300">
                <a:solidFill>
                  <a:schemeClr val="tx1"/>
                </a:solidFill>
                <a:latin typeface="Calibri" panose="020F0502020204030204" pitchFamily="34" charset="0"/>
              </a:defRPr>
            </a:lvl5pPr>
            <a:lvl6pPr marL="2514600" indent="-228600" defTabSz="71755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71755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71755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71755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lnSpc>
                <a:spcPct val="80000"/>
              </a:lnSpc>
              <a:spcBef>
                <a:spcPct val="0"/>
              </a:spcBef>
              <a:buClrTx/>
              <a:buFontTx/>
              <a:buNone/>
            </a:pPr>
            <a:r>
              <a:rPr lang="zh-CN" altLang="en-US" sz="1800">
                <a:latin typeface="Arial" panose="020B0604020202020204" pitchFamily="34" charset="0"/>
                <a:ea typeface="方正楷体简体"/>
                <a:cs typeface="方正楷体简体"/>
              </a:rPr>
              <a:t>销售部门</a:t>
            </a:r>
            <a:endParaRPr lang="zh-CN" altLang="de-DE" sz="1800">
              <a:latin typeface="Arial" panose="020B0604020202020204" pitchFamily="34" charset="0"/>
              <a:ea typeface="方正楷体简体"/>
              <a:cs typeface="方正楷体简体"/>
            </a:endParaRPr>
          </a:p>
        </p:txBody>
      </p:sp>
      <p:sp>
        <p:nvSpPr>
          <p:cNvPr id="253" name="Rectangle 185">
            <a:extLst>
              <a:ext uri="{FF2B5EF4-FFF2-40B4-BE49-F238E27FC236}">
                <a16:creationId xmlns:a16="http://schemas.microsoft.com/office/drawing/2014/main" id="{44E124DE-7422-490D-8A95-1E3FA47642AE}"/>
              </a:ext>
            </a:extLst>
          </p:cNvPr>
          <p:cNvSpPr>
            <a:spLocks noChangeArrowheads="1"/>
          </p:cNvSpPr>
          <p:nvPr/>
        </p:nvSpPr>
        <p:spPr bwMode="auto">
          <a:xfrm>
            <a:off x="9484097" y="3371502"/>
            <a:ext cx="1008062" cy="455613"/>
          </a:xfrm>
          <a:prstGeom prst="rect">
            <a:avLst/>
          </a:prstGeom>
          <a:gradFill rotWithShape="0">
            <a:gsLst>
              <a:gs pos="0">
                <a:srgbClr val="FFCCCC"/>
              </a:gs>
              <a:gs pos="100000">
                <a:srgbClr val="FFD0D0"/>
              </a:gs>
            </a:gsLst>
            <a:lin ang="5400000" scaled="1"/>
          </a:gradFill>
          <a:ln w="9525">
            <a:miter lim="800000"/>
            <a:headEnd/>
            <a:tailEnd/>
          </a:ln>
          <a:scene3d>
            <a:camera prst="legacyObliqueTopRight"/>
            <a:lightRig rig="legacyFlat3" dir="r"/>
          </a:scene3d>
          <a:sp3d extrusionH="277800" prstMaterial="legacyMatte">
            <a:bevelT w="13500" h="13500" prst="angle"/>
            <a:bevelB w="13500" h="13500" prst="angle"/>
            <a:extrusionClr>
              <a:srgbClr val="FFCCCC"/>
            </a:extrusionClr>
            <a:contourClr>
              <a:srgbClr val="FFCCCC"/>
            </a:contourClr>
          </a:sp3d>
        </p:spPr>
        <p:txBody>
          <a:bodyPr wrap="none" anchor="ctr">
            <a:flatTx/>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54" name="Rectangle 186">
            <a:extLst>
              <a:ext uri="{FF2B5EF4-FFF2-40B4-BE49-F238E27FC236}">
                <a16:creationId xmlns:a16="http://schemas.microsoft.com/office/drawing/2014/main" id="{8049D318-4B13-4108-B90B-87DAB057A1C5}"/>
              </a:ext>
            </a:extLst>
          </p:cNvPr>
          <p:cNvSpPr>
            <a:spLocks noChangeArrowheads="1"/>
          </p:cNvSpPr>
          <p:nvPr/>
        </p:nvSpPr>
        <p:spPr bwMode="auto">
          <a:xfrm>
            <a:off x="9661897" y="3473102"/>
            <a:ext cx="6365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8900" tIns="44450" rIns="88900" bIns="44450">
            <a:spAutoFit/>
          </a:bodyPr>
          <a:lstStyle>
            <a:lvl1pPr defTabSz="717550">
              <a:spcBef>
                <a:spcPct val="20000"/>
              </a:spcBef>
              <a:buClr>
                <a:srgbClr val="72BFC5"/>
              </a:buClr>
              <a:buChar char="•"/>
              <a:defRPr sz="1300">
                <a:solidFill>
                  <a:schemeClr val="tx1"/>
                </a:solidFill>
                <a:latin typeface="Calibri" panose="020F0502020204030204" pitchFamily="34" charset="0"/>
              </a:defRPr>
            </a:lvl1pPr>
            <a:lvl2pPr marL="742950" indent="-285750" defTabSz="717550">
              <a:spcBef>
                <a:spcPct val="20000"/>
              </a:spcBef>
              <a:buClr>
                <a:srgbClr val="72BFC5"/>
              </a:buClr>
              <a:buChar char="–"/>
              <a:defRPr sz="1300">
                <a:solidFill>
                  <a:schemeClr val="tx1"/>
                </a:solidFill>
                <a:latin typeface="Calibri" panose="020F0502020204030204" pitchFamily="34" charset="0"/>
              </a:defRPr>
            </a:lvl2pPr>
            <a:lvl3pPr marL="1143000" indent="-228600" defTabSz="717550">
              <a:spcBef>
                <a:spcPct val="20000"/>
              </a:spcBef>
              <a:buClr>
                <a:srgbClr val="72BFC5"/>
              </a:buClr>
              <a:buChar char="•"/>
              <a:defRPr sz="1300">
                <a:solidFill>
                  <a:schemeClr val="tx1"/>
                </a:solidFill>
                <a:latin typeface="Calibri" panose="020F0502020204030204" pitchFamily="34" charset="0"/>
              </a:defRPr>
            </a:lvl3pPr>
            <a:lvl4pPr marL="1600200" indent="-228600" defTabSz="717550">
              <a:spcBef>
                <a:spcPct val="20000"/>
              </a:spcBef>
              <a:buClr>
                <a:srgbClr val="72BFC5"/>
              </a:buClr>
              <a:buChar char="–"/>
              <a:defRPr sz="1300">
                <a:solidFill>
                  <a:schemeClr val="tx1"/>
                </a:solidFill>
                <a:latin typeface="Calibri" panose="020F0502020204030204" pitchFamily="34" charset="0"/>
              </a:defRPr>
            </a:lvl4pPr>
            <a:lvl5pPr marL="2057400" indent="-228600" defTabSz="717550">
              <a:spcBef>
                <a:spcPct val="20000"/>
              </a:spcBef>
              <a:buClr>
                <a:srgbClr val="72BFC5"/>
              </a:buClr>
              <a:buChar char="»"/>
              <a:defRPr sz="1300">
                <a:solidFill>
                  <a:schemeClr val="tx1"/>
                </a:solidFill>
                <a:latin typeface="Calibri" panose="020F0502020204030204" pitchFamily="34" charset="0"/>
              </a:defRPr>
            </a:lvl5pPr>
            <a:lvl6pPr marL="2514600" indent="-228600" defTabSz="71755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defTabSz="71755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defTabSz="71755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defTabSz="71755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lnSpc>
                <a:spcPct val="90000"/>
              </a:lnSpc>
              <a:spcBef>
                <a:spcPct val="0"/>
              </a:spcBef>
              <a:buClrTx/>
              <a:buFontTx/>
              <a:buNone/>
            </a:pPr>
            <a:r>
              <a:rPr lang="zh-CN" altLang="en-US" sz="1800">
                <a:latin typeface="Arial" panose="020B0604020202020204" pitchFamily="34" charset="0"/>
                <a:ea typeface="方正楷体简体"/>
                <a:cs typeface="方正楷体简体"/>
              </a:rPr>
              <a:t>产品</a:t>
            </a:r>
            <a:endParaRPr lang="zh-CN" altLang="de-DE" sz="1800">
              <a:latin typeface="Arial" panose="020B0604020202020204" pitchFamily="34" charset="0"/>
              <a:ea typeface="方正楷体简体"/>
              <a:cs typeface="方正楷体简体"/>
            </a:endParaRPr>
          </a:p>
        </p:txBody>
      </p:sp>
      <p:sp>
        <p:nvSpPr>
          <p:cNvPr id="255" name="Rectangle 187">
            <a:extLst>
              <a:ext uri="{FF2B5EF4-FFF2-40B4-BE49-F238E27FC236}">
                <a16:creationId xmlns:a16="http://schemas.microsoft.com/office/drawing/2014/main" id="{292B5656-E620-45F2-9550-3DFD70B1A659}"/>
              </a:ext>
            </a:extLst>
          </p:cNvPr>
          <p:cNvSpPr>
            <a:spLocks noChangeArrowheads="1"/>
          </p:cNvSpPr>
          <p:nvPr/>
        </p:nvSpPr>
        <p:spPr bwMode="auto">
          <a:xfrm>
            <a:off x="6318622" y="5144740"/>
            <a:ext cx="158750"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56" name="Freeform 188">
            <a:extLst>
              <a:ext uri="{FF2B5EF4-FFF2-40B4-BE49-F238E27FC236}">
                <a16:creationId xmlns:a16="http://schemas.microsoft.com/office/drawing/2014/main" id="{08CBBD48-E789-4D61-AE61-1D991DA6F66B}"/>
              </a:ext>
            </a:extLst>
          </p:cNvPr>
          <p:cNvSpPr>
            <a:spLocks/>
          </p:cNvSpPr>
          <p:nvPr/>
        </p:nvSpPr>
        <p:spPr bwMode="auto">
          <a:xfrm>
            <a:off x="8753847" y="3574702"/>
            <a:ext cx="12700" cy="36513"/>
          </a:xfrm>
          <a:custGeom>
            <a:avLst/>
            <a:gdLst>
              <a:gd name="T0" fmla="*/ 0 w 9"/>
              <a:gd name="T1" fmla="*/ 2147483646 h 29"/>
              <a:gd name="T2" fmla="*/ 0 w 9"/>
              <a:gd name="T3" fmla="*/ 0 h 29"/>
              <a:gd name="T4" fmla="*/ 2147483646 w 9"/>
              <a:gd name="T5" fmla="*/ 0 h 29"/>
              <a:gd name="T6" fmla="*/ 2147483646 w 9"/>
              <a:gd name="T7" fmla="*/ 2147483646 h 29"/>
              <a:gd name="T8" fmla="*/ 0 w 9"/>
              <a:gd name="T9" fmla="*/ 2147483646 h 29"/>
              <a:gd name="T10" fmla="*/ 0 60000 65536"/>
              <a:gd name="T11" fmla="*/ 0 60000 65536"/>
              <a:gd name="T12" fmla="*/ 0 60000 65536"/>
              <a:gd name="T13" fmla="*/ 0 60000 65536"/>
              <a:gd name="T14" fmla="*/ 0 60000 65536"/>
              <a:gd name="T15" fmla="*/ 0 w 9"/>
              <a:gd name="T16" fmla="*/ 0 h 29"/>
              <a:gd name="T17" fmla="*/ 9 w 9"/>
              <a:gd name="T18" fmla="*/ 29 h 29"/>
            </a:gdLst>
            <a:ahLst/>
            <a:cxnLst>
              <a:cxn ang="T10">
                <a:pos x="T0" y="T1"/>
              </a:cxn>
              <a:cxn ang="T11">
                <a:pos x="T2" y="T3"/>
              </a:cxn>
              <a:cxn ang="T12">
                <a:pos x="T4" y="T5"/>
              </a:cxn>
              <a:cxn ang="T13">
                <a:pos x="T6" y="T7"/>
              </a:cxn>
              <a:cxn ang="T14">
                <a:pos x="T8" y="T9"/>
              </a:cxn>
            </a:cxnLst>
            <a:rect l="T15" t="T16" r="T17" b="T18"/>
            <a:pathLst>
              <a:path w="9" h="29">
                <a:moveTo>
                  <a:pt x="0" y="28"/>
                </a:moveTo>
                <a:lnTo>
                  <a:pt x="0" y="0"/>
                </a:lnTo>
                <a:lnTo>
                  <a:pt x="8" y="0"/>
                </a:lnTo>
                <a:lnTo>
                  <a:pt x="8" y="28"/>
                </a:lnTo>
                <a:lnTo>
                  <a:pt x="0" y="28"/>
                </a:lnTo>
              </a:path>
            </a:pathLst>
          </a:custGeom>
          <a:solidFill>
            <a:srgbClr val="00C8C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57" name="Freeform 189">
            <a:extLst>
              <a:ext uri="{FF2B5EF4-FFF2-40B4-BE49-F238E27FC236}">
                <a16:creationId xmlns:a16="http://schemas.microsoft.com/office/drawing/2014/main" id="{2C15998B-550F-4137-B0BC-860E6611F570}"/>
              </a:ext>
            </a:extLst>
          </p:cNvPr>
          <p:cNvSpPr>
            <a:spLocks/>
          </p:cNvSpPr>
          <p:nvPr/>
        </p:nvSpPr>
        <p:spPr bwMode="auto">
          <a:xfrm>
            <a:off x="8785597" y="3574702"/>
            <a:ext cx="11112" cy="36513"/>
          </a:xfrm>
          <a:custGeom>
            <a:avLst/>
            <a:gdLst>
              <a:gd name="T0" fmla="*/ 0 w 8"/>
              <a:gd name="T1" fmla="*/ 2147483646 h 29"/>
              <a:gd name="T2" fmla="*/ 0 w 8"/>
              <a:gd name="T3" fmla="*/ 0 h 29"/>
              <a:gd name="T4" fmla="*/ 2147483646 w 8"/>
              <a:gd name="T5" fmla="*/ 0 h 29"/>
              <a:gd name="T6" fmla="*/ 2147483646 w 8"/>
              <a:gd name="T7" fmla="*/ 2147483646 h 29"/>
              <a:gd name="T8" fmla="*/ 0 w 8"/>
              <a:gd name="T9" fmla="*/ 2147483646 h 29"/>
              <a:gd name="T10" fmla="*/ 0 60000 65536"/>
              <a:gd name="T11" fmla="*/ 0 60000 65536"/>
              <a:gd name="T12" fmla="*/ 0 60000 65536"/>
              <a:gd name="T13" fmla="*/ 0 60000 65536"/>
              <a:gd name="T14" fmla="*/ 0 60000 65536"/>
              <a:gd name="T15" fmla="*/ 0 w 8"/>
              <a:gd name="T16" fmla="*/ 0 h 29"/>
              <a:gd name="T17" fmla="*/ 8 w 8"/>
              <a:gd name="T18" fmla="*/ 29 h 29"/>
            </a:gdLst>
            <a:ahLst/>
            <a:cxnLst>
              <a:cxn ang="T10">
                <a:pos x="T0" y="T1"/>
              </a:cxn>
              <a:cxn ang="T11">
                <a:pos x="T2" y="T3"/>
              </a:cxn>
              <a:cxn ang="T12">
                <a:pos x="T4" y="T5"/>
              </a:cxn>
              <a:cxn ang="T13">
                <a:pos x="T6" y="T7"/>
              </a:cxn>
              <a:cxn ang="T14">
                <a:pos x="T8" y="T9"/>
              </a:cxn>
            </a:cxnLst>
            <a:rect l="T15" t="T16" r="T17" b="T18"/>
            <a:pathLst>
              <a:path w="8" h="29">
                <a:moveTo>
                  <a:pt x="0" y="28"/>
                </a:moveTo>
                <a:lnTo>
                  <a:pt x="0" y="0"/>
                </a:lnTo>
                <a:lnTo>
                  <a:pt x="7" y="0"/>
                </a:lnTo>
                <a:lnTo>
                  <a:pt x="7" y="28"/>
                </a:lnTo>
                <a:lnTo>
                  <a:pt x="0" y="28"/>
                </a:lnTo>
              </a:path>
            </a:pathLst>
          </a:custGeom>
          <a:solidFill>
            <a:srgbClr val="30C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58" name="Freeform 190">
            <a:extLst>
              <a:ext uri="{FF2B5EF4-FFF2-40B4-BE49-F238E27FC236}">
                <a16:creationId xmlns:a16="http://schemas.microsoft.com/office/drawing/2014/main" id="{74614F5E-E1C6-4F39-8AB6-138A93188E64}"/>
              </a:ext>
            </a:extLst>
          </p:cNvPr>
          <p:cNvSpPr>
            <a:spLocks/>
          </p:cNvSpPr>
          <p:nvPr/>
        </p:nvSpPr>
        <p:spPr bwMode="auto">
          <a:xfrm>
            <a:off x="8815759" y="3574702"/>
            <a:ext cx="11113" cy="36513"/>
          </a:xfrm>
          <a:custGeom>
            <a:avLst/>
            <a:gdLst>
              <a:gd name="T0" fmla="*/ 0 w 7"/>
              <a:gd name="T1" fmla="*/ 2147483646 h 29"/>
              <a:gd name="T2" fmla="*/ 0 w 7"/>
              <a:gd name="T3" fmla="*/ 0 h 29"/>
              <a:gd name="T4" fmla="*/ 2147483646 w 7"/>
              <a:gd name="T5" fmla="*/ 0 h 29"/>
              <a:gd name="T6" fmla="*/ 2147483646 w 7"/>
              <a:gd name="T7" fmla="*/ 2147483646 h 29"/>
              <a:gd name="T8" fmla="*/ 0 w 7"/>
              <a:gd name="T9" fmla="*/ 2147483646 h 29"/>
              <a:gd name="T10" fmla="*/ 0 60000 65536"/>
              <a:gd name="T11" fmla="*/ 0 60000 65536"/>
              <a:gd name="T12" fmla="*/ 0 60000 65536"/>
              <a:gd name="T13" fmla="*/ 0 60000 65536"/>
              <a:gd name="T14" fmla="*/ 0 60000 65536"/>
              <a:gd name="T15" fmla="*/ 0 w 7"/>
              <a:gd name="T16" fmla="*/ 0 h 29"/>
              <a:gd name="T17" fmla="*/ 7 w 7"/>
              <a:gd name="T18" fmla="*/ 29 h 29"/>
            </a:gdLst>
            <a:ahLst/>
            <a:cxnLst>
              <a:cxn ang="T10">
                <a:pos x="T0" y="T1"/>
              </a:cxn>
              <a:cxn ang="T11">
                <a:pos x="T2" y="T3"/>
              </a:cxn>
              <a:cxn ang="T12">
                <a:pos x="T4" y="T5"/>
              </a:cxn>
              <a:cxn ang="T13">
                <a:pos x="T6" y="T7"/>
              </a:cxn>
              <a:cxn ang="T14">
                <a:pos x="T8" y="T9"/>
              </a:cxn>
            </a:cxnLst>
            <a:rect l="T15" t="T16" r="T17" b="T18"/>
            <a:pathLst>
              <a:path w="7" h="29">
                <a:moveTo>
                  <a:pt x="0" y="28"/>
                </a:moveTo>
                <a:lnTo>
                  <a:pt x="0" y="0"/>
                </a:lnTo>
                <a:lnTo>
                  <a:pt x="6" y="0"/>
                </a:lnTo>
                <a:lnTo>
                  <a:pt x="6" y="28"/>
                </a:lnTo>
                <a:lnTo>
                  <a:pt x="0" y="28"/>
                </a:lnTo>
              </a:path>
            </a:pathLst>
          </a:custGeom>
          <a:solidFill>
            <a:srgbClr val="FFBB3E"/>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59" name="Freeform 191">
            <a:extLst>
              <a:ext uri="{FF2B5EF4-FFF2-40B4-BE49-F238E27FC236}">
                <a16:creationId xmlns:a16="http://schemas.microsoft.com/office/drawing/2014/main" id="{7F368E30-F254-4237-BEB2-1BEC300AACFC}"/>
              </a:ext>
            </a:extLst>
          </p:cNvPr>
          <p:cNvSpPr>
            <a:spLocks/>
          </p:cNvSpPr>
          <p:nvPr/>
        </p:nvSpPr>
        <p:spPr bwMode="auto">
          <a:xfrm>
            <a:off x="8845922" y="3574702"/>
            <a:ext cx="11112" cy="36513"/>
          </a:xfrm>
          <a:custGeom>
            <a:avLst/>
            <a:gdLst>
              <a:gd name="T0" fmla="*/ 0 w 8"/>
              <a:gd name="T1" fmla="*/ 2147483646 h 29"/>
              <a:gd name="T2" fmla="*/ 0 w 8"/>
              <a:gd name="T3" fmla="*/ 0 h 29"/>
              <a:gd name="T4" fmla="*/ 2147483646 w 8"/>
              <a:gd name="T5" fmla="*/ 0 h 29"/>
              <a:gd name="T6" fmla="*/ 2147483646 w 8"/>
              <a:gd name="T7" fmla="*/ 2147483646 h 29"/>
              <a:gd name="T8" fmla="*/ 0 w 8"/>
              <a:gd name="T9" fmla="*/ 2147483646 h 29"/>
              <a:gd name="T10" fmla="*/ 0 60000 65536"/>
              <a:gd name="T11" fmla="*/ 0 60000 65536"/>
              <a:gd name="T12" fmla="*/ 0 60000 65536"/>
              <a:gd name="T13" fmla="*/ 0 60000 65536"/>
              <a:gd name="T14" fmla="*/ 0 60000 65536"/>
              <a:gd name="T15" fmla="*/ 0 w 8"/>
              <a:gd name="T16" fmla="*/ 0 h 29"/>
              <a:gd name="T17" fmla="*/ 8 w 8"/>
              <a:gd name="T18" fmla="*/ 29 h 29"/>
            </a:gdLst>
            <a:ahLst/>
            <a:cxnLst>
              <a:cxn ang="T10">
                <a:pos x="T0" y="T1"/>
              </a:cxn>
              <a:cxn ang="T11">
                <a:pos x="T2" y="T3"/>
              </a:cxn>
              <a:cxn ang="T12">
                <a:pos x="T4" y="T5"/>
              </a:cxn>
              <a:cxn ang="T13">
                <a:pos x="T6" y="T7"/>
              </a:cxn>
              <a:cxn ang="T14">
                <a:pos x="T8" y="T9"/>
              </a:cxn>
            </a:cxnLst>
            <a:rect l="T15" t="T16" r="T17" b="T18"/>
            <a:pathLst>
              <a:path w="8" h="29">
                <a:moveTo>
                  <a:pt x="0" y="28"/>
                </a:moveTo>
                <a:lnTo>
                  <a:pt x="0" y="0"/>
                </a:lnTo>
                <a:lnTo>
                  <a:pt x="7" y="0"/>
                </a:lnTo>
                <a:lnTo>
                  <a:pt x="7" y="28"/>
                </a:lnTo>
                <a:lnTo>
                  <a:pt x="0" y="28"/>
                </a:lnTo>
              </a:path>
            </a:pathLst>
          </a:custGeom>
          <a:solidFill>
            <a:srgbClr val="D0BDA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60" name="Freeform 192">
            <a:extLst>
              <a:ext uri="{FF2B5EF4-FFF2-40B4-BE49-F238E27FC236}">
                <a16:creationId xmlns:a16="http://schemas.microsoft.com/office/drawing/2014/main" id="{ADDB0508-2AAD-4402-9103-31CE746A981A}"/>
              </a:ext>
            </a:extLst>
          </p:cNvPr>
          <p:cNvSpPr>
            <a:spLocks/>
          </p:cNvSpPr>
          <p:nvPr/>
        </p:nvSpPr>
        <p:spPr bwMode="auto">
          <a:xfrm>
            <a:off x="8876084" y="3574702"/>
            <a:ext cx="11113" cy="36513"/>
          </a:xfrm>
          <a:custGeom>
            <a:avLst/>
            <a:gdLst>
              <a:gd name="T0" fmla="*/ 0 w 8"/>
              <a:gd name="T1" fmla="*/ 2147483646 h 29"/>
              <a:gd name="T2" fmla="*/ 0 w 8"/>
              <a:gd name="T3" fmla="*/ 0 h 29"/>
              <a:gd name="T4" fmla="*/ 2147483646 w 8"/>
              <a:gd name="T5" fmla="*/ 0 h 29"/>
              <a:gd name="T6" fmla="*/ 2147483646 w 8"/>
              <a:gd name="T7" fmla="*/ 2147483646 h 29"/>
              <a:gd name="T8" fmla="*/ 0 w 8"/>
              <a:gd name="T9" fmla="*/ 2147483646 h 29"/>
              <a:gd name="T10" fmla="*/ 0 60000 65536"/>
              <a:gd name="T11" fmla="*/ 0 60000 65536"/>
              <a:gd name="T12" fmla="*/ 0 60000 65536"/>
              <a:gd name="T13" fmla="*/ 0 60000 65536"/>
              <a:gd name="T14" fmla="*/ 0 60000 65536"/>
              <a:gd name="T15" fmla="*/ 0 w 8"/>
              <a:gd name="T16" fmla="*/ 0 h 29"/>
              <a:gd name="T17" fmla="*/ 8 w 8"/>
              <a:gd name="T18" fmla="*/ 29 h 29"/>
            </a:gdLst>
            <a:ahLst/>
            <a:cxnLst>
              <a:cxn ang="T10">
                <a:pos x="T0" y="T1"/>
              </a:cxn>
              <a:cxn ang="T11">
                <a:pos x="T2" y="T3"/>
              </a:cxn>
              <a:cxn ang="T12">
                <a:pos x="T4" y="T5"/>
              </a:cxn>
              <a:cxn ang="T13">
                <a:pos x="T6" y="T7"/>
              </a:cxn>
              <a:cxn ang="T14">
                <a:pos x="T8" y="T9"/>
              </a:cxn>
            </a:cxnLst>
            <a:rect l="T15" t="T16" r="T17" b="T18"/>
            <a:pathLst>
              <a:path w="8" h="29">
                <a:moveTo>
                  <a:pt x="0" y="28"/>
                </a:moveTo>
                <a:lnTo>
                  <a:pt x="0" y="0"/>
                </a:lnTo>
                <a:lnTo>
                  <a:pt x="7" y="0"/>
                </a:lnTo>
                <a:lnTo>
                  <a:pt x="7" y="28"/>
                </a:lnTo>
                <a:lnTo>
                  <a:pt x="0" y="28"/>
                </a:lnTo>
              </a:path>
            </a:pathLst>
          </a:custGeom>
          <a:solidFill>
            <a:srgbClr val="F4DDC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61" name="Freeform 193">
            <a:extLst>
              <a:ext uri="{FF2B5EF4-FFF2-40B4-BE49-F238E27FC236}">
                <a16:creationId xmlns:a16="http://schemas.microsoft.com/office/drawing/2014/main" id="{44A012A8-072A-4FF3-8293-0ED9DD85727A}"/>
              </a:ext>
            </a:extLst>
          </p:cNvPr>
          <p:cNvSpPr>
            <a:spLocks/>
          </p:cNvSpPr>
          <p:nvPr/>
        </p:nvSpPr>
        <p:spPr bwMode="auto">
          <a:xfrm>
            <a:off x="8907834" y="3574702"/>
            <a:ext cx="9525" cy="36513"/>
          </a:xfrm>
          <a:custGeom>
            <a:avLst/>
            <a:gdLst>
              <a:gd name="T0" fmla="*/ 0 w 7"/>
              <a:gd name="T1" fmla="*/ 2147483646 h 29"/>
              <a:gd name="T2" fmla="*/ 0 w 7"/>
              <a:gd name="T3" fmla="*/ 0 h 29"/>
              <a:gd name="T4" fmla="*/ 2147483646 w 7"/>
              <a:gd name="T5" fmla="*/ 0 h 29"/>
              <a:gd name="T6" fmla="*/ 2147483646 w 7"/>
              <a:gd name="T7" fmla="*/ 2147483646 h 29"/>
              <a:gd name="T8" fmla="*/ 0 w 7"/>
              <a:gd name="T9" fmla="*/ 2147483646 h 29"/>
              <a:gd name="T10" fmla="*/ 0 60000 65536"/>
              <a:gd name="T11" fmla="*/ 0 60000 65536"/>
              <a:gd name="T12" fmla="*/ 0 60000 65536"/>
              <a:gd name="T13" fmla="*/ 0 60000 65536"/>
              <a:gd name="T14" fmla="*/ 0 60000 65536"/>
              <a:gd name="T15" fmla="*/ 0 w 7"/>
              <a:gd name="T16" fmla="*/ 0 h 29"/>
              <a:gd name="T17" fmla="*/ 7 w 7"/>
              <a:gd name="T18" fmla="*/ 29 h 29"/>
            </a:gdLst>
            <a:ahLst/>
            <a:cxnLst>
              <a:cxn ang="T10">
                <a:pos x="T0" y="T1"/>
              </a:cxn>
              <a:cxn ang="T11">
                <a:pos x="T2" y="T3"/>
              </a:cxn>
              <a:cxn ang="T12">
                <a:pos x="T4" y="T5"/>
              </a:cxn>
              <a:cxn ang="T13">
                <a:pos x="T6" y="T7"/>
              </a:cxn>
              <a:cxn ang="T14">
                <a:pos x="T8" y="T9"/>
              </a:cxn>
            </a:cxnLst>
            <a:rect l="T15" t="T16" r="T17" b="T18"/>
            <a:pathLst>
              <a:path w="7" h="29">
                <a:moveTo>
                  <a:pt x="0" y="28"/>
                </a:moveTo>
                <a:lnTo>
                  <a:pt x="0" y="0"/>
                </a:lnTo>
                <a:lnTo>
                  <a:pt x="6" y="0"/>
                </a:lnTo>
                <a:lnTo>
                  <a:pt x="6" y="28"/>
                </a:lnTo>
                <a:lnTo>
                  <a:pt x="0" y="28"/>
                </a:lnTo>
              </a:path>
            </a:pathLst>
          </a:custGeom>
          <a:solidFill>
            <a:srgbClr val="D0BDA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62" name="Freeform 194">
            <a:extLst>
              <a:ext uri="{FF2B5EF4-FFF2-40B4-BE49-F238E27FC236}">
                <a16:creationId xmlns:a16="http://schemas.microsoft.com/office/drawing/2014/main" id="{61377290-6953-4428-9862-31CE42F70E3D}"/>
              </a:ext>
            </a:extLst>
          </p:cNvPr>
          <p:cNvSpPr>
            <a:spLocks/>
          </p:cNvSpPr>
          <p:nvPr/>
        </p:nvSpPr>
        <p:spPr bwMode="auto">
          <a:xfrm>
            <a:off x="8685584" y="3708052"/>
            <a:ext cx="246063" cy="153988"/>
          </a:xfrm>
          <a:custGeom>
            <a:avLst/>
            <a:gdLst>
              <a:gd name="T0" fmla="*/ 2147483646 w 173"/>
              <a:gd name="T1" fmla="*/ 2147483646 h 124"/>
              <a:gd name="T2" fmla="*/ 2147483646 w 173"/>
              <a:gd name="T3" fmla="*/ 2147483646 h 124"/>
              <a:gd name="T4" fmla="*/ 2147483646 w 173"/>
              <a:gd name="T5" fmla="*/ 2147483646 h 124"/>
              <a:gd name="T6" fmla="*/ 2147483646 w 173"/>
              <a:gd name="T7" fmla="*/ 2147483646 h 124"/>
              <a:gd name="T8" fmla="*/ 2147483646 w 173"/>
              <a:gd name="T9" fmla="*/ 2147483646 h 124"/>
              <a:gd name="T10" fmla="*/ 2147483646 w 173"/>
              <a:gd name="T11" fmla="*/ 2147483646 h 124"/>
              <a:gd name="T12" fmla="*/ 2147483646 w 173"/>
              <a:gd name="T13" fmla="*/ 2147483646 h 124"/>
              <a:gd name="T14" fmla="*/ 2147483646 w 173"/>
              <a:gd name="T15" fmla="*/ 2147483646 h 124"/>
              <a:gd name="T16" fmla="*/ 0 w 173"/>
              <a:gd name="T17" fmla="*/ 2147483646 h 124"/>
              <a:gd name="T18" fmla="*/ 2147483646 w 173"/>
              <a:gd name="T19" fmla="*/ 2147483646 h 124"/>
              <a:gd name="T20" fmla="*/ 2147483646 w 173"/>
              <a:gd name="T21" fmla="*/ 2147483646 h 124"/>
              <a:gd name="T22" fmla="*/ 2147483646 w 173"/>
              <a:gd name="T23" fmla="*/ 0 h 124"/>
              <a:gd name="T24" fmla="*/ 2147483646 w 173"/>
              <a:gd name="T25" fmla="*/ 2147483646 h 1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3"/>
              <a:gd name="T40" fmla="*/ 0 h 124"/>
              <a:gd name="T41" fmla="*/ 173 w 173"/>
              <a:gd name="T42" fmla="*/ 124 h 1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3" h="124">
                <a:moveTo>
                  <a:pt x="34" y="35"/>
                </a:moveTo>
                <a:lnTo>
                  <a:pt x="28" y="39"/>
                </a:lnTo>
                <a:lnTo>
                  <a:pt x="18" y="45"/>
                </a:lnTo>
                <a:lnTo>
                  <a:pt x="16" y="56"/>
                </a:lnTo>
                <a:lnTo>
                  <a:pt x="18" y="58"/>
                </a:lnTo>
                <a:lnTo>
                  <a:pt x="8" y="62"/>
                </a:lnTo>
                <a:lnTo>
                  <a:pt x="4" y="67"/>
                </a:lnTo>
                <a:lnTo>
                  <a:pt x="1" y="73"/>
                </a:lnTo>
                <a:lnTo>
                  <a:pt x="0" y="80"/>
                </a:lnTo>
                <a:lnTo>
                  <a:pt x="33" y="123"/>
                </a:lnTo>
                <a:lnTo>
                  <a:pt x="172" y="66"/>
                </a:lnTo>
                <a:lnTo>
                  <a:pt x="140" y="0"/>
                </a:lnTo>
                <a:lnTo>
                  <a:pt x="34" y="35"/>
                </a:lnTo>
              </a:path>
            </a:pathLst>
          </a:custGeom>
          <a:solidFill>
            <a:srgbClr val="001A6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63" name="Freeform 195">
            <a:extLst>
              <a:ext uri="{FF2B5EF4-FFF2-40B4-BE49-F238E27FC236}">
                <a16:creationId xmlns:a16="http://schemas.microsoft.com/office/drawing/2014/main" id="{1B2523F3-E9A9-4396-AF3C-7689F52A91F7}"/>
              </a:ext>
            </a:extLst>
          </p:cNvPr>
          <p:cNvSpPr>
            <a:spLocks/>
          </p:cNvSpPr>
          <p:nvPr/>
        </p:nvSpPr>
        <p:spPr bwMode="auto">
          <a:xfrm>
            <a:off x="8712572" y="3590577"/>
            <a:ext cx="279400" cy="155575"/>
          </a:xfrm>
          <a:custGeom>
            <a:avLst/>
            <a:gdLst>
              <a:gd name="T0" fmla="*/ 2147483646 w 196"/>
              <a:gd name="T1" fmla="*/ 0 h 124"/>
              <a:gd name="T2" fmla="*/ 2147483646 w 196"/>
              <a:gd name="T3" fmla="*/ 2147483646 h 124"/>
              <a:gd name="T4" fmla="*/ 2147483646 w 196"/>
              <a:gd name="T5" fmla="*/ 2147483646 h 124"/>
              <a:gd name="T6" fmla="*/ 2147483646 w 196"/>
              <a:gd name="T7" fmla="*/ 2147483646 h 124"/>
              <a:gd name="T8" fmla="*/ 2147483646 w 196"/>
              <a:gd name="T9" fmla="*/ 2147483646 h 124"/>
              <a:gd name="T10" fmla="*/ 2147483646 w 196"/>
              <a:gd name="T11" fmla="*/ 2147483646 h 124"/>
              <a:gd name="T12" fmla="*/ 2147483646 w 196"/>
              <a:gd name="T13" fmla="*/ 2147483646 h 124"/>
              <a:gd name="T14" fmla="*/ 2147483646 w 196"/>
              <a:gd name="T15" fmla="*/ 2147483646 h 124"/>
              <a:gd name="T16" fmla="*/ 2147483646 w 196"/>
              <a:gd name="T17" fmla="*/ 2147483646 h 124"/>
              <a:gd name="T18" fmla="*/ 2147483646 w 196"/>
              <a:gd name="T19" fmla="*/ 2147483646 h 124"/>
              <a:gd name="T20" fmla="*/ 2147483646 w 196"/>
              <a:gd name="T21" fmla="*/ 2147483646 h 124"/>
              <a:gd name="T22" fmla="*/ 2147483646 w 196"/>
              <a:gd name="T23" fmla="*/ 2147483646 h 124"/>
              <a:gd name="T24" fmla="*/ 2147483646 w 196"/>
              <a:gd name="T25" fmla="*/ 2147483646 h 124"/>
              <a:gd name="T26" fmla="*/ 2147483646 w 196"/>
              <a:gd name="T27" fmla="*/ 2147483646 h 124"/>
              <a:gd name="T28" fmla="*/ 2147483646 w 196"/>
              <a:gd name="T29" fmla="*/ 2147483646 h 124"/>
              <a:gd name="T30" fmla="*/ 2147483646 w 196"/>
              <a:gd name="T31" fmla="*/ 2147483646 h 124"/>
              <a:gd name="T32" fmla="*/ 2147483646 w 196"/>
              <a:gd name="T33" fmla="*/ 2147483646 h 124"/>
              <a:gd name="T34" fmla="*/ 2147483646 w 196"/>
              <a:gd name="T35" fmla="*/ 2147483646 h 124"/>
              <a:gd name="T36" fmla="*/ 2147483646 w 196"/>
              <a:gd name="T37" fmla="*/ 2147483646 h 124"/>
              <a:gd name="T38" fmla="*/ 2147483646 w 196"/>
              <a:gd name="T39" fmla="*/ 2147483646 h 124"/>
              <a:gd name="T40" fmla="*/ 2147483646 w 196"/>
              <a:gd name="T41" fmla="*/ 2147483646 h 124"/>
              <a:gd name="T42" fmla="*/ 0 w 196"/>
              <a:gd name="T43" fmla="*/ 2147483646 h 124"/>
              <a:gd name="T44" fmla="*/ 2147483646 w 196"/>
              <a:gd name="T45" fmla="*/ 2147483646 h 124"/>
              <a:gd name="T46" fmla="*/ 2147483646 w 196"/>
              <a:gd name="T47" fmla="*/ 0 h 12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96"/>
              <a:gd name="T73" fmla="*/ 0 h 124"/>
              <a:gd name="T74" fmla="*/ 196 w 196"/>
              <a:gd name="T75" fmla="*/ 124 h 12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96" h="124">
                <a:moveTo>
                  <a:pt x="195" y="0"/>
                </a:moveTo>
                <a:lnTo>
                  <a:pt x="195" y="6"/>
                </a:lnTo>
                <a:lnTo>
                  <a:pt x="195" y="10"/>
                </a:lnTo>
                <a:lnTo>
                  <a:pt x="193" y="14"/>
                </a:lnTo>
                <a:lnTo>
                  <a:pt x="193" y="18"/>
                </a:lnTo>
                <a:lnTo>
                  <a:pt x="194" y="23"/>
                </a:lnTo>
                <a:lnTo>
                  <a:pt x="192" y="26"/>
                </a:lnTo>
                <a:lnTo>
                  <a:pt x="186" y="29"/>
                </a:lnTo>
                <a:lnTo>
                  <a:pt x="186" y="31"/>
                </a:lnTo>
                <a:lnTo>
                  <a:pt x="186" y="36"/>
                </a:lnTo>
                <a:lnTo>
                  <a:pt x="188" y="41"/>
                </a:lnTo>
                <a:lnTo>
                  <a:pt x="191" y="43"/>
                </a:lnTo>
                <a:lnTo>
                  <a:pt x="189" y="46"/>
                </a:lnTo>
                <a:lnTo>
                  <a:pt x="183" y="49"/>
                </a:lnTo>
                <a:lnTo>
                  <a:pt x="181" y="54"/>
                </a:lnTo>
                <a:lnTo>
                  <a:pt x="181" y="61"/>
                </a:lnTo>
                <a:lnTo>
                  <a:pt x="177" y="63"/>
                </a:lnTo>
                <a:lnTo>
                  <a:pt x="177" y="68"/>
                </a:lnTo>
                <a:lnTo>
                  <a:pt x="178" y="73"/>
                </a:lnTo>
                <a:lnTo>
                  <a:pt x="17" y="123"/>
                </a:lnTo>
                <a:lnTo>
                  <a:pt x="14" y="113"/>
                </a:lnTo>
                <a:lnTo>
                  <a:pt x="0" y="57"/>
                </a:lnTo>
                <a:lnTo>
                  <a:pt x="13" y="37"/>
                </a:lnTo>
                <a:lnTo>
                  <a:pt x="195" y="0"/>
                </a:lnTo>
              </a:path>
            </a:pathLst>
          </a:custGeom>
          <a:solidFill>
            <a:srgbClr val="F4DDC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64" name="Freeform 196">
            <a:extLst>
              <a:ext uri="{FF2B5EF4-FFF2-40B4-BE49-F238E27FC236}">
                <a16:creationId xmlns:a16="http://schemas.microsoft.com/office/drawing/2014/main" id="{C834EBB6-36FA-472D-BD1B-C4D83C8741EA}"/>
              </a:ext>
            </a:extLst>
          </p:cNvPr>
          <p:cNvSpPr>
            <a:spLocks/>
          </p:cNvSpPr>
          <p:nvPr/>
        </p:nvSpPr>
        <p:spPr bwMode="auto">
          <a:xfrm>
            <a:off x="8736384" y="3701702"/>
            <a:ext cx="122238" cy="44450"/>
          </a:xfrm>
          <a:custGeom>
            <a:avLst/>
            <a:gdLst>
              <a:gd name="T0" fmla="*/ 2147483646 w 86"/>
              <a:gd name="T1" fmla="*/ 2147483646 h 36"/>
              <a:gd name="T2" fmla="*/ 2147483646 w 86"/>
              <a:gd name="T3" fmla="*/ 2147483646 h 36"/>
              <a:gd name="T4" fmla="*/ 2147483646 w 86"/>
              <a:gd name="T5" fmla="*/ 2147483646 h 36"/>
              <a:gd name="T6" fmla="*/ 2147483646 w 86"/>
              <a:gd name="T7" fmla="*/ 2147483646 h 36"/>
              <a:gd name="T8" fmla="*/ 2147483646 w 86"/>
              <a:gd name="T9" fmla="*/ 2147483646 h 36"/>
              <a:gd name="T10" fmla="*/ 2147483646 w 86"/>
              <a:gd name="T11" fmla="*/ 0 h 36"/>
              <a:gd name="T12" fmla="*/ 2147483646 w 86"/>
              <a:gd name="T13" fmla="*/ 2147483646 h 36"/>
              <a:gd name="T14" fmla="*/ 2147483646 w 86"/>
              <a:gd name="T15" fmla="*/ 2147483646 h 36"/>
              <a:gd name="T16" fmla="*/ 2147483646 w 86"/>
              <a:gd name="T17" fmla="*/ 2147483646 h 36"/>
              <a:gd name="T18" fmla="*/ 2147483646 w 86"/>
              <a:gd name="T19" fmla="*/ 2147483646 h 36"/>
              <a:gd name="T20" fmla="*/ 2147483646 w 86"/>
              <a:gd name="T21" fmla="*/ 2147483646 h 36"/>
              <a:gd name="T22" fmla="*/ 2147483646 w 86"/>
              <a:gd name="T23" fmla="*/ 2147483646 h 36"/>
              <a:gd name="T24" fmla="*/ 2147483646 w 86"/>
              <a:gd name="T25" fmla="*/ 2147483646 h 36"/>
              <a:gd name="T26" fmla="*/ 0 w 86"/>
              <a:gd name="T27" fmla="*/ 2147483646 h 36"/>
              <a:gd name="T28" fmla="*/ 0 w 86"/>
              <a:gd name="T29" fmla="*/ 2147483646 h 36"/>
              <a:gd name="T30" fmla="*/ 2147483646 w 86"/>
              <a:gd name="T31" fmla="*/ 2147483646 h 36"/>
              <a:gd name="T32" fmla="*/ 2147483646 w 86"/>
              <a:gd name="T33" fmla="*/ 2147483646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6"/>
              <a:gd name="T52" fmla="*/ 0 h 36"/>
              <a:gd name="T53" fmla="*/ 86 w 86"/>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6" h="36">
                <a:moveTo>
                  <a:pt x="66" y="4"/>
                </a:moveTo>
                <a:lnTo>
                  <a:pt x="64" y="3"/>
                </a:lnTo>
                <a:lnTo>
                  <a:pt x="60" y="3"/>
                </a:lnTo>
                <a:lnTo>
                  <a:pt x="57" y="2"/>
                </a:lnTo>
                <a:lnTo>
                  <a:pt x="51" y="2"/>
                </a:lnTo>
                <a:lnTo>
                  <a:pt x="48" y="0"/>
                </a:lnTo>
                <a:lnTo>
                  <a:pt x="34" y="6"/>
                </a:lnTo>
                <a:lnTo>
                  <a:pt x="31" y="9"/>
                </a:lnTo>
                <a:lnTo>
                  <a:pt x="26" y="13"/>
                </a:lnTo>
                <a:lnTo>
                  <a:pt x="21" y="14"/>
                </a:lnTo>
                <a:lnTo>
                  <a:pt x="15" y="18"/>
                </a:lnTo>
                <a:lnTo>
                  <a:pt x="11" y="22"/>
                </a:lnTo>
                <a:lnTo>
                  <a:pt x="4" y="25"/>
                </a:lnTo>
                <a:lnTo>
                  <a:pt x="0" y="27"/>
                </a:lnTo>
                <a:lnTo>
                  <a:pt x="0" y="35"/>
                </a:lnTo>
                <a:lnTo>
                  <a:pt x="85" y="13"/>
                </a:lnTo>
                <a:lnTo>
                  <a:pt x="66" y="4"/>
                </a:lnTo>
              </a:path>
            </a:pathLst>
          </a:custGeom>
          <a:solidFill>
            <a:srgbClr val="D0BDA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65" name="Freeform 197">
            <a:extLst>
              <a:ext uri="{FF2B5EF4-FFF2-40B4-BE49-F238E27FC236}">
                <a16:creationId xmlns:a16="http://schemas.microsoft.com/office/drawing/2014/main" id="{7DDB1594-CF55-413F-B2E4-01D5553A123C}"/>
              </a:ext>
            </a:extLst>
          </p:cNvPr>
          <p:cNvSpPr>
            <a:spLocks/>
          </p:cNvSpPr>
          <p:nvPr/>
        </p:nvSpPr>
        <p:spPr bwMode="auto">
          <a:xfrm>
            <a:off x="8541122" y="3811240"/>
            <a:ext cx="369887" cy="161925"/>
          </a:xfrm>
          <a:custGeom>
            <a:avLst/>
            <a:gdLst>
              <a:gd name="T0" fmla="*/ 2147483646 w 260"/>
              <a:gd name="T1" fmla="*/ 0 h 130"/>
              <a:gd name="T2" fmla="*/ 2147483646 w 260"/>
              <a:gd name="T3" fmla="*/ 2147483646 h 130"/>
              <a:gd name="T4" fmla="*/ 2147483646 w 260"/>
              <a:gd name="T5" fmla="*/ 2147483646 h 130"/>
              <a:gd name="T6" fmla="*/ 0 w 260"/>
              <a:gd name="T7" fmla="*/ 2147483646 h 130"/>
              <a:gd name="T8" fmla="*/ 2147483646 w 260"/>
              <a:gd name="T9" fmla="*/ 0 h 130"/>
              <a:gd name="T10" fmla="*/ 0 60000 65536"/>
              <a:gd name="T11" fmla="*/ 0 60000 65536"/>
              <a:gd name="T12" fmla="*/ 0 60000 65536"/>
              <a:gd name="T13" fmla="*/ 0 60000 65536"/>
              <a:gd name="T14" fmla="*/ 0 60000 65536"/>
              <a:gd name="T15" fmla="*/ 0 w 260"/>
              <a:gd name="T16" fmla="*/ 0 h 130"/>
              <a:gd name="T17" fmla="*/ 260 w 260"/>
              <a:gd name="T18" fmla="*/ 130 h 130"/>
            </a:gdLst>
            <a:ahLst/>
            <a:cxnLst>
              <a:cxn ang="T10">
                <a:pos x="T0" y="T1"/>
              </a:cxn>
              <a:cxn ang="T11">
                <a:pos x="T2" y="T3"/>
              </a:cxn>
              <a:cxn ang="T12">
                <a:pos x="T4" y="T5"/>
              </a:cxn>
              <a:cxn ang="T13">
                <a:pos x="T6" y="T7"/>
              </a:cxn>
              <a:cxn ang="T14">
                <a:pos x="T8" y="T9"/>
              </a:cxn>
            </a:cxnLst>
            <a:rect l="T15" t="T16" r="T17" b="T18"/>
            <a:pathLst>
              <a:path w="260" h="130">
                <a:moveTo>
                  <a:pt x="95" y="0"/>
                </a:moveTo>
                <a:lnTo>
                  <a:pt x="259" y="41"/>
                </a:lnTo>
                <a:lnTo>
                  <a:pt x="169" y="129"/>
                </a:lnTo>
                <a:lnTo>
                  <a:pt x="0" y="88"/>
                </a:lnTo>
                <a:lnTo>
                  <a:pt x="95" y="0"/>
                </a:lnTo>
              </a:path>
            </a:pathLst>
          </a:custGeom>
          <a:solidFill>
            <a:srgbClr val="FFE7D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66" name="Freeform 198">
            <a:extLst>
              <a:ext uri="{FF2B5EF4-FFF2-40B4-BE49-F238E27FC236}">
                <a16:creationId xmlns:a16="http://schemas.microsoft.com/office/drawing/2014/main" id="{5BBD254A-612B-4A0A-9B46-FECA1884CEA2}"/>
              </a:ext>
            </a:extLst>
          </p:cNvPr>
          <p:cNvSpPr>
            <a:spLocks/>
          </p:cNvSpPr>
          <p:nvPr/>
        </p:nvSpPr>
        <p:spPr bwMode="auto">
          <a:xfrm>
            <a:off x="8541122" y="3865215"/>
            <a:ext cx="379412" cy="117475"/>
          </a:xfrm>
          <a:custGeom>
            <a:avLst/>
            <a:gdLst>
              <a:gd name="T0" fmla="*/ 2147483646 w 267"/>
              <a:gd name="T1" fmla="*/ 0 h 94"/>
              <a:gd name="T2" fmla="*/ 2147483646 w 267"/>
              <a:gd name="T3" fmla="*/ 2147483646 h 94"/>
              <a:gd name="T4" fmla="*/ 0 w 267"/>
              <a:gd name="T5" fmla="*/ 2147483646 h 94"/>
              <a:gd name="T6" fmla="*/ 2147483646 w 267"/>
              <a:gd name="T7" fmla="*/ 2147483646 h 94"/>
              <a:gd name="T8" fmla="*/ 0 60000 65536"/>
              <a:gd name="T9" fmla="*/ 0 60000 65536"/>
              <a:gd name="T10" fmla="*/ 0 60000 65536"/>
              <a:gd name="T11" fmla="*/ 0 60000 65536"/>
              <a:gd name="T12" fmla="*/ 0 w 267"/>
              <a:gd name="T13" fmla="*/ 0 h 94"/>
              <a:gd name="T14" fmla="*/ 267 w 267"/>
              <a:gd name="T15" fmla="*/ 94 h 94"/>
            </a:gdLst>
            <a:ahLst/>
            <a:cxnLst>
              <a:cxn ang="T8">
                <a:pos x="T0" y="T1"/>
              </a:cxn>
              <a:cxn ang="T9">
                <a:pos x="T2" y="T3"/>
              </a:cxn>
              <a:cxn ang="T10">
                <a:pos x="T4" y="T5"/>
              </a:cxn>
              <a:cxn ang="T11">
                <a:pos x="T6" y="T7"/>
              </a:cxn>
            </a:cxnLst>
            <a:rect l="T12" t="T13" r="T14" b="T15"/>
            <a:pathLst>
              <a:path w="267" h="94">
                <a:moveTo>
                  <a:pt x="266" y="0"/>
                </a:moveTo>
                <a:lnTo>
                  <a:pt x="174" y="93"/>
                </a:lnTo>
                <a:lnTo>
                  <a:pt x="0" y="49"/>
                </a:lnTo>
                <a:lnTo>
                  <a:pt x="174" y="93"/>
                </a:lnTo>
              </a:path>
            </a:pathLst>
          </a:custGeom>
          <a:noFill/>
          <a:ln w="12700" cap="rnd">
            <a:solidFill>
              <a:srgbClr val="020725"/>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7" name="Freeform 199">
            <a:extLst>
              <a:ext uri="{FF2B5EF4-FFF2-40B4-BE49-F238E27FC236}">
                <a16:creationId xmlns:a16="http://schemas.microsoft.com/office/drawing/2014/main" id="{C11B0194-5B98-4CB3-8004-AE64F8DAB1AD}"/>
              </a:ext>
            </a:extLst>
          </p:cNvPr>
          <p:cNvSpPr>
            <a:spLocks/>
          </p:cNvSpPr>
          <p:nvPr/>
        </p:nvSpPr>
        <p:spPr bwMode="auto">
          <a:xfrm>
            <a:off x="8612559" y="3849340"/>
            <a:ext cx="225425" cy="85725"/>
          </a:xfrm>
          <a:custGeom>
            <a:avLst/>
            <a:gdLst>
              <a:gd name="T0" fmla="*/ 2147483646 w 158"/>
              <a:gd name="T1" fmla="*/ 0 h 68"/>
              <a:gd name="T2" fmla="*/ 2147483646 w 158"/>
              <a:gd name="T3" fmla="*/ 2147483646 h 68"/>
              <a:gd name="T4" fmla="*/ 2147483646 w 158"/>
              <a:gd name="T5" fmla="*/ 2147483646 h 68"/>
              <a:gd name="T6" fmla="*/ 0 w 158"/>
              <a:gd name="T7" fmla="*/ 2147483646 h 68"/>
              <a:gd name="T8" fmla="*/ 2147483646 w 158"/>
              <a:gd name="T9" fmla="*/ 0 h 68"/>
              <a:gd name="T10" fmla="*/ 0 60000 65536"/>
              <a:gd name="T11" fmla="*/ 0 60000 65536"/>
              <a:gd name="T12" fmla="*/ 0 60000 65536"/>
              <a:gd name="T13" fmla="*/ 0 60000 65536"/>
              <a:gd name="T14" fmla="*/ 0 60000 65536"/>
              <a:gd name="T15" fmla="*/ 0 w 158"/>
              <a:gd name="T16" fmla="*/ 0 h 68"/>
              <a:gd name="T17" fmla="*/ 158 w 158"/>
              <a:gd name="T18" fmla="*/ 68 h 68"/>
            </a:gdLst>
            <a:ahLst/>
            <a:cxnLst>
              <a:cxn ang="T10">
                <a:pos x="T0" y="T1"/>
              </a:cxn>
              <a:cxn ang="T11">
                <a:pos x="T2" y="T3"/>
              </a:cxn>
              <a:cxn ang="T12">
                <a:pos x="T4" y="T5"/>
              </a:cxn>
              <a:cxn ang="T13">
                <a:pos x="T6" y="T7"/>
              </a:cxn>
              <a:cxn ang="T14">
                <a:pos x="T8" y="T9"/>
              </a:cxn>
            </a:cxnLst>
            <a:rect l="T15" t="T16" r="T17" b="T18"/>
            <a:pathLst>
              <a:path w="158" h="68">
                <a:moveTo>
                  <a:pt x="45" y="0"/>
                </a:moveTo>
                <a:lnTo>
                  <a:pt x="157" y="28"/>
                </a:lnTo>
                <a:lnTo>
                  <a:pt x="115" y="67"/>
                </a:lnTo>
                <a:lnTo>
                  <a:pt x="0" y="39"/>
                </a:lnTo>
                <a:lnTo>
                  <a:pt x="45" y="0"/>
                </a:lnTo>
              </a:path>
            </a:pathLst>
          </a:custGeom>
          <a:solidFill>
            <a:srgbClr val="FFC5C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68" name="Freeform 200">
            <a:extLst>
              <a:ext uri="{FF2B5EF4-FFF2-40B4-BE49-F238E27FC236}">
                <a16:creationId xmlns:a16="http://schemas.microsoft.com/office/drawing/2014/main" id="{D3CB245B-2DBB-439A-A68E-B2871E63D202}"/>
              </a:ext>
            </a:extLst>
          </p:cNvPr>
          <p:cNvSpPr>
            <a:spLocks/>
          </p:cNvSpPr>
          <p:nvPr/>
        </p:nvSpPr>
        <p:spPr bwMode="auto">
          <a:xfrm>
            <a:off x="8612559" y="3849340"/>
            <a:ext cx="236538" cy="55562"/>
          </a:xfrm>
          <a:custGeom>
            <a:avLst/>
            <a:gdLst>
              <a:gd name="T0" fmla="*/ 2147483646 w 166"/>
              <a:gd name="T1" fmla="*/ 0 h 44"/>
              <a:gd name="T2" fmla="*/ 2147483646 w 166"/>
              <a:gd name="T3" fmla="*/ 2147483646 h 44"/>
              <a:gd name="T4" fmla="*/ 2147483646 w 166"/>
              <a:gd name="T5" fmla="*/ 0 h 44"/>
              <a:gd name="T6" fmla="*/ 0 w 166"/>
              <a:gd name="T7" fmla="*/ 2147483646 h 44"/>
              <a:gd name="T8" fmla="*/ 2147483646 w 166"/>
              <a:gd name="T9" fmla="*/ 0 h 44"/>
              <a:gd name="T10" fmla="*/ 0 60000 65536"/>
              <a:gd name="T11" fmla="*/ 0 60000 65536"/>
              <a:gd name="T12" fmla="*/ 0 60000 65536"/>
              <a:gd name="T13" fmla="*/ 0 60000 65536"/>
              <a:gd name="T14" fmla="*/ 0 60000 65536"/>
              <a:gd name="T15" fmla="*/ 0 w 166"/>
              <a:gd name="T16" fmla="*/ 0 h 44"/>
              <a:gd name="T17" fmla="*/ 166 w 166"/>
              <a:gd name="T18" fmla="*/ 44 h 44"/>
            </a:gdLst>
            <a:ahLst/>
            <a:cxnLst>
              <a:cxn ang="T10">
                <a:pos x="T0" y="T1"/>
              </a:cxn>
              <a:cxn ang="T11">
                <a:pos x="T2" y="T3"/>
              </a:cxn>
              <a:cxn ang="T12">
                <a:pos x="T4" y="T5"/>
              </a:cxn>
              <a:cxn ang="T13">
                <a:pos x="T6" y="T7"/>
              </a:cxn>
              <a:cxn ang="T14">
                <a:pos x="T8" y="T9"/>
              </a:cxn>
            </a:cxnLst>
            <a:rect l="T15" t="T16" r="T17" b="T18"/>
            <a:pathLst>
              <a:path w="166" h="44">
                <a:moveTo>
                  <a:pt x="48" y="0"/>
                </a:moveTo>
                <a:lnTo>
                  <a:pt x="165" y="31"/>
                </a:lnTo>
                <a:lnTo>
                  <a:pt x="48" y="0"/>
                </a:lnTo>
                <a:lnTo>
                  <a:pt x="0" y="43"/>
                </a:lnTo>
                <a:lnTo>
                  <a:pt x="48"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9" name="Freeform 201">
            <a:extLst>
              <a:ext uri="{FF2B5EF4-FFF2-40B4-BE49-F238E27FC236}">
                <a16:creationId xmlns:a16="http://schemas.microsoft.com/office/drawing/2014/main" id="{381F7AB6-257F-4BA5-8823-F4E60CFE6474}"/>
              </a:ext>
            </a:extLst>
          </p:cNvPr>
          <p:cNvSpPr>
            <a:spLocks/>
          </p:cNvSpPr>
          <p:nvPr/>
        </p:nvSpPr>
        <p:spPr bwMode="auto">
          <a:xfrm>
            <a:off x="8847509" y="3684240"/>
            <a:ext cx="290513" cy="120650"/>
          </a:xfrm>
          <a:custGeom>
            <a:avLst/>
            <a:gdLst>
              <a:gd name="T0" fmla="*/ 0 w 204"/>
              <a:gd name="T1" fmla="*/ 2147483646 h 96"/>
              <a:gd name="T2" fmla="*/ 2147483646 w 204"/>
              <a:gd name="T3" fmla="*/ 2147483646 h 96"/>
              <a:gd name="T4" fmla="*/ 2147483646 w 204"/>
              <a:gd name="T5" fmla="*/ 2147483646 h 96"/>
              <a:gd name="T6" fmla="*/ 2147483646 w 204"/>
              <a:gd name="T7" fmla="*/ 0 h 96"/>
              <a:gd name="T8" fmla="*/ 0 w 204"/>
              <a:gd name="T9" fmla="*/ 2147483646 h 96"/>
              <a:gd name="T10" fmla="*/ 0 60000 65536"/>
              <a:gd name="T11" fmla="*/ 0 60000 65536"/>
              <a:gd name="T12" fmla="*/ 0 60000 65536"/>
              <a:gd name="T13" fmla="*/ 0 60000 65536"/>
              <a:gd name="T14" fmla="*/ 0 60000 65536"/>
              <a:gd name="T15" fmla="*/ 0 w 204"/>
              <a:gd name="T16" fmla="*/ 0 h 96"/>
              <a:gd name="T17" fmla="*/ 204 w 204"/>
              <a:gd name="T18" fmla="*/ 96 h 96"/>
            </a:gdLst>
            <a:ahLst/>
            <a:cxnLst>
              <a:cxn ang="T10">
                <a:pos x="T0" y="T1"/>
              </a:cxn>
              <a:cxn ang="T11">
                <a:pos x="T2" y="T3"/>
              </a:cxn>
              <a:cxn ang="T12">
                <a:pos x="T4" y="T5"/>
              </a:cxn>
              <a:cxn ang="T13">
                <a:pos x="T6" y="T7"/>
              </a:cxn>
              <a:cxn ang="T14">
                <a:pos x="T8" y="T9"/>
              </a:cxn>
            </a:cxnLst>
            <a:rect l="T15" t="T16" r="T17" b="T18"/>
            <a:pathLst>
              <a:path w="204" h="96">
                <a:moveTo>
                  <a:pt x="0" y="2"/>
                </a:moveTo>
                <a:lnTo>
                  <a:pt x="8" y="95"/>
                </a:lnTo>
                <a:lnTo>
                  <a:pt x="203" y="91"/>
                </a:lnTo>
                <a:lnTo>
                  <a:pt x="187" y="0"/>
                </a:lnTo>
                <a:lnTo>
                  <a:pt x="0" y="2"/>
                </a:lnTo>
              </a:path>
            </a:pathLst>
          </a:custGeom>
          <a:solidFill>
            <a:srgbClr val="FFFDF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70" name="Freeform 202">
            <a:extLst>
              <a:ext uri="{FF2B5EF4-FFF2-40B4-BE49-F238E27FC236}">
                <a16:creationId xmlns:a16="http://schemas.microsoft.com/office/drawing/2014/main" id="{49838E6D-6C73-4E24-85D1-92A90406451A}"/>
              </a:ext>
            </a:extLst>
          </p:cNvPr>
          <p:cNvSpPr>
            <a:spLocks/>
          </p:cNvSpPr>
          <p:nvPr/>
        </p:nvSpPr>
        <p:spPr bwMode="auto">
          <a:xfrm>
            <a:off x="8847509" y="3690590"/>
            <a:ext cx="300038" cy="123825"/>
          </a:xfrm>
          <a:custGeom>
            <a:avLst/>
            <a:gdLst>
              <a:gd name="T0" fmla="*/ 0 w 211"/>
              <a:gd name="T1" fmla="*/ 0 h 100"/>
              <a:gd name="T2" fmla="*/ 2147483646 w 211"/>
              <a:gd name="T3" fmla="*/ 2147483646 h 100"/>
              <a:gd name="T4" fmla="*/ 2147483646 w 211"/>
              <a:gd name="T5" fmla="*/ 2147483646 h 100"/>
              <a:gd name="T6" fmla="*/ 2147483646 w 211"/>
              <a:gd name="T7" fmla="*/ 2147483646 h 100"/>
              <a:gd name="T8" fmla="*/ 0 w 211"/>
              <a:gd name="T9" fmla="*/ 0 h 100"/>
              <a:gd name="T10" fmla="*/ 0 60000 65536"/>
              <a:gd name="T11" fmla="*/ 0 60000 65536"/>
              <a:gd name="T12" fmla="*/ 0 60000 65536"/>
              <a:gd name="T13" fmla="*/ 0 60000 65536"/>
              <a:gd name="T14" fmla="*/ 0 60000 65536"/>
              <a:gd name="T15" fmla="*/ 0 w 211"/>
              <a:gd name="T16" fmla="*/ 0 h 100"/>
              <a:gd name="T17" fmla="*/ 211 w 211"/>
              <a:gd name="T18" fmla="*/ 100 h 100"/>
            </a:gdLst>
            <a:ahLst/>
            <a:cxnLst>
              <a:cxn ang="T10">
                <a:pos x="T0" y="T1"/>
              </a:cxn>
              <a:cxn ang="T11">
                <a:pos x="T2" y="T3"/>
              </a:cxn>
              <a:cxn ang="T12">
                <a:pos x="T4" y="T5"/>
              </a:cxn>
              <a:cxn ang="T13">
                <a:pos x="T6" y="T7"/>
              </a:cxn>
              <a:cxn ang="T14">
                <a:pos x="T8" y="T9"/>
              </a:cxn>
            </a:cxnLst>
            <a:rect l="T15" t="T16" r="T17" b="T18"/>
            <a:pathLst>
              <a:path w="211" h="100">
                <a:moveTo>
                  <a:pt x="0" y="0"/>
                </a:moveTo>
                <a:lnTo>
                  <a:pt x="9" y="99"/>
                </a:lnTo>
                <a:lnTo>
                  <a:pt x="210" y="94"/>
                </a:lnTo>
                <a:lnTo>
                  <a:pt x="9" y="99"/>
                </a:lnTo>
                <a:lnTo>
                  <a:pt x="0" y="0"/>
                </a:lnTo>
              </a:path>
            </a:pathLst>
          </a:custGeom>
          <a:noFill/>
          <a:ln w="12700" cap="rnd">
            <a:solidFill>
              <a:srgbClr val="969DC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1" name="Freeform 203">
            <a:extLst>
              <a:ext uri="{FF2B5EF4-FFF2-40B4-BE49-F238E27FC236}">
                <a16:creationId xmlns:a16="http://schemas.microsoft.com/office/drawing/2014/main" id="{834179F9-84DB-493A-8460-F357E1CF909E}"/>
              </a:ext>
            </a:extLst>
          </p:cNvPr>
          <p:cNvSpPr>
            <a:spLocks/>
          </p:cNvSpPr>
          <p:nvPr/>
        </p:nvSpPr>
        <p:spPr bwMode="auto">
          <a:xfrm>
            <a:off x="8895134" y="3715990"/>
            <a:ext cx="193675" cy="57150"/>
          </a:xfrm>
          <a:custGeom>
            <a:avLst/>
            <a:gdLst>
              <a:gd name="T0" fmla="*/ 2147483646 w 136"/>
              <a:gd name="T1" fmla="*/ 2147483646 h 45"/>
              <a:gd name="T2" fmla="*/ 2147483646 w 136"/>
              <a:gd name="T3" fmla="*/ 0 h 45"/>
              <a:gd name="T4" fmla="*/ 2147483646 w 136"/>
              <a:gd name="T5" fmla="*/ 2147483646 h 45"/>
              <a:gd name="T6" fmla="*/ 0 w 136"/>
              <a:gd name="T7" fmla="*/ 2147483646 h 45"/>
              <a:gd name="T8" fmla="*/ 2147483646 w 136"/>
              <a:gd name="T9" fmla="*/ 2147483646 h 45"/>
              <a:gd name="T10" fmla="*/ 0 60000 65536"/>
              <a:gd name="T11" fmla="*/ 0 60000 65536"/>
              <a:gd name="T12" fmla="*/ 0 60000 65536"/>
              <a:gd name="T13" fmla="*/ 0 60000 65536"/>
              <a:gd name="T14" fmla="*/ 0 60000 65536"/>
              <a:gd name="T15" fmla="*/ 0 w 136"/>
              <a:gd name="T16" fmla="*/ 0 h 45"/>
              <a:gd name="T17" fmla="*/ 136 w 136"/>
              <a:gd name="T18" fmla="*/ 45 h 45"/>
            </a:gdLst>
            <a:ahLst/>
            <a:cxnLst>
              <a:cxn ang="T10">
                <a:pos x="T0" y="T1"/>
              </a:cxn>
              <a:cxn ang="T11">
                <a:pos x="T2" y="T3"/>
              </a:cxn>
              <a:cxn ang="T12">
                <a:pos x="T4" y="T5"/>
              </a:cxn>
              <a:cxn ang="T13">
                <a:pos x="T6" y="T7"/>
              </a:cxn>
              <a:cxn ang="T14">
                <a:pos x="T8" y="T9"/>
              </a:cxn>
            </a:cxnLst>
            <a:rect l="T15" t="T16" r="T17" b="T18"/>
            <a:pathLst>
              <a:path w="136" h="45">
                <a:moveTo>
                  <a:pt x="1" y="2"/>
                </a:moveTo>
                <a:lnTo>
                  <a:pt x="128" y="0"/>
                </a:lnTo>
                <a:lnTo>
                  <a:pt x="135" y="42"/>
                </a:lnTo>
                <a:lnTo>
                  <a:pt x="0" y="44"/>
                </a:lnTo>
                <a:lnTo>
                  <a:pt x="1" y="2"/>
                </a:lnTo>
              </a:path>
            </a:pathLst>
          </a:custGeom>
          <a:solidFill>
            <a:srgbClr val="FC0128"/>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72" name="Freeform 204">
            <a:extLst>
              <a:ext uri="{FF2B5EF4-FFF2-40B4-BE49-F238E27FC236}">
                <a16:creationId xmlns:a16="http://schemas.microsoft.com/office/drawing/2014/main" id="{A24CF992-1C57-4434-9FB4-56B3CF155307}"/>
              </a:ext>
            </a:extLst>
          </p:cNvPr>
          <p:cNvSpPr>
            <a:spLocks/>
          </p:cNvSpPr>
          <p:nvPr/>
        </p:nvSpPr>
        <p:spPr bwMode="auto">
          <a:xfrm>
            <a:off x="8896722" y="3715990"/>
            <a:ext cx="192087" cy="4762"/>
          </a:xfrm>
          <a:custGeom>
            <a:avLst/>
            <a:gdLst>
              <a:gd name="T0" fmla="*/ 0 w 135"/>
              <a:gd name="T1" fmla="*/ 2147483646 h 4"/>
              <a:gd name="T2" fmla="*/ 2147483646 w 135"/>
              <a:gd name="T3" fmla="*/ 0 h 4"/>
              <a:gd name="T4" fmla="*/ 0 w 135"/>
              <a:gd name="T5" fmla="*/ 2147483646 h 4"/>
              <a:gd name="T6" fmla="*/ 0 60000 65536"/>
              <a:gd name="T7" fmla="*/ 0 60000 65536"/>
              <a:gd name="T8" fmla="*/ 0 60000 65536"/>
              <a:gd name="T9" fmla="*/ 0 w 135"/>
              <a:gd name="T10" fmla="*/ 0 h 4"/>
              <a:gd name="T11" fmla="*/ 135 w 135"/>
              <a:gd name="T12" fmla="*/ 4 h 4"/>
            </a:gdLst>
            <a:ahLst/>
            <a:cxnLst>
              <a:cxn ang="T6">
                <a:pos x="T0" y="T1"/>
              </a:cxn>
              <a:cxn ang="T7">
                <a:pos x="T2" y="T3"/>
              </a:cxn>
              <a:cxn ang="T8">
                <a:pos x="T4" y="T5"/>
              </a:cxn>
            </a:cxnLst>
            <a:rect l="T9" t="T10" r="T11" b="T12"/>
            <a:pathLst>
              <a:path w="135" h="4">
                <a:moveTo>
                  <a:pt x="0" y="3"/>
                </a:moveTo>
                <a:lnTo>
                  <a:pt x="134" y="0"/>
                </a:lnTo>
                <a:lnTo>
                  <a:pt x="0" y="3"/>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3" name="Freeform 205">
            <a:extLst>
              <a:ext uri="{FF2B5EF4-FFF2-40B4-BE49-F238E27FC236}">
                <a16:creationId xmlns:a16="http://schemas.microsoft.com/office/drawing/2014/main" id="{7A7DFA8B-2FA3-4633-8897-C7084B8A70C6}"/>
              </a:ext>
            </a:extLst>
          </p:cNvPr>
          <p:cNvSpPr>
            <a:spLocks/>
          </p:cNvSpPr>
          <p:nvPr/>
        </p:nvSpPr>
        <p:spPr bwMode="auto">
          <a:xfrm>
            <a:off x="8610972" y="3490565"/>
            <a:ext cx="381000" cy="141287"/>
          </a:xfrm>
          <a:custGeom>
            <a:avLst/>
            <a:gdLst>
              <a:gd name="T0" fmla="*/ 2147483646 w 267"/>
              <a:gd name="T1" fmla="*/ 0 h 114"/>
              <a:gd name="T2" fmla="*/ 0 w 267"/>
              <a:gd name="T3" fmla="*/ 2147483646 h 114"/>
              <a:gd name="T4" fmla="*/ 2147483646 w 267"/>
              <a:gd name="T5" fmla="*/ 2147483646 h 114"/>
              <a:gd name="T6" fmla="*/ 2147483646 w 267"/>
              <a:gd name="T7" fmla="*/ 2147483646 h 114"/>
              <a:gd name="T8" fmla="*/ 2147483646 w 267"/>
              <a:gd name="T9" fmla="*/ 0 h 114"/>
              <a:gd name="T10" fmla="*/ 0 60000 65536"/>
              <a:gd name="T11" fmla="*/ 0 60000 65536"/>
              <a:gd name="T12" fmla="*/ 0 60000 65536"/>
              <a:gd name="T13" fmla="*/ 0 60000 65536"/>
              <a:gd name="T14" fmla="*/ 0 60000 65536"/>
              <a:gd name="T15" fmla="*/ 0 w 267"/>
              <a:gd name="T16" fmla="*/ 0 h 114"/>
              <a:gd name="T17" fmla="*/ 267 w 267"/>
              <a:gd name="T18" fmla="*/ 114 h 114"/>
            </a:gdLst>
            <a:ahLst/>
            <a:cxnLst>
              <a:cxn ang="T10">
                <a:pos x="T0" y="T1"/>
              </a:cxn>
              <a:cxn ang="T11">
                <a:pos x="T2" y="T3"/>
              </a:cxn>
              <a:cxn ang="T12">
                <a:pos x="T4" y="T5"/>
              </a:cxn>
              <a:cxn ang="T13">
                <a:pos x="T6" y="T7"/>
              </a:cxn>
              <a:cxn ang="T14">
                <a:pos x="T8" y="T9"/>
              </a:cxn>
            </a:cxnLst>
            <a:rect l="T15" t="T16" r="T17" b="T18"/>
            <a:pathLst>
              <a:path w="267" h="114">
                <a:moveTo>
                  <a:pt x="176" y="0"/>
                </a:moveTo>
                <a:lnTo>
                  <a:pt x="0" y="31"/>
                </a:lnTo>
                <a:lnTo>
                  <a:pt x="82" y="113"/>
                </a:lnTo>
                <a:lnTo>
                  <a:pt x="266" y="76"/>
                </a:lnTo>
                <a:lnTo>
                  <a:pt x="176" y="0"/>
                </a:lnTo>
              </a:path>
            </a:pathLst>
          </a:custGeom>
          <a:solidFill>
            <a:srgbClr val="FFFDF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74" name="Freeform 206">
            <a:extLst>
              <a:ext uri="{FF2B5EF4-FFF2-40B4-BE49-F238E27FC236}">
                <a16:creationId xmlns:a16="http://schemas.microsoft.com/office/drawing/2014/main" id="{2C5DF63D-20B2-420A-AC62-755055FE64CC}"/>
              </a:ext>
            </a:extLst>
          </p:cNvPr>
          <p:cNvSpPr>
            <a:spLocks/>
          </p:cNvSpPr>
          <p:nvPr/>
        </p:nvSpPr>
        <p:spPr bwMode="auto">
          <a:xfrm>
            <a:off x="8610972" y="3531840"/>
            <a:ext cx="390525" cy="111125"/>
          </a:xfrm>
          <a:custGeom>
            <a:avLst/>
            <a:gdLst>
              <a:gd name="T0" fmla="*/ 2147483646 w 274"/>
              <a:gd name="T1" fmla="*/ 2147483646 h 89"/>
              <a:gd name="T2" fmla="*/ 0 w 274"/>
              <a:gd name="T3" fmla="*/ 0 h 89"/>
              <a:gd name="T4" fmla="*/ 2147483646 w 274"/>
              <a:gd name="T5" fmla="*/ 2147483646 h 89"/>
              <a:gd name="T6" fmla="*/ 2147483646 w 274"/>
              <a:gd name="T7" fmla="*/ 2147483646 h 89"/>
              <a:gd name="T8" fmla="*/ 2147483646 w 274"/>
              <a:gd name="T9" fmla="*/ 2147483646 h 89"/>
              <a:gd name="T10" fmla="*/ 0 60000 65536"/>
              <a:gd name="T11" fmla="*/ 0 60000 65536"/>
              <a:gd name="T12" fmla="*/ 0 60000 65536"/>
              <a:gd name="T13" fmla="*/ 0 60000 65536"/>
              <a:gd name="T14" fmla="*/ 0 60000 65536"/>
              <a:gd name="T15" fmla="*/ 0 w 274"/>
              <a:gd name="T16" fmla="*/ 0 h 89"/>
              <a:gd name="T17" fmla="*/ 274 w 274"/>
              <a:gd name="T18" fmla="*/ 89 h 89"/>
            </a:gdLst>
            <a:ahLst/>
            <a:cxnLst>
              <a:cxn ang="T10">
                <a:pos x="T0" y="T1"/>
              </a:cxn>
              <a:cxn ang="T11">
                <a:pos x="T2" y="T3"/>
              </a:cxn>
              <a:cxn ang="T12">
                <a:pos x="T4" y="T5"/>
              </a:cxn>
              <a:cxn ang="T13">
                <a:pos x="T6" y="T7"/>
              </a:cxn>
              <a:cxn ang="T14">
                <a:pos x="T8" y="T9"/>
              </a:cxn>
            </a:cxnLst>
            <a:rect l="T15" t="T16" r="T17" b="T18"/>
            <a:pathLst>
              <a:path w="274" h="89">
                <a:moveTo>
                  <a:pt x="85" y="88"/>
                </a:moveTo>
                <a:lnTo>
                  <a:pt x="0" y="0"/>
                </a:lnTo>
                <a:lnTo>
                  <a:pt x="85" y="88"/>
                </a:lnTo>
                <a:lnTo>
                  <a:pt x="273" y="50"/>
                </a:lnTo>
                <a:lnTo>
                  <a:pt x="85" y="88"/>
                </a:lnTo>
              </a:path>
            </a:pathLst>
          </a:custGeom>
          <a:noFill/>
          <a:ln w="12700" cap="rnd">
            <a:solidFill>
              <a:srgbClr val="B4B4B4"/>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5" name="Freeform 207">
            <a:extLst>
              <a:ext uri="{FF2B5EF4-FFF2-40B4-BE49-F238E27FC236}">
                <a16:creationId xmlns:a16="http://schemas.microsoft.com/office/drawing/2014/main" id="{1E3C0F17-96F2-4C10-A6F6-B98146A21394}"/>
              </a:ext>
            </a:extLst>
          </p:cNvPr>
          <p:cNvSpPr>
            <a:spLocks/>
          </p:cNvSpPr>
          <p:nvPr/>
        </p:nvSpPr>
        <p:spPr bwMode="auto">
          <a:xfrm>
            <a:off x="8683997" y="3520727"/>
            <a:ext cx="228600" cy="76200"/>
          </a:xfrm>
          <a:custGeom>
            <a:avLst/>
            <a:gdLst>
              <a:gd name="T0" fmla="*/ 2147483646 w 161"/>
              <a:gd name="T1" fmla="*/ 0 h 61"/>
              <a:gd name="T2" fmla="*/ 0 w 161"/>
              <a:gd name="T3" fmla="*/ 2147483646 h 61"/>
              <a:gd name="T4" fmla="*/ 2147483646 w 161"/>
              <a:gd name="T5" fmla="*/ 2147483646 h 61"/>
              <a:gd name="T6" fmla="*/ 2147483646 w 161"/>
              <a:gd name="T7" fmla="*/ 2147483646 h 61"/>
              <a:gd name="T8" fmla="*/ 2147483646 w 161"/>
              <a:gd name="T9" fmla="*/ 0 h 61"/>
              <a:gd name="T10" fmla="*/ 0 60000 65536"/>
              <a:gd name="T11" fmla="*/ 0 60000 65536"/>
              <a:gd name="T12" fmla="*/ 0 60000 65536"/>
              <a:gd name="T13" fmla="*/ 0 60000 65536"/>
              <a:gd name="T14" fmla="*/ 0 60000 65536"/>
              <a:gd name="T15" fmla="*/ 0 w 161"/>
              <a:gd name="T16" fmla="*/ 0 h 61"/>
              <a:gd name="T17" fmla="*/ 161 w 161"/>
              <a:gd name="T18" fmla="*/ 61 h 61"/>
            </a:gdLst>
            <a:ahLst/>
            <a:cxnLst>
              <a:cxn ang="T10">
                <a:pos x="T0" y="T1"/>
              </a:cxn>
              <a:cxn ang="T11">
                <a:pos x="T2" y="T3"/>
              </a:cxn>
              <a:cxn ang="T12">
                <a:pos x="T4" y="T5"/>
              </a:cxn>
              <a:cxn ang="T13">
                <a:pos x="T6" y="T7"/>
              </a:cxn>
              <a:cxn ang="T14">
                <a:pos x="T8" y="T9"/>
              </a:cxn>
            </a:cxnLst>
            <a:rect l="T15" t="T16" r="T17" b="T18"/>
            <a:pathLst>
              <a:path w="161" h="61">
                <a:moveTo>
                  <a:pt x="118" y="0"/>
                </a:moveTo>
                <a:lnTo>
                  <a:pt x="0" y="23"/>
                </a:lnTo>
                <a:lnTo>
                  <a:pt x="38" y="60"/>
                </a:lnTo>
                <a:lnTo>
                  <a:pt x="160" y="35"/>
                </a:lnTo>
                <a:lnTo>
                  <a:pt x="118" y="0"/>
                </a:lnTo>
              </a:path>
            </a:pathLst>
          </a:custGeom>
          <a:solidFill>
            <a:schemeClr val="hlink"/>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76" name="Freeform 208">
            <a:extLst>
              <a:ext uri="{FF2B5EF4-FFF2-40B4-BE49-F238E27FC236}">
                <a16:creationId xmlns:a16="http://schemas.microsoft.com/office/drawing/2014/main" id="{8FA9F7C3-E7D3-4F40-BD08-886449442E3A}"/>
              </a:ext>
            </a:extLst>
          </p:cNvPr>
          <p:cNvSpPr>
            <a:spLocks/>
          </p:cNvSpPr>
          <p:nvPr/>
        </p:nvSpPr>
        <p:spPr bwMode="auto">
          <a:xfrm>
            <a:off x="8683997" y="3520727"/>
            <a:ext cx="239712" cy="52388"/>
          </a:xfrm>
          <a:custGeom>
            <a:avLst/>
            <a:gdLst>
              <a:gd name="T0" fmla="*/ 2147483646 w 169"/>
              <a:gd name="T1" fmla="*/ 0 h 41"/>
              <a:gd name="T2" fmla="*/ 0 w 169"/>
              <a:gd name="T3" fmla="*/ 2147483646 h 41"/>
              <a:gd name="T4" fmla="*/ 2147483646 w 169"/>
              <a:gd name="T5" fmla="*/ 0 h 41"/>
              <a:gd name="T6" fmla="*/ 2147483646 w 169"/>
              <a:gd name="T7" fmla="*/ 2147483646 h 41"/>
              <a:gd name="T8" fmla="*/ 2147483646 w 169"/>
              <a:gd name="T9" fmla="*/ 0 h 41"/>
              <a:gd name="T10" fmla="*/ 0 60000 65536"/>
              <a:gd name="T11" fmla="*/ 0 60000 65536"/>
              <a:gd name="T12" fmla="*/ 0 60000 65536"/>
              <a:gd name="T13" fmla="*/ 0 60000 65536"/>
              <a:gd name="T14" fmla="*/ 0 60000 65536"/>
              <a:gd name="T15" fmla="*/ 0 w 169"/>
              <a:gd name="T16" fmla="*/ 0 h 41"/>
              <a:gd name="T17" fmla="*/ 169 w 169"/>
              <a:gd name="T18" fmla="*/ 41 h 41"/>
            </a:gdLst>
            <a:ahLst/>
            <a:cxnLst>
              <a:cxn ang="T10">
                <a:pos x="T0" y="T1"/>
              </a:cxn>
              <a:cxn ang="T11">
                <a:pos x="T2" y="T3"/>
              </a:cxn>
              <a:cxn ang="T12">
                <a:pos x="T4" y="T5"/>
              </a:cxn>
              <a:cxn ang="T13">
                <a:pos x="T6" y="T7"/>
              </a:cxn>
              <a:cxn ang="T14">
                <a:pos x="T8" y="T9"/>
              </a:cxn>
            </a:cxnLst>
            <a:rect l="T15" t="T16" r="T17" b="T18"/>
            <a:pathLst>
              <a:path w="169" h="41">
                <a:moveTo>
                  <a:pt x="124" y="0"/>
                </a:moveTo>
                <a:lnTo>
                  <a:pt x="0" y="26"/>
                </a:lnTo>
                <a:lnTo>
                  <a:pt x="124" y="0"/>
                </a:lnTo>
                <a:lnTo>
                  <a:pt x="168" y="40"/>
                </a:lnTo>
                <a:lnTo>
                  <a:pt x="124"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 name="Freeform 209">
            <a:extLst>
              <a:ext uri="{FF2B5EF4-FFF2-40B4-BE49-F238E27FC236}">
                <a16:creationId xmlns:a16="http://schemas.microsoft.com/office/drawing/2014/main" id="{037715B0-2A76-4C70-8FE2-E0EDD20E7782}"/>
              </a:ext>
            </a:extLst>
          </p:cNvPr>
          <p:cNvSpPr>
            <a:spLocks/>
          </p:cNvSpPr>
          <p:nvPr/>
        </p:nvSpPr>
        <p:spPr bwMode="auto">
          <a:xfrm>
            <a:off x="8831634" y="3690590"/>
            <a:ext cx="19050" cy="149225"/>
          </a:xfrm>
          <a:custGeom>
            <a:avLst/>
            <a:gdLst>
              <a:gd name="T0" fmla="*/ 2147483646 w 13"/>
              <a:gd name="T1" fmla="*/ 0 h 120"/>
              <a:gd name="T2" fmla="*/ 2147483646 w 13"/>
              <a:gd name="T3" fmla="*/ 2147483646 h 120"/>
              <a:gd name="T4" fmla="*/ 2147483646 w 13"/>
              <a:gd name="T5" fmla="*/ 2147483646 h 120"/>
              <a:gd name="T6" fmla="*/ 2147483646 w 13"/>
              <a:gd name="T7" fmla="*/ 2147483646 h 120"/>
              <a:gd name="T8" fmla="*/ 2147483646 w 13"/>
              <a:gd name="T9" fmla="*/ 2147483646 h 120"/>
              <a:gd name="T10" fmla="*/ 2147483646 w 13"/>
              <a:gd name="T11" fmla="*/ 2147483646 h 120"/>
              <a:gd name="T12" fmla="*/ 0 w 13"/>
              <a:gd name="T13" fmla="*/ 2147483646 h 120"/>
              <a:gd name="T14" fmla="*/ 0 w 13"/>
              <a:gd name="T15" fmla="*/ 2147483646 h 120"/>
              <a:gd name="T16" fmla="*/ 2147483646 w 13"/>
              <a:gd name="T17" fmla="*/ 2147483646 h 120"/>
              <a:gd name="T18" fmla="*/ 2147483646 w 13"/>
              <a:gd name="T19" fmla="*/ 2147483646 h 120"/>
              <a:gd name="T20" fmla="*/ 2147483646 w 13"/>
              <a:gd name="T21" fmla="*/ 0 h 1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
              <a:gd name="T34" fmla="*/ 0 h 120"/>
              <a:gd name="T35" fmla="*/ 13 w 13"/>
              <a:gd name="T36" fmla="*/ 120 h 12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 h="120">
                <a:moveTo>
                  <a:pt x="7" y="0"/>
                </a:moveTo>
                <a:lnTo>
                  <a:pt x="4" y="15"/>
                </a:lnTo>
                <a:lnTo>
                  <a:pt x="1" y="22"/>
                </a:lnTo>
                <a:lnTo>
                  <a:pt x="1" y="28"/>
                </a:lnTo>
                <a:lnTo>
                  <a:pt x="1" y="33"/>
                </a:lnTo>
                <a:lnTo>
                  <a:pt x="1" y="40"/>
                </a:lnTo>
                <a:lnTo>
                  <a:pt x="0" y="50"/>
                </a:lnTo>
                <a:lnTo>
                  <a:pt x="0" y="59"/>
                </a:lnTo>
                <a:lnTo>
                  <a:pt x="5" y="119"/>
                </a:lnTo>
                <a:lnTo>
                  <a:pt x="12" y="93"/>
                </a:lnTo>
                <a:lnTo>
                  <a:pt x="7" y="0"/>
                </a:lnTo>
              </a:path>
            </a:pathLst>
          </a:custGeom>
          <a:solidFill>
            <a:srgbClr val="D0BDA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78" name="Freeform 210">
            <a:extLst>
              <a:ext uri="{FF2B5EF4-FFF2-40B4-BE49-F238E27FC236}">
                <a16:creationId xmlns:a16="http://schemas.microsoft.com/office/drawing/2014/main" id="{C1EBC978-7DE7-421C-BF63-2705EEFC90AE}"/>
              </a:ext>
            </a:extLst>
          </p:cNvPr>
          <p:cNvSpPr>
            <a:spLocks/>
          </p:cNvSpPr>
          <p:nvPr/>
        </p:nvSpPr>
        <p:spPr bwMode="auto">
          <a:xfrm>
            <a:off x="8842747" y="3808065"/>
            <a:ext cx="295275" cy="31750"/>
          </a:xfrm>
          <a:custGeom>
            <a:avLst/>
            <a:gdLst>
              <a:gd name="T0" fmla="*/ 2147483646 w 207"/>
              <a:gd name="T1" fmla="*/ 0 h 26"/>
              <a:gd name="T2" fmla="*/ 2147483646 w 207"/>
              <a:gd name="T3" fmla="*/ 2147483646 h 26"/>
              <a:gd name="T4" fmla="*/ 2147483646 w 207"/>
              <a:gd name="T5" fmla="*/ 2147483646 h 26"/>
              <a:gd name="T6" fmla="*/ 2147483646 w 207"/>
              <a:gd name="T7" fmla="*/ 2147483646 h 26"/>
              <a:gd name="T8" fmla="*/ 2147483646 w 207"/>
              <a:gd name="T9" fmla="*/ 2147483646 h 26"/>
              <a:gd name="T10" fmla="*/ 2147483646 w 207"/>
              <a:gd name="T11" fmla="*/ 2147483646 h 26"/>
              <a:gd name="T12" fmla="*/ 2147483646 w 207"/>
              <a:gd name="T13" fmla="*/ 2147483646 h 26"/>
              <a:gd name="T14" fmla="*/ 2147483646 w 207"/>
              <a:gd name="T15" fmla="*/ 2147483646 h 26"/>
              <a:gd name="T16" fmla="*/ 2147483646 w 207"/>
              <a:gd name="T17" fmla="*/ 2147483646 h 26"/>
              <a:gd name="T18" fmla="*/ 2147483646 w 207"/>
              <a:gd name="T19" fmla="*/ 2147483646 h 26"/>
              <a:gd name="T20" fmla="*/ 0 w 207"/>
              <a:gd name="T21" fmla="*/ 2147483646 h 26"/>
              <a:gd name="T22" fmla="*/ 2147483646 w 207"/>
              <a:gd name="T23" fmla="*/ 2147483646 h 26"/>
              <a:gd name="T24" fmla="*/ 0 w 207"/>
              <a:gd name="T25" fmla="*/ 2147483646 h 26"/>
              <a:gd name="T26" fmla="*/ 2147483646 w 207"/>
              <a:gd name="T27" fmla="*/ 2147483646 h 26"/>
              <a:gd name="T28" fmla="*/ 2147483646 w 207"/>
              <a:gd name="T29" fmla="*/ 2147483646 h 26"/>
              <a:gd name="T30" fmla="*/ 2147483646 w 207"/>
              <a:gd name="T31" fmla="*/ 2147483646 h 26"/>
              <a:gd name="T32" fmla="*/ 2147483646 w 207"/>
              <a:gd name="T33" fmla="*/ 0 h 2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7"/>
              <a:gd name="T52" fmla="*/ 0 h 26"/>
              <a:gd name="T53" fmla="*/ 207 w 207"/>
              <a:gd name="T54" fmla="*/ 26 h 2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7" h="26">
                <a:moveTo>
                  <a:pt x="206" y="0"/>
                </a:moveTo>
                <a:lnTo>
                  <a:pt x="198" y="4"/>
                </a:lnTo>
                <a:lnTo>
                  <a:pt x="199" y="5"/>
                </a:lnTo>
                <a:lnTo>
                  <a:pt x="200" y="8"/>
                </a:lnTo>
                <a:lnTo>
                  <a:pt x="193" y="9"/>
                </a:lnTo>
                <a:lnTo>
                  <a:pt x="193" y="11"/>
                </a:lnTo>
                <a:lnTo>
                  <a:pt x="191" y="13"/>
                </a:lnTo>
                <a:lnTo>
                  <a:pt x="191" y="18"/>
                </a:lnTo>
                <a:lnTo>
                  <a:pt x="186" y="21"/>
                </a:lnTo>
                <a:lnTo>
                  <a:pt x="185" y="25"/>
                </a:lnTo>
                <a:lnTo>
                  <a:pt x="0" y="25"/>
                </a:lnTo>
                <a:lnTo>
                  <a:pt x="3" y="21"/>
                </a:lnTo>
                <a:lnTo>
                  <a:pt x="0" y="16"/>
                </a:lnTo>
                <a:lnTo>
                  <a:pt x="3" y="13"/>
                </a:lnTo>
                <a:lnTo>
                  <a:pt x="6" y="8"/>
                </a:lnTo>
                <a:lnTo>
                  <a:pt x="11" y="4"/>
                </a:lnTo>
                <a:lnTo>
                  <a:pt x="206" y="0"/>
                </a:lnTo>
              </a:path>
            </a:pathLst>
          </a:custGeom>
          <a:solidFill>
            <a:srgbClr val="F4DDC7"/>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79" name="Freeform 211">
            <a:extLst>
              <a:ext uri="{FF2B5EF4-FFF2-40B4-BE49-F238E27FC236}">
                <a16:creationId xmlns:a16="http://schemas.microsoft.com/office/drawing/2014/main" id="{979459D0-EDAA-4056-B23C-D947192C1F0A}"/>
              </a:ext>
            </a:extLst>
          </p:cNvPr>
          <p:cNvSpPr>
            <a:spLocks/>
          </p:cNvSpPr>
          <p:nvPr/>
        </p:nvSpPr>
        <p:spPr bwMode="auto">
          <a:xfrm>
            <a:off x="8771309" y="3941415"/>
            <a:ext cx="317500" cy="153987"/>
          </a:xfrm>
          <a:custGeom>
            <a:avLst/>
            <a:gdLst>
              <a:gd name="T0" fmla="*/ 0 w 223"/>
              <a:gd name="T1" fmla="*/ 2147483646 h 124"/>
              <a:gd name="T2" fmla="*/ 2147483646 w 223"/>
              <a:gd name="T3" fmla="*/ 0 h 124"/>
              <a:gd name="T4" fmla="*/ 2147483646 w 223"/>
              <a:gd name="T5" fmla="*/ 2147483646 h 124"/>
              <a:gd name="T6" fmla="*/ 2147483646 w 223"/>
              <a:gd name="T7" fmla="*/ 2147483646 h 124"/>
              <a:gd name="T8" fmla="*/ 0 w 223"/>
              <a:gd name="T9" fmla="*/ 2147483646 h 124"/>
              <a:gd name="T10" fmla="*/ 0 60000 65536"/>
              <a:gd name="T11" fmla="*/ 0 60000 65536"/>
              <a:gd name="T12" fmla="*/ 0 60000 65536"/>
              <a:gd name="T13" fmla="*/ 0 60000 65536"/>
              <a:gd name="T14" fmla="*/ 0 60000 65536"/>
              <a:gd name="T15" fmla="*/ 0 w 223"/>
              <a:gd name="T16" fmla="*/ 0 h 124"/>
              <a:gd name="T17" fmla="*/ 223 w 223"/>
              <a:gd name="T18" fmla="*/ 124 h 124"/>
            </a:gdLst>
            <a:ahLst/>
            <a:cxnLst>
              <a:cxn ang="T10">
                <a:pos x="T0" y="T1"/>
              </a:cxn>
              <a:cxn ang="T11">
                <a:pos x="T2" y="T3"/>
              </a:cxn>
              <a:cxn ang="T12">
                <a:pos x="T4" y="T5"/>
              </a:cxn>
              <a:cxn ang="T13">
                <a:pos x="T6" y="T7"/>
              </a:cxn>
              <a:cxn ang="T14">
                <a:pos x="T8" y="T9"/>
              </a:cxn>
            </a:cxnLst>
            <a:rect l="T15" t="T16" r="T17" b="T18"/>
            <a:pathLst>
              <a:path w="223" h="124">
                <a:moveTo>
                  <a:pt x="0" y="21"/>
                </a:moveTo>
                <a:lnTo>
                  <a:pt x="186" y="0"/>
                </a:lnTo>
                <a:lnTo>
                  <a:pt x="222" y="97"/>
                </a:lnTo>
                <a:lnTo>
                  <a:pt x="37" y="123"/>
                </a:lnTo>
                <a:lnTo>
                  <a:pt x="0" y="21"/>
                </a:lnTo>
              </a:path>
            </a:pathLst>
          </a:custGeom>
          <a:solidFill>
            <a:srgbClr val="FFFDF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80" name="Freeform 212">
            <a:extLst>
              <a:ext uri="{FF2B5EF4-FFF2-40B4-BE49-F238E27FC236}">
                <a16:creationId xmlns:a16="http://schemas.microsoft.com/office/drawing/2014/main" id="{042C7EE6-3947-4192-AE23-490437AE95F5}"/>
              </a:ext>
            </a:extLst>
          </p:cNvPr>
          <p:cNvSpPr>
            <a:spLocks/>
          </p:cNvSpPr>
          <p:nvPr/>
        </p:nvSpPr>
        <p:spPr bwMode="auto">
          <a:xfrm>
            <a:off x="8771309" y="3968402"/>
            <a:ext cx="327025" cy="136525"/>
          </a:xfrm>
          <a:custGeom>
            <a:avLst/>
            <a:gdLst>
              <a:gd name="T0" fmla="*/ 0 w 230"/>
              <a:gd name="T1" fmla="*/ 0 h 109"/>
              <a:gd name="T2" fmla="*/ 2147483646 w 230"/>
              <a:gd name="T3" fmla="*/ 2147483646 h 109"/>
              <a:gd name="T4" fmla="*/ 2147483646 w 230"/>
              <a:gd name="T5" fmla="*/ 2147483646 h 109"/>
              <a:gd name="T6" fmla="*/ 2147483646 w 230"/>
              <a:gd name="T7" fmla="*/ 2147483646 h 109"/>
              <a:gd name="T8" fmla="*/ 0 w 230"/>
              <a:gd name="T9" fmla="*/ 2147483646 h 109"/>
              <a:gd name="T10" fmla="*/ 0 60000 65536"/>
              <a:gd name="T11" fmla="*/ 0 60000 65536"/>
              <a:gd name="T12" fmla="*/ 0 60000 65536"/>
              <a:gd name="T13" fmla="*/ 0 60000 65536"/>
              <a:gd name="T14" fmla="*/ 0 60000 65536"/>
              <a:gd name="T15" fmla="*/ 0 w 230"/>
              <a:gd name="T16" fmla="*/ 0 h 109"/>
              <a:gd name="T17" fmla="*/ 230 w 230"/>
              <a:gd name="T18" fmla="*/ 109 h 109"/>
            </a:gdLst>
            <a:ahLst/>
            <a:cxnLst>
              <a:cxn ang="T10">
                <a:pos x="T0" y="T1"/>
              </a:cxn>
              <a:cxn ang="T11">
                <a:pos x="T2" y="T3"/>
              </a:cxn>
              <a:cxn ang="T12">
                <a:pos x="T4" y="T5"/>
              </a:cxn>
              <a:cxn ang="T13">
                <a:pos x="T6" y="T7"/>
              </a:cxn>
              <a:cxn ang="T14">
                <a:pos x="T8" y="T9"/>
              </a:cxn>
            </a:cxnLst>
            <a:rect l="T15" t="T16" r="T17" b="T18"/>
            <a:pathLst>
              <a:path w="230" h="109">
                <a:moveTo>
                  <a:pt x="0" y="0"/>
                </a:moveTo>
                <a:lnTo>
                  <a:pt x="38" y="108"/>
                </a:lnTo>
                <a:lnTo>
                  <a:pt x="229" y="81"/>
                </a:lnTo>
                <a:lnTo>
                  <a:pt x="38" y="108"/>
                </a:lnTo>
                <a:lnTo>
                  <a:pt x="0" y="2"/>
                </a:lnTo>
              </a:path>
            </a:pathLst>
          </a:custGeom>
          <a:noFill/>
          <a:ln w="12700" cap="rnd">
            <a:solidFill>
              <a:srgbClr val="020725"/>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1" name="Freeform 213">
            <a:extLst>
              <a:ext uri="{FF2B5EF4-FFF2-40B4-BE49-F238E27FC236}">
                <a16:creationId xmlns:a16="http://schemas.microsoft.com/office/drawing/2014/main" id="{23D34A38-96A2-40B3-A39F-AF6B2D5E68A4}"/>
              </a:ext>
            </a:extLst>
          </p:cNvPr>
          <p:cNvSpPr>
            <a:spLocks/>
          </p:cNvSpPr>
          <p:nvPr/>
        </p:nvSpPr>
        <p:spPr bwMode="auto">
          <a:xfrm>
            <a:off x="8842747" y="3979515"/>
            <a:ext cx="188912" cy="74612"/>
          </a:xfrm>
          <a:custGeom>
            <a:avLst/>
            <a:gdLst>
              <a:gd name="T0" fmla="*/ 2147483646 w 132"/>
              <a:gd name="T1" fmla="*/ 0 h 60"/>
              <a:gd name="T2" fmla="*/ 0 w 132"/>
              <a:gd name="T3" fmla="*/ 2147483646 h 60"/>
              <a:gd name="T4" fmla="*/ 2147483646 w 132"/>
              <a:gd name="T5" fmla="*/ 2147483646 h 60"/>
              <a:gd name="T6" fmla="*/ 2147483646 w 132"/>
              <a:gd name="T7" fmla="*/ 2147483646 h 60"/>
              <a:gd name="T8" fmla="*/ 2147483646 w 132"/>
              <a:gd name="T9" fmla="*/ 0 h 60"/>
              <a:gd name="T10" fmla="*/ 0 60000 65536"/>
              <a:gd name="T11" fmla="*/ 0 60000 65536"/>
              <a:gd name="T12" fmla="*/ 0 60000 65536"/>
              <a:gd name="T13" fmla="*/ 0 60000 65536"/>
              <a:gd name="T14" fmla="*/ 0 60000 65536"/>
              <a:gd name="T15" fmla="*/ 0 w 132"/>
              <a:gd name="T16" fmla="*/ 0 h 60"/>
              <a:gd name="T17" fmla="*/ 132 w 132"/>
              <a:gd name="T18" fmla="*/ 60 h 60"/>
            </a:gdLst>
            <a:ahLst/>
            <a:cxnLst>
              <a:cxn ang="T10">
                <a:pos x="T0" y="T1"/>
              </a:cxn>
              <a:cxn ang="T11">
                <a:pos x="T2" y="T3"/>
              </a:cxn>
              <a:cxn ang="T12">
                <a:pos x="T4" y="T5"/>
              </a:cxn>
              <a:cxn ang="T13">
                <a:pos x="T6" y="T7"/>
              </a:cxn>
              <a:cxn ang="T14">
                <a:pos x="T8" y="T9"/>
              </a:cxn>
            </a:cxnLst>
            <a:rect l="T15" t="T16" r="T17" b="T18"/>
            <a:pathLst>
              <a:path w="132" h="60">
                <a:moveTo>
                  <a:pt x="114" y="0"/>
                </a:moveTo>
                <a:lnTo>
                  <a:pt x="0" y="15"/>
                </a:lnTo>
                <a:lnTo>
                  <a:pt x="18" y="59"/>
                </a:lnTo>
                <a:lnTo>
                  <a:pt x="131" y="42"/>
                </a:lnTo>
                <a:lnTo>
                  <a:pt x="114" y="0"/>
                </a:lnTo>
              </a:path>
            </a:pathLst>
          </a:custGeom>
          <a:solidFill>
            <a:srgbClr val="FDA4B5"/>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82" name="Freeform 214">
            <a:extLst>
              <a:ext uri="{FF2B5EF4-FFF2-40B4-BE49-F238E27FC236}">
                <a16:creationId xmlns:a16="http://schemas.microsoft.com/office/drawing/2014/main" id="{DC932D65-AD18-4304-801F-33D5175A0F5A}"/>
              </a:ext>
            </a:extLst>
          </p:cNvPr>
          <p:cNvSpPr>
            <a:spLocks/>
          </p:cNvSpPr>
          <p:nvPr/>
        </p:nvSpPr>
        <p:spPr bwMode="auto">
          <a:xfrm>
            <a:off x="8842747" y="3979515"/>
            <a:ext cx="200025" cy="60325"/>
          </a:xfrm>
          <a:custGeom>
            <a:avLst/>
            <a:gdLst>
              <a:gd name="T0" fmla="*/ 2147483646 w 140"/>
              <a:gd name="T1" fmla="*/ 0 h 48"/>
              <a:gd name="T2" fmla="*/ 0 w 140"/>
              <a:gd name="T3" fmla="*/ 2147483646 h 48"/>
              <a:gd name="T4" fmla="*/ 2147483646 w 140"/>
              <a:gd name="T5" fmla="*/ 0 h 48"/>
              <a:gd name="T6" fmla="*/ 2147483646 w 140"/>
              <a:gd name="T7" fmla="*/ 2147483646 h 48"/>
              <a:gd name="T8" fmla="*/ 2147483646 w 140"/>
              <a:gd name="T9" fmla="*/ 0 h 48"/>
              <a:gd name="T10" fmla="*/ 0 60000 65536"/>
              <a:gd name="T11" fmla="*/ 0 60000 65536"/>
              <a:gd name="T12" fmla="*/ 0 60000 65536"/>
              <a:gd name="T13" fmla="*/ 0 60000 65536"/>
              <a:gd name="T14" fmla="*/ 0 60000 65536"/>
              <a:gd name="T15" fmla="*/ 0 w 140"/>
              <a:gd name="T16" fmla="*/ 0 h 48"/>
              <a:gd name="T17" fmla="*/ 140 w 140"/>
              <a:gd name="T18" fmla="*/ 48 h 48"/>
            </a:gdLst>
            <a:ahLst/>
            <a:cxnLst>
              <a:cxn ang="T10">
                <a:pos x="T0" y="T1"/>
              </a:cxn>
              <a:cxn ang="T11">
                <a:pos x="T2" y="T3"/>
              </a:cxn>
              <a:cxn ang="T12">
                <a:pos x="T4" y="T5"/>
              </a:cxn>
              <a:cxn ang="T13">
                <a:pos x="T6" y="T7"/>
              </a:cxn>
              <a:cxn ang="T14">
                <a:pos x="T8" y="T9"/>
              </a:cxn>
            </a:cxnLst>
            <a:rect l="T15" t="T16" r="T17" b="T18"/>
            <a:pathLst>
              <a:path w="140" h="48">
                <a:moveTo>
                  <a:pt x="121" y="0"/>
                </a:moveTo>
                <a:lnTo>
                  <a:pt x="0" y="16"/>
                </a:lnTo>
                <a:lnTo>
                  <a:pt x="121" y="0"/>
                </a:lnTo>
                <a:lnTo>
                  <a:pt x="139" y="47"/>
                </a:lnTo>
                <a:lnTo>
                  <a:pt x="121"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3" name="Freeform 215">
            <a:extLst>
              <a:ext uri="{FF2B5EF4-FFF2-40B4-BE49-F238E27FC236}">
                <a16:creationId xmlns:a16="http://schemas.microsoft.com/office/drawing/2014/main" id="{0E8D5417-3E3B-4A29-85DC-ADFD7FDDF564}"/>
              </a:ext>
            </a:extLst>
          </p:cNvPr>
          <p:cNvSpPr>
            <a:spLocks/>
          </p:cNvSpPr>
          <p:nvPr/>
        </p:nvSpPr>
        <p:spPr bwMode="auto">
          <a:xfrm>
            <a:off x="8680822" y="3812827"/>
            <a:ext cx="152400" cy="30163"/>
          </a:xfrm>
          <a:custGeom>
            <a:avLst/>
            <a:gdLst>
              <a:gd name="T0" fmla="*/ 2147483646 w 107"/>
              <a:gd name="T1" fmla="*/ 2147483646 h 23"/>
              <a:gd name="T2" fmla="*/ 2147483646 w 107"/>
              <a:gd name="T3" fmla="*/ 2147483646 h 23"/>
              <a:gd name="T4" fmla="*/ 2147483646 w 107"/>
              <a:gd name="T5" fmla="*/ 2147483646 h 23"/>
              <a:gd name="T6" fmla="*/ 2147483646 w 107"/>
              <a:gd name="T7" fmla="*/ 2147483646 h 23"/>
              <a:gd name="T8" fmla="*/ 2147483646 w 107"/>
              <a:gd name="T9" fmla="*/ 2147483646 h 23"/>
              <a:gd name="T10" fmla="*/ 2147483646 w 107"/>
              <a:gd name="T11" fmla="*/ 2147483646 h 23"/>
              <a:gd name="T12" fmla="*/ 2147483646 w 107"/>
              <a:gd name="T13" fmla="*/ 2147483646 h 23"/>
              <a:gd name="T14" fmla="*/ 2147483646 w 107"/>
              <a:gd name="T15" fmla="*/ 2147483646 h 23"/>
              <a:gd name="T16" fmla="*/ 2147483646 w 107"/>
              <a:gd name="T17" fmla="*/ 2147483646 h 23"/>
              <a:gd name="T18" fmla="*/ 2147483646 w 107"/>
              <a:gd name="T19" fmla="*/ 2147483646 h 23"/>
              <a:gd name="T20" fmla="*/ 2147483646 w 107"/>
              <a:gd name="T21" fmla="*/ 2147483646 h 23"/>
              <a:gd name="T22" fmla="*/ 0 w 107"/>
              <a:gd name="T23" fmla="*/ 2147483646 h 23"/>
              <a:gd name="T24" fmla="*/ 2147483646 w 107"/>
              <a:gd name="T25" fmla="*/ 2147483646 h 23"/>
              <a:gd name="T26" fmla="*/ 2147483646 w 107"/>
              <a:gd name="T27" fmla="*/ 2147483646 h 23"/>
              <a:gd name="T28" fmla="*/ 2147483646 w 107"/>
              <a:gd name="T29" fmla="*/ 2147483646 h 23"/>
              <a:gd name="T30" fmla="*/ 2147483646 w 107"/>
              <a:gd name="T31" fmla="*/ 0 h 23"/>
              <a:gd name="T32" fmla="*/ 2147483646 w 107"/>
              <a:gd name="T33" fmla="*/ 2147483646 h 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7"/>
              <a:gd name="T52" fmla="*/ 0 h 23"/>
              <a:gd name="T53" fmla="*/ 107 w 107"/>
              <a:gd name="T54" fmla="*/ 23 h 2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7" h="23">
                <a:moveTo>
                  <a:pt x="106" y="21"/>
                </a:moveTo>
                <a:lnTo>
                  <a:pt x="101" y="21"/>
                </a:lnTo>
                <a:lnTo>
                  <a:pt x="92" y="21"/>
                </a:lnTo>
                <a:lnTo>
                  <a:pt x="79" y="21"/>
                </a:lnTo>
                <a:lnTo>
                  <a:pt x="63" y="22"/>
                </a:lnTo>
                <a:lnTo>
                  <a:pt x="53" y="21"/>
                </a:lnTo>
                <a:lnTo>
                  <a:pt x="46" y="20"/>
                </a:lnTo>
                <a:lnTo>
                  <a:pt x="37" y="20"/>
                </a:lnTo>
                <a:lnTo>
                  <a:pt x="30" y="20"/>
                </a:lnTo>
                <a:lnTo>
                  <a:pt x="20" y="18"/>
                </a:lnTo>
                <a:lnTo>
                  <a:pt x="6" y="21"/>
                </a:lnTo>
                <a:lnTo>
                  <a:pt x="0" y="18"/>
                </a:lnTo>
                <a:lnTo>
                  <a:pt x="3" y="14"/>
                </a:lnTo>
                <a:lnTo>
                  <a:pt x="5" y="11"/>
                </a:lnTo>
                <a:lnTo>
                  <a:pt x="2" y="6"/>
                </a:lnTo>
                <a:lnTo>
                  <a:pt x="3" y="0"/>
                </a:lnTo>
                <a:lnTo>
                  <a:pt x="106" y="21"/>
                </a:lnTo>
              </a:path>
            </a:pathLst>
          </a:custGeom>
          <a:solidFill>
            <a:srgbClr val="D0BDAA"/>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84" name="Line 216">
            <a:extLst>
              <a:ext uri="{FF2B5EF4-FFF2-40B4-BE49-F238E27FC236}">
                <a16:creationId xmlns:a16="http://schemas.microsoft.com/office/drawing/2014/main" id="{DA062840-1669-4E8D-9402-3C8B4049DAC2}"/>
              </a:ext>
            </a:extLst>
          </p:cNvPr>
          <p:cNvSpPr>
            <a:spLocks noChangeShapeType="1"/>
          </p:cNvSpPr>
          <p:nvPr/>
        </p:nvSpPr>
        <p:spPr bwMode="auto">
          <a:xfrm flipV="1">
            <a:off x="8766547" y="3615977"/>
            <a:ext cx="161925" cy="44450"/>
          </a:xfrm>
          <a:prstGeom prst="line">
            <a:avLst/>
          </a:prstGeom>
          <a:noFill/>
          <a:ln w="12700">
            <a:solidFill>
              <a:srgbClr val="DAD7B7"/>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5" name="Line 217">
            <a:extLst>
              <a:ext uri="{FF2B5EF4-FFF2-40B4-BE49-F238E27FC236}">
                <a16:creationId xmlns:a16="http://schemas.microsoft.com/office/drawing/2014/main" id="{5476626C-AC01-4DFA-93C3-2E558909AB96}"/>
              </a:ext>
            </a:extLst>
          </p:cNvPr>
          <p:cNvSpPr>
            <a:spLocks noChangeShapeType="1"/>
          </p:cNvSpPr>
          <p:nvPr/>
        </p:nvSpPr>
        <p:spPr bwMode="auto">
          <a:xfrm flipV="1">
            <a:off x="8911009" y="3650902"/>
            <a:ext cx="41275" cy="20638"/>
          </a:xfrm>
          <a:prstGeom prst="line">
            <a:avLst/>
          </a:prstGeom>
          <a:noFill/>
          <a:ln w="12700">
            <a:solidFill>
              <a:srgbClr val="FAF7D8"/>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 name="Line 218">
            <a:extLst>
              <a:ext uri="{FF2B5EF4-FFF2-40B4-BE49-F238E27FC236}">
                <a16:creationId xmlns:a16="http://schemas.microsoft.com/office/drawing/2014/main" id="{92C06F1C-D27D-4A25-96C4-06BD2A09D0CD}"/>
              </a:ext>
            </a:extLst>
          </p:cNvPr>
          <p:cNvSpPr>
            <a:spLocks noChangeShapeType="1"/>
          </p:cNvSpPr>
          <p:nvPr/>
        </p:nvSpPr>
        <p:spPr bwMode="auto">
          <a:xfrm flipV="1">
            <a:off x="8933234" y="3671540"/>
            <a:ext cx="31750" cy="19050"/>
          </a:xfrm>
          <a:prstGeom prst="line">
            <a:avLst/>
          </a:prstGeom>
          <a:noFill/>
          <a:ln w="12700">
            <a:solidFill>
              <a:srgbClr val="CFCDB3"/>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 name="Line 219">
            <a:extLst>
              <a:ext uri="{FF2B5EF4-FFF2-40B4-BE49-F238E27FC236}">
                <a16:creationId xmlns:a16="http://schemas.microsoft.com/office/drawing/2014/main" id="{47887BE5-5DF5-452D-B730-8B5626546579}"/>
              </a:ext>
            </a:extLst>
          </p:cNvPr>
          <p:cNvSpPr>
            <a:spLocks noChangeShapeType="1"/>
          </p:cNvSpPr>
          <p:nvPr/>
        </p:nvSpPr>
        <p:spPr bwMode="auto">
          <a:xfrm flipV="1">
            <a:off x="8745909" y="3701702"/>
            <a:ext cx="41275" cy="20638"/>
          </a:xfrm>
          <a:prstGeom prst="line">
            <a:avLst/>
          </a:prstGeom>
          <a:noFill/>
          <a:ln w="12700">
            <a:solidFill>
              <a:srgbClr val="CECCB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8" name="Line 220">
            <a:extLst>
              <a:ext uri="{FF2B5EF4-FFF2-40B4-BE49-F238E27FC236}">
                <a16:creationId xmlns:a16="http://schemas.microsoft.com/office/drawing/2014/main" id="{134EFF96-94E9-45F5-B6B3-57A029E93E0B}"/>
              </a:ext>
            </a:extLst>
          </p:cNvPr>
          <p:cNvSpPr>
            <a:spLocks noChangeShapeType="1"/>
          </p:cNvSpPr>
          <p:nvPr/>
        </p:nvSpPr>
        <p:spPr bwMode="auto">
          <a:xfrm flipV="1">
            <a:off x="8768134" y="3719165"/>
            <a:ext cx="55563" cy="26987"/>
          </a:xfrm>
          <a:prstGeom prst="line">
            <a:avLst/>
          </a:prstGeom>
          <a:noFill/>
          <a:ln w="12700">
            <a:solidFill>
              <a:srgbClr val="A09E8A"/>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9" name="Line 221">
            <a:extLst>
              <a:ext uri="{FF2B5EF4-FFF2-40B4-BE49-F238E27FC236}">
                <a16:creationId xmlns:a16="http://schemas.microsoft.com/office/drawing/2014/main" id="{E7F2DC22-AC17-4A71-9974-8391D64EBCE6}"/>
              </a:ext>
            </a:extLst>
          </p:cNvPr>
          <p:cNvSpPr>
            <a:spLocks noChangeShapeType="1"/>
          </p:cNvSpPr>
          <p:nvPr/>
        </p:nvSpPr>
        <p:spPr bwMode="auto">
          <a:xfrm flipV="1">
            <a:off x="8766547" y="3647727"/>
            <a:ext cx="101600" cy="30163"/>
          </a:xfrm>
          <a:prstGeom prst="line">
            <a:avLst/>
          </a:prstGeom>
          <a:noFill/>
          <a:ln w="12700">
            <a:solidFill>
              <a:srgbClr val="B8B69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0" name="Line 222">
            <a:extLst>
              <a:ext uri="{FF2B5EF4-FFF2-40B4-BE49-F238E27FC236}">
                <a16:creationId xmlns:a16="http://schemas.microsoft.com/office/drawing/2014/main" id="{E3D32CFA-A02C-48E2-8F05-36D956876D5C}"/>
              </a:ext>
            </a:extLst>
          </p:cNvPr>
          <p:cNvSpPr>
            <a:spLocks noChangeShapeType="1"/>
          </p:cNvSpPr>
          <p:nvPr/>
        </p:nvSpPr>
        <p:spPr bwMode="auto">
          <a:xfrm flipV="1">
            <a:off x="8828459" y="3655665"/>
            <a:ext cx="71438" cy="23812"/>
          </a:xfrm>
          <a:prstGeom prst="line">
            <a:avLst/>
          </a:prstGeom>
          <a:noFill/>
          <a:ln w="12700">
            <a:solidFill>
              <a:srgbClr val="B8B69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1" name="Line 223">
            <a:extLst>
              <a:ext uri="{FF2B5EF4-FFF2-40B4-BE49-F238E27FC236}">
                <a16:creationId xmlns:a16="http://schemas.microsoft.com/office/drawing/2014/main" id="{3FC53AC1-C653-4E71-983D-4BC0CDA94774}"/>
              </a:ext>
            </a:extLst>
          </p:cNvPr>
          <p:cNvSpPr>
            <a:spLocks noChangeShapeType="1"/>
          </p:cNvSpPr>
          <p:nvPr/>
        </p:nvSpPr>
        <p:spPr bwMode="auto">
          <a:xfrm>
            <a:off x="8876084" y="3836640"/>
            <a:ext cx="79375" cy="0"/>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2" name="Line 224">
            <a:extLst>
              <a:ext uri="{FF2B5EF4-FFF2-40B4-BE49-F238E27FC236}">
                <a16:creationId xmlns:a16="http://schemas.microsoft.com/office/drawing/2014/main" id="{0A6EC1D0-9870-468A-AC6D-29DF000B1904}"/>
              </a:ext>
            </a:extLst>
          </p:cNvPr>
          <p:cNvSpPr>
            <a:spLocks noChangeShapeType="1"/>
          </p:cNvSpPr>
          <p:nvPr/>
        </p:nvSpPr>
        <p:spPr bwMode="auto">
          <a:xfrm>
            <a:off x="8885609" y="3819177"/>
            <a:ext cx="117475" cy="0"/>
          </a:xfrm>
          <a:prstGeom prst="line">
            <a:avLst/>
          </a:prstGeom>
          <a:noFill/>
          <a:ln w="12700">
            <a:solidFill>
              <a:srgbClr val="D1CA85"/>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3" name="Line 225">
            <a:extLst>
              <a:ext uri="{FF2B5EF4-FFF2-40B4-BE49-F238E27FC236}">
                <a16:creationId xmlns:a16="http://schemas.microsoft.com/office/drawing/2014/main" id="{EF68B286-DD14-48EF-B9F9-E3C86A4DF654}"/>
              </a:ext>
            </a:extLst>
          </p:cNvPr>
          <p:cNvSpPr>
            <a:spLocks noChangeShapeType="1"/>
          </p:cNvSpPr>
          <p:nvPr/>
        </p:nvSpPr>
        <p:spPr bwMode="auto">
          <a:xfrm>
            <a:off x="8974509" y="3836640"/>
            <a:ext cx="31750" cy="0"/>
          </a:xfrm>
          <a:prstGeom prst="line">
            <a:avLst/>
          </a:prstGeom>
          <a:noFill/>
          <a:ln w="12700">
            <a:solidFill>
              <a:srgbClr val="D1CA85"/>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4" name="Line 226">
            <a:extLst>
              <a:ext uri="{FF2B5EF4-FFF2-40B4-BE49-F238E27FC236}">
                <a16:creationId xmlns:a16="http://schemas.microsoft.com/office/drawing/2014/main" id="{68A38B96-0992-4E17-9C14-08FEC79E8E71}"/>
              </a:ext>
            </a:extLst>
          </p:cNvPr>
          <p:cNvSpPr>
            <a:spLocks noChangeShapeType="1"/>
          </p:cNvSpPr>
          <p:nvPr/>
        </p:nvSpPr>
        <p:spPr bwMode="auto">
          <a:xfrm>
            <a:off x="9004672" y="3830290"/>
            <a:ext cx="30162" cy="0"/>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5" name="Line 227">
            <a:extLst>
              <a:ext uri="{FF2B5EF4-FFF2-40B4-BE49-F238E27FC236}">
                <a16:creationId xmlns:a16="http://schemas.microsoft.com/office/drawing/2014/main" id="{825B031D-CAEF-4F4E-81BF-05A3D0E93F0C}"/>
              </a:ext>
            </a:extLst>
          </p:cNvPr>
          <p:cNvSpPr>
            <a:spLocks noChangeShapeType="1"/>
          </p:cNvSpPr>
          <p:nvPr/>
        </p:nvSpPr>
        <p:spPr bwMode="auto">
          <a:xfrm>
            <a:off x="9050709" y="3817590"/>
            <a:ext cx="55563" cy="0"/>
          </a:xfrm>
          <a:prstGeom prst="line">
            <a:avLst/>
          </a:prstGeom>
          <a:noFill/>
          <a:ln w="12700">
            <a:solidFill>
              <a:srgbClr val="D1CA85"/>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96" name="Group 228">
            <a:extLst>
              <a:ext uri="{FF2B5EF4-FFF2-40B4-BE49-F238E27FC236}">
                <a16:creationId xmlns:a16="http://schemas.microsoft.com/office/drawing/2014/main" id="{170FCB03-71B0-401C-BAE1-078B85F8D812}"/>
              </a:ext>
            </a:extLst>
          </p:cNvPr>
          <p:cNvGrpSpPr>
            <a:grpSpLocks/>
          </p:cNvGrpSpPr>
          <p:nvPr/>
        </p:nvGrpSpPr>
        <p:grpSpPr bwMode="auto">
          <a:xfrm>
            <a:off x="8782422" y="3436590"/>
            <a:ext cx="333375" cy="284162"/>
            <a:chOff x="4278" y="1816"/>
            <a:chExt cx="235" cy="228"/>
          </a:xfrm>
        </p:grpSpPr>
        <p:sp>
          <p:nvSpPr>
            <p:cNvPr id="297" name="Freeform 229">
              <a:extLst>
                <a:ext uri="{FF2B5EF4-FFF2-40B4-BE49-F238E27FC236}">
                  <a16:creationId xmlns:a16="http://schemas.microsoft.com/office/drawing/2014/main" id="{715D97BB-83C1-49A5-B739-9D4248EFBD3B}"/>
                </a:ext>
              </a:extLst>
            </p:cNvPr>
            <p:cNvSpPr>
              <a:spLocks/>
            </p:cNvSpPr>
            <p:nvPr/>
          </p:nvSpPr>
          <p:spPr bwMode="auto">
            <a:xfrm>
              <a:off x="4385" y="1839"/>
              <a:ext cx="128" cy="28"/>
            </a:xfrm>
            <a:custGeom>
              <a:avLst/>
              <a:gdLst>
                <a:gd name="T0" fmla="*/ 34 w 128"/>
                <a:gd name="T1" fmla="*/ 27 h 28"/>
                <a:gd name="T2" fmla="*/ 127 w 128"/>
                <a:gd name="T3" fmla="*/ 27 h 28"/>
                <a:gd name="T4" fmla="*/ 115 w 128"/>
                <a:gd name="T5" fmla="*/ 0 h 28"/>
                <a:gd name="T6" fmla="*/ 9 w 128"/>
                <a:gd name="T7" fmla="*/ 0 h 28"/>
                <a:gd name="T8" fmla="*/ 0 w 128"/>
                <a:gd name="T9" fmla="*/ 27 h 28"/>
                <a:gd name="T10" fmla="*/ 34 w 128"/>
                <a:gd name="T11" fmla="*/ 27 h 28"/>
                <a:gd name="T12" fmla="*/ 0 w 128"/>
                <a:gd name="T13" fmla="*/ 27 h 28"/>
                <a:gd name="T14" fmla="*/ 34 w 128"/>
                <a:gd name="T15" fmla="*/ 27 h 28"/>
                <a:gd name="T16" fmla="*/ 0 60000 65536"/>
                <a:gd name="T17" fmla="*/ 0 60000 65536"/>
                <a:gd name="T18" fmla="*/ 0 60000 65536"/>
                <a:gd name="T19" fmla="*/ 0 60000 65536"/>
                <a:gd name="T20" fmla="*/ 0 60000 65536"/>
                <a:gd name="T21" fmla="*/ 0 60000 65536"/>
                <a:gd name="T22" fmla="*/ 0 60000 65536"/>
                <a:gd name="T23" fmla="*/ 0 60000 65536"/>
                <a:gd name="T24" fmla="*/ 0 w 128"/>
                <a:gd name="T25" fmla="*/ 0 h 28"/>
                <a:gd name="T26" fmla="*/ 128 w 128"/>
                <a:gd name="T27" fmla="*/ 28 h 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 h="28">
                  <a:moveTo>
                    <a:pt x="34" y="27"/>
                  </a:moveTo>
                  <a:lnTo>
                    <a:pt x="127" y="27"/>
                  </a:lnTo>
                  <a:lnTo>
                    <a:pt x="115" y="0"/>
                  </a:lnTo>
                  <a:lnTo>
                    <a:pt x="9" y="0"/>
                  </a:lnTo>
                  <a:lnTo>
                    <a:pt x="0" y="27"/>
                  </a:lnTo>
                  <a:lnTo>
                    <a:pt x="34" y="27"/>
                  </a:lnTo>
                  <a:lnTo>
                    <a:pt x="0" y="27"/>
                  </a:lnTo>
                  <a:lnTo>
                    <a:pt x="34" y="27"/>
                  </a:lnTo>
                </a:path>
              </a:pathLst>
            </a:custGeom>
            <a:gradFill rotWithShape="0">
              <a:gsLst>
                <a:gs pos="0">
                  <a:srgbClr val="CECECE"/>
                </a:gs>
                <a:gs pos="100000">
                  <a:srgbClr val="676767"/>
                </a:gs>
              </a:gsLst>
              <a:lin ang="54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298" name="Rectangle 230">
              <a:extLst>
                <a:ext uri="{FF2B5EF4-FFF2-40B4-BE49-F238E27FC236}">
                  <a16:creationId xmlns:a16="http://schemas.microsoft.com/office/drawing/2014/main" id="{EE3B6817-9681-4E51-AA21-B28CBD50A75B}"/>
                </a:ext>
              </a:extLst>
            </p:cNvPr>
            <p:cNvSpPr>
              <a:spLocks noChangeArrowheads="1"/>
            </p:cNvSpPr>
            <p:nvPr/>
          </p:nvSpPr>
          <p:spPr bwMode="auto">
            <a:xfrm>
              <a:off x="4420" y="1867"/>
              <a:ext cx="80" cy="3"/>
            </a:xfrm>
            <a:prstGeom prst="rect">
              <a:avLst/>
            </a:prstGeom>
            <a:solidFill>
              <a:srgbClr val="CECECE"/>
            </a:solidFill>
            <a:ln w="12700">
              <a:solidFill>
                <a:schemeClr val="bg2"/>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99" name="Rectangle 231">
              <a:extLst>
                <a:ext uri="{FF2B5EF4-FFF2-40B4-BE49-F238E27FC236}">
                  <a16:creationId xmlns:a16="http://schemas.microsoft.com/office/drawing/2014/main" id="{4E53F560-8D78-4EC9-B13F-0533D00D7018}"/>
                </a:ext>
              </a:extLst>
            </p:cNvPr>
            <p:cNvSpPr>
              <a:spLocks noChangeArrowheads="1"/>
            </p:cNvSpPr>
            <p:nvPr/>
          </p:nvSpPr>
          <p:spPr bwMode="auto">
            <a:xfrm>
              <a:off x="4347" y="1968"/>
              <a:ext cx="6" cy="61"/>
            </a:xfrm>
            <a:prstGeom prst="rect">
              <a:avLst/>
            </a:prstGeom>
            <a:solidFill>
              <a:srgbClr val="91919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00" name="Line 232">
              <a:extLst>
                <a:ext uri="{FF2B5EF4-FFF2-40B4-BE49-F238E27FC236}">
                  <a16:creationId xmlns:a16="http://schemas.microsoft.com/office/drawing/2014/main" id="{E9E2DF44-F44C-49C4-9EF6-C079786D922E}"/>
                </a:ext>
              </a:extLst>
            </p:cNvPr>
            <p:cNvSpPr>
              <a:spLocks noChangeShapeType="1"/>
            </p:cNvSpPr>
            <p:nvPr/>
          </p:nvSpPr>
          <p:spPr bwMode="auto">
            <a:xfrm>
              <a:off x="4347" y="2025"/>
              <a:ext cx="6" cy="3"/>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1" name="Freeform 233">
              <a:extLst>
                <a:ext uri="{FF2B5EF4-FFF2-40B4-BE49-F238E27FC236}">
                  <a16:creationId xmlns:a16="http://schemas.microsoft.com/office/drawing/2014/main" id="{7944A786-3927-4167-992C-1F00971F043E}"/>
                </a:ext>
              </a:extLst>
            </p:cNvPr>
            <p:cNvSpPr>
              <a:spLocks/>
            </p:cNvSpPr>
            <p:nvPr/>
          </p:nvSpPr>
          <p:spPr bwMode="auto">
            <a:xfrm>
              <a:off x="4285" y="1867"/>
              <a:ext cx="183" cy="177"/>
            </a:xfrm>
            <a:custGeom>
              <a:avLst/>
              <a:gdLst>
                <a:gd name="T0" fmla="*/ 13 w 183"/>
                <a:gd name="T1" fmla="*/ 176 h 177"/>
                <a:gd name="T2" fmla="*/ 182 w 183"/>
                <a:gd name="T3" fmla="*/ 176 h 177"/>
                <a:gd name="T4" fmla="*/ 134 w 183"/>
                <a:gd name="T5" fmla="*/ 0 h 177"/>
                <a:gd name="T6" fmla="*/ 100 w 183"/>
                <a:gd name="T7" fmla="*/ 0 h 177"/>
                <a:gd name="T8" fmla="*/ 134 w 183"/>
                <a:gd name="T9" fmla="*/ 0 h 177"/>
                <a:gd name="T10" fmla="*/ 100 w 183"/>
                <a:gd name="T11" fmla="*/ 0 h 177"/>
                <a:gd name="T12" fmla="*/ 100 w 183"/>
                <a:gd name="T13" fmla="*/ 144 h 177"/>
                <a:gd name="T14" fmla="*/ 97 w 183"/>
                <a:gd name="T15" fmla="*/ 160 h 177"/>
                <a:gd name="T16" fmla="*/ 0 w 183"/>
                <a:gd name="T17" fmla="*/ 160 h 177"/>
                <a:gd name="T18" fmla="*/ 13 w 183"/>
                <a:gd name="T19" fmla="*/ 176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3"/>
                <a:gd name="T31" fmla="*/ 0 h 177"/>
                <a:gd name="T32" fmla="*/ 183 w 183"/>
                <a:gd name="T33" fmla="*/ 177 h 17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3" h="177">
                  <a:moveTo>
                    <a:pt x="13" y="176"/>
                  </a:moveTo>
                  <a:lnTo>
                    <a:pt x="182" y="176"/>
                  </a:lnTo>
                  <a:lnTo>
                    <a:pt x="134" y="0"/>
                  </a:lnTo>
                  <a:lnTo>
                    <a:pt x="100" y="0"/>
                  </a:lnTo>
                  <a:lnTo>
                    <a:pt x="134" y="0"/>
                  </a:lnTo>
                  <a:lnTo>
                    <a:pt x="100" y="0"/>
                  </a:lnTo>
                  <a:lnTo>
                    <a:pt x="100" y="144"/>
                  </a:lnTo>
                  <a:lnTo>
                    <a:pt x="97" y="160"/>
                  </a:lnTo>
                  <a:lnTo>
                    <a:pt x="0" y="160"/>
                  </a:lnTo>
                  <a:lnTo>
                    <a:pt x="13" y="176"/>
                  </a:lnTo>
                </a:path>
              </a:pathLst>
            </a:custGeom>
            <a:gradFill rotWithShape="0">
              <a:gsLst>
                <a:gs pos="0">
                  <a:srgbClr val="7C7C7C"/>
                </a:gs>
                <a:gs pos="50000">
                  <a:srgbClr val="CECECE"/>
                </a:gs>
                <a:gs pos="100000">
                  <a:srgbClr val="7C7C7C"/>
                </a:gs>
              </a:gsLst>
              <a:lin ang="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02" name="Freeform 234">
              <a:extLst>
                <a:ext uri="{FF2B5EF4-FFF2-40B4-BE49-F238E27FC236}">
                  <a16:creationId xmlns:a16="http://schemas.microsoft.com/office/drawing/2014/main" id="{DA32BAC7-7017-40CD-A319-D896B37985ED}"/>
                </a:ext>
              </a:extLst>
            </p:cNvPr>
            <p:cNvSpPr>
              <a:spLocks/>
            </p:cNvSpPr>
            <p:nvPr/>
          </p:nvSpPr>
          <p:spPr bwMode="auto">
            <a:xfrm>
              <a:off x="4429" y="1903"/>
              <a:ext cx="45" cy="27"/>
            </a:xfrm>
            <a:custGeom>
              <a:avLst/>
              <a:gdLst>
                <a:gd name="T0" fmla="*/ 0 w 45"/>
                <a:gd name="T1" fmla="*/ 0 h 27"/>
                <a:gd name="T2" fmla="*/ 38 w 45"/>
                <a:gd name="T3" fmla="*/ 0 h 27"/>
                <a:gd name="T4" fmla="*/ 44 w 45"/>
                <a:gd name="T5" fmla="*/ 4 h 27"/>
                <a:gd name="T6" fmla="*/ 44 w 45"/>
                <a:gd name="T7" fmla="*/ 21 h 27"/>
                <a:gd name="T8" fmla="*/ 38 w 45"/>
                <a:gd name="T9" fmla="*/ 26 h 27"/>
                <a:gd name="T10" fmla="*/ 7 w 45"/>
                <a:gd name="T11" fmla="*/ 26 h 27"/>
                <a:gd name="T12" fmla="*/ 0 w 45"/>
                <a:gd name="T13" fmla="*/ 0 h 27"/>
                <a:gd name="T14" fmla="*/ 0 60000 65536"/>
                <a:gd name="T15" fmla="*/ 0 60000 65536"/>
                <a:gd name="T16" fmla="*/ 0 60000 65536"/>
                <a:gd name="T17" fmla="*/ 0 60000 65536"/>
                <a:gd name="T18" fmla="*/ 0 60000 65536"/>
                <a:gd name="T19" fmla="*/ 0 60000 65536"/>
                <a:gd name="T20" fmla="*/ 0 60000 65536"/>
                <a:gd name="T21" fmla="*/ 0 w 45"/>
                <a:gd name="T22" fmla="*/ 0 h 27"/>
                <a:gd name="T23" fmla="*/ 45 w 45"/>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 h="27">
                  <a:moveTo>
                    <a:pt x="0" y="0"/>
                  </a:moveTo>
                  <a:lnTo>
                    <a:pt x="38" y="0"/>
                  </a:lnTo>
                  <a:lnTo>
                    <a:pt x="44" y="4"/>
                  </a:lnTo>
                  <a:lnTo>
                    <a:pt x="44" y="21"/>
                  </a:lnTo>
                  <a:lnTo>
                    <a:pt x="38" y="26"/>
                  </a:lnTo>
                  <a:lnTo>
                    <a:pt x="7" y="26"/>
                  </a:lnTo>
                  <a:lnTo>
                    <a:pt x="0" y="0"/>
                  </a:lnTo>
                </a:path>
              </a:pathLst>
            </a:custGeom>
            <a:gradFill rotWithShape="0">
              <a:gsLst>
                <a:gs pos="0">
                  <a:srgbClr val="7C7C7C"/>
                </a:gs>
                <a:gs pos="50000">
                  <a:srgbClr val="CECECE"/>
                </a:gs>
                <a:gs pos="100000">
                  <a:srgbClr val="7C7C7C"/>
                </a:gs>
              </a:gsLst>
              <a:lin ang="54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03" name="Rectangle 235">
              <a:extLst>
                <a:ext uri="{FF2B5EF4-FFF2-40B4-BE49-F238E27FC236}">
                  <a16:creationId xmlns:a16="http://schemas.microsoft.com/office/drawing/2014/main" id="{738C8107-8BAA-4669-A00E-F47826BB0FFB}"/>
                </a:ext>
              </a:extLst>
            </p:cNvPr>
            <p:cNvSpPr>
              <a:spLocks noChangeArrowheads="1"/>
            </p:cNvSpPr>
            <p:nvPr/>
          </p:nvSpPr>
          <p:spPr bwMode="auto">
            <a:xfrm>
              <a:off x="4297" y="1937"/>
              <a:ext cx="88" cy="4"/>
            </a:xfrm>
            <a:prstGeom prst="rect">
              <a:avLst/>
            </a:prstGeom>
            <a:solidFill>
              <a:srgbClr val="CECECE"/>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04" name="Line 236">
              <a:extLst>
                <a:ext uri="{FF2B5EF4-FFF2-40B4-BE49-F238E27FC236}">
                  <a16:creationId xmlns:a16="http://schemas.microsoft.com/office/drawing/2014/main" id="{BF44E37A-A2BF-4CBE-B392-9357F63EB8D6}"/>
                </a:ext>
              </a:extLst>
            </p:cNvPr>
            <p:cNvSpPr>
              <a:spLocks noChangeShapeType="1"/>
            </p:cNvSpPr>
            <p:nvPr/>
          </p:nvSpPr>
          <p:spPr bwMode="auto">
            <a:xfrm>
              <a:off x="4347" y="1967"/>
              <a:ext cx="7" cy="3"/>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5" name="Line 237">
              <a:extLst>
                <a:ext uri="{FF2B5EF4-FFF2-40B4-BE49-F238E27FC236}">
                  <a16:creationId xmlns:a16="http://schemas.microsoft.com/office/drawing/2014/main" id="{754A38AB-5C34-47B3-981A-CA633F20D54D}"/>
                </a:ext>
              </a:extLst>
            </p:cNvPr>
            <p:cNvSpPr>
              <a:spLocks noChangeShapeType="1"/>
            </p:cNvSpPr>
            <p:nvPr/>
          </p:nvSpPr>
          <p:spPr bwMode="auto">
            <a:xfrm>
              <a:off x="4284" y="1957"/>
              <a:ext cx="11" cy="0"/>
            </a:xfrm>
            <a:prstGeom prst="line">
              <a:avLst/>
            </a:prstGeom>
            <a:noFill/>
            <a:ln w="508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6" name="Rectangle 238">
              <a:extLst>
                <a:ext uri="{FF2B5EF4-FFF2-40B4-BE49-F238E27FC236}">
                  <a16:creationId xmlns:a16="http://schemas.microsoft.com/office/drawing/2014/main" id="{6E0277F6-EF86-42F8-A9EC-1BB794F2FA77}"/>
                </a:ext>
              </a:extLst>
            </p:cNvPr>
            <p:cNvSpPr>
              <a:spLocks noChangeArrowheads="1"/>
            </p:cNvSpPr>
            <p:nvPr/>
          </p:nvSpPr>
          <p:spPr bwMode="auto">
            <a:xfrm>
              <a:off x="4381" y="1887"/>
              <a:ext cx="4" cy="116"/>
            </a:xfrm>
            <a:prstGeom prst="rect">
              <a:avLst/>
            </a:prstGeom>
            <a:solidFill>
              <a:srgbClr val="CECECE"/>
            </a:solidFill>
            <a:ln w="12700">
              <a:solidFill>
                <a:schemeClr val="bg2"/>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07" name="Freeform 239">
              <a:extLst>
                <a:ext uri="{FF2B5EF4-FFF2-40B4-BE49-F238E27FC236}">
                  <a16:creationId xmlns:a16="http://schemas.microsoft.com/office/drawing/2014/main" id="{D42A2A31-7CFB-45FD-9EAF-384345DBDCEA}"/>
                </a:ext>
              </a:extLst>
            </p:cNvPr>
            <p:cNvSpPr>
              <a:spLocks/>
            </p:cNvSpPr>
            <p:nvPr/>
          </p:nvSpPr>
          <p:spPr bwMode="auto">
            <a:xfrm>
              <a:off x="4294" y="1941"/>
              <a:ext cx="92" cy="28"/>
            </a:xfrm>
            <a:custGeom>
              <a:avLst/>
              <a:gdLst>
                <a:gd name="T0" fmla="*/ 91 w 92"/>
                <a:gd name="T1" fmla="*/ 0 h 28"/>
                <a:gd name="T2" fmla="*/ 0 w 92"/>
                <a:gd name="T3" fmla="*/ 0 h 28"/>
                <a:gd name="T4" fmla="*/ 0 w 92"/>
                <a:gd name="T5" fmla="*/ 27 h 28"/>
                <a:gd name="T6" fmla="*/ 91 w 92"/>
                <a:gd name="T7" fmla="*/ 27 h 28"/>
                <a:gd name="T8" fmla="*/ 91 w 92"/>
                <a:gd name="T9" fmla="*/ 0 h 28"/>
                <a:gd name="T10" fmla="*/ 0 60000 65536"/>
                <a:gd name="T11" fmla="*/ 0 60000 65536"/>
                <a:gd name="T12" fmla="*/ 0 60000 65536"/>
                <a:gd name="T13" fmla="*/ 0 60000 65536"/>
                <a:gd name="T14" fmla="*/ 0 60000 65536"/>
                <a:gd name="T15" fmla="*/ 0 w 92"/>
                <a:gd name="T16" fmla="*/ 0 h 28"/>
                <a:gd name="T17" fmla="*/ 92 w 92"/>
                <a:gd name="T18" fmla="*/ 28 h 28"/>
              </a:gdLst>
              <a:ahLst/>
              <a:cxnLst>
                <a:cxn ang="T10">
                  <a:pos x="T0" y="T1"/>
                </a:cxn>
                <a:cxn ang="T11">
                  <a:pos x="T2" y="T3"/>
                </a:cxn>
                <a:cxn ang="T12">
                  <a:pos x="T4" y="T5"/>
                </a:cxn>
                <a:cxn ang="T13">
                  <a:pos x="T6" y="T7"/>
                </a:cxn>
                <a:cxn ang="T14">
                  <a:pos x="T8" y="T9"/>
                </a:cxn>
              </a:cxnLst>
              <a:rect l="T15" t="T16" r="T17" b="T18"/>
              <a:pathLst>
                <a:path w="92" h="28">
                  <a:moveTo>
                    <a:pt x="91" y="0"/>
                  </a:moveTo>
                  <a:lnTo>
                    <a:pt x="0" y="0"/>
                  </a:lnTo>
                  <a:lnTo>
                    <a:pt x="0" y="27"/>
                  </a:lnTo>
                  <a:lnTo>
                    <a:pt x="91" y="27"/>
                  </a:lnTo>
                  <a:lnTo>
                    <a:pt x="91" y="0"/>
                  </a:lnTo>
                </a:path>
              </a:pathLst>
            </a:custGeom>
            <a:gradFill rotWithShape="0">
              <a:gsLst>
                <a:gs pos="0">
                  <a:srgbClr val="7C7C7C"/>
                </a:gs>
                <a:gs pos="50000">
                  <a:srgbClr val="CECECE"/>
                </a:gs>
                <a:gs pos="100000">
                  <a:srgbClr val="7C7C7C"/>
                </a:gs>
              </a:gsLst>
              <a:lin ang="54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08" name="Oval 240">
              <a:extLst>
                <a:ext uri="{FF2B5EF4-FFF2-40B4-BE49-F238E27FC236}">
                  <a16:creationId xmlns:a16="http://schemas.microsoft.com/office/drawing/2014/main" id="{9ED1CD53-089F-4661-9C4E-655F509279DE}"/>
                </a:ext>
              </a:extLst>
            </p:cNvPr>
            <p:cNvSpPr>
              <a:spLocks noChangeArrowheads="1"/>
            </p:cNvSpPr>
            <p:nvPr/>
          </p:nvSpPr>
          <p:spPr bwMode="auto">
            <a:xfrm>
              <a:off x="4281" y="1955"/>
              <a:ext cx="6" cy="5"/>
            </a:xfrm>
            <a:prstGeom prst="ellipse">
              <a:avLst/>
            </a:prstGeom>
            <a:noFill/>
            <a:ln w="2540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09" name="Line 241">
              <a:extLst>
                <a:ext uri="{FF2B5EF4-FFF2-40B4-BE49-F238E27FC236}">
                  <a16:creationId xmlns:a16="http://schemas.microsoft.com/office/drawing/2014/main" id="{8FD8EB99-313A-4EC5-9C72-6F3E698428CB}"/>
                </a:ext>
              </a:extLst>
            </p:cNvPr>
            <p:cNvSpPr>
              <a:spLocks noChangeShapeType="1"/>
            </p:cNvSpPr>
            <p:nvPr/>
          </p:nvSpPr>
          <p:spPr bwMode="auto">
            <a:xfrm>
              <a:off x="4282" y="1951"/>
              <a:ext cx="2" cy="6"/>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0" name="Line 242">
              <a:extLst>
                <a:ext uri="{FF2B5EF4-FFF2-40B4-BE49-F238E27FC236}">
                  <a16:creationId xmlns:a16="http://schemas.microsoft.com/office/drawing/2014/main" id="{AC55E018-E233-4F7B-99AB-CC302588162A}"/>
                </a:ext>
              </a:extLst>
            </p:cNvPr>
            <p:cNvSpPr>
              <a:spLocks noChangeShapeType="1"/>
            </p:cNvSpPr>
            <p:nvPr/>
          </p:nvSpPr>
          <p:spPr bwMode="auto">
            <a:xfrm flipH="1">
              <a:off x="4280" y="1952"/>
              <a:ext cx="10" cy="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1" name="Line 243">
              <a:extLst>
                <a:ext uri="{FF2B5EF4-FFF2-40B4-BE49-F238E27FC236}">
                  <a16:creationId xmlns:a16="http://schemas.microsoft.com/office/drawing/2014/main" id="{5BAFF2C4-58D9-43F5-835C-6E4F9AEE0310}"/>
                </a:ext>
              </a:extLst>
            </p:cNvPr>
            <p:cNvSpPr>
              <a:spLocks noChangeShapeType="1"/>
            </p:cNvSpPr>
            <p:nvPr/>
          </p:nvSpPr>
          <p:spPr bwMode="auto">
            <a:xfrm>
              <a:off x="4284" y="1958"/>
              <a:ext cx="1" cy="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2" name="Line 244">
              <a:extLst>
                <a:ext uri="{FF2B5EF4-FFF2-40B4-BE49-F238E27FC236}">
                  <a16:creationId xmlns:a16="http://schemas.microsoft.com/office/drawing/2014/main" id="{1D4EE749-A34C-473E-9C57-D861CA058FE1}"/>
                </a:ext>
              </a:extLst>
            </p:cNvPr>
            <p:cNvSpPr>
              <a:spLocks noChangeShapeType="1"/>
            </p:cNvSpPr>
            <p:nvPr/>
          </p:nvSpPr>
          <p:spPr bwMode="auto">
            <a:xfrm flipH="1">
              <a:off x="4278" y="1957"/>
              <a:ext cx="10" cy="4"/>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3" name="Line 245">
              <a:extLst>
                <a:ext uri="{FF2B5EF4-FFF2-40B4-BE49-F238E27FC236}">
                  <a16:creationId xmlns:a16="http://schemas.microsoft.com/office/drawing/2014/main" id="{47C306D1-896B-4CEF-866E-0795AF81F2E9}"/>
                </a:ext>
              </a:extLst>
            </p:cNvPr>
            <p:cNvSpPr>
              <a:spLocks noChangeShapeType="1"/>
            </p:cNvSpPr>
            <p:nvPr/>
          </p:nvSpPr>
          <p:spPr bwMode="auto">
            <a:xfrm>
              <a:off x="4347" y="1969"/>
              <a:ext cx="6" cy="3"/>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4" name="Line 246">
              <a:extLst>
                <a:ext uri="{FF2B5EF4-FFF2-40B4-BE49-F238E27FC236}">
                  <a16:creationId xmlns:a16="http://schemas.microsoft.com/office/drawing/2014/main" id="{4F17A0E1-40F7-47A9-8008-1C4AF758A71B}"/>
                </a:ext>
              </a:extLst>
            </p:cNvPr>
            <p:cNvSpPr>
              <a:spLocks noChangeShapeType="1"/>
            </p:cNvSpPr>
            <p:nvPr/>
          </p:nvSpPr>
          <p:spPr bwMode="auto">
            <a:xfrm>
              <a:off x="4347" y="1972"/>
              <a:ext cx="6" cy="3"/>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5" name="Line 247">
              <a:extLst>
                <a:ext uri="{FF2B5EF4-FFF2-40B4-BE49-F238E27FC236}">
                  <a16:creationId xmlns:a16="http://schemas.microsoft.com/office/drawing/2014/main" id="{E8E6890B-1DC6-4392-8AD7-B80E6896F775}"/>
                </a:ext>
              </a:extLst>
            </p:cNvPr>
            <p:cNvSpPr>
              <a:spLocks noChangeShapeType="1"/>
            </p:cNvSpPr>
            <p:nvPr/>
          </p:nvSpPr>
          <p:spPr bwMode="auto">
            <a:xfrm>
              <a:off x="4347" y="1975"/>
              <a:ext cx="6" cy="2"/>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6" name="Line 248">
              <a:extLst>
                <a:ext uri="{FF2B5EF4-FFF2-40B4-BE49-F238E27FC236}">
                  <a16:creationId xmlns:a16="http://schemas.microsoft.com/office/drawing/2014/main" id="{A2364EF6-03C6-4291-9E63-6B72900C6605}"/>
                </a:ext>
              </a:extLst>
            </p:cNvPr>
            <p:cNvSpPr>
              <a:spLocks noChangeShapeType="1"/>
            </p:cNvSpPr>
            <p:nvPr/>
          </p:nvSpPr>
          <p:spPr bwMode="auto">
            <a:xfrm>
              <a:off x="4347" y="1977"/>
              <a:ext cx="6" cy="2"/>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 name="Line 249">
              <a:extLst>
                <a:ext uri="{FF2B5EF4-FFF2-40B4-BE49-F238E27FC236}">
                  <a16:creationId xmlns:a16="http://schemas.microsoft.com/office/drawing/2014/main" id="{E6304688-5646-48F4-B425-293DA1B3A43E}"/>
                </a:ext>
              </a:extLst>
            </p:cNvPr>
            <p:cNvSpPr>
              <a:spLocks noChangeShapeType="1"/>
            </p:cNvSpPr>
            <p:nvPr/>
          </p:nvSpPr>
          <p:spPr bwMode="auto">
            <a:xfrm>
              <a:off x="4347" y="1980"/>
              <a:ext cx="6" cy="2"/>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8" name="Line 250">
              <a:extLst>
                <a:ext uri="{FF2B5EF4-FFF2-40B4-BE49-F238E27FC236}">
                  <a16:creationId xmlns:a16="http://schemas.microsoft.com/office/drawing/2014/main" id="{5388229C-A2C9-40FD-9CD7-C808F3276BBC}"/>
                </a:ext>
              </a:extLst>
            </p:cNvPr>
            <p:cNvSpPr>
              <a:spLocks noChangeShapeType="1"/>
            </p:cNvSpPr>
            <p:nvPr/>
          </p:nvSpPr>
          <p:spPr bwMode="auto">
            <a:xfrm>
              <a:off x="4347" y="1983"/>
              <a:ext cx="6" cy="2"/>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9" name="Line 251">
              <a:extLst>
                <a:ext uri="{FF2B5EF4-FFF2-40B4-BE49-F238E27FC236}">
                  <a16:creationId xmlns:a16="http://schemas.microsoft.com/office/drawing/2014/main" id="{904B81E6-4112-4435-A4DE-663A969CBFC9}"/>
                </a:ext>
              </a:extLst>
            </p:cNvPr>
            <p:cNvSpPr>
              <a:spLocks noChangeShapeType="1"/>
            </p:cNvSpPr>
            <p:nvPr/>
          </p:nvSpPr>
          <p:spPr bwMode="auto">
            <a:xfrm>
              <a:off x="4347" y="1985"/>
              <a:ext cx="6" cy="3"/>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0" name="Line 252">
              <a:extLst>
                <a:ext uri="{FF2B5EF4-FFF2-40B4-BE49-F238E27FC236}">
                  <a16:creationId xmlns:a16="http://schemas.microsoft.com/office/drawing/2014/main" id="{20E7E273-EDD9-4F70-8042-378D8198B9C3}"/>
                </a:ext>
              </a:extLst>
            </p:cNvPr>
            <p:cNvSpPr>
              <a:spLocks noChangeShapeType="1"/>
            </p:cNvSpPr>
            <p:nvPr/>
          </p:nvSpPr>
          <p:spPr bwMode="auto">
            <a:xfrm>
              <a:off x="4347" y="1988"/>
              <a:ext cx="6" cy="2"/>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1" name="Line 253">
              <a:extLst>
                <a:ext uri="{FF2B5EF4-FFF2-40B4-BE49-F238E27FC236}">
                  <a16:creationId xmlns:a16="http://schemas.microsoft.com/office/drawing/2014/main" id="{9E3F856C-305B-4ED7-AA77-2F207363F783}"/>
                </a:ext>
              </a:extLst>
            </p:cNvPr>
            <p:cNvSpPr>
              <a:spLocks noChangeShapeType="1"/>
            </p:cNvSpPr>
            <p:nvPr/>
          </p:nvSpPr>
          <p:spPr bwMode="auto">
            <a:xfrm>
              <a:off x="4347" y="1990"/>
              <a:ext cx="6" cy="3"/>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2" name="Line 254">
              <a:extLst>
                <a:ext uri="{FF2B5EF4-FFF2-40B4-BE49-F238E27FC236}">
                  <a16:creationId xmlns:a16="http://schemas.microsoft.com/office/drawing/2014/main" id="{111773DA-9D87-4702-9EF8-C6FAF1F527DA}"/>
                </a:ext>
              </a:extLst>
            </p:cNvPr>
            <p:cNvSpPr>
              <a:spLocks noChangeShapeType="1"/>
            </p:cNvSpPr>
            <p:nvPr/>
          </p:nvSpPr>
          <p:spPr bwMode="auto">
            <a:xfrm>
              <a:off x="4347" y="1993"/>
              <a:ext cx="6" cy="3"/>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3" name="Line 255">
              <a:extLst>
                <a:ext uri="{FF2B5EF4-FFF2-40B4-BE49-F238E27FC236}">
                  <a16:creationId xmlns:a16="http://schemas.microsoft.com/office/drawing/2014/main" id="{8AA18F80-36C9-43E3-BF1E-0F02255FB5E9}"/>
                </a:ext>
              </a:extLst>
            </p:cNvPr>
            <p:cNvSpPr>
              <a:spLocks noChangeShapeType="1"/>
            </p:cNvSpPr>
            <p:nvPr/>
          </p:nvSpPr>
          <p:spPr bwMode="auto">
            <a:xfrm>
              <a:off x="4347" y="1996"/>
              <a:ext cx="6" cy="2"/>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4" name="Line 256">
              <a:extLst>
                <a:ext uri="{FF2B5EF4-FFF2-40B4-BE49-F238E27FC236}">
                  <a16:creationId xmlns:a16="http://schemas.microsoft.com/office/drawing/2014/main" id="{34221991-DFB7-4192-9598-F458D25D294B}"/>
                </a:ext>
              </a:extLst>
            </p:cNvPr>
            <p:cNvSpPr>
              <a:spLocks noChangeShapeType="1"/>
            </p:cNvSpPr>
            <p:nvPr/>
          </p:nvSpPr>
          <p:spPr bwMode="auto">
            <a:xfrm>
              <a:off x="4347" y="1998"/>
              <a:ext cx="6" cy="3"/>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5" name="Line 257">
              <a:extLst>
                <a:ext uri="{FF2B5EF4-FFF2-40B4-BE49-F238E27FC236}">
                  <a16:creationId xmlns:a16="http://schemas.microsoft.com/office/drawing/2014/main" id="{900A4816-E43D-4F48-AC38-C218A24FA5F6}"/>
                </a:ext>
              </a:extLst>
            </p:cNvPr>
            <p:cNvSpPr>
              <a:spLocks noChangeShapeType="1"/>
            </p:cNvSpPr>
            <p:nvPr/>
          </p:nvSpPr>
          <p:spPr bwMode="auto">
            <a:xfrm>
              <a:off x="4347" y="2001"/>
              <a:ext cx="6" cy="3"/>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6" name="Line 258">
              <a:extLst>
                <a:ext uri="{FF2B5EF4-FFF2-40B4-BE49-F238E27FC236}">
                  <a16:creationId xmlns:a16="http://schemas.microsoft.com/office/drawing/2014/main" id="{C9C185A4-C9DA-4A2C-B445-C46157A022B7}"/>
                </a:ext>
              </a:extLst>
            </p:cNvPr>
            <p:cNvSpPr>
              <a:spLocks noChangeShapeType="1"/>
            </p:cNvSpPr>
            <p:nvPr/>
          </p:nvSpPr>
          <p:spPr bwMode="auto">
            <a:xfrm>
              <a:off x="4347" y="2004"/>
              <a:ext cx="6" cy="2"/>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 name="Line 259">
              <a:extLst>
                <a:ext uri="{FF2B5EF4-FFF2-40B4-BE49-F238E27FC236}">
                  <a16:creationId xmlns:a16="http://schemas.microsoft.com/office/drawing/2014/main" id="{9AD3C95E-6488-44FE-969B-204503339692}"/>
                </a:ext>
              </a:extLst>
            </p:cNvPr>
            <p:cNvSpPr>
              <a:spLocks noChangeShapeType="1"/>
            </p:cNvSpPr>
            <p:nvPr/>
          </p:nvSpPr>
          <p:spPr bwMode="auto">
            <a:xfrm>
              <a:off x="4347" y="2006"/>
              <a:ext cx="6" cy="3"/>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 name="Line 260">
              <a:extLst>
                <a:ext uri="{FF2B5EF4-FFF2-40B4-BE49-F238E27FC236}">
                  <a16:creationId xmlns:a16="http://schemas.microsoft.com/office/drawing/2014/main" id="{78AF9E74-78B3-4DBD-B17B-0048E7DDA17C}"/>
                </a:ext>
              </a:extLst>
            </p:cNvPr>
            <p:cNvSpPr>
              <a:spLocks noChangeShapeType="1"/>
            </p:cNvSpPr>
            <p:nvPr/>
          </p:nvSpPr>
          <p:spPr bwMode="auto">
            <a:xfrm>
              <a:off x="4347" y="2010"/>
              <a:ext cx="6" cy="2"/>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9" name="Line 261">
              <a:extLst>
                <a:ext uri="{FF2B5EF4-FFF2-40B4-BE49-F238E27FC236}">
                  <a16:creationId xmlns:a16="http://schemas.microsoft.com/office/drawing/2014/main" id="{2C796550-139F-40C5-A33A-95F2544CFEA5}"/>
                </a:ext>
              </a:extLst>
            </p:cNvPr>
            <p:cNvSpPr>
              <a:spLocks noChangeShapeType="1"/>
            </p:cNvSpPr>
            <p:nvPr/>
          </p:nvSpPr>
          <p:spPr bwMode="auto">
            <a:xfrm>
              <a:off x="4347" y="2012"/>
              <a:ext cx="6" cy="2"/>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0" name="Line 262">
              <a:extLst>
                <a:ext uri="{FF2B5EF4-FFF2-40B4-BE49-F238E27FC236}">
                  <a16:creationId xmlns:a16="http://schemas.microsoft.com/office/drawing/2014/main" id="{2019547F-E009-4579-9038-E8BE5586B7C4}"/>
                </a:ext>
              </a:extLst>
            </p:cNvPr>
            <p:cNvSpPr>
              <a:spLocks noChangeShapeType="1"/>
            </p:cNvSpPr>
            <p:nvPr/>
          </p:nvSpPr>
          <p:spPr bwMode="auto">
            <a:xfrm>
              <a:off x="4347" y="2014"/>
              <a:ext cx="6" cy="3"/>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1" name="Line 263">
              <a:extLst>
                <a:ext uri="{FF2B5EF4-FFF2-40B4-BE49-F238E27FC236}">
                  <a16:creationId xmlns:a16="http://schemas.microsoft.com/office/drawing/2014/main" id="{007610D1-2B19-4F71-9B18-6EBBA1C90BC0}"/>
                </a:ext>
              </a:extLst>
            </p:cNvPr>
            <p:cNvSpPr>
              <a:spLocks noChangeShapeType="1"/>
            </p:cNvSpPr>
            <p:nvPr/>
          </p:nvSpPr>
          <p:spPr bwMode="auto">
            <a:xfrm>
              <a:off x="4347" y="2017"/>
              <a:ext cx="6" cy="3"/>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2" name="Line 264">
              <a:extLst>
                <a:ext uri="{FF2B5EF4-FFF2-40B4-BE49-F238E27FC236}">
                  <a16:creationId xmlns:a16="http://schemas.microsoft.com/office/drawing/2014/main" id="{29A187B4-5A6D-4682-9D69-1CC1EFFD1FAB}"/>
                </a:ext>
              </a:extLst>
            </p:cNvPr>
            <p:cNvSpPr>
              <a:spLocks noChangeShapeType="1"/>
            </p:cNvSpPr>
            <p:nvPr/>
          </p:nvSpPr>
          <p:spPr bwMode="auto">
            <a:xfrm>
              <a:off x="4347" y="2020"/>
              <a:ext cx="6" cy="3"/>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3" name="Line 265">
              <a:extLst>
                <a:ext uri="{FF2B5EF4-FFF2-40B4-BE49-F238E27FC236}">
                  <a16:creationId xmlns:a16="http://schemas.microsoft.com/office/drawing/2014/main" id="{E211C4A2-35C0-42A5-8E77-1BA2353F87A4}"/>
                </a:ext>
              </a:extLst>
            </p:cNvPr>
            <p:cNvSpPr>
              <a:spLocks noChangeShapeType="1"/>
            </p:cNvSpPr>
            <p:nvPr/>
          </p:nvSpPr>
          <p:spPr bwMode="auto">
            <a:xfrm>
              <a:off x="4347" y="2023"/>
              <a:ext cx="6" cy="2"/>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4" name="Line 266">
              <a:extLst>
                <a:ext uri="{FF2B5EF4-FFF2-40B4-BE49-F238E27FC236}">
                  <a16:creationId xmlns:a16="http://schemas.microsoft.com/office/drawing/2014/main" id="{B3E4CF7E-6670-4622-95AB-7584E2EEF71F}"/>
                </a:ext>
              </a:extLst>
            </p:cNvPr>
            <p:cNvSpPr>
              <a:spLocks noChangeShapeType="1"/>
            </p:cNvSpPr>
            <p:nvPr/>
          </p:nvSpPr>
          <p:spPr bwMode="auto">
            <a:xfrm flipV="1">
              <a:off x="4466" y="1899"/>
              <a:ext cx="0" cy="34"/>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5" name="Line 267">
              <a:extLst>
                <a:ext uri="{FF2B5EF4-FFF2-40B4-BE49-F238E27FC236}">
                  <a16:creationId xmlns:a16="http://schemas.microsoft.com/office/drawing/2014/main" id="{32BD4A7F-3C8A-44DF-855D-CD4693A1309D}"/>
                </a:ext>
              </a:extLst>
            </p:cNvPr>
            <p:cNvSpPr>
              <a:spLocks noChangeShapeType="1"/>
            </p:cNvSpPr>
            <p:nvPr/>
          </p:nvSpPr>
          <p:spPr bwMode="auto">
            <a:xfrm flipH="1">
              <a:off x="4425" y="1904"/>
              <a:ext cx="45"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6" name="Line 268">
              <a:extLst>
                <a:ext uri="{FF2B5EF4-FFF2-40B4-BE49-F238E27FC236}">
                  <a16:creationId xmlns:a16="http://schemas.microsoft.com/office/drawing/2014/main" id="{79AA960D-4603-4992-9F99-8D0A7A327639}"/>
                </a:ext>
              </a:extLst>
            </p:cNvPr>
            <p:cNvSpPr>
              <a:spLocks noChangeShapeType="1"/>
            </p:cNvSpPr>
            <p:nvPr/>
          </p:nvSpPr>
          <p:spPr bwMode="auto">
            <a:xfrm flipH="1">
              <a:off x="4426" y="1906"/>
              <a:ext cx="44"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7" name="Line 269">
              <a:extLst>
                <a:ext uri="{FF2B5EF4-FFF2-40B4-BE49-F238E27FC236}">
                  <a16:creationId xmlns:a16="http://schemas.microsoft.com/office/drawing/2014/main" id="{3DA478BB-C0C4-41CB-B089-1563800E6B41}"/>
                </a:ext>
              </a:extLst>
            </p:cNvPr>
            <p:cNvSpPr>
              <a:spLocks noChangeShapeType="1"/>
            </p:cNvSpPr>
            <p:nvPr/>
          </p:nvSpPr>
          <p:spPr bwMode="auto">
            <a:xfrm flipH="1">
              <a:off x="4427" y="1910"/>
              <a:ext cx="43"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 name="Line 270">
              <a:extLst>
                <a:ext uri="{FF2B5EF4-FFF2-40B4-BE49-F238E27FC236}">
                  <a16:creationId xmlns:a16="http://schemas.microsoft.com/office/drawing/2014/main" id="{511A8426-A6AE-432C-B399-B9A6A7DD5B04}"/>
                </a:ext>
              </a:extLst>
            </p:cNvPr>
            <p:cNvSpPr>
              <a:spLocks noChangeShapeType="1"/>
            </p:cNvSpPr>
            <p:nvPr/>
          </p:nvSpPr>
          <p:spPr bwMode="auto">
            <a:xfrm flipH="1">
              <a:off x="4427" y="1914"/>
              <a:ext cx="43"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9" name="Line 271">
              <a:extLst>
                <a:ext uri="{FF2B5EF4-FFF2-40B4-BE49-F238E27FC236}">
                  <a16:creationId xmlns:a16="http://schemas.microsoft.com/office/drawing/2014/main" id="{C610AA9F-9DB1-494F-B86A-63380ACE0C75}"/>
                </a:ext>
              </a:extLst>
            </p:cNvPr>
            <p:cNvSpPr>
              <a:spLocks noChangeShapeType="1"/>
            </p:cNvSpPr>
            <p:nvPr/>
          </p:nvSpPr>
          <p:spPr bwMode="auto">
            <a:xfrm flipH="1">
              <a:off x="4429" y="1917"/>
              <a:ext cx="41"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0" name="Line 272">
              <a:extLst>
                <a:ext uri="{FF2B5EF4-FFF2-40B4-BE49-F238E27FC236}">
                  <a16:creationId xmlns:a16="http://schemas.microsoft.com/office/drawing/2014/main" id="{EABD630E-CB98-4A80-8BA1-6FB6F8954CE2}"/>
                </a:ext>
              </a:extLst>
            </p:cNvPr>
            <p:cNvSpPr>
              <a:spLocks noChangeShapeType="1"/>
            </p:cNvSpPr>
            <p:nvPr/>
          </p:nvSpPr>
          <p:spPr bwMode="auto">
            <a:xfrm flipH="1">
              <a:off x="4429" y="1921"/>
              <a:ext cx="41"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1" name="Line 273">
              <a:extLst>
                <a:ext uri="{FF2B5EF4-FFF2-40B4-BE49-F238E27FC236}">
                  <a16:creationId xmlns:a16="http://schemas.microsoft.com/office/drawing/2014/main" id="{058AF768-9F94-4280-BD16-C067467D9FC2}"/>
                </a:ext>
              </a:extLst>
            </p:cNvPr>
            <p:cNvSpPr>
              <a:spLocks noChangeShapeType="1"/>
            </p:cNvSpPr>
            <p:nvPr/>
          </p:nvSpPr>
          <p:spPr bwMode="auto">
            <a:xfrm flipH="1">
              <a:off x="4430" y="1924"/>
              <a:ext cx="40"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2" name="Line 274">
              <a:extLst>
                <a:ext uri="{FF2B5EF4-FFF2-40B4-BE49-F238E27FC236}">
                  <a16:creationId xmlns:a16="http://schemas.microsoft.com/office/drawing/2014/main" id="{152C9054-57D9-48DA-9629-95D9B143A471}"/>
                </a:ext>
              </a:extLst>
            </p:cNvPr>
            <p:cNvSpPr>
              <a:spLocks noChangeShapeType="1"/>
            </p:cNvSpPr>
            <p:nvPr/>
          </p:nvSpPr>
          <p:spPr bwMode="auto">
            <a:xfrm flipH="1">
              <a:off x="4431" y="1927"/>
              <a:ext cx="39"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43" name="Group 275">
              <a:extLst>
                <a:ext uri="{FF2B5EF4-FFF2-40B4-BE49-F238E27FC236}">
                  <a16:creationId xmlns:a16="http://schemas.microsoft.com/office/drawing/2014/main" id="{49A88D74-E38B-4F89-BC57-31C30E590794}"/>
                </a:ext>
              </a:extLst>
            </p:cNvPr>
            <p:cNvGrpSpPr>
              <a:grpSpLocks/>
            </p:cNvGrpSpPr>
            <p:nvPr/>
          </p:nvGrpSpPr>
          <p:grpSpPr bwMode="auto">
            <a:xfrm>
              <a:off x="4335" y="1816"/>
              <a:ext cx="12" cy="59"/>
              <a:chOff x="4335" y="1816"/>
              <a:chExt cx="12" cy="59"/>
            </a:xfrm>
          </p:grpSpPr>
          <p:sp>
            <p:nvSpPr>
              <p:cNvPr id="374" name="Rectangle 276">
                <a:extLst>
                  <a:ext uri="{FF2B5EF4-FFF2-40B4-BE49-F238E27FC236}">
                    <a16:creationId xmlns:a16="http://schemas.microsoft.com/office/drawing/2014/main" id="{09B53D72-4BB6-45FD-B0E9-2239B75F2015}"/>
                  </a:ext>
                </a:extLst>
              </p:cNvPr>
              <p:cNvSpPr>
                <a:spLocks noChangeArrowheads="1"/>
              </p:cNvSpPr>
              <p:nvPr/>
            </p:nvSpPr>
            <p:spPr bwMode="auto">
              <a:xfrm>
                <a:off x="4339" y="1816"/>
                <a:ext cx="5" cy="24"/>
              </a:xfrm>
              <a:prstGeom prst="rect">
                <a:avLst/>
              </a:prstGeom>
              <a:solidFill>
                <a:srgbClr val="CECECE"/>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75" name="Rectangle 277">
                <a:extLst>
                  <a:ext uri="{FF2B5EF4-FFF2-40B4-BE49-F238E27FC236}">
                    <a16:creationId xmlns:a16="http://schemas.microsoft.com/office/drawing/2014/main" id="{D5840081-9E47-484D-A4A2-3AD65147B00F}"/>
                  </a:ext>
                </a:extLst>
              </p:cNvPr>
              <p:cNvSpPr>
                <a:spLocks noChangeArrowheads="1"/>
              </p:cNvSpPr>
              <p:nvPr/>
            </p:nvSpPr>
            <p:spPr bwMode="auto">
              <a:xfrm>
                <a:off x="4335" y="1870"/>
                <a:ext cx="12" cy="5"/>
              </a:xfrm>
              <a:prstGeom prst="rect">
                <a:avLst/>
              </a:prstGeom>
              <a:solidFill>
                <a:srgbClr val="CECECE"/>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sp>
          <p:nvSpPr>
            <p:cNvPr id="344" name="Rectangle 278">
              <a:extLst>
                <a:ext uri="{FF2B5EF4-FFF2-40B4-BE49-F238E27FC236}">
                  <a16:creationId xmlns:a16="http://schemas.microsoft.com/office/drawing/2014/main" id="{9940190C-1046-453B-B4EE-CEDAB6BC178E}"/>
                </a:ext>
              </a:extLst>
            </p:cNvPr>
            <p:cNvSpPr>
              <a:spLocks noChangeArrowheads="1"/>
            </p:cNvSpPr>
            <p:nvPr/>
          </p:nvSpPr>
          <p:spPr bwMode="auto">
            <a:xfrm>
              <a:off x="4330" y="1879"/>
              <a:ext cx="22" cy="6"/>
            </a:xfrm>
            <a:prstGeom prst="rect">
              <a:avLst/>
            </a:prstGeom>
            <a:solidFill>
              <a:srgbClr val="91919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45" name="Rectangle 279">
              <a:extLst>
                <a:ext uri="{FF2B5EF4-FFF2-40B4-BE49-F238E27FC236}">
                  <a16:creationId xmlns:a16="http://schemas.microsoft.com/office/drawing/2014/main" id="{765E207C-8F23-4E56-9B92-569B6899C887}"/>
                </a:ext>
              </a:extLst>
            </p:cNvPr>
            <p:cNvSpPr>
              <a:spLocks noChangeArrowheads="1"/>
            </p:cNvSpPr>
            <p:nvPr/>
          </p:nvSpPr>
          <p:spPr bwMode="auto">
            <a:xfrm>
              <a:off x="4337" y="1875"/>
              <a:ext cx="8" cy="4"/>
            </a:xfrm>
            <a:prstGeom prst="rect">
              <a:avLst/>
            </a:prstGeom>
            <a:solidFill>
              <a:schemeClr val="bg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46" name="Freeform 280">
              <a:extLst>
                <a:ext uri="{FF2B5EF4-FFF2-40B4-BE49-F238E27FC236}">
                  <a16:creationId xmlns:a16="http://schemas.microsoft.com/office/drawing/2014/main" id="{F29AC8D4-254E-4700-88ED-FEC81323D81B}"/>
                </a:ext>
              </a:extLst>
            </p:cNvPr>
            <p:cNvSpPr>
              <a:spLocks/>
            </p:cNvSpPr>
            <p:nvPr/>
          </p:nvSpPr>
          <p:spPr bwMode="auto">
            <a:xfrm>
              <a:off x="4318" y="1824"/>
              <a:ext cx="75" cy="60"/>
            </a:xfrm>
            <a:custGeom>
              <a:avLst/>
              <a:gdLst>
                <a:gd name="T0" fmla="*/ 74 w 75"/>
                <a:gd name="T1" fmla="*/ 59 h 60"/>
                <a:gd name="T2" fmla="*/ 74 w 75"/>
                <a:gd name="T3" fmla="*/ 24 h 60"/>
                <a:gd name="T4" fmla="*/ 59 w 75"/>
                <a:gd name="T5" fmla="*/ 0 h 60"/>
                <a:gd name="T6" fmla="*/ 11 w 75"/>
                <a:gd name="T7" fmla="*/ 0 h 60"/>
                <a:gd name="T8" fmla="*/ 0 w 75"/>
                <a:gd name="T9" fmla="*/ 18 h 60"/>
                <a:gd name="T10" fmla="*/ 0 w 75"/>
                <a:gd name="T11" fmla="*/ 47 h 60"/>
                <a:gd name="T12" fmla="*/ 55 w 75"/>
                <a:gd name="T13" fmla="*/ 47 h 60"/>
                <a:gd name="T14" fmla="*/ 61 w 75"/>
                <a:gd name="T15" fmla="*/ 59 h 60"/>
                <a:gd name="T16" fmla="*/ 74 w 75"/>
                <a:gd name="T17" fmla="*/ 59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60"/>
                <a:gd name="T29" fmla="*/ 75 w 75"/>
                <a:gd name="T30" fmla="*/ 60 h 6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60">
                  <a:moveTo>
                    <a:pt x="74" y="59"/>
                  </a:moveTo>
                  <a:lnTo>
                    <a:pt x="74" y="24"/>
                  </a:lnTo>
                  <a:lnTo>
                    <a:pt x="59" y="0"/>
                  </a:lnTo>
                  <a:lnTo>
                    <a:pt x="11" y="0"/>
                  </a:lnTo>
                  <a:lnTo>
                    <a:pt x="0" y="18"/>
                  </a:lnTo>
                  <a:lnTo>
                    <a:pt x="0" y="47"/>
                  </a:lnTo>
                  <a:lnTo>
                    <a:pt x="55" y="47"/>
                  </a:lnTo>
                  <a:lnTo>
                    <a:pt x="61" y="59"/>
                  </a:lnTo>
                  <a:lnTo>
                    <a:pt x="74" y="59"/>
                  </a:lnTo>
                </a:path>
              </a:pathLst>
            </a:custGeom>
            <a:gradFill rotWithShape="0">
              <a:gsLst>
                <a:gs pos="0">
                  <a:srgbClr val="7C7C7C"/>
                </a:gs>
                <a:gs pos="50000">
                  <a:srgbClr val="CECECE"/>
                </a:gs>
                <a:gs pos="100000">
                  <a:srgbClr val="7C7C7C"/>
                </a:gs>
              </a:gsLst>
              <a:lin ang="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47" name="Line 281">
              <a:extLst>
                <a:ext uri="{FF2B5EF4-FFF2-40B4-BE49-F238E27FC236}">
                  <a16:creationId xmlns:a16="http://schemas.microsoft.com/office/drawing/2014/main" id="{423358D2-FD5A-4FB4-8991-9E7148CE206B}"/>
                </a:ext>
              </a:extLst>
            </p:cNvPr>
            <p:cNvSpPr>
              <a:spLocks noChangeShapeType="1"/>
            </p:cNvSpPr>
            <p:nvPr/>
          </p:nvSpPr>
          <p:spPr bwMode="auto">
            <a:xfrm>
              <a:off x="4348" y="1879"/>
              <a:ext cx="4" cy="6"/>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 name="Line 282">
              <a:extLst>
                <a:ext uri="{FF2B5EF4-FFF2-40B4-BE49-F238E27FC236}">
                  <a16:creationId xmlns:a16="http://schemas.microsoft.com/office/drawing/2014/main" id="{1464B148-7C65-44E8-8F1F-2D93E88C22A0}"/>
                </a:ext>
              </a:extLst>
            </p:cNvPr>
            <p:cNvSpPr>
              <a:spLocks noChangeShapeType="1"/>
            </p:cNvSpPr>
            <p:nvPr/>
          </p:nvSpPr>
          <p:spPr bwMode="auto">
            <a:xfrm>
              <a:off x="4345" y="1879"/>
              <a:ext cx="5" cy="6"/>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9" name="Line 283">
              <a:extLst>
                <a:ext uri="{FF2B5EF4-FFF2-40B4-BE49-F238E27FC236}">
                  <a16:creationId xmlns:a16="http://schemas.microsoft.com/office/drawing/2014/main" id="{6338D311-6E27-4884-B98D-1FFA524761C6}"/>
                </a:ext>
              </a:extLst>
            </p:cNvPr>
            <p:cNvSpPr>
              <a:spLocks noChangeShapeType="1"/>
            </p:cNvSpPr>
            <p:nvPr/>
          </p:nvSpPr>
          <p:spPr bwMode="auto">
            <a:xfrm>
              <a:off x="4341" y="1879"/>
              <a:ext cx="4" cy="6"/>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0" name="Line 284">
              <a:extLst>
                <a:ext uri="{FF2B5EF4-FFF2-40B4-BE49-F238E27FC236}">
                  <a16:creationId xmlns:a16="http://schemas.microsoft.com/office/drawing/2014/main" id="{158F06E0-F249-41C2-BF57-45F5E67882FD}"/>
                </a:ext>
              </a:extLst>
            </p:cNvPr>
            <p:cNvSpPr>
              <a:spLocks noChangeShapeType="1"/>
            </p:cNvSpPr>
            <p:nvPr/>
          </p:nvSpPr>
          <p:spPr bwMode="auto">
            <a:xfrm>
              <a:off x="4337" y="1879"/>
              <a:ext cx="5" cy="6"/>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1" name="Line 285">
              <a:extLst>
                <a:ext uri="{FF2B5EF4-FFF2-40B4-BE49-F238E27FC236}">
                  <a16:creationId xmlns:a16="http://schemas.microsoft.com/office/drawing/2014/main" id="{412C0AD2-1BF7-4BCF-A37E-9D3E525C9F44}"/>
                </a:ext>
              </a:extLst>
            </p:cNvPr>
            <p:cNvSpPr>
              <a:spLocks noChangeShapeType="1"/>
            </p:cNvSpPr>
            <p:nvPr/>
          </p:nvSpPr>
          <p:spPr bwMode="auto">
            <a:xfrm>
              <a:off x="4335" y="1879"/>
              <a:ext cx="3" cy="6"/>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2" name="Line 286">
              <a:extLst>
                <a:ext uri="{FF2B5EF4-FFF2-40B4-BE49-F238E27FC236}">
                  <a16:creationId xmlns:a16="http://schemas.microsoft.com/office/drawing/2014/main" id="{D0729EA2-CA42-4F00-BBA5-BE8ACA166F5B}"/>
                </a:ext>
              </a:extLst>
            </p:cNvPr>
            <p:cNvSpPr>
              <a:spLocks noChangeShapeType="1"/>
            </p:cNvSpPr>
            <p:nvPr/>
          </p:nvSpPr>
          <p:spPr bwMode="auto">
            <a:xfrm>
              <a:off x="4330" y="1879"/>
              <a:ext cx="5" cy="6"/>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3" name="Rectangle 287">
              <a:extLst>
                <a:ext uri="{FF2B5EF4-FFF2-40B4-BE49-F238E27FC236}">
                  <a16:creationId xmlns:a16="http://schemas.microsoft.com/office/drawing/2014/main" id="{75F62F80-E541-42A5-B74A-D62DBFD704B2}"/>
                </a:ext>
              </a:extLst>
            </p:cNvPr>
            <p:cNvSpPr>
              <a:spLocks noChangeArrowheads="1"/>
            </p:cNvSpPr>
            <p:nvPr/>
          </p:nvSpPr>
          <p:spPr bwMode="auto">
            <a:xfrm>
              <a:off x="4399" y="1893"/>
              <a:ext cx="19" cy="50"/>
            </a:xfrm>
            <a:prstGeom prst="rect">
              <a:avLst/>
            </a:prstGeom>
            <a:solidFill>
              <a:srgbClr val="CECECE"/>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54" name="Oval 288">
              <a:extLst>
                <a:ext uri="{FF2B5EF4-FFF2-40B4-BE49-F238E27FC236}">
                  <a16:creationId xmlns:a16="http://schemas.microsoft.com/office/drawing/2014/main" id="{B3E83584-65DE-4014-8185-85B487FA8215}"/>
                </a:ext>
              </a:extLst>
            </p:cNvPr>
            <p:cNvSpPr>
              <a:spLocks noChangeArrowheads="1"/>
            </p:cNvSpPr>
            <p:nvPr/>
          </p:nvSpPr>
          <p:spPr bwMode="auto">
            <a:xfrm>
              <a:off x="4405" y="1900"/>
              <a:ext cx="6" cy="7"/>
            </a:xfrm>
            <a:prstGeom prst="ellipse">
              <a:avLst/>
            </a:prstGeom>
            <a:solidFill>
              <a:srgbClr val="A2C1FE"/>
            </a:solidFill>
            <a:ln w="12700">
              <a:solidFill>
                <a:schemeClr val="bg2"/>
              </a:solidFill>
              <a:round/>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55" name="Oval 289">
              <a:extLst>
                <a:ext uri="{FF2B5EF4-FFF2-40B4-BE49-F238E27FC236}">
                  <a16:creationId xmlns:a16="http://schemas.microsoft.com/office/drawing/2014/main" id="{956C23DF-1F42-4019-8BAC-19C373AD59A8}"/>
                </a:ext>
              </a:extLst>
            </p:cNvPr>
            <p:cNvSpPr>
              <a:spLocks noChangeArrowheads="1"/>
            </p:cNvSpPr>
            <p:nvPr/>
          </p:nvSpPr>
          <p:spPr bwMode="auto">
            <a:xfrm>
              <a:off x="4408" y="1903"/>
              <a:ext cx="1" cy="1"/>
            </a:xfrm>
            <a:prstGeom prst="ellipse">
              <a:avLst/>
            </a:prstGeom>
            <a:solidFill>
              <a:schemeClr val="bg2"/>
            </a:solidFill>
            <a:ln w="12700">
              <a:solidFill>
                <a:schemeClr val="bg2"/>
              </a:solidFill>
              <a:round/>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56" name="Oval 290">
              <a:extLst>
                <a:ext uri="{FF2B5EF4-FFF2-40B4-BE49-F238E27FC236}">
                  <a16:creationId xmlns:a16="http://schemas.microsoft.com/office/drawing/2014/main" id="{64E21CFB-DEA5-4CFB-A590-A587AF70AA64}"/>
                </a:ext>
              </a:extLst>
            </p:cNvPr>
            <p:cNvSpPr>
              <a:spLocks noChangeArrowheads="1"/>
            </p:cNvSpPr>
            <p:nvPr/>
          </p:nvSpPr>
          <p:spPr bwMode="auto">
            <a:xfrm>
              <a:off x="4406" y="1924"/>
              <a:ext cx="5" cy="6"/>
            </a:xfrm>
            <a:prstGeom prst="ellipse">
              <a:avLst/>
            </a:prstGeom>
            <a:solidFill>
              <a:srgbClr val="A2C1FE"/>
            </a:solidFill>
            <a:ln w="12700">
              <a:solidFill>
                <a:schemeClr val="bg2"/>
              </a:solidFill>
              <a:round/>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57" name="Oval 291">
              <a:extLst>
                <a:ext uri="{FF2B5EF4-FFF2-40B4-BE49-F238E27FC236}">
                  <a16:creationId xmlns:a16="http://schemas.microsoft.com/office/drawing/2014/main" id="{526B0978-1A96-417E-B739-6EDCF5E0399B}"/>
                </a:ext>
              </a:extLst>
            </p:cNvPr>
            <p:cNvSpPr>
              <a:spLocks noChangeArrowheads="1"/>
            </p:cNvSpPr>
            <p:nvPr/>
          </p:nvSpPr>
          <p:spPr bwMode="auto">
            <a:xfrm>
              <a:off x="4408" y="1927"/>
              <a:ext cx="1" cy="2"/>
            </a:xfrm>
            <a:prstGeom prst="ellipse">
              <a:avLst/>
            </a:prstGeom>
            <a:solidFill>
              <a:schemeClr val="bg2"/>
            </a:solidFill>
            <a:ln w="12700">
              <a:solidFill>
                <a:schemeClr val="bg2"/>
              </a:solidFill>
              <a:round/>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58" name="Oval 292">
              <a:extLst>
                <a:ext uri="{FF2B5EF4-FFF2-40B4-BE49-F238E27FC236}">
                  <a16:creationId xmlns:a16="http://schemas.microsoft.com/office/drawing/2014/main" id="{57CCE562-E772-4EC3-849C-C96C6CA98CC4}"/>
                </a:ext>
              </a:extLst>
            </p:cNvPr>
            <p:cNvSpPr>
              <a:spLocks noChangeArrowheads="1"/>
            </p:cNvSpPr>
            <p:nvPr/>
          </p:nvSpPr>
          <p:spPr bwMode="auto">
            <a:xfrm>
              <a:off x="4405" y="1924"/>
              <a:ext cx="6" cy="6"/>
            </a:xfrm>
            <a:prstGeom prst="ellipse">
              <a:avLst/>
            </a:prstGeom>
            <a:solidFill>
              <a:srgbClr val="A2C1FE"/>
            </a:solidFill>
            <a:ln w="12700">
              <a:solidFill>
                <a:schemeClr val="bg2"/>
              </a:solidFill>
              <a:round/>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59" name="Oval 293">
              <a:extLst>
                <a:ext uri="{FF2B5EF4-FFF2-40B4-BE49-F238E27FC236}">
                  <a16:creationId xmlns:a16="http://schemas.microsoft.com/office/drawing/2014/main" id="{D7B55F8B-32C3-47E3-93CB-853609B41CAC}"/>
                </a:ext>
              </a:extLst>
            </p:cNvPr>
            <p:cNvSpPr>
              <a:spLocks noChangeArrowheads="1"/>
            </p:cNvSpPr>
            <p:nvPr/>
          </p:nvSpPr>
          <p:spPr bwMode="auto">
            <a:xfrm>
              <a:off x="4408" y="1927"/>
              <a:ext cx="1" cy="1"/>
            </a:xfrm>
            <a:prstGeom prst="ellipse">
              <a:avLst/>
            </a:prstGeom>
            <a:solidFill>
              <a:schemeClr val="bg2"/>
            </a:solidFill>
            <a:ln w="12700">
              <a:solidFill>
                <a:schemeClr val="bg2"/>
              </a:solidFill>
              <a:round/>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60" name="Line 294">
              <a:extLst>
                <a:ext uri="{FF2B5EF4-FFF2-40B4-BE49-F238E27FC236}">
                  <a16:creationId xmlns:a16="http://schemas.microsoft.com/office/drawing/2014/main" id="{77F3F82D-0620-41CA-83E6-EF39362C7FE9}"/>
                </a:ext>
              </a:extLst>
            </p:cNvPr>
            <p:cNvSpPr>
              <a:spLocks noChangeShapeType="1"/>
            </p:cNvSpPr>
            <p:nvPr/>
          </p:nvSpPr>
          <p:spPr bwMode="auto">
            <a:xfrm flipH="1" flipV="1">
              <a:off x="4399" y="1896"/>
              <a:ext cx="13" cy="12"/>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1" name="Line 295">
              <a:extLst>
                <a:ext uri="{FF2B5EF4-FFF2-40B4-BE49-F238E27FC236}">
                  <a16:creationId xmlns:a16="http://schemas.microsoft.com/office/drawing/2014/main" id="{A13DBDF7-C580-4A2A-9243-780ADC8F54DE}"/>
                </a:ext>
              </a:extLst>
            </p:cNvPr>
            <p:cNvSpPr>
              <a:spLocks noChangeShapeType="1"/>
            </p:cNvSpPr>
            <p:nvPr/>
          </p:nvSpPr>
          <p:spPr bwMode="auto">
            <a:xfrm flipV="1">
              <a:off x="4408" y="1918"/>
              <a:ext cx="4" cy="14"/>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2" name="Oval 296">
              <a:extLst>
                <a:ext uri="{FF2B5EF4-FFF2-40B4-BE49-F238E27FC236}">
                  <a16:creationId xmlns:a16="http://schemas.microsoft.com/office/drawing/2014/main" id="{409BE49B-7BFB-4749-95AE-20FECD8246DF}"/>
                </a:ext>
              </a:extLst>
            </p:cNvPr>
            <p:cNvSpPr>
              <a:spLocks noChangeArrowheads="1"/>
            </p:cNvSpPr>
            <p:nvPr/>
          </p:nvSpPr>
          <p:spPr bwMode="auto">
            <a:xfrm>
              <a:off x="4381" y="1946"/>
              <a:ext cx="1" cy="1"/>
            </a:xfrm>
            <a:prstGeom prst="ellipse">
              <a:avLst/>
            </a:prstGeom>
            <a:solidFill>
              <a:schemeClr val="bg2"/>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63" name="Oval 297">
              <a:extLst>
                <a:ext uri="{FF2B5EF4-FFF2-40B4-BE49-F238E27FC236}">
                  <a16:creationId xmlns:a16="http://schemas.microsoft.com/office/drawing/2014/main" id="{3BFAC571-945A-4C75-B3D4-55BE4B2ACA70}"/>
                </a:ext>
              </a:extLst>
            </p:cNvPr>
            <p:cNvSpPr>
              <a:spLocks noChangeArrowheads="1"/>
            </p:cNvSpPr>
            <p:nvPr/>
          </p:nvSpPr>
          <p:spPr bwMode="auto">
            <a:xfrm>
              <a:off x="4381" y="1961"/>
              <a:ext cx="1" cy="2"/>
            </a:xfrm>
            <a:prstGeom prst="ellipse">
              <a:avLst/>
            </a:prstGeom>
            <a:solidFill>
              <a:schemeClr val="bg2"/>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64" name="Oval 298">
              <a:extLst>
                <a:ext uri="{FF2B5EF4-FFF2-40B4-BE49-F238E27FC236}">
                  <a16:creationId xmlns:a16="http://schemas.microsoft.com/office/drawing/2014/main" id="{BEC70CE9-3A6C-46A9-AE35-B3859E4C659E}"/>
                </a:ext>
              </a:extLst>
            </p:cNvPr>
            <p:cNvSpPr>
              <a:spLocks noChangeArrowheads="1"/>
            </p:cNvSpPr>
            <p:nvPr/>
          </p:nvSpPr>
          <p:spPr bwMode="auto">
            <a:xfrm>
              <a:off x="4388" y="1878"/>
              <a:ext cx="2" cy="2"/>
            </a:xfrm>
            <a:prstGeom prst="ellipse">
              <a:avLst/>
            </a:prstGeom>
            <a:solidFill>
              <a:schemeClr val="bg2"/>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65" name="Oval 299">
              <a:extLst>
                <a:ext uri="{FF2B5EF4-FFF2-40B4-BE49-F238E27FC236}">
                  <a16:creationId xmlns:a16="http://schemas.microsoft.com/office/drawing/2014/main" id="{5C1DEF7A-F7DA-4F29-A0F8-62E3C3214417}"/>
                </a:ext>
              </a:extLst>
            </p:cNvPr>
            <p:cNvSpPr>
              <a:spLocks noChangeArrowheads="1"/>
            </p:cNvSpPr>
            <p:nvPr/>
          </p:nvSpPr>
          <p:spPr bwMode="auto">
            <a:xfrm>
              <a:off x="4388" y="1851"/>
              <a:ext cx="2" cy="1"/>
            </a:xfrm>
            <a:prstGeom prst="ellipse">
              <a:avLst/>
            </a:prstGeom>
            <a:solidFill>
              <a:schemeClr val="bg2"/>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66" name="Oval 300">
              <a:extLst>
                <a:ext uri="{FF2B5EF4-FFF2-40B4-BE49-F238E27FC236}">
                  <a16:creationId xmlns:a16="http://schemas.microsoft.com/office/drawing/2014/main" id="{8D386970-C4D3-45B3-81EB-05E6E913FB5E}"/>
                </a:ext>
              </a:extLst>
            </p:cNvPr>
            <p:cNvSpPr>
              <a:spLocks noChangeArrowheads="1"/>
            </p:cNvSpPr>
            <p:nvPr/>
          </p:nvSpPr>
          <p:spPr bwMode="auto">
            <a:xfrm>
              <a:off x="4397" y="1863"/>
              <a:ext cx="1" cy="2"/>
            </a:xfrm>
            <a:prstGeom prst="ellipse">
              <a:avLst/>
            </a:prstGeom>
            <a:solidFill>
              <a:schemeClr val="bg2"/>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67" name="Oval 301">
              <a:extLst>
                <a:ext uri="{FF2B5EF4-FFF2-40B4-BE49-F238E27FC236}">
                  <a16:creationId xmlns:a16="http://schemas.microsoft.com/office/drawing/2014/main" id="{5B70D60F-D151-4CC9-B260-0FEC2F710307}"/>
                </a:ext>
              </a:extLst>
            </p:cNvPr>
            <p:cNvSpPr>
              <a:spLocks noChangeArrowheads="1"/>
            </p:cNvSpPr>
            <p:nvPr/>
          </p:nvSpPr>
          <p:spPr bwMode="auto">
            <a:xfrm>
              <a:off x="4414" y="1862"/>
              <a:ext cx="2" cy="2"/>
            </a:xfrm>
            <a:prstGeom prst="ellipse">
              <a:avLst/>
            </a:prstGeom>
            <a:solidFill>
              <a:schemeClr val="bg2"/>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68" name="Freeform 302">
              <a:extLst>
                <a:ext uri="{FF2B5EF4-FFF2-40B4-BE49-F238E27FC236}">
                  <a16:creationId xmlns:a16="http://schemas.microsoft.com/office/drawing/2014/main" id="{CE05F15D-1146-4FB5-870B-A724232DEAEF}"/>
                </a:ext>
              </a:extLst>
            </p:cNvPr>
            <p:cNvSpPr>
              <a:spLocks/>
            </p:cNvSpPr>
            <p:nvPr/>
          </p:nvSpPr>
          <p:spPr bwMode="auto">
            <a:xfrm>
              <a:off x="4325" y="1922"/>
              <a:ext cx="49" cy="20"/>
            </a:xfrm>
            <a:custGeom>
              <a:avLst/>
              <a:gdLst>
                <a:gd name="T0" fmla="*/ 48 w 49"/>
                <a:gd name="T1" fmla="*/ 19 h 20"/>
                <a:gd name="T2" fmla="*/ 48 w 49"/>
                <a:gd name="T3" fmla="*/ 0 h 20"/>
                <a:gd name="T4" fmla="*/ 0 w 49"/>
                <a:gd name="T5" fmla="*/ 0 h 20"/>
                <a:gd name="T6" fmla="*/ 0 w 49"/>
                <a:gd name="T7" fmla="*/ 19 h 20"/>
                <a:gd name="T8" fmla="*/ 48 w 49"/>
                <a:gd name="T9" fmla="*/ 19 h 20"/>
                <a:gd name="T10" fmla="*/ 0 60000 65536"/>
                <a:gd name="T11" fmla="*/ 0 60000 65536"/>
                <a:gd name="T12" fmla="*/ 0 60000 65536"/>
                <a:gd name="T13" fmla="*/ 0 60000 65536"/>
                <a:gd name="T14" fmla="*/ 0 60000 65536"/>
                <a:gd name="T15" fmla="*/ 0 w 49"/>
                <a:gd name="T16" fmla="*/ 0 h 20"/>
                <a:gd name="T17" fmla="*/ 49 w 49"/>
                <a:gd name="T18" fmla="*/ 20 h 20"/>
              </a:gdLst>
              <a:ahLst/>
              <a:cxnLst>
                <a:cxn ang="T10">
                  <a:pos x="T0" y="T1"/>
                </a:cxn>
                <a:cxn ang="T11">
                  <a:pos x="T2" y="T3"/>
                </a:cxn>
                <a:cxn ang="T12">
                  <a:pos x="T4" y="T5"/>
                </a:cxn>
                <a:cxn ang="T13">
                  <a:pos x="T6" y="T7"/>
                </a:cxn>
                <a:cxn ang="T14">
                  <a:pos x="T8" y="T9"/>
                </a:cxn>
              </a:cxnLst>
              <a:rect l="T15" t="T16" r="T17" b="T18"/>
              <a:pathLst>
                <a:path w="49" h="20">
                  <a:moveTo>
                    <a:pt x="48" y="19"/>
                  </a:moveTo>
                  <a:lnTo>
                    <a:pt x="48" y="0"/>
                  </a:lnTo>
                  <a:lnTo>
                    <a:pt x="0" y="0"/>
                  </a:lnTo>
                  <a:lnTo>
                    <a:pt x="0" y="19"/>
                  </a:lnTo>
                  <a:lnTo>
                    <a:pt x="48" y="19"/>
                  </a:lnTo>
                </a:path>
              </a:pathLst>
            </a:custGeom>
            <a:gradFill rotWithShape="0">
              <a:gsLst>
                <a:gs pos="0">
                  <a:srgbClr val="7C7C7C"/>
                </a:gs>
                <a:gs pos="50000">
                  <a:srgbClr val="CECECE"/>
                </a:gs>
                <a:gs pos="100000">
                  <a:srgbClr val="7C7C7C"/>
                </a:gs>
              </a:gsLst>
              <a:lin ang="5400000" scaled="1"/>
            </a:gra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zh-CN" altLang="en-US"/>
            </a:p>
          </p:txBody>
        </p:sp>
        <p:sp>
          <p:nvSpPr>
            <p:cNvPr id="369" name="Rectangle 303">
              <a:extLst>
                <a:ext uri="{FF2B5EF4-FFF2-40B4-BE49-F238E27FC236}">
                  <a16:creationId xmlns:a16="http://schemas.microsoft.com/office/drawing/2014/main" id="{49C0A29B-7D00-4249-A2B8-6210EE213169}"/>
                </a:ext>
              </a:extLst>
            </p:cNvPr>
            <p:cNvSpPr>
              <a:spLocks noChangeArrowheads="1"/>
            </p:cNvSpPr>
            <p:nvPr/>
          </p:nvSpPr>
          <p:spPr bwMode="auto">
            <a:xfrm>
              <a:off x="4325" y="1923"/>
              <a:ext cx="48" cy="5"/>
            </a:xfrm>
            <a:prstGeom prst="rect">
              <a:avLst/>
            </a:prstGeom>
            <a:solidFill>
              <a:srgbClr val="67676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70" name="Oval 304">
              <a:extLst>
                <a:ext uri="{FF2B5EF4-FFF2-40B4-BE49-F238E27FC236}">
                  <a16:creationId xmlns:a16="http://schemas.microsoft.com/office/drawing/2014/main" id="{BA8EF9C4-D5E6-4231-A317-4DDB2F06CF84}"/>
                </a:ext>
              </a:extLst>
            </p:cNvPr>
            <p:cNvSpPr>
              <a:spLocks noChangeArrowheads="1"/>
            </p:cNvSpPr>
            <p:nvPr/>
          </p:nvSpPr>
          <p:spPr bwMode="auto">
            <a:xfrm>
              <a:off x="4348" y="1934"/>
              <a:ext cx="4" cy="4"/>
            </a:xfrm>
            <a:prstGeom prst="ellipse">
              <a:avLst/>
            </a:prstGeom>
            <a:noFill/>
            <a:ln w="2540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71" name="Oval 305">
              <a:extLst>
                <a:ext uri="{FF2B5EF4-FFF2-40B4-BE49-F238E27FC236}">
                  <a16:creationId xmlns:a16="http://schemas.microsoft.com/office/drawing/2014/main" id="{D3E933CF-F34C-4A57-8B58-6D8BC8C042DD}"/>
                </a:ext>
              </a:extLst>
            </p:cNvPr>
            <p:cNvSpPr>
              <a:spLocks noChangeArrowheads="1"/>
            </p:cNvSpPr>
            <p:nvPr/>
          </p:nvSpPr>
          <p:spPr bwMode="auto">
            <a:xfrm>
              <a:off x="4348" y="1933"/>
              <a:ext cx="4" cy="4"/>
            </a:xfrm>
            <a:prstGeom prst="ellipse">
              <a:avLst/>
            </a:prstGeom>
            <a:solidFill>
              <a:schemeClr val="bg2"/>
            </a:solidFill>
            <a:ln w="12700">
              <a:solidFill>
                <a:schemeClr val="bg2"/>
              </a:solidFill>
              <a:round/>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72" name="Line 306">
              <a:extLst>
                <a:ext uri="{FF2B5EF4-FFF2-40B4-BE49-F238E27FC236}">
                  <a16:creationId xmlns:a16="http://schemas.microsoft.com/office/drawing/2014/main" id="{A7B18F5B-E39C-4295-9EA9-1F1C13482C93}"/>
                </a:ext>
              </a:extLst>
            </p:cNvPr>
            <p:cNvSpPr>
              <a:spLocks noChangeShapeType="1"/>
            </p:cNvSpPr>
            <p:nvPr/>
          </p:nvSpPr>
          <p:spPr bwMode="auto">
            <a:xfrm>
              <a:off x="4347" y="1935"/>
              <a:ext cx="7" cy="2"/>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3" name="Line 307">
              <a:extLst>
                <a:ext uri="{FF2B5EF4-FFF2-40B4-BE49-F238E27FC236}">
                  <a16:creationId xmlns:a16="http://schemas.microsoft.com/office/drawing/2014/main" id="{9638D626-805E-4E7D-9165-9588DA059F82}"/>
                </a:ext>
              </a:extLst>
            </p:cNvPr>
            <p:cNvSpPr>
              <a:spLocks noChangeShapeType="1"/>
            </p:cNvSpPr>
            <p:nvPr/>
          </p:nvSpPr>
          <p:spPr bwMode="auto">
            <a:xfrm flipH="1">
              <a:off x="4341" y="1932"/>
              <a:ext cx="17" cy="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76" name="Rectangle 308">
            <a:extLst>
              <a:ext uri="{FF2B5EF4-FFF2-40B4-BE49-F238E27FC236}">
                <a16:creationId xmlns:a16="http://schemas.microsoft.com/office/drawing/2014/main" id="{395C8E9C-C734-4ACA-9FA8-99C1E82B5E75}"/>
              </a:ext>
            </a:extLst>
          </p:cNvPr>
          <p:cNvSpPr>
            <a:spLocks noChangeArrowheads="1"/>
          </p:cNvSpPr>
          <p:nvPr/>
        </p:nvSpPr>
        <p:spPr bwMode="auto">
          <a:xfrm>
            <a:off x="9144372" y="3420715"/>
            <a:ext cx="260350" cy="217487"/>
          </a:xfrm>
          <a:prstGeom prst="rect">
            <a:avLst/>
          </a:prstGeom>
          <a:solidFill>
            <a:srgbClr val="969696"/>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77" name="Oval 309">
            <a:extLst>
              <a:ext uri="{FF2B5EF4-FFF2-40B4-BE49-F238E27FC236}">
                <a16:creationId xmlns:a16="http://schemas.microsoft.com/office/drawing/2014/main" id="{8923B641-05D1-408C-BFAA-2105D780BAE2}"/>
              </a:ext>
            </a:extLst>
          </p:cNvPr>
          <p:cNvSpPr>
            <a:spLocks noChangeArrowheads="1"/>
          </p:cNvSpPr>
          <p:nvPr/>
        </p:nvSpPr>
        <p:spPr bwMode="auto">
          <a:xfrm>
            <a:off x="9141197" y="3385790"/>
            <a:ext cx="265112" cy="69850"/>
          </a:xfrm>
          <a:prstGeom prst="ellipse">
            <a:avLst/>
          </a:prstGeom>
          <a:solidFill>
            <a:srgbClr val="DDDDDD"/>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78" name="Oval 310">
            <a:extLst>
              <a:ext uri="{FF2B5EF4-FFF2-40B4-BE49-F238E27FC236}">
                <a16:creationId xmlns:a16="http://schemas.microsoft.com/office/drawing/2014/main" id="{2B2CFE74-D70D-431A-811E-A25AADDDC072}"/>
              </a:ext>
            </a:extLst>
          </p:cNvPr>
          <p:cNvSpPr>
            <a:spLocks noChangeArrowheads="1"/>
          </p:cNvSpPr>
          <p:nvPr/>
        </p:nvSpPr>
        <p:spPr bwMode="auto">
          <a:xfrm>
            <a:off x="9144372" y="3598515"/>
            <a:ext cx="260350" cy="71437"/>
          </a:xfrm>
          <a:prstGeom prst="ellipse">
            <a:avLst/>
          </a:prstGeom>
          <a:solidFill>
            <a:srgbClr val="969696"/>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79" name="Oval 311">
            <a:extLst>
              <a:ext uri="{FF2B5EF4-FFF2-40B4-BE49-F238E27FC236}">
                <a16:creationId xmlns:a16="http://schemas.microsoft.com/office/drawing/2014/main" id="{906BA100-A163-4E02-BF20-6B2357D41FA0}"/>
              </a:ext>
            </a:extLst>
          </p:cNvPr>
          <p:cNvSpPr>
            <a:spLocks noChangeArrowheads="1"/>
          </p:cNvSpPr>
          <p:nvPr/>
        </p:nvSpPr>
        <p:spPr bwMode="auto">
          <a:xfrm>
            <a:off x="9172947" y="3409602"/>
            <a:ext cx="34925" cy="17463"/>
          </a:xfrm>
          <a:prstGeom prst="ellipse">
            <a:avLst/>
          </a:prstGeom>
          <a:solidFill>
            <a:srgbClr val="474747"/>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80" name="Arc 312">
            <a:extLst>
              <a:ext uri="{FF2B5EF4-FFF2-40B4-BE49-F238E27FC236}">
                <a16:creationId xmlns:a16="http://schemas.microsoft.com/office/drawing/2014/main" id="{D9D0BF30-E6A6-411C-A208-144BE4E9EAFA}"/>
              </a:ext>
            </a:extLst>
          </p:cNvPr>
          <p:cNvSpPr>
            <a:spLocks/>
          </p:cNvSpPr>
          <p:nvPr/>
        </p:nvSpPr>
        <p:spPr bwMode="auto">
          <a:xfrm>
            <a:off x="9276134" y="3495327"/>
            <a:ext cx="130175" cy="31750"/>
          </a:xfrm>
          <a:custGeom>
            <a:avLst/>
            <a:gdLst>
              <a:gd name="T0" fmla="*/ 2147483646 w 21839"/>
              <a:gd name="T1" fmla="*/ 0 h 21600"/>
              <a:gd name="T2" fmla="*/ 0 w 21839"/>
              <a:gd name="T3" fmla="*/ 3230066 h 21600"/>
              <a:gd name="T4" fmla="*/ 2147483646 w 21839"/>
              <a:gd name="T5" fmla="*/ 0 h 21600"/>
              <a:gd name="T6" fmla="*/ 0 60000 65536"/>
              <a:gd name="T7" fmla="*/ 0 60000 65536"/>
              <a:gd name="T8" fmla="*/ 0 60000 65536"/>
              <a:gd name="T9" fmla="*/ 0 w 21839"/>
              <a:gd name="T10" fmla="*/ 0 h 21600"/>
              <a:gd name="T11" fmla="*/ 21839 w 21839"/>
              <a:gd name="T12" fmla="*/ 21600 h 21600"/>
            </a:gdLst>
            <a:ahLst/>
            <a:cxnLst>
              <a:cxn ang="T6">
                <a:pos x="T0" y="T1"/>
              </a:cxn>
              <a:cxn ang="T7">
                <a:pos x="T2" y="T3"/>
              </a:cxn>
              <a:cxn ang="T8">
                <a:pos x="T4" y="T5"/>
              </a:cxn>
            </a:cxnLst>
            <a:rect l="T9" t="T10" r="T11" b="T12"/>
            <a:pathLst>
              <a:path w="21839" h="21600" fill="none" extrusionOk="0">
                <a:moveTo>
                  <a:pt x="21839" y="0"/>
                </a:moveTo>
                <a:cubicBezTo>
                  <a:pt x="21839" y="11929"/>
                  <a:pt x="12168" y="21600"/>
                  <a:pt x="239" y="21600"/>
                </a:cubicBezTo>
                <a:cubicBezTo>
                  <a:pt x="159" y="21600"/>
                  <a:pt x="79" y="21599"/>
                  <a:pt x="0" y="21598"/>
                </a:cubicBezTo>
              </a:path>
              <a:path w="21839" h="21600" stroke="0" extrusionOk="0">
                <a:moveTo>
                  <a:pt x="21839" y="0"/>
                </a:moveTo>
                <a:cubicBezTo>
                  <a:pt x="21839" y="11929"/>
                  <a:pt x="12168" y="21600"/>
                  <a:pt x="239" y="21600"/>
                </a:cubicBezTo>
                <a:cubicBezTo>
                  <a:pt x="159" y="21600"/>
                  <a:pt x="79" y="21599"/>
                  <a:pt x="0" y="21598"/>
                </a:cubicBezTo>
                <a:lnTo>
                  <a:pt x="239" y="0"/>
                </a:lnTo>
                <a:lnTo>
                  <a:pt x="21839" y="0"/>
                </a:lnTo>
                <a:close/>
              </a:path>
            </a:pathLst>
          </a:custGeom>
          <a:noFill/>
          <a:ln w="12700" cap="rnd">
            <a:solidFill>
              <a:srgbClr val="676767"/>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81" name="Arc 313">
            <a:extLst>
              <a:ext uri="{FF2B5EF4-FFF2-40B4-BE49-F238E27FC236}">
                <a16:creationId xmlns:a16="http://schemas.microsoft.com/office/drawing/2014/main" id="{4D39C558-D189-4338-93A6-4CECE0B15C6A}"/>
              </a:ext>
            </a:extLst>
          </p:cNvPr>
          <p:cNvSpPr>
            <a:spLocks/>
          </p:cNvSpPr>
          <p:nvPr/>
        </p:nvSpPr>
        <p:spPr bwMode="auto">
          <a:xfrm>
            <a:off x="9144372" y="3495327"/>
            <a:ext cx="134937" cy="31750"/>
          </a:xfrm>
          <a:custGeom>
            <a:avLst/>
            <a:gdLst>
              <a:gd name="T0" fmla="*/ 2147483646 w 21600"/>
              <a:gd name="T1" fmla="*/ 3230196 h 21600"/>
              <a:gd name="T2" fmla="*/ 0 w 21600"/>
              <a:gd name="T3" fmla="*/ 0 h 21600"/>
              <a:gd name="T4" fmla="*/ 2147483646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12700" cap="rnd">
            <a:solidFill>
              <a:srgbClr val="676767"/>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82" name="Arc 314">
            <a:extLst>
              <a:ext uri="{FF2B5EF4-FFF2-40B4-BE49-F238E27FC236}">
                <a16:creationId xmlns:a16="http://schemas.microsoft.com/office/drawing/2014/main" id="{39EF70E1-E525-45C7-91FA-3855541A653B}"/>
              </a:ext>
            </a:extLst>
          </p:cNvPr>
          <p:cNvSpPr>
            <a:spLocks/>
          </p:cNvSpPr>
          <p:nvPr/>
        </p:nvSpPr>
        <p:spPr bwMode="auto">
          <a:xfrm>
            <a:off x="9276134" y="3566765"/>
            <a:ext cx="130175" cy="30162"/>
          </a:xfrm>
          <a:custGeom>
            <a:avLst/>
            <a:gdLst>
              <a:gd name="T0" fmla="*/ 2147483646 w 21839"/>
              <a:gd name="T1" fmla="*/ 0 h 21600"/>
              <a:gd name="T2" fmla="*/ 0 w 21839"/>
              <a:gd name="T3" fmla="*/ 1657727 h 21600"/>
              <a:gd name="T4" fmla="*/ 2147483646 w 21839"/>
              <a:gd name="T5" fmla="*/ 0 h 21600"/>
              <a:gd name="T6" fmla="*/ 0 60000 65536"/>
              <a:gd name="T7" fmla="*/ 0 60000 65536"/>
              <a:gd name="T8" fmla="*/ 0 60000 65536"/>
              <a:gd name="T9" fmla="*/ 0 w 21839"/>
              <a:gd name="T10" fmla="*/ 0 h 21600"/>
              <a:gd name="T11" fmla="*/ 21839 w 21839"/>
              <a:gd name="T12" fmla="*/ 21600 h 21600"/>
            </a:gdLst>
            <a:ahLst/>
            <a:cxnLst>
              <a:cxn ang="T6">
                <a:pos x="T0" y="T1"/>
              </a:cxn>
              <a:cxn ang="T7">
                <a:pos x="T2" y="T3"/>
              </a:cxn>
              <a:cxn ang="T8">
                <a:pos x="T4" y="T5"/>
              </a:cxn>
            </a:cxnLst>
            <a:rect l="T9" t="T10" r="T11" b="T12"/>
            <a:pathLst>
              <a:path w="21839" h="21600" fill="none" extrusionOk="0">
                <a:moveTo>
                  <a:pt x="21839" y="0"/>
                </a:moveTo>
                <a:cubicBezTo>
                  <a:pt x="21839" y="11929"/>
                  <a:pt x="12168" y="21600"/>
                  <a:pt x="239" y="21600"/>
                </a:cubicBezTo>
                <a:cubicBezTo>
                  <a:pt x="159" y="21600"/>
                  <a:pt x="79" y="21599"/>
                  <a:pt x="0" y="21598"/>
                </a:cubicBezTo>
              </a:path>
              <a:path w="21839" h="21600" stroke="0" extrusionOk="0">
                <a:moveTo>
                  <a:pt x="21839" y="0"/>
                </a:moveTo>
                <a:cubicBezTo>
                  <a:pt x="21839" y="11929"/>
                  <a:pt x="12168" y="21600"/>
                  <a:pt x="239" y="21600"/>
                </a:cubicBezTo>
                <a:cubicBezTo>
                  <a:pt x="159" y="21600"/>
                  <a:pt x="79" y="21599"/>
                  <a:pt x="0" y="21598"/>
                </a:cubicBezTo>
                <a:lnTo>
                  <a:pt x="239" y="0"/>
                </a:lnTo>
                <a:lnTo>
                  <a:pt x="21839" y="0"/>
                </a:lnTo>
                <a:close/>
              </a:path>
            </a:pathLst>
          </a:custGeom>
          <a:noFill/>
          <a:ln w="12700" cap="rnd">
            <a:solidFill>
              <a:srgbClr val="676767"/>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83" name="Arc 315">
            <a:extLst>
              <a:ext uri="{FF2B5EF4-FFF2-40B4-BE49-F238E27FC236}">
                <a16:creationId xmlns:a16="http://schemas.microsoft.com/office/drawing/2014/main" id="{387FCD52-2A01-4654-8F53-0C527334A1BB}"/>
              </a:ext>
            </a:extLst>
          </p:cNvPr>
          <p:cNvSpPr>
            <a:spLocks/>
          </p:cNvSpPr>
          <p:nvPr/>
        </p:nvSpPr>
        <p:spPr bwMode="auto">
          <a:xfrm>
            <a:off x="9144372" y="3566765"/>
            <a:ext cx="134937" cy="30162"/>
          </a:xfrm>
          <a:custGeom>
            <a:avLst/>
            <a:gdLst>
              <a:gd name="T0" fmla="*/ 2147483646 w 21600"/>
              <a:gd name="T1" fmla="*/ 1657831 h 21600"/>
              <a:gd name="T2" fmla="*/ 0 w 21600"/>
              <a:gd name="T3" fmla="*/ 0 h 21600"/>
              <a:gd name="T4" fmla="*/ 2147483646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12700" cap="rnd">
            <a:solidFill>
              <a:srgbClr val="676767"/>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84" name="Arc 316">
            <a:extLst>
              <a:ext uri="{FF2B5EF4-FFF2-40B4-BE49-F238E27FC236}">
                <a16:creationId xmlns:a16="http://schemas.microsoft.com/office/drawing/2014/main" id="{2C0665E4-659A-413A-9BD2-496A6D5337E8}"/>
              </a:ext>
            </a:extLst>
          </p:cNvPr>
          <p:cNvSpPr>
            <a:spLocks/>
          </p:cNvSpPr>
          <p:nvPr/>
        </p:nvSpPr>
        <p:spPr bwMode="auto">
          <a:xfrm>
            <a:off x="9276134" y="3419127"/>
            <a:ext cx="130175" cy="31750"/>
          </a:xfrm>
          <a:custGeom>
            <a:avLst/>
            <a:gdLst>
              <a:gd name="T0" fmla="*/ 2147483646 w 21844"/>
              <a:gd name="T1" fmla="*/ 0 h 22486"/>
              <a:gd name="T2" fmla="*/ 0 w 21844"/>
              <a:gd name="T3" fmla="*/ 1993896 h 22486"/>
              <a:gd name="T4" fmla="*/ 2147483646 w 21844"/>
              <a:gd name="T5" fmla="*/ 78574 h 22486"/>
              <a:gd name="T6" fmla="*/ 0 60000 65536"/>
              <a:gd name="T7" fmla="*/ 0 60000 65536"/>
              <a:gd name="T8" fmla="*/ 0 60000 65536"/>
              <a:gd name="T9" fmla="*/ 0 w 21844"/>
              <a:gd name="T10" fmla="*/ 0 h 22486"/>
              <a:gd name="T11" fmla="*/ 21844 w 21844"/>
              <a:gd name="T12" fmla="*/ 22486 h 22486"/>
            </a:gdLst>
            <a:ahLst/>
            <a:cxnLst>
              <a:cxn ang="T6">
                <a:pos x="T0" y="T1"/>
              </a:cxn>
              <a:cxn ang="T7">
                <a:pos x="T2" y="T3"/>
              </a:cxn>
              <a:cxn ang="T8">
                <a:pos x="T4" y="T5"/>
              </a:cxn>
            </a:cxnLst>
            <a:rect l="T9" t="T10" r="T11" b="T12"/>
            <a:pathLst>
              <a:path w="21844" h="22486" fill="none" extrusionOk="0">
                <a:moveTo>
                  <a:pt x="21825" y="0"/>
                </a:moveTo>
                <a:cubicBezTo>
                  <a:pt x="21837" y="295"/>
                  <a:pt x="21844" y="590"/>
                  <a:pt x="21844" y="886"/>
                </a:cubicBezTo>
                <a:cubicBezTo>
                  <a:pt x="21844" y="12815"/>
                  <a:pt x="12173" y="22486"/>
                  <a:pt x="244" y="22486"/>
                </a:cubicBezTo>
                <a:cubicBezTo>
                  <a:pt x="162" y="22486"/>
                  <a:pt x="81" y="22485"/>
                  <a:pt x="0" y="22484"/>
                </a:cubicBezTo>
              </a:path>
              <a:path w="21844" h="22486" stroke="0" extrusionOk="0">
                <a:moveTo>
                  <a:pt x="21825" y="0"/>
                </a:moveTo>
                <a:cubicBezTo>
                  <a:pt x="21837" y="295"/>
                  <a:pt x="21844" y="590"/>
                  <a:pt x="21844" y="886"/>
                </a:cubicBezTo>
                <a:cubicBezTo>
                  <a:pt x="21844" y="12815"/>
                  <a:pt x="12173" y="22486"/>
                  <a:pt x="244" y="22486"/>
                </a:cubicBezTo>
                <a:cubicBezTo>
                  <a:pt x="162" y="22486"/>
                  <a:pt x="81" y="22485"/>
                  <a:pt x="0" y="22484"/>
                </a:cubicBezTo>
                <a:lnTo>
                  <a:pt x="244" y="886"/>
                </a:lnTo>
                <a:lnTo>
                  <a:pt x="21825" y="0"/>
                </a:lnTo>
                <a:close/>
              </a:path>
            </a:pathLst>
          </a:custGeom>
          <a:noFill/>
          <a:ln w="12700" cap="rnd">
            <a:solidFill>
              <a:srgbClr val="676767"/>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85" name="Arc 317">
            <a:extLst>
              <a:ext uri="{FF2B5EF4-FFF2-40B4-BE49-F238E27FC236}">
                <a16:creationId xmlns:a16="http://schemas.microsoft.com/office/drawing/2014/main" id="{1CF7C2B0-6D08-4148-8579-275F141C3439}"/>
              </a:ext>
            </a:extLst>
          </p:cNvPr>
          <p:cNvSpPr>
            <a:spLocks/>
          </p:cNvSpPr>
          <p:nvPr/>
        </p:nvSpPr>
        <p:spPr bwMode="auto">
          <a:xfrm>
            <a:off x="9144372" y="3420715"/>
            <a:ext cx="134937" cy="30162"/>
          </a:xfrm>
          <a:custGeom>
            <a:avLst/>
            <a:gdLst>
              <a:gd name="T0" fmla="*/ 2147483646 w 21600"/>
              <a:gd name="T1" fmla="*/ 1026094 h 22481"/>
              <a:gd name="T2" fmla="*/ 2147483646 w 21600"/>
              <a:gd name="T3" fmla="*/ 0 h 22481"/>
              <a:gd name="T4" fmla="*/ 2147483646 w 21600"/>
              <a:gd name="T5" fmla="*/ 40219 h 22481"/>
              <a:gd name="T6" fmla="*/ 0 60000 65536"/>
              <a:gd name="T7" fmla="*/ 0 60000 65536"/>
              <a:gd name="T8" fmla="*/ 0 60000 65536"/>
              <a:gd name="T9" fmla="*/ 0 w 21600"/>
              <a:gd name="T10" fmla="*/ 0 h 22481"/>
              <a:gd name="T11" fmla="*/ 21600 w 21600"/>
              <a:gd name="T12" fmla="*/ 22481 h 22481"/>
            </a:gdLst>
            <a:ahLst/>
            <a:cxnLst>
              <a:cxn ang="T6">
                <a:pos x="T0" y="T1"/>
              </a:cxn>
              <a:cxn ang="T7">
                <a:pos x="T2" y="T3"/>
              </a:cxn>
              <a:cxn ang="T8">
                <a:pos x="T4" y="T5"/>
              </a:cxn>
            </a:cxnLst>
            <a:rect l="T9" t="T10" r="T11" b="T12"/>
            <a:pathLst>
              <a:path w="21600" h="22481" fill="none" extrusionOk="0">
                <a:moveTo>
                  <a:pt x="21600" y="22481"/>
                </a:moveTo>
                <a:cubicBezTo>
                  <a:pt x="9670" y="22481"/>
                  <a:pt x="0" y="12810"/>
                  <a:pt x="0" y="881"/>
                </a:cubicBezTo>
                <a:cubicBezTo>
                  <a:pt x="-1" y="587"/>
                  <a:pt x="5" y="293"/>
                  <a:pt x="17" y="-1"/>
                </a:cubicBezTo>
              </a:path>
              <a:path w="21600" h="22481" stroke="0" extrusionOk="0">
                <a:moveTo>
                  <a:pt x="21600" y="22481"/>
                </a:moveTo>
                <a:cubicBezTo>
                  <a:pt x="9670" y="22481"/>
                  <a:pt x="0" y="12810"/>
                  <a:pt x="0" y="881"/>
                </a:cubicBezTo>
                <a:cubicBezTo>
                  <a:pt x="-1" y="587"/>
                  <a:pt x="5" y="293"/>
                  <a:pt x="17" y="-1"/>
                </a:cubicBezTo>
                <a:lnTo>
                  <a:pt x="21600" y="881"/>
                </a:lnTo>
                <a:lnTo>
                  <a:pt x="21600" y="22481"/>
                </a:lnTo>
                <a:close/>
              </a:path>
            </a:pathLst>
          </a:custGeom>
          <a:noFill/>
          <a:ln w="12700" cap="rnd">
            <a:solidFill>
              <a:srgbClr val="676767"/>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86" name="Arc 318">
            <a:extLst>
              <a:ext uri="{FF2B5EF4-FFF2-40B4-BE49-F238E27FC236}">
                <a16:creationId xmlns:a16="http://schemas.microsoft.com/office/drawing/2014/main" id="{FFF79477-AF6C-40C8-B434-783E3ABFB70D}"/>
              </a:ext>
            </a:extLst>
          </p:cNvPr>
          <p:cNvSpPr>
            <a:spLocks/>
          </p:cNvSpPr>
          <p:nvPr/>
        </p:nvSpPr>
        <p:spPr bwMode="auto">
          <a:xfrm>
            <a:off x="9276134" y="3633440"/>
            <a:ext cx="130175" cy="33337"/>
          </a:xfrm>
          <a:custGeom>
            <a:avLst/>
            <a:gdLst>
              <a:gd name="T0" fmla="*/ 2147483646 w 21844"/>
              <a:gd name="T1" fmla="*/ 0 h 22486"/>
              <a:gd name="T2" fmla="*/ 0 w 21844"/>
              <a:gd name="T3" fmla="*/ 3759114 h 22486"/>
              <a:gd name="T4" fmla="*/ 2147483646 w 21844"/>
              <a:gd name="T5" fmla="*/ 148159 h 22486"/>
              <a:gd name="T6" fmla="*/ 0 60000 65536"/>
              <a:gd name="T7" fmla="*/ 0 60000 65536"/>
              <a:gd name="T8" fmla="*/ 0 60000 65536"/>
              <a:gd name="T9" fmla="*/ 0 w 21844"/>
              <a:gd name="T10" fmla="*/ 0 h 22486"/>
              <a:gd name="T11" fmla="*/ 21844 w 21844"/>
              <a:gd name="T12" fmla="*/ 22486 h 22486"/>
            </a:gdLst>
            <a:ahLst/>
            <a:cxnLst>
              <a:cxn ang="T6">
                <a:pos x="T0" y="T1"/>
              </a:cxn>
              <a:cxn ang="T7">
                <a:pos x="T2" y="T3"/>
              </a:cxn>
              <a:cxn ang="T8">
                <a:pos x="T4" y="T5"/>
              </a:cxn>
            </a:cxnLst>
            <a:rect l="T9" t="T10" r="T11" b="T12"/>
            <a:pathLst>
              <a:path w="21844" h="22486" fill="none" extrusionOk="0">
                <a:moveTo>
                  <a:pt x="21825" y="0"/>
                </a:moveTo>
                <a:cubicBezTo>
                  <a:pt x="21837" y="295"/>
                  <a:pt x="21844" y="590"/>
                  <a:pt x="21844" y="886"/>
                </a:cubicBezTo>
                <a:cubicBezTo>
                  <a:pt x="21844" y="12815"/>
                  <a:pt x="12173" y="22486"/>
                  <a:pt x="244" y="22486"/>
                </a:cubicBezTo>
                <a:cubicBezTo>
                  <a:pt x="162" y="22486"/>
                  <a:pt x="81" y="22485"/>
                  <a:pt x="0" y="22484"/>
                </a:cubicBezTo>
              </a:path>
              <a:path w="21844" h="22486" stroke="0" extrusionOk="0">
                <a:moveTo>
                  <a:pt x="21825" y="0"/>
                </a:moveTo>
                <a:cubicBezTo>
                  <a:pt x="21837" y="295"/>
                  <a:pt x="21844" y="590"/>
                  <a:pt x="21844" y="886"/>
                </a:cubicBezTo>
                <a:cubicBezTo>
                  <a:pt x="21844" y="12815"/>
                  <a:pt x="12173" y="22486"/>
                  <a:pt x="244" y="22486"/>
                </a:cubicBezTo>
                <a:cubicBezTo>
                  <a:pt x="162" y="22486"/>
                  <a:pt x="81" y="22485"/>
                  <a:pt x="0" y="22484"/>
                </a:cubicBezTo>
                <a:lnTo>
                  <a:pt x="244" y="886"/>
                </a:lnTo>
                <a:lnTo>
                  <a:pt x="21825" y="0"/>
                </a:lnTo>
                <a:close/>
              </a:path>
            </a:pathLst>
          </a:custGeom>
          <a:noFill/>
          <a:ln w="12700" cap="rnd">
            <a:solidFill>
              <a:srgbClr val="676767"/>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87" name="Arc 319">
            <a:extLst>
              <a:ext uri="{FF2B5EF4-FFF2-40B4-BE49-F238E27FC236}">
                <a16:creationId xmlns:a16="http://schemas.microsoft.com/office/drawing/2014/main" id="{5E0274C4-58AE-4C30-8CD6-9680667AC348}"/>
              </a:ext>
            </a:extLst>
          </p:cNvPr>
          <p:cNvSpPr>
            <a:spLocks/>
          </p:cNvSpPr>
          <p:nvPr/>
        </p:nvSpPr>
        <p:spPr bwMode="auto">
          <a:xfrm>
            <a:off x="9144372" y="3635027"/>
            <a:ext cx="134937" cy="31750"/>
          </a:xfrm>
          <a:custGeom>
            <a:avLst/>
            <a:gdLst>
              <a:gd name="T0" fmla="*/ 2147483646 w 21600"/>
              <a:gd name="T1" fmla="*/ 1999329 h 22481"/>
              <a:gd name="T2" fmla="*/ 2147483646 w 21600"/>
              <a:gd name="T3" fmla="*/ 0 h 22481"/>
              <a:gd name="T4" fmla="*/ 2147483646 w 21600"/>
              <a:gd name="T5" fmla="*/ 78332 h 22481"/>
              <a:gd name="T6" fmla="*/ 0 60000 65536"/>
              <a:gd name="T7" fmla="*/ 0 60000 65536"/>
              <a:gd name="T8" fmla="*/ 0 60000 65536"/>
              <a:gd name="T9" fmla="*/ 0 w 21600"/>
              <a:gd name="T10" fmla="*/ 0 h 22481"/>
              <a:gd name="T11" fmla="*/ 21600 w 21600"/>
              <a:gd name="T12" fmla="*/ 22481 h 22481"/>
            </a:gdLst>
            <a:ahLst/>
            <a:cxnLst>
              <a:cxn ang="T6">
                <a:pos x="T0" y="T1"/>
              </a:cxn>
              <a:cxn ang="T7">
                <a:pos x="T2" y="T3"/>
              </a:cxn>
              <a:cxn ang="T8">
                <a:pos x="T4" y="T5"/>
              </a:cxn>
            </a:cxnLst>
            <a:rect l="T9" t="T10" r="T11" b="T12"/>
            <a:pathLst>
              <a:path w="21600" h="22481" fill="none" extrusionOk="0">
                <a:moveTo>
                  <a:pt x="21600" y="22481"/>
                </a:moveTo>
                <a:cubicBezTo>
                  <a:pt x="9670" y="22481"/>
                  <a:pt x="0" y="12810"/>
                  <a:pt x="0" y="881"/>
                </a:cubicBezTo>
                <a:cubicBezTo>
                  <a:pt x="-1" y="587"/>
                  <a:pt x="5" y="293"/>
                  <a:pt x="17" y="-1"/>
                </a:cubicBezTo>
              </a:path>
              <a:path w="21600" h="22481" stroke="0" extrusionOk="0">
                <a:moveTo>
                  <a:pt x="21600" y="22481"/>
                </a:moveTo>
                <a:cubicBezTo>
                  <a:pt x="9670" y="22481"/>
                  <a:pt x="0" y="12810"/>
                  <a:pt x="0" y="881"/>
                </a:cubicBezTo>
                <a:cubicBezTo>
                  <a:pt x="-1" y="587"/>
                  <a:pt x="5" y="293"/>
                  <a:pt x="17" y="-1"/>
                </a:cubicBezTo>
                <a:lnTo>
                  <a:pt x="21600" y="881"/>
                </a:lnTo>
                <a:lnTo>
                  <a:pt x="21600" y="22481"/>
                </a:lnTo>
                <a:close/>
              </a:path>
            </a:pathLst>
          </a:custGeom>
          <a:noFill/>
          <a:ln w="12700" cap="rnd">
            <a:solidFill>
              <a:srgbClr val="676767"/>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88" name="AutoShape 320">
            <a:extLst>
              <a:ext uri="{FF2B5EF4-FFF2-40B4-BE49-F238E27FC236}">
                <a16:creationId xmlns:a16="http://schemas.microsoft.com/office/drawing/2014/main" id="{7B381895-651F-43BE-B158-73BD2AB3416A}"/>
              </a:ext>
            </a:extLst>
          </p:cNvPr>
          <p:cNvSpPr>
            <a:spLocks noChangeArrowheads="1"/>
          </p:cNvSpPr>
          <p:nvPr/>
        </p:nvSpPr>
        <p:spPr bwMode="auto">
          <a:xfrm>
            <a:off x="8709397" y="2004665"/>
            <a:ext cx="788987" cy="495300"/>
          </a:xfrm>
          <a:prstGeom prst="bevel">
            <a:avLst>
              <a:gd name="adj" fmla="val 12500"/>
            </a:avLst>
          </a:prstGeom>
          <a:solidFill>
            <a:srgbClr val="114FFB"/>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800">
                <a:latin typeface="Arial" panose="020B0604020202020204" pitchFamily="34" charset="0"/>
                <a:ea typeface="方正楷体简体"/>
                <a:cs typeface="方正楷体简体"/>
              </a:rPr>
              <a:t>市场</a:t>
            </a:r>
            <a:endParaRPr lang="zh-CN" altLang="de-DE" sz="1800">
              <a:latin typeface="Arial" panose="020B0604020202020204" pitchFamily="34" charset="0"/>
              <a:ea typeface="方正楷体简体"/>
              <a:cs typeface="方正楷体简体"/>
            </a:endParaRPr>
          </a:p>
        </p:txBody>
      </p:sp>
      <p:sp>
        <p:nvSpPr>
          <p:cNvPr id="389" name="AutoShape 321">
            <a:extLst>
              <a:ext uri="{FF2B5EF4-FFF2-40B4-BE49-F238E27FC236}">
                <a16:creationId xmlns:a16="http://schemas.microsoft.com/office/drawing/2014/main" id="{9D99BBB4-AFF8-4021-A548-69F0AC6D701A}"/>
              </a:ext>
            </a:extLst>
          </p:cNvPr>
          <p:cNvSpPr>
            <a:spLocks noChangeArrowheads="1"/>
          </p:cNvSpPr>
          <p:nvPr/>
        </p:nvSpPr>
        <p:spPr bwMode="auto">
          <a:xfrm>
            <a:off x="3899272" y="2965102"/>
            <a:ext cx="790575" cy="495300"/>
          </a:xfrm>
          <a:prstGeom prst="bevel">
            <a:avLst>
              <a:gd name="adj" fmla="val 12500"/>
            </a:avLst>
          </a:prstGeom>
          <a:solidFill>
            <a:srgbClr val="114FFB"/>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800">
                <a:latin typeface="Arial" panose="020B0604020202020204" pitchFamily="34" charset="0"/>
                <a:ea typeface="方正楷体简体"/>
                <a:cs typeface="方正楷体简体"/>
              </a:rPr>
              <a:t>公司</a:t>
            </a:r>
            <a:endParaRPr lang="zh-CN" altLang="de-DE" sz="1800">
              <a:latin typeface="Arial" panose="020B0604020202020204" pitchFamily="34" charset="0"/>
              <a:ea typeface="方正楷体简体"/>
              <a:cs typeface="方正楷体简体"/>
            </a:endParaRPr>
          </a:p>
        </p:txBody>
      </p:sp>
      <p:sp>
        <p:nvSpPr>
          <p:cNvPr id="390" name="Rectangle 322">
            <a:extLst>
              <a:ext uri="{FF2B5EF4-FFF2-40B4-BE49-F238E27FC236}">
                <a16:creationId xmlns:a16="http://schemas.microsoft.com/office/drawing/2014/main" id="{7199704F-A0D9-498F-8D85-F7176A831D4C}"/>
              </a:ext>
            </a:extLst>
          </p:cNvPr>
          <p:cNvSpPr>
            <a:spLocks noChangeArrowheads="1"/>
          </p:cNvSpPr>
          <p:nvPr/>
        </p:nvSpPr>
        <p:spPr bwMode="auto">
          <a:xfrm>
            <a:off x="3470893" y="3539143"/>
            <a:ext cx="4479925" cy="1905000"/>
          </a:xfrm>
          <a:prstGeom prst="rect">
            <a:avLst/>
          </a:prstGeom>
          <a:solidFill>
            <a:srgbClr val="CCECFF"/>
          </a:solidFill>
          <a:ln>
            <a:noFill/>
          </a:ln>
          <a:effectLst>
            <a:prstShdw prst="shdw17" dist="17961" dir="2700000">
              <a:srgbClr val="7A8E99"/>
            </a:prstShdw>
          </a:effectLst>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91" name="Rectangle 323">
            <a:extLst>
              <a:ext uri="{FF2B5EF4-FFF2-40B4-BE49-F238E27FC236}">
                <a16:creationId xmlns:a16="http://schemas.microsoft.com/office/drawing/2014/main" id="{4ECC8C47-85C6-4C5E-B9AD-EE815983BBA3}"/>
              </a:ext>
            </a:extLst>
          </p:cNvPr>
          <p:cNvSpPr>
            <a:spLocks noChangeArrowheads="1"/>
          </p:cNvSpPr>
          <p:nvPr/>
        </p:nvSpPr>
        <p:spPr bwMode="auto">
          <a:xfrm>
            <a:off x="3443659" y="3509615"/>
            <a:ext cx="4664075" cy="179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marL="284163" indent="-284163">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nSpc>
                <a:spcPct val="140000"/>
              </a:lnSpc>
              <a:spcBef>
                <a:spcPct val="0"/>
              </a:spcBef>
              <a:buClr>
                <a:srgbClr val="CF0E30"/>
              </a:buClr>
              <a:buSzPct val="120000"/>
              <a:buFont typeface="Wingdings" panose="05000000000000000000" pitchFamily="2" charset="2"/>
              <a:buChar char="u"/>
            </a:pPr>
            <a:r>
              <a:rPr lang="zh-CN" altLang="en-US" sz="1800">
                <a:latin typeface="Arial" panose="020B0604020202020204" pitchFamily="34" charset="0"/>
                <a:ea typeface="方正楷体简体"/>
                <a:cs typeface="方正楷体简体"/>
              </a:rPr>
              <a:t>哪些是最大和最快增长的客户？</a:t>
            </a:r>
          </a:p>
          <a:p>
            <a:pPr>
              <a:lnSpc>
                <a:spcPct val="140000"/>
              </a:lnSpc>
              <a:spcBef>
                <a:spcPct val="0"/>
              </a:spcBef>
              <a:buClr>
                <a:srgbClr val="CF0E30"/>
              </a:buClr>
              <a:buSzPct val="120000"/>
              <a:buFont typeface="Wingdings" panose="05000000000000000000" pitchFamily="2" charset="2"/>
              <a:buChar char="u"/>
            </a:pPr>
            <a:r>
              <a:rPr lang="zh-CN" altLang="en-US" sz="1800">
                <a:latin typeface="Arial" panose="020B0604020202020204" pitchFamily="34" charset="0"/>
                <a:ea typeface="方正楷体简体"/>
                <a:cs typeface="方正楷体简体"/>
              </a:rPr>
              <a:t>各销售组织是否完成目标利润？</a:t>
            </a:r>
            <a:endParaRPr lang="zh-CN" altLang="zh-CN" sz="1800">
              <a:latin typeface="Arial" panose="020B0604020202020204" pitchFamily="34" charset="0"/>
              <a:ea typeface="方正楷体简体"/>
              <a:cs typeface="方正楷体简体"/>
            </a:endParaRPr>
          </a:p>
          <a:p>
            <a:pPr>
              <a:lnSpc>
                <a:spcPct val="140000"/>
              </a:lnSpc>
              <a:spcBef>
                <a:spcPct val="0"/>
              </a:spcBef>
              <a:buClr>
                <a:srgbClr val="CF0E30"/>
              </a:buClr>
              <a:buSzPct val="120000"/>
              <a:buFont typeface="Wingdings" panose="05000000000000000000" pitchFamily="2" charset="2"/>
              <a:buChar char="u"/>
            </a:pPr>
            <a:r>
              <a:rPr lang="zh-CN" altLang="en-US" sz="1800">
                <a:latin typeface="Arial" panose="020B0604020202020204" pitchFamily="34" charset="0"/>
                <a:ea typeface="方正楷体简体"/>
                <a:cs typeface="方正楷体简体"/>
              </a:rPr>
              <a:t>对某一产品线的促销活动绩效如何？</a:t>
            </a:r>
          </a:p>
          <a:p>
            <a:pPr>
              <a:lnSpc>
                <a:spcPct val="140000"/>
              </a:lnSpc>
              <a:spcBef>
                <a:spcPct val="0"/>
              </a:spcBef>
              <a:buClr>
                <a:srgbClr val="CF0E30"/>
              </a:buClr>
              <a:buSzPct val="120000"/>
              <a:buFont typeface="Wingdings" panose="05000000000000000000" pitchFamily="2" charset="2"/>
              <a:buChar char="u"/>
            </a:pPr>
            <a:r>
              <a:rPr lang="zh-CN" altLang="en-US" sz="1800">
                <a:latin typeface="Arial" panose="020B0604020202020204" pitchFamily="34" charset="0"/>
                <a:ea typeface="方正楷体简体"/>
                <a:cs typeface="方正楷体简体"/>
              </a:rPr>
              <a:t>某一产品、产品组的获利能力如何？</a:t>
            </a:r>
            <a:endParaRPr lang="zh-CN" altLang="zh-CN" sz="1800">
              <a:latin typeface="Arial" panose="020B0604020202020204" pitchFamily="34" charset="0"/>
              <a:ea typeface="方正楷体简体"/>
              <a:cs typeface="方正楷体简体"/>
            </a:endParaRPr>
          </a:p>
        </p:txBody>
      </p:sp>
      <p:grpSp>
        <p:nvGrpSpPr>
          <p:cNvPr id="392" name="Group 324">
            <a:extLst>
              <a:ext uri="{FF2B5EF4-FFF2-40B4-BE49-F238E27FC236}">
                <a16:creationId xmlns:a16="http://schemas.microsoft.com/office/drawing/2014/main" id="{6CDC40FF-A45E-420E-9BE3-4E38EA3E01FD}"/>
              </a:ext>
            </a:extLst>
          </p:cNvPr>
          <p:cNvGrpSpPr>
            <a:grpSpLocks/>
          </p:cNvGrpSpPr>
          <p:nvPr/>
        </p:nvGrpSpPr>
        <p:grpSpPr bwMode="auto">
          <a:xfrm>
            <a:off x="5577259" y="2214215"/>
            <a:ext cx="1422400" cy="922337"/>
            <a:chOff x="2143" y="1064"/>
            <a:chExt cx="898" cy="738"/>
          </a:xfrm>
        </p:grpSpPr>
        <p:sp>
          <p:nvSpPr>
            <p:cNvPr id="393" name="Freeform 325">
              <a:extLst>
                <a:ext uri="{FF2B5EF4-FFF2-40B4-BE49-F238E27FC236}">
                  <a16:creationId xmlns:a16="http://schemas.microsoft.com/office/drawing/2014/main" id="{7983DE1C-9F04-4F61-88E8-ACCCC01A302D}"/>
                </a:ext>
              </a:extLst>
            </p:cNvPr>
            <p:cNvSpPr>
              <a:spLocks/>
            </p:cNvSpPr>
            <p:nvPr/>
          </p:nvSpPr>
          <p:spPr bwMode="auto">
            <a:xfrm>
              <a:off x="2214" y="1730"/>
              <a:ext cx="161" cy="72"/>
            </a:xfrm>
            <a:custGeom>
              <a:avLst/>
              <a:gdLst>
                <a:gd name="T0" fmla="*/ 102 w 161"/>
                <a:gd name="T1" fmla="*/ 0 h 72"/>
                <a:gd name="T2" fmla="*/ 21 w 161"/>
                <a:gd name="T3" fmla="*/ 6 h 72"/>
                <a:gd name="T4" fmla="*/ 13 w 161"/>
                <a:gd name="T5" fmla="*/ 11 h 72"/>
                <a:gd name="T6" fmla="*/ 8 w 161"/>
                <a:gd name="T7" fmla="*/ 16 h 72"/>
                <a:gd name="T8" fmla="*/ 3 w 161"/>
                <a:gd name="T9" fmla="*/ 22 h 72"/>
                <a:gd name="T10" fmla="*/ 0 w 161"/>
                <a:gd name="T11" fmla="*/ 32 h 72"/>
                <a:gd name="T12" fmla="*/ 0 w 161"/>
                <a:gd name="T13" fmla="*/ 43 h 72"/>
                <a:gd name="T14" fmla="*/ 3 w 161"/>
                <a:gd name="T15" fmla="*/ 49 h 72"/>
                <a:gd name="T16" fmla="*/ 8 w 161"/>
                <a:gd name="T17" fmla="*/ 56 h 72"/>
                <a:gd name="T18" fmla="*/ 16 w 161"/>
                <a:gd name="T19" fmla="*/ 62 h 72"/>
                <a:gd name="T20" fmla="*/ 26 w 161"/>
                <a:gd name="T21" fmla="*/ 66 h 72"/>
                <a:gd name="T22" fmla="*/ 37 w 161"/>
                <a:gd name="T23" fmla="*/ 69 h 72"/>
                <a:gd name="T24" fmla="*/ 45 w 161"/>
                <a:gd name="T25" fmla="*/ 70 h 72"/>
                <a:gd name="T26" fmla="*/ 57 w 161"/>
                <a:gd name="T27" fmla="*/ 71 h 72"/>
                <a:gd name="T28" fmla="*/ 56 w 161"/>
                <a:gd name="T29" fmla="*/ 70 h 72"/>
                <a:gd name="T30" fmla="*/ 120 w 161"/>
                <a:gd name="T31" fmla="*/ 66 h 72"/>
                <a:gd name="T32" fmla="*/ 160 w 161"/>
                <a:gd name="T33" fmla="*/ 0 h 72"/>
                <a:gd name="T34" fmla="*/ 102 w 161"/>
                <a:gd name="T35" fmla="*/ 0 h 7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1"/>
                <a:gd name="T55" fmla="*/ 0 h 72"/>
                <a:gd name="T56" fmla="*/ 161 w 161"/>
                <a:gd name="T57" fmla="*/ 72 h 7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1" h="72">
                  <a:moveTo>
                    <a:pt x="102" y="0"/>
                  </a:moveTo>
                  <a:lnTo>
                    <a:pt x="21" y="6"/>
                  </a:lnTo>
                  <a:lnTo>
                    <a:pt x="13" y="11"/>
                  </a:lnTo>
                  <a:lnTo>
                    <a:pt x="8" y="16"/>
                  </a:lnTo>
                  <a:lnTo>
                    <a:pt x="3" y="22"/>
                  </a:lnTo>
                  <a:lnTo>
                    <a:pt x="0" y="32"/>
                  </a:lnTo>
                  <a:lnTo>
                    <a:pt x="0" y="43"/>
                  </a:lnTo>
                  <a:lnTo>
                    <a:pt x="3" y="49"/>
                  </a:lnTo>
                  <a:lnTo>
                    <a:pt x="8" y="56"/>
                  </a:lnTo>
                  <a:lnTo>
                    <a:pt x="16" y="62"/>
                  </a:lnTo>
                  <a:lnTo>
                    <a:pt x="26" y="66"/>
                  </a:lnTo>
                  <a:lnTo>
                    <a:pt x="37" y="69"/>
                  </a:lnTo>
                  <a:lnTo>
                    <a:pt x="45" y="70"/>
                  </a:lnTo>
                  <a:lnTo>
                    <a:pt x="57" y="71"/>
                  </a:lnTo>
                  <a:lnTo>
                    <a:pt x="56" y="70"/>
                  </a:lnTo>
                  <a:lnTo>
                    <a:pt x="120" y="66"/>
                  </a:lnTo>
                  <a:lnTo>
                    <a:pt x="160" y="0"/>
                  </a:lnTo>
                  <a:lnTo>
                    <a:pt x="102" y="0"/>
                  </a:lnTo>
                </a:path>
              </a:pathLst>
            </a:custGeom>
            <a:solidFill>
              <a:srgbClr val="808080"/>
            </a:solidFill>
            <a:ln w="12700" cap="rnd">
              <a:solidFill>
                <a:srgbClr val="777777"/>
              </a:solidFill>
              <a:round/>
              <a:headEnd/>
              <a:tailEnd/>
            </a:ln>
          </p:spPr>
          <p:txBody>
            <a:bodyPr/>
            <a:lstStyle/>
            <a:p>
              <a:endParaRPr lang="zh-CN" altLang="en-US"/>
            </a:p>
          </p:txBody>
        </p:sp>
        <p:sp>
          <p:nvSpPr>
            <p:cNvPr id="394" name="Freeform 326">
              <a:extLst>
                <a:ext uri="{FF2B5EF4-FFF2-40B4-BE49-F238E27FC236}">
                  <a16:creationId xmlns:a16="http://schemas.microsoft.com/office/drawing/2014/main" id="{D9BB9947-BFCB-4A78-81F6-5AF4F0E5D235}"/>
                </a:ext>
              </a:extLst>
            </p:cNvPr>
            <p:cNvSpPr>
              <a:spLocks/>
            </p:cNvSpPr>
            <p:nvPr/>
          </p:nvSpPr>
          <p:spPr bwMode="auto">
            <a:xfrm>
              <a:off x="2143" y="1064"/>
              <a:ext cx="898" cy="737"/>
            </a:xfrm>
            <a:custGeom>
              <a:avLst/>
              <a:gdLst>
                <a:gd name="T0" fmla="*/ 50 w 898"/>
                <a:gd name="T1" fmla="*/ 3 h 737"/>
                <a:gd name="T2" fmla="*/ 32 w 898"/>
                <a:gd name="T3" fmla="*/ 13 h 737"/>
                <a:gd name="T4" fmla="*/ 10 w 898"/>
                <a:gd name="T5" fmla="*/ 33 h 737"/>
                <a:gd name="T6" fmla="*/ 2 w 898"/>
                <a:gd name="T7" fmla="*/ 54 h 737"/>
                <a:gd name="T8" fmla="*/ 0 w 898"/>
                <a:gd name="T9" fmla="*/ 79 h 737"/>
                <a:gd name="T10" fmla="*/ 4 w 898"/>
                <a:gd name="T11" fmla="*/ 101 h 737"/>
                <a:gd name="T12" fmla="*/ 16 w 898"/>
                <a:gd name="T13" fmla="*/ 135 h 737"/>
                <a:gd name="T14" fmla="*/ 48 w 898"/>
                <a:gd name="T15" fmla="*/ 194 h 737"/>
                <a:gd name="T16" fmla="*/ 86 w 898"/>
                <a:gd name="T17" fmla="*/ 259 h 737"/>
                <a:gd name="T18" fmla="*/ 121 w 898"/>
                <a:gd name="T19" fmla="*/ 327 h 737"/>
                <a:gd name="T20" fmla="*/ 148 w 898"/>
                <a:gd name="T21" fmla="*/ 414 h 737"/>
                <a:gd name="T22" fmla="*/ 165 w 898"/>
                <a:gd name="T23" fmla="*/ 520 h 737"/>
                <a:gd name="T24" fmla="*/ 173 w 898"/>
                <a:gd name="T25" fmla="*/ 595 h 737"/>
                <a:gd name="T26" fmla="*/ 173 w 898"/>
                <a:gd name="T27" fmla="*/ 652 h 737"/>
                <a:gd name="T28" fmla="*/ 162 w 898"/>
                <a:gd name="T29" fmla="*/ 695 h 737"/>
                <a:gd name="T30" fmla="*/ 148 w 898"/>
                <a:gd name="T31" fmla="*/ 720 h 737"/>
                <a:gd name="T32" fmla="*/ 135 w 898"/>
                <a:gd name="T33" fmla="*/ 732 h 737"/>
                <a:gd name="T34" fmla="*/ 209 w 898"/>
                <a:gd name="T35" fmla="*/ 730 h 737"/>
                <a:gd name="T36" fmla="*/ 491 w 898"/>
                <a:gd name="T37" fmla="*/ 701 h 737"/>
                <a:gd name="T38" fmla="*/ 747 w 898"/>
                <a:gd name="T39" fmla="*/ 685 h 737"/>
                <a:gd name="T40" fmla="*/ 853 w 898"/>
                <a:gd name="T41" fmla="*/ 687 h 737"/>
                <a:gd name="T42" fmla="*/ 875 w 898"/>
                <a:gd name="T43" fmla="*/ 675 h 737"/>
                <a:gd name="T44" fmla="*/ 890 w 898"/>
                <a:gd name="T45" fmla="*/ 647 h 737"/>
                <a:gd name="T46" fmla="*/ 897 w 898"/>
                <a:gd name="T47" fmla="*/ 608 h 737"/>
                <a:gd name="T48" fmla="*/ 896 w 898"/>
                <a:gd name="T49" fmla="*/ 557 h 737"/>
                <a:gd name="T50" fmla="*/ 886 w 898"/>
                <a:gd name="T51" fmla="*/ 483 h 737"/>
                <a:gd name="T52" fmla="*/ 856 w 898"/>
                <a:gd name="T53" fmla="*/ 388 h 737"/>
                <a:gd name="T54" fmla="*/ 821 w 898"/>
                <a:gd name="T55" fmla="*/ 302 h 737"/>
                <a:gd name="T56" fmla="*/ 780 w 898"/>
                <a:gd name="T57" fmla="*/ 223 h 737"/>
                <a:gd name="T58" fmla="*/ 734 w 898"/>
                <a:gd name="T59" fmla="*/ 135 h 737"/>
                <a:gd name="T60" fmla="*/ 718 w 898"/>
                <a:gd name="T61" fmla="*/ 96 h 737"/>
                <a:gd name="T62" fmla="*/ 716 w 898"/>
                <a:gd name="T63" fmla="*/ 66 h 737"/>
                <a:gd name="T64" fmla="*/ 734 w 898"/>
                <a:gd name="T65" fmla="*/ 6 h 737"/>
                <a:gd name="T66" fmla="*/ 57 w 898"/>
                <a:gd name="T67" fmla="*/ 1 h 73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898"/>
                <a:gd name="T103" fmla="*/ 0 h 737"/>
                <a:gd name="T104" fmla="*/ 898 w 898"/>
                <a:gd name="T105" fmla="*/ 737 h 73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898" h="737">
                  <a:moveTo>
                    <a:pt x="57" y="1"/>
                  </a:moveTo>
                  <a:lnTo>
                    <a:pt x="50" y="3"/>
                  </a:lnTo>
                  <a:lnTo>
                    <a:pt x="42" y="6"/>
                  </a:lnTo>
                  <a:lnTo>
                    <a:pt x="32" y="13"/>
                  </a:lnTo>
                  <a:lnTo>
                    <a:pt x="19" y="22"/>
                  </a:lnTo>
                  <a:lnTo>
                    <a:pt x="10" y="33"/>
                  </a:lnTo>
                  <a:lnTo>
                    <a:pt x="4" y="44"/>
                  </a:lnTo>
                  <a:lnTo>
                    <a:pt x="2" y="54"/>
                  </a:lnTo>
                  <a:lnTo>
                    <a:pt x="0" y="67"/>
                  </a:lnTo>
                  <a:lnTo>
                    <a:pt x="0" y="79"/>
                  </a:lnTo>
                  <a:lnTo>
                    <a:pt x="2" y="90"/>
                  </a:lnTo>
                  <a:lnTo>
                    <a:pt x="4" y="101"/>
                  </a:lnTo>
                  <a:lnTo>
                    <a:pt x="7" y="110"/>
                  </a:lnTo>
                  <a:lnTo>
                    <a:pt x="16" y="135"/>
                  </a:lnTo>
                  <a:lnTo>
                    <a:pt x="29" y="163"/>
                  </a:lnTo>
                  <a:lnTo>
                    <a:pt x="48" y="194"/>
                  </a:lnTo>
                  <a:lnTo>
                    <a:pt x="67" y="229"/>
                  </a:lnTo>
                  <a:lnTo>
                    <a:pt x="86" y="259"/>
                  </a:lnTo>
                  <a:lnTo>
                    <a:pt x="102" y="290"/>
                  </a:lnTo>
                  <a:lnTo>
                    <a:pt x="121" y="327"/>
                  </a:lnTo>
                  <a:lnTo>
                    <a:pt x="137" y="373"/>
                  </a:lnTo>
                  <a:lnTo>
                    <a:pt x="148" y="414"/>
                  </a:lnTo>
                  <a:lnTo>
                    <a:pt x="159" y="465"/>
                  </a:lnTo>
                  <a:lnTo>
                    <a:pt x="165" y="520"/>
                  </a:lnTo>
                  <a:lnTo>
                    <a:pt x="173" y="569"/>
                  </a:lnTo>
                  <a:lnTo>
                    <a:pt x="173" y="595"/>
                  </a:lnTo>
                  <a:lnTo>
                    <a:pt x="173" y="630"/>
                  </a:lnTo>
                  <a:lnTo>
                    <a:pt x="173" y="652"/>
                  </a:lnTo>
                  <a:lnTo>
                    <a:pt x="171" y="674"/>
                  </a:lnTo>
                  <a:lnTo>
                    <a:pt x="162" y="695"/>
                  </a:lnTo>
                  <a:lnTo>
                    <a:pt x="156" y="708"/>
                  </a:lnTo>
                  <a:lnTo>
                    <a:pt x="148" y="720"/>
                  </a:lnTo>
                  <a:lnTo>
                    <a:pt x="141" y="727"/>
                  </a:lnTo>
                  <a:lnTo>
                    <a:pt x="135" y="732"/>
                  </a:lnTo>
                  <a:lnTo>
                    <a:pt x="129" y="736"/>
                  </a:lnTo>
                  <a:lnTo>
                    <a:pt x="209" y="730"/>
                  </a:lnTo>
                  <a:lnTo>
                    <a:pt x="364" y="714"/>
                  </a:lnTo>
                  <a:lnTo>
                    <a:pt x="491" y="701"/>
                  </a:lnTo>
                  <a:lnTo>
                    <a:pt x="638" y="689"/>
                  </a:lnTo>
                  <a:lnTo>
                    <a:pt x="747" y="685"/>
                  </a:lnTo>
                  <a:lnTo>
                    <a:pt x="832" y="687"/>
                  </a:lnTo>
                  <a:lnTo>
                    <a:pt x="853" y="687"/>
                  </a:lnTo>
                  <a:lnTo>
                    <a:pt x="867" y="685"/>
                  </a:lnTo>
                  <a:lnTo>
                    <a:pt x="875" y="675"/>
                  </a:lnTo>
                  <a:lnTo>
                    <a:pt x="883" y="664"/>
                  </a:lnTo>
                  <a:lnTo>
                    <a:pt x="890" y="647"/>
                  </a:lnTo>
                  <a:lnTo>
                    <a:pt x="894" y="627"/>
                  </a:lnTo>
                  <a:lnTo>
                    <a:pt x="897" y="608"/>
                  </a:lnTo>
                  <a:lnTo>
                    <a:pt x="897" y="579"/>
                  </a:lnTo>
                  <a:lnTo>
                    <a:pt x="896" y="557"/>
                  </a:lnTo>
                  <a:lnTo>
                    <a:pt x="894" y="522"/>
                  </a:lnTo>
                  <a:lnTo>
                    <a:pt x="886" y="483"/>
                  </a:lnTo>
                  <a:lnTo>
                    <a:pt x="873" y="433"/>
                  </a:lnTo>
                  <a:lnTo>
                    <a:pt x="856" y="388"/>
                  </a:lnTo>
                  <a:lnTo>
                    <a:pt x="843" y="347"/>
                  </a:lnTo>
                  <a:lnTo>
                    <a:pt x="821" y="302"/>
                  </a:lnTo>
                  <a:lnTo>
                    <a:pt x="799" y="261"/>
                  </a:lnTo>
                  <a:lnTo>
                    <a:pt x="780" y="223"/>
                  </a:lnTo>
                  <a:lnTo>
                    <a:pt x="750" y="167"/>
                  </a:lnTo>
                  <a:lnTo>
                    <a:pt x="734" y="135"/>
                  </a:lnTo>
                  <a:lnTo>
                    <a:pt x="724" y="113"/>
                  </a:lnTo>
                  <a:lnTo>
                    <a:pt x="718" y="96"/>
                  </a:lnTo>
                  <a:lnTo>
                    <a:pt x="716" y="80"/>
                  </a:lnTo>
                  <a:lnTo>
                    <a:pt x="716" y="66"/>
                  </a:lnTo>
                  <a:lnTo>
                    <a:pt x="728" y="17"/>
                  </a:lnTo>
                  <a:lnTo>
                    <a:pt x="734" y="6"/>
                  </a:lnTo>
                  <a:lnTo>
                    <a:pt x="65" y="0"/>
                  </a:lnTo>
                  <a:lnTo>
                    <a:pt x="57" y="1"/>
                  </a:lnTo>
                </a:path>
              </a:pathLst>
            </a:custGeom>
            <a:solidFill>
              <a:srgbClr val="FFFFFF"/>
            </a:solidFill>
            <a:ln w="12700" cap="rnd">
              <a:solidFill>
                <a:srgbClr val="777777"/>
              </a:solidFill>
              <a:round/>
              <a:headEnd/>
              <a:tailEnd/>
            </a:ln>
          </p:spPr>
          <p:txBody>
            <a:bodyPr/>
            <a:lstStyle/>
            <a:p>
              <a:endParaRPr lang="zh-CN" altLang="en-US"/>
            </a:p>
          </p:txBody>
        </p:sp>
        <p:sp>
          <p:nvSpPr>
            <p:cNvPr id="395" name="Freeform 327">
              <a:extLst>
                <a:ext uri="{FF2B5EF4-FFF2-40B4-BE49-F238E27FC236}">
                  <a16:creationId xmlns:a16="http://schemas.microsoft.com/office/drawing/2014/main" id="{9F53E527-053B-4BE5-A896-565AED2DC114}"/>
                </a:ext>
              </a:extLst>
            </p:cNvPr>
            <p:cNvSpPr>
              <a:spLocks/>
            </p:cNvSpPr>
            <p:nvPr/>
          </p:nvSpPr>
          <p:spPr bwMode="auto">
            <a:xfrm>
              <a:off x="2190" y="1098"/>
              <a:ext cx="75" cy="49"/>
            </a:xfrm>
            <a:custGeom>
              <a:avLst/>
              <a:gdLst>
                <a:gd name="T0" fmla="*/ 74 w 75"/>
                <a:gd name="T1" fmla="*/ 3 h 49"/>
                <a:gd name="T2" fmla="*/ 55 w 75"/>
                <a:gd name="T3" fmla="*/ 44 h 49"/>
                <a:gd name="T4" fmla="*/ 36 w 75"/>
                <a:gd name="T5" fmla="*/ 48 h 49"/>
                <a:gd name="T6" fmla="*/ 26 w 75"/>
                <a:gd name="T7" fmla="*/ 47 h 49"/>
                <a:gd name="T8" fmla="*/ 17 w 75"/>
                <a:gd name="T9" fmla="*/ 45 h 49"/>
                <a:gd name="T10" fmla="*/ 10 w 75"/>
                <a:gd name="T11" fmla="*/ 40 h 49"/>
                <a:gd name="T12" fmla="*/ 5 w 75"/>
                <a:gd name="T13" fmla="*/ 35 h 49"/>
                <a:gd name="T14" fmla="*/ 1 w 75"/>
                <a:gd name="T15" fmla="*/ 29 h 49"/>
                <a:gd name="T16" fmla="*/ 0 w 75"/>
                <a:gd name="T17" fmla="*/ 24 h 49"/>
                <a:gd name="T18" fmla="*/ 0 w 75"/>
                <a:gd name="T19" fmla="*/ 17 h 49"/>
                <a:gd name="T20" fmla="*/ 3 w 75"/>
                <a:gd name="T21" fmla="*/ 11 h 49"/>
                <a:gd name="T22" fmla="*/ 9 w 75"/>
                <a:gd name="T23" fmla="*/ 7 h 49"/>
                <a:gd name="T24" fmla="*/ 15 w 75"/>
                <a:gd name="T25" fmla="*/ 4 h 49"/>
                <a:gd name="T26" fmla="*/ 24 w 75"/>
                <a:gd name="T27" fmla="*/ 2 h 49"/>
                <a:gd name="T28" fmla="*/ 30 w 75"/>
                <a:gd name="T29" fmla="*/ 1 h 49"/>
                <a:gd name="T30" fmla="*/ 38 w 75"/>
                <a:gd name="T31" fmla="*/ 0 h 49"/>
                <a:gd name="T32" fmla="*/ 44 w 75"/>
                <a:gd name="T33" fmla="*/ 0 h 49"/>
                <a:gd name="T34" fmla="*/ 52 w 75"/>
                <a:gd name="T35" fmla="*/ 0 h 49"/>
                <a:gd name="T36" fmla="*/ 74 w 75"/>
                <a:gd name="T37" fmla="*/ 3 h 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5"/>
                <a:gd name="T58" fmla="*/ 0 h 49"/>
                <a:gd name="T59" fmla="*/ 75 w 75"/>
                <a:gd name="T60" fmla="*/ 49 h 4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5" h="49">
                  <a:moveTo>
                    <a:pt x="74" y="3"/>
                  </a:moveTo>
                  <a:lnTo>
                    <a:pt x="55" y="44"/>
                  </a:lnTo>
                  <a:lnTo>
                    <a:pt x="36" y="48"/>
                  </a:lnTo>
                  <a:lnTo>
                    <a:pt x="26" y="47"/>
                  </a:lnTo>
                  <a:lnTo>
                    <a:pt x="17" y="45"/>
                  </a:lnTo>
                  <a:lnTo>
                    <a:pt x="10" y="40"/>
                  </a:lnTo>
                  <a:lnTo>
                    <a:pt x="5" y="35"/>
                  </a:lnTo>
                  <a:lnTo>
                    <a:pt x="1" y="29"/>
                  </a:lnTo>
                  <a:lnTo>
                    <a:pt x="0" y="24"/>
                  </a:lnTo>
                  <a:lnTo>
                    <a:pt x="0" y="17"/>
                  </a:lnTo>
                  <a:lnTo>
                    <a:pt x="3" y="11"/>
                  </a:lnTo>
                  <a:lnTo>
                    <a:pt x="9" y="7"/>
                  </a:lnTo>
                  <a:lnTo>
                    <a:pt x="15" y="4"/>
                  </a:lnTo>
                  <a:lnTo>
                    <a:pt x="24" y="2"/>
                  </a:lnTo>
                  <a:lnTo>
                    <a:pt x="30" y="1"/>
                  </a:lnTo>
                  <a:lnTo>
                    <a:pt x="38" y="0"/>
                  </a:lnTo>
                  <a:lnTo>
                    <a:pt x="44" y="0"/>
                  </a:lnTo>
                  <a:lnTo>
                    <a:pt x="52" y="0"/>
                  </a:lnTo>
                  <a:lnTo>
                    <a:pt x="74" y="3"/>
                  </a:lnTo>
                </a:path>
              </a:pathLst>
            </a:custGeom>
            <a:solidFill>
              <a:srgbClr val="808080"/>
            </a:solidFill>
            <a:ln w="12700" cap="rnd">
              <a:solidFill>
                <a:srgbClr val="777777"/>
              </a:solidFill>
              <a:round/>
              <a:headEnd/>
              <a:tailEnd/>
            </a:ln>
          </p:spPr>
          <p:txBody>
            <a:bodyPr/>
            <a:lstStyle/>
            <a:p>
              <a:endParaRPr lang="zh-CN" altLang="en-US"/>
            </a:p>
          </p:txBody>
        </p:sp>
        <p:sp>
          <p:nvSpPr>
            <p:cNvPr id="396" name="Freeform 328">
              <a:extLst>
                <a:ext uri="{FF2B5EF4-FFF2-40B4-BE49-F238E27FC236}">
                  <a16:creationId xmlns:a16="http://schemas.microsoft.com/office/drawing/2014/main" id="{1E507294-E9BD-4886-8189-2760F46D8880}"/>
                </a:ext>
              </a:extLst>
            </p:cNvPr>
            <p:cNvSpPr>
              <a:spLocks/>
            </p:cNvSpPr>
            <p:nvPr/>
          </p:nvSpPr>
          <p:spPr bwMode="auto">
            <a:xfrm>
              <a:off x="2221" y="1095"/>
              <a:ext cx="50" cy="40"/>
            </a:xfrm>
            <a:custGeom>
              <a:avLst/>
              <a:gdLst>
                <a:gd name="T0" fmla="*/ 0 w 50"/>
                <a:gd name="T1" fmla="*/ 5 h 40"/>
                <a:gd name="T2" fmla="*/ 9 w 50"/>
                <a:gd name="T3" fmla="*/ 10 h 40"/>
                <a:gd name="T4" fmla="*/ 13 w 50"/>
                <a:gd name="T5" fmla="*/ 15 h 40"/>
                <a:gd name="T6" fmla="*/ 15 w 50"/>
                <a:gd name="T7" fmla="*/ 20 h 40"/>
                <a:gd name="T8" fmla="*/ 16 w 50"/>
                <a:gd name="T9" fmla="*/ 27 h 40"/>
                <a:gd name="T10" fmla="*/ 14 w 50"/>
                <a:gd name="T11" fmla="*/ 33 h 40"/>
                <a:gd name="T12" fmla="*/ 9 w 50"/>
                <a:gd name="T13" fmla="*/ 39 h 40"/>
                <a:gd name="T14" fmla="*/ 49 w 50"/>
                <a:gd name="T15" fmla="*/ 32 h 40"/>
                <a:gd name="T16" fmla="*/ 46 w 50"/>
                <a:gd name="T17" fmla="*/ 0 h 40"/>
                <a:gd name="T18" fmla="*/ 0 w 50"/>
                <a:gd name="T19" fmla="*/ 5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
                <a:gd name="T31" fmla="*/ 0 h 40"/>
                <a:gd name="T32" fmla="*/ 50 w 50"/>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 h="40">
                  <a:moveTo>
                    <a:pt x="0" y="5"/>
                  </a:moveTo>
                  <a:lnTo>
                    <a:pt x="9" y="10"/>
                  </a:lnTo>
                  <a:lnTo>
                    <a:pt x="13" y="15"/>
                  </a:lnTo>
                  <a:lnTo>
                    <a:pt x="15" y="20"/>
                  </a:lnTo>
                  <a:lnTo>
                    <a:pt x="16" y="27"/>
                  </a:lnTo>
                  <a:lnTo>
                    <a:pt x="14" y="33"/>
                  </a:lnTo>
                  <a:lnTo>
                    <a:pt x="9" y="39"/>
                  </a:lnTo>
                  <a:lnTo>
                    <a:pt x="49" y="32"/>
                  </a:lnTo>
                  <a:lnTo>
                    <a:pt x="46" y="0"/>
                  </a:lnTo>
                  <a:lnTo>
                    <a:pt x="0" y="5"/>
                  </a:lnTo>
                </a:path>
              </a:pathLst>
            </a:custGeom>
            <a:solidFill>
              <a:srgbClr val="000000"/>
            </a:solidFill>
            <a:ln w="12700" cap="rnd">
              <a:solidFill>
                <a:srgbClr val="777777"/>
              </a:solidFill>
              <a:round/>
              <a:headEnd/>
              <a:tailEnd/>
            </a:ln>
          </p:spPr>
          <p:txBody>
            <a:bodyPr/>
            <a:lstStyle/>
            <a:p>
              <a:endParaRPr lang="zh-CN" altLang="en-US"/>
            </a:p>
          </p:txBody>
        </p:sp>
        <p:sp>
          <p:nvSpPr>
            <p:cNvPr id="397" name="Freeform 329">
              <a:extLst>
                <a:ext uri="{FF2B5EF4-FFF2-40B4-BE49-F238E27FC236}">
                  <a16:creationId xmlns:a16="http://schemas.microsoft.com/office/drawing/2014/main" id="{DFFFDE3B-E5EF-4AF1-8E1F-3AFF752BD41D}"/>
                </a:ext>
              </a:extLst>
            </p:cNvPr>
            <p:cNvSpPr>
              <a:spLocks/>
            </p:cNvSpPr>
            <p:nvPr/>
          </p:nvSpPr>
          <p:spPr bwMode="auto">
            <a:xfrm>
              <a:off x="2205" y="1064"/>
              <a:ext cx="751" cy="83"/>
            </a:xfrm>
            <a:custGeom>
              <a:avLst/>
              <a:gdLst>
                <a:gd name="T0" fmla="*/ 710 w 751"/>
                <a:gd name="T1" fmla="*/ 6 h 83"/>
                <a:gd name="T2" fmla="*/ 0 w 751"/>
                <a:gd name="T3" fmla="*/ 0 h 83"/>
                <a:gd name="T4" fmla="*/ 20 w 751"/>
                <a:gd name="T5" fmla="*/ 2 h 83"/>
                <a:gd name="T6" fmla="*/ 27 w 751"/>
                <a:gd name="T7" fmla="*/ 4 h 83"/>
                <a:gd name="T8" fmla="*/ 35 w 751"/>
                <a:gd name="T9" fmla="*/ 6 h 83"/>
                <a:gd name="T10" fmla="*/ 40 w 751"/>
                <a:gd name="T11" fmla="*/ 10 h 83"/>
                <a:gd name="T12" fmla="*/ 46 w 751"/>
                <a:gd name="T13" fmla="*/ 16 h 83"/>
                <a:gd name="T14" fmla="*/ 48 w 751"/>
                <a:gd name="T15" fmla="*/ 22 h 83"/>
                <a:gd name="T16" fmla="*/ 50 w 751"/>
                <a:gd name="T17" fmla="*/ 29 h 83"/>
                <a:gd name="T18" fmla="*/ 51 w 751"/>
                <a:gd name="T19" fmla="*/ 36 h 83"/>
                <a:gd name="T20" fmla="*/ 52 w 751"/>
                <a:gd name="T21" fmla="*/ 42 h 83"/>
                <a:gd name="T22" fmla="*/ 50 w 751"/>
                <a:gd name="T23" fmla="*/ 50 h 83"/>
                <a:gd name="T24" fmla="*/ 48 w 751"/>
                <a:gd name="T25" fmla="*/ 58 h 83"/>
                <a:gd name="T26" fmla="*/ 43 w 751"/>
                <a:gd name="T27" fmla="*/ 66 h 83"/>
                <a:gd name="T28" fmla="*/ 36 w 751"/>
                <a:gd name="T29" fmla="*/ 73 h 83"/>
                <a:gd name="T30" fmla="*/ 26 w 751"/>
                <a:gd name="T31" fmla="*/ 78 h 83"/>
                <a:gd name="T32" fmla="*/ 19 w 751"/>
                <a:gd name="T33" fmla="*/ 82 h 83"/>
                <a:gd name="T34" fmla="*/ 65 w 751"/>
                <a:gd name="T35" fmla="*/ 78 h 83"/>
                <a:gd name="T36" fmla="*/ 117 w 751"/>
                <a:gd name="T37" fmla="*/ 72 h 83"/>
                <a:gd name="T38" fmla="*/ 199 w 751"/>
                <a:gd name="T39" fmla="*/ 68 h 83"/>
                <a:gd name="T40" fmla="*/ 267 w 751"/>
                <a:gd name="T41" fmla="*/ 64 h 83"/>
                <a:gd name="T42" fmla="*/ 348 w 751"/>
                <a:gd name="T43" fmla="*/ 64 h 83"/>
                <a:gd name="T44" fmla="*/ 438 w 751"/>
                <a:gd name="T45" fmla="*/ 66 h 83"/>
                <a:gd name="T46" fmla="*/ 549 w 751"/>
                <a:gd name="T47" fmla="*/ 68 h 83"/>
                <a:gd name="T48" fmla="*/ 655 w 751"/>
                <a:gd name="T49" fmla="*/ 74 h 83"/>
                <a:gd name="T50" fmla="*/ 699 w 751"/>
                <a:gd name="T51" fmla="*/ 80 h 83"/>
                <a:gd name="T52" fmla="*/ 711 w 751"/>
                <a:gd name="T53" fmla="*/ 81 h 83"/>
                <a:gd name="T54" fmla="*/ 725 w 751"/>
                <a:gd name="T55" fmla="*/ 82 h 83"/>
                <a:gd name="T56" fmla="*/ 734 w 751"/>
                <a:gd name="T57" fmla="*/ 80 h 83"/>
                <a:gd name="T58" fmla="*/ 742 w 751"/>
                <a:gd name="T59" fmla="*/ 74 h 83"/>
                <a:gd name="T60" fmla="*/ 747 w 751"/>
                <a:gd name="T61" fmla="*/ 66 h 83"/>
                <a:gd name="T62" fmla="*/ 749 w 751"/>
                <a:gd name="T63" fmla="*/ 60 h 83"/>
                <a:gd name="T64" fmla="*/ 750 w 751"/>
                <a:gd name="T65" fmla="*/ 53 h 83"/>
                <a:gd name="T66" fmla="*/ 748 w 751"/>
                <a:gd name="T67" fmla="*/ 40 h 83"/>
                <a:gd name="T68" fmla="*/ 745 w 751"/>
                <a:gd name="T69" fmla="*/ 31 h 83"/>
                <a:gd name="T70" fmla="*/ 739 w 751"/>
                <a:gd name="T71" fmla="*/ 23 h 83"/>
                <a:gd name="T72" fmla="*/ 734 w 751"/>
                <a:gd name="T73" fmla="*/ 17 h 83"/>
                <a:gd name="T74" fmla="*/ 728 w 751"/>
                <a:gd name="T75" fmla="*/ 13 h 83"/>
                <a:gd name="T76" fmla="*/ 720 w 751"/>
                <a:gd name="T77" fmla="*/ 9 h 83"/>
                <a:gd name="T78" fmla="*/ 710 w 751"/>
                <a:gd name="T79" fmla="*/ 6 h 8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751"/>
                <a:gd name="T121" fmla="*/ 0 h 83"/>
                <a:gd name="T122" fmla="*/ 751 w 751"/>
                <a:gd name="T123" fmla="*/ 83 h 8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751" h="83">
                  <a:moveTo>
                    <a:pt x="710" y="6"/>
                  </a:moveTo>
                  <a:lnTo>
                    <a:pt x="0" y="0"/>
                  </a:lnTo>
                  <a:lnTo>
                    <a:pt x="20" y="2"/>
                  </a:lnTo>
                  <a:lnTo>
                    <a:pt x="27" y="4"/>
                  </a:lnTo>
                  <a:lnTo>
                    <a:pt x="35" y="6"/>
                  </a:lnTo>
                  <a:lnTo>
                    <a:pt x="40" y="10"/>
                  </a:lnTo>
                  <a:lnTo>
                    <a:pt x="46" y="16"/>
                  </a:lnTo>
                  <a:lnTo>
                    <a:pt x="48" y="22"/>
                  </a:lnTo>
                  <a:lnTo>
                    <a:pt x="50" y="29"/>
                  </a:lnTo>
                  <a:lnTo>
                    <a:pt x="51" y="36"/>
                  </a:lnTo>
                  <a:lnTo>
                    <a:pt x="52" y="42"/>
                  </a:lnTo>
                  <a:lnTo>
                    <a:pt x="50" y="50"/>
                  </a:lnTo>
                  <a:lnTo>
                    <a:pt x="48" y="58"/>
                  </a:lnTo>
                  <a:lnTo>
                    <a:pt x="43" y="66"/>
                  </a:lnTo>
                  <a:lnTo>
                    <a:pt x="36" y="73"/>
                  </a:lnTo>
                  <a:lnTo>
                    <a:pt x="26" y="78"/>
                  </a:lnTo>
                  <a:lnTo>
                    <a:pt x="19" y="82"/>
                  </a:lnTo>
                  <a:lnTo>
                    <a:pt x="65" y="78"/>
                  </a:lnTo>
                  <a:lnTo>
                    <a:pt x="117" y="72"/>
                  </a:lnTo>
                  <a:lnTo>
                    <a:pt x="199" y="68"/>
                  </a:lnTo>
                  <a:lnTo>
                    <a:pt x="267" y="64"/>
                  </a:lnTo>
                  <a:lnTo>
                    <a:pt x="348" y="64"/>
                  </a:lnTo>
                  <a:lnTo>
                    <a:pt x="438" y="66"/>
                  </a:lnTo>
                  <a:lnTo>
                    <a:pt x="549" y="68"/>
                  </a:lnTo>
                  <a:lnTo>
                    <a:pt x="655" y="74"/>
                  </a:lnTo>
                  <a:lnTo>
                    <a:pt x="699" y="80"/>
                  </a:lnTo>
                  <a:lnTo>
                    <a:pt x="711" y="81"/>
                  </a:lnTo>
                  <a:lnTo>
                    <a:pt x="725" y="82"/>
                  </a:lnTo>
                  <a:lnTo>
                    <a:pt x="734" y="80"/>
                  </a:lnTo>
                  <a:lnTo>
                    <a:pt x="742" y="74"/>
                  </a:lnTo>
                  <a:lnTo>
                    <a:pt x="747" y="66"/>
                  </a:lnTo>
                  <a:lnTo>
                    <a:pt x="749" y="60"/>
                  </a:lnTo>
                  <a:lnTo>
                    <a:pt x="750" y="53"/>
                  </a:lnTo>
                  <a:lnTo>
                    <a:pt x="748" y="40"/>
                  </a:lnTo>
                  <a:lnTo>
                    <a:pt x="745" y="31"/>
                  </a:lnTo>
                  <a:lnTo>
                    <a:pt x="739" y="23"/>
                  </a:lnTo>
                  <a:lnTo>
                    <a:pt x="734" y="17"/>
                  </a:lnTo>
                  <a:lnTo>
                    <a:pt x="728" y="13"/>
                  </a:lnTo>
                  <a:lnTo>
                    <a:pt x="720" y="9"/>
                  </a:lnTo>
                  <a:lnTo>
                    <a:pt x="710" y="6"/>
                  </a:lnTo>
                </a:path>
              </a:pathLst>
            </a:custGeom>
            <a:solidFill>
              <a:srgbClr val="FFFFFF"/>
            </a:solidFill>
            <a:ln w="12700" cap="rnd">
              <a:solidFill>
                <a:srgbClr val="777777"/>
              </a:solidFill>
              <a:round/>
              <a:headEnd/>
              <a:tailEnd/>
            </a:ln>
          </p:spPr>
          <p:txBody>
            <a:bodyPr/>
            <a:lstStyle/>
            <a:p>
              <a:endParaRPr lang="zh-CN" altLang="en-US"/>
            </a:p>
          </p:txBody>
        </p:sp>
      </p:grpSp>
      <p:sp>
        <p:nvSpPr>
          <p:cNvPr id="398" name="Rectangle 330">
            <a:extLst>
              <a:ext uri="{FF2B5EF4-FFF2-40B4-BE49-F238E27FC236}">
                <a16:creationId xmlns:a16="http://schemas.microsoft.com/office/drawing/2014/main" id="{5F35F31C-A948-4B38-B4FE-F3144AC906BC}"/>
              </a:ext>
            </a:extLst>
          </p:cNvPr>
          <p:cNvSpPr>
            <a:spLocks noChangeArrowheads="1"/>
          </p:cNvSpPr>
          <p:nvPr/>
        </p:nvSpPr>
        <p:spPr bwMode="auto">
          <a:xfrm>
            <a:off x="5782047" y="2453927"/>
            <a:ext cx="10953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800">
                <a:latin typeface="Arial" panose="020B0604020202020204" pitchFamily="34" charset="0"/>
                <a:ea typeface="方正楷体简体"/>
                <a:cs typeface="方正楷体简体"/>
              </a:rPr>
              <a:t>开票凭证</a:t>
            </a:r>
            <a:endParaRPr lang="zh-CN" altLang="de-DE" sz="1800">
              <a:latin typeface="Arial" panose="020B0604020202020204" pitchFamily="34" charset="0"/>
              <a:ea typeface="方正楷体简体"/>
              <a:cs typeface="方正楷体简体"/>
            </a:endParaRPr>
          </a:p>
        </p:txBody>
      </p:sp>
      <p:sp>
        <p:nvSpPr>
          <p:cNvPr id="399" name="AutoShape 331">
            <a:extLst>
              <a:ext uri="{FF2B5EF4-FFF2-40B4-BE49-F238E27FC236}">
                <a16:creationId xmlns:a16="http://schemas.microsoft.com/office/drawing/2014/main" id="{08C0103A-CE21-43D9-82C3-2B80CFD7AF5A}"/>
              </a:ext>
            </a:extLst>
          </p:cNvPr>
          <p:cNvSpPr>
            <a:spLocks noChangeArrowheads="1"/>
          </p:cNvSpPr>
          <p:nvPr/>
        </p:nvSpPr>
        <p:spPr bwMode="auto">
          <a:xfrm>
            <a:off x="6948859" y="2366615"/>
            <a:ext cx="1277938" cy="839787"/>
          </a:xfrm>
          <a:prstGeom prst="notchedRightArrow">
            <a:avLst>
              <a:gd name="adj1" fmla="val 50000"/>
              <a:gd name="adj2" fmla="val 38044"/>
            </a:avLst>
          </a:prstGeom>
          <a:solidFill>
            <a:schemeClr val="hlink"/>
          </a:solidFill>
          <a:ln w="12700">
            <a:solidFill>
              <a:schemeClr val="tx1"/>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Tree>
    <p:extLst>
      <p:ext uri="{BB962C8B-B14F-4D97-AF65-F5344CB8AC3E}">
        <p14:creationId xmlns:p14="http://schemas.microsoft.com/office/powerpoint/2010/main" val="66768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管理会计 </a:t>
            </a:r>
            <a:r>
              <a:rPr lang="en-US" altLang="zh-CN" dirty="0"/>
              <a:t>– </a:t>
            </a:r>
            <a:r>
              <a:rPr lang="zh-CN" altLang="en-US" dirty="0"/>
              <a:t>系统概念</a:t>
            </a:r>
            <a:r>
              <a:rPr lang="en-US" altLang="zh-CN" dirty="0"/>
              <a:t> 2</a:t>
            </a:r>
            <a:endParaRPr lang="en-US" b="0" dirty="0"/>
          </a:p>
        </p:txBody>
      </p:sp>
      <p:grpSp>
        <p:nvGrpSpPr>
          <p:cNvPr id="15" name="Group 1040">
            <a:extLst>
              <a:ext uri="{FF2B5EF4-FFF2-40B4-BE49-F238E27FC236}">
                <a16:creationId xmlns:a16="http://schemas.microsoft.com/office/drawing/2014/main" id="{1942244A-02D9-4DCE-A84A-5595194EBFFB}"/>
              </a:ext>
            </a:extLst>
          </p:cNvPr>
          <p:cNvGrpSpPr>
            <a:grpSpLocks/>
          </p:cNvGrpSpPr>
          <p:nvPr/>
        </p:nvGrpSpPr>
        <p:grpSpPr bwMode="auto">
          <a:xfrm>
            <a:off x="3431704" y="1608931"/>
            <a:ext cx="1158875" cy="1201738"/>
            <a:chOff x="2246" y="1145"/>
            <a:chExt cx="790" cy="879"/>
          </a:xfrm>
        </p:grpSpPr>
        <p:sp>
          <p:nvSpPr>
            <p:cNvPr id="16" name="Freeform 1041">
              <a:extLst>
                <a:ext uri="{FF2B5EF4-FFF2-40B4-BE49-F238E27FC236}">
                  <a16:creationId xmlns:a16="http://schemas.microsoft.com/office/drawing/2014/main" id="{8F526B87-6F77-4909-8BC3-8FEED7D3126B}"/>
                </a:ext>
              </a:extLst>
            </p:cNvPr>
            <p:cNvSpPr>
              <a:spLocks/>
            </p:cNvSpPr>
            <p:nvPr/>
          </p:nvSpPr>
          <p:spPr bwMode="auto">
            <a:xfrm>
              <a:off x="2630" y="1494"/>
              <a:ext cx="347" cy="528"/>
            </a:xfrm>
            <a:custGeom>
              <a:avLst/>
              <a:gdLst>
                <a:gd name="T0" fmla="*/ 346 w 347"/>
                <a:gd name="T1" fmla="*/ 0 h 528"/>
                <a:gd name="T2" fmla="*/ 0 w 347"/>
                <a:gd name="T3" fmla="*/ 347 h 528"/>
                <a:gd name="T4" fmla="*/ 0 w 347"/>
                <a:gd name="T5" fmla="*/ 527 h 528"/>
                <a:gd name="T6" fmla="*/ 346 w 347"/>
                <a:gd name="T7" fmla="*/ 177 h 528"/>
                <a:gd name="T8" fmla="*/ 346 w 347"/>
                <a:gd name="T9" fmla="*/ 0 h 5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7" h="528">
                  <a:moveTo>
                    <a:pt x="346" y="0"/>
                  </a:moveTo>
                  <a:lnTo>
                    <a:pt x="0" y="347"/>
                  </a:lnTo>
                  <a:lnTo>
                    <a:pt x="0" y="527"/>
                  </a:lnTo>
                  <a:lnTo>
                    <a:pt x="346" y="177"/>
                  </a:lnTo>
                  <a:lnTo>
                    <a:pt x="346" y="0"/>
                  </a:lnTo>
                </a:path>
              </a:pathLst>
            </a:custGeom>
            <a:solidFill>
              <a:srgbClr val="DDDDDD"/>
            </a:solidFill>
            <a:ln w="12700" cap="rnd" cmpd="sng">
              <a:solidFill>
                <a:srgbClr val="FFFFFF"/>
              </a:solidFill>
              <a:prstDash val="solid"/>
              <a:round/>
              <a:headEnd type="none" w="med" len="med"/>
              <a:tailEnd type="none" w="med" len="med"/>
            </a:ln>
          </p:spPr>
          <p:txBody>
            <a:bodyPr/>
            <a:lstStyle/>
            <a:p>
              <a:endParaRPr lang="zh-CN" altLang="en-US"/>
            </a:p>
          </p:txBody>
        </p:sp>
        <p:sp>
          <p:nvSpPr>
            <p:cNvPr id="17" name="Freeform 1042">
              <a:extLst>
                <a:ext uri="{FF2B5EF4-FFF2-40B4-BE49-F238E27FC236}">
                  <a16:creationId xmlns:a16="http://schemas.microsoft.com/office/drawing/2014/main" id="{74719C88-571F-460B-914F-10D5470B10CC}"/>
                </a:ext>
              </a:extLst>
            </p:cNvPr>
            <p:cNvSpPr>
              <a:spLocks/>
            </p:cNvSpPr>
            <p:nvPr/>
          </p:nvSpPr>
          <p:spPr bwMode="auto">
            <a:xfrm>
              <a:off x="2277" y="1145"/>
              <a:ext cx="703" cy="695"/>
            </a:xfrm>
            <a:custGeom>
              <a:avLst/>
              <a:gdLst>
                <a:gd name="T0" fmla="*/ 353 w 703"/>
                <a:gd name="T1" fmla="*/ 694 h 695"/>
                <a:gd name="T2" fmla="*/ 702 w 703"/>
                <a:gd name="T3" fmla="*/ 349 h 695"/>
                <a:gd name="T4" fmla="*/ 353 w 703"/>
                <a:gd name="T5" fmla="*/ 0 h 695"/>
                <a:gd name="T6" fmla="*/ 0 w 703"/>
                <a:gd name="T7" fmla="*/ 349 h 695"/>
                <a:gd name="T8" fmla="*/ 353 w 703"/>
                <a:gd name="T9" fmla="*/ 694 h 6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3" h="695">
                  <a:moveTo>
                    <a:pt x="353" y="694"/>
                  </a:moveTo>
                  <a:lnTo>
                    <a:pt x="702" y="349"/>
                  </a:lnTo>
                  <a:lnTo>
                    <a:pt x="353" y="0"/>
                  </a:lnTo>
                  <a:lnTo>
                    <a:pt x="0" y="349"/>
                  </a:lnTo>
                  <a:lnTo>
                    <a:pt x="353" y="694"/>
                  </a:lnTo>
                </a:path>
              </a:pathLst>
            </a:custGeom>
            <a:solidFill>
              <a:srgbClr val="DDDDDD"/>
            </a:solidFill>
            <a:ln w="12700" cap="rnd" cmpd="sng">
              <a:solidFill>
                <a:srgbClr val="FFFFFF"/>
              </a:solidFill>
              <a:prstDash val="solid"/>
              <a:round/>
              <a:headEnd type="none" w="med" len="med"/>
              <a:tailEnd type="none" w="med" len="med"/>
            </a:ln>
          </p:spPr>
          <p:txBody>
            <a:bodyPr/>
            <a:lstStyle/>
            <a:p>
              <a:endParaRPr lang="zh-CN" altLang="en-US"/>
            </a:p>
          </p:txBody>
        </p:sp>
        <p:sp>
          <p:nvSpPr>
            <p:cNvPr id="18" name="Freeform 1043">
              <a:extLst>
                <a:ext uri="{FF2B5EF4-FFF2-40B4-BE49-F238E27FC236}">
                  <a16:creationId xmlns:a16="http://schemas.microsoft.com/office/drawing/2014/main" id="{DBF0FC09-40B0-4880-BF30-837FE1459D8A}"/>
                </a:ext>
              </a:extLst>
            </p:cNvPr>
            <p:cNvSpPr>
              <a:spLocks/>
            </p:cNvSpPr>
            <p:nvPr/>
          </p:nvSpPr>
          <p:spPr bwMode="auto">
            <a:xfrm>
              <a:off x="2279" y="1497"/>
              <a:ext cx="349" cy="527"/>
            </a:xfrm>
            <a:custGeom>
              <a:avLst/>
              <a:gdLst>
                <a:gd name="T0" fmla="*/ 0 w 349"/>
                <a:gd name="T1" fmla="*/ 0 h 527"/>
                <a:gd name="T2" fmla="*/ 348 w 349"/>
                <a:gd name="T3" fmla="*/ 344 h 527"/>
                <a:gd name="T4" fmla="*/ 348 w 349"/>
                <a:gd name="T5" fmla="*/ 526 h 527"/>
                <a:gd name="T6" fmla="*/ 0 w 349"/>
                <a:gd name="T7" fmla="*/ 172 h 527"/>
                <a:gd name="T8" fmla="*/ 0 w 349"/>
                <a:gd name="T9" fmla="*/ 0 h 5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9" h="527">
                  <a:moveTo>
                    <a:pt x="0" y="0"/>
                  </a:moveTo>
                  <a:lnTo>
                    <a:pt x="348" y="344"/>
                  </a:lnTo>
                  <a:lnTo>
                    <a:pt x="348" y="526"/>
                  </a:lnTo>
                  <a:lnTo>
                    <a:pt x="0" y="172"/>
                  </a:lnTo>
                  <a:lnTo>
                    <a:pt x="0" y="0"/>
                  </a:lnTo>
                </a:path>
              </a:pathLst>
            </a:custGeom>
            <a:solidFill>
              <a:srgbClr val="808080"/>
            </a:solidFill>
            <a:ln w="12700" cap="rnd" cmpd="sng">
              <a:solidFill>
                <a:srgbClr val="FFFFFF"/>
              </a:solidFill>
              <a:prstDash val="solid"/>
              <a:round/>
              <a:headEnd type="none" w="med" len="med"/>
              <a:tailEnd type="none" w="med" len="med"/>
            </a:ln>
          </p:spPr>
          <p:txBody>
            <a:bodyPr/>
            <a:lstStyle/>
            <a:p>
              <a:endParaRPr lang="zh-CN" altLang="en-US"/>
            </a:p>
          </p:txBody>
        </p:sp>
        <p:sp>
          <p:nvSpPr>
            <p:cNvPr id="19" name="Rectangle 1044">
              <a:extLst>
                <a:ext uri="{FF2B5EF4-FFF2-40B4-BE49-F238E27FC236}">
                  <a16:creationId xmlns:a16="http://schemas.microsoft.com/office/drawing/2014/main" id="{3B27D69E-D23E-41D0-A720-74C6FFC77EDC}"/>
                </a:ext>
              </a:extLst>
            </p:cNvPr>
            <p:cNvSpPr>
              <a:spLocks noChangeArrowheads="1"/>
            </p:cNvSpPr>
            <p:nvPr/>
          </p:nvSpPr>
          <p:spPr bwMode="auto">
            <a:xfrm>
              <a:off x="2246" y="1331"/>
              <a:ext cx="790" cy="49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defRPr/>
              </a:pPr>
              <a:r>
                <a:rPr lang="zh-CN" altLang="en-US" sz="1900">
                  <a:solidFill>
                    <a:srgbClr val="0000FF"/>
                  </a:solidFill>
                  <a:effectLst>
                    <a:outerShdw blurRad="38100" dist="38100" dir="2700000" algn="tl">
                      <a:srgbClr val="C0C0C0"/>
                    </a:outerShdw>
                  </a:effectLst>
                  <a:latin typeface="华文仿宋" pitchFamily="2" charset="-122"/>
                  <a:ea typeface="华文仿宋" pitchFamily="2" charset="-122"/>
                </a:rPr>
                <a:t>利润中心</a:t>
              </a:r>
            </a:p>
            <a:p>
              <a:pPr algn="ctr">
                <a:defRPr/>
              </a:pPr>
              <a:r>
                <a:rPr lang="zh-CN" altLang="en-US" sz="1900">
                  <a:solidFill>
                    <a:srgbClr val="0000FF"/>
                  </a:solidFill>
                  <a:effectLst>
                    <a:outerShdw blurRad="38100" dist="38100" dir="2700000" algn="tl">
                      <a:srgbClr val="C0C0C0"/>
                    </a:outerShdw>
                  </a:effectLst>
                  <a:latin typeface="华文仿宋" pitchFamily="2" charset="-122"/>
                  <a:ea typeface="华文仿宋" pitchFamily="2" charset="-122"/>
                </a:rPr>
                <a:t>会计</a:t>
              </a:r>
              <a:endParaRPr lang="en-US" altLang="zh-CN" sz="1900">
                <a:solidFill>
                  <a:srgbClr val="0000FF"/>
                </a:solidFill>
                <a:effectLst>
                  <a:outerShdw blurRad="38100" dist="38100" dir="2700000" algn="tl">
                    <a:srgbClr val="C0C0C0"/>
                  </a:outerShdw>
                </a:effectLst>
                <a:latin typeface="华文仿宋" pitchFamily="2" charset="-122"/>
                <a:ea typeface="华文仿宋" pitchFamily="2" charset="-122"/>
              </a:endParaRPr>
            </a:p>
          </p:txBody>
        </p:sp>
      </p:grpSp>
      <p:grpSp>
        <p:nvGrpSpPr>
          <p:cNvPr id="20" name="Group 1045">
            <a:extLst>
              <a:ext uri="{FF2B5EF4-FFF2-40B4-BE49-F238E27FC236}">
                <a16:creationId xmlns:a16="http://schemas.microsoft.com/office/drawing/2014/main" id="{1270F0C6-41D4-4C2F-875B-1FC429AD4B8D}"/>
              </a:ext>
            </a:extLst>
          </p:cNvPr>
          <p:cNvGrpSpPr>
            <a:grpSpLocks/>
          </p:cNvGrpSpPr>
          <p:nvPr/>
        </p:nvGrpSpPr>
        <p:grpSpPr bwMode="auto">
          <a:xfrm>
            <a:off x="3444404" y="3599656"/>
            <a:ext cx="1158875" cy="1201738"/>
            <a:chOff x="2246" y="1145"/>
            <a:chExt cx="790" cy="879"/>
          </a:xfrm>
        </p:grpSpPr>
        <p:sp>
          <p:nvSpPr>
            <p:cNvPr id="21" name="Freeform 1046">
              <a:extLst>
                <a:ext uri="{FF2B5EF4-FFF2-40B4-BE49-F238E27FC236}">
                  <a16:creationId xmlns:a16="http://schemas.microsoft.com/office/drawing/2014/main" id="{7B47864D-6366-4E09-B7C3-1F7365CB6876}"/>
                </a:ext>
              </a:extLst>
            </p:cNvPr>
            <p:cNvSpPr>
              <a:spLocks/>
            </p:cNvSpPr>
            <p:nvPr/>
          </p:nvSpPr>
          <p:spPr bwMode="auto">
            <a:xfrm>
              <a:off x="2630" y="1494"/>
              <a:ext cx="347" cy="528"/>
            </a:xfrm>
            <a:custGeom>
              <a:avLst/>
              <a:gdLst>
                <a:gd name="T0" fmla="*/ 346 w 347"/>
                <a:gd name="T1" fmla="*/ 0 h 528"/>
                <a:gd name="T2" fmla="*/ 0 w 347"/>
                <a:gd name="T3" fmla="*/ 347 h 528"/>
                <a:gd name="T4" fmla="*/ 0 w 347"/>
                <a:gd name="T5" fmla="*/ 527 h 528"/>
                <a:gd name="T6" fmla="*/ 346 w 347"/>
                <a:gd name="T7" fmla="*/ 177 h 528"/>
                <a:gd name="T8" fmla="*/ 346 w 347"/>
                <a:gd name="T9" fmla="*/ 0 h 5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7" h="528">
                  <a:moveTo>
                    <a:pt x="346" y="0"/>
                  </a:moveTo>
                  <a:lnTo>
                    <a:pt x="0" y="347"/>
                  </a:lnTo>
                  <a:lnTo>
                    <a:pt x="0" y="527"/>
                  </a:lnTo>
                  <a:lnTo>
                    <a:pt x="346" y="177"/>
                  </a:lnTo>
                  <a:lnTo>
                    <a:pt x="346" y="0"/>
                  </a:lnTo>
                </a:path>
              </a:pathLst>
            </a:custGeom>
            <a:solidFill>
              <a:srgbClr val="DDDDDD"/>
            </a:solidFill>
            <a:ln w="12700" cap="rnd" cmpd="sng">
              <a:solidFill>
                <a:srgbClr val="FFFFFF"/>
              </a:solidFill>
              <a:prstDash val="solid"/>
              <a:round/>
              <a:headEnd type="none" w="med" len="med"/>
              <a:tailEnd type="none" w="med" len="med"/>
            </a:ln>
          </p:spPr>
          <p:txBody>
            <a:bodyPr/>
            <a:lstStyle/>
            <a:p>
              <a:endParaRPr lang="zh-CN" altLang="en-US"/>
            </a:p>
          </p:txBody>
        </p:sp>
        <p:sp>
          <p:nvSpPr>
            <p:cNvPr id="22" name="Freeform 1047">
              <a:extLst>
                <a:ext uri="{FF2B5EF4-FFF2-40B4-BE49-F238E27FC236}">
                  <a16:creationId xmlns:a16="http://schemas.microsoft.com/office/drawing/2014/main" id="{F44E7D55-1CD1-403F-AFA2-3342FD369D77}"/>
                </a:ext>
              </a:extLst>
            </p:cNvPr>
            <p:cNvSpPr>
              <a:spLocks/>
            </p:cNvSpPr>
            <p:nvPr/>
          </p:nvSpPr>
          <p:spPr bwMode="auto">
            <a:xfrm>
              <a:off x="2277" y="1145"/>
              <a:ext cx="703" cy="695"/>
            </a:xfrm>
            <a:custGeom>
              <a:avLst/>
              <a:gdLst>
                <a:gd name="T0" fmla="*/ 353 w 703"/>
                <a:gd name="T1" fmla="*/ 694 h 695"/>
                <a:gd name="T2" fmla="*/ 702 w 703"/>
                <a:gd name="T3" fmla="*/ 349 h 695"/>
                <a:gd name="T4" fmla="*/ 353 w 703"/>
                <a:gd name="T5" fmla="*/ 0 h 695"/>
                <a:gd name="T6" fmla="*/ 0 w 703"/>
                <a:gd name="T7" fmla="*/ 349 h 695"/>
                <a:gd name="T8" fmla="*/ 353 w 703"/>
                <a:gd name="T9" fmla="*/ 694 h 6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3" h="695">
                  <a:moveTo>
                    <a:pt x="353" y="694"/>
                  </a:moveTo>
                  <a:lnTo>
                    <a:pt x="702" y="349"/>
                  </a:lnTo>
                  <a:lnTo>
                    <a:pt x="353" y="0"/>
                  </a:lnTo>
                  <a:lnTo>
                    <a:pt x="0" y="349"/>
                  </a:lnTo>
                  <a:lnTo>
                    <a:pt x="353" y="694"/>
                  </a:lnTo>
                </a:path>
              </a:pathLst>
            </a:custGeom>
            <a:solidFill>
              <a:srgbClr val="DDDDDD"/>
            </a:solidFill>
            <a:ln w="12700" cap="rnd" cmpd="sng">
              <a:solidFill>
                <a:srgbClr val="FFFFFF"/>
              </a:solidFill>
              <a:prstDash val="solid"/>
              <a:round/>
              <a:headEnd type="none" w="med" len="med"/>
              <a:tailEnd type="none" w="med" len="med"/>
            </a:ln>
          </p:spPr>
          <p:txBody>
            <a:bodyPr/>
            <a:lstStyle/>
            <a:p>
              <a:endParaRPr lang="zh-CN" altLang="en-US"/>
            </a:p>
          </p:txBody>
        </p:sp>
        <p:sp>
          <p:nvSpPr>
            <p:cNvPr id="23" name="Freeform 1048">
              <a:extLst>
                <a:ext uri="{FF2B5EF4-FFF2-40B4-BE49-F238E27FC236}">
                  <a16:creationId xmlns:a16="http://schemas.microsoft.com/office/drawing/2014/main" id="{0EEC82E8-9D26-4E8A-A9D5-0A82B5557D12}"/>
                </a:ext>
              </a:extLst>
            </p:cNvPr>
            <p:cNvSpPr>
              <a:spLocks/>
            </p:cNvSpPr>
            <p:nvPr/>
          </p:nvSpPr>
          <p:spPr bwMode="auto">
            <a:xfrm>
              <a:off x="2279" y="1497"/>
              <a:ext cx="349" cy="527"/>
            </a:xfrm>
            <a:custGeom>
              <a:avLst/>
              <a:gdLst>
                <a:gd name="T0" fmla="*/ 0 w 349"/>
                <a:gd name="T1" fmla="*/ 0 h 527"/>
                <a:gd name="T2" fmla="*/ 348 w 349"/>
                <a:gd name="T3" fmla="*/ 344 h 527"/>
                <a:gd name="T4" fmla="*/ 348 w 349"/>
                <a:gd name="T5" fmla="*/ 526 h 527"/>
                <a:gd name="T6" fmla="*/ 0 w 349"/>
                <a:gd name="T7" fmla="*/ 172 h 527"/>
                <a:gd name="T8" fmla="*/ 0 w 349"/>
                <a:gd name="T9" fmla="*/ 0 h 5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9" h="527">
                  <a:moveTo>
                    <a:pt x="0" y="0"/>
                  </a:moveTo>
                  <a:lnTo>
                    <a:pt x="348" y="344"/>
                  </a:lnTo>
                  <a:lnTo>
                    <a:pt x="348" y="526"/>
                  </a:lnTo>
                  <a:lnTo>
                    <a:pt x="0" y="172"/>
                  </a:lnTo>
                  <a:lnTo>
                    <a:pt x="0" y="0"/>
                  </a:lnTo>
                </a:path>
              </a:pathLst>
            </a:custGeom>
            <a:solidFill>
              <a:srgbClr val="808080"/>
            </a:solidFill>
            <a:ln w="12700" cap="rnd" cmpd="sng">
              <a:solidFill>
                <a:srgbClr val="FFFFFF"/>
              </a:solidFill>
              <a:prstDash val="solid"/>
              <a:round/>
              <a:headEnd type="none" w="med" len="med"/>
              <a:tailEnd type="none" w="med" len="med"/>
            </a:ln>
          </p:spPr>
          <p:txBody>
            <a:bodyPr/>
            <a:lstStyle/>
            <a:p>
              <a:endParaRPr lang="zh-CN" altLang="en-US"/>
            </a:p>
          </p:txBody>
        </p:sp>
        <p:sp>
          <p:nvSpPr>
            <p:cNvPr id="24" name="Rectangle 1049">
              <a:extLst>
                <a:ext uri="{FF2B5EF4-FFF2-40B4-BE49-F238E27FC236}">
                  <a16:creationId xmlns:a16="http://schemas.microsoft.com/office/drawing/2014/main" id="{631B6411-1D1F-4C80-B535-45DEFF9564E4}"/>
                </a:ext>
              </a:extLst>
            </p:cNvPr>
            <p:cNvSpPr>
              <a:spLocks noChangeArrowheads="1"/>
            </p:cNvSpPr>
            <p:nvPr/>
          </p:nvSpPr>
          <p:spPr bwMode="auto">
            <a:xfrm>
              <a:off x="2246" y="1331"/>
              <a:ext cx="790" cy="49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defRPr/>
              </a:pPr>
              <a:r>
                <a:rPr lang="zh-CN" altLang="en-US" sz="1900" dirty="0">
                  <a:solidFill>
                    <a:srgbClr val="0000FF"/>
                  </a:solidFill>
                  <a:effectLst>
                    <a:outerShdw blurRad="38100" dist="38100" dir="2700000" algn="tl">
                      <a:srgbClr val="C0C0C0"/>
                    </a:outerShdw>
                  </a:effectLst>
                  <a:latin typeface="华文仿宋" pitchFamily="2" charset="-122"/>
                  <a:ea typeface="华文仿宋" pitchFamily="2" charset="-122"/>
                </a:rPr>
                <a:t>获利能力</a:t>
              </a:r>
            </a:p>
            <a:p>
              <a:pPr algn="ctr">
                <a:defRPr/>
              </a:pPr>
              <a:r>
                <a:rPr lang="zh-CN" altLang="en-US" sz="1900" dirty="0">
                  <a:solidFill>
                    <a:srgbClr val="0000FF"/>
                  </a:solidFill>
                  <a:effectLst>
                    <a:outerShdw blurRad="38100" dist="38100" dir="2700000" algn="tl">
                      <a:srgbClr val="C0C0C0"/>
                    </a:outerShdw>
                  </a:effectLst>
                  <a:latin typeface="华文仿宋" pitchFamily="2" charset="-122"/>
                  <a:ea typeface="华文仿宋" pitchFamily="2" charset="-122"/>
                </a:rPr>
                <a:t>分析</a:t>
              </a:r>
              <a:endParaRPr lang="en-US" altLang="zh-CN" sz="1900" dirty="0">
                <a:solidFill>
                  <a:srgbClr val="0000FF"/>
                </a:solidFill>
                <a:effectLst>
                  <a:outerShdw blurRad="38100" dist="38100" dir="2700000" algn="tl">
                    <a:srgbClr val="C0C0C0"/>
                  </a:outerShdw>
                </a:effectLst>
                <a:latin typeface="华文仿宋" pitchFamily="2" charset="-122"/>
                <a:ea typeface="华文仿宋" pitchFamily="2" charset="-122"/>
              </a:endParaRPr>
            </a:p>
          </p:txBody>
        </p:sp>
      </p:grpSp>
      <p:sp>
        <p:nvSpPr>
          <p:cNvPr id="25" name="Rectangle 1050">
            <a:extLst>
              <a:ext uri="{FF2B5EF4-FFF2-40B4-BE49-F238E27FC236}">
                <a16:creationId xmlns:a16="http://schemas.microsoft.com/office/drawing/2014/main" id="{86E23D7B-6264-4646-ADCD-6FCEFE2BA888}"/>
              </a:ext>
            </a:extLst>
          </p:cNvPr>
          <p:cNvSpPr>
            <a:spLocks noChangeArrowheads="1"/>
          </p:cNvSpPr>
          <p:nvPr/>
        </p:nvSpPr>
        <p:spPr bwMode="auto">
          <a:xfrm>
            <a:off x="4520729" y="3012281"/>
            <a:ext cx="6973888" cy="256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just">
              <a:spcBef>
                <a:spcPct val="0"/>
              </a:spcBef>
              <a:buClrTx/>
              <a:buFontTx/>
              <a:buNone/>
            </a:pPr>
            <a:endParaRPr lang="zh-CN" altLang="en-GB" sz="1800">
              <a:latin typeface="华文仿宋" panose="02010600040101010101" pitchFamily="2" charset="-122"/>
              <a:ea typeface="华文仿宋" panose="02010600040101010101" pitchFamily="2" charset="-122"/>
            </a:endParaRPr>
          </a:p>
          <a:p>
            <a:pPr algn="just">
              <a:spcBef>
                <a:spcPct val="0"/>
              </a:spcBef>
              <a:buClrTx/>
              <a:buFontTx/>
              <a:buNone/>
            </a:pPr>
            <a:r>
              <a:rPr lang="zh-CN" altLang="en-US" sz="1800">
                <a:latin typeface="华文仿宋" panose="02010600040101010101" pitchFamily="2" charset="-122"/>
                <a:ea typeface="华文仿宋" panose="02010600040101010101" pitchFamily="2" charset="-122"/>
              </a:rPr>
              <a:t>获利能力分析的主要目的是从外部市场的角度分析企业行为对经营利润的影响。它可以帮助我们了解在不同市场（例如：按产品划分或者按客户划分）方面企业的获利能力以及这些数据在一个期间内是如何变化的。这也可以为管理层提供重要的、战略性的经营信息，并提供可靠的数据以支持对公司未来至关重要的经营决策过程。</a:t>
            </a:r>
            <a:r>
              <a:rPr lang="zh-CN" altLang="en-GB" sz="1800">
                <a:latin typeface="华文仿宋" panose="02010600040101010101" pitchFamily="2" charset="-122"/>
                <a:ea typeface="华文仿宋" panose="02010600040101010101" pitchFamily="2" charset="-122"/>
              </a:rPr>
              <a:t>获利能力分析模块整合了财务数据和后勤业务数据，其可用的下溯报表分析工具可以满足获利能力多维数据分析的需求。</a:t>
            </a:r>
            <a:r>
              <a:rPr lang="zh-CN" altLang="en-US" sz="1800">
                <a:latin typeface="华文仿宋" panose="02010600040101010101" pitchFamily="2" charset="-122"/>
                <a:ea typeface="华文仿宋" panose="02010600040101010101" pitchFamily="2" charset="-122"/>
              </a:rPr>
              <a:t> </a:t>
            </a:r>
            <a:endParaRPr lang="zh-CN" altLang="en-GB" sz="1800">
              <a:latin typeface="华文仿宋" panose="02010600040101010101" pitchFamily="2" charset="-122"/>
              <a:ea typeface="华文仿宋" panose="02010600040101010101" pitchFamily="2" charset="-122"/>
            </a:endParaRPr>
          </a:p>
          <a:p>
            <a:pPr algn="just">
              <a:spcBef>
                <a:spcPct val="0"/>
              </a:spcBef>
              <a:buClrTx/>
              <a:buFontTx/>
              <a:buNone/>
            </a:pPr>
            <a:endParaRPr lang="zh-CN" altLang="en-GB" sz="1800">
              <a:latin typeface="华文仿宋" panose="02010600040101010101" pitchFamily="2" charset="-122"/>
              <a:ea typeface="华文仿宋" panose="02010600040101010101" pitchFamily="2" charset="-122"/>
            </a:endParaRPr>
          </a:p>
        </p:txBody>
      </p:sp>
      <p:sp>
        <p:nvSpPr>
          <p:cNvPr id="26" name="Rectangle 1052">
            <a:extLst>
              <a:ext uri="{FF2B5EF4-FFF2-40B4-BE49-F238E27FC236}">
                <a16:creationId xmlns:a16="http://schemas.microsoft.com/office/drawing/2014/main" id="{F895744E-2115-423B-9D1D-216290202240}"/>
              </a:ext>
            </a:extLst>
          </p:cNvPr>
          <p:cNvSpPr>
            <a:spLocks noChangeArrowheads="1"/>
          </p:cNvSpPr>
          <p:nvPr/>
        </p:nvSpPr>
        <p:spPr bwMode="auto">
          <a:xfrm>
            <a:off x="4600104" y="1124744"/>
            <a:ext cx="7159625"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just">
              <a:spcBef>
                <a:spcPct val="0"/>
              </a:spcBef>
              <a:buClrTx/>
              <a:buFontTx/>
              <a:buNone/>
            </a:pPr>
            <a:endParaRPr lang="zh-CN" altLang="en-GB" sz="1800">
              <a:latin typeface="华文仿宋" panose="02010600040101010101" pitchFamily="2" charset="-122"/>
              <a:ea typeface="华文仿宋" panose="02010600040101010101" pitchFamily="2" charset="-122"/>
            </a:endParaRPr>
          </a:p>
          <a:p>
            <a:pPr algn="just">
              <a:spcBef>
                <a:spcPct val="0"/>
              </a:spcBef>
              <a:buClrTx/>
              <a:buFontTx/>
              <a:buNone/>
            </a:pPr>
            <a:r>
              <a:rPr lang="zh-CN" altLang="en-US" sz="1800">
                <a:latin typeface="华文仿宋" panose="02010600040101010101" pitchFamily="2" charset="-122"/>
                <a:ea typeface="华文仿宋" panose="02010600040101010101" pitchFamily="2" charset="-122"/>
              </a:rPr>
              <a:t>利润中心会计的主要目的是从内部的角度确定各利润中心的经营利润。此外，通过把资产负债表行项转入利润中心会计，您还可以按利润中心显示其它关键指标(投资收益率、流动资产、现金流量等)。这可以为管理层提供重要的、战略性的计划信息，并提供可靠的数据以支持对公司未来至关重要的投资决策过程。 </a:t>
            </a:r>
            <a:endParaRPr lang="zh-CN" altLang="en-GB" sz="1800">
              <a:latin typeface="华文仿宋" panose="02010600040101010101" pitchFamily="2" charset="-122"/>
              <a:ea typeface="华文仿宋" panose="02010600040101010101" pitchFamily="2" charset="-122"/>
            </a:endParaRPr>
          </a:p>
          <a:p>
            <a:pPr>
              <a:spcBef>
                <a:spcPct val="0"/>
              </a:spcBef>
              <a:buClrTx/>
              <a:buFontTx/>
              <a:buNone/>
            </a:pPr>
            <a:endParaRPr lang="zh-CN" altLang="en-GB" sz="1800">
              <a:latin typeface="华文仿宋" panose="02010600040101010101" pitchFamily="2" charset="-122"/>
              <a:ea typeface="华文仿宋" panose="02010600040101010101" pitchFamily="2" charset="-122"/>
            </a:endParaRPr>
          </a:p>
        </p:txBody>
      </p:sp>
    </p:spTree>
    <p:extLst>
      <p:ext uri="{BB962C8B-B14F-4D97-AF65-F5344CB8AC3E}">
        <p14:creationId xmlns:p14="http://schemas.microsoft.com/office/powerpoint/2010/main" val="28832093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获利能力分析 </a:t>
            </a:r>
            <a:r>
              <a:rPr lang="en-US" altLang="zh-CN" dirty="0"/>
              <a:t>– </a:t>
            </a:r>
            <a:r>
              <a:rPr lang="zh-CN" altLang="en-US" dirty="0"/>
              <a:t>目标</a:t>
            </a:r>
            <a:endParaRPr lang="en-US" b="0" dirty="0"/>
          </a:p>
        </p:txBody>
      </p:sp>
      <p:pic>
        <p:nvPicPr>
          <p:cNvPr id="4" name="Picture 7">
            <a:extLst>
              <a:ext uri="{FF2B5EF4-FFF2-40B4-BE49-F238E27FC236}">
                <a16:creationId xmlns:a16="http://schemas.microsoft.com/office/drawing/2014/main" id="{06683D90-220F-44B9-B99B-908F6C0FE0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0336" y="2516535"/>
            <a:ext cx="2506662"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8">
            <a:extLst>
              <a:ext uri="{FF2B5EF4-FFF2-40B4-BE49-F238E27FC236}">
                <a16:creationId xmlns:a16="http://schemas.microsoft.com/office/drawing/2014/main" id="{AD82625E-19D1-47D6-922F-355772B26C80}"/>
              </a:ext>
            </a:extLst>
          </p:cNvPr>
          <p:cNvGrpSpPr>
            <a:grpSpLocks/>
          </p:cNvGrpSpPr>
          <p:nvPr/>
        </p:nvGrpSpPr>
        <p:grpSpPr bwMode="auto">
          <a:xfrm>
            <a:off x="7728148" y="4105623"/>
            <a:ext cx="1787525" cy="477837"/>
            <a:chOff x="11236" y="11326"/>
            <a:chExt cx="2406" cy="578"/>
          </a:xfrm>
        </p:grpSpPr>
        <p:sp>
          <p:nvSpPr>
            <p:cNvPr id="6" name="Rectangle 9">
              <a:extLst>
                <a:ext uri="{FF2B5EF4-FFF2-40B4-BE49-F238E27FC236}">
                  <a16:creationId xmlns:a16="http://schemas.microsoft.com/office/drawing/2014/main" id="{7656522B-48B1-46C5-8876-F6E94C4E3EA6}"/>
                </a:ext>
              </a:extLst>
            </p:cNvPr>
            <p:cNvSpPr>
              <a:spLocks noChangeArrowheads="1"/>
            </p:cNvSpPr>
            <p:nvPr/>
          </p:nvSpPr>
          <p:spPr bwMode="auto">
            <a:xfrm>
              <a:off x="11236" y="11326"/>
              <a:ext cx="2381" cy="555"/>
            </a:xfrm>
            <a:prstGeom prst="rect">
              <a:avLst/>
            </a:prstGeom>
            <a:solidFill>
              <a:srgbClr val="FFFF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7" name="Rectangle 10">
              <a:extLst>
                <a:ext uri="{FF2B5EF4-FFF2-40B4-BE49-F238E27FC236}">
                  <a16:creationId xmlns:a16="http://schemas.microsoft.com/office/drawing/2014/main" id="{A15586E8-0ADF-4FDF-BBED-6C270283F670}"/>
                </a:ext>
              </a:extLst>
            </p:cNvPr>
            <p:cNvSpPr>
              <a:spLocks noChangeArrowheads="1"/>
            </p:cNvSpPr>
            <p:nvPr/>
          </p:nvSpPr>
          <p:spPr bwMode="auto">
            <a:xfrm>
              <a:off x="11262" y="11349"/>
              <a:ext cx="2380" cy="555"/>
            </a:xfrm>
            <a:prstGeom prst="rect">
              <a:avLst/>
            </a:prstGeom>
            <a:solidFill>
              <a:srgbClr val="9999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8" name="Rectangle 11">
              <a:extLst>
                <a:ext uri="{FF2B5EF4-FFF2-40B4-BE49-F238E27FC236}">
                  <a16:creationId xmlns:a16="http://schemas.microsoft.com/office/drawing/2014/main" id="{200018CD-9D22-45D7-BD3E-776282B2B330}"/>
                </a:ext>
              </a:extLst>
            </p:cNvPr>
            <p:cNvSpPr>
              <a:spLocks noChangeArrowheads="1"/>
            </p:cNvSpPr>
            <p:nvPr/>
          </p:nvSpPr>
          <p:spPr bwMode="auto">
            <a:xfrm>
              <a:off x="11249" y="11337"/>
              <a:ext cx="2380" cy="555"/>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9" name="Group 12">
            <a:extLst>
              <a:ext uri="{FF2B5EF4-FFF2-40B4-BE49-F238E27FC236}">
                <a16:creationId xmlns:a16="http://schemas.microsoft.com/office/drawing/2014/main" id="{0B141AB0-A0A4-4B7F-83A3-9F858B046911}"/>
              </a:ext>
            </a:extLst>
          </p:cNvPr>
          <p:cNvGrpSpPr>
            <a:grpSpLocks/>
          </p:cNvGrpSpPr>
          <p:nvPr/>
        </p:nvGrpSpPr>
        <p:grpSpPr bwMode="auto">
          <a:xfrm>
            <a:off x="8237736" y="2049810"/>
            <a:ext cx="1330325" cy="420688"/>
            <a:chOff x="11921" y="8828"/>
            <a:chExt cx="1792" cy="509"/>
          </a:xfrm>
        </p:grpSpPr>
        <p:sp>
          <p:nvSpPr>
            <p:cNvPr id="10" name="Freeform 13">
              <a:extLst>
                <a:ext uri="{FF2B5EF4-FFF2-40B4-BE49-F238E27FC236}">
                  <a16:creationId xmlns:a16="http://schemas.microsoft.com/office/drawing/2014/main" id="{1EAAFCB9-B49A-4F81-9085-9CCF29BAB1DF}"/>
                </a:ext>
              </a:extLst>
            </p:cNvPr>
            <p:cNvSpPr>
              <a:spLocks/>
            </p:cNvSpPr>
            <p:nvPr/>
          </p:nvSpPr>
          <p:spPr bwMode="auto">
            <a:xfrm>
              <a:off x="11921" y="8828"/>
              <a:ext cx="1766" cy="486"/>
            </a:xfrm>
            <a:custGeom>
              <a:avLst/>
              <a:gdLst>
                <a:gd name="T0" fmla="*/ 67 w 1766"/>
                <a:gd name="T1" fmla="*/ 0 h 486"/>
                <a:gd name="T2" fmla="*/ 41 w 1766"/>
                <a:gd name="T3" fmla="*/ 6 h 486"/>
                <a:gd name="T4" fmla="*/ 19 w 1766"/>
                <a:gd name="T5" fmla="*/ 18 h 486"/>
                <a:gd name="T6" fmla="*/ 6 w 1766"/>
                <a:gd name="T7" fmla="*/ 38 h 486"/>
                <a:gd name="T8" fmla="*/ 0 w 1766"/>
                <a:gd name="T9" fmla="*/ 61 h 486"/>
                <a:gd name="T10" fmla="*/ 0 w 1766"/>
                <a:gd name="T11" fmla="*/ 425 h 486"/>
                <a:gd name="T12" fmla="*/ 6 w 1766"/>
                <a:gd name="T13" fmla="*/ 448 h 486"/>
                <a:gd name="T14" fmla="*/ 19 w 1766"/>
                <a:gd name="T15" fmla="*/ 469 h 486"/>
                <a:gd name="T16" fmla="*/ 41 w 1766"/>
                <a:gd name="T17" fmla="*/ 480 h 486"/>
                <a:gd name="T18" fmla="*/ 67 w 1766"/>
                <a:gd name="T19" fmla="*/ 486 h 486"/>
                <a:gd name="T20" fmla="*/ 1699 w 1766"/>
                <a:gd name="T21" fmla="*/ 486 h 486"/>
                <a:gd name="T22" fmla="*/ 1724 w 1766"/>
                <a:gd name="T23" fmla="*/ 480 h 486"/>
                <a:gd name="T24" fmla="*/ 1747 w 1766"/>
                <a:gd name="T25" fmla="*/ 469 h 486"/>
                <a:gd name="T26" fmla="*/ 1760 w 1766"/>
                <a:gd name="T27" fmla="*/ 448 h 486"/>
                <a:gd name="T28" fmla="*/ 1766 w 1766"/>
                <a:gd name="T29" fmla="*/ 425 h 486"/>
                <a:gd name="T30" fmla="*/ 1766 w 1766"/>
                <a:gd name="T31" fmla="*/ 61 h 486"/>
                <a:gd name="T32" fmla="*/ 1760 w 1766"/>
                <a:gd name="T33" fmla="*/ 38 h 486"/>
                <a:gd name="T34" fmla="*/ 1747 w 1766"/>
                <a:gd name="T35" fmla="*/ 18 h 486"/>
                <a:gd name="T36" fmla="*/ 1724 w 1766"/>
                <a:gd name="T37" fmla="*/ 6 h 486"/>
                <a:gd name="T38" fmla="*/ 1699 w 1766"/>
                <a:gd name="T39" fmla="*/ 0 h 486"/>
                <a:gd name="T40" fmla="*/ 67 w 1766"/>
                <a:gd name="T41" fmla="*/ 0 h 48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766" h="486">
                  <a:moveTo>
                    <a:pt x="67" y="0"/>
                  </a:moveTo>
                  <a:lnTo>
                    <a:pt x="41" y="6"/>
                  </a:lnTo>
                  <a:lnTo>
                    <a:pt x="19" y="18"/>
                  </a:lnTo>
                  <a:lnTo>
                    <a:pt x="6" y="38"/>
                  </a:lnTo>
                  <a:lnTo>
                    <a:pt x="0" y="61"/>
                  </a:lnTo>
                  <a:lnTo>
                    <a:pt x="0" y="425"/>
                  </a:lnTo>
                  <a:lnTo>
                    <a:pt x="6" y="448"/>
                  </a:lnTo>
                  <a:lnTo>
                    <a:pt x="19" y="469"/>
                  </a:lnTo>
                  <a:lnTo>
                    <a:pt x="41" y="480"/>
                  </a:lnTo>
                  <a:lnTo>
                    <a:pt x="67" y="486"/>
                  </a:lnTo>
                  <a:lnTo>
                    <a:pt x="1699" y="486"/>
                  </a:lnTo>
                  <a:lnTo>
                    <a:pt x="1724" y="480"/>
                  </a:lnTo>
                  <a:lnTo>
                    <a:pt x="1747" y="469"/>
                  </a:lnTo>
                  <a:lnTo>
                    <a:pt x="1760" y="448"/>
                  </a:lnTo>
                  <a:lnTo>
                    <a:pt x="1766" y="425"/>
                  </a:lnTo>
                  <a:lnTo>
                    <a:pt x="1766" y="61"/>
                  </a:lnTo>
                  <a:lnTo>
                    <a:pt x="1760" y="38"/>
                  </a:lnTo>
                  <a:lnTo>
                    <a:pt x="1747" y="18"/>
                  </a:lnTo>
                  <a:lnTo>
                    <a:pt x="1724" y="6"/>
                  </a:lnTo>
                  <a:lnTo>
                    <a:pt x="1699" y="0"/>
                  </a:lnTo>
                  <a:lnTo>
                    <a:pt x="67" y="0"/>
                  </a:lnTo>
                  <a:close/>
                </a:path>
              </a:pathLst>
            </a:custGeom>
            <a:solidFill>
              <a:srgbClr val="C2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14">
              <a:extLst>
                <a:ext uri="{FF2B5EF4-FFF2-40B4-BE49-F238E27FC236}">
                  <a16:creationId xmlns:a16="http://schemas.microsoft.com/office/drawing/2014/main" id="{F42D3E18-AC25-4959-84AB-68DC4397482F}"/>
                </a:ext>
              </a:extLst>
            </p:cNvPr>
            <p:cNvSpPr>
              <a:spLocks/>
            </p:cNvSpPr>
            <p:nvPr/>
          </p:nvSpPr>
          <p:spPr bwMode="auto">
            <a:xfrm>
              <a:off x="11946" y="8852"/>
              <a:ext cx="1767" cy="485"/>
            </a:xfrm>
            <a:custGeom>
              <a:avLst/>
              <a:gdLst>
                <a:gd name="T0" fmla="*/ 68 w 1767"/>
                <a:gd name="T1" fmla="*/ 0 h 485"/>
                <a:gd name="T2" fmla="*/ 42 w 1767"/>
                <a:gd name="T3" fmla="*/ 5 h 485"/>
                <a:gd name="T4" fmla="*/ 20 w 1767"/>
                <a:gd name="T5" fmla="*/ 17 h 485"/>
                <a:gd name="T6" fmla="*/ 7 w 1767"/>
                <a:gd name="T7" fmla="*/ 37 h 485"/>
                <a:gd name="T8" fmla="*/ 0 w 1767"/>
                <a:gd name="T9" fmla="*/ 60 h 485"/>
                <a:gd name="T10" fmla="*/ 0 w 1767"/>
                <a:gd name="T11" fmla="*/ 424 h 485"/>
                <a:gd name="T12" fmla="*/ 7 w 1767"/>
                <a:gd name="T13" fmla="*/ 448 h 485"/>
                <a:gd name="T14" fmla="*/ 20 w 1767"/>
                <a:gd name="T15" fmla="*/ 468 h 485"/>
                <a:gd name="T16" fmla="*/ 42 w 1767"/>
                <a:gd name="T17" fmla="*/ 479 h 485"/>
                <a:gd name="T18" fmla="*/ 68 w 1767"/>
                <a:gd name="T19" fmla="*/ 485 h 485"/>
                <a:gd name="T20" fmla="*/ 1699 w 1767"/>
                <a:gd name="T21" fmla="*/ 485 h 485"/>
                <a:gd name="T22" fmla="*/ 1725 w 1767"/>
                <a:gd name="T23" fmla="*/ 479 h 485"/>
                <a:gd name="T24" fmla="*/ 1747 w 1767"/>
                <a:gd name="T25" fmla="*/ 468 h 485"/>
                <a:gd name="T26" fmla="*/ 1760 w 1767"/>
                <a:gd name="T27" fmla="*/ 448 h 485"/>
                <a:gd name="T28" fmla="*/ 1767 w 1767"/>
                <a:gd name="T29" fmla="*/ 424 h 485"/>
                <a:gd name="T30" fmla="*/ 1767 w 1767"/>
                <a:gd name="T31" fmla="*/ 60 h 485"/>
                <a:gd name="T32" fmla="*/ 1760 w 1767"/>
                <a:gd name="T33" fmla="*/ 37 h 485"/>
                <a:gd name="T34" fmla="*/ 1747 w 1767"/>
                <a:gd name="T35" fmla="*/ 17 h 485"/>
                <a:gd name="T36" fmla="*/ 1725 w 1767"/>
                <a:gd name="T37" fmla="*/ 5 h 485"/>
                <a:gd name="T38" fmla="*/ 1699 w 1767"/>
                <a:gd name="T39" fmla="*/ 0 h 485"/>
                <a:gd name="T40" fmla="*/ 68 w 1767"/>
                <a:gd name="T41" fmla="*/ 0 h 4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767" h="485">
                  <a:moveTo>
                    <a:pt x="68" y="0"/>
                  </a:moveTo>
                  <a:lnTo>
                    <a:pt x="42" y="5"/>
                  </a:lnTo>
                  <a:lnTo>
                    <a:pt x="20" y="17"/>
                  </a:lnTo>
                  <a:lnTo>
                    <a:pt x="7" y="37"/>
                  </a:lnTo>
                  <a:lnTo>
                    <a:pt x="0" y="60"/>
                  </a:lnTo>
                  <a:lnTo>
                    <a:pt x="0" y="424"/>
                  </a:lnTo>
                  <a:lnTo>
                    <a:pt x="7" y="448"/>
                  </a:lnTo>
                  <a:lnTo>
                    <a:pt x="20" y="468"/>
                  </a:lnTo>
                  <a:lnTo>
                    <a:pt x="42" y="479"/>
                  </a:lnTo>
                  <a:lnTo>
                    <a:pt x="68" y="485"/>
                  </a:lnTo>
                  <a:lnTo>
                    <a:pt x="1699" y="485"/>
                  </a:lnTo>
                  <a:lnTo>
                    <a:pt x="1725" y="479"/>
                  </a:lnTo>
                  <a:lnTo>
                    <a:pt x="1747" y="468"/>
                  </a:lnTo>
                  <a:lnTo>
                    <a:pt x="1760" y="448"/>
                  </a:lnTo>
                  <a:lnTo>
                    <a:pt x="1767" y="424"/>
                  </a:lnTo>
                  <a:lnTo>
                    <a:pt x="1767" y="60"/>
                  </a:lnTo>
                  <a:lnTo>
                    <a:pt x="1760" y="37"/>
                  </a:lnTo>
                  <a:lnTo>
                    <a:pt x="1747" y="17"/>
                  </a:lnTo>
                  <a:lnTo>
                    <a:pt x="1725" y="5"/>
                  </a:lnTo>
                  <a:lnTo>
                    <a:pt x="1699" y="0"/>
                  </a:lnTo>
                  <a:lnTo>
                    <a:pt x="68" y="0"/>
                  </a:lnTo>
                  <a:close/>
                </a:path>
              </a:pathLst>
            </a:custGeom>
            <a:solidFill>
              <a:srgbClr val="5C7A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15">
              <a:extLst>
                <a:ext uri="{FF2B5EF4-FFF2-40B4-BE49-F238E27FC236}">
                  <a16:creationId xmlns:a16="http://schemas.microsoft.com/office/drawing/2014/main" id="{720C5F3C-E33E-4E1C-B71C-EE05E26A0341}"/>
                </a:ext>
              </a:extLst>
            </p:cNvPr>
            <p:cNvSpPr>
              <a:spLocks/>
            </p:cNvSpPr>
            <p:nvPr/>
          </p:nvSpPr>
          <p:spPr bwMode="auto">
            <a:xfrm>
              <a:off x="11934" y="8840"/>
              <a:ext cx="1766" cy="486"/>
            </a:xfrm>
            <a:custGeom>
              <a:avLst/>
              <a:gdLst>
                <a:gd name="T0" fmla="*/ 67 w 1766"/>
                <a:gd name="T1" fmla="*/ 0 h 486"/>
                <a:gd name="T2" fmla="*/ 41 w 1766"/>
                <a:gd name="T3" fmla="*/ 6 h 486"/>
                <a:gd name="T4" fmla="*/ 19 w 1766"/>
                <a:gd name="T5" fmla="*/ 17 h 486"/>
                <a:gd name="T6" fmla="*/ 6 w 1766"/>
                <a:gd name="T7" fmla="*/ 38 h 486"/>
                <a:gd name="T8" fmla="*/ 0 w 1766"/>
                <a:gd name="T9" fmla="*/ 61 h 486"/>
                <a:gd name="T10" fmla="*/ 0 w 1766"/>
                <a:gd name="T11" fmla="*/ 425 h 486"/>
                <a:gd name="T12" fmla="*/ 6 w 1766"/>
                <a:gd name="T13" fmla="*/ 448 h 486"/>
                <a:gd name="T14" fmla="*/ 19 w 1766"/>
                <a:gd name="T15" fmla="*/ 468 h 486"/>
                <a:gd name="T16" fmla="*/ 41 w 1766"/>
                <a:gd name="T17" fmla="*/ 480 h 486"/>
                <a:gd name="T18" fmla="*/ 67 w 1766"/>
                <a:gd name="T19" fmla="*/ 486 h 486"/>
                <a:gd name="T20" fmla="*/ 1699 w 1766"/>
                <a:gd name="T21" fmla="*/ 486 h 486"/>
                <a:gd name="T22" fmla="*/ 1724 w 1766"/>
                <a:gd name="T23" fmla="*/ 480 h 486"/>
                <a:gd name="T24" fmla="*/ 1747 w 1766"/>
                <a:gd name="T25" fmla="*/ 468 h 486"/>
                <a:gd name="T26" fmla="*/ 1759 w 1766"/>
                <a:gd name="T27" fmla="*/ 448 h 486"/>
                <a:gd name="T28" fmla="*/ 1766 w 1766"/>
                <a:gd name="T29" fmla="*/ 425 h 486"/>
                <a:gd name="T30" fmla="*/ 1766 w 1766"/>
                <a:gd name="T31" fmla="*/ 61 h 486"/>
                <a:gd name="T32" fmla="*/ 1759 w 1766"/>
                <a:gd name="T33" fmla="*/ 38 h 486"/>
                <a:gd name="T34" fmla="*/ 1747 w 1766"/>
                <a:gd name="T35" fmla="*/ 17 h 486"/>
                <a:gd name="T36" fmla="*/ 1724 w 1766"/>
                <a:gd name="T37" fmla="*/ 6 h 486"/>
                <a:gd name="T38" fmla="*/ 1699 w 1766"/>
                <a:gd name="T39" fmla="*/ 0 h 486"/>
                <a:gd name="T40" fmla="*/ 67 w 1766"/>
                <a:gd name="T41" fmla="*/ 0 h 48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766" h="486">
                  <a:moveTo>
                    <a:pt x="67" y="0"/>
                  </a:moveTo>
                  <a:lnTo>
                    <a:pt x="41" y="6"/>
                  </a:lnTo>
                  <a:lnTo>
                    <a:pt x="19" y="17"/>
                  </a:lnTo>
                  <a:lnTo>
                    <a:pt x="6" y="38"/>
                  </a:lnTo>
                  <a:lnTo>
                    <a:pt x="0" y="61"/>
                  </a:lnTo>
                  <a:lnTo>
                    <a:pt x="0" y="425"/>
                  </a:lnTo>
                  <a:lnTo>
                    <a:pt x="6" y="448"/>
                  </a:lnTo>
                  <a:lnTo>
                    <a:pt x="19" y="468"/>
                  </a:lnTo>
                  <a:lnTo>
                    <a:pt x="41" y="480"/>
                  </a:lnTo>
                  <a:lnTo>
                    <a:pt x="67" y="486"/>
                  </a:lnTo>
                  <a:lnTo>
                    <a:pt x="1699" y="486"/>
                  </a:lnTo>
                  <a:lnTo>
                    <a:pt x="1724" y="480"/>
                  </a:lnTo>
                  <a:lnTo>
                    <a:pt x="1747" y="468"/>
                  </a:lnTo>
                  <a:lnTo>
                    <a:pt x="1759" y="448"/>
                  </a:lnTo>
                  <a:lnTo>
                    <a:pt x="1766" y="425"/>
                  </a:lnTo>
                  <a:lnTo>
                    <a:pt x="1766" y="61"/>
                  </a:lnTo>
                  <a:lnTo>
                    <a:pt x="1759" y="38"/>
                  </a:lnTo>
                  <a:lnTo>
                    <a:pt x="1747" y="17"/>
                  </a:lnTo>
                  <a:lnTo>
                    <a:pt x="1724" y="6"/>
                  </a:lnTo>
                  <a:lnTo>
                    <a:pt x="1699" y="0"/>
                  </a:lnTo>
                  <a:lnTo>
                    <a:pt x="67" y="0"/>
                  </a:lnTo>
                  <a:close/>
                </a:path>
              </a:pathLst>
            </a:custGeom>
            <a:solidFill>
              <a:srgbClr val="99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 name="Group 16">
            <a:extLst>
              <a:ext uri="{FF2B5EF4-FFF2-40B4-BE49-F238E27FC236}">
                <a16:creationId xmlns:a16="http://schemas.microsoft.com/office/drawing/2014/main" id="{5F4E7DA0-4293-4D95-B06B-CBDC932002AC}"/>
              </a:ext>
            </a:extLst>
          </p:cNvPr>
          <p:cNvGrpSpPr>
            <a:grpSpLocks/>
          </p:cNvGrpSpPr>
          <p:nvPr/>
        </p:nvGrpSpPr>
        <p:grpSpPr bwMode="auto">
          <a:xfrm>
            <a:off x="3905448" y="2049810"/>
            <a:ext cx="1330325" cy="420688"/>
            <a:chOff x="6085" y="8828"/>
            <a:chExt cx="1791" cy="509"/>
          </a:xfrm>
        </p:grpSpPr>
        <p:sp>
          <p:nvSpPr>
            <p:cNvPr id="14" name="Freeform 17">
              <a:extLst>
                <a:ext uri="{FF2B5EF4-FFF2-40B4-BE49-F238E27FC236}">
                  <a16:creationId xmlns:a16="http://schemas.microsoft.com/office/drawing/2014/main" id="{5C0A51E2-DD4C-4525-B7FD-384C0E90F4F2}"/>
                </a:ext>
              </a:extLst>
            </p:cNvPr>
            <p:cNvSpPr>
              <a:spLocks/>
            </p:cNvSpPr>
            <p:nvPr/>
          </p:nvSpPr>
          <p:spPr bwMode="auto">
            <a:xfrm>
              <a:off x="6085" y="8828"/>
              <a:ext cx="1766" cy="486"/>
            </a:xfrm>
            <a:custGeom>
              <a:avLst/>
              <a:gdLst>
                <a:gd name="T0" fmla="*/ 67 w 1766"/>
                <a:gd name="T1" fmla="*/ 0 h 486"/>
                <a:gd name="T2" fmla="*/ 41 w 1766"/>
                <a:gd name="T3" fmla="*/ 6 h 486"/>
                <a:gd name="T4" fmla="*/ 19 w 1766"/>
                <a:gd name="T5" fmla="*/ 18 h 486"/>
                <a:gd name="T6" fmla="*/ 6 w 1766"/>
                <a:gd name="T7" fmla="*/ 38 h 486"/>
                <a:gd name="T8" fmla="*/ 0 w 1766"/>
                <a:gd name="T9" fmla="*/ 61 h 486"/>
                <a:gd name="T10" fmla="*/ 0 w 1766"/>
                <a:gd name="T11" fmla="*/ 425 h 486"/>
                <a:gd name="T12" fmla="*/ 6 w 1766"/>
                <a:gd name="T13" fmla="*/ 448 h 486"/>
                <a:gd name="T14" fmla="*/ 19 w 1766"/>
                <a:gd name="T15" fmla="*/ 469 h 486"/>
                <a:gd name="T16" fmla="*/ 41 w 1766"/>
                <a:gd name="T17" fmla="*/ 480 h 486"/>
                <a:gd name="T18" fmla="*/ 67 w 1766"/>
                <a:gd name="T19" fmla="*/ 486 h 486"/>
                <a:gd name="T20" fmla="*/ 1699 w 1766"/>
                <a:gd name="T21" fmla="*/ 486 h 486"/>
                <a:gd name="T22" fmla="*/ 1724 w 1766"/>
                <a:gd name="T23" fmla="*/ 480 h 486"/>
                <a:gd name="T24" fmla="*/ 1747 w 1766"/>
                <a:gd name="T25" fmla="*/ 469 h 486"/>
                <a:gd name="T26" fmla="*/ 1759 w 1766"/>
                <a:gd name="T27" fmla="*/ 448 h 486"/>
                <a:gd name="T28" fmla="*/ 1766 w 1766"/>
                <a:gd name="T29" fmla="*/ 425 h 486"/>
                <a:gd name="T30" fmla="*/ 1766 w 1766"/>
                <a:gd name="T31" fmla="*/ 61 h 486"/>
                <a:gd name="T32" fmla="*/ 1759 w 1766"/>
                <a:gd name="T33" fmla="*/ 38 h 486"/>
                <a:gd name="T34" fmla="*/ 1747 w 1766"/>
                <a:gd name="T35" fmla="*/ 18 h 486"/>
                <a:gd name="T36" fmla="*/ 1724 w 1766"/>
                <a:gd name="T37" fmla="*/ 6 h 486"/>
                <a:gd name="T38" fmla="*/ 1699 w 1766"/>
                <a:gd name="T39" fmla="*/ 0 h 486"/>
                <a:gd name="T40" fmla="*/ 67 w 1766"/>
                <a:gd name="T41" fmla="*/ 0 h 48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766" h="486">
                  <a:moveTo>
                    <a:pt x="67" y="0"/>
                  </a:moveTo>
                  <a:lnTo>
                    <a:pt x="41" y="6"/>
                  </a:lnTo>
                  <a:lnTo>
                    <a:pt x="19" y="18"/>
                  </a:lnTo>
                  <a:lnTo>
                    <a:pt x="6" y="38"/>
                  </a:lnTo>
                  <a:lnTo>
                    <a:pt x="0" y="61"/>
                  </a:lnTo>
                  <a:lnTo>
                    <a:pt x="0" y="425"/>
                  </a:lnTo>
                  <a:lnTo>
                    <a:pt x="6" y="448"/>
                  </a:lnTo>
                  <a:lnTo>
                    <a:pt x="19" y="469"/>
                  </a:lnTo>
                  <a:lnTo>
                    <a:pt x="41" y="480"/>
                  </a:lnTo>
                  <a:lnTo>
                    <a:pt x="67" y="486"/>
                  </a:lnTo>
                  <a:lnTo>
                    <a:pt x="1699" y="486"/>
                  </a:lnTo>
                  <a:lnTo>
                    <a:pt x="1724" y="480"/>
                  </a:lnTo>
                  <a:lnTo>
                    <a:pt x="1747" y="469"/>
                  </a:lnTo>
                  <a:lnTo>
                    <a:pt x="1759" y="448"/>
                  </a:lnTo>
                  <a:lnTo>
                    <a:pt x="1766" y="425"/>
                  </a:lnTo>
                  <a:lnTo>
                    <a:pt x="1766" y="61"/>
                  </a:lnTo>
                  <a:lnTo>
                    <a:pt x="1759" y="38"/>
                  </a:lnTo>
                  <a:lnTo>
                    <a:pt x="1747" y="18"/>
                  </a:lnTo>
                  <a:lnTo>
                    <a:pt x="1724" y="6"/>
                  </a:lnTo>
                  <a:lnTo>
                    <a:pt x="1699" y="0"/>
                  </a:lnTo>
                  <a:lnTo>
                    <a:pt x="67" y="0"/>
                  </a:lnTo>
                  <a:close/>
                </a:path>
              </a:pathLst>
            </a:custGeom>
            <a:solidFill>
              <a:srgbClr val="C2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18">
              <a:extLst>
                <a:ext uri="{FF2B5EF4-FFF2-40B4-BE49-F238E27FC236}">
                  <a16:creationId xmlns:a16="http://schemas.microsoft.com/office/drawing/2014/main" id="{C4929AB1-CE70-492C-9EF3-0119495AE31F}"/>
                </a:ext>
              </a:extLst>
            </p:cNvPr>
            <p:cNvSpPr>
              <a:spLocks/>
            </p:cNvSpPr>
            <p:nvPr/>
          </p:nvSpPr>
          <p:spPr bwMode="auto">
            <a:xfrm>
              <a:off x="6110" y="8852"/>
              <a:ext cx="1766" cy="485"/>
            </a:xfrm>
            <a:custGeom>
              <a:avLst/>
              <a:gdLst>
                <a:gd name="T0" fmla="*/ 67 w 1766"/>
                <a:gd name="T1" fmla="*/ 0 h 485"/>
                <a:gd name="T2" fmla="*/ 42 w 1766"/>
                <a:gd name="T3" fmla="*/ 5 h 485"/>
                <a:gd name="T4" fmla="*/ 19 w 1766"/>
                <a:gd name="T5" fmla="*/ 17 h 485"/>
                <a:gd name="T6" fmla="*/ 7 w 1766"/>
                <a:gd name="T7" fmla="*/ 37 h 485"/>
                <a:gd name="T8" fmla="*/ 0 w 1766"/>
                <a:gd name="T9" fmla="*/ 60 h 485"/>
                <a:gd name="T10" fmla="*/ 0 w 1766"/>
                <a:gd name="T11" fmla="*/ 424 h 485"/>
                <a:gd name="T12" fmla="*/ 7 w 1766"/>
                <a:gd name="T13" fmla="*/ 448 h 485"/>
                <a:gd name="T14" fmla="*/ 19 w 1766"/>
                <a:gd name="T15" fmla="*/ 468 h 485"/>
                <a:gd name="T16" fmla="*/ 42 w 1766"/>
                <a:gd name="T17" fmla="*/ 479 h 485"/>
                <a:gd name="T18" fmla="*/ 67 w 1766"/>
                <a:gd name="T19" fmla="*/ 485 h 485"/>
                <a:gd name="T20" fmla="*/ 1699 w 1766"/>
                <a:gd name="T21" fmla="*/ 485 h 485"/>
                <a:gd name="T22" fmla="*/ 1725 w 1766"/>
                <a:gd name="T23" fmla="*/ 479 h 485"/>
                <a:gd name="T24" fmla="*/ 1747 w 1766"/>
                <a:gd name="T25" fmla="*/ 468 h 485"/>
                <a:gd name="T26" fmla="*/ 1760 w 1766"/>
                <a:gd name="T27" fmla="*/ 448 h 485"/>
                <a:gd name="T28" fmla="*/ 1766 w 1766"/>
                <a:gd name="T29" fmla="*/ 424 h 485"/>
                <a:gd name="T30" fmla="*/ 1766 w 1766"/>
                <a:gd name="T31" fmla="*/ 60 h 485"/>
                <a:gd name="T32" fmla="*/ 1760 w 1766"/>
                <a:gd name="T33" fmla="*/ 37 h 485"/>
                <a:gd name="T34" fmla="*/ 1747 w 1766"/>
                <a:gd name="T35" fmla="*/ 17 h 485"/>
                <a:gd name="T36" fmla="*/ 1725 w 1766"/>
                <a:gd name="T37" fmla="*/ 5 h 485"/>
                <a:gd name="T38" fmla="*/ 1699 w 1766"/>
                <a:gd name="T39" fmla="*/ 0 h 485"/>
                <a:gd name="T40" fmla="*/ 67 w 1766"/>
                <a:gd name="T41" fmla="*/ 0 h 4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766" h="485">
                  <a:moveTo>
                    <a:pt x="67" y="0"/>
                  </a:moveTo>
                  <a:lnTo>
                    <a:pt x="42" y="5"/>
                  </a:lnTo>
                  <a:lnTo>
                    <a:pt x="19" y="17"/>
                  </a:lnTo>
                  <a:lnTo>
                    <a:pt x="7" y="37"/>
                  </a:lnTo>
                  <a:lnTo>
                    <a:pt x="0" y="60"/>
                  </a:lnTo>
                  <a:lnTo>
                    <a:pt x="0" y="424"/>
                  </a:lnTo>
                  <a:lnTo>
                    <a:pt x="7" y="448"/>
                  </a:lnTo>
                  <a:lnTo>
                    <a:pt x="19" y="468"/>
                  </a:lnTo>
                  <a:lnTo>
                    <a:pt x="42" y="479"/>
                  </a:lnTo>
                  <a:lnTo>
                    <a:pt x="67" y="485"/>
                  </a:lnTo>
                  <a:lnTo>
                    <a:pt x="1699" y="485"/>
                  </a:lnTo>
                  <a:lnTo>
                    <a:pt x="1725" y="479"/>
                  </a:lnTo>
                  <a:lnTo>
                    <a:pt x="1747" y="468"/>
                  </a:lnTo>
                  <a:lnTo>
                    <a:pt x="1760" y="448"/>
                  </a:lnTo>
                  <a:lnTo>
                    <a:pt x="1766" y="424"/>
                  </a:lnTo>
                  <a:lnTo>
                    <a:pt x="1766" y="60"/>
                  </a:lnTo>
                  <a:lnTo>
                    <a:pt x="1760" y="37"/>
                  </a:lnTo>
                  <a:lnTo>
                    <a:pt x="1747" y="17"/>
                  </a:lnTo>
                  <a:lnTo>
                    <a:pt x="1725" y="5"/>
                  </a:lnTo>
                  <a:lnTo>
                    <a:pt x="1699" y="0"/>
                  </a:lnTo>
                  <a:lnTo>
                    <a:pt x="67" y="0"/>
                  </a:lnTo>
                  <a:close/>
                </a:path>
              </a:pathLst>
            </a:custGeom>
            <a:solidFill>
              <a:srgbClr val="5C7A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19">
              <a:extLst>
                <a:ext uri="{FF2B5EF4-FFF2-40B4-BE49-F238E27FC236}">
                  <a16:creationId xmlns:a16="http://schemas.microsoft.com/office/drawing/2014/main" id="{D94D9BD1-B8DB-4554-8A54-414972D584A9}"/>
                </a:ext>
              </a:extLst>
            </p:cNvPr>
            <p:cNvSpPr>
              <a:spLocks/>
            </p:cNvSpPr>
            <p:nvPr/>
          </p:nvSpPr>
          <p:spPr bwMode="auto">
            <a:xfrm>
              <a:off x="6097" y="8840"/>
              <a:ext cx="1767" cy="486"/>
            </a:xfrm>
            <a:custGeom>
              <a:avLst/>
              <a:gdLst>
                <a:gd name="T0" fmla="*/ 68 w 1767"/>
                <a:gd name="T1" fmla="*/ 0 h 486"/>
                <a:gd name="T2" fmla="*/ 42 w 1767"/>
                <a:gd name="T3" fmla="*/ 6 h 486"/>
                <a:gd name="T4" fmla="*/ 20 w 1767"/>
                <a:gd name="T5" fmla="*/ 17 h 486"/>
                <a:gd name="T6" fmla="*/ 7 w 1767"/>
                <a:gd name="T7" fmla="*/ 38 h 486"/>
                <a:gd name="T8" fmla="*/ 0 w 1767"/>
                <a:gd name="T9" fmla="*/ 61 h 486"/>
                <a:gd name="T10" fmla="*/ 0 w 1767"/>
                <a:gd name="T11" fmla="*/ 425 h 486"/>
                <a:gd name="T12" fmla="*/ 7 w 1767"/>
                <a:gd name="T13" fmla="*/ 448 h 486"/>
                <a:gd name="T14" fmla="*/ 20 w 1767"/>
                <a:gd name="T15" fmla="*/ 468 h 486"/>
                <a:gd name="T16" fmla="*/ 42 w 1767"/>
                <a:gd name="T17" fmla="*/ 480 h 486"/>
                <a:gd name="T18" fmla="*/ 68 w 1767"/>
                <a:gd name="T19" fmla="*/ 486 h 486"/>
                <a:gd name="T20" fmla="*/ 1699 w 1767"/>
                <a:gd name="T21" fmla="*/ 486 h 486"/>
                <a:gd name="T22" fmla="*/ 1725 w 1767"/>
                <a:gd name="T23" fmla="*/ 480 h 486"/>
                <a:gd name="T24" fmla="*/ 1747 w 1767"/>
                <a:gd name="T25" fmla="*/ 468 h 486"/>
                <a:gd name="T26" fmla="*/ 1760 w 1767"/>
                <a:gd name="T27" fmla="*/ 448 h 486"/>
                <a:gd name="T28" fmla="*/ 1767 w 1767"/>
                <a:gd name="T29" fmla="*/ 425 h 486"/>
                <a:gd name="T30" fmla="*/ 1767 w 1767"/>
                <a:gd name="T31" fmla="*/ 61 h 486"/>
                <a:gd name="T32" fmla="*/ 1760 w 1767"/>
                <a:gd name="T33" fmla="*/ 38 h 486"/>
                <a:gd name="T34" fmla="*/ 1747 w 1767"/>
                <a:gd name="T35" fmla="*/ 17 h 486"/>
                <a:gd name="T36" fmla="*/ 1725 w 1767"/>
                <a:gd name="T37" fmla="*/ 6 h 486"/>
                <a:gd name="T38" fmla="*/ 1699 w 1767"/>
                <a:gd name="T39" fmla="*/ 0 h 486"/>
                <a:gd name="T40" fmla="*/ 68 w 1767"/>
                <a:gd name="T41" fmla="*/ 0 h 48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767" h="486">
                  <a:moveTo>
                    <a:pt x="68" y="0"/>
                  </a:moveTo>
                  <a:lnTo>
                    <a:pt x="42" y="6"/>
                  </a:lnTo>
                  <a:lnTo>
                    <a:pt x="20" y="17"/>
                  </a:lnTo>
                  <a:lnTo>
                    <a:pt x="7" y="38"/>
                  </a:lnTo>
                  <a:lnTo>
                    <a:pt x="0" y="61"/>
                  </a:lnTo>
                  <a:lnTo>
                    <a:pt x="0" y="425"/>
                  </a:lnTo>
                  <a:lnTo>
                    <a:pt x="7" y="448"/>
                  </a:lnTo>
                  <a:lnTo>
                    <a:pt x="20" y="468"/>
                  </a:lnTo>
                  <a:lnTo>
                    <a:pt x="42" y="480"/>
                  </a:lnTo>
                  <a:lnTo>
                    <a:pt x="68" y="486"/>
                  </a:lnTo>
                  <a:lnTo>
                    <a:pt x="1699" y="486"/>
                  </a:lnTo>
                  <a:lnTo>
                    <a:pt x="1725" y="480"/>
                  </a:lnTo>
                  <a:lnTo>
                    <a:pt x="1747" y="468"/>
                  </a:lnTo>
                  <a:lnTo>
                    <a:pt x="1760" y="448"/>
                  </a:lnTo>
                  <a:lnTo>
                    <a:pt x="1767" y="425"/>
                  </a:lnTo>
                  <a:lnTo>
                    <a:pt x="1767" y="61"/>
                  </a:lnTo>
                  <a:lnTo>
                    <a:pt x="1760" y="38"/>
                  </a:lnTo>
                  <a:lnTo>
                    <a:pt x="1747" y="17"/>
                  </a:lnTo>
                  <a:lnTo>
                    <a:pt x="1725" y="6"/>
                  </a:lnTo>
                  <a:lnTo>
                    <a:pt x="1699" y="0"/>
                  </a:lnTo>
                  <a:lnTo>
                    <a:pt x="68" y="0"/>
                  </a:lnTo>
                  <a:close/>
                </a:path>
              </a:pathLst>
            </a:custGeom>
            <a:solidFill>
              <a:srgbClr val="99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7" name="Rectangle 20">
            <a:extLst>
              <a:ext uri="{FF2B5EF4-FFF2-40B4-BE49-F238E27FC236}">
                <a16:creationId xmlns:a16="http://schemas.microsoft.com/office/drawing/2014/main" id="{D6E65A13-EDC5-4B28-97E7-73BF23BCA9B1}"/>
              </a:ext>
            </a:extLst>
          </p:cNvPr>
          <p:cNvSpPr>
            <a:spLocks noChangeArrowheads="1"/>
          </p:cNvSpPr>
          <p:nvPr/>
        </p:nvSpPr>
        <p:spPr bwMode="auto">
          <a:xfrm>
            <a:off x="4086423" y="2140298"/>
            <a:ext cx="3556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latin typeface="Arial" panose="020B0604020202020204" pitchFamily="34" charset="0"/>
              </a:rPr>
              <a:t>公司</a:t>
            </a:r>
          </a:p>
        </p:txBody>
      </p:sp>
      <p:sp>
        <p:nvSpPr>
          <p:cNvPr id="18" name="Rectangle 21">
            <a:extLst>
              <a:ext uri="{FF2B5EF4-FFF2-40B4-BE49-F238E27FC236}">
                <a16:creationId xmlns:a16="http://schemas.microsoft.com/office/drawing/2014/main" id="{A4926D68-E61E-4CFD-9567-9CED107B6BD2}"/>
              </a:ext>
            </a:extLst>
          </p:cNvPr>
          <p:cNvSpPr>
            <a:spLocks noChangeArrowheads="1"/>
          </p:cNvSpPr>
          <p:nvPr/>
        </p:nvSpPr>
        <p:spPr bwMode="auto">
          <a:xfrm>
            <a:off x="8601273" y="2140298"/>
            <a:ext cx="357188"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latin typeface="Arial" panose="020B0604020202020204" pitchFamily="34" charset="0"/>
              </a:rPr>
              <a:t>市场</a:t>
            </a:r>
          </a:p>
        </p:txBody>
      </p:sp>
      <p:grpSp>
        <p:nvGrpSpPr>
          <p:cNvPr id="19" name="Group 22">
            <a:extLst>
              <a:ext uri="{FF2B5EF4-FFF2-40B4-BE49-F238E27FC236}">
                <a16:creationId xmlns:a16="http://schemas.microsoft.com/office/drawing/2014/main" id="{E4B8AC1F-D4D2-49B7-B695-C9F407785A14}"/>
              </a:ext>
            </a:extLst>
          </p:cNvPr>
          <p:cNvGrpSpPr>
            <a:grpSpLocks/>
          </p:cNvGrpSpPr>
          <p:nvPr/>
        </p:nvGrpSpPr>
        <p:grpSpPr bwMode="auto">
          <a:xfrm>
            <a:off x="3791148" y="4105623"/>
            <a:ext cx="1620838" cy="498475"/>
            <a:chOff x="5931" y="11326"/>
            <a:chExt cx="2182" cy="604"/>
          </a:xfrm>
        </p:grpSpPr>
        <p:grpSp>
          <p:nvGrpSpPr>
            <p:cNvPr id="20" name="Group 23">
              <a:extLst>
                <a:ext uri="{FF2B5EF4-FFF2-40B4-BE49-F238E27FC236}">
                  <a16:creationId xmlns:a16="http://schemas.microsoft.com/office/drawing/2014/main" id="{F7FC1F46-F607-447E-B886-2DCF08592475}"/>
                </a:ext>
              </a:extLst>
            </p:cNvPr>
            <p:cNvGrpSpPr>
              <a:grpSpLocks/>
            </p:cNvGrpSpPr>
            <p:nvPr/>
          </p:nvGrpSpPr>
          <p:grpSpPr bwMode="auto">
            <a:xfrm>
              <a:off x="5931" y="11326"/>
              <a:ext cx="2176" cy="578"/>
              <a:chOff x="5931" y="11326"/>
              <a:chExt cx="2176" cy="578"/>
            </a:xfrm>
          </p:grpSpPr>
          <p:sp>
            <p:nvSpPr>
              <p:cNvPr id="24" name="Rectangle 24">
                <a:extLst>
                  <a:ext uri="{FF2B5EF4-FFF2-40B4-BE49-F238E27FC236}">
                    <a16:creationId xmlns:a16="http://schemas.microsoft.com/office/drawing/2014/main" id="{3E0BDF24-3A99-4666-83B8-C4F48C63B0F5}"/>
                  </a:ext>
                </a:extLst>
              </p:cNvPr>
              <p:cNvSpPr>
                <a:spLocks noChangeArrowheads="1"/>
              </p:cNvSpPr>
              <p:nvPr/>
            </p:nvSpPr>
            <p:spPr bwMode="auto">
              <a:xfrm>
                <a:off x="5931" y="11326"/>
                <a:ext cx="2150" cy="555"/>
              </a:xfrm>
              <a:prstGeom prst="rect">
                <a:avLst/>
              </a:prstGeom>
              <a:solidFill>
                <a:srgbClr val="FFFF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5" name="Rectangle 25">
                <a:extLst>
                  <a:ext uri="{FF2B5EF4-FFF2-40B4-BE49-F238E27FC236}">
                    <a16:creationId xmlns:a16="http://schemas.microsoft.com/office/drawing/2014/main" id="{1E21EC47-056E-448E-8B8E-4AE7FAB91939}"/>
                  </a:ext>
                </a:extLst>
              </p:cNvPr>
              <p:cNvSpPr>
                <a:spLocks noChangeArrowheads="1"/>
              </p:cNvSpPr>
              <p:nvPr/>
            </p:nvSpPr>
            <p:spPr bwMode="auto">
              <a:xfrm>
                <a:off x="5957" y="11349"/>
                <a:ext cx="2150" cy="555"/>
              </a:xfrm>
              <a:prstGeom prst="rect">
                <a:avLst/>
              </a:prstGeom>
              <a:solidFill>
                <a:srgbClr val="9999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6" name="Rectangle 26">
                <a:extLst>
                  <a:ext uri="{FF2B5EF4-FFF2-40B4-BE49-F238E27FC236}">
                    <a16:creationId xmlns:a16="http://schemas.microsoft.com/office/drawing/2014/main" id="{03FCAD81-3C21-4741-AAB8-F1F86CA25DC3}"/>
                  </a:ext>
                </a:extLst>
              </p:cNvPr>
              <p:cNvSpPr>
                <a:spLocks noChangeArrowheads="1"/>
              </p:cNvSpPr>
              <p:nvPr/>
            </p:nvSpPr>
            <p:spPr bwMode="auto">
              <a:xfrm>
                <a:off x="5944" y="11337"/>
                <a:ext cx="2150" cy="555"/>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sp>
          <p:nvSpPr>
            <p:cNvPr id="21" name="Rectangle 27">
              <a:extLst>
                <a:ext uri="{FF2B5EF4-FFF2-40B4-BE49-F238E27FC236}">
                  <a16:creationId xmlns:a16="http://schemas.microsoft.com/office/drawing/2014/main" id="{350AB11D-8917-4CC5-9CE0-12F7C787788E}"/>
                </a:ext>
              </a:extLst>
            </p:cNvPr>
            <p:cNvSpPr>
              <a:spLocks noChangeArrowheads="1"/>
            </p:cNvSpPr>
            <p:nvPr/>
          </p:nvSpPr>
          <p:spPr bwMode="auto">
            <a:xfrm>
              <a:off x="6030" y="11343"/>
              <a:ext cx="2083" cy="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2" name="Rectangle 28">
              <a:extLst>
                <a:ext uri="{FF2B5EF4-FFF2-40B4-BE49-F238E27FC236}">
                  <a16:creationId xmlns:a16="http://schemas.microsoft.com/office/drawing/2014/main" id="{F6EF2141-F949-4B19-99F8-B68A5240507B}"/>
                </a:ext>
              </a:extLst>
            </p:cNvPr>
            <p:cNvSpPr>
              <a:spLocks noChangeArrowheads="1"/>
            </p:cNvSpPr>
            <p:nvPr/>
          </p:nvSpPr>
          <p:spPr bwMode="auto">
            <a:xfrm>
              <a:off x="6120" y="11391"/>
              <a:ext cx="956"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latin typeface="Arial" panose="020B0604020202020204" pitchFamily="34" charset="0"/>
                </a:rPr>
                <a:t>开票凭证</a:t>
              </a:r>
            </a:p>
          </p:txBody>
        </p:sp>
        <p:sp>
          <p:nvSpPr>
            <p:cNvPr id="23" name="Rectangle 29">
              <a:extLst>
                <a:ext uri="{FF2B5EF4-FFF2-40B4-BE49-F238E27FC236}">
                  <a16:creationId xmlns:a16="http://schemas.microsoft.com/office/drawing/2014/main" id="{ED4A4A13-3D01-4646-BDDA-85D88F7DE001}"/>
                </a:ext>
              </a:extLst>
            </p:cNvPr>
            <p:cNvSpPr>
              <a:spLocks noChangeArrowheads="1"/>
            </p:cNvSpPr>
            <p:nvPr/>
          </p:nvSpPr>
          <p:spPr bwMode="auto">
            <a:xfrm>
              <a:off x="6910" y="11639"/>
              <a:ext cx="334"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US" altLang="zh-CN" sz="1400">
                  <a:solidFill>
                    <a:srgbClr val="000000"/>
                  </a:solidFill>
                  <a:latin typeface="Arial" panose="020B0604020202020204" pitchFamily="34" charset="0"/>
                </a:rPr>
                <a:t>SD</a:t>
              </a:r>
              <a:endParaRPr lang="en-US" altLang="zh-CN" sz="1400">
                <a:latin typeface="Arial" panose="020B0604020202020204" pitchFamily="34" charset="0"/>
              </a:endParaRPr>
            </a:p>
          </p:txBody>
        </p:sp>
      </p:grpSp>
      <p:sp>
        <p:nvSpPr>
          <p:cNvPr id="27" name="Rectangle 30">
            <a:extLst>
              <a:ext uri="{FF2B5EF4-FFF2-40B4-BE49-F238E27FC236}">
                <a16:creationId xmlns:a16="http://schemas.microsoft.com/office/drawing/2014/main" id="{8CBDAD5F-054B-4140-895C-AE690D23D9B4}"/>
              </a:ext>
            </a:extLst>
          </p:cNvPr>
          <p:cNvSpPr>
            <a:spLocks noChangeArrowheads="1"/>
          </p:cNvSpPr>
          <p:nvPr/>
        </p:nvSpPr>
        <p:spPr bwMode="auto">
          <a:xfrm>
            <a:off x="7777361" y="4165948"/>
            <a:ext cx="106521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latin typeface="Arial" panose="020B0604020202020204" pitchFamily="34" charset="0"/>
              </a:rPr>
              <a:t>获利能力分析</a:t>
            </a:r>
          </a:p>
        </p:txBody>
      </p:sp>
      <p:sp>
        <p:nvSpPr>
          <p:cNvPr id="28" name="Rectangle 31">
            <a:extLst>
              <a:ext uri="{FF2B5EF4-FFF2-40B4-BE49-F238E27FC236}">
                <a16:creationId xmlns:a16="http://schemas.microsoft.com/office/drawing/2014/main" id="{77E3AF93-4FB4-43B5-8960-E589E2E486C2}"/>
              </a:ext>
            </a:extLst>
          </p:cNvPr>
          <p:cNvSpPr>
            <a:spLocks noChangeArrowheads="1"/>
          </p:cNvSpPr>
          <p:nvPr/>
        </p:nvSpPr>
        <p:spPr bwMode="auto">
          <a:xfrm>
            <a:off x="8347273" y="4372323"/>
            <a:ext cx="573088"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US" altLang="zh-CN" sz="1400">
                <a:solidFill>
                  <a:srgbClr val="000000"/>
                </a:solidFill>
                <a:latin typeface="Arial" panose="020B0604020202020204" pitchFamily="34" charset="0"/>
              </a:rPr>
              <a:t>CO-PA</a:t>
            </a:r>
            <a:endParaRPr lang="en-US" altLang="zh-CN" sz="1400">
              <a:latin typeface="Arial" panose="020B0604020202020204" pitchFamily="34" charset="0"/>
            </a:endParaRPr>
          </a:p>
        </p:txBody>
      </p:sp>
      <p:grpSp>
        <p:nvGrpSpPr>
          <p:cNvPr id="29" name="Group 32">
            <a:extLst>
              <a:ext uri="{FF2B5EF4-FFF2-40B4-BE49-F238E27FC236}">
                <a16:creationId xmlns:a16="http://schemas.microsoft.com/office/drawing/2014/main" id="{8AAB91CE-B5F9-4C58-A251-A0DD96267A96}"/>
              </a:ext>
            </a:extLst>
          </p:cNvPr>
          <p:cNvGrpSpPr>
            <a:grpSpLocks/>
          </p:cNvGrpSpPr>
          <p:nvPr/>
        </p:nvGrpSpPr>
        <p:grpSpPr bwMode="auto">
          <a:xfrm>
            <a:off x="5731073" y="3249960"/>
            <a:ext cx="1671638" cy="419100"/>
            <a:chOff x="8542" y="10285"/>
            <a:chExt cx="2253" cy="509"/>
          </a:xfrm>
        </p:grpSpPr>
        <p:sp>
          <p:nvSpPr>
            <p:cNvPr id="30" name="Freeform 33">
              <a:extLst>
                <a:ext uri="{FF2B5EF4-FFF2-40B4-BE49-F238E27FC236}">
                  <a16:creationId xmlns:a16="http://schemas.microsoft.com/office/drawing/2014/main" id="{7E084CA6-8DA3-44AB-9D1A-F421AA8F9C3F}"/>
                </a:ext>
              </a:extLst>
            </p:cNvPr>
            <p:cNvSpPr>
              <a:spLocks/>
            </p:cNvSpPr>
            <p:nvPr/>
          </p:nvSpPr>
          <p:spPr bwMode="auto">
            <a:xfrm>
              <a:off x="8891" y="10285"/>
              <a:ext cx="1878" cy="486"/>
            </a:xfrm>
            <a:custGeom>
              <a:avLst/>
              <a:gdLst>
                <a:gd name="T0" fmla="*/ 1321 w 1878"/>
                <a:gd name="T1" fmla="*/ 0 h 486"/>
                <a:gd name="T2" fmla="*/ 1321 w 1878"/>
                <a:gd name="T3" fmla="*/ 122 h 486"/>
                <a:gd name="T4" fmla="*/ 0 w 1878"/>
                <a:gd name="T5" fmla="*/ 122 h 486"/>
                <a:gd name="T6" fmla="*/ 0 w 1878"/>
                <a:gd name="T7" fmla="*/ 364 h 486"/>
                <a:gd name="T8" fmla="*/ 1321 w 1878"/>
                <a:gd name="T9" fmla="*/ 364 h 486"/>
                <a:gd name="T10" fmla="*/ 1321 w 1878"/>
                <a:gd name="T11" fmla="*/ 486 h 486"/>
                <a:gd name="T12" fmla="*/ 1878 w 1878"/>
                <a:gd name="T13" fmla="*/ 243 h 486"/>
                <a:gd name="T14" fmla="*/ 1321 w 1878"/>
                <a:gd name="T15" fmla="*/ 0 h 48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78" h="486">
                  <a:moveTo>
                    <a:pt x="1321" y="0"/>
                  </a:moveTo>
                  <a:lnTo>
                    <a:pt x="1321" y="122"/>
                  </a:lnTo>
                  <a:lnTo>
                    <a:pt x="0" y="122"/>
                  </a:lnTo>
                  <a:lnTo>
                    <a:pt x="0" y="364"/>
                  </a:lnTo>
                  <a:lnTo>
                    <a:pt x="1321" y="364"/>
                  </a:lnTo>
                  <a:lnTo>
                    <a:pt x="1321" y="486"/>
                  </a:lnTo>
                  <a:lnTo>
                    <a:pt x="1878" y="243"/>
                  </a:lnTo>
                  <a:lnTo>
                    <a:pt x="1321"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Rectangle 34">
              <a:extLst>
                <a:ext uri="{FF2B5EF4-FFF2-40B4-BE49-F238E27FC236}">
                  <a16:creationId xmlns:a16="http://schemas.microsoft.com/office/drawing/2014/main" id="{2F2B498F-A74E-4247-BBB2-19B5641CCD36}"/>
                </a:ext>
              </a:extLst>
            </p:cNvPr>
            <p:cNvSpPr>
              <a:spLocks noChangeArrowheads="1"/>
            </p:cNvSpPr>
            <p:nvPr/>
          </p:nvSpPr>
          <p:spPr bwMode="auto">
            <a:xfrm>
              <a:off x="8680" y="10407"/>
              <a:ext cx="140" cy="242"/>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2" name="Rectangle 35">
              <a:extLst>
                <a:ext uri="{FF2B5EF4-FFF2-40B4-BE49-F238E27FC236}">
                  <a16:creationId xmlns:a16="http://schemas.microsoft.com/office/drawing/2014/main" id="{C2ADFBC6-4996-4450-AB2A-34E1C21D8A55}"/>
                </a:ext>
              </a:extLst>
            </p:cNvPr>
            <p:cNvSpPr>
              <a:spLocks noChangeArrowheads="1"/>
            </p:cNvSpPr>
            <p:nvPr/>
          </p:nvSpPr>
          <p:spPr bwMode="auto">
            <a:xfrm>
              <a:off x="8542" y="10407"/>
              <a:ext cx="70" cy="242"/>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3" name="Freeform 36">
              <a:extLst>
                <a:ext uri="{FF2B5EF4-FFF2-40B4-BE49-F238E27FC236}">
                  <a16:creationId xmlns:a16="http://schemas.microsoft.com/office/drawing/2014/main" id="{6E847B0D-56F7-4D52-9BDB-325589B03F55}"/>
                </a:ext>
              </a:extLst>
            </p:cNvPr>
            <p:cNvSpPr>
              <a:spLocks/>
            </p:cNvSpPr>
            <p:nvPr/>
          </p:nvSpPr>
          <p:spPr bwMode="auto">
            <a:xfrm>
              <a:off x="8916" y="10308"/>
              <a:ext cx="1879" cy="486"/>
            </a:xfrm>
            <a:custGeom>
              <a:avLst/>
              <a:gdLst>
                <a:gd name="T0" fmla="*/ 1322 w 1879"/>
                <a:gd name="T1" fmla="*/ 0 h 486"/>
                <a:gd name="T2" fmla="*/ 1322 w 1879"/>
                <a:gd name="T3" fmla="*/ 122 h 486"/>
                <a:gd name="T4" fmla="*/ 0 w 1879"/>
                <a:gd name="T5" fmla="*/ 122 h 486"/>
                <a:gd name="T6" fmla="*/ 0 w 1879"/>
                <a:gd name="T7" fmla="*/ 365 h 486"/>
                <a:gd name="T8" fmla="*/ 1322 w 1879"/>
                <a:gd name="T9" fmla="*/ 365 h 486"/>
                <a:gd name="T10" fmla="*/ 1322 w 1879"/>
                <a:gd name="T11" fmla="*/ 486 h 486"/>
                <a:gd name="T12" fmla="*/ 1879 w 1879"/>
                <a:gd name="T13" fmla="*/ 243 h 486"/>
                <a:gd name="T14" fmla="*/ 1322 w 1879"/>
                <a:gd name="T15" fmla="*/ 0 h 48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79" h="486">
                  <a:moveTo>
                    <a:pt x="1322" y="0"/>
                  </a:moveTo>
                  <a:lnTo>
                    <a:pt x="1322" y="122"/>
                  </a:lnTo>
                  <a:lnTo>
                    <a:pt x="0" y="122"/>
                  </a:lnTo>
                  <a:lnTo>
                    <a:pt x="0" y="365"/>
                  </a:lnTo>
                  <a:lnTo>
                    <a:pt x="1322" y="365"/>
                  </a:lnTo>
                  <a:lnTo>
                    <a:pt x="1322" y="486"/>
                  </a:lnTo>
                  <a:lnTo>
                    <a:pt x="1879" y="243"/>
                  </a:lnTo>
                  <a:lnTo>
                    <a:pt x="1322"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Rectangle 37">
              <a:extLst>
                <a:ext uri="{FF2B5EF4-FFF2-40B4-BE49-F238E27FC236}">
                  <a16:creationId xmlns:a16="http://schemas.microsoft.com/office/drawing/2014/main" id="{47BDC074-10AD-430D-9904-B0EEF63FFDD8}"/>
                </a:ext>
              </a:extLst>
            </p:cNvPr>
            <p:cNvSpPr>
              <a:spLocks noChangeArrowheads="1"/>
            </p:cNvSpPr>
            <p:nvPr/>
          </p:nvSpPr>
          <p:spPr bwMode="auto">
            <a:xfrm>
              <a:off x="8705" y="10430"/>
              <a:ext cx="141" cy="243"/>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5" name="Rectangle 38">
              <a:extLst>
                <a:ext uri="{FF2B5EF4-FFF2-40B4-BE49-F238E27FC236}">
                  <a16:creationId xmlns:a16="http://schemas.microsoft.com/office/drawing/2014/main" id="{229DDD25-0CB8-4987-B0CC-9A74CCDEB6B7}"/>
                </a:ext>
              </a:extLst>
            </p:cNvPr>
            <p:cNvSpPr>
              <a:spLocks noChangeArrowheads="1"/>
            </p:cNvSpPr>
            <p:nvPr/>
          </p:nvSpPr>
          <p:spPr bwMode="auto">
            <a:xfrm>
              <a:off x="8568" y="10430"/>
              <a:ext cx="70" cy="243"/>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6" name="Freeform 39">
              <a:extLst>
                <a:ext uri="{FF2B5EF4-FFF2-40B4-BE49-F238E27FC236}">
                  <a16:creationId xmlns:a16="http://schemas.microsoft.com/office/drawing/2014/main" id="{08197A5F-FB9A-475C-9753-AB46F5E3933A}"/>
                </a:ext>
              </a:extLst>
            </p:cNvPr>
            <p:cNvSpPr>
              <a:spLocks/>
            </p:cNvSpPr>
            <p:nvPr/>
          </p:nvSpPr>
          <p:spPr bwMode="auto">
            <a:xfrm>
              <a:off x="8904" y="10297"/>
              <a:ext cx="1878" cy="485"/>
            </a:xfrm>
            <a:custGeom>
              <a:avLst/>
              <a:gdLst>
                <a:gd name="T0" fmla="*/ 1321 w 1878"/>
                <a:gd name="T1" fmla="*/ 0 h 485"/>
                <a:gd name="T2" fmla="*/ 1321 w 1878"/>
                <a:gd name="T3" fmla="*/ 121 h 485"/>
                <a:gd name="T4" fmla="*/ 0 w 1878"/>
                <a:gd name="T5" fmla="*/ 121 h 485"/>
                <a:gd name="T6" fmla="*/ 0 w 1878"/>
                <a:gd name="T7" fmla="*/ 364 h 485"/>
                <a:gd name="T8" fmla="*/ 1321 w 1878"/>
                <a:gd name="T9" fmla="*/ 364 h 485"/>
                <a:gd name="T10" fmla="*/ 1321 w 1878"/>
                <a:gd name="T11" fmla="*/ 485 h 485"/>
                <a:gd name="T12" fmla="*/ 1878 w 1878"/>
                <a:gd name="T13" fmla="*/ 243 h 485"/>
                <a:gd name="T14" fmla="*/ 1321 w 1878"/>
                <a:gd name="T15" fmla="*/ 0 h 48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78" h="485">
                  <a:moveTo>
                    <a:pt x="1321" y="0"/>
                  </a:moveTo>
                  <a:lnTo>
                    <a:pt x="1321" y="121"/>
                  </a:lnTo>
                  <a:lnTo>
                    <a:pt x="0" y="121"/>
                  </a:lnTo>
                  <a:lnTo>
                    <a:pt x="0" y="364"/>
                  </a:lnTo>
                  <a:lnTo>
                    <a:pt x="1321" y="364"/>
                  </a:lnTo>
                  <a:lnTo>
                    <a:pt x="1321" y="485"/>
                  </a:lnTo>
                  <a:lnTo>
                    <a:pt x="1878" y="243"/>
                  </a:lnTo>
                  <a:lnTo>
                    <a:pt x="1321" y="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Rectangle 40">
              <a:extLst>
                <a:ext uri="{FF2B5EF4-FFF2-40B4-BE49-F238E27FC236}">
                  <a16:creationId xmlns:a16="http://schemas.microsoft.com/office/drawing/2014/main" id="{EACA0143-6CB6-41F0-A780-9343176DD145}"/>
                </a:ext>
              </a:extLst>
            </p:cNvPr>
            <p:cNvSpPr>
              <a:spLocks noChangeArrowheads="1"/>
            </p:cNvSpPr>
            <p:nvPr/>
          </p:nvSpPr>
          <p:spPr bwMode="auto">
            <a:xfrm>
              <a:off x="8692" y="10418"/>
              <a:ext cx="141" cy="243"/>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8" name="Rectangle 41">
              <a:extLst>
                <a:ext uri="{FF2B5EF4-FFF2-40B4-BE49-F238E27FC236}">
                  <a16:creationId xmlns:a16="http://schemas.microsoft.com/office/drawing/2014/main" id="{2B295F19-71C7-497D-8C73-B116E4AC5B32}"/>
                </a:ext>
              </a:extLst>
            </p:cNvPr>
            <p:cNvSpPr>
              <a:spLocks noChangeArrowheads="1"/>
            </p:cNvSpPr>
            <p:nvPr/>
          </p:nvSpPr>
          <p:spPr bwMode="auto">
            <a:xfrm>
              <a:off x="8555" y="10418"/>
              <a:ext cx="70" cy="243"/>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sp>
        <p:nvSpPr>
          <p:cNvPr id="39" name="Rectangle 42">
            <a:extLst>
              <a:ext uri="{FF2B5EF4-FFF2-40B4-BE49-F238E27FC236}">
                <a16:creationId xmlns:a16="http://schemas.microsoft.com/office/drawing/2014/main" id="{E703FC2D-107F-4FD4-A5FB-022C89008E8C}"/>
              </a:ext>
            </a:extLst>
          </p:cNvPr>
          <p:cNvSpPr>
            <a:spLocks noChangeArrowheads="1"/>
          </p:cNvSpPr>
          <p:nvPr/>
        </p:nvSpPr>
        <p:spPr bwMode="auto">
          <a:xfrm>
            <a:off x="5816798" y="2749898"/>
            <a:ext cx="7112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solidFill>
                  <a:srgbClr val="000000"/>
                </a:solidFill>
                <a:latin typeface="Arial" panose="020B0604020202020204" pitchFamily="34" charset="0"/>
              </a:rPr>
              <a:t>销售收入</a:t>
            </a:r>
            <a:endParaRPr lang="zh-CN" altLang="en-US" sz="1400">
              <a:latin typeface="Arial" panose="020B0604020202020204" pitchFamily="34" charset="0"/>
            </a:endParaRPr>
          </a:p>
        </p:txBody>
      </p:sp>
      <p:sp>
        <p:nvSpPr>
          <p:cNvPr id="40" name="Rectangle 43">
            <a:extLst>
              <a:ext uri="{FF2B5EF4-FFF2-40B4-BE49-F238E27FC236}">
                <a16:creationId xmlns:a16="http://schemas.microsoft.com/office/drawing/2014/main" id="{0839A38F-6E11-4DBA-9310-A46FE8D0FAEA}"/>
              </a:ext>
            </a:extLst>
          </p:cNvPr>
          <p:cNvSpPr>
            <a:spLocks noChangeArrowheads="1"/>
          </p:cNvSpPr>
          <p:nvPr/>
        </p:nvSpPr>
        <p:spPr bwMode="auto">
          <a:xfrm>
            <a:off x="5875536" y="3769073"/>
            <a:ext cx="5334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latin typeface="Arial" panose="020B0604020202020204" pitchFamily="34" charset="0"/>
              </a:rPr>
              <a:t>市场段</a:t>
            </a:r>
          </a:p>
        </p:txBody>
      </p:sp>
      <p:pic>
        <p:nvPicPr>
          <p:cNvPr id="41" name="Picture 44">
            <a:extLst>
              <a:ext uri="{FF2B5EF4-FFF2-40B4-BE49-F238E27FC236}">
                <a16:creationId xmlns:a16="http://schemas.microsoft.com/office/drawing/2014/main" id="{BF4BA2E6-8EBC-471D-9111-0DA5BF7EAD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6561" y="2516535"/>
            <a:ext cx="1343025" cy="154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2" name="Group 45">
            <a:extLst>
              <a:ext uri="{FF2B5EF4-FFF2-40B4-BE49-F238E27FC236}">
                <a16:creationId xmlns:a16="http://schemas.microsoft.com/office/drawing/2014/main" id="{39631892-F56B-4B5C-B319-E9C80A8CD548}"/>
              </a:ext>
            </a:extLst>
          </p:cNvPr>
          <p:cNvGrpSpPr>
            <a:grpSpLocks/>
          </p:cNvGrpSpPr>
          <p:nvPr/>
        </p:nvGrpSpPr>
        <p:grpSpPr bwMode="auto">
          <a:xfrm>
            <a:off x="8988623" y="2459385"/>
            <a:ext cx="1139825" cy="971550"/>
            <a:chOff x="12932" y="9326"/>
            <a:chExt cx="1536" cy="1179"/>
          </a:xfrm>
        </p:grpSpPr>
        <p:sp>
          <p:nvSpPr>
            <p:cNvPr id="43" name="Freeform 46">
              <a:extLst>
                <a:ext uri="{FF2B5EF4-FFF2-40B4-BE49-F238E27FC236}">
                  <a16:creationId xmlns:a16="http://schemas.microsoft.com/office/drawing/2014/main" id="{5F91829C-E368-48B3-B68B-EBAB9B0A16F0}"/>
                </a:ext>
              </a:extLst>
            </p:cNvPr>
            <p:cNvSpPr>
              <a:spLocks/>
            </p:cNvSpPr>
            <p:nvPr/>
          </p:nvSpPr>
          <p:spPr bwMode="auto">
            <a:xfrm>
              <a:off x="13677" y="9649"/>
              <a:ext cx="372" cy="284"/>
            </a:xfrm>
            <a:custGeom>
              <a:avLst/>
              <a:gdLst>
                <a:gd name="T0" fmla="*/ 372 w 372"/>
                <a:gd name="T1" fmla="*/ 0 h 284"/>
                <a:gd name="T2" fmla="*/ 0 w 372"/>
                <a:gd name="T3" fmla="*/ 284 h 284"/>
                <a:gd name="T4" fmla="*/ 372 w 372"/>
                <a:gd name="T5" fmla="*/ 284 h 284"/>
                <a:gd name="T6" fmla="*/ 372 w 372"/>
                <a:gd name="T7" fmla="*/ 0 h 28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2" h="284">
                  <a:moveTo>
                    <a:pt x="372" y="0"/>
                  </a:moveTo>
                  <a:lnTo>
                    <a:pt x="0" y="284"/>
                  </a:lnTo>
                  <a:lnTo>
                    <a:pt x="372" y="284"/>
                  </a:lnTo>
                  <a:lnTo>
                    <a:pt x="372" y="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47">
              <a:extLst>
                <a:ext uri="{FF2B5EF4-FFF2-40B4-BE49-F238E27FC236}">
                  <a16:creationId xmlns:a16="http://schemas.microsoft.com/office/drawing/2014/main" id="{AB0DEF7E-0231-4D32-80B5-503BDA5563CF}"/>
                </a:ext>
              </a:extLst>
            </p:cNvPr>
            <p:cNvSpPr>
              <a:spLocks/>
            </p:cNvSpPr>
            <p:nvPr/>
          </p:nvSpPr>
          <p:spPr bwMode="auto">
            <a:xfrm>
              <a:off x="13677" y="9649"/>
              <a:ext cx="372" cy="284"/>
            </a:xfrm>
            <a:custGeom>
              <a:avLst/>
              <a:gdLst>
                <a:gd name="T0" fmla="*/ 0 w 372"/>
                <a:gd name="T1" fmla="*/ 284 h 284"/>
                <a:gd name="T2" fmla="*/ 372 w 372"/>
                <a:gd name="T3" fmla="*/ 0 h 284"/>
                <a:gd name="T4" fmla="*/ 0 w 372"/>
                <a:gd name="T5" fmla="*/ 0 h 284"/>
                <a:gd name="T6" fmla="*/ 0 w 372"/>
                <a:gd name="T7" fmla="*/ 284 h 28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2" h="284">
                  <a:moveTo>
                    <a:pt x="0" y="284"/>
                  </a:moveTo>
                  <a:lnTo>
                    <a:pt x="372" y="0"/>
                  </a:lnTo>
                  <a:lnTo>
                    <a:pt x="0" y="0"/>
                  </a:lnTo>
                  <a:lnTo>
                    <a:pt x="0" y="2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Rectangle 48">
              <a:extLst>
                <a:ext uri="{FF2B5EF4-FFF2-40B4-BE49-F238E27FC236}">
                  <a16:creationId xmlns:a16="http://schemas.microsoft.com/office/drawing/2014/main" id="{AD6CEDE3-3D9D-4B6D-B826-3377FC12508F}"/>
                </a:ext>
              </a:extLst>
            </p:cNvPr>
            <p:cNvSpPr>
              <a:spLocks noChangeArrowheads="1"/>
            </p:cNvSpPr>
            <p:nvPr/>
          </p:nvSpPr>
          <p:spPr bwMode="auto">
            <a:xfrm>
              <a:off x="13722" y="9684"/>
              <a:ext cx="282" cy="211"/>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46" name="Freeform 49">
              <a:extLst>
                <a:ext uri="{FF2B5EF4-FFF2-40B4-BE49-F238E27FC236}">
                  <a16:creationId xmlns:a16="http://schemas.microsoft.com/office/drawing/2014/main" id="{86199742-EC46-4308-9D5F-B97E66E32240}"/>
                </a:ext>
              </a:extLst>
            </p:cNvPr>
            <p:cNvSpPr>
              <a:spLocks/>
            </p:cNvSpPr>
            <p:nvPr/>
          </p:nvSpPr>
          <p:spPr bwMode="auto">
            <a:xfrm>
              <a:off x="13306" y="9649"/>
              <a:ext cx="371" cy="284"/>
            </a:xfrm>
            <a:custGeom>
              <a:avLst/>
              <a:gdLst>
                <a:gd name="T0" fmla="*/ 371 w 371"/>
                <a:gd name="T1" fmla="*/ 0 h 284"/>
                <a:gd name="T2" fmla="*/ 0 w 371"/>
                <a:gd name="T3" fmla="*/ 284 h 284"/>
                <a:gd name="T4" fmla="*/ 371 w 371"/>
                <a:gd name="T5" fmla="*/ 284 h 284"/>
                <a:gd name="T6" fmla="*/ 371 w 371"/>
                <a:gd name="T7" fmla="*/ 0 h 28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1" h="284">
                  <a:moveTo>
                    <a:pt x="371" y="0"/>
                  </a:moveTo>
                  <a:lnTo>
                    <a:pt x="0" y="284"/>
                  </a:lnTo>
                  <a:lnTo>
                    <a:pt x="371" y="284"/>
                  </a:lnTo>
                  <a:lnTo>
                    <a:pt x="371" y="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50">
              <a:extLst>
                <a:ext uri="{FF2B5EF4-FFF2-40B4-BE49-F238E27FC236}">
                  <a16:creationId xmlns:a16="http://schemas.microsoft.com/office/drawing/2014/main" id="{CE849422-92E1-40F8-8AF9-04B0066022DD}"/>
                </a:ext>
              </a:extLst>
            </p:cNvPr>
            <p:cNvSpPr>
              <a:spLocks/>
            </p:cNvSpPr>
            <p:nvPr/>
          </p:nvSpPr>
          <p:spPr bwMode="auto">
            <a:xfrm>
              <a:off x="13306" y="9649"/>
              <a:ext cx="371" cy="284"/>
            </a:xfrm>
            <a:custGeom>
              <a:avLst/>
              <a:gdLst>
                <a:gd name="T0" fmla="*/ 0 w 371"/>
                <a:gd name="T1" fmla="*/ 284 h 284"/>
                <a:gd name="T2" fmla="*/ 371 w 371"/>
                <a:gd name="T3" fmla="*/ 0 h 284"/>
                <a:gd name="T4" fmla="*/ 0 w 371"/>
                <a:gd name="T5" fmla="*/ 0 h 284"/>
                <a:gd name="T6" fmla="*/ 0 w 371"/>
                <a:gd name="T7" fmla="*/ 284 h 28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1" h="284">
                  <a:moveTo>
                    <a:pt x="0" y="284"/>
                  </a:moveTo>
                  <a:lnTo>
                    <a:pt x="371" y="0"/>
                  </a:lnTo>
                  <a:lnTo>
                    <a:pt x="0" y="0"/>
                  </a:lnTo>
                  <a:lnTo>
                    <a:pt x="0" y="2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Rectangle 51">
              <a:extLst>
                <a:ext uri="{FF2B5EF4-FFF2-40B4-BE49-F238E27FC236}">
                  <a16:creationId xmlns:a16="http://schemas.microsoft.com/office/drawing/2014/main" id="{6C019D5A-91EA-4F91-8E3A-ECC2BA4F7C28}"/>
                </a:ext>
              </a:extLst>
            </p:cNvPr>
            <p:cNvSpPr>
              <a:spLocks noChangeArrowheads="1"/>
            </p:cNvSpPr>
            <p:nvPr/>
          </p:nvSpPr>
          <p:spPr bwMode="auto">
            <a:xfrm>
              <a:off x="13351" y="9684"/>
              <a:ext cx="278" cy="211"/>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49" name="Freeform 52">
              <a:extLst>
                <a:ext uri="{FF2B5EF4-FFF2-40B4-BE49-F238E27FC236}">
                  <a16:creationId xmlns:a16="http://schemas.microsoft.com/office/drawing/2014/main" id="{3A28FF8F-FC00-4423-AABC-40F12B83E3AE}"/>
                </a:ext>
              </a:extLst>
            </p:cNvPr>
            <p:cNvSpPr>
              <a:spLocks/>
            </p:cNvSpPr>
            <p:nvPr/>
          </p:nvSpPr>
          <p:spPr bwMode="auto">
            <a:xfrm>
              <a:off x="12932" y="9649"/>
              <a:ext cx="371" cy="284"/>
            </a:xfrm>
            <a:custGeom>
              <a:avLst/>
              <a:gdLst>
                <a:gd name="T0" fmla="*/ 371 w 371"/>
                <a:gd name="T1" fmla="*/ 0 h 284"/>
                <a:gd name="T2" fmla="*/ 0 w 371"/>
                <a:gd name="T3" fmla="*/ 284 h 284"/>
                <a:gd name="T4" fmla="*/ 371 w 371"/>
                <a:gd name="T5" fmla="*/ 284 h 284"/>
                <a:gd name="T6" fmla="*/ 371 w 371"/>
                <a:gd name="T7" fmla="*/ 0 h 28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1" h="284">
                  <a:moveTo>
                    <a:pt x="371" y="0"/>
                  </a:moveTo>
                  <a:lnTo>
                    <a:pt x="0" y="284"/>
                  </a:lnTo>
                  <a:lnTo>
                    <a:pt x="371" y="284"/>
                  </a:lnTo>
                  <a:lnTo>
                    <a:pt x="371" y="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53">
              <a:extLst>
                <a:ext uri="{FF2B5EF4-FFF2-40B4-BE49-F238E27FC236}">
                  <a16:creationId xmlns:a16="http://schemas.microsoft.com/office/drawing/2014/main" id="{E4897046-431C-4CCA-A438-4C69D3AB067A}"/>
                </a:ext>
              </a:extLst>
            </p:cNvPr>
            <p:cNvSpPr>
              <a:spLocks/>
            </p:cNvSpPr>
            <p:nvPr/>
          </p:nvSpPr>
          <p:spPr bwMode="auto">
            <a:xfrm>
              <a:off x="12932" y="9649"/>
              <a:ext cx="371" cy="284"/>
            </a:xfrm>
            <a:custGeom>
              <a:avLst/>
              <a:gdLst>
                <a:gd name="T0" fmla="*/ 0 w 371"/>
                <a:gd name="T1" fmla="*/ 284 h 284"/>
                <a:gd name="T2" fmla="*/ 371 w 371"/>
                <a:gd name="T3" fmla="*/ 0 h 284"/>
                <a:gd name="T4" fmla="*/ 0 w 371"/>
                <a:gd name="T5" fmla="*/ 0 h 284"/>
                <a:gd name="T6" fmla="*/ 0 w 371"/>
                <a:gd name="T7" fmla="*/ 284 h 28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1" h="284">
                  <a:moveTo>
                    <a:pt x="0" y="284"/>
                  </a:moveTo>
                  <a:lnTo>
                    <a:pt x="371" y="0"/>
                  </a:lnTo>
                  <a:lnTo>
                    <a:pt x="0" y="0"/>
                  </a:lnTo>
                  <a:lnTo>
                    <a:pt x="0" y="2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54">
              <a:extLst>
                <a:ext uri="{FF2B5EF4-FFF2-40B4-BE49-F238E27FC236}">
                  <a16:creationId xmlns:a16="http://schemas.microsoft.com/office/drawing/2014/main" id="{B28AF89B-23EB-42E1-8F10-60B0D69B16A6}"/>
                </a:ext>
              </a:extLst>
            </p:cNvPr>
            <p:cNvSpPr>
              <a:spLocks/>
            </p:cNvSpPr>
            <p:nvPr/>
          </p:nvSpPr>
          <p:spPr bwMode="auto">
            <a:xfrm>
              <a:off x="13677" y="9933"/>
              <a:ext cx="372" cy="286"/>
            </a:xfrm>
            <a:custGeom>
              <a:avLst/>
              <a:gdLst>
                <a:gd name="T0" fmla="*/ 372 w 372"/>
                <a:gd name="T1" fmla="*/ 0 h 286"/>
                <a:gd name="T2" fmla="*/ 0 w 372"/>
                <a:gd name="T3" fmla="*/ 286 h 286"/>
                <a:gd name="T4" fmla="*/ 372 w 372"/>
                <a:gd name="T5" fmla="*/ 286 h 286"/>
                <a:gd name="T6" fmla="*/ 372 w 372"/>
                <a:gd name="T7" fmla="*/ 0 h 28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2" h="286">
                  <a:moveTo>
                    <a:pt x="372" y="0"/>
                  </a:moveTo>
                  <a:lnTo>
                    <a:pt x="0" y="286"/>
                  </a:lnTo>
                  <a:lnTo>
                    <a:pt x="372" y="286"/>
                  </a:lnTo>
                  <a:lnTo>
                    <a:pt x="372" y="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Rectangle 55">
              <a:extLst>
                <a:ext uri="{FF2B5EF4-FFF2-40B4-BE49-F238E27FC236}">
                  <a16:creationId xmlns:a16="http://schemas.microsoft.com/office/drawing/2014/main" id="{0593399D-7EC5-4D94-A1F4-A75DEDEA8A2E}"/>
                </a:ext>
              </a:extLst>
            </p:cNvPr>
            <p:cNvSpPr>
              <a:spLocks noChangeArrowheads="1"/>
            </p:cNvSpPr>
            <p:nvPr/>
          </p:nvSpPr>
          <p:spPr bwMode="auto">
            <a:xfrm>
              <a:off x="13722" y="9967"/>
              <a:ext cx="282" cy="217"/>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53" name="Freeform 56">
              <a:extLst>
                <a:ext uri="{FF2B5EF4-FFF2-40B4-BE49-F238E27FC236}">
                  <a16:creationId xmlns:a16="http://schemas.microsoft.com/office/drawing/2014/main" id="{CD700E68-BFA7-45A0-9952-BE38646092AB}"/>
                </a:ext>
              </a:extLst>
            </p:cNvPr>
            <p:cNvSpPr>
              <a:spLocks/>
            </p:cNvSpPr>
            <p:nvPr/>
          </p:nvSpPr>
          <p:spPr bwMode="auto">
            <a:xfrm>
              <a:off x="12932" y="9933"/>
              <a:ext cx="371" cy="286"/>
            </a:xfrm>
            <a:custGeom>
              <a:avLst/>
              <a:gdLst>
                <a:gd name="T0" fmla="*/ 371 w 371"/>
                <a:gd name="T1" fmla="*/ 0 h 286"/>
                <a:gd name="T2" fmla="*/ 0 w 371"/>
                <a:gd name="T3" fmla="*/ 286 h 286"/>
                <a:gd name="T4" fmla="*/ 371 w 371"/>
                <a:gd name="T5" fmla="*/ 286 h 286"/>
                <a:gd name="T6" fmla="*/ 371 w 371"/>
                <a:gd name="T7" fmla="*/ 0 h 28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1" h="286">
                  <a:moveTo>
                    <a:pt x="371" y="0"/>
                  </a:moveTo>
                  <a:lnTo>
                    <a:pt x="0" y="286"/>
                  </a:lnTo>
                  <a:lnTo>
                    <a:pt x="371" y="286"/>
                  </a:lnTo>
                  <a:lnTo>
                    <a:pt x="371" y="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Rectangle 57">
              <a:extLst>
                <a:ext uri="{FF2B5EF4-FFF2-40B4-BE49-F238E27FC236}">
                  <a16:creationId xmlns:a16="http://schemas.microsoft.com/office/drawing/2014/main" id="{109ABF52-B0AF-4CFE-BAB7-9C8141D9000F}"/>
                </a:ext>
              </a:extLst>
            </p:cNvPr>
            <p:cNvSpPr>
              <a:spLocks noChangeArrowheads="1"/>
            </p:cNvSpPr>
            <p:nvPr/>
          </p:nvSpPr>
          <p:spPr bwMode="auto">
            <a:xfrm>
              <a:off x="12980" y="9967"/>
              <a:ext cx="278" cy="217"/>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55" name="Freeform 58">
              <a:extLst>
                <a:ext uri="{FF2B5EF4-FFF2-40B4-BE49-F238E27FC236}">
                  <a16:creationId xmlns:a16="http://schemas.microsoft.com/office/drawing/2014/main" id="{7B0F4C30-3E45-4C04-8C3A-C1FCDC1307A7}"/>
                </a:ext>
              </a:extLst>
            </p:cNvPr>
            <p:cNvSpPr>
              <a:spLocks/>
            </p:cNvSpPr>
            <p:nvPr/>
          </p:nvSpPr>
          <p:spPr bwMode="auto">
            <a:xfrm>
              <a:off x="13306" y="9933"/>
              <a:ext cx="371" cy="286"/>
            </a:xfrm>
            <a:custGeom>
              <a:avLst/>
              <a:gdLst>
                <a:gd name="T0" fmla="*/ 371 w 371"/>
                <a:gd name="T1" fmla="*/ 0 h 286"/>
                <a:gd name="T2" fmla="*/ 0 w 371"/>
                <a:gd name="T3" fmla="*/ 286 h 286"/>
                <a:gd name="T4" fmla="*/ 371 w 371"/>
                <a:gd name="T5" fmla="*/ 286 h 286"/>
                <a:gd name="T6" fmla="*/ 371 w 371"/>
                <a:gd name="T7" fmla="*/ 0 h 28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1" h="286">
                  <a:moveTo>
                    <a:pt x="371" y="0"/>
                  </a:moveTo>
                  <a:lnTo>
                    <a:pt x="0" y="286"/>
                  </a:lnTo>
                  <a:lnTo>
                    <a:pt x="371" y="286"/>
                  </a:lnTo>
                  <a:lnTo>
                    <a:pt x="371" y="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Rectangle 59">
              <a:extLst>
                <a:ext uri="{FF2B5EF4-FFF2-40B4-BE49-F238E27FC236}">
                  <a16:creationId xmlns:a16="http://schemas.microsoft.com/office/drawing/2014/main" id="{070A8889-B384-406F-9024-7F7C6D998449}"/>
                </a:ext>
              </a:extLst>
            </p:cNvPr>
            <p:cNvSpPr>
              <a:spLocks noChangeArrowheads="1"/>
            </p:cNvSpPr>
            <p:nvPr/>
          </p:nvSpPr>
          <p:spPr bwMode="auto">
            <a:xfrm>
              <a:off x="13351" y="9967"/>
              <a:ext cx="278" cy="217"/>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57" name="Freeform 60">
              <a:extLst>
                <a:ext uri="{FF2B5EF4-FFF2-40B4-BE49-F238E27FC236}">
                  <a16:creationId xmlns:a16="http://schemas.microsoft.com/office/drawing/2014/main" id="{1BC8E03C-B6A2-4FE5-BABE-4E4D18C47B0F}"/>
                </a:ext>
              </a:extLst>
            </p:cNvPr>
            <p:cNvSpPr>
              <a:spLocks/>
            </p:cNvSpPr>
            <p:nvPr/>
          </p:nvSpPr>
          <p:spPr bwMode="auto">
            <a:xfrm>
              <a:off x="13677" y="10219"/>
              <a:ext cx="372" cy="286"/>
            </a:xfrm>
            <a:custGeom>
              <a:avLst/>
              <a:gdLst>
                <a:gd name="T0" fmla="*/ 372 w 372"/>
                <a:gd name="T1" fmla="*/ 0 h 286"/>
                <a:gd name="T2" fmla="*/ 0 w 372"/>
                <a:gd name="T3" fmla="*/ 286 h 286"/>
                <a:gd name="T4" fmla="*/ 372 w 372"/>
                <a:gd name="T5" fmla="*/ 286 h 286"/>
                <a:gd name="T6" fmla="*/ 372 w 372"/>
                <a:gd name="T7" fmla="*/ 0 h 28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2" h="286">
                  <a:moveTo>
                    <a:pt x="372" y="0"/>
                  </a:moveTo>
                  <a:lnTo>
                    <a:pt x="0" y="286"/>
                  </a:lnTo>
                  <a:lnTo>
                    <a:pt x="372" y="286"/>
                  </a:lnTo>
                  <a:lnTo>
                    <a:pt x="372" y="0"/>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61">
              <a:extLst>
                <a:ext uri="{FF2B5EF4-FFF2-40B4-BE49-F238E27FC236}">
                  <a16:creationId xmlns:a16="http://schemas.microsoft.com/office/drawing/2014/main" id="{0AB0704B-0AA1-45C1-A098-04B9025FC35F}"/>
                </a:ext>
              </a:extLst>
            </p:cNvPr>
            <p:cNvSpPr>
              <a:spLocks/>
            </p:cNvSpPr>
            <p:nvPr/>
          </p:nvSpPr>
          <p:spPr bwMode="auto">
            <a:xfrm>
              <a:off x="13677" y="10219"/>
              <a:ext cx="372" cy="286"/>
            </a:xfrm>
            <a:custGeom>
              <a:avLst/>
              <a:gdLst>
                <a:gd name="T0" fmla="*/ 0 w 372"/>
                <a:gd name="T1" fmla="*/ 286 h 286"/>
                <a:gd name="T2" fmla="*/ 372 w 372"/>
                <a:gd name="T3" fmla="*/ 0 h 286"/>
                <a:gd name="T4" fmla="*/ 0 w 372"/>
                <a:gd name="T5" fmla="*/ 0 h 286"/>
                <a:gd name="T6" fmla="*/ 0 w 372"/>
                <a:gd name="T7" fmla="*/ 286 h 28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2" h="286">
                  <a:moveTo>
                    <a:pt x="0" y="286"/>
                  </a:moveTo>
                  <a:lnTo>
                    <a:pt x="372" y="0"/>
                  </a:lnTo>
                  <a:lnTo>
                    <a:pt x="0" y="0"/>
                  </a:lnTo>
                  <a:lnTo>
                    <a:pt x="0" y="286"/>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Rectangle 62">
              <a:extLst>
                <a:ext uri="{FF2B5EF4-FFF2-40B4-BE49-F238E27FC236}">
                  <a16:creationId xmlns:a16="http://schemas.microsoft.com/office/drawing/2014/main" id="{896FAA27-987B-454B-AFD7-09B9D83207A4}"/>
                </a:ext>
              </a:extLst>
            </p:cNvPr>
            <p:cNvSpPr>
              <a:spLocks noChangeArrowheads="1"/>
            </p:cNvSpPr>
            <p:nvPr/>
          </p:nvSpPr>
          <p:spPr bwMode="auto">
            <a:xfrm>
              <a:off x="13722" y="10253"/>
              <a:ext cx="282" cy="214"/>
            </a:xfrm>
            <a:prstGeom prst="rect">
              <a:avLst/>
            </a:prstGeom>
            <a:solidFill>
              <a:srgbClr val="618F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60" name="Freeform 63">
              <a:extLst>
                <a:ext uri="{FF2B5EF4-FFF2-40B4-BE49-F238E27FC236}">
                  <a16:creationId xmlns:a16="http://schemas.microsoft.com/office/drawing/2014/main" id="{47D2F496-5EA5-4C17-A3AA-C23378ECE905}"/>
                </a:ext>
              </a:extLst>
            </p:cNvPr>
            <p:cNvSpPr>
              <a:spLocks/>
            </p:cNvSpPr>
            <p:nvPr/>
          </p:nvSpPr>
          <p:spPr bwMode="auto">
            <a:xfrm>
              <a:off x="13306" y="10219"/>
              <a:ext cx="371" cy="286"/>
            </a:xfrm>
            <a:custGeom>
              <a:avLst/>
              <a:gdLst>
                <a:gd name="T0" fmla="*/ 371 w 371"/>
                <a:gd name="T1" fmla="*/ 0 h 286"/>
                <a:gd name="T2" fmla="*/ 0 w 371"/>
                <a:gd name="T3" fmla="*/ 286 h 286"/>
                <a:gd name="T4" fmla="*/ 371 w 371"/>
                <a:gd name="T5" fmla="*/ 286 h 286"/>
                <a:gd name="T6" fmla="*/ 371 w 371"/>
                <a:gd name="T7" fmla="*/ 0 h 28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1" h="286">
                  <a:moveTo>
                    <a:pt x="371" y="0"/>
                  </a:moveTo>
                  <a:lnTo>
                    <a:pt x="0" y="286"/>
                  </a:lnTo>
                  <a:lnTo>
                    <a:pt x="371" y="286"/>
                  </a:lnTo>
                  <a:lnTo>
                    <a:pt x="371" y="0"/>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64">
              <a:extLst>
                <a:ext uri="{FF2B5EF4-FFF2-40B4-BE49-F238E27FC236}">
                  <a16:creationId xmlns:a16="http://schemas.microsoft.com/office/drawing/2014/main" id="{E353536E-8BFC-4D29-9E31-264668154AEF}"/>
                </a:ext>
              </a:extLst>
            </p:cNvPr>
            <p:cNvSpPr>
              <a:spLocks/>
            </p:cNvSpPr>
            <p:nvPr/>
          </p:nvSpPr>
          <p:spPr bwMode="auto">
            <a:xfrm>
              <a:off x="13306" y="10219"/>
              <a:ext cx="371" cy="286"/>
            </a:xfrm>
            <a:custGeom>
              <a:avLst/>
              <a:gdLst>
                <a:gd name="T0" fmla="*/ 0 w 371"/>
                <a:gd name="T1" fmla="*/ 286 h 286"/>
                <a:gd name="T2" fmla="*/ 371 w 371"/>
                <a:gd name="T3" fmla="*/ 0 h 286"/>
                <a:gd name="T4" fmla="*/ 0 w 371"/>
                <a:gd name="T5" fmla="*/ 0 h 286"/>
                <a:gd name="T6" fmla="*/ 0 w 371"/>
                <a:gd name="T7" fmla="*/ 286 h 28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1" h="286">
                  <a:moveTo>
                    <a:pt x="0" y="286"/>
                  </a:moveTo>
                  <a:lnTo>
                    <a:pt x="371" y="0"/>
                  </a:lnTo>
                  <a:lnTo>
                    <a:pt x="0" y="0"/>
                  </a:lnTo>
                  <a:lnTo>
                    <a:pt x="0" y="286"/>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Rectangle 65">
              <a:extLst>
                <a:ext uri="{FF2B5EF4-FFF2-40B4-BE49-F238E27FC236}">
                  <a16:creationId xmlns:a16="http://schemas.microsoft.com/office/drawing/2014/main" id="{424D3115-88F6-4034-AB28-4DB0A4CF9554}"/>
                </a:ext>
              </a:extLst>
            </p:cNvPr>
            <p:cNvSpPr>
              <a:spLocks noChangeArrowheads="1"/>
            </p:cNvSpPr>
            <p:nvPr/>
          </p:nvSpPr>
          <p:spPr bwMode="auto">
            <a:xfrm>
              <a:off x="13351" y="10253"/>
              <a:ext cx="278" cy="214"/>
            </a:xfrm>
            <a:prstGeom prst="rect">
              <a:avLst/>
            </a:prstGeom>
            <a:solidFill>
              <a:srgbClr val="618F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63" name="Freeform 66">
              <a:extLst>
                <a:ext uri="{FF2B5EF4-FFF2-40B4-BE49-F238E27FC236}">
                  <a16:creationId xmlns:a16="http://schemas.microsoft.com/office/drawing/2014/main" id="{B2E41F54-BC32-4A21-BDAC-8A2C99D4ED3B}"/>
                </a:ext>
              </a:extLst>
            </p:cNvPr>
            <p:cNvSpPr>
              <a:spLocks/>
            </p:cNvSpPr>
            <p:nvPr/>
          </p:nvSpPr>
          <p:spPr bwMode="auto">
            <a:xfrm>
              <a:off x="14049" y="9808"/>
              <a:ext cx="140" cy="125"/>
            </a:xfrm>
            <a:custGeom>
              <a:avLst/>
              <a:gdLst>
                <a:gd name="T0" fmla="*/ 0 w 140"/>
                <a:gd name="T1" fmla="*/ 107 h 125"/>
                <a:gd name="T2" fmla="*/ 0 w 140"/>
                <a:gd name="T3" fmla="*/ 125 h 125"/>
                <a:gd name="T4" fmla="*/ 140 w 140"/>
                <a:gd name="T5" fmla="*/ 18 h 125"/>
                <a:gd name="T6" fmla="*/ 140 w 140"/>
                <a:gd name="T7" fmla="*/ 0 h 125"/>
                <a:gd name="T8" fmla="*/ 0 w 140"/>
                <a:gd name="T9" fmla="*/ 107 h 1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0" h="125">
                  <a:moveTo>
                    <a:pt x="0" y="107"/>
                  </a:moveTo>
                  <a:lnTo>
                    <a:pt x="0" y="125"/>
                  </a:lnTo>
                  <a:lnTo>
                    <a:pt x="140" y="18"/>
                  </a:lnTo>
                  <a:lnTo>
                    <a:pt x="140" y="0"/>
                  </a:lnTo>
                  <a:lnTo>
                    <a:pt x="0" y="107"/>
                  </a:lnTo>
                  <a:close/>
                </a:path>
              </a:pathLst>
            </a:custGeom>
            <a:solidFill>
              <a:srgbClr val="0027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67">
              <a:extLst>
                <a:ext uri="{FF2B5EF4-FFF2-40B4-BE49-F238E27FC236}">
                  <a16:creationId xmlns:a16="http://schemas.microsoft.com/office/drawing/2014/main" id="{B99A4355-DCE5-4C93-82F6-C22ADC333CF2}"/>
                </a:ext>
              </a:extLst>
            </p:cNvPr>
            <p:cNvSpPr>
              <a:spLocks/>
            </p:cNvSpPr>
            <p:nvPr/>
          </p:nvSpPr>
          <p:spPr bwMode="auto">
            <a:xfrm>
              <a:off x="14097" y="9594"/>
              <a:ext cx="92" cy="284"/>
            </a:xfrm>
            <a:custGeom>
              <a:avLst/>
              <a:gdLst>
                <a:gd name="T0" fmla="*/ 0 w 92"/>
                <a:gd name="T1" fmla="*/ 284 h 284"/>
                <a:gd name="T2" fmla="*/ 0 w 92"/>
                <a:gd name="T3" fmla="*/ 70 h 284"/>
                <a:gd name="T4" fmla="*/ 92 w 92"/>
                <a:gd name="T5" fmla="*/ 0 h 284"/>
                <a:gd name="T6" fmla="*/ 92 w 92"/>
                <a:gd name="T7" fmla="*/ 211 h 284"/>
                <a:gd name="T8" fmla="*/ 0 w 92"/>
                <a:gd name="T9" fmla="*/ 284 h 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284">
                  <a:moveTo>
                    <a:pt x="0" y="284"/>
                  </a:moveTo>
                  <a:lnTo>
                    <a:pt x="0" y="70"/>
                  </a:lnTo>
                  <a:lnTo>
                    <a:pt x="92" y="0"/>
                  </a:lnTo>
                  <a:lnTo>
                    <a:pt x="92" y="211"/>
                  </a:lnTo>
                  <a:lnTo>
                    <a:pt x="0" y="284"/>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68">
              <a:extLst>
                <a:ext uri="{FF2B5EF4-FFF2-40B4-BE49-F238E27FC236}">
                  <a16:creationId xmlns:a16="http://schemas.microsoft.com/office/drawing/2014/main" id="{10554C43-4DAC-4ED6-A62F-69F34A5BB3C4}"/>
                </a:ext>
              </a:extLst>
            </p:cNvPr>
            <p:cNvSpPr>
              <a:spLocks/>
            </p:cNvSpPr>
            <p:nvPr/>
          </p:nvSpPr>
          <p:spPr bwMode="auto">
            <a:xfrm>
              <a:off x="14049" y="9649"/>
              <a:ext cx="48" cy="284"/>
            </a:xfrm>
            <a:custGeom>
              <a:avLst/>
              <a:gdLst>
                <a:gd name="T0" fmla="*/ 0 w 48"/>
                <a:gd name="T1" fmla="*/ 0 h 284"/>
                <a:gd name="T2" fmla="*/ 0 w 48"/>
                <a:gd name="T3" fmla="*/ 284 h 284"/>
                <a:gd name="T4" fmla="*/ 48 w 48"/>
                <a:gd name="T5" fmla="*/ 229 h 284"/>
                <a:gd name="T6" fmla="*/ 48 w 48"/>
                <a:gd name="T7" fmla="*/ 18 h 284"/>
                <a:gd name="T8" fmla="*/ 0 w 48"/>
                <a:gd name="T9" fmla="*/ 0 h 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 h="284">
                  <a:moveTo>
                    <a:pt x="0" y="0"/>
                  </a:moveTo>
                  <a:lnTo>
                    <a:pt x="0" y="284"/>
                  </a:lnTo>
                  <a:lnTo>
                    <a:pt x="48" y="229"/>
                  </a:lnTo>
                  <a:lnTo>
                    <a:pt x="48" y="18"/>
                  </a:lnTo>
                  <a:lnTo>
                    <a:pt x="0" y="0"/>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69">
              <a:extLst>
                <a:ext uri="{FF2B5EF4-FFF2-40B4-BE49-F238E27FC236}">
                  <a16:creationId xmlns:a16="http://schemas.microsoft.com/office/drawing/2014/main" id="{37BDBCE1-CB8F-42B6-AF62-A44A05223686}"/>
                </a:ext>
              </a:extLst>
            </p:cNvPr>
            <p:cNvSpPr>
              <a:spLocks/>
            </p:cNvSpPr>
            <p:nvPr/>
          </p:nvSpPr>
          <p:spPr bwMode="auto">
            <a:xfrm>
              <a:off x="14049" y="9539"/>
              <a:ext cx="140" cy="125"/>
            </a:xfrm>
            <a:custGeom>
              <a:avLst/>
              <a:gdLst>
                <a:gd name="T0" fmla="*/ 0 w 140"/>
                <a:gd name="T1" fmla="*/ 107 h 125"/>
                <a:gd name="T2" fmla="*/ 140 w 140"/>
                <a:gd name="T3" fmla="*/ 0 h 125"/>
                <a:gd name="T4" fmla="*/ 140 w 140"/>
                <a:gd name="T5" fmla="*/ 53 h 125"/>
                <a:gd name="T6" fmla="*/ 48 w 140"/>
                <a:gd name="T7" fmla="*/ 125 h 125"/>
                <a:gd name="T8" fmla="*/ 0 w 140"/>
                <a:gd name="T9" fmla="*/ 107 h 1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0" h="125">
                  <a:moveTo>
                    <a:pt x="0" y="107"/>
                  </a:moveTo>
                  <a:lnTo>
                    <a:pt x="140" y="0"/>
                  </a:lnTo>
                  <a:lnTo>
                    <a:pt x="140" y="53"/>
                  </a:lnTo>
                  <a:lnTo>
                    <a:pt x="48" y="125"/>
                  </a:lnTo>
                  <a:lnTo>
                    <a:pt x="0" y="107"/>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70">
              <a:extLst>
                <a:ext uri="{FF2B5EF4-FFF2-40B4-BE49-F238E27FC236}">
                  <a16:creationId xmlns:a16="http://schemas.microsoft.com/office/drawing/2014/main" id="{8BA68E74-A86E-4BE2-BF18-217422B3F5FB}"/>
                </a:ext>
              </a:extLst>
            </p:cNvPr>
            <p:cNvSpPr>
              <a:spLocks/>
            </p:cNvSpPr>
            <p:nvPr/>
          </p:nvSpPr>
          <p:spPr bwMode="auto">
            <a:xfrm>
              <a:off x="13748" y="9539"/>
              <a:ext cx="368" cy="73"/>
            </a:xfrm>
            <a:custGeom>
              <a:avLst/>
              <a:gdLst>
                <a:gd name="T0" fmla="*/ 0 w 368"/>
                <a:gd name="T1" fmla="*/ 73 h 73"/>
                <a:gd name="T2" fmla="*/ 275 w 368"/>
                <a:gd name="T3" fmla="*/ 73 h 73"/>
                <a:gd name="T4" fmla="*/ 368 w 368"/>
                <a:gd name="T5" fmla="*/ 0 h 73"/>
                <a:gd name="T6" fmla="*/ 89 w 368"/>
                <a:gd name="T7" fmla="*/ 0 h 73"/>
                <a:gd name="T8" fmla="*/ 0 w 368"/>
                <a:gd name="T9" fmla="*/ 73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8" h="73">
                  <a:moveTo>
                    <a:pt x="0" y="73"/>
                  </a:moveTo>
                  <a:lnTo>
                    <a:pt x="275" y="73"/>
                  </a:lnTo>
                  <a:lnTo>
                    <a:pt x="368" y="0"/>
                  </a:lnTo>
                  <a:lnTo>
                    <a:pt x="89" y="0"/>
                  </a:lnTo>
                  <a:lnTo>
                    <a:pt x="0" y="73"/>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71">
              <a:extLst>
                <a:ext uri="{FF2B5EF4-FFF2-40B4-BE49-F238E27FC236}">
                  <a16:creationId xmlns:a16="http://schemas.microsoft.com/office/drawing/2014/main" id="{0CF35908-36C2-432D-8F30-F03338517461}"/>
                </a:ext>
              </a:extLst>
            </p:cNvPr>
            <p:cNvSpPr>
              <a:spLocks/>
            </p:cNvSpPr>
            <p:nvPr/>
          </p:nvSpPr>
          <p:spPr bwMode="auto">
            <a:xfrm>
              <a:off x="13677" y="9539"/>
              <a:ext cx="164" cy="107"/>
            </a:xfrm>
            <a:custGeom>
              <a:avLst/>
              <a:gdLst>
                <a:gd name="T0" fmla="*/ 0 w 164"/>
                <a:gd name="T1" fmla="*/ 107 h 107"/>
                <a:gd name="T2" fmla="*/ 71 w 164"/>
                <a:gd name="T3" fmla="*/ 73 h 107"/>
                <a:gd name="T4" fmla="*/ 164 w 164"/>
                <a:gd name="T5" fmla="*/ 0 h 107"/>
                <a:gd name="T6" fmla="*/ 141 w 164"/>
                <a:gd name="T7" fmla="*/ 0 h 107"/>
                <a:gd name="T8" fmla="*/ 0 w 164"/>
                <a:gd name="T9" fmla="*/ 107 h 1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4" h="107">
                  <a:moveTo>
                    <a:pt x="0" y="107"/>
                  </a:moveTo>
                  <a:lnTo>
                    <a:pt x="71" y="73"/>
                  </a:lnTo>
                  <a:lnTo>
                    <a:pt x="164" y="0"/>
                  </a:lnTo>
                  <a:lnTo>
                    <a:pt x="141" y="0"/>
                  </a:lnTo>
                  <a:lnTo>
                    <a:pt x="0" y="107"/>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72">
              <a:extLst>
                <a:ext uri="{FF2B5EF4-FFF2-40B4-BE49-F238E27FC236}">
                  <a16:creationId xmlns:a16="http://schemas.microsoft.com/office/drawing/2014/main" id="{A5F9E934-C668-4A20-9BFA-8E63BE812028}"/>
                </a:ext>
              </a:extLst>
            </p:cNvPr>
            <p:cNvSpPr>
              <a:spLocks/>
            </p:cNvSpPr>
            <p:nvPr/>
          </p:nvSpPr>
          <p:spPr bwMode="auto">
            <a:xfrm>
              <a:off x="14026" y="9539"/>
              <a:ext cx="163" cy="107"/>
            </a:xfrm>
            <a:custGeom>
              <a:avLst/>
              <a:gdLst>
                <a:gd name="T0" fmla="*/ 23 w 163"/>
                <a:gd name="T1" fmla="*/ 107 h 107"/>
                <a:gd name="T2" fmla="*/ 0 w 163"/>
                <a:gd name="T3" fmla="*/ 73 h 107"/>
                <a:gd name="T4" fmla="*/ 93 w 163"/>
                <a:gd name="T5" fmla="*/ 0 h 107"/>
                <a:gd name="T6" fmla="*/ 163 w 163"/>
                <a:gd name="T7" fmla="*/ 0 h 107"/>
                <a:gd name="T8" fmla="*/ 23 w 163"/>
                <a:gd name="T9" fmla="*/ 107 h 1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3" h="107">
                  <a:moveTo>
                    <a:pt x="23" y="107"/>
                  </a:moveTo>
                  <a:lnTo>
                    <a:pt x="0" y="73"/>
                  </a:lnTo>
                  <a:lnTo>
                    <a:pt x="93" y="0"/>
                  </a:lnTo>
                  <a:lnTo>
                    <a:pt x="163" y="0"/>
                  </a:lnTo>
                  <a:lnTo>
                    <a:pt x="23" y="107"/>
                  </a:lnTo>
                  <a:close/>
                </a:path>
              </a:pathLst>
            </a:custGeom>
            <a:solidFill>
              <a:srgbClr val="336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73">
              <a:extLst>
                <a:ext uri="{FF2B5EF4-FFF2-40B4-BE49-F238E27FC236}">
                  <a16:creationId xmlns:a16="http://schemas.microsoft.com/office/drawing/2014/main" id="{1090AEF6-99DF-4AFF-952A-70DFB88B5650}"/>
                </a:ext>
              </a:extLst>
            </p:cNvPr>
            <p:cNvSpPr>
              <a:spLocks/>
            </p:cNvSpPr>
            <p:nvPr/>
          </p:nvSpPr>
          <p:spPr bwMode="auto">
            <a:xfrm>
              <a:off x="13677" y="9612"/>
              <a:ext cx="372" cy="34"/>
            </a:xfrm>
            <a:custGeom>
              <a:avLst/>
              <a:gdLst>
                <a:gd name="T0" fmla="*/ 0 w 372"/>
                <a:gd name="T1" fmla="*/ 34 h 34"/>
                <a:gd name="T2" fmla="*/ 68 w 372"/>
                <a:gd name="T3" fmla="*/ 0 h 34"/>
                <a:gd name="T4" fmla="*/ 349 w 372"/>
                <a:gd name="T5" fmla="*/ 0 h 34"/>
                <a:gd name="T6" fmla="*/ 372 w 372"/>
                <a:gd name="T7" fmla="*/ 34 h 34"/>
                <a:gd name="T8" fmla="*/ 0 w 372"/>
                <a:gd name="T9" fmla="*/ 34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2" h="34">
                  <a:moveTo>
                    <a:pt x="0" y="34"/>
                  </a:moveTo>
                  <a:lnTo>
                    <a:pt x="68" y="0"/>
                  </a:lnTo>
                  <a:lnTo>
                    <a:pt x="349" y="0"/>
                  </a:lnTo>
                  <a:lnTo>
                    <a:pt x="372" y="34"/>
                  </a:lnTo>
                  <a:lnTo>
                    <a:pt x="0" y="34"/>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74">
              <a:extLst>
                <a:ext uri="{FF2B5EF4-FFF2-40B4-BE49-F238E27FC236}">
                  <a16:creationId xmlns:a16="http://schemas.microsoft.com/office/drawing/2014/main" id="{FE29B2F9-FDB6-4CDA-934B-9F31CCE9AC57}"/>
                </a:ext>
              </a:extLst>
            </p:cNvPr>
            <p:cNvSpPr>
              <a:spLocks/>
            </p:cNvSpPr>
            <p:nvPr/>
          </p:nvSpPr>
          <p:spPr bwMode="auto">
            <a:xfrm>
              <a:off x="14049" y="10094"/>
              <a:ext cx="140" cy="125"/>
            </a:xfrm>
            <a:custGeom>
              <a:avLst/>
              <a:gdLst>
                <a:gd name="T0" fmla="*/ 0 w 140"/>
                <a:gd name="T1" fmla="*/ 107 h 125"/>
                <a:gd name="T2" fmla="*/ 0 w 140"/>
                <a:gd name="T3" fmla="*/ 125 h 125"/>
                <a:gd name="T4" fmla="*/ 140 w 140"/>
                <a:gd name="T5" fmla="*/ 18 h 125"/>
                <a:gd name="T6" fmla="*/ 140 w 140"/>
                <a:gd name="T7" fmla="*/ 0 h 125"/>
                <a:gd name="T8" fmla="*/ 0 w 140"/>
                <a:gd name="T9" fmla="*/ 107 h 1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0" h="125">
                  <a:moveTo>
                    <a:pt x="0" y="107"/>
                  </a:moveTo>
                  <a:lnTo>
                    <a:pt x="0" y="125"/>
                  </a:lnTo>
                  <a:lnTo>
                    <a:pt x="140" y="18"/>
                  </a:lnTo>
                  <a:lnTo>
                    <a:pt x="140" y="0"/>
                  </a:lnTo>
                  <a:lnTo>
                    <a:pt x="0" y="107"/>
                  </a:lnTo>
                  <a:close/>
                </a:path>
              </a:pathLst>
            </a:custGeom>
            <a:solidFill>
              <a:srgbClr val="0027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75">
              <a:extLst>
                <a:ext uri="{FF2B5EF4-FFF2-40B4-BE49-F238E27FC236}">
                  <a16:creationId xmlns:a16="http://schemas.microsoft.com/office/drawing/2014/main" id="{182A282B-9A38-4332-9D57-0CC2B759EECF}"/>
                </a:ext>
              </a:extLst>
            </p:cNvPr>
            <p:cNvSpPr>
              <a:spLocks/>
            </p:cNvSpPr>
            <p:nvPr/>
          </p:nvSpPr>
          <p:spPr bwMode="auto">
            <a:xfrm>
              <a:off x="14097" y="9878"/>
              <a:ext cx="92" cy="286"/>
            </a:xfrm>
            <a:custGeom>
              <a:avLst/>
              <a:gdLst>
                <a:gd name="T0" fmla="*/ 0 w 92"/>
                <a:gd name="T1" fmla="*/ 286 h 286"/>
                <a:gd name="T2" fmla="*/ 0 w 92"/>
                <a:gd name="T3" fmla="*/ 69 h 286"/>
                <a:gd name="T4" fmla="*/ 92 w 92"/>
                <a:gd name="T5" fmla="*/ 0 h 286"/>
                <a:gd name="T6" fmla="*/ 92 w 92"/>
                <a:gd name="T7" fmla="*/ 214 h 286"/>
                <a:gd name="T8" fmla="*/ 0 w 92"/>
                <a:gd name="T9" fmla="*/ 286 h 2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286">
                  <a:moveTo>
                    <a:pt x="0" y="286"/>
                  </a:moveTo>
                  <a:lnTo>
                    <a:pt x="0" y="69"/>
                  </a:lnTo>
                  <a:lnTo>
                    <a:pt x="92" y="0"/>
                  </a:lnTo>
                  <a:lnTo>
                    <a:pt x="92" y="214"/>
                  </a:lnTo>
                  <a:lnTo>
                    <a:pt x="0" y="286"/>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76">
              <a:extLst>
                <a:ext uri="{FF2B5EF4-FFF2-40B4-BE49-F238E27FC236}">
                  <a16:creationId xmlns:a16="http://schemas.microsoft.com/office/drawing/2014/main" id="{1987160F-6C10-4D8D-8E68-0866DF340135}"/>
                </a:ext>
              </a:extLst>
            </p:cNvPr>
            <p:cNvSpPr>
              <a:spLocks/>
            </p:cNvSpPr>
            <p:nvPr/>
          </p:nvSpPr>
          <p:spPr bwMode="auto">
            <a:xfrm>
              <a:off x="14049" y="9933"/>
              <a:ext cx="48" cy="286"/>
            </a:xfrm>
            <a:custGeom>
              <a:avLst/>
              <a:gdLst>
                <a:gd name="T0" fmla="*/ 0 w 48"/>
                <a:gd name="T1" fmla="*/ 0 h 286"/>
                <a:gd name="T2" fmla="*/ 0 w 48"/>
                <a:gd name="T3" fmla="*/ 286 h 286"/>
                <a:gd name="T4" fmla="*/ 48 w 48"/>
                <a:gd name="T5" fmla="*/ 231 h 286"/>
                <a:gd name="T6" fmla="*/ 48 w 48"/>
                <a:gd name="T7" fmla="*/ 17 h 286"/>
                <a:gd name="T8" fmla="*/ 0 w 48"/>
                <a:gd name="T9" fmla="*/ 0 h 2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 h="286">
                  <a:moveTo>
                    <a:pt x="0" y="0"/>
                  </a:moveTo>
                  <a:lnTo>
                    <a:pt x="0" y="286"/>
                  </a:lnTo>
                  <a:lnTo>
                    <a:pt x="48" y="231"/>
                  </a:lnTo>
                  <a:lnTo>
                    <a:pt x="48" y="17"/>
                  </a:lnTo>
                  <a:lnTo>
                    <a:pt x="0" y="0"/>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77">
              <a:extLst>
                <a:ext uri="{FF2B5EF4-FFF2-40B4-BE49-F238E27FC236}">
                  <a16:creationId xmlns:a16="http://schemas.microsoft.com/office/drawing/2014/main" id="{53CD3376-CD60-455F-83CF-BCA7A08EA6A7}"/>
                </a:ext>
              </a:extLst>
            </p:cNvPr>
            <p:cNvSpPr>
              <a:spLocks/>
            </p:cNvSpPr>
            <p:nvPr/>
          </p:nvSpPr>
          <p:spPr bwMode="auto">
            <a:xfrm>
              <a:off x="14049" y="9826"/>
              <a:ext cx="140" cy="124"/>
            </a:xfrm>
            <a:custGeom>
              <a:avLst/>
              <a:gdLst>
                <a:gd name="T0" fmla="*/ 0 w 140"/>
                <a:gd name="T1" fmla="*/ 107 h 124"/>
                <a:gd name="T2" fmla="*/ 140 w 140"/>
                <a:gd name="T3" fmla="*/ 0 h 124"/>
                <a:gd name="T4" fmla="*/ 140 w 140"/>
                <a:gd name="T5" fmla="*/ 52 h 124"/>
                <a:gd name="T6" fmla="*/ 48 w 140"/>
                <a:gd name="T7" fmla="*/ 124 h 124"/>
                <a:gd name="T8" fmla="*/ 0 w 140"/>
                <a:gd name="T9" fmla="*/ 107 h 1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0" h="124">
                  <a:moveTo>
                    <a:pt x="0" y="107"/>
                  </a:moveTo>
                  <a:lnTo>
                    <a:pt x="140" y="0"/>
                  </a:lnTo>
                  <a:lnTo>
                    <a:pt x="140" y="52"/>
                  </a:lnTo>
                  <a:lnTo>
                    <a:pt x="48" y="124"/>
                  </a:lnTo>
                  <a:lnTo>
                    <a:pt x="0" y="107"/>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78">
              <a:extLst>
                <a:ext uri="{FF2B5EF4-FFF2-40B4-BE49-F238E27FC236}">
                  <a16:creationId xmlns:a16="http://schemas.microsoft.com/office/drawing/2014/main" id="{FEFA0A57-BF23-458A-A94E-F8687D909ACF}"/>
                </a:ext>
              </a:extLst>
            </p:cNvPr>
            <p:cNvSpPr>
              <a:spLocks/>
            </p:cNvSpPr>
            <p:nvPr/>
          </p:nvSpPr>
          <p:spPr bwMode="auto">
            <a:xfrm>
              <a:off x="14049" y="10378"/>
              <a:ext cx="140" cy="127"/>
            </a:xfrm>
            <a:custGeom>
              <a:avLst/>
              <a:gdLst>
                <a:gd name="T0" fmla="*/ 0 w 140"/>
                <a:gd name="T1" fmla="*/ 110 h 127"/>
                <a:gd name="T2" fmla="*/ 0 w 140"/>
                <a:gd name="T3" fmla="*/ 127 h 127"/>
                <a:gd name="T4" fmla="*/ 140 w 140"/>
                <a:gd name="T5" fmla="*/ 17 h 127"/>
                <a:gd name="T6" fmla="*/ 140 w 140"/>
                <a:gd name="T7" fmla="*/ 0 h 127"/>
                <a:gd name="T8" fmla="*/ 0 w 140"/>
                <a:gd name="T9" fmla="*/ 110 h 1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0" h="127">
                  <a:moveTo>
                    <a:pt x="0" y="110"/>
                  </a:moveTo>
                  <a:lnTo>
                    <a:pt x="0" y="127"/>
                  </a:lnTo>
                  <a:lnTo>
                    <a:pt x="140" y="17"/>
                  </a:lnTo>
                  <a:lnTo>
                    <a:pt x="140" y="0"/>
                  </a:lnTo>
                  <a:lnTo>
                    <a:pt x="0" y="1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79">
              <a:extLst>
                <a:ext uri="{FF2B5EF4-FFF2-40B4-BE49-F238E27FC236}">
                  <a16:creationId xmlns:a16="http://schemas.microsoft.com/office/drawing/2014/main" id="{3720A31A-62C6-428E-A22E-1A10D59B9284}"/>
                </a:ext>
              </a:extLst>
            </p:cNvPr>
            <p:cNvSpPr>
              <a:spLocks/>
            </p:cNvSpPr>
            <p:nvPr/>
          </p:nvSpPr>
          <p:spPr bwMode="auto">
            <a:xfrm>
              <a:off x="14097" y="10164"/>
              <a:ext cx="92" cy="286"/>
            </a:xfrm>
            <a:custGeom>
              <a:avLst/>
              <a:gdLst>
                <a:gd name="T0" fmla="*/ 0 w 92"/>
                <a:gd name="T1" fmla="*/ 286 h 286"/>
                <a:gd name="T2" fmla="*/ 0 w 92"/>
                <a:gd name="T3" fmla="*/ 72 h 286"/>
                <a:gd name="T4" fmla="*/ 92 w 92"/>
                <a:gd name="T5" fmla="*/ 0 h 286"/>
                <a:gd name="T6" fmla="*/ 92 w 92"/>
                <a:gd name="T7" fmla="*/ 217 h 286"/>
                <a:gd name="T8" fmla="*/ 0 w 92"/>
                <a:gd name="T9" fmla="*/ 286 h 2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286">
                  <a:moveTo>
                    <a:pt x="0" y="286"/>
                  </a:moveTo>
                  <a:lnTo>
                    <a:pt x="0" y="72"/>
                  </a:lnTo>
                  <a:lnTo>
                    <a:pt x="92" y="0"/>
                  </a:lnTo>
                  <a:lnTo>
                    <a:pt x="92" y="217"/>
                  </a:lnTo>
                  <a:lnTo>
                    <a:pt x="0" y="286"/>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80">
              <a:extLst>
                <a:ext uri="{FF2B5EF4-FFF2-40B4-BE49-F238E27FC236}">
                  <a16:creationId xmlns:a16="http://schemas.microsoft.com/office/drawing/2014/main" id="{F7B96AD3-F382-4212-B6EB-A9A30032A17B}"/>
                </a:ext>
              </a:extLst>
            </p:cNvPr>
            <p:cNvSpPr>
              <a:spLocks/>
            </p:cNvSpPr>
            <p:nvPr/>
          </p:nvSpPr>
          <p:spPr bwMode="auto">
            <a:xfrm>
              <a:off x="14049" y="10219"/>
              <a:ext cx="48" cy="286"/>
            </a:xfrm>
            <a:custGeom>
              <a:avLst/>
              <a:gdLst>
                <a:gd name="T0" fmla="*/ 0 w 48"/>
                <a:gd name="T1" fmla="*/ 0 h 286"/>
                <a:gd name="T2" fmla="*/ 0 w 48"/>
                <a:gd name="T3" fmla="*/ 286 h 286"/>
                <a:gd name="T4" fmla="*/ 48 w 48"/>
                <a:gd name="T5" fmla="*/ 231 h 286"/>
                <a:gd name="T6" fmla="*/ 48 w 48"/>
                <a:gd name="T7" fmla="*/ 17 h 286"/>
                <a:gd name="T8" fmla="*/ 0 w 48"/>
                <a:gd name="T9" fmla="*/ 0 h 2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 h="286">
                  <a:moveTo>
                    <a:pt x="0" y="0"/>
                  </a:moveTo>
                  <a:lnTo>
                    <a:pt x="0" y="286"/>
                  </a:lnTo>
                  <a:lnTo>
                    <a:pt x="48" y="231"/>
                  </a:lnTo>
                  <a:lnTo>
                    <a:pt x="48" y="17"/>
                  </a:lnTo>
                  <a:lnTo>
                    <a:pt x="0" y="0"/>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81">
              <a:extLst>
                <a:ext uri="{FF2B5EF4-FFF2-40B4-BE49-F238E27FC236}">
                  <a16:creationId xmlns:a16="http://schemas.microsoft.com/office/drawing/2014/main" id="{BC6FC831-6400-4C1D-AA35-0025A0E99E9A}"/>
                </a:ext>
              </a:extLst>
            </p:cNvPr>
            <p:cNvSpPr>
              <a:spLocks/>
            </p:cNvSpPr>
            <p:nvPr/>
          </p:nvSpPr>
          <p:spPr bwMode="auto">
            <a:xfrm>
              <a:off x="14049" y="10112"/>
              <a:ext cx="140" cy="127"/>
            </a:xfrm>
            <a:custGeom>
              <a:avLst/>
              <a:gdLst>
                <a:gd name="T0" fmla="*/ 0 w 140"/>
                <a:gd name="T1" fmla="*/ 107 h 127"/>
                <a:gd name="T2" fmla="*/ 140 w 140"/>
                <a:gd name="T3" fmla="*/ 0 h 127"/>
                <a:gd name="T4" fmla="*/ 140 w 140"/>
                <a:gd name="T5" fmla="*/ 52 h 127"/>
                <a:gd name="T6" fmla="*/ 48 w 140"/>
                <a:gd name="T7" fmla="*/ 127 h 127"/>
                <a:gd name="T8" fmla="*/ 0 w 140"/>
                <a:gd name="T9" fmla="*/ 107 h 1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0" h="127">
                  <a:moveTo>
                    <a:pt x="0" y="107"/>
                  </a:moveTo>
                  <a:lnTo>
                    <a:pt x="140" y="0"/>
                  </a:lnTo>
                  <a:lnTo>
                    <a:pt x="140" y="52"/>
                  </a:lnTo>
                  <a:lnTo>
                    <a:pt x="48" y="127"/>
                  </a:lnTo>
                  <a:lnTo>
                    <a:pt x="0" y="107"/>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82">
              <a:extLst>
                <a:ext uri="{FF2B5EF4-FFF2-40B4-BE49-F238E27FC236}">
                  <a16:creationId xmlns:a16="http://schemas.microsoft.com/office/drawing/2014/main" id="{4D16810A-E189-4583-BDD8-5BBC3F963A82}"/>
                </a:ext>
              </a:extLst>
            </p:cNvPr>
            <p:cNvSpPr>
              <a:spLocks/>
            </p:cNvSpPr>
            <p:nvPr/>
          </p:nvSpPr>
          <p:spPr bwMode="auto">
            <a:xfrm>
              <a:off x="14189" y="9698"/>
              <a:ext cx="138" cy="128"/>
            </a:xfrm>
            <a:custGeom>
              <a:avLst/>
              <a:gdLst>
                <a:gd name="T0" fmla="*/ 0 w 138"/>
                <a:gd name="T1" fmla="*/ 110 h 128"/>
                <a:gd name="T2" fmla="*/ 0 w 138"/>
                <a:gd name="T3" fmla="*/ 128 h 128"/>
                <a:gd name="T4" fmla="*/ 138 w 138"/>
                <a:gd name="T5" fmla="*/ 18 h 128"/>
                <a:gd name="T6" fmla="*/ 138 w 138"/>
                <a:gd name="T7" fmla="*/ 0 h 128"/>
                <a:gd name="T8" fmla="*/ 0 w 138"/>
                <a:gd name="T9" fmla="*/ 110 h 1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28">
                  <a:moveTo>
                    <a:pt x="0" y="110"/>
                  </a:moveTo>
                  <a:lnTo>
                    <a:pt x="0" y="128"/>
                  </a:lnTo>
                  <a:lnTo>
                    <a:pt x="138" y="18"/>
                  </a:lnTo>
                  <a:lnTo>
                    <a:pt x="138" y="0"/>
                  </a:lnTo>
                  <a:lnTo>
                    <a:pt x="0" y="110"/>
                  </a:lnTo>
                  <a:close/>
                </a:path>
              </a:pathLst>
            </a:custGeom>
            <a:solidFill>
              <a:srgbClr val="0027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83">
              <a:extLst>
                <a:ext uri="{FF2B5EF4-FFF2-40B4-BE49-F238E27FC236}">
                  <a16:creationId xmlns:a16="http://schemas.microsoft.com/office/drawing/2014/main" id="{339790E9-5519-4B0B-B304-B8B3598FE7B4}"/>
                </a:ext>
              </a:extLst>
            </p:cNvPr>
            <p:cNvSpPr>
              <a:spLocks/>
            </p:cNvSpPr>
            <p:nvPr/>
          </p:nvSpPr>
          <p:spPr bwMode="auto">
            <a:xfrm>
              <a:off x="14234" y="9487"/>
              <a:ext cx="93" cy="284"/>
            </a:xfrm>
            <a:custGeom>
              <a:avLst/>
              <a:gdLst>
                <a:gd name="T0" fmla="*/ 0 w 93"/>
                <a:gd name="T1" fmla="*/ 284 h 284"/>
                <a:gd name="T2" fmla="*/ 0 w 93"/>
                <a:gd name="T3" fmla="*/ 70 h 284"/>
                <a:gd name="T4" fmla="*/ 93 w 93"/>
                <a:gd name="T5" fmla="*/ 0 h 284"/>
                <a:gd name="T6" fmla="*/ 93 w 93"/>
                <a:gd name="T7" fmla="*/ 211 h 284"/>
                <a:gd name="T8" fmla="*/ 0 w 93"/>
                <a:gd name="T9" fmla="*/ 284 h 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 h="284">
                  <a:moveTo>
                    <a:pt x="0" y="284"/>
                  </a:moveTo>
                  <a:lnTo>
                    <a:pt x="0" y="70"/>
                  </a:lnTo>
                  <a:lnTo>
                    <a:pt x="93" y="0"/>
                  </a:lnTo>
                  <a:lnTo>
                    <a:pt x="93" y="211"/>
                  </a:lnTo>
                  <a:lnTo>
                    <a:pt x="0" y="284"/>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84">
              <a:extLst>
                <a:ext uri="{FF2B5EF4-FFF2-40B4-BE49-F238E27FC236}">
                  <a16:creationId xmlns:a16="http://schemas.microsoft.com/office/drawing/2014/main" id="{38CCEC51-B3B5-46EE-9C0C-1B95D672D603}"/>
                </a:ext>
              </a:extLst>
            </p:cNvPr>
            <p:cNvSpPr>
              <a:spLocks/>
            </p:cNvSpPr>
            <p:nvPr/>
          </p:nvSpPr>
          <p:spPr bwMode="auto">
            <a:xfrm>
              <a:off x="14189" y="9539"/>
              <a:ext cx="45" cy="287"/>
            </a:xfrm>
            <a:custGeom>
              <a:avLst/>
              <a:gdLst>
                <a:gd name="T0" fmla="*/ 0 w 45"/>
                <a:gd name="T1" fmla="*/ 0 h 287"/>
                <a:gd name="T2" fmla="*/ 0 w 45"/>
                <a:gd name="T3" fmla="*/ 287 h 287"/>
                <a:gd name="T4" fmla="*/ 45 w 45"/>
                <a:gd name="T5" fmla="*/ 232 h 287"/>
                <a:gd name="T6" fmla="*/ 45 w 45"/>
                <a:gd name="T7" fmla="*/ 18 h 287"/>
                <a:gd name="T8" fmla="*/ 0 w 45"/>
                <a:gd name="T9" fmla="*/ 0 h 2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 h="287">
                  <a:moveTo>
                    <a:pt x="0" y="0"/>
                  </a:moveTo>
                  <a:lnTo>
                    <a:pt x="0" y="287"/>
                  </a:lnTo>
                  <a:lnTo>
                    <a:pt x="45" y="232"/>
                  </a:lnTo>
                  <a:lnTo>
                    <a:pt x="45" y="18"/>
                  </a:lnTo>
                  <a:lnTo>
                    <a:pt x="0" y="0"/>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85">
              <a:extLst>
                <a:ext uri="{FF2B5EF4-FFF2-40B4-BE49-F238E27FC236}">
                  <a16:creationId xmlns:a16="http://schemas.microsoft.com/office/drawing/2014/main" id="{AA11C115-1E53-4554-B478-59CACCEA793F}"/>
                </a:ext>
              </a:extLst>
            </p:cNvPr>
            <p:cNvSpPr>
              <a:spLocks/>
            </p:cNvSpPr>
            <p:nvPr/>
          </p:nvSpPr>
          <p:spPr bwMode="auto">
            <a:xfrm>
              <a:off x="14189" y="9433"/>
              <a:ext cx="138" cy="124"/>
            </a:xfrm>
            <a:custGeom>
              <a:avLst/>
              <a:gdLst>
                <a:gd name="T0" fmla="*/ 0 w 138"/>
                <a:gd name="T1" fmla="*/ 106 h 124"/>
                <a:gd name="T2" fmla="*/ 138 w 138"/>
                <a:gd name="T3" fmla="*/ 0 h 124"/>
                <a:gd name="T4" fmla="*/ 138 w 138"/>
                <a:gd name="T5" fmla="*/ 52 h 124"/>
                <a:gd name="T6" fmla="*/ 45 w 138"/>
                <a:gd name="T7" fmla="*/ 124 h 124"/>
                <a:gd name="T8" fmla="*/ 0 w 138"/>
                <a:gd name="T9" fmla="*/ 106 h 1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24">
                  <a:moveTo>
                    <a:pt x="0" y="106"/>
                  </a:moveTo>
                  <a:lnTo>
                    <a:pt x="138" y="0"/>
                  </a:lnTo>
                  <a:lnTo>
                    <a:pt x="138" y="52"/>
                  </a:lnTo>
                  <a:lnTo>
                    <a:pt x="45" y="124"/>
                  </a:lnTo>
                  <a:lnTo>
                    <a:pt x="0" y="106"/>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86">
              <a:extLst>
                <a:ext uri="{FF2B5EF4-FFF2-40B4-BE49-F238E27FC236}">
                  <a16:creationId xmlns:a16="http://schemas.microsoft.com/office/drawing/2014/main" id="{467F0058-500C-43FA-8538-1FA7173B9523}"/>
                </a:ext>
              </a:extLst>
            </p:cNvPr>
            <p:cNvSpPr>
              <a:spLocks/>
            </p:cNvSpPr>
            <p:nvPr/>
          </p:nvSpPr>
          <p:spPr bwMode="auto">
            <a:xfrm>
              <a:off x="14189" y="9988"/>
              <a:ext cx="138" cy="124"/>
            </a:xfrm>
            <a:custGeom>
              <a:avLst/>
              <a:gdLst>
                <a:gd name="T0" fmla="*/ 0 w 138"/>
                <a:gd name="T1" fmla="*/ 106 h 124"/>
                <a:gd name="T2" fmla="*/ 0 w 138"/>
                <a:gd name="T3" fmla="*/ 124 h 124"/>
                <a:gd name="T4" fmla="*/ 138 w 138"/>
                <a:gd name="T5" fmla="*/ 17 h 124"/>
                <a:gd name="T6" fmla="*/ 138 w 138"/>
                <a:gd name="T7" fmla="*/ 0 h 124"/>
                <a:gd name="T8" fmla="*/ 0 w 138"/>
                <a:gd name="T9" fmla="*/ 106 h 1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24">
                  <a:moveTo>
                    <a:pt x="0" y="106"/>
                  </a:moveTo>
                  <a:lnTo>
                    <a:pt x="0" y="124"/>
                  </a:lnTo>
                  <a:lnTo>
                    <a:pt x="138" y="17"/>
                  </a:lnTo>
                  <a:lnTo>
                    <a:pt x="138" y="0"/>
                  </a:lnTo>
                  <a:lnTo>
                    <a:pt x="0" y="106"/>
                  </a:lnTo>
                  <a:close/>
                </a:path>
              </a:pathLst>
            </a:custGeom>
            <a:solidFill>
              <a:srgbClr val="0027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87">
              <a:extLst>
                <a:ext uri="{FF2B5EF4-FFF2-40B4-BE49-F238E27FC236}">
                  <a16:creationId xmlns:a16="http://schemas.microsoft.com/office/drawing/2014/main" id="{E78233E9-D785-4441-8935-980818B7CBF0}"/>
                </a:ext>
              </a:extLst>
            </p:cNvPr>
            <p:cNvSpPr>
              <a:spLocks/>
            </p:cNvSpPr>
            <p:nvPr/>
          </p:nvSpPr>
          <p:spPr bwMode="auto">
            <a:xfrm>
              <a:off x="14234" y="9771"/>
              <a:ext cx="93" cy="289"/>
            </a:xfrm>
            <a:custGeom>
              <a:avLst/>
              <a:gdLst>
                <a:gd name="T0" fmla="*/ 0 w 93"/>
                <a:gd name="T1" fmla="*/ 289 h 289"/>
                <a:gd name="T2" fmla="*/ 0 w 93"/>
                <a:gd name="T3" fmla="*/ 69 h 289"/>
                <a:gd name="T4" fmla="*/ 93 w 93"/>
                <a:gd name="T5" fmla="*/ 0 h 289"/>
                <a:gd name="T6" fmla="*/ 93 w 93"/>
                <a:gd name="T7" fmla="*/ 217 h 289"/>
                <a:gd name="T8" fmla="*/ 0 w 93"/>
                <a:gd name="T9" fmla="*/ 289 h 2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 h="289">
                  <a:moveTo>
                    <a:pt x="0" y="289"/>
                  </a:moveTo>
                  <a:lnTo>
                    <a:pt x="0" y="69"/>
                  </a:lnTo>
                  <a:lnTo>
                    <a:pt x="93" y="0"/>
                  </a:lnTo>
                  <a:lnTo>
                    <a:pt x="93" y="217"/>
                  </a:lnTo>
                  <a:lnTo>
                    <a:pt x="0" y="289"/>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88">
              <a:extLst>
                <a:ext uri="{FF2B5EF4-FFF2-40B4-BE49-F238E27FC236}">
                  <a16:creationId xmlns:a16="http://schemas.microsoft.com/office/drawing/2014/main" id="{52AE8730-74EE-4341-AAD0-BDC482E83FB4}"/>
                </a:ext>
              </a:extLst>
            </p:cNvPr>
            <p:cNvSpPr>
              <a:spLocks/>
            </p:cNvSpPr>
            <p:nvPr/>
          </p:nvSpPr>
          <p:spPr bwMode="auto">
            <a:xfrm>
              <a:off x="14189" y="9826"/>
              <a:ext cx="45" cy="286"/>
            </a:xfrm>
            <a:custGeom>
              <a:avLst/>
              <a:gdLst>
                <a:gd name="T0" fmla="*/ 0 w 45"/>
                <a:gd name="T1" fmla="*/ 0 h 286"/>
                <a:gd name="T2" fmla="*/ 0 w 45"/>
                <a:gd name="T3" fmla="*/ 286 h 286"/>
                <a:gd name="T4" fmla="*/ 45 w 45"/>
                <a:gd name="T5" fmla="*/ 231 h 286"/>
                <a:gd name="T6" fmla="*/ 45 w 45"/>
                <a:gd name="T7" fmla="*/ 17 h 286"/>
                <a:gd name="T8" fmla="*/ 0 w 45"/>
                <a:gd name="T9" fmla="*/ 0 h 2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 h="286">
                  <a:moveTo>
                    <a:pt x="0" y="0"/>
                  </a:moveTo>
                  <a:lnTo>
                    <a:pt x="0" y="286"/>
                  </a:lnTo>
                  <a:lnTo>
                    <a:pt x="45" y="231"/>
                  </a:lnTo>
                  <a:lnTo>
                    <a:pt x="45" y="17"/>
                  </a:lnTo>
                  <a:lnTo>
                    <a:pt x="0" y="0"/>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89">
              <a:extLst>
                <a:ext uri="{FF2B5EF4-FFF2-40B4-BE49-F238E27FC236}">
                  <a16:creationId xmlns:a16="http://schemas.microsoft.com/office/drawing/2014/main" id="{6D083BD1-03F8-4D62-A412-27A6CDEBC468}"/>
                </a:ext>
              </a:extLst>
            </p:cNvPr>
            <p:cNvSpPr>
              <a:spLocks/>
            </p:cNvSpPr>
            <p:nvPr/>
          </p:nvSpPr>
          <p:spPr bwMode="auto">
            <a:xfrm>
              <a:off x="14189" y="9716"/>
              <a:ext cx="138" cy="127"/>
            </a:xfrm>
            <a:custGeom>
              <a:avLst/>
              <a:gdLst>
                <a:gd name="T0" fmla="*/ 0 w 138"/>
                <a:gd name="T1" fmla="*/ 110 h 127"/>
                <a:gd name="T2" fmla="*/ 138 w 138"/>
                <a:gd name="T3" fmla="*/ 0 h 127"/>
                <a:gd name="T4" fmla="*/ 138 w 138"/>
                <a:gd name="T5" fmla="*/ 55 h 127"/>
                <a:gd name="T6" fmla="*/ 45 w 138"/>
                <a:gd name="T7" fmla="*/ 127 h 127"/>
                <a:gd name="T8" fmla="*/ 0 w 138"/>
                <a:gd name="T9" fmla="*/ 110 h 1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27">
                  <a:moveTo>
                    <a:pt x="0" y="110"/>
                  </a:moveTo>
                  <a:lnTo>
                    <a:pt x="138" y="0"/>
                  </a:lnTo>
                  <a:lnTo>
                    <a:pt x="138" y="55"/>
                  </a:lnTo>
                  <a:lnTo>
                    <a:pt x="45" y="127"/>
                  </a:lnTo>
                  <a:lnTo>
                    <a:pt x="0" y="110"/>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90">
              <a:extLst>
                <a:ext uri="{FF2B5EF4-FFF2-40B4-BE49-F238E27FC236}">
                  <a16:creationId xmlns:a16="http://schemas.microsoft.com/office/drawing/2014/main" id="{0058085E-5C63-4A81-8F31-14EB06CC0BCF}"/>
                </a:ext>
              </a:extLst>
            </p:cNvPr>
            <p:cNvSpPr>
              <a:spLocks/>
            </p:cNvSpPr>
            <p:nvPr/>
          </p:nvSpPr>
          <p:spPr bwMode="auto">
            <a:xfrm>
              <a:off x="14189" y="10271"/>
              <a:ext cx="138" cy="127"/>
            </a:xfrm>
            <a:custGeom>
              <a:avLst/>
              <a:gdLst>
                <a:gd name="T0" fmla="*/ 0 w 138"/>
                <a:gd name="T1" fmla="*/ 110 h 127"/>
                <a:gd name="T2" fmla="*/ 0 w 138"/>
                <a:gd name="T3" fmla="*/ 127 h 127"/>
                <a:gd name="T4" fmla="*/ 138 w 138"/>
                <a:gd name="T5" fmla="*/ 17 h 127"/>
                <a:gd name="T6" fmla="*/ 138 w 138"/>
                <a:gd name="T7" fmla="*/ 0 h 127"/>
                <a:gd name="T8" fmla="*/ 0 w 138"/>
                <a:gd name="T9" fmla="*/ 110 h 1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27">
                  <a:moveTo>
                    <a:pt x="0" y="110"/>
                  </a:moveTo>
                  <a:lnTo>
                    <a:pt x="0" y="127"/>
                  </a:lnTo>
                  <a:lnTo>
                    <a:pt x="138" y="17"/>
                  </a:lnTo>
                  <a:lnTo>
                    <a:pt x="138" y="0"/>
                  </a:lnTo>
                  <a:lnTo>
                    <a:pt x="0" y="1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Freeform 91">
              <a:extLst>
                <a:ext uri="{FF2B5EF4-FFF2-40B4-BE49-F238E27FC236}">
                  <a16:creationId xmlns:a16="http://schemas.microsoft.com/office/drawing/2014/main" id="{4793C646-E611-4228-A60D-0BB59940486F}"/>
                </a:ext>
              </a:extLst>
            </p:cNvPr>
            <p:cNvSpPr>
              <a:spLocks/>
            </p:cNvSpPr>
            <p:nvPr/>
          </p:nvSpPr>
          <p:spPr bwMode="auto">
            <a:xfrm>
              <a:off x="14234" y="10060"/>
              <a:ext cx="93" cy="283"/>
            </a:xfrm>
            <a:custGeom>
              <a:avLst/>
              <a:gdLst>
                <a:gd name="T0" fmla="*/ 0 w 93"/>
                <a:gd name="T1" fmla="*/ 283 h 283"/>
                <a:gd name="T2" fmla="*/ 0 w 93"/>
                <a:gd name="T3" fmla="*/ 69 h 283"/>
                <a:gd name="T4" fmla="*/ 93 w 93"/>
                <a:gd name="T5" fmla="*/ 0 h 283"/>
                <a:gd name="T6" fmla="*/ 93 w 93"/>
                <a:gd name="T7" fmla="*/ 214 h 283"/>
                <a:gd name="T8" fmla="*/ 0 w 93"/>
                <a:gd name="T9" fmla="*/ 283 h 2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 h="283">
                  <a:moveTo>
                    <a:pt x="0" y="283"/>
                  </a:moveTo>
                  <a:lnTo>
                    <a:pt x="0" y="69"/>
                  </a:lnTo>
                  <a:lnTo>
                    <a:pt x="93" y="0"/>
                  </a:lnTo>
                  <a:lnTo>
                    <a:pt x="93" y="214"/>
                  </a:lnTo>
                  <a:lnTo>
                    <a:pt x="0" y="283"/>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 name="Freeform 92">
              <a:extLst>
                <a:ext uri="{FF2B5EF4-FFF2-40B4-BE49-F238E27FC236}">
                  <a16:creationId xmlns:a16="http://schemas.microsoft.com/office/drawing/2014/main" id="{38C6E7CC-95FC-4012-BF12-293E107856A1}"/>
                </a:ext>
              </a:extLst>
            </p:cNvPr>
            <p:cNvSpPr>
              <a:spLocks/>
            </p:cNvSpPr>
            <p:nvPr/>
          </p:nvSpPr>
          <p:spPr bwMode="auto">
            <a:xfrm>
              <a:off x="14189" y="10112"/>
              <a:ext cx="45" cy="286"/>
            </a:xfrm>
            <a:custGeom>
              <a:avLst/>
              <a:gdLst>
                <a:gd name="T0" fmla="*/ 0 w 45"/>
                <a:gd name="T1" fmla="*/ 0 h 286"/>
                <a:gd name="T2" fmla="*/ 0 w 45"/>
                <a:gd name="T3" fmla="*/ 286 h 286"/>
                <a:gd name="T4" fmla="*/ 45 w 45"/>
                <a:gd name="T5" fmla="*/ 231 h 286"/>
                <a:gd name="T6" fmla="*/ 45 w 45"/>
                <a:gd name="T7" fmla="*/ 17 h 286"/>
                <a:gd name="T8" fmla="*/ 0 w 45"/>
                <a:gd name="T9" fmla="*/ 0 h 2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 h="286">
                  <a:moveTo>
                    <a:pt x="0" y="0"/>
                  </a:moveTo>
                  <a:lnTo>
                    <a:pt x="0" y="286"/>
                  </a:lnTo>
                  <a:lnTo>
                    <a:pt x="45" y="231"/>
                  </a:lnTo>
                  <a:lnTo>
                    <a:pt x="45" y="17"/>
                  </a:lnTo>
                  <a:lnTo>
                    <a:pt x="0" y="0"/>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 name="Freeform 93">
              <a:extLst>
                <a:ext uri="{FF2B5EF4-FFF2-40B4-BE49-F238E27FC236}">
                  <a16:creationId xmlns:a16="http://schemas.microsoft.com/office/drawing/2014/main" id="{EE7AFA63-4025-416C-8149-8776B9B16E95}"/>
                </a:ext>
              </a:extLst>
            </p:cNvPr>
            <p:cNvSpPr>
              <a:spLocks/>
            </p:cNvSpPr>
            <p:nvPr/>
          </p:nvSpPr>
          <p:spPr bwMode="auto">
            <a:xfrm>
              <a:off x="14189" y="10005"/>
              <a:ext cx="138" cy="121"/>
            </a:xfrm>
            <a:custGeom>
              <a:avLst/>
              <a:gdLst>
                <a:gd name="T0" fmla="*/ 0 w 138"/>
                <a:gd name="T1" fmla="*/ 104 h 121"/>
                <a:gd name="T2" fmla="*/ 138 w 138"/>
                <a:gd name="T3" fmla="*/ 0 h 121"/>
                <a:gd name="T4" fmla="*/ 138 w 138"/>
                <a:gd name="T5" fmla="*/ 52 h 121"/>
                <a:gd name="T6" fmla="*/ 45 w 138"/>
                <a:gd name="T7" fmla="*/ 121 h 121"/>
                <a:gd name="T8" fmla="*/ 0 w 138"/>
                <a:gd name="T9" fmla="*/ 104 h 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21">
                  <a:moveTo>
                    <a:pt x="0" y="104"/>
                  </a:moveTo>
                  <a:lnTo>
                    <a:pt x="138" y="0"/>
                  </a:lnTo>
                  <a:lnTo>
                    <a:pt x="138" y="52"/>
                  </a:lnTo>
                  <a:lnTo>
                    <a:pt x="45" y="121"/>
                  </a:lnTo>
                  <a:lnTo>
                    <a:pt x="0" y="104"/>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 name="Freeform 94">
              <a:extLst>
                <a:ext uri="{FF2B5EF4-FFF2-40B4-BE49-F238E27FC236}">
                  <a16:creationId xmlns:a16="http://schemas.microsoft.com/office/drawing/2014/main" id="{3402CC24-2BAE-4F6D-8133-B2F8A67DF9FF}"/>
                </a:ext>
              </a:extLst>
            </p:cNvPr>
            <p:cNvSpPr>
              <a:spLocks/>
            </p:cNvSpPr>
            <p:nvPr/>
          </p:nvSpPr>
          <p:spPr bwMode="auto">
            <a:xfrm>
              <a:off x="14327" y="9594"/>
              <a:ext cx="141" cy="122"/>
            </a:xfrm>
            <a:custGeom>
              <a:avLst/>
              <a:gdLst>
                <a:gd name="T0" fmla="*/ 0 w 141"/>
                <a:gd name="T1" fmla="*/ 104 h 122"/>
                <a:gd name="T2" fmla="*/ 0 w 141"/>
                <a:gd name="T3" fmla="*/ 122 h 122"/>
                <a:gd name="T4" fmla="*/ 141 w 141"/>
                <a:gd name="T5" fmla="*/ 18 h 122"/>
                <a:gd name="T6" fmla="*/ 141 w 141"/>
                <a:gd name="T7" fmla="*/ 0 h 122"/>
                <a:gd name="T8" fmla="*/ 0 w 141"/>
                <a:gd name="T9" fmla="*/ 104 h 1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 h="122">
                  <a:moveTo>
                    <a:pt x="0" y="104"/>
                  </a:moveTo>
                  <a:lnTo>
                    <a:pt x="0" y="122"/>
                  </a:lnTo>
                  <a:lnTo>
                    <a:pt x="141" y="18"/>
                  </a:lnTo>
                  <a:lnTo>
                    <a:pt x="141" y="0"/>
                  </a:lnTo>
                  <a:lnTo>
                    <a:pt x="0" y="104"/>
                  </a:lnTo>
                  <a:close/>
                </a:path>
              </a:pathLst>
            </a:custGeom>
            <a:solidFill>
              <a:srgbClr val="0027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 name="Freeform 95">
              <a:extLst>
                <a:ext uri="{FF2B5EF4-FFF2-40B4-BE49-F238E27FC236}">
                  <a16:creationId xmlns:a16="http://schemas.microsoft.com/office/drawing/2014/main" id="{7304DFEB-BC96-4B84-B29E-2CB987DCA2BD}"/>
                </a:ext>
              </a:extLst>
            </p:cNvPr>
            <p:cNvSpPr>
              <a:spLocks/>
            </p:cNvSpPr>
            <p:nvPr/>
          </p:nvSpPr>
          <p:spPr bwMode="auto">
            <a:xfrm>
              <a:off x="14375" y="9378"/>
              <a:ext cx="93" cy="286"/>
            </a:xfrm>
            <a:custGeom>
              <a:avLst/>
              <a:gdLst>
                <a:gd name="T0" fmla="*/ 0 w 93"/>
                <a:gd name="T1" fmla="*/ 286 h 286"/>
                <a:gd name="T2" fmla="*/ 0 w 93"/>
                <a:gd name="T3" fmla="*/ 72 h 286"/>
                <a:gd name="T4" fmla="*/ 93 w 93"/>
                <a:gd name="T5" fmla="*/ 0 h 286"/>
                <a:gd name="T6" fmla="*/ 93 w 93"/>
                <a:gd name="T7" fmla="*/ 216 h 286"/>
                <a:gd name="T8" fmla="*/ 0 w 93"/>
                <a:gd name="T9" fmla="*/ 286 h 2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 h="286">
                  <a:moveTo>
                    <a:pt x="0" y="286"/>
                  </a:moveTo>
                  <a:lnTo>
                    <a:pt x="0" y="72"/>
                  </a:lnTo>
                  <a:lnTo>
                    <a:pt x="93" y="0"/>
                  </a:lnTo>
                  <a:lnTo>
                    <a:pt x="93" y="216"/>
                  </a:lnTo>
                  <a:lnTo>
                    <a:pt x="0" y="286"/>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 name="Freeform 96">
              <a:extLst>
                <a:ext uri="{FF2B5EF4-FFF2-40B4-BE49-F238E27FC236}">
                  <a16:creationId xmlns:a16="http://schemas.microsoft.com/office/drawing/2014/main" id="{0F3DF332-67C0-4256-933F-F99B303C9EC3}"/>
                </a:ext>
              </a:extLst>
            </p:cNvPr>
            <p:cNvSpPr>
              <a:spLocks/>
            </p:cNvSpPr>
            <p:nvPr/>
          </p:nvSpPr>
          <p:spPr bwMode="auto">
            <a:xfrm>
              <a:off x="14327" y="9433"/>
              <a:ext cx="48" cy="283"/>
            </a:xfrm>
            <a:custGeom>
              <a:avLst/>
              <a:gdLst>
                <a:gd name="T0" fmla="*/ 0 w 48"/>
                <a:gd name="T1" fmla="*/ 0 h 283"/>
                <a:gd name="T2" fmla="*/ 0 w 48"/>
                <a:gd name="T3" fmla="*/ 283 h 283"/>
                <a:gd name="T4" fmla="*/ 48 w 48"/>
                <a:gd name="T5" fmla="*/ 231 h 283"/>
                <a:gd name="T6" fmla="*/ 48 w 48"/>
                <a:gd name="T7" fmla="*/ 17 h 283"/>
                <a:gd name="T8" fmla="*/ 0 w 48"/>
                <a:gd name="T9" fmla="*/ 0 h 2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 h="283">
                  <a:moveTo>
                    <a:pt x="0" y="0"/>
                  </a:moveTo>
                  <a:lnTo>
                    <a:pt x="0" y="283"/>
                  </a:lnTo>
                  <a:lnTo>
                    <a:pt x="48" y="231"/>
                  </a:lnTo>
                  <a:lnTo>
                    <a:pt x="48" y="17"/>
                  </a:lnTo>
                  <a:lnTo>
                    <a:pt x="0" y="0"/>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 name="Freeform 97">
              <a:extLst>
                <a:ext uri="{FF2B5EF4-FFF2-40B4-BE49-F238E27FC236}">
                  <a16:creationId xmlns:a16="http://schemas.microsoft.com/office/drawing/2014/main" id="{F6D3B32E-19F3-4F50-A46F-A558CF318DC1}"/>
                </a:ext>
              </a:extLst>
            </p:cNvPr>
            <p:cNvSpPr>
              <a:spLocks/>
            </p:cNvSpPr>
            <p:nvPr/>
          </p:nvSpPr>
          <p:spPr bwMode="auto">
            <a:xfrm>
              <a:off x="14327" y="9326"/>
              <a:ext cx="141" cy="127"/>
            </a:xfrm>
            <a:custGeom>
              <a:avLst/>
              <a:gdLst>
                <a:gd name="T0" fmla="*/ 0 w 141"/>
                <a:gd name="T1" fmla="*/ 109 h 127"/>
                <a:gd name="T2" fmla="*/ 141 w 141"/>
                <a:gd name="T3" fmla="*/ 0 h 127"/>
                <a:gd name="T4" fmla="*/ 141 w 141"/>
                <a:gd name="T5" fmla="*/ 55 h 127"/>
                <a:gd name="T6" fmla="*/ 48 w 141"/>
                <a:gd name="T7" fmla="*/ 127 h 127"/>
                <a:gd name="T8" fmla="*/ 0 w 141"/>
                <a:gd name="T9" fmla="*/ 109 h 1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 h="127">
                  <a:moveTo>
                    <a:pt x="0" y="109"/>
                  </a:moveTo>
                  <a:lnTo>
                    <a:pt x="141" y="0"/>
                  </a:lnTo>
                  <a:lnTo>
                    <a:pt x="141" y="55"/>
                  </a:lnTo>
                  <a:lnTo>
                    <a:pt x="48" y="127"/>
                  </a:lnTo>
                  <a:lnTo>
                    <a:pt x="0" y="109"/>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 name="Freeform 98">
              <a:extLst>
                <a:ext uri="{FF2B5EF4-FFF2-40B4-BE49-F238E27FC236}">
                  <a16:creationId xmlns:a16="http://schemas.microsoft.com/office/drawing/2014/main" id="{77704754-2B2D-4007-A7C7-FB443568C29E}"/>
                </a:ext>
              </a:extLst>
            </p:cNvPr>
            <p:cNvSpPr>
              <a:spLocks/>
            </p:cNvSpPr>
            <p:nvPr/>
          </p:nvSpPr>
          <p:spPr bwMode="auto">
            <a:xfrm>
              <a:off x="14327" y="9878"/>
              <a:ext cx="141" cy="127"/>
            </a:xfrm>
            <a:custGeom>
              <a:avLst/>
              <a:gdLst>
                <a:gd name="T0" fmla="*/ 0 w 141"/>
                <a:gd name="T1" fmla="*/ 110 h 127"/>
                <a:gd name="T2" fmla="*/ 0 w 141"/>
                <a:gd name="T3" fmla="*/ 127 h 127"/>
                <a:gd name="T4" fmla="*/ 141 w 141"/>
                <a:gd name="T5" fmla="*/ 17 h 127"/>
                <a:gd name="T6" fmla="*/ 141 w 141"/>
                <a:gd name="T7" fmla="*/ 0 h 127"/>
                <a:gd name="T8" fmla="*/ 0 w 141"/>
                <a:gd name="T9" fmla="*/ 110 h 1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 h="127">
                  <a:moveTo>
                    <a:pt x="0" y="110"/>
                  </a:moveTo>
                  <a:lnTo>
                    <a:pt x="0" y="127"/>
                  </a:lnTo>
                  <a:lnTo>
                    <a:pt x="141" y="17"/>
                  </a:lnTo>
                  <a:lnTo>
                    <a:pt x="141" y="0"/>
                  </a:lnTo>
                  <a:lnTo>
                    <a:pt x="0" y="110"/>
                  </a:lnTo>
                  <a:close/>
                </a:path>
              </a:pathLst>
            </a:custGeom>
            <a:solidFill>
              <a:srgbClr val="0027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 name="Freeform 99">
              <a:extLst>
                <a:ext uri="{FF2B5EF4-FFF2-40B4-BE49-F238E27FC236}">
                  <a16:creationId xmlns:a16="http://schemas.microsoft.com/office/drawing/2014/main" id="{3ECA3DEA-E4F4-462D-8386-3DD8346DE055}"/>
                </a:ext>
              </a:extLst>
            </p:cNvPr>
            <p:cNvSpPr>
              <a:spLocks/>
            </p:cNvSpPr>
            <p:nvPr/>
          </p:nvSpPr>
          <p:spPr bwMode="auto">
            <a:xfrm>
              <a:off x="14375" y="9664"/>
              <a:ext cx="93" cy="286"/>
            </a:xfrm>
            <a:custGeom>
              <a:avLst/>
              <a:gdLst>
                <a:gd name="T0" fmla="*/ 0 w 93"/>
                <a:gd name="T1" fmla="*/ 286 h 286"/>
                <a:gd name="T2" fmla="*/ 0 w 93"/>
                <a:gd name="T3" fmla="*/ 72 h 286"/>
                <a:gd name="T4" fmla="*/ 93 w 93"/>
                <a:gd name="T5" fmla="*/ 0 h 286"/>
                <a:gd name="T6" fmla="*/ 93 w 93"/>
                <a:gd name="T7" fmla="*/ 214 h 286"/>
                <a:gd name="T8" fmla="*/ 0 w 93"/>
                <a:gd name="T9" fmla="*/ 286 h 2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 h="286">
                  <a:moveTo>
                    <a:pt x="0" y="286"/>
                  </a:moveTo>
                  <a:lnTo>
                    <a:pt x="0" y="72"/>
                  </a:lnTo>
                  <a:lnTo>
                    <a:pt x="93" y="0"/>
                  </a:lnTo>
                  <a:lnTo>
                    <a:pt x="93" y="214"/>
                  </a:lnTo>
                  <a:lnTo>
                    <a:pt x="0" y="286"/>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 name="Freeform 100">
              <a:extLst>
                <a:ext uri="{FF2B5EF4-FFF2-40B4-BE49-F238E27FC236}">
                  <a16:creationId xmlns:a16="http://schemas.microsoft.com/office/drawing/2014/main" id="{D8D1276C-73DD-4B20-81D3-CB5410F5D202}"/>
                </a:ext>
              </a:extLst>
            </p:cNvPr>
            <p:cNvSpPr>
              <a:spLocks/>
            </p:cNvSpPr>
            <p:nvPr/>
          </p:nvSpPr>
          <p:spPr bwMode="auto">
            <a:xfrm>
              <a:off x="14327" y="9716"/>
              <a:ext cx="48" cy="289"/>
            </a:xfrm>
            <a:custGeom>
              <a:avLst/>
              <a:gdLst>
                <a:gd name="T0" fmla="*/ 0 w 48"/>
                <a:gd name="T1" fmla="*/ 0 h 289"/>
                <a:gd name="T2" fmla="*/ 0 w 48"/>
                <a:gd name="T3" fmla="*/ 289 h 289"/>
                <a:gd name="T4" fmla="*/ 48 w 48"/>
                <a:gd name="T5" fmla="*/ 234 h 289"/>
                <a:gd name="T6" fmla="*/ 48 w 48"/>
                <a:gd name="T7" fmla="*/ 17 h 289"/>
                <a:gd name="T8" fmla="*/ 0 w 48"/>
                <a:gd name="T9" fmla="*/ 0 h 2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 h="289">
                  <a:moveTo>
                    <a:pt x="0" y="0"/>
                  </a:moveTo>
                  <a:lnTo>
                    <a:pt x="0" y="289"/>
                  </a:lnTo>
                  <a:lnTo>
                    <a:pt x="48" y="234"/>
                  </a:lnTo>
                  <a:lnTo>
                    <a:pt x="48" y="17"/>
                  </a:lnTo>
                  <a:lnTo>
                    <a:pt x="0" y="0"/>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 name="Freeform 101">
              <a:extLst>
                <a:ext uri="{FF2B5EF4-FFF2-40B4-BE49-F238E27FC236}">
                  <a16:creationId xmlns:a16="http://schemas.microsoft.com/office/drawing/2014/main" id="{E6B04B12-7A6D-4EB0-B5BA-7C1C8C3FD473}"/>
                </a:ext>
              </a:extLst>
            </p:cNvPr>
            <p:cNvSpPr>
              <a:spLocks/>
            </p:cNvSpPr>
            <p:nvPr/>
          </p:nvSpPr>
          <p:spPr bwMode="auto">
            <a:xfrm>
              <a:off x="14327" y="9612"/>
              <a:ext cx="141" cy="121"/>
            </a:xfrm>
            <a:custGeom>
              <a:avLst/>
              <a:gdLst>
                <a:gd name="T0" fmla="*/ 0 w 141"/>
                <a:gd name="T1" fmla="*/ 104 h 121"/>
                <a:gd name="T2" fmla="*/ 141 w 141"/>
                <a:gd name="T3" fmla="*/ 0 h 121"/>
                <a:gd name="T4" fmla="*/ 141 w 141"/>
                <a:gd name="T5" fmla="*/ 52 h 121"/>
                <a:gd name="T6" fmla="*/ 48 w 141"/>
                <a:gd name="T7" fmla="*/ 121 h 121"/>
                <a:gd name="T8" fmla="*/ 0 w 141"/>
                <a:gd name="T9" fmla="*/ 104 h 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 h="121">
                  <a:moveTo>
                    <a:pt x="0" y="104"/>
                  </a:moveTo>
                  <a:lnTo>
                    <a:pt x="141" y="0"/>
                  </a:lnTo>
                  <a:lnTo>
                    <a:pt x="141" y="52"/>
                  </a:lnTo>
                  <a:lnTo>
                    <a:pt x="48" y="121"/>
                  </a:lnTo>
                  <a:lnTo>
                    <a:pt x="0" y="104"/>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 name="Freeform 102">
              <a:extLst>
                <a:ext uri="{FF2B5EF4-FFF2-40B4-BE49-F238E27FC236}">
                  <a16:creationId xmlns:a16="http://schemas.microsoft.com/office/drawing/2014/main" id="{1B65E66F-D2EF-40D8-B8A1-94B569949C85}"/>
                </a:ext>
              </a:extLst>
            </p:cNvPr>
            <p:cNvSpPr>
              <a:spLocks/>
            </p:cNvSpPr>
            <p:nvPr/>
          </p:nvSpPr>
          <p:spPr bwMode="auto">
            <a:xfrm>
              <a:off x="14327" y="10164"/>
              <a:ext cx="141" cy="127"/>
            </a:xfrm>
            <a:custGeom>
              <a:avLst/>
              <a:gdLst>
                <a:gd name="T0" fmla="*/ 0 w 141"/>
                <a:gd name="T1" fmla="*/ 110 h 127"/>
                <a:gd name="T2" fmla="*/ 0 w 141"/>
                <a:gd name="T3" fmla="*/ 127 h 127"/>
                <a:gd name="T4" fmla="*/ 141 w 141"/>
                <a:gd name="T5" fmla="*/ 17 h 127"/>
                <a:gd name="T6" fmla="*/ 141 w 141"/>
                <a:gd name="T7" fmla="*/ 0 h 127"/>
                <a:gd name="T8" fmla="*/ 0 w 141"/>
                <a:gd name="T9" fmla="*/ 110 h 1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 h="127">
                  <a:moveTo>
                    <a:pt x="0" y="110"/>
                  </a:moveTo>
                  <a:lnTo>
                    <a:pt x="0" y="127"/>
                  </a:lnTo>
                  <a:lnTo>
                    <a:pt x="141" y="17"/>
                  </a:lnTo>
                  <a:lnTo>
                    <a:pt x="141" y="0"/>
                  </a:lnTo>
                  <a:lnTo>
                    <a:pt x="0" y="1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 name="Freeform 103">
              <a:extLst>
                <a:ext uri="{FF2B5EF4-FFF2-40B4-BE49-F238E27FC236}">
                  <a16:creationId xmlns:a16="http://schemas.microsoft.com/office/drawing/2014/main" id="{B2A1DB6A-8A2F-4BFC-BB7B-C77E4398E403}"/>
                </a:ext>
              </a:extLst>
            </p:cNvPr>
            <p:cNvSpPr>
              <a:spLocks/>
            </p:cNvSpPr>
            <p:nvPr/>
          </p:nvSpPr>
          <p:spPr bwMode="auto">
            <a:xfrm>
              <a:off x="14375" y="9950"/>
              <a:ext cx="93" cy="289"/>
            </a:xfrm>
            <a:custGeom>
              <a:avLst/>
              <a:gdLst>
                <a:gd name="T0" fmla="*/ 0 w 93"/>
                <a:gd name="T1" fmla="*/ 289 h 289"/>
                <a:gd name="T2" fmla="*/ 0 w 93"/>
                <a:gd name="T3" fmla="*/ 72 h 289"/>
                <a:gd name="T4" fmla="*/ 93 w 93"/>
                <a:gd name="T5" fmla="*/ 0 h 289"/>
                <a:gd name="T6" fmla="*/ 93 w 93"/>
                <a:gd name="T7" fmla="*/ 217 h 289"/>
                <a:gd name="T8" fmla="*/ 0 w 93"/>
                <a:gd name="T9" fmla="*/ 289 h 2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 h="289">
                  <a:moveTo>
                    <a:pt x="0" y="289"/>
                  </a:moveTo>
                  <a:lnTo>
                    <a:pt x="0" y="72"/>
                  </a:lnTo>
                  <a:lnTo>
                    <a:pt x="93" y="0"/>
                  </a:lnTo>
                  <a:lnTo>
                    <a:pt x="93" y="217"/>
                  </a:lnTo>
                  <a:lnTo>
                    <a:pt x="0" y="289"/>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 name="Freeform 104">
              <a:extLst>
                <a:ext uri="{FF2B5EF4-FFF2-40B4-BE49-F238E27FC236}">
                  <a16:creationId xmlns:a16="http://schemas.microsoft.com/office/drawing/2014/main" id="{D4E463B5-E854-4760-8F3A-50C64BB333FD}"/>
                </a:ext>
              </a:extLst>
            </p:cNvPr>
            <p:cNvSpPr>
              <a:spLocks/>
            </p:cNvSpPr>
            <p:nvPr/>
          </p:nvSpPr>
          <p:spPr bwMode="auto">
            <a:xfrm>
              <a:off x="14327" y="10005"/>
              <a:ext cx="48" cy="286"/>
            </a:xfrm>
            <a:custGeom>
              <a:avLst/>
              <a:gdLst>
                <a:gd name="T0" fmla="*/ 0 w 48"/>
                <a:gd name="T1" fmla="*/ 0 h 286"/>
                <a:gd name="T2" fmla="*/ 0 w 48"/>
                <a:gd name="T3" fmla="*/ 286 h 286"/>
                <a:gd name="T4" fmla="*/ 48 w 48"/>
                <a:gd name="T5" fmla="*/ 231 h 286"/>
                <a:gd name="T6" fmla="*/ 48 w 48"/>
                <a:gd name="T7" fmla="*/ 17 h 286"/>
                <a:gd name="T8" fmla="*/ 0 w 48"/>
                <a:gd name="T9" fmla="*/ 0 h 2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 h="286">
                  <a:moveTo>
                    <a:pt x="0" y="0"/>
                  </a:moveTo>
                  <a:lnTo>
                    <a:pt x="0" y="286"/>
                  </a:lnTo>
                  <a:lnTo>
                    <a:pt x="48" y="231"/>
                  </a:lnTo>
                  <a:lnTo>
                    <a:pt x="48" y="17"/>
                  </a:lnTo>
                  <a:lnTo>
                    <a:pt x="0" y="0"/>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 name="Freeform 105">
              <a:extLst>
                <a:ext uri="{FF2B5EF4-FFF2-40B4-BE49-F238E27FC236}">
                  <a16:creationId xmlns:a16="http://schemas.microsoft.com/office/drawing/2014/main" id="{1AC82397-DAF7-4F77-9562-170CE88B58EC}"/>
                </a:ext>
              </a:extLst>
            </p:cNvPr>
            <p:cNvSpPr>
              <a:spLocks/>
            </p:cNvSpPr>
            <p:nvPr/>
          </p:nvSpPr>
          <p:spPr bwMode="auto">
            <a:xfrm>
              <a:off x="14327" y="9895"/>
              <a:ext cx="141" cy="127"/>
            </a:xfrm>
            <a:custGeom>
              <a:avLst/>
              <a:gdLst>
                <a:gd name="T0" fmla="*/ 0 w 141"/>
                <a:gd name="T1" fmla="*/ 110 h 127"/>
                <a:gd name="T2" fmla="*/ 141 w 141"/>
                <a:gd name="T3" fmla="*/ 0 h 127"/>
                <a:gd name="T4" fmla="*/ 141 w 141"/>
                <a:gd name="T5" fmla="*/ 55 h 127"/>
                <a:gd name="T6" fmla="*/ 48 w 141"/>
                <a:gd name="T7" fmla="*/ 127 h 127"/>
                <a:gd name="T8" fmla="*/ 0 w 141"/>
                <a:gd name="T9" fmla="*/ 110 h 1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 h="127">
                  <a:moveTo>
                    <a:pt x="0" y="110"/>
                  </a:moveTo>
                  <a:lnTo>
                    <a:pt x="141" y="0"/>
                  </a:lnTo>
                  <a:lnTo>
                    <a:pt x="141" y="55"/>
                  </a:lnTo>
                  <a:lnTo>
                    <a:pt x="48" y="127"/>
                  </a:lnTo>
                  <a:lnTo>
                    <a:pt x="0" y="110"/>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 name="Freeform 106">
              <a:extLst>
                <a:ext uri="{FF2B5EF4-FFF2-40B4-BE49-F238E27FC236}">
                  <a16:creationId xmlns:a16="http://schemas.microsoft.com/office/drawing/2014/main" id="{46EF49F1-C859-4FE1-8B40-CA87A2EF3635}"/>
                </a:ext>
              </a:extLst>
            </p:cNvPr>
            <p:cNvSpPr>
              <a:spLocks/>
            </p:cNvSpPr>
            <p:nvPr/>
          </p:nvSpPr>
          <p:spPr bwMode="auto">
            <a:xfrm>
              <a:off x="13374" y="9539"/>
              <a:ext cx="374" cy="73"/>
            </a:xfrm>
            <a:custGeom>
              <a:avLst/>
              <a:gdLst>
                <a:gd name="T0" fmla="*/ 0 w 374"/>
                <a:gd name="T1" fmla="*/ 73 h 73"/>
                <a:gd name="T2" fmla="*/ 278 w 374"/>
                <a:gd name="T3" fmla="*/ 73 h 73"/>
                <a:gd name="T4" fmla="*/ 374 w 374"/>
                <a:gd name="T5" fmla="*/ 0 h 73"/>
                <a:gd name="T6" fmla="*/ 92 w 374"/>
                <a:gd name="T7" fmla="*/ 0 h 73"/>
                <a:gd name="T8" fmla="*/ 0 w 374"/>
                <a:gd name="T9" fmla="*/ 73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 h="73">
                  <a:moveTo>
                    <a:pt x="0" y="73"/>
                  </a:moveTo>
                  <a:lnTo>
                    <a:pt x="278" y="73"/>
                  </a:lnTo>
                  <a:lnTo>
                    <a:pt x="374" y="0"/>
                  </a:lnTo>
                  <a:lnTo>
                    <a:pt x="92" y="0"/>
                  </a:lnTo>
                  <a:lnTo>
                    <a:pt x="0" y="73"/>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 name="Freeform 107">
              <a:extLst>
                <a:ext uri="{FF2B5EF4-FFF2-40B4-BE49-F238E27FC236}">
                  <a16:creationId xmlns:a16="http://schemas.microsoft.com/office/drawing/2014/main" id="{05BE645C-B13A-43E4-BBB8-45E0335A8F26}"/>
                </a:ext>
              </a:extLst>
            </p:cNvPr>
            <p:cNvSpPr>
              <a:spLocks/>
            </p:cNvSpPr>
            <p:nvPr/>
          </p:nvSpPr>
          <p:spPr bwMode="auto">
            <a:xfrm>
              <a:off x="13306" y="9539"/>
              <a:ext cx="160" cy="107"/>
            </a:xfrm>
            <a:custGeom>
              <a:avLst/>
              <a:gdLst>
                <a:gd name="T0" fmla="*/ 0 w 160"/>
                <a:gd name="T1" fmla="*/ 107 h 107"/>
                <a:gd name="T2" fmla="*/ 68 w 160"/>
                <a:gd name="T3" fmla="*/ 73 h 107"/>
                <a:gd name="T4" fmla="*/ 160 w 160"/>
                <a:gd name="T5" fmla="*/ 0 h 107"/>
                <a:gd name="T6" fmla="*/ 138 w 160"/>
                <a:gd name="T7" fmla="*/ 0 h 107"/>
                <a:gd name="T8" fmla="*/ 0 w 160"/>
                <a:gd name="T9" fmla="*/ 107 h 1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0" h="107">
                  <a:moveTo>
                    <a:pt x="0" y="107"/>
                  </a:moveTo>
                  <a:lnTo>
                    <a:pt x="68" y="73"/>
                  </a:lnTo>
                  <a:lnTo>
                    <a:pt x="160" y="0"/>
                  </a:lnTo>
                  <a:lnTo>
                    <a:pt x="138" y="0"/>
                  </a:lnTo>
                  <a:lnTo>
                    <a:pt x="0" y="107"/>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 name="Freeform 108">
              <a:extLst>
                <a:ext uri="{FF2B5EF4-FFF2-40B4-BE49-F238E27FC236}">
                  <a16:creationId xmlns:a16="http://schemas.microsoft.com/office/drawing/2014/main" id="{6CA526FA-FBFB-44F8-818C-738DFB982105}"/>
                </a:ext>
              </a:extLst>
            </p:cNvPr>
            <p:cNvSpPr>
              <a:spLocks/>
            </p:cNvSpPr>
            <p:nvPr/>
          </p:nvSpPr>
          <p:spPr bwMode="auto">
            <a:xfrm>
              <a:off x="13652" y="9539"/>
              <a:ext cx="166" cy="107"/>
            </a:xfrm>
            <a:custGeom>
              <a:avLst/>
              <a:gdLst>
                <a:gd name="T0" fmla="*/ 25 w 166"/>
                <a:gd name="T1" fmla="*/ 107 h 107"/>
                <a:gd name="T2" fmla="*/ 0 w 166"/>
                <a:gd name="T3" fmla="*/ 73 h 107"/>
                <a:gd name="T4" fmla="*/ 93 w 166"/>
                <a:gd name="T5" fmla="*/ 0 h 107"/>
                <a:gd name="T6" fmla="*/ 166 w 166"/>
                <a:gd name="T7" fmla="*/ 0 h 107"/>
                <a:gd name="T8" fmla="*/ 25 w 166"/>
                <a:gd name="T9" fmla="*/ 107 h 1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6" h="107">
                  <a:moveTo>
                    <a:pt x="25" y="107"/>
                  </a:moveTo>
                  <a:lnTo>
                    <a:pt x="0" y="73"/>
                  </a:lnTo>
                  <a:lnTo>
                    <a:pt x="93" y="0"/>
                  </a:lnTo>
                  <a:lnTo>
                    <a:pt x="166" y="0"/>
                  </a:lnTo>
                  <a:lnTo>
                    <a:pt x="25" y="107"/>
                  </a:lnTo>
                  <a:close/>
                </a:path>
              </a:pathLst>
            </a:custGeom>
            <a:solidFill>
              <a:srgbClr val="336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 name="Freeform 109">
              <a:extLst>
                <a:ext uri="{FF2B5EF4-FFF2-40B4-BE49-F238E27FC236}">
                  <a16:creationId xmlns:a16="http://schemas.microsoft.com/office/drawing/2014/main" id="{4FFA22C3-F1EF-4B09-8F18-2A2B8035D9E6}"/>
                </a:ext>
              </a:extLst>
            </p:cNvPr>
            <p:cNvSpPr>
              <a:spLocks/>
            </p:cNvSpPr>
            <p:nvPr/>
          </p:nvSpPr>
          <p:spPr bwMode="auto">
            <a:xfrm>
              <a:off x="13306" y="9612"/>
              <a:ext cx="371" cy="34"/>
            </a:xfrm>
            <a:custGeom>
              <a:avLst/>
              <a:gdLst>
                <a:gd name="T0" fmla="*/ 0 w 371"/>
                <a:gd name="T1" fmla="*/ 34 h 34"/>
                <a:gd name="T2" fmla="*/ 68 w 371"/>
                <a:gd name="T3" fmla="*/ 0 h 34"/>
                <a:gd name="T4" fmla="*/ 349 w 371"/>
                <a:gd name="T5" fmla="*/ 0 h 34"/>
                <a:gd name="T6" fmla="*/ 371 w 371"/>
                <a:gd name="T7" fmla="*/ 34 h 34"/>
                <a:gd name="T8" fmla="*/ 0 w 371"/>
                <a:gd name="T9" fmla="*/ 34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1" h="34">
                  <a:moveTo>
                    <a:pt x="0" y="34"/>
                  </a:moveTo>
                  <a:lnTo>
                    <a:pt x="68" y="0"/>
                  </a:lnTo>
                  <a:lnTo>
                    <a:pt x="349" y="0"/>
                  </a:lnTo>
                  <a:lnTo>
                    <a:pt x="371" y="34"/>
                  </a:lnTo>
                  <a:lnTo>
                    <a:pt x="0" y="34"/>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 name="Freeform 110">
              <a:extLst>
                <a:ext uri="{FF2B5EF4-FFF2-40B4-BE49-F238E27FC236}">
                  <a16:creationId xmlns:a16="http://schemas.microsoft.com/office/drawing/2014/main" id="{06C97E0D-38B9-488B-BC0C-7CB5C87D4E06}"/>
                </a:ext>
              </a:extLst>
            </p:cNvPr>
            <p:cNvSpPr>
              <a:spLocks/>
            </p:cNvSpPr>
            <p:nvPr/>
          </p:nvSpPr>
          <p:spPr bwMode="auto">
            <a:xfrm>
              <a:off x="13002" y="9539"/>
              <a:ext cx="372" cy="73"/>
            </a:xfrm>
            <a:custGeom>
              <a:avLst/>
              <a:gdLst>
                <a:gd name="T0" fmla="*/ 0 w 372"/>
                <a:gd name="T1" fmla="*/ 73 h 73"/>
                <a:gd name="T2" fmla="*/ 279 w 372"/>
                <a:gd name="T3" fmla="*/ 73 h 73"/>
                <a:gd name="T4" fmla="*/ 372 w 372"/>
                <a:gd name="T5" fmla="*/ 0 h 73"/>
                <a:gd name="T6" fmla="*/ 93 w 372"/>
                <a:gd name="T7" fmla="*/ 0 h 73"/>
                <a:gd name="T8" fmla="*/ 0 w 372"/>
                <a:gd name="T9" fmla="*/ 73 h 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2" h="73">
                  <a:moveTo>
                    <a:pt x="0" y="73"/>
                  </a:moveTo>
                  <a:lnTo>
                    <a:pt x="279" y="73"/>
                  </a:lnTo>
                  <a:lnTo>
                    <a:pt x="372" y="0"/>
                  </a:lnTo>
                  <a:lnTo>
                    <a:pt x="93" y="0"/>
                  </a:lnTo>
                  <a:lnTo>
                    <a:pt x="0" y="73"/>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 name="Freeform 111">
              <a:extLst>
                <a:ext uri="{FF2B5EF4-FFF2-40B4-BE49-F238E27FC236}">
                  <a16:creationId xmlns:a16="http://schemas.microsoft.com/office/drawing/2014/main" id="{A4527785-5213-4CE9-ACB9-948295E7EAC6}"/>
                </a:ext>
              </a:extLst>
            </p:cNvPr>
            <p:cNvSpPr>
              <a:spLocks/>
            </p:cNvSpPr>
            <p:nvPr/>
          </p:nvSpPr>
          <p:spPr bwMode="auto">
            <a:xfrm>
              <a:off x="12932" y="9539"/>
              <a:ext cx="163" cy="107"/>
            </a:xfrm>
            <a:custGeom>
              <a:avLst/>
              <a:gdLst>
                <a:gd name="T0" fmla="*/ 0 w 163"/>
                <a:gd name="T1" fmla="*/ 107 h 107"/>
                <a:gd name="T2" fmla="*/ 70 w 163"/>
                <a:gd name="T3" fmla="*/ 73 h 107"/>
                <a:gd name="T4" fmla="*/ 163 w 163"/>
                <a:gd name="T5" fmla="*/ 0 h 107"/>
                <a:gd name="T6" fmla="*/ 141 w 163"/>
                <a:gd name="T7" fmla="*/ 0 h 107"/>
                <a:gd name="T8" fmla="*/ 0 w 163"/>
                <a:gd name="T9" fmla="*/ 107 h 1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3" h="107">
                  <a:moveTo>
                    <a:pt x="0" y="107"/>
                  </a:moveTo>
                  <a:lnTo>
                    <a:pt x="70" y="73"/>
                  </a:lnTo>
                  <a:lnTo>
                    <a:pt x="163" y="0"/>
                  </a:lnTo>
                  <a:lnTo>
                    <a:pt x="141" y="0"/>
                  </a:lnTo>
                  <a:lnTo>
                    <a:pt x="0" y="107"/>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 name="Freeform 112">
              <a:extLst>
                <a:ext uri="{FF2B5EF4-FFF2-40B4-BE49-F238E27FC236}">
                  <a16:creationId xmlns:a16="http://schemas.microsoft.com/office/drawing/2014/main" id="{0E58D2D4-AA78-4865-9F64-274B86A7C29A}"/>
                </a:ext>
              </a:extLst>
            </p:cNvPr>
            <p:cNvSpPr>
              <a:spLocks/>
            </p:cNvSpPr>
            <p:nvPr/>
          </p:nvSpPr>
          <p:spPr bwMode="auto">
            <a:xfrm>
              <a:off x="13284" y="9539"/>
              <a:ext cx="160" cy="107"/>
            </a:xfrm>
            <a:custGeom>
              <a:avLst/>
              <a:gdLst>
                <a:gd name="T0" fmla="*/ 22 w 160"/>
                <a:gd name="T1" fmla="*/ 107 h 107"/>
                <a:gd name="T2" fmla="*/ 0 w 160"/>
                <a:gd name="T3" fmla="*/ 73 h 107"/>
                <a:gd name="T4" fmla="*/ 90 w 160"/>
                <a:gd name="T5" fmla="*/ 0 h 107"/>
                <a:gd name="T6" fmla="*/ 160 w 160"/>
                <a:gd name="T7" fmla="*/ 0 h 107"/>
                <a:gd name="T8" fmla="*/ 22 w 160"/>
                <a:gd name="T9" fmla="*/ 107 h 1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0" h="107">
                  <a:moveTo>
                    <a:pt x="22" y="107"/>
                  </a:moveTo>
                  <a:lnTo>
                    <a:pt x="0" y="73"/>
                  </a:lnTo>
                  <a:lnTo>
                    <a:pt x="90" y="0"/>
                  </a:lnTo>
                  <a:lnTo>
                    <a:pt x="160" y="0"/>
                  </a:lnTo>
                  <a:lnTo>
                    <a:pt x="22" y="107"/>
                  </a:lnTo>
                  <a:close/>
                </a:path>
              </a:pathLst>
            </a:custGeom>
            <a:solidFill>
              <a:srgbClr val="336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 name="Freeform 113">
              <a:extLst>
                <a:ext uri="{FF2B5EF4-FFF2-40B4-BE49-F238E27FC236}">
                  <a16:creationId xmlns:a16="http://schemas.microsoft.com/office/drawing/2014/main" id="{F3474834-CD3F-4020-959D-929D3F8A284E}"/>
                </a:ext>
              </a:extLst>
            </p:cNvPr>
            <p:cNvSpPr>
              <a:spLocks/>
            </p:cNvSpPr>
            <p:nvPr/>
          </p:nvSpPr>
          <p:spPr bwMode="auto">
            <a:xfrm>
              <a:off x="12932" y="9612"/>
              <a:ext cx="371" cy="34"/>
            </a:xfrm>
            <a:custGeom>
              <a:avLst/>
              <a:gdLst>
                <a:gd name="T0" fmla="*/ 0 w 371"/>
                <a:gd name="T1" fmla="*/ 34 h 34"/>
                <a:gd name="T2" fmla="*/ 70 w 371"/>
                <a:gd name="T3" fmla="*/ 0 h 34"/>
                <a:gd name="T4" fmla="*/ 349 w 371"/>
                <a:gd name="T5" fmla="*/ 0 h 34"/>
                <a:gd name="T6" fmla="*/ 371 w 371"/>
                <a:gd name="T7" fmla="*/ 34 h 34"/>
                <a:gd name="T8" fmla="*/ 0 w 371"/>
                <a:gd name="T9" fmla="*/ 34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1" h="34">
                  <a:moveTo>
                    <a:pt x="0" y="34"/>
                  </a:moveTo>
                  <a:lnTo>
                    <a:pt x="70" y="0"/>
                  </a:lnTo>
                  <a:lnTo>
                    <a:pt x="349" y="0"/>
                  </a:lnTo>
                  <a:lnTo>
                    <a:pt x="371" y="34"/>
                  </a:lnTo>
                  <a:lnTo>
                    <a:pt x="0" y="34"/>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 name="Freeform 114">
              <a:extLst>
                <a:ext uri="{FF2B5EF4-FFF2-40B4-BE49-F238E27FC236}">
                  <a16:creationId xmlns:a16="http://schemas.microsoft.com/office/drawing/2014/main" id="{013788C0-A206-4AFC-ACB4-18B08584D7C9}"/>
                </a:ext>
              </a:extLst>
            </p:cNvPr>
            <p:cNvSpPr>
              <a:spLocks/>
            </p:cNvSpPr>
            <p:nvPr/>
          </p:nvSpPr>
          <p:spPr bwMode="auto">
            <a:xfrm>
              <a:off x="13885" y="9433"/>
              <a:ext cx="375" cy="69"/>
            </a:xfrm>
            <a:custGeom>
              <a:avLst/>
              <a:gdLst>
                <a:gd name="T0" fmla="*/ 0 w 375"/>
                <a:gd name="T1" fmla="*/ 69 h 69"/>
                <a:gd name="T2" fmla="*/ 282 w 375"/>
                <a:gd name="T3" fmla="*/ 69 h 69"/>
                <a:gd name="T4" fmla="*/ 375 w 375"/>
                <a:gd name="T5" fmla="*/ 0 h 69"/>
                <a:gd name="T6" fmla="*/ 93 w 375"/>
                <a:gd name="T7" fmla="*/ 0 h 69"/>
                <a:gd name="T8" fmla="*/ 0 w 375"/>
                <a:gd name="T9" fmla="*/ 69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 h="69">
                  <a:moveTo>
                    <a:pt x="0" y="69"/>
                  </a:moveTo>
                  <a:lnTo>
                    <a:pt x="282" y="69"/>
                  </a:lnTo>
                  <a:lnTo>
                    <a:pt x="375" y="0"/>
                  </a:lnTo>
                  <a:lnTo>
                    <a:pt x="93" y="0"/>
                  </a:lnTo>
                  <a:lnTo>
                    <a:pt x="0" y="69"/>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 name="Freeform 115">
              <a:extLst>
                <a:ext uri="{FF2B5EF4-FFF2-40B4-BE49-F238E27FC236}">
                  <a16:creationId xmlns:a16="http://schemas.microsoft.com/office/drawing/2014/main" id="{9DDFCD2D-14C4-433A-92C6-0531AD55D3C4}"/>
                </a:ext>
              </a:extLst>
            </p:cNvPr>
            <p:cNvSpPr>
              <a:spLocks/>
            </p:cNvSpPr>
            <p:nvPr/>
          </p:nvSpPr>
          <p:spPr bwMode="auto">
            <a:xfrm>
              <a:off x="13818" y="9433"/>
              <a:ext cx="160" cy="106"/>
            </a:xfrm>
            <a:custGeom>
              <a:avLst/>
              <a:gdLst>
                <a:gd name="T0" fmla="*/ 0 w 160"/>
                <a:gd name="T1" fmla="*/ 106 h 106"/>
                <a:gd name="T2" fmla="*/ 67 w 160"/>
                <a:gd name="T3" fmla="*/ 72 h 106"/>
                <a:gd name="T4" fmla="*/ 160 w 160"/>
                <a:gd name="T5" fmla="*/ 0 h 106"/>
                <a:gd name="T6" fmla="*/ 138 w 160"/>
                <a:gd name="T7" fmla="*/ 0 h 106"/>
                <a:gd name="T8" fmla="*/ 0 w 160"/>
                <a:gd name="T9" fmla="*/ 106 h 1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0" h="106">
                  <a:moveTo>
                    <a:pt x="0" y="106"/>
                  </a:moveTo>
                  <a:lnTo>
                    <a:pt x="67" y="72"/>
                  </a:lnTo>
                  <a:lnTo>
                    <a:pt x="160" y="0"/>
                  </a:lnTo>
                  <a:lnTo>
                    <a:pt x="138" y="0"/>
                  </a:lnTo>
                  <a:lnTo>
                    <a:pt x="0" y="106"/>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 name="Freeform 116">
              <a:extLst>
                <a:ext uri="{FF2B5EF4-FFF2-40B4-BE49-F238E27FC236}">
                  <a16:creationId xmlns:a16="http://schemas.microsoft.com/office/drawing/2014/main" id="{8D31470D-818A-4404-9539-B300D5E5B390}"/>
                </a:ext>
              </a:extLst>
            </p:cNvPr>
            <p:cNvSpPr>
              <a:spLocks/>
            </p:cNvSpPr>
            <p:nvPr/>
          </p:nvSpPr>
          <p:spPr bwMode="auto">
            <a:xfrm>
              <a:off x="14164" y="9433"/>
              <a:ext cx="163" cy="106"/>
            </a:xfrm>
            <a:custGeom>
              <a:avLst/>
              <a:gdLst>
                <a:gd name="T0" fmla="*/ 22 w 163"/>
                <a:gd name="T1" fmla="*/ 106 h 106"/>
                <a:gd name="T2" fmla="*/ 0 w 163"/>
                <a:gd name="T3" fmla="*/ 72 h 106"/>
                <a:gd name="T4" fmla="*/ 93 w 163"/>
                <a:gd name="T5" fmla="*/ 0 h 106"/>
                <a:gd name="T6" fmla="*/ 163 w 163"/>
                <a:gd name="T7" fmla="*/ 0 h 106"/>
                <a:gd name="T8" fmla="*/ 22 w 163"/>
                <a:gd name="T9" fmla="*/ 106 h 1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3" h="106">
                  <a:moveTo>
                    <a:pt x="22" y="106"/>
                  </a:moveTo>
                  <a:lnTo>
                    <a:pt x="0" y="72"/>
                  </a:lnTo>
                  <a:lnTo>
                    <a:pt x="93" y="0"/>
                  </a:lnTo>
                  <a:lnTo>
                    <a:pt x="163" y="0"/>
                  </a:lnTo>
                  <a:lnTo>
                    <a:pt x="22" y="106"/>
                  </a:lnTo>
                  <a:close/>
                </a:path>
              </a:pathLst>
            </a:custGeom>
            <a:solidFill>
              <a:srgbClr val="336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 name="Freeform 117">
              <a:extLst>
                <a:ext uri="{FF2B5EF4-FFF2-40B4-BE49-F238E27FC236}">
                  <a16:creationId xmlns:a16="http://schemas.microsoft.com/office/drawing/2014/main" id="{1BAC916F-F57D-4385-834D-45380640B129}"/>
                </a:ext>
              </a:extLst>
            </p:cNvPr>
            <p:cNvSpPr>
              <a:spLocks/>
            </p:cNvSpPr>
            <p:nvPr/>
          </p:nvSpPr>
          <p:spPr bwMode="auto">
            <a:xfrm>
              <a:off x="13818" y="9505"/>
              <a:ext cx="371" cy="34"/>
            </a:xfrm>
            <a:custGeom>
              <a:avLst/>
              <a:gdLst>
                <a:gd name="T0" fmla="*/ 0 w 371"/>
                <a:gd name="T1" fmla="*/ 34 h 34"/>
                <a:gd name="T2" fmla="*/ 67 w 371"/>
                <a:gd name="T3" fmla="*/ 0 h 34"/>
                <a:gd name="T4" fmla="*/ 349 w 371"/>
                <a:gd name="T5" fmla="*/ 0 h 34"/>
                <a:gd name="T6" fmla="*/ 371 w 371"/>
                <a:gd name="T7" fmla="*/ 34 h 34"/>
                <a:gd name="T8" fmla="*/ 0 w 371"/>
                <a:gd name="T9" fmla="*/ 34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1" h="34">
                  <a:moveTo>
                    <a:pt x="0" y="34"/>
                  </a:moveTo>
                  <a:lnTo>
                    <a:pt x="67" y="0"/>
                  </a:lnTo>
                  <a:lnTo>
                    <a:pt x="349" y="0"/>
                  </a:lnTo>
                  <a:lnTo>
                    <a:pt x="371" y="34"/>
                  </a:lnTo>
                  <a:lnTo>
                    <a:pt x="0" y="34"/>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5" name="Freeform 118">
              <a:extLst>
                <a:ext uri="{FF2B5EF4-FFF2-40B4-BE49-F238E27FC236}">
                  <a16:creationId xmlns:a16="http://schemas.microsoft.com/office/drawing/2014/main" id="{80D0EA52-4ADB-4BBF-9CD9-B4ACAFDCF777}"/>
                </a:ext>
              </a:extLst>
            </p:cNvPr>
            <p:cNvSpPr>
              <a:spLocks/>
            </p:cNvSpPr>
            <p:nvPr/>
          </p:nvSpPr>
          <p:spPr bwMode="auto">
            <a:xfrm>
              <a:off x="13514" y="9433"/>
              <a:ext cx="371" cy="69"/>
            </a:xfrm>
            <a:custGeom>
              <a:avLst/>
              <a:gdLst>
                <a:gd name="T0" fmla="*/ 0 w 371"/>
                <a:gd name="T1" fmla="*/ 69 h 69"/>
                <a:gd name="T2" fmla="*/ 279 w 371"/>
                <a:gd name="T3" fmla="*/ 69 h 69"/>
                <a:gd name="T4" fmla="*/ 371 w 371"/>
                <a:gd name="T5" fmla="*/ 0 h 69"/>
                <a:gd name="T6" fmla="*/ 93 w 371"/>
                <a:gd name="T7" fmla="*/ 0 h 69"/>
                <a:gd name="T8" fmla="*/ 0 w 371"/>
                <a:gd name="T9" fmla="*/ 69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1" h="69">
                  <a:moveTo>
                    <a:pt x="0" y="69"/>
                  </a:moveTo>
                  <a:lnTo>
                    <a:pt x="279" y="69"/>
                  </a:lnTo>
                  <a:lnTo>
                    <a:pt x="371" y="0"/>
                  </a:lnTo>
                  <a:lnTo>
                    <a:pt x="93" y="0"/>
                  </a:lnTo>
                  <a:lnTo>
                    <a:pt x="0" y="69"/>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 name="Freeform 119">
              <a:extLst>
                <a:ext uri="{FF2B5EF4-FFF2-40B4-BE49-F238E27FC236}">
                  <a16:creationId xmlns:a16="http://schemas.microsoft.com/office/drawing/2014/main" id="{678F969A-AD3C-46B5-B6BB-F817DB3C0AD6}"/>
                </a:ext>
              </a:extLst>
            </p:cNvPr>
            <p:cNvSpPr>
              <a:spLocks/>
            </p:cNvSpPr>
            <p:nvPr/>
          </p:nvSpPr>
          <p:spPr bwMode="auto">
            <a:xfrm>
              <a:off x="13444" y="9433"/>
              <a:ext cx="163" cy="106"/>
            </a:xfrm>
            <a:custGeom>
              <a:avLst/>
              <a:gdLst>
                <a:gd name="T0" fmla="*/ 0 w 163"/>
                <a:gd name="T1" fmla="*/ 106 h 106"/>
                <a:gd name="T2" fmla="*/ 70 w 163"/>
                <a:gd name="T3" fmla="*/ 72 h 106"/>
                <a:gd name="T4" fmla="*/ 163 w 163"/>
                <a:gd name="T5" fmla="*/ 0 h 106"/>
                <a:gd name="T6" fmla="*/ 141 w 163"/>
                <a:gd name="T7" fmla="*/ 0 h 106"/>
                <a:gd name="T8" fmla="*/ 0 w 163"/>
                <a:gd name="T9" fmla="*/ 106 h 1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3" h="106">
                  <a:moveTo>
                    <a:pt x="0" y="106"/>
                  </a:moveTo>
                  <a:lnTo>
                    <a:pt x="70" y="72"/>
                  </a:lnTo>
                  <a:lnTo>
                    <a:pt x="163" y="0"/>
                  </a:lnTo>
                  <a:lnTo>
                    <a:pt x="141" y="0"/>
                  </a:lnTo>
                  <a:lnTo>
                    <a:pt x="0" y="106"/>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7" name="Freeform 120">
              <a:extLst>
                <a:ext uri="{FF2B5EF4-FFF2-40B4-BE49-F238E27FC236}">
                  <a16:creationId xmlns:a16="http://schemas.microsoft.com/office/drawing/2014/main" id="{C0B3304A-63FD-42FD-B71B-A64178C10BEF}"/>
                </a:ext>
              </a:extLst>
            </p:cNvPr>
            <p:cNvSpPr>
              <a:spLocks/>
            </p:cNvSpPr>
            <p:nvPr/>
          </p:nvSpPr>
          <p:spPr bwMode="auto">
            <a:xfrm>
              <a:off x="13793" y="9433"/>
              <a:ext cx="163" cy="106"/>
            </a:xfrm>
            <a:custGeom>
              <a:avLst/>
              <a:gdLst>
                <a:gd name="T0" fmla="*/ 22 w 163"/>
                <a:gd name="T1" fmla="*/ 106 h 106"/>
                <a:gd name="T2" fmla="*/ 0 w 163"/>
                <a:gd name="T3" fmla="*/ 72 h 106"/>
                <a:gd name="T4" fmla="*/ 92 w 163"/>
                <a:gd name="T5" fmla="*/ 0 h 106"/>
                <a:gd name="T6" fmla="*/ 163 w 163"/>
                <a:gd name="T7" fmla="*/ 0 h 106"/>
                <a:gd name="T8" fmla="*/ 22 w 163"/>
                <a:gd name="T9" fmla="*/ 106 h 1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3" h="106">
                  <a:moveTo>
                    <a:pt x="22" y="106"/>
                  </a:moveTo>
                  <a:lnTo>
                    <a:pt x="0" y="72"/>
                  </a:lnTo>
                  <a:lnTo>
                    <a:pt x="92" y="0"/>
                  </a:lnTo>
                  <a:lnTo>
                    <a:pt x="163" y="0"/>
                  </a:lnTo>
                  <a:lnTo>
                    <a:pt x="22" y="106"/>
                  </a:lnTo>
                  <a:close/>
                </a:path>
              </a:pathLst>
            </a:custGeom>
            <a:solidFill>
              <a:srgbClr val="336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8" name="Freeform 121">
              <a:extLst>
                <a:ext uri="{FF2B5EF4-FFF2-40B4-BE49-F238E27FC236}">
                  <a16:creationId xmlns:a16="http://schemas.microsoft.com/office/drawing/2014/main" id="{0C8B01CA-0A9F-437A-BC0D-36F82C9BEF21}"/>
                </a:ext>
              </a:extLst>
            </p:cNvPr>
            <p:cNvSpPr>
              <a:spLocks/>
            </p:cNvSpPr>
            <p:nvPr/>
          </p:nvSpPr>
          <p:spPr bwMode="auto">
            <a:xfrm>
              <a:off x="13444" y="9505"/>
              <a:ext cx="374" cy="34"/>
            </a:xfrm>
            <a:custGeom>
              <a:avLst/>
              <a:gdLst>
                <a:gd name="T0" fmla="*/ 0 w 374"/>
                <a:gd name="T1" fmla="*/ 34 h 34"/>
                <a:gd name="T2" fmla="*/ 70 w 374"/>
                <a:gd name="T3" fmla="*/ 0 h 34"/>
                <a:gd name="T4" fmla="*/ 349 w 374"/>
                <a:gd name="T5" fmla="*/ 0 h 34"/>
                <a:gd name="T6" fmla="*/ 374 w 374"/>
                <a:gd name="T7" fmla="*/ 34 h 34"/>
                <a:gd name="T8" fmla="*/ 0 w 374"/>
                <a:gd name="T9" fmla="*/ 34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 h="34">
                  <a:moveTo>
                    <a:pt x="0" y="34"/>
                  </a:moveTo>
                  <a:lnTo>
                    <a:pt x="70" y="0"/>
                  </a:lnTo>
                  <a:lnTo>
                    <a:pt x="349" y="0"/>
                  </a:lnTo>
                  <a:lnTo>
                    <a:pt x="374" y="34"/>
                  </a:lnTo>
                  <a:lnTo>
                    <a:pt x="0" y="34"/>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9" name="Freeform 122">
              <a:extLst>
                <a:ext uri="{FF2B5EF4-FFF2-40B4-BE49-F238E27FC236}">
                  <a16:creationId xmlns:a16="http://schemas.microsoft.com/office/drawing/2014/main" id="{CF5B2931-DE44-41A2-86BE-6CA874A60A52}"/>
                </a:ext>
              </a:extLst>
            </p:cNvPr>
            <p:cNvSpPr>
              <a:spLocks/>
            </p:cNvSpPr>
            <p:nvPr/>
          </p:nvSpPr>
          <p:spPr bwMode="auto">
            <a:xfrm>
              <a:off x="13143" y="9433"/>
              <a:ext cx="371" cy="69"/>
            </a:xfrm>
            <a:custGeom>
              <a:avLst/>
              <a:gdLst>
                <a:gd name="T0" fmla="*/ 0 w 371"/>
                <a:gd name="T1" fmla="*/ 69 h 69"/>
                <a:gd name="T2" fmla="*/ 279 w 371"/>
                <a:gd name="T3" fmla="*/ 69 h 69"/>
                <a:gd name="T4" fmla="*/ 371 w 371"/>
                <a:gd name="T5" fmla="*/ 0 h 69"/>
                <a:gd name="T6" fmla="*/ 93 w 371"/>
                <a:gd name="T7" fmla="*/ 0 h 69"/>
                <a:gd name="T8" fmla="*/ 0 w 371"/>
                <a:gd name="T9" fmla="*/ 69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1" h="69">
                  <a:moveTo>
                    <a:pt x="0" y="69"/>
                  </a:moveTo>
                  <a:lnTo>
                    <a:pt x="279" y="69"/>
                  </a:lnTo>
                  <a:lnTo>
                    <a:pt x="371" y="0"/>
                  </a:lnTo>
                  <a:lnTo>
                    <a:pt x="93" y="0"/>
                  </a:lnTo>
                  <a:lnTo>
                    <a:pt x="0" y="69"/>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0" name="Freeform 123">
              <a:extLst>
                <a:ext uri="{FF2B5EF4-FFF2-40B4-BE49-F238E27FC236}">
                  <a16:creationId xmlns:a16="http://schemas.microsoft.com/office/drawing/2014/main" id="{1F19F427-5E47-45D4-B5EA-CAEA1AB634EA}"/>
                </a:ext>
              </a:extLst>
            </p:cNvPr>
            <p:cNvSpPr>
              <a:spLocks/>
            </p:cNvSpPr>
            <p:nvPr/>
          </p:nvSpPr>
          <p:spPr bwMode="auto">
            <a:xfrm>
              <a:off x="13073" y="9433"/>
              <a:ext cx="163" cy="106"/>
            </a:xfrm>
            <a:custGeom>
              <a:avLst/>
              <a:gdLst>
                <a:gd name="T0" fmla="*/ 0 w 163"/>
                <a:gd name="T1" fmla="*/ 106 h 106"/>
                <a:gd name="T2" fmla="*/ 67 w 163"/>
                <a:gd name="T3" fmla="*/ 72 h 106"/>
                <a:gd name="T4" fmla="*/ 163 w 163"/>
                <a:gd name="T5" fmla="*/ 0 h 106"/>
                <a:gd name="T6" fmla="*/ 137 w 163"/>
                <a:gd name="T7" fmla="*/ 0 h 106"/>
                <a:gd name="T8" fmla="*/ 0 w 163"/>
                <a:gd name="T9" fmla="*/ 106 h 1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3" h="106">
                  <a:moveTo>
                    <a:pt x="0" y="106"/>
                  </a:moveTo>
                  <a:lnTo>
                    <a:pt x="67" y="72"/>
                  </a:lnTo>
                  <a:lnTo>
                    <a:pt x="163" y="0"/>
                  </a:lnTo>
                  <a:lnTo>
                    <a:pt x="137" y="0"/>
                  </a:lnTo>
                  <a:lnTo>
                    <a:pt x="0" y="106"/>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1" name="Freeform 124">
              <a:extLst>
                <a:ext uri="{FF2B5EF4-FFF2-40B4-BE49-F238E27FC236}">
                  <a16:creationId xmlns:a16="http://schemas.microsoft.com/office/drawing/2014/main" id="{A154DA74-28D0-43D8-9E82-8513BBB20B17}"/>
                </a:ext>
              </a:extLst>
            </p:cNvPr>
            <p:cNvSpPr>
              <a:spLocks/>
            </p:cNvSpPr>
            <p:nvPr/>
          </p:nvSpPr>
          <p:spPr bwMode="auto">
            <a:xfrm>
              <a:off x="13422" y="9433"/>
              <a:ext cx="159" cy="106"/>
            </a:xfrm>
            <a:custGeom>
              <a:avLst/>
              <a:gdLst>
                <a:gd name="T0" fmla="*/ 22 w 159"/>
                <a:gd name="T1" fmla="*/ 106 h 106"/>
                <a:gd name="T2" fmla="*/ 0 w 159"/>
                <a:gd name="T3" fmla="*/ 72 h 106"/>
                <a:gd name="T4" fmla="*/ 92 w 159"/>
                <a:gd name="T5" fmla="*/ 0 h 106"/>
                <a:gd name="T6" fmla="*/ 159 w 159"/>
                <a:gd name="T7" fmla="*/ 0 h 106"/>
                <a:gd name="T8" fmla="*/ 22 w 159"/>
                <a:gd name="T9" fmla="*/ 106 h 1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9" h="106">
                  <a:moveTo>
                    <a:pt x="22" y="106"/>
                  </a:moveTo>
                  <a:lnTo>
                    <a:pt x="0" y="72"/>
                  </a:lnTo>
                  <a:lnTo>
                    <a:pt x="92" y="0"/>
                  </a:lnTo>
                  <a:lnTo>
                    <a:pt x="159" y="0"/>
                  </a:lnTo>
                  <a:lnTo>
                    <a:pt x="22" y="106"/>
                  </a:lnTo>
                  <a:close/>
                </a:path>
              </a:pathLst>
            </a:custGeom>
            <a:solidFill>
              <a:srgbClr val="336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2" name="Freeform 125">
              <a:extLst>
                <a:ext uri="{FF2B5EF4-FFF2-40B4-BE49-F238E27FC236}">
                  <a16:creationId xmlns:a16="http://schemas.microsoft.com/office/drawing/2014/main" id="{855417F9-BD41-4156-8EAF-CDA808FDDBBC}"/>
                </a:ext>
              </a:extLst>
            </p:cNvPr>
            <p:cNvSpPr>
              <a:spLocks/>
            </p:cNvSpPr>
            <p:nvPr/>
          </p:nvSpPr>
          <p:spPr bwMode="auto">
            <a:xfrm>
              <a:off x="13073" y="9505"/>
              <a:ext cx="371" cy="34"/>
            </a:xfrm>
            <a:custGeom>
              <a:avLst/>
              <a:gdLst>
                <a:gd name="T0" fmla="*/ 0 w 371"/>
                <a:gd name="T1" fmla="*/ 34 h 34"/>
                <a:gd name="T2" fmla="*/ 67 w 371"/>
                <a:gd name="T3" fmla="*/ 0 h 34"/>
                <a:gd name="T4" fmla="*/ 349 w 371"/>
                <a:gd name="T5" fmla="*/ 0 h 34"/>
                <a:gd name="T6" fmla="*/ 371 w 371"/>
                <a:gd name="T7" fmla="*/ 34 h 34"/>
                <a:gd name="T8" fmla="*/ 0 w 371"/>
                <a:gd name="T9" fmla="*/ 34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1" h="34">
                  <a:moveTo>
                    <a:pt x="0" y="34"/>
                  </a:moveTo>
                  <a:lnTo>
                    <a:pt x="67" y="0"/>
                  </a:lnTo>
                  <a:lnTo>
                    <a:pt x="349" y="0"/>
                  </a:lnTo>
                  <a:lnTo>
                    <a:pt x="371" y="34"/>
                  </a:lnTo>
                  <a:lnTo>
                    <a:pt x="0" y="34"/>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3" name="Freeform 126">
              <a:extLst>
                <a:ext uri="{FF2B5EF4-FFF2-40B4-BE49-F238E27FC236}">
                  <a16:creationId xmlns:a16="http://schemas.microsoft.com/office/drawing/2014/main" id="{127C2EC0-4537-457E-8229-13F5C1C02B78}"/>
                </a:ext>
              </a:extLst>
            </p:cNvPr>
            <p:cNvSpPr>
              <a:spLocks/>
            </p:cNvSpPr>
            <p:nvPr/>
          </p:nvSpPr>
          <p:spPr bwMode="auto">
            <a:xfrm>
              <a:off x="14026" y="9326"/>
              <a:ext cx="371" cy="69"/>
            </a:xfrm>
            <a:custGeom>
              <a:avLst/>
              <a:gdLst>
                <a:gd name="T0" fmla="*/ 0 w 371"/>
                <a:gd name="T1" fmla="*/ 69 h 69"/>
                <a:gd name="T2" fmla="*/ 279 w 371"/>
                <a:gd name="T3" fmla="*/ 69 h 69"/>
                <a:gd name="T4" fmla="*/ 371 w 371"/>
                <a:gd name="T5" fmla="*/ 0 h 69"/>
                <a:gd name="T6" fmla="*/ 93 w 371"/>
                <a:gd name="T7" fmla="*/ 0 h 69"/>
                <a:gd name="T8" fmla="*/ 0 w 371"/>
                <a:gd name="T9" fmla="*/ 69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1" h="69">
                  <a:moveTo>
                    <a:pt x="0" y="69"/>
                  </a:moveTo>
                  <a:lnTo>
                    <a:pt x="279" y="69"/>
                  </a:lnTo>
                  <a:lnTo>
                    <a:pt x="371" y="0"/>
                  </a:lnTo>
                  <a:lnTo>
                    <a:pt x="93" y="0"/>
                  </a:lnTo>
                  <a:lnTo>
                    <a:pt x="0" y="69"/>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4" name="Freeform 127">
              <a:extLst>
                <a:ext uri="{FF2B5EF4-FFF2-40B4-BE49-F238E27FC236}">
                  <a16:creationId xmlns:a16="http://schemas.microsoft.com/office/drawing/2014/main" id="{3DD346BC-5444-461E-BD3E-F469EF0BDC96}"/>
                </a:ext>
              </a:extLst>
            </p:cNvPr>
            <p:cNvSpPr>
              <a:spLocks/>
            </p:cNvSpPr>
            <p:nvPr/>
          </p:nvSpPr>
          <p:spPr bwMode="auto">
            <a:xfrm>
              <a:off x="13956" y="9326"/>
              <a:ext cx="160" cy="107"/>
            </a:xfrm>
            <a:custGeom>
              <a:avLst/>
              <a:gdLst>
                <a:gd name="T0" fmla="*/ 0 w 160"/>
                <a:gd name="T1" fmla="*/ 107 h 107"/>
                <a:gd name="T2" fmla="*/ 67 w 160"/>
                <a:gd name="T3" fmla="*/ 72 h 107"/>
                <a:gd name="T4" fmla="*/ 160 w 160"/>
                <a:gd name="T5" fmla="*/ 0 h 107"/>
                <a:gd name="T6" fmla="*/ 137 w 160"/>
                <a:gd name="T7" fmla="*/ 0 h 107"/>
                <a:gd name="T8" fmla="*/ 0 w 160"/>
                <a:gd name="T9" fmla="*/ 107 h 1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0" h="107">
                  <a:moveTo>
                    <a:pt x="0" y="107"/>
                  </a:moveTo>
                  <a:lnTo>
                    <a:pt x="67" y="72"/>
                  </a:lnTo>
                  <a:lnTo>
                    <a:pt x="160" y="0"/>
                  </a:lnTo>
                  <a:lnTo>
                    <a:pt x="137" y="0"/>
                  </a:lnTo>
                  <a:lnTo>
                    <a:pt x="0" y="107"/>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5" name="Freeform 128">
              <a:extLst>
                <a:ext uri="{FF2B5EF4-FFF2-40B4-BE49-F238E27FC236}">
                  <a16:creationId xmlns:a16="http://schemas.microsoft.com/office/drawing/2014/main" id="{1817DCD2-8D35-45D7-ADAC-7AAEFA042A30}"/>
                </a:ext>
              </a:extLst>
            </p:cNvPr>
            <p:cNvSpPr>
              <a:spLocks/>
            </p:cNvSpPr>
            <p:nvPr/>
          </p:nvSpPr>
          <p:spPr bwMode="auto">
            <a:xfrm>
              <a:off x="14305" y="9326"/>
              <a:ext cx="163" cy="107"/>
            </a:xfrm>
            <a:custGeom>
              <a:avLst/>
              <a:gdLst>
                <a:gd name="T0" fmla="*/ 22 w 163"/>
                <a:gd name="T1" fmla="*/ 107 h 107"/>
                <a:gd name="T2" fmla="*/ 0 w 163"/>
                <a:gd name="T3" fmla="*/ 72 h 107"/>
                <a:gd name="T4" fmla="*/ 92 w 163"/>
                <a:gd name="T5" fmla="*/ 0 h 107"/>
                <a:gd name="T6" fmla="*/ 163 w 163"/>
                <a:gd name="T7" fmla="*/ 0 h 107"/>
                <a:gd name="T8" fmla="*/ 22 w 163"/>
                <a:gd name="T9" fmla="*/ 107 h 1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3" h="107">
                  <a:moveTo>
                    <a:pt x="22" y="107"/>
                  </a:moveTo>
                  <a:lnTo>
                    <a:pt x="0" y="72"/>
                  </a:lnTo>
                  <a:lnTo>
                    <a:pt x="92" y="0"/>
                  </a:lnTo>
                  <a:lnTo>
                    <a:pt x="163" y="0"/>
                  </a:lnTo>
                  <a:lnTo>
                    <a:pt x="22" y="107"/>
                  </a:lnTo>
                  <a:close/>
                </a:path>
              </a:pathLst>
            </a:custGeom>
            <a:solidFill>
              <a:srgbClr val="336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6" name="Freeform 129">
              <a:extLst>
                <a:ext uri="{FF2B5EF4-FFF2-40B4-BE49-F238E27FC236}">
                  <a16:creationId xmlns:a16="http://schemas.microsoft.com/office/drawing/2014/main" id="{012A422B-278A-4E8D-8A5C-EA1AF64AD6A2}"/>
                </a:ext>
              </a:extLst>
            </p:cNvPr>
            <p:cNvSpPr>
              <a:spLocks/>
            </p:cNvSpPr>
            <p:nvPr/>
          </p:nvSpPr>
          <p:spPr bwMode="auto">
            <a:xfrm>
              <a:off x="13956" y="9398"/>
              <a:ext cx="371" cy="35"/>
            </a:xfrm>
            <a:custGeom>
              <a:avLst/>
              <a:gdLst>
                <a:gd name="T0" fmla="*/ 0 w 371"/>
                <a:gd name="T1" fmla="*/ 35 h 35"/>
                <a:gd name="T2" fmla="*/ 70 w 371"/>
                <a:gd name="T3" fmla="*/ 0 h 35"/>
                <a:gd name="T4" fmla="*/ 349 w 371"/>
                <a:gd name="T5" fmla="*/ 0 h 35"/>
                <a:gd name="T6" fmla="*/ 371 w 371"/>
                <a:gd name="T7" fmla="*/ 35 h 35"/>
                <a:gd name="T8" fmla="*/ 0 w 371"/>
                <a:gd name="T9" fmla="*/ 35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1" h="35">
                  <a:moveTo>
                    <a:pt x="0" y="35"/>
                  </a:moveTo>
                  <a:lnTo>
                    <a:pt x="70" y="0"/>
                  </a:lnTo>
                  <a:lnTo>
                    <a:pt x="349" y="0"/>
                  </a:lnTo>
                  <a:lnTo>
                    <a:pt x="371" y="35"/>
                  </a:lnTo>
                  <a:lnTo>
                    <a:pt x="0" y="35"/>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7" name="Freeform 130">
              <a:extLst>
                <a:ext uri="{FF2B5EF4-FFF2-40B4-BE49-F238E27FC236}">
                  <a16:creationId xmlns:a16="http://schemas.microsoft.com/office/drawing/2014/main" id="{BFC86DEC-AD11-48DB-92F7-9A5773E3FCC3}"/>
                </a:ext>
              </a:extLst>
            </p:cNvPr>
            <p:cNvSpPr>
              <a:spLocks/>
            </p:cNvSpPr>
            <p:nvPr/>
          </p:nvSpPr>
          <p:spPr bwMode="auto">
            <a:xfrm>
              <a:off x="13652" y="9326"/>
              <a:ext cx="374" cy="69"/>
            </a:xfrm>
            <a:custGeom>
              <a:avLst/>
              <a:gdLst>
                <a:gd name="T0" fmla="*/ 0 w 374"/>
                <a:gd name="T1" fmla="*/ 69 h 69"/>
                <a:gd name="T2" fmla="*/ 278 w 374"/>
                <a:gd name="T3" fmla="*/ 69 h 69"/>
                <a:gd name="T4" fmla="*/ 374 w 374"/>
                <a:gd name="T5" fmla="*/ 0 h 69"/>
                <a:gd name="T6" fmla="*/ 93 w 374"/>
                <a:gd name="T7" fmla="*/ 0 h 69"/>
                <a:gd name="T8" fmla="*/ 0 w 374"/>
                <a:gd name="T9" fmla="*/ 69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 h="69">
                  <a:moveTo>
                    <a:pt x="0" y="69"/>
                  </a:moveTo>
                  <a:lnTo>
                    <a:pt x="278" y="69"/>
                  </a:lnTo>
                  <a:lnTo>
                    <a:pt x="374" y="0"/>
                  </a:lnTo>
                  <a:lnTo>
                    <a:pt x="93" y="0"/>
                  </a:lnTo>
                  <a:lnTo>
                    <a:pt x="0" y="69"/>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8" name="Freeform 131">
              <a:extLst>
                <a:ext uri="{FF2B5EF4-FFF2-40B4-BE49-F238E27FC236}">
                  <a16:creationId xmlns:a16="http://schemas.microsoft.com/office/drawing/2014/main" id="{9CD4B64B-4C22-4861-B7AC-B09B71ED6DB4}"/>
                </a:ext>
              </a:extLst>
            </p:cNvPr>
            <p:cNvSpPr>
              <a:spLocks/>
            </p:cNvSpPr>
            <p:nvPr/>
          </p:nvSpPr>
          <p:spPr bwMode="auto">
            <a:xfrm>
              <a:off x="13585" y="9326"/>
              <a:ext cx="163" cy="107"/>
            </a:xfrm>
            <a:custGeom>
              <a:avLst/>
              <a:gdLst>
                <a:gd name="T0" fmla="*/ 0 w 163"/>
                <a:gd name="T1" fmla="*/ 107 h 107"/>
                <a:gd name="T2" fmla="*/ 70 w 163"/>
                <a:gd name="T3" fmla="*/ 72 h 107"/>
                <a:gd name="T4" fmla="*/ 163 w 163"/>
                <a:gd name="T5" fmla="*/ 0 h 107"/>
                <a:gd name="T6" fmla="*/ 137 w 163"/>
                <a:gd name="T7" fmla="*/ 0 h 107"/>
                <a:gd name="T8" fmla="*/ 0 w 163"/>
                <a:gd name="T9" fmla="*/ 107 h 1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3" h="107">
                  <a:moveTo>
                    <a:pt x="0" y="107"/>
                  </a:moveTo>
                  <a:lnTo>
                    <a:pt x="70" y="72"/>
                  </a:lnTo>
                  <a:lnTo>
                    <a:pt x="163" y="0"/>
                  </a:lnTo>
                  <a:lnTo>
                    <a:pt x="137" y="0"/>
                  </a:lnTo>
                  <a:lnTo>
                    <a:pt x="0" y="107"/>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9" name="Freeform 132">
              <a:extLst>
                <a:ext uri="{FF2B5EF4-FFF2-40B4-BE49-F238E27FC236}">
                  <a16:creationId xmlns:a16="http://schemas.microsoft.com/office/drawing/2014/main" id="{8B7EE332-A403-415E-B52C-6FC905693929}"/>
                </a:ext>
              </a:extLst>
            </p:cNvPr>
            <p:cNvSpPr>
              <a:spLocks/>
            </p:cNvSpPr>
            <p:nvPr/>
          </p:nvSpPr>
          <p:spPr bwMode="auto">
            <a:xfrm>
              <a:off x="13933" y="9326"/>
              <a:ext cx="164" cy="107"/>
            </a:xfrm>
            <a:custGeom>
              <a:avLst/>
              <a:gdLst>
                <a:gd name="T0" fmla="*/ 23 w 164"/>
                <a:gd name="T1" fmla="*/ 107 h 107"/>
                <a:gd name="T2" fmla="*/ 0 w 164"/>
                <a:gd name="T3" fmla="*/ 72 h 107"/>
                <a:gd name="T4" fmla="*/ 93 w 164"/>
                <a:gd name="T5" fmla="*/ 0 h 107"/>
                <a:gd name="T6" fmla="*/ 164 w 164"/>
                <a:gd name="T7" fmla="*/ 0 h 107"/>
                <a:gd name="T8" fmla="*/ 23 w 164"/>
                <a:gd name="T9" fmla="*/ 107 h 1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4" h="107">
                  <a:moveTo>
                    <a:pt x="23" y="107"/>
                  </a:moveTo>
                  <a:lnTo>
                    <a:pt x="0" y="72"/>
                  </a:lnTo>
                  <a:lnTo>
                    <a:pt x="93" y="0"/>
                  </a:lnTo>
                  <a:lnTo>
                    <a:pt x="164" y="0"/>
                  </a:lnTo>
                  <a:lnTo>
                    <a:pt x="23" y="107"/>
                  </a:lnTo>
                  <a:close/>
                </a:path>
              </a:pathLst>
            </a:custGeom>
            <a:solidFill>
              <a:srgbClr val="336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0" name="Freeform 133">
              <a:extLst>
                <a:ext uri="{FF2B5EF4-FFF2-40B4-BE49-F238E27FC236}">
                  <a16:creationId xmlns:a16="http://schemas.microsoft.com/office/drawing/2014/main" id="{77E51EA7-C34A-47E4-9BFB-BCDE630AD8FA}"/>
                </a:ext>
              </a:extLst>
            </p:cNvPr>
            <p:cNvSpPr>
              <a:spLocks/>
            </p:cNvSpPr>
            <p:nvPr/>
          </p:nvSpPr>
          <p:spPr bwMode="auto">
            <a:xfrm>
              <a:off x="13585" y="9398"/>
              <a:ext cx="371" cy="35"/>
            </a:xfrm>
            <a:custGeom>
              <a:avLst/>
              <a:gdLst>
                <a:gd name="T0" fmla="*/ 0 w 371"/>
                <a:gd name="T1" fmla="*/ 35 h 35"/>
                <a:gd name="T2" fmla="*/ 67 w 371"/>
                <a:gd name="T3" fmla="*/ 0 h 35"/>
                <a:gd name="T4" fmla="*/ 348 w 371"/>
                <a:gd name="T5" fmla="*/ 0 h 35"/>
                <a:gd name="T6" fmla="*/ 371 w 371"/>
                <a:gd name="T7" fmla="*/ 35 h 35"/>
                <a:gd name="T8" fmla="*/ 0 w 371"/>
                <a:gd name="T9" fmla="*/ 35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1" h="35">
                  <a:moveTo>
                    <a:pt x="0" y="35"/>
                  </a:moveTo>
                  <a:lnTo>
                    <a:pt x="67" y="0"/>
                  </a:lnTo>
                  <a:lnTo>
                    <a:pt x="348" y="0"/>
                  </a:lnTo>
                  <a:lnTo>
                    <a:pt x="371" y="35"/>
                  </a:lnTo>
                  <a:lnTo>
                    <a:pt x="0" y="35"/>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1" name="Freeform 134">
              <a:extLst>
                <a:ext uri="{FF2B5EF4-FFF2-40B4-BE49-F238E27FC236}">
                  <a16:creationId xmlns:a16="http://schemas.microsoft.com/office/drawing/2014/main" id="{7FB99142-E740-46C7-BB27-1342DF4D2D29}"/>
                </a:ext>
              </a:extLst>
            </p:cNvPr>
            <p:cNvSpPr>
              <a:spLocks/>
            </p:cNvSpPr>
            <p:nvPr/>
          </p:nvSpPr>
          <p:spPr bwMode="auto">
            <a:xfrm>
              <a:off x="13284" y="9326"/>
              <a:ext cx="368" cy="69"/>
            </a:xfrm>
            <a:custGeom>
              <a:avLst/>
              <a:gdLst>
                <a:gd name="T0" fmla="*/ 0 w 368"/>
                <a:gd name="T1" fmla="*/ 69 h 69"/>
                <a:gd name="T2" fmla="*/ 275 w 368"/>
                <a:gd name="T3" fmla="*/ 69 h 69"/>
                <a:gd name="T4" fmla="*/ 368 w 368"/>
                <a:gd name="T5" fmla="*/ 0 h 69"/>
                <a:gd name="T6" fmla="*/ 90 w 368"/>
                <a:gd name="T7" fmla="*/ 0 h 69"/>
                <a:gd name="T8" fmla="*/ 0 w 368"/>
                <a:gd name="T9" fmla="*/ 69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8" h="69">
                  <a:moveTo>
                    <a:pt x="0" y="69"/>
                  </a:moveTo>
                  <a:lnTo>
                    <a:pt x="275" y="69"/>
                  </a:lnTo>
                  <a:lnTo>
                    <a:pt x="368" y="0"/>
                  </a:lnTo>
                  <a:lnTo>
                    <a:pt x="90" y="0"/>
                  </a:lnTo>
                  <a:lnTo>
                    <a:pt x="0" y="69"/>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2" name="Freeform 135">
              <a:extLst>
                <a:ext uri="{FF2B5EF4-FFF2-40B4-BE49-F238E27FC236}">
                  <a16:creationId xmlns:a16="http://schemas.microsoft.com/office/drawing/2014/main" id="{A877565D-1C0D-433C-BECF-46D2604530D4}"/>
                </a:ext>
              </a:extLst>
            </p:cNvPr>
            <p:cNvSpPr>
              <a:spLocks/>
            </p:cNvSpPr>
            <p:nvPr/>
          </p:nvSpPr>
          <p:spPr bwMode="auto">
            <a:xfrm>
              <a:off x="13210" y="9326"/>
              <a:ext cx="164" cy="107"/>
            </a:xfrm>
            <a:custGeom>
              <a:avLst/>
              <a:gdLst>
                <a:gd name="T0" fmla="*/ 0 w 164"/>
                <a:gd name="T1" fmla="*/ 107 h 107"/>
                <a:gd name="T2" fmla="*/ 71 w 164"/>
                <a:gd name="T3" fmla="*/ 72 h 107"/>
                <a:gd name="T4" fmla="*/ 164 w 164"/>
                <a:gd name="T5" fmla="*/ 0 h 107"/>
                <a:gd name="T6" fmla="*/ 141 w 164"/>
                <a:gd name="T7" fmla="*/ 0 h 107"/>
                <a:gd name="T8" fmla="*/ 0 w 164"/>
                <a:gd name="T9" fmla="*/ 107 h 1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4" h="107">
                  <a:moveTo>
                    <a:pt x="0" y="107"/>
                  </a:moveTo>
                  <a:lnTo>
                    <a:pt x="71" y="72"/>
                  </a:lnTo>
                  <a:lnTo>
                    <a:pt x="164" y="0"/>
                  </a:lnTo>
                  <a:lnTo>
                    <a:pt x="141" y="0"/>
                  </a:lnTo>
                  <a:lnTo>
                    <a:pt x="0" y="107"/>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 name="Freeform 136">
              <a:extLst>
                <a:ext uri="{FF2B5EF4-FFF2-40B4-BE49-F238E27FC236}">
                  <a16:creationId xmlns:a16="http://schemas.microsoft.com/office/drawing/2014/main" id="{11C22AA3-60DB-4348-8FDF-07CC0D86FE32}"/>
                </a:ext>
              </a:extLst>
            </p:cNvPr>
            <p:cNvSpPr>
              <a:spLocks/>
            </p:cNvSpPr>
            <p:nvPr/>
          </p:nvSpPr>
          <p:spPr bwMode="auto">
            <a:xfrm>
              <a:off x="13559" y="9326"/>
              <a:ext cx="163" cy="107"/>
            </a:xfrm>
            <a:custGeom>
              <a:avLst/>
              <a:gdLst>
                <a:gd name="T0" fmla="*/ 22 w 163"/>
                <a:gd name="T1" fmla="*/ 107 h 107"/>
                <a:gd name="T2" fmla="*/ 0 w 163"/>
                <a:gd name="T3" fmla="*/ 72 h 107"/>
                <a:gd name="T4" fmla="*/ 93 w 163"/>
                <a:gd name="T5" fmla="*/ 0 h 107"/>
                <a:gd name="T6" fmla="*/ 163 w 163"/>
                <a:gd name="T7" fmla="*/ 0 h 107"/>
                <a:gd name="T8" fmla="*/ 22 w 163"/>
                <a:gd name="T9" fmla="*/ 107 h 1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3" h="107">
                  <a:moveTo>
                    <a:pt x="22" y="107"/>
                  </a:moveTo>
                  <a:lnTo>
                    <a:pt x="0" y="72"/>
                  </a:lnTo>
                  <a:lnTo>
                    <a:pt x="93" y="0"/>
                  </a:lnTo>
                  <a:lnTo>
                    <a:pt x="163" y="0"/>
                  </a:lnTo>
                  <a:lnTo>
                    <a:pt x="22" y="107"/>
                  </a:lnTo>
                  <a:close/>
                </a:path>
              </a:pathLst>
            </a:custGeom>
            <a:solidFill>
              <a:srgbClr val="336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 name="Freeform 137">
              <a:extLst>
                <a:ext uri="{FF2B5EF4-FFF2-40B4-BE49-F238E27FC236}">
                  <a16:creationId xmlns:a16="http://schemas.microsoft.com/office/drawing/2014/main" id="{1AAABEC2-72D2-4889-A62C-417C74ED3756}"/>
                </a:ext>
              </a:extLst>
            </p:cNvPr>
            <p:cNvSpPr>
              <a:spLocks/>
            </p:cNvSpPr>
            <p:nvPr/>
          </p:nvSpPr>
          <p:spPr bwMode="auto">
            <a:xfrm>
              <a:off x="13210" y="9398"/>
              <a:ext cx="371" cy="35"/>
            </a:xfrm>
            <a:custGeom>
              <a:avLst/>
              <a:gdLst>
                <a:gd name="T0" fmla="*/ 0 w 371"/>
                <a:gd name="T1" fmla="*/ 35 h 35"/>
                <a:gd name="T2" fmla="*/ 71 w 371"/>
                <a:gd name="T3" fmla="*/ 0 h 35"/>
                <a:gd name="T4" fmla="*/ 349 w 371"/>
                <a:gd name="T5" fmla="*/ 0 h 35"/>
                <a:gd name="T6" fmla="*/ 371 w 371"/>
                <a:gd name="T7" fmla="*/ 35 h 35"/>
                <a:gd name="T8" fmla="*/ 0 w 371"/>
                <a:gd name="T9" fmla="*/ 35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1" h="35">
                  <a:moveTo>
                    <a:pt x="0" y="35"/>
                  </a:moveTo>
                  <a:lnTo>
                    <a:pt x="71" y="0"/>
                  </a:lnTo>
                  <a:lnTo>
                    <a:pt x="349" y="0"/>
                  </a:lnTo>
                  <a:lnTo>
                    <a:pt x="371" y="35"/>
                  </a:lnTo>
                  <a:lnTo>
                    <a:pt x="0" y="35"/>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5" name="Freeform 138">
              <a:extLst>
                <a:ext uri="{FF2B5EF4-FFF2-40B4-BE49-F238E27FC236}">
                  <a16:creationId xmlns:a16="http://schemas.microsoft.com/office/drawing/2014/main" id="{72BB061D-6B67-4DC1-AF5E-E89179410DB7}"/>
                </a:ext>
              </a:extLst>
            </p:cNvPr>
            <p:cNvSpPr>
              <a:spLocks/>
            </p:cNvSpPr>
            <p:nvPr/>
          </p:nvSpPr>
          <p:spPr bwMode="auto">
            <a:xfrm>
              <a:off x="13684" y="9933"/>
              <a:ext cx="374" cy="286"/>
            </a:xfrm>
            <a:custGeom>
              <a:avLst/>
              <a:gdLst>
                <a:gd name="T0" fmla="*/ 374 w 374"/>
                <a:gd name="T1" fmla="*/ 0 h 286"/>
                <a:gd name="T2" fmla="*/ 0 w 374"/>
                <a:gd name="T3" fmla="*/ 286 h 286"/>
                <a:gd name="T4" fmla="*/ 374 w 374"/>
                <a:gd name="T5" fmla="*/ 286 h 286"/>
                <a:gd name="T6" fmla="*/ 374 w 374"/>
                <a:gd name="T7" fmla="*/ 0 h 28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4" h="286">
                  <a:moveTo>
                    <a:pt x="374" y="0"/>
                  </a:moveTo>
                  <a:lnTo>
                    <a:pt x="0" y="286"/>
                  </a:lnTo>
                  <a:lnTo>
                    <a:pt x="374" y="286"/>
                  </a:lnTo>
                  <a:lnTo>
                    <a:pt x="374" y="0"/>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 name="Freeform 139">
              <a:extLst>
                <a:ext uri="{FF2B5EF4-FFF2-40B4-BE49-F238E27FC236}">
                  <a16:creationId xmlns:a16="http://schemas.microsoft.com/office/drawing/2014/main" id="{C7DCB198-9D85-4E5A-A56E-CDC8E42E544E}"/>
                </a:ext>
              </a:extLst>
            </p:cNvPr>
            <p:cNvSpPr>
              <a:spLocks/>
            </p:cNvSpPr>
            <p:nvPr/>
          </p:nvSpPr>
          <p:spPr bwMode="auto">
            <a:xfrm>
              <a:off x="13684" y="9933"/>
              <a:ext cx="374" cy="286"/>
            </a:xfrm>
            <a:custGeom>
              <a:avLst/>
              <a:gdLst>
                <a:gd name="T0" fmla="*/ 0 w 374"/>
                <a:gd name="T1" fmla="*/ 286 h 286"/>
                <a:gd name="T2" fmla="*/ 374 w 374"/>
                <a:gd name="T3" fmla="*/ 0 h 286"/>
                <a:gd name="T4" fmla="*/ 0 w 374"/>
                <a:gd name="T5" fmla="*/ 0 h 286"/>
                <a:gd name="T6" fmla="*/ 0 w 374"/>
                <a:gd name="T7" fmla="*/ 286 h 28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4" h="286">
                  <a:moveTo>
                    <a:pt x="0" y="286"/>
                  </a:moveTo>
                  <a:lnTo>
                    <a:pt x="374" y="0"/>
                  </a:lnTo>
                  <a:lnTo>
                    <a:pt x="0" y="0"/>
                  </a:lnTo>
                  <a:lnTo>
                    <a:pt x="0" y="286"/>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 name="Rectangle 140">
              <a:extLst>
                <a:ext uri="{FF2B5EF4-FFF2-40B4-BE49-F238E27FC236}">
                  <a16:creationId xmlns:a16="http://schemas.microsoft.com/office/drawing/2014/main" id="{26221D11-948D-4F99-B23B-9B30B7CEAA2F}"/>
                </a:ext>
              </a:extLst>
            </p:cNvPr>
            <p:cNvSpPr>
              <a:spLocks noChangeArrowheads="1"/>
            </p:cNvSpPr>
            <p:nvPr/>
          </p:nvSpPr>
          <p:spPr bwMode="auto">
            <a:xfrm>
              <a:off x="13725" y="9964"/>
              <a:ext cx="282" cy="214"/>
            </a:xfrm>
            <a:prstGeom prst="rect">
              <a:avLst/>
            </a:prstGeom>
            <a:solidFill>
              <a:srgbClr val="618F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38" name="Freeform 141">
              <a:extLst>
                <a:ext uri="{FF2B5EF4-FFF2-40B4-BE49-F238E27FC236}">
                  <a16:creationId xmlns:a16="http://schemas.microsoft.com/office/drawing/2014/main" id="{966E7B25-A5AA-4712-B561-8C193CA46510}"/>
                </a:ext>
              </a:extLst>
            </p:cNvPr>
            <p:cNvSpPr>
              <a:spLocks/>
            </p:cNvSpPr>
            <p:nvPr/>
          </p:nvSpPr>
          <p:spPr bwMode="auto">
            <a:xfrm>
              <a:off x="13306" y="9933"/>
              <a:ext cx="371" cy="286"/>
            </a:xfrm>
            <a:custGeom>
              <a:avLst/>
              <a:gdLst>
                <a:gd name="T0" fmla="*/ 371 w 371"/>
                <a:gd name="T1" fmla="*/ 0 h 286"/>
                <a:gd name="T2" fmla="*/ 0 w 371"/>
                <a:gd name="T3" fmla="*/ 286 h 286"/>
                <a:gd name="T4" fmla="*/ 371 w 371"/>
                <a:gd name="T5" fmla="*/ 286 h 286"/>
                <a:gd name="T6" fmla="*/ 371 w 371"/>
                <a:gd name="T7" fmla="*/ 0 h 28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1" h="286">
                  <a:moveTo>
                    <a:pt x="371" y="0"/>
                  </a:moveTo>
                  <a:lnTo>
                    <a:pt x="0" y="286"/>
                  </a:lnTo>
                  <a:lnTo>
                    <a:pt x="371" y="286"/>
                  </a:lnTo>
                  <a:lnTo>
                    <a:pt x="371" y="0"/>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9" name="Freeform 142">
              <a:extLst>
                <a:ext uri="{FF2B5EF4-FFF2-40B4-BE49-F238E27FC236}">
                  <a16:creationId xmlns:a16="http://schemas.microsoft.com/office/drawing/2014/main" id="{B0261763-8964-4A7B-B182-B35126CA02BD}"/>
                </a:ext>
              </a:extLst>
            </p:cNvPr>
            <p:cNvSpPr>
              <a:spLocks/>
            </p:cNvSpPr>
            <p:nvPr/>
          </p:nvSpPr>
          <p:spPr bwMode="auto">
            <a:xfrm>
              <a:off x="13306" y="9933"/>
              <a:ext cx="371" cy="286"/>
            </a:xfrm>
            <a:custGeom>
              <a:avLst/>
              <a:gdLst>
                <a:gd name="T0" fmla="*/ 0 w 371"/>
                <a:gd name="T1" fmla="*/ 286 h 286"/>
                <a:gd name="T2" fmla="*/ 371 w 371"/>
                <a:gd name="T3" fmla="*/ 0 h 286"/>
                <a:gd name="T4" fmla="*/ 0 w 371"/>
                <a:gd name="T5" fmla="*/ 0 h 286"/>
                <a:gd name="T6" fmla="*/ 0 w 371"/>
                <a:gd name="T7" fmla="*/ 286 h 28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1" h="286">
                  <a:moveTo>
                    <a:pt x="0" y="286"/>
                  </a:moveTo>
                  <a:lnTo>
                    <a:pt x="371" y="0"/>
                  </a:lnTo>
                  <a:lnTo>
                    <a:pt x="0" y="0"/>
                  </a:lnTo>
                  <a:lnTo>
                    <a:pt x="0" y="286"/>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0" name="Rectangle 143">
              <a:extLst>
                <a:ext uri="{FF2B5EF4-FFF2-40B4-BE49-F238E27FC236}">
                  <a16:creationId xmlns:a16="http://schemas.microsoft.com/office/drawing/2014/main" id="{C0A2091E-62FC-4E0E-AB4C-080C0CC4A1F7}"/>
                </a:ext>
              </a:extLst>
            </p:cNvPr>
            <p:cNvSpPr>
              <a:spLocks noChangeArrowheads="1"/>
            </p:cNvSpPr>
            <p:nvPr/>
          </p:nvSpPr>
          <p:spPr bwMode="auto">
            <a:xfrm>
              <a:off x="13354" y="9964"/>
              <a:ext cx="279" cy="214"/>
            </a:xfrm>
            <a:prstGeom prst="rect">
              <a:avLst/>
            </a:prstGeom>
            <a:solidFill>
              <a:srgbClr val="618F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41" name="Freeform 144">
              <a:extLst>
                <a:ext uri="{FF2B5EF4-FFF2-40B4-BE49-F238E27FC236}">
                  <a16:creationId xmlns:a16="http://schemas.microsoft.com/office/drawing/2014/main" id="{6F122F4F-B214-4499-9101-0F70D15CCA52}"/>
                </a:ext>
              </a:extLst>
            </p:cNvPr>
            <p:cNvSpPr>
              <a:spLocks/>
            </p:cNvSpPr>
            <p:nvPr/>
          </p:nvSpPr>
          <p:spPr bwMode="auto">
            <a:xfrm>
              <a:off x="12932" y="9933"/>
              <a:ext cx="371" cy="286"/>
            </a:xfrm>
            <a:custGeom>
              <a:avLst/>
              <a:gdLst>
                <a:gd name="T0" fmla="*/ 371 w 371"/>
                <a:gd name="T1" fmla="*/ 0 h 286"/>
                <a:gd name="T2" fmla="*/ 0 w 371"/>
                <a:gd name="T3" fmla="*/ 286 h 286"/>
                <a:gd name="T4" fmla="*/ 371 w 371"/>
                <a:gd name="T5" fmla="*/ 286 h 286"/>
                <a:gd name="T6" fmla="*/ 371 w 371"/>
                <a:gd name="T7" fmla="*/ 0 h 28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1" h="286">
                  <a:moveTo>
                    <a:pt x="371" y="0"/>
                  </a:moveTo>
                  <a:lnTo>
                    <a:pt x="0" y="286"/>
                  </a:lnTo>
                  <a:lnTo>
                    <a:pt x="371" y="286"/>
                  </a:lnTo>
                  <a:lnTo>
                    <a:pt x="371" y="0"/>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 name="Freeform 145">
              <a:extLst>
                <a:ext uri="{FF2B5EF4-FFF2-40B4-BE49-F238E27FC236}">
                  <a16:creationId xmlns:a16="http://schemas.microsoft.com/office/drawing/2014/main" id="{FB641D90-8975-44E0-A1A0-1F1016FC358C}"/>
                </a:ext>
              </a:extLst>
            </p:cNvPr>
            <p:cNvSpPr>
              <a:spLocks/>
            </p:cNvSpPr>
            <p:nvPr/>
          </p:nvSpPr>
          <p:spPr bwMode="auto">
            <a:xfrm>
              <a:off x="12932" y="9933"/>
              <a:ext cx="371" cy="286"/>
            </a:xfrm>
            <a:custGeom>
              <a:avLst/>
              <a:gdLst>
                <a:gd name="T0" fmla="*/ 0 w 371"/>
                <a:gd name="T1" fmla="*/ 286 h 286"/>
                <a:gd name="T2" fmla="*/ 371 w 371"/>
                <a:gd name="T3" fmla="*/ 0 h 286"/>
                <a:gd name="T4" fmla="*/ 0 w 371"/>
                <a:gd name="T5" fmla="*/ 0 h 286"/>
                <a:gd name="T6" fmla="*/ 0 w 371"/>
                <a:gd name="T7" fmla="*/ 286 h 28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1" h="286">
                  <a:moveTo>
                    <a:pt x="0" y="286"/>
                  </a:moveTo>
                  <a:lnTo>
                    <a:pt x="371" y="0"/>
                  </a:lnTo>
                  <a:lnTo>
                    <a:pt x="0" y="0"/>
                  </a:lnTo>
                  <a:lnTo>
                    <a:pt x="0" y="286"/>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 name="Rectangle 146">
              <a:extLst>
                <a:ext uri="{FF2B5EF4-FFF2-40B4-BE49-F238E27FC236}">
                  <a16:creationId xmlns:a16="http://schemas.microsoft.com/office/drawing/2014/main" id="{ABBDAC98-A6D4-46F0-B2B6-3A357E35D2E3}"/>
                </a:ext>
              </a:extLst>
            </p:cNvPr>
            <p:cNvSpPr>
              <a:spLocks noChangeArrowheads="1"/>
            </p:cNvSpPr>
            <p:nvPr/>
          </p:nvSpPr>
          <p:spPr bwMode="auto">
            <a:xfrm>
              <a:off x="12977" y="9964"/>
              <a:ext cx="281" cy="214"/>
            </a:xfrm>
            <a:prstGeom prst="rect">
              <a:avLst/>
            </a:prstGeom>
            <a:solidFill>
              <a:srgbClr val="618F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44" name="Freeform 147">
              <a:extLst>
                <a:ext uri="{FF2B5EF4-FFF2-40B4-BE49-F238E27FC236}">
                  <a16:creationId xmlns:a16="http://schemas.microsoft.com/office/drawing/2014/main" id="{9C54D29F-99BB-4985-B7C9-DD580C238E39}"/>
                </a:ext>
              </a:extLst>
            </p:cNvPr>
            <p:cNvSpPr>
              <a:spLocks/>
            </p:cNvSpPr>
            <p:nvPr/>
          </p:nvSpPr>
          <p:spPr bwMode="auto">
            <a:xfrm>
              <a:off x="13677" y="9644"/>
              <a:ext cx="372" cy="286"/>
            </a:xfrm>
            <a:custGeom>
              <a:avLst/>
              <a:gdLst>
                <a:gd name="T0" fmla="*/ 372 w 372"/>
                <a:gd name="T1" fmla="*/ 0 h 286"/>
                <a:gd name="T2" fmla="*/ 0 w 372"/>
                <a:gd name="T3" fmla="*/ 286 h 286"/>
                <a:gd name="T4" fmla="*/ 372 w 372"/>
                <a:gd name="T5" fmla="*/ 286 h 286"/>
                <a:gd name="T6" fmla="*/ 372 w 372"/>
                <a:gd name="T7" fmla="*/ 0 h 28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2" h="286">
                  <a:moveTo>
                    <a:pt x="372" y="0"/>
                  </a:moveTo>
                  <a:lnTo>
                    <a:pt x="0" y="286"/>
                  </a:lnTo>
                  <a:lnTo>
                    <a:pt x="372" y="286"/>
                  </a:lnTo>
                  <a:lnTo>
                    <a:pt x="372" y="0"/>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 name="Freeform 148">
              <a:extLst>
                <a:ext uri="{FF2B5EF4-FFF2-40B4-BE49-F238E27FC236}">
                  <a16:creationId xmlns:a16="http://schemas.microsoft.com/office/drawing/2014/main" id="{7A7A824A-B8D3-4BFB-8DC3-FAE70487F28A}"/>
                </a:ext>
              </a:extLst>
            </p:cNvPr>
            <p:cNvSpPr>
              <a:spLocks/>
            </p:cNvSpPr>
            <p:nvPr/>
          </p:nvSpPr>
          <p:spPr bwMode="auto">
            <a:xfrm>
              <a:off x="13677" y="9644"/>
              <a:ext cx="372" cy="286"/>
            </a:xfrm>
            <a:custGeom>
              <a:avLst/>
              <a:gdLst>
                <a:gd name="T0" fmla="*/ 0 w 372"/>
                <a:gd name="T1" fmla="*/ 286 h 286"/>
                <a:gd name="T2" fmla="*/ 372 w 372"/>
                <a:gd name="T3" fmla="*/ 0 h 286"/>
                <a:gd name="T4" fmla="*/ 0 w 372"/>
                <a:gd name="T5" fmla="*/ 0 h 286"/>
                <a:gd name="T6" fmla="*/ 0 w 372"/>
                <a:gd name="T7" fmla="*/ 286 h 28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2" h="286">
                  <a:moveTo>
                    <a:pt x="0" y="286"/>
                  </a:moveTo>
                  <a:lnTo>
                    <a:pt x="372" y="0"/>
                  </a:lnTo>
                  <a:lnTo>
                    <a:pt x="0" y="0"/>
                  </a:lnTo>
                  <a:lnTo>
                    <a:pt x="0" y="286"/>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 name="Rectangle 149">
              <a:extLst>
                <a:ext uri="{FF2B5EF4-FFF2-40B4-BE49-F238E27FC236}">
                  <a16:creationId xmlns:a16="http://schemas.microsoft.com/office/drawing/2014/main" id="{A884E09B-F415-4D78-8CFA-1C0D8BF3ED2A}"/>
                </a:ext>
              </a:extLst>
            </p:cNvPr>
            <p:cNvSpPr>
              <a:spLocks noChangeArrowheads="1"/>
            </p:cNvSpPr>
            <p:nvPr/>
          </p:nvSpPr>
          <p:spPr bwMode="auto">
            <a:xfrm>
              <a:off x="13722" y="9678"/>
              <a:ext cx="279" cy="214"/>
            </a:xfrm>
            <a:prstGeom prst="rect">
              <a:avLst/>
            </a:prstGeom>
            <a:solidFill>
              <a:srgbClr val="618F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47" name="Freeform 150">
              <a:extLst>
                <a:ext uri="{FF2B5EF4-FFF2-40B4-BE49-F238E27FC236}">
                  <a16:creationId xmlns:a16="http://schemas.microsoft.com/office/drawing/2014/main" id="{7BDC117D-88EB-49FB-B0F4-F8FC18D18A63}"/>
                </a:ext>
              </a:extLst>
            </p:cNvPr>
            <p:cNvSpPr>
              <a:spLocks/>
            </p:cNvSpPr>
            <p:nvPr/>
          </p:nvSpPr>
          <p:spPr bwMode="auto">
            <a:xfrm>
              <a:off x="13306" y="9644"/>
              <a:ext cx="371" cy="286"/>
            </a:xfrm>
            <a:custGeom>
              <a:avLst/>
              <a:gdLst>
                <a:gd name="T0" fmla="*/ 371 w 371"/>
                <a:gd name="T1" fmla="*/ 0 h 286"/>
                <a:gd name="T2" fmla="*/ 0 w 371"/>
                <a:gd name="T3" fmla="*/ 286 h 286"/>
                <a:gd name="T4" fmla="*/ 371 w 371"/>
                <a:gd name="T5" fmla="*/ 286 h 286"/>
                <a:gd name="T6" fmla="*/ 371 w 371"/>
                <a:gd name="T7" fmla="*/ 0 h 28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1" h="286">
                  <a:moveTo>
                    <a:pt x="371" y="0"/>
                  </a:moveTo>
                  <a:lnTo>
                    <a:pt x="0" y="286"/>
                  </a:lnTo>
                  <a:lnTo>
                    <a:pt x="371" y="286"/>
                  </a:lnTo>
                  <a:lnTo>
                    <a:pt x="371" y="0"/>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 name="Freeform 151">
              <a:extLst>
                <a:ext uri="{FF2B5EF4-FFF2-40B4-BE49-F238E27FC236}">
                  <a16:creationId xmlns:a16="http://schemas.microsoft.com/office/drawing/2014/main" id="{34FF9991-7D09-431D-9441-BB947E150A95}"/>
                </a:ext>
              </a:extLst>
            </p:cNvPr>
            <p:cNvSpPr>
              <a:spLocks/>
            </p:cNvSpPr>
            <p:nvPr/>
          </p:nvSpPr>
          <p:spPr bwMode="auto">
            <a:xfrm>
              <a:off x="13306" y="9644"/>
              <a:ext cx="371" cy="286"/>
            </a:xfrm>
            <a:custGeom>
              <a:avLst/>
              <a:gdLst>
                <a:gd name="T0" fmla="*/ 0 w 371"/>
                <a:gd name="T1" fmla="*/ 286 h 286"/>
                <a:gd name="T2" fmla="*/ 371 w 371"/>
                <a:gd name="T3" fmla="*/ 0 h 286"/>
                <a:gd name="T4" fmla="*/ 0 w 371"/>
                <a:gd name="T5" fmla="*/ 0 h 286"/>
                <a:gd name="T6" fmla="*/ 0 w 371"/>
                <a:gd name="T7" fmla="*/ 286 h 28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1" h="286">
                  <a:moveTo>
                    <a:pt x="0" y="286"/>
                  </a:moveTo>
                  <a:lnTo>
                    <a:pt x="371" y="0"/>
                  </a:lnTo>
                  <a:lnTo>
                    <a:pt x="0" y="0"/>
                  </a:lnTo>
                  <a:lnTo>
                    <a:pt x="0" y="286"/>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9" name="Rectangle 152">
              <a:extLst>
                <a:ext uri="{FF2B5EF4-FFF2-40B4-BE49-F238E27FC236}">
                  <a16:creationId xmlns:a16="http://schemas.microsoft.com/office/drawing/2014/main" id="{576925EE-76E5-49B9-ACBA-A40FA440719F}"/>
                </a:ext>
              </a:extLst>
            </p:cNvPr>
            <p:cNvSpPr>
              <a:spLocks noChangeArrowheads="1"/>
            </p:cNvSpPr>
            <p:nvPr/>
          </p:nvSpPr>
          <p:spPr bwMode="auto">
            <a:xfrm>
              <a:off x="13348" y="9678"/>
              <a:ext cx="278" cy="214"/>
            </a:xfrm>
            <a:prstGeom prst="rect">
              <a:avLst/>
            </a:prstGeom>
            <a:solidFill>
              <a:srgbClr val="618F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50" name="Freeform 153">
              <a:extLst>
                <a:ext uri="{FF2B5EF4-FFF2-40B4-BE49-F238E27FC236}">
                  <a16:creationId xmlns:a16="http://schemas.microsoft.com/office/drawing/2014/main" id="{5B6817AD-CA43-470C-954A-767D164E1A6D}"/>
                </a:ext>
              </a:extLst>
            </p:cNvPr>
            <p:cNvSpPr>
              <a:spLocks/>
            </p:cNvSpPr>
            <p:nvPr/>
          </p:nvSpPr>
          <p:spPr bwMode="auto">
            <a:xfrm>
              <a:off x="12932" y="9644"/>
              <a:ext cx="371" cy="286"/>
            </a:xfrm>
            <a:custGeom>
              <a:avLst/>
              <a:gdLst>
                <a:gd name="T0" fmla="*/ 371 w 371"/>
                <a:gd name="T1" fmla="*/ 0 h 286"/>
                <a:gd name="T2" fmla="*/ 0 w 371"/>
                <a:gd name="T3" fmla="*/ 286 h 286"/>
                <a:gd name="T4" fmla="*/ 371 w 371"/>
                <a:gd name="T5" fmla="*/ 286 h 286"/>
                <a:gd name="T6" fmla="*/ 371 w 371"/>
                <a:gd name="T7" fmla="*/ 0 h 28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1" h="286">
                  <a:moveTo>
                    <a:pt x="371" y="0"/>
                  </a:moveTo>
                  <a:lnTo>
                    <a:pt x="0" y="286"/>
                  </a:lnTo>
                  <a:lnTo>
                    <a:pt x="371" y="286"/>
                  </a:lnTo>
                  <a:lnTo>
                    <a:pt x="371" y="0"/>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 name="Freeform 154">
              <a:extLst>
                <a:ext uri="{FF2B5EF4-FFF2-40B4-BE49-F238E27FC236}">
                  <a16:creationId xmlns:a16="http://schemas.microsoft.com/office/drawing/2014/main" id="{20A124E3-550D-409E-936D-F102B9E98D7C}"/>
                </a:ext>
              </a:extLst>
            </p:cNvPr>
            <p:cNvSpPr>
              <a:spLocks/>
            </p:cNvSpPr>
            <p:nvPr/>
          </p:nvSpPr>
          <p:spPr bwMode="auto">
            <a:xfrm>
              <a:off x="12932" y="9644"/>
              <a:ext cx="371" cy="286"/>
            </a:xfrm>
            <a:custGeom>
              <a:avLst/>
              <a:gdLst>
                <a:gd name="T0" fmla="*/ 0 w 371"/>
                <a:gd name="T1" fmla="*/ 286 h 286"/>
                <a:gd name="T2" fmla="*/ 371 w 371"/>
                <a:gd name="T3" fmla="*/ 0 h 286"/>
                <a:gd name="T4" fmla="*/ 0 w 371"/>
                <a:gd name="T5" fmla="*/ 0 h 286"/>
                <a:gd name="T6" fmla="*/ 0 w 371"/>
                <a:gd name="T7" fmla="*/ 286 h 28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1" h="286">
                  <a:moveTo>
                    <a:pt x="0" y="286"/>
                  </a:moveTo>
                  <a:lnTo>
                    <a:pt x="371" y="0"/>
                  </a:lnTo>
                  <a:lnTo>
                    <a:pt x="0" y="0"/>
                  </a:lnTo>
                  <a:lnTo>
                    <a:pt x="0" y="286"/>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2" name="Rectangle 155">
              <a:extLst>
                <a:ext uri="{FF2B5EF4-FFF2-40B4-BE49-F238E27FC236}">
                  <a16:creationId xmlns:a16="http://schemas.microsoft.com/office/drawing/2014/main" id="{4898C9BC-E2DC-4F50-AF06-ED850CF34614}"/>
                </a:ext>
              </a:extLst>
            </p:cNvPr>
            <p:cNvSpPr>
              <a:spLocks noChangeArrowheads="1"/>
            </p:cNvSpPr>
            <p:nvPr/>
          </p:nvSpPr>
          <p:spPr bwMode="auto">
            <a:xfrm>
              <a:off x="12977" y="9678"/>
              <a:ext cx="278" cy="214"/>
            </a:xfrm>
            <a:prstGeom prst="rect">
              <a:avLst/>
            </a:prstGeom>
            <a:solidFill>
              <a:srgbClr val="618F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53" name="Freeform 156">
              <a:extLst>
                <a:ext uri="{FF2B5EF4-FFF2-40B4-BE49-F238E27FC236}">
                  <a16:creationId xmlns:a16="http://schemas.microsoft.com/office/drawing/2014/main" id="{A86BE92D-3F84-4327-B163-BB1995D11C4B}"/>
                </a:ext>
              </a:extLst>
            </p:cNvPr>
            <p:cNvSpPr>
              <a:spLocks/>
            </p:cNvSpPr>
            <p:nvPr/>
          </p:nvSpPr>
          <p:spPr bwMode="auto">
            <a:xfrm>
              <a:off x="12932" y="10219"/>
              <a:ext cx="371" cy="286"/>
            </a:xfrm>
            <a:custGeom>
              <a:avLst/>
              <a:gdLst>
                <a:gd name="T0" fmla="*/ 371 w 371"/>
                <a:gd name="T1" fmla="*/ 0 h 286"/>
                <a:gd name="T2" fmla="*/ 0 w 371"/>
                <a:gd name="T3" fmla="*/ 286 h 286"/>
                <a:gd name="T4" fmla="*/ 371 w 371"/>
                <a:gd name="T5" fmla="*/ 286 h 286"/>
                <a:gd name="T6" fmla="*/ 371 w 371"/>
                <a:gd name="T7" fmla="*/ 0 h 28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1" h="286">
                  <a:moveTo>
                    <a:pt x="371" y="0"/>
                  </a:moveTo>
                  <a:lnTo>
                    <a:pt x="0" y="286"/>
                  </a:lnTo>
                  <a:lnTo>
                    <a:pt x="371" y="286"/>
                  </a:lnTo>
                  <a:lnTo>
                    <a:pt x="371" y="0"/>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 name="Freeform 157">
              <a:extLst>
                <a:ext uri="{FF2B5EF4-FFF2-40B4-BE49-F238E27FC236}">
                  <a16:creationId xmlns:a16="http://schemas.microsoft.com/office/drawing/2014/main" id="{B3E0D5D6-F1E3-4048-908C-11766E9F6EB1}"/>
                </a:ext>
              </a:extLst>
            </p:cNvPr>
            <p:cNvSpPr>
              <a:spLocks/>
            </p:cNvSpPr>
            <p:nvPr/>
          </p:nvSpPr>
          <p:spPr bwMode="auto">
            <a:xfrm>
              <a:off x="12932" y="10219"/>
              <a:ext cx="371" cy="286"/>
            </a:xfrm>
            <a:custGeom>
              <a:avLst/>
              <a:gdLst>
                <a:gd name="T0" fmla="*/ 0 w 371"/>
                <a:gd name="T1" fmla="*/ 286 h 286"/>
                <a:gd name="T2" fmla="*/ 371 w 371"/>
                <a:gd name="T3" fmla="*/ 0 h 286"/>
                <a:gd name="T4" fmla="*/ 0 w 371"/>
                <a:gd name="T5" fmla="*/ 0 h 286"/>
                <a:gd name="T6" fmla="*/ 0 w 371"/>
                <a:gd name="T7" fmla="*/ 286 h 28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1" h="286">
                  <a:moveTo>
                    <a:pt x="0" y="286"/>
                  </a:moveTo>
                  <a:lnTo>
                    <a:pt x="371" y="0"/>
                  </a:lnTo>
                  <a:lnTo>
                    <a:pt x="0" y="0"/>
                  </a:lnTo>
                  <a:lnTo>
                    <a:pt x="0" y="286"/>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5" name="Rectangle 158">
              <a:extLst>
                <a:ext uri="{FF2B5EF4-FFF2-40B4-BE49-F238E27FC236}">
                  <a16:creationId xmlns:a16="http://schemas.microsoft.com/office/drawing/2014/main" id="{F5EAD516-461A-40B5-BA27-BF68F78C95AF}"/>
                </a:ext>
              </a:extLst>
            </p:cNvPr>
            <p:cNvSpPr>
              <a:spLocks noChangeArrowheads="1"/>
            </p:cNvSpPr>
            <p:nvPr/>
          </p:nvSpPr>
          <p:spPr bwMode="auto">
            <a:xfrm>
              <a:off x="12980" y="10253"/>
              <a:ext cx="278" cy="214"/>
            </a:xfrm>
            <a:prstGeom prst="rect">
              <a:avLst/>
            </a:prstGeom>
            <a:solidFill>
              <a:srgbClr val="618F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156" name="Group 159">
            <a:extLst>
              <a:ext uri="{FF2B5EF4-FFF2-40B4-BE49-F238E27FC236}">
                <a16:creationId xmlns:a16="http://schemas.microsoft.com/office/drawing/2014/main" id="{DE6526FD-A670-46BB-853C-43B51EF46B8D}"/>
              </a:ext>
            </a:extLst>
          </p:cNvPr>
          <p:cNvGrpSpPr>
            <a:grpSpLocks/>
          </p:cNvGrpSpPr>
          <p:nvPr/>
        </p:nvGrpSpPr>
        <p:grpSpPr bwMode="auto">
          <a:xfrm>
            <a:off x="5170686" y="3088035"/>
            <a:ext cx="561975" cy="698500"/>
            <a:chOff x="7787" y="10089"/>
            <a:chExt cx="758" cy="849"/>
          </a:xfrm>
        </p:grpSpPr>
        <p:sp>
          <p:nvSpPr>
            <p:cNvPr id="157" name="Freeform 160">
              <a:extLst>
                <a:ext uri="{FF2B5EF4-FFF2-40B4-BE49-F238E27FC236}">
                  <a16:creationId xmlns:a16="http://schemas.microsoft.com/office/drawing/2014/main" id="{8814EDA8-645E-42E9-9D17-0337AD1581B1}"/>
                </a:ext>
              </a:extLst>
            </p:cNvPr>
            <p:cNvSpPr>
              <a:spLocks/>
            </p:cNvSpPr>
            <p:nvPr/>
          </p:nvSpPr>
          <p:spPr bwMode="auto">
            <a:xfrm>
              <a:off x="7787" y="10089"/>
              <a:ext cx="758" cy="685"/>
            </a:xfrm>
            <a:custGeom>
              <a:avLst/>
              <a:gdLst>
                <a:gd name="T0" fmla="*/ 377 w 758"/>
                <a:gd name="T1" fmla="*/ 0 h 685"/>
                <a:gd name="T2" fmla="*/ 0 w 758"/>
                <a:gd name="T3" fmla="*/ 344 h 685"/>
                <a:gd name="T4" fmla="*/ 377 w 758"/>
                <a:gd name="T5" fmla="*/ 685 h 685"/>
                <a:gd name="T6" fmla="*/ 758 w 758"/>
                <a:gd name="T7" fmla="*/ 344 h 685"/>
                <a:gd name="T8" fmla="*/ 377 w 758"/>
                <a:gd name="T9" fmla="*/ 0 h 6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8" h="685">
                  <a:moveTo>
                    <a:pt x="377" y="0"/>
                  </a:moveTo>
                  <a:lnTo>
                    <a:pt x="0" y="344"/>
                  </a:lnTo>
                  <a:lnTo>
                    <a:pt x="377" y="685"/>
                  </a:lnTo>
                  <a:lnTo>
                    <a:pt x="758" y="344"/>
                  </a:lnTo>
                  <a:lnTo>
                    <a:pt x="377" y="0"/>
                  </a:lnTo>
                  <a:close/>
                </a:path>
              </a:pathLst>
            </a:custGeom>
            <a:solidFill>
              <a:srgbClr val="60C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 name="Rectangle 161">
              <a:extLst>
                <a:ext uri="{FF2B5EF4-FFF2-40B4-BE49-F238E27FC236}">
                  <a16:creationId xmlns:a16="http://schemas.microsoft.com/office/drawing/2014/main" id="{D5BF9CA9-AF1E-4FD7-B6A6-A7934237B127}"/>
                </a:ext>
              </a:extLst>
            </p:cNvPr>
            <p:cNvSpPr>
              <a:spLocks noChangeArrowheads="1"/>
            </p:cNvSpPr>
            <p:nvPr/>
          </p:nvSpPr>
          <p:spPr bwMode="auto">
            <a:xfrm>
              <a:off x="7997" y="10309"/>
              <a:ext cx="334"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US" altLang="zh-CN" sz="1400">
                  <a:solidFill>
                    <a:srgbClr val="000000"/>
                  </a:solidFill>
                  <a:latin typeface="Arial" panose="020B0604020202020204" pitchFamily="34" charset="0"/>
                </a:rPr>
                <a:t>SD</a:t>
              </a:r>
              <a:endParaRPr lang="en-US" altLang="zh-CN" sz="1400">
                <a:latin typeface="Arial" panose="020B0604020202020204" pitchFamily="34" charset="0"/>
              </a:endParaRPr>
            </a:p>
          </p:txBody>
        </p:sp>
        <p:sp>
          <p:nvSpPr>
            <p:cNvPr id="159" name="Rectangle 162">
              <a:extLst>
                <a:ext uri="{FF2B5EF4-FFF2-40B4-BE49-F238E27FC236}">
                  <a16:creationId xmlns:a16="http://schemas.microsoft.com/office/drawing/2014/main" id="{CD7E18F0-F9D3-420A-952C-FFE176884222}"/>
                </a:ext>
              </a:extLst>
            </p:cNvPr>
            <p:cNvSpPr>
              <a:spLocks noChangeArrowheads="1"/>
            </p:cNvSpPr>
            <p:nvPr/>
          </p:nvSpPr>
          <p:spPr bwMode="auto">
            <a:xfrm>
              <a:off x="7985" y="10304"/>
              <a:ext cx="334"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US" altLang="zh-CN" sz="1400">
                  <a:solidFill>
                    <a:srgbClr val="FFFFFF"/>
                  </a:solidFill>
                  <a:latin typeface="Arial" panose="020B0604020202020204" pitchFamily="34" charset="0"/>
                </a:rPr>
                <a:t>SD</a:t>
              </a:r>
              <a:endParaRPr lang="en-US" altLang="zh-CN" sz="1400">
                <a:latin typeface="Arial" panose="020B0604020202020204" pitchFamily="34" charset="0"/>
              </a:endParaRPr>
            </a:p>
          </p:txBody>
        </p:sp>
        <p:sp>
          <p:nvSpPr>
            <p:cNvPr id="160" name="Freeform 163">
              <a:extLst>
                <a:ext uri="{FF2B5EF4-FFF2-40B4-BE49-F238E27FC236}">
                  <a16:creationId xmlns:a16="http://schemas.microsoft.com/office/drawing/2014/main" id="{0BE41413-892E-4F6F-88BC-0E3A436EC06E}"/>
                </a:ext>
              </a:extLst>
            </p:cNvPr>
            <p:cNvSpPr>
              <a:spLocks/>
            </p:cNvSpPr>
            <p:nvPr/>
          </p:nvSpPr>
          <p:spPr bwMode="auto">
            <a:xfrm>
              <a:off x="7787" y="10433"/>
              <a:ext cx="377" cy="505"/>
            </a:xfrm>
            <a:custGeom>
              <a:avLst/>
              <a:gdLst>
                <a:gd name="T0" fmla="*/ 0 w 377"/>
                <a:gd name="T1" fmla="*/ 0 h 505"/>
                <a:gd name="T2" fmla="*/ 377 w 377"/>
                <a:gd name="T3" fmla="*/ 341 h 505"/>
                <a:gd name="T4" fmla="*/ 377 w 377"/>
                <a:gd name="T5" fmla="*/ 505 h 505"/>
                <a:gd name="T6" fmla="*/ 0 w 377"/>
                <a:gd name="T7" fmla="*/ 164 h 505"/>
                <a:gd name="T8" fmla="*/ 0 w 377"/>
                <a:gd name="T9" fmla="*/ 0 h 5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7" h="505">
                  <a:moveTo>
                    <a:pt x="0" y="0"/>
                  </a:moveTo>
                  <a:lnTo>
                    <a:pt x="377" y="341"/>
                  </a:lnTo>
                  <a:lnTo>
                    <a:pt x="377" y="505"/>
                  </a:lnTo>
                  <a:lnTo>
                    <a:pt x="0" y="164"/>
                  </a:lnTo>
                  <a:lnTo>
                    <a:pt x="0" y="0"/>
                  </a:lnTo>
                  <a:close/>
                </a:path>
              </a:pathLst>
            </a:custGeom>
            <a:solidFill>
              <a:srgbClr val="31650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1" name="Freeform 164">
              <a:extLst>
                <a:ext uri="{FF2B5EF4-FFF2-40B4-BE49-F238E27FC236}">
                  <a16:creationId xmlns:a16="http://schemas.microsoft.com/office/drawing/2014/main" id="{67A0D1F7-046D-478E-93AF-6C4696A0E3B1}"/>
                </a:ext>
              </a:extLst>
            </p:cNvPr>
            <p:cNvSpPr>
              <a:spLocks/>
            </p:cNvSpPr>
            <p:nvPr/>
          </p:nvSpPr>
          <p:spPr bwMode="auto">
            <a:xfrm>
              <a:off x="8168" y="10433"/>
              <a:ext cx="377" cy="505"/>
            </a:xfrm>
            <a:custGeom>
              <a:avLst/>
              <a:gdLst>
                <a:gd name="T0" fmla="*/ 377 w 377"/>
                <a:gd name="T1" fmla="*/ 0 h 505"/>
                <a:gd name="T2" fmla="*/ 0 w 377"/>
                <a:gd name="T3" fmla="*/ 341 h 505"/>
                <a:gd name="T4" fmla="*/ 0 w 377"/>
                <a:gd name="T5" fmla="*/ 505 h 505"/>
                <a:gd name="T6" fmla="*/ 377 w 377"/>
                <a:gd name="T7" fmla="*/ 164 h 505"/>
                <a:gd name="T8" fmla="*/ 377 w 377"/>
                <a:gd name="T9" fmla="*/ 0 h 5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7" h="505">
                  <a:moveTo>
                    <a:pt x="377" y="0"/>
                  </a:moveTo>
                  <a:lnTo>
                    <a:pt x="0" y="341"/>
                  </a:lnTo>
                  <a:lnTo>
                    <a:pt x="0" y="505"/>
                  </a:lnTo>
                  <a:lnTo>
                    <a:pt x="377" y="164"/>
                  </a:lnTo>
                  <a:lnTo>
                    <a:pt x="377" y="0"/>
                  </a:lnTo>
                  <a:close/>
                </a:path>
              </a:pathLst>
            </a:custGeom>
            <a:solidFill>
              <a:srgbClr val="438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62" name="Group 170">
            <a:extLst>
              <a:ext uri="{FF2B5EF4-FFF2-40B4-BE49-F238E27FC236}">
                <a16:creationId xmlns:a16="http://schemas.microsoft.com/office/drawing/2014/main" id="{77C8A817-0128-4DFA-8121-EA3C6D018522}"/>
              </a:ext>
            </a:extLst>
          </p:cNvPr>
          <p:cNvGrpSpPr>
            <a:grpSpLocks/>
          </p:cNvGrpSpPr>
          <p:nvPr/>
        </p:nvGrpSpPr>
        <p:grpSpPr bwMode="auto">
          <a:xfrm>
            <a:off x="3580011" y="1268760"/>
            <a:ext cx="6124575" cy="581025"/>
            <a:chOff x="5646" y="7880"/>
            <a:chExt cx="8252" cy="706"/>
          </a:xfrm>
        </p:grpSpPr>
        <p:grpSp>
          <p:nvGrpSpPr>
            <p:cNvPr id="163" name="Group 171">
              <a:extLst>
                <a:ext uri="{FF2B5EF4-FFF2-40B4-BE49-F238E27FC236}">
                  <a16:creationId xmlns:a16="http://schemas.microsoft.com/office/drawing/2014/main" id="{D807A972-8410-4C92-A911-20779DD88E8C}"/>
                </a:ext>
              </a:extLst>
            </p:cNvPr>
            <p:cNvGrpSpPr>
              <a:grpSpLocks/>
            </p:cNvGrpSpPr>
            <p:nvPr/>
          </p:nvGrpSpPr>
          <p:grpSpPr bwMode="auto">
            <a:xfrm>
              <a:off x="5646" y="7880"/>
              <a:ext cx="8252" cy="706"/>
              <a:chOff x="5646" y="7880"/>
              <a:chExt cx="8252" cy="706"/>
            </a:xfrm>
          </p:grpSpPr>
          <p:sp>
            <p:nvSpPr>
              <p:cNvPr id="167" name="Freeform 172">
                <a:extLst>
                  <a:ext uri="{FF2B5EF4-FFF2-40B4-BE49-F238E27FC236}">
                    <a16:creationId xmlns:a16="http://schemas.microsoft.com/office/drawing/2014/main" id="{53772550-E040-421E-B849-178F7A212F0B}"/>
                  </a:ext>
                </a:extLst>
              </p:cNvPr>
              <p:cNvSpPr>
                <a:spLocks/>
              </p:cNvSpPr>
              <p:nvPr/>
            </p:nvSpPr>
            <p:spPr bwMode="auto">
              <a:xfrm>
                <a:off x="13735" y="7880"/>
                <a:ext cx="163" cy="706"/>
              </a:xfrm>
              <a:custGeom>
                <a:avLst/>
                <a:gdLst>
                  <a:gd name="T0" fmla="*/ 0 w 163"/>
                  <a:gd name="T1" fmla="*/ 706 h 706"/>
                  <a:gd name="T2" fmla="*/ 0 w 163"/>
                  <a:gd name="T3" fmla="*/ 148 h 706"/>
                  <a:gd name="T4" fmla="*/ 163 w 163"/>
                  <a:gd name="T5" fmla="*/ 0 h 706"/>
                  <a:gd name="T6" fmla="*/ 163 w 163"/>
                  <a:gd name="T7" fmla="*/ 558 h 706"/>
                  <a:gd name="T8" fmla="*/ 0 w 163"/>
                  <a:gd name="T9" fmla="*/ 706 h 7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3" h="706">
                    <a:moveTo>
                      <a:pt x="0" y="706"/>
                    </a:moveTo>
                    <a:lnTo>
                      <a:pt x="0" y="148"/>
                    </a:lnTo>
                    <a:lnTo>
                      <a:pt x="163" y="0"/>
                    </a:lnTo>
                    <a:lnTo>
                      <a:pt x="163" y="558"/>
                    </a:lnTo>
                    <a:lnTo>
                      <a:pt x="0" y="706"/>
                    </a:lnTo>
                    <a:close/>
                  </a:path>
                </a:pathLst>
              </a:custGeom>
              <a:solidFill>
                <a:srgbClr val="975B5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8" name="Freeform 173">
                <a:extLst>
                  <a:ext uri="{FF2B5EF4-FFF2-40B4-BE49-F238E27FC236}">
                    <a16:creationId xmlns:a16="http://schemas.microsoft.com/office/drawing/2014/main" id="{9A46F454-74D3-45AE-9569-930A62B09F6C}"/>
                  </a:ext>
                </a:extLst>
              </p:cNvPr>
              <p:cNvSpPr>
                <a:spLocks/>
              </p:cNvSpPr>
              <p:nvPr/>
            </p:nvSpPr>
            <p:spPr bwMode="auto">
              <a:xfrm>
                <a:off x="5646" y="7880"/>
                <a:ext cx="8252" cy="148"/>
              </a:xfrm>
              <a:custGeom>
                <a:avLst/>
                <a:gdLst>
                  <a:gd name="T0" fmla="*/ 8089 w 8252"/>
                  <a:gd name="T1" fmla="*/ 148 h 148"/>
                  <a:gd name="T2" fmla="*/ 0 w 8252"/>
                  <a:gd name="T3" fmla="*/ 148 h 148"/>
                  <a:gd name="T4" fmla="*/ 163 w 8252"/>
                  <a:gd name="T5" fmla="*/ 0 h 148"/>
                  <a:gd name="T6" fmla="*/ 8252 w 8252"/>
                  <a:gd name="T7" fmla="*/ 0 h 148"/>
                  <a:gd name="T8" fmla="*/ 8089 w 8252"/>
                  <a:gd name="T9" fmla="*/ 148 h 1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52" h="148">
                    <a:moveTo>
                      <a:pt x="8089" y="148"/>
                    </a:moveTo>
                    <a:lnTo>
                      <a:pt x="0" y="148"/>
                    </a:lnTo>
                    <a:lnTo>
                      <a:pt x="163" y="0"/>
                    </a:lnTo>
                    <a:lnTo>
                      <a:pt x="8252" y="0"/>
                    </a:lnTo>
                    <a:lnTo>
                      <a:pt x="8089" y="148"/>
                    </a:lnTo>
                    <a:close/>
                  </a:path>
                </a:pathLst>
              </a:custGeom>
              <a:solidFill>
                <a:srgbClr val="E086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64" name="Group 174">
              <a:extLst>
                <a:ext uri="{FF2B5EF4-FFF2-40B4-BE49-F238E27FC236}">
                  <a16:creationId xmlns:a16="http://schemas.microsoft.com/office/drawing/2014/main" id="{1A291746-7FFB-45AD-9920-051F573E54F5}"/>
                </a:ext>
              </a:extLst>
            </p:cNvPr>
            <p:cNvGrpSpPr>
              <a:grpSpLocks/>
            </p:cNvGrpSpPr>
            <p:nvPr/>
          </p:nvGrpSpPr>
          <p:grpSpPr bwMode="auto">
            <a:xfrm>
              <a:off x="5646" y="8028"/>
              <a:ext cx="8089" cy="558"/>
              <a:chOff x="5646" y="8028"/>
              <a:chExt cx="8089" cy="558"/>
            </a:xfrm>
          </p:grpSpPr>
          <p:sp>
            <p:nvSpPr>
              <p:cNvPr id="165" name="Rectangle 175">
                <a:extLst>
                  <a:ext uri="{FF2B5EF4-FFF2-40B4-BE49-F238E27FC236}">
                    <a16:creationId xmlns:a16="http://schemas.microsoft.com/office/drawing/2014/main" id="{B791669E-07E8-4E2D-9DF3-637C933897D0}"/>
                  </a:ext>
                </a:extLst>
              </p:cNvPr>
              <p:cNvSpPr>
                <a:spLocks noChangeArrowheads="1"/>
              </p:cNvSpPr>
              <p:nvPr/>
            </p:nvSpPr>
            <p:spPr bwMode="auto">
              <a:xfrm>
                <a:off x="5646" y="8028"/>
                <a:ext cx="8089" cy="277"/>
              </a:xfrm>
              <a:prstGeom prst="rect">
                <a:avLst/>
              </a:prstGeom>
              <a:solidFill>
                <a:srgbClr val="FE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66" name="Rectangle 176">
                <a:extLst>
                  <a:ext uri="{FF2B5EF4-FFF2-40B4-BE49-F238E27FC236}">
                    <a16:creationId xmlns:a16="http://schemas.microsoft.com/office/drawing/2014/main" id="{05F49112-A303-4347-A51F-D41A1B5DD9DD}"/>
                  </a:ext>
                </a:extLst>
              </p:cNvPr>
              <p:cNvSpPr>
                <a:spLocks noChangeArrowheads="1"/>
              </p:cNvSpPr>
              <p:nvPr/>
            </p:nvSpPr>
            <p:spPr bwMode="auto">
              <a:xfrm>
                <a:off x="5646" y="8305"/>
                <a:ext cx="8089" cy="281"/>
              </a:xfrm>
              <a:prstGeom prst="rect">
                <a:avLst/>
              </a:prstGeom>
              <a:solidFill>
                <a:srgbClr val="FD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sp>
        <p:nvSpPr>
          <p:cNvPr id="169" name="Rectangle 177">
            <a:extLst>
              <a:ext uri="{FF2B5EF4-FFF2-40B4-BE49-F238E27FC236}">
                <a16:creationId xmlns:a16="http://schemas.microsoft.com/office/drawing/2014/main" id="{3C896DE2-73C1-4025-B194-5AAD0167ED38}"/>
              </a:ext>
            </a:extLst>
          </p:cNvPr>
          <p:cNvSpPr>
            <a:spLocks noChangeArrowheads="1"/>
          </p:cNvSpPr>
          <p:nvPr/>
        </p:nvSpPr>
        <p:spPr bwMode="auto">
          <a:xfrm>
            <a:off x="3578423" y="1459260"/>
            <a:ext cx="5922963"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70" name="Rectangle 178">
            <a:extLst>
              <a:ext uri="{FF2B5EF4-FFF2-40B4-BE49-F238E27FC236}">
                <a16:creationId xmlns:a16="http://schemas.microsoft.com/office/drawing/2014/main" id="{0F993CEC-B4A6-4592-9C37-6814D224FD11}"/>
              </a:ext>
            </a:extLst>
          </p:cNvPr>
          <p:cNvSpPr>
            <a:spLocks noChangeArrowheads="1"/>
          </p:cNvSpPr>
          <p:nvPr/>
        </p:nvSpPr>
        <p:spPr bwMode="auto">
          <a:xfrm>
            <a:off x="3646686" y="1522760"/>
            <a:ext cx="33655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US" altLang="zh-CN" sz="1400" i="1">
                <a:solidFill>
                  <a:srgbClr val="000000"/>
                </a:solidFill>
                <a:latin typeface="Arial" panose="020B0604020202020204" pitchFamily="34" charset="0"/>
              </a:rPr>
              <a:t> </a:t>
            </a:r>
            <a:r>
              <a:rPr lang="en-US" altLang="zh-CN" sz="1800" i="1">
                <a:solidFill>
                  <a:srgbClr val="000000"/>
                </a:solidFill>
                <a:latin typeface="Arial" panose="020B0604020202020204" pitchFamily="34" charset="0"/>
              </a:rPr>
              <a:t>CO-PA</a:t>
            </a:r>
            <a:r>
              <a:rPr lang="zh-CN" altLang="en-US" sz="1800" i="1">
                <a:solidFill>
                  <a:srgbClr val="000000"/>
                </a:solidFill>
                <a:latin typeface="Arial" panose="020B0604020202020204" pitchFamily="34" charset="0"/>
              </a:rPr>
              <a:t>的目标是确定市场段的收益率</a:t>
            </a:r>
            <a:endParaRPr lang="zh-CN" altLang="en-US" sz="1400">
              <a:latin typeface="Arial" panose="020B0604020202020204" pitchFamily="34" charset="0"/>
            </a:endParaRPr>
          </a:p>
        </p:txBody>
      </p:sp>
      <p:sp>
        <p:nvSpPr>
          <p:cNvPr id="171" name="Text Box 179">
            <a:extLst>
              <a:ext uri="{FF2B5EF4-FFF2-40B4-BE49-F238E27FC236}">
                <a16:creationId xmlns:a16="http://schemas.microsoft.com/office/drawing/2014/main" id="{54240DBB-EBAF-4994-89FB-A79FFD0770E4}"/>
              </a:ext>
            </a:extLst>
          </p:cNvPr>
          <p:cNvSpPr txBox="1">
            <a:spLocks noChangeArrowheads="1"/>
          </p:cNvSpPr>
          <p:nvPr/>
        </p:nvSpPr>
        <p:spPr bwMode="auto">
          <a:xfrm>
            <a:off x="5731073" y="4165948"/>
            <a:ext cx="1252538" cy="944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eaLnBrk="1" hangingPunct="1">
              <a:spcBef>
                <a:spcPct val="50000"/>
              </a:spcBef>
              <a:buClrTx/>
              <a:buFontTx/>
              <a:buNone/>
            </a:pPr>
            <a:r>
              <a:rPr lang="zh-CN" altLang="en-US" sz="1400" b="1">
                <a:latin typeface="宋体" panose="02010600030101010101" pitchFamily="2" charset="-122"/>
              </a:rPr>
              <a:t>客户、产品</a:t>
            </a:r>
          </a:p>
          <a:p>
            <a:pPr algn="ctr" eaLnBrk="1" hangingPunct="1">
              <a:spcBef>
                <a:spcPct val="50000"/>
              </a:spcBef>
              <a:buClrTx/>
              <a:buFontTx/>
              <a:buNone/>
            </a:pPr>
            <a:r>
              <a:rPr lang="zh-CN" altLang="en-US" sz="1400" b="1">
                <a:latin typeface="宋体" panose="02010600030101010101" pitchFamily="2" charset="-122"/>
              </a:rPr>
              <a:t>产品组</a:t>
            </a:r>
          </a:p>
          <a:p>
            <a:pPr algn="ctr" eaLnBrk="1" hangingPunct="1">
              <a:spcBef>
                <a:spcPct val="50000"/>
              </a:spcBef>
              <a:buClrTx/>
              <a:buFontTx/>
              <a:buNone/>
            </a:pPr>
            <a:r>
              <a:rPr lang="zh-CN" altLang="en-US" sz="1400" b="1">
                <a:latin typeface="宋体" panose="02010600030101010101" pitchFamily="2" charset="-122"/>
              </a:rPr>
              <a:t>销售渠道</a:t>
            </a:r>
          </a:p>
        </p:txBody>
      </p:sp>
    </p:spTree>
    <p:extLst>
      <p:ext uri="{BB962C8B-B14F-4D97-AF65-F5344CB8AC3E}">
        <p14:creationId xmlns:p14="http://schemas.microsoft.com/office/powerpoint/2010/main" val="33637940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获利能力分析 </a:t>
            </a:r>
            <a:r>
              <a:rPr lang="en-US" altLang="zh-CN" dirty="0"/>
              <a:t>– </a:t>
            </a:r>
            <a:r>
              <a:rPr lang="zh-CN" altLang="en-US" dirty="0"/>
              <a:t>基本数据概念</a:t>
            </a:r>
            <a:endParaRPr lang="en-US" b="0" dirty="0"/>
          </a:p>
        </p:txBody>
      </p:sp>
      <p:sp>
        <p:nvSpPr>
          <p:cNvPr id="4" name="Rectangle 2">
            <a:extLst>
              <a:ext uri="{FF2B5EF4-FFF2-40B4-BE49-F238E27FC236}">
                <a16:creationId xmlns:a16="http://schemas.microsoft.com/office/drawing/2014/main" id="{F3A6B28E-31E8-4CA3-B631-61C656C17D9A}"/>
              </a:ext>
            </a:extLst>
          </p:cNvPr>
          <p:cNvSpPr>
            <a:spLocks noChangeArrowheads="1"/>
          </p:cNvSpPr>
          <p:nvPr/>
        </p:nvSpPr>
        <p:spPr bwMode="auto">
          <a:xfrm>
            <a:off x="5259263" y="908720"/>
            <a:ext cx="432276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zh-CN" sz="1800">
              <a:solidFill>
                <a:srgbClr val="FF0000"/>
              </a:solidFill>
              <a:latin typeface="Arial" panose="020B0604020202020204" pitchFamily="34" charset="0"/>
            </a:endParaRPr>
          </a:p>
        </p:txBody>
      </p:sp>
      <p:sp>
        <p:nvSpPr>
          <p:cNvPr id="5" name="Rectangle 5">
            <a:extLst>
              <a:ext uri="{FF2B5EF4-FFF2-40B4-BE49-F238E27FC236}">
                <a16:creationId xmlns:a16="http://schemas.microsoft.com/office/drawing/2014/main" id="{152A388D-4549-4B77-B065-4ACC528EAA21}"/>
              </a:ext>
            </a:extLst>
          </p:cNvPr>
          <p:cNvSpPr>
            <a:spLocks noChangeArrowheads="1"/>
          </p:cNvSpPr>
          <p:nvPr/>
        </p:nvSpPr>
        <p:spPr bwMode="auto">
          <a:xfrm>
            <a:off x="7764338" y="3193132"/>
            <a:ext cx="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en-US" altLang="zh-CN" sz="1000">
              <a:latin typeface="Arial" panose="020B0604020202020204" pitchFamily="34" charset="0"/>
            </a:endParaRPr>
          </a:p>
        </p:txBody>
      </p:sp>
      <p:grpSp>
        <p:nvGrpSpPr>
          <p:cNvPr id="6" name="Group 7">
            <a:extLst>
              <a:ext uri="{FF2B5EF4-FFF2-40B4-BE49-F238E27FC236}">
                <a16:creationId xmlns:a16="http://schemas.microsoft.com/office/drawing/2014/main" id="{124B4543-71F4-4087-978D-2042C4017E60}"/>
              </a:ext>
            </a:extLst>
          </p:cNvPr>
          <p:cNvGrpSpPr>
            <a:grpSpLocks/>
          </p:cNvGrpSpPr>
          <p:nvPr/>
        </p:nvGrpSpPr>
        <p:grpSpPr bwMode="auto">
          <a:xfrm>
            <a:off x="9124825" y="2188245"/>
            <a:ext cx="1363663" cy="3660775"/>
            <a:chOff x="12689" y="8898"/>
            <a:chExt cx="1715" cy="3960"/>
          </a:xfrm>
        </p:grpSpPr>
        <p:sp>
          <p:nvSpPr>
            <p:cNvPr id="7" name="Freeform 8">
              <a:extLst>
                <a:ext uri="{FF2B5EF4-FFF2-40B4-BE49-F238E27FC236}">
                  <a16:creationId xmlns:a16="http://schemas.microsoft.com/office/drawing/2014/main" id="{E796B8A8-1E33-436D-AFCB-CB289F55ECB2}"/>
                </a:ext>
              </a:extLst>
            </p:cNvPr>
            <p:cNvSpPr>
              <a:spLocks/>
            </p:cNvSpPr>
            <p:nvPr/>
          </p:nvSpPr>
          <p:spPr bwMode="auto">
            <a:xfrm>
              <a:off x="12689" y="8898"/>
              <a:ext cx="1689" cy="3937"/>
            </a:xfrm>
            <a:custGeom>
              <a:avLst/>
              <a:gdLst>
                <a:gd name="T0" fmla="*/ 86 w 1689"/>
                <a:gd name="T1" fmla="*/ 3 h 3937"/>
                <a:gd name="T2" fmla="*/ 259 w 1689"/>
                <a:gd name="T3" fmla="*/ 17 h 3937"/>
                <a:gd name="T4" fmla="*/ 422 w 1689"/>
                <a:gd name="T5" fmla="*/ 49 h 3937"/>
                <a:gd name="T6" fmla="*/ 582 w 1689"/>
                <a:gd name="T7" fmla="*/ 92 h 3937"/>
                <a:gd name="T8" fmla="*/ 733 w 1689"/>
                <a:gd name="T9" fmla="*/ 153 h 3937"/>
                <a:gd name="T10" fmla="*/ 876 w 1689"/>
                <a:gd name="T11" fmla="*/ 222 h 3937"/>
                <a:gd name="T12" fmla="*/ 1075 w 1689"/>
                <a:gd name="T13" fmla="*/ 352 h 3937"/>
                <a:gd name="T14" fmla="*/ 1305 w 1689"/>
                <a:gd name="T15" fmla="*/ 561 h 3937"/>
                <a:gd name="T16" fmla="*/ 1446 w 1689"/>
                <a:gd name="T17" fmla="*/ 743 h 3937"/>
                <a:gd name="T18" fmla="*/ 1523 w 1689"/>
                <a:gd name="T19" fmla="*/ 873 h 3937"/>
                <a:gd name="T20" fmla="*/ 1587 w 1689"/>
                <a:gd name="T21" fmla="*/ 1011 h 3937"/>
                <a:gd name="T22" fmla="*/ 1635 w 1689"/>
                <a:gd name="T23" fmla="*/ 1156 h 3937"/>
                <a:gd name="T24" fmla="*/ 1670 w 1689"/>
                <a:gd name="T25" fmla="*/ 1306 h 3937"/>
                <a:gd name="T26" fmla="*/ 1686 w 1689"/>
                <a:gd name="T27" fmla="*/ 1462 h 3937"/>
                <a:gd name="T28" fmla="*/ 1689 w 1689"/>
                <a:gd name="T29" fmla="*/ 1540 h 3937"/>
                <a:gd name="T30" fmla="*/ 1683 w 1689"/>
                <a:gd name="T31" fmla="*/ 2124 h 3937"/>
                <a:gd name="T32" fmla="*/ 1644 w 1689"/>
                <a:gd name="T33" fmla="*/ 2361 h 3937"/>
                <a:gd name="T34" fmla="*/ 1564 w 1689"/>
                <a:gd name="T35" fmla="*/ 2587 h 3937"/>
                <a:gd name="T36" fmla="*/ 1449 w 1689"/>
                <a:gd name="T37" fmla="*/ 2795 h 3937"/>
                <a:gd name="T38" fmla="*/ 1302 w 1689"/>
                <a:gd name="T39" fmla="*/ 2986 h 3937"/>
                <a:gd name="T40" fmla="*/ 1123 w 1689"/>
                <a:gd name="T41" fmla="*/ 3153 h 3937"/>
                <a:gd name="T42" fmla="*/ 918 w 1689"/>
                <a:gd name="T43" fmla="*/ 3298 h 3937"/>
                <a:gd name="T44" fmla="*/ 688 w 1689"/>
                <a:gd name="T45" fmla="*/ 3411 h 3937"/>
                <a:gd name="T46" fmla="*/ 563 w 1689"/>
                <a:gd name="T47" fmla="*/ 3937 h 3937"/>
                <a:gd name="T48" fmla="*/ 563 w 1689"/>
                <a:gd name="T49" fmla="*/ 2514 h 3937"/>
                <a:gd name="T50" fmla="*/ 672 w 1689"/>
                <a:gd name="T51" fmla="*/ 2957 h 3937"/>
                <a:gd name="T52" fmla="*/ 876 w 1689"/>
                <a:gd name="T53" fmla="*/ 2858 h 3937"/>
                <a:gd name="T54" fmla="*/ 1062 w 1689"/>
                <a:gd name="T55" fmla="*/ 2740 h 3937"/>
                <a:gd name="T56" fmla="*/ 1228 w 1689"/>
                <a:gd name="T57" fmla="*/ 2601 h 3937"/>
                <a:gd name="T58" fmla="*/ 1372 w 1689"/>
                <a:gd name="T59" fmla="*/ 2442 h 3937"/>
                <a:gd name="T60" fmla="*/ 1491 w 1689"/>
                <a:gd name="T61" fmla="*/ 2266 h 3937"/>
                <a:gd name="T62" fmla="*/ 1584 w 1689"/>
                <a:gd name="T63" fmla="*/ 2078 h 3937"/>
                <a:gd name="T64" fmla="*/ 1648 w 1689"/>
                <a:gd name="T65" fmla="*/ 1876 h 3937"/>
                <a:gd name="T66" fmla="*/ 1670 w 1689"/>
                <a:gd name="T67" fmla="*/ 1772 h 3937"/>
                <a:gd name="T68" fmla="*/ 1641 w 1689"/>
                <a:gd name="T69" fmla="*/ 1633 h 3937"/>
                <a:gd name="T70" fmla="*/ 1596 w 1689"/>
                <a:gd name="T71" fmla="*/ 1500 h 3937"/>
                <a:gd name="T72" fmla="*/ 1475 w 1689"/>
                <a:gd name="T73" fmla="*/ 1248 h 3937"/>
                <a:gd name="T74" fmla="*/ 1308 w 1689"/>
                <a:gd name="T75" fmla="*/ 1026 h 3937"/>
                <a:gd name="T76" fmla="*/ 1100 w 1689"/>
                <a:gd name="T77" fmla="*/ 835 h 3937"/>
                <a:gd name="T78" fmla="*/ 864 w 1689"/>
                <a:gd name="T79" fmla="*/ 679 h 3937"/>
                <a:gd name="T80" fmla="*/ 595 w 1689"/>
                <a:gd name="T81" fmla="*/ 561 h 3937"/>
                <a:gd name="T82" fmla="*/ 381 w 1689"/>
                <a:gd name="T83" fmla="*/ 503 h 3937"/>
                <a:gd name="T84" fmla="*/ 230 w 1689"/>
                <a:gd name="T85" fmla="*/ 477 h 3937"/>
                <a:gd name="T86" fmla="*/ 77 w 1689"/>
                <a:gd name="T87" fmla="*/ 465 h 3937"/>
                <a:gd name="T88" fmla="*/ 0 w 1689"/>
                <a:gd name="T89" fmla="*/ 0 h 393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689" h="3937">
                  <a:moveTo>
                    <a:pt x="0" y="0"/>
                  </a:moveTo>
                  <a:lnTo>
                    <a:pt x="86" y="3"/>
                  </a:lnTo>
                  <a:lnTo>
                    <a:pt x="173" y="8"/>
                  </a:lnTo>
                  <a:lnTo>
                    <a:pt x="259" y="17"/>
                  </a:lnTo>
                  <a:lnTo>
                    <a:pt x="342" y="32"/>
                  </a:lnTo>
                  <a:lnTo>
                    <a:pt x="422" y="49"/>
                  </a:lnTo>
                  <a:lnTo>
                    <a:pt x="502" y="69"/>
                  </a:lnTo>
                  <a:lnTo>
                    <a:pt x="582" y="92"/>
                  </a:lnTo>
                  <a:lnTo>
                    <a:pt x="659" y="121"/>
                  </a:lnTo>
                  <a:lnTo>
                    <a:pt x="733" y="153"/>
                  </a:lnTo>
                  <a:lnTo>
                    <a:pt x="806" y="185"/>
                  </a:lnTo>
                  <a:lnTo>
                    <a:pt x="876" y="222"/>
                  </a:lnTo>
                  <a:lnTo>
                    <a:pt x="944" y="263"/>
                  </a:lnTo>
                  <a:lnTo>
                    <a:pt x="1075" y="352"/>
                  </a:lnTo>
                  <a:lnTo>
                    <a:pt x="1196" y="451"/>
                  </a:lnTo>
                  <a:lnTo>
                    <a:pt x="1305" y="561"/>
                  </a:lnTo>
                  <a:lnTo>
                    <a:pt x="1401" y="679"/>
                  </a:lnTo>
                  <a:lnTo>
                    <a:pt x="1446" y="743"/>
                  </a:lnTo>
                  <a:lnTo>
                    <a:pt x="1484" y="806"/>
                  </a:lnTo>
                  <a:lnTo>
                    <a:pt x="1523" y="873"/>
                  </a:lnTo>
                  <a:lnTo>
                    <a:pt x="1558" y="942"/>
                  </a:lnTo>
                  <a:lnTo>
                    <a:pt x="1587" y="1011"/>
                  </a:lnTo>
                  <a:lnTo>
                    <a:pt x="1612" y="1084"/>
                  </a:lnTo>
                  <a:lnTo>
                    <a:pt x="1635" y="1156"/>
                  </a:lnTo>
                  <a:lnTo>
                    <a:pt x="1654" y="1231"/>
                  </a:lnTo>
                  <a:lnTo>
                    <a:pt x="1670" y="1306"/>
                  </a:lnTo>
                  <a:lnTo>
                    <a:pt x="1680" y="1384"/>
                  </a:lnTo>
                  <a:lnTo>
                    <a:pt x="1686" y="1462"/>
                  </a:lnTo>
                  <a:lnTo>
                    <a:pt x="1689" y="1540"/>
                  </a:lnTo>
                  <a:lnTo>
                    <a:pt x="1689" y="2003"/>
                  </a:lnTo>
                  <a:lnTo>
                    <a:pt x="1683" y="2124"/>
                  </a:lnTo>
                  <a:lnTo>
                    <a:pt x="1670" y="2243"/>
                  </a:lnTo>
                  <a:lnTo>
                    <a:pt x="1644" y="2361"/>
                  </a:lnTo>
                  <a:lnTo>
                    <a:pt x="1609" y="2474"/>
                  </a:lnTo>
                  <a:lnTo>
                    <a:pt x="1564" y="2587"/>
                  </a:lnTo>
                  <a:lnTo>
                    <a:pt x="1510" y="2691"/>
                  </a:lnTo>
                  <a:lnTo>
                    <a:pt x="1449" y="2795"/>
                  </a:lnTo>
                  <a:lnTo>
                    <a:pt x="1379" y="2893"/>
                  </a:lnTo>
                  <a:lnTo>
                    <a:pt x="1302" y="2986"/>
                  </a:lnTo>
                  <a:lnTo>
                    <a:pt x="1216" y="3072"/>
                  </a:lnTo>
                  <a:lnTo>
                    <a:pt x="1123" y="3153"/>
                  </a:lnTo>
                  <a:lnTo>
                    <a:pt x="1024" y="3228"/>
                  </a:lnTo>
                  <a:lnTo>
                    <a:pt x="918" y="3298"/>
                  </a:lnTo>
                  <a:lnTo>
                    <a:pt x="806" y="3358"/>
                  </a:lnTo>
                  <a:lnTo>
                    <a:pt x="688" y="3411"/>
                  </a:lnTo>
                  <a:lnTo>
                    <a:pt x="563" y="3457"/>
                  </a:lnTo>
                  <a:lnTo>
                    <a:pt x="563" y="3937"/>
                  </a:lnTo>
                  <a:lnTo>
                    <a:pt x="0" y="3312"/>
                  </a:lnTo>
                  <a:lnTo>
                    <a:pt x="563" y="2514"/>
                  </a:lnTo>
                  <a:lnTo>
                    <a:pt x="563" y="2994"/>
                  </a:lnTo>
                  <a:lnTo>
                    <a:pt x="672" y="2957"/>
                  </a:lnTo>
                  <a:lnTo>
                    <a:pt x="777" y="2910"/>
                  </a:lnTo>
                  <a:lnTo>
                    <a:pt x="876" y="2858"/>
                  </a:lnTo>
                  <a:lnTo>
                    <a:pt x="972" y="2804"/>
                  </a:lnTo>
                  <a:lnTo>
                    <a:pt x="1062" y="2740"/>
                  </a:lnTo>
                  <a:lnTo>
                    <a:pt x="1148" y="2673"/>
                  </a:lnTo>
                  <a:lnTo>
                    <a:pt x="1228" y="2601"/>
                  </a:lnTo>
                  <a:lnTo>
                    <a:pt x="1302" y="2523"/>
                  </a:lnTo>
                  <a:lnTo>
                    <a:pt x="1372" y="2442"/>
                  </a:lnTo>
                  <a:lnTo>
                    <a:pt x="1433" y="2356"/>
                  </a:lnTo>
                  <a:lnTo>
                    <a:pt x="1491" y="2266"/>
                  </a:lnTo>
                  <a:lnTo>
                    <a:pt x="1542" y="2173"/>
                  </a:lnTo>
                  <a:lnTo>
                    <a:pt x="1584" y="2078"/>
                  </a:lnTo>
                  <a:lnTo>
                    <a:pt x="1619" y="1977"/>
                  </a:lnTo>
                  <a:lnTo>
                    <a:pt x="1648" y="1876"/>
                  </a:lnTo>
                  <a:lnTo>
                    <a:pt x="1670" y="1772"/>
                  </a:lnTo>
                  <a:lnTo>
                    <a:pt x="1657" y="1702"/>
                  </a:lnTo>
                  <a:lnTo>
                    <a:pt x="1641" y="1633"/>
                  </a:lnTo>
                  <a:lnTo>
                    <a:pt x="1619" y="1566"/>
                  </a:lnTo>
                  <a:lnTo>
                    <a:pt x="1596" y="1500"/>
                  </a:lnTo>
                  <a:lnTo>
                    <a:pt x="1542" y="1370"/>
                  </a:lnTo>
                  <a:lnTo>
                    <a:pt x="1475" y="1248"/>
                  </a:lnTo>
                  <a:lnTo>
                    <a:pt x="1395" y="1133"/>
                  </a:lnTo>
                  <a:lnTo>
                    <a:pt x="1308" y="1026"/>
                  </a:lnTo>
                  <a:lnTo>
                    <a:pt x="1209" y="925"/>
                  </a:lnTo>
                  <a:lnTo>
                    <a:pt x="1100" y="835"/>
                  </a:lnTo>
                  <a:lnTo>
                    <a:pt x="985" y="751"/>
                  </a:lnTo>
                  <a:lnTo>
                    <a:pt x="864" y="679"/>
                  </a:lnTo>
                  <a:lnTo>
                    <a:pt x="733" y="615"/>
                  </a:lnTo>
                  <a:lnTo>
                    <a:pt x="595" y="561"/>
                  </a:lnTo>
                  <a:lnTo>
                    <a:pt x="454" y="517"/>
                  </a:lnTo>
                  <a:lnTo>
                    <a:pt x="381" y="503"/>
                  </a:lnTo>
                  <a:lnTo>
                    <a:pt x="307" y="488"/>
                  </a:lnTo>
                  <a:lnTo>
                    <a:pt x="230" y="477"/>
                  </a:lnTo>
                  <a:lnTo>
                    <a:pt x="153" y="468"/>
                  </a:lnTo>
                  <a:lnTo>
                    <a:pt x="77" y="465"/>
                  </a:lnTo>
                  <a:lnTo>
                    <a:pt x="0" y="462"/>
                  </a:lnTo>
                  <a:lnTo>
                    <a:pt x="0" y="0"/>
                  </a:lnTo>
                  <a:close/>
                </a:path>
              </a:pathLst>
            </a:custGeom>
            <a:solidFill>
              <a:srgbClr val="EA66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9">
              <a:extLst>
                <a:ext uri="{FF2B5EF4-FFF2-40B4-BE49-F238E27FC236}">
                  <a16:creationId xmlns:a16="http://schemas.microsoft.com/office/drawing/2014/main" id="{94829D00-EA05-4C7A-8EBB-F1532701FA71}"/>
                </a:ext>
              </a:extLst>
            </p:cNvPr>
            <p:cNvSpPr>
              <a:spLocks/>
            </p:cNvSpPr>
            <p:nvPr/>
          </p:nvSpPr>
          <p:spPr bwMode="auto">
            <a:xfrm>
              <a:off x="12714" y="8921"/>
              <a:ext cx="1690" cy="3937"/>
            </a:xfrm>
            <a:custGeom>
              <a:avLst/>
              <a:gdLst>
                <a:gd name="T0" fmla="*/ 87 w 1690"/>
                <a:gd name="T1" fmla="*/ 3 h 3937"/>
                <a:gd name="T2" fmla="*/ 260 w 1690"/>
                <a:gd name="T3" fmla="*/ 17 h 3937"/>
                <a:gd name="T4" fmla="*/ 423 w 1690"/>
                <a:gd name="T5" fmla="*/ 49 h 3937"/>
                <a:gd name="T6" fmla="*/ 583 w 1690"/>
                <a:gd name="T7" fmla="*/ 92 h 3937"/>
                <a:gd name="T8" fmla="*/ 733 w 1690"/>
                <a:gd name="T9" fmla="*/ 153 h 3937"/>
                <a:gd name="T10" fmla="*/ 877 w 1690"/>
                <a:gd name="T11" fmla="*/ 222 h 3937"/>
                <a:gd name="T12" fmla="*/ 1075 w 1690"/>
                <a:gd name="T13" fmla="*/ 353 h 3937"/>
                <a:gd name="T14" fmla="*/ 1306 w 1690"/>
                <a:gd name="T15" fmla="*/ 561 h 3937"/>
                <a:gd name="T16" fmla="*/ 1447 w 1690"/>
                <a:gd name="T17" fmla="*/ 743 h 3937"/>
                <a:gd name="T18" fmla="*/ 1523 w 1690"/>
                <a:gd name="T19" fmla="*/ 873 h 3937"/>
                <a:gd name="T20" fmla="*/ 1587 w 1690"/>
                <a:gd name="T21" fmla="*/ 1012 h 3937"/>
                <a:gd name="T22" fmla="*/ 1635 w 1690"/>
                <a:gd name="T23" fmla="*/ 1156 h 3937"/>
                <a:gd name="T24" fmla="*/ 1671 w 1690"/>
                <a:gd name="T25" fmla="*/ 1306 h 3937"/>
                <a:gd name="T26" fmla="*/ 1687 w 1690"/>
                <a:gd name="T27" fmla="*/ 1462 h 3937"/>
                <a:gd name="T28" fmla="*/ 1690 w 1690"/>
                <a:gd name="T29" fmla="*/ 1541 h 3937"/>
                <a:gd name="T30" fmla="*/ 1683 w 1690"/>
                <a:gd name="T31" fmla="*/ 2124 h 3937"/>
                <a:gd name="T32" fmla="*/ 1645 w 1690"/>
                <a:gd name="T33" fmla="*/ 2361 h 3937"/>
                <a:gd name="T34" fmla="*/ 1565 w 1690"/>
                <a:gd name="T35" fmla="*/ 2587 h 3937"/>
                <a:gd name="T36" fmla="*/ 1450 w 1690"/>
                <a:gd name="T37" fmla="*/ 2795 h 3937"/>
                <a:gd name="T38" fmla="*/ 1303 w 1690"/>
                <a:gd name="T39" fmla="*/ 2986 h 3937"/>
                <a:gd name="T40" fmla="*/ 1123 w 1690"/>
                <a:gd name="T41" fmla="*/ 3153 h 3937"/>
                <a:gd name="T42" fmla="*/ 919 w 1690"/>
                <a:gd name="T43" fmla="*/ 3298 h 3937"/>
                <a:gd name="T44" fmla="*/ 688 w 1690"/>
                <a:gd name="T45" fmla="*/ 3411 h 3937"/>
                <a:gd name="T46" fmla="*/ 564 w 1690"/>
                <a:gd name="T47" fmla="*/ 3937 h 3937"/>
                <a:gd name="T48" fmla="*/ 564 w 1690"/>
                <a:gd name="T49" fmla="*/ 2515 h 3937"/>
                <a:gd name="T50" fmla="*/ 672 w 1690"/>
                <a:gd name="T51" fmla="*/ 2957 h 3937"/>
                <a:gd name="T52" fmla="*/ 877 w 1690"/>
                <a:gd name="T53" fmla="*/ 2859 h 3937"/>
                <a:gd name="T54" fmla="*/ 1063 w 1690"/>
                <a:gd name="T55" fmla="*/ 2740 h 3937"/>
                <a:gd name="T56" fmla="*/ 1229 w 1690"/>
                <a:gd name="T57" fmla="*/ 2601 h 3937"/>
                <a:gd name="T58" fmla="*/ 1373 w 1690"/>
                <a:gd name="T59" fmla="*/ 2442 h 3937"/>
                <a:gd name="T60" fmla="*/ 1491 w 1690"/>
                <a:gd name="T61" fmla="*/ 2266 h 3937"/>
                <a:gd name="T62" fmla="*/ 1584 w 1690"/>
                <a:gd name="T63" fmla="*/ 2078 h 3937"/>
                <a:gd name="T64" fmla="*/ 1648 w 1690"/>
                <a:gd name="T65" fmla="*/ 1876 h 3937"/>
                <a:gd name="T66" fmla="*/ 1671 w 1690"/>
                <a:gd name="T67" fmla="*/ 1772 h 3937"/>
                <a:gd name="T68" fmla="*/ 1642 w 1690"/>
                <a:gd name="T69" fmla="*/ 1633 h 3937"/>
                <a:gd name="T70" fmla="*/ 1597 w 1690"/>
                <a:gd name="T71" fmla="*/ 1500 h 3937"/>
                <a:gd name="T72" fmla="*/ 1475 w 1690"/>
                <a:gd name="T73" fmla="*/ 1249 h 3937"/>
                <a:gd name="T74" fmla="*/ 1309 w 1690"/>
                <a:gd name="T75" fmla="*/ 1026 h 3937"/>
                <a:gd name="T76" fmla="*/ 1101 w 1690"/>
                <a:gd name="T77" fmla="*/ 835 h 3937"/>
                <a:gd name="T78" fmla="*/ 864 w 1690"/>
                <a:gd name="T79" fmla="*/ 679 h 3937"/>
                <a:gd name="T80" fmla="*/ 596 w 1690"/>
                <a:gd name="T81" fmla="*/ 561 h 3937"/>
                <a:gd name="T82" fmla="*/ 381 w 1690"/>
                <a:gd name="T83" fmla="*/ 503 h 3937"/>
                <a:gd name="T84" fmla="*/ 231 w 1690"/>
                <a:gd name="T85" fmla="*/ 477 h 3937"/>
                <a:gd name="T86" fmla="*/ 77 w 1690"/>
                <a:gd name="T87" fmla="*/ 465 h 3937"/>
                <a:gd name="T88" fmla="*/ 0 w 1690"/>
                <a:gd name="T89" fmla="*/ 0 h 393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690" h="3937">
                  <a:moveTo>
                    <a:pt x="0" y="0"/>
                  </a:moveTo>
                  <a:lnTo>
                    <a:pt x="87" y="3"/>
                  </a:lnTo>
                  <a:lnTo>
                    <a:pt x="173" y="9"/>
                  </a:lnTo>
                  <a:lnTo>
                    <a:pt x="260" y="17"/>
                  </a:lnTo>
                  <a:lnTo>
                    <a:pt x="343" y="32"/>
                  </a:lnTo>
                  <a:lnTo>
                    <a:pt x="423" y="49"/>
                  </a:lnTo>
                  <a:lnTo>
                    <a:pt x="503" y="69"/>
                  </a:lnTo>
                  <a:lnTo>
                    <a:pt x="583" y="92"/>
                  </a:lnTo>
                  <a:lnTo>
                    <a:pt x="660" y="121"/>
                  </a:lnTo>
                  <a:lnTo>
                    <a:pt x="733" y="153"/>
                  </a:lnTo>
                  <a:lnTo>
                    <a:pt x="807" y="185"/>
                  </a:lnTo>
                  <a:lnTo>
                    <a:pt x="877" y="222"/>
                  </a:lnTo>
                  <a:lnTo>
                    <a:pt x="944" y="263"/>
                  </a:lnTo>
                  <a:lnTo>
                    <a:pt x="1075" y="353"/>
                  </a:lnTo>
                  <a:lnTo>
                    <a:pt x="1197" y="451"/>
                  </a:lnTo>
                  <a:lnTo>
                    <a:pt x="1306" y="561"/>
                  </a:lnTo>
                  <a:lnTo>
                    <a:pt x="1402" y="679"/>
                  </a:lnTo>
                  <a:lnTo>
                    <a:pt x="1447" y="743"/>
                  </a:lnTo>
                  <a:lnTo>
                    <a:pt x="1485" y="806"/>
                  </a:lnTo>
                  <a:lnTo>
                    <a:pt x="1523" y="873"/>
                  </a:lnTo>
                  <a:lnTo>
                    <a:pt x="1559" y="942"/>
                  </a:lnTo>
                  <a:lnTo>
                    <a:pt x="1587" y="1012"/>
                  </a:lnTo>
                  <a:lnTo>
                    <a:pt x="1613" y="1084"/>
                  </a:lnTo>
                  <a:lnTo>
                    <a:pt x="1635" y="1156"/>
                  </a:lnTo>
                  <a:lnTo>
                    <a:pt x="1655" y="1231"/>
                  </a:lnTo>
                  <a:lnTo>
                    <a:pt x="1671" y="1306"/>
                  </a:lnTo>
                  <a:lnTo>
                    <a:pt x="1680" y="1384"/>
                  </a:lnTo>
                  <a:lnTo>
                    <a:pt x="1687" y="1462"/>
                  </a:lnTo>
                  <a:lnTo>
                    <a:pt x="1690" y="1541"/>
                  </a:lnTo>
                  <a:lnTo>
                    <a:pt x="1690" y="2003"/>
                  </a:lnTo>
                  <a:lnTo>
                    <a:pt x="1683" y="2124"/>
                  </a:lnTo>
                  <a:lnTo>
                    <a:pt x="1671" y="2243"/>
                  </a:lnTo>
                  <a:lnTo>
                    <a:pt x="1645" y="2361"/>
                  </a:lnTo>
                  <a:lnTo>
                    <a:pt x="1610" y="2474"/>
                  </a:lnTo>
                  <a:lnTo>
                    <a:pt x="1565" y="2587"/>
                  </a:lnTo>
                  <a:lnTo>
                    <a:pt x="1511" y="2691"/>
                  </a:lnTo>
                  <a:lnTo>
                    <a:pt x="1450" y="2795"/>
                  </a:lnTo>
                  <a:lnTo>
                    <a:pt x="1379" y="2893"/>
                  </a:lnTo>
                  <a:lnTo>
                    <a:pt x="1303" y="2986"/>
                  </a:lnTo>
                  <a:lnTo>
                    <a:pt x="1216" y="3072"/>
                  </a:lnTo>
                  <a:lnTo>
                    <a:pt x="1123" y="3153"/>
                  </a:lnTo>
                  <a:lnTo>
                    <a:pt x="1024" y="3229"/>
                  </a:lnTo>
                  <a:lnTo>
                    <a:pt x="919" y="3298"/>
                  </a:lnTo>
                  <a:lnTo>
                    <a:pt x="807" y="3359"/>
                  </a:lnTo>
                  <a:lnTo>
                    <a:pt x="688" y="3411"/>
                  </a:lnTo>
                  <a:lnTo>
                    <a:pt x="564" y="3457"/>
                  </a:lnTo>
                  <a:lnTo>
                    <a:pt x="564" y="3937"/>
                  </a:lnTo>
                  <a:lnTo>
                    <a:pt x="0" y="3312"/>
                  </a:lnTo>
                  <a:lnTo>
                    <a:pt x="564" y="2515"/>
                  </a:lnTo>
                  <a:lnTo>
                    <a:pt x="564" y="2994"/>
                  </a:lnTo>
                  <a:lnTo>
                    <a:pt x="672" y="2957"/>
                  </a:lnTo>
                  <a:lnTo>
                    <a:pt x="778" y="2911"/>
                  </a:lnTo>
                  <a:lnTo>
                    <a:pt x="877" y="2859"/>
                  </a:lnTo>
                  <a:lnTo>
                    <a:pt x="973" y="2804"/>
                  </a:lnTo>
                  <a:lnTo>
                    <a:pt x="1063" y="2740"/>
                  </a:lnTo>
                  <a:lnTo>
                    <a:pt x="1149" y="2674"/>
                  </a:lnTo>
                  <a:lnTo>
                    <a:pt x="1229" y="2601"/>
                  </a:lnTo>
                  <a:lnTo>
                    <a:pt x="1303" y="2523"/>
                  </a:lnTo>
                  <a:lnTo>
                    <a:pt x="1373" y="2442"/>
                  </a:lnTo>
                  <a:lnTo>
                    <a:pt x="1434" y="2356"/>
                  </a:lnTo>
                  <a:lnTo>
                    <a:pt x="1491" y="2266"/>
                  </a:lnTo>
                  <a:lnTo>
                    <a:pt x="1543" y="2174"/>
                  </a:lnTo>
                  <a:lnTo>
                    <a:pt x="1584" y="2078"/>
                  </a:lnTo>
                  <a:lnTo>
                    <a:pt x="1619" y="1977"/>
                  </a:lnTo>
                  <a:lnTo>
                    <a:pt x="1648" y="1876"/>
                  </a:lnTo>
                  <a:lnTo>
                    <a:pt x="1671" y="1772"/>
                  </a:lnTo>
                  <a:lnTo>
                    <a:pt x="1658" y="1702"/>
                  </a:lnTo>
                  <a:lnTo>
                    <a:pt x="1642" y="1633"/>
                  </a:lnTo>
                  <a:lnTo>
                    <a:pt x="1619" y="1567"/>
                  </a:lnTo>
                  <a:lnTo>
                    <a:pt x="1597" y="1500"/>
                  </a:lnTo>
                  <a:lnTo>
                    <a:pt x="1543" y="1370"/>
                  </a:lnTo>
                  <a:lnTo>
                    <a:pt x="1475" y="1249"/>
                  </a:lnTo>
                  <a:lnTo>
                    <a:pt x="1395" y="1133"/>
                  </a:lnTo>
                  <a:lnTo>
                    <a:pt x="1309" y="1026"/>
                  </a:lnTo>
                  <a:lnTo>
                    <a:pt x="1210" y="925"/>
                  </a:lnTo>
                  <a:lnTo>
                    <a:pt x="1101" y="835"/>
                  </a:lnTo>
                  <a:lnTo>
                    <a:pt x="986" y="751"/>
                  </a:lnTo>
                  <a:lnTo>
                    <a:pt x="864" y="679"/>
                  </a:lnTo>
                  <a:lnTo>
                    <a:pt x="733" y="616"/>
                  </a:lnTo>
                  <a:lnTo>
                    <a:pt x="596" y="561"/>
                  </a:lnTo>
                  <a:lnTo>
                    <a:pt x="455" y="517"/>
                  </a:lnTo>
                  <a:lnTo>
                    <a:pt x="381" y="503"/>
                  </a:lnTo>
                  <a:lnTo>
                    <a:pt x="308" y="488"/>
                  </a:lnTo>
                  <a:lnTo>
                    <a:pt x="231" y="477"/>
                  </a:lnTo>
                  <a:lnTo>
                    <a:pt x="154" y="468"/>
                  </a:lnTo>
                  <a:lnTo>
                    <a:pt x="77" y="465"/>
                  </a:lnTo>
                  <a:lnTo>
                    <a:pt x="0" y="462"/>
                  </a:lnTo>
                  <a:lnTo>
                    <a:pt x="0" y="0"/>
                  </a:lnTo>
                  <a:close/>
                </a:path>
              </a:pathLst>
            </a:custGeom>
            <a:solidFill>
              <a:srgbClr val="8400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10">
              <a:extLst>
                <a:ext uri="{FF2B5EF4-FFF2-40B4-BE49-F238E27FC236}">
                  <a16:creationId xmlns:a16="http://schemas.microsoft.com/office/drawing/2014/main" id="{60E7F9BA-DE93-4D6B-B79C-21FD409774ED}"/>
                </a:ext>
              </a:extLst>
            </p:cNvPr>
            <p:cNvSpPr>
              <a:spLocks/>
            </p:cNvSpPr>
            <p:nvPr/>
          </p:nvSpPr>
          <p:spPr bwMode="auto">
            <a:xfrm>
              <a:off x="12702" y="8909"/>
              <a:ext cx="1689" cy="3937"/>
            </a:xfrm>
            <a:custGeom>
              <a:avLst/>
              <a:gdLst>
                <a:gd name="T0" fmla="*/ 86 w 1689"/>
                <a:gd name="T1" fmla="*/ 3 h 3937"/>
                <a:gd name="T2" fmla="*/ 259 w 1689"/>
                <a:gd name="T3" fmla="*/ 18 h 3937"/>
                <a:gd name="T4" fmla="*/ 422 w 1689"/>
                <a:gd name="T5" fmla="*/ 50 h 3937"/>
                <a:gd name="T6" fmla="*/ 582 w 1689"/>
                <a:gd name="T7" fmla="*/ 93 h 3937"/>
                <a:gd name="T8" fmla="*/ 732 w 1689"/>
                <a:gd name="T9" fmla="*/ 154 h 3937"/>
                <a:gd name="T10" fmla="*/ 876 w 1689"/>
                <a:gd name="T11" fmla="*/ 223 h 3937"/>
                <a:gd name="T12" fmla="*/ 1075 w 1689"/>
                <a:gd name="T13" fmla="*/ 353 h 3937"/>
                <a:gd name="T14" fmla="*/ 1305 w 1689"/>
                <a:gd name="T15" fmla="*/ 561 h 3937"/>
                <a:gd name="T16" fmla="*/ 1446 w 1689"/>
                <a:gd name="T17" fmla="*/ 743 h 3937"/>
                <a:gd name="T18" fmla="*/ 1523 w 1689"/>
                <a:gd name="T19" fmla="*/ 873 h 3937"/>
                <a:gd name="T20" fmla="*/ 1587 w 1689"/>
                <a:gd name="T21" fmla="*/ 1012 h 3937"/>
                <a:gd name="T22" fmla="*/ 1635 w 1689"/>
                <a:gd name="T23" fmla="*/ 1157 h 3937"/>
                <a:gd name="T24" fmla="*/ 1670 w 1689"/>
                <a:gd name="T25" fmla="*/ 1307 h 3937"/>
                <a:gd name="T26" fmla="*/ 1686 w 1689"/>
                <a:gd name="T27" fmla="*/ 1463 h 3937"/>
                <a:gd name="T28" fmla="*/ 1689 w 1689"/>
                <a:gd name="T29" fmla="*/ 1541 h 3937"/>
                <a:gd name="T30" fmla="*/ 1683 w 1689"/>
                <a:gd name="T31" fmla="*/ 2125 h 3937"/>
                <a:gd name="T32" fmla="*/ 1644 w 1689"/>
                <a:gd name="T33" fmla="*/ 2362 h 3937"/>
                <a:gd name="T34" fmla="*/ 1564 w 1689"/>
                <a:gd name="T35" fmla="*/ 2587 h 3937"/>
                <a:gd name="T36" fmla="*/ 1449 w 1689"/>
                <a:gd name="T37" fmla="*/ 2795 h 3937"/>
                <a:gd name="T38" fmla="*/ 1302 w 1689"/>
                <a:gd name="T39" fmla="*/ 2986 h 3937"/>
                <a:gd name="T40" fmla="*/ 1123 w 1689"/>
                <a:gd name="T41" fmla="*/ 3154 h 3937"/>
                <a:gd name="T42" fmla="*/ 918 w 1689"/>
                <a:gd name="T43" fmla="*/ 3298 h 3937"/>
                <a:gd name="T44" fmla="*/ 688 w 1689"/>
                <a:gd name="T45" fmla="*/ 3411 h 3937"/>
                <a:gd name="T46" fmla="*/ 563 w 1689"/>
                <a:gd name="T47" fmla="*/ 3937 h 3937"/>
                <a:gd name="T48" fmla="*/ 563 w 1689"/>
                <a:gd name="T49" fmla="*/ 2515 h 3937"/>
                <a:gd name="T50" fmla="*/ 672 w 1689"/>
                <a:gd name="T51" fmla="*/ 2957 h 3937"/>
                <a:gd name="T52" fmla="*/ 876 w 1689"/>
                <a:gd name="T53" fmla="*/ 2859 h 3937"/>
                <a:gd name="T54" fmla="*/ 1062 w 1689"/>
                <a:gd name="T55" fmla="*/ 2741 h 3937"/>
                <a:gd name="T56" fmla="*/ 1228 w 1689"/>
                <a:gd name="T57" fmla="*/ 2602 h 3937"/>
                <a:gd name="T58" fmla="*/ 1372 w 1689"/>
                <a:gd name="T59" fmla="*/ 2443 h 3937"/>
                <a:gd name="T60" fmla="*/ 1491 w 1689"/>
                <a:gd name="T61" fmla="*/ 2266 h 3937"/>
                <a:gd name="T62" fmla="*/ 1583 w 1689"/>
                <a:gd name="T63" fmla="*/ 2079 h 3937"/>
                <a:gd name="T64" fmla="*/ 1647 w 1689"/>
                <a:gd name="T65" fmla="*/ 1876 h 3937"/>
                <a:gd name="T66" fmla="*/ 1670 w 1689"/>
                <a:gd name="T67" fmla="*/ 1772 h 3937"/>
                <a:gd name="T68" fmla="*/ 1641 w 1689"/>
                <a:gd name="T69" fmla="*/ 1633 h 3937"/>
                <a:gd name="T70" fmla="*/ 1596 w 1689"/>
                <a:gd name="T71" fmla="*/ 1501 h 3937"/>
                <a:gd name="T72" fmla="*/ 1475 w 1689"/>
                <a:gd name="T73" fmla="*/ 1249 h 3937"/>
                <a:gd name="T74" fmla="*/ 1308 w 1689"/>
                <a:gd name="T75" fmla="*/ 1026 h 3937"/>
                <a:gd name="T76" fmla="*/ 1100 w 1689"/>
                <a:gd name="T77" fmla="*/ 836 h 3937"/>
                <a:gd name="T78" fmla="*/ 863 w 1689"/>
                <a:gd name="T79" fmla="*/ 680 h 3937"/>
                <a:gd name="T80" fmla="*/ 595 w 1689"/>
                <a:gd name="T81" fmla="*/ 561 h 3937"/>
                <a:gd name="T82" fmla="*/ 380 w 1689"/>
                <a:gd name="T83" fmla="*/ 503 h 3937"/>
                <a:gd name="T84" fmla="*/ 230 w 1689"/>
                <a:gd name="T85" fmla="*/ 477 h 3937"/>
                <a:gd name="T86" fmla="*/ 76 w 1689"/>
                <a:gd name="T87" fmla="*/ 466 h 3937"/>
                <a:gd name="T88" fmla="*/ 0 w 1689"/>
                <a:gd name="T89" fmla="*/ 0 h 393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689" h="3937">
                  <a:moveTo>
                    <a:pt x="0" y="0"/>
                  </a:moveTo>
                  <a:lnTo>
                    <a:pt x="86" y="3"/>
                  </a:lnTo>
                  <a:lnTo>
                    <a:pt x="172" y="9"/>
                  </a:lnTo>
                  <a:lnTo>
                    <a:pt x="259" y="18"/>
                  </a:lnTo>
                  <a:lnTo>
                    <a:pt x="342" y="32"/>
                  </a:lnTo>
                  <a:lnTo>
                    <a:pt x="422" y="50"/>
                  </a:lnTo>
                  <a:lnTo>
                    <a:pt x="502" y="70"/>
                  </a:lnTo>
                  <a:lnTo>
                    <a:pt x="582" y="93"/>
                  </a:lnTo>
                  <a:lnTo>
                    <a:pt x="659" y="122"/>
                  </a:lnTo>
                  <a:lnTo>
                    <a:pt x="732" y="154"/>
                  </a:lnTo>
                  <a:lnTo>
                    <a:pt x="806" y="185"/>
                  </a:lnTo>
                  <a:lnTo>
                    <a:pt x="876" y="223"/>
                  </a:lnTo>
                  <a:lnTo>
                    <a:pt x="943" y="263"/>
                  </a:lnTo>
                  <a:lnTo>
                    <a:pt x="1075" y="353"/>
                  </a:lnTo>
                  <a:lnTo>
                    <a:pt x="1196" y="451"/>
                  </a:lnTo>
                  <a:lnTo>
                    <a:pt x="1305" y="561"/>
                  </a:lnTo>
                  <a:lnTo>
                    <a:pt x="1401" y="680"/>
                  </a:lnTo>
                  <a:lnTo>
                    <a:pt x="1446" y="743"/>
                  </a:lnTo>
                  <a:lnTo>
                    <a:pt x="1484" y="807"/>
                  </a:lnTo>
                  <a:lnTo>
                    <a:pt x="1523" y="873"/>
                  </a:lnTo>
                  <a:lnTo>
                    <a:pt x="1558" y="943"/>
                  </a:lnTo>
                  <a:lnTo>
                    <a:pt x="1587" y="1012"/>
                  </a:lnTo>
                  <a:lnTo>
                    <a:pt x="1612" y="1084"/>
                  </a:lnTo>
                  <a:lnTo>
                    <a:pt x="1635" y="1157"/>
                  </a:lnTo>
                  <a:lnTo>
                    <a:pt x="1654" y="1232"/>
                  </a:lnTo>
                  <a:lnTo>
                    <a:pt x="1670" y="1307"/>
                  </a:lnTo>
                  <a:lnTo>
                    <a:pt x="1679" y="1385"/>
                  </a:lnTo>
                  <a:lnTo>
                    <a:pt x="1686" y="1463"/>
                  </a:lnTo>
                  <a:lnTo>
                    <a:pt x="1689" y="1541"/>
                  </a:lnTo>
                  <a:lnTo>
                    <a:pt x="1689" y="2003"/>
                  </a:lnTo>
                  <a:lnTo>
                    <a:pt x="1683" y="2125"/>
                  </a:lnTo>
                  <a:lnTo>
                    <a:pt x="1670" y="2243"/>
                  </a:lnTo>
                  <a:lnTo>
                    <a:pt x="1644" y="2362"/>
                  </a:lnTo>
                  <a:lnTo>
                    <a:pt x="1609" y="2475"/>
                  </a:lnTo>
                  <a:lnTo>
                    <a:pt x="1564" y="2587"/>
                  </a:lnTo>
                  <a:lnTo>
                    <a:pt x="1510" y="2691"/>
                  </a:lnTo>
                  <a:lnTo>
                    <a:pt x="1449" y="2795"/>
                  </a:lnTo>
                  <a:lnTo>
                    <a:pt x="1379" y="2894"/>
                  </a:lnTo>
                  <a:lnTo>
                    <a:pt x="1302" y="2986"/>
                  </a:lnTo>
                  <a:lnTo>
                    <a:pt x="1215" y="3073"/>
                  </a:lnTo>
                  <a:lnTo>
                    <a:pt x="1123" y="3154"/>
                  </a:lnTo>
                  <a:lnTo>
                    <a:pt x="1023" y="3229"/>
                  </a:lnTo>
                  <a:lnTo>
                    <a:pt x="918" y="3298"/>
                  </a:lnTo>
                  <a:lnTo>
                    <a:pt x="806" y="3359"/>
                  </a:lnTo>
                  <a:lnTo>
                    <a:pt x="688" y="3411"/>
                  </a:lnTo>
                  <a:lnTo>
                    <a:pt x="563" y="3457"/>
                  </a:lnTo>
                  <a:lnTo>
                    <a:pt x="563" y="3937"/>
                  </a:lnTo>
                  <a:lnTo>
                    <a:pt x="0" y="3313"/>
                  </a:lnTo>
                  <a:lnTo>
                    <a:pt x="563" y="2515"/>
                  </a:lnTo>
                  <a:lnTo>
                    <a:pt x="563" y="2995"/>
                  </a:lnTo>
                  <a:lnTo>
                    <a:pt x="672" y="2957"/>
                  </a:lnTo>
                  <a:lnTo>
                    <a:pt x="777" y="2911"/>
                  </a:lnTo>
                  <a:lnTo>
                    <a:pt x="876" y="2859"/>
                  </a:lnTo>
                  <a:lnTo>
                    <a:pt x="972" y="2804"/>
                  </a:lnTo>
                  <a:lnTo>
                    <a:pt x="1062" y="2741"/>
                  </a:lnTo>
                  <a:lnTo>
                    <a:pt x="1148" y="2674"/>
                  </a:lnTo>
                  <a:lnTo>
                    <a:pt x="1228" y="2602"/>
                  </a:lnTo>
                  <a:lnTo>
                    <a:pt x="1302" y="2524"/>
                  </a:lnTo>
                  <a:lnTo>
                    <a:pt x="1372" y="2443"/>
                  </a:lnTo>
                  <a:lnTo>
                    <a:pt x="1433" y="2356"/>
                  </a:lnTo>
                  <a:lnTo>
                    <a:pt x="1491" y="2266"/>
                  </a:lnTo>
                  <a:lnTo>
                    <a:pt x="1542" y="2174"/>
                  </a:lnTo>
                  <a:lnTo>
                    <a:pt x="1583" y="2079"/>
                  </a:lnTo>
                  <a:lnTo>
                    <a:pt x="1619" y="1977"/>
                  </a:lnTo>
                  <a:lnTo>
                    <a:pt x="1647" y="1876"/>
                  </a:lnTo>
                  <a:lnTo>
                    <a:pt x="1670" y="1772"/>
                  </a:lnTo>
                  <a:lnTo>
                    <a:pt x="1657" y="1703"/>
                  </a:lnTo>
                  <a:lnTo>
                    <a:pt x="1641" y="1633"/>
                  </a:lnTo>
                  <a:lnTo>
                    <a:pt x="1619" y="1567"/>
                  </a:lnTo>
                  <a:lnTo>
                    <a:pt x="1596" y="1501"/>
                  </a:lnTo>
                  <a:lnTo>
                    <a:pt x="1542" y="1370"/>
                  </a:lnTo>
                  <a:lnTo>
                    <a:pt x="1475" y="1249"/>
                  </a:lnTo>
                  <a:lnTo>
                    <a:pt x="1395" y="1133"/>
                  </a:lnTo>
                  <a:lnTo>
                    <a:pt x="1308" y="1026"/>
                  </a:lnTo>
                  <a:lnTo>
                    <a:pt x="1209" y="925"/>
                  </a:lnTo>
                  <a:lnTo>
                    <a:pt x="1100" y="836"/>
                  </a:lnTo>
                  <a:lnTo>
                    <a:pt x="985" y="752"/>
                  </a:lnTo>
                  <a:lnTo>
                    <a:pt x="863" y="680"/>
                  </a:lnTo>
                  <a:lnTo>
                    <a:pt x="732" y="616"/>
                  </a:lnTo>
                  <a:lnTo>
                    <a:pt x="595" y="561"/>
                  </a:lnTo>
                  <a:lnTo>
                    <a:pt x="454" y="518"/>
                  </a:lnTo>
                  <a:lnTo>
                    <a:pt x="380" y="503"/>
                  </a:lnTo>
                  <a:lnTo>
                    <a:pt x="307" y="489"/>
                  </a:lnTo>
                  <a:lnTo>
                    <a:pt x="230" y="477"/>
                  </a:lnTo>
                  <a:lnTo>
                    <a:pt x="153" y="469"/>
                  </a:lnTo>
                  <a:lnTo>
                    <a:pt x="76" y="466"/>
                  </a:lnTo>
                  <a:lnTo>
                    <a:pt x="0" y="463"/>
                  </a:lnTo>
                  <a:lnTo>
                    <a:pt x="0" y="0"/>
                  </a:lnTo>
                  <a:close/>
                </a:path>
              </a:pathLst>
            </a:custGeom>
            <a:solidFill>
              <a:srgbClr val="DC00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11">
              <a:extLst>
                <a:ext uri="{FF2B5EF4-FFF2-40B4-BE49-F238E27FC236}">
                  <a16:creationId xmlns:a16="http://schemas.microsoft.com/office/drawing/2014/main" id="{B811153C-30C6-45FF-AE55-4F8613F57730}"/>
                </a:ext>
              </a:extLst>
            </p:cNvPr>
            <p:cNvSpPr>
              <a:spLocks/>
            </p:cNvSpPr>
            <p:nvPr/>
          </p:nvSpPr>
          <p:spPr bwMode="auto">
            <a:xfrm>
              <a:off x="12702" y="8909"/>
              <a:ext cx="1689" cy="2003"/>
            </a:xfrm>
            <a:custGeom>
              <a:avLst/>
              <a:gdLst>
                <a:gd name="T0" fmla="*/ 0 w 1689"/>
                <a:gd name="T1" fmla="*/ 0 h 2003"/>
                <a:gd name="T2" fmla="*/ 86 w 1689"/>
                <a:gd name="T3" fmla="*/ 3 h 2003"/>
                <a:gd name="T4" fmla="*/ 172 w 1689"/>
                <a:gd name="T5" fmla="*/ 9 h 2003"/>
                <a:gd name="T6" fmla="*/ 259 w 1689"/>
                <a:gd name="T7" fmla="*/ 18 h 2003"/>
                <a:gd name="T8" fmla="*/ 342 w 1689"/>
                <a:gd name="T9" fmla="*/ 32 h 2003"/>
                <a:gd name="T10" fmla="*/ 422 w 1689"/>
                <a:gd name="T11" fmla="*/ 50 h 2003"/>
                <a:gd name="T12" fmla="*/ 502 w 1689"/>
                <a:gd name="T13" fmla="*/ 70 h 2003"/>
                <a:gd name="T14" fmla="*/ 582 w 1689"/>
                <a:gd name="T15" fmla="*/ 93 h 2003"/>
                <a:gd name="T16" fmla="*/ 659 w 1689"/>
                <a:gd name="T17" fmla="*/ 122 h 2003"/>
                <a:gd name="T18" fmla="*/ 732 w 1689"/>
                <a:gd name="T19" fmla="*/ 154 h 2003"/>
                <a:gd name="T20" fmla="*/ 806 w 1689"/>
                <a:gd name="T21" fmla="*/ 185 h 2003"/>
                <a:gd name="T22" fmla="*/ 876 w 1689"/>
                <a:gd name="T23" fmla="*/ 223 h 2003"/>
                <a:gd name="T24" fmla="*/ 943 w 1689"/>
                <a:gd name="T25" fmla="*/ 263 h 2003"/>
                <a:gd name="T26" fmla="*/ 1075 w 1689"/>
                <a:gd name="T27" fmla="*/ 353 h 2003"/>
                <a:gd name="T28" fmla="*/ 1196 w 1689"/>
                <a:gd name="T29" fmla="*/ 451 h 2003"/>
                <a:gd name="T30" fmla="*/ 1305 w 1689"/>
                <a:gd name="T31" fmla="*/ 561 h 2003"/>
                <a:gd name="T32" fmla="*/ 1401 w 1689"/>
                <a:gd name="T33" fmla="*/ 680 h 2003"/>
                <a:gd name="T34" fmla="*/ 1446 w 1689"/>
                <a:gd name="T35" fmla="*/ 743 h 2003"/>
                <a:gd name="T36" fmla="*/ 1484 w 1689"/>
                <a:gd name="T37" fmla="*/ 807 h 2003"/>
                <a:gd name="T38" fmla="*/ 1523 w 1689"/>
                <a:gd name="T39" fmla="*/ 873 h 2003"/>
                <a:gd name="T40" fmla="*/ 1558 w 1689"/>
                <a:gd name="T41" fmla="*/ 943 h 2003"/>
                <a:gd name="T42" fmla="*/ 1587 w 1689"/>
                <a:gd name="T43" fmla="*/ 1012 h 2003"/>
                <a:gd name="T44" fmla="*/ 1612 w 1689"/>
                <a:gd name="T45" fmla="*/ 1084 h 2003"/>
                <a:gd name="T46" fmla="*/ 1635 w 1689"/>
                <a:gd name="T47" fmla="*/ 1157 h 2003"/>
                <a:gd name="T48" fmla="*/ 1654 w 1689"/>
                <a:gd name="T49" fmla="*/ 1232 h 2003"/>
                <a:gd name="T50" fmla="*/ 1670 w 1689"/>
                <a:gd name="T51" fmla="*/ 1307 h 2003"/>
                <a:gd name="T52" fmla="*/ 1679 w 1689"/>
                <a:gd name="T53" fmla="*/ 1385 h 2003"/>
                <a:gd name="T54" fmla="*/ 1686 w 1689"/>
                <a:gd name="T55" fmla="*/ 1463 h 2003"/>
                <a:gd name="T56" fmla="*/ 1689 w 1689"/>
                <a:gd name="T57" fmla="*/ 1541 h 2003"/>
                <a:gd name="T58" fmla="*/ 1689 w 1689"/>
                <a:gd name="T59" fmla="*/ 1541 h 2003"/>
                <a:gd name="T60" fmla="*/ 1689 w 1689"/>
                <a:gd name="T61" fmla="*/ 2003 h 2003"/>
                <a:gd name="T62" fmla="*/ 1689 w 1689"/>
                <a:gd name="T63" fmla="*/ 2003 h 2003"/>
                <a:gd name="T64" fmla="*/ 1686 w 1689"/>
                <a:gd name="T65" fmla="*/ 1925 h 2003"/>
                <a:gd name="T66" fmla="*/ 1679 w 1689"/>
                <a:gd name="T67" fmla="*/ 1844 h 2003"/>
                <a:gd name="T68" fmla="*/ 1670 w 1689"/>
                <a:gd name="T69" fmla="*/ 1769 h 2003"/>
                <a:gd name="T70" fmla="*/ 1654 w 1689"/>
                <a:gd name="T71" fmla="*/ 1691 h 2003"/>
                <a:gd name="T72" fmla="*/ 1635 w 1689"/>
                <a:gd name="T73" fmla="*/ 1619 h 2003"/>
                <a:gd name="T74" fmla="*/ 1612 w 1689"/>
                <a:gd name="T75" fmla="*/ 1544 h 2003"/>
                <a:gd name="T76" fmla="*/ 1587 w 1689"/>
                <a:gd name="T77" fmla="*/ 1474 h 2003"/>
                <a:gd name="T78" fmla="*/ 1558 w 1689"/>
                <a:gd name="T79" fmla="*/ 1402 h 2003"/>
                <a:gd name="T80" fmla="*/ 1523 w 1689"/>
                <a:gd name="T81" fmla="*/ 1336 h 2003"/>
                <a:gd name="T82" fmla="*/ 1484 w 1689"/>
                <a:gd name="T83" fmla="*/ 1269 h 2003"/>
                <a:gd name="T84" fmla="*/ 1446 w 1689"/>
                <a:gd name="T85" fmla="*/ 1203 h 2003"/>
                <a:gd name="T86" fmla="*/ 1401 w 1689"/>
                <a:gd name="T87" fmla="*/ 1142 h 2003"/>
                <a:gd name="T88" fmla="*/ 1305 w 1689"/>
                <a:gd name="T89" fmla="*/ 1024 h 2003"/>
                <a:gd name="T90" fmla="*/ 1196 w 1689"/>
                <a:gd name="T91" fmla="*/ 914 h 2003"/>
                <a:gd name="T92" fmla="*/ 1075 w 1689"/>
                <a:gd name="T93" fmla="*/ 815 h 2003"/>
                <a:gd name="T94" fmla="*/ 943 w 1689"/>
                <a:gd name="T95" fmla="*/ 726 h 2003"/>
                <a:gd name="T96" fmla="*/ 876 w 1689"/>
                <a:gd name="T97" fmla="*/ 685 h 2003"/>
                <a:gd name="T98" fmla="*/ 806 w 1689"/>
                <a:gd name="T99" fmla="*/ 648 h 2003"/>
                <a:gd name="T100" fmla="*/ 732 w 1689"/>
                <a:gd name="T101" fmla="*/ 613 h 2003"/>
                <a:gd name="T102" fmla="*/ 659 w 1689"/>
                <a:gd name="T103" fmla="*/ 584 h 2003"/>
                <a:gd name="T104" fmla="*/ 582 w 1689"/>
                <a:gd name="T105" fmla="*/ 555 h 2003"/>
                <a:gd name="T106" fmla="*/ 502 w 1689"/>
                <a:gd name="T107" fmla="*/ 532 h 2003"/>
                <a:gd name="T108" fmla="*/ 422 w 1689"/>
                <a:gd name="T109" fmla="*/ 512 h 2003"/>
                <a:gd name="T110" fmla="*/ 342 w 1689"/>
                <a:gd name="T111" fmla="*/ 495 h 2003"/>
                <a:gd name="T112" fmla="*/ 259 w 1689"/>
                <a:gd name="T113" fmla="*/ 480 h 2003"/>
                <a:gd name="T114" fmla="*/ 172 w 1689"/>
                <a:gd name="T115" fmla="*/ 472 h 2003"/>
                <a:gd name="T116" fmla="*/ 86 w 1689"/>
                <a:gd name="T117" fmla="*/ 466 h 2003"/>
                <a:gd name="T118" fmla="*/ 0 w 1689"/>
                <a:gd name="T119" fmla="*/ 463 h 2003"/>
                <a:gd name="T120" fmla="*/ 0 w 1689"/>
                <a:gd name="T121" fmla="*/ 0 h 200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689" h="2003">
                  <a:moveTo>
                    <a:pt x="0" y="0"/>
                  </a:moveTo>
                  <a:lnTo>
                    <a:pt x="86" y="3"/>
                  </a:lnTo>
                  <a:lnTo>
                    <a:pt x="172" y="9"/>
                  </a:lnTo>
                  <a:lnTo>
                    <a:pt x="259" y="18"/>
                  </a:lnTo>
                  <a:lnTo>
                    <a:pt x="342" y="32"/>
                  </a:lnTo>
                  <a:lnTo>
                    <a:pt x="422" y="50"/>
                  </a:lnTo>
                  <a:lnTo>
                    <a:pt x="502" y="70"/>
                  </a:lnTo>
                  <a:lnTo>
                    <a:pt x="582" y="93"/>
                  </a:lnTo>
                  <a:lnTo>
                    <a:pt x="659" y="122"/>
                  </a:lnTo>
                  <a:lnTo>
                    <a:pt x="732" y="154"/>
                  </a:lnTo>
                  <a:lnTo>
                    <a:pt x="806" y="185"/>
                  </a:lnTo>
                  <a:lnTo>
                    <a:pt x="876" y="223"/>
                  </a:lnTo>
                  <a:lnTo>
                    <a:pt x="943" y="263"/>
                  </a:lnTo>
                  <a:lnTo>
                    <a:pt x="1075" y="353"/>
                  </a:lnTo>
                  <a:lnTo>
                    <a:pt x="1196" y="451"/>
                  </a:lnTo>
                  <a:lnTo>
                    <a:pt x="1305" y="561"/>
                  </a:lnTo>
                  <a:lnTo>
                    <a:pt x="1401" y="680"/>
                  </a:lnTo>
                  <a:lnTo>
                    <a:pt x="1446" y="743"/>
                  </a:lnTo>
                  <a:lnTo>
                    <a:pt x="1484" y="807"/>
                  </a:lnTo>
                  <a:lnTo>
                    <a:pt x="1523" y="873"/>
                  </a:lnTo>
                  <a:lnTo>
                    <a:pt x="1558" y="943"/>
                  </a:lnTo>
                  <a:lnTo>
                    <a:pt x="1587" y="1012"/>
                  </a:lnTo>
                  <a:lnTo>
                    <a:pt x="1612" y="1084"/>
                  </a:lnTo>
                  <a:lnTo>
                    <a:pt x="1635" y="1157"/>
                  </a:lnTo>
                  <a:lnTo>
                    <a:pt x="1654" y="1232"/>
                  </a:lnTo>
                  <a:lnTo>
                    <a:pt x="1670" y="1307"/>
                  </a:lnTo>
                  <a:lnTo>
                    <a:pt x="1679" y="1385"/>
                  </a:lnTo>
                  <a:lnTo>
                    <a:pt x="1686" y="1463"/>
                  </a:lnTo>
                  <a:lnTo>
                    <a:pt x="1689" y="1541"/>
                  </a:lnTo>
                  <a:lnTo>
                    <a:pt x="1689" y="2003"/>
                  </a:lnTo>
                  <a:lnTo>
                    <a:pt x="1686" y="1925"/>
                  </a:lnTo>
                  <a:lnTo>
                    <a:pt x="1679" y="1844"/>
                  </a:lnTo>
                  <a:lnTo>
                    <a:pt x="1670" y="1769"/>
                  </a:lnTo>
                  <a:lnTo>
                    <a:pt x="1654" y="1691"/>
                  </a:lnTo>
                  <a:lnTo>
                    <a:pt x="1635" y="1619"/>
                  </a:lnTo>
                  <a:lnTo>
                    <a:pt x="1612" y="1544"/>
                  </a:lnTo>
                  <a:lnTo>
                    <a:pt x="1587" y="1474"/>
                  </a:lnTo>
                  <a:lnTo>
                    <a:pt x="1558" y="1402"/>
                  </a:lnTo>
                  <a:lnTo>
                    <a:pt x="1523" y="1336"/>
                  </a:lnTo>
                  <a:lnTo>
                    <a:pt x="1484" y="1269"/>
                  </a:lnTo>
                  <a:lnTo>
                    <a:pt x="1446" y="1203"/>
                  </a:lnTo>
                  <a:lnTo>
                    <a:pt x="1401" y="1142"/>
                  </a:lnTo>
                  <a:lnTo>
                    <a:pt x="1305" y="1024"/>
                  </a:lnTo>
                  <a:lnTo>
                    <a:pt x="1196" y="914"/>
                  </a:lnTo>
                  <a:lnTo>
                    <a:pt x="1075" y="815"/>
                  </a:lnTo>
                  <a:lnTo>
                    <a:pt x="943" y="726"/>
                  </a:lnTo>
                  <a:lnTo>
                    <a:pt x="876" y="685"/>
                  </a:lnTo>
                  <a:lnTo>
                    <a:pt x="806" y="648"/>
                  </a:lnTo>
                  <a:lnTo>
                    <a:pt x="732" y="613"/>
                  </a:lnTo>
                  <a:lnTo>
                    <a:pt x="659" y="584"/>
                  </a:lnTo>
                  <a:lnTo>
                    <a:pt x="582" y="555"/>
                  </a:lnTo>
                  <a:lnTo>
                    <a:pt x="502" y="532"/>
                  </a:lnTo>
                  <a:lnTo>
                    <a:pt x="422" y="512"/>
                  </a:lnTo>
                  <a:lnTo>
                    <a:pt x="342" y="495"/>
                  </a:lnTo>
                  <a:lnTo>
                    <a:pt x="259" y="480"/>
                  </a:lnTo>
                  <a:lnTo>
                    <a:pt x="172" y="472"/>
                  </a:lnTo>
                  <a:lnTo>
                    <a:pt x="86" y="466"/>
                  </a:lnTo>
                  <a:lnTo>
                    <a:pt x="0" y="463"/>
                  </a:lnTo>
                  <a:lnTo>
                    <a:pt x="0" y="0"/>
                  </a:lnTo>
                  <a:close/>
                </a:path>
              </a:pathLst>
            </a:custGeom>
            <a:solidFill>
              <a:srgbClr val="B100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1" name="Group 13">
            <a:extLst>
              <a:ext uri="{FF2B5EF4-FFF2-40B4-BE49-F238E27FC236}">
                <a16:creationId xmlns:a16="http://schemas.microsoft.com/office/drawing/2014/main" id="{DE918E6F-F621-47F5-8D16-9E35CDBC2F62}"/>
              </a:ext>
            </a:extLst>
          </p:cNvPr>
          <p:cNvGrpSpPr>
            <a:grpSpLocks/>
          </p:cNvGrpSpPr>
          <p:nvPr/>
        </p:nvGrpSpPr>
        <p:grpSpPr bwMode="auto">
          <a:xfrm>
            <a:off x="3701925" y="1829470"/>
            <a:ext cx="2938463" cy="3994150"/>
            <a:chOff x="6161" y="8690"/>
            <a:chExt cx="3693" cy="4046"/>
          </a:xfrm>
        </p:grpSpPr>
        <p:sp>
          <p:nvSpPr>
            <p:cNvPr id="12" name="Rectangle 14">
              <a:extLst>
                <a:ext uri="{FF2B5EF4-FFF2-40B4-BE49-F238E27FC236}">
                  <a16:creationId xmlns:a16="http://schemas.microsoft.com/office/drawing/2014/main" id="{EF8B299C-EF6B-41FF-9FF3-E1C5DE1EA777}"/>
                </a:ext>
              </a:extLst>
            </p:cNvPr>
            <p:cNvSpPr>
              <a:spLocks noChangeArrowheads="1"/>
            </p:cNvSpPr>
            <p:nvPr/>
          </p:nvSpPr>
          <p:spPr bwMode="auto">
            <a:xfrm>
              <a:off x="6161" y="8690"/>
              <a:ext cx="3667" cy="402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3" name="Rectangle 15">
              <a:extLst>
                <a:ext uri="{FF2B5EF4-FFF2-40B4-BE49-F238E27FC236}">
                  <a16:creationId xmlns:a16="http://schemas.microsoft.com/office/drawing/2014/main" id="{8D207EA2-1530-482F-8C1E-C351EAEBAE7D}"/>
                </a:ext>
              </a:extLst>
            </p:cNvPr>
            <p:cNvSpPr>
              <a:spLocks noChangeArrowheads="1"/>
            </p:cNvSpPr>
            <p:nvPr/>
          </p:nvSpPr>
          <p:spPr bwMode="auto">
            <a:xfrm>
              <a:off x="6187" y="8713"/>
              <a:ext cx="3667" cy="4023"/>
            </a:xfrm>
            <a:prstGeom prst="rect">
              <a:avLst/>
            </a:prstGeom>
            <a:solidFill>
              <a:srgbClr val="8C8C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4" name="Rectangle 16">
              <a:extLst>
                <a:ext uri="{FF2B5EF4-FFF2-40B4-BE49-F238E27FC236}">
                  <a16:creationId xmlns:a16="http://schemas.microsoft.com/office/drawing/2014/main" id="{3CC0595A-556B-468A-A656-727F81D0219A}"/>
                </a:ext>
              </a:extLst>
            </p:cNvPr>
            <p:cNvSpPr>
              <a:spLocks noChangeArrowheads="1"/>
            </p:cNvSpPr>
            <p:nvPr/>
          </p:nvSpPr>
          <p:spPr bwMode="auto">
            <a:xfrm>
              <a:off x="6174" y="8701"/>
              <a:ext cx="3667" cy="4024"/>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15" name="Group 17">
            <a:extLst>
              <a:ext uri="{FF2B5EF4-FFF2-40B4-BE49-F238E27FC236}">
                <a16:creationId xmlns:a16="http://schemas.microsoft.com/office/drawing/2014/main" id="{007E9F2D-99E9-438C-B8BB-B548E5961F1D}"/>
              </a:ext>
            </a:extLst>
          </p:cNvPr>
          <p:cNvGrpSpPr>
            <a:grpSpLocks/>
          </p:cNvGrpSpPr>
          <p:nvPr/>
        </p:nvGrpSpPr>
        <p:grpSpPr bwMode="auto">
          <a:xfrm>
            <a:off x="3701925" y="4066257"/>
            <a:ext cx="2943225" cy="47625"/>
            <a:chOff x="6161" y="10956"/>
            <a:chExt cx="3699" cy="46"/>
          </a:xfrm>
        </p:grpSpPr>
        <p:sp>
          <p:nvSpPr>
            <p:cNvPr id="16" name="Rectangle 18">
              <a:extLst>
                <a:ext uri="{FF2B5EF4-FFF2-40B4-BE49-F238E27FC236}">
                  <a16:creationId xmlns:a16="http://schemas.microsoft.com/office/drawing/2014/main" id="{EBF11A39-DDA4-4084-8B87-06268706BEF9}"/>
                </a:ext>
              </a:extLst>
            </p:cNvPr>
            <p:cNvSpPr>
              <a:spLocks noChangeArrowheads="1"/>
            </p:cNvSpPr>
            <p:nvPr/>
          </p:nvSpPr>
          <p:spPr bwMode="auto">
            <a:xfrm>
              <a:off x="6161" y="10956"/>
              <a:ext cx="3686" cy="23"/>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7" name="Rectangle 19">
              <a:extLst>
                <a:ext uri="{FF2B5EF4-FFF2-40B4-BE49-F238E27FC236}">
                  <a16:creationId xmlns:a16="http://schemas.microsoft.com/office/drawing/2014/main" id="{C15A3BE0-2F53-454A-B23C-76B5558C27ED}"/>
                </a:ext>
              </a:extLst>
            </p:cNvPr>
            <p:cNvSpPr>
              <a:spLocks noChangeArrowheads="1"/>
            </p:cNvSpPr>
            <p:nvPr/>
          </p:nvSpPr>
          <p:spPr bwMode="auto">
            <a:xfrm>
              <a:off x="6174" y="10979"/>
              <a:ext cx="3686" cy="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18" name="Group 20">
            <a:extLst>
              <a:ext uri="{FF2B5EF4-FFF2-40B4-BE49-F238E27FC236}">
                <a16:creationId xmlns:a16="http://schemas.microsoft.com/office/drawing/2014/main" id="{54617240-E28A-4CC5-99A5-C0626AB704D2}"/>
              </a:ext>
            </a:extLst>
          </p:cNvPr>
          <p:cNvGrpSpPr>
            <a:grpSpLocks/>
          </p:cNvGrpSpPr>
          <p:nvPr/>
        </p:nvGrpSpPr>
        <p:grpSpPr bwMode="auto">
          <a:xfrm>
            <a:off x="3825750" y="4569495"/>
            <a:ext cx="2584450" cy="1049337"/>
            <a:chOff x="6315" y="11465"/>
            <a:chExt cx="3251" cy="1063"/>
          </a:xfrm>
        </p:grpSpPr>
        <p:sp>
          <p:nvSpPr>
            <p:cNvPr id="19" name="Rectangle 21">
              <a:extLst>
                <a:ext uri="{FF2B5EF4-FFF2-40B4-BE49-F238E27FC236}">
                  <a16:creationId xmlns:a16="http://schemas.microsoft.com/office/drawing/2014/main" id="{B51FB6DC-53B4-4ED8-AFEB-E3C5A0E06DD9}"/>
                </a:ext>
              </a:extLst>
            </p:cNvPr>
            <p:cNvSpPr>
              <a:spLocks noChangeArrowheads="1"/>
            </p:cNvSpPr>
            <p:nvPr/>
          </p:nvSpPr>
          <p:spPr bwMode="auto">
            <a:xfrm>
              <a:off x="6341" y="11488"/>
              <a:ext cx="3225" cy="1040"/>
            </a:xfrm>
            <a:prstGeom prst="rect">
              <a:avLst/>
            </a:prstGeom>
            <a:solidFill>
              <a:srgbClr val="FFE0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0" name="Rectangle 22">
              <a:extLst>
                <a:ext uri="{FF2B5EF4-FFF2-40B4-BE49-F238E27FC236}">
                  <a16:creationId xmlns:a16="http://schemas.microsoft.com/office/drawing/2014/main" id="{2E52DFDA-C219-4E34-9643-46C259E6A09B}"/>
                </a:ext>
              </a:extLst>
            </p:cNvPr>
            <p:cNvSpPr>
              <a:spLocks noChangeArrowheads="1"/>
            </p:cNvSpPr>
            <p:nvPr/>
          </p:nvSpPr>
          <p:spPr bwMode="auto">
            <a:xfrm>
              <a:off x="6315" y="11465"/>
              <a:ext cx="3225" cy="1040"/>
            </a:xfrm>
            <a:prstGeom prst="rect">
              <a:avLst/>
            </a:prstGeom>
            <a:solidFill>
              <a:srgbClr val="997A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1" name="Rectangle 23">
              <a:extLst>
                <a:ext uri="{FF2B5EF4-FFF2-40B4-BE49-F238E27FC236}">
                  <a16:creationId xmlns:a16="http://schemas.microsoft.com/office/drawing/2014/main" id="{9A665FF1-4C2F-4866-8805-16ECD3B6A853}"/>
                </a:ext>
              </a:extLst>
            </p:cNvPr>
            <p:cNvSpPr>
              <a:spLocks noChangeArrowheads="1"/>
            </p:cNvSpPr>
            <p:nvPr/>
          </p:nvSpPr>
          <p:spPr bwMode="auto">
            <a:xfrm>
              <a:off x="6328" y="11476"/>
              <a:ext cx="3225" cy="1041"/>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22" name="Group 24">
            <a:extLst>
              <a:ext uri="{FF2B5EF4-FFF2-40B4-BE49-F238E27FC236}">
                <a16:creationId xmlns:a16="http://schemas.microsoft.com/office/drawing/2014/main" id="{E6C0551C-1B5C-4CA2-B026-DA545B34590C}"/>
              </a:ext>
            </a:extLst>
          </p:cNvPr>
          <p:cNvGrpSpPr>
            <a:grpSpLocks/>
          </p:cNvGrpSpPr>
          <p:nvPr/>
        </p:nvGrpSpPr>
        <p:grpSpPr bwMode="auto">
          <a:xfrm>
            <a:off x="3790825" y="2112045"/>
            <a:ext cx="2584450" cy="1803400"/>
            <a:chOff x="6315" y="8967"/>
            <a:chExt cx="3251" cy="1827"/>
          </a:xfrm>
        </p:grpSpPr>
        <p:sp>
          <p:nvSpPr>
            <p:cNvPr id="23" name="Rectangle 25">
              <a:extLst>
                <a:ext uri="{FF2B5EF4-FFF2-40B4-BE49-F238E27FC236}">
                  <a16:creationId xmlns:a16="http://schemas.microsoft.com/office/drawing/2014/main" id="{B2EA7CCB-3980-43E6-B4B8-00C954A74887}"/>
                </a:ext>
              </a:extLst>
            </p:cNvPr>
            <p:cNvSpPr>
              <a:spLocks noChangeArrowheads="1"/>
            </p:cNvSpPr>
            <p:nvPr/>
          </p:nvSpPr>
          <p:spPr bwMode="auto">
            <a:xfrm>
              <a:off x="6341" y="8990"/>
              <a:ext cx="3225" cy="1804"/>
            </a:xfrm>
            <a:prstGeom prst="rect">
              <a:avLst/>
            </a:prstGeom>
            <a:solidFill>
              <a:srgbClr val="A3FF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4" name="Rectangle 26">
              <a:extLst>
                <a:ext uri="{FF2B5EF4-FFF2-40B4-BE49-F238E27FC236}">
                  <a16:creationId xmlns:a16="http://schemas.microsoft.com/office/drawing/2014/main" id="{42D47740-7231-4E0F-A7A9-C0AB1D00B3D4}"/>
                </a:ext>
              </a:extLst>
            </p:cNvPr>
            <p:cNvSpPr>
              <a:spLocks noChangeArrowheads="1"/>
            </p:cNvSpPr>
            <p:nvPr/>
          </p:nvSpPr>
          <p:spPr bwMode="auto">
            <a:xfrm>
              <a:off x="6315" y="8967"/>
              <a:ext cx="3225" cy="1804"/>
            </a:xfrm>
            <a:prstGeom prst="rect">
              <a:avLst/>
            </a:prstGeom>
            <a:solidFill>
              <a:srgbClr val="3D99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5" name="Rectangle 27">
              <a:extLst>
                <a:ext uri="{FF2B5EF4-FFF2-40B4-BE49-F238E27FC236}">
                  <a16:creationId xmlns:a16="http://schemas.microsoft.com/office/drawing/2014/main" id="{248BFD8B-FD6F-493F-8467-2512A5BCBCCB}"/>
                </a:ext>
              </a:extLst>
            </p:cNvPr>
            <p:cNvSpPr>
              <a:spLocks noChangeArrowheads="1"/>
            </p:cNvSpPr>
            <p:nvPr/>
          </p:nvSpPr>
          <p:spPr bwMode="auto">
            <a:xfrm>
              <a:off x="6328" y="8979"/>
              <a:ext cx="3225" cy="1803"/>
            </a:xfrm>
            <a:prstGeom prst="rect">
              <a:avLst/>
            </a:prstGeom>
            <a:solidFill>
              <a:srgbClr val="66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26" name="Group 28">
            <a:extLst>
              <a:ext uri="{FF2B5EF4-FFF2-40B4-BE49-F238E27FC236}">
                <a16:creationId xmlns:a16="http://schemas.microsoft.com/office/drawing/2014/main" id="{A0CA4144-5C90-40C4-AD58-BA8353CEBAD5}"/>
              </a:ext>
            </a:extLst>
          </p:cNvPr>
          <p:cNvGrpSpPr>
            <a:grpSpLocks/>
          </p:cNvGrpSpPr>
          <p:nvPr/>
        </p:nvGrpSpPr>
        <p:grpSpPr bwMode="auto">
          <a:xfrm>
            <a:off x="3897188" y="1704057"/>
            <a:ext cx="2513012" cy="344488"/>
            <a:chOff x="6405" y="8563"/>
            <a:chExt cx="1843" cy="346"/>
          </a:xfrm>
        </p:grpSpPr>
        <p:sp>
          <p:nvSpPr>
            <p:cNvPr id="27" name="Rectangle 29">
              <a:extLst>
                <a:ext uri="{FF2B5EF4-FFF2-40B4-BE49-F238E27FC236}">
                  <a16:creationId xmlns:a16="http://schemas.microsoft.com/office/drawing/2014/main" id="{D22C19C2-6C01-4D6A-8BB5-18CF4855DE4F}"/>
                </a:ext>
              </a:extLst>
            </p:cNvPr>
            <p:cNvSpPr>
              <a:spLocks noChangeArrowheads="1"/>
            </p:cNvSpPr>
            <p:nvPr/>
          </p:nvSpPr>
          <p:spPr bwMode="auto">
            <a:xfrm>
              <a:off x="6405" y="8563"/>
              <a:ext cx="1843" cy="346"/>
            </a:xfrm>
            <a:prstGeom prst="rect">
              <a:avLst/>
            </a:prstGeom>
            <a:solidFill>
              <a:srgbClr val="0099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8" name="Freeform 30">
              <a:extLst>
                <a:ext uri="{FF2B5EF4-FFF2-40B4-BE49-F238E27FC236}">
                  <a16:creationId xmlns:a16="http://schemas.microsoft.com/office/drawing/2014/main" id="{F011E4DE-7F71-4C07-8D4D-11AB9E501C8A}"/>
                </a:ext>
              </a:extLst>
            </p:cNvPr>
            <p:cNvSpPr>
              <a:spLocks/>
            </p:cNvSpPr>
            <p:nvPr/>
          </p:nvSpPr>
          <p:spPr bwMode="auto">
            <a:xfrm>
              <a:off x="6405" y="8563"/>
              <a:ext cx="1843" cy="43"/>
            </a:xfrm>
            <a:custGeom>
              <a:avLst/>
              <a:gdLst>
                <a:gd name="T0" fmla="*/ 0 w 1843"/>
                <a:gd name="T1" fmla="*/ 0 h 43"/>
                <a:gd name="T2" fmla="*/ 48 w 1843"/>
                <a:gd name="T3" fmla="*/ 43 h 43"/>
                <a:gd name="T4" fmla="*/ 1795 w 1843"/>
                <a:gd name="T5" fmla="*/ 43 h 43"/>
                <a:gd name="T6" fmla="*/ 1843 w 1843"/>
                <a:gd name="T7" fmla="*/ 0 h 43"/>
                <a:gd name="T8" fmla="*/ 0 w 1843"/>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3" h="43">
                  <a:moveTo>
                    <a:pt x="0" y="0"/>
                  </a:moveTo>
                  <a:lnTo>
                    <a:pt x="48" y="43"/>
                  </a:lnTo>
                  <a:lnTo>
                    <a:pt x="1795" y="43"/>
                  </a:lnTo>
                  <a:lnTo>
                    <a:pt x="1843" y="0"/>
                  </a:lnTo>
                  <a:lnTo>
                    <a:pt x="0" y="0"/>
                  </a:lnTo>
                  <a:close/>
                </a:path>
              </a:pathLst>
            </a:custGeom>
            <a:solidFill>
              <a:srgbClr val="32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31">
              <a:extLst>
                <a:ext uri="{FF2B5EF4-FFF2-40B4-BE49-F238E27FC236}">
                  <a16:creationId xmlns:a16="http://schemas.microsoft.com/office/drawing/2014/main" id="{508593F0-F20A-482F-BAC7-E2ED86526A3A}"/>
                </a:ext>
              </a:extLst>
            </p:cNvPr>
            <p:cNvSpPr>
              <a:spLocks/>
            </p:cNvSpPr>
            <p:nvPr/>
          </p:nvSpPr>
          <p:spPr bwMode="auto">
            <a:xfrm>
              <a:off x="6405" y="8563"/>
              <a:ext cx="48" cy="346"/>
            </a:xfrm>
            <a:custGeom>
              <a:avLst/>
              <a:gdLst>
                <a:gd name="T0" fmla="*/ 0 w 48"/>
                <a:gd name="T1" fmla="*/ 0 h 346"/>
                <a:gd name="T2" fmla="*/ 0 w 48"/>
                <a:gd name="T3" fmla="*/ 346 h 346"/>
                <a:gd name="T4" fmla="*/ 48 w 48"/>
                <a:gd name="T5" fmla="*/ 303 h 346"/>
                <a:gd name="T6" fmla="*/ 48 w 48"/>
                <a:gd name="T7" fmla="*/ 43 h 346"/>
                <a:gd name="T8" fmla="*/ 0 w 48"/>
                <a:gd name="T9" fmla="*/ 0 h 3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 h="346">
                  <a:moveTo>
                    <a:pt x="0" y="0"/>
                  </a:moveTo>
                  <a:lnTo>
                    <a:pt x="0" y="346"/>
                  </a:lnTo>
                  <a:lnTo>
                    <a:pt x="48" y="303"/>
                  </a:lnTo>
                  <a:lnTo>
                    <a:pt x="48" y="43"/>
                  </a:lnTo>
                  <a:lnTo>
                    <a:pt x="0" y="0"/>
                  </a:lnTo>
                  <a:close/>
                </a:path>
              </a:pathLst>
            </a:custGeom>
            <a:solidFill>
              <a:srgbClr val="66C2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32">
              <a:extLst>
                <a:ext uri="{FF2B5EF4-FFF2-40B4-BE49-F238E27FC236}">
                  <a16:creationId xmlns:a16="http://schemas.microsoft.com/office/drawing/2014/main" id="{C0804865-331A-43D8-90CB-D0346BD9DCDE}"/>
                </a:ext>
              </a:extLst>
            </p:cNvPr>
            <p:cNvSpPr>
              <a:spLocks/>
            </p:cNvSpPr>
            <p:nvPr/>
          </p:nvSpPr>
          <p:spPr bwMode="auto">
            <a:xfrm>
              <a:off x="6405" y="8866"/>
              <a:ext cx="1843" cy="43"/>
            </a:xfrm>
            <a:custGeom>
              <a:avLst/>
              <a:gdLst>
                <a:gd name="T0" fmla="*/ 0 w 1843"/>
                <a:gd name="T1" fmla="*/ 43 h 43"/>
                <a:gd name="T2" fmla="*/ 1843 w 1843"/>
                <a:gd name="T3" fmla="*/ 43 h 43"/>
                <a:gd name="T4" fmla="*/ 1795 w 1843"/>
                <a:gd name="T5" fmla="*/ 0 h 43"/>
                <a:gd name="T6" fmla="*/ 48 w 1843"/>
                <a:gd name="T7" fmla="*/ 0 h 43"/>
                <a:gd name="T8" fmla="*/ 0 w 1843"/>
                <a:gd name="T9" fmla="*/ 43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3" h="43">
                  <a:moveTo>
                    <a:pt x="0" y="43"/>
                  </a:moveTo>
                  <a:lnTo>
                    <a:pt x="1843" y="43"/>
                  </a:lnTo>
                  <a:lnTo>
                    <a:pt x="1795" y="0"/>
                  </a:lnTo>
                  <a:lnTo>
                    <a:pt x="48" y="0"/>
                  </a:lnTo>
                  <a:lnTo>
                    <a:pt x="0" y="43"/>
                  </a:lnTo>
                  <a:close/>
                </a:path>
              </a:pathLst>
            </a:custGeom>
            <a:solidFill>
              <a:srgbClr val="007B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33">
              <a:extLst>
                <a:ext uri="{FF2B5EF4-FFF2-40B4-BE49-F238E27FC236}">
                  <a16:creationId xmlns:a16="http://schemas.microsoft.com/office/drawing/2014/main" id="{70877B64-FCFF-4247-B3A0-3926C6F8D8E7}"/>
                </a:ext>
              </a:extLst>
            </p:cNvPr>
            <p:cNvSpPr>
              <a:spLocks/>
            </p:cNvSpPr>
            <p:nvPr/>
          </p:nvSpPr>
          <p:spPr bwMode="auto">
            <a:xfrm>
              <a:off x="8200" y="8563"/>
              <a:ext cx="48" cy="346"/>
            </a:xfrm>
            <a:custGeom>
              <a:avLst/>
              <a:gdLst>
                <a:gd name="T0" fmla="*/ 48 w 48"/>
                <a:gd name="T1" fmla="*/ 346 h 346"/>
                <a:gd name="T2" fmla="*/ 48 w 48"/>
                <a:gd name="T3" fmla="*/ 0 h 346"/>
                <a:gd name="T4" fmla="*/ 0 w 48"/>
                <a:gd name="T5" fmla="*/ 43 h 346"/>
                <a:gd name="T6" fmla="*/ 0 w 48"/>
                <a:gd name="T7" fmla="*/ 303 h 346"/>
                <a:gd name="T8" fmla="*/ 48 w 48"/>
                <a:gd name="T9" fmla="*/ 346 h 3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 h="346">
                  <a:moveTo>
                    <a:pt x="48" y="346"/>
                  </a:moveTo>
                  <a:lnTo>
                    <a:pt x="48" y="0"/>
                  </a:lnTo>
                  <a:lnTo>
                    <a:pt x="0" y="43"/>
                  </a:lnTo>
                  <a:lnTo>
                    <a:pt x="0" y="303"/>
                  </a:lnTo>
                  <a:lnTo>
                    <a:pt x="48" y="346"/>
                  </a:lnTo>
                  <a:close/>
                </a:path>
              </a:pathLst>
            </a:custGeom>
            <a:solidFill>
              <a:srgbClr val="005C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Rectangle 34">
              <a:extLst>
                <a:ext uri="{FF2B5EF4-FFF2-40B4-BE49-F238E27FC236}">
                  <a16:creationId xmlns:a16="http://schemas.microsoft.com/office/drawing/2014/main" id="{F7C1F8A5-3946-4545-8507-C32C7503CA37}"/>
                </a:ext>
              </a:extLst>
            </p:cNvPr>
            <p:cNvSpPr>
              <a:spLocks noChangeArrowheads="1"/>
            </p:cNvSpPr>
            <p:nvPr/>
          </p:nvSpPr>
          <p:spPr bwMode="auto">
            <a:xfrm>
              <a:off x="6405" y="8563"/>
              <a:ext cx="1843" cy="346"/>
            </a:xfrm>
            <a:prstGeom prst="rect">
              <a:avLst/>
            </a:prstGeom>
            <a:noFill/>
            <a:ln w="8255">
              <a:solidFill>
                <a:srgbClr val="00008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3" name="Rectangle 35">
              <a:extLst>
                <a:ext uri="{FF2B5EF4-FFF2-40B4-BE49-F238E27FC236}">
                  <a16:creationId xmlns:a16="http://schemas.microsoft.com/office/drawing/2014/main" id="{77AB5E6A-65C2-4315-927C-578B7CC150EA}"/>
                </a:ext>
              </a:extLst>
            </p:cNvPr>
            <p:cNvSpPr>
              <a:spLocks noChangeArrowheads="1"/>
            </p:cNvSpPr>
            <p:nvPr/>
          </p:nvSpPr>
          <p:spPr bwMode="auto">
            <a:xfrm>
              <a:off x="6453" y="8606"/>
              <a:ext cx="1747" cy="260"/>
            </a:xfrm>
            <a:prstGeom prst="rect">
              <a:avLst/>
            </a:prstGeom>
            <a:noFill/>
            <a:ln w="8255">
              <a:solidFill>
                <a:srgbClr val="00008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4" name="Line 36">
              <a:extLst>
                <a:ext uri="{FF2B5EF4-FFF2-40B4-BE49-F238E27FC236}">
                  <a16:creationId xmlns:a16="http://schemas.microsoft.com/office/drawing/2014/main" id="{0B008CA4-5852-46CA-A323-42621DCF0CEF}"/>
                </a:ext>
              </a:extLst>
            </p:cNvPr>
            <p:cNvSpPr>
              <a:spLocks noChangeShapeType="1"/>
            </p:cNvSpPr>
            <p:nvPr/>
          </p:nvSpPr>
          <p:spPr bwMode="auto">
            <a:xfrm>
              <a:off x="6405" y="8563"/>
              <a:ext cx="48" cy="43"/>
            </a:xfrm>
            <a:prstGeom prst="line">
              <a:avLst/>
            </a:prstGeom>
            <a:noFill/>
            <a:ln w="8255">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Line 37">
              <a:extLst>
                <a:ext uri="{FF2B5EF4-FFF2-40B4-BE49-F238E27FC236}">
                  <a16:creationId xmlns:a16="http://schemas.microsoft.com/office/drawing/2014/main" id="{53463B66-A583-4964-BB64-0EFE6BFC2A60}"/>
                </a:ext>
              </a:extLst>
            </p:cNvPr>
            <p:cNvSpPr>
              <a:spLocks noChangeShapeType="1"/>
            </p:cNvSpPr>
            <p:nvPr/>
          </p:nvSpPr>
          <p:spPr bwMode="auto">
            <a:xfrm flipV="1">
              <a:off x="6405" y="8866"/>
              <a:ext cx="48" cy="43"/>
            </a:xfrm>
            <a:prstGeom prst="line">
              <a:avLst/>
            </a:prstGeom>
            <a:noFill/>
            <a:ln w="8255">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38">
              <a:extLst>
                <a:ext uri="{FF2B5EF4-FFF2-40B4-BE49-F238E27FC236}">
                  <a16:creationId xmlns:a16="http://schemas.microsoft.com/office/drawing/2014/main" id="{DDA4AA6F-93D7-4F6E-BDC4-3D87CA59C774}"/>
                </a:ext>
              </a:extLst>
            </p:cNvPr>
            <p:cNvSpPr>
              <a:spLocks noChangeShapeType="1"/>
            </p:cNvSpPr>
            <p:nvPr/>
          </p:nvSpPr>
          <p:spPr bwMode="auto">
            <a:xfrm flipH="1" flipV="1">
              <a:off x="8200" y="8866"/>
              <a:ext cx="48" cy="43"/>
            </a:xfrm>
            <a:prstGeom prst="line">
              <a:avLst/>
            </a:prstGeom>
            <a:noFill/>
            <a:ln w="8255">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39">
              <a:extLst>
                <a:ext uri="{FF2B5EF4-FFF2-40B4-BE49-F238E27FC236}">
                  <a16:creationId xmlns:a16="http://schemas.microsoft.com/office/drawing/2014/main" id="{0141A5DE-EE3D-4938-8E6A-1FCE5B1216C4}"/>
                </a:ext>
              </a:extLst>
            </p:cNvPr>
            <p:cNvSpPr>
              <a:spLocks noChangeShapeType="1"/>
            </p:cNvSpPr>
            <p:nvPr/>
          </p:nvSpPr>
          <p:spPr bwMode="auto">
            <a:xfrm flipH="1">
              <a:off x="8200" y="8563"/>
              <a:ext cx="48" cy="43"/>
            </a:xfrm>
            <a:prstGeom prst="line">
              <a:avLst/>
            </a:prstGeom>
            <a:noFill/>
            <a:ln w="8255">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8" name="Rectangle 40">
            <a:extLst>
              <a:ext uri="{FF2B5EF4-FFF2-40B4-BE49-F238E27FC236}">
                <a16:creationId xmlns:a16="http://schemas.microsoft.com/office/drawing/2014/main" id="{22F2A956-38C6-4655-A3CF-84ED44EF5F6C}"/>
              </a:ext>
            </a:extLst>
          </p:cNvPr>
          <p:cNvSpPr>
            <a:spLocks noChangeArrowheads="1"/>
          </p:cNvSpPr>
          <p:nvPr/>
        </p:nvSpPr>
        <p:spPr bwMode="auto">
          <a:xfrm>
            <a:off x="4392488" y="1778670"/>
            <a:ext cx="3556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solidFill>
                  <a:srgbClr val="FFFFFF"/>
                </a:solidFill>
                <a:latin typeface="Arial" panose="020B0604020202020204" pitchFamily="34" charset="0"/>
              </a:rPr>
              <a:t>特征</a:t>
            </a:r>
            <a:endParaRPr lang="zh-CN" altLang="en-US" sz="1400">
              <a:latin typeface="Arial" panose="020B0604020202020204" pitchFamily="34" charset="0"/>
            </a:endParaRPr>
          </a:p>
        </p:txBody>
      </p:sp>
      <p:sp>
        <p:nvSpPr>
          <p:cNvPr id="39" name="Rectangle 41">
            <a:extLst>
              <a:ext uri="{FF2B5EF4-FFF2-40B4-BE49-F238E27FC236}">
                <a16:creationId xmlns:a16="http://schemas.microsoft.com/office/drawing/2014/main" id="{BF9F26D7-FCCC-46AE-8029-157DA5B0AF36}"/>
              </a:ext>
            </a:extLst>
          </p:cNvPr>
          <p:cNvSpPr>
            <a:spLocks noChangeArrowheads="1"/>
          </p:cNvSpPr>
          <p:nvPr/>
        </p:nvSpPr>
        <p:spPr bwMode="auto">
          <a:xfrm rot="16200000">
            <a:off x="6868988" y="2427957"/>
            <a:ext cx="3556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latin typeface="Arial" panose="020B0604020202020204" pitchFamily="34" charset="0"/>
              </a:rPr>
              <a:t>区域</a:t>
            </a:r>
          </a:p>
        </p:txBody>
      </p:sp>
      <p:sp>
        <p:nvSpPr>
          <p:cNvPr id="40" name="Rectangle 42">
            <a:extLst>
              <a:ext uri="{FF2B5EF4-FFF2-40B4-BE49-F238E27FC236}">
                <a16:creationId xmlns:a16="http://schemas.microsoft.com/office/drawing/2014/main" id="{03396D46-2187-46BD-9D6D-A9C4B9926729}"/>
              </a:ext>
            </a:extLst>
          </p:cNvPr>
          <p:cNvSpPr>
            <a:spLocks noChangeArrowheads="1"/>
          </p:cNvSpPr>
          <p:nvPr/>
        </p:nvSpPr>
        <p:spPr bwMode="auto">
          <a:xfrm rot="16200000">
            <a:off x="6914232" y="2325563"/>
            <a:ext cx="10080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US" altLang="zh-CN" sz="1400">
                <a:solidFill>
                  <a:srgbClr val="000000"/>
                </a:solidFill>
                <a:latin typeface="Arial" panose="020B0604020202020204" pitchFamily="34" charset="0"/>
              </a:rPr>
              <a:t>S      N      W</a:t>
            </a:r>
            <a:endParaRPr lang="en-US" altLang="zh-CN" sz="1400">
              <a:latin typeface="Arial" panose="020B0604020202020204" pitchFamily="34" charset="0"/>
            </a:endParaRPr>
          </a:p>
        </p:txBody>
      </p:sp>
      <p:grpSp>
        <p:nvGrpSpPr>
          <p:cNvPr id="41" name="Group 43">
            <a:extLst>
              <a:ext uri="{FF2B5EF4-FFF2-40B4-BE49-F238E27FC236}">
                <a16:creationId xmlns:a16="http://schemas.microsoft.com/office/drawing/2014/main" id="{DA265CA3-7D17-4C26-8D81-0B1328100AF5}"/>
              </a:ext>
            </a:extLst>
          </p:cNvPr>
          <p:cNvGrpSpPr>
            <a:grpSpLocks/>
          </p:cNvGrpSpPr>
          <p:nvPr/>
        </p:nvGrpSpPr>
        <p:grpSpPr bwMode="auto">
          <a:xfrm>
            <a:off x="7137275" y="1773907"/>
            <a:ext cx="144463" cy="1333500"/>
            <a:chOff x="10481" y="8632"/>
            <a:chExt cx="179" cy="1353"/>
          </a:xfrm>
        </p:grpSpPr>
        <p:sp>
          <p:nvSpPr>
            <p:cNvPr id="42" name="Rectangle 44">
              <a:extLst>
                <a:ext uri="{FF2B5EF4-FFF2-40B4-BE49-F238E27FC236}">
                  <a16:creationId xmlns:a16="http://schemas.microsoft.com/office/drawing/2014/main" id="{A2A78A3B-30ED-4B72-B305-759A2195ADA9}"/>
                </a:ext>
              </a:extLst>
            </p:cNvPr>
            <p:cNvSpPr>
              <a:spLocks noChangeArrowheads="1"/>
            </p:cNvSpPr>
            <p:nvPr/>
          </p:nvSpPr>
          <p:spPr bwMode="auto">
            <a:xfrm>
              <a:off x="10577" y="8785"/>
              <a:ext cx="26" cy="1081"/>
            </a:xfrm>
            <a:prstGeom prst="rect">
              <a:avLst/>
            </a:prstGeom>
            <a:solidFill>
              <a:srgbClr val="CECE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43" name="Freeform 45">
              <a:extLst>
                <a:ext uri="{FF2B5EF4-FFF2-40B4-BE49-F238E27FC236}">
                  <a16:creationId xmlns:a16="http://schemas.microsoft.com/office/drawing/2014/main" id="{94D4A395-1C8D-40EA-A981-6E999750AF64}"/>
                </a:ext>
              </a:extLst>
            </p:cNvPr>
            <p:cNvSpPr>
              <a:spLocks/>
            </p:cNvSpPr>
            <p:nvPr/>
          </p:nvSpPr>
          <p:spPr bwMode="auto">
            <a:xfrm>
              <a:off x="10523" y="8667"/>
              <a:ext cx="137" cy="124"/>
            </a:xfrm>
            <a:custGeom>
              <a:avLst/>
              <a:gdLst>
                <a:gd name="T0" fmla="*/ 137 w 137"/>
                <a:gd name="T1" fmla="*/ 124 h 124"/>
                <a:gd name="T2" fmla="*/ 67 w 137"/>
                <a:gd name="T3" fmla="*/ 0 h 124"/>
                <a:gd name="T4" fmla="*/ 0 w 137"/>
                <a:gd name="T5" fmla="*/ 124 h 124"/>
                <a:gd name="T6" fmla="*/ 137 w 137"/>
                <a:gd name="T7" fmla="*/ 124 h 1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7" h="124">
                  <a:moveTo>
                    <a:pt x="137" y="124"/>
                  </a:moveTo>
                  <a:lnTo>
                    <a:pt x="67" y="0"/>
                  </a:lnTo>
                  <a:lnTo>
                    <a:pt x="0" y="124"/>
                  </a:lnTo>
                  <a:lnTo>
                    <a:pt x="137" y="124"/>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46">
              <a:extLst>
                <a:ext uri="{FF2B5EF4-FFF2-40B4-BE49-F238E27FC236}">
                  <a16:creationId xmlns:a16="http://schemas.microsoft.com/office/drawing/2014/main" id="{97D9F160-D5FA-4B64-902C-482322C3F584}"/>
                </a:ext>
              </a:extLst>
            </p:cNvPr>
            <p:cNvSpPr>
              <a:spLocks/>
            </p:cNvSpPr>
            <p:nvPr/>
          </p:nvSpPr>
          <p:spPr bwMode="auto">
            <a:xfrm>
              <a:off x="10519" y="9860"/>
              <a:ext cx="138" cy="125"/>
            </a:xfrm>
            <a:custGeom>
              <a:avLst/>
              <a:gdLst>
                <a:gd name="T0" fmla="*/ 0 w 138"/>
                <a:gd name="T1" fmla="*/ 0 h 125"/>
                <a:gd name="T2" fmla="*/ 71 w 138"/>
                <a:gd name="T3" fmla="*/ 125 h 125"/>
                <a:gd name="T4" fmla="*/ 138 w 138"/>
                <a:gd name="T5" fmla="*/ 0 h 125"/>
                <a:gd name="T6" fmla="*/ 0 w 138"/>
                <a:gd name="T7" fmla="*/ 0 h 1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8" h="125">
                  <a:moveTo>
                    <a:pt x="0" y="0"/>
                  </a:moveTo>
                  <a:lnTo>
                    <a:pt x="71" y="125"/>
                  </a:lnTo>
                  <a:lnTo>
                    <a:pt x="138" y="0"/>
                  </a:lnTo>
                  <a:lnTo>
                    <a:pt x="0"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Rectangle 47">
              <a:extLst>
                <a:ext uri="{FF2B5EF4-FFF2-40B4-BE49-F238E27FC236}">
                  <a16:creationId xmlns:a16="http://schemas.microsoft.com/office/drawing/2014/main" id="{FE35EC09-5901-47CC-9BF3-E419625BC2E1}"/>
                </a:ext>
              </a:extLst>
            </p:cNvPr>
            <p:cNvSpPr>
              <a:spLocks noChangeArrowheads="1"/>
            </p:cNvSpPr>
            <p:nvPr/>
          </p:nvSpPr>
          <p:spPr bwMode="auto">
            <a:xfrm>
              <a:off x="10539" y="8750"/>
              <a:ext cx="25" cy="1081"/>
            </a:xfrm>
            <a:prstGeom prst="rect">
              <a:avLst/>
            </a:prstGeom>
            <a:solidFill>
              <a:srgbClr val="0019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46" name="Freeform 48">
              <a:extLst>
                <a:ext uri="{FF2B5EF4-FFF2-40B4-BE49-F238E27FC236}">
                  <a16:creationId xmlns:a16="http://schemas.microsoft.com/office/drawing/2014/main" id="{3A18FCDA-5937-40C1-8EB0-530F27ED6185}"/>
                </a:ext>
              </a:extLst>
            </p:cNvPr>
            <p:cNvSpPr>
              <a:spLocks/>
            </p:cNvSpPr>
            <p:nvPr/>
          </p:nvSpPr>
          <p:spPr bwMode="auto">
            <a:xfrm>
              <a:off x="10484" y="8632"/>
              <a:ext cx="138" cy="124"/>
            </a:xfrm>
            <a:custGeom>
              <a:avLst/>
              <a:gdLst>
                <a:gd name="T0" fmla="*/ 138 w 138"/>
                <a:gd name="T1" fmla="*/ 124 h 124"/>
                <a:gd name="T2" fmla="*/ 67 w 138"/>
                <a:gd name="T3" fmla="*/ 0 h 124"/>
                <a:gd name="T4" fmla="*/ 0 w 138"/>
                <a:gd name="T5" fmla="*/ 124 h 124"/>
                <a:gd name="T6" fmla="*/ 138 w 138"/>
                <a:gd name="T7" fmla="*/ 124 h 1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8" h="124">
                  <a:moveTo>
                    <a:pt x="138" y="124"/>
                  </a:moveTo>
                  <a:lnTo>
                    <a:pt x="67" y="0"/>
                  </a:lnTo>
                  <a:lnTo>
                    <a:pt x="0" y="124"/>
                  </a:lnTo>
                  <a:lnTo>
                    <a:pt x="138" y="124"/>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49">
              <a:extLst>
                <a:ext uri="{FF2B5EF4-FFF2-40B4-BE49-F238E27FC236}">
                  <a16:creationId xmlns:a16="http://schemas.microsoft.com/office/drawing/2014/main" id="{9E5C1A8E-3BDB-41B7-B391-8746DA66ED33}"/>
                </a:ext>
              </a:extLst>
            </p:cNvPr>
            <p:cNvSpPr>
              <a:spLocks/>
            </p:cNvSpPr>
            <p:nvPr/>
          </p:nvSpPr>
          <p:spPr bwMode="auto">
            <a:xfrm>
              <a:off x="10481" y="9826"/>
              <a:ext cx="138" cy="124"/>
            </a:xfrm>
            <a:custGeom>
              <a:avLst/>
              <a:gdLst>
                <a:gd name="T0" fmla="*/ 0 w 138"/>
                <a:gd name="T1" fmla="*/ 0 h 124"/>
                <a:gd name="T2" fmla="*/ 70 w 138"/>
                <a:gd name="T3" fmla="*/ 124 h 124"/>
                <a:gd name="T4" fmla="*/ 138 w 138"/>
                <a:gd name="T5" fmla="*/ 0 h 124"/>
                <a:gd name="T6" fmla="*/ 0 w 138"/>
                <a:gd name="T7" fmla="*/ 0 h 1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8" h="124">
                  <a:moveTo>
                    <a:pt x="0" y="0"/>
                  </a:moveTo>
                  <a:lnTo>
                    <a:pt x="70" y="124"/>
                  </a:lnTo>
                  <a:lnTo>
                    <a:pt x="138" y="0"/>
                  </a:lnTo>
                  <a:lnTo>
                    <a:pt x="0" y="0"/>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8" name="Group 50">
            <a:extLst>
              <a:ext uri="{FF2B5EF4-FFF2-40B4-BE49-F238E27FC236}">
                <a16:creationId xmlns:a16="http://schemas.microsoft.com/office/drawing/2014/main" id="{AA861A36-7DB6-4635-A169-A20C98450875}"/>
              </a:ext>
            </a:extLst>
          </p:cNvPr>
          <p:cNvGrpSpPr>
            <a:grpSpLocks/>
          </p:cNvGrpSpPr>
          <p:nvPr/>
        </p:nvGrpSpPr>
        <p:grpSpPr bwMode="auto">
          <a:xfrm>
            <a:off x="7623050" y="3491582"/>
            <a:ext cx="1374775" cy="160338"/>
            <a:chOff x="11089" y="10372"/>
            <a:chExt cx="1728" cy="162"/>
          </a:xfrm>
        </p:grpSpPr>
        <p:sp>
          <p:nvSpPr>
            <p:cNvPr id="49" name="Rectangle 51">
              <a:extLst>
                <a:ext uri="{FF2B5EF4-FFF2-40B4-BE49-F238E27FC236}">
                  <a16:creationId xmlns:a16="http://schemas.microsoft.com/office/drawing/2014/main" id="{BE93714E-A127-4AF4-8FAF-68F90F0508BD}"/>
                </a:ext>
              </a:extLst>
            </p:cNvPr>
            <p:cNvSpPr>
              <a:spLocks noChangeArrowheads="1"/>
            </p:cNvSpPr>
            <p:nvPr/>
          </p:nvSpPr>
          <p:spPr bwMode="auto">
            <a:xfrm>
              <a:off x="11258" y="10459"/>
              <a:ext cx="1428" cy="23"/>
            </a:xfrm>
            <a:prstGeom prst="rect">
              <a:avLst/>
            </a:prstGeom>
            <a:solidFill>
              <a:srgbClr val="CECE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50" name="Freeform 52">
              <a:extLst>
                <a:ext uri="{FF2B5EF4-FFF2-40B4-BE49-F238E27FC236}">
                  <a16:creationId xmlns:a16="http://schemas.microsoft.com/office/drawing/2014/main" id="{F9E5B1B5-71EB-4E5E-9460-0E88D450A291}"/>
                </a:ext>
              </a:extLst>
            </p:cNvPr>
            <p:cNvSpPr>
              <a:spLocks/>
            </p:cNvSpPr>
            <p:nvPr/>
          </p:nvSpPr>
          <p:spPr bwMode="auto">
            <a:xfrm>
              <a:off x="12679" y="10410"/>
              <a:ext cx="138" cy="124"/>
            </a:xfrm>
            <a:custGeom>
              <a:avLst/>
              <a:gdLst>
                <a:gd name="T0" fmla="*/ 0 w 138"/>
                <a:gd name="T1" fmla="*/ 124 h 124"/>
                <a:gd name="T2" fmla="*/ 138 w 138"/>
                <a:gd name="T3" fmla="*/ 60 h 124"/>
                <a:gd name="T4" fmla="*/ 0 w 138"/>
                <a:gd name="T5" fmla="*/ 0 h 124"/>
                <a:gd name="T6" fmla="*/ 0 w 138"/>
                <a:gd name="T7" fmla="*/ 124 h 1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8" h="124">
                  <a:moveTo>
                    <a:pt x="0" y="124"/>
                  </a:moveTo>
                  <a:lnTo>
                    <a:pt x="138" y="60"/>
                  </a:lnTo>
                  <a:lnTo>
                    <a:pt x="0" y="0"/>
                  </a:lnTo>
                  <a:lnTo>
                    <a:pt x="0" y="124"/>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53">
              <a:extLst>
                <a:ext uri="{FF2B5EF4-FFF2-40B4-BE49-F238E27FC236}">
                  <a16:creationId xmlns:a16="http://schemas.microsoft.com/office/drawing/2014/main" id="{E240EB72-2FA6-4A1B-8AE9-9CD4E1249EBE}"/>
                </a:ext>
              </a:extLst>
            </p:cNvPr>
            <p:cNvSpPr>
              <a:spLocks/>
            </p:cNvSpPr>
            <p:nvPr/>
          </p:nvSpPr>
          <p:spPr bwMode="auto">
            <a:xfrm>
              <a:off x="11127" y="10407"/>
              <a:ext cx="138" cy="124"/>
            </a:xfrm>
            <a:custGeom>
              <a:avLst/>
              <a:gdLst>
                <a:gd name="T0" fmla="*/ 138 w 138"/>
                <a:gd name="T1" fmla="*/ 0 h 124"/>
                <a:gd name="T2" fmla="*/ 0 w 138"/>
                <a:gd name="T3" fmla="*/ 63 h 124"/>
                <a:gd name="T4" fmla="*/ 138 w 138"/>
                <a:gd name="T5" fmla="*/ 124 h 124"/>
                <a:gd name="T6" fmla="*/ 138 w 138"/>
                <a:gd name="T7" fmla="*/ 0 h 1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8" h="124">
                  <a:moveTo>
                    <a:pt x="138" y="0"/>
                  </a:moveTo>
                  <a:lnTo>
                    <a:pt x="0" y="63"/>
                  </a:lnTo>
                  <a:lnTo>
                    <a:pt x="138" y="124"/>
                  </a:lnTo>
                  <a:lnTo>
                    <a:pt x="138"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Rectangle 54">
              <a:extLst>
                <a:ext uri="{FF2B5EF4-FFF2-40B4-BE49-F238E27FC236}">
                  <a16:creationId xmlns:a16="http://schemas.microsoft.com/office/drawing/2014/main" id="{5FA2832C-3CCC-405F-8DD6-5A4B99275453}"/>
                </a:ext>
              </a:extLst>
            </p:cNvPr>
            <p:cNvSpPr>
              <a:spLocks noChangeArrowheads="1"/>
            </p:cNvSpPr>
            <p:nvPr/>
          </p:nvSpPr>
          <p:spPr bwMode="auto">
            <a:xfrm>
              <a:off x="11220" y="10424"/>
              <a:ext cx="1427" cy="23"/>
            </a:xfrm>
            <a:prstGeom prst="rect">
              <a:avLst/>
            </a:prstGeom>
            <a:solidFill>
              <a:srgbClr val="0019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53" name="Freeform 55">
              <a:extLst>
                <a:ext uri="{FF2B5EF4-FFF2-40B4-BE49-F238E27FC236}">
                  <a16:creationId xmlns:a16="http://schemas.microsoft.com/office/drawing/2014/main" id="{109678EC-DC8A-422D-BB80-453A81A589FC}"/>
                </a:ext>
              </a:extLst>
            </p:cNvPr>
            <p:cNvSpPr>
              <a:spLocks/>
            </p:cNvSpPr>
            <p:nvPr/>
          </p:nvSpPr>
          <p:spPr bwMode="auto">
            <a:xfrm>
              <a:off x="12641" y="10375"/>
              <a:ext cx="137" cy="124"/>
            </a:xfrm>
            <a:custGeom>
              <a:avLst/>
              <a:gdLst>
                <a:gd name="T0" fmla="*/ 0 w 137"/>
                <a:gd name="T1" fmla="*/ 124 h 124"/>
                <a:gd name="T2" fmla="*/ 137 w 137"/>
                <a:gd name="T3" fmla="*/ 61 h 124"/>
                <a:gd name="T4" fmla="*/ 0 w 137"/>
                <a:gd name="T5" fmla="*/ 0 h 124"/>
                <a:gd name="T6" fmla="*/ 0 w 137"/>
                <a:gd name="T7" fmla="*/ 124 h 1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7" h="124">
                  <a:moveTo>
                    <a:pt x="0" y="124"/>
                  </a:moveTo>
                  <a:lnTo>
                    <a:pt x="137" y="61"/>
                  </a:lnTo>
                  <a:lnTo>
                    <a:pt x="0" y="0"/>
                  </a:lnTo>
                  <a:lnTo>
                    <a:pt x="0" y="124"/>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56">
              <a:extLst>
                <a:ext uri="{FF2B5EF4-FFF2-40B4-BE49-F238E27FC236}">
                  <a16:creationId xmlns:a16="http://schemas.microsoft.com/office/drawing/2014/main" id="{88FDD879-3795-4A4D-831B-F4435F7791B8}"/>
                </a:ext>
              </a:extLst>
            </p:cNvPr>
            <p:cNvSpPr>
              <a:spLocks/>
            </p:cNvSpPr>
            <p:nvPr/>
          </p:nvSpPr>
          <p:spPr bwMode="auto">
            <a:xfrm>
              <a:off x="11089" y="10372"/>
              <a:ext cx="138" cy="124"/>
            </a:xfrm>
            <a:custGeom>
              <a:avLst/>
              <a:gdLst>
                <a:gd name="T0" fmla="*/ 138 w 138"/>
                <a:gd name="T1" fmla="*/ 0 h 124"/>
                <a:gd name="T2" fmla="*/ 0 w 138"/>
                <a:gd name="T3" fmla="*/ 64 h 124"/>
                <a:gd name="T4" fmla="*/ 138 w 138"/>
                <a:gd name="T5" fmla="*/ 124 h 124"/>
                <a:gd name="T6" fmla="*/ 138 w 138"/>
                <a:gd name="T7" fmla="*/ 0 h 1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8" h="124">
                  <a:moveTo>
                    <a:pt x="138" y="0"/>
                  </a:moveTo>
                  <a:lnTo>
                    <a:pt x="0" y="64"/>
                  </a:lnTo>
                  <a:lnTo>
                    <a:pt x="138" y="124"/>
                  </a:lnTo>
                  <a:lnTo>
                    <a:pt x="138" y="0"/>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55" name="Rectangle 57">
            <a:extLst>
              <a:ext uri="{FF2B5EF4-FFF2-40B4-BE49-F238E27FC236}">
                <a16:creationId xmlns:a16="http://schemas.microsoft.com/office/drawing/2014/main" id="{05435675-9A8E-4257-9D1F-22E628B729D8}"/>
              </a:ext>
            </a:extLst>
          </p:cNvPr>
          <p:cNvSpPr>
            <a:spLocks noChangeArrowheads="1"/>
          </p:cNvSpPr>
          <p:nvPr/>
        </p:nvSpPr>
        <p:spPr bwMode="auto">
          <a:xfrm>
            <a:off x="7561138" y="3621757"/>
            <a:ext cx="14541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56" name="Rectangle 58">
            <a:extLst>
              <a:ext uri="{FF2B5EF4-FFF2-40B4-BE49-F238E27FC236}">
                <a16:creationId xmlns:a16="http://schemas.microsoft.com/office/drawing/2014/main" id="{223443C4-A6F2-46C2-9EF8-54A768381540}"/>
              </a:ext>
            </a:extLst>
          </p:cNvPr>
          <p:cNvSpPr>
            <a:spLocks noChangeArrowheads="1"/>
          </p:cNvSpPr>
          <p:nvPr/>
        </p:nvSpPr>
        <p:spPr bwMode="auto">
          <a:xfrm>
            <a:off x="7919913" y="3674145"/>
            <a:ext cx="5334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latin typeface="Arial" panose="020B0604020202020204" pitchFamily="34" charset="0"/>
              </a:rPr>
              <a:t>产品组</a:t>
            </a:r>
          </a:p>
        </p:txBody>
      </p:sp>
      <p:sp>
        <p:nvSpPr>
          <p:cNvPr id="57" name="Rectangle 59">
            <a:extLst>
              <a:ext uri="{FF2B5EF4-FFF2-40B4-BE49-F238E27FC236}">
                <a16:creationId xmlns:a16="http://schemas.microsoft.com/office/drawing/2014/main" id="{302D3A5D-F963-4153-8982-AB736E580C13}"/>
              </a:ext>
            </a:extLst>
          </p:cNvPr>
          <p:cNvSpPr>
            <a:spLocks noChangeArrowheads="1"/>
          </p:cNvSpPr>
          <p:nvPr/>
        </p:nvSpPr>
        <p:spPr bwMode="auto">
          <a:xfrm rot="18960000">
            <a:off x="9232775" y="3091532"/>
            <a:ext cx="5334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latin typeface="Arial" panose="020B0604020202020204" pitchFamily="34" charset="0"/>
              </a:rPr>
              <a:t>客户组</a:t>
            </a:r>
          </a:p>
        </p:txBody>
      </p:sp>
      <p:sp>
        <p:nvSpPr>
          <p:cNvPr id="58" name="Rectangle 60">
            <a:extLst>
              <a:ext uri="{FF2B5EF4-FFF2-40B4-BE49-F238E27FC236}">
                <a16:creationId xmlns:a16="http://schemas.microsoft.com/office/drawing/2014/main" id="{1B9CE489-EA4C-4B1B-A1E7-3C579810C744}"/>
              </a:ext>
            </a:extLst>
          </p:cNvPr>
          <p:cNvSpPr>
            <a:spLocks noChangeArrowheads="1"/>
          </p:cNvSpPr>
          <p:nvPr/>
        </p:nvSpPr>
        <p:spPr bwMode="auto">
          <a:xfrm>
            <a:off x="3897188" y="2166020"/>
            <a:ext cx="7112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latin typeface="Arial" panose="020B0604020202020204" pitchFamily="34" charset="0"/>
              </a:rPr>
              <a:t>销售区域</a:t>
            </a:r>
          </a:p>
        </p:txBody>
      </p:sp>
      <p:sp>
        <p:nvSpPr>
          <p:cNvPr id="59" name="Rectangle 61">
            <a:extLst>
              <a:ext uri="{FF2B5EF4-FFF2-40B4-BE49-F238E27FC236}">
                <a16:creationId xmlns:a16="http://schemas.microsoft.com/office/drawing/2014/main" id="{74D965CE-3571-4D6F-AFC7-9CFAC9DBF3CF}"/>
              </a:ext>
            </a:extLst>
          </p:cNvPr>
          <p:cNvSpPr>
            <a:spLocks noChangeArrowheads="1"/>
          </p:cNvSpPr>
          <p:nvPr/>
        </p:nvSpPr>
        <p:spPr bwMode="auto">
          <a:xfrm>
            <a:off x="5362450" y="2166020"/>
            <a:ext cx="7112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solidFill>
                  <a:srgbClr val="000000"/>
                </a:solidFill>
                <a:latin typeface="Arial" panose="020B0604020202020204" pitchFamily="34" charset="0"/>
              </a:rPr>
              <a:t>华北地区</a:t>
            </a:r>
            <a:endParaRPr lang="zh-CN" altLang="en-US" sz="1400">
              <a:latin typeface="Arial" panose="020B0604020202020204" pitchFamily="34" charset="0"/>
            </a:endParaRPr>
          </a:p>
        </p:txBody>
      </p:sp>
      <p:sp>
        <p:nvSpPr>
          <p:cNvPr id="60" name="Rectangle 62">
            <a:extLst>
              <a:ext uri="{FF2B5EF4-FFF2-40B4-BE49-F238E27FC236}">
                <a16:creationId xmlns:a16="http://schemas.microsoft.com/office/drawing/2014/main" id="{78BBFF27-78C0-4245-A98B-D14F4174E2DD}"/>
              </a:ext>
            </a:extLst>
          </p:cNvPr>
          <p:cNvSpPr>
            <a:spLocks noChangeArrowheads="1"/>
          </p:cNvSpPr>
          <p:nvPr/>
        </p:nvSpPr>
        <p:spPr bwMode="auto">
          <a:xfrm>
            <a:off x="3897188" y="2413670"/>
            <a:ext cx="3556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latin typeface="Arial" panose="020B0604020202020204" pitchFamily="34" charset="0"/>
              </a:rPr>
              <a:t>产品</a:t>
            </a:r>
          </a:p>
        </p:txBody>
      </p:sp>
      <p:sp>
        <p:nvSpPr>
          <p:cNvPr id="61" name="Rectangle 63">
            <a:extLst>
              <a:ext uri="{FF2B5EF4-FFF2-40B4-BE49-F238E27FC236}">
                <a16:creationId xmlns:a16="http://schemas.microsoft.com/office/drawing/2014/main" id="{A8360964-00ED-4431-B5D4-EC07260925E7}"/>
              </a:ext>
            </a:extLst>
          </p:cNvPr>
          <p:cNvSpPr>
            <a:spLocks noChangeArrowheads="1"/>
          </p:cNvSpPr>
          <p:nvPr/>
        </p:nvSpPr>
        <p:spPr bwMode="auto">
          <a:xfrm>
            <a:off x="5362450" y="2413670"/>
            <a:ext cx="74136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solidFill>
                  <a:srgbClr val="000000"/>
                </a:solidFill>
                <a:latin typeface="Arial" panose="020B0604020202020204" pitchFamily="34" charset="0"/>
              </a:rPr>
              <a:t>制剂</a:t>
            </a:r>
            <a:r>
              <a:rPr lang="en-US" altLang="zh-CN" sz="1400">
                <a:solidFill>
                  <a:srgbClr val="000000"/>
                </a:solidFill>
                <a:latin typeface="Arial" panose="020B0604020202020204" pitchFamily="34" charset="0"/>
              </a:rPr>
              <a:t>ABC</a:t>
            </a:r>
            <a:endParaRPr lang="en-US" altLang="zh-CN" sz="1400">
              <a:latin typeface="Arial" panose="020B0604020202020204" pitchFamily="34" charset="0"/>
            </a:endParaRPr>
          </a:p>
        </p:txBody>
      </p:sp>
      <p:sp>
        <p:nvSpPr>
          <p:cNvPr id="62" name="Rectangle 64">
            <a:extLst>
              <a:ext uri="{FF2B5EF4-FFF2-40B4-BE49-F238E27FC236}">
                <a16:creationId xmlns:a16="http://schemas.microsoft.com/office/drawing/2014/main" id="{894A4C28-463B-424C-A6A1-1ABB187F74A6}"/>
              </a:ext>
            </a:extLst>
          </p:cNvPr>
          <p:cNvSpPr>
            <a:spLocks noChangeArrowheads="1"/>
          </p:cNvSpPr>
          <p:nvPr/>
        </p:nvSpPr>
        <p:spPr bwMode="auto">
          <a:xfrm>
            <a:off x="3897188" y="2661320"/>
            <a:ext cx="5334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latin typeface="Arial" panose="020B0604020202020204" pitchFamily="34" charset="0"/>
              </a:rPr>
              <a:t>产品组</a:t>
            </a:r>
          </a:p>
        </p:txBody>
      </p:sp>
      <p:sp>
        <p:nvSpPr>
          <p:cNvPr id="63" name="Rectangle 65">
            <a:extLst>
              <a:ext uri="{FF2B5EF4-FFF2-40B4-BE49-F238E27FC236}">
                <a16:creationId xmlns:a16="http://schemas.microsoft.com/office/drawing/2014/main" id="{0A9163D9-1544-4B90-96EB-89ABC7DC0238}"/>
              </a:ext>
            </a:extLst>
          </p:cNvPr>
          <p:cNvSpPr>
            <a:spLocks noChangeArrowheads="1"/>
          </p:cNvSpPr>
          <p:nvPr/>
        </p:nvSpPr>
        <p:spPr bwMode="auto">
          <a:xfrm>
            <a:off x="5362450" y="2661320"/>
            <a:ext cx="3556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solidFill>
                  <a:srgbClr val="000000"/>
                </a:solidFill>
                <a:latin typeface="Arial" panose="020B0604020202020204" pitchFamily="34" charset="0"/>
              </a:rPr>
              <a:t>制剂</a:t>
            </a:r>
            <a:endParaRPr lang="zh-CN" altLang="en-US" sz="1400">
              <a:latin typeface="Arial" panose="020B0604020202020204" pitchFamily="34" charset="0"/>
            </a:endParaRPr>
          </a:p>
        </p:txBody>
      </p:sp>
      <p:sp>
        <p:nvSpPr>
          <p:cNvPr id="64" name="Rectangle 66">
            <a:extLst>
              <a:ext uri="{FF2B5EF4-FFF2-40B4-BE49-F238E27FC236}">
                <a16:creationId xmlns:a16="http://schemas.microsoft.com/office/drawing/2014/main" id="{D340C56A-5F03-4C88-AFA8-04EEC02EA49F}"/>
              </a:ext>
            </a:extLst>
          </p:cNvPr>
          <p:cNvSpPr>
            <a:spLocks noChangeArrowheads="1"/>
          </p:cNvSpPr>
          <p:nvPr/>
        </p:nvSpPr>
        <p:spPr bwMode="auto">
          <a:xfrm>
            <a:off x="3897188" y="2905795"/>
            <a:ext cx="3556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latin typeface="Arial" panose="020B0604020202020204" pitchFamily="34" charset="0"/>
              </a:rPr>
              <a:t>客户</a:t>
            </a:r>
          </a:p>
        </p:txBody>
      </p:sp>
      <p:sp>
        <p:nvSpPr>
          <p:cNvPr id="65" name="Rectangle 67">
            <a:extLst>
              <a:ext uri="{FF2B5EF4-FFF2-40B4-BE49-F238E27FC236}">
                <a16:creationId xmlns:a16="http://schemas.microsoft.com/office/drawing/2014/main" id="{040F27D2-5595-4CB6-AF01-A19C287A39CA}"/>
              </a:ext>
            </a:extLst>
          </p:cNvPr>
          <p:cNvSpPr>
            <a:spLocks noChangeArrowheads="1"/>
          </p:cNvSpPr>
          <p:nvPr/>
        </p:nvSpPr>
        <p:spPr bwMode="auto">
          <a:xfrm>
            <a:off x="5362450" y="2905795"/>
            <a:ext cx="4540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solidFill>
                  <a:srgbClr val="000000"/>
                </a:solidFill>
                <a:latin typeface="Arial" panose="020B0604020202020204" pitchFamily="34" charset="0"/>
              </a:rPr>
              <a:t>客户</a:t>
            </a:r>
            <a:r>
              <a:rPr lang="en-US" altLang="zh-CN" sz="1400">
                <a:solidFill>
                  <a:srgbClr val="000000"/>
                </a:solidFill>
                <a:latin typeface="Arial" panose="020B0604020202020204" pitchFamily="34" charset="0"/>
              </a:rPr>
              <a:t>1</a:t>
            </a:r>
            <a:endParaRPr lang="en-US" altLang="zh-CN" sz="1400">
              <a:latin typeface="Arial" panose="020B0604020202020204" pitchFamily="34" charset="0"/>
            </a:endParaRPr>
          </a:p>
        </p:txBody>
      </p:sp>
      <p:sp>
        <p:nvSpPr>
          <p:cNvPr id="66" name="Rectangle 68">
            <a:extLst>
              <a:ext uri="{FF2B5EF4-FFF2-40B4-BE49-F238E27FC236}">
                <a16:creationId xmlns:a16="http://schemas.microsoft.com/office/drawing/2014/main" id="{BF0F776E-B45E-4787-9B6C-A1D0DF2D2CDF}"/>
              </a:ext>
            </a:extLst>
          </p:cNvPr>
          <p:cNvSpPr>
            <a:spLocks noChangeArrowheads="1"/>
          </p:cNvSpPr>
          <p:nvPr/>
        </p:nvSpPr>
        <p:spPr bwMode="auto">
          <a:xfrm>
            <a:off x="3897188" y="3153445"/>
            <a:ext cx="5334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latin typeface="Arial" panose="020B0604020202020204" pitchFamily="34" charset="0"/>
              </a:rPr>
              <a:t>客户组</a:t>
            </a:r>
          </a:p>
        </p:txBody>
      </p:sp>
      <p:sp>
        <p:nvSpPr>
          <p:cNvPr id="67" name="Rectangle 69">
            <a:extLst>
              <a:ext uri="{FF2B5EF4-FFF2-40B4-BE49-F238E27FC236}">
                <a16:creationId xmlns:a16="http://schemas.microsoft.com/office/drawing/2014/main" id="{ACC67E62-EEDF-4095-9DED-C90E65740011}"/>
              </a:ext>
            </a:extLst>
          </p:cNvPr>
          <p:cNvSpPr>
            <a:spLocks noChangeArrowheads="1"/>
          </p:cNvSpPr>
          <p:nvPr/>
        </p:nvSpPr>
        <p:spPr bwMode="auto">
          <a:xfrm>
            <a:off x="4751263" y="3153445"/>
            <a:ext cx="4921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US" altLang="zh-CN" sz="1400">
                <a:solidFill>
                  <a:srgbClr val="000000"/>
                </a:solidFill>
                <a:latin typeface="Arial" panose="020B0604020202020204" pitchFamily="34" charset="0"/>
              </a:rPr>
              <a:t> </a:t>
            </a:r>
            <a:endParaRPr lang="en-US" altLang="zh-CN" sz="1400">
              <a:latin typeface="Arial" panose="020B0604020202020204" pitchFamily="34" charset="0"/>
            </a:endParaRPr>
          </a:p>
        </p:txBody>
      </p:sp>
      <p:sp>
        <p:nvSpPr>
          <p:cNvPr id="68" name="Rectangle 70">
            <a:extLst>
              <a:ext uri="{FF2B5EF4-FFF2-40B4-BE49-F238E27FC236}">
                <a16:creationId xmlns:a16="http://schemas.microsoft.com/office/drawing/2014/main" id="{4D1FE056-F29C-40B8-A58A-150B676B6CD9}"/>
              </a:ext>
            </a:extLst>
          </p:cNvPr>
          <p:cNvSpPr>
            <a:spLocks noChangeArrowheads="1"/>
          </p:cNvSpPr>
          <p:nvPr/>
        </p:nvSpPr>
        <p:spPr bwMode="auto">
          <a:xfrm>
            <a:off x="5362450" y="3153445"/>
            <a:ext cx="7112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latin typeface="Arial" panose="020B0604020202020204" pitchFamily="34" charset="0"/>
              </a:rPr>
              <a:t>国内客户</a:t>
            </a:r>
          </a:p>
        </p:txBody>
      </p:sp>
      <p:sp>
        <p:nvSpPr>
          <p:cNvPr id="69" name="Rectangle 71">
            <a:extLst>
              <a:ext uri="{FF2B5EF4-FFF2-40B4-BE49-F238E27FC236}">
                <a16:creationId xmlns:a16="http://schemas.microsoft.com/office/drawing/2014/main" id="{42912F3C-65A7-4FBC-936C-6E222A3DE6FA}"/>
              </a:ext>
            </a:extLst>
          </p:cNvPr>
          <p:cNvSpPr>
            <a:spLocks noChangeArrowheads="1"/>
          </p:cNvSpPr>
          <p:nvPr/>
        </p:nvSpPr>
        <p:spPr bwMode="auto">
          <a:xfrm>
            <a:off x="3897188" y="3399507"/>
            <a:ext cx="3556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latin typeface="Arial" panose="020B0604020202020204" pitchFamily="34" charset="0"/>
              </a:rPr>
              <a:t>国家</a:t>
            </a:r>
          </a:p>
        </p:txBody>
      </p:sp>
      <p:sp>
        <p:nvSpPr>
          <p:cNvPr id="70" name="Rectangle 72">
            <a:extLst>
              <a:ext uri="{FF2B5EF4-FFF2-40B4-BE49-F238E27FC236}">
                <a16:creationId xmlns:a16="http://schemas.microsoft.com/office/drawing/2014/main" id="{FC3E0ED5-D3FC-4EAC-A827-659EBC6C3635}"/>
              </a:ext>
            </a:extLst>
          </p:cNvPr>
          <p:cNvSpPr>
            <a:spLocks noChangeArrowheads="1"/>
          </p:cNvSpPr>
          <p:nvPr/>
        </p:nvSpPr>
        <p:spPr bwMode="auto">
          <a:xfrm>
            <a:off x="5362450" y="3399507"/>
            <a:ext cx="3556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solidFill>
                  <a:srgbClr val="000000"/>
                </a:solidFill>
                <a:latin typeface="Arial" panose="020B0604020202020204" pitchFamily="34" charset="0"/>
              </a:rPr>
              <a:t>中国</a:t>
            </a:r>
            <a:endParaRPr lang="zh-CN" altLang="en-US" sz="1400">
              <a:latin typeface="Arial" panose="020B0604020202020204" pitchFamily="34" charset="0"/>
            </a:endParaRPr>
          </a:p>
        </p:txBody>
      </p:sp>
      <p:grpSp>
        <p:nvGrpSpPr>
          <p:cNvPr id="71" name="Group 74">
            <a:extLst>
              <a:ext uri="{FF2B5EF4-FFF2-40B4-BE49-F238E27FC236}">
                <a16:creationId xmlns:a16="http://schemas.microsoft.com/office/drawing/2014/main" id="{0DC77A89-3586-472A-AF06-4E5097631EDA}"/>
              </a:ext>
            </a:extLst>
          </p:cNvPr>
          <p:cNvGrpSpPr>
            <a:grpSpLocks/>
          </p:cNvGrpSpPr>
          <p:nvPr/>
        </p:nvGrpSpPr>
        <p:grpSpPr bwMode="auto">
          <a:xfrm>
            <a:off x="7254750" y="4239295"/>
            <a:ext cx="1831975" cy="1504950"/>
            <a:chOff x="10628" y="11129"/>
            <a:chExt cx="2301" cy="1526"/>
          </a:xfrm>
        </p:grpSpPr>
        <p:sp>
          <p:nvSpPr>
            <p:cNvPr id="72" name="Freeform 75">
              <a:extLst>
                <a:ext uri="{FF2B5EF4-FFF2-40B4-BE49-F238E27FC236}">
                  <a16:creationId xmlns:a16="http://schemas.microsoft.com/office/drawing/2014/main" id="{AD154FC0-A281-4BF8-93D1-32B32CF53522}"/>
                </a:ext>
              </a:extLst>
            </p:cNvPr>
            <p:cNvSpPr>
              <a:spLocks/>
            </p:cNvSpPr>
            <p:nvPr/>
          </p:nvSpPr>
          <p:spPr bwMode="auto">
            <a:xfrm>
              <a:off x="10628" y="11548"/>
              <a:ext cx="1674" cy="1107"/>
            </a:xfrm>
            <a:custGeom>
              <a:avLst/>
              <a:gdLst>
                <a:gd name="T0" fmla="*/ 1674 w 1674"/>
                <a:gd name="T1" fmla="*/ 0 h 1107"/>
                <a:gd name="T2" fmla="*/ 0 w 1674"/>
                <a:gd name="T3" fmla="*/ 1107 h 1107"/>
                <a:gd name="T4" fmla="*/ 1674 w 1674"/>
                <a:gd name="T5" fmla="*/ 1107 h 1107"/>
                <a:gd name="T6" fmla="*/ 1674 w 1674"/>
                <a:gd name="T7" fmla="*/ 0 h 110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74" h="1107">
                  <a:moveTo>
                    <a:pt x="1674" y="0"/>
                  </a:moveTo>
                  <a:lnTo>
                    <a:pt x="0" y="1107"/>
                  </a:lnTo>
                  <a:lnTo>
                    <a:pt x="1674" y="1107"/>
                  </a:lnTo>
                  <a:lnTo>
                    <a:pt x="1674" y="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76">
              <a:extLst>
                <a:ext uri="{FF2B5EF4-FFF2-40B4-BE49-F238E27FC236}">
                  <a16:creationId xmlns:a16="http://schemas.microsoft.com/office/drawing/2014/main" id="{A1D564E7-E47F-4B71-9683-BC0C6747FB57}"/>
                </a:ext>
              </a:extLst>
            </p:cNvPr>
            <p:cNvSpPr>
              <a:spLocks/>
            </p:cNvSpPr>
            <p:nvPr/>
          </p:nvSpPr>
          <p:spPr bwMode="auto">
            <a:xfrm>
              <a:off x="10628" y="11548"/>
              <a:ext cx="1674" cy="1107"/>
            </a:xfrm>
            <a:custGeom>
              <a:avLst/>
              <a:gdLst>
                <a:gd name="T0" fmla="*/ 0 w 1674"/>
                <a:gd name="T1" fmla="*/ 1107 h 1107"/>
                <a:gd name="T2" fmla="*/ 1674 w 1674"/>
                <a:gd name="T3" fmla="*/ 0 h 1107"/>
                <a:gd name="T4" fmla="*/ 0 w 1674"/>
                <a:gd name="T5" fmla="*/ 0 h 1107"/>
                <a:gd name="T6" fmla="*/ 0 w 1674"/>
                <a:gd name="T7" fmla="*/ 1107 h 110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74" h="1107">
                  <a:moveTo>
                    <a:pt x="0" y="1107"/>
                  </a:moveTo>
                  <a:lnTo>
                    <a:pt x="1674" y="0"/>
                  </a:lnTo>
                  <a:lnTo>
                    <a:pt x="0" y="0"/>
                  </a:lnTo>
                  <a:lnTo>
                    <a:pt x="0" y="11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Rectangle 77">
              <a:extLst>
                <a:ext uri="{FF2B5EF4-FFF2-40B4-BE49-F238E27FC236}">
                  <a16:creationId xmlns:a16="http://schemas.microsoft.com/office/drawing/2014/main" id="{189B7A53-7847-4427-BC6C-B5DBB35CA19C}"/>
                </a:ext>
              </a:extLst>
            </p:cNvPr>
            <p:cNvSpPr>
              <a:spLocks noChangeArrowheads="1"/>
            </p:cNvSpPr>
            <p:nvPr/>
          </p:nvSpPr>
          <p:spPr bwMode="auto">
            <a:xfrm>
              <a:off x="10836" y="11687"/>
              <a:ext cx="1264" cy="827"/>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75" name="Freeform 78">
              <a:extLst>
                <a:ext uri="{FF2B5EF4-FFF2-40B4-BE49-F238E27FC236}">
                  <a16:creationId xmlns:a16="http://schemas.microsoft.com/office/drawing/2014/main" id="{55566E83-CC37-4363-9791-8FE4D2EE0552}"/>
                </a:ext>
              </a:extLst>
            </p:cNvPr>
            <p:cNvSpPr>
              <a:spLocks/>
            </p:cNvSpPr>
            <p:nvPr/>
          </p:nvSpPr>
          <p:spPr bwMode="auto">
            <a:xfrm>
              <a:off x="12302" y="12170"/>
              <a:ext cx="627" cy="485"/>
            </a:xfrm>
            <a:custGeom>
              <a:avLst/>
              <a:gdLst>
                <a:gd name="T0" fmla="*/ 0 w 627"/>
                <a:gd name="T1" fmla="*/ 416 h 485"/>
                <a:gd name="T2" fmla="*/ 0 w 627"/>
                <a:gd name="T3" fmla="*/ 485 h 485"/>
                <a:gd name="T4" fmla="*/ 627 w 627"/>
                <a:gd name="T5" fmla="*/ 69 h 485"/>
                <a:gd name="T6" fmla="*/ 627 w 627"/>
                <a:gd name="T7" fmla="*/ 0 h 485"/>
                <a:gd name="T8" fmla="*/ 0 w 627"/>
                <a:gd name="T9" fmla="*/ 416 h 4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7" h="485">
                  <a:moveTo>
                    <a:pt x="0" y="416"/>
                  </a:moveTo>
                  <a:lnTo>
                    <a:pt x="0" y="485"/>
                  </a:lnTo>
                  <a:lnTo>
                    <a:pt x="627" y="69"/>
                  </a:lnTo>
                  <a:lnTo>
                    <a:pt x="627" y="0"/>
                  </a:lnTo>
                  <a:lnTo>
                    <a:pt x="0" y="416"/>
                  </a:lnTo>
                  <a:close/>
                </a:path>
              </a:pathLst>
            </a:custGeom>
            <a:solidFill>
              <a:srgbClr val="6E004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79">
              <a:extLst>
                <a:ext uri="{FF2B5EF4-FFF2-40B4-BE49-F238E27FC236}">
                  <a16:creationId xmlns:a16="http://schemas.microsoft.com/office/drawing/2014/main" id="{23AF47E6-2F09-429F-92D8-5F4B6BBD5D80}"/>
                </a:ext>
              </a:extLst>
            </p:cNvPr>
            <p:cNvSpPr>
              <a:spLocks/>
            </p:cNvSpPr>
            <p:nvPr/>
          </p:nvSpPr>
          <p:spPr bwMode="auto">
            <a:xfrm>
              <a:off x="12513" y="11340"/>
              <a:ext cx="416" cy="1104"/>
            </a:xfrm>
            <a:custGeom>
              <a:avLst/>
              <a:gdLst>
                <a:gd name="T0" fmla="*/ 0 w 416"/>
                <a:gd name="T1" fmla="*/ 1104 h 1104"/>
                <a:gd name="T2" fmla="*/ 0 w 416"/>
                <a:gd name="T3" fmla="*/ 275 h 1104"/>
                <a:gd name="T4" fmla="*/ 416 w 416"/>
                <a:gd name="T5" fmla="*/ 0 h 1104"/>
                <a:gd name="T6" fmla="*/ 416 w 416"/>
                <a:gd name="T7" fmla="*/ 827 h 1104"/>
                <a:gd name="T8" fmla="*/ 0 w 416"/>
                <a:gd name="T9" fmla="*/ 1104 h 11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6" h="1104">
                  <a:moveTo>
                    <a:pt x="0" y="1104"/>
                  </a:moveTo>
                  <a:lnTo>
                    <a:pt x="0" y="275"/>
                  </a:lnTo>
                  <a:lnTo>
                    <a:pt x="416" y="0"/>
                  </a:lnTo>
                  <a:lnTo>
                    <a:pt x="416" y="827"/>
                  </a:lnTo>
                  <a:lnTo>
                    <a:pt x="0" y="1104"/>
                  </a:lnTo>
                  <a:close/>
                </a:path>
              </a:pathLst>
            </a:custGeom>
            <a:solidFill>
              <a:srgbClr val="6E004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80">
              <a:extLst>
                <a:ext uri="{FF2B5EF4-FFF2-40B4-BE49-F238E27FC236}">
                  <a16:creationId xmlns:a16="http://schemas.microsoft.com/office/drawing/2014/main" id="{74BE164D-9D81-40F7-9F78-D44CA5B25929}"/>
                </a:ext>
              </a:extLst>
            </p:cNvPr>
            <p:cNvSpPr>
              <a:spLocks/>
            </p:cNvSpPr>
            <p:nvPr/>
          </p:nvSpPr>
          <p:spPr bwMode="auto">
            <a:xfrm>
              <a:off x="12302" y="11548"/>
              <a:ext cx="208" cy="1107"/>
            </a:xfrm>
            <a:custGeom>
              <a:avLst/>
              <a:gdLst>
                <a:gd name="T0" fmla="*/ 0 w 208"/>
                <a:gd name="T1" fmla="*/ 0 h 1107"/>
                <a:gd name="T2" fmla="*/ 0 w 208"/>
                <a:gd name="T3" fmla="*/ 1107 h 1107"/>
                <a:gd name="T4" fmla="*/ 208 w 208"/>
                <a:gd name="T5" fmla="*/ 899 h 1107"/>
                <a:gd name="T6" fmla="*/ 208 w 208"/>
                <a:gd name="T7" fmla="*/ 70 h 1107"/>
                <a:gd name="T8" fmla="*/ 0 w 208"/>
                <a:gd name="T9" fmla="*/ 0 h 11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 h="1107">
                  <a:moveTo>
                    <a:pt x="0" y="0"/>
                  </a:moveTo>
                  <a:lnTo>
                    <a:pt x="0" y="1107"/>
                  </a:lnTo>
                  <a:lnTo>
                    <a:pt x="208" y="899"/>
                  </a:lnTo>
                  <a:lnTo>
                    <a:pt x="208" y="70"/>
                  </a:lnTo>
                  <a:lnTo>
                    <a:pt x="0" y="0"/>
                  </a:lnTo>
                  <a:close/>
                </a:path>
              </a:pathLst>
            </a:custGeom>
            <a:solidFill>
              <a:srgbClr val="D9319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81">
              <a:extLst>
                <a:ext uri="{FF2B5EF4-FFF2-40B4-BE49-F238E27FC236}">
                  <a16:creationId xmlns:a16="http://schemas.microsoft.com/office/drawing/2014/main" id="{2205B30C-B5B3-4A0B-8EBF-3B62A1A6469F}"/>
                </a:ext>
              </a:extLst>
            </p:cNvPr>
            <p:cNvSpPr>
              <a:spLocks/>
            </p:cNvSpPr>
            <p:nvPr/>
          </p:nvSpPr>
          <p:spPr bwMode="auto">
            <a:xfrm>
              <a:off x="12302" y="11129"/>
              <a:ext cx="627" cy="486"/>
            </a:xfrm>
            <a:custGeom>
              <a:avLst/>
              <a:gdLst>
                <a:gd name="T0" fmla="*/ 0 w 627"/>
                <a:gd name="T1" fmla="*/ 416 h 486"/>
                <a:gd name="T2" fmla="*/ 627 w 627"/>
                <a:gd name="T3" fmla="*/ 0 h 486"/>
                <a:gd name="T4" fmla="*/ 627 w 627"/>
                <a:gd name="T5" fmla="*/ 208 h 486"/>
                <a:gd name="T6" fmla="*/ 208 w 627"/>
                <a:gd name="T7" fmla="*/ 486 h 486"/>
                <a:gd name="T8" fmla="*/ 0 w 627"/>
                <a:gd name="T9" fmla="*/ 416 h 4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7" h="486">
                  <a:moveTo>
                    <a:pt x="0" y="416"/>
                  </a:moveTo>
                  <a:lnTo>
                    <a:pt x="627" y="0"/>
                  </a:lnTo>
                  <a:lnTo>
                    <a:pt x="627" y="208"/>
                  </a:lnTo>
                  <a:lnTo>
                    <a:pt x="208" y="486"/>
                  </a:lnTo>
                  <a:lnTo>
                    <a:pt x="0" y="416"/>
                  </a:lnTo>
                  <a:close/>
                </a:path>
              </a:pathLst>
            </a:custGeom>
            <a:solidFill>
              <a:srgbClr val="D4278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82">
              <a:extLst>
                <a:ext uri="{FF2B5EF4-FFF2-40B4-BE49-F238E27FC236}">
                  <a16:creationId xmlns:a16="http://schemas.microsoft.com/office/drawing/2014/main" id="{5745C8F9-EAF0-4DDE-A6E3-5E5A8C6D4477}"/>
                </a:ext>
              </a:extLst>
            </p:cNvPr>
            <p:cNvSpPr>
              <a:spLocks/>
            </p:cNvSpPr>
            <p:nvPr/>
          </p:nvSpPr>
          <p:spPr bwMode="auto">
            <a:xfrm>
              <a:off x="10945" y="11129"/>
              <a:ext cx="1657" cy="281"/>
            </a:xfrm>
            <a:custGeom>
              <a:avLst/>
              <a:gdLst>
                <a:gd name="T0" fmla="*/ 0 w 1657"/>
                <a:gd name="T1" fmla="*/ 281 h 281"/>
                <a:gd name="T2" fmla="*/ 1245 w 1657"/>
                <a:gd name="T3" fmla="*/ 281 h 281"/>
                <a:gd name="T4" fmla="*/ 1657 w 1657"/>
                <a:gd name="T5" fmla="*/ 0 h 281"/>
                <a:gd name="T6" fmla="*/ 413 w 1657"/>
                <a:gd name="T7" fmla="*/ 0 h 281"/>
                <a:gd name="T8" fmla="*/ 0 w 1657"/>
                <a:gd name="T9" fmla="*/ 281 h 2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57" h="281">
                  <a:moveTo>
                    <a:pt x="0" y="281"/>
                  </a:moveTo>
                  <a:lnTo>
                    <a:pt x="1245" y="281"/>
                  </a:lnTo>
                  <a:lnTo>
                    <a:pt x="1657" y="0"/>
                  </a:lnTo>
                  <a:lnTo>
                    <a:pt x="413" y="0"/>
                  </a:lnTo>
                  <a:lnTo>
                    <a:pt x="0" y="281"/>
                  </a:lnTo>
                  <a:close/>
                </a:path>
              </a:pathLst>
            </a:custGeom>
            <a:solidFill>
              <a:srgbClr val="F95A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83">
              <a:extLst>
                <a:ext uri="{FF2B5EF4-FFF2-40B4-BE49-F238E27FC236}">
                  <a16:creationId xmlns:a16="http://schemas.microsoft.com/office/drawing/2014/main" id="{3374325F-BD04-4D21-94D6-A568ECD63C92}"/>
                </a:ext>
              </a:extLst>
            </p:cNvPr>
            <p:cNvSpPr>
              <a:spLocks/>
            </p:cNvSpPr>
            <p:nvPr/>
          </p:nvSpPr>
          <p:spPr bwMode="auto">
            <a:xfrm>
              <a:off x="10628" y="11129"/>
              <a:ext cx="733" cy="419"/>
            </a:xfrm>
            <a:custGeom>
              <a:avLst/>
              <a:gdLst>
                <a:gd name="T0" fmla="*/ 0 w 733"/>
                <a:gd name="T1" fmla="*/ 419 h 419"/>
                <a:gd name="T2" fmla="*/ 314 w 733"/>
                <a:gd name="T3" fmla="*/ 278 h 419"/>
                <a:gd name="T4" fmla="*/ 733 w 733"/>
                <a:gd name="T5" fmla="*/ 0 h 419"/>
                <a:gd name="T6" fmla="*/ 627 w 733"/>
                <a:gd name="T7" fmla="*/ 0 h 419"/>
                <a:gd name="T8" fmla="*/ 0 w 733"/>
                <a:gd name="T9" fmla="*/ 419 h 4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3" h="419">
                  <a:moveTo>
                    <a:pt x="0" y="419"/>
                  </a:moveTo>
                  <a:lnTo>
                    <a:pt x="314" y="278"/>
                  </a:lnTo>
                  <a:lnTo>
                    <a:pt x="733" y="0"/>
                  </a:lnTo>
                  <a:lnTo>
                    <a:pt x="627" y="0"/>
                  </a:lnTo>
                  <a:lnTo>
                    <a:pt x="0" y="419"/>
                  </a:lnTo>
                  <a:close/>
                </a:path>
              </a:pathLst>
            </a:custGeom>
            <a:solidFill>
              <a:srgbClr val="FDC0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84">
              <a:extLst>
                <a:ext uri="{FF2B5EF4-FFF2-40B4-BE49-F238E27FC236}">
                  <a16:creationId xmlns:a16="http://schemas.microsoft.com/office/drawing/2014/main" id="{44B87602-7DF5-4C93-B73C-3A48A2EFE890}"/>
                </a:ext>
              </a:extLst>
            </p:cNvPr>
            <p:cNvSpPr>
              <a:spLocks/>
            </p:cNvSpPr>
            <p:nvPr/>
          </p:nvSpPr>
          <p:spPr bwMode="auto">
            <a:xfrm>
              <a:off x="12196" y="11129"/>
              <a:ext cx="733" cy="419"/>
            </a:xfrm>
            <a:custGeom>
              <a:avLst/>
              <a:gdLst>
                <a:gd name="T0" fmla="*/ 106 w 733"/>
                <a:gd name="T1" fmla="*/ 419 h 419"/>
                <a:gd name="T2" fmla="*/ 0 w 733"/>
                <a:gd name="T3" fmla="*/ 278 h 419"/>
                <a:gd name="T4" fmla="*/ 419 w 733"/>
                <a:gd name="T5" fmla="*/ 0 h 419"/>
                <a:gd name="T6" fmla="*/ 733 w 733"/>
                <a:gd name="T7" fmla="*/ 0 h 419"/>
                <a:gd name="T8" fmla="*/ 106 w 733"/>
                <a:gd name="T9" fmla="*/ 419 h 4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3" h="419">
                  <a:moveTo>
                    <a:pt x="106" y="419"/>
                  </a:moveTo>
                  <a:lnTo>
                    <a:pt x="0" y="278"/>
                  </a:lnTo>
                  <a:lnTo>
                    <a:pt x="419" y="0"/>
                  </a:lnTo>
                  <a:lnTo>
                    <a:pt x="733" y="0"/>
                  </a:lnTo>
                  <a:lnTo>
                    <a:pt x="106" y="419"/>
                  </a:lnTo>
                  <a:close/>
                </a:path>
              </a:pathLst>
            </a:custGeom>
            <a:solidFill>
              <a:srgbClr val="B5006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85">
              <a:extLst>
                <a:ext uri="{FF2B5EF4-FFF2-40B4-BE49-F238E27FC236}">
                  <a16:creationId xmlns:a16="http://schemas.microsoft.com/office/drawing/2014/main" id="{BD16E8E1-890E-4FAB-A9C0-C05C02266466}"/>
                </a:ext>
              </a:extLst>
            </p:cNvPr>
            <p:cNvSpPr>
              <a:spLocks/>
            </p:cNvSpPr>
            <p:nvPr/>
          </p:nvSpPr>
          <p:spPr bwMode="auto">
            <a:xfrm>
              <a:off x="10628" y="11410"/>
              <a:ext cx="1674" cy="138"/>
            </a:xfrm>
            <a:custGeom>
              <a:avLst/>
              <a:gdLst>
                <a:gd name="T0" fmla="*/ 0 w 1674"/>
                <a:gd name="T1" fmla="*/ 138 h 138"/>
                <a:gd name="T2" fmla="*/ 314 w 1674"/>
                <a:gd name="T3" fmla="*/ 0 h 138"/>
                <a:gd name="T4" fmla="*/ 1571 w 1674"/>
                <a:gd name="T5" fmla="*/ 0 h 138"/>
                <a:gd name="T6" fmla="*/ 1674 w 1674"/>
                <a:gd name="T7" fmla="*/ 138 h 138"/>
                <a:gd name="T8" fmla="*/ 0 w 1674"/>
                <a:gd name="T9" fmla="*/ 138 h 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74" h="138">
                  <a:moveTo>
                    <a:pt x="0" y="138"/>
                  </a:moveTo>
                  <a:lnTo>
                    <a:pt x="314" y="0"/>
                  </a:lnTo>
                  <a:lnTo>
                    <a:pt x="1571" y="0"/>
                  </a:lnTo>
                  <a:lnTo>
                    <a:pt x="1674" y="138"/>
                  </a:lnTo>
                  <a:lnTo>
                    <a:pt x="0" y="138"/>
                  </a:lnTo>
                  <a:close/>
                </a:path>
              </a:pathLst>
            </a:custGeom>
            <a:solidFill>
              <a:srgbClr val="D9319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86">
              <a:extLst>
                <a:ext uri="{FF2B5EF4-FFF2-40B4-BE49-F238E27FC236}">
                  <a16:creationId xmlns:a16="http://schemas.microsoft.com/office/drawing/2014/main" id="{BCE5AD6D-AEBE-4DD9-83BC-04726C82E3EC}"/>
                </a:ext>
              </a:extLst>
            </p:cNvPr>
            <p:cNvSpPr>
              <a:spLocks/>
            </p:cNvSpPr>
            <p:nvPr/>
          </p:nvSpPr>
          <p:spPr bwMode="auto">
            <a:xfrm>
              <a:off x="10628" y="11534"/>
              <a:ext cx="1674" cy="1110"/>
            </a:xfrm>
            <a:custGeom>
              <a:avLst/>
              <a:gdLst>
                <a:gd name="T0" fmla="*/ 1674 w 1674"/>
                <a:gd name="T1" fmla="*/ 0 h 1110"/>
                <a:gd name="T2" fmla="*/ 0 w 1674"/>
                <a:gd name="T3" fmla="*/ 1110 h 1110"/>
                <a:gd name="T4" fmla="*/ 1674 w 1674"/>
                <a:gd name="T5" fmla="*/ 1110 h 1110"/>
                <a:gd name="T6" fmla="*/ 1674 w 1674"/>
                <a:gd name="T7" fmla="*/ 0 h 1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74" h="1110">
                  <a:moveTo>
                    <a:pt x="1674" y="0"/>
                  </a:moveTo>
                  <a:lnTo>
                    <a:pt x="0" y="1110"/>
                  </a:lnTo>
                  <a:lnTo>
                    <a:pt x="1674" y="1110"/>
                  </a:lnTo>
                  <a:lnTo>
                    <a:pt x="1674" y="0"/>
                  </a:lnTo>
                  <a:close/>
                </a:path>
              </a:pathLst>
            </a:custGeom>
            <a:solidFill>
              <a:srgbClr val="6E004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87">
              <a:extLst>
                <a:ext uri="{FF2B5EF4-FFF2-40B4-BE49-F238E27FC236}">
                  <a16:creationId xmlns:a16="http://schemas.microsoft.com/office/drawing/2014/main" id="{8EAAA594-D9AD-43B1-8941-FB1B1D498D2C}"/>
                </a:ext>
              </a:extLst>
            </p:cNvPr>
            <p:cNvSpPr>
              <a:spLocks/>
            </p:cNvSpPr>
            <p:nvPr/>
          </p:nvSpPr>
          <p:spPr bwMode="auto">
            <a:xfrm>
              <a:off x="10628" y="11534"/>
              <a:ext cx="1674" cy="1110"/>
            </a:xfrm>
            <a:custGeom>
              <a:avLst/>
              <a:gdLst>
                <a:gd name="T0" fmla="*/ 0 w 1674"/>
                <a:gd name="T1" fmla="*/ 1110 h 1110"/>
                <a:gd name="T2" fmla="*/ 1674 w 1674"/>
                <a:gd name="T3" fmla="*/ 0 h 1110"/>
                <a:gd name="T4" fmla="*/ 0 w 1674"/>
                <a:gd name="T5" fmla="*/ 0 h 1110"/>
                <a:gd name="T6" fmla="*/ 0 w 1674"/>
                <a:gd name="T7" fmla="*/ 1110 h 11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74" h="1110">
                  <a:moveTo>
                    <a:pt x="0" y="1110"/>
                  </a:moveTo>
                  <a:lnTo>
                    <a:pt x="1674" y="0"/>
                  </a:lnTo>
                  <a:lnTo>
                    <a:pt x="0" y="0"/>
                  </a:lnTo>
                  <a:lnTo>
                    <a:pt x="0" y="1110"/>
                  </a:lnTo>
                  <a:close/>
                </a:path>
              </a:pathLst>
            </a:custGeom>
            <a:solidFill>
              <a:srgbClr val="F95A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Rectangle 88">
              <a:extLst>
                <a:ext uri="{FF2B5EF4-FFF2-40B4-BE49-F238E27FC236}">
                  <a16:creationId xmlns:a16="http://schemas.microsoft.com/office/drawing/2014/main" id="{4E956A56-9563-4239-918B-CF3D603E902B}"/>
                </a:ext>
              </a:extLst>
            </p:cNvPr>
            <p:cNvSpPr>
              <a:spLocks noChangeArrowheads="1"/>
            </p:cNvSpPr>
            <p:nvPr/>
          </p:nvSpPr>
          <p:spPr bwMode="auto">
            <a:xfrm>
              <a:off x="10820" y="11670"/>
              <a:ext cx="1254" cy="832"/>
            </a:xfrm>
            <a:prstGeom prst="rect">
              <a:avLst/>
            </a:prstGeom>
            <a:solidFill>
              <a:srgbClr val="DC008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sp>
        <p:nvSpPr>
          <p:cNvPr id="86" name="Rectangle 89">
            <a:extLst>
              <a:ext uri="{FF2B5EF4-FFF2-40B4-BE49-F238E27FC236}">
                <a16:creationId xmlns:a16="http://schemas.microsoft.com/office/drawing/2014/main" id="{36FD6EA9-26F2-400E-8221-68C7A6DB6AA8}"/>
              </a:ext>
            </a:extLst>
          </p:cNvPr>
          <p:cNvSpPr>
            <a:spLocks noChangeArrowheads="1"/>
          </p:cNvSpPr>
          <p:nvPr/>
        </p:nvSpPr>
        <p:spPr bwMode="auto">
          <a:xfrm>
            <a:off x="7507163" y="4848895"/>
            <a:ext cx="3556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solidFill>
                  <a:srgbClr val="FFFFFF"/>
                </a:solidFill>
                <a:latin typeface="Arial" panose="020B0604020202020204" pitchFamily="34" charset="0"/>
              </a:rPr>
              <a:t>收入</a:t>
            </a:r>
            <a:endParaRPr lang="zh-CN" altLang="en-US" sz="1400">
              <a:latin typeface="Arial" panose="020B0604020202020204" pitchFamily="34" charset="0"/>
            </a:endParaRPr>
          </a:p>
        </p:txBody>
      </p:sp>
      <p:sp>
        <p:nvSpPr>
          <p:cNvPr id="87" name="Rectangle 90">
            <a:extLst>
              <a:ext uri="{FF2B5EF4-FFF2-40B4-BE49-F238E27FC236}">
                <a16:creationId xmlns:a16="http://schemas.microsoft.com/office/drawing/2014/main" id="{EFFB8650-DDCE-48BC-B053-921925EBC442}"/>
              </a:ext>
            </a:extLst>
          </p:cNvPr>
          <p:cNvSpPr>
            <a:spLocks noChangeArrowheads="1"/>
          </p:cNvSpPr>
          <p:nvPr/>
        </p:nvSpPr>
        <p:spPr bwMode="auto">
          <a:xfrm>
            <a:off x="8353300" y="5055270"/>
            <a:ext cx="4921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US" altLang="zh-CN" sz="1400">
                <a:solidFill>
                  <a:srgbClr val="FFFFFF"/>
                </a:solidFill>
                <a:latin typeface="Arial" panose="020B0604020202020204" pitchFamily="34" charset="0"/>
              </a:rPr>
              <a:t>.</a:t>
            </a:r>
            <a:endParaRPr lang="en-US" altLang="zh-CN" sz="1400">
              <a:latin typeface="Arial" panose="020B0604020202020204" pitchFamily="34" charset="0"/>
            </a:endParaRPr>
          </a:p>
        </p:txBody>
      </p:sp>
      <p:sp>
        <p:nvSpPr>
          <p:cNvPr id="88" name="Rectangle 91">
            <a:extLst>
              <a:ext uri="{FF2B5EF4-FFF2-40B4-BE49-F238E27FC236}">
                <a16:creationId xmlns:a16="http://schemas.microsoft.com/office/drawing/2014/main" id="{854DD508-8555-4CA3-A3FA-8AF77AB72F69}"/>
              </a:ext>
            </a:extLst>
          </p:cNvPr>
          <p:cNvSpPr>
            <a:spLocks noChangeArrowheads="1"/>
          </p:cNvSpPr>
          <p:nvPr/>
        </p:nvSpPr>
        <p:spPr bwMode="auto">
          <a:xfrm>
            <a:off x="7900640" y="5267995"/>
            <a:ext cx="3556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dirty="0">
                <a:solidFill>
                  <a:srgbClr val="FFFFFF"/>
                </a:solidFill>
                <a:latin typeface="Arial" panose="020B0604020202020204" pitchFamily="34" charset="0"/>
              </a:rPr>
              <a:t>成本</a:t>
            </a:r>
            <a:endParaRPr lang="zh-CN" altLang="en-US" sz="1400" dirty="0">
              <a:latin typeface="Arial" panose="020B0604020202020204" pitchFamily="34" charset="0"/>
            </a:endParaRPr>
          </a:p>
        </p:txBody>
      </p:sp>
      <p:sp>
        <p:nvSpPr>
          <p:cNvPr id="89" name="Rectangle 92">
            <a:extLst>
              <a:ext uri="{FF2B5EF4-FFF2-40B4-BE49-F238E27FC236}">
                <a16:creationId xmlns:a16="http://schemas.microsoft.com/office/drawing/2014/main" id="{62EA8BAA-92CF-4D6C-BDCC-B8B50DB13CA4}"/>
              </a:ext>
            </a:extLst>
          </p:cNvPr>
          <p:cNvSpPr>
            <a:spLocks noChangeArrowheads="1"/>
          </p:cNvSpPr>
          <p:nvPr/>
        </p:nvSpPr>
        <p:spPr bwMode="auto">
          <a:xfrm>
            <a:off x="3897188" y="4631407"/>
            <a:ext cx="3556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latin typeface="Arial" panose="020B0604020202020204" pitchFamily="34" charset="0"/>
              </a:rPr>
              <a:t>收入</a:t>
            </a:r>
          </a:p>
        </p:txBody>
      </p:sp>
      <p:sp>
        <p:nvSpPr>
          <p:cNvPr id="90" name="Rectangle 93">
            <a:extLst>
              <a:ext uri="{FF2B5EF4-FFF2-40B4-BE49-F238E27FC236}">
                <a16:creationId xmlns:a16="http://schemas.microsoft.com/office/drawing/2014/main" id="{27504A7B-E3E5-430B-9018-681DA1B5F2BB}"/>
              </a:ext>
            </a:extLst>
          </p:cNvPr>
          <p:cNvSpPr>
            <a:spLocks noChangeArrowheads="1"/>
          </p:cNvSpPr>
          <p:nvPr/>
        </p:nvSpPr>
        <p:spPr bwMode="auto">
          <a:xfrm>
            <a:off x="5362450" y="4631407"/>
            <a:ext cx="3937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US" altLang="zh-CN" sz="1400">
                <a:solidFill>
                  <a:srgbClr val="000000"/>
                </a:solidFill>
                <a:latin typeface="Arial" panose="020B0604020202020204" pitchFamily="34" charset="0"/>
              </a:rPr>
              <a:t>1000</a:t>
            </a:r>
            <a:endParaRPr lang="en-US" altLang="zh-CN" sz="1400">
              <a:latin typeface="Arial" panose="020B0604020202020204" pitchFamily="34" charset="0"/>
            </a:endParaRPr>
          </a:p>
        </p:txBody>
      </p:sp>
      <p:sp>
        <p:nvSpPr>
          <p:cNvPr id="91" name="Rectangle 94">
            <a:extLst>
              <a:ext uri="{FF2B5EF4-FFF2-40B4-BE49-F238E27FC236}">
                <a16:creationId xmlns:a16="http://schemas.microsoft.com/office/drawing/2014/main" id="{082B1C80-889C-4430-BF23-AD2136F15ECB}"/>
              </a:ext>
            </a:extLst>
          </p:cNvPr>
          <p:cNvSpPr>
            <a:spLocks noChangeArrowheads="1"/>
          </p:cNvSpPr>
          <p:nvPr/>
        </p:nvSpPr>
        <p:spPr bwMode="auto">
          <a:xfrm>
            <a:off x="3897188" y="4875882"/>
            <a:ext cx="7112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latin typeface="Arial" panose="020B0604020202020204" pitchFamily="34" charset="0"/>
              </a:rPr>
              <a:t>销售折扣</a:t>
            </a:r>
          </a:p>
        </p:txBody>
      </p:sp>
      <p:sp>
        <p:nvSpPr>
          <p:cNvPr id="92" name="Rectangle 95">
            <a:extLst>
              <a:ext uri="{FF2B5EF4-FFF2-40B4-BE49-F238E27FC236}">
                <a16:creationId xmlns:a16="http://schemas.microsoft.com/office/drawing/2014/main" id="{E07AF8D9-3FA4-4473-BFB1-3D0FF4AB8E10}"/>
              </a:ext>
            </a:extLst>
          </p:cNvPr>
          <p:cNvSpPr>
            <a:spLocks noChangeArrowheads="1"/>
          </p:cNvSpPr>
          <p:nvPr/>
        </p:nvSpPr>
        <p:spPr bwMode="auto">
          <a:xfrm>
            <a:off x="5362450" y="4875882"/>
            <a:ext cx="29527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US" altLang="zh-CN" sz="1400">
                <a:solidFill>
                  <a:srgbClr val="000000"/>
                </a:solidFill>
                <a:latin typeface="Arial" panose="020B0604020202020204" pitchFamily="34" charset="0"/>
              </a:rPr>
              <a:t>100</a:t>
            </a:r>
            <a:endParaRPr lang="en-US" altLang="zh-CN" sz="1400">
              <a:latin typeface="Arial" panose="020B0604020202020204" pitchFamily="34" charset="0"/>
            </a:endParaRPr>
          </a:p>
        </p:txBody>
      </p:sp>
      <p:sp>
        <p:nvSpPr>
          <p:cNvPr id="93" name="Rectangle 96">
            <a:extLst>
              <a:ext uri="{FF2B5EF4-FFF2-40B4-BE49-F238E27FC236}">
                <a16:creationId xmlns:a16="http://schemas.microsoft.com/office/drawing/2014/main" id="{32544A8F-80D9-4C0C-A01A-0E4C5758E3C6}"/>
              </a:ext>
            </a:extLst>
          </p:cNvPr>
          <p:cNvSpPr>
            <a:spLocks noChangeArrowheads="1"/>
          </p:cNvSpPr>
          <p:nvPr/>
        </p:nvSpPr>
        <p:spPr bwMode="auto">
          <a:xfrm>
            <a:off x="3897188" y="5125120"/>
            <a:ext cx="7112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latin typeface="Arial" panose="020B0604020202020204" pitchFamily="34" charset="0"/>
              </a:rPr>
              <a:t>预期运费</a:t>
            </a:r>
          </a:p>
        </p:txBody>
      </p:sp>
      <p:sp>
        <p:nvSpPr>
          <p:cNvPr id="94" name="Rectangle 97">
            <a:extLst>
              <a:ext uri="{FF2B5EF4-FFF2-40B4-BE49-F238E27FC236}">
                <a16:creationId xmlns:a16="http://schemas.microsoft.com/office/drawing/2014/main" id="{B8BDD457-6F85-40F5-A449-CD66955EB395}"/>
              </a:ext>
            </a:extLst>
          </p:cNvPr>
          <p:cNvSpPr>
            <a:spLocks noChangeArrowheads="1"/>
          </p:cNvSpPr>
          <p:nvPr/>
        </p:nvSpPr>
        <p:spPr bwMode="auto">
          <a:xfrm>
            <a:off x="5362450" y="5125120"/>
            <a:ext cx="29527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US" altLang="zh-CN" sz="1400">
                <a:solidFill>
                  <a:srgbClr val="000000"/>
                </a:solidFill>
                <a:latin typeface="Arial" panose="020B0604020202020204" pitchFamily="34" charset="0"/>
              </a:rPr>
              <a:t>150</a:t>
            </a:r>
            <a:endParaRPr lang="en-US" altLang="zh-CN" sz="1400">
              <a:latin typeface="Arial" panose="020B0604020202020204" pitchFamily="34" charset="0"/>
            </a:endParaRPr>
          </a:p>
        </p:txBody>
      </p:sp>
      <p:sp>
        <p:nvSpPr>
          <p:cNvPr id="95" name="Rectangle 98">
            <a:extLst>
              <a:ext uri="{FF2B5EF4-FFF2-40B4-BE49-F238E27FC236}">
                <a16:creationId xmlns:a16="http://schemas.microsoft.com/office/drawing/2014/main" id="{DE866D48-143B-4BE5-9212-EC6570156B1A}"/>
              </a:ext>
            </a:extLst>
          </p:cNvPr>
          <p:cNvSpPr>
            <a:spLocks noChangeArrowheads="1"/>
          </p:cNvSpPr>
          <p:nvPr/>
        </p:nvSpPr>
        <p:spPr bwMode="auto">
          <a:xfrm>
            <a:off x="3897188" y="5369595"/>
            <a:ext cx="7112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latin typeface="Arial" panose="020B0604020202020204" pitchFamily="34" charset="0"/>
              </a:rPr>
              <a:t>销售成本</a:t>
            </a:r>
          </a:p>
        </p:txBody>
      </p:sp>
      <p:sp>
        <p:nvSpPr>
          <p:cNvPr id="96" name="Rectangle 99">
            <a:extLst>
              <a:ext uri="{FF2B5EF4-FFF2-40B4-BE49-F238E27FC236}">
                <a16:creationId xmlns:a16="http://schemas.microsoft.com/office/drawing/2014/main" id="{9F54D217-CE7F-4473-8E2D-4F2884E173D1}"/>
              </a:ext>
            </a:extLst>
          </p:cNvPr>
          <p:cNvSpPr>
            <a:spLocks noChangeArrowheads="1"/>
          </p:cNvSpPr>
          <p:nvPr/>
        </p:nvSpPr>
        <p:spPr bwMode="auto">
          <a:xfrm>
            <a:off x="5362450" y="5369595"/>
            <a:ext cx="29527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US" altLang="zh-CN" sz="1400">
                <a:solidFill>
                  <a:srgbClr val="000000"/>
                </a:solidFill>
                <a:latin typeface="Arial" panose="020B0604020202020204" pitchFamily="34" charset="0"/>
              </a:rPr>
              <a:t>650</a:t>
            </a:r>
            <a:endParaRPr lang="en-US" altLang="zh-CN" sz="1400">
              <a:latin typeface="Arial" panose="020B0604020202020204" pitchFamily="34" charset="0"/>
            </a:endParaRPr>
          </a:p>
        </p:txBody>
      </p:sp>
      <p:sp>
        <p:nvSpPr>
          <p:cNvPr id="97" name="Rectangle 100">
            <a:extLst>
              <a:ext uri="{FF2B5EF4-FFF2-40B4-BE49-F238E27FC236}">
                <a16:creationId xmlns:a16="http://schemas.microsoft.com/office/drawing/2014/main" id="{92882FDC-05FF-4594-97CC-D90084399F3D}"/>
              </a:ext>
            </a:extLst>
          </p:cNvPr>
          <p:cNvSpPr>
            <a:spLocks noChangeArrowheads="1"/>
          </p:cNvSpPr>
          <p:nvPr/>
        </p:nvSpPr>
        <p:spPr bwMode="auto">
          <a:xfrm>
            <a:off x="3897188" y="4169445"/>
            <a:ext cx="12192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98" name="Rectangle 101">
            <a:extLst>
              <a:ext uri="{FF2B5EF4-FFF2-40B4-BE49-F238E27FC236}">
                <a16:creationId xmlns:a16="http://schemas.microsoft.com/office/drawing/2014/main" id="{7E73A494-2EC1-46DE-9580-6C3B220AABEE}"/>
              </a:ext>
            </a:extLst>
          </p:cNvPr>
          <p:cNvSpPr>
            <a:spLocks noChangeArrowheads="1"/>
          </p:cNvSpPr>
          <p:nvPr/>
        </p:nvSpPr>
        <p:spPr bwMode="auto">
          <a:xfrm>
            <a:off x="3970213" y="4221832"/>
            <a:ext cx="5334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latin typeface="Arial" panose="020B0604020202020204" pitchFamily="34" charset="0"/>
              </a:rPr>
              <a:t>值字段</a:t>
            </a:r>
          </a:p>
        </p:txBody>
      </p:sp>
      <p:sp>
        <p:nvSpPr>
          <p:cNvPr id="99" name="Rectangle 102">
            <a:extLst>
              <a:ext uri="{FF2B5EF4-FFF2-40B4-BE49-F238E27FC236}">
                <a16:creationId xmlns:a16="http://schemas.microsoft.com/office/drawing/2014/main" id="{EA7ACCC0-B404-4983-89BF-A8830C86A2EA}"/>
              </a:ext>
            </a:extLst>
          </p:cNvPr>
          <p:cNvSpPr>
            <a:spLocks noChangeArrowheads="1"/>
          </p:cNvSpPr>
          <p:nvPr/>
        </p:nvSpPr>
        <p:spPr bwMode="auto">
          <a:xfrm>
            <a:off x="7958013" y="3253457"/>
            <a:ext cx="458787"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latin typeface="Arial" panose="020B0604020202020204" pitchFamily="34" charset="0"/>
              </a:rPr>
              <a:t>品牌</a:t>
            </a:r>
            <a:r>
              <a:rPr lang="en-US" altLang="zh-CN" sz="1400">
                <a:latin typeface="Arial" panose="020B0604020202020204" pitchFamily="34" charset="0"/>
              </a:rPr>
              <a:t>1</a:t>
            </a:r>
            <a:endParaRPr lang="zh-CN" altLang="en-US" sz="1400">
              <a:latin typeface="Arial" panose="020B0604020202020204" pitchFamily="34" charset="0"/>
            </a:endParaRPr>
          </a:p>
        </p:txBody>
      </p:sp>
      <p:sp>
        <p:nvSpPr>
          <p:cNvPr id="100" name="Rectangle 103">
            <a:extLst>
              <a:ext uri="{FF2B5EF4-FFF2-40B4-BE49-F238E27FC236}">
                <a16:creationId xmlns:a16="http://schemas.microsoft.com/office/drawing/2014/main" id="{93081C03-6F8F-47E7-B1BF-48D80873FB02}"/>
              </a:ext>
            </a:extLst>
          </p:cNvPr>
          <p:cNvSpPr>
            <a:spLocks noChangeArrowheads="1"/>
          </p:cNvSpPr>
          <p:nvPr/>
        </p:nvSpPr>
        <p:spPr bwMode="auto">
          <a:xfrm>
            <a:off x="8677150" y="3253457"/>
            <a:ext cx="4587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latin typeface="Arial" panose="020B0604020202020204" pitchFamily="34" charset="0"/>
              </a:rPr>
              <a:t>品牌</a:t>
            </a:r>
            <a:r>
              <a:rPr lang="en-US" altLang="zh-CN" sz="1400">
                <a:latin typeface="Arial" panose="020B0604020202020204" pitchFamily="34" charset="0"/>
              </a:rPr>
              <a:t>2</a:t>
            </a:r>
            <a:endParaRPr lang="zh-CN" altLang="en-US" sz="1400">
              <a:latin typeface="Arial" panose="020B0604020202020204" pitchFamily="34" charset="0"/>
            </a:endParaRPr>
          </a:p>
        </p:txBody>
      </p:sp>
      <p:grpSp>
        <p:nvGrpSpPr>
          <p:cNvPr id="101" name="Group 104">
            <a:extLst>
              <a:ext uri="{FF2B5EF4-FFF2-40B4-BE49-F238E27FC236}">
                <a16:creationId xmlns:a16="http://schemas.microsoft.com/office/drawing/2014/main" id="{C6284FC0-8667-472C-945F-C500647B1042}"/>
              </a:ext>
            </a:extLst>
          </p:cNvPr>
          <p:cNvGrpSpPr>
            <a:grpSpLocks/>
          </p:cNvGrpSpPr>
          <p:nvPr/>
        </p:nvGrpSpPr>
        <p:grpSpPr bwMode="auto">
          <a:xfrm>
            <a:off x="9150225" y="2526382"/>
            <a:ext cx="763588" cy="719138"/>
            <a:chOff x="13009" y="9395"/>
            <a:chExt cx="960" cy="728"/>
          </a:xfrm>
        </p:grpSpPr>
        <p:sp>
          <p:nvSpPr>
            <p:cNvPr id="102" name="Freeform 105">
              <a:extLst>
                <a:ext uri="{FF2B5EF4-FFF2-40B4-BE49-F238E27FC236}">
                  <a16:creationId xmlns:a16="http://schemas.microsoft.com/office/drawing/2014/main" id="{0D76A328-E288-4DA7-B392-C1BD4DFDD755}"/>
                </a:ext>
              </a:extLst>
            </p:cNvPr>
            <p:cNvSpPr>
              <a:spLocks/>
            </p:cNvSpPr>
            <p:nvPr/>
          </p:nvSpPr>
          <p:spPr bwMode="auto">
            <a:xfrm>
              <a:off x="13140" y="9496"/>
              <a:ext cx="739" cy="561"/>
            </a:xfrm>
            <a:custGeom>
              <a:avLst/>
              <a:gdLst>
                <a:gd name="T0" fmla="*/ 739 w 739"/>
                <a:gd name="T1" fmla="*/ 17 h 561"/>
                <a:gd name="T2" fmla="*/ 723 w 739"/>
                <a:gd name="T3" fmla="*/ 0 h 561"/>
                <a:gd name="T4" fmla="*/ 0 w 739"/>
                <a:gd name="T5" fmla="*/ 544 h 561"/>
                <a:gd name="T6" fmla="*/ 16 w 739"/>
                <a:gd name="T7" fmla="*/ 561 h 561"/>
                <a:gd name="T8" fmla="*/ 739 w 739"/>
                <a:gd name="T9" fmla="*/ 17 h 5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9" h="561">
                  <a:moveTo>
                    <a:pt x="739" y="17"/>
                  </a:moveTo>
                  <a:lnTo>
                    <a:pt x="723" y="0"/>
                  </a:lnTo>
                  <a:lnTo>
                    <a:pt x="0" y="544"/>
                  </a:lnTo>
                  <a:lnTo>
                    <a:pt x="16" y="561"/>
                  </a:lnTo>
                  <a:lnTo>
                    <a:pt x="739" y="1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 name="Freeform 106">
              <a:extLst>
                <a:ext uri="{FF2B5EF4-FFF2-40B4-BE49-F238E27FC236}">
                  <a16:creationId xmlns:a16="http://schemas.microsoft.com/office/drawing/2014/main" id="{1FA64264-9342-4A1E-A437-9AED0F576DFC}"/>
                </a:ext>
              </a:extLst>
            </p:cNvPr>
            <p:cNvSpPr>
              <a:spLocks/>
            </p:cNvSpPr>
            <p:nvPr/>
          </p:nvSpPr>
          <p:spPr bwMode="auto">
            <a:xfrm>
              <a:off x="13821" y="9430"/>
              <a:ext cx="148" cy="130"/>
            </a:xfrm>
            <a:custGeom>
              <a:avLst/>
              <a:gdLst>
                <a:gd name="T0" fmla="*/ 87 w 148"/>
                <a:gd name="T1" fmla="*/ 130 h 130"/>
                <a:gd name="T2" fmla="*/ 148 w 148"/>
                <a:gd name="T3" fmla="*/ 0 h 130"/>
                <a:gd name="T4" fmla="*/ 0 w 148"/>
                <a:gd name="T5" fmla="*/ 34 h 130"/>
                <a:gd name="T6" fmla="*/ 87 w 148"/>
                <a:gd name="T7" fmla="*/ 130 h 1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 h="130">
                  <a:moveTo>
                    <a:pt x="87" y="130"/>
                  </a:moveTo>
                  <a:lnTo>
                    <a:pt x="148" y="0"/>
                  </a:lnTo>
                  <a:lnTo>
                    <a:pt x="0" y="34"/>
                  </a:lnTo>
                  <a:lnTo>
                    <a:pt x="87" y="13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 name="Freeform 107">
              <a:extLst>
                <a:ext uri="{FF2B5EF4-FFF2-40B4-BE49-F238E27FC236}">
                  <a16:creationId xmlns:a16="http://schemas.microsoft.com/office/drawing/2014/main" id="{31578FF8-51DF-4D22-9925-2945CF70E22A}"/>
                </a:ext>
              </a:extLst>
            </p:cNvPr>
            <p:cNvSpPr>
              <a:spLocks/>
            </p:cNvSpPr>
            <p:nvPr/>
          </p:nvSpPr>
          <p:spPr bwMode="auto">
            <a:xfrm>
              <a:off x="13047" y="9993"/>
              <a:ext cx="147" cy="130"/>
            </a:xfrm>
            <a:custGeom>
              <a:avLst/>
              <a:gdLst>
                <a:gd name="T0" fmla="*/ 61 w 147"/>
                <a:gd name="T1" fmla="*/ 0 h 130"/>
                <a:gd name="T2" fmla="*/ 0 w 147"/>
                <a:gd name="T3" fmla="*/ 130 h 130"/>
                <a:gd name="T4" fmla="*/ 147 w 147"/>
                <a:gd name="T5" fmla="*/ 96 h 130"/>
                <a:gd name="T6" fmla="*/ 61 w 147"/>
                <a:gd name="T7" fmla="*/ 0 h 1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7" h="130">
                  <a:moveTo>
                    <a:pt x="61" y="0"/>
                  </a:moveTo>
                  <a:lnTo>
                    <a:pt x="0" y="130"/>
                  </a:lnTo>
                  <a:lnTo>
                    <a:pt x="147" y="96"/>
                  </a:lnTo>
                  <a:lnTo>
                    <a:pt x="61"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 name="Freeform 108">
              <a:extLst>
                <a:ext uri="{FF2B5EF4-FFF2-40B4-BE49-F238E27FC236}">
                  <a16:creationId xmlns:a16="http://schemas.microsoft.com/office/drawing/2014/main" id="{F9A93E5B-2471-4EF8-B754-6F16065BB007}"/>
                </a:ext>
              </a:extLst>
            </p:cNvPr>
            <p:cNvSpPr>
              <a:spLocks/>
            </p:cNvSpPr>
            <p:nvPr/>
          </p:nvSpPr>
          <p:spPr bwMode="auto">
            <a:xfrm>
              <a:off x="13102" y="9461"/>
              <a:ext cx="739" cy="561"/>
            </a:xfrm>
            <a:custGeom>
              <a:avLst/>
              <a:gdLst>
                <a:gd name="T0" fmla="*/ 739 w 739"/>
                <a:gd name="T1" fmla="*/ 18 h 561"/>
                <a:gd name="T2" fmla="*/ 723 w 739"/>
                <a:gd name="T3" fmla="*/ 0 h 561"/>
                <a:gd name="T4" fmla="*/ 0 w 739"/>
                <a:gd name="T5" fmla="*/ 544 h 561"/>
                <a:gd name="T6" fmla="*/ 16 w 739"/>
                <a:gd name="T7" fmla="*/ 561 h 561"/>
                <a:gd name="T8" fmla="*/ 739 w 739"/>
                <a:gd name="T9" fmla="*/ 18 h 5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9" h="561">
                  <a:moveTo>
                    <a:pt x="739" y="18"/>
                  </a:moveTo>
                  <a:lnTo>
                    <a:pt x="723" y="0"/>
                  </a:lnTo>
                  <a:lnTo>
                    <a:pt x="0" y="544"/>
                  </a:lnTo>
                  <a:lnTo>
                    <a:pt x="16" y="561"/>
                  </a:lnTo>
                  <a:lnTo>
                    <a:pt x="739" y="18"/>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 name="Freeform 109">
              <a:extLst>
                <a:ext uri="{FF2B5EF4-FFF2-40B4-BE49-F238E27FC236}">
                  <a16:creationId xmlns:a16="http://schemas.microsoft.com/office/drawing/2014/main" id="{C28EB6A5-1BA2-4775-A401-390EE129787D}"/>
                </a:ext>
              </a:extLst>
            </p:cNvPr>
            <p:cNvSpPr>
              <a:spLocks/>
            </p:cNvSpPr>
            <p:nvPr/>
          </p:nvSpPr>
          <p:spPr bwMode="auto">
            <a:xfrm>
              <a:off x="13783" y="9395"/>
              <a:ext cx="147" cy="130"/>
            </a:xfrm>
            <a:custGeom>
              <a:avLst/>
              <a:gdLst>
                <a:gd name="T0" fmla="*/ 86 w 147"/>
                <a:gd name="T1" fmla="*/ 130 h 130"/>
                <a:gd name="T2" fmla="*/ 147 w 147"/>
                <a:gd name="T3" fmla="*/ 0 h 130"/>
                <a:gd name="T4" fmla="*/ 0 w 147"/>
                <a:gd name="T5" fmla="*/ 35 h 130"/>
                <a:gd name="T6" fmla="*/ 86 w 147"/>
                <a:gd name="T7" fmla="*/ 130 h 1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7" h="130">
                  <a:moveTo>
                    <a:pt x="86" y="130"/>
                  </a:moveTo>
                  <a:lnTo>
                    <a:pt x="147" y="0"/>
                  </a:lnTo>
                  <a:lnTo>
                    <a:pt x="0" y="35"/>
                  </a:lnTo>
                  <a:lnTo>
                    <a:pt x="86" y="130"/>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 name="Freeform 110">
              <a:extLst>
                <a:ext uri="{FF2B5EF4-FFF2-40B4-BE49-F238E27FC236}">
                  <a16:creationId xmlns:a16="http://schemas.microsoft.com/office/drawing/2014/main" id="{50B08956-7C1A-44C3-B5A1-EC831E6EF597}"/>
                </a:ext>
              </a:extLst>
            </p:cNvPr>
            <p:cNvSpPr>
              <a:spLocks/>
            </p:cNvSpPr>
            <p:nvPr/>
          </p:nvSpPr>
          <p:spPr bwMode="auto">
            <a:xfrm>
              <a:off x="13009" y="9959"/>
              <a:ext cx="147" cy="130"/>
            </a:xfrm>
            <a:custGeom>
              <a:avLst/>
              <a:gdLst>
                <a:gd name="T0" fmla="*/ 61 w 147"/>
                <a:gd name="T1" fmla="*/ 0 h 130"/>
                <a:gd name="T2" fmla="*/ 0 w 147"/>
                <a:gd name="T3" fmla="*/ 130 h 130"/>
                <a:gd name="T4" fmla="*/ 147 w 147"/>
                <a:gd name="T5" fmla="*/ 95 h 130"/>
                <a:gd name="T6" fmla="*/ 61 w 147"/>
                <a:gd name="T7" fmla="*/ 0 h 1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7" h="130">
                  <a:moveTo>
                    <a:pt x="61" y="0"/>
                  </a:moveTo>
                  <a:lnTo>
                    <a:pt x="0" y="130"/>
                  </a:lnTo>
                  <a:lnTo>
                    <a:pt x="147" y="95"/>
                  </a:lnTo>
                  <a:lnTo>
                    <a:pt x="61" y="0"/>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08" name="Group 111">
            <a:extLst>
              <a:ext uri="{FF2B5EF4-FFF2-40B4-BE49-F238E27FC236}">
                <a16:creationId xmlns:a16="http://schemas.microsoft.com/office/drawing/2014/main" id="{2E51EE04-BD70-4DE7-AA27-F5F1243D06AB}"/>
              </a:ext>
            </a:extLst>
          </p:cNvPr>
          <p:cNvGrpSpPr>
            <a:grpSpLocks/>
          </p:cNvGrpSpPr>
          <p:nvPr/>
        </p:nvGrpSpPr>
        <p:grpSpPr bwMode="auto">
          <a:xfrm>
            <a:off x="7623050" y="1021432"/>
            <a:ext cx="1781175" cy="2041525"/>
            <a:chOff x="11089" y="7869"/>
            <a:chExt cx="2240" cy="2069"/>
          </a:xfrm>
        </p:grpSpPr>
        <p:sp>
          <p:nvSpPr>
            <p:cNvPr id="109" name="Freeform 112">
              <a:extLst>
                <a:ext uri="{FF2B5EF4-FFF2-40B4-BE49-F238E27FC236}">
                  <a16:creationId xmlns:a16="http://schemas.microsoft.com/office/drawing/2014/main" id="{5AA31086-3691-4E16-8BE7-4C401990E305}"/>
                </a:ext>
              </a:extLst>
            </p:cNvPr>
            <p:cNvSpPr>
              <a:spLocks/>
            </p:cNvSpPr>
            <p:nvPr/>
          </p:nvSpPr>
          <p:spPr bwMode="auto">
            <a:xfrm>
              <a:off x="12177" y="8435"/>
              <a:ext cx="544" cy="497"/>
            </a:xfrm>
            <a:custGeom>
              <a:avLst/>
              <a:gdLst>
                <a:gd name="T0" fmla="*/ 544 w 544"/>
                <a:gd name="T1" fmla="*/ 0 h 497"/>
                <a:gd name="T2" fmla="*/ 0 w 544"/>
                <a:gd name="T3" fmla="*/ 497 h 497"/>
                <a:gd name="T4" fmla="*/ 544 w 544"/>
                <a:gd name="T5" fmla="*/ 497 h 497"/>
                <a:gd name="T6" fmla="*/ 544 w 544"/>
                <a:gd name="T7" fmla="*/ 0 h 4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4" h="497">
                  <a:moveTo>
                    <a:pt x="544" y="0"/>
                  </a:moveTo>
                  <a:lnTo>
                    <a:pt x="0" y="497"/>
                  </a:lnTo>
                  <a:lnTo>
                    <a:pt x="544" y="497"/>
                  </a:lnTo>
                  <a:lnTo>
                    <a:pt x="544" y="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 name="Freeform 113">
              <a:extLst>
                <a:ext uri="{FF2B5EF4-FFF2-40B4-BE49-F238E27FC236}">
                  <a16:creationId xmlns:a16="http://schemas.microsoft.com/office/drawing/2014/main" id="{D5CE26B2-D9FF-4540-BBE7-FF80A5714D02}"/>
                </a:ext>
              </a:extLst>
            </p:cNvPr>
            <p:cNvSpPr>
              <a:spLocks/>
            </p:cNvSpPr>
            <p:nvPr/>
          </p:nvSpPr>
          <p:spPr bwMode="auto">
            <a:xfrm>
              <a:off x="12177" y="8435"/>
              <a:ext cx="544" cy="497"/>
            </a:xfrm>
            <a:custGeom>
              <a:avLst/>
              <a:gdLst>
                <a:gd name="T0" fmla="*/ 0 w 544"/>
                <a:gd name="T1" fmla="*/ 497 h 497"/>
                <a:gd name="T2" fmla="*/ 544 w 544"/>
                <a:gd name="T3" fmla="*/ 0 h 497"/>
                <a:gd name="T4" fmla="*/ 0 w 544"/>
                <a:gd name="T5" fmla="*/ 0 h 497"/>
                <a:gd name="T6" fmla="*/ 0 w 544"/>
                <a:gd name="T7" fmla="*/ 497 h 4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4" h="497">
                  <a:moveTo>
                    <a:pt x="0" y="497"/>
                  </a:moveTo>
                  <a:lnTo>
                    <a:pt x="544" y="0"/>
                  </a:lnTo>
                  <a:lnTo>
                    <a:pt x="0" y="0"/>
                  </a:lnTo>
                  <a:lnTo>
                    <a:pt x="0" y="4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 name="Rectangle 114">
              <a:extLst>
                <a:ext uri="{FF2B5EF4-FFF2-40B4-BE49-F238E27FC236}">
                  <a16:creationId xmlns:a16="http://schemas.microsoft.com/office/drawing/2014/main" id="{4D83D6FF-AF5B-48E7-BC0A-E54538075120}"/>
                </a:ext>
              </a:extLst>
            </p:cNvPr>
            <p:cNvSpPr>
              <a:spLocks noChangeArrowheads="1"/>
            </p:cNvSpPr>
            <p:nvPr/>
          </p:nvSpPr>
          <p:spPr bwMode="auto">
            <a:xfrm>
              <a:off x="12244" y="8496"/>
              <a:ext cx="410" cy="373"/>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12" name="Freeform 115">
              <a:extLst>
                <a:ext uri="{FF2B5EF4-FFF2-40B4-BE49-F238E27FC236}">
                  <a16:creationId xmlns:a16="http://schemas.microsoft.com/office/drawing/2014/main" id="{7FF3FC7E-1188-479E-8668-2CD48B9DE7A8}"/>
                </a:ext>
              </a:extLst>
            </p:cNvPr>
            <p:cNvSpPr>
              <a:spLocks/>
            </p:cNvSpPr>
            <p:nvPr/>
          </p:nvSpPr>
          <p:spPr bwMode="auto">
            <a:xfrm>
              <a:off x="11633" y="8435"/>
              <a:ext cx="544" cy="497"/>
            </a:xfrm>
            <a:custGeom>
              <a:avLst/>
              <a:gdLst>
                <a:gd name="T0" fmla="*/ 544 w 544"/>
                <a:gd name="T1" fmla="*/ 0 h 497"/>
                <a:gd name="T2" fmla="*/ 0 w 544"/>
                <a:gd name="T3" fmla="*/ 497 h 497"/>
                <a:gd name="T4" fmla="*/ 544 w 544"/>
                <a:gd name="T5" fmla="*/ 497 h 497"/>
                <a:gd name="T6" fmla="*/ 544 w 544"/>
                <a:gd name="T7" fmla="*/ 0 h 4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4" h="497">
                  <a:moveTo>
                    <a:pt x="544" y="0"/>
                  </a:moveTo>
                  <a:lnTo>
                    <a:pt x="0" y="497"/>
                  </a:lnTo>
                  <a:lnTo>
                    <a:pt x="544" y="497"/>
                  </a:lnTo>
                  <a:lnTo>
                    <a:pt x="544" y="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 name="Freeform 116">
              <a:extLst>
                <a:ext uri="{FF2B5EF4-FFF2-40B4-BE49-F238E27FC236}">
                  <a16:creationId xmlns:a16="http://schemas.microsoft.com/office/drawing/2014/main" id="{A02555E1-64BC-40C0-9670-E3C4B3D698D0}"/>
                </a:ext>
              </a:extLst>
            </p:cNvPr>
            <p:cNvSpPr>
              <a:spLocks/>
            </p:cNvSpPr>
            <p:nvPr/>
          </p:nvSpPr>
          <p:spPr bwMode="auto">
            <a:xfrm>
              <a:off x="11633" y="8435"/>
              <a:ext cx="544" cy="497"/>
            </a:xfrm>
            <a:custGeom>
              <a:avLst/>
              <a:gdLst>
                <a:gd name="T0" fmla="*/ 0 w 544"/>
                <a:gd name="T1" fmla="*/ 497 h 497"/>
                <a:gd name="T2" fmla="*/ 544 w 544"/>
                <a:gd name="T3" fmla="*/ 0 h 497"/>
                <a:gd name="T4" fmla="*/ 0 w 544"/>
                <a:gd name="T5" fmla="*/ 0 h 497"/>
                <a:gd name="T6" fmla="*/ 0 w 544"/>
                <a:gd name="T7" fmla="*/ 497 h 4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4" h="497">
                  <a:moveTo>
                    <a:pt x="0" y="497"/>
                  </a:moveTo>
                  <a:lnTo>
                    <a:pt x="544" y="0"/>
                  </a:lnTo>
                  <a:lnTo>
                    <a:pt x="0" y="0"/>
                  </a:lnTo>
                  <a:lnTo>
                    <a:pt x="0" y="4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 name="Rectangle 117">
              <a:extLst>
                <a:ext uri="{FF2B5EF4-FFF2-40B4-BE49-F238E27FC236}">
                  <a16:creationId xmlns:a16="http://schemas.microsoft.com/office/drawing/2014/main" id="{F20B0EC5-6F31-4FE3-BD1F-4D5180FDC4A7}"/>
                </a:ext>
              </a:extLst>
            </p:cNvPr>
            <p:cNvSpPr>
              <a:spLocks noChangeArrowheads="1"/>
            </p:cNvSpPr>
            <p:nvPr/>
          </p:nvSpPr>
          <p:spPr bwMode="auto">
            <a:xfrm>
              <a:off x="11700" y="8496"/>
              <a:ext cx="406" cy="373"/>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15" name="Freeform 118">
              <a:extLst>
                <a:ext uri="{FF2B5EF4-FFF2-40B4-BE49-F238E27FC236}">
                  <a16:creationId xmlns:a16="http://schemas.microsoft.com/office/drawing/2014/main" id="{6AACCE11-52EB-4E35-A7E7-DFCEC143E5C1}"/>
                </a:ext>
              </a:extLst>
            </p:cNvPr>
            <p:cNvSpPr>
              <a:spLocks/>
            </p:cNvSpPr>
            <p:nvPr/>
          </p:nvSpPr>
          <p:spPr bwMode="auto">
            <a:xfrm>
              <a:off x="11089" y="8435"/>
              <a:ext cx="544" cy="497"/>
            </a:xfrm>
            <a:custGeom>
              <a:avLst/>
              <a:gdLst>
                <a:gd name="T0" fmla="*/ 544 w 544"/>
                <a:gd name="T1" fmla="*/ 0 h 497"/>
                <a:gd name="T2" fmla="*/ 0 w 544"/>
                <a:gd name="T3" fmla="*/ 497 h 497"/>
                <a:gd name="T4" fmla="*/ 544 w 544"/>
                <a:gd name="T5" fmla="*/ 497 h 497"/>
                <a:gd name="T6" fmla="*/ 544 w 544"/>
                <a:gd name="T7" fmla="*/ 0 h 4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4" h="497">
                  <a:moveTo>
                    <a:pt x="544" y="0"/>
                  </a:moveTo>
                  <a:lnTo>
                    <a:pt x="0" y="497"/>
                  </a:lnTo>
                  <a:lnTo>
                    <a:pt x="544" y="497"/>
                  </a:lnTo>
                  <a:lnTo>
                    <a:pt x="544" y="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 name="Freeform 119">
              <a:extLst>
                <a:ext uri="{FF2B5EF4-FFF2-40B4-BE49-F238E27FC236}">
                  <a16:creationId xmlns:a16="http://schemas.microsoft.com/office/drawing/2014/main" id="{36478CD2-C9B7-4583-BE09-FFA2D73C99F0}"/>
                </a:ext>
              </a:extLst>
            </p:cNvPr>
            <p:cNvSpPr>
              <a:spLocks/>
            </p:cNvSpPr>
            <p:nvPr/>
          </p:nvSpPr>
          <p:spPr bwMode="auto">
            <a:xfrm>
              <a:off x="11089" y="8435"/>
              <a:ext cx="544" cy="497"/>
            </a:xfrm>
            <a:custGeom>
              <a:avLst/>
              <a:gdLst>
                <a:gd name="T0" fmla="*/ 0 w 544"/>
                <a:gd name="T1" fmla="*/ 497 h 497"/>
                <a:gd name="T2" fmla="*/ 544 w 544"/>
                <a:gd name="T3" fmla="*/ 0 h 497"/>
                <a:gd name="T4" fmla="*/ 0 w 544"/>
                <a:gd name="T5" fmla="*/ 0 h 497"/>
                <a:gd name="T6" fmla="*/ 0 w 544"/>
                <a:gd name="T7" fmla="*/ 497 h 4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4" h="497">
                  <a:moveTo>
                    <a:pt x="0" y="497"/>
                  </a:moveTo>
                  <a:lnTo>
                    <a:pt x="544" y="0"/>
                  </a:lnTo>
                  <a:lnTo>
                    <a:pt x="0" y="0"/>
                  </a:lnTo>
                  <a:lnTo>
                    <a:pt x="0" y="4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7" name="Freeform 120">
              <a:extLst>
                <a:ext uri="{FF2B5EF4-FFF2-40B4-BE49-F238E27FC236}">
                  <a16:creationId xmlns:a16="http://schemas.microsoft.com/office/drawing/2014/main" id="{0674DF51-BC9D-4959-BAF2-E68F3AC7E30C}"/>
                </a:ext>
              </a:extLst>
            </p:cNvPr>
            <p:cNvSpPr>
              <a:spLocks/>
            </p:cNvSpPr>
            <p:nvPr/>
          </p:nvSpPr>
          <p:spPr bwMode="auto">
            <a:xfrm>
              <a:off x="12177" y="8932"/>
              <a:ext cx="544" cy="503"/>
            </a:xfrm>
            <a:custGeom>
              <a:avLst/>
              <a:gdLst>
                <a:gd name="T0" fmla="*/ 544 w 544"/>
                <a:gd name="T1" fmla="*/ 0 h 503"/>
                <a:gd name="T2" fmla="*/ 0 w 544"/>
                <a:gd name="T3" fmla="*/ 503 h 503"/>
                <a:gd name="T4" fmla="*/ 544 w 544"/>
                <a:gd name="T5" fmla="*/ 503 h 503"/>
                <a:gd name="T6" fmla="*/ 544 w 544"/>
                <a:gd name="T7" fmla="*/ 0 h 50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4" h="503">
                  <a:moveTo>
                    <a:pt x="544" y="0"/>
                  </a:moveTo>
                  <a:lnTo>
                    <a:pt x="0" y="503"/>
                  </a:lnTo>
                  <a:lnTo>
                    <a:pt x="544" y="503"/>
                  </a:lnTo>
                  <a:lnTo>
                    <a:pt x="544" y="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8" name="Rectangle 121">
              <a:extLst>
                <a:ext uri="{FF2B5EF4-FFF2-40B4-BE49-F238E27FC236}">
                  <a16:creationId xmlns:a16="http://schemas.microsoft.com/office/drawing/2014/main" id="{99E50FB7-F89D-4CF1-831C-BDFA9B9EBFC0}"/>
                </a:ext>
              </a:extLst>
            </p:cNvPr>
            <p:cNvSpPr>
              <a:spLocks noChangeArrowheads="1"/>
            </p:cNvSpPr>
            <p:nvPr/>
          </p:nvSpPr>
          <p:spPr bwMode="auto">
            <a:xfrm>
              <a:off x="12244" y="8993"/>
              <a:ext cx="410" cy="382"/>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19" name="Freeform 122">
              <a:extLst>
                <a:ext uri="{FF2B5EF4-FFF2-40B4-BE49-F238E27FC236}">
                  <a16:creationId xmlns:a16="http://schemas.microsoft.com/office/drawing/2014/main" id="{41D98C73-2105-4EED-8CC8-859DD3F0356E}"/>
                </a:ext>
              </a:extLst>
            </p:cNvPr>
            <p:cNvSpPr>
              <a:spLocks/>
            </p:cNvSpPr>
            <p:nvPr/>
          </p:nvSpPr>
          <p:spPr bwMode="auto">
            <a:xfrm>
              <a:off x="11089" y="8932"/>
              <a:ext cx="544" cy="503"/>
            </a:xfrm>
            <a:custGeom>
              <a:avLst/>
              <a:gdLst>
                <a:gd name="T0" fmla="*/ 544 w 544"/>
                <a:gd name="T1" fmla="*/ 0 h 503"/>
                <a:gd name="T2" fmla="*/ 0 w 544"/>
                <a:gd name="T3" fmla="*/ 503 h 503"/>
                <a:gd name="T4" fmla="*/ 544 w 544"/>
                <a:gd name="T5" fmla="*/ 503 h 503"/>
                <a:gd name="T6" fmla="*/ 544 w 544"/>
                <a:gd name="T7" fmla="*/ 0 h 50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4" h="503">
                  <a:moveTo>
                    <a:pt x="544" y="0"/>
                  </a:moveTo>
                  <a:lnTo>
                    <a:pt x="0" y="503"/>
                  </a:lnTo>
                  <a:lnTo>
                    <a:pt x="544" y="503"/>
                  </a:lnTo>
                  <a:lnTo>
                    <a:pt x="544" y="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0" name="Rectangle 123">
              <a:extLst>
                <a:ext uri="{FF2B5EF4-FFF2-40B4-BE49-F238E27FC236}">
                  <a16:creationId xmlns:a16="http://schemas.microsoft.com/office/drawing/2014/main" id="{C49B73D1-BE1F-427B-95FB-E66160AB30FD}"/>
                </a:ext>
              </a:extLst>
            </p:cNvPr>
            <p:cNvSpPr>
              <a:spLocks noChangeArrowheads="1"/>
            </p:cNvSpPr>
            <p:nvPr/>
          </p:nvSpPr>
          <p:spPr bwMode="auto">
            <a:xfrm>
              <a:off x="11156" y="8993"/>
              <a:ext cx="406" cy="382"/>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21" name="Freeform 124">
              <a:extLst>
                <a:ext uri="{FF2B5EF4-FFF2-40B4-BE49-F238E27FC236}">
                  <a16:creationId xmlns:a16="http://schemas.microsoft.com/office/drawing/2014/main" id="{E188311C-BDC4-4D9B-8AD9-D5F5C75DAB7C}"/>
                </a:ext>
              </a:extLst>
            </p:cNvPr>
            <p:cNvSpPr>
              <a:spLocks/>
            </p:cNvSpPr>
            <p:nvPr/>
          </p:nvSpPr>
          <p:spPr bwMode="auto">
            <a:xfrm>
              <a:off x="11633" y="8932"/>
              <a:ext cx="544" cy="503"/>
            </a:xfrm>
            <a:custGeom>
              <a:avLst/>
              <a:gdLst>
                <a:gd name="T0" fmla="*/ 544 w 544"/>
                <a:gd name="T1" fmla="*/ 0 h 503"/>
                <a:gd name="T2" fmla="*/ 0 w 544"/>
                <a:gd name="T3" fmla="*/ 503 h 503"/>
                <a:gd name="T4" fmla="*/ 544 w 544"/>
                <a:gd name="T5" fmla="*/ 503 h 503"/>
                <a:gd name="T6" fmla="*/ 544 w 544"/>
                <a:gd name="T7" fmla="*/ 0 h 50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4" h="503">
                  <a:moveTo>
                    <a:pt x="544" y="0"/>
                  </a:moveTo>
                  <a:lnTo>
                    <a:pt x="0" y="503"/>
                  </a:lnTo>
                  <a:lnTo>
                    <a:pt x="544" y="503"/>
                  </a:lnTo>
                  <a:lnTo>
                    <a:pt x="544" y="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2" name="Rectangle 125">
              <a:extLst>
                <a:ext uri="{FF2B5EF4-FFF2-40B4-BE49-F238E27FC236}">
                  <a16:creationId xmlns:a16="http://schemas.microsoft.com/office/drawing/2014/main" id="{75F5E7AB-6C80-4D70-9CA9-9A6F37759AFC}"/>
                </a:ext>
              </a:extLst>
            </p:cNvPr>
            <p:cNvSpPr>
              <a:spLocks noChangeArrowheads="1"/>
            </p:cNvSpPr>
            <p:nvPr/>
          </p:nvSpPr>
          <p:spPr bwMode="auto">
            <a:xfrm>
              <a:off x="11700" y="8993"/>
              <a:ext cx="406" cy="382"/>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23" name="Freeform 126">
              <a:extLst>
                <a:ext uri="{FF2B5EF4-FFF2-40B4-BE49-F238E27FC236}">
                  <a16:creationId xmlns:a16="http://schemas.microsoft.com/office/drawing/2014/main" id="{FCFD9536-25CD-4379-B1C4-E5C9C8AEEB33}"/>
                </a:ext>
              </a:extLst>
            </p:cNvPr>
            <p:cNvSpPr>
              <a:spLocks/>
            </p:cNvSpPr>
            <p:nvPr/>
          </p:nvSpPr>
          <p:spPr bwMode="auto">
            <a:xfrm>
              <a:off x="12177" y="9435"/>
              <a:ext cx="544" cy="503"/>
            </a:xfrm>
            <a:custGeom>
              <a:avLst/>
              <a:gdLst>
                <a:gd name="T0" fmla="*/ 544 w 544"/>
                <a:gd name="T1" fmla="*/ 0 h 503"/>
                <a:gd name="T2" fmla="*/ 0 w 544"/>
                <a:gd name="T3" fmla="*/ 503 h 503"/>
                <a:gd name="T4" fmla="*/ 544 w 544"/>
                <a:gd name="T5" fmla="*/ 503 h 503"/>
                <a:gd name="T6" fmla="*/ 544 w 544"/>
                <a:gd name="T7" fmla="*/ 0 h 50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4" h="503">
                  <a:moveTo>
                    <a:pt x="544" y="0"/>
                  </a:moveTo>
                  <a:lnTo>
                    <a:pt x="0" y="503"/>
                  </a:lnTo>
                  <a:lnTo>
                    <a:pt x="544" y="503"/>
                  </a:lnTo>
                  <a:lnTo>
                    <a:pt x="544" y="0"/>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4" name="Freeform 127">
              <a:extLst>
                <a:ext uri="{FF2B5EF4-FFF2-40B4-BE49-F238E27FC236}">
                  <a16:creationId xmlns:a16="http://schemas.microsoft.com/office/drawing/2014/main" id="{5D558ACE-3CA5-4016-A243-B436EA67F187}"/>
                </a:ext>
              </a:extLst>
            </p:cNvPr>
            <p:cNvSpPr>
              <a:spLocks/>
            </p:cNvSpPr>
            <p:nvPr/>
          </p:nvSpPr>
          <p:spPr bwMode="auto">
            <a:xfrm>
              <a:off x="12177" y="9435"/>
              <a:ext cx="544" cy="503"/>
            </a:xfrm>
            <a:custGeom>
              <a:avLst/>
              <a:gdLst>
                <a:gd name="T0" fmla="*/ 0 w 544"/>
                <a:gd name="T1" fmla="*/ 503 h 503"/>
                <a:gd name="T2" fmla="*/ 544 w 544"/>
                <a:gd name="T3" fmla="*/ 0 h 503"/>
                <a:gd name="T4" fmla="*/ 0 w 544"/>
                <a:gd name="T5" fmla="*/ 0 h 503"/>
                <a:gd name="T6" fmla="*/ 0 w 544"/>
                <a:gd name="T7" fmla="*/ 503 h 50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4" h="503">
                  <a:moveTo>
                    <a:pt x="0" y="503"/>
                  </a:moveTo>
                  <a:lnTo>
                    <a:pt x="544" y="0"/>
                  </a:lnTo>
                  <a:lnTo>
                    <a:pt x="0" y="0"/>
                  </a:lnTo>
                  <a:lnTo>
                    <a:pt x="0" y="503"/>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5" name="Rectangle 128">
              <a:extLst>
                <a:ext uri="{FF2B5EF4-FFF2-40B4-BE49-F238E27FC236}">
                  <a16:creationId xmlns:a16="http://schemas.microsoft.com/office/drawing/2014/main" id="{AE51B00C-A96B-4B55-9C4C-1290190B625A}"/>
                </a:ext>
              </a:extLst>
            </p:cNvPr>
            <p:cNvSpPr>
              <a:spLocks noChangeArrowheads="1"/>
            </p:cNvSpPr>
            <p:nvPr/>
          </p:nvSpPr>
          <p:spPr bwMode="auto">
            <a:xfrm>
              <a:off x="12244" y="9496"/>
              <a:ext cx="410" cy="379"/>
            </a:xfrm>
            <a:prstGeom prst="rect">
              <a:avLst/>
            </a:prstGeom>
            <a:solidFill>
              <a:srgbClr val="618F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26" name="Freeform 129">
              <a:extLst>
                <a:ext uri="{FF2B5EF4-FFF2-40B4-BE49-F238E27FC236}">
                  <a16:creationId xmlns:a16="http://schemas.microsoft.com/office/drawing/2014/main" id="{BE70FA4A-F465-44B6-B277-D2A6725DEAC0}"/>
                </a:ext>
              </a:extLst>
            </p:cNvPr>
            <p:cNvSpPr>
              <a:spLocks/>
            </p:cNvSpPr>
            <p:nvPr/>
          </p:nvSpPr>
          <p:spPr bwMode="auto">
            <a:xfrm>
              <a:off x="11633" y="9435"/>
              <a:ext cx="544" cy="503"/>
            </a:xfrm>
            <a:custGeom>
              <a:avLst/>
              <a:gdLst>
                <a:gd name="T0" fmla="*/ 544 w 544"/>
                <a:gd name="T1" fmla="*/ 0 h 503"/>
                <a:gd name="T2" fmla="*/ 0 w 544"/>
                <a:gd name="T3" fmla="*/ 503 h 503"/>
                <a:gd name="T4" fmla="*/ 544 w 544"/>
                <a:gd name="T5" fmla="*/ 503 h 503"/>
                <a:gd name="T6" fmla="*/ 544 w 544"/>
                <a:gd name="T7" fmla="*/ 0 h 50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4" h="503">
                  <a:moveTo>
                    <a:pt x="544" y="0"/>
                  </a:moveTo>
                  <a:lnTo>
                    <a:pt x="0" y="503"/>
                  </a:lnTo>
                  <a:lnTo>
                    <a:pt x="544" y="503"/>
                  </a:lnTo>
                  <a:lnTo>
                    <a:pt x="544" y="0"/>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7" name="Freeform 130">
              <a:extLst>
                <a:ext uri="{FF2B5EF4-FFF2-40B4-BE49-F238E27FC236}">
                  <a16:creationId xmlns:a16="http://schemas.microsoft.com/office/drawing/2014/main" id="{631C814F-7E57-45D2-8C6F-670E6B0535A3}"/>
                </a:ext>
              </a:extLst>
            </p:cNvPr>
            <p:cNvSpPr>
              <a:spLocks/>
            </p:cNvSpPr>
            <p:nvPr/>
          </p:nvSpPr>
          <p:spPr bwMode="auto">
            <a:xfrm>
              <a:off x="11633" y="9435"/>
              <a:ext cx="544" cy="503"/>
            </a:xfrm>
            <a:custGeom>
              <a:avLst/>
              <a:gdLst>
                <a:gd name="T0" fmla="*/ 0 w 544"/>
                <a:gd name="T1" fmla="*/ 503 h 503"/>
                <a:gd name="T2" fmla="*/ 544 w 544"/>
                <a:gd name="T3" fmla="*/ 0 h 503"/>
                <a:gd name="T4" fmla="*/ 0 w 544"/>
                <a:gd name="T5" fmla="*/ 0 h 503"/>
                <a:gd name="T6" fmla="*/ 0 w 544"/>
                <a:gd name="T7" fmla="*/ 503 h 50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4" h="503">
                  <a:moveTo>
                    <a:pt x="0" y="503"/>
                  </a:moveTo>
                  <a:lnTo>
                    <a:pt x="544" y="0"/>
                  </a:lnTo>
                  <a:lnTo>
                    <a:pt x="0" y="0"/>
                  </a:lnTo>
                  <a:lnTo>
                    <a:pt x="0" y="503"/>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8" name="Rectangle 131">
              <a:extLst>
                <a:ext uri="{FF2B5EF4-FFF2-40B4-BE49-F238E27FC236}">
                  <a16:creationId xmlns:a16="http://schemas.microsoft.com/office/drawing/2014/main" id="{1BC2E4AC-DAA2-443B-B2E0-12AA8BB22667}"/>
                </a:ext>
              </a:extLst>
            </p:cNvPr>
            <p:cNvSpPr>
              <a:spLocks noChangeArrowheads="1"/>
            </p:cNvSpPr>
            <p:nvPr/>
          </p:nvSpPr>
          <p:spPr bwMode="auto">
            <a:xfrm>
              <a:off x="11700" y="9496"/>
              <a:ext cx="406" cy="379"/>
            </a:xfrm>
            <a:prstGeom prst="rect">
              <a:avLst/>
            </a:prstGeom>
            <a:solidFill>
              <a:srgbClr val="618F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29" name="Freeform 132">
              <a:extLst>
                <a:ext uri="{FF2B5EF4-FFF2-40B4-BE49-F238E27FC236}">
                  <a16:creationId xmlns:a16="http://schemas.microsoft.com/office/drawing/2014/main" id="{FCCBB6B8-5EB8-46D1-AC27-1E20A8667AB7}"/>
                </a:ext>
              </a:extLst>
            </p:cNvPr>
            <p:cNvSpPr>
              <a:spLocks/>
            </p:cNvSpPr>
            <p:nvPr/>
          </p:nvSpPr>
          <p:spPr bwMode="auto">
            <a:xfrm>
              <a:off x="12721" y="8716"/>
              <a:ext cx="201" cy="216"/>
            </a:xfrm>
            <a:custGeom>
              <a:avLst/>
              <a:gdLst>
                <a:gd name="T0" fmla="*/ 0 w 201"/>
                <a:gd name="T1" fmla="*/ 185 h 216"/>
                <a:gd name="T2" fmla="*/ 0 w 201"/>
                <a:gd name="T3" fmla="*/ 216 h 216"/>
                <a:gd name="T4" fmla="*/ 201 w 201"/>
                <a:gd name="T5" fmla="*/ 29 h 216"/>
                <a:gd name="T6" fmla="*/ 201 w 201"/>
                <a:gd name="T7" fmla="*/ 0 h 216"/>
                <a:gd name="T8" fmla="*/ 0 w 201"/>
                <a:gd name="T9" fmla="*/ 185 h 2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1" h="216">
                  <a:moveTo>
                    <a:pt x="0" y="185"/>
                  </a:moveTo>
                  <a:lnTo>
                    <a:pt x="0" y="216"/>
                  </a:lnTo>
                  <a:lnTo>
                    <a:pt x="201" y="29"/>
                  </a:lnTo>
                  <a:lnTo>
                    <a:pt x="201" y="0"/>
                  </a:lnTo>
                  <a:lnTo>
                    <a:pt x="0" y="185"/>
                  </a:lnTo>
                  <a:close/>
                </a:path>
              </a:pathLst>
            </a:custGeom>
            <a:solidFill>
              <a:srgbClr val="0027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0" name="Freeform 133">
              <a:extLst>
                <a:ext uri="{FF2B5EF4-FFF2-40B4-BE49-F238E27FC236}">
                  <a16:creationId xmlns:a16="http://schemas.microsoft.com/office/drawing/2014/main" id="{AD9DEB77-C0E5-47E0-923D-B7C1BC504E26}"/>
                </a:ext>
              </a:extLst>
            </p:cNvPr>
            <p:cNvSpPr>
              <a:spLocks/>
            </p:cNvSpPr>
            <p:nvPr/>
          </p:nvSpPr>
          <p:spPr bwMode="auto">
            <a:xfrm>
              <a:off x="12788" y="8340"/>
              <a:ext cx="134" cy="497"/>
            </a:xfrm>
            <a:custGeom>
              <a:avLst/>
              <a:gdLst>
                <a:gd name="T0" fmla="*/ 0 w 134"/>
                <a:gd name="T1" fmla="*/ 497 h 497"/>
                <a:gd name="T2" fmla="*/ 0 w 134"/>
                <a:gd name="T3" fmla="*/ 124 h 497"/>
                <a:gd name="T4" fmla="*/ 134 w 134"/>
                <a:gd name="T5" fmla="*/ 0 h 497"/>
                <a:gd name="T6" fmla="*/ 134 w 134"/>
                <a:gd name="T7" fmla="*/ 373 h 497"/>
                <a:gd name="T8" fmla="*/ 0 w 134"/>
                <a:gd name="T9" fmla="*/ 497 h 4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 h="497">
                  <a:moveTo>
                    <a:pt x="0" y="497"/>
                  </a:moveTo>
                  <a:lnTo>
                    <a:pt x="0" y="124"/>
                  </a:lnTo>
                  <a:lnTo>
                    <a:pt x="134" y="0"/>
                  </a:lnTo>
                  <a:lnTo>
                    <a:pt x="134" y="373"/>
                  </a:lnTo>
                  <a:lnTo>
                    <a:pt x="0" y="497"/>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1" name="Freeform 134">
              <a:extLst>
                <a:ext uri="{FF2B5EF4-FFF2-40B4-BE49-F238E27FC236}">
                  <a16:creationId xmlns:a16="http://schemas.microsoft.com/office/drawing/2014/main" id="{080904D1-8DF9-4713-A301-FF652DDBFB4E}"/>
                </a:ext>
              </a:extLst>
            </p:cNvPr>
            <p:cNvSpPr>
              <a:spLocks/>
            </p:cNvSpPr>
            <p:nvPr/>
          </p:nvSpPr>
          <p:spPr bwMode="auto">
            <a:xfrm>
              <a:off x="12721" y="8435"/>
              <a:ext cx="67" cy="497"/>
            </a:xfrm>
            <a:custGeom>
              <a:avLst/>
              <a:gdLst>
                <a:gd name="T0" fmla="*/ 0 w 67"/>
                <a:gd name="T1" fmla="*/ 0 h 497"/>
                <a:gd name="T2" fmla="*/ 0 w 67"/>
                <a:gd name="T3" fmla="*/ 497 h 497"/>
                <a:gd name="T4" fmla="*/ 67 w 67"/>
                <a:gd name="T5" fmla="*/ 402 h 497"/>
                <a:gd name="T6" fmla="*/ 67 w 67"/>
                <a:gd name="T7" fmla="*/ 29 h 497"/>
                <a:gd name="T8" fmla="*/ 0 w 67"/>
                <a:gd name="T9" fmla="*/ 0 h 4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 h="497">
                  <a:moveTo>
                    <a:pt x="0" y="0"/>
                  </a:moveTo>
                  <a:lnTo>
                    <a:pt x="0" y="497"/>
                  </a:lnTo>
                  <a:lnTo>
                    <a:pt x="67" y="402"/>
                  </a:lnTo>
                  <a:lnTo>
                    <a:pt x="67" y="29"/>
                  </a:lnTo>
                  <a:lnTo>
                    <a:pt x="0" y="0"/>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2" name="Freeform 135">
              <a:extLst>
                <a:ext uri="{FF2B5EF4-FFF2-40B4-BE49-F238E27FC236}">
                  <a16:creationId xmlns:a16="http://schemas.microsoft.com/office/drawing/2014/main" id="{15DE614E-FDF5-49A8-A6FB-917D7BBB41F3}"/>
                </a:ext>
              </a:extLst>
            </p:cNvPr>
            <p:cNvSpPr>
              <a:spLocks/>
            </p:cNvSpPr>
            <p:nvPr/>
          </p:nvSpPr>
          <p:spPr bwMode="auto">
            <a:xfrm>
              <a:off x="12721" y="8247"/>
              <a:ext cx="201" cy="217"/>
            </a:xfrm>
            <a:custGeom>
              <a:avLst/>
              <a:gdLst>
                <a:gd name="T0" fmla="*/ 0 w 201"/>
                <a:gd name="T1" fmla="*/ 185 h 217"/>
                <a:gd name="T2" fmla="*/ 201 w 201"/>
                <a:gd name="T3" fmla="*/ 0 h 217"/>
                <a:gd name="T4" fmla="*/ 201 w 201"/>
                <a:gd name="T5" fmla="*/ 93 h 217"/>
                <a:gd name="T6" fmla="*/ 67 w 201"/>
                <a:gd name="T7" fmla="*/ 217 h 217"/>
                <a:gd name="T8" fmla="*/ 0 w 201"/>
                <a:gd name="T9" fmla="*/ 185 h 2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1" h="217">
                  <a:moveTo>
                    <a:pt x="0" y="185"/>
                  </a:moveTo>
                  <a:lnTo>
                    <a:pt x="201" y="0"/>
                  </a:lnTo>
                  <a:lnTo>
                    <a:pt x="201" y="93"/>
                  </a:lnTo>
                  <a:lnTo>
                    <a:pt x="67" y="217"/>
                  </a:lnTo>
                  <a:lnTo>
                    <a:pt x="0" y="185"/>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 name="Freeform 136">
              <a:extLst>
                <a:ext uri="{FF2B5EF4-FFF2-40B4-BE49-F238E27FC236}">
                  <a16:creationId xmlns:a16="http://schemas.microsoft.com/office/drawing/2014/main" id="{EA2A141B-AF4B-493F-A347-6111692A908E}"/>
                </a:ext>
              </a:extLst>
            </p:cNvPr>
            <p:cNvSpPr>
              <a:spLocks/>
            </p:cNvSpPr>
            <p:nvPr/>
          </p:nvSpPr>
          <p:spPr bwMode="auto">
            <a:xfrm>
              <a:off x="12279" y="8247"/>
              <a:ext cx="538" cy="125"/>
            </a:xfrm>
            <a:custGeom>
              <a:avLst/>
              <a:gdLst>
                <a:gd name="T0" fmla="*/ 0 w 538"/>
                <a:gd name="T1" fmla="*/ 125 h 125"/>
                <a:gd name="T2" fmla="*/ 403 w 538"/>
                <a:gd name="T3" fmla="*/ 125 h 125"/>
                <a:gd name="T4" fmla="*/ 538 w 538"/>
                <a:gd name="T5" fmla="*/ 0 h 125"/>
                <a:gd name="T6" fmla="*/ 135 w 538"/>
                <a:gd name="T7" fmla="*/ 0 h 125"/>
                <a:gd name="T8" fmla="*/ 0 w 538"/>
                <a:gd name="T9" fmla="*/ 125 h 1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8" h="125">
                  <a:moveTo>
                    <a:pt x="0" y="125"/>
                  </a:moveTo>
                  <a:lnTo>
                    <a:pt x="403" y="125"/>
                  </a:lnTo>
                  <a:lnTo>
                    <a:pt x="538" y="0"/>
                  </a:lnTo>
                  <a:lnTo>
                    <a:pt x="135" y="0"/>
                  </a:lnTo>
                  <a:lnTo>
                    <a:pt x="0" y="125"/>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 name="Freeform 137">
              <a:extLst>
                <a:ext uri="{FF2B5EF4-FFF2-40B4-BE49-F238E27FC236}">
                  <a16:creationId xmlns:a16="http://schemas.microsoft.com/office/drawing/2014/main" id="{4212E6ED-1F11-4A86-AC60-E1E693F7A722}"/>
                </a:ext>
              </a:extLst>
            </p:cNvPr>
            <p:cNvSpPr>
              <a:spLocks/>
            </p:cNvSpPr>
            <p:nvPr/>
          </p:nvSpPr>
          <p:spPr bwMode="auto">
            <a:xfrm>
              <a:off x="12177" y="8247"/>
              <a:ext cx="237" cy="188"/>
            </a:xfrm>
            <a:custGeom>
              <a:avLst/>
              <a:gdLst>
                <a:gd name="T0" fmla="*/ 0 w 237"/>
                <a:gd name="T1" fmla="*/ 188 h 188"/>
                <a:gd name="T2" fmla="*/ 102 w 237"/>
                <a:gd name="T3" fmla="*/ 125 h 188"/>
                <a:gd name="T4" fmla="*/ 237 w 237"/>
                <a:gd name="T5" fmla="*/ 0 h 188"/>
                <a:gd name="T6" fmla="*/ 201 w 237"/>
                <a:gd name="T7" fmla="*/ 0 h 188"/>
                <a:gd name="T8" fmla="*/ 0 w 237"/>
                <a:gd name="T9" fmla="*/ 188 h 1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7" h="188">
                  <a:moveTo>
                    <a:pt x="0" y="188"/>
                  </a:moveTo>
                  <a:lnTo>
                    <a:pt x="102" y="125"/>
                  </a:lnTo>
                  <a:lnTo>
                    <a:pt x="237" y="0"/>
                  </a:lnTo>
                  <a:lnTo>
                    <a:pt x="201" y="0"/>
                  </a:lnTo>
                  <a:lnTo>
                    <a:pt x="0" y="188"/>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5" name="Freeform 138">
              <a:extLst>
                <a:ext uri="{FF2B5EF4-FFF2-40B4-BE49-F238E27FC236}">
                  <a16:creationId xmlns:a16="http://schemas.microsoft.com/office/drawing/2014/main" id="{00799DCB-561F-49C2-B724-B6738438A896}"/>
                </a:ext>
              </a:extLst>
            </p:cNvPr>
            <p:cNvSpPr>
              <a:spLocks/>
            </p:cNvSpPr>
            <p:nvPr/>
          </p:nvSpPr>
          <p:spPr bwMode="auto">
            <a:xfrm>
              <a:off x="12686" y="8247"/>
              <a:ext cx="236" cy="188"/>
            </a:xfrm>
            <a:custGeom>
              <a:avLst/>
              <a:gdLst>
                <a:gd name="T0" fmla="*/ 35 w 236"/>
                <a:gd name="T1" fmla="*/ 188 h 188"/>
                <a:gd name="T2" fmla="*/ 0 w 236"/>
                <a:gd name="T3" fmla="*/ 125 h 188"/>
                <a:gd name="T4" fmla="*/ 134 w 236"/>
                <a:gd name="T5" fmla="*/ 0 h 188"/>
                <a:gd name="T6" fmla="*/ 236 w 236"/>
                <a:gd name="T7" fmla="*/ 0 h 188"/>
                <a:gd name="T8" fmla="*/ 35 w 236"/>
                <a:gd name="T9" fmla="*/ 188 h 1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6" h="188">
                  <a:moveTo>
                    <a:pt x="35" y="188"/>
                  </a:moveTo>
                  <a:lnTo>
                    <a:pt x="0" y="125"/>
                  </a:lnTo>
                  <a:lnTo>
                    <a:pt x="134" y="0"/>
                  </a:lnTo>
                  <a:lnTo>
                    <a:pt x="236" y="0"/>
                  </a:lnTo>
                  <a:lnTo>
                    <a:pt x="35" y="188"/>
                  </a:lnTo>
                  <a:close/>
                </a:path>
              </a:pathLst>
            </a:custGeom>
            <a:solidFill>
              <a:srgbClr val="336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 name="Freeform 139">
              <a:extLst>
                <a:ext uri="{FF2B5EF4-FFF2-40B4-BE49-F238E27FC236}">
                  <a16:creationId xmlns:a16="http://schemas.microsoft.com/office/drawing/2014/main" id="{E57CDC0C-9D42-49B1-9AD5-02E62BAB36B8}"/>
                </a:ext>
              </a:extLst>
            </p:cNvPr>
            <p:cNvSpPr>
              <a:spLocks/>
            </p:cNvSpPr>
            <p:nvPr/>
          </p:nvSpPr>
          <p:spPr bwMode="auto">
            <a:xfrm>
              <a:off x="12177" y="8372"/>
              <a:ext cx="544" cy="63"/>
            </a:xfrm>
            <a:custGeom>
              <a:avLst/>
              <a:gdLst>
                <a:gd name="T0" fmla="*/ 0 w 544"/>
                <a:gd name="T1" fmla="*/ 63 h 63"/>
                <a:gd name="T2" fmla="*/ 102 w 544"/>
                <a:gd name="T3" fmla="*/ 0 h 63"/>
                <a:gd name="T4" fmla="*/ 509 w 544"/>
                <a:gd name="T5" fmla="*/ 0 h 63"/>
                <a:gd name="T6" fmla="*/ 544 w 544"/>
                <a:gd name="T7" fmla="*/ 63 h 63"/>
                <a:gd name="T8" fmla="*/ 0 w 544"/>
                <a:gd name="T9" fmla="*/ 63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4" h="63">
                  <a:moveTo>
                    <a:pt x="0" y="63"/>
                  </a:moveTo>
                  <a:lnTo>
                    <a:pt x="102" y="0"/>
                  </a:lnTo>
                  <a:lnTo>
                    <a:pt x="509" y="0"/>
                  </a:lnTo>
                  <a:lnTo>
                    <a:pt x="544" y="63"/>
                  </a:lnTo>
                  <a:lnTo>
                    <a:pt x="0" y="63"/>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 name="Freeform 140">
              <a:extLst>
                <a:ext uri="{FF2B5EF4-FFF2-40B4-BE49-F238E27FC236}">
                  <a16:creationId xmlns:a16="http://schemas.microsoft.com/office/drawing/2014/main" id="{C2E38A4A-238A-4675-956C-61507A4BF5B6}"/>
                </a:ext>
              </a:extLst>
            </p:cNvPr>
            <p:cNvSpPr>
              <a:spLocks/>
            </p:cNvSpPr>
            <p:nvPr/>
          </p:nvSpPr>
          <p:spPr bwMode="auto">
            <a:xfrm>
              <a:off x="12721" y="9219"/>
              <a:ext cx="201" cy="216"/>
            </a:xfrm>
            <a:custGeom>
              <a:avLst/>
              <a:gdLst>
                <a:gd name="T0" fmla="*/ 0 w 201"/>
                <a:gd name="T1" fmla="*/ 185 h 216"/>
                <a:gd name="T2" fmla="*/ 0 w 201"/>
                <a:gd name="T3" fmla="*/ 216 h 216"/>
                <a:gd name="T4" fmla="*/ 201 w 201"/>
                <a:gd name="T5" fmla="*/ 29 h 216"/>
                <a:gd name="T6" fmla="*/ 201 w 201"/>
                <a:gd name="T7" fmla="*/ 0 h 216"/>
                <a:gd name="T8" fmla="*/ 0 w 201"/>
                <a:gd name="T9" fmla="*/ 185 h 2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1" h="216">
                  <a:moveTo>
                    <a:pt x="0" y="185"/>
                  </a:moveTo>
                  <a:lnTo>
                    <a:pt x="0" y="216"/>
                  </a:lnTo>
                  <a:lnTo>
                    <a:pt x="201" y="29"/>
                  </a:lnTo>
                  <a:lnTo>
                    <a:pt x="201" y="0"/>
                  </a:lnTo>
                  <a:lnTo>
                    <a:pt x="0" y="185"/>
                  </a:lnTo>
                  <a:close/>
                </a:path>
              </a:pathLst>
            </a:custGeom>
            <a:solidFill>
              <a:srgbClr val="6E004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 name="Freeform 141">
              <a:extLst>
                <a:ext uri="{FF2B5EF4-FFF2-40B4-BE49-F238E27FC236}">
                  <a16:creationId xmlns:a16="http://schemas.microsoft.com/office/drawing/2014/main" id="{F95F0225-61BB-4177-91E2-BC69EAAC5326}"/>
                </a:ext>
              </a:extLst>
            </p:cNvPr>
            <p:cNvSpPr>
              <a:spLocks/>
            </p:cNvSpPr>
            <p:nvPr/>
          </p:nvSpPr>
          <p:spPr bwMode="auto">
            <a:xfrm>
              <a:off x="12788" y="8837"/>
              <a:ext cx="134" cy="503"/>
            </a:xfrm>
            <a:custGeom>
              <a:avLst/>
              <a:gdLst>
                <a:gd name="T0" fmla="*/ 0 w 134"/>
                <a:gd name="T1" fmla="*/ 503 h 503"/>
                <a:gd name="T2" fmla="*/ 0 w 134"/>
                <a:gd name="T3" fmla="*/ 127 h 503"/>
                <a:gd name="T4" fmla="*/ 134 w 134"/>
                <a:gd name="T5" fmla="*/ 0 h 503"/>
                <a:gd name="T6" fmla="*/ 134 w 134"/>
                <a:gd name="T7" fmla="*/ 376 h 503"/>
                <a:gd name="T8" fmla="*/ 0 w 134"/>
                <a:gd name="T9" fmla="*/ 503 h 5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 h="503">
                  <a:moveTo>
                    <a:pt x="0" y="503"/>
                  </a:moveTo>
                  <a:lnTo>
                    <a:pt x="0" y="127"/>
                  </a:lnTo>
                  <a:lnTo>
                    <a:pt x="134" y="0"/>
                  </a:lnTo>
                  <a:lnTo>
                    <a:pt x="134" y="376"/>
                  </a:lnTo>
                  <a:lnTo>
                    <a:pt x="0" y="503"/>
                  </a:lnTo>
                  <a:close/>
                </a:path>
              </a:pathLst>
            </a:custGeom>
            <a:solidFill>
              <a:srgbClr val="6E004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9" name="Freeform 142">
              <a:extLst>
                <a:ext uri="{FF2B5EF4-FFF2-40B4-BE49-F238E27FC236}">
                  <a16:creationId xmlns:a16="http://schemas.microsoft.com/office/drawing/2014/main" id="{EE842A6A-8D72-4F5A-9962-0D81CD2366F7}"/>
                </a:ext>
              </a:extLst>
            </p:cNvPr>
            <p:cNvSpPr>
              <a:spLocks/>
            </p:cNvSpPr>
            <p:nvPr/>
          </p:nvSpPr>
          <p:spPr bwMode="auto">
            <a:xfrm>
              <a:off x="12721" y="8932"/>
              <a:ext cx="67" cy="503"/>
            </a:xfrm>
            <a:custGeom>
              <a:avLst/>
              <a:gdLst>
                <a:gd name="T0" fmla="*/ 0 w 67"/>
                <a:gd name="T1" fmla="*/ 0 h 503"/>
                <a:gd name="T2" fmla="*/ 0 w 67"/>
                <a:gd name="T3" fmla="*/ 503 h 503"/>
                <a:gd name="T4" fmla="*/ 67 w 67"/>
                <a:gd name="T5" fmla="*/ 408 h 503"/>
                <a:gd name="T6" fmla="*/ 67 w 67"/>
                <a:gd name="T7" fmla="*/ 32 h 503"/>
                <a:gd name="T8" fmla="*/ 0 w 67"/>
                <a:gd name="T9" fmla="*/ 0 h 5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 h="503">
                  <a:moveTo>
                    <a:pt x="0" y="0"/>
                  </a:moveTo>
                  <a:lnTo>
                    <a:pt x="0" y="503"/>
                  </a:lnTo>
                  <a:lnTo>
                    <a:pt x="67" y="408"/>
                  </a:lnTo>
                  <a:lnTo>
                    <a:pt x="67" y="32"/>
                  </a:lnTo>
                  <a:lnTo>
                    <a:pt x="0" y="0"/>
                  </a:lnTo>
                  <a:close/>
                </a:path>
              </a:pathLst>
            </a:custGeom>
            <a:solidFill>
              <a:srgbClr val="D9319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0" name="Freeform 143">
              <a:extLst>
                <a:ext uri="{FF2B5EF4-FFF2-40B4-BE49-F238E27FC236}">
                  <a16:creationId xmlns:a16="http://schemas.microsoft.com/office/drawing/2014/main" id="{64A9FAEE-DF3F-4B82-BE1A-97D26FD5F542}"/>
                </a:ext>
              </a:extLst>
            </p:cNvPr>
            <p:cNvSpPr>
              <a:spLocks/>
            </p:cNvSpPr>
            <p:nvPr/>
          </p:nvSpPr>
          <p:spPr bwMode="auto">
            <a:xfrm>
              <a:off x="12721" y="8748"/>
              <a:ext cx="201" cy="216"/>
            </a:xfrm>
            <a:custGeom>
              <a:avLst/>
              <a:gdLst>
                <a:gd name="T0" fmla="*/ 0 w 201"/>
                <a:gd name="T1" fmla="*/ 184 h 216"/>
                <a:gd name="T2" fmla="*/ 201 w 201"/>
                <a:gd name="T3" fmla="*/ 0 h 216"/>
                <a:gd name="T4" fmla="*/ 201 w 201"/>
                <a:gd name="T5" fmla="*/ 92 h 216"/>
                <a:gd name="T6" fmla="*/ 67 w 201"/>
                <a:gd name="T7" fmla="*/ 216 h 216"/>
                <a:gd name="T8" fmla="*/ 0 w 201"/>
                <a:gd name="T9" fmla="*/ 184 h 2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1" h="216">
                  <a:moveTo>
                    <a:pt x="0" y="184"/>
                  </a:moveTo>
                  <a:lnTo>
                    <a:pt x="201" y="0"/>
                  </a:lnTo>
                  <a:lnTo>
                    <a:pt x="201" y="92"/>
                  </a:lnTo>
                  <a:lnTo>
                    <a:pt x="67" y="216"/>
                  </a:lnTo>
                  <a:lnTo>
                    <a:pt x="0" y="184"/>
                  </a:lnTo>
                  <a:close/>
                </a:path>
              </a:pathLst>
            </a:custGeom>
            <a:solidFill>
              <a:srgbClr val="B5006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1" name="Freeform 144">
              <a:extLst>
                <a:ext uri="{FF2B5EF4-FFF2-40B4-BE49-F238E27FC236}">
                  <a16:creationId xmlns:a16="http://schemas.microsoft.com/office/drawing/2014/main" id="{BF8A500E-08BD-420A-A9D5-ED984283760E}"/>
                </a:ext>
              </a:extLst>
            </p:cNvPr>
            <p:cNvSpPr>
              <a:spLocks/>
            </p:cNvSpPr>
            <p:nvPr/>
          </p:nvSpPr>
          <p:spPr bwMode="auto">
            <a:xfrm>
              <a:off x="12721" y="9719"/>
              <a:ext cx="201" cy="219"/>
            </a:xfrm>
            <a:custGeom>
              <a:avLst/>
              <a:gdLst>
                <a:gd name="T0" fmla="*/ 0 w 201"/>
                <a:gd name="T1" fmla="*/ 188 h 219"/>
                <a:gd name="T2" fmla="*/ 0 w 201"/>
                <a:gd name="T3" fmla="*/ 219 h 219"/>
                <a:gd name="T4" fmla="*/ 201 w 201"/>
                <a:gd name="T5" fmla="*/ 31 h 219"/>
                <a:gd name="T6" fmla="*/ 201 w 201"/>
                <a:gd name="T7" fmla="*/ 0 h 219"/>
                <a:gd name="T8" fmla="*/ 0 w 201"/>
                <a:gd name="T9" fmla="*/ 188 h 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1" h="219">
                  <a:moveTo>
                    <a:pt x="0" y="188"/>
                  </a:moveTo>
                  <a:lnTo>
                    <a:pt x="0" y="219"/>
                  </a:lnTo>
                  <a:lnTo>
                    <a:pt x="201" y="31"/>
                  </a:lnTo>
                  <a:lnTo>
                    <a:pt x="201" y="0"/>
                  </a:lnTo>
                  <a:lnTo>
                    <a:pt x="0" y="1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 name="Freeform 145">
              <a:extLst>
                <a:ext uri="{FF2B5EF4-FFF2-40B4-BE49-F238E27FC236}">
                  <a16:creationId xmlns:a16="http://schemas.microsoft.com/office/drawing/2014/main" id="{1D214858-5A26-48DA-9B9E-D215BE9AC23F}"/>
                </a:ext>
              </a:extLst>
            </p:cNvPr>
            <p:cNvSpPr>
              <a:spLocks/>
            </p:cNvSpPr>
            <p:nvPr/>
          </p:nvSpPr>
          <p:spPr bwMode="auto">
            <a:xfrm>
              <a:off x="12788" y="9343"/>
              <a:ext cx="134" cy="503"/>
            </a:xfrm>
            <a:custGeom>
              <a:avLst/>
              <a:gdLst>
                <a:gd name="T0" fmla="*/ 0 w 134"/>
                <a:gd name="T1" fmla="*/ 503 h 503"/>
                <a:gd name="T2" fmla="*/ 0 w 134"/>
                <a:gd name="T3" fmla="*/ 124 h 503"/>
                <a:gd name="T4" fmla="*/ 134 w 134"/>
                <a:gd name="T5" fmla="*/ 0 h 503"/>
                <a:gd name="T6" fmla="*/ 134 w 134"/>
                <a:gd name="T7" fmla="*/ 376 h 503"/>
                <a:gd name="T8" fmla="*/ 0 w 134"/>
                <a:gd name="T9" fmla="*/ 503 h 5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 h="503">
                  <a:moveTo>
                    <a:pt x="0" y="503"/>
                  </a:moveTo>
                  <a:lnTo>
                    <a:pt x="0" y="124"/>
                  </a:lnTo>
                  <a:lnTo>
                    <a:pt x="134" y="0"/>
                  </a:lnTo>
                  <a:lnTo>
                    <a:pt x="134" y="376"/>
                  </a:lnTo>
                  <a:lnTo>
                    <a:pt x="0" y="503"/>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 name="Freeform 146">
              <a:extLst>
                <a:ext uri="{FF2B5EF4-FFF2-40B4-BE49-F238E27FC236}">
                  <a16:creationId xmlns:a16="http://schemas.microsoft.com/office/drawing/2014/main" id="{B16A9EE3-2185-4F26-B272-9EC8A0CE0E45}"/>
                </a:ext>
              </a:extLst>
            </p:cNvPr>
            <p:cNvSpPr>
              <a:spLocks/>
            </p:cNvSpPr>
            <p:nvPr/>
          </p:nvSpPr>
          <p:spPr bwMode="auto">
            <a:xfrm>
              <a:off x="12721" y="9435"/>
              <a:ext cx="67" cy="503"/>
            </a:xfrm>
            <a:custGeom>
              <a:avLst/>
              <a:gdLst>
                <a:gd name="T0" fmla="*/ 0 w 67"/>
                <a:gd name="T1" fmla="*/ 0 h 503"/>
                <a:gd name="T2" fmla="*/ 0 w 67"/>
                <a:gd name="T3" fmla="*/ 503 h 503"/>
                <a:gd name="T4" fmla="*/ 67 w 67"/>
                <a:gd name="T5" fmla="*/ 408 h 503"/>
                <a:gd name="T6" fmla="*/ 67 w 67"/>
                <a:gd name="T7" fmla="*/ 32 h 503"/>
                <a:gd name="T8" fmla="*/ 0 w 67"/>
                <a:gd name="T9" fmla="*/ 0 h 5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 h="503">
                  <a:moveTo>
                    <a:pt x="0" y="0"/>
                  </a:moveTo>
                  <a:lnTo>
                    <a:pt x="0" y="503"/>
                  </a:lnTo>
                  <a:lnTo>
                    <a:pt x="67" y="408"/>
                  </a:lnTo>
                  <a:lnTo>
                    <a:pt x="67" y="32"/>
                  </a:lnTo>
                  <a:lnTo>
                    <a:pt x="0" y="0"/>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 name="Freeform 147">
              <a:extLst>
                <a:ext uri="{FF2B5EF4-FFF2-40B4-BE49-F238E27FC236}">
                  <a16:creationId xmlns:a16="http://schemas.microsoft.com/office/drawing/2014/main" id="{5F39B46A-2E16-4CB2-9D06-66D1DED1BACA}"/>
                </a:ext>
              </a:extLst>
            </p:cNvPr>
            <p:cNvSpPr>
              <a:spLocks/>
            </p:cNvSpPr>
            <p:nvPr/>
          </p:nvSpPr>
          <p:spPr bwMode="auto">
            <a:xfrm>
              <a:off x="12721" y="9248"/>
              <a:ext cx="201" cy="222"/>
            </a:xfrm>
            <a:custGeom>
              <a:avLst/>
              <a:gdLst>
                <a:gd name="T0" fmla="*/ 0 w 201"/>
                <a:gd name="T1" fmla="*/ 190 h 222"/>
                <a:gd name="T2" fmla="*/ 201 w 201"/>
                <a:gd name="T3" fmla="*/ 0 h 222"/>
                <a:gd name="T4" fmla="*/ 201 w 201"/>
                <a:gd name="T5" fmla="*/ 95 h 222"/>
                <a:gd name="T6" fmla="*/ 67 w 201"/>
                <a:gd name="T7" fmla="*/ 222 h 222"/>
                <a:gd name="T8" fmla="*/ 0 w 201"/>
                <a:gd name="T9" fmla="*/ 190 h 2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1" h="222">
                  <a:moveTo>
                    <a:pt x="0" y="190"/>
                  </a:moveTo>
                  <a:lnTo>
                    <a:pt x="201" y="0"/>
                  </a:lnTo>
                  <a:lnTo>
                    <a:pt x="201" y="95"/>
                  </a:lnTo>
                  <a:lnTo>
                    <a:pt x="67" y="222"/>
                  </a:lnTo>
                  <a:lnTo>
                    <a:pt x="0" y="190"/>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 name="Freeform 148">
              <a:extLst>
                <a:ext uri="{FF2B5EF4-FFF2-40B4-BE49-F238E27FC236}">
                  <a16:creationId xmlns:a16="http://schemas.microsoft.com/office/drawing/2014/main" id="{A6CA7776-9F96-46D3-9E14-77CC40EBEAA3}"/>
                </a:ext>
              </a:extLst>
            </p:cNvPr>
            <p:cNvSpPr>
              <a:spLocks/>
            </p:cNvSpPr>
            <p:nvPr/>
          </p:nvSpPr>
          <p:spPr bwMode="auto">
            <a:xfrm>
              <a:off x="12922" y="8525"/>
              <a:ext cx="205" cy="223"/>
            </a:xfrm>
            <a:custGeom>
              <a:avLst/>
              <a:gdLst>
                <a:gd name="T0" fmla="*/ 0 w 205"/>
                <a:gd name="T1" fmla="*/ 191 h 223"/>
                <a:gd name="T2" fmla="*/ 0 w 205"/>
                <a:gd name="T3" fmla="*/ 223 h 223"/>
                <a:gd name="T4" fmla="*/ 205 w 205"/>
                <a:gd name="T5" fmla="*/ 32 h 223"/>
                <a:gd name="T6" fmla="*/ 205 w 205"/>
                <a:gd name="T7" fmla="*/ 0 h 223"/>
                <a:gd name="T8" fmla="*/ 0 w 205"/>
                <a:gd name="T9" fmla="*/ 191 h 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5" h="223">
                  <a:moveTo>
                    <a:pt x="0" y="191"/>
                  </a:moveTo>
                  <a:lnTo>
                    <a:pt x="0" y="223"/>
                  </a:lnTo>
                  <a:lnTo>
                    <a:pt x="205" y="32"/>
                  </a:lnTo>
                  <a:lnTo>
                    <a:pt x="205" y="0"/>
                  </a:lnTo>
                  <a:lnTo>
                    <a:pt x="0" y="191"/>
                  </a:lnTo>
                  <a:close/>
                </a:path>
              </a:pathLst>
            </a:custGeom>
            <a:solidFill>
              <a:srgbClr val="0027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 name="Freeform 149">
              <a:extLst>
                <a:ext uri="{FF2B5EF4-FFF2-40B4-BE49-F238E27FC236}">
                  <a16:creationId xmlns:a16="http://schemas.microsoft.com/office/drawing/2014/main" id="{473C224B-2FAA-4802-9E3B-EB6E2BF57D45}"/>
                </a:ext>
              </a:extLst>
            </p:cNvPr>
            <p:cNvSpPr>
              <a:spLocks/>
            </p:cNvSpPr>
            <p:nvPr/>
          </p:nvSpPr>
          <p:spPr bwMode="auto">
            <a:xfrm>
              <a:off x="12990" y="8152"/>
              <a:ext cx="137" cy="497"/>
            </a:xfrm>
            <a:custGeom>
              <a:avLst/>
              <a:gdLst>
                <a:gd name="T0" fmla="*/ 0 w 137"/>
                <a:gd name="T1" fmla="*/ 497 h 497"/>
                <a:gd name="T2" fmla="*/ 0 w 137"/>
                <a:gd name="T3" fmla="*/ 124 h 497"/>
                <a:gd name="T4" fmla="*/ 137 w 137"/>
                <a:gd name="T5" fmla="*/ 0 h 497"/>
                <a:gd name="T6" fmla="*/ 137 w 137"/>
                <a:gd name="T7" fmla="*/ 373 h 497"/>
                <a:gd name="T8" fmla="*/ 0 w 137"/>
                <a:gd name="T9" fmla="*/ 497 h 4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 h="497">
                  <a:moveTo>
                    <a:pt x="0" y="497"/>
                  </a:moveTo>
                  <a:lnTo>
                    <a:pt x="0" y="124"/>
                  </a:lnTo>
                  <a:lnTo>
                    <a:pt x="137" y="0"/>
                  </a:lnTo>
                  <a:lnTo>
                    <a:pt x="137" y="373"/>
                  </a:lnTo>
                  <a:lnTo>
                    <a:pt x="0" y="497"/>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 name="Freeform 150">
              <a:extLst>
                <a:ext uri="{FF2B5EF4-FFF2-40B4-BE49-F238E27FC236}">
                  <a16:creationId xmlns:a16="http://schemas.microsoft.com/office/drawing/2014/main" id="{BF0B0209-A419-4000-8591-BDE41989EFDD}"/>
                </a:ext>
              </a:extLst>
            </p:cNvPr>
            <p:cNvSpPr>
              <a:spLocks/>
            </p:cNvSpPr>
            <p:nvPr/>
          </p:nvSpPr>
          <p:spPr bwMode="auto">
            <a:xfrm>
              <a:off x="12922" y="8247"/>
              <a:ext cx="68" cy="501"/>
            </a:xfrm>
            <a:custGeom>
              <a:avLst/>
              <a:gdLst>
                <a:gd name="T0" fmla="*/ 0 w 68"/>
                <a:gd name="T1" fmla="*/ 0 h 501"/>
                <a:gd name="T2" fmla="*/ 0 w 68"/>
                <a:gd name="T3" fmla="*/ 501 h 501"/>
                <a:gd name="T4" fmla="*/ 68 w 68"/>
                <a:gd name="T5" fmla="*/ 405 h 501"/>
                <a:gd name="T6" fmla="*/ 68 w 68"/>
                <a:gd name="T7" fmla="*/ 32 h 501"/>
                <a:gd name="T8" fmla="*/ 0 w 68"/>
                <a:gd name="T9" fmla="*/ 0 h 5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 h="501">
                  <a:moveTo>
                    <a:pt x="0" y="0"/>
                  </a:moveTo>
                  <a:lnTo>
                    <a:pt x="0" y="501"/>
                  </a:lnTo>
                  <a:lnTo>
                    <a:pt x="68" y="405"/>
                  </a:lnTo>
                  <a:lnTo>
                    <a:pt x="68" y="32"/>
                  </a:lnTo>
                  <a:lnTo>
                    <a:pt x="0" y="0"/>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 name="Freeform 151">
              <a:extLst>
                <a:ext uri="{FF2B5EF4-FFF2-40B4-BE49-F238E27FC236}">
                  <a16:creationId xmlns:a16="http://schemas.microsoft.com/office/drawing/2014/main" id="{BCC93018-777F-423F-B606-B1B834811180}"/>
                </a:ext>
              </a:extLst>
            </p:cNvPr>
            <p:cNvSpPr>
              <a:spLocks/>
            </p:cNvSpPr>
            <p:nvPr/>
          </p:nvSpPr>
          <p:spPr bwMode="auto">
            <a:xfrm>
              <a:off x="12922" y="8057"/>
              <a:ext cx="205" cy="219"/>
            </a:xfrm>
            <a:custGeom>
              <a:avLst/>
              <a:gdLst>
                <a:gd name="T0" fmla="*/ 0 w 205"/>
                <a:gd name="T1" fmla="*/ 188 h 219"/>
                <a:gd name="T2" fmla="*/ 205 w 205"/>
                <a:gd name="T3" fmla="*/ 0 h 219"/>
                <a:gd name="T4" fmla="*/ 205 w 205"/>
                <a:gd name="T5" fmla="*/ 92 h 219"/>
                <a:gd name="T6" fmla="*/ 68 w 205"/>
                <a:gd name="T7" fmla="*/ 219 h 219"/>
                <a:gd name="T8" fmla="*/ 0 w 205"/>
                <a:gd name="T9" fmla="*/ 188 h 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5" h="219">
                  <a:moveTo>
                    <a:pt x="0" y="188"/>
                  </a:moveTo>
                  <a:lnTo>
                    <a:pt x="205" y="0"/>
                  </a:lnTo>
                  <a:lnTo>
                    <a:pt x="205" y="92"/>
                  </a:lnTo>
                  <a:lnTo>
                    <a:pt x="68" y="219"/>
                  </a:lnTo>
                  <a:lnTo>
                    <a:pt x="0" y="188"/>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9" name="Freeform 152">
              <a:extLst>
                <a:ext uri="{FF2B5EF4-FFF2-40B4-BE49-F238E27FC236}">
                  <a16:creationId xmlns:a16="http://schemas.microsoft.com/office/drawing/2014/main" id="{A6FAFBC9-4775-4E29-B765-3DE0912011FE}"/>
                </a:ext>
              </a:extLst>
            </p:cNvPr>
            <p:cNvSpPr>
              <a:spLocks/>
            </p:cNvSpPr>
            <p:nvPr/>
          </p:nvSpPr>
          <p:spPr bwMode="auto">
            <a:xfrm>
              <a:off x="12922" y="9031"/>
              <a:ext cx="205" cy="217"/>
            </a:xfrm>
            <a:custGeom>
              <a:avLst/>
              <a:gdLst>
                <a:gd name="T0" fmla="*/ 0 w 205"/>
                <a:gd name="T1" fmla="*/ 185 h 217"/>
                <a:gd name="T2" fmla="*/ 0 w 205"/>
                <a:gd name="T3" fmla="*/ 217 h 217"/>
                <a:gd name="T4" fmla="*/ 205 w 205"/>
                <a:gd name="T5" fmla="*/ 29 h 217"/>
                <a:gd name="T6" fmla="*/ 205 w 205"/>
                <a:gd name="T7" fmla="*/ 0 h 217"/>
                <a:gd name="T8" fmla="*/ 0 w 205"/>
                <a:gd name="T9" fmla="*/ 185 h 2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5" h="217">
                  <a:moveTo>
                    <a:pt x="0" y="185"/>
                  </a:moveTo>
                  <a:lnTo>
                    <a:pt x="0" y="217"/>
                  </a:lnTo>
                  <a:lnTo>
                    <a:pt x="205" y="29"/>
                  </a:lnTo>
                  <a:lnTo>
                    <a:pt x="205" y="0"/>
                  </a:lnTo>
                  <a:lnTo>
                    <a:pt x="0" y="185"/>
                  </a:lnTo>
                  <a:close/>
                </a:path>
              </a:pathLst>
            </a:custGeom>
            <a:solidFill>
              <a:srgbClr val="0027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 name="Freeform 153">
              <a:extLst>
                <a:ext uri="{FF2B5EF4-FFF2-40B4-BE49-F238E27FC236}">
                  <a16:creationId xmlns:a16="http://schemas.microsoft.com/office/drawing/2014/main" id="{BB632AC1-8059-418D-AD97-C0DF8944B1A2}"/>
                </a:ext>
              </a:extLst>
            </p:cNvPr>
            <p:cNvSpPr>
              <a:spLocks/>
            </p:cNvSpPr>
            <p:nvPr/>
          </p:nvSpPr>
          <p:spPr bwMode="auto">
            <a:xfrm>
              <a:off x="12990" y="8649"/>
              <a:ext cx="137" cy="506"/>
            </a:xfrm>
            <a:custGeom>
              <a:avLst/>
              <a:gdLst>
                <a:gd name="T0" fmla="*/ 0 w 137"/>
                <a:gd name="T1" fmla="*/ 506 h 506"/>
                <a:gd name="T2" fmla="*/ 0 w 137"/>
                <a:gd name="T3" fmla="*/ 127 h 506"/>
                <a:gd name="T4" fmla="*/ 137 w 137"/>
                <a:gd name="T5" fmla="*/ 0 h 506"/>
                <a:gd name="T6" fmla="*/ 137 w 137"/>
                <a:gd name="T7" fmla="*/ 382 h 506"/>
                <a:gd name="T8" fmla="*/ 0 w 137"/>
                <a:gd name="T9" fmla="*/ 506 h 5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 h="506">
                  <a:moveTo>
                    <a:pt x="0" y="506"/>
                  </a:moveTo>
                  <a:lnTo>
                    <a:pt x="0" y="127"/>
                  </a:lnTo>
                  <a:lnTo>
                    <a:pt x="137" y="0"/>
                  </a:lnTo>
                  <a:lnTo>
                    <a:pt x="137" y="382"/>
                  </a:lnTo>
                  <a:lnTo>
                    <a:pt x="0" y="506"/>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 name="Freeform 154">
              <a:extLst>
                <a:ext uri="{FF2B5EF4-FFF2-40B4-BE49-F238E27FC236}">
                  <a16:creationId xmlns:a16="http://schemas.microsoft.com/office/drawing/2014/main" id="{4D5F284F-4231-44FE-B149-F44DF4D9CCA9}"/>
                </a:ext>
              </a:extLst>
            </p:cNvPr>
            <p:cNvSpPr>
              <a:spLocks/>
            </p:cNvSpPr>
            <p:nvPr/>
          </p:nvSpPr>
          <p:spPr bwMode="auto">
            <a:xfrm>
              <a:off x="12922" y="8748"/>
              <a:ext cx="68" cy="500"/>
            </a:xfrm>
            <a:custGeom>
              <a:avLst/>
              <a:gdLst>
                <a:gd name="T0" fmla="*/ 0 w 68"/>
                <a:gd name="T1" fmla="*/ 0 h 500"/>
                <a:gd name="T2" fmla="*/ 0 w 68"/>
                <a:gd name="T3" fmla="*/ 500 h 500"/>
                <a:gd name="T4" fmla="*/ 68 w 68"/>
                <a:gd name="T5" fmla="*/ 404 h 500"/>
                <a:gd name="T6" fmla="*/ 68 w 68"/>
                <a:gd name="T7" fmla="*/ 28 h 500"/>
                <a:gd name="T8" fmla="*/ 0 w 68"/>
                <a:gd name="T9" fmla="*/ 0 h 5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 h="500">
                  <a:moveTo>
                    <a:pt x="0" y="0"/>
                  </a:moveTo>
                  <a:lnTo>
                    <a:pt x="0" y="500"/>
                  </a:lnTo>
                  <a:lnTo>
                    <a:pt x="68" y="404"/>
                  </a:lnTo>
                  <a:lnTo>
                    <a:pt x="68" y="28"/>
                  </a:lnTo>
                  <a:lnTo>
                    <a:pt x="0" y="0"/>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2" name="Freeform 155">
              <a:extLst>
                <a:ext uri="{FF2B5EF4-FFF2-40B4-BE49-F238E27FC236}">
                  <a16:creationId xmlns:a16="http://schemas.microsoft.com/office/drawing/2014/main" id="{EA7F11F4-2537-40D8-BBE7-0BB1E456D8D8}"/>
                </a:ext>
              </a:extLst>
            </p:cNvPr>
            <p:cNvSpPr>
              <a:spLocks/>
            </p:cNvSpPr>
            <p:nvPr/>
          </p:nvSpPr>
          <p:spPr bwMode="auto">
            <a:xfrm>
              <a:off x="12922" y="8557"/>
              <a:ext cx="205" cy="222"/>
            </a:xfrm>
            <a:custGeom>
              <a:avLst/>
              <a:gdLst>
                <a:gd name="T0" fmla="*/ 0 w 205"/>
                <a:gd name="T1" fmla="*/ 191 h 222"/>
                <a:gd name="T2" fmla="*/ 205 w 205"/>
                <a:gd name="T3" fmla="*/ 0 h 222"/>
                <a:gd name="T4" fmla="*/ 205 w 205"/>
                <a:gd name="T5" fmla="*/ 92 h 222"/>
                <a:gd name="T6" fmla="*/ 68 w 205"/>
                <a:gd name="T7" fmla="*/ 222 h 222"/>
                <a:gd name="T8" fmla="*/ 0 w 205"/>
                <a:gd name="T9" fmla="*/ 191 h 2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5" h="222">
                  <a:moveTo>
                    <a:pt x="0" y="191"/>
                  </a:moveTo>
                  <a:lnTo>
                    <a:pt x="205" y="0"/>
                  </a:lnTo>
                  <a:lnTo>
                    <a:pt x="205" y="92"/>
                  </a:lnTo>
                  <a:lnTo>
                    <a:pt x="68" y="222"/>
                  </a:lnTo>
                  <a:lnTo>
                    <a:pt x="0" y="191"/>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3" name="Freeform 156">
              <a:extLst>
                <a:ext uri="{FF2B5EF4-FFF2-40B4-BE49-F238E27FC236}">
                  <a16:creationId xmlns:a16="http://schemas.microsoft.com/office/drawing/2014/main" id="{8F7E6B2F-3EB7-4397-A9A5-0265B7F800B7}"/>
                </a:ext>
              </a:extLst>
            </p:cNvPr>
            <p:cNvSpPr>
              <a:spLocks/>
            </p:cNvSpPr>
            <p:nvPr/>
          </p:nvSpPr>
          <p:spPr bwMode="auto">
            <a:xfrm>
              <a:off x="12922" y="9531"/>
              <a:ext cx="205" cy="219"/>
            </a:xfrm>
            <a:custGeom>
              <a:avLst/>
              <a:gdLst>
                <a:gd name="T0" fmla="*/ 0 w 205"/>
                <a:gd name="T1" fmla="*/ 188 h 219"/>
                <a:gd name="T2" fmla="*/ 0 w 205"/>
                <a:gd name="T3" fmla="*/ 219 h 219"/>
                <a:gd name="T4" fmla="*/ 205 w 205"/>
                <a:gd name="T5" fmla="*/ 32 h 219"/>
                <a:gd name="T6" fmla="*/ 205 w 205"/>
                <a:gd name="T7" fmla="*/ 0 h 219"/>
                <a:gd name="T8" fmla="*/ 0 w 205"/>
                <a:gd name="T9" fmla="*/ 188 h 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5" h="219">
                  <a:moveTo>
                    <a:pt x="0" y="188"/>
                  </a:moveTo>
                  <a:lnTo>
                    <a:pt x="0" y="219"/>
                  </a:lnTo>
                  <a:lnTo>
                    <a:pt x="205" y="32"/>
                  </a:lnTo>
                  <a:lnTo>
                    <a:pt x="205" y="0"/>
                  </a:lnTo>
                  <a:lnTo>
                    <a:pt x="0" y="1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 name="Freeform 157">
              <a:extLst>
                <a:ext uri="{FF2B5EF4-FFF2-40B4-BE49-F238E27FC236}">
                  <a16:creationId xmlns:a16="http://schemas.microsoft.com/office/drawing/2014/main" id="{D0E32986-2FE2-43AE-9124-0A95D769BCB1}"/>
                </a:ext>
              </a:extLst>
            </p:cNvPr>
            <p:cNvSpPr>
              <a:spLocks/>
            </p:cNvSpPr>
            <p:nvPr/>
          </p:nvSpPr>
          <p:spPr bwMode="auto">
            <a:xfrm>
              <a:off x="12990" y="9158"/>
              <a:ext cx="137" cy="497"/>
            </a:xfrm>
            <a:custGeom>
              <a:avLst/>
              <a:gdLst>
                <a:gd name="T0" fmla="*/ 0 w 137"/>
                <a:gd name="T1" fmla="*/ 497 h 497"/>
                <a:gd name="T2" fmla="*/ 0 w 137"/>
                <a:gd name="T3" fmla="*/ 124 h 497"/>
                <a:gd name="T4" fmla="*/ 137 w 137"/>
                <a:gd name="T5" fmla="*/ 0 h 497"/>
                <a:gd name="T6" fmla="*/ 137 w 137"/>
                <a:gd name="T7" fmla="*/ 373 h 497"/>
                <a:gd name="T8" fmla="*/ 0 w 137"/>
                <a:gd name="T9" fmla="*/ 497 h 4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 h="497">
                  <a:moveTo>
                    <a:pt x="0" y="497"/>
                  </a:moveTo>
                  <a:lnTo>
                    <a:pt x="0" y="124"/>
                  </a:lnTo>
                  <a:lnTo>
                    <a:pt x="137" y="0"/>
                  </a:lnTo>
                  <a:lnTo>
                    <a:pt x="137" y="373"/>
                  </a:lnTo>
                  <a:lnTo>
                    <a:pt x="0" y="497"/>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5" name="Freeform 158">
              <a:extLst>
                <a:ext uri="{FF2B5EF4-FFF2-40B4-BE49-F238E27FC236}">
                  <a16:creationId xmlns:a16="http://schemas.microsoft.com/office/drawing/2014/main" id="{3B706E3B-8E06-4B03-AC06-B17F81EAAC2D}"/>
                </a:ext>
              </a:extLst>
            </p:cNvPr>
            <p:cNvSpPr>
              <a:spLocks/>
            </p:cNvSpPr>
            <p:nvPr/>
          </p:nvSpPr>
          <p:spPr bwMode="auto">
            <a:xfrm>
              <a:off x="12922" y="9248"/>
              <a:ext cx="68" cy="502"/>
            </a:xfrm>
            <a:custGeom>
              <a:avLst/>
              <a:gdLst>
                <a:gd name="T0" fmla="*/ 0 w 68"/>
                <a:gd name="T1" fmla="*/ 0 h 502"/>
                <a:gd name="T2" fmla="*/ 0 w 68"/>
                <a:gd name="T3" fmla="*/ 502 h 502"/>
                <a:gd name="T4" fmla="*/ 68 w 68"/>
                <a:gd name="T5" fmla="*/ 407 h 502"/>
                <a:gd name="T6" fmla="*/ 68 w 68"/>
                <a:gd name="T7" fmla="*/ 31 h 502"/>
                <a:gd name="T8" fmla="*/ 0 w 68"/>
                <a:gd name="T9" fmla="*/ 0 h 5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 h="502">
                  <a:moveTo>
                    <a:pt x="0" y="0"/>
                  </a:moveTo>
                  <a:lnTo>
                    <a:pt x="0" y="502"/>
                  </a:lnTo>
                  <a:lnTo>
                    <a:pt x="68" y="407"/>
                  </a:lnTo>
                  <a:lnTo>
                    <a:pt x="68" y="31"/>
                  </a:lnTo>
                  <a:lnTo>
                    <a:pt x="0" y="0"/>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6" name="Freeform 159">
              <a:extLst>
                <a:ext uri="{FF2B5EF4-FFF2-40B4-BE49-F238E27FC236}">
                  <a16:creationId xmlns:a16="http://schemas.microsoft.com/office/drawing/2014/main" id="{23ED750D-6BA7-4F79-B37B-6378CB423514}"/>
                </a:ext>
              </a:extLst>
            </p:cNvPr>
            <p:cNvSpPr>
              <a:spLocks/>
            </p:cNvSpPr>
            <p:nvPr/>
          </p:nvSpPr>
          <p:spPr bwMode="auto">
            <a:xfrm>
              <a:off x="12922" y="9063"/>
              <a:ext cx="205" cy="213"/>
            </a:xfrm>
            <a:custGeom>
              <a:avLst/>
              <a:gdLst>
                <a:gd name="T0" fmla="*/ 0 w 205"/>
                <a:gd name="T1" fmla="*/ 182 h 213"/>
                <a:gd name="T2" fmla="*/ 205 w 205"/>
                <a:gd name="T3" fmla="*/ 0 h 213"/>
                <a:gd name="T4" fmla="*/ 205 w 205"/>
                <a:gd name="T5" fmla="*/ 89 h 213"/>
                <a:gd name="T6" fmla="*/ 68 w 205"/>
                <a:gd name="T7" fmla="*/ 213 h 213"/>
                <a:gd name="T8" fmla="*/ 0 w 205"/>
                <a:gd name="T9" fmla="*/ 182 h 2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5" h="213">
                  <a:moveTo>
                    <a:pt x="0" y="182"/>
                  </a:moveTo>
                  <a:lnTo>
                    <a:pt x="205" y="0"/>
                  </a:lnTo>
                  <a:lnTo>
                    <a:pt x="205" y="89"/>
                  </a:lnTo>
                  <a:lnTo>
                    <a:pt x="68" y="213"/>
                  </a:lnTo>
                  <a:lnTo>
                    <a:pt x="0" y="182"/>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7" name="Freeform 160">
              <a:extLst>
                <a:ext uri="{FF2B5EF4-FFF2-40B4-BE49-F238E27FC236}">
                  <a16:creationId xmlns:a16="http://schemas.microsoft.com/office/drawing/2014/main" id="{BE082231-415F-40D0-A224-E75301C088D8}"/>
                </a:ext>
              </a:extLst>
            </p:cNvPr>
            <p:cNvSpPr>
              <a:spLocks/>
            </p:cNvSpPr>
            <p:nvPr/>
          </p:nvSpPr>
          <p:spPr bwMode="auto">
            <a:xfrm>
              <a:off x="13127" y="8340"/>
              <a:ext cx="202" cy="214"/>
            </a:xfrm>
            <a:custGeom>
              <a:avLst/>
              <a:gdLst>
                <a:gd name="T0" fmla="*/ 0 w 202"/>
                <a:gd name="T1" fmla="*/ 185 h 214"/>
                <a:gd name="T2" fmla="*/ 0 w 202"/>
                <a:gd name="T3" fmla="*/ 214 h 214"/>
                <a:gd name="T4" fmla="*/ 202 w 202"/>
                <a:gd name="T5" fmla="*/ 32 h 214"/>
                <a:gd name="T6" fmla="*/ 202 w 202"/>
                <a:gd name="T7" fmla="*/ 0 h 214"/>
                <a:gd name="T8" fmla="*/ 0 w 202"/>
                <a:gd name="T9" fmla="*/ 185 h 2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2" h="214">
                  <a:moveTo>
                    <a:pt x="0" y="185"/>
                  </a:moveTo>
                  <a:lnTo>
                    <a:pt x="0" y="214"/>
                  </a:lnTo>
                  <a:lnTo>
                    <a:pt x="202" y="32"/>
                  </a:lnTo>
                  <a:lnTo>
                    <a:pt x="202" y="0"/>
                  </a:lnTo>
                  <a:lnTo>
                    <a:pt x="0" y="185"/>
                  </a:lnTo>
                  <a:close/>
                </a:path>
              </a:pathLst>
            </a:custGeom>
            <a:solidFill>
              <a:srgbClr val="0027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 name="Freeform 161">
              <a:extLst>
                <a:ext uri="{FF2B5EF4-FFF2-40B4-BE49-F238E27FC236}">
                  <a16:creationId xmlns:a16="http://schemas.microsoft.com/office/drawing/2014/main" id="{2BB29BFA-1FFB-47A0-A15B-A6F56440F5EB}"/>
                </a:ext>
              </a:extLst>
            </p:cNvPr>
            <p:cNvSpPr>
              <a:spLocks/>
            </p:cNvSpPr>
            <p:nvPr/>
          </p:nvSpPr>
          <p:spPr bwMode="auto">
            <a:xfrm>
              <a:off x="13194" y="7961"/>
              <a:ext cx="135" cy="503"/>
            </a:xfrm>
            <a:custGeom>
              <a:avLst/>
              <a:gdLst>
                <a:gd name="T0" fmla="*/ 0 w 135"/>
                <a:gd name="T1" fmla="*/ 503 h 503"/>
                <a:gd name="T2" fmla="*/ 0 w 135"/>
                <a:gd name="T3" fmla="*/ 125 h 503"/>
                <a:gd name="T4" fmla="*/ 135 w 135"/>
                <a:gd name="T5" fmla="*/ 0 h 503"/>
                <a:gd name="T6" fmla="*/ 135 w 135"/>
                <a:gd name="T7" fmla="*/ 376 h 503"/>
                <a:gd name="T8" fmla="*/ 0 w 135"/>
                <a:gd name="T9" fmla="*/ 503 h 5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5" h="503">
                  <a:moveTo>
                    <a:pt x="0" y="503"/>
                  </a:moveTo>
                  <a:lnTo>
                    <a:pt x="0" y="125"/>
                  </a:lnTo>
                  <a:lnTo>
                    <a:pt x="135" y="0"/>
                  </a:lnTo>
                  <a:lnTo>
                    <a:pt x="135" y="376"/>
                  </a:lnTo>
                  <a:lnTo>
                    <a:pt x="0" y="503"/>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9" name="Freeform 162">
              <a:extLst>
                <a:ext uri="{FF2B5EF4-FFF2-40B4-BE49-F238E27FC236}">
                  <a16:creationId xmlns:a16="http://schemas.microsoft.com/office/drawing/2014/main" id="{BAB1C4A4-9425-43A9-85CA-942F2AF9DFA9}"/>
                </a:ext>
              </a:extLst>
            </p:cNvPr>
            <p:cNvSpPr>
              <a:spLocks/>
            </p:cNvSpPr>
            <p:nvPr/>
          </p:nvSpPr>
          <p:spPr bwMode="auto">
            <a:xfrm>
              <a:off x="13127" y="8057"/>
              <a:ext cx="67" cy="497"/>
            </a:xfrm>
            <a:custGeom>
              <a:avLst/>
              <a:gdLst>
                <a:gd name="T0" fmla="*/ 0 w 67"/>
                <a:gd name="T1" fmla="*/ 0 h 497"/>
                <a:gd name="T2" fmla="*/ 0 w 67"/>
                <a:gd name="T3" fmla="*/ 497 h 497"/>
                <a:gd name="T4" fmla="*/ 67 w 67"/>
                <a:gd name="T5" fmla="*/ 404 h 497"/>
                <a:gd name="T6" fmla="*/ 67 w 67"/>
                <a:gd name="T7" fmla="*/ 31 h 497"/>
                <a:gd name="T8" fmla="*/ 0 w 67"/>
                <a:gd name="T9" fmla="*/ 0 h 4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 h="497">
                  <a:moveTo>
                    <a:pt x="0" y="0"/>
                  </a:moveTo>
                  <a:lnTo>
                    <a:pt x="0" y="497"/>
                  </a:lnTo>
                  <a:lnTo>
                    <a:pt x="67" y="404"/>
                  </a:lnTo>
                  <a:lnTo>
                    <a:pt x="67" y="31"/>
                  </a:lnTo>
                  <a:lnTo>
                    <a:pt x="0" y="0"/>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0" name="Freeform 163">
              <a:extLst>
                <a:ext uri="{FF2B5EF4-FFF2-40B4-BE49-F238E27FC236}">
                  <a16:creationId xmlns:a16="http://schemas.microsoft.com/office/drawing/2014/main" id="{2574E7AC-23E1-495D-8069-5B9FAFFA5B30}"/>
                </a:ext>
              </a:extLst>
            </p:cNvPr>
            <p:cNvSpPr>
              <a:spLocks/>
            </p:cNvSpPr>
            <p:nvPr/>
          </p:nvSpPr>
          <p:spPr bwMode="auto">
            <a:xfrm>
              <a:off x="13127" y="7869"/>
              <a:ext cx="202" cy="219"/>
            </a:xfrm>
            <a:custGeom>
              <a:avLst/>
              <a:gdLst>
                <a:gd name="T0" fmla="*/ 0 w 202"/>
                <a:gd name="T1" fmla="*/ 188 h 219"/>
                <a:gd name="T2" fmla="*/ 202 w 202"/>
                <a:gd name="T3" fmla="*/ 0 h 219"/>
                <a:gd name="T4" fmla="*/ 202 w 202"/>
                <a:gd name="T5" fmla="*/ 95 h 219"/>
                <a:gd name="T6" fmla="*/ 67 w 202"/>
                <a:gd name="T7" fmla="*/ 219 h 219"/>
                <a:gd name="T8" fmla="*/ 0 w 202"/>
                <a:gd name="T9" fmla="*/ 188 h 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2" h="219">
                  <a:moveTo>
                    <a:pt x="0" y="188"/>
                  </a:moveTo>
                  <a:lnTo>
                    <a:pt x="202" y="0"/>
                  </a:lnTo>
                  <a:lnTo>
                    <a:pt x="202" y="95"/>
                  </a:lnTo>
                  <a:lnTo>
                    <a:pt x="67" y="219"/>
                  </a:lnTo>
                  <a:lnTo>
                    <a:pt x="0" y="188"/>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1" name="Freeform 164">
              <a:extLst>
                <a:ext uri="{FF2B5EF4-FFF2-40B4-BE49-F238E27FC236}">
                  <a16:creationId xmlns:a16="http://schemas.microsoft.com/office/drawing/2014/main" id="{87B42A4E-6116-4F53-BADE-54DA526E2BBF}"/>
                </a:ext>
              </a:extLst>
            </p:cNvPr>
            <p:cNvSpPr>
              <a:spLocks/>
            </p:cNvSpPr>
            <p:nvPr/>
          </p:nvSpPr>
          <p:spPr bwMode="auto">
            <a:xfrm>
              <a:off x="13127" y="8837"/>
              <a:ext cx="202" cy="226"/>
            </a:xfrm>
            <a:custGeom>
              <a:avLst/>
              <a:gdLst>
                <a:gd name="T0" fmla="*/ 0 w 202"/>
                <a:gd name="T1" fmla="*/ 194 h 226"/>
                <a:gd name="T2" fmla="*/ 0 w 202"/>
                <a:gd name="T3" fmla="*/ 226 h 226"/>
                <a:gd name="T4" fmla="*/ 202 w 202"/>
                <a:gd name="T5" fmla="*/ 32 h 226"/>
                <a:gd name="T6" fmla="*/ 202 w 202"/>
                <a:gd name="T7" fmla="*/ 0 h 226"/>
                <a:gd name="T8" fmla="*/ 0 w 202"/>
                <a:gd name="T9" fmla="*/ 194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2" h="226">
                  <a:moveTo>
                    <a:pt x="0" y="194"/>
                  </a:moveTo>
                  <a:lnTo>
                    <a:pt x="0" y="226"/>
                  </a:lnTo>
                  <a:lnTo>
                    <a:pt x="202" y="32"/>
                  </a:lnTo>
                  <a:lnTo>
                    <a:pt x="202" y="0"/>
                  </a:lnTo>
                  <a:lnTo>
                    <a:pt x="0" y="194"/>
                  </a:lnTo>
                  <a:close/>
                </a:path>
              </a:pathLst>
            </a:custGeom>
            <a:solidFill>
              <a:srgbClr val="0027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2" name="Freeform 165">
              <a:extLst>
                <a:ext uri="{FF2B5EF4-FFF2-40B4-BE49-F238E27FC236}">
                  <a16:creationId xmlns:a16="http://schemas.microsoft.com/office/drawing/2014/main" id="{AE82FA86-2483-4630-97FB-1EE97FEE2193}"/>
                </a:ext>
              </a:extLst>
            </p:cNvPr>
            <p:cNvSpPr>
              <a:spLocks/>
            </p:cNvSpPr>
            <p:nvPr/>
          </p:nvSpPr>
          <p:spPr bwMode="auto">
            <a:xfrm>
              <a:off x="13194" y="8464"/>
              <a:ext cx="135" cy="500"/>
            </a:xfrm>
            <a:custGeom>
              <a:avLst/>
              <a:gdLst>
                <a:gd name="T0" fmla="*/ 0 w 135"/>
                <a:gd name="T1" fmla="*/ 500 h 500"/>
                <a:gd name="T2" fmla="*/ 0 w 135"/>
                <a:gd name="T3" fmla="*/ 125 h 500"/>
                <a:gd name="T4" fmla="*/ 135 w 135"/>
                <a:gd name="T5" fmla="*/ 0 h 500"/>
                <a:gd name="T6" fmla="*/ 135 w 135"/>
                <a:gd name="T7" fmla="*/ 376 h 500"/>
                <a:gd name="T8" fmla="*/ 0 w 135"/>
                <a:gd name="T9" fmla="*/ 500 h 5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5" h="500">
                  <a:moveTo>
                    <a:pt x="0" y="500"/>
                  </a:moveTo>
                  <a:lnTo>
                    <a:pt x="0" y="125"/>
                  </a:lnTo>
                  <a:lnTo>
                    <a:pt x="135" y="0"/>
                  </a:lnTo>
                  <a:lnTo>
                    <a:pt x="135" y="376"/>
                  </a:lnTo>
                  <a:lnTo>
                    <a:pt x="0" y="500"/>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 name="Freeform 166">
              <a:extLst>
                <a:ext uri="{FF2B5EF4-FFF2-40B4-BE49-F238E27FC236}">
                  <a16:creationId xmlns:a16="http://schemas.microsoft.com/office/drawing/2014/main" id="{27AAF402-57C2-4AE9-923E-0DE3C19FDCC6}"/>
                </a:ext>
              </a:extLst>
            </p:cNvPr>
            <p:cNvSpPr>
              <a:spLocks/>
            </p:cNvSpPr>
            <p:nvPr/>
          </p:nvSpPr>
          <p:spPr bwMode="auto">
            <a:xfrm>
              <a:off x="13127" y="8557"/>
              <a:ext cx="67" cy="506"/>
            </a:xfrm>
            <a:custGeom>
              <a:avLst/>
              <a:gdLst>
                <a:gd name="T0" fmla="*/ 0 w 67"/>
                <a:gd name="T1" fmla="*/ 0 h 506"/>
                <a:gd name="T2" fmla="*/ 0 w 67"/>
                <a:gd name="T3" fmla="*/ 506 h 506"/>
                <a:gd name="T4" fmla="*/ 67 w 67"/>
                <a:gd name="T5" fmla="*/ 410 h 506"/>
                <a:gd name="T6" fmla="*/ 67 w 67"/>
                <a:gd name="T7" fmla="*/ 29 h 506"/>
                <a:gd name="T8" fmla="*/ 0 w 67"/>
                <a:gd name="T9" fmla="*/ 0 h 5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 h="506">
                  <a:moveTo>
                    <a:pt x="0" y="0"/>
                  </a:moveTo>
                  <a:lnTo>
                    <a:pt x="0" y="506"/>
                  </a:lnTo>
                  <a:lnTo>
                    <a:pt x="67" y="410"/>
                  </a:lnTo>
                  <a:lnTo>
                    <a:pt x="67" y="29"/>
                  </a:lnTo>
                  <a:lnTo>
                    <a:pt x="0" y="0"/>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 name="Freeform 167">
              <a:extLst>
                <a:ext uri="{FF2B5EF4-FFF2-40B4-BE49-F238E27FC236}">
                  <a16:creationId xmlns:a16="http://schemas.microsoft.com/office/drawing/2014/main" id="{8806FA70-2D50-41D9-96FA-94BD44D8C588}"/>
                </a:ext>
              </a:extLst>
            </p:cNvPr>
            <p:cNvSpPr>
              <a:spLocks/>
            </p:cNvSpPr>
            <p:nvPr/>
          </p:nvSpPr>
          <p:spPr bwMode="auto">
            <a:xfrm>
              <a:off x="13127" y="8372"/>
              <a:ext cx="202" cy="217"/>
            </a:xfrm>
            <a:custGeom>
              <a:avLst/>
              <a:gdLst>
                <a:gd name="T0" fmla="*/ 0 w 202"/>
                <a:gd name="T1" fmla="*/ 185 h 217"/>
                <a:gd name="T2" fmla="*/ 202 w 202"/>
                <a:gd name="T3" fmla="*/ 0 h 217"/>
                <a:gd name="T4" fmla="*/ 202 w 202"/>
                <a:gd name="T5" fmla="*/ 92 h 217"/>
                <a:gd name="T6" fmla="*/ 67 w 202"/>
                <a:gd name="T7" fmla="*/ 217 h 217"/>
                <a:gd name="T8" fmla="*/ 0 w 202"/>
                <a:gd name="T9" fmla="*/ 185 h 2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2" h="217">
                  <a:moveTo>
                    <a:pt x="0" y="185"/>
                  </a:moveTo>
                  <a:lnTo>
                    <a:pt x="202" y="0"/>
                  </a:lnTo>
                  <a:lnTo>
                    <a:pt x="202" y="92"/>
                  </a:lnTo>
                  <a:lnTo>
                    <a:pt x="67" y="217"/>
                  </a:lnTo>
                  <a:lnTo>
                    <a:pt x="0" y="185"/>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5" name="Freeform 168">
              <a:extLst>
                <a:ext uri="{FF2B5EF4-FFF2-40B4-BE49-F238E27FC236}">
                  <a16:creationId xmlns:a16="http://schemas.microsoft.com/office/drawing/2014/main" id="{E849988D-0D35-41AF-AA1E-220ABEE54E6D}"/>
                </a:ext>
              </a:extLst>
            </p:cNvPr>
            <p:cNvSpPr>
              <a:spLocks/>
            </p:cNvSpPr>
            <p:nvPr/>
          </p:nvSpPr>
          <p:spPr bwMode="auto">
            <a:xfrm>
              <a:off x="13127" y="9343"/>
              <a:ext cx="202" cy="220"/>
            </a:xfrm>
            <a:custGeom>
              <a:avLst/>
              <a:gdLst>
                <a:gd name="T0" fmla="*/ 0 w 202"/>
                <a:gd name="T1" fmla="*/ 188 h 220"/>
                <a:gd name="T2" fmla="*/ 0 w 202"/>
                <a:gd name="T3" fmla="*/ 220 h 220"/>
                <a:gd name="T4" fmla="*/ 202 w 202"/>
                <a:gd name="T5" fmla="*/ 29 h 220"/>
                <a:gd name="T6" fmla="*/ 202 w 202"/>
                <a:gd name="T7" fmla="*/ 0 h 220"/>
                <a:gd name="T8" fmla="*/ 0 w 202"/>
                <a:gd name="T9" fmla="*/ 188 h 2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2" h="220">
                  <a:moveTo>
                    <a:pt x="0" y="188"/>
                  </a:moveTo>
                  <a:lnTo>
                    <a:pt x="0" y="220"/>
                  </a:lnTo>
                  <a:lnTo>
                    <a:pt x="202" y="29"/>
                  </a:lnTo>
                  <a:lnTo>
                    <a:pt x="202" y="0"/>
                  </a:lnTo>
                  <a:lnTo>
                    <a:pt x="0" y="1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6" name="Freeform 169">
              <a:extLst>
                <a:ext uri="{FF2B5EF4-FFF2-40B4-BE49-F238E27FC236}">
                  <a16:creationId xmlns:a16="http://schemas.microsoft.com/office/drawing/2014/main" id="{6AD6133E-5826-4798-A446-C0CB50856728}"/>
                </a:ext>
              </a:extLst>
            </p:cNvPr>
            <p:cNvSpPr>
              <a:spLocks/>
            </p:cNvSpPr>
            <p:nvPr/>
          </p:nvSpPr>
          <p:spPr bwMode="auto">
            <a:xfrm>
              <a:off x="13194" y="8964"/>
              <a:ext cx="135" cy="506"/>
            </a:xfrm>
            <a:custGeom>
              <a:avLst/>
              <a:gdLst>
                <a:gd name="T0" fmla="*/ 0 w 135"/>
                <a:gd name="T1" fmla="*/ 506 h 506"/>
                <a:gd name="T2" fmla="*/ 0 w 135"/>
                <a:gd name="T3" fmla="*/ 127 h 506"/>
                <a:gd name="T4" fmla="*/ 135 w 135"/>
                <a:gd name="T5" fmla="*/ 0 h 506"/>
                <a:gd name="T6" fmla="*/ 135 w 135"/>
                <a:gd name="T7" fmla="*/ 382 h 506"/>
                <a:gd name="T8" fmla="*/ 0 w 135"/>
                <a:gd name="T9" fmla="*/ 506 h 5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5" h="506">
                  <a:moveTo>
                    <a:pt x="0" y="506"/>
                  </a:moveTo>
                  <a:lnTo>
                    <a:pt x="0" y="127"/>
                  </a:lnTo>
                  <a:lnTo>
                    <a:pt x="135" y="0"/>
                  </a:lnTo>
                  <a:lnTo>
                    <a:pt x="135" y="382"/>
                  </a:lnTo>
                  <a:lnTo>
                    <a:pt x="0" y="506"/>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7" name="Freeform 170">
              <a:extLst>
                <a:ext uri="{FF2B5EF4-FFF2-40B4-BE49-F238E27FC236}">
                  <a16:creationId xmlns:a16="http://schemas.microsoft.com/office/drawing/2014/main" id="{9BA46144-9D11-45DB-B927-0A8F5EDBCB46}"/>
                </a:ext>
              </a:extLst>
            </p:cNvPr>
            <p:cNvSpPr>
              <a:spLocks/>
            </p:cNvSpPr>
            <p:nvPr/>
          </p:nvSpPr>
          <p:spPr bwMode="auto">
            <a:xfrm>
              <a:off x="13127" y="9063"/>
              <a:ext cx="67" cy="500"/>
            </a:xfrm>
            <a:custGeom>
              <a:avLst/>
              <a:gdLst>
                <a:gd name="T0" fmla="*/ 0 w 67"/>
                <a:gd name="T1" fmla="*/ 0 h 500"/>
                <a:gd name="T2" fmla="*/ 0 w 67"/>
                <a:gd name="T3" fmla="*/ 500 h 500"/>
                <a:gd name="T4" fmla="*/ 67 w 67"/>
                <a:gd name="T5" fmla="*/ 404 h 500"/>
                <a:gd name="T6" fmla="*/ 67 w 67"/>
                <a:gd name="T7" fmla="*/ 31 h 500"/>
                <a:gd name="T8" fmla="*/ 0 w 67"/>
                <a:gd name="T9" fmla="*/ 0 h 5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 h="500">
                  <a:moveTo>
                    <a:pt x="0" y="0"/>
                  </a:moveTo>
                  <a:lnTo>
                    <a:pt x="0" y="500"/>
                  </a:lnTo>
                  <a:lnTo>
                    <a:pt x="67" y="404"/>
                  </a:lnTo>
                  <a:lnTo>
                    <a:pt x="67" y="31"/>
                  </a:lnTo>
                  <a:lnTo>
                    <a:pt x="0" y="0"/>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8" name="Freeform 171">
              <a:extLst>
                <a:ext uri="{FF2B5EF4-FFF2-40B4-BE49-F238E27FC236}">
                  <a16:creationId xmlns:a16="http://schemas.microsoft.com/office/drawing/2014/main" id="{D2DF4548-98C6-4910-A8FB-F36CE9E5ACB9}"/>
                </a:ext>
              </a:extLst>
            </p:cNvPr>
            <p:cNvSpPr>
              <a:spLocks/>
            </p:cNvSpPr>
            <p:nvPr/>
          </p:nvSpPr>
          <p:spPr bwMode="auto">
            <a:xfrm>
              <a:off x="13127" y="8869"/>
              <a:ext cx="202" cy="225"/>
            </a:xfrm>
            <a:custGeom>
              <a:avLst/>
              <a:gdLst>
                <a:gd name="T0" fmla="*/ 0 w 202"/>
                <a:gd name="T1" fmla="*/ 194 h 225"/>
                <a:gd name="T2" fmla="*/ 202 w 202"/>
                <a:gd name="T3" fmla="*/ 0 h 225"/>
                <a:gd name="T4" fmla="*/ 202 w 202"/>
                <a:gd name="T5" fmla="*/ 95 h 225"/>
                <a:gd name="T6" fmla="*/ 67 w 202"/>
                <a:gd name="T7" fmla="*/ 225 h 225"/>
                <a:gd name="T8" fmla="*/ 0 w 202"/>
                <a:gd name="T9" fmla="*/ 194 h 2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2" h="225">
                  <a:moveTo>
                    <a:pt x="0" y="194"/>
                  </a:moveTo>
                  <a:lnTo>
                    <a:pt x="202" y="0"/>
                  </a:lnTo>
                  <a:lnTo>
                    <a:pt x="202" y="95"/>
                  </a:lnTo>
                  <a:lnTo>
                    <a:pt x="67" y="225"/>
                  </a:lnTo>
                  <a:lnTo>
                    <a:pt x="0" y="194"/>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9" name="Freeform 172">
              <a:extLst>
                <a:ext uri="{FF2B5EF4-FFF2-40B4-BE49-F238E27FC236}">
                  <a16:creationId xmlns:a16="http://schemas.microsoft.com/office/drawing/2014/main" id="{F61CB65C-FE74-4155-9979-C77AE1C6FFA4}"/>
                </a:ext>
              </a:extLst>
            </p:cNvPr>
            <p:cNvSpPr>
              <a:spLocks/>
            </p:cNvSpPr>
            <p:nvPr/>
          </p:nvSpPr>
          <p:spPr bwMode="auto">
            <a:xfrm>
              <a:off x="11735" y="8247"/>
              <a:ext cx="544" cy="125"/>
            </a:xfrm>
            <a:custGeom>
              <a:avLst/>
              <a:gdLst>
                <a:gd name="T0" fmla="*/ 0 w 544"/>
                <a:gd name="T1" fmla="*/ 125 h 125"/>
                <a:gd name="T2" fmla="*/ 407 w 544"/>
                <a:gd name="T3" fmla="*/ 125 h 125"/>
                <a:gd name="T4" fmla="*/ 544 w 544"/>
                <a:gd name="T5" fmla="*/ 0 h 125"/>
                <a:gd name="T6" fmla="*/ 135 w 544"/>
                <a:gd name="T7" fmla="*/ 0 h 125"/>
                <a:gd name="T8" fmla="*/ 0 w 544"/>
                <a:gd name="T9" fmla="*/ 125 h 1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4" h="125">
                  <a:moveTo>
                    <a:pt x="0" y="125"/>
                  </a:moveTo>
                  <a:lnTo>
                    <a:pt x="407" y="125"/>
                  </a:lnTo>
                  <a:lnTo>
                    <a:pt x="544" y="0"/>
                  </a:lnTo>
                  <a:lnTo>
                    <a:pt x="135" y="0"/>
                  </a:lnTo>
                  <a:lnTo>
                    <a:pt x="0" y="125"/>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0" name="Freeform 173">
              <a:extLst>
                <a:ext uri="{FF2B5EF4-FFF2-40B4-BE49-F238E27FC236}">
                  <a16:creationId xmlns:a16="http://schemas.microsoft.com/office/drawing/2014/main" id="{928325F3-0EAF-458C-80C7-ED2F64EB153D}"/>
                </a:ext>
              </a:extLst>
            </p:cNvPr>
            <p:cNvSpPr>
              <a:spLocks/>
            </p:cNvSpPr>
            <p:nvPr/>
          </p:nvSpPr>
          <p:spPr bwMode="auto">
            <a:xfrm>
              <a:off x="11633" y="8247"/>
              <a:ext cx="233" cy="188"/>
            </a:xfrm>
            <a:custGeom>
              <a:avLst/>
              <a:gdLst>
                <a:gd name="T0" fmla="*/ 0 w 233"/>
                <a:gd name="T1" fmla="*/ 188 h 188"/>
                <a:gd name="T2" fmla="*/ 99 w 233"/>
                <a:gd name="T3" fmla="*/ 125 h 188"/>
                <a:gd name="T4" fmla="*/ 233 w 233"/>
                <a:gd name="T5" fmla="*/ 0 h 188"/>
                <a:gd name="T6" fmla="*/ 201 w 233"/>
                <a:gd name="T7" fmla="*/ 0 h 188"/>
                <a:gd name="T8" fmla="*/ 0 w 233"/>
                <a:gd name="T9" fmla="*/ 188 h 1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3" h="188">
                  <a:moveTo>
                    <a:pt x="0" y="188"/>
                  </a:moveTo>
                  <a:lnTo>
                    <a:pt x="99" y="125"/>
                  </a:lnTo>
                  <a:lnTo>
                    <a:pt x="233" y="0"/>
                  </a:lnTo>
                  <a:lnTo>
                    <a:pt x="201" y="0"/>
                  </a:lnTo>
                  <a:lnTo>
                    <a:pt x="0" y="188"/>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1" name="Freeform 174">
              <a:extLst>
                <a:ext uri="{FF2B5EF4-FFF2-40B4-BE49-F238E27FC236}">
                  <a16:creationId xmlns:a16="http://schemas.microsoft.com/office/drawing/2014/main" id="{A0FA967C-E039-4958-8E80-0B1AFB93B105}"/>
                </a:ext>
              </a:extLst>
            </p:cNvPr>
            <p:cNvSpPr>
              <a:spLocks/>
            </p:cNvSpPr>
            <p:nvPr/>
          </p:nvSpPr>
          <p:spPr bwMode="auto">
            <a:xfrm>
              <a:off x="12142" y="8247"/>
              <a:ext cx="240" cy="188"/>
            </a:xfrm>
            <a:custGeom>
              <a:avLst/>
              <a:gdLst>
                <a:gd name="T0" fmla="*/ 35 w 240"/>
                <a:gd name="T1" fmla="*/ 188 h 188"/>
                <a:gd name="T2" fmla="*/ 0 w 240"/>
                <a:gd name="T3" fmla="*/ 125 h 188"/>
                <a:gd name="T4" fmla="*/ 134 w 240"/>
                <a:gd name="T5" fmla="*/ 0 h 188"/>
                <a:gd name="T6" fmla="*/ 240 w 240"/>
                <a:gd name="T7" fmla="*/ 0 h 188"/>
                <a:gd name="T8" fmla="*/ 35 w 240"/>
                <a:gd name="T9" fmla="*/ 188 h 1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188">
                  <a:moveTo>
                    <a:pt x="35" y="188"/>
                  </a:moveTo>
                  <a:lnTo>
                    <a:pt x="0" y="125"/>
                  </a:lnTo>
                  <a:lnTo>
                    <a:pt x="134" y="0"/>
                  </a:lnTo>
                  <a:lnTo>
                    <a:pt x="240" y="0"/>
                  </a:lnTo>
                  <a:lnTo>
                    <a:pt x="35" y="188"/>
                  </a:lnTo>
                  <a:close/>
                </a:path>
              </a:pathLst>
            </a:custGeom>
            <a:solidFill>
              <a:srgbClr val="336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2" name="Freeform 175">
              <a:extLst>
                <a:ext uri="{FF2B5EF4-FFF2-40B4-BE49-F238E27FC236}">
                  <a16:creationId xmlns:a16="http://schemas.microsoft.com/office/drawing/2014/main" id="{144C82DD-1BEB-4767-8231-7F1EF7CC05F5}"/>
                </a:ext>
              </a:extLst>
            </p:cNvPr>
            <p:cNvSpPr>
              <a:spLocks/>
            </p:cNvSpPr>
            <p:nvPr/>
          </p:nvSpPr>
          <p:spPr bwMode="auto">
            <a:xfrm>
              <a:off x="11633" y="8372"/>
              <a:ext cx="544" cy="63"/>
            </a:xfrm>
            <a:custGeom>
              <a:avLst/>
              <a:gdLst>
                <a:gd name="T0" fmla="*/ 0 w 544"/>
                <a:gd name="T1" fmla="*/ 63 h 63"/>
                <a:gd name="T2" fmla="*/ 102 w 544"/>
                <a:gd name="T3" fmla="*/ 0 h 63"/>
                <a:gd name="T4" fmla="*/ 509 w 544"/>
                <a:gd name="T5" fmla="*/ 0 h 63"/>
                <a:gd name="T6" fmla="*/ 544 w 544"/>
                <a:gd name="T7" fmla="*/ 63 h 63"/>
                <a:gd name="T8" fmla="*/ 0 w 544"/>
                <a:gd name="T9" fmla="*/ 63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4" h="63">
                  <a:moveTo>
                    <a:pt x="0" y="63"/>
                  </a:moveTo>
                  <a:lnTo>
                    <a:pt x="102" y="0"/>
                  </a:lnTo>
                  <a:lnTo>
                    <a:pt x="509" y="0"/>
                  </a:lnTo>
                  <a:lnTo>
                    <a:pt x="544" y="63"/>
                  </a:lnTo>
                  <a:lnTo>
                    <a:pt x="0" y="63"/>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3" name="Freeform 176">
              <a:extLst>
                <a:ext uri="{FF2B5EF4-FFF2-40B4-BE49-F238E27FC236}">
                  <a16:creationId xmlns:a16="http://schemas.microsoft.com/office/drawing/2014/main" id="{0AFE7D08-965B-44ED-A6F0-F70C75B0149E}"/>
                </a:ext>
              </a:extLst>
            </p:cNvPr>
            <p:cNvSpPr>
              <a:spLocks/>
            </p:cNvSpPr>
            <p:nvPr/>
          </p:nvSpPr>
          <p:spPr bwMode="auto">
            <a:xfrm>
              <a:off x="11191" y="8247"/>
              <a:ext cx="544" cy="125"/>
            </a:xfrm>
            <a:custGeom>
              <a:avLst/>
              <a:gdLst>
                <a:gd name="T0" fmla="*/ 0 w 544"/>
                <a:gd name="T1" fmla="*/ 125 h 125"/>
                <a:gd name="T2" fmla="*/ 407 w 544"/>
                <a:gd name="T3" fmla="*/ 125 h 125"/>
                <a:gd name="T4" fmla="*/ 544 w 544"/>
                <a:gd name="T5" fmla="*/ 0 h 125"/>
                <a:gd name="T6" fmla="*/ 135 w 544"/>
                <a:gd name="T7" fmla="*/ 0 h 125"/>
                <a:gd name="T8" fmla="*/ 0 w 544"/>
                <a:gd name="T9" fmla="*/ 125 h 1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4" h="125">
                  <a:moveTo>
                    <a:pt x="0" y="125"/>
                  </a:moveTo>
                  <a:lnTo>
                    <a:pt x="407" y="125"/>
                  </a:lnTo>
                  <a:lnTo>
                    <a:pt x="544" y="0"/>
                  </a:lnTo>
                  <a:lnTo>
                    <a:pt x="135" y="0"/>
                  </a:lnTo>
                  <a:lnTo>
                    <a:pt x="0" y="125"/>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 name="Freeform 177">
              <a:extLst>
                <a:ext uri="{FF2B5EF4-FFF2-40B4-BE49-F238E27FC236}">
                  <a16:creationId xmlns:a16="http://schemas.microsoft.com/office/drawing/2014/main" id="{BE9CEE46-A639-4C15-9567-E4C137CED385}"/>
                </a:ext>
              </a:extLst>
            </p:cNvPr>
            <p:cNvSpPr>
              <a:spLocks/>
            </p:cNvSpPr>
            <p:nvPr/>
          </p:nvSpPr>
          <p:spPr bwMode="auto">
            <a:xfrm>
              <a:off x="11089" y="8247"/>
              <a:ext cx="240" cy="188"/>
            </a:xfrm>
            <a:custGeom>
              <a:avLst/>
              <a:gdLst>
                <a:gd name="T0" fmla="*/ 0 w 240"/>
                <a:gd name="T1" fmla="*/ 188 h 188"/>
                <a:gd name="T2" fmla="*/ 102 w 240"/>
                <a:gd name="T3" fmla="*/ 125 h 188"/>
                <a:gd name="T4" fmla="*/ 240 w 240"/>
                <a:gd name="T5" fmla="*/ 0 h 188"/>
                <a:gd name="T6" fmla="*/ 205 w 240"/>
                <a:gd name="T7" fmla="*/ 0 h 188"/>
                <a:gd name="T8" fmla="*/ 0 w 240"/>
                <a:gd name="T9" fmla="*/ 188 h 1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188">
                  <a:moveTo>
                    <a:pt x="0" y="188"/>
                  </a:moveTo>
                  <a:lnTo>
                    <a:pt x="102" y="125"/>
                  </a:lnTo>
                  <a:lnTo>
                    <a:pt x="240" y="0"/>
                  </a:lnTo>
                  <a:lnTo>
                    <a:pt x="205" y="0"/>
                  </a:lnTo>
                  <a:lnTo>
                    <a:pt x="0" y="188"/>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5" name="Freeform 178">
              <a:extLst>
                <a:ext uri="{FF2B5EF4-FFF2-40B4-BE49-F238E27FC236}">
                  <a16:creationId xmlns:a16="http://schemas.microsoft.com/office/drawing/2014/main" id="{1F8B9359-091D-48CD-AA59-031820279489}"/>
                </a:ext>
              </a:extLst>
            </p:cNvPr>
            <p:cNvSpPr>
              <a:spLocks/>
            </p:cNvSpPr>
            <p:nvPr/>
          </p:nvSpPr>
          <p:spPr bwMode="auto">
            <a:xfrm>
              <a:off x="11601" y="8247"/>
              <a:ext cx="237" cy="188"/>
            </a:xfrm>
            <a:custGeom>
              <a:avLst/>
              <a:gdLst>
                <a:gd name="T0" fmla="*/ 32 w 237"/>
                <a:gd name="T1" fmla="*/ 188 h 188"/>
                <a:gd name="T2" fmla="*/ 0 w 237"/>
                <a:gd name="T3" fmla="*/ 125 h 188"/>
                <a:gd name="T4" fmla="*/ 134 w 237"/>
                <a:gd name="T5" fmla="*/ 0 h 188"/>
                <a:gd name="T6" fmla="*/ 237 w 237"/>
                <a:gd name="T7" fmla="*/ 0 h 188"/>
                <a:gd name="T8" fmla="*/ 32 w 237"/>
                <a:gd name="T9" fmla="*/ 188 h 1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7" h="188">
                  <a:moveTo>
                    <a:pt x="32" y="188"/>
                  </a:moveTo>
                  <a:lnTo>
                    <a:pt x="0" y="125"/>
                  </a:lnTo>
                  <a:lnTo>
                    <a:pt x="134" y="0"/>
                  </a:lnTo>
                  <a:lnTo>
                    <a:pt x="237" y="0"/>
                  </a:lnTo>
                  <a:lnTo>
                    <a:pt x="32" y="188"/>
                  </a:lnTo>
                  <a:close/>
                </a:path>
              </a:pathLst>
            </a:custGeom>
            <a:solidFill>
              <a:srgbClr val="336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6" name="Freeform 179">
              <a:extLst>
                <a:ext uri="{FF2B5EF4-FFF2-40B4-BE49-F238E27FC236}">
                  <a16:creationId xmlns:a16="http://schemas.microsoft.com/office/drawing/2014/main" id="{8809348F-6E13-486F-A281-33B8C09F01C5}"/>
                </a:ext>
              </a:extLst>
            </p:cNvPr>
            <p:cNvSpPr>
              <a:spLocks/>
            </p:cNvSpPr>
            <p:nvPr/>
          </p:nvSpPr>
          <p:spPr bwMode="auto">
            <a:xfrm>
              <a:off x="11089" y="8372"/>
              <a:ext cx="544" cy="63"/>
            </a:xfrm>
            <a:custGeom>
              <a:avLst/>
              <a:gdLst>
                <a:gd name="T0" fmla="*/ 0 w 544"/>
                <a:gd name="T1" fmla="*/ 63 h 63"/>
                <a:gd name="T2" fmla="*/ 102 w 544"/>
                <a:gd name="T3" fmla="*/ 0 h 63"/>
                <a:gd name="T4" fmla="*/ 509 w 544"/>
                <a:gd name="T5" fmla="*/ 0 h 63"/>
                <a:gd name="T6" fmla="*/ 544 w 544"/>
                <a:gd name="T7" fmla="*/ 63 h 63"/>
                <a:gd name="T8" fmla="*/ 0 w 544"/>
                <a:gd name="T9" fmla="*/ 63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4" h="63">
                  <a:moveTo>
                    <a:pt x="0" y="63"/>
                  </a:moveTo>
                  <a:lnTo>
                    <a:pt x="102" y="0"/>
                  </a:lnTo>
                  <a:lnTo>
                    <a:pt x="509" y="0"/>
                  </a:lnTo>
                  <a:lnTo>
                    <a:pt x="544" y="63"/>
                  </a:lnTo>
                  <a:lnTo>
                    <a:pt x="0" y="63"/>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7" name="Freeform 180">
              <a:extLst>
                <a:ext uri="{FF2B5EF4-FFF2-40B4-BE49-F238E27FC236}">
                  <a16:creationId xmlns:a16="http://schemas.microsoft.com/office/drawing/2014/main" id="{EEDC9993-58B8-4EA2-96CA-A06AD34BE14C}"/>
                </a:ext>
              </a:extLst>
            </p:cNvPr>
            <p:cNvSpPr>
              <a:spLocks/>
            </p:cNvSpPr>
            <p:nvPr/>
          </p:nvSpPr>
          <p:spPr bwMode="auto">
            <a:xfrm>
              <a:off x="12481" y="8057"/>
              <a:ext cx="544" cy="124"/>
            </a:xfrm>
            <a:custGeom>
              <a:avLst/>
              <a:gdLst>
                <a:gd name="T0" fmla="*/ 0 w 544"/>
                <a:gd name="T1" fmla="*/ 124 h 124"/>
                <a:gd name="T2" fmla="*/ 406 w 544"/>
                <a:gd name="T3" fmla="*/ 124 h 124"/>
                <a:gd name="T4" fmla="*/ 544 w 544"/>
                <a:gd name="T5" fmla="*/ 0 h 124"/>
                <a:gd name="T6" fmla="*/ 134 w 544"/>
                <a:gd name="T7" fmla="*/ 0 h 124"/>
                <a:gd name="T8" fmla="*/ 0 w 544"/>
                <a:gd name="T9" fmla="*/ 124 h 1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4" h="124">
                  <a:moveTo>
                    <a:pt x="0" y="124"/>
                  </a:moveTo>
                  <a:lnTo>
                    <a:pt x="406" y="124"/>
                  </a:lnTo>
                  <a:lnTo>
                    <a:pt x="544" y="0"/>
                  </a:lnTo>
                  <a:lnTo>
                    <a:pt x="134" y="0"/>
                  </a:lnTo>
                  <a:lnTo>
                    <a:pt x="0" y="124"/>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8" name="Freeform 181">
              <a:extLst>
                <a:ext uri="{FF2B5EF4-FFF2-40B4-BE49-F238E27FC236}">
                  <a16:creationId xmlns:a16="http://schemas.microsoft.com/office/drawing/2014/main" id="{CEE6EF4B-2312-4C2E-8E4B-40EAEBED13D8}"/>
                </a:ext>
              </a:extLst>
            </p:cNvPr>
            <p:cNvSpPr>
              <a:spLocks/>
            </p:cNvSpPr>
            <p:nvPr/>
          </p:nvSpPr>
          <p:spPr bwMode="auto">
            <a:xfrm>
              <a:off x="12382" y="8057"/>
              <a:ext cx="233" cy="190"/>
            </a:xfrm>
            <a:custGeom>
              <a:avLst/>
              <a:gdLst>
                <a:gd name="T0" fmla="*/ 0 w 233"/>
                <a:gd name="T1" fmla="*/ 190 h 190"/>
                <a:gd name="T2" fmla="*/ 99 w 233"/>
                <a:gd name="T3" fmla="*/ 127 h 190"/>
                <a:gd name="T4" fmla="*/ 233 w 233"/>
                <a:gd name="T5" fmla="*/ 0 h 190"/>
                <a:gd name="T6" fmla="*/ 198 w 233"/>
                <a:gd name="T7" fmla="*/ 0 h 190"/>
                <a:gd name="T8" fmla="*/ 0 w 233"/>
                <a:gd name="T9" fmla="*/ 190 h 1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3" h="190">
                  <a:moveTo>
                    <a:pt x="0" y="190"/>
                  </a:moveTo>
                  <a:lnTo>
                    <a:pt x="99" y="127"/>
                  </a:lnTo>
                  <a:lnTo>
                    <a:pt x="233" y="0"/>
                  </a:lnTo>
                  <a:lnTo>
                    <a:pt x="198" y="0"/>
                  </a:lnTo>
                  <a:lnTo>
                    <a:pt x="0" y="190"/>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9" name="Freeform 182">
              <a:extLst>
                <a:ext uri="{FF2B5EF4-FFF2-40B4-BE49-F238E27FC236}">
                  <a16:creationId xmlns:a16="http://schemas.microsoft.com/office/drawing/2014/main" id="{9BE0E573-4DDA-4254-977D-30360E54F077}"/>
                </a:ext>
              </a:extLst>
            </p:cNvPr>
            <p:cNvSpPr>
              <a:spLocks/>
            </p:cNvSpPr>
            <p:nvPr/>
          </p:nvSpPr>
          <p:spPr bwMode="auto">
            <a:xfrm>
              <a:off x="12890" y="8057"/>
              <a:ext cx="237" cy="190"/>
            </a:xfrm>
            <a:custGeom>
              <a:avLst/>
              <a:gdLst>
                <a:gd name="T0" fmla="*/ 32 w 237"/>
                <a:gd name="T1" fmla="*/ 190 h 190"/>
                <a:gd name="T2" fmla="*/ 0 w 237"/>
                <a:gd name="T3" fmla="*/ 127 h 190"/>
                <a:gd name="T4" fmla="*/ 135 w 237"/>
                <a:gd name="T5" fmla="*/ 0 h 190"/>
                <a:gd name="T6" fmla="*/ 237 w 237"/>
                <a:gd name="T7" fmla="*/ 0 h 190"/>
                <a:gd name="T8" fmla="*/ 32 w 237"/>
                <a:gd name="T9" fmla="*/ 190 h 1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7" h="190">
                  <a:moveTo>
                    <a:pt x="32" y="190"/>
                  </a:moveTo>
                  <a:lnTo>
                    <a:pt x="0" y="127"/>
                  </a:lnTo>
                  <a:lnTo>
                    <a:pt x="135" y="0"/>
                  </a:lnTo>
                  <a:lnTo>
                    <a:pt x="237" y="0"/>
                  </a:lnTo>
                  <a:lnTo>
                    <a:pt x="32" y="190"/>
                  </a:lnTo>
                  <a:close/>
                </a:path>
              </a:pathLst>
            </a:custGeom>
            <a:solidFill>
              <a:srgbClr val="336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0" name="Freeform 183">
              <a:extLst>
                <a:ext uri="{FF2B5EF4-FFF2-40B4-BE49-F238E27FC236}">
                  <a16:creationId xmlns:a16="http://schemas.microsoft.com/office/drawing/2014/main" id="{6B0053A0-E4F2-45FB-9100-D84E72EA9DD5}"/>
                </a:ext>
              </a:extLst>
            </p:cNvPr>
            <p:cNvSpPr>
              <a:spLocks/>
            </p:cNvSpPr>
            <p:nvPr/>
          </p:nvSpPr>
          <p:spPr bwMode="auto">
            <a:xfrm>
              <a:off x="12382" y="8181"/>
              <a:ext cx="540" cy="66"/>
            </a:xfrm>
            <a:custGeom>
              <a:avLst/>
              <a:gdLst>
                <a:gd name="T0" fmla="*/ 0 w 540"/>
                <a:gd name="T1" fmla="*/ 66 h 66"/>
                <a:gd name="T2" fmla="*/ 99 w 540"/>
                <a:gd name="T3" fmla="*/ 0 h 66"/>
                <a:gd name="T4" fmla="*/ 505 w 540"/>
                <a:gd name="T5" fmla="*/ 0 h 66"/>
                <a:gd name="T6" fmla="*/ 540 w 540"/>
                <a:gd name="T7" fmla="*/ 66 h 66"/>
                <a:gd name="T8" fmla="*/ 0 w 540"/>
                <a:gd name="T9" fmla="*/ 66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0" h="66">
                  <a:moveTo>
                    <a:pt x="0" y="66"/>
                  </a:moveTo>
                  <a:lnTo>
                    <a:pt x="99" y="0"/>
                  </a:lnTo>
                  <a:lnTo>
                    <a:pt x="505" y="0"/>
                  </a:lnTo>
                  <a:lnTo>
                    <a:pt x="540" y="66"/>
                  </a:lnTo>
                  <a:lnTo>
                    <a:pt x="0" y="66"/>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1" name="Freeform 184">
              <a:extLst>
                <a:ext uri="{FF2B5EF4-FFF2-40B4-BE49-F238E27FC236}">
                  <a16:creationId xmlns:a16="http://schemas.microsoft.com/office/drawing/2014/main" id="{33F5953E-4C98-41FF-8FF4-77380F9D88BF}"/>
                </a:ext>
              </a:extLst>
            </p:cNvPr>
            <p:cNvSpPr>
              <a:spLocks/>
            </p:cNvSpPr>
            <p:nvPr/>
          </p:nvSpPr>
          <p:spPr bwMode="auto">
            <a:xfrm>
              <a:off x="11940" y="8057"/>
              <a:ext cx="541" cy="124"/>
            </a:xfrm>
            <a:custGeom>
              <a:avLst/>
              <a:gdLst>
                <a:gd name="T0" fmla="*/ 0 w 541"/>
                <a:gd name="T1" fmla="*/ 124 h 124"/>
                <a:gd name="T2" fmla="*/ 406 w 541"/>
                <a:gd name="T3" fmla="*/ 124 h 124"/>
                <a:gd name="T4" fmla="*/ 541 w 541"/>
                <a:gd name="T5" fmla="*/ 0 h 124"/>
                <a:gd name="T6" fmla="*/ 134 w 541"/>
                <a:gd name="T7" fmla="*/ 0 h 124"/>
                <a:gd name="T8" fmla="*/ 0 w 541"/>
                <a:gd name="T9" fmla="*/ 124 h 1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1" h="124">
                  <a:moveTo>
                    <a:pt x="0" y="124"/>
                  </a:moveTo>
                  <a:lnTo>
                    <a:pt x="406" y="124"/>
                  </a:lnTo>
                  <a:lnTo>
                    <a:pt x="541" y="0"/>
                  </a:lnTo>
                  <a:lnTo>
                    <a:pt x="134" y="0"/>
                  </a:lnTo>
                  <a:lnTo>
                    <a:pt x="0" y="124"/>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2" name="Freeform 185">
              <a:extLst>
                <a:ext uri="{FF2B5EF4-FFF2-40B4-BE49-F238E27FC236}">
                  <a16:creationId xmlns:a16="http://schemas.microsoft.com/office/drawing/2014/main" id="{F940176B-DCD5-47C1-BB67-624ECAEFF1D3}"/>
                </a:ext>
              </a:extLst>
            </p:cNvPr>
            <p:cNvSpPr>
              <a:spLocks/>
            </p:cNvSpPr>
            <p:nvPr/>
          </p:nvSpPr>
          <p:spPr bwMode="auto">
            <a:xfrm>
              <a:off x="11838" y="8057"/>
              <a:ext cx="236" cy="190"/>
            </a:xfrm>
            <a:custGeom>
              <a:avLst/>
              <a:gdLst>
                <a:gd name="T0" fmla="*/ 0 w 236"/>
                <a:gd name="T1" fmla="*/ 190 h 190"/>
                <a:gd name="T2" fmla="*/ 102 w 236"/>
                <a:gd name="T3" fmla="*/ 127 h 190"/>
                <a:gd name="T4" fmla="*/ 236 w 236"/>
                <a:gd name="T5" fmla="*/ 0 h 190"/>
                <a:gd name="T6" fmla="*/ 201 w 236"/>
                <a:gd name="T7" fmla="*/ 0 h 190"/>
                <a:gd name="T8" fmla="*/ 0 w 236"/>
                <a:gd name="T9" fmla="*/ 190 h 1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6" h="190">
                  <a:moveTo>
                    <a:pt x="0" y="190"/>
                  </a:moveTo>
                  <a:lnTo>
                    <a:pt x="102" y="127"/>
                  </a:lnTo>
                  <a:lnTo>
                    <a:pt x="236" y="0"/>
                  </a:lnTo>
                  <a:lnTo>
                    <a:pt x="201" y="0"/>
                  </a:lnTo>
                  <a:lnTo>
                    <a:pt x="0" y="190"/>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3" name="Freeform 186">
              <a:extLst>
                <a:ext uri="{FF2B5EF4-FFF2-40B4-BE49-F238E27FC236}">
                  <a16:creationId xmlns:a16="http://schemas.microsoft.com/office/drawing/2014/main" id="{6C457E66-17D8-4854-A1EC-BCF7A519D5EF}"/>
                </a:ext>
              </a:extLst>
            </p:cNvPr>
            <p:cNvSpPr>
              <a:spLocks/>
            </p:cNvSpPr>
            <p:nvPr/>
          </p:nvSpPr>
          <p:spPr bwMode="auto">
            <a:xfrm>
              <a:off x="12346" y="8057"/>
              <a:ext cx="237" cy="190"/>
            </a:xfrm>
            <a:custGeom>
              <a:avLst/>
              <a:gdLst>
                <a:gd name="T0" fmla="*/ 32 w 237"/>
                <a:gd name="T1" fmla="*/ 190 h 190"/>
                <a:gd name="T2" fmla="*/ 0 w 237"/>
                <a:gd name="T3" fmla="*/ 127 h 190"/>
                <a:gd name="T4" fmla="*/ 135 w 237"/>
                <a:gd name="T5" fmla="*/ 0 h 190"/>
                <a:gd name="T6" fmla="*/ 237 w 237"/>
                <a:gd name="T7" fmla="*/ 0 h 190"/>
                <a:gd name="T8" fmla="*/ 32 w 237"/>
                <a:gd name="T9" fmla="*/ 190 h 1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7" h="190">
                  <a:moveTo>
                    <a:pt x="32" y="190"/>
                  </a:moveTo>
                  <a:lnTo>
                    <a:pt x="0" y="127"/>
                  </a:lnTo>
                  <a:lnTo>
                    <a:pt x="135" y="0"/>
                  </a:lnTo>
                  <a:lnTo>
                    <a:pt x="237" y="0"/>
                  </a:lnTo>
                  <a:lnTo>
                    <a:pt x="32" y="190"/>
                  </a:lnTo>
                  <a:close/>
                </a:path>
              </a:pathLst>
            </a:custGeom>
            <a:solidFill>
              <a:srgbClr val="336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 name="Freeform 187">
              <a:extLst>
                <a:ext uri="{FF2B5EF4-FFF2-40B4-BE49-F238E27FC236}">
                  <a16:creationId xmlns:a16="http://schemas.microsoft.com/office/drawing/2014/main" id="{FF21D514-3797-47D7-9DCD-3B063517AE0C}"/>
                </a:ext>
              </a:extLst>
            </p:cNvPr>
            <p:cNvSpPr>
              <a:spLocks/>
            </p:cNvSpPr>
            <p:nvPr/>
          </p:nvSpPr>
          <p:spPr bwMode="auto">
            <a:xfrm>
              <a:off x="11838" y="8181"/>
              <a:ext cx="544" cy="66"/>
            </a:xfrm>
            <a:custGeom>
              <a:avLst/>
              <a:gdLst>
                <a:gd name="T0" fmla="*/ 0 w 544"/>
                <a:gd name="T1" fmla="*/ 66 h 66"/>
                <a:gd name="T2" fmla="*/ 99 w 544"/>
                <a:gd name="T3" fmla="*/ 0 h 66"/>
                <a:gd name="T4" fmla="*/ 508 w 544"/>
                <a:gd name="T5" fmla="*/ 0 h 66"/>
                <a:gd name="T6" fmla="*/ 544 w 544"/>
                <a:gd name="T7" fmla="*/ 66 h 66"/>
                <a:gd name="T8" fmla="*/ 0 w 544"/>
                <a:gd name="T9" fmla="*/ 66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4" h="66">
                  <a:moveTo>
                    <a:pt x="0" y="66"/>
                  </a:moveTo>
                  <a:lnTo>
                    <a:pt x="99" y="0"/>
                  </a:lnTo>
                  <a:lnTo>
                    <a:pt x="508" y="0"/>
                  </a:lnTo>
                  <a:lnTo>
                    <a:pt x="544" y="66"/>
                  </a:lnTo>
                  <a:lnTo>
                    <a:pt x="0" y="66"/>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 name="Freeform 188">
              <a:extLst>
                <a:ext uri="{FF2B5EF4-FFF2-40B4-BE49-F238E27FC236}">
                  <a16:creationId xmlns:a16="http://schemas.microsoft.com/office/drawing/2014/main" id="{73104DC4-E1E7-444C-931A-B562E2892444}"/>
                </a:ext>
              </a:extLst>
            </p:cNvPr>
            <p:cNvSpPr>
              <a:spLocks/>
            </p:cNvSpPr>
            <p:nvPr/>
          </p:nvSpPr>
          <p:spPr bwMode="auto">
            <a:xfrm>
              <a:off x="11396" y="8057"/>
              <a:ext cx="541" cy="124"/>
            </a:xfrm>
            <a:custGeom>
              <a:avLst/>
              <a:gdLst>
                <a:gd name="T0" fmla="*/ 0 w 541"/>
                <a:gd name="T1" fmla="*/ 124 h 124"/>
                <a:gd name="T2" fmla="*/ 406 w 541"/>
                <a:gd name="T3" fmla="*/ 124 h 124"/>
                <a:gd name="T4" fmla="*/ 541 w 541"/>
                <a:gd name="T5" fmla="*/ 0 h 124"/>
                <a:gd name="T6" fmla="*/ 134 w 541"/>
                <a:gd name="T7" fmla="*/ 0 h 124"/>
                <a:gd name="T8" fmla="*/ 0 w 541"/>
                <a:gd name="T9" fmla="*/ 124 h 1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1" h="124">
                  <a:moveTo>
                    <a:pt x="0" y="124"/>
                  </a:moveTo>
                  <a:lnTo>
                    <a:pt x="406" y="124"/>
                  </a:lnTo>
                  <a:lnTo>
                    <a:pt x="541" y="0"/>
                  </a:lnTo>
                  <a:lnTo>
                    <a:pt x="134" y="0"/>
                  </a:lnTo>
                  <a:lnTo>
                    <a:pt x="0" y="124"/>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6" name="Freeform 189">
              <a:extLst>
                <a:ext uri="{FF2B5EF4-FFF2-40B4-BE49-F238E27FC236}">
                  <a16:creationId xmlns:a16="http://schemas.microsoft.com/office/drawing/2014/main" id="{2C895000-B7F2-4594-B052-597E2651F783}"/>
                </a:ext>
              </a:extLst>
            </p:cNvPr>
            <p:cNvSpPr>
              <a:spLocks/>
            </p:cNvSpPr>
            <p:nvPr/>
          </p:nvSpPr>
          <p:spPr bwMode="auto">
            <a:xfrm>
              <a:off x="11294" y="8057"/>
              <a:ext cx="236" cy="190"/>
            </a:xfrm>
            <a:custGeom>
              <a:avLst/>
              <a:gdLst>
                <a:gd name="T0" fmla="*/ 0 w 236"/>
                <a:gd name="T1" fmla="*/ 190 h 190"/>
                <a:gd name="T2" fmla="*/ 102 w 236"/>
                <a:gd name="T3" fmla="*/ 127 h 190"/>
                <a:gd name="T4" fmla="*/ 236 w 236"/>
                <a:gd name="T5" fmla="*/ 0 h 190"/>
                <a:gd name="T6" fmla="*/ 201 w 236"/>
                <a:gd name="T7" fmla="*/ 0 h 190"/>
                <a:gd name="T8" fmla="*/ 0 w 236"/>
                <a:gd name="T9" fmla="*/ 190 h 1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6" h="190">
                  <a:moveTo>
                    <a:pt x="0" y="190"/>
                  </a:moveTo>
                  <a:lnTo>
                    <a:pt x="102" y="127"/>
                  </a:lnTo>
                  <a:lnTo>
                    <a:pt x="236" y="0"/>
                  </a:lnTo>
                  <a:lnTo>
                    <a:pt x="201" y="0"/>
                  </a:lnTo>
                  <a:lnTo>
                    <a:pt x="0" y="190"/>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7" name="Freeform 190">
              <a:extLst>
                <a:ext uri="{FF2B5EF4-FFF2-40B4-BE49-F238E27FC236}">
                  <a16:creationId xmlns:a16="http://schemas.microsoft.com/office/drawing/2014/main" id="{34A0F090-5AE1-4F84-ABD8-2005FEDDF607}"/>
                </a:ext>
              </a:extLst>
            </p:cNvPr>
            <p:cNvSpPr>
              <a:spLocks/>
            </p:cNvSpPr>
            <p:nvPr/>
          </p:nvSpPr>
          <p:spPr bwMode="auto">
            <a:xfrm>
              <a:off x="11806" y="8057"/>
              <a:ext cx="233" cy="190"/>
            </a:xfrm>
            <a:custGeom>
              <a:avLst/>
              <a:gdLst>
                <a:gd name="T0" fmla="*/ 32 w 233"/>
                <a:gd name="T1" fmla="*/ 190 h 190"/>
                <a:gd name="T2" fmla="*/ 0 w 233"/>
                <a:gd name="T3" fmla="*/ 127 h 190"/>
                <a:gd name="T4" fmla="*/ 134 w 233"/>
                <a:gd name="T5" fmla="*/ 0 h 190"/>
                <a:gd name="T6" fmla="*/ 233 w 233"/>
                <a:gd name="T7" fmla="*/ 0 h 190"/>
                <a:gd name="T8" fmla="*/ 32 w 233"/>
                <a:gd name="T9" fmla="*/ 190 h 1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3" h="190">
                  <a:moveTo>
                    <a:pt x="32" y="190"/>
                  </a:moveTo>
                  <a:lnTo>
                    <a:pt x="0" y="127"/>
                  </a:lnTo>
                  <a:lnTo>
                    <a:pt x="134" y="0"/>
                  </a:lnTo>
                  <a:lnTo>
                    <a:pt x="233" y="0"/>
                  </a:lnTo>
                  <a:lnTo>
                    <a:pt x="32" y="190"/>
                  </a:lnTo>
                  <a:close/>
                </a:path>
              </a:pathLst>
            </a:custGeom>
            <a:solidFill>
              <a:srgbClr val="336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8" name="Freeform 191">
              <a:extLst>
                <a:ext uri="{FF2B5EF4-FFF2-40B4-BE49-F238E27FC236}">
                  <a16:creationId xmlns:a16="http://schemas.microsoft.com/office/drawing/2014/main" id="{199361DA-2699-4D6A-8C20-51B9864992D9}"/>
                </a:ext>
              </a:extLst>
            </p:cNvPr>
            <p:cNvSpPr>
              <a:spLocks/>
            </p:cNvSpPr>
            <p:nvPr/>
          </p:nvSpPr>
          <p:spPr bwMode="auto">
            <a:xfrm>
              <a:off x="11294" y="8181"/>
              <a:ext cx="544" cy="66"/>
            </a:xfrm>
            <a:custGeom>
              <a:avLst/>
              <a:gdLst>
                <a:gd name="T0" fmla="*/ 0 w 544"/>
                <a:gd name="T1" fmla="*/ 66 h 66"/>
                <a:gd name="T2" fmla="*/ 99 w 544"/>
                <a:gd name="T3" fmla="*/ 0 h 66"/>
                <a:gd name="T4" fmla="*/ 508 w 544"/>
                <a:gd name="T5" fmla="*/ 0 h 66"/>
                <a:gd name="T6" fmla="*/ 544 w 544"/>
                <a:gd name="T7" fmla="*/ 66 h 66"/>
                <a:gd name="T8" fmla="*/ 0 w 544"/>
                <a:gd name="T9" fmla="*/ 66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4" h="66">
                  <a:moveTo>
                    <a:pt x="0" y="66"/>
                  </a:moveTo>
                  <a:lnTo>
                    <a:pt x="99" y="0"/>
                  </a:lnTo>
                  <a:lnTo>
                    <a:pt x="508" y="0"/>
                  </a:lnTo>
                  <a:lnTo>
                    <a:pt x="544" y="66"/>
                  </a:lnTo>
                  <a:lnTo>
                    <a:pt x="0" y="66"/>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9" name="Freeform 192">
              <a:extLst>
                <a:ext uri="{FF2B5EF4-FFF2-40B4-BE49-F238E27FC236}">
                  <a16:creationId xmlns:a16="http://schemas.microsoft.com/office/drawing/2014/main" id="{BA5034AB-0C53-4697-85C8-CD2EA7214508}"/>
                </a:ext>
              </a:extLst>
            </p:cNvPr>
            <p:cNvSpPr>
              <a:spLocks/>
            </p:cNvSpPr>
            <p:nvPr/>
          </p:nvSpPr>
          <p:spPr bwMode="auto">
            <a:xfrm>
              <a:off x="12686" y="7869"/>
              <a:ext cx="540" cy="124"/>
            </a:xfrm>
            <a:custGeom>
              <a:avLst/>
              <a:gdLst>
                <a:gd name="T0" fmla="*/ 0 w 540"/>
                <a:gd name="T1" fmla="*/ 124 h 124"/>
                <a:gd name="T2" fmla="*/ 406 w 540"/>
                <a:gd name="T3" fmla="*/ 124 h 124"/>
                <a:gd name="T4" fmla="*/ 540 w 540"/>
                <a:gd name="T5" fmla="*/ 0 h 124"/>
                <a:gd name="T6" fmla="*/ 134 w 540"/>
                <a:gd name="T7" fmla="*/ 0 h 124"/>
                <a:gd name="T8" fmla="*/ 0 w 540"/>
                <a:gd name="T9" fmla="*/ 124 h 1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0" h="124">
                  <a:moveTo>
                    <a:pt x="0" y="124"/>
                  </a:moveTo>
                  <a:lnTo>
                    <a:pt x="406" y="124"/>
                  </a:lnTo>
                  <a:lnTo>
                    <a:pt x="540" y="0"/>
                  </a:lnTo>
                  <a:lnTo>
                    <a:pt x="134" y="0"/>
                  </a:lnTo>
                  <a:lnTo>
                    <a:pt x="0" y="124"/>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0" name="Freeform 193">
              <a:extLst>
                <a:ext uri="{FF2B5EF4-FFF2-40B4-BE49-F238E27FC236}">
                  <a16:creationId xmlns:a16="http://schemas.microsoft.com/office/drawing/2014/main" id="{DF86EF43-617A-42B8-A6D1-37F83B740014}"/>
                </a:ext>
              </a:extLst>
            </p:cNvPr>
            <p:cNvSpPr>
              <a:spLocks/>
            </p:cNvSpPr>
            <p:nvPr/>
          </p:nvSpPr>
          <p:spPr bwMode="auto">
            <a:xfrm>
              <a:off x="12583" y="7869"/>
              <a:ext cx="234" cy="188"/>
            </a:xfrm>
            <a:custGeom>
              <a:avLst/>
              <a:gdLst>
                <a:gd name="T0" fmla="*/ 0 w 234"/>
                <a:gd name="T1" fmla="*/ 188 h 188"/>
                <a:gd name="T2" fmla="*/ 99 w 234"/>
                <a:gd name="T3" fmla="*/ 127 h 188"/>
                <a:gd name="T4" fmla="*/ 234 w 234"/>
                <a:gd name="T5" fmla="*/ 0 h 188"/>
                <a:gd name="T6" fmla="*/ 202 w 234"/>
                <a:gd name="T7" fmla="*/ 0 h 188"/>
                <a:gd name="T8" fmla="*/ 0 w 234"/>
                <a:gd name="T9" fmla="*/ 188 h 1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4" h="188">
                  <a:moveTo>
                    <a:pt x="0" y="188"/>
                  </a:moveTo>
                  <a:lnTo>
                    <a:pt x="99" y="127"/>
                  </a:lnTo>
                  <a:lnTo>
                    <a:pt x="234" y="0"/>
                  </a:lnTo>
                  <a:lnTo>
                    <a:pt x="202" y="0"/>
                  </a:lnTo>
                  <a:lnTo>
                    <a:pt x="0" y="188"/>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1" name="Freeform 194">
              <a:extLst>
                <a:ext uri="{FF2B5EF4-FFF2-40B4-BE49-F238E27FC236}">
                  <a16:creationId xmlns:a16="http://schemas.microsoft.com/office/drawing/2014/main" id="{0DA6D704-289B-47B0-B573-3FE3C74C976F}"/>
                </a:ext>
              </a:extLst>
            </p:cNvPr>
            <p:cNvSpPr>
              <a:spLocks/>
            </p:cNvSpPr>
            <p:nvPr/>
          </p:nvSpPr>
          <p:spPr bwMode="auto">
            <a:xfrm>
              <a:off x="13092" y="7869"/>
              <a:ext cx="237" cy="188"/>
            </a:xfrm>
            <a:custGeom>
              <a:avLst/>
              <a:gdLst>
                <a:gd name="T0" fmla="*/ 35 w 237"/>
                <a:gd name="T1" fmla="*/ 188 h 188"/>
                <a:gd name="T2" fmla="*/ 0 w 237"/>
                <a:gd name="T3" fmla="*/ 127 h 188"/>
                <a:gd name="T4" fmla="*/ 134 w 237"/>
                <a:gd name="T5" fmla="*/ 0 h 188"/>
                <a:gd name="T6" fmla="*/ 237 w 237"/>
                <a:gd name="T7" fmla="*/ 0 h 188"/>
                <a:gd name="T8" fmla="*/ 35 w 237"/>
                <a:gd name="T9" fmla="*/ 188 h 1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7" h="188">
                  <a:moveTo>
                    <a:pt x="35" y="188"/>
                  </a:moveTo>
                  <a:lnTo>
                    <a:pt x="0" y="127"/>
                  </a:lnTo>
                  <a:lnTo>
                    <a:pt x="134" y="0"/>
                  </a:lnTo>
                  <a:lnTo>
                    <a:pt x="237" y="0"/>
                  </a:lnTo>
                  <a:lnTo>
                    <a:pt x="35" y="188"/>
                  </a:lnTo>
                  <a:close/>
                </a:path>
              </a:pathLst>
            </a:custGeom>
            <a:solidFill>
              <a:srgbClr val="336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2" name="Freeform 195">
              <a:extLst>
                <a:ext uri="{FF2B5EF4-FFF2-40B4-BE49-F238E27FC236}">
                  <a16:creationId xmlns:a16="http://schemas.microsoft.com/office/drawing/2014/main" id="{04BE9026-2BAA-423C-9FFD-824BAF8D3367}"/>
                </a:ext>
              </a:extLst>
            </p:cNvPr>
            <p:cNvSpPr>
              <a:spLocks/>
            </p:cNvSpPr>
            <p:nvPr/>
          </p:nvSpPr>
          <p:spPr bwMode="auto">
            <a:xfrm>
              <a:off x="12583" y="7993"/>
              <a:ext cx="544" cy="64"/>
            </a:xfrm>
            <a:custGeom>
              <a:avLst/>
              <a:gdLst>
                <a:gd name="T0" fmla="*/ 0 w 544"/>
                <a:gd name="T1" fmla="*/ 64 h 64"/>
                <a:gd name="T2" fmla="*/ 103 w 544"/>
                <a:gd name="T3" fmla="*/ 0 h 64"/>
                <a:gd name="T4" fmla="*/ 509 w 544"/>
                <a:gd name="T5" fmla="*/ 0 h 64"/>
                <a:gd name="T6" fmla="*/ 544 w 544"/>
                <a:gd name="T7" fmla="*/ 64 h 64"/>
                <a:gd name="T8" fmla="*/ 0 w 544"/>
                <a:gd name="T9" fmla="*/ 64 h 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4" h="64">
                  <a:moveTo>
                    <a:pt x="0" y="64"/>
                  </a:moveTo>
                  <a:lnTo>
                    <a:pt x="103" y="0"/>
                  </a:lnTo>
                  <a:lnTo>
                    <a:pt x="509" y="0"/>
                  </a:lnTo>
                  <a:lnTo>
                    <a:pt x="544" y="64"/>
                  </a:lnTo>
                  <a:lnTo>
                    <a:pt x="0" y="64"/>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3" name="Freeform 196">
              <a:extLst>
                <a:ext uri="{FF2B5EF4-FFF2-40B4-BE49-F238E27FC236}">
                  <a16:creationId xmlns:a16="http://schemas.microsoft.com/office/drawing/2014/main" id="{EB553E89-699B-48B2-8A2E-762453779FB9}"/>
                </a:ext>
              </a:extLst>
            </p:cNvPr>
            <p:cNvSpPr>
              <a:spLocks/>
            </p:cNvSpPr>
            <p:nvPr/>
          </p:nvSpPr>
          <p:spPr bwMode="auto">
            <a:xfrm>
              <a:off x="12142" y="7869"/>
              <a:ext cx="544" cy="124"/>
            </a:xfrm>
            <a:custGeom>
              <a:avLst/>
              <a:gdLst>
                <a:gd name="T0" fmla="*/ 0 w 544"/>
                <a:gd name="T1" fmla="*/ 124 h 124"/>
                <a:gd name="T2" fmla="*/ 406 w 544"/>
                <a:gd name="T3" fmla="*/ 124 h 124"/>
                <a:gd name="T4" fmla="*/ 544 w 544"/>
                <a:gd name="T5" fmla="*/ 0 h 124"/>
                <a:gd name="T6" fmla="*/ 134 w 544"/>
                <a:gd name="T7" fmla="*/ 0 h 124"/>
                <a:gd name="T8" fmla="*/ 0 w 544"/>
                <a:gd name="T9" fmla="*/ 124 h 1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4" h="124">
                  <a:moveTo>
                    <a:pt x="0" y="124"/>
                  </a:moveTo>
                  <a:lnTo>
                    <a:pt x="406" y="124"/>
                  </a:lnTo>
                  <a:lnTo>
                    <a:pt x="544" y="0"/>
                  </a:lnTo>
                  <a:lnTo>
                    <a:pt x="134" y="0"/>
                  </a:lnTo>
                  <a:lnTo>
                    <a:pt x="0" y="124"/>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 name="Freeform 197">
              <a:extLst>
                <a:ext uri="{FF2B5EF4-FFF2-40B4-BE49-F238E27FC236}">
                  <a16:creationId xmlns:a16="http://schemas.microsoft.com/office/drawing/2014/main" id="{9400C196-3D51-4DD0-8AE6-08803CDF939F}"/>
                </a:ext>
              </a:extLst>
            </p:cNvPr>
            <p:cNvSpPr>
              <a:spLocks/>
            </p:cNvSpPr>
            <p:nvPr/>
          </p:nvSpPr>
          <p:spPr bwMode="auto">
            <a:xfrm>
              <a:off x="12039" y="7869"/>
              <a:ext cx="240" cy="188"/>
            </a:xfrm>
            <a:custGeom>
              <a:avLst/>
              <a:gdLst>
                <a:gd name="T0" fmla="*/ 0 w 240"/>
                <a:gd name="T1" fmla="*/ 188 h 188"/>
                <a:gd name="T2" fmla="*/ 103 w 240"/>
                <a:gd name="T3" fmla="*/ 127 h 188"/>
                <a:gd name="T4" fmla="*/ 240 w 240"/>
                <a:gd name="T5" fmla="*/ 0 h 188"/>
                <a:gd name="T6" fmla="*/ 205 w 240"/>
                <a:gd name="T7" fmla="*/ 0 h 188"/>
                <a:gd name="T8" fmla="*/ 0 w 240"/>
                <a:gd name="T9" fmla="*/ 188 h 1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188">
                  <a:moveTo>
                    <a:pt x="0" y="188"/>
                  </a:moveTo>
                  <a:lnTo>
                    <a:pt x="103" y="127"/>
                  </a:lnTo>
                  <a:lnTo>
                    <a:pt x="240" y="0"/>
                  </a:lnTo>
                  <a:lnTo>
                    <a:pt x="205" y="0"/>
                  </a:lnTo>
                  <a:lnTo>
                    <a:pt x="0" y="188"/>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5" name="Freeform 198">
              <a:extLst>
                <a:ext uri="{FF2B5EF4-FFF2-40B4-BE49-F238E27FC236}">
                  <a16:creationId xmlns:a16="http://schemas.microsoft.com/office/drawing/2014/main" id="{F2BBA04D-B6DC-4B35-AA4B-C3A36F826D56}"/>
                </a:ext>
              </a:extLst>
            </p:cNvPr>
            <p:cNvSpPr>
              <a:spLocks/>
            </p:cNvSpPr>
            <p:nvPr/>
          </p:nvSpPr>
          <p:spPr bwMode="auto">
            <a:xfrm>
              <a:off x="12548" y="7869"/>
              <a:ext cx="240" cy="188"/>
            </a:xfrm>
            <a:custGeom>
              <a:avLst/>
              <a:gdLst>
                <a:gd name="T0" fmla="*/ 35 w 240"/>
                <a:gd name="T1" fmla="*/ 188 h 188"/>
                <a:gd name="T2" fmla="*/ 0 w 240"/>
                <a:gd name="T3" fmla="*/ 127 h 188"/>
                <a:gd name="T4" fmla="*/ 134 w 240"/>
                <a:gd name="T5" fmla="*/ 0 h 188"/>
                <a:gd name="T6" fmla="*/ 240 w 240"/>
                <a:gd name="T7" fmla="*/ 0 h 188"/>
                <a:gd name="T8" fmla="*/ 35 w 240"/>
                <a:gd name="T9" fmla="*/ 188 h 1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188">
                  <a:moveTo>
                    <a:pt x="35" y="188"/>
                  </a:moveTo>
                  <a:lnTo>
                    <a:pt x="0" y="127"/>
                  </a:lnTo>
                  <a:lnTo>
                    <a:pt x="134" y="0"/>
                  </a:lnTo>
                  <a:lnTo>
                    <a:pt x="240" y="0"/>
                  </a:lnTo>
                  <a:lnTo>
                    <a:pt x="35" y="188"/>
                  </a:lnTo>
                  <a:close/>
                </a:path>
              </a:pathLst>
            </a:custGeom>
            <a:solidFill>
              <a:srgbClr val="336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 name="Freeform 199">
              <a:extLst>
                <a:ext uri="{FF2B5EF4-FFF2-40B4-BE49-F238E27FC236}">
                  <a16:creationId xmlns:a16="http://schemas.microsoft.com/office/drawing/2014/main" id="{23484357-C2F0-47D9-A29A-3F2D6D23077D}"/>
                </a:ext>
              </a:extLst>
            </p:cNvPr>
            <p:cNvSpPr>
              <a:spLocks/>
            </p:cNvSpPr>
            <p:nvPr/>
          </p:nvSpPr>
          <p:spPr bwMode="auto">
            <a:xfrm>
              <a:off x="12039" y="7993"/>
              <a:ext cx="544" cy="64"/>
            </a:xfrm>
            <a:custGeom>
              <a:avLst/>
              <a:gdLst>
                <a:gd name="T0" fmla="*/ 0 w 544"/>
                <a:gd name="T1" fmla="*/ 64 h 64"/>
                <a:gd name="T2" fmla="*/ 103 w 544"/>
                <a:gd name="T3" fmla="*/ 0 h 64"/>
                <a:gd name="T4" fmla="*/ 509 w 544"/>
                <a:gd name="T5" fmla="*/ 0 h 64"/>
                <a:gd name="T6" fmla="*/ 544 w 544"/>
                <a:gd name="T7" fmla="*/ 64 h 64"/>
                <a:gd name="T8" fmla="*/ 0 w 544"/>
                <a:gd name="T9" fmla="*/ 64 h 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4" h="64">
                  <a:moveTo>
                    <a:pt x="0" y="64"/>
                  </a:moveTo>
                  <a:lnTo>
                    <a:pt x="103" y="0"/>
                  </a:lnTo>
                  <a:lnTo>
                    <a:pt x="509" y="0"/>
                  </a:lnTo>
                  <a:lnTo>
                    <a:pt x="544" y="64"/>
                  </a:lnTo>
                  <a:lnTo>
                    <a:pt x="0" y="64"/>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 name="Freeform 200">
              <a:extLst>
                <a:ext uri="{FF2B5EF4-FFF2-40B4-BE49-F238E27FC236}">
                  <a16:creationId xmlns:a16="http://schemas.microsoft.com/office/drawing/2014/main" id="{94B4DC11-9936-4A18-89C4-18F0BBE7F044}"/>
                </a:ext>
              </a:extLst>
            </p:cNvPr>
            <p:cNvSpPr>
              <a:spLocks/>
            </p:cNvSpPr>
            <p:nvPr/>
          </p:nvSpPr>
          <p:spPr bwMode="auto">
            <a:xfrm>
              <a:off x="11601" y="7869"/>
              <a:ext cx="541" cy="124"/>
            </a:xfrm>
            <a:custGeom>
              <a:avLst/>
              <a:gdLst>
                <a:gd name="T0" fmla="*/ 0 w 541"/>
                <a:gd name="T1" fmla="*/ 124 h 124"/>
                <a:gd name="T2" fmla="*/ 406 w 541"/>
                <a:gd name="T3" fmla="*/ 124 h 124"/>
                <a:gd name="T4" fmla="*/ 541 w 541"/>
                <a:gd name="T5" fmla="*/ 0 h 124"/>
                <a:gd name="T6" fmla="*/ 134 w 541"/>
                <a:gd name="T7" fmla="*/ 0 h 124"/>
                <a:gd name="T8" fmla="*/ 0 w 541"/>
                <a:gd name="T9" fmla="*/ 124 h 1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1" h="124">
                  <a:moveTo>
                    <a:pt x="0" y="124"/>
                  </a:moveTo>
                  <a:lnTo>
                    <a:pt x="406" y="124"/>
                  </a:lnTo>
                  <a:lnTo>
                    <a:pt x="541" y="0"/>
                  </a:lnTo>
                  <a:lnTo>
                    <a:pt x="134" y="0"/>
                  </a:lnTo>
                  <a:lnTo>
                    <a:pt x="0" y="124"/>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 name="Freeform 201">
              <a:extLst>
                <a:ext uri="{FF2B5EF4-FFF2-40B4-BE49-F238E27FC236}">
                  <a16:creationId xmlns:a16="http://schemas.microsoft.com/office/drawing/2014/main" id="{625E1775-CC4E-4DE4-94BA-0721CD00C307}"/>
                </a:ext>
              </a:extLst>
            </p:cNvPr>
            <p:cNvSpPr>
              <a:spLocks/>
            </p:cNvSpPr>
            <p:nvPr/>
          </p:nvSpPr>
          <p:spPr bwMode="auto">
            <a:xfrm>
              <a:off x="11495" y="7869"/>
              <a:ext cx="240" cy="188"/>
            </a:xfrm>
            <a:custGeom>
              <a:avLst/>
              <a:gdLst>
                <a:gd name="T0" fmla="*/ 0 w 240"/>
                <a:gd name="T1" fmla="*/ 188 h 188"/>
                <a:gd name="T2" fmla="*/ 103 w 240"/>
                <a:gd name="T3" fmla="*/ 127 h 188"/>
                <a:gd name="T4" fmla="*/ 240 w 240"/>
                <a:gd name="T5" fmla="*/ 0 h 188"/>
                <a:gd name="T6" fmla="*/ 205 w 240"/>
                <a:gd name="T7" fmla="*/ 0 h 188"/>
                <a:gd name="T8" fmla="*/ 0 w 240"/>
                <a:gd name="T9" fmla="*/ 188 h 1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188">
                  <a:moveTo>
                    <a:pt x="0" y="188"/>
                  </a:moveTo>
                  <a:lnTo>
                    <a:pt x="103" y="127"/>
                  </a:lnTo>
                  <a:lnTo>
                    <a:pt x="240" y="0"/>
                  </a:lnTo>
                  <a:lnTo>
                    <a:pt x="205" y="0"/>
                  </a:lnTo>
                  <a:lnTo>
                    <a:pt x="0" y="188"/>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9" name="Freeform 202">
              <a:extLst>
                <a:ext uri="{FF2B5EF4-FFF2-40B4-BE49-F238E27FC236}">
                  <a16:creationId xmlns:a16="http://schemas.microsoft.com/office/drawing/2014/main" id="{BDCC8C1C-7070-4A8D-9262-0CE1E9E0BCAC}"/>
                </a:ext>
              </a:extLst>
            </p:cNvPr>
            <p:cNvSpPr>
              <a:spLocks/>
            </p:cNvSpPr>
            <p:nvPr/>
          </p:nvSpPr>
          <p:spPr bwMode="auto">
            <a:xfrm>
              <a:off x="12004" y="7869"/>
              <a:ext cx="240" cy="188"/>
            </a:xfrm>
            <a:custGeom>
              <a:avLst/>
              <a:gdLst>
                <a:gd name="T0" fmla="*/ 35 w 240"/>
                <a:gd name="T1" fmla="*/ 188 h 188"/>
                <a:gd name="T2" fmla="*/ 0 w 240"/>
                <a:gd name="T3" fmla="*/ 127 h 188"/>
                <a:gd name="T4" fmla="*/ 134 w 240"/>
                <a:gd name="T5" fmla="*/ 0 h 188"/>
                <a:gd name="T6" fmla="*/ 240 w 240"/>
                <a:gd name="T7" fmla="*/ 0 h 188"/>
                <a:gd name="T8" fmla="*/ 35 w 240"/>
                <a:gd name="T9" fmla="*/ 188 h 1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188">
                  <a:moveTo>
                    <a:pt x="35" y="188"/>
                  </a:moveTo>
                  <a:lnTo>
                    <a:pt x="0" y="127"/>
                  </a:lnTo>
                  <a:lnTo>
                    <a:pt x="134" y="0"/>
                  </a:lnTo>
                  <a:lnTo>
                    <a:pt x="240" y="0"/>
                  </a:lnTo>
                  <a:lnTo>
                    <a:pt x="35" y="188"/>
                  </a:lnTo>
                  <a:close/>
                </a:path>
              </a:pathLst>
            </a:custGeom>
            <a:solidFill>
              <a:srgbClr val="336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0" name="Freeform 203">
              <a:extLst>
                <a:ext uri="{FF2B5EF4-FFF2-40B4-BE49-F238E27FC236}">
                  <a16:creationId xmlns:a16="http://schemas.microsoft.com/office/drawing/2014/main" id="{D271123D-E245-4A6E-87BE-3C9649C6EA2C}"/>
                </a:ext>
              </a:extLst>
            </p:cNvPr>
            <p:cNvSpPr>
              <a:spLocks/>
            </p:cNvSpPr>
            <p:nvPr/>
          </p:nvSpPr>
          <p:spPr bwMode="auto">
            <a:xfrm>
              <a:off x="11495" y="7993"/>
              <a:ext cx="544" cy="64"/>
            </a:xfrm>
            <a:custGeom>
              <a:avLst/>
              <a:gdLst>
                <a:gd name="T0" fmla="*/ 0 w 544"/>
                <a:gd name="T1" fmla="*/ 64 h 64"/>
                <a:gd name="T2" fmla="*/ 103 w 544"/>
                <a:gd name="T3" fmla="*/ 0 h 64"/>
                <a:gd name="T4" fmla="*/ 509 w 544"/>
                <a:gd name="T5" fmla="*/ 0 h 64"/>
                <a:gd name="T6" fmla="*/ 544 w 544"/>
                <a:gd name="T7" fmla="*/ 64 h 64"/>
                <a:gd name="T8" fmla="*/ 0 w 544"/>
                <a:gd name="T9" fmla="*/ 64 h 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4" h="64">
                  <a:moveTo>
                    <a:pt x="0" y="64"/>
                  </a:moveTo>
                  <a:lnTo>
                    <a:pt x="103" y="0"/>
                  </a:lnTo>
                  <a:lnTo>
                    <a:pt x="509" y="0"/>
                  </a:lnTo>
                  <a:lnTo>
                    <a:pt x="544" y="64"/>
                  </a:lnTo>
                  <a:lnTo>
                    <a:pt x="0" y="64"/>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1" name="Freeform 204">
              <a:extLst>
                <a:ext uri="{FF2B5EF4-FFF2-40B4-BE49-F238E27FC236}">
                  <a16:creationId xmlns:a16="http://schemas.microsoft.com/office/drawing/2014/main" id="{64B00265-AFAB-4DAC-9650-05A769964922}"/>
                </a:ext>
              </a:extLst>
            </p:cNvPr>
            <p:cNvSpPr>
              <a:spLocks/>
            </p:cNvSpPr>
            <p:nvPr/>
          </p:nvSpPr>
          <p:spPr bwMode="auto">
            <a:xfrm>
              <a:off x="12186" y="8932"/>
              <a:ext cx="544" cy="503"/>
            </a:xfrm>
            <a:custGeom>
              <a:avLst/>
              <a:gdLst>
                <a:gd name="T0" fmla="*/ 544 w 544"/>
                <a:gd name="T1" fmla="*/ 0 h 503"/>
                <a:gd name="T2" fmla="*/ 0 w 544"/>
                <a:gd name="T3" fmla="*/ 503 h 503"/>
                <a:gd name="T4" fmla="*/ 544 w 544"/>
                <a:gd name="T5" fmla="*/ 503 h 503"/>
                <a:gd name="T6" fmla="*/ 544 w 544"/>
                <a:gd name="T7" fmla="*/ 0 h 50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4" h="503">
                  <a:moveTo>
                    <a:pt x="544" y="0"/>
                  </a:moveTo>
                  <a:lnTo>
                    <a:pt x="0" y="503"/>
                  </a:lnTo>
                  <a:lnTo>
                    <a:pt x="544" y="503"/>
                  </a:lnTo>
                  <a:lnTo>
                    <a:pt x="544" y="0"/>
                  </a:lnTo>
                  <a:close/>
                </a:path>
              </a:pathLst>
            </a:custGeom>
            <a:solidFill>
              <a:srgbClr val="6E004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2" name="Freeform 205">
              <a:extLst>
                <a:ext uri="{FF2B5EF4-FFF2-40B4-BE49-F238E27FC236}">
                  <a16:creationId xmlns:a16="http://schemas.microsoft.com/office/drawing/2014/main" id="{8281E542-5A5C-46C0-8C8B-F1C65DEE2A1A}"/>
                </a:ext>
              </a:extLst>
            </p:cNvPr>
            <p:cNvSpPr>
              <a:spLocks/>
            </p:cNvSpPr>
            <p:nvPr/>
          </p:nvSpPr>
          <p:spPr bwMode="auto">
            <a:xfrm>
              <a:off x="12186" y="8932"/>
              <a:ext cx="544" cy="503"/>
            </a:xfrm>
            <a:custGeom>
              <a:avLst/>
              <a:gdLst>
                <a:gd name="T0" fmla="*/ 0 w 544"/>
                <a:gd name="T1" fmla="*/ 503 h 503"/>
                <a:gd name="T2" fmla="*/ 544 w 544"/>
                <a:gd name="T3" fmla="*/ 0 h 503"/>
                <a:gd name="T4" fmla="*/ 0 w 544"/>
                <a:gd name="T5" fmla="*/ 0 h 503"/>
                <a:gd name="T6" fmla="*/ 0 w 544"/>
                <a:gd name="T7" fmla="*/ 503 h 50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4" h="503">
                  <a:moveTo>
                    <a:pt x="0" y="503"/>
                  </a:moveTo>
                  <a:lnTo>
                    <a:pt x="544" y="0"/>
                  </a:lnTo>
                  <a:lnTo>
                    <a:pt x="0" y="0"/>
                  </a:lnTo>
                  <a:lnTo>
                    <a:pt x="0" y="503"/>
                  </a:lnTo>
                  <a:close/>
                </a:path>
              </a:pathLst>
            </a:custGeom>
            <a:solidFill>
              <a:srgbClr val="F95A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3" name="Rectangle 206">
              <a:extLst>
                <a:ext uri="{FF2B5EF4-FFF2-40B4-BE49-F238E27FC236}">
                  <a16:creationId xmlns:a16="http://schemas.microsoft.com/office/drawing/2014/main" id="{EF6407A3-5E3D-4771-9E53-41B5C77FE192}"/>
                </a:ext>
              </a:extLst>
            </p:cNvPr>
            <p:cNvSpPr>
              <a:spLocks noChangeArrowheads="1"/>
            </p:cNvSpPr>
            <p:nvPr/>
          </p:nvSpPr>
          <p:spPr bwMode="auto">
            <a:xfrm>
              <a:off x="12247" y="8990"/>
              <a:ext cx="410" cy="379"/>
            </a:xfrm>
            <a:prstGeom prst="rect">
              <a:avLst/>
            </a:prstGeom>
            <a:solidFill>
              <a:srgbClr val="DC008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04" name="Freeform 207">
              <a:extLst>
                <a:ext uri="{FF2B5EF4-FFF2-40B4-BE49-F238E27FC236}">
                  <a16:creationId xmlns:a16="http://schemas.microsoft.com/office/drawing/2014/main" id="{FB22E03D-1DAC-4E87-A38D-9523B145BCAF}"/>
                </a:ext>
              </a:extLst>
            </p:cNvPr>
            <p:cNvSpPr>
              <a:spLocks/>
            </p:cNvSpPr>
            <p:nvPr/>
          </p:nvSpPr>
          <p:spPr bwMode="auto">
            <a:xfrm>
              <a:off x="11636" y="8932"/>
              <a:ext cx="544" cy="503"/>
            </a:xfrm>
            <a:custGeom>
              <a:avLst/>
              <a:gdLst>
                <a:gd name="T0" fmla="*/ 544 w 544"/>
                <a:gd name="T1" fmla="*/ 0 h 503"/>
                <a:gd name="T2" fmla="*/ 0 w 544"/>
                <a:gd name="T3" fmla="*/ 503 h 503"/>
                <a:gd name="T4" fmla="*/ 544 w 544"/>
                <a:gd name="T5" fmla="*/ 503 h 503"/>
                <a:gd name="T6" fmla="*/ 544 w 544"/>
                <a:gd name="T7" fmla="*/ 0 h 50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4" h="503">
                  <a:moveTo>
                    <a:pt x="544" y="0"/>
                  </a:moveTo>
                  <a:lnTo>
                    <a:pt x="0" y="503"/>
                  </a:lnTo>
                  <a:lnTo>
                    <a:pt x="544" y="503"/>
                  </a:lnTo>
                  <a:lnTo>
                    <a:pt x="544" y="0"/>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5" name="Freeform 208">
              <a:extLst>
                <a:ext uri="{FF2B5EF4-FFF2-40B4-BE49-F238E27FC236}">
                  <a16:creationId xmlns:a16="http://schemas.microsoft.com/office/drawing/2014/main" id="{A107A599-AD54-4587-B1F0-01670E296D82}"/>
                </a:ext>
              </a:extLst>
            </p:cNvPr>
            <p:cNvSpPr>
              <a:spLocks/>
            </p:cNvSpPr>
            <p:nvPr/>
          </p:nvSpPr>
          <p:spPr bwMode="auto">
            <a:xfrm>
              <a:off x="11636" y="8932"/>
              <a:ext cx="544" cy="503"/>
            </a:xfrm>
            <a:custGeom>
              <a:avLst/>
              <a:gdLst>
                <a:gd name="T0" fmla="*/ 0 w 544"/>
                <a:gd name="T1" fmla="*/ 503 h 503"/>
                <a:gd name="T2" fmla="*/ 544 w 544"/>
                <a:gd name="T3" fmla="*/ 0 h 503"/>
                <a:gd name="T4" fmla="*/ 0 w 544"/>
                <a:gd name="T5" fmla="*/ 0 h 503"/>
                <a:gd name="T6" fmla="*/ 0 w 544"/>
                <a:gd name="T7" fmla="*/ 503 h 50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4" h="503">
                  <a:moveTo>
                    <a:pt x="0" y="503"/>
                  </a:moveTo>
                  <a:lnTo>
                    <a:pt x="544" y="0"/>
                  </a:lnTo>
                  <a:lnTo>
                    <a:pt x="0" y="0"/>
                  </a:lnTo>
                  <a:lnTo>
                    <a:pt x="0" y="503"/>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6" name="Rectangle 209">
              <a:extLst>
                <a:ext uri="{FF2B5EF4-FFF2-40B4-BE49-F238E27FC236}">
                  <a16:creationId xmlns:a16="http://schemas.microsoft.com/office/drawing/2014/main" id="{E77098A5-B6E7-4434-9500-78C4765A968D}"/>
                </a:ext>
              </a:extLst>
            </p:cNvPr>
            <p:cNvSpPr>
              <a:spLocks noChangeArrowheads="1"/>
            </p:cNvSpPr>
            <p:nvPr/>
          </p:nvSpPr>
          <p:spPr bwMode="auto">
            <a:xfrm>
              <a:off x="11703" y="8990"/>
              <a:ext cx="407" cy="379"/>
            </a:xfrm>
            <a:prstGeom prst="rect">
              <a:avLst/>
            </a:prstGeom>
            <a:solidFill>
              <a:srgbClr val="618F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07" name="Freeform 210">
              <a:extLst>
                <a:ext uri="{FF2B5EF4-FFF2-40B4-BE49-F238E27FC236}">
                  <a16:creationId xmlns:a16="http://schemas.microsoft.com/office/drawing/2014/main" id="{2CF598E9-2EEE-4AA9-BC93-252D6DC51529}"/>
                </a:ext>
              </a:extLst>
            </p:cNvPr>
            <p:cNvSpPr>
              <a:spLocks/>
            </p:cNvSpPr>
            <p:nvPr/>
          </p:nvSpPr>
          <p:spPr bwMode="auto">
            <a:xfrm>
              <a:off x="11089" y="8932"/>
              <a:ext cx="544" cy="503"/>
            </a:xfrm>
            <a:custGeom>
              <a:avLst/>
              <a:gdLst>
                <a:gd name="T0" fmla="*/ 544 w 544"/>
                <a:gd name="T1" fmla="*/ 0 h 503"/>
                <a:gd name="T2" fmla="*/ 0 w 544"/>
                <a:gd name="T3" fmla="*/ 503 h 503"/>
                <a:gd name="T4" fmla="*/ 544 w 544"/>
                <a:gd name="T5" fmla="*/ 503 h 503"/>
                <a:gd name="T6" fmla="*/ 544 w 544"/>
                <a:gd name="T7" fmla="*/ 0 h 50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4" h="503">
                  <a:moveTo>
                    <a:pt x="544" y="0"/>
                  </a:moveTo>
                  <a:lnTo>
                    <a:pt x="0" y="503"/>
                  </a:lnTo>
                  <a:lnTo>
                    <a:pt x="544" y="503"/>
                  </a:lnTo>
                  <a:lnTo>
                    <a:pt x="544" y="0"/>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8" name="Freeform 211">
              <a:extLst>
                <a:ext uri="{FF2B5EF4-FFF2-40B4-BE49-F238E27FC236}">
                  <a16:creationId xmlns:a16="http://schemas.microsoft.com/office/drawing/2014/main" id="{7F1DA00A-BF67-47F5-B921-A4AFC1C99196}"/>
                </a:ext>
              </a:extLst>
            </p:cNvPr>
            <p:cNvSpPr>
              <a:spLocks/>
            </p:cNvSpPr>
            <p:nvPr/>
          </p:nvSpPr>
          <p:spPr bwMode="auto">
            <a:xfrm>
              <a:off x="11089" y="8932"/>
              <a:ext cx="544" cy="503"/>
            </a:xfrm>
            <a:custGeom>
              <a:avLst/>
              <a:gdLst>
                <a:gd name="T0" fmla="*/ 0 w 544"/>
                <a:gd name="T1" fmla="*/ 503 h 503"/>
                <a:gd name="T2" fmla="*/ 544 w 544"/>
                <a:gd name="T3" fmla="*/ 0 h 503"/>
                <a:gd name="T4" fmla="*/ 0 w 544"/>
                <a:gd name="T5" fmla="*/ 0 h 503"/>
                <a:gd name="T6" fmla="*/ 0 w 544"/>
                <a:gd name="T7" fmla="*/ 503 h 50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4" h="503">
                  <a:moveTo>
                    <a:pt x="0" y="503"/>
                  </a:moveTo>
                  <a:lnTo>
                    <a:pt x="544" y="0"/>
                  </a:lnTo>
                  <a:lnTo>
                    <a:pt x="0" y="0"/>
                  </a:lnTo>
                  <a:lnTo>
                    <a:pt x="0" y="503"/>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9" name="Rectangle 212">
              <a:extLst>
                <a:ext uri="{FF2B5EF4-FFF2-40B4-BE49-F238E27FC236}">
                  <a16:creationId xmlns:a16="http://schemas.microsoft.com/office/drawing/2014/main" id="{296DE15A-CBC5-45BC-BD47-933FC070F425}"/>
                </a:ext>
              </a:extLst>
            </p:cNvPr>
            <p:cNvSpPr>
              <a:spLocks noChangeArrowheads="1"/>
            </p:cNvSpPr>
            <p:nvPr/>
          </p:nvSpPr>
          <p:spPr bwMode="auto">
            <a:xfrm>
              <a:off x="11153" y="8990"/>
              <a:ext cx="409" cy="379"/>
            </a:xfrm>
            <a:prstGeom prst="rect">
              <a:avLst/>
            </a:prstGeom>
            <a:solidFill>
              <a:srgbClr val="618F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10" name="Freeform 213">
              <a:extLst>
                <a:ext uri="{FF2B5EF4-FFF2-40B4-BE49-F238E27FC236}">
                  <a16:creationId xmlns:a16="http://schemas.microsoft.com/office/drawing/2014/main" id="{E639B866-10E6-4E7A-BAC2-81C85E8ABEF3}"/>
                </a:ext>
              </a:extLst>
            </p:cNvPr>
            <p:cNvSpPr>
              <a:spLocks/>
            </p:cNvSpPr>
            <p:nvPr/>
          </p:nvSpPr>
          <p:spPr bwMode="auto">
            <a:xfrm>
              <a:off x="12177" y="8430"/>
              <a:ext cx="544" cy="497"/>
            </a:xfrm>
            <a:custGeom>
              <a:avLst/>
              <a:gdLst>
                <a:gd name="T0" fmla="*/ 544 w 544"/>
                <a:gd name="T1" fmla="*/ 0 h 497"/>
                <a:gd name="T2" fmla="*/ 0 w 544"/>
                <a:gd name="T3" fmla="*/ 497 h 497"/>
                <a:gd name="T4" fmla="*/ 544 w 544"/>
                <a:gd name="T5" fmla="*/ 497 h 497"/>
                <a:gd name="T6" fmla="*/ 544 w 544"/>
                <a:gd name="T7" fmla="*/ 0 h 4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4" h="497">
                  <a:moveTo>
                    <a:pt x="544" y="0"/>
                  </a:moveTo>
                  <a:lnTo>
                    <a:pt x="0" y="497"/>
                  </a:lnTo>
                  <a:lnTo>
                    <a:pt x="544" y="497"/>
                  </a:lnTo>
                  <a:lnTo>
                    <a:pt x="544" y="0"/>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1" name="Freeform 214">
              <a:extLst>
                <a:ext uri="{FF2B5EF4-FFF2-40B4-BE49-F238E27FC236}">
                  <a16:creationId xmlns:a16="http://schemas.microsoft.com/office/drawing/2014/main" id="{F2986C46-2BEE-4623-9468-3538037E5689}"/>
                </a:ext>
              </a:extLst>
            </p:cNvPr>
            <p:cNvSpPr>
              <a:spLocks/>
            </p:cNvSpPr>
            <p:nvPr/>
          </p:nvSpPr>
          <p:spPr bwMode="auto">
            <a:xfrm>
              <a:off x="12177" y="8430"/>
              <a:ext cx="544" cy="497"/>
            </a:xfrm>
            <a:custGeom>
              <a:avLst/>
              <a:gdLst>
                <a:gd name="T0" fmla="*/ 0 w 544"/>
                <a:gd name="T1" fmla="*/ 497 h 497"/>
                <a:gd name="T2" fmla="*/ 544 w 544"/>
                <a:gd name="T3" fmla="*/ 0 h 497"/>
                <a:gd name="T4" fmla="*/ 0 w 544"/>
                <a:gd name="T5" fmla="*/ 0 h 497"/>
                <a:gd name="T6" fmla="*/ 0 w 544"/>
                <a:gd name="T7" fmla="*/ 497 h 4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4" h="497">
                  <a:moveTo>
                    <a:pt x="0" y="497"/>
                  </a:moveTo>
                  <a:lnTo>
                    <a:pt x="544" y="0"/>
                  </a:lnTo>
                  <a:lnTo>
                    <a:pt x="0" y="0"/>
                  </a:lnTo>
                  <a:lnTo>
                    <a:pt x="0" y="497"/>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2" name="Rectangle 215">
              <a:extLst>
                <a:ext uri="{FF2B5EF4-FFF2-40B4-BE49-F238E27FC236}">
                  <a16:creationId xmlns:a16="http://schemas.microsoft.com/office/drawing/2014/main" id="{042CB5F5-7FE4-4DCD-8149-C4A16C60DD78}"/>
                </a:ext>
              </a:extLst>
            </p:cNvPr>
            <p:cNvSpPr>
              <a:spLocks noChangeArrowheads="1"/>
            </p:cNvSpPr>
            <p:nvPr/>
          </p:nvSpPr>
          <p:spPr bwMode="auto">
            <a:xfrm>
              <a:off x="12241" y="8490"/>
              <a:ext cx="406" cy="373"/>
            </a:xfrm>
            <a:prstGeom prst="rect">
              <a:avLst/>
            </a:prstGeom>
            <a:solidFill>
              <a:srgbClr val="618F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13" name="Freeform 216">
              <a:extLst>
                <a:ext uri="{FF2B5EF4-FFF2-40B4-BE49-F238E27FC236}">
                  <a16:creationId xmlns:a16="http://schemas.microsoft.com/office/drawing/2014/main" id="{811C4711-A51F-44B6-8DFE-380969FB38DD}"/>
                </a:ext>
              </a:extLst>
            </p:cNvPr>
            <p:cNvSpPr>
              <a:spLocks/>
            </p:cNvSpPr>
            <p:nvPr/>
          </p:nvSpPr>
          <p:spPr bwMode="auto">
            <a:xfrm>
              <a:off x="11633" y="8430"/>
              <a:ext cx="544" cy="497"/>
            </a:xfrm>
            <a:custGeom>
              <a:avLst/>
              <a:gdLst>
                <a:gd name="T0" fmla="*/ 544 w 544"/>
                <a:gd name="T1" fmla="*/ 0 h 497"/>
                <a:gd name="T2" fmla="*/ 0 w 544"/>
                <a:gd name="T3" fmla="*/ 497 h 497"/>
                <a:gd name="T4" fmla="*/ 544 w 544"/>
                <a:gd name="T5" fmla="*/ 497 h 497"/>
                <a:gd name="T6" fmla="*/ 544 w 544"/>
                <a:gd name="T7" fmla="*/ 0 h 4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4" h="497">
                  <a:moveTo>
                    <a:pt x="544" y="0"/>
                  </a:moveTo>
                  <a:lnTo>
                    <a:pt x="0" y="497"/>
                  </a:lnTo>
                  <a:lnTo>
                    <a:pt x="544" y="497"/>
                  </a:lnTo>
                  <a:lnTo>
                    <a:pt x="544" y="0"/>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4" name="Freeform 217">
              <a:extLst>
                <a:ext uri="{FF2B5EF4-FFF2-40B4-BE49-F238E27FC236}">
                  <a16:creationId xmlns:a16="http://schemas.microsoft.com/office/drawing/2014/main" id="{1B6FD4AC-2C63-497F-BD0C-B89E6900E36C}"/>
                </a:ext>
              </a:extLst>
            </p:cNvPr>
            <p:cNvSpPr>
              <a:spLocks/>
            </p:cNvSpPr>
            <p:nvPr/>
          </p:nvSpPr>
          <p:spPr bwMode="auto">
            <a:xfrm>
              <a:off x="11633" y="8430"/>
              <a:ext cx="544" cy="497"/>
            </a:xfrm>
            <a:custGeom>
              <a:avLst/>
              <a:gdLst>
                <a:gd name="T0" fmla="*/ 0 w 544"/>
                <a:gd name="T1" fmla="*/ 497 h 497"/>
                <a:gd name="T2" fmla="*/ 544 w 544"/>
                <a:gd name="T3" fmla="*/ 0 h 497"/>
                <a:gd name="T4" fmla="*/ 0 w 544"/>
                <a:gd name="T5" fmla="*/ 0 h 497"/>
                <a:gd name="T6" fmla="*/ 0 w 544"/>
                <a:gd name="T7" fmla="*/ 497 h 4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4" h="497">
                  <a:moveTo>
                    <a:pt x="0" y="497"/>
                  </a:moveTo>
                  <a:lnTo>
                    <a:pt x="544" y="0"/>
                  </a:lnTo>
                  <a:lnTo>
                    <a:pt x="0" y="0"/>
                  </a:lnTo>
                  <a:lnTo>
                    <a:pt x="0" y="497"/>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5" name="Rectangle 218">
              <a:extLst>
                <a:ext uri="{FF2B5EF4-FFF2-40B4-BE49-F238E27FC236}">
                  <a16:creationId xmlns:a16="http://schemas.microsoft.com/office/drawing/2014/main" id="{3D740347-48EB-4E87-9CEF-FFBCDFFB210B}"/>
                </a:ext>
              </a:extLst>
            </p:cNvPr>
            <p:cNvSpPr>
              <a:spLocks noChangeArrowheads="1"/>
            </p:cNvSpPr>
            <p:nvPr/>
          </p:nvSpPr>
          <p:spPr bwMode="auto">
            <a:xfrm>
              <a:off x="11697" y="8490"/>
              <a:ext cx="406" cy="373"/>
            </a:xfrm>
            <a:prstGeom prst="rect">
              <a:avLst/>
            </a:prstGeom>
            <a:solidFill>
              <a:srgbClr val="618F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16" name="Freeform 219">
              <a:extLst>
                <a:ext uri="{FF2B5EF4-FFF2-40B4-BE49-F238E27FC236}">
                  <a16:creationId xmlns:a16="http://schemas.microsoft.com/office/drawing/2014/main" id="{7308E69C-7F99-4FF3-8CFD-C1D8E157A036}"/>
                </a:ext>
              </a:extLst>
            </p:cNvPr>
            <p:cNvSpPr>
              <a:spLocks/>
            </p:cNvSpPr>
            <p:nvPr/>
          </p:nvSpPr>
          <p:spPr bwMode="auto">
            <a:xfrm>
              <a:off x="11089" y="8430"/>
              <a:ext cx="544" cy="497"/>
            </a:xfrm>
            <a:custGeom>
              <a:avLst/>
              <a:gdLst>
                <a:gd name="T0" fmla="*/ 544 w 544"/>
                <a:gd name="T1" fmla="*/ 0 h 497"/>
                <a:gd name="T2" fmla="*/ 0 w 544"/>
                <a:gd name="T3" fmla="*/ 497 h 497"/>
                <a:gd name="T4" fmla="*/ 544 w 544"/>
                <a:gd name="T5" fmla="*/ 497 h 497"/>
                <a:gd name="T6" fmla="*/ 544 w 544"/>
                <a:gd name="T7" fmla="*/ 0 h 4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4" h="497">
                  <a:moveTo>
                    <a:pt x="544" y="0"/>
                  </a:moveTo>
                  <a:lnTo>
                    <a:pt x="0" y="497"/>
                  </a:lnTo>
                  <a:lnTo>
                    <a:pt x="544" y="497"/>
                  </a:lnTo>
                  <a:lnTo>
                    <a:pt x="544" y="0"/>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7" name="Freeform 220">
              <a:extLst>
                <a:ext uri="{FF2B5EF4-FFF2-40B4-BE49-F238E27FC236}">
                  <a16:creationId xmlns:a16="http://schemas.microsoft.com/office/drawing/2014/main" id="{8D49F425-F6A0-4603-A196-B59775D4C006}"/>
                </a:ext>
              </a:extLst>
            </p:cNvPr>
            <p:cNvSpPr>
              <a:spLocks/>
            </p:cNvSpPr>
            <p:nvPr/>
          </p:nvSpPr>
          <p:spPr bwMode="auto">
            <a:xfrm>
              <a:off x="11089" y="8430"/>
              <a:ext cx="544" cy="497"/>
            </a:xfrm>
            <a:custGeom>
              <a:avLst/>
              <a:gdLst>
                <a:gd name="T0" fmla="*/ 0 w 544"/>
                <a:gd name="T1" fmla="*/ 497 h 497"/>
                <a:gd name="T2" fmla="*/ 544 w 544"/>
                <a:gd name="T3" fmla="*/ 0 h 497"/>
                <a:gd name="T4" fmla="*/ 0 w 544"/>
                <a:gd name="T5" fmla="*/ 0 h 497"/>
                <a:gd name="T6" fmla="*/ 0 w 544"/>
                <a:gd name="T7" fmla="*/ 497 h 4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4" h="497">
                  <a:moveTo>
                    <a:pt x="0" y="497"/>
                  </a:moveTo>
                  <a:lnTo>
                    <a:pt x="544" y="0"/>
                  </a:lnTo>
                  <a:lnTo>
                    <a:pt x="0" y="0"/>
                  </a:lnTo>
                  <a:lnTo>
                    <a:pt x="0" y="497"/>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8" name="Rectangle 221">
              <a:extLst>
                <a:ext uri="{FF2B5EF4-FFF2-40B4-BE49-F238E27FC236}">
                  <a16:creationId xmlns:a16="http://schemas.microsoft.com/office/drawing/2014/main" id="{F851BCE6-50FA-47EC-9513-112A6AE103E7}"/>
                </a:ext>
              </a:extLst>
            </p:cNvPr>
            <p:cNvSpPr>
              <a:spLocks noChangeArrowheads="1"/>
            </p:cNvSpPr>
            <p:nvPr/>
          </p:nvSpPr>
          <p:spPr bwMode="auto">
            <a:xfrm>
              <a:off x="11153" y="8490"/>
              <a:ext cx="406" cy="373"/>
            </a:xfrm>
            <a:prstGeom prst="rect">
              <a:avLst/>
            </a:prstGeom>
            <a:solidFill>
              <a:srgbClr val="618F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19" name="Freeform 222">
              <a:extLst>
                <a:ext uri="{FF2B5EF4-FFF2-40B4-BE49-F238E27FC236}">
                  <a16:creationId xmlns:a16="http://schemas.microsoft.com/office/drawing/2014/main" id="{4F85D719-BDA0-419C-A6B4-373F8009327D}"/>
                </a:ext>
              </a:extLst>
            </p:cNvPr>
            <p:cNvSpPr>
              <a:spLocks/>
            </p:cNvSpPr>
            <p:nvPr/>
          </p:nvSpPr>
          <p:spPr bwMode="auto">
            <a:xfrm>
              <a:off x="11089" y="9435"/>
              <a:ext cx="544" cy="503"/>
            </a:xfrm>
            <a:custGeom>
              <a:avLst/>
              <a:gdLst>
                <a:gd name="T0" fmla="*/ 544 w 544"/>
                <a:gd name="T1" fmla="*/ 0 h 503"/>
                <a:gd name="T2" fmla="*/ 0 w 544"/>
                <a:gd name="T3" fmla="*/ 503 h 503"/>
                <a:gd name="T4" fmla="*/ 544 w 544"/>
                <a:gd name="T5" fmla="*/ 503 h 503"/>
                <a:gd name="T6" fmla="*/ 544 w 544"/>
                <a:gd name="T7" fmla="*/ 0 h 50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4" h="503">
                  <a:moveTo>
                    <a:pt x="544" y="0"/>
                  </a:moveTo>
                  <a:lnTo>
                    <a:pt x="0" y="503"/>
                  </a:lnTo>
                  <a:lnTo>
                    <a:pt x="544" y="503"/>
                  </a:lnTo>
                  <a:lnTo>
                    <a:pt x="544" y="0"/>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0" name="Freeform 223">
              <a:extLst>
                <a:ext uri="{FF2B5EF4-FFF2-40B4-BE49-F238E27FC236}">
                  <a16:creationId xmlns:a16="http://schemas.microsoft.com/office/drawing/2014/main" id="{F71C192B-8E0B-463B-98BC-C2506AB27296}"/>
                </a:ext>
              </a:extLst>
            </p:cNvPr>
            <p:cNvSpPr>
              <a:spLocks/>
            </p:cNvSpPr>
            <p:nvPr/>
          </p:nvSpPr>
          <p:spPr bwMode="auto">
            <a:xfrm>
              <a:off x="11089" y="9435"/>
              <a:ext cx="544" cy="503"/>
            </a:xfrm>
            <a:custGeom>
              <a:avLst/>
              <a:gdLst>
                <a:gd name="T0" fmla="*/ 0 w 544"/>
                <a:gd name="T1" fmla="*/ 503 h 503"/>
                <a:gd name="T2" fmla="*/ 544 w 544"/>
                <a:gd name="T3" fmla="*/ 0 h 503"/>
                <a:gd name="T4" fmla="*/ 0 w 544"/>
                <a:gd name="T5" fmla="*/ 0 h 503"/>
                <a:gd name="T6" fmla="*/ 0 w 544"/>
                <a:gd name="T7" fmla="*/ 503 h 50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4" h="503">
                  <a:moveTo>
                    <a:pt x="0" y="503"/>
                  </a:moveTo>
                  <a:lnTo>
                    <a:pt x="544" y="0"/>
                  </a:lnTo>
                  <a:lnTo>
                    <a:pt x="0" y="0"/>
                  </a:lnTo>
                  <a:lnTo>
                    <a:pt x="0" y="503"/>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1" name="Rectangle 224">
              <a:extLst>
                <a:ext uri="{FF2B5EF4-FFF2-40B4-BE49-F238E27FC236}">
                  <a16:creationId xmlns:a16="http://schemas.microsoft.com/office/drawing/2014/main" id="{89099F9C-CCEC-4165-BFC0-9F5354460F98}"/>
                </a:ext>
              </a:extLst>
            </p:cNvPr>
            <p:cNvSpPr>
              <a:spLocks noChangeArrowheads="1"/>
            </p:cNvSpPr>
            <p:nvPr/>
          </p:nvSpPr>
          <p:spPr bwMode="auto">
            <a:xfrm>
              <a:off x="11156" y="9496"/>
              <a:ext cx="406" cy="379"/>
            </a:xfrm>
            <a:prstGeom prst="rect">
              <a:avLst/>
            </a:prstGeom>
            <a:solidFill>
              <a:srgbClr val="618F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sp>
        <p:nvSpPr>
          <p:cNvPr id="222" name="Rectangle 225">
            <a:extLst>
              <a:ext uri="{FF2B5EF4-FFF2-40B4-BE49-F238E27FC236}">
                <a16:creationId xmlns:a16="http://schemas.microsoft.com/office/drawing/2014/main" id="{E456ADD5-3982-4A43-9482-3C8F18053DAF}"/>
              </a:ext>
            </a:extLst>
          </p:cNvPr>
          <p:cNvSpPr>
            <a:spLocks noChangeArrowheads="1"/>
          </p:cNvSpPr>
          <p:nvPr/>
        </p:nvSpPr>
        <p:spPr bwMode="auto">
          <a:xfrm>
            <a:off x="5460875" y="1807245"/>
            <a:ext cx="1778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solidFill>
                  <a:srgbClr val="FFFFFF"/>
                </a:solidFill>
                <a:latin typeface="Arial" panose="020B0604020202020204" pitchFamily="34" charset="0"/>
              </a:rPr>
              <a:t>值</a:t>
            </a:r>
            <a:endParaRPr lang="zh-CN" altLang="en-US" sz="1400">
              <a:latin typeface="Arial" panose="020B0604020202020204" pitchFamily="34" charset="0"/>
            </a:endParaRPr>
          </a:p>
        </p:txBody>
      </p:sp>
    </p:spTree>
    <p:extLst>
      <p:ext uri="{BB962C8B-B14F-4D97-AF65-F5344CB8AC3E}">
        <p14:creationId xmlns:p14="http://schemas.microsoft.com/office/powerpoint/2010/main" val="38633580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获利能力分析 </a:t>
            </a:r>
            <a:r>
              <a:rPr lang="en-US" altLang="zh-CN" dirty="0"/>
              <a:t>– </a:t>
            </a:r>
            <a:r>
              <a:rPr lang="zh-CN" altLang="en-US" dirty="0"/>
              <a:t>数据流</a:t>
            </a:r>
            <a:endParaRPr lang="en-US" b="0" dirty="0"/>
          </a:p>
        </p:txBody>
      </p:sp>
      <p:sp>
        <p:nvSpPr>
          <p:cNvPr id="4" name="Rectangle 2">
            <a:extLst>
              <a:ext uri="{FF2B5EF4-FFF2-40B4-BE49-F238E27FC236}">
                <a16:creationId xmlns:a16="http://schemas.microsoft.com/office/drawing/2014/main" id="{8F9C96F3-5E79-4091-9A7B-7C66276AF9D6}"/>
              </a:ext>
            </a:extLst>
          </p:cNvPr>
          <p:cNvSpPr>
            <a:spLocks noChangeArrowheads="1"/>
          </p:cNvSpPr>
          <p:nvPr/>
        </p:nvSpPr>
        <p:spPr bwMode="auto">
          <a:xfrm>
            <a:off x="7246739" y="2297460"/>
            <a:ext cx="1149350" cy="1727200"/>
          </a:xfrm>
          <a:prstGeom prst="rect">
            <a:avLst/>
          </a:prstGeom>
          <a:solidFill>
            <a:srgbClr val="CECE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pic>
        <p:nvPicPr>
          <p:cNvPr id="5" name="Picture 4">
            <a:extLst>
              <a:ext uri="{FF2B5EF4-FFF2-40B4-BE49-F238E27FC236}">
                <a16:creationId xmlns:a16="http://schemas.microsoft.com/office/drawing/2014/main" id="{7C168CFB-3E94-446F-859E-A670B4D82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9164" y="1165572"/>
            <a:ext cx="7380287" cy="471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4E1A5B3A-307F-4C31-904E-4D7515172C6C}"/>
              </a:ext>
            </a:extLst>
          </p:cNvPr>
          <p:cNvSpPr>
            <a:spLocks noChangeArrowheads="1"/>
          </p:cNvSpPr>
          <p:nvPr/>
        </p:nvSpPr>
        <p:spPr bwMode="auto">
          <a:xfrm>
            <a:off x="3774876" y="2297460"/>
            <a:ext cx="1239838"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7" name="Rectangle 6">
            <a:extLst>
              <a:ext uri="{FF2B5EF4-FFF2-40B4-BE49-F238E27FC236}">
                <a16:creationId xmlns:a16="http://schemas.microsoft.com/office/drawing/2014/main" id="{8559D0F0-EDCD-4005-A19C-F78BA00EC718}"/>
              </a:ext>
            </a:extLst>
          </p:cNvPr>
          <p:cNvSpPr>
            <a:spLocks noChangeArrowheads="1"/>
          </p:cNvSpPr>
          <p:nvPr/>
        </p:nvSpPr>
        <p:spPr bwMode="auto">
          <a:xfrm>
            <a:off x="5587801" y="2149822"/>
            <a:ext cx="1206500"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8" name="Rectangle 7">
            <a:extLst>
              <a:ext uri="{FF2B5EF4-FFF2-40B4-BE49-F238E27FC236}">
                <a16:creationId xmlns:a16="http://schemas.microsoft.com/office/drawing/2014/main" id="{B77A1DA1-B7A0-4E06-B518-A386CB791D58}"/>
              </a:ext>
            </a:extLst>
          </p:cNvPr>
          <p:cNvSpPr>
            <a:spLocks noChangeArrowheads="1"/>
          </p:cNvSpPr>
          <p:nvPr/>
        </p:nvSpPr>
        <p:spPr bwMode="auto">
          <a:xfrm>
            <a:off x="7448351" y="2149822"/>
            <a:ext cx="68421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9" name="Rectangle 8">
            <a:extLst>
              <a:ext uri="{FF2B5EF4-FFF2-40B4-BE49-F238E27FC236}">
                <a16:creationId xmlns:a16="http://schemas.microsoft.com/office/drawing/2014/main" id="{2015A7A7-F40A-441D-A07E-E4834EADE860}"/>
              </a:ext>
            </a:extLst>
          </p:cNvPr>
          <p:cNvSpPr>
            <a:spLocks noChangeArrowheads="1"/>
          </p:cNvSpPr>
          <p:nvPr/>
        </p:nvSpPr>
        <p:spPr bwMode="auto">
          <a:xfrm>
            <a:off x="5535414" y="3034060"/>
            <a:ext cx="912812"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0" name="Rectangle 9">
            <a:extLst>
              <a:ext uri="{FF2B5EF4-FFF2-40B4-BE49-F238E27FC236}">
                <a16:creationId xmlns:a16="http://schemas.microsoft.com/office/drawing/2014/main" id="{3D703BE0-564E-42D4-91E0-2ABEE23F76FB}"/>
              </a:ext>
            </a:extLst>
          </p:cNvPr>
          <p:cNvSpPr>
            <a:spLocks noChangeArrowheads="1"/>
          </p:cNvSpPr>
          <p:nvPr/>
        </p:nvSpPr>
        <p:spPr bwMode="auto">
          <a:xfrm>
            <a:off x="9953426" y="2222847"/>
            <a:ext cx="1212850" cy="3328988"/>
          </a:xfrm>
          <a:prstGeom prst="rect">
            <a:avLst/>
          </a:prstGeom>
          <a:solidFill>
            <a:srgbClr val="CECE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1" name="Rectangle 10">
            <a:extLst>
              <a:ext uri="{FF2B5EF4-FFF2-40B4-BE49-F238E27FC236}">
                <a16:creationId xmlns:a16="http://schemas.microsoft.com/office/drawing/2014/main" id="{209DF044-287A-463F-AB84-BF016D6F8AAF}"/>
              </a:ext>
            </a:extLst>
          </p:cNvPr>
          <p:cNvSpPr>
            <a:spLocks noChangeArrowheads="1"/>
          </p:cNvSpPr>
          <p:nvPr/>
        </p:nvSpPr>
        <p:spPr bwMode="auto">
          <a:xfrm>
            <a:off x="9958189" y="1225897"/>
            <a:ext cx="1211262" cy="4575175"/>
          </a:xfrm>
          <a:prstGeom prst="rect">
            <a:avLst/>
          </a:prstGeom>
          <a:solidFill>
            <a:srgbClr val="FDA4B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2" name="Rectangle 11">
            <a:extLst>
              <a:ext uri="{FF2B5EF4-FFF2-40B4-BE49-F238E27FC236}">
                <a16:creationId xmlns:a16="http://schemas.microsoft.com/office/drawing/2014/main" id="{94FDD033-4DF0-428D-A072-C5D9E421F6AF}"/>
              </a:ext>
            </a:extLst>
          </p:cNvPr>
          <p:cNvSpPr>
            <a:spLocks noChangeArrowheads="1"/>
          </p:cNvSpPr>
          <p:nvPr/>
        </p:nvSpPr>
        <p:spPr bwMode="auto">
          <a:xfrm>
            <a:off x="9858176" y="2208560"/>
            <a:ext cx="14224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nvGrpSpPr>
          <p:cNvPr id="13" name="Group 12">
            <a:extLst>
              <a:ext uri="{FF2B5EF4-FFF2-40B4-BE49-F238E27FC236}">
                <a16:creationId xmlns:a16="http://schemas.microsoft.com/office/drawing/2014/main" id="{684687B4-173B-421A-97B4-D277BD3BE6D1}"/>
              </a:ext>
            </a:extLst>
          </p:cNvPr>
          <p:cNvGrpSpPr>
            <a:grpSpLocks/>
          </p:cNvGrpSpPr>
          <p:nvPr/>
        </p:nvGrpSpPr>
        <p:grpSpPr bwMode="auto">
          <a:xfrm>
            <a:off x="9975651" y="1386235"/>
            <a:ext cx="1133475" cy="1136650"/>
            <a:chOff x="4436" y="1352"/>
            <a:chExt cx="714" cy="716"/>
          </a:xfrm>
        </p:grpSpPr>
        <p:grpSp>
          <p:nvGrpSpPr>
            <p:cNvPr id="14" name="Group 13">
              <a:extLst>
                <a:ext uri="{FF2B5EF4-FFF2-40B4-BE49-F238E27FC236}">
                  <a16:creationId xmlns:a16="http://schemas.microsoft.com/office/drawing/2014/main" id="{1CAF260C-0278-4DBC-8432-55F02E3CBDD5}"/>
                </a:ext>
              </a:extLst>
            </p:cNvPr>
            <p:cNvGrpSpPr>
              <a:grpSpLocks/>
            </p:cNvGrpSpPr>
            <p:nvPr/>
          </p:nvGrpSpPr>
          <p:grpSpPr bwMode="auto">
            <a:xfrm>
              <a:off x="4742" y="1611"/>
              <a:ext cx="408" cy="457"/>
              <a:chOff x="4506" y="2163"/>
              <a:chExt cx="357" cy="400"/>
            </a:xfrm>
          </p:grpSpPr>
          <p:sp>
            <p:nvSpPr>
              <p:cNvPr id="18" name="Freeform 14">
                <a:extLst>
                  <a:ext uri="{FF2B5EF4-FFF2-40B4-BE49-F238E27FC236}">
                    <a16:creationId xmlns:a16="http://schemas.microsoft.com/office/drawing/2014/main" id="{45C5D72C-2E9A-4DC9-8106-8696726E1B77}"/>
                  </a:ext>
                </a:extLst>
              </p:cNvPr>
              <p:cNvSpPr>
                <a:spLocks/>
              </p:cNvSpPr>
              <p:nvPr/>
            </p:nvSpPr>
            <p:spPr bwMode="auto">
              <a:xfrm>
                <a:off x="4506" y="2163"/>
                <a:ext cx="357" cy="323"/>
              </a:xfrm>
              <a:custGeom>
                <a:avLst/>
                <a:gdLst>
                  <a:gd name="T0" fmla="*/ 179 w 357"/>
                  <a:gd name="T1" fmla="*/ 0 h 323"/>
                  <a:gd name="T2" fmla="*/ 357 w 357"/>
                  <a:gd name="T3" fmla="*/ 161 h 323"/>
                  <a:gd name="T4" fmla="*/ 179 w 357"/>
                  <a:gd name="T5" fmla="*/ 323 h 323"/>
                  <a:gd name="T6" fmla="*/ 0 w 357"/>
                  <a:gd name="T7" fmla="*/ 161 h 323"/>
                  <a:gd name="T8" fmla="*/ 179 w 357"/>
                  <a:gd name="T9" fmla="*/ 0 h 3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7" h="323">
                    <a:moveTo>
                      <a:pt x="179" y="0"/>
                    </a:moveTo>
                    <a:lnTo>
                      <a:pt x="357" y="161"/>
                    </a:lnTo>
                    <a:lnTo>
                      <a:pt x="179" y="323"/>
                    </a:lnTo>
                    <a:lnTo>
                      <a:pt x="0" y="161"/>
                    </a:lnTo>
                    <a:lnTo>
                      <a:pt x="179" y="0"/>
                    </a:lnTo>
                    <a:close/>
                  </a:path>
                </a:pathLst>
              </a:custGeom>
              <a:solidFill>
                <a:srgbClr val="EE0D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Rectangle 15">
                <a:extLst>
                  <a:ext uri="{FF2B5EF4-FFF2-40B4-BE49-F238E27FC236}">
                    <a16:creationId xmlns:a16="http://schemas.microsoft.com/office/drawing/2014/main" id="{9FB9F97D-0274-4608-B9EE-6503F1453891}"/>
                  </a:ext>
                </a:extLst>
              </p:cNvPr>
              <p:cNvSpPr>
                <a:spLocks noChangeArrowheads="1"/>
              </p:cNvSpPr>
              <p:nvPr/>
            </p:nvSpPr>
            <p:spPr bwMode="auto">
              <a:xfrm>
                <a:off x="4600" y="2225"/>
                <a:ext cx="141"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US" altLang="zh-CN" sz="1100">
                    <a:solidFill>
                      <a:srgbClr val="000000"/>
                    </a:solidFill>
                    <a:latin typeface="Arial" panose="020B0604020202020204" pitchFamily="34" charset="0"/>
                  </a:rPr>
                  <a:t>CO-</a:t>
                </a:r>
                <a:endParaRPr lang="en-US" altLang="zh-CN" sz="2400">
                  <a:solidFill>
                    <a:schemeClr val="accent2"/>
                  </a:solidFill>
                  <a:latin typeface="Times New Roman" panose="02020603050405020304" pitchFamily="18" charset="0"/>
                </a:endParaRPr>
              </a:p>
            </p:txBody>
          </p:sp>
          <p:sp>
            <p:nvSpPr>
              <p:cNvPr id="20" name="Rectangle 16">
                <a:extLst>
                  <a:ext uri="{FF2B5EF4-FFF2-40B4-BE49-F238E27FC236}">
                    <a16:creationId xmlns:a16="http://schemas.microsoft.com/office/drawing/2014/main" id="{D6A6511E-5581-43D0-8647-2D54E0DD629D}"/>
                  </a:ext>
                </a:extLst>
              </p:cNvPr>
              <p:cNvSpPr>
                <a:spLocks noChangeArrowheads="1"/>
              </p:cNvSpPr>
              <p:nvPr/>
            </p:nvSpPr>
            <p:spPr bwMode="auto">
              <a:xfrm>
                <a:off x="4597" y="2224"/>
                <a:ext cx="141"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US" altLang="zh-CN" sz="1100">
                    <a:solidFill>
                      <a:srgbClr val="FFFFFF"/>
                    </a:solidFill>
                    <a:latin typeface="Arial" panose="020B0604020202020204" pitchFamily="34" charset="0"/>
                  </a:rPr>
                  <a:t>CO-</a:t>
                </a:r>
                <a:endParaRPr lang="en-US" altLang="zh-CN" sz="2400">
                  <a:solidFill>
                    <a:schemeClr val="accent2"/>
                  </a:solidFill>
                  <a:latin typeface="Times New Roman" panose="02020603050405020304" pitchFamily="18" charset="0"/>
                </a:endParaRPr>
              </a:p>
            </p:txBody>
          </p:sp>
          <p:sp>
            <p:nvSpPr>
              <p:cNvPr id="21" name="Rectangle 17">
                <a:extLst>
                  <a:ext uri="{FF2B5EF4-FFF2-40B4-BE49-F238E27FC236}">
                    <a16:creationId xmlns:a16="http://schemas.microsoft.com/office/drawing/2014/main" id="{323DAE62-916D-48DC-9443-4D9964393C3E}"/>
                  </a:ext>
                </a:extLst>
              </p:cNvPr>
              <p:cNvSpPr>
                <a:spLocks noChangeArrowheads="1"/>
              </p:cNvSpPr>
              <p:nvPr/>
            </p:nvSpPr>
            <p:spPr bwMode="auto">
              <a:xfrm>
                <a:off x="4622" y="2330"/>
                <a:ext cx="108"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US" altLang="zh-CN" sz="1100">
                    <a:solidFill>
                      <a:srgbClr val="000000"/>
                    </a:solidFill>
                    <a:latin typeface="Arial" panose="020B0604020202020204" pitchFamily="34" charset="0"/>
                  </a:rPr>
                  <a:t>PA</a:t>
                </a:r>
                <a:endParaRPr lang="en-US" altLang="zh-CN" sz="2400">
                  <a:solidFill>
                    <a:schemeClr val="accent2"/>
                  </a:solidFill>
                  <a:latin typeface="Times New Roman" panose="02020603050405020304" pitchFamily="18" charset="0"/>
                </a:endParaRPr>
              </a:p>
            </p:txBody>
          </p:sp>
          <p:sp>
            <p:nvSpPr>
              <p:cNvPr id="22" name="Rectangle 18">
                <a:extLst>
                  <a:ext uri="{FF2B5EF4-FFF2-40B4-BE49-F238E27FC236}">
                    <a16:creationId xmlns:a16="http://schemas.microsoft.com/office/drawing/2014/main" id="{77DE6DBD-10F9-4C93-A08F-942503C7FD6D}"/>
                  </a:ext>
                </a:extLst>
              </p:cNvPr>
              <p:cNvSpPr>
                <a:spLocks noChangeArrowheads="1"/>
              </p:cNvSpPr>
              <p:nvPr/>
            </p:nvSpPr>
            <p:spPr bwMode="auto">
              <a:xfrm>
                <a:off x="4619" y="2327"/>
                <a:ext cx="108" cy="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US" altLang="zh-CN" sz="1100">
                    <a:solidFill>
                      <a:srgbClr val="FFFFFF"/>
                    </a:solidFill>
                    <a:latin typeface="Arial" panose="020B0604020202020204" pitchFamily="34" charset="0"/>
                  </a:rPr>
                  <a:t>PA</a:t>
                </a:r>
                <a:endParaRPr lang="en-US" altLang="zh-CN" sz="2400">
                  <a:solidFill>
                    <a:schemeClr val="accent2"/>
                  </a:solidFill>
                  <a:latin typeface="Times New Roman" panose="02020603050405020304" pitchFamily="18" charset="0"/>
                </a:endParaRPr>
              </a:p>
            </p:txBody>
          </p:sp>
          <p:sp>
            <p:nvSpPr>
              <p:cNvPr id="23" name="Freeform 19">
                <a:extLst>
                  <a:ext uri="{FF2B5EF4-FFF2-40B4-BE49-F238E27FC236}">
                    <a16:creationId xmlns:a16="http://schemas.microsoft.com/office/drawing/2014/main" id="{1B65E553-8F8F-45DD-BFEA-859211914FA1}"/>
                  </a:ext>
                </a:extLst>
              </p:cNvPr>
              <p:cNvSpPr>
                <a:spLocks/>
              </p:cNvSpPr>
              <p:nvPr/>
            </p:nvSpPr>
            <p:spPr bwMode="auto">
              <a:xfrm>
                <a:off x="4685" y="2325"/>
                <a:ext cx="178" cy="238"/>
              </a:xfrm>
              <a:custGeom>
                <a:avLst/>
                <a:gdLst>
                  <a:gd name="T0" fmla="*/ 178 w 178"/>
                  <a:gd name="T1" fmla="*/ 0 h 238"/>
                  <a:gd name="T2" fmla="*/ 0 w 178"/>
                  <a:gd name="T3" fmla="*/ 159 h 238"/>
                  <a:gd name="T4" fmla="*/ 0 w 178"/>
                  <a:gd name="T5" fmla="*/ 238 h 238"/>
                  <a:gd name="T6" fmla="*/ 178 w 178"/>
                  <a:gd name="T7" fmla="*/ 78 h 238"/>
                  <a:gd name="T8" fmla="*/ 178 w 178"/>
                  <a:gd name="T9" fmla="*/ 0 h 2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8" h="238">
                    <a:moveTo>
                      <a:pt x="178" y="0"/>
                    </a:moveTo>
                    <a:lnTo>
                      <a:pt x="0" y="159"/>
                    </a:lnTo>
                    <a:lnTo>
                      <a:pt x="0" y="238"/>
                    </a:lnTo>
                    <a:lnTo>
                      <a:pt x="178" y="78"/>
                    </a:lnTo>
                    <a:lnTo>
                      <a:pt x="178" y="0"/>
                    </a:lnTo>
                    <a:close/>
                  </a:path>
                </a:pathLst>
              </a:custGeom>
              <a:solidFill>
                <a:srgbClr val="CF0E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20">
                <a:extLst>
                  <a:ext uri="{FF2B5EF4-FFF2-40B4-BE49-F238E27FC236}">
                    <a16:creationId xmlns:a16="http://schemas.microsoft.com/office/drawing/2014/main" id="{AAE8FAA6-C309-42E7-AA0C-A46A5CF02C59}"/>
                  </a:ext>
                </a:extLst>
              </p:cNvPr>
              <p:cNvSpPr>
                <a:spLocks/>
              </p:cNvSpPr>
              <p:nvPr/>
            </p:nvSpPr>
            <p:spPr bwMode="auto">
              <a:xfrm>
                <a:off x="4508" y="2325"/>
                <a:ext cx="177" cy="238"/>
              </a:xfrm>
              <a:custGeom>
                <a:avLst/>
                <a:gdLst>
                  <a:gd name="T0" fmla="*/ 0 w 177"/>
                  <a:gd name="T1" fmla="*/ 0 h 238"/>
                  <a:gd name="T2" fmla="*/ 177 w 177"/>
                  <a:gd name="T3" fmla="*/ 159 h 238"/>
                  <a:gd name="T4" fmla="*/ 177 w 177"/>
                  <a:gd name="T5" fmla="*/ 238 h 238"/>
                  <a:gd name="T6" fmla="*/ 0 w 177"/>
                  <a:gd name="T7" fmla="*/ 78 h 238"/>
                  <a:gd name="T8" fmla="*/ 0 w 177"/>
                  <a:gd name="T9" fmla="*/ 0 h 2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7" h="238">
                    <a:moveTo>
                      <a:pt x="0" y="0"/>
                    </a:moveTo>
                    <a:lnTo>
                      <a:pt x="177" y="159"/>
                    </a:lnTo>
                    <a:lnTo>
                      <a:pt x="177" y="238"/>
                    </a:lnTo>
                    <a:lnTo>
                      <a:pt x="0" y="78"/>
                    </a:lnTo>
                    <a:lnTo>
                      <a:pt x="0" y="0"/>
                    </a:lnTo>
                    <a:close/>
                  </a:path>
                </a:pathLst>
              </a:custGeom>
              <a:solidFill>
                <a:srgbClr val="7900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5" name="Group 21">
              <a:extLst>
                <a:ext uri="{FF2B5EF4-FFF2-40B4-BE49-F238E27FC236}">
                  <a16:creationId xmlns:a16="http://schemas.microsoft.com/office/drawing/2014/main" id="{AC658182-D2D6-4CCC-9F32-9C027D7F2BA4}"/>
                </a:ext>
              </a:extLst>
            </p:cNvPr>
            <p:cNvGrpSpPr>
              <a:grpSpLocks/>
            </p:cNvGrpSpPr>
            <p:nvPr/>
          </p:nvGrpSpPr>
          <p:grpSpPr bwMode="auto">
            <a:xfrm>
              <a:off x="4436" y="1352"/>
              <a:ext cx="448" cy="379"/>
              <a:chOff x="4436" y="1656"/>
              <a:chExt cx="448" cy="379"/>
            </a:xfrm>
          </p:grpSpPr>
          <p:sp>
            <p:nvSpPr>
              <p:cNvPr id="16" name="Rectangle 22">
                <a:extLst>
                  <a:ext uri="{FF2B5EF4-FFF2-40B4-BE49-F238E27FC236}">
                    <a16:creationId xmlns:a16="http://schemas.microsoft.com/office/drawing/2014/main" id="{AD78FC66-1F75-499C-8E00-B303111E5E88}"/>
                  </a:ext>
                </a:extLst>
              </p:cNvPr>
              <p:cNvSpPr>
                <a:spLocks noChangeArrowheads="1"/>
              </p:cNvSpPr>
              <p:nvPr/>
            </p:nvSpPr>
            <p:spPr bwMode="auto">
              <a:xfrm>
                <a:off x="4436" y="1656"/>
                <a:ext cx="44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solidFill>
                      <a:srgbClr val="000000"/>
                    </a:solidFill>
                    <a:latin typeface="Arial" panose="020B0604020202020204" pitchFamily="34" charset="0"/>
                  </a:rPr>
                  <a:t>利润分析</a:t>
                </a:r>
                <a:endParaRPr lang="zh-CN" altLang="en-US" sz="2400">
                  <a:solidFill>
                    <a:schemeClr val="accent2"/>
                  </a:solidFill>
                  <a:latin typeface="Times New Roman" panose="02020603050405020304" pitchFamily="18" charset="0"/>
                </a:endParaRPr>
              </a:p>
            </p:txBody>
          </p:sp>
          <p:sp>
            <p:nvSpPr>
              <p:cNvPr id="17" name="Rectangle 23">
                <a:extLst>
                  <a:ext uri="{FF2B5EF4-FFF2-40B4-BE49-F238E27FC236}">
                    <a16:creationId xmlns:a16="http://schemas.microsoft.com/office/drawing/2014/main" id="{7CEBC42F-F93C-461A-A77D-616EB3EAE0A2}"/>
                  </a:ext>
                </a:extLst>
              </p:cNvPr>
              <p:cNvSpPr>
                <a:spLocks noChangeArrowheads="1"/>
              </p:cNvSpPr>
              <p:nvPr/>
            </p:nvSpPr>
            <p:spPr bwMode="auto">
              <a:xfrm>
                <a:off x="4436" y="1805"/>
                <a:ext cx="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2400">
                  <a:solidFill>
                    <a:schemeClr val="accent2"/>
                  </a:solidFill>
                  <a:latin typeface="Times New Roman" panose="02020603050405020304" pitchFamily="18" charset="0"/>
                </a:endParaRPr>
              </a:p>
            </p:txBody>
          </p:sp>
        </p:grpSp>
      </p:grpSp>
      <p:sp>
        <p:nvSpPr>
          <p:cNvPr id="25" name="Rectangle 24">
            <a:extLst>
              <a:ext uri="{FF2B5EF4-FFF2-40B4-BE49-F238E27FC236}">
                <a16:creationId xmlns:a16="http://schemas.microsoft.com/office/drawing/2014/main" id="{72FAEEC1-C6EC-46F5-9D59-427E8E28A5E2}"/>
              </a:ext>
            </a:extLst>
          </p:cNvPr>
          <p:cNvSpPr>
            <a:spLocks noChangeArrowheads="1"/>
          </p:cNvSpPr>
          <p:nvPr/>
        </p:nvSpPr>
        <p:spPr bwMode="auto">
          <a:xfrm>
            <a:off x="7754739" y="4170710"/>
            <a:ext cx="211137"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nvGrpSpPr>
          <p:cNvPr id="26" name="Group 25">
            <a:extLst>
              <a:ext uri="{FF2B5EF4-FFF2-40B4-BE49-F238E27FC236}">
                <a16:creationId xmlns:a16="http://schemas.microsoft.com/office/drawing/2014/main" id="{8E5E888F-F4B7-4FDC-B8BA-AF667476FC25}"/>
              </a:ext>
            </a:extLst>
          </p:cNvPr>
          <p:cNvGrpSpPr>
            <a:grpSpLocks/>
          </p:cNvGrpSpPr>
          <p:nvPr/>
        </p:nvGrpSpPr>
        <p:grpSpPr bwMode="auto">
          <a:xfrm>
            <a:off x="10029626" y="3476972"/>
            <a:ext cx="1046163" cy="941388"/>
            <a:chOff x="4387" y="2781"/>
            <a:chExt cx="577" cy="520"/>
          </a:xfrm>
        </p:grpSpPr>
        <p:sp>
          <p:nvSpPr>
            <p:cNvPr id="27" name="Freeform 26">
              <a:extLst>
                <a:ext uri="{FF2B5EF4-FFF2-40B4-BE49-F238E27FC236}">
                  <a16:creationId xmlns:a16="http://schemas.microsoft.com/office/drawing/2014/main" id="{B92A2B33-D46C-4580-BC84-0234066C45AB}"/>
                </a:ext>
              </a:extLst>
            </p:cNvPr>
            <p:cNvSpPr>
              <a:spLocks/>
            </p:cNvSpPr>
            <p:nvPr/>
          </p:nvSpPr>
          <p:spPr bwMode="auto">
            <a:xfrm>
              <a:off x="4667" y="2924"/>
              <a:ext cx="139" cy="124"/>
            </a:xfrm>
            <a:custGeom>
              <a:avLst/>
              <a:gdLst>
                <a:gd name="T0" fmla="*/ 139 w 139"/>
                <a:gd name="T1" fmla="*/ 0 h 124"/>
                <a:gd name="T2" fmla="*/ 0 w 139"/>
                <a:gd name="T3" fmla="*/ 124 h 124"/>
                <a:gd name="T4" fmla="*/ 139 w 139"/>
                <a:gd name="T5" fmla="*/ 124 h 124"/>
                <a:gd name="T6" fmla="*/ 139 w 139"/>
                <a:gd name="T7" fmla="*/ 0 h 1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9" h="124">
                  <a:moveTo>
                    <a:pt x="139" y="0"/>
                  </a:moveTo>
                  <a:lnTo>
                    <a:pt x="0" y="124"/>
                  </a:lnTo>
                  <a:lnTo>
                    <a:pt x="139" y="124"/>
                  </a:lnTo>
                  <a:lnTo>
                    <a:pt x="139" y="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27">
              <a:extLst>
                <a:ext uri="{FF2B5EF4-FFF2-40B4-BE49-F238E27FC236}">
                  <a16:creationId xmlns:a16="http://schemas.microsoft.com/office/drawing/2014/main" id="{FE22FDA6-7218-4204-925F-4D4DE51BBA08}"/>
                </a:ext>
              </a:extLst>
            </p:cNvPr>
            <p:cNvSpPr>
              <a:spLocks/>
            </p:cNvSpPr>
            <p:nvPr/>
          </p:nvSpPr>
          <p:spPr bwMode="auto">
            <a:xfrm>
              <a:off x="4667" y="2924"/>
              <a:ext cx="139" cy="124"/>
            </a:xfrm>
            <a:custGeom>
              <a:avLst/>
              <a:gdLst>
                <a:gd name="T0" fmla="*/ 0 w 139"/>
                <a:gd name="T1" fmla="*/ 124 h 124"/>
                <a:gd name="T2" fmla="*/ 139 w 139"/>
                <a:gd name="T3" fmla="*/ 0 h 124"/>
                <a:gd name="T4" fmla="*/ 0 w 139"/>
                <a:gd name="T5" fmla="*/ 0 h 124"/>
                <a:gd name="T6" fmla="*/ 0 w 139"/>
                <a:gd name="T7" fmla="*/ 124 h 1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9" h="124">
                  <a:moveTo>
                    <a:pt x="0" y="124"/>
                  </a:moveTo>
                  <a:lnTo>
                    <a:pt x="139" y="0"/>
                  </a:lnTo>
                  <a:lnTo>
                    <a:pt x="0" y="0"/>
                  </a:lnTo>
                  <a:lnTo>
                    <a:pt x="0" y="1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Rectangle 28">
              <a:extLst>
                <a:ext uri="{FF2B5EF4-FFF2-40B4-BE49-F238E27FC236}">
                  <a16:creationId xmlns:a16="http://schemas.microsoft.com/office/drawing/2014/main" id="{2F5DE385-69E9-4826-8CE1-3B5B73506036}"/>
                </a:ext>
              </a:extLst>
            </p:cNvPr>
            <p:cNvSpPr>
              <a:spLocks noChangeArrowheads="1"/>
            </p:cNvSpPr>
            <p:nvPr/>
          </p:nvSpPr>
          <p:spPr bwMode="auto">
            <a:xfrm>
              <a:off x="4684" y="2939"/>
              <a:ext cx="107" cy="94"/>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0" name="Freeform 29">
              <a:extLst>
                <a:ext uri="{FF2B5EF4-FFF2-40B4-BE49-F238E27FC236}">
                  <a16:creationId xmlns:a16="http://schemas.microsoft.com/office/drawing/2014/main" id="{051FBDBA-CDA7-4C0F-96C8-14F854ED11FF}"/>
                </a:ext>
              </a:extLst>
            </p:cNvPr>
            <p:cNvSpPr>
              <a:spLocks/>
            </p:cNvSpPr>
            <p:nvPr/>
          </p:nvSpPr>
          <p:spPr bwMode="auto">
            <a:xfrm>
              <a:off x="4527" y="2924"/>
              <a:ext cx="139" cy="124"/>
            </a:xfrm>
            <a:custGeom>
              <a:avLst/>
              <a:gdLst>
                <a:gd name="T0" fmla="*/ 139 w 139"/>
                <a:gd name="T1" fmla="*/ 0 h 124"/>
                <a:gd name="T2" fmla="*/ 0 w 139"/>
                <a:gd name="T3" fmla="*/ 124 h 124"/>
                <a:gd name="T4" fmla="*/ 139 w 139"/>
                <a:gd name="T5" fmla="*/ 124 h 124"/>
                <a:gd name="T6" fmla="*/ 139 w 139"/>
                <a:gd name="T7" fmla="*/ 0 h 1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9" h="124">
                  <a:moveTo>
                    <a:pt x="139" y="0"/>
                  </a:moveTo>
                  <a:lnTo>
                    <a:pt x="0" y="124"/>
                  </a:lnTo>
                  <a:lnTo>
                    <a:pt x="139" y="124"/>
                  </a:lnTo>
                  <a:lnTo>
                    <a:pt x="139" y="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30">
              <a:extLst>
                <a:ext uri="{FF2B5EF4-FFF2-40B4-BE49-F238E27FC236}">
                  <a16:creationId xmlns:a16="http://schemas.microsoft.com/office/drawing/2014/main" id="{097AA615-DC06-42AB-AC78-1B7DD0E6E78F}"/>
                </a:ext>
              </a:extLst>
            </p:cNvPr>
            <p:cNvSpPr>
              <a:spLocks/>
            </p:cNvSpPr>
            <p:nvPr/>
          </p:nvSpPr>
          <p:spPr bwMode="auto">
            <a:xfrm>
              <a:off x="4527" y="2924"/>
              <a:ext cx="139" cy="124"/>
            </a:xfrm>
            <a:custGeom>
              <a:avLst/>
              <a:gdLst>
                <a:gd name="T0" fmla="*/ 0 w 139"/>
                <a:gd name="T1" fmla="*/ 124 h 124"/>
                <a:gd name="T2" fmla="*/ 139 w 139"/>
                <a:gd name="T3" fmla="*/ 0 h 124"/>
                <a:gd name="T4" fmla="*/ 0 w 139"/>
                <a:gd name="T5" fmla="*/ 0 h 124"/>
                <a:gd name="T6" fmla="*/ 0 w 139"/>
                <a:gd name="T7" fmla="*/ 124 h 1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9" h="124">
                  <a:moveTo>
                    <a:pt x="0" y="124"/>
                  </a:moveTo>
                  <a:lnTo>
                    <a:pt x="139" y="0"/>
                  </a:lnTo>
                  <a:lnTo>
                    <a:pt x="0" y="0"/>
                  </a:lnTo>
                  <a:lnTo>
                    <a:pt x="0" y="1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Rectangle 31">
              <a:extLst>
                <a:ext uri="{FF2B5EF4-FFF2-40B4-BE49-F238E27FC236}">
                  <a16:creationId xmlns:a16="http://schemas.microsoft.com/office/drawing/2014/main" id="{9669087C-8415-4357-BDEC-C0015094B96D}"/>
                </a:ext>
              </a:extLst>
            </p:cNvPr>
            <p:cNvSpPr>
              <a:spLocks noChangeArrowheads="1"/>
            </p:cNvSpPr>
            <p:nvPr/>
          </p:nvSpPr>
          <p:spPr bwMode="auto">
            <a:xfrm>
              <a:off x="4544" y="2939"/>
              <a:ext cx="105" cy="94"/>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3" name="Freeform 32">
              <a:extLst>
                <a:ext uri="{FF2B5EF4-FFF2-40B4-BE49-F238E27FC236}">
                  <a16:creationId xmlns:a16="http://schemas.microsoft.com/office/drawing/2014/main" id="{230E49C2-A77E-4FA9-99A6-6A4305D3056E}"/>
                </a:ext>
              </a:extLst>
            </p:cNvPr>
            <p:cNvSpPr>
              <a:spLocks/>
            </p:cNvSpPr>
            <p:nvPr/>
          </p:nvSpPr>
          <p:spPr bwMode="auto">
            <a:xfrm>
              <a:off x="4387" y="2924"/>
              <a:ext cx="139" cy="124"/>
            </a:xfrm>
            <a:custGeom>
              <a:avLst/>
              <a:gdLst>
                <a:gd name="T0" fmla="*/ 139 w 139"/>
                <a:gd name="T1" fmla="*/ 0 h 124"/>
                <a:gd name="T2" fmla="*/ 0 w 139"/>
                <a:gd name="T3" fmla="*/ 124 h 124"/>
                <a:gd name="T4" fmla="*/ 139 w 139"/>
                <a:gd name="T5" fmla="*/ 124 h 124"/>
                <a:gd name="T6" fmla="*/ 139 w 139"/>
                <a:gd name="T7" fmla="*/ 0 h 1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9" h="124">
                  <a:moveTo>
                    <a:pt x="139" y="0"/>
                  </a:moveTo>
                  <a:lnTo>
                    <a:pt x="0" y="124"/>
                  </a:lnTo>
                  <a:lnTo>
                    <a:pt x="139" y="124"/>
                  </a:lnTo>
                  <a:lnTo>
                    <a:pt x="139" y="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33">
              <a:extLst>
                <a:ext uri="{FF2B5EF4-FFF2-40B4-BE49-F238E27FC236}">
                  <a16:creationId xmlns:a16="http://schemas.microsoft.com/office/drawing/2014/main" id="{5C92B208-44C1-44A9-9C05-9D94CA786144}"/>
                </a:ext>
              </a:extLst>
            </p:cNvPr>
            <p:cNvSpPr>
              <a:spLocks/>
            </p:cNvSpPr>
            <p:nvPr/>
          </p:nvSpPr>
          <p:spPr bwMode="auto">
            <a:xfrm>
              <a:off x="4387" y="2924"/>
              <a:ext cx="139" cy="124"/>
            </a:xfrm>
            <a:custGeom>
              <a:avLst/>
              <a:gdLst>
                <a:gd name="T0" fmla="*/ 0 w 139"/>
                <a:gd name="T1" fmla="*/ 124 h 124"/>
                <a:gd name="T2" fmla="*/ 139 w 139"/>
                <a:gd name="T3" fmla="*/ 0 h 124"/>
                <a:gd name="T4" fmla="*/ 0 w 139"/>
                <a:gd name="T5" fmla="*/ 0 h 124"/>
                <a:gd name="T6" fmla="*/ 0 w 139"/>
                <a:gd name="T7" fmla="*/ 124 h 1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9" h="124">
                  <a:moveTo>
                    <a:pt x="0" y="124"/>
                  </a:moveTo>
                  <a:lnTo>
                    <a:pt x="139" y="0"/>
                  </a:lnTo>
                  <a:lnTo>
                    <a:pt x="0" y="0"/>
                  </a:lnTo>
                  <a:lnTo>
                    <a:pt x="0" y="1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34">
              <a:extLst>
                <a:ext uri="{FF2B5EF4-FFF2-40B4-BE49-F238E27FC236}">
                  <a16:creationId xmlns:a16="http://schemas.microsoft.com/office/drawing/2014/main" id="{203F935A-B65E-44AE-A0BD-E959D3E6E25A}"/>
                </a:ext>
              </a:extLst>
            </p:cNvPr>
            <p:cNvSpPr>
              <a:spLocks/>
            </p:cNvSpPr>
            <p:nvPr/>
          </p:nvSpPr>
          <p:spPr bwMode="auto">
            <a:xfrm>
              <a:off x="4667" y="3049"/>
              <a:ext cx="139" cy="125"/>
            </a:xfrm>
            <a:custGeom>
              <a:avLst/>
              <a:gdLst>
                <a:gd name="T0" fmla="*/ 139 w 139"/>
                <a:gd name="T1" fmla="*/ 0 h 125"/>
                <a:gd name="T2" fmla="*/ 0 w 139"/>
                <a:gd name="T3" fmla="*/ 125 h 125"/>
                <a:gd name="T4" fmla="*/ 139 w 139"/>
                <a:gd name="T5" fmla="*/ 125 h 125"/>
                <a:gd name="T6" fmla="*/ 139 w 139"/>
                <a:gd name="T7" fmla="*/ 0 h 1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9" h="125">
                  <a:moveTo>
                    <a:pt x="139" y="0"/>
                  </a:moveTo>
                  <a:lnTo>
                    <a:pt x="0" y="125"/>
                  </a:lnTo>
                  <a:lnTo>
                    <a:pt x="139" y="125"/>
                  </a:lnTo>
                  <a:lnTo>
                    <a:pt x="139" y="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Rectangle 35">
              <a:extLst>
                <a:ext uri="{FF2B5EF4-FFF2-40B4-BE49-F238E27FC236}">
                  <a16:creationId xmlns:a16="http://schemas.microsoft.com/office/drawing/2014/main" id="{60D50490-FCDC-48C3-B016-8DBAEF0B24B4}"/>
                </a:ext>
              </a:extLst>
            </p:cNvPr>
            <p:cNvSpPr>
              <a:spLocks noChangeArrowheads="1"/>
            </p:cNvSpPr>
            <p:nvPr/>
          </p:nvSpPr>
          <p:spPr bwMode="auto">
            <a:xfrm>
              <a:off x="4684" y="3064"/>
              <a:ext cx="107" cy="95"/>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7" name="Freeform 36">
              <a:extLst>
                <a:ext uri="{FF2B5EF4-FFF2-40B4-BE49-F238E27FC236}">
                  <a16:creationId xmlns:a16="http://schemas.microsoft.com/office/drawing/2014/main" id="{A5AC96CD-EFFA-4EAA-A642-0492A392FC6C}"/>
                </a:ext>
              </a:extLst>
            </p:cNvPr>
            <p:cNvSpPr>
              <a:spLocks/>
            </p:cNvSpPr>
            <p:nvPr/>
          </p:nvSpPr>
          <p:spPr bwMode="auto">
            <a:xfrm>
              <a:off x="4387" y="3049"/>
              <a:ext cx="139" cy="125"/>
            </a:xfrm>
            <a:custGeom>
              <a:avLst/>
              <a:gdLst>
                <a:gd name="T0" fmla="*/ 139 w 139"/>
                <a:gd name="T1" fmla="*/ 0 h 125"/>
                <a:gd name="T2" fmla="*/ 0 w 139"/>
                <a:gd name="T3" fmla="*/ 125 h 125"/>
                <a:gd name="T4" fmla="*/ 139 w 139"/>
                <a:gd name="T5" fmla="*/ 125 h 125"/>
                <a:gd name="T6" fmla="*/ 139 w 139"/>
                <a:gd name="T7" fmla="*/ 0 h 1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9" h="125">
                  <a:moveTo>
                    <a:pt x="139" y="0"/>
                  </a:moveTo>
                  <a:lnTo>
                    <a:pt x="0" y="125"/>
                  </a:lnTo>
                  <a:lnTo>
                    <a:pt x="139" y="125"/>
                  </a:lnTo>
                  <a:lnTo>
                    <a:pt x="139" y="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Rectangle 37">
              <a:extLst>
                <a:ext uri="{FF2B5EF4-FFF2-40B4-BE49-F238E27FC236}">
                  <a16:creationId xmlns:a16="http://schemas.microsoft.com/office/drawing/2014/main" id="{DA2FC8AC-C78C-4F93-8DBC-B18BDE8FAD9D}"/>
                </a:ext>
              </a:extLst>
            </p:cNvPr>
            <p:cNvSpPr>
              <a:spLocks noChangeArrowheads="1"/>
            </p:cNvSpPr>
            <p:nvPr/>
          </p:nvSpPr>
          <p:spPr bwMode="auto">
            <a:xfrm>
              <a:off x="4404" y="3064"/>
              <a:ext cx="105" cy="95"/>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9" name="Freeform 38">
              <a:extLst>
                <a:ext uri="{FF2B5EF4-FFF2-40B4-BE49-F238E27FC236}">
                  <a16:creationId xmlns:a16="http://schemas.microsoft.com/office/drawing/2014/main" id="{92846187-E33E-4209-9980-A1367CAC155A}"/>
                </a:ext>
              </a:extLst>
            </p:cNvPr>
            <p:cNvSpPr>
              <a:spLocks/>
            </p:cNvSpPr>
            <p:nvPr/>
          </p:nvSpPr>
          <p:spPr bwMode="auto">
            <a:xfrm>
              <a:off x="4527" y="3049"/>
              <a:ext cx="139" cy="125"/>
            </a:xfrm>
            <a:custGeom>
              <a:avLst/>
              <a:gdLst>
                <a:gd name="T0" fmla="*/ 139 w 139"/>
                <a:gd name="T1" fmla="*/ 0 h 125"/>
                <a:gd name="T2" fmla="*/ 0 w 139"/>
                <a:gd name="T3" fmla="*/ 125 h 125"/>
                <a:gd name="T4" fmla="*/ 139 w 139"/>
                <a:gd name="T5" fmla="*/ 125 h 125"/>
                <a:gd name="T6" fmla="*/ 139 w 139"/>
                <a:gd name="T7" fmla="*/ 0 h 1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9" h="125">
                  <a:moveTo>
                    <a:pt x="139" y="0"/>
                  </a:moveTo>
                  <a:lnTo>
                    <a:pt x="0" y="125"/>
                  </a:lnTo>
                  <a:lnTo>
                    <a:pt x="139" y="125"/>
                  </a:lnTo>
                  <a:lnTo>
                    <a:pt x="139" y="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Rectangle 39">
              <a:extLst>
                <a:ext uri="{FF2B5EF4-FFF2-40B4-BE49-F238E27FC236}">
                  <a16:creationId xmlns:a16="http://schemas.microsoft.com/office/drawing/2014/main" id="{E5EF47E3-4456-4B27-84DE-EC853D3CBBEA}"/>
                </a:ext>
              </a:extLst>
            </p:cNvPr>
            <p:cNvSpPr>
              <a:spLocks noChangeArrowheads="1"/>
            </p:cNvSpPr>
            <p:nvPr/>
          </p:nvSpPr>
          <p:spPr bwMode="auto">
            <a:xfrm>
              <a:off x="4544" y="3064"/>
              <a:ext cx="105" cy="95"/>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41" name="Freeform 40">
              <a:extLst>
                <a:ext uri="{FF2B5EF4-FFF2-40B4-BE49-F238E27FC236}">
                  <a16:creationId xmlns:a16="http://schemas.microsoft.com/office/drawing/2014/main" id="{0BDA74F4-8007-4055-AE9E-2C0FC6195D44}"/>
                </a:ext>
              </a:extLst>
            </p:cNvPr>
            <p:cNvSpPr>
              <a:spLocks/>
            </p:cNvSpPr>
            <p:nvPr/>
          </p:nvSpPr>
          <p:spPr bwMode="auto">
            <a:xfrm>
              <a:off x="4667" y="3175"/>
              <a:ext cx="139" cy="126"/>
            </a:xfrm>
            <a:custGeom>
              <a:avLst/>
              <a:gdLst>
                <a:gd name="T0" fmla="*/ 139 w 139"/>
                <a:gd name="T1" fmla="*/ 0 h 126"/>
                <a:gd name="T2" fmla="*/ 0 w 139"/>
                <a:gd name="T3" fmla="*/ 126 h 126"/>
                <a:gd name="T4" fmla="*/ 139 w 139"/>
                <a:gd name="T5" fmla="*/ 126 h 126"/>
                <a:gd name="T6" fmla="*/ 139 w 139"/>
                <a:gd name="T7" fmla="*/ 0 h 12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9" h="126">
                  <a:moveTo>
                    <a:pt x="139" y="0"/>
                  </a:moveTo>
                  <a:lnTo>
                    <a:pt x="0" y="126"/>
                  </a:lnTo>
                  <a:lnTo>
                    <a:pt x="139" y="126"/>
                  </a:lnTo>
                  <a:lnTo>
                    <a:pt x="139" y="0"/>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41">
              <a:extLst>
                <a:ext uri="{FF2B5EF4-FFF2-40B4-BE49-F238E27FC236}">
                  <a16:creationId xmlns:a16="http://schemas.microsoft.com/office/drawing/2014/main" id="{E4E22625-9723-4781-89DC-17CB9675DF3E}"/>
                </a:ext>
              </a:extLst>
            </p:cNvPr>
            <p:cNvSpPr>
              <a:spLocks/>
            </p:cNvSpPr>
            <p:nvPr/>
          </p:nvSpPr>
          <p:spPr bwMode="auto">
            <a:xfrm>
              <a:off x="4667" y="3175"/>
              <a:ext cx="139" cy="126"/>
            </a:xfrm>
            <a:custGeom>
              <a:avLst/>
              <a:gdLst>
                <a:gd name="T0" fmla="*/ 0 w 139"/>
                <a:gd name="T1" fmla="*/ 126 h 126"/>
                <a:gd name="T2" fmla="*/ 139 w 139"/>
                <a:gd name="T3" fmla="*/ 0 h 126"/>
                <a:gd name="T4" fmla="*/ 0 w 139"/>
                <a:gd name="T5" fmla="*/ 0 h 126"/>
                <a:gd name="T6" fmla="*/ 0 w 139"/>
                <a:gd name="T7" fmla="*/ 126 h 12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9" h="126">
                  <a:moveTo>
                    <a:pt x="0" y="126"/>
                  </a:moveTo>
                  <a:lnTo>
                    <a:pt x="139" y="0"/>
                  </a:lnTo>
                  <a:lnTo>
                    <a:pt x="0" y="0"/>
                  </a:lnTo>
                  <a:lnTo>
                    <a:pt x="0" y="126"/>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Rectangle 42">
              <a:extLst>
                <a:ext uri="{FF2B5EF4-FFF2-40B4-BE49-F238E27FC236}">
                  <a16:creationId xmlns:a16="http://schemas.microsoft.com/office/drawing/2014/main" id="{41451B74-E3FF-449C-A9F9-36C05B99F5C6}"/>
                </a:ext>
              </a:extLst>
            </p:cNvPr>
            <p:cNvSpPr>
              <a:spLocks noChangeArrowheads="1"/>
            </p:cNvSpPr>
            <p:nvPr/>
          </p:nvSpPr>
          <p:spPr bwMode="auto">
            <a:xfrm>
              <a:off x="4684" y="3190"/>
              <a:ext cx="107" cy="96"/>
            </a:xfrm>
            <a:prstGeom prst="rect">
              <a:avLst/>
            </a:prstGeom>
            <a:solidFill>
              <a:srgbClr val="618F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44" name="Freeform 43">
              <a:extLst>
                <a:ext uri="{FF2B5EF4-FFF2-40B4-BE49-F238E27FC236}">
                  <a16:creationId xmlns:a16="http://schemas.microsoft.com/office/drawing/2014/main" id="{04F30CFC-775C-4851-AC09-1DE52A78F2AB}"/>
                </a:ext>
              </a:extLst>
            </p:cNvPr>
            <p:cNvSpPr>
              <a:spLocks/>
            </p:cNvSpPr>
            <p:nvPr/>
          </p:nvSpPr>
          <p:spPr bwMode="auto">
            <a:xfrm>
              <a:off x="4527" y="3175"/>
              <a:ext cx="139" cy="126"/>
            </a:xfrm>
            <a:custGeom>
              <a:avLst/>
              <a:gdLst>
                <a:gd name="T0" fmla="*/ 139 w 139"/>
                <a:gd name="T1" fmla="*/ 0 h 126"/>
                <a:gd name="T2" fmla="*/ 0 w 139"/>
                <a:gd name="T3" fmla="*/ 126 h 126"/>
                <a:gd name="T4" fmla="*/ 139 w 139"/>
                <a:gd name="T5" fmla="*/ 126 h 126"/>
                <a:gd name="T6" fmla="*/ 139 w 139"/>
                <a:gd name="T7" fmla="*/ 0 h 12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9" h="126">
                  <a:moveTo>
                    <a:pt x="139" y="0"/>
                  </a:moveTo>
                  <a:lnTo>
                    <a:pt x="0" y="126"/>
                  </a:lnTo>
                  <a:lnTo>
                    <a:pt x="139" y="126"/>
                  </a:lnTo>
                  <a:lnTo>
                    <a:pt x="139" y="0"/>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44">
              <a:extLst>
                <a:ext uri="{FF2B5EF4-FFF2-40B4-BE49-F238E27FC236}">
                  <a16:creationId xmlns:a16="http://schemas.microsoft.com/office/drawing/2014/main" id="{B7709362-121E-4844-86CD-5484C2CB8503}"/>
                </a:ext>
              </a:extLst>
            </p:cNvPr>
            <p:cNvSpPr>
              <a:spLocks/>
            </p:cNvSpPr>
            <p:nvPr/>
          </p:nvSpPr>
          <p:spPr bwMode="auto">
            <a:xfrm>
              <a:off x="4527" y="3175"/>
              <a:ext cx="139" cy="126"/>
            </a:xfrm>
            <a:custGeom>
              <a:avLst/>
              <a:gdLst>
                <a:gd name="T0" fmla="*/ 0 w 139"/>
                <a:gd name="T1" fmla="*/ 126 h 126"/>
                <a:gd name="T2" fmla="*/ 139 w 139"/>
                <a:gd name="T3" fmla="*/ 0 h 126"/>
                <a:gd name="T4" fmla="*/ 0 w 139"/>
                <a:gd name="T5" fmla="*/ 0 h 126"/>
                <a:gd name="T6" fmla="*/ 0 w 139"/>
                <a:gd name="T7" fmla="*/ 126 h 12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9" h="126">
                  <a:moveTo>
                    <a:pt x="0" y="126"/>
                  </a:moveTo>
                  <a:lnTo>
                    <a:pt x="139" y="0"/>
                  </a:lnTo>
                  <a:lnTo>
                    <a:pt x="0" y="0"/>
                  </a:lnTo>
                  <a:lnTo>
                    <a:pt x="0" y="126"/>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 name="Rectangle 45">
              <a:extLst>
                <a:ext uri="{FF2B5EF4-FFF2-40B4-BE49-F238E27FC236}">
                  <a16:creationId xmlns:a16="http://schemas.microsoft.com/office/drawing/2014/main" id="{E8AC28B7-7BDE-4B58-88D3-03FE65FF8CCF}"/>
                </a:ext>
              </a:extLst>
            </p:cNvPr>
            <p:cNvSpPr>
              <a:spLocks noChangeArrowheads="1"/>
            </p:cNvSpPr>
            <p:nvPr/>
          </p:nvSpPr>
          <p:spPr bwMode="auto">
            <a:xfrm>
              <a:off x="4544" y="3190"/>
              <a:ext cx="105" cy="96"/>
            </a:xfrm>
            <a:prstGeom prst="rect">
              <a:avLst/>
            </a:prstGeom>
            <a:solidFill>
              <a:srgbClr val="618F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47" name="Freeform 46">
              <a:extLst>
                <a:ext uri="{FF2B5EF4-FFF2-40B4-BE49-F238E27FC236}">
                  <a16:creationId xmlns:a16="http://schemas.microsoft.com/office/drawing/2014/main" id="{25547FA9-571D-4E1E-84D5-C0BE6FEC3651}"/>
                </a:ext>
              </a:extLst>
            </p:cNvPr>
            <p:cNvSpPr>
              <a:spLocks/>
            </p:cNvSpPr>
            <p:nvPr/>
          </p:nvSpPr>
          <p:spPr bwMode="auto">
            <a:xfrm>
              <a:off x="4808" y="2993"/>
              <a:ext cx="51" cy="55"/>
            </a:xfrm>
            <a:custGeom>
              <a:avLst/>
              <a:gdLst>
                <a:gd name="T0" fmla="*/ 0 w 51"/>
                <a:gd name="T1" fmla="*/ 46 h 55"/>
                <a:gd name="T2" fmla="*/ 0 w 51"/>
                <a:gd name="T3" fmla="*/ 55 h 55"/>
                <a:gd name="T4" fmla="*/ 51 w 51"/>
                <a:gd name="T5" fmla="*/ 8 h 55"/>
                <a:gd name="T6" fmla="*/ 51 w 51"/>
                <a:gd name="T7" fmla="*/ 0 h 55"/>
                <a:gd name="T8" fmla="*/ 0 w 51"/>
                <a:gd name="T9" fmla="*/ 46 h 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55">
                  <a:moveTo>
                    <a:pt x="0" y="46"/>
                  </a:moveTo>
                  <a:lnTo>
                    <a:pt x="0" y="55"/>
                  </a:lnTo>
                  <a:lnTo>
                    <a:pt x="51" y="8"/>
                  </a:lnTo>
                  <a:lnTo>
                    <a:pt x="51" y="0"/>
                  </a:lnTo>
                  <a:lnTo>
                    <a:pt x="0" y="46"/>
                  </a:lnTo>
                  <a:close/>
                </a:path>
              </a:pathLst>
            </a:custGeom>
            <a:solidFill>
              <a:srgbClr val="0027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47">
              <a:extLst>
                <a:ext uri="{FF2B5EF4-FFF2-40B4-BE49-F238E27FC236}">
                  <a16:creationId xmlns:a16="http://schemas.microsoft.com/office/drawing/2014/main" id="{1457A350-ED26-4A94-A2DB-8D2661C0FBAB}"/>
                </a:ext>
              </a:extLst>
            </p:cNvPr>
            <p:cNvSpPr>
              <a:spLocks/>
            </p:cNvSpPr>
            <p:nvPr/>
          </p:nvSpPr>
          <p:spPr bwMode="auto">
            <a:xfrm>
              <a:off x="4824" y="2899"/>
              <a:ext cx="35" cy="125"/>
            </a:xfrm>
            <a:custGeom>
              <a:avLst/>
              <a:gdLst>
                <a:gd name="T0" fmla="*/ 0 w 35"/>
                <a:gd name="T1" fmla="*/ 125 h 125"/>
                <a:gd name="T2" fmla="*/ 0 w 35"/>
                <a:gd name="T3" fmla="*/ 32 h 125"/>
                <a:gd name="T4" fmla="*/ 35 w 35"/>
                <a:gd name="T5" fmla="*/ 0 h 125"/>
                <a:gd name="T6" fmla="*/ 35 w 35"/>
                <a:gd name="T7" fmla="*/ 94 h 125"/>
                <a:gd name="T8" fmla="*/ 0 w 35"/>
                <a:gd name="T9" fmla="*/ 125 h 1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125">
                  <a:moveTo>
                    <a:pt x="0" y="125"/>
                  </a:moveTo>
                  <a:lnTo>
                    <a:pt x="0" y="32"/>
                  </a:lnTo>
                  <a:lnTo>
                    <a:pt x="35" y="0"/>
                  </a:lnTo>
                  <a:lnTo>
                    <a:pt x="35" y="94"/>
                  </a:lnTo>
                  <a:lnTo>
                    <a:pt x="0" y="125"/>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48">
              <a:extLst>
                <a:ext uri="{FF2B5EF4-FFF2-40B4-BE49-F238E27FC236}">
                  <a16:creationId xmlns:a16="http://schemas.microsoft.com/office/drawing/2014/main" id="{4360FF1E-8778-4368-BE26-57B6D1B51756}"/>
                </a:ext>
              </a:extLst>
            </p:cNvPr>
            <p:cNvSpPr>
              <a:spLocks/>
            </p:cNvSpPr>
            <p:nvPr/>
          </p:nvSpPr>
          <p:spPr bwMode="auto">
            <a:xfrm>
              <a:off x="4808" y="2924"/>
              <a:ext cx="16" cy="124"/>
            </a:xfrm>
            <a:custGeom>
              <a:avLst/>
              <a:gdLst>
                <a:gd name="T0" fmla="*/ 0 w 16"/>
                <a:gd name="T1" fmla="*/ 0 h 124"/>
                <a:gd name="T2" fmla="*/ 0 w 16"/>
                <a:gd name="T3" fmla="*/ 124 h 124"/>
                <a:gd name="T4" fmla="*/ 16 w 16"/>
                <a:gd name="T5" fmla="*/ 100 h 124"/>
                <a:gd name="T6" fmla="*/ 16 w 16"/>
                <a:gd name="T7" fmla="*/ 7 h 124"/>
                <a:gd name="T8" fmla="*/ 0 w 16"/>
                <a:gd name="T9" fmla="*/ 0 h 1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124">
                  <a:moveTo>
                    <a:pt x="0" y="0"/>
                  </a:moveTo>
                  <a:lnTo>
                    <a:pt x="0" y="124"/>
                  </a:lnTo>
                  <a:lnTo>
                    <a:pt x="16" y="100"/>
                  </a:lnTo>
                  <a:lnTo>
                    <a:pt x="16" y="7"/>
                  </a:lnTo>
                  <a:lnTo>
                    <a:pt x="0" y="0"/>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49">
              <a:extLst>
                <a:ext uri="{FF2B5EF4-FFF2-40B4-BE49-F238E27FC236}">
                  <a16:creationId xmlns:a16="http://schemas.microsoft.com/office/drawing/2014/main" id="{71F23358-503F-4524-9F0F-F2F811F996E3}"/>
                </a:ext>
              </a:extLst>
            </p:cNvPr>
            <p:cNvSpPr>
              <a:spLocks/>
            </p:cNvSpPr>
            <p:nvPr/>
          </p:nvSpPr>
          <p:spPr bwMode="auto">
            <a:xfrm>
              <a:off x="4808" y="2876"/>
              <a:ext cx="51" cy="55"/>
            </a:xfrm>
            <a:custGeom>
              <a:avLst/>
              <a:gdLst>
                <a:gd name="T0" fmla="*/ 0 w 51"/>
                <a:gd name="T1" fmla="*/ 46 h 55"/>
                <a:gd name="T2" fmla="*/ 51 w 51"/>
                <a:gd name="T3" fmla="*/ 0 h 55"/>
                <a:gd name="T4" fmla="*/ 51 w 51"/>
                <a:gd name="T5" fmla="*/ 23 h 55"/>
                <a:gd name="T6" fmla="*/ 16 w 51"/>
                <a:gd name="T7" fmla="*/ 55 h 55"/>
                <a:gd name="T8" fmla="*/ 0 w 51"/>
                <a:gd name="T9" fmla="*/ 46 h 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55">
                  <a:moveTo>
                    <a:pt x="0" y="46"/>
                  </a:moveTo>
                  <a:lnTo>
                    <a:pt x="51" y="0"/>
                  </a:lnTo>
                  <a:lnTo>
                    <a:pt x="51" y="23"/>
                  </a:lnTo>
                  <a:lnTo>
                    <a:pt x="16" y="55"/>
                  </a:lnTo>
                  <a:lnTo>
                    <a:pt x="0" y="46"/>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50">
              <a:extLst>
                <a:ext uri="{FF2B5EF4-FFF2-40B4-BE49-F238E27FC236}">
                  <a16:creationId xmlns:a16="http://schemas.microsoft.com/office/drawing/2014/main" id="{FDABFBCF-3A59-484E-A234-DAD24883C16A}"/>
                </a:ext>
              </a:extLst>
            </p:cNvPr>
            <p:cNvSpPr>
              <a:spLocks/>
            </p:cNvSpPr>
            <p:nvPr/>
          </p:nvSpPr>
          <p:spPr bwMode="auto">
            <a:xfrm>
              <a:off x="4693" y="2876"/>
              <a:ext cx="139" cy="31"/>
            </a:xfrm>
            <a:custGeom>
              <a:avLst/>
              <a:gdLst>
                <a:gd name="T0" fmla="*/ 0 w 139"/>
                <a:gd name="T1" fmla="*/ 31 h 31"/>
                <a:gd name="T2" fmla="*/ 104 w 139"/>
                <a:gd name="T3" fmla="*/ 31 h 31"/>
                <a:gd name="T4" fmla="*/ 139 w 139"/>
                <a:gd name="T5" fmla="*/ 0 h 31"/>
                <a:gd name="T6" fmla="*/ 35 w 139"/>
                <a:gd name="T7" fmla="*/ 0 h 31"/>
                <a:gd name="T8" fmla="*/ 0 w 139"/>
                <a:gd name="T9" fmla="*/ 31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9" h="31">
                  <a:moveTo>
                    <a:pt x="0" y="31"/>
                  </a:moveTo>
                  <a:lnTo>
                    <a:pt x="104" y="31"/>
                  </a:lnTo>
                  <a:lnTo>
                    <a:pt x="139" y="0"/>
                  </a:lnTo>
                  <a:lnTo>
                    <a:pt x="35" y="0"/>
                  </a:lnTo>
                  <a:lnTo>
                    <a:pt x="0" y="31"/>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51">
              <a:extLst>
                <a:ext uri="{FF2B5EF4-FFF2-40B4-BE49-F238E27FC236}">
                  <a16:creationId xmlns:a16="http://schemas.microsoft.com/office/drawing/2014/main" id="{8F6B44C4-C320-480C-9770-33F37AE80FD8}"/>
                </a:ext>
              </a:extLst>
            </p:cNvPr>
            <p:cNvSpPr>
              <a:spLocks/>
            </p:cNvSpPr>
            <p:nvPr/>
          </p:nvSpPr>
          <p:spPr bwMode="auto">
            <a:xfrm>
              <a:off x="4667" y="2876"/>
              <a:ext cx="61" cy="46"/>
            </a:xfrm>
            <a:custGeom>
              <a:avLst/>
              <a:gdLst>
                <a:gd name="T0" fmla="*/ 0 w 61"/>
                <a:gd name="T1" fmla="*/ 46 h 46"/>
                <a:gd name="T2" fmla="*/ 26 w 61"/>
                <a:gd name="T3" fmla="*/ 31 h 46"/>
                <a:gd name="T4" fmla="*/ 61 w 61"/>
                <a:gd name="T5" fmla="*/ 0 h 46"/>
                <a:gd name="T6" fmla="*/ 52 w 61"/>
                <a:gd name="T7" fmla="*/ 0 h 46"/>
                <a:gd name="T8" fmla="*/ 0 w 61"/>
                <a:gd name="T9" fmla="*/ 46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 h="46">
                  <a:moveTo>
                    <a:pt x="0" y="46"/>
                  </a:moveTo>
                  <a:lnTo>
                    <a:pt x="26" y="31"/>
                  </a:lnTo>
                  <a:lnTo>
                    <a:pt x="61" y="0"/>
                  </a:lnTo>
                  <a:lnTo>
                    <a:pt x="52" y="0"/>
                  </a:lnTo>
                  <a:lnTo>
                    <a:pt x="0" y="46"/>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52">
              <a:extLst>
                <a:ext uri="{FF2B5EF4-FFF2-40B4-BE49-F238E27FC236}">
                  <a16:creationId xmlns:a16="http://schemas.microsoft.com/office/drawing/2014/main" id="{8A7F3D63-D99D-4176-A5FF-4FC775F6510D}"/>
                </a:ext>
              </a:extLst>
            </p:cNvPr>
            <p:cNvSpPr>
              <a:spLocks/>
            </p:cNvSpPr>
            <p:nvPr/>
          </p:nvSpPr>
          <p:spPr bwMode="auto">
            <a:xfrm>
              <a:off x="4798" y="2876"/>
              <a:ext cx="61" cy="46"/>
            </a:xfrm>
            <a:custGeom>
              <a:avLst/>
              <a:gdLst>
                <a:gd name="T0" fmla="*/ 8 w 61"/>
                <a:gd name="T1" fmla="*/ 46 h 46"/>
                <a:gd name="T2" fmla="*/ 0 w 61"/>
                <a:gd name="T3" fmla="*/ 31 h 46"/>
                <a:gd name="T4" fmla="*/ 35 w 61"/>
                <a:gd name="T5" fmla="*/ 0 h 46"/>
                <a:gd name="T6" fmla="*/ 61 w 61"/>
                <a:gd name="T7" fmla="*/ 0 h 46"/>
                <a:gd name="T8" fmla="*/ 8 w 61"/>
                <a:gd name="T9" fmla="*/ 46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 h="46">
                  <a:moveTo>
                    <a:pt x="8" y="46"/>
                  </a:moveTo>
                  <a:lnTo>
                    <a:pt x="0" y="31"/>
                  </a:lnTo>
                  <a:lnTo>
                    <a:pt x="35" y="0"/>
                  </a:lnTo>
                  <a:lnTo>
                    <a:pt x="61" y="0"/>
                  </a:lnTo>
                  <a:lnTo>
                    <a:pt x="8" y="46"/>
                  </a:lnTo>
                  <a:close/>
                </a:path>
              </a:pathLst>
            </a:custGeom>
            <a:solidFill>
              <a:srgbClr val="336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53">
              <a:extLst>
                <a:ext uri="{FF2B5EF4-FFF2-40B4-BE49-F238E27FC236}">
                  <a16:creationId xmlns:a16="http://schemas.microsoft.com/office/drawing/2014/main" id="{69D963BB-47C2-4101-BB20-77C4018EE0BB}"/>
                </a:ext>
              </a:extLst>
            </p:cNvPr>
            <p:cNvSpPr>
              <a:spLocks/>
            </p:cNvSpPr>
            <p:nvPr/>
          </p:nvSpPr>
          <p:spPr bwMode="auto">
            <a:xfrm>
              <a:off x="4667" y="2907"/>
              <a:ext cx="139" cy="15"/>
            </a:xfrm>
            <a:custGeom>
              <a:avLst/>
              <a:gdLst>
                <a:gd name="T0" fmla="*/ 0 w 139"/>
                <a:gd name="T1" fmla="*/ 15 h 15"/>
                <a:gd name="T2" fmla="*/ 26 w 139"/>
                <a:gd name="T3" fmla="*/ 0 h 15"/>
                <a:gd name="T4" fmla="*/ 130 w 139"/>
                <a:gd name="T5" fmla="*/ 0 h 15"/>
                <a:gd name="T6" fmla="*/ 139 w 139"/>
                <a:gd name="T7" fmla="*/ 15 h 15"/>
                <a:gd name="T8" fmla="*/ 0 w 139"/>
                <a:gd name="T9" fmla="*/ 15 h 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9" h="15">
                  <a:moveTo>
                    <a:pt x="0" y="15"/>
                  </a:moveTo>
                  <a:lnTo>
                    <a:pt x="26" y="0"/>
                  </a:lnTo>
                  <a:lnTo>
                    <a:pt x="130" y="0"/>
                  </a:lnTo>
                  <a:lnTo>
                    <a:pt x="139" y="15"/>
                  </a:lnTo>
                  <a:lnTo>
                    <a:pt x="0" y="15"/>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54">
              <a:extLst>
                <a:ext uri="{FF2B5EF4-FFF2-40B4-BE49-F238E27FC236}">
                  <a16:creationId xmlns:a16="http://schemas.microsoft.com/office/drawing/2014/main" id="{794E343E-7610-4A78-80AC-D153A75DFBE3}"/>
                </a:ext>
              </a:extLst>
            </p:cNvPr>
            <p:cNvSpPr>
              <a:spLocks/>
            </p:cNvSpPr>
            <p:nvPr/>
          </p:nvSpPr>
          <p:spPr bwMode="auto">
            <a:xfrm>
              <a:off x="4808" y="3121"/>
              <a:ext cx="51" cy="53"/>
            </a:xfrm>
            <a:custGeom>
              <a:avLst/>
              <a:gdLst>
                <a:gd name="T0" fmla="*/ 0 w 51"/>
                <a:gd name="T1" fmla="*/ 46 h 53"/>
                <a:gd name="T2" fmla="*/ 0 w 51"/>
                <a:gd name="T3" fmla="*/ 53 h 53"/>
                <a:gd name="T4" fmla="*/ 51 w 51"/>
                <a:gd name="T5" fmla="*/ 7 h 53"/>
                <a:gd name="T6" fmla="*/ 51 w 51"/>
                <a:gd name="T7" fmla="*/ 0 h 53"/>
                <a:gd name="T8" fmla="*/ 0 w 51"/>
                <a:gd name="T9" fmla="*/ 46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53">
                  <a:moveTo>
                    <a:pt x="0" y="46"/>
                  </a:moveTo>
                  <a:lnTo>
                    <a:pt x="0" y="53"/>
                  </a:lnTo>
                  <a:lnTo>
                    <a:pt x="51" y="7"/>
                  </a:lnTo>
                  <a:lnTo>
                    <a:pt x="51" y="0"/>
                  </a:lnTo>
                  <a:lnTo>
                    <a:pt x="0" y="46"/>
                  </a:lnTo>
                  <a:close/>
                </a:path>
              </a:pathLst>
            </a:custGeom>
            <a:solidFill>
              <a:srgbClr val="0027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Freeform 55">
              <a:extLst>
                <a:ext uri="{FF2B5EF4-FFF2-40B4-BE49-F238E27FC236}">
                  <a16:creationId xmlns:a16="http://schemas.microsoft.com/office/drawing/2014/main" id="{1264732A-4B2B-4F86-8D00-E3E85C7959C0}"/>
                </a:ext>
              </a:extLst>
            </p:cNvPr>
            <p:cNvSpPr>
              <a:spLocks/>
            </p:cNvSpPr>
            <p:nvPr/>
          </p:nvSpPr>
          <p:spPr bwMode="auto">
            <a:xfrm>
              <a:off x="4824" y="3024"/>
              <a:ext cx="35" cy="127"/>
            </a:xfrm>
            <a:custGeom>
              <a:avLst/>
              <a:gdLst>
                <a:gd name="T0" fmla="*/ 0 w 35"/>
                <a:gd name="T1" fmla="*/ 127 h 127"/>
                <a:gd name="T2" fmla="*/ 0 w 35"/>
                <a:gd name="T3" fmla="*/ 32 h 127"/>
                <a:gd name="T4" fmla="*/ 35 w 35"/>
                <a:gd name="T5" fmla="*/ 0 h 127"/>
                <a:gd name="T6" fmla="*/ 35 w 35"/>
                <a:gd name="T7" fmla="*/ 96 h 127"/>
                <a:gd name="T8" fmla="*/ 0 w 35"/>
                <a:gd name="T9" fmla="*/ 127 h 1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127">
                  <a:moveTo>
                    <a:pt x="0" y="127"/>
                  </a:moveTo>
                  <a:lnTo>
                    <a:pt x="0" y="32"/>
                  </a:lnTo>
                  <a:lnTo>
                    <a:pt x="35" y="0"/>
                  </a:lnTo>
                  <a:lnTo>
                    <a:pt x="35" y="96"/>
                  </a:lnTo>
                  <a:lnTo>
                    <a:pt x="0" y="127"/>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56">
              <a:extLst>
                <a:ext uri="{FF2B5EF4-FFF2-40B4-BE49-F238E27FC236}">
                  <a16:creationId xmlns:a16="http://schemas.microsoft.com/office/drawing/2014/main" id="{31DC6A4C-B7D4-4936-831D-13BDF6A7AE33}"/>
                </a:ext>
              </a:extLst>
            </p:cNvPr>
            <p:cNvSpPr>
              <a:spLocks/>
            </p:cNvSpPr>
            <p:nvPr/>
          </p:nvSpPr>
          <p:spPr bwMode="auto">
            <a:xfrm>
              <a:off x="4808" y="3049"/>
              <a:ext cx="16" cy="125"/>
            </a:xfrm>
            <a:custGeom>
              <a:avLst/>
              <a:gdLst>
                <a:gd name="T0" fmla="*/ 0 w 16"/>
                <a:gd name="T1" fmla="*/ 0 h 125"/>
                <a:gd name="T2" fmla="*/ 0 w 16"/>
                <a:gd name="T3" fmla="*/ 125 h 125"/>
                <a:gd name="T4" fmla="*/ 16 w 16"/>
                <a:gd name="T5" fmla="*/ 102 h 125"/>
                <a:gd name="T6" fmla="*/ 16 w 16"/>
                <a:gd name="T7" fmla="*/ 7 h 125"/>
                <a:gd name="T8" fmla="*/ 0 w 16"/>
                <a:gd name="T9" fmla="*/ 0 h 1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125">
                  <a:moveTo>
                    <a:pt x="0" y="0"/>
                  </a:moveTo>
                  <a:lnTo>
                    <a:pt x="0" y="125"/>
                  </a:lnTo>
                  <a:lnTo>
                    <a:pt x="16" y="102"/>
                  </a:lnTo>
                  <a:lnTo>
                    <a:pt x="16" y="7"/>
                  </a:lnTo>
                  <a:lnTo>
                    <a:pt x="0" y="0"/>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57">
              <a:extLst>
                <a:ext uri="{FF2B5EF4-FFF2-40B4-BE49-F238E27FC236}">
                  <a16:creationId xmlns:a16="http://schemas.microsoft.com/office/drawing/2014/main" id="{ACC61DF7-CF34-4EF8-8340-A7216EDD774E}"/>
                </a:ext>
              </a:extLst>
            </p:cNvPr>
            <p:cNvSpPr>
              <a:spLocks/>
            </p:cNvSpPr>
            <p:nvPr/>
          </p:nvSpPr>
          <p:spPr bwMode="auto">
            <a:xfrm>
              <a:off x="4808" y="3001"/>
              <a:ext cx="51" cy="55"/>
            </a:xfrm>
            <a:custGeom>
              <a:avLst/>
              <a:gdLst>
                <a:gd name="T0" fmla="*/ 0 w 51"/>
                <a:gd name="T1" fmla="*/ 47 h 55"/>
                <a:gd name="T2" fmla="*/ 51 w 51"/>
                <a:gd name="T3" fmla="*/ 0 h 55"/>
                <a:gd name="T4" fmla="*/ 51 w 51"/>
                <a:gd name="T5" fmla="*/ 23 h 55"/>
                <a:gd name="T6" fmla="*/ 16 w 51"/>
                <a:gd name="T7" fmla="*/ 55 h 55"/>
                <a:gd name="T8" fmla="*/ 0 w 51"/>
                <a:gd name="T9" fmla="*/ 47 h 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55">
                  <a:moveTo>
                    <a:pt x="0" y="47"/>
                  </a:moveTo>
                  <a:lnTo>
                    <a:pt x="51" y="0"/>
                  </a:lnTo>
                  <a:lnTo>
                    <a:pt x="51" y="23"/>
                  </a:lnTo>
                  <a:lnTo>
                    <a:pt x="16" y="55"/>
                  </a:lnTo>
                  <a:lnTo>
                    <a:pt x="0" y="47"/>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Freeform 58">
              <a:extLst>
                <a:ext uri="{FF2B5EF4-FFF2-40B4-BE49-F238E27FC236}">
                  <a16:creationId xmlns:a16="http://schemas.microsoft.com/office/drawing/2014/main" id="{3C4F92D7-DCC1-4805-9156-13208013112C}"/>
                </a:ext>
              </a:extLst>
            </p:cNvPr>
            <p:cNvSpPr>
              <a:spLocks/>
            </p:cNvSpPr>
            <p:nvPr/>
          </p:nvSpPr>
          <p:spPr bwMode="auto">
            <a:xfrm>
              <a:off x="4808" y="3246"/>
              <a:ext cx="51" cy="55"/>
            </a:xfrm>
            <a:custGeom>
              <a:avLst/>
              <a:gdLst>
                <a:gd name="T0" fmla="*/ 0 w 51"/>
                <a:gd name="T1" fmla="*/ 46 h 55"/>
                <a:gd name="T2" fmla="*/ 0 w 51"/>
                <a:gd name="T3" fmla="*/ 55 h 55"/>
                <a:gd name="T4" fmla="*/ 51 w 51"/>
                <a:gd name="T5" fmla="*/ 7 h 55"/>
                <a:gd name="T6" fmla="*/ 51 w 51"/>
                <a:gd name="T7" fmla="*/ 0 h 55"/>
                <a:gd name="T8" fmla="*/ 0 w 51"/>
                <a:gd name="T9" fmla="*/ 46 h 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55">
                  <a:moveTo>
                    <a:pt x="0" y="46"/>
                  </a:moveTo>
                  <a:lnTo>
                    <a:pt x="0" y="55"/>
                  </a:lnTo>
                  <a:lnTo>
                    <a:pt x="51" y="7"/>
                  </a:lnTo>
                  <a:lnTo>
                    <a:pt x="51" y="0"/>
                  </a:ln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59">
              <a:extLst>
                <a:ext uri="{FF2B5EF4-FFF2-40B4-BE49-F238E27FC236}">
                  <a16:creationId xmlns:a16="http://schemas.microsoft.com/office/drawing/2014/main" id="{04B67772-81F7-461E-96D7-B3C1996070BA}"/>
                </a:ext>
              </a:extLst>
            </p:cNvPr>
            <p:cNvSpPr>
              <a:spLocks/>
            </p:cNvSpPr>
            <p:nvPr/>
          </p:nvSpPr>
          <p:spPr bwMode="auto">
            <a:xfrm>
              <a:off x="4824" y="3151"/>
              <a:ext cx="35" cy="126"/>
            </a:xfrm>
            <a:custGeom>
              <a:avLst/>
              <a:gdLst>
                <a:gd name="T0" fmla="*/ 0 w 35"/>
                <a:gd name="T1" fmla="*/ 126 h 126"/>
                <a:gd name="T2" fmla="*/ 0 w 35"/>
                <a:gd name="T3" fmla="*/ 31 h 126"/>
                <a:gd name="T4" fmla="*/ 35 w 35"/>
                <a:gd name="T5" fmla="*/ 0 h 126"/>
                <a:gd name="T6" fmla="*/ 35 w 35"/>
                <a:gd name="T7" fmla="*/ 95 h 126"/>
                <a:gd name="T8" fmla="*/ 0 w 35"/>
                <a:gd name="T9" fmla="*/ 126 h 1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126">
                  <a:moveTo>
                    <a:pt x="0" y="126"/>
                  </a:moveTo>
                  <a:lnTo>
                    <a:pt x="0" y="31"/>
                  </a:lnTo>
                  <a:lnTo>
                    <a:pt x="35" y="0"/>
                  </a:lnTo>
                  <a:lnTo>
                    <a:pt x="35" y="95"/>
                  </a:lnTo>
                  <a:lnTo>
                    <a:pt x="0" y="126"/>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 name="Freeform 60">
              <a:extLst>
                <a:ext uri="{FF2B5EF4-FFF2-40B4-BE49-F238E27FC236}">
                  <a16:creationId xmlns:a16="http://schemas.microsoft.com/office/drawing/2014/main" id="{0CB27290-7194-4AD7-9325-CF58FBAECC12}"/>
                </a:ext>
              </a:extLst>
            </p:cNvPr>
            <p:cNvSpPr>
              <a:spLocks/>
            </p:cNvSpPr>
            <p:nvPr/>
          </p:nvSpPr>
          <p:spPr bwMode="auto">
            <a:xfrm>
              <a:off x="4808" y="3175"/>
              <a:ext cx="16" cy="126"/>
            </a:xfrm>
            <a:custGeom>
              <a:avLst/>
              <a:gdLst>
                <a:gd name="T0" fmla="*/ 0 w 16"/>
                <a:gd name="T1" fmla="*/ 0 h 126"/>
                <a:gd name="T2" fmla="*/ 0 w 16"/>
                <a:gd name="T3" fmla="*/ 126 h 126"/>
                <a:gd name="T4" fmla="*/ 16 w 16"/>
                <a:gd name="T5" fmla="*/ 102 h 126"/>
                <a:gd name="T6" fmla="*/ 16 w 16"/>
                <a:gd name="T7" fmla="*/ 7 h 126"/>
                <a:gd name="T8" fmla="*/ 0 w 16"/>
                <a:gd name="T9" fmla="*/ 0 h 1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126">
                  <a:moveTo>
                    <a:pt x="0" y="0"/>
                  </a:moveTo>
                  <a:lnTo>
                    <a:pt x="0" y="126"/>
                  </a:lnTo>
                  <a:lnTo>
                    <a:pt x="16" y="102"/>
                  </a:lnTo>
                  <a:lnTo>
                    <a:pt x="16" y="7"/>
                  </a:lnTo>
                  <a:lnTo>
                    <a:pt x="0" y="0"/>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 name="Freeform 61">
              <a:extLst>
                <a:ext uri="{FF2B5EF4-FFF2-40B4-BE49-F238E27FC236}">
                  <a16:creationId xmlns:a16="http://schemas.microsoft.com/office/drawing/2014/main" id="{32DDDDDD-A702-43F0-9792-0052868690AB}"/>
                </a:ext>
              </a:extLst>
            </p:cNvPr>
            <p:cNvSpPr>
              <a:spLocks/>
            </p:cNvSpPr>
            <p:nvPr/>
          </p:nvSpPr>
          <p:spPr bwMode="auto">
            <a:xfrm>
              <a:off x="4808" y="3128"/>
              <a:ext cx="51" cy="56"/>
            </a:xfrm>
            <a:custGeom>
              <a:avLst/>
              <a:gdLst>
                <a:gd name="T0" fmla="*/ 0 w 51"/>
                <a:gd name="T1" fmla="*/ 47 h 56"/>
                <a:gd name="T2" fmla="*/ 51 w 51"/>
                <a:gd name="T3" fmla="*/ 0 h 56"/>
                <a:gd name="T4" fmla="*/ 51 w 51"/>
                <a:gd name="T5" fmla="*/ 23 h 56"/>
                <a:gd name="T6" fmla="*/ 16 w 51"/>
                <a:gd name="T7" fmla="*/ 56 h 56"/>
                <a:gd name="T8" fmla="*/ 0 w 51"/>
                <a:gd name="T9" fmla="*/ 47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56">
                  <a:moveTo>
                    <a:pt x="0" y="47"/>
                  </a:moveTo>
                  <a:lnTo>
                    <a:pt x="51" y="0"/>
                  </a:lnTo>
                  <a:lnTo>
                    <a:pt x="51" y="23"/>
                  </a:lnTo>
                  <a:lnTo>
                    <a:pt x="16" y="56"/>
                  </a:lnTo>
                  <a:lnTo>
                    <a:pt x="0" y="47"/>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Freeform 62">
              <a:extLst>
                <a:ext uri="{FF2B5EF4-FFF2-40B4-BE49-F238E27FC236}">
                  <a16:creationId xmlns:a16="http://schemas.microsoft.com/office/drawing/2014/main" id="{45D94314-111A-421F-8C3D-B0136DBE9C24}"/>
                </a:ext>
              </a:extLst>
            </p:cNvPr>
            <p:cNvSpPr>
              <a:spLocks/>
            </p:cNvSpPr>
            <p:nvPr/>
          </p:nvSpPr>
          <p:spPr bwMode="auto">
            <a:xfrm>
              <a:off x="4860" y="2945"/>
              <a:ext cx="51" cy="56"/>
            </a:xfrm>
            <a:custGeom>
              <a:avLst/>
              <a:gdLst>
                <a:gd name="T0" fmla="*/ 0 w 51"/>
                <a:gd name="T1" fmla="*/ 48 h 56"/>
                <a:gd name="T2" fmla="*/ 0 w 51"/>
                <a:gd name="T3" fmla="*/ 56 h 56"/>
                <a:gd name="T4" fmla="*/ 51 w 51"/>
                <a:gd name="T5" fmla="*/ 9 h 56"/>
                <a:gd name="T6" fmla="*/ 51 w 51"/>
                <a:gd name="T7" fmla="*/ 0 h 56"/>
                <a:gd name="T8" fmla="*/ 0 w 51"/>
                <a:gd name="T9" fmla="*/ 48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56">
                  <a:moveTo>
                    <a:pt x="0" y="48"/>
                  </a:moveTo>
                  <a:lnTo>
                    <a:pt x="0" y="56"/>
                  </a:lnTo>
                  <a:lnTo>
                    <a:pt x="51" y="9"/>
                  </a:lnTo>
                  <a:lnTo>
                    <a:pt x="51" y="0"/>
                  </a:lnTo>
                  <a:lnTo>
                    <a:pt x="0" y="48"/>
                  </a:lnTo>
                  <a:close/>
                </a:path>
              </a:pathLst>
            </a:custGeom>
            <a:solidFill>
              <a:srgbClr val="0027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 name="Freeform 63">
              <a:extLst>
                <a:ext uri="{FF2B5EF4-FFF2-40B4-BE49-F238E27FC236}">
                  <a16:creationId xmlns:a16="http://schemas.microsoft.com/office/drawing/2014/main" id="{A9F4DADE-C5D1-45B4-A0F1-8DACA6C3301E}"/>
                </a:ext>
              </a:extLst>
            </p:cNvPr>
            <p:cNvSpPr>
              <a:spLocks/>
            </p:cNvSpPr>
            <p:nvPr/>
          </p:nvSpPr>
          <p:spPr bwMode="auto">
            <a:xfrm>
              <a:off x="4877" y="2852"/>
              <a:ext cx="34" cy="125"/>
            </a:xfrm>
            <a:custGeom>
              <a:avLst/>
              <a:gdLst>
                <a:gd name="T0" fmla="*/ 0 w 34"/>
                <a:gd name="T1" fmla="*/ 125 h 125"/>
                <a:gd name="T2" fmla="*/ 0 w 34"/>
                <a:gd name="T3" fmla="*/ 31 h 125"/>
                <a:gd name="T4" fmla="*/ 34 w 34"/>
                <a:gd name="T5" fmla="*/ 0 h 125"/>
                <a:gd name="T6" fmla="*/ 34 w 34"/>
                <a:gd name="T7" fmla="*/ 93 h 125"/>
                <a:gd name="T8" fmla="*/ 0 w 34"/>
                <a:gd name="T9" fmla="*/ 125 h 1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125">
                  <a:moveTo>
                    <a:pt x="0" y="125"/>
                  </a:moveTo>
                  <a:lnTo>
                    <a:pt x="0" y="31"/>
                  </a:lnTo>
                  <a:lnTo>
                    <a:pt x="34" y="0"/>
                  </a:lnTo>
                  <a:lnTo>
                    <a:pt x="34" y="93"/>
                  </a:lnTo>
                  <a:lnTo>
                    <a:pt x="0" y="125"/>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 name="Freeform 64">
              <a:extLst>
                <a:ext uri="{FF2B5EF4-FFF2-40B4-BE49-F238E27FC236}">
                  <a16:creationId xmlns:a16="http://schemas.microsoft.com/office/drawing/2014/main" id="{D4D4B767-F431-4705-8FE5-6F1227EAA400}"/>
                </a:ext>
              </a:extLst>
            </p:cNvPr>
            <p:cNvSpPr>
              <a:spLocks/>
            </p:cNvSpPr>
            <p:nvPr/>
          </p:nvSpPr>
          <p:spPr bwMode="auto">
            <a:xfrm>
              <a:off x="4860" y="2876"/>
              <a:ext cx="17" cy="125"/>
            </a:xfrm>
            <a:custGeom>
              <a:avLst/>
              <a:gdLst>
                <a:gd name="T0" fmla="*/ 0 w 17"/>
                <a:gd name="T1" fmla="*/ 0 h 125"/>
                <a:gd name="T2" fmla="*/ 0 w 17"/>
                <a:gd name="T3" fmla="*/ 125 h 125"/>
                <a:gd name="T4" fmla="*/ 17 w 17"/>
                <a:gd name="T5" fmla="*/ 101 h 125"/>
                <a:gd name="T6" fmla="*/ 17 w 17"/>
                <a:gd name="T7" fmla="*/ 7 h 125"/>
                <a:gd name="T8" fmla="*/ 0 w 17"/>
                <a:gd name="T9" fmla="*/ 0 h 1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25">
                  <a:moveTo>
                    <a:pt x="0" y="0"/>
                  </a:moveTo>
                  <a:lnTo>
                    <a:pt x="0" y="125"/>
                  </a:lnTo>
                  <a:lnTo>
                    <a:pt x="17" y="101"/>
                  </a:lnTo>
                  <a:lnTo>
                    <a:pt x="17" y="7"/>
                  </a:lnTo>
                  <a:lnTo>
                    <a:pt x="0" y="0"/>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 name="Freeform 65">
              <a:extLst>
                <a:ext uri="{FF2B5EF4-FFF2-40B4-BE49-F238E27FC236}">
                  <a16:creationId xmlns:a16="http://schemas.microsoft.com/office/drawing/2014/main" id="{3533F3BC-4B44-4A3B-8399-18626AB576DF}"/>
                </a:ext>
              </a:extLst>
            </p:cNvPr>
            <p:cNvSpPr>
              <a:spLocks/>
            </p:cNvSpPr>
            <p:nvPr/>
          </p:nvSpPr>
          <p:spPr bwMode="auto">
            <a:xfrm>
              <a:off x="4860" y="2828"/>
              <a:ext cx="51" cy="55"/>
            </a:xfrm>
            <a:custGeom>
              <a:avLst/>
              <a:gdLst>
                <a:gd name="T0" fmla="*/ 0 w 51"/>
                <a:gd name="T1" fmla="*/ 47 h 55"/>
                <a:gd name="T2" fmla="*/ 51 w 51"/>
                <a:gd name="T3" fmla="*/ 0 h 55"/>
                <a:gd name="T4" fmla="*/ 51 w 51"/>
                <a:gd name="T5" fmla="*/ 24 h 55"/>
                <a:gd name="T6" fmla="*/ 17 w 51"/>
                <a:gd name="T7" fmla="*/ 55 h 55"/>
                <a:gd name="T8" fmla="*/ 0 w 51"/>
                <a:gd name="T9" fmla="*/ 47 h 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55">
                  <a:moveTo>
                    <a:pt x="0" y="47"/>
                  </a:moveTo>
                  <a:lnTo>
                    <a:pt x="51" y="0"/>
                  </a:lnTo>
                  <a:lnTo>
                    <a:pt x="51" y="24"/>
                  </a:lnTo>
                  <a:lnTo>
                    <a:pt x="17" y="55"/>
                  </a:lnTo>
                  <a:lnTo>
                    <a:pt x="0" y="47"/>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 name="Freeform 66">
              <a:extLst>
                <a:ext uri="{FF2B5EF4-FFF2-40B4-BE49-F238E27FC236}">
                  <a16:creationId xmlns:a16="http://schemas.microsoft.com/office/drawing/2014/main" id="{B3B46442-EA83-475D-8FD7-56F8C5F38B3D}"/>
                </a:ext>
              </a:extLst>
            </p:cNvPr>
            <p:cNvSpPr>
              <a:spLocks/>
            </p:cNvSpPr>
            <p:nvPr/>
          </p:nvSpPr>
          <p:spPr bwMode="auto">
            <a:xfrm>
              <a:off x="4860" y="3073"/>
              <a:ext cx="51" cy="53"/>
            </a:xfrm>
            <a:custGeom>
              <a:avLst/>
              <a:gdLst>
                <a:gd name="T0" fmla="*/ 0 w 51"/>
                <a:gd name="T1" fmla="*/ 47 h 53"/>
                <a:gd name="T2" fmla="*/ 0 w 51"/>
                <a:gd name="T3" fmla="*/ 53 h 53"/>
                <a:gd name="T4" fmla="*/ 51 w 51"/>
                <a:gd name="T5" fmla="*/ 7 h 53"/>
                <a:gd name="T6" fmla="*/ 51 w 51"/>
                <a:gd name="T7" fmla="*/ 0 h 53"/>
                <a:gd name="T8" fmla="*/ 0 w 51"/>
                <a:gd name="T9" fmla="*/ 47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53">
                  <a:moveTo>
                    <a:pt x="0" y="47"/>
                  </a:moveTo>
                  <a:lnTo>
                    <a:pt x="0" y="53"/>
                  </a:lnTo>
                  <a:lnTo>
                    <a:pt x="51" y="7"/>
                  </a:lnTo>
                  <a:lnTo>
                    <a:pt x="51" y="0"/>
                  </a:lnTo>
                  <a:lnTo>
                    <a:pt x="0" y="47"/>
                  </a:lnTo>
                  <a:close/>
                </a:path>
              </a:pathLst>
            </a:custGeom>
            <a:solidFill>
              <a:srgbClr val="0027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 name="Freeform 67">
              <a:extLst>
                <a:ext uri="{FF2B5EF4-FFF2-40B4-BE49-F238E27FC236}">
                  <a16:creationId xmlns:a16="http://schemas.microsoft.com/office/drawing/2014/main" id="{2421F1B7-ECFD-4C84-BB1F-D3D72B614745}"/>
                </a:ext>
              </a:extLst>
            </p:cNvPr>
            <p:cNvSpPr>
              <a:spLocks/>
            </p:cNvSpPr>
            <p:nvPr/>
          </p:nvSpPr>
          <p:spPr bwMode="auto">
            <a:xfrm>
              <a:off x="4877" y="2977"/>
              <a:ext cx="34" cy="128"/>
            </a:xfrm>
            <a:custGeom>
              <a:avLst/>
              <a:gdLst>
                <a:gd name="T0" fmla="*/ 0 w 34"/>
                <a:gd name="T1" fmla="*/ 128 h 128"/>
                <a:gd name="T2" fmla="*/ 0 w 34"/>
                <a:gd name="T3" fmla="*/ 31 h 128"/>
                <a:gd name="T4" fmla="*/ 34 w 34"/>
                <a:gd name="T5" fmla="*/ 0 h 128"/>
                <a:gd name="T6" fmla="*/ 34 w 34"/>
                <a:gd name="T7" fmla="*/ 95 h 128"/>
                <a:gd name="T8" fmla="*/ 0 w 34"/>
                <a:gd name="T9" fmla="*/ 128 h 1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128">
                  <a:moveTo>
                    <a:pt x="0" y="128"/>
                  </a:moveTo>
                  <a:lnTo>
                    <a:pt x="0" y="31"/>
                  </a:lnTo>
                  <a:lnTo>
                    <a:pt x="34" y="0"/>
                  </a:lnTo>
                  <a:lnTo>
                    <a:pt x="34" y="95"/>
                  </a:lnTo>
                  <a:lnTo>
                    <a:pt x="0" y="128"/>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68">
              <a:extLst>
                <a:ext uri="{FF2B5EF4-FFF2-40B4-BE49-F238E27FC236}">
                  <a16:creationId xmlns:a16="http://schemas.microsoft.com/office/drawing/2014/main" id="{92B25878-A5C2-4921-999C-363843BD43DF}"/>
                </a:ext>
              </a:extLst>
            </p:cNvPr>
            <p:cNvSpPr>
              <a:spLocks/>
            </p:cNvSpPr>
            <p:nvPr/>
          </p:nvSpPr>
          <p:spPr bwMode="auto">
            <a:xfrm>
              <a:off x="4860" y="3001"/>
              <a:ext cx="17" cy="125"/>
            </a:xfrm>
            <a:custGeom>
              <a:avLst/>
              <a:gdLst>
                <a:gd name="T0" fmla="*/ 0 w 17"/>
                <a:gd name="T1" fmla="*/ 0 h 125"/>
                <a:gd name="T2" fmla="*/ 0 w 17"/>
                <a:gd name="T3" fmla="*/ 125 h 125"/>
                <a:gd name="T4" fmla="*/ 17 w 17"/>
                <a:gd name="T5" fmla="*/ 102 h 125"/>
                <a:gd name="T6" fmla="*/ 17 w 17"/>
                <a:gd name="T7" fmla="*/ 8 h 125"/>
                <a:gd name="T8" fmla="*/ 0 w 17"/>
                <a:gd name="T9" fmla="*/ 0 h 1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25">
                  <a:moveTo>
                    <a:pt x="0" y="0"/>
                  </a:moveTo>
                  <a:lnTo>
                    <a:pt x="0" y="125"/>
                  </a:lnTo>
                  <a:lnTo>
                    <a:pt x="17" y="102"/>
                  </a:lnTo>
                  <a:lnTo>
                    <a:pt x="17" y="8"/>
                  </a:lnTo>
                  <a:lnTo>
                    <a:pt x="0" y="0"/>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Freeform 69">
              <a:extLst>
                <a:ext uri="{FF2B5EF4-FFF2-40B4-BE49-F238E27FC236}">
                  <a16:creationId xmlns:a16="http://schemas.microsoft.com/office/drawing/2014/main" id="{EE8F0B60-06A9-423A-9E66-7CB0CC326C24}"/>
                </a:ext>
              </a:extLst>
            </p:cNvPr>
            <p:cNvSpPr>
              <a:spLocks/>
            </p:cNvSpPr>
            <p:nvPr/>
          </p:nvSpPr>
          <p:spPr bwMode="auto">
            <a:xfrm>
              <a:off x="4860" y="2954"/>
              <a:ext cx="51" cy="55"/>
            </a:xfrm>
            <a:custGeom>
              <a:avLst/>
              <a:gdLst>
                <a:gd name="T0" fmla="*/ 0 w 51"/>
                <a:gd name="T1" fmla="*/ 47 h 55"/>
                <a:gd name="T2" fmla="*/ 51 w 51"/>
                <a:gd name="T3" fmla="*/ 0 h 55"/>
                <a:gd name="T4" fmla="*/ 51 w 51"/>
                <a:gd name="T5" fmla="*/ 23 h 55"/>
                <a:gd name="T6" fmla="*/ 17 w 51"/>
                <a:gd name="T7" fmla="*/ 55 h 55"/>
                <a:gd name="T8" fmla="*/ 0 w 51"/>
                <a:gd name="T9" fmla="*/ 47 h 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55">
                  <a:moveTo>
                    <a:pt x="0" y="47"/>
                  </a:moveTo>
                  <a:lnTo>
                    <a:pt x="51" y="0"/>
                  </a:lnTo>
                  <a:lnTo>
                    <a:pt x="51" y="23"/>
                  </a:lnTo>
                  <a:lnTo>
                    <a:pt x="17" y="55"/>
                  </a:lnTo>
                  <a:lnTo>
                    <a:pt x="0" y="47"/>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Freeform 70">
              <a:extLst>
                <a:ext uri="{FF2B5EF4-FFF2-40B4-BE49-F238E27FC236}">
                  <a16:creationId xmlns:a16="http://schemas.microsoft.com/office/drawing/2014/main" id="{5A176545-49B1-44AA-90E9-FD23D8598EF4}"/>
                </a:ext>
              </a:extLst>
            </p:cNvPr>
            <p:cNvSpPr>
              <a:spLocks/>
            </p:cNvSpPr>
            <p:nvPr/>
          </p:nvSpPr>
          <p:spPr bwMode="auto">
            <a:xfrm>
              <a:off x="4860" y="3199"/>
              <a:ext cx="51" cy="54"/>
            </a:xfrm>
            <a:custGeom>
              <a:avLst/>
              <a:gdLst>
                <a:gd name="T0" fmla="*/ 0 w 51"/>
                <a:gd name="T1" fmla="*/ 46 h 54"/>
                <a:gd name="T2" fmla="*/ 0 w 51"/>
                <a:gd name="T3" fmla="*/ 54 h 54"/>
                <a:gd name="T4" fmla="*/ 51 w 51"/>
                <a:gd name="T5" fmla="*/ 8 h 54"/>
                <a:gd name="T6" fmla="*/ 51 w 51"/>
                <a:gd name="T7" fmla="*/ 0 h 54"/>
                <a:gd name="T8" fmla="*/ 0 w 51"/>
                <a:gd name="T9" fmla="*/ 46 h 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54">
                  <a:moveTo>
                    <a:pt x="0" y="46"/>
                  </a:moveTo>
                  <a:lnTo>
                    <a:pt x="0" y="54"/>
                  </a:lnTo>
                  <a:lnTo>
                    <a:pt x="51" y="8"/>
                  </a:lnTo>
                  <a:lnTo>
                    <a:pt x="51" y="0"/>
                  </a:ln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71">
              <a:extLst>
                <a:ext uri="{FF2B5EF4-FFF2-40B4-BE49-F238E27FC236}">
                  <a16:creationId xmlns:a16="http://schemas.microsoft.com/office/drawing/2014/main" id="{ABFA6628-233D-46B5-B42C-024A9C66D56F}"/>
                </a:ext>
              </a:extLst>
            </p:cNvPr>
            <p:cNvSpPr>
              <a:spLocks/>
            </p:cNvSpPr>
            <p:nvPr/>
          </p:nvSpPr>
          <p:spPr bwMode="auto">
            <a:xfrm>
              <a:off x="4877" y="3105"/>
              <a:ext cx="34" cy="125"/>
            </a:xfrm>
            <a:custGeom>
              <a:avLst/>
              <a:gdLst>
                <a:gd name="T0" fmla="*/ 0 w 34"/>
                <a:gd name="T1" fmla="*/ 125 h 125"/>
                <a:gd name="T2" fmla="*/ 0 w 34"/>
                <a:gd name="T3" fmla="*/ 31 h 125"/>
                <a:gd name="T4" fmla="*/ 34 w 34"/>
                <a:gd name="T5" fmla="*/ 0 h 125"/>
                <a:gd name="T6" fmla="*/ 34 w 34"/>
                <a:gd name="T7" fmla="*/ 94 h 125"/>
                <a:gd name="T8" fmla="*/ 0 w 34"/>
                <a:gd name="T9" fmla="*/ 125 h 1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125">
                  <a:moveTo>
                    <a:pt x="0" y="125"/>
                  </a:moveTo>
                  <a:lnTo>
                    <a:pt x="0" y="31"/>
                  </a:lnTo>
                  <a:lnTo>
                    <a:pt x="34" y="0"/>
                  </a:lnTo>
                  <a:lnTo>
                    <a:pt x="34" y="94"/>
                  </a:lnTo>
                  <a:lnTo>
                    <a:pt x="0" y="125"/>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72">
              <a:extLst>
                <a:ext uri="{FF2B5EF4-FFF2-40B4-BE49-F238E27FC236}">
                  <a16:creationId xmlns:a16="http://schemas.microsoft.com/office/drawing/2014/main" id="{71535819-01EB-4EDA-BE79-0F9EB7FDF762}"/>
                </a:ext>
              </a:extLst>
            </p:cNvPr>
            <p:cNvSpPr>
              <a:spLocks/>
            </p:cNvSpPr>
            <p:nvPr/>
          </p:nvSpPr>
          <p:spPr bwMode="auto">
            <a:xfrm>
              <a:off x="4860" y="3128"/>
              <a:ext cx="17" cy="125"/>
            </a:xfrm>
            <a:custGeom>
              <a:avLst/>
              <a:gdLst>
                <a:gd name="T0" fmla="*/ 0 w 17"/>
                <a:gd name="T1" fmla="*/ 0 h 125"/>
                <a:gd name="T2" fmla="*/ 0 w 17"/>
                <a:gd name="T3" fmla="*/ 125 h 125"/>
                <a:gd name="T4" fmla="*/ 17 w 17"/>
                <a:gd name="T5" fmla="*/ 102 h 125"/>
                <a:gd name="T6" fmla="*/ 17 w 17"/>
                <a:gd name="T7" fmla="*/ 7 h 125"/>
                <a:gd name="T8" fmla="*/ 0 w 17"/>
                <a:gd name="T9" fmla="*/ 0 h 1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25">
                  <a:moveTo>
                    <a:pt x="0" y="0"/>
                  </a:moveTo>
                  <a:lnTo>
                    <a:pt x="0" y="125"/>
                  </a:lnTo>
                  <a:lnTo>
                    <a:pt x="17" y="102"/>
                  </a:lnTo>
                  <a:lnTo>
                    <a:pt x="17" y="7"/>
                  </a:lnTo>
                  <a:lnTo>
                    <a:pt x="0" y="0"/>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 name="Freeform 73">
              <a:extLst>
                <a:ext uri="{FF2B5EF4-FFF2-40B4-BE49-F238E27FC236}">
                  <a16:creationId xmlns:a16="http://schemas.microsoft.com/office/drawing/2014/main" id="{956E589D-B752-4ACF-A75F-ED5FC133A842}"/>
                </a:ext>
              </a:extLst>
            </p:cNvPr>
            <p:cNvSpPr>
              <a:spLocks/>
            </p:cNvSpPr>
            <p:nvPr/>
          </p:nvSpPr>
          <p:spPr bwMode="auto">
            <a:xfrm>
              <a:off x="4860" y="3082"/>
              <a:ext cx="51" cy="53"/>
            </a:xfrm>
            <a:custGeom>
              <a:avLst/>
              <a:gdLst>
                <a:gd name="T0" fmla="*/ 0 w 51"/>
                <a:gd name="T1" fmla="*/ 44 h 53"/>
                <a:gd name="T2" fmla="*/ 51 w 51"/>
                <a:gd name="T3" fmla="*/ 0 h 53"/>
                <a:gd name="T4" fmla="*/ 51 w 51"/>
                <a:gd name="T5" fmla="*/ 21 h 53"/>
                <a:gd name="T6" fmla="*/ 17 w 51"/>
                <a:gd name="T7" fmla="*/ 53 h 53"/>
                <a:gd name="T8" fmla="*/ 0 w 51"/>
                <a:gd name="T9" fmla="*/ 44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53">
                  <a:moveTo>
                    <a:pt x="0" y="44"/>
                  </a:moveTo>
                  <a:lnTo>
                    <a:pt x="51" y="0"/>
                  </a:lnTo>
                  <a:lnTo>
                    <a:pt x="51" y="21"/>
                  </a:lnTo>
                  <a:lnTo>
                    <a:pt x="17" y="53"/>
                  </a:lnTo>
                  <a:lnTo>
                    <a:pt x="0" y="44"/>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74">
              <a:extLst>
                <a:ext uri="{FF2B5EF4-FFF2-40B4-BE49-F238E27FC236}">
                  <a16:creationId xmlns:a16="http://schemas.microsoft.com/office/drawing/2014/main" id="{9AA403BB-25D9-462B-9F9A-2173A109B721}"/>
                </a:ext>
              </a:extLst>
            </p:cNvPr>
            <p:cNvSpPr>
              <a:spLocks/>
            </p:cNvSpPr>
            <p:nvPr/>
          </p:nvSpPr>
          <p:spPr bwMode="auto">
            <a:xfrm>
              <a:off x="4911" y="2899"/>
              <a:ext cx="53" cy="53"/>
            </a:xfrm>
            <a:custGeom>
              <a:avLst/>
              <a:gdLst>
                <a:gd name="T0" fmla="*/ 0 w 53"/>
                <a:gd name="T1" fmla="*/ 46 h 53"/>
                <a:gd name="T2" fmla="*/ 0 w 53"/>
                <a:gd name="T3" fmla="*/ 53 h 53"/>
                <a:gd name="T4" fmla="*/ 53 w 53"/>
                <a:gd name="T5" fmla="*/ 7 h 53"/>
                <a:gd name="T6" fmla="*/ 53 w 53"/>
                <a:gd name="T7" fmla="*/ 0 h 53"/>
                <a:gd name="T8" fmla="*/ 0 w 53"/>
                <a:gd name="T9" fmla="*/ 46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53">
                  <a:moveTo>
                    <a:pt x="0" y="46"/>
                  </a:moveTo>
                  <a:lnTo>
                    <a:pt x="0" y="53"/>
                  </a:lnTo>
                  <a:lnTo>
                    <a:pt x="53" y="7"/>
                  </a:lnTo>
                  <a:lnTo>
                    <a:pt x="53" y="0"/>
                  </a:lnTo>
                  <a:lnTo>
                    <a:pt x="0" y="46"/>
                  </a:lnTo>
                  <a:close/>
                </a:path>
              </a:pathLst>
            </a:custGeom>
            <a:solidFill>
              <a:srgbClr val="0027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 name="Freeform 75">
              <a:extLst>
                <a:ext uri="{FF2B5EF4-FFF2-40B4-BE49-F238E27FC236}">
                  <a16:creationId xmlns:a16="http://schemas.microsoft.com/office/drawing/2014/main" id="{E1B2C71D-BB28-4F99-BBFB-99A7E1A388BE}"/>
                </a:ext>
              </a:extLst>
            </p:cNvPr>
            <p:cNvSpPr>
              <a:spLocks/>
            </p:cNvSpPr>
            <p:nvPr/>
          </p:nvSpPr>
          <p:spPr bwMode="auto">
            <a:xfrm>
              <a:off x="4930" y="2804"/>
              <a:ext cx="34" cy="127"/>
            </a:xfrm>
            <a:custGeom>
              <a:avLst/>
              <a:gdLst>
                <a:gd name="T0" fmla="*/ 0 w 34"/>
                <a:gd name="T1" fmla="*/ 127 h 127"/>
                <a:gd name="T2" fmla="*/ 0 w 34"/>
                <a:gd name="T3" fmla="*/ 31 h 127"/>
                <a:gd name="T4" fmla="*/ 34 w 34"/>
                <a:gd name="T5" fmla="*/ 0 h 127"/>
                <a:gd name="T6" fmla="*/ 34 w 34"/>
                <a:gd name="T7" fmla="*/ 95 h 127"/>
                <a:gd name="T8" fmla="*/ 0 w 34"/>
                <a:gd name="T9" fmla="*/ 127 h 1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127">
                  <a:moveTo>
                    <a:pt x="0" y="127"/>
                  </a:moveTo>
                  <a:lnTo>
                    <a:pt x="0" y="31"/>
                  </a:lnTo>
                  <a:lnTo>
                    <a:pt x="34" y="0"/>
                  </a:lnTo>
                  <a:lnTo>
                    <a:pt x="34" y="95"/>
                  </a:lnTo>
                  <a:lnTo>
                    <a:pt x="0" y="127"/>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76">
              <a:extLst>
                <a:ext uri="{FF2B5EF4-FFF2-40B4-BE49-F238E27FC236}">
                  <a16:creationId xmlns:a16="http://schemas.microsoft.com/office/drawing/2014/main" id="{6BBFD595-147C-4D8F-A0D8-A28EC505A7F8}"/>
                </a:ext>
              </a:extLst>
            </p:cNvPr>
            <p:cNvSpPr>
              <a:spLocks/>
            </p:cNvSpPr>
            <p:nvPr/>
          </p:nvSpPr>
          <p:spPr bwMode="auto">
            <a:xfrm>
              <a:off x="4911" y="2828"/>
              <a:ext cx="17" cy="124"/>
            </a:xfrm>
            <a:custGeom>
              <a:avLst/>
              <a:gdLst>
                <a:gd name="T0" fmla="*/ 0 w 17"/>
                <a:gd name="T1" fmla="*/ 0 h 124"/>
                <a:gd name="T2" fmla="*/ 0 w 17"/>
                <a:gd name="T3" fmla="*/ 124 h 124"/>
                <a:gd name="T4" fmla="*/ 17 w 17"/>
                <a:gd name="T5" fmla="*/ 101 h 124"/>
                <a:gd name="T6" fmla="*/ 17 w 17"/>
                <a:gd name="T7" fmla="*/ 7 h 124"/>
                <a:gd name="T8" fmla="*/ 0 w 17"/>
                <a:gd name="T9" fmla="*/ 0 h 1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24">
                  <a:moveTo>
                    <a:pt x="0" y="0"/>
                  </a:moveTo>
                  <a:lnTo>
                    <a:pt x="0" y="124"/>
                  </a:lnTo>
                  <a:lnTo>
                    <a:pt x="17" y="101"/>
                  </a:lnTo>
                  <a:lnTo>
                    <a:pt x="17" y="7"/>
                  </a:lnTo>
                  <a:lnTo>
                    <a:pt x="0" y="0"/>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77">
              <a:extLst>
                <a:ext uri="{FF2B5EF4-FFF2-40B4-BE49-F238E27FC236}">
                  <a16:creationId xmlns:a16="http://schemas.microsoft.com/office/drawing/2014/main" id="{B85D4C93-2E1D-4B40-8D9D-5306AED4E9D5}"/>
                </a:ext>
              </a:extLst>
            </p:cNvPr>
            <p:cNvSpPr>
              <a:spLocks/>
            </p:cNvSpPr>
            <p:nvPr/>
          </p:nvSpPr>
          <p:spPr bwMode="auto">
            <a:xfrm>
              <a:off x="4911" y="2781"/>
              <a:ext cx="53" cy="56"/>
            </a:xfrm>
            <a:custGeom>
              <a:avLst/>
              <a:gdLst>
                <a:gd name="T0" fmla="*/ 0 w 53"/>
                <a:gd name="T1" fmla="*/ 47 h 56"/>
                <a:gd name="T2" fmla="*/ 53 w 53"/>
                <a:gd name="T3" fmla="*/ 0 h 56"/>
                <a:gd name="T4" fmla="*/ 53 w 53"/>
                <a:gd name="T5" fmla="*/ 23 h 56"/>
                <a:gd name="T6" fmla="*/ 17 w 53"/>
                <a:gd name="T7" fmla="*/ 56 h 56"/>
                <a:gd name="T8" fmla="*/ 0 w 53"/>
                <a:gd name="T9" fmla="*/ 47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56">
                  <a:moveTo>
                    <a:pt x="0" y="47"/>
                  </a:moveTo>
                  <a:lnTo>
                    <a:pt x="53" y="0"/>
                  </a:lnTo>
                  <a:lnTo>
                    <a:pt x="53" y="23"/>
                  </a:lnTo>
                  <a:lnTo>
                    <a:pt x="17" y="56"/>
                  </a:lnTo>
                  <a:lnTo>
                    <a:pt x="0" y="47"/>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78">
              <a:extLst>
                <a:ext uri="{FF2B5EF4-FFF2-40B4-BE49-F238E27FC236}">
                  <a16:creationId xmlns:a16="http://schemas.microsoft.com/office/drawing/2014/main" id="{06D87729-E467-4732-A423-409DF05E3844}"/>
                </a:ext>
              </a:extLst>
            </p:cNvPr>
            <p:cNvSpPr>
              <a:spLocks/>
            </p:cNvSpPr>
            <p:nvPr/>
          </p:nvSpPr>
          <p:spPr bwMode="auto">
            <a:xfrm>
              <a:off x="4911" y="3024"/>
              <a:ext cx="53" cy="56"/>
            </a:xfrm>
            <a:custGeom>
              <a:avLst/>
              <a:gdLst>
                <a:gd name="T0" fmla="*/ 0 w 53"/>
                <a:gd name="T1" fmla="*/ 48 h 56"/>
                <a:gd name="T2" fmla="*/ 0 w 53"/>
                <a:gd name="T3" fmla="*/ 56 h 56"/>
                <a:gd name="T4" fmla="*/ 53 w 53"/>
                <a:gd name="T5" fmla="*/ 9 h 56"/>
                <a:gd name="T6" fmla="*/ 53 w 53"/>
                <a:gd name="T7" fmla="*/ 0 h 56"/>
                <a:gd name="T8" fmla="*/ 0 w 53"/>
                <a:gd name="T9" fmla="*/ 48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56">
                  <a:moveTo>
                    <a:pt x="0" y="48"/>
                  </a:moveTo>
                  <a:lnTo>
                    <a:pt x="0" y="56"/>
                  </a:lnTo>
                  <a:lnTo>
                    <a:pt x="53" y="9"/>
                  </a:lnTo>
                  <a:lnTo>
                    <a:pt x="53" y="0"/>
                  </a:lnTo>
                  <a:lnTo>
                    <a:pt x="0" y="48"/>
                  </a:lnTo>
                  <a:close/>
                </a:path>
              </a:pathLst>
            </a:custGeom>
            <a:solidFill>
              <a:srgbClr val="0027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79">
              <a:extLst>
                <a:ext uri="{FF2B5EF4-FFF2-40B4-BE49-F238E27FC236}">
                  <a16:creationId xmlns:a16="http://schemas.microsoft.com/office/drawing/2014/main" id="{66B50F4F-6AF2-42A9-8D06-3A82DF61C91D}"/>
                </a:ext>
              </a:extLst>
            </p:cNvPr>
            <p:cNvSpPr>
              <a:spLocks/>
            </p:cNvSpPr>
            <p:nvPr/>
          </p:nvSpPr>
          <p:spPr bwMode="auto">
            <a:xfrm>
              <a:off x="4930" y="2931"/>
              <a:ext cx="34" cy="125"/>
            </a:xfrm>
            <a:custGeom>
              <a:avLst/>
              <a:gdLst>
                <a:gd name="T0" fmla="*/ 0 w 34"/>
                <a:gd name="T1" fmla="*/ 125 h 125"/>
                <a:gd name="T2" fmla="*/ 0 w 34"/>
                <a:gd name="T3" fmla="*/ 31 h 125"/>
                <a:gd name="T4" fmla="*/ 34 w 34"/>
                <a:gd name="T5" fmla="*/ 0 h 125"/>
                <a:gd name="T6" fmla="*/ 34 w 34"/>
                <a:gd name="T7" fmla="*/ 93 h 125"/>
                <a:gd name="T8" fmla="*/ 0 w 34"/>
                <a:gd name="T9" fmla="*/ 125 h 1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125">
                  <a:moveTo>
                    <a:pt x="0" y="125"/>
                  </a:moveTo>
                  <a:lnTo>
                    <a:pt x="0" y="31"/>
                  </a:lnTo>
                  <a:lnTo>
                    <a:pt x="34" y="0"/>
                  </a:lnTo>
                  <a:lnTo>
                    <a:pt x="34" y="93"/>
                  </a:lnTo>
                  <a:lnTo>
                    <a:pt x="0" y="125"/>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80">
              <a:extLst>
                <a:ext uri="{FF2B5EF4-FFF2-40B4-BE49-F238E27FC236}">
                  <a16:creationId xmlns:a16="http://schemas.microsoft.com/office/drawing/2014/main" id="{91D11BA0-2032-4BDC-8304-C2E1E8E4129B}"/>
                </a:ext>
              </a:extLst>
            </p:cNvPr>
            <p:cNvSpPr>
              <a:spLocks/>
            </p:cNvSpPr>
            <p:nvPr/>
          </p:nvSpPr>
          <p:spPr bwMode="auto">
            <a:xfrm>
              <a:off x="4911" y="2954"/>
              <a:ext cx="17" cy="126"/>
            </a:xfrm>
            <a:custGeom>
              <a:avLst/>
              <a:gdLst>
                <a:gd name="T0" fmla="*/ 0 w 17"/>
                <a:gd name="T1" fmla="*/ 0 h 126"/>
                <a:gd name="T2" fmla="*/ 0 w 17"/>
                <a:gd name="T3" fmla="*/ 126 h 126"/>
                <a:gd name="T4" fmla="*/ 17 w 17"/>
                <a:gd name="T5" fmla="*/ 103 h 126"/>
                <a:gd name="T6" fmla="*/ 17 w 17"/>
                <a:gd name="T7" fmla="*/ 6 h 126"/>
                <a:gd name="T8" fmla="*/ 0 w 17"/>
                <a:gd name="T9" fmla="*/ 0 h 1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26">
                  <a:moveTo>
                    <a:pt x="0" y="0"/>
                  </a:moveTo>
                  <a:lnTo>
                    <a:pt x="0" y="126"/>
                  </a:lnTo>
                  <a:lnTo>
                    <a:pt x="17" y="103"/>
                  </a:lnTo>
                  <a:lnTo>
                    <a:pt x="17" y="6"/>
                  </a:lnTo>
                  <a:lnTo>
                    <a:pt x="0" y="0"/>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 name="Freeform 81">
              <a:extLst>
                <a:ext uri="{FF2B5EF4-FFF2-40B4-BE49-F238E27FC236}">
                  <a16:creationId xmlns:a16="http://schemas.microsoft.com/office/drawing/2014/main" id="{125B915D-E9E1-4948-99BA-6E0ACB3AA77D}"/>
                </a:ext>
              </a:extLst>
            </p:cNvPr>
            <p:cNvSpPr>
              <a:spLocks/>
            </p:cNvSpPr>
            <p:nvPr/>
          </p:nvSpPr>
          <p:spPr bwMode="auto">
            <a:xfrm>
              <a:off x="4911" y="2907"/>
              <a:ext cx="53" cy="53"/>
            </a:xfrm>
            <a:custGeom>
              <a:avLst/>
              <a:gdLst>
                <a:gd name="T0" fmla="*/ 0 w 53"/>
                <a:gd name="T1" fmla="*/ 47 h 53"/>
                <a:gd name="T2" fmla="*/ 53 w 53"/>
                <a:gd name="T3" fmla="*/ 0 h 53"/>
                <a:gd name="T4" fmla="*/ 53 w 53"/>
                <a:gd name="T5" fmla="*/ 24 h 53"/>
                <a:gd name="T6" fmla="*/ 17 w 53"/>
                <a:gd name="T7" fmla="*/ 53 h 53"/>
                <a:gd name="T8" fmla="*/ 0 w 53"/>
                <a:gd name="T9" fmla="*/ 47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53">
                  <a:moveTo>
                    <a:pt x="0" y="47"/>
                  </a:moveTo>
                  <a:lnTo>
                    <a:pt x="53" y="0"/>
                  </a:lnTo>
                  <a:lnTo>
                    <a:pt x="53" y="24"/>
                  </a:lnTo>
                  <a:lnTo>
                    <a:pt x="17" y="53"/>
                  </a:lnTo>
                  <a:lnTo>
                    <a:pt x="0" y="47"/>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82">
              <a:extLst>
                <a:ext uri="{FF2B5EF4-FFF2-40B4-BE49-F238E27FC236}">
                  <a16:creationId xmlns:a16="http://schemas.microsoft.com/office/drawing/2014/main" id="{65958E47-AC76-4FAC-B340-8E8F3F12BE74}"/>
                </a:ext>
              </a:extLst>
            </p:cNvPr>
            <p:cNvSpPr>
              <a:spLocks/>
            </p:cNvSpPr>
            <p:nvPr/>
          </p:nvSpPr>
          <p:spPr bwMode="auto">
            <a:xfrm>
              <a:off x="4911" y="3151"/>
              <a:ext cx="53" cy="56"/>
            </a:xfrm>
            <a:custGeom>
              <a:avLst/>
              <a:gdLst>
                <a:gd name="T0" fmla="*/ 0 w 53"/>
                <a:gd name="T1" fmla="*/ 48 h 56"/>
                <a:gd name="T2" fmla="*/ 0 w 53"/>
                <a:gd name="T3" fmla="*/ 56 h 56"/>
                <a:gd name="T4" fmla="*/ 53 w 53"/>
                <a:gd name="T5" fmla="*/ 8 h 56"/>
                <a:gd name="T6" fmla="*/ 53 w 53"/>
                <a:gd name="T7" fmla="*/ 0 h 56"/>
                <a:gd name="T8" fmla="*/ 0 w 53"/>
                <a:gd name="T9" fmla="*/ 48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56">
                  <a:moveTo>
                    <a:pt x="0" y="48"/>
                  </a:moveTo>
                  <a:lnTo>
                    <a:pt x="0" y="56"/>
                  </a:lnTo>
                  <a:lnTo>
                    <a:pt x="53" y="8"/>
                  </a:lnTo>
                  <a:lnTo>
                    <a:pt x="53" y="0"/>
                  </a:lnTo>
                  <a:lnTo>
                    <a:pt x="0"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83">
              <a:extLst>
                <a:ext uri="{FF2B5EF4-FFF2-40B4-BE49-F238E27FC236}">
                  <a16:creationId xmlns:a16="http://schemas.microsoft.com/office/drawing/2014/main" id="{1FB37AE2-F2DF-425A-BC9E-A3F2081FBFD0}"/>
                </a:ext>
              </a:extLst>
            </p:cNvPr>
            <p:cNvSpPr>
              <a:spLocks/>
            </p:cNvSpPr>
            <p:nvPr/>
          </p:nvSpPr>
          <p:spPr bwMode="auto">
            <a:xfrm>
              <a:off x="4930" y="3057"/>
              <a:ext cx="34" cy="127"/>
            </a:xfrm>
            <a:custGeom>
              <a:avLst/>
              <a:gdLst>
                <a:gd name="T0" fmla="*/ 0 w 34"/>
                <a:gd name="T1" fmla="*/ 127 h 127"/>
                <a:gd name="T2" fmla="*/ 0 w 34"/>
                <a:gd name="T3" fmla="*/ 31 h 127"/>
                <a:gd name="T4" fmla="*/ 34 w 34"/>
                <a:gd name="T5" fmla="*/ 0 h 127"/>
                <a:gd name="T6" fmla="*/ 34 w 34"/>
                <a:gd name="T7" fmla="*/ 94 h 127"/>
                <a:gd name="T8" fmla="*/ 0 w 34"/>
                <a:gd name="T9" fmla="*/ 127 h 1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127">
                  <a:moveTo>
                    <a:pt x="0" y="127"/>
                  </a:moveTo>
                  <a:lnTo>
                    <a:pt x="0" y="31"/>
                  </a:lnTo>
                  <a:lnTo>
                    <a:pt x="34" y="0"/>
                  </a:lnTo>
                  <a:lnTo>
                    <a:pt x="34" y="94"/>
                  </a:lnTo>
                  <a:lnTo>
                    <a:pt x="0" y="127"/>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 name="Freeform 84">
              <a:extLst>
                <a:ext uri="{FF2B5EF4-FFF2-40B4-BE49-F238E27FC236}">
                  <a16:creationId xmlns:a16="http://schemas.microsoft.com/office/drawing/2014/main" id="{5AA8B91B-F622-45BD-B466-3B0A60A75BFE}"/>
                </a:ext>
              </a:extLst>
            </p:cNvPr>
            <p:cNvSpPr>
              <a:spLocks/>
            </p:cNvSpPr>
            <p:nvPr/>
          </p:nvSpPr>
          <p:spPr bwMode="auto">
            <a:xfrm>
              <a:off x="4911" y="3082"/>
              <a:ext cx="17" cy="125"/>
            </a:xfrm>
            <a:custGeom>
              <a:avLst/>
              <a:gdLst>
                <a:gd name="T0" fmla="*/ 0 w 17"/>
                <a:gd name="T1" fmla="*/ 0 h 125"/>
                <a:gd name="T2" fmla="*/ 0 w 17"/>
                <a:gd name="T3" fmla="*/ 125 h 125"/>
                <a:gd name="T4" fmla="*/ 17 w 17"/>
                <a:gd name="T5" fmla="*/ 100 h 125"/>
                <a:gd name="T6" fmla="*/ 17 w 17"/>
                <a:gd name="T7" fmla="*/ 6 h 125"/>
                <a:gd name="T8" fmla="*/ 0 w 17"/>
                <a:gd name="T9" fmla="*/ 0 h 1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25">
                  <a:moveTo>
                    <a:pt x="0" y="0"/>
                  </a:moveTo>
                  <a:lnTo>
                    <a:pt x="0" y="125"/>
                  </a:lnTo>
                  <a:lnTo>
                    <a:pt x="17" y="100"/>
                  </a:lnTo>
                  <a:lnTo>
                    <a:pt x="17" y="6"/>
                  </a:lnTo>
                  <a:lnTo>
                    <a:pt x="0" y="0"/>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 name="Freeform 85">
              <a:extLst>
                <a:ext uri="{FF2B5EF4-FFF2-40B4-BE49-F238E27FC236}">
                  <a16:creationId xmlns:a16="http://schemas.microsoft.com/office/drawing/2014/main" id="{160D9A15-56E9-49B3-B428-8A104CFD6FF8}"/>
                </a:ext>
              </a:extLst>
            </p:cNvPr>
            <p:cNvSpPr>
              <a:spLocks/>
            </p:cNvSpPr>
            <p:nvPr/>
          </p:nvSpPr>
          <p:spPr bwMode="auto">
            <a:xfrm>
              <a:off x="4911" y="3033"/>
              <a:ext cx="53" cy="55"/>
            </a:xfrm>
            <a:custGeom>
              <a:avLst/>
              <a:gdLst>
                <a:gd name="T0" fmla="*/ 0 w 53"/>
                <a:gd name="T1" fmla="*/ 47 h 55"/>
                <a:gd name="T2" fmla="*/ 53 w 53"/>
                <a:gd name="T3" fmla="*/ 0 h 55"/>
                <a:gd name="T4" fmla="*/ 53 w 53"/>
                <a:gd name="T5" fmla="*/ 24 h 55"/>
                <a:gd name="T6" fmla="*/ 17 w 53"/>
                <a:gd name="T7" fmla="*/ 55 h 55"/>
                <a:gd name="T8" fmla="*/ 0 w 53"/>
                <a:gd name="T9" fmla="*/ 47 h 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55">
                  <a:moveTo>
                    <a:pt x="0" y="47"/>
                  </a:moveTo>
                  <a:lnTo>
                    <a:pt x="53" y="0"/>
                  </a:lnTo>
                  <a:lnTo>
                    <a:pt x="53" y="24"/>
                  </a:lnTo>
                  <a:lnTo>
                    <a:pt x="17" y="55"/>
                  </a:lnTo>
                  <a:lnTo>
                    <a:pt x="0" y="47"/>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86">
              <a:extLst>
                <a:ext uri="{FF2B5EF4-FFF2-40B4-BE49-F238E27FC236}">
                  <a16:creationId xmlns:a16="http://schemas.microsoft.com/office/drawing/2014/main" id="{B0950982-CDE9-4CED-B403-5D3E00D4D248}"/>
                </a:ext>
              </a:extLst>
            </p:cNvPr>
            <p:cNvSpPr>
              <a:spLocks/>
            </p:cNvSpPr>
            <p:nvPr/>
          </p:nvSpPr>
          <p:spPr bwMode="auto">
            <a:xfrm>
              <a:off x="4553" y="2876"/>
              <a:ext cx="140" cy="31"/>
            </a:xfrm>
            <a:custGeom>
              <a:avLst/>
              <a:gdLst>
                <a:gd name="T0" fmla="*/ 0 w 140"/>
                <a:gd name="T1" fmla="*/ 31 h 31"/>
                <a:gd name="T2" fmla="*/ 105 w 140"/>
                <a:gd name="T3" fmla="*/ 31 h 31"/>
                <a:gd name="T4" fmla="*/ 140 w 140"/>
                <a:gd name="T5" fmla="*/ 0 h 31"/>
                <a:gd name="T6" fmla="*/ 35 w 140"/>
                <a:gd name="T7" fmla="*/ 0 h 31"/>
                <a:gd name="T8" fmla="*/ 0 w 140"/>
                <a:gd name="T9" fmla="*/ 31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0" h="31">
                  <a:moveTo>
                    <a:pt x="0" y="31"/>
                  </a:moveTo>
                  <a:lnTo>
                    <a:pt x="105" y="31"/>
                  </a:lnTo>
                  <a:lnTo>
                    <a:pt x="140" y="0"/>
                  </a:lnTo>
                  <a:lnTo>
                    <a:pt x="35" y="0"/>
                  </a:lnTo>
                  <a:lnTo>
                    <a:pt x="0" y="31"/>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 name="Freeform 87">
              <a:extLst>
                <a:ext uri="{FF2B5EF4-FFF2-40B4-BE49-F238E27FC236}">
                  <a16:creationId xmlns:a16="http://schemas.microsoft.com/office/drawing/2014/main" id="{577E3469-C2DF-40C8-980D-3FEFCBA7FAD1}"/>
                </a:ext>
              </a:extLst>
            </p:cNvPr>
            <p:cNvSpPr>
              <a:spLocks/>
            </p:cNvSpPr>
            <p:nvPr/>
          </p:nvSpPr>
          <p:spPr bwMode="auto">
            <a:xfrm>
              <a:off x="4527" y="2876"/>
              <a:ext cx="59" cy="46"/>
            </a:xfrm>
            <a:custGeom>
              <a:avLst/>
              <a:gdLst>
                <a:gd name="T0" fmla="*/ 0 w 59"/>
                <a:gd name="T1" fmla="*/ 46 h 46"/>
                <a:gd name="T2" fmla="*/ 24 w 59"/>
                <a:gd name="T3" fmla="*/ 31 h 46"/>
                <a:gd name="T4" fmla="*/ 59 w 59"/>
                <a:gd name="T5" fmla="*/ 0 h 46"/>
                <a:gd name="T6" fmla="*/ 52 w 59"/>
                <a:gd name="T7" fmla="*/ 0 h 46"/>
                <a:gd name="T8" fmla="*/ 0 w 59"/>
                <a:gd name="T9" fmla="*/ 46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9" h="46">
                  <a:moveTo>
                    <a:pt x="0" y="46"/>
                  </a:moveTo>
                  <a:lnTo>
                    <a:pt x="24" y="31"/>
                  </a:lnTo>
                  <a:lnTo>
                    <a:pt x="59" y="0"/>
                  </a:lnTo>
                  <a:lnTo>
                    <a:pt x="52" y="0"/>
                  </a:lnTo>
                  <a:lnTo>
                    <a:pt x="0" y="46"/>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 name="Freeform 88">
              <a:extLst>
                <a:ext uri="{FF2B5EF4-FFF2-40B4-BE49-F238E27FC236}">
                  <a16:creationId xmlns:a16="http://schemas.microsoft.com/office/drawing/2014/main" id="{B8655042-64B6-4FE8-95B3-9B616D87D9FE}"/>
                </a:ext>
              </a:extLst>
            </p:cNvPr>
            <p:cNvSpPr>
              <a:spLocks/>
            </p:cNvSpPr>
            <p:nvPr/>
          </p:nvSpPr>
          <p:spPr bwMode="auto">
            <a:xfrm>
              <a:off x="4658" y="2876"/>
              <a:ext cx="61" cy="46"/>
            </a:xfrm>
            <a:custGeom>
              <a:avLst/>
              <a:gdLst>
                <a:gd name="T0" fmla="*/ 8 w 61"/>
                <a:gd name="T1" fmla="*/ 46 h 46"/>
                <a:gd name="T2" fmla="*/ 0 w 61"/>
                <a:gd name="T3" fmla="*/ 31 h 46"/>
                <a:gd name="T4" fmla="*/ 35 w 61"/>
                <a:gd name="T5" fmla="*/ 0 h 46"/>
                <a:gd name="T6" fmla="*/ 61 w 61"/>
                <a:gd name="T7" fmla="*/ 0 h 46"/>
                <a:gd name="T8" fmla="*/ 8 w 61"/>
                <a:gd name="T9" fmla="*/ 46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 h="46">
                  <a:moveTo>
                    <a:pt x="8" y="46"/>
                  </a:moveTo>
                  <a:lnTo>
                    <a:pt x="0" y="31"/>
                  </a:lnTo>
                  <a:lnTo>
                    <a:pt x="35" y="0"/>
                  </a:lnTo>
                  <a:lnTo>
                    <a:pt x="61" y="0"/>
                  </a:lnTo>
                  <a:lnTo>
                    <a:pt x="8" y="46"/>
                  </a:lnTo>
                  <a:close/>
                </a:path>
              </a:pathLst>
            </a:custGeom>
            <a:solidFill>
              <a:srgbClr val="336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 name="Freeform 89">
              <a:extLst>
                <a:ext uri="{FF2B5EF4-FFF2-40B4-BE49-F238E27FC236}">
                  <a16:creationId xmlns:a16="http://schemas.microsoft.com/office/drawing/2014/main" id="{681806DF-8BE9-4DEB-8DEA-38774F51B9B7}"/>
                </a:ext>
              </a:extLst>
            </p:cNvPr>
            <p:cNvSpPr>
              <a:spLocks/>
            </p:cNvSpPr>
            <p:nvPr/>
          </p:nvSpPr>
          <p:spPr bwMode="auto">
            <a:xfrm>
              <a:off x="4527" y="2907"/>
              <a:ext cx="139" cy="15"/>
            </a:xfrm>
            <a:custGeom>
              <a:avLst/>
              <a:gdLst>
                <a:gd name="T0" fmla="*/ 0 w 139"/>
                <a:gd name="T1" fmla="*/ 15 h 15"/>
                <a:gd name="T2" fmla="*/ 26 w 139"/>
                <a:gd name="T3" fmla="*/ 0 h 15"/>
                <a:gd name="T4" fmla="*/ 130 w 139"/>
                <a:gd name="T5" fmla="*/ 0 h 15"/>
                <a:gd name="T6" fmla="*/ 139 w 139"/>
                <a:gd name="T7" fmla="*/ 15 h 15"/>
                <a:gd name="T8" fmla="*/ 0 w 139"/>
                <a:gd name="T9" fmla="*/ 15 h 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9" h="15">
                  <a:moveTo>
                    <a:pt x="0" y="15"/>
                  </a:moveTo>
                  <a:lnTo>
                    <a:pt x="26" y="0"/>
                  </a:lnTo>
                  <a:lnTo>
                    <a:pt x="130" y="0"/>
                  </a:lnTo>
                  <a:lnTo>
                    <a:pt x="139" y="15"/>
                  </a:lnTo>
                  <a:lnTo>
                    <a:pt x="0" y="15"/>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 name="Freeform 90">
              <a:extLst>
                <a:ext uri="{FF2B5EF4-FFF2-40B4-BE49-F238E27FC236}">
                  <a16:creationId xmlns:a16="http://schemas.microsoft.com/office/drawing/2014/main" id="{66D05DB0-D845-49FC-B13F-FD888BF81003}"/>
                </a:ext>
              </a:extLst>
            </p:cNvPr>
            <p:cNvSpPr>
              <a:spLocks/>
            </p:cNvSpPr>
            <p:nvPr/>
          </p:nvSpPr>
          <p:spPr bwMode="auto">
            <a:xfrm>
              <a:off x="4413" y="2876"/>
              <a:ext cx="140" cy="31"/>
            </a:xfrm>
            <a:custGeom>
              <a:avLst/>
              <a:gdLst>
                <a:gd name="T0" fmla="*/ 0 w 140"/>
                <a:gd name="T1" fmla="*/ 31 h 31"/>
                <a:gd name="T2" fmla="*/ 105 w 140"/>
                <a:gd name="T3" fmla="*/ 31 h 31"/>
                <a:gd name="T4" fmla="*/ 140 w 140"/>
                <a:gd name="T5" fmla="*/ 0 h 31"/>
                <a:gd name="T6" fmla="*/ 34 w 140"/>
                <a:gd name="T7" fmla="*/ 0 h 31"/>
                <a:gd name="T8" fmla="*/ 0 w 140"/>
                <a:gd name="T9" fmla="*/ 31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0" h="31">
                  <a:moveTo>
                    <a:pt x="0" y="31"/>
                  </a:moveTo>
                  <a:lnTo>
                    <a:pt x="105" y="31"/>
                  </a:lnTo>
                  <a:lnTo>
                    <a:pt x="140" y="0"/>
                  </a:lnTo>
                  <a:lnTo>
                    <a:pt x="34" y="0"/>
                  </a:lnTo>
                  <a:lnTo>
                    <a:pt x="0" y="31"/>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 name="Freeform 91">
              <a:extLst>
                <a:ext uri="{FF2B5EF4-FFF2-40B4-BE49-F238E27FC236}">
                  <a16:creationId xmlns:a16="http://schemas.microsoft.com/office/drawing/2014/main" id="{2DCFD172-2404-4B45-98B1-F9B769CB730F}"/>
                </a:ext>
              </a:extLst>
            </p:cNvPr>
            <p:cNvSpPr>
              <a:spLocks/>
            </p:cNvSpPr>
            <p:nvPr/>
          </p:nvSpPr>
          <p:spPr bwMode="auto">
            <a:xfrm>
              <a:off x="4387" y="2876"/>
              <a:ext cx="60" cy="46"/>
            </a:xfrm>
            <a:custGeom>
              <a:avLst/>
              <a:gdLst>
                <a:gd name="T0" fmla="*/ 0 w 60"/>
                <a:gd name="T1" fmla="*/ 46 h 46"/>
                <a:gd name="T2" fmla="*/ 26 w 60"/>
                <a:gd name="T3" fmla="*/ 31 h 46"/>
                <a:gd name="T4" fmla="*/ 60 w 60"/>
                <a:gd name="T5" fmla="*/ 0 h 46"/>
                <a:gd name="T6" fmla="*/ 51 w 60"/>
                <a:gd name="T7" fmla="*/ 0 h 46"/>
                <a:gd name="T8" fmla="*/ 0 w 60"/>
                <a:gd name="T9" fmla="*/ 46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46">
                  <a:moveTo>
                    <a:pt x="0" y="46"/>
                  </a:moveTo>
                  <a:lnTo>
                    <a:pt x="26" y="31"/>
                  </a:lnTo>
                  <a:lnTo>
                    <a:pt x="60" y="0"/>
                  </a:lnTo>
                  <a:lnTo>
                    <a:pt x="51" y="0"/>
                  </a:lnTo>
                  <a:lnTo>
                    <a:pt x="0" y="46"/>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 name="Freeform 92">
              <a:extLst>
                <a:ext uri="{FF2B5EF4-FFF2-40B4-BE49-F238E27FC236}">
                  <a16:creationId xmlns:a16="http://schemas.microsoft.com/office/drawing/2014/main" id="{789D5269-24FC-488E-B0D5-BAB94ADBF86A}"/>
                </a:ext>
              </a:extLst>
            </p:cNvPr>
            <p:cNvSpPr>
              <a:spLocks/>
            </p:cNvSpPr>
            <p:nvPr/>
          </p:nvSpPr>
          <p:spPr bwMode="auto">
            <a:xfrm>
              <a:off x="4518" y="2876"/>
              <a:ext cx="61" cy="46"/>
            </a:xfrm>
            <a:custGeom>
              <a:avLst/>
              <a:gdLst>
                <a:gd name="T0" fmla="*/ 8 w 61"/>
                <a:gd name="T1" fmla="*/ 46 h 46"/>
                <a:gd name="T2" fmla="*/ 0 w 61"/>
                <a:gd name="T3" fmla="*/ 31 h 46"/>
                <a:gd name="T4" fmla="*/ 35 w 61"/>
                <a:gd name="T5" fmla="*/ 0 h 46"/>
                <a:gd name="T6" fmla="*/ 61 w 61"/>
                <a:gd name="T7" fmla="*/ 0 h 46"/>
                <a:gd name="T8" fmla="*/ 8 w 61"/>
                <a:gd name="T9" fmla="*/ 46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 h="46">
                  <a:moveTo>
                    <a:pt x="8" y="46"/>
                  </a:moveTo>
                  <a:lnTo>
                    <a:pt x="0" y="31"/>
                  </a:lnTo>
                  <a:lnTo>
                    <a:pt x="35" y="0"/>
                  </a:lnTo>
                  <a:lnTo>
                    <a:pt x="61" y="0"/>
                  </a:lnTo>
                  <a:lnTo>
                    <a:pt x="8" y="46"/>
                  </a:lnTo>
                  <a:close/>
                </a:path>
              </a:pathLst>
            </a:custGeom>
            <a:solidFill>
              <a:srgbClr val="336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 name="Freeform 93">
              <a:extLst>
                <a:ext uri="{FF2B5EF4-FFF2-40B4-BE49-F238E27FC236}">
                  <a16:creationId xmlns:a16="http://schemas.microsoft.com/office/drawing/2014/main" id="{B04B424A-6374-4DFE-AAE6-8FFFA02448C4}"/>
                </a:ext>
              </a:extLst>
            </p:cNvPr>
            <p:cNvSpPr>
              <a:spLocks/>
            </p:cNvSpPr>
            <p:nvPr/>
          </p:nvSpPr>
          <p:spPr bwMode="auto">
            <a:xfrm>
              <a:off x="4387" y="2907"/>
              <a:ext cx="139" cy="15"/>
            </a:xfrm>
            <a:custGeom>
              <a:avLst/>
              <a:gdLst>
                <a:gd name="T0" fmla="*/ 0 w 139"/>
                <a:gd name="T1" fmla="*/ 15 h 15"/>
                <a:gd name="T2" fmla="*/ 26 w 139"/>
                <a:gd name="T3" fmla="*/ 0 h 15"/>
                <a:gd name="T4" fmla="*/ 130 w 139"/>
                <a:gd name="T5" fmla="*/ 0 h 15"/>
                <a:gd name="T6" fmla="*/ 139 w 139"/>
                <a:gd name="T7" fmla="*/ 15 h 15"/>
                <a:gd name="T8" fmla="*/ 0 w 139"/>
                <a:gd name="T9" fmla="*/ 15 h 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9" h="15">
                  <a:moveTo>
                    <a:pt x="0" y="15"/>
                  </a:moveTo>
                  <a:lnTo>
                    <a:pt x="26" y="0"/>
                  </a:lnTo>
                  <a:lnTo>
                    <a:pt x="130" y="0"/>
                  </a:lnTo>
                  <a:lnTo>
                    <a:pt x="139" y="15"/>
                  </a:lnTo>
                  <a:lnTo>
                    <a:pt x="0" y="15"/>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 name="Freeform 94">
              <a:extLst>
                <a:ext uri="{FF2B5EF4-FFF2-40B4-BE49-F238E27FC236}">
                  <a16:creationId xmlns:a16="http://schemas.microsoft.com/office/drawing/2014/main" id="{01DBBFB6-686F-486D-929D-A60175D426E1}"/>
                </a:ext>
              </a:extLst>
            </p:cNvPr>
            <p:cNvSpPr>
              <a:spLocks/>
            </p:cNvSpPr>
            <p:nvPr/>
          </p:nvSpPr>
          <p:spPr bwMode="auto">
            <a:xfrm>
              <a:off x="4746" y="2828"/>
              <a:ext cx="140" cy="30"/>
            </a:xfrm>
            <a:custGeom>
              <a:avLst/>
              <a:gdLst>
                <a:gd name="T0" fmla="*/ 0 w 140"/>
                <a:gd name="T1" fmla="*/ 30 h 30"/>
                <a:gd name="T2" fmla="*/ 105 w 140"/>
                <a:gd name="T3" fmla="*/ 30 h 30"/>
                <a:gd name="T4" fmla="*/ 140 w 140"/>
                <a:gd name="T5" fmla="*/ 0 h 30"/>
                <a:gd name="T6" fmla="*/ 34 w 140"/>
                <a:gd name="T7" fmla="*/ 0 h 30"/>
                <a:gd name="T8" fmla="*/ 0 w 140"/>
                <a:gd name="T9" fmla="*/ 3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0" h="30">
                  <a:moveTo>
                    <a:pt x="0" y="30"/>
                  </a:moveTo>
                  <a:lnTo>
                    <a:pt x="105" y="30"/>
                  </a:lnTo>
                  <a:lnTo>
                    <a:pt x="140" y="0"/>
                  </a:lnTo>
                  <a:lnTo>
                    <a:pt x="34" y="0"/>
                  </a:lnTo>
                  <a:lnTo>
                    <a:pt x="0" y="30"/>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 name="Freeform 95">
              <a:extLst>
                <a:ext uri="{FF2B5EF4-FFF2-40B4-BE49-F238E27FC236}">
                  <a16:creationId xmlns:a16="http://schemas.microsoft.com/office/drawing/2014/main" id="{3F0D10BB-ED17-45FD-86FB-027E0CBAFD67}"/>
                </a:ext>
              </a:extLst>
            </p:cNvPr>
            <p:cNvSpPr>
              <a:spLocks/>
            </p:cNvSpPr>
            <p:nvPr/>
          </p:nvSpPr>
          <p:spPr bwMode="auto">
            <a:xfrm>
              <a:off x="4720" y="2828"/>
              <a:ext cx="59" cy="47"/>
            </a:xfrm>
            <a:custGeom>
              <a:avLst/>
              <a:gdLst>
                <a:gd name="T0" fmla="*/ 0 w 59"/>
                <a:gd name="T1" fmla="*/ 47 h 47"/>
                <a:gd name="T2" fmla="*/ 24 w 59"/>
                <a:gd name="T3" fmla="*/ 32 h 47"/>
                <a:gd name="T4" fmla="*/ 59 w 59"/>
                <a:gd name="T5" fmla="*/ 0 h 47"/>
                <a:gd name="T6" fmla="*/ 51 w 59"/>
                <a:gd name="T7" fmla="*/ 0 h 47"/>
                <a:gd name="T8" fmla="*/ 0 w 59"/>
                <a:gd name="T9" fmla="*/ 47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9" h="47">
                  <a:moveTo>
                    <a:pt x="0" y="47"/>
                  </a:moveTo>
                  <a:lnTo>
                    <a:pt x="24" y="32"/>
                  </a:lnTo>
                  <a:lnTo>
                    <a:pt x="59" y="0"/>
                  </a:lnTo>
                  <a:lnTo>
                    <a:pt x="51" y="0"/>
                  </a:lnTo>
                  <a:lnTo>
                    <a:pt x="0" y="47"/>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 name="Freeform 96">
              <a:extLst>
                <a:ext uri="{FF2B5EF4-FFF2-40B4-BE49-F238E27FC236}">
                  <a16:creationId xmlns:a16="http://schemas.microsoft.com/office/drawing/2014/main" id="{D3F6C276-A3D3-4C94-BB5E-546D0BCA364F}"/>
                </a:ext>
              </a:extLst>
            </p:cNvPr>
            <p:cNvSpPr>
              <a:spLocks/>
            </p:cNvSpPr>
            <p:nvPr/>
          </p:nvSpPr>
          <p:spPr bwMode="auto">
            <a:xfrm>
              <a:off x="4851" y="2828"/>
              <a:ext cx="60" cy="47"/>
            </a:xfrm>
            <a:custGeom>
              <a:avLst/>
              <a:gdLst>
                <a:gd name="T0" fmla="*/ 8 w 60"/>
                <a:gd name="T1" fmla="*/ 47 h 47"/>
                <a:gd name="T2" fmla="*/ 0 w 60"/>
                <a:gd name="T3" fmla="*/ 32 h 47"/>
                <a:gd name="T4" fmla="*/ 33 w 60"/>
                <a:gd name="T5" fmla="*/ 0 h 47"/>
                <a:gd name="T6" fmla="*/ 60 w 60"/>
                <a:gd name="T7" fmla="*/ 0 h 47"/>
                <a:gd name="T8" fmla="*/ 8 w 60"/>
                <a:gd name="T9" fmla="*/ 47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47">
                  <a:moveTo>
                    <a:pt x="8" y="47"/>
                  </a:moveTo>
                  <a:lnTo>
                    <a:pt x="0" y="32"/>
                  </a:lnTo>
                  <a:lnTo>
                    <a:pt x="33" y="0"/>
                  </a:lnTo>
                  <a:lnTo>
                    <a:pt x="60" y="0"/>
                  </a:lnTo>
                  <a:lnTo>
                    <a:pt x="8" y="47"/>
                  </a:lnTo>
                  <a:close/>
                </a:path>
              </a:pathLst>
            </a:custGeom>
            <a:solidFill>
              <a:srgbClr val="336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 name="Freeform 97">
              <a:extLst>
                <a:ext uri="{FF2B5EF4-FFF2-40B4-BE49-F238E27FC236}">
                  <a16:creationId xmlns:a16="http://schemas.microsoft.com/office/drawing/2014/main" id="{3F62E299-BE5F-46A6-9A18-B015196CA6CD}"/>
                </a:ext>
              </a:extLst>
            </p:cNvPr>
            <p:cNvSpPr>
              <a:spLocks/>
            </p:cNvSpPr>
            <p:nvPr/>
          </p:nvSpPr>
          <p:spPr bwMode="auto">
            <a:xfrm>
              <a:off x="4720" y="2860"/>
              <a:ext cx="139" cy="15"/>
            </a:xfrm>
            <a:custGeom>
              <a:avLst/>
              <a:gdLst>
                <a:gd name="T0" fmla="*/ 0 w 139"/>
                <a:gd name="T1" fmla="*/ 15 h 15"/>
                <a:gd name="T2" fmla="*/ 26 w 139"/>
                <a:gd name="T3" fmla="*/ 0 h 15"/>
                <a:gd name="T4" fmla="*/ 130 w 139"/>
                <a:gd name="T5" fmla="*/ 0 h 15"/>
                <a:gd name="T6" fmla="*/ 139 w 139"/>
                <a:gd name="T7" fmla="*/ 15 h 15"/>
                <a:gd name="T8" fmla="*/ 0 w 139"/>
                <a:gd name="T9" fmla="*/ 15 h 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9" h="15">
                  <a:moveTo>
                    <a:pt x="0" y="15"/>
                  </a:moveTo>
                  <a:lnTo>
                    <a:pt x="26" y="0"/>
                  </a:lnTo>
                  <a:lnTo>
                    <a:pt x="130" y="0"/>
                  </a:lnTo>
                  <a:lnTo>
                    <a:pt x="139" y="15"/>
                  </a:lnTo>
                  <a:lnTo>
                    <a:pt x="0" y="15"/>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 name="Freeform 98">
              <a:extLst>
                <a:ext uri="{FF2B5EF4-FFF2-40B4-BE49-F238E27FC236}">
                  <a16:creationId xmlns:a16="http://schemas.microsoft.com/office/drawing/2014/main" id="{605C0B4F-BCBE-44E5-89E5-E9C079BB1E25}"/>
                </a:ext>
              </a:extLst>
            </p:cNvPr>
            <p:cNvSpPr>
              <a:spLocks/>
            </p:cNvSpPr>
            <p:nvPr/>
          </p:nvSpPr>
          <p:spPr bwMode="auto">
            <a:xfrm>
              <a:off x="4606" y="2828"/>
              <a:ext cx="140" cy="30"/>
            </a:xfrm>
            <a:custGeom>
              <a:avLst/>
              <a:gdLst>
                <a:gd name="T0" fmla="*/ 0 w 140"/>
                <a:gd name="T1" fmla="*/ 30 h 30"/>
                <a:gd name="T2" fmla="*/ 104 w 140"/>
                <a:gd name="T3" fmla="*/ 30 h 30"/>
                <a:gd name="T4" fmla="*/ 140 w 140"/>
                <a:gd name="T5" fmla="*/ 0 h 30"/>
                <a:gd name="T6" fmla="*/ 34 w 140"/>
                <a:gd name="T7" fmla="*/ 0 h 30"/>
                <a:gd name="T8" fmla="*/ 0 w 140"/>
                <a:gd name="T9" fmla="*/ 3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0" h="30">
                  <a:moveTo>
                    <a:pt x="0" y="30"/>
                  </a:moveTo>
                  <a:lnTo>
                    <a:pt x="104" y="30"/>
                  </a:lnTo>
                  <a:lnTo>
                    <a:pt x="140" y="0"/>
                  </a:lnTo>
                  <a:lnTo>
                    <a:pt x="34" y="0"/>
                  </a:lnTo>
                  <a:lnTo>
                    <a:pt x="0" y="30"/>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 name="Freeform 99">
              <a:extLst>
                <a:ext uri="{FF2B5EF4-FFF2-40B4-BE49-F238E27FC236}">
                  <a16:creationId xmlns:a16="http://schemas.microsoft.com/office/drawing/2014/main" id="{04F668EB-7901-43F4-93A5-A93E46F7E0EB}"/>
                </a:ext>
              </a:extLst>
            </p:cNvPr>
            <p:cNvSpPr>
              <a:spLocks/>
            </p:cNvSpPr>
            <p:nvPr/>
          </p:nvSpPr>
          <p:spPr bwMode="auto">
            <a:xfrm>
              <a:off x="4579" y="2828"/>
              <a:ext cx="61" cy="47"/>
            </a:xfrm>
            <a:custGeom>
              <a:avLst/>
              <a:gdLst>
                <a:gd name="T0" fmla="*/ 0 w 61"/>
                <a:gd name="T1" fmla="*/ 47 h 47"/>
                <a:gd name="T2" fmla="*/ 25 w 61"/>
                <a:gd name="T3" fmla="*/ 32 h 47"/>
                <a:gd name="T4" fmla="*/ 61 w 61"/>
                <a:gd name="T5" fmla="*/ 0 h 47"/>
                <a:gd name="T6" fmla="*/ 52 w 61"/>
                <a:gd name="T7" fmla="*/ 0 h 47"/>
                <a:gd name="T8" fmla="*/ 0 w 61"/>
                <a:gd name="T9" fmla="*/ 47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 h="47">
                  <a:moveTo>
                    <a:pt x="0" y="47"/>
                  </a:moveTo>
                  <a:lnTo>
                    <a:pt x="25" y="32"/>
                  </a:lnTo>
                  <a:lnTo>
                    <a:pt x="61" y="0"/>
                  </a:lnTo>
                  <a:lnTo>
                    <a:pt x="52" y="0"/>
                  </a:lnTo>
                  <a:lnTo>
                    <a:pt x="0" y="47"/>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 name="Freeform 100">
              <a:extLst>
                <a:ext uri="{FF2B5EF4-FFF2-40B4-BE49-F238E27FC236}">
                  <a16:creationId xmlns:a16="http://schemas.microsoft.com/office/drawing/2014/main" id="{3D9F8BEA-6A09-4188-A4E0-4F9BF8361235}"/>
                </a:ext>
              </a:extLst>
            </p:cNvPr>
            <p:cNvSpPr>
              <a:spLocks/>
            </p:cNvSpPr>
            <p:nvPr/>
          </p:nvSpPr>
          <p:spPr bwMode="auto">
            <a:xfrm>
              <a:off x="4711" y="2828"/>
              <a:ext cx="60" cy="47"/>
            </a:xfrm>
            <a:custGeom>
              <a:avLst/>
              <a:gdLst>
                <a:gd name="T0" fmla="*/ 8 w 60"/>
                <a:gd name="T1" fmla="*/ 47 h 47"/>
                <a:gd name="T2" fmla="*/ 0 w 60"/>
                <a:gd name="T3" fmla="*/ 32 h 47"/>
                <a:gd name="T4" fmla="*/ 35 w 60"/>
                <a:gd name="T5" fmla="*/ 0 h 47"/>
                <a:gd name="T6" fmla="*/ 60 w 60"/>
                <a:gd name="T7" fmla="*/ 0 h 47"/>
                <a:gd name="T8" fmla="*/ 8 w 60"/>
                <a:gd name="T9" fmla="*/ 47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47">
                  <a:moveTo>
                    <a:pt x="8" y="47"/>
                  </a:moveTo>
                  <a:lnTo>
                    <a:pt x="0" y="32"/>
                  </a:lnTo>
                  <a:lnTo>
                    <a:pt x="35" y="0"/>
                  </a:lnTo>
                  <a:lnTo>
                    <a:pt x="60" y="0"/>
                  </a:lnTo>
                  <a:lnTo>
                    <a:pt x="8" y="47"/>
                  </a:lnTo>
                  <a:close/>
                </a:path>
              </a:pathLst>
            </a:custGeom>
            <a:solidFill>
              <a:srgbClr val="336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 name="Freeform 101">
              <a:extLst>
                <a:ext uri="{FF2B5EF4-FFF2-40B4-BE49-F238E27FC236}">
                  <a16:creationId xmlns:a16="http://schemas.microsoft.com/office/drawing/2014/main" id="{F3870186-D3EA-4D3E-872E-6F3F62D4CD1F}"/>
                </a:ext>
              </a:extLst>
            </p:cNvPr>
            <p:cNvSpPr>
              <a:spLocks/>
            </p:cNvSpPr>
            <p:nvPr/>
          </p:nvSpPr>
          <p:spPr bwMode="auto">
            <a:xfrm>
              <a:off x="4579" y="2860"/>
              <a:ext cx="140" cy="15"/>
            </a:xfrm>
            <a:custGeom>
              <a:avLst/>
              <a:gdLst>
                <a:gd name="T0" fmla="*/ 0 w 140"/>
                <a:gd name="T1" fmla="*/ 15 h 15"/>
                <a:gd name="T2" fmla="*/ 25 w 140"/>
                <a:gd name="T3" fmla="*/ 0 h 15"/>
                <a:gd name="T4" fmla="*/ 131 w 140"/>
                <a:gd name="T5" fmla="*/ 0 h 15"/>
                <a:gd name="T6" fmla="*/ 140 w 140"/>
                <a:gd name="T7" fmla="*/ 15 h 15"/>
                <a:gd name="T8" fmla="*/ 0 w 140"/>
                <a:gd name="T9" fmla="*/ 15 h 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0" h="15">
                  <a:moveTo>
                    <a:pt x="0" y="15"/>
                  </a:moveTo>
                  <a:lnTo>
                    <a:pt x="25" y="0"/>
                  </a:lnTo>
                  <a:lnTo>
                    <a:pt x="131" y="0"/>
                  </a:lnTo>
                  <a:lnTo>
                    <a:pt x="140" y="15"/>
                  </a:lnTo>
                  <a:lnTo>
                    <a:pt x="0" y="15"/>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 name="Freeform 102">
              <a:extLst>
                <a:ext uri="{FF2B5EF4-FFF2-40B4-BE49-F238E27FC236}">
                  <a16:creationId xmlns:a16="http://schemas.microsoft.com/office/drawing/2014/main" id="{33810074-8693-4D6B-BD90-EF636FC7D29E}"/>
                </a:ext>
              </a:extLst>
            </p:cNvPr>
            <p:cNvSpPr>
              <a:spLocks/>
            </p:cNvSpPr>
            <p:nvPr/>
          </p:nvSpPr>
          <p:spPr bwMode="auto">
            <a:xfrm>
              <a:off x="4466" y="2828"/>
              <a:ext cx="138" cy="30"/>
            </a:xfrm>
            <a:custGeom>
              <a:avLst/>
              <a:gdLst>
                <a:gd name="T0" fmla="*/ 0 w 138"/>
                <a:gd name="T1" fmla="*/ 30 h 30"/>
                <a:gd name="T2" fmla="*/ 103 w 138"/>
                <a:gd name="T3" fmla="*/ 30 h 30"/>
                <a:gd name="T4" fmla="*/ 138 w 138"/>
                <a:gd name="T5" fmla="*/ 0 h 30"/>
                <a:gd name="T6" fmla="*/ 34 w 138"/>
                <a:gd name="T7" fmla="*/ 0 h 30"/>
                <a:gd name="T8" fmla="*/ 0 w 138"/>
                <a:gd name="T9" fmla="*/ 3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30">
                  <a:moveTo>
                    <a:pt x="0" y="30"/>
                  </a:moveTo>
                  <a:lnTo>
                    <a:pt x="103" y="30"/>
                  </a:lnTo>
                  <a:lnTo>
                    <a:pt x="138" y="0"/>
                  </a:lnTo>
                  <a:lnTo>
                    <a:pt x="34" y="0"/>
                  </a:lnTo>
                  <a:lnTo>
                    <a:pt x="0" y="30"/>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 name="Freeform 103">
              <a:extLst>
                <a:ext uri="{FF2B5EF4-FFF2-40B4-BE49-F238E27FC236}">
                  <a16:creationId xmlns:a16="http://schemas.microsoft.com/office/drawing/2014/main" id="{61595FDC-9A84-4E52-B614-7802DDFC8B69}"/>
                </a:ext>
              </a:extLst>
            </p:cNvPr>
            <p:cNvSpPr>
              <a:spLocks/>
            </p:cNvSpPr>
            <p:nvPr/>
          </p:nvSpPr>
          <p:spPr bwMode="auto">
            <a:xfrm>
              <a:off x="4440" y="2828"/>
              <a:ext cx="60" cy="47"/>
            </a:xfrm>
            <a:custGeom>
              <a:avLst/>
              <a:gdLst>
                <a:gd name="T0" fmla="*/ 0 w 60"/>
                <a:gd name="T1" fmla="*/ 47 h 47"/>
                <a:gd name="T2" fmla="*/ 26 w 60"/>
                <a:gd name="T3" fmla="*/ 32 h 47"/>
                <a:gd name="T4" fmla="*/ 60 w 60"/>
                <a:gd name="T5" fmla="*/ 0 h 47"/>
                <a:gd name="T6" fmla="*/ 51 w 60"/>
                <a:gd name="T7" fmla="*/ 0 h 47"/>
                <a:gd name="T8" fmla="*/ 0 w 60"/>
                <a:gd name="T9" fmla="*/ 47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47">
                  <a:moveTo>
                    <a:pt x="0" y="47"/>
                  </a:moveTo>
                  <a:lnTo>
                    <a:pt x="26" y="32"/>
                  </a:lnTo>
                  <a:lnTo>
                    <a:pt x="60" y="0"/>
                  </a:lnTo>
                  <a:lnTo>
                    <a:pt x="51" y="0"/>
                  </a:lnTo>
                  <a:lnTo>
                    <a:pt x="0" y="47"/>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 name="Freeform 104">
              <a:extLst>
                <a:ext uri="{FF2B5EF4-FFF2-40B4-BE49-F238E27FC236}">
                  <a16:creationId xmlns:a16="http://schemas.microsoft.com/office/drawing/2014/main" id="{167BA609-4A5C-4686-9ACF-F5D8F071655E}"/>
                </a:ext>
              </a:extLst>
            </p:cNvPr>
            <p:cNvSpPr>
              <a:spLocks/>
            </p:cNvSpPr>
            <p:nvPr/>
          </p:nvSpPr>
          <p:spPr bwMode="auto">
            <a:xfrm>
              <a:off x="4571" y="2828"/>
              <a:ext cx="60" cy="47"/>
            </a:xfrm>
            <a:custGeom>
              <a:avLst/>
              <a:gdLst>
                <a:gd name="T0" fmla="*/ 8 w 60"/>
                <a:gd name="T1" fmla="*/ 47 h 47"/>
                <a:gd name="T2" fmla="*/ 0 w 60"/>
                <a:gd name="T3" fmla="*/ 32 h 47"/>
                <a:gd name="T4" fmla="*/ 35 w 60"/>
                <a:gd name="T5" fmla="*/ 0 h 47"/>
                <a:gd name="T6" fmla="*/ 60 w 60"/>
                <a:gd name="T7" fmla="*/ 0 h 47"/>
                <a:gd name="T8" fmla="*/ 8 w 60"/>
                <a:gd name="T9" fmla="*/ 47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47">
                  <a:moveTo>
                    <a:pt x="8" y="47"/>
                  </a:moveTo>
                  <a:lnTo>
                    <a:pt x="0" y="32"/>
                  </a:lnTo>
                  <a:lnTo>
                    <a:pt x="35" y="0"/>
                  </a:lnTo>
                  <a:lnTo>
                    <a:pt x="60" y="0"/>
                  </a:lnTo>
                  <a:lnTo>
                    <a:pt x="8" y="47"/>
                  </a:lnTo>
                  <a:close/>
                </a:path>
              </a:pathLst>
            </a:custGeom>
            <a:solidFill>
              <a:srgbClr val="336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 name="Freeform 105">
              <a:extLst>
                <a:ext uri="{FF2B5EF4-FFF2-40B4-BE49-F238E27FC236}">
                  <a16:creationId xmlns:a16="http://schemas.microsoft.com/office/drawing/2014/main" id="{823B7EBA-2F4F-4427-A849-844A8C359FF4}"/>
                </a:ext>
              </a:extLst>
            </p:cNvPr>
            <p:cNvSpPr>
              <a:spLocks/>
            </p:cNvSpPr>
            <p:nvPr/>
          </p:nvSpPr>
          <p:spPr bwMode="auto">
            <a:xfrm>
              <a:off x="4440" y="2860"/>
              <a:ext cx="139" cy="15"/>
            </a:xfrm>
            <a:custGeom>
              <a:avLst/>
              <a:gdLst>
                <a:gd name="T0" fmla="*/ 0 w 139"/>
                <a:gd name="T1" fmla="*/ 15 h 15"/>
                <a:gd name="T2" fmla="*/ 26 w 139"/>
                <a:gd name="T3" fmla="*/ 0 h 15"/>
                <a:gd name="T4" fmla="*/ 129 w 139"/>
                <a:gd name="T5" fmla="*/ 0 h 15"/>
                <a:gd name="T6" fmla="*/ 139 w 139"/>
                <a:gd name="T7" fmla="*/ 15 h 15"/>
                <a:gd name="T8" fmla="*/ 0 w 139"/>
                <a:gd name="T9" fmla="*/ 15 h 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9" h="15">
                  <a:moveTo>
                    <a:pt x="0" y="15"/>
                  </a:moveTo>
                  <a:lnTo>
                    <a:pt x="26" y="0"/>
                  </a:lnTo>
                  <a:lnTo>
                    <a:pt x="129" y="0"/>
                  </a:lnTo>
                  <a:lnTo>
                    <a:pt x="139" y="15"/>
                  </a:lnTo>
                  <a:lnTo>
                    <a:pt x="0" y="15"/>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 name="Freeform 106">
              <a:extLst>
                <a:ext uri="{FF2B5EF4-FFF2-40B4-BE49-F238E27FC236}">
                  <a16:creationId xmlns:a16="http://schemas.microsoft.com/office/drawing/2014/main" id="{CDAD211A-7395-4D79-B9E5-6BEA273FCBBA}"/>
                </a:ext>
              </a:extLst>
            </p:cNvPr>
            <p:cNvSpPr>
              <a:spLocks/>
            </p:cNvSpPr>
            <p:nvPr/>
          </p:nvSpPr>
          <p:spPr bwMode="auto">
            <a:xfrm>
              <a:off x="4798" y="2781"/>
              <a:ext cx="139" cy="31"/>
            </a:xfrm>
            <a:custGeom>
              <a:avLst/>
              <a:gdLst>
                <a:gd name="T0" fmla="*/ 0 w 139"/>
                <a:gd name="T1" fmla="*/ 31 h 31"/>
                <a:gd name="T2" fmla="*/ 104 w 139"/>
                <a:gd name="T3" fmla="*/ 31 h 31"/>
                <a:gd name="T4" fmla="*/ 139 w 139"/>
                <a:gd name="T5" fmla="*/ 0 h 31"/>
                <a:gd name="T6" fmla="*/ 35 w 139"/>
                <a:gd name="T7" fmla="*/ 0 h 31"/>
                <a:gd name="T8" fmla="*/ 0 w 139"/>
                <a:gd name="T9" fmla="*/ 31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9" h="31">
                  <a:moveTo>
                    <a:pt x="0" y="31"/>
                  </a:moveTo>
                  <a:lnTo>
                    <a:pt x="104" y="31"/>
                  </a:lnTo>
                  <a:lnTo>
                    <a:pt x="139" y="0"/>
                  </a:lnTo>
                  <a:lnTo>
                    <a:pt x="35" y="0"/>
                  </a:lnTo>
                  <a:lnTo>
                    <a:pt x="0" y="31"/>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 name="Freeform 107">
              <a:extLst>
                <a:ext uri="{FF2B5EF4-FFF2-40B4-BE49-F238E27FC236}">
                  <a16:creationId xmlns:a16="http://schemas.microsoft.com/office/drawing/2014/main" id="{A9EB8F7A-1D26-494F-9B94-3FAED2743479}"/>
                </a:ext>
              </a:extLst>
            </p:cNvPr>
            <p:cNvSpPr>
              <a:spLocks/>
            </p:cNvSpPr>
            <p:nvPr/>
          </p:nvSpPr>
          <p:spPr bwMode="auto">
            <a:xfrm>
              <a:off x="4773" y="2781"/>
              <a:ext cx="59" cy="47"/>
            </a:xfrm>
            <a:custGeom>
              <a:avLst/>
              <a:gdLst>
                <a:gd name="T0" fmla="*/ 0 w 59"/>
                <a:gd name="T1" fmla="*/ 47 h 47"/>
                <a:gd name="T2" fmla="*/ 24 w 59"/>
                <a:gd name="T3" fmla="*/ 31 h 47"/>
                <a:gd name="T4" fmla="*/ 59 w 59"/>
                <a:gd name="T5" fmla="*/ 0 h 47"/>
                <a:gd name="T6" fmla="*/ 51 w 59"/>
                <a:gd name="T7" fmla="*/ 0 h 47"/>
                <a:gd name="T8" fmla="*/ 0 w 59"/>
                <a:gd name="T9" fmla="*/ 47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9" h="47">
                  <a:moveTo>
                    <a:pt x="0" y="47"/>
                  </a:moveTo>
                  <a:lnTo>
                    <a:pt x="24" y="31"/>
                  </a:lnTo>
                  <a:lnTo>
                    <a:pt x="59" y="0"/>
                  </a:lnTo>
                  <a:lnTo>
                    <a:pt x="51" y="0"/>
                  </a:lnTo>
                  <a:lnTo>
                    <a:pt x="0" y="47"/>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 name="Freeform 108">
              <a:extLst>
                <a:ext uri="{FF2B5EF4-FFF2-40B4-BE49-F238E27FC236}">
                  <a16:creationId xmlns:a16="http://schemas.microsoft.com/office/drawing/2014/main" id="{FA7BD765-F1FF-4408-9C18-3D7F93E8CCD8}"/>
                </a:ext>
              </a:extLst>
            </p:cNvPr>
            <p:cNvSpPr>
              <a:spLocks/>
            </p:cNvSpPr>
            <p:nvPr/>
          </p:nvSpPr>
          <p:spPr bwMode="auto">
            <a:xfrm>
              <a:off x="4902" y="2781"/>
              <a:ext cx="62" cy="47"/>
            </a:xfrm>
            <a:custGeom>
              <a:avLst/>
              <a:gdLst>
                <a:gd name="T0" fmla="*/ 9 w 62"/>
                <a:gd name="T1" fmla="*/ 47 h 47"/>
                <a:gd name="T2" fmla="*/ 0 w 62"/>
                <a:gd name="T3" fmla="*/ 31 h 47"/>
                <a:gd name="T4" fmla="*/ 35 w 62"/>
                <a:gd name="T5" fmla="*/ 0 h 47"/>
                <a:gd name="T6" fmla="*/ 62 w 62"/>
                <a:gd name="T7" fmla="*/ 0 h 47"/>
                <a:gd name="T8" fmla="*/ 9 w 62"/>
                <a:gd name="T9" fmla="*/ 47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47">
                  <a:moveTo>
                    <a:pt x="9" y="47"/>
                  </a:moveTo>
                  <a:lnTo>
                    <a:pt x="0" y="31"/>
                  </a:lnTo>
                  <a:lnTo>
                    <a:pt x="35" y="0"/>
                  </a:lnTo>
                  <a:lnTo>
                    <a:pt x="62" y="0"/>
                  </a:lnTo>
                  <a:lnTo>
                    <a:pt x="9" y="47"/>
                  </a:lnTo>
                  <a:close/>
                </a:path>
              </a:pathLst>
            </a:custGeom>
            <a:solidFill>
              <a:srgbClr val="336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 name="Freeform 109">
              <a:extLst>
                <a:ext uri="{FF2B5EF4-FFF2-40B4-BE49-F238E27FC236}">
                  <a16:creationId xmlns:a16="http://schemas.microsoft.com/office/drawing/2014/main" id="{9811926F-5DB7-48BF-96D9-15F2EFB6D0CB}"/>
                </a:ext>
              </a:extLst>
            </p:cNvPr>
            <p:cNvSpPr>
              <a:spLocks/>
            </p:cNvSpPr>
            <p:nvPr/>
          </p:nvSpPr>
          <p:spPr bwMode="auto">
            <a:xfrm>
              <a:off x="4773" y="2812"/>
              <a:ext cx="138" cy="16"/>
            </a:xfrm>
            <a:custGeom>
              <a:avLst/>
              <a:gdLst>
                <a:gd name="T0" fmla="*/ 0 w 138"/>
                <a:gd name="T1" fmla="*/ 16 h 16"/>
                <a:gd name="T2" fmla="*/ 25 w 138"/>
                <a:gd name="T3" fmla="*/ 0 h 16"/>
                <a:gd name="T4" fmla="*/ 129 w 138"/>
                <a:gd name="T5" fmla="*/ 0 h 16"/>
                <a:gd name="T6" fmla="*/ 138 w 138"/>
                <a:gd name="T7" fmla="*/ 16 h 16"/>
                <a:gd name="T8" fmla="*/ 0 w 138"/>
                <a:gd name="T9" fmla="*/ 16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16">
                  <a:moveTo>
                    <a:pt x="0" y="16"/>
                  </a:moveTo>
                  <a:lnTo>
                    <a:pt x="25" y="0"/>
                  </a:lnTo>
                  <a:lnTo>
                    <a:pt x="129" y="0"/>
                  </a:lnTo>
                  <a:lnTo>
                    <a:pt x="138" y="16"/>
                  </a:lnTo>
                  <a:lnTo>
                    <a:pt x="0" y="16"/>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 name="Freeform 110">
              <a:extLst>
                <a:ext uri="{FF2B5EF4-FFF2-40B4-BE49-F238E27FC236}">
                  <a16:creationId xmlns:a16="http://schemas.microsoft.com/office/drawing/2014/main" id="{BB3BDFBC-0A89-4BA7-9813-E1C6D5C3FBFF}"/>
                </a:ext>
              </a:extLst>
            </p:cNvPr>
            <p:cNvSpPr>
              <a:spLocks/>
            </p:cNvSpPr>
            <p:nvPr/>
          </p:nvSpPr>
          <p:spPr bwMode="auto">
            <a:xfrm>
              <a:off x="4658" y="2781"/>
              <a:ext cx="139" cy="31"/>
            </a:xfrm>
            <a:custGeom>
              <a:avLst/>
              <a:gdLst>
                <a:gd name="T0" fmla="*/ 0 w 139"/>
                <a:gd name="T1" fmla="*/ 31 h 31"/>
                <a:gd name="T2" fmla="*/ 104 w 139"/>
                <a:gd name="T3" fmla="*/ 31 h 31"/>
                <a:gd name="T4" fmla="*/ 139 w 139"/>
                <a:gd name="T5" fmla="*/ 0 h 31"/>
                <a:gd name="T6" fmla="*/ 35 w 139"/>
                <a:gd name="T7" fmla="*/ 0 h 31"/>
                <a:gd name="T8" fmla="*/ 0 w 139"/>
                <a:gd name="T9" fmla="*/ 31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9" h="31">
                  <a:moveTo>
                    <a:pt x="0" y="31"/>
                  </a:moveTo>
                  <a:lnTo>
                    <a:pt x="104" y="31"/>
                  </a:lnTo>
                  <a:lnTo>
                    <a:pt x="139" y="0"/>
                  </a:lnTo>
                  <a:lnTo>
                    <a:pt x="35" y="0"/>
                  </a:lnTo>
                  <a:lnTo>
                    <a:pt x="0" y="31"/>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 name="Freeform 111">
              <a:extLst>
                <a:ext uri="{FF2B5EF4-FFF2-40B4-BE49-F238E27FC236}">
                  <a16:creationId xmlns:a16="http://schemas.microsoft.com/office/drawing/2014/main" id="{400A3A67-0229-4ABF-BC09-E445E428DBA5}"/>
                </a:ext>
              </a:extLst>
            </p:cNvPr>
            <p:cNvSpPr>
              <a:spLocks/>
            </p:cNvSpPr>
            <p:nvPr/>
          </p:nvSpPr>
          <p:spPr bwMode="auto">
            <a:xfrm>
              <a:off x="4631" y="2781"/>
              <a:ext cx="62" cy="47"/>
            </a:xfrm>
            <a:custGeom>
              <a:avLst/>
              <a:gdLst>
                <a:gd name="T0" fmla="*/ 0 w 62"/>
                <a:gd name="T1" fmla="*/ 47 h 47"/>
                <a:gd name="T2" fmla="*/ 26 w 62"/>
                <a:gd name="T3" fmla="*/ 31 h 47"/>
                <a:gd name="T4" fmla="*/ 62 w 62"/>
                <a:gd name="T5" fmla="*/ 0 h 47"/>
                <a:gd name="T6" fmla="*/ 53 w 62"/>
                <a:gd name="T7" fmla="*/ 0 h 47"/>
                <a:gd name="T8" fmla="*/ 0 w 62"/>
                <a:gd name="T9" fmla="*/ 47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47">
                  <a:moveTo>
                    <a:pt x="0" y="47"/>
                  </a:moveTo>
                  <a:lnTo>
                    <a:pt x="26" y="31"/>
                  </a:lnTo>
                  <a:lnTo>
                    <a:pt x="62" y="0"/>
                  </a:lnTo>
                  <a:lnTo>
                    <a:pt x="53" y="0"/>
                  </a:lnTo>
                  <a:lnTo>
                    <a:pt x="0" y="47"/>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 name="Freeform 112">
              <a:extLst>
                <a:ext uri="{FF2B5EF4-FFF2-40B4-BE49-F238E27FC236}">
                  <a16:creationId xmlns:a16="http://schemas.microsoft.com/office/drawing/2014/main" id="{AC6BC443-6B32-431C-B512-BD4051969047}"/>
                </a:ext>
              </a:extLst>
            </p:cNvPr>
            <p:cNvSpPr>
              <a:spLocks/>
            </p:cNvSpPr>
            <p:nvPr/>
          </p:nvSpPr>
          <p:spPr bwMode="auto">
            <a:xfrm>
              <a:off x="4764" y="2781"/>
              <a:ext cx="60" cy="47"/>
            </a:xfrm>
            <a:custGeom>
              <a:avLst/>
              <a:gdLst>
                <a:gd name="T0" fmla="*/ 7 w 60"/>
                <a:gd name="T1" fmla="*/ 47 h 47"/>
                <a:gd name="T2" fmla="*/ 0 w 60"/>
                <a:gd name="T3" fmla="*/ 31 h 47"/>
                <a:gd name="T4" fmla="*/ 33 w 60"/>
                <a:gd name="T5" fmla="*/ 0 h 47"/>
                <a:gd name="T6" fmla="*/ 60 w 60"/>
                <a:gd name="T7" fmla="*/ 0 h 47"/>
                <a:gd name="T8" fmla="*/ 7 w 60"/>
                <a:gd name="T9" fmla="*/ 47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47">
                  <a:moveTo>
                    <a:pt x="7" y="47"/>
                  </a:moveTo>
                  <a:lnTo>
                    <a:pt x="0" y="31"/>
                  </a:lnTo>
                  <a:lnTo>
                    <a:pt x="33" y="0"/>
                  </a:lnTo>
                  <a:lnTo>
                    <a:pt x="60" y="0"/>
                  </a:lnTo>
                  <a:lnTo>
                    <a:pt x="7" y="47"/>
                  </a:lnTo>
                  <a:close/>
                </a:path>
              </a:pathLst>
            </a:custGeom>
            <a:solidFill>
              <a:srgbClr val="336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 name="Freeform 113">
              <a:extLst>
                <a:ext uri="{FF2B5EF4-FFF2-40B4-BE49-F238E27FC236}">
                  <a16:creationId xmlns:a16="http://schemas.microsoft.com/office/drawing/2014/main" id="{E78A4338-D77F-46CC-B503-7440A3915414}"/>
                </a:ext>
              </a:extLst>
            </p:cNvPr>
            <p:cNvSpPr>
              <a:spLocks/>
            </p:cNvSpPr>
            <p:nvPr/>
          </p:nvSpPr>
          <p:spPr bwMode="auto">
            <a:xfrm>
              <a:off x="4631" y="2812"/>
              <a:ext cx="140" cy="16"/>
            </a:xfrm>
            <a:custGeom>
              <a:avLst/>
              <a:gdLst>
                <a:gd name="T0" fmla="*/ 0 w 140"/>
                <a:gd name="T1" fmla="*/ 16 h 16"/>
                <a:gd name="T2" fmla="*/ 26 w 140"/>
                <a:gd name="T3" fmla="*/ 0 h 16"/>
                <a:gd name="T4" fmla="*/ 131 w 140"/>
                <a:gd name="T5" fmla="*/ 0 h 16"/>
                <a:gd name="T6" fmla="*/ 140 w 140"/>
                <a:gd name="T7" fmla="*/ 16 h 16"/>
                <a:gd name="T8" fmla="*/ 0 w 140"/>
                <a:gd name="T9" fmla="*/ 16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0" h="16">
                  <a:moveTo>
                    <a:pt x="0" y="16"/>
                  </a:moveTo>
                  <a:lnTo>
                    <a:pt x="26" y="0"/>
                  </a:lnTo>
                  <a:lnTo>
                    <a:pt x="131" y="0"/>
                  </a:lnTo>
                  <a:lnTo>
                    <a:pt x="140" y="16"/>
                  </a:lnTo>
                  <a:lnTo>
                    <a:pt x="0" y="16"/>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5" name="Freeform 114">
              <a:extLst>
                <a:ext uri="{FF2B5EF4-FFF2-40B4-BE49-F238E27FC236}">
                  <a16:creationId xmlns:a16="http://schemas.microsoft.com/office/drawing/2014/main" id="{B9843725-E4A2-40CC-90FF-FA05E60B1D17}"/>
                </a:ext>
              </a:extLst>
            </p:cNvPr>
            <p:cNvSpPr>
              <a:spLocks/>
            </p:cNvSpPr>
            <p:nvPr/>
          </p:nvSpPr>
          <p:spPr bwMode="auto">
            <a:xfrm>
              <a:off x="4518" y="2781"/>
              <a:ext cx="139" cy="31"/>
            </a:xfrm>
            <a:custGeom>
              <a:avLst/>
              <a:gdLst>
                <a:gd name="T0" fmla="*/ 0 w 139"/>
                <a:gd name="T1" fmla="*/ 31 h 31"/>
                <a:gd name="T2" fmla="*/ 104 w 139"/>
                <a:gd name="T3" fmla="*/ 31 h 31"/>
                <a:gd name="T4" fmla="*/ 139 w 139"/>
                <a:gd name="T5" fmla="*/ 0 h 31"/>
                <a:gd name="T6" fmla="*/ 35 w 139"/>
                <a:gd name="T7" fmla="*/ 0 h 31"/>
                <a:gd name="T8" fmla="*/ 0 w 139"/>
                <a:gd name="T9" fmla="*/ 31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9" h="31">
                  <a:moveTo>
                    <a:pt x="0" y="31"/>
                  </a:moveTo>
                  <a:lnTo>
                    <a:pt x="104" y="31"/>
                  </a:lnTo>
                  <a:lnTo>
                    <a:pt x="139" y="0"/>
                  </a:lnTo>
                  <a:lnTo>
                    <a:pt x="35" y="0"/>
                  </a:lnTo>
                  <a:lnTo>
                    <a:pt x="0" y="31"/>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 name="Freeform 115">
              <a:extLst>
                <a:ext uri="{FF2B5EF4-FFF2-40B4-BE49-F238E27FC236}">
                  <a16:creationId xmlns:a16="http://schemas.microsoft.com/office/drawing/2014/main" id="{0731B0E2-BB9F-4C51-B22C-9A6AB380611C}"/>
                </a:ext>
              </a:extLst>
            </p:cNvPr>
            <p:cNvSpPr>
              <a:spLocks/>
            </p:cNvSpPr>
            <p:nvPr/>
          </p:nvSpPr>
          <p:spPr bwMode="auto">
            <a:xfrm>
              <a:off x="4491" y="2781"/>
              <a:ext cx="62" cy="47"/>
            </a:xfrm>
            <a:custGeom>
              <a:avLst/>
              <a:gdLst>
                <a:gd name="T0" fmla="*/ 0 w 62"/>
                <a:gd name="T1" fmla="*/ 47 h 47"/>
                <a:gd name="T2" fmla="*/ 26 w 62"/>
                <a:gd name="T3" fmla="*/ 31 h 47"/>
                <a:gd name="T4" fmla="*/ 62 w 62"/>
                <a:gd name="T5" fmla="*/ 0 h 47"/>
                <a:gd name="T6" fmla="*/ 53 w 62"/>
                <a:gd name="T7" fmla="*/ 0 h 47"/>
                <a:gd name="T8" fmla="*/ 0 w 62"/>
                <a:gd name="T9" fmla="*/ 47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47">
                  <a:moveTo>
                    <a:pt x="0" y="47"/>
                  </a:moveTo>
                  <a:lnTo>
                    <a:pt x="26" y="31"/>
                  </a:lnTo>
                  <a:lnTo>
                    <a:pt x="62" y="0"/>
                  </a:lnTo>
                  <a:lnTo>
                    <a:pt x="53" y="0"/>
                  </a:lnTo>
                  <a:lnTo>
                    <a:pt x="0" y="47"/>
                  </a:lnTo>
                  <a:close/>
                </a:path>
              </a:pathLst>
            </a:custGeom>
            <a:solidFill>
              <a:srgbClr val="C1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7" name="Freeform 116">
              <a:extLst>
                <a:ext uri="{FF2B5EF4-FFF2-40B4-BE49-F238E27FC236}">
                  <a16:creationId xmlns:a16="http://schemas.microsoft.com/office/drawing/2014/main" id="{5C94377B-7163-4684-A146-F3FC0B45F665}"/>
                </a:ext>
              </a:extLst>
            </p:cNvPr>
            <p:cNvSpPr>
              <a:spLocks/>
            </p:cNvSpPr>
            <p:nvPr/>
          </p:nvSpPr>
          <p:spPr bwMode="auto">
            <a:xfrm>
              <a:off x="4622" y="2781"/>
              <a:ext cx="62" cy="47"/>
            </a:xfrm>
            <a:custGeom>
              <a:avLst/>
              <a:gdLst>
                <a:gd name="T0" fmla="*/ 9 w 62"/>
                <a:gd name="T1" fmla="*/ 47 h 47"/>
                <a:gd name="T2" fmla="*/ 0 w 62"/>
                <a:gd name="T3" fmla="*/ 31 h 47"/>
                <a:gd name="T4" fmla="*/ 35 w 62"/>
                <a:gd name="T5" fmla="*/ 0 h 47"/>
                <a:gd name="T6" fmla="*/ 62 w 62"/>
                <a:gd name="T7" fmla="*/ 0 h 47"/>
                <a:gd name="T8" fmla="*/ 9 w 62"/>
                <a:gd name="T9" fmla="*/ 47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47">
                  <a:moveTo>
                    <a:pt x="9" y="47"/>
                  </a:moveTo>
                  <a:lnTo>
                    <a:pt x="0" y="31"/>
                  </a:lnTo>
                  <a:lnTo>
                    <a:pt x="35" y="0"/>
                  </a:lnTo>
                  <a:lnTo>
                    <a:pt x="62" y="0"/>
                  </a:lnTo>
                  <a:lnTo>
                    <a:pt x="9" y="47"/>
                  </a:lnTo>
                  <a:close/>
                </a:path>
              </a:pathLst>
            </a:custGeom>
            <a:solidFill>
              <a:srgbClr val="336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8" name="Freeform 117">
              <a:extLst>
                <a:ext uri="{FF2B5EF4-FFF2-40B4-BE49-F238E27FC236}">
                  <a16:creationId xmlns:a16="http://schemas.microsoft.com/office/drawing/2014/main" id="{9D774AF4-E439-4062-82FC-63924ABA396B}"/>
                </a:ext>
              </a:extLst>
            </p:cNvPr>
            <p:cNvSpPr>
              <a:spLocks/>
            </p:cNvSpPr>
            <p:nvPr/>
          </p:nvSpPr>
          <p:spPr bwMode="auto">
            <a:xfrm>
              <a:off x="4491" y="2812"/>
              <a:ext cx="140" cy="16"/>
            </a:xfrm>
            <a:custGeom>
              <a:avLst/>
              <a:gdLst>
                <a:gd name="T0" fmla="*/ 0 w 140"/>
                <a:gd name="T1" fmla="*/ 16 h 16"/>
                <a:gd name="T2" fmla="*/ 26 w 140"/>
                <a:gd name="T3" fmla="*/ 0 h 16"/>
                <a:gd name="T4" fmla="*/ 131 w 140"/>
                <a:gd name="T5" fmla="*/ 0 h 16"/>
                <a:gd name="T6" fmla="*/ 140 w 140"/>
                <a:gd name="T7" fmla="*/ 16 h 16"/>
                <a:gd name="T8" fmla="*/ 0 w 140"/>
                <a:gd name="T9" fmla="*/ 16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0" h="16">
                  <a:moveTo>
                    <a:pt x="0" y="16"/>
                  </a:moveTo>
                  <a:lnTo>
                    <a:pt x="26" y="0"/>
                  </a:lnTo>
                  <a:lnTo>
                    <a:pt x="131" y="0"/>
                  </a:lnTo>
                  <a:lnTo>
                    <a:pt x="140" y="16"/>
                  </a:lnTo>
                  <a:lnTo>
                    <a:pt x="0" y="16"/>
                  </a:lnTo>
                  <a:close/>
                </a:path>
              </a:pathLst>
            </a:custGeom>
            <a:solidFill>
              <a:srgbClr val="618F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9" name="Freeform 118">
              <a:extLst>
                <a:ext uri="{FF2B5EF4-FFF2-40B4-BE49-F238E27FC236}">
                  <a16:creationId xmlns:a16="http://schemas.microsoft.com/office/drawing/2014/main" id="{A8E724DE-884C-47F2-916A-702939B76FA4}"/>
                </a:ext>
              </a:extLst>
            </p:cNvPr>
            <p:cNvSpPr>
              <a:spLocks/>
            </p:cNvSpPr>
            <p:nvPr/>
          </p:nvSpPr>
          <p:spPr bwMode="auto">
            <a:xfrm>
              <a:off x="4669" y="3049"/>
              <a:ext cx="140" cy="125"/>
            </a:xfrm>
            <a:custGeom>
              <a:avLst/>
              <a:gdLst>
                <a:gd name="T0" fmla="*/ 140 w 140"/>
                <a:gd name="T1" fmla="*/ 0 h 125"/>
                <a:gd name="T2" fmla="*/ 0 w 140"/>
                <a:gd name="T3" fmla="*/ 125 h 125"/>
                <a:gd name="T4" fmla="*/ 140 w 140"/>
                <a:gd name="T5" fmla="*/ 125 h 125"/>
                <a:gd name="T6" fmla="*/ 140 w 140"/>
                <a:gd name="T7" fmla="*/ 0 h 1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125">
                  <a:moveTo>
                    <a:pt x="140" y="0"/>
                  </a:moveTo>
                  <a:lnTo>
                    <a:pt x="0" y="125"/>
                  </a:lnTo>
                  <a:lnTo>
                    <a:pt x="140" y="125"/>
                  </a:lnTo>
                  <a:lnTo>
                    <a:pt x="140" y="0"/>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0" name="Freeform 119">
              <a:extLst>
                <a:ext uri="{FF2B5EF4-FFF2-40B4-BE49-F238E27FC236}">
                  <a16:creationId xmlns:a16="http://schemas.microsoft.com/office/drawing/2014/main" id="{FF63C63F-0227-42E4-A173-9E9AA8E71C5C}"/>
                </a:ext>
              </a:extLst>
            </p:cNvPr>
            <p:cNvSpPr>
              <a:spLocks/>
            </p:cNvSpPr>
            <p:nvPr/>
          </p:nvSpPr>
          <p:spPr bwMode="auto">
            <a:xfrm>
              <a:off x="4669" y="3049"/>
              <a:ext cx="140" cy="125"/>
            </a:xfrm>
            <a:custGeom>
              <a:avLst/>
              <a:gdLst>
                <a:gd name="T0" fmla="*/ 0 w 140"/>
                <a:gd name="T1" fmla="*/ 125 h 125"/>
                <a:gd name="T2" fmla="*/ 140 w 140"/>
                <a:gd name="T3" fmla="*/ 0 h 125"/>
                <a:gd name="T4" fmla="*/ 0 w 140"/>
                <a:gd name="T5" fmla="*/ 0 h 125"/>
                <a:gd name="T6" fmla="*/ 0 w 140"/>
                <a:gd name="T7" fmla="*/ 125 h 1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125">
                  <a:moveTo>
                    <a:pt x="0" y="125"/>
                  </a:moveTo>
                  <a:lnTo>
                    <a:pt x="140" y="0"/>
                  </a:lnTo>
                  <a:lnTo>
                    <a:pt x="0" y="0"/>
                  </a:lnTo>
                  <a:lnTo>
                    <a:pt x="0" y="125"/>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1" name="Rectangle 120">
              <a:extLst>
                <a:ext uri="{FF2B5EF4-FFF2-40B4-BE49-F238E27FC236}">
                  <a16:creationId xmlns:a16="http://schemas.microsoft.com/office/drawing/2014/main" id="{8874AC89-94AC-47A2-A43B-D0A2DC7C5AC9}"/>
                </a:ext>
              </a:extLst>
            </p:cNvPr>
            <p:cNvSpPr>
              <a:spLocks noChangeArrowheads="1"/>
            </p:cNvSpPr>
            <p:nvPr/>
          </p:nvSpPr>
          <p:spPr bwMode="auto">
            <a:xfrm>
              <a:off x="4685" y="3064"/>
              <a:ext cx="106" cy="94"/>
            </a:xfrm>
            <a:prstGeom prst="rect">
              <a:avLst/>
            </a:prstGeom>
            <a:solidFill>
              <a:srgbClr val="618F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22" name="Freeform 121">
              <a:extLst>
                <a:ext uri="{FF2B5EF4-FFF2-40B4-BE49-F238E27FC236}">
                  <a16:creationId xmlns:a16="http://schemas.microsoft.com/office/drawing/2014/main" id="{BD80BDD8-2C3F-45B8-95A3-38A6944BEEF1}"/>
                </a:ext>
              </a:extLst>
            </p:cNvPr>
            <p:cNvSpPr>
              <a:spLocks/>
            </p:cNvSpPr>
            <p:nvPr/>
          </p:nvSpPr>
          <p:spPr bwMode="auto">
            <a:xfrm>
              <a:off x="4527" y="3049"/>
              <a:ext cx="140" cy="125"/>
            </a:xfrm>
            <a:custGeom>
              <a:avLst/>
              <a:gdLst>
                <a:gd name="T0" fmla="*/ 140 w 140"/>
                <a:gd name="T1" fmla="*/ 0 h 125"/>
                <a:gd name="T2" fmla="*/ 0 w 140"/>
                <a:gd name="T3" fmla="*/ 125 h 125"/>
                <a:gd name="T4" fmla="*/ 140 w 140"/>
                <a:gd name="T5" fmla="*/ 125 h 125"/>
                <a:gd name="T6" fmla="*/ 140 w 140"/>
                <a:gd name="T7" fmla="*/ 0 h 1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125">
                  <a:moveTo>
                    <a:pt x="140" y="0"/>
                  </a:moveTo>
                  <a:lnTo>
                    <a:pt x="0" y="125"/>
                  </a:lnTo>
                  <a:lnTo>
                    <a:pt x="140" y="125"/>
                  </a:lnTo>
                  <a:lnTo>
                    <a:pt x="140" y="0"/>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3" name="Freeform 122">
              <a:extLst>
                <a:ext uri="{FF2B5EF4-FFF2-40B4-BE49-F238E27FC236}">
                  <a16:creationId xmlns:a16="http://schemas.microsoft.com/office/drawing/2014/main" id="{73CFDE97-7C02-4AC1-A0AE-ABD867262E0B}"/>
                </a:ext>
              </a:extLst>
            </p:cNvPr>
            <p:cNvSpPr>
              <a:spLocks/>
            </p:cNvSpPr>
            <p:nvPr/>
          </p:nvSpPr>
          <p:spPr bwMode="auto">
            <a:xfrm>
              <a:off x="4527" y="3049"/>
              <a:ext cx="140" cy="125"/>
            </a:xfrm>
            <a:custGeom>
              <a:avLst/>
              <a:gdLst>
                <a:gd name="T0" fmla="*/ 0 w 140"/>
                <a:gd name="T1" fmla="*/ 125 h 125"/>
                <a:gd name="T2" fmla="*/ 140 w 140"/>
                <a:gd name="T3" fmla="*/ 0 h 125"/>
                <a:gd name="T4" fmla="*/ 0 w 140"/>
                <a:gd name="T5" fmla="*/ 0 h 125"/>
                <a:gd name="T6" fmla="*/ 0 w 140"/>
                <a:gd name="T7" fmla="*/ 125 h 1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125">
                  <a:moveTo>
                    <a:pt x="0" y="125"/>
                  </a:moveTo>
                  <a:lnTo>
                    <a:pt x="140" y="0"/>
                  </a:lnTo>
                  <a:lnTo>
                    <a:pt x="0" y="0"/>
                  </a:lnTo>
                  <a:lnTo>
                    <a:pt x="0" y="125"/>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4" name="Rectangle 123">
              <a:extLst>
                <a:ext uri="{FF2B5EF4-FFF2-40B4-BE49-F238E27FC236}">
                  <a16:creationId xmlns:a16="http://schemas.microsoft.com/office/drawing/2014/main" id="{2CC00260-E683-4B74-A7D2-AB4B0977356A}"/>
                </a:ext>
              </a:extLst>
            </p:cNvPr>
            <p:cNvSpPr>
              <a:spLocks noChangeArrowheads="1"/>
            </p:cNvSpPr>
            <p:nvPr/>
          </p:nvSpPr>
          <p:spPr bwMode="auto">
            <a:xfrm>
              <a:off x="4545" y="3064"/>
              <a:ext cx="104" cy="94"/>
            </a:xfrm>
            <a:prstGeom prst="rect">
              <a:avLst/>
            </a:prstGeom>
            <a:solidFill>
              <a:srgbClr val="618F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25" name="Freeform 124">
              <a:extLst>
                <a:ext uri="{FF2B5EF4-FFF2-40B4-BE49-F238E27FC236}">
                  <a16:creationId xmlns:a16="http://schemas.microsoft.com/office/drawing/2014/main" id="{46FE8BDF-8D34-47B1-9079-80E6851E76F4}"/>
                </a:ext>
              </a:extLst>
            </p:cNvPr>
            <p:cNvSpPr>
              <a:spLocks/>
            </p:cNvSpPr>
            <p:nvPr/>
          </p:nvSpPr>
          <p:spPr bwMode="auto">
            <a:xfrm>
              <a:off x="4387" y="3049"/>
              <a:ext cx="139" cy="125"/>
            </a:xfrm>
            <a:custGeom>
              <a:avLst/>
              <a:gdLst>
                <a:gd name="T0" fmla="*/ 139 w 139"/>
                <a:gd name="T1" fmla="*/ 0 h 125"/>
                <a:gd name="T2" fmla="*/ 0 w 139"/>
                <a:gd name="T3" fmla="*/ 125 h 125"/>
                <a:gd name="T4" fmla="*/ 139 w 139"/>
                <a:gd name="T5" fmla="*/ 125 h 125"/>
                <a:gd name="T6" fmla="*/ 139 w 139"/>
                <a:gd name="T7" fmla="*/ 0 h 1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9" h="125">
                  <a:moveTo>
                    <a:pt x="139" y="0"/>
                  </a:moveTo>
                  <a:lnTo>
                    <a:pt x="0" y="125"/>
                  </a:lnTo>
                  <a:lnTo>
                    <a:pt x="139" y="125"/>
                  </a:lnTo>
                  <a:lnTo>
                    <a:pt x="139" y="0"/>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6" name="Freeform 125">
              <a:extLst>
                <a:ext uri="{FF2B5EF4-FFF2-40B4-BE49-F238E27FC236}">
                  <a16:creationId xmlns:a16="http://schemas.microsoft.com/office/drawing/2014/main" id="{416B0D6D-BD57-44DB-98D6-33CD5532432D}"/>
                </a:ext>
              </a:extLst>
            </p:cNvPr>
            <p:cNvSpPr>
              <a:spLocks/>
            </p:cNvSpPr>
            <p:nvPr/>
          </p:nvSpPr>
          <p:spPr bwMode="auto">
            <a:xfrm>
              <a:off x="4387" y="3049"/>
              <a:ext cx="139" cy="125"/>
            </a:xfrm>
            <a:custGeom>
              <a:avLst/>
              <a:gdLst>
                <a:gd name="T0" fmla="*/ 0 w 139"/>
                <a:gd name="T1" fmla="*/ 125 h 125"/>
                <a:gd name="T2" fmla="*/ 139 w 139"/>
                <a:gd name="T3" fmla="*/ 0 h 125"/>
                <a:gd name="T4" fmla="*/ 0 w 139"/>
                <a:gd name="T5" fmla="*/ 0 h 125"/>
                <a:gd name="T6" fmla="*/ 0 w 139"/>
                <a:gd name="T7" fmla="*/ 125 h 1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9" h="125">
                  <a:moveTo>
                    <a:pt x="0" y="125"/>
                  </a:moveTo>
                  <a:lnTo>
                    <a:pt x="139" y="0"/>
                  </a:lnTo>
                  <a:lnTo>
                    <a:pt x="0" y="0"/>
                  </a:lnTo>
                  <a:lnTo>
                    <a:pt x="0" y="125"/>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7" name="Rectangle 126">
              <a:extLst>
                <a:ext uri="{FF2B5EF4-FFF2-40B4-BE49-F238E27FC236}">
                  <a16:creationId xmlns:a16="http://schemas.microsoft.com/office/drawing/2014/main" id="{6890F06D-7390-42BA-8451-034B90FF84A7}"/>
                </a:ext>
              </a:extLst>
            </p:cNvPr>
            <p:cNvSpPr>
              <a:spLocks noChangeArrowheads="1"/>
            </p:cNvSpPr>
            <p:nvPr/>
          </p:nvSpPr>
          <p:spPr bwMode="auto">
            <a:xfrm>
              <a:off x="4404" y="3064"/>
              <a:ext cx="105" cy="94"/>
            </a:xfrm>
            <a:prstGeom prst="rect">
              <a:avLst/>
            </a:prstGeom>
            <a:solidFill>
              <a:srgbClr val="618F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28" name="Freeform 127">
              <a:extLst>
                <a:ext uri="{FF2B5EF4-FFF2-40B4-BE49-F238E27FC236}">
                  <a16:creationId xmlns:a16="http://schemas.microsoft.com/office/drawing/2014/main" id="{E142BEAC-B120-4893-B869-9615A05DC56F}"/>
                </a:ext>
              </a:extLst>
            </p:cNvPr>
            <p:cNvSpPr>
              <a:spLocks/>
            </p:cNvSpPr>
            <p:nvPr/>
          </p:nvSpPr>
          <p:spPr bwMode="auto">
            <a:xfrm>
              <a:off x="4667" y="2921"/>
              <a:ext cx="139" cy="127"/>
            </a:xfrm>
            <a:custGeom>
              <a:avLst/>
              <a:gdLst>
                <a:gd name="T0" fmla="*/ 139 w 139"/>
                <a:gd name="T1" fmla="*/ 0 h 127"/>
                <a:gd name="T2" fmla="*/ 0 w 139"/>
                <a:gd name="T3" fmla="*/ 127 h 127"/>
                <a:gd name="T4" fmla="*/ 139 w 139"/>
                <a:gd name="T5" fmla="*/ 127 h 127"/>
                <a:gd name="T6" fmla="*/ 139 w 139"/>
                <a:gd name="T7" fmla="*/ 0 h 12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9" h="127">
                  <a:moveTo>
                    <a:pt x="139" y="0"/>
                  </a:moveTo>
                  <a:lnTo>
                    <a:pt x="0" y="127"/>
                  </a:lnTo>
                  <a:lnTo>
                    <a:pt x="139" y="127"/>
                  </a:lnTo>
                  <a:lnTo>
                    <a:pt x="139" y="0"/>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9" name="Freeform 128">
              <a:extLst>
                <a:ext uri="{FF2B5EF4-FFF2-40B4-BE49-F238E27FC236}">
                  <a16:creationId xmlns:a16="http://schemas.microsoft.com/office/drawing/2014/main" id="{14D4B36B-2E00-4691-959B-B9AE07308E0B}"/>
                </a:ext>
              </a:extLst>
            </p:cNvPr>
            <p:cNvSpPr>
              <a:spLocks/>
            </p:cNvSpPr>
            <p:nvPr/>
          </p:nvSpPr>
          <p:spPr bwMode="auto">
            <a:xfrm>
              <a:off x="4667" y="2921"/>
              <a:ext cx="139" cy="127"/>
            </a:xfrm>
            <a:custGeom>
              <a:avLst/>
              <a:gdLst>
                <a:gd name="T0" fmla="*/ 0 w 139"/>
                <a:gd name="T1" fmla="*/ 127 h 127"/>
                <a:gd name="T2" fmla="*/ 139 w 139"/>
                <a:gd name="T3" fmla="*/ 0 h 127"/>
                <a:gd name="T4" fmla="*/ 0 w 139"/>
                <a:gd name="T5" fmla="*/ 0 h 127"/>
                <a:gd name="T6" fmla="*/ 0 w 139"/>
                <a:gd name="T7" fmla="*/ 127 h 12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9" h="127">
                  <a:moveTo>
                    <a:pt x="0" y="127"/>
                  </a:moveTo>
                  <a:lnTo>
                    <a:pt x="139" y="0"/>
                  </a:lnTo>
                  <a:lnTo>
                    <a:pt x="0" y="0"/>
                  </a:lnTo>
                  <a:lnTo>
                    <a:pt x="0" y="127"/>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0" name="Rectangle 129">
              <a:extLst>
                <a:ext uri="{FF2B5EF4-FFF2-40B4-BE49-F238E27FC236}">
                  <a16:creationId xmlns:a16="http://schemas.microsoft.com/office/drawing/2014/main" id="{6DDB4DDE-6835-4C50-9D9A-ABECB9D9660D}"/>
                </a:ext>
              </a:extLst>
            </p:cNvPr>
            <p:cNvSpPr>
              <a:spLocks noChangeArrowheads="1"/>
            </p:cNvSpPr>
            <p:nvPr/>
          </p:nvSpPr>
          <p:spPr bwMode="auto">
            <a:xfrm>
              <a:off x="4684" y="2937"/>
              <a:ext cx="104" cy="94"/>
            </a:xfrm>
            <a:prstGeom prst="rect">
              <a:avLst/>
            </a:prstGeom>
            <a:solidFill>
              <a:srgbClr val="618F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31" name="Freeform 130">
              <a:extLst>
                <a:ext uri="{FF2B5EF4-FFF2-40B4-BE49-F238E27FC236}">
                  <a16:creationId xmlns:a16="http://schemas.microsoft.com/office/drawing/2014/main" id="{7FEEA4C1-4544-4CC0-920C-6CFA6D7188DC}"/>
                </a:ext>
              </a:extLst>
            </p:cNvPr>
            <p:cNvSpPr>
              <a:spLocks/>
            </p:cNvSpPr>
            <p:nvPr/>
          </p:nvSpPr>
          <p:spPr bwMode="auto">
            <a:xfrm>
              <a:off x="4527" y="2921"/>
              <a:ext cx="139" cy="127"/>
            </a:xfrm>
            <a:custGeom>
              <a:avLst/>
              <a:gdLst>
                <a:gd name="T0" fmla="*/ 139 w 139"/>
                <a:gd name="T1" fmla="*/ 0 h 127"/>
                <a:gd name="T2" fmla="*/ 0 w 139"/>
                <a:gd name="T3" fmla="*/ 127 h 127"/>
                <a:gd name="T4" fmla="*/ 139 w 139"/>
                <a:gd name="T5" fmla="*/ 127 h 127"/>
                <a:gd name="T6" fmla="*/ 139 w 139"/>
                <a:gd name="T7" fmla="*/ 0 h 12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9" h="127">
                  <a:moveTo>
                    <a:pt x="139" y="0"/>
                  </a:moveTo>
                  <a:lnTo>
                    <a:pt x="0" y="127"/>
                  </a:lnTo>
                  <a:lnTo>
                    <a:pt x="139" y="127"/>
                  </a:lnTo>
                  <a:lnTo>
                    <a:pt x="139" y="0"/>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2" name="Freeform 131">
              <a:extLst>
                <a:ext uri="{FF2B5EF4-FFF2-40B4-BE49-F238E27FC236}">
                  <a16:creationId xmlns:a16="http://schemas.microsoft.com/office/drawing/2014/main" id="{F8336C38-460B-4368-80B0-39E788A075CA}"/>
                </a:ext>
              </a:extLst>
            </p:cNvPr>
            <p:cNvSpPr>
              <a:spLocks/>
            </p:cNvSpPr>
            <p:nvPr/>
          </p:nvSpPr>
          <p:spPr bwMode="auto">
            <a:xfrm>
              <a:off x="4527" y="2921"/>
              <a:ext cx="139" cy="127"/>
            </a:xfrm>
            <a:custGeom>
              <a:avLst/>
              <a:gdLst>
                <a:gd name="T0" fmla="*/ 0 w 139"/>
                <a:gd name="T1" fmla="*/ 127 h 127"/>
                <a:gd name="T2" fmla="*/ 139 w 139"/>
                <a:gd name="T3" fmla="*/ 0 h 127"/>
                <a:gd name="T4" fmla="*/ 0 w 139"/>
                <a:gd name="T5" fmla="*/ 0 h 127"/>
                <a:gd name="T6" fmla="*/ 0 w 139"/>
                <a:gd name="T7" fmla="*/ 127 h 12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9" h="127">
                  <a:moveTo>
                    <a:pt x="0" y="127"/>
                  </a:moveTo>
                  <a:lnTo>
                    <a:pt x="139" y="0"/>
                  </a:lnTo>
                  <a:lnTo>
                    <a:pt x="0" y="0"/>
                  </a:lnTo>
                  <a:lnTo>
                    <a:pt x="0" y="127"/>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 name="Rectangle 132">
              <a:extLst>
                <a:ext uri="{FF2B5EF4-FFF2-40B4-BE49-F238E27FC236}">
                  <a16:creationId xmlns:a16="http://schemas.microsoft.com/office/drawing/2014/main" id="{2DE052B4-83F5-4852-A148-EFB8DAEF5083}"/>
                </a:ext>
              </a:extLst>
            </p:cNvPr>
            <p:cNvSpPr>
              <a:spLocks noChangeArrowheads="1"/>
            </p:cNvSpPr>
            <p:nvPr/>
          </p:nvSpPr>
          <p:spPr bwMode="auto">
            <a:xfrm>
              <a:off x="4542" y="2937"/>
              <a:ext cx="106" cy="94"/>
            </a:xfrm>
            <a:prstGeom prst="rect">
              <a:avLst/>
            </a:prstGeom>
            <a:solidFill>
              <a:srgbClr val="618F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34" name="Freeform 133">
              <a:extLst>
                <a:ext uri="{FF2B5EF4-FFF2-40B4-BE49-F238E27FC236}">
                  <a16:creationId xmlns:a16="http://schemas.microsoft.com/office/drawing/2014/main" id="{0135BFA9-600C-499C-8AF3-E18D57E54CA3}"/>
                </a:ext>
              </a:extLst>
            </p:cNvPr>
            <p:cNvSpPr>
              <a:spLocks/>
            </p:cNvSpPr>
            <p:nvPr/>
          </p:nvSpPr>
          <p:spPr bwMode="auto">
            <a:xfrm>
              <a:off x="4387" y="2921"/>
              <a:ext cx="139" cy="127"/>
            </a:xfrm>
            <a:custGeom>
              <a:avLst/>
              <a:gdLst>
                <a:gd name="T0" fmla="*/ 139 w 139"/>
                <a:gd name="T1" fmla="*/ 0 h 127"/>
                <a:gd name="T2" fmla="*/ 0 w 139"/>
                <a:gd name="T3" fmla="*/ 127 h 127"/>
                <a:gd name="T4" fmla="*/ 139 w 139"/>
                <a:gd name="T5" fmla="*/ 127 h 127"/>
                <a:gd name="T6" fmla="*/ 139 w 139"/>
                <a:gd name="T7" fmla="*/ 0 h 12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9" h="127">
                  <a:moveTo>
                    <a:pt x="139" y="0"/>
                  </a:moveTo>
                  <a:lnTo>
                    <a:pt x="0" y="127"/>
                  </a:lnTo>
                  <a:lnTo>
                    <a:pt x="139" y="127"/>
                  </a:lnTo>
                  <a:lnTo>
                    <a:pt x="139" y="0"/>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5" name="Freeform 134">
              <a:extLst>
                <a:ext uri="{FF2B5EF4-FFF2-40B4-BE49-F238E27FC236}">
                  <a16:creationId xmlns:a16="http://schemas.microsoft.com/office/drawing/2014/main" id="{6A9B8BC7-4B44-42A1-8B47-4ACEACF6B2DC}"/>
                </a:ext>
              </a:extLst>
            </p:cNvPr>
            <p:cNvSpPr>
              <a:spLocks/>
            </p:cNvSpPr>
            <p:nvPr/>
          </p:nvSpPr>
          <p:spPr bwMode="auto">
            <a:xfrm>
              <a:off x="4387" y="2921"/>
              <a:ext cx="139" cy="127"/>
            </a:xfrm>
            <a:custGeom>
              <a:avLst/>
              <a:gdLst>
                <a:gd name="T0" fmla="*/ 0 w 139"/>
                <a:gd name="T1" fmla="*/ 127 h 127"/>
                <a:gd name="T2" fmla="*/ 139 w 139"/>
                <a:gd name="T3" fmla="*/ 0 h 127"/>
                <a:gd name="T4" fmla="*/ 0 w 139"/>
                <a:gd name="T5" fmla="*/ 0 h 127"/>
                <a:gd name="T6" fmla="*/ 0 w 139"/>
                <a:gd name="T7" fmla="*/ 127 h 12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9" h="127">
                  <a:moveTo>
                    <a:pt x="0" y="127"/>
                  </a:moveTo>
                  <a:lnTo>
                    <a:pt x="139" y="0"/>
                  </a:lnTo>
                  <a:lnTo>
                    <a:pt x="0" y="0"/>
                  </a:lnTo>
                  <a:lnTo>
                    <a:pt x="0" y="127"/>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 name="Rectangle 135">
              <a:extLst>
                <a:ext uri="{FF2B5EF4-FFF2-40B4-BE49-F238E27FC236}">
                  <a16:creationId xmlns:a16="http://schemas.microsoft.com/office/drawing/2014/main" id="{CD811A01-D5EC-433E-B508-5C1145115CBF}"/>
                </a:ext>
              </a:extLst>
            </p:cNvPr>
            <p:cNvSpPr>
              <a:spLocks noChangeArrowheads="1"/>
            </p:cNvSpPr>
            <p:nvPr/>
          </p:nvSpPr>
          <p:spPr bwMode="auto">
            <a:xfrm>
              <a:off x="4404" y="2937"/>
              <a:ext cx="104" cy="94"/>
            </a:xfrm>
            <a:prstGeom prst="rect">
              <a:avLst/>
            </a:prstGeom>
            <a:solidFill>
              <a:srgbClr val="618F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37" name="Freeform 136">
              <a:extLst>
                <a:ext uri="{FF2B5EF4-FFF2-40B4-BE49-F238E27FC236}">
                  <a16:creationId xmlns:a16="http://schemas.microsoft.com/office/drawing/2014/main" id="{5FB6DC72-E554-4781-B38D-AD9D08BB29A1}"/>
                </a:ext>
              </a:extLst>
            </p:cNvPr>
            <p:cNvSpPr>
              <a:spLocks/>
            </p:cNvSpPr>
            <p:nvPr/>
          </p:nvSpPr>
          <p:spPr bwMode="auto">
            <a:xfrm>
              <a:off x="4387" y="3175"/>
              <a:ext cx="139" cy="126"/>
            </a:xfrm>
            <a:custGeom>
              <a:avLst/>
              <a:gdLst>
                <a:gd name="T0" fmla="*/ 139 w 139"/>
                <a:gd name="T1" fmla="*/ 0 h 126"/>
                <a:gd name="T2" fmla="*/ 0 w 139"/>
                <a:gd name="T3" fmla="*/ 126 h 126"/>
                <a:gd name="T4" fmla="*/ 139 w 139"/>
                <a:gd name="T5" fmla="*/ 126 h 126"/>
                <a:gd name="T6" fmla="*/ 139 w 139"/>
                <a:gd name="T7" fmla="*/ 0 h 12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9" h="126">
                  <a:moveTo>
                    <a:pt x="139" y="0"/>
                  </a:moveTo>
                  <a:lnTo>
                    <a:pt x="0" y="126"/>
                  </a:lnTo>
                  <a:lnTo>
                    <a:pt x="139" y="126"/>
                  </a:lnTo>
                  <a:lnTo>
                    <a:pt x="139" y="0"/>
                  </a:lnTo>
                  <a:close/>
                </a:path>
              </a:pathLst>
            </a:custGeom>
            <a:solidFill>
              <a:srgbClr val="0019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 name="Freeform 137">
              <a:extLst>
                <a:ext uri="{FF2B5EF4-FFF2-40B4-BE49-F238E27FC236}">
                  <a16:creationId xmlns:a16="http://schemas.microsoft.com/office/drawing/2014/main" id="{19181681-A329-4C66-BE89-CDDADBECD655}"/>
                </a:ext>
              </a:extLst>
            </p:cNvPr>
            <p:cNvSpPr>
              <a:spLocks/>
            </p:cNvSpPr>
            <p:nvPr/>
          </p:nvSpPr>
          <p:spPr bwMode="auto">
            <a:xfrm>
              <a:off x="4387" y="3175"/>
              <a:ext cx="139" cy="126"/>
            </a:xfrm>
            <a:custGeom>
              <a:avLst/>
              <a:gdLst>
                <a:gd name="T0" fmla="*/ 0 w 139"/>
                <a:gd name="T1" fmla="*/ 126 h 126"/>
                <a:gd name="T2" fmla="*/ 139 w 139"/>
                <a:gd name="T3" fmla="*/ 0 h 126"/>
                <a:gd name="T4" fmla="*/ 0 w 139"/>
                <a:gd name="T5" fmla="*/ 0 h 126"/>
                <a:gd name="T6" fmla="*/ 0 w 139"/>
                <a:gd name="T7" fmla="*/ 126 h 12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9" h="126">
                  <a:moveTo>
                    <a:pt x="0" y="126"/>
                  </a:moveTo>
                  <a:lnTo>
                    <a:pt x="139" y="0"/>
                  </a:lnTo>
                  <a:lnTo>
                    <a:pt x="0" y="0"/>
                  </a:lnTo>
                  <a:lnTo>
                    <a:pt x="0" y="126"/>
                  </a:lnTo>
                  <a:close/>
                </a:path>
              </a:pathLst>
            </a:custGeom>
            <a:solidFill>
              <a:srgbClr val="A2C1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9" name="Rectangle 138">
              <a:extLst>
                <a:ext uri="{FF2B5EF4-FFF2-40B4-BE49-F238E27FC236}">
                  <a16:creationId xmlns:a16="http://schemas.microsoft.com/office/drawing/2014/main" id="{F5FCD5D6-C95D-4E68-AC84-D74B47F1F253}"/>
                </a:ext>
              </a:extLst>
            </p:cNvPr>
            <p:cNvSpPr>
              <a:spLocks noChangeArrowheads="1"/>
            </p:cNvSpPr>
            <p:nvPr/>
          </p:nvSpPr>
          <p:spPr bwMode="auto">
            <a:xfrm>
              <a:off x="4404" y="3190"/>
              <a:ext cx="105" cy="96"/>
            </a:xfrm>
            <a:prstGeom prst="rect">
              <a:avLst/>
            </a:prstGeom>
            <a:solidFill>
              <a:srgbClr val="618F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sp>
        <p:nvSpPr>
          <p:cNvPr id="140" name="Rectangle 139">
            <a:extLst>
              <a:ext uri="{FF2B5EF4-FFF2-40B4-BE49-F238E27FC236}">
                <a16:creationId xmlns:a16="http://schemas.microsoft.com/office/drawing/2014/main" id="{7811C52D-3732-48E0-81A3-62A4629D5CA6}"/>
              </a:ext>
            </a:extLst>
          </p:cNvPr>
          <p:cNvSpPr>
            <a:spLocks noChangeArrowheads="1"/>
          </p:cNvSpPr>
          <p:nvPr/>
        </p:nvSpPr>
        <p:spPr bwMode="auto">
          <a:xfrm>
            <a:off x="5589389" y="5213697"/>
            <a:ext cx="3810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41" name="Rectangle 140">
            <a:extLst>
              <a:ext uri="{FF2B5EF4-FFF2-40B4-BE49-F238E27FC236}">
                <a16:creationId xmlns:a16="http://schemas.microsoft.com/office/drawing/2014/main" id="{C6859C8E-5AB2-42BF-8955-5FFF02D01A24}"/>
              </a:ext>
            </a:extLst>
          </p:cNvPr>
          <p:cNvSpPr>
            <a:spLocks noChangeArrowheads="1"/>
          </p:cNvSpPr>
          <p:nvPr/>
        </p:nvSpPr>
        <p:spPr bwMode="auto">
          <a:xfrm>
            <a:off x="6611739" y="2176810"/>
            <a:ext cx="254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C0C0C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US" altLang="zh-CN" sz="1500">
                <a:solidFill>
                  <a:srgbClr val="000000"/>
                </a:solidFill>
                <a:latin typeface="Arial" panose="020B0604020202020204" pitchFamily="34" charset="0"/>
              </a:rPr>
              <a:t>PP</a:t>
            </a:r>
            <a:endParaRPr lang="en-US" altLang="zh-CN" sz="2400">
              <a:solidFill>
                <a:schemeClr val="accent2"/>
              </a:solidFill>
              <a:latin typeface="Times New Roman" panose="02020603050405020304" pitchFamily="18" charset="0"/>
            </a:endParaRPr>
          </a:p>
        </p:txBody>
      </p:sp>
      <p:sp>
        <p:nvSpPr>
          <p:cNvPr id="142" name="Freeform 141">
            <a:extLst>
              <a:ext uri="{FF2B5EF4-FFF2-40B4-BE49-F238E27FC236}">
                <a16:creationId xmlns:a16="http://schemas.microsoft.com/office/drawing/2014/main" id="{7E965B5C-B387-46EE-AB95-7D3F560181A2}"/>
              </a:ext>
            </a:extLst>
          </p:cNvPr>
          <p:cNvSpPr>
            <a:spLocks/>
          </p:cNvSpPr>
          <p:nvPr/>
        </p:nvSpPr>
        <p:spPr bwMode="auto">
          <a:xfrm>
            <a:off x="6430764" y="2292697"/>
            <a:ext cx="322262" cy="433388"/>
          </a:xfrm>
          <a:custGeom>
            <a:avLst/>
            <a:gdLst>
              <a:gd name="T0" fmla="*/ 0 w 178"/>
              <a:gd name="T1" fmla="*/ 0 h 239"/>
              <a:gd name="T2" fmla="*/ 2147483646 w 178"/>
              <a:gd name="T3" fmla="*/ 2147483646 h 239"/>
              <a:gd name="T4" fmla="*/ 2147483646 w 178"/>
              <a:gd name="T5" fmla="*/ 2147483646 h 239"/>
              <a:gd name="T6" fmla="*/ 0 w 178"/>
              <a:gd name="T7" fmla="*/ 2147483646 h 239"/>
              <a:gd name="T8" fmla="*/ 0 w 178"/>
              <a:gd name="T9" fmla="*/ 0 h 2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8" h="239">
                <a:moveTo>
                  <a:pt x="0" y="0"/>
                </a:moveTo>
                <a:lnTo>
                  <a:pt x="178" y="160"/>
                </a:lnTo>
                <a:lnTo>
                  <a:pt x="178" y="239"/>
                </a:lnTo>
                <a:lnTo>
                  <a:pt x="0" y="78"/>
                </a:lnTo>
                <a:lnTo>
                  <a:pt x="0" y="0"/>
                </a:lnTo>
                <a:close/>
              </a:path>
            </a:pathLst>
          </a:custGeom>
          <a:solidFill>
            <a:srgbClr val="316501"/>
          </a:solidFill>
          <a:ln w="9525">
            <a:solidFill>
              <a:srgbClr val="C0C0C0"/>
            </a:solidFill>
            <a:round/>
            <a:headEnd/>
            <a:tailEnd/>
          </a:ln>
        </p:spPr>
        <p:txBody>
          <a:bodyPr/>
          <a:lstStyle/>
          <a:p>
            <a:endParaRPr lang="zh-CN" altLang="en-US"/>
          </a:p>
        </p:txBody>
      </p:sp>
      <p:sp>
        <p:nvSpPr>
          <p:cNvPr id="143" name="Freeform 142">
            <a:extLst>
              <a:ext uri="{FF2B5EF4-FFF2-40B4-BE49-F238E27FC236}">
                <a16:creationId xmlns:a16="http://schemas.microsoft.com/office/drawing/2014/main" id="{51A06B65-83FA-4BE0-83F7-B09821A55A42}"/>
              </a:ext>
            </a:extLst>
          </p:cNvPr>
          <p:cNvSpPr>
            <a:spLocks/>
          </p:cNvSpPr>
          <p:nvPr/>
        </p:nvSpPr>
        <p:spPr bwMode="auto">
          <a:xfrm>
            <a:off x="6753026" y="2292697"/>
            <a:ext cx="322263" cy="433388"/>
          </a:xfrm>
          <a:custGeom>
            <a:avLst/>
            <a:gdLst>
              <a:gd name="T0" fmla="*/ 2147483646 w 178"/>
              <a:gd name="T1" fmla="*/ 0 h 239"/>
              <a:gd name="T2" fmla="*/ 0 w 178"/>
              <a:gd name="T3" fmla="*/ 2147483646 h 239"/>
              <a:gd name="T4" fmla="*/ 0 w 178"/>
              <a:gd name="T5" fmla="*/ 2147483646 h 239"/>
              <a:gd name="T6" fmla="*/ 2147483646 w 178"/>
              <a:gd name="T7" fmla="*/ 2147483646 h 239"/>
              <a:gd name="T8" fmla="*/ 2147483646 w 178"/>
              <a:gd name="T9" fmla="*/ 0 h 2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8" h="239">
                <a:moveTo>
                  <a:pt x="178" y="0"/>
                </a:moveTo>
                <a:lnTo>
                  <a:pt x="0" y="160"/>
                </a:lnTo>
                <a:lnTo>
                  <a:pt x="0" y="239"/>
                </a:lnTo>
                <a:lnTo>
                  <a:pt x="178" y="78"/>
                </a:lnTo>
                <a:lnTo>
                  <a:pt x="178" y="0"/>
                </a:lnTo>
                <a:close/>
              </a:path>
            </a:pathLst>
          </a:custGeom>
          <a:solidFill>
            <a:srgbClr val="438E00"/>
          </a:solidFill>
          <a:ln w="9525">
            <a:solidFill>
              <a:srgbClr val="C0C0C0"/>
            </a:solidFill>
            <a:round/>
            <a:headEnd/>
            <a:tailEnd/>
          </a:ln>
        </p:spPr>
        <p:txBody>
          <a:bodyPr/>
          <a:lstStyle/>
          <a:p>
            <a:endParaRPr lang="zh-CN" altLang="en-US"/>
          </a:p>
        </p:txBody>
      </p:sp>
      <p:grpSp>
        <p:nvGrpSpPr>
          <p:cNvPr id="144" name="Group 143">
            <a:extLst>
              <a:ext uri="{FF2B5EF4-FFF2-40B4-BE49-F238E27FC236}">
                <a16:creationId xmlns:a16="http://schemas.microsoft.com/office/drawing/2014/main" id="{D1AA9813-620A-4B83-9970-E2227B85BD44}"/>
              </a:ext>
            </a:extLst>
          </p:cNvPr>
          <p:cNvGrpSpPr>
            <a:grpSpLocks/>
          </p:cNvGrpSpPr>
          <p:nvPr/>
        </p:nvGrpSpPr>
        <p:grpSpPr bwMode="auto">
          <a:xfrm>
            <a:off x="3878064" y="1283047"/>
            <a:ext cx="1428750" cy="1001713"/>
            <a:chOff x="235" y="711"/>
            <a:chExt cx="900" cy="631"/>
          </a:xfrm>
        </p:grpSpPr>
        <p:sp>
          <p:nvSpPr>
            <p:cNvPr id="145" name="Rectangle 144">
              <a:extLst>
                <a:ext uri="{FF2B5EF4-FFF2-40B4-BE49-F238E27FC236}">
                  <a16:creationId xmlns:a16="http://schemas.microsoft.com/office/drawing/2014/main" id="{4D9A9DA1-92FA-4F27-B01A-731228FD7703}"/>
                </a:ext>
              </a:extLst>
            </p:cNvPr>
            <p:cNvSpPr>
              <a:spLocks noChangeArrowheads="1"/>
            </p:cNvSpPr>
            <p:nvPr/>
          </p:nvSpPr>
          <p:spPr bwMode="auto">
            <a:xfrm>
              <a:off x="242" y="718"/>
              <a:ext cx="893" cy="624"/>
            </a:xfrm>
            <a:prstGeom prst="rect">
              <a:avLst/>
            </a:prstGeom>
            <a:solidFill>
              <a:srgbClr val="CECE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nvGrpSpPr>
            <p:cNvPr id="146" name="Group 145">
              <a:extLst>
                <a:ext uri="{FF2B5EF4-FFF2-40B4-BE49-F238E27FC236}">
                  <a16:creationId xmlns:a16="http://schemas.microsoft.com/office/drawing/2014/main" id="{D29D6829-B10A-45C6-B6F1-13CA636610A0}"/>
                </a:ext>
              </a:extLst>
            </p:cNvPr>
            <p:cNvGrpSpPr>
              <a:grpSpLocks/>
            </p:cNvGrpSpPr>
            <p:nvPr/>
          </p:nvGrpSpPr>
          <p:grpSpPr bwMode="auto">
            <a:xfrm>
              <a:off x="235" y="711"/>
              <a:ext cx="893" cy="624"/>
              <a:chOff x="2683" y="1599"/>
              <a:chExt cx="893" cy="624"/>
            </a:xfrm>
          </p:grpSpPr>
          <p:sp>
            <p:nvSpPr>
              <p:cNvPr id="147" name="Rectangle 146">
                <a:extLst>
                  <a:ext uri="{FF2B5EF4-FFF2-40B4-BE49-F238E27FC236}">
                    <a16:creationId xmlns:a16="http://schemas.microsoft.com/office/drawing/2014/main" id="{5277B956-37D8-48A3-A572-6BA212477972}"/>
                  </a:ext>
                </a:extLst>
              </p:cNvPr>
              <p:cNvSpPr>
                <a:spLocks noChangeArrowheads="1"/>
              </p:cNvSpPr>
              <p:nvPr/>
            </p:nvSpPr>
            <p:spPr bwMode="auto">
              <a:xfrm>
                <a:off x="2683" y="1599"/>
                <a:ext cx="893" cy="624"/>
              </a:xfrm>
              <a:prstGeom prst="rect">
                <a:avLst/>
              </a:prstGeom>
              <a:solidFill>
                <a:srgbClr val="A2FFA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48" name="Rectangle 147">
                <a:extLst>
                  <a:ext uri="{FF2B5EF4-FFF2-40B4-BE49-F238E27FC236}">
                    <a16:creationId xmlns:a16="http://schemas.microsoft.com/office/drawing/2014/main" id="{FE9283F7-C5BB-4466-A969-D34C5061EAFC}"/>
                  </a:ext>
                </a:extLst>
              </p:cNvPr>
              <p:cNvSpPr>
                <a:spLocks noChangeArrowheads="1"/>
              </p:cNvSpPr>
              <p:nvPr/>
            </p:nvSpPr>
            <p:spPr bwMode="auto">
              <a:xfrm>
                <a:off x="2918" y="1619"/>
                <a:ext cx="19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200">
                    <a:solidFill>
                      <a:srgbClr val="000000"/>
                    </a:solidFill>
                    <a:latin typeface="Arial" panose="020B0604020202020204" pitchFamily="34" charset="0"/>
                  </a:rPr>
                  <a:t>销售</a:t>
                </a:r>
                <a:endParaRPr lang="en-US" altLang="zh-CN" sz="2400">
                  <a:solidFill>
                    <a:schemeClr val="accent2"/>
                  </a:solidFill>
                  <a:latin typeface="Times New Roman" panose="02020603050405020304" pitchFamily="18" charset="0"/>
                </a:endParaRPr>
              </a:p>
            </p:txBody>
          </p:sp>
          <p:grpSp>
            <p:nvGrpSpPr>
              <p:cNvPr id="149" name="Group 148">
                <a:extLst>
                  <a:ext uri="{FF2B5EF4-FFF2-40B4-BE49-F238E27FC236}">
                    <a16:creationId xmlns:a16="http://schemas.microsoft.com/office/drawing/2014/main" id="{674075EF-CACD-41DC-95D3-844509F84FC6}"/>
                  </a:ext>
                </a:extLst>
              </p:cNvPr>
              <p:cNvGrpSpPr>
                <a:grpSpLocks/>
              </p:cNvGrpSpPr>
              <p:nvPr/>
            </p:nvGrpSpPr>
            <p:grpSpPr bwMode="auto">
              <a:xfrm>
                <a:off x="2925" y="1759"/>
                <a:ext cx="408" cy="456"/>
                <a:chOff x="3013" y="1907"/>
                <a:chExt cx="357" cy="400"/>
              </a:xfrm>
            </p:grpSpPr>
            <p:sp>
              <p:nvSpPr>
                <p:cNvPr id="150" name="Freeform 149">
                  <a:extLst>
                    <a:ext uri="{FF2B5EF4-FFF2-40B4-BE49-F238E27FC236}">
                      <a16:creationId xmlns:a16="http://schemas.microsoft.com/office/drawing/2014/main" id="{98C67E2A-805B-4AFF-8ED1-BEDC16CEB7C9}"/>
                    </a:ext>
                  </a:extLst>
                </p:cNvPr>
                <p:cNvSpPr>
                  <a:spLocks/>
                </p:cNvSpPr>
                <p:nvPr/>
              </p:nvSpPr>
              <p:spPr bwMode="auto">
                <a:xfrm>
                  <a:off x="3013" y="1907"/>
                  <a:ext cx="357" cy="323"/>
                </a:xfrm>
                <a:custGeom>
                  <a:avLst/>
                  <a:gdLst>
                    <a:gd name="T0" fmla="*/ 178 w 357"/>
                    <a:gd name="T1" fmla="*/ 0 h 323"/>
                    <a:gd name="T2" fmla="*/ 0 w 357"/>
                    <a:gd name="T3" fmla="*/ 162 h 323"/>
                    <a:gd name="T4" fmla="*/ 178 w 357"/>
                    <a:gd name="T5" fmla="*/ 323 h 323"/>
                    <a:gd name="T6" fmla="*/ 357 w 357"/>
                    <a:gd name="T7" fmla="*/ 162 h 323"/>
                    <a:gd name="T8" fmla="*/ 178 w 357"/>
                    <a:gd name="T9" fmla="*/ 0 h 3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7" h="323">
                      <a:moveTo>
                        <a:pt x="178" y="0"/>
                      </a:moveTo>
                      <a:lnTo>
                        <a:pt x="0" y="162"/>
                      </a:lnTo>
                      <a:lnTo>
                        <a:pt x="178" y="323"/>
                      </a:lnTo>
                      <a:lnTo>
                        <a:pt x="357" y="162"/>
                      </a:lnTo>
                      <a:lnTo>
                        <a:pt x="178" y="0"/>
                      </a:lnTo>
                      <a:close/>
                    </a:path>
                  </a:pathLst>
                </a:custGeom>
                <a:solidFill>
                  <a:srgbClr val="60C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 name="Rectangle 150">
                  <a:extLst>
                    <a:ext uri="{FF2B5EF4-FFF2-40B4-BE49-F238E27FC236}">
                      <a16:creationId xmlns:a16="http://schemas.microsoft.com/office/drawing/2014/main" id="{E37FCE61-D4E9-43B4-BBA5-B213721D6A37}"/>
                    </a:ext>
                  </a:extLst>
                </p:cNvPr>
                <p:cNvSpPr>
                  <a:spLocks noChangeArrowheads="1"/>
                </p:cNvSpPr>
                <p:nvPr/>
              </p:nvSpPr>
              <p:spPr bwMode="auto">
                <a:xfrm>
                  <a:off x="3105" y="2006"/>
                  <a:ext cx="146"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US" altLang="zh-CN" sz="1500">
                      <a:solidFill>
                        <a:srgbClr val="000000"/>
                      </a:solidFill>
                      <a:latin typeface="Arial" panose="020B0604020202020204" pitchFamily="34" charset="0"/>
                    </a:rPr>
                    <a:t>SD</a:t>
                  </a:r>
                  <a:endParaRPr lang="en-US" altLang="zh-CN" sz="2400">
                    <a:solidFill>
                      <a:schemeClr val="accent2"/>
                    </a:solidFill>
                    <a:latin typeface="Times New Roman" panose="02020603050405020304" pitchFamily="18" charset="0"/>
                  </a:endParaRPr>
                </a:p>
              </p:txBody>
            </p:sp>
            <p:sp>
              <p:nvSpPr>
                <p:cNvPr id="152" name="Rectangle 151">
                  <a:extLst>
                    <a:ext uri="{FF2B5EF4-FFF2-40B4-BE49-F238E27FC236}">
                      <a16:creationId xmlns:a16="http://schemas.microsoft.com/office/drawing/2014/main" id="{928FCE7B-C551-4BA4-B2EF-62B866B8292A}"/>
                    </a:ext>
                  </a:extLst>
                </p:cNvPr>
                <p:cNvSpPr>
                  <a:spLocks noChangeArrowheads="1"/>
                </p:cNvSpPr>
                <p:nvPr/>
              </p:nvSpPr>
              <p:spPr bwMode="auto">
                <a:xfrm>
                  <a:off x="3101" y="2002"/>
                  <a:ext cx="14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US" altLang="zh-CN" sz="1500">
                      <a:solidFill>
                        <a:srgbClr val="FFFFFF"/>
                      </a:solidFill>
                      <a:latin typeface="Arial" panose="020B0604020202020204" pitchFamily="34" charset="0"/>
                    </a:rPr>
                    <a:t>SD</a:t>
                  </a:r>
                  <a:endParaRPr lang="en-US" altLang="zh-CN" sz="2400">
                    <a:solidFill>
                      <a:schemeClr val="accent2"/>
                    </a:solidFill>
                    <a:latin typeface="Times New Roman" panose="02020603050405020304" pitchFamily="18" charset="0"/>
                  </a:endParaRPr>
                </a:p>
              </p:txBody>
            </p:sp>
            <p:sp>
              <p:nvSpPr>
                <p:cNvPr id="153" name="Freeform 152">
                  <a:extLst>
                    <a:ext uri="{FF2B5EF4-FFF2-40B4-BE49-F238E27FC236}">
                      <a16:creationId xmlns:a16="http://schemas.microsoft.com/office/drawing/2014/main" id="{C5EC3033-EB26-4CA3-A04E-9983DDF75919}"/>
                    </a:ext>
                  </a:extLst>
                </p:cNvPr>
                <p:cNvSpPr>
                  <a:spLocks/>
                </p:cNvSpPr>
                <p:nvPr/>
              </p:nvSpPr>
              <p:spPr bwMode="auto">
                <a:xfrm>
                  <a:off x="3013" y="2069"/>
                  <a:ext cx="178" cy="238"/>
                </a:xfrm>
                <a:custGeom>
                  <a:avLst/>
                  <a:gdLst>
                    <a:gd name="T0" fmla="*/ 0 w 178"/>
                    <a:gd name="T1" fmla="*/ 0 h 238"/>
                    <a:gd name="T2" fmla="*/ 178 w 178"/>
                    <a:gd name="T3" fmla="*/ 161 h 238"/>
                    <a:gd name="T4" fmla="*/ 178 w 178"/>
                    <a:gd name="T5" fmla="*/ 238 h 238"/>
                    <a:gd name="T6" fmla="*/ 0 w 178"/>
                    <a:gd name="T7" fmla="*/ 78 h 238"/>
                    <a:gd name="T8" fmla="*/ 0 w 178"/>
                    <a:gd name="T9" fmla="*/ 0 h 2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8" h="238">
                      <a:moveTo>
                        <a:pt x="0" y="0"/>
                      </a:moveTo>
                      <a:lnTo>
                        <a:pt x="178" y="161"/>
                      </a:lnTo>
                      <a:lnTo>
                        <a:pt x="178" y="238"/>
                      </a:lnTo>
                      <a:lnTo>
                        <a:pt x="0" y="78"/>
                      </a:lnTo>
                      <a:lnTo>
                        <a:pt x="0" y="0"/>
                      </a:lnTo>
                      <a:close/>
                    </a:path>
                  </a:pathLst>
                </a:custGeom>
                <a:solidFill>
                  <a:srgbClr val="31650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 name="Freeform 153">
                  <a:extLst>
                    <a:ext uri="{FF2B5EF4-FFF2-40B4-BE49-F238E27FC236}">
                      <a16:creationId xmlns:a16="http://schemas.microsoft.com/office/drawing/2014/main" id="{0A452EE0-3916-4BCF-950F-754FEDECD1EB}"/>
                    </a:ext>
                  </a:extLst>
                </p:cNvPr>
                <p:cNvSpPr>
                  <a:spLocks/>
                </p:cNvSpPr>
                <p:nvPr/>
              </p:nvSpPr>
              <p:spPr bwMode="auto">
                <a:xfrm>
                  <a:off x="3192" y="2069"/>
                  <a:ext cx="178" cy="238"/>
                </a:xfrm>
                <a:custGeom>
                  <a:avLst/>
                  <a:gdLst>
                    <a:gd name="T0" fmla="*/ 178 w 178"/>
                    <a:gd name="T1" fmla="*/ 0 h 238"/>
                    <a:gd name="T2" fmla="*/ 0 w 178"/>
                    <a:gd name="T3" fmla="*/ 161 h 238"/>
                    <a:gd name="T4" fmla="*/ 0 w 178"/>
                    <a:gd name="T5" fmla="*/ 238 h 238"/>
                    <a:gd name="T6" fmla="*/ 178 w 178"/>
                    <a:gd name="T7" fmla="*/ 78 h 238"/>
                    <a:gd name="T8" fmla="*/ 178 w 178"/>
                    <a:gd name="T9" fmla="*/ 0 h 2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8" h="238">
                      <a:moveTo>
                        <a:pt x="178" y="0"/>
                      </a:moveTo>
                      <a:lnTo>
                        <a:pt x="0" y="161"/>
                      </a:lnTo>
                      <a:lnTo>
                        <a:pt x="0" y="238"/>
                      </a:lnTo>
                      <a:lnTo>
                        <a:pt x="178" y="78"/>
                      </a:lnTo>
                      <a:lnTo>
                        <a:pt x="178" y="0"/>
                      </a:lnTo>
                      <a:close/>
                    </a:path>
                  </a:pathLst>
                </a:custGeom>
                <a:solidFill>
                  <a:srgbClr val="438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sp>
        <p:nvSpPr>
          <p:cNvPr id="155" name="Rectangle 154">
            <a:extLst>
              <a:ext uri="{FF2B5EF4-FFF2-40B4-BE49-F238E27FC236}">
                <a16:creationId xmlns:a16="http://schemas.microsoft.com/office/drawing/2014/main" id="{4F383CB7-5CAA-4307-ABF8-9800CC51BFBE}"/>
              </a:ext>
            </a:extLst>
          </p:cNvPr>
          <p:cNvSpPr>
            <a:spLocks noChangeArrowheads="1"/>
          </p:cNvSpPr>
          <p:nvPr/>
        </p:nvSpPr>
        <p:spPr bwMode="auto">
          <a:xfrm>
            <a:off x="4419401" y="3581747"/>
            <a:ext cx="449263" cy="260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US" altLang="zh-CN" sz="1100">
                <a:solidFill>
                  <a:srgbClr val="000000"/>
                </a:solidFill>
                <a:latin typeface="Arial" panose="020B0604020202020204" pitchFamily="34" charset="0"/>
              </a:rPr>
              <a:t>Doc</a:t>
            </a:r>
            <a:endParaRPr lang="en-GB" altLang="zh-CN" sz="1100">
              <a:solidFill>
                <a:srgbClr val="000000"/>
              </a:solidFill>
              <a:latin typeface="Arial" panose="020B0604020202020204" pitchFamily="34" charset="0"/>
            </a:endParaRPr>
          </a:p>
        </p:txBody>
      </p:sp>
      <p:sp>
        <p:nvSpPr>
          <p:cNvPr id="156" name="Rectangle 155">
            <a:extLst>
              <a:ext uri="{FF2B5EF4-FFF2-40B4-BE49-F238E27FC236}">
                <a16:creationId xmlns:a16="http://schemas.microsoft.com/office/drawing/2014/main" id="{6F0FBAE1-1491-400A-8504-D32027652073}"/>
              </a:ext>
            </a:extLst>
          </p:cNvPr>
          <p:cNvSpPr>
            <a:spLocks noChangeArrowheads="1"/>
          </p:cNvSpPr>
          <p:nvPr/>
        </p:nvSpPr>
        <p:spPr bwMode="auto">
          <a:xfrm>
            <a:off x="5421114" y="3237260"/>
            <a:ext cx="796925"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57" name="Rectangle 156">
            <a:extLst>
              <a:ext uri="{FF2B5EF4-FFF2-40B4-BE49-F238E27FC236}">
                <a16:creationId xmlns:a16="http://schemas.microsoft.com/office/drawing/2014/main" id="{27CF96AE-FB2C-4409-A72A-CEC83FB68704}"/>
              </a:ext>
            </a:extLst>
          </p:cNvPr>
          <p:cNvSpPr>
            <a:spLocks noChangeArrowheads="1"/>
          </p:cNvSpPr>
          <p:nvPr/>
        </p:nvSpPr>
        <p:spPr bwMode="auto">
          <a:xfrm>
            <a:off x="5486201" y="2918172"/>
            <a:ext cx="56832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US" altLang="zh-CN" sz="1200">
                <a:solidFill>
                  <a:srgbClr val="000000"/>
                </a:solidFill>
                <a:latin typeface="Arial" panose="020B0604020202020204" pitchFamily="34" charset="0"/>
              </a:rPr>
              <a:t>Costing</a:t>
            </a:r>
            <a:endParaRPr lang="en-US" altLang="zh-CN" sz="2400">
              <a:solidFill>
                <a:schemeClr val="accent2"/>
              </a:solidFill>
              <a:latin typeface="Times New Roman" panose="02020603050405020304" pitchFamily="18" charset="0"/>
            </a:endParaRPr>
          </a:p>
        </p:txBody>
      </p:sp>
      <p:grpSp>
        <p:nvGrpSpPr>
          <p:cNvPr id="158" name="Group 157">
            <a:extLst>
              <a:ext uri="{FF2B5EF4-FFF2-40B4-BE49-F238E27FC236}">
                <a16:creationId xmlns:a16="http://schemas.microsoft.com/office/drawing/2014/main" id="{F7DD4E2B-B2A4-4EE3-9A3A-161A4CBC7016}"/>
              </a:ext>
            </a:extLst>
          </p:cNvPr>
          <p:cNvGrpSpPr>
            <a:grpSpLocks/>
          </p:cNvGrpSpPr>
          <p:nvPr/>
        </p:nvGrpSpPr>
        <p:grpSpPr bwMode="auto">
          <a:xfrm>
            <a:off x="7226101" y="2081560"/>
            <a:ext cx="1360488" cy="1727200"/>
            <a:chOff x="2728" y="1550"/>
            <a:chExt cx="857" cy="1088"/>
          </a:xfrm>
        </p:grpSpPr>
        <p:sp>
          <p:nvSpPr>
            <p:cNvPr id="159" name="Rectangle 158">
              <a:extLst>
                <a:ext uri="{FF2B5EF4-FFF2-40B4-BE49-F238E27FC236}">
                  <a16:creationId xmlns:a16="http://schemas.microsoft.com/office/drawing/2014/main" id="{E4028D25-50F2-4549-893F-5A411B17924A}"/>
                </a:ext>
              </a:extLst>
            </p:cNvPr>
            <p:cNvSpPr>
              <a:spLocks noChangeArrowheads="1"/>
            </p:cNvSpPr>
            <p:nvPr/>
          </p:nvSpPr>
          <p:spPr bwMode="auto">
            <a:xfrm>
              <a:off x="2749" y="1550"/>
              <a:ext cx="836" cy="1088"/>
            </a:xfrm>
            <a:prstGeom prst="rect">
              <a:avLst/>
            </a:prstGeom>
            <a:solidFill>
              <a:srgbClr val="CECE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60" name="Rectangle 159">
              <a:extLst>
                <a:ext uri="{FF2B5EF4-FFF2-40B4-BE49-F238E27FC236}">
                  <a16:creationId xmlns:a16="http://schemas.microsoft.com/office/drawing/2014/main" id="{79366CFE-FB4B-42DB-95DA-BA525B10B839}"/>
                </a:ext>
              </a:extLst>
            </p:cNvPr>
            <p:cNvSpPr>
              <a:spLocks noChangeArrowheads="1"/>
            </p:cNvSpPr>
            <p:nvPr/>
          </p:nvSpPr>
          <p:spPr bwMode="auto">
            <a:xfrm>
              <a:off x="2728" y="1552"/>
              <a:ext cx="835" cy="1077"/>
            </a:xfrm>
            <a:prstGeom prst="rect">
              <a:avLst/>
            </a:prstGeom>
            <a:solidFill>
              <a:srgbClr val="92B6FE"/>
            </a:solidFill>
            <a:ln>
              <a:noFill/>
            </a:ln>
            <a:extLst>
              <a:ext uri="{91240B29-F687-4F45-9708-019B960494DF}">
                <a14:hiddenLine xmlns:a14="http://schemas.microsoft.com/office/drawing/2010/main" w="9525">
                  <a:solidFill>
                    <a:srgbClr val="C0C0C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61" name="Rectangle 161">
              <a:extLst>
                <a:ext uri="{FF2B5EF4-FFF2-40B4-BE49-F238E27FC236}">
                  <a16:creationId xmlns:a16="http://schemas.microsoft.com/office/drawing/2014/main" id="{5A0AED45-2727-4E92-94AD-F5D75C234949}"/>
                </a:ext>
              </a:extLst>
            </p:cNvPr>
            <p:cNvSpPr>
              <a:spLocks noChangeArrowheads="1"/>
            </p:cNvSpPr>
            <p:nvPr/>
          </p:nvSpPr>
          <p:spPr bwMode="auto">
            <a:xfrm>
              <a:off x="2778" y="1622"/>
              <a:ext cx="38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C0C0C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200">
                  <a:solidFill>
                    <a:srgbClr val="000000"/>
                  </a:solidFill>
                  <a:latin typeface="Arial" panose="020B0604020202020204" pitchFamily="34" charset="0"/>
                </a:rPr>
                <a:t>财务会计</a:t>
              </a:r>
              <a:endParaRPr lang="en-US" altLang="zh-CN" sz="2400">
                <a:solidFill>
                  <a:schemeClr val="accent2"/>
                </a:solidFill>
                <a:latin typeface="Times New Roman" panose="02020603050405020304" pitchFamily="18" charset="0"/>
              </a:endParaRPr>
            </a:p>
          </p:txBody>
        </p:sp>
        <p:grpSp>
          <p:nvGrpSpPr>
            <p:cNvPr id="162" name="Group 163">
              <a:extLst>
                <a:ext uri="{FF2B5EF4-FFF2-40B4-BE49-F238E27FC236}">
                  <a16:creationId xmlns:a16="http://schemas.microsoft.com/office/drawing/2014/main" id="{3AFFE1F0-4922-4F90-AF49-05382295CCE3}"/>
                </a:ext>
              </a:extLst>
            </p:cNvPr>
            <p:cNvGrpSpPr>
              <a:grpSpLocks/>
            </p:cNvGrpSpPr>
            <p:nvPr/>
          </p:nvGrpSpPr>
          <p:grpSpPr bwMode="auto">
            <a:xfrm>
              <a:off x="3126" y="1845"/>
              <a:ext cx="425" cy="457"/>
              <a:chOff x="1039" y="2284"/>
              <a:chExt cx="358" cy="400"/>
            </a:xfrm>
          </p:grpSpPr>
          <p:sp>
            <p:nvSpPr>
              <p:cNvPr id="401" name="Freeform 164">
                <a:extLst>
                  <a:ext uri="{FF2B5EF4-FFF2-40B4-BE49-F238E27FC236}">
                    <a16:creationId xmlns:a16="http://schemas.microsoft.com/office/drawing/2014/main" id="{BAC26E1B-7DE1-473B-A293-391E46CC0994}"/>
                  </a:ext>
                </a:extLst>
              </p:cNvPr>
              <p:cNvSpPr>
                <a:spLocks/>
              </p:cNvSpPr>
              <p:nvPr/>
            </p:nvSpPr>
            <p:spPr bwMode="auto">
              <a:xfrm>
                <a:off x="1219" y="2446"/>
                <a:ext cx="178" cy="238"/>
              </a:xfrm>
              <a:custGeom>
                <a:avLst/>
                <a:gdLst>
                  <a:gd name="T0" fmla="*/ 178 w 178"/>
                  <a:gd name="T1" fmla="*/ 0 h 238"/>
                  <a:gd name="T2" fmla="*/ 0 w 178"/>
                  <a:gd name="T3" fmla="*/ 161 h 238"/>
                  <a:gd name="T4" fmla="*/ 0 w 178"/>
                  <a:gd name="T5" fmla="*/ 238 h 238"/>
                  <a:gd name="T6" fmla="*/ 178 w 178"/>
                  <a:gd name="T7" fmla="*/ 78 h 238"/>
                  <a:gd name="T8" fmla="*/ 178 w 178"/>
                  <a:gd name="T9" fmla="*/ 0 h 2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8" h="238">
                    <a:moveTo>
                      <a:pt x="178" y="0"/>
                    </a:moveTo>
                    <a:lnTo>
                      <a:pt x="0" y="161"/>
                    </a:lnTo>
                    <a:lnTo>
                      <a:pt x="0" y="238"/>
                    </a:lnTo>
                    <a:lnTo>
                      <a:pt x="178" y="78"/>
                    </a:lnTo>
                    <a:lnTo>
                      <a:pt x="178" y="0"/>
                    </a:lnTo>
                    <a:close/>
                  </a:path>
                </a:pathLst>
              </a:custGeom>
              <a:solidFill>
                <a:srgbClr val="CF0E3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402" name="Freeform 165">
                <a:extLst>
                  <a:ext uri="{FF2B5EF4-FFF2-40B4-BE49-F238E27FC236}">
                    <a16:creationId xmlns:a16="http://schemas.microsoft.com/office/drawing/2014/main" id="{941DBA07-8C63-491F-AEFA-E84E110E7FED}"/>
                  </a:ext>
                </a:extLst>
              </p:cNvPr>
              <p:cNvSpPr>
                <a:spLocks/>
              </p:cNvSpPr>
              <p:nvPr/>
            </p:nvSpPr>
            <p:spPr bwMode="auto">
              <a:xfrm>
                <a:off x="1041" y="2446"/>
                <a:ext cx="178" cy="238"/>
              </a:xfrm>
              <a:custGeom>
                <a:avLst/>
                <a:gdLst>
                  <a:gd name="T0" fmla="*/ 0 w 178"/>
                  <a:gd name="T1" fmla="*/ 0 h 238"/>
                  <a:gd name="T2" fmla="*/ 178 w 178"/>
                  <a:gd name="T3" fmla="*/ 161 h 238"/>
                  <a:gd name="T4" fmla="*/ 178 w 178"/>
                  <a:gd name="T5" fmla="*/ 238 h 238"/>
                  <a:gd name="T6" fmla="*/ 0 w 178"/>
                  <a:gd name="T7" fmla="*/ 78 h 238"/>
                  <a:gd name="T8" fmla="*/ 0 w 178"/>
                  <a:gd name="T9" fmla="*/ 0 h 2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8" h="238">
                    <a:moveTo>
                      <a:pt x="0" y="0"/>
                    </a:moveTo>
                    <a:lnTo>
                      <a:pt x="178" y="161"/>
                    </a:lnTo>
                    <a:lnTo>
                      <a:pt x="178" y="238"/>
                    </a:lnTo>
                    <a:lnTo>
                      <a:pt x="0" y="78"/>
                    </a:lnTo>
                    <a:lnTo>
                      <a:pt x="0" y="0"/>
                    </a:lnTo>
                    <a:close/>
                  </a:path>
                </a:pathLst>
              </a:custGeom>
              <a:solidFill>
                <a:srgbClr val="790015"/>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403" name="Freeform 166">
                <a:extLst>
                  <a:ext uri="{FF2B5EF4-FFF2-40B4-BE49-F238E27FC236}">
                    <a16:creationId xmlns:a16="http://schemas.microsoft.com/office/drawing/2014/main" id="{3B3BFB7F-B838-4327-940F-B7AB2E7D129C}"/>
                  </a:ext>
                </a:extLst>
              </p:cNvPr>
              <p:cNvSpPr>
                <a:spLocks/>
              </p:cNvSpPr>
              <p:nvPr/>
            </p:nvSpPr>
            <p:spPr bwMode="auto">
              <a:xfrm>
                <a:off x="1039" y="2284"/>
                <a:ext cx="358" cy="323"/>
              </a:xfrm>
              <a:custGeom>
                <a:avLst/>
                <a:gdLst>
                  <a:gd name="T0" fmla="*/ 180 w 358"/>
                  <a:gd name="T1" fmla="*/ 0 h 323"/>
                  <a:gd name="T2" fmla="*/ 358 w 358"/>
                  <a:gd name="T3" fmla="*/ 162 h 323"/>
                  <a:gd name="T4" fmla="*/ 180 w 358"/>
                  <a:gd name="T5" fmla="*/ 323 h 323"/>
                  <a:gd name="T6" fmla="*/ 0 w 358"/>
                  <a:gd name="T7" fmla="*/ 162 h 323"/>
                  <a:gd name="T8" fmla="*/ 180 w 358"/>
                  <a:gd name="T9" fmla="*/ 0 h 3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8" h="323">
                    <a:moveTo>
                      <a:pt x="180" y="0"/>
                    </a:moveTo>
                    <a:lnTo>
                      <a:pt x="358" y="162"/>
                    </a:lnTo>
                    <a:lnTo>
                      <a:pt x="180" y="323"/>
                    </a:lnTo>
                    <a:lnTo>
                      <a:pt x="0" y="162"/>
                    </a:lnTo>
                    <a:lnTo>
                      <a:pt x="180" y="0"/>
                    </a:lnTo>
                    <a:close/>
                  </a:path>
                </a:pathLst>
              </a:custGeom>
              <a:solidFill>
                <a:srgbClr val="EE0D1A"/>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404" name="Rectangle 167">
                <a:extLst>
                  <a:ext uri="{FF2B5EF4-FFF2-40B4-BE49-F238E27FC236}">
                    <a16:creationId xmlns:a16="http://schemas.microsoft.com/office/drawing/2014/main" id="{DE6AF078-877F-437C-AB71-4A66D525F2AF}"/>
                  </a:ext>
                </a:extLst>
              </p:cNvPr>
              <p:cNvSpPr>
                <a:spLocks noChangeArrowheads="1"/>
              </p:cNvSpPr>
              <p:nvPr/>
            </p:nvSpPr>
            <p:spPr bwMode="auto">
              <a:xfrm>
                <a:off x="1165" y="2374"/>
                <a:ext cx="90"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C0C0C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US" altLang="zh-CN" sz="1500">
                    <a:solidFill>
                      <a:srgbClr val="000000"/>
                    </a:solidFill>
                    <a:latin typeface="Arial" panose="020B0604020202020204" pitchFamily="34" charset="0"/>
                  </a:rPr>
                  <a:t>FI</a:t>
                </a:r>
                <a:endParaRPr lang="en-US" altLang="zh-CN" sz="2400">
                  <a:solidFill>
                    <a:schemeClr val="accent2"/>
                  </a:solidFill>
                  <a:latin typeface="Times New Roman" panose="02020603050405020304" pitchFamily="18" charset="0"/>
                </a:endParaRPr>
              </a:p>
            </p:txBody>
          </p:sp>
          <p:sp>
            <p:nvSpPr>
              <p:cNvPr id="405" name="Rectangle 168">
                <a:extLst>
                  <a:ext uri="{FF2B5EF4-FFF2-40B4-BE49-F238E27FC236}">
                    <a16:creationId xmlns:a16="http://schemas.microsoft.com/office/drawing/2014/main" id="{89301DE7-45B8-4803-8F25-4BE3C923044E}"/>
                  </a:ext>
                </a:extLst>
              </p:cNvPr>
              <p:cNvSpPr>
                <a:spLocks noChangeArrowheads="1"/>
              </p:cNvSpPr>
              <p:nvPr/>
            </p:nvSpPr>
            <p:spPr bwMode="auto">
              <a:xfrm>
                <a:off x="1160" y="2369"/>
                <a:ext cx="90"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C0C0C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US" altLang="zh-CN" sz="1500">
                    <a:solidFill>
                      <a:srgbClr val="FFFFFF"/>
                    </a:solidFill>
                    <a:latin typeface="Arial" panose="020B0604020202020204" pitchFamily="34" charset="0"/>
                  </a:rPr>
                  <a:t>FI</a:t>
                </a:r>
                <a:endParaRPr lang="en-US" altLang="zh-CN" sz="2400">
                  <a:solidFill>
                    <a:schemeClr val="accent2"/>
                  </a:solidFill>
                  <a:latin typeface="Times New Roman" panose="02020603050405020304" pitchFamily="18" charset="0"/>
                </a:endParaRPr>
              </a:p>
            </p:txBody>
          </p:sp>
        </p:grpSp>
        <p:grpSp>
          <p:nvGrpSpPr>
            <p:cNvPr id="163" name="Group 169">
              <a:extLst>
                <a:ext uri="{FF2B5EF4-FFF2-40B4-BE49-F238E27FC236}">
                  <a16:creationId xmlns:a16="http://schemas.microsoft.com/office/drawing/2014/main" id="{810A7382-02F2-4D04-8CF5-A76E33DC94D5}"/>
                </a:ext>
              </a:extLst>
            </p:cNvPr>
            <p:cNvGrpSpPr>
              <a:grpSpLocks/>
            </p:cNvGrpSpPr>
            <p:nvPr/>
          </p:nvGrpSpPr>
          <p:grpSpPr bwMode="auto">
            <a:xfrm>
              <a:off x="2756" y="2312"/>
              <a:ext cx="658" cy="297"/>
              <a:chOff x="958" y="2903"/>
              <a:chExt cx="565" cy="260"/>
            </a:xfrm>
          </p:grpSpPr>
          <p:sp>
            <p:nvSpPr>
              <p:cNvPr id="164" name="Oval 170">
                <a:extLst>
                  <a:ext uri="{FF2B5EF4-FFF2-40B4-BE49-F238E27FC236}">
                    <a16:creationId xmlns:a16="http://schemas.microsoft.com/office/drawing/2014/main" id="{2B78A404-519B-405D-A791-530A7ED4B67D}"/>
                  </a:ext>
                </a:extLst>
              </p:cNvPr>
              <p:cNvSpPr>
                <a:spLocks noChangeArrowheads="1"/>
              </p:cNvSpPr>
              <p:nvPr/>
            </p:nvSpPr>
            <p:spPr bwMode="auto">
              <a:xfrm>
                <a:off x="958" y="3073"/>
                <a:ext cx="565" cy="90"/>
              </a:xfrm>
              <a:prstGeom prst="ellipse">
                <a:avLst/>
              </a:prstGeom>
              <a:solidFill>
                <a:srgbClr val="919191"/>
              </a:solidFill>
              <a:ln>
                <a:noFill/>
              </a:ln>
              <a:extLst>
                <a:ext uri="{91240B29-F687-4F45-9708-019B960494DF}">
                  <a14:hiddenLine xmlns:a14="http://schemas.microsoft.com/office/drawing/2010/main" w="9525">
                    <a:solidFill>
                      <a:srgbClr val="C0C0C0"/>
                    </a:solidFill>
                    <a:round/>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65" name="Oval 171">
                <a:extLst>
                  <a:ext uri="{FF2B5EF4-FFF2-40B4-BE49-F238E27FC236}">
                    <a16:creationId xmlns:a16="http://schemas.microsoft.com/office/drawing/2014/main" id="{B20EAA97-19D4-48DE-A7CF-FFE80CC50FD2}"/>
                  </a:ext>
                </a:extLst>
              </p:cNvPr>
              <p:cNvSpPr>
                <a:spLocks noChangeArrowheads="1"/>
              </p:cNvSpPr>
              <p:nvPr/>
            </p:nvSpPr>
            <p:spPr bwMode="auto">
              <a:xfrm>
                <a:off x="958" y="3035"/>
                <a:ext cx="565" cy="90"/>
              </a:xfrm>
              <a:prstGeom prst="ellipse">
                <a:avLst/>
              </a:prstGeom>
              <a:solidFill>
                <a:srgbClr val="316501"/>
              </a:solidFill>
              <a:ln>
                <a:noFill/>
              </a:ln>
              <a:extLst>
                <a:ext uri="{91240B29-F687-4F45-9708-019B960494DF}">
                  <a14:hiddenLine xmlns:a14="http://schemas.microsoft.com/office/drawing/2010/main" w="9525">
                    <a:solidFill>
                      <a:srgbClr val="C0C0C0"/>
                    </a:solidFill>
                    <a:round/>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nvGrpSpPr>
              <p:cNvPr id="166" name="Group 172">
                <a:extLst>
                  <a:ext uri="{FF2B5EF4-FFF2-40B4-BE49-F238E27FC236}">
                    <a16:creationId xmlns:a16="http://schemas.microsoft.com/office/drawing/2014/main" id="{3F2B3113-CD95-4AEE-9AA0-84D022454E0F}"/>
                  </a:ext>
                </a:extLst>
              </p:cNvPr>
              <p:cNvGrpSpPr>
                <a:grpSpLocks/>
              </p:cNvGrpSpPr>
              <p:nvPr/>
            </p:nvGrpSpPr>
            <p:grpSpPr bwMode="auto">
              <a:xfrm>
                <a:off x="1220" y="2903"/>
                <a:ext cx="211" cy="146"/>
                <a:chOff x="1220" y="2903"/>
                <a:chExt cx="211" cy="146"/>
              </a:xfrm>
            </p:grpSpPr>
            <p:sp>
              <p:nvSpPr>
                <p:cNvPr id="398" name="Rectangle 173">
                  <a:extLst>
                    <a:ext uri="{FF2B5EF4-FFF2-40B4-BE49-F238E27FC236}">
                      <a16:creationId xmlns:a16="http://schemas.microsoft.com/office/drawing/2014/main" id="{61F2C98A-3045-45FF-8503-ACECB822413E}"/>
                    </a:ext>
                  </a:extLst>
                </p:cNvPr>
                <p:cNvSpPr>
                  <a:spLocks noChangeArrowheads="1"/>
                </p:cNvSpPr>
                <p:nvPr/>
              </p:nvSpPr>
              <p:spPr bwMode="auto">
                <a:xfrm>
                  <a:off x="1220" y="2903"/>
                  <a:ext cx="211" cy="143"/>
                </a:xfrm>
                <a:prstGeom prst="rect">
                  <a:avLst/>
                </a:prstGeom>
                <a:solidFill>
                  <a:srgbClr val="E5A528"/>
                </a:solidFill>
                <a:ln>
                  <a:noFill/>
                </a:ln>
                <a:extLst>
                  <a:ext uri="{91240B29-F687-4F45-9708-019B960494DF}">
                    <a14:hiddenLine xmlns:a14="http://schemas.microsoft.com/office/drawing/2010/main" w="9525">
                      <a:solidFill>
                        <a:srgbClr val="C0C0C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99" name="Freeform 174">
                  <a:extLst>
                    <a:ext uri="{FF2B5EF4-FFF2-40B4-BE49-F238E27FC236}">
                      <a16:creationId xmlns:a16="http://schemas.microsoft.com/office/drawing/2014/main" id="{A8ED6743-24E8-43CD-A5D6-19794190ABF1}"/>
                    </a:ext>
                  </a:extLst>
                </p:cNvPr>
                <p:cNvSpPr>
                  <a:spLocks/>
                </p:cNvSpPr>
                <p:nvPr/>
              </p:nvSpPr>
              <p:spPr bwMode="auto">
                <a:xfrm>
                  <a:off x="1220" y="3048"/>
                  <a:ext cx="211" cy="1"/>
                </a:xfrm>
                <a:custGeom>
                  <a:avLst/>
                  <a:gdLst>
                    <a:gd name="T0" fmla="*/ 211 w 211"/>
                    <a:gd name="T1" fmla="*/ 0 h 1"/>
                    <a:gd name="T2" fmla="*/ 211 w 211"/>
                    <a:gd name="T3" fmla="*/ 0 h 1"/>
                    <a:gd name="T4" fmla="*/ 0 w 211"/>
                    <a:gd name="T5" fmla="*/ 0 h 1"/>
                    <a:gd name="T6" fmla="*/ 211 w 211"/>
                    <a:gd name="T7" fmla="*/ 0 h 1"/>
                    <a:gd name="T8" fmla="*/ 211 w 211"/>
                    <a:gd name="T9" fmla="*/ 0 h 1"/>
                    <a:gd name="T10" fmla="*/ 211 w 211"/>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1" h="1">
                      <a:moveTo>
                        <a:pt x="211" y="0"/>
                      </a:moveTo>
                      <a:lnTo>
                        <a:pt x="211" y="0"/>
                      </a:lnTo>
                      <a:lnTo>
                        <a:pt x="0" y="0"/>
                      </a:lnTo>
                      <a:lnTo>
                        <a:pt x="211"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400" name="Rectangle 175">
                  <a:extLst>
                    <a:ext uri="{FF2B5EF4-FFF2-40B4-BE49-F238E27FC236}">
                      <a16:creationId xmlns:a16="http://schemas.microsoft.com/office/drawing/2014/main" id="{B4CC074A-DAA1-46B3-9E16-CE0508744656}"/>
                    </a:ext>
                  </a:extLst>
                </p:cNvPr>
                <p:cNvSpPr>
                  <a:spLocks noChangeArrowheads="1"/>
                </p:cNvSpPr>
                <p:nvPr/>
              </p:nvSpPr>
              <p:spPr bwMode="auto">
                <a:xfrm>
                  <a:off x="1229" y="2909"/>
                  <a:ext cx="196" cy="132"/>
                </a:xfrm>
                <a:prstGeom prst="rect">
                  <a:avLst/>
                </a:prstGeom>
                <a:solidFill>
                  <a:srgbClr val="F2D9BF"/>
                </a:solidFill>
                <a:ln>
                  <a:noFill/>
                </a:ln>
                <a:extLst>
                  <a:ext uri="{91240B29-F687-4F45-9708-019B960494DF}">
                    <a14:hiddenLine xmlns:a14="http://schemas.microsoft.com/office/drawing/2010/main" w="9525">
                      <a:solidFill>
                        <a:srgbClr val="C0C0C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167" name="Group 176">
                <a:extLst>
                  <a:ext uri="{FF2B5EF4-FFF2-40B4-BE49-F238E27FC236}">
                    <a16:creationId xmlns:a16="http://schemas.microsoft.com/office/drawing/2014/main" id="{2D976CC9-357F-4282-953F-9C7640FC4722}"/>
                  </a:ext>
                </a:extLst>
              </p:cNvPr>
              <p:cNvGrpSpPr>
                <a:grpSpLocks/>
              </p:cNvGrpSpPr>
              <p:nvPr/>
            </p:nvGrpSpPr>
            <p:grpSpPr bwMode="auto">
              <a:xfrm>
                <a:off x="1029" y="2928"/>
                <a:ext cx="270" cy="152"/>
                <a:chOff x="1029" y="2928"/>
                <a:chExt cx="270" cy="152"/>
              </a:xfrm>
            </p:grpSpPr>
            <p:grpSp>
              <p:nvGrpSpPr>
                <p:cNvPr id="323" name="Group 177">
                  <a:extLst>
                    <a:ext uri="{FF2B5EF4-FFF2-40B4-BE49-F238E27FC236}">
                      <a16:creationId xmlns:a16="http://schemas.microsoft.com/office/drawing/2014/main" id="{62A756F3-98D8-4E14-A091-F732A0CC7578}"/>
                    </a:ext>
                  </a:extLst>
                </p:cNvPr>
                <p:cNvGrpSpPr>
                  <a:grpSpLocks/>
                </p:cNvGrpSpPr>
                <p:nvPr/>
              </p:nvGrpSpPr>
              <p:grpSpPr bwMode="auto">
                <a:xfrm>
                  <a:off x="1130" y="2928"/>
                  <a:ext cx="71" cy="107"/>
                  <a:chOff x="1130" y="2928"/>
                  <a:chExt cx="71" cy="107"/>
                </a:xfrm>
              </p:grpSpPr>
              <p:grpSp>
                <p:nvGrpSpPr>
                  <p:cNvPr id="342" name="Group 178">
                    <a:extLst>
                      <a:ext uri="{FF2B5EF4-FFF2-40B4-BE49-F238E27FC236}">
                        <a16:creationId xmlns:a16="http://schemas.microsoft.com/office/drawing/2014/main" id="{B1570169-E98C-4519-9611-B780ED90131B}"/>
                      </a:ext>
                    </a:extLst>
                  </p:cNvPr>
                  <p:cNvGrpSpPr>
                    <a:grpSpLocks/>
                  </p:cNvGrpSpPr>
                  <p:nvPr/>
                </p:nvGrpSpPr>
                <p:grpSpPr bwMode="auto">
                  <a:xfrm>
                    <a:off x="1178" y="2929"/>
                    <a:ext cx="23" cy="106"/>
                    <a:chOff x="1178" y="2929"/>
                    <a:chExt cx="23" cy="106"/>
                  </a:xfrm>
                </p:grpSpPr>
                <p:sp>
                  <p:nvSpPr>
                    <p:cNvPr id="372" name="Rectangle 179">
                      <a:extLst>
                        <a:ext uri="{FF2B5EF4-FFF2-40B4-BE49-F238E27FC236}">
                          <a16:creationId xmlns:a16="http://schemas.microsoft.com/office/drawing/2014/main" id="{96682979-8D3E-4C88-8030-EABB01B96019}"/>
                        </a:ext>
                      </a:extLst>
                    </p:cNvPr>
                    <p:cNvSpPr>
                      <a:spLocks noChangeArrowheads="1"/>
                    </p:cNvSpPr>
                    <p:nvPr/>
                  </p:nvSpPr>
                  <p:spPr bwMode="auto">
                    <a:xfrm>
                      <a:off x="1178" y="2929"/>
                      <a:ext cx="2" cy="106"/>
                    </a:xfrm>
                    <a:prstGeom prst="rect">
                      <a:avLst/>
                    </a:prstGeom>
                    <a:solidFill>
                      <a:srgbClr val="BB3600"/>
                    </a:solidFill>
                    <a:ln>
                      <a:noFill/>
                    </a:ln>
                    <a:extLst>
                      <a:ext uri="{91240B29-F687-4F45-9708-019B960494DF}">
                        <a14:hiddenLine xmlns:a14="http://schemas.microsoft.com/office/drawing/2010/main" w="9525">
                          <a:solidFill>
                            <a:srgbClr val="C0C0C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73" name="Rectangle 180">
                      <a:extLst>
                        <a:ext uri="{FF2B5EF4-FFF2-40B4-BE49-F238E27FC236}">
                          <a16:creationId xmlns:a16="http://schemas.microsoft.com/office/drawing/2014/main" id="{097DBD3C-E4F8-4102-8C3F-E26500EC4E6D}"/>
                        </a:ext>
                      </a:extLst>
                    </p:cNvPr>
                    <p:cNvSpPr>
                      <a:spLocks noChangeArrowheads="1"/>
                    </p:cNvSpPr>
                    <p:nvPr/>
                  </p:nvSpPr>
                  <p:spPr bwMode="auto">
                    <a:xfrm>
                      <a:off x="1180" y="2929"/>
                      <a:ext cx="1" cy="106"/>
                    </a:xfrm>
                    <a:prstGeom prst="rect">
                      <a:avLst/>
                    </a:prstGeom>
                    <a:solidFill>
                      <a:srgbClr val="B93600"/>
                    </a:solidFill>
                    <a:ln>
                      <a:noFill/>
                    </a:ln>
                    <a:extLst>
                      <a:ext uri="{91240B29-F687-4F45-9708-019B960494DF}">
                        <a14:hiddenLine xmlns:a14="http://schemas.microsoft.com/office/drawing/2010/main" w="9525">
                          <a:solidFill>
                            <a:srgbClr val="C0C0C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74" name="Rectangle 181">
                      <a:extLst>
                        <a:ext uri="{FF2B5EF4-FFF2-40B4-BE49-F238E27FC236}">
                          <a16:creationId xmlns:a16="http://schemas.microsoft.com/office/drawing/2014/main" id="{B832DA03-C938-4771-A5DF-064BDCF2B3FD}"/>
                        </a:ext>
                      </a:extLst>
                    </p:cNvPr>
                    <p:cNvSpPr>
                      <a:spLocks noChangeArrowheads="1"/>
                    </p:cNvSpPr>
                    <p:nvPr/>
                  </p:nvSpPr>
                  <p:spPr bwMode="auto">
                    <a:xfrm>
                      <a:off x="1181" y="2929"/>
                      <a:ext cx="3" cy="106"/>
                    </a:xfrm>
                    <a:prstGeom prst="rect">
                      <a:avLst/>
                    </a:prstGeom>
                    <a:solidFill>
                      <a:srgbClr val="B53400"/>
                    </a:solidFill>
                    <a:ln>
                      <a:noFill/>
                    </a:ln>
                    <a:extLst>
                      <a:ext uri="{91240B29-F687-4F45-9708-019B960494DF}">
                        <a14:hiddenLine xmlns:a14="http://schemas.microsoft.com/office/drawing/2010/main" w="9525">
                          <a:solidFill>
                            <a:srgbClr val="C0C0C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75" name="Rectangle 182">
                      <a:extLst>
                        <a:ext uri="{FF2B5EF4-FFF2-40B4-BE49-F238E27FC236}">
                          <a16:creationId xmlns:a16="http://schemas.microsoft.com/office/drawing/2014/main" id="{812409FC-677B-453A-9B0B-63A285EF4A6D}"/>
                        </a:ext>
                      </a:extLst>
                    </p:cNvPr>
                    <p:cNvSpPr>
                      <a:spLocks noChangeArrowheads="1"/>
                    </p:cNvSpPr>
                    <p:nvPr/>
                  </p:nvSpPr>
                  <p:spPr bwMode="auto">
                    <a:xfrm>
                      <a:off x="1184" y="2929"/>
                      <a:ext cx="2" cy="106"/>
                    </a:xfrm>
                    <a:prstGeom prst="rect">
                      <a:avLst/>
                    </a:prstGeom>
                    <a:solidFill>
                      <a:srgbClr val="AD3200"/>
                    </a:solidFill>
                    <a:ln>
                      <a:noFill/>
                    </a:ln>
                    <a:extLst>
                      <a:ext uri="{91240B29-F687-4F45-9708-019B960494DF}">
                        <a14:hiddenLine xmlns:a14="http://schemas.microsoft.com/office/drawing/2010/main" w="9525">
                          <a:solidFill>
                            <a:srgbClr val="C0C0C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76" name="Rectangle 183">
                      <a:extLst>
                        <a:ext uri="{FF2B5EF4-FFF2-40B4-BE49-F238E27FC236}">
                          <a16:creationId xmlns:a16="http://schemas.microsoft.com/office/drawing/2014/main" id="{C08C0F39-4E8A-432C-9DDE-2ABF04B1E51A}"/>
                        </a:ext>
                      </a:extLst>
                    </p:cNvPr>
                    <p:cNvSpPr>
                      <a:spLocks noChangeArrowheads="1"/>
                    </p:cNvSpPr>
                    <p:nvPr/>
                  </p:nvSpPr>
                  <p:spPr bwMode="auto">
                    <a:xfrm>
                      <a:off x="1186" y="2929"/>
                      <a:ext cx="1" cy="106"/>
                    </a:xfrm>
                    <a:prstGeom prst="rect">
                      <a:avLst/>
                    </a:prstGeom>
                    <a:solidFill>
                      <a:srgbClr val="A63000"/>
                    </a:solidFill>
                    <a:ln>
                      <a:noFill/>
                    </a:ln>
                    <a:extLst>
                      <a:ext uri="{91240B29-F687-4F45-9708-019B960494DF}">
                        <a14:hiddenLine xmlns:a14="http://schemas.microsoft.com/office/drawing/2010/main" w="9525">
                          <a:solidFill>
                            <a:srgbClr val="C0C0C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77" name="Rectangle 184">
                      <a:extLst>
                        <a:ext uri="{FF2B5EF4-FFF2-40B4-BE49-F238E27FC236}">
                          <a16:creationId xmlns:a16="http://schemas.microsoft.com/office/drawing/2014/main" id="{5C3F0B08-137D-4D6D-9C01-26BEEB4AC807}"/>
                        </a:ext>
                      </a:extLst>
                    </p:cNvPr>
                    <p:cNvSpPr>
                      <a:spLocks noChangeArrowheads="1"/>
                    </p:cNvSpPr>
                    <p:nvPr/>
                  </p:nvSpPr>
                  <p:spPr bwMode="auto">
                    <a:xfrm>
                      <a:off x="1187" y="2929"/>
                      <a:ext cx="2" cy="106"/>
                    </a:xfrm>
                    <a:prstGeom prst="rect">
                      <a:avLst/>
                    </a:prstGeom>
                    <a:solidFill>
                      <a:srgbClr val="9E2E00"/>
                    </a:solidFill>
                    <a:ln>
                      <a:noFill/>
                    </a:ln>
                    <a:extLst>
                      <a:ext uri="{91240B29-F687-4F45-9708-019B960494DF}">
                        <a14:hiddenLine xmlns:a14="http://schemas.microsoft.com/office/drawing/2010/main" w="9525">
                          <a:solidFill>
                            <a:srgbClr val="C0C0C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78" name="Rectangle 185">
                      <a:extLst>
                        <a:ext uri="{FF2B5EF4-FFF2-40B4-BE49-F238E27FC236}">
                          <a16:creationId xmlns:a16="http://schemas.microsoft.com/office/drawing/2014/main" id="{57275312-9FF7-4D1F-8E7F-89D2A7A7FBC5}"/>
                        </a:ext>
                      </a:extLst>
                    </p:cNvPr>
                    <p:cNvSpPr>
                      <a:spLocks noChangeArrowheads="1"/>
                    </p:cNvSpPr>
                    <p:nvPr/>
                  </p:nvSpPr>
                  <p:spPr bwMode="auto">
                    <a:xfrm>
                      <a:off x="1189" y="2929"/>
                      <a:ext cx="3" cy="106"/>
                    </a:xfrm>
                    <a:prstGeom prst="rect">
                      <a:avLst/>
                    </a:prstGeom>
                    <a:solidFill>
                      <a:srgbClr val="8F2900"/>
                    </a:solidFill>
                    <a:ln>
                      <a:noFill/>
                    </a:ln>
                    <a:extLst>
                      <a:ext uri="{91240B29-F687-4F45-9708-019B960494DF}">
                        <a14:hiddenLine xmlns:a14="http://schemas.microsoft.com/office/drawing/2010/main" w="9525">
                          <a:solidFill>
                            <a:srgbClr val="C0C0C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79" name="Rectangle 186">
                      <a:extLst>
                        <a:ext uri="{FF2B5EF4-FFF2-40B4-BE49-F238E27FC236}">
                          <a16:creationId xmlns:a16="http://schemas.microsoft.com/office/drawing/2014/main" id="{83FF1C31-898A-4638-81D2-0B5A36C841B5}"/>
                        </a:ext>
                      </a:extLst>
                    </p:cNvPr>
                    <p:cNvSpPr>
                      <a:spLocks noChangeArrowheads="1"/>
                    </p:cNvSpPr>
                    <p:nvPr/>
                  </p:nvSpPr>
                  <p:spPr bwMode="auto">
                    <a:xfrm>
                      <a:off x="1192" y="2929"/>
                      <a:ext cx="1" cy="106"/>
                    </a:xfrm>
                    <a:prstGeom prst="rect">
                      <a:avLst/>
                    </a:prstGeom>
                    <a:solidFill>
                      <a:srgbClr val="7F2500"/>
                    </a:solidFill>
                    <a:ln>
                      <a:noFill/>
                    </a:ln>
                    <a:extLst>
                      <a:ext uri="{91240B29-F687-4F45-9708-019B960494DF}">
                        <a14:hiddenLine xmlns:a14="http://schemas.microsoft.com/office/drawing/2010/main" w="9525">
                          <a:solidFill>
                            <a:srgbClr val="C0C0C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80" name="Rectangle 187">
                      <a:extLst>
                        <a:ext uri="{FF2B5EF4-FFF2-40B4-BE49-F238E27FC236}">
                          <a16:creationId xmlns:a16="http://schemas.microsoft.com/office/drawing/2014/main" id="{3D8E7355-7054-4638-A15A-1FFE53AAE60C}"/>
                        </a:ext>
                      </a:extLst>
                    </p:cNvPr>
                    <p:cNvSpPr>
                      <a:spLocks noChangeArrowheads="1"/>
                    </p:cNvSpPr>
                    <p:nvPr/>
                  </p:nvSpPr>
                  <p:spPr bwMode="auto">
                    <a:xfrm>
                      <a:off x="1193" y="2929"/>
                      <a:ext cx="2" cy="106"/>
                    </a:xfrm>
                    <a:prstGeom prst="rect">
                      <a:avLst/>
                    </a:prstGeom>
                    <a:solidFill>
                      <a:srgbClr val="752200"/>
                    </a:solidFill>
                    <a:ln>
                      <a:noFill/>
                    </a:ln>
                    <a:extLst>
                      <a:ext uri="{91240B29-F687-4F45-9708-019B960494DF}">
                        <a14:hiddenLine xmlns:a14="http://schemas.microsoft.com/office/drawing/2010/main" w="9525">
                          <a:solidFill>
                            <a:srgbClr val="C0C0C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81" name="Rectangle 188">
                      <a:extLst>
                        <a:ext uri="{FF2B5EF4-FFF2-40B4-BE49-F238E27FC236}">
                          <a16:creationId xmlns:a16="http://schemas.microsoft.com/office/drawing/2014/main" id="{706035BF-B78E-4181-AA6D-46C622E8DEB9}"/>
                        </a:ext>
                      </a:extLst>
                    </p:cNvPr>
                    <p:cNvSpPr>
                      <a:spLocks noChangeArrowheads="1"/>
                    </p:cNvSpPr>
                    <p:nvPr/>
                  </p:nvSpPr>
                  <p:spPr bwMode="auto">
                    <a:xfrm>
                      <a:off x="1195" y="2929"/>
                      <a:ext cx="1" cy="106"/>
                    </a:xfrm>
                    <a:prstGeom prst="rect">
                      <a:avLst/>
                    </a:prstGeom>
                    <a:solidFill>
                      <a:srgbClr val="6D1F00"/>
                    </a:solidFill>
                    <a:ln>
                      <a:noFill/>
                    </a:ln>
                    <a:extLst>
                      <a:ext uri="{91240B29-F687-4F45-9708-019B960494DF}">
                        <a14:hiddenLine xmlns:a14="http://schemas.microsoft.com/office/drawing/2010/main" w="9525">
                          <a:solidFill>
                            <a:srgbClr val="C0C0C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82" name="Rectangle 189">
                      <a:extLst>
                        <a:ext uri="{FF2B5EF4-FFF2-40B4-BE49-F238E27FC236}">
                          <a16:creationId xmlns:a16="http://schemas.microsoft.com/office/drawing/2014/main" id="{B699E768-736A-4D12-AD09-B2C45D156FD9}"/>
                        </a:ext>
                      </a:extLst>
                    </p:cNvPr>
                    <p:cNvSpPr>
                      <a:spLocks noChangeArrowheads="1"/>
                    </p:cNvSpPr>
                    <p:nvPr/>
                  </p:nvSpPr>
                  <p:spPr bwMode="auto">
                    <a:xfrm>
                      <a:off x="1196" y="2929"/>
                      <a:ext cx="3" cy="106"/>
                    </a:xfrm>
                    <a:prstGeom prst="rect">
                      <a:avLst/>
                    </a:prstGeom>
                    <a:solidFill>
                      <a:srgbClr val="641D00"/>
                    </a:solidFill>
                    <a:ln>
                      <a:noFill/>
                    </a:ln>
                    <a:extLst>
                      <a:ext uri="{91240B29-F687-4F45-9708-019B960494DF}">
                        <a14:hiddenLine xmlns:a14="http://schemas.microsoft.com/office/drawing/2010/main" w="9525">
                          <a:solidFill>
                            <a:srgbClr val="C0C0C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83" name="Rectangle 190">
                      <a:extLst>
                        <a:ext uri="{FF2B5EF4-FFF2-40B4-BE49-F238E27FC236}">
                          <a16:creationId xmlns:a16="http://schemas.microsoft.com/office/drawing/2014/main" id="{FBA2B24F-3E38-4DF4-87FE-6A43B4D0B842}"/>
                        </a:ext>
                      </a:extLst>
                    </p:cNvPr>
                    <p:cNvSpPr>
                      <a:spLocks noChangeArrowheads="1"/>
                    </p:cNvSpPr>
                    <p:nvPr/>
                  </p:nvSpPr>
                  <p:spPr bwMode="auto">
                    <a:xfrm>
                      <a:off x="1199" y="2929"/>
                      <a:ext cx="2" cy="106"/>
                    </a:xfrm>
                    <a:prstGeom prst="rect">
                      <a:avLst/>
                    </a:prstGeom>
                    <a:solidFill>
                      <a:srgbClr val="5E1B00"/>
                    </a:solidFill>
                    <a:ln>
                      <a:noFill/>
                    </a:ln>
                    <a:extLst>
                      <a:ext uri="{91240B29-F687-4F45-9708-019B960494DF}">
                        <a14:hiddenLine xmlns:a14="http://schemas.microsoft.com/office/drawing/2010/main" w="9525">
                          <a:solidFill>
                            <a:srgbClr val="C0C0C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84" name="Freeform 191">
                      <a:extLst>
                        <a:ext uri="{FF2B5EF4-FFF2-40B4-BE49-F238E27FC236}">
                          <a16:creationId xmlns:a16="http://schemas.microsoft.com/office/drawing/2014/main" id="{28ED31B8-D4AB-46B3-AED6-4190B943E59B}"/>
                        </a:ext>
                      </a:extLst>
                    </p:cNvPr>
                    <p:cNvSpPr>
                      <a:spLocks/>
                    </p:cNvSpPr>
                    <p:nvPr/>
                  </p:nvSpPr>
                  <p:spPr bwMode="auto">
                    <a:xfrm>
                      <a:off x="1178" y="2929"/>
                      <a:ext cx="21" cy="105"/>
                    </a:xfrm>
                    <a:custGeom>
                      <a:avLst/>
                      <a:gdLst>
                        <a:gd name="T0" fmla="*/ 0 w 21"/>
                        <a:gd name="T1" fmla="*/ 105 h 105"/>
                        <a:gd name="T2" fmla="*/ 3 w 21"/>
                        <a:gd name="T3" fmla="*/ 0 h 105"/>
                        <a:gd name="T4" fmla="*/ 15 w 21"/>
                        <a:gd name="T5" fmla="*/ 0 h 105"/>
                        <a:gd name="T6" fmla="*/ 21 w 21"/>
                        <a:gd name="T7" fmla="*/ 105 h 105"/>
                        <a:gd name="T8" fmla="*/ 0 w 21"/>
                        <a:gd name="T9" fmla="*/ 105 h 1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105">
                          <a:moveTo>
                            <a:pt x="0" y="105"/>
                          </a:moveTo>
                          <a:lnTo>
                            <a:pt x="3" y="0"/>
                          </a:lnTo>
                          <a:lnTo>
                            <a:pt x="15" y="0"/>
                          </a:lnTo>
                          <a:lnTo>
                            <a:pt x="21" y="105"/>
                          </a:lnTo>
                          <a:lnTo>
                            <a:pt x="0" y="105"/>
                          </a:lnTo>
                          <a:close/>
                        </a:path>
                      </a:pathLst>
                    </a:custGeom>
                    <a:solidFill>
                      <a:srgbClr val="5E1B00"/>
                    </a:solidFill>
                    <a:ln>
                      <a:noFill/>
                    </a:ln>
                    <a:extLst>
                      <a:ext uri="{91240B29-F687-4F45-9708-019B960494DF}">
                        <a14:hiddenLine xmlns:a14="http://schemas.microsoft.com/office/drawing/2010/main" w="0">
                          <a:solidFill>
                            <a:srgbClr val="C0C0C0"/>
                          </a:solidFill>
                          <a:prstDash val="solid"/>
                          <a:round/>
                          <a:headEnd/>
                          <a:tailEnd/>
                        </a14:hiddenLine>
                      </a:ext>
                    </a:extLst>
                  </p:spPr>
                  <p:txBody>
                    <a:bodyPr/>
                    <a:lstStyle/>
                    <a:p>
                      <a:endParaRPr lang="zh-CN" altLang="en-US"/>
                    </a:p>
                  </p:txBody>
                </p:sp>
                <p:sp>
                  <p:nvSpPr>
                    <p:cNvPr id="385" name="Freeform 192">
                      <a:extLst>
                        <a:ext uri="{FF2B5EF4-FFF2-40B4-BE49-F238E27FC236}">
                          <a16:creationId xmlns:a16="http://schemas.microsoft.com/office/drawing/2014/main" id="{3C1B9B81-6A4C-448E-9698-64AEDA23FA37}"/>
                        </a:ext>
                      </a:extLst>
                    </p:cNvPr>
                    <p:cNvSpPr>
                      <a:spLocks/>
                    </p:cNvSpPr>
                    <p:nvPr/>
                  </p:nvSpPr>
                  <p:spPr bwMode="auto">
                    <a:xfrm>
                      <a:off x="1178" y="2929"/>
                      <a:ext cx="21" cy="105"/>
                    </a:xfrm>
                    <a:custGeom>
                      <a:avLst/>
                      <a:gdLst>
                        <a:gd name="T0" fmla="*/ 0 w 21"/>
                        <a:gd name="T1" fmla="*/ 105 h 105"/>
                        <a:gd name="T2" fmla="*/ 3 w 21"/>
                        <a:gd name="T3" fmla="*/ 0 h 105"/>
                        <a:gd name="T4" fmla="*/ 15 w 21"/>
                        <a:gd name="T5" fmla="*/ 0 h 105"/>
                        <a:gd name="T6" fmla="*/ 21 w 21"/>
                        <a:gd name="T7" fmla="*/ 105 h 105"/>
                        <a:gd name="T8" fmla="*/ 0 w 21"/>
                        <a:gd name="T9" fmla="*/ 105 h 1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105">
                          <a:moveTo>
                            <a:pt x="0" y="105"/>
                          </a:moveTo>
                          <a:lnTo>
                            <a:pt x="3" y="0"/>
                          </a:lnTo>
                          <a:lnTo>
                            <a:pt x="15" y="0"/>
                          </a:lnTo>
                          <a:lnTo>
                            <a:pt x="21" y="105"/>
                          </a:lnTo>
                          <a:lnTo>
                            <a:pt x="0" y="105"/>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386" name="Rectangle 193">
                      <a:extLst>
                        <a:ext uri="{FF2B5EF4-FFF2-40B4-BE49-F238E27FC236}">
                          <a16:creationId xmlns:a16="http://schemas.microsoft.com/office/drawing/2014/main" id="{34336F7A-24CF-4FB0-B427-775FF46CFC65}"/>
                        </a:ext>
                      </a:extLst>
                    </p:cNvPr>
                    <p:cNvSpPr>
                      <a:spLocks noChangeArrowheads="1"/>
                    </p:cNvSpPr>
                    <p:nvPr/>
                  </p:nvSpPr>
                  <p:spPr bwMode="auto">
                    <a:xfrm>
                      <a:off x="1178" y="2929"/>
                      <a:ext cx="2" cy="106"/>
                    </a:xfrm>
                    <a:prstGeom prst="rect">
                      <a:avLst/>
                    </a:prstGeom>
                    <a:solidFill>
                      <a:srgbClr val="BB3600"/>
                    </a:solidFill>
                    <a:ln>
                      <a:noFill/>
                    </a:ln>
                    <a:extLst>
                      <a:ext uri="{91240B29-F687-4F45-9708-019B960494DF}">
                        <a14:hiddenLine xmlns:a14="http://schemas.microsoft.com/office/drawing/2010/main" w="9525">
                          <a:solidFill>
                            <a:srgbClr val="C0C0C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87" name="Rectangle 194">
                      <a:extLst>
                        <a:ext uri="{FF2B5EF4-FFF2-40B4-BE49-F238E27FC236}">
                          <a16:creationId xmlns:a16="http://schemas.microsoft.com/office/drawing/2014/main" id="{7A4C6625-719C-4CF2-B7A7-3C76B855A186}"/>
                        </a:ext>
                      </a:extLst>
                    </p:cNvPr>
                    <p:cNvSpPr>
                      <a:spLocks noChangeArrowheads="1"/>
                    </p:cNvSpPr>
                    <p:nvPr/>
                  </p:nvSpPr>
                  <p:spPr bwMode="auto">
                    <a:xfrm>
                      <a:off x="1180" y="2929"/>
                      <a:ext cx="1" cy="106"/>
                    </a:xfrm>
                    <a:prstGeom prst="rect">
                      <a:avLst/>
                    </a:prstGeom>
                    <a:solidFill>
                      <a:srgbClr val="B93600"/>
                    </a:solidFill>
                    <a:ln>
                      <a:noFill/>
                    </a:ln>
                    <a:extLst>
                      <a:ext uri="{91240B29-F687-4F45-9708-019B960494DF}">
                        <a14:hiddenLine xmlns:a14="http://schemas.microsoft.com/office/drawing/2010/main" w="9525">
                          <a:solidFill>
                            <a:srgbClr val="C0C0C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88" name="Rectangle 195">
                      <a:extLst>
                        <a:ext uri="{FF2B5EF4-FFF2-40B4-BE49-F238E27FC236}">
                          <a16:creationId xmlns:a16="http://schemas.microsoft.com/office/drawing/2014/main" id="{60B931D1-8D54-44D4-9C2D-99FD392B3931}"/>
                        </a:ext>
                      </a:extLst>
                    </p:cNvPr>
                    <p:cNvSpPr>
                      <a:spLocks noChangeArrowheads="1"/>
                    </p:cNvSpPr>
                    <p:nvPr/>
                  </p:nvSpPr>
                  <p:spPr bwMode="auto">
                    <a:xfrm>
                      <a:off x="1181" y="2929"/>
                      <a:ext cx="3" cy="106"/>
                    </a:xfrm>
                    <a:prstGeom prst="rect">
                      <a:avLst/>
                    </a:prstGeom>
                    <a:solidFill>
                      <a:srgbClr val="B53400"/>
                    </a:solidFill>
                    <a:ln>
                      <a:noFill/>
                    </a:ln>
                    <a:extLst>
                      <a:ext uri="{91240B29-F687-4F45-9708-019B960494DF}">
                        <a14:hiddenLine xmlns:a14="http://schemas.microsoft.com/office/drawing/2010/main" w="9525">
                          <a:solidFill>
                            <a:srgbClr val="C0C0C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89" name="Rectangle 196">
                      <a:extLst>
                        <a:ext uri="{FF2B5EF4-FFF2-40B4-BE49-F238E27FC236}">
                          <a16:creationId xmlns:a16="http://schemas.microsoft.com/office/drawing/2014/main" id="{2BE4F539-5823-4BC8-B3E5-A69A0C8EFA60}"/>
                        </a:ext>
                      </a:extLst>
                    </p:cNvPr>
                    <p:cNvSpPr>
                      <a:spLocks noChangeArrowheads="1"/>
                    </p:cNvSpPr>
                    <p:nvPr/>
                  </p:nvSpPr>
                  <p:spPr bwMode="auto">
                    <a:xfrm>
                      <a:off x="1184" y="2929"/>
                      <a:ext cx="2" cy="106"/>
                    </a:xfrm>
                    <a:prstGeom prst="rect">
                      <a:avLst/>
                    </a:prstGeom>
                    <a:solidFill>
                      <a:srgbClr val="AD3200"/>
                    </a:solidFill>
                    <a:ln>
                      <a:noFill/>
                    </a:ln>
                    <a:extLst>
                      <a:ext uri="{91240B29-F687-4F45-9708-019B960494DF}">
                        <a14:hiddenLine xmlns:a14="http://schemas.microsoft.com/office/drawing/2010/main" w="9525">
                          <a:solidFill>
                            <a:srgbClr val="C0C0C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90" name="Rectangle 197">
                      <a:extLst>
                        <a:ext uri="{FF2B5EF4-FFF2-40B4-BE49-F238E27FC236}">
                          <a16:creationId xmlns:a16="http://schemas.microsoft.com/office/drawing/2014/main" id="{5BC5DAA6-6FB8-477A-92A4-AA2372525E56}"/>
                        </a:ext>
                      </a:extLst>
                    </p:cNvPr>
                    <p:cNvSpPr>
                      <a:spLocks noChangeArrowheads="1"/>
                    </p:cNvSpPr>
                    <p:nvPr/>
                  </p:nvSpPr>
                  <p:spPr bwMode="auto">
                    <a:xfrm>
                      <a:off x="1186" y="2929"/>
                      <a:ext cx="1" cy="106"/>
                    </a:xfrm>
                    <a:prstGeom prst="rect">
                      <a:avLst/>
                    </a:prstGeom>
                    <a:solidFill>
                      <a:srgbClr val="A63000"/>
                    </a:solidFill>
                    <a:ln>
                      <a:noFill/>
                    </a:ln>
                    <a:extLst>
                      <a:ext uri="{91240B29-F687-4F45-9708-019B960494DF}">
                        <a14:hiddenLine xmlns:a14="http://schemas.microsoft.com/office/drawing/2010/main" w="9525">
                          <a:solidFill>
                            <a:srgbClr val="C0C0C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91" name="Rectangle 198">
                      <a:extLst>
                        <a:ext uri="{FF2B5EF4-FFF2-40B4-BE49-F238E27FC236}">
                          <a16:creationId xmlns:a16="http://schemas.microsoft.com/office/drawing/2014/main" id="{B1FA2E45-9AFD-42C5-8310-7F2E118AA441}"/>
                        </a:ext>
                      </a:extLst>
                    </p:cNvPr>
                    <p:cNvSpPr>
                      <a:spLocks noChangeArrowheads="1"/>
                    </p:cNvSpPr>
                    <p:nvPr/>
                  </p:nvSpPr>
                  <p:spPr bwMode="auto">
                    <a:xfrm>
                      <a:off x="1187" y="2929"/>
                      <a:ext cx="2" cy="106"/>
                    </a:xfrm>
                    <a:prstGeom prst="rect">
                      <a:avLst/>
                    </a:prstGeom>
                    <a:solidFill>
                      <a:srgbClr val="9E2E00"/>
                    </a:solidFill>
                    <a:ln>
                      <a:noFill/>
                    </a:ln>
                    <a:extLst>
                      <a:ext uri="{91240B29-F687-4F45-9708-019B960494DF}">
                        <a14:hiddenLine xmlns:a14="http://schemas.microsoft.com/office/drawing/2010/main" w="9525">
                          <a:solidFill>
                            <a:srgbClr val="C0C0C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92" name="Rectangle 199">
                      <a:extLst>
                        <a:ext uri="{FF2B5EF4-FFF2-40B4-BE49-F238E27FC236}">
                          <a16:creationId xmlns:a16="http://schemas.microsoft.com/office/drawing/2014/main" id="{68F95DB5-9A0A-465C-8AC6-751FC76CA001}"/>
                        </a:ext>
                      </a:extLst>
                    </p:cNvPr>
                    <p:cNvSpPr>
                      <a:spLocks noChangeArrowheads="1"/>
                    </p:cNvSpPr>
                    <p:nvPr/>
                  </p:nvSpPr>
                  <p:spPr bwMode="auto">
                    <a:xfrm>
                      <a:off x="1189" y="2929"/>
                      <a:ext cx="3" cy="106"/>
                    </a:xfrm>
                    <a:prstGeom prst="rect">
                      <a:avLst/>
                    </a:prstGeom>
                    <a:solidFill>
                      <a:srgbClr val="8F2900"/>
                    </a:solidFill>
                    <a:ln>
                      <a:noFill/>
                    </a:ln>
                    <a:extLst>
                      <a:ext uri="{91240B29-F687-4F45-9708-019B960494DF}">
                        <a14:hiddenLine xmlns:a14="http://schemas.microsoft.com/office/drawing/2010/main" w="9525">
                          <a:solidFill>
                            <a:srgbClr val="C0C0C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93" name="Rectangle 200">
                      <a:extLst>
                        <a:ext uri="{FF2B5EF4-FFF2-40B4-BE49-F238E27FC236}">
                          <a16:creationId xmlns:a16="http://schemas.microsoft.com/office/drawing/2014/main" id="{3D1DD779-0CB7-4F6E-961D-104E1FA12E83}"/>
                        </a:ext>
                      </a:extLst>
                    </p:cNvPr>
                    <p:cNvSpPr>
                      <a:spLocks noChangeArrowheads="1"/>
                    </p:cNvSpPr>
                    <p:nvPr/>
                  </p:nvSpPr>
                  <p:spPr bwMode="auto">
                    <a:xfrm>
                      <a:off x="1192" y="2929"/>
                      <a:ext cx="1" cy="106"/>
                    </a:xfrm>
                    <a:prstGeom prst="rect">
                      <a:avLst/>
                    </a:prstGeom>
                    <a:solidFill>
                      <a:srgbClr val="7F2500"/>
                    </a:solidFill>
                    <a:ln>
                      <a:noFill/>
                    </a:ln>
                    <a:extLst>
                      <a:ext uri="{91240B29-F687-4F45-9708-019B960494DF}">
                        <a14:hiddenLine xmlns:a14="http://schemas.microsoft.com/office/drawing/2010/main" w="9525">
                          <a:solidFill>
                            <a:srgbClr val="C0C0C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94" name="Rectangle 201">
                      <a:extLst>
                        <a:ext uri="{FF2B5EF4-FFF2-40B4-BE49-F238E27FC236}">
                          <a16:creationId xmlns:a16="http://schemas.microsoft.com/office/drawing/2014/main" id="{1A7E8522-ECBE-4615-BA6D-6A20D5363031}"/>
                        </a:ext>
                      </a:extLst>
                    </p:cNvPr>
                    <p:cNvSpPr>
                      <a:spLocks noChangeArrowheads="1"/>
                    </p:cNvSpPr>
                    <p:nvPr/>
                  </p:nvSpPr>
                  <p:spPr bwMode="auto">
                    <a:xfrm>
                      <a:off x="1193" y="2929"/>
                      <a:ext cx="2" cy="106"/>
                    </a:xfrm>
                    <a:prstGeom prst="rect">
                      <a:avLst/>
                    </a:prstGeom>
                    <a:solidFill>
                      <a:srgbClr val="752200"/>
                    </a:solidFill>
                    <a:ln>
                      <a:noFill/>
                    </a:ln>
                    <a:extLst>
                      <a:ext uri="{91240B29-F687-4F45-9708-019B960494DF}">
                        <a14:hiddenLine xmlns:a14="http://schemas.microsoft.com/office/drawing/2010/main" w="9525">
                          <a:solidFill>
                            <a:srgbClr val="C0C0C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95" name="Rectangle 202">
                      <a:extLst>
                        <a:ext uri="{FF2B5EF4-FFF2-40B4-BE49-F238E27FC236}">
                          <a16:creationId xmlns:a16="http://schemas.microsoft.com/office/drawing/2014/main" id="{86B46804-BBC5-427B-9920-830500A22DF6}"/>
                        </a:ext>
                      </a:extLst>
                    </p:cNvPr>
                    <p:cNvSpPr>
                      <a:spLocks noChangeArrowheads="1"/>
                    </p:cNvSpPr>
                    <p:nvPr/>
                  </p:nvSpPr>
                  <p:spPr bwMode="auto">
                    <a:xfrm>
                      <a:off x="1195" y="2929"/>
                      <a:ext cx="1" cy="106"/>
                    </a:xfrm>
                    <a:prstGeom prst="rect">
                      <a:avLst/>
                    </a:prstGeom>
                    <a:solidFill>
                      <a:srgbClr val="6D1F00"/>
                    </a:solidFill>
                    <a:ln>
                      <a:noFill/>
                    </a:ln>
                    <a:extLst>
                      <a:ext uri="{91240B29-F687-4F45-9708-019B960494DF}">
                        <a14:hiddenLine xmlns:a14="http://schemas.microsoft.com/office/drawing/2010/main" w="9525">
                          <a:solidFill>
                            <a:srgbClr val="C0C0C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96" name="Rectangle 203">
                      <a:extLst>
                        <a:ext uri="{FF2B5EF4-FFF2-40B4-BE49-F238E27FC236}">
                          <a16:creationId xmlns:a16="http://schemas.microsoft.com/office/drawing/2014/main" id="{65E90F88-3351-40C1-BF7D-D9D4E41BC0D4}"/>
                        </a:ext>
                      </a:extLst>
                    </p:cNvPr>
                    <p:cNvSpPr>
                      <a:spLocks noChangeArrowheads="1"/>
                    </p:cNvSpPr>
                    <p:nvPr/>
                  </p:nvSpPr>
                  <p:spPr bwMode="auto">
                    <a:xfrm>
                      <a:off x="1196" y="2929"/>
                      <a:ext cx="3" cy="106"/>
                    </a:xfrm>
                    <a:prstGeom prst="rect">
                      <a:avLst/>
                    </a:prstGeom>
                    <a:solidFill>
                      <a:srgbClr val="641D00"/>
                    </a:solidFill>
                    <a:ln>
                      <a:noFill/>
                    </a:ln>
                    <a:extLst>
                      <a:ext uri="{91240B29-F687-4F45-9708-019B960494DF}">
                        <a14:hiddenLine xmlns:a14="http://schemas.microsoft.com/office/drawing/2010/main" w="9525">
                          <a:solidFill>
                            <a:srgbClr val="C0C0C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97" name="Rectangle 204">
                      <a:extLst>
                        <a:ext uri="{FF2B5EF4-FFF2-40B4-BE49-F238E27FC236}">
                          <a16:creationId xmlns:a16="http://schemas.microsoft.com/office/drawing/2014/main" id="{A5FDC06E-F1BB-4029-A29B-0D355665A88E}"/>
                        </a:ext>
                      </a:extLst>
                    </p:cNvPr>
                    <p:cNvSpPr>
                      <a:spLocks noChangeArrowheads="1"/>
                    </p:cNvSpPr>
                    <p:nvPr/>
                  </p:nvSpPr>
                  <p:spPr bwMode="auto">
                    <a:xfrm>
                      <a:off x="1199" y="2929"/>
                      <a:ext cx="2" cy="106"/>
                    </a:xfrm>
                    <a:prstGeom prst="rect">
                      <a:avLst/>
                    </a:prstGeom>
                    <a:solidFill>
                      <a:srgbClr val="5E1B00"/>
                    </a:solidFill>
                    <a:ln>
                      <a:noFill/>
                    </a:ln>
                    <a:extLst>
                      <a:ext uri="{91240B29-F687-4F45-9708-019B960494DF}">
                        <a14:hiddenLine xmlns:a14="http://schemas.microsoft.com/office/drawing/2010/main" w="9525">
                          <a:solidFill>
                            <a:srgbClr val="C0C0C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sp>
                <p:nvSpPr>
                  <p:cNvPr id="343" name="Oval 205">
                    <a:extLst>
                      <a:ext uri="{FF2B5EF4-FFF2-40B4-BE49-F238E27FC236}">
                        <a16:creationId xmlns:a16="http://schemas.microsoft.com/office/drawing/2014/main" id="{44691E77-C4CD-4AF3-A330-E22BE3A13644}"/>
                      </a:ext>
                    </a:extLst>
                  </p:cNvPr>
                  <p:cNvSpPr>
                    <a:spLocks noChangeArrowheads="1"/>
                  </p:cNvSpPr>
                  <p:nvPr/>
                </p:nvSpPr>
                <p:spPr bwMode="auto">
                  <a:xfrm>
                    <a:off x="1181" y="2928"/>
                    <a:ext cx="12" cy="7"/>
                  </a:xfrm>
                  <a:prstGeom prst="ellipse">
                    <a:avLst/>
                  </a:prstGeom>
                  <a:solidFill>
                    <a:srgbClr val="CECECE"/>
                  </a:solidFill>
                  <a:ln>
                    <a:noFill/>
                  </a:ln>
                  <a:extLst>
                    <a:ext uri="{91240B29-F687-4F45-9708-019B960494DF}">
                      <a14:hiddenLine xmlns:a14="http://schemas.microsoft.com/office/drawing/2010/main" w="9525">
                        <a:solidFill>
                          <a:srgbClr val="C0C0C0"/>
                        </a:solidFill>
                        <a:round/>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nvGrpSpPr>
                  <p:cNvPr id="344" name="Group 206">
                    <a:extLst>
                      <a:ext uri="{FF2B5EF4-FFF2-40B4-BE49-F238E27FC236}">
                        <a16:creationId xmlns:a16="http://schemas.microsoft.com/office/drawing/2014/main" id="{08117C81-BF5C-4095-BBEB-85340A087C3F}"/>
                      </a:ext>
                    </a:extLst>
                  </p:cNvPr>
                  <p:cNvGrpSpPr>
                    <a:grpSpLocks/>
                  </p:cNvGrpSpPr>
                  <p:nvPr/>
                </p:nvGrpSpPr>
                <p:grpSpPr bwMode="auto">
                  <a:xfrm>
                    <a:off x="1130" y="2929"/>
                    <a:ext cx="22" cy="106"/>
                    <a:chOff x="1130" y="2929"/>
                    <a:chExt cx="22" cy="106"/>
                  </a:xfrm>
                </p:grpSpPr>
                <p:sp>
                  <p:nvSpPr>
                    <p:cNvPr id="346" name="Rectangle 207">
                      <a:extLst>
                        <a:ext uri="{FF2B5EF4-FFF2-40B4-BE49-F238E27FC236}">
                          <a16:creationId xmlns:a16="http://schemas.microsoft.com/office/drawing/2014/main" id="{EF24942A-B578-437F-9613-E7E578CAA69D}"/>
                        </a:ext>
                      </a:extLst>
                    </p:cNvPr>
                    <p:cNvSpPr>
                      <a:spLocks noChangeArrowheads="1"/>
                    </p:cNvSpPr>
                    <p:nvPr/>
                  </p:nvSpPr>
                  <p:spPr bwMode="auto">
                    <a:xfrm>
                      <a:off x="1130" y="2929"/>
                      <a:ext cx="1" cy="106"/>
                    </a:xfrm>
                    <a:prstGeom prst="rect">
                      <a:avLst/>
                    </a:prstGeom>
                    <a:solidFill>
                      <a:srgbClr val="BB3600"/>
                    </a:solidFill>
                    <a:ln>
                      <a:noFill/>
                    </a:ln>
                    <a:extLst>
                      <a:ext uri="{91240B29-F687-4F45-9708-019B960494DF}">
                        <a14:hiddenLine xmlns:a14="http://schemas.microsoft.com/office/drawing/2010/main" w="9525">
                          <a:solidFill>
                            <a:srgbClr val="C0C0C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47" name="Rectangle 208">
                      <a:extLst>
                        <a:ext uri="{FF2B5EF4-FFF2-40B4-BE49-F238E27FC236}">
                          <a16:creationId xmlns:a16="http://schemas.microsoft.com/office/drawing/2014/main" id="{9D9AD0DF-45A7-47B8-ACBB-68D13C3011BF}"/>
                        </a:ext>
                      </a:extLst>
                    </p:cNvPr>
                    <p:cNvSpPr>
                      <a:spLocks noChangeArrowheads="1"/>
                    </p:cNvSpPr>
                    <p:nvPr/>
                  </p:nvSpPr>
                  <p:spPr bwMode="auto">
                    <a:xfrm>
                      <a:off x="1131" y="2929"/>
                      <a:ext cx="2" cy="106"/>
                    </a:xfrm>
                    <a:prstGeom prst="rect">
                      <a:avLst/>
                    </a:prstGeom>
                    <a:solidFill>
                      <a:srgbClr val="B93600"/>
                    </a:solidFill>
                    <a:ln>
                      <a:noFill/>
                    </a:ln>
                    <a:extLst>
                      <a:ext uri="{91240B29-F687-4F45-9708-019B960494DF}">
                        <a14:hiddenLine xmlns:a14="http://schemas.microsoft.com/office/drawing/2010/main" w="9525">
                          <a:solidFill>
                            <a:srgbClr val="C0C0C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48" name="Rectangle 209">
                      <a:extLst>
                        <a:ext uri="{FF2B5EF4-FFF2-40B4-BE49-F238E27FC236}">
                          <a16:creationId xmlns:a16="http://schemas.microsoft.com/office/drawing/2014/main" id="{284CE14F-479A-4EFF-9186-25DF7B76E403}"/>
                        </a:ext>
                      </a:extLst>
                    </p:cNvPr>
                    <p:cNvSpPr>
                      <a:spLocks noChangeArrowheads="1"/>
                    </p:cNvSpPr>
                    <p:nvPr/>
                  </p:nvSpPr>
                  <p:spPr bwMode="auto">
                    <a:xfrm>
                      <a:off x="1133" y="2929"/>
                      <a:ext cx="3" cy="106"/>
                    </a:xfrm>
                    <a:prstGeom prst="rect">
                      <a:avLst/>
                    </a:prstGeom>
                    <a:solidFill>
                      <a:srgbClr val="B53400"/>
                    </a:solidFill>
                    <a:ln>
                      <a:noFill/>
                    </a:ln>
                    <a:extLst>
                      <a:ext uri="{91240B29-F687-4F45-9708-019B960494DF}">
                        <a14:hiddenLine xmlns:a14="http://schemas.microsoft.com/office/drawing/2010/main" w="9525">
                          <a:solidFill>
                            <a:srgbClr val="C0C0C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49" name="Rectangle 210">
                      <a:extLst>
                        <a:ext uri="{FF2B5EF4-FFF2-40B4-BE49-F238E27FC236}">
                          <a16:creationId xmlns:a16="http://schemas.microsoft.com/office/drawing/2014/main" id="{CEEEC0D3-A9AD-409C-8C8D-B7E12635293C}"/>
                        </a:ext>
                      </a:extLst>
                    </p:cNvPr>
                    <p:cNvSpPr>
                      <a:spLocks noChangeArrowheads="1"/>
                    </p:cNvSpPr>
                    <p:nvPr/>
                  </p:nvSpPr>
                  <p:spPr bwMode="auto">
                    <a:xfrm>
                      <a:off x="1136" y="2929"/>
                      <a:ext cx="1" cy="106"/>
                    </a:xfrm>
                    <a:prstGeom prst="rect">
                      <a:avLst/>
                    </a:prstGeom>
                    <a:solidFill>
                      <a:srgbClr val="AD3200"/>
                    </a:solidFill>
                    <a:ln>
                      <a:noFill/>
                    </a:ln>
                    <a:extLst>
                      <a:ext uri="{91240B29-F687-4F45-9708-019B960494DF}">
                        <a14:hiddenLine xmlns:a14="http://schemas.microsoft.com/office/drawing/2010/main" w="9525">
                          <a:solidFill>
                            <a:srgbClr val="C0C0C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50" name="Rectangle 211">
                      <a:extLst>
                        <a:ext uri="{FF2B5EF4-FFF2-40B4-BE49-F238E27FC236}">
                          <a16:creationId xmlns:a16="http://schemas.microsoft.com/office/drawing/2014/main" id="{22BEB20A-D26C-43E6-A0F9-CFE92D4FA8BA}"/>
                        </a:ext>
                      </a:extLst>
                    </p:cNvPr>
                    <p:cNvSpPr>
                      <a:spLocks noChangeArrowheads="1"/>
                    </p:cNvSpPr>
                    <p:nvPr/>
                  </p:nvSpPr>
                  <p:spPr bwMode="auto">
                    <a:xfrm>
                      <a:off x="1137" y="2929"/>
                      <a:ext cx="2" cy="106"/>
                    </a:xfrm>
                    <a:prstGeom prst="rect">
                      <a:avLst/>
                    </a:prstGeom>
                    <a:solidFill>
                      <a:srgbClr val="A63000"/>
                    </a:solidFill>
                    <a:ln>
                      <a:noFill/>
                    </a:ln>
                    <a:extLst>
                      <a:ext uri="{91240B29-F687-4F45-9708-019B960494DF}">
                        <a14:hiddenLine xmlns:a14="http://schemas.microsoft.com/office/drawing/2010/main" w="9525">
                          <a:solidFill>
                            <a:srgbClr val="C0C0C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51" name="Rectangle 212">
                      <a:extLst>
                        <a:ext uri="{FF2B5EF4-FFF2-40B4-BE49-F238E27FC236}">
                          <a16:creationId xmlns:a16="http://schemas.microsoft.com/office/drawing/2014/main" id="{982982E6-E817-4D92-89E3-37C96A690503}"/>
                        </a:ext>
                      </a:extLst>
                    </p:cNvPr>
                    <p:cNvSpPr>
                      <a:spLocks noChangeArrowheads="1"/>
                    </p:cNvSpPr>
                    <p:nvPr/>
                  </p:nvSpPr>
                  <p:spPr bwMode="auto">
                    <a:xfrm>
                      <a:off x="1139" y="2929"/>
                      <a:ext cx="1" cy="106"/>
                    </a:xfrm>
                    <a:prstGeom prst="rect">
                      <a:avLst/>
                    </a:prstGeom>
                    <a:solidFill>
                      <a:srgbClr val="9E2E00"/>
                    </a:solidFill>
                    <a:ln>
                      <a:noFill/>
                    </a:ln>
                    <a:extLst>
                      <a:ext uri="{91240B29-F687-4F45-9708-019B960494DF}">
                        <a14:hiddenLine xmlns:a14="http://schemas.microsoft.com/office/drawing/2010/main" w="9525">
                          <a:solidFill>
                            <a:srgbClr val="C0C0C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52" name="Rectangle 213">
                      <a:extLst>
                        <a:ext uri="{FF2B5EF4-FFF2-40B4-BE49-F238E27FC236}">
                          <a16:creationId xmlns:a16="http://schemas.microsoft.com/office/drawing/2014/main" id="{4FBAC678-526E-41D8-B126-F6188109905B}"/>
                        </a:ext>
                      </a:extLst>
                    </p:cNvPr>
                    <p:cNvSpPr>
                      <a:spLocks noChangeArrowheads="1"/>
                    </p:cNvSpPr>
                    <p:nvPr/>
                  </p:nvSpPr>
                  <p:spPr bwMode="auto">
                    <a:xfrm>
                      <a:off x="1140" y="2929"/>
                      <a:ext cx="3" cy="106"/>
                    </a:xfrm>
                    <a:prstGeom prst="rect">
                      <a:avLst/>
                    </a:prstGeom>
                    <a:solidFill>
                      <a:srgbClr val="8F2900"/>
                    </a:solidFill>
                    <a:ln>
                      <a:noFill/>
                    </a:ln>
                    <a:extLst>
                      <a:ext uri="{91240B29-F687-4F45-9708-019B960494DF}">
                        <a14:hiddenLine xmlns:a14="http://schemas.microsoft.com/office/drawing/2010/main" w="9525">
                          <a:solidFill>
                            <a:srgbClr val="C0C0C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53" name="Rectangle 214">
                      <a:extLst>
                        <a:ext uri="{FF2B5EF4-FFF2-40B4-BE49-F238E27FC236}">
                          <a16:creationId xmlns:a16="http://schemas.microsoft.com/office/drawing/2014/main" id="{D8BDC54A-1B85-4326-92D8-9953991F27F6}"/>
                        </a:ext>
                      </a:extLst>
                    </p:cNvPr>
                    <p:cNvSpPr>
                      <a:spLocks noChangeArrowheads="1"/>
                    </p:cNvSpPr>
                    <p:nvPr/>
                  </p:nvSpPr>
                  <p:spPr bwMode="auto">
                    <a:xfrm>
                      <a:off x="1143" y="2929"/>
                      <a:ext cx="2" cy="106"/>
                    </a:xfrm>
                    <a:prstGeom prst="rect">
                      <a:avLst/>
                    </a:prstGeom>
                    <a:solidFill>
                      <a:srgbClr val="7F2500"/>
                    </a:solidFill>
                    <a:ln>
                      <a:noFill/>
                    </a:ln>
                    <a:extLst>
                      <a:ext uri="{91240B29-F687-4F45-9708-019B960494DF}">
                        <a14:hiddenLine xmlns:a14="http://schemas.microsoft.com/office/drawing/2010/main" w="9525">
                          <a:solidFill>
                            <a:srgbClr val="C0C0C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54" name="Rectangle 215">
                      <a:extLst>
                        <a:ext uri="{FF2B5EF4-FFF2-40B4-BE49-F238E27FC236}">
                          <a16:creationId xmlns:a16="http://schemas.microsoft.com/office/drawing/2014/main" id="{4F0B5EDC-910C-4B80-927B-09A1E2F36EC7}"/>
                        </a:ext>
                      </a:extLst>
                    </p:cNvPr>
                    <p:cNvSpPr>
                      <a:spLocks noChangeArrowheads="1"/>
                    </p:cNvSpPr>
                    <p:nvPr/>
                  </p:nvSpPr>
                  <p:spPr bwMode="auto">
                    <a:xfrm>
                      <a:off x="1145" y="2929"/>
                      <a:ext cx="1" cy="106"/>
                    </a:xfrm>
                    <a:prstGeom prst="rect">
                      <a:avLst/>
                    </a:prstGeom>
                    <a:solidFill>
                      <a:srgbClr val="752200"/>
                    </a:solidFill>
                    <a:ln>
                      <a:noFill/>
                    </a:ln>
                    <a:extLst>
                      <a:ext uri="{91240B29-F687-4F45-9708-019B960494DF}">
                        <a14:hiddenLine xmlns:a14="http://schemas.microsoft.com/office/drawing/2010/main" w="9525">
                          <a:solidFill>
                            <a:srgbClr val="C0C0C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55" name="Rectangle 216">
                      <a:extLst>
                        <a:ext uri="{FF2B5EF4-FFF2-40B4-BE49-F238E27FC236}">
                          <a16:creationId xmlns:a16="http://schemas.microsoft.com/office/drawing/2014/main" id="{56EB0A8F-8D24-471F-860A-686568007C7E}"/>
                        </a:ext>
                      </a:extLst>
                    </p:cNvPr>
                    <p:cNvSpPr>
                      <a:spLocks noChangeArrowheads="1"/>
                    </p:cNvSpPr>
                    <p:nvPr/>
                  </p:nvSpPr>
                  <p:spPr bwMode="auto">
                    <a:xfrm>
                      <a:off x="1146" y="2929"/>
                      <a:ext cx="2" cy="106"/>
                    </a:xfrm>
                    <a:prstGeom prst="rect">
                      <a:avLst/>
                    </a:prstGeom>
                    <a:solidFill>
                      <a:srgbClr val="6D1F00"/>
                    </a:solidFill>
                    <a:ln>
                      <a:noFill/>
                    </a:ln>
                    <a:extLst>
                      <a:ext uri="{91240B29-F687-4F45-9708-019B960494DF}">
                        <a14:hiddenLine xmlns:a14="http://schemas.microsoft.com/office/drawing/2010/main" w="9525">
                          <a:solidFill>
                            <a:srgbClr val="C0C0C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56" name="Rectangle 217">
                      <a:extLst>
                        <a:ext uri="{FF2B5EF4-FFF2-40B4-BE49-F238E27FC236}">
                          <a16:creationId xmlns:a16="http://schemas.microsoft.com/office/drawing/2014/main" id="{72E99404-4926-4816-9481-A6A3C9C3D980}"/>
                        </a:ext>
                      </a:extLst>
                    </p:cNvPr>
                    <p:cNvSpPr>
                      <a:spLocks noChangeArrowheads="1"/>
                    </p:cNvSpPr>
                    <p:nvPr/>
                  </p:nvSpPr>
                  <p:spPr bwMode="auto">
                    <a:xfrm>
                      <a:off x="1148" y="2929"/>
                      <a:ext cx="3" cy="106"/>
                    </a:xfrm>
                    <a:prstGeom prst="rect">
                      <a:avLst/>
                    </a:prstGeom>
                    <a:solidFill>
                      <a:srgbClr val="641D00"/>
                    </a:solidFill>
                    <a:ln>
                      <a:noFill/>
                    </a:ln>
                    <a:extLst>
                      <a:ext uri="{91240B29-F687-4F45-9708-019B960494DF}">
                        <a14:hiddenLine xmlns:a14="http://schemas.microsoft.com/office/drawing/2010/main" w="9525">
                          <a:solidFill>
                            <a:srgbClr val="C0C0C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57" name="Rectangle 218">
                      <a:extLst>
                        <a:ext uri="{FF2B5EF4-FFF2-40B4-BE49-F238E27FC236}">
                          <a16:creationId xmlns:a16="http://schemas.microsoft.com/office/drawing/2014/main" id="{AF03F263-CE67-400E-B2B9-68C70EF0FD6C}"/>
                        </a:ext>
                      </a:extLst>
                    </p:cNvPr>
                    <p:cNvSpPr>
                      <a:spLocks noChangeArrowheads="1"/>
                    </p:cNvSpPr>
                    <p:nvPr/>
                  </p:nvSpPr>
                  <p:spPr bwMode="auto">
                    <a:xfrm>
                      <a:off x="1151" y="2929"/>
                      <a:ext cx="1" cy="106"/>
                    </a:xfrm>
                    <a:prstGeom prst="rect">
                      <a:avLst/>
                    </a:prstGeom>
                    <a:solidFill>
                      <a:srgbClr val="5E1B00"/>
                    </a:solidFill>
                    <a:ln>
                      <a:noFill/>
                    </a:ln>
                    <a:extLst>
                      <a:ext uri="{91240B29-F687-4F45-9708-019B960494DF}">
                        <a14:hiddenLine xmlns:a14="http://schemas.microsoft.com/office/drawing/2010/main" w="9525">
                          <a:solidFill>
                            <a:srgbClr val="C0C0C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58" name="Freeform 219">
                      <a:extLst>
                        <a:ext uri="{FF2B5EF4-FFF2-40B4-BE49-F238E27FC236}">
                          <a16:creationId xmlns:a16="http://schemas.microsoft.com/office/drawing/2014/main" id="{709C7C83-FAAD-4AAF-B5B6-A46DE7FF7071}"/>
                        </a:ext>
                      </a:extLst>
                    </p:cNvPr>
                    <p:cNvSpPr>
                      <a:spLocks/>
                    </p:cNvSpPr>
                    <p:nvPr/>
                  </p:nvSpPr>
                  <p:spPr bwMode="auto">
                    <a:xfrm>
                      <a:off x="1130" y="2929"/>
                      <a:ext cx="21" cy="105"/>
                    </a:xfrm>
                    <a:custGeom>
                      <a:avLst/>
                      <a:gdLst>
                        <a:gd name="T0" fmla="*/ 0 w 21"/>
                        <a:gd name="T1" fmla="*/ 105 h 105"/>
                        <a:gd name="T2" fmla="*/ 4 w 21"/>
                        <a:gd name="T3" fmla="*/ 0 h 105"/>
                        <a:gd name="T4" fmla="*/ 16 w 21"/>
                        <a:gd name="T5" fmla="*/ 0 h 105"/>
                        <a:gd name="T6" fmla="*/ 21 w 21"/>
                        <a:gd name="T7" fmla="*/ 105 h 105"/>
                        <a:gd name="T8" fmla="*/ 0 w 21"/>
                        <a:gd name="T9" fmla="*/ 105 h 1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105">
                          <a:moveTo>
                            <a:pt x="0" y="105"/>
                          </a:moveTo>
                          <a:lnTo>
                            <a:pt x="4" y="0"/>
                          </a:lnTo>
                          <a:lnTo>
                            <a:pt x="16" y="0"/>
                          </a:lnTo>
                          <a:lnTo>
                            <a:pt x="21" y="105"/>
                          </a:lnTo>
                          <a:lnTo>
                            <a:pt x="0" y="105"/>
                          </a:lnTo>
                          <a:close/>
                        </a:path>
                      </a:pathLst>
                    </a:custGeom>
                    <a:solidFill>
                      <a:srgbClr val="5E1B00"/>
                    </a:solidFill>
                    <a:ln>
                      <a:noFill/>
                    </a:ln>
                    <a:extLst>
                      <a:ext uri="{91240B29-F687-4F45-9708-019B960494DF}">
                        <a14:hiddenLine xmlns:a14="http://schemas.microsoft.com/office/drawing/2010/main" w="0">
                          <a:solidFill>
                            <a:srgbClr val="C0C0C0"/>
                          </a:solidFill>
                          <a:prstDash val="solid"/>
                          <a:round/>
                          <a:headEnd/>
                          <a:tailEnd/>
                        </a14:hiddenLine>
                      </a:ext>
                    </a:extLst>
                  </p:spPr>
                  <p:txBody>
                    <a:bodyPr/>
                    <a:lstStyle/>
                    <a:p>
                      <a:endParaRPr lang="zh-CN" altLang="en-US"/>
                    </a:p>
                  </p:txBody>
                </p:sp>
                <p:sp>
                  <p:nvSpPr>
                    <p:cNvPr id="359" name="Freeform 220">
                      <a:extLst>
                        <a:ext uri="{FF2B5EF4-FFF2-40B4-BE49-F238E27FC236}">
                          <a16:creationId xmlns:a16="http://schemas.microsoft.com/office/drawing/2014/main" id="{423CC453-C428-4446-843A-263F66B6AB1E}"/>
                        </a:ext>
                      </a:extLst>
                    </p:cNvPr>
                    <p:cNvSpPr>
                      <a:spLocks/>
                    </p:cNvSpPr>
                    <p:nvPr/>
                  </p:nvSpPr>
                  <p:spPr bwMode="auto">
                    <a:xfrm>
                      <a:off x="1130" y="2929"/>
                      <a:ext cx="21" cy="105"/>
                    </a:xfrm>
                    <a:custGeom>
                      <a:avLst/>
                      <a:gdLst>
                        <a:gd name="T0" fmla="*/ 0 w 21"/>
                        <a:gd name="T1" fmla="*/ 105 h 105"/>
                        <a:gd name="T2" fmla="*/ 4 w 21"/>
                        <a:gd name="T3" fmla="*/ 0 h 105"/>
                        <a:gd name="T4" fmla="*/ 16 w 21"/>
                        <a:gd name="T5" fmla="*/ 0 h 105"/>
                        <a:gd name="T6" fmla="*/ 21 w 21"/>
                        <a:gd name="T7" fmla="*/ 105 h 105"/>
                        <a:gd name="T8" fmla="*/ 0 w 21"/>
                        <a:gd name="T9" fmla="*/ 105 h 1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105">
                          <a:moveTo>
                            <a:pt x="0" y="105"/>
                          </a:moveTo>
                          <a:lnTo>
                            <a:pt x="4" y="0"/>
                          </a:lnTo>
                          <a:lnTo>
                            <a:pt x="16" y="0"/>
                          </a:lnTo>
                          <a:lnTo>
                            <a:pt x="21" y="105"/>
                          </a:lnTo>
                          <a:lnTo>
                            <a:pt x="0" y="105"/>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360" name="Rectangle 221">
                      <a:extLst>
                        <a:ext uri="{FF2B5EF4-FFF2-40B4-BE49-F238E27FC236}">
                          <a16:creationId xmlns:a16="http://schemas.microsoft.com/office/drawing/2014/main" id="{5BDE45EB-F5C2-4BFC-872E-3D544486D05A}"/>
                        </a:ext>
                      </a:extLst>
                    </p:cNvPr>
                    <p:cNvSpPr>
                      <a:spLocks noChangeArrowheads="1"/>
                    </p:cNvSpPr>
                    <p:nvPr/>
                  </p:nvSpPr>
                  <p:spPr bwMode="auto">
                    <a:xfrm>
                      <a:off x="1130" y="2929"/>
                      <a:ext cx="1" cy="106"/>
                    </a:xfrm>
                    <a:prstGeom prst="rect">
                      <a:avLst/>
                    </a:prstGeom>
                    <a:solidFill>
                      <a:srgbClr val="BB3600"/>
                    </a:solidFill>
                    <a:ln>
                      <a:noFill/>
                    </a:ln>
                    <a:extLst>
                      <a:ext uri="{91240B29-F687-4F45-9708-019B960494DF}">
                        <a14:hiddenLine xmlns:a14="http://schemas.microsoft.com/office/drawing/2010/main" w="9525">
                          <a:solidFill>
                            <a:srgbClr val="C0C0C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61" name="Rectangle 222">
                      <a:extLst>
                        <a:ext uri="{FF2B5EF4-FFF2-40B4-BE49-F238E27FC236}">
                          <a16:creationId xmlns:a16="http://schemas.microsoft.com/office/drawing/2014/main" id="{6919BE14-9B5D-4BF3-90F6-F47E83F9FE6B}"/>
                        </a:ext>
                      </a:extLst>
                    </p:cNvPr>
                    <p:cNvSpPr>
                      <a:spLocks noChangeArrowheads="1"/>
                    </p:cNvSpPr>
                    <p:nvPr/>
                  </p:nvSpPr>
                  <p:spPr bwMode="auto">
                    <a:xfrm>
                      <a:off x="1131" y="2929"/>
                      <a:ext cx="2" cy="106"/>
                    </a:xfrm>
                    <a:prstGeom prst="rect">
                      <a:avLst/>
                    </a:prstGeom>
                    <a:solidFill>
                      <a:srgbClr val="B93600"/>
                    </a:solidFill>
                    <a:ln>
                      <a:noFill/>
                    </a:ln>
                    <a:extLst>
                      <a:ext uri="{91240B29-F687-4F45-9708-019B960494DF}">
                        <a14:hiddenLine xmlns:a14="http://schemas.microsoft.com/office/drawing/2010/main" w="9525">
                          <a:solidFill>
                            <a:srgbClr val="C0C0C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62" name="Rectangle 223">
                      <a:extLst>
                        <a:ext uri="{FF2B5EF4-FFF2-40B4-BE49-F238E27FC236}">
                          <a16:creationId xmlns:a16="http://schemas.microsoft.com/office/drawing/2014/main" id="{9BB232A6-038B-4261-8906-93ECC83F699A}"/>
                        </a:ext>
                      </a:extLst>
                    </p:cNvPr>
                    <p:cNvSpPr>
                      <a:spLocks noChangeArrowheads="1"/>
                    </p:cNvSpPr>
                    <p:nvPr/>
                  </p:nvSpPr>
                  <p:spPr bwMode="auto">
                    <a:xfrm>
                      <a:off x="1133" y="2929"/>
                      <a:ext cx="3" cy="106"/>
                    </a:xfrm>
                    <a:prstGeom prst="rect">
                      <a:avLst/>
                    </a:prstGeom>
                    <a:solidFill>
                      <a:srgbClr val="B53400"/>
                    </a:solidFill>
                    <a:ln>
                      <a:noFill/>
                    </a:ln>
                    <a:extLst>
                      <a:ext uri="{91240B29-F687-4F45-9708-019B960494DF}">
                        <a14:hiddenLine xmlns:a14="http://schemas.microsoft.com/office/drawing/2010/main" w="9525">
                          <a:solidFill>
                            <a:srgbClr val="C0C0C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63" name="Rectangle 224">
                      <a:extLst>
                        <a:ext uri="{FF2B5EF4-FFF2-40B4-BE49-F238E27FC236}">
                          <a16:creationId xmlns:a16="http://schemas.microsoft.com/office/drawing/2014/main" id="{1E972293-553A-40EF-B375-64487CAB63B6}"/>
                        </a:ext>
                      </a:extLst>
                    </p:cNvPr>
                    <p:cNvSpPr>
                      <a:spLocks noChangeArrowheads="1"/>
                    </p:cNvSpPr>
                    <p:nvPr/>
                  </p:nvSpPr>
                  <p:spPr bwMode="auto">
                    <a:xfrm>
                      <a:off x="1136" y="2929"/>
                      <a:ext cx="1" cy="106"/>
                    </a:xfrm>
                    <a:prstGeom prst="rect">
                      <a:avLst/>
                    </a:prstGeom>
                    <a:solidFill>
                      <a:srgbClr val="AD3200"/>
                    </a:solidFill>
                    <a:ln>
                      <a:noFill/>
                    </a:ln>
                    <a:extLst>
                      <a:ext uri="{91240B29-F687-4F45-9708-019B960494DF}">
                        <a14:hiddenLine xmlns:a14="http://schemas.microsoft.com/office/drawing/2010/main" w="9525">
                          <a:solidFill>
                            <a:srgbClr val="C0C0C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64" name="Rectangle 225">
                      <a:extLst>
                        <a:ext uri="{FF2B5EF4-FFF2-40B4-BE49-F238E27FC236}">
                          <a16:creationId xmlns:a16="http://schemas.microsoft.com/office/drawing/2014/main" id="{7AD42507-2785-444B-B05A-4358E1516723}"/>
                        </a:ext>
                      </a:extLst>
                    </p:cNvPr>
                    <p:cNvSpPr>
                      <a:spLocks noChangeArrowheads="1"/>
                    </p:cNvSpPr>
                    <p:nvPr/>
                  </p:nvSpPr>
                  <p:spPr bwMode="auto">
                    <a:xfrm>
                      <a:off x="1137" y="2929"/>
                      <a:ext cx="2" cy="106"/>
                    </a:xfrm>
                    <a:prstGeom prst="rect">
                      <a:avLst/>
                    </a:prstGeom>
                    <a:solidFill>
                      <a:srgbClr val="A63000"/>
                    </a:solidFill>
                    <a:ln>
                      <a:noFill/>
                    </a:ln>
                    <a:extLst>
                      <a:ext uri="{91240B29-F687-4F45-9708-019B960494DF}">
                        <a14:hiddenLine xmlns:a14="http://schemas.microsoft.com/office/drawing/2010/main" w="9525">
                          <a:solidFill>
                            <a:srgbClr val="C0C0C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65" name="Rectangle 226">
                      <a:extLst>
                        <a:ext uri="{FF2B5EF4-FFF2-40B4-BE49-F238E27FC236}">
                          <a16:creationId xmlns:a16="http://schemas.microsoft.com/office/drawing/2014/main" id="{CB6C6798-4D26-4FD9-A1B8-71D15FA9F235}"/>
                        </a:ext>
                      </a:extLst>
                    </p:cNvPr>
                    <p:cNvSpPr>
                      <a:spLocks noChangeArrowheads="1"/>
                    </p:cNvSpPr>
                    <p:nvPr/>
                  </p:nvSpPr>
                  <p:spPr bwMode="auto">
                    <a:xfrm>
                      <a:off x="1139" y="2929"/>
                      <a:ext cx="1" cy="106"/>
                    </a:xfrm>
                    <a:prstGeom prst="rect">
                      <a:avLst/>
                    </a:prstGeom>
                    <a:solidFill>
                      <a:srgbClr val="9E2E00"/>
                    </a:solidFill>
                    <a:ln>
                      <a:noFill/>
                    </a:ln>
                    <a:extLst>
                      <a:ext uri="{91240B29-F687-4F45-9708-019B960494DF}">
                        <a14:hiddenLine xmlns:a14="http://schemas.microsoft.com/office/drawing/2010/main" w="9525">
                          <a:solidFill>
                            <a:srgbClr val="C0C0C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66" name="Rectangle 227">
                      <a:extLst>
                        <a:ext uri="{FF2B5EF4-FFF2-40B4-BE49-F238E27FC236}">
                          <a16:creationId xmlns:a16="http://schemas.microsoft.com/office/drawing/2014/main" id="{513291C2-CFF1-43E7-B236-CE2AF8B32B4F}"/>
                        </a:ext>
                      </a:extLst>
                    </p:cNvPr>
                    <p:cNvSpPr>
                      <a:spLocks noChangeArrowheads="1"/>
                    </p:cNvSpPr>
                    <p:nvPr/>
                  </p:nvSpPr>
                  <p:spPr bwMode="auto">
                    <a:xfrm>
                      <a:off x="1140" y="2929"/>
                      <a:ext cx="3" cy="106"/>
                    </a:xfrm>
                    <a:prstGeom prst="rect">
                      <a:avLst/>
                    </a:prstGeom>
                    <a:solidFill>
                      <a:srgbClr val="8F2900"/>
                    </a:solidFill>
                    <a:ln>
                      <a:noFill/>
                    </a:ln>
                    <a:extLst>
                      <a:ext uri="{91240B29-F687-4F45-9708-019B960494DF}">
                        <a14:hiddenLine xmlns:a14="http://schemas.microsoft.com/office/drawing/2010/main" w="9525">
                          <a:solidFill>
                            <a:srgbClr val="C0C0C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67" name="Rectangle 228">
                      <a:extLst>
                        <a:ext uri="{FF2B5EF4-FFF2-40B4-BE49-F238E27FC236}">
                          <a16:creationId xmlns:a16="http://schemas.microsoft.com/office/drawing/2014/main" id="{AB63CC9A-5DB8-49DB-89F9-D4B90D65D2FA}"/>
                        </a:ext>
                      </a:extLst>
                    </p:cNvPr>
                    <p:cNvSpPr>
                      <a:spLocks noChangeArrowheads="1"/>
                    </p:cNvSpPr>
                    <p:nvPr/>
                  </p:nvSpPr>
                  <p:spPr bwMode="auto">
                    <a:xfrm>
                      <a:off x="1143" y="2929"/>
                      <a:ext cx="2" cy="106"/>
                    </a:xfrm>
                    <a:prstGeom prst="rect">
                      <a:avLst/>
                    </a:prstGeom>
                    <a:solidFill>
                      <a:srgbClr val="7F2500"/>
                    </a:solidFill>
                    <a:ln>
                      <a:noFill/>
                    </a:ln>
                    <a:extLst>
                      <a:ext uri="{91240B29-F687-4F45-9708-019B960494DF}">
                        <a14:hiddenLine xmlns:a14="http://schemas.microsoft.com/office/drawing/2010/main" w="9525">
                          <a:solidFill>
                            <a:srgbClr val="C0C0C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68" name="Rectangle 229">
                      <a:extLst>
                        <a:ext uri="{FF2B5EF4-FFF2-40B4-BE49-F238E27FC236}">
                          <a16:creationId xmlns:a16="http://schemas.microsoft.com/office/drawing/2014/main" id="{9FA172A6-5753-49EB-8746-B0A0C0D869CA}"/>
                        </a:ext>
                      </a:extLst>
                    </p:cNvPr>
                    <p:cNvSpPr>
                      <a:spLocks noChangeArrowheads="1"/>
                    </p:cNvSpPr>
                    <p:nvPr/>
                  </p:nvSpPr>
                  <p:spPr bwMode="auto">
                    <a:xfrm>
                      <a:off x="1145" y="2929"/>
                      <a:ext cx="1" cy="106"/>
                    </a:xfrm>
                    <a:prstGeom prst="rect">
                      <a:avLst/>
                    </a:prstGeom>
                    <a:solidFill>
                      <a:srgbClr val="752200"/>
                    </a:solidFill>
                    <a:ln>
                      <a:noFill/>
                    </a:ln>
                    <a:extLst>
                      <a:ext uri="{91240B29-F687-4F45-9708-019B960494DF}">
                        <a14:hiddenLine xmlns:a14="http://schemas.microsoft.com/office/drawing/2010/main" w="9525">
                          <a:solidFill>
                            <a:srgbClr val="C0C0C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69" name="Rectangle 230">
                      <a:extLst>
                        <a:ext uri="{FF2B5EF4-FFF2-40B4-BE49-F238E27FC236}">
                          <a16:creationId xmlns:a16="http://schemas.microsoft.com/office/drawing/2014/main" id="{7E86F9CF-9F9D-4491-9655-6118B7549B5F}"/>
                        </a:ext>
                      </a:extLst>
                    </p:cNvPr>
                    <p:cNvSpPr>
                      <a:spLocks noChangeArrowheads="1"/>
                    </p:cNvSpPr>
                    <p:nvPr/>
                  </p:nvSpPr>
                  <p:spPr bwMode="auto">
                    <a:xfrm>
                      <a:off x="1146" y="2929"/>
                      <a:ext cx="2" cy="106"/>
                    </a:xfrm>
                    <a:prstGeom prst="rect">
                      <a:avLst/>
                    </a:prstGeom>
                    <a:solidFill>
                      <a:srgbClr val="6D1F00"/>
                    </a:solidFill>
                    <a:ln>
                      <a:noFill/>
                    </a:ln>
                    <a:extLst>
                      <a:ext uri="{91240B29-F687-4F45-9708-019B960494DF}">
                        <a14:hiddenLine xmlns:a14="http://schemas.microsoft.com/office/drawing/2010/main" w="9525">
                          <a:solidFill>
                            <a:srgbClr val="C0C0C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70" name="Rectangle 231">
                      <a:extLst>
                        <a:ext uri="{FF2B5EF4-FFF2-40B4-BE49-F238E27FC236}">
                          <a16:creationId xmlns:a16="http://schemas.microsoft.com/office/drawing/2014/main" id="{490568B2-C99F-4A0D-B872-ABED84BEF18F}"/>
                        </a:ext>
                      </a:extLst>
                    </p:cNvPr>
                    <p:cNvSpPr>
                      <a:spLocks noChangeArrowheads="1"/>
                    </p:cNvSpPr>
                    <p:nvPr/>
                  </p:nvSpPr>
                  <p:spPr bwMode="auto">
                    <a:xfrm>
                      <a:off x="1148" y="2929"/>
                      <a:ext cx="3" cy="106"/>
                    </a:xfrm>
                    <a:prstGeom prst="rect">
                      <a:avLst/>
                    </a:prstGeom>
                    <a:solidFill>
                      <a:srgbClr val="641D00"/>
                    </a:solidFill>
                    <a:ln>
                      <a:noFill/>
                    </a:ln>
                    <a:extLst>
                      <a:ext uri="{91240B29-F687-4F45-9708-019B960494DF}">
                        <a14:hiddenLine xmlns:a14="http://schemas.microsoft.com/office/drawing/2010/main" w="9525">
                          <a:solidFill>
                            <a:srgbClr val="C0C0C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71" name="Rectangle 232">
                      <a:extLst>
                        <a:ext uri="{FF2B5EF4-FFF2-40B4-BE49-F238E27FC236}">
                          <a16:creationId xmlns:a16="http://schemas.microsoft.com/office/drawing/2014/main" id="{752571CC-A695-43D9-AD7A-DB7F0825027B}"/>
                        </a:ext>
                      </a:extLst>
                    </p:cNvPr>
                    <p:cNvSpPr>
                      <a:spLocks noChangeArrowheads="1"/>
                    </p:cNvSpPr>
                    <p:nvPr/>
                  </p:nvSpPr>
                  <p:spPr bwMode="auto">
                    <a:xfrm>
                      <a:off x="1151" y="2929"/>
                      <a:ext cx="1" cy="106"/>
                    </a:xfrm>
                    <a:prstGeom prst="rect">
                      <a:avLst/>
                    </a:prstGeom>
                    <a:solidFill>
                      <a:srgbClr val="5E1B00"/>
                    </a:solidFill>
                    <a:ln>
                      <a:noFill/>
                    </a:ln>
                    <a:extLst>
                      <a:ext uri="{91240B29-F687-4F45-9708-019B960494DF}">
                        <a14:hiddenLine xmlns:a14="http://schemas.microsoft.com/office/drawing/2010/main" w="9525">
                          <a:solidFill>
                            <a:srgbClr val="C0C0C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sp>
                <p:nvSpPr>
                  <p:cNvPr id="345" name="Oval 233">
                    <a:extLst>
                      <a:ext uri="{FF2B5EF4-FFF2-40B4-BE49-F238E27FC236}">
                        <a16:creationId xmlns:a16="http://schemas.microsoft.com/office/drawing/2014/main" id="{DAC280B1-332C-48C0-A370-72BAEBDEF05D}"/>
                      </a:ext>
                    </a:extLst>
                  </p:cNvPr>
                  <p:cNvSpPr>
                    <a:spLocks noChangeArrowheads="1"/>
                  </p:cNvSpPr>
                  <p:nvPr/>
                </p:nvSpPr>
                <p:spPr bwMode="auto">
                  <a:xfrm>
                    <a:off x="1136" y="2928"/>
                    <a:ext cx="12" cy="7"/>
                  </a:xfrm>
                  <a:prstGeom prst="ellipse">
                    <a:avLst/>
                  </a:prstGeom>
                  <a:solidFill>
                    <a:srgbClr val="CECECE"/>
                  </a:solidFill>
                  <a:ln>
                    <a:noFill/>
                  </a:ln>
                  <a:extLst>
                    <a:ext uri="{91240B29-F687-4F45-9708-019B960494DF}">
                      <a14:hiddenLine xmlns:a14="http://schemas.microsoft.com/office/drawing/2010/main" w="9525">
                        <a:solidFill>
                          <a:srgbClr val="C0C0C0"/>
                        </a:solidFill>
                        <a:round/>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324" name="Group 234">
                  <a:extLst>
                    <a:ext uri="{FF2B5EF4-FFF2-40B4-BE49-F238E27FC236}">
                      <a16:creationId xmlns:a16="http://schemas.microsoft.com/office/drawing/2014/main" id="{AE4E590D-712E-41AF-BD96-3CC503EEC599}"/>
                    </a:ext>
                  </a:extLst>
                </p:cNvPr>
                <p:cNvGrpSpPr>
                  <a:grpSpLocks/>
                </p:cNvGrpSpPr>
                <p:nvPr/>
              </p:nvGrpSpPr>
              <p:grpSpPr bwMode="auto">
                <a:xfrm>
                  <a:off x="1029" y="3011"/>
                  <a:ext cx="270" cy="69"/>
                  <a:chOff x="1029" y="3011"/>
                  <a:chExt cx="270" cy="69"/>
                </a:xfrm>
              </p:grpSpPr>
              <p:sp>
                <p:nvSpPr>
                  <p:cNvPr id="325" name="Freeform 235">
                    <a:extLst>
                      <a:ext uri="{FF2B5EF4-FFF2-40B4-BE49-F238E27FC236}">
                        <a16:creationId xmlns:a16="http://schemas.microsoft.com/office/drawing/2014/main" id="{03DDD501-CFD3-4A22-BD43-FBC87B9E45F9}"/>
                      </a:ext>
                    </a:extLst>
                  </p:cNvPr>
                  <p:cNvSpPr>
                    <a:spLocks/>
                  </p:cNvSpPr>
                  <p:nvPr/>
                </p:nvSpPr>
                <p:spPr bwMode="auto">
                  <a:xfrm>
                    <a:off x="1029" y="3011"/>
                    <a:ext cx="265" cy="39"/>
                  </a:xfrm>
                  <a:custGeom>
                    <a:avLst/>
                    <a:gdLst>
                      <a:gd name="T0" fmla="*/ 0 w 265"/>
                      <a:gd name="T1" fmla="*/ 39 h 39"/>
                      <a:gd name="T2" fmla="*/ 246 w 265"/>
                      <a:gd name="T3" fmla="*/ 39 h 39"/>
                      <a:gd name="T4" fmla="*/ 265 w 265"/>
                      <a:gd name="T5" fmla="*/ 0 h 39"/>
                      <a:gd name="T6" fmla="*/ 246 w 265"/>
                      <a:gd name="T7" fmla="*/ 13 h 39"/>
                      <a:gd name="T8" fmla="*/ 243 w 265"/>
                      <a:gd name="T9" fmla="*/ 0 h 39"/>
                      <a:gd name="T10" fmla="*/ 221 w 265"/>
                      <a:gd name="T11" fmla="*/ 12 h 39"/>
                      <a:gd name="T12" fmla="*/ 215 w 265"/>
                      <a:gd name="T13" fmla="*/ 0 h 39"/>
                      <a:gd name="T14" fmla="*/ 196 w 265"/>
                      <a:gd name="T15" fmla="*/ 13 h 39"/>
                      <a:gd name="T16" fmla="*/ 191 w 265"/>
                      <a:gd name="T17" fmla="*/ 0 h 39"/>
                      <a:gd name="T18" fmla="*/ 172 w 265"/>
                      <a:gd name="T19" fmla="*/ 12 h 39"/>
                      <a:gd name="T20" fmla="*/ 167 w 265"/>
                      <a:gd name="T21" fmla="*/ 0 h 39"/>
                      <a:gd name="T22" fmla="*/ 146 w 265"/>
                      <a:gd name="T23" fmla="*/ 12 h 39"/>
                      <a:gd name="T24" fmla="*/ 142 w 265"/>
                      <a:gd name="T25" fmla="*/ 0 h 39"/>
                      <a:gd name="T26" fmla="*/ 122 w 265"/>
                      <a:gd name="T27" fmla="*/ 12 h 39"/>
                      <a:gd name="T28" fmla="*/ 119 w 265"/>
                      <a:gd name="T29" fmla="*/ 1 h 39"/>
                      <a:gd name="T30" fmla="*/ 98 w 265"/>
                      <a:gd name="T31" fmla="*/ 13 h 39"/>
                      <a:gd name="T32" fmla="*/ 93 w 265"/>
                      <a:gd name="T33" fmla="*/ 0 h 39"/>
                      <a:gd name="T34" fmla="*/ 74 w 265"/>
                      <a:gd name="T35" fmla="*/ 13 h 39"/>
                      <a:gd name="T36" fmla="*/ 68 w 265"/>
                      <a:gd name="T37" fmla="*/ 1 h 39"/>
                      <a:gd name="T38" fmla="*/ 50 w 265"/>
                      <a:gd name="T39" fmla="*/ 13 h 39"/>
                      <a:gd name="T40" fmla="*/ 45 w 265"/>
                      <a:gd name="T41" fmla="*/ 0 h 39"/>
                      <a:gd name="T42" fmla="*/ 24 w 265"/>
                      <a:gd name="T43" fmla="*/ 13 h 39"/>
                      <a:gd name="T44" fmla="*/ 0 w 265"/>
                      <a:gd name="T45" fmla="*/ 39 h 3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65" h="39">
                        <a:moveTo>
                          <a:pt x="0" y="39"/>
                        </a:moveTo>
                        <a:lnTo>
                          <a:pt x="246" y="39"/>
                        </a:lnTo>
                        <a:lnTo>
                          <a:pt x="265" y="0"/>
                        </a:lnTo>
                        <a:lnTo>
                          <a:pt x="246" y="13"/>
                        </a:lnTo>
                        <a:lnTo>
                          <a:pt x="243" y="0"/>
                        </a:lnTo>
                        <a:lnTo>
                          <a:pt x="221" y="12"/>
                        </a:lnTo>
                        <a:lnTo>
                          <a:pt x="215" y="0"/>
                        </a:lnTo>
                        <a:lnTo>
                          <a:pt x="196" y="13"/>
                        </a:lnTo>
                        <a:lnTo>
                          <a:pt x="191" y="0"/>
                        </a:lnTo>
                        <a:lnTo>
                          <a:pt x="172" y="12"/>
                        </a:lnTo>
                        <a:lnTo>
                          <a:pt x="167" y="0"/>
                        </a:lnTo>
                        <a:lnTo>
                          <a:pt x="146" y="12"/>
                        </a:lnTo>
                        <a:lnTo>
                          <a:pt x="142" y="0"/>
                        </a:lnTo>
                        <a:lnTo>
                          <a:pt x="122" y="12"/>
                        </a:lnTo>
                        <a:lnTo>
                          <a:pt x="119" y="1"/>
                        </a:lnTo>
                        <a:lnTo>
                          <a:pt x="98" y="13"/>
                        </a:lnTo>
                        <a:lnTo>
                          <a:pt x="93" y="0"/>
                        </a:lnTo>
                        <a:lnTo>
                          <a:pt x="74" y="13"/>
                        </a:lnTo>
                        <a:lnTo>
                          <a:pt x="68" y="1"/>
                        </a:lnTo>
                        <a:lnTo>
                          <a:pt x="50" y="13"/>
                        </a:lnTo>
                        <a:lnTo>
                          <a:pt x="45" y="0"/>
                        </a:lnTo>
                        <a:lnTo>
                          <a:pt x="24" y="13"/>
                        </a:lnTo>
                        <a:lnTo>
                          <a:pt x="0" y="39"/>
                        </a:lnTo>
                        <a:close/>
                      </a:path>
                    </a:pathLst>
                  </a:custGeom>
                  <a:solidFill>
                    <a:srgbClr val="FFD866"/>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326" name="Freeform 236">
                    <a:extLst>
                      <a:ext uri="{FF2B5EF4-FFF2-40B4-BE49-F238E27FC236}">
                        <a16:creationId xmlns:a16="http://schemas.microsoft.com/office/drawing/2014/main" id="{BF1C3E6C-4E41-44D8-9F30-454733825FD1}"/>
                      </a:ext>
                    </a:extLst>
                  </p:cNvPr>
                  <p:cNvSpPr>
                    <a:spLocks/>
                  </p:cNvSpPr>
                  <p:nvPr/>
                </p:nvSpPr>
                <p:spPr bwMode="auto">
                  <a:xfrm>
                    <a:off x="1049" y="3012"/>
                    <a:ext cx="31" cy="40"/>
                  </a:xfrm>
                  <a:custGeom>
                    <a:avLst/>
                    <a:gdLst>
                      <a:gd name="T0" fmla="*/ 0 w 31"/>
                      <a:gd name="T1" fmla="*/ 27 h 40"/>
                      <a:gd name="T2" fmla="*/ 25 w 31"/>
                      <a:gd name="T3" fmla="*/ 0 h 40"/>
                      <a:gd name="T4" fmla="*/ 31 w 31"/>
                      <a:gd name="T5" fmla="*/ 12 h 40"/>
                      <a:gd name="T6" fmla="*/ 4 w 31"/>
                      <a:gd name="T7" fmla="*/ 40 h 40"/>
                      <a:gd name="T8" fmla="*/ 0 w 31"/>
                      <a:gd name="T9" fmla="*/ 27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40">
                        <a:moveTo>
                          <a:pt x="0" y="27"/>
                        </a:moveTo>
                        <a:lnTo>
                          <a:pt x="25" y="0"/>
                        </a:lnTo>
                        <a:lnTo>
                          <a:pt x="31" y="12"/>
                        </a:lnTo>
                        <a:lnTo>
                          <a:pt x="4" y="40"/>
                        </a:lnTo>
                        <a:lnTo>
                          <a:pt x="0" y="27"/>
                        </a:lnTo>
                        <a:close/>
                      </a:path>
                    </a:pathLst>
                  </a:custGeom>
                  <a:solidFill>
                    <a:srgbClr val="E572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327" name="Freeform 237">
                    <a:extLst>
                      <a:ext uri="{FF2B5EF4-FFF2-40B4-BE49-F238E27FC236}">
                        <a16:creationId xmlns:a16="http://schemas.microsoft.com/office/drawing/2014/main" id="{2CC28077-E2B5-453E-8F5A-31EE07C3C5FF}"/>
                      </a:ext>
                    </a:extLst>
                  </p:cNvPr>
                  <p:cNvSpPr>
                    <a:spLocks/>
                  </p:cNvSpPr>
                  <p:nvPr/>
                </p:nvSpPr>
                <p:spPr bwMode="auto">
                  <a:xfrm>
                    <a:off x="1071" y="3011"/>
                    <a:ext cx="32" cy="39"/>
                  </a:xfrm>
                  <a:custGeom>
                    <a:avLst/>
                    <a:gdLst>
                      <a:gd name="T0" fmla="*/ 0 w 32"/>
                      <a:gd name="T1" fmla="*/ 27 h 39"/>
                      <a:gd name="T2" fmla="*/ 26 w 32"/>
                      <a:gd name="T3" fmla="*/ 0 h 39"/>
                      <a:gd name="T4" fmla="*/ 32 w 32"/>
                      <a:gd name="T5" fmla="*/ 13 h 39"/>
                      <a:gd name="T6" fmla="*/ 6 w 32"/>
                      <a:gd name="T7" fmla="*/ 39 h 39"/>
                      <a:gd name="T8" fmla="*/ 0 w 32"/>
                      <a:gd name="T9" fmla="*/ 27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9">
                        <a:moveTo>
                          <a:pt x="0" y="27"/>
                        </a:moveTo>
                        <a:lnTo>
                          <a:pt x="26" y="0"/>
                        </a:lnTo>
                        <a:lnTo>
                          <a:pt x="32" y="13"/>
                        </a:lnTo>
                        <a:lnTo>
                          <a:pt x="6" y="39"/>
                        </a:lnTo>
                        <a:lnTo>
                          <a:pt x="0" y="27"/>
                        </a:lnTo>
                        <a:close/>
                      </a:path>
                    </a:pathLst>
                  </a:custGeom>
                  <a:solidFill>
                    <a:srgbClr val="E572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328" name="Freeform 238">
                    <a:extLst>
                      <a:ext uri="{FF2B5EF4-FFF2-40B4-BE49-F238E27FC236}">
                        <a16:creationId xmlns:a16="http://schemas.microsoft.com/office/drawing/2014/main" id="{4872FD97-3F30-4E63-A679-1E3273F03089}"/>
                      </a:ext>
                    </a:extLst>
                  </p:cNvPr>
                  <p:cNvSpPr>
                    <a:spLocks/>
                  </p:cNvSpPr>
                  <p:nvPr/>
                </p:nvSpPr>
                <p:spPr bwMode="auto">
                  <a:xfrm>
                    <a:off x="1097" y="3012"/>
                    <a:ext cx="30" cy="38"/>
                  </a:xfrm>
                  <a:custGeom>
                    <a:avLst/>
                    <a:gdLst>
                      <a:gd name="T0" fmla="*/ 0 w 30"/>
                      <a:gd name="T1" fmla="*/ 27 h 38"/>
                      <a:gd name="T2" fmla="*/ 25 w 30"/>
                      <a:gd name="T3" fmla="*/ 0 h 38"/>
                      <a:gd name="T4" fmla="*/ 30 w 30"/>
                      <a:gd name="T5" fmla="*/ 12 h 38"/>
                      <a:gd name="T6" fmla="*/ 6 w 30"/>
                      <a:gd name="T7" fmla="*/ 38 h 38"/>
                      <a:gd name="T8" fmla="*/ 0 w 30"/>
                      <a:gd name="T9" fmla="*/ 27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38">
                        <a:moveTo>
                          <a:pt x="0" y="27"/>
                        </a:moveTo>
                        <a:lnTo>
                          <a:pt x="25" y="0"/>
                        </a:lnTo>
                        <a:lnTo>
                          <a:pt x="30" y="12"/>
                        </a:lnTo>
                        <a:lnTo>
                          <a:pt x="6" y="38"/>
                        </a:lnTo>
                        <a:lnTo>
                          <a:pt x="0" y="27"/>
                        </a:lnTo>
                        <a:close/>
                      </a:path>
                    </a:pathLst>
                  </a:custGeom>
                  <a:solidFill>
                    <a:srgbClr val="E572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329" name="Freeform 239">
                    <a:extLst>
                      <a:ext uri="{FF2B5EF4-FFF2-40B4-BE49-F238E27FC236}">
                        <a16:creationId xmlns:a16="http://schemas.microsoft.com/office/drawing/2014/main" id="{6E1EC4EF-1651-4D9D-BAFE-E08A1988F07C}"/>
                      </a:ext>
                    </a:extLst>
                  </p:cNvPr>
                  <p:cNvSpPr>
                    <a:spLocks/>
                  </p:cNvSpPr>
                  <p:nvPr/>
                </p:nvSpPr>
                <p:spPr bwMode="auto">
                  <a:xfrm>
                    <a:off x="1121" y="3012"/>
                    <a:ext cx="30" cy="38"/>
                  </a:xfrm>
                  <a:custGeom>
                    <a:avLst/>
                    <a:gdLst>
                      <a:gd name="T0" fmla="*/ 0 w 30"/>
                      <a:gd name="T1" fmla="*/ 27 h 38"/>
                      <a:gd name="T2" fmla="*/ 25 w 30"/>
                      <a:gd name="T3" fmla="*/ 0 h 38"/>
                      <a:gd name="T4" fmla="*/ 30 w 30"/>
                      <a:gd name="T5" fmla="*/ 12 h 38"/>
                      <a:gd name="T6" fmla="*/ 6 w 30"/>
                      <a:gd name="T7" fmla="*/ 38 h 38"/>
                      <a:gd name="T8" fmla="*/ 0 w 30"/>
                      <a:gd name="T9" fmla="*/ 27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38">
                        <a:moveTo>
                          <a:pt x="0" y="27"/>
                        </a:moveTo>
                        <a:lnTo>
                          <a:pt x="25" y="0"/>
                        </a:lnTo>
                        <a:lnTo>
                          <a:pt x="30" y="12"/>
                        </a:lnTo>
                        <a:lnTo>
                          <a:pt x="6" y="38"/>
                        </a:lnTo>
                        <a:lnTo>
                          <a:pt x="0" y="27"/>
                        </a:lnTo>
                        <a:close/>
                      </a:path>
                    </a:pathLst>
                  </a:custGeom>
                  <a:solidFill>
                    <a:srgbClr val="E572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330" name="Freeform 240">
                    <a:extLst>
                      <a:ext uri="{FF2B5EF4-FFF2-40B4-BE49-F238E27FC236}">
                        <a16:creationId xmlns:a16="http://schemas.microsoft.com/office/drawing/2014/main" id="{F2AC6D22-1B64-45F4-843C-6D897731C627}"/>
                      </a:ext>
                    </a:extLst>
                  </p:cNvPr>
                  <p:cNvSpPr>
                    <a:spLocks/>
                  </p:cNvSpPr>
                  <p:nvPr/>
                </p:nvSpPr>
                <p:spPr bwMode="auto">
                  <a:xfrm>
                    <a:off x="1146" y="3011"/>
                    <a:ext cx="31" cy="39"/>
                  </a:xfrm>
                  <a:custGeom>
                    <a:avLst/>
                    <a:gdLst>
                      <a:gd name="T0" fmla="*/ 0 w 31"/>
                      <a:gd name="T1" fmla="*/ 27 h 39"/>
                      <a:gd name="T2" fmla="*/ 25 w 31"/>
                      <a:gd name="T3" fmla="*/ 0 h 39"/>
                      <a:gd name="T4" fmla="*/ 31 w 31"/>
                      <a:gd name="T5" fmla="*/ 12 h 39"/>
                      <a:gd name="T6" fmla="*/ 5 w 31"/>
                      <a:gd name="T7" fmla="*/ 39 h 39"/>
                      <a:gd name="T8" fmla="*/ 0 w 31"/>
                      <a:gd name="T9" fmla="*/ 27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9">
                        <a:moveTo>
                          <a:pt x="0" y="27"/>
                        </a:moveTo>
                        <a:lnTo>
                          <a:pt x="25" y="0"/>
                        </a:lnTo>
                        <a:lnTo>
                          <a:pt x="31" y="12"/>
                        </a:lnTo>
                        <a:lnTo>
                          <a:pt x="5" y="39"/>
                        </a:lnTo>
                        <a:lnTo>
                          <a:pt x="0" y="27"/>
                        </a:lnTo>
                        <a:close/>
                      </a:path>
                    </a:pathLst>
                  </a:custGeom>
                  <a:solidFill>
                    <a:srgbClr val="E572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331" name="Freeform 241">
                    <a:extLst>
                      <a:ext uri="{FF2B5EF4-FFF2-40B4-BE49-F238E27FC236}">
                        <a16:creationId xmlns:a16="http://schemas.microsoft.com/office/drawing/2014/main" id="{5BF778CA-F32A-4467-A864-0189F61560B3}"/>
                      </a:ext>
                    </a:extLst>
                  </p:cNvPr>
                  <p:cNvSpPr>
                    <a:spLocks/>
                  </p:cNvSpPr>
                  <p:nvPr/>
                </p:nvSpPr>
                <p:spPr bwMode="auto">
                  <a:xfrm>
                    <a:off x="1171" y="3011"/>
                    <a:ext cx="30" cy="39"/>
                  </a:xfrm>
                  <a:custGeom>
                    <a:avLst/>
                    <a:gdLst>
                      <a:gd name="T0" fmla="*/ 0 w 30"/>
                      <a:gd name="T1" fmla="*/ 27 h 39"/>
                      <a:gd name="T2" fmla="*/ 24 w 30"/>
                      <a:gd name="T3" fmla="*/ 0 h 39"/>
                      <a:gd name="T4" fmla="*/ 30 w 30"/>
                      <a:gd name="T5" fmla="*/ 13 h 39"/>
                      <a:gd name="T6" fmla="*/ 4 w 30"/>
                      <a:gd name="T7" fmla="*/ 39 h 39"/>
                      <a:gd name="T8" fmla="*/ 0 w 30"/>
                      <a:gd name="T9" fmla="*/ 27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39">
                        <a:moveTo>
                          <a:pt x="0" y="27"/>
                        </a:moveTo>
                        <a:lnTo>
                          <a:pt x="24" y="0"/>
                        </a:lnTo>
                        <a:lnTo>
                          <a:pt x="30" y="13"/>
                        </a:lnTo>
                        <a:lnTo>
                          <a:pt x="4" y="39"/>
                        </a:lnTo>
                        <a:lnTo>
                          <a:pt x="0" y="27"/>
                        </a:lnTo>
                        <a:close/>
                      </a:path>
                    </a:pathLst>
                  </a:custGeom>
                  <a:solidFill>
                    <a:srgbClr val="E572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332" name="Freeform 242">
                    <a:extLst>
                      <a:ext uri="{FF2B5EF4-FFF2-40B4-BE49-F238E27FC236}">
                        <a16:creationId xmlns:a16="http://schemas.microsoft.com/office/drawing/2014/main" id="{38BBBBB9-9E56-4012-BA58-C9FEA812BC18}"/>
                      </a:ext>
                    </a:extLst>
                  </p:cNvPr>
                  <p:cNvSpPr>
                    <a:spLocks/>
                  </p:cNvSpPr>
                  <p:nvPr/>
                </p:nvSpPr>
                <p:spPr bwMode="auto">
                  <a:xfrm>
                    <a:off x="1196" y="3011"/>
                    <a:ext cx="29" cy="39"/>
                  </a:xfrm>
                  <a:custGeom>
                    <a:avLst/>
                    <a:gdLst>
                      <a:gd name="T0" fmla="*/ 0 w 29"/>
                      <a:gd name="T1" fmla="*/ 28 h 39"/>
                      <a:gd name="T2" fmla="*/ 24 w 29"/>
                      <a:gd name="T3" fmla="*/ 0 h 39"/>
                      <a:gd name="T4" fmla="*/ 29 w 29"/>
                      <a:gd name="T5" fmla="*/ 13 h 39"/>
                      <a:gd name="T6" fmla="*/ 5 w 29"/>
                      <a:gd name="T7" fmla="*/ 39 h 39"/>
                      <a:gd name="T8" fmla="*/ 0 w 29"/>
                      <a:gd name="T9" fmla="*/ 28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 h="39">
                        <a:moveTo>
                          <a:pt x="0" y="28"/>
                        </a:moveTo>
                        <a:lnTo>
                          <a:pt x="24" y="0"/>
                        </a:lnTo>
                        <a:lnTo>
                          <a:pt x="29" y="13"/>
                        </a:lnTo>
                        <a:lnTo>
                          <a:pt x="5" y="39"/>
                        </a:lnTo>
                        <a:lnTo>
                          <a:pt x="0" y="28"/>
                        </a:lnTo>
                        <a:close/>
                      </a:path>
                    </a:pathLst>
                  </a:custGeom>
                  <a:solidFill>
                    <a:srgbClr val="E572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333" name="Freeform 243">
                    <a:extLst>
                      <a:ext uri="{FF2B5EF4-FFF2-40B4-BE49-F238E27FC236}">
                        <a16:creationId xmlns:a16="http://schemas.microsoft.com/office/drawing/2014/main" id="{569793DE-B088-4549-9047-98D66852ABF6}"/>
                      </a:ext>
                    </a:extLst>
                  </p:cNvPr>
                  <p:cNvSpPr>
                    <a:spLocks/>
                  </p:cNvSpPr>
                  <p:nvPr/>
                </p:nvSpPr>
                <p:spPr bwMode="auto">
                  <a:xfrm>
                    <a:off x="1219" y="3011"/>
                    <a:ext cx="31" cy="39"/>
                  </a:xfrm>
                  <a:custGeom>
                    <a:avLst/>
                    <a:gdLst>
                      <a:gd name="T0" fmla="*/ 0 w 31"/>
                      <a:gd name="T1" fmla="*/ 27 h 39"/>
                      <a:gd name="T2" fmla="*/ 25 w 31"/>
                      <a:gd name="T3" fmla="*/ 0 h 39"/>
                      <a:gd name="T4" fmla="*/ 31 w 31"/>
                      <a:gd name="T5" fmla="*/ 12 h 39"/>
                      <a:gd name="T6" fmla="*/ 6 w 31"/>
                      <a:gd name="T7" fmla="*/ 39 h 39"/>
                      <a:gd name="T8" fmla="*/ 0 w 31"/>
                      <a:gd name="T9" fmla="*/ 27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9">
                        <a:moveTo>
                          <a:pt x="0" y="27"/>
                        </a:moveTo>
                        <a:lnTo>
                          <a:pt x="25" y="0"/>
                        </a:lnTo>
                        <a:lnTo>
                          <a:pt x="31" y="12"/>
                        </a:lnTo>
                        <a:lnTo>
                          <a:pt x="6" y="39"/>
                        </a:lnTo>
                        <a:lnTo>
                          <a:pt x="0" y="27"/>
                        </a:lnTo>
                        <a:close/>
                      </a:path>
                    </a:pathLst>
                  </a:custGeom>
                  <a:solidFill>
                    <a:srgbClr val="E572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334" name="Freeform 244">
                    <a:extLst>
                      <a:ext uri="{FF2B5EF4-FFF2-40B4-BE49-F238E27FC236}">
                        <a16:creationId xmlns:a16="http://schemas.microsoft.com/office/drawing/2014/main" id="{443B3EA3-CF6A-4453-A83B-436AE64AE4EF}"/>
                      </a:ext>
                    </a:extLst>
                  </p:cNvPr>
                  <p:cNvSpPr>
                    <a:spLocks/>
                  </p:cNvSpPr>
                  <p:nvPr/>
                </p:nvSpPr>
                <p:spPr bwMode="auto">
                  <a:xfrm>
                    <a:off x="1243" y="3012"/>
                    <a:ext cx="33" cy="38"/>
                  </a:xfrm>
                  <a:custGeom>
                    <a:avLst/>
                    <a:gdLst>
                      <a:gd name="T0" fmla="*/ 0 w 33"/>
                      <a:gd name="T1" fmla="*/ 27 h 38"/>
                      <a:gd name="T2" fmla="*/ 29 w 33"/>
                      <a:gd name="T3" fmla="*/ 0 h 38"/>
                      <a:gd name="T4" fmla="*/ 33 w 33"/>
                      <a:gd name="T5" fmla="*/ 12 h 38"/>
                      <a:gd name="T6" fmla="*/ 6 w 33"/>
                      <a:gd name="T7" fmla="*/ 38 h 38"/>
                      <a:gd name="T8" fmla="*/ 0 w 33"/>
                      <a:gd name="T9" fmla="*/ 27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8">
                        <a:moveTo>
                          <a:pt x="0" y="27"/>
                        </a:moveTo>
                        <a:lnTo>
                          <a:pt x="29" y="0"/>
                        </a:lnTo>
                        <a:lnTo>
                          <a:pt x="33" y="12"/>
                        </a:lnTo>
                        <a:lnTo>
                          <a:pt x="6" y="38"/>
                        </a:lnTo>
                        <a:lnTo>
                          <a:pt x="0" y="27"/>
                        </a:lnTo>
                        <a:close/>
                      </a:path>
                    </a:pathLst>
                  </a:custGeom>
                  <a:solidFill>
                    <a:srgbClr val="E572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335" name="Freeform 245">
                    <a:extLst>
                      <a:ext uri="{FF2B5EF4-FFF2-40B4-BE49-F238E27FC236}">
                        <a16:creationId xmlns:a16="http://schemas.microsoft.com/office/drawing/2014/main" id="{FDF522C4-8F36-4446-BCFC-48529E56717A}"/>
                      </a:ext>
                    </a:extLst>
                  </p:cNvPr>
                  <p:cNvSpPr>
                    <a:spLocks/>
                  </p:cNvSpPr>
                  <p:nvPr/>
                </p:nvSpPr>
                <p:spPr bwMode="auto">
                  <a:xfrm>
                    <a:off x="1269" y="3011"/>
                    <a:ext cx="30" cy="39"/>
                  </a:xfrm>
                  <a:custGeom>
                    <a:avLst/>
                    <a:gdLst>
                      <a:gd name="T0" fmla="*/ 0 w 30"/>
                      <a:gd name="T1" fmla="*/ 27 h 39"/>
                      <a:gd name="T2" fmla="*/ 24 w 30"/>
                      <a:gd name="T3" fmla="*/ 0 h 39"/>
                      <a:gd name="T4" fmla="*/ 30 w 30"/>
                      <a:gd name="T5" fmla="*/ 12 h 39"/>
                      <a:gd name="T6" fmla="*/ 6 w 30"/>
                      <a:gd name="T7" fmla="*/ 39 h 39"/>
                      <a:gd name="T8" fmla="*/ 0 w 30"/>
                      <a:gd name="T9" fmla="*/ 27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39">
                        <a:moveTo>
                          <a:pt x="0" y="27"/>
                        </a:moveTo>
                        <a:lnTo>
                          <a:pt x="24" y="0"/>
                        </a:lnTo>
                        <a:lnTo>
                          <a:pt x="30" y="12"/>
                        </a:lnTo>
                        <a:lnTo>
                          <a:pt x="6" y="39"/>
                        </a:lnTo>
                        <a:lnTo>
                          <a:pt x="0" y="27"/>
                        </a:lnTo>
                        <a:close/>
                      </a:path>
                    </a:pathLst>
                  </a:custGeom>
                  <a:solidFill>
                    <a:srgbClr val="E572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336" name="Freeform 246">
                    <a:extLst>
                      <a:ext uri="{FF2B5EF4-FFF2-40B4-BE49-F238E27FC236}">
                        <a16:creationId xmlns:a16="http://schemas.microsoft.com/office/drawing/2014/main" id="{9C29D86D-1D7B-4AF6-95C9-5C6A66A0AA4B}"/>
                      </a:ext>
                    </a:extLst>
                  </p:cNvPr>
                  <p:cNvSpPr>
                    <a:spLocks/>
                  </p:cNvSpPr>
                  <p:nvPr/>
                </p:nvSpPr>
                <p:spPr bwMode="auto">
                  <a:xfrm>
                    <a:off x="1029" y="3039"/>
                    <a:ext cx="244" cy="41"/>
                  </a:xfrm>
                  <a:custGeom>
                    <a:avLst/>
                    <a:gdLst>
                      <a:gd name="T0" fmla="*/ 0 w 244"/>
                      <a:gd name="T1" fmla="*/ 11 h 41"/>
                      <a:gd name="T2" fmla="*/ 17 w 244"/>
                      <a:gd name="T3" fmla="*/ 0 h 41"/>
                      <a:gd name="T4" fmla="*/ 24 w 244"/>
                      <a:gd name="T5" fmla="*/ 11 h 41"/>
                      <a:gd name="T6" fmla="*/ 42 w 244"/>
                      <a:gd name="T7" fmla="*/ 0 h 41"/>
                      <a:gd name="T8" fmla="*/ 48 w 244"/>
                      <a:gd name="T9" fmla="*/ 11 h 41"/>
                      <a:gd name="T10" fmla="*/ 66 w 244"/>
                      <a:gd name="T11" fmla="*/ 0 h 41"/>
                      <a:gd name="T12" fmla="*/ 72 w 244"/>
                      <a:gd name="T13" fmla="*/ 11 h 41"/>
                      <a:gd name="T14" fmla="*/ 90 w 244"/>
                      <a:gd name="T15" fmla="*/ 0 h 41"/>
                      <a:gd name="T16" fmla="*/ 96 w 244"/>
                      <a:gd name="T17" fmla="*/ 11 h 41"/>
                      <a:gd name="T18" fmla="*/ 116 w 244"/>
                      <a:gd name="T19" fmla="*/ 0 h 41"/>
                      <a:gd name="T20" fmla="*/ 122 w 244"/>
                      <a:gd name="T21" fmla="*/ 11 h 41"/>
                      <a:gd name="T22" fmla="*/ 140 w 244"/>
                      <a:gd name="T23" fmla="*/ 0 h 41"/>
                      <a:gd name="T24" fmla="*/ 146 w 244"/>
                      <a:gd name="T25" fmla="*/ 11 h 41"/>
                      <a:gd name="T26" fmla="*/ 166 w 244"/>
                      <a:gd name="T27" fmla="*/ 0 h 41"/>
                      <a:gd name="T28" fmla="*/ 172 w 244"/>
                      <a:gd name="T29" fmla="*/ 11 h 41"/>
                      <a:gd name="T30" fmla="*/ 188 w 244"/>
                      <a:gd name="T31" fmla="*/ 0 h 41"/>
                      <a:gd name="T32" fmla="*/ 196 w 244"/>
                      <a:gd name="T33" fmla="*/ 11 h 41"/>
                      <a:gd name="T34" fmla="*/ 214 w 244"/>
                      <a:gd name="T35" fmla="*/ 0 h 41"/>
                      <a:gd name="T36" fmla="*/ 220 w 244"/>
                      <a:gd name="T37" fmla="*/ 11 h 41"/>
                      <a:gd name="T38" fmla="*/ 238 w 244"/>
                      <a:gd name="T39" fmla="*/ 0 h 41"/>
                      <a:gd name="T40" fmla="*/ 244 w 244"/>
                      <a:gd name="T41" fmla="*/ 11 h 41"/>
                      <a:gd name="T42" fmla="*/ 244 w 244"/>
                      <a:gd name="T43" fmla="*/ 41 h 41"/>
                      <a:gd name="T44" fmla="*/ 0 w 244"/>
                      <a:gd name="T45" fmla="*/ 41 h 41"/>
                      <a:gd name="T46" fmla="*/ 0 w 244"/>
                      <a:gd name="T47" fmla="*/ 11 h 4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44" h="41">
                        <a:moveTo>
                          <a:pt x="0" y="11"/>
                        </a:moveTo>
                        <a:lnTo>
                          <a:pt x="17" y="0"/>
                        </a:lnTo>
                        <a:lnTo>
                          <a:pt x="24" y="11"/>
                        </a:lnTo>
                        <a:lnTo>
                          <a:pt x="42" y="0"/>
                        </a:lnTo>
                        <a:lnTo>
                          <a:pt x="48" y="11"/>
                        </a:lnTo>
                        <a:lnTo>
                          <a:pt x="66" y="0"/>
                        </a:lnTo>
                        <a:lnTo>
                          <a:pt x="72" y="11"/>
                        </a:lnTo>
                        <a:lnTo>
                          <a:pt x="90" y="0"/>
                        </a:lnTo>
                        <a:lnTo>
                          <a:pt x="96" y="11"/>
                        </a:lnTo>
                        <a:lnTo>
                          <a:pt x="116" y="0"/>
                        </a:lnTo>
                        <a:lnTo>
                          <a:pt x="122" y="11"/>
                        </a:lnTo>
                        <a:lnTo>
                          <a:pt x="140" y="0"/>
                        </a:lnTo>
                        <a:lnTo>
                          <a:pt x="146" y="11"/>
                        </a:lnTo>
                        <a:lnTo>
                          <a:pt x="166" y="0"/>
                        </a:lnTo>
                        <a:lnTo>
                          <a:pt x="172" y="11"/>
                        </a:lnTo>
                        <a:lnTo>
                          <a:pt x="188" y="0"/>
                        </a:lnTo>
                        <a:lnTo>
                          <a:pt x="196" y="11"/>
                        </a:lnTo>
                        <a:lnTo>
                          <a:pt x="214" y="0"/>
                        </a:lnTo>
                        <a:lnTo>
                          <a:pt x="220" y="11"/>
                        </a:lnTo>
                        <a:lnTo>
                          <a:pt x="238" y="0"/>
                        </a:lnTo>
                        <a:lnTo>
                          <a:pt x="244" y="11"/>
                        </a:lnTo>
                        <a:lnTo>
                          <a:pt x="244" y="41"/>
                        </a:lnTo>
                        <a:lnTo>
                          <a:pt x="0" y="41"/>
                        </a:lnTo>
                        <a:lnTo>
                          <a:pt x="0" y="11"/>
                        </a:lnTo>
                        <a:close/>
                      </a:path>
                    </a:pathLst>
                  </a:custGeom>
                  <a:solidFill>
                    <a:srgbClr val="FF9933"/>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337" name="Rectangle 247">
                    <a:extLst>
                      <a:ext uri="{FF2B5EF4-FFF2-40B4-BE49-F238E27FC236}">
                        <a16:creationId xmlns:a16="http://schemas.microsoft.com/office/drawing/2014/main" id="{DB13FF4C-5A37-4726-98D2-A3BA2EB55BCD}"/>
                      </a:ext>
                    </a:extLst>
                  </p:cNvPr>
                  <p:cNvSpPr>
                    <a:spLocks noChangeArrowheads="1"/>
                  </p:cNvSpPr>
                  <p:nvPr/>
                </p:nvSpPr>
                <p:spPr bwMode="auto">
                  <a:xfrm>
                    <a:off x="1039" y="3061"/>
                    <a:ext cx="98" cy="11"/>
                  </a:xfrm>
                  <a:prstGeom prst="rect">
                    <a:avLst/>
                  </a:prstGeom>
                  <a:solidFill>
                    <a:srgbClr val="B28700"/>
                  </a:solidFill>
                  <a:ln>
                    <a:noFill/>
                  </a:ln>
                  <a:extLst>
                    <a:ext uri="{91240B29-F687-4F45-9708-019B960494DF}">
                      <a14:hiddenLine xmlns:a14="http://schemas.microsoft.com/office/drawing/2010/main" w="9525">
                        <a:solidFill>
                          <a:srgbClr val="C0C0C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38" name="Rectangle 248">
                    <a:extLst>
                      <a:ext uri="{FF2B5EF4-FFF2-40B4-BE49-F238E27FC236}">
                        <a16:creationId xmlns:a16="http://schemas.microsoft.com/office/drawing/2014/main" id="{118E2E0F-46CB-486B-803D-31A487E59C64}"/>
                      </a:ext>
                    </a:extLst>
                  </p:cNvPr>
                  <p:cNvSpPr>
                    <a:spLocks noChangeArrowheads="1"/>
                  </p:cNvSpPr>
                  <p:nvPr/>
                </p:nvSpPr>
                <p:spPr bwMode="auto">
                  <a:xfrm>
                    <a:off x="1162" y="3061"/>
                    <a:ext cx="97" cy="11"/>
                  </a:xfrm>
                  <a:prstGeom prst="rect">
                    <a:avLst/>
                  </a:prstGeom>
                  <a:solidFill>
                    <a:srgbClr val="B28700"/>
                  </a:solidFill>
                  <a:ln>
                    <a:noFill/>
                  </a:ln>
                  <a:extLst>
                    <a:ext uri="{91240B29-F687-4F45-9708-019B960494DF}">
                      <a14:hiddenLine xmlns:a14="http://schemas.microsoft.com/office/drawing/2010/main" w="9525">
                        <a:solidFill>
                          <a:srgbClr val="C0C0C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39" name="Rectangle 249">
                    <a:extLst>
                      <a:ext uri="{FF2B5EF4-FFF2-40B4-BE49-F238E27FC236}">
                        <a16:creationId xmlns:a16="http://schemas.microsoft.com/office/drawing/2014/main" id="{AC605DE5-22FE-419B-9F4A-251872F602E7}"/>
                      </a:ext>
                    </a:extLst>
                  </p:cNvPr>
                  <p:cNvSpPr>
                    <a:spLocks noChangeArrowheads="1"/>
                  </p:cNvSpPr>
                  <p:nvPr/>
                </p:nvSpPr>
                <p:spPr bwMode="auto">
                  <a:xfrm>
                    <a:off x="1039" y="3061"/>
                    <a:ext cx="98" cy="8"/>
                  </a:xfrm>
                  <a:prstGeom prst="rect">
                    <a:avLst/>
                  </a:prstGeom>
                  <a:solidFill>
                    <a:srgbClr val="FFD866"/>
                  </a:solidFill>
                  <a:ln>
                    <a:noFill/>
                  </a:ln>
                  <a:extLst>
                    <a:ext uri="{91240B29-F687-4F45-9708-019B960494DF}">
                      <a14:hiddenLine xmlns:a14="http://schemas.microsoft.com/office/drawing/2010/main" w="9525">
                        <a:solidFill>
                          <a:srgbClr val="C0C0C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40" name="Rectangle 250">
                    <a:extLst>
                      <a:ext uri="{FF2B5EF4-FFF2-40B4-BE49-F238E27FC236}">
                        <a16:creationId xmlns:a16="http://schemas.microsoft.com/office/drawing/2014/main" id="{212C5A5F-AD90-4B72-9FF0-2E4A0BC2900F}"/>
                      </a:ext>
                    </a:extLst>
                  </p:cNvPr>
                  <p:cNvSpPr>
                    <a:spLocks noChangeArrowheads="1"/>
                  </p:cNvSpPr>
                  <p:nvPr/>
                </p:nvSpPr>
                <p:spPr bwMode="auto">
                  <a:xfrm>
                    <a:off x="1163" y="3061"/>
                    <a:ext cx="96" cy="8"/>
                  </a:xfrm>
                  <a:prstGeom prst="rect">
                    <a:avLst/>
                  </a:prstGeom>
                  <a:solidFill>
                    <a:srgbClr val="FFD866"/>
                  </a:solidFill>
                  <a:ln>
                    <a:noFill/>
                  </a:ln>
                  <a:extLst>
                    <a:ext uri="{91240B29-F687-4F45-9708-019B960494DF}">
                      <a14:hiddenLine xmlns:a14="http://schemas.microsoft.com/office/drawing/2010/main" w="9525">
                        <a:solidFill>
                          <a:srgbClr val="C0C0C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41" name="Freeform 251">
                    <a:extLst>
                      <a:ext uri="{FF2B5EF4-FFF2-40B4-BE49-F238E27FC236}">
                        <a16:creationId xmlns:a16="http://schemas.microsoft.com/office/drawing/2014/main" id="{F63F15D8-2129-49D3-BA86-D750EBE960D5}"/>
                      </a:ext>
                    </a:extLst>
                  </p:cNvPr>
                  <p:cNvSpPr>
                    <a:spLocks/>
                  </p:cNvSpPr>
                  <p:nvPr/>
                </p:nvSpPr>
                <p:spPr bwMode="auto">
                  <a:xfrm>
                    <a:off x="1275" y="3024"/>
                    <a:ext cx="24" cy="56"/>
                  </a:xfrm>
                  <a:custGeom>
                    <a:avLst/>
                    <a:gdLst>
                      <a:gd name="T0" fmla="*/ 0 w 24"/>
                      <a:gd name="T1" fmla="*/ 26 h 56"/>
                      <a:gd name="T2" fmla="*/ 24 w 24"/>
                      <a:gd name="T3" fmla="*/ 0 h 56"/>
                      <a:gd name="T4" fmla="*/ 24 w 24"/>
                      <a:gd name="T5" fmla="*/ 29 h 56"/>
                      <a:gd name="T6" fmla="*/ 0 w 24"/>
                      <a:gd name="T7" fmla="*/ 56 h 56"/>
                      <a:gd name="T8" fmla="*/ 0 w 24"/>
                      <a:gd name="T9" fmla="*/ 26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56">
                        <a:moveTo>
                          <a:pt x="0" y="26"/>
                        </a:moveTo>
                        <a:lnTo>
                          <a:pt x="24" y="0"/>
                        </a:lnTo>
                        <a:lnTo>
                          <a:pt x="24" y="29"/>
                        </a:lnTo>
                        <a:lnTo>
                          <a:pt x="0" y="56"/>
                        </a:lnTo>
                        <a:lnTo>
                          <a:pt x="0" y="26"/>
                        </a:lnTo>
                        <a:close/>
                      </a:path>
                    </a:pathLst>
                  </a:custGeom>
                  <a:solidFill>
                    <a:srgbClr val="B259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grpSp>
          </p:grpSp>
          <p:grpSp>
            <p:nvGrpSpPr>
              <p:cNvPr id="168" name="Group 252">
                <a:extLst>
                  <a:ext uri="{FF2B5EF4-FFF2-40B4-BE49-F238E27FC236}">
                    <a16:creationId xmlns:a16="http://schemas.microsoft.com/office/drawing/2014/main" id="{EA2DE268-294C-4CF3-84AC-9E7772797F36}"/>
                  </a:ext>
                </a:extLst>
              </p:cNvPr>
              <p:cNvGrpSpPr>
                <a:grpSpLocks/>
              </p:cNvGrpSpPr>
              <p:nvPr/>
            </p:nvGrpSpPr>
            <p:grpSpPr bwMode="auto">
              <a:xfrm>
                <a:off x="1241" y="2926"/>
                <a:ext cx="165" cy="79"/>
                <a:chOff x="1241" y="2926"/>
                <a:chExt cx="165" cy="79"/>
              </a:xfrm>
            </p:grpSpPr>
            <p:sp>
              <p:nvSpPr>
                <p:cNvPr id="315" name="Rectangle 253">
                  <a:extLst>
                    <a:ext uri="{FF2B5EF4-FFF2-40B4-BE49-F238E27FC236}">
                      <a16:creationId xmlns:a16="http://schemas.microsoft.com/office/drawing/2014/main" id="{DFD2CF1E-8104-4785-A129-90899A6DF7C1}"/>
                    </a:ext>
                  </a:extLst>
                </p:cNvPr>
                <p:cNvSpPr>
                  <a:spLocks noChangeArrowheads="1"/>
                </p:cNvSpPr>
                <p:nvPr/>
              </p:nvSpPr>
              <p:spPr bwMode="auto">
                <a:xfrm>
                  <a:off x="1244" y="2926"/>
                  <a:ext cx="162" cy="79"/>
                </a:xfrm>
                <a:prstGeom prst="rect">
                  <a:avLst/>
                </a:prstGeom>
                <a:solidFill>
                  <a:srgbClr val="FFFFFF"/>
                </a:solidFill>
                <a:ln>
                  <a:noFill/>
                </a:ln>
                <a:extLst>
                  <a:ext uri="{91240B29-F687-4F45-9708-019B960494DF}">
                    <a14:hiddenLine xmlns:a14="http://schemas.microsoft.com/office/drawing/2010/main" w="9525">
                      <a:solidFill>
                        <a:srgbClr val="C0C0C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nvGrpSpPr>
                <p:cNvPr id="316" name="Group 254">
                  <a:extLst>
                    <a:ext uri="{FF2B5EF4-FFF2-40B4-BE49-F238E27FC236}">
                      <a16:creationId xmlns:a16="http://schemas.microsoft.com/office/drawing/2014/main" id="{57B649E1-9719-4CC1-94D3-B7B369CFF116}"/>
                    </a:ext>
                  </a:extLst>
                </p:cNvPr>
                <p:cNvGrpSpPr>
                  <a:grpSpLocks/>
                </p:cNvGrpSpPr>
                <p:nvPr/>
              </p:nvGrpSpPr>
              <p:grpSpPr bwMode="auto">
                <a:xfrm>
                  <a:off x="1241" y="2931"/>
                  <a:ext cx="165" cy="68"/>
                  <a:chOff x="1241" y="2931"/>
                  <a:chExt cx="165" cy="68"/>
                </a:xfrm>
              </p:grpSpPr>
              <p:grpSp>
                <p:nvGrpSpPr>
                  <p:cNvPr id="317" name="Group 255">
                    <a:extLst>
                      <a:ext uri="{FF2B5EF4-FFF2-40B4-BE49-F238E27FC236}">
                        <a16:creationId xmlns:a16="http://schemas.microsoft.com/office/drawing/2014/main" id="{FCA6A6B5-246D-4A49-87EB-0E74C90102A2}"/>
                      </a:ext>
                    </a:extLst>
                  </p:cNvPr>
                  <p:cNvGrpSpPr>
                    <a:grpSpLocks/>
                  </p:cNvGrpSpPr>
                  <p:nvPr/>
                </p:nvGrpSpPr>
                <p:grpSpPr bwMode="auto">
                  <a:xfrm>
                    <a:off x="1241" y="2932"/>
                    <a:ext cx="165" cy="67"/>
                    <a:chOff x="1241" y="2932"/>
                    <a:chExt cx="165" cy="67"/>
                  </a:xfrm>
                </p:grpSpPr>
                <p:sp>
                  <p:nvSpPr>
                    <p:cNvPr id="321" name="Freeform 256">
                      <a:extLst>
                        <a:ext uri="{FF2B5EF4-FFF2-40B4-BE49-F238E27FC236}">
                          <a16:creationId xmlns:a16="http://schemas.microsoft.com/office/drawing/2014/main" id="{C5D45E8E-7551-4210-8964-0FBC55F6A6B0}"/>
                        </a:ext>
                      </a:extLst>
                    </p:cNvPr>
                    <p:cNvSpPr>
                      <a:spLocks/>
                    </p:cNvSpPr>
                    <p:nvPr/>
                  </p:nvSpPr>
                  <p:spPr bwMode="auto">
                    <a:xfrm>
                      <a:off x="1247" y="2937"/>
                      <a:ext cx="159" cy="62"/>
                    </a:xfrm>
                    <a:custGeom>
                      <a:avLst/>
                      <a:gdLst>
                        <a:gd name="T0" fmla="*/ 0 w 159"/>
                        <a:gd name="T1" fmla="*/ 56 h 62"/>
                        <a:gd name="T2" fmla="*/ 28 w 159"/>
                        <a:gd name="T3" fmla="*/ 40 h 62"/>
                        <a:gd name="T4" fmla="*/ 43 w 159"/>
                        <a:gd name="T5" fmla="*/ 55 h 62"/>
                        <a:gd name="T6" fmla="*/ 62 w 159"/>
                        <a:gd name="T7" fmla="*/ 33 h 62"/>
                        <a:gd name="T8" fmla="*/ 80 w 159"/>
                        <a:gd name="T9" fmla="*/ 47 h 62"/>
                        <a:gd name="T10" fmla="*/ 106 w 159"/>
                        <a:gd name="T11" fmla="*/ 19 h 62"/>
                        <a:gd name="T12" fmla="*/ 125 w 159"/>
                        <a:gd name="T13" fmla="*/ 33 h 62"/>
                        <a:gd name="T14" fmla="*/ 153 w 159"/>
                        <a:gd name="T15" fmla="*/ 4 h 62"/>
                        <a:gd name="T16" fmla="*/ 150 w 159"/>
                        <a:gd name="T17" fmla="*/ 2 h 62"/>
                        <a:gd name="T18" fmla="*/ 159 w 159"/>
                        <a:gd name="T19" fmla="*/ 0 h 62"/>
                        <a:gd name="T20" fmla="*/ 159 w 159"/>
                        <a:gd name="T21" fmla="*/ 8 h 62"/>
                        <a:gd name="T22" fmla="*/ 156 w 159"/>
                        <a:gd name="T23" fmla="*/ 7 h 62"/>
                        <a:gd name="T24" fmla="*/ 125 w 159"/>
                        <a:gd name="T25" fmla="*/ 38 h 62"/>
                        <a:gd name="T26" fmla="*/ 107 w 159"/>
                        <a:gd name="T27" fmla="*/ 25 h 62"/>
                        <a:gd name="T28" fmla="*/ 80 w 159"/>
                        <a:gd name="T29" fmla="*/ 53 h 62"/>
                        <a:gd name="T30" fmla="*/ 64 w 159"/>
                        <a:gd name="T31" fmla="*/ 38 h 62"/>
                        <a:gd name="T32" fmla="*/ 43 w 159"/>
                        <a:gd name="T33" fmla="*/ 62 h 62"/>
                        <a:gd name="T34" fmla="*/ 26 w 159"/>
                        <a:gd name="T35" fmla="*/ 45 h 62"/>
                        <a:gd name="T36" fmla="*/ 0 w 159"/>
                        <a:gd name="T37" fmla="*/ 62 h 62"/>
                        <a:gd name="T38" fmla="*/ 0 w 159"/>
                        <a:gd name="T39" fmla="*/ 56 h 6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59" h="62">
                          <a:moveTo>
                            <a:pt x="0" y="56"/>
                          </a:moveTo>
                          <a:lnTo>
                            <a:pt x="28" y="40"/>
                          </a:lnTo>
                          <a:lnTo>
                            <a:pt x="43" y="55"/>
                          </a:lnTo>
                          <a:lnTo>
                            <a:pt x="62" y="33"/>
                          </a:lnTo>
                          <a:lnTo>
                            <a:pt x="80" y="47"/>
                          </a:lnTo>
                          <a:lnTo>
                            <a:pt x="106" y="19"/>
                          </a:lnTo>
                          <a:lnTo>
                            <a:pt x="125" y="33"/>
                          </a:lnTo>
                          <a:lnTo>
                            <a:pt x="153" y="4"/>
                          </a:lnTo>
                          <a:lnTo>
                            <a:pt x="150" y="2"/>
                          </a:lnTo>
                          <a:lnTo>
                            <a:pt x="159" y="0"/>
                          </a:lnTo>
                          <a:lnTo>
                            <a:pt x="159" y="8"/>
                          </a:lnTo>
                          <a:lnTo>
                            <a:pt x="156" y="7"/>
                          </a:lnTo>
                          <a:lnTo>
                            <a:pt x="125" y="38"/>
                          </a:lnTo>
                          <a:lnTo>
                            <a:pt x="107" y="25"/>
                          </a:lnTo>
                          <a:lnTo>
                            <a:pt x="80" y="53"/>
                          </a:lnTo>
                          <a:lnTo>
                            <a:pt x="64" y="38"/>
                          </a:lnTo>
                          <a:lnTo>
                            <a:pt x="43" y="62"/>
                          </a:lnTo>
                          <a:lnTo>
                            <a:pt x="26" y="45"/>
                          </a:lnTo>
                          <a:lnTo>
                            <a:pt x="0" y="62"/>
                          </a:lnTo>
                          <a:lnTo>
                            <a:pt x="0" y="56"/>
                          </a:lnTo>
                          <a:close/>
                        </a:path>
                      </a:pathLst>
                    </a:custGeom>
                    <a:solidFill>
                      <a:srgbClr val="CECECE"/>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322" name="Freeform 257">
                      <a:extLst>
                        <a:ext uri="{FF2B5EF4-FFF2-40B4-BE49-F238E27FC236}">
                          <a16:creationId xmlns:a16="http://schemas.microsoft.com/office/drawing/2014/main" id="{585065B1-F9F2-4EF4-997D-9D7F11437530}"/>
                        </a:ext>
                      </a:extLst>
                    </p:cNvPr>
                    <p:cNvSpPr>
                      <a:spLocks/>
                    </p:cNvSpPr>
                    <p:nvPr/>
                  </p:nvSpPr>
                  <p:spPr bwMode="auto">
                    <a:xfrm>
                      <a:off x="1241" y="2932"/>
                      <a:ext cx="159" cy="61"/>
                    </a:xfrm>
                    <a:custGeom>
                      <a:avLst/>
                      <a:gdLst>
                        <a:gd name="T0" fmla="*/ 0 w 159"/>
                        <a:gd name="T1" fmla="*/ 56 h 61"/>
                        <a:gd name="T2" fmla="*/ 28 w 159"/>
                        <a:gd name="T3" fmla="*/ 39 h 61"/>
                        <a:gd name="T4" fmla="*/ 43 w 159"/>
                        <a:gd name="T5" fmla="*/ 54 h 61"/>
                        <a:gd name="T6" fmla="*/ 62 w 159"/>
                        <a:gd name="T7" fmla="*/ 33 h 61"/>
                        <a:gd name="T8" fmla="*/ 80 w 159"/>
                        <a:gd name="T9" fmla="*/ 46 h 61"/>
                        <a:gd name="T10" fmla="*/ 106 w 159"/>
                        <a:gd name="T11" fmla="*/ 19 h 61"/>
                        <a:gd name="T12" fmla="*/ 125 w 159"/>
                        <a:gd name="T13" fmla="*/ 33 h 61"/>
                        <a:gd name="T14" fmla="*/ 153 w 159"/>
                        <a:gd name="T15" fmla="*/ 4 h 61"/>
                        <a:gd name="T16" fmla="*/ 150 w 159"/>
                        <a:gd name="T17" fmla="*/ 1 h 61"/>
                        <a:gd name="T18" fmla="*/ 159 w 159"/>
                        <a:gd name="T19" fmla="*/ 0 h 61"/>
                        <a:gd name="T20" fmla="*/ 159 w 159"/>
                        <a:gd name="T21" fmla="*/ 8 h 61"/>
                        <a:gd name="T22" fmla="*/ 156 w 159"/>
                        <a:gd name="T23" fmla="*/ 7 h 61"/>
                        <a:gd name="T24" fmla="*/ 125 w 159"/>
                        <a:gd name="T25" fmla="*/ 38 h 61"/>
                        <a:gd name="T26" fmla="*/ 107 w 159"/>
                        <a:gd name="T27" fmla="*/ 24 h 61"/>
                        <a:gd name="T28" fmla="*/ 80 w 159"/>
                        <a:gd name="T29" fmla="*/ 53 h 61"/>
                        <a:gd name="T30" fmla="*/ 64 w 159"/>
                        <a:gd name="T31" fmla="*/ 38 h 61"/>
                        <a:gd name="T32" fmla="*/ 43 w 159"/>
                        <a:gd name="T33" fmla="*/ 61 h 61"/>
                        <a:gd name="T34" fmla="*/ 26 w 159"/>
                        <a:gd name="T35" fmla="*/ 45 h 61"/>
                        <a:gd name="T36" fmla="*/ 0 w 159"/>
                        <a:gd name="T37" fmla="*/ 61 h 61"/>
                        <a:gd name="T38" fmla="*/ 0 w 159"/>
                        <a:gd name="T39" fmla="*/ 56 h 6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59" h="61">
                          <a:moveTo>
                            <a:pt x="0" y="56"/>
                          </a:moveTo>
                          <a:lnTo>
                            <a:pt x="28" y="39"/>
                          </a:lnTo>
                          <a:lnTo>
                            <a:pt x="43" y="54"/>
                          </a:lnTo>
                          <a:lnTo>
                            <a:pt x="62" y="33"/>
                          </a:lnTo>
                          <a:lnTo>
                            <a:pt x="80" y="46"/>
                          </a:lnTo>
                          <a:lnTo>
                            <a:pt x="106" y="19"/>
                          </a:lnTo>
                          <a:lnTo>
                            <a:pt x="125" y="33"/>
                          </a:lnTo>
                          <a:lnTo>
                            <a:pt x="153" y="4"/>
                          </a:lnTo>
                          <a:lnTo>
                            <a:pt x="150" y="1"/>
                          </a:lnTo>
                          <a:lnTo>
                            <a:pt x="159" y="0"/>
                          </a:lnTo>
                          <a:lnTo>
                            <a:pt x="159" y="8"/>
                          </a:lnTo>
                          <a:lnTo>
                            <a:pt x="156" y="7"/>
                          </a:lnTo>
                          <a:lnTo>
                            <a:pt x="125" y="38"/>
                          </a:lnTo>
                          <a:lnTo>
                            <a:pt x="107" y="24"/>
                          </a:lnTo>
                          <a:lnTo>
                            <a:pt x="80" y="53"/>
                          </a:lnTo>
                          <a:lnTo>
                            <a:pt x="64" y="38"/>
                          </a:lnTo>
                          <a:lnTo>
                            <a:pt x="43" y="61"/>
                          </a:lnTo>
                          <a:lnTo>
                            <a:pt x="26" y="45"/>
                          </a:lnTo>
                          <a:lnTo>
                            <a:pt x="0" y="61"/>
                          </a:lnTo>
                          <a:lnTo>
                            <a:pt x="0" y="56"/>
                          </a:lnTo>
                          <a:close/>
                        </a:path>
                      </a:pathLst>
                    </a:custGeom>
                    <a:solidFill>
                      <a:srgbClr val="7FFF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grpSp>
              <p:grpSp>
                <p:nvGrpSpPr>
                  <p:cNvPr id="318" name="Group 258">
                    <a:extLst>
                      <a:ext uri="{FF2B5EF4-FFF2-40B4-BE49-F238E27FC236}">
                        <a16:creationId xmlns:a16="http://schemas.microsoft.com/office/drawing/2014/main" id="{5192A931-49AD-445F-9E8F-E6353CB709B5}"/>
                      </a:ext>
                    </a:extLst>
                  </p:cNvPr>
                  <p:cNvGrpSpPr>
                    <a:grpSpLocks/>
                  </p:cNvGrpSpPr>
                  <p:nvPr/>
                </p:nvGrpSpPr>
                <p:grpSpPr bwMode="auto">
                  <a:xfrm>
                    <a:off x="1241" y="2931"/>
                    <a:ext cx="165" cy="68"/>
                    <a:chOff x="1241" y="2931"/>
                    <a:chExt cx="165" cy="68"/>
                  </a:xfrm>
                </p:grpSpPr>
                <p:sp>
                  <p:nvSpPr>
                    <p:cNvPr id="319" name="Freeform 259">
                      <a:extLst>
                        <a:ext uri="{FF2B5EF4-FFF2-40B4-BE49-F238E27FC236}">
                          <a16:creationId xmlns:a16="http://schemas.microsoft.com/office/drawing/2014/main" id="{D56E362E-F5B5-4017-9432-A11D845F90CF}"/>
                        </a:ext>
                      </a:extLst>
                    </p:cNvPr>
                    <p:cNvSpPr>
                      <a:spLocks/>
                    </p:cNvSpPr>
                    <p:nvPr/>
                  </p:nvSpPr>
                  <p:spPr bwMode="auto">
                    <a:xfrm>
                      <a:off x="1247" y="2936"/>
                      <a:ext cx="159" cy="63"/>
                    </a:xfrm>
                    <a:custGeom>
                      <a:avLst/>
                      <a:gdLst>
                        <a:gd name="T0" fmla="*/ 0 w 159"/>
                        <a:gd name="T1" fmla="*/ 56 h 63"/>
                        <a:gd name="T2" fmla="*/ 26 w 159"/>
                        <a:gd name="T3" fmla="*/ 39 h 63"/>
                        <a:gd name="T4" fmla="*/ 43 w 159"/>
                        <a:gd name="T5" fmla="*/ 56 h 63"/>
                        <a:gd name="T6" fmla="*/ 62 w 159"/>
                        <a:gd name="T7" fmla="*/ 33 h 63"/>
                        <a:gd name="T8" fmla="*/ 80 w 159"/>
                        <a:gd name="T9" fmla="*/ 46 h 63"/>
                        <a:gd name="T10" fmla="*/ 107 w 159"/>
                        <a:gd name="T11" fmla="*/ 19 h 63"/>
                        <a:gd name="T12" fmla="*/ 125 w 159"/>
                        <a:gd name="T13" fmla="*/ 33 h 63"/>
                        <a:gd name="T14" fmla="*/ 153 w 159"/>
                        <a:gd name="T15" fmla="*/ 4 h 63"/>
                        <a:gd name="T16" fmla="*/ 150 w 159"/>
                        <a:gd name="T17" fmla="*/ 1 h 63"/>
                        <a:gd name="T18" fmla="*/ 159 w 159"/>
                        <a:gd name="T19" fmla="*/ 0 h 63"/>
                        <a:gd name="T20" fmla="*/ 159 w 159"/>
                        <a:gd name="T21" fmla="*/ 8 h 63"/>
                        <a:gd name="T22" fmla="*/ 156 w 159"/>
                        <a:gd name="T23" fmla="*/ 7 h 63"/>
                        <a:gd name="T24" fmla="*/ 125 w 159"/>
                        <a:gd name="T25" fmla="*/ 38 h 63"/>
                        <a:gd name="T26" fmla="*/ 107 w 159"/>
                        <a:gd name="T27" fmla="*/ 24 h 63"/>
                        <a:gd name="T28" fmla="*/ 80 w 159"/>
                        <a:gd name="T29" fmla="*/ 53 h 63"/>
                        <a:gd name="T30" fmla="*/ 64 w 159"/>
                        <a:gd name="T31" fmla="*/ 39 h 63"/>
                        <a:gd name="T32" fmla="*/ 43 w 159"/>
                        <a:gd name="T33" fmla="*/ 63 h 63"/>
                        <a:gd name="T34" fmla="*/ 26 w 159"/>
                        <a:gd name="T35" fmla="*/ 46 h 63"/>
                        <a:gd name="T36" fmla="*/ 0 w 159"/>
                        <a:gd name="T37" fmla="*/ 61 h 63"/>
                        <a:gd name="T38" fmla="*/ 0 w 159"/>
                        <a:gd name="T39" fmla="*/ 56 h 6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59" h="63">
                          <a:moveTo>
                            <a:pt x="0" y="56"/>
                          </a:moveTo>
                          <a:lnTo>
                            <a:pt x="26" y="39"/>
                          </a:lnTo>
                          <a:lnTo>
                            <a:pt x="43" y="56"/>
                          </a:lnTo>
                          <a:lnTo>
                            <a:pt x="62" y="33"/>
                          </a:lnTo>
                          <a:lnTo>
                            <a:pt x="80" y="46"/>
                          </a:lnTo>
                          <a:lnTo>
                            <a:pt x="107" y="19"/>
                          </a:lnTo>
                          <a:lnTo>
                            <a:pt x="125" y="33"/>
                          </a:lnTo>
                          <a:lnTo>
                            <a:pt x="153" y="4"/>
                          </a:lnTo>
                          <a:lnTo>
                            <a:pt x="150" y="1"/>
                          </a:lnTo>
                          <a:lnTo>
                            <a:pt x="159" y="0"/>
                          </a:lnTo>
                          <a:lnTo>
                            <a:pt x="159" y="8"/>
                          </a:lnTo>
                          <a:lnTo>
                            <a:pt x="156" y="7"/>
                          </a:lnTo>
                          <a:lnTo>
                            <a:pt x="125" y="38"/>
                          </a:lnTo>
                          <a:lnTo>
                            <a:pt x="107" y="24"/>
                          </a:lnTo>
                          <a:lnTo>
                            <a:pt x="80" y="53"/>
                          </a:lnTo>
                          <a:lnTo>
                            <a:pt x="64" y="39"/>
                          </a:lnTo>
                          <a:lnTo>
                            <a:pt x="43" y="63"/>
                          </a:lnTo>
                          <a:lnTo>
                            <a:pt x="26" y="46"/>
                          </a:lnTo>
                          <a:lnTo>
                            <a:pt x="0" y="61"/>
                          </a:lnTo>
                          <a:lnTo>
                            <a:pt x="0" y="56"/>
                          </a:lnTo>
                          <a:close/>
                        </a:path>
                      </a:pathLst>
                    </a:custGeom>
                    <a:solidFill>
                      <a:srgbClr val="CECECE"/>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320" name="Freeform 260">
                      <a:extLst>
                        <a:ext uri="{FF2B5EF4-FFF2-40B4-BE49-F238E27FC236}">
                          <a16:creationId xmlns:a16="http://schemas.microsoft.com/office/drawing/2014/main" id="{2772C4DC-35AA-4BB1-8F3C-EB2BD0321127}"/>
                        </a:ext>
                      </a:extLst>
                    </p:cNvPr>
                    <p:cNvSpPr>
                      <a:spLocks/>
                    </p:cNvSpPr>
                    <p:nvPr/>
                  </p:nvSpPr>
                  <p:spPr bwMode="auto">
                    <a:xfrm>
                      <a:off x="1241" y="2931"/>
                      <a:ext cx="159" cy="62"/>
                    </a:xfrm>
                    <a:custGeom>
                      <a:avLst/>
                      <a:gdLst>
                        <a:gd name="T0" fmla="*/ 0 w 159"/>
                        <a:gd name="T1" fmla="*/ 55 h 62"/>
                        <a:gd name="T2" fmla="*/ 26 w 159"/>
                        <a:gd name="T3" fmla="*/ 39 h 62"/>
                        <a:gd name="T4" fmla="*/ 43 w 159"/>
                        <a:gd name="T5" fmla="*/ 55 h 62"/>
                        <a:gd name="T6" fmla="*/ 62 w 159"/>
                        <a:gd name="T7" fmla="*/ 32 h 62"/>
                        <a:gd name="T8" fmla="*/ 80 w 159"/>
                        <a:gd name="T9" fmla="*/ 46 h 62"/>
                        <a:gd name="T10" fmla="*/ 107 w 159"/>
                        <a:gd name="T11" fmla="*/ 19 h 62"/>
                        <a:gd name="T12" fmla="*/ 125 w 159"/>
                        <a:gd name="T13" fmla="*/ 32 h 62"/>
                        <a:gd name="T14" fmla="*/ 153 w 159"/>
                        <a:gd name="T15" fmla="*/ 4 h 62"/>
                        <a:gd name="T16" fmla="*/ 150 w 159"/>
                        <a:gd name="T17" fmla="*/ 1 h 62"/>
                        <a:gd name="T18" fmla="*/ 159 w 159"/>
                        <a:gd name="T19" fmla="*/ 0 h 62"/>
                        <a:gd name="T20" fmla="*/ 159 w 159"/>
                        <a:gd name="T21" fmla="*/ 8 h 62"/>
                        <a:gd name="T22" fmla="*/ 156 w 159"/>
                        <a:gd name="T23" fmla="*/ 6 h 62"/>
                        <a:gd name="T24" fmla="*/ 125 w 159"/>
                        <a:gd name="T25" fmla="*/ 38 h 62"/>
                        <a:gd name="T26" fmla="*/ 107 w 159"/>
                        <a:gd name="T27" fmla="*/ 24 h 62"/>
                        <a:gd name="T28" fmla="*/ 80 w 159"/>
                        <a:gd name="T29" fmla="*/ 53 h 62"/>
                        <a:gd name="T30" fmla="*/ 64 w 159"/>
                        <a:gd name="T31" fmla="*/ 39 h 62"/>
                        <a:gd name="T32" fmla="*/ 43 w 159"/>
                        <a:gd name="T33" fmla="*/ 62 h 62"/>
                        <a:gd name="T34" fmla="*/ 26 w 159"/>
                        <a:gd name="T35" fmla="*/ 46 h 62"/>
                        <a:gd name="T36" fmla="*/ 0 w 159"/>
                        <a:gd name="T37" fmla="*/ 61 h 62"/>
                        <a:gd name="T38" fmla="*/ 0 w 159"/>
                        <a:gd name="T39" fmla="*/ 55 h 6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59" h="62">
                          <a:moveTo>
                            <a:pt x="0" y="55"/>
                          </a:moveTo>
                          <a:lnTo>
                            <a:pt x="26" y="39"/>
                          </a:lnTo>
                          <a:lnTo>
                            <a:pt x="43" y="55"/>
                          </a:lnTo>
                          <a:lnTo>
                            <a:pt x="62" y="32"/>
                          </a:lnTo>
                          <a:lnTo>
                            <a:pt x="80" y="46"/>
                          </a:lnTo>
                          <a:lnTo>
                            <a:pt x="107" y="19"/>
                          </a:lnTo>
                          <a:lnTo>
                            <a:pt x="125" y="32"/>
                          </a:lnTo>
                          <a:lnTo>
                            <a:pt x="153" y="4"/>
                          </a:lnTo>
                          <a:lnTo>
                            <a:pt x="150" y="1"/>
                          </a:lnTo>
                          <a:lnTo>
                            <a:pt x="159" y="0"/>
                          </a:lnTo>
                          <a:lnTo>
                            <a:pt x="159" y="8"/>
                          </a:lnTo>
                          <a:lnTo>
                            <a:pt x="156" y="6"/>
                          </a:lnTo>
                          <a:lnTo>
                            <a:pt x="125" y="38"/>
                          </a:lnTo>
                          <a:lnTo>
                            <a:pt x="107" y="24"/>
                          </a:lnTo>
                          <a:lnTo>
                            <a:pt x="80" y="53"/>
                          </a:lnTo>
                          <a:lnTo>
                            <a:pt x="64" y="39"/>
                          </a:lnTo>
                          <a:lnTo>
                            <a:pt x="43" y="62"/>
                          </a:lnTo>
                          <a:lnTo>
                            <a:pt x="26" y="46"/>
                          </a:lnTo>
                          <a:lnTo>
                            <a:pt x="0" y="61"/>
                          </a:lnTo>
                          <a:lnTo>
                            <a:pt x="0" y="55"/>
                          </a:lnTo>
                          <a:close/>
                        </a:path>
                      </a:pathLst>
                    </a:custGeom>
                    <a:solidFill>
                      <a:srgbClr val="7FFF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grpSp>
            </p:grpSp>
          </p:grpSp>
          <p:grpSp>
            <p:nvGrpSpPr>
              <p:cNvPr id="169" name="Group 261">
                <a:extLst>
                  <a:ext uri="{FF2B5EF4-FFF2-40B4-BE49-F238E27FC236}">
                    <a16:creationId xmlns:a16="http://schemas.microsoft.com/office/drawing/2014/main" id="{87DB9B3A-52CD-4329-8D38-E8B6BC17761A}"/>
                  </a:ext>
                </a:extLst>
              </p:cNvPr>
              <p:cNvGrpSpPr>
                <a:grpSpLocks/>
              </p:cNvGrpSpPr>
              <p:nvPr/>
            </p:nvGrpSpPr>
            <p:grpSpPr bwMode="auto">
              <a:xfrm>
                <a:off x="1363" y="2916"/>
                <a:ext cx="101" cy="183"/>
                <a:chOff x="1363" y="2916"/>
                <a:chExt cx="101" cy="183"/>
              </a:xfrm>
            </p:grpSpPr>
            <p:sp>
              <p:nvSpPr>
                <p:cNvPr id="170" name="Freeform 262">
                  <a:extLst>
                    <a:ext uri="{FF2B5EF4-FFF2-40B4-BE49-F238E27FC236}">
                      <a16:creationId xmlns:a16="http://schemas.microsoft.com/office/drawing/2014/main" id="{0FEAB8E6-34DF-409B-87A5-4709CC8457A9}"/>
                    </a:ext>
                  </a:extLst>
                </p:cNvPr>
                <p:cNvSpPr>
                  <a:spLocks/>
                </p:cNvSpPr>
                <p:nvPr/>
              </p:nvSpPr>
              <p:spPr bwMode="auto">
                <a:xfrm>
                  <a:off x="1449" y="3056"/>
                  <a:ext cx="12" cy="15"/>
                </a:xfrm>
                <a:custGeom>
                  <a:avLst/>
                  <a:gdLst>
                    <a:gd name="T0" fmla="*/ 9 w 12"/>
                    <a:gd name="T1" fmla="*/ 0 h 15"/>
                    <a:gd name="T2" fmla="*/ 9 w 12"/>
                    <a:gd name="T3" fmla="*/ 0 h 15"/>
                    <a:gd name="T4" fmla="*/ 12 w 12"/>
                    <a:gd name="T5" fmla="*/ 6 h 15"/>
                    <a:gd name="T6" fmla="*/ 12 w 12"/>
                    <a:gd name="T7" fmla="*/ 11 h 15"/>
                    <a:gd name="T8" fmla="*/ 11 w 12"/>
                    <a:gd name="T9" fmla="*/ 12 h 15"/>
                    <a:gd name="T10" fmla="*/ 3 w 12"/>
                    <a:gd name="T11" fmla="*/ 15 h 15"/>
                    <a:gd name="T12" fmla="*/ 3 w 12"/>
                    <a:gd name="T13" fmla="*/ 15 h 15"/>
                    <a:gd name="T14" fmla="*/ 2 w 12"/>
                    <a:gd name="T15" fmla="*/ 15 h 15"/>
                    <a:gd name="T16" fmla="*/ 0 w 12"/>
                    <a:gd name="T17" fmla="*/ 15 h 15"/>
                    <a:gd name="T18" fmla="*/ 0 w 12"/>
                    <a:gd name="T19" fmla="*/ 9 h 15"/>
                    <a:gd name="T20" fmla="*/ 0 w 12"/>
                    <a:gd name="T21" fmla="*/ 8 h 15"/>
                    <a:gd name="T22" fmla="*/ 0 w 12"/>
                    <a:gd name="T23" fmla="*/ 8 h 15"/>
                    <a:gd name="T24" fmla="*/ 0 w 12"/>
                    <a:gd name="T25" fmla="*/ 6 h 15"/>
                    <a:gd name="T26" fmla="*/ 2 w 12"/>
                    <a:gd name="T27" fmla="*/ 6 h 15"/>
                    <a:gd name="T28" fmla="*/ 2 w 12"/>
                    <a:gd name="T29" fmla="*/ 6 h 15"/>
                    <a:gd name="T30" fmla="*/ 2 w 12"/>
                    <a:gd name="T31" fmla="*/ 6 h 15"/>
                    <a:gd name="T32" fmla="*/ 2 w 12"/>
                    <a:gd name="T33" fmla="*/ 5 h 15"/>
                    <a:gd name="T34" fmla="*/ 2 w 12"/>
                    <a:gd name="T35" fmla="*/ 5 h 15"/>
                    <a:gd name="T36" fmla="*/ 2 w 12"/>
                    <a:gd name="T37" fmla="*/ 4 h 15"/>
                    <a:gd name="T38" fmla="*/ 0 w 12"/>
                    <a:gd name="T39" fmla="*/ 4 h 15"/>
                    <a:gd name="T40" fmla="*/ 0 w 12"/>
                    <a:gd name="T41" fmla="*/ 2 h 15"/>
                    <a:gd name="T42" fmla="*/ 0 w 12"/>
                    <a:gd name="T43" fmla="*/ 2 h 15"/>
                    <a:gd name="T44" fmla="*/ 2 w 12"/>
                    <a:gd name="T45" fmla="*/ 1 h 15"/>
                    <a:gd name="T46" fmla="*/ 9 w 12"/>
                    <a:gd name="T47" fmla="*/ 0 h 1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2" h="15">
                      <a:moveTo>
                        <a:pt x="9" y="0"/>
                      </a:moveTo>
                      <a:lnTo>
                        <a:pt x="9" y="0"/>
                      </a:lnTo>
                      <a:lnTo>
                        <a:pt x="12" y="6"/>
                      </a:lnTo>
                      <a:lnTo>
                        <a:pt x="12" y="11"/>
                      </a:lnTo>
                      <a:lnTo>
                        <a:pt x="11" y="12"/>
                      </a:lnTo>
                      <a:lnTo>
                        <a:pt x="3" y="15"/>
                      </a:lnTo>
                      <a:lnTo>
                        <a:pt x="2" y="15"/>
                      </a:lnTo>
                      <a:lnTo>
                        <a:pt x="0" y="15"/>
                      </a:lnTo>
                      <a:lnTo>
                        <a:pt x="0" y="9"/>
                      </a:lnTo>
                      <a:lnTo>
                        <a:pt x="0" y="8"/>
                      </a:lnTo>
                      <a:lnTo>
                        <a:pt x="0" y="6"/>
                      </a:lnTo>
                      <a:lnTo>
                        <a:pt x="2" y="6"/>
                      </a:lnTo>
                      <a:lnTo>
                        <a:pt x="2" y="5"/>
                      </a:lnTo>
                      <a:lnTo>
                        <a:pt x="2" y="4"/>
                      </a:lnTo>
                      <a:lnTo>
                        <a:pt x="0" y="4"/>
                      </a:lnTo>
                      <a:lnTo>
                        <a:pt x="0" y="2"/>
                      </a:lnTo>
                      <a:lnTo>
                        <a:pt x="2" y="1"/>
                      </a:lnTo>
                      <a:lnTo>
                        <a:pt x="9" y="0"/>
                      </a:lnTo>
                      <a:close/>
                    </a:path>
                  </a:pathLst>
                </a:custGeom>
                <a:solidFill>
                  <a:srgbClr val="FFBF8F"/>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171" name="Freeform 263">
                  <a:extLst>
                    <a:ext uri="{FF2B5EF4-FFF2-40B4-BE49-F238E27FC236}">
                      <a16:creationId xmlns:a16="http://schemas.microsoft.com/office/drawing/2014/main" id="{688C2856-EA49-452A-AAE0-11202CAB21DD}"/>
                    </a:ext>
                  </a:extLst>
                </p:cNvPr>
                <p:cNvSpPr>
                  <a:spLocks/>
                </p:cNvSpPr>
                <p:nvPr/>
              </p:nvSpPr>
              <p:spPr bwMode="auto">
                <a:xfrm>
                  <a:off x="1458" y="3056"/>
                  <a:ext cx="3" cy="8"/>
                </a:xfrm>
                <a:custGeom>
                  <a:avLst/>
                  <a:gdLst>
                    <a:gd name="T0" fmla="*/ 3 w 3"/>
                    <a:gd name="T1" fmla="*/ 8 h 8"/>
                    <a:gd name="T2" fmla="*/ 3 w 3"/>
                    <a:gd name="T3" fmla="*/ 8 h 8"/>
                    <a:gd name="T4" fmla="*/ 3 w 3"/>
                    <a:gd name="T5" fmla="*/ 8 h 8"/>
                    <a:gd name="T6" fmla="*/ 2 w 3"/>
                    <a:gd name="T7" fmla="*/ 6 h 8"/>
                    <a:gd name="T8" fmla="*/ 2 w 3"/>
                    <a:gd name="T9" fmla="*/ 6 h 8"/>
                    <a:gd name="T10" fmla="*/ 2 w 3"/>
                    <a:gd name="T11" fmla="*/ 5 h 8"/>
                    <a:gd name="T12" fmla="*/ 2 w 3"/>
                    <a:gd name="T13" fmla="*/ 5 h 8"/>
                    <a:gd name="T14" fmla="*/ 2 w 3"/>
                    <a:gd name="T15" fmla="*/ 4 h 8"/>
                    <a:gd name="T16" fmla="*/ 2 w 3"/>
                    <a:gd name="T17" fmla="*/ 4 h 8"/>
                    <a:gd name="T18" fmla="*/ 2 w 3"/>
                    <a:gd name="T19" fmla="*/ 2 h 8"/>
                    <a:gd name="T20" fmla="*/ 0 w 3"/>
                    <a:gd name="T21" fmla="*/ 2 h 8"/>
                    <a:gd name="T22" fmla="*/ 0 w 3"/>
                    <a:gd name="T23" fmla="*/ 2 h 8"/>
                    <a:gd name="T24" fmla="*/ 0 w 3"/>
                    <a:gd name="T25" fmla="*/ 1 h 8"/>
                    <a:gd name="T26" fmla="*/ 0 w 3"/>
                    <a:gd name="T27" fmla="*/ 1 h 8"/>
                    <a:gd name="T28" fmla="*/ 0 w 3"/>
                    <a:gd name="T29" fmla="*/ 0 h 8"/>
                    <a:gd name="T30" fmla="*/ 0 w 3"/>
                    <a:gd name="T31" fmla="*/ 0 h 8"/>
                    <a:gd name="T32" fmla="*/ 0 w 3"/>
                    <a:gd name="T33" fmla="*/ 0 h 8"/>
                    <a:gd name="T34" fmla="*/ 0 w 3"/>
                    <a:gd name="T35" fmla="*/ 0 h 8"/>
                    <a:gd name="T36" fmla="*/ 0 w 3"/>
                    <a:gd name="T37" fmla="*/ 0 h 8"/>
                    <a:gd name="T38" fmla="*/ 0 w 3"/>
                    <a:gd name="T39" fmla="*/ 1 h 8"/>
                    <a:gd name="T40" fmla="*/ 0 w 3"/>
                    <a:gd name="T41" fmla="*/ 1 h 8"/>
                    <a:gd name="T42" fmla="*/ 0 w 3"/>
                    <a:gd name="T43" fmla="*/ 2 h 8"/>
                    <a:gd name="T44" fmla="*/ 2 w 3"/>
                    <a:gd name="T45" fmla="*/ 2 h 8"/>
                    <a:gd name="T46" fmla="*/ 2 w 3"/>
                    <a:gd name="T47" fmla="*/ 4 h 8"/>
                    <a:gd name="T48" fmla="*/ 2 w 3"/>
                    <a:gd name="T49" fmla="*/ 4 h 8"/>
                    <a:gd name="T50" fmla="*/ 2 w 3"/>
                    <a:gd name="T51" fmla="*/ 5 h 8"/>
                    <a:gd name="T52" fmla="*/ 2 w 3"/>
                    <a:gd name="T53" fmla="*/ 5 h 8"/>
                    <a:gd name="T54" fmla="*/ 3 w 3"/>
                    <a:gd name="T55" fmla="*/ 6 h 8"/>
                    <a:gd name="T56" fmla="*/ 3 w 3"/>
                    <a:gd name="T57" fmla="*/ 6 h 8"/>
                    <a:gd name="T58" fmla="*/ 3 w 3"/>
                    <a:gd name="T59" fmla="*/ 8 h 8"/>
                    <a:gd name="T60" fmla="*/ 3 w 3"/>
                    <a:gd name="T61" fmla="*/ 8 h 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 h="8">
                      <a:moveTo>
                        <a:pt x="3" y="8"/>
                      </a:moveTo>
                      <a:lnTo>
                        <a:pt x="3" y="8"/>
                      </a:lnTo>
                      <a:lnTo>
                        <a:pt x="2" y="6"/>
                      </a:lnTo>
                      <a:lnTo>
                        <a:pt x="2" y="5"/>
                      </a:lnTo>
                      <a:lnTo>
                        <a:pt x="2" y="4"/>
                      </a:lnTo>
                      <a:lnTo>
                        <a:pt x="2" y="2"/>
                      </a:lnTo>
                      <a:lnTo>
                        <a:pt x="0" y="2"/>
                      </a:lnTo>
                      <a:lnTo>
                        <a:pt x="0" y="1"/>
                      </a:lnTo>
                      <a:lnTo>
                        <a:pt x="0" y="0"/>
                      </a:lnTo>
                      <a:lnTo>
                        <a:pt x="0" y="1"/>
                      </a:lnTo>
                      <a:lnTo>
                        <a:pt x="0" y="2"/>
                      </a:lnTo>
                      <a:lnTo>
                        <a:pt x="2" y="2"/>
                      </a:lnTo>
                      <a:lnTo>
                        <a:pt x="2" y="4"/>
                      </a:lnTo>
                      <a:lnTo>
                        <a:pt x="2" y="5"/>
                      </a:lnTo>
                      <a:lnTo>
                        <a:pt x="3" y="6"/>
                      </a:lnTo>
                      <a:lnTo>
                        <a:pt x="3" y="8"/>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172" name="Freeform 264">
                  <a:extLst>
                    <a:ext uri="{FF2B5EF4-FFF2-40B4-BE49-F238E27FC236}">
                      <a16:creationId xmlns:a16="http://schemas.microsoft.com/office/drawing/2014/main" id="{D0C42087-B1DA-4FF4-8EE5-D9A7D95CA701}"/>
                    </a:ext>
                  </a:extLst>
                </p:cNvPr>
                <p:cNvSpPr>
                  <a:spLocks/>
                </p:cNvSpPr>
                <p:nvPr/>
              </p:nvSpPr>
              <p:spPr bwMode="auto">
                <a:xfrm>
                  <a:off x="1461" y="3065"/>
                  <a:ext cx="1" cy="3"/>
                </a:xfrm>
                <a:custGeom>
                  <a:avLst/>
                  <a:gdLst>
                    <a:gd name="T0" fmla="*/ 0 w 1"/>
                    <a:gd name="T1" fmla="*/ 3 h 3"/>
                    <a:gd name="T2" fmla="*/ 0 w 1"/>
                    <a:gd name="T3" fmla="*/ 3 h 3"/>
                    <a:gd name="T4" fmla="*/ 0 w 1"/>
                    <a:gd name="T5" fmla="*/ 3 h 3"/>
                    <a:gd name="T6" fmla="*/ 0 w 1"/>
                    <a:gd name="T7" fmla="*/ 2 h 3"/>
                    <a:gd name="T8" fmla="*/ 0 w 1"/>
                    <a:gd name="T9" fmla="*/ 2 h 3"/>
                    <a:gd name="T10" fmla="*/ 0 w 1"/>
                    <a:gd name="T11" fmla="*/ 0 h 3"/>
                    <a:gd name="T12" fmla="*/ 0 w 1"/>
                    <a:gd name="T13" fmla="*/ 0 h 3"/>
                    <a:gd name="T14" fmla="*/ 0 w 1"/>
                    <a:gd name="T15" fmla="*/ 0 h 3"/>
                    <a:gd name="T16" fmla="*/ 0 w 1"/>
                    <a:gd name="T17" fmla="*/ 0 h 3"/>
                    <a:gd name="T18" fmla="*/ 0 w 1"/>
                    <a:gd name="T19" fmla="*/ 2 h 3"/>
                    <a:gd name="T20" fmla="*/ 0 w 1"/>
                    <a:gd name="T21" fmla="*/ 2 h 3"/>
                    <a:gd name="T22" fmla="*/ 0 w 1"/>
                    <a:gd name="T23" fmla="*/ 3 h 3"/>
                    <a:gd name="T24" fmla="*/ 0 w 1"/>
                    <a:gd name="T25" fmla="*/ 3 h 3"/>
                    <a:gd name="T26" fmla="*/ 0 w 1"/>
                    <a:gd name="T27" fmla="*/ 3 h 3"/>
                    <a:gd name="T28" fmla="*/ 0 w 1"/>
                    <a:gd name="T29" fmla="*/ 3 h 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 h="3">
                      <a:moveTo>
                        <a:pt x="0" y="3"/>
                      </a:moveTo>
                      <a:lnTo>
                        <a:pt x="0" y="3"/>
                      </a:lnTo>
                      <a:lnTo>
                        <a:pt x="0" y="2"/>
                      </a:lnTo>
                      <a:lnTo>
                        <a:pt x="0" y="0"/>
                      </a:lnTo>
                      <a:lnTo>
                        <a:pt x="0" y="2"/>
                      </a:lnTo>
                      <a:lnTo>
                        <a:pt x="0" y="3"/>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173" name="Freeform 265">
                  <a:extLst>
                    <a:ext uri="{FF2B5EF4-FFF2-40B4-BE49-F238E27FC236}">
                      <a16:creationId xmlns:a16="http://schemas.microsoft.com/office/drawing/2014/main" id="{71FBB507-435B-4F1B-AD05-4E3C1D2308DB}"/>
                    </a:ext>
                  </a:extLst>
                </p:cNvPr>
                <p:cNvSpPr>
                  <a:spLocks/>
                </p:cNvSpPr>
                <p:nvPr/>
              </p:nvSpPr>
              <p:spPr bwMode="auto">
                <a:xfrm>
                  <a:off x="1457" y="3069"/>
                  <a:ext cx="4" cy="1"/>
                </a:xfrm>
                <a:custGeom>
                  <a:avLst/>
                  <a:gdLst>
                    <a:gd name="T0" fmla="*/ 0 w 4"/>
                    <a:gd name="T1" fmla="*/ 0 h 1"/>
                    <a:gd name="T2" fmla="*/ 0 w 4"/>
                    <a:gd name="T3" fmla="*/ 0 h 1"/>
                    <a:gd name="T4" fmla="*/ 0 w 4"/>
                    <a:gd name="T5" fmla="*/ 0 h 1"/>
                    <a:gd name="T6" fmla="*/ 1 w 4"/>
                    <a:gd name="T7" fmla="*/ 0 h 1"/>
                    <a:gd name="T8" fmla="*/ 1 w 4"/>
                    <a:gd name="T9" fmla="*/ 0 h 1"/>
                    <a:gd name="T10" fmla="*/ 3 w 4"/>
                    <a:gd name="T11" fmla="*/ 0 h 1"/>
                    <a:gd name="T12" fmla="*/ 3 w 4"/>
                    <a:gd name="T13" fmla="*/ 0 h 1"/>
                    <a:gd name="T14" fmla="*/ 3 w 4"/>
                    <a:gd name="T15" fmla="*/ 0 h 1"/>
                    <a:gd name="T16" fmla="*/ 4 w 4"/>
                    <a:gd name="T17" fmla="*/ 0 h 1"/>
                    <a:gd name="T18" fmla="*/ 3 w 4"/>
                    <a:gd name="T19" fmla="*/ 0 h 1"/>
                    <a:gd name="T20" fmla="*/ 3 w 4"/>
                    <a:gd name="T21" fmla="*/ 0 h 1"/>
                    <a:gd name="T22" fmla="*/ 1 w 4"/>
                    <a:gd name="T23" fmla="*/ 0 h 1"/>
                    <a:gd name="T24" fmla="*/ 1 w 4"/>
                    <a:gd name="T25" fmla="*/ 0 h 1"/>
                    <a:gd name="T26" fmla="*/ 0 w 4"/>
                    <a:gd name="T27" fmla="*/ 0 h 1"/>
                    <a:gd name="T28" fmla="*/ 0 w 4"/>
                    <a:gd name="T29" fmla="*/ 0 h 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 h="1">
                      <a:moveTo>
                        <a:pt x="0" y="0"/>
                      </a:moveTo>
                      <a:lnTo>
                        <a:pt x="0" y="0"/>
                      </a:lnTo>
                      <a:lnTo>
                        <a:pt x="1" y="0"/>
                      </a:lnTo>
                      <a:lnTo>
                        <a:pt x="3" y="0"/>
                      </a:lnTo>
                      <a:lnTo>
                        <a:pt x="4" y="0"/>
                      </a:lnTo>
                      <a:lnTo>
                        <a:pt x="3" y="0"/>
                      </a:lnTo>
                      <a:lnTo>
                        <a:pt x="1" y="0"/>
                      </a:lnTo>
                      <a:lnTo>
                        <a:pt x="0"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174" name="Freeform 266">
                  <a:extLst>
                    <a:ext uri="{FF2B5EF4-FFF2-40B4-BE49-F238E27FC236}">
                      <a16:creationId xmlns:a16="http://schemas.microsoft.com/office/drawing/2014/main" id="{63E7CC25-85FF-4AAB-B564-8994A477817A}"/>
                    </a:ext>
                  </a:extLst>
                </p:cNvPr>
                <p:cNvSpPr>
                  <a:spLocks/>
                </p:cNvSpPr>
                <p:nvPr/>
              </p:nvSpPr>
              <p:spPr bwMode="auto">
                <a:xfrm>
                  <a:off x="1449" y="3071"/>
                  <a:ext cx="8" cy="1"/>
                </a:xfrm>
                <a:custGeom>
                  <a:avLst/>
                  <a:gdLst>
                    <a:gd name="T0" fmla="*/ 0 w 8"/>
                    <a:gd name="T1" fmla="*/ 0 h 1"/>
                    <a:gd name="T2" fmla="*/ 0 w 8"/>
                    <a:gd name="T3" fmla="*/ 0 h 1"/>
                    <a:gd name="T4" fmla="*/ 0 w 8"/>
                    <a:gd name="T5" fmla="*/ 0 h 1"/>
                    <a:gd name="T6" fmla="*/ 2 w 8"/>
                    <a:gd name="T7" fmla="*/ 0 h 1"/>
                    <a:gd name="T8" fmla="*/ 2 w 8"/>
                    <a:gd name="T9" fmla="*/ 0 h 1"/>
                    <a:gd name="T10" fmla="*/ 2 w 8"/>
                    <a:gd name="T11" fmla="*/ 0 h 1"/>
                    <a:gd name="T12" fmla="*/ 3 w 8"/>
                    <a:gd name="T13" fmla="*/ 0 h 1"/>
                    <a:gd name="T14" fmla="*/ 3 w 8"/>
                    <a:gd name="T15" fmla="*/ 0 h 1"/>
                    <a:gd name="T16" fmla="*/ 5 w 8"/>
                    <a:gd name="T17" fmla="*/ 0 h 1"/>
                    <a:gd name="T18" fmla="*/ 5 w 8"/>
                    <a:gd name="T19" fmla="*/ 0 h 1"/>
                    <a:gd name="T20" fmla="*/ 6 w 8"/>
                    <a:gd name="T21" fmla="*/ 0 h 1"/>
                    <a:gd name="T22" fmla="*/ 6 w 8"/>
                    <a:gd name="T23" fmla="*/ 0 h 1"/>
                    <a:gd name="T24" fmla="*/ 6 w 8"/>
                    <a:gd name="T25" fmla="*/ 0 h 1"/>
                    <a:gd name="T26" fmla="*/ 8 w 8"/>
                    <a:gd name="T27" fmla="*/ 0 h 1"/>
                    <a:gd name="T28" fmla="*/ 6 w 8"/>
                    <a:gd name="T29" fmla="*/ 0 h 1"/>
                    <a:gd name="T30" fmla="*/ 6 w 8"/>
                    <a:gd name="T31" fmla="*/ 0 h 1"/>
                    <a:gd name="T32" fmla="*/ 5 w 8"/>
                    <a:gd name="T33" fmla="*/ 0 h 1"/>
                    <a:gd name="T34" fmla="*/ 5 w 8"/>
                    <a:gd name="T35" fmla="*/ 0 h 1"/>
                    <a:gd name="T36" fmla="*/ 3 w 8"/>
                    <a:gd name="T37" fmla="*/ 0 h 1"/>
                    <a:gd name="T38" fmla="*/ 3 w 8"/>
                    <a:gd name="T39" fmla="*/ 0 h 1"/>
                    <a:gd name="T40" fmla="*/ 2 w 8"/>
                    <a:gd name="T41" fmla="*/ 0 h 1"/>
                    <a:gd name="T42" fmla="*/ 2 w 8"/>
                    <a:gd name="T43" fmla="*/ 0 h 1"/>
                    <a:gd name="T44" fmla="*/ 0 w 8"/>
                    <a:gd name="T45" fmla="*/ 0 h 1"/>
                    <a:gd name="T46" fmla="*/ 0 w 8"/>
                    <a:gd name="T47" fmla="*/ 0 h 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 h="1">
                      <a:moveTo>
                        <a:pt x="0" y="0"/>
                      </a:moveTo>
                      <a:lnTo>
                        <a:pt x="0" y="0"/>
                      </a:lnTo>
                      <a:lnTo>
                        <a:pt x="2" y="0"/>
                      </a:lnTo>
                      <a:lnTo>
                        <a:pt x="3" y="0"/>
                      </a:lnTo>
                      <a:lnTo>
                        <a:pt x="5" y="0"/>
                      </a:lnTo>
                      <a:lnTo>
                        <a:pt x="6" y="0"/>
                      </a:lnTo>
                      <a:lnTo>
                        <a:pt x="8" y="0"/>
                      </a:lnTo>
                      <a:lnTo>
                        <a:pt x="6" y="0"/>
                      </a:lnTo>
                      <a:lnTo>
                        <a:pt x="5" y="0"/>
                      </a:lnTo>
                      <a:lnTo>
                        <a:pt x="3" y="0"/>
                      </a:lnTo>
                      <a:lnTo>
                        <a:pt x="2" y="0"/>
                      </a:lnTo>
                      <a:lnTo>
                        <a:pt x="0"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175" name="Freeform 267">
                  <a:extLst>
                    <a:ext uri="{FF2B5EF4-FFF2-40B4-BE49-F238E27FC236}">
                      <a16:creationId xmlns:a16="http://schemas.microsoft.com/office/drawing/2014/main" id="{65F8D924-772E-465D-9589-CD606D5B8482}"/>
                    </a:ext>
                  </a:extLst>
                </p:cNvPr>
                <p:cNvSpPr>
                  <a:spLocks/>
                </p:cNvSpPr>
                <p:nvPr/>
              </p:nvSpPr>
              <p:spPr bwMode="auto">
                <a:xfrm>
                  <a:off x="1449" y="3064"/>
                  <a:ext cx="1" cy="7"/>
                </a:xfrm>
                <a:custGeom>
                  <a:avLst/>
                  <a:gdLst>
                    <a:gd name="T0" fmla="*/ 0 w 1"/>
                    <a:gd name="T1" fmla="*/ 0 h 7"/>
                    <a:gd name="T2" fmla="*/ 0 w 1"/>
                    <a:gd name="T3" fmla="*/ 0 h 7"/>
                    <a:gd name="T4" fmla="*/ 0 w 1"/>
                    <a:gd name="T5" fmla="*/ 0 h 7"/>
                    <a:gd name="T6" fmla="*/ 0 w 1"/>
                    <a:gd name="T7" fmla="*/ 0 h 7"/>
                    <a:gd name="T8" fmla="*/ 0 w 1"/>
                    <a:gd name="T9" fmla="*/ 1 h 7"/>
                    <a:gd name="T10" fmla="*/ 0 w 1"/>
                    <a:gd name="T11" fmla="*/ 1 h 7"/>
                    <a:gd name="T12" fmla="*/ 0 w 1"/>
                    <a:gd name="T13" fmla="*/ 3 h 7"/>
                    <a:gd name="T14" fmla="*/ 0 w 1"/>
                    <a:gd name="T15" fmla="*/ 3 h 7"/>
                    <a:gd name="T16" fmla="*/ 0 w 1"/>
                    <a:gd name="T17" fmla="*/ 4 h 7"/>
                    <a:gd name="T18" fmla="*/ 0 w 1"/>
                    <a:gd name="T19" fmla="*/ 4 h 7"/>
                    <a:gd name="T20" fmla="*/ 0 w 1"/>
                    <a:gd name="T21" fmla="*/ 5 h 7"/>
                    <a:gd name="T22" fmla="*/ 0 w 1"/>
                    <a:gd name="T23" fmla="*/ 5 h 7"/>
                    <a:gd name="T24" fmla="*/ 0 w 1"/>
                    <a:gd name="T25" fmla="*/ 7 h 7"/>
                    <a:gd name="T26" fmla="*/ 0 w 1"/>
                    <a:gd name="T27" fmla="*/ 5 h 7"/>
                    <a:gd name="T28" fmla="*/ 0 w 1"/>
                    <a:gd name="T29" fmla="*/ 5 h 7"/>
                    <a:gd name="T30" fmla="*/ 0 w 1"/>
                    <a:gd name="T31" fmla="*/ 4 h 7"/>
                    <a:gd name="T32" fmla="*/ 0 w 1"/>
                    <a:gd name="T33" fmla="*/ 4 h 7"/>
                    <a:gd name="T34" fmla="*/ 0 w 1"/>
                    <a:gd name="T35" fmla="*/ 3 h 7"/>
                    <a:gd name="T36" fmla="*/ 0 w 1"/>
                    <a:gd name="T37" fmla="*/ 3 h 7"/>
                    <a:gd name="T38" fmla="*/ 0 w 1"/>
                    <a:gd name="T39" fmla="*/ 1 h 7"/>
                    <a:gd name="T40" fmla="*/ 0 w 1"/>
                    <a:gd name="T41" fmla="*/ 1 h 7"/>
                    <a:gd name="T42" fmla="*/ 0 w 1"/>
                    <a:gd name="T43" fmla="*/ 0 h 7"/>
                    <a:gd name="T44" fmla="*/ 0 w 1"/>
                    <a:gd name="T45" fmla="*/ 0 h 7"/>
                    <a:gd name="T46" fmla="*/ 0 w 1"/>
                    <a:gd name="T47" fmla="*/ 0 h 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 h="7">
                      <a:moveTo>
                        <a:pt x="0" y="0"/>
                      </a:moveTo>
                      <a:lnTo>
                        <a:pt x="0" y="0"/>
                      </a:lnTo>
                      <a:lnTo>
                        <a:pt x="0" y="1"/>
                      </a:lnTo>
                      <a:lnTo>
                        <a:pt x="0" y="3"/>
                      </a:lnTo>
                      <a:lnTo>
                        <a:pt x="0" y="4"/>
                      </a:lnTo>
                      <a:lnTo>
                        <a:pt x="0" y="5"/>
                      </a:lnTo>
                      <a:lnTo>
                        <a:pt x="0" y="7"/>
                      </a:lnTo>
                      <a:lnTo>
                        <a:pt x="0" y="5"/>
                      </a:lnTo>
                      <a:lnTo>
                        <a:pt x="0" y="4"/>
                      </a:lnTo>
                      <a:lnTo>
                        <a:pt x="0" y="3"/>
                      </a:lnTo>
                      <a:lnTo>
                        <a:pt x="0" y="1"/>
                      </a:lnTo>
                      <a:lnTo>
                        <a:pt x="0"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176" name="Rectangle 268">
                  <a:extLst>
                    <a:ext uri="{FF2B5EF4-FFF2-40B4-BE49-F238E27FC236}">
                      <a16:creationId xmlns:a16="http://schemas.microsoft.com/office/drawing/2014/main" id="{1F6A1F59-D533-4C5B-99C9-BD9C8B535036}"/>
                    </a:ext>
                  </a:extLst>
                </p:cNvPr>
                <p:cNvSpPr>
                  <a:spLocks noChangeArrowheads="1"/>
                </p:cNvSpPr>
                <p:nvPr/>
              </p:nvSpPr>
              <p:spPr bwMode="auto">
                <a:xfrm>
                  <a:off x="1449" y="3064"/>
                  <a:ext cx="0" cy="0"/>
                </a:xfrm>
                <a:prstGeom prst="rect">
                  <a:avLst/>
                </a:prstGeom>
                <a:solidFill>
                  <a:srgbClr val="000000"/>
                </a:solidFill>
                <a:ln>
                  <a:noFill/>
                </a:ln>
                <a:extLst>
                  <a:ext uri="{91240B29-F687-4F45-9708-019B960494DF}">
                    <a14:hiddenLine xmlns:a14="http://schemas.microsoft.com/office/drawing/2010/main" w="9525">
                      <a:solidFill>
                        <a:srgbClr val="C0C0C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177" name="Freeform 269">
                  <a:extLst>
                    <a:ext uri="{FF2B5EF4-FFF2-40B4-BE49-F238E27FC236}">
                      <a16:creationId xmlns:a16="http://schemas.microsoft.com/office/drawing/2014/main" id="{F837D548-A976-4FA9-92FA-74BABBA1110A}"/>
                    </a:ext>
                  </a:extLst>
                </p:cNvPr>
                <p:cNvSpPr>
                  <a:spLocks/>
                </p:cNvSpPr>
                <p:nvPr/>
              </p:nvSpPr>
              <p:spPr bwMode="auto">
                <a:xfrm>
                  <a:off x="1449" y="3058"/>
                  <a:ext cx="1" cy="4"/>
                </a:xfrm>
                <a:custGeom>
                  <a:avLst/>
                  <a:gdLst>
                    <a:gd name="T0" fmla="*/ 0 w 1"/>
                    <a:gd name="T1" fmla="*/ 0 h 4"/>
                    <a:gd name="T2" fmla="*/ 0 w 1"/>
                    <a:gd name="T3" fmla="*/ 0 h 4"/>
                    <a:gd name="T4" fmla="*/ 0 w 1"/>
                    <a:gd name="T5" fmla="*/ 0 h 4"/>
                    <a:gd name="T6" fmla="*/ 0 w 1"/>
                    <a:gd name="T7" fmla="*/ 2 h 4"/>
                    <a:gd name="T8" fmla="*/ 0 w 1"/>
                    <a:gd name="T9" fmla="*/ 2 h 4"/>
                    <a:gd name="T10" fmla="*/ 0 w 1"/>
                    <a:gd name="T11" fmla="*/ 3 h 4"/>
                    <a:gd name="T12" fmla="*/ 0 w 1"/>
                    <a:gd name="T13" fmla="*/ 3 h 4"/>
                    <a:gd name="T14" fmla="*/ 0 w 1"/>
                    <a:gd name="T15" fmla="*/ 3 h 4"/>
                    <a:gd name="T16" fmla="*/ 0 w 1"/>
                    <a:gd name="T17" fmla="*/ 4 h 4"/>
                    <a:gd name="T18" fmla="*/ 0 w 1"/>
                    <a:gd name="T19" fmla="*/ 4 h 4"/>
                    <a:gd name="T20" fmla="*/ 0 w 1"/>
                    <a:gd name="T21" fmla="*/ 4 h 4"/>
                    <a:gd name="T22" fmla="*/ 0 w 1"/>
                    <a:gd name="T23" fmla="*/ 3 h 4"/>
                    <a:gd name="T24" fmla="*/ 0 w 1"/>
                    <a:gd name="T25" fmla="*/ 3 h 4"/>
                    <a:gd name="T26" fmla="*/ 0 w 1"/>
                    <a:gd name="T27" fmla="*/ 2 h 4"/>
                    <a:gd name="T28" fmla="*/ 0 w 1"/>
                    <a:gd name="T29" fmla="*/ 2 h 4"/>
                    <a:gd name="T30" fmla="*/ 0 w 1"/>
                    <a:gd name="T31" fmla="*/ 0 h 4"/>
                    <a:gd name="T32" fmla="*/ 0 w 1"/>
                    <a:gd name="T33" fmla="*/ 0 h 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 h="4">
                      <a:moveTo>
                        <a:pt x="0" y="0"/>
                      </a:moveTo>
                      <a:lnTo>
                        <a:pt x="0" y="0"/>
                      </a:lnTo>
                      <a:lnTo>
                        <a:pt x="0" y="2"/>
                      </a:lnTo>
                      <a:lnTo>
                        <a:pt x="0" y="3"/>
                      </a:lnTo>
                      <a:lnTo>
                        <a:pt x="0" y="4"/>
                      </a:lnTo>
                      <a:lnTo>
                        <a:pt x="0" y="3"/>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178" name="Freeform 270">
                  <a:extLst>
                    <a:ext uri="{FF2B5EF4-FFF2-40B4-BE49-F238E27FC236}">
                      <a16:creationId xmlns:a16="http://schemas.microsoft.com/office/drawing/2014/main" id="{C718E745-88A9-427C-BD8E-5053A09FDAE2}"/>
                    </a:ext>
                  </a:extLst>
                </p:cNvPr>
                <p:cNvSpPr>
                  <a:spLocks/>
                </p:cNvSpPr>
                <p:nvPr/>
              </p:nvSpPr>
              <p:spPr bwMode="auto">
                <a:xfrm>
                  <a:off x="1449" y="3056"/>
                  <a:ext cx="9" cy="2"/>
                </a:xfrm>
                <a:custGeom>
                  <a:avLst/>
                  <a:gdLst>
                    <a:gd name="T0" fmla="*/ 9 w 9"/>
                    <a:gd name="T1" fmla="*/ 0 h 2"/>
                    <a:gd name="T2" fmla="*/ 9 w 9"/>
                    <a:gd name="T3" fmla="*/ 0 h 2"/>
                    <a:gd name="T4" fmla="*/ 8 w 9"/>
                    <a:gd name="T5" fmla="*/ 0 h 2"/>
                    <a:gd name="T6" fmla="*/ 8 w 9"/>
                    <a:gd name="T7" fmla="*/ 0 h 2"/>
                    <a:gd name="T8" fmla="*/ 6 w 9"/>
                    <a:gd name="T9" fmla="*/ 0 h 2"/>
                    <a:gd name="T10" fmla="*/ 6 w 9"/>
                    <a:gd name="T11" fmla="*/ 0 h 2"/>
                    <a:gd name="T12" fmla="*/ 5 w 9"/>
                    <a:gd name="T13" fmla="*/ 0 h 2"/>
                    <a:gd name="T14" fmla="*/ 5 w 9"/>
                    <a:gd name="T15" fmla="*/ 0 h 2"/>
                    <a:gd name="T16" fmla="*/ 5 w 9"/>
                    <a:gd name="T17" fmla="*/ 0 h 2"/>
                    <a:gd name="T18" fmla="*/ 3 w 9"/>
                    <a:gd name="T19" fmla="*/ 0 h 2"/>
                    <a:gd name="T20" fmla="*/ 3 w 9"/>
                    <a:gd name="T21" fmla="*/ 1 h 2"/>
                    <a:gd name="T22" fmla="*/ 2 w 9"/>
                    <a:gd name="T23" fmla="*/ 1 h 2"/>
                    <a:gd name="T24" fmla="*/ 2 w 9"/>
                    <a:gd name="T25" fmla="*/ 1 h 2"/>
                    <a:gd name="T26" fmla="*/ 0 w 9"/>
                    <a:gd name="T27" fmla="*/ 2 h 2"/>
                    <a:gd name="T28" fmla="*/ 0 w 9"/>
                    <a:gd name="T29" fmla="*/ 2 h 2"/>
                    <a:gd name="T30" fmla="*/ 0 w 9"/>
                    <a:gd name="T31" fmla="*/ 1 h 2"/>
                    <a:gd name="T32" fmla="*/ 2 w 9"/>
                    <a:gd name="T33" fmla="*/ 1 h 2"/>
                    <a:gd name="T34" fmla="*/ 2 w 9"/>
                    <a:gd name="T35" fmla="*/ 1 h 2"/>
                    <a:gd name="T36" fmla="*/ 3 w 9"/>
                    <a:gd name="T37" fmla="*/ 1 h 2"/>
                    <a:gd name="T38" fmla="*/ 3 w 9"/>
                    <a:gd name="T39" fmla="*/ 0 h 2"/>
                    <a:gd name="T40" fmla="*/ 3 w 9"/>
                    <a:gd name="T41" fmla="*/ 0 h 2"/>
                    <a:gd name="T42" fmla="*/ 5 w 9"/>
                    <a:gd name="T43" fmla="*/ 0 h 2"/>
                    <a:gd name="T44" fmla="*/ 5 w 9"/>
                    <a:gd name="T45" fmla="*/ 0 h 2"/>
                    <a:gd name="T46" fmla="*/ 5 w 9"/>
                    <a:gd name="T47" fmla="*/ 0 h 2"/>
                    <a:gd name="T48" fmla="*/ 6 w 9"/>
                    <a:gd name="T49" fmla="*/ 0 h 2"/>
                    <a:gd name="T50" fmla="*/ 6 w 9"/>
                    <a:gd name="T51" fmla="*/ 0 h 2"/>
                    <a:gd name="T52" fmla="*/ 8 w 9"/>
                    <a:gd name="T53" fmla="*/ 0 h 2"/>
                    <a:gd name="T54" fmla="*/ 8 w 9"/>
                    <a:gd name="T55" fmla="*/ 0 h 2"/>
                    <a:gd name="T56" fmla="*/ 9 w 9"/>
                    <a:gd name="T57" fmla="*/ 0 h 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 h="2">
                      <a:moveTo>
                        <a:pt x="9" y="0"/>
                      </a:moveTo>
                      <a:lnTo>
                        <a:pt x="9" y="0"/>
                      </a:lnTo>
                      <a:lnTo>
                        <a:pt x="8" y="0"/>
                      </a:lnTo>
                      <a:lnTo>
                        <a:pt x="6" y="0"/>
                      </a:lnTo>
                      <a:lnTo>
                        <a:pt x="5" y="0"/>
                      </a:lnTo>
                      <a:lnTo>
                        <a:pt x="3" y="0"/>
                      </a:lnTo>
                      <a:lnTo>
                        <a:pt x="3" y="1"/>
                      </a:lnTo>
                      <a:lnTo>
                        <a:pt x="2" y="1"/>
                      </a:lnTo>
                      <a:lnTo>
                        <a:pt x="0" y="2"/>
                      </a:lnTo>
                      <a:lnTo>
                        <a:pt x="0" y="1"/>
                      </a:lnTo>
                      <a:lnTo>
                        <a:pt x="2" y="1"/>
                      </a:lnTo>
                      <a:lnTo>
                        <a:pt x="3" y="1"/>
                      </a:lnTo>
                      <a:lnTo>
                        <a:pt x="3" y="0"/>
                      </a:lnTo>
                      <a:lnTo>
                        <a:pt x="5" y="0"/>
                      </a:lnTo>
                      <a:lnTo>
                        <a:pt x="6" y="0"/>
                      </a:lnTo>
                      <a:lnTo>
                        <a:pt x="8" y="0"/>
                      </a:lnTo>
                      <a:lnTo>
                        <a:pt x="9"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179" name="Freeform 271">
                  <a:extLst>
                    <a:ext uri="{FF2B5EF4-FFF2-40B4-BE49-F238E27FC236}">
                      <a16:creationId xmlns:a16="http://schemas.microsoft.com/office/drawing/2014/main" id="{6040FC83-735E-4EEF-A805-D7AC063F60DA}"/>
                    </a:ext>
                  </a:extLst>
                </p:cNvPr>
                <p:cNvSpPr>
                  <a:spLocks/>
                </p:cNvSpPr>
                <p:nvPr/>
              </p:nvSpPr>
              <p:spPr bwMode="auto">
                <a:xfrm>
                  <a:off x="1451" y="3064"/>
                  <a:ext cx="10" cy="7"/>
                </a:xfrm>
                <a:custGeom>
                  <a:avLst/>
                  <a:gdLst>
                    <a:gd name="T0" fmla="*/ 0 w 10"/>
                    <a:gd name="T1" fmla="*/ 7 h 7"/>
                    <a:gd name="T2" fmla="*/ 0 w 10"/>
                    <a:gd name="T3" fmla="*/ 5 h 7"/>
                    <a:gd name="T4" fmla="*/ 0 w 10"/>
                    <a:gd name="T5" fmla="*/ 4 h 7"/>
                    <a:gd name="T6" fmla="*/ 0 w 10"/>
                    <a:gd name="T7" fmla="*/ 1 h 7"/>
                    <a:gd name="T8" fmla="*/ 0 w 10"/>
                    <a:gd name="T9" fmla="*/ 0 h 7"/>
                    <a:gd name="T10" fmla="*/ 0 w 10"/>
                    <a:gd name="T11" fmla="*/ 0 h 7"/>
                    <a:gd name="T12" fmla="*/ 1 w 10"/>
                    <a:gd name="T13" fmla="*/ 0 h 7"/>
                    <a:gd name="T14" fmla="*/ 3 w 10"/>
                    <a:gd name="T15" fmla="*/ 0 h 7"/>
                    <a:gd name="T16" fmla="*/ 4 w 10"/>
                    <a:gd name="T17" fmla="*/ 0 h 7"/>
                    <a:gd name="T18" fmla="*/ 6 w 10"/>
                    <a:gd name="T19" fmla="*/ 0 h 7"/>
                    <a:gd name="T20" fmla="*/ 6 w 10"/>
                    <a:gd name="T21" fmla="*/ 1 h 7"/>
                    <a:gd name="T22" fmla="*/ 7 w 10"/>
                    <a:gd name="T23" fmla="*/ 3 h 7"/>
                    <a:gd name="T24" fmla="*/ 9 w 10"/>
                    <a:gd name="T25" fmla="*/ 3 h 7"/>
                    <a:gd name="T26" fmla="*/ 9 w 10"/>
                    <a:gd name="T27" fmla="*/ 3 h 7"/>
                    <a:gd name="T28" fmla="*/ 7 w 10"/>
                    <a:gd name="T29" fmla="*/ 3 h 7"/>
                    <a:gd name="T30" fmla="*/ 6 w 10"/>
                    <a:gd name="T31" fmla="*/ 3 h 7"/>
                    <a:gd name="T32" fmla="*/ 6 w 10"/>
                    <a:gd name="T33" fmla="*/ 3 h 7"/>
                    <a:gd name="T34" fmla="*/ 6 w 10"/>
                    <a:gd name="T35" fmla="*/ 0 h 7"/>
                    <a:gd name="T36" fmla="*/ 4 w 10"/>
                    <a:gd name="T37" fmla="*/ 0 h 7"/>
                    <a:gd name="T38" fmla="*/ 4 w 10"/>
                    <a:gd name="T39" fmla="*/ 1 h 7"/>
                    <a:gd name="T40" fmla="*/ 4 w 10"/>
                    <a:gd name="T41" fmla="*/ 4 h 7"/>
                    <a:gd name="T42" fmla="*/ 6 w 10"/>
                    <a:gd name="T43" fmla="*/ 4 h 7"/>
                    <a:gd name="T44" fmla="*/ 7 w 10"/>
                    <a:gd name="T45" fmla="*/ 4 h 7"/>
                    <a:gd name="T46" fmla="*/ 6 w 10"/>
                    <a:gd name="T47" fmla="*/ 5 h 7"/>
                    <a:gd name="T48" fmla="*/ 4 w 10"/>
                    <a:gd name="T49" fmla="*/ 4 h 7"/>
                    <a:gd name="T50" fmla="*/ 4 w 10"/>
                    <a:gd name="T51" fmla="*/ 3 h 7"/>
                    <a:gd name="T52" fmla="*/ 3 w 10"/>
                    <a:gd name="T53" fmla="*/ 0 h 7"/>
                    <a:gd name="T54" fmla="*/ 3 w 10"/>
                    <a:gd name="T55" fmla="*/ 0 h 7"/>
                    <a:gd name="T56" fmla="*/ 1 w 10"/>
                    <a:gd name="T57" fmla="*/ 0 h 7"/>
                    <a:gd name="T58" fmla="*/ 1 w 10"/>
                    <a:gd name="T59" fmla="*/ 3 h 7"/>
                    <a:gd name="T60" fmla="*/ 1 w 10"/>
                    <a:gd name="T61" fmla="*/ 4 h 7"/>
                    <a:gd name="T62" fmla="*/ 3 w 10"/>
                    <a:gd name="T63" fmla="*/ 5 h 7"/>
                    <a:gd name="T64" fmla="*/ 4 w 10"/>
                    <a:gd name="T65" fmla="*/ 5 h 7"/>
                    <a:gd name="T66" fmla="*/ 3 w 10"/>
                    <a:gd name="T67" fmla="*/ 5 h 7"/>
                    <a:gd name="T68" fmla="*/ 1 w 10"/>
                    <a:gd name="T69" fmla="*/ 5 h 7"/>
                    <a:gd name="T70" fmla="*/ 1 w 10"/>
                    <a:gd name="T71" fmla="*/ 4 h 7"/>
                    <a:gd name="T72" fmla="*/ 1 w 10"/>
                    <a:gd name="T73" fmla="*/ 1 h 7"/>
                    <a:gd name="T74" fmla="*/ 1 w 10"/>
                    <a:gd name="T75" fmla="*/ 0 h 7"/>
                    <a:gd name="T76" fmla="*/ 0 w 10"/>
                    <a:gd name="T77" fmla="*/ 0 h 7"/>
                    <a:gd name="T78" fmla="*/ 0 w 10"/>
                    <a:gd name="T79" fmla="*/ 0 h 7"/>
                    <a:gd name="T80" fmla="*/ 0 w 10"/>
                    <a:gd name="T81" fmla="*/ 1 h 7"/>
                    <a:gd name="T82" fmla="*/ 0 w 10"/>
                    <a:gd name="T83" fmla="*/ 4 h 7"/>
                    <a:gd name="T84" fmla="*/ 0 w 10"/>
                    <a:gd name="T85" fmla="*/ 5 h 7"/>
                    <a:gd name="T86" fmla="*/ 0 w 10"/>
                    <a:gd name="T87" fmla="*/ 7 h 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 h="7">
                      <a:moveTo>
                        <a:pt x="1" y="7"/>
                      </a:moveTo>
                      <a:lnTo>
                        <a:pt x="1" y="7"/>
                      </a:lnTo>
                      <a:lnTo>
                        <a:pt x="0" y="7"/>
                      </a:lnTo>
                      <a:lnTo>
                        <a:pt x="0" y="5"/>
                      </a:lnTo>
                      <a:lnTo>
                        <a:pt x="0" y="4"/>
                      </a:lnTo>
                      <a:lnTo>
                        <a:pt x="0" y="3"/>
                      </a:lnTo>
                      <a:lnTo>
                        <a:pt x="0" y="1"/>
                      </a:lnTo>
                      <a:lnTo>
                        <a:pt x="0" y="0"/>
                      </a:lnTo>
                      <a:lnTo>
                        <a:pt x="1" y="0"/>
                      </a:lnTo>
                      <a:lnTo>
                        <a:pt x="3" y="0"/>
                      </a:lnTo>
                      <a:lnTo>
                        <a:pt x="4" y="0"/>
                      </a:lnTo>
                      <a:lnTo>
                        <a:pt x="6" y="0"/>
                      </a:lnTo>
                      <a:lnTo>
                        <a:pt x="6" y="1"/>
                      </a:lnTo>
                      <a:lnTo>
                        <a:pt x="6" y="3"/>
                      </a:lnTo>
                      <a:lnTo>
                        <a:pt x="7" y="3"/>
                      </a:lnTo>
                      <a:lnTo>
                        <a:pt x="9" y="3"/>
                      </a:lnTo>
                      <a:lnTo>
                        <a:pt x="10" y="3"/>
                      </a:lnTo>
                      <a:lnTo>
                        <a:pt x="9" y="3"/>
                      </a:lnTo>
                      <a:lnTo>
                        <a:pt x="7" y="3"/>
                      </a:lnTo>
                      <a:lnTo>
                        <a:pt x="6" y="3"/>
                      </a:lnTo>
                      <a:lnTo>
                        <a:pt x="6" y="1"/>
                      </a:lnTo>
                      <a:lnTo>
                        <a:pt x="6" y="0"/>
                      </a:lnTo>
                      <a:lnTo>
                        <a:pt x="4" y="0"/>
                      </a:lnTo>
                      <a:lnTo>
                        <a:pt x="4" y="1"/>
                      </a:lnTo>
                      <a:lnTo>
                        <a:pt x="4" y="3"/>
                      </a:lnTo>
                      <a:lnTo>
                        <a:pt x="4" y="4"/>
                      </a:lnTo>
                      <a:lnTo>
                        <a:pt x="6" y="4"/>
                      </a:lnTo>
                      <a:lnTo>
                        <a:pt x="7" y="4"/>
                      </a:lnTo>
                      <a:lnTo>
                        <a:pt x="7" y="5"/>
                      </a:lnTo>
                      <a:lnTo>
                        <a:pt x="6" y="5"/>
                      </a:lnTo>
                      <a:lnTo>
                        <a:pt x="4" y="4"/>
                      </a:lnTo>
                      <a:lnTo>
                        <a:pt x="4" y="3"/>
                      </a:lnTo>
                      <a:lnTo>
                        <a:pt x="4" y="1"/>
                      </a:lnTo>
                      <a:lnTo>
                        <a:pt x="3" y="0"/>
                      </a:lnTo>
                      <a:lnTo>
                        <a:pt x="1" y="0"/>
                      </a:lnTo>
                      <a:lnTo>
                        <a:pt x="1" y="1"/>
                      </a:lnTo>
                      <a:lnTo>
                        <a:pt x="1" y="3"/>
                      </a:lnTo>
                      <a:lnTo>
                        <a:pt x="1" y="4"/>
                      </a:lnTo>
                      <a:lnTo>
                        <a:pt x="3" y="5"/>
                      </a:lnTo>
                      <a:lnTo>
                        <a:pt x="4" y="5"/>
                      </a:lnTo>
                      <a:lnTo>
                        <a:pt x="3" y="5"/>
                      </a:lnTo>
                      <a:lnTo>
                        <a:pt x="1" y="5"/>
                      </a:lnTo>
                      <a:lnTo>
                        <a:pt x="1" y="4"/>
                      </a:lnTo>
                      <a:lnTo>
                        <a:pt x="1" y="3"/>
                      </a:lnTo>
                      <a:lnTo>
                        <a:pt x="1" y="1"/>
                      </a:lnTo>
                      <a:lnTo>
                        <a:pt x="1" y="0"/>
                      </a:lnTo>
                      <a:lnTo>
                        <a:pt x="0" y="0"/>
                      </a:lnTo>
                      <a:lnTo>
                        <a:pt x="0" y="1"/>
                      </a:lnTo>
                      <a:lnTo>
                        <a:pt x="0" y="3"/>
                      </a:lnTo>
                      <a:lnTo>
                        <a:pt x="0" y="4"/>
                      </a:lnTo>
                      <a:lnTo>
                        <a:pt x="0" y="5"/>
                      </a:lnTo>
                      <a:lnTo>
                        <a:pt x="0" y="7"/>
                      </a:lnTo>
                      <a:lnTo>
                        <a:pt x="1" y="7"/>
                      </a:lnTo>
                      <a:close/>
                    </a:path>
                  </a:pathLst>
                </a:custGeom>
                <a:solidFill>
                  <a:srgbClr val="CC8C5C"/>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180" name="Freeform 272">
                  <a:extLst>
                    <a:ext uri="{FF2B5EF4-FFF2-40B4-BE49-F238E27FC236}">
                      <a16:creationId xmlns:a16="http://schemas.microsoft.com/office/drawing/2014/main" id="{7295E724-236D-4D12-99E7-F18629CB50BF}"/>
                    </a:ext>
                  </a:extLst>
                </p:cNvPr>
                <p:cNvSpPr>
                  <a:spLocks/>
                </p:cNvSpPr>
                <p:nvPr/>
              </p:nvSpPr>
              <p:spPr bwMode="auto">
                <a:xfrm>
                  <a:off x="1452" y="3065"/>
                  <a:ext cx="9" cy="6"/>
                </a:xfrm>
                <a:custGeom>
                  <a:avLst/>
                  <a:gdLst>
                    <a:gd name="T0" fmla="*/ 0 w 9"/>
                    <a:gd name="T1" fmla="*/ 4 h 6"/>
                    <a:gd name="T2" fmla="*/ 0 w 9"/>
                    <a:gd name="T3" fmla="*/ 6 h 6"/>
                    <a:gd name="T4" fmla="*/ 2 w 9"/>
                    <a:gd name="T5" fmla="*/ 6 h 6"/>
                    <a:gd name="T6" fmla="*/ 3 w 9"/>
                    <a:gd name="T7" fmla="*/ 4 h 6"/>
                    <a:gd name="T8" fmla="*/ 5 w 9"/>
                    <a:gd name="T9" fmla="*/ 4 h 6"/>
                    <a:gd name="T10" fmla="*/ 6 w 9"/>
                    <a:gd name="T11" fmla="*/ 4 h 6"/>
                    <a:gd name="T12" fmla="*/ 8 w 9"/>
                    <a:gd name="T13" fmla="*/ 3 h 6"/>
                    <a:gd name="T14" fmla="*/ 8 w 9"/>
                    <a:gd name="T15" fmla="*/ 3 h 6"/>
                    <a:gd name="T16" fmla="*/ 9 w 9"/>
                    <a:gd name="T17" fmla="*/ 2 h 6"/>
                    <a:gd name="T18" fmla="*/ 8 w 9"/>
                    <a:gd name="T19" fmla="*/ 2 h 6"/>
                    <a:gd name="T20" fmla="*/ 6 w 9"/>
                    <a:gd name="T21" fmla="*/ 2 h 6"/>
                    <a:gd name="T22" fmla="*/ 5 w 9"/>
                    <a:gd name="T23" fmla="*/ 2 h 6"/>
                    <a:gd name="T24" fmla="*/ 5 w 9"/>
                    <a:gd name="T25" fmla="*/ 3 h 6"/>
                    <a:gd name="T26" fmla="*/ 6 w 9"/>
                    <a:gd name="T27" fmla="*/ 2 h 6"/>
                    <a:gd name="T28" fmla="*/ 8 w 9"/>
                    <a:gd name="T29" fmla="*/ 2 h 6"/>
                    <a:gd name="T30" fmla="*/ 8 w 9"/>
                    <a:gd name="T31" fmla="*/ 3 h 6"/>
                    <a:gd name="T32" fmla="*/ 6 w 9"/>
                    <a:gd name="T33" fmla="*/ 3 h 6"/>
                    <a:gd name="T34" fmla="*/ 5 w 9"/>
                    <a:gd name="T35" fmla="*/ 3 h 6"/>
                    <a:gd name="T36" fmla="*/ 3 w 9"/>
                    <a:gd name="T37" fmla="*/ 3 h 6"/>
                    <a:gd name="T38" fmla="*/ 3 w 9"/>
                    <a:gd name="T39" fmla="*/ 2 h 6"/>
                    <a:gd name="T40" fmla="*/ 3 w 9"/>
                    <a:gd name="T41" fmla="*/ 3 h 6"/>
                    <a:gd name="T42" fmla="*/ 3 w 9"/>
                    <a:gd name="T43" fmla="*/ 3 h 6"/>
                    <a:gd name="T44" fmla="*/ 3 w 9"/>
                    <a:gd name="T45" fmla="*/ 3 h 6"/>
                    <a:gd name="T46" fmla="*/ 3 w 9"/>
                    <a:gd name="T47" fmla="*/ 4 h 6"/>
                    <a:gd name="T48" fmla="*/ 3 w 9"/>
                    <a:gd name="T49" fmla="*/ 4 h 6"/>
                    <a:gd name="T50" fmla="*/ 2 w 9"/>
                    <a:gd name="T51" fmla="*/ 3 h 6"/>
                    <a:gd name="T52" fmla="*/ 0 w 9"/>
                    <a:gd name="T53" fmla="*/ 3 h 6"/>
                    <a:gd name="T54" fmla="*/ 0 w 9"/>
                    <a:gd name="T55" fmla="*/ 2 h 6"/>
                    <a:gd name="T56" fmla="*/ 2 w 9"/>
                    <a:gd name="T57" fmla="*/ 0 h 6"/>
                    <a:gd name="T58" fmla="*/ 0 w 9"/>
                    <a:gd name="T59" fmla="*/ 0 h 6"/>
                    <a:gd name="T60" fmla="*/ 0 w 9"/>
                    <a:gd name="T61" fmla="*/ 2 h 6"/>
                    <a:gd name="T62" fmla="*/ 0 w 9"/>
                    <a:gd name="T63" fmla="*/ 2 h 6"/>
                    <a:gd name="T64" fmla="*/ 0 w 9"/>
                    <a:gd name="T65" fmla="*/ 3 h 6"/>
                    <a:gd name="T66" fmla="*/ 0 w 9"/>
                    <a:gd name="T67" fmla="*/ 3 h 6"/>
                    <a:gd name="T68" fmla="*/ 2 w 9"/>
                    <a:gd name="T69" fmla="*/ 3 h 6"/>
                    <a:gd name="T70" fmla="*/ 2 w 9"/>
                    <a:gd name="T71" fmla="*/ 4 h 6"/>
                    <a:gd name="T72" fmla="*/ 0 w 9"/>
                    <a:gd name="T73" fmla="*/ 4 h 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 h="6">
                      <a:moveTo>
                        <a:pt x="0" y="4"/>
                      </a:moveTo>
                      <a:lnTo>
                        <a:pt x="0" y="4"/>
                      </a:lnTo>
                      <a:lnTo>
                        <a:pt x="0" y="6"/>
                      </a:lnTo>
                      <a:lnTo>
                        <a:pt x="2" y="6"/>
                      </a:lnTo>
                      <a:lnTo>
                        <a:pt x="3" y="6"/>
                      </a:lnTo>
                      <a:lnTo>
                        <a:pt x="3" y="4"/>
                      </a:lnTo>
                      <a:lnTo>
                        <a:pt x="5" y="4"/>
                      </a:lnTo>
                      <a:lnTo>
                        <a:pt x="6" y="4"/>
                      </a:lnTo>
                      <a:lnTo>
                        <a:pt x="8" y="4"/>
                      </a:lnTo>
                      <a:lnTo>
                        <a:pt x="8" y="3"/>
                      </a:lnTo>
                      <a:lnTo>
                        <a:pt x="9" y="3"/>
                      </a:lnTo>
                      <a:lnTo>
                        <a:pt x="9" y="2"/>
                      </a:lnTo>
                      <a:lnTo>
                        <a:pt x="8" y="2"/>
                      </a:lnTo>
                      <a:lnTo>
                        <a:pt x="6" y="2"/>
                      </a:lnTo>
                      <a:lnTo>
                        <a:pt x="5" y="2"/>
                      </a:lnTo>
                      <a:lnTo>
                        <a:pt x="5" y="3"/>
                      </a:lnTo>
                      <a:lnTo>
                        <a:pt x="5" y="2"/>
                      </a:lnTo>
                      <a:lnTo>
                        <a:pt x="6" y="2"/>
                      </a:lnTo>
                      <a:lnTo>
                        <a:pt x="8" y="2"/>
                      </a:lnTo>
                      <a:lnTo>
                        <a:pt x="8" y="3"/>
                      </a:lnTo>
                      <a:lnTo>
                        <a:pt x="6" y="3"/>
                      </a:lnTo>
                      <a:lnTo>
                        <a:pt x="5" y="3"/>
                      </a:lnTo>
                      <a:lnTo>
                        <a:pt x="3" y="3"/>
                      </a:lnTo>
                      <a:lnTo>
                        <a:pt x="3" y="2"/>
                      </a:lnTo>
                      <a:lnTo>
                        <a:pt x="3" y="3"/>
                      </a:lnTo>
                      <a:lnTo>
                        <a:pt x="2" y="3"/>
                      </a:lnTo>
                      <a:lnTo>
                        <a:pt x="3" y="3"/>
                      </a:lnTo>
                      <a:lnTo>
                        <a:pt x="3" y="4"/>
                      </a:lnTo>
                      <a:lnTo>
                        <a:pt x="2" y="4"/>
                      </a:lnTo>
                      <a:lnTo>
                        <a:pt x="2" y="3"/>
                      </a:lnTo>
                      <a:lnTo>
                        <a:pt x="0" y="3"/>
                      </a:lnTo>
                      <a:lnTo>
                        <a:pt x="0" y="2"/>
                      </a:lnTo>
                      <a:lnTo>
                        <a:pt x="2" y="2"/>
                      </a:lnTo>
                      <a:lnTo>
                        <a:pt x="2" y="0"/>
                      </a:lnTo>
                      <a:lnTo>
                        <a:pt x="0" y="0"/>
                      </a:lnTo>
                      <a:lnTo>
                        <a:pt x="0" y="2"/>
                      </a:lnTo>
                      <a:lnTo>
                        <a:pt x="0" y="3"/>
                      </a:lnTo>
                      <a:lnTo>
                        <a:pt x="2" y="3"/>
                      </a:lnTo>
                      <a:lnTo>
                        <a:pt x="2" y="4"/>
                      </a:lnTo>
                      <a:lnTo>
                        <a:pt x="0" y="4"/>
                      </a:lnTo>
                      <a:close/>
                    </a:path>
                  </a:pathLst>
                </a:custGeom>
                <a:solidFill>
                  <a:srgbClr val="E5A575"/>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181" name="Freeform 273">
                  <a:extLst>
                    <a:ext uri="{FF2B5EF4-FFF2-40B4-BE49-F238E27FC236}">
                      <a16:creationId xmlns:a16="http://schemas.microsoft.com/office/drawing/2014/main" id="{0631E457-F1AC-439B-9D23-E3131A3B50F7}"/>
                    </a:ext>
                  </a:extLst>
                </p:cNvPr>
                <p:cNvSpPr>
                  <a:spLocks/>
                </p:cNvSpPr>
                <p:nvPr/>
              </p:nvSpPr>
              <p:spPr bwMode="auto">
                <a:xfrm>
                  <a:off x="1375" y="2944"/>
                  <a:ext cx="86" cy="155"/>
                </a:xfrm>
                <a:custGeom>
                  <a:avLst/>
                  <a:gdLst>
                    <a:gd name="T0" fmla="*/ 70 w 86"/>
                    <a:gd name="T1" fmla="*/ 37 h 155"/>
                    <a:gd name="T2" fmla="*/ 68 w 86"/>
                    <a:gd name="T3" fmla="*/ 34 h 155"/>
                    <a:gd name="T4" fmla="*/ 56 w 86"/>
                    <a:gd name="T5" fmla="*/ 29 h 155"/>
                    <a:gd name="T6" fmla="*/ 55 w 86"/>
                    <a:gd name="T7" fmla="*/ 30 h 155"/>
                    <a:gd name="T8" fmla="*/ 43 w 86"/>
                    <a:gd name="T9" fmla="*/ 25 h 155"/>
                    <a:gd name="T10" fmla="*/ 38 w 86"/>
                    <a:gd name="T11" fmla="*/ 22 h 155"/>
                    <a:gd name="T12" fmla="*/ 19 w 86"/>
                    <a:gd name="T13" fmla="*/ 7 h 155"/>
                    <a:gd name="T14" fmla="*/ 8 w 86"/>
                    <a:gd name="T15" fmla="*/ 1 h 155"/>
                    <a:gd name="T16" fmla="*/ 0 w 86"/>
                    <a:gd name="T17" fmla="*/ 8 h 155"/>
                    <a:gd name="T18" fmla="*/ 20 w 86"/>
                    <a:gd name="T19" fmla="*/ 30 h 155"/>
                    <a:gd name="T20" fmla="*/ 29 w 86"/>
                    <a:gd name="T21" fmla="*/ 37 h 155"/>
                    <a:gd name="T22" fmla="*/ 29 w 86"/>
                    <a:gd name="T23" fmla="*/ 38 h 155"/>
                    <a:gd name="T24" fmla="*/ 29 w 86"/>
                    <a:gd name="T25" fmla="*/ 42 h 155"/>
                    <a:gd name="T26" fmla="*/ 19 w 86"/>
                    <a:gd name="T27" fmla="*/ 64 h 155"/>
                    <a:gd name="T28" fmla="*/ 13 w 86"/>
                    <a:gd name="T29" fmla="*/ 70 h 155"/>
                    <a:gd name="T30" fmla="*/ 2 w 86"/>
                    <a:gd name="T31" fmla="*/ 80 h 155"/>
                    <a:gd name="T32" fmla="*/ 13 w 86"/>
                    <a:gd name="T33" fmla="*/ 89 h 155"/>
                    <a:gd name="T34" fmla="*/ 2 w 86"/>
                    <a:gd name="T35" fmla="*/ 116 h 155"/>
                    <a:gd name="T36" fmla="*/ 10 w 86"/>
                    <a:gd name="T37" fmla="*/ 140 h 155"/>
                    <a:gd name="T38" fmla="*/ 10 w 86"/>
                    <a:gd name="T39" fmla="*/ 144 h 155"/>
                    <a:gd name="T40" fmla="*/ 13 w 86"/>
                    <a:gd name="T41" fmla="*/ 155 h 155"/>
                    <a:gd name="T42" fmla="*/ 16 w 86"/>
                    <a:gd name="T43" fmla="*/ 155 h 155"/>
                    <a:gd name="T44" fmla="*/ 29 w 86"/>
                    <a:gd name="T45" fmla="*/ 154 h 155"/>
                    <a:gd name="T46" fmla="*/ 29 w 86"/>
                    <a:gd name="T47" fmla="*/ 151 h 155"/>
                    <a:gd name="T48" fmla="*/ 22 w 86"/>
                    <a:gd name="T49" fmla="*/ 121 h 155"/>
                    <a:gd name="T50" fmla="*/ 28 w 86"/>
                    <a:gd name="T51" fmla="*/ 106 h 155"/>
                    <a:gd name="T52" fmla="*/ 32 w 86"/>
                    <a:gd name="T53" fmla="*/ 114 h 155"/>
                    <a:gd name="T54" fmla="*/ 35 w 86"/>
                    <a:gd name="T55" fmla="*/ 120 h 155"/>
                    <a:gd name="T56" fmla="*/ 38 w 86"/>
                    <a:gd name="T57" fmla="*/ 128 h 155"/>
                    <a:gd name="T58" fmla="*/ 46 w 86"/>
                    <a:gd name="T59" fmla="*/ 154 h 155"/>
                    <a:gd name="T60" fmla="*/ 64 w 86"/>
                    <a:gd name="T61" fmla="*/ 155 h 155"/>
                    <a:gd name="T62" fmla="*/ 59 w 86"/>
                    <a:gd name="T63" fmla="*/ 133 h 155"/>
                    <a:gd name="T64" fmla="*/ 59 w 86"/>
                    <a:gd name="T65" fmla="*/ 128 h 155"/>
                    <a:gd name="T66" fmla="*/ 59 w 86"/>
                    <a:gd name="T67" fmla="*/ 125 h 155"/>
                    <a:gd name="T68" fmla="*/ 58 w 86"/>
                    <a:gd name="T69" fmla="*/ 105 h 155"/>
                    <a:gd name="T70" fmla="*/ 62 w 86"/>
                    <a:gd name="T71" fmla="*/ 98 h 155"/>
                    <a:gd name="T72" fmla="*/ 62 w 86"/>
                    <a:gd name="T73" fmla="*/ 84 h 155"/>
                    <a:gd name="T74" fmla="*/ 64 w 86"/>
                    <a:gd name="T75" fmla="*/ 83 h 155"/>
                    <a:gd name="T76" fmla="*/ 71 w 86"/>
                    <a:gd name="T77" fmla="*/ 72 h 155"/>
                    <a:gd name="T78" fmla="*/ 71 w 86"/>
                    <a:gd name="T79" fmla="*/ 91 h 155"/>
                    <a:gd name="T80" fmla="*/ 74 w 86"/>
                    <a:gd name="T81" fmla="*/ 114 h 155"/>
                    <a:gd name="T82" fmla="*/ 82 w 86"/>
                    <a:gd name="T83" fmla="*/ 110 h 155"/>
                    <a:gd name="T84" fmla="*/ 85 w 86"/>
                    <a:gd name="T85" fmla="*/ 110 h 155"/>
                    <a:gd name="T86" fmla="*/ 85 w 86"/>
                    <a:gd name="T87" fmla="*/ 90 h 155"/>
                    <a:gd name="T88" fmla="*/ 86 w 86"/>
                    <a:gd name="T89" fmla="*/ 53 h 155"/>
                    <a:gd name="T90" fmla="*/ 83 w 86"/>
                    <a:gd name="T91" fmla="*/ 48 h 15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86" h="155">
                      <a:moveTo>
                        <a:pt x="70" y="40"/>
                      </a:moveTo>
                      <a:lnTo>
                        <a:pt x="70" y="38"/>
                      </a:lnTo>
                      <a:lnTo>
                        <a:pt x="70" y="37"/>
                      </a:lnTo>
                      <a:lnTo>
                        <a:pt x="70" y="35"/>
                      </a:lnTo>
                      <a:lnTo>
                        <a:pt x="68" y="34"/>
                      </a:lnTo>
                      <a:lnTo>
                        <a:pt x="62" y="30"/>
                      </a:lnTo>
                      <a:lnTo>
                        <a:pt x="59" y="30"/>
                      </a:lnTo>
                      <a:lnTo>
                        <a:pt x="56" y="29"/>
                      </a:lnTo>
                      <a:lnTo>
                        <a:pt x="55" y="29"/>
                      </a:lnTo>
                      <a:lnTo>
                        <a:pt x="55" y="30"/>
                      </a:lnTo>
                      <a:lnTo>
                        <a:pt x="46" y="25"/>
                      </a:lnTo>
                      <a:lnTo>
                        <a:pt x="44" y="23"/>
                      </a:lnTo>
                      <a:lnTo>
                        <a:pt x="43" y="25"/>
                      </a:lnTo>
                      <a:lnTo>
                        <a:pt x="41" y="25"/>
                      </a:lnTo>
                      <a:lnTo>
                        <a:pt x="38" y="22"/>
                      </a:lnTo>
                      <a:lnTo>
                        <a:pt x="31" y="18"/>
                      </a:lnTo>
                      <a:lnTo>
                        <a:pt x="25" y="14"/>
                      </a:lnTo>
                      <a:lnTo>
                        <a:pt x="19" y="7"/>
                      </a:lnTo>
                      <a:lnTo>
                        <a:pt x="11" y="1"/>
                      </a:lnTo>
                      <a:lnTo>
                        <a:pt x="11" y="0"/>
                      </a:lnTo>
                      <a:lnTo>
                        <a:pt x="8" y="1"/>
                      </a:lnTo>
                      <a:lnTo>
                        <a:pt x="0" y="7"/>
                      </a:lnTo>
                      <a:lnTo>
                        <a:pt x="0" y="8"/>
                      </a:lnTo>
                      <a:lnTo>
                        <a:pt x="0" y="10"/>
                      </a:lnTo>
                      <a:lnTo>
                        <a:pt x="10" y="18"/>
                      </a:lnTo>
                      <a:lnTo>
                        <a:pt x="20" y="30"/>
                      </a:lnTo>
                      <a:lnTo>
                        <a:pt x="25" y="34"/>
                      </a:lnTo>
                      <a:lnTo>
                        <a:pt x="29" y="35"/>
                      </a:lnTo>
                      <a:lnTo>
                        <a:pt x="29" y="37"/>
                      </a:lnTo>
                      <a:lnTo>
                        <a:pt x="29" y="38"/>
                      </a:lnTo>
                      <a:lnTo>
                        <a:pt x="29" y="40"/>
                      </a:lnTo>
                      <a:lnTo>
                        <a:pt x="29" y="42"/>
                      </a:lnTo>
                      <a:lnTo>
                        <a:pt x="29" y="44"/>
                      </a:lnTo>
                      <a:lnTo>
                        <a:pt x="23" y="57"/>
                      </a:lnTo>
                      <a:lnTo>
                        <a:pt x="19" y="64"/>
                      </a:lnTo>
                      <a:lnTo>
                        <a:pt x="14" y="68"/>
                      </a:lnTo>
                      <a:lnTo>
                        <a:pt x="13" y="68"/>
                      </a:lnTo>
                      <a:lnTo>
                        <a:pt x="13" y="70"/>
                      </a:lnTo>
                      <a:lnTo>
                        <a:pt x="10" y="74"/>
                      </a:lnTo>
                      <a:lnTo>
                        <a:pt x="2" y="80"/>
                      </a:lnTo>
                      <a:lnTo>
                        <a:pt x="0" y="83"/>
                      </a:lnTo>
                      <a:lnTo>
                        <a:pt x="11" y="87"/>
                      </a:lnTo>
                      <a:lnTo>
                        <a:pt x="13" y="89"/>
                      </a:lnTo>
                      <a:lnTo>
                        <a:pt x="13" y="90"/>
                      </a:lnTo>
                      <a:lnTo>
                        <a:pt x="5" y="109"/>
                      </a:lnTo>
                      <a:lnTo>
                        <a:pt x="2" y="116"/>
                      </a:lnTo>
                      <a:lnTo>
                        <a:pt x="3" y="121"/>
                      </a:lnTo>
                      <a:lnTo>
                        <a:pt x="5" y="123"/>
                      </a:lnTo>
                      <a:lnTo>
                        <a:pt x="10" y="140"/>
                      </a:lnTo>
                      <a:lnTo>
                        <a:pt x="10" y="142"/>
                      </a:lnTo>
                      <a:lnTo>
                        <a:pt x="10" y="143"/>
                      </a:lnTo>
                      <a:lnTo>
                        <a:pt x="10" y="144"/>
                      </a:lnTo>
                      <a:lnTo>
                        <a:pt x="11" y="147"/>
                      </a:lnTo>
                      <a:lnTo>
                        <a:pt x="13" y="155"/>
                      </a:lnTo>
                      <a:lnTo>
                        <a:pt x="14" y="155"/>
                      </a:lnTo>
                      <a:lnTo>
                        <a:pt x="16" y="155"/>
                      </a:lnTo>
                      <a:lnTo>
                        <a:pt x="17" y="155"/>
                      </a:lnTo>
                      <a:lnTo>
                        <a:pt x="29" y="154"/>
                      </a:lnTo>
                      <a:lnTo>
                        <a:pt x="31" y="153"/>
                      </a:lnTo>
                      <a:lnTo>
                        <a:pt x="29" y="151"/>
                      </a:lnTo>
                      <a:lnTo>
                        <a:pt x="23" y="121"/>
                      </a:lnTo>
                      <a:lnTo>
                        <a:pt x="22" y="121"/>
                      </a:lnTo>
                      <a:lnTo>
                        <a:pt x="23" y="116"/>
                      </a:lnTo>
                      <a:lnTo>
                        <a:pt x="22" y="116"/>
                      </a:lnTo>
                      <a:lnTo>
                        <a:pt x="28" y="106"/>
                      </a:lnTo>
                      <a:lnTo>
                        <a:pt x="28" y="105"/>
                      </a:lnTo>
                      <a:lnTo>
                        <a:pt x="32" y="114"/>
                      </a:lnTo>
                      <a:lnTo>
                        <a:pt x="34" y="114"/>
                      </a:lnTo>
                      <a:lnTo>
                        <a:pt x="35" y="118"/>
                      </a:lnTo>
                      <a:lnTo>
                        <a:pt x="35" y="120"/>
                      </a:lnTo>
                      <a:lnTo>
                        <a:pt x="37" y="127"/>
                      </a:lnTo>
                      <a:lnTo>
                        <a:pt x="38" y="128"/>
                      </a:lnTo>
                      <a:lnTo>
                        <a:pt x="41" y="138"/>
                      </a:lnTo>
                      <a:lnTo>
                        <a:pt x="43" y="138"/>
                      </a:lnTo>
                      <a:lnTo>
                        <a:pt x="46" y="154"/>
                      </a:lnTo>
                      <a:lnTo>
                        <a:pt x="46" y="155"/>
                      </a:lnTo>
                      <a:lnTo>
                        <a:pt x="64" y="155"/>
                      </a:lnTo>
                      <a:lnTo>
                        <a:pt x="61" y="143"/>
                      </a:lnTo>
                      <a:lnTo>
                        <a:pt x="61" y="139"/>
                      </a:lnTo>
                      <a:lnTo>
                        <a:pt x="59" y="133"/>
                      </a:lnTo>
                      <a:lnTo>
                        <a:pt x="59" y="132"/>
                      </a:lnTo>
                      <a:lnTo>
                        <a:pt x="59" y="128"/>
                      </a:lnTo>
                      <a:lnTo>
                        <a:pt x="59" y="127"/>
                      </a:lnTo>
                      <a:lnTo>
                        <a:pt x="59" y="125"/>
                      </a:lnTo>
                      <a:lnTo>
                        <a:pt x="58" y="120"/>
                      </a:lnTo>
                      <a:lnTo>
                        <a:pt x="58" y="106"/>
                      </a:lnTo>
                      <a:lnTo>
                        <a:pt x="58" y="105"/>
                      </a:lnTo>
                      <a:lnTo>
                        <a:pt x="61" y="106"/>
                      </a:lnTo>
                      <a:lnTo>
                        <a:pt x="62" y="105"/>
                      </a:lnTo>
                      <a:lnTo>
                        <a:pt x="62" y="98"/>
                      </a:lnTo>
                      <a:lnTo>
                        <a:pt x="62" y="89"/>
                      </a:lnTo>
                      <a:lnTo>
                        <a:pt x="62" y="84"/>
                      </a:lnTo>
                      <a:lnTo>
                        <a:pt x="64" y="83"/>
                      </a:lnTo>
                      <a:lnTo>
                        <a:pt x="64" y="80"/>
                      </a:lnTo>
                      <a:lnTo>
                        <a:pt x="71" y="74"/>
                      </a:lnTo>
                      <a:lnTo>
                        <a:pt x="71" y="72"/>
                      </a:lnTo>
                      <a:lnTo>
                        <a:pt x="71" y="74"/>
                      </a:lnTo>
                      <a:lnTo>
                        <a:pt x="71" y="91"/>
                      </a:lnTo>
                      <a:lnTo>
                        <a:pt x="73" y="99"/>
                      </a:lnTo>
                      <a:lnTo>
                        <a:pt x="74" y="113"/>
                      </a:lnTo>
                      <a:lnTo>
                        <a:pt x="74" y="114"/>
                      </a:lnTo>
                      <a:lnTo>
                        <a:pt x="77" y="113"/>
                      </a:lnTo>
                      <a:lnTo>
                        <a:pt x="82" y="110"/>
                      </a:lnTo>
                      <a:lnTo>
                        <a:pt x="83" y="112"/>
                      </a:lnTo>
                      <a:lnTo>
                        <a:pt x="85" y="112"/>
                      </a:lnTo>
                      <a:lnTo>
                        <a:pt x="85" y="110"/>
                      </a:lnTo>
                      <a:lnTo>
                        <a:pt x="85" y="91"/>
                      </a:lnTo>
                      <a:lnTo>
                        <a:pt x="85" y="90"/>
                      </a:lnTo>
                      <a:lnTo>
                        <a:pt x="86" y="89"/>
                      </a:lnTo>
                      <a:lnTo>
                        <a:pt x="86" y="53"/>
                      </a:lnTo>
                      <a:lnTo>
                        <a:pt x="86" y="52"/>
                      </a:lnTo>
                      <a:lnTo>
                        <a:pt x="83" y="48"/>
                      </a:lnTo>
                      <a:lnTo>
                        <a:pt x="76" y="44"/>
                      </a:lnTo>
                      <a:lnTo>
                        <a:pt x="70" y="40"/>
                      </a:lnTo>
                      <a:close/>
                    </a:path>
                  </a:pathLst>
                </a:custGeom>
                <a:solidFill>
                  <a:srgbClr val="4040FF"/>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182" name="Freeform 274">
                  <a:extLst>
                    <a:ext uri="{FF2B5EF4-FFF2-40B4-BE49-F238E27FC236}">
                      <a16:creationId xmlns:a16="http://schemas.microsoft.com/office/drawing/2014/main" id="{9EAA169C-B9E6-42BE-96C1-A843690F8216}"/>
                    </a:ext>
                  </a:extLst>
                </p:cNvPr>
                <p:cNvSpPr>
                  <a:spLocks/>
                </p:cNvSpPr>
                <p:nvPr/>
              </p:nvSpPr>
              <p:spPr bwMode="auto">
                <a:xfrm>
                  <a:off x="1446" y="2981"/>
                  <a:ext cx="1" cy="3"/>
                </a:xfrm>
                <a:custGeom>
                  <a:avLst/>
                  <a:gdLst>
                    <a:gd name="T0" fmla="*/ 0 w 1"/>
                    <a:gd name="T1" fmla="*/ 0 h 3"/>
                    <a:gd name="T2" fmla="*/ 0 w 1"/>
                    <a:gd name="T3" fmla="*/ 0 h 3"/>
                    <a:gd name="T4" fmla="*/ 0 w 1"/>
                    <a:gd name="T5" fmla="*/ 0 h 3"/>
                    <a:gd name="T6" fmla="*/ 0 w 1"/>
                    <a:gd name="T7" fmla="*/ 1 h 3"/>
                    <a:gd name="T8" fmla="*/ 0 w 1"/>
                    <a:gd name="T9" fmla="*/ 1 h 3"/>
                    <a:gd name="T10" fmla="*/ 0 w 1"/>
                    <a:gd name="T11" fmla="*/ 3 h 3"/>
                    <a:gd name="T12" fmla="*/ 0 w 1"/>
                    <a:gd name="T13" fmla="*/ 3 h 3"/>
                    <a:gd name="T14" fmla="*/ 0 w 1"/>
                    <a:gd name="T15" fmla="*/ 3 h 3"/>
                    <a:gd name="T16" fmla="*/ 0 w 1"/>
                    <a:gd name="T17" fmla="*/ 1 h 3"/>
                    <a:gd name="T18" fmla="*/ 0 w 1"/>
                    <a:gd name="T19" fmla="*/ 1 h 3"/>
                    <a:gd name="T20" fmla="*/ 0 w 1"/>
                    <a:gd name="T21" fmla="*/ 0 h 3"/>
                    <a:gd name="T22" fmla="*/ 0 w 1"/>
                    <a:gd name="T23" fmla="*/ 0 h 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 h="3">
                      <a:moveTo>
                        <a:pt x="0" y="0"/>
                      </a:moveTo>
                      <a:lnTo>
                        <a:pt x="0" y="0"/>
                      </a:lnTo>
                      <a:lnTo>
                        <a:pt x="0" y="1"/>
                      </a:lnTo>
                      <a:lnTo>
                        <a:pt x="0" y="3"/>
                      </a:lnTo>
                      <a:lnTo>
                        <a:pt x="0" y="1"/>
                      </a:lnTo>
                      <a:lnTo>
                        <a:pt x="0"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183" name="Freeform 275">
                  <a:extLst>
                    <a:ext uri="{FF2B5EF4-FFF2-40B4-BE49-F238E27FC236}">
                      <a16:creationId xmlns:a16="http://schemas.microsoft.com/office/drawing/2014/main" id="{395DE6C7-8B3F-47A9-B11E-7B01B9AE7B67}"/>
                    </a:ext>
                  </a:extLst>
                </p:cNvPr>
                <p:cNvSpPr>
                  <a:spLocks/>
                </p:cNvSpPr>
                <p:nvPr/>
              </p:nvSpPr>
              <p:spPr bwMode="auto">
                <a:xfrm>
                  <a:off x="1431" y="2974"/>
                  <a:ext cx="14" cy="7"/>
                </a:xfrm>
                <a:custGeom>
                  <a:avLst/>
                  <a:gdLst>
                    <a:gd name="T0" fmla="*/ 0 w 14"/>
                    <a:gd name="T1" fmla="*/ 0 h 7"/>
                    <a:gd name="T2" fmla="*/ 0 w 14"/>
                    <a:gd name="T3" fmla="*/ 0 h 7"/>
                    <a:gd name="T4" fmla="*/ 0 w 14"/>
                    <a:gd name="T5" fmla="*/ 0 h 7"/>
                    <a:gd name="T6" fmla="*/ 2 w 14"/>
                    <a:gd name="T7" fmla="*/ 0 h 7"/>
                    <a:gd name="T8" fmla="*/ 3 w 14"/>
                    <a:gd name="T9" fmla="*/ 0 h 7"/>
                    <a:gd name="T10" fmla="*/ 5 w 14"/>
                    <a:gd name="T11" fmla="*/ 0 h 7"/>
                    <a:gd name="T12" fmla="*/ 5 w 14"/>
                    <a:gd name="T13" fmla="*/ 0 h 7"/>
                    <a:gd name="T14" fmla="*/ 6 w 14"/>
                    <a:gd name="T15" fmla="*/ 0 h 7"/>
                    <a:gd name="T16" fmla="*/ 8 w 14"/>
                    <a:gd name="T17" fmla="*/ 1 h 7"/>
                    <a:gd name="T18" fmla="*/ 8 w 14"/>
                    <a:gd name="T19" fmla="*/ 1 h 7"/>
                    <a:gd name="T20" fmla="*/ 9 w 14"/>
                    <a:gd name="T21" fmla="*/ 1 h 7"/>
                    <a:gd name="T22" fmla="*/ 9 w 14"/>
                    <a:gd name="T23" fmla="*/ 3 h 7"/>
                    <a:gd name="T24" fmla="*/ 11 w 14"/>
                    <a:gd name="T25" fmla="*/ 3 h 7"/>
                    <a:gd name="T26" fmla="*/ 11 w 14"/>
                    <a:gd name="T27" fmla="*/ 4 h 7"/>
                    <a:gd name="T28" fmla="*/ 12 w 14"/>
                    <a:gd name="T29" fmla="*/ 4 h 7"/>
                    <a:gd name="T30" fmla="*/ 12 w 14"/>
                    <a:gd name="T31" fmla="*/ 5 h 7"/>
                    <a:gd name="T32" fmla="*/ 14 w 14"/>
                    <a:gd name="T33" fmla="*/ 5 h 7"/>
                    <a:gd name="T34" fmla="*/ 14 w 14"/>
                    <a:gd name="T35" fmla="*/ 7 h 7"/>
                    <a:gd name="T36" fmla="*/ 14 w 14"/>
                    <a:gd name="T37" fmla="*/ 5 h 7"/>
                    <a:gd name="T38" fmla="*/ 12 w 14"/>
                    <a:gd name="T39" fmla="*/ 5 h 7"/>
                    <a:gd name="T40" fmla="*/ 12 w 14"/>
                    <a:gd name="T41" fmla="*/ 4 h 7"/>
                    <a:gd name="T42" fmla="*/ 11 w 14"/>
                    <a:gd name="T43" fmla="*/ 4 h 7"/>
                    <a:gd name="T44" fmla="*/ 11 w 14"/>
                    <a:gd name="T45" fmla="*/ 3 h 7"/>
                    <a:gd name="T46" fmla="*/ 9 w 14"/>
                    <a:gd name="T47" fmla="*/ 3 h 7"/>
                    <a:gd name="T48" fmla="*/ 9 w 14"/>
                    <a:gd name="T49" fmla="*/ 3 h 7"/>
                    <a:gd name="T50" fmla="*/ 8 w 14"/>
                    <a:gd name="T51" fmla="*/ 1 h 7"/>
                    <a:gd name="T52" fmla="*/ 8 w 14"/>
                    <a:gd name="T53" fmla="*/ 1 h 7"/>
                    <a:gd name="T54" fmla="*/ 6 w 14"/>
                    <a:gd name="T55" fmla="*/ 1 h 7"/>
                    <a:gd name="T56" fmla="*/ 5 w 14"/>
                    <a:gd name="T57" fmla="*/ 0 h 7"/>
                    <a:gd name="T58" fmla="*/ 5 w 14"/>
                    <a:gd name="T59" fmla="*/ 0 h 7"/>
                    <a:gd name="T60" fmla="*/ 3 w 14"/>
                    <a:gd name="T61" fmla="*/ 0 h 7"/>
                    <a:gd name="T62" fmla="*/ 2 w 14"/>
                    <a:gd name="T63" fmla="*/ 0 h 7"/>
                    <a:gd name="T64" fmla="*/ 0 w 14"/>
                    <a:gd name="T65" fmla="*/ 0 h 7"/>
                    <a:gd name="T66" fmla="*/ 0 w 14"/>
                    <a:gd name="T67" fmla="*/ 0 h 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4" h="7">
                      <a:moveTo>
                        <a:pt x="0" y="0"/>
                      </a:moveTo>
                      <a:lnTo>
                        <a:pt x="0" y="0"/>
                      </a:lnTo>
                      <a:lnTo>
                        <a:pt x="2" y="0"/>
                      </a:lnTo>
                      <a:lnTo>
                        <a:pt x="3" y="0"/>
                      </a:lnTo>
                      <a:lnTo>
                        <a:pt x="5" y="0"/>
                      </a:lnTo>
                      <a:lnTo>
                        <a:pt x="6" y="0"/>
                      </a:lnTo>
                      <a:lnTo>
                        <a:pt x="8" y="1"/>
                      </a:lnTo>
                      <a:lnTo>
                        <a:pt x="9" y="1"/>
                      </a:lnTo>
                      <a:lnTo>
                        <a:pt x="9" y="3"/>
                      </a:lnTo>
                      <a:lnTo>
                        <a:pt x="11" y="3"/>
                      </a:lnTo>
                      <a:lnTo>
                        <a:pt x="11" y="4"/>
                      </a:lnTo>
                      <a:lnTo>
                        <a:pt x="12" y="4"/>
                      </a:lnTo>
                      <a:lnTo>
                        <a:pt x="12" y="5"/>
                      </a:lnTo>
                      <a:lnTo>
                        <a:pt x="14" y="5"/>
                      </a:lnTo>
                      <a:lnTo>
                        <a:pt x="14" y="7"/>
                      </a:lnTo>
                      <a:lnTo>
                        <a:pt x="14" y="5"/>
                      </a:lnTo>
                      <a:lnTo>
                        <a:pt x="12" y="5"/>
                      </a:lnTo>
                      <a:lnTo>
                        <a:pt x="12" y="4"/>
                      </a:lnTo>
                      <a:lnTo>
                        <a:pt x="11" y="4"/>
                      </a:lnTo>
                      <a:lnTo>
                        <a:pt x="11" y="3"/>
                      </a:lnTo>
                      <a:lnTo>
                        <a:pt x="9" y="3"/>
                      </a:lnTo>
                      <a:lnTo>
                        <a:pt x="8" y="1"/>
                      </a:lnTo>
                      <a:lnTo>
                        <a:pt x="6" y="1"/>
                      </a:lnTo>
                      <a:lnTo>
                        <a:pt x="5" y="0"/>
                      </a:lnTo>
                      <a:lnTo>
                        <a:pt x="3" y="0"/>
                      </a:lnTo>
                      <a:lnTo>
                        <a:pt x="2" y="0"/>
                      </a:lnTo>
                      <a:lnTo>
                        <a:pt x="0"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184" name="Freeform 276">
                  <a:extLst>
                    <a:ext uri="{FF2B5EF4-FFF2-40B4-BE49-F238E27FC236}">
                      <a16:creationId xmlns:a16="http://schemas.microsoft.com/office/drawing/2014/main" id="{A0DF6425-1EF2-4C27-8637-EC8733C06EBA}"/>
                    </a:ext>
                  </a:extLst>
                </p:cNvPr>
                <p:cNvSpPr>
                  <a:spLocks/>
                </p:cNvSpPr>
                <p:nvPr/>
              </p:nvSpPr>
              <p:spPr bwMode="auto">
                <a:xfrm>
                  <a:off x="1428" y="2974"/>
                  <a:ext cx="2" cy="1"/>
                </a:xfrm>
                <a:custGeom>
                  <a:avLst/>
                  <a:gdLst>
                    <a:gd name="T0" fmla="*/ 0 w 2"/>
                    <a:gd name="T1" fmla="*/ 0 h 1"/>
                    <a:gd name="T2" fmla="*/ 0 w 2"/>
                    <a:gd name="T3" fmla="*/ 0 h 1"/>
                    <a:gd name="T4" fmla="*/ 0 w 2"/>
                    <a:gd name="T5" fmla="*/ 0 h 1"/>
                    <a:gd name="T6" fmla="*/ 0 w 2"/>
                    <a:gd name="T7" fmla="*/ 0 h 1"/>
                    <a:gd name="T8" fmla="*/ 2 w 2"/>
                    <a:gd name="T9" fmla="*/ 0 h 1"/>
                    <a:gd name="T10" fmla="*/ 2 w 2"/>
                    <a:gd name="T11" fmla="*/ 0 h 1"/>
                    <a:gd name="T12" fmla="*/ 2 w 2"/>
                    <a:gd name="T13" fmla="*/ 0 h 1"/>
                    <a:gd name="T14" fmla="*/ 0 w 2"/>
                    <a:gd name="T15" fmla="*/ 0 h 1"/>
                    <a:gd name="T16" fmla="*/ 0 w 2"/>
                    <a:gd name="T17" fmla="*/ 0 h 1"/>
                    <a:gd name="T18" fmla="*/ 0 w 2"/>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 h="1">
                      <a:moveTo>
                        <a:pt x="0" y="0"/>
                      </a:moveTo>
                      <a:lnTo>
                        <a:pt x="0" y="0"/>
                      </a:lnTo>
                      <a:lnTo>
                        <a:pt x="2" y="0"/>
                      </a:lnTo>
                      <a:lnTo>
                        <a:pt x="0"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185" name="Freeform 277">
                  <a:extLst>
                    <a:ext uri="{FF2B5EF4-FFF2-40B4-BE49-F238E27FC236}">
                      <a16:creationId xmlns:a16="http://schemas.microsoft.com/office/drawing/2014/main" id="{DB5E1DBB-B1C3-423F-8534-40F78A21BED7}"/>
                    </a:ext>
                  </a:extLst>
                </p:cNvPr>
                <p:cNvSpPr>
                  <a:spLocks/>
                </p:cNvSpPr>
                <p:nvPr/>
              </p:nvSpPr>
              <p:spPr bwMode="auto">
                <a:xfrm>
                  <a:off x="1421" y="2969"/>
                  <a:ext cx="6" cy="4"/>
                </a:xfrm>
                <a:custGeom>
                  <a:avLst/>
                  <a:gdLst>
                    <a:gd name="T0" fmla="*/ 0 w 6"/>
                    <a:gd name="T1" fmla="*/ 0 h 4"/>
                    <a:gd name="T2" fmla="*/ 0 w 6"/>
                    <a:gd name="T3" fmla="*/ 0 h 4"/>
                    <a:gd name="T4" fmla="*/ 0 w 6"/>
                    <a:gd name="T5" fmla="*/ 0 h 4"/>
                    <a:gd name="T6" fmla="*/ 0 w 6"/>
                    <a:gd name="T7" fmla="*/ 0 h 4"/>
                    <a:gd name="T8" fmla="*/ 0 w 6"/>
                    <a:gd name="T9" fmla="*/ 0 h 4"/>
                    <a:gd name="T10" fmla="*/ 1 w 6"/>
                    <a:gd name="T11" fmla="*/ 0 h 4"/>
                    <a:gd name="T12" fmla="*/ 1 w 6"/>
                    <a:gd name="T13" fmla="*/ 0 h 4"/>
                    <a:gd name="T14" fmla="*/ 1 w 6"/>
                    <a:gd name="T15" fmla="*/ 1 h 4"/>
                    <a:gd name="T16" fmla="*/ 3 w 6"/>
                    <a:gd name="T17" fmla="*/ 1 h 4"/>
                    <a:gd name="T18" fmla="*/ 3 w 6"/>
                    <a:gd name="T19" fmla="*/ 2 h 4"/>
                    <a:gd name="T20" fmla="*/ 4 w 6"/>
                    <a:gd name="T21" fmla="*/ 2 h 4"/>
                    <a:gd name="T22" fmla="*/ 4 w 6"/>
                    <a:gd name="T23" fmla="*/ 4 h 4"/>
                    <a:gd name="T24" fmla="*/ 6 w 6"/>
                    <a:gd name="T25" fmla="*/ 4 h 4"/>
                    <a:gd name="T26" fmla="*/ 6 w 6"/>
                    <a:gd name="T27" fmla="*/ 4 h 4"/>
                    <a:gd name="T28" fmla="*/ 6 w 6"/>
                    <a:gd name="T29" fmla="*/ 4 h 4"/>
                    <a:gd name="T30" fmla="*/ 4 w 6"/>
                    <a:gd name="T31" fmla="*/ 4 h 4"/>
                    <a:gd name="T32" fmla="*/ 4 w 6"/>
                    <a:gd name="T33" fmla="*/ 2 h 4"/>
                    <a:gd name="T34" fmla="*/ 3 w 6"/>
                    <a:gd name="T35" fmla="*/ 2 h 4"/>
                    <a:gd name="T36" fmla="*/ 3 w 6"/>
                    <a:gd name="T37" fmla="*/ 2 h 4"/>
                    <a:gd name="T38" fmla="*/ 3 w 6"/>
                    <a:gd name="T39" fmla="*/ 2 h 4"/>
                    <a:gd name="T40" fmla="*/ 3 w 6"/>
                    <a:gd name="T41" fmla="*/ 1 h 4"/>
                    <a:gd name="T42" fmla="*/ 1 w 6"/>
                    <a:gd name="T43" fmla="*/ 1 h 4"/>
                    <a:gd name="T44" fmla="*/ 1 w 6"/>
                    <a:gd name="T45" fmla="*/ 1 h 4"/>
                    <a:gd name="T46" fmla="*/ 1 w 6"/>
                    <a:gd name="T47" fmla="*/ 0 h 4"/>
                    <a:gd name="T48" fmla="*/ 0 w 6"/>
                    <a:gd name="T49" fmla="*/ 0 h 4"/>
                    <a:gd name="T50" fmla="*/ 0 w 6"/>
                    <a:gd name="T51" fmla="*/ 0 h 4"/>
                    <a:gd name="T52" fmla="*/ 0 w 6"/>
                    <a:gd name="T53" fmla="*/ 0 h 4"/>
                    <a:gd name="T54" fmla="*/ 0 w 6"/>
                    <a:gd name="T55" fmla="*/ 0 h 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 h="4">
                      <a:moveTo>
                        <a:pt x="0" y="0"/>
                      </a:moveTo>
                      <a:lnTo>
                        <a:pt x="0" y="0"/>
                      </a:lnTo>
                      <a:lnTo>
                        <a:pt x="1" y="0"/>
                      </a:lnTo>
                      <a:lnTo>
                        <a:pt x="1" y="1"/>
                      </a:lnTo>
                      <a:lnTo>
                        <a:pt x="3" y="1"/>
                      </a:lnTo>
                      <a:lnTo>
                        <a:pt x="3" y="2"/>
                      </a:lnTo>
                      <a:lnTo>
                        <a:pt x="4" y="2"/>
                      </a:lnTo>
                      <a:lnTo>
                        <a:pt x="4" y="4"/>
                      </a:lnTo>
                      <a:lnTo>
                        <a:pt x="6" y="4"/>
                      </a:lnTo>
                      <a:lnTo>
                        <a:pt x="4" y="4"/>
                      </a:lnTo>
                      <a:lnTo>
                        <a:pt x="4" y="2"/>
                      </a:lnTo>
                      <a:lnTo>
                        <a:pt x="3" y="2"/>
                      </a:lnTo>
                      <a:lnTo>
                        <a:pt x="3" y="1"/>
                      </a:lnTo>
                      <a:lnTo>
                        <a:pt x="1" y="1"/>
                      </a:lnTo>
                      <a:lnTo>
                        <a:pt x="1" y="0"/>
                      </a:lnTo>
                      <a:lnTo>
                        <a:pt x="0"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186" name="Freeform 278">
                  <a:extLst>
                    <a:ext uri="{FF2B5EF4-FFF2-40B4-BE49-F238E27FC236}">
                      <a16:creationId xmlns:a16="http://schemas.microsoft.com/office/drawing/2014/main" id="{635F27E5-6E12-498D-8BEA-FD10C2B60EB1}"/>
                    </a:ext>
                  </a:extLst>
                </p:cNvPr>
                <p:cNvSpPr>
                  <a:spLocks/>
                </p:cNvSpPr>
                <p:nvPr/>
              </p:nvSpPr>
              <p:spPr bwMode="auto">
                <a:xfrm>
                  <a:off x="1418" y="296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1 w 1"/>
                    <a:gd name="T11" fmla="*/ 0 h 1"/>
                    <a:gd name="T12" fmla="*/ 1 w 1"/>
                    <a:gd name="T13" fmla="*/ 0 h 1"/>
                    <a:gd name="T14" fmla="*/ 1 w 1"/>
                    <a:gd name="T15" fmla="*/ 0 h 1"/>
                    <a:gd name="T16" fmla="*/ 1 w 1"/>
                    <a:gd name="T17" fmla="*/ 0 h 1"/>
                    <a:gd name="T18" fmla="*/ 0 w 1"/>
                    <a:gd name="T19" fmla="*/ 0 h 1"/>
                    <a:gd name="T20" fmla="*/ 0 w 1"/>
                    <a:gd name="T21" fmla="*/ 0 h 1"/>
                    <a:gd name="T22" fmla="*/ 0 w 1"/>
                    <a:gd name="T23" fmla="*/ 0 h 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 h="1">
                      <a:moveTo>
                        <a:pt x="0" y="0"/>
                      </a:moveTo>
                      <a:lnTo>
                        <a:pt x="0" y="0"/>
                      </a:lnTo>
                      <a:lnTo>
                        <a:pt x="1" y="0"/>
                      </a:lnTo>
                      <a:lnTo>
                        <a:pt x="0"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187" name="Freeform 279">
                  <a:extLst>
                    <a:ext uri="{FF2B5EF4-FFF2-40B4-BE49-F238E27FC236}">
                      <a16:creationId xmlns:a16="http://schemas.microsoft.com/office/drawing/2014/main" id="{CDD84AF6-0CC8-4EE0-82F1-FD6627899B0A}"/>
                    </a:ext>
                  </a:extLst>
                </p:cNvPr>
                <p:cNvSpPr>
                  <a:spLocks/>
                </p:cNvSpPr>
                <p:nvPr/>
              </p:nvSpPr>
              <p:spPr bwMode="auto">
                <a:xfrm>
                  <a:off x="1410" y="2965"/>
                  <a:ext cx="6" cy="4"/>
                </a:xfrm>
                <a:custGeom>
                  <a:avLst/>
                  <a:gdLst>
                    <a:gd name="T0" fmla="*/ 0 w 6"/>
                    <a:gd name="T1" fmla="*/ 0 h 4"/>
                    <a:gd name="T2" fmla="*/ 0 w 6"/>
                    <a:gd name="T3" fmla="*/ 0 h 4"/>
                    <a:gd name="T4" fmla="*/ 0 w 6"/>
                    <a:gd name="T5" fmla="*/ 0 h 4"/>
                    <a:gd name="T6" fmla="*/ 0 w 6"/>
                    <a:gd name="T7" fmla="*/ 0 h 4"/>
                    <a:gd name="T8" fmla="*/ 2 w 6"/>
                    <a:gd name="T9" fmla="*/ 0 h 4"/>
                    <a:gd name="T10" fmla="*/ 2 w 6"/>
                    <a:gd name="T11" fmla="*/ 1 h 4"/>
                    <a:gd name="T12" fmla="*/ 3 w 6"/>
                    <a:gd name="T13" fmla="*/ 1 h 4"/>
                    <a:gd name="T14" fmla="*/ 3 w 6"/>
                    <a:gd name="T15" fmla="*/ 1 h 4"/>
                    <a:gd name="T16" fmla="*/ 5 w 6"/>
                    <a:gd name="T17" fmla="*/ 1 h 4"/>
                    <a:gd name="T18" fmla="*/ 5 w 6"/>
                    <a:gd name="T19" fmla="*/ 2 h 4"/>
                    <a:gd name="T20" fmla="*/ 5 w 6"/>
                    <a:gd name="T21" fmla="*/ 2 h 4"/>
                    <a:gd name="T22" fmla="*/ 5 w 6"/>
                    <a:gd name="T23" fmla="*/ 2 h 4"/>
                    <a:gd name="T24" fmla="*/ 6 w 6"/>
                    <a:gd name="T25" fmla="*/ 2 h 4"/>
                    <a:gd name="T26" fmla="*/ 6 w 6"/>
                    <a:gd name="T27" fmla="*/ 4 h 4"/>
                    <a:gd name="T28" fmla="*/ 6 w 6"/>
                    <a:gd name="T29" fmla="*/ 4 h 4"/>
                    <a:gd name="T30" fmla="*/ 6 w 6"/>
                    <a:gd name="T31" fmla="*/ 4 h 4"/>
                    <a:gd name="T32" fmla="*/ 6 w 6"/>
                    <a:gd name="T33" fmla="*/ 4 h 4"/>
                    <a:gd name="T34" fmla="*/ 6 w 6"/>
                    <a:gd name="T35" fmla="*/ 4 h 4"/>
                    <a:gd name="T36" fmla="*/ 5 w 6"/>
                    <a:gd name="T37" fmla="*/ 4 h 4"/>
                    <a:gd name="T38" fmla="*/ 5 w 6"/>
                    <a:gd name="T39" fmla="*/ 2 h 4"/>
                    <a:gd name="T40" fmla="*/ 5 w 6"/>
                    <a:gd name="T41" fmla="*/ 2 h 4"/>
                    <a:gd name="T42" fmla="*/ 5 w 6"/>
                    <a:gd name="T43" fmla="*/ 2 h 4"/>
                    <a:gd name="T44" fmla="*/ 3 w 6"/>
                    <a:gd name="T45" fmla="*/ 2 h 4"/>
                    <a:gd name="T46" fmla="*/ 3 w 6"/>
                    <a:gd name="T47" fmla="*/ 1 h 4"/>
                    <a:gd name="T48" fmla="*/ 3 w 6"/>
                    <a:gd name="T49" fmla="*/ 1 h 4"/>
                    <a:gd name="T50" fmla="*/ 2 w 6"/>
                    <a:gd name="T51" fmla="*/ 1 h 4"/>
                    <a:gd name="T52" fmla="*/ 2 w 6"/>
                    <a:gd name="T53" fmla="*/ 1 h 4"/>
                    <a:gd name="T54" fmla="*/ 2 w 6"/>
                    <a:gd name="T55" fmla="*/ 0 h 4"/>
                    <a:gd name="T56" fmla="*/ 0 w 6"/>
                    <a:gd name="T57" fmla="*/ 0 h 4"/>
                    <a:gd name="T58" fmla="*/ 0 w 6"/>
                    <a:gd name="T59" fmla="*/ 0 h 4"/>
                    <a:gd name="T60" fmla="*/ 0 w 6"/>
                    <a:gd name="T61" fmla="*/ 0 h 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6" h="4">
                      <a:moveTo>
                        <a:pt x="0" y="0"/>
                      </a:moveTo>
                      <a:lnTo>
                        <a:pt x="0" y="0"/>
                      </a:lnTo>
                      <a:lnTo>
                        <a:pt x="2" y="0"/>
                      </a:lnTo>
                      <a:lnTo>
                        <a:pt x="2" y="1"/>
                      </a:lnTo>
                      <a:lnTo>
                        <a:pt x="3" y="1"/>
                      </a:lnTo>
                      <a:lnTo>
                        <a:pt x="5" y="1"/>
                      </a:lnTo>
                      <a:lnTo>
                        <a:pt x="5" y="2"/>
                      </a:lnTo>
                      <a:lnTo>
                        <a:pt x="6" y="2"/>
                      </a:lnTo>
                      <a:lnTo>
                        <a:pt x="6" y="4"/>
                      </a:lnTo>
                      <a:lnTo>
                        <a:pt x="5" y="4"/>
                      </a:lnTo>
                      <a:lnTo>
                        <a:pt x="5" y="2"/>
                      </a:lnTo>
                      <a:lnTo>
                        <a:pt x="3" y="2"/>
                      </a:lnTo>
                      <a:lnTo>
                        <a:pt x="3" y="1"/>
                      </a:lnTo>
                      <a:lnTo>
                        <a:pt x="2" y="1"/>
                      </a:lnTo>
                      <a:lnTo>
                        <a:pt x="2" y="0"/>
                      </a:lnTo>
                      <a:lnTo>
                        <a:pt x="0"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188" name="Freeform 280">
                  <a:extLst>
                    <a:ext uri="{FF2B5EF4-FFF2-40B4-BE49-F238E27FC236}">
                      <a16:creationId xmlns:a16="http://schemas.microsoft.com/office/drawing/2014/main" id="{F61D0323-9151-4690-9D08-14E3F1666E76}"/>
                    </a:ext>
                  </a:extLst>
                </p:cNvPr>
                <p:cNvSpPr>
                  <a:spLocks/>
                </p:cNvSpPr>
                <p:nvPr/>
              </p:nvSpPr>
              <p:spPr bwMode="auto">
                <a:xfrm>
                  <a:off x="1403" y="2960"/>
                  <a:ext cx="6" cy="5"/>
                </a:xfrm>
                <a:custGeom>
                  <a:avLst/>
                  <a:gdLst>
                    <a:gd name="T0" fmla="*/ 0 w 6"/>
                    <a:gd name="T1" fmla="*/ 0 h 5"/>
                    <a:gd name="T2" fmla="*/ 0 w 6"/>
                    <a:gd name="T3" fmla="*/ 0 h 5"/>
                    <a:gd name="T4" fmla="*/ 0 w 6"/>
                    <a:gd name="T5" fmla="*/ 0 h 5"/>
                    <a:gd name="T6" fmla="*/ 0 w 6"/>
                    <a:gd name="T7" fmla="*/ 0 h 5"/>
                    <a:gd name="T8" fmla="*/ 1 w 6"/>
                    <a:gd name="T9" fmla="*/ 0 h 5"/>
                    <a:gd name="T10" fmla="*/ 1 w 6"/>
                    <a:gd name="T11" fmla="*/ 2 h 5"/>
                    <a:gd name="T12" fmla="*/ 1 w 6"/>
                    <a:gd name="T13" fmla="*/ 2 h 5"/>
                    <a:gd name="T14" fmla="*/ 1 w 6"/>
                    <a:gd name="T15" fmla="*/ 2 h 5"/>
                    <a:gd name="T16" fmla="*/ 3 w 6"/>
                    <a:gd name="T17" fmla="*/ 2 h 5"/>
                    <a:gd name="T18" fmla="*/ 3 w 6"/>
                    <a:gd name="T19" fmla="*/ 3 h 5"/>
                    <a:gd name="T20" fmla="*/ 4 w 6"/>
                    <a:gd name="T21" fmla="*/ 3 h 5"/>
                    <a:gd name="T22" fmla="*/ 4 w 6"/>
                    <a:gd name="T23" fmla="*/ 3 h 5"/>
                    <a:gd name="T24" fmla="*/ 6 w 6"/>
                    <a:gd name="T25" fmla="*/ 3 h 5"/>
                    <a:gd name="T26" fmla="*/ 6 w 6"/>
                    <a:gd name="T27" fmla="*/ 5 h 5"/>
                    <a:gd name="T28" fmla="*/ 4 w 6"/>
                    <a:gd name="T29" fmla="*/ 5 h 5"/>
                    <a:gd name="T30" fmla="*/ 4 w 6"/>
                    <a:gd name="T31" fmla="*/ 3 h 5"/>
                    <a:gd name="T32" fmla="*/ 4 w 6"/>
                    <a:gd name="T33" fmla="*/ 3 h 5"/>
                    <a:gd name="T34" fmla="*/ 3 w 6"/>
                    <a:gd name="T35" fmla="*/ 3 h 5"/>
                    <a:gd name="T36" fmla="*/ 3 w 6"/>
                    <a:gd name="T37" fmla="*/ 2 h 5"/>
                    <a:gd name="T38" fmla="*/ 1 w 6"/>
                    <a:gd name="T39" fmla="*/ 2 h 5"/>
                    <a:gd name="T40" fmla="*/ 1 w 6"/>
                    <a:gd name="T41" fmla="*/ 2 h 5"/>
                    <a:gd name="T42" fmla="*/ 0 w 6"/>
                    <a:gd name="T43" fmla="*/ 0 h 5"/>
                    <a:gd name="T44" fmla="*/ 0 w 6"/>
                    <a:gd name="T45" fmla="*/ 0 h 5"/>
                    <a:gd name="T46" fmla="*/ 0 w 6"/>
                    <a:gd name="T47" fmla="*/ 0 h 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 h="5">
                      <a:moveTo>
                        <a:pt x="0" y="0"/>
                      </a:moveTo>
                      <a:lnTo>
                        <a:pt x="0" y="0"/>
                      </a:lnTo>
                      <a:lnTo>
                        <a:pt x="1" y="0"/>
                      </a:lnTo>
                      <a:lnTo>
                        <a:pt x="1" y="2"/>
                      </a:lnTo>
                      <a:lnTo>
                        <a:pt x="3" y="2"/>
                      </a:lnTo>
                      <a:lnTo>
                        <a:pt x="3" y="3"/>
                      </a:lnTo>
                      <a:lnTo>
                        <a:pt x="4" y="3"/>
                      </a:lnTo>
                      <a:lnTo>
                        <a:pt x="6" y="3"/>
                      </a:lnTo>
                      <a:lnTo>
                        <a:pt x="6" y="5"/>
                      </a:lnTo>
                      <a:lnTo>
                        <a:pt x="4" y="5"/>
                      </a:lnTo>
                      <a:lnTo>
                        <a:pt x="4" y="3"/>
                      </a:lnTo>
                      <a:lnTo>
                        <a:pt x="3" y="3"/>
                      </a:lnTo>
                      <a:lnTo>
                        <a:pt x="3" y="2"/>
                      </a:lnTo>
                      <a:lnTo>
                        <a:pt x="1" y="2"/>
                      </a:lnTo>
                      <a:lnTo>
                        <a:pt x="0"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189" name="Freeform 281">
                  <a:extLst>
                    <a:ext uri="{FF2B5EF4-FFF2-40B4-BE49-F238E27FC236}">
                      <a16:creationId xmlns:a16="http://schemas.microsoft.com/office/drawing/2014/main" id="{7268FC2C-671F-4363-A1C2-FE205407DCD4}"/>
                    </a:ext>
                  </a:extLst>
                </p:cNvPr>
                <p:cNvSpPr>
                  <a:spLocks/>
                </p:cNvSpPr>
                <p:nvPr/>
              </p:nvSpPr>
              <p:spPr bwMode="auto">
                <a:xfrm>
                  <a:off x="1391" y="2951"/>
                  <a:ext cx="9" cy="8"/>
                </a:xfrm>
                <a:custGeom>
                  <a:avLst/>
                  <a:gdLst>
                    <a:gd name="T0" fmla="*/ 0 w 9"/>
                    <a:gd name="T1" fmla="*/ 0 h 8"/>
                    <a:gd name="T2" fmla="*/ 0 w 9"/>
                    <a:gd name="T3" fmla="*/ 0 h 8"/>
                    <a:gd name="T4" fmla="*/ 0 w 9"/>
                    <a:gd name="T5" fmla="*/ 0 h 8"/>
                    <a:gd name="T6" fmla="*/ 1 w 9"/>
                    <a:gd name="T7" fmla="*/ 0 h 8"/>
                    <a:gd name="T8" fmla="*/ 1 w 9"/>
                    <a:gd name="T9" fmla="*/ 0 h 8"/>
                    <a:gd name="T10" fmla="*/ 3 w 9"/>
                    <a:gd name="T11" fmla="*/ 1 h 8"/>
                    <a:gd name="T12" fmla="*/ 3 w 9"/>
                    <a:gd name="T13" fmla="*/ 1 h 8"/>
                    <a:gd name="T14" fmla="*/ 3 w 9"/>
                    <a:gd name="T15" fmla="*/ 3 h 8"/>
                    <a:gd name="T16" fmla="*/ 4 w 9"/>
                    <a:gd name="T17" fmla="*/ 3 h 8"/>
                    <a:gd name="T18" fmla="*/ 4 w 9"/>
                    <a:gd name="T19" fmla="*/ 4 h 8"/>
                    <a:gd name="T20" fmla="*/ 6 w 9"/>
                    <a:gd name="T21" fmla="*/ 4 h 8"/>
                    <a:gd name="T22" fmla="*/ 6 w 9"/>
                    <a:gd name="T23" fmla="*/ 5 h 8"/>
                    <a:gd name="T24" fmla="*/ 7 w 9"/>
                    <a:gd name="T25" fmla="*/ 7 h 8"/>
                    <a:gd name="T26" fmla="*/ 7 w 9"/>
                    <a:gd name="T27" fmla="*/ 7 h 8"/>
                    <a:gd name="T28" fmla="*/ 9 w 9"/>
                    <a:gd name="T29" fmla="*/ 8 h 8"/>
                    <a:gd name="T30" fmla="*/ 9 w 9"/>
                    <a:gd name="T31" fmla="*/ 8 h 8"/>
                    <a:gd name="T32" fmla="*/ 9 w 9"/>
                    <a:gd name="T33" fmla="*/ 8 h 8"/>
                    <a:gd name="T34" fmla="*/ 9 w 9"/>
                    <a:gd name="T35" fmla="*/ 8 h 8"/>
                    <a:gd name="T36" fmla="*/ 7 w 9"/>
                    <a:gd name="T37" fmla="*/ 7 h 8"/>
                    <a:gd name="T38" fmla="*/ 7 w 9"/>
                    <a:gd name="T39" fmla="*/ 7 h 8"/>
                    <a:gd name="T40" fmla="*/ 6 w 9"/>
                    <a:gd name="T41" fmla="*/ 5 h 8"/>
                    <a:gd name="T42" fmla="*/ 6 w 9"/>
                    <a:gd name="T43" fmla="*/ 5 h 8"/>
                    <a:gd name="T44" fmla="*/ 4 w 9"/>
                    <a:gd name="T45" fmla="*/ 4 h 8"/>
                    <a:gd name="T46" fmla="*/ 4 w 9"/>
                    <a:gd name="T47" fmla="*/ 3 h 8"/>
                    <a:gd name="T48" fmla="*/ 3 w 9"/>
                    <a:gd name="T49" fmla="*/ 3 h 8"/>
                    <a:gd name="T50" fmla="*/ 3 w 9"/>
                    <a:gd name="T51" fmla="*/ 1 h 8"/>
                    <a:gd name="T52" fmla="*/ 1 w 9"/>
                    <a:gd name="T53" fmla="*/ 1 h 8"/>
                    <a:gd name="T54" fmla="*/ 1 w 9"/>
                    <a:gd name="T55" fmla="*/ 0 h 8"/>
                    <a:gd name="T56" fmla="*/ 0 w 9"/>
                    <a:gd name="T57" fmla="*/ 0 h 8"/>
                    <a:gd name="T58" fmla="*/ 0 w 9"/>
                    <a:gd name="T59" fmla="*/ 0 h 8"/>
                    <a:gd name="T60" fmla="*/ 0 w 9"/>
                    <a:gd name="T61" fmla="*/ 0 h 8"/>
                    <a:gd name="T62" fmla="*/ 0 w 9"/>
                    <a:gd name="T63" fmla="*/ 0 h 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 h="8">
                      <a:moveTo>
                        <a:pt x="0" y="0"/>
                      </a:moveTo>
                      <a:lnTo>
                        <a:pt x="0" y="0"/>
                      </a:lnTo>
                      <a:lnTo>
                        <a:pt x="1" y="0"/>
                      </a:lnTo>
                      <a:lnTo>
                        <a:pt x="3" y="1"/>
                      </a:lnTo>
                      <a:lnTo>
                        <a:pt x="3" y="3"/>
                      </a:lnTo>
                      <a:lnTo>
                        <a:pt x="4" y="3"/>
                      </a:lnTo>
                      <a:lnTo>
                        <a:pt x="4" y="4"/>
                      </a:lnTo>
                      <a:lnTo>
                        <a:pt x="6" y="4"/>
                      </a:lnTo>
                      <a:lnTo>
                        <a:pt x="6" y="5"/>
                      </a:lnTo>
                      <a:lnTo>
                        <a:pt x="7" y="7"/>
                      </a:lnTo>
                      <a:lnTo>
                        <a:pt x="9" y="8"/>
                      </a:lnTo>
                      <a:lnTo>
                        <a:pt x="7" y="7"/>
                      </a:lnTo>
                      <a:lnTo>
                        <a:pt x="6" y="5"/>
                      </a:lnTo>
                      <a:lnTo>
                        <a:pt x="4" y="4"/>
                      </a:lnTo>
                      <a:lnTo>
                        <a:pt x="4" y="3"/>
                      </a:lnTo>
                      <a:lnTo>
                        <a:pt x="3" y="3"/>
                      </a:lnTo>
                      <a:lnTo>
                        <a:pt x="3" y="1"/>
                      </a:lnTo>
                      <a:lnTo>
                        <a:pt x="1" y="1"/>
                      </a:lnTo>
                      <a:lnTo>
                        <a:pt x="1" y="0"/>
                      </a:lnTo>
                      <a:lnTo>
                        <a:pt x="0"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190" name="Freeform 282">
                  <a:extLst>
                    <a:ext uri="{FF2B5EF4-FFF2-40B4-BE49-F238E27FC236}">
                      <a16:creationId xmlns:a16="http://schemas.microsoft.com/office/drawing/2014/main" id="{96728BDC-9566-4FD8-93CA-85DA135503E4}"/>
                    </a:ext>
                  </a:extLst>
                </p:cNvPr>
                <p:cNvSpPr>
                  <a:spLocks/>
                </p:cNvSpPr>
                <p:nvPr/>
              </p:nvSpPr>
              <p:spPr bwMode="auto">
                <a:xfrm>
                  <a:off x="1386" y="2944"/>
                  <a:ext cx="5" cy="7"/>
                </a:xfrm>
                <a:custGeom>
                  <a:avLst/>
                  <a:gdLst>
                    <a:gd name="T0" fmla="*/ 0 w 5"/>
                    <a:gd name="T1" fmla="*/ 0 h 7"/>
                    <a:gd name="T2" fmla="*/ 0 w 5"/>
                    <a:gd name="T3" fmla="*/ 0 h 7"/>
                    <a:gd name="T4" fmla="*/ 0 w 5"/>
                    <a:gd name="T5" fmla="*/ 0 h 7"/>
                    <a:gd name="T6" fmla="*/ 0 w 5"/>
                    <a:gd name="T7" fmla="*/ 1 h 7"/>
                    <a:gd name="T8" fmla="*/ 0 w 5"/>
                    <a:gd name="T9" fmla="*/ 1 h 7"/>
                    <a:gd name="T10" fmla="*/ 2 w 5"/>
                    <a:gd name="T11" fmla="*/ 3 h 7"/>
                    <a:gd name="T12" fmla="*/ 2 w 5"/>
                    <a:gd name="T13" fmla="*/ 3 h 7"/>
                    <a:gd name="T14" fmla="*/ 2 w 5"/>
                    <a:gd name="T15" fmla="*/ 4 h 7"/>
                    <a:gd name="T16" fmla="*/ 3 w 5"/>
                    <a:gd name="T17" fmla="*/ 4 h 7"/>
                    <a:gd name="T18" fmla="*/ 3 w 5"/>
                    <a:gd name="T19" fmla="*/ 6 h 7"/>
                    <a:gd name="T20" fmla="*/ 3 w 5"/>
                    <a:gd name="T21" fmla="*/ 6 h 7"/>
                    <a:gd name="T22" fmla="*/ 5 w 5"/>
                    <a:gd name="T23" fmla="*/ 6 h 7"/>
                    <a:gd name="T24" fmla="*/ 5 w 5"/>
                    <a:gd name="T25" fmla="*/ 7 h 7"/>
                    <a:gd name="T26" fmla="*/ 3 w 5"/>
                    <a:gd name="T27" fmla="*/ 6 h 7"/>
                    <a:gd name="T28" fmla="*/ 3 w 5"/>
                    <a:gd name="T29" fmla="*/ 6 h 7"/>
                    <a:gd name="T30" fmla="*/ 3 w 5"/>
                    <a:gd name="T31" fmla="*/ 4 h 7"/>
                    <a:gd name="T32" fmla="*/ 2 w 5"/>
                    <a:gd name="T33" fmla="*/ 4 h 7"/>
                    <a:gd name="T34" fmla="*/ 2 w 5"/>
                    <a:gd name="T35" fmla="*/ 4 h 7"/>
                    <a:gd name="T36" fmla="*/ 2 w 5"/>
                    <a:gd name="T37" fmla="*/ 3 h 7"/>
                    <a:gd name="T38" fmla="*/ 2 w 5"/>
                    <a:gd name="T39" fmla="*/ 3 h 7"/>
                    <a:gd name="T40" fmla="*/ 0 w 5"/>
                    <a:gd name="T41" fmla="*/ 1 h 7"/>
                    <a:gd name="T42" fmla="*/ 0 w 5"/>
                    <a:gd name="T43" fmla="*/ 1 h 7"/>
                    <a:gd name="T44" fmla="*/ 0 w 5"/>
                    <a:gd name="T45" fmla="*/ 0 h 7"/>
                    <a:gd name="T46" fmla="*/ 0 w 5"/>
                    <a:gd name="T47" fmla="*/ 0 h 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 h="7">
                      <a:moveTo>
                        <a:pt x="0" y="0"/>
                      </a:moveTo>
                      <a:lnTo>
                        <a:pt x="0" y="0"/>
                      </a:lnTo>
                      <a:lnTo>
                        <a:pt x="0" y="1"/>
                      </a:lnTo>
                      <a:lnTo>
                        <a:pt x="2" y="3"/>
                      </a:lnTo>
                      <a:lnTo>
                        <a:pt x="2" y="4"/>
                      </a:lnTo>
                      <a:lnTo>
                        <a:pt x="3" y="4"/>
                      </a:lnTo>
                      <a:lnTo>
                        <a:pt x="3" y="6"/>
                      </a:lnTo>
                      <a:lnTo>
                        <a:pt x="5" y="6"/>
                      </a:lnTo>
                      <a:lnTo>
                        <a:pt x="5" y="7"/>
                      </a:lnTo>
                      <a:lnTo>
                        <a:pt x="3" y="6"/>
                      </a:lnTo>
                      <a:lnTo>
                        <a:pt x="3" y="4"/>
                      </a:lnTo>
                      <a:lnTo>
                        <a:pt x="2" y="4"/>
                      </a:lnTo>
                      <a:lnTo>
                        <a:pt x="2" y="3"/>
                      </a:lnTo>
                      <a:lnTo>
                        <a:pt x="0" y="1"/>
                      </a:lnTo>
                      <a:lnTo>
                        <a:pt x="0"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191" name="Freeform 283">
                  <a:extLst>
                    <a:ext uri="{FF2B5EF4-FFF2-40B4-BE49-F238E27FC236}">
                      <a16:creationId xmlns:a16="http://schemas.microsoft.com/office/drawing/2014/main" id="{49B964A7-F911-4078-8A1E-4F894D01FA97}"/>
                    </a:ext>
                  </a:extLst>
                </p:cNvPr>
                <p:cNvSpPr>
                  <a:spLocks/>
                </p:cNvSpPr>
                <p:nvPr/>
              </p:nvSpPr>
              <p:spPr bwMode="auto">
                <a:xfrm>
                  <a:off x="1381" y="2944"/>
                  <a:ext cx="4" cy="3"/>
                </a:xfrm>
                <a:custGeom>
                  <a:avLst/>
                  <a:gdLst>
                    <a:gd name="T0" fmla="*/ 0 w 4"/>
                    <a:gd name="T1" fmla="*/ 3 h 3"/>
                    <a:gd name="T2" fmla="*/ 0 w 4"/>
                    <a:gd name="T3" fmla="*/ 3 h 3"/>
                    <a:gd name="T4" fmla="*/ 0 w 4"/>
                    <a:gd name="T5" fmla="*/ 1 h 3"/>
                    <a:gd name="T6" fmla="*/ 2 w 4"/>
                    <a:gd name="T7" fmla="*/ 1 h 3"/>
                    <a:gd name="T8" fmla="*/ 2 w 4"/>
                    <a:gd name="T9" fmla="*/ 1 h 3"/>
                    <a:gd name="T10" fmla="*/ 2 w 4"/>
                    <a:gd name="T11" fmla="*/ 0 h 3"/>
                    <a:gd name="T12" fmla="*/ 4 w 4"/>
                    <a:gd name="T13" fmla="*/ 0 h 3"/>
                    <a:gd name="T14" fmla="*/ 4 w 4"/>
                    <a:gd name="T15" fmla="*/ 0 h 3"/>
                    <a:gd name="T16" fmla="*/ 4 w 4"/>
                    <a:gd name="T17" fmla="*/ 0 h 3"/>
                    <a:gd name="T18" fmla="*/ 4 w 4"/>
                    <a:gd name="T19" fmla="*/ 0 h 3"/>
                    <a:gd name="T20" fmla="*/ 4 w 4"/>
                    <a:gd name="T21" fmla="*/ 0 h 3"/>
                    <a:gd name="T22" fmla="*/ 2 w 4"/>
                    <a:gd name="T23" fmla="*/ 1 h 3"/>
                    <a:gd name="T24" fmla="*/ 2 w 4"/>
                    <a:gd name="T25" fmla="*/ 1 h 3"/>
                    <a:gd name="T26" fmla="*/ 0 w 4"/>
                    <a:gd name="T27" fmla="*/ 1 h 3"/>
                    <a:gd name="T28" fmla="*/ 0 w 4"/>
                    <a:gd name="T29" fmla="*/ 3 h 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 h="3">
                      <a:moveTo>
                        <a:pt x="0" y="3"/>
                      </a:moveTo>
                      <a:lnTo>
                        <a:pt x="0" y="3"/>
                      </a:lnTo>
                      <a:lnTo>
                        <a:pt x="0" y="1"/>
                      </a:lnTo>
                      <a:lnTo>
                        <a:pt x="2" y="1"/>
                      </a:lnTo>
                      <a:lnTo>
                        <a:pt x="2" y="0"/>
                      </a:lnTo>
                      <a:lnTo>
                        <a:pt x="4" y="0"/>
                      </a:lnTo>
                      <a:lnTo>
                        <a:pt x="2" y="1"/>
                      </a:lnTo>
                      <a:lnTo>
                        <a:pt x="0" y="1"/>
                      </a:lnTo>
                      <a:lnTo>
                        <a:pt x="0" y="3"/>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192" name="Freeform 284">
                  <a:extLst>
                    <a:ext uri="{FF2B5EF4-FFF2-40B4-BE49-F238E27FC236}">
                      <a16:creationId xmlns:a16="http://schemas.microsoft.com/office/drawing/2014/main" id="{3542C4A1-6232-4C59-8D4A-E2E51B818A58}"/>
                    </a:ext>
                  </a:extLst>
                </p:cNvPr>
                <p:cNvSpPr>
                  <a:spLocks/>
                </p:cNvSpPr>
                <p:nvPr/>
              </p:nvSpPr>
              <p:spPr bwMode="auto">
                <a:xfrm>
                  <a:off x="1375" y="2948"/>
                  <a:ext cx="6" cy="6"/>
                </a:xfrm>
                <a:custGeom>
                  <a:avLst/>
                  <a:gdLst>
                    <a:gd name="T0" fmla="*/ 0 w 6"/>
                    <a:gd name="T1" fmla="*/ 6 h 6"/>
                    <a:gd name="T2" fmla="*/ 0 w 6"/>
                    <a:gd name="T3" fmla="*/ 6 h 6"/>
                    <a:gd name="T4" fmla="*/ 0 w 6"/>
                    <a:gd name="T5" fmla="*/ 4 h 6"/>
                    <a:gd name="T6" fmla="*/ 0 w 6"/>
                    <a:gd name="T7" fmla="*/ 4 h 6"/>
                    <a:gd name="T8" fmla="*/ 0 w 6"/>
                    <a:gd name="T9" fmla="*/ 3 h 6"/>
                    <a:gd name="T10" fmla="*/ 2 w 6"/>
                    <a:gd name="T11" fmla="*/ 3 h 6"/>
                    <a:gd name="T12" fmla="*/ 2 w 6"/>
                    <a:gd name="T13" fmla="*/ 2 h 6"/>
                    <a:gd name="T14" fmla="*/ 2 w 6"/>
                    <a:gd name="T15" fmla="*/ 2 h 6"/>
                    <a:gd name="T16" fmla="*/ 2 w 6"/>
                    <a:gd name="T17" fmla="*/ 2 h 6"/>
                    <a:gd name="T18" fmla="*/ 3 w 6"/>
                    <a:gd name="T19" fmla="*/ 0 h 6"/>
                    <a:gd name="T20" fmla="*/ 3 w 6"/>
                    <a:gd name="T21" fmla="*/ 0 h 6"/>
                    <a:gd name="T22" fmla="*/ 5 w 6"/>
                    <a:gd name="T23" fmla="*/ 0 h 6"/>
                    <a:gd name="T24" fmla="*/ 5 w 6"/>
                    <a:gd name="T25" fmla="*/ 0 h 6"/>
                    <a:gd name="T26" fmla="*/ 6 w 6"/>
                    <a:gd name="T27" fmla="*/ 0 h 6"/>
                    <a:gd name="T28" fmla="*/ 5 w 6"/>
                    <a:gd name="T29" fmla="*/ 0 h 6"/>
                    <a:gd name="T30" fmla="*/ 5 w 6"/>
                    <a:gd name="T31" fmla="*/ 0 h 6"/>
                    <a:gd name="T32" fmla="*/ 3 w 6"/>
                    <a:gd name="T33" fmla="*/ 0 h 6"/>
                    <a:gd name="T34" fmla="*/ 3 w 6"/>
                    <a:gd name="T35" fmla="*/ 2 h 6"/>
                    <a:gd name="T36" fmla="*/ 2 w 6"/>
                    <a:gd name="T37" fmla="*/ 2 h 6"/>
                    <a:gd name="T38" fmla="*/ 2 w 6"/>
                    <a:gd name="T39" fmla="*/ 3 h 6"/>
                    <a:gd name="T40" fmla="*/ 0 w 6"/>
                    <a:gd name="T41" fmla="*/ 3 h 6"/>
                    <a:gd name="T42" fmla="*/ 0 w 6"/>
                    <a:gd name="T43" fmla="*/ 4 h 6"/>
                    <a:gd name="T44" fmla="*/ 0 w 6"/>
                    <a:gd name="T45" fmla="*/ 4 h 6"/>
                    <a:gd name="T46" fmla="*/ 0 w 6"/>
                    <a:gd name="T47" fmla="*/ 6 h 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 h="6">
                      <a:moveTo>
                        <a:pt x="0" y="6"/>
                      </a:moveTo>
                      <a:lnTo>
                        <a:pt x="0" y="6"/>
                      </a:lnTo>
                      <a:lnTo>
                        <a:pt x="0" y="4"/>
                      </a:lnTo>
                      <a:lnTo>
                        <a:pt x="0" y="3"/>
                      </a:lnTo>
                      <a:lnTo>
                        <a:pt x="2" y="3"/>
                      </a:lnTo>
                      <a:lnTo>
                        <a:pt x="2" y="2"/>
                      </a:lnTo>
                      <a:lnTo>
                        <a:pt x="3" y="0"/>
                      </a:lnTo>
                      <a:lnTo>
                        <a:pt x="5" y="0"/>
                      </a:lnTo>
                      <a:lnTo>
                        <a:pt x="6" y="0"/>
                      </a:lnTo>
                      <a:lnTo>
                        <a:pt x="5" y="0"/>
                      </a:lnTo>
                      <a:lnTo>
                        <a:pt x="3" y="0"/>
                      </a:lnTo>
                      <a:lnTo>
                        <a:pt x="3" y="2"/>
                      </a:lnTo>
                      <a:lnTo>
                        <a:pt x="2" y="2"/>
                      </a:lnTo>
                      <a:lnTo>
                        <a:pt x="2" y="3"/>
                      </a:lnTo>
                      <a:lnTo>
                        <a:pt x="0" y="3"/>
                      </a:lnTo>
                      <a:lnTo>
                        <a:pt x="0" y="4"/>
                      </a:lnTo>
                      <a:lnTo>
                        <a:pt x="0" y="6"/>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193" name="Freeform 285">
                  <a:extLst>
                    <a:ext uri="{FF2B5EF4-FFF2-40B4-BE49-F238E27FC236}">
                      <a16:creationId xmlns:a16="http://schemas.microsoft.com/office/drawing/2014/main" id="{FFAE6DC6-F489-40AA-871D-E6F1281F3887}"/>
                    </a:ext>
                  </a:extLst>
                </p:cNvPr>
                <p:cNvSpPr>
                  <a:spLocks/>
                </p:cNvSpPr>
                <p:nvPr/>
              </p:nvSpPr>
              <p:spPr bwMode="auto">
                <a:xfrm>
                  <a:off x="1375" y="2954"/>
                  <a:ext cx="11" cy="9"/>
                </a:xfrm>
                <a:custGeom>
                  <a:avLst/>
                  <a:gdLst>
                    <a:gd name="T0" fmla="*/ 11 w 11"/>
                    <a:gd name="T1" fmla="*/ 9 h 9"/>
                    <a:gd name="T2" fmla="*/ 11 w 11"/>
                    <a:gd name="T3" fmla="*/ 9 h 9"/>
                    <a:gd name="T4" fmla="*/ 10 w 11"/>
                    <a:gd name="T5" fmla="*/ 8 h 9"/>
                    <a:gd name="T6" fmla="*/ 10 w 11"/>
                    <a:gd name="T7" fmla="*/ 8 h 9"/>
                    <a:gd name="T8" fmla="*/ 10 w 11"/>
                    <a:gd name="T9" fmla="*/ 8 h 9"/>
                    <a:gd name="T10" fmla="*/ 8 w 11"/>
                    <a:gd name="T11" fmla="*/ 6 h 9"/>
                    <a:gd name="T12" fmla="*/ 8 w 11"/>
                    <a:gd name="T13" fmla="*/ 6 h 9"/>
                    <a:gd name="T14" fmla="*/ 6 w 11"/>
                    <a:gd name="T15" fmla="*/ 5 h 9"/>
                    <a:gd name="T16" fmla="*/ 6 w 11"/>
                    <a:gd name="T17" fmla="*/ 5 h 9"/>
                    <a:gd name="T18" fmla="*/ 5 w 11"/>
                    <a:gd name="T19" fmla="*/ 5 h 9"/>
                    <a:gd name="T20" fmla="*/ 5 w 11"/>
                    <a:gd name="T21" fmla="*/ 4 h 9"/>
                    <a:gd name="T22" fmla="*/ 3 w 11"/>
                    <a:gd name="T23" fmla="*/ 4 h 9"/>
                    <a:gd name="T24" fmla="*/ 3 w 11"/>
                    <a:gd name="T25" fmla="*/ 2 h 9"/>
                    <a:gd name="T26" fmla="*/ 2 w 11"/>
                    <a:gd name="T27" fmla="*/ 2 h 9"/>
                    <a:gd name="T28" fmla="*/ 2 w 11"/>
                    <a:gd name="T29" fmla="*/ 1 h 9"/>
                    <a:gd name="T30" fmla="*/ 0 w 11"/>
                    <a:gd name="T31" fmla="*/ 1 h 9"/>
                    <a:gd name="T32" fmla="*/ 0 w 11"/>
                    <a:gd name="T33" fmla="*/ 0 h 9"/>
                    <a:gd name="T34" fmla="*/ 0 w 11"/>
                    <a:gd name="T35" fmla="*/ 0 h 9"/>
                    <a:gd name="T36" fmla="*/ 0 w 11"/>
                    <a:gd name="T37" fmla="*/ 0 h 9"/>
                    <a:gd name="T38" fmla="*/ 2 w 11"/>
                    <a:gd name="T39" fmla="*/ 1 h 9"/>
                    <a:gd name="T40" fmla="*/ 2 w 11"/>
                    <a:gd name="T41" fmla="*/ 1 h 9"/>
                    <a:gd name="T42" fmla="*/ 2 w 11"/>
                    <a:gd name="T43" fmla="*/ 2 h 9"/>
                    <a:gd name="T44" fmla="*/ 3 w 11"/>
                    <a:gd name="T45" fmla="*/ 2 h 9"/>
                    <a:gd name="T46" fmla="*/ 3 w 11"/>
                    <a:gd name="T47" fmla="*/ 4 h 9"/>
                    <a:gd name="T48" fmla="*/ 5 w 11"/>
                    <a:gd name="T49" fmla="*/ 4 h 9"/>
                    <a:gd name="T50" fmla="*/ 5 w 11"/>
                    <a:gd name="T51" fmla="*/ 4 h 9"/>
                    <a:gd name="T52" fmla="*/ 6 w 11"/>
                    <a:gd name="T53" fmla="*/ 5 h 9"/>
                    <a:gd name="T54" fmla="*/ 6 w 11"/>
                    <a:gd name="T55" fmla="*/ 5 h 9"/>
                    <a:gd name="T56" fmla="*/ 8 w 11"/>
                    <a:gd name="T57" fmla="*/ 6 h 9"/>
                    <a:gd name="T58" fmla="*/ 8 w 11"/>
                    <a:gd name="T59" fmla="*/ 6 h 9"/>
                    <a:gd name="T60" fmla="*/ 10 w 11"/>
                    <a:gd name="T61" fmla="*/ 6 h 9"/>
                    <a:gd name="T62" fmla="*/ 10 w 11"/>
                    <a:gd name="T63" fmla="*/ 8 h 9"/>
                    <a:gd name="T64" fmla="*/ 10 w 11"/>
                    <a:gd name="T65" fmla="*/ 8 h 9"/>
                    <a:gd name="T66" fmla="*/ 11 w 11"/>
                    <a:gd name="T67" fmla="*/ 9 h 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1" h="9">
                      <a:moveTo>
                        <a:pt x="11" y="9"/>
                      </a:moveTo>
                      <a:lnTo>
                        <a:pt x="11" y="9"/>
                      </a:lnTo>
                      <a:lnTo>
                        <a:pt x="10" y="8"/>
                      </a:lnTo>
                      <a:lnTo>
                        <a:pt x="8" y="6"/>
                      </a:lnTo>
                      <a:lnTo>
                        <a:pt x="6" y="5"/>
                      </a:lnTo>
                      <a:lnTo>
                        <a:pt x="5" y="5"/>
                      </a:lnTo>
                      <a:lnTo>
                        <a:pt x="5" y="4"/>
                      </a:lnTo>
                      <a:lnTo>
                        <a:pt x="3" y="4"/>
                      </a:lnTo>
                      <a:lnTo>
                        <a:pt x="3" y="2"/>
                      </a:lnTo>
                      <a:lnTo>
                        <a:pt x="2" y="2"/>
                      </a:lnTo>
                      <a:lnTo>
                        <a:pt x="2" y="1"/>
                      </a:lnTo>
                      <a:lnTo>
                        <a:pt x="0" y="1"/>
                      </a:lnTo>
                      <a:lnTo>
                        <a:pt x="0" y="0"/>
                      </a:lnTo>
                      <a:lnTo>
                        <a:pt x="2" y="1"/>
                      </a:lnTo>
                      <a:lnTo>
                        <a:pt x="2" y="2"/>
                      </a:lnTo>
                      <a:lnTo>
                        <a:pt x="3" y="2"/>
                      </a:lnTo>
                      <a:lnTo>
                        <a:pt x="3" y="4"/>
                      </a:lnTo>
                      <a:lnTo>
                        <a:pt x="5" y="4"/>
                      </a:lnTo>
                      <a:lnTo>
                        <a:pt x="6" y="5"/>
                      </a:lnTo>
                      <a:lnTo>
                        <a:pt x="8" y="6"/>
                      </a:lnTo>
                      <a:lnTo>
                        <a:pt x="10" y="6"/>
                      </a:lnTo>
                      <a:lnTo>
                        <a:pt x="10" y="8"/>
                      </a:lnTo>
                      <a:lnTo>
                        <a:pt x="11" y="9"/>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194" name="Freeform 286">
                  <a:extLst>
                    <a:ext uri="{FF2B5EF4-FFF2-40B4-BE49-F238E27FC236}">
                      <a16:creationId xmlns:a16="http://schemas.microsoft.com/office/drawing/2014/main" id="{D996B911-E16B-4B57-A428-38F1FDF1985E}"/>
                    </a:ext>
                  </a:extLst>
                </p:cNvPr>
                <p:cNvSpPr>
                  <a:spLocks/>
                </p:cNvSpPr>
                <p:nvPr/>
              </p:nvSpPr>
              <p:spPr bwMode="auto">
                <a:xfrm>
                  <a:off x="1386" y="2963"/>
                  <a:ext cx="12" cy="14"/>
                </a:xfrm>
                <a:custGeom>
                  <a:avLst/>
                  <a:gdLst>
                    <a:gd name="T0" fmla="*/ 12 w 12"/>
                    <a:gd name="T1" fmla="*/ 14 h 14"/>
                    <a:gd name="T2" fmla="*/ 12 w 12"/>
                    <a:gd name="T3" fmla="*/ 14 h 14"/>
                    <a:gd name="T4" fmla="*/ 11 w 12"/>
                    <a:gd name="T5" fmla="*/ 14 h 14"/>
                    <a:gd name="T6" fmla="*/ 11 w 12"/>
                    <a:gd name="T7" fmla="*/ 12 h 14"/>
                    <a:gd name="T8" fmla="*/ 11 w 12"/>
                    <a:gd name="T9" fmla="*/ 12 h 14"/>
                    <a:gd name="T10" fmla="*/ 11 w 12"/>
                    <a:gd name="T11" fmla="*/ 12 h 14"/>
                    <a:gd name="T12" fmla="*/ 9 w 12"/>
                    <a:gd name="T13" fmla="*/ 11 h 14"/>
                    <a:gd name="T14" fmla="*/ 9 w 12"/>
                    <a:gd name="T15" fmla="*/ 11 h 14"/>
                    <a:gd name="T16" fmla="*/ 8 w 12"/>
                    <a:gd name="T17" fmla="*/ 10 h 14"/>
                    <a:gd name="T18" fmla="*/ 8 w 12"/>
                    <a:gd name="T19" fmla="*/ 10 h 14"/>
                    <a:gd name="T20" fmla="*/ 6 w 12"/>
                    <a:gd name="T21" fmla="*/ 8 h 14"/>
                    <a:gd name="T22" fmla="*/ 6 w 12"/>
                    <a:gd name="T23" fmla="*/ 7 h 14"/>
                    <a:gd name="T24" fmla="*/ 5 w 12"/>
                    <a:gd name="T25" fmla="*/ 6 h 14"/>
                    <a:gd name="T26" fmla="*/ 3 w 12"/>
                    <a:gd name="T27" fmla="*/ 6 h 14"/>
                    <a:gd name="T28" fmla="*/ 3 w 12"/>
                    <a:gd name="T29" fmla="*/ 4 h 14"/>
                    <a:gd name="T30" fmla="*/ 2 w 12"/>
                    <a:gd name="T31" fmla="*/ 3 h 14"/>
                    <a:gd name="T32" fmla="*/ 0 w 12"/>
                    <a:gd name="T33" fmla="*/ 2 h 14"/>
                    <a:gd name="T34" fmla="*/ 0 w 12"/>
                    <a:gd name="T35" fmla="*/ 0 h 14"/>
                    <a:gd name="T36" fmla="*/ 0 w 12"/>
                    <a:gd name="T37" fmla="*/ 2 h 14"/>
                    <a:gd name="T38" fmla="*/ 2 w 12"/>
                    <a:gd name="T39" fmla="*/ 3 h 14"/>
                    <a:gd name="T40" fmla="*/ 3 w 12"/>
                    <a:gd name="T41" fmla="*/ 4 h 14"/>
                    <a:gd name="T42" fmla="*/ 3 w 12"/>
                    <a:gd name="T43" fmla="*/ 6 h 14"/>
                    <a:gd name="T44" fmla="*/ 5 w 12"/>
                    <a:gd name="T45" fmla="*/ 6 h 14"/>
                    <a:gd name="T46" fmla="*/ 6 w 12"/>
                    <a:gd name="T47" fmla="*/ 7 h 14"/>
                    <a:gd name="T48" fmla="*/ 6 w 12"/>
                    <a:gd name="T49" fmla="*/ 8 h 14"/>
                    <a:gd name="T50" fmla="*/ 8 w 12"/>
                    <a:gd name="T51" fmla="*/ 8 h 14"/>
                    <a:gd name="T52" fmla="*/ 8 w 12"/>
                    <a:gd name="T53" fmla="*/ 10 h 14"/>
                    <a:gd name="T54" fmla="*/ 9 w 12"/>
                    <a:gd name="T55" fmla="*/ 11 h 14"/>
                    <a:gd name="T56" fmla="*/ 9 w 12"/>
                    <a:gd name="T57" fmla="*/ 11 h 14"/>
                    <a:gd name="T58" fmla="*/ 11 w 12"/>
                    <a:gd name="T59" fmla="*/ 11 h 14"/>
                    <a:gd name="T60" fmla="*/ 11 w 12"/>
                    <a:gd name="T61" fmla="*/ 12 h 14"/>
                    <a:gd name="T62" fmla="*/ 11 w 12"/>
                    <a:gd name="T63" fmla="*/ 12 h 14"/>
                    <a:gd name="T64" fmla="*/ 12 w 12"/>
                    <a:gd name="T65" fmla="*/ 12 h 14"/>
                    <a:gd name="T66" fmla="*/ 12 w 12"/>
                    <a:gd name="T67" fmla="*/ 14 h 1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2" h="14">
                      <a:moveTo>
                        <a:pt x="12" y="14"/>
                      </a:moveTo>
                      <a:lnTo>
                        <a:pt x="12" y="14"/>
                      </a:lnTo>
                      <a:lnTo>
                        <a:pt x="11" y="14"/>
                      </a:lnTo>
                      <a:lnTo>
                        <a:pt x="11" y="12"/>
                      </a:lnTo>
                      <a:lnTo>
                        <a:pt x="9" y="11"/>
                      </a:lnTo>
                      <a:lnTo>
                        <a:pt x="8" y="10"/>
                      </a:lnTo>
                      <a:lnTo>
                        <a:pt x="6" y="8"/>
                      </a:lnTo>
                      <a:lnTo>
                        <a:pt x="6" y="7"/>
                      </a:lnTo>
                      <a:lnTo>
                        <a:pt x="5" y="6"/>
                      </a:lnTo>
                      <a:lnTo>
                        <a:pt x="3" y="6"/>
                      </a:lnTo>
                      <a:lnTo>
                        <a:pt x="3" y="4"/>
                      </a:lnTo>
                      <a:lnTo>
                        <a:pt x="2" y="3"/>
                      </a:lnTo>
                      <a:lnTo>
                        <a:pt x="0" y="2"/>
                      </a:lnTo>
                      <a:lnTo>
                        <a:pt x="0" y="0"/>
                      </a:lnTo>
                      <a:lnTo>
                        <a:pt x="0" y="2"/>
                      </a:lnTo>
                      <a:lnTo>
                        <a:pt x="2" y="3"/>
                      </a:lnTo>
                      <a:lnTo>
                        <a:pt x="3" y="4"/>
                      </a:lnTo>
                      <a:lnTo>
                        <a:pt x="3" y="6"/>
                      </a:lnTo>
                      <a:lnTo>
                        <a:pt x="5" y="6"/>
                      </a:lnTo>
                      <a:lnTo>
                        <a:pt x="6" y="7"/>
                      </a:lnTo>
                      <a:lnTo>
                        <a:pt x="6" y="8"/>
                      </a:lnTo>
                      <a:lnTo>
                        <a:pt x="8" y="8"/>
                      </a:lnTo>
                      <a:lnTo>
                        <a:pt x="8" y="10"/>
                      </a:lnTo>
                      <a:lnTo>
                        <a:pt x="9" y="11"/>
                      </a:lnTo>
                      <a:lnTo>
                        <a:pt x="11" y="11"/>
                      </a:lnTo>
                      <a:lnTo>
                        <a:pt x="11" y="12"/>
                      </a:lnTo>
                      <a:lnTo>
                        <a:pt x="12" y="12"/>
                      </a:lnTo>
                      <a:lnTo>
                        <a:pt x="12" y="14"/>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195" name="Freeform 287">
                  <a:extLst>
                    <a:ext uri="{FF2B5EF4-FFF2-40B4-BE49-F238E27FC236}">
                      <a16:creationId xmlns:a16="http://schemas.microsoft.com/office/drawing/2014/main" id="{FAED17D3-1AB1-463B-8A0C-13198EBC7A75}"/>
                    </a:ext>
                  </a:extLst>
                </p:cNvPr>
                <p:cNvSpPr>
                  <a:spLocks/>
                </p:cNvSpPr>
                <p:nvPr/>
              </p:nvSpPr>
              <p:spPr bwMode="auto">
                <a:xfrm>
                  <a:off x="1398" y="2977"/>
                  <a:ext cx="6" cy="4"/>
                </a:xfrm>
                <a:custGeom>
                  <a:avLst/>
                  <a:gdLst>
                    <a:gd name="T0" fmla="*/ 6 w 6"/>
                    <a:gd name="T1" fmla="*/ 4 h 4"/>
                    <a:gd name="T2" fmla="*/ 6 w 6"/>
                    <a:gd name="T3" fmla="*/ 4 h 4"/>
                    <a:gd name="T4" fmla="*/ 5 w 6"/>
                    <a:gd name="T5" fmla="*/ 4 h 4"/>
                    <a:gd name="T6" fmla="*/ 5 w 6"/>
                    <a:gd name="T7" fmla="*/ 2 h 4"/>
                    <a:gd name="T8" fmla="*/ 5 w 6"/>
                    <a:gd name="T9" fmla="*/ 2 h 4"/>
                    <a:gd name="T10" fmla="*/ 3 w 6"/>
                    <a:gd name="T11" fmla="*/ 2 h 4"/>
                    <a:gd name="T12" fmla="*/ 3 w 6"/>
                    <a:gd name="T13" fmla="*/ 2 h 4"/>
                    <a:gd name="T14" fmla="*/ 3 w 6"/>
                    <a:gd name="T15" fmla="*/ 2 h 4"/>
                    <a:gd name="T16" fmla="*/ 2 w 6"/>
                    <a:gd name="T17" fmla="*/ 1 h 4"/>
                    <a:gd name="T18" fmla="*/ 2 w 6"/>
                    <a:gd name="T19" fmla="*/ 1 h 4"/>
                    <a:gd name="T20" fmla="*/ 0 w 6"/>
                    <a:gd name="T21" fmla="*/ 1 h 4"/>
                    <a:gd name="T22" fmla="*/ 0 w 6"/>
                    <a:gd name="T23" fmla="*/ 0 h 4"/>
                    <a:gd name="T24" fmla="*/ 0 w 6"/>
                    <a:gd name="T25" fmla="*/ 0 h 4"/>
                    <a:gd name="T26" fmla="*/ 0 w 6"/>
                    <a:gd name="T27" fmla="*/ 0 h 4"/>
                    <a:gd name="T28" fmla="*/ 0 w 6"/>
                    <a:gd name="T29" fmla="*/ 0 h 4"/>
                    <a:gd name="T30" fmla="*/ 2 w 6"/>
                    <a:gd name="T31" fmla="*/ 1 h 4"/>
                    <a:gd name="T32" fmla="*/ 2 w 6"/>
                    <a:gd name="T33" fmla="*/ 1 h 4"/>
                    <a:gd name="T34" fmla="*/ 3 w 6"/>
                    <a:gd name="T35" fmla="*/ 1 h 4"/>
                    <a:gd name="T36" fmla="*/ 3 w 6"/>
                    <a:gd name="T37" fmla="*/ 2 h 4"/>
                    <a:gd name="T38" fmla="*/ 3 w 6"/>
                    <a:gd name="T39" fmla="*/ 2 h 4"/>
                    <a:gd name="T40" fmla="*/ 5 w 6"/>
                    <a:gd name="T41" fmla="*/ 2 h 4"/>
                    <a:gd name="T42" fmla="*/ 5 w 6"/>
                    <a:gd name="T43" fmla="*/ 2 h 4"/>
                    <a:gd name="T44" fmla="*/ 5 w 6"/>
                    <a:gd name="T45" fmla="*/ 2 h 4"/>
                    <a:gd name="T46" fmla="*/ 6 w 6"/>
                    <a:gd name="T47" fmla="*/ 2 h 4"/>
                    <a:gd name="T48" fmla="*/ 6 w 6"/>
                    <a:gd name="T49" fmla="*/ 4 h 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 h="4">
                      <a:moveTo>
                        <a:pt x="6" y="4"/>
                      </a:moveTo>
                      <a:lnTo>
                        <a:pt x="6" y="4"/>
                      </a:lnTo>
                      <a:lnTo>
                        <a:pt x="5" y="4"/>
                      </a:lnTo>
                      <a:lnTo>
                        <a:pt x="5" y="2"/>
                      </a:lnTo>
                      <a:lnTo>
                        <a:pt x="3" y="2"/>
                      </a:lnTo>
                      <a:lnTo>
                        <a:pt x="2" y="1"/>
                      </a:lnTo>
                      <a:lnTo>
                        <a:pt x="0" y="1"/>
                      </a:lnTo>
                      <a:lnTo>
                        <a:pt x="0" y="0"/>
                      </a:lnTo>
                      <a:lnTo>
                        <a:pt x="2" y="1"/>
                      </a:lnTo>
                      <a:lnTo>
                        <a:pt x="3" y="1"/>
                      </a:lnTo>
                      <a:lnTo>
                        <a:pt x="3" y="2"/>
                      </a:lnTo>
                      <a:lnTo>
                        <a:pt x="5" y="2"/>
                      </a:lnTo>
                      <a:lnTo>
                        <a:pt x="6" y="2"/>
                      </a:lnTo>
                      <a:lnTo>
                        <a:pt x="6" y="4"/>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196" name="Freeform 288">
                  <a:extLst>
                    <a:ext uri="{FF2B5EF4-FFF2-40B4-BE49-F238E27FC236}">
                      <a16:creationId xmlns:a16="http://schemas.microsoft.com/office/drawing/2014/main" id="{5CBC63A6-58A3-4DB3-95F4-BBDD3AAABE0D}"/>
                    </a:ext>
                  </a:extLst>
                </p:cNvPr>
                <p:cNvSpPr>
                  <a:spLocks/>
                </p:cNvSpPr>
                <p:nvPr/>
              </p:nvSpPr>
              <p:spPr bwMode="auto">
                <a:xfrm>
                  <a:off x="1404" y="2981"/>
                  <a:ext cx="1" cy="7"/>
                </a:xfrm>
                <a:custGeom>
                  <a:avLst/>
                  <a:gdLst>
                    <a:gd name="T0" fmla="*/ 0 w 1"/>
                    <a:gd name="T1" fmla="*/ 7 h 7"/>
                    <a:gd name="T2" fmla="*/ 0 w 1"/>
                    <a:gd name="T3" fmla="*/ 7 h 7"/>
                    <a:gd name="T4" fmla="*/ 0 w 1"/>
                    <a:gd name="T5" fmla="*/ 5 h 7"/>
                    <a:gd name="T6" fmla="*/ 0 w 1"/>
                    <a:gd name="T7" fmla="*/ 5 h 7"/>
                    <a:gd name="T8" fmla="*/ 0 w 1"/>
                    <a:gd name="T9" fmla="*/ 4 h 7"/>
                    <a:gd name="T10" fmla="*/ 0 w 1"/>
                    <a:gd name="T11" fmla="*/ 4 h 7"/>
                    <a:gd name="T12" fmla="*/ 0 w 1"/>
                    <a:gd name="T13" fmla="*/ 3 h 7"/>
                    <a:gd name="T14" fmla="*/ 0 w 1"/>
                    <a:gd name="T15" fmla="*/ 3 h 7"/>
                    <a:gd name="T16" fmla="*/ 0 w 1"/>
                    <a:gd name="T17" fmla="*/ 1 h 7"/>
                    <a:gd name="T18" fmla="*/ 0 w 1"/>
                    <a:gd name="T19" fmla="*/ 1 h 7"/>
                    <a:gd name="T20" fmla="*/ 0 w 1"/>
                    <a:gd name="T21" fmla="*/ 0 h 7"/>
                    <a:gd name="T22" fmla="*/ 0 w 1"/>
                    <a:gd name="T23" fmla="*/ 0 h 7"/>
                    <a:gd name="T24" fmla="*/ 0 w 1"/>
                    <a:gd name="T25" fmla="*/ 0 h 7"/>
                    <a:gd name="T26" fmla="*/ 0 w 1"/>
                    <a:gd name="T27" fmla="*/ 1 h 7"/>
                    <a:gd name="T28" fmla="*/ 0 w 1"/>
                    <a:gd name="T29" fmla="*/ 1 h 7"/>
                    <a:gd name="T30" fmla="*/ 0 w 1"/>
                    <a:gd name="T31" fmla="*/ 3 h 7"/>
                    <a:gd name="T32" fmla="*/ 0 w 1"/>
                    <a:gd name="T33" fmla="*/ 3 h 7"/>
                    <a:gd name="T34" fmla="*/ 0 w 1"/>
                    <a:gd name="T35" fmla="*/ 4 h 7"/>
                    <a:gd name="T36" fmla="*/ 0 w 1"/>
                    <a:gd name="T37" fmla="*/ 4 h 7"/>
                    <a:gd name="T38" fmla="*/ 0 w 1"/>
                    <a:gd name="T39" fmla="*/ 5 h 7"/>
                    <a:gd name="T40" fmla="*/ 0 w 1"/>
                    <a:gd name="T41" fmla="*/ 5 h 7"/>
                    <a:gd name="T42" fmla="*/ 0 w 1"/>
                    <a:gd name="T43" fmla="*/ 7 h 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 h="7">
                      <a:moveTo>
                        <a:pt x="0" y="7"/>
                      </a:moveTo>
                      <a:lnTo>
                        <a:pt x="0" y="7"/>
                      </a:lnTo>
                      <a:lnTo>
                        <a:pt x="0" y="5"/>
                      </a:lnTo>
                      <a:lnTo>
                        <a:pt x="0" y="4"/>
                      </a:lnTo>
                      <a:lnTo>
                        <a:pt x="0" y="3"/>
                      </a:lnTo>
                      <a:lnTo>
                        <a:pt x="0" y="1"/>
                      </a:lnTo>
                      <a:lnTo>
                        <a:pt x="0" y="0"/>
                      </a:lnTo>
                      <a:lnTo>
                        <a:pt x="0" y="1"/>
                      </a:lnTo>
                      <a:lnTo>
                        <a:pt x="0" y="3"/>
                      </a:lnTo>
                      <a:lnTo>
                        <a:pt x="0" y="4"/>
                      </a:lnTo>
                      <a:lnTo>
                        <a:pt x="0" y="5"/>
                      </a:lnTo>
                      <a:lnTo>
                        <a:pt x="0" y="7"/>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197" name="Freeform 289">
                  <a:extLst>
                    <a:ext uri="{FF2B5EF4-FFF2-40B4-BE49-F238E27FC236}">
                      <a16:creationId xmlns:a16="http://schemas.microsoft.com/office/drawing/2014/main" id="{F451E096-A120-4C19-A4B5-1663817E80F1}"/>
                    </a:ext>
                  </a:extLst>
                </p:cNvPr>
                <p:cNvSpPr>
                  <a:spLocks/>
                </p:cNvSpPr>
                <p:nvPr/>
              </p:nvSpPr>
              <p:spPr bwMode="auto">
                <a:xfrm>
                  <a:off x="1389" y="2988"/>
                  <a:ext cx="15" cy="24"/>
                </a:xfrm>
                <a:custGeom>
                  <a:avLst/>
                  <a:gdLst>
                    <a:gd name="T0" fmla="*/ 0 w 15"/>
                    <a:gd name="T1" fmla="*/ 24 h 24"/>
                    <a:gd name="T2" fmla="*/ 0 w 15"/>
                    <a:gd name="T3" fmla="*/ 24 h 24"/>
                    <a:gd name="T4" fmla="*/ 0 w 15"/>
                    <a:gd name="T5" fmla="*/ 24 h 24"/>
                    <a:gd name="T6" fmla="*/ 0 w 15"/>
                    <a:gd name="T7" fmla="*/ 23 h 24"/>
                    <a:gd name="T8" fmla="*/ 2 w 15"/>
                    <a:gd name="T9" fmla="*/ 23 h 24"/>
                    <a:gd name="T10" fmla="*/ 2 w 15"/>
                    <a:gd name="T11" fmla="*/ 21 h 24"/>
                    <a:gd name="T12" fmla="*/ 3 w 15"/>
                    <a:gd name="T13" fmla="*/ 21 h 24"/>
                    <a:gd name="T14" fmla="*/ 3 w 15"/>
                    <a:gd name="T15" fmla="*/ 21 h 24"/>
                    <a:gd name="T16" fmla="*/ 3 w 15"/>
                    <a:gd name="T17" fmla="*/ 21 h 24"/>
                    <a:gd name="T18" fmla="*/ 5 w 15"/>
                    <a:gd name="T19" fmla="*/ 20 h 24"/>
                    <a:gd name="T20" fmla="*/ 5 w 15"/>
                    <a:gd name="T21" fmla="*/ 20 h 24"/>
                    <a:gd name="T22" fmla="*/ 5 w 15"/>
                    <a:gd name="T23" fmla="*/ 20 h 24"/>
                    <a:gd name="T24" fmla="*/ 5 w 15"/>
                    <a:gd name="T25" fmla="*/ 19 h 24"/>
                    <a:gd name="T26" fmla="*/ 6 w 15"/>
                    <a:gd name="T27" fmla="*/ 19 h 24"/>
                    <a:gd name="T28" fmla="*/ 6 w 15"/>
                    <a:gd name="T29" fmla="*/ 19 h 24"/>
                    <a:gd name="T30" fmla="*/ 6 w 15"/>
                    <a:gd name="T31" fmla="*/ 17 h 24"/>
                    <a:gd name="T32" fmla="*/ 6 w 15"/>
                    <a:gd name="T33" fmla="*/ 17 h 24"/>
                    <a:gd name="T34" fmla="*/ 8 w 15"/>
                    <a:gd name="T35" fmla="*/ 16 h 24"/>
                    <a:gd name="T36" fmla="*/ 8 w 15"/>
                    <a:gd name="T37" fmla="*/ 16 h 24"/>
                    <a:gd name="T38" fmla="*/ 8 w 15"/>
                    <a:gd name="T39" fmla="*/ 15 h 24"/>
                    <a:gd name="T40" fmla="*/ 8 w 15"/>
                    <a:gd name="T41" fmla="*/ 15 h 24"/>
                    <a:gd name="T42" fmla="*/ 9 w 15"/>
                    <a:gd name="T43" fmla="*/ 13 h 24"/>
                    <a:gd name="T44" fmla="*/ 9 w 15"/>
                    <a:gd name="T45" fmla="*/ 12 h 24"/>
                    <a:gd name="T46" fmla="*/ 9 w 15"/>
                    <a:gd name="T47" fmla="*/ 11 h 24"/>
                    <a:gd name="T48" fmla="*/ 9 w 15"/>
                    <a:gd name="T49" fmla="*/ 9 h 24"/>
                    <a:gd name="T50" fmla="*/ 11 w 15"/>
                    <a:gd name="T51" fmla="*/ 8 h 24"/>
                    <a:gd name="T52" fmla="*/ 11 w 15"/>
                    <a:gd name="T53" fmla="*/ 6 h 24"/>
                    <a:gd name="T54" fmla="*/ 12 w 15"/>
                    <a:gd name="T55" fmla="*/ 5 h 24"/>
                    <a:gd name="T56" fmla="*/ 12 w 15"/>
                    <a:gd name="T57" fmla="*/ 4 h 24"/>
                    <a:gd name="T58" fmla="*/ 14 w 15"/>
                    <a:gd name="T59" fmla="*/ 1 h 24"/>
                    <a:gd name="T60" fmla="*/ 15 w 15"/>
                    <a:gd name="T61" fmla="*/ 0 h 24"/>
                    <a:gd name="T62" fmla="*/ 14 w 15"/>
                    <a:gd name="T63" fmla="*/ 1 h 24"/>
                    <a:gd name="T64" fmla="*/ 14 w 15"/>
                    <a:gd name="T65" fmla="*/ 4 h 24"/>
                    <a:gd name="T66" fmla="*/ 12 w 15"/>
                    <a:gd name="T67" fmla="*/ 5 h 24"/>
                    <a:gd name="T68" fmla="*/ 11 w 15"/>
                    <a:gd name="T69" fmla="*/ 6 h 24"/>
                    <a:gd name="T70" fmla="*/ 11 w 15"/>
                    <a:gd name="T71" fmla="*/ 9 h 24"/>
                    <a:gd name="T72" fmla="*/ 11 w 15"/>
                    <a:gd name="T73" fmla="*/ 9 h 24"/>
                    <a:gd name="T74" fmla="*/ 9 w 15"/>
                    <a:gd name="T75" fmla="*/ 11 h 24"/>
                    <a:gd name="T76" fmla="*/ 9 w 15"/>
                    <a:gd name="T77" fmla="*/ 12 h 24"/>
                    <a:gd name="T78" fmla="*/ 9 w 15"/>
                    <a:gd name="T79" fmla="*/ 13 h 24"/>
                    <a:gd name="T80" fmla="*/ 8 w 15"/>
                    <a:gd name="T81" fmla="*/ 15 h 24"/>
                    <a:gd name="T82" fmla="*/ 8 w 15"/>
                    <a:gd name="T83" fmla="*/ 15 h 24"/>
                    <a:gd name="T84" fmla="*/ 8 w 15"/>
                    <a:gd name="T85" fmla="*/ 16 h 24"/>
                    <a:gd name="T86" fmla="*/ 8 w 15"/>
                    <a:gd name="T87" fmla="*/ 16 h 24"/>
                    <a:gd name="T88" fmla="*/ 8 w 15"/>
                    <a:gd name="T89" fmla="*/ 17 h 24"/>
                    <a:gd name="T90" fmla="*/ 6 w 15"/>
                    <a:gd name="T91" fmla="*/ 17 h 24"/>
                    <a:gd name="T92" fmla="*/ 6 w 15"/>
                    <a:gd name="T93" fmla="*/ 19 h 24"/>
                    <a:gd name="T94" fmla="*/ 6 w 15"/>
                    <a:gd name="T95" fmla="*/ 19 h 24"/>
                    <a:gd name="T96" fmla="*/ 6 w 15"/>
                    <a:gd name="T97" fmla="*/ 20 h 24"/>
                    <a:gd name="T98" fmla="*/ 5 w 15"/>
                    <a:gd name="T99" fmla="*/ 20 h 24"/>
                    <a:gd name="T100" fmla="*/ 5 w 15"/>
                    <a:gd name="T101" fmla="*/ 20 h 24"/>
                    <a:gd name="T102" fmla="*/ 5 w 15"/>
                    <a:gd name="T103" fmla="*/ 20 h 24"/>
                    <a:gd name="T104" fmla="*/ 5 w 15"/>
                    <a:gd name="T105" fmla="*/ 21 h 24"/>
                    <a:gd name="T106" fmla="*/ 3 w 15"/>
                    <a:gd name="T107" fmla="*/ 21 h 24"/>
                    <a:gd name="T108" fmla="*/ 3 w 15"/>
                    <a:gd name="T109" fmla="*/ 21 h 24"/>
                    <a:gd name="T110" fmla="*/ 2 w 15"/>
                    <a:gd name="T111" fmla="*/ 23 h 24"/>
                    <a:gd name="T112" fmla="*/ 2 w 15"/>
                    <a:gd name="T113" fmla="*/ 23 h 24"/>
                    <a:gd name="T114" fmla="*/ 0 w 15"/>
                    <a:gd name="T115" fmla="*/ 23 h 24"/>
                    <a:gd name="T116" fmla="*/ 0 w 15"/>
                    <a:gd name="T117" fmla="*/ 24 h 24"/>
                    <a:gd name="T118" fmla="*/ 0 w 15"/>
                    <a:gd name="T119" fmla="*/ 24 h 2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5" h="24">
                      <a:moveTo>
                        <a:pt x="0" y="24"/>
                      </a:moveTo>
                      <a:lnTo>
                        <a:pt x="0" y="24"/>
                      </a:lnTo>
                      <a:lnTo>
                        <a:pt x="0" y="23"/>
                      </a:lnTo>
                      <a:lnTo>
                        <a:pt x="2" y="23"/>
                      </a:lnTo>
                      <a:lnTo>
                        <a:pt x="2" y="21"/>
                      </a:lnTo>
                      <a:lnTo>
                        <a:pt x="3" y="21"/>
                      </a:lnTo>
                      <a:lnTo>
                        <a:pt x="5" y="20"/>
                      </a:lnTo>
                      <a:lnTo>
                        <a:pt x="5" y="19"/>
                      </a:lnTo>
                      <a:lnTo>
                        <a:pt x="6" y="19"/>
                      </a:lnTo>
                      <a:lnTo>
                        <a:pt x="6" y="17"/>
                      </a:lnTo>
                      <a:lnTo>
                        <a:pt x="8" y="16"/>
                      </a:lnTo>
                      <a:lnTo>
                        <a:pt x="8" y="15"/>
                      </a:lnTo>
                      <a:lnTo>
                        <a:pt x="9" y="13"/>
                      </a:lnTo>
                      <a:lnTo>
                        <a:pt x="9" y="12"/>
                      </a:lnTo>
                      <a:lnTo>
                        <a:pt x="9" y="11"/>
                      </a:lnTo>
                      <a:lnTo>
                        <a:pt x="9" y="9"/>
                      </a:lnTo>
                      <a:lnTo>
                        <a:pt x="11" y="8"/>
                      </a:lnTo>
                      <a:lnTo>
                        <a:pt x="11" y="6"/>
                      </a:lnTo>
                      <a:lnTo>
                        <a:pt x="12" y="5"/>
                      </a:lnTo>
                      <a:lnTo>
                        <a:pt x="12" y="4"/>
                      </a:lnTo>
                      <a:lnTo>
                        <a:pt x="14" y="1"/>
                      </a:lnTo>
                      <a:lnTo>
                        <a:pt x="15" y="0"/>
                      </a:lnTo>
                      <a:lnTo>
                        <a:pt x="14" y="1"/>
                      </a:lnTo>
                      <a:lnTo>
                        <a:pt x="14" y="4"/>
                      </a:lnTo>
                      <a:lnTo>
                        <a:pt x="12" y="5"/>
                      </a:lnTo>
                      <a:lnTo>
                        <a:pt x="11" y="6"/>
                      </a:lnTo>
                      <a:lnTo>
                        <a:pt x="11" y="9"/>
                      </a:lnTo>
                      <a:lnTo>
                        <a:pt x="9" y="11"/>
                      </a:lnTo>
                      <a:lnTo>
                        <a:pt x="9" y="12"/>
                      </a:lnTo>
                      <a:lnTo>
                        <a:pt x="9" y="13"/>
                      </a:lnTo>
                      <a:lnTo>
                        <a:pt x="8" y="15"/>
                      </a:lnTo>
                      <a:lnTo>
                        <a:pt x="8" y="16"/>
                      </a:lnTo>
                      <a:lnTo>
                        <a:pt x="8" y="17"/>
                      </a:lnTo>
                      <a:lnTo>
                        <a:pt x="6" y="17"/>
                      </a:lnTo>
                      <a:lnTo>
                        <a:pt x="6" y="19"/>
                      </a:lnTo>
                      <a:lnTo>
                        <a:pt x="6" y="20"/>
                      </a:lnTo>
                      <a:lnTo>
                        <a:pt x="5" y="20"/>
                      </a:lnTo>
                      <a:lnTo>
                        <a:pt x="5" y="21"/>
                      </a:lnTo>
                      <a:lnTo>
                        <a:pt x="3" y="21"/>
                      </a:lnTo>
                      <a:lnTo>
                        <a:pt x="2" y="23"/>
                      </a:lnTo>
                      <a:lnTo>
                        <a:pt x="0" y="23"/>
                      </a:lnTo>
                      <a:lnTo>
                        <a:pt x="0" y="24"/>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198" name="Freeform 290">
                  <a:extLst>
                    <a:ext uri="{FF2B5EF4-FFF2-40B4-BE49-F238E27FC236}">
                      <a16:creationId xmlns:a16="http://schemas.microsoft.com/office/drawing/2014/main" id="{26B31E49-1A29-45B7-9AEE-F2EE7F215355}"/>
                    </a:ext>
                  </a:extLst>
                </p:cNvPr>
                <p:cNvSpPr>
                  <a:spLocks/>
                </p:cNvSpPr>
                <p:nvPr/>
              </p:nvSpPr>
              <p:spPr bwMode="auto">
                <a:xfrm>
                  <a:off x="1378" y="3014"/>
                  <a:ext cx="10" cy="8"/>
                </a:xfrm>
                <a:custGeom>
                  <a:avLst/>
                  <a:gdLst>
                    <a:gd name="T0" fmla="*/ 0 w 10"/>
                    <a:gd name="T1" fmla="*/ 8 h 8"/>
                    <a:gd name="T2" fmla="*/ 0 w 10"/>
                    <a:gd name="T3" fmla="*/ 8 h 8"/>
                    <a:gd name="T4" fmla="*/ 2 w 10"/>
                    <a:gd name="T5" fmla="*/ 6 h 8"/>
                    <a:gd name="T6" fmla="*/ 5 w 10"/>
                    <a:gd name="T7" fmla="*/ 5 h 8"/>
                    <a:gd name="T8" fmla="*/ 7 w 10"/>
                    <a:gd name="T9" fmla="*/ 4 h 8"/>
                    <a:gd name="T10" fmla="*/ 7 w 10"/>
                    <a:gd name="T11" fmla="*/ 2 h 8"/>
                    <a:gd name="T12" fmla="*/ 8 w 10"/>
                    <a:gd name="T13" fmla="*/ 2 h 8"/>
                    <a:gd name="T14" fmla="*/ 8 w 10"/>
                    <a:gd name="T15" fmla="*/ 1 h 8"/>
                    <a:gd name="T16" fmla="*/ 10 w 10"/>
                    <a:gd name="T17" fmla="*/ 1 h 8"/>
                    <a:gd name="T18" fmla="*/ 10 w 10"/>
                    <a:gd name="T19" fmla="*/ 0 h 8"/>
                    <a:gd name="T20" fmla="*/ 10 w 10"/>
                    <a:gd name="T21" fmla="*/ 0 h 8"/>
                    <a:gd name="T22" fmla="*/ 10 w 10"/>
                    <a:gd name="T23" fmla="*/ 0 h 8"/>
                    <a:gd name="T24" fmla="*/ 10 w 10"/>
                    <a:gd name="T25" fmla="*/ 0 h 8"/>
                    <a:gd name="T26" fmla="*/ 10 w 10"/>
                    <a:gd name="T27" fmla="*/ 0 h 8"/>
                    <a:gd name="T28" fmla="*/ 10 w 10"/>
                    <a:gd name="T29" fmla="*/ 0 h 8"/>
                    <a:gd name="T30" fmla="*/ 10 w 10"/>
                    <a:gd name="T31" fmla="*/ 1 h 8"/>
                    <a:gd name="T32" fmla="*/ 8 w 10"/>
                    <a:gd name="T33" fmla="*/ 1 h 8"/>
                    <a:gd name="T34" fmla="*/ 8 w 10"/>
                    <a:gd name="T35" fmla="*/ 2 h 8"/>
                    <a:gd name="T36" fmla="*/ 8 w 10"/>
                    <a:gd name="T37" fmla="*/ 2 h 8"/>
                    <a:gd name="T38" fmla="*/ 7 w 10"/>
                    <a:gd name="T39" fmla="*/ 4 h 8"/>
                    <a:gd name="T40" fmla="*/ 5 w 10"/>
                    <a:gd name="T41" fmla="*/ 5 h 8"/>
                    <a:gd name="T42" fmla="*/ 2 w 10"/>
                    <a:gd name="T43" fmla="*/ 6 h 8"/>
                    <a:gd name="T44" fmla="*/ 0 w 10"/>
                    <a:gd name="T45" fmla="*/ 8 h 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 h="8">
                      <a:moveTo>
                        <a:pt x="0" y="8"/>
                      </a:moveTo>
                      <a:lnTo>
                        <a:pt x="0" y="8"/>
                      </a:lnTo>
                      <a:lnTo>
                        <a:pt x="2" y="6"/>
                      </a:lnTo>
                      <a:lnTo>
                        <a:pt x="5" y="5"/>
                      </a:lnTo>
                      <a:lnTo>
                        <a:pt x="7" y="4"/>
                      </a:lnTo>
                      <a:lnTo>
                        <a:pt x="7" y="2"/>
                      </a:lnTo>
                      <a:lnTo>
                        <a:pt x="8" y="2"/>
                      </a:lnTo>
                      <a:lnTo>
                        <a:pt x="8" y="1"/>
                      </a:lnTo>
                      <a:lnTo>
                        <a:pt x="10" y="1"/>
                      </a:lnTo>
                      <a:lnTo>
                        <a:pt x="10" y="0"/>
                      </a:lnTo>
                      <a:lnTo>
                        <a:pt x="10" y="1"/>
                      </a:lnTo>
                      <a:lnTo>
                        <a:pt x="8" y="1"/>
                      </a:lnTo>
                      <a:lnTo>
                        <a:pt x="8" y="2"/>
                      </a:lnTo>
                      <a:lnTo>
                        <a:pt x="7" y="4"/>
                      </a:lnTo>
                      <a:lnTo>
                        <a:pt x="5" y="5"/>
                      </a:lnTo>
                      <a:lnTo>
                        <a:pt x="2" y="6"/>
                      </a:lnTo>
                      <a:lnTo>
                        <a:pt x="0" y="8"/>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199" name="Freeform 291">
                  <a:extLst>
                    <a:ext uri="{FF2B5EF4-FFF2-40B4-BE49-F238E27FC236}">
                      <a16:creationId xmlns:a16="http://schemas.microsoft.com/office/drawing/2014/main" id="{D74369DE-9FD4-42F9-B0DB-9EBB5C4A4DCD}"/>
                    </a:ext>
                  </a:extLst>
                </p:cNvPr>
                <p:cNvSpPr>
                  <a:spLocks/>
                </p:cNvSpPr>
                <p:nvPr/>
              </p:nvSpPr>
              <p:spPr bwMode="auto">
                <a:xfrm>
                  <a:off x="1375" y="3023"/>
                  <a:ext cx="3" cy="4"/>
                </a:xfrm>
                <a:custGeom>
                  <a:avLst/>
                  <a:gdLst>
                    <a:gd name="T0" fmla="*/ 0 w 3"/>
                    <a:gd name="T1" fmla="*/ 4 h 4"/>
                    <a:gd name="T2" fmla="*/ 0 w 3"/>
                    <a:gd name="T3" fmla="*/ 4 h 4"/>
                    <a:gd name="T4" fmla="*/ 0 w 3"/>
                    <a:gd name="T5" fmla="*/ 4 h 4"/>
                    <a:gd name="T6" fmla="*/ 0 w 3"/>
                    <a:gd name="T7" fmla="*/ 3 h 4"/>
                    <a:gd name="T8" fmla="*/ 0 w 3"/>
                    <a:gd name="T9" fmla="*/ 3 h 4"/>
                    <a:gd name="T10" fmla="*/ 0 w 3"/>
                    <a:gd name="T11" fmla="*/ 1 h 4"/>
                    <a:gd name="T12" fmla="*/ 0 w 3"/>
                    <a:gd name="T13" fmla="*/ 1 h 4"/>
                    <a:gd name="T14" fmla="*/ 2 w 3"/>
                    <a:gd name="T15" fmla="*/ 1 h 4"/>
                    <a:gd name="T16" fmla="*/ 2 w 3"/>
                    <a:gd name="T17" fmla="*/ 0 h 4"/>
                    <a:gd name="T18" fmla="*/ 2 w 3"/>
                    <a:gd name="T19" fmla="*/ 0 h 4"/>
                    <a:gd name="T20" fmla="*/ 2 w 3"/>
                    <a:gd name="T21" fmla="*/ 0 h 4"/>
                    <a:gd name="T22" fmla="*/ 3 w 3"/>
                    <a:gd name="T23" fmla="*/ 0 h 4"/>
                    <a:gd name="T24" fmla="*/ 3 w 3"/>
                    <a:gd name="T25" fmla="*/ 0 h 4"/>
                    <a:gd name="T26" fmla="*/ 2 w 3"/>
                    <a:gd name="T27" fmla="*/ 0 h 4"/>
                    <a:gd name="T28" fmla="*/ 2 w 3"/>
                    <a:gd name="T29" fmla="*/ 0 h 4"/>
                    <a:gd name="T30" fmla="*/ 2 w 3"/>
                    <a:gd name="T31" fmla="*/ 1 h 4"/>
                    <a:gd name="T32" fmla="*/ 0 w 3"/>
                    <a:gd name="T33" fmla="*/ 1 h 4"/>
                    <a:gd name="T34" fmla="*/ 0 w 3"/>
                    <a:gd name="T35" fmla="*/ 3 h 4"/>
                    <a:gd name="T36" fmla="*/ 0 w 3"/>
                    <a:gd name="T37" fmla="*/ 3 h 4"/>
                    <a:gd name="T38" fmla="*/ 0 w 3"/>
                    <a:gd name="T39" fmla="*/ 3 h 4"/>
                    <a:gd name="T40" fmla="*/ 0 w 3"/>
                    <a:gd name="T41" fmla="*/ 4 h 4"/>
                    <a:gd name="T42" fmla="*/ 0 w 3"/>
                    <a:gd name="T43" fmla="*/ 4 h 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 h="4">
                      <a:moveTo>
                        <a:pt x="0" y="4"/>
                      </a:moveTo>
                      <a:lnTo>
                        <a:pt x="0" y="4"/>
                      </a:lnTo>
                      <a:lnTo>
                        <a:pt x="0" y="3"/>
                      </a:lnTo>
                      <a:lnTo>
                        <a:pt x="0" y="1"/>
                      </a:lnTo>
                      <a:lnTo>
                        <a:pt x="2" y="1"/>
                      </a:lnTo>
                      <a:lnTo>
                        <a:pt x="2" y="0"/>
                      </a:lnTo>
                      <a:lnTo>
                        <a:pt x="3" y="0"/>
                      </a:lnTo>
                      <a:lnTo>
                        <a:pt x="2" y="0"/>
                      </a:lnTo>
                      <a:lnTo>
                        <a:pt x="2" y="1"/>
                      </a:lnTo>
                      <a:lnTo>
                        <a:pt x="0" y="1"/>
                      </a:lnTo>
                      <a:lnTo>
                        <a:pt x="0" y="3"/>
                      </a:lnTo>
                      <a:lnTo>
                        <a:pt x="0" y="4"/>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00" name="Freeform 292">
                  <a:extLst>
                    <a:ext uri="{FF2B5EF4-FFF2-40B4-BE49-F238E27FC236}">
                      <a16:creationId xmlns:a16="http://schemas.microsoft.com/office/drawing/2014/main" id="{FC2232BE-0C2B-4F4A-B387-D743BC713120}"/>
                    </a:ext>
                  </a:extLst>
                </p:cNvPr>
                <p:cNvSpPr>
                  <a:spLocks/>
                </p:cNvSpPr>
                <p:nvPr/>
              </p:nvSpPr>
              <p:spPr bwMode="auto">
                <a:xfrm>
                  <a:off x="1375" y="3028"/>
                  <a:ext cx="11" cy="5"/>
                </a:xfrm>
                <a:custGeom>
                  <a:avLst/>
                  <a:gdLst>
                    <a:gd name="T0" fmla="*/ 11 w 11"/>
                    <a:gd name="T1" fmla="*/ 5 h 5"/>
                    <a:gd name="T2" fmla="*/ 11 w 11"/>
                    <a:gd name="T3" fmla="*/ 5 h 5"/>
                    <a:gd name="T4" fmla="*/ 11 w 11"/>
                    <a:gd name="T5" fmla="*/ 5 h 5"/>
                    <a:gd name="T6" fmla="*/ 10 w 11"/>
                    <a:gd name="T7" fmla="*/ 3 h 5"/>
                    <a:gd name="T8" fmla="*/ 8 w 11"/>
                    <a:gd name="T9" fmla="*/ 3 h 5"/>
                    <a:gd name="T10" fmla="*/ 8 w 11"/>
                    <a:gd name="T11" fmla="*/ 3 h 5"/>
                    <a:gd name="T12" fmla="*/ 6 w 11"/>
                    <a:gd name="T13" fmla="*/ 3 h 5"/>
                    <a:gd name="T14" fmla="*/ 6 w 11"/>
                    <a:gd name="T15" fmla="*/ 2 h 5"/>
                    <a:gd name="T16" fmla="*/ 5 w 11"/>
                    <a:gd name="T17" fmla="*/ 2 h 5"/>
                    <a:gd name="T18" fmla="*/ 5 w 11"/>
                    <a:gd name="T19" fmla="*/ 2 h 5"/>
                    <a:gd name="T20" fmla="*/ 3 w 11"/>
                    <a:gd name="T21" fmla="*/ 2 h 5"/>
                    <a:gd name="T22" fmla="*/ 2 w 11"/>
                    <a:gd name="T23" fmla="*/ 2 h 5"/>
                    <a:gd name="T24" fmla="*/ 2 w 11"/>
                    <a:gd name="T25" fmla="*/ 2 h 5"/>
                    <a:gd name="T26" fmla="*/ 0 w 11"/>
                    <a:gd name="T27" fmla="*/ 0 h 5"/>
                    <a:gd name="T28" fmla="*/ 0 w 11"/>
                    <a:gd name="T29" fmla="*/ 0 h 5"/>
                    <a:gd name="T30" fmla="*/ 0 w 11"/>
                    <a:gd name="T31" fmla="*/ 0 h 5"/>
                    <a:gd name="T32" fmla="*/ 0 w 11"/>
                    <a:gd name="T33" fmla="*/ 0 h 5"/>
                    <a:gd name="T34" fmla="*/ 2 w 11"/>
                    <a:gd name="T35" fmla="*/ 0 h 5"/>
                    <a:gd name="T36" fmla="*/ 2 w 11"/>
                    <a:gd name="T37" fmla="*/ 2 h 5"/>
                    <a:gd name="T38" fmla="*/ 3 w 11"/>
                    <a:gd name="T39" fmla="*/ 2 h 5"/>
                    <a:gd name="T40" fmla="*/ 5 w 11"/>
                    <a:gd name="T41" fmla="*/ 2 h 5"/>
                    <a:gd name="T42" fmla="*/ 5 w 11"/>
                    <a:gd name="T43" fmla="*/ 2 h 5"/>
                    <a:gd name="T44" fmla="*/ 6 w 11"/>
                    <a:gd name="T45" fmla="*/ 2 h 5"/>
                    <a:gd name="T46" fmla="*/ 6 w 11"/>
                    <a:gd name="T47" fmla="*/ 2 h 5"/>
                    <a:gd name="T48" fmla="*/ 8 w 11"/>
                    <a:gd name="T49" fmla="*/ 3 h 5"/>
                    <a:gd name="T50" fmla="*/ 10 w 11"/>
                    <a:gd name="T51" fmla="*/ 3 h 5"/>
                    <a:gd name="T52" fmla="*/ 10 w 11"/>
                    <a:gd name="T53" fmla="*/ 3 h 5"/>
                    <a:gd name="T54" fmla="*/ 11 w 11"/>
                    <a:gd name="T55" fmla="*/ 3 h 5"/>
                    <a:gd name="T56" fmla="*/ 11 w 11"/>
                    <a:gd name="T57" fmla="*/ 5 h 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 h="5">
                      <a:moveTo>
                        <a:pt x="11" y="5"/>
                      </a:moveTo>
                      <a:lnTo>
                        <a:pt x="11" y="5"/>
                      </a:lnTo>
                      <a:lnTo>
                        <a:pt x="10" y="3"/>
                      </a:lnTo>
                      <a:lnTo>
                        <a:pt x="8" y="3"/>
                      </a:lnTo>
                      <a:lnTo>
                        <a:pt x="6" y="3"/>
                      </a:lnTo>
                      <a:lnTo>
                        <a:pt x="6" y="2"/>
                      </a:lnTo>
                      <a:lnTo>
                        <a:pt x="5" y="2"/>
                      </a:lnTo>
                      <a:lnTo>
                        <a:pt x="3" y="2"/>
                      </a:lnTo>
                      <a:lnTo>
                        <a:pt x="2" y="2"/>
                      </a:lnTo>
                      <a:lnTo>
                        <a:pt x="0" y="0"/>
                      </a:lnTo>
                      <a:lnTo>
                        <a:pt x="2" y="0"/>
                      </a:lnTo>
                      <a:lnTo>
                        <a:pt x="2" y="2"/>
                      </a:lnTo>
                      <a:lnTo>
                        <a:pt x="3" y="2"/>
                      </a:lnTo>
                      <a:lnTo>
                        <a:pt x="5" y="2"/>
                      </a:lnTo>
                      <a:lnTo>
                        <a:pt x="6" y="2"/>
                      </a:lnTo>
                      <a:lnTo>
                        <a:pt x="8" y="3"/>
                      </a:lnTo>
                      <a:lnTo>
                        <a:pt x="10" y="3"/>
                      </a:lnTo>
                      <a:lnTo>
                        <a:pt x="11" y="3"/>
                      </a:lnTo>
                      <a:lnTo>
                        <a:pt x="11" y="5"/>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01" name="Freeform 293">
                  <a:extLst>
                    <a:ext uri="{FF2B5EF4-FFF2-40B4-BE49-F238E27FC236}">
                      <a16:creationId xmlns:a16="http://schemas.microsoft.com/office/drawing/2014/main" id="{0431E6E3-8879-4616-A8F8-F7A1D140F7FD}"/>
                    </a:ext>
                  </a:extLst>
                </p:cNvPr>
                <p:cNvSpPr>
                  <a:spLocks/>
                </p:cNvSpPr>
                <p:nvPr/>
              </p:nvSpPr>
              <p:spPr bwMode="auto">
                <a:xfrm>
                  <a:off x="1378" y="3034"/>
                  <a:ext cx="8" cy="19"/>
                </a:xfrm>
                <a:custGeom>
                  <a:avLst/>
                  <a:gdLst>
                    <a:gd name="T0" fmla="*/ 0 w 8"/>
                    <a:gd name="T1" fmla="*/ 19 h 19"/>
                    <a:gd name="T2" fmla="*/ 0 w 8"/>
                    <a:gd name="T3" fmla="*/ 19 h 19"/>
                    <a:gd name="T4" fmla="*/ 0 w 8"/>
                    <a:gd name="T5" fmla="*/ 18 h 19"/>
                    <a:gd name="T6" fmla="*/ 0 w 8"/>
                    <a:gd name="T7" fmla="*/ 18 h 19"/>
                    <a:gd name="T8" fmla="*/ 0 w 8"/>
                    <a:gd name="T9" fmla="*/ 16 h 19"/>
                    <a:gd name="T10" fmla="*/ 0 w 8"/>
                    <a:gd name="T11" fmla="*/ 16 h 19"/>
                    <a:gd name="T12" fmla="*/ 0 w 8"/>
                    <a:gd name="T13" fmla="*/ 15 h 19"/>
                    <a:gd name="T14" fmla="*/ 0 w 8"/>
                    <a:gd name="T15" fmla="*/ 15 h 19"/>
                    <a:gd name="T16" fmla="*/ 2 w 8"/>
                    <a:gd name="T17" fmla="*/ 14 h 19"/>
                    <a:gd name="T18" fmla="*/ 2 w 8"/>
                    <a:gd name="T19" fmla="*/ 14 h 19"/>
                    <a:gd name="T20" fmla="*/ 2 w 8"/>
                    <a:gd name="T21" fmla="*/ 12 h 19"/>
                    <a:gd name="T22" fmla="*/ 2 w 8"/>
                    <a:gd name="T23" fmla="*/ 12 h 19"/>
                    <a:gd name="T24" fmla="*/ 2 w 8"/>
                    <a:gd name="T25" fmla="*/ 11 h 19"/>
                    <a:gd name="T26" fmla="*/ 3 w 8"/>
                    <a:gd name="T27" fmla="*/ 11 h 19"/>
                    <a:gd name="T28" fmla="*/ 3 w 8"/>
                    <a:gd name="T29" fmla="*/ 9 h 19"/>
                    <a:gd name="T30" fmla="*/ 3 w 8"/>
                    <a:gd name="T31" fmla="*/ 9 h 19"/>
                    <a:gd name="T32" fmla="*/ 3 w 8"/>
                    <a:gd name="T33" fmla="*/ 8 h 19"/>
                    <a:gd name="T34" fmla="*/ 3 w 8"/>
                    <a:gd name="T35" fmla="*/ 8 h 19"/>
                    <a:gd name="T36" fmla="*/ 5 w 8"/>
                    <a:gd name="T37" fmla="*/ 7 h 19"/>
                    <a:gd name="T38" fmla="*/ 5 w 8"/>
                    <a:gd name="T39" fmla="*/ 7 h 19"/>
                    <a:gd name="T40" fmla="*/ 5 w 8"/>
                    <a:gd name="T41" fmla="*/ 5 h 19"/>
                    <a:gd name="T42" fmla="*/ 5 w 8"/>
                    <a:gd name="T43" fmla="*/ 5 h 19"/>
                    <a:gd name="T44" fmla="*/ 5 w 8"/>
                    <a:gd name="T45" fmla="*/ 4 h 19"/>
                    <a:gd name="T46" fmla="*/ 7 w 8"/>
                    <a:gd name="T47" fmla="*/ 4 h 19"/>
                    <a:gd name="T48" fmla="*/ 7 w 8"/>
                    <a:gd name="T49" fmla="*/ 3 h 19"/>
                    <a:gd name="T50" fmla="*/ 7 w 8"/>
                    <a:gd name="T51" fmla="*/ 3 h 19"/>
                    <a:gd name="T52" fmla="*/ 7 w 8"/>
                    <a:gd name="T53" fmla="*/ 1 h 19"/>
                    <a:gd name="T54" fmla="*/ 7 w 8"/>
                    <a:gd name="T55" fmla="*/ 1 h 19"/>
                    <a:gd name="T56" fmla="*/ 8 w 8"/>
                    <a:gd name="T57" fmla="*/ 0 h 19"/>
                    <a:gd name="T58" fmla="*/ 8 w 8"/>
                    <a:gd name="T59" fmla="*/ 0 h 19"/>
                    <a:gd name="T60" fmla="*/ 8 w 8"/>
                    <a:gd name="T61" fmla="*/ 0 h 19"/>
                    <a:gd name="T62" fmla="*/ 8 w 8"/>
                    <a:gd name="T63" fmla="*/ 0 h 19"/>
                    <a:gd name="T64" fmla="*/ 8 w 8"/>
                    <a:gd name="T65" fmla="*/ 0 h 19"/>
                    <a:gd name="T66" fmla="*/ 8 w 8"/>
                    <a:gd name="T67" fmla="*/ 1 h 19"/>
                    <a:gd name="T68" fmla="*/ 7 w 8"/>
                    <a:gd name="T69" fmla="*/ 1 h 19"/>
                    <a:gd name="T70" fmla="*/ 7 w 8"/>
                    <a:gd name="T71" fmla="*/ 3 h 19"/>
                    <a:gd name="T72" fmla="*/ 7 w 8"/>
                    <a:gd name="T73" fmla="*/ 3 h 19"/>
                    <a:gd name="T74" fmla="*/ 7 w 8"/>
                    <a:gd name="T75" fmla="*/ 4 h 19"/>
                    <a:gd name="T76" fmla="*/ 7 w 8"/>
                    <a:gd name="T77" fmla="*/ 4 h 19"/>
                    <a:gd name="T78" fmla="*/ 5 w 8"/>
                    <a:gd name="T79" fmla="*/ 5 h 19"/>
                    <a:gd name="T80" fmla="*/ 5 w 8"/>
                    <a:gd name="T81" fmla="*/ 5 h 19"/>
                    <a:gd name="T82" fmla="*/ 5 w 8"/>
                    <a:gd name="T83" fmla="*/ 7 h 19"/>
                    <a:gd name="T84" fmla="*/ 5 w 8"/>
                    <a:gd name="T85" fmla="*/ 7 h 19"/>
                    <a:gd name="T86" fmla="*/ 5 w 8"/>
                    <a:gd name="T87" fmla="*/ 8 h 19"/>
                    <a:gd name="T88" fmla="*/ 3 w 8"/>
                    <a:gd name="T89" fmla="*/ 8 h 19"/>
                    <a:gd name="T90" fmla="*/ 3 w 8"/>
                    <a:gd name="T91" fmla="*/ 9 h 19"/>
                    <a:gd name="T92" fmla="*/ 3 w 8"/>
                    <a:gd name="T93" fmla="*/ 9 h 19"/>
                    <a:gd name="T94" fmla="*/ 3 w 8"/>
                    <a:gd name="T95" fmla="*/ 11 h 19"/>
                    <a:gd name="T96" fmla="*/ 3 w 8"/>
                    <a:gd name="T97" fmla="*/ 11 h 19"/>
                    <a:gd name="T98" fmla="*/ 2 w 8"/>
                    <a:gd name="T99" fmla="*/ 12 h 19"/>
                    <a:gd name="T100" fmla="*/ 2 w 8"/>
                    <a:gd name="T101" fmla="*/ 12 h 19"/>
                    <a:gd name="T102" fmla="*/ 2 w 8"/>
                    <a:gd name="T103" fmla="*/ 14 h 19"/>
                    <a:gd name="T104" fmla="*/ 2 w 8"/>
                    <a:gd name="T105" fmla="*/ 14 h 19"/>
                    <a:gd name="T106" fmla="*/ 2 w 8"/>
                    <a:gd name="T107" fmla="*/ 15 h 19"/>
                    <a:gd name="T108" fmla="*/ 0 w 8"/>
                    <a:gd name="T109" fmla="*/ 15 h 19"/>
                    <a:gd name="T110" fmla="*/ 0 w 8"/>
                    <a:gd name="T111" fmla="*/ 16 h 19"/>
                    <a:gd name="T112" fmla="*/ 0 w 8"/>
                    <a:gd name="T113" fmla="*/ 16 h 19"/>
                    <a:gd name="T114" fmla="*/ 0 w 8"/>
                    <a:gd name="T115" fmla="*/ 18 h 19"/>
                    <a:gd name="T116" fmla="*/ 0 w 8"/>
                    <a:gd name="T117" fmla="*/ 18 h 19"/>
                    <a:gd name="T118" fmla="*/ 0 w 8"/>
                    <a:gd name="T119" fmla="*/ 19 h 1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8" h="19">
                      <a:moveTo>
                        <a:pt x="0" y="19"/>
                      </a:moveTo>
                      <a:lnTo>
                        <a:pt x="0" y="19"/>
                      </a:lnTo>
                      <a:lnTo>
                        <a:pt x="0" y="18"/>
                      </a:lnTo>
                      <a:lnTo>
                        <a:pt x="0" y="16"/>
                      </a:lnTo>
                      <a:lnTo>
                        <a:pt x="0" y="15"/>
                      </a:lnTo>
                      <a:lnTo>
                        <a:pt x="2" y="14"/>
                      </a:lnTo>
                      <a:lnTo>
                        <a:pt x="2" y="12"/>
                      </a:lnTo>
                      <a:lnTo>
                        <a:pt x="2" y="11"/>
                      </a:lnTo>
                      <a:lnTo>
                        <a:pt x="3" y="11"/>
                      </a:lnTo>
                      <a:lnTo>
                        <a:pt x="3" y="9"/>
                      </a:lnTo>
                      <a:lnTo>
                        <a:pt x="3" y="8"/>
                      </a:lnTo>
                      <a:lnTo>
                        <a:pt x="5" y="7"/>
                      </a:lnTo>
                      <a:lnTo>
                        <a:pt x="5" y="5"/>
                      </a:lnTo>
                      <a:lnTo>
                        <a:pt x="5" y="4"/>
                      </a:lnTo>
                      <a:lnTo>
                        <a:pt x="7" y="4"/>
                      </a:lnTo>
                      <a:lnTo>
                        <a:pt x="7" y="3"/>
                      </a:lnTo>
                      <a:lnTo>
                        <a:pt x="7" y="1"/>
                      </a:lnTo>
                      <a:lnTo>
                        <a:pt x="8" y="0"/>
                      </a:lnTo>
                      <a:lnTo>
                        <a:pt x="8" y="1"/>
                      </a:lnTo>
                      <a:lnTo>
                        <a:pt x="7" y="1"/>
                      </a:lnTo>
                      <a:lnTo>
                        <a:pt x="7" y="3"/>
                      </a:lnTo>
                      <a:lnTo>
                        <a:pt x="7" y="4"/>
                      </a:lnTo>
                      <a:lnTo>
                        <a:pt x="5" y="5"/>
                      </a:lnTo>
                      <a:lnTo>
                        <a:pt x="5" y="7"/>
                      </a:lnTo>
                      <a:lnTo>
                        <a:pt x="5" y="8"/>
                      </a:lnTo>
                      <a:lnTo>
                        <a:pt x="3" y="8"/>
                      </a:lnTo>
                      <a:lnTo>
                        <a:pt x="3" y="9"/>
                      </a:lnTo>
                      <a:lnTo>
                        <a:pt x="3" y="11"/>
                      </a:lnTo>
                      <a:lnTo>
                        <a:pt x="2" y="12"/>
                      </a:lnTo>
                      <a:lnTo>
                        <a:pt x="2" y="14"/>
                      </a:lnTo>
                      <a:lnTo>
                        <a:pt x="2" y="15"/>
                      </a:lnTo>
                      <a:lnTo>
                        <a:pt x="0" y="15"/>
                      </a:lnTo>
                      <a:lnTo>
                        <a:pt x="0" y="16"/>
                      </a:lnTo>
                      <a:lnTo>
                        <a:pt x="0" y="18"/>
                      </a:lnTo>
                      <a:lnTo>
                        <a:pt x="0" y="19"/>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02" name="Line 294">
                  <a:extLst>
                    <a:ext uri="{FF2B5EF4-FFF2-40B4-BE49-F238E27FC236}">
                      <a16:creationId xmlns:a16="http://schemas.microsoft.com/office/drawing/2014/main" id="{89413E4D-851B-434B-A62C-79F648FB41D4}"/>
                    </a:ext>
                  </a:extLst>
                </p:cNvPr>
                <p:cNvSpPr>
                  <a:spLocks noChangeShapeType="1"/>
                </p:cNvSpPr>
                <p:nvPr/>
              </p:nvSpPr>
              <p:spPr bwMode="auto">
                <a:xfrm>
                  <a:off x="1378" y="3053"/>
                  <a:ext cx="1"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C0C0C0"/>
                      </a:solidFill>
                      <a:round/>
                      <a:headEnd/>
                      <a:tailEnd/>
                    </a14:hiddenLine>
                  </a:ext>
                </a:extLst>
              </p:spPr>
              <p:txBody>
                <a:bodyPr/>
                <a:lstStyle/>
                <a:p>
                  <a:endParaRPr lang="zh-CN" altLang="en-US"/>
                </a:p>
              </p:txBody>
            </p:sp>
            <p:sp>
              <p:nvSpPr>
                <p:cNvPr id="203" name="Freeform 295">
                  <a:extLst>
                    <a:ext uri="{FF2B5EF4-FFF2-40B4-BE49-F238E27FC236}">
                      <a16:creationId xmlns:a16="http://schemas.microsoft.com/office/drawing/2014/main" id="{E9F73CE4-2ADE-48CC-8349-7BFCDFC4EDD4}"/>
                    </a:ext>
                  </a:extLst>
                </p:cNvPr>
                <p:cNvSpPr>
                  <a:spLocks/>
                </p:cNvSpPr>
                <p:nvPr/>
              </p:nvSpPr>
              <p:spPr bwMode="auto">
                <a:xfrm>
                  <a:off x="1377" y="3054"/>
                  <a:ext cx="1" cy="7"/>
                </a:xfrm>
                <a:custGeom>
                  <a:avLst/>
                  <a:gdLst>
                    <a:gd name="T0" fmla="*/ 0 w 1"/>
                    <a:gd name="T1" fmla="*/ 7 h 7"/>
                    <a:gd name="T2" fmla="*/ 0 w 1"/>
                    <a:gd name="T3" fmla="*/ 7 h 7"/>
                    <a:gd name="T4" fmla="*/ 0 w 1"/>
                    <a:gd name="T5" fmla="*/ 6 h 7"/>
                    <a:gd name="T6" fmla="*/ 0 w 1"/>
                    <a:gd name="T7" fmla="*/ 6 h 7"/>
                    <a:gd name="T8" fmla="*/ 0 w 1"/>
                    <a:gd name="T9" fmla="*/ 4 h 7"/>
                    <a:gd name="T10" fmla="*/ 0 w 1"/>
                    <a:gd name="T11" fmla="*/ 4 h 7"/>
                    <a:gd name="T12" fmla="*/ 0 w 1"/>
                    <a:gd name="T13" fmla="*/ 3 h 7"/>
                    <a:gd name="T14" fmla="*/ 0 w 1"/>
                    <a:gd name="T15" fmla="*/ 3 h 7"/>
                    <a:gd name="T16" fmla="*/ 0 w 1"/>
                    <a:gd name="T17" fmla="*/ 2 h 7"/>
                    <a:gd name="T18" fmla="*/ 0 w 1"/>
                    <a:gd name="T19" fmla="*/ 2 h 7"/>
                    <a:gd name="T20" fmla="*/ 0 w 1"/>
                    <a:gd name="T21" fmla="*/ 0 h 7"/>
                    <a:gd name="T22" fmla="*/ 0 w 1"/>
                    <a:gd name="T23" fmla="*/ 0 h 7"/>
                    <a:gd name="T24" fmla="*/ 0 w 1"/>
                    <a:gd name="T25" fmla="*/ 0 h 7"/>
                    <a:gd name="T26" fmla="*/ 0 w 1"/>
                    <a:gd name="T27" fmla="*/ 0 h 7"/>
                    <a:gd name="T28" fmla="*/ 0 w 1"/>
                    <a:gd name="T29" fmla="*/ 0 h 7"/>
                    <a:gd name="T30" fmla="*/ 0 w 1"/>
                    <a:gd name="T31" fmla="*/ 2 h 7"/>
                    <a:gd name="T32" fmla="*/ 0 w 1"/>
                    <a:gd name="T33" fmla="*/ 2 h 7"/>
                    <a:gd name="T34" fmla="*/ 0 w 1"/>
                    <a:gd name="T35" fmla="*/ 3 h 7"/>
                    <a:gd name="T36" fmla="*/ 0 w 1"/>
                    <a:gd name="T37" fmla="*/ 3 h 7"/>
                    <a:gd name="T38" fmla="*/ 0 w 1"/>
                    <a:gd name="T39" fmla="*/ 4 h 7"/>
                    <a:gd name="T40" fmla="*/ 0 w 1"/>
                    <a:gd name="T41" fmla="*/ 4 h 7"/>
                    <a:gd name="T42" fmla="*/ 0 w 1"/>
                    <a:gd name="T43" fmla="*/ 6 h 7"/>
                    <a:gd name="T44" fmla="*/ 0 w 1"/>
                    <a:gd name="T45" fmla="*/ 6 h 7"/>
                    <a:gd name="T46" fmla="*/ 0 w 1"/>
                    <a:gd name="T47" fmla="*/ 7 h 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 h="7">
                      <a:moveTo>
                        <a:pt x="0" y="7"/>
                      </a:moveTo>
                      <a:lnTo>
                        <a:pt x="0" y="7"/>
                      </a:lnTo>
                      <a:lnTo>
                        <a:pt x="0" y="6"/>
                      </a:lnTo>
                      <a:lnTo>
                        <a:pt x="0" y="4"/>
                      </a:lnTo>
                      <a:lnTo>
                        <a:pt x="0" y="3"/>
                      </a:lnTo>
                      <a:lnTo>
                        <a:pt x="0" y="2"/>
                      </a:lnTo>
                      <a:lnTo>
                        <a:pt x="0" y="0"/>
                      </a:lnTo>
                      <a:lnTo>
                        <a:pt x="0" y="2"/>
                      </a:lnTo>
                      <a:lnTo>
                        <a:pt x="0" y="3"/>
                      </a:lnTo>
                      <a:lnTo>
                        <a:pt x="0" y="4"/>
                      </a:lnTo>
                      <a:lnTo>
                        <a:pt x="0" y="6"/>
                      </a:lnTo>
                      <a:lnTo>
                        <a:pt x="0" y="7"/>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04" name="Line 296">
                  <a:extLst>
                    <a:ext uri="{FF2B5EF4-FFF2-40B4-BE49-F238E27FC236}">
                      <a16:creationId xmlns:a16="http://schemas.microsoft.com/office/drawing/2014/main" id="{14286BF2-7BDB-4B95-9580-32B1E6CC4890}"/>
                    </a:ext>
                  </a:extLst>
                </p:cNvPr>
                <p:cNvSpPr>
                  <a:spLocks noChangeShapeType="1"/>
                </p:cNvSpPr>
                <p:nvPr/>
              </p:nvSpPr>
              <p:spPr bwMode="auto">
                <a:xfrm>
                  <a:off x="1377" y="3061"/>
                  <a:ext cx="1"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C0C0C0"/>
                      </a:solidFill>
                      <a:round/>
                      <a:headEnd/>
                      <a:tailEnd/>
                    </a14:hiddenLine>
                  </a:ext>
                </a:extLst>
              </p:spPr>
              <p:txBody>
                <a:bodyPr/>
                <a:lstStyle/>
                <a:p>
                  <a:endParaRPr lang="zh-CN" altLang="en-US"/>
                </a:p>
              </p:txBody>
            </p:sp>
            <p:sp>
              <p:nvSpPr>
                <p:cNvPr id="205" name="Freeform 297">
                  <a:extLst>
                    <a:ext uri="{FF2B5EF4-FFF2-40B4-BE49-F238E27FC236}">
                      <a16:creationId xmlns:a16="http://schemas.microsoft.com/office/drawing/2014/main" id="{245594B1-8415-4923-BC3A-9B23CA40CD17}"/>
                    </a:ext>
                  </a:extLst>
                </p:cNvPr>
                <p:cNvSpPr>
                  <a:spLocks/>
                </p:cNvSpPr>
                <p:nvPr/>
              </p:nvSpPr>
              <p:spPr bwMode="auto">
                <a:xfrm>
                  <a:off x="1377" y="3062"/>
                  <a:ext cx="1" cy="3"/>
                </a:xfrm>
                <a:custGeom>
                  <a:avLst/>
                  <a:gdLst>
                    <a:gd name="T0" fmla="*/ 0 w 1"/>
                    <a:gd name="T1" fmla="*/ 3 h 3"/>
                    <a:gd name="T2" fmla="*/ 0 w 1"/>
                    <a:gd name="T3" fmla="*/ 3 h 3"/>
                    <a:gd name="T4" fmla="*/ 0 w 1"/>
                    <a:gd name="T5" fmla="*/ 3 h 3"/>
                    <a:gd name="T6" fmla="*/ 0 w 1"/>
                    <a:gd name="T7" fmla="*/ 2 h 3"/>
                    <a:gd name="T8" fmla="*/ 0 w 1"/>
                    <a:gd name="T9" fmla="*/ 2 h 3"/>
                    <a:gd name="T10" fmla="*/ 0 w 1"/>
                    <a:gd name="T11" fmla="*/ 0 h 3"/>
                    <a:gd name="T12" fmla="*/ 0 w 1"/>
                    <a:gd name="T13" fmla="*/ 0 h 3"/>
                    <a:gd name="T14" fmla="*/ 0 w 1"/>
                    <a:gd name="T15" fmla="*/ 0 h 3"/>
                    <a:gd name="T16" fmla="*/ 0 w 1"/>
                    <a:gd name="T17" fmla="*/ 2 h 3"/>
                    <a:gd name="T18" fmla="*/ 0 w 1"/>
                    <a:gd name="T19" fmla="*/ 2 h 3"/>
                    <a:gd name="T20" fmla="*/ 0 w 1"/>
                    <a:gd name="T21" fmla="*/ 3 h 3"/>
                    <a:gd name="T22" fmla="*/ 0 w 1"/>
                    <a:gd name="T23" fmla="*/ 3 h 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 h="3">
                      <a:moveTo>
                        <a:pt x="0" y="3"/>
                      </a:moveTo>
                      <a:lnTo>
                        <a:pt x="0" y="3"/>
                      </a:lnTo>
                      <a:lnTo>
                        <a:pt x="0" y="2"/>
                      </a:lnTo>
                      <a:lnTo>
                        <a:pt x="0" y="0"/>
                      </a:lnTo>
                      <a:lnTo>
                        <a:pt x="0" y="2"/>
                      </a:lnTo>
                      <a:lnTo>
                        <a:pt x="0" y="3"/>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06" name="Freeform 298">
                  <a:extLst>
                    <a:ext uri="{FF2B5EF4-FFF2-40B4-BE49-F238E27FC236}">
                      <a16:creationId xmlns:a16="http://schemas.microsoft.com/office/drawing/2014/main" id="{FC432847-8673-49E7-99FD-D69100863AB7}"/>
                    </a:ext>
                  </a:extLst>
                </p:cNvPr>
                <p:cNvSpPr>
                  <a:spLocks/>
                </p:cNvSpPr>
                <p:nvPr/>
              </p:nvSpPr>
              <p:spPr bwMode="auto">
                <a:xfrm>
                  <a:off x="1378" y="3067"/>
                  <a:ext cx="1" cy="1"/>
                </a:xfrm>
                <a:custGeom>
                  <a:avLst/>
                  <a:gdLst>
                    <a:gd name="T0" fmla="*/ 0 w 1"/>
                    <a:gd name="T1" fmla="*/ 1 h 1"/>
                    <a:gd name="T2" fmla="*/ 0 w 1"/>
                    <a:gd name="T3" fmla="*/ 1 h 1"/>
                    <a:gd name="T4" fmla="*/ 0 w 1"/>
                    <a:gd name="T5" fmla="*/ 1 h 1"/>
                    <a:gd name="T6" fmla="*/ 0 w 1"/>
                    <a:gd name="T7" fmla="*/ 1 h 1"/>
                    <a:gd name="T8" fmla="*/ 0 w 1"/>
                    <a:gd name="T9" fmla="*/ 0 h 1"/>
                    <a:gd name="T10" fmla="*/ 0 w 1"/>
                    <a:gd name="T11" fmla="*/ 0 h 1"/>
                    <a:gd name="T12" fmla="*/ 0 w 1"/>
                    <a:gd name="T13" fmla="*/ 0 h 1"/>
                    <a:gd name="T14" fmla="*/ 0 w 1"/>
                    <a:gd name="T15" fmla="*/ 0 h 1"/>
                    <a:gd name="T16" fmla="*/ 0 w 1"/>
                    <a:gd name="T17" fmla="*/ 1 h 1"/>
                    <a:gd name="T18" fmla="*/ 0 w 1"/>
                    <a:gd name="T19" fmla="*/ 1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1">
                      <a:moveTo>
                        <a:pt x="0" y="1"/>
                      </a:moveTo>
                      <a:lnTo>
                        <a:pt x="0" y="1"/>
                      </a:lnTo>
                      <a:lnTo>
                        <a:pt x="0" y="0"/>
                      </a:lnTo>
                      <a:lnTo>
                        <a:pt x="0" y="1"/>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07" name="Freeform 299">
                  <a:extLst>
                    <a:ext uri="{FF2B5EF4-FFF2-40B4-BE49-F238E27FC236}">
                      <a16:creationId xmlns:a16="http://schemas.microsoft.com/office/drawing/2014/main" id="{76DAB977-FC93-443B-9064-9CA933DADCD5}"/>
                    </a:ext>
                  </a:extLst>
                </p:cNvPr>
                <p:cNvSpPr>
                  <a:spLocks/>
                </p:cNvSpPr>
                <p:nvPr/>
              </p:nvSpPr>
              <p:spPr bwMode="auto">
                <a:xfrm>
                  <a:off x="1378" y="3069"/>
                  <a:ext cx="8" cy="30"/>
                </a:xfrm>
                <a:custGeom>
                  <a:avLst/>
                  <a:gdLst>
                    <a:gd name="T0" fmla="*/ 8 w 8"/>
                    <a:gd name="T1" fmla="*/ 30 h 30"/>
                    <a:gd name="T2" fmla="*/ 8 w 8"/>
                    <a:gd name="T3" fmla="*/ 29 h 30"/>
                    <a:gd name="T4" fmla="*/ 8 w 8"/>
                    <a:gd name="T5" fmla="*/ 28 h 30"/>
                    <a:gd name="T6" fmla="*/ 7 w 8"/>
                    <a:gd name="T7" fmla="*/ 26 h 30"/>
                    <a:gd name="T8" fmla="*/ 7 w 8"/>
                    <a:gd name="T9" fmla="*/ 23 h 30"/>
                    <a:gd name="T10" fmla="*/ 7 w 8"/>
                    <a:gd name="T11" fmla="*/ 22 h 30"/>
                    <a:gd name="T12" fmla="*/ 5 w 8"/>
                    <a:gd name="T13" fmla="*/ 19 h 30"/>
                    <a:gd name="T14" fmla="*/ 5 w 8"/>
                    <a:gd name="T15" fmla="*/ 17 h 30"/>
                    <a:gd name="T16" fmla="*/ 3 w 8"/>
                    <a:gd name="T17" fmla="*/ 15 h 30"/>
                    <a:gd name="T18" fmla="*/ 3 w 8"/>
                    <a:gd name="T19" fmla="*/ 13 h 30"/>
                    <a:gd name="T20" fmla="*/ 3 w 8"/>
                    <a:gd name="T21" fmla="*/ 10 h 30"/>
                    <a:gd name="T22" fmla="*/ 2 w 8"/>
                    <a:gd name="T23" fmla="*/ 7 h 30"/>
                    <a:gd name="T24" fmla="*/ 2 w 8"/>
                    <a:gd name="T25" fmla="*/ 6 h 30"/>
                    <a:gd name="T26" fmla="*/ 2 w 8"/>
                    <a:gd name="T27" fmla="*/ 4 h 30"/>
                    <a:gd name="T28" fmla="*/ 0 w 8"/>
                    <a:gd name="T29" fmla="*/ 2 h 30"/>
                    <a:gd name="T30" fmla="*/ 0 w 8"/>
                    <a:gd name="T31" fmla="*/ 0 h 30"/>
                    <a:gd name="T32" fmla="*/ 0 w 8"/>
                    <a:gd name="T33" fmla="*/ 0 h 30"/>
                    <a:gd name="T34" fmla="*/ 0 w 8"/>
                    <a:gd name="T35" fmla="*/ 0 h 30"/>
                    <a:gd name="T36" fmla="*/ 0 w 8"/>
                    <a:gd name="T37" fmla="*/ 2 h 30"/>
                    <a:gd name="T38" fmla="*/ 2 w 8"/>
                    <a:gd name="T39" fmla="*/ 3 h 30"/>
                    <a:gd name="T40" fmla="*/ 2 w 8"/>
                    <a:gd name="T41" fmla="*/ 6 h 30"/>
                    <a:gd name="T42" fmla="*/ 3 w 8"/>
                    <a:gd name="T43" fmla="*/ 7 h 30"/>
                    <a:gd name="T44" fmla="*/ 3 w 8"/>
                    <a:gd name="T45" fmla="*/ 10 h 30"/>
                    <a:gd name="T46" fmla="*/ 3 w 8"/>
                    <a:gd name="T47" fmla="*/ 13 h 30"/>
                    <a:gd name="T48" fmla="*/ 5 w 8"/>
                    <a:gd name="T49" fmla="*/ 15 h 30"/>
                    <a:gd name="T50" fmla="*/ 5 w 8"/>
                    <a:gd name="T51" fmla="*/ 17 h 30"/>
                    <a:gd name="T52" fmla="*/ 5 w 8"/>
                    <a:gd name="T53" fmla="*/ 19 h 30"/>
                    <a:gd name="T54" fmla="*/ 7 w 8"/>
                    <a:gd name="T55" fmla="*/ 22 h 30"/>
                    <a:gd name="T56" fmla="*/ 7 w 8"/>
                    <a:gd name="T57" fmla="*/ 23 h 30"/>
                    <a:gd name="T58" fmla="*/ 7 w 8"/>
                    <a:gd name="T59" fmla="*/ 26 h 30"/>
                    <a:gd name="T60" fmla="*/ 8 w 8"/>
                    <a:gd name="T61" fmla="*/ 28 h 30"/>
                    <a:gd name="T62" fmla="*/ 8 w 8"/>
                    <a:gd name="T63" fmla="*/ 29 h 30"/>
                    <a:gd name="T64" fmla="*/ 8 w 8"/>
                    <a:gd name="T65" fmla="*/ 30 h 3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 h="30">
                      <a:moveTo>
                        <a:pt x="8" y="30"/>
                      </a:moveTo>
                      <a:lnTo>
                        <a:pt x="8" y="30"/>
                      </a:lnTo>
                      <a:lnTo>
                        <a:pt x="8" y="29"/>
                      </a:lnTo>
                      <a:lnTo>
                        <a:pt x="8" y="28"/>
                      </a:lnTo>
                      <a:lnTo>
                        <a:pt x="7" y="26"/>
                      </a:lnTo>
                      <a:lnTo>
                        <a:pt x="7" y="25"/>
                      </a:lnTo>
                      <a:lnTo>
                        <a:pt x="7" y="23"/>
                      </a:lnTo>
                      <a:lnTo>
                        <a:pt x="7" y="22"/>
                      </a:lnTo>
                      <a:lnTo>
                        <a:pt x="5" y="21"/>
                      </a:lnTo>
                      <a:lnTo>
                        <a:pt x="5" y="19"/>
                      </a:lnTo>
                      <a:lnTo>
                        <a:pt x="5" y="18"/>
                      </a:lnTo>
                      <a:lnTo>
                        <a:pt x="5" y="17"/>
                      </a:lnTo>
                      <a:lnTo>
                        <a:pt x="5" y="15"/>
                      </a:lnTo>
                      <a:lnTo>
                        <a:pt x="3" y="15"/>
                      </a:lnTo>
                      <a:lnTo>
                        <a:pt x="3" y="14"/>
                      </a:lnTo>
                      <a:lnTo>
                        <a:pt x="3" y="13"/>
                      </a:lnTo>
                      <a:lnTo>
                        <a:pt x="3" y="11"/>
                      </a:lnTo>
                      <a:lnTo>
                        <a:pt x="3" y="10"/>
                      </a:lnTo>
                      <a:lnTo>
                        <a:pt x="3" y="8"/>
                      </a:lnTo>
                      <a:lnTo>
                        <a:pt x="2" y="7"/>
                      </a:lnTo>
                      <a:lnTo>
                        <a:pt x="2" y="6"/>
                      </a:lnTo>
                      <a:lnTo>
                        <a:pt x="2" y="4"/>
                      </a:lnTo>
                      <a:lnTo>
                        <a:pt x="0" y="3"/>
                      </a:lnTo>
                      <a:lnTo>
                        <a:pt x="0" y="2"/>
                      </a:lnTo>
                      <a:lnTo>
                        <a:pt x="0" y="0"/>
                      </a:lnTo>
                      <a:lnTo>
                        <a:pt x="0" y="2"/>
                      </a:lnTo>
                      <a:lnTo>
                        <a:pt x="2" y="3"/>
                      </a:lnTo>
                      <a:lnTo>
                        <a:pt x="2" y="4"/>
                      </a:lnTo>
                      <a:lnTo>
                        <a:pt x="2" y="6"/>
                      </a:lnTo>
                      <a:lnTo>
                        <a:pt x="2" y="7"/>
                      </a:lnTo>
                      <a:lnTo>
                        <a:pt x="3" y="7"/>
                      </a:lnTo>
                      <a:lnTo>
                        <a:pt x="3" y="8"/>
                      </a:lnTo>
                      <a:lnTo>
                        <a:pt x="3" y="10"/>
                      </a:lnTo>
                      <a:lnTo>
                        <a:pt x="3" y="11"/>
                      </a:lnTo>
                      <a:lnTo>
                        <a:pt x="3" y="13"/>
                      </a:lnTo>
                      <a:lnTo>
                        <a:pt x="3" y="14"/>
                      </a:lnTo>
                      <a:lnTo>
                        <a:pt x="5" y="15"/>
                      </a:lnTo>
                      <a:lnTo>
                        <a:pt x="5" y="17"/>
                      </a:lnTo>
                      <a:lnTo>
                        <a:pt x="5" y="18"/>
                      </a:lnTo>
                      <a:lnTo>
                        <a:pt x="5" y="19"/>
                      </a:lnTo>
                      <a:lnTo>
                        <a:pt x="7" y="21"/>
                      </a:lnTo>
                      <a:lnTo>
                        <a:pt x="7" y="22"/>
                      </a:lnTo>
                      <a:lnTo>
                        <a:pt x="7" y="23"/>
                      </a:lnTo>
                      <a:lnTo>
                        <a:pt x="7" y="25"/>
                      </a:lnTo>
                      <a:lnTo>
                        <a:pt x="7" y="26"/>
                      </a:lnTo>
                      <a:lnTo>
                        <a:pt x="8" y="26"/>
                      </a:lnTo>
                      <a:lnTo>
                        <a:pt x="8" y="28"/>
                      </a:lnTo>
                      <a:lnTo>
                        <a:pt x="8" y="29"/>
                      </a:lnTo>
                      <a:lnTo>
                        <a:pt x="8" y="3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08" name="Freeform 300">
                  <a:extLst>
                    <a:ext uri="{FF2B5EF4-FFF2-40B4-BE49-F238E27FC236}">
                      <a16:creationId xmlns:a16="http://schemas.microsoft.com/office/drawing/2014/main" id="{F4643481-D3D3-4EDB-ABC2-0036E10B271C}"/>
                    </a:ext>
                  </a:extLst>
                </p:cNvPr>
                <p:cNvSpPr>
                  <a:spLocks/>
                </p:cNvSpPr>
                <p:nvPr/>
              </p:nvSpPr>
              <p:spPr bwMode="auto">
                <a:xfrm>
                  <a:off x="1398" y="3067"/>
                  <a:ext cx="2" cy="12"/>
                </a:xfrm>
                <a:custGeom>
                  <a:avLst/>
                  <a:gdLst>
                    <a:gd name="T0" fmla="*/ 0 w 2"/>
                    <a:gd name="T1" fmla="*/ 0 h 12"/>
                    <a:gd name="T2" fmla="*/ 0 w 2"/>
                    <a:gd name="T3" fmla="*/ 0 h 12"/>
                    <a:gd name="T4" fmla="*/ 0 w 2"/>
                    <a:gd name="T5" fmla="*/ 1 h 12"/>
                    <a:gd name="T6" fmla="*/ 0 w 2"/>
                    <a:gd name="T7" fmla="*/ 1 h 12"/>
                    <a:gd name="T8" fmla="*/ 0 w 2"/>
                    <a:gd name="T9" fmla="*/ 2 h 12"/>
                    <a:gd name="T10" fmla="*/ 0 w 2"/>
                    <a:gd name="T11" fmla="*/ 4 h 12"/>
                    <a:gd name="T12" fmla="*/ 0 w 2"/>
                    <a:gd name="T13" fmla="*/ 4 h 12"/>
                    <a:gd name="T14" fmla="*/ 0 w 2"/>
                    <a:gd name="T15" fmla="*/ 5 h 12"/>
                    <a:gd name="T16" fmla="*/ 0 w 2"/>
                    <a:gd name="T17" fmla="*/ 5 h 12"/>
                    <a:gd name="T18" fmla="*/ 2 w 2"/>
                    <a:gd name="T19" fmla="*/ 6 h 12"/>
                    <a:gd name="T20" fmla="*/ 2 w 2"/>
                    <a:gd name="T21" fmla="*/ 6 h 12"/>
                    <a:gd name="T22" fmla="*/ 2 w 2"/>
                    <a:gd name="T23" fmla="*/ 8 h 12"/>
                    <a:gd name="T24" fmla="*/ 2 w 2"/>
                    <a:gd name="T25" fmla="*/ 8 h 12"/>
                    <a:gd name="T26" fmla="*/ 2 w 2"/>
                    <a:gd name="T27" fmla="*/ 9 h 12"/>
                    <a:gd name="T28" fmla="*/ 2 w 2"/>
                    <a:gd name="T29" fmla="*/ 10 h 12"/>
                    <a:gd name="T30" fmla="*/ 2 w 2"/>
                    <a:gd name="T31" fmla="*/ 10 h 12"/>
                    <a:gd name="T32" fmla="*/ 2 w 2"/>
                    <a:gd name="T33" fmla="*/ 12 h 12"/>
                    <a:gd name="T34" fmla="*/ 2 w 2"/>
                    <a:gd name="T35" fmla="*/ 12 h 12"/>
                    <a:gd name="T36" fmla="*/ 2 w 2"/>
                    <a:gd name="T37" fmla="*/ 12 h 12"/>
                    <a:gd name="T38" fmla="*/ 2 w 2"/>
                    <a:gd name="T39" fmla="*/ 10 h 12"/>
                    <a:gd name="T40" fmla="*/ 2 w 2"/>
                    <a:gd name="T41" fmla="*/ 10 h 12"/>
                    <a:gd name="T42" fmla="*/ 2 w 2"/>
                    <a:gd name="T43" fmla="*/ 9 h 12"/>
                    <a:gd name="T44" fmla="*/ 2 w 2"/>
                    <a:gd name="T45" fmla="*/ 9 h 12"/>
                    <a:gd name="T46" fmla="*/ 2 w 2"/>
                    <a:gd name="T47" fmla="*/ 8 h 12"/>
                    <a:gd name="T48" fmla="*/ 2 w 2"/>
                    <a:gd name="T49" fmla="*/ 8 h 12"/>
                    <a:gd name="T50" fmla="*/ 0 w 2"/>
                    <a:gd name="T51" fmla="*/ 6 h 12"/>
                    <a:gd name="T52" fmla="*/ 0 w 2"/>
                    <a:gd name="T53" fmla="*/ 5 h 12"/>
                    <a:gd name="T54" fmla="*/ 0 w 2"/>
                    <a:gd name="T55" fmla="*/ 5 h 12"/>
                    <a:gd name="T56" fmla="*/ 0 w 2"/>
                    <a:gd name="T57" fmla="*/ 4 h 12"/>
                    <a:gd name="T58" fmla="*/ 0 w 2"/>
                    <a:gd name="T59" fmla="*/ 4 h 12"/>
                    <a:gd name="T60" fmla="*/ 0 w 2"/>
                    <a:gd name="T61" fmla="*/ 2 h 12"/>
                    <a:gd name="T62" fmla="*/ 0 w 2"/>
                    <a:gd name="T63" fmla="*/ 1 h 12"/>
                    <a:gd name="T64" fmla="*/ 0 w 2"/>
                    <a:gd name="T65" fmla="*/ 1 h 12"/>
                    <a:gd name="T66" fmla="*/ 0 w 2"/>
                    <a:gd name="T67" fmla="*/ 0 h 1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 h="12">
                      <a:moveTo>
                        <a:pt x="0" y="0"/>
                      </a:moveTo>
                      <a:lnTo>
                        <a:pt x="0" y="0"/>
                      </a:lnTo>
                      <a:lnTo>
                        <a:pt x="0" y="1"/>
                      </a:lnTo>
                      <a:lnTo>
                        <a:pt x="0" y="2"/>
                      </a:lnTo>
                      <a:lnTo>
                        <a:pt x="0" y="4"/>
                      </a:lnTo>
                      <a:lnTo>
                        <a:pt x="0" y="5"/>
                      </a:lnTo>
                      <a:lnTo>
                        <a:pt x="2" y="6"/>
                      </a:lnTo>
                      <a:lnTo>
                        <a:pt x="2" y="8"/>
                      </a:lnTo>
                      <a:lnTo>
                        <a:pt x="2" y="9"/>
                      </a:lnTo>
                      <a:lnTo>
                        <a:pt x="2" y="10"/>
                      </a:lnTo>
                      <a:lnTo>
                        <a:pt x="2" y="12"/>
                      </a:lnTo>
                      <a:lnTo>
                        <a:pt x="2" y="10"/>
                      </a:lnTo>
                      <a:lnTo>
                        <a:pt x="2" y="9"/>
                      </a:lnTo>
                      <a:lnTo>
                        <a:pt x="2" y="8"/>
                      </a:lnTo>
                      <a:lnTo>
                        <a:pt x="0" y="6"/>
                      </a:lnTo>
                      <a:lnTo>
                        <a:pt x="0" y="5"/>
                      </a:lnTo>
                      <a:lnTo>
                        <a:pt x="0" y="4"/>
                      </a:lnTo>
                      <a:lnTo>
                        <a:pt x="0" y="2"/>
                      </a:lnTo>
                      <a:lnTo>
                        <a:pt x="0" y="1"/>
                      </a:lnTo>
                      <a:lnTo>
                        <a:pt x="0"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09" name="Freeform 301">
                  <a:extLst>
                    <a:ext uri="{FF2B5EF4-FFF2-40B4-BE49-F238E27FC236}">
                      <a16:creationId xmlns:a16="http://schemas.microsoft.com/office/drawing/2014/main" id="{5EA1A61D-C3FF-4F2A-98A5-E0D23F8C3C3E}"/>
                    </a:ext>
                  </a:extLst>
                </p:cNvPr>
                <p:cNvSpPr>
                  <a:spLocks/>
                </p:cNvSpPr>
                <p:nvPr/>
              </p:nvSpPr>
              <p:spPr bwMode="auto">
                <a:xfrm>
                  <a:off x="1398" y="30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10" name="Freeform 302">
                  <a:extLst>
                    <a:ext uri="{FF2B5EF4-FFF2-40B4-BE49-F238E27FC236}">
                      <a16:creationId xmlns:a16="http://schemas.microsoft.com/office/drawing/2014/main" id="{DC47749D-9418-4347-B77B-B486976780AF}"/>
                    </a:ext>
                  </a:extLst>
                </p:cNvPr>
                <p:cNvSpPr>
                  <a:spLocks/>
                </p:cNvSpPr>
                <p:nvPr/>
              </p:nvSpPr>
              <p:spPr bwMode="auto">
                <a:xfrm>
                  <a:off x="1398" y="3062"/>
                  <a:ext cx="1" cy="3"/>
                </a:xfrm>
                <a:custGeom>
                  <a:avLst/>
                  <a:gdLst>
                    <a:gd name="T0" fmla="*/ 0 w 1"/>
                    <a:gd name="T1" fmla="*/ 0 h 3"/>
                    <a:gd name="T2" fmla="*/ 0 w 1"/>
                    <a:gd name="T3" fmla="*/ 0 h 3"/>
                    <a:gd name="T4" fmla="*/ 0 w 1"/>
                    <a:gd name="T5" fmla="*/ 0 h 3"/>
                    <a:gd name="T6" fmla="*/ 0 w 1"/>
                    <a:gd name="T7" fmla="*/ 2 h 3"/>
                    <a:gd name="T8" fmla="*/ 0 w 1"/>
                    <a:gd name="T9" fmla="*/ 2 h 3"/>
                    <a:gd name="T10" fmla="*/ 0 w 1"/>
                    <a:gd name="T11" fmla="*/ 3 h 3"/>
                    <a:gd name="T12" fmla="*/ 0 w 1"/>
                    <a:gd name="T13" fmla="*/ 2 h 3"/>
                    <a:gd name="T14" fmla="*/ 0 w 1"/>
                    <a:gd name="T15" fmla="*/ 2 h 3"/>
                    <a:gd name="T16" fmla="*/ 0 w 1"/>
                    <a:gd name="T17" fmla="*/ 2 h 3"/>
                    <a:gd name="T18" fmla="*/ 0 w 1"/>
                    <a:gd name="T19" fmla="*/ 0 h 3"/>
                    <a:gd name="T20" fmla="*/ 0 w 1"/>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 h="3">
                      <a:moveTo>
                        <a:pt x="0" y="0"/>
                      </a:moveTo>
                      <a:lnTo>
                        <a:pt x="0" y="0"/>
                      </a:lnTo>
                      <a:lnTo>
                        <a:pt x="0" y="2"/>
                      </a:lnTo>
                      <a:lnTo>
                        <a:pt x="0" y="3"/>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11" name="Freeform 303">
                  <a:extLst>
                    <a:ext uri="{FF2B5EF4-FFF2-40B4-BE49-F238E27FC236}">
                      <a16:creationId xmlns:a16="http://schemas.microsoft.com/office/drawing/2014/main" id="{2FE40E74-76E4-4AB0-AF0B-3E80DF0FF417}"/>
                    </a:ext>
                  </a:extLst>
                </p:cNvPr>
                <p:cNvSpPr>
                  <a:spLocks/>
                </p:cNvSpPr>
                <p:nvPr/>
              </p:nvSpPr>
              <p:spPr bwMode="auto">
                <a:xfrm>
                  <a:off x="1398" y="306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1 h 1"/>
                    <a:gd name="T12" fmla="*/ 0 w 1"/>
                    <a:gd name="T13" fmla="*/ 0 h 1"/>
                    <a:gd name="T14" fmla="*/ 0 w 1"/>
                    <a:gd name="T15" fmla="*/ 0 h 1"/>
                    <a:gd name="T16" fmla="*/ 0 w 1"/>
                    <a:gd name="T17" fmla="*/ 0 h 1"/>
                    <a:gd name="T18" fmla="*/ 0 w 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1">
                      <a:moveTo>
                        <a:pt x="0" y="0"/>
                      </a:moveTo>
                      <a:lnTo>
                        <a:pt x="0" y="0"/>
                      </a:lnTo>
                      <a:lnTo>
                        <a:pt x="0" y="1"/>
                      </a:lnTo>
                      <a:lnTo>
                        <a:pt x="0"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12" name="Freeform 304">
                  <a:extLst>
                    <a:ext uri="{FF2B5EF4-FFF2-40B4-BE49-F238E27FC236}">
                      <a16:creationId xmlns:a16="http://schemas.microsoft.com/office/drawing/2014/main" id="{23BBC86F-0113-46B9-ABB3-0C05C6793EC5}"/>
                    </a:ext>
                  </a:extLst>
                </p:cNvPr>
                <p:cNvSpPr>
                  <a:spLocks/>
                </p:cNvSpPr>
                <p:nvPr/>
              </p:nvSpPr>
              <p:spPr bwMode="auto">
                <a:xfrm>
                  <a:off x="1398" y="3050"/>
                  <a:ext cx="5" cy="8"/>
                </a:xfrm>
                <a:custGeom>
                  <a:avLst/>
                  <a:gdLst>
                    <a:gd name="T0" fmla="*/ 5 w 5"/>
                    <a:gd name="T1" fmla="*/ 0 h 8"/>
                    <a:gd name="T2" fmla="*/ 5 w 5"/>
                    <a:gd name="T3" fmla="*/ 0 h 8"/>
                    <a:gd name="T4" fmla="*/ 5 w 5"/>
                    <a:gd name="T5" fmla="*/ 0 h 8"/>
                    <a:gd name="T6" fmla="*/ 3 w 5"/>
                    <a:gd name="T7" fmla="*/ 0 h 8"/>
                    <a:gd name="T8" fmla="*/ 3 w 5"/>
                    <a:gd name="T9" fmla="*/ 0 h 8"/>
                    <a:gd name="T10" fmla="*/ 3 w 5"/>
                    <a:gd name="T11" fmla="*/ 2 h 8"/>
                    <a:gd name="T12" fmla="*/ 3 w 5"/>
                    <a:gd name="T13" fmla="*/ 2 h 8"/>
                    <a:gd name="T14" fmla="*/ 3 w 5"/>
                    <a:gd name="T15" fmla="*/ 2 h 8"/>
                    <a:gd name="T16" fmla="*/ 3 w 5"/>
                    <a:gd name="T17" fmla="*/ 3 h 8"/>
                    <a:gd name="T18" fmla="*/ 2 w 5"/>
                    <a:gd name="T19" fmla="*/ 3 h 8"/>
                    <a:gd name="T20" fmla="*/ 2 w 5"/>
                    <a:gd name="T21" fmla="*/ 4 h 8"/>
                    <a:gd name="T22" fmla="*/ 2 w 5"/>
                    <a:gd name="T23" fmla="*/ 4 h 8"/>
                    <a:gd name="T24" fmla="*/ 2 w 5"/>
                    <a:gd name="T25" fmla="*/ 4 h 8"/>
                    <a:gd name="T26" fmla="*/ 2 w 5"/>
                    <a:gd name="T27" fmla="*/ 6 h 8"/>
                    <a:gd name="T28" fmla="*/ 0 w 5"/>
                    <a:gd name="T29" fmla="*/ 6 h 8"/>
                    <a:gd name="T30" fmla="*/ 0 w 5"/>
                    <a:gd name="T31" fmla="*/ 7 h 8"/>
                    <a:gd name="T32" fmla="*/ 0 w 5"/>
                    <a:gd name="T33" fmla="*/ 7 h 8"/>
                    <a:gd name="T34" fmla="*/ 0 w 5"/>
                    <a:gd name="T35" fmla="*/ 8 h 8"/>
                    <a:gd name="T36" fmla="*/ 0 w 5"/>
                    <a:gd name="T37" fmla="*/ 7 h 8"/>
                    <a:gd name="T38" fmla="*/ 0 w 5"/>
                    <a:gd name="T39" fmla="*/ 7 h 8"/>
                    <a:gd name="T40" fmla="*/ 0 w 5"/>
                    <a:gd name="T41" fmla="*/ 6 h 8"/>
                    <a:gd name="T42" fmla="*/ 2 w 5"/>
                    <a:gd name="T43" fmla="*/ 6 h 8"/>
                    <a:gd name="T44" fmla="*/ 2 w 5"/>
                    <a:gd name="T45" fmla="*/ 4 h 8"/>
                    <a:gd name="T46" fmla="*/ 2 w 5"/>
                    <a:gd name="T47" fmla="*/ 4 h 8"/>
                    <a:gd name="T48" fmla="*/ 2 w 5"/>
                    <a:gd name="T49" fmla="*/ 4 h 8"/>
                    <a:gd name="T50" fmla="*/ 2 w 5"/>
                    <a:gd name="T51" fmla="*/ 3 h 8"/>
                    <a:gd name="T52" fmla="*/ 2 w 5"/>
                    <a:gd name="T53" fmla="*/ 3 h 8"/>
                    <a:gd name="T54" fmla="*/ 3 w 5"/>
                    <a:gd name="T55" fmla="*/ 2 h 8"/>
                    <a:gd name="T56" fmla="*/ 3 w 5"/>
                    <a:gd name="T57" fmla="*/ 2 h 8"/>
                    <a:gd name="T58" fmla="*/ 3 w 5"/>
                    <a:gd name="T59" fmla="*/ 0 h 8"/>
                    <a:gd name="T60" fmla="*/ 3 w 5"/>
                    <a:gd name="T61" fmla="*/ 0 h 8"/>
                    <a:gd name="T62" fmla="*/ 5 w 5"/>
                    <a:gd name="T63" fmla="*/ 0 h 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 h="8">
                      <a:moveTo>
                        <a:pt x="5" y="0"/>
                      </a:moveTo>
                      <a:lnTo>
                        <a:pt x="5" y="0"/>
                      </a:lnTo>
                      <a:lnTo>
                        <a:pt x="3" y="0"/>
                      </a:lnTo>
                      <a:lnTo>
                        <a:pt x="3" y="2"/>
                      </a:lnTo>
                      <a:lnTo>
                        <a:pt x="3" y="3"/>
                      </a:lnTo>
                      <a:lnTo>
                        <a:pt x="2" y="3"/>
                      </a:lnTo>
                      <a:lnTo>
                        <a:pt x="2" y="4"/>
                      </a:lnTo>
                      <a:lnTo>
                        <a:pt x="2" y="6"/>
                      </a:lnTo>
                      <a:lnTo>
                        <a:pt x="0" y="6"/>
                      </a:lnTo>
                      <a:lnTo>
                        <a:pt x="0" y="7"/>
                      </a:lnTo>
                      <a:lnTo>
                        <a:pt x="0" y="8"/>
                      </a:lnTo>
                      <a:lnTo>
                        <a:pt x="0" y="7"/>
                      </a:lnTo>
                      <a:lnTo>
                        <a:pt x="0" y="6"/>
                      </a:lnTo>
                      <a:lnTo>
                        <a:pt x="2" y="6"/>
                      </a:lnTo>
                      <a:lnTo>
                        <a:pt x="2" y="4"/>
                      </a:lnTo>
                      <a:lnTo>
                        <a:pt x="2" y="3"/>
                      </a:lnTo>
                      <a:lnTo>
                        <a:pt x="3" y="2"/>
                      </a:lnTo>
                      <a:lnTo>
                        <a:pt x="3" y="0"/>
                      </a:lnTo>
                      <a:lnTo>
                        <a:pt x="5"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13" name="Freeform 305">
                  <a:extLst>
                    <a:ext uri="{FF2B5EF4-FFF2-40B4-BE49-F238E27FC236}">
                      <a16:creationId xmlns:a16="http://schemas.microsoft.com/office/drawing/2014/main" id="{A0541C69-55B8-4225-BEC5-5DF82A7426E7}"/>
                    </a:ext>
                  </a:extLst>
                </p:cNvPr>
                <p:cNvSpPr>
                  <a:spLocks/>
                </p:cNvSpPr>
                <p:nvPr/>
              </p:nvSpPr>
              <p:spPr bwMode="auto">
                <a:xfrm>
                  <a:off x="1403" y="3050"/>
                  <a:ext cx="4" cy="10"/>
                </a:xfrm>
                <a:custGeom>
                  <a:avLst/>
                  <a:gdLst>
                    <a:gd name="T0" fmla="*/ 4 w 4"/>
                    <a:gd name="T1" fmla="*/ 10 h 10"/>
                    <a:gd name="T2" fmla="*/ 4 w 4"/>
                    <a:gd name="T3" fmla="*/ 10 h 10"/>
                    <a:gd name="T4" fmla="*/ 4 w 4"/>
                    <a:gd name="T5" fmla="*/ 10 h 10"/>
                    <a:gd name="T6" fmla="*/ 4 w 4"/>
                    <a:gd name="T7" fmla="*/ 8 h 10"/>
                    <a:gd name="T8" fmla="*/ 3 w 4"/>
                    <a:gd name="T9" fmla="*/ 8 h 10"/>
                    <a:gd name="T10" fmla="*/ 3 w 4"/>
                    <a:gd name="T11" fmla="*/ 7 h 10"/>
                    <a:gd name="T12" fmla="*/ 3 w 4"/>
                    <a:gd name="T13" fmla="*/ 7 h 10"/>
                    <a:gd name="T14" fmla="*/ 3 w 4"/>
                    <a:gd name="T15" fmla="*/ 6 h 10"/>
                    <a:gd name="T16" fmla="*/ 3 w 4"/>
                    <a:gd name="T17" fmla="*/ 6 h 10"/>
                    <a:gd name="T18" fmla="*/ 1 w 4"/>
                    <a:gd name="T19" fmla="*/ 4 h 10"/>
                    <a:gd name="T20" fmla="*/ 1 w 4"/>
                    <a:gd name="T21" fmla="*/ 4 h 10"/>
                    <a:gd name="T22" fmla="*/ 1 w 4"/>
                    <a:gd name="T23" fmla="*/ 3 h 10"/>
                    <a:gd name="T24" fmla="*/ 1 w 4"/>
                    <a:gd name="T25" fmla="*/ 2 h 10"/>
                    <a:gd name="T26" fmla="*/ 0 w 4"/>
                    <a:gd name="T27" fmla="*/ 2 h 10"/>
                    <a:gd name="T28" fmla="*/ 0 w 4"/>
                    <a:gd name="T29" fmla="*/ 0 h 10"/>
                    <a:gd name="T30" fmla="*/ 0 w 4"/>
                    <a:gd name="T31" fmla="*/ 0 h 10"/>
                    <a:gd name="T32" fmla="*/ 0 w 4"/>
                    <a:gd name="T33" fmla="*/ 0 h 10"/>
                    <a:gd name="T34" fmla="*/ 0 w 4"/>
                    <a:gd name="T35" fmla="*/ 2 h 10"/>
                    <a:gd name="T36" fmla="*/ 1 w 4"/>
                    <a:gd name="T37" fmla="*/ 2 h 10"/>
                    <a:gd name="T38" fmla="*/ 1 w 4"/>
                    <a:gd name="T39" fmla="*/ 3 h 10"/>
                    <a:gd name="T40" fmla="*/ 1 w 4"/>
                    <a:gd name="T41" fmla="*/ 3 h 10"/>
                    <a:gd name="T42" fmla="*/ 1 w 4"/>
                    <a:gd name="T43" fmla="*/ 4 h 10"/>
                    <a:gd name="T44" fmla="*/ 3 w 4"/>
                    <a:gd name="T45" fmla="*/ 6 h 10"/>
                    <a:gd name="T46" fmla="*/ 3 w 4"/>
                    <a:gd name="T47" fmla="*/ 6 h 10"/>
                    <a:gd name="T48" fmla="*/ 3 w 4"/>
                    <a:gd name="T49" fmla="*/ 7 h 10"/>
                    <a:gd name="T50" fmla="*/ 3 w 4"/>
                    <a:gd name="T51" fmla="*/ 7 h 10"/>
                    <a:gd name="T52" fmla="*/ 4 w 4"/>
                    <a:gd name="T53" fmla="*/ 8 h 10"/>
                    <a:gd name="T54" fmla="*/ 4 w 4"/>
                    <a:gd name="T55" fmla="*/ 8 h 10"/>
                    <a:gd name="T56" fmla="*/ 4 w 4"/>
                    <a:gd name="T57" fmla="*/ 10 h 10"/>
                    <a:gd name="T58" fmla="*/ 4 w 4"/>
                    <a:gd name="T59" fmla="*/ 10 h 10"/>
                    <a:gd name="T60" fmla="*/ 4 w 4"/>
                    <a:gd name="T61" fmla="*/ 10 h 1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 h="10">
                      <a:moveTo>
                        <a:pt x="4" y="10"/>
                      </a:moveTo>
                      <a:lnTo>
                        <a:pt x="4" y="10"/>
                      </a:lnTo>
                      <a:lnTo>
                        <a:pt x="4" y="8"/>
                      </a:lnTo>
                      <a:lnTo>
                        <a:pt x="3" y="8"/>
                      </a:lnTo>
                      <a:lnTo>
                        <a:pt x="3" y="7"/>
                      </a:lnTo>
                      <a:lnTo>
                        <a:pt x="3" y="6"/>
                      </a:lnTo>
                      <a:lnTo>
                        <a:pt x="1" y="4"/>
                      </a:lnTo>
                      <a:lnTo>
                        <a:pt x="1" y="3"/>
                      </a:lnTo>
                      <a:lnTo>
                        <a:pt x="1" y="2"/>
                      </a:lnTo>
                      <a:lnTo>
                        <a:pt x="0" y="2"/>
                      </a:lnTo>
                      <a:lnTo>
                        <a:pt x="0" y="0"/>
                      </a:lnTo>
                      <a:lnTo>
                        <a:pt x="0" y="2"/>
                      </a:lnTo>
                      <a:lnTo>
                        <a:pt x="1" y="2"/>
                      </a:lnTo>
                      <a:lnTo>
                        <a:pt x="1" y="3"/>
                      </a:lnTo>
                      <a:lnTo>
                        <a:pt x="1" y="4"/>
                      </a:lnTo>
                      <a:lnTo>
                        <a:pt x="3" y="6"/>
                      </a:lnTo>
                      <a:lnTo>
                        <a:pt x="3" y="7"/>
                      </a:lnTo>
                      <a:lnTo>
                        <a:pt x="4" y="8"/>
                      </a:lnTo>
                      <a:lnTo>
                        <a:pt x="4" y="1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14" name="Freeform 306">
                  <a:extLst>
                    <a:ext uri="{FF2B5EF4-FFF2-40B4-BE49-F238E27FC236}">
                      <a16:creationId xmlns:a16="http://schemas.microsoft.com/office/drawing/2014/main" id="{9B296D11-5F05-4D74-8FF3-6C92E9662CC0}"/>
                    </a:ext>
                  </a:extLst>
                </p:cNvPr>
                <p:cNvSpPr>
                  <a:spLocks/>
                </p:cNvSpPr>
                <p:nvPr/>
              </p:nvSpPr>
              <p:spPr bwMode="auto">
                <a:xfrm>
                  <a:off x="1409" y="3061"/>
                  <a:ext cx="1" cy="3"/>
                </a:xfrm>
                <a:custGeom>
                  <a:avLst/>
                  <a:gdLst>
                    <a:gd name="T0" fmla="*/ 1 w 1"/>
                    <a:gd name="T1" fmla="*/ 3 h 3"/>
                    <a:gd name="T2" fmla="*/ 1 w 1"/>
                    <a:gd name="T3" fmla="*/ 3 h 3"/>
                    <a:gd name="T4" fmla="*/ 1 w 1"/>
                    <a:gd name="T5" fmla="*/ 3 h 3"/>
                    <a:gd name="T6" fmla="*/ 1 w 1"/>
                    <a:gd name="T7" fmla="*/ 3 h 3"/>
                    <a:gd name="T8" fmla="*/ 0 w 1"/>
                    <a:gd name="T9" fmla="*/ 1 h 3"/>
                    <a:gd name="T10" fmla="*/ 0 w 1"/>
                    <a:gd name="T11" fmla="*/ 1 h 3"/>
                    <a:gd name="T12" fmla="*/ 0 w 1"/>
                    <a:gd name="T13" fmla="*/ 0 h 3"/>
                    <a:gd name="T14" fmla="*/ 0 w 1"/>
                    <a:gd name="T15" fmla="*/ 0 h 3"/>
                    <a:gd name="T16" fmla="*/ 0 w 1"/>
                    <a:gd name="T17" fmla="*/ 0 h 3"/>
                    <a:gd name="T18" fmla="*/ 0 w 1"/>
                    <a:gd name="T19" fmla="*/ 0 h 3"/>
                    <a:gd name="T20" fmla="*/ 0 w 1"/>
                    <a:gd name="T21" fmla="*/ 0 h 3"/>
                    <a:gd name="T22" fmla="*/ 0 w 1"/>
                    <a:gd name="T23" fmla="*/ 0 h 3"/>
                    <a:gd name="T24" fmla="*/ 0 w 1"/>
                    <a:gd name="T25" fmla="*/ 1 h 3"/>
                    <a:gd name="T26" fmla="*/ 0 w 1"/>
                    <a:gd name="T27" fmla="*/ 1 h 3"/>
                    <a:gd name="T28" fmla="*/ 0 w 1"/>
                    <a:gd name="T29" fmla="*/ 1 h 3"/>
                    <a:gd name="T30" fmla="*/ 1 w 1"/>
                    <a:gd name="T31" fmla="*/ 1 h 3"/>
                    <a:gd name="T32" fmla="*/ 1 w 1"/>
                    <a:gd name="T33" fmla="*/ 3 h 3"/>
                    <a:gd name="T34" fmla="*/ 1 w 1"/>
                    <a:gd name="T35" fmla="*/ 3 h 3"/>
                    <a:gd name="T36" fmla="*/ 1 w 1"/>
                    <a:gd name="T37" fmla="*/ 3 h 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 h="3">
                      <a:moveTo>
                        <a:pt x="1" y="3"/>
                      </a:moveTo>
                      <a:lnTo>
                        <a:pt x="1" y="3"/>
                      </a:lnTo>
                      <a:lnTo>
                        <a:pt x="0" y="1"/>
                      </a:lnTo>
                      <a:lnTo>
                        <a:pt x="0" y="0"/>
                      </a:lnTo>
                      <a:lnTo>
                        <a:pt x="0" y="1"/>
                      </a:lnTo>
                      <a:lnTo>
                        <a:pt x="1" y="1"/>
                      </a:lnTo>
                      <a:lnTo>
                        <a:pt x="1" y="3"/>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15" name="Freeform 307">
                  <a:extLst>
                    <a:ext uri="{FF2B5EF4-FFF2-40B4-BE49-F238E27FC236}">
                      <a16:creationId xmlns:a16="http://schemas.microsoft.com/office/drawing/2014/main" id="{98DA06DE-1C7B-4E59-913A-07083E890B65}"/>
                    </a:ext>
                  </a:extLst>
                </p:cNvPr>
                <p:cNvSpPr>
                  <a:spLocks/>
                </p:cNvSpPr>
                <p:nvPr/>
              </p:nvSpPr>
              <p:spPr bwMode="auto">
                <a:xfrm>
                  <a:off x="1412" y="3065"/>
                  <a:ext cx="6" cy="21"/>
                </a:xfrm>
                <a:custGeom>
                  <a:avLst/>
                  <a:gdLst>
                    <a:gd name="T0" fmla="*/ 6 w 6"/>
                    <a:gd name="T1" fmla="*/ 21 h 21"/>
                    <a:gd name="T2" fmla="*/ 6 w 6"/>
                    <a:gd name="T3" fmla="*/ 21 h 21"/>
                    <a:gd name="T4" fmla="*/ 6 w 6"/>
                    <a:gd name="T5" fmla="*/ 21 h 21"/>
                    <a:gd name="T6" fmla="*/ 4 w 6"/>
                    <a:gd name="T7" fmla="*/ 19 h 21"/>
                    <a:gd name="T8" fmla="*/ 4 w 6"/>
                    <a:gd name="T9" fmla="*/ 18 h 21"/>
                    <a:gd name="T10" fmla="*/ 4 w 6"/>
                    <a:gd name="T11" fmla="*/ 18 h 21"/>
                    <a:gd name="T12" fmla="*/ 4 w 6"/>
                    <a:gd name="T13" fmla="*/ 17 h 21"/>
                    <a:gd name="T14" fmla="*/ 4 w 6"/>
                    <a:gd name="T15" fmla="*/ 17 h 21"/>
                    <a:gd name="T16" fmla="*/ 4 w 6"/>
                    <a:gd name="T17" fmla="*/ 15 h 21"/>
                    <a:gd name="T18" fmla="*/ 4 w 6"/>
                    <a:gd name="T19" fmla="*/ 15 h 21"/>
                    <a:gd name="T20" fmla="*/ 3 w 6"/>
                    <a:gd name="T21" fmla="*/ 14 h 21"/>
                    <a:gd name="T22" fmla="*/ 3 w 6"/>
                    <a:gd name="T23" fmla="*/ 14 h 21"/>
                    <a:gd name="T24" fmla="*/ 3 w 6"/>
                    <a:gd name="T25" fmla="*/ 12 h 21"/>
                    <a:gd name="T26" fmla="*/ 3 w 6"/>
                    <a:gd name="T27" fmla="*/ 12 h 21"/>
                    <a:gd name="T28" fmla="*/ 3 w 6"/>
                    <a:gd name="T29" fmla="*/ 11 h 21"/>
                    <a:gd name="T30" fmla="*/ 1 w 6"/>
                    <a:gd name="T31" fmla="*/ 11 h 21"/>
                    <a:gd name="T32" fmla="*/ 1 w 6"/>
                    <a:gd name="T33" fmla="*/ 10 h 21"/>
                    <a:gd name="T34" fmla="*/ 1 w 6"/>
                    <a:gd name="T35" fmla="*/ 10 h 21"/>
                    <a:gd name="T36" fmla="*/ 1 w 6"/>
                    <a:gd name="T37" fmla="*/ 10 h 21"/>
                    <a:gd name="T38" fmla="*/ 1 w 6"/>
                    <a:gd name="T39" fmla="*/ 8 h 21"/>
                    <a:gd name="T40" fmla="*/ 1 w 6"/>
                    <a:gd name="T41" fmla="*/ 8 h 21"/>
                    <a:gd name="T42" fmla="*/ 1 w 6"/>
                    <a:gd name="T43" fmla="*/ 7 h 21"/>
                    <a:gd name="T44" fmla="*/ 0 w 6"/>
                    <a:gd name="T45" fmla="*/ 7 h 21"/>
                    <a:gd name="T46" fmla="*/ 0 w 6"/>
                    <a:gd name="T47" fmla="*/ 6 h 21"/>
                    <a:gd name="T48" fmla="*/ 0 w 6"/>
                    <a:gd name="T49" fmla="*/ 6 h 21"/>
                    <a:gd name="T50" fmla="*/ 0 w 6"/>
                    <a:gd name="T51" fmla="*/ 4 h 21"/>
                    <a:gd name="T52" fmla="*/ 0 w 6"/>
                    <a:gd name="T53" fmla="*/ 4 h 21"/>
                    <a:gd name="T54" fmla="*/ 0 w 6"/>
                    <a:gd name="T55" fmla="*/ 3 h 21"/>
                    <a:gd name="T56" fmla="*/ 0 w 6"/>
                    <a:gd name="T57" fmla="*/ 3 h 21"/>
                    <a:gd name="T58" fmla="*/ 0 w 6"/>
                    <a:gd name="T59" fmla="*/ 2 h 21"/>
                    <a:gd name="T60" fmla="*/ 0 w 6"/>
                    <a:gd name="T61" fmla="*/ 0 h 21"/>
                    <a:gd name="T62" fmla="*/ 0 w 6"/>
                    <a:gd name="T63" fmla="*/ 0 h 21"/>
                    <a:gd name="T64" fmla="*/ 0 w 6"/>
                    <a:gd name="T65" fmla="*/ 0 h 21"/>
                    <a:gd name="T66" fmla="*/ 0 w 6"/>
                    <a:gd name="T67" fmla="*/ 2 h 21"/>
                    <a:gd name="T68" fmla="*/ 0 w 6"/>
                    <a:gd name="T69" fmla="*/ 3 h 21"/>
                    <a:gd name="T70" fmla="*/ 0 w 6"/>
                    <a:gd name="T71" fmla="*/ 3 h 21"/>
                    <a:gd name="T72" fmla="*/ 0 w 6"/>
                    <a:gd name="T73" fmla="*/ 4 h 21"/>
                    <a:gd name="T74" fmla="*/ 0 w 6"/>
                    <a:gd name="T75" fmla="*/ 4 h 21"/>
                    <a:gd name="T76" fmla="*/ 0 w 6"/>
                    <a:gd name="T77" fmla="*/ 6 h 21"/>
                    <a:gd name="T78" fmla="*/ 0 w 6"/>
                    <a:gd name="T79" fmla="*/ 6 h 21"/>
                    <a:gd name="T80" fmla="*/ 1 w 6"/>
                    <a:gd name="T81" fmla="*/ 7 h 21"/>
                    <a:gd name="T82" fmla="*/ 1 w 6"/>
                    <a:gd name="T83" fmla="*/ 7 h 21"/>
                    <a:gd name="T84" fmla="*/ 1 w 6"/>
                    <a:gd name="T85" fmla="*/ 8 h 21"/>
                    <a:gd name="T86" fmla="*/ 1 w 6"/>
                    <a:gd name="T87" fmla="*/ 8 h 21"/>
                    <a:gd name="T88" fmla="*/ 1 w 6"/>
                    <a:gd name="T89" fmla="*/ 8 h 21"/>
                    <a:gd name="T90" fmla="*/ 1 w 6"/>
                    <a:gd name="T91" fmla="*/ 10 h 21"/>
                    <a:gd name="T92" fmla="*/ 1 w 6"/>
                    <a:gd name="T93" fmla="*/ 10 h 21"/>
                    <a:gd name="T94" fmla="*/ 3 w 6"/>
                    <a:gd name="T95" fmla="*/ 11 h 21"/>
                    <a:gd name="T96" fmla="*/ 3 w 6"/>
                    <a:gd name="T97" fmla="*/ 11 h 21"/>
                    <a:gd name="T98" fmla="*/ 3 w 6"/>
                    <a:gd name="T99" fmla="*/ 12 h 21"/>
                    <a:gd name="T100" fmla="*/ 3 w 6"/>
                    <a:gd name="T101" fmla="*/ 12 h 21"/>
                    <a:gd name="T102" fmla="*/ 3 w 6"/>
                    <a:gd name="T103" fmla="*/ 14 h 21"/>
                    <a:gd name="T104" fmla="*/ 4 w 6"/>
                    <a:gd name="T105" fmla="*/ 14 h 21"/>
                    <a:gd name="T106" fmla="*/ 4 w 6"/>
                    <a:gd name="T107" fmla="*/ 15 h 21"/>
                    <a:gd name="T108" fmla="*/ 4 w 6"/>
                    <a:gd name="T109" fmla="*/ 15 h 21"/>
                    <a:gd name="T110" fmla="*/ 4 w 6"/>
                    <a:gd name="T111" fmla="*/ 17 h 21"/>
                    <a:gd name="T112" fmla="*/ 4 w 6"/>
                    <a:gd name="T113" fmla="*/ 17 h 21"/>
                    <a:gd name="T114" fmla="*/ 4 w 6"/>
                    <a:gd name="T115" fmla="*/ 18 h 21"/>
                    <a:gd name="T116" fmla="*/ 4 w 6"/>
                    <a:gd name="T117" fmla="*/ 18 h 21"/>
                    <a:gd name="T118" fmla="*/ 6 w 6"/>
                    <a:gd name="T119" fmla="*/ 19 h 21"/>
                    <a:gd name="T120" fmla="*/ 6 w 6"/>
                    <a:gd name="T121" fmla="*/ 21 h 21"/>
                    <a:gd name="T122" fmla="*/ 6 w 6"/>
                    <a:gd name="T123" fmla="*/ 21 h 2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6" h="21">
                      <a:moveTo>
                        <a:pt x="6" y="21"/>
                      </a:moveTo>
                      <a:lnTo>
                        <a:pt x="6" y="21"/>
                      </a:lnTo>
                      <a:lnTo>
                        <a:pt x="4" y="19"/>
                      </a:lnTo>
                      <a:lnTo>
                        <a:pt x="4" y="18"/>
                      </a:lnTo>
                      <a:lnTo>
                        <a:pt x="4" y="17"/>
                      </a:lnTo>
                      <a:lnTo>
                        <a:pt x="4" y="15"/>
                      </a:lnTo>
                      <a:lnTo>
                        <a:pt x="3" y="14"/>
                      </a:lnTo>
                      <a:lnTo>
                        <a:pt x="3" y="12"/>
                      </a:lnTo>
                      <a:lnTo>
                        <a:pt x="3" y="11"/>
                      </a:lnTo>
                      <a:lnTo>
                        <a:pt x="1" y="11"/>
                      </a:lnTo>
                      <a:lnTo>
                        <a:pt x="1" y="10"/>
                      </a:lnTo>
                      <a:lnTo>
                        <a:pt x="1" y="8"/>
                      </a:lnTo>
                      <a:lnTo>
                        <a:pt x="1" y="7"/>
                      </a:lnTo>
                      <a:lnTo>
                        <a:pt x="0" y="7"/>
                      </a:lnTo>
                      <a:lnTo>
                        <a:pt x="0" y="6"/>
                      </a:lnTo>
                      <a:lnTo>
                        <a:pt x="0" y="4"/>
                      </a:lnTo>
                      <a:lnTo>
                        <a:pt x="0" y="3"/>
                      </a:lnTo>
                      <a:lnTo>
                        <a:pt x="0" y="2"/>
                      </a:lnTo>
                      <a:lnTo>
                        <a:pt x="0" y="0"/>
                      </a:lnTo>
                      <a:lnTo>
                        <a:pt x="0" y="2"/>
                      </a:lnTo>
                      <a:lnTo>
                        <a:pt x="0" y="3"/>
                      </a:lnTo>
                      <a:lnTo>
                        <a:pt x="0" y="4"/>
                      </a:lnTo>
                      <a:lnTo>
                        <a:pt x="0" y="6"/>
                      </a:lnTo>
                      <a:lnTo>
                        <a:pt x="1" y="7"/>
                      </a:lnTo>
                      <a:lnTo>
                        <a:pt x="1" y="8"/>
                      </a:lnTo>
                      <a:lnTo>
                        <a:pt x="1" y="10"/>
                      </a:lnTo>
                      <a:lnTo>
                        <a:pt x="3" y="11"/>
                      </a:lnTo>
                      <a:lnTo>
                        <a:pt x="3" y="12"/>
                      </a:lnTo>
                      <a:lnTo>
                        <a:pt x="3" y="14"/>
                      </a:lnTo>
                      <a:lnTo>
                        <a:pt x="4" y="14"/>
                      </a:lnTo>
                      <a:lnTo>
                        <a:pt x="4" y="15"/>
                      </a:lnTo>
                      <a:lnTo>
                        <a:pt x="4" y="17"/>
                      </a:lnTo>
                      <a:lnTo>
                        <a:pt x="4" y="18"/>
                      </a:lnTo>
                      <a:lnTo>
                        <a:pt x="6" y="19"/>
                      </a:lnTo>
                      <a:lnTo>
                        <a:pt x="6" y="21"/>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16" name="Freeform 308">
                  <a:extLst>
                    <a:ext uri="{FF2B5EF4-FFF2-40B4-BE49-F238E27FC236}">
                      <a16:creationId xmlns:a16="http://schemas.microsoft.com/office/drawing/2014/main" id="{A07B495C-B590-4DCA-A38D-793073C7EF2B}"/>
                    </a:ext>
                  </a:extLst>
                </p:cNvPr>
                <p:cNvSpPr>
                  <a:spLocks/>
                </p:cNvSpPr>
                <p:nvPr/>
              </p:nvSpPr>
              <p:spPr bwMode="auto">
                <a:xfrm>
                  <a:off x="1436" y="3075"/>
                  <a:ext cx="1" cy="7"/>
                </a:xfrm>
                <a:custGeom>
                  <a:avLst/>
                  <a:gdLst>
                    <a:gd name="T0" fmla="*/ 0 w 1"/>
                    <a:gd name="T1" fmla="*/ 0 h 7"/>
                    <a:gd name="T2" fmla="*/ 0 w 1"/>
                    <a:gd name="T3" fmla="*/ 0 h 7"/>
                    <a:gd name="T4" fmla="*/ 0 w 1"/>
                    <a:gd name="T5" fmla="*/ 0 h 7"/>
                    <a:gd name="T6" fmla="*/ 0 w 1"/>
                    <a:gd name="T7" fmla="*/ 0 h 7"/>
                    <a:gd name="T8" fmla="*/ 0 w 1"/>
                    <a:gd name="T9" fmla="*/ 1 h 7"/>
                    <a:gd name="T10" fmla="*/ 0 w 1"/>
                    <a:gd name="T11" fmla="*/ 1 h 7"/>
                    <a:gd name="T12" fmla="*/ 0 w 1"/>
                    <a:gd name="T13" fmla="*/ 2 h 7"/>
                    <a:gd name="T14" fmla="*/ 0 w 1"/>
                    <a:gd name="T15" fmla="*/ 2 h 7"/>
                    <a:gd name="T16" fmla="*/ 0 w 1"/>
                    <a:gd name="T17" fmla="*/ 4 h 7"/>
                    <a:gd name="T18" fmla="*/ 0 w 1"/>
                    <a:gd name="T19" fmla="*/ 4 h 7"/>
                    <a:gd name="T20" fmla="*/ 0 w 1"/>
                    <a:gd name="T21" fmla="*/ 5 h 7"/>
                    <a:gd name="T22" fmla="*/ 0 w 1"/>
                    <a:gd name="T23" fmla="*/ 5 h 7"/>
                    <a:gd name="T24" fmla="*/ 0 w 1"/>
                    <a:gd name="T25" fmla="*/ 7 h 7"/>
                    <a:gd name="T26" fmla="*/ 0 w 1"/>
                    <a:gd name="T27" fmla="*/ 7 h 7"/>
                    <a:gd name="T28" fmla="*/ 0 w 1"/>
                    <a:gd name="T29" fmla="*/ 7 h 7"/>
                    <a:gd name="T30" fmla="*/ 0 w 1"/>
                    <a:gd name="T31" fmla="*/ 5 h 7"/>
                    <a:gd name="T32" fmla="*/ 0 w 1"/>
                    <a:gd name="T33" fmla="*/ 5 h 7"/>
                    <a:gd name="T34" fmla="*/ 0 w 1"/>
                    <a:gd name="T35" fmla="*/ 4 h 7"/>
                    <a:gd name="T36" fmla="*/ 0 w 1"/>
                    <a:gd name="T37" fmla="*/ 4 h 7"/>
                    <a:gd name="T38" fmla="*/ 0 w 1"/>
                    <a:gd name="T39" fmla="*/ 2 h 7"/>
                    <a:gd name="T40" fmla="*/ 0 w 1"/>
                    <a:gd name="T41" fmla="*/ 2 h 7"/>
                    <a:gd name="T42" fmla="*/ 0 w 1"/>
                    <a:gd name="T43" fmla="*/ 1 h 7"/>
                    <a:gd name="T44" fmla="*/ 0 w 1"/>
                    <a:gd name="T45" fmla="*/ 1 h 7"/>
                    <a:gd name="T46" fmla="*/ 0 w 1"/>
                    <a:gd name="T47" fmla="*/ 0 h 7"/>
                    <a:gd name="T48" fmla="*/ 0 w 1"/>
                    <a:gd name="T49" fmla="*/ 0 h 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 h="7">
                      <a:moveTo>
                        <a:pt x="0" y="0"/>
                      </a:moveTo>
                      <a:lnTo>
                        <a:pt x="0" y="0"/>
                      </a:lnTo>
                      <a:lnTo>
                        <a:pt x="0" y="1"/>
                      </a:lnTo>
                      <a:lnTo>
                        <a:pt x="0" y="2"/>
                      </a:lnTo>
                      <a:lnTo>
                        <a:pt x="0" y="4"/>
                      </a:lnTo>
                      <a:lnTo>
                        <a:pt x="0" y="5"/>
                      </a:lnTo>
                      <a:lnTo>
                        <a:pt x="0" y="7"/>
                      </a:lnTo>
                      <a:lnTo>
                        <a:pt x="0" y="5"/>
                      </a:lnTo>
                      <a:lnTo>
                        <a:pt x="0" y="4"/>
                      </a:lnTo>
                      <a:lnTo>
                        <a:pt x="0" y="2"/>
                      </a:lnTo>
                      <a:lnTo>
                        <a:pt x="0" y="1"/>
                      </a:lnTo>
                      <a:lnTo>
                        <a:pt x="0"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17" name="Freeform 309">
                  <a:extLst>
                    <a:ext uri="{FF2B5EF4-FFF2-40B4-BE49-F238E27FC236}">
                      <a16:creationId xmlns:a16="http://schemas.microsoft.com/office/drawing/2014/main" id="{45DC30F7-4FD1-4093-B026-DC096D09680F}"/>
                    </a:ext>
                  </a:extLst>
                </p:cNvPr>
                <p:cNvSpPr>
                  <a:spLocks/>
                </p:cNvSpPr>
                <p:nvPr/>
              </p:nvSpPr>
              <p:spPr bwMode="auto">
                <a:xfrm>
                  <a:off x="1434" y="3067"/>
                  <a:ext cx="1" cy="8"/>
                </a:xfrm>
                <a:custGeom>
                  <a:avLst/>
                  <a:gdLst>
                    <a:gd name="T0" fmla="*/ 0 w 1"/>
                    <a:gd name="T1" fmla="*/ 0 h 8"/>
                    <a:gd name="T2" fmla="*/ 0 w 1"/>
                    <a:gd name="T3" fmla="*/ 0 h 8"/>
                    <a:gd name="T4" fmla="*/ 0 w 1"/>
                    <a:gd name="T5" fmla="*/ 0 h 8"/>
                    <a:gd name="T6" fmla="*/ 0 w 1"/>
                    <a:gd name="T7" fmla="*/ 0 h 8"/>
                    <a:gd name="T8" fmla="*/ 0 w 1"/>
                    <a:gd name="T9" fmla="*/ 1 h 8"/>
                    <a:gd name="T10" fmla="*/ 0 w 1"/>
                    <a:gd name="T11" fmla="*/ 1 h 8"/>
                    <a:gd name="T12" fmla="*/ 0 w 1"/>
                    <a:gd name="T13" fmla="*/ 2 h 8"/>
                    <a:gd name="T14" fmla="*/ 0 w 1"/>
                    <a:gd name="T15" fmla="*/ 2 h 8"/>
                    <a:gd name="T16" fmla="*/ 0 w 1"/>
                    <a:gd name="T17" fmla="*/ 4 h 8"/>
                    <a:gd name="T18" fmla="*/ 0 w 1"/>
                    <a:gd name="T19" fmla="*/ 4 h 8"/>
                    <a:gd name="T20" fmla="*/ 0 w 1"/>
                    <a:gd name="T21" fmla="*/ 5 h 8"/>
                    <a:gd name="T22" fmla="*/ 0 w 1"/>
                    <a:gd name="T23" fmla="*/ 5 h 8"/>
                    <a:gd name="T24" fmla="*/ 0 w 1"/>
                    <a:gd name="T25" fmla="*/ 6 h 8"/>
                    <a:gd name="T26" fmla="*/ 0 w 1"/>
                    <a:gd name="T27" fmla="*/ 6 h 8"/>
                    <a:gd name="T28" fmla="*/ 0 w 1"/>
                    <a:gd name="T29" fmla="*/ 8 h 8"/>
                    <a:gd name="T30" fmla="*/ 0 w 1"/>
                    <a:gd name="T31" fmla="*/ 8 h 8"/>
                    <a:gd name="T32" fmla="*/ 0 w 1"/>
                    <a:gd name="T33" fmla="*/ 6 h 8"/>
                    <a:gd name="T34" fmla="*/ 0 w 1"/>
                    <a:gd name="T35" fmla="*/ 6 h 8"/>
                    <a:gd name="T36" fmla="*/ 0 w 1"/>
                    <a:gd name="T37" fmla="*/ 5 h 8"/>
                    <a:gd name="T38" fmla="*/ 0 w 1"/>
                    <a:gd name="T39" fmla="*/ 5 h 8"/>
                    <a:gd name="T40" fmla="*/ 0 w 1"/>
                    <a:gd name="T41" fmla="*/ 4 h 8"/>
                    <a:gd name="T42" fmla="*/ 0 w 1"/>
                    <a:gd name="T43" fmla="*/ 4 h 8"/>
                    <a:gd name="T44" fmla="*/ 0 w 1"/>
                    <a:gd name="T45" fmla="*/ 2 h 8"/>
                    <a:gd name="T46" fmla="*/ 0 w 1"/>
                    <a:gd name="T47" fmla="*/ 2 h 8"/>
                    <a:gd name="T48" fmla="*/ 0 w 1"/>
                    <a:gd name="T49" fmla="*/ 1 h 8"/>
                    <a:gd name="T50" fmla="*/ 0 w 1"/>
                    <a:gd name="T51" fmla="*/ 1 h 8"/>
                    <a:gd name="T52" fmla="*/ 0 w 1"/>
                    <a:gd name="T53" fmla="*/ 0 h 8"/>
                    <a:gd name="T54" fmla="*/ 0 w 1"/>
                    <a:gd name="T55" fmla="*/ 0 h 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 h="8">
                      <a:moveTo>
                        <a:pt x="0" y="0"/>
                      </a:moveTo>
                      <a:lnTo>
                        <a:pt x="0" y="0"/>
                      </a:lnTo>
                      <a:lnTo>
                        <a:pt x="0" y="1"/>
                      </a:lnTo>
                      <a:lnTo>
                        <a:pt x="0" y="2"/>
                      </a:lnTo>
                      <a:lnTo>
                        <a:pt x="0" y="4"/>
                      </a:lnTo>
                      <a:lnTo>
                        <a:pt x="0" y="5"/>
                      </a:lnTo>
                      <a:lnTo>
                        <a:pt x="0" y="6"/>
                      </a:lnTo>
                      <a:lnTo>
                        <a:pt x="0" y="8"/>
                      </a:lnTo>
                      <a:lnTo>
                        <a:pt x="0" y="6"/>
                      </a:lnTo>
                      <a:lnTo>
                        <a:pt x="0" y="5"/>
                      </a:lnTo>
                      <a:lnTo>
                        <a:pt x="0" y="4"/>
                      </a:lnTo>
                      <a:lnTo>
                        <a:pt x="0" y="2"/>
                      </a:lnTo>
                      <a:lnTo>
                        <a:pt x="0" y="1"/>
                      </a:lnTo>
                      <a:lnTo>
                        <a:pt x="0"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18" name="Freeform 310">
                  <a:extLst>
                    <a:ext uri="{FF2B5EF4-FFF2-40B4-BE49-F238E27FC236}">
                      <a16:creationId xmlns:a16="http://schemas.microsoft.com/office/drawing/2014/main" id="{EC0768EF-97AC-44B1-BF90-630E7FC6ECCD}"/>
                    </a:ext>
                  </a:extLst>
                </p:cNvPr>
                <p:cNvSpPr>
                  <a:spLocks/>
                </p:cNvSpPr>
                <p:nvPr/>
              </p:nvSpPr>
              <p:spPr bwMode="auto">
                <a:xfrm>
                  <a:off x="1433" y="3050"/>
                  <a:ext cx="1" cy="17"/>
                </a:xfrm>
                <a:custGeom>
                  <a:avLst/>
                  <a:gdLst>
                    <a:gd name="T0" fmla="*/ 0 w 1"/>
                    <a:gd name="T1" fmla="*/ 0 h 17"/>
                    <a:gd name="T2" fmla="*/ 0 w 1"/>
                    <a:gd name="T3" fmla="*/ 0 h 17"/>
                    <a:gd name="T4" fmla="*/ 0 w 1"/>
                    <a:gd name="T5" fmla="*/ 0 h 17"/>
                    <a:gd name="T6" fmla="*/ 0 w 1"/>
                    <a:gd name="T7" fmla="*/ 0 h 17"/>
                    <a:gd name="T8" fmla="*/ 0 w 1"/>
                    <a:gd name="T9" fmla="*/ 2 h 17"/>
                    <a:gd name="T10" fmla="*/ 0 w 1"/>
                    <a:gd name="T11" fmla="*/ 2 h 17"/>
                    <a:gd name="T12" fmla="*/ 0 w 1"/>
                    <a:gd name="T13" fmla="*/ 3 h 17"/>
                    <a:gd name="T14" fmla="*/ 0 w 1"/>
                    <a:gd name="T15" fmla="*/ 3 h 17"/>
                    <a:gd name="T16" fmla="*/ 0 w 1"/>
                    <a:gd name="T17" fmla="*/ 4 h 17"/>
                    <a:gd name="T18" fmla="*/ 0 w 1"/>
                    <a:gd name="T19" fmla="*/ 4 h 17"/>
                    <a:gd name="T20" fmla="*/ 0 w 1"/>
                    <a:gd name="T21" fmla="*/ 6 h 17"/>
                    <a:gd name="T22" fmla="*/ 0 w 1"/>
                    <a:gd name="T23" fmla="*/ 6 h 17"/>
                    <a:gd name="T24" fmla="*/ 0 w 1"/>
                    <a:gd name="T25" fmla="*/ 7 h 17"/>
                    <a:gd name="T26" fmla="*/ 0 w 1"/>
                    <a:gd name="T27" fmla="*/ 7 h 17"/>
                    <a:gd name="T28" fmla="*/ 0 w 1"/>
                    <a:gd name="T29" fmla="*/ 8 h 17"/>
                    <a:gd name="T30" fmla="*/ 0 w 1"/>
                    <a:gd name="T31" fmla="*/ 8 h 17"/>
                    <a:gd name="T32" fmla="*/ 0 w 1"/>
                    <a:gd name="T33" fmla="*/ 10 h 17"/>
                    <a:gd name="T34" fmla="*/ 0 w 1"/>
                    <a:gd name="T35" fmla="*/ 10 h 17"/>
                    <a:gd name="T36" fmla="*/ 0 w 1"/>
                    <a:gd name="T37" fmla="*/ 11 h 17"/>
                    <a:gd name="T38" fmla="*/ 0 w 1"/>
                    <a:gd name="T39" fmla="*/ 11 h 17"/>
                    <a:gd name="T40" fmla="*/ 0 w 1"/>
                    <a:gd name="T41" fmla="*/ 11 h 17"/>
                    <a:gd name="T42" fmla="*/ 0 w 1"/>
                    <a:gd name="T43" fmla="*/ 12 h 17"/>
                    <a:gd name="T44" fmla="*/ 0 w 1"/>
                    <a:gd name="T45" fmla="*/ 12 h 17"/>
                    <a:gd name="T46" fmla="*/ 0 w 1"/>
                    <a:gd name="T47" fmla="*/ 14 h 17"/>
                    <a:gd name="T48" fmla="*/ 0 w 1"/>
                    <a:gd name="T49" fmla="*/ 14 h 17"/>
                    <a:gd name="T50" fmla="*/ 0 w 1"/>
                    <a:gd name="T51" fmla="*/ 15 h 17"/>
                    <a:gd name="T52" fmla="*/ 1 w 1"/>
                    <a:gd name="T53" fmla="*/ 15 h 17"/>
                    <a:gd name="T54" fmla="*/ 1 w 1"/>
                    <a:gd name="T55" fmla="*/ 17 h 17"/>
                    <a:gd name="T56" fmla="*/ 0 w 1"/>
                    <a:gd name="T57" fmla="*/ 17 h 17"/>
                    <a:gd name="T58" fmla="*/ 0 w 1"/>
                    <a:gd name="T59" fmla="*/ 15 h 17"/>
                    <a:gd name="T60" fmla="*/ 0 w 1"/>
                    <a:gd name="T61" fmla="*/ 15 h 17"/>
                    <a:gd name="T62" fmla="*/ 0 w 1"/>
                    <a:gd name="T63" fmla="*/ 14 h 17"/>
                    <a:gd name="T64" fmla="*/ 0 w 1"/>
                    <a:gd name="T65" fmla="*/ 14 h 17"/>
                    <a:gd name="T66" fmla="*/ 0 w 1"/>
                    <a:gd name="T67" fmla="*/ 12 h 17"/>
                    <a:gd name="T68" fmla="*/ 0 w 1"/>
                    <a:gd name="T69" fmla="*/ 12 h 17"/>
                    <a:gd name="T70" fmla="*/ 0 w 1"/>
                    <a:gd name="T71" fmla="*/ 11 h 17"/>
                    <a:gd name="T72" fmla="*/ 0 w 1"/>
                    <a:gd name="T73" fmla="*/ 11 h 17"/>
                    <a:gd name="T74" fmla="*/ 0 w 1"/>
                    <a:gd name="T75" fmla="*/ 10 h 17"/>
                    <a:gd name="T76" fmla="*/ 0 w 1"/>
                    <a:gd name="T77" fmla="*/ 10 h 17"/>
                    <a:gd name="T78" fmla="*/ 0 w 1"/>
                    <a:gd name="T79" fmla="*/ 8 h 17"/>
                    <a:gd name="T80" fmla="*/ 0 w 1"/>
                    <a:gd name="T81" fmla="*/ 8 h 17"/>
                    <a:gd name="T82" fmla="*/ 0 w 1"/>
                    <a:gd name="T83" fmla="*/ 7 h 17"/>
                    <a:gd name="T84" fmla="*/ 0 w 1"/>
                    <a:gd name="T85" fmla="*/ 7 h 17"/>
                    <a:gd name="T86" fmla="*/ 0 w 1"/>
                    <a:gd name="T87" fmla="*/ 6 h 17"/>
                    <a:gd name="T88" fmla="*/ 0 w 1"/>
                    <a:gd name="T89" fmla="*/ 6 h 17"/>
                    <a:gd name="T90" fmla="*/ 0 w 1"/>
                    <a:gd name="T91" fmla="*/ 4 h 17"/>
                    <a:gd name="T92" fmla="*/ 0 w 1"/>
                    <a:gd name="T93" fmla="*/ 4 h 17"/>
                    <a:gd name="T94" fmla="*/ 0 w 1"/>
                    <a:gd name="T95" fmla="*/ 3 h 17"/>
                    <a:gd name="T96" fmla="*/ 0 w 1"/>
                    <a:gd name="T97" fmla="*/ 3 h 17"/>
                    <a:gd name="T98" fmla="*/ 0 w 1"/>
                    <a:gd name="T99" fmla="*/ 2 h 17"/>
                    <a:gd name="T100" fmla="*/ 0 w 1"/>
                    <a:gd name="T101" fmla="*/ 2 h 17"/>
                    <a:gd name="T102" fmla="*/ 0 w 1"/>
                    <a:gd name="T103" fmla="*/ 0 h 17"/>
                    <a:gd name="T104" fmla="*/ 0 w 1"/>
                    <a:gd name="T105" fmla="*/ 0 h 17"/>
                    <a:gd name="T106" fmla="*/ 0 w 1"/>
                    <a:gd name="T107" fmla="*/ 0 h 17"/>
                    <a:gd name="T108" fmla="*/ 0 w 1"/>
                    <a:gd name="T109" fmla="*/ 0 h 17"/>
                    <a:gd name="T110" fmla="*/ 0 w 1"/>
                    <a:gd name="T111" fmla="*/ 0 h 17"/>
                    <a:gd name="T112" fmla="*/ 0 w 1"/>
                    <a:gd name="T113" fmla="*/ 0 h 17"/>
                    <a:gd name="T114" fmla="*/ 0 w 1"/>
                    <a:gd name="T115" fmla="*/ 0 h 1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 h="17">
                      <a:moveTo>
                        <a:pt x="0" y="0"/>
                      </a:moveTo>
                      <a:lnTo>
                        <a:pt x="0" y="0"/>
                      </a:lnTo>
                      <a:lnTo>
                        <a:pt x="0" y="2"/>
                      </a:lnTo>
                      <a:lnTo>
                        <a:pt x="0" y="3"/>
                      </a:lnTo>
                      <a:lnTo>
                        <a:pt x="0" y="4"/>
                      </a:lnTo>
                      <a:lnTo>
                        <a:pt x="0" y="6"/>
                      </a:lnTo>
                      <a:lnTo>
                        <a:pt x="0" y="7"/>
                      </a:lnTo>
                      <a:lnTo>
                        <a:pt x="0" y="8"/>
                      </a:lnTo>
                      <a:lnTo>
                        <a:pt x="0" y="10"/>
                      </a:lnTo>
                      <a:lnTo>
                        <a:pt x="0" y="11"/>
                      </a:lnTo>
                      <a:lnTo>
                        <a:pt x="0" y="12"/>
                      </a:lnTo>
                      <a:lnTo>
                        <a:pt x="0" y="14"/>
                      </a:lnTo>
                      <a:lnTo>
                        <a:pt x="0" y="15"/>
                      </a:lnTo>
                      <a:lnTo>
                        <a:pt x="1" y="15"/>
                      </a:lnTo>
                      <a:lnTo>
                        <a:pt x="1" y="17"/>
                      </a:lnTo>
                      <a:lnTo>
                        <a:pt x="0" y="17"/>
                      </a:lnTo>
                      <a:lnTo>
                        <a:pt x="0" y="15"/>
                      </a:lnTo>
                      <a:lnTo>
                        <a:pt x="0" y="14"/>
                      </a:lnTo>
                      <a:lnTo>
                        <a:pt x="0" y="12"/>
                      </a:lnTo>
                      <a:lnTo>
                        <a:pt x="0" y="11"/>
                      </a:lnTo>
                      <a:lnTo>
                        <a:pt x="0" y="10"/>
                      </a:lnTo>
                      <a:lnTo>
                        <a:pt x="0" y="8"/>
                      </a:lnTo>
                      <a:lnTo>
                        <a:pt x="0" y="7"/>
                      </a:lnTo>
                      <a:lnTo>
                        <a:pt x="0" y="6"/>
                      </a:lnTo>
                      <a:lnTo>
                        <a:pt x="0" y="4"/>
                      </a:lnTo>
                      <a:lnTo>
                        <a:pt x="0" y="3"/>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19" name="Freeform 311">
                  <a:extLst>
                    <a:ext uri="{FF2B5EF4-FFF2-40B4-BE49-F238E27FC236}">
                      <a16:creationId xmlns:a16="http://schemas.microsoft.com/office/drawing/2014/main" id="{AE5431DC-9479-4DF9-A560-5343E494F4ED}"/>
                    </a:ext>
                  </a:extLst>
                </p:cNvPr>
                <p:cNvSpPr>
                  <a:spLocks/>
                </p:cNvSpPr>
                <p:nvPr/>
              </p:nvSpPr>
              <p:spPr bwMode="auto">
                <a:xfrm>
                  <a:off x="1433" y="3050"/>
                  <a:ext cx="3" cy="1"/>
                </a:xfrm>
                <a:custGeom>
                  <a:avLst/>
                  <a:gdLst>
                    <a:gd name="T0" fmla="*/ 3 w 3"/>
                    <a:gd name="T1" fmla="*/ 0 h 1"/>
                    <a:gd name="T2" fmla="*/ 3 w 3"/>
                    <a:gd name="T3" fmla="*/ 0 h 1"/>
                    <a:gd name="T4" fmla="*/ 3 w 3"/>
                    <a:gd name="T5" fmla="*/ 0 h 1"/>
                    <a:gd name="T6" fmla="*/ 1 w 3"/>
                    <a:gd name="T7" fmla="*/ 0 h 1"/>
                    <a:gd name="T8" fmla="*/ 1 w 3"/>
                    <a:gd name="T9" fmla="*/ 0 h 1"/>
                    <a:gd name="T10" fmla="*/ 0 w 3"/>
                    <a:gd name="T11" fmla="*/ 0 h 1"/>
                    <a:gd name="T12" fmla="*/ 0 w 3"/>
                    <a:gd name="T13" fmla="*/ 0 h 1"/>
                    <a:gd name="T14" fmla="*/ 0 w 3"/>
                    <a:gd name="T15" fmla="*/ 0 h 1"/>
                    <a:gd name="T16" fmla="*/ 1 w 3"/>
                    <a:gd name="T17" fmla="*/ 0 h 1"/>
                    <a:gd name="T18" fmla="*/ 1 w 3"/>
                    <a:gd name="T19" fmla="*/ 0 h 1"/>
                    <a:gd name="T20" fmla="*/ 3 w 3"/>
                    <a:gd name="T21" fmla="*/ 0 h 1"/>
                    <a:gd name="T22" fmla="*/ 3 w 3"/>
                    <a:gd name="T23" fmla="*/ 0 h 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 h="1">
                      <a:moveTo>
                        <a:pt x="3" y="0"/>
                      </a:moveTo>
                      <a:lnTo>
                        <a:pt x="3" y="0"/>
                      </a:lnTo>
                      <a:lnTo>
                        <a:pt x="1" y="0"/>
                      </a:lnTo>
                      <a:lnTo>
                        <a:pt x="0" y="0"/>
                      </a:lnTo>
                      <a:lnTo>
                        <a:pt x="1" y="0"/>
                      </a:lnTo>
                      <a:lnTo>
                        <a:pt x="3"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20" name="Freeform 312">
                  <a:extLst>
                    <a:ext uri="{FF2B5EF4-FFF2-40B4-BE49-F238E27FC236}">
                      <a16:creationId xmlns:a16="http://schemas.microsoft.com/office/drawing/2014/main" id="{6BB2D0AE-649C-42AC-A05C-44B2A2642AAF}"/>
                    </a:ext>
                  </a:extLst>
                </p:cNvPr>
                <p:cNvSpPr>
                  <a:spLocks/>
                </p:cNvSpPr>
                <p:nvPr/>
              </p:nvSpPr>
              <p:spPr bwMode="auto">
                <a:xfrm>
                  <a:off x="1437" y="3030"/>
                  <a:ext cx="1" cy="20"/>
                </a:xfrm>
                <a:custGeom>
                  <a:avLst/>
                  <a:gdLst>
                    <a:gd name="T0" fmla="*/ 0 w 1"/>
                    <a:gd name="T1" fmla="*/ 0 h 20"/>
                    <a:gd name="T2" fmla="*/ 0 w 1"/>
                    <a:gd name="T3" fmla="*/ 0 h 20"/>
                    <a:gd name="T4" fmla="*/ 0 w 1"/>
                    <a:gd name="T5" fmla="*/ 1 h 20"/>
                    <a:gd name="T6" fmla="*/ 0 w 1"/>
                    <a:gd name="T7" fmla="*/ 3 h 20"/>
                    <a:gd name="T8" fmla="*/ 0 w 1"/>
                    <a:gd name="T9" fmla="*/ 4 h 20"/>
                    <a:gd name="T10" fmla="*/ 0 w 1"/>
                    <a:gd name="T11" fmla="*/ 5 h 20"/>
                    <a:gd name="T12" fmla="*/ 0 w 1"/>
                    <a:gd name="T13" fmla="*/ 7 h 20"/>
                    <a:gd name="T14" fmla="*/ 0 w 1"/>
                    <a:gd name="T15" fmla="*/ 8 h 20"/>
                    <a:gd name="T16" fmla="*/ 0 w 1"/>
                    <a:gd name="T17" fmla="*/ 9 h 20"/>
                    <a:gd name="T18" fmla="*/ 0 w 1"/>
                    <a:gd name="T19" fmla="*/ 9 h 20"/>
                    <a:gd name="T20" fmla="*/ 0 w 1"/>
                    <a:gd name="T21" fmla="*/ 11 h 20"/>
                    <a:gd name="T22" fmla="*/ 0 w 1"/>
                    <a:gd name="T23" fmla="*/ 12 h 20"/>
                    <a:gd name="T24" fmla="*/ 0 w 1"/>
                    <a:gd name="T25" fmla="*/ 12 h 20"/>
                    <a:gd name="T26" fmla="*/ 0 w 1"/>
                    <a:gd name="T27" fmla="*/ 13 h 20"/>
                    <a:gd name="T28" fmla="*/ 0 w 1"/>
                    <a:gd name="T29" fmla="*/ 15 h 20"/>
                    <a:gd name="T30" fmla="*/ 0 w 1"/>
                    <a:gd name="T31" fmla="*/ 15 h 20"/>
                    <a:gd name="T32" fmla="*/ 0 w 1"/>
                    <a:gd name="T33" fmla="*/ 16 h 20"/>
                    <a:gd name="T34" fmla="*/ 0 w 1"/>
                    <a:gd name="T35" fmla="*/ 16 h 20"/>
                    <a:gd name="T36" fmla="*/ 0 w 1"/>
                    <a:gd name="T37" fmla="*/ 18 h 20"/>
                    <a:gd name="T38" fmla="*/ 0 w 1"/>
                    <a:gd name="T39" fmla="*/ 18 h 20"/>
                    <a:gd name="T40" fmla="*/ 0 w 1"/>
                    <a:gd name="T41" fmla="*/ 19 h 20"/>
                    <a:gd name="T42" fmla="*/ 0 w 1"/>
                    <a:gd name="T43" fmla="*/ 19 h 20"/>
                    <a:gd name="T44" fmla="*/ 0 w 1"/>
                    <a:gd name="T45" fmla="*/ 20 h 20"/>
                    <a:gd name="T46" fmla="*/ 0 w 1"/>
                    <a:gd name="T47" fmla="*/ 20 h 20"/>
                    <a:gd name="T48" fmla="*/ 0 w 1"/>
                    <a:gd name="T49" fmla="*/ 20 h 20"/>
                    <a:gd name="T50" fmla="*/ 0 w 1"/>
                    <a:gd name="T51" fmla="*/ 19 h 20"/>
                    <a:gd name="T52" fmla="*/ 0 w 1"/>
                    <a:gd name="T53" fmla="*/ 19 h 20"/>
                    <a:gd name="T54" fmla="*/ 0 w 1"/>
                    <a:gd name="T55" fmla="*/ 18 h 20"/>
                    <a:gd name="T56" fmla="*/ 0 w 1"/>
                    <a:gd name="T57" fmla="*/ 18 h 20"/>
                    <a:gd name="T58" fmla="*/ 0 w 1"/>
                    <a:gd name="T59" fmla="*/ 16 h 20"/>
                    <a:gd name="T60" fmla="*/ 0 w 1"/>
                    <a:gd name="T61" fmla="*/ 16 h 20"/>
                    <a:gd name="T62" fmla="*/ 0 w 1"/>
                    <a:gd name="T63" fmla="*/ 15 h 20"/>
                    <a:gd name="T64" fmla="*/ 0 w 1"/>
                    <a:gd name="T65" fmla="*/ 15 h 20"/>
                    <a:gd name="T66" fmla="*/ 0 w 1"/>
                    <a:gd name="T67" fmla="*/ 13 h 20"/>
                    <a:gd name="T68" fmla="*/ 0 w 1"/>
                    <a:gd name="T69" fmla="*/ 12 h 20"/>
                    <a:gd name="T70" fmla="*/ 0 w 1"/>
                    <a:gd name="T71" fmla="*/ 12 h 20"/>
                    <a:gd name="T72" fmla="*/ 0 w 1"/>
                    <a:gd name="T73" fmla="*/ 11 h 20"/>
                    <a:gd name="T74" fmla="*/ 0 w 1"/>
                    <a:gd name="T75" fmla="*/ 9 h 20"/>
                    <a:gd name="T76" fmla="*/ 0 w 1"/>
                    <a:gd name="T77" fmla="*/ 9 h 20"/>
                    <a:gd name="T78" fmla="*/ 0 w 1"/>
                    <a:gd name="T79" fmla="*/ 8 h 20"/>
                    <a:gd name="T80" fmla="*/ 0 w 1"/>
                    <a:gd name="T81" fmla="*/ 7 h 20"/>
                    <a:gd name="T82" fmla="*/ 0 w 1"/>
                    <a:gd name="T83" fmla="*/ 5 h 20"/>
                    <a:gd name="T84" fmla="*/ 0 w 1"/>
                    <a:gd name="T85" fmla="*/ 4 h 20"/>
                    <a:gd name="T86" fmla="*/ 0 w 1"/>
                    <a:gd name="T87" fmla="*/ 3 h 20"/>
                    <a:gd name="T88" fmla="*/ 0 w 1"/>
                    <a:gd name="T89" fmla="*/ 1 h 20"/>
                    <a:gd name="T90" fmla="*/ 0 w 1"/>
                    <a:gd name="T91" fmla="*/ 0 h 2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 h="20">
                      <a:moveTo>
                        <a:pt x="0" y="0"/>
                      </a:moveTo>
                      <a:lnTo>
                        <a:pt x="0" y="0"/>
                      </a:lnTo>
                      <a:lnTo>
                        <a:pt x="0" y="1"/>
                      </a:lnTo>
                      <a:lnTo>
                        <a:pt x="0" y="3"/>
                      </a:lnTo>
                      <a:lnTo>
                        <a:pt x="0" y="4"/>
                      </a:lnTo>
                      <a:lnTo>
                        <a:pt x="0" y="5"/>
                      </a:lnTo>
                      <a:lnTo>
                        <a:pt x="0" y="7"/>
                      </a:lnTo>
                      <a:lnTo>
                        <a:pt x="0" y="8"/>
                      </a:lnTo>
                      <a:lnTo>
                        <a:pt x="0" y="9"/>
                      </a:lnTo>
                      <a:lnTo>
                        <a:pt x="0" y="11"/>
                      </a:lnTo>
                      <a:lnTo>
                        <a:pt x="0" y="12"/>
                      </a:lnTo>
                      <a:lnTo>
                        <a:pt x="0" y="13"/>
                      </a:lnTo>
                      <a:lnTo>
                        <a:pt x="0" y="15"/>
                      </a:lnTo>
                      <a:lnTo>
                        <a:pt x="0" y="16"/>
                      </a:lnTo>
                      <a:lnTo>
                        <a:pt x="0" y="18"/>
                      </a:lnTo>
                      <a:lnTo>
                        <a:pt x="0" y="19"/>
                      </a:lnTo>
                      <a:lnTo>
                        <a:pt x="0" y="20"/>
                      </a:lnTo>
                      <a:lnTo>
                        <a:pt x="0" y="19"/>
                      </a:lnTo>
                      <a:lnTo>
                        <a:pt x="0" y="18"/>
                      </a:lnTo>
                      <a:lnTo>
                        <a:pt x="0" y="16"/>
                      </a:lnTo>
                      <a:lnTo>
                        <a:pt x="0" y="15"/>
                      </a:lnTo>
                      <a:lnTo>
                        <a:pt x="0" y="13"/>
                      </a:lnTo>
                      <a:lnTo>
                        <a:pt x="0" y="12"/>
                      </a:lnTo>
                      <a:lnTo>
                        <a:pt x="0" y="11"/>
                      </a:lnTo>
                      <a:lnTo>
                        <a:pt x="0" y="9"/>
                      </a:lnTo>
                      <a:lnTo>
                        <a:pt x="0" y="8"/>
                      </a:lnTo>
                      <a:lnTo>
                        <a:pt x="0" y="7"/>
                      </a:lnTo>
                      <a:lnTo>
                        <a:pt x="0" y="5"/>
                      </a:lnTo>
                      <a:lnTo>
                        <a:pt x="0" y="4"/>
                      </a:lnTo>
                      <a:lnTo>
                        <a:pt x="0" y="3"/>
                      </a:lnTo>
                      <a:lnTo>
                        <a:pt x="0" y="1"/>
                      </a:lnTo>
                      <a:lnTo>
                        <a:pt x="0"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21" name="Freeform 313">
                  <a:extLst>
                    <a:ext uri="{FF2B5EF4-FFF2-40B4-BE49-F238E27FC236}">
                      <a16:creationId xmlns:a16="http://schemas.microsoft.com/office/drawing/2014/main" id="{F7DB8649-EBB6-4206-9297-B67E2DC5E18E}"/>
                    </a:ext>
                  </a:extLst>
                </p:cNvPr>
                <p:cNvSpPr>
                  <a:spLocks/>
                </p:cNvSpPr>
                <p:nvPr/>
              </p:nvSpPr>
              <p:spPr bwMode="auto">
                <a:xfrm>
                  <a:off x="1437" y="3026"/>
                  <a:ext cx="2" cy="2"/>
                </a:xfrm>
                <a:custGeom>
                  <a:avLst/>
                  <a:gdLst>
                    <a:gd name="T0" fmla="*/ 2 w 2"/>
                    <a:gd name="T1" fmla="*/ 0 h 2"/>
                    <a:gd name="T2" fmla="*/ 2 w 2"/>
                    <a:gd name="T3" fmla="*/ 0 h 2"/>
                    <a:gd name="T4" fmla="*/ 2 w 2"/>
                    <a:gd name="T5" fmla="*/ 0 h 2"/>
                    <a:gd name="T6" fmla="*/ 2 w 2"/>
                    <a:gd name="T7" fmla="*/ 1 h 2"/>
                    <a:gd name="T8" fmla="*/ 2 w 2"/>
                    <a:gd name="T9" fmla="*/ 1 h 2"/>
                    <a:gd name="T10" fmla="*/ 2 w 2"/>
                    <a:gd name="T11" fmla="*/ 2 h 2"/>
                    <a:gd name="T12" fmla="*/ 0 w 2"/>
                    <a:gd name="T13" fmla="*/ 2 h 2"/>
                    <a:gd name="T14" fmla="*/ 0 w 2"/>
                    <a:gd name="T15" fmla="*/ 2 h 2"/>
                    <a:gd name="T16" fmla="*/ 0 w 2"/>
                    <a:gd name="T17" fmla="*/ 2 h 2"/>
                    <a:gd name="T18" fmla="*/ 0 w 2"/>
                    <a:gd name="T19" fmla="*/ 2 h 2"/>
                    <a:gd name="T20" fmla="*/ 0 w 2"/>
                    <a:gd name="T21" fmla="*/ 2 h 2"/>
                    <a:gd name="T22" fmla="*/ 2 w 2"/>
                    <a:gd name="T23" fmla="*/ 2 h 2"/>
                    <a:gd name="T24" fmla="*/ 2 w 2"/>
                    <a:gd name="T25" fmla="*/ 1 h 2"/>
                    <a:gd name="T26" fmla="*/ 2 w 2"/>
                    <a:gd name="T27" fmla="*/ 1 h 2"/>
                    <a:gd name="T28" fmla="*/ 2 w 2"/>
                    <a:gd name="T29" fmla="*/ 0 h 2"/>
                    <a:gd name="T30" fmla="*/ 2 w 2"/>
                    <a:gd name="T31" fmla="*/ 0 h 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 h="2">
                      <a:moveTo>
                        <a:pt x="2" y="0"/>
                      </a:moveTo>
                      <a:lnTo>
                        <a:pt x="2" y="0"/>
                      </a:lnTo>
                      <a:lnTo>
                        <a:pt x="2" y="1"/>
                      </a:lnTo>
                      <a:lnTo>
                        <a:pt x="2" y="2"/>
                      </a:lnTo>
                      <a:lnTo>
                        <a:pt x="0" y="2"/>
                      </a:lnTo>
                      <a:lnTo>
                        <a:pt x="2" y="2"/>
                      </a:lnTo>
                      <a:lnTo>
                        <a:pt x="2" y="1"/>
                      </a:lnTo>
                      <a:lnTo>
                        <a:pt x="2"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22" name="Freeform 314">
                  <a:extLst>
                    <a:ext uri="{FF2B5EF4-FFF2-40B4-BE49-F238E27FC236}">
                      <a16:creationId xmlns:a16="http://schemas.microsoft.com/office/drawing/2014/main" id="{70EB93E2-9B49-4537-AF16-FFC873F05C6F}"/>
                    </a:ext>
                  </a:extLst>
                </p:cNvPr>
                <p:cNvSpPr>
                  <a:spLocks/>
                </p:cNvSpPr>
                <p:nvPr/>
              </p:nvSpPr>
              <p:spPr bwMode="auto">
                <a:xfrm>
                  <a:off x="1440" y="3018"/>
                  <a:ext cx="6" cy="6"/>
                </a:xfrm>
                <a:custGeom>
                  <a:avLst/>
                  <a:gdLst>
                    <a:gd name="T0" fmla="*/ 6 w 6"/>
                    <a:gd name="T1" fmla="*/ 0 h 6"/>
                    <a:gd name="T2" fmla="*/ 6 w 6"/>
                    <a:gd name="T3" fmla="*/ 0 h 6"/>
                    <a:gd name="T4" fmla="*/ 6 w 6"/>
                    <a:gd name="T5" fmla="*/ 0 h 6"/>
                    <a:gd name="T6" fmla="*/ 6 w 6"/>
                    <a:gd name="T7" fmla="*/ 1 h 6"/>
                    <a:gd name="T8" fmla="*/ 5 w 6"/>
                    <a:gd name="T9" fmla="*/ 1 h 6"/>
                    <a:gd name="T10" fmla="*/ 5 w 6"/>
                    <a:gd name="T11" fmla="*/ 2 h 6"/>
                    <a:gd name="T12" fmla="*/ 5 w 6"/>
                    <a:gd name="T13" fmla="*/ 2 h 6"/>
                    <a:gd name="T14" fmla="*/ 3 w 6"/>
                    <a:gd name="T15" fmla="*/ 2 h 6"/>
                    <a:gd name="T16" fmla="*/ 3 w 6"/>
                    <a:gd name="T17" fmla="*/ 4 h 6"/>
                    <a:gd name="T18" fmla="*/ 3 w 6"/>
                    <a:gd name="T19" fmla="*/ 4 h 6"/>
                    <a:gd name="T20" fmla="*/ 2 w 6"/>
                    <a:gd name="T21" fmla="*/ 4 h 6"/>
                    <a:gd name="T22" fmla="*/ 2 w 6"/>
                    <a:gd name="T23" fmla="*/ 5 h 6"/>
                    <a:gd name="T24" fmla="*/ 2 w 6"/>
                    <a:gd name="T25" fmla="*/ 5 h 6"/>
                    <a:gd name="T26" fmla="*/ 0 w 6"/>
                    <a:gd name="T27" fmla="*/ 5 h 6"/>
                    <a:gd name="T28" fmla="*/ 0 w 6"/>
                    <a:gd name="T29" fmla="*/ 6 h 6"/>
                    <a:gd name="T30" fmla="*/ 0 w 6"/>
                    <a:gd name="T31" fmla="*/ 6 h 6"/>
                    <a:gd name="T32" fmla="*/ 0 w 6"/>
                    <a:gd name="T33" fmla="*/ 6 h 6"/>
                    <a:gd name="T34" fmla="*/ 0 w 6"/>
                    <a:gd name="T35" fmla="*/ 6 h 6"/>
                    <a:gd name="T36" fmla="*/ 0 w 6"/>
                    <a:gd name="T37" fmla="*/ 5 h 6"/>
                    <a:gd name="T38" fmla="*/ 2 w 6"/>
                    <a:gd name="T39" fmla="*/ 5 h 6"/>
                    <a:gd name="T40" fmla="*/ 2 w 6"/>
                    <a:gd name="T41" fmla="*/ 4 h 6"/>
                    <a:gd name="T42" fmla="*/ 3 w 6"/>
                    <a:gd name="T43" fmla="*/ 4 h 6"/>
                    <a:gd name="T44" fmla="*/ 3 w 6"/>
                    <a:gd name="T45" fmla="*/ 4 h 6"/>
                    <a:gd name="T46" fmla="*/ 3 w 6"/>
                    <a:gd name="T47" fmla="*/ 2 h 6"/>
                    <a:gd name="T48" fmla="*/ 5 w 6"/>
                    <a:gd name="T49" fmla="*/ 2 h 6"/>
                    <a:gd name="T50" fmla="*/ 5 w 6"/>
                    <a:gd name="T51" fmla="*/ 2 h 6"/>
                    <a:gd name="T52" fmla="*/ 5 w 6"/>
                    <a:gd name="T53" fmla="*/ 1 h 6"/>
                    <a:gd name="T54" fmla="*/ 6 w 6"/>
                    <a:gd name="T55" fmla="*/ 1 h 6"/>
                    <a:gd name="T56" fmla="*/ 6 w 6"/>
                    <a:gd name="T57" fmla="*/ 0 h 6"/>
                    <a:gd name="T58" fmla="*/ 6 w 6"/>
                    <a:gd name="T59" fmla="*/ 0 h 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 h="6">
                      <a:moveTo>
                        <a:pt x="6" y="0"/>
                      </a:moveTo>
                      <a:lnTo>
                        <a:pt x="6" y="0"/>
                      </a:lnTo>
                      <a:lnTo>
                        <a:pt x="6" y="1"/>
                      </a:lnTo>
                      <a:lnTo>
                        <a:pt x="5" y="1"/>
                      </a:lnTo>
                      <a:lnTo>
                        <a:pt x="5" y="2"/>
                      </a:lnTo>
                      <a:lnTo>
                        <a:pt x="3" y="2"/>
                      </a:lnTo>
                      <a:lnTo>
                        <a:pt x="3" y="4"/>
                      </a:lnTo>
                      <a:lnTo>
                        <a:pt x="2" y="4"/>
                      </a:lnTo>
                      <a:lnTo>
                        <a:pt x="2" y="5"/>
                      </a:lnTo>
                      <a:lnTo>
                        <a:pt x="0" y="5"/>
                      </a:lnTo>
                      <a:lnTo>
                        <a:pt x="0" y="6"/>
                      </a:lnTo>
                      <a:lnTo>
                        <a:pt x="0" y="5"/>
                      </a:lnTo>
                      <a:lnTo>
                        <a:pt x="2" y="5"/>
                      </a:lnTo>
                      <a:lnTo>
                        <a:pt x="2" y="4"/>
                      </a:lnTo>
                      <a:lnTo>
                        <a:pt x="3" y="4"/>
                      </a:lnTo>
                      <a:lnTo>
                        <a:pt x="3" y="2"/>
                      </a:lnTo>
                      <a:lnTo>
                        <a:pt x="5" y="2"/>
                      </a:lnTo>
                      <a:lnTo>
                        <a:pt x="5" y="1"/>
                      </a:lnTo>
                      <a:lnTo>
                        <a:pt x="6" y="1"/>
                      </a:lnTo>
                      <a:lnTo>
                        <a:pt x="6"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23" name="Freeform 315">
                  <a:extLst>
                    <a:ext uri="{FF2B5EF4-FFF2-40B4-BE49-F238E27FC236}">
                      <a16:creationId xmlns:a16="http://schemas.microsoft.com/office/drawing/2014/main" id="{399C9D97-FE04-4082-BFC6-BBD33E595294}"/>
                    </a:ext>
                  </a:extLst>
                </p:cNvPr>
                <p:cNvSpPr>
                  <a:spLocks/>
                </p:cNvSpPr>
                <p:nvPr/>
              </p:nvSpPr>
              <p:spPr bwMode="auto">
                <a:xfrm>
                  <a:off x="1448" y="3018"/>
                  <a:ext cx="1" cy="20"/>
                </a:xfrm>
                <a:custGeom>
                  <a:avLst/>
                  <a:gdLst>
                    <a:gd name="T0" fmla="*/ 0 w 1"/>
                    <a:gd name="T1" fmla="*/ 20 h 20"/>
                    <a:gd name="T2" fmla="*/ 0 w 1"/>
                    <a:gd name="T3" fmla="*/ 20 h 20"/>
                    <a:gd name="T4" fmla="*/ 0 w 1"/>
                    <a:gd name="T5" fmla="*/ 19 h 20"/>
                    <a:gd name="T6" fmla="*/ 0 w 1"/>
                    <a:gd name="T7" fmla="*/ 19 h 20"/>
                    <a:gd name="T8" fmla="*/ 0 w 1"/>
                    <a:gd name="T9" fmla="*/ 17 h 20"/>
                    <a:gd name="T10" fmla="*/ 0 w 1"/>
                    <a:gd name="T11" fmla="*/ 17 h 20"/>
                    <a:gd name="T12" fmla="*/ 0 w 1"/>
                    <a:gd name="T13" fmla="*/ 16 h 20"/>
                    <a:gd name="T14" fmla="*/ 0 w 1"/>
                    <a:gd name="T15" fmla="*/ 16 h 20"/>
                    <a:gd name="T16" fmla="*/ 0 w 1"/>
                    <a:gd name="T17" fmla="*/ 15 h 20"/>
                    <a:gd name="T18" fmla="*/ 0 w 1"/>
                    <a:gd name="T19" fmla="*/ 15 h 20"/>
                    <a:gd name="T20" fmla="*/ 0 w 1"/>
                    <a:gd name="T21" fmla="*/ 13 h 20"/>
                    <a:gd name="T22" fmla="*/ 0 w 1"/>
                    <a:gd name="T23" fmla="*/ 13 h 20"/>
                    <a:gd name="T24" fmla="*/ 0 w 1"/>
                    <a:gd name="T25" fmla="*/ 12 h 20"/>
                    <a:gd name="T26" fmla="*/ 0 w 1"/>
                    <a:gd name="T27" fmla="*/ 12 h 20"/>
                    <a:gd name="T28" fmla="*/ 0 w 1"/>
                    <a:gd name="T29" fmla="*/ 10 h 20"/>
                    <a:gd name="T30" fmla="*/ 0 w 1"/>
                    <a:gd name="T31" fmla="*/ 10 h 20"/>
                    <a:gd name="T32" fmla="*/ 0 w 1"/>
                    <a:gd name="T33" fmla="*/ 9 h 20"/>
                    <a:gd name="T34" fmla="*/ 0 w 1"/>
                    <a:gd name="T35" fmla="*/ 9 h 20"/>
                    <a:gd name="T36" fmla="*/ 0 w 1"/>
                    <a:gd name="T37" fmla="*/ 8 h 20"/>
                    <a:gd name="T38" fmla="*/ 0 w 1"/>
                    <a:gd name="T39" fmla="*/ 8 h 20"/>
                    <a:gd name="T40" fmla="*/ 0 w 1"/>
                    <a:gd name="T41" fmla="*/ 6 h 20"/>
                    <a:gd name="T42" fmla="*/ 0 w 1"/>
                    <a:gd name="T43" fmla="*/ 6 h 20"/>
                    <a:gd name="T44" fmla="*/ 0 w 1"/>
                    <a:gd name="T45" fmla="*/ 5 h 20"/>
                    <a:gd name="T46" fmla="*/ 0 w 1"/>
                    <a:gd name="T47" fmla="*/ 5 h 20"/>
                    <a:gd name="T48" fmla="*/ 0 w 1"/>
                    <a:gd name="T49" fmla="*/ 4 h 20"/>
                    <a:gd name="T50" fmla="*/ 0 w 1"/>
                    <a:gd name="T51" fmla="*/ 4 h 20"/>
                    <a:gd name="T52" fmla="*/ 0 w 1"/>
                    <a:gd name="T53" fmla="*/ 4 h 20"/>
                    <a:gd name="T54" fmla="*/ 0 w 1"/>
                    <a:gd name="T55" fmla="*/ 2 h 20"/>
                    <a:gd name="T56" fmla="*/ 0 w 1"/>
                    <a:gd name="T57" fmla="*/ 2 h 20"/>
                    <a:gd name="T58" fmla="*/ 0 w 1"/>
                    <a:gd name="T59" fmla="*/ 1 h 20"/>
                    <a:gd name="T60" fmla="*/ 0 w 1"/>
                    <a:gd name="T61" fmla="*/ 1 h 20"/>
                    <a:gd name="T62" fmla="*/ 0 w 1"/>
                    <a:gd name="T63" fmla="*/ 0 h 20"/>
                    <a:gd name="T64" fmla="*/ 0 w 1"/>
                    <a:gd name="T65" fmla="*/ 0 h 20"/>
                    <a:gd name="T66" fmla="*/ 0 w 1"/>
                    <a:gd name="T67" fmla="*/ 0 h 20"/>
                    <a:gd name="T68" fmla="*/ 0 w 1"/>
                    <a:gd name="T69" fmla="*/ 1 h 20"/>
                    <a:gd name="T70" fmla="*/ 0 w 1"/>
                    <a:gd name="T71" fmla="*/ 1 h 20"/>
                    <a:gd name="T72" fmla="*/ 0 w 1"/>
                    <a:gd name="T73" fmla="*/ 2 h 20"/>
                    <a:gd name="T74" fmla="*/ 0 w 1"/>
                    <a:gd name="T75" fmla="*/ 2 h 20"/>
                    <a:gd name="T76" fmla="*/ 0 w 1"/>
                    <a:gd name="T77" fmla="*/ 4 h 20"/>
                    <a:gd name="T78" fmla="*/ 0 w 1"/>
                    <a:gd name="T79" fmla="*/ 4 h 20"/>
                    <a:gd name="T80" fmla="*/ 0 w 1"/>
                    <a:gd name="T81" fmla="*/ 5 h 20"/>
                    <a:gd name="T82" fmla="*/ 0 w 1"/>
                    <a:gd name="T83" fmla="*/ 5 h 20"/>
                    <a:gd name="T84" fmla="*/ 0 w 1"/>
                    <a:gd name="T85" fmla="*/ 6 h 20"/>
                    <a:gd name="T86" fmla="*/ 0 w 1"/>
                    <a:gd name="T87" fmla="*/ 6 h 20"/>
                    <a:gd name="T88" fmla="*/ 0 w 1"/>
                    <a:gd name="T89" fmla="*/ 8 h 20"/>
                    <a:gd name="T90" fmla="*/ 0 w 1"/>
                    <a:gd name="T91" fmla="*/ 8 h 20"/>
                    <a:gd name="T92" fmla="*/ 0 w 1"/>
                    <a:gd name="T93" fmla="*/ 9 h 20"/>
                    <a:gd name="T94" fmla="*/ 0 w 1"/>
                    <a:gd name="T95" fmla="*/ 9 h 20"/>
                    <a:gd name="T96" fmla="*/ 0 w 1"/>
                    <a:gd name="T97" fmla="*/ 10 h 20"/>
                    <a:gd name="T98" fmla="*/ 0 w 1"/>
                    <a:gd name="T99" fmla="*/ 10 h 20"/>
                    <a:gd name="T100" fmla="*/ 0 w 1"/>
                    <a:gd name="T101" fmla="*/ 12 h 20"/>
                    <a:gd name="T102" fmla="*/ 0 w 1"/>
                    <a:gd name="T103" fmla="*/ 12 h 20"/>
                    <a:gd name="T104" fmla="*/ 0 w 1"/>
                    <a:gd name="T105" fmla="*/ 13 h 20"/>
                    <a:gd name="T106" fmla="*/ 0 w 1"/>
                    <a:gd name="T107" fmla="*/ 13 h 20"/>
                    <a:gd name="T108" fmla="*/ 0 w 1"/>
                    <a:gd name="T109" fmla="*/ 15 h 20"/>
                    <a:gd name="T110" fmla="*/ 0 w 1"/>
                    <a:gd name="T111" fmla="*/ 15 h 20"/>
                    <a:gd name="T112" fmla="*/ 0 w 1"/>
                    <a:gd name="T113" fmla="*/ 16 h 20"/>
                    <a:gd name="T114" fmla="*/ 0 w 1"/>
                    <a:gd name="T115" fmla="*/ 16 h 20"/>
                    <a:gd name="T116" fmla="*/ 0 w 1"/>
                    <a:gd name="T117" fmla="*/ 17 h 20"/>
                    <a:gd name="T118" fmla="*/ 0 w 1"/>
                    <a:gd name="T119" fmla="*/ 17 h 20"/>
                    <a:gd name="T120" fmla="*/ 0 w 1"/>
                    <a:gd name="T121" fmla="*/ 19 h 20"/>
                    <a:gd name="T122" fmla="*/ 0 w 1"/>
                    <a:gd name="T123" fmla="*/ 19 h 20"/>
                    <a:gd name="T124" fmla="*/ 0 w 1"/>
                    <a:gd name="T125" fmla="*/ 20 h 2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 h="20">
                      <a:moveTo>
                        <a:pt x="0" y="20"/>
                      </a:moveTo>
                      <a:lnTo>
                        <a:pt x="0" y="20"/>
                      </a:lnTo>
                      <a:lnTo>
                        <a:pt x="0" y="19"/>
                      </a:lnTo>
                      <a:lnTo>
                        <a:pt x="0" y="17"/>
                      </a:lnTo>
                      <a:lnTo>
                        <a:pt x="0" y="16"/>
                      </a:lnTo>
                      <a:lnTo>
                        <a:pt x="0" y="15"/>
                      </a:lnTo>
                      <a:lnTo>
                        <a:pt x="0" y="13"/>
                      </a:lnTo>
                      <a:lnTo>
                        <a:pt x="0" y="12"/>
                      </a:lnTo>
                      <a:lnTo>
                        <a:pt x="0" y="10"/>
                      </a:lnTo>
                      <a:lnTo>
                        <a:pt x="0" y="9"/>
                      </a:lnTo>
                      <a:lnTo>
                        <a:pt x="0" y="8"/>
                      </a:lnTo>
                      <a:lnTo>
                        <a:pt x="0" y="6"/>
                      </a:lnTo>
                      <a:lnTo>
                        <a:pt x="0" y="5"/>
                      </a:lnTo>
                      <a:lnTo>
                        <a:pt x="0" y="4"/>
                      </a:lnTo>
                      <a:lnTo>
                        <a:pt x="0" y="2"/>
                      </a:lnTo>
                      <a:lnTo>
                        <a:pt x="0" y="1"/>
                      </a:lnTo>
                      <a:lnTo>
                        <a:pt x="0" y="0"/>
                      </a:lnTo>
                      <a:lnTo>
                        <a:pt x="0" y="1"/>
                      </a:lnTo>
                      <a:lnTo>
                        <a:pt x="0" y="2"/>
                      </a:lnTo>
                      <a:lnTo>
                        <a:pt x="0" y="4"/>
                      </a:lnTo>
                      <a:lnTo>
                        <a:pt x="0" y="5"/>
                      </a:lnTo>
                      <a:lnTo>
                        <a:pt x="0" y="6"/>
                      </a:lnTo>
                      <a:lnTo>
                        <a:pt x="0" y="8"/>
                      </a:lnTo>
                      <a:lnTo>
                        <a:pt x="0" y="9"/>
                      </a:lnTo>
                      <a:lnTo>
                        <a:pt x="0" y="10"/>
                      </a:lnTo>
                      <a:lnTo>
                        <a:pt x="0" y="12"/>
                      </a:lnTo>
                      <a:lnTo>
                        <a:pt x="0" y="13"/>
                      </a:lnTo>
                      <a:lnTo>
                        <a:pt x="0" y="15"/>
                      </a:lnTo>
                      <a:lnTo>
                        <a:pt x="0" y="16"/>
                      </a:lnTo>
                      <a:lnTo>
                        <a:pt x="0" y="17"/>
                      </a:lnTo>
                      <a:lnTo>
                        <a:pt x="0" y="19"/>
                      </a:lnTo>
                      <a:lnTo>
                        <a:pt x="0" y="2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24" name="Freeform 316">
                  <a:extLst>
                    <a:ext uri="{FF2B5EF4-FFF2-40B4-BE49-F238E27FC236}">
                      <a16:creationId xmlns:a16="http://schemas.microsoft.com/office/drawing/2014/main" id="{7CECF1EF-B7B4-4FEB-BF81-BA2ED5449EEC}"/>
                    </a:ext>
                  </a:extLst>
                </p:cNvPr>
                <p:cNvSpPr>
                  <a:spLocks/>
                </p:cNvSpPr>
                <p:nvPr/>
              </p:nvSpPr>
              <p:spPr bwMode="auto">
                <a:xfrm>
                  <a:off x="1448" y="3039"/>
                  <a:ext cx="1" cy="19"/>
                </a:xfrm>
                <a:custGeom>
                  <a:avLst/>
                  <a:gdLst>
                    <a:gd name="T0" fmla="*/ 1 w 1"/>
                    <a:gd name="T1" fmla="*/ 19 h 19"/>
                    <a:gd name="T2" fmla="*/ 1 w 1"/>
                    <a:gd name="T3" fmla="*/ 19 h 19"/>
                    <a:gd name="T4" fmla="*/ 1 w 1"/>
                    <a:gd name="T5" fmla="*/ 18 h 19"/>
                    <a:gd name="T6" fmla="*/ 0 w 1"/>
                    <a:gd name="T7" fmla="*/ 18 h 19"/>
                    <a:gd name="T8" fmla="*/ 0 w 1"/>
                    <a:gd name="T9" fmla="*/ 18 h 19"/>
                    <a:gd name="T10" fmla="*/ 0 w 1"/>
                    <a:gd name="T11" fmla="*/ 17 h 19"/>
                    <a:gd name="T12" fmla="*/ 0 w 1"/>
                    <a:gd name="T13" fmla="*/ 17 h 19"/>
                    <a:gd name="T14" fmla="*/ 0 w 1"/>
                    <a:gd name="T15" fmla="*/ 15 h 19"/>
                    <a:gd name="T16" fmla="*/ 0 w 1"/>
                    <a:gd name="T17" fmla="*/ 15 h 19"/>
                    <a:gd name="T18" fmla="*/ 0 w 1"/>
                    <a:gd name="T19" fmla="*/ 14 h 19"/>
                    <a:gd name="T20" fmla="*/ 0 w 1"/>
                    <a:gd name="T21" fmla="*/ 13 h 19"/>
                    <a:gd name="T22" fmla="*/ 0 w 1"/>
                    <a:gd name="T23" fmla="*/ 13 h 19"/>
                    <a:gd name="T24" fmla="*/ 0 w 1"/>
                    <a:gd name="T25" fmla="*/ 11 h 19"/>
                    <a:gd name="T26" fmla="*/ 0 w 1"/>
                    <a:gd name="T27" fmla="*/ 11 h 19"/>
                    <a:gd name="T28" fmla="*/ 0 w 1"/>
                    <a:gd name="T29" fmla="*/ 10 h 19"/>
                    <a:gd name="T30" fmla="*/ 0 w 1"/>
                    <a:gd name="T31" fmla="*/ 10 h 19"/>
                    <a:gd name="T32" fmla="*/ 0 w 1"/>
                    <a:gd name="T33" fmla="*/ 9 h 19"/>
                    <a:gd name="T34" fmla="*/ 0 w 1"/>
                    <a:gd name="T35" fmla="*/ 7 h 19"/>
                    <a:gd name="T36" fmla="*/ 0 w 1"/>
                    <a:gd name="T37" fmla="*/ 7 h 19"/>
                    <a:gd name="T38" fmla="*/ 0 w 1"/>
                    <a:gd name="T39" fmla="*/ 6 h 19"/>
                    <a:gd name="T40" fmla="*/ 0 w 1"/>
                    <a:gd name="T41" fmla="*/ 6 h 19"/>
                    <a:gd name="T42" fmla="*/ 0 w 1"/>
                    <a:gd name="T43" fmla="*/ 4 h 19"/>
                    <a:gd name="T44" fmla="*/ 0 w 1"/>
                    <a:gd name="T45" fmla="*/ 3 h 19"/>
                    <a:gd name="T46" fmla="*/ 0 w 1"/>
                    <a:gd name="T47" fmla="*/ 3 h 19"/>
                    <a:gd name="T48" fmla="*/ 0 w 1"/>
                    <a:gd name="T49" fmla="*/ 2 h 19"/>
                    <a:gd name="T50" fmla="*/ 0 w 1"/>
                    <a:gd name="T51" fmla="*/ 2 h 19"/>
                    <a:gd name="T52" fmla="*/ 0 w 1"/>
                    <a:gd name="T53" fmla="*/ 0 h 19"/>
                    <a:gd name="T54" fmla="*/ 0 w 1"/>
                    <a:gd name="T55" fmla="*/ 0 h 19"/>
                    <a:gd name="T56" fmla="*/ 0 w 1"/>
                    <a:gd name="T57" fmla="*/ 0 h 19"/>
                    <a:gd name="T58" fmla="*/ 0 w 1"/>
                    <a:gd name="T59" fmla="*/ 0 h 19"/>
                    <a:gd name="T60" fmla="*/ 0 w 1"/>
                    <a:gd name="T61" fmla="*/ 0 h 19"/>
                    <a:gd name="T62" fmla="*/ 0 w 1"/>
                    <a:gd name="T63" fmla="*/ 2 h 19"/>
                    <a:gd name="T64" fmla="*/ 0 w 1"/>
                    <a:gd name="T65" fmla="*/ 2 h 19"/>
                    <a:gd name="T66" fmla="*/ 0 w 1"/>
                    <a:gd name="T67" fmla="*/ 3 h 19"/>
                    <a:gd name="T68" fmla="*/ 0 w 1"/>
                    <a:gd name="T69" fmla="*/ 3 h 19"/>
                    <a:gd name="T70" fmla="*/ 0 w 1"/>
                    <a:gd name="T71" fmla="*/ 4 h 19"/>
                    <a:gd name="T72" fmla="*/ 0 w 1"/>
                    <a:gd name="T73" fmla="*/ 6 h 19"/>
                    <a:gd name="T74" fmla="*/ 0 w 1"/>
                    <a:gd name="T75" fmla="*/ 6 h 19"/>
                    <a:gd name="T76" fmla="*/ 0 w 1"/>
                    <a:gd name="T77" fmla="*/ 7 h 19"/>
                    <a:gd name="T78" fmla="*/ 0 w 1"/>
                    <a:gd name="T79" fmla="*/ 7 h 19"/>
                    <a:gd name="T80" fmla="*/ 0 w 1"/>
                    <a:gd name="T81" fmla="*/ 9 h 19"/>
                    <a:gd name="T82" fmla="*/ 0 w 1"/>
                    <a:gd name="T83" fmla="*/ 10 h 19"/>
                    <a:gd name="T84" fmla="*/ 0 w 1"/>
                    <a:gd name="T85" fmla="*/ 10 h 19"/>
                    <a:gd name="T86" fmla="*/ 0 w 1"/>
                    <a:gd name="T87" fmla="*/ 11 h 19"/>
                    <a:gd name="T88" fmla="*/ 0 w 1"/>
                    <a:gd name="T89" fmla="*/ 11 h 19"/>
                    <a:gd name="T90" fmla="*/ 0 w 1"/>
                    <a:gd name="T91" fmla="*/ 13 h 19"/>
                    <a:gd name="T92" fmla="*/ 0 w 1"/>
                    <a:gd name="T93" fmla="*/ 13 h 19"/>
                    <a:gd name="T94" fmla="*/ 0 w 1"/>
                    <a:gd name="T95" fmla="*/ 14 h 19"/>
                    <a:gd name="T96" fmla="*/ 0 w 1"/>
                    <a:gd name="T97" fmla="*/ 15 h 19"/>
                    <a:gd name="T98" fmla="*/ 0 w 1"/>
                    <a:gd name="T99" fmla="*/ 15 h 19"/>
                    <a:gd name="T100" fmla="*/ 0 w 1"/>
                    <a:gd name="T101" fmla="*/ 17 h 19"/>
                    <a:gd name="T102" fmla="*/ 0 w 1"/>
                    <a:gd name="T103" fmla="*/ 17 h 19"/>
                    <a:gd name="T104" fmla="*/ 1 w 1"/>
                    <a:gd name="T105" fmla="*/ 18 h 19"/>
                    <a:gd name="T106" fmla="*/ 1 w 1"/>
                    <a:gd name="T107" fmla="*/ 18 h 19"/>
                    <a:gd name="T108" fmla="*/ 1 w 1"/>
                    <a:gd name="T109" fmla="*/ 19 h 1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 h="19">
                      <a:moveTo>
                        <a:pt x="1" y="19"/>
                      </a:moveTo>
                      <a:lnTo>
                        <a:pt x="1" y="19"/>
                      </a:lnTo>
                      <a:lnTo>
                        <a:pt x="1" y="18"/>
                      </a:lnTo>
                      <a:lnTo>
                        <a:pt x="0" y="18"/>
                      </a:lnTo>
                      <a:lnTo>
                        <a:pt x="0" y="17"/>
                      </a:lnTo>
                      <a:lnTo>
                        <a:pt x="0" y="15"/>
                      </a:lnTo>
                      <a:lnTo>
                        <a:pt x="0" y="14"/>
                      </a:lnTo>
                      <a:lnTo>
                        <a:pt x="0" y="13"/>
                      </a:lnTo>
                      <a:lnTo>
                        <a:pt x="0" y="11"/>
                      </a:lnTo>
                      <a:lnTo>
                        <a:pt x="0" y="10"/>
                      </a:lnTo>
                      <a:lnTo>
                        <a:pt x="0" y="9"/>
                      </a:lnTo>
                      <a:lnTo>
                        <a:pt x="0" y="7"/>
                      </a:lnTo>
                      <a:lnTo>
                        <a:pt x="0" y="6"/>
                      </a:lnTo>
                      <a:lnTo>
                        <a:pt x="0" y="4"/>
                      </a:lnTo>
                      <a:lnTo>
                        <a:pt x="0" y="3"/>
                      </a:lnTo>
                      <a:lnTo>
                        <a:pt x="0" y="2"/>
                      </a:lnTo>
                      <a:lnTo>
                        <a:pt x="0" y="0"/>
                      </a:lnTo>
                      <a:lnTo>
                        <a:pt x="0" y="2"/>
                      </a:lnTo>
                      <a:lnTo>
                        <a:pt x="0" y="3"/>
                      </a:lnTo>
                      <a:lnTo>
                        <a:pt x="0" y="4"/>
                      </a:lnTo>
                      <a:lnTo>
                        <a:pt x="0" y="6"/>
                      </a:lnTo>
                      <a:lnTo>
                        <a:pt x="0" y="7"/>
                      </a:lnTo>
                      <a:lnTo>
                        <a:pt x="0" y="9"/>
                      </a:lnTo>
                      <a:lnTo>
                        <a:pt x="0" y="10"/>
                      </a:lnTo>
                      <a:lnTo>
                        <a:pt x="0" y="11"/>
                      </a:lnTo>
                      <a:lnTo>
                        <a:pt x="0" y="13"/>
                      </a:lnTo>
                      <a:lnTo>
                        <a:pt x="0" y="14"/>
                      </a:lnTo>
                      <a:lnTo>
                        <a:pt x="0" y="15"/>
                      </a:lnTo>
                      <a:lnTo>
                        <a:pt x="0" y="17"/>
                      </a:lnTo>
                      <a:lnTo>
                        <a:pt x="1" y="18"/>
                      </a:lnTo>
                      <a:lnTo>
                        <a:pt x="1" y="19"/>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25" name="Freeform 317">
                  <a:extLst>
                    <a:ext uri="{FF2B5EF4-FFF2-40B4-BE49-F238E27FC236}">
                      <a16:creationId xmlns:a16="http://schemas.microsoft.com/office/drawing/2014/main" id="{7068ED98-07CF-4FE0-9C66-BC42096D1568}"/>
                    </a:ext>
                  </a:extLst>
                </p:cNvPr>
                <p:cNvSpPr>
                  <a:spLocks/>
                </p:cNvSpPr>
                <p:nvPr/>
              </p:nvSpPr>
              <p:spPr bwMode="auto">
                <a:xfrm>
                  <a:off x="1449" y="3056"/>
                  <a:ext cx="12" cy="2"/>
                </a:xfrm>
                <a:custGeom>
                  <a:avLst/>
                  <a:gdLst>
                    <a:gd name="T0" fmla="*/ 12 w 12"/>
                    <a:gd name="T1" fmla="*/ 0 h 2"/>
                    <a:gd name="T2" fmla="*/ 12 w 12"/>
                    <a:gd name="T3" fmla="*/ 0 h 2"/>
                    <a:gd name="T4" fmla="*/ 11 w 12"/>
                    <a:gd name="T5" fmla="*/ 0 h 2"/>
                    <a:gd name="T6" fmla="*/ 9 w 12"/>
                    <a:gd name="T7" fmla="*/ 0 h 2"/>
                    <a:gd name="T8" fmla="*/ 9 w 12"/>
                    <a:gd name="T9" fmla="*/ 0 h 2"/>
                    <a:gd name="T10" fmla="*/ 8 w 12"/>
                    <a:gd name="T11" fmla="*/ 0 h 2"/>
                    <a:gd name="T12" fmla="*/ 8 w 12"/>
                    <a:gd name="T13" fmla="*/ 0 h 2"/>
                    <a:gd name="T14" fmla="*/ 6 w 12"/>
                    <a:gd name="T15" fmla="*/ 0 h 2"/>
                    <a:gd name="T16" fmla="*/ 6 w 12"/>
                    <a:gd name="T17" fmla="*/ 0 h 2"/>
                    <a:gd name="T18" fmla="*/ 5 w 12"/>
                    <a:gd name="T19" fmla="*/ 1 h 2"/>
                    <a:gd name="T20" fmla="*/ 5 w 12"/>
                    <a:gd name="T21" fmla="*/ 1 h 2"/>
                    <a:gd name="T22" fmla="*/ 3 w 12"/>
                    <a:gd name="T23" fmla="*/ 1 h 2"/>
                    <a:gd name="T24" fmla="*/ 3 w 12"/>
                    <a:gd name="T25" fmla="*/ 1 h 2"/>
                    <a:gd name="T26" fmla="*/ 2 w 12"/>
                    <a:gd name="T27" fmla="*/ 2 h 2"/>
                    <a:gd name="T28" fmla="*/ 2 w 12"/>
                    <a:gd name="T29" fmla="*/ 2 h 2"/>
                    <a:gd name="T30" fmla="*/ 0 w 12"/>
                    <a:gd name="T31" fmla="*/ 2 h 2"/>
                    <a:gd name="T32" fmla="*/ 0 w 12"/>
                    <a:gd name="T33" fmla="*/ 2 h 2"/>
                    <a:gd name="T34" fmla="*/ 0 w 12"/>
                    <a:gd name="T35" fmla="*/ 1 h 2"/>
                    <a:gd name="T36" fmla="*/ 0 w 12"/>
                    <a:gd name="T37" fmla="*/ 2 h 2"/>
                    <a:gd name="T38" fmla="*/ 2 w 12"/>
                    <a:gd name="T39" fmla="*/ 1 h 2"/>
                    <a:gd name="T40" fmla="*/ 2 w 12"/>
                    <a:gd name="T41" fmla="*/ 1 h 2"/>
                    <a:gd name="T42" fmla="*/ 3 w 12"/>
                    <a:gd name="T43" fmla="*/ 1 h 2"/>
                    <a:gd name="T44" fmla="*/ 3 w 12"/>
                    <a:gd name="T45" fmla="*/ 1 h 2"/>
                    <a:gd name="T46" fmla="*/ 5 w 12"/>
                    <a:gd name="T47" fmla="*/ 0 h 2"/>
                    <a:gd name="T48" fmla="*/ 6 w 12"/>
                    <a:gd name="T49" fmla="*/ 0 h 2"/>
                    <a:gd name="T50" fmla="*/ 6 w 12"/>
                    <a:gd name="T51" fmla="*/ 0 h 2"/>
                    <a:gd name="T52" fmla="*/ 8 w 12"/>
                    <a:gd name="T53" fmla="*/ 0 h 2"/>
                    <a:gd name="T54" fmla="*/ 8 w 12"/>
                    <a:gd name="T55" fmla="*/ 0 h 2"/>
                    <a:gd name="T56" fmla="*/ 9 w 12"/>
                    <a:gd name="T57" fmla="*/ 0 h 2"/>
                    <a:gd name="T58" fmla="*/ 9 w 12"/>
                    <a:gd name="T59" fmla="*/ 0 h 2"/>
                    <a:gd name="T60" fmla="*/ 11 w 12"/>
                    <a:gd name="T61" fmla="*/ 0 h 2"/>
                    <a:gd name="T62" fmla="*/ 12 w 12"/>
                    <a:gd name="T63" fmla="*/ 0 h 2"/>
                    <a:gd name="T64" fmla="*/ 12 w 12"/>
                    <a:gd name="T65" fmla="*/ 0 h 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 h="2">
                      <a:moveTo>
                        <a:pt x="12" y="0"/>
                      </a:moveTo>
                      <a:lnTo>
                        <a:pt x="12" y="0"/>
                      </a:lnTo>
                      <a:lnTo>
                        <a:pt x="11" y="0"/>
                      </a:lnTo>
                      <a:lnTo>
                        <a:pt x="9" y="0"/>
                      </a:lnTo>
                      <a:lnTo>
                        <a:pt x="8" y="0"/>
                      </a:lnTo>
                      <a:lnTo>
                        <a:pt x="6" y="0"/>
                      </a:lnTo>
                      <a:lnTo>
                        <a:pt x="5" y="1"/>
                      </a:lnTo>
                      <a:lnTo>
                        <a:pt x="3" y="1"/>
                      </a:lnTo>
                      <a:lnTo>
                        <a:pt x="2" y="2"/>
                      </a:lnTo>
                      <a:lnTo>
                        <a:pt x="0" y="2"/>
                      </a:lnTo>
                      <a:lnTo>
                        <a:pt x="0" y="1"/>
                      </a:lnTo>
                      <a:lnTo>
                        <a:pt x="0" y="2"/>
                      </a:lnTo>
                      <a:lnTo>
                        <a:pt x="2" y="1"/>
                      </a:lnTo>
                      <a:lnTo>
                        <a:pt x="3" y="1"/>
                      </a:lnTo>
                      <a:lnTo>
                        <a:pt x="5" y="0"/>
                      </a:lnTo>
                      <a:lnTo>
                        <a:pt x="6" y="0"/>
                      </a:lnTo>
                      <a:lnTo>
                        <a:pt x="8" y="0"/>
                      </a:lnTo>
                      <a:lnTo>
                        <a:pt x="9" y="0"/>
                      </a:lnTo>
                      <a:lnTo>
                        <a:pt x="11" y="0"/>
                      </a:lnTo>
                      <a:lnTo>
                        <a:pt x="12"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26" name="Freeform 318">
                  <a:extLst>
                    <a:ext uri="{FF2B5EF4-FFF2-40B4-BE49-F238E27FC236}">
                      <a16:creationId xmlns:a16="http://schemas.microsoft.com/office/drawing/2014/main" id="{0D7A8E36-8B61-45D5-A305-70F8EA0F5559}"/>
                    </a:ext>
                  </a:extLst>
                </p:cNvPr>
                <p:cNvSpPr>
                  <a:spLocks/>
                </p:cNvSpPr>
                <p:nvPr/>
              </p:nvSpPr>
              <p:spPr bwMode="auto">
                <a:xfrm>
                  <a:off x="1461" y="3035"/>
                  <a:ext cx="1" cy="19"/>
                </a:xfrm>
                <a:custGeom>
                  <a:avLst/>
                  <a:gdLst>
                    <a:gd name="T0" fmla="*/ 0 w 1"/>
                    <a:gd name="T1" fmla="*/ 0 h 19"/>
                    <a:gd name="T2" fmla="*/ 0 w 1"/>
                    <a:gd name="T3" fmla="*/ 0 h 19"/>
                    <a:gd name="T4" fmla="*/ 0 w 1"/>
                    <a:gd name="T5" fmla="*/ 0 h 19"/>
                    <a:gd name="T6" fmla="*/ 0 w 1"/>
                    <a:gd name="T7" fmla="*/ 0 h 19"/>
                    <a:gd name="T8" fmla="*/ 0 w 1"/>
                    <a:gd name="T9" fmla="*/ 2 h 19"/>
                    <a:gd name="T10" fmla="*/ 0 w 1"/>
                    <a:gd name="T11" fmla="*/ 2 h 19"/>
                    <a:gd name="T12" fmla="*/ 0 w 1"/>
                    <a:gd name="T13" fmla="*/ 3 h 19"/>
                    <a:gd name="T14" fmla="*/ 0 w 1"/>
                    <a:gd name="T15" fmla="*/ 3 h 19"/>
                    <a:gd name="T16" fmla="*/ 0 w 1"/>
                    <a:gd name="T17" fmla="*/ 4 h 19"/>
                    <a:gd name="T18" fmla="*/ 0 w 1"/>
                    <a:gd name="T19" fmla="*/ 6 h 19"/>
                    <a:gd name="T20" fmla="*/ 0 w 1"/>
                    <a:gd name="T21" fmla="*/ 6 h 19"/>
                    <a:gd name="T22" fmla="*/ 0 w 1"/>
                    <a:gd name="T23" fmla="*/ 7 h 19"/>
                    <a:gd name="T24" fmla="*/ 0 w 1"/>
                    <a:gd name="T25" fmla="*/ 7 h 19"/>
                    <a:gd name="T26" fmla="*/ 0 w 1"/>
                    <a:gd name="T27" fmla="*/ 8 h 19"/>
                    <a:gd name="T28" fmla="*/ 0 w 1"/>
                    <a:gd name="T29" fmla="*/ 10 h 19"/>
                    <a:gd name="T30" fmla="*/ 0 w 1"/>
                    <a:gd name="T31" fmla="*/ 10 h 19"/>
                    <a:gd name="T32" fmla="*/ 0 w 1"/>
                    <a:gd name="T33" fmla="*/ 11 h 19"/>
                    <a:gd name="T34" fmla="*/ 0 w 1"/>
                    <a:gd name="T35" fmla="*/ 11 h 19"/>
                    <a:gd name="T36" fmla="*/ 0 w 1"/>
                    <a:gd name="T37" fmla="*/ 13 h 19"/>
                    <a:gd name="T38" fmla="*/ 0 w 1"/>
                    <a:gd name="T39" fmla="*/ 13 h 19"/>
                    <a:gd name="T40" fmla="*/ 0 w 1"/>
                    <a:gd name="T41" fmla="*/ 14 h 19"/>
                    <a:gd name="T42" fmla="*/ 0 w 1"/>
                    <a:gd name="T43" fmla="*/ 15 h 19"/>
                    <a:gd name="T44" fmla="*/ 0 w 1"/>
                    <a:gd name="T45" fmla="*/ 15 h 19"/>
                    <a:gd name="T46" fmla="*/ 0 w 1"/>
                    <a:gd name="T47" fmla="*/ 17 h 19"/>
                    <a:gd name="T48" fmla="*/ 0 w 1"/>
                    <a:gd name="T49" fmla="*/ 17 h 19"/>
                    <a:gd name="T50" fmla="*/ 0 w 1"/>
                    <a:gd name="T51" fmla="*/ 18 h 19"/>
                    <a:gd name="T52" fmla="*/ 0 w 1"/>
                    <a:gd name="T53" fmla="*/ 18 h 19"/>
                    <a:gd name="T54" fmla="*/ 0 w 1"/>
                    <a:gd name="T55" fmla="*/ 19 h 19"/>
                    <a:gd name="T56" fmla="*/ 0 w 1"/>
                    <a:gd name="T57" fmla="*/ 19 h 19"/>
                    <a:gd name="T58" fmla="*/ 0 w 1"/>
                    <a:gd name="T59" fmla="*/ 19 h 19"/>
                    <a:gd name="T60" fmla="*/ 0 w 1"/>
                    <a:gd name="T61" fmla="*/ 18 h 19"/>
                    <a:gd name="T62" fmla="*/ 0 w 1"/>
                    <a:gd name="T63" fmla="*/ 18 h 19"/>
                    <a:gd name="T64" fmla="*/ 0 w 1"/>
                    <a:gd name="T65" fmla="*/ 17 h 19"/>
                    <a:gd name="T66" fmla="*/ 0 w 1"/>
                    <a:gd name="T67" fmla="*/ 17 h 19"/>
                    <a:gd name="T68" fmla="*/ 0 w 1"/>
                    <a:gd name="T69" fmla="*/ 15 h 19"/>
                    <a:gd name="T70" fmla="*/ 0 w 1"/>
                    <a:gd name="T71" fmla="*/ 15 h 19"/>
                    <a:gd name="T72" fmla="*/ 0 w 1"/>
                    <a:gd name="T73" fmla="*/ 14 h 19"/>
                    <a:gd name="T74" fmla="*/ 0 w 1"/>
                    <a:gd name="T75" fmla="*/ 13 h 19"/>
                    <a:gd name="T76" fmla="*/ 0 w 1"/>
                    <a:gd name="T77" fmla="*/ 13 h 19"/>
                    <a:gd name="T78" fmla="*/ 0 w 1"/>
                    <a:gd name="T79" fmla="*/ 11 h 19"/>
                    <a:gd name="T80" fmla="*/ 0 w 1"/>
                    <a:gd name="T81" fmla="*/ 11 h 19"/>
                    <a:gd name="T82" fmla="*/ 0 w 1"/>
                    <a:gd name="T83" fmla="*/ 10 h 19"/>
                    <a:gd name="T84" fmla="*/ 0 w 1"/>
                    <a:gd name="T85" fmla="*/ 10 h 19"/>
                    <a:gd name="T86" fmla="*/ 0 w 1"/>
                    <a:gd name="T87" fmla="*/ 8 h 19"/>
                    <a:gd name="T88" fmla="*/ 0 w 1"/>
                    <a:gd name="T89" fmla="*/ 7 h 19"/>
                    <a:gd name="T90" fmla="*/ 0 w 1"/>
                    <a:gd name="T91" fmla="*/ 7 h 19"/>
                    <a:gd name="T92" fmla="*/ 0 w 1"/>
                    <a:gd name="T93" fmla="*/ 6 h 19"/>
                    <a:gd name="T94" fmla="*/ 0 w 1"/>
                    <a:gd name="T95" fmla="*/ 6 h 19"/>
                    <a:gd name="T96" fmla="*/ 0 w 1"/>
                    <a:gd name="T97" fmla="*/ 4 h 19"/>
                    <a:gd name="T98" fmla="*/ 0 w 1"/>
                    <a:gd name="T99" fmla="*/ 3 h 19"/>
                    <a:gd name="T100" fmla="*/ 0 w 1"/>
                    <a:gd name="T101" fmla="*/ 3 h 19"/>
                    <a:gd name="T102" fmla="*/ 0 w 1"/>
                    <a:gd name="T103" fmla="*/ 2 h 19"/>
                    <a:gd name="T104" fmla="*/ 0 w 1"/>
                    <a:gd name="T105" fmla="*/ 2 h 19"/>
                    <a:gd name="T106" fmla="*/ 0 w 1"/>
                    <a:gd name="T107" fmla="*/ 0 h 19"/>
                    <a:gd name="T108" fmla="*/ 0 w 1"/>
                    <a:gd name="T109" fmla="*/ 0 h 19"/>
                    <a:gd name="T110" fmla="*/ 0 w 1"/>
                    <a:gd name="T111" fmla="*/ 0 h 1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 h="19">
                      <a:moveTo>
                        <a:pt x="0" y="0"/>
                      </a:moveTo>
                      <a:lnTo>
                        <a:pt x="0" y="0"/>
                      </a:lnTo>
                      <a:lnTo>
                        <a:pt x="0" y="2"/>
                      </a:lnTo>
                      <a:lnTo>
                        <a:pt x="0" y="3"/>
                      </a:lnTo>
                      <a:lnTo>
                        <a:pt x="0" y="4"/>
                      </a:lnTo>
                      <a:lnTo>
                        <a:pt x="0" y="6"/>
                      </a:lnTo>
                      <a:lnTo>
                        <a:pt x="0" y="7"/>
                      </a:lnTo>
                      <a:lnTo>
                        <a:pt x="0" y="8"/>
                      </a:lnTo>
                      <a:lnTo>
                        <a:pt x="0" y="10"/>
                      </a:lnTo>
                      <a:lnTo>
                        <a:pt x="0" y="11"/>
                      </a:lnTo>
                      <a:lnTo>
                        <a:pt x="0" y="13"/>
                      </a:lnTo>
                      <a:lnTo>
                        <a:pt x="0" y="14"/>
                      </a:lnTo>
                      <a:lnTo>
                        <a:pt x="0" y="15"/>
                      </a:lnTo>
                      <a:lnTo>
                        <a:pt x="0" y="17"/>
                      </a:lnTo>
                      <a:lnTo>
                        <a:pt x="0" y="18"/>
                      </a:lnTo>
                      <a:lnTo>
                        <a:pt x="0" y="19"/>
                      </a:lnTo>
                      <a:lnTo>
                        <a:pt x="0" y="18"/>
                      </a:lnTo>
                      <a:lnTo>
                        <a:pt x="0" y="17"/>
                      </a:lnTo>
                      <a:lnTo>
                        <a:pt x="0" y="15"/>
                      </a:lnTo>
                      <a:lnTo>
                        <a:pt x="0" y="14"/>
                      </a:lnTo>
                      <a:lnTo>
                        <a:pt x="0" y="13"/>
                      </a:lnTo>
                      <a:lnTo>
                        <a:pt x="0" y="11"/>
                      </a:lnTo>
                      <a:lnTo>
                        <a:pt x="0" y="10"/>
                      </a:lnTo>
                      <a:lnTo>
                        <a:pt x="0" y="8"/>
                      </a:lnTo>
                      <a:lnTo>
                        <a:pt x="0" y="7"/>
                      </a:lnTo>
                      <a:lnTo>
                        <a:pt x="0" y="6"/>
                      </a:lnTo>
                      <a:lnTo>
                        <a:pt x="0" y="4"/>
                      </a:lnTo>
                      <a:lnTo>
                        <a:pt x="0" y="3"/>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27" name="Freeform 319">
                  <a:extLst>
                    <a:ext uri="{FF2B5EF4-FFF2-40B4-BE49-F238E27FC236}">
                      <a16:creationId xmlns:a16="http://schemas.microsoft.com/office/drawing/2014/main" id="{2154D3EC-6957-4874-A42D-F794327E3D8C}"/>
                    </a:ext>
                  </a:extLst>
                </p:cNvPr>
                <p:cNvSpPr>
                  <a:spLocks/>
                </p:cNvSpPr>
                <p:nvPr/>
              </p:nvSpPr>
              <p:spPr bwMode="auto">
                <a:xfrm>
                  <a:off x="1461" y="3026"/>
                  <a:ext cx="1" cy="8"/>
                </a:xfrm>
                <a:custGeom>
                  <a:avLst/>
                  <a:gdLst>
                    <a:gd name="T0" fmla="*/ 0 w 1"/>
                    <a:gd name="T1" fmla="*/ 0 h 8"/>
                    <a:gd name="T2" fmla="*/ 0 w 1"/>
                    <a:gd name="T3" fmla="*/ 0 h 8"/>
                    <a:gd name="T4" fmla="*/ 0 w 1"/>
                    <a:gd name="T5" fmla="*/ 0 h 8"/>
                    <a:gd name="T6" fmla="*/ 0 w 1"/>
                    <a:gd name="T7" fmla="*/ 0 h 8"/>
                    <a:gd name="T8" fmla="*/ 0 w 1"/>
                    <a:gd name="T9" fmla="*/ 1 h 8"/>
                    <a:gd name="T10" fmla="*/ 0 w 1"/>
                    <a:gd name="T11" fmla="*/ 1 h 8"/>
                    <a:gd name="T12" fmla="*/ 0 w 1"/>
                    <a:gd name="T13" fmla="*/ 2 h 8"/>
                    <a:gd name="T14" fmla="*/ 0 w 1"/>
                    <a:gd name="T15" fmla="*/ 2 h 8"/>
                    <a:gd name="T16" fmla="*/ 0 w 1"/>
                    <a:gd name="T17" fmla="*/ 4 h 8"/>
                    <a:gd name="T18" fmla="*/ 0 w 1"/>
                    <a:gd name="T19" fmla="*/ 4 h 8"/>
                    <a:gd name="T20" fmla="*/ 0 w 1"/>
                    <a:gd name="T21" fmla="*/ 5 h 8"/>
                    <a:gd name="T22" fmla="*/ 0 w 1"/>
                    <a:gd name="T23" fmla="*/ 5 h 8"/>
                    <a:gd name="T24" fmla="*/ 0 w 1"/>
                    <a:gd name="T25" fmla="*/ 7 h 8"/>
                    <a:gd name="T26" fmla="*/ 0 w 1"/>
                    <a:gd name="T27" fmla="*/ 7 h 8"/>
                    <a:gd name="T28" fmla="*/ 0 w 1"/>
                    <a:gd name="T29" fmla="*/ 8 h 8"/>
                    <a:gd name="T30" fmla="*/ 0 w 1"/>
                    <a:gd name="T31" fmla="*/ 7 h 8"/>
                    <a:gd name="T32" fmla="*/ 0 w 1"/>
                    <a:gd name="T33" fmla="*/ 7 h 8"/>
                    <a:gd name="T34" fmla="*/ 0 w 1"/>
                    <a:gd name="T35" fmla="*/ 5 h 8"/>
                    <a:gd name="T36" fmla="*/ 0 w 1"/>
                    <a:gd name="T37" fmla="*/ 5 h 8"/>
                    <a:gd name="T38" fmla="*/ 0 w 1"/>
                    <a:gd name="T39" fmla="*/ 4 h 8"/>
                    <a:gd name="T40" fmla="*/ 0 w 1"/>
                    <a:gd name="T41" fmla="*/ 4 h 8"/>
                    <a:gd name="T42" fmla="*/ 0 w 1"/>
                    <a:gd name="T43" fmla="*/ 2 h 8"/>
                    <a:gd name="T44" fmla="*/ 0 w 1"/>
                    <a:gd name="T45" fmla="*/ 2 h 8"/>
                    <a:gd name="T46" fmla="*/ 0 w 1"/>
                    <a:gd name="T47" fmla="*/ 1 h 8"/>
                    <a:gd name="T48" fmla="*/ 0 w 1"/>
                    <a:gd name="T49" fmla="*/ 1 h 8"/>
                    <a:gd name="T50" fmla="*/ 0 w 1"/>
                    <a:gd name="T51" fmla="*/ 0 h 8"/>
                    <a:gd name="T52" fmla="*/ 0 w 1"/>
                    <a:gd name="T53" fmla="*/ 0 h 8"/>
                    <a:gd name="T54" fmla="*/ 0 w 1"/>
                    <a:gd name="T55" fmla="*/ 0 h 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 h="8">
                      <a:moveTo>
                        <a:pt x="0" y="0"/>
                      </a:moveTo>
                      <a:lnTo>
                        <a:pt x="0" y="0"/>
                      </a:lnTo>
                      <a:lnTo>
                        <a:pt x="0" y="1"/>
                      </a:lnTo>
                      <a:lnTo>
                        <a:pt x="0" y="2"/>
                      </a:lnTo>
                      <a:lnTo>
                        <a:pt x="0" y="4"/>
                      </a:lnTo>
                      <a:lnTo>
                        <a:pt x="0" y="5"/>
                      </a:lnTo>
                      <a:lnTo>
                        <a:pt x="0" y="7"/>
                      </a:lnTo>
                      <a:lnTo>
                        <a:pt x="0" y="8"/>
                      </a:lnTo>
                      <a:lnTo>
                        <a:pt x="0" y="7"/>
                      </a:lnTo>
                      <a:lnTo>
                        <a:pt x="0" y="5"/>
                      </a:lnTo>
                      <a:lnTo>
                        <a:pt x="0" y="4"/>
                      </a:lnTo>
                      <a:lnTo>
                        <a:pt x="0" y="2"/>
                      </a:lnTo>
                      <a:lnTo>
                        <a:pt x="0" y="1"/>
                      </a:lnTo>
                      <a:lnTo>
                        <a:pt x="0"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28" name="Freeform 320">
                  <a:extLst>
                    <a:ext uri="{FF2B5EF4-FFF2-40B4-BE49-F238E27FC236}">
                      <a16:creationId xmlns:a16="http://schemas.microsoft.com/office/drawing/2014/main" id="{F128E7CB-B735-4505-B31B-6F6A8D9D9425}"/>
                    </a:ext>
                  </a:extLst>
                </p:cNvPr>
                <p:cNvSpPr>
                  <a:spLocks/>
                </p:cNvSpPr>
                <p:nvPr/>
              </p:nvSpPr>
              <p:spPr bwMode="auto">
                <a:xfrm>
                  <a:off x="1463" y="2997"/>
                  <a:ext cx="1" cy="27"/>
                </a:xfrm>
                <a:custGeom>
                  <a:avLst/>
                  <a:gdLst>
                    <a:gd name="T0" fmla="*/ 0 w 1"/>
                    <a:gd name="T1" fmla="*/ 0 h 27"/>
                    <a:gd name="T2" fmla="*/ 0 w 1"/>
                    <a:gd name="T3" fmla="*/ 2 h 27"/>
                    <a:gd name="T4" fmla="*/ 0 w 1"/>
                    <a:gd name="T5" fmla="*/ 3 h 27"/>
                    <a:gd name="T6" fmla="*/ 0 w 1"/>
                    <a:gd name="T7" fmla="*/ 4 h 27"/>
                    <a:gd name="T8" fmla="*/ 0 w 1"/>
                    <a:gd name="T9" fmla="*/ 6 h 27"/>
                    <a:gd name="T10" fmla="*/ 0 w 1"/>
                    <a:gd name="T11" fmla="*/ 7 h 27"/>
                    <a:gd name="T12" fmla="*/ 0 w 1"/>
                    <a:gd name="T13" fmla="*/ 8 h 27"/>
                    <a:gd name="T14" fmla="*/ 0 w 1"/>
                    <a:gd name="T15" fmla="*/ 10 h 27"/>
                    <a:gd name="T16" fmla="*/ 0 w 1"/>
                    <a:gd name="T17" fmla="*/ 11 h 27"/>
                    <a:gd name="T18" fmla="*/ 0 w 1"/>
                    <a:gd name="T19" fmla="*/ 14 h 27"/>
                    <a:gd name="T20" fmla="*/ 0 w 1"/>
                    <a:gd name="T21" fmla="*/ 15 h 27"/>
                    <a:gd name="T22" fmla="*/ 0 w 1"/>
                    <a:gd name="T23" fmla="*/ 18 h 27"/>
                    <a:gd name="T24" fmla="*/ 0 w 1"/>
                    <a:gd name="T25" fmla="*/ 19 h 27"/>
                    <a:gd name="T26" fmla="*/ 0 w 1"/>
                    <a:gd name="T27" fmla="*/ 21 h 27"/>
                    <a:gd name="T28" fmla="*/ 0 w 1"/>
                    <a:gd name="T29" fmla="*/ 23 h 27"/>
                    <a:gd name="T30" fmla="*/ 0 w 1"/>
                    <a:gd name="T31" fmla="*/ 26 h 27"/>
                    <a:gd name="T32" fmla="*/ 0 w 1"/>
                    <a:gd name="T33" fmla="*/ 27 h 27"/>
                    <a:gd name="T34" fmla="*/ 0 w 1"/>
                    <a:gd name="T35" fmla="*/ 26 h 27"/>
                    <a:gd name="T36" fmla="*/ 0 w 1"/>
                    <a:gd name="T37" fmla="*/ 25 h 27"/>
                    <a:gd name="T38" fmla="*/ 0 w 1"/>
                    <a:gd name="T39" fmla="*/ 22 h 27"/>
                    <a:gd name="T40" fmla="*/ 0 w 1"/>
                    <a:gd name="T41" fmla="*/ 21 h 27"/>
                    <a:gd name="T42" fmla="*/ 0 w 1"/>
                    <a:gd name="T43" fmla="*/ 18 h 27"/>
                    <a:gd name="T44" fmla="*/ 0 w 1"/>
                    <a:gd name="T45" fmla="*/ 17 h 27"/>
                    <a:gd name="T46" fmla="*/ 0 w 1"/>
                    <a:gd name="T47" fmla="*/ 14 h 27"/>
                    <a:gd name="T48" fmla="*/ 0 w 1"/>
                    <a:gd name="T49" fmla="*/ 12 h 27"/>
                    <a:gd name="T50" fmla="*/ 0 w 1"/>
                    <a:gd name="T51" fmla="*/ 11 h 27"/>
                    <a:gd name="T52" fmla="*/ 0 w 1"/>
                    <a:gd name="T53" fmla="*/ 10 h 27"/>
                    <a:gd name="T54" fmla="*/ 0 w 1"/>
                    <a:gd name="T55" fmla="*/ 7 h 27"/>
                    <a:gd name="T56" fmla="*/ 0 w 1"/>
                    <a:gd name="T57" fmla="*/ 6 h 27"/>
                    <a:gd name="T58" fmla="*/ 0 w 1"/>
                    <a:gd name="T59" fmla="*/ 4 h 27"/>
                    <a:gd name="T60" fmla="*/ 0 w 1"/>
                    <a:gd name="T61" fmla="*/ 3 h 27"/>
                    <a:gd name="T62" fmla="*/ 0 w 1"/>
                    <a:gd name="T63" fmla="*/ 2 h 27"/>
                    <a:gd name="T64" fmla="*/ 0 w 1"/>
                    <a:gd name="T65" fmla="*/ 0 h 27"/>
                    <a:gd name="T66" fmla="*/ 0 w 1"/>
                    <a:gd name="T67" fmla="*/ 0 h 27"/>
                    <a:gd name="T68" fmla="*/ 0 w 1"/>
                    <a:gd name="T69" fmla="*/ 0 h 2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 h="27">
                      <a:moveTo>
                        <a:pt x="0" y="0"/>
                      </a:moveTo>
                      <a:lnTo>
                        <a:pt x="0" y="0"/>
                      </a:lnTo>
                      <a:lnTo>
                        <a:pt x="0" y="2"/>
                      </a:lnTo>
                      <a:lnTo>
                        <a:pt x="0" y="3"/>
                      </a:lnTo>
                      <a:lnTo>
                        <a:pt x="0" y="4"/>
                      </a:lnTo>
                      <a:lnTo>
                        <a:pt x="0" y="6"/>
                      </a:lnTo>
                      <a:lnTo>
                        <a:pt x="0" y="7"/>
                      </a:lnTo>
                      <a:lnTo>
                        <a:pt x="0" y="8"/>
                      </a:lnTo>
                      <a:lnTo>
                        <a:pt x="0" y="10"/>
                      </a:lnTo>
                      <a:lnTo>
                        <a:pt x="0" y="11"/>
                      </a:lnTo>
                      <a:lnTo>
                        <a:pt x="0" y="12"/>
                      </a:lnTo>
                      <a:lnTo>
                        <a:pt x="0" y="14"/>
                      </a:lnTo>
                      <a:lnTo>
                        <a:pt x="0" y="15"/>
                      </a:lnTo>
                      <a:lnTo>
                        <a:pt x="0" y="17"/>
                      </a:lnTo>
                      <a:lnTo>
                        <a:pt x="0" y="18"/>
                      </a:lnTo>
                      <a:lnTo>
                        <a:pt x="0" y="19"/>
                      </a:lnTo>
                      <a:lnTo>
                        <a:pt x="0" y="21"/>
                      </a:lnTo>
                      <a:lnTo>
                        <a:pt x="0" y="22"/>
                      </a:lnTo>
                      <a:lnTo>
                        <a:pt x="0" y="23"/>
                      </a:lnTo>
                      <a:lnTo>
                        <a:pt x="0" y="25"/>
                      </a:lnTo>
                      <a:lnTo>
                        <a:pt x="0" y="26"/>
                      </a:lnTo>
                      <a:lnTo>
                        <a:pt x="0" y="27"/>
                      </a:lnTo>
                      <a:lnTo>
                        <a:pt x="0" y="26"/>
                      </a:lnTo>
                      <a:lnTo>
                        <a:pt x="0" y="25"/>
                      </a:lnTo>
                      <a:lnTo>
                        <a:pt x="0" y="23"/>
                      </a:lnTo>
                      <a:lnTo>
                        <a:pt x="0" y="22"/>
                      </a:lnTo>
                      <a:lnTo>
                        <a:pt x="0" y="21"/>
                      </a:lnTo>
                      <a:lnTo>
                        <a:pt x="0" y="19"/>
                      </a:lnTo>
                      <a:lnTo>
                        <a:pt x="0" y="18"/>
                      </a:lnTo>
                      <a:lnTo>
                        <a:pt x="0" y="17"/>
                      </a:lnTo>
                      <a:lnTo>
                        <a:pt x="0" y="15"/>
                      </a:lnTo>
                      <a:lnTo>
                        <a:pt x="0" y="14"/>
                      </a:lnTo>
                      <a:lnTo>
                        <a:pt x="0" y="12"/>
                      </a:lnTo>
                      <a:lnTo>
                        <a:pt x="0" y="11"/>
                      </a:lnTo>
                      <a:lnTo>
                        <a:pt x="0" y="10"/>
                      </a:lnTo>
                      <a:lnTo>
                        <a:pt x="0" y="8"/>
                      </a:lnTo>
                      <a:lnTo>
                        <a:pt x="0" y="7"/>
                      </a:lnTo>
                      <a:lnTo>
                        <a:pt x="0" y="6"/>
                      </a:lnTo>
                      <a:lnTo>
                        <a:pt x="0" y="4"/>
                      </a:lnTo>
                      <a:lnTo>
                        <a:pt x="0" y="3"/>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29" name="Freeform 321">
                  <a:extLst>
                    <a:ext uri="{FF2B5EF4-FFF2-40B4-BE49-F238E27FC236}">
                      <a16:creationId xmlns:a16="http://schemas.microsoft.com/office/drawing/2014/main" id="{41FB355C-0478-4093-893E-7BF11854E1CB}"/>
                    </a:ext>
                  </a:extLst>
                </p:cNvPr>
                <p:cNvSpPr>
                  <a:spLocks/>
                </p:cNvSpPr>
                <p:nvPr/>
              </p:nvSpPr>
              <p:spPr bwMode="auto">
                <a:xfrm>
                  <a:off x="1452" y="2989"/>
                  <a:ext cx="9" cy="8"/>
                </a:xfrm>
                <a:custGeom>
                  <a:avLst/>
                  <a:gdLst>
                    <a:gd name="T0" fmla="*/ 0 w 9"/>
                    <a:gd name="T1" fmla="*/ 0 h 8"/>
                    <a:gd name="T2" fmla="*/ 0 w 9"/>
                    <a:gd name="T3" fmla="*/ 0 h 8"/>
                    <a:gd name="T4" fmla="*/ 0 w 9"/>
                    <a:gd name="T5" fmla="*/ 0 h 8"/>
                    <a:gd name="T6" fmla="*/ 0 w 9"/>
                    <a:gd name="T7" fmla="*/ 0 h 8"/>
                    <a:gd name="T8" fmla="*/ 2 w 9"/>
                    <a:gd name="T9" fmla="*/ 1 h 8"/>
                    <a:gd name="T10" fmla="*/ 2 w 9"/>
                    <a:gd name="T11" fmla="*/ 1 h 8"/>
                    <a:gd name="T12" fmla="*/ 3 w 9"/>
                    <a:gd name="T13" fmla="*/ 1 h 8"/>
                    <a:gd name="T14" fmla="*/ 5 w 9"/>
                    <a:gd name="T15" fmla="*/ 1 h 8"/>
                    <a:gd name="T16" fmla="*/ 5 w 9"/>
                    <a:gd name="T17" fmla="*/ 3 h 8"/>
                    <a:gd name="T18" fmla="*/ 6 w 9"/>
                    <a:gd name="T19" fmla="*/ 3 h 8"/>
                    <a:gd name="T20" fmla="*/ 6 w 9"/>
                    <a:gd name="T21" fmla="*/ 4 h 8"/>
                    <a:gd name="T22" fmla="*/ 8 w 9"/>
                    <a:gd name="T23" fmla="*/ 4 h 8"/>
                    <a:gd name="T24" fmla="*/ 8 w 9"/>
                    <a:gd name="T25" fmla="*/ 5 h 8"/>
                    <a:gd name="T26" fmla="*/ 9 w 9"/>
                    <a:gd name="T27" fmla="*/ 5 h 8"/>
                    <a:gd name="T28" fmla="*/ 9 w 9"/>
                    <a:gd name="T29" fmla="*/ 5 h 8"/>
                    <a:gd name="T30" fmla="*/ 9 w 9"/>
                    <a:gd name="T31" fmla="*/ 7 h 8"/>
                    <a:gd name="T32" fmla="*/ 9 w 9"/>
                    <a:gd name="T33" fmla="*/ 7 h 8"/>
                    <a:gd name="T34" fmla="*/ 9 w 9"/>
                    <a:gd name="T35" fmla="*/ 8 h 8"/>
                    <a:gd name="T36" fmla="*/ 9 w 9"/>
                    <a:gd name="T37" fmla="*/ 7 h 8"/>
                    <a:gd name="T38" fmla="*/ 9 w 9"/>
                    <a:gd name="T39" fmla="*/ 7 h 8"/>
                    <a:gd name="T40" fmla="*/ 9 w 9"/>
                    <a:gd name="T41" fmla="*/ 7 h 8"/>
                    <a:gd name="T42" fmla="*/ 9 w 9"/>
                    <a:gd name="T43" fmla="*/ 5 h 8"/>
                    <a:gd name="T44" fmla="*/ 8 w 9"/>
                    <a:gd name="T45" fmla="*/ 5 h 8"/>
                    <a:gd name="T46" fmla="*/ 8 w 9"/>
                    <a:gd name="T47" fmla="*/ 4 h 8"/>
                    <a:gd name="T48" fmla="*/ 6 w 9"/>
                    <a:gd name="T49" fmla="*/ 4 h 8"/>
                    <a:gd name="T50" fmla="*/ 6 w 9"/>
                    <a:gd name="T51" fmla="*/ 3 h 8"/>
                    <a:gd name="T52" fmla="*/ 5 w 9"/>
                    <a:gd name="T53" fmla="*/ 3 h 8"/>
                    <a:gd name="T54" fmla="*/ 5 w 9"/>
                    <a:gd name="T55" fmla="*/ 3 h 8"/>
                    <a:gd name="T56" fmla="*/ 3 w 9"/>
                    <a:gd name="T57" fmla="*/ 1 h 8"/>
                    <a:gd name="T58" fmla="*/ 2 w 9"/>
                    <a:gd name="T59" fmla="*/ 1 h 8"/>
                    <a:gd name="T60" fmla="*/ 2 w 9"/>
                    <a:gd name="T61" fmla="*/ 1 h 8"/>
                    <a:gd name="T62" fmla="*/ 0 w 9"/>
                    <a:gd name="T63" fmla="*/ 0 h 8"/>
                    <a:gd name="T64" fmla="*/ 0 w 9"/>
                    <a:gd name="T65" fmla="*/ 0 h 8"/>
                    <a:gd name="T66" fmla="*/ 0 w 9"/>
                    <a:gd name="T67" fmla="*/ 0 h 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9" h="8">
                      <a:moveTo>
                        <a:pt x="0" y="0"/>
                      </a:moveTo>
                      <a:lnTo>
                        <a:pt x="0" y="0"/>
                      </a:lnTo>
                      <a:lnTo>
                        <a:pt x="2" y="1"/>
                      </a:lnTo>
                      <a:lnTo>
                        <a:pt x="3" y="1"/>
                      </a:lnTo>
                      <a:lnTo>
                        <a:pt x="5" y="1"/>
                      </a:lnTo>
                      <a:lnTo>
                        <a:pt x="5" y="3"/>
                      </a:lnTo>
                      <a:lnTo>
                        <a:pt x="6" y="3"/>
                      </a:lnTo>
                      <a:lnTo>
                        <a:pt x="6" y="4"/>
                      </a:lnTo>
                      <a:lnTo>
                        <a:pt x="8" y="4"/>
                      </a:lnTo>
                      <a:lnTo>
                        <a:pt x="8" y="5"/>
                      </a:lnTo>
                      <a:lnTo>
                        <a:pt x="9" y="5"/>
                      </a:lnTo>
                      <a:lnTo>
                        <a:pt x="9" y="7"/>
                      </a:lnTo>
                      <a:lnTo>
                        <a:pt x="9" y="8"/>
                      </a:lnTo>
                      <a:lnTo>
                        <a:pt x="9" y="7"/>
                      </a:lnTo>
                      <a:lnTo>
                        <a:pt x="9" y="5"/>
                      </a:lnTo>
                      <a:lnTo>
                        <a:pt x="8" y="5"/>
                      </a:lnTo>
                      <a:lnTo>
                        <a:pt x="8" y="4"/>
                      </a:lnTo>
                      <a:lnTo>
                        <a:pt x="6" y="4"/>
                      </a:lnTo>
                      <a:lnTo>
                        <a:pt x="6" y="3"/>
                      </a:lnTo>
                      <a:lnTo>
                        <a:pt x="5" y="3"/>
                      </a:lnTo>
                      <a:lnTo>
                        <a:pt x="3" y="1"/>
                      </a:lnTo>
                      <a:lnTo>
                        <a:pt x="2" y="1"/>
                      </a:lnTo>
                      <a:lnTo>
                        <a:pt x="0"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30" name="Freeform 322">
                  <a:extLst>
                    <a:ext uri="{FF2B5EF4-FFF2-40B4-BE49-F238E27FC236}">
                      <a16:creationId xmlns:a16="http://schemas.microsoft.com/office/drawing/2014/main" id="{3991686C-CAE8-4481-A362-AD7D78680B8A}"/>
                    </a:ext>
                  </a:extLst>
                </p:cNvPr>
                <p:cNvSpPr>
                  <a:spLocks/>
                </p:cNvSpPr>
                <p:nvPr/>
              </p:nvSpPr>
              <p:spPr bwMode="auto">
                <a:xfrm>
                  <a:off x="1446" y="2985"/>
                  <a:ext cx="3" cy="3"/>
                </a:xfrm>
                <a:custGeom>
                  <a:avLst/>
                  <a:gdLst>
                    <a:gd name="T0" fmla="*/ 0 w 3"/>
                    <a:gd name="T1" fmla="*/ 0 h 3"/>
                    <a:gd name="T2" fmla="*/ 0 w 3"/>
                    <a:gd name="T3" fmla="*/ 0 h 3"/>
                    <a:gd name="T4" fmla="*/ 0 w 3"/>
                    <a:gd name="T5" fmla="*/ 0 h 3"/>
                    <a:gd name="T6" fmla="*/ 0 w 3"/>
                    <a:gd name="T7" fmla="*/ 0 h 3"/>
                    <a:gd name="T8" fmla="*/ 2 w 3"/>
                    <a:gd name="T9" fmla="*/ 0 h 3"/>
                    <a:gd name="T10" fmla="*/ 2 w 3"/>
                    <a:gd name="T11" fmla="*/ 1 h 3"/>
                    <a:gd name="T12" fmla="*/ 2 w 3"/>
                    <a:gd name="T13" fmla="*/ 1 h 3"/>
                    <a:gd name="T14" fmla="*/ 3 w 3"/>
                    <a:gd name="T15" fmla="*/ 1 h 3"/>
                    <a:gd name="T16" fmla="*/ 3 w 3"/>
                    <a:gd name="T17" fmla="*/ 3 h 3"/>
                    <a:gd name="T18" fmla="*/ 3 w 3"/>
                    <a:gd name="T19" fmla="*/ 3 h 3"/>
                    <a:gd name="T20" fmla="*/ 3 w 3"/>
                    <a:gd name="T21" fmla="*/ 3 h 3"/>
                    <a:gd name="T22" fmla="*/ 3 w 3"/>
                    <a:gd name="T23" fmla="*/ 3 h 3"/>
                    <a:gd name="T24" fmla="*/ 3 w 3"/>
                    <a:gd name="T25" fmla="*/ 3 h 3"/>
                    <a:gd name="T26" fmla="*/ 2 w 3"/>
                    <a:gd name="T27" fmla="*/ 3 h 3"/>
                    <a:gd name="T28" fmla="*/ 2 w 3"/>
                    <a:gd name="T29" fmla="*/ 1 h 3"/>
                    <a:gd name="T30" fmla="*/ 2 w 3"/>
                    <a:gd name="T31" fmla="*/ 1 h 3"/>
                    <a:gd name="T32" fmla="*/ 2 w 3"/>
                    <a:gd name="T33" fmla="*/ 0 h 3"/>
                    <a:gd name="T34" fmla="*/ 0 w 3"/>
                    <a:gd name="T35" fmla="*/ 0 h 3"/>
                    <a:gd name="T36" fmla="*/ 0 w 3"/>
                    <a:gd name="T37" fmla="*/ 0 h 3"/>
                    <a:gd name="T38" fmla="*/ 0 w 3"/>
                    <a:gd name="T39" fmla="*/ 0 h 3"/>
                    <a:gd name="T40" fmla="*/ 0 w 3"/>
                    <a:gd name="T41" fmla="*/ 0 h 3"/>
                    <a:gd name="T42" fmla="*/ 0 w 3"/>
                    <a:gd name="T43" fmla="*/ 0 h 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 h="3">
                      <a:moveTo>
                        <a:pt x="0" y="0"/>
                      </a:moveTo>
                      <a:lnTo>
                        <a:pt x="0" y="0"/>
                      </a:lnTo>
                      <a:lnTo>
                        <a:pt x="2" y="0"/>
                      </a:lnTo>
                      <a:lnTo>
                        <a:pt x="2" y="1"/>
                      </a:lnTo>
                      <a:lnTo>
                        <a:pt x="3" y="1"/>
                      </a:lnTo>
                      <a:lnTo>
                        <a:pt x="3" y="3"/>
                      </a:lnTo>
                      <a:lnTo>
                        <a:pt x="2" y="3"/>
                      </a:lnTo>
                      <a:lnTo>
                        <a:pt x="2" y="1"/>
                      </a:lnTo>
                      <a:lnTo>
                        <a:pt x="2" y="0"/>
                      </a:lnTo>
                      <a:lnTo>
                        <a:pt x="0"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31" name="Freeform 323">
                  <a:extLst>
                    <a:ext uri="{FF2B5EF4-FFF2-40B4-BE49-F238E27FC236}">
                      <a16:creationId xmlns:a16="http://schemas.microsoft.com/office/drawing/2014/main" id="{7EAD6EE0-CCCA-4100-A885-ED380E019263}"/>
                    </a:ext>
                  </a:extLst>
                </p:cNvPr>
                <p:cNvSpPr>
                  <a:spLocks/>
                </p:cNvSpPr>
                <p:nvPr/>
              </p:nvSpPr>
              <p:spPr bwMode="auto">
                <a:xfrm>
                  <a:off x="1372" y="2944"/>
                  <a:ext cx="11" cy="8"/>
                </a:xfrm>
                <a:custGeom>
                  <a:avLst/>
                  <a:gdLst>
                    <a:gd name="T0" fmla="*/ 11 w 11"/>
                    <a:gd name="T1" fmla="*/ 1 h 8"/>
                    <a:gd name="T2" fmla="*/ 11 w 11"/>
                    <a:gd name="T3" fmla="*/ 1 h 8"/>
                    <a:gd name="T4" fmla="*/ 9 w 11"/>
                    <a:gd name="T5" fmla="*/ 0 h 8"/>
                    <a:gd name="T6" fmla="*/ 9 w 11"/>
                    <a:gd name="T7" fmla="*/ 0 h 8"/>
                    <a:gd name="T8" fmla="*/ 8 w 11"/>
                    <a:gd name="T9" fmla="*/ 0 h 8"/>
                    <a:gd name="T10" fmla="*/ 8 w 11"/>
                    <a:gd name="T11" fmla="*/ 0 h 8"/>
                    <a:gd name="T12" fmla="*/ 6 w 11"/>
                    <a:gd name="T13" fmla="*/ 0 h 8"/>
                    <a:gd name="T14" fmla="*/ 6 w 11"/>
                    <a:gd name="T15" fmla="*/ 0 h 8"/>
                    <a:gd name="T16" fmla="*/ 5 w 11"/>
                    <a:gd name="T17" fmla="*/ 0 h 8"/>
                    <a:gd name="T18" fmla="*/ 5 w 11"/>
                    <a:gd name="T19" fmla="*/ 1 h 8"/>
                    <a:gd name="T20" fmla="*/ 5 w 11"/>
                    <a:gd name="T21" fmla="*/ 1 h 8"/>
                    <a:gd name="T22" fmla="*/ 3 w 11"/>
                    <a:gd name="T23" fmla="*/ 1 h 8"/>
                    <a:gd name="T24" fmla="*/ 3 w 11"/>
                    <a:gd name="T25" fmla="*/ 3 h 8"/>
                    <a:gd name="T26" fmla="*/ 2 w 11"/>
                    <a:gd name="T27" fmla="*/ 3 h 8"/>
                    <a:gd name="T28" fmla="*/ 2 w 11"/>
                    <a:gd name="T29" fmla="*/ 4 h 8"/>
                    <a:gd name="T30" fmla="*/ 2 w 11"/>
                    <a:gd name="T31" fmla="*/ 4 h 8"/>
                    <a:gd name="T32" fmla="*/ 2 w 11"/>
                    <a:gd name="T33" fmla="*/ 4 h 8"/>
                    <a:gd name="T34" fmla="*/ 0 w 11"/>
                    <a:gd name="T35" fmla="*/ 6 h 8"/>
                    <a:gd name="T36" fmla="*/ 0 w 11"/>
                    <a:gd name="T37" fmla="*/ 6 h 8"/>
                    <a:gd name="T38" fmla="*/ 0 w 11"/>
                    <a:gd name="T39" fmla="*/ 6 h 8"/>
                    <a:gd name="T40" fmla="*/ 0 w 11"/>
                    <a:gd name="T41" fmla="*/ 7 h 8"/>
                    <a:gd name="T42" fmla="*/ 0 w 11"/>
                    <a:gd name="T43" fmla="*/ 7 h 8"/>
                    <a:gd name="T44" fmla="*/ 0 w 11"/>
                    <a:gd name="T45" fmla="*/ 7 h 8"/>
                    <a:gd name="T46" fmla="*/ 0 w 11"/>
                    <a:gd name="T47" fmla="*/ 8 h 8"/>
                    <a:gd name="T48" fmla="*/ 2 w 11"/>
                    <a:gd name="T49" fmla="*/ 8 h 8"/>
                    <a:gd name="T50" fmla="*/ 2 w 11"/>
                    <a:gd name="T51" fmla="*/ 8 h 8"/>
                    <a:gd name="T52" fmla="*/ 2 w 11"/>
                    <a:gd name="T53" fmla="*/ 8 h 8"/>
                    <a:gd name="T54" fmla="*/ 2 w 11"/>
                    <a:gd name="T55" fmla="*/ 8 h 8"/>
                    <a:gd name="T56" fmla="*/ 3 w 11"/>
                    <a:gd name="T57" fmla="*/ 8 h 8"/>
                    <a:gd name="T58" fmla="*/ 3 w 11"/>
                    <a:gd name="T59" fmla="*/ 7 h 8"/>
                    <a:gd name="T60" fmla="*/ 3 w 11"/>
                    <a:gd name="T61" fmla="*/ 7 h 8"/>
                    <a:gd name="T62" fmla="*/ 3 w 11"/>
                    <a:gd name="T63" fmla="*/ 6 h 8"/>
                    <a:gd name="T64" fmla="*/ 5 w 11"/>
                    <a:gd name="T65" fmla="*/ 6 h 8"/>
                    <a:gd name="T66" fmla="*/ 5 w 11"/>
                    <a:gd name="T67" fmla="*/ 6 h 8"/>
                    <a:gd name="T68" fmla="*/ 6 w 11"/>
                    <a:gd name="T69" fmla="*/ 4 h 8"/>
                    <a:gd name="T70" fmla="*/ 6 w 11"/>
                    <a:gd name="T71" fmla="*/ 4 h 8"/>
                    <a:gd name="T72" fmla="*/ 6 w 11"/>
                    <a:gd name="T73" fmla="*/ 4 h 8"/>
                    <a:gd name="T74" fmla="*/ 8 w 11"/>
                    <a:gd name="T75" fmla="*/ 4 h 8"/>
                    <a:gd name="T76" fmla="*/ 8 w 11"/>
                    <a:gd name="T77" fmla="*/ 3 h 8"/>
                    <a:gd name="T78" fmla="*/ 9 w 11"/>
                    <a:gd name="T79" fmla="*/ 3 h 8"/>
                    <a:gd name="T80" fmla="*/ 9 w 11"/>
                    <a:gd name="T81" fmla="*/ 3 h 8"/>
                    <a:gd name="T82" fmla="*/ 11 w 11"/>
                    <a:gd name="T83" fmla="*/ 3 h 8"/>
                    <a:gd name="T84" fmla="*/ 11 w 11"/>
                    <a:gd name="T85" fmla="*/ 1 h 8"/>
                    <a:gd name="T86" fmla="*/ 11 w 11"/>
                    <a:gd name="T87" fmla="*/ 1 h 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 h="8">
                      <a:moveTo>
                        <a:pt x="11" y="1"/>
                      </a:moveTo>
                      <a:lnTo>
                        <a:pt x="11" y="1"/>
                      </a:lnTo>
                      <a:lnTo>
                        <a:pt x="9" y="0"/>
                      </a:lnTo>
                      <a:lnTo>
                        <a:pt x="8" y="0"/>
                      </a:lnTo>
                      <a:lnTo>
                        <a:pt x="6" y="0"/>
                      </a:lnTo>
                      <a:lnTo>
                        <a:pt x="5" y="0"/>
                      </a:lnTo>
                      <a:lnTo>
                        <a:pt x="5" y="1"/>
                      </a:lnTo>
                      <a:lnTo>
                        <a:pt x="3" y="1"/>
                      </a:lnTo>
                      <a:lnTo>
                        <a:pt x="3" y="3"/>
                      </a:lnTo>
                      <a:lnTo>
                        <a:pt x="2" y="3"/>
                      </a:lnTo>
                      <a:lnTo>
                        <a:pt x="2" y="4"/>
                      </a:lnTo>
                      <a:lnTo>
                        <a:pt x="0" y="6"/>
                      </a:lnTo>
                      <a:lnTo>
                        <a:pt x="0" y="7"/>
                      </a:lnTo>
                      <a:lnTo>
                        <a:pt x="0" y="8"/>
                      </a:lnTo>
                      <a:lnTo>
                        <a:pt x="2" y="8"/>
                      </a:lnTo>
                      <a:lnTo>
                        <a:pt x="3" y="8"/>
                      </a:lnTo>
                      <a:lnTo>
                        <a:pt x="3" y="7"/>
                      </a:lnTo>
                      <a:lnTo>
                        <a:pt x="3" y="6"/>
                      </a:lnTo>
                      <a:lnTo>
                        <a:pt x="5" y="6"/>
                      </a:lnTo>
                      <a:lnTo>
                        <a:pt x="6" y="4"/>
                      </a:lnTo>
                      <a:lnTo>
                        <a:pt x="8" y="4"/>
                      </a:lnTo>
                      <a:lnTo>
                        <a:pt x="8" y="3"/>
                      </a:lnTo>
                      <a:lnTo>
                        <a:pt x="9" y="3"/>
                      </a:lnTo>
                      <a:lnTo>
                        <a:pt x="11" y="3"/>
                      </a:lnTo>
                      <a:lnTo>
                        <a:pt x="11" y="1"/>
                      </a:lnTo>
                      <a:close/>
                    </a:path>
                  </a:pathLst>
                </a:custGeom>
                <a:solidFill>
                  <a:srgbClr val="FFFFFF"/>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32" name="Oval 324">
                  <a:extLst>
                    <a:ext uri="{FF2B5EF4-FFF2-40B4-BE49-F238E27FC236}">
                      <a16:creationId xmlns:a16="http://schemas.microsoft.com/office/drawing/2014/main" id="{94F7141C-FEEA-412D-B5ED-F8C4A571AEC5}"/>
                    </a:ext>
                  </a:extLst>
                </p:cNvPr>
                <p:cNvSpPr>
                  <a:spLocks noChangeArrowheads="1"/>
                </p:cNvSpPr>
                <p:nvPr/>
              </p:nvSpPr>
              <p:spPr bwMode="auto">
                <a:xfrm>
                  <a:off x="1380" y="2944"/>
                  <a:ext cx="3" cy="0"/>
                </a:xfrm>
                <a:prstGeom prst="ellipse">
                  <a:avLst/>
                </a:pr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33" name="Freeform 325">
                  <a:extLst>
                    <a:ext uri="{FF2B5EF4-FFF2-40B4-BE49-F238E27FC236}">
                      <a16:creationId xmlns:a16="http://schemas.microsoft.com/office/drawing/2014/main" id="{A5429EB4-60A6-4785-97B2-B88823060401}"/>
                    </a:ext>
                  </a:extLst>
                </p:cNvPr>
                <p:cNvSpPr>
                  <a:spLocks/>
                </p:cNvSpPr>
                <p:nvPr/>
              </p:nvSpPr>
              <p:spPr bwMode="auto">
                <a:xfrm>
                  <a:off x="1372" y="2944"/>
                  <a:ext cx="8" cy="7"/>
                </a:xfrm>
                <a:custGeom>
                  <a:avLst/>
                  <a:gdLst>
                    <a:gd name="T0" fmla="*/ 0 w 8"/>
                    <a:gd name="T1" fmla="*/ 7 h 7"/>
                    <a:gd name="T2" fmla="*/ 0 w 8"/>
                    <a:gd name="T3" fmla="*/ 7 h 7"/>
                    <a:gd name="T4" fmla="*/ 0 w 8"/>
                    <a:gd name="T5" fmla="*/ 6 h 7"/>
                    <a:gd name="T6" fmla="*/ 0 w 8"/>
                    <a:gd name="T7" fmla="*/ 6 h 7"/>
                    <a:gd name="T8" fmla="*/ 0 w 8"/>
                    <a:gd name="T9" fmla="*/ 4 h 7"/>
                    <a:gd name="T10" fmla="*/ 2 w 8"/>
                    <a:gd name="T11" fmla="*/ 4 h 7"/>
                    <a:gd name="T12" fmla="*/ 2 w 8"/>
                    <a:gd name="T13" fmla="*/ 3 h 7"/>
                    <a:gd name="T14" fmla="*/ 3 w 8"/>
                    <a:gd name="T15" fmla="*/ 3 h 7"/>
                    <a:gd name="T16" fmla="*/ 3 w 8"/>
                    <a:gd name="T17" fmla="*/ 1 h 7"/>
                    <a:gd name="T18" fmla="*/ 5 w 8"/>
                    <a:gd name="T19" fmla="*/ 1 h 7"/>
                    <a:gd name="T20" fmla="*/ 5 w 8"/>
                    <a:gd name="T21" fmla="*/ 0 h 7"/>
                    <a:gd name="T22" fmla="*/ 6 w 8"/>
                    <a:gd name="T23" fmla="*/ 0 h 7"/>
                    <a:gd name="T24" fmla="*/ 6 w 8"/>
                    <a:gd name="T25" fmla="*/ 0 h 7"/>
                    <a:gd name="T26" fmla="*/ 6 w 8"/>
                    <a:gd name="T27" fmla="*/ 0 h 7"/>
                    <a:gd name="T28" fmla="*/ 8 w 8"/>
                    <a:gd name="T29" fmla="*/ 0 h 7"/>
                    <a:gd name="T30" fmla="*/ 6 w 8"/>
                    <a:gd name="T31" fmla="*/ 0 h 7"/>
                    <a:gd name="T32" fmla="*/ 6 w 8"/>
                    <a:gd name="T33" fmla="*/ 0 h 7"/>
                    <a:gd name="T34" fmla="*/ 5 w 8"/>
                    <a:gd name="T35" fmla="*/ 0 h 7"/>
                    <a:gd name="T36" fmla="*/ 5 w 8"/>
                    <a:gd name="T37" fmla="*/ 1 h 7"/>
                    <a:gd name="T38" fmla="*/ 5 w 8"/>
                    <a:gd name="T39" fmla="*/ 1 h 7"/>
                    <a:gd name="T40" fmla="*/ 3 w 8"/>
                    <a:gd name="T41" fmla="*/ 1 h 7"/>
                    <a:gd name="T42" fmla="*/ 3 w 8"/>
                    <a:gd name="T43" fmla="*/ 3 h 7"/>
                    <a:gd name="T44" fmla="*/ 3 w 8"/>
                    <a:gd name="T45" fmla="*/ 3 h 7"/>
                    <a:gd name="T46" fmla="*/ 2 w 8"/>
                    <a:gd name="T47" fmla="*/ 4 h 7"/>
                    <a:gd name="T48" fmla="*/ 2 w 8"/>
                    <a:gd name="T49" fmla="*/ 4 h 7"/>
                    <a:gd name="T50" fmla="*/ 2 w 8"/>
                    <a:gd name="T51" fmla="*/ 4 h 7"/>
                    <a:gd name="T52" fmla="*/ 0 w 8"/>
                    <a:gd name="T53" fmla="*/ 6 h 7"/>
                    <a:gd name="T54" fmla="*/ 0 w 8"/>
                    <a:gd name="T55" fmla="*/ 6 h 7"/>
                    <a:gd name="T56" fmla="*/ 0 w 8"/>
                    <a:gd name="T57" fmla="*/ 7 h 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8" h="7">
                      <a:moveTo>
                        <a:pt x="0" y="7"/>
                      </a:moveTo>
                      <a:lnTo>
                        <a:pt x="0" y="7"/>
                      </a:lnTo>
                      <a:lnTo>
                        <a:pt x="0" y="6"/>
                      </a:lnTo>
                      <a:lnTo>
                        <a:pt x="0" y="4"/>
                      </a:lnTo>
                      <a:lnTo>
                        <a:pt x="2" y="4"/>
                      </a:lnTo>
                      <a:lnTo>
                        <a:pt x="2" y="3"/>
                      </a:lnTo>
                      <a:lnTo>
                        <a:pt x="3" y="3"/>
                      </a:lnTo>
                      <a:lnTo>
                        <a:pt x="3" y="1"/>
                      </a:lnTo>
                      <a:lnTo>
                        <a:pt x="5" y="1"/>
                      </a:lnTo>
                      <a:lnTo>
                        <a:pt x="5" y="0"/>
                      </a:lnTo>
                      <a:lnTo>
                        <a:pt x="6" y="0"/>
                      </a:lnTo>
                      <a:lnTo>
                        <a:pt x="8" y="0"/>
                      </a:lnTo>
                      <a:lnTo>
                        <a:pt x="6" y="0"/>
                      </a:lnTo>
                      <a:lnTo>
                        <a:pt x="5" y="0"/>
                      </a:lnTo>
                      <a:lnTo>
                        <a:pt x="5" y="1"/>
                      </a:lnTo>
                      <a:lnTo>
                        <a:pt x="3" y="1"/>
                      </a:lnTo>
                      <a:lnTo>
                        <a:pt x="3" y="3"/>
                      </a:lnTo>
                      <a:lnTo>
                        <a:pt x="2" y="4"/>
                      </a:lnTo>
                      <a:lnTo>
                        <a:pt x="0" y="6"/>
                      </a:lnTo>
                      <a:lnTo>
                        <a:pt x="0" y="7"/>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34" name="Freeform 326">
                  <a:extLst>
                    <a:ext uri="{FF2B5EF4-FFF2-40B4-BE49-F238E27FC236}">
                      <a16:creationId xmlns:a16="http://schemas.microsoft.com/office/drawing/2014/main" id="{46458DFD-5B5F-4556-A019-87F352FA462B}"/>
                    </a:ext>
                  </a:extLst>
                </p:cNvPr>
                <p:cNvSpPr>
                  <a:spLocks/>
                </p:cNvSpPr>
                <p:nvPr/>
              </p:nvSpPr>
              <p:spPr bwMode="auto">
                <a:xfrm>
                  <a:off x="1372" y="2952"/>
                  <a:ext cx="3" cy="1"/>
                </a:xfrm>
                <a:custGeom>
                  <a:avLst/>
                  <a:gdLst>
                    <a:gd name="T0" fmla="*/ 3 w 3"/>
                    <a:gd name="T1" fmla="*/ 0 h 1"/>
                    <a:gd name="T2" fmla="*/ 3 w 3"/>
                    <a:gd name="T3" fmla="*/ 0 h 1"/>
                    <a:gd name="T4" fmla="*/ 2 w 3"/>
                    <a:gd name="T5" fmla="*/ 0 h 1"/>
                    <a:gd name="T6" fmla="*/ 2 w 3"/>
                    <a:gd name="T7" fmla="*/ 0 h 1"/>
                    <a:gd name="T8" fmla="*/ 2 w 3"/>
                    <a:gd name="T9" fmla="*/ 0 h 1"/>
                    <a:gd name="T10" fmla="*/ 0 w 3"/>
                    <a:gd name="T11" fmla="*/ 0 h 1"/>
                    <a:gd name="T12" fmla="*/ 0 w 3"/>
                    <a:gd name="T13" fmla="*/ 0 h 1"/>
                    <a:gd name="T14" fmla="*/ 0 w 3"/>
                    <a:gd name="T15" fmla="*/ 0 h 1"/>
                    <a:gd name="T16" fmla="*/ 0 w 3"/>
                    <a:gd name="T17" fmla="*/ 0 h 1"/>
                    <a:gd name="T18" fmla="*/ 0 w 3"/>
                    <a:gd name="T19" fmla="*/ 0 h 1"/>
                    <a:gd name="T20" fmla="*/ 2 w 3"/>
                    <a:gd name="T21" fmla="*/ 0 h 1"/>
                    <a:gd name="T22" fmla="*/ 2 w 3"/>
                    <a:gd name="T23" fmla="*/ 0 h 1"/>
                    <a:gd name="T24" fmla="*/ 2 w 3"/>
                    <a:gd name="T25" fmla="*/ 0 h 1"/>
                    <a:gd name="T26" fmla="*/ 3 w 3"/>
                    <a:gd name="T27" fmla="*/ 0 h 1"/>
                    <a:gd name="T28" fmla="*/ 2 w 3"/>
                    <a:gd name="T29" fmla="*/ 0 h 1"/>
                    <a:gd name="T30" fmla="*/ 3 w 3"/>
                    <a:gd name="T31" fmla="*/ 0 h 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 h="1">
                      <a:moveTo>
                        <a:pt x="3" y="0"/>
                      </a:moveTo>
                      <a:lnTo>
                        <a:pt x="3" y="0"/>
                      </a:lnTo>
                      <a:lnTo>
                        <a:pt x="2" y="0"/>
                      </a:lnTo>
                      <a:lnTo>
                        <a:pt x="0" y="0"/>
                      </a:lnTo>
                      <a:lnTo>
                        <a:pt x="2" y="0"/>
                      </a:lnTo>
                      <a:lnTo>
                        <a:pt x="3" y="0"/>
                      </a:lnTo>
                      <a:lnTo>
                        <a:pt x="2" y="0"/>
                      </a:lnTo>
                      <a:lnTo>
                        <a:pt x="3"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35" name="Freeform 327">
                  <a:extLst>
                    <a:ext uri="{FF2B5EF4-FFF2-40B4-BE49-F238E27FC236}">
                      <a16:creationId xmlns:a16="http://schemas.microsoft.com/office/drawing/2014/main" id="{EC6EF7B4-756F-4121-841C-27C370DA777D}"/>
                    </a:ext>
                  </a:extLst>
                </p:cNvPr>
                <p:cNvSpPr>
                  <a:spLocks/>
                </p:cNvSpPr>
                <p:nvPr/>
              </p:nvSpPr>
              <p:spPr bwMode="auto">
                <a:xfrm>
                  <a:off x="1375" y="2948"/>
                  <a:ext cx="3" cy="4"/>
                </a:xfrm>
                <a:custGeom>
                  <a:avLst/>
                  <a:gdLst>
                    <a:gd name="T0" fmla="*/ 3 w 3"/>
                    <a:gd name="T1" fmla="*/ 0 h 4"/>
                    <a:gd name="T2" fmla="*/ 3 w 3"/>
                    <a:gd name="T3" fmla="*/ 0 h 4"/>
                    <a:gd name="T4" fmla="*/ 3 w 3"/>
                    <a:gd name="T5" fmla="*/ 0 h 4"/>
                    <a:gd name="T6" fmla="*/ 2 w 3"/>
                    <a:gd name="T7" fmla="*/ 0 h 4"/>
                    <a:gd name="T8" fmla="*/ 2 w 3"/>
                    <a:gd name="T9" fmla="*/ 2 h 4"/>
                    <a:gd name="T10" fmla="*/ 2 w 3"/>
                    <a:gd name="T11" fmla="*/ 2 h 4"/>
                    <a:gd name="T12" fmla="*/ 2 w 3"/>
                    <a:gd name="T13" fmla="*/ 3 h 4"/>
                    <a:gd name="T14" fmla="*/ 0 w 3"/>
                    <a:gd name="T15" fmla="*/ 3 h 4"/>
                    <a:gd name="T16" fmla="*/ 0 w 3"/>
                    <a:gd name="T17" fmla="*/ 3 h 4"/>
                    <a:gd name="T18" fmla="*/ 0 w 3"/>
                    <a:gd name="T19" fmla="*/ 4 h 4"/>
                    <a:gd name="T20" fmla="*/ 0 w 3"/>
                    <a:gd name="T21" fmla="*/ 4 h 4"/>
                    <a:gd name="T22" fmla="*/ 0 w 3"/>
                    <a:gd name="T23" fmla="*/ 4 h 4"/>
                    <a:gd name="T24" fmla="*/ 0 w 3"/>
                    <a:gd name="T25" fmla="*/ 3 h 4"/>
                    <a:gd name="T26" fmla="*/ 0 w 3"/>
                    <a:gd name="T27" fmla="*/ 3 h 4"/>
                    <a:gd name="T28" fmla="*/ 2 w 3"/>
                    <a:gd name="T29" fmla="*/ 2 h 4"/>
                    <a:gd name="T30" fmla="*/ 2 w 3"/>
                    <a:gd name="T31" fmla="*/ 2 h 4"/>
                    <a:gd name="T32" fmla="*/ 2 w 3"/>
                    <a:gd name="T33" fmla="*/ 0 h 4"/>
                    <a:gd name="T34" fmla="*/ 3 w 3"/>
                    <a:gd name="T35" fmla="*/ 0 h 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 h="4">
                      <a:moveTo>
                        <a:pt x="3" y="0"/>
                      </a:moveTo>
                      <a:lnTo>
                        <a:pt x="3" y="0"/>
                      </a:lnTo>
                      <a:lnTo>
                        <a:pt x="2" y="0"/>
                      </a:lnTo>
                      <a:lnTo>
                        <a:pt x="2" y="2"/>
                      </a:lnTo>
                      <a:lnTo>
                        <a:pt x="2" y="3"/>
                      </a:lnTo>
                      <a:lnTo>
                        <a:pt x="0" y="3"/>
                      </a:lnTo>
                      <a:lnTo>
                        <a:pt x="0" y="4"/>
                      </a:lnTo>
                      <a:lnTo>
                        <a:pt x="0" y="3"/>
                      </a:lnTo>
                      <a:lnTo>
                        <a:pt x="2" y="2"/>
                      </a:lnTo>
                      <a:lnTo>
                        <a:pt x="2" y="0"/>
                      </a:lnTo>
                      <a:lnTo>
                        <a:pt x="3"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36" name="Freeform 328">
                  <a:extLst>
                    <a:ext uri="{FF2B5EF4-FFF2-40B4-BE49-F238E27FC236}">
                      <a16:creationId xmlns:a16="http://schemas.microsoft.com/office/drawing/2014/main" id="{606EF852-F83D-4D8F-BCCB-2397E9C175A4}"/>
                    </a:ext>
                  </a:extLst>
                </p:cNvPr>
                <p:cNvSpPr>
                  <a:spLocks/>
                </p:cNvSpPr>
                <p:nvPr/>
              </p:nvSpPr>
              <p:spPr bwMode="auto">
                <a:xfrm>
                  <a:off x="1378" y="2945"/>
                  <a:ext cx="5" cy="3"/>
                </a:xfrm>
                <a:custGeom>
                  <a:avLst/>
                  <a:gdLst>
                    <a:gd name="T0" fmla="*/ 5 w 5"/>
                    <a:gd name="T1" fmla="*/ 0 h 3"/>
                    <a:gd name="T2" fmla="*/ 5 w 5"/>
                    <a:gd name="T3" fmla="*/ 0 h 3"/>
                    <a:gd name="T4" fmla="*/ 5 w 5"/>
                    <a:gd name="T5" fmla="*/ 0 h 3"/>
                    <a:gd name="T6" fmla="*/ 5 w 5"/>
                    <a:gd name="T7" fmla="*/ 2 h 3"/>
                    <a:gd name="T8" fmla="*/ 3 w 5"/>
                    <a:gd name="T9" fmla="*/ 2 h 3"/>
                    <a:gd name="T10" fmla="*/ 3 w 5"/>
                    <a:gd name="T11" fmla="*/ 2 h 3"/>
                    <a:gd name="T12" fmla="*/ 2 w 5"/>
                    <a:gd name="T13" fmla="*/ 2 h 3"/>
                    <a:gd name="T14" fmla="*/ 2 w 5"/>
                    <a:gd name="T15" fmla="*/ 2 h 3"/>
                    <a:gd name="T16" fmla="*/ 0 w 5"/>
                    <a:gd name="T17" fmla="*/ 3 h 3"/>
                    <a:gd name="T18" fmla="*/ 0 w 5"/>
                    <a:gd name="T19" fmla="*/ 3 h 3"/>
                    <a:gd name="T20" fmla="*/ 0 w 5"/>
                    <a:gd name="T21" fmla="*/ 2 h 3"/>
                    <a:gd name="T22" fmla="*/ 2 w 5"/>
                    <a:gd name="T23" fmla="*/ 2 h 3"/>
                    <a:gd name="T24" fmla="*/ 2 w 5"/>
                    <a:gd name="T25" fmla="*/ 2 h 3"/>
                    <a:gd name="T26" fmla="*/ 2 w 5"/>
                    <a:gd name="T27" fmla="*/ 2 h 3"/>
                    <a:gd name="T28" fmla="*/ 3 w 5"/>
                    <a:gd name="T29" fmla="*/ 2 h 3"/>
                    <a:gd name="T30" fmla="*/ 3 w 5"/>
                    <a:gd name="T31" fmla="*/ 0 h 3"/>
                    <a:gd name="T32" fmla="*/ 5 w 5"/>
                    <a:gd name="T33" fmla="*/ 0 h 3"/>
                    <a:gd name="T34" fmla="*/ 5 w 5"/>
                    <a:gd name="T35" fmla="*/ 0 h 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 h="3">
                      <a:moveTo>
                        <a:pt x="5" y="0"/>
                      </a:moveTo>
                      <a:lnTo>
                        <a:pt x="5" y="0"/>
                      </a:lnTo>
                      <a:lnTo>
                        <a:pt x="5" y="2"/>
                      </a:lnTo>
                      <a:lnTo>
                        <a:pt x="3" y="2"/>
                      </a:lnTo>
                      <a:lnTo>
                        <a:pt x="2" y="2"/>
                      </a:lnTo>
                      <a:lnTo>
                        <a:pt x="0" y="3"/>
                      </a:lnTo>
                      <a:lnTo>
                        <a:pt x="0" y="2"/>
                      </a:lnTo>
                      <a:lnTo>
                        <a:pt x="2" y="2"/>
                      </a:lnTo>
                      <a:lnTo>
                        <a:pt x="3" y="2"/>
                      </a:lnTo>
                      <a:lnTo>
                        <a:pt x="3" y="0"/>
                      </a:lnTo>
                      <a:lnTo>
                        <a:pt x="5"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37" name="Freeform 329">
                  <a:extLst>
                    <a:ext uri="{FF2B5EF4-FFF2-40B4-BE49-F238E27FC236}">
                      <a16:creationId xmlns:a16="http://schemas.microsoft.com/office/drawing/2014/main" id="{CBB1F048-7002-403C-9ECB-71715FE5B031}"/>
                    </a:ext>
                  </a:extLst>
                </p:cNvPr>
                <p:cNvSpPr>
                  <a:spLocks/>
                </p:cNvSpPr>
                <p:nvPr/>
              </p:nvSpPr>
              <p:spPr bwMode="auto">
                <a:xfrm>
                  <a:off x="1363" y="2931"/>
                  <a:ext cx="15" cy="19"/>
                </a:xfrm>
                <a:custGeom>
                  <a:avLst/>
                  <a:gdLst>
                    <a:gd name="T0" fmla="*/ 14 w 15"/>
                    <a:gd name="T1" fmla="*/ 12 h 19"/>
                    <a:gd name="T2" fmla="*/ 14 w 15"/>
                    <a:gd name="T3" fmla="*/ 12 h 19"/>
                    <a:gd name="T4" fmla="*/ 12 w 15"/>
                    <a:gd name="T5" fmla="*/ 10 h 19"/>
                    <a:gd name="T6" fmla="*/ 12 w 15"/>
                    <a:gd name="T7" fmla="*/ 9 h 19"/>
                    <a:gd name="T8" fmla="*/ 12 w 15"/>
                    <a:gd name="T9" fmla="*/ 8 h 19"/>
                    <a:gd name="T10" fmla="*/ 12 w 15"/>
                    <a:gd name="T11" fmla="*/ 6 h 19"/>
                    <a:gd name="T12" fmla="*/ 12 w 15"/>
                    <a:gd name="T13" fmla="*/ 5 h 19"/>
                    <a:gd name="T14" fmla="*/ 12 w 15"/>
                    <a:gd name="T15" fmla="*/ 4 h 19"/>
                    <a:gd name="T16" fmla="*/ 12 w 15"/>
                    <a:gd name="T17" fmla="*/ 2 h 19"/>
                    <a:gd name="T18" fmla="*/ 11 w 15"/>
                    <a:gd name="T19" fmla="*/ 2 h 19"/>
                    <a:gd name="T20" fmla="*/ 9 w 15"/>
                    <a:gd name="T21" fmla="*/ 1 h 19"/>
                    <a:gd name="T22" fmla="*/ 9 w 15"/>
                    <a:gd name="T23" fmla="*/ 2 h 19"/>
                    <a:gd name="T24" fmla="*/ 8 w 15"/>
                    <a:gd name="T25" fmla="*/ 1 h 19"/>
                    <a:gd name="T26" fmla="*/ 8 w 15"/>
                    <a:gd name="T27" fmla="*/ 4 h 19"/>
                    <a:gd name="T28" fmla="*/ 8 w 15"/>
                    <a:gd name="T29" fmla="*/ 5 h 19"/>
                    <a:gd name="T30" fmla="*/ 6 w 15"/>
                    <a:gd name="T31" fmla="*/ 5 h 19"/>
                    <a:gd name="T32" fmla="*/ 5 w 15"/>
                    <a:gd name="T33" fmla="*/ 4 h 19"/>
                    <a:gd name="T34" fmla="*/ 3 w 15"/>
                    <a:gd name="T35" fmla="*/ 0 h 19"/>
                    <a:gd name="T36" fmla="*/ 3 w 15"/>
                    <a:gd name="T37" fmla="*/ 0 h 19"/>
                    <a:gd name="T38" fmla="*/ 2 w 15"/>
                    <a:gd name="T39" fmla="*/ 0 h 19"/>
                    <a:gd name="T40" fmla="*/ 0 w 15"/>
                    <a:gd name="T41" fmla="*/ 1 h 19"/>
                    <a:gd name="T42" fmla="*/ 0 w 15"/>
                    <a:gd name="T43" fmla="*/ 2 h 19"/>
                    <a:gd name="T44" fmla="*/ 0 w 15"/>
                    <a:gd name="T45" fmla="*/ 4 h 19"/>
                    <a:gd name="T46" fmla="*/ 0 w 15"/>
                    <a:gd name="T47" fmla="*/ 5 h 19"/>
                    <a:gd name="T48" fmla="*/ 0 w 15"/>
                    <a:gd name="T49" fmla="*/ 6 h 19"/>
                    <a:gd name="T50" fmla="*/ 0 w 15"/>
                    <a:gd name="T51" fmla="*/ 8 h 19"/>
                    <a:gd name="T52" fmla="*/ 0 w 15"/>
                    <a:gd name="T53" fmla="*/ 9 h 19"/>
                    <a:gd name="T54" fmla="*/ 0 w 15"/>
                    <a:gd name="T55" fmla="*/ 10 h 19"/>
                    <a:gd name="T56" fmla="*/ 0 w 15"/>
                    <a:gd name="T57" fmla="*/ 10 h 19"/>
                    <a:gd name="T58" fmla="*/ 0 w 15"/>
                    <a:gd name="T59" fmla="*/ 12 h 19"/>
                    <a:gd name="T60" fmla="*/ 2 w 15"/>
                    <a:gd name="T61" fmla="*/ 13 h 19"/>
                    <a:gd name="T62" fmla="*/ 3 w 15"/>
                    <a:gd name="T63" fmla="*/ 14 h 19"/>
                    <a:gd name="T64" fmla="*/ 3 w 15"/>
                    <a:gd name="T65" fmla="*/ 16 h 19"/>
                    <a:gd name="T66" fmla="*/ 5 w 15"/>
                    <a:gd name="T67" fmla="*/ 16 h 19"/>
                    <a:gd name="T68" fmla="*/ 6 w 15"/>
                    <a:gd name="T69" fmla="*/ 16 h 19"/>
                    <a:gd name="T70" fmla="*/ 8 w 15"/>
                    <a:gd name="T71" fmla="*/ 17 h 19"/>
                    <a:gd name="T72" fmla="*/ 9 w 15"/>
                    <a:gd name="T73" fmla="*/ 19 h 19"/>
                    <a:gd name="T74" fmla="*/ 9 w 15"/>
                    <a:gd name="T75" fmla="*/ 17 h 19"/>
                    <a:gd name="T76" fmla="*/ 11 w 15"/>
                    <a:gd name="T77" fmla="*/ 16 h 19"/>
                    <a:gd name="T78" fmla="*/ 12 w 15"/>
                    <a:gd name="T79" fmla="*/ 14 h 19"/>
                    <a:gd name="T80" fmla="*/ 14 w 15"/>
                    <a:gd name="T81" fmla="*/ 13 h 19"/>
                    <a:gd name="T82" fmla="*/ 14 w 15"/>
                    <a:gd name="T83" fmla="*/ 13 h 1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5" h="19">
                      <a:moveTo>
                        <a:pt x="15" y="12"/>
                      </a:moveTo>
                      <a:lnTo>
                        <a:pt x="14" y="12"/>
                      </a:lnTo>
                      <a:lnTo>
                        <a:pt x="14" y="10"/>
                      </a:lnTo>
                      <a:lnTo>
                        <a:pt x="12" y="10"/>
                      </a:lnTo>
                      <a:lnTo>
                        <a:pt x="12" y="9"/>
                      </a:lnTo>
                      <a:lnTo>
                        <a:pt x="12" y="8"/>
                      </a:lnTo>
                      <a:lnTo>
                        <a:pt x="12" y="6"/>
                      </a:lnTo>
                      <a:lnTo>
                        <a:pt x="12" y="5"/>
                      </a:lnTo>
                      <a:lnTo>
                        <a:pt x="12" y="4"/>
                      </a:lnTo>
                      <a:lnTo>
                        <a:pt x="12" y="2"/>
                      </a:lnTo>
                      <a:lnTo>
                        <a:pt x="11" y="2"/>
                      </a:lnTo>
                      <a:lnTo>
                        <a:pt x="11" y="1"/>
                      </a:lnTo>
                      <a:lnTo>
                        <a:pt x="9" y="1"/>
                      </a:lnTo>
                      <a:lnTo>
                        <a:pt x="9" y="2"/>
                      </a:lnTo>
                      <a:lnTo>
                        <a:pt x="8" y="2"/>
                      </a:lnTo>
                      <a:lnTo>
                        <a:pt x="8" y="1"/>
                      </a:lnTo>
                      <a:lnTo>
                        <a:pt x="8" y="4"/>
                      </a:lnTo>
                      <a:lnTo>
                        <a:pt x="8" y="5"/>
                      </a:lnTo>
                      <a:lnTo>
                        <a:pt x="6" y="5"/>
                      </a:lnTo>
                      <a:lnTo>
                        <a:pt x="6" y="4"/>
                      </a:lnTo>
                      <a:lnTo>
                        <a:pt x="5" y="4"/>
                      </a:lnTo>
                      <a:lnTo>
                        <a:pt x="3" y="0"/>
                      </a:lnTo>
                      <a:lnTo>
                        <a:pt x="2" y="0"/>
                      </a:lnTo>
                      <a:lnTo>
                        <a:pt x="2" y="1"/>
                      </a:lnTo>
                      <a:lnTo>
                        <a:pt x="0" y="1"/>
                      </a:lnTo>
                      <a:lnTo>
                        <a:pt x="0" y="2"/>
                      </a:lnTo>
                      <a:lnTo>
                        <a:pt x="0" y="4"/>
                      </a:lnTo>
                      <a:lnTo>
                        <a:pt x="0" y="5"/>
                      </a:lnTo>
                      <a:lnTo>
                        <a:pt x="0" y="6"/>
                      </a:lnTo>
                      <a:lnTo>
                        <a:pt x="0" y="8"/>
                      </a:lnTo>
                      <a:lnTo>
                        <a:pt x="0" y="9"/>
                      </a:lnTo>
                      <a:lnTo>
                        <a:pt x="0" y="10"/>
                      </a:lnTo>
                      <a:lnTo>
                        <a:pt x="0" y="12"/>
                      </a:lnTo>
                      <a:lnTo>
                        <a:pt x="2" y="13"/>
                      </a:lnTo>
                      <a:lnTo>
                        <a:pt x="2" y="14"/>
                      </a:lnTo>
                      <a:lnTo>
                        <a:pt x="3" y="14"/>
                      </a:lnTo>
                      <a:lnTo>
                        <a:pt x="3" y="16"/>
                      </a:lnTo>
                      <a:lnTo>
                        <a:pt x="5" y="16"/>
                      </a:lnTo>
                      <a:lnTo>
                        <a:pt x="6" y="16"/>
                      </a:lnTo>
                      <a:lnTo>
                        <a:pt x="8" y="17"/>
                      </a:lnTo>
                      <a:lnTo>
                        <a:pt x="9" y="19"/>
                      </a:lnTo>
                      <a:lnTo>
                        <a:pt x="9" y="17"/>
                      </a:lnTo>
                      <a:lnTo>
                        <a:pt x="11" y="17"/>
                      </a:lnTo>
                      <a:lnTo>
                        <a:pt x="11" y="16"/>
                      </a:lnTo>
                      <a:lnTo>
                        <a:pt x="12" y="14"/>
                      </a:lnTo>
                      <a:lnTo>
                        <a:pt x="14" y="13"/>
                      </a:lnTo>
                      <a:lnTo>
                        <a:pt x="15" y="12"/>
                      </a:lnTo>
                      <a:close/>
                    </a:path>
                  </a:pathLst>
                </a:custGeom>
                <a:solidFill>
                  <a:srgbClr val="FFBF8F"/>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38" name="Freeform 330">
                  <a:extLst>
                    <a:ext uri="{FF2B5EF4-FFF2-40B4-BE49-F238E27FC236}">
                      <a16:creationId xmlns:a16="http://schemas.microsoft.com/office/drawing/2014/main" id="{30348850-3566-4342-B763-6CE4F6D9FF14}"/>
                    </a:ext>
                  </a:extLst>
                </p:cNvPr>
                <p:cNvSpPr>
                  <a:spLocks/>
                </p:cNvSpPr>
                <p:nvPr/>
              </p:nvSpPr>
              <p:spPr bwMode="auto">
                <a:xfrm>
                  <a:off x="1377" y="2940"/>
                  <a:ext cx="1" cy="4"/>
                </a:xfrm>
                <a:custGeom>
                  <a:avLst/>
                  <a:gdLst>
                    <a:gd name="T0" fmla="*/ 0 w 1"/>
                    <a:gd name="T1" fmla="*/ 0 h 4"/>
                    <a:gd name="T2" fmla="*/ 0 w 1"/>
                    <a:gd name="T3" fmla="*/ 0 h 4"/>
                    <a:gd name="T4" fmla="*/ 0 w 1"/>
                    <a:gd name="T5" fmla="*/ 0 h 4"/>
                    <a:gd name="T6" fmla="*/ 0 w 1"/>
                    <a:gd name="T7" fmla="*/ 1 h 4"/>
                    <a:gd name="T8" fmla="*/ 0 w 1"/>
                    <a:gd name="T9" fmla="*/ 1 h 4"/>
                    <a:gd name="T10" fmla="*/ 0 w 1"/>
                    <a:gd name="T11" fmla="*/ 1 h 4"/>
                    <a:gd name="T12" fmla="*/ 0 w 1"/>
                    <a:gd name="T13" fmla="*/ 3 h 4"/>
                    <a:gd name="T14" fmla="*/ 1 w 1"/>
                    <a:gd name="T15" fmla="*/ 3 h 4"/>
                    <a:gd name="T16" fmla="*/ 1 w 1"/>
                    <a:gd name="T17" fmla="*/ 4 h 4"/>
                    <a:gd name="T18" fmla="*/ 0 w 1"/>
                    <a:gd name="T19" fmla="*/ 3 h 4"/>
                    <a:gd name="T20" fmla="*/ 0 w 1"/>
                    <a:gd name="T21" fmla="*/ 3 h 4"/>
                    <a:gd name="T22" fmla="*/ 0 w 1"/>
                    <a:gd name="T23" fmla="*/ 1 h 4"/>
                    <a:gd name="T24" fmla="*/ 0 w 1"/>
                    <a:gd name="T25" fmla="*/ 1 h 4"/>
                    <a:gd name="T26" fmla="*/ 0 w 1"/>
                    <a:gd name="T27" fmla="*/ 0 h 4"/>
                    <a:gd name="T28" fmla="*/ 0 w 1"/>
                    <a:gd name="T29" fmla="*/ 0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 h="4">
                      <a:moveTo>
                        <a:pt x="0" y="0"/>
                      </a:moveTo>
                      <a:lnTo>
                        <a:pt x="0" y="0"/>
                      </a:lnTo>
                      <a:lnTo>
                        <a:pt x="0" y="1"/>
                      </a:lnTo>
                      <a:lnTo>
                        <a:pt x="0" y="3"/>
                      </a:lnTo>
                      <a:lnTo>
                        <a:pt x="1" y="3"/>
                      </a:lnTo>
                      <a:lnTo>
                        <a:pt x="1" y="4"/>
                      </a:lnTo>
                      <a:lnTo>
                        <a:pt x="0" y="3"/>
                      </a:lnTo>
                      <a:lnTo>
                        <a:pt x="0" y="1"/>
                      </a:lnTo>
                      <a:lnTo>
                        <a:pt x="0"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39" name="Freeform 331">
                  <a:extLst>
                    <a:ext uri="{FF2B5EF4-FFF2-40B4-BE49-F238E27FC236}">
                      <a16:creationId xmlns:a16="http://schemas.microsoft.com/office/drawing/2014/main" id="{D1752131-0E0C-4E95-9D2B-31D1F65FCDD2}"/>
                    </a:ext>
                  </a:extLst>
                </p:cNvPr>
                <p:cNvSpPr>
                  <a:spLocks/>
                </p:cNvSpPr>
                <p:nvPr/>
              </p:nvSpPr>
              <p:spPr bwMode="auto">
                <a:xfrm>
                  <a:off x="1377" y="2933"/>
                  <a:ext cx="1" cy="6"/>
                </a:xfrm>
                <a:custGeom>
                  <a:avLst/>
                  <a:gdLst>
                    <a:gd name="T0" fmla="*/ 0 w 1"/>
                    <a:gd name="T1" fmla="*/ 0 h 6"/>
                    <a:gd name="T2" fmla="*/ 0 w 1"/>
                    <a:gd name="T3" fmla="*/ 0 h 6"/>
                    <a:gd name="T4" fmla="*/ 0 w 1"/>
                    <a:gd name="T5" fmla="*/ 0 h 6"/>
                    <a:gd name="T6" fmla="*/ 0 w 1"/>
                    <a:gd name="T7" fmla="*/ 2 h 6"/>
                    <a:gd name="T8" fmla="*/ 0 w 1"/>
                    <a:gd name="T9" fmla="*/ 2 h 6"/>
                    <a:gd name="T10" fmla="*/ 0 w 1"/>
                    <a:gd name="T11" fmla="*/ 3 h 6"/>
                    <a:gd name="T12" fmla="*/ 0 w 1"/>
                    <a:gd name="T13" fmla="*/ 3 h 6"/>
                    <a:gd name="T14" fmla="*/ 0 w 1"/>
                    <a:gd name="T15" fmla="*/ 4 h 6"/>
                    <a:gd name="T16" fmla="*/ 0 w 1"/>
                    <a:gd name="T17" fmla="*/ 4 h 6"/>
                    <a:gd name="T18" fmla="*/ 0 w 1"/>
                    <a:gd name="T19" fmla="*/ 6 h 6"/>
                    <a:gd name="T20" fmla="*/ 0 w 1"/>
                    <a:gd name="T21" fmla="*/ 6 h 6"/>
                    <a:gd name="T22" fmla="*/ 0 w 1"/>
                    <a:gd name="T23" fmla="*/ 6 h 6"/>
                    <a:gd name="T24" fmla="*/ 0 w 1"/>
                    <a:gd name="T25" fmla="*/ 4 h 6"/>
                    <a:gd name="T26" fmla="*/ 0 w 1"/>
                    <a:gd name="T27" fmla="*/ 4 h 6"/>
                    <a:gd name="T28" fmla="*/ 0 w 1"/>
                    <a:gd name="T29" fmla="*/ 3 h 6"/>
                    <a:gd name="T30" fmla="*/ 0 w 1"/>
                    <a:gd name="T31" fmla="*/ 3 h 6"/>
                    <a:gd name="T32" fmla="*/ 0 w 1"/>
                    <a:gd name="T33" fmla="*/ 2 h 6"/>
                    <a:gd name="T34" fmla="*/ 0 w 1"/>
                    <a:gd name="T35" fmla="*/ 2 h 6"/>
                    <a:gd name="T36" fmla="*/ 0 w 1"/>
                    <a:gd name="T37" fmla="*/ 0 h 6"/>
                    <a:gd name="T38" fmla="*/ 0 w 1"/>
                    <a:gd name="T39" fmla="*/ 0 h 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 h="6">
                      <a:moveTo>
                        <a:pt x="0" y="0"/>
                      </a:moveTo>
                      <a:lnTo>
                        <a:pt x="0" y="0"/>
                      </a:lnTo>
                      <a:lnTo>
                        <a:pt x="0" y="2"/>
                      </a:lnTo>
                      <a:lnTo>
                        <a:pt x="0" y="3"/>
                      </a:lnTo>
                      <a:lnTo>
                        <a:pt x="0" y="4"/>
                      </a:lnTo>
                      <a:lnTo>
                        <a:pt x="0" y="6"/>
                      </a:lnTo>
                      <a:lnTo>
                        <a:pt x="0" y="4"/>
                      </a:lnTo>
                      <a:lnTo>
                        <a:pt x="0" y="3"/>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40" name="Freeform 332">
                  <a:extLst>
                    <a:ext uri="{FF2B5EF4-FFF2-40B4-BE49-F238E27FC236}">
                      <a16:creationId xmlns:a16="http://schemas.microsoft.com/office/drawing/2014/main" id="{AF84F027-2582-4179-9D72-E524243DE6D6}"/>
                    </a:ext>
                  </a:extLst>
                </p:cNvPr>
                <p:cNvSpPr>
                  <a:spLocks/>
                </p:cNvSpPr>
                <p:nvPr/>
              </p:nvSpPr>
              <p:spPr bwMode="auto">
                <a:xfrm>
                  <a:off x="1371" y="2932"/>
                  <a:ext cx="6" cy="1"/>
                </a:xfrm>
                <a:custGeom>
                  <a:avLst/>
                  <a:gdLst>
                    <a:gd name="T0" fmla="*/ 0 w 6"/>
                    <a:gd name="T1" fmla="*/ 0 h 1"/>
                    <a:gd name="T2" fmla="*/ 0 w 6"/>
                    <a:gd name="T3" fmla="*/ 0 h 1"/>
                    <a:gd name="T4" fmla="*/ 0 w 6"/>
                    <a:gd name="T5" fmla="*/ 0 h 1"/>
                    <a:gd name="T6" fmla="*/ 1 w 6"/>
                    <a:gd name="T7" fmla="*/ 0 h 1"/>
                    <a:gd name="T8" fmla="*/ 1 w 6"/>
                    <a:gd name="T9" fmla="*/ 0 h 1"/>
                    <a:gd name="T10" fmla="*/ 3 w 6"/>
                    <a:gd name="T11" fmla="*/ 0 h 1"/>
                    <a:gd name="T12" fmla="*/ 3 w 6"/>
                    <a:gd name="T13" fmla="*/ 0 h 1"/>
                    <a:gd name="T14" fmla="*/ 4 w 6"/>
                    <a:gd name="T15" fmla="*/ 0 h 1"/>
                    <a:gd name="T16" fmla="*/ 4 w 6"/>
                    <a:gd name="T17" fmla="*/ 0 h 1"/>
                    <a:gd name="T18" fmla="*/ 4 w 6"/>
                    <a:gd name="T19" fmla="*/ 0 h 1"/>
                    <a:gd name="T20" fmla="*/ 6 w 6"/>
                    <a:gd name="T21" fmla="*/ 0 h 1"/>
                    <a:gd name="T22" fmla="*/ 6 w 6"/>
                    <a:gd name="T23" fmla="*/ 1 h 1"/>
                    <a:gd name="T24" fmla="*/ 4 w 6"/>
                    <a:gd name="T25" fmla="*/ 1 h 1"/>
                    <a:gd name="T26" fmla="*/ 4 w 6"/>
                    <a:gd name="T27" fmla="*/ 0 h 1"/>
                    <a:gd name="T28" fmla="*/ 4 w 6"/>
                    <a:gd name="T29" fmla="*/ 0 h 1"/>
                    <a:gd name="T30" fmla="*/ 3 w 6"/>
                    <a:gd name="T31" fmla="*/ 0 h 1"/>
                    <a:gd name="T32" fmla="*/ 3 w 6"/>
                    <a:gd name="T33" fmla="*/ 0 h 1"/>
                    <a:gd name="T34" fmla="*/ 1 w 6"/>
                    <a:gd name="T35" fmla="*/ 0 h 1"/>
                    <a:gd name="T36" fmla="*/ 1 w 6"/>
                    <a:gd name="T37" fmla="*/ 0 h 1"/>
                    <a:gd name="T38" fmla="*/ 0 w 6"/>
                    <a:gd name="T39" fmla="*/ 0 h 1"/>
                    <a:gd name="T40" fmla="*/ 0 w 6"/>
                    <a:gd name="T41" fmla="*/ 0 h 1"/>
                    <a:gd name="T42" fmla="*/ 0 w 6"/>
                    <a:gd name="T43" fmla="*/ 0 h 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 h="1">
                      <a:moveTo>
                        <a:pt x="0" y="0"/>
                      </a:moveTo>
                      <a:lnTo>
                        <a:pt x="0" y="0"/>
                      </a:lnTo>
                      <a:lnTo>
                        <a:pt x="1" y="0"/>
                      </a:lnTo>
                      <a:lnTo>
                        <a:pt x="3" y="0"/>
                      </a:lnTo>
                      <a:lnTo>
                        <a:pt x="4" y="0"/>
                      </a:lnTo>
                      <a:lnTo>
                        <a:pt x="6" y="0"/>
                      </a:lnTo>
                      <a:lnTo>
                        <a:pt x="6" y="1"/>
                      </a:lnTo>
                      <a:lnTo>
                        <a:pt x="4" y="1"/>
                      </a:lnTo>
                      <a:lnTo>
                        <a:pt x="4" y="0"/>
                      </a:lnTo>
                      <a:lnTo>
                        <a:pt x="3" y="0"/>
                      </a:lnTo>
                      <a:lnTo>
                        <a:pt x="1" y="0"/>
                      </a:lnTo>
                      <a:lnTo>
                        <a:pt x="0"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41" name="Freeform 333">
                  <a:extLst>
                    <a:ext uri="{FF2B5EF4-FFF2-40B4-BE49-F238E27FC236}">
                      <a16:creationId xmlns:a16="http://schemas.microsoft.com/office/drawing/2014/main" id="{75518C78-5EFA-45B0-A4AD-585F75555E4C}"/>
                    </a:ext>
                  </a:extLst>
                </p:cNvPr>
                <p:cNvSpPr>
                  <a:spLocks/>
                </p:cNvSpPr>
                <p:nvPr/>
              </p:nvSpPr>
              <p:spPr bwMode="auto">
                <a:xfrm>
                  <a:off x="1371" y="2933"/>
                  <a:ext cx="1" cy="2"/>
                </a:xfrm>
                <a:custGeom>
                  <a:avLst/>
                  <a:gdLst>
                    <a:gd name="T0" fmla="*/ 1 w 1"/>
                    <a:gd name="T1" fmla="*/ 2 h 2"/>
                    <a:gd name="T2" fmla="*/ 1 w 1"/>
                    <a:gd name="T3" fmla="*/ 2 h 2"/>
                    <a:gd name="T4" fmla="*/ 0 w 1"/>
                    <a:gd name="T5" fmla="*/ 0 h 2"/>
                    <a:gd name="T6" fmla="*/ 1 w 1"/>
                    <a:gd name="T7" fmla="*/ 2 h 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2">
                      <a:moveTo>
                        <a:pt x="1" y="2"/>
                      </a:moveTo>
                      <a:lnTo>
                        <a:pt x="1" y="2"/>
                      </a:lnTo>
                      <a:lnTo>
                        <a:pt x="0" y="0"/>
                      </a:lnTo>
                      <a:lnTo>
                        <a:pt x="1" y="2"/>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42" name="Freeform 334">
                  <a:extLst>
                    <a:ext uri="{FF2B5EF4-FFF2-40B4-BE49-F238E27FC236}">
                      <a16:creationId xmlns:a16="http://schemas.microsoft.com/office/drawing/2014/main" id="{30D1555D-058A-43F1-81EE-744D614DEE11}"/>
                    </a:ext>
                  </a:extLst>
                </p:cNvPr>
                <p:cNvSpPr>
                  <a:spLocks/>
                </p:cNvSpPr>
                <p:nvPr/>
              </p:nvSpPr>
              <p:spPr bwMode="auto">
                <a:xfrm>
                  <a:off x="1369" y="2936"/>
                  <a:ext cx="3" cy="1"/>
                </a:xfrm>
                <a:custGeom>
                  <a:avLst/>
                  <a:gdLst>
                    <a:gd name="T0" fmla="*/ 0 w 3"/>
                    <a:gd name="T1" fmla="*/ 0 h 1"/>
                    <a:gd name="T2" fmla="*/ 0 w 3"/>
                    <a:gd name="T3" fmla="*/ 0 h 1"/>
                    <a:gd name="T4" fmla="*/ 0 w 3"/>
                    <a:gd name="T5" fmla="*/ 0 h 1"/>
                    <a:gd name="T6" fmla="*/ 0 w 3"/>
                    <a:gd name="T7" fmla="*/ 0 h 1"/>
                    <a:gd name="T8" fmla="*/ 2 w 3"/>
                    <a:gd name="T9" fmla="*/ 0 h 1"/>
                    <a:gd name="T10" fmla="*/ 2 w 3"/>
                    <a:gd name="T11" fmla="*/ 0 h 1"/>
                    <a:gd name="T12" fmla="*/ 3 w 3"/>
                    <a:gd name="T13" fmla="*/ 0 h 1"/>
                    <a:gd name="T14" fmla="*/ 2 w 3"/>
                    <a:gd name="T15" fmla="*/ 0 h 1"/>
                    <a:gd name="T16" fmla="*/ 2 w 3"/>
                    <a:gd name="T17" fmla="*/ 0 h 1"/>
                    <a:gd name="T18" fmla="*/ 0 w 3"/>
                    <a:gd name="T19" fmla="*/ 0 h 1"/>
                    <a:gd name="T20" fmla="*/ 0 w 3"/>
                    <a:gd name="T21" fmla="*/ 0 h 1"/>
                    <a:gd name="T22" fmla="*/ 0 w 3"/>
                    <a:gd name="T23" fmla="*/ 0 h 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 h="1">
                      <a:moveTo>
                        <a:pt x="0" y="0"/>
                      </a:moveTo>
                      <a:lnTo>
                        <a:pt x="0" y="0"/>
                      </a:lnTo>
                      <a:lnTo>
                        <a:pt x="2" y="0"/>
                      </a:lnTo>
                      <a:lnTo>
                        <a:pt x="3" y="0"/>
                      </a:lnTo>
                      <a:lnTo>
                        <a:pt x="2" y="0"/>
                      </a:lnTo>
                      <a:lnTo>
                        <a:pt x="0"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43" name="Freeform 335">
                  <a:extLst>
                    <a:ext uri="{FF2B5EF4-FFF2-40B4-BE49-F238E27FC236}">
                      <a16:creationId xmlns:a16="http://schemas.microsoft.com/office/drawing/2014/main" id="{E7959724-45AA-4516-B70D-204DB9EFB6AF}"/>
                    </a:ext>
                  </a:extLst>
                </p:cNvPr>
                <p:cNvSpPr>
                  <a:spLocks/>
                </p:cNvSpPr>
                <p:nvPr/>
              </p:nvSpPr>
              <p:spPr bwMode="auto">
                <a:xfrm>
                  <a:off x="1368" y="2931"/>
                  <a:ext cx="1" cy="4"/>
                </a:xfrm>
                <a:custGeom>
                  <a:avLst/>
                  <a:gdLst>
                    <a:gd name="T0" fmla="*/ 0 w 1"/>
                    <a:gd name="T1" fmla="*/ 0 h 4"/>
                    <a:gd name="T2" fmla="*/ 0 w 1"/>
                    <a:gd name="T3" fmla="*/ 0 h 4"/>
                    <a:gd name="T4" fmla="*/ 0 w 1"/>
                    <a:gd name="T5" fmla="*/ 4 h 4"/>
                    <a:gd name="T6" fmla="*/ 0 w 1"/>
                    <a:gd name="T7" fmla="*/ 0 h 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4">
                      <a:moveTo>
                        <a:pt x="0" y="0"/>
                      </a:moveTo>
                      <a:lnTo>
                        <a:pt x="0" y="0"/>
                      </a:lnTo>
                      <a:lnTo>
                        <a:pt x="0" y="4"/>
                      </a:lnTo>
                      <a:lnTo>
                        <a:pt x="0"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44" name="Freeform 336">
                  <a:extLst>
                    <a:ext uri="{FF2B5EF4-FFF2-40B4-BE49-F238E27FC236}">
                      <a16:creationId xmlns:a16="http://schemas.microsoft.com/office/drawing/2014/main" id="{DE63064C-7A5B-4033-A328-4F02390296EE}"/>
                    </a:ext>
                  </a:extLst>
                </p:cNvPr>
                <p:cNvSpPr>
                  <a:spLocks/>
                </p:cNvSpPr>
                <p:nvPr/>
              </p:nvSpPr>
              <p:spPr bwMode="auto">
                <a:xfrm>
                  <a:off x="1365" y="2931"/>
                  <a:ext cx="1" cy="2"/>
                </a:xfrm>
                <a:custGeom>
                  <a:avLst/>
                  <a:gdLst>
                    <a:gd name="T0" fmla="*/ 0 w 1"/>
                    <a:gd name="T1" fmla="*/ 2 h 2"/>
                    <a:gd name="T2" fmla="*/ 0 w 1"/>
                    <a:gd name="T3" fmla="*/ 2 h 2"/>
                    <a:gd name="T4" fmla="*/ 0 w 1"/>
                    <a:gd name="T5" fmla="*/ 1 h 2"/>
                    <a:gd name="T6" fmla="*/ 0 w 1"/>
                    <a:gd name="T7" fmla="*/ 1 h 2"/>
                    <a:gd name="T8" fmla="*/ 0 w 1"/>
                    <a:gd name="T9" fmla="*/ 0 h 2"/>
                    <a:gd name="T10" fmla="*/ 0 w 1"/>
                    <a:gd name="T11" fmla="*/ 0 h 2"/>
                    <a:gd name="T12" fmla="*/ 1 w 1"/>
                    <a:gd name="T13" fmla="*/ 0 h 2"/>
                    <a:gd name="T14" fmla="*/ 1 w 1"/>
                    <a:gd name="T15" fmla="*/ 0 h 2"/>
                    <a:gd name="T16" fmla="*/ 1 w 1"/>
                    <a:gd name="T17" fmla="*/ 0 h 2"/>
                    <a:gd name="T18" fmla="*/ 1 w 1"/>
                    <a:gd name="T19" fmla="*/ 0 h 2"/>
                    <a:gd name="T20" fmla="*/ 0 w 1"/>
                    <a:gd name="T21" fmla="*/ 0 h 2"/>
                    <a:gd name="T22" fmla="*/ 0 w 1"/>
                    <a:gd name="T23" fmla="*/ 0 h 2"/>
                    <a:gd name="T24" fmla="*/ 0 w 1"/>
                    <a:gd name="T25" fmla="*/ 1 h 2"/>
                    <a:gd name="T26" fmla="*/ 0 w 1"/>
                    <a:gd name="T27" fmla="*/ 1 h 2"/>
                    <a:gd name="T28" fmla="*/ 0 w 1"/>
                    <a:gd name="T29" fmla="*/ 1 h 2"/>
                    <a:gd name="T30" fmla="*/ 0 w 1"/>
                    <a:gd name="T31" fmla="*/ 1 h 2"/>
                    <a:gd name="T32" fmla="*/ 0 w 1"/>
                    <a:gd name="T33" fmla="*/ 2 h 2"/>
                    <a:gd name="T34" fmla="*/ 0 w 1"/>
                    <a:gd name="T35" fmla="*/ 2 h 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 h="2">
                      <a:moveTo>
                        <a:pt x="0" y="2"/>
                      </a:moveTo>
                      <a:lnTo>
                        <a:pt x="0" y="2"/>
                      </a:lnTo>
                      <a:lnTo>
                        <a:pt x="0" y="1"/>
                      </a:lnTo>
                      <a:lnTo>
                        <a:pt x="0" y="0"/>
                      </a:lnTo>
                      <a:lnTo>
                        <a:pt x="1" y="0"/>
                      </a:lnTo>
                      <a:lnTo>
                        <a:pt x="0" y="0"/>
                      </a:lnTo>
                      <a:lnTo>
                        <a:pt x="0" y="1"/>
                      </a:lnTo>
                      <a:lnTo>
                        <a:pt x="0" y="2"/>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45" name="Freeform 337">
                  <a:extLst>
                    <a:ext uri="{FF2B5EF4-FFF2-40B4-BE49-F238E27FC236}">
                      <a16:creationId xmlns:a16="http://schemas.microsoft.com/office/drawing/2014/main" id="{1BAF3248-F676-4F0F-B1BC-9F36C2247DC2}"/>
                    </a:ext>
                  </a:extLst>
                </p:cNvPr>
                <p:cNvSpPr>
                  <a:spLocks/>
                </p:cNvSpPr>
                <p:nvPr/>
              </p:nvSpPr>
              <p:spPr bwMode="auto">
                <a:xfrm>
                  <a:off x="1363" y="2936"/>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46" name="Freeform 338">
                  <a:extLst>
                    <a:ext uri="{FF2B5EF4-FFF2-40B4-BE49-F238E27FC236}">
                      <a16:creationId xmlns:a16="http://schemas.microsoft.com/office/drawing/2014/main" id="{733202F7-4524-42A6-984C-8EEB65BD1BA2}"/>
                    </a:ext>
                  </a:extLst>
                </p:cNvPr>
                <p:cNvSpPr>
                  <a:spLocks/>
                </p:cNvSpPr>
                <p:nvPr/>
              </p:nvSpPr>
              <p:spPr bwMode="auto">
                <a:xfrm>
                  <a:off x="1363" y="2937"/>
                  <a:ext cx="1" cy="3"/>
                </a:xfrm>
                <a:custGeom>
                  <a:avLst/>
                  <a:gdLst>
                    <a:gd name="T0" fmla="*/ 0 w 1"/>
                    <a:gd name="T1" fmla="*/ 3 h 3"/>
                    <a:gd name="T2" fmla="*/ 0 w 1"/>
                    <a:gd name="T3" fmla="*/ 3 h 3"/>
                    <a:gd name="T4" fmla="*/ 0 w 1"/>
                    <a:gd name="T5" fmla="*/ 3 h 3"/>
                    <a:gd name="T6" fmla="*/ 0 w 1"/>
                    <a:gd name="T7" fmla="*/ 2 h 3"/>
                    <a:gd name="T8" fmla="*/ 0 w 1"/>
                    <a:gd name="T9" fmla="*/ 2 h 3"/>
                    <a:gd name="T10" fmla="*/ 0 w 1"/>
                    <a:gd name="T11" fmla="*/ 0 h 3"/>
                    <a:gd name="T12" fmla="*/ 0 w 1"/>
                    <a:gd name="T13" fmla="*/ 0 h 3"/>
                    <a:gd name="T14" fmla="*/ 0 w 1"/>
                    <a:gd name="T15" fmla="*/ 0 h 3"/>
                    <a:gd name="T16" fmla="*/ 0 w 1"/>
                    <a:gd name="T17" fmla="*/ 0 h 3"/>
                    <a:gd name="T18" fmla="*/ 0 w 1"/>
                    <a:gd name="T19" fmla="*/ 2 h 3"/>
                    <a:gd name="T20" fmla="*/ 0 w 1"/>
                    <a:gd name="T21" fmla="*/ 2 h 3"/>
                    <a:gd name="T22" fmla="*/ 0 w 1"/>
                    <a:gd name="T23" fmla="*/ 3 h 3"/>
                    <a:gd name="T24" fmla="*/ 0 w 1"/>
                    <a:gd name="T25" fmla="*/ 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 h="3">
                      <a:moveTo>
                        <a:pt x="0" y="3"/>
                      </a:moveTo>
                      <a:lnTo>
                        <a:pt x="0" y="3"/>
                      </a:lnTo>
                      <a:lnTo>
                        <a:pt x="0" y="2"/>
                      </a:lnTo>
                      <a:lnTo>
                        <a:pt x="0" y="0"/>
                      </a:lnTo>
                      <a:lnTo>
                        <a:pt x="0" y="2"/>
                      </a:lnTo>
                      <a:lnTo>
                        <a:pt x="0" y="3"/>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47" name="Freeform 339">
                  <a:extLst>
                    <a:ext uri="{FF2B5EF4-FFF2-40B4-BE49-F238E27FC236}">
                      <a16:creationId xmlns:a16="http://schemas.microsoft.com/office/drawing/2014/main" id="{45C6C44C-776C-4C1E-B0B2-F2F4C07FE01A}"/>
                    </a:ext>
                  </a:extLst>
                </p:cNvPr>
                <p:cNvSpPr>
                  <a:spLocks/>
                </p:cNvSpPr>
                <p:nvPr/>
              </p:nvSpPr>
              <p:spPr bwMode="auto">
                <a:xfrm>
                  <a:off x="1363" y="2941"/>
                  <a:ext cx="1" cy="3"/>
                </a:xfrm>
                <a:custGeom>
                  <a:avLst/>
                  <a:gdLst>
                    <a:gd name="T0" fmla="*/ 0 w 1"/>
                    <a:gd name="T1" fmla="*/ 3 h 3"/>
                    <a:gd name="T2" fmla="*/ 0 w 1"/>
                    <a:gd name="T3" fmla="*/ 3 h 3"/>
                    <a:gd name="T4" fmla="*/ 0 w 1"/>
                    <a:gd name="T5" fmla="*/ 2 h 3"/>
                    <a:gd name="T6" fmla="*/ 0 w 1"/>
                    <a:gd name="T7" fmla="*/ 2 h 3"/>
                    <a:gd name="T8" fmla="*/ 0 w 1"/>
                    <a:gd name="T9" fmla="*/ 0 h 3"/>
                    <a:gd name="T10" fmla="*/ 0 w 1"/>
                    <a:gd name="T11" fmla="*/ 0 h 3"/>
                    <a:gd name="T12" fmla="*/ 0 w 1"/>
                    <a:gd name="T13" fmla="*/ 0 h 3"/>
                    <a:gd name="T14" fmla="*/ 0 w 1"/>
                    <a:gd name="T15" fmla="*/ 0 h 3"/>
                    <a:gd name="T16" fmla="*/ 0 w 1"/>
                    <a:gd name="T17" fmla="*/ 0 h 3"/>
                    <a:gd name="T18" fmla="*/ 0 w 1"/>
                    <a:gd name="T19" fmla="*/ 0 h 3"/>
                    <a:gd name="T20" fmla="*/ 0 w 1"/>
                    <a:gd name="T21" fmla="*/ 0 h 3"/>
                    <a:gd name="T22" fmla="*/ 0 w 1"/>
                    <a:gd name="T23" fmla="*/ 2 h 3"/>
                    <a:gd name="T24" fmla="*/ 0 w 1"/>
                    <a:gd name="T25" fmla="*/ 2 h 3"/>
                    <a:gd name="T26" fmla="*/ 0 w 1"/>
                    <a:gd name="T27" fmla="*/ 3 h 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 h="3">
                      <a:moveTo>
                        <a:pt x="0" y="3"/>
                      </a:moveTo>
                      <a:lnTo>
                        <a:pt x="0" y="3"/>
                      </a:lnTo>
                      <a:lnTo>
                        <a:pt x="0" y="2"/>
                      </a:lnTo>
                      <a:lnTo>
                        <a:pt x="0" y="0"/>
                      </a:lnTo>
                      <a:lnTo>
                        <a:pt x="0" y="2"/>
                      </a:lnTo>
                      <a:lnTo>
                        <a:pt x="0" y="3"/>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48" name="Freeform 340">
                  <a:extLst>
                    <a:ext uri="{FF2B5EF4-FFF2-40B4-BE49-F238E27FC236}">
                      <a16:creationId xmlns:a16="http://schemas.microsoft.com/office/drawing/2014/main" id="{FDADFDCF-8769-4F7A-B4EE-2941624251C7}"/>
                    </a:ext>
                  </a:extLst>
                </p:cNvPr>
                <p:cNvSpPr>
                  <a:spLocks/>
                </p:cNvSpPr>
                <p:nvPr/>
              </p:nvSpPr>
              <p:spPr bwMode="auto">
                <a:xfrm>
                  <a:off x="1365" y="2944"/>
                  <a:ext cx="7" cy="6"/>
                </a:xfrm>
                <a:custGeom>
                  <a:avLst/>
                  <a:gdLst>
                    <a:gd name="T0" fmla="*/ 7 w 7"/>
                    <a:gd name="T1" fmla="*/ 6 h 6"/>
                    <a:gd name="T2" fmla="*/ 7 w 7"/>
                    <a:gd name="T3" fmla="*/ 6 h 6"/>
                    <a:gd name="T4" fmla="*/ 7 w 7"/>
                    <a:gd name="T5" fmla="*/ 4 h 6"/>
                    <a:gd name="T6" fmla="*/ 6 w 7"/>
                    <a:gd name="T7" fmla="*/ 4 h 6"/>
                    <a:gd name="T8" fmla="*/ 6 w 7"/>
                    <a:gd name="T9" fmla="*/ 4 h 6"/>
                    <a:gd name="T10" fmla="*/ 6 w 7"/>
                    <a:gd name="T11" fmla="*/ 3 h 6"/>
                    <a:gd name="T12" fmla="*/ 4 w 7"/>
                    <a:gd name="T13" fmla="*/ 3 h 6"/>
                    <a:gd name="T14" fmla="*/ 4 w 7"/>
                    <a:gd name="T15" fmla="*/ 3 h 6"/>
                    <a:gd name="T16" fmla="*/ 3 w 7"/>
                    <a:gd name="T17" fmla="*/ 3 h 6"/>
                    <a:gd name="T18" fmla="*/ 3 w 7"/>
                    <a:gd name="T19" fmla="*/ 3 h 6"/>
                    <a:gd name="T20" fmla="*/ 1 w 7"/>
                    <a:gd name="T21" fmla="*/ 3 h 6"/>
                    <a:gd name="T22" fmla="*/ 1 w 7"/>
                    <a:gd name="T23" fmla="*/ 1 h 6"/>
                    <a:gd name="T24" fmla="*/ 1 w 7"/>
                    <a:gd name="T25" fmla="*/ 1 h 6"/>
                    <a:gd name="T26" fmla="*/ 0 w 7"/>
                    <a:gd name="T27" fmla="*/ 1 h 6"/>
                    <a:gd name="T28" fmla="*/ 0 w 7"/>
                    <a:gd name="T29" fmla="*/ 0 h 6"/>
                    <a:gd name="T30" fmla="*/ 0 w 7"/>
                    <a:gd name="T31" fmla="*/ 0 h 6"/>
                    <a:gd name="T32" fmla="*/ 0 w 7"/>
                    <a:gd name="T33" fmla="*/ 0 h 6"/>
                    <a:gd name="T34" fmla="*/ 0 w 7"/>
                    <a:gd name="T35" fmla="*/ 1 h 6"/>
                    <a:gd name="T36" fmla="*/ 1 w 7"/>
                    <a:gd name="T37" fmla="*/ 1 h 6"/>
                    <a:gd name="T38" fmla="*/ 1 w 7"/>
                    <a:gd name="T39" fmla="*/ 1 h 6"/>
                    <a:gd name="T40" fmla="*/ 3 w 7"/>
                    <a:gd name="T41" fmla="*/ 3 h 6"/>
                    <a:gd name="T42" fmla="*/ 3 w 7"/>
                    <a:gd name="T43" fmla="*/ 3 h 6"/>
                    <a:gd name="T44" fmla="*/ 4 w 7"/>
                    <a:gd name="T45" fmla="*/ 3 h 6"/>
                    <a:gd name="T46" fmla="*/ 4 w 7"/>
                    <a:gd name="T47" fmla="*/ 3 h 6"/>
                    <a:gd name="T48" fmla="*/ 4 w 7"/>
                    <a:gd name="T49" fmla="*/ 3 h 6"/>
                    <a:gd name="T50" fmla="*/ 6 w 7"/>
                    <a:gd name="T51" fmla="*/ 3 h 6"/>
                    <a:gd name="T52" fmla="*/ 6 w 7"/>
                    <a:gd name="T53" fmla="*/ 3 h 6"/>
                    <a:gd name="T54" fmla="*/ 6 w 7"/>
                    <a:gd name="T55" fmla="*/ 4 h 6"/>
                    <a:gd name="T56" fmla="*/ 7 w 7"/>
                    <a:gd name="T57" fmla="*/ 4 h 6"/>
                    <a:gd name="T58" fmla="*/ 7 w 7"/>
                    <a:gd name="T59" fmla="*/ 6 h 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7" h="6">
                      <a:moveTo>
                        <a:pt x="7" y="6"/>
                      </a:moveTo>
                      <a:lnTo>
                        <a:pt x="7" y="6"/>
                      </a:lnTo>
                      <a:lnTo>
                        <a:pt x="7" y="4"/>
                      </a:lnTo>
                      <a:lnTo>
                        <a:pt x="6" y="4"/>
                      </a:lnTo>
                      <a:lnTo>
                        <a:pt x="6" y="3"/>
                      </a:lnTo>
                      <a:lnTo>
                        <a:pt x="4" y="3"/>
                      </a:lnTo>
                      <a:lnTo>
                        <a:pt x="3" y="3"/>
                      </a:lnTo>
                      <a:lnTo>
                        <a:pt x="1" y="3"/>
                      </a:lnTo>
                      <a:lnTo>
                        <a:pt x="1" y="1"/>
                      </a:lnTo>
                      <a:lnTo>
                        <a:pt x="0" y="1"/>
                      </a:lnTo>
                      <a:lnTo>
                        <a:pt x="0" y="0"/>
                      </a:lnTo>
                      <a:lnTo>
                        <a:pt x="0" y="1"/>
                      </a:lnTo>
                      <a:lnTo>
                        <a:pt x="1" y="1"/>
                      </a:lnTo>
                      <a:lnTo>
                        <a:pt x="3" y="3"/>
                      </a:lnTo>
                      <a:lnTo>
                        <a:pt x="4" y="3"/>
                      </a:lnTo>
                      <a:lnTo>
                        <a:pt x="6" y="3"/>
                      </a:lnTo>
                      <a:lnTo>
                        <a:pt x="6" y="4"/>
                      </a:lnTo>
                      <a:lnTo>
                        <a:pt x="7" y="4"/>
                      </a:lnTo>
                      <a:lnTo>
                        <a:pt x="7" y="6"/>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49" name="Freeform 341">
                  <a:extLst>
                    <a:ext uri="{FF2B5EF4-FFF2-40B4-BE49-F238E27FC236}">
                      <a16:creationId xmlns:a16="http://schemas.microsoft.com/office/drawing/2014/main" id="{88FCBF3E-F681-4A1F-9F19-0221C2C51E6C}"/>
                    </a:ext>
                  </a:extLst>
                </p:cNvPr>
                <p:cNvSpPr>
                  <a:spLocks/>
                </p:cNvSpPr>
                <p:nvPr/>
              </p:nvSpPr>
              <p:spPr bwMode="auto">
                <a:xfrm>
                  <a:off x="1374" y="2944"/>
                  <a:ext cx="4" cy="6"/>
                </a:xfrm>
                <a:custGeom>
                  <a:avLst/>
                  <a:gdLst>
                    <a:gd name="T0" fmla="*/ 4 w 4"/>
                    <a:gd name="T1" fmla="*/ 0 h 6"/>
                    <a:gd name="T2" fmla="*/ 4 w 4"/>
                    <a:gd name="T3" fmla="*/ 0 h 6"/>
                    <a:gd name="T4" fmla="*/ 3 w 4"/>
                    <a:gd name="T5" fmla="*/ 0 h 6"/>
                    <a:gd name="T6" fmla="*/ 3 w 4"/>
                    <a:gd name="T7" fmla="*/ 1 h 6"/>
                    <a:gd name="T8" fmla="*/ 1 w 4"/>
                    <a:gd name="T9" fmla="*/ 1 h 6"/>
                    <a:gd name="T10" fmla="*/ 1 w 4"/>
                    <a:gd name="T11" fmla="*/ 3 h 6"/>
                    <a:gd name="T12" fmla="*/ 0 w 4"/>
                    <a:gd name="T13" fmla="*/ 3 h 6"/>
                    <a:gd name="T14" fmla="*/ 0 w 4"/>
                    <a:gd name="T15" fmla="*/ 4 h 6"/>
                    <a:gd name="T16" fmla="*/ 0 w 4"/>
                    <a:gd name="T17" fmla="*/ 4 h 6"/>
                    <a:gd name="T18" fmla="*/ 0 w 4"/>
                    <a:gd name="T19" fmla="*/ 4 h 6"/>
                    <a:gd name="T20" fmla="*/ 0 w 4"/>
                    <a:gd name="T21" fmla="*/ 6 h 6"/>
                    <a:gd name="T22" fmla="*/ 0 w 4"/>
                    <a:gd name="T23" fmla="*/ 4 h 6"/>
                    <a:gd name="T24" fmla="*/ 0 w 4"/>
                    <a:gd name="T25" fmla="*/ 4 h 6"/>
                    <a:gd name="T26" fmla="*/ 0 w 4"/>
                    <a:gd name="T27" fmla="*/ 4 h 6"/>
                    <a:gd name="T28" fmla="*/ 0 w 4"/>
                    <a:gd name="T29" fmla="*/ 4 h 6"/>
                    <a:gd name="T30" fmla="*/ 0 w 4"/>
                    <a:gd name="T31" fmla="*/ 3 h 6"/>
                    <a:gd name="T32" fmla="*/ 0 w 4"/>
                    <a:gd name="T33" fmla="*/ 3 h 6"/>
                    <a:gd name="T34" fmla="*/ 1 w 4"/>
                    <a:gd name="T35" fmla="*/ 3 h 6"/>
                    <a:gd name="T36" fmla="*/ 1 w 4"/>
                    <a:gd name="T37" fmla="*/ 1 h 6"/>
                    <a:gd name="T38" fmla="*/ 1 w 4"/>
                    <a:gd name="T39" fmla="*/ 1 h 6"/>
                    <a:gd name="T40" fmla="*/ 1 w 4"/>
                    <a:gd name="T41" fmla="*/ 1 h 6"/>
                    <a:gd name="T42" fmla="*/ 3 w 4"/>
                    <a:gd name="T43" fmla="*/ 1 h 6"/>
                    <a:gd name="T44" fmla="*/ 3 w 4"/>
                    <a:gd name="T45" fmla="*/ 0 h 6"/>
                    <a:gd name="T46" fmla="*/ 3 w 4"/>
                    <a:gd name="T47" fmla="*/ 0 h 6"/>
                    <a:gd name="T48" fmla="*/ 3 w 4"/>
                    <a:gd name="T49" fmla="*/ 0 h 6"/>
                    <a:gd name="T50" fmla="*/ 4 w 4"/>
                    <a:gd name="T51" fmla="*/ 0 h 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4" h="6">
                      <a:moveTo>
                        <a:pt x="4" y="0"/>
                      </a:moveTo>
                      <a:lnTo>
                        <a:pt x="4" y="0"/>
                      </a:lnTo>
                      <a:lnTo>
                        <a:pt x="3" y="0"/>
                      </a:lnTo>
                      <a:lnTo>
                        <a:pt x="3" y="1"/>
                      </a:lnTo>
                      <a:lnTo>
                        <a:pt x="1" y="1"/>
                      </a:lnTo>
                      <a:lnTo>
                        <a:pt x="1" y="3"/>
                      </a:lnTo>
                      <a:lnTo>
                        <a:pt x="0" y="3"/>
                      </a:lnTo>
                      <a:lnTo>
                        <a:pt x="0" y="4"/>
                      </a:lnTo>
                      <a:lnTo>
                        <a:pt x="0" y="6"/>
                      </a:lnTo>
                      <a:lnTo>
                        <a:pt x="0" y="4"/>
                      </a:lnTo>
                      <a:lnTo>
                        <a:pt x="0" y="3"/>
                      </a:lnTo>
                      <a:lnTo>
                        <a:pt x="1" y="3"/>
                      </a:lnTo>
                      <a:lnTo>
                        <a:pt x="1" y="1"/>
                      </a:lnTo>
                      <a:lnTo>
                        <a:pt x="3" y="1"/>
                      </a:lnTo>
                      <a:lnTo>
                        <a:pt x="3" y="0"/>
                      </a:lnTo>
                      <a:lnTo>
                        <a:pt x="4"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50" name="Freeform 342">
                  <a:extLst>
                    <a:ext uri="{FF2B5EF4-FFF2-40B4-BE49-F238E27FC236}">
                      <a16:creationId xmlns:a16="http://schemas.microsoft.com/office/drawing/2014/main" id="{3F40C404-A938-491D-8A08-96B5D2E7A873}"/>
                    </a:ext>
                  </a:extLst>
                </p:cNvPr>
                <p:cNvSpPr>
                  <a:spLocks/>
                </p:cNvSpPr>
                <p:nvPr/>
              </p:nvSpPr>
              <p:spPr bwMode="auto">
                <a:xfrm>
                  <a:off x="1375" y="3020"/>
                  <a:ext cx="56" cy="33"/>
                </a:xfrm>
                <a:custGeom>
                  <a:avLst/>
                  <a:gdLst>
                    <a:gd name="T0" fmla="*/ 2 w 56"/>
                    <a:gd name="T1" fmla="*/ 7 h 33"/>
                    <a:gd name="T2" fmla="*/ 5 w 56"/>
                    <a:gd name="T3" fmla="*/ 7 h 33"/>
                    <a:gd name="T4" fmla="*/ 8 w 56"/>
                    <a:gd name="T5" fmla="*/ 7 h 33"/>
                    <a:gd name="T6" fmla="*/ 11 w 56"/>
                    <a:gd name="T7" fmla="*/ 7 h 33"/>
                    <a:gd name="T8" fmla="*/ 14 w 56"/>
                    <a:gd name="T9" fmla="*/ 8 h 33"/>
                    <a:gd name="T10" fmla="*/ 17 w 56"/>
                    <a:gd name="T11" fmla="*/ 11 h 33"/>
                    <a:gd name="T12" fmla="*/ 20 w 56"/>
                    <a:gd name="T13" fmla="*/ 13 h 33"/>
                    <a:gd name="T14" fmla="*/ 22 w 56"/>
                    <a:gd name="T15" fmla="*/ 14 h 33"/>
                    <a:gd name="T16" fmla="*/ 26 w 56"/>
                    <a:gd name="T17" fmla="*/ 10 h 33"/>
                    <a:gd name="T18" fmla="*/ 29 w 56"/>
                    <a:gd name="T19" fmla="*/ 6 h 33"/>
                    <a:gd name="T20" fmla="*/ 32 w 56"/>
                    <a:gd name="T21" fmla="*/ 3 h 33"/>
                    <a:gd name="T22" fmla="*/ 35 w 56"/>
                    <a:gd name="T23" fmla="*/ 0 h 33"/>
                    <a:gd name="T24" fmla="*/ 34 w 56"/>
                    <a:gd name="T25" fmla="*/ 2 h 33"/>
                    <a:gd name="T26" fmla="*/ 32 w 56"/>
                    <a:gd name="T27" fmla="*/ 4 h 33"/>
                    <a:gd name="T28" fmla="*/ 32 w 56"/>
                    <a:gd name="T29" fmla="*/ 7 h 33"/>
                    <a:gd name="T30" fmla="*/ 31 w 56"/>
                    <a:gd name="T31" fmla="*/ 10 h 33"/>
                    <a:gd name="T32" fmla="*/ 29 w 56"/>
                    <a:gd name="T33" fmla="*/ 13 h 33"/>
                    <a:gd name="T34" fmla="*/ 28 w 56"/>
                    <a:gd name="T35" fmla="*/ 15 h 33"/>
                    <a:gd name="T36" fmla="*/ 29 w 56"/>
                    <a:gd name="T37" fmla="*/ 18 h 33"/>
                    <a:gd name="T38" fmla="*/ 32 w 56"/>
                    <a:gd name="T39" fmla="*/ 18 h 33"/>
                    <a:gd name="T40" fmla="*/ 37 w 56"/>
                    <a:gd name="T41" fmla="*/ 19 h 33"/>
                    <a:gd name="T42" fmla="*/ 41 w 56"/>
                    <a:gd name="T43" fmla="*/ 21 h 33"/>
                    <a:gd name="T44" fmla="*/ 44 w 56"/>
                    <a:gd name="T45" fmla="*/ 22 h 33"/>
                    <a:gd name="T46" fmla="*/ 47 w 56"/>
                    <a:gd name="T47" fmla="*/ 23 h 33"/>
                    <a:gd name="T48" fmla="*/ 52 w 56"/>
                    <a:gd name="T49" fmla="*/ 26 h 33"/>
                    <a:gd name="T50" fmla="*/ 55 w 56"/>
                    <a:gd name="T51" fmla="*/ 29 h 33"/>
                    <a:gd name="T52" fmla="*/ 56 w 56"/>
                    <a:gd name="T53" fmla="*/ 30 h 33"/>
                    <a:gd name="T54" fmla="*/ 56 w 56"/>
                    <a:gd name="T55" fmla="*/ 33 h 33"/>
                    <a:gd name="T56" fmla="*/ 52 w 56"/>
                    <a:gd name="T57" fmla="*/ 29 h 33"/>
                    <a:gd name="T58" fmla="*/ 47 w 56"/>
                    <a:gd name="T59" fmla="*/ 25 h 33"/>
                    <a:gd name="T60" fmla="*/ 43 w 56"/>
                    <a:gd name="T61" fmla="*/ 23 h 33"/>
                    <a:gd name="T62" fmla="*/ 38 w 56"/>
                    <a:gd name="T63" fmla="*/ 22 h 33"/>
                    <a:gd name="T64" fmla="*/ 34 w 56"/>
                    <a:gd name="T65" fmla="*/ 21 h 33"/>
                    <a:gd name="T66" fmla="*/ 29 w 56"/>
                    <a:gd name="T67" fmla="*/ 19 h 33"/>
                    <a:gd name="T68" fmla="*/ 25 w 56"/>
                    <a:gd name="T69" fmla="*/ 18 h 33"/>
                    <a:gd name="T70" fmla="*/ 22 w 56"/>
                    <a:gd name="T71" fmla="*/ 17 h 33"/>
                    <a:gd name="T72" fmla="*/ 19 w 56"/>
                    <a:gd name="T73" fmla="*/ 18 h 33"/>
                    <a:gd name="T74" fmla="*/ 17 w 56"/>
                    <a:gd name="T75" fmla="*/ 21 h 33"/>
                    <a:gd name="T76" fmla="*/ 14 w 56"/>
                    <a:gd name="T77" fmla="*/ 22 h 33"/>
                    <a:gd name="T78" fmla="*/ 16 w 56"/>
                    <a:gd name="T79" fmla="*/ 21 h 33"/>
                    <a:gd name="T80" fmla="*/ 16 w 56"/>
                    <a:gd name="T81" fmla="*/ 18 h 33"/>
                    <a:gd name="T82" fmla="*/ 14 w 56"/>
                    <a:gd name="T83" fmla="*/ 17 h 33"/>
                    <a:gd name="T84" fmla="*/ 11 w 56"/>
                    <a:gd name="T85" fmla="*/ 18 h 33"/>
                    <a:gd name="T86" fmla="*/ 10 w 56"/>
                    <a:gd name="T87" fmla="*/ 19 h 33"/>
                    <a:gd name="T88" fmla="*/ 8 w 56"/>
                    <a:gd name="T89" fmla="*/ 21 h 33"/>
                    <a:gd name="T90" fmla="*/ 10 w 56"/>
                    <a:gd name="T91" fmla="*/ 18 h 33"/>
                    <a:gd name="T92" fmla="*/ 11 w 56"/>
                    <a:gd name="T93" fmla="*/ 15 h 33"/>
                    <a:gd name="T94" fmla="*/ 11 w 56"/>
                    <a:gd name="T95" fmla="*/ 13 h 33"/>
                    <a:gd name="T96" fmla="*/ 10 w 56"/>
                    <a:gd name="T97" fmla="*/ 11 h 33"/>
                    <a:gd name="T98" fmla="*/ 5 w 56"/>
                    <a:gd name="T99" fmla="*/ 10 h 33"/>
                    <a:gd name="T100" fmla="*/ 2 w 56"/>
                    <a:gd name="T101" fmla="*/ 10 h 3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6" h="33">
                      <a:moveTo>
                        <a:pt x="0" y="7"/>
                      </a:moveTo>
                      <a:lnTo>
                        <a:pt x="0" y="7"/>
                      </a:lnTo>
                      <a:lnTo>
                        <a:pt x="2" y="7"/>
                      </a:lnTo>
                      <a:lnTo>
                        <a:pt x="3" y="7"/>
                      </a:lnTo>
                      <a:lnTo>
                        <a:pt x="5" y="7"/>
                      </a:lnTo>
                      <a:lnTo>
                        <a:pt x="6" y="7"/>
                      </a:lnTo>
                      <a:lnTo>
                        <a:pt x="8" y="7"/>
                      </a:lnTo>
                      <a:lnTo>
                        <a:pt x="10" y="7"/>
                      </a:lnTo>
                      <a:lnTo>
                        <a:pt x="11" y="7"/>
                      </a:lnTo>
                      <a:lnTo>
                        <a:pt x="11" y="8"/>
                      </a:lnTo>
                      <a:lnTo>
                        <a:pt x="13" y="8"/>
                      </a:lnTo>
                      <a:lnTo>
                        <a:pt x="14" y="8"/>
                      </a:lnTo>
                      <a:lnTo>
                        <a:pt x="14" y="10"/>
                      </a:lnTo>
                      <a:lnTo>
                        <a:pt x="16" y="10"/>
                      </a:lnTo>
                      <a:lnTo>
                        <a:pt x="17" y="11"/>
                      </a:lnTo>
                      <a:lnTo>
                        <a:pt x="19" y="11"/>
                      </a:lnTo>
                      <a:lnTo>
                        <a:pt x="19" y="13"/>
                      </a:lnTo>
                      <a:lnTo>
                        <a:pt x="20" y="13"/>
                      </a:lnTo>
                      <a:lnTo>
                        <a:pt x="22" y="13"/>
                      </a:lnTo>
                      <a:lnTo>
                        <a:pt x="22" y="14"/>
                      </a:lnTo>
                      <a:lnTo>
                        <a:pt x="23" y="13"/>
                      </a:lnTo>
                      <a:lnTo>
                        <a:pt x="25" y="11"/>
                      </a:lnTo>
                      <a:lnTo>
                        <a:pt x="26" y="10"/>
                      </a:lnTo>
                      <a:lnTo>
                        <a:pt x="28" y="8"/>
                      </a:lnTo>
                      <a:lnTo>
                        <a:pt x="29" y="7"/>
                      </a:lnTo>
                      <a:lnTo>
                        <a:pt x="29" y="6"/>
                      </a:lnTo>
                      <a:lnTo>
                        <a:pt x="31" y="4"/>
                      </a:lnTo>
                      <a:lnTo>
                        <a:pt x="31" y="3"/>
                      </a:lnTo>
                      <a:lnTo>
                        <a:pt x="32" y="3"/>
                      </a:lnTo>
                      <a:lnTo>
                        <a:pt x="32" y="2"/>
                      </a:lnTo>
                      <a:lnTo>
                        <a:pt x="34" y="0"/>
                      </a:lnTo>
                      <a:lnTo>
                        <a:pt x="35" y="0"/>
                      </a:lnTo>
                      <a:lnTo>
                        <a:pt x="34" y="0"/>
                      </a:lnTo>
                      <a:lnTo>
                        <a:pt x="34" y="2"/>
                      </a:lnTo>
                      <a:lnTo>
                        <a:pt x="34" y="3"/>
                      </a:lnTo>
                      <a:lnTo>
                        <a:pt x="34" y="4"/>
                      </a:lnTo>
                      <a:lnTo>
                        <a:pt x="32" y="4"/>
                      </a:lnTo>
                      <a:lnTo>
                        <a:pt x="32" y="6"/>
                      </a:lnTo>
                      <a:lnTo>
                        <a:pt x="32" y="7"/>
                      </a:lnTo>
                      <a:lnTo>
                        <a:pt x="31" y="8"/>
                      </a:lnTo>
                      <a:lnTo>
                        <a:pt x="31" y="10"/>
                      </a:lnTo>
                      <a:lnTo>
                        <a:pt x="29" y="11"/>
                      </a:lnTo>
                      <a:lnTo>
                        <a:pt x="29" y="13"/>
                      </a:lnTo>
                      <a:lnTo>
                        <a:pt x="28" y="14"/>
                      </a:lnTo>
                      <a:lnTo>
                        <a:pt x="28" y="15"/>
                      </a:lnTo>
                      <a:lnTo>
                        <a:pt x="28" y="17"/>
                      </a:lnTo>
                      <a:lnTo>
                        <a:pt x="26" y="17"/>
                      </a:lnTo>
                      <a:lnTo>
                        <a:pt x="28" y="18"/>
                      </a:lnTo>
                      <a:lnTo>
                        <a:pt x="29" y="18"/>
                      </a:lnTo>
                      <a:lnTo>
                        <a:pt x="31" y="18"/>
                      </a:lnTo>
                      <a:lnTo>
                        <a:pt x="32" y="18"/>
                      </a:lnTo>
                      <a:lnTo>
                        <a:pt x="34" y="19"/>
                      </a:lnTo>
                      <a:lnTo>
                        <a:pt x="35" y="19"/>
                      </a:lnTo>
                      <a:lnTo>
                        <a:pt x="37" y="19"/>
                      </a:lnTo>
                      <a:lnTo>
                        <a:pt x="38" y="19"/>
                      </a:lnTo>
                      <a:lnTo>
                        <a:pt x="40" y="19"/>
                      </a:lnTo>
                      <a:lnTo>
                        <a:pt x="41" y="21"/>
                      </a:lnTo>
                      <a:lnTo>
                        <a:pt x="43" y="21"/>
                      </a:lnTo>
                      <a:lnTo>
                        <a:pt x="44" y="21"/>
                      </a:lnTo>
                      <a:lnTo>
                        <a:pt x="44" y="22"/>
                      </a:lnTo>
                      <a:lnTo>
                        <a:pt x="46" y="22"/>
                      </a:lnTo>
                      <a:lnTo>
                        <a:pt x="47" y="23"/>
                      </a:lnTo>
                      <a:lnTo>
                        <a:pt x="49" y="25"/>
                      </a:lnTo>
                      <a:lnTo>
                        <a:pt x="50" y="25"/>
                      </a:lnTo>
                      <a:lnTo>
                        <a:pt x="50" y="26"/>
                      </a:lnTo>
                      <a:lnTo>
                        <a:pt x="52" y="26"/>
                      </a:lnTo>
                      <a:lnTo>
                        <a:pt x="53" y="28"/>
                      </a:lnTo>
                      <a:lnTo>
                        <a:pt x="55" y="29"/>
                      </a:lnTo>
                      <a:lnTo>
                        <a:pt x="56" y="29"/>
                      </a:lnTo>
                      <a:lnTo>
                        <a:pt x="56" y="30"/>
                      </a:lnTo>
                      <a:lnTo>
                        <a:pt x="56" y="32"/>
                      </a:lnTo>
                      <a:lnTo>
                        <a:pt x="56" y="33"/>
                      </a:lnTo>
                      <a:lnTo>
                        <a:pt x="56" y="32"/>
                      </a:lnTo>
                      <a:lnTo>
                        <a:pt x="55" y="30"/>
                      </a:lnTo>
                      <a:lnTo>
                        <a:pt x="53" y="30"/>
                      </a:lnTo>
                      <a:lnTo>
                        <a:pt x="52" y="29"/>
                      </a:lnTo>
                      <a:lnTo>
                        <a:pt x="52" y="28"/>
                      </a:lnTo>
                      <a:lnTo>
                        <a:pt x="50" y="28"/>
                      </a:lnTo>
                      <a:lnTo>
                        <a:pt x="49" y="26"/>
                      </a:lnTo>
                      <a:lnTo>
                        <a:pt x="47" y="25"/>
                      </a:lnTo>
                      <a:lnTo>
                        <a:pt x="46" y="25"/>
                      </a:lnTo>
                      <a:lnTo>
                        <a:pt x="44" y="23"/>
                      </a:lnTo>
                      <a:lnTo>
                        <a:pt x="43" y="23"/>
                      </a:lnTo>
                      <a:lnTo>
                        <a:pt x="41" y="23"/>
                      </a:lnTo>
                      <a:lnTo>
                        <a:pt x="41" y="22"/>
                      </a:lnTo>
                      <a:lnTo>
                        <a:pt x="40" y="22"/>
                      </a:lnTo>
                      <a:lnTo>
                        <a:pt x="38" y="22"/>
                      </a:lnTo>
                      <a:lnTo>
                        <a:pt x="37" y="22"/>
                      </a:lnTo>
                      <a:lnTo>
                        <a:pt x="35" y="21"/>
                      </a:lnTo>
                      <a:lnTo>
                        <a:pt x="34" y="21"/>
                      </a:lnTo>
                      <a:lnTo>
                        <a:pt x="32" y="21"/>
                      </a:lnTo>
                      <a:lnTo>
                        <a:pt x="31" y="21"/>
                      </a:lnTo>
                      <a:lnTo>
                        <a:pt x="31" y="19"/>
                      </a:lnTo>
                      <a:lnTo>
                        <a:pt x="29" y="19"/>
                      </a:lnTo>
                      <a:lnTo>
                        <a:pt x="28" y="19"/>
                      </a:lnTo>
                      <a:lnTo>
                        <a:pt x="26" y="19"/>
                      </a:lnTo>
                      <a:lnTo>
                        <a:pt x="25" y="18"/>
                      </a:lnTo>
                      <a:lnTo>
                        <a:pt x="23" y="18"/>
                      </a:lnTo>
                      <a:lnTo>
                        <a:pt x="22" y="17"/>
                      </a:lnTo>
                      <a:lnTo>
                        <a:pt x="20" y="17"/>
                      </a:lnTo>
                      <a:lnTo>
                        <a:pt x="20" y="18"/>
                      </a:lnTo>
                      <a:lnTo>
                        <a:pt x="19" y="18"/>
                      </a:lnTo>
                      <a:lnTo>
                        <a:pt x="19" y="19"/>
                      </a:lnTo>
                      <a:lnTo>
                        <a:pt x="17" y="19"/>
                      </a:lnTo>
                      <a:lnTo>
                        <a:pt x="17" y="21"/>
                      </a:lnTo>
                      <a:lnTo>
                        <a:pt x="16" y="21"/>
                      </a:lnTo>
                      <a:lnTo>
                        <a:pt x="14" y="22"/>
                      </a:lnTo>
                      <a:lnTo>
                        <a:pt x="14" y="21"/>
                      </a:lnTo>
                      <a:lnTo>
                        <a:pt x="16" y="21"/>
                      </a:lnTo>
                      <a:lnTo>
                        <a:pt x="16" y="19"/>
                      </a:lnTo>
                      <a:lnTo>
                        <a:pt x="16" y="18"/>
                      </a:lnTo>
                      <a:lnTo>
                        <a:pt x="14" y="17"/>
                      </a:lnTo>
                      <a:lnTo>
                        <a:pt x="13" y="17"/>
                      </a:lnTo>
                      <a:lnTo>
                        <a:pt x="13" y="18"/>
                      </a:lnTo>
                      <a:lnTo>
                        <a:pt x="11" y="18"/>
                      </a:lnTo>
                      <a:lnTo>
                        <a:pt x="11" y="19"/>
                      </a:lnTo>
                      <a:lnTo>
                        <a:pt x="10" y="19"/>
                      </a:lnTo>
                      <a:lnTo>
                        <a:pt x="10" y="21"/>
                      </a:lnTo>
                      <a:lnTo>
                        <a:pt x="8" y="21"/>
                      </a:lnTo>
                      <a:lnTo>
                        <a:pt x="8" y="22"/>
                      </a:lnTo>
                      <a:lnTo>
                        <a:pt x="8" y="21"/>
                      </a:lnTo>
                      <a:lnTo>
                        <a:pt x="8" y="19"/>
                      </a:lnTo>
                      <a:lnTo>
                        <a:pt x="10" y="19"/>
                      </a:lnTo>
                      <a:lnTo>
                        <a:pt x="10" y="18"/>
                      </a:lnTo>
                      <a:lnTo>
                        <a:pt x="10" y="17"/>
                      </a:lnTo>
                      <a:lnTo>
                        <a:pt x="11" y="15"/>
                      </a:lnTo>
                      <a:lnTo>
                        <a:pt x="11" y="14"/>
                      </a:lnTo>
                      <a:lnTo>
                        <a:pt x="11" y="13"/>
                      </a:lnTo>
                      <a:lnTo>
                        <a:pt x="13" y="13"/>
                      </a:lnTo>
                      <a:lnTo>
                        <a:pt x="11" y="13"/>
                      </a:lnTo>
                      <a:lnTo>
                        <a:pt x="11" y="11"/>
                      </a:lnTo>
                      <a:lnTo>
                        <a:pt x="10" y="11"/>
                      </a:lnTo>
                      <a:lnTo>
                        <a:pt x="8" y="11"/>
                      </a:lnTo>
                      <a:lnTo>
                        <a:pt x="6" y="11"/>
                      </a:lnTo>
                      <a:lnTo>
                        <a:pt x="5" y="10"/>
                      </a:lnTo>
                      <a:lnTo>
                        <a:pt x="3" y="10"/>
                      </a:lnTo>
                      <a:lnTo>
                        <a:pt x="2" y="10"/>
                      </a:lnTo>
                      <a:lnTo>
                        <a:pt x="0" y="8"/>
                      </a:lnTo>
                      <a:lnTo>
                        <a:pt x="0" y="7"/>
                      </a:lnTo>
                      <a:close/>
                    </a:path>
                  </a:pathLst>
                </a:custGeom>
                <a:solidFill>
                  <a:srgbClr val="0000BF"/>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51" name="Freeform 343">
                  <a:extLst>
                    <a:ext uri="{FF2B5EF4-FFF2-40B4-BE49-F238E27FC236}">
                      <a16:creationId xmlns:a16="http://schemas.microsoft.com/office/drawing/2014/main" id="{C39166F5-5C55-45A6-865F-88FF6EE02A84}"/>
                    </a:ext>
                  </a:extLst>
                </p:cNvPr>
                <p:cNvSpPr>
                  <a:spLocks/>
                </p:cNvSpPr>
                <p:nvPr/>
              </p:nvSpPr>
              <p:spPr bwMode="auto">
                <a:xfrm>
                  <a:off x="1388" y="3061"/>
                  <a:ext cx="16" cy="38"/>
                </a:xfrm>
                <a:custGeom>
                  <a:avLst/>
                  <a:gdLst>
                    <a:gd name="T0" fmla="*/ 7 w 16"/>
                    <a:gd name="T1" fmla="*/ 0 h 38"/>
                    <a:gd name="T2" fmla="*/ 4 w 16"/>
                    <a:gd name="T3" fmla="*/ 1 h 38"/>
                    <a:gd name="T4" fmla="*/ 3 w 16"/>
                    <a:gd name="T5" fmla="*/ 1 h 38"/>
                    <a:gd name="T6" fmla="*/ 0 w 16"/>
                    <a:gd name="T7" fmla="*/ 1 h 38"/>
                    <a:gd name="T8" fmla="*/ 0 w 16"/>
                    <a:gd name="T9" fmla="*/ 1 h 38"/>
                    <a:gd name="T10" fmla="*/ 1 w 16"/>
                    <a:gd name="T11" fmla="*/ 1 h 38"/>
                    <a:gd name="T12" fmla="*/ 4 w 16"/>
                    <a:gd name="T13" fmla="*/ 1 h 38"/>
                    <a:gd name="T14" fmla="*/ 6 w 16"/>
                    <a:gd name="T15" fmla="*/ 1 h 38"/>
                    <a:gd name="T16" fmla="*/ 7 w 16"/>
                    <a:gd name="T17" fmla="*/ 1 h 38"/>
                    <a:gd name="T18" fmla="*/ 7 w 16"/>
                    <a:gd name="T19" fmla="*/ 3 h 38"/>
                    <a:gd name="T20" fmla="*/ 6 w 16"/>
                    <a:gd name="T21" fmla="*/ 6 h 38"/>
                    <a:gd name="T22" fmla="*/ 4 w 16"/>
                    <a:gd name="T23" fmla="*/ 7 h 38"/>
                    <a:gd name="T24" fmla="*/ 3 w 16"/>
                    <a:gd name="T25" fmla="*/ 8 h 38"/>
                    <a:gd name="T26" fmla="*/ 3 w 16"/>
                    <a:gd name="T27" fmla="*/ 8 h 38"/>
                    <a:gd name="T28" fmla="*/ 4 w 16"/>
                    <a:gd name="T29" fmla="*/ 8 h 38"/>
                    <a:gd name="T30" fmla="*/ 6 w 16"/>
                    <a:gd name="T31" fmla="*/ 7 h 38"/>
                    <a:gd name="T32" fmla="*/ 7 w 16"/>
                    <a:gd name="T33" fmla="*/ 6 h 38"/>
                    <a:gd name="T34" fmla="*/ 7 w 16"/>
                    <a:gd name="T35" fmla="*/ 7 h 38"/>
                    <a:gd name="T36" fmla="*/ 7 w 16"/>
                    <a:gd name="T37" fmla="*/ 10 h 38"/>
                    <a:gd name="T38" fmla="*/ 7 w 16"/>
                    <a:gd name="T39" fmla="*/ 11 h 38"/>
                    <a:gd name="T40" fmla="*/ 7 w 16"/>
                    <a:gd name="T41" fmla="*/ 14 h 38"/>
                    <a:gd name="T42" fmla="*/ 7 w 16"/>
                    <a:gd name="T43" fmla="*/ 16 h 38"/>
                    <a:gd name="T44" fmla="*/ 6 w 16"/>
                    <a:gd name="T45" fmla="*/ 18 h 38"/>
                    <a:gd name="T46" fmla="*/ 7 w 16"/>
                    <a:gd name="T47" fmla="*/ 19 h 38"/>
                    <a:gd name="T48" fmla="*/ 7 w 16"/>
                    <a:gd name="T49" fmla="*/ 22 h 38"/>
                    <a:gd name="T50" fmla="*/ 7 w 16"/>
                    <a:gd name="T51" fmla="*/ 23 h 38"/>
                    <a:gd name="T52" fmla="*/ 7 w 16"/>
                    <a:gd name="T53" fmla="*/ 26 h 38"/>
                    <a:gd name="T54" fmla="*/ 7 w 16"/>
                    <a:gd name="T55" fmla="*/ 27 h 38"/>
                    <a:gd name="T56" fmla="*/ 7 w 16"/>
                    <a:gd name="T57" fmla="*/ 30 h 38"/>
                    <a:gd name="T58" fmla="*/ 7 w 16"/>
                    <a:gd name="T59" fmla="*/ 31 h 38"/>
                    <a:gd name="T60" fmla="*/ 7 w 16"/>
                    <a:gd name="T61" fmla="*/ 34 h 38"/>
                    <a:gd name="T62" fmla="*/ 6 w 16"/>
                    <a:gd name="T63" fmla="*/ 36 h 38"/>
                    <a:gd name="T64" fmla="*/ 4 w 16"/>
                    <a:gd name="T65" fmla="*/ 37 h 38"/>
                    <a:gd name="T66" fmla="*/ 3 w 16"/>
                    <a:gd name="T67" fmla="*/ 38 h 38"/>
                    <a:gd name="T68" fmla="*/ 3 w 16"/>
                    <a:gd name="T69" fmla="*/ 38 h 38"/>
                    <a:gd name="T70" fmla="*/ 6 w 16"/>
                    <a:gd name="T71" fmla="*/ 37 h 38"/>
                    <a:gd name="T72" fmla="*/ 7 w 16"/>
                    <a:gd name="T73" fmla="*/ 37 h 38"/>
                    <a:gd name="T74" fmla="*/ 9 w 16"/>
                    <a:gd name="T75" fmla="*/ 36 h 38"/>
                    <a:gd name="T76" fmla="*/ 12 w 16"/>
                    <a:gd name="T77" fmla="*/ 36 h 38"/>
                    <a:gd name="T78" fmla="*/ 13 w 16"/>
                    <a:gd name="T79" fmla="*/ 36 h 38"/>
                    <a:gd name="T80" fmla="*/ 16 w 16"/>
                    <a:gd name="T81" fmla="*/ 36 h 38"/>
                    <a:gd name="T82" fmla="*/ 16 w 16"/>
                    <a:gd name="T83" fmla="*/ 36 h 38"/>
                    <a:gd name="T84" fmla="*/ 15 w 16"/>
                    <a:gd name="T85" fmla="*/ 34 h 38"/>
                    <a:gd name="T86" fmla="*/ 15 w 16"/>
                    <a:gd name="T87" fmla="*/ 31 h 38"/>
                    <a:gd name="T88" fmla="*/ 15 w 16"/>
                    <a:gd name="T89" fmla="*/ 30 h 38"/>
                    <a:gd name="T90" fmla="*/ 13 w 16"/>
                    <a:gd name="T91" fmla="*/ 27 h 38"/>
                    <a:gd name="T92" fmla="*/ 13 w 16"/>
                    <a:gd name="T93" fmla="*/ 26 h 38"/>
                    <a:gd name="T94" fmla="*/ 13 w 16"/>
                    <a:gd name="T95" fmla="*/ 23 h 38"/>
                    <a:gd name="T96" fmla="*/ 13 w 16"/>
                    <a:gd name="T97" fmla="*/ 21 h 38"/>
                    <a:gd name="T98" fmla="*/ 12 w 16"/>
                    <a:gd name="T99" fmla="*/ 18 h 38"/>
                    <a:gd name="T100" fmla="*/ 12 w 16"/>
                    <a:gd name="T101" fmla="*/ 15 h 38"/>
                    <a:gd name="T102" fmla="*/ 10 w 16"/>
                    <a:gd name="T103" fmla="*/ 12 h 38"/>
                    <a:gd name="T104" fmla="*/ 9 w 16"/>
                    <a:gd name="T105" fmla="*/ 11 h 38"/>
                    <a:gd name="T106" fmla="*/ 9 w 16"/>
                    <a:gd name="T107" fmla="*/ 8 h 38"/>
                    <a:gd name="T108" fmla="*/ 9 w 16"/>
                    <a:gd name="T109" fmla="*/ 6 h 38"/>
                    <a:gd name="T110" fmla="*/ 7 w 16"/>
                    <a:gd name="T111" fmla="*/ 4 h 38"/>
                    <a:gd name="T112" fmla="*/ 9 w 16"/>
                    <a:gd name="T113" fmla="*/ 1 h 38"/>
                    <a:gd name="T114" fmla="*/ 9 w 16"/>
                    <a:gd name="T115" fmla="*/ 0 h 3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6" h="38">
                      <a:moveTo>
                        <a:pt x="9" y="0"/>
                      </a:moveTo>
                      <a:lnTo>
                        <a:pt x="7" y="0"/>
                      </a:lnTo>
                      <a:lnTo>
                        <a:pt x="6" y="0"/>
                      </a:lnTo>
                      <a:lnTo>
                        <a:pt x="4" y="1"/>
                      </a:lnTo>
                      <a:lnTo>
                        <a:pt x="3" y="1"/>
                      </a:lnTo>
                      <a:lnTo>
                        <a:pt x="1" y="1"/>
                      </a:lnTo>
                      <a:lnTo>
                        <a:pt x="0" y="1"/>
                      </a:lnTo>
                      <a:lnTo>
                        <a:pt x="1" y="1"/>
                      </a:lnTo>
                      <a:lnTo>
                        <a:pt x="3" y="1"/>
                      </a:lnTo>
                      <a:lnTo>
                        <a:pt x="4" y="1"/>
                      </a:lnTo>
                      <a:lnTo>
                        <a:pt x="6" y="1"/>
                      </a:lnTo>
                      <a:lnTo>
                        <a:pt x="7" y="1"/>
                      </a:lnTo>
                      <a:lnTo>
                        <a:pt x="7" y="3"/>
                      </a:lnTo>
                      <a:lnTo>
                        <a:pt x="7" y="4"/>
                      </a:lnTo>
                      <a:lnTo>
                        <a:pt x="6" y="4"/>
                      </a:lnTo>
                      <a:lnTo>
                        <a:pt x="6" y="6"/>
                      </a:lnTo>
                      <a:lnTo>
                        <a:pt x="4" y="7"/>
                      </a:lnTo>
                      <a:lnTo>
                        <a:pt x="4" y="8"/>
                      </a:lnTo>
                      <a:lnTo>
                        <a:pt x="3" y="8"/>
                      </a:lnTo>
                      <a:lnTo>
                        <a:pt x="1" y="10"/>
                      </a:lnTo>
                      <a:lnTo>
                        <a:pt x="1" y="8"/>
                      </a:lnTo>
                      <a:lnTo>
                        <a:pt x="3" y="8"/>
                      </a:lnTo>
                      <a:lnTo>
                        <a:pt x="4" y="8"/>
                      </a:lnTo>
                      <a:lnTo>
                        <a:pt x="4" y="7"/>
                      </a:lnTo>
                      <a:lnTo>
                        <a:pt x="6" y="7"/>
                      </a:lnTo>
                      <a:lnTo>
                        <a:pt x="7" y="6"/>
                      </a:lnTo>
                      <a:lnTo>
                        <a:pt x="7" y="7"/>
                      </a:lnTo>
                      <a:lnTo>
                        <a:pt x="7" y="8"/>
                      </a:lnTo>
                      <a:lnTo>
                        <a:pt x="7" y="10"/>
                      </a:lnTo>
                      <a:lnTo>
                        <a:pt x="7" y="11"/>
                      </a:lnTo>
                      <a:lnTo>
                        <a:pt x="7" y="12"/>
                      </a:lnTo>
                      <a:lnTo>
                        <a:pt x="7" y="14"/>
                      </a:lnTo>
                      <a:lnTo>
                        <a:pt x="7" y="15"/>
                      </a:lnTo>
                      <a:lnTo>
                        <a:pt x="7" y="16"/>
                      </a:lnTo>
                      <a:lnTo>
                        <a:pt x="6" y="18"/>
                      </a:lnTo>
                      <a:lnTo>
                        <a:pt x="6" y="19"/>
                      </a:lnTo>
                      <a:lnTo>
                        <a:pt x="7" y="19"/>
                      </a:lnTo>
                      <a:lnTo>
                        <a:pt x="7" y="21"/>
                      </a:lnTo>
                      <a:lnTo>
                        <a:pt x="7" y="22"/>
                      </a:lnTo>
                      <a:lnTo>
                        <a:pt x="7" y="23"/>
                      </a:lnTo>
                      <a:lnTo>
                        <a:pt x="7" y="25"/>
                      </a:lnTo>
                      <a:lnTo>
                        <a:pt x="7" y="26"/>
                      </a:lnTo>
                      <a:lnTo>
                        <a:pt x="7" y="27"/>
                      </a:lnTo>
                      <a:lnTo>
                        <a:pt x="7" y="29"/>
                      </a:lnTo>
                      <a:lnTo>
                        <a:pt x="7" y="30"/>
                      </a:lnTo>
                      <a:lnTo>
                        <a:pt x="7" y="31"/>
                      </a:lnTo>
                      <a:lnTo>
                        <a:pt x="7" y="33"/>
                      </a:lnTo>
                      <a:lnTo>
                        <a:pt x="7" y="34"/>
                      </a:lnTo>
                      <a:lnTo>
                        <a:pt x="7" y="36"/>
                      </a:lnTo>
                      <a:lnTo>
                        <a:pt x="6" y="36"/>
                      </a:lnTo>
                      <a:lnTo>
                        <a:pt x="4" y="36"/>
                      </a:lnTo>
                      <a:lnTo>
                        <a:pt x="4" y="37"/>
                      </a:lnTo>
                      <a:lnTo>
                        <a:pt x="3" y="37"/>
                      </a:lnTo>
                      <a:lnTo>
                        <a:pt x="3" y="38"/>
                      </a:lnTo>
                      <a:lnTo>
                        <a:pt x="1" y="38"/>
                      </a:lnTo>
                      <a:lnTo>
                        <a:pt x="3" y="38"/>
                      </a:lnTo>
                      <a:lnTo>
                        <a:pt x="4" y="37"/>
                      </a:lnTo>
                      <a:lnTo>
                        <a:pt x="6" y="37"/>
                      </a:lnTo>
                      <a:lnTo>
                        <a:pt x="7" y="37"/>
                      </a:lnTo>
                      <a:lnTo>
                        <a:pt x="9" y="37"/>
                      </a:lnTo>
                      <a:lnTo>
                        <a:pt x="9" y="36"/>
                      </a:lnTo>
                      <a:lnTo>
                        <a:pt x="10" y="36"/>
                      </a:lnTo>
                      <a:lnTo>
                        <a:pt x="12" y="36"/>
                      </a:lnTo>
                      <a:lnTo>
                        <a:pt x="13" y="36"/>
                      </a:lnTo>
                      <a:lnTo>
                        <a:pt x="15" y="36"/>
                      </a:lnTo>
                      <a:lnTo>
                        <a:pt x="16" y="36"/>
                      </a:lnTo>
                      <a:lnTo>
                        <a:pt x="16" y="37"/>
                      </a:lnTo>
                      <a:lnTo>
                        <a:pt x="16" y="36"/>
                      </a:lnTo>
                      <a:lnTo>
                        <a:pt x="16" y="34"/>
                      </a:lnTo>
                      <a:lnTo>
                        <a:pt x="15" y="34"/>
                      </a:lnTo>
                      <a:lnTo>
                        <a:pt x="15" y="33"/>
                      </a:lnTo>
                      <a:lnTo>
                        <a:pt x="15" y="31"/>
                      </a:lnTo>
                      <a:lnTo>
                        <a:pt x="15" y="30"/>
                      </a:lnTo>
                      <a:lnTo>
                        <a:pt x="15" y="29"/>
                      </a:lnTo>
                      <a:lnTo>
                        <a:pt x="13" y="27"/>
                      </a:lnTo>
                      <a:lnTo>
                        <a:pt x="13" y="26"/>
                      </a:lnTo>
                      <a:lnTo>
                        <a:pt x="13" y="25"/>
                      </a:lnTo>
                      <a:lnTo>
                        <a:pt x="13" y="23"/>
                      </a:lnTo>
                      <a:lnTo>
                        <a:pt x="13" y="22"/>
                      </a:lnTo>
                      <a:lnTo>
                        <a:pt x="13" y="21"/>
                      </a:lnTo>
                      <a:lnTo>
                        <a:pt x="12" y="19"/>
                      </a:lnTo>
                      <a:lnTo>
                        <a:pt x="12" y="18"/>
                      </a:lnTo>
                      <a:lnTo>
                        <a:pt x="12" y="16"/>
                      </a:lnTo>
                      <a:lnTo>
                        <a:pt x="12" y="15"/>
                      </a:lnTo>
                      <a:lnTo>
                        <a:pt x="10" y="14"/>
                      </a:lnTo>
                      <a:lnTo>
                        <a:pt x="10" y="12"/>
                      </a:lnTo>
                      <a:lnTo>
                        <a:pt x="10" y="11"/>
                      </a:lnTo>
                      <a:lnTo>
                        <a:pt x="9" y="11"/>
                      </a:lnTo>
                      <a:lnTo>
                        <a:pt x="9" y="10"/>
                      </a:lnTo>
                      <a:lnTo>
                        <a:pt x="9" y="8"/>
                      </a:lnTo>
                      <a:lnTo>
                        <a:pt x="9" y="7"/>
                      </a:lnTo>
                      <a:lnTo>
                        <a:pt x="9" y="6"/>
                      </a:lnTo>
                      <a:lnTo>
                        <a:pt x="7" y="6"/>
                      </a:lnTo>
                      <a:lnTo>
                        <a:pt x="7" y="4"/>
                      </a:lnTo>
                      <a:lnTo>
                        <a:pt x="9" y="3"/>
                      </a:lnTo>
                      <a:lnTo>
                        <a:pt x="9" y="1"/>
                      </a:lnTo>
                      <a:lnTo>
                        <a:pt x="9" y="0"/>
                      </a:lnTo>
                      <a:close/>
                    </a:path>
                  </a:pathLst>
                </a:custGeom>
                <a:solidFill>
                  <a:srgbClr val="0000BF"/>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52" name="Freeform 344">
                  <a:extLst>
                    <a:ext uri="{FF2B5EF4-FFF2-40B4-BE49-F238E27FC236}">
                      <a16:creationId xmlns:a16="http://schemas.microsoft.com/office/drawing/2014/main" id="{B9E0A63E-CCF9-4BF0-9CBE-FF652A3D32DC}"/>
                    </a:ext>
                  </a:extLst>
                </p:cNvPr>
                <p:cNvSpPr>
                  <a:spLocks/>
                </p:cNvSpPr>
                <p:nvPr/>
              </p:nvSpPr>
              <p:spPr bwMode="auto">
                <a:xfrm>
                  <a:off x="1421" y="2969"/>
                  <a:ext cx="18" cy="19"/>
                </a:xfrm>
                <a:custGeom>
                  <a:avLst/>
                  <a:gdLst>
                    <a:gd name="T0" fmla="*/ 7 w 18"/>
                    <a:gd name="T1" fmla="*/ 6 h 19"/>
                    <a:gd name="T2" fmla="*/ 9 w 18"/>
                    <a:gd name="T3" fmla="*/ 8 h 19"/>
                    <a:gd name="T4" fmla="*/ 10 w 18"/>
                    <a:gd name="T5" fmla="*/ 9 h 19"/>
                    <a:gd name="T6" fmla="*/ 12 w 18"/>
                    <a:gd name="T7" fmla="*/ 10 h 19"/>
                    <a:gd name="T8" fmla="*/ 13 w 18"/>
                    <a:gd name="T9" fmla="*/ 10 h 19"/>
                    <a:gd name="T10" fmla="*/ 15 w 18"/>
                    <a:gd name="T11" fmla="*/ 12 h 19"/>
                    <a:gd name="T12" fmla="*/ 15 w 18"/>
                    <a:gd name="T13" fmla="*/ 13 h 19"/>
                    <a:gd name="T14" fmla="*/ 18 w 18"/>
                    <a:gd name="T15" fmla="*/ 15 h 19"/>
                    <a:gd name="T16" fmla="*/ 18 w 18"/>
                    <a:gd name="T17" fmla="*/ 16 h 19"/>
                    <a:gd name="T18" fmla="*/ 16 w 18"/>
                    <a:gd name="T19" fmla="*/ 15 h 19"/>
                    <a:gd name="T20" fmla="*/ 15 w 18"/>
                    <a:gd name="T21" fmla="*/ 13 h 19"/>
                    <a:gd name="T22" fmla="*/ 13 w 18"/>
                    <a:gd name="T23" fmla="*/ 12 h 19"/>
                    <a:gd name="T24" fmla="*/ 12 w 18"/>
                    <a:gd name="T25" fmla="*/ 10 h 19"/>
                    <a:gd name="T26" fmla="*/ 10 w 18"/>
                    <a:gd name="T27" fmla="*/ 10 h 19"/>
                    <a:gd name="T28" fmla="*/ 10 w 18"/>
                    <a:gd name="T29" fmla="*/ 10 h 19"/>
                    <a:gd name="T30" fmla="*/ 10 w 18"/>
                    <a:gd name="T31" fmla="*/ 12 h 19"/>
                    <a:gd name="T32" fmla="*/ 10 w 18"/>
                    <a:gd name="T33" fmla="*/ 13 h 19"/>
                    <a:gd name="T34" fmla="*/ 10 w 18"/>
                    <a:gd name="T35" fmla="*/ 15 h 19"/>
                    <a:gd name="T36" fmla="*/ 10 w 18"/>
                    <a:gd name="T37" fmla="*/ 16 h 19"/>
                    <a:gd name="T38" fmla="*/ 12 w 18"/>
                    <a:gd name="T39" fmla="*/ 17 h 19"/>
                    <a:gd name="T40" fmla="*/ 12 w 18"/>
                    <a:gd name="T41" fmla="*/ 19 h 19"/>
                    <a:gd name="T42" fmla="*/ 10 w 18"/>
                    <a:gd name="T43" fmla="*/ 17 h 19"/>
                    <a:gd name="T44" fmla="*/ 10 w 18"/>
                    <a:gd name="T45" fmla="*/ 16 h 19"/>
                    <a:gd name="T46" fmla="*/ 10 w 18"/>
                    <a:gd name="T47" fmla="*/ 15 h 19"/>
                    <a:gd name="T48" fmla="*/ 10 w 18"/>
                    <a:gd name="T49" fmla="*/ 13 h 19"/>
                    <a:gd name="T50" fmla="*/ 9 w 18"/>
                    <a:gd name="T51" fmla="*/ 12 h 19"/>
                    <a:gd name="T52" fmla="*/ 9 w 18"/>
                    <a:gd name="T53" fmla="*/ 10 h 19"/>
                    <a:gd name="T54" fmla="*/ 9 w 18"/>
                    <a:gd name="T55" fmla="*/ 8 h 19"/>
                    <a:gd name="T56" fmla="*/ 7 w 18"/>
                    <a:gd name="T57" fmla="*/ 6 h 19"/>
                    <a:gd name="T58" fmla="*/ 6 w 18"/>
                    <a:gd name="T59" fmla="*/ 6 h 19"/>
                    <a:gd name="T60" fmla="*/ 4 w 18"/>
                    <a:gd name="T61" fmla="*/ 6 h 19"/>
                    <a:gd name="T62" fmla="*/ 3 w 18"/>
                    <a:gd name="T63" fmla="*/ 6 h 19"/>
                    <a:gd name="T64" fmla="*/ 1 w 18"/>
                    <a:gd name="T65" fmla="*/ 5 h 19"/>
                    <a:gd name="T66" fmla="*/ 0 w 18"/>
                    <a:gd name="T67" fmla="*/ 4 h 19"/>
                    <a:gd name="T68" fmla="*/ 0 w 18"/>
                    <a:gd name="T69" fmla="*/ 2 h 19"/>
                    <a:gd name="T70" fmla="*/ 0 w 18"/>
                    <a:gd name="T71" fmla="*/ 1 h 19"/>
                    <a:gd name="T72" fmla="*/ 0 w 18"/>
                    <a:gd name="T73" fmla="*/ 0 h 19"/>
                    <a:gd name="T74" fmla="*/ 0 w 18"/>
                    <a:gd name="T75" fmla="*/ 0 h 19"/>
                    <a:gd name="T76" fmla="*/ 1 w 18"/>
                    <a:gd name="T77" fmla="*/ 1 h 19"/>
                    <a:gd name="T78" fmla="*/ 3 w 18"/>
                    <a:gd name="T79" fmla="*/ 2 h 19"/>
                    <a:gd name="T80" fmla="*/ 3 w 18"/>
                    <a:gd name="T81" fmla="*/ 2 h 19"/>
                    <a:gd name="T82" fmla="*/ 4 w 18"/>
                    <a:gd name="T83" fmla="*/ 4 h 19"/>
                    <a:gd name="T84" fmla="*/ 6 w 18"/>
                    <a:gd name="T85" fmla="*/ 5 h 19"/>
                    <a:gd name="T86" fmla="*/ 7 w 18"/>
                    <a:gd name="T87" fmla="*/ 5 h 1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8" h="19">
                      <a:moveTo>
                        <a:pt x="7" y="5"/>
                      </a:moveTo>
                      <a:lnTo>
                        <a:pt x="7" y="6"/>
                      </a:lnTo>
                      <a:lnTo>
                        <a:pt x="9" y="6"/>
                      </a:lnTo>
                      <a:lnTo>
                        <a:pt x="9" y="8"/>
                      </a:lnTo>
                      <a:lnTo>
                        <a:pt x="10" y="8"/>
                      </a:lnTo>
                      <a:lnTo>
                        <a:pt x="10" y="9"/>
                      </a:lnTo>
                      <a:lnTo>
                        <a:pt x="12" y="9"/>
                      </a:lnTo>
                      <a:lnTo>
                        <a:pt x="12" y="10"/>
                      </a:lnTo>
                      <a:lnTo>
                        <a:pt x="13" y="10"/>
                      </a:lnTo>
                      <a:lnTo>
                        <a:pt x="13" y="12"/>
                      </a:lnTo>
                      <a:lnTo>
                        <a:pt x="15" y="12"/>
                      </a:lnTo>
                      <a:lnTo>
                        <a:pt x="15" y="13"/>
                      </a:lnTo>
                      <a:lnTo>
                        <a:pt x="16" y="15"/>
                      </a:lnTo>
                      <a:lnTo>
                        <a:pt x="18" y="15"/>
                      </a:lnTo>
                      <a:lnTo>
                        <a:pt x="18" y="16"/>
                      </a:lnTo>
                      <a:lnTo>
                        <a:pt x="16" y="15"/>
                      </a:lnTo>
                      <a:lnTo>
                        <a:pt x="15" y="15"/>
                      </a:lnTo>
                      <a:lnTo>
                        <a:pt x="15" y="13"/>
                      </a:lnTo>
                      <a:lnTo>
                        <a:pt x="13" y="13"/>
                      </a:lnTo>
                      <a:lnTo>
                        <a:pt x="13" y="12"/>
                      </a:lnTo>
                      <a:lnTo>
                        <a:pt x="12" y="12"/>
                      </a:lnTo>
                      <a:lnTo>
                        <a:pt x="12" y="10"/>
                      </a:lnTo>
                      <a:lnTo>
                        <a:pt x="10" y="10"/>
                      </a:lnTo>
                      <a:lnTo>
                        <a:pt x="10" y="9"/>
                      </a:lnTo>
                      <a:lnTo>
                        <a:pt x="10" y="10"/>
                      </a:lnTo>
                      <a:lnTo>
                        <a:pt x="10" y="12"/>
                      </a:lnTo>
                      <a:lnTo>
                        <a:pt x="10" y="13"/>
                      </a:lnTo>
                      <a:lnTo>
                        <a:pt x="10" y="15"/>
                      </a:lnTo>
                      <a:lnTo>
                        <a:pt x="10" y="16"/>
                      </a:lnTo>
                      <a:lnTo>
                        <a:pt x="12" y="17"/>
                      </a:lnTo>
                      <a:lnTo>
                        <a:pt x="12" y="19"/>
                      </a:lnTo>
                      <a:lnTo>
                        <a:pt x="12" y="17"/>
                      </a:lnTo>
                      <a:lnTo>
                        <a:pt x="10" y="17"/>
                      </a:lnTo>
                      <a:lnTo>
                        <a:pt x="10" y="16"/>
                      </a:lnTo>
                      <a:lnTo>
                        <a:pt x="10" y="15"/>
                      </a:lnTo>
                      <a:lnTo>
                        <a:pt x="10" y="13"/>
                      </a:lnTo>
                      <a:lnTo>
                        <a:pt x="9" y="12"/>
                      </a:lnTo>
                      <a:lnTo>
                        <a:pt x="9" y="10"/>
                      </a:lnTo>
                      <a:lnTo>
                        <a:pt x="9" y="9"/>
                      </a:lnTo>
                      <a:lnTo>
                        <a:pt x="9" y="8"/>
                      </a:lnTo>
                      <a:lnTo>
                        <a:pt x="7" y="8"/>
                      </a:lnTo>
                      <a:lnTo>
                        <a:pt x="7" y="6"/>
                      </a:lnTo>
                      <a:lnTo>
                        <a:pt x="6" y="6"/>
                      </a:lnTo>
                      <a:lnTo>
                        <a:pt x="4" y="6"/>
                      </a:lnTo>
                      <a:lnTo>
                        <a:pt x="3" y="6"/>
                      </a:lnTo>
                      <a:lnTo>
                        <a:pt x="1" y="6"/>
                      </a:lnTo>
                      <a:lnTo>
                        <a:pt x="1" y="5"/>
                      </a:lnTo>
                      <a:lnTo>
                        <a:pt x="0" y="5"/>
                      </a:lnTo>
                      <a:lnTo>
                        <a:pt x="0" y="4"/>
                      </a:lnTo>
                      <a:lnTo>
                        <a:pt x="0" y="2"/>
                      </a:lnTo>
                      <a:lnTo>
                        <a:pt x="0" y="1"/>
                      </a:lnTo>
                      <a:lnTo>
                        <a:pt x="0" y="0"/>
                      </a:lnTo>
                      <a:lnTo>
                        <a:pt x="1" y="1"/>
                      </a:lnTo>
                      <a:lnTo>
                        <a:pt x="3" y="2"/>
                      </a:lnTo>
                      <a:lnTo>
                        <a:pt x="4" y="4"/>
                      </a:lnTo>
                      <a:lnTo>
                        <a:pt x="6" y="5"/>
                      </a:lnTo>
                      <a:lnTo>
                        <a:pt x="7" y="5"/>
                      </a:lnTo>
                      <a:close/>
                    </a:path>
                  </a:pathLst>
                </a:custGeom>
                <a:solidFill>
                  <a:srgbClr val="0000BF"/>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53" name="Freeform 345">
                  <a:extLst>
                    <a:ext uri="{FF2B5EF4-FFF2-40B4-BE49-F238E27FC236}">
                      <a16:creationId xmlns:a16="http://schemas.microsoft.com/office/drawing/2014/main" id="{705B8A63-D439-4602-B8E8-9A8E9AB1FE94}"/>
                    </a:ext>
                  </a:extLst>
                </p:cNvPr>
                <p:cNvSpPr>
                  <a:spLocks/>
                </p:cNvSpPr>
                <p:nvPr/>
              </p:nvSpPr>
              <p:spPr bwMode="auto">
                <a:xfrm>
                  <a:off x="1374" y="2947"/>
                  <a:ext cx="3" cy="5"/>
                </a:xfrm>
                <a:custGeom>
                  <a:avLst/>
                  <a:gdLst>
                    <a:gd name="T0" fmla="*/ 1 w 3"/>
                    <a:gd name="T1" fmla="*/ 0 h 5"/>
                    <a:gd name="T2" fmla="*/ 0 w 3"/>
                    <a:gd name="T3" fmla="*/ 0 h 5"/>
                    <a:gd name="T4" fmla="*/ 0 w 3"/>
                    <a:gd name="T5" fmla="*/ 1 h 5"/>
                    <a:gd name="T6" fmla="*/ 0 w 3"/>
                    <a:gd name="T7" fmla="*/ 1 h 5"/>
                    <a:gd name="T8" fmla="*/ 0 w 3"/>
                    <a:gd name="T9" fmla="*/ 3 h 5"/>
                    <a:gd name="T10" fmla="*/ 0 w 3"/>
                    <a:gd name="T11" fmla="*/ 3 h 5"/>
                    <a:gd name="T12" fmla="*/ 0 w 3"/>
                    <a:gd name="T13" fmla="*/ 3 h 5"/>
                    <a:gd name="T14" fmla="*/ 0 w 3"/>
                    <a:gd name="T15" fmla="*/ 4 h 5"/>
                    <a:gd name="T16" fmla="*/ 0 w 3"/>
                    <a:gd name="T17" fmla="*/ 4 h 5"/>
                    <a:gd name="T18" fmla="*/ 0 w 3"/>
                    <a:gd name="T19" fmla="*/ 4 h 5"/>
                    <a:gd name="T20" fmla="*/ 0 w 3"/>
                    <a:gd name="T21" fmla="*/ 5 h 5"/>
                    <a:gd name="T22" fmla="*/ 0 w 3"/>
                    <a:gd name="T23" fmla="*/ 5 h 5"/>
                    <a:gd name="T24" fmla="*/ 0 w 3"/>
                    <a:gd name="T25" fmla="*/ 5 h 5"/>
                    <a:gd name="T26" fmla="*/ 1 w 3"/>
                    <a:gd name="T27" fmla="*/ 5 h 5"/>
                    <a:gd name="T28" fmla="*/ 1 w 3"/>
                    <a:gd name="T29" fmla="*/ 4 h 5"/>
                    <a:gd name="T30" fmla="*/ 1 w 3"/>
                    <a:gd name="T31" fmla="*/ 4 h 5"/>
                    <a:gd name="T32" fmla="*/ 1 w 3"/>
                    <a:gd name="T33" fmla="*/ 4 h 5"/>
                    <a:gd name="T34" fmla="*/ 1 w 3"/>
                    <a:gd name="T35" fmla="*/ 3 h 5"/>
                    <a:gd name="T36" fmla="*/ 3 w 3"/>
                    <a:gd name="T37" fmla="*/ 3 h 5"/>
                    <a:gd name="T38" fmla="*/ 1 w 3"/>
                    <a:gd name="T39" fmla="*/ 3 h 5"/>
                    <a:gd name="T40" fmla="*/ 1 w 3"/>
                    <a:gd name="T41" fmla="*/ 3 h 5"/>
                    <a:gd name="T42" fmla="*/ 1 w 3"/>
                    <a:gd name="T43" fmla="*/ 3 h 5"/>
                    <a:gd name="T44" fmla="*/ 1 w 3"/>
                    <a:gd name="T45" fmla="*/ 4 h 5"/>
                    <a:gd name="T46" fmla="*/ 0 w 3"/>
                    <a:gd name="T47" fmla="*/ 3 h 5"/>
                    <a:gd name="T48" fmla="*/ 0 w 3"/>
                    <a:gd name="T49" fmla="*/ 3 h 5"/>
                    <a:gd name="T50" fmla="*/ 0 w 3"/>
                    <a:gd name="T51" fmla="*/ 1 h 5"/>
                    <a:gd name="T52" fmla="*/ 0 w 3"/>
                    <a:gd name="T53" fmla="*/ 1 h 5"/>
                    <a:gd name="T54" fmla="*/ 1 w 3"/>
                    <a:gd name="T55" fmla="*/ 0 h 5"/>
                    <a:gd name="T56" fmla="*/ 1 w 3"/>
                    <a:gd name="T57" fmla="*/ 0 h 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 h="5">
                      <a:moveTo>
                        <a:pt x="1" y="0"/>
                      </a:moveTo>
                      <a:lnTo>
                        <a:pt x="0" y="0"/>
                      </a:lnTo>
                      <a:lnTo>
                        <a:pt x="0" y="1"/>
                      </a:lnTo>
                      <a:lnTo>
                        <a:pt x="0" y="3"/>
                      </a:lnTo>
                      <a:lnTo>
                        <a:pt x="0" y="4"/>
                      </a:lnTo>
                      <a:lnTo>
                        <a:pt x="0" y="5"/>
                      </a:lnTo>
                      <a:lnTo>
                        <a:pt x="1" y="5"/>
                      </a:lnTo>
                      <a:lnTo>
                        <a:pt x="1" y="4"/>
                      </a:lnTo>
                      <a:lnTo>
                        <a:pt x="1" y="3"/>
                      </a:lnTo>
                      <a:lnTo>
                        <a:pt x="3" y="3"/>
                      </a:lnTo>
                      <a:lnTo>
                        <a:pt x="1" y="3"/>
                      </a:lnTo>
                      <a:lnTo>
                        <a:pt x="1" y="4"/>
                      </a:lnTo>
                      <a:lnTo>
                        <a:pt x="0" y="3"/>
                      </a:lnTo>
                      <a:lnTo>
                        <a:pt x="0" y="1"/>
                      </a:lnTo>
                      <a:lnTo>
                        <a:pt x="1" y="0"/>
                      </a:lnTo>
                      <a:close/>
                    </a:path>
                  </a:pathLst>
                </a:custGeom>
                <a:solidFill>
                  <a:srgbClr val="E5E5E5"/>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54" name="Freeform 346">
                  <a:extLst>
                    <a:ext uri="{FF2B5EF4-FFF2-40B4-BE49-F238E27FC236}">
                      <a16:creationId xmlns:a16="http://schemas.microsoft.com/office/drawing/2014/main" id="{957F1669-54FE-4E88-92E3-BC1DCD6D41D7}"/>
                    </a:ext>
                  </a:extLst>
                </p:cNvPr>
                <p:cNvSpPr>
                  <a:spLocks/>
                </p:cNvSpPr>
                <p:nvPr/>
              </p:nvSpPr>
              <p:spPr bwMode="auto">
                <a:xfrm>
                  <a:off x="1424" y="2962"/>
                  <a:ext cx="19" cy="15"/>
                </a:xfrm>
                <a:custGeom>
                  <a:avLst/>
                  <a:gdLst>
                    <a:gd name="T0" fmla="*/ 19 w 19"/>
                    <a:gd name="T1" fmla="*/ 15 h 15"/>
                    <a:gd name="T2" fmla="*/ 18 w 19"/>
                    <a:gd name="T3" fmla="*/ 13 h 15"/>
                    <a:gd name="T4" fmla="*/ 18 w 19"/>
                    <a:gd name="T5" fmla="*/ 12 h 15"/>
                    <a:gd name="T6" fmla="*/ 16 w 19"/>
                    <a:gd name="T7" fmla="*/ 11 h 15"/>
                    <a:gd name="T8" fmla="*/ 15 w 19"/>
                    <a:gd name="T9" fmla="*/ 9 h 15"/>
                    <a:gd name="T10" fmla="*/ 15 w 19"/>
                    <a:gd name="T11" fmla="*/ 8 h 15"/>
                    <a:gd name="T12" fmla="*/ 15 w 19"/>
                    <a:gd name="T13" fmla="*/ 5 h 15"/>
                    <a:gd name="T14" fmla="*/ 15 w 19"/>
                    <a:gd name="T15" fmla="*/ 4 h 15"/>
                    <a:gd name="T16" fmla="*/ 15 w 19"/>
                    <a:gd name="T17" fmla="*/ 4 h 15"/>
                    <a:gd name="T18" fmla="*/ 15 w 19"/>
                    <a:gd name="T19" fmla="*/ 3 h 15"/>
                    <a:gd name="T20" fmla="*/ 15 w 19"/>
                    <a:gd name="T21" fmla="*/ 1 h 15"/>
                    <a:gd name="T22" fmla="*/ 13 w 19"/>
                    <a:gd name="T23" fmla="*/ 3 h 15"/>
                    <a:gd name="T24" fmla="*/ 13 w 19"/>
                    <a:gd name="T25" fmla="*/ 3 h 15"/>
                    <a:gd name="T26" fmla="*/ 12 w 19"/>
                    <a:gd name="T27" fmla="*/ 4 h 15"/>
                    <a:gd name="T28" fmla="*/ 10 w 19"/>
                    <a:gd name="T29" fmla="*/ 4 h 15"/>
                    <a:gd name="T30" fmla="*/ 10 w 19"/>
                    <a:gd name="T31" fmla="*/ 4 h 15"/>
                    <a:gd name="T32" fmla="*/ 10 w 19"/>
                    <a:gd name="T33" fmla="*/ 3 h 15"/>
                    <a:gd name="T34" fmla="*/ 9 w 19"/>
                    <a:gd name="T35" fmla="*/ 1 h 15"/>
                    <a:gd name="T36" fmla="*/ 7 w 19"/>
                    <a:gd name="T37" fmla="*/ 0 h 15"/>
                    <a:gd name="T38" fmla="*/ 7 w 19"/>
                    <a:gd name="T39" fmla="*/ 0 h 15"/>
                    <a:gd name="T40" fmla="*/ 6 w 19"/>
                    <a:gd name="T41" fmla="*/ 0 h 15"/>
                    <a:gd name="T42" fmla="*/ 4 w 19"/>
                    <a:gd name="T43" fmla="*/ 0 h 15"/>
                    <a:gd name="T44" fmla="*/ 4 w 19"/>
                    <a:gd name="T45" fmla="*/ 1 h 15"/>
                    <a:gd name="T46" fmla="*/ 4 w 19"/>
                    <a:gd name="T47" fmla="*/ 1 h 15"/>
                    <a:gd name="T48" fmla="*/ 3 w 19"/>
                    <a:gd name="T49" fmla="*/ 3 h 15"/>
                    <a:gd name="T50" fmla="*/ 3 w 19"/>
                    <a:gd name="T51" fmla="*/ 3 h 15"/>
                    <a:gd name="T52" fmla="*/ 1 w 19"/>
                    <a:gd name="T53" fmla="*/ 4 h 15"/>
                    <a:gd name="T54" fmla="*/ 0 w 19"/>
                    <a:gd name="T55" fmla="*/ 5 h 15"/>
                    <a:gd name="T56" fmla="*/ 0 w 19"/>
                    <a:gd name="T57" fmla="*/ 5 h 15"/>
                    <a:gd name="T58" fmla="*/ 0 w 19"/>
                    <a:gd name="T59" fmla="*/ 7 h 15"/>
                    <a:gd name="T60" fmla="*/ 0 w 19"/>
                    <a:gd name="T61" fmla="*/ 7 h 15"/>
                    <a:gd name="T62" fmla="*/ 0 w 19"/>
                    <a:gd name="T63" fmla="*/ 8 h 15"/>
                    <a:gd name="T64" fmla="*/ 1 w 19"/>
                    <a:gd name="T65" fmla="*/ 9 h 15"/>
                    <a:gd name="T66" fmla="*/ 3 w 19"/>
                    <a:gd name="T67" fmla="*/ 11 h 15"/>
                    <a:gd name="T68" fmla="*/ 4 w 19"/>
                    <a:gd name="T69" fmla="*/ 11 h 15"/>
                    <a:gd name="T70" fmla="*/ 6 w 19"/>
                    <a:gd name="T71" fmla="*/ 11 h 15"/>
                    <a:gd name="T72" fmla="*/ 7 w 19"/>
                    <a:gd name="T73" fmla="*/ 11 h 15"/>
                    <a:gd name="T74" fmla="*/ 9 w 19"/>
                    <a:gd name="T75" fmla="*/ 11 h 15"/>
                    <a:gd name="T76" fmla="*/ 10 w 19"/>
                    <a:gd name="T77" fmla="*/ 11 h 15"/>
                    <a:gd name="T78" fmla="*/ 10 w 19"/>
                    <a:gd name="T79" fmla="*/ 11 h 15"/>
                    <a:gd name="T80" fmla="*/ 12 w 19"/>
                    <a:gd name="T81" fmla="*/ 11 h 15"/>
                    <a:gd name="T82" fmla="*/ 13 w 19"/>
                    <a:gd name="T83" fmla="*/ 12 h 15"/>
                    <a:gd name="T84" fmla="*/ 15 w 19"/>
                    <a:gd name="T85" fmla="*/ 12 h 15"/>
                    <a:gd name="T86" fmla="*/ 16 w 19"/>
                    <a:gd name="T87" fmla="*/ 13 h 15"/>
                    <a:gd name="T88" fmla="*/ 18 w 19"/>
                    <a:gd name="T89" fmla="*/ 15 h 1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9" h="15">
                      <a:moveTo>
                        <a:pt x="19" y="15"/>
                      </a:moveTo>
                      <a:lnTo>
                        <a:pt x="19" y="15"/>
                      </a:lnTo>
                      <a:lnTo>
                        <a:pt x="19" y="13"/>
                      </a:lnTo>
                      <a:lnTo>
                        <a:pt x="18" y="13"/>
                      </a:lnTo>
                      <a:lnTo>
                        <a:pt x="18" y="12"/>
                      </a:lnTo>
                      <a:lnTo>
                        <a:pt x="16" y="11"/>
                      </a:lnTo>
                      <a:lnTo>
                        <a:pt x="15" y="9"/>
                      </a:lnTo>
                      <a:lnTo>
                        <a:pt x="15" y="8"/>
                      </a:lnTo>
                      <a:lnTo>
                        <a:pt x="15" y="7"/>
                      </a:lnTo>
                      <a:lnTo>
                        <a:pt x="15" y="5"/>
                      </a:lnTo>
                      <a:lnTo>
                        <a:pt x="15" y="4"/>
                      </a:lnTo>
                      <a:lnTo>
                        <a:pt x="15" y="3"/>
                      </a:lnTo>
                      <a:lnTo>
                        <a:pt x="15" y="1"/>
                      </a:lnTo>
                      <a:lnTo>
                        <a:pt x="13" y="1"/>
                      </a:lnTo>
                      <a:lnTo>
                        <a:pt x="13" y="3"/>
                      </a:lnTo>
                      <a:lnTo>
                        <a:pt x="13" y="4"/>
                      </a:lnTo>
                      <a:lnTo>
                        <a:pt x="12" y="4"/>
                      </a:lnTo>
                      <a:lnTo>
                        <a:pt x="10" y="4"/>
                      </a:lnTo>
                      <a:lnTo>
                        <a:pt x="10" y="3"/>
                      </a:lnTo>
                      <a:lnTo>
                        <a:pt x="9" y="3"/>
                      </a:lnTo>
                      <a:lnTo>
                        <a:pt x="9" y="1"/>
                      </a:lnTo>
                      <a:lnTo>
                        <a:pt x="7" y="0"/>
                      </a:lnTo>
                      <a:lnTo>
                        <a:pt x="6" y="0"/>
                      </a:lnTo>
                      <a:lnTo>
                        <a:pt x="4" y="0"/>
                      </a:lnTo>
                      <a:lnTo>
                        <a:pt x="4" y="1"/>
                      </a:lnTo>
                      <a:lnTo>
                        <a:pt x="4" y="3"/>
                      </a:lnTo>
                      <a:lnTo>
                        <a:pt x="3" y="3"/>
                      </a:lnTo>
                      <a:lnTo>
                        <a:pt x="1" y="3"/>
                      </a:lnTo>
                      <a:lnTo>
                        <a:pt x="1" y="4"/>
                      </a:lnTo>
                      <a:lnTo>
                        <a:pt x="0" y="4"/>
                      </a:lnTo>
                      <a:lnTo>
                        <a:pt x="0" y="5"/>
                      </a:lnTo>
                      <a:lnTo>
                        <a:pt x="0" y="7"/>
                      </a:lnTo>
                      <a:lnTo>
                        <a:pt x="0" y="8"/>
                      </a:lnTo>
                      <a:lnTo>
                        <a:pt x="1" y="9"/>
                      </a:lnTo>
                      <a:lnTo>
                        <a:pt x="3" y="11"/>
                      </a:lnTo>
                      <a:lnTo>
                        <a:pt x="4" y="11"/>
                      </a:lnTo>
                      <a:lnTo>
                        <a:pt x="6" y="11"/>
                      </a:lnTo>
                      <a:lnTo>
                        <a:pt x="7" y="11"/>
                      </a:lnTo>
                      <a:lnTo>
                        <a:pt x="9" y="11"/>
                      </a:lnTo>
                      <a:lnTo>
                        <a:pt x="10" y="11"/>
                      </a:lnTo>
                      <a:lnTo>
                        <a:pt x="12" y="11"/>
                      </a:lnTo>
                      <a:lnTo>
                        <a:pt x="13" y="12"/>
                      </a:lnTo>
                      <a:lnTo>
                        <a:pt x="15" y="12"/>
                      </a:lnTo>
                      <a:lnTo>
                        <a:pt x="16" y="13"/>
                      </a:lnTo>
                      <a:lnTo>
                        <a:pt x="18" y="13"/>
                      </a:lnTo>
                      <a:lnTo>
                        <a:pt x="18" y="15"/>
                      </a:lnTo>
                      <a:lnTo>
                        <a:pt x="19" y="15"/>
                      </a:lnTo>
                      <a:close/>
                    </a:path>
                  </a:pathLst>
                </a:custGeom>
                <a:solidFill>
                  <a:srgbClr val="FFBF8F"/>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55" name="Freeform 347">
                  <a:extLst>
                    <a:ext uri="{FF2B5EF4-FFF2-40B4-BE49-F238E27FC236}">
                      <a16:creationId xmlns:a16="http://schemas.microsoft.com/office/drawing/2014/main" id="{46DC6F89-FF47-46D6-843D-2C239093A899}"/>
                    </a:ext>
                  </a:extLst>
                </p:cNvPr>
                <p:cNvSpPr>
                  <a:spLocks/>
                </p:cNvSpPr>
                <p:nvPr/>
              </p:nvSpPr>
              <p:spPr bwMode="auto">
                <a:xfrm>
                  <a:off x="1439" y="2969"/>
                  <a:ext cx="4" cy="8"/>
                </a:xfrm>
                <a:custGeom>
                  <a:avLst/>
                  <a:gdLst>
                    <a:gd name="T0" fmla="*/ 0 w 4"/>
                    <a:gd name="T1" fmla="*/ 0 h 8"/>
                    <a:gd name="T2" fmla="*/ 0 w 4"/>
                    <a:gd name="T3" fmla="*/ 0 h 8"/>
                    <a:gd name="T4" fmla="*/ 0 w 4"/>
                    <a:gd name="T5" fmla="*/ 0 h 8"/>
                    <a:gd name="T6" fmla="*/ 0 w 4"/>
                    <a:gd name="T7" fmla="*/ 1 h 8"/>
                    <a:gd name="T8" fmla="*/ 0 w 4"/>
                    <a:gd name="T9" fmla="*/ 1 h 8"/>
                    <a:gd name="T10" fmla="*/ 0 w 4"/>
                    <a:gd name="T11" fmla="*/ 2 h 8"/>
                    <a:gd name="T12" fmla="*/ 1 w 4"/>
                    <a:gd name="T13" fmla="*/ 2 h 8"/>
                    <a:gd name="T14" fmla="*/ 1 w 4"/>
                    <a:gd name="T15" fmla="*/ 4 h 8"/>
                    <a:gd name="T16" fmla="*/ 1 w 4"/>
                    <a:gd name="T17" fmla="*/ 4 h 8"/>
                    <a:gd name="T18" fmla="*/ 1 w 4"/>
                    <a:gd name="T19" fmla="*/ 5 h 8"/>
                    <a:gd name="T20" fmla="*/ 3 w 4"/>
                    <a:gd name="T21" fmla="*/ 5 h 8"/>
                    <a:gd name="T22" fmla="*/ 3 w 4"/>
                    <a:gd name="T23" fmla="*/ 5 h 8"/>
                    <a:gd name="T24" fmla="*/ 3 w 4"/>
                    <a:gd name="T25" fmla="*/ 6 h 8"/>
                    <a:gd name="T26" fmla="*/ 4 w 4"/>
                    <a:gd name="T27" fmla="*/ 6 h 8"/>
                    <a:gd name="T28" fmla="*/ 4 w 4"/>
                    <a:gd name="T29" fmla="*/ 8 h 8"/>
                    <a:gd name="T30" fmla="*/ 4 w 4"/>
                    <a:gd name="T31" fmla="*/ 8 h 8"/>
                    <a:gd name="T32" fmla="*/ 4 w 4"/>
                    <a:gd name="T33" fmla="*/ 8 h 8"/>
                    <a:gd name="T34" fmla="*/ 3 w 4"/>
                    <a:gd name="T35" fmla="*/ 6 h 8"/>
                    <a:gd name="T36" fmla="*/ 3 w 4"/>
                    <a:gd name="T37" fmla="*/ 6 h 8"/>
                    <a:gd name="T38" fmla="*/ 3 w 4"/>
                    <a:gd name="T39" fmla="*/ 5 h 8"/>
                    <a:gd name="T40" fmla="*/ 3 w 4"/>
                    <a:gd name="T41" fmla="*/ 5 h 8"/>
                    <a:gd name="T42" fmla="*/ 1 w 4"/>
                    <a:gd name="T43" fmla="*/ 5 h 8"/>
                    <a:gd name="T44" fmla="*/ 1 w 4"/>
                    <a:gd name="T45" fmla="*/ 4 h 8"/>
                    <a:gd name="T46" fmla="*/ 1 w 4"/>
                    <a:gd name="T47" fmla="*/ 4 h 8"/>
                    <a:gd name="T48" fmla="*/ 0 w 4"/>
                    <a:gd name="T49" fmla="*/ 2 h 8"/>
                    <a:gd name="T50" fmla="*/ 0 w 4"/>
                    <a:gd name="T51" fmla="*/ 2 h 8"/>
                    <a:gd name="T52" fmla="*/ 0 w 4"/>
                    <a:gd name="T53" fmla="*/ 1 h 8"/>
                    <a:gd name="T54" fmla="*/ 0 w 4"/>
                    <a:gd name="T55" fmla="*/ 0 h 8"/>
                    <a:gd name="T56" fmla="*/ 0 w 4"/>
                    <a:gd name="T57" fmla="*/ 0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 h="8">
                      <a:moveTo>
                        <a:pt x="0" y="0"/>
                      </a:moveTo>
                      <a:lnTo>
                        <a:pt x="0" y="0"/>
                      </a:lnTo>
                      <a:lnTo>
                        <a:pt x="0" y="1"/>
                      </a:lnTo>
                      <a:lnTo>
                        <a:pt x="0" y="2"/>
                      </a:lnTo>
                      <a:lnTo>
                        <a:pt x="1" y="2"/>
                      </a:lnTo>
                      <a:lnTo>
                        <a:pt x="1" y="4"/>
                      </a:lnTo>
                      <a:lnTo>
                        <a:pt x="1" y="5"/>
                      </a:lnTo>
                      <a:lnTo>
                        <a:pt x="3" y="5"/>
                      </a:lnTo>
                      <a:lnTo>
                        <a:pt x="3" y="6"/>
                      </a:lnTo>
                      <a:lnTo>
                        <a:pt x="4" y="6"/>
                      </a:lnTo>
                      <a:lnTo>
                        <a:pt x="4" y="8"/>
                      </a:lnTo>
                      <a:lnTo>
                        <a:pt x="3" y="6"/>
                      </a:lnTo>
                      <a:lnTo>
                        <a:pt x="3" y="5"/>
                      </a:lnTo>
                      <a:lnTo>
                        <a:pt x="1" y="5"/>
                      </a:lnTo>
                      <a:lnTo>
                        <a:pt x="1" y="4"/>
                      </a:lnTo>
                      <a:lnTo>
                        <a:pt x="0" y="2"/>
                      </a:lnTo>
                      <a:lnTo>
                        <a:pt x="0" y="1"/>
                      </a:lnTo>
                      <a:lnTo>
                        <a:pt x="0"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56" name="Freeform 348">
                  <a:extLst>
                    <a:ext uri="{FF2B5EF4-FFF2-40B4-BE49-F238E27FC236}">
                      <a16:creationId xmlns:a16="http://schemas.microsoft.com/office/drawing/2014/main" id="{59879D76-386A-42A8-8695-7F1991C4B23C}"/>
                    </a:ext>
                  </a:extLst>
                </p:cNvPr>
                <p:cNvSpPr>
                  <a:spLocks/>
                </p:cNvSpPr>
                <p:nvPr/>
              </p:nvSpPr>
              <p:spPr bwMode="auto">
                <a:xfrm>
                  <a:off x="1439" y="2965"/>
                  <a:ext cx="1" cy="4"/>
                </a:xfrm>
                <a:custGeom>
                  <a:avLst/>
                  <a:gdLst>
                    <a:gd name="T0" fmla="*/ 0 w 1"/>
                    <a:gd name="T1" fmla="*/ 0 h 4"/>
                    <a:gd name="T2" fmla="*/ 0 w 1"/>
                    <a:gd name="T3" fmla="*/ 0 h 4"/>
                    <a:gd name="T4" fmla="*/ 0 w 1"/>
                    <a:gd name="T5" fmla="*/ 0 h 4"/>
                    <a:gd name="T6" fmla="*/ 0 w 1"/>
                    <a:gd name="T7" fmla="*/ 1 h 4"/>
                    <a:gd name="T8" fmla="*/ 0 w 1"/>
                    <a:gd name="T9" fmla="*/ 1 h 4"/>
                    <a:gd name="T10" fmla="*/ 0 w 1"/>
                    <a:gd name="T11" fmla="*/ 2 h 4"/>
                    <a:gd name="T12" fmla="*/ 0 w 1"/>
                    <a:gd name="T13" fmla="*/ 2 h 4"/>
                    <a:gd name="T14" fmla="*/ 0 w 1"/>
                    <a:gd name="T15" fmla="*/ 2 h 4"/>
                    <a:gd name="T16" fmla="*/ 0 w 1"/>
                    <a:gd name="T17" fmla="*/ 4 h 4"/>
                    <a:gd name="T18" fmla="*/ 0 w 1"/>
                    <a:gd name="T19" fmla="*/ 2 h 4"/>
                    <a:gd name="T20" fmla="*/ 0 w 1"/>
                    <a:gd name="T21" fmla="*/ 2 h 4"/>
                    <a:gd name="T22" fmla="*/ 0 w 1"/>
                    <a:gd name="T23" fmla="*/ 2 h 4"/>
                    <a:gd name="T24" fmla="*/ 0 w 1"/>
                    <a:gd name="T25" fmla="*/ 1 h 4"/>
                    <a:gd name="T26" fmla="*/ 0 w 1"/>
                    <a:gd name="T27" fmla="*/ 1 h 4"/>
                    <a:gd name="T28" fmla="*/ 0 w 1"/>
                    <a:gd name="T29" fmla="*/ 0 h 4"/>
                    <a:gd name="T30" fmla="*/ 0 w 1"/>
                    <a:gd name="T31" fmla="*/ 0 h 4"/>
                    <a:gd name="T32" fmla="*/ 0 w 1"/>
                    <a:gd name="T33" fmla="*/ 0 h 4"/>
                    <a:gd name="T34" fmla="*/ 0 w 1"/>
                    <a:gd name="T35" fmla="*/ 0 h 4"/>
                    <a:gd name="T36" fmla="*/ 0 w 1"/>
                    <a:gd name="T37" fmla="*/ 0 h 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 h="4">
                      <a:moveTo>
                        <a:pt x="0" y="0"/>
                      </a:moveTo>
                      <a:lnTo>
                        <a:pt x="0" y="0"/>
                      </a:lnTo>
                      <a:lnTo>
                        <a:pt x="0" y="1"/>
                      </a:lnTo>
                      <a:lnTo>
                        <a:pt x="0" y="2"/>
                      </a:lnTo>
                      <a:lnTo>
                        <a:pt x="0" y="4"/>
                      </a:lnTo>
                      <a:lnTo>
                        <a:pt x="0" y="2"/>
                      </a:lnTo>
                      <a:lnTo>
                        <a:pt x="0" y="1"/>
                      </a:lnTo>
                      <a:lnTo>
                        <a:pt x="0"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57" name="Freeform 349">
                  <a:extLst>
                    <a:ext uri="{FF2B5EF4-FFF2-40B4-BE49-F238E27FC236}">
                      <a16:creationId xmlns:a16="http://schemas.microsoft.com/office/drawing/2014/main" id="{0A96EB1E-BF79-449D-BA14-A8A89E022E6C}"/>
                    </a:ext>
                  </a:extLst>
                </p:cNvPr>
                <p:cNvSpPr>
                  <a:spLocks/>
                </p:cNvSpPr>
                <p:nvPr/>
              </p:nvSpPr>
              <p:spPr bwMode="auto">
                <a:xfrm>
                  <a:off x="1437" y="2965"/>
                  <a:ext cx="2" cy="1"/>
                </a:xfrm>
                <a:custGeom>
                  <a:avLst/>
                  <a:gdLst>
                    <a:gd name="T0" fmla="*/ 0 w 2"/>
                    <a:gd name="T1" fmla="*/ 0 h 1"/>
                    <a:gd name="T2" fmla="*/ 0 w 2"/>
                    <a:gd name="T3" fmla="*/ 0 h 1"/>
                    <a:gd name="T4" fmla="*/ 0 w 2"/>
                    <a:gd name="T5" fmla="*/ 0 h 1"/>
                    <a:gd name="T6" fmla="*/ 0 w 2"/>
                    <a:gd name="T7" fmla="*/ 0 h 1"/>
                    <a:gd name="T8" fmla="*/ 0 w 2"/>
                    <a:gd name="T9" fmla="*/ 0 h 1"/>
                    <a:gd name="T10" fmla="*/ 2 w 2"/>
                    <a:gd name="T11" fmla="*/ 0 h 1"/>
                    <a:gd name="T12" fmla="*/ 2 w 2"/>
                    <a:gd name="T13" fmla="*/ 0 h 1"/>
                    <a:gd name="T14" fmla="*/ 2 w 2"/>
                    <a:gd name="T15" fmla="*/ 0 h 1"/>
                    <a:gd name="T16" fmla="*/ 0 w 2"/>
                    <a:gd name="T17" fmla="*/ 0 h 1"/>
                    <a:gd name="T18" fmla="*/ 0 w 2"/>
                    <a:gd name="T19" fmla="*/ 0 h 1"/>
                    <a:gd name="T20" fmla="*/ 0 w 2"/>
                    <a:gd name="T21" fmla="*/ 0 h 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 h="1">
                      <a:moveTo>
                        <a:pt x="0" y="0"/>
                      </a:moveTo>
                      <a:lnTo>
                        <a:pt x="0" y="0"/>
                      </a:lnTo>
                      <a:lnTo>
                        <a:pt x="2" y="0"/>
                      </a:lnTo>
                      <a:lnTo>
                        <a:pt x="0"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58" name="Rectangle 350">
                  <a:extLst>
                    <a:ext uri="{FF2B5EF4-FFF2-40B4-BE49-F238E27FC236}">
                      <a16:creationId xmlns:a16="http://schemas.microsoft.com/office/drawing/2014/main" id="{C2076482-61CF-4B07-BF9D-B77384909AC1}"/>
                    </a:ext>
                  </a:extLst>
                </p:cNvPr>
                <p:cNvSpPr>
                  <a:spLocks noChangeArrowheads="1"/>
                </p:cNvSpPr>
                <p:nvPr/>
              </p:nvSpPr>
              <p:spPr bwMode="auto">
                <a:xfrm>
                  <a:off x="1436" y="2966"/>
                  <a:ext cx="0" cy="0"/>
                </a:xfrm>
                <a:prstGeom prst="rect">
                  <a:avLst/>
                </a:prstGeom>
                <a:solidFill>
                  <a:srgbClr val="000000"/>
                </a:solidFill>
                <a:ln>
                  <a:noFill/>
                </a:ln>
                <a:extLst>
                  <a:ext uri="{91240B29-F687-4F45-9708-019B960494DF}">
                    <a14:hiddenLine xmlns:a14="http://schemas.microsoft.com/office/drawing/2010/main" w="9525">
                      <a:solidFill>
                        <a:srgbClr val="C0C0C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59" name="Line 351">
                  <a:extLst>
                    <a:ext uri="{FF2B5EF4-FFF2-40B4-BE49-F238E27FC236}">
                      <a16:creationId xmlns:a16="http://schemas.microsoft.com/office/drawing/2014/main" id="{78341428-A9B8-4D27-BBC2-D3EB33EF514D}"/>
                    </a:ext>
                  </a:extLst>
                </p:cNvPr>
                <p:cNvSpPr>
                  <a:spLocks noChangeShapeType="1"/>
                </p:cNvSpPr>
                <p:nvPr/>
              </p:nvSpPr>
              <p:spPr bwMode="auto">
                <a:xfrm>
                  <a:off x="1436" y="2966"/>
                  <a:ext cx="1"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C0C0C0"/>
                      </a:solidFill>
                      <a:round/>
                      <a:headEnd/>
                      <a:tailEnd/>
                    </a14:hiddenLine>
                  </a:ext>
                </a:extLst>
              </p:spPr>
              <p:txBody>
                <a:bodyPr/>
                <a:lstStyle/>
                <a:p>
                  <a:endParaRPr lang="zh-CN" altLang="en-US"/>
                </a:p>
              </p:txBody>
            </p:sp>
            <p:sp>
              <p:nvSpPr>
                <p:cNvPr id="260" name="Rectangle 352">
                  <a:extLst>
                    <a:ext uri="{FF2B5EF4-FFF2-40B4-BE49-F238E27FC236}">
                      <a16:creationId xmlns:a16="http://schemas.microsoft.com/office/drawing/2014/main" id="{66206FEC-8C3F-4DBE-968B-B01335932E5B}"/>
                    </a:ext>
                  </a:extLst>
                </p:cNvPr>
                <p:cNvSpPr>
                  <a:spLocks noChangeArrowheads="1"/>
                </p:cNvSpPr>
                <p:nvPr/>
              </p:nvSpPr>
              <p:spPr bwMode="auto">
                <a:xfrm>
                  <a:off x="1436" y="2966"/>
                  <a:ext cx="0" cy="0"/>
                </a:xfrm>
                <a:prstGeom prst="rect">
                  <a:avLst/>
                </a:prstGeom>
                <a:solidFill>
                  <a:srgbClr val="000000"/>
                </a:solidFill>
                <a:ln>
                  <a:noFill/>
                </a:ln>
                <a:extLst>
                  <a:ext uri="{91240B29-F687-4F45-9708-019B960494DF}">
                    <a14:hiddenLine xmlns:a14="http://schemas.microsoft.com/office/drawing/2010/main" w="9525">
                      <a:solidFill>
                        <a:srgbClr val="C0C0C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61" name="Freeform 353">
                  <a:extLst>
                    <a:ext uri="{FF2B5EF4-FFF2-40B4-BE49-F238E27FC236}">
                      <a16:creationId xmlns:a16="http://schemas.microsoft.com/office/drawing/2014/main" id="{AD23160A-5350-4775-8B77-35669462E9C7}"/>
                    </a:ext>
                  </a:extLst>
                </p:cNvPr>
                <p:cNvSpPr>
                  <a:spLocks/>
                </p:cNvSpPr>
                <p:nvPr/>
              </p:nvSpPr>
              <p:spPr bwMode="auto">
                <a:xfrm>
                  <a:off x="1430" y="2962"/>
                  <a:ext cx="4" cy="3"/>
                </a:xfrm>
                <a:custGeom>
                  <a:avLst/>
                  <a:gdLst>
                    <a:gd name="T0" fmla="*/ 0 w 4"/>
                    <a:gd name="T1" fmla="*/ 0 h 3"/>
                    <a:gd name="T2" fmla="*/ 0 w 4"/>
                    <a:gd name="T3" fmla="*/ 0 h 3"/>
                    <a:gd name="T4" fmla="*/ 0 w 4"/>
                    <a:gd name="T5" fmla="*/ 0 h 3"/>
                    <a:gd name="T6" fmla="*/ 1 w 4"/>
                    <a:gd name="T7" fmla="*/ 0 h 3"/>
                    <a:gd name="T8" fmla="*/ 1 w 4"/>
                    <a:gd name="T9" fmla="*/ 0 h 3"/>
                    <a:gd name="T10" fmla="*/ 3 w 4"/>
                    <a:gd name="T11" fmla="*/ 0 h 3"/>
                    <a:gd name="T12" fmla="*/ 3 w 4"/>
                    <a:gd name="T13" fmla="*/ 1 h 3"/>
                    <a:gd name="T14" fmla="*/ 3 w 4"/>
                    <a:gd name="T15" fmla="*/ 1 h 3"/>
                    <a:gd name="T16" fmla="*/ 3 w 4"/>
                    <a:gd name="T17" fmla="*/ 3 h 3"/>
                    <a:gd name="T18" fmla="*/ 4 w 4"/>
                    <a:gd name="T19" fmla="*/ 3 h 3"/>
                    <a:gd name="T20" fmla="*/ 4 w 4"/>
                    <a:gd name="T21" fmla="*/ 3 h 3"/>
                    <a:gd name="T22" fmla="*/ 4 w 4"/>
                    <a:gd name="T23" fmla="*/ 3 h 3"/>
                    <a:gd name="T24" fmla="*/ 4 w 4"/>
                    <a:gd name="T25" fmla="*/ 3 h 3"/>
                    <a:gd name="T26" fmla="*/ 3 w 4"/>
                    <a:gd name="T27" fmla="*/ 3 h 3"/>
                    <a:gd name="T28" fmla="*/ 3 w 4"/>
                    <a:gd name="T29" fmla="*/ 1 h 3"/>
                    <a:gd name="T30" fmla="*/ 3 w 4"/>
                    <a:gd name="T31" fmla="*/ 1 h 3"/>
                    <a:gd name="T32" fmla="*/ 3 w 4"/>
                    <a:gd name="T33" fmla="*/ 1 h 3"/>
                    <a:gd name="T34" fmla="*/ 3 w 4"/>
                    <a:gd name="T35" fmla="*/ 0 h 3"/>
                    <a:gd name="T36" fmla="*/ 1 w 4"/>
                    <a:gd name="T37" fmla="*/ 0 h 3"/>
                    <a:gd name="T38" fmla="*/ 1 w 4"/>
                    <a:gd name="T39" fmla="*/ 0 h 3"/>
                    <a:gd name="T40" fmla="*/ 1 w 4"/>
                    <a:gd name="T41" fmla="*/ 0 h 3"/>
                    <a:gd name="T42" fmla="*/ 1 w 4"/>
                    <a:gd name="T43" fmla="*/ 0 h 3"/>
                    <a:gd name="T44" fmla="*/ 0 w 4"/>
                    <a:gd name="T45" fmla="*/ 0 h 3"/>
                    <a:gd name="T46" fmla="*/ 0 w 4"/>
                    <a:gd name="T47" fmla="*/ 0 h 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 h="3">
                      <a:moveTo>
                        <a:pt x="0" y="0"/>
                      </a:moveTo>
                      <a:lnTo>
                        <a:pt x="0" y="0"/>
                      </a:lnTo>
                      <a:lnTo>
                        <a:pt x="1" y="0"/>
                      </a:lnTo>
                      <a:lnTo>
                        <a:pt x="3" y="0"/>
                      </a:lnTo>
                      <a:lnTo>
                        <a:pt x="3" y="1"/>
                      </a:lnTo>
                      <a:lnTo>
                        <a:pt x="3" y="3"/>
                      </a:lnTo>
                      <a:lnTo>
                        <a:pt x="4" y="3"/>
                      </a:lnTo>
                      <a:lnTo>
                        <a:pt x="3" y="3"/>
                      </a:lnTo>
                      <a:lnTo>
                        <a:pt x="3" y="1"/>
                      </a:lnTo>
                      <a:lnTo>
                        <a:pt x="3" y="0"/>
                      </a:lnTo>
                      <a:lnTo>
                        <a:pt x="1" y="0"/>
                      </a:lnTo>
                      <a:lnTo>
                        <a:pt x="0"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62" name="Freeform 354">
                  <a:extLst>
                    <a:ext uri="{FF2B5EF4-FFF2-40B4-BE49-F238E27FC236}">
                      <a16:creationId xmlns:a16="http://schemas.microsoft.com/office/drawing/2014/main" id="{E3066189-360B-41CA-9F69-62F11F2E0777}"/>
                    </a:ext>
                  </a:extLst>
                </p:cNvPr>
                <p:cNvSpPr>
                  <a:spLocks/>
                </p:cNvSpPr>
                <p:nvPr/>
              </p:nvSpPr>
              <p:spPr bwMode="auto">
                <a:xfrm>
                  <a:off x="1427" y="2962"/>
                  <a:ext cx="3" cy="3"/>
                </a:xfrm>
                <a:custGeom>
                  <a:avLst/>
                  <a:gdLst>
                    <a:gd name="T0" fmla="*/ 0 w 3"/>
                    <a:gd name="T1" fmla="*/ 3 h 3"/>
                    <a:gd name="T2" fmla="*/ 0 w 3"/>
                    <a:gd name="T3" fmla="*/ 3 h 3"/>
                    <a:gd name="T4" fmla="*/ 0 w 3"/>
                    <a:gd name="T5" fmla="*/ 1 h 3"/>
                    <a:gd name="T6" fmla="*/ 0 w 3"/>
                    <a:gd name="T7" fmla="*/ 1 h 3"/>
                    <a:gd name="T8" fmla="*/ 1 w 3"/>
                    <a:gd name="T9" fmla="*/ 0 h 3"/>
                    <a:gd name="T10" fmla="*/ 1 w 3"/>
                    <a:gd name="T11" fmla="*/ 0 h 3"/>
                    <a:gd name="T12" fmla="*/ 3 w 3"/>
                    <a:gd name="T13" fmla="*/ 0 h 3"/>
                    <a:gd name="T14" fmla="*/ 1 w 3"/>
                    <a:gd name="T15" fmla="*/ 0 h 3"/>
                    <a:gd name="T16" fmla="*/ 1 w 3"/>
                    <a:gd name="T17" fmla="*/ 0 h 3"/>
                    <a:gd name="T18" fmla="*/ 1 w 3"/>
                    <a:gd name="T19" fmla="*/ 1 h 3"/>
                    <a:gd name="T20" fmla="*/ 1 w 3"/>
                    <a:gd name="T21" fmla="*/ 1 h 3"/>
                    <a:gd name="T22" fmla="*/ 0 w 3"/>
                    <a:gd name="T23" fmla="*/ 3 h 3"/>
                    <a:gd name="T24" fmla="*/ 0 w 3"/>
                    <a:gd name="T25" fmla="*/ 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3">
                      <a:moveTo>
                        <a:pt x="0" y="3"/>
                      </a:moveTo>
                      <a:lnTo>
                        <a:pt x="0" y="3"/>
                      </a:lnTo>
                      <a:lnTo>
                        <a:pt x="0" y="1"/>
                      </a:lnTo>
                      <a:lnTo>
                        <a:pt x="1" y="0"/>
                      </a:lnTo>
                      <a:lnTo>
                        <a:pt x="3" y="0"/>
                      </a:lnTo>
                      <a:lnTo>
                        <a:pt x="1" y="0"/>
                      </a:lnTo>
                      <a:lnTo>
                        <a:pt x="1" y="1"/>
                      </a:lnTo>
                      <a:lnTo>
                        <a:pt x="0" y="3"/>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63" name="Freeform 355">
                  <a:extLst>
                    <a:ext uri="{FF2B5EF4-FFF2-40B4-BE49-F238E27FC236}">
                      <a16:creationId xmlns:a16="http://schemas.microsoft.com/office/drawing/2014/main" id="{EBC5B793-2C44-4482-BA4F-0D0CBFC7267A}"/>
                    </a:ext>
                  </a:extLst>
                </p:cNvPr>
                <p:cNvSpPr>
                  <a:spLocks/>
                </p:cNvSpPr>
                <p:nvPr/>
              </p:nvSpPr>
              <p:spPr bwMode="auto">
                <a:xfrm>
                  <a:off x="1422" y="2966"/>
                  <a:ext cx="5" cy="3"/>
                </a:xfrm>
                <a:custGeom>
                  <a:avLst/>
                  <a:gdLst>
                    <a:gd name="T0" fmla="*/ 0 w 5"/>
                    <a:gd name="T1" fmla="*/ 3 h 3"/>
                    <a:gd name="T2" fmla="*/ 0 w 5"/>
                    <a:gd name="T3" fmla="*/ 3 h 3"/>
                    <a:gd name="T4" fmla="*/ 0 w 5"/>
                    <a:gd name="T5" fmla="*/ 3 h 3"/>
                    <a:gd name="T6" fmla="*/ 0 w 5"/>
                    <a:gd name="T7" fmla="*/ 1 h 3"/>
                    <a:gd name="T8" fmla="*/ 2 w 5"/>
                    <a:gd name="T9" fmla="*/ 1 h 3"/>
                    <a:gd name="T10" fmla="*/ 2 w 5"/>
                    <a:gd name="T11" fmla="*/ 0 h 3"/>
                    <a:gd name="T12" fmla="*/ 2 w 5"/>
                    <a:gd name="T13" fmla="*/ 0 h 3"/>
                    <a:gd name="T14" fmla="*/ 2 w 5"/>
                    <a:gd name="T15" fmla="*/ 0 h 3"/>
                    <a:gd name="T16" fmla="*/ 3 w 5"/>
                    <a:gd name="T17" fmla="*/ 0 h 3"/>
                    <a:gd name="T18" fmla="*/ 3 w 5"/>
                    <a:gd name="T19" fmla="*/ 0 h 3"/>
                    <a:gd name="T20" fmla="*/ 3 w 5"/>
                    <a:gd name="T21" fmla="*/ 0 h 3"/>
                    <a:gd name="T22" fmla="*/ 5 w 5"/>
                    <a:gd name="T23" fmla="*/ 0 h 3"/>
                    <a:gd name="T24" fmla="*/ 3 w 5"/>
                    <a:gd name="T25" fmla="*/ 0 h 3"/>
                    <a:gd name="T26" fmla="*/ 3 w 5"/>
                    <a:gd name="T27" fmla="*/ 0 h 3"/>
                    <a:gd name="T28" fmla="*/ 2 w 5"/>
                    <a:gd name="T29" fmla="*/ 0 h 3"/>
                    <a:gd name="T30" fmla="*/ 2 w 5"/>
                    <a:gd name="T31" fmla="*/ 0 h 3"/>
                    <a:gd name="T32" fmla="*/ 2 w 5"/>
                    <a:gd name="T33" fmla="*/ 1 h 3"/>
                    <a:gd name="T34" fmla="*/ 2 w 5"/>
                    <a:gd name="T35" fmla="*/ 1 h 3"/>
                    <a:gd name="T36" fmla="*/ 0 w 5"/>
                    <a:gd name="T37" fmla="*/ 1 h 3"/>
                    <a:gd name="T38" fmla="*/ 0 w 5"/>
                    <a:gd name="T39" fmla="*/ 3 h 3"/>
                    <a:gd name="T40" fmla="*/ 0 w 5"/>
                    <a:gd name="T41" fmla="*/ 3 h 3"/>
                    <a:gd name="T42" fmla="*/ 0 w 5"/>
                    <a:gd name="T43" fmla="*/ 3 h 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 h="3">
                      <a:moveTo>
                        <a:pt x="0" y="3"/>
                      </a:moveTo>
                      <a:lnTo>
                        <a:pt x="0" y="3"/>
                      </a:lnTo>
                      <a:lnTo>
                        <a:pt x="0" y="1"/>
                      </a:lnTo>
                      <a:lnTo>
                        <a:pt x="2" y="1"/>
                      </a:lnTo>
                      <a:lnTo>
                        <a:pt x="2" y="0"/>
                      </a:lnTo>
                      <a:lnTo>
                        <a:pt x="3" y="0"/>
                      </a:lnTo>
                      <a:lnTo>
                        <a:pt x="5" y="0"/>
                      </a:lnTo>
                      <a:lnTo>
                        <a:pt x="3" y="0"/>
                      </a:lnTo>
                      <a:lnTo>
                        <a:pt x="2" y="0"/>
                      </a:lnTo>
                      <a:lnTo>
                        <a:pt x="2" y="1"/>
                      </a:lnTo>
                      <a:lnTo>
                        <a:pt x="0" y="1"/>
                      </a:lnTo>
                      <a:lnTo>
                        <a:pt x="0" y="3"/>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64" name="Freeform 356">
                  <a:extLst>
                    <a:ext uri="{FF2B5EF4-FFF2-40B4-BE49-F238E27FC236}">
                      <a16:creationId xmlns:a16="http://schemas.microsoft.com/office/drawing/2014/main" id="{E38164F3-99CF-4D53-9083-A62D2A2CE5B3}"/>
                    </a:ext>
                  </a:extLst>
                </p:cNvPr>
                <p:cNvSpPr>
                  <a:spLocks/>
                </p:cNvSpPr>
                <p:nvPr/>
              </p:nvSpPr>
              <p:spPr bwMode="auto">
                <a:xfrm>
                  <a:off x="1422" y="2970"/>
                  <a:ext cx="5" cy="3"/>
                </a:xfrm>
                <a:custGeom>
                  <a:avLst/>
                  <a:gdLst>
                    <a:gd name="T0" fmla="*/ 5 w 5"/>
                    <a:gd name="T1" fmla="*/ 3 h 3"/>
                    <a:gd name="T2" fmla="*/ 5 w 5"/>
                    <a:gd name="T3" fmla="*/ 3 h 3"/>
                    <a:gd name="T4" fmla="*/ 5 w 5"/>
                    <a:gd name="T5" fmla="*/ 3 h 3"/>
                    <a:gd name="T6" fmla="*/ 3 w 5"/>
                    <a:gd name="T7" fmla="*/ 3 h 3"/>
                    <a:gd name="T8" fmla="*/ 3 w 5"/>
                    <a:gd name="T9" fmla="*/ 1 h 3"/>
                    <a:gd name="T10" fmla="*/ 2 w 5"/>
                    <a:gd name="T11" fmla="*/ 1 h 3"/>
                    <a:gd name="T12" fmla="*/ 2 w 5"/>
                    <a:gd name="T13" fmla="*/ 1 h 3"/>
                    <a:gd name="T14" fmla="*/ 2 w 5"/>
                    <a:gd name="T15" fmla="*/ 1 h 3"/>
                    <a:gd name="T16" fmla="*/ 2 w 5"/>
                    <a:gd name="T17" fmla="*/ 0 h 3"/>
                    <a:gd name="T18" fmla="*/ 0 w 5"/>
                    <a:gd name="T19" fmla="*/ 0 h 3"/>
                    <a:gd name="T20" fmla="*/ 0 w 5"/>
                    <a:gd name="T21" fmla="*/ 0 h 3"/>
                    <a:gd name="T22" fmla="*/ 0 w 5"/>
                    <a:gd name="T23" fmla="*/ 0 h 3"/>
                    <a:gd name="T24" fmla="*/ 0 w 5"/>
                    <a:gd name="T25" fmla="*/ 0 h 3"/>
                    <a:gd name="T26" fmla="*/ 0 w 5"/>
                    <a:gd name="T27" fmla="*/ 0 h 3"/>
                    <a:gd name="T28" fmla="*/ 2 w 5"/>
                    <a:gd name="T29" fmla="*/ 0 h 3"/>
                    <a:gd name="T30" fmla="*/ 2 w 5"/>
                    <a:gd name="T31" fmla="*/ 1 h 3"/>
                    <a:gd name="T32" fmla="*/ 2 w 5"/>
                    <a:gd name="T33" fmla="*/ 1 h 3"/>
                    <a:gd name="T34" fmla="*/ 3 w 5"/>
                    <a:gd name="T35" fmla="*/ 1 h 3"/>
                    <a:gd name="T36" fmla="*/ 3 w 5"/>
                    <a:gd name="T37" fmla="*/ 3 h 3"/>
                    <a:gd name="T38" fmla="*/ 5 w 5"/>
                    <a:gd name="T39" fmla="*/ 3 h 3"/>
                    <a:gd name="T40" fmla="*/ 5 w 5"/>
                    <a:gd name="T41" fmla="*/ 3 h 3"/>
                    <a:gd name="T42" fmla="*/ 5 w 5"/>
                    <a:gd name="T43" fmla="*/ 3 h 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 h="3">
                      <a:moveTo>
                        <a:pt x="5" y="3"/>
                      </a:moveTo>
                      <a:lnTo>
                        <a:pt x="5" y="3"/>
                      </a:lnTo>
                      <a:lnTo>
                        <a:pt x="3" y="3"/>
                      </a:lnTo>
                      <a:lnTo>
                        <a:pt x="3" y="1"/>
                      </a:lnTo>
                      <a:lnTo>
                        <a:pt x="2" y="1"/>
                      </a:lnTo>
                      <a:lnTo>
                        <a:pt x="2" y="0"/>
                      </a:lnTo>
                      <a:lnTo>
                        <a:pt x="0" y="0"/>
                      </a:lnTo>
                      <a:lnTo>
                        <a:pt x="2" y="0"/>
                      </a:lnTo>
                      <a:lnTo>
                        <a:pt x="2" y="1"/>
                      </a:lnTo>
                      <a:lnTo>
                        <a:pt x="3" y="1"/>
                      </a:lnTo>
                      <a:lnTo>
                        <a:pt x="3" y="3"/>
                      </a:lnTo>
                      <a:lnTo>
                        <a:pt x="5" y="3"/>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65" name="Freeform 357">
                  <a:extLst>
                    <a:ext uri="{FF2B5EF4-FFF2-40B4-BE49-F238E27FC236}">
                      <a16:creationId xmlns:a16="http://schemas.microsoft.com/office/drawing/2014/main" id="{3A0A4411-5A54-4CBC-B134-BA1F10AA50BC}"/>
                    </a:ext>
                  </a:extLst>
                </p:cNvPr>
                <p:cNvSpPr>
                  <a:spLocks/>
                </p:cNvSpPr>
                <p:nvPr/>
              </p:nvSpPr>
              <p:spPr bwMode="auto">
                <a:xfrm>
                  <a:off x="1428" y="2974"/>
                  <a:ext cx="2" cy="1"/>
                </a:xfrm>
                <a:custGeom>
                  <a:avLst/>
                  <a:gdLst>
                    <a:gd name="T0" fmla="*/ 2 w 2"/>
                    <a:gd name="T1" fmla="*/ 0 h 1"/>
                    <a:gd name="T2" fmla="*/ 2 w 2"/>
                    <a:gd name="T3" fmla="*/ 0 h 1"/>
                    <a:gd name="T4" fmla="*/ 2 w 2"/>
                    <a:gd name="T5" fmla="*/ 0 h 1"/>
                    <a:gd name="T6" fmla="*/ 0 w 2"/>
                    <a:gd name="T7" fmla="*/ 0 h 1"/>
                    <a:gd name="T8" fmla="*/ 0 w 2"/>
                    <a:gd name="T9" fmla="*/ 0 h 1"/>
                    <a:gd name="T10" fmla="*/ 0 w 2"/>
                    <a:gd name="T11" fmla="*/ 0 h 1"/>
                    <a:gd name="T12" fmla="*/ 0 w 2"/>
                    <a:gd name="T13" fmla="*/ 0 h 1"/>
                    <a:gd name="T14" fmla="*/ 0 w 2"/>
                    <a:gd name="T15" fmla="*/ 0 h 1"/>
                    <a:gd name="T16" fmla="*/ 2 w 2"/>
                    <a:gd name="T17" fmla="*/ 0 h 1"/>
                    <a:gd name="T18" fmla="*/ 2 w 2"/>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 h="1">
                      <a:moveTo>
                        <a:pt x="2" y="0"/>
                      </a:moveTo>
                      <a:lnTo>
                        <a:pt x="2" y="0"/>
                      </a:lnTo>
                      <a:lnTo>
                        <a:pt x="0" y="0"/>
                      </a:lnTo>
                      <a:lnTo>
                        <a:pt x="2"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66" name="Freeform 358">
                  <a:extLst>
                    <a:ext uri="{FF2B5EF4-FFF2-40B4-BE49-F238E27FC236}">
                      <a16:creationId xmlns:a16="http://schemas.microsoft.com/office/drawing/2014/main" id="{EFE0DEFF-E048-42B6-8679-59C4A411886E}"/>
                    </a:ext>
                  </a:extLst>
                </p:cNvPr>
                <p:cNvSpPr>
                  <a:spLocks/>
                </p:cNvSpPr>
                <p:nvPr/>
              </p:nvSpPr>
              <p:spPr bwMode="auto">
                <a:xfrm>
                  <a:off x="1433" y="2974"/>
                  <a:ext cx="10" cy="3"/>
                </a:xfrm>
                <a:custGeom>
                  <a:avLst/>
                  <a:gdLst>
                    <a:gd name="T0" fmla="*/ 10 w 10"/>
                    <a:gd name="T1" fmla="*/ 3 h 3"/>
                    <a:gd name="T2" fmla="*/ 10 w 10"/>
                    <a:gd name="T3" fmla="*/ 3 h 3"/>
                    <a:gd name="T4" fmla="*/ 9 w 10"/>
                    <a:gd name="T5" fmla="*/ 3 h 3"/>
                    <a:gd name="T6" fmla="*/ 9 w 10"/>
                    <a:gd name="T7" fmla="*/ 1 h 3"/>
                    <a:gd name="T8" fmla="*/ 7 w 10"/>
                    <a:gd name="T9" fmla="*/ 1 h 3"/>
                    <a:gd name="T10" fmla="*/ 7 w 10"/>
                    <a:gd name="T11" fmla="*/ 1 h 3"/>
                    <a:gd name="T12" fmla="*/ 6 w 10"/>
                    <a:gd name="T13" fmla="*/ 1 h 3"/>
                    <a:gd name="T14" fmla="*/ 6 w 10"/>
                    <a:gd name="T15" fmla="*/ 0 h 3"/>
                    <a:gd name="T16" fmla="*/ 4 w 10"/>
                    <a:gd name="T17" fmla="*/ 0 h 3"/>
                    <a:gd name="T18" fmla="*/ 4 w 10"/>
                    <a:gd name="T19" fmla="*/ 0 h 3"/>
                    <a:gd name="T20" fmla="*/ 3 w 10"/>
                    <a:gd name="T21" fmla="*/ 0 h 3"/>
                    <a:gd name="T22" fmla="*/ 3 w 10"/>
                    <a:gd name="T23" fmla="*/ 0 h 3"/>
                    <a:gd name="T24" fmla="*/ 1 w 10"/>
                    <a:gd name="T25" fmla="*/ 0 h 3"/>
                    <a:gd name="T26" fmla="*/ 1 w 10"/>
                    <a:gd name="T27" fmla="*/ 0 h 3"/>
                    <a:gd name="T28" fmla="*/ 0 w 10"/>
                    <a:gd name="T29" fmla="*/ 0 h 3"/>
                    <a:gd name="T30" fmla="*/ 0 w 10"/>
                    <a:gd name="T31" fmla="*/ 0 h 3"/>
                    <a:gd name="T32" fmla="*/ 0 w 10"/>
                    <a:gd name="T33" fmla="*/ 0 h 3"/>
                    <a:gd name="T34" fmla="*/ 0 w 10"/>
                    <a:gd name="T35" fmla="*/ 0 h 3"/>
                    <a:gd name="T36" fmla="*/ 0 w 10"/>
                    <a:gd name="T37" fmla="*/ 0 h 3"/>
                    <a:gd name="T38" fmla="*/ 1 w 10"/>
                    <a:gd name="T39" fmla="*/ 0 h 3"/>
                    <a:gd name="T40" fmla="*/ 1 w 10"/>
                    <a:gd name="T41" fmla="*/ 0 h 3"/>
                    <a:gd name="T42" fmla="*/ 3 w 10"/>
                    <a:gd name="T43" fmla="*/ 0 h 3"/>
                    <a:gd name="T44" fmla="*/ 3 w 10"/>
                    <a:gd name="T45" fmla="*/ 0 h 3"/>
                    <a:gd name="T46" fmla="*/ 4 w 10"/>
                    <a:gd name="T47" fmla="*/ 0 h 3"/>
                    <a:gd name="T48" fmla="*/ 4 w 10"/>
                    <a:gd name="T49" fmla="*/ 0 h 3"/>
                    <a:gd name="T50" fmla="*/ 6 w 10"/>
                    <a:gd name="T51" fmla="*/ 0 h 3"/>
                    <a:gd name="T52" fmla="*/ 6 w 10"/>
                    <a:gd name="T53" fmla="*/ 1 h 3"/>
                    <a:gd name="T54" fmla="*/ 7 w 10"/>
                    <a:gd name="T55" fmla="*/ 1 h 3"/>
                    <a:gd name="T56" fmla="*/ 7 w 10"/>
                    <a:gd name="T57" fmla="*/ 1 h 3"/>
                    <a:gd name="T58" fmla="*/ 9 w 10"/>
                    <a:gd name="T59" fmla="*/ 1 h 3"/>
                    <a:gd name="T60" fmla="*/ 9 w 10"/>
                    <a:gd name="T61" fmla="*/ 3 h 3"/>
                    <a:gd name="T62" fmla="*/ 10 w 10"/>
                    <a:gd name="T63" fmla="*/ 3 h 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0" h="3">
                      <a:moveTo>
                        <a:pt x="10" y="3"/>
                      </a:moveTo>
                      <a:lnTo>
                        <a:pt x="10" y="3"/>
                      </a:lnTo>
                      <a:lnTo>
                        <a:pt x="9" y="3"/>
                      </a:lnTo>
                      <a:lnTo>
                        <a:pt x="9" y="1"/>
                      </a:lnTo>
                      <a:lnTo>
                        <a:pt x="7" y="1"/>
                      </a:lnTo>
                      <a:lnTo>
                        <a:pt x="6" y="1"/>
                      </a:lnTo>
                      <a:lnTo>
                        <a:pt x="6" y="0"/>
                      </a:lnTo>
                      <a:lnTo>
                        <a:pt x="4" y="0"/>
                      </a:lnTo>
                      <a:lnTo>
                        <a:pt x="3" y="0"/>
                      </a:lnTo>
                      <a:lnTo>
                        <a:pt x="1" y="0"/>
                      </a:lnTo>
                      <a:lnTo>
                        <a:pt x="0" y="0"/>
                      </a:lnTo>
                      <a:lnTo>
                        <a:pt x="1" y="0"/>
                      </a:lnTo>
                      <a:lnTo>
                        <a:pt x="3" y="0"/>
                      </a:lnTo>
                      <a:lnTo>
                        <a:pt x="4" y="0"/>
                      </a:lnTo>
                      <a:lnTo>
                        <a:pt x="6" y="0"/>
                      </a:lnTo>
                      <a:lnTo>
                        <a:pt x="6" y="1"/>
                      </a:lnTo>
                      <a:lnTo>
                        <a:pt x="7" y="1"/>
                      </a:lnTo>
                      <a:lnTo>
                        <a:pt x="9" y="1"/>
                      </a:lnTo>
                      <a:lnTo>
                        <a:pt x="9" y="3"/>
                      </a:lnTo>
                      <a:lnTo>
                        <a:pt x="10" y="3"/>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67" name="Freeform 359">
                  <a:extLst>
                    <a:ext uri="{FF2B5EF4-FFF2-40B4-BE49-F238E27FC236}">
                      <a16:creationId xmlns:a16="http://schemas.microsoft.com/office/drawing/2014/main" id="{F5F2CAB5-9B43-4D0A-B45E-0102FDF238C6}"/>
                    </a:ext>
                  </a:extLst>
                </p:cNvPr>
                <p:cNvSpPr>
                  <a:spLocks/>
                </p:cNvSpPr>
                <p:nvPr/>
              </p:nvSpPr>
              <p:spPr bwMode="auto">
                <a:xfrm>
                  <a:off x="1428" y="2958"/>
                  <a:ext cx="21" cy="19"/>
                </a:xfrm>
                <a:custGeom>
                  <a:avLst/>
                  <a:gdLst>
                    <a:gd name="T0" fmla="*/ 14 w 21"/>
                    <a:gd name="T1" fmla="*/ 19 h 19"/>
                    <a:gd name="T2" fmla="*/ 14 w 21"/>
                    <a:gd name="T3" fmla="*/ 17 h 19"/>
                    <a:gd name="T4" fmla="*/ 12 w 21"/>
                    <a:gd name="T5" fmla="*/ 16 h 19"/>
                    <a:gd name="T6" fmla="*/ 12 w 21"/>
                    <a:gd name="T7" fmla="*/ 15 h 19"/>
                    <a:gd name="T8" fmla="*/ 11 w 21"/>
                    <a:gd name="T9" fmla="*/ 15 h 19"/>
                    <a:gd name="T10" fmla="*/ 11 w 21"/>
                    <a:gd name="T11" fmla="*/ 13 h 19"/>
                    <a:gd name="T12" fmla="*/ 9 w 21"/>
                    <a:gd name="T13" fmla="*/ 12 h 19"/>
                    <a:gd name="T14" fmla="*/ 9 w 21"/>
                    <a:gd name="T15" fmla="*/ 9 h 19"/>
                    <a:gd name="T16" fmla="*/ 9 w 21"/>
                    <a:gd name="T17" fmla="*/ 8 h 19"/>
                    <a:gd name="T18" fmla="*/ 11 w 21"/>
                    <a:gd name="T19" fmla="*/ 7 h 19"/>
                    <a:gd name="T20" fmla="*/ 9 w 21"/>
                    <a:gd name="T21" fmla="*/ 7 h 19"/>
                    <a:gd name="T22" fmla="*/ 9 w 21"/>
                    <a:gd name="T23" fmla="*/ 5 h 19"/>
                    <a:gd name="T24" fmla="*/ 8 w 21"/>
                    <a:gd name="T25" fmla="*/ 7 h 19"/>
                    <a:gd name="T26" fmla="*/ 8 w 21"/>
                    <a:gd name="T27" fmla="*/ 8 h 19"/>
                    <a:gd name="T28" fmla="*/ 6 w 21"/>
                    <a:gd name="T29" fmla="*/ 8 h 19"/>
                    <a:gd name="T30" fmla="*/ 5 w 21"/>
                    <a:gd name="T31" fmla="*/ 7 h 19"/>
                    <a:gd name="T32" fmla="*/ 5 w 21"/>
                    <a:gd name="T33" fmla="*/ 7 h 19"/>
                    <a:gd name="T34" fmla="*/ 3 w 21"/>
                    <a:gd name="T35" fmla="*/ 5 h 19"/>
                    <a:gd name="T36" fmla="*/ 3 w 21"/>
                    <a:gd name="T37" fmla="*/ 4 h 19"/>
                    <a:gd name="T38" fmla="*/ 2 w 21"/>
                    <a:gd name="T39" fmla="*/ 2 h 19"/>
                    <a:gd name="T40" fmla="*/ 2 w 21"/>
                    <a:gd name="T41" fmla="*/ 2 h 19"/>
                    <a:gd name="T42" fmla="*/ 0 w 21"/>
                    <a:gd name="T43" fmla="*/ 2 h 19"/>
                    <a:gd name="T44" fmla="*/ 0 w 21"/>
                    <a:gd name="T45" fmla="*/ 4 h 19"/>
                    <a:gd name="T46" fmla="*/ 0 w 21"/>
                    <a:gd name="T47" fmla="*/ 2 h 19"/>
                    <a:gd name="T48" fmla="*/ 0 w 21"/>
                    <a:gd name="T49" fmla="*/ 1 h 19"/>
                    <a:gd name="T50" fmla="*/ 2 w 21"/>
                    <a:gd name="T51" fmla="*/ 1 h 19"/>
                    <a:gd name="T52" fmla="*/ 2 w 21"/>
                    <a:gd name="T53" fmla="*/ 0 h 19"/>
                    <a:gd name="T54" fmla="*/ 3 w 21"/>
                    <a:gd name="T55" fmla="*/ 0 h 19"/>
                    <a:gd name="T56" fmla="*/ 5 w 21"/>
                    <a:gd name="T57" fmla="*/ 0 h 19"/>
                    <a:gd name="T58" fmla="*/ 6 w 21"/>
                    <a:gd name="T59" fmla="*/ 0 h 19"/>
                    <a:gd name="T60" fmla="*/ 9 w 21"/>
                    <a:gd name="T61" fmla="*/ 0 h 19"/>
                    <a:gd name="T62" fmla="*/ 11 w 21"/>
                    <a:gd name="T63" fmla="*/ 0 h 19"/>
                    <a:gd name="T64" fmla="*/ 12 w 21"/>
                    <a:gd name="T65" fmla="*/ 0 h 19"/>
                    <a:gd name="T66" fmla="*/ 14 w 21"/>
                    <a:gd name="T67" fmla="*/ 0 h 19"/>
                    <a:gd name="T68" fmla="*/ 15 w 21"/>
                    <a:gd name="T69" fmla="*/ 0 h 19"/>
                    <a:gd name="T70" fmla="*/ 15 w 21"/>
                    <a:gd name="T71" fmla="*/ 0 h 19"/>
                    <a:gd name="T72" fmla="*/ 17 w 21"/>
                    <a:gd name="T73" fmla="*/ 0 h 19"/>
                    <a:gd name="T74" fmla="*/ 18 w 21"/>
                    <a:gd name="T75" fmla="*/ 1 h 19"/>
                    <a:gd name="T76" fmla="*/ 18 w 21"/>
                    <a:gd name="T77" fmla="*/ 2 h 19"/>
                    <a:gd name="T78" fmla="*/ 20 w 21"/>
                    <a:gd name="T79" fmla="*/ 5 h 19"/>
                    <a:gd name="T80" fmla="*/ 21 w 21"/>
                    <a:gd name="T81" fmla="*/ 7 h 19"/>
                    <a:gd name="T82" fmla="*/ 21 w 21"/>
                    <a:gd name="T83" fmla="*/ 8 h 19"/>
                    <a:gd name="T84" fmla="*/ 21 w 21"/>
                    <a:gd name="T85" fmla="*/ 9 h 19"/>
                    <a:gd name="T86" fmla="*/ 21 w 21"/>
                    <a:gd name="T87" fmla="*/ 12 h 19"/>
                    <a:gd name="T88" fmla="*/ 21 w 21"/>
                    <a:gd name="T89" fmla="*/ 13 h 19"/>
                    <a:gd name="T90" fmla="*/ 20 w 21"/>
                    <a:gd name="T91" fmla="*/ 15 h 19"/>
                    <a:gd name="T92" fmla="*/ 18 w 21"/>
                    <a:gd name="T93" fmla="*/ 16 h 19"/>
                    <a:gd name="T94" fmla="*/ 17 w 21"/>
                    <a:gd name="T95" fmla="*/ 16 h 19"/>
                    <a:gd name="T96" fmla="*/ 17 w 21"/>
                    <a:gd name="T97" fmla="*/ 17 h 19"/>
                    <a:gd name="T98" fmla="*/ 15 w 21"/>
                    <a:gd name="T99" fmla="*/ 19 h 19"/>
                    <a:gd name="T100" fmla="*/ 15 w 21"/>
                    <a:gd name="T101" fmla="*/ 19 h 1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1" h="19">
                      <a:moveTo>
                        <a:pt x="14" y="19"/>
                      </a:moveTo>
                      <a:lnTo>
                        <a:pt x="14" y="19"/>
                      </a:lnTo>
                      <a:lnTo>
                        <a:pt x="14" y="17"/>
                      </a:lnTo>
                      <a:lnTo>
                        <a:pt x="14" y="16"/>
                      </a:lnTo>
                      <a:lnTo>
                        <a:pt x="12" y="16"/>
                      </a:lnTo>
                      <a:lnTo>
                        <a:pt x="12" y="15"/>
                      </a:lnTo>
                      <a:lnTo>
                        <a:pt x="11" y="15"/>
                      </a:lnTo>
                      <a:lnTo>
                        <a:pt x="11" y="13"/>
                      </a:lnTo>
                      <a:lnTo>
                        <a:pt x="9" y="12"/>
                      </a:lnTo>
                      <a:lnTo>
                        <a:pt x="9" y="11"/>
                      </a:lnTo>
                      <a:lnTo>
                        <a:pt x="9" y="9"/>
                      </a:lnTo>
                      <a:lnTo>
                        <a:pt x="9" y="8"/>
                      </a:lnTo>
                      <a:lnTo>
                        <a:pt x="11" y="7"/>
                      </a:lnTo>
                      <a:lnTo>
                        <a:pt x="9" y="7"/>
                      </a:lnTo>
                      <a:lnTo>
                        <a:pt x="9" y="5"/>
                      </a:lnTo>
                      <a:lnTo>
                        <a:pt x="9" y="7"/>
                      </a:lnTo>
                      <a:lnTo>
                        <a:pt x="8" y="7"/>
                      </a:lnTo>
                      <a:lnTo>
                        <a:pt x="8" y="8"/>
                      </a:lnTo>
                      <a:lnTo>
                        <a:pt x="6" y="8"/>
                      </a:lnTo>
                      <a:lnTo>
                        <a:pt x="5" y="8"/>
                      </a:lnTo>
                      <a:lnTo>
                        <a:pt x="5" y="7"/>
                      </a:lnTo>
                      <a:lnTo>
                        <a:pt x="3" y="5"/>
                      </a:lnTo>
                      <a:lnTo>
                        <a:pt x="3" y="4"/>
                      </a:lnTo>
                      <a:lnTo>
                        <a:pt x="2" y="2"/>
                      </a:lnTo>
                      <a:lnTo>
                        <a:pt x="0" y="2"/>
                      </a:lnTo>
                      <a:lnTo>
                        <a:pt x="0" y="4"/>
                      </a:lnTo>
                      <a:lnTo>
                        <a:pt x="0" y="2"/>
                      </a:lnTo>
                      <a:lnTo>
                        <a:pt x="0" y="1"/>
                      </a:lnTo>
                      <a:lnTo>
                        <a:pt x="2" y="1"/>
                      </a:lnTo>
                      <a:lnTo>
                        <a:pt x="2" y="0"/>
                      </a:lnTo>
                      <a:lnTo>
                        <a:pt x="3" y="0"/>
                      </a:lnTo>
                      <a:lnTo>
                        <a:pt x="5" y="0"/>
                      </a:lnTo>
                      <a:lnTo>
                        <a:pt x="6" y="0"/>
                      </a:lnTo>
                      <a:lnTo>
                        <a:pt x="8" y="0"/>
                      </a:lnTo>
                      <a:lnTo>
                        <a:pt x="9" y="0"/>
                      </a:lnTo>
                      <a:lnTo>
                        <a:pt x="11" y="0"/>
                      </a:lnTo>
                      <a:lnTo>
                        <a:pt x="12" y="0"/>
                      </a:lnTo>
                      <a:lnTo>
                        <a:pt x="14" y="0"/>
                      </a:lnTo>
                      <a:lnTo>
                        <a:pt x="15" y="0"/>
                      </a:lnTo>
                      <a:lnTo>
                        <a:pt x="17" y="0"/>
                      </a:lnTo>
                      <a:lnTo>
                        <a:pt x="18" y="1"/>
                      </a:lnTo>
                      <a:lnTo>
                        <a:pt x="18" y="2"/>
                      </a:lnTo>
                      <a:lnTo>
                        <a:pt x="20" y="4"/>
                      </a:lnTo>
                      <a:lnTo>
                        <a:pt x="20" y="5"/>
                      </a:lnTo>
                      <a:lnTo>
                        <a:pt x="21" y="7"/>
                      </a:lnTo>
                      <a:lnTo>
                        <a:pt x="21" y="8"/>
                      </a:lnTo>
                      <a:lnTo>
                        <a:pt x="21" y="9"/>
                      </a:lnTo>
                      <a:lnTo>
                        <a:pt x="21" y="11"/>
                      </a:lnTo>
                      <a:lnTo>
                        <a:pt x="21" y="12"/>
                      </a:lnTo>
                      <a:lnTo>
                        <a:pt x="21" y="13"/>
                      </a:lnTo>
                      <a:lnTo>
                        <a:pt x="20" y="15"/>
                      </a:lnTo>
                      <a:lnTo>
                        <a:pt x="18" y="16"/>
                      </a:lnTo>
                      <a:lnTo>
                        <a:pt x="17" y="16"/>
                      </a:lnTo>
                      <a:lnTo>
                        <a:pt x="17" y="17"/>
                      </a:lnTo>
                      <a:lnTo>
                        <a:pt x="15" y="17"/>
                      </a:lnTo>
                      <a:lnTo>
                        <a:pt x="15" y="19"/>
                      </a:lnTo>
                      <a:lnTo>
                        <a:pt x="14" y="19"/>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68" name="Freeform 360">
                  <a:extLst>
                    <a:ext uri="{FF2B5EF4-FFF2-40B4-BE49-F238E27FC236}">
                      <a16:creationId xmlns:a16="http://schemas.microsoft.com/office/drawing/2014/main" id="{8409B831-869E-48D5-9F19-27924CF6387E}"/>
                    </a:ext>
                  </a:extLst>
                </p:cNvPr>
                <p:cNvSpPr>
                  <a:spLocks/>
                </p:cNvSpPr>
                <p:nvPr/>
              </p:nvSpPr>
              <p:spPr bwMode="auto">
                <a:xfrm>
                  <a:off x="1439" y="2969"/>
                  <a:ext cx="4" cy="8"/>
                </a:xfrm>
                <a:custGeom>
                  <a:avLst/>
                  <a:gdLst>
                    <a:gd name="T0" fmla="*/ 0 w 4"/>
                    <a:gd name="T1" fmla="*/ 0 h 8"/>
                    <a:gd name="T2" fmla="*/ 0 w 4"/>
                    <a:gd name="T3" fmla="*/ 0 h 8"/>
                    <a:gd name="T4" fmla="*/ 0 w 4"/>
                    <a:gd name="T5" fmla="*/ 0 h 8"/>
                    <a:gd name="T6" fmla="*/ 0 w 4"/>
                    <a:gd name="T7" fmla="*/ 1 h 8"/>
                    <a:gd name="T8" fmla="*/ 0 w 4"/>
                    <a:gd name="T9" fmla="*/ 2 h 8"/>
                    <a:gd name="T10" fmla="*/ 0 w 4"/>
                    <a:gd name="T11" fmla="*/ 2 h 8"/>
                    <a:gd name="T12" fmla="*/ 1 w 4"/>
                    <a:gd name="T13" fmla="*/ 2 h 8"/>
                    <a:gd name="T14" fmla="*/ 1 w 4"/>
                    <a:gd name="T15" fmla="*/ 4 h 8"/>
                    <a:gd name="T16" fmla="*/ 1 w 4"/>
                    <a:gd name="T17" fmla="*/ 4 h 8"/>
                    <a:gd name="T18" fmla="*/ 1 w 4"/>
                    <a:gd name="T19" fmla="*/ 5 h 8"/>
                    <a:gd name="T20" fmla="*/ 3 w 4"/>
                    <a:gd name="T21" fmla="*/ 5 h 8"/>
                    <a:gd name="T22" fmla="*/ 3 w 4"/>
                    <a:gd name="T23" fmla="*/ 5 h 8"/>
                    <a:gd name="T24" fmla="*/ 3 w 4"/>
                    <a:gd name="T25" fmla="*/ 6 h 8"/>
                    <a:gd name="T26" fmla="*/ 4 w 4"/>
                    <a:gd name="T27" fmla="*/ 6 h 8"/>
                    <a:gd name="T28" fmla="*/ 4 w 4"/>
                    <a:gd name="T29" fmla="*/ 8 h 8"/>
                    <a:gd name="T30" fmla="*/ 4 w 4"/>
                    <a:gd name="T31" fmla="*/ 8 h 8"/>
                    <a:gd name="T32" fmla="*/ 4 w 4"/>
                    <a:gd name="T33" fmla="*/ 8 h 8"/>
                    <a:gd name="T34" fmla="*/ 3 w 4"/>
                    <a:gd name="T35" fmla="*/ 6 h 8"/>
                    <a:gd name="T36" fmla="*/ 3 w 4"/>
                    <a:gd name="T37" fmla="*/ 6 h 8"/>
                    <a:gd name="T38" fmla="*/ 3 w 4"/>
                    <a:gd name="T39" fmla="*/ 5 h 8"/>
                    <a:gd name="T40" fmla="*/ 1 w 4"/>
                    <a:gd name="T41" fmla="*/ 5 h 8"/>
                    <a:gd name="T42" fmla="*/ 1 w 4"/>
                    <a:gd name="T43" fmla="*/ 4 h 8"/>
                    <a:gd name="T44" fmla="*/ 1 w 4"/>
                    <a:gd name="T45" fmla="*/ 4 h 8"/>
                    <a:gd name="T46" fmla="*/ 0 w 4"/>
                    <a:gd name="T47" fmla="*/ 2 h 8"/>
                    <a:gd name="T48" fmla="*/ 0 w 4"/>
                    <a:gd name="T49" fmla="*/ 2 h 8"/>
                    <a:gd name="T50" fmla="*/ 0 w 4"/>
                    <a:gd name="T51" fmla="*/ 1 h 8"/>
                    <a:gd name="T52" fmla="*/ 0 w 4"/>
                    <a:gd name="T53" fmla="*/ 0 h 8"/>
                    <a:gd name="T54" fmla="*/ 0 w 4"/>
                    <a:gd name="T55" fmla="*/ 0 h 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 h="8">
                      <a:moveTo>
                        <a:pt x="0" y="0"/>
                      </a:moveTo>
                      <a:lnTo>
                        <a:pt x="0" y="0"/>
                      </a:lnTo>
                      <a:lnTo>
                        <a:pt x="0" y="1"/>
                      </a:lnTo>
                      <a:lnTo>
                        <a:pt x="0" y="2"/>
                      </a:lnTo>
                      <a:lnTo>
                        <a:pt x="1" y="2"/>
                      </a:lnTo>
                      <a:lnTo>
                        <a:pt x="1" y="4"/>
                      </a:lnTo>
                      <a:lnTo>
                        <a:pt x="1" y="5"/>
                      </a:lnTo>
                      <a:lnTo>
                        <a:pt x="3" y="5"/>
                      </a:lnTo>
                      <a:lnTo>
                        <a:pt x="3" y="6"/>
                      </a:lnTo>
                      <a:lnTo>
                        <a:pt x="4" y="6"/>
                      </a:lnTo>
                      <a:lnTo>
                        <a:pt x="4" y="8"/>
                      </a:lnTo>
                      <a:lnTo>
                        <a:pt x="3" y="6"/>
                      </a:lnTo>
                      <a:lnTo>
                        <a:pt x="3" y="5"/>
                      </a:lnTo>
                      <a:lnTo>
                        <a:pt x="1" y="5"/>
                      </a:lnTo>
                      <a:lnTo>
                        <a:pt x="1" y="4"/>
                      </a:lnTo>
                      <a:lnTo>
                        <a:pt x="0" y="2"/>
                      </a:lnTo>
                      <a:lnTo>
                        <a:pt x="0" y="1"/>
                      </a:lnTo>
                      <a:lnTo>
                        <a:pt x="0"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69" name="Freeform 361">
                  <a:extLst>
                    <a:ext uri="{FF2B5EF4-FFF2-40B4-BE49-F238E27FC236}">
                      <a16:creationId xmlns:a16="http://schemas.microsoft.com/office/drawing/2014/main" id="{6F93F270-DB47-4646-8ABD-1F80B8630133}"/>
                    </a:ext>
                  </a:extLst>
                </p:cNvPr>
                <p:cNvSpPr>
                  <a:spLocks/>
                </p:cNvSpPr>
                <p:nvPr/>
              </p:nvSpPr>
              <p:spPr bwMode="auto">
                <a:xfrm>
                  <a:off x="1439" y="2965"/>
                  <a:ext cx="1" cy="4"/>
                </a:xfrm>
                <a:custGeom>
                  <a:avLst/>
                  <a:gdLst>
                    <a:gd name="T0" fmla="*/ 0 w 1"/>
                    <a:gd name="T1" fmla="*/ 0 h 4"/>
                    <a:gd name="T2" fmla="*/ 0 w 1"/>
                    <a:gd name="T3" fmla="*/ 0 h 4"/>
                    <a:gd name="T4" fmla="*/ 0 w 1"/>
                    <a:gd name="T5" fmla="*/ 0 h 4"/>
                    <a:gd name="T6" fmla="*/ 0 w 1"/>
                    <a:gd name="T7" fmla="*/ 1 h 4"/>
                    <a:gd name="T8" fmla="*/ 0 w 1"/>
                    <a:gd name="T9" fmla="*/ 1 h 4"/>
                    <a:gd name="T10" fmla="*/ 0 w 1"/>
                    <a:gd name="T11" fmla="*/ 2 h 4"/>
                    <a:gd name="T12" fmla="*/ 0 w 1"/>
                    <a:gd name="T13" fmla="*/ 2 h 4"/>
                    <a:gd name="T14" fmla="*/ 0 w 1"/>
                    <a:gd name="T15" fmla="*/ 2 h 4"/>
                    <a:gd name="T16" fmla="*/ 0 w 1"/>
                    <a:gd name="T17" fmla="*/ 4 h 4"/>
                    <a:gd name="T18" fmla="*/ 0 w 1"/>
                    <a:gd name="T19" fmla="*/ 2 h 4"/>
                    <a:gd name="T20" fmla="*/ 0 w 1"/>
                    <a:gd name="T21" fmla="*/ 2 h 4"/>
                    <a:gd name="T22" fmla="*/ 0 w 1"/>
                    <a:gd name="T23" fmla="*/ 2 h 4"/>
                    <a:gd name="T24" fmla="*/ 0 w 1"/>
                    <a:gd name="T25" fmla="*/ 1 h 4"/>
                    <a:gd name="T26" fmla="*/ 0 w 1"/>
                    <a:gd name="T27" fmla="*/ 1 h 4"/>
                    <a:gd name="T28" fmla="*/ 0 w 1"/>
                    <a:gd name="T29" fmla="*/ 0 h 4"/>
                    <a:gd name="T30" fmla="*/ 0 w 1"/>
                    <a:gd name="T31" fmla="*/ 0 h 4"/>
                    <a:gd name="T32" fmla="*/ 0 w 1"/>
                    <a:gd name="T33" fmla="*/ 0 h 4"/>
                    <a:gd name="T34" fmla="*/ 0 w 1"/>
                    <a:gd name="T35" fmla="*/ 0 h 4"/>
                    <a:gd name="T36" fmla="*/ 0 w 1"/>
                    <a:gd name="T37" fmla="*/ 0 h 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 h="4">
                      <a:moveTo>
                        <a:pt x="0" y="0"/>
                      </a:moveTo>
                      <a:lnTo>
                        <a:pt x="0" y="0"/>
                      </a:lnTo>
                      <a:lnTo>
                        <a:pt x="0" y="1"/>
                      </a:lnTo>
                      <a:lnTo>
                        <a:pt x="0" y="2"/>
                      </a:lnTo>
                      <a:lnTo>
                        <a:pt x="0" y="4"/>
                      </a:lnTo>
                      <a:lnTo>
                        <a:pt x="0" y="2"/>
                      </a:lnTo>
                      <a:lnTo>
                        <a:pt x="0" y="1"/>
                      </a:lnTo>
                      <a:lnTo>
                        <a:pt x="0"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70" name="Freeform 362">
                  <a:extLst>
                    <a:ext uri="{FF2B5EF4-FFF2-40B4-BE49-F238E27FC236}">
                      <a16:creationId xmlns:a16="http://schemas.microsoft.com/office/drawing/2014/main" id="{3D744049-4B46-4BFC-80E4-C102F1CE6CB2}"/>
                    </a:ext>
                  </a:extLst>
                </p:cNvPr>
                <p:cNvSpPr>
                  <a:spLocks/>
                </p:cNvSpPr>
                <p:nvPr/>
              </p:nvSpPr>
              <p:spPr bwMode="auto">
                <a:xfrm>
                  <a:off x="1437" y="2965"/>
                  <a:ext cx="2" cy="1"/>
                </a:xfrm>
                <a:custGeom>
                  <a:avLst/>
                  <a:gdLst>
                    <a:gd name="T0" fmla="*/ 0 w 2"/>
                    <a:gd name="T1" fmla="*/ 0 h 1"/>
                    <a:gd name="T2" fmla="*/ 0 w 2"/>
                    <a:gd name="T3" fmla="*/ 0 h 1"/>
                    <a:gd name="T4" fmla="*/ 0 w 2"/>
                    <a:gd name="T5" fmla="*/ 0 h 1"/>
                    <a:gd name="T6" fmla="*/ 0 w 2"/>
                    <a:gd name="T7" fmla="*/ 0 h 1"/>
                    <a:gd name="T8" fmla="*/ 0 w 2"/>
                    <a:gd name="T9" fmla="*/ 0 h 1"/>
                    <a:gd name="T10" fmla="*/ 2 w 2"/>
                    <a:gd name="T11" fmla="*/ 0 h 1"/>
                    <a:gd name="T12" fmla="*/ 2 w 2"/>
                    <a:gd name="T13" fmla="*/ 0 h 1"/>
                    <a:gd name="T14" fmla="*/ 2 w 2"/>
                    <a:gd name="T15" fmla="*/ 0 h 1"/>
                    <a:gd name="T16" fmla="*/ 0 w 2"/>
                    <a:gd name="T17" fmla="*/ 0 h 1"/>
                    <a:gd name="T18" fmla="*/ 0 w 2"/>
                    <a:gd name="T19" fmla="*/ 0 h 1"/>
                    <a:gd name="T20" fmla="*/ 0 w 2"/>
                    <a:gd name="T21" fmla="*/ 0 h 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 h="1">
                      <a:moveTo>
                        <a:pt x="0" y="0"/>
                      </a:moveTo>
                      <a:lnTo>
                        <a:pt x="0" y="0"/>
                      </a:lnTo>
                      <a:lnTo>
                        <a:pt x="2" y="0"/>
                      </a:lnTo>
                      <a:lnTo>
                        <a:pt x="0"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71" name="Rectangle 363">
                  <a:extLst>
                    <a:ext uri="{FF2B5EF4-FFF2-40B4-BE49-F238E27FC236}">
                      <a16:creationId xmlns:a16="http://schemas.microsoft.com/office/drawing/2014/main" id="{4FA57CE0-1CD5-42F3-B54C-38BDF76AD721}"/>
                    </a:ext>
                  </a:extLst>
                </p:cNvPr>
                <p:cNvSpPr>
                  <a:spLocks noChangeArrowheads="1"/>
                </p:cNvSpPr>
                <p:nvPr/>
              </p:nvSpPr>
              <p:spPr bwMode="auto">
                <a:xfrm>
                  <a:off x="1436" y="2966"/>
                  <a:ext cx="0" cy="0"/>
                </a:xfrm>
                <a:prstGeom prst="rect">
                  <a:avLst/>
                </a:prstGeom>
                <a:solidFill>
                  <a:srgbClr val="000000"/>
                </a:solidFill>
                <a:ln>
                  <a:noFill/>
                </a:ln>
                <a:extLst>
                  <a:ext uri="{91240B29-F687-4F45-9708-019B960494DF}">
                    <a14:hiddenLine xmlns:a14="http://schemas.microsoft.com/office/drawing/2010/main" w="9525">
                      <a:solidFill>
                        <a:srgbClr val="C0C0C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72" name="Line 364">
                  <a:extLst>
                    <a:ext uri="{FF2B5EF4-FFF2-40B4-BE49-F238E27FC236}">
                      <a16:creationId xmlns:a16="http://schemas.microsoft.com/office/drawing/2014/main" id="{C4552CA1-D08D-47DE-ADDD-2971DDB5B2CB}"/>
                    </a:ext>
                  </a:extLst>
                </p:cNvPr>
                <p:cNvSpPr>
                  <a:spLocks noChangeShapeType="1"/>
                </p:cNvSpPr>
                <p:nvPr/>
              </p:nvSpPr>
              <p:spPr bwMode="auto">
                <a:xfrm>
                  <a:off x="1436" y="2966"/>
                  <a:ext cx="1"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C0C0C0"/>
                      </a:solidFill>
                      <a:round/>
                      <a:headEnd/>
                      <a:tailEnd/>
                    </a14:hiddenLine>
                  </a:ext>
                </a:extLst>
              </p:spPr>
              <p:txBody>
                <a:bodyPr/>
                <a:lstStyle/>
                <a:p>
                  <a:endParaRPr lang="zh-CN" altLang="en-US"/>
                </a:p>
              </p:txBody>
            </p:sp>
            <p:sp>
              <p:nvSpPr>
                <p:cNvPr id="273" name="Rectangle 365">
                  <a:extLst>
                    <a:ext uri="{FF2B5EF4-FFF2-40B4-BE49-F238E27FC236}">
                      <a16:creationId xmlns:a16="http://schemas.microsoft.com/office/drawing/2014/main" id="{5242A9FD-242C-4B84-87E8-DBF265205A9F}"/>
                    </a:ext>
                  </a:extLst>
                </p:cNvPr>
                <p:cNvSpPr>
                  <a:spLocks noChangeArrowheads="1"/>
                </p:cNvSpPr>
                <p:nvPr/>
              </p:nvSpPr>
              <p:spPr bwMode="auto">
                <a:xfrm>
                  <a:off x="1436" y="2966"/>
                  <a:ext cx="0" cy="0"/>
                </a:xfrm>
                <a:prstGeom prst="rect">
                  <a:avLst/>
                </a:prstGeom>
                <a:solidFill>
                  <a:srgbClr val="000000"/>
                </a:solidFill>
                <a:ln>
                  <a:noFill/>
                </a:ln>
                <a:extLst>
                  <a:ext uri="{91240B29-F687-4F45-9708-019B960494DF}">
                    <a14:hiddenLine xmlns:a14="http://schemas.microsoft.com/office/drawing/2010/main" w="9525">
                      <a:solidFill>
                        <a:srgbClr val="C0C0C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74" name="Freeform 366">
                  <a:extLst>
                    <a:ext uri="{FF2B5EF4-FFF2-40B4-BE49-F238E27FC236}">
                      <a16:creationId xmlns:a16="http://schemas.microsoft.com/office/drawing/2014/main" id="{FCCE9363-81D2-46E8-A9CE-2C558A76A733}"/>
                    </a:ext>
                  </a:extLst>
                </p:cNvPr>
                <p:cNvSpPr>
                  <a:spLocks/>
                </p:cNvSpPr>
                <p:nvPr/>
              </p:nvSpPr>
              <p:spPr bwMode="auto">
                <a:xfrm>
                  <a:off x="1430" y="2962"/>
                  <a:ext cx="4" cy="3"/>
                </a:xfrm>
                <a:custGeom>
                  <a:avLst/>
                  <a:gdLst>
                    <a:gd name="T0" fmla="*/ 0 w 4"/>
                    <a:gd name="T1" fmla="*/ 0 h 3"/>
                    <a:gd name="T2" fmla="*/ 0 w 4"/>
                    <a:gd name="T3" fmla="*/ 0 h 3"/>
                    <a:gd name="T4" fmla="*/ 0 w 4"/>
                    <a:gd name="T5" fmla="*/ 0 h 3"/>
                    <a:gd name="T6" fmla="*/ 1 w 4"/>
                    <a:gd name="T7" fmla="*/ 0 h 3"/>
                    <a:gd name="T8" fmla="*/ 1 w 4"/>
                    <a:gd name="T9" fmla="*/ 0 h 3"/>
                    <a:gd name="T10" fmla="*/ 3 w 4"/>
                    <a:gd name="T11" fmla="*/ 0 h 3"/>
                    <a:gd name="T12" fmla="*/ 3 w 4"/>
                    <a:gd name="T13" fmla="*/ 1 h 3"/>
                    <a:gd name="T14" fmla="*/ 3 w 4"/>
                    <a:gd name="T15" fmla="*/ 1 h 3"/>
                    <a:gd name="T16" fmla="*/ 3 w 4"/>
                    <a:gd name="T17" fmla="*/ 3 h 3"/>
                    <a:gd name="T18" fmla="*/ 4 w 4"/>
                    <a:gd name="T19" fmla="*/ 3 h 3"/>
                    <a:gd name="T20" fmla="*/ 4 w 4"/>
                    <a:gd name="T21" fmla="*/ 3 h 3"/>
                    <a:gd name="T22" fmla="*/ 4 w 4"/>
                    <a:gd name="T23" fmla="*/ 3 h 3"/>
                    <a:gd name="T24" fmla="*/ 4 w 4"/>
                    <a:gd name="T25" fmla="*/ 3 h 3"/>
                    <a:gd name="T26" fmla="*/ 3 w 4"/>
                    <a:gd name="T27" fmla="*/ 3 h 3"/>
                    <a:gd name="T28" fmla="*/ 3 w 4"/>
                    <a:gd name="T29" fmla="*/ 1 h 3"/>
                    <a:gd name="T30" fmla="*/ 3 w 4"/>
                    <a:gd name="T31" fmla="*/ 1 h 3"/>
                    <a:gd name="T32" fmla="*/ 3 w 4"/>
                    <a:gd name="T33" fmla="*/ 1 h 3"/>
                    <a:gd name="T34" fmla="*/ 1 w 4"/>
                    <a:gd name="T35" fmla="*/ 0 h 3"/>
                    <a:gd name="T36" fmla="*/ 1 w 4"/>
                    <a:gd name="T37" fmla="*/ 0 h 3"/>
                    <a:gd name="T38" fmla="*/ 1 w 4"/>
                    <a:gd name="T39" fmla="*/ 0 h 3"/>
                    <a:gd name="T40" fmla="*/ 0 w 4"/>
                    <a:gd name="T41" fmla="*/ 0 h 3"/>
                    <a:gd name="T42" fmla="*/ 0 w 4"/>
                    <a:gd name="T43" fmla="*/ 0 h 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 h="3">
                      <a:moveTo>
                        <a:pt x="0" y="0"/>
                      </a:moveTo>
                      <a:lnTo>
                        <a:pt x="0" y="0"/>
                      </a:lnTo>
                      <a:lnTo>
                        <a:pt x="1" y="0"/>
                      </a:lnTo>
                      <a:lnTo>
                        <a:pt x="3" y="0"/>
                      </a:lnTo>
                      <a:lnTo>
                        <a:pt x="3" y="1"/>
                      </a:lnTo>
                      <a:lnTo>
                        <a:pt x="3" y="3"/>
                      </a:lnTo>
                      <a:lnTo>
                        <a:pt x="4" y="3"/>
                      </a:lnTo>
                      <a:lnTo>
                        <a:pt x="3" y="3"/>
                      </a:lnTo>
                      <a:lnTo>
                        <a:pt x="3" y="1"/>
                      </a:lnTo>
                      <a:lnTo>
                        <a:pt x="1" y="0"/>
                      </a:lnTo>
                      <a:lnTo>
                        <a:pt x="0"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75" name="Freeform 367">
                  <a:extLst>
                    <a:ext uri="{FF2B5EF4-FFF2-40B4-BE49-F238E27FC236}">
                      <a16:creationId xmlns:a16="http://schemas.microsoft.com/office/drawing/2014/main" id="{9989199D-35A2-4D77-BB0B-BA2AF0AB66C8}"/>
                    </a:ext>
                  </a:extLst>
                </p:cNvPr>
                <p:cNvSpPr>
                  <a:spLocks/>
                </p:cNvSpPr>
                <p:nvPr/>
              </p:nvSpPr>
              <p:spPr bwMode="auto">
                <a:xfrm>
                  <a:off x="1428" y="2962"/>
                  <a:ext cx="2" cy="1"/>
                </a:xfrm>
                <a:custGeom>
                  <a:avLst/>
                  <a:gdLst>
                    <a:gd name="T0" fmla="*/ 0 w 2"/>
                    <a:gd name="T1" fmla="*/ 1 h 1"/>
                    <a:gd name="T2" fmla="*/ 0 w 2"/>
                    <a:gd name="T3" fmla="*/ 1 h 1"/>
                    <a:gd name="T4" fmla="*/ 0 w 2"/>
                    <a:gd name="T5" fmla="*/ 0 h 1"/>
                    <a:gd name="T6" fmla="*/ 0 w 2"/>
                    <a:gd name="T7" fmla="*/ 0 h 1"/>
                    <a:gd name="T8" fmla="*/ 0 w 2"/>
                    <a:gd name="T9" fmla="*/ 0 h 1"/>
                    <a:gd name="T10" fmla="*/ 0 w 2"/>
                    <a:gd name="T11" fmla="*/ 0 h 1"/>
                    <a:gd name="T12" fmla="*/ 0 w 2"/>
                    <a:gd name="T13" fmla="*/ 0 h 1"/>
                    <a:gd name="T14" fmla="*/ 2 w 2"/>
                    <a:gd name="T15" fmla="*/ 0 h 1"/>
                    <a:gd name="T16" fmla="*/ 2 w 2"/>
                    <a:gd name="T17" fmla="*/ 0 h 1"/>
                    <a:gd name="T18" fmla="*/ 0 w 2"/>
                    <a:gd name="T19" fmla="*/ 0 h 1"/>
                    <a:gd name="T20" fmla="*/ 0 w 2"/>
                    <a:gd name="T21" fmla="*/ 0 h 1"/>
                    <a:gd name="T22" fmla="*/ 0 w 2"/>
                    <a:gd name="T23" fmla="*/ 0 h 1"/>
                    <a:gd name="T24" fmla="*/ 0 w 2"/>
                    <a:gd name="T25" fmla="*/ 1 h 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 h="1">
                      <a:moveTo>
                        <a:pt x="0" y="1"/>
                      </a:moveTo>
                      <a:lnTo>
                        <a:pt x="0" y="1"/>
                      </a:lnTo>
                      <a:lnTo>
                        <a:pt x="0" y="0"/>
                      </a:lnTo>
                      <a:lnTo>
                        <a:pt x="2" y="0"/>
                      </a:lnTo>
                      <a:lnTo>
                        <a:pt x="0" y="0"/>
                      </a:lnTo>
                      <a:lnTo>
                        <a:pt x="0" y="1"/>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76" name="Freeform 368">
                  <a:extLst>
                    <a:ext uri="{FF2B5EF4-FFF2-40B4-BE49-F238E27FC236}">
                      <a16:creationId xmlns:a16="http://schemas.microsoft.com/office/drawing/2014/main" id="{14AF7C90-1141-4D08-8ABE-B1C5F5C96F1E}"/>
                    </a:ext>
                  </a:extLst>
                </p:cNvPr>
                <p:cNvSpPr>
                  <a:spLocks/>
                </p:cNvSpPr>
                <p:nvPr/>
              </p:nvSpPr>
              <p:spPr bwMode="auto">
                <a:xfrm>
                  <a:off x="1428" y="2960"/>
                  <a:ext cx="2" cy="3"/>
                </a:xfrm>
                <a:custGeom>
                  <a:avLst/>
                  <a:gdLst>
                    <a:gd name="T0" fmla="*/ 2 w 2"/>
                    <a:gd name="T1" fmla="*/ 0 h 3"/>
                    <a:gd name="T2" fmla="*/ 2 w 2"/>
                    <a:gd name="T3" fmla="*/ 0 h 3"/>
                    <a:gd name="T4" fmla="*/ 0 w 2"/>
                    <a:gd name="T5" fmla="*/ 0 h 3"/>
                    <a:gd name="T6" fmla="*/ 0 w 2"/>
                    <a:gd name="T7" fmla="*/ 0 h 3"/>
                    <a:gd name="T8" fmla="*/ 0 w 2"/>
                    <a:gd name="T9" fmla="*/ 2 h 3"/>
                    <a:gd name="T10" fmla="*/ 0 w 2"/>
                    <a:gd name="T11" fmla="*/ 2 h 3"/>
                    <a:gd name="T12" fmla="*/ 0 w 2"/>
                    <a:gd name="T13" fmla="*/ 3 h 3"/>
                    <a:gd name="T14" fmla="*/ 0 w 2"/>
                    <a:gd name="T15" fmla="*/ 3 h 3"/>
                    <a:gd name="T16" fmla="*/ 0 w 2"/>
                    <a:gd name="T17" fmla="*/ 2 h 3"/>
                    <a:gd name="T18" fmla="*/ 0 w 2"/>
                    <a:gd name="T19" fmla="*/ 2 h 3"/>
                    <a:gd name="T20" fmla="*/ 0 w 2"/>
                    <a:gd name="T21" fmla="*/ 0 h 3"/>
                    <a:gd name="T22" fmla="*/ 0 w 2"/>
                    <a:gd name="T23" fmla="*/ 0 h 3"/>
                    <a:gd name="T24" fmla="*/ 0 w 2"/>
                    <a:gd name="T25" fmla="*/ 0 h 3"/>
                    <a:gd name="T26" fmla="*/ 2 w 2"/>
                    <a:gd name="T27" fmla="*/ 0 h 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 h="3">
                      <a:moveTo>
                        <a:pt x="2" y="0"/>
                      </a:moveTo>
                      <a:lnTo>
                        <a:pt x="2" y="0"/>
                      </a:lnTo>
                      <a:lnTo>
                        <a:pt x="0" y="0"/>
                      </a:lnTo>
                      <a:lnTo>
                        <a:pt x="0" y="2"/>
                      </a:lnTo>
                      <a:lnTo>
                        <a:pt x="0" y="3"/>
                      </a:lnTo>
                      <a:lnTo>
                        <a:pt x="0" y="2"/>
                      </a:lnTo>
                      <a:lnTo>
                        <a:pt x="0" y="0"/>
                      </a:lnTo>
                      <a:lnTo>
                        <a:pt x="2"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77" name="Freeform 369">
                  <a:extLst>
                    <a:ext uri="{FF2B5EF4-FFF2-40B4-BE49-F238E27FC236}">
                      <a16:creationId xmlns:a16="http://schemas.microsoft.com/office/drawing/2014/main" id="{86EE6A87-FA80-4B2B-9E95-A5CB413EDACD}"/>
                    </a:ext>
                  </a:extLst>
                </p:cNvPr>
                <p:cNvSpPr>
                  <a:spLocks/>
                </p:cNvSpPr>
                <p:nvPr/>
              </p:nvSpPr>
              <p:spPr bwMode="auto">
                <a:xfrm>
                  <a:off x="1430" y="2958"/>
                  <a:ext cx="10" cy="1"/>
                </a:xfrm>
                <a:custGeom>
                  <a:avLst/>
                  <a:gdLst>
                    <a:gd name="T0" fmla="*/ 10 w 10"/>
                    <a:gd name="T1" fmla="*/ 0 h 1"/>
                    <a:gd name="T2" fmla="*/ 10 w 10"/>
                    <a:gd name="T3" fmla="*/ 0 h 1"/>
                    <a:gd name="T4" fmla="*/ 9 w 10"/>
                    <a:gd name="T5" fmla="*/ 0 h 1"/>
                    <a:gd name="T6" fmla="*/ 9 w 10"/>
                    <a:gd name="T7" fmla="*/ 0 h 1"/>
                    <a:gd name="T8" fmla="*/ 7 w 10"/>
                    <a:gd name="T9" fmla="*/ 0 h 1"/>
                    <a:gd name="T10" fmla="*/ 6 w 10"/>
                    <a:gd name="T11" fmla="*/ 0 h 1"/>
                    <a:gd name="T12" fmla="*/ 6 w 10"/>
                    <a:gd name="T13" fmla="*/ 0 h 1"/>
                    <a:gd name="T14" fmla="*/ 4 w 10"/>
                    <a:gd name="T15" fmla="*/ 0 h 1"/>
                    <a:gd name="T16" fmla="*/ 4 w 10"/>
                    <a:gd name="T17" fmla="*/ 0 h 1"/>
                    <a:gd name="T18" fmla="*/ 3 w 10"/>
                    <a:gd name="T19" fmla="*/ 0 h 1"/>
                    <a:gd name="T20" fmla="*/ 3 w 10"/>
                    <a:gd name="T21" fmla="*/ 0 h 1"/>
                    <a:gd name="T22" fmla="*/ 1 w 10"/>
                    <a:gd name="T23" fmla="*/ 0 h 1"/>
                    <a:gd name="T24" fmla="*/ 1 w 10"/>
                    <a:gd name="T25" fmla="*/ 1 h 1"/>
                    <a:gd name="T26" fmla="*/ 0 w 10"/>
                    <a:gd name="T27" fmla="*/ 1 h 1"/>
                    <a:gd name="T28" fmla="*/ 0 w 10"/>
                    <a:gd name="T29" fmla="*/ 1 h 1"/>
                    <a:gd name="T30" fmla="*/ 0 w 10"/>
                    <a:gd name="T31" fmla="*/ 1 h 1"/>
                    <a:gd name="T32" fmla="*/ 0 w 10"/>
                    <a:gd name="T33" fmla="*/ 1 h 1"/>
                    <a:gd name="T34" fmla="*/ 1 w 10"/>
                    <a:gd name="T35" fmla="*/ 0 h 1"/>
                    <a:gd name="T36" fmla="*/ 1 w 10"/>
                    <a:gd name="T37" fmla="*/ 0 h 1"/>
                    <a:gd name="T38" fmla="*/ 3 w 10"/>
                    <a:gd name="T39" fmla="*/ 0 h 1"/>
                    <a:gd name="T40" fmla="*/ 3 w 10"/>
                    <a:gd name="T41" fmla="*/ 0 h 1"/>
                    <a:gd name="T42" fmla="*/ 4 w 10"/>
                    <a:gd name="T43" fmla="*/ 0 h 1"/>
                    <a:gd name="T44" fmla="*/ 4 w 10"/>
                    <a:gd name="T45" fmla="*/ 0 h 1"/>
                    <a:gd name="T46" fmla="*/ 6 w 10"/>
                    <a:gd name="T47" fmla="*/ 0 h 1"/>
                    <a:gd name="T48" fmla="*/ 6 w 10"/>
                    <a:gd name="T49" fmla="*/ 0 h 1"/>
                    <a:gd name="T50" fmla="*/ 7 w 10"/>
                    <a:gd name="T51" fmla="*/ 0 h 1"/>
                    <a:gd name="T52" fmla="*/ 9 w 10"/>
                    <a:gd name="T53" fmla="*/ 0 h 1"/>
                    <a:gd name="T54" fmla="*/ 9 w 10"/>
                    <a:gd name="T55" fmla="*/ 0 h 1"/>
                    <a:gd name="T56" fmla="*/ 10 w 10"/>
                    <a:gd name="T57" fmla="*/ 0 h 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 h="1">
                      <a:moveTo>
                        <a:pt x="10" y="0"/>
                      </a:moveTo>
                      <a:lnTo>
                        <a:pt x="10" y="0"/>
                      </a:lnTo>
                      <a:lnTo>
                        <a:pt x="9" y="0"/>
                      </a:lnTo>
                      <a:lnTo>
                        <a:pt x="7" y="0"/>
                      </a:lnTo>
                      <a:lnTo>
                        <a:pt x="6" y="0"/>
                      </a:lnTo>
                      <a:lnTo>
                        <a:pt x="4" y="0"/>
                      </a:lnTo>
                      <a:lnTo>
                        <a:pt x="3" y="0"/>
                      </a:lnTo>
                      <a:lnTo>
                        <a:pt x="1" y="0"/>
                      </a:lnTo>
                      <a:lnTo>
                        <a:pt x="1" y="1"/>
                      </a:lnTo>
                      <a:lnTo>
                        <a:pt x="0" y="1"/>
                      </a:lnTo>
                      <a:lnTo>
                        <a:pt x="1" y="0"/>
                      </a:lnTo>
                      <a:lnTo>
                        <a:pt x="3" y="0"/>
                      </a:lnTo>
                      <a:lnTo>
                        <a:pt x="4" y="0"/>
                      </a:lnTo>
                      <a:lnTo>
                        <a:pt x="6" y="0"/>
                      </a:lnTo>
                      <a:lnTo>
                        <a:pt x="7" y="0"/>
                      </a:lnTo>
                      <a:lnTo>
                        <a:pt x="9" y="0"/>
                      </a:lnTo>
                      <a:lnTo>
                        <a:pt x="10"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78" name="Freeform 370">
                  <a:extLst>
                    <a:ext uri="{FF2B5EF4-FFF2-40B4-BE49-F238E27FC236}">
                      <a16:creationId xmlns:a16="http://schemas.microsoft.com/office/drawing/2014/main" id="{0959F63D-1A09-4B28-BEB3-52DA73F5595D}"/>
                    </a:ext>
                  </a:extLst>
                </p:cNvPr>
                <p:cNvSpPr>
                  <a:spLocks/>
                </p:cNvSpPr>
                <p:nvPr/>
              </p:nvSpPr>
              <p:spPr bwMode="auto">
                <a:xfrm>
                  <a:off x="1440" y="2958"/>
                  <a:ext cx="9" cy="7"/>
                </a:xfrm>
                <a:custGeom>
                  <a:avLst/>
                  <a:gdLst>
                    <a:gd name="T0" fmla="*/ 9 w 9"/>
                    <a:gd name="T1" fmla="*/ 7 h 7"/>
                    <a:gd name="T2" fmla="*/ 9 w 9"/>
                    <a:gd name="T3" fmla="*/ 7 h 7"/>
                    <a:gd name="T4" fmla="*/ 9 w 9"/>
                    <a:gd name="T5" fmla="*/ 5 h 7"/>
                    <a:gd name="T6" fmla="*/ 8 w 9"/>
                    <a:gd name="T7" fmla="*/ 4 h 7"/>
                    <a:gd name="T8" fmla="*/ 8 w 9"/>
                    <a:gd name="T9" fmla="*/ 2 h 7"/>
                    <a:gd name="T10" fmla="*/ 6 w 9"/>
                    <a:gd name="T11" fmla="*/ 1 h 7"/>
                    <a:gd name="T12" fmla="*/ 6 w 9"/>
                    <a:gd name="T13" fmla="*/ 1 h 7"/>
                    <a:gd name="T14" fmla="*/ 5 w 9"/>
                    <a:gd name="T15" fmla="*/ 0 h 7"/>
                    <a:gd name="T16" fmla="*/ 5 w 9"/>
                    <a:gd name="T17" fmla="*/ 0 h 7"/>
                    <a:gd name="T18" fmla="*/ 3 w 9"/>
                    <a:gd name="T19" fmla="*/ 0 h 7"/>
                    <a:gd name="T20" fmla="*/ 3 w 9"/>
                    <a:gd name="T21" fmla="*/ 0 h 7"/>
                    <a:gd name="T22" fmla="*/ 2 w 9"/>
                    <a:gd name="T23" fmla="*/ 0 h 7"/>
                    <a:gd name="T24" fmla="*/ 2 w 9"/>
                    <a:gd name="T25" fmla="*/ 0 h 7"/>
                    <a:gd name="T26" fmla="*/ 0 w 9"/>
                    <a:gd name="T27" fmla="*/ 0 h 7"/>
                    <a:gd name="T28" fmla="*/ 0 w 9"/>
                    <a:gd name="T29" fmla="*/ 0 h 7"/>
                    <a:gd name="T30" fmla="*/ 0 w 9"/>
                    <a:gd name="T31" fmla="*/ 0 h 7"/>
                    <a:gd name="T32" fmla="*/ 2 w 9"/>
                    <a:gd name="T33" fmla="*/ 0 h 7"/>
                    <a:gd name="T34" fmla="*/ 2 w 9"/>
                    <a:gd name="T35" fmla="*/ 0 h 7"/>
                    <a:gd name="T36" fmla="*/ 3 w 9"/>
                    <a:gd name="T37" fmla="*/ 0 h 7"/>
                    <a:gd name="T38" fmla="*/ 3 w 9"/>
                    <a:gd name="T39" fmla="*/ 0 h 7"/>
                    <a:gd name="T40" fmla="*/ 5 w 9"/>
                    <a:gd name="T41" fmla="*/ 0 h 7"/>
                    <a:gd name="T42" fmla="*/ 5 w 9"/>
                    <a:gd name="T43" fmla="*/ 0 h 7"/>
                    <a:gd name="T44" fmla="*/ 6 w 9"/>
                    <a:gd name="T45" fmla="*/ 0 h 7"/>
                    <a:gd name="T46" fmla="*/ 6 w 9"/>
                    <a:gd name="T47" fmla="*/ 1 h 7"/>
                    <a:gd name="T48" fmla="*/ 6 w 9"/>
                    <a:gd name="T49" fmla="*/ 1 h 7"/>
                    <a:gd name="T50" fmla="*/ 8 w 9"/>
                    <a:gd name="T51" fmla="*/ 2 h 7"/>
                    <a:gd name="T52" fmla="*/ 8 w 9"/>
                    <a:gd name="T53" fmla="*/ 4 h 7"/>
                    <a:gd name="T54" fmla="*/ 9 w 9"/>
                    <a:gd name="T55" fmla="*/ 5 h 7"/>
                    <a:gd name="T56" fmla="*/ 9 w 9"/>
                    <a:gd name="T57" fmla="*/ 7 h 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 h="7">
                      <a:moveTo>
                        <a:pt x="9" y="7"/>
                      </a:moveTo>
                      <a:lnTo>
                        <a:pt x="9" y="7"/>
                      </a:lnTo>
                      <a:lnTo>
                        <a:pt x="9" y="5"/>
                      </a:lnTo>
                      <a:lnTo>
                        <a:pt x="8" y="4"/>
                      </a:lnTo>
                      <a:lnTo>
                        <a:pt x="8" y="2"/>
                      </a:lnTo>
                      <a:lnTo>
                        <a:pt x="6" y="1"/>
                      </a:lnTo>
                      <a:lnTo>
                        <a:pt x="5" y="0"/>
                      </a:lnTo>
                      <a:lnTo>
                        <a:pt x="3" y="0"/>
                      </a:lnTo>
                      <a:lnTo>
                        <a:pt x="2" y="0"/>
                      </a:lnTo>
                      <a:lnTo>
                        <a:pt x="0" y="0"/>
                      </a:lnTo>
                      <a:lnTo>
                        <a:pt x="2" y="0"/>
                      </a:lnTo>
                      <a:lnTo>
                        <a:pt x="3" y="0"/>
                      </a:lnTo>
                      <a:lnTo>
                        <a:pt x="5" y="0"/>
                      </a:lnTo>
                      <a:lnTo>
                        <a:pt x="6" y="0"/>
                      </a:lnTo>
                      <a:lnTo>
                        <a:pt x="6" y="1"/>
                      </a:lnTo>
                      <a:lnTo>
                        <a:pt x="8" y="2"/>
                      </a:lnTo>
                      <a:lnTo>
                        <a:pt x="8" y="4"/>
                      </a:lnTo>
                      <a:lnTo>
                        <a:pt x="9" y="5"/>
                      </a:lnTo>
                      <a:lnTo>
                        <a:pt x="9" y="7"/>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79" name="Freeform 371">
                  <a:extLst>
                    <a:ext uri="{FF2B5EF4-FFF2-40B4-BE49-F238E27FC236}">
                      <a16:creationId xmlns:a16="http://schemas.microsoft.com/office/drawing/2014/main" id="{3D2D8EBA-B361-4114-8AE0-3E61F582850C}"/>
                    </a:ext>
                  </a:extLst>
                </p:cNvPr>
                <p:cNvSpPr>
                  <a:spLocks/>
                </p:cNvSpPr>
                <p:nvPr/>
              </p:nvSpPr>
              <p:spPr bwMode="auto">
                <a:xfrm>
                  <a:off x="1449" y="2966"/>
                  <a:ext cx="1" cy="8"/>
                </a:xfrm>
                <a:custGeom>
                  <a:avLst/>
                  <a:gdLst>
                    <a:gd name="T0" fmla="*/ 0 w 1"/>
                    <a:gd name="T1" fmla="*/ 8 h 8"/>
                    <a:gd name="T2" fmla="*/ 0 w 1"/>
                    <a:gd name="T3" fmla="*/ 8 h 8"/>
                    <a:gd name="T4" fmla="*/ 0 w 1"/>
                    <a:gd name="T5" fmla="*/ 7 h 8"/>
                    <a:gd name="T6" fmla="*/ 0 w 1"/>
                    <a:gd name="T7" fmla="*/ 7 h 8"/>
                    <a:gd name="T8" fmla="*/ 0 w 1"/>
                    <a:gd name="T9" fmla="*/ 7 h 8"/>
                    <a:gd name="T10" fmla="*/ 0 w 1"/>
                    <a:gd name="T11" fmla="*/ 5 h 8"/>
                    <a:gd name="T12" fmla="*/ 0 w 1"/>
                    <a:gd name="T13" fmla="*/ 5 h 8"/>
                    <a:gd name="T14" fmla="*/ 0 w 1"/>
                    <a:gd name="T15" fmla="*/ 4 h 8"/>
                    <a:gd name="T16" fmla="*/ 0 w 1"/>
                    <a:gd name="T17" fmla="*/ 4 h 8"/>
                    <a:gd name="T18" fmla="*/ 0 w 1"/>
                    <a:gd name="T19" fmla="*/ 3 h 8"/>
                    <a:gd name="T20" fmla="*/ 0 w 1"/>
                    <a:gd name="T21" fmla="*/ 3 h 8"/>
                    <a:gd name="T22" fmla="*/ 0 w 1"/>
                    <a:gd name="T23" fmla="*/ 1 h 8"/>
                    <a:gd name="T24" fmla="*/ 0 w 1"/>
                    <a:gd name="T25" fmla="*/ 1 h 8"/>
                    <a:gd name="T26" fmla="*/ 0 w 1"/>
                    <a:gd name="T27" fmla="*/ 0 h 8"/>
                    <a:gd name="T28" fmla="*/ 0 w 1"/>
                    <a:gd name="T29" fmla="*/ 0 h 8"/>
                    <a:gd name="T30" fmla="*/ 0 w 1"/>
                    <a:gd name="T31" fmla="*/ 0 h 8"/>
                    <a:gd name="T32" fmla="*/ 0 w 1"/>
                    <a:gd name="T33" fmla="*/ 0 h 8"/>
                    <a:gd name="T34" fmla="*/ 0 w 1"/>
                    <a:gd name="T35" fmla="*/ 0 h 8"/>
                    <a:gd name="T36" fmla="*/ 0 w 1"/>
                    <a:gd name="T37" fmla="*/ 1 h 8"/>
                    <a:gd name="T38" fmla="*/ 0 w 1"/>
                    <a:gd name="T39" fmla="*/ 1 h 8"/>
                    <a:gd name="T40" fmla="*/ 0 w 1"/>
                    <a:gd name="T41" fmla="*/ 3 h 8"/>
                    <a:gd name="T42" fmla="*/ 0 w 1"/>
                    <a:gd name="T43" fmla="*/ 3 h 8"/>
                    <a:gd name="T44" fmla="*/ 0 w 1"/>
                    <a:gd name="T45" fmla="*/ 4 h 8"/>
                    <a:gd name="T46" fmla="*/ 0 w 1"/>
                    <a:gd name="T47" fmla="*/ 4 h 8"/>
                    <a:gd name="T48" fmla="*/ 0 w 1"/>
                    <a:gd name="T49" fmla="*/ 5 h 8"/>
                    <a:gd name="T50" fmla="*/ 0 w 1"/>
                    <a:gd name="T51" fmla="*/ 5 h 8"/>
                    <a:gd name="T52" fmla="*/ 0 w 1"/>
                    <a:gd name="T53" fmla="*/ 7 h 8"/>
                    <a:gd name="T54" fmla="*/ 0 w 1"/>
                    <a:gd name="T55" fmla="*/ 7 h 8"/>
                    <a:gd name="T56" fmla="*/ 0 w 1"/>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 h="8">
                      <a:moveTo>
                        <a:pt x="0" y="8"/>
                      </a:moveTo>
                      <a:lnTo>
                        <a:pt x="0" y="8"/>
                      </a:lnTo>
                      <a:lnTo>
                        <a:pt x="0" y="7"/>
                      </a:lnTo>
                      <a:lnTo>
                        <a:pt x="0" y="5"/>
                      </a:lnTo>
                      <a:lnTo>
                        <a:pt x="0" y="4"/>
                      </a:lnTo>
                      <a:lnTo>
                        <a:pt x="0" y="3"/>
                      </a:lnTo>
                      <a:lnTo>
                        <a:pt x="0" y="1"/>
                      </a:lnTo>
                      <a:lnTo>
                        <a:pt x="0" y="0"/>
                      </a:lnTo>
                      <a:lnTo>
                        <a:pt x="0" y="1"/>
                      </a:lnTo>
                      <a:lnTo>
                        <a:pt x="0" y="3"/>
                      </a:lnTo>
                      <a:lnTo>
                        <a:pt x="0" y="4"/>
                      </a:lnTo>
                      <a:lnTo>
                        <a:pt x="0" y="5"/>
                      </a:lnTo>
                      <a:lnTo>
                        <a:pt x="0" y="7"/>
                      </a:lnTo>
                      <a:lnTo>
                        <a:pt x="0" y="8"/>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80" name="Freeform 372">
                  <a:extLst>
                    <a:ext uri="{FF2B5EF4-FFF2-40B4-BE49-F238E27FC236}">
                      <a16:creationId xmlns:a16="http://schemas.microsoft.com/office/drawing/2014/main" id="{9526BF24-BA26-41A7-8769-FDDE24D75B58}"/>
                    </a:ext>
                  </a:extLst>
                </p:cNvPr>
                <p:cNvSpPr>
                  <a:spLocks/>
                </p:cNvSpPr>
                <p:nvPr/>
              </p:nvSpPr>
              <p:spPr bwMode="auto">
                <a:xfrm>
                  <a:off x="1443" y="2975"/>
                  <a:ext cx="5" cy="2"/>
                </a:xfrm>
                <a:custGeom>
                  <a:avLst/>
                  <a:gdLst>
                    <a:gd name="T0" fmla="*/ 0 w 5"/>
                    <a:gd name="T1" fmla="*/ 2 h 2"/>
                    <a:gd name="T2" fmla="*/ 0 w 5"/>
                    <a:gd name="T3" fmla="*/ 2 h 2"/>
                    <a:gd name="T4" fmla="*/ 0 w 5"/>
                    <a:gd name="T5" fmla="*/ 2 h 2"/>
                    <a:gd name="T6" fmla="*/ 0 w 5"/>
                    <a:gd name="T7" fmla="*/ 2 h 2"/>
                    <a:gd name="T8" fmla="*/ 2 w 5"/>
                    <a:gd name="T9" fmla="*/ 2 h 2"/>
                    <a:gd name="T10" fmla="*/ 2 w 5"/>
                    <a:gd name="T11" fmla="*/ 0 h 2"/>
                    <a:gd name="T12" fmla="*/ 3 w 5"/>
                    <a:gd name="T13" fmla="*/ 0 h 2"/>
                    <a:gd name="T14" fmla="*/ 3 w 5"/>
                    <a:gd name="T15" fmla="*/ 0 h 2"/>
                    <a:gd name="T16" fmla="*/ 5 w 5"/>
                    <a:gd name="T17" fmla="*/ 0 h 2"/>
                    <a:gd name="T18" fmla="*/ 3 w 5"/>
                    <a:gd name="T19" fmla="*/ 0 h 2"/>
                    <a:gd name="T20" fmla="*/ 3 w 5"/>
                    <a:gd name="T21" fmla="*/ 0 h 2"/>
                    <a:gd name="T22" fmla="*/ 3 w 5"/>
                    <a:gd name="T23" fmla="*/ 0 h 2"/>
                    <a:gd name="T24" fmla="*/ 2 w 5"/>
                    <a:gd name="T25" fmla="*/ 0 h 2"/>
                    <a:gd name="T26" fmla="*/ 2 w 5"/>
                    <a:gd name="T27" fmla="*/ 2 h 2"/>
                    <a:gd name="T28" fmla="*/ 2 w 5"/>
                    <a:gd name="T29" fmla="*/ 2 h 2"/>
                    <a:gd name="T30" fmla="*/ 0 w 5"/>
                    <a:gd name="T31" fmla="*/ 2 h 2"/>
                    <a:gd name="T32" fmla="*/ 0 w 5"/>
                    <a:gd name="T33" fmla="*/ 2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 h="2">
                      <a:moveTo>
                        <a:pt x="0" y="2"/>
                      </a:moveTo>
                      <a:lnTo>
                        <a:pt x="0" y="2"/>
                      </a:lnTo>
                      <a:lnTo>
                        <a:pt x="2" y="2"/>
                      </a:lnTo>
                      <a:lnTo>
                        <a:pt x="2" y="0"/>
                      </a:lnTo>
                      <a:lnTo>
                        <a:pt x="3" y="0"/>
                      </a:lnTo>
                      <a:lnTo>
                        <a:pt x="5" y="0"/>
                      </a:lnTo>
                      <a:lnTo>
                        <a:pt x="3" y="0"/>
                      </a:lnTo>
                      <a:lnTo>
                        <a:pt x="2" y="0"/>
                      </a:lnTo>
                      <a:lnTo>
                        <a:pt x="2" y="2"/>
                      </a:lnTo>
                      <a:lnTo>
                        <a:pt x="0" y="2"/>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81" name="Freeform 373">
                  <a:extLst>
                    <a:ext uri="{FF2B5EF4-FFF2-40B4-BE49-F238E27FC236}">
                      <a16:creationId xmlns:a16="http://schemas.microsoft.com/office/drawing/2014/main" id="{149DAAEF-BF58-4458-80D2-08C7E7A5D8A6}"/>
                    </a:ext>
                  </a:extLst>
                </p:cNvPr>
                <p:cNvSpPr>
                  <a:spLocks/>
                </p:cNvSpPr>
                <p:nvPr/>
              </p:nvSpPr>
              <p:spPr bwMode="auto">
                <a:xfrm>
                  <a:off x="1436" y="2965"/>
                  <a:ext cx="3" cy="4"/>
                </a:xfrm>
                <a:custGeom>
                  <a:avLst/>
                  <a:gdLst>
                    <a:gd name="T0" fmla="*/ 3 w 3"/>
                    <a:gd name="T1" fmla="*/ 0 h 4"/>
                    <a:gd name="T2" fmla="*/ 3 w 3"/>
                    <a:gd name="T3" fmla="*/ 0 h 4"/>
                    <a:gd name="T4" fmla="*/ 3 w 3"/>
                    <a:gd name="T5" fmla="*/ 0 h 4"/>
                    <a:gd name="T6" fmla="*/ 3 w 3"/>
                    <a:gd name="T7" fmla="*/ 0 h 4"/>
                    <a:gd name="T8" fmla="*/ 3 w 3"/>
                    <a:gd name="T9" fmla="*/ 1 h 4"/>
                    <a:gd name="T10" fmla="*/ 3 w 3"/>
                    <a:gd name="T11" fmla="*/ 1 h 4"/>
                    <a:gd name="T12" fmla="*/ 3 w 3"/>
                    <a:gd name="T13" fmla="*/ 2 h 4"/>
                    <a:gd name="T14" fmla="*/ 3 w 3"/>
                    <a:gd name="T15" fmla="*/ 2 h 4"/>
                    <a:gd name="T16" fmla="*/ 1 w 3"/>
                    <a:gd name="T17" fmla="*/ 4 h 4"/>
                    <a:gd name="T18" fmla="*/ 1 w 3"/>
                    <a:gd name="T19" fmla="*/ 4 h 4"/>
                    <a:gd name="T20" fmla="*/ 1 w 3"/>
                    <a:gd name="T21" fmla="*/ 4 h 4"/>
                    <a:gd name="T22" fmla="*/ 0 w 3"/>
                    <a:gd name="T23" fmla="*/ 4 h 4"/>
                    <a:gd name="T24" fmla="*/ 0 w 3"/>
                    <a:gd name="T25" fmla="*/ 4 h 4"/>
                    <a:gd name="T26" fmla="*/ 0 w 3"/>
                    <a:gd name="T27" fmla="*/ 4 h 4"/>
                    <a:gd name="T28" fmla="*/ 0 w 3"/>
                    <a:gd name="T29" fmla="*/ 4 h 4"/>
                    <a:gd name="T30" fmla="*/ 0 w 3"/>
                    <a:gd name="T31" fmla="*/ 2 h 4"/>
                    <a:gd name="T32" fmla="*/ 1 w 3"/>
                    <a:gd name="T33" fmla="*/ 2 h 4"/>
                    <a:gd name="T34" fmla="*/ 1 w 3"/>
                    <a:gd name="T35" fmla="*/ 2 h 4"/>
                    <a:gd name="T36" fmla="*/ 1 w 3"/>
                    <a:gd name="T37" fmla="*/ 1 h 4"/>
                    <a:gd name="T38" fmla="*/ 1 w 3"/>
                    <a:gd name="T39" fmla="*/ 1 h 4"/>
                    <a:gd name="T40" fmla="*/ 1 w 3"/>
                    <a:gd name="T41" fmla="*/ 1 h 4"/>
                    <a:gd name="T42" fmla="*/ 3 w 3"/>
                    <a:gd name="T43" fmla="*/ 0 h 4"/>
                    <a:gd name="T44" fmla="*/ 3 w 3"/>
                    <a:gd name="T45" fmla="*/ 0 h 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 h="4">
                      <a:moveTo>
                        <a:pt x="3" y="0"/>
                      </a:moveTo>
                      <a:lnTo>
                        <a:pt x="3" y="0"/>
                      </a:lnTo>
                      <a:lnTo>
                        <a:pt x="3" y="1"/>
                      </a:lnTo>
                      <a:lnTo>
                        <a:pt x="3" y="2"/>
                      </a:lnTo>
                      <a:lnTo>
                        <a:pt x="1" y="4"/>
                      </a:lnTo>
                      <a:lnTo>
                        <a:pt x="0" y="4"/>
                      </a:lnTo>
                      <a:lnTo>
                        <a:pt x="0" y="2"/>
                      </a:lnTo>
                      <a:lnTo>
                        <a:pt x="1" y="2"/>
                      </a:lnTo>
                      <a:lnTo>
                        <a:pt x="1" y="1"/>
                      </a:lnTo>
                      <a:lnTo>
                        <a:pt x="3" y="0"/>
                      </a:lnTo>
                      <a:close/>
                    </a:path>
                  </a:pathLst>
                </a:custGeom>
                <a:solidFill>
                  <a:srgbClr val="E5A575"/>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82" name="Freeform 374">
                  <a:extLst>
                    <a:ext uri="{FF2B5EF4-FFF2-40B4-BE49-F238E27FC236}">
                      <a16:creationId xmlns:a16="http://schemas.microsoft.com/office/drawing/2014/main" id="{08F663C7-41E1-4FA9-9D66-502BF367C5C3}"/>
                    </a:ext>
                  </a:extLst>
                </p:cNvPr>
                <p:cNvSpPr>
                  <a:spLocks/>
                </p:cNvSpPr>
                <p:nvPr/>
              </p:nvSpPr>
              <p:spPr bwMode="auto">
                <a:xfrm>
                  <a:off x="1368" y="2932"/>
                  <a:ext cx="1" cy="1"/>
                </a:xfrm>
                <a:custGeom>
                  <a:avLst/>
                  <a:gdLst>
                    <a:gd name="T0" fmla="*/ 0 w 1"/>
                    <a:gd name="T1" fmla="*/ 0 h 1"/>
                    <a:gd name="T2" fmla="*/ 0 w 1"/>
                    <a:gd name="T3" fmla="*/ 1 h 1"/>
                    <a:gd name="T4" fmla="*/ 0 w 1"/>
                    <a:gd name="T5" fmla="*/ 0 h 1"/>
                    <a:gd name="T6" fmla="*/ 0 w 1"/>
                    <a:gd name="T7" fmla="*/ 0 h 1"/>
                    <a:gd name="T8" fmla="*/ 0 w 1"/>
                    <a:gd name="T9" fmla="*/ 1 h 1"/>
                    <a:gd name="T10" fmla="*/ 0 w 1"/>
                    <a:gd name="T11" fmla="*/ 0 h 1"/>
                    <a:gd name="T12" fmla="*/ 0 w 1"/>
                    <a:gd name="T13" fmla="*/ 0 h 1"/>
                    <a:gd name="T14" fmla="*/ 0 w 1"/>
                    <a:gd name="T15" fmla="*/ 0 h 1"/>
                    <a:gd name="T16" fmla="*/ 0 w 1"/>
                    <a:gd name="T17" fmla="*/ 0 h 1"/>
                    <a:gd name="T18" fmla="*/ 0 w 1"/>
                    <a:gd name="T19" fmla="*/ 0 h 1"/>
                    <a:gd name="T20" fmla="*/ 0 w 1"/>
                    <a:gd name="T21" fmla="*/ 0 h 1"/>
                    <a:gd name="T22" fmla="*/ 0 w 1"/>
                    <a:gd name="T23" fmla="*/ 0 h 1"/>
                    <a:gd name="T24" fmla="*/ 0 w 1"/>
                    <a:gd name="T25" fmla="*/ 0 h 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 h="1">
                      <a:moveTo>
                        <a:pt x="0" y="0"/>
                      </a:moveTo>
                      <a:lnTo>
                        <a:pt x="0" y="1"/>
                      </a:lnTo>
                      <a:lnTo>
                        <a:pt x="0" y="0"/>
                      </a:lnTo>
                      <a:lnTo>
                        <a:pt x="0" y="1"/>
                      </a:lnTo>
                      <a:lnTo>
                        <a:pt x="0" y="0"/>
                      </a:lnTo>
                      <a:close/>
                    </a:path>
                  </a:pathLst>
                </a:custGeom>
                <a:solidFill>
                  <a:srgbClr val="CC8C5C"/>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83" name="Freeform 375">
                  <a:extLst>
                    <a:ext uri="{FF2B5EF4-FFF2-40B4-BE49-F238E27FC236}">
                      <a16:creationId xmlns:a16="http://schemas.microsoft.com/office/drawing/2014/main" id="{764B899E-ABD2-4552-A676-D5C812A4F6DA}"/>
                    </a:ext>
                  </a:extLst>
                </p:cNvPr>
                <p:cNvSpPr>
                  <a:spLocks/>
                </p:cNvSpPr>
                <p:nvPr/>
              </p:nvSpPr>
              <p:spPr bwMode="auto">
                <a:xfrm>
                  <a:off x="1366" y="2944"/>
                  <a:ext cx="2" cy="1"/>
                </a:xfrm>
                <a:custGeom>
                  <a:avLst/>
                  <a:gdLst>
                    <a:gd name="T0" fmla="*/ 0 w 2"/>
                    <a:gd name="T1" fmla="*/ 0 h 1"/>
                    <a:gd name="T2" fmla="*/ 0 w 2"/>
                    <a:gd name="T3" fmla="*/ 0 h 1"/>
                    <a:gd name="T4" fmla="*/ 0 w 2"/>
                    <a:gd name="T5" fmla="*/ 0 h 1"/>
                    <a:gd name="T6" fmla="*/ 2 w 2"/>
                    <a:gd name="T7" fmla="*/ 0 h 1"/>
                    <a:gd name="T8" fmla="*/ 0 w 2"/>
                    <a:gd name="T9" fmla="*/ 0 h 1"/>
                    <a:gd name="T10" fmla="*/ 0 w 2"/>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1">
                      <a:moveTo>
                        <a:pt x="0" y="0"/>
                      </a:moveTo>
                      <a:lnTo>
                        <a:pt x="0" y="0"/>
                      </a:lnTo>
                      <a:lnTo>
                        <a:pt x="2" y="0"/>
                      </a:lnTo>
                      <a:lnTo>
                        <a:pt x="0" y="0"/>
                      </a:lnTo>
                      <a:close/>
                    </a:path>
                  </a:pathLst>
                </a:custGeom>
                <a:solidFill>
                  <a:srgbClr val="CC8C5C"/>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84" name="Freeform 376">
                  <a:extLst>
                    <a:ext uri="{FF2B5EF4-FFF2-40B4-BE49-F238E27FC236}">
                      <a16:creationId xmlns:a16="http://schemas.microsoft.com/office/drawing/2014/main" id="{107BEC93-DA4A-4EC8-BC75-E63726948D37}"/>
                    </a:ext>
                  </a:extLst>
                </p:cNvPr>
                <p:cNvSpPr>
                  <a:spLocks/>
                </p:cNvSpPr>
                <p:nvPr/>
              </p:nvSpPr>
              <p:spPr bwMode="auto">
                <a:xfrm>
                  <a:off x="1365" y="2941"/>
                  <a:ext cx="1" cy="2"/>
                </a:xfrm>
                <a:custGeom>
                  <a:avLst/>
                  <a:gdLst>
                    <a:gd name="T0" fmla="*/ 0 w 1"/>
                    <a:gd name="T1" fmla="*/ 0 h 2"/>
                    <a:gd name="T2" fmla="*/ 0 w 1"/>
                    <a:gd name="T3" fmla="*/ 0 h 2"/>
                    <a:gd name="T4" fmla="*/ 0 w 1"/>
                    <a:gd name="T5" fmla="*/ 0 h 2"/>
                    <a:gd name="T6" fmla="*/ 0 w 1"/>
                    <a:gd name="T7" fmla="*/ 2 h 2"/>
                    <a:gd name="T8" fmla="*/ 1 w 1"/>
                    <a:gd name="T9" fmla="*/ 2 h 2"/>
                    <a:gd name="T10" fmla="*/ 1 w 1"/>
                    <a:gd name="T11" fmla="*/ 2 h 2"/>
                    <a:gd name="T12" fmla="*/ 1 w 1"/>
                    <a:gd name="T13" fmla="*/ 2 h 2"/>
                    <a:gd name="T14" fmla="*/ 1 w 1"/>
                    <a:gd name="T15" fmla="*/ 0 h 2"/>
                    <a:gd name="T16" fmla="*/ 1 w 1"/>
                    <a:gd name="T17" fmla="*/ 0 h 2"/>
                    <a:gd name="T18" fmla="*/ 1 w 1"/>
                    <a:gd name="T19" fmla="*/ 0 h 2"/>
                    <a:gd name="T20" fmla="*/ 1 w 1"/>
                    <a:gd name="T21" fmla="*/ 0 h 2"/>
                    <a:gd name="T22" fmla="*/ 1 w 1"/>
                    <a:gd name="T23" fmla="*/ 0 h 2"/>
                    <a:gd name="T24" fmla="*/ 1 w 1"/>
                    <a:gd name="T25" fmla="*/ 0 h 2"/>
                    <a:gd name="T26" fmla="*/ 1 w 1"/>
                    <a:gd name="T27" fmla="*/ 2 h 2"/>
                    <a:gd name="T28" fmla="*/ 0 w 1"/>
                    <a:gd name="T29" fmla="*/ 2 h 2"/>
                    <a:gd name="T30" fmla="*/ 0 w 1"/>
                    <a:gd name="T31" fmla="*/ 0 h 2"/>
                    <a:gd name="T32" fmla="*/ 0 w 1"/>
                    <a:gd name="T33" fmla="*/ 0 h 2"/>
                    <a:gd name="T34" fmla="*/ 0 w 1"/>
                    <a:gd name="T35" fmla="*/ 0 h 2"/>
                    <a:gd name="T36" fmla="*/ 0 w 1"/>
                    <a:gd name="T37" fmla="*/ 0 h 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 h="2">
                      <a:moveTo>
                        <a:pt x="0" y="0"/>
                      </a:moveTo>
                      <a:lnTo>
                        <a:pt x="0" y="0"/>
                      </a:lnTo>
                      <a:lnTo>
                        <a:pt x="0" y="2"/>
                      </a:lnTo>
                      <a:lnTo>
                        <a:pt x="1" y="2"/>
                      </a:lnTo>
                      <a:lnTo>
                        <a:pt x="1" y="0"/>
                      </a:lnTo>
                      <a:lnTo>
                        <a:pt x="1" y="2"/>
                      </a:lnTo>
                      <a:lnTo>
                        <a:pt x="0" y="2"/>
                      </a:lnTo>
                      <a:lnTo>
                        <a:pt x="0" y="0"/>
                      </a:lnTo>
                      <a:close/>
                    </a:path>
                  </a:pathLst>
                </a:custGeom>
                <a:solidFill>
                  <a:srgbClr val="CC8C5C"/>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85" name="Freeform 377">
                  <a:extLst>
                    <a:ext uri="{FF2B5EF4-FFF2-40B4-BE49-F238E27FC236}">
                      <a16:creationId xmlns:a16="http://schemas.microsoft.com/office/drawing/2014/main" id="{8FDCD195-E010-4AB6-B194-A13F4B34A0D9}"/>
                    </a:ext>
                  </a:extLst>
                </p:cNvPr>
                <p:cNvSpPr>
                  <a:spLocks/>
                </p:cNvSpPr>
                <p:nvPr/>
              </p:nvSpPr>
              <p:spPr bwMode="auto">
                <a:xfrm>
                  <a:off x="1365" y="2937"/>
                  <a:ext cx="1" cy="3"/>
                </a:xfrm>
                <a:custGeom>
                  <a:avLst/>
                  <a:gdLst>
                    <a:gd name="T0" fmla="*/ 1 w 1"/>
                    <a:gd name="T1" fmla="*/ 3 h 3"/>
                    <a:gd name="T2" fmla="*/ 1 w 1"/>
                    <a:gd name="T3" fmla="*/ 3 h 3"/>
                    <a:gd name="T4" fmla="*/ 1 w 1"/>
                    <a:gd name="T5" fmla="*/ 2 h 3"/>
                    <a:gd name="T6" fmla="*/ 1 w 1"/>
                    <a:gd name="T7" fmla="*/ 2 h 3"/>
                    <a:gd name="T8" fmla="*/ 1 w 1"/>
                    <a:gd name="T9" fmla="*/ 0 h 3"/>
                    <a:gd name="T10" fmla="*/ 1 w 1"/>
                    <a:gd name="T11" fmla="*/ 0 h 3"/>
                    <a:gd name="T12" fmla="*/ 1 w 1"/>
                    <a:gd name="T13" fmla="*/ 0 h 3"/>
                    <a:gd name="T14" fmla="*/ 1 w 1"/>
                    <a:gd name="T15" fmla="*/ 0 h 3"/>
                    <a:gd name="T16" fmla="*/ 1 w 1"/>
                    <a:gd name="T17" fmla="*/ 2 h 3"/>
                    <a:gd name="T18" fmla="*/ 0 w 1"/>
                    <a:gd name="T19" fmla="*/ 2 h 3"/>
                    <a:gd name="T20" fmla="*/ 0 w 1"/>
                    <a:gd name="T21" fmla="*/ 0 h 3"/>
                    <a:gd name="T22" fmla="*/ 0 w 1"/>
                    <a:gd name="T23" fmla="*/ 0 h 3"/>
                    <a:gd name="T24" fmla="*/ 0 w 1"/>
                    <a:gd name="T25" fmla="*/ 0 h 3"/>
                    <a:gd name="T26" fmla="*/ 0 w 1"/>
                    <a:gd name="T27" fmla="*/ 0 h 3"/>
                    <a:gd name="T28" fmla="*/ 0 w 1"/>
                    <a:gd name="T29" fmla="*/ 0 h 3"/>
                    <a:gd name="T30" fmla="*/ 0 w 1"/>
                    <a:gd name="T31" fmla="*/ 0 h 3"/>
                    <a:gd name="T32" fmla="*/ 0 w 1"/>
                    <a:gd name="T33" fmla="*/ 0 h 3"/>
                    <a:gd name="T34" fmla="*/ 0 w 1"/>
                    <a:gd name="T35" fmla="*/ 0 h 3"/>
                    <a:gd name="T36" fmla="*/ 0 w 1"/>
                    <a:gd name="T37" fmla="*/ 2 h 3"/>
                    <a:gd name="T38" fmla="*/ 0 w 1"/>
                    <a:gd name="T39" fmla="*/ 2 h 3"/>
                    <a:gd name="T40" fmla="*/ 1 w 1"/>
                    <a:gd name="T41" fmla="*/ 3 h 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 h="3">
                      <a:moveTo>
                        <a:pt x="1" y="3"/>
                      </a:moveTo>
                      <a:lnTo>
                        <a:pt x="1" y="3"/>
                      </a:lnTo>
                      <a:lnTo>
                        <a:pt x="1" y="2"/>
                      </a:lnTo>
                      <a:lnTo>
                        <a:pt x="1" y="0"/>
                      </a:lnTo>
                      <a:lnTo>
                        <a:pt x="1" y="2"/>
                      </a:lnTo>
                      <a:lnTo>
                        <a:pt x="0" y="2"/>
                      </a:lnTo>
                      <a:lnTo>
                        <a:pt x="0" y="0"/>
                      </a:lnTo>
                      <a:lnTo>
                        <a:pt x="0" y="2"/>
                      </a:lnTo>
                      <a:lnTo>
                        <a:pt x="1" y="3"/>
                      </a:lnTo>
                      <a:close/>
                    </a:path>
                  </a:pathLst>
                </a:custGeom>
                <a:solidFill>
                  <a:srgbClr val="CC8C5C"/>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86" name="Freeform 378">
                  <a:extLst>
                    <a:ext uri="{FF2B5EF4-FFF2-40B4-BE49-F238E27FC236}">
                      <a16:creationId xmlns:a16="http://schemas.microsoft.com/office/drawing/2014/main" id="{6130DDD0-37E0-46EB-9A86-CA6E9379F96E}"/>
                    </a:ext>
                  </a:extLst>
                </p:cNvPr>
                <p:cNvSpPr>
                  <a:spLocks/>
                </p:cNvSpPr>
                <p:nvPr/>
              </p:nvSpPr>
              <p:spPr bwMode="auto">
                <a:xfrm>
                  <a:off x="1365" y="2932"/>
                  <a:ext cx="3" cy="4"/>
                </a:xfrm>
                <a:custGeom>
                  <a:avLst/>
                  <a:gdLst>
                    <a:gd name="T0" fmla="*/ 0 w 3"/>
                    <a:gd name="T1" fmla="*/ 1 h 4"/>
                    <a:gd name="T2" fmla="*/ 0 w 3"/>
                    <a:gd name="T3" fmla="*/ 1 h 4"/>
                    <a:gd name="T4" fmla="*/ 0 w 3"/>
                    <a:gd name="T5" fmla="*/ 3 h 4"/>
                    <a:gd name="T6" fmla="*/ 0 w 3"/>
                    <a:gd name="T7" fmla="*/ 3 h 4"/>
                    <a:gd name="T8" fmla="*/ 0 w 3"/>
                    <a:gd name="T9" fmla="*/ 4 h 4"/>
                    <a:gd name="T10" fmla="*/ 0 w 3"/>
                    <a:gd name="T11" fmla="*/ 4 h 4"/>
                    <a:gd name="T12" fmla="*/ 1 w 3"/>
                    <a:gd name="T13" fmla="*/ 4 h 4"/>
                    <a:gd name="T14" fmla="*/ 1 w 3"/>
                    <a:gd name="T15" fmla="*/ 4 h 4"/>
                    <a:gd name="T16" fmla="*/ 1 w 3"/>
                    <a:gd name="T17" fmla="*/ 3 h 4"/>
                    <a:gd name="T18" fmla="*/ 1 w 3"/>
                    <a:gd name="T19" fmla="*/ 3 h 4"/>
                    <a:gd name="T20" fmla="*/ 3 w 3"/>
                    <a:gd name="T21" fmla="*/ 3 h 4"/>
                    <a:gd name="T22" fmla="*/ 1 w 3"/>
                    <a:gd name="T23" fmla="*/ 3 h 4"/>
                    <a:gd name="T24" fmla="*/ 1 w 3"/>
                    <a:gd name="T25" fmla="*/ 3 h 4"/>
                    <a:gd name="T26" fmla="*/ 1 w 3"/>
                    <a:gd name="T27" fmla="*/ 3 h 4"/>
                    <a:gd name="T28" fmla="*/ 1 w 3"/>
                    <a:gd name="T29" fmla="*/ 4 h 4"/>
                    <a:gd name="T30" fmla="*/ 0 w 3"/>
                    <a:gd name="T31" fmla="*/ 4 h 4"/>
                    <a:gd name="T32" fmla="*/ 0 w 3"/>
                    <a:gd name="T33" fmla="*/ 3 h 4"/>
                    <a:gd name="T34" fmla="*/ 0 w 3"/>
                    <a:gd name="T35" fmla="*/ 3 h 4"/>
                    <a:gd name="T36" fmla="*/ 0 w 3"/>
                    <a:gd name="T37" fmla="*/ 3 h 4"/>
                    <a:gd name="T38" fmla="*/ 0 w 3"/>
                    <a:gd name="T39" fmla="*/ 1 h 4"/>
                    <a:gd name="T40" fmla="*/ 0 w 3"/>
                    <a:gd name="T41" fmla="*/ 1 h 4"/>
                    <a:gd name="T42" fmla="*/ 0 w 3"/>
                    <a:gd name="T43" fmla="*/ 0 h 4"/>
                    <a:gd name="T44" fmla="*/ 0 w 3"/>
                    <a:gd name="T45" fmla="*/ 0 h 4"/>
                    <a:gd name="T46" fmla="*/ 0 w 3"/>
                    <a:gd name="T47" fmla="*/ 0 h 4"/>
                    <a:gd name="T48" fmla="*/ 0 w 3"/>
                    <a:gd name="T49" fmla="*/ 1 h 4"/>
                    <a:gd name="T50" fmla="*/ 0 w 3"/>
                    <a:gd name="T51" fmla="*/ 1 h 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 h="4">
                      <a:moveTo>
                        <a:pt x="0" y="1"/>
                      </a:moveTo>
                      <a:lnTo>
                        <a:pt x="0" y="1"/>
                      </a:lnTo>
                      <a:lnTo>
                        <a:pt x="0" y="3"/>
                      </a:lnTo>
                      <a:lnTo>
                        <a:pt x="0" y="4"/>
                      </a:lnTo>
                      <a:lnTo>
                        <a:pt x="1" y="4"/>
                      </a:lnTo>
                      <a:lnTo>
                        <a:pt x="1" y="3"/>
                      </a:lnTo>
                      <a:lnTo>
                        <a:pt x="3" y="3"/>
                      </a:lnTo>
                      <a:lnTo>
                        <a:pt x="1" y="3"/>
                      </a:lnTo>
                      <a:lnTo>
                        <a:pt x="1" y="4"/>
                      </a:lnTo>
                      <a:lnTo>
                        <a:pt x="0" y="4"/>
                      </a:lnTo>
                      <a:lnTo>
                        <a:pt x="0" y="3"/>
                      </a:lnTo>
                      <a:lnTo>
                        <a:pt x="0" y="1"/>
                      </a:lnTo>
                      <a:lnTo>
                        <a:pt x="0" y="0"/>
                      </a:lnTo>
                      <a:lnTo>
                        <a:pt x="0" y="1"/>
                      </a:lnTo>
                      <a:close/>
                    </a:path>
                  </a:pathLst>
                </a:custGeom>
                <a:solidFill>
                  <a:srgbClr val="CC8C5C"/>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87" name="Freeform 379">
                  <a:extLst>
                    <a:ext uri="{FF2B5EF4-FFF2-40B4-BE49-F238E27FC236}">
                      <a16:creationId xmlns:a16="http://schemas.microsoft.com/office/drawing/2014/main" id="{992D9661-2035-43D4-8448-D0FE8D49BAB1}"/>
                    </a:ext>
                  </a:extLst>
                </p:cNvPr>
                <p:cNvSpPr>
                  <a:spLocks/>
                </p:cNvSpPr>
                <p:nvPr/>
              </p:nvSpPr>
              <p:spPr bwMode="auto">
                <a:xfrm>
                  <a:off x="1458" y="3056"/>
                  <a:ext cx="3" cy="1"/>
                </a:xfrm>
                <a:custGeom>
                  <a:avLst/>
                  <a:gdLst>
                    <a:gd name="T0" fmla="*/ 0 w 3"/>
                    <a:gd name="T1" fmla="*/ 0 h 1"/>
                    <a:gd name="T2" fmla="*/ 0 w 3"/>
                    <a:gd name="T3" fmla="*/ 0 h 1"/>
                    <a:gd name="T4" fmla="*/ 2 w 3"/>
                    <a:gd name="T5" fmla="*/ 0 h 1"/>
                    <a:gd name="T6" fmla="*/ 2 w 3"/>
                    <a:gd name="T7" fmla="*/ 0 h 1"/>
                    <a:gd name="T8" fmla="*/ 3 w 3"/>
                    <a:gd name="T9" fmla="*/ 0 h 1"/>
                    <a:gd name="T10" fmla="*/ 2 w 3"/>
                    <a:gd name="T11" fmla="*/ 0 h 1"/>
                    <a:gd name="T12" fmla="*/ 2 w 3"/>
                    <a:gd name="T13" fmla="*/ 0 h 1"/>
                    <a:gd name="T14" fmla="*/ 0 w 3"/>
                    <a:gd name="T15" fmla="*/ 1 h 1"/>
                    <a:gd name="T16" fmla="*/ 0 w 3"/>
                    <a:gd name="T17" fmla="*/ 1 h 1"/>
                    <a:gd name="T18" fmla="*/ 0 w 3"/>
                    <a:gd name="T19" fmla="*/ 0 h 1"/>
                    <a:gd name="T20" fmla="*/ 0 w 3"/>
                    <a:gd name="T21" fmla="*/ 0 h 1"/>
                    <a:gd name="T22" fmla="*/ 0 w 3"/>
                    <a:gd name="T23" fmla="*/ 0 h 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 h="1">
                      <a:moveTo>
                        <a:pt x="0" y="0"/>
                      </a:moveTo>
                      <a:lnTo>
                        <a:pt x="0" y="0"/>
                      </a:lnTo>
                      <a:lnTo>
                        <a:pt x="2" y="0"/>
                      </a:lnTo>
                      <a:lnTo>
                        <a:pt x="3" y="0"/>
                      </a:lnTo>
                      <a:lnTo>
                        <a:pt x="2" y="0"/>
                      </a:lnTo>
                      <a:lnTo>
                        <a:pt x="0" y="1"/>
                      </a:lnTo>
                      <a:lnTo>
                        <a:pt x="0"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88" name="Freeform 380">
                  <a:extLst>
                    <a:ext uri="{FF2B5EF4-FFF2-40B4-BE49-F238E27FC236}">
                      <a16:creationId xmlns:a16="http://schemas.microsoft.com/office/drawing/2014/main" id="{FABE54F3-1D97-4FA5-A9D6-E29A2294C6F2}"/>
                    </a:ext>
                  </a:extLst>
                </p:cNvPr>
                <p:cNvSpPr>
                  <a:spLocks/>
                </p:cNvSpPr>
                <p:nvPr/>
              </p:nvSpPr>
              <p:spPr bwMode="auto">
                <a:xfrm>
                  <a:off x="1458" y="3056"/>
                  <a:ext cx="3" cy="1"/>
                </a:xfrm>
                <a:custGeom>
                  <a:avLst/>
                  <a:gdLst>
                    <a:gd name="T0" fmla="*/ 3 w 3"/>
                    <a:gd name="T1" fmla="*/ 0 h 1"/>
                    <a:gd name="T2" fmla="*/ 3 w 3"/>
                    <a:gd name="T3" fmla="*/ 0 h 1"/>
                    <a:gd name="T4" fmla="*/ 2 w 3"/>
                    <a:gd name="T5" fmla="*/ 0 h 1"/>
                    <a:gd name="T6" fmla="*/ 2 w 3"/>
                    <a:gd name="T7" fmla="*/ 0 h 1"/>
                    <a:gd name="T8" fmla="*/ 0 w 3"/>
                    <a:gd name="T9" fmla="*/ 0 h 1"/>
                    <a:gd name="T10" fmla="*/ 0 w 3"/>
                    <a:gd name="T11" fmla="*/ 0 h 1"/>
                    <a:gd name="T12" fmla="*/ 0 w 3"/>
                    <a:gd name="T13" fmla="*/ 0 h 1"/>
                    <a:gd name="T14" fmla="*/ 2 w 3"/>
                    <a:gd name="T15" fmla="*/ 0 h 1"/>
                    <a:gd name="T16" fmla="*/ 2 w 3"/>
                    <a:gd name="T17" fmla="*/ 0 h 1"/>
                    <a:gd name="T18" fmla="*/ 3 w 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
                      <a:moveTo>
                        <a:pt x="3" y="0"/>
                      </a:moveTo>
                      <a:lnTo>
                        <a:pt x="3" y="0"/>
                      </a:lnTo>
                      <a:lnTo>
                        <a:pt x="2" y="0"/>
                      </a:lnTo>
                      <a:lnTo>
                        <a:pt x="0" y="0"/>
                      </a:lnTo>
                      <a:lnTo>
                        <a:pt x="2" y="0"/>
                      </a:lnTo>
                      <a:lnTo>
                        <a:pt x="3"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89" name="Freeform 381">
                  <a:extLst>
                    <a:ext uri="{FF2B5EF4-FFF2-40B4-BE49-F238E27FC236}">
                      <a16:creationId xmlns:a16="http://schemas.microsoft.com/office/drawing/2014/main" id="{EBB6EE4C-5C3C-4AC6-8DCD-00633FC83508}"/>
                    </a:ext>
                  </a:extLst>
                </p:cNvPr>
                <p:cNvSpPr>
                  <a:spLocks/>
                </p:cNvSpPr>
                <p:nvPr/>
              </p:nvSpPr>
              <p:spPr bwMode="auto">
                <a:xfrm>
                  <a:off x="1458" y="3057"/>
                  <a:ext cx="3" cy="1"/>
                </a:xfrm>
                <a:custGeom>
                  <a:avLst/>
                  <a:gdLst>
                    <a:gd name="T0" fmla="*/ 0 w 3"/>
                    <a:gd name="T1" fmla="*/ 0 h 1"/>
                    <a:gd name="T2" fmla="*/ 0 w 3"/>
                    <a:gd name="T3" fmla="*/ 0 h 1"/>
                    <a:gd name="T4" fmla="*/ 0 w 3"/>
                    <a:gd name="T5" fmla="*/ 0 h 1"/>
                    <a:gd name="T6" fmla="*/ 2 w 3"/>
                    <a:gd name="T7" fmla="*/ 0 h 1"/>
                    <a:gd name="T8" fmla="*/ 2 w 3"/>
                    <a:gd name="T9" fmla="*/ 0 h 1"/>
                    <a:gd name="T10" fmla="*/ 2 w 3"/>
                    <a:gd name="T11" fmla="*/ 0 h 1"/>
                    <a:gd name="T12" fmla="*/ 3 w 3"/>
                    <a:gd name="T13" fmla="*/ 0 h 1"/>
                    <a:gd name="T14" fmla="*/ 2 w 3"/>
                    <a:gd name="T15" fmla="*/ 0 h 1"/>
                    <a:gd name="T16" fmla="*/ 2 w 3"/>
                    <a:gd name="T17" fmla="*/ 0 h 1"/>
                    <a:gd name="T18" fmla="*/ 2 w 3"/>
                    <a:gd name="T19" fmla="*/ 0 h 1"/>
                    <a:gd name="T20" fmla="*/ 0 w 3"/>
                    <a:gd name="T21" fmla="*/ 0 h 1"/>
                    <a:gd name="T22" fmla="*/ 0 w 3"/>
                    <a:gd name="T23" fmla="*/ 0 h 1"/>
                    <a:gd name="T24" fmla="*/ 0 w 3"/>
                    <a:gd name="T25" fmla="*/ 0 h 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1">
                      <a:moveTo>
                        <a:pt x="0" y="0"/>
                      </a:moveTo>
                      <a:lnTo>
                        <a:pt x="0" y="0"/>
                      </a:lnTo>
                      <a:lnTo>
                        <a:pt x="2" y="0"/>
                      </a:lnTo>
                      <a:lnTo>
                        <a:pt x="3" y="0"/>
                      </a:lnTo>
                      <a:lnTo>
                        <a:pt x="2" y="0"/>
                      </a:lnTo>
                      <a:lnTo>
                        <a:pt x="0"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90" name="Freeform 382">
                  <a:extLst>
                    <a:ext uri="{FF2B5EF4-FFF2-40B4-BE49-F238E27FC236}">
                      <a16:creationId xmlns:a16="http://schemas.microsoft.com/office/drawing/2014/main" id="{1FFF0812-3422-43C3-B337-53AE293E63FA}"/>
                    </a:ext>
                  </a:extLst>
                </p:cNvPr>
                <p:cNvSpPr>
                  <a:spLocks/>
                </p:cNvSpPr>
                <p:nvPr/>
              </p:nvSpPr>
              <p:spPr bwMode="auto">
                <a:xfrm>
                  <a:off x="1458" y="3056"/>
                  <a:ext cx="1" cy="1"/>
                </a:xfrm>
                <a:custGeom>
                  <a:avLst/>
                  <a:gdLst>
                    <a:gd name="T0" fmla="*/ 0 w 1"/>
                    <a:gd name="T1" fmla="*/ 0 h 1"/>
                    <a:gd name="T2" fmla="*/ 0 w 1"/>
                    <a:gd name="T3" fmla="*/ 0 h 1"/>
                    <a:gd name="T4" fmla="*/ 0 w 1"/>
                    <a:gd name="T5" fmla="*/ 0 h 1"/>
                    <a:gd name="T6" fmla="*/ 0 w 1"/>
                    <a:gd name="T7" fmla="*/ 0 h 1"/>
                    <a:gd name="T8" fmla="*/ 0 w 1"/>
                    <a:gd name="T9" fmla="*/ 1 h 1"/>
                    <a:gd name="T10" fmla="*/ 0 w 1"/>
                    <a:gd name="T11" fmla="*/ 0 h 1"/>
                    <a:gd name="T12" fmla="*/ 0 w 1"/>
                    <a:gd name="T13" fmla="*/ 0 h 1"/>
                    <a:gd name="T14" fmla="*/ 0 w 1"/>
                    <a:gd name="T15" fmla="*/ 0 h 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 h="1">
                      <a:moveTo>
                        <a:pt x="0" y="0"/>
                      </a:moveTo>
                      <a:lnTo>
                        <a:pt x="0" y="0"/>
                      </a:lnTo>
                      <a:lnTo>
                        <a:pt x="0" y="1"/>
                      </a:lnTo>
                      <a:lnTo>
                        <a:pt x="0"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91" name="Freeform 383">
                  <a:extLst>
                    <a:ext uri="{FF2B5EF4-FFF2-40B4-BE49-F238E27FC236}">
                      <a16:creationId xmlns:a16="http://schemas.microsoft.com/office/drawing/2014/main" id="{C1CDB211-8B68-40E2-BD0D-D14AD01BE691}"/>
                    </a:ext>
                  </a:extLst>
                </p:cNvPr>
                <p:cNvSpPr>
                  <a:spLocks/>
                </p:cNvSpPr>
                <p:nvPr/>
              </p:nvSpPr>
              <p:spPr bwMode="auto">
                <a:xfrm>
                  <a:off x="1368" y="2925"/>
                  <a:ext cx="4" cy="10"/>
                </a:xfrm>
                <a:custGeom>
                  <a:avLst/>
                  <a:gdLst>
                    <a:gd name="T0" fmla="*/ 0 w 4"/>
                    <a:gd name="T1" fmla="*/ 8 h 10"/>
                    <a:gd name="T2" fmla="*/ 0 w 4"/>
                    <a:gd name="T3" fmla="*/ 0 h 10"/>
                    <a:gd name="T4" fmla="*/ 0 w 4"/>
                    <a:gd name="T5" fmla="*/ 0 h 10"/>
                    <a:gd name="T6" fmla="*/ 4 w 4"/>
                    <a:gd name="T7" fmla="*/ 10 h 10"/>
                    <a:gd name="T8" fmla="*/ 4 w 4"/>
                    <a:gd name="T9" fmla="*/ 10 h 10"/>
                    <a:gd name="T10" fmla="*/ 3 w 4"/>
                    <a:gd name="T11" fmla="*/ 10 h 10"/>
                    <a:gd name="T12" fmla="*/ 3 w 4"/>
                    <a:gd name="T13" fmla="*/ 10 h 10"/>
                    <a:gd name="T14" fmla="*/ 1 w 4"/>
                    <a:gd name="T15" fmla="*/ 10 h 10"/>
                    <a:gd name="T16" fmla="*/ 1 w 4"/>
                    <a:gd name="T17" fmla="*/ 10 h 10"/>
                    <a:gd name="T18" fmla="*/ 1 w 4"/>
                    <a:gd name="T19" fmla="*/ 10 h 10"/>
                    <a:gd name="T20" fmla="*/ 0 w 4"/>
                    <a:gd name="T21" fmla="*/ 8 h 1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 h="10">
                      <a:moveTo>
                        <a:pt x="0" y="8"/>
                      </a:moveTo>
                      <a:lnTo>
                        <a:pt x="0" y="0"/>
                      </a:lnTo>
                      <a:lnTo>
                        <a:pt x="4" y="10"/>
                      </a:lnTo>
                      <a:lnTo>
                        <a:pt x="3" y="10"/>
                      </a:lnTo>
                      <a:lnTo>
                        <a:pt x="1" y="10"/>
                      </a:lnTo>
                      <a:lnTo>
                        <a:pt x="0" y="8"/>
                      </a:lnTo>
                      <a:close/>
                    </a:path>
                  </a:pathLst>
                </a:custGeom>
                <a:solidFill>
                  <a:srgbClr val="CC9966"/>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92" name="Freeform 384">
                  <a:extLst>
                    <a:ext uri="{FF2B5EF4-FFF2-40B4-BE49-F238E27FC236}">
                      <a16:creationId xmlns:a16="http://schemas.microsoft.com/office/drawing/2014/main" id="{1FFCE60A-9801-4F3C-ADF0-B3909985DEBA}"/>
                    </a:ext>
                  </a:extLst>
                </p:cNvPr>
                <p:cNvSpPr>
                  <a:spLocks/>
                </p:cNvSpPr>
                <p:nvPr/>
              </p:nvSpPr>
              <p:spPr bwMode="auto">
                <a:xfrm>
                  <a:off x="1368" y="2925"/>
                  <a:ext cx="1" cy="10"/>
                </a:xfrm>
                <a:custGeom>
                  <a:avLst/>
                  <a:gdLst>
                    <a:gd name="T0" fmla="*/ 0 w 1"/>
                    <a:gd name="T1" fmla="*/ 0 h 10"/>
                    <a:gd name="T2" fmla="*/ 0 w 1"/>
                    <a:gd name="T3" fmla="*/ 0 h 10"/>
                    <a:gd name="T4" fmla="*/ 0 w 1"/>
                    <a:gd name="T5" fmla="*/ 10 h 10"/>
                    <a:gd name="T6" fmla="*/ 0 w 1"/>
                    <a:gd name="T7" fmla="*/ 0 h 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10">
                      <a:moveTo>
                        <a:pt x="0" y="0"/>
                      </a:moveTo>
                      <a:lnTo>
                        <a:pt x="0" y="0"/>
                      </a:lnTo>
                      <a:lnTo>
                        <a:pt x="0" y="10"/>
                      </a:lnTo>
                      <a:lnTo>
                        <a:pt x="0"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93" name="Rectangle 385">
                  <a:extLst>
                    <a:ext uri="{FF2B5EF4-FFF2-40B4-BE49-F238E27FC236}">
                      <a16:creationId xmlns:a16="http://schemas.microsoft.com/office/drawing/2014/main" id="{BC712D16-ABEA-417D-9B3E-3912D3A0D2BD}"/>
                    </a:ext>
                  </a:extLst>
                </p:cNvPr>
                <p:cNvSpPr>
                  <a:spLocks noChangeArrowheads="1"/>
                </p:cNvSpPr>
                <p:nvPr/>
              </p:nvSpPr>
              <p:spPr bwMode="auto">
                <a:xfrm>
                  <a:off x="1368" y="2924"/>
                  <a:ext cx="0" cy="0"/>
                </a:xfrm>
                <a:prstGeom prst="rect">
                  <a:avLst/>
                </a:prstGeom>
                <a:solidFill>
                  <a:srgbClr val="000000"/>
                </a:solidFill>
                <a:ln>
                  <a:noFill/>
                </a:ln>
                <a:extLst>
                  <a:ext uri="{91240B29-F687-4F45-9708-019B960494DF}">
                    <a14:hiddenLine xmlns:a14="http://schemas.microsoft.com/office/drawing/2010/main" w="9525">
                      <a:solidFill>
                        <a:srgbClr val="C0C0C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94" name="Freeform 386">
                  <a:extLst>
                    <a:ext uri="{FF2B5EF4-FFF2-40B4-BE49-F238E27FC236}">
                      <a16:creationId xmlns:a16="http://schemas.microsoft.com/office/drawing/2014/main" id="{B5EFDEC6-BF2A-4CF4-BA77-8C8EEAF36E07}"/>
                    </a:ext>
                  </a:extLst>
                </p:cNvPr>
                <p:cNvSpPr>
                  <a:spLocks/>
                </p:cNvSpPr>
                <p:nvPr/>
              </p:nvSpPr>
              <p:spPr bwMode="auto">
                <a:xfrm>
                  <a:off x="1368" y="2925"/>
                  <a:ext cx="4" cy="10"/>
                </a:xfrm>
                <a:custGeom>
                  <a:avLst/>
                  <a:gdLst>
                    <a:gd name="T0" fmla="*/ 4 w 4"/>
                    <a:gd name="T1" fmla="*/ 10 h 10"/>
                    <a:gd name="T2" fmla="*/ 4 w 4"/>
                    <a:gd name="T3" fmla="*/ 10 h 10"/>
                    <a:gd name="T4" fmla="*/ 0 w 4"/>
                    <a:gd name="T5" fmla="*/ 0 h 10"/>
                    <a:gd name="T6" fmla="*/ 4 w 4"/>
                    <a:gd name="T7" fmla="*/ 10 h 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 h="10">
                      <a:moveTo>
                        <a:pt x="4" y="10"/>
                      </a:moveTo>
                      <a:lnTo>
                        <a:pt x="4" y="10"/>
                      </a:lnTo>
                      <a:lnTo>
                        <a:pt x="0" y="0"/>
                      </a:lnTo>
                      <a:lnTo>
                        <a:pt x="4" y="1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95" name="Freeform 387">
                  <a:extLst>
                    <a:ext uri="{FF2B5EF4-FFF2-40B4-BE49-F238E27FC236}">
                      <a16:creationId xmlns:a16="http://schemas.microsoft.com/office/drawing/2014/main" id="{D5D93617-8AA3-4D6E-BA02-3FAE9F9521D1}"/>
                    </a:ext>
                  </a:extLst>
                </p:cNvPr>
                <p:cNvSpPr>
                  <a:spLocks/>
                </p:cNvSpPr>
                <p:nvPr/>
              </p:nvSpPr>
              <p:spPr bwMode="auto">
                <a:xfrm>
                  <a:off x="1369" y="2936"/>
                  <a:ext cx="3" cy="1"/>
                </a:xfrm>
                <a:custGeom>
                  <a:avLst/>
                  <a:gdLst>
                    <a:gd name="T0" fmla="*/ 0 w 3"/>
                    <a:gd name="T1" fmla="*/ 0 h 1"/>
                    <a:gd name="T2" fmla="*/ 0 w 3"/>
                    <a:gd name="T3" fmla="*/ 0 h 1"/>
                    <a:gd name="T4" fmla="*/ 0 w 3"/>
                    <a:gd name="T5" fmla="*/ 0 h 1"/>
                    <a:gd name="T6" fmla="*/ 0 w 3"/>
                    <a:gd name="T7" fmla="*/ 0 h 1"/>
                    <a:gd name="T8" fmla="*/ 2 w 3"/>
                    <a:gd name="T9" fmla="*/ 0 h 1"/>
                    <a:gd name="T10" fmla="*/ 2 w 3"/>
                    <a:gd name="T11" fmla="*/ 0 h 1"/>
                    <a:gd name="T12" fmla="*/ 3 w 3"/>
                    <a:gd name="T13" fmla="*/ 0 h 1"/>
                    <a:gd name="T14" fmla="*/ 2 w 3"/>
                    <a:gd name="T15" fmla="*/ 0 h 1"/>
                    <a:gd name="T16" fmla="*/ 2 w 3"/>
                    <a:gd name="T17" fmla="*/ 0 h 1"/>
                    <a:gd name="T18" fmla="*/ 0 w 3"/>
                    <a:gd name="T19" fmla="*/ 0 h 1"/>
                    <a:gd name="T20" fmla="*/ 0 w 3"/>
                    <a:gd name="T21" fmla="*/ 0 h 1"/>
                    <a:gd name="T22" fmla="*/ 0 w 3"/>
                    <a:gd name="T23" fmla="*/ 0 h 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 h="1">
                      <a:moveTo>
                        <a:pt x="0" y="0"/>
                      </a:moveTo>
                      <a:lnTo>
                        <a:pt x="0" y="0"/>
                      </a:lnTo>
                      <a:lnTo>
                        <a:pt x="2" y="0"/>
                      </a:lnTo>
                      <a:lnTo>
                        <a:pt x="3" y="0"/>
                      </a:lnTo>
                      <a:lnTo>
                        <a:pt x="2" y="0"/>
                      </a:lnTo>
                      <a:lnTo>
                        <a:pt x="0"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96" name="Freeform 388">
                  <a:extLst>
                    <a:ext uri="{FF2B5EF4-FFF2-40B4-BE49-F238E27FC236}">
                      <a16:creationId xmlns:a16="http://schemas.microsoft.com/office/drawing/2014/main" id="{F988CB97-C60A-4ADC-9504-6B8F207F9F59}"/>
                    </a:ext>
                  </a:extLst>
                </p:cNvPr>
                <p:cNvSpPr>
                  <a:spLocks/>
                </p:cNvSpPr>
                <p:nvPr/>
              </p:nvSpPr>
              <p:spPr bwMode="auto">
                <a:xfrm>
                  <a:off x="1365" y="2921"/>
                  <a:ext cx="3" cy="3"/>
                </a:xfrm>
                <a:custGeom>
                  <a:avLst/>
                  <a:gdLst>
                    <a:gd name="T0" fmla="*/ 0 w 3"/>
                    <a:gd name="T1" fmla="*/ 3 h 3"/>
                    <a:gd name="T2" fmla="*/ 3 w 3"/>
                    <a:gd name="T3" fmla="*/ 3 h 3"/>
                    <a:gd name="T4" fmla="*/ 1 w 3"/>
                    <a:gd name="T5" fmla="*/ 0 h 3"/>
                    <a:gd name="T6" fmla="*/ 0 w 3"/>
                    <a:gd name="T7" fmla="*/ 0 h 3"/>
                    <a:gd name="T8" fmla="*/ 0 w 3"/>
                    <a:gd name="T9" fmla="*/ 3 h 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 h="3">
                      <a:moveTo>
                        <a:pt x="0" y="3"/>
                      </a:moveTo>
                      <a:lnTo>
                        <a:pt x="3" y="3"/>
                      </a:lnTo>
                      <a:lnTo>
                        <a:pt x="1" y="0"/>
                      </a:lnTo>
                      <a:lnTo>
                        <a:pt x="0" y="0"/>
                      </a:lnTo>
                      <a:lnTo>
                        <a:pt x="0" y="3"/>
                      </a:lnTo>
                      <a:close/>
                    </a:path>
                  </a:pathLst>
                </a:custGeom>
                <a:solidFill>
                  <a:srgbClr val="B2E5E5"/>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97" name="Rectangle 389">
                  <a:extLst>
                    <a:ext uri="{FF2B5EF4-FFF2-40B4-BE49-F238E27FC236}">
                      <a16:creationId xmlns:a16="http://schemas.microsoft.com/office/drawing/2014/main" id="{1E6ACE2F-C45F-48E5-9A6C-50DDAC5F8C03}"/>
                    </a:ext>
                  </a:extLst>
                </p:cNvPr>
                <p:cNvSpPr>
                  <a:spLocks noChangeArrowheads="1"/>
                </p:cNvSpPr>
                <p:nvPr/>
              </p:nvSpPr>
              <p:spPr bwMode="auto">
                <a:xfrm>
                  <a:off x="1368" y="2924"/>
                  <a:ext cx="0" cy="0"/>
                </a:xfrm>
                <a:prstGeom prst="rect">
                  <a:avLst/>
                </a:prstGeom>
                <a:solidFill>
                  <a:srgbClr val="000000"/>
                </a:solidFill>
                <a:ln>
                  <a:noFill/>
                </a:ln>
                <a:extLst>
                  <a:ext uri="{91240B29-F687-4F45-9708-019B960494DF}">
                    <a14:hiddenLine xmlns:a14="http://schemas.microsoft.com/office/drawing/2010/main" w="9525">
                      <a:solidFill>
                        <a:srgbClr val="C0C0C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98" name="Freeform 390">
                  <a:extLst>
                    <a:ext uri="{FF2B5EF4-FFF2-40B4-BE49-F238E27FC236}">
                      <a16:creationId xmlns:a16="http://schemas.microsoft.com/office/drawing/2014/main" id="{01A55813-E614-4469-B1DE-8B61946D788D}"/>
                    </a:ext>
                  </a:extLst>
                </p:cNvPr>
                <p:cNvSpPr>
                  <a:spLocks/>
                </p:cNvSpPr>
                <p:nvPr/>
              </p:nvSpPr>
              <p:spPr bwMode="auto">
                <a:xfrm>
                  <a:off x="1368" y="2920"/>
                  <a:ext cx="1" cy="4"/>
                </a:xfrm>
                <a:custGeom>
                  <a:avLst/>
                  <a:gdLst>
                    <a:gd name="T0" fmla="*/ 0 w 1"/>
                    <a:gd name="T1" fmla="*/ 0 h 4"/>
                    <a:gd name="T2" fmla="*/ 0 w 1"/>
                    <a:gd name="T3" fmla="*/ 0 h 4"/>
                    <a:gd name="T4" fmla="*/ 0 w 1"/>
                    <a:gd name="T5" fmla="*/ 4 h 4"/>
                    <a:gd name="T6" fmla="*/ 0 w 1"/>
                    <a:gd name="T7" fmla="*/ 0 h 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4">
                      <a:moveTo>
                        <a:pt x="0" y="0"/>
                      </a:moveTo>
                      <a:lnTo>
                        <a:pt x="0" y="0"/>
                      </a:lnTo>
                      <a:lnTo>
                        <a:pt x="0" y="4"/>
                      </a:lnTo>
                      <a:lnTo>
                        <a:pt x="0"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299" name="Freeform 391">
                  <a:extLst>
                    <a:ext uri="{FF2B5EF4-FFF2-40B4-BE49-F238E27FC236}">
                      <a16:creationId xmlns:a16="http://schemas.microsoft.com/office/drawing/2014/main" id="{D10E7B81-4C6E-4056-9862-182ACD89482E}"/>
                    </a:ext>
                  </a:extLst>
                </p:cNvPr>
                <p:cNvSpPr>
                  <a:spLocks/>
                </p:cNvSpPr>
                <p:nvPr/>
              </p:nvSpPr>
              <p:spPr bwMode="auto">
                <a:xfrm>
                  <a:off x="1365" y="2920"/>
                  <a:ext cx="3" cy="1"/>
                </a:xfrm>
                <a:custGeom>
                  <a:avLst/>
                  <a:gdLst>
                    <a:gd name="T0" fmla="*/ 0 w 3"/>
                    <a:gd name="T1" fmla="*/ 1 h 1"/>
                    <a:gd name="T2" fmla="*/ 0 w 3"/>
                    <a:gd name="T3" fmla="*/ 1 h 1"/>
                    <a:gd name="T4" fmla="*/ 3 w 3"/>
                    <a:gd name="T5" fmla="*/ 0 h 1"/>
                    <a:gd name="T6" fmla="*/ 0 w 3"/>
                    <a:gd name="T7" fmla="*/ 1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 h="1">
                      <a:moveTo>
                        <a:pt x="0" y="1"/>
                      </a:moveTo>
                      <a:lnTo>
                        <a:pt x="0" y="1"/>
                      </a:lnTo>
                      <a:lnTo>
                        <a:pt x="3" y="0"/>
                      </a:lnTo>
                      <a:lnTo>
                        <a:pt x="0" y="1"/>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300" name="Freeform 392">
                  <a:extLst>
                    <a:ext uri="{FF2B5EF4-FFF2-40B4-BE49-F238E27FC236}">
                      <a16:creationId xmlns:a16="http://schemas.microsoft.com/office/drawing/2014/main" id="{A19A4517-E4C9-46CB-B282-3346D896B4AF}"/>
                    </a:ext>
                  </a:extLst>
                </p:cNvPr>
                <p:cNvSpPr>
                  <a:spLocks/>
                </p:cNvSpPr>
                <p:nvPr/>
              </p:nvSpPr>
              <p:spPr bwMode="auto">
                <a:xfrm>
                  <a:off x="1365" y="2921"/>
                  <a:ext cx="1" cy="3"/>
                </a:xfrm>
                <a:custGeom>
                  <a:avLst/>
                  <a:gdLst>
                    <a:gd name="T0" fmla="*/ 1 w 1"/>
                    <a:gd name="T1" fmla="*/ 3 h 3"/>
                    <a:gd name="T2" fmla="*/ 1 w 1"/>
                    <a:gd name="T3" fmla="*/ 3 h 3"/>
                    <a:gd name="T4" fmla="*/ 0 w 1"/>
                    <a:gd name="T5" fmla="*/ 0 h 3"/>
                    <a:gd name="T6" fmla="*/ 1 w 1"/>
                    <a:gd name="T7" fmla="*/ 3 h 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3">
                      <a:moveTo>
                        <a:pt x="1" y="3"/>
                      </a:moveTo>
                      <a:lnTo>
                        <a:pt x="1" y="3"/>
                      </a:lnTo>
                      <a:lnTo>
                        <a:pt x="0" y="0"/>
                      </a:lnTo>
                      <a:lnTo>
                        <a:pt x="1" y="3"/>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301" name="Freeform 393">
                  <a:extLst>
                    <a:ext uri="{FF2B5EF4-FFF2-40B4-BE49-F238E27FC236}">
                      <a16:creationId xmlns:a16="http://schemas.microsoft.com/office/drawing/2014/main" id="{AED81420-AEA1-4B37-B788-BCE078C60866}"/>
                    </a:ext>
                  </a:extLst>
                </p:cNvPr>
                <p:cNvSpPr>
                  <a:spLocks/>
                </p:cNvSpPr>
                <p:nvPr/>
              </p:nvSpPr>
              <p:spPr bwMode="auto">
                <a:xfrm>
                  <a:off x="1363" y="2916"/>
                  <a:ext cx="5" cy="4"/>
                </a:xfrm>
                <a:custGeom>
                  <a:avLst/>
                  <a:gdLst>
                    <a:gd name="T0" fmla="*/ 5 w 5"/>
                    <a:gd name="T1" fmla="*/ 4 h 4"/>
                    <a:gd name="T2" fmla="*/ 2 w 5"/>
                    <a:gd name="T3" fmla="*/ 4 h 4"/>
                    <a:gd name="T4" fmla="*/ 0 w 5"/>
                    <a:gd name="T5" fmla="*/ 1 h 4"/>
                    <a:gd name="T6" fmla="*/ 3 w 5"/>
                    <a:gd name="T7" fmla="*/ 0 h 4"/>
                    <a:gd name="T8" fmla="*/ 5 w 5"/>
                    <a:gd name="T9" fmla="*/ 4 h 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 h="4">
                      <a:moveTo>
                        <a:pt x="5" y="4"/>
                      </a:moveTo>
                      <a:lnTo>
                        <a:pt x="2" y="4"/>
                      </a:lnTo>
                      <a:lnTo>
                        <a:pt x="0" y="1"/>
                      </a:lnTo>
                      <a:lnTo>
                        <a:pt x="3" y="0"/>
                      </a:lnTo>
                      <a:lnTo>
                        <a:pt x="5" y="4"/>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302" name="Freeform 394">
                  <a:extLst>
                    <a:ext uri="{FF2B5EF4-FFF2-40B4-BE49-F238E27FC236}">
                      <a16:creationId xmlns:a16="http://schemas.microsoft.com/office/drawing/2014/main" id="{28498FC2-0EF6-4469-B7A3-E957AB722D03}"/>
                    </a:ext>
                  </a:extLst>
                </p:cNvPr>
                <p:cNvSpPr>
                  <a:spLocks/>
                </p:cNvSpPr>
                <p:nvPr/>
              </p:nvSpPr>
              <p:spPr bwMode="auto">
                <a:xfrm>
                  <a:off x="1365" y="2920"/>
                  <a:ext cx="3" cy="1"/>
                </a:xfrm>
                <a:custGeom>
                  <a:avLst/>
                  <a:gdLst>
                    <a:gd name="T0" fmla="*/ 0 w 3"/>
                    <a:gd name="T1" fmla="*/ 1 h 1"/>
                    <a:gd name="T2" fmla="*/ 0 w 3"/>
                    <a:gd name="T3" fmla="*/ 1 h 1"/>
                    <a:gd name="T4" fmla="*/ 3 w 3"/>
                    <a:gd name="T5" fmla="*/ 0 h 1"/>
                    <a:gd name="T6" fmla="*/ 3 w 3"/>
                    <a:gd name="T7" fmla="*/ 0 h 1"/>
                    <a:gd name="T8" fmla="*/ 0 w 3"/>
                    <a:gd name="T9" fmla="*/ 1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 h="1">
                      <a:moveTo>
                        <a:pt x="0" y="1"/>
                      </a:moveTo>
                      <a:lnTo>
                        <a:pt x="0" y="1"/>
                      </a:lnTo>
                      <a:lnTo>
                        <a:pt x="3" y="0"/>
                      </a:lnTo>
                      <a:lnTo>
                        <a:pt x="0" y="1"/>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303" name="Freeform 395">
                  <a:extLst>
                    <a:ext uri="{FF2B5EF4-FFF2-40B4-BE49-F238E27FC236}">
                      <a16:creationId xmlns:a16="http://schemas.microsoft.com/office/drawing/2014/main" id="{D502335D-CDB9-4905-BA4A-AAE22E34264A}"/>
                    </a:ext>
                  </a:extLst>
                </p:cNvPr>
                <p:cNvSpPr>
                  <a:spLocks/>
                </p:cNvSpPr>
                <p:nvPr/>
              </p:nvSpPr>
              <p:spPr bwMode="auto">
                <a:xfrm>
                  <a:off x="1363" y="2917"/>
                  <a:ext cx="1" cy="4"/>
                </a:xfrm>
                <a:custGeom>
                  <a:avLst/>
                  <a:gdLst>
                    <a:gd name="T0" fmla="*/ 0 w 1"/>
                    <a:gd name="T1" fmla="*/ 0 h 4"/>
                    <a:gd name="T2" fmla="*/ 0 w 1"/>
                    <a:gd name="T3" fmla="*/ 0 h 4"/>
                    <a:gd name="T4" fmla="*/ 0 w 1"/>
                    <a:gd name="T5" fmla="*/ 4 h 4"/>
                    <a:gd name="T6" fmla="*/ 0 w 1"/>
                    <a:gd name="T7" fmla="*/ 0 h 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4">
                      <a:moveTo>
                        <a:pt x="0" y="0"/>
                      </a:moveTo>
                      <a:lnTo>
                        <a:pt x="0" y="0"/>
                      </a:lnTo>
                      <a:lnTo>
                        <a:pt x="0" y="4"/>
                      </a:lnTo>
                      <a:lnTo>
                        <a:pt x="0"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304" name="Freeform 396">
                  <a:extLst>
                    <a:ext uri="{FF2B5EF4-FFF2-40B4-BE49-F238E27FC236}">
                      <a16:creationId xmlns:a16="http://schemas.microsoft.com/office/drawing/2014/main" id="{CD88A5D5-8D0E-4EE1-B782-4AFA5F6CD287}"/>
                    </a:ext>
                  </a:extLst>
                </p:cNvPr>
                <p:cNvSpPr>
                  <a:spLocks/>
                </p:cNvSpPr>
                <p:nvPr/>
              </p:nvSpPr>
              <p:spPr bwMode="auto">
                <a:xfrm>
                  <a:off x="1363" y="2916"/>
                  <a:ext cx="3" cy="1"/>
                </a:xfrm>
                <a:custGeom>
                  <a:avLst/>
                  <a:gdLst>
                    <a:gd name="T0" fmla="*/ 3 w 3"/>
                    <a:gd name="T1" fmla="*/ 0 h 1"/>
                    <a:gd name="T2" fmla="*/ 3 w 3"/>
                    <a:gd name="T3" fmla="*/ 0 h 1"/>
                    <a:gd name="T4" fmla="*/ 0 w 3"/>
                    <a:gd name="T5" fmla="*/ 1 h 1"/>
                    <a:gd name="T6" fmla="*/ 3 w 3"/>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 h="1">
                      <a:moveTo>
                        <a:pt x="3" y="0"/>
                      </a:moveTo>
                      <a:lnTo>
                        <a:pt x="3" y="0"/>
                      </a:lnTo>
                      <a:lnTo>
                        <a:pt x="0" y="1"/>
                      </a:lnTo>
                      <a:lnTo>
                        <a:pt x="3"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305" name="Freeform 397">
                  <a:extLst>
                    <a:ext uri="{FF2B5EF4-FFF2-40B4-BE49-F238E27FC236}">
                      <a16:creationId xmlns:a16="http://schemas.microsoft.com/office/drawing/2014/main" id="{58419A4E-2E35-45C0-9D90-926CB62CAB09}"/>
                    </a:ext>
                  </a:extLst>
                </p:cNvPr>
                <p:cNvSpPr>
                  <a:spLocks/>
                </p:cNvSpPr>
                <p:nvPr/>
              </p:nvSpPr>
              <p:spPr bwMode="auto">
                <a:xfrm>
                  <a:off x="1368" y="2916"/>
                  <a:ext cx="1" cy="4"/>
                </a:xfrm>
                <a:custGeom>
                  <a:avLst/>
                  <a:gdLst>
                    <a:gd name="T0" fmla="*/ 0 w 1"/>
                    <a:gd name="T1" fmla="*/ 4 h 4"/>
                    <a:gd name="T2" fmla="*/ 0 w 1"/>
                    <a:gd name="T3" fmla="*/ 4 h 4"/>
                    <a:gd name="T4" fmla="*/ 0 w 1"/>
                    <a:gd name="T5" fmla="*/ 0 h 4"/>
                    <a:gd name="T6" fmla="*/ 0 w 1"/>
                    <a:gd name="T7" fmla="*/ 4 h 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4">
                      <a:moveTo>
                        <a:pt x="0" y="4"/>
                      </a:moveTo>
                      <a:lnTo>
                        <a:pt x="0" y="4"/>
                      </a:lnTo>
                      <a:lnTo>
                        <a:pt x="0" y="0"/>
                      </a:lnTo>
                      <a:lnTo>
                        <a:pt x="0" y="4"/>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306" name="Freeform 398">
                  <a:extLst>
                    <a:ext uri="{FF2B5EF4-FFF2-40B4-BE49-F238E27FC236}">
                      <a16:creationId xmlns:a16="http://schemas.microsoft.com/office/drawing/2014/main" id="{414CA2E3-D592-4FF1-B15E-43B928C037B7}"/>
                    </a:ext>
                  </a:extLst>
                </p:cNvPr>
                <p:cNvSpPr>
                  <a:spLocks/>
                </p:cNvSpPr>
                <p:nvPr/>
              </p:nvSpPr>
              <p:spPr bwMode="auto">
                <a:xfrm>
                  <a:off x="1366" y="2921"/>
                  <a:ext cx="2" cy="3"/>
                </a:xfrm>
                <a:custGeom>
                  <a:avLst/>
                  <a:gdLst>
                    <a:gd name="T0" fmla="*/ 0 w 2"/>
                    <a:gd name="T1" fmla="*/ 3 h 3"/>
                    <a:gd name="T2" fmla="*/ 2 w 2"/>
                    <a:gd name="T3" fmla="*/ 3 h 3"/>
                    <a:gd name="T4" fmla="*/ 2 w 2"/>
                    <a:gd name="T5" fmla="*/ 1 h 3"/>
                    <a:gd name="T6" fmla="*/ 0 w 2"/>
                    <a:gd name="T7" fmla="*/ 3 h 3"/>
                    <a:gd name="T8" fmla="*/ 0 w 2"/>
                    <a:gd name="T9" fmla="*/ 3 h 3"/>
                    <a:gd name="T10" fmla="*/ 0 w 2"/>
                    <a:gd name="T11" fmla="*/ 0 h 3"/>
                    <a:gd name="T12" fmla="*/ 0 w 2"/>
                    <a:gd name="T13" fmla="*/ 0 h 3"/>
                    <a:gd name="T14" fmla="*/ 2 w 2"/>
                    <a:gd name="T15" fmla="*/ 0 h 3"/>
                    <a:gd name="T16" fmla="*/ 2 w 2"/>
                    <a:gd name="T17" fmla="*/ 0 h 3"/>
                    <a:gd name="T18" fmla="*/ 0 w 2"/>
                    <a:gd name="T19" fmla="*/ 0 h 3"/>
                    <a:gd name="T20" fmla="*/ 0 w 2"/>
                    <a:gd name="T21" fmla="*/ 3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 h="3">
                      <a:moveTo>
                        <a:pt x="0" y="3"/>
                      </a:moveTo>
                      <a:lnTo>
                        <a:pt x="2" y="3"/>
                      </a:lnTo>
                      <a:lnTo>
                        <a:pt x="2" y="1"/>
                      </a:lnTo>
                      <a:lnTo>
                        <a:pt x="0" y="3"/>
                      </a:lnTo>
                      <a:lnTo>
                        <a:pt x="0" y="0"/>
                      </a:lnTo>
                      <a:lnTo>
                        <a:pt x="2" y="0"/>
                      </a:lnTo>
                      <a:lnTo>
                        <a:pt x="0" y="0"/>
                      </a:lnTo>
                      <a:lnTo>
                        <a:pt x="0" y="3"/>
                      </a:lnTo>
                      <a:close/>
                    </a:path>
                  </a:pathLst>
                </a:custGeom>
                <a:solidFill>
                  <a:srgbClr val="BFF2F2"/>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307" name="Rectangle 399">
                  <a:extLst>
                    <a:ext uri="{FF2B5EF4-FFF2-40B4-BE49-F238E27FC236}">
                      <a16:creationId xmlns:a16="http://schemas.microsoft.com/office/drawing/2014/main" id="{099B4DA5-B5C0-441C-8795-E7298634E192}"/>
                    </a:ext>
                  </a:extLst>
                </p:cNvPr>
                <p:cNvSpPr>
                  <a:spLocks noChangeArrowheads="1"/>
                </p:cNvSpPr>
                <p:nvPr/>
              </p:nvSpPr>
              <p:spPr bwMode="auto">
                <a:xfrm>
                  <a:off x="1368" y="2924"/>
                  <a:ext cx="0" cy="0"/>
                </a:xfrm>
                <a:prstGeom prst="rect">
                  <a:avLst/>
                </a:prstGeom>
                <a:solidFill>
                  <a:srgbClr val="000000"/>
                </a:solidFill>
                <a:ln>
                  <a:noFill/>
                </a:ln>
                <a:extLst>
                  <a:ext uri="{91240B29-F687-4F45-9708-019B960494DF}">
                    <a14:hiddenLine xmlns:a14="http://schemas.microsoft.com/office/drawing/2010/main" w="9525">
                      <a:solidFill>
                        <a:srgbClr val="C0C0C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08" name="Line 400">
                  <a:extLst>
                    <a:ext uri="{FF2B5EF4-FFF2-40B4-BE49-F238E27FC236}">
                      <a16:creationId xmlns:a16="http://schemas.microsoft.com/office/drawing/2014/main" id="{74EA095D-45A6-45BD-BB72-B30BB4458EC4}"/>
                    </a:ext>
                  </a:extLst>
                </p:cNvPr>
                <p:cNvSpPr>
                  <a:spLocks noChangeShapeType="1"/>
                </p:cNvSpPr>
                <p:nvPr/>
              </p:nvSpPr>
              <p:spPr bwMode="auto">
                <a:xfrm>
                  <a:off x="1368" y="2924"/>
                  <a:ext cx="1"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C0C0C0"/>
                      </a:solidFill>
                      <a:round/>
                      <a:headEnd/>
                      <a:tailEnd/>
                    </a14:hiddenLine>
                  </a:ext>
                </a:extLst>
              </p:spPr>
              <p:txBody>
                <a:bodyPr/>
                <a:lstStyle/>
                <a:p>
                  <a:endParaRPr lang="zh-CN" altLang="en-US"/>
                </a:p>
              </p:txBody>
            </p:sp>
            <p:sp>
              <p:nvSpPr>
                <p:cNvPr id="309" name="Freeform 401">
                  <a:extLst>
                    <a:ext uri="{FF2B5EF4-FFF2-40B4-BE49-F238E27FC236}">
                      <a16:creationId xmlns:a16="http://schemas.microsoft.com/office/drawing/2014/main" id="{7DC24155-1F9F-4581-B3CC-BE87A929BA25}"/>
                    </a:ext>
                  </a:extLst>
                </p:cNvPr>
                <p:cNvSpPr>
                  <a:spLocks/>
                </p:cNvSpPr>
                <p:nvPr/>
              </p:nvSpPr>
              <p:spPr bwMode="auto">
                <a:xfrm>
                  <a:off x="1366" y="2924"/>
                  <a:ext cx="2" cy="1"/>
                </a:xfrm>
                <a:custGeom>
                  <a:avLst/>
                  <a:gdLst>
                    <a:gd name="T0" fmla="*/ 0 w 2"/>
                    <a:gd name="T1" fmla="*/ 0 h 1"/>
                    <a:gd name="T2" fmla="*/ 0 w 2"/>
                    <a:gd name="T3" fmla="*/ 0 h 1"/>
                    <a:gd name="T4" fmla="*/ 2 w 2"/>
                    <a:gd name="T5" fmla="*/ 0 h 1"/>
                    <a:gd name="T6" fmla="*/ 0 w 2"/>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1">
                      <a:moveTo>
                        <a:pt x="0" y="0"/>
                      </a:moveTo>
                      <a:lnTo>
                        <a:pt x="0" y="0"/>
                      </a:lnTo>
                      <a:lnTo>
                        <a:pt x="2" y="0"/>
                      </a:lnTo>
                      <a:lnTo>
                        <a:pt x="0"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310" name="Line 402">
                  <a:extLst>
                    <a:ext uri="{FF2B5EF4-FFF2-40B4-BE49-F238E27FC236}">
                      <a16:creationId xmlns:a16="http://schemas.microsoft.com/office/drawing/2014/main" id="{6A9382FE-F84D-43B0-B5E0-DCDB40A25798}"/>
                    </a:ext>
                  </a:extLst>
                </p:cNvPr>
                <p:cNvSpPr>
                  <a:spLocks noChangeShapeType="1"/>
                </p:cNvSpPr>
                <p:nvPr/>
              </p:nvSpPr>
              <p:spPr bwMode="auto">
                <a:xfrm>
                  <a:off x="1366" y="2925"/>
                  <a:ext cx="1"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C0C0C0"/>
                      </a:solidFill>
                      <a:round/>
                      <a:headEnd/>
                      <a:tailEnd/>
                    </a14:hiddenLine>
                  </a:ext>
                </a:extLst>
              </p:spPr>
              <p:txBody>
                <a:bodyPr/>
                <a:lstStyle/>
                <a:p>
                  <a:endParaRPr lang="zh-CN" altLang="en-US"/>
                </a:p>
              </p:txBody>
            </p:sp>
            <p:sp>
              <p:nvSpPr>
                <p:cNvPr id="311" name="Line 403">
                  <a:extLst>
                    <a:ext uri="{FF2B5EF4-FFF2-40B4-BE49-F238E27FC236}">
                      <a16:creationId xmlns:a16="http://schemas.microsoft.com/office/drawing/2014/main" id="{73BA63BF-F9D1-4EB6-B483-79BAAF81E60C}"/>
                    </a:ext>
                  </a:extLst>
                </p:cNvPr>
                <p:cNvSpPr>
                  <a:spLocks noChangeShapeType="1"/>
                </p:cNvSpPr>
                <p:nvPr/>
              </p:nvSpPr>
              <p:spPr bwMode="auto">
                <a:xfrm>
                  <a:off x="1365" y="2921"/>
                  <a:ext cx="1" cy="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C0C0C0"/>
                      </a:solidFill>
                      <a:round/>
                      <a:headEnd/>
                      <a:tailEnd/>
                    </a14:hiddenLine>
                  </a:ext>
                </a:extLst>
              </p:spPr>
              <p:txBody>
                <a:bodyPr/>
                <a:lstStyle/>
                <a:p>
                  <a:endParaRPr lang="zh-CN" altLang="en-US"/>
                </a:p>
              </p:txBody>
            </p:sp>
            <p:sp>
              <p:nvSpPr>
                <p:cNvPr id="312" name="Freeform 404">
                  <a:extLst>
                    <a:ext uri="{FF2B5EF4-FFF2-40B4-BE49-F238E27FC236}">
                      <a16:creationId xmlns:a16="http://schemas.microsoft.com/office/drawing/2014/main" id="{8B4BCBB7-889F-48B2-AEBF-537194FC2558}"/>
                    </a:ext>
                  </a:extLst>
                </p:cNvPr>
                <p:cNvSpPr>
                  <a:spLocks/>
                </p:cNvSpPr>
                <p:nvPr/>
              </p:nvSpPr>
              <p:spPr bwMode="auto">
                <a:xfrm>
                  <a:off x="1366" y="2921"/>
                  <a:ext cx="2" cy="1"/>
                </a:xfrm>
                <a:custGeom>
                  <a:avLst/>
                  <a:gdLst>
                    <a:gd name="T0" fmla="*/ 2 w 2"/>
                    <a:gd name="T1" fmla="*/ 0 h 1"/>
                    <a:gd name="T2" fmla="*/ 2 w 2"/>
                    <a:gd name="T3" fmla="*/ 0 h 1"/>
                    <a:gd name="T4" fmla="*/ 0 w 2"/>
                    <a:gd name="T5" fmla="*/ 0 h 1"/>
                    <a:gd name="T6" fmla="*/ 2 w 2"/>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1">
                      <a:moveTo>
                        <a:pt x="2" y="0"/>
                      </a:moveTo>
                      <a:lnTo>
                        <a:pt x="2" y="0"/>
                      </a:lnTo>
                      <a:lnTo>
                        <a:pt x="0" y="0"/>
                      </a:lnTo>
                      <a:lnTo>
                        <a:pt x="2"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sp>
              <p:nvSpPr>
                <p:cNvPr id="313" name="Rectangle 405">
                  <a:extLst>
                    <a:ext uri="{FF2B5EF4-FFF2-40B4-BE49-F238E27FC236}">
                      <a16:creationId xmlns:a16="http://schemas.microsoft.com/office/drawing/2014/main" id="{70A0043A-8B4E-4350-9565-249266D7EEB2}"/>
                    </a:ext>
                  </a:extLst>
                </p:cNvPr>
                <p:cNvSpPr>
                  <a:spLocks noChangeArrowheads="1"/>
                </p:cNvSpPr>
                <p:nvPr/>
              </p:nvSpPr>
              <p:spPr bwMode="auto">
                <a:xfrm>
                  <a:off x="1368" y="2921"/>
                  <a:ext cx="0" cy="0"/>
                </a:xfrm>
                <a:prstGeom prst="rect">
                  <a:avLst/>
                </a:prstGeom>
                <a:solidFill>
                  <a:srgbClr val="000000"/>
                </a:solidFill>
                <a:ln>
                  <a:noFill/>
                </a:ln>
                <a:extLst>
                  <a:ext uri="{91240B29-F687-4F45-9708-019B960494DF}">
                    <a14:hiddenLine xmlns:a14="http://schemas.microsoft.com/office/drawing/2010/main" w="9525">
                      <a:solidFill>
                        <a:srgbClr val="C0C0C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314" name="Freeform 406">
                  <a:extLst>
                    <a:ext uri="{FF2B5EF4-FFF2-40B4-BE49-F238E27FC236}">
                      <a16:creationId xmlns:a16="http://schemas.microsoft.com/office/drawing/2014/main" id="{984219C6-3514-40F9-B7D3-3920E431EBEA}"/>
                    </a:ext>
                  </a:extLst>
                </p:cNvPr>
                <p:cNvSpPr>
                  <a:spLocks/>
                </p:cNvSpPr>
                <p:nvPr/>
              </p:nvSpPr>
              <p:spPr bwMode="auto">
                <a:xfrm>
                  <a:off x="1365" y="2921"/>
                  <a:ext cx="3" cy="1"/>
                </a:xfrm>
                <a:custGeom>
                  <a:avLst/>
                  <a:gdLst>
                    <a:gd name="T0" fmla="*/ 0 w 3"/>
                    <a:gd name="T1" fmla="*/ 0 h 1"/>
                    <a:gd name="T2" fmla="*/ 0 w 3"/>
                    <a:gd name="T3" fmla="*/ 0 h 1"/>
                    <a:gd name="T4" fmla="*/ 3 w 3"/>
                    <a:gd name="T5" fmla="*/ 0 h 1"/>
                    <a:gd name="T6" fmla="*/ 0 w 3"/>
                    <a:gd name="T7" fmla="*/ 0 h 1"/>
                    <a:gd name="T8" fmla="*/ 0 w 3"/>
                    <a:gd name="T9" fmla="*/ 0 h 1"/>
                    <a:gd name="T10" fmla="*/ 0 w 3"/>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 h="1">
                      <a:moveTo>
                        <a:pt x="0" y="0"/>
                      </a:moveTo>
                      <a:lnTo>
                        <a:pt x="0" y="0"/>
                      </a:lnTo>
                      <a:lnTo>
                        <a:pt x="3" y="0"/>
                      </a:lnTo>
                      <a:lnTo>
                        <a:pt x="0" y="0"/>
                      </a:lnTo>
                      <a:close/>
                    </a:path>
                  </a:pathLst>
                </a:custGeom>
                <a:solidFill>
                  <a:srgbClr val="000000"/>
                </a:solidFill>
                <a:ln>
                  <a:noFill/>
                </a:ln>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a:p>
              </p:txBody>
            </p:sp>
          </p:grpSp>
        </p:grpSp>
      </p:grpSp>
      <p:sp>
        <p:nvSpPr>
          <p:cNvPr id="406" name="Rectangle 407">
            <a:extLst>
              <a:ext uri="{FF2B5EF4-FFF2-40B4-BE49-F238E27FC236}">
                <a16:creationId xmlns:a16="http://schemas.microsoft.com/office/drawing/2014/main" id="{903CDABD-8FC8-4F75-A4CE-5D2FDD5504A3}"/>
              </a:ext>
            </a:extLst>
          </p:cNvPr>
          <p:cNvSpPr>
            <a:spLocks noChangeArrowheads="1"/>
          </p:cNvSpPr>
          <p:nvPr/>
        </p:nvSpPr>
        <p:spPr bwMode="auto">
          <a:xfrm rot="5400000">
            <a:off x="8089701" y="1386235"/>
            <a:ext cx="241300" cy="190500"/>
          </a:xfrm>
          <a:prstGeom prst="rect">
            <a:avLst/>
          </a:prstGeom>
          <a:solidFill>
            <a:srgbClr val="CECECE"/>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nvGrpSpPr>
          <p:cNvPr id="407" name="Group 408">
            <a:extLst>
              <a:ext uri="{FF2B5EF4-FFF2-40B4-BE49-F238E27FC236}">
                <a16:creationId xmlns:a16="http://schemas.microsoft.com/office/drawing/2014/main" id="{6F307D7D-A44B-4FDC-BEE3-382E6A701A94}"/>
              </a:ext>
            </a:extLst>
          </p:cNvPr>
          <p:cNvGrpSpPr>
            <a:grpSpLocks/>
          </p:cNvGrpSpPr>
          <p:nvPr/>
        </p:nvGrpSpPr>
        <p:grpSpPr bwMode="auto">
          <a:xfrm>
            <a:off x="5290939" y="1198910"/>
            <a:ext cx="4641850" cy="1262062"/>
            <a:chOff x="1509" y="994"/>
            <a:chExt cx="2924" cy="795"/>
          </a:xfrm>
        </p:grpSpPr>
        <p:grpSp>
          <p:nvGrpSpPr>
            <p:cNvPr id="408" name="Group 409">
              <a:extLst>
                <a:ext uri="{FF2B5EF4-FFF2-40B4-BE49-F238E27FC236}">
                  <a16:creationId xmlns:a16="http://schemas.microsoft.com/office/drawing/2014/main" id="{2DE8FAB2-C418-40ED-834C-8D67B232B4B8}"/>
                </a:ext>
              </a:extLst>
            </p:cNvPr>
            <p:cNvGrpSpPr>
              <a:grpSpLocks/>
            </p:cNvGrpSpPr>
            <p:nvPr/>
          </p:nvGrpSpPr>
          <p:grpSpPr bwMode="auto">
            <a:xfrm>
              <a:off x="1509" y="994"/>
              <a:ext cx="2924" cy="261"/>
              <a:chOff x="1509" y="1002"/>
              <a:chExt cx="2924" cy="261"/>
            </a:xfrm>
          </p:grpSpPr>
          <p:sp>
            <p:nvSpPr>
              <p:cNvPr id="412" name="Freeform 410">
                <a:extLst>
                  <a:ext uri="{FF2B5EF4-FFF2-40B4-BE49-F238E27FC236}">
                    <a16:creationId xmlns:a16="http://schemas.microsoft.com/office/drawing/2014/main" id="{22DDF090-2FEF-49AC-AC72-8A328D30A1A5}"/>
                  </a:ext>
                </a:extLst>
              </p:cNvPr>
              <p:cNvSpPr>
                <a:spLocks/>
              </p:cNvSpPr>
              <p:nvPr/>
            </p:nvSpPr>
            <p:spPr bwMode="auto">
              <a:xfrm>
                <a:off x="1509" y="1002"/>
                <a:ext cx="2924" cy="261"/>
              </a:xfrm>
              <a:custGeom>
                <a:avLst/>
                <a:gdLst>
                  <a:gd name="T0" fmla="*/ 3873 w 2820"/>
                  <a:gd name="T1" fmla="*/ 0 h 229"/>
                  <a:gd name="T2" fmla="*/ 3873 w 2820"/>
                  <a:gd name="T3" fmla="*/ 209 h 229"/>
                  <a:gd name="T4" fmla="*/ 0 w 2820"/>
                  <a:gd name="T5" fmla="*/ 209 h 229"/>
                  <a:gd name="T6" fmla="*/ 0 w 2820"/>
                  <a:gd name="T7" fmla="*/ 633 h 229"/>
                  <a:gd name="T8" fmla="*/ 3873 w 2820"/>
                  <a:gd name="T9" fmla="*/ 633 h 229"/>
                  <a:gd name="T10" fmla="*/ 3873 w 2820"/>
                  <a:gd name="T11" fmla="*/ 846 h 229"/>
                  <a:gd name="T12" fmla="*/ 4051 w 2820"/>
                  <a:gd name="T13" fmla="*/ 425 h 229"/>
                  <a:gd name="T14" fmla="*/ 3873 w 2820"/>
                  <a:gd name="T15" fmla="*/ 0 h 22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820" h="229">
                    <a:moveTo>
                      <a:pt x="2696" y="0"/>
                    </a:moveTo>
                    <a:lnTo>
                      <a:pt x="2696" y="57"/>
                    </a:lnTo>
                    <a:lnTo>
                      <a:pt x="0" y="57"/>
                    </a:lnTo>
                    <a:lnTo>
                      <a:pt x="0" y="172"/>
                    </a:lnTo>
                    <a:lnTo>
                      <a:pt x="2696" y="172"/>
                    </a:lnTo>
                    <a:lnTo>
                      <a:pt x="2696" y="229"/>
                    </a:lnTo>
                    <a:lnTo>
                      <a:pt x="2820" y="115"/>
                    </a:lnTo>
                    <a:lnTo>
                      <a:pt x="2696" y="0"/>
                    </a:lnTo>
                    <a:close/>
                  </a:path>
                </a:pathLst>
              </a:custGeom>
              <a:solidFill>
                <a:srgbClr val="CECECE"/>
              </a:solidFill>
              <a:ln w="9525">
                <a:solidFill>
                  <a:schemeClr val="tx1"/>
                </a:solidFill>
                <a:round/>
                <a:headEnd/>
                <a:tailEnd/>
              </a:ln>
            </p:spPr>
            <p:txBody>
              <a:bodyPr/>
              <a:lstStyle/>
              <a:p>
                <a:endParaRPr lang="zh-CN" altLang="en-US"/>
              </a:p>
            </p:txBody>
          </p:sp>
          <p:sp>
            <p:nvSpPr>
              <p:cNvPr id="413" name="Rectangle 411">
                <a:extLst>
                  <a:ext uri="{FF2B5EF4-FFF2-40B4-BE49-F238E27FC236}">
                    <a16:creationId xmlns:a16="http://schemas.microsoft.com/office/drawing/2014/main" id="{146B3B0D-40E5-4A85-959F-5C4580B535EE}"/>
                  </a:ext>
                </a:extLst>
              </p:cNvPr>
              <p:cNvSpPr>
                <a:spLocks noChangeArrowheads="1"/>
              </p:cNvSpPr>
              <p:nvPr/>
            </p:nvSpPr>
            <p:spPr bwMode="auto">
              <a:xfrm>
                <a:off x="2622" y="1063"/>
                <a:ext cx="439" cy="1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000">
                    <a:solidFill>
                      <a:srgbClr val="000000"/>
                    </a:solidFill>
                    <a:latin typeface="Arial" panose="020B0604020202020204" pitchFamily="34" charset="0"/>
                  </a:rPr>
                  <a:t>销售开票</a:t>
                </a:r>
                <a:endParaRPr lang="zh-CN" altLang="en-GB" sz="1100">
                  <a:solidFill>
                    <a:srgbClr val="000000"/>
                  </a:solidFill>
                  <a:latin typeface="Arial" panose="020B0604020202020204" pitchFamily="34" charset="0"/>
                </a:endParaRPr>
              </a:p>
            </p:txBody>
          </p:sp>
        </p:grpSp>
        <p:sp>
          <p:nvSpPr>
            <p:cNvPr id="409" name="Freeform 412">
              <a:extLst>
                <a:ext uri="{FF2B5EF4-FFF2-40B4-BE49-F238E27FC236}">
                  <a16:creationId xmlns:a16="http://schemas.microsoft.com/office/drawing/2014/main" id="{AA26998C-313F-480B-8061-E14239FEEE82}"/>
                </a:ext>
              </a:extLst>
            </p:cNvPr>
            <p:cNvSpPr>
              <a:spLocks/>
            </p:cNvSpPr>
            <p:nvPr/>
          </p:nvSpPr>
          <p:spPr bwMode="auto">
            <a:xfrm rot="5400000">
              <a:off x="3065" y="1382"/>
              <a:ext cx="569" cy="246"/>
            </a:xfrm>
            <a:custGeom>
              <a:avLst/>
              <a:gdLst>
                <a:gd name="T0" fmla="*/ 397234 w 253"/>
                <a:gd name="T1" fmla="*/ 0 h 229"/>
                <a:gd name="T2" fmla="*/ 397234 w 253"/>
                <a:gd name="T3" fmla="*/ 119 h 229"/>
                <a:gd name="T4" fmla="*/ 0 w 253"/>
                <a:gd name="T5" fmla="*/ 119 h 229"/>
                <a:gd name="T6" fmla="*/ 0 w 253"/>
                <a:gd name="T7" fmla="*/ 353 h 229"/>
                <a:gd name="T8" fmla="*/ 397234 w 253"/>
                <a:gd name="T9" fmla="*/ 353 h 229"/>
                <a:gd name="T10" fmla="*/ 397234 w 253"/>
                <a:gd name="T11" fmla="*/ 468 h 229"/>
                <a:gd name="T12" fmla="*/ 837872 w 253"/>
                <a:gd name="T13" fmla="*/ 235 h 229"/>
                <a:gd name="T14" fmla="*/ 397234 w 253"/>
                <a:gd name="T15" fmla="*/ 0 h 22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3" h="229">
                  <a:moveTo>
                    <a:pt x="120" y="0"/>
                  </a:moveTo>
                  <a:lnTo>
                    <a:pt x="120" y="58"/>
                  </a:lnTo>
                  <a:lnTo>
                    <a:pt x="0" y="58"/>
                  </a:lnTo>
                  <a:lnTo>
                    <a:pt x="0" y="172"/>
                  </a:lnTo>
                  <a:lnTo>
                    <a:pt x="120" y="172"/>
                  </a:lnTo>
                  <a:lnTo>
                    <a:pt x="120" y="229"/>
                  </a:lnTo>
                  <a:lnTo>
                    <a:pt x="253" y="115"/>
                  </a:lnTo>
                  <a:lnTo>
                    <a:pt x="120" y="0"/>
                  </a:lnTo>
                  <a:close/>
                </a:path>
              </a:pathLst>
            </a:custGeom>
            <a:solidFill>
              <a:srgbClr val="CECECE"/>
            </a:solidFill>
            <a:ln w="9525">
              <a:solidFill>
                <a:schemeClr val="tx1"/>
              </a:solidFill>
              <a:round/>
              <a:headEnd/>
              <a:tailEnd/>
            </a:ln>
          </p:spPr>
          <p:txBody>
            <a:bodyPr/>
            <a:lstStyle/>
            <a:p>
              <a:endParaRPr lang="zh-CN" altLang="en-US"/>
            </a:p>
          </p:txBody>
        </p:sp>
        <p:sp>
          <p:nvSpPr>
            <p:cNvPr id="410" name="Rectangle 413">
              <a:extLst>
                <a:ext uri="{FF2B5EF4-FFF2-40B4-BE49-F238E27FC236}">
                  <a16:creationId xmlns:a16="http://schemas.microsoft.com/office/drawing/2014/main" id="{0B368679-F87E-404C-9AF2-0D33B7825DCD}"/>
                </a:ext>
              </a:extLst>
            </p:cNvPr>
            <p:cNvSpPr>
              <a:spLocks noChangeArrowheads="1"/>
            </p:cNvSpPr>
            <p:nvPr/>
          </p:nvSpPr>
          <p:spPr bwMode="auto">
            <a:xfrm rot="5400000">
              <a:off x="3272" y="1176"/>
              <a:ext cx="152" cy="104"/>
            </a:xfrm>
            <a:prstGeom prst="rect">
              <a:avLst/>
            </a:prstGeom>
            <a:solidFill>
              <a:srgbClr val="CECECE"/>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411" name="Rectangle 414">
              <a:extLst>
                <a:ext uri="{FF2B5EF4-FFF2-40B4-BE49-F238E27FC236}">
                  <a16:creationId xmlns:a16="http://schemas.microsoft.com/office/drawing/2014/main" id="{45AED99C-D234-4353-BBBC-752E262AC853}"/>
                </a:ext>
              </a:extLst>
            </p:cNvPr>
            <p:cNvSpPr>
              <a:spLocks noChangeArrowheads="1"/>
            </p:cNvSpPr>
            <p:nvPr/>
          </p:nvSpPr>
          <p:spPr bwMode="auto">
            <a:xfrm>
              <a:off x="3280" y="1088"/>
              <a:ext cx="152" cy="104"/>
            </a:xfrm>
            <a:prstGeom prst="rect">
              <a:avLst/>
            </a:prstGeom>
            <a:solidFill>
              <a:srgbClr val="CECECE"/>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grpSp>
        <p:nvGrpSpPr>
          <p:cNvPr id="414" name="Group 415">
            <a:extLst>
              <a:ext uri="{FF2B5EF4-FFF2-40B4-BE49-F238E27FC236}">
                <a16:creationId xmlns:a16="http://schemas.microsoft.com/office/drawing/2014/main" id="{638D0B27-F290-4F6D-82D4-65D17187B6B8}"/>
              </a:ext>
            </a:extLst>
          </p:cNvPr>
          <p:cNvGrpSpPr>
            <a:grpSpLocks/>
          </p:cNvGrpSpPr>
          <p:nvPr/>
        </p:nvGrpSpPr>
        <p:grpSpPr bwMode="auto">
          <a:xfrm>
            <a:off x="5943401" y="1579910"/>
            <a:ext cx="3963988" cy="414337"/>
            <a:chOff x="1920" y="1234"/>
            <a:chExt cx="2497" cy="261"/>
          </a:xfrm>
        </p:grpSpPr>
        <p:sp>
          <p:nvSpPr>
            <p:cNvPr id="415" name="Rectangle 416">
              <a:extLst>
                <a:ext uri="{FF2B5EF4-FFF2-40B4-BE49-F238E27FC236}">
                  <a16:creationId xmlns:a16="http://schemas.microsoft.com/office/drawing/2014/main" id="{FA24CF21-1DF7-415C-A49B-F5D2FBDFAA39}"/>
                </a:ext>
              </a:extLst>
            </p:cNvPr>
            <p:cNvSpPr>
              <a:spLocks noChangeArrowheads="1"/>
            </p:cNvSpPr>
            <p:nvPr/>
          </p:nvSpPr>
          <p:spPr bwMode="auto">
            <a:xfrm>
              <a:off x="1920" y="1296"/>
              <a:ext cx="128" cy="192"/>
            </a:xfrm>
            <a:prstGeom prst="rect">
              <a:avLst/>
            </a:prstGeom>
            <a:solidFill>
              <a:srgbClr val="CECECE"/>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416" name="Freeform 417">
              <a:extLst>
                <a:ext uri="{FF2B5EF4-FFF2-40B4-BE49-F238E27FC236}">
                  <a16:creationId xmlns:a16="http://schemas.microsoft.com/office/drawing/2014/main" id="{53D755C4-55D3-4EC5-B197-70F83DBA1019}"/>
                </a:ext>
              </a:extLst>
            </p:cNvPr>
            <p:cNvSpPr>
              <a:spLocks/>
            </p:cNvSpPr>
            <p:nvPr/>
          </p:nvSpPr>
          <p:spPr bwMode="auto">
            <a:xfrm>
              <a:off x="2021" y="1234"/>
              <a:ext cx="2396" cy="261"/>
            </a:xfrm>
            <a:custGeom>
              <a:avLst/>
              <a:gdLst>
                <a:gd name="T0" fmla="*/ 528 w 2820"/>
                <a:gd name="T1" fmla="*/ 0 h 229"/>
                <a:gd name="T2" fmla="*/ 528 w 2820"/>
                <a:gd name="T3" fmla="*/ 209 h 229"/>
                <a:gd name="T4" fmla="*/ 0 w 2820"/>
                <a:gd name="T5" fmla="*/ 209 h 229"/>
                <a:gd name="T6" fmla="*/ 0 w 2820"/>
                <a:gd name="T7" fmla="*/ 633 h 229"/>
                <a:gd name="T8" fmla="*/ 528 w 2820"/>
                <a:gd name="T9" fmla="*/ 633 h 229"/>
                <a:gd name="T10" fmla="*/ 528 w 2820"/>
                <a:gd name="T11" fmla="*/ 846 h 229"/>
                <a:gd name="T12" fmla="*/ 553 w 2820"/>
                <a:gd name="T13" fmla="*/ 425 h 229"/>
                <a:gd name="T14" fmla="*/ 528 w 2820"/>
                <a:gd name="T15" fmla="*/ 0 h 22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820" h="229">
                  <a:moveTo>
                    <a:pt x="2696" y="0"/>
                  </a:moveTo>
                  <a:lnTo>
                    <a:pt x="2696" y="57"/>
                  </a:lnTo>
                  <a:lnTo>
                    <a:pt x="0" y="57"/>
                  </a:lnTo>
                  <a:lnTo>
                    <a:pt x="0" y="172"/>
                  </a:lnTo>
                  <a:lnTo>
                    <a:pt x="2696" y="172"/>
                  </a:lnTo>
                  <a:lnTo>
                    <a:pt x="2696" y="229"/>
                  </a:lnTo>
                  <a:lnTo>
                    <a:pt x="2820" y="115"/>
                  </a:lnTo>
                  <a:lnTo>
                    <a:pt x="2696" y="0"/>
                  </a:lnTo>
                  <a:close/>
                </a:path>
              </a:pathLst>
            </a:custGeom>
            <a:solidFill>
              <a:srgbClr val="CECECE"/>
            </a:solidFill>
            <a:ln w="9525">
              <a:solidFill>
                <a:schemeClr val="tx1"/>
              </a:solidFill>
              <a:round/>
              <a:headEnd/>
              <a:tailEnd/>
            </a:ln>
          </p:spPr>
          <p:txBody>
            <a:bodyPr/>
            <a:lstStyle/>
            <a:p>
              <a:endParaRPr lang="zh-CN" altLang="en-US"/>
            </a:p>
          </p:txBody>
        </p:sp>
        <p:sp>
          <p:nvSpPr>
            <p:cNvPr id="417" name="Rectangle 418">
              <a:extLst>
                <a:ext uri="{FF2B5EF4-FFF2-40B4-BE49-F238E27FC236}">
                  <a16:creationId xmlns:a16="http://schemas.microsoft.com/office/drawing/2014/main" id="{DE84E9B9-0981-4F6F-9C5D-62E349D2B304}"/>
                </a:ext>
              </a:extLst>
            </p:cNvPr>
            <p:cNvSpPr>
              <a:spLocks noChangeArrowheads="1"/>
            </p:cNvSpPr>
            <p:nvPr/>
          </p:nvSpPr>
          <p:spPr bwMode="auto">
            <a:xfrm>
              <a:off x="1976" y="1304"/>
              <a:ext cx="176" cy="120"/>
            </a:xfrm>
            <a:prstGeom prst="rect">
              <a:avLst/>
            </a:prstGeom>
            <a:solidFill>
              <a:srgbClr val="CECECE"/>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sp>
        <p:nvSpPr>
          <p:cNvPr id="418" name="Rectangle 419">
            <a:extLst>
              <a:ext uri="{FF2B5EF4-FFF2-40B4-BE49-F238E27FC236}">
                <a16:creationId xmlns:a16="http://schemas.microsoft.com/office/drawing/2014/main" id="{945C508E-EC52-4807-A505-833AE28EEFB9}"/>
              </a:ext>
            </a:extLst>
          </p:cNvPr>
          <p:cNvSpPr>
            <a:spLocks noChangeArrowheads="1"/>
          </p:cNvSpPr>
          <p:nvPr/>
        </p:nvSpPr>
        <p:spPr bwMode="auto">
          <a:xfrm>
            <a:off x="7665839" y="1676747"/>
            <a:ext cx="954087" cy="246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000">
                <a:solidFill>
                  <a:srgbClr val="000000"/>
                </a:solidFill>
                <a:latin typeface="Arial" panose="020B0604020202020204" pitchFamily="34" charset="0"/>
              </a:rPr>
              <a:t>生产订单结转</a:t>
            </a:r>
            <a:endParaRPr lang="zh-CN" altLang="en-GB" sz="1100">
              <a:solidFill>
                <a:srgbClr val="000000"/>
              </a:solidFill>
              <a:latin typeface="Arial" panose="020B0604020202020204" pitchFamily="34" charset="0"/>
            </a:endParaRPr>
          </a:p>
        </p:txBody>
      </p:sp>
      <p:grpSp>
        <p:nvGrpSpPr>
          <p:cNvPr id="419" name="Group 420">
            <a:extLst>
              <a:ext uri="{FF2B5EF4-FFF2-40B4-BE49-F238E27FC236}">
                <a16:creationId xmlns:a16="http://schemas.microsoft.com/office/drawing/2014/main" id="{A4577E80-0A2D-451D-AB83-DC7700D4E2D9}"/>
              </a:ext>
            </a:extLst>
          </p:cNvPr>
          <p:cNvGrpSpPr>
            <a:grpSpLocks/>
          </p:cNvGrpSpPr>
          <p:nvPr/>
        </p:nvGrpSpPr>
        <p:grpSpPr bwMode="auto">
          <a:xfrm>
            <a:off x="8543726" y="2430810"/>
            <a:ext cx="1414463" cy="415925"/>
            <a:chOff x="3558" y="1770"/>
            <a:chExt cx="891" cy="262"/>
          </a:xfrm>
        </p:grpSpPr>
        <p:sp>
          <p:nvSpPr>
            <p:cNvPr id="420" name="Freeform 421">
              <a:extLst>
                <a:ext uri="{FF2B5EF4-FFF2-40B4-BE49-F238E27FC236}">
                  <a16:creationId xmlns:a16="http://schemas.microsoft.com/office/drawing/2014/main" id="{2A479FC3-F6BF-4CF9-A673-9DE7D388E365}"/>
                </a:ext>
              </a:extLst>
            </p:cNvPr>
            <p:cNvSpPr>
              <a:spLocks/>
            </p:cNvSpPr>
            <p:nvPr/>
          </p:nvSpPr>
          <p:spPr bwMode="auto">
            <a:xfrm>
              <a:off x="3558" y="1770"/>
              <a:ext cx="891" cy="262"/>
            </a:xfrm>
            <a:custGeom>
              <a:avLst/>
              <a:gdLst>
                <a:gd name="T0" fmla="*/ 58 w 1193"/>
                <a:gd name="T1" fmla="*/ 0 h 229"/>
                <a:gd name="T2" fmla="*/ 58 w 1193"/>
                <a:gd name="T3" fmla="*/ 222 h 229"/>
                <a:gd name="T4" fmla="*/ 0 w 1193"/>
                <a:gd name="T5" fmla="*/ 222 h 229"/>
                <a:gd name="T6" fmla="*/ 0 w 1193"/>
                <a:gd name="T7" fmla="*/ 657 h 229"/>
                <a:gd name="T8" fmla="*/ 58 w 1193"/>
                <a:gd name="T9" fmla="*/ 657 h 229"/>
                <a:gd name="T10" fmla="*/ 58 w 1193"/>
                <a:gd name="T11" fmla="*/ 880 h 229"/>
                <a:gd name="T12" fmla="*/ 65 w 1193"/>
                <a:gd name="T13" fmla="*/ 445 h 229"/>
                <a:gd name="T14" fmla="*/ 58 w 1193"/>
                <a:gd name="T15" fmla="*/ 0 h 22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93" h="229">
                  <a:moveTo>
                    <a:pt x="1075" y="0"/>
                  </a:moveTo>
                  <a:lnTo>
                    <a:pt x="1075" y="58"/>
                  </a:lnTo>
                  <a:lnTo>
                    <a:pt x="0" y="58"/>
                  </a:lnTo>
                  <a:lnTo>
                    <a:pt x="0" y="172"/>
                  </a:lnTo>
                  <a:lnTo>
                    <a:pt x="1075" y="172"/>
                  </a:lnTo>
                  <a:lnTo>
                    <a:pt x="1075" y="229"/>
                  </a:lnTo>
                  <a:lnTo>
                    <a:pt x="1193" y="115"/>
                  </a:lnTo>
                  <a:lnTo>
                    <a:pt x="1075" y="0"/>
                  </a:lnTo>
                  <a:close/>
                </a:path>
              </a:pathLst>
            </a:custGeom>
            <a:solidFill>
              <a:srgbClr val="CECECE"/>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zh-CN" altLang="en-US"/>
            </a:p>
          </p:txBody>
        </p:sp>
        <p:sp>
          <p:nvSpPr>
            <p:cNvPr id="421" name="Rectangle 422">
              <a:extLst>
                <a:ext uri="{FF2B5EF4-FFF2-40B4-BE49-F238E27FC236}">
                  <a16:creationId xmlns:a16="http://schemas.microsoft.com/office/drawing/2014/main" id="{E3569495-CC1D-4C9B-ADF5-00E9CD7CCCE6}"/>
                </a:ext>
              </a:extLst>
            </p:cNvPr>
            <p:cNvSpPr>
              <a:spLocks noChangeArrowheads="1"/>
            </p:cNvSpPr>
            <p:nvPr/>
          </p:nvSpPr>
          <p:spPr bwMode="auto">
            <a:xfrm>
              <a:off x="3636" y="1848"/>
              <a:ext cx="404"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US" altLang="zh-CN" sz="1000">
                  <a:solidFill>
                    <a:srgbClr val="000000"/>
                  </a:solidFill>
                  <a:latin typeface="Arial" panose="020B0604020202020204" pitchFamily="34" charset="0"/>
                </a:rPr>
                <a:t>FI</a:t>
              </a:r>
              <a:r>
                <a:rPr lang="zh-CN" altLang="en-US" sz="1000">
                  <a:solidFill>
                    <a:srgbClr val="000000"/>
                  </a:solidFill>
                  <a:latin typeface="Arial" panose="020B0604020202020204" pitchFamily="34" charset="0"/>
                </a:rPr>
                <a:t>直接过帐</a:t>
              </a:r>
              <a:endParaRPr lang="en-US" altLang="zh-CN" sz="1000">
                <a:solidFill>
                  <a:schemeClr val="accent2"/>
                </a:solidFill>
                <a:latin typeface="Times New Roman" panose="02020603050405020304" pitchFamily="18" charset="0"/>
              </a:endParaRPr>
            </a:p>
          </p:txBody>
        </p:sp>
      </p:grpSp>
      <p:grpSp>
        <p:nvGrpSpPr>
          <p:cNvPr id="422" name="Group 423">
            <a:extLst>
              <a:ext uri="{FF2B5EF4-FFF2-40B4-BE49-F238E27FC236}">
                <a16:creationId xmlns:a16="http://schemas.microsoft.com/office/drawing/2014/main" id="{FD6155FB-6018-4BD8-82B7-CA89D89E6404}"/>
              </a:ext>
            </a:extLst>
          </p:cNvPr>
          <p:cNvGrpSpPr>
            <a:grpSpLocks/>
          </p:cNvGrpSpPr>
          <p:nvPr/>
        </p:nvGrpSpPr>
        <p:grpSpPr bwMode="auto">
          <a:xfrm>
            <a:off x="8099226" y="4081810"/>
            <a:ext cx="1889125" cy="1749425"/>
            <a:chOff x="3278" y="2810"/>
            <a:chExt cx="1190" cy="1102"/>
          </a:xfrm>
        </p:grpSpPr>
        <p:grpSp>
          <p:nvGrpSpPr>
            <p:cNvPr id="423" name="Group 424">
              <a:extLst>
                <a:ext uri="{FF2B5EF4-FFF2-40B4-BE49-F238E27FC236}">
                  <a16:creationId xmlns:a16="http://schemas.microsoft.com/office/drawing/2014/main" id="{146E0374-CF44-4867-8F16-C7259B7E514E}"/>
                </a:ext>
              </a:extLst>
            </p:cNvPr>
            <p:cNvGrpSpPr>
              <a:grpSpLocks/>
            </p:cNvGrpSpPr>
            <p:nvPr/>
          </p:nvGrpSpPr>
          <p:grpSpPr bwMode="auto">
            <a:xfrm>
              <a:off x="3278" y="3242"/>
              <a:ext cx="1182" cy="262"/>
              <a:chOff x="3278" y="3242"/>
              <a:chExt cx="1182" cy="262"/>
            </a:xfrm>
          </p:grpSpPr>
          <p:sp>
            <p:nvSpPr>
              <p:cNvPr id="436" name="Freeform 425">
                <a:extLst>
                  <a:ext uri="{FF2B5EF4-FFF2-40B4-BE49-F238E27FC236}">
                    <a16:creationId xmlns:a16="http://schemas.microsoft.com/office/drawing/2014/main" id="{921CCFA8-60CC-41A3-B8DA-96469F5BE34B}"/>
                  </a:ext>
                </a:extLst>
              </p:cNvPr>
              <p:cNvSpPr>
                <a:spLocks/>
              </p:cNvSpPr>
              <p:nvPr/>
            </p:nvSpPr>
            <p:spPr bwMode="auto">
              <a:xfrm>
                <a:off x="3278" y="3242"/>
                <a:ext cx="1182" cy="262"/>
              </a:xfrm>
              <a:custGeom>
                <a:avLst/>
                <a:gdLst>
                  <a:gd name="T0" fmla="*/ 980 w 1193"/>
                  <a:gd name="T1" fmla="*/ 0 h 229"/>
                  <a:gd name="T2" fmla="*/ 980 w 1193"/>
                  <a:gd name="T3" fmla="*/ 222 h 229"/>
                  <a:gd name="T4" fmla="*/ 0 w 1193"/>
                  <a:gd name="T5" fmla="*/ 222 h 229"/>
                  <a:gd name="T6" fmla="*/ 0 w 1193"/>
                  <a:gd name="T7" fmla="*/ 657 h 229"/>
                  <a:gd name="T8" fmla="*/ 980 w 1193"/>
                  <a:gd name="T9" fmla="*/ 657 h 229"/>
                  <a:gd name="T10" fmla="*/ 980 w 1193"/>
                  <a:gd name="T11" fmla="*/ 880 h 229"/>
                  <a:gd name="T12" fmla="*/ 1088 w 1193"/>
                  <a:gd name="T13" fmla="*/ 445 h 229"/>
                  <a:gd name="T14" fmla="*/ 980 w 1193"/>
                  <a:gd name="T15" fmla="*/ 0 h 22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93" h="229">
                    <a:moveTo>
                      <a:pt x="1075" y="0"/>
                    </a:moveTo>
                    <a:lnTo>
                      <a:pt x="1075" y="58"/>
                    </a:lnTo>
                    <a:lnTo>
                      <a:pt x="0" y="58"/>
                    </a:lnTo>
                    <a:lnTo>
                      <a:pt x="0" y="172"/>
                    </a:lnTo>
                    <a:lnTo>
                      <a:pt x="1075" y="172"/>
                    </a:lnTo>
                    <a:lnTo>
                      <a:pt x="1075" y="229"/>
                    </a:lnTo>
                    <a:lnTo>
                      <a:pt x="1193" y="115"/>
                    </a:lnTo>
                    <a:lnTo>
                      <a:pt x="1075" y="0"/>
                    </a:lnTo>
                    <a:close/>
                  </a:path>
                </a:pathLst>
              </a:custGeom>
              <a:solidFill>
                <a:srgbClr val="CECECE"/>
              </a:solidFill>
              <a:ln w="9525">
                <a:solidFill>
                  <a:schemeClr val="tx1"/>
                </a:solidFill>
                <a:round/>
                <a:headEnd/>
                <a:tailEnd/>
              </a:ln>
            </p:spPr>
            <p:txBody>
              <a:bodyPr/>
              <a:lstStyle/>
              <a:p>
                <a:endParaRPr lang="zh-CN" altLang="en-US"/>
              </a:p>
            </p:txBody>
          </p:sp>
          <p:sp>
            <p:nvSpPr>
              <p:cNvPr id="437" name="Rectangle 426">
                <a:extLst>
                  <a:ext uri="{FF2B5EF4-FFF2-40B4-BE49-F238E27FC236}">
                    <a16:creationId xmlns:a16="http://schemas.microsoft.com/office/drawing/2014/main" id="{76FCC439-9746-4D4A-B326-276E052EDAE7}"/>
                  </a:ext>
                </a:extLst>
              </p:cNvPr>
              <p:cNvSpPr>
                <a:spLocks noChangeArrowheads="1"/>
              </p:cNvSpPr>
              <p:nvPr/>
            </p:nvSpPr>
            <p:spPr bwMode="auto">
              <a:xfrm>
                <a:off x="3310" y="3312"/>
                <a:ext cx="485"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000">
                    <a:solidFill>
                      <a:srgbClr val="000000"/>
                    </a:solidFill>
                    <a:latin typeface="Arial" panose="020B0604020202020204" pitchFamily="34" charset="0"/>
                  </a:rPr>
                  <a:t>间接作业分配</a:t>
                </a:r>
                <a:endParaRPr lang="en-US" altLang="zh-CN" sz="1000">
                  <a:solidFill>
                    <a:schemeClr val="accent2"/>
                  </a:solidFill>
                  <a:latin typeface="Times New Roman" panose="02020603050405020304" pitchFamily="18" charset="0"/>
                </a:endParaRPr>
              </a:p>
            </p:txBody>
          </p:sp>
        </p:grpSp>
        <p:grpSp>
          <p:nvGrpSpPr>
            <p:cNvPr id="424" name="Group 427">
              <a:extLst>
                <a:ext uri="{FF2B5EF4-FFF2-40B4-BE49-F238E27FC236}">
                  <a16:creationId xmlns:a16="http://schemas.microsoft.com/office/drawing/2014/main" id="{1FAC1617-35FB-4935-B878-B8BC5161E441}"/>
                </a:ext>
              </a:extLst>
            </p:cNvPr>
            <p:cNvGrpSpPr>
              <a:grpSpLocks/>
            </p:cNvGrpSpPr>
            <p:nvPr/>
          </p:nvGrpSpPr>
          <p:grpSpPr bwMode="auto">
            <a:xfrm>
              <a:off x="3286" y="3010"/>
              <a:ext cx="1182" cy="262"/>
              <a:chOff x="3278" y="3242"/>
              <a:chExt cx="1182" cy="262"/>
            </a:xfrm>
          </p:grpSpPr>
          <p:sp>
            <p:nvSpPr>
              <p:cNvPr id="434" name="Freeform 428">
                <a:extLst>
                  <a:ext uri="{FF2B5EF4-FFF2-40B4-BE49-F238E27FC236}">
                    <a16:creationId xmlns:a16="http://schemas.microsoft.com/office/drawing/2014/main" id="{FEECE2C1-BF35-4A80-8484-2AE97BBFB03B}"/>
                  </a:ext>
                </a:extLst>
              </p:cNvPr>
              <p:cNvSpPr>
                <a:spLocks/>
              </p:cNvSpPr>
              <p:nvPr/>
            </p:nvSpPr>
            <p:spPr bwMode="auto">
              <a:xfrm>
                <a:off x="3278" y="3242"/>
                <a:ext cx="1182" cy="262"/>
              </a:xfrm>
              <a:custGeom>
                <a:avLst/>
                <a:gdLst>
                  <a:gd name="T0" fmla="*/ 980 w 1193"/>
                  <a:gd name="T1" fmla="*/ 0 h 229"/>
                  <a:gd name="T2" fmla="*/ 980 w 1193"/>
                  <a:gd name="T3" fmla="*/ 222 h 229"/>
                  <a:gd name="T4" fmla="*/ 0 w 1193"/>
                  <a:gd name="T5" fmla="*/ 222 h 229"/>
                  <a:gd name="T6" fmla="*/ 0 w 1193"/>
                  <a:gd name="T7" fmla="*/ 657 h 229"/>
                  <a:gd name="T8" fmla="*/ 980 w 1193"/>
                  <a:gd name="T9" fmla="*/ 657 h 229"/>
                  <a:gd name="T10" fmla="*/ 980 w 1193"/>
                  <a:gd name="T11" fmla="*/ 880 h 229"/>
                  <a:gd name="T12" fmla="*/ 1088 w 1193"/>
                  <a:gd name="T13" fmla="*/ 445 h 229"/>
                  <a:gd name="T14" fmla="*/ 980 w 1193"/>
                  <a:gd name="T15" fmla="*/ 0 h 22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93" h="229">
                    <a:moveTo>
                      <a:pt x="1075" y="0"/>
                    </a:moveTo>
                    <a:lnTo>
                      <a:pt x="1075" y="58"/>
                    </a:lnTo>
                    <a:lnTo>
                      <a:pt x="0" y="58"/>
                    </a:lnTo>
                    <a:lnTo>
                      <a:pt x="0" y="172"/>
                    </a:lnTo>
                    <a:lnTo>
                      <a:pt x="1075" y="172"/>
                    </a:lnTo>
                    <a:lnTo>
                      <a:pt x="1075" y="229"/>
                    </a:lnTo>
                    <a:lnTo>
                      <a:pt x="1193" y="115"/>
                    </a:lnTo>
                    <a:lnTo>
                      <a:pt x="1075" y="0"/>
                    </a:lnTo>
                    <a:close/>
                  </a:path>
                </a:pathLst>
              </a:custGeom>
              <a:solidFill>
                <a:srgbClr val="CECECE"/>
              </a:solidFill>
              <a:ln w="9525">
                <a:solidFill>
                  <a:schemeClr val="tx1"/>
                </a:solidFill>
                <a:round/>
                <a:headEnd/>
                <a:tailEnd/>
              </a:ln>
            </p:spPr>
            <p:txBody>
              <a:bodyPr/>
              <a:lstStyle/>
              <a:p>
                <a:endParaRPr lang="zh-CN" altLang="en-US"/>
              </a:p>
            </p:txBody>
          </p:sp>
          <p:sp>
            <p:nvSpPr>
              <p:cNvPr id="435" name="Rectangle 429">
                <a:extLst>
                  <a:ext uri="{FF2B5EF4-FFF2-40B4-BE49-F238E27FC236}">
                    <a16:creationId xmlns:a16="http://schemas.microsoft.com/office/drawing/2014/main" id="{948F4414-4081-48C5-A67E-BB1382918C49}"/>
                  </a:ext>
                </a:extLst>
              </p:cNvPr>
              <p:cNvSpPr>
                <a:spLocks noChangeArrowheads="1"/>
              </p:cNvSpPr>
              <p:nvPr/>
            </p:nvSpPr>
            <p:spPr bwMode="auto">
              <a:xfrm>
                <a:off x="3310" y="3312"/>
                <a:ext cx="485"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000">
                    <a:solidFill>
                      <a:srgbClr val="000000"/>
                    </a:solidFill>
                    <a:latin typeface="Arial" panose="020B0604020202020204" pitchFamily="34" charset="0"/>
                  </a:rPr>
                  <a:t>直接作业分配</a:t>
                </a:r>
                <a:endParaRPr lang="en-US" altLang="zh-CN" sz="1000">
                  <a:solidFill>
                    <a:schemeClr val="accent2"/>
                  </a:solidFill>
                  <a:latin typeface="Times New Roman" panose="02020603050405020304" pitchFamily="18" charset="0"/>
                </a:endParaRPr>
              </a:p>
            </p:txBody>
          </p:sp>
        </p:grpSp>
        <p:grpSp>
          <p:nvGrpSpPr>
            <p:cNvPr id="425" name="Group 430">
              <a:extLst>
                <a:ext uri="{FF2B5EF4-FFF2-40B4-BE49-F238E27FC236}">
                  <a16:creationId xmlns:a16="http://schemas.microsoft.com/office/drawing/2014/main" id="{68E3B27E-C16D-4FA4-8E8C-0D1F6BD5F16D}"/>
                </a:ext>
              </a:extLst>
            </p:cNvPr>
            <p:cNvGrpSpPr>
              <a:grpSpLocks/>
            </p:cNvGrpSpPr>
            <p:nvPr/>
          </p:nvGrpSpPr>
          <p:grpSpPr bwMode="auto">
            <a:xfrm>
              <a:off x="3278" y="3458"/>
              <a:ext cx="1182" cy="262"/>
              <a:chOff x="3278" y="3458"/>
              <a:chExt cx="1182" cy="262"/>
            </a:xfrm>
          </p:grpSpPr>
          <p:sp>
            <p:nvSpPr>
              <p:cNvPr id="432" name="Freeform 431">
                <a:extLst>
                  <a:ext uri="{FF2B5EF4-FFF2-40B4-BE49-F238E27FC236}">
                    <a16:creationId xmlns:a16="http://schemas.microsoft.com/office/drawing/2014/main" id="{64F49985-E3C5-48FF-A342-A727E8848B83}"/>
                  </a:ext>
                </a:extLst>
              </p:cNvPr>
              <p:cNvSpPr>
                <a:spLocks/>
              </p:cNvSpPr>
              <p:nvPr/>
            </p:nvSpPr>
            <p:spPr bwMode="auto">
              <a:xfrm>
                <a:off x="3278" y="3458"/>
                <a:ext cx="1182" cy="262"/>
              </a:xfrm>
              <a:custGeom>
                <a:avLst/>
                <a:gdLst>
                  <a:gd name="T0" fmla="*/ 980 w 1193"/>
                  <a:gd name="T1" fmla="*/ 0 h 229"/>
                  <a:gd name="T2" fmla="*/ 980 w 1193"/>
                  <a:gd name="T3" fmla="*/ 222 h 229"/>
                  <a:gd name="T4" fmla="*/ 0 w 1193"/>
                  <a:gd name="T5" fmla="*/ 222 h 229"/>
                  <a:gd name="T6" fmla="*/ 0 w 1193"/>
                  <a:gd name="T7" fmla="*/ 657 h 229"/>
                  <a:gd name="T8" fmla="*/ 980 w 1193"/>
                  <a:gd name="T9" fmla="*/ 657 h 229"/>
                  <a:gd name="T10" fmla="*/ 980 w 1193"/>
                  <a:gd name="T11" fmla="*/ 880 h 229"/>
                  <a:gd name="T12" fmla="*/ 1088 w 1193"/>
                  <a:gd name="T13" fmla="*/ 445 h 229"/>
                  <a:gd name="T14" fmla="*/ 980 w 1193"/>
                  <a:gd name="T15" fmla="*/ 0 h 22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93" h="229">
                    <a:moveTo>
                      <a:pt x="1075" y="0"/>
                    </a:moveTo>
                    <a:lnTo>
                      <a:pt x="1075" y="58"/>
                    </a:lnTo>
                    <a:lnTo>
                      <a:pt x="0" y="58"/>
                    </a:lnTo>
                    <a:lnTo>
                      <a:pt x="0" y="172"/>
                    </a:lnTo>
                    <a:lnTo>
                      <a:pt x="1075" y="172"/>
                    </a:lnTo>
                    <a:lnTo>
                      <a:pt x="1075" y="229"/>
                    </a:lnTo>
                    <a:lnTo>
                      <a:pt x="1193" y="115"/>
                    </a:lnTo>
                    <a:lnTo>
                      <a:pt x="1075" y="0"/>
                    </a:lnTo>
                    <a:close/>
                  </a:path>
                </a:pathLst>
              </a:custGeom>
              <a:solidFill>
                <a:srgbClr val="CECECE"/>
              </a:solidFill>
              <a:ln w="9525">
                <a:solidFill>
                  <a:schemeClr val="tx1"/>
                </a:solidFill>
                <a:round/>
                <a:headEnd/>
                <a:tailEnd/>
              </a:ln>
            </p:spPr>
            <p:txBody>
              <a:bodyPr/>
              <a:lstStyle/>
              <a:p>
                <a:endParaRPr lang="zh-CN" altLang="en-US"/>
              </a:p>
            </p:txBody>
          </p:sp>
          <p:sp>
            <p:nvSpPr>
              <p:cNvPr id="433" name="Rectangle 432">
                <a:extLst>
                  <a:ext uri="{FF2B5EF4-FFF2-40B4-BE49-F238E27FC236}">
                    <a16:creationId xmlns:a16="http://schemas.microsoft.com/office/drawing/2014/main" id="{37517D38-CDA2-4D7B-B910-CFACCF289453}"/>
                  </a:ext>
                </a:extLst>
              </p:cNvPr>
              <p:cNvSpPr>
                <a:spLocks noChangeArrowheads="1"/>
              </p:cNvSpPr>
              <p:nvPr/>
            </p:nvSpPr>
            <p:spPr bwMode="auto">
              <a:xfrm>
                <a:off x="3502" y="3528"/>
                <a:ext cx="162"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000">
                    <a:latin typeface="Times New Roman" panose="02020603050405020304" pitchFamily="18" charset="0"/>
                  </a:rPr>
                  <a:t>分配</a:t>
                </a:r>
                <a:endParaRPr lang="en-US" altLang="zh-CN" sz="1000">
                  <a:latin typeface="Times New Roman" panose="02020603050405020304" pitchFamily="18" charset="0"/>
                </a:endParaRPr>
              </a:p>
            </p:txBody>
          </p:sp>
        </p:grpSp>
        <p:grpSp>
          <p:nvGrpSpPr>
            <p:cNvPr id="426" name="Group 433">
              <a:extLst>
                <a:ext uri="{FF2B5EF4-FFF2-40B4-BE49-F238E27FC236}">
                  <a16:creationId xmlns:a16="http://schemas.microsoft.com/office/drawing/2014/main" id="{0B80471C-4BC4-4B0C-881F-2212C4C39341}"/>
                </a:ext>
              </a:extLst>
            </p:cNvPr>
            <p:cNvGrpSpPr>
              <a:grpSpLocks/>
            </p:cNvGrpSpPr>
            <p:nvPr/>
          </p:nvGrpSpPr>
          <p:grpSpPr bwMode="auto">
            <a:xfrm>
              <a:off x="3278" y="3650"/>
              <a:ext cx="1182" cy="262"/>
              <a:chOff x="3278" y="3650"/>
              <a:chExt cx="1182" cy="262"/>
            </a:xfrm>
          </p:grpSpPr>
          <p:sp>
            <p:nvSpPr>
              <p:cNvPr id="430" name="Freeform 434">
                <a:extLst>
                  <a:ext uri="{FF2B5EF4-FFF2-40B4-BE49-F238E27FC236}">
                    <a16:creationId xmlns:a16="http://schemas.microsoft.com/office/drawing/2014/main" id="{1661D817-43BA-4AC2-B883-D8C6256FE4C5}"/>
                  </a:ext>
                </a:extLst>
              </p:cNvPr>
              <p:cNvSpPr>
                <a:spLocks/>
              </p:cNvSpPr>
              <p:nvPr/>
            </p:nvSpPr>
            <p:spPr bwMode="auto">
              <a:xfrm>
                <a:off x="3278" y="3650"/>
                <a:ext cx="1182" cy="262"/>
              </a:xfrm>
              <a:custGeom>
                <a:avLst/>
                <a:gdLst>
                  <a:gd name="T0" fmla="*/ 980 w 1193"/>
                  <a:gd name="T1" fmla="*/ 0 h 229"/>
                  <a:gd name="T2" fmla="*/ 980 w 1193"/>
                  <a:gd name="T3" fmla="*/ 222 h 229"/>
                  <a:gd name="T4" fmla="*/ 0 w 1193"/>
                  <a:gd name="T5" fmla="*/ 222 h 229"/>
                  <a:gd name="T6" fmla="*/ 0 w 1193"/>
                  <a:gd name="T7" fmla="*/ 657 h 229"/>
                  <a:gd name="T8" fmla="*/ 980 w 1193"/>
                  <a:gd name="T9" fmla="*/ 657 h 229"/>
                  <a:gd name="T10" fmla="*/ 980 w 1193"/>
                  <a:gd name="T11" fmla="*/ 880 h 229"/>
                  <a:gd name="T12" fmla="*/ 1088 w 1193"/>
                  <a:gd name="T13" fmla="*/ 445 h 229"/>
                  <a:gd name="T14" fmla="*/ 980 w 1193"/>
                  <a:gd name="T15" fmla="*/ 0 h 22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93" h="229">
                    <a:moveTo>
                      <a:pt x="1075" y="0"/>
                    </a:moveTo>
                    <a:lnTo>
                      <a:pt x="1075" y="58"/>
                    </a:lnTo>
                    <a:lnTo>
                      <a:pt x="0" y="58"/>
                    </a:lnTo>
                    <a:lnTo>
                      <a:pt x="0" y="172"/>
                    </a:lnTo>
                    <a:lnTo>
                      <a:pt x="1075" y="172"/>
                    </a:lnTo>
                    <a:lnTo>
                      <a:pt x="1075" y="229"/>
                    </a:lnTo>
                    <a:lnTo>
                      <a:pt x="1193" y="115"/>
                    </a:lnTo>
                    <a:lnTo>
                      <a:pt x="1075" y="0"/>
                    </a:lnTo>
                    <a:close/>
                  </a:path>
                </a:pathLst>
              </a:custGeom>
              <a:solidFill>
                <a:srgbClr val="CECECE"/>
              </a:solidFill>
              <a:ln w="9525">
                <a:solidFill>
                  <a:schemeClr val="tx1"/>
                </a:solidFill>
                <a:round/>
                <a:headEnd/>
                <a:tailEnd/>
              </a:ln>
            </p:spPr>
            <p:txBody>
              <a:bodyPr/>
              <a:lstStyle/>
              <a:p>
                <a:endParaRPr lang="zh-CN" altLang="en-US"/>
              </a:p>
            </p:txBody>
          </p:sp>
          <p:sp>
            <p:nvSpPr>
              <p:cNvPr id="431" name="Rectangle 435">
                <a:extLst>
                  <a:ext uri="{FF2B5EF4-FFF2-40B4-BE49-F238E27FC236}">
                    <a16:creationId xmlns:a16="http://schemas.microsoft.com/office/drawing/2014/main" id="{EC1A77E8-2369-46D3-9D59-C134CEE4DB3F}"/>
                  </a:ext>
                </a:extLst>
              </p:cNvPr>
              <p:cNvSpPr>
                <a:spLocks noChangeArrowheads="1"/>
              </p:cNvSpPr>
              <p:nvPr/>
            </p:nvSpPr>
            <p:spPr bwMode="auto">
              <a:xfrm>
                <a:off x="3502" y="3728"/>
                <a:ext cx="162"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000">
                    <a:solidFill>
                      <a:srgbClr val="000000"/>
                    </a:solidFill>
                    <a:latin typeface="Arial" panose="020B0604020202020204" pitchFamily="34" charset="0"/>
                  </a:rPr>
                  <a:t>结算</a:t>
                </a:r>
                <a:endParaRPr lang="en-US" altLang="zh-CN" sz="1000">
                  <a:solidFill>
                    <a:schemeClr val="accent2"/>
                  </a:solidFill>
                  <a:latin typeface="Times New Roman" panose="02020603050405020304" pitchFamily="18" charset="0"/>
                </a:endParaRPr>
              </a:p>
            </p:txBody>
          </p:sp>
        </p:grpSp>
        <p:grpSp>
          <p:nvGrpSpPr>
            <p:cNvPr id="427" name="Group 436">
              <a:extLst>
                <a:ext uri="{FF2B5EF4-FFF2-40B4-BE49-F238E27FC236}">
                  <a16:creationId xmlns:a16="http://schemas.microsoft.com/office/drawing/2014/main" id="{F35ABE82-3985-4570-9A26-56F29AE7A55A}"/>
                </a:ext>
              </a:extLst>
            </p:cNvPr>
            <p:cNvGrpSpPr>
              <a:grpSpLocks/>
            </p:cNvGrpSpPr>
            <p:nvPr/>
          </p:nvGrpSpPr>
          <p:grpSpPr bwMode="auto">
            <a:xfrm>
              <a:off x="3278" y="2810"/>
              <a:ext cx="1182" cy="262"/>
              <a:chOff x="3278" y="2810"/>
              <a:chExt cx="1182" cy="262"/>
            </a:xfrm>
          </p:grpSpPr>
          <p:sp>
            <p:nvSpPr>
              <p:cNvPr id="428" name="Freeform 437">
                <a:extLst>
                  <a:ext uri="{FF2B5EF4-FFF2-40B4-BE49-F238E27FC236}">
                    <a16:creationId xmlns:a16="http://schemas.microsoft.com/office/drawing/2014/main" id="{61A054AA-6980-478A-89BD-46200F330886}"/>
                  </a:ext>
                </a:extLst>
              </p:cNvPr>
              <p:cNvSpPr>
                <a:spLocks/>
              </p:cNvSpPr>
              <p:nvPr/>
            </p:nvSpPr>
            <p:spPr bwMode="auto">
              <a:xfrm>
                <a:off x="3278" y="2810"/>
                <a:ext cx="1182" cy="262"/>
              </a:xfrm>
              <a:custGeom>
                <a:avLst/>
                <a:gdLst>
                  <a:gd name="T0" fmla="*/ 980 w 1193"/>
                  <a:gd name="T1" fmla="*/ 0 h 229"/>
                  <a:gd name="T2" fmla="*/ 980 w 1193"/>
                  <a:gd name="T3" fmla="*/ 222 h 229"/>
                  <a:gd name="T4" fmla="*/ 0 w 1193"/>
                  <a:gd name="T5" fmla="*/ 222 h 229"/>
                  <a:gd name="T6" fmla="*/ 0 w 1193"/>
                  <a:gd name="T7" fmla="*/ 657 h 229"/>
                  <a:gd name="T8" fmla="*/ 980 w 1193"/>
                  <a:gd name="T9" fmla="*/ 657 h 229"/>
                  <a:gd name="T10" fmla="*/ 980 w 1193"/>
                  <a:gd name="T11" fmla="*/ 880 h 229"/>
                  <a:gd name="T12" fmla="*/ 1088 w 1193"/>
                  <a:gd name="T13" fmla="*/ 445 h 229"/>
                  <a:gd name="T14" fmla="*/ 980 w 1193"/>
                  <a:gd name="T15" fmla="*/ 0 h 22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93" h="229">
                    <a:moveTo>
                      <a:pt x="1075" y="0"/>
                    </a:moveTo>
                    <a:lnTo>
                      <a:pt x="1075" y="58"/>
                    </a:lnTo>
                    <a:lnTo>
                      <a:pt x="0" y="58"/>
                    </a:lnTo>
                    <a:lnTo>
                      <a:pt x="0" y="172"/>
                    </a:lnTo>
                    <a:lnTo>
                      <a:pt x="1075" y="172"/>
                    </a:lnTo>
                    <a:lnTo>
                      <a:pt x="1075" y="229"/>
                    </a:lnTo>
                    <a:lnTo>
                      <a:pt x="1193" y="115"/>
                    </a:lnTo>
                    <a:lnTo>
                      <a:pt x="1075" y="0"/>
                    </a:lnTo>
                    <a:close/>
                  </a:path>
                </a:pathLst>
              </a:custGeom>
              <a:solidFill>
                <a:srgbClr val="CECECE"/>
              </a:solidFill>
              <a:ln w="9525">
                <a:solidFill>
                  <a:schemeClr val="tx1"/>
                </a:solidFill>
                <a:round/>
                <a:headEnd/>
                <a:tailEnd/>
              </a:ln>
            </p:spPr>
            <p:txBody>
              <a:bodyPr/>
              <a:lstStyle/>
              <a:p>
                <a:endParaRPr lang="zh-CN" altLang="en-US"/>
              </a:p>
            </p:txBody>
          </p:sp>
          <p:sp>
            <p:nvSpPr>
              <p:cNvPr id="429" name="Rectangle 438">
                <a:extLst>
                  <a:ext uri="{FF2B5EF4-FFF2-40B4-BE49-F238E27FC236}">
                    <a16:creationId xmlns:a16="http://schemas.microsoft.com/office/drawing/2014/main" id="{77CA0D20-0522-43A9-8E6C-19A5B37EC097}"/>
                  </a:ext>
                </a:extLst>
              </p:cNvPr>
              <p:cNvSpPr>
                <a:spLocks noChangeArrowheads="1"/>
              </p:cNvSpPr>
              <p:nvPr/>
            </p:nvSpPr>
            <p:spPr bwMode="auto">
              <a:xfrm>
                <a:off x="3318" y="2888"/>
                <a:ext cx="485"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000">
                    <a:solidFill>
                      <a:srgbClr val="000000"/>
                    </a:solidFill>
                    <a:latin typeface="Arial" panose="020B0604020202020204" pitchFamily="34" charset="0"/>
                  </a:rPr>
                  <a:t>动态过程分配</a:t>
                </a:r>
                <a:endParaRPr lang="en-US" altLang="zh-CN" sz="1000">
                  <a:solidFill>
                    <a:schemeClr val="accent2"/>
                  </a:solidFill>
                  <a:latin typeface="Times New Roman" panose="02020603050405020304" pitchFamily="18" charset="0"/>
                </a:endParaRPr>
              </a:p>
            </p:txBody>
          </p:sp>
        </p:grpSp>
      </p:grpSp>
      <p:grpSp>
        <p:nvGrpSpPr>
          <p:cNvPr id="438" name="Group 439">
            <a:extLst>
              <a:ext uri="{FF2B5EF4-FFF2-40B4-BE49-F238E27FC236}">
                <a16:creationId xmlns:a16="http://schemas.microsoft.com/office/drawing/2014/main" id="{24E322D1-4BA2-447F-A280-6C1FE8685205}"/>
              </a:ext>
            </a:extLst>
          </p:cNvPr>
          <p:cNvGrpSpPr>
            <a:grpSpLocks/>
          </p:cNvGrpSpPr>
          <p:nvPr/>
        </p:nvGrpSpPr>
        <p:grpSpPr bwMode="auto">
          <a:xfrm>
            <a:off x="5013126" y="4194522"/>
            <a:ext cx="3103563" cy="1546225"/>
            <a:chOff x="1326" y="2889"/>
            <a:chExt cx="1955" cy="974"/>
          </a:xfrm>
        </p:grpSpPr>
        <p:sp>
          <p:nvSpPr>
            <p:cNvPr id="439" name="Rectangle 440">
              <a:extLst>
                <a:ext uri="{FF2B5EF4-FFF2-40B4-BE49-F238E27FC236}">
                  <a16:creationId xmlns:a16="http://schemas.microsoft.com/office/drawing/2014/main" id="{719F5D50-D262-40E2-8247-5222CA8C11F7}"/>
                </a:ext>
              </a:extLst>
            </p:cNvPr>
            <p:cNvSpPr>
              <a:spLocks noChangeArrowheads="1"/>
            </p:cNvSpPr>
            <p:nvPr/>
          </p:nvSpPr>
          <p:spPr bwMode="auto">
            <a:xfrm>
              <a:off x="1326" y="2889"/>
              <a:ext cx="1955" cy="974"/>
            </a:xfrm>
            <a:prstGeom prst="rect">
              <a:avLst/>
            </a:prstGeom>
            <a:solidFill>
              <a:srgbClr val="92B6FE"/>
            </a:solidFill>
            <a:ln w="9525">
              <a:solidFill>
                <a:srgbClr val="FFFFFF"/>
              </a:solidFill>
              <a:miter lim="800000"/>
              <a:headEnd/>
              <a:tailEnd/>
            </a:ln>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440" name="Rectangle 442">
              <a:extLst>
                <a:ext uri="{FF2B5EF4-FFF2-40B4-BE49-F238E27FC236}">
                  <a16:creationId xmlns:a16="http://schemas.microsoft.com/office/drawing/2014/main" id="{FAB5272C-DAB6-4F9B-9AA6-ADF660262B1E}"/>
                </a:ext>
              </a:extLst>
            </p:cNvPr>
            <p:cNvSpPr>
              <a:spLocks noChangeArrowheads="1"/>
            </p:cNvSpPr>
            <p:nvPr/>
          </p:nvSpPr>
          <p:spPr bwMode="auto">
            <a:xfrm>
              <a:off x="1511" y="3093"/>
              <a:ext cx="58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200">
                  <a:solidFill>
                    <a:srgbClr val="000000"/>
                  </a:solidFill>
                  <a:latin typeface="Arial" panose="020B0604020202020204" pitchFamily="34" charset="0"/>
                </a:rPr>
                <a:t>间接费用管理</a:t>
              </a:r>
              <a:endParaRPr lang="en-US" altLang="zh-CN" sz="2400">
                <a:solidFill>
                  <a:schemeClr val="accent2"/>
                </a:solidFill>
                <a:latin typeface="Times New Roman" panose="02020603050405020304" pitchFamily="18" charset="0"/>
              </a:endParaRPr>
            </a:p>
          </p:txBody>
        </p:sp>
        <p:grpSp>
          <p:nvGrpSpPr>
            <p:cNvPr id="441" name="Group 444">
              <a:extLst>
                <a:ext uri="{FF2B5EF4-FFF2-40B4-BE49-F238E27FC236}">
                  <a16:creationId xmlns:a16="http://schemas.microsoft.com/office/drawing/2014/main" id="{A76F37C2-B541-47F8-BAFA-BEAFACDD1CC9}"/>
                </a:ext>
              </a:extLst>
            </p:cNvPr>
            <p:cNvGrpSpPr>
              <a:grpSpLocks/>
            </p:cNvGrpSpPr>
            <p:nvPr/>
          </p:nvGrpSpPr>
          <p:grpSpPr bwMode="auto">
            <a:xfrm>
              <a:off x="2779" y="3057"/>
              <a:ext cx="408" cy="457"/>
              <a:chOff x="2724" y="2869"/>
              <a:chExt cx="357" cy="400"/>
            </a:xfrm>
          </p:grpSpPr>
          <p:sp>
            <p:nvSpPr>
              <p:cNvPr id="442" name="Freeform 445">
                <a:extLst>
                  <a:ext uri="{FF2B5EF4-FFF2-40B4-BE49-F238E27FC236}">
                    <a16:creationId xmlns:a16="http://schemas.microsoft.com/office/drawing/2014/main" id="{7E7562F0-478A-4812-867D-606995A9194E}"/>
                  </a:ext>
                </a:extLst>
              </p:cNvPr>
              <p:cNvSpPr>
                <a:spLocks/>
              </p:cNvSpPr>
              <p:nvPr/>
            </p:nvSpPr>
            <p:spPr bwMode="auto">
              <a:xfrm>
                <a:off x="2724" y="2869"/>
                <a:ext cx="357" cy="323"/>
              </a:xfrm>
              <a:custGeom>
                <a:avLst/>
                <a:gdLst>
                  <a:gd name="T0" fmla="*/ 178 w 357"/>
                  <a:gd name="T1" fmla="*/ 0 h 323"/>
                  <a:gd name="T2" fmla="*/ 357 w 357"/>
                  <a:gd name="T3" fmla="*/ 161 h 323"/>
                  <a:gd name="T4" fmla="*/ 178 w 357"/>
                  <a:gd name="T5" fmla="*/ 323 h 323"/>
                  <a:gd name="T6" fmla="*/ 0 w 357"/>
                  <a:gd name="T7" fmla="*/ 161 h 323"/>
                  <a:gd name="T8" fmla="*/ 178 w 357"/>
                  <a:gd name="T9" fmla="*/ 0 h 3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7" h="323">
                    <a:moveTo>
                      <a:pt x="178" y="0"/>
                    </a:moveTo>
                    <a:lnTo>
                      <a:pt x="357" y="161"/>
                    </a:lnTo>
                    <a:lnTo>
                      <a:pt x="178" y="323"/>
                    </a:lnTo>
                    <a:lnTo>
                      <a:pt x="0" y="161"/>
                    </a:lnTo>
                    <a:lnTo>
                      <a:pt x="178" y="0"/>
                    </a:lnTo>
                    <a:close/>
                  </a:path>
                </a:pathLst>
              </a:custGeom>
              <a:solidFill>
                <a:srgbClr val="EE0D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3" name="Rectangle 446">
                <a:extLst>
                  <a:ext uri="{FF2B5EF4-FFF2-40B4-BE49-F238E27FC236}">
                    <a16:creationId xmlns:a16="http://schemas.microsoft.com/office/drawing/2014/main" id="{148891CE-7D48-4F85-B042-8BDDE0C6A5A4}"/>
                  </a:ext>
                </a:extLst>
              </p:cNvPr>
              <p:cNvSpPr>
                <a:spLocks noChangeArrowheads="1"/>
              </p:cNvSpPr>
              <p:nvPr/>
            </p:nvSpPr>
            <p:spPr bwMode="auto">
              <a:xfrm>
                <a:off x="2817" y="2932"/>
                <a:ext cx="141"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US" altLang="zh-CN" sz="1100">
                    <a:solidFill>
                      <a:srgbClr val="000000"/>
                    </a:solidFill>
                    <a:latin typeface="Arial" panose="020B0604020202020204" pitchFamily="34" charset="0"/>
                  </a:rPr>
                  <a:t>CO-</a:t>
                </a:r>
                <a:endParaRPr lang="en-US" altLang="zh-CN" sz="2400">
                  <a:solidFill>
                    <a:schemeClr val="accent2"/>
                  </a:solidFill>
                  <a:latin typeface="Times New Roman" panose="02020603050405020304" pitchFamily="18" charset="0"/>
                </a:endParaRPr>
              </a:p>
            </p:txBody>
          </p:sp>
          <p:sp>
            <p:nvSpPr>
              <p:cNvPr id="444" name="Rectangle 447">
                <a:extLst>
                  <a:ext uri="{FF2B5EF4-FFF2-40B4-BE49-F238E27FC236}">
                    <a16:creationId xmlns:a16="http://schemas.microsoft.com/office/drawing/2014/main" id="{05D7CF88-89D9-42DE-8898-36401AD466F8}"/>
                  </a:ext>
                </a:extLst>
              </p:cNvPr>
              <p:cNvSpPr>
                <a:spLocks noChangeArrowheads="1"/>
              </p:cNvSpPr>
              <p:nvPr/>
            </p:nvSpPr>
            <p:spPr bwMode="auto">
              <a:xfrm>
                <a:off x="2814" y="2929"/>
                <a:ext cx="141"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US" altLang="zh-CN" sz="1100">
                    <a:solidFill>
                      <a:srgbClr val="FFFFFF"/>
                    </a:solidFill>
                    <a:latin typeface="Arial" panose="020B0604020202020204" pitchFamily="34" charset="0"/>
                  </a:rPr>
                  <a:t>CO-</a:t>
                </a:r>
                <a:endParaRPr lang="en-US" altLang="zh-CN" sz="2400">
                  <a:solidFill>
                    <a:schemeClr val="accent2"/>
                  </a:solidFill>
                  <a:latin typeface="Times New Roman" panose="02020603050405020304" pitchFamily="18" charset="0"/>
                </a:endParaRPr>
              </a:p>
            </p:txBody>
          </p:sp>
          <p:sp>
            <p:nvSpPr>
              <p:cNvPr id="445" name="Rectangle 448">
                <a:extLst>
                  <a:ext uri="{FF2B5EF4-FFF2-40B4-BE49-F238E27FC236}">
                    <a16:creationId xmlns:a16="http://schemas.microsoft.com/office/drawing/2014/main" id="{C6BA7C6A-8CA9-4B91-AE8B-615F0703F2B4}"/>
                  </a:ext>
                </a:extLst>
              </p:cNvPr>
              <p:cNvSpPr>
                <a:spLocks noChangeArrowheads="1"/>
              </p:cNvSpPr>
              <p:nvPr/>
            </p:nvSpPr>
            <p:spPr bwMode="auto">
              <a:xfrm>
                <a:off x="2828" y="3036"/>
                <a:ext cx="124"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US" altLang="zh-CN" sz="1100">
                    <a:solidFill>
                      <a:srgbClr val="000000"/>
                    </a:solidFill>
                    <a:latin typeface="Arial" panose="020B0604020202020204" pitchFamily="34" charset="0"/>
                  </a:rPr>
                  <a:t>OM</a:t>
                </a:r>
                <a:endParaRPr lang="en-US" altLang="zh-CN" sz="2400">
                  <a:solidFill>
                    <a:schemeClr val="accent2"/>
                  </a:solidFill>
                  <a:latin typeface="Times New Roman" panose="02020603050405020304" pitchFamily="18" charset="0"/>
                </a:endParaRPr>
              </a:p>
            </p:txBody>
          </p:sp>
          <p:sp>
            <p:nvSpPr>
              <p:cNvPr id="446" name="Rectangle 449">
                <a:extLst>
                  <a:ext uri="{FF2B5EF4-FFF2-40B4-BE49-F238E27FC236}">
                    <a16:creationId xmlns:a16="http://schemas.microsoft.com/office/drawing/2014/main" id="{95F569B8-A700-4045-9F72-0974F2A13B17}"/>
                  </a:ext>
                </a:extLst>
              </p:cNvPr>
              <p:cNvSpPr>
                <a:spLocks noChangeArrowheads="1"/>
              </p:cNvSpPr>
              <p:nvPr/>
            </p:nvSpPr>
            <p:spPr bwMode="auto">
              <a:xfrm>
                <a:off x="2824" y="3034"/>
                <a:ext cx="123"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US" altLang="zh-CN" sz="1100">
                    <a:solidFill>
                      <a:srgbClr val="FFFFFF"/>
                    </a:solidFill>
                    <a:latin typeface="Arial" panose="020B0604020202020204" pitchFamily="34" charset="0"/>
                  </a:rPr>
                  <a:t>OM</a:t>
                </a:r>
                <a:endParaRPr lang="en-US" altLang="zh-CN" sz="2400">
                  <a:solidFill>
                    <a:schemeClr val="accent2"/>
                  </a:solidFill>
                  <a:latin typeface="Times New Roman" panose="02020603050405020304" pitchFamily="18" charset="0"/>
                </a:endParaRPr>
              </a:p>
            </p:txBody>
          </p:sp>
          <p:sp>
            <p:nvSpPr>
              <p:cNvPr id="447" name="Freeform 450">
                <a:extLst>
                  <a:ext uri="{FF2B5EF4-FFF2-40B4-BE49-F238E27FC236}">
                    <a16:creationId xmlns:a16="http://schemas.microsoft.com/office/drawing/2014/main" id="{E4AA23F5-2767-4C86-8B29-82715BFEB6F7}"/>
                  </a:ext>
                </a:extLst>
              </p:cNvPr>
              <p:cNvSpPr>
                <a:spLocks/>
              </p:cNvSpPr>
              <p:nvPr/>
            </p:nvSpPr>
            <p:spPr bwMode="auto">
              <a:xfrm>
                <a:off x="2903" y="3031"/>
                <a:ext cx="178" cy="238"/>
              </a:xfrm>
              <a:custGeom>
                <a:avLst/>
                <a:gdLst>
                  <a:gd name="T0" fmla="*/ 178 w 178"/>
                  <a:gd name="T1" fmla="*/ 0 h 238"/>
                  <a:gd name="T2" fmla="*/ 0 w 178"/>
                  <a:gd name="T3" fmla="*/ 159 h 238"/>
                  <a:gd name="T4" fmla="*/ 0 w 178"/>
                  <a:gd name="T5" fmla="*/ 238 h 238"/>
                  <a:gd name="T6" fmla="*/ 178 w 178"/>
                  <a:gd name="T7" fmla="*/ 78 h 238"/>
                  <a:gd name="T8" fmla="*/ 178 w 178"/>
                  <a:gd name="T9" fmla="*/ 0 h 2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8" h="238">
                    <a:moveTo>
                      <a:pt x="178" y="0"/>
                    </a:moveTo>
                    <a:lnTo>
                      <a:pt x="0" y="159"/>
                    </a:lnTo>
                    <a:lnTo>
                      <a:pt x="0" y="238"/>
                    </a:lnTo>
                    <a:lnTo>
                      <a:pt x="178" y="78"/>
                    </a:lnTo>
                    <a:lnTo>
                      <a:pt x="178" y="0"/>
                    </a:lnTo>
                    <a:close/>
                  </a:path>
                </a:pathLst>
              </a:custGeom>
              <a:solidFill>
                <a:srgbClr val="CF0E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8" name="Freeform 451">
                <a:extLst>
                  <a:ext uri="{FF2B5EF4-FFF2-40B4-BE49-F238E27FC236}">
                    <a16:creationId xmlns:a16="http://schemas.microsoft.com/office/drawing/2014/main" id="{712F2530-7CB1-4C32-9DB4-868AF7F6E69D}"/>
                  </a:ext>
                </a:extLst>
              </p:cNvPr>
              <p:cNvSpPr>
                <a:spLocks/>
              </p:cNvSpPr>
              <p:nvPr/>
            </p:nvSpPr>
            <p:spPr bwMode="auto">
              <a:xfrm>
                <a:off x="2724" y="3031"/>
                <a:ext cx="178" cy="238"/>
              </a:xfrm>
              <a:custGeom>
                <a:avLst/>
                <a:gdLst>
                  <a:gd name="T0" fmla="*/ 0 w 178"/>
                  <a:gd name="T1" fmla="*/ 0 h 238"/>
                  <a:gd name="T2" fmla="*/ 178 w 178"/>
                  <a:gd name="T3" fmla="*/ 159 h 238"/>
                  <a:gd name="T4" fmla="*/ 178 w 178"/>
                  <a:gd name="T5" fmla="*/ 238 h 238"/>
                  <a:gd name="T6" fmla="*/ 0 w 178"/>
                  <a:gd name="T7" fmla="*/ 78 h 238"/>
                  <a:gd name="T8" fmla="*/ 0 w 178"/>
                  <a:gd name="T9" fmla="*/ 0 h 2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8" h="238">
                    <a:moveTo>
                      <a:pt x="0" y="0"/>
                    </a:moveTo>
                    <a:lnTo>
                      <a:pt x="178" y="159"/>
                    </a:lnTo>
                    <a:lnTo>
                      <a:pt x="178" y="238"/>
                    </a:lnTo>
                    <a:lnTo>
                      <a:pt x="0" y="78"/>
                    </a:lnTo>
                    <a:lnTo>
                      <a:pt x="0" y="0"/>
                    </a:lnTo>
                    <a:close/>
                  </a:path>
                </a:pathLst>
              </a:custGeom>
              <a:solidFill>
                <a:srgbClr val="7900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49" name="Freeform 452">
            <a:extLst>
              <a:ext uri="{FF2B5EF4-FFF2-40B4-BE49-F238E27FC236}">
                <a16:creationId xmlns:a16="http://schemas.microsoft.com/office/drawing/2014/main" id="{4C1AA7B5-230A-4210-8824-FBB767AFFDEB}"/>
              </a:ext>
            </a:extLst>
          </p:cNvPr>
          <p:cNvSpPr>
            <a:spLocks/>
          </p:cNvSpPr>
          <p:nvPr/>
        </p:nvSpPr>
        <p:spPr bwMode="auto">
          <a:xfrm rot="5400000">
            <a:off x="7164983" y="3871466"/>
            <a:ext cx="700087" cy="542925"/>
          </a:xfrm>
          <a:custGeom>
            <a:avLst/>
            <a:gdLst>
              <a:gd name="T0" fmla="*/ 2147483646 w 253"/>
              <a:gd name="T1" fmla="*/ 0 h 229"/>
              <a:gd name="T2" fmla="*/ 2147483646 w 253"/>
              <a:gd name="T3" fmla="*/ 2147483646 h 229"/>
              <a:gd name="T4" fmla="*/ 0 w 253"/>
              <a:gd name="T5" fmla="*/ 2147483646 h 229"/>
              <a:gd name="T6" fmla="*/ 0 w 253"/>
              <a:gd name="T7" fmla="*/ 2147483646 h 229"/>
              <a:gd name="T8" fmla="*/ 2147483646 w 253"/>
              <a:gd name="T9" fmla="*/ 2147483646 h 229"/>
              <a:gd name="T10" fmla="*/ 2147483646 w 253"/>
              <a:gd name="T11" fmla="*/ 2147483646 h 229"/>
              <a:gd name="T12" fmla="*/ 2147483646 w 253"/>
              <a:gd name="T13" fmla="*/ 2147483646 h 229"/>
              <a:gd name="T14" fmla="*/ 2147483646 w 253"/>
              <a:gd name="T15" fmla="*/ 0 h 22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3" h="229">
                <a:moveTo>
                  <a:pt x="120" y="0"/>
                </a:moveTo>
                <a:lnTo>
                  <a:pt x="120" y="58"/>
                </a:lnTo>
                <a:lnTo>
                  <a:pt x="0" y="58"/>
                </a:lnTo>
                <a:lnTo>
                  <a:pt x="0" y="172"/>
                </a:lnTo>
                <a:lnTo>
                  <a:pt x="120" y="172"/>
                </a:lnTo>
                <a:lnTo>
                  <a:pt x="120" y="229"/>
                </a:lnTo>
                <a:lnTo>
                  <a:pt x="253" y="115"/>
                </a:lnTo>
                <a:lnTo>
                  <a:pt x="120" y="0"/>
                </a:lnTo>
                <a:close/>
              </a:path>
            </a:pathLst>
          </a:custGeom>
          <a:solidFill>
            <a:srgbClr val="CECECE"/>
          </a:solidFill>
          <a:ln w="9525">
            <a:solidFill>
              <a:schemeClr val="tx1"/>
            </a:solidFill>
            <a:round/>
            <a:headEnd/>
            <a:tailEnd/>
          </a:ln>
        </p:spPr>
        <p:txBody>
          <a:bodyPr/>
          <a:lstStyle/>
          <a:p>
            <a:endParaRPr lang="zh-CN" altLang="en-US"/>
          </a:p>
        </p:txBody>
      </p:sp>
      <p:grpSp>
        <p:nvGrpSpPr>
          <p:cNvPr id="450" name="Group 453">
            <a:extLst>
              <a:ext uri="{FF2B5EF4-FFF2-40B4-BE49-F238E27FC236}">
                <a16:creationId xmlns:a16="http://schemas.microsoft.com/office/drawing/2014/main" id="{C0F0D643-ABCB-42C0-840F-1BF63DE16BE3}"/>
              </a:ext>
            </a:extLst>
          </p:cNvPr>
          <p:cNvGrpSpPr>
            <a:grpSpLocks/>
          </p:cNvGrpSpPr>
          <p:nvPr/>
        </p:nvGrpSpPr>
        <p:grpSpPr bwMode="auto">
          <a:xfrm>
            <a:off x="6600626" y="3230910"/>
            <a:ext cx="3243263" cy="936625"/>
            <a:chOff x="2334" y="2274"/>
            <a:chExt cx="2043" cy="590"/>
          </a:xfrm>
        </p:grpSpPr>
        <p:sp>
          <p:nvSpPr>
            <p:cNvPr id="451" name="Freeform 454">
              <a:extLst>
                <a:ext uri="{FF2B5EF4-FFF2-40B4-BE49-F238E27FC236}">
                  <a16:creationId xmlns:a16="http://schemas.microsoft.com/office/drawing/2014/main" id="{FB7FC74E-0452-4203-A1CE-BA5F899FEF5F}"/>
                </a:ext>
              </a:extLst>
            </p:cNvPr>
            <p:cNvSpPr>
              <a:spLocks/>
            </p:cNvSpPr>
            <p:nvPr/>
          </p:nvSpPr>
          <p:spPr bwMode="auto">
            <a:xfrm>
              <a:off x="2334" y="2602"/>
              <a:ext cx="2043" cy="262"/>
            </a:xfrm>
            <a:custGeom>
              <a:avLst/>
              <a:gdLst>
                <a:gd name="T0" fmla="*/ 233205 w 1193"/>
                <a:gd name="T1" fmla="*/ 0 h 229"/>
                <a:gd name="T2" fmla="*/ 233205 w 1193"/>
                <a:gd name="T3" fmla="*/ 222 h 229"/>
                <a:gd name="T4" fmla="*/ 0 w 1193"/>
                <a:gd name="T5" fmla="*/ 222 h 229"/>
                <a:gd name="T6" fmla="*/ 0 w 1193"/>
                <a:gd name="T7" fmla="*/ 657 h 229"/>
                <a:gd name="T8" fmla="*/ 233205 w 1193"/>
                <a:gd name="T9" fmla="*/ 657 h 229"/>
                <a:gd name="T10" fmla="*/ 233205 w 1193"/>
                <a:gd name="T11" fmla="*/ 880 h 229"/>
                <a:gd name="T12" fmla="*/ 258798 w 1193"/>
                <a:gd name="T13" fmla="*/ 445 h 229"/>
                <a:gd name="T14" fmla="*/ 233205 w 1193"/>
                <a:gd name="T15" fmla="*/ 0 h 22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93" h="229">
                  <a:moveTo>
                    <a:pt x="1075" y="0"/>
                  </a:moveTo>
                  <a:lnTo>
                    <a:pt x="1075" y="58"/>
                  </a:lnTo>
                  <a:lnTo>
                    <a:pt x="0" y="58"/>
                  </a:lnTo>
                  <a:lnTo>
                    <a:pt x="0" y="172"/>
                  </a:lnTo>
                  <a:lnTo>
                    <a:pt x="1075" y="172"/>
                  </a:lnTo>
                  <a:lnTo>
                    <a:pt x="1075" y="229"/>
                  </a:lnTo>
                  <a:lnTo>
                    <a:pt x="1193" y="115"/>
                  </a:lnTo>
                  <a:lnTo>
                    <a:pt x="1075" y="0"/>
                  </a:lnTo>
                  <a:close/>
                </a:path>
              </a:pathLst>
            </a:custGeom>
            <a:solidFill>
              <a:srgbClr val="CECECE"/>
            </a:solidFill>
            <a:ln w="9525">
              <a:solidFill>
                <a:schemeClr val="tx1"/>
              </a:solidFill>
              <a:round/>
              <a:headEnd/>
              <a:tailEnd/>
            </a:ln>
          </p:spPr>
          <p:txBody>
            <a:bodyPr/>
            <a:lstStyle/>
            <a:p>
              <a:endParaRPr lang="zh-CN" altLang="en-US"/>
            </a:p>
          </p:txBody>
        </p:sp>
        <p:sp>
          <p:nvSpPr>
            <p:cNvPr id="452" name="Rectangle 455">
              <a:extLst>
                <a:ext uri="{FF2B5EF4-FFF2-40B4-BE49-F238E27FC236}">
                  <a16:creationId xmlns:a16="http://schemas.microsoft.com/office/drawing/2014/main" id="{D0247A1B-F6B7-4D65-A937-194628D51CD4}"/>
                </a:ext>
              </a:extLst>
            </p:cNvPr>
            <p:cNvSpPr>
              <a:spLocks noChangeArrowheads="1"/>
            </p:cNvSpPr>
            <p:nvPr/>
          </p:nvSpPr>
          <p:spPr bwMode="auto">
            <a:xfrm>
              <a:off x="3056" y="2672"/>
              <a:ext cx="32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000">
                  <a:solidFill>
                    <a:srgbClr val="000000"/>
                  </a:solidFill>
                  <a:latin typeface="Arial" panose="020B0604020202020204" pitchFamily="34" charset="0"/>
                </a:rPr>
                <a:t>销售成本</a:t>
              </a:r>
              <a:endParaRPr lang="en-US" altLang="zh-CN" sz="2400">
                <a:solidFill>
                  <a:schemeClr val="accent2"/>
                </a:solidFill>
                <a:latin typeface="Times New Roman" panose="02020603050405020304" pitchFamily="18" charset="0"/>
              </a:endParaRPr>
            </a:p>
          </p:txBody>
        </p:sp>
        <p:sp>
          <p:nvSpPr>
            <p:cNvPr id="453" name="Freeform 456">
              <a:extLst>
                <a:ext uri="{FF2B5EF4-FFF2-40B4-BE49-F238E27FC236}">
                  <a16:creationId xmlns:a16="http://schemas.microsoft.com/office/drawing/2014/main" id="{0D2F1504-6719-4241-8F12-AD37737A818E}"/>
                </a:ext>
              </a:extLst>
            </p:cNvPr>
            <p:cNvSpPr>
              <a:spLocks/>
            </p:cNvSpPr>
            <p:nvPr/>
          </p:nvSpPr>
          <p:spPr bwMode="auto">
            <a:xfrm>
              <a:off x="2493" y="2274"/>
              <a:ext cx="233" cy="182"/>
            </a:xfrm>
            <a:custGeom>
              <a:avLst/>
              <a:gdLst>
                <a:gd name="T0" fmla="*/ 53 w 253"/>
                <a:gd name="T1" fmla="*/ 0 h 229"/>
                <a:gd name="T2" fmla="*/ 53 w 253"/>
                <a:gd name="T3" fmla="*/ 6 h 229"/>
                <a:gd name="T4" fmla="*/ 0 w 253"/>
                <a:gd name="T5" fmla="*/ 6 h 229"/>
                <a:gd name="T6" fmla="*/ 0 w 253"/>
                <a:gd name="T7" fmla="*/ 17 h 229"/>
                <a:gd name="T8" fmla="*/ 53 w 253"/>
                <a:gd name="T9" fmla="*/ 17 h 229"/>
                <a:gd name="T10" fmla="*/ 53 w 253"/>
                <a:gd name="T11" fmla="*/ 23 h 229"/>
                <a:gd name="T12" fmla="*/ 112 w 253"/>
                <a:gd name="T13" fmla="*/ 11 h 229"/>
                <a:gd name="T14" fmla="*/ 53 w 253"/>
                <a:gd name="T15" fmla="*/ 0 h 22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3" h="229">
                  <a:moveTo>
                    <a:pt x="120" y="0"/>
                  </a:moveTo>
                  <a:lnTo>
                    <a:pt x="120" y="58"/>
                  </a:lnTo>
                  <a:lnTo>
                    <a:pt x="0" y="58"/>
                  </a:lnTo>
                  <a:lnTo>
                    <a:pt x="0" y="172"/>
                  </a:lnTo>
                  <a:lnTo>
                    <a:pt x="120" y="172"/>
                  </a:lnTo>
                  <a:lnTo>
                    <a:pt x="120" y="229"/>
                  </a:lnTo>
                  <a:lnTo>
                    <a:pt x="253" y="115"/>
                  </a:lnTo>
                  <a:lnTo>
                    <a:pt x="120" y="0"/>
                  </a:lnTo>
                  <a:close/>
                </a:path>
              </a:pathLst>
            </a:custGeom>
            <a:solidFill>
              <a:srgbClr val="CECECE"/>
            </a:solidFill>
            <a:ln w="9525">
              <a:solidFill>
                <a:schemeClr val="tx1"/>
              </a:solidFill>
              <a:round/>
              <a:headEnd/>
              <a:tailEnd/>
            </a:ln>
          </p:spPr>
          <p:txBody>
            <a:bodyPr/>
            <a:lstStyle/>
            <a:p>
              <a:endParaRPr lang="zh-CN" altLang="en-US"/>
            </a:p>
          </p:txBody>
        </p:sp>
        <p:sp>
          <p:nvSpPr>
            <p:cNvPr id="454" name="Rectangle 457">
              <a:extLst>
                <a:ext uri="{FF2B5EF4-FFF2-40B4-BE49-F238E27FC236}">
                  <a16:creationId xmlns:a16="http://schemas.microsoft.com/office/drawing/2014/main" id="{213F73EC-F8AE-4071-B93A-5AB55B28A658}"/>
                </a:ext>
              </a:extLst>
            </p:cNvPr>
            <p:cNvSpPr>
              <a:spLocks noChangeArrowheads="1"/>
            </p:cNvSpPr>
            <p:nvPr/>
          </p:nvSpPr>
          <p:spPr bwMode="auto">
            <a:xfrm rot="-5400000">
              <a:off x="2256" y="2472"/>
              <a:ext cx="416" cy="112"/>
            </a:xfrm>
            <a:prstGeom prst="rect">
              <a:avLst/>
            </a:prstGeom>
            <a:solidFill>
              <a:srgbClr val="CECECE"/>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455" name="Rectangle 458">
              <a:extLst>
                <a:ext uri="{FF2B5EF4-FFF2-40B4-BE49-F238E27FC236}">
                  <a16:creationId xmlns:a16="http://schemas.microsoft.com/office/drawing/2014/main" id="{BAF2A986-380E-473B-86CE-4A5579EFD4E2}"/>
                </a:ext>
              </a:extLst>
            </p:cNvPr>
            <p:cNvSpPr>
              <a:spLocks noChangeArrowheads="1"/>
            </p:cNvSpPr>
            <p:nvPr/>
          </p:nvSpPr>
          <p:spPr bwMode="auto">
            <a:xfrm>
              <a:off x="2392" y="2680"/>
              <a:ext cx="168" cy="96"/>
            </a:xfrm>
            <a:prstGeom prst="rect">
              <a:avLst/>
            </a:prstGeom>
            <a:solidFill>
              <a:srgbClr val="CECECE"/>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456" name="Rectangle 459">
              <a:extLst>
                <a:ext uri="{FF2B5EF4-FFF2-40B4-BE49-F238E27FC236}">
                  <a16:creationId xmlns:a16="http://schemas.microsoft.com/office/drawing/2014/main" id="{62148BA3-A4A5-4A62-A90A-9247409BDEAE}"/>
                </a:ext>
              </a:extLst>
            </p:cNvPr>
            <p:cNvSpPr>
              <a:spLocks noChangeArrowheads="1"/>
            </p:cNvSpPr>
            <p:nvPr/>
          </p:nvSpPr>
          <p:spPr bwMode="auto">
            <a:xfrm rot="10800000">
              <a:off x="2436" y="2332"/>
              <a:ext cx="136" cy="80"/>
            </a:xfrm>
            <a:prstGeom prst="rect">
              <a:avLst/>
            </a:prstGeom>
            <a:solidFill>
              <a:srgbClr val="CECECE"/>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sp>
        <p:nvSpPr>
          <p:cNvPr id="457" name="Text Box 460">
            <a:extLst>
              <a:ext uri="{FF2B5EF4-FFF2-40B4-BE49-F238E27FC236}">
                <a16:creationId xmlns:a16="http://schemas.microsoft.com/office/drawing/2014/main" id="{DC37E742-1408-4252-A4FE-4BA8B5C1174B}"/>
              </a:ext>
            </a:extLst>
          </p:cNvPr>
          <p:cNvSpPr txBox="1">
            <a:spLocks noChangeArrowheads="1"/>
          </p:cNvSpPr>
          <p:nvPr/>
        </p:nvSpPr>
        <p:spPr bwMode="auto">
          <a:xfrm>
            <a:off x="5435401" y="4954935"/>
            <a:ext cx="227330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50000"/>
              </a:spcBef>
              <a:buClrTx/>
              <a:buFont typeface="Symbol" panose="05050102010706020507" pitchFamily="18" charset="2"/>
              <a:buChar char="¨"/>
            </a:pPr>
            <a:r>
              <a:rPr lang="zh-CN" altLang="en-US" sz="1000">
                <a:solidFill>
                  <a:schemeClr val="accent2"/>
                </a:solidFill>
                <a:latin typeface="Times New Roman" panose="02020603050405020304" pitchFamily="18" charset="0"/>
              </a:rPr>
              <a:t>成本中心会计</a:t>
            </a:r>
            <a:endParaRPr lang="en-GB" altLang="zh-CN" sz="1000">
              <a:solidFill>
                <a:schemeClr val="accent2"/>
              </a:solidFill>
              <a:latin typeface="Times New Roman" panose="02020603050405020304" pitchFamily="18" charset="0"/>
            </a:endParaRPr>
          </a:p>
          <a:p>
            <a:pPr>
              <a:spcBef>
                <a:spcPct val="0"/>
              </a:spcBef>
              <a:buClrTx/>
              <a:buFont typeface="Symbol" panose="05050102010706020507" pitchFamily="18" charset="2"/>
              <a:buChar char="¨"/>
            </a:pPr>
            <a:r>
              <a:rPr lang="zh-CN" altLang="en-US" sz="1000">
                <a:solidFill>
                  <a:schemeClr val="accent2"/>
                </a:solidFill>
                <a:latin typeface="Times New Roman" panose="02020603050405020304" pitchFamily="18" charset="0"/>
              </a:rPr>
              <a:t>内部订单会计</a:t>
            </a:r>
            <a:endParaRPr lang="en-GB" altLang="zh-CN" sz="1000">
              <a:solidFill>
                <a:schemeClr val="accent2"/>
              </a:solidFill>
              <a:latin typeface="Times New Roman" panose="02020603050405020304" pitchFamily="18" charset="0"/>
            </a:endParaRPr>
          </a:p>
          <a:p>
            <a:pPr>
              <a:spcBef>
                <a:spcPct val="0"/>
              </a:spcBef>
              <a:buClrTx/>
              <a:buFont typeface="Symbol" panose="05050102010706020507" pitchFamily="18" charset="2"/>
              <a:buChar char="¨"/>
            </a:pPr>
            <a:r>
              <a:rPr lang="zh-CN" altLang="en-US" sz="1000">
                <a:solidFill>
                  <a:schemeClr val="accent2"/>
                </a:solidFill>
                <a:latin typeface="Times New Roman" panose="02020603050405020304" pitchFamily="18" charset="0"/>
              </a:rPr>
              <a:t>基于作业的成本核算</a:t>
            </a:r>
            <a:endParaRPr lang="en-GB" altLang="zh-CN" sz="1000">
              <a:solidFill>
                <a:schemeClr val="accent2"/>
              </a:solidFill>
              <a:latin typeface="Times New Roman" panose="02020603050405020304" pitchFamily="18" charset="0"/>
            </a:endParaRPr>
          </a:p>
        </p:txBody>
      </p:sp>
      <p:sp>
        <p:nvSpPr>
          <p:cNvPr id="458" name="Rectangle 461">
            <a:extLst>
              <a:ext uri="{FF2B5EF4-FFF2-40B4-BE49-F238E27FC236}">
                <a16:creationId xmlns:a16="http://schemas.microsoft.com/office/drawing/2014/main" id="{4BC5B750-7A5E-44F0-AA79-7CCE7B6E82C1}"/>
              </a:ext>
            </a:extLst>
          </p:cNvPr>
          <p:cNvSpPr>
            <a:spLocks noChangeArrowheads="1"/>
          </p:cNvSpPr>
          <p:nvPr/>
        </p:nvSpPr>
        <p:spPr bwMode="auto">
          <a:xfrm>
            <a:off x="6632376" y="2181572"/>
            <a:ext cx="254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C0C0C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US" altLang="zh-CN" sz="1500">
                <a:latin typeface="Arial" panose="020B0604020202020204" pitchFamily="34" charset="0"/>
              </a:rPr>
              <a:t>PP</a:t>
            </a:r>
            <a:endParaRPr lang="en-US" altLang="zh-CN" sz="2400">
              <a:latin typeface="Times New Roman" panose="02020603050405020304" pitchFamily="18" charset="0"/>
            </a:endParaRPr>
          </a:p>
        </p:txBody>
      </p:sp>
      <p:grpSp>
        <p:nvGrpSpPr>
          <p:cNvPr id="459" name="Group 462">
            <a:extLst>
              <a:ext uri="{FF2B5EF4-FFF2-40B4-BE49-F238E27FC236}">
                <a16:creationId xmlns:a16="http://schemas.microsoft.com/office/drawing/2014/main" id="{141847FE-347E-4A5C-8EB5-521D3505B978}"/>
              </a:ext>
            </a:extLst>
          </p:cNvPr>
          <p:cNvGrpSpPr>
            <a:grpSpLocks/>
          </p:cNvGrpSpPr>
          <p:nvPr/>
        </p:nvGrpSpPr>
        <p:grpSpPr bwMode="auto">
          <a:xfrm>
            <a:off x="5373489" y="1956147"/>
            <a:ext cx="1746250" cy="998538"/>
            <a:chOff x="1561" y="1471"/>
            <a:chExt cx="1100" cy="629"/>
          </a:xfrm>
        </p:grpSpPr>
        <p:sp>
          <p:nvSpPr>
            <p:cNvPr id="460" name="Rectangle 463">
              <a:extLst>
                <a:ext uri="{FF2B5EF4-FFF2-40B4-BE49-F238E27FC236}">
                  <a16:creationId xmlns:a16="http://schemas.microsoft.com/office/drawing/2014/main" id="{873CD308-EE22-434A-8236-39D2BB6D3E41}"/>
                </a:ext>
              </a:extLst>
            </p:cNvPr>
            <p:cNvSpPr>
              <a:spLocks noChangeArrowheads="1"/>
            </p:cNvSpPr>
            <p:nvPr/>
          </p:nvSpPr>
          <p:spPr bwMode="auto">
            <a:xfrm>
              <a:off x="1561" y="1471"/>
              <a:ext cx="1100" cy="629"/>
            </a:xfrm>
            <a:prstGeom prst="rect">
              <a:avLst/>
            </a:prstGeom>
            <a:solidFill>
              <a:srgbClr val="A2FFA3"/>
            </a:solidFill>
            <a:ln w="9525">
              <a:solidFill>
                <a:srgbClr val="C0C0C0"/>
              </a:solidFill>
              <a:miter lim="800000"/>
              <a:headEnd/>
              <a:tailEnd/>
            </a:ln>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461" name="Freeform 464">
              <a:extLst>
                <a:ext uri="{FF2B5EF4-FFF2-40B4-BE49-F238E27FC236}">
                  <a16:creationId xmlns:a16="http://schemas.microsoft.com/office/drawing/2014/main" id="{128EAD7D-DCF9-410E-94EB-55A0FA2CA7A2}"/>
                </a:ext>
              </a:extLst>
            </p:cNvPr>
            <p:cNvSpPr>
              <a:spLocks/>
            </p:cNvSpPr>
            <p:nvPr/>
          </p:nvSpPr>
          <p:spPr bwMode="auto">
            <a:xfrm>
              <a:off x="2227" y="1499"/>
              <a:ext cx="406" cy="368"/>
            </a:xfrm>
            <a:custGeom>
              <a:avLst/>
              <a:gdLst>
                <a:gd name="T0" fmla="*/ 664 w 356"/>
                <a:gd name="T1" fmla="*/ 0 h 322"/>
                <a:gd name="T2" fmla="*/ 0 w 356"/>
                <a:gd name="T3" fmla="*/ 609 h 322"/>
                <a:gd name="T4" fmla="*/ 664 w 356"/>
                <a:gd name="T5" fmla="*/ 1226 h 322"/>
                <a:gd name="T6" fmla="*/ 1324 w 356"/>
                <a:gd name="T7" fmla="*/ 609 h 322"/>
                <a:gd name="T8" fmla="*/ 664 w 356"/>
                <a:gd name="T9" fmla="*/ 0 h 3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22">
                  <a:moveTo>
                    <a:pt x="178" y="0"/>
                  </a:moveTo>
                  <a:lnTo>
                    <a:pt x="0" y="160"/>
                  </a:lnTo>
                  <a:lnTo>
                    <a:pt x="178" y="322"/>
                  </a:lnTo>
                  <a:lnTo>
                    <a:pt x="356" y="160"/>
                  </a:lnTo>
                  <a:lnTo>
                    <a:pt x="178" y="0"/>
                  </a:lnTo>
                  <a:close/>
                </a:path>
              </a:pathLst>
            </a:custGeom>
            <a:solidFill>
              <a:srgbClr val="60C900"/>
            </a:solidFill>
            <a:ln w="9525">
              <a:solidFill>
                <a:srgbClr val="C0C0C0"/>
              </a:solidFill>
              <a:round/>
              <a:headEnd/>
              <a:tailEnd/>
            </a:ln>
          </p:spPr>
          <p:txBody>
            <a:bodyPr/>
            <a:lstStyle/>
            <a:p>
              <a:endParaRPr lang="zh-CN" altLang="en-US"/>
            </a:p>
          </p:txBody>
        </p:sp>
        <p:sp>
          <p:nvSpPr>
            <p:cNvPr id="462" name="Rectangle 465">
              <a:extLst>
                <a:ext uri="{FF2B5EF4-FFF2-40B4-BE49-F238E27FC236}">
                  <a16:creationId xmlns:a16="http://schemas.microsoft.com/office/drawing/2014/main" id="{7267A842-63CE-4A6C-A9A0-0B08329B8046}"/>
                </a:ext>
              </a:extLst>
            </p:cNvPr>
            <p:cNvSpPr>
              <a:spLocks noChangeArrowheads="1"/>
            </p:cNvSpPr>
            <p:nvPr/>
          </p:nvSpPr>
          <p:spPr bwMode="auto">
            <a:xfrm>
              <a:off x="1632" y="1555"/>
              <a:ext cx="19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C0C0C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200">
                  <a:solidFill>
                    <a:srgbClr val="000000"/>
                  </a:solidFill>
                  <a:latin typeface="Arial" panose="020B0604020202020204" pitchFamily="34" charset="0"/>
                </a:rPr>
                <a:t>生产</a:t>
              </a:r>
              <a:endParaRPr lang="en-US" altLang="zh-CN" sz="2400">
                <a:solidFill>
                  <a:schemeClr val="accent2"/>
                </a:solidFill>
                <a:latin typeface="Times New Roman" panose="02020603050405020304" pitchFamily="18" charset="0"/>
              </a:endParaRPr>
            </a:p>
          </p:txBody>
        </p:sp>
        <p:sp>
          <p:nvSpPr>
            <p:cNvPr id="463" name="Rectangle 466">
              <a:extLst>
                <a:ext uri="{FF2B5EF4-FFF2-40B4-BE49-F238E27FC236}">
                  <a16:creationId xmlns:a16="http://schemas.microsoft.com/office/drawing/2014/main" id="{B91EC150-C23B-4494-BBE1-DAE5AF9EB9DA}"/>
                </a:ext>
              </a:extLst>
            </p:cNvPr>
            <p:cNvSpPr>
              <a:spLocks noChangeArrowheads="1"/>
            </p:cNvSpPr>
            <p:nvPr/>
          </p:nvSpPr>
          <p:spPr bwMode="auto">
            <a:xfrm>
              <a:off x="2354" y="1597"/>
              <a:ext cx="16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C0C0C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US" altLang="zh-CN" sz="1500">
                  <a:solidFill>
                    <a:srgbClr val="FFFFFF"/>
                  </a:solidFill>
                  <a:latin typeface="Arial" panose="020B0604020202020204" pitchFamily="34" charset="0"/>
                </a:rPr>
                <a:t>PP</a:t>
              </a:r>
              <a:endParaRPr lang="en-US" altLang="zh-CN" sz="2400">
                <a:solidFill>
                  <a:schemeClr val="accent2"/>
                </a:solidFill>
                <a:latin typeface="Times New Roman" panose="02020603050405020304" pitchFamily="18" charset="0"/>
              </a:endParaRPr>
            </a:p>
          </p:txBody>
        </p:sp>
      </p:grpSp>
      <p:grpSp>
        <p:nvGrpSpPr>
          <p:cNvPr id="464" name="Group 467">
            <a:extLst>
              <a:ext uri="{FF2B5EF4-FFF2-40B4-BE49-F238E27FC236}">
                <a16:creationId xmlns:a16="http://schemas.microsoft.com/office/drawing/2014/main" id="{10E79E89-111A-4691-9F26-211CF3CD9893}"/>
              </a:ext>
            </a:extLst>
          </p:cNvPr>
          <p:cNvGrpSpPr>
            <a:grpSpLocks/>
          </p:cNvGrpSpPr>
          <p:nvPr/>
        </p:nvGrpSpPr>
        <p:grpSpPr bwMode="auto">
          <a:xfrm>
            <a:off x="5371901" y="2638772"/>
            <a:ext cx="1244600" cy="1709738"/>
            <a:chOff x="1576" y="1909"/>
            <a:chExt cx="784" cy="1077"/>
          </a:xfrm>
        </p:grpSpPr>
        <p:grpSp>
          <p:nvGrpSpPr>
            <p:cNvPr id="465" name="Group 468">
              <a:extLst>
                <a:ext uri="{FF2B5EF4-FFF2-40B4-BE49-F238E27FC236}">
                  <a16:creationId xmlns:a16="http://schemas.microsoft.com/office/drawing/2014/main" id="{36B47851-6ED0-468A-B248-55DDB7821BBA}"/>
                </a:ext>
              </a:extLst>
            </p:cNvPr>
            <p:cNvGrpSpPr>
              <a:grpSpLocks/>
            </p:cNvGrpSpPr>
            <p:nvPr/>
          </p:nvGrpSpPr>
          <p:grpSpPr bwMode="auto">
            <a:xfrm>
              <a:off x="1584" y="1909"/>
              <a:ext cx="776" cy="1077"/>
              <a:chOff x="1584" y="1909"/>
              <a:chExt cx="776" cy="1077"/>
            </a:xfrm>
          </p:grpSpPr>
          <p:sp>
            <p:nvSpPr>
              <p:cNvPr id="467" name="Rectangle 469">
                <a:extLst>
                  <a:ext uri="{FF2B5EF4-FFF2-40B4-BE49-F238E27FC236}">
                    <a16:creationId xmlns:a16="http://schemas.microsoft.com/office/drawing/2014/main" id="{DD7467C2-536F-4DAA-A15D-B8483759D9D2}"/>
                  </a:ext>
                </a:extLst>
              </p:cNvPr>
              <p:cNvSpPr>
                <a:spLocks noChangeArrowheads="1"/>
              </p:cNvSpPr>
              <p:nvPr/>
            </p:nvSpPr>
            <p:spPr bwMode="auto">
              <a:xfrm>
                <a:off x="1594" y="1909"/>
                <a:ext cx="766" cy="1077"/>
              </a:xfrm>
              <a:prstGeom prst="rect">
                <a:avLst/>
              </a:prstGeom>
              <a:solidFill>
                <a:srgbClr val="87E2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grpSp>
            <p:nvGrpSpPr>
              <p:cNvPr id="468" name="Group 470">
                <a:extLst>
                  <a:ext uri="{FF2B5EF4-FFF2-40B4-BE49-F238E27FC236}">
                    <a16:creationId xmlns:a16="http://schemas.microsoft.com/office/drawing/2014/main" id="{09B7099D-4507-4806-8CBD-8CC2A1269E72}"/>
                  </a:ext>
                </a:extLst>
              </p:cNvPr>
              <p:cNvGrpSpPr>
                <a:grpSpLocks/>
              </p:cNvGrpSpPr>
              <p:nvPr/>
            </p:nvGrpSpPr>
            <p:grpSpPr bwMode="auto">
              <a:xfrm>
                <a:off x="1960" y="2091"/>
                <a:ext cx="356" cy="381"/>
                <a:chOff x="2093" y="2498"/>
                <a:chExt cx="357" cy="400"/>
              </a:xfrm>
            </p:grpSpPr>
            <p:sp>
              <p:nvSpPr>
                <p:cNvPr id="470" name="Freeform 471">
                  <a:extLst>
                    <a:ext uri="{FF2B5EF4-FFF2-40B4-BE49-F238E27FC236}">
                      <a16:creationId xmlns:a16="http://schemas.microsoft.com/office/drawing/2014/main" id="{53628017-7609-4F71-AB0B-83645F2D3B23}"/>
                    </a:ext>
                  </a:extLst>
                </p:cNvPr>
                <p:cNvSpPr>
                  <a:spLocks/>
                </p:cNvSpPr>
                <p:nvPr/>
              </p:nvSpPr>
              <p:spPr bwMode="auto">
                <a:xfrm>
                  <a:off x="2093" y="2498"/>
                  <a:ext cx="357" cy="322"/>
                </a:xfrm>
                <a:custGeom>
                  <a:avLst/>
                  <a:gdLst>
                    <a:gd name="T0" fmla="*/ 179 w 357"/>
                    <a:gd name="T1" fmla="*/ 0 h 322"/>
                    <a:gd name="T2" fmla="*/ 357 w 357"/>
                    <a:gd name="T3" fmla="*/ 160 h 322"/>
                    <a:gd name="T4" fmla="*/ 179 w 357"/>
                    <a:gd name="T5" fmla="*/ 322 h 322"/>
                    <a:gd name="T6" fmla="*/ 0 w 357"/>
                    <a:gd name="T7" fmla="*/ 160 h 322"/>
                    <a:gd name="T8" fmla="*/ 179 w 357"/>
                    <a:gd name="T9" fmla="*/ 0 h 3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7" h="322">
                      <a:moveTo>
                        <a:pt x="179" y="0"/>
                      </a:moveTo>
                      <a:lnTo>
                        <a:pt x="357" y="160"/>
                      </a:lnTo>
                      <a:lnTo>
                        <a:pt x="179" y="322"/>
                      </a:lnTo>
                      <a:lnTo>
                        <a:pt x="0" y="160"/>
                      </a:lnTo>
                      <a:lnTo>
                        <a:pt x="179" y="0"/>
                      </a:lnTo>
                      <a:close/>
                    </a:path>
                  </a:pathLst>
                </a:custGeom>
                <a:solidFill>
                  <a:srgbClr val="EE0D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 name="Rectangle 472">
                  <a:extLst>
                    <a:ext uri="{FF2B5EF4-FFF2-40B4-BE49-F238E27FC236}">
                      <a16:creationId xmlns:a16="http://schemas.microsoft.com/office/drawing/2014/main" id="{A3DB1A7D-7917-4372-B738-D35CE256AA04}"/>
                    </a:ext>
                  </a:extLst>
                </p:cNvPr>
                <p:cNvSpPr>
                  <a:spLocks noChangeArrowheads="1"/>
                </p:cNvSpPr>
                <p:nvPr/>
              </p:nvSpPr>
              <p:spPr bwMode="auto">
                <a:xfrm>
                  <a:off x="2186" y="2560"/>
                  <a:ext cx="162"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US" altLang="zh-CN" sz="1100">
                      <a:solidFill>
                        <a:srgbClr val="000000"/>
                      </a:solidFill>
                      <a:latin typeface="Arial" panose="020B0604020202020204" pitchFamily="34" charset="0"/>
                    </a:rPr>
                    <a:t>CO-</a:t>
                  </a:r>
                  <a:endParaRPr lang="en-US" altLang="zh-CN" sz="2400">
                    <a:solidFill>
                      <a:schemeClr val="accent2"/>
                    </a:solidFill>
                    <a:latin typeface="Times New Roman" panose="02020603050405020304" pitchFamily="18" charset="0"/>
                  </a:endParaRPr>
                </a:p>
              </p:txBody>
            </p:sp>
            <p:sp>
              <p:nvSpPr>
                <p:cNvPr id="472" name="Rectangle 473">
                  <a:extLst>
                    <a:ext uri="{FF2B5EF4-FFF2-40B4-BE49-F238E27FC236}">
                      <a16:creationId xmlns:a16="http://schemas.microsoft.com/office/drawing/2014/main" id="{D0043FA9-583C-4E77-BAE4-A55C0F955448}"/>
                    </a:ext>
                  </a:extLst>
                </p:cNvPr>
                <p:cNvSpPr>
                  <a:spLocks noChangeArrowheads="1"/>
                </p:cNvSpPr>
                <p:nvPr/>
              </p:nvSpPr>
              <p:spPr bwMode="auto">
                <a:xfrm>
                  <a:off x="2183" y="2555"/>
                  <a:ext cx="162"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US" altLang="zh-CN" sz="1100">
                      <a:solidFill>
                        <a:srgbClr val="FFFFFF"/>
                      </a:solidFill>
                      <a:latin typeface="Arial" panose="020B0604020202020204" pitchFamily="34" charset="0"/>
                    </a:rPr>
                    <a:t>CO-</a:t>
                  </a:r>
                  <a:endParaRPr lang="en-US" altLang="zh-CN" sz="2400">
                    <a:solidFill>
                      <a:schemeClr val="accent2"/>
                    </a:solidFill>
                    <a:latin typeface="Times New Roman" panose="02020603050405020304" pitchFamily="18" charset="0"/>
                  </a:endParaRPr>
                </a:p>
              </p:txBody>
            </p:sp>
            <p:sp>
              <p:nvSpPr>
                <p:cNvPr id="473" name="Rectangle 474">
                  <a:extLst>
                    <a:ext uri="{FF2B5EF4-FFF2-40B4-BE49-F238E27FC236}">
                      <a16:creationId xmlns:a16="http://schemas.microsoft.com/office/drawing/2014/main" id="{DF89DA39-7198-4795-83C4-3A12FA43C935}"/>
                    </a:ext>
                  </a:extLst>
                </p:cNvPr>
                <p:cNvSpPr>
                  <a:spLocks noChangeArrowheads="1"/>
                </p:cNvSpPr>
                <p:nvPr/>
              </p:nvSpPr>
              <p:spPr bwMode="auto">
                <a:xfrm>
                  <a:off x="2210" y="2665"/>
                  <a:ext cx="124"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US" altLang="zh-CN" sz="1100">
                      <a:solidFill>
                        <a:srgbClr val="000000"/>
                      </a:solidFill>
                      <a:latin typeface="Arial" panose="020B0604020202020204" pitchFamily="34" charset="0"/>
                    </a:rPr>
                    <a:t>PC</a:t>
                  </a:r>
                  <a:endParaRPr lang="en-US" altLang="zh-CN" sz="2400">
                    <a:solidFill>
                      <a:schemeClr val="accent2"/>
                    </a:solidFill>
                    <a:latin typeface="Times New Roman" panose="02020603050405020304" pitchFamily="18" charset="0"/>
                  </a:endParaRPr>
                </a:p>
              </p:txBody>
            </p:sp>
            <p:sp>
              <p:nvSpPr>
                <p:cNvPr id="474" name="Rectangle 475">
                  <a:extLst>
                    <a:ext uri="{FF2B5EF4-FFF2-40B4-BE49-F238E27FC236}">
                      <a16:creationId xmlns:a16="http://schemas.microsoft.com/office/drawing/2014/main" id="{78562C7D-52E7-4ED9-8927-884F99504D73}"/>
                    </a:ext>
                  </a:extLst>
                </p:cNvPr>
                <p:cNvSpPr>
                  <a:spLocks noChangeArrowheads="1"/>
                </p:cNvSpPr>
                <p:nvPr/>
              </p:nvSpPr>
              <p:spPr bwMode="auto">
                <a:xfrm>
                  <a:off x="2206" y="2661"/>
                  <a:ext cx="124"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en-US" altLang="zh-CN" sz="1100">
                      <a:solidFill>
                        <a:srgbClr val="FFFFFF"/>
                      </a:solidFill>
                      <a:latin typeface="Arial" panose="020B0604020202020204" pitchFamily="34" charset="0"/>
                    </a:rPr>
                    <a:t>PC</a:t>
                  </a:r>
                  <a:endParaRPr lang="en-US" altLang="zh-CN" sz="2400">
                    <a:solidFill>
                      <a:schemeClr val="accent2"/>
                    </a:solidFill>
                    <a:latin typeface="Times New Roman" panose="02020603050405020304" pitchFamily="18" charset="0"/>
                  </a:endParaRPr>
                </a:p>
              </p:txBody>
            </p:sp>
            <p:sp>
              <p:nvSpPr>
                <p:cNvPr id="475" name="Freeform 476">
                  <a:extLst>
                    <a:ext uri="{FF2B5EF4-FFF2-40B4-BE49-F238E27FC236}">
                      <a16:creationId xmlns:a16="http://schemas.microsoft.com/office/drawing/2014/main" id="{48A85D87-73E3-4E59-8433-23C978991529}"/>
                    </a:ext>
                  </a:extLst>
                </p:cNvPr>
                <p:cNvSpPr>
                  <a:spLocks/>
                </p:cNvSpPr>
                <p:nvPr/>
              </p:nvSpPr>
              <p:spPr bwMode="auto">
                <a:xfrm>
                  <a:off x="2272" y="2660"/>
                  <a:ext cx="178" cy="238"/>
                </a:xfrm>
                <a:custGeom>
                  <a:avLst/>
                  <a:gdLst>
                    <a:gd name="T0" fmla="*/ 178 w 178"/>
                    <a:gd name="T1" fmla="*/ 0 h 238"/>
                    <a:gd name="T2" fmla="*/ 0 w 178"/>
                    <a:gd name="T3" fmla="*/ 159 h 238"/>
                    <a:gd name="T4" fmla="*/ 0 w 178"/>
                    <a:gd name="T5" fmla="*/ 238 h 238"/>
                    <a:gd name="T6" fmla="*/ 178 w 178"/>
                    <a:gd name="T7" fmla="*/ 77 h 238"/>
                    <a:gd name="T8" fmla="*/ 178 w 178"/>
                    <a:gd name="T9" fmla="*/ 0 h 2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8" h="238">
                      <a:moveTo>
                        <a:pt x="178" y="0"/>
                      </a:moveTo>
                      <a:lnTo>
                        <a:pt x="0" y="159"/>
                      </a:lnTo>
                      <a:lnTo>
                        <a:pt x="0" y="238"/>
                      </a:lnTo>
                      <a:lnTo>
                        <a:pt x="178" y="77"/>
                      </a:lnTo>
                      <a:lnTo>
                        <a:pt x="178" y="0"/>
                      </a:lnTo>
                      <a:close/>
                    </a:path>
                  </a:pathLst>
                </a:custGeom>
                <a:solidFill>
                  <a:srgbClr val="CF0E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6" name="Freeform 477">
                  <a:extLst>
                    <a:ext uri="{FF2B5EF4-FFF2-40B4-BE49-F238E27FC236}">
                      <a16:creationId xmlns:a16="http://schemas.microsoft.com/office/drawing/2014/main" id="{C00FFE16-4387-454B-9C02-C8772D429C60}"/>
                    </a:ext>
                  </a:extLst>
                </p:cNvPr>
                <p:cNvSpPr>
                  <a:spLocks/>
                </p:cNvSpPr>
                <p:nvPr/>
              </p:nvSpPr>
              <p:spPr bwMode="auto">
                <a:xfrm>
                  <a:off x="2094" y="2660"/>
                  <a:ext cx="178" cy="238"/>
                </a:xfrm>
                <a:custGeom>
                  <a:avLst/>
                  <a:gdLst>
                    <a:gd name="T0" fmla="*/ 0 w 178"/>
                    <a:gd name="T1" fmla="*/ 0 h 238"/>
                    <a:gd name="T2" fmla="*/ 178 w 178"/>
                    <a:gd name="T3" fmla="*/ 159 h 238"/>
                    <a:gd name="T4" fmla="*/ 178 w 178"/>
                    <a:gd name="T5" fmla="*/ 238 h 238"/>
                    <a:gd name="T6" fmla="*/ 0 w 178"/>
                    <a:gd name="T7" fmla="*/ 77 h 238"/>
                    <a:gd name="T8" fmla="*/ 0 w 178"/>
                    <a:gd name="T9" fmla="*/ 0 h 2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8" h="238">
                      <a:moveTo>
                        <a:pt x="0" y="0"/>
                      </a:moveTo>
                      <a:lnTo>
                        <a:pt x="178" y="159"/>
                      </a:lnTo>
                      <a:lnTo>
                        <a:pt x="178" y="238"/>
                      </a:lnTo>
                      <a:lnTo>
                        <a:pt x="0" y="77"/>
                      </a:lnTo>
                      <a:lnTo>
                        <a:pt x="0" y="0"/>
                      </a:lnTo>
                      <a:close/>
                    </a:path>
                  </a:pathLst>
                </a:custGeom>
                <a:solidFill>
                  <a:srgbClr val="7900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69" name="Rectangle 478">
                <a:extLst>
                  <a:ext uri="{FF2B5EF4-FFF2-40B4-BE49-F238E27FC236}">
                    <a16:creationId xmlns:a16="http://schemas.microsoft.com/office/drawing/2014/main" id="{52DDC0F5-029A-4AC7-8090-72AE0C4D2D39}"/>
                  </a:ext>
                </a:extLst>
              </p:cNvPr>
              <p:cNvSpPr>
                <a:spLocks noChangeArrowheads="1"/>
              </p:cNvSpPr>
              <p:nvPr/>
            </p:nvSpPr>
            <p:spPr bwMode="auto">
              <a:xfrm>
                <a:off x="1584" y="1927"/>
                <a:ext cx="310" cy="1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200">
                    <a:solidFill>
                      <a:srgbClr val="000000"/>
                    </a:solidFill>
                    <a:latin typeface="Arial" panose="020B0604020202020204" pitchFamily="34" charset="0"/>
                  </a:rPr>
                  <a:t>生产</a:t>
                </a:r>
                <a:endParaRPr lang="en-US" altLang="zh-CN" sz="1200">
                  <a:solidFill>
                    <a:srgbClr val="000000"/>
                  </a:solidFill>
                  <a:latin typeface="Arial" panose="020B0604020202020204" pitchFamily="34" charset="0"/>
                </a:endParaRPr>
              </a:p>
            </p:txBody>
          </p:sp>
        </p:grpSp>
        <p:sp>
          <p:nvSpPr>
            <p:cNvPr id="466" name="Rectangle 479">
              <a:extLst>
                <a:ext uri="{FF2B5EF4-FFF2-40B4-BE49-F238E27FC236}">
                  <a16:creationId xmlns:a16="http://schemas.microsoft.com/office/drawing/2014/main" id="{02F37BDF-2BC3-481F-8AC2-C779F586897F}"/>
                </a:ext>
              </a:extLst>
            </p:cNvPr>
            <p:cNvSpPr>
              <a:spLocks noChangeArrowheads="1"/>
            </p:cNvSpPr>
            <p:nvPr/>
          </p:nvSpPr>
          <p:spPr bwMode="auto">
            <a:xfrm>
              <a:off x="1576" y="2023"/>
              <a:ext cx="310" cy="1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200">
                  <a:solidFill>
                    <a:srgbClr val="000000"/>
                  </a:solidFill>
                  <a:latin typeface="Arial" panose="020B0604020202020204" pitchFamily="34" charset="0"/>
                </a:rPr>
                <a:t>成本</a:t>
              </a:r>
              <a:endParaRPr lang="en-GB" altLang="zh-CN" sz="1200">
                <a:solidFill>
                  <a:srgbClr val="000000"/>
                </a:solidFill>
                <a:latin typeface="Arial" panose="020B0604020202020204" pitchFamily="34" charset="0"/>
              </a:endParaRPr>
            </a:p>
          </p:txBody>
        </p:sp>
      </p:grpSp>
    </p:spTree>
    <p:extLst>
      <p:ext uri="{BB962C8B-B14F-4D97-AF65-F5344CB8AC3E}">
        <p14:creationId xmlns:p14="http://schemas.microsoft.com/office/powerpoint/2010/main" val="31041372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获利能力分析 </a:t>
            </a:r>
            <a:r>
              <a:rPr lang="en-US" altLang="zh-CN" dirty="0"/>
              <a:t>– </a:t>
            </a:r>
            <a:r>
              <a:rPr lang="zh-CN" altLang="en-US" dirty="0"/>
              <a:t>实例</a:t>
            </a:r>
            <a:endParaRPr lang="en-US" b="0" dirty="0"/>
          </a:p>
        </p:txBody>
      </p:sp>
      <p:graphicFrame>
        <p:nvGraphicFramePr>
          <p:cNvPr id="4" name="Object 3">
            <a:extLst>
              <a:ext uri="{FF2B5EF4-FFF2-40B4-BE49-F238E27FC236}">
                <a16:creationId xmlns:a16="http://schemas.microsoft.com/office/drawing/2014/main" id="{2470E3EC-6EEC-4AF5-83D0-CD03CCD08F7F}"/>
              </a:ext>
            </a:extLst>
          </p:cNvPr>
          <p:cNvGraphicFramePr>
            <a:graphicFrameLocks noChangeAspect="1"/>
          </p:cNvGraphicFramePr>
          <p:nvPr>
            <p:extLst>
              <p:ext uri="{D42A27DB-BD31-4B8C-83A1-F6EECF244321}">
                <p14:modId xmlns:p14="http://schemas.microsoft.com/office/powerpoint/2010/main" val="2934084654"/>
              </p:ext>
            </p:extLst>
          </p:nvPr>
        </p:nvGraphicFramePr>
        <p:xfrm>
          <a:off x="3351584" y="1514128"/>
          <a:ext cx="3048000" cy="1447800"/>
        </p:xfrm>
        <a:graphic>
          <a:graphicData uri="http://schemas.openxmlformats.org/presentationml/2006/ole">
            <mc:AlternateContent xmlns:mc="http://schemas.openxmlformats.org/markup-compatibility/2006">
              <mc:Choice xmlns:v="urn:schemas-microsoft-com:vml" Requires="v">
                <p:oleObj spid="_x0000_s16404" name="工作表" r:id="rId4" imgW="2905104" imgH="1152616" progId="Excel.Sheet.8">
                  <p:embed/>
                </p:oleObj>
              </mc:Choice>
              <mc:Fallback>
                <p:oleObj name="工作表" r:id="rId4" imgW="2905104" imgH="1152616" progId="Excel.Sheet.8">
                  <p:embed/>
                  <p:pic>
                    <p:nvPicPr>
                      <p:cNvPr id="119810" name="Object 3">
                        <a:extLst>
                          <a:ext uri="{FF2B5EF4-FFF2-40B4-BE49-F238E27FC236}">
                            <a16:creationId xmlns:a16="http://schemas.microsoft.com/office/drawing/2014/main" id="{71A32FE3-205C-42A7-9641-FC06557D7E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1584" y="1514128"/>
                        <a:ext cx="3048000"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5" name="Object 4">
            <a:extLst>
              <a:ext uri="{FF2B5EF4-FFF2-40B4-BE49-F238E27FC236}">
                <a16:creationId xmlns:a16="http://schemas.microsoft.com/office/drawing/2014/main" id="{3957EFA1-8671-4CB3-8477-E7EC27EAB49C}"/>
              </a:ext>
            </a:extLst>
          </p:cNvPr>
          <p:cNvGraphicFramePr>
            <a:graphicFrameLocks noChangeAspect="1"/>
          </p:cNvGraphicFramePr>
          <p:nvPr>
            <p:extLst>
              <p:ext uri="{D42A27DB-BD31-4B8C-83A1-F6EECF244321}">
                <p14:modId xmlns:p14="http://schemas.microsoft.com/office/powerpoint/2010/main" val="1059243788"/>
              </p:ext>
            </p:extLst>
          </p:nvPr>
        </p:nvGraphicFramePr>
        <p:xfrm>
          <a:off x="7542584" y="980728"/>
          <a:ext cx="3810000" cy="4876800"/>
        </p:xfrm>
        <a:graphic>
          <a:graphicData uri="http://schemas.openxmlformats.org/presentationml/2006/ole">
            <mc:AlternateContent xmlns:mc="http://schemas.openxmlformats.org/markup-compatibility/2006">
              <mc:Choice xmlns:v="urn:schemas-microsoft-com:vml" Requires="v">
                <p:oleObj spid="_x0000_s16405" name="Worksheet" r:id="rId6" imgW="3746160" imgH="5208840" progId="Excel.Sheet.8">
                  <p:embed/>
                </p:oleObj>
              </mc:Choice>
              <mc:Fallback>
                <p:oleObj name="Worksheet" r:id="rId6" imgW="3746160" imgH="5208840" progId="Excel.Sheet.8">
                  <p:embed/>
                  <p:pic>
                    <p:nvPicPr>
                      <p:cNvPr id="119811" name="Object 4">
                        <a:extLst>
                          <a:ext uri="{FF2B5EF4-FFF2-40B4-BE49-F238E27FC236}">
                            <a16:creationId xmlns:a16="http://schemas.microsoft.com/office/drawing/2014/main" id="{64DD7DF1-0CA3-4E27-BFEA-6A9515A2C0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42584" y="980728"/>
                        <a:ext cx="3810000"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6" name="Rectangle 5">
            <a:extLst>
              <a:ext uri="{FF2B5EF4-FFF2-40B4-BE49-F238E27FC236}">
                <a16:creationId xmlns:a16="http://schemas.microsoft.com/office/drawing/2014/main" id="{58A875ED-7C85-400A-B997-AF9D1A39BAC4}"/>
              </a:ext>
            </a:extLst>
          </p:cNvPr>
          <p:cNvSpPr>
            <a:spLocks noChangeArrowheads="1"/>
          </p:cNvSpPr>
          <p:nvPr/>
        </p:nvSpPr>
        <p:spPr bwMode="auto">
          <a:xfrm>
            <a:off x="3732584" y="3876328"/>
            <a:ext cx="1143000" cy="304800"/>
          </a:xfrm>
          <a:prstGeom prst="rect">
            <a:avLst/>
          </a:prstGeom>
          <a:solidFill>
            <a:srgbClr val="0000FF"/>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0000FF"/>
            </a:extrusionClr>
            <a:contourClr>
              <a:srgbClr val="0000FF"/>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flatTx/>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en-US" sz="2000" dirty="0">
                <a:solidFill>
                  <a:srgbClr val="FFFF99"/>
                </a:solidFill>
                <a:latin typeface="Arial" panose="020B0604020202020204" pitchFamily="34" charset="0"/>
              </a:rPr>
              <a:t>市场段</a:t>
            </a:r>
          </a:p>
        </p:txBody>
      </p:sp>
      <p:sp>
        <p:nvSpPr>
          <p:cNvPr id="7" name="AutoShape 6">
            <a:extLst>
              <a:ext uri="{FF2B5EF4-FFF2-40B4-BE49-F238E27FC236}">
                <a16:creationId xmlns:a16="http://schemas.microsoft.com/office/drawing/2014/main" id="{C2CF680D-E686-4A9D-8624-6F9208997D86}"/>
              </a:ext>
            </a:extLst>
          </p:cNvPr>
          <p:cNvSpPr>
            <a:spLocks noChangeArrowheads="1"/>
          </p:cNvSpPr>
          <p:nvPr/>
        </p:nvSpPr>
        <p:spPr bwMode="auto">
          <a:xfrm>
            <a:off x="4342184" y="3038128"/>
            <a:ext cx="228600" cy="609600"/>
          </a:xfrm>
          <a:prstGeom prst="upArrow">
            <a:avLst>
              <a:gd name="adj1" fmla="val 50000"/>
              <a:gd name="adj2" fmla="val 66667"/>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8" name="Rectangle 7">
            <a:extLst>
              <a:ext uri="{FF2B5EF4-FFF2-40B4-BE49-F238E27FC236}">
                <a16:creationId xmlns:a16="http://schemas.microsoft.com/office/drawing/2014/main" id="{E507D9EF-81BC-4CF6-AA39-D86086D50509}"/>
              </a:ext>
            </a:extLst>
          </p:cNvPr>
          <p:cNvSpPr>
            <a:spLocks noChangeArrowheads="1"/>
          </p:cNvSpPr>
          <p:nvPr/>
        </p:nvSpPr>
        <p:spPr bwMode="auto">
          <a:xfrm>
            <a:off x="5561384" y="4409728"/>
            <a:ext cx="685800" cy="609600"/>
          </a:xfrm>
          <a:prstGeom prst="rect">
            <a:avLst/>
          </a:prstGeom>
          <a:solidFill>
            <a:schemeClr val="bg2"/>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bg2"/>
            </a:extrusionClr>
            <a:contourClr>
              <a:schemeClr val="bg2"/>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flatTx/>
          </a:bodyP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0"/>
              </a:spcBef>
              <a:buClrTx/>
              <a:buFontTx/>
              <a:buNone/>
            </a:pPr>
            <a:r>
              <a:rPr lang="zh-CN" altLang="en-US" sz="2000" dirty="0">
                <a:latin typeface="Arial" panose="020B0604020202020204" pitchFamily="34" charset="0"/>
              </a:rPr>
              <a:t>收益</a:t>
            </a:r>
          </a:p>
          <a:p>
            <a:pPr algn="ctr">
              <a:spcBef>
                <a:spcPct val="0"/>
              </a:spcBef>
              <a:buClrTx/>
              <a:buFontTx/>
              <a:buNone/>
            </a:pPr>
            <a:r>
              <a:rPr lang="zh-CN" altLang="en-US" sz="2000" dirty="0">
                <a:latin typeface="Arial" panose="020B0604020202020204" pitchFamily="34" charset="0"/>
              </a:rPr>
              <a:t>情况</a:t>
            </a:r>
          </a:p>
        </p:txBody>
      </p:sp>
      <p:sp>
        <p:nvSpPr>
          <p:cNvPr id="9" name="AutoShape 8">
            <a:extLst>
              <a:ext uri="{FF2B5EF4-FFF2-40B4-BE49-F238E27FC236}">
                <a16:creationId xmlns:a16="http://schemas.microsoft.com/office/drawing/2014/main" id="{67C6FA30-CBA7-45B9-A6C0-33E72446DED8}"/>
              </a:ext>
            </a:extLst>
          </p:cNvPr>
          <p:cNvSpPr>
            <a:spLocks noChangeArrowheads="1"/>
          </p:cNvSpPr>
          <p:nvPr/>
        </p:nvSpPr>
        <p:spPr bwMode="auto">
          <a:xfrm>
            <a:off x="6628184" y="4562128"/>
            <a:ext cx="838200" cy="304800"/>
          </a:xfrm>
          <a:prstGeom prst="rightArrow">
            <a:avLst>
              <a:gd name="adj1" fmla="val 50000"/>
              <a:gd name="adj2" fmla="val 6875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endParaRPr lang="zh-CN" altLang="en-US" sz="1800">
              <a:latin typeface="Arial" panose="020B0604020202020204" pitchFamily="34" charset="0"/>
            </a:endParaRPr>
          </a:p>
        </p:txBody>
      </p:sp>
    </p:spTree>
    <p:extLst>
      <p:ext uri="{BB962C8B-B14F-4D97-AF65-F5344CB8AC3E}">
        <p14:creationId xmlns:p14="http://schemas.microsoft.com/office/powerpoint/2010/main" val="40293663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316"/>
            <a:ext cx="12192000" cy="4262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矩形 20"/>
          <p:cNvSpPr/>
          <p:nvPr/>
        </p:nvSpPr>
        <p:spPr>
          <a:xfrm>
            <a:off x="0" y="0"/>
            <a:ext cx="12192000" cy="4343400"/>
          </a:xfrm>
          <a:prstGeom prst="rect">
            <a:avLst/>
          </a:prstGeom>
          <a:gradFill>
            <a:gsLst>
              <a:gs pos="24000">
                <a:schemeClr val="bg1">
                  <a:lumMod val="95000"/>
                  <a:alpha val="95000"/>
                </a:schemeClr>
              </a:gs>
              <a:gs pos="9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5360" y="2852936"/>
            <a:ext cx="6912768" cy="3456385"/>
          </a:xfrm>
          <a:prstGeom prst="rect">
            <a:avLst/>
          </a:prstGeom>
          <a:noFill/>
          <a:ln w="12700">
            <a:solidFill>
              <a:schemeClr val="accent1">
                <a:shade val="50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Thank you"/>
          <p:cNvSpPr txBox="1">
            <a:spLocks/>
          </p:cNvSpPr>
          <p:nvPr/>
        </p:nvSpPr>
        <p:spPr bwMode="gray">
          <a:xfrm>
            <a:off x="504000" y="1467009"/>
            <a:ext cx="5593588" cy="923116"/>
          </a:xfrm>
          <a:prstGeom prst="rect">
            <a:avLst/>
          </a:prstGeom>
        </p:spPr>
        <p:txBody>
          <a:bodyPr/>
          <a:lstStyle>
            <a:lvl1pPr algn="l" defTabSz="914400" rtl="0" eaLnBrk="1" latinLnBrk="0" hangingPunct="1">
              <a:spcBef>
                <a:spcPct val="0"/>
              </a:spcBef>
              <a:buNone/>
              <a:defRPr sz="4400" kern="1200">
                <a:solidFill>
                  <a:schemeClr val="tx1"/>
                </a:solidFill>
                <a:latin typeface="Microsoft YaHei" panose="020B0503020204020204" pitchFamily="34" charset="-122"/>
                <a:ea typeface="Microsoft YaHei" panose="020B0503020204020204" pitchFamily="34" charset="-122"/>
                <a:cs typeface="+mj-cs"/>
              </a:defRPr>
            </a:lvl1pPr>
          </a:lstStyle>
          <a:p>
            <a:r>
              <a:rPr lang="en-US" dirty="0"/>
              <a:t>Thank you.</a:t>
            </a:r>
          </a:p>
        </p:txBody>
      </p:sp>
      <p:pic>
        <p:nvPicPr>
          <p:cNvPr id="40" name="Picture 2"/>
          <p:cNvPicPr>
            <a:picLocks noChangeAspect="1"/>
          </p:cNvPicPr>
          <p:nvPr/>
        </p:nvPicPr>
        <p:blipFill>
          <a:blip r:embed="rId3">
            <a:clrChange>
              <a:clrFrom>
                <a:srgbClr val="FFFFFF"/>
              </a:clrFrom>
              <a:clrTo>
                <a:srgbClr val="FFFFFF">
                  <a:alpha val="0"/>
                </a:srgbClr>
              </a:clrTo>
            </a:clrChange>
          </a:blip>
          <a:stretch>
            <a:fillRect/>
          </a:stretch>
        </p:blipFill>
        <p:spPr>
          <a:xfrm>
            <a:off x="689510" y="3168721"/>
            <a:ext cx="1596489" cy="759472"/>
          </a:xfrm>
          <a:prstGeom prst="rect">
            <a:avLst/>
          </a:prstGeom>
        </p:spPr>
      </p:pic>
      <p:pic>
        <p:nvPicPr>
          <p:cNvPr id="41" name="图片 40" descr="说明: 说明: SAP_GoldPartner_Small"/>
          <p:cNvPicPr/>
          <p:nvPr/>
        </p:nvPicPr>
        <p:blipFill>
          <a:blip r:embed="rId4">
            <a:extLst>
              <a:ext uri="{28A0092B-C50C-407E-A947-70E740481C1C}">
                <a14:useLocalDpi xmlns:a14="http://schemas.microsoft.com/office/drawing/2010/main" val="0"/>
              </a:ext>
            </a:extLst>
          </a:blip>
          <a:srcRect/>
          <a:stretch>
            <a:fillRect/>
          </a:stretch>
        </p:blipFill>
        <p:spPr bwMode="auto">
          <a:xfrm>
            <a:off x="2383681" y="3221083"/>
            <a:ext cx="1093992" cy="656394"/>
          </a:xfrm>
          <a:prstGeom prst="rect">
            <a:avLst/>
          </a:prstGeom>
          <a:noFill/>
          <a:ln>
            <a:noFill/>
          </a:ln>
        </p:spPr>
      </p:pic>
      <p:grpSp>
        <p:nvGrpSpPr>
          <p:cNvPr id="42" name="Group 10">
            <a:extLst>
              <a:ext uri="{FF2B5EF4-FFF2-40B4-BE49-F238E27FC236}">
                <a16:creationId xmlns:a16="http://schemas.microsoft.com/office/drawing/2014/main" id="{44F534FB-2134-4380-9DA1-F08FC3B85D4E}"/>
              </a:ext>
            </a:extLst>
          </p:cNvPr>
          <p:cNvGrpSpPr/>
          <p:nvPr/>
        </p:nvGrpSpPr>
        <p:grpSpPr>
          <a:xfrm>
            <a:off x="8352151" y="3506096"/>
            <a:ext cx="3521703" cy="566973"/>
            <a:chOff x="4595607" y="3529781"/>
            <a:chExt cx="3800296" cy="629970"/>
          </a:xfrm>
        </p:grpSpPr>
        <p:sp>
          <p:nvSpPr>
            <p:cNvPr id="43" name="Rounded Rectangle 37">
              <a:extLst>
                <a:ext uri="{FF2B5EF4-FFF2-40B4-BE49-F238E27FC236}">
                  <a16:creationId xmlns:a16="http://schemas.microsoft.com/office/drawing/2014/main" id="{DE5967D6-53C7-46B9-A39B-A6588CD72BD8}"/>
                </a:ext>
              </a:extLst>
            </p:cNvPr>
            <p:cNvSpPr/>
            <p:nvPr/>
          </p:nvSpPr>
          <p:spPr>
            <a:xfrm>
              <a:off x="5016136" y="3648479"/>
              <a:ext cx="3379767" cy="424806"/>
            </a:xfrm>
            <a:prstGeom prst="roundRect">
              <a:avLst/>
            </a:prstGeom>
            <a:solidFill>
              <a:schemeClr val="bg1">
                <a:alpha val="80000"/>
              </a:schemeClr>
            </a:solidFill>
            <a:ln w="63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0" tIns="72000" rIns="360000" bIns="72000" numCol="1" rtlCol="0" anchor="ctr" anchorCtr="0"/>
            <a:lstStyle/>
            <a:p>
              <a:pPr marL="285750" indent="-285750" algn="ctr">
                <a:lnSpc>
                  <a:spcPct val="120000"/>
                </a:lnSpc>
                <a:spcAft>
                  <a:spcPts val="1000"/>
                </a:spcAft>
                <a:buFont typeface="Arial"/>
                <a:buChar char="•"/>
              </a:pPr>
              <a:endParaRPr lang="en-US" sz="1600" dirty="0">
                <a:solidFill>
                  <a:schemeClr val="bg1"/>
                </a:solidFill>
                <a:latin typeface="Arial" pitchFamily="34" charset="0"/>
                <a:ea typeface="微软雅黑" pitchFamily="34" charset="-122"/>
                <a:cs typeface="Arial" pitchFamily="34" charset="0"/>
              </a:endParaRPr>
            </a:p>
          </p:txBody>
        </p:sp>
        <p:sp>
          <p:nvSpPr>
            <p:cNvPr id="44" name="Content Placeholder 2">
              <a:extLst>
                <a:ext uri="{FF2B5EF4-FFF2-40B4-BE49-F238E27FC236}">
                  <a16:creationId xmlns:a16="http://schemas.microsoft.com/office/drawing/2014/main" id="{19C7898C-90E7-4CB1-81A4-E442E8FCE900}"/>
                </a:ext>
              </a:extLst>
            </p:cNvPr>
            <p:cNvSpPr txBox="1">
              <a:spLocks/>
            </p:cNvSpPr>
            <p:nvPr/>
          </p:nvSpPr>
          <p:spPr bwMode="auto">
            <a:xfrm>
              <a:off x="5269820" y="3645202"/>
              <a:ext cx="2708675" cy="41829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1062" tIns="40531" rIns="81062" bIns="40531" numCol="1" anchor="ctr" anchorCtr="0" compatLnSpc="1">
              <a:prstTxWarp prst="textNoShape">
                <a:avLst/>
              </a:prstTxWarp>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72000" indent="0">
                <a:lnSpc>
                  <a:spcPts val="2380"/>
                </a:lnSpc>
                <a:spcBef>
                  <a:spcPts val="0"/>
                </a:spcBef>
                <a:buFont typeface="Arial" charset="0"/>
                <a:buNone/>
              </a:pPr>
              <a:r>
                <a:rPr lang="zh-CN" altLang="en-US" sz="1600" b="1" dirty="0">
                  <a:solidFill>
                    <a:schemeClr val="tx1">
                      <a:lumMod val="65000"/>
                      <a:lumOff val="35000"/>
                    </a:schemeClr>
                  </a:solidFill>
                  <a:latin typeface="Arial" pitchFamily="34" charset="0"/>
                  <a:ea typeface="微软雅黑" pitchFamily="34" charset="-122"/>
                  <a:cs typeface="Arial" pitchFamily="34" charset="0"/>
                </a:rPr>
                <a:t>顾云咨询服务</a:t>
              </a:r>
              <a:endParaRPr lang="en-US" altLang="zh-TW" sz="1600" b="1" dirty="0">
                <a:solidFill>
                  <a:schemeClr val="tx1">
                    <a:lumMod val="65000"/>
                    <a:lumOff val="35000"/>
                  </a:schemeClr>
                </a:solidFill>
                <a:latin typeface="Arial" pitchFamily="34" charset="0"/>
                <a:ea typeface="微软雅黑" pitchFamily="34" charset="-122"/>
                <a:cs typeface="Arial" pitchFamily="34" charset="0"/>
              </a:endParaRPr>
            </a:p>
          </p:txBody>
        </p:sp>
        <p:pic>
          <p:nvPicPr>
            <p:cNvPr id="45" name="Picture 36" descr="wechat-image-logo-free-data-plans.png">
              <a:extLst>
                <a:ext uri="{FF2B5EF4-FFF2-40B4-BE49-F238E27FC236}">
                  <a16:creationId xmlns:a16="http://schemas.microsoft.com/office/drawing/2014/main" id="{A60CD265-9B09-4960-A02D-E62D22DB4FF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95607" y="3529781"/>
              <a:ext cx="631533" cy="629970"/>
            </a:xfrm>
            <a:prstGeom prst="rect">
              <a:avLst/>
            </a:prstGeom>
          </p:spPr>
        </p:pic>
      </p:grpSp>
      <p:sp>
        <p:nvSpPr>
          <p:cNvPr id="46" name="Rounded Rectangle 27">
            <a:extLst>
              <a:ext uri="{FF2B5EF4-FFF2-40B4-BE49-F238E27FC236}">
                <a16:creationId xmlns:a16="http://schemas.microsoft.com/office/drawing/2014/main" id="{141BD0B0-1BC1-452D-8F06-CD4D753F8AC3}"/>
              </a:ext>
            </a:extLst>
          </p:cNvPr>
          <p:cNvSpPr/>
          <p:nvPr/>
        </p:nvSpPr>
        <p:spPr>
          <a:xfrm>
            <a:off x="8670365" y="2909506"/>
            <a:ext cx="3203489" cy="382325"/>
          </a:xfrm>
          <a:prstGeom prst="roundRect">
            <a:avLst/>
          </a:prstGeom>
          <a:solidFill>
            <a:sysClr val="window" lastClr="FFFFFF">
              <a:alpha val="80000"/>
            </a:sysClr>
          </a:solidFill>
          <a:ln w="6350" cap="flat" cmpd="sng" algn="ctr">
            <a:solidFill>
              <a:sysClr val="window" lastClr="FFFFFF">
                <a:lumMod val="50000"/>
              </a:sysClr>
            </a:solidFill>
            <a:prstDash val="solid"/>
          </a:ln>
          <a:effectLst/>
        </p:spPr>
        <p:txBody>
          <a:bodyPr lIns="360000" tIns="72000" rIns="360000" bIns="72000" numCol="1" rtlCol="0" anchor="t" anchorCtr="0"/>
          <a:lstStyle/>
          <a:p>
            <a:pPr marL="285750" marR="0" lvl="0" indent="-285750" algn="ctr" defTabSz="457200" eaLnBrk="1" fontAlgn="auto" latinLnBrk="0" hangingPunct="1">
              <a:lnSpc>
                <a:spcPct val="120000"/>
              </a:lnSpc>
              <a:spcBef>
                <a:spcPts val="0"/>
              </a:spcBef>
              <a:spcAft>
                <a:spcPts val="1000"/>
              </a:spcAft>
              <a:buClrTx/>
              <a:buSzTx/>
              <a:buFont typeface="Arial"/>
              <a:buChar char="•"/>
              <a:tabLst/>
              <a:defRPr/>
            </a:pPr>
            <a:endParaRPr kumimoji="0" lang="en-US" sz="1400" b="0" i="0" u="none" strike="noStrike" kern="0" cap="none" spc="0" normalizeH="0" baseline="0" noProof="0" dirty="0">
              <a:ln>
                <a:noFill/>
              </a:ln>
              <a:solidFill>
                <a:prstClr val="white"/>
              </a:solidFill>
              <a:effectLst/>
              <a:uLnTx/>
              <a:uFillTx/>
              <a:latin typeface="Calibri"/>
              <a:ea typeface="新細明體" pitchFamily="18" charset="-120"/>
              <a:cs typeface="+mn-cs"/>
            </a:endParaRPr>
          </a:p>
        </p:txBody>
      </p:sp>
      <p:sp>
        <p:nvSpPr>
          <p:cNvPr id="47" name="Content Placeholder 2">
            <a:extLst>
              <a:ext uri="{FF2B5EF4-FFF2-40B4-BE49-F238E27FC236}">
                <a16:creationId xmlns:a16="http://schemas.microsoft.com/office/drawing/2014/main" id="{C9F68A71-DA17-4F31-A4C6-3671B68D3F48}"/>
              </a:ext>
            </a:extLst>
          </p:cNvPr>
          <p:cNvSpPr txBox="1">
            <a:spLocks/>
          </p:cNvSpPr>
          <p:nvPr/>
        </p:nvSpPr>
        <p:spPr bwMode="auto">
          <a:xfrm>
            <a:off x="8941811" y="2877534"/>
            <a:ext cx="2833008" cy="46066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1062" tIns="40531" rIns="81062" bIns="40531" numCol="1" rtlCol="0" anchor="ctr" anchorCtr="0" compatLnSpc="1">
            <a:prstTxWarp prst="textNoShape">
              <a:avLst/>
            </a:prstTxWarp>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72000" marR="0" lvl="0" indent="0" algn="l" defTabSz="914400" rtl="0" eaLnBrk="1" fontAlgn="auto" latinLnBrk="0" hangingPunct="1">
              <a:lnSpc>
                <a:spcPts val="2380"/>
              </a:lnSpc>
              <a:spcBef>
                <a:spcPts val="0"/>
              </a:spcBef>
              <a:spcAft>
                <a:spcPts val="0"/>
              </a:spcAft>
              <a:buClrTx/>
              <a:buSzTx/>
              <a:buFont typeface="Arial" panose="020B0604020202020204" pitchFamily="34" charset="0"/>
              <a:buNone/>
              <a:tabLst/>
              <a:defRPr/>
            </a:pPr>
            <a:r>
              <a:rPr kumimoji="0" lang="en-US" altLang="zh-TW" sz="1600" b="1" i="0" u="none" strike="noStrike" kern="1200" cap="none" spc="0" normalizeH="0" baseline="0" noProof="0" dirty="0">
                <a:ln>
                  <a:noFill/>
                </a:ln>
                <a:solidFill>
                  <a:prstClr val="black">
                    <a:lumMod val="65000"/>
                    <a:lumOff val="35000"/>
                  </a:prstClr>
                </a:solidFill>
                <a:effectLst/>
                <a:uLnTx/>
                <a:uFillTx/>
                <a:latin typeface="Arial" pitchFamily="34" charset="0"/>
                <a:ea typeface="微软雅黑" pitchFamily="34" charset="-122"/>
                <a:cs typeface="Arial" pitchFamily="34" charset="0"/>
              </a:rPr>
              <a:t>http://www.ivcsol.com/</a:t>
            </a:r>
          </a:p>
        </p:txBody>
      </p:sp>
      <p:pic>
        <p:nvPicPr>
          <p:cNvPr id="48" name="Picture 22" descr="buddycons-02.png">
            <a:extLst>
              <a:ext uri="{FF2B5EF4-FFF2-40B4-BE49-F238E27FC236}">
                <a16:creationId xmlns:a16="http://schemas.microsoft.com/office/drawing/2014/main" id="{429E4370-CD23-4E9C-BC5A-D569C89FC7A9}"/>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328248" y="2840236"/>
            <a:ext cx="579137" cy="521224"/>
          </a:xfrm>
          <a:prstGeom prst="rect">
            <a:avLst/>
          </a:prstGeom>
        </p:spPr>
      </p:pic>
      <p:sp>
        <p:nvSpPr>
          <p:cNvPr id="49" name="内容占位符 20">
            <a:extLst>
              <a:ext uri="{FF2B5EF4-FFF2-40B4-BE49-F238E27FC236}">
                <a16:creationId xmlns:a16="http://schemas.microsoft.com/office/drawing/2014/main" id="{E566FA51-C108-4F78-916B-21FFB7A92685}"/>
              </a:ext>
            </a:extLst>
          </p:cNvPr>
          <p:cNvSpPr txBox="1">
            <a:spLocks/>
          </p:cNvSpPr>
          <p:nvPr/>
        </p:nvSpPr>
        <p:spPr>
          <a:xfrm>
            <a:off x="656255" y="3992365"/>
            <a:ext cx="6591873" cy="217299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icrosoft YaHei Light" panose="020B0502040204020203" pitchFamily="34" charset="-122"/>
                <a:ea typeface="Microsoft YaHei Light" panose="020B0502040204020203"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icrosoft YaHei Light" panose="020B0502040204020203" pitchFamily="34" charset="-122"/>
                <a:ea typeface="Microsoft YaHei Light" panose="020B0502040204020203"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icrosoft YaHei Light" panose="020B0502040204020203" pitchFamily="34" charset="-122"/>
                <a:ea typeface="Microsoft YaHei Light" panose="020B0502040204020203"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icrosoft YaHei Light" panose="020B0502040204020203" pitchFamily="34" charset="-122"/>
                <a:ea typeface="Microsoft YaHei Light" panose="020B0502040204020203"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icrosoft YaHei Light" panose="020B0502040204020203" pitchFamily="34" charset="-122"/>
                <a:ea typeface="Microsoft YaHei Light" panose="020B0502040204020203"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tabLst>
                <a:tab pos="720725" algn="l"/>
              </a:tabLst>
            </a:pPr>
            <a:r>
              <a:rPr lang="zh-CN" altLang="en-US" sz="1400" b="1" dirty="0">
                <a:latin typeface="Arial" pitchFamily="34" charset="0"/>
                <a:ea typeface="微软雅黑" pitchFamily="34" charset="-122"/>
                <a:cs typeface="Arial" pitchFamily="34" charset="0"/>
              </a:rPr>
              <a:t>香港：</a:t>
            </a:r>
            <a:r>
              <a:rPr lang="en-US" altLang="zh-CN" sz="1400" dirty="0">
                <a:latin typeface="Arial" pitchFamily="34" charset="0"/>
                <a:ea typeface="微软雅黑" pitchFamily="34" charset="-122"/>
                <a:cs typeface="Arial" pitchFamily="34" charset="0"/>
              </a:rPr>
              <a:t>	</a:t>
            </a:r>
            <a:r>
              <a:rPr lang="zh-CN" altLang="en-US" sz="1400" dirty="0">
                <a:latin typeface="Arial" pitchFamily="34" charset="0"/>
                <a:ea typeface="微软雅黑" pitchFamily="34" charset="-122"/>
                <a:cs typeface="Arial" pitchFamily="34" charset="0"/>
              </a:rPr>
              <a:t>九龙长沙湾青山道</a:t>
            </a:r>
            <a:r>
              <a:rPr lang="en-US" altLang="zh-CN" sz="1400" dirty="0">
                <a:latin typeface="Arial" pitchFamily="34" charset="0"/>
                <a:ea typeface="微软雅黑" pitchFamily="34" charset="-122"/>
                <a:cs typeface="Arial" pitchFamily="34" charset="0"/>
              </a:rPr>
              <a:t>538</a:t>
            </a:r>
            <a:r>
              <a:rPr lang="zh-CN" altLang="en-US" sz="1400" dirty="0">
                <a:latin typeface="Arial" pitchFamily="34" charset="0"/>
                <a:ea typeface="微软雅黑" pitchFamily="34" charset="-122"/>
                <a:cs typeface="Arial" pitchFamily="34" charset="0"/>
              </a:rPr>
              <a:t>号半岛大厦</a:t>
            </a:r>
            <a:r>
              <a:rPr lang="en-US" altLang="zh-CN" sz="1400" dirty="0">
                <a:latin typeface="Arial" pitchFamily="34" charset="0"/>
                <a:ea typeface="微软雅黑" pitchFamily="34" charset="-122"/>
                <a:cs typeface="Arial" pitchFamily="34" charset="0"/>
              </a:rPr>
              <a:t>711-712</a:t>
            </a:r>
            <a:r>
              <a:rPr lang="zh-CN" altLang="en-US" sz="1400" dirty="0">
                <a:latin typeface="Arial" pitchFamily="34" charset="0"/>
                <a:ea typeface="微软雅黑" pitchFamily="34" charset="-122"/>
                <a:cs typeface="Arial" pitchFamily="34" charset="0"/>
              </a:rPr>
              <a:t>室</a:t>
            </a:r>
          </a:p>
          <a:p>
            <a:pPr marL="0" indent="0">
              <a:buFont typeface="Arial" pitchFamily="34" charset="0"/>
              <a:buNone/>
              <a:tabLst>
                <a:tab pos="720725" algn="l"/>
              </a:tabLst>
            </a:pPr>
            <a:r>
              <a:rPr lang="en-US" altLang="zh-CN" sz="1400" dirty="0">
                <a:latin typeface="Arial" pitchFamily="34" charset="0"/>
                <a:ea typeface="微软雅黑" pitchFamily="34" charset="-122"/>
                <a:cs typeface="Arial" pitchFamily="34" charset="0"/>
              </a:rPr>
              <a:t>            	</a:t>
            </a:r>
            <a:r>
              <a:rPr lang="zh-CN" altLang="en-US" sz="1400" dirty="0">
                <a:latin typeface="Arial" pitchFamily="34" charset="0"/>
                <a:ea typeface="微软雅黑" pitchFamily="34" charset="-122"/>
                <a:cs typeface="Arial" pitchFamily="34" charset="0"/>
              </a:rPr>
              <a:t>电话：</a:t>
            </a:r>
            <a:r>
              <a:rPr lang="en-US" altLang="zh-CN" sz="1400" dirty="0">
                <a:latin typeface="Arial" pitchFamily="34" charset="0"/>
                <a:ea typeface="微软雅黑" pitchFamily="34" charset="-122"/>
                <a:cs typeface="Arial" pitchFamily="34" charset="0"/>
              </a:rPr>
              <a:t>(852) 3728-6333 </a:t>
            </a:r>
          </a:p>
          <a:p>
            <a:pPr marL="0" indent="0">
              <a:spcAft>
                <a:spcPts val="600"/>
              </a:spcAft>
              <a:buFont typeface="Arial" pitchFamily="34" charset="0"/>
              <a:buNone/>
              <a:tabLst>
                <a:tab pos="720725" algn="l"/>
              </a:tabLst>
            </a:pPr>
            <a:r>
              <a:rPr lang="zh-CN" altLang="en-US" sz="1400" b="1" dirty="0">
                <a:latin typeface="Arial" pitchFamily="34" charset="0"/>
                <a:ea typeface="微软雅黑" pitchFamily="34" charset="-122"/>
                <a:cs typeface="Arial" pitchFamily="34" charset="0"/>
              </a:rPr>
              <a:t>深圳：</a:t>
            </a:r>
            <a:r>
              <a:rPr lang="en-US" altLang="zh-CN" sz="1400" dirty="0">
                <a:latin typeface="Arial" pitchFamily="34" charset="0"/>
                <a:ea typeface="微软雅黑" pitchFamily="34" charset="-122"/>
                <a:cs typeface="Arial" pitchFamily="34" charset="0"/>
              </a:rPr>
              <a:t>	</a:t>
            </a:r>
            <a:r>
              <a:rPr lang="zh-CN" altLang="en-US" sz="1400" dirty="0">
                <a:latin typeface="Arial" pitchFamily="34" charset="0"/>
                <a:ea typeface="微软雅黑" pitchFamily="34" charset="-122"/>
                <a:cs typeface="Arial" pitchFamily="34" charset="0"/>
              </a:rPr>
              <a:t>深圳市福田区车公庙泰然四路</a:t>
            </a:r>
            <a:r>
              <a:rPr lang="en-US" altLang="zh-CN" sz="1400" dirty="0">
                <a:latin typeface="Arial" pitchFamily="34" charset="0"/>
                <a:ea typeface="微软雅黑" pitchFamily="34" charset="-122"/>
                <a:cs typeface="Arial" pitchFamily="34" charset="0"/>
              </a:rPr>
              <a:t>25</a:t>
            </a:r>
            <a:r>
              <a:rPr lang="zh-CN" altLang="en-US" sz="1400" dirty="0">
                <a:latin typeface="Arial" pitchFamily="34" charset="0"/>
                <a:ea typeface="微软雅黑" pitchFamily="34" charset="-122"/>
                <a:cs typeface="Arial" pitchFamily="34" charset="0"/>
              </a:rPr>
              <a:t>号创新科技广场</a:t>
            </a:r>
            <a:r>
              <a:rPr lang="en-US" altLang="zh-CN" sz="1400" dirty="0">
                <a:latin typeface="Arial" pitchFamily="34" charset="0"/>
                <a:ea typeface="微软雅黑" pitchFamily="34" charset="-122"/>
                <a:cs typeface="Arial" pitchFamily="34" charset="0"/>
              </a:rPr>
              <a:t>1</a:t>
            </a:r>
            <a:r>
              <a:rPr lang="zh-CN" altLang="en-US" sz="1400" dirty="0">
                <a:latin typeface="Arial" pitchFamily="34" charset="0"/>
                <a:ea typeface="微软雅黑" pitchFamily="34" charset="-122"/>
                <a:cs typeface="Arial" pitchFamily="34" charset="0"/>
              </a:rPr>
              <a:t>期</a:t>
            </a:r>
            <a:r>
              <a:rPr lang="en-US" altLang="zh-CN" sz="1400" dirty="0">
                <a:latin typeface="Arial" pitchFamily="34" charset="0"/>
                <a:ea typeface="微软雅黑" pitchFamily="34" charset="-122"/>
                <a:cs typeface="Arial" pitchFamily="34" charset="0"/>
              </a:rPr>
              <a:t>B</a:t>
            </a:r>
            <a:r>
              <a:rPr lang="zh-CN" altLang="en-US" sz="1400" dirty="0">
                <a:latin typeface="Arial" pitchFamily="34" charset="0"/>
                <a:ea typeface="微软雅黑" pitchFamily="34" charset="-122"/>
                <a:cs typeface="Arial" pitchFamily="34" charset="0"/>
              </a:rPr>
              <a:t>座</a:t>
            </a:r>
            <a:r>
              <a:rPr lang="en-US" altLang="zh-CN" sz="1400" dirty="0">
                <a:latin typeface="Arial" pitchFamily="34" charset="0"/>
                <a:ea typeface="微软雅黑" pitchFamily="34" charset="-122"/>
                <a:cs typeface="Arial" pitchFamily="34" charset="0"/>
              </a:rPr>
              <a:t>812</a:t>
            </a:r>
            <a:br>
              <a:rPr lang="en-US" altLang="zh-CN" sz="1400" dirty="0">
                <a:latin typeface="Arial" pitchFamily="34" charset="0"/>
                <a:ea typeface="微软雅黑" pitchFamily="34" charset="-122"/>
                <a:cs typeface="Arial" pitchFamily="34" charset="0"/>
              </a:rPr>
            </a:br>
            <a:r>
              <a:rPr lang="en-US" altLang="zh-CN" sz="1400" dirty="0">
                <a:latin typeface="Arial" pitchFamily="34" charset="0"/>
                <a:ea typeface="微软雅黑" pitchFamily="34" charset="-122"/>
                <a:cs typeface="Arial" pitchFamily="34" charset="0"/>
              </a:rPr>
              <a:t>  	</a:t>
            </a:r>
            <a:r>
              <a:rPr lang="zh-CN" altLang="en-US" sz="1400" dirty="0">
                <a:latin typeface="Arial" pitchFamily="34" charset="0"/>
                <a:ea typeface="微软雅黑" pitchFamily="34" charset="-122"/>
                <a:cs typeface="Arial" pitchFamily="34" charset="0"/>
              </a:rPr>
              <a:t>电话：</a:t>
            </a:r>
            <a:r>
              <a:rPr lang="en-US" altLang="zh-CN" sz="1400" dirty="0">
                <a:latin typeface="Arial" pitchFamily="34" charset="0"/>
                <a:ea typeface="微软雅黑" pitchFamily="34" charset="-122"/>
                <a:cs typeface="Arial" pitchFamily="34" charset="0"/>
              </a:rPr>
              <a:t>(86) 0755-82564832 </a:t>
            </a:r>
          </a:p>
          <a:p>
            <a:pPr marL="0" indent="0">
              <a:buFont typeface="Arial" pitchFamily="34" charset="0"/>
              <a:buNone/>
              <a:tabLst>
                <a:tab pos="720725" algn="l"/>
              </a:tabLst>
            </a:pPr>
            <a:r>
              <a:rPr lang="zh-CN" altLang="en-US" sz="1400" b="1" dirty="0">
                <a:latin typeface="Arial" pitchFamily="34" charset="0"/>
                <a:ea typeface="微软雅黑" pitchFamily="34" charset="-122"/>
                <a:cs typeface="Arial" pitchFamily="34" charset="0"/>
              </a:rPr>
              <a:t>台北：</a:t>
            </a:r>
            <a:r>
              <a:rPr lang="en-US" altLang="zh-CN" sz="1400" dirty="0">
                <a:latin typeface="Arial" pitchFamily="34" charset="0"/>
                <a:ea typeface="微软雅黑" pitchFamily="34" charset="-122"/>
                <a:cs typeface="Arial" pitchFamily="34" charset="0"/>
              </a:rPr>
              <a:t>	</a:t>
            </a:r>
            <a:r>
              <a:rPr lang="zh-CN" altLang="zh-CN" sz="1400" dirty="0">
                <a:latin typeface="Arial" pitchFamily="34" charset="0"/>
                <a:ea typeface="微软雅黑" pitchFamily="34" charset="-122"/>
                <a:cs typeface="Arial" pitchFamily="34" charset="0"/>
              </a:rPr>
              <a:t>台北市中正区衡阳路</a:t>
            </a:r>
            <a:r>
              <a:rPr lang="en-US" altLang="zh-CN" sz="1400" dirty="0">
                <a:latin typeface="Arial" pitchFamily="34" charset="0"/>
                <a:ea typeface="微软雅黑" pitchFamily="34" charset="-122"/>
                <a:cs typeface="Arial" pitchFamily="34" charset="0"/>
              </a:rPr>
              <a:t>51</a:t>
            </a:r>
            <a:r>
              <a:rPr lang="zh-CN" altLang="zh-CN" sz="1400" dirty="0">
                <a:latin typeface="Arial" pitchFamily="34" charset="0"/>
                <a:ea typeface="微软雅黑" pitchFamily="34" charset="-122"/>
                <a:cs typeface="Arial" pitchFamily="34" charset="0"/>
              </a:rPr>
              <a:t>号</a:t>
            </a:r>
            <a:r>
              <a:rPr lang="en-US" altLang="zh-CN" sz="1400" dirty="0">
                <a:latin typeface="Arial" pitchFamily="34" charset="0"/>
                <a:ea typeface="微软雅黑" pitchFamily="34" charset="-122"/>
                <a:cs typeface="Arial" pitchFamily="34" charset="0"/>
              </a:rPr>
              <a:t>5</a:t>
            </a:r>
            <a:r>
              <a:rPr lang="zh-CN" altLang="zh-CN" sz="1400" dirty="0">
                <a:latin typeface="Arial" pitchFamily="34" charset="0"/>
                <a:ea typeface="微软雅黑" pitchFamily="34" charset="-122"/>
                <a:cs typeface="Arial" pitchFamily="34" charset="0"/>
              </a:rPr>
              <a:t>楼之</a:t>
            </a:r>
            <a:r>
              <a:rPr lang="en-US" altLang="zh-CN" sz="1400" dirty="0">
                <a:latin typeface="Arial" pitchFamily="34" charset="0"/>
                <a:ea typeface="微软雅黑" pitchFamily="34" charset="-122"/>
                <a:cs typeface="Arial" pitchFamily="34" charset="0"/>
              </a:rPr>
              <a:t>10 (</a:t>
            </a:r>
            <a:r>
              <a:rPr lang="zh-CN" altLang="zh-CN" sz="1400" dirty="0">
                <a:latin typeface="Arial" pitchFamily="34" charset="0"/>
                <a:ea typeface="微软雅黑" pitchFamily="34" charset="-122"/>
                <a:cs typeface="Arial" pitchFamily="34" charset="0"/>
              </a:rPr>
              <a:t>西侧</a:t>
            </a:r>
            <a:r>
              <a:rPr lang="en-US" altLang="zh-CN" sz="1400" dirty="0">
                <a:latin typeface="Arial" pitchFamily="34" charset="0"/>
                <a:ea typeface="微软雅黑" pitchFamily="34" charset="-122"/>
                <a:cs typeface="Arial" pitchFamily="34" charset="0"/>
              </a:rPr>
              <a:t>)</a:t>
            </a:r>
            <a:br>
              <a:rPr lang="en-US" altLang="zh-CN" sz="1400" dirty="0">
                <a:latin typeface="Arial" pitchFamily="34" charset="0"/>
                <a:ea typeface="微软雅黑" pitchFamily="34" charset="-122"/>
                <a:cs typeface="Arial" pitchFamily="34" charset="0"/>
              </a:rPr>
            </a:br>
            <a:r>
              <a:rPr lang="en-US" altLang="zh-CN" sz="1400" dirty="0">
                <a:latin typeface="Arial" pitchFamily="34" charset="0"/>
                <a:ea typeface="微软雅黑" pitchFamily="34" charset="-122"/>
                <a:cs typeface="Arial" pitchFamily="34" charset="0"/>
              </a:rPr>
              <a:t>            	</a:t>
            </a:r>
            <a:r>
              <a:rPr lang="zh-CN" altLang="en-US" sz="1400" dirty="0">
                <a:latin typeface="Arial" pitchFamily="34" charset="0"/>
                <a:ea typeface="微软雅黑" pitchFamily="34" charset="-122"/>
                <a:cs typeface="Arial" pitchFamily="34" charset="0"/>
              </a:rPr>
              <a:t>电话</a:t>
            </a:r>
            <a:r>
              <a:rPr lang="zh-CN" altLang="zh-CN" sz="1400" dirty="0">
                <a:latin typeface="Arial" pitchFamily="34" charset="0"/>
                <a:ea typeface="微软雅黑" pitchFamily="34" charset="-122"/>
                <a:cs typeface="Arial" pitchFamily="34" charset="0"/>
              </a:rPr>
              <a:t>：</a:t>
            </a:r>
            <a:r>
              <a:rPr lang="en-US" altLang="zh-CN" sz="1400" dirty="0">
                <a:latin typeface="Arial" pitchFamily="34" charset="0"/>
                <a:ea typeface="微软雅黑" pitchFamily="34" charset="-122"/>
                <a:cs typeface="Arial" pitchFamily="34" charset="0"/>
              </a:rPr>
              <a:t>(886) 2 2313-1558  |  FAX</a:t>
            </a:r>
            <a:r>
              <a:rPr lang="zh-CN" altLang="zh-CN" sz="1400" dirty="0">
                <a:latin typeface="Arial" pitchFamily="34" charset="0"/>
                <a:ea typeface="微软雅黑" pitchFamily="34" charset="-122"/>
                <a:cs typeface="Arial" pitchFamily="34" charset="0"/>
              </a:rPr>
              <a:t>：</a:t>
            </a:r>
            <a:r>
              <a:rPr lang="en-US" altLang="zh-CN" sz="1400" dirty="0">
                <a:latin typeface="Arial" pitchFamily="34" charset="0"/>
                <a:ea typeface="微软雅黑" pitchFamily="34" charset="-122"/>
                <a:cs typeface="Arial" pitchFamily="34" charset="0"/>
              </a:rPr>
              <a:t>+886 2 2313-1159 </a:t>
            </a:r>
          </a:p>
          <a:p>
            <a:pPr marL="0" indent="0">
              <a:buFont typeface="Arial" pitchFamily="34" charset="0"/>
              <a:buNone/>
              <a:tabLst>
                <a:tab pos="720725" algn="l"/>
              </a:tabLst>
            </a:pPr>
            <a:r>
              <a:rPr lang="zh-CN" altLang="en-US" sz="1400" b="1" dirty="0">
                <a:latin typeface="Arial" pitchFamily="34" charset="0"/>
                <a:ea typeface="微软雅黑" pitchFamily="34" charset="-122"/>
                <a:cs typeface="Arial" pitchFamily="34" charset="0"/>
              </a:rPr>
              <a:t>伦敦</a:t>
            </a:r>
            <a:r>
              <a:rPr lang="en-US" altLang="zh-CN" sz="1400" b="1" dirty="0">
                <a:latin typeface="Arial" pitchFamily="34" charset="0"/>
                <a:ea typeface="微软雅黑" pitchFamily="34" charset="-122"/>
                <a:cs typeface="Arial" pitchFamily="34" charset="0"/>
              </a:rPr>
              <a:t>:   </a:t>
            </a:r>
            <a:r>
              <a:rPr lang="en-US" altLang="zh-CN" sz="1400" dirty="0">
                <a:latin typeface="Arial" pitchFamily="34" charset="0"/>
                <a:ea typeface="微软雅黑" pitchFamily="34" charset="-122"/>
                <a:cs typeface="Arial" pitchFamily="34" charset="0"/>
              </a:rPr>
              <a:t>	16/F, Bressenden Place, Westminster, London SW1E 5RS</a:t>
            </a:r>
          </a:p>
          <a:p>
            <a:pPr marL="0" indent="0">
              <a:buFont typeface="Arial" pitchFamily="34" charset="0"/>
              <a:buNone/>
              <a:tabLst>
                <a:tab pos="720725" algn="l"/>
              </a:tabLst>
            </a:pPr>
            <a:r>
              <a:rPr lang="en-US" altLang="zh-CN" sz="1400" dirty="0">
                <a:latin typeface="Arial" pitchFamily="34" charset="0"/>
                <a:ea typeface="微软雅黑" pitchFamily="34" charset="-122"/>
                <a:cs typeface="Arial" pitchFamily="34" charset="0"/>
              </a:rPr>
              <a:t>            	</a:t>
            </a:r>
            <a:r>
              <a:rPr lang="zh-CN" altLang="en-US" sz="1400" dirty="0">
                <a:latin typeface="Arial" pitchFamily="34" charset="0"/>
                <a:ea typeface="微软雅黑" pitchFamily="34" charset="-122"/>
                <a:cs typeface="Arial" pitchFamily="34" charset="0"/>
              </a:rPr>
              <a:t>电话：</a:t>
            </a:r>
            <a:r>
              <a:rPr lang="en-US" altLang="zh-CN" sz="1400" dirty="0">
                <a:latin typeface="Arial" pitchFamily="34" charset="0"/>
                <a:ea typeface="微软雅黑" pitchFamily="34" charset="-122"/>
                <a:cs typeface="Arial" pitchFamily="34" charset="0"/>
              </a:rPr>
              <a:t>(44) 0208-282-6129 </a:t>
            </a:r>
          </a:p>
        </p:txBody>
      </p:sp>
      <p:pic>
        <p:nvPicPr>
          <p:cNvPr id="50" name="图片 49">
            <a:extLst>
              <a:ext uri="{FF2B5EF4-FFF2-40B4-BE49-F238E27FC236}">
                <a16:creationId xmlns:a16="http://schemas.microsoft.com/office/drawing/2014/main" id="{E8713640-65EA-4C13-9F53-321F2E31CC97}"/>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000378" y="4120734"/>
            <a:ext cx="2502893" cy="2247405"/>
          </a:xfrm>
          <a:prstGeom prst="rect">
            <a:avLst/>
          </a:prstGeom>
        </p:spPr>
      </p:pic>
    </p:spTree>
    <p:extLst>
      <p:ext uri="{BB962C8B-B14F-4D97-AF65-F5344CB8AC3E}">
        <p14:creationId xmlns:p14="http://schemas.microsoft.com/office/powerpoint/2010/main" val="3619342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801666"/>
            <a:ext cx="3096344" cy="573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b="0" dirty="0"/>
              <a:t>管理会计 </a:t>
            </a:r>
            <a:r>
              <a:rPr lang="en-US" altLang="zh-CN" b="0" dirty="0"/>
              <a:t>– </a:t>
            </a:r>
            <a:r>
              <a:rPr lang="zh-CN" altLang="en-US" b="0" dirty="0"/>
              <a:t>数据来源</a:t>
            </a:r>
            <a:endParaRPr lang="en-US" b="0" dirty="0"/>
          </a:p>
        </p:txBody>
      </p:sp>
      <p:sp>
        <p:nvSpPr>
          <p:cNvPr id="4" name="Content Placeholder 2">
            <a:extLst>
              <a:ext uri="{FF2B5EF4-FFF2-40B4-BE49-F238E27FC236}">
                <a16:creationId xmlns:a16="http://schemas.microsoft.com/office/drawing/2014/main" id="{3BD2C238-C982-4FE9-B0D4-55BD9A4B46D0}"/>
              </a:ext>
            </a:extLst>
          </p:cNvPr>
          <p:cNvSpPr>
            <a:spLocks noGrp="1" noChangeArrowheads="1"/>
          </p:cNvSpPr>
          <p:nvPr>
            <p:ph idx="1"/>
          </p:nvPr>
        </p:nvSpPr>
        <p:spPr>
          <a:xfrm>
            <a:off x="3651920" y="1704801"/>
            <a:ext cx="8077200" cy="4419600"/>
          </a:xfrm>
        </p:spPr>
        <p:txBody>
          <a:bodyPr/>
          <a:lstStyle/>
          <a:p>
            <a:pPr marL="228600" indent="-228600">
              <a:spcBef>
                <a:spcPct val="35000"/>
              </a:spcBef>
              <a:spcAft>
                <a:spcPct val="15000"/>
              </a:spcAft>
              <a:buClr>
                <a:schemeClr val="accent2"/>
              </a:buClr>
            </a:pPr>
            <a:r>
              <a:rPr lang="zh-CN" altLang="en-US" sz="1400">
                <a:latin typeface="Times New Roman" panose="02020603050405020304" pitchFamily="18" charset="0"/>
                <a:ea typeface="宋体" panose="02010600030101010101" pitchFamily="2" charset="-122"/>
              </a:rPr>
              <a:t>管理会计与财务会计高度集成，在业务自动触发财务会计记帐的同时，自动完成管理会计的记帐。</a:t>
            </a:r>
            <a:endParaRPr lang="zh-CN" altLang="en-US" sz="1400">
              <a:latin typeface="宋体" panose="02010600030101010101" pitchFamily="2" charset="-122"/>
              <a:ea typeface="宋体" panose="02010600030101010101" pitchFamily="2" charset="-122"/>
            </a:endParaRPr>
          </a:p>
        </p:txBody>
      </p:sp>
      <p:sp>
        <p:nvSpPr>
          <p:cNvPr id="6" name="Rectangle 2">
            <a:extLst>
              <a:ext uri="{FF2B5EF4-FFF2-40B4-BE49-F238E27FC236}">
                <a16:creationId xmlns:a16="http://schemas.microsoft.com/office/drawing/2014/main" id="{CF4EE074-90BB-44BB-BB10-2DB001F13CCE}"/>
              </a:ext>
            </a:extLst>
          </p:cNvPr>
          <p:cNvSpPr>
            <a:spLocks noChangeArrowheads="1"/>
          </p:cNvSpPr>
          <p:nvPr/>
        </p:nvSpPr>
        <p:spPr bwMode="auto">
          <a:xfrm>
            <a:off x="3651920" y="1817514"/>
            <a:ext cx="8077200" cy="2895600"/>
          </a:xfrm>
          <a:prstGeom prst="rect">
            <a:avLst/>
          </a:prstGeom>
          <a:solidFill>
            <a:srgbClr val="7889FB"/>
          </a:solidFill>
          <a:ln w="12700" algn="ctr">
            <a:solidFill>
              <a:srgbClr val="333399"/>
            </a:solidFill>
            <a:miter lim="800000"/>
            <a:headEnd/>
            <a:tailEnd/>
          </a:ln>
          <a:effectLst/>
        </p:spPr>
        <p:txBody>
          <a:bodyPr vert="eaVert" wrap="none"/>
          <a:lstStyle/>
          <a:p>
            <a:pPr eaLnBrk="1" fontAlgn="auto" hangingPunct="1">
              <a:spcBef>
                <a:spcPct val="50000"/>
              </a:spcBef>
              <a:spcAft>
                <a:spcPts val="0"/>
              </a:spcAft>
              <a:defRPr/>
            </a:pPr>
            <a:r>
              <a:rPr lang="zh-CN" altLang="en-US" sz="1200" kern="0">
                <a:solidFill>
                  <a:srgbClr val="FFFFFF"/>
                </a:solidFill>
                <a:cs typeface="Times New Roman" pitchFamily="18" charset="0"/>
              </a:rPr>
              <a:t>利润中心会计</a:t>
            </a:r>
          </a:p>
        </p:txBody>
      </p:sp>
      <p:sp>
        <p:nvSpPr>
          <p:cNvPr id="7" name="Rectangle 3">
            <a:extLst>
              <a:ext uri="{FF2B5EF4-FFF2-40B4-BE49-F238E27FC236}">
                <a16:creationId xmlns:a16="http://schemas.microsoft.com/office/drawing/2014/main" id="{96F4092A-7B1F-4969-9357-A0A820DC1DF5}"/>
              </a:ext>
            </a:extLst>
          </p:cNvPr>
          <p:cNvSpPr>
            <a:spLocks noChangeArrowheads="1"/>
          </p:cNvSpPr>
          <p:nvPr/>
        </p:nvSpPr>
        <p:spPr bwMode="auto">
          <a:xfrm>
            <a:off x="3575720" y="1665114"/>
            <a:ext cx="7543800" cy="2971800"/>
          </a:xfrm>
          <a:prstGeom prst="rect">
            <a:avLst/>
          </a:prstGeom>
          <a:solidFill>
            <a:srgbClr val="FFCC99"/>
          </a:solidFill>
          <a:ln w="12700" algn="ctr">
            <a:solidFill>
              <a:srgbClr val="333399"/>
            </a:solidFill>
            <a:prstDash val="sysDot"/>
            <a:miter lim="800000"/>
            <a:headEnd/>
            <a:tailEnd/>
          </a:ln>
          <a:effectLst/>
        </p:spPr>
        <p:txBody>
          <a:bodyPr wrap="none" anchor="ctr"/>
          <a:lstStyle/>
          <a:p>
            <a:pPr eaLnBrk="1" fontAlgn="auto" hangingPunct="1">
              <a:spcBef>
                <a:spcPts val="0"/>
              </a:spcBef>
              <a:spcAft>
                <a:spcPts val="0"/>
              </a:spcAft>
              <a:defRPr/>
            </a:pPr>
            <a:endParaRPr lang="zh-CN" altLang="en-US" kern="0">
              <a:solidFill>
                <a:sysClr val="windowText" lastClr="000000"/>
              </a:solidFill>
            </a:endParaRPr>
          </a:p>
        </p:txBody>
      </p:sp>
      <p:sp>
        <p:nvSpPr>
          <p:cNvPr id="8" name="Rectangle 5">
            <a:extLst>
              <a:ext uri="{FF2B5EF4-FFF2-40B4-BE49-F238E27FC236}">
                <a16:creationId xmlns:a16="http://schemas.microsoft.com/office/drawing/2014/main" id="{7C8E4E7A-1631-4CCC-8FAF-E541FA9488C7}"/>
              </a:ext>
            </a:extLst>
          </p:cNvPr>
          <p:cNvSpPr>
            <a:spLocks noChangeArrowheads="1"/>
          </p:cNvSpPr>
          <p:nvPr/>
        </p:nvSpPr>
        <p:spPr bwMode="auto">
          <a:xfrm>
            <a:off x="3651920" y="5703714"/>
            <a:ext cx="1828800" cy="457200"/>
          </a:xfrm>
          <a:prstGeom prst="rect">
            <a:avLst/>
          </a:prstGeom>
          <a:solidFill>
            <a:srgbClr val="D18213"/>
          </a:solidFill>
          <a:ln w="12700" algn="ctr">
            <a:solidFill>
              <a:srgbClr val="333399"/>
            </a:solidFill>
            <a:miter lim="800000"/>
            <a:headEnd/>
            <a:tailEnd/>
          </a:ln>
          <a:effectLst/>
        </p:spPr>
        <p:txBody>
          <a:bodyPr wrap="none" anchor="ctr"/>
          <a:lstStyle/>
          <a:p>
            <a:pPr eaLnBrk="1" fontAlgn="auto" hangingPunct="1">
              <a:spcBef>
                <a:spcPct val="50000"/>
              </a:spcBef>
              <a:spcAft>
                <a:spcPts val="0"/>
              </a:spcAft>
              <a:defRPr/>
            </a:pPr>
            <a:r>
              <a:rPr lang="zh-CN" altLang="en-US" sz="1200" kern="0">
                <a:solidFill>
                  <a:srgbClr val="FFFFFF"/>
                </a:solidFill>
                <a:cs typeface="Times New Roman" pitchFamily="18" charset="0"/>
              </a:rPr>
              <a:t>人力资源</a:t>
            </a:r>
          </a:p>
        </p:txBody>
      </p:sp>
      <p:sp>
        <p:nvSpPr>
          <p:cNvPr id="9" name="AutoShape 6">
            <a:extLst>
              <a:ext uri="{FF2B5EF4-FFF2-40B4-BE49-F238E27FC236}">
                <a16:creationId xmlns:a16="http://schemas.microsoft.com/office/drawing/2014/main" id="{FB078251-C85F-4EA8-87F2-0B7116DFBFD5}"/>
              </a:ext>
            </a:extLst>
          </p:cNvPr>
          <p:cNvSpPr>
            <a:spLocks noChangeArrowheads="1"/>
          </p:cNvSpPr>
          <p:nvPr/>
        </p:nvSpPr>
        <p:spPr bwMode="auto">
          <a:xfrm>
            <a:off x="6318920" y="5703714"/>
            <a:ext cx="1447800" cy="457200"/>
          </a:xfrm>
          <a:prstGeom prst="chevron">
            <a:avLst>
              <a:gd name="adj" fmla="val 52778"/>
            </a:avLst>
          </a:prstGeom>
          <a:solidFill>
            <a:srgbClr val="33CC33"/>
          </a:solidFill>
          <a:ln w="12700" algn="ctr">
            <a:solidFill>
              <a:srgbClr val="333399"/>
            </a:solidFill>
            <a:miter lim="800000"/>
            <a:headEnd/>
            <a:tailEnd/>
          </a:ln>
          <a:effectLst/>
        </p:spPr>
        <p:txBody>
          <a:bodyPr wrap="none" anchor="ctr"/>
          <a:lstStyle/>
          <a:p>
            <a:pPr algn="ctr" eaLnBrk="1" fontAlgn="auto" hangingPunct="1">
              <a:spcBef>
                <a:spcPct val="50000"/>
              </a:spcBef>
              <a:spcAft>
                <a:spcPts val="0"/>
              </a:spcAft>
              <a:defRPr/>
            </a:pPr>
            <a:r>
              <a:rPr lang="zh-CN" altLang="en-US" sz="1200" kern="0">
                <a:solidFill>
                  <a:srgbClr val="FFFFFF"/>
                </a:solidFill>
                <a:cs typeface="Times New Roman" pitchFamily="18" charset="0"/>
              </a:rPr>
              <a:t>采购</a:t>
            </a:r>
          </a:p>
        </p:txBody>
      </p:sp>
      <p:sp>
        <p:nvSpPr>
          <p:cNvPr id="10" name="AutoShape 7">
            <a:extLst>
              <a:ext uri="{FF2B5EF4-FFF2-40B4-BE49-F238E27FC236}">
                <a16:creationId xmlns:a16="http://schemas.microsoft.com/office/drawing/2014/main" id="{12DFE3C0-5BB6-4F99-8AAB-B2E729D05916}"/>
              </a:ext>
            </a:extLst>
          </p:cNvPr>
          <p:cNvSpPr>
            <a:spLocks noChangeArrowheads="1"/>
          </p:cNvSpPr>
          <p:nvPr/>
        </p:nvSpPr>
        <p:spPr bwMode="auto">
          <a:xfrm>
            <a:off x="7614320" y="5703714"/>
            <a:ext cx="1447800" cy="457200"/>
          </a:xfrm>
          <a:prstGeom prst="chevron">
            <a:avLst>
              <a:gd name="adj" fmla="val 52778"/>
            </a:avLst>
          </a:prstGeom>
          <a:solidFill>
            <a:srgbClr val="CCFFFF"/>
          </a:solidFill>
          <a:ln w="12700" algn="ctr">
            <a:solidFill>
              <a:srgbClr val="333399"/>
            </a:solidFill>
            <a:prstDash val="dash"/>
            <a:miter lim="800000"/>
            <a:headEnd/>
            <a:tailEnd/>
          </a:ln>
          <a:effectLst/>
        </p:spPr>
        <p:txBody>
          <a:bodyPr wrap="none" anchor="ctr"/>
          <a:lstStyle/>
          <a:p>
            <a:pPr algn="ctr" eaLnBrk="1" fontAlgn="auto" hangingPunct="1">
              <a:spcBef>
                <a:spcPct val="50000"/>
              </a:spcBef>
              <a:spcAft>
                <a:spcPts val="0"/>
              </a:spcAft>
              <a:defRPr/>
            </a:pPr>
            <a:r>
              <a:rPr lang="zh-CN" altLang="en-US" sz="1200" kern="0">
                <a:solidFill>
                  <a:srgbClr val="7889FB"/>
                </a:solidFill>
                <a:cs typeface="Times New Roman" pitchFamily="18" charset="0"/>
              </a:rPr>
              <a:t>生产</a:t>
            </a:r>
          </a:p>
        </p:txBody>
      </p:sp>
      <p:sp>
        <p:nvSpPr>
          <p:cNvPr id="11" name="AutoShape 8">
            <a:extLst>
              <a:ext uri="{FF2B5EF4-FFF2-40B4-BE49-F238E27FC236}">
                <a16:creationId xmlns:a16="http://schemas.microsoft.com/office/drawing/2014/main" id="{EDFBBBEE-A2B1-4B33-A35D-BC4627C044FD}"/>
              </a:ext>
            </a:extLst>
          </p:cNvPr>
          <p:cNvSpPr>
            <a:spLocks noChangeArrowheads="1"/>
          </p:cNvSpPr>
          <p:nvPr/>
        </p:nvSpPr>
        <p:spPr bwMode="auto">
          <a:xfrm>
            <a:off x="8909720" y="5703714"/>
            <a:ext cx="1447800" cy="457200"/>
          </a:xfrm>
          <a:prstGeom prst="chevron">
            <a:avLst>
              <a:gd name="adj" fmla="val 52778"/>
            </a:avLst>
          </a:prstGeom>
          <a:solidFill>
            <a:srgbClr val="33CC33"/>
          </a:solidFill>
          <a:ln w="12700" algn="ctr">
            <a:solidFill>
              <a:srgbClr val="333399"/>
            </a:solidFill>
            <a:miter lim="800000"/>
            <a:headEnd/>
            <a:tailEnd/>
          </a:ln>
          <a:effectLst/>
        </p:spPr>
        <p:txBody>
          <a:bodyPr wrap="none" anchor="ctr"/>
          <a:lstStyle/>
          <a:p>
            <a:pPr algn="ctr" eaLnBrk="1" fontAlgn="auto" hangingPunct="1">
              <a:spcBef>
                <a:spcPct val="50000"/>
              </a:spcBef>
              <a:spcAft>
                <a:spcPts val="0"/>
              </a:spcAft>
              <a:defRPr/>
            </a:pPr>
            <a:r>
              <a:rPr lang="zh-CN" altLang="en-US" sz="1200" kern="0">
                <a:solidFill>
                  <a:srgbClr val="FFFFFF"/>
                </a:solidFill>
                <a:cs typeface="Times New Roman" pitchFamily="18" charset="0"/>
              </a:rPr>
              <a:t>库存移动</a:t>
            </a:r>
          </a:p>
        </p:txBody>
      </p:sp>
      <p:sp>
        <p:nvSpPr>
          <p:cNvPr id="12" name="AutoShape 9">
            <a:extLst>
              <a:ext uri="{FF2B5EF4-FFF2-40B4-BE49-F238E27FC236}">
                <a16:creationId xmlns:a16="http://schemas.microsoft.com/office/drawing/2014/main" id="{A0B091FE-8F50-48B4-91A5-AAB84DC6CFE0}"/>
              </a:ext>
            </a:extLst>
          </p:cNvPr>
          <p:cNvSpPr>
            <a:spLocks noChangeArrowheads="1"/>
          </p:cNvSpPr>
          <p:nvPr/>
        </p:nvSpPr>
        <p:spPr bwMode="auto">
          <a:xfrm>
            <a:off x="10205120" y="5703714"/>
            <a:ext cx="1447800" cy="457200"/>
          </a:xfrm>
          <a:prstGeom prst="chevron">
            <a:avLst>
              <a:gd name="adj" fmla="val 52778"/>
            </a:avLst>
          </a:prstGeom>
          <a:solidFill>
            <a:srgbClr val="33CC33"/>
          </a:solidFill>
          <a:ln w="12700" algn="ctr">
            <a:solidFill>
              <a:srgbClr val="333399"/>
            </a:solidFill>
            <a:miter lim="800000"/>
            <a:headEnd/>
            <a:tailEnd/>
          </a:ln>
          <a:effectLst/>
        </p:spPr>
        <p:txBody>
          <a:bodyPr wrap="none" anchor="ctr"/>
          <a:lstStyle/>
          <a:p>
            <a:pPr algn="ctr" eaLnBrk="1" fontAlgn="auto" hangingPunct="1">
              <a:spcBef>
                <a:spcPct val="50000"/>
              </a:spcBef>
              <a:spcAft>
                <a:spcPts val="0"/>
              </a:spcAft>
              <a:defRPr/>
            </a:pPr>
            <a:r>
              <a:rPr lang="zh-CN" altLang="en-US" sz="1200" kern="0">
                <a:solidFill>
                  <a:srgbClr val="FFFFFF"/>
                </a:solidFill>
                <a:cs typeface="Times New Roman" pitchFamily="18" charset="0"/>
              </a:rPr>
              <a:t>销售</a:t>
            </a:r>
          </a:p>
        </p:txBody>
      </p:sp>
      <p:sp>
        <p:nvSpPr>
          <p:cNvPr id="13" name="Rectangle 10">
            <a:extLst>
              <a:ext uri="{FF2B5EF4-FFF2-40B4-BE49-F238E27FC236}">
                <a16:creationId xmlns:a16="http://schemas.microsoft.com/office/drawing/2014/main" id="{C4216863-2E7A-4B2C-AE8B-9C205554C114}"/>
              </a:ext>
            </a:extLst>
          </p:cNvPr>
          <p:cNvSpPr>
            <a:spLocks noChangeArrowheads="1"/>
          </p:cNvSpPr>
          <p:nvPr/>
        </p:nvSpPr>
        <p:spPr bwMode="auto">
          <a:xfrm>
            <a:off x="3651920" y="4103514"/>
            <a:ext cx="7391400" cy="457200"/>
          </a:xfrm>
          <a:prstGeom prst="rect">
            <a:avLst/>
          </a:prstGeom>
          <a:solidFill>
            <a:srgbClr val="2DB6B3"/>
          </a:solidFill>
          <a:ln w="12700" algn="ctr">
            <a:solidFill>
              <a:srgbClr val="333399"/>
            </a:solidFill>
            <a:miter lim="800000"/>
            <a:headEnd/>
            <a:tailEnd/>
          </a:ln>
          <a:effectLst/>
        </p:spPr>
        <p:txBody>
          <a:bodyPr wrap="none" anchor="ctr"/>
          <a:lstStyle/>
          <a:p>
            <a:pPr eaLnBrk="1" fontAlgn="auto" hangingPunct="1">
              <a:spcBef>
                <a:spcPct val="50000"/>
              </a:spcBef>
              <a:spcAft>
                <a:spcPts val="0"/>
              </a:spcAft>
              <a:defRPr/>
            </a:pPr>
            <a:r>
              <a:rPr lang="zh-CN" altLang="en-US" sz="1200" kern="0">
                <a:solidFill>
                  <a:srgbClr val="FFFFFF"/>
                </a:solidFill>
                <a:cs typeface="Times New Roman" pitchFamily="18" charset="0"/>
              </a:rPr>
              <a:t>成本要素会计</a:t>
            </a:r>
          </a:p>
        </p:txBody>
      </p:sp>
      <p:sp>
        <p:nvSpPr>
          <p:cNvPr id="14" name="Rectangle 11">
            <a:extLst>
              <a:ext uri="{FF2B5EF4-FFF2-40B4-BE49-F238E27FC236}">
                <a16:creationId xmlns:a16="http://schemas.microsoft.com/office/drawing/2014/main" id="{92857ECA-FDB9-4837-96B7-1F694031AC57}"/>
              </a:ext>
            </a:extLst>
          </p:cNvPr>
          <p:cNvSpPr>
            <a:spLocks noChangeArrowheads="1"/>
          </p:cNvSpPr>
          <p:nvPr/>
        </p:nvSpPr>
        <p:spPr bwMode="auto">
          <a:xfrm>
            <a:off x="3651920" y="2350914"/>
            <a:ext cx="3200400" cy="1600200"/>
          </a:xfrm>
          <a:prstGeom prst="rect">
            <a:avLst/>
          </a:prstGeom>
          <a:solidFill>
            <a:srgbClr val="2DB6B3"/>
          </a:solidFill>
          <a:ln w="12700" algn="ctr">
            <a:solidFill>
              <a:srgbClr val="333399"/>
            </a:solidFill>
            <a:miter lim="800000"/>
            <a:headEnd/>
            <a:tailEnd/>
          </a:ln>
          <a:effectLst/>
        </p:spPr>
        <p:txBody>
          <a:bodyPr wrap="none"/>
          <a:lstStyle/>
          <a:p>
            <a:pPr eaLnBrk="1" fontAlgn="auto" hangingPunct="1">
              <a:spcBef>
                <a:spcPct val="50000"/>
              </a:spcBef>
              <a:spcAft>
                <a:spcPts val="0"/>
              </a:spcAft>
              <a:defRPr/>
            </a:pPr>
            <a:r>
              <a:rPr lang="zh-CN" altLang="en-US" sz="1200" kern="0">
                <a:solidFill>
                  <a:srgbClr val="FFFFFF"/>
                </a:solidFill>
                <a:cs typeface="Times New Roman" pitchFamily="18" charset="0"/>
              </a:rPr>
              <a:t>成本中心会计</a:t>
            </a:r>
          </a:p>
          <a:p>
            <a:pPr eaLnBrk="1" fontAlgn="auto" hangingPunct="1">
              <a:spcBef>
                <a:spcPct val="50000"/>
              </a:spcBef>
              <a:spcAft>
                <a:spcPts val="0"/>
              </a:spcAft>
              <a:defRPr/>
            </a:pPr>
            <a:r>
              <a:rPr lang="zh-CN" altLang="en-US" sz="1200" kern="0">
                <a:solidFill>
                  <a:srgbClr val="FFFFFF"/>
                </a:solidFill>
                <a:cs typeface="Times New Roman" pitchFamily="18" charset="0"/>
              </a:rPr>
              <a:t>间接成本控制</a:t>
            </a:r>
          </a:p>
        </p:txBody>
      </p:sp>
      <p:sp>
        <p:nvSpPr>
          <p:cNvPr id="15" name="Rectangle 12">
            <a:extLst>
              <a:ext uri="{FF2B5EF4-FFF2-40B4-BE49-F238E27FC236}">
                <a16:creationId xmlns:a16="http://schemas.microsoft.com/office/drawing/2014/main" id="{D78F7727-89C3-4F63-ADF9-10B9FC5F8EE0}"/>
              </a:ext>
            </a:extLst>
          </p:cNvPr>
          <p:cNvSpPr>
            <a:spLocks noChangeArrowheads="1"/>
          </p:cNvSpPr>
          <p:nvPr/>
        </p:nvSpPr>
        <p:spPr bwMode="auto">
          <a:xfrm>
            <a:off x="4337720" y="2960514"/>
            <a:ext cx="381000" cy="152400"/>
          </a:xfrm>
          <a:prstGeom prst="rect">
            <a:avLst/>
          </a:prstGeom>
          <a:solidFill>
            <a:srgbClr val="FFFFCC"/>
          </a:solidFill>
          <a:ln w="12700" algn="ctr">
            <a:solidFill>
              <a:srgbClr val="008000"/>
            </a:solidFill>
            <a:miter lim="800000"/>
            <a:headEnd/>
            <a:tailEnd/>
          </a:ln>
          <a:effectLst/>
        </p:spPr>
        <p:txBody>
          <a:bodyPr wrap="none" anchor="ctr"/>
          <a:lstStyle/>
          <a:p>
            <a:pPr eaLnBrk="1" fontAlgn="auto" hangingPunct="1">
              <a:spcBef>
                <a:spcPts val="0"/>
              </a:spcBef>
              <a:spcAft>
                <a:spcPts val="0"/>
              </a:spcAft>
              <a:defRPr/>
            </a:pPr>
            <a:endParaRPr lang="zh-CN" altLang="en-US" kern="0">
              <a:solidFill>
                <a:sysClr val="windowText" lastClr="000000"/>
              </a:solidFill>
            </a:endParaRPr>
          </a:p>
        </p:txBody>
      </p:sp>
      <p:sp>
        <p:nvSpPr>
          <p:cNvPr id="16" name="Rectangle 13">
            <a:extLst>
              <a:ext uri="{FF2B5EF4-FFF2-40B4-BE49-F238E27FC236}">
                <a16:creationId xmlns:a16="http://schemas.microsoft.com/office/drawing/2014/main" id="{9F3009C1-7DF1-4DB0-9DC7-9CCE1C9A6679}"/>
              </a:ext>
            </a:extLst>
          </p:cNvPr>
          <p:cNvSpPr>
            <a:spLocks noChangeArrowheads="1"/>
          </p:cNvSpPr>
          <p:nvPr/>
        </p:nvSpPr>
        <p:spPr bwMode="auto">
          <a:xfrm>
            <a:off x="3956720" y="3265314"/>
            <a:ext cx="381000" cy="152400"/>
          </a:xfrm>
          <a:prstGeom prst="rect">
            <a:avLst/>
          </a:prstGeom>
          <a:solidFill>
            <a:srgbClr val="FFFFCC"/>
          </a:solidFill>
          <a:ln w="12700" algn="ctr">
            <a:solidFill>
              <a:srgbClr val="008000"/>
            </a:solidFill>
            <a:miter lim="800000"/>
            <a:headEnd/>
            <a:tailEnd/>
          </a:ln>
          <a:effectLst/>
        </p:spPr>
        <p:txBody>
          <a:bodyPr wrap="none" anchor="ctr"/>
          <a:lstStyle/>
          <a:p>
            <a:pPr eaLnBrk="1" fontAlgn="auto" hangingPunct="1">
              <a:spcBef>
                <a:spcPts val="0"/>
              </a:spcBef>
              <a:spcAft>
                <a:spcPts val="0"/>
              </a:spcAft>
              <a:defRPr/>
            </a:pPr>
            <a:endParaRPr lang="zh-CN" altLang="en-US" kern="0">
              <a:solidFill>
                <a:sysClr val="windowText" lastClr="000000"/>
              </a:solidFill>
            </a:endParaRPr>
          </a:p>
        </p:txBody>
      </p:sp>
      <p:sp>
        <p:nvSpPr>
          <p:cNvPr id="17" name="Rectangle 14">
            <a:extLst>
              <a:ext uri="{FF2B5EF4-FFF2-40B4-BE49-F238E27FC236}">
                <a16:creationId xmlns:a16="http://schemas.microsoft.com/office/drawing/2014/main" id="{2B58EF8D-9B63-4732-9C07-8C94E1FB4C3C}"/>
              </a:ext>
            </a:extLst>
          </p:cNvPr>
          <p:cNvSpPr>
            <a:spLocks noChangeArrowheads="1"/>
          </p:cNvSpPr>
          <p:nvPr/>
        </p:nvSpPr>
        <p:spPr bwMode="auto">
          <a:xfrm>
            <a:off x="4718720" y="3265314"/>
            <a:ext cx="381000" cy="152400"/>
          </a:xfrm>
          <a:prstGeom prst="rect">
            <a:avLst/>
          </a:prstGeom>
          <a:solidFill>
            <a:srgbClr val="FFFFCC"/>
          </a:solidFill>
          <a:ln w="12700" algn="ctr">
            <a:solidFill>
              <a:srgbClr val="008000"/>
            </a:solidFill>
            <a:miter lim="800000"/>
            <a:headEnd/>
            <a:tailEnd/>
          </a:ln>
          <a:effectLst/>
        </p:spPr>
        <p:txBody>
          <a:bodyPr wrap="none" anchor="ctr"/>
          <a:lstStyle/>
          <a:p>
            <a:pPr eaLnBrk="1" fontAlgn="auto" hangingPunct="1">
              <a:spcBef>
                <a:spcPts val="0"/>
              </a:spcBef>
              <a:spcAft>
                <a:spcPts val="0"/>
              </a:spcAft>
              <a:defRPr/>
            </a:pPr>
            <a:endParaRPr lang="zh-CN" altLang="en-US" kern="0">
              <a:solidFill>
                <a:sysClr val="windowText" lastClr="000000"/>
              </a:solidFill>
            </a:endParaRPr>
          </a:p>
        </p:txBody>
      </p:sp>
      <p:sp>
        <p:nvSpPr>
          <p:cNvPr id="18" name="Rectangle 15">
            <a:extLst>
              <a:ext uri="{FF2B5EF4-FFF2-40B4-BE49-F238E27FC236}">
                <a16:creationId xmlns:a16="http://schemas.microsoft.com/office/drawing/2014/main" id="{B4CF9F2D-51D8-4618-A8E4-477C24DCEF2D}"/>
              </a:ext>
            </a:extLst>
          </p:cNvPr>
          <p:cNvSpPr>
            <a:spLocks noChangeArrowheads="1"/>
          </p:cNvSpPr>
          <p:nvPr/>
        </p:nvSpPr>
        <p:spPr bwMode="auto">
          <a:xfrm>
            <a:off x="4413920" y="3570114"/>
            <a:ext cx="381000" cy="152400"/>
          </a:xfrm>
          <a:prstGeom prst="rect">
            <a:avLst/>
          </a:prstGeom>
          <a:solidFill>
            <a:srgbClr val="FFFFCC"/>
          </a:solidFill>
          <a:ln w="12700" algn="ctr">
            <a:solidFill>
              <a:srgbClr val="008000"/>
            </a:solidFill>
            <a:miter lim="800000"/>
            <a:headEnd/>
            <a:tailEnd/>
          </a:ln>
          <a:effectLst/>
        </p:spPr>
        <p:txBody>
          <a:bodyPr wrap="none" anchor="ctr"/>
          <a:lstStyle/>
          <a:p>
            <a:pPr eaLnBrk="1" fontAlgn="auto" hangingPunct="1">
              <a:spcBef>
                <a:spcPts val="0"/>
              </a:spcBef>
              <a:spcAft>
                <a:spcPts val="0"/>
              </a:spcAft>
              <a:defRPr/>
            </a:pPr>
            <a:endParaRPr lang="zh-CN" altLang="en-US" kern="0">
              <a:solidFill>
                <a:sysClr val="windowText" lastClr="000000"/>
              </a:solidFill>
            </a:endParaRPr>
          </a:p>
        </p:txBody>
      </p:sp>
      <p:sp>
        <p:nvSpPr>
          <p:cNvPr id="19" name="Rectangle 16">
            <a:extLst>
              <a:ext uri="{FF2B5EF4-FFF2-40B4-BE49-F238E27FC236}">
                <a16:creationId xmlns:a16="http://schemas.microsoft.com/office/drawing/2014/main" id="{FE425476-C0C2-4A78-B1DF-7BB702A24C22}"/>
              </a:ext>
            </a:extLst>
          </p:cNvPr>
          <p:cNvSpPr>
            <a:spLocks noChangeArrowheads="1"/>
          </p:cNvSpPr>
          <p:nvPr/>
        </p:nvSpPr>
        <p:spPr bwMode="auto">
          <a:xfrm>
            <a:off x="5023520" y="3570114"/>
            <a:ext cx="381000" cy="152400"/>
          </a:xfrm>
          <a:prstGeom prst="rect">
            <a:avLst/>
          </a:prstGeom>
          <a:solidFill>
            <a:srgbClr val="FFFFCC"/>
          </a:solidFill>
          <a:ln w="12700" algn="ctr">
            <a:solidFill>
              <a:srgbClr val="008000"/>
            </a:solidFill>
            <a:miter lim="800000"/>
            <a:headEnd/>
            <a:tailEnd/>
          </a:ln>
          <a:effectLst/>
        </p:spPr>
        <p:txBody>
          <a:bodyPr wrap="none" anchor="ctr"/>
          <a:lstStyle/>
          <a:p>
            <a:pPr eaLnBrk="1" fontAlgn="auto" hangingPunct="1">
              <a:spcBef>
                <a:spcPts val="0"/>
              </a:spcBef>
              <a:spcAft>
                <a:spcPts val="0"/>
              </a:spcAft>
              <a:defRPr/>
            </a:pPr>
            <a:endParaRPr lang="zh-CN" altLang="en-US" kern="0">
              <a:solidFill>
                <a:sysClr val="windowText" lastClr="000000"/>
              </a:solidFill>
            </a:endParaRPr>
          </a:p>
        </p:txBody>
      </p:sp>
      <p:cxnSp>
        <p:nvCxnSpPr>
          <p:cNvPr id="20" name="AutoShape 17">
            <a:extLst>
              <a:ext uri="{FF2B5EF4-FFF2-40B4-BE49-F238E27FC236}">
                <a16:creationId xmlns:a16="http://schemas.microsoft.com/office/drawing/2014/main" id="{0E49B6D9-273D-4765-A7E2-A2F99ED7D7A2}"/>
              </a:ext>
            </a:extLst>
          </p:cNvPr>
          <p:cNvCxnSpPr>
            <a:cxnSpLocks noChangeShapeType="1"/>
            <a:stCxn id="15" idx="2"/>
            <a:endCxn id="16" idx="0"/>
          </p:cNvCxnSpPr>
          <p:nvPr/>
        </p:nvCxnSpPr>
        <p:spPr bwMode="auto">
          <a:xfrm rot="5400000">
            <a:off x="4261520" y="2998614"/>
            <a:ext cx="152400" cy="381000"/>
          </a:xfrm>
          <a:prstGeom prst="bentConnector3">
            <a:avLst>
              <a:gd name="adj1" fmla="val 50000"/>
            </a:avLst>
          </a:prstGeom>
          <a:noFill/>
          <a:ln w="12700">
            <a:solidFill>
              <a:srgbClr val="008000"/>
            </a:solidFill>
            <a:miter lim="800000"/>
            <a:headEnd/>
            <a:tailEnd/>
          </a:ln>
          <a:extLst>
            <a:ext uri="{909E8E84-426E-40DD-AFC4-6F175D3DCCD1}">
              <a14:hiddenFill xmlns:a14="http://schemas.microsoft.com/office/drawing/2010/main">
                <a:noFill/>
              </a14:hiddenFill>
            </a:ext>
          </a:extLst>
        </p:spPr>
      </p:cxnSp>
      <p:cxnSp>
        <p:nvCxnSpPr>
          <p:cNvPr id="21" name="AutoShape 18">
            <a:extLst>
              <a:ext uri="{FF2B5EF4-FFF2-40B4-BE49-F238E27FC236}">
                <a16:creationId xmlns:a16="http://schemas.microsoft.com/office/drawing/2014/main" id="{9C62316D-1481-4A77-ABBD-06717D6EEB41}"/>
              </a:ext>
            </a:extLst>
          </p:cNvPr>
          <p:cNvCxnSpPr>
            <a:cxnSpLocks noChangeShapeType="1"/>
            <a:stCxn id="15" idx="2"/>
            <a:endCxn id="17" idx="0"/>
          </p:cNvCxnSpPr>
          <p:nvPr/>
        </p:nvCxnSpPr>
        <p:spPr bwMode="auto">
          <a:xfrm rot="16200000" flipH="1">
            <a:off x="4642520" y="2998614"/>
            <a:ext cx="152400" cy="381000"/>
          </a:xfrm>
          <a:prstGeom prst="bentConnector3">
            <a:avLst>
              <a:gd name="adj1" fmla="val 50000"/>
            </a:avLst>
          </a:prstGeom>
          <a:noFill/>
          <a:ln w="12700">
            <a:solidFill>
              <a:srgbClr val="008000"/>
            </a:solidFill>
            <a:miter lim="800000"/>
            <a:headEnd/>
            <a:tailEnd/>
          </a:ln>
          <a:extLst>
            <a:ext uri="{909E8E84-426E-40DD-AFC4-6F175D3DCCD1}">
              <a14:hiddenFill xmlns:a14="http://schemas.microsoft.com/office/drawing/2010/main">
                <a:noFill/>
              </a14:hiddenFill>
            </a:ext>
          </a:extLst>
        </p:spPr>
      </p:cxnSp>
      <p:cxnSp>
        <p:nvCxnSpPr>
          <p:cNvPr id="22" name="AutoShape 19">
            <a:extLst>
              <a:ext uri="{FF2B5EF4-FFF2-40B4-BE49-F238E27FC236}">
                <a16:creationId xmlns:a16="http://schemas.microsoft.com/office/drawing/2014/main" id="{A8EF1863-8C8E-4B40-AFD9-50A5801BA134}"/>
              </a:ext>
            </a:extLst>
          </p:cNvPr>
          <p:cNvCxnSpPr>
            <a:cxnSpLocks noChangeShapeType="1"/>
            <a:stCxn id="17" idx="2"/>
            <a:endCxn id="18" idx="0"/>
          </p:cNvCxnSpPr>
          <p:nvPr/>
        </p:nvCxnSpPr>
        <p:spPr bwMode="auto">
          <a:xfrm rot="5400000">
            <a:off x="4680620" y="3341514"/>
            <a:ext cx="152400" cy="304800"/>
          </a:xfrm>
          <a:prstGeom prst="bentConnector3">
            <a:avLst>
              <a:gd name="adj1" fmla="val 50000"/>
            </a:avLst>
          </a:prstGeom>
          <a:noFill/>
          <a:ln w="12700">
            <a:solidFill>
              <a:srgbClr val="008000"/>
            </a:solidFill>
            <a:miter lim="800000"/>
            <a:headEnd/>
            <a:tailEnd/>
          </a:ln>
          <a:extLst>
            <a:ext uri="{909E8E84-426E-40DD-AFC4-6F175D3DCCD1}">
              <a14:hiddenFill xmlns:a14="http://schemas.microsoft.com/office/drawing/2010/main">
                <a:noFill/>
              </a14:hiddenFill>
            </a:ext>
          </a:extLst>
        </p:spPr>
      </p:cxnSp>
      <p:cxnSp>
        <p:nvCxnSpPr>
          <p:cNvPr id="23" name="AutoShape 20">
            <a:extLst>
              <a:ext uri="{FF2B5EF4-FFF2-40B4-BE49-F238E27FC236}">
                <a16:creationId xmlns:a16="http://schemas.microsoft.com/office/drawing/2014/main" id="{9896D951-F7C7-4EB9-979C-A6E67829E050}"/>
              </a:ext>
            </a:extLst>
          </p:cNvPr>
          <p:cNvCxnSpPr>
            <a:cxnSpLocks noChangeShapeType="1"/>
            <a:stCxn id="17" idx="2"/>
            <a:endCxn id="19" idx="0"/>
          </p:cNvCxnSpPr>
          <p:nvPr/>
        </p:nvCxnSpPr>
        <p:spPr bwMode="auto">
          <a:xfrm rot="16200000" flipH="1">
            <a:off x="4985420" y="3341514"/>
            <a:ext cx="152400" cy="304800"/>
          </a:xfrm>
          <a:prstGeom prst="bentConnector3">
            <a:avLst>
              <a:gd name="adj1" fmla="val 50000"/>
            </a:avLst>
          </a:prstGeom>
          <a:noFill/>
          <a:ln w="12700">
            <a:solidFill>
              <a:srgbClr val="008000"/>
            </a:solidFill>
            <a:miter lim="800000"/>
            <a:headEnd/>
            <a:tailEnd/>
          </a:ln>
          <a:extLst>
            <a:ext uri="{909E8E84-426E-40DD-AFC4-6F175D3DCCD1}">
              <a14:hiddenFill xmlns:a14="http://schemas.microsoft.com/office/drawing/2010/main">
                <a:noFill/>
              </a14:hiddenFill>
            </a:ext>
          </a:extLst>
        </p:spPr>
      </p:cxnSp>
      <p:sp>
        <p:nvSpPr>
          <p:cNvPr id="24" name="AutoShape 21">
            <a:extLst>
              <a:ext uri="{FF2B5EF4-FFF2-40B4-BE49-F238E27FC236}">
                <a16:creationId xmlns:a16="http://schemas.microsoft.com/office/drawing/2014/main" id="{2C5D10EC-8439-4234-8628-A46070CB98EA}"/>
              </a:ext>
            </a:extLst>
          </p:cNvPr>
          <p:cNvSpPr>
            <a:spLocks noChangeArrowheads="1"/>
          </p:cNvSpPr>
          <p:nvPr/>
        </p:nvSpPr>
        <p:spPr bwMode="auto">
          <a:xfrm>
            <a:off x="5556920" y="3036714"/>
            <a:ext cx="1143000" cy="762000"/>
          </a:xfrm>
          <a:prstGeom prst="flowChartMultidocument">
            <a:avLst/>
          </a:prstGeom>
          <a:solidFill>
            <a:srgbClr val="FFFFCC"/>
          </a:solidFill>
          <a:ln w="12700">
            <a:solidFill>
              <a:srgbClr val="008000"/>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50000"/>
              </a:spcBef>
              <a:buClrTx/>
              <a:buFontTx/>
              <a:buNone/>
            </a:pPr>
            <a:r>
              <a:rPr lang="zh-CN" altLang="en-US" sz="1200">
                <a:solidFill>
                  <a:srgbClr val="000099"/>
                </a:solidFill>
                <a:latin typeface="Arial" panose="020B0604020202020204" pitchFamily="34" charset="0"/>
                <a:cs typeface="Times New Roman" panose="02020603050405020304" pitchFamily="18" charset="0"/>
              </a:rPr>
              <a:t>间接成本订单</a:t>
            </a:r>
          </a:p>
        </p:txBody>
      </p:sp>
      <p:sp>
        <p:nvSpPr>
          <p:cNvPr id="25" name="AutoShape 22">
            <a:extLst>
              <a:ext uri="{FF2B5EF4-FFF2-40B4-BE49-F238E27FC236}">
                <a16:creationId xmlns:a16="http://schemas.microsoft.com/office/drawing/2014/main" id="{E6C53894-D803-4FE9-B7F0-1861B818854D}"/>
              </a:ext>
            </a:extLst>
          </p:cNvPr>
          <p:cNvSpPr>
            <a:spLocks noChangeArrowheads="1"/>
          </p:cNvSpPr>
          <p:nvPr/>
        </p:nvSpPr>
        <p:spPr bwMode="auto">
          <a:xfrm>
            <a:off x="4871120" y="2503314"/>
            <a:ext cx="1447800" cy="304800"/>
          </a:xfrm>
          <a:prstGeom prst="chevron">
            <a:avLst>
              <a:gd name="adj" fmla="val 79167"/>
            </a:avLst>
          </a:prstGeom>
          <a:solidFill>
            <a:srgbClr val="FFFFCC"/>
          </a:solidFill>
          <a:ln w="12700" algn="ctr">
            <a:solidFill>
              <a:srgbClr val="008000"/>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50000"/>
              </a:spcBef>
              <a:buClrTx/>
              <a:buFontTx/>
              <a:buNone/>
            </a:pPr>
            <a:r>
              <a:rPr lang="zh-CN" altLang="en-US" sz="1200">
                <a:solidFill>
                  <a:srgbClr val="000099"/>
                </a:solidFill>
                <a:latin typeface="Arial" panose="020B0604020202020204" pitchFamily="34" charset="0"/>
                <a:cs typeface="Times New Roman" panose="02020603050405020304" pitchFamily="18" charset="0"/>
              </a:rPr>
              <a:t>流程</a:t>
            </a:r>
          </a:p>
        </p:txBody>
      </p:sp>
      <p:sp>
        <p:nvSpPr>
          <p:cNvPr id="26" name="Rectangle 23">
            <a:extLst>
              <a:ext uri="{FF2B5EF4-FFF2-40B4-BE49-F238E27FC236}">
                <a16:creationId xmlns:a16="http://schemas.microsoft.com/office/drawing/2014/main" id="{9D668E51-F96B-4ADF-9624-36DC35C14329}"/>
              </a:ext>
            </a:extLst>
          </p:cNvPr>
          <p:cNvSpPr>
            <a:spLocks noChangeArrowheads="1"/>
          </p:cNvSpPr>
          <p:nvPr/>
        </p:nvSpPr>
        <p:spPr bwMode="auto">
          <a:xfrm>
            <a:off x="7309520" y="2579514"/>
            <a:ext cx="3048000" cy="1371600"/>
          </a:xfrm>
          <a:prstGeom prst="rect">
            <a:avLst/>
          </a:prstGeom>
          <a:solidFill>
            <a:srgbClr val="C0C0C0"/>
          </a:solidFill>
          <a:ln w="12700" algn="ctr">
            <a:solidFill>
              <a:srgbClr val="333399"/>
            </a:solidFill>
            <a:prstDash val="dash"/>
            <a:miter lim="800000"/>
            <a:headEnd/>
            <a:tailEnd/>
          </a:ln>
          <a:effectLst/>
        </p:spPr>
        <p:txBody>
          <a:bodyPr wrap="none"/>
          <a:lstStyle/>
          <a:p>
            <a:pPr eaLnBrk="1" fontAlgn="auto" hangingPunct="1">
              <a:spcBef>
                <a:spcPct val="50000"/>
              </a:spcBef>
              <a:spcAft>
                <a:spcPts val="0"/>
              </a:spcAft>
              <a:defRPr/>
            </a:pPr>
            <a:r>
              <a:rPr lang="zh-CN" altLang="en-US" sz="1200" kern="0">
                <a:solidFill>
                  <a:srgbClr val="FFFFFF"/>
                </a:solidFill>
                <a:cs typeface="Times New Roman" pitchFamily="18" charset="0"/>
              </a:rPr>
              <a:t>生产成本控制</a:t>
            </a:r>
          </a:p>
        </p:txBody>
      </p:sp>
      <p:sp>
        <p:nvSpPr>
          <p:cNvPr id="27" name="AutoShape 24">
            <a:extLst>
              <a:ext uri="{FF2B5EF4-FFF2-40B4-BE49-F238E27FC236}">
                <a16:creationId xmlns:a16="http://schemas.microsoft.com/office/drawing/2014/main" id="{E25C6DA0-9B04-49FC-9944-5547849C2BFD}"/>
              </a:ext>
            </a:extLst>
          </p:cNvPr>
          <p:cNvSpPr>
            <a:spLocks noChangeArrowheads="1"/>
          </p:cNvSpPr>
          <p:nvPr/>
        </p:nvSpPr>
        <p:spPr bwMode="auto">
          <a:xfrm>
            <a:off x="7461920" y="3036714"/>
            <a:ext cx="1143000" cy="762000"/>
          </a:xfrm>
          <a:prstGeom prst="flowChartMultidocument">
            <a:avLst/>
          </a:prstGeom>
          <a:solidFill>
            <a:srgbClr val="FFFFFF"/>
          </a:solidFill>
          <a:ln w="12700">
            <a:solidFill>
              <a:srgbClr val="008000"/>
            </a:solidFill>
            <a:prstDash val="dash"/>
            <a:miter lim="800000"/>
            <a:headEnd/>
            <a:tailEnd/>
          </a:ln>
          <a:effectLst/>
        </p:spPr>
        <p:txBody>
          <a:bodyPr wrap="none" anchor="ctr"/>
          <a:lstStyle/>
          <a:p>
            <a:pPr algn="ctr" eaLnBrk="1" fontAlgn="auto" hangingPunct="1">
              <a:spcBef>
                <a:spcPct val="50000"/>
              </a:spcBef>
              <a:spcAft>
                <a:spcPts val="0"/>
              </a:spcAft>
              <a:defRPr/>
            </a:pPr>
            <a:r>
              <a:rPr lang="zh-CN" altLang="en-US" sz="1200" kern="0">
                <a:solidFill>
                  <a:srgbClr val="7889FB"/>
                </a:solidFill>
                <a:cs typeface="Times New Roman" pitchFamily="18" charset="0"/>
              </a:rPr>
              <a:t>生产订单</a:t>
            </a:r>
          </a:p>
        </p:txBody>
      </p:sp>
      <p:sp>
        <p:nvSpPr>
          <p:cNvPr id="28" name="Rectangle 25">
            <a:extLst>
              <a:ext uri="{FF2B5EF4-FFF2-40B4-BE49-F238E27FC236}">
                <a16:creationId xmlns:a16="http://schemas.microsoft.com/office/drawing/2014/main" id="{4A80EF55-DCED-46C4-B049-21C9D6BB44D2}"/>
              </a:ext>
            </a:extLst>
          </p:cNvPr>
          <p:cNvSpPr>
            <a:spLocks noChangeArrowheads="1"/>
          </p:cNvSpPr>
          <p:nvPr/>
        </p:nvSpPr>
        <p:spPr bwMode="auto">
          <a:xfrm>
            <a:off x="8681120" y="2808114"/>
            <a:ext cx="1600200" cy="304800"/>
          </a:xfrm>
          <a:prstGeom prst="rect">
            <a:avLst/>
          </a:prstGeom>
          <a:solidFill>
            <a:srgbClr val="FFFFFF"/>
          </a:solidFill>
          <a:ln w="12700" algn="ctr">
            <a:solidFill>
              <a:srgbClr val="008000"/>
            </a:solidFill>
            <a:prstDash val="dash"/>
            <a:miter lim="800000"/>
            <a:headEnd/>
            <a:tailEnd/>
          </a:ln>
          <a:effectLst/>
        </p:spPr>
        <p:txBody>
          <a:bodyPr wrap="none" anchor="ctr"/>
          <a:lstStyle/>
          <a:p>
            <a:pPr algn="ctr" eaLnBrk="1" fontAlgn="auto" hangingPunct="1">
              <a:spcBef>
                <a:spcPct val="50000"/>
              </a:spcBef>
              <a:spcAft>
                <a:spcPts val="0"/>
              </a:spcAft>
              <a:defRPr/>
            </a:pPr>
            <a:r>
              <a:rPr lang="zh-CN" altLang="en-US" sz="1200" kern="0">
                <a:solidFill>
                  <a:srgbClr val="7889FB"/>
                </a:solidFill>
                <a:cs typeface="Times New Roman" pitchFamily="18" charset="0"/>
              </a:rPr>
              <a:t>物料评估计价</a:t>
            </a:r>
          </a:p>
        </p:txBody>
      </p:sp>
      <p:sp>
        <p:nvSpPr>
          <p:cNvPr id="29" name="Rectangle 26">
            <a:extLst>
              <a:ext uri="{FF2B5EF4-FFF2-40B4-BE49-F238E27FC236}">
                <a16:creationId xmlns:a16="http://schemas.microsoft.com/office/drawing/2014/main" id="{0BD2A567-5CBD-4082-A164-6DEA5087DBEC}"/>
              </a:ext>
            </a:extLst>
          </p:cNvPr>
          <p:cNvSpPr>
            <a:spLocks noChangeArrowheads="1"/>
          </p:cNvSpPr>
          <p:nvPr/>
        </p:nvSpPr>
        <p:spPr bwMode="auto">
          <a:xfrm>
            <a:off x="8681120" y="3112914"/>
            <a:ext cx="438150" cy="381000"/>
          </a:xfrm>
          <a:prstGeom prst="rect">
            <a:avLst/>
          </a:prstGeom>
          <a:solidFill>
            <a:srgbClr val="FFFFFF"/>
          </a:solidFill>
          <a:ln w="12700" algn="ctr">
            <a:solidFill>
              <a:srgbClr val="008000"/>
            </a:solidFill>
            <a:prstDash val="dash"/>
            <a:miter lim="800000"/>
            <a:headEnd/>
            <a:tailEnd/>
          </a:ln>
          <a:effectLst/>
        </p:spPr>
        <p:txBody>
          <a:bodyPr wrap="none" anchor="ctr"/>
          <a:lstStyle/>
          <a:p>
            <a:pPr algn="ctr" eaLnBrk="1" fontAlgn="auto" hangingPunct="1">
              <a:spcBef>
                <a:spcPct val="50000"/>
              </a:spcBef>
              <a:spcAft>
                <a:spcPts val="0"/>
              </a:spcAft>
              <a:defRPr/>
            </a:pPr>
            <a:r>
              <a:rPr lang="zh-CN" altLang="en-US" sz="1200" kern="0">
                <a:solidFill>
                  <a:srgbClr val="7889FB"/>
                </a:solidFill>
                <a:cs typeface="Times New Roman" pitchFamily="18" charset="0"/>
              </a:rPr>
              <a:t>料</a:t>
            </a:r>
          </a:p>
        </p:txBody>
      </p:sp>
      <p:sp>
        <p:nvSpPr>
          <p:cNvPr id="30" name="Rectangle 27">
            <a:extLst>
              <a:ext uri="{FF2B5EF4-FFF2-40B4-BE49-F238E27FC236}">
                <a16:creationId xmlns:a16="http://schemas.microsoft.com/office/drawing/2014/main" id="{3DF8B1BC-CD8D-4F83-8987-D43C24AEB229}"/>
              </a:ext>
            </a:extLst>
          </p:cNvPr>
          <p:cNvSpPr>
            <a:spLocks noChangeArrowheads="1"/>
          </p:cNvSpPr>
          <p:nvPr/>
        </p:nvSpPr>
        <p:spPr bwMode="auto">
          <a:xfrm>
            <a:off x="9062120" y="3112914"/>
            <a:ext cx="438150" cy="381000"/>
          </a:xfrm>
          <a:prstGeom prst="rect">
            <a:avLst/>
          </a:prstGeom>
          <a:solidFill>
            <a:srgbClr val="FFFFFF"/>
          </a:solidFill>
          <a:ln w="12700" algn="ctr">
            <a:solidFill>
              <a:srgbClr val="008000"/>
            </a:solidFill>
            <a:prstDash val="dash"/>
            <a:miter lim="800000"/>
            <a:headEnd/>
            <a:tailEnd/>
          </a:ln>
          <a:effectLst/>
        </p:spPr>
        <p:txBody>
          <a:bodyPr wrap="none" anchor="ctr"/>
          <a:lstStyle/>
          <a:p>
            <a:pPr algn="ctr" eaLnBrk="1" fontAlgn="auto" hangingPunct="1">
              <a:spcBef>
                <a:spcPct val="50000"/>
              </a:spcBef>
              <a:spcAft>
                <a:spcPts val="0"/>
              </a:spcAft>
              <a:defRPr/>
            </a:pPr>
            <a:r>
              <a:rPr lang="zh-CN" altLang="en-US" sz="1200" kern="0">
                <a:solidFill>
                  <a:srgbClr val="7889FB"/>
                </a:solidFill>
                <a:cs typeface="Times New Roman" pitchFamily="18" charset="0"/>
              </a:rPr>
              <a:t>工</a:t>
            </a:r>
          </a:p>
        </p:txBody>
      </p:sp>
      <p:sp>
        <p:nvSpPr>
          <p:cNvPr id="31" name="Rectangle 28">
            <a:extLst>
              <a:ext uri="{FF2B5EF4-FFF2-40B4-BE49-F238E27FC236}">
                <a16:creationId xmlns:a16="http://schemas.microsoft.com/office/drawing/2014/main" id="{842169D2-ED69-44AB-8EEF-C340DFD75D4A}"/>
              </a:ext>
            </a:extLst>
          </p:cNvPr>
          <p:cNvSpPr>
            <a:spLocks noChangeArrowheads="1"/>
          </p:cNvSpPr>
          <p:nvPr/>
        </p:nvSpPr>
        <p:spPr bwMode="auto">
          <a:xfrm>
            <a:off x="9462170" y="3112914"/>
            <a:ext cx="438150" cy="381000"/>
          </a:xfrm>
          <a:prstGeom prst="rect">
            <a:avLst/>
          </a:prstGeom>
          <a:solidFill>
            <a:srgbClr val="FFFFFF"/>
          </a:solidFill>
          <a:ln w="12700" algn="ctr">
            <a:solidFill>
              <a:srgbClr val="008000"/>
            </a:solidFill>
            <a:prstDash val="dash"/>
            <a:miter lim="800000"/>
            <a:headEnd/>
            <a:tailEnd/>
          </a:ln>
          <a:effectLst/>
        </p:spPr>
        <p:txBody>
          <a:bodyPr wrap="none" anchor="ctr"/>
          <a:lstStyle/>
          <a:p>
            <a:pPr algn="ctr" eaLnBrk="1" fontAlgn="auto" hangingPunct="1">
              <a:spcBef>
                <a:spcPct val="50000"/>
              </a:spcBef>
              <a:spcAft>
                <a:spcPts val="0"/>
              </a:spcAft>
              <a:defRPr/>
            </a:pPr>
            <a:r>
              <a:rPr lang="zh-CN" altLang="en-US" sz="1200" kern="0">
                <a:solidFill>
                  <a:srgbClr val="7889FB"/>
                </a:solidFill>
                <a:cs typeface="Times New Roman" pitchFamily="18" charset="0"/>
              </a:rPr>
              <a:t>费</a:t>
            </a:r>
          </a:p>
        </p:txBody>
      </p:sp>
      <p:sp>
        <p:nvSpPr>
          <p:cNvPr id="32" name="Rectangle 29">
            <a:extLst>
              <a:ext uri="{FF2B5EF4-FFF2-40B4-BE49-F238E27FC236}">
                <a16:creationId xmlns:a16="http://schemas.microsoft.com/office/drawing/2014/main" id="{BC2B0CB6-75E1-4B5E-A8E1-F30278C36FA0}"/>
              </a:ext>
            </a:extLst>
          </p:cNvPr>
          <p:cNvSpPr>
            <a:spLocks noChangeArrowheads="1"/>
          </p:cNvSpPr>
          <p:nvPr/>
        </p:nvSpPr>
        <p:spPr bwMode="auto">
          <a:xfrm>
            <a:off x="9843170" y="3112914"/>
            <a:ext cx="438150" cy="381000"/>
          </a:xfrm>
          <a:prstGeom prst="rect">
            <a:avLst/>
          </a:prstGeom>
          <a:solidFill>
            <a:srgbClr val="FFFFFF"/>
          </a:solidFill>
          <a:ln w="12700" algn="ctr">
            <a:solidFill>
              <a:srgbClr val="008000"/>
            </a:solidFill>
            <a:prstDash val="dash"/>
            <a:miter lim="800000"/>
            <a:headEnd/>
            <a:tailEnd/>
          </a:ln>
          <a:effectLst/>
        </p:spPr>
        <p:txBody>
          <a:bodyPr wrap="none" anchor="ctr"/>
          <a:lstStyle/>
          <a:p>
            <a:pPr algn="ctr" eaLnBrk="1" fontAlgn="auto" hangingPunct="1">
              <a:spcBef>
                <a:spcPct val="50000"/>
              </a:spcBef>
              <a:spcAft>
                <a:spcPts val="0"/>
              </a:spcAft>
              <a:defRPr/>
            </a:pPr>
            <a:r>
              <a:rPr lang="zh-CN" altLang="en-US" sz="1200" kern="0">
                <a:solidFill>
                  <a:srgbClr val="7889FB"/>
                </a:solidFill>
                <a:cs typeface="Times New Roman" pitchFamily="18" charset="0"/>
              </a:rPr>
              <a:t>流程</a:t>
            </a:r>
          </a:p>
        </p:txBody>
      </p:sp>
      <p:sp>
        <p:nvSpPr>
          <p:cNvPr id="33" name="Rectangle 30">
            <a:extLst>
              <a:ext uri="{FF2B5EF4-FFF2-40B4-BE49-F238E27FC236}">
                <a16:creationId xmlns:a16="http://schemas.microsoft.com/office/drawing/2014/main" id="{A70ABDD1-C859-4EA7-96DC-9F4CE6CE30E9}"/>
              </a:ext>
            </a:extLst>
          </p:cNvPr>
          <p:cNvSpPr>
            <a:spLocks noChangeArrowheads="1"/>
          </p:cNvSpPr>
          <p:nvPr/>
        </p:nvSpPr>
        <p:spPr bwMode="auto">
          <a:xfrm>
            <a:off x="3651920" y="1741314"/>
            <a:ext cx="7391400" cy="457200"/>
          </a:xfrm>
          <a:prstGeom prst="rect">
            <a:avLst/>
          </a:prstGeom>
          <a:solidFill>
            <a:srgbClr val="2DB6B3"/>
          </a:solidFill>
          <a:ln w="12700" algn="ctr">
            <a:solidFill>
              <a:srgbClr val="333399"/>
            </a:solidFill>
            <a:miter lim="800000"/>
            <a:headEnd/>
            <a:tailEnd/>
          </a:ln>
          <a:effectLst/>
        </p:spPr>
        <p:txBody>
          <a:bodyPr wrap="none" anchor="ctr"/>
          <a:lstStyle/>
          <a:p>
            <a:pPr eaLnBrk="1" fontAlgn="auto" hangingPunct="1">
              <a:spcBef>
                <a:spcPct val="50000"/>
              </a:spcBef>
              <a:spcAft>
                <a:spcPts val="0"/>
              </a:spcAft>
              <a:defRPr/>
            </a:pPr>
            <a:r>
              <a:rPr lang="zh-CN" altLang="en-US" sz="1200" kern="0">
                <a:solidFill>
                  <a:srgbClr val="FFFFFF"/>
                </a:solidFill>
                <a:cs typeface="Times New Roman" pitchFamily="18" charset="0"/>
              </a:rPr>
              <a:t>获利能力分析</a:t>
            </a:r>
          </a:p>
        </p:txBody>
      </p:sp>
      <p:grpSp>
        <p:nvGrpSpPr>
          <p:cNvPr id="34" name="Group 31">
            <a:extLst>
              <a:ext uri="{FF2B5EF4-FFF2-40B4-BE49-F238E27FC236}">
                <a16:creationId xmlns:a16="http://schemas.microsoft.com/office/drawing/2014/main" id="{72EB1419-A31D-49B6-92D9-606BAD3C75EC}"/>
              </a:ext>
            </a:extLst>
          </p:cNvPr>
          <p:cNvGrpSpPr>
            <a:grpSpLocks/>
          </p:cNvGrpSpPr>
          <p:nvPr/>
        </p:nvGrpSpPr>
        <p:grpSpPr bwMode="auto">
          <a:xfrm>
            <a:off x="8452520" y="1436514"/>
            <a:ext cx="939800" cy="779462"/>
            <a:chOff x="3462" y="600"/>
            <a:chExt cx="619" cy="508"/>
          </a:xfrm>
        </p:grpSpPr>
        <p:sp>
          <p:nvSpPr>
            <p:cNvPr id="35" name="Freeform 32">
              <a:extLst>
                <a:ext uri="{FF2B5EF4-FFF2-40B4-BE49-F238E27FC236}">
                  <a16:creationId xmlns:a16="http://schemas.microsoft.com/office/drawing/2014/main" id="{3CCAF30C-EB40-4204-B482-EF422EAD802D}"/>
                </a:ext>
              </a:extLst>
            </p:cNvPr>
            <p:cNvSpPr>
              <a:spLocks/>
            </p:cNvSpPr>
            <p:nvPr/>
          </p:nvSpPr>
          <p:spPr bwMode="auto">
            <a:xfrm>
              <a:off x="3763" y="739"/>
              <a:ext cx="146" cy="121"/>
            </a:xfrm>
            <a:custGeom>
              <a:avLst/>
              <a:gdLst/>
              <a:ahLst/>
              <a:cxnLst>
                <a:cxn ang="0">
                  <a:pos x="148" y="0"/>
                </a:cxn>
                <a:cxn ang="0">
                  <a:pos x="0" y="121"/>
                </a:cxn>
                <a:cxn ang="0">
                  <a:pos x="148" y="121"/>
                </a:cxn>
                <a:cxn ang="0">
                  <a:pos x="148" y="0"/>
                </a:cxn>
              </a:cxnLst>
              <a:rect l="0" t="0" r="r" b="b"/>
              <a:pathLst>
                <a:path w="148" h="121">
                  <a:moveTo>
                    <a:pt x="148" y="0"/>
                  </a:moveTo>
                  <a:lnTo>
                    <a:pt x="0" y="121"/>
                  </a:lnTo>
                  <a:lnTo>
                    <a:pt x="148" y="121"/>
                  </a:lnTo>
                  <a:lnTo>
                    <a:pt x="148" y="0"/>
                  </a:lnTo>
                  <a:close/>
                </a:path>
              </a:pathLst>
            </a:custGeom>
            <a:solidFill>
              <a:srgbClr val="DADADA"/>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36" name="Freeform 33">
              <a:extLst>
                <a:ext uri="{FF2B5EF4-FFF2-40B4-BE49-F238E27FC236}">
                  <a16:creationId xmlns:a16="http://schemas.microsoft.com/office/drawing/2014/main" id="{744CA000-D8D8-4767-AE4F-69815D316EAB}"/>
                </a:ext>
              </a:extLst>
            </p:cNvPr>
            <p:cNvSpPr>
              <a:spLocks/>
            </p:cNvSpPr>
            <p:nvPr/>
          </p:nvSpPr>
          <p:spPr bwMode="auto">
            <a:xfrm>
              <a:off x="3763" y="739"/>
              <a:ext cx="146" cy="121"/>
            </a:xfrm>
            <a:custGeom>
              <a:avLst/>
              <a:gdLst/>
              <a:ahLst/>
              <a:cxnLst>
                <a:cxn ang="0">
                  <a:pos x="0" y="121"/>
                </a:cxn>
                <a:cxn ang="0">
                  <a:pos x="148" y="0"/>
                </a:cxn>
                <a:cxn ang="0">
                  <a:pos x="0" y="0"/>
                </a:cxn>
                <a:cxn ang="0">
                  <a:pos x="0" y="121"/>
                </a:cxn>
              </a:cxnLst>
              <a:rect l="0" t="0" r="r" b="b"/>
              <a:pathLst>
                <a:path w="148" h="121">
                  <a:moveTo>
                    <a:pt x="0" y="121"/>
                  </a:moveTo>
                  <a:lnTo>
                    <a:pt x="148" y="0"/>
                  </a:lnTo>
                  <a:lnTo>
                    <a:pt x="0" y="0"/>
                  </a:lnTo>
                  <a:lnTo>
                    <a:pt x="0" y="121"/>
                  </a:lnTo>
                  <a:close/>
                </a:path>
              </a:pathLst>
            </a:custGeom>
            <a:solidFill>
              <a:srgbClr val="000000"/>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37" name="Rectangle 34">
              <a:extLst>
                <a:ext uri="{FF2B5EF4-FFF2-40B4-BE49-F238E27FC236}">
                  <a16:creationId xmlns:a16="http://schemas.microsoft.com/office/drawing/2014/main" id="{D4FFDF25-3878-48C5-BA09-B4DD9CA32A3C}"/>
                </a:ext>
              </a:extLst>
            </p:cNvPr>
            <p:cNvSpPr>
              <a:spLocks noChangeArrowheads="1"/>
            </p:cNvSpPr>
            <p:nvPr/>
          </p:nvSpPr>
          <p:spPr bwMode="auto">
            <a:xfrm>
              <a:off x="3780" y="754"/>
              <a:ext cx="114" cy="92"/>
            </a:xfrm>
            <a:prstGeom prst="rect">
              <a:avLst/>
            </a:prstGeom>
            <a:solidFill>
              <a:srgbClr val="919191"/>
            </a:solidFill>
            <a:ln w="9525">
              <a:noFill/>
              <a:miter lim="800000"/>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38" name="Freeform 35">
              <a:extLst>
                <a:ext uri="{FF2B5EF4-FFF2-40B4-BE49-F238E27FC236}">
                  <a16:creationId xmlns:a16="http://schemas.microsoft.com/office/drawing/2014/main" id="{BBDC2FA3-6A24-47F1-B40C-830C2E594A1A}"/>
                </a:ext>
              </a:extLst>
            </p:cNvPr>
            <p:cNvSpPr>
              <a:spLocks/>
            </p:cNvSpPr>
            <p:nvPr/>
          </p:nvSpPr>
          <p:spPr bwMode="auto">
            <a:xfrm>
              <a:off x="3613" y="739"/>
              <a:ext cx="159" cy="121"/>
            </a:xfrm>
            <a:custGeom>
              <a:avLst/>
              <a:gdLst/>
              <a:ahLst/>
              <a:cxnLst>
                <a:cxn ang="0">
                  <a:pos x="150" y="0"/>
                </a:cxn>
                <a:cxn ang="0">
                  <a:pos x="0" y="121"/>
                </a:cxn>
                <a:cxn ang="0">
                  <a:pos x="150" y="121"/>
                </a:cxn>
                <a:cxn ang="0">
                  <a:pos x="150" y="0"/>
                </a:cxn>
              </a:cxnLst>
              <a:rect l="0" t="0" r="r" b="b"/>
              <a:pathLst>
                <a:path w="150" h="121">
                  <a:moveTo>
                    <a:pt x="150" y="0"/>
                  </a:moveTo>
                  <a:lnTo>
                    <a:pt x="0" y="121"/>
                  </a:lnTo>
                  <a:lnTo>
                    <a:pt x="150" y="121"/>
                  </a:lnTo>
                  <a:lnTo>
                    <a:pt x="150" y="0"/>
                  </a:lnTo>
                  <a:close/>
                </a:path>
              </a:pathLst>
            </a:custGeom>
            <a:solidFill>
              <a:srgbClr val="DADADA"/>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39" name="Freeform 36">
              <a:extLst>
                <a:ext uri="{FF2B5EF4-FFF2-40B4-BE49-F238E27FC236}">
                  <a16:creationId xmlns:a16="http://schemas.microsoft.com/office/drawing/2014/main" id="{5E69BD5D-9828-49F4-8A84-5FD3B39C8DCB}"/>
                </a:ext>
              </a:extLst>
            </p:cNvPr>
            <p:cNvSpPr>
              <a:spLocks/>
            </p:cNvSpPr>
            <p:nvPr/>
          </p:nvSpPr>
          <p:spPr bwMode="auto">
            <a:xfrm>
              <a:off x="3613" y="739"/>
              <a:ext cx="159" cy="121"/>
            </a:xfrm>
            <a:custGeom>
              <a:avLst/>
              <a:gdLst/>
              <a:ahLst/>
              <a:cxnLst>
                <a:cxn ang="0">
                  <a:pos x="0" y="121"/>
                </a:cxn>
                <a:cxn ang="0">
                  <a:pos x="150" y="0"/>
                </a:cxn>
                <a:cxn ang="0">
                  <a:pos x="0" y="0"/>
                </a:cxn>
                <a:cxn ang="0">
                  <a:pos x="0" y="121"/>
                </a:cxn>
              </a:cxnLst>
              <a:rect l="0" t="0" r="r" b="b"/>
              <a:pathLst>
                <a:path w="150" h="121">
                  <a:moveTo>
                    <a:pt x="0" y="121"/>
                  </a:moveTo>
                  <a:lnTo>
                    <a:pt x="150" y="0"/>
                  </a:lnTo>
                  <a:lnTo>
                    <a:pt x="0" y="0"/>
                  </a:lnTo>
                  <a:lnTo>
                    <a:pt x="0" y="121"/>
                  </a:lnTo>
                  <a:close/>
                </a:path>
              </a:pathLst>
            </a:custGeom>
            <a:solidFill>
              <a:srgbClr val="000000"/>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40" name="Rectangle 37">
              <a:extLst>
                <a:ext uri="{FF2B5EF4-FFF2-40B4-BE49-F238E27FC236}">
                  <a16:creationId xmlns:a16="http://schemas.microsoft.com/office/drawing/2014/main" id="{EB795852-C1D7-4B5C-BD56-EBFD44786D07}"/>
                </a:ext>
              </a:extLst>
            </p:cNvPr>
            <p:cNvSpPr>
              <a:spLocks noChangeArrowheads="1"/>
            </p:cNvSpPr>
            <p:nvPr/>
          </p:nvSpPr>
          <p:spPr bwMode="auto">
            <a:xfrm>
              <a:off x="3632" y="754"/>
              <a:ext cx="112" cy="92"/>
            </a:xfrm>
            <a:prstGeom prst="rect">
              <a:avLst/>
            </a:prstGeom>
            <a:solidFill>
              <a:srgbClr val="919191"/>
            </a:solidFill>
            <a:ln w="9525">
              <a:noFill/>
              <a:miter lim="800000"/>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41" name="Freeform 38">
              <a:extLst>
                <a:ext uri="{FF2B5EF4-FFF2-40B4-BE49-F238E27FC236}">
                  <a16:creationId xmlns:a16="http://schemas.microsoft.com/office/drawing/2014/main" id="{EB79B9F3-4C10-42F7-95C8-0E0684CDAB9B}"/>
                </a:ext>
              </a:extLst>
            </p:cNvPr>
            <p:cNvSpPr>
              <a:spLocks/>
            </p:cNvSpPr>
            <p:nvPr/>
          </p:nvSpPr>
          <p:spPr bwMode="auto">
            <a:xfrm>
              <a:off x="3462" y="739"/>
              <a:ext cx="151" cy="121"/>
            </a:xfrm>
            <a:custGeom>
              <a:avLst/>
              <a:gdLst/>
              <a:ahLst/>
              <a:cxnLst>
                <a:cxn ang="0">
                  <a:pos x="151" y="0"/>
                </a:cxn>
                <a:cxn ang="0">
                  <a:pos x="0" y="121"/>
                </a:cxn>
                <a:cxn ang="0">
                  <a:pos x="151" y="121"/>
                </a:cxn>
                <a:cxn ang="0">
                  <a:pos x="151" y="0"/>
                </a:cxn>
              </a:cxnLst>
              <a:rect l="0" t="0" r="r" b="b"/>
              <a:pathLst>
                <a:path w="151" h="121">
                  <a:moveTo>
                    <a:pt x="151" y="0"/>
                  </a:moveTo>
                  <a:lnTo>
                    <a:pt x="0" y="121"/>
                  </a:lnTo>
                  <a:lnTo>
                    <a:pt x="151" y="121"/>
                  </a:lnTo>
                  <a:lnTo>
                    <a:pt x="151" y="0"/>
                  </a:lnTo>
                  <a:close/>
                </a:path>
              </a:pathLst>
            </a:custGeom>
            <a:solidFill>
              <a:srgbClr val="DADADA"/>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42" name="Freeform 39">
              <a:extLst>
                <a:ext uri="{FF2B5EF4-FFF2-40B4-BE49-F238E27FC236}">
                  <a16:creationId xmlns:a16="http://schemas.microsoft.com/office/drawing/2014/main" id="{A7FF24EF-9067-4D7C-A312-2053A81786C6}"/>
                </a:ext>
              </a:extLst>
            </p:cNvPr>
            <p:cNvSpPr>
              <a:spLocks/>
            </p:cNvSpPr>
            <p:nvPr/>
          </p:nvSpPr>
          <p:spPr bwMode="auto">
            <a:xfrm>
              <a:off x="3462" y="739"/>
              <a:ext cx="151" cy="121"/>
            </a:xfrm>
            <a:custGeom>
              <a:avLst/>
              <a:gdLst/>
              <a:ahLst/>
              <a:cxnLst>
                <a:cxn ang="0">
                  <a:pos x="0" y="121"/>
                </a:cxn>
                <a:cxn ang="0">
                  <a:pos x="151" y="0"/>
                </a:cxn>
                <a:cxn ang="0">
                  <a:pos x="0" y="0"/>
                </a:cxn>
                <a:cxn ang="0">
                  <a:pos x="0" y="121"/>
                </a:cxn>
              </a:cxnLst>
              <a:rect l="0" t="0" r="r" b="b"/>
              <a:pathLst>
                <a:path w="151" h="121">
                  <a:moveTo>
                    <a:pt x="0" y="121"/>
                  </a:moveTo>
                  <a:lnTo>
                    <a:pt x="151" y="0"/>
                  </a:lnTo>
                  <a:lnTo>
                    <a:pt x="0" y="0"/>
                  </a:lnTo>
                  <a:lnTo>
                    <a:pt x="0" y="121"/>
                  </a:lnTo>
                  <a:close/>
                </a:path>
              </a:pathLst>
            </a:custGeom>
            <a:solidFill>
              <a:srgbClr val="000000"/>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43" name="Freeform 40">
              <a:extLst>
                <a:ext uri="{FF2B5EF4-FFF2-40B4-BE49-F238E27FC236}">
                  <a16:creationId xmlns:a16="http://schemas.microsoft.com/office/drawing/2014/main" id="{491A2DE0-18E0-4142-9BD1-A27F50CE713A}"/>
                </a:ext>
              </a:extLst>
            </p:cNvPr>
            <p:cNvSpPr>
              <a:spLocks/>
            </p:cNvSpPr>
            <p:nvPr/>
          </p:nvSpPr>
          <p:spPr bwMode="auto">
            <a:xfrm>
              <a:off x="3763" y="862"/>
              <a:ext cx="146" cy="123"/>
            </a:xfrm>
            <a:custGeom>
              <a:avLst/>
              <a:gdLst/>
              <a:ahLst/>
              <a:cxnLst>
                <a:cxn ang="0">
                  <a:pos x="148" y="0"/>
                </a:cxn>
                <a:cxn ang="0">
                  <a:pos x="0" y="123"/>
                </a:cxn>
                <a:cxn ang="0">
                  <a:pos x="148" y="123"/>
                </a:cxn>
                <a:cxn ang="0">
                  <a:pos x="148" y="0"/>
                </a:cxn>
              </a:cxnLst>
              <a:rect l="0" t="0" r="r" b="b"/>
              <a:pathLst>
                <a:path w="148" h="123">
                  <a:moveTo>
                    <a:pt x="148" y="0"/>
                  </a:moveTo>
                  <a:lnTo>
                    <a:pt x="0" y="123"/>
                  </a:lnTo>
                  <a:lnTo>
                    <a:pt x="148" y="123"/>
                  </a:lnTo>
                  <a:lnTo>
                    <a:pt x="148" y="0"/>
                  </a:lnTo>
                  <a:close/>
                </a:path>
              </a:pathLst>
            </a:custGeom>
            <a:solidFill>
              <a:srgbClr val="DADADA"/>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44" name="Rectangle 41">
              <a:extLst>
                <a:ext uri="{FF2B5EF4-FFF2-40B4-BE49-F238E27FC236}">
                  <a16:creationId xmlns:a16="http://schemas.microsoft.com/office/drawing/2014/main" id="{DB287D8D-AF96-4FAC-9462-68B58F0F40E4}"/>
                </a:ext>
              </a:extLst>
            </p:cNvPr>
            <p:cNvSpPr>
              <a:spLocks noChangeArrowheads="1"/>
            </p:cNvSpPr>
            <p:nvPr/>
          </p:nvSpPr>
          <p:spPr bwMode="auto">
            <a:xfrm>
              <a:off x="3780" y="877"/>
              <a:ext cx="114" cy="92"/>
            </a:xfrm>
            <a:prstGeom prst="rect">
              <a:avLst/>
            </a:prstGeom>
            <a:solidFill>
              <a:srgbClr val="919191"/>
            </a:solidFill>
            <a:ln w="9525">
              <a:noFill/>
              <a:miter lim="800000"/>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45" name="Freeform 42">
              <a:extLst>
                <a:ext uri="{FF2B5EF4-FFF2-40B4-BE49-F238E27FC236}">
                  <a16:creationId xmlns:a16="http://schemas.microsoft.com/office/drawing/2014/main" id="{8234A1A9-BD10-4EE9-A5C5-24DEEA03C876}"/>
                </a:ext>
              </a:extLst>
            </p:cNvPr>
            <p:cNvSpPr>
              <a:spLocks/>
            </p:cNvSpPr>
            <p:nvPr/>
          </p:nvSpPr>
          <p:spPr bwMode="auto">
            <a:xfrm>
              <a:off x="3462" y="862"/>
              <a:ext cx="151" cy="123"/>
            </a:xfrm>
            <a:custGeom>
              <a:avLst/>
              <a:gdLst/>
              <a:ahLst/>
              <a:cxnLst>
                <a:cxn ang="0">
                  <a:pos x="151" y="0"/>
                </a:cxn>
                <a:cxn ang="0">
                  <a:pos x="0" y="123"/>
                </a:cxn>
                <a:cxn ang="0">
                  <a:pos x="151" y="123"/>
                </a:cxn>
                <a:cxn ang="0">
                  <a:pos x="151" y="0"/>
                </a:cxn>
              </a:cxnLst>
              <a:rect l="0" t="0" r="r" b="b"/>
              <a:pathLst>
                <a:path w="151" h="123">
                  <a:moveTo>
                    <a:pt x="151" y="0"/>
                  </a:moveTo>
                  <a:lnTo>
                    <a:pt x="0" y="123"/>
                  </a:lnTo>
                  <a:lnTo>
                    <a:pt x="151" y="123"/>
                  </a:lnTo>
                  <a:lnTo>
                    <a:pt x="151" y="0"/>
                  </a:lnTo>
                  <a:close/>
                </a:path>
              </a:pathLst>
            </a:custGeom>
            <a:solidFill>
              <a:srgbClr val="DADADA"/>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46" name="Rectangle 43">
              <a:extLst>
                <a:ext uri="{FF2B5EF4-FFF2-40B4-BE49-F238E27FC236}">
                  <a16:creationId xmlns:a16="http://schemas.microsoft.com/office/drawing/2014/main" id="{98077289-95E9-46E2-8022-B9924C578F4C}"/>
                </a:ext>
              </a:extLst>
            </p:cNvPr>
            <p:cNvSpPr>
              <a:spLocks noChangeArrowheads="1"/>
            </p:cNvSpPr>
            <p:nvPr/>
          </p:nvSpPr>
          <p:spPr bwMode="auto">
            <a:xfrm>
              <a:off x="3482" y="877"/>
              <a:ext cx="111" cy="92"/>
            </a:xfrm>
            <a:prstGeom prst="rect">
              <a:avLst/>
            </a:prstGeom>
            <a:solidFill>
              <a:srgbClr val="919191"/>
            </a:solidFill>
            <a:ln w="9525">
              <a:noFill/>
              <a:miter lim="800000"/>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47" name="Freeform 44">
              <a:extLst>
                <a:ext uri="{FF2B5EF4-FFF2-40B4-BE49-F238E27FC236}">
                  <a16:creationId xmlns:a16="http://schemas.microsoft.com/office/drawing/2014/main" id="{0A3CB59F-740C-408C-831D-D268AB9777A6}"/>
                </a:ext>
              </a:extLst>
            </p:cNvPr>
            <p:cNvSpPr>
              <a:spLocks/>
            </p:cNvSpPr>
            <p:nvPr/>
          </p:nvSpPr>
          <p:spPr bwMode="auto">
            <a:xfrm>
              <a:off x="3613" y="862"/>
              <a:ext cx="159" cy="123"/>
            </a:xfrm>
            <a:custGeom>
              <a:avLst/>
              <a:gdLst/>
              <a:ahLst/>
              <a:cxnLst>
                <a:cxn ang="0">
                  <a:pos x="150" y="0"/>
                </a:cxn>
                <a:cxn ang="0">
                  <a:pos x="0" y="123"/>
                </a:cxn>
                <a:cxn ang="0">
                  <a:pos x="150" y="123"/>
                </a:cxn>
                <a:cxn ang="0">
                  <a:pos x="150" y="0"/>
                </a:cxn>
              </a:cxnLst>
              <a:rect l="0" t="0" r="r" b="b"/>
              <a:pathLst>
                <a:path w="150" h="123">
                  <a:moveTo>
                    <a:pt x="150" y="0"/>
                  </a:moveTo>
                  <a:lnTo>
                    <a:pt x="0" y="123"/>
                  </a:lnTo>
                  <a:lnTo>
                    <a:pt x="150" y="123"/>
                  </a:lnTo>
                  <a:lnTo>
                    <a:pt x="150" y="0"/>
                  </a:lnTo>
                  <a:close/>
                </a:path>
              </a:pathLst>
            </a:custGeom>
            <a:solidFill>
              <a:srgbClr val="DADADA"/>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48" name="Rectangle 45">
              <a:extLst>
                <a:ext uri="{FF2B5EF4-FFF2-40B4-BE49-F238E27FC236}">
                  <a16:creationId xmlns:a16="http://schemas.microsoft.com/office/drawing/2014/main" id="{3BF77519-60AD-4AC9-8620-A79C9EA5EDF6}"/>
                </a:ext>
              </a:extLst>
            </p:cNvPr>
            <p:cNvSpPr>
              <a:spLocks noChangeArrowheads="1"/>
            </p:cNvSpPr>
            <p:nvPr/>
          </p:nvSpPr>
          <p:spPr bwMode="auto">
            <a:xfrm>
              <a:off x="3632" y="877"/>
              <a:ext cx="112" cy="92"/>
            </a:xfrm>
            <a:prstGeom prst="rect">
              <a:avLst/>
            </a:prstGeom>
            <a:solidFill>
              <a:srgbClr val="919191"/>
            </a:solidFill>
            <a:ln w="9525">
              <a:noFill/>
              <a:miter lim="800000"/>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49" name="Freeform 46">
              <a:extLst>
                <a:ext uri="{FF2B5EF4-FFF2-40B4-BE49-F238E27FC236}">
                  <a16:creationId xmlns:a16="http://schemas.microsoft.com/office/drawing/2014/main" id="{B535AE3D-C26C-413B-9119-6AA6B132B442}"/>
                </a:ext>
              </a:extLst>
            </p:cNvPr>
            <p:cNvSpPr>
              <a:spLocks/>
            </p:cNvSpPr>
            <p:nvPr/>
          </p:nvSpPr>
          <p:spPr bwMode="auto">
            <a:xfrm>
              <a:off x="3763" y="985"/>
              <a:ext cx="146" cy="123"/>
            </a:xfrm>
            <a:custGeom>
              <a:avLst/>
              <a:gdLst/>
              <a:ahLst/>
              <a:cxnLst>
                <a:cxn ang="0">
                  <a:pos x="148" y="0"/>
                </a:cxn>
                <a:cxn ang="0">
                  <a:pos x="0" y="123"/>
                </a:cxn>
                <a:cxn ang="0">
                  <a:pos x="148" y="123"/>
                </a:cxn>
                <a:cxn ang="0">
                  <a:pos x="148" y="0"/>
                </a:cxn>
              </a:cxnLst>
              <a:rect l="0" t="0" r="r" b="b"/>
              <a:pathLst>
                <a:path w="148" h="123">
                  <a:moveTo>
                    <a:pt x="148" y="0"/>
                  </a:moveTo>
                  <a:lnTo>
                    <a:pt x="0" y="123"/>
                  </a:lnTo>
                  <a:lnTo>
                    <a:pt x="148" y="123"/>
                  </a:lnTo>
                  <a:lnTo>
                    <a:pt x="148" y="0"/>
                  </a:lnTo>
                  <a:close/>
                </a:path>
              </a:pathLst>
            </a:custGeom>
            <a:solidFill>
              <a:srgbClr val="0019D1"/>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50" name="Freeform 47">
              <a:extLst>
                <a:ext uri="{FF2B5EF4-FFF2-40B4-BE49-F238E27FC236}">
                  <a16:creationId xmlns:a16="http://schemas.microsoft.com/office/drawing/2014/main" id="{A3458498-0435-4E05-843C-2FA3526B702F}"/>
                </a:ext>
              </a:extLst>
            </p:cNvPr>
            <p:cNvSpPr>
              <a:spLocks/>
            </p:cNvSpPr>
            <p:nvPr/>
          </p:nvSpPr>
          <p:spPr bwMode="auto">
            <a:xfrm>
              <a:off x="3763" y="985"/>
              <a:ext cx="146" cy="123"/>
            </a:xfrm>
            <a:custGeom>
              <a:avLst/>
              <a:gdLst/>
              <a:ahLst/>
              <a:cxnLst>
                <a:cxn ang="0">
                  <a:pos x="0" y="123"/>
                </a:cxn>
                <a:cxn ang="0">
                  <a:pos x="148" y="0"/>
                </a:cxn>
                <a:cxn ang="0">
                  <a:pos x="0" y="0"/>
                </a:cxn>
                <a:cxn ang="0">
                  <a:pos x="0" y="123"/>
                </a:cxn>
              </a:cxnLst>
              <a:rect l="0" t="0" r="r" b="b"/>
              <a:pathLst>
                <a:path w="148" h="123">
                  <a:moveTo>
                    <a:pt x="0" y="123"/>
                  </a:moveTo>
                  <a:lnTo>
                    <a:pt x="148" y="0"/>
                  </a:lnTo>
                  <a:lnTo>
                    <a:pt x="0" y="0"/>
                  </a:lnTo>
                  <a:lnTo>
                    <a:pt x="0" y="123"/>
                  </a:lnTo>
                  <a:close/>
                </a:path>
              </a:pathLst>
            </a:custGeom>
            <a:solidFill>
              <a:srgbClr val="A2C1FE"/>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51" name="Rectangle 48">
              <a:extLst>
                <a:ext uri="{FF2B5EF4-FFF2-40B4-BE49-F238E27FC236}">
                  <a16:creationId xmlns:a16="http://schemas.microsoft.com/office/drawing/2014/main" id="{D1AF1DA3-F5D2-4DFA-8DCC-4C102AEE6253}"/>
                </a:ext>
              </a:extLst>
            </p:cNvPr>
            <p:cNvSpPr>
              <a:spLocks noChangeArrowheads="1"/>
            </p:cNvSpPr>
            <p:nvPr/>
          </p:nvSpPr>
          <p:spPr bwMode="auto">
            <a:xfrm>
              <a:off x="3780" y="1000"/>
              <a:ext cx="114" cy="92"/>
            </a:xfrm>
            <a:prstGeom prst="rect">
              <a:avLst/>
            </a:prstGeom>
            <a:solidFill>
              <a:srgbClr val="618FFD"/>
            </a:solidFill>
            <a:ln w="9525">
              <a:noFill/>
              <a:miter lim="800000"/>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52" name="Freeform 49">
              <a:extLst>
                <a:ext uri="{FF2B5EF4-FFF2-40B4-BE49-F238E27FC236}">
                  <a16:creationId xmlns:a16="http://schemas.microsoft.com/office/drawing/2014/main" id="{1B2AB30B-95DD-42E7-91B0-B1A62B4A962B}"/>
                </a:ext>
              </a:extLst>
            </p:cNvPr>
            <p:cNvSpPr>
              <a:spLocks/>
            </p:cNvSpPr>
            <p:nvPr/>
          </p:nvSpPr>
          <p:spPr bwMode="auto">
            <a:xfrm>
              <a:off x="3613" y="985"/>
              <a:ext cx="159" cy="123"/>
            </a:xfrm>
            <a:custGeom>
              <a:avLst/>
              <a:gdLst/>
              <a:ahLst/>
              <a:cxnLst>
                <a:cxn ang="0">
                  <a:pos x="150" y="0"/>
                </a:cxn>
                <a:cxn ang="0">
                  <a:pos x="0" y="123"/>
                </a:cxn>
                <a:cxn ang="0">
                  <a:pos x="150" y="123"/>
                </a:cxn>
                <a:cxn ang="0">
                  <a:pos x="150" y="0"/>
                </a:cxn>
              </a:cxnLst>
              <a:rect l="0" t="0" r="r" b="b"/>
              <a:pathLst>
                <a:path w="150" h="123">
                  <a:moveTo>
                    <a:pt x="150" y="0"/>
                  </a:moveTo>
                  <a:lnTo>
                    <a:pt x="0" y="123"/>
                  </a:lnTo>
                  <a:lnTo>
                    <a:pt x="150" y="123"/>
                  </a:lnTo>
                  <a:lnTo>
                    <a:pt x="150" y="0"/>
                  </a:lnTo>
                  <a:close/>
                </a:path>
              </a:pathLst>
            </a:custGeom>
            <a:solidFill>
              <a:srgbClr val="0019D1"/>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53" name="Freeform 50">
              <a:extLst>
                <a:ext uri="{FF2B5EF4-FFF2-40B4-BE49-F238E27FC236}">
                  <a16:creationId xmlns:a16="http://schemas.microsoft.com/office/drawing/2014/main" id="{72D60769-7BB5-4995-B9FA-7CC5D2A747FC}"/>
                </a:ext>
              </a:extLst>
            </p:cNvPr>
            <p:cNvSpPr>
              <a:spLocks/>
            </p:cNvSpPr>
            <p:nvPr/>
          </p:nvSpPr>
          <p:spPr bwMode="auto">
            <a:xfrm>
              <a:off x="3613" y="985"/>
              <a:ext cx="159" cy="123"/>
            </a:xfrm>
            <a:custGeom>
              <a:avLst/>
              <a:gdLst/>
              <a:ahLst/>
              <a:cxnLst>
                <a:cxn ang="0">
                  <a:pos x="0" y="123"/>
                </a:cxn>
                <a:cxn ang="0">
                  <a:pos x="150" y="0"/>
                </a:cxn>
                <a:cxn ang="0">
                  <a:pos x="0" y="0"/>
                </a:cxn>
                <a:cxn ang="0">
                  <a:pos x="0" y="123"/>
                </a:cxn>
              </a:cxnLst>
              <a:rect l="0" t="0" r="r" b="b"/>
              <a:pathLst>
                <a:path w="150" h="123">
                  <a:moveTo>
                    <a:pt x="0" y="123"/>
                  </a:moveTo>
                  <a:lnTo>
                    <a:pt x="150" y="0"/>
                  </a:lnTo>
                  <a:lnTo>
                    <a:pt x="0" y="0"/>
                  </a:lnTo>
                  <a:lnTo>
                    <a:pt x="0" y="123"/>
                  </a:lnTo>
                  <a:close/>
                </a:path>
              </a:pathLst>
            </a:custGeom>
            <a:solidFill>
              <a:srgbClr val="A2C1FE"/>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54" name="Rectangle 51">
              <a:extLst>
                <a:ext uri="{FF2B5EF4-FFF2-40B4-BE49-F238E27FC236}">
                  <a16:creationId xmlns:a16="http://schemas.microsoft.com/office/drawing/2014/main" id="{63B16509-2771-4C2B-884A-DE12E71F0D2F}"/>
                </a:ext>
              </a:extLst>
            </p:cNvPr>
            <p:cNvSpPr>
              <a:spLocks noChangeArrowheads="1"/>
            </p:cNvSpPr>
            <p:nvPr/>
          </p:nvSpPr>
          <p:spPr bwMode="auto">
            <a:xfrm>
              <a:off x="3632" y="1000"/>
              <a:ext cx="112" cy="92"/>
            </a:xfrm>
            <a:prstGeom prst="rect">
              <a:avLst/>
            </a:prstGeom>
            <a:solidFill>
              <a:srgbClr val="618FFD"/>
            </a:solidFill>
            <a:ln w="9525">
              <a:noFill/>
              <a:miter lim="800000"/>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55" name="Freeform 52">
              <a:extLst>
                <a:ext uri="{FF2B5EF4-FFF2-40B4-BE49-F238E27FC236}">
                  <a16:creationId xmlns:a16="http://schemas.microsoft.com/office/drawing/2014/main" id="{FF555262-AFEC-4148-8C43-308DCC0AA23C}"/>
                </a:ext>
              </a:extLst>
            </p:cNvPr>
            <p:cNvSpPr>
              <a:spLocks/>
            </p:cNvSpPr>
            <p:nvPr/>
          </p:nvSpPr>
          <p:spPr bwMode="auto">
            <a:xfrm>
              <a:off x="3913" y="808"/>
              <a:ext cx="56" cy="52"/>
            </a:xfrm>
            <a:custGeom>
              <a:avLst/>
              <a:gdLst/>
              <a:ahLst/>
              <a:cxnLst>
                <a:cxn ang="0">
                  <a:pos x="0" y="44"/>
                </a:cxn>
                <a:cxn ang="0">
                  <a:pos x="0" y="52"/>
                </a:cxn>
                <a:cxn ang="0">
                  <a:pos x="56" y="6"/>
                </a:cxn>
                <a:cxn ang="0">
                  <a:pos x="56" y="0"/>
                </a:cxn>
                <a:cxn ang="0">
                  <a:pos x="0" y="44"/>
                </a:cxn>
              </a:cxnLst>
              <a:rect l="0" t="0" r="r" b="b"/>
              <a:pathLst>
                <a:path w="56" h="52">
                  <a:moveTo>
                    <a:pt x="0" y="44"/>
                  </a:moveTo>
                  <a:lnTo>
                    <a:pt x="0" y="52"/>
                  </a:lnTo>
                  <a:lnTo>
                    <a:pt x="56" y="6"/>
                  </a:lnTo>
                  <a:lnTo>
                    <a:pt x="56" y="0"/>
                  </a:lnTo>
                  <a:lnTo>
                    <a:pt x="0" y="44"/>
                  </a:lnTo>
                  <a:close/>
                </a:path>
              </a:pathLst>
            </a:custGeom>
            <a:solidFill>
              <a:srgbClr val="00279F"/>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56" name="Freeform 53">
              <a:extLst>
                <a:ext uri="{FF2B5EF4-FFF2-40B4-BE49-F238E27FC236}">
                  <a16:creationId xmlns:a16="http://schemas.microsoft.com/office/drawing/2014/main" id="{0FC3874E-33E0-4FCF-BE34-9375A6D446F5}"/>
                </a:ext>
              </a:extLst>
            </p:cNvPr>
            <p:cNvSpPr>
              <a:spLocks/>
            </p:cNvSpPr>
            <p:nvPr/>
          </p:nvSpPr>
          <p:spPr bwMode="auto">
            <a:xfrm>
              <a:off x="3930" y="715"/>
              <a:ext cx="39" cy="122"/>
            </a:xfrm>
            <a:custGeom>
              <a:avLst/>
              <a:gdLst/>
              <a:ahLst/>
              <a:cxnLst>
                <a:cxn ang="0">
                  <a:pos x="0" y="122"/>
                </a:cxn>
                <a:cxn ang="0">
                  <a:pos x="0" y="31"/>
                </a:cxn>
                <a:cxn ang="0">
                  <a:pos x="39" y="0"/>
                </a:cxn>
                <a:cxn ang="0">
                  <a:pos x="39" y="91"/>
                </a:cxn>
                <a:cxn ang="0">
                  <a:pos x="0" y="122"/>
                </a:cxn>
              </a:cxnLst>
              <a:rect l="0" t="0" r="r" b="b"/>
              <a:pathLst>
                <a:path w="39" h="122">
                  <a:moveTo>
                    <a:pt x="0" y="122"/>
                  </a:moveTo>
                  <a:lnTo>
                    <a:pt x="0" y="31"/>
                  </a:lnTo>
                  <a:lnTo>
                    <a:pt x="39" y="0"/>
                  </a:lnTo>
                  <a:lnTo>
                    <a:pt x="39" y="91"/>
                  </a:lnTo>
                  <a:lnTo>
                    <a:pt x="0" y="122"/>
                  </a:lnTo>
                  <a:close/>
                </a:path>
              </a:pathLst>
            </a:custGeom>
            <a:solidFill>
              <a:srgbClr val="0019D1"/>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57" name="Freeform 54">
              <a:extLst>
                <a:ext uri="{FF2B5EF4-FFF2-40B4-BE49-F238E27FC236}">
                  <a16:creationId xmlns:a16="http://schemas.microsoft.com/office/drawing/2014/main" id="{13AA8435-FB96-40F0-9140-72E4E89DCCCB}"/>
                </a:ext>
              </a:extLst>
            </p:cNvPr>
            <p:cNvSpPr>
              <a:spLocks/>
            </p:cNvSpPr>
            <p:nvPr/>
          </p:nvSpPr>
          <p:spPr bwMode="auto">
            <a:xfrm>
              <a:off x="3913" y="739"/>
              <a:ext cx="19" cy="121"/>
            </a:xfrm>
            <a:custGeom>
              <a:avLst/>
              <a:gdLst/>
              <a:ahLst/>
              <a:cxnLst>
                <a:cxn ang="0">
                  <a:pos x="0" y="0"/>
                </a:cxn>
                <a:cxn ang="0">
                  <a:pos x="0" y="121"/>
                </a:cxn>
                <a:cxn ang="0">
                  <a:pos x="17" y="98"/>
                </a:cxn>
                <a:cxn ang="0">
                  <a:pos x="17" y="7"/>
                </a:cxn>
                <a:cxn ang="0">
                  <a:pos x="0" y="0"/>
                </a:cxn>
              </a:cxnLst>
              <a:rect l="0" t="0" r="r" b="b"/>
              <a:pathLst>
                <a:path w="17" h="121">
                  <a:moveTo>
                    <a:pt x="0" y="0"/>
                  </a:moveTo>
                  <a:lnTo>
                    <a:pt x="0" y="121"/>
                  </a:lnTo>
                  <a:lnTo>
                    <a:pt x="17" y="98"/>
                  </a:lnTo>
                  <a:lnTo>
                    <a:pt x="17" y="7"/>
                  </a:lnTo>
                  <a:lnTo>
                    <a:pt x="0" y="0"/>
                  </a:lnTo>
                  <a:close/>
                </a:path>
              </a:pathLst>
            </a:custGeom>
            <a:solidFill>
              <a:srgbClr val="C1CEFF"/>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58" name="Freeform 55">
              <a:extLst>
                <a:ext uri="{FF2B5EF4-FFF2-40B4-BE49-F238E27FC236}">
                  <a16:creationId xmlns:a16="http://schemas.microsoft.com/office/drawing/2014/main" id="{C6100817-B9B9-44D9-BB08-F2A6BF507120}"/>
                </a:ext>
              </a:extLst>
            </p:cNvPr>
            <p:cNvSpPr>
              <a:spLocks/>
            </p:cNvSpPr>
            <p:nvPr/>
          </p:nvSpPr>
          <p:spPr bwMode="auto">
            <a:xfrm>
              <a:off x="3913" y="692"/>
              <a:ext cx="56" cy="54"/>
            </a:xfrm>
            <a:custGeom>
              <a:avLst/>
              <a:gdLst/>
              <a:ahLst/>
              <a:cxnLst>
                <a:cxn ang="0">
                  <a:pos x="0" y="47"/>
                </a:cxn>
                <a:cxn ang="0">
                  <a:pos x="56" y="0"/>
                </a:cxn>
                <a:cxn ang="0">
                  <a:pos x="56" y="23"/>
                </a:cxn>
                <a:cxn ang="0">
                  <a:pos x="17" y="54"/>
                </a:cxn>
                <a:cxn ang="0">
                  <a:pos x="0" y="47"/>
                </a:cxn>
              </a:cxnLst>
              <a:rect l="0" t="0" r="r" b="b"/>
              <a:pathLst>
                <a:path w="56" h="54">
                  <a:moveTo>
                    <a:pt x="0" y="47"/>
                  </a:moveTo>
                  <a:lnTo>
                    <a:pt x="56" y="0"/>
                  </a:lnTo>
                  <a:lnTo>
                    <a:pt x="56" y="23"/>
                  </a:lnTo>
                  <a:lnTo>
                    <a:pt x="17" y="54"/>
                  </a:lnTo>
                  <a:lnTo>
                    <a:pt x="0" y="47"/>
                  </a:lnTo>
                  <a:close/>
                </a:path>
              </a:pathLst>
            </a:custGeom>
            <a:solidFill>
              <a:srgbClr val="618FFD"/>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59" name="Freeform 56">
              <a:extLst>
                <a:ext uri="{FF2B5EF4-FFF2-40B4-BE49-F238E27FC236}">
                  <a16:creationId xmlns:a16="http://schemas.microsoft.com/office/drawing/2014/main" id="{232AD536-5C6C-4C36-8052-2ECD76D83943}"/>
                </a:ext>
              </a:extLst>
            </p:cNvPr>
            <p:cNvSpPr>
              <a:spLocks/>
            </p:cNvSpPr>
            <p:nvPr/>
          </p:nvSpPr>
          <p:spPr bwMode="auto">
            <a:xfrm>
              <a:off x="3791" y="692"/>
              <a:ext cx="140" cy="31"/>
            </a:xfrm>
            <a:custGeom>
              <a:avLst/>
              <a:gdLst/>
              <a:ahLst/>
              <a:cxnLst>
                <a:cxn ang="0">
                  <a:pos x="0" y="31"/>
                </a:cxn>
                <a:cxn ang="0">
                  <a:pos x="109" y="31"/>
                </a:cxn>
                <a:cxn ang="0">
                  <a:pos x="148" y="0"/>
                </a:cxn>
                <a:cxn ang="0">
                  <a:pos x="36" y="0"/>
                </a:cxn>
                <a:cxn ang="0">
                  <a:pos x="0" y="31"/>
                </a:cxn>
              </a:cxnLst>
              <a:rect l="0" t="0" r="r" b="b"/>
              <a:pathLst>
                <a:path w="148" h="31">
                  <a:moveTo>
                    <a:pt x="0" y="31"/>
                  </a:moveTo>
                  <a:lnTo>
                    <a:pt x="109" y="31"/>
                  </a:lnTo>
                  <a:lnTo>
                    <a:pt x="148" y="0"/>
                  </a:lnTo>
                  <a:lnTo>
                    <a:pt x="36" y="0"/>
                  </a:lnTo>
                  <a:lnTo>
                    <a:pt x="0" y="31"/>
                  </a:lnTo>
                  <a:close/>
                </a:path>
              </a:pathLst>
            </a:custGeom>
            <a:solidFill>
              <a:srgbClr val="A2C1FE"/>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60" name="Freeform 57">
              <a:extLst>
                <a:ext uri="{FF2B5EF4-FFF2-40B4-BE49-F238E27FC236}">
                  <a16:creationId xmlns:a16="http://schemas.microsoft.com/office/drawing/2014/main" id="{2186A867-F697-4957-BA84-EFE2BA2ADD25}"/>
                </a:ext>
              </a:extLst>
            </p:cNvPr>
            <p:cNvSpPr>
              <a:spLocks/>
            </p:cNvSpPr>
            <p:nvPr/>
          </p:nvSpPr>
          <p:spPr bwMode="auto">
            <a:xfrm>
              <a:off x="3763" y="692"/>
              <a:ext cx="64" cy="47"/>
            </a:xfrm>
            <a:custGeom>
              <a:avLst/>
              <a:gdLst/>
              <a:ahLst/>
              <a:cxnLst>
                <a:cxn ang="0">
                  <a:pos x="0" y="47"/>
                </a:cxn>
                <a:cxn ang="0">
                  <a:pos x="28" y="31"/>
                </a:cxn>
                <a:cxn ang="0">
                  <a:pos x="64" y="0"/>
                </a:cxn>
                <a:cxn ang="0">
                  <a:pos x="56" y="0"/>
                </a:cxn>
                <a:cxn ang="0">
                  <a:pos x="0" y="47"/>
                </a:cxn>
              </a:cxnLst>
              <a:rect l="0" t="0" r="r" b="b"/>
              <a:pathLst>
                <a:path w="64" h="47">
                  <a:moveTo>
                    <a:pt x="0" y="47"/>
                  </a:moveTo>
                  <a:lnTo>
                    <a:pt x="28" y="31"/>
                  </a:lnTo>
                  <a:lnTo>
                    <a:pt x="64" y="0"/>
                  </a:lnTo>
                  <a:lnTo>
                    <a:pt x="56" y="0"/>
                  </a:lnTo>
                  <a:lnTo>
                    <a:pt x="0" y="47"/>
                  </a:lnTo>
                  <a:close/>
                </a:path>
              </a:pathLst>
            </a:custGeom>
            <a:solidFill>
              <a:srgbClr val="C1CEFF"/>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61" name="Freeform 58">
              <a:extLst>
                <a:ext uri="{FF2B5EF4-FFF2-40B4-BE49-F238E27FC236}">
                  <a16:creationId xmlns:a16="http://schemas.microsoft.com/office/drawing/2014/main" id="{226F741E-221D-4F93-A4AC-ED3A595A360D}"/>
                </a:ext>
              </a:extLst>
            </p:cNvPr>
            <p:cNvSpPr>
              <a:spLocks/>
            </p:cNvSpPr>
            <p:nvPr/>
          </p:nvSpPr>
          <p:spPr bwMode="auto">
            <a:xfrm>
              <a:off x="3902" y="692"/>
              <a:ext cx="67" cy="47"/>
            </a:xfrm>
            <a:custGeom>
              <a:avLst/>
              <a:gdLst/>
              <a:ahLst/>
              <a:cxnLst>
                <a:cxn ang="0">
                  <a:pos x="9" y="47"/>
                </a:cxn>
                <a:cxn ang="0">
                  <a:pos x="0" y="31"/>
                </a:cxn>
                <a:cxn ang="0">
                  <a:pos x="37" y="0"/>
                </a:cxn>
                <a:cxn ang="0">
                  <a:pos x="67" y="0"/>
                </a:cxn>
                <a:cxn ang="0">
                  <a:pos x="9" y="47"/>
                </a:cxn>
              </a:cxnLst>
              <a:rect l="0" t="0" r="r" b="b"/>
              <a:pathLst>
                <a:path w="67" h="47">
                  <a:moveTo>
                    <a:pt x="9" y="47"/>
                  </a:moveTo>
                  <a:lnTo>
                    <a:pt x="0" y="31"/>
                  </a:lnTo>
                  <a:lnTo>
                    <a:pt x="37" y="0"/>
                  </a:lnTo>
                  <a:lnTo>
                    <a:pt x="67" y="0"/>
                  </a:lnTo>
                  <a:lnTo>
                    <a:pt x="9" y="47"/>
                  </a:lnTo>
                  <a:close/>
                </a:path>
              </a:pathLst>
            </a:custGeom>
            <a:solidFill>
              <a:srgbClr val="3365FB"/>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62" name="Freeform 59">
              <a:extLst>
                <a:ext uri="{FF2B5EF4-FFF2-40B4-BE49-F238E27FC236}">
                  <a16:creationId xmlns:a16="http://schemas.microsoft.com/office/drawing/2014/main" id="{DBB8F3C5-DECD-42B7-9022-AD28F5DCCF61}"/>
                </a:ext>
              </a:extLst>
            </p:cNvPr>
            <p:cNvSpPr>
              <a:spLocks/>
            </p:cNvSpPr>
            <p:nvPr/>
          </p:nvSpPr>
          <p:spPr bwMode="auto">
            <a:xfrm>
              <a:off x="3763" y="723"/>
              <a:ext cx="146" cy="16"/>
            </a:xfrm>
            <a:custGeom>
              <a:avLst/>
              <a:gdLst/>
              <a:ahLst/>
              <a:cxnLst>
                <a:cxn ang="0">
                  <a:pos x="0" y="16"/>
                </a:cxn>
                <a:cxn ang="0">
                  <a:pos x="28" y="0"/>
                </a:cxn>
                <a:cxn ang="0">
                  <a:pos x="139" y="0"/>
                </a:cxn>
                <a:cxn ang="0">
                  <a:pos x="148" y="16"/>
                </a:cxn>
                <a:cxn ang="0">
                  <a:pos x="0" y="16"/>
                </a:cxn>
              </a:cxnLst>
              <a:rect l="0" t="0" r="r" b="b"/>
              <a:pathLst>
                <a:path w="148" h="16">
                  <a:moveTo>
                    <a:pt x="0" y="16"/>
                  </a:moveTo>
                  <a:lnTo>
                    <a:pt x="28" y="0"/>
                  </a:lnTo>
                  <a:lnTo>
                    <a:pt x="139" y="0"/>
                  </a:lnTo>
                  <a:lnTo>
                    <a:pt x="148" y="16"/>
                  </a:lnTo>
                  <a:lnTo>
                    <a:pt x="0" y="16"/>
                  </a:lnTo>
                  <a:close/>
                </a:path>
              </a:pathLst>
            </a:custGeom>
            <a:solidFill>
              <a:srgbClr val="618FFD"/>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63" name="Freeform 60">
              <a:extLst>
                <a:ext uri="{FF2B5EF4-FFF2-40B4-BE49-F238E27FC236}">
                  <a16:creationId xmlns:a16="http://schemas.microsoft.com/office/drawing/2014/main" id="{F628577C-2B06-4901-8D3C-F4122B9B8EC3}"/>
                </a:ext>
              </a:extLst>
            </p:cNvPr>
            <p:cNvSpPr>
              <a:spLocks/>
            </p:cNvSpPr>
            <p:nvPr/>
          </p:nvSpPr>
          <p:spPr bwMode="auto">
            <a:xfrm>
              <a:off x="3913" y="931"/>
              <a:ext cx="56" cy="54"/>
            </a:xfrm>
            <a:custGeom>
              <a:avLst/>
              <a:gdLst/>
              <a:ahLst/>
              <a:cxnLst>
                <a:cxn ang="0">
                  <a:pos x="0" y="46"/>
                </a:cxn>
                <a:cxn ang="0">
                  <a:pos x="0" y="54"/>
                </a:cxn>
                <a:cxn ang="0">
                  <a:pos x="56" y="8"/>
                </a:cxn>
                <a:cxn ang="0">
                  <a:pos x="56" y="0"/>
                </a:cxn>
                <a:cxn ang="0">
                  <a:pos x="0" y="46"/>
                </a:cxn>
              </a:cxnLst>
              <a:rect l="0" t="0" r="r" b="b"/>
              <a:pathLst>
                <a:path w="56" h="54">
                  <a:moveTo>
                    <a:pt x="0" y="46"/>
                  </a:moveTo>
                  <a:lnTo>
                    <a:pt x="0" y="54"/>
                  </a:lnTo>
                  <a:lnTo>
                    <a:pt x="56" y="8"/>
                  </a:lnTo>
                  <a:lnTo>
                    <a:pt x="56" y="0"/>
                  </a:lnTo>
                  <a:lnTo>
                    <a:pt x="0" y="46"/>
                  </a:lnTo>
                  <a:close/>
                </a:path>
              </a:pathLst>
            </a:custGeom>
            <a:solidFill>
              <a:srgbClr val="6E0043"/>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64" name="Freeform 61">
              <a:extLst>
                <a:ext uri="{FF2B5EF4-FFF2-40B4-BE49-F238E27FC236}">
                  <a16:creationId xmlns:a16="http://schemas.microsoft.com/office/drawing/2014/main" id="{701B0EF7-B884-491B-9B69-BB91486AAEE0}"/>
                </a:ext>
              </a:extLst>
            </p:cNvPr>
            <p:cNvSpPr>
              <a:spLocks/>
            </p:cNvSpPr>
            <p:nvPr/>
          </p:nvSpPr>
          <p:spPr bwMode="auto">
            <a:xfrm>
              <a:off x="3930" y="839"/>
              <a:ext cx="39" cy="123"/>
            </a:xfrm>
            <a:custGeom>
              <a:avLst/>
              <a:gdLst/>
              <a:ahLst/>
              <a:cxnLst>
                <a:cxn ang="0">
                  <a:pos x="0" y="123"/>
                </a:cxn>
                <a:cxn ang="0">
                  <a:pos x="0" y="28"/>
                </a:cxn>
                <a:cxn ang="0">
                  <a:pos x="39" y="0"/>
                </a:cxn>
                <a:cxn ang="0">
                  <a:pos x="39" y="90"/>
                </a:cxn>
                <a:cxn ang="0">
                  <a:pos x="0" y="123"/>
                </a:cxn>
              </a:cxnLst>
              <a:rect l="0" t="0" r="r" b="b"/>
              <a:pathLst>
                <a:path w="39" h="123">
                  <a:moveTo>
                    <a:pt x="0" y="123"/>
                  </a:moveTo>
                  <a:lnTo>
                    <a:pt x="0" y="28"/>
                  </a:lnTo>
                  <a:lnTo>
                    <a:pt x="39" y="0"/>
                  </a:lnTo>
                  <a:lnTo>
                    <a:pt x="39" y="90"/>
                  </a:lnTo>
                  <a:lnTo>
                    <a:pt x="0" y="123"/>
                  </a:lnTo>
                  <a:close/>
                </a:path>
              </a:pathLst>
            </a:custGeom>
            <a:solidFill>
              <a:srgbClr val="6E0043"/>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65" name="Freeform 62">
              <a:extLst>
                <a:ext uri="{FF2B5EF4-FFF2-40B4-BE49-F238E27FC236}">
                  <a16:creationId xmlns:a16="http://schemas.microsoft.com/office/drawing/2014/main" id="{5B5A2B18-1759-4ABC-B59D-B35C3B4559F3}"/>
                </a:ext>
              </a:extLst>
            </p:cNvPr>
            <p:cNvSpPr>
              <a:spLocks/>
            </p:cNvSpPr>
            <p:nvPr/>
          </p:nvSpPr>
          <p:spPr bwMode="auto">
            <a:xfrm>
              <a:off x="3913" y="862"/>
              <a:ext cx="19" cy="123"/>
            </a:xfrm>
            <a:custGeom>
              <a:avLst/>
              <a:gdLst/>
              <a:ahLst/>
              <a:cxnLst>
                <a:cxn ang="0">
                  <a:pos x="0" y="0"/>
                </a:cxn>
                <a:cxn ang="0">
                  <a:pos x="0" y="123"/>
                </a:cxn>
                <a:cxn ang="0">
                  <a:pos x="17" y="100"/>
                </a:cxn>
                <a:cxn ang="0">
                  <a:pos x="17" y="5"/>
                </a:cxn>
                <a:cxn ang="0">
                  <a:pos x="0" y="0"/>
                </a:cxn>
              </a:cxnLst>
              <a:rect l="0" t="0" r="r" b="b"/>
              <a:pathLst>
                <a:path w="17" h="123">
                  <a:moveTo>
                    <a:pt x="0" y="0"/>
                  </a:moveTo>
                  <a:lnTo>
                    <a:pt x="0" y="123"/>
                  </a:lnTo>
                  <a:lnTo>
                    <a:pt x="17" y="100"/>
                  </a:lnTo>
                  <a:lnTo>
                    <a:pt x="17" y="5"/>
                  </a:lnTo>
                  <a:lnTo>
                    <a:pt x="0" y="0"/>
                  </a:lnTo>
                  <a:close/>
                </a:path>
              </a:pathLst>
            </a:custGeom>
            <a:solidFill>
              <a:srgbClr val="D93192"/>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66" name="Freeform 63">
              <a:extLst>
                <a:ext uri="{FF2B5EF4-FFF2-40B4-BE49-F238E27FC236}">
                  <a16:creationId xmlns:a16="http://schemas.microsoft.com/office/drawing/2014/main" id="{F82B8A9E-0491-417A-BB49-9296AD68F1AA}"/>
                </a:ext>
              </a:extLst>
            </p:cNvPr>
            <p:cNvSpPr>
              <a:spLocks/>
            </p:cNvSpPr>
            <p:nvPr/>
          </p:nvSpPr>
          <p:spPr bwMode="auto">
            <a:xfrm>
              <a:off x="3913" y="815"/>
              <a:ext cx="56" cy="52"/>
            </a:xfrm>
            <a:custGeom>
              <a:avLst/>
              <a:gdLst/>
              <a:ahLst/>
              <a:cxnLst>
                <a:cxn ang="0">
                  <a:pos x="0" y="45"/>
                </a:cxn>
                <a:cxn ang="0">
                  <a:pos x="56" y="0"/>
                </a:cxn>
                <a:cxn ang="0">
                  <a:pos x="56" y="22"/>
                </a:cxn>
                <a:cxn ang="0">
                  <a:pos x="17" y="52"/>
                </a:cxn>
                <a:cxn ang="0">
                  <a:pos x="0" y="45"/>
                </a:cxn>
              </a:cxnLst>
              <a:rect l="0" t="0" r="r" b="b"/>
              <a:pathLst>
                <a:path w="56" h="52">
                  <a:moveTo>
                    <a:pt x="0" y="45"/>
                  </a:moveTo>
                  <a:lnTo>
                    <a:pt x="56" y="0"/>
                  </a:lnTo>
                  <a:lnTo>
                    <a:pt x="56" y="22"/>
                  </a:lnTo>
                  <a:lnTo>
                    <a:pt x="17" y="52"/>
                  </a:lnTo>
                  <a:lnTo>
                    <a:pt x="0" y="45"/>
                  </a:lnTo>
                  <a:close/>
                </a:path>
              </a:pathLst>
            </a:custGeom>
            <a:solidFill>
              <a:srgbClr val="B50069"/>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67" name="Freeform 64">
              <a:extLst>
                <a:ext uri="{FF2B5EF4-FFF2-40B4-BE49-F238E27FC236}">
                  <a16:creationId xmlns:a16="http://schemas.microsoft.com/office/drawing/2014/main" id="{7788242F-ED3C-48A5-981F-4DA68DE29090}"/>
                </a:ext>
              </a:extLst>
            </p:cNvPr>
            <p:cNvSpPr>
              <a:spLocks/>
            </p:cNvSpPr>
            <p:nvPr/>
          </p:nvSpPr>
          <p:spPr bwMode="auto">
            <a:xfrm>
              <a:off x="3913" y="1054"/>
              <a:ext cx="56" cy="54"/>
            </a:xfrm>
            <a:custGeom>
              <a:avLst/>
              <a:gdLst/>
              <a:ahLst/>
              <a:cxnLst>
                <a:cxn ang="0">
                  <a:pos x="0" y="46"/>
                </a:cxn>
                <a:cxn ang="0">
                  <a:pos x="0" y="54"/>
                </a:cxn>
                <a:cxn ang="0">
                  <a:pos x="56" y="8"/>
                </a:cxn>
                <a:cxn ang="0">
                  <a:pos x="56" y="0"/>
                </a:cxn>
                <a:cxn ang="0">
                  <a:pos x="0" y="46"/>
                </a:cxn>
              </a:cxnLst>
              <a:rect l="0" t="0" r="r" b="b"/>
              <a:pathLst>
                <a:path w="56" h="54">
                  <a:moveTo>
                    <a:pt x="0" y="46"/>
                  </a:moveTo>
                  <a:lnTo>
                    <a:pt x="0" y="54"/>
                  </a:lnTo>
                  <a:lnTo>
                    <a:pt x="56" y="8"/>
                  </a:lnTo>
                  <a:lnTo>
                    <a:pt x="56" y="0"/>
                  </a:lnTo>
                  <a:lnTo>
                    <a:pt x="0" y="46"/>
                  </a:lnTo>
                  <a:close/>
                </a:path>
              </a:pathLst>
            </a:custGeom>
            <a:solidFill>
              <a:srgbClr val="FFFFFF"/>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68" name="Freeform 65">
              <a:extLst>
                <a:ext uri="{FF2B5EF4-FFF2-40B4-BE49-F238E27FC236}">
                  <a16:creationId xmlns:a16="http://schemas.microsoft.com/office/drawing/2014/main" id="{BAF4EBC2-8993-4769-A8FB-783E228D8E1D}"/>
                </a:ext>
              </a:extLst>
            </p:cNvPr>
            <p:cNvSpPr>
              <a:spLocks/>
            </p:cNvSpPr>
            <p:nvPr/>
          </p:nvSpPr>
          <p:spPr bwMode="auto">
            <a:xfrm>
              <a:off x="3930" y="962"/>
              <a:ext cx="39" cy="123"/>
            </a:xfrm>
            <a:custGeom>
              <a:avLst/>
              <a:gdLst/>
              <a:ahLst/>
              <a:cxnLst>
                <a:cxn ang="0">
                  <a:pos x="0" y="123"/>
                </a:cxn>
                <a:cxn ang="0">
                  <a:pos x="0" y="28"/>
                </a:cxn>
                <a:cxn ang="0">
                  <a:pos x="39" y="0"/>
                </a:cxn>
                <a:cxn ang="0">
                  <a:pos x="39" y="90"/>
                </a:cxn>
                <a:cxn ang="0">
                  <a:pos x="0" y="123"/>
                </a:cxn>
              </a:cxnLst>
              <a:rect l="0" t="0" r="r" b="b"/>
              <a:pathLst>
                <a:path w="39" h="123">
                  <a:moveTo>
                    <a:pt x="0" y="123"/>
                  </a:moveTo>
                  <a:lnTo>
                    <a:pt x="0" y="28"/>
                  </a:lnTo>
                  <a:lnTo>
                    <a:pt x="39" y="0"/>
                  </a:lnTo>
                  <a:lnTo>
                    <a:pt x="39" y="90"/>
                  </a:lnTo>
                  <a:lnTo>
                    <a:pt x="0" y="123"/>
                  </a:lnTo>
                  <a:close/>
                </a:path>
              </a:pathLst>
            </a:custGeom>
            <a:solidFill>
              <a:srgbClr val="0019D1"/>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69" name="Freeform 66">
              <a:extLst>
                <a:ext uri="{FF2B5EF4-FFF2-40B4-BE49-F238E27FC236}">
                  <a16:creationId xmlns:a16="http://schemas.microsoft.com/office/drawing/2014/main" id="{9D852262-E978-41C0-B8E3-102B34B70A0C}"/>
                </a:ext>
              </a:extLst>
            </p:cNvPr>
            <p:cNvSpPr>
              <a:spLocks/>
            </p:cNvSpPr>
            <p:nvPr/>
          </p:nvSpPr>
          <p:spPr bwMode="auto">
            <a:xfrm>
              <a:off x="3913" y="985"/>
              <a:ext cx="19" cy="123"/>
            </a:xfrm>
            <a:custGeom>
              <a:avLst/>
              <a:gdLst/>
              <a:ahLst/>
              <a:cxnLst>
                <a:cxn ang="0">
                  <a:pos x="0" y="0"/>
                </a:cxn>
                <a:cxn ang="0">
                  <a:pos x="0" y="123"/>
                </a:cxn>
                <a:cxn ang="0">
                  <a:pos x="17" y="100"/>
                </a:cxn>
                <a:cxn ang="0">
                  <a:pos x="17" y="5"/>
                </a:cxn>
                <a:cxn ang="0">
                  <a:pos x="0" y="0"/>
                </a:cxn>
              </a:cxnLst>
              <a:rect l="0" t="0" r="r" b="b"/>
              <a:pathLst>
                <a:path w="17" h="123">
                  <a:moveTo>
                    <a:pt x="0" y="0"/>
                  </a:moveTo>
                  <a:lnTo>
                    <a:pt x="0" y="123"/>
                  </a:lnTo>
                  <a:lnTo>
                    <a:pt x="17" y="100"/>
                  </a:lnTo>
                  <a:lnTo>
                    <a:pt x="17" y="5"/>
                  </a:lnTo>
                  <a:lnTo>
                    <a:pt x="0" y="0"/>
                  </a:lnTo>
                  <a:close/>
                </a:path>
              </a:pathLst>
            </a:custGeom>
            <a:solidFill>
              <a:srgbClr val="C1CEFF"/>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70" name="Freeform 67">
              <a:extLst>
                <a:ext uri="{FF2B5EF4-FFF2-40B4-BE49-F238E27FC236}">
                  <a16:creationId xmlns:a16="http://schemas.microsoft.com/office/drawing/2014/main" id="{3FC93726-5B58-43D2-8092-8C4BEE3601E3}"/>
                </a:ext>
              </a:extLst>
            </p:cNvPr>
            <p:cNvSpPr>
              <a:spLocks/>
            </p:cNvSpPr>
            <p:nvPr/>
          </p:nvSpPr>
          <p:spPr bwMode="auto">
            <a:xfrm>
              <a:off x="3913" y="939"/>
              <a:ext cx="56" cy="53"/>
            </a:xfrm>
            <a:custGeom>
              <a:avLst/>
              <a:gdLst/>
              <a:ahLst/>
              <a:cxnLst>
                <a:cxn ang="0">
                  <a:pos x="0" y="46"/>
                </a:cxn>
                <a:cxn ang="0">
                  <a:pos x="56" y="0"/>
                </a:cxn>
                <a:cxn ang="0">
                  <a:pos x="56" y="23"/>
                </a:cxn>
                <a:cxn ang="0">
                  <a:pos x="17" y="53"/>
                </a:cxn>
                <a:cxn ang="0">
                  <a:pos x="0" y="46"/>
                </a:cxn>
              </a:cxnLst>
              <a:rect l="0" t="0" r="r" b="b"/>
              <a:pathLst>
                <a:path w="56" h="53">
                  <a:moveTo>
                    <a:pt x="0" y="46"/>
                  </a:moveTo>
                  <a:lnTo>
                    <a:pt x="56" y="0"/>
                  </a:lnTo>
                  <a:lnTo>
                    <a:pt x="56" y="23"/>
                  </a:lnTo>
                  <a:lnTo>
                    <a:pt x="17" y="53"/>
                  </a:lnTo>
                  <a:lnTo>
                    <a:pt x="0" y="46"/>
                  </a:lnTo>
                  <a:close/>
                </a:path>
              </a:pathLst>
            </a:custGeom>
            <a:solidFill>
              <a:srgbClr val="618FFD"/>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71" name="Freeform 68">
              <a:extLst>
                <a:ext uri="{FF2B5EF4-FFF2-40B4-BE49-F238E27FC236}">
                  <a16:creationId xmlns:a16="http://schemas.microsoft.com/office/drawing/2014/main" id="{4672B784-B6EA-4375-92D6-8E98FFABCED3}"/>
                </a:ext>
              </a:extLst>
            </p:cNvPr>
            <p:cNvSpPr>
              <a:spLocks/>
            </p:cNvSpPr>
            <p:nvPr/>
          </p:nvSpPr>
          <p:spPr bwMode="auto">
            <a:xfrm>
              <a:off x="3969" y="762"/>
              <a:ext cx="54" cy="53"/>
            </a:xfrm>
            <a:custGeom>
              <a:avLst/>
              <a:gdLst/>
              <a:ahLst/>
              <a:cxnLst>
                <a:cxn ang="0">
                  <a:pos x="0" y="46"/>
                </a:cxn>
                <a:cxn ang="0">
                  <a:pos x="0" y="53"/>
                </a:cxn>
                <a:cxn ang="0">
                  <a:pos x="56" y="5"/>
                </a:cxn>
                <a:cxn ang="0">
                  <a:pos x="56" y="0"/>
                </a:cxn>
                <a:cxn ang="0">
                  <a:pos x="0" y="46"/>
                </a:cxn>
              </a:cxnLst>
              <a:rect l="0" t="0" r="r" b="b"/>
              <a:pathLst>
                <a:path w="56" h="53">
                  <a:moveTo>
                    <a:pt x="0" y="46"/>
                  </a:moveTo>
                  <a:lnTo>
                    <a:pt x="0" y="53"/>
                  </a:lnTo>
                  <a:lnTo>
                    <a:pt x="56" y="5"/>
                  </a:lnTo>
                  <a:lnTo>
                    <a:pt x="56" y="0"/>
                  </a:lnTo>
                  <a:lnTo>
                    <a:pt x="0" y="46"/>
                  </a:lnTo>
                  <a:close/>
                </a:path>
              </a:pathLst>
            </a:custGeom>
            <a:solidFill>
              <a:srgbClr val="00279F"/>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72" name="Freeform 69">
              <a:extLst>
                <a:ext uri="{FF2B5EF4-FFF2-40B4-BE49-F238E27FC236}">
                  <a16:creationId xmlns:a16="http://schemas.microsoft.com/office/drawing/2014/main" id="{425FB47D-BB0C-44F2-83DC-C3CDB0D576A0}"/>
                </a:ext>
              </a:extLst>
            </p:cNvPr>
            <p:cNvSpPr>
              <a:spLocks/>
            </p:cNvSpPr>
            <p:nvPr/>
          </p:nvSpPr>
          <p:spPr bwMode="auto">
            <a:xfrm>
              <a:off x="3986" y="669"/>
              <a:ext cx="39" cy="121"/>
            </a:xfrm>
            <a:custGeom>
              <a:avLst/>
              <a:gdLst/>
              <a:ahLst/>
              <a:cxnLst>
                <a:cxn ang="0">
                  <a:pos x="0" y="121"/>
                </a:cxn>
                <a:cxn ang="0">
                  <a:pos x="0" y="31"/>
                </a:cxn>
                <a:cxn ang="0">
                  <a:pos x="39" y="0"/>
                </a:cxn>
                <a:cxn ang="0">
                  <a:pos x="39" y="91"/>
                </a:cxn>
                <a:cxn ang="0">
                  <a:pos x="0" y="121"/>
                </a:cxn>
              </a:cxnLst>
              <a:rect l="0" t="0" r="r" b="b"/>
              <a:pathLst>
                <a:path w="39" h="121">
                  <a:moveTo>
                    <a:pt x="0" y="121"/>
                  </a:moveTo>
                  <a:lnTo>
                    <a:pt x="0" y="31"/>
                  </a:lnTo>
                  <a:lnTo>
                    <a:pt x="39" y="0"/>
                  </a:lnTo>
                  <a:lnTo>
                    <a:pt x="39" y="91"/>
                  </a:lnTo>
                  <a:lnTo>
                    <a:pt x="0" y="121"/>
                  </a:lnTo>
                  <a:close/>
                </a:path>
              </a:pathLst>
            </a:custGeom>
            <a:solidFill>
              <a:srgbClr val="0019D1"/>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73" name="Freeform 70">
              <a:extLst>
                <a:ext uri="{FF2B5EF4-FFF2-40B4-BE49-F238E27FC236}">
                  <a16:creationId xmlns:a16="http://schemas.microsoft.com/office/drawing/2014/main" id="{E3F6455B-641C-4519-A3F7-FB00418F28F7}"/>
                </a:ext>
              </a:extLst>
            </p:cNvPr>
            <p:cNvSpPr>
              <a:spLocks/>
            </p:cNvSpPr>
            <p:nvPr/>
          </p:nvSpPr>
          <p:spPr bwMode="auto">
            <a:xfrm>
              <a:off x="3969" y="692"/>
              <a:ext cx="17" cy="123"/>
            </a:xfrm>
            <a:custGeom>
              <a:avLst/>
              <a:gdLst/>
              <a:ahLst/>
              <a:cxnLst>
                <a:cxn ang="0">
                  <a:pos x="0" y="0"/>
                </a:cxn>
                <a:cxn ang="0">
                  <a:pos x="0" y="123"/>
                </a:cxn>
                <a:cxn ang="0">
                  <a:pos x="17" y="100"/>
                </a:cxn>
                <a:cxn ang="0">
                  <a:pos x="17" y="8"/>
                </a:cxn>
                <a:cxn ang="0">
                  <a:pos x="0" y="0"/>
                </a:cxn>
              </a:cxnLst>
              <a:rect l="0" t="0" r="r" b="b"/>
              <a:pathLst>
                <a:path w="17" h="123">
                  <a:moveTo>
                    <a:pt x="0" y="0"/>
                  </a:moveTo>
                  <a:lnTo>
                    <a:pt x="0" y="123"/>
                  </a:lnTo>
                  <a:lnTo>
                    <a:pt x="17" y="100"/>
                  </a:lnTo>
                  <a:lnTo>
                    <a:pt x="17" y="8"/>
                  </a:lnTo>
                  <a:lnTo>
                    <a:pt x="0" y="0"/>
                  </a:lnTo>
                  <a:close/>
                </a:path>
              </a:pathLst>
            </a:custGeom>
            <a:solidFill>
              <a:srgbClr val="C1CEFF"/>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74" name="Freeform 71">
              <a:extLst>
                <a:ext uri="{FF2B5EF4-FFF2-40B4-BE49-F238E27FC236}">
                  <a16:creationId xmlns:a16="http://schemas.microsoft.com/office/drawing/2014/main" id="{137FD6B8-DCBD-49AB-BD99-9159712D674C}"/>
                </a:ext>
              </a:extLst>
            </p:cNvPr>
            <p:cNvSpPr>
              <a:spLocks/>
            </p:cNvSpPr>
            <p:nvPr/>
          </p:nvSpPr>
          <p:spPr bwMode="auto">
            <a:xfrm>
              <a:off x="3969" y="646"/>
              <a:ext cx="54" cy="59"/>
            </a:xfrm>
            <a:custGeom>
              <a:avLst/>
              <a:gdLst/>
              <a:ahLst/>
              <a:cxnLst>
                <a:cxn ang="0">
                  <a:pos x="0" y="46"/>
                </a:cxn>
                <a:cxn ang="0">
                  <a:pos x="56" y="0"/>
                </a:cxn>
                <a:cxn ang="0">
                  <a:pos x="56" y="23"/>
                </a:cxn>
                <a:cxn ang="0">
                  <a:pos x="17" y="54"/>
                </a:cxn>
                <a:cxn ang="0">
                  <a:pos x="0" y="46"/>
                </a:cxn>
              </a:cxnLst>
              <a:rect l="0" t="0" r="r" b="b"/>
              <a:pathLst>
                <a:path w="56" h="54">
                  <a:moveTo>
                    <a:pt x="0" y="46"/>
                  </a:moveTo>
                  <a:lnTo>
                    <a:pt x="56" y="0"/>
                  </a:lnTo>
                  <a:lnTo>
                    <a:pt x="56" y="23"/>
                  </a:lnTo>
                  <a:lnTo>
                    <a:pt x="17" y="54"/>
                  </a:lnTo>
                  <a:lnTo>
                    <a:pt x="0" y="46"/>
                  </a:lnTo>
                  <a:close/>
                </a:path>
              </a:pathLst>
            </a:custGeom>
            <a:solidFill>
              <a:srgbClr val="618FFD"/>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75" name="Freeform 72">
              <a:extLst>
                <a:ext uri="{FF2B5EF4-FFF2-40B4-BE49-F238E27FC236}">
                  <a16:creationId xmlns:a16="http://schemas.microsoft.com/office/drawing/2014/main" id="{81728712-B727-4D12-BE16-5CEF5FB5E02D}"/>
                </a:ext>
              </a:extLst>
            </p:cNvPr>
            <p:cNvSpPr>
              <a:spLocks/>
            </p:cNvSpPr>
            <p:nvPr/>
          </p:nvSpPr>
          <p:spPr bwMode="auto">
            <a:xfrm>
              <a:off x="3969" y="885"/>
              <a:ext cx="54" cy="59"/>
            </a:xfrm>
            <a:custGeom>
              <a:avLst/>
              <a:gdLst/>
              <a:ahLst/>
              <a:cxnLst>
                <a:cxn ang="0">
                  <a:pos x="0" y="46"/>
                </a:cxn>
                <a:cxn ang="0">
                  <a:pos x="0" y="54"/>
                </a:cxn>
                <a:cxn ang="0">
                  <a:pos x="56" y="7"/>
                </a:cxn>
                <a:cxn ang="0">
                  <a:pos x="56" y="0"/>
                </a:cxn>
                <a:cxn ang="0">
                  <a:pos x="0" y="46"/>
                </a:cxn>
              </a:cxnLst>
              <a:rect l="0" t="0" r="r" b="b"/>
              <a:pathLst>
                <a:path w="56" h="54">
                  <a:moveTo>
                    <a:pt x="0" y="46"/>
                  </a:moveTo>
                  <a:lnTo>
                    <a:pt x="0" y="54"/>
                  </a:lnTo>
                  <a:lnTo>
                    <a:pt x="56" y="7"/>
                  </a:lnTo>
                  <a:lnTo>
                    <a:pt x="56" y="0"/>
                  </a:lnTo>
                  <a:lnTo>
                    <a:pt x="0" y="46"/>
                  </a:lnTo>
                  <a:close/>
                </a:path>
              </a:pathLst>
            </a:custGeom>
            <a:solidFill>
              <a:srgbClr val="00279F"/>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76" name="Freeform 73">
              <a:extLst>
                <a:ext uri="{FF2B5EF4-FFF2-40B4-BE49-F238E27FC236}">
                  <a16:creationId xmlns:a16="http://schemas.microsoft.com/office/drawing/2014/main" id="{985152D0-DADA-4326-A0CA-A156B4F4162D}"/>
                </a:ext>
              </a:extLst>
            </p:cNvPr>
            <p:cNvSpPr>
              <a:spLocks/>
            </p:cNvSpPr>
            <p:nvPr/>
          </p:nvSpPr>
          <p:spPr bwMode="auto">
            <a:xfrm>
              <a:off x="3986" y="792"/>
              <a:ext cx="39" cy="121"/>
            </a:xfrm>
            <a:custGeom>
              <a:avLst/>
              <a:gdLst/>
              <a:ahLst/>
              <a:cxnLst>
                <a:cxn ang="0">
                  <a:pos x="0" y="123"/>
                </a:cxn>
                <a:cxn ang="0">
                  <a:pos x="0" y="29"/>
                </a:cxn>
                <a:cxn ang="0">
                  <a:pos x="39" y="0"/>
                </a:cxn>
                <a:cxn ang="0">
                  <a:pos x="39" y="93"/>
                </a:cxn>
                <a:cxn ang="0">
                  <a:pos x="0" y="123"/>
                </a:cxn>
              </a:cxnLst>
              <a:rect l="0" t="0" r="r" b="b"/>
              <a:pathLst>
                <a:path w="39" h="123">
                  <a:moveTo>
                    <a:pt x="0" y="123"/>
                  </a:moveTo>
                  <a:lnTo>
                    <a:pt x="0" y="29"/>
                  </a:lnTo>
                  <a:lnTo>
                    <a:pt x="39" y="0"/>
                  </a:lnTo>
                  <a:lnTo>
                    <a:pt x="39" y="93"/>
                  </a:lnTo>
                  <a:lnTo>
                    <a:pt x="0" y="123"/>
                  </a:lnTo>
                  <a:close/>
                </a:path>
              </a:pathLst>
            </a:custGeom>
            <a:solidFill>
              <a:srgbClr val="0019D1"/>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77" name="Freeform 74">
              <a:extLst>
                <a:ext uri="{FF2B5EF4-FFF2-40B4-BE49-F238E27FC236}">
                  <a16:creationId xmlns:a16="http://schemas.microsoft.com/office/drawing/2014/main" id="{7519C5F4-76EA-4906-99E0-0272C1D04FB4}"/>
                </a:ext>
              </a:extLst>
            </p:cNvPr>
            <p:cNvSpPr>
              <a:spLocks/>
            </p:cNvSpPr>
            <p:nvPr/>
          </p:nvSpPr>
          <p:spPr bwMode="auto">
            <a:xfrm>
              <a:off x="3969" y="815"/>
              <a:ext cx="17" cy="124"/>
            </a:xfrm>
            <a:custGeom>
              <a:avLst/>
              <a:gdLst/>
              <a:ahLst/>
              <a:cxnLst>
                <a:cxn ang="0">
                  <a:pos x="0" y="0"/>
                </a:cxn>
                <a:cxn ang="0">
                  <a:pos x="0" y="124"/>
                </a:cxn>
                <a:cxn ang="0">
                  <a:pos x="17" y="100"/>
                </a:cxn>
                <a:cxn ang="0">
                  <a:pos x="17" y="8"/>
                </a:cxn>
                <a:cxn ang="0">
                  <a:pos x="0" y="0"/>
                </a:cxn>
              </a:cxnLst>
              <a:rect l="0" t="0" r="r" b="b"/>
              <a:pathLst>
                <a:path w="17" h="124">
                  <a:moveTo>
                    <a:pt x="0" y="0"/>
                  </a:moveTo>
                  <a:lnTo>
                    <a:pt x="0" y="124"/>
                  </a:lnTo>
                  <a:lnTo>
                    <a:pt x="17" y="100"/>
                  </a:lnTo>
                  <a:lnTo>
                    <a:pt x="17" y="8"/>
                  </a:lnTo>
                  <a:lnTo>
                    <a:pt x="0" y="0"/>
                  </a:lnTo>
                  <a:close/>
                </a:path>
              </a:pathLst>
            </a:custGeom>
            <a:solidFill>
              <a:srgbClr val="C1CEFF"/>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78" name="Freeform 75">
              <a:extLst>
                <a:ext uri="{FF2B5EF4-FFF2-40B4-BE49-F238E27FC236}">
                  <a16:creationId xmlns:a16="http://schemas.microsoft.com/office/drawing/2014/main" id="{80F83686-6DBC-40A2-89E0-20D733744EF9}"/>
                </a:ext>
              </a:extLst>
            </p:cNvPr>
            <p:cNvSpPr>
              <a:spLocks/>
            </p:cNvSpPr>
            <p:nvPr/>
          </p:nvSpPr>
          <p:spPr bwMode="auto">
            <a:xfrm>
              <a:off x="3969" y="769"/>
              <a:ext cx="54" cy="56"/>
            </a:xfrm>
            <a:custGeom>
              <a:avLst/>
              <a:gdLst/>
              <a:ahLst/>
              <a:cxnLst>
                <a:cxn ang="0">
                  <a:pos x="0" y="46"/>
                </a:cxn>
                <a:cxn ang="0">
                  <a:pos x="56" y="0"/>
                </a:cxn>
                <a:cxn ang="0">
                  <a:pos x="56" y="21"/>
                </a:cxn>
                <a:cxn ang="0">
                  <a:pos x="17" y="54"/>
                </a:cxn>
                <a:cxn ang="0">
                  <a:pos x="0" y="46"/>
                </a:cxn>
              </a:cxnLst>
              <a:rect l="0" t="0" r="r" b="b"/>
              <a:pathLst>
                <a:path w="56" h="54">
                  <a:moveTo>
                    <a:pt x="0" y="46"/>
                  </a:moveTo>
                  <a:lnTo>
                    <a:pt x="56" y="0"/>
                  </a:lnTo>
                  <a:lnTo>
                    <a:pt x="56" y="21"/>
                  </a:lnTo>
                  <a:lnTo>
                    <a:pt x="17" y="54"/>
                  </a:lnTo>
                  <a:lnTo>
                    <a:pt x="0" y="46"/>
                  </a:lnTo>
                  <a:close/>
                </a:path>
              </a:pathLst>
            </a:custGeom>
            <a:solidFill>
              <a:srgbClr val="618FFD"/>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79" name="Freeform 76">
              <a:extLst>
                <a:ext uri="{FF2B5EF4-FFF2-40B4-BE49-F238E27FC236}">
                  <a16:creationId xmlns:a16="http://schemas.microsoft.com/office/drawing/2014/main" id="{9986C83D-0A83-4155-9A2A-74AAA4D160B0}"/>
                </a:ext>
              </a:extLst>
            </p:cNvPr>
            <p:cNvSpPr>
              <a:spLocks/>
            </p:cNvSpPr>
            <p:nvPr/>
          </p:nvSpPr>
          <p:spPr bwMode="auto">
            <a:xfrm>
              <a:off x="3969" y="1008"/>
              <a:ext cx="54" cy="56"/>
            </a:xfrm>
            <a:custGeom>
              <a:avLst/>
              <a:gdLst/>
              <a:ahLst/>
              <a:cxnLst>
                <a:cxn ang="0">
                  <a:pos x="0" y="46"/>
                </a:cxn>
                <a:cxn ang="0">
                  <a:pos x="0" y="54"/>
                </a:cxn>
                <a:cxn ang="0">
                  <a:pos x="56" y="6"/>
                </a:cxn>
                <a:cxn ang="0">
                  <a:pos x="56" y="0"/>
                </a:cxn>
                <a:cxn ang="0">
                  <a:pos x="0" y="46"/>
                </a:cxn>
              </a:cxnLst>
              <a:rect l="0" t="0" r="r" b="b"/>
              <a:pathLst>
                <a:path w="56" h="54">
                  <a:moveTo>
                    <a:pt x="0" y="46"/>
                  </a:moveTo>
                  <a:lnTo>
                    <a:pt x="0" y="54"/>
                  </a:lnTo>
                  <a:lnTo>
                    <a:pt x="56" y="6"/>
                  </a:lnTo>
                  <a:lnTo>
                    <a:pt x="56" y="0"/>
                  </a:lnTo>
                  <a:lnTo>
                    <a:pt x="0" y="46"/>
                  </a:lnTo>
                  <a:close/>
                </a:path>
              </a:pathLst>
            </a:custGeom>
            <a:solidFill>
              <a:srgbClr val="FFFFFF"/>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80" name="Freeform 77">
              <a:extLst>
                <a:ext uri="{FF2B5EF4-FFF2-40B4-BE49-F238E27FC236}">
                  <a16:creationId xmlns:a16="http://schemas.microsoft.com/office/drawing/2014/main" id="{5C4FC610-7A98-4191-ADC9-9025DB256E1A}"/>
                </a:ext>
              </a:extLst>
            </p:cNvPr>
            <p:cNvSpPr>
              <a:spLocks/>
            </p:cNvSpPr>
            <p:nvPr/>
          </p:nvSpPr>
          <p:spPr bwMode="auto">
            <a:xfrm>
              <a:off x="3986" y="915"/>
              <a:ext cx="39" cy="124"/>
            </a:xfrm>
            <a:custGeom>
              <a:avLst/>
              <a:gdLst/>
              <a:ahLst/>
              <a:cxnLst>
                <a:cxn ang="0">
                  <a:pos x="0" y="124"/>
                </a:cxn>
                <a:cxn ang="0">
                  <a:pos x="0" y="31"/>
                </a:cxn>
                <a:cxn ang="0">
                  <a:pos x="39" y="0"/>
                </a:cxn>
                <a:cxn ang="0">
                  <a:pos x="39" y="93"/>
                </a:cxn>
                <a:cxn ang="0">
                  <a:pos x="0" y="124"/>
                </a:cxn>
              </a:cxnLst>
              <a:rect l="0" t="0" r="r" b="b"/>
              <a:pathLst>
                <a:path w="39" h="124">
                  <a:moveTo>
                    <a:pt x="0" y="124"/>
                  </a:moveTo>
                  <a:lnTo>
                    <a:pt x="0" y="31"/>
                  </a:lnTo>
                  <a:lnTo>
                    <a:pt x="39" y="0"/>
                  </a:lnTo>
                  <a:lnTo>
                    <a:pt x="39" y="93"/>
                  </a:lnTo>
                  <a:lnTo>
                    <a:pt x="0" y="124"/>
                  </a:lnTo>
                  <a:close/>
                </a:path>
              </a:pathLst>
            </a:custGeom>
            <a:solidFill>
              <a:srgbClr val="0019D1"/>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81" name="Freeform 78">
              <a:extLst>
                <a:ext uri="{FF2B5EF4-FFF2-40B4-BE49-F238E27FC236}">
                  <a16:creationId xmlns:a16="http://schemas.microsoft.com/office/drawing/2014/main" id="{B07E39C7-4DE7-456B-BCC0-46768311F728}"/>
                </a:ext>
              </a:extLst>
            </p:cNvPr>
            <p:cNvSpPr>
              <a:spLocks/>
            </p:cNvSpPr>
            <p:nvPr/>
          </p:nvSpPr>
          <p:spPr bwMode="auto">
            <a:xfrm>
              <a:off x="3969" y="939"/>
              <a:ext cx="17" cy="123"/>
            </a:xfrm>
            <a:custGeom>
              <a:avLst/>
              <a:gdLst/>
              <a:ahLst/>
              <a:cxnLst>
                <a:cxn ang="0">
                  <a:pos x="0" y="0"/>
                </a:cxn>
                <a:cxn ang="0">
                  <a:pos x="0" y="123"/>
                </a:cxn>
                <a:cxn ang="0">
                  <a:pos x="17" y="100"/>
                </a:cxn>
                <a:cxn ang="0">
                  <a:pos x="17" y="5"/>
                </a:cxn>
                <a:cxn ang="0">
                  <a:pos x="0" y="0"/>
                </a:cxn>
              </a:cxnLst>
              <a:rect l="0" t="0" r="r" b="b"/>
              <a:pathLst>
                <a:path w="17" h="123">
                  <a:moveTo>
                    <a:pt x="0" y="0"/>
                  </a:moveTo>
                  <a:lnTo>
                    <a:pt x="0" y="123"/>
                  </a:lnTo>
                  <a:lnTo>
                    <a:pt x="17" y="100"/>
                  </a:lnTo>
                  <a:lnTo>
                    <a:pt x="17" y="5"/>
                  </a:lnTo>
                  <a:lnTo>
                    <a:pt x="0" y="0"/>
                  </a:lnTo>
                  <a:close/>
                </a:path>
              </a:pathLst>
            </a:custGeom>
            <a:solidFill>
              <a:srgbClr val="C1CEFF"/>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82" name="Freeform 79">
              <a:extLst>
                <a:ext uri="{FF2B5EF4-FFF2-40B4-BE49-F238E27FC236}">
                  <a16:creationId xmlns:a16="http://schemas.microsoft.com/office/drawing/2014/main" id="{54CE76F5-E154-4EB1-B957-FBDE51AE11B8}"/>
                </a:ext>
              </a:extLst>
            </p:cNvPr>
            <p:cNvSpPr>
              <a:spLocks/>
            </p:cNvSpPr>
            <p:nvPr/>
          </p:nvSpPr>
          <p:spPr bwMode="auto">
            <a:xfrm>
              <a:off x="3969" y="892"/>
              <a:ext cx="54" cy="52"/>
            </a:xfrm>
            <a:custGeom>
              <a:avLst/>
              <a:gdLst/>
              <a:ahLst/>
              <a:cxnLst>
                <a:cxn ang="0">
                  <a:pos x="0" y="45"/>
                </a:cxn>
                <a:cxn ang="0">
                  <a:pos x="56" y="0"/>
                </a:cxn>
                <a:cxn ang="0">
                  <a:pos x="56" y="22"/>
                </a:cxn>
                <a:cxn ang="0">
                  <a:pos x="17" y="52"/>
                </a:cxn>
                <a:cxn ang="0">
                  <a:pos x="0" y="45"/>
                </a:cxn>
              </a:cxnLst>
              <a:rect l="0" t="0" r="r" b="b"/>
              <a:pathLst>
                <a:path w="56" h="52">
                  <a:moveTo>
                    <a:pt x="0" y="45"/>
                  </a:moveTo>
                  <a:lnTo>
                    <a:pt x="56" y="0"/>
                  </a:lnTo>
                  <a:lnTo>
                    <a:pt x="56" y="22"/>
                  </a:lnTo>
                  <a:lnTo>
                    <a:pt x="17" y="52"/>
                  </a:lnTo>
                  <a:lnTo>
                    <a:pt x="0" y="45"/>
                  </a:lnTo>
                  <a:close/>
                </a:path>
              </a:pathLst>
            </a:custGeom>
            <a:solidFill>
              <a:srgbClr val="618FFD"/>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83" name="Freeform 80">
              <a:extLst>
                <a:ext uri="{FF2B5EF4-FFF2-40B4-BE49-F238E27FC236}">
                  <a16:creationId xmlns:a16="http://schemas.microsoft.com/office/drawing/2014/main" id="{2218B9D4-D33E-493E-BEA0-D69791ACDEC0}"/>
                </a:ext>
              </a:extLst>
            </p:cNvPr>
            <p:cNvSpPr>
              <a:spLocks/>
            </p:cNvSpPr>
            <p:nvPr/>
          </p:nvSpPr>
          <p:spPr bwMode="auto">
            <a:xfrm>
              <a:off x="4025" y="715"/>
              <a:ext cx="56" cy="52"/>
            </a:xfrm>
            <a:custGeom>
              <a:avLst/>
              <a:gdLst/>
              <a:ahLst/>
              <a:cxnLst>
                <a:cxn ang="0">
                  <a:pos x="0" y="45"/>
                </a:cxn>
                <a:cxn ang="0">
                  <a:pos x="0" y="52"/>
                </a:cxn>
                <a:cxn ang="0">
                  <a:pos x="56" y="8"/>
                </a:cxn>
                <a:cxn ang="0">
                  <a:pos x="56" y="0"/>
                </a:cxn>
                <a:cxn ang="0">
                  <a:pos x="0" y="45"/>
                </a:cxn>
              </a:cxnLst>
              <a:rect l="0" t="0" r="r" b="b"/>
              <a:pathLst>
                <a:path w="56" h="52">
                  <a:moveTo>
                    <a:pt x="0" y="45"/>
                  </a:moveTo>
                  <a:lnTo>
                    <a:pt x="0" y="52"/>
                  </a:lnTo>
                  <a:lnTo>
                    <a:pt x="56" y="8"/>
                  </a:lnTo>
                  <a:lnTo>
                    <a:pt x="56" y="0"/>
                  </a:lnTo>
                  <a:lnTo>
                    <a:pt x="0" y="45"/>
                  </a:lnTo>
                  <a:close/>
                </a:path>
              </a:pathLst>
            </a:custGeom>
            <a:solidFill>
              <a:srgbClr val="00279F"/>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84" name="Freeform 81">
              <a:extLst>
                <a:ext uri="{FF2B5EF4-FFF2-40B4-BE49-F238E27FC236}">
                  <a16:creationId xmlns:a16="http://schemas.microsoft.com/office/drawing/2014/main" id="{048A89F7-3F76-46CD-9658-11340E3BED49}"/>
                </a:ext>
              </a:extLst>
            </p:cNvPr>
            <p:cNvSpPr>
              <a:spLocks/>
            </p:cNvSpPr>
            <p:nvPr/>
          </p:nvSpPr>
          <p:spPr bwMode="auto">
            <a:xfrm>
              <a:off x="4044" y="623"/>
              <a:ext cx="37" cy="123"/>
            </a:xfrm>
            <a:custGeom>
              <a:avLst/>
              <a:gdLst/>
              <a:ahLst/>
              <a:cxnLst>
                <a:cxn ang="0">
                  <a:pos x="0" y="123"/>
                </a:cxn>
                <a:cxn ang="0">
                  <a:pos x="0" y="29"/>
                </a:cxn>
                <a:cxn ang="0">
                  <a:pos x="37" y="0"/>
                </a:cxn>
                <a:cxn ang="0">
                  <a:pos x="37" y="92"/>
                </a:cxn>
                <a:cxn ang="0">
                  <a:pos x="0" y="123"/>
                </a:cxn>
              </a:cxnLst>
              <a:rect l="0" t="0" r="r" b="b"/>
              <a:pathLst>
                <a:path w="37" h="123">
                  <a:moveTo>
                    <a:pt x="0" y="123"/>
                  </a:moveTo>
                  <a:lnTo>
                    <a:pt x="0" y="29"/>
                  </a:lnTo>
                  <a:lnTo>
                    <a:pt x="37" y="0"/>
                  </a:lnTo>
                  <a:lnTo>
                    <a:pt x="37" y="92"/>
                  </a:lnTo>
                  <a:lnTo>
                    <a:pt x="0" y="123"/>
                  </a:lnTo>
                  <a:close/>
                </a:path>
              </a:pathLst>
            </a:custGeom>
            <a:solidFill>
              <a:srgbClr val="0019D1"/>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85" name="Freeform 82">
              <a:extLst>
                <a:ext uri="{FF2B5EF4-FFF2-40B4-BE49-F238E27FC236}">
                  <a16:creationId xmlns:a16="http://schemas.microsoft.com/office/drawing/2014/main" id="{E93AEBCF-5531-4080-9123-B35BA24E872E}"/>
                </a:ext>
              </a:extLst>
            </p:cNvPr>
            <p:cNvSpPr>
              <a:spLocks/>
            </p:cNvSpPr>
            <p:nvPr/>
          </p:nvSpPr>
          <p:spPr bwMode="auto">
            <a:xfrm>
              <a:off x="4025" y="646"/>
              <a:ext cx="22" cy="121"/>
            </a:xfrm>
            <a:custGeom>
              <a:avLst/>
              <a:gdLst/>
              <a:ahLst/>
              <a:cxnLst>
                <a:cxn ang="0">
                  <a:pos x="0" y="0"/>
                </a:cxn>
                <a:cxn ang="0">
                  <a:pos x="0" y="121"/>
                </a:cxn>
                <a:cxn ang="0">
                  <a:pos x="17" y="98"/>
                </a:cxn>
                <a:cxn ang="0">
                  <a:pos x="17" y="8"/>
                </a:cxn>
                <a:cxn ang="0">
                  <a:pos x="0" y="0"/>
                </a:cxn>
              </a:cxnLst>
              <a:rect l="0" t="0" r="r" b="b"/>
              <a:pathLst>
                <a:path w="17" h="121">
                  <a:moveTo>
                    <a:pt x="0" y="0"/>
                  </a:moveTo>
                  <a:lnTo>
                    <a:pt x="0" y="121"/>
                  </a:lnTo>
                  <a:lnTo>
                    <a:pt x="17" y="98"/>
                  </a:lnTo>
                  <a:lnTo>
                    <a:pt x="17" y="8"/>
                  </a:lnTo>
                  <a:lnTo>
                    <a:pt x="0" y="0"/>
                  </a:lnTo>
                  <a:close/>
                </a:path>
              </a:pathLst>
            </a:custGeom>
            <a:solidFill>
              <a:srgbClr val="C1CEFF"/>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86" name="Freeform 83">
              <a:extLst>
                <a:ext uri="{FF2B5EF4-FFF2-40B4-BE49-F238E27FC236}">
                  <a16:creationId xmlns:a16="http://schemas.microsoft.com/office/drawing/2014/main" id="{E4BD27D7-4AC8-4612-97C8-2394DC1BED85}"/>
                </a:ext>
              </a:extLst>
            </p:cNvPr>
            <p:cNvSpPr>
              <a:spLocks/>
            </p:cNvSpPr>
            <p:nvPr/>
          </p:nvSpPr>
          <p:spPr bwMode="auto">
            <a:xfrm>
              <a:off x="4025" y="600"/>
              <a:ext cx="56" cy="54"/>
            </a:xfrm>
            <a:custGeom>
              <a:avLst/>
              <a:gdLst/>
              <a:ahLst/>
              <a:cxnLst>
                <a:cxn ang="0">
                  <a:pos x="0" y="46"/>
                </a:cxn>
                <a:cxn ang="0">
                  <a:pos x="56" y="0"/>
                </a:cxn>
                <a:cxn ang="0">
                  <a:pos x="56" y="23"/>
                </a:cxn>
                <a:cxn ang="0">
                  <a:pos x="17" y="54"/>
                </a:cxn>
                <a:cxn ang="0">
                  <a:pos x="0" y="46"/>
                </a:cxn>
              </a:cxnLst>
              <a:rect l="0" t="0" r="r" b="b"/>
              <a:pathLst>
                <a:path w="56" h="54">
                  <a:moveTo>
                    <a:pt x="0" y="46"/>
                  </a:moveTo>
                  <a:lnTo>
                    <a:pt x="56" y="0"/>
                  </a:lnTo>
                  <a:lnTo>
                    <a:pt x="56" y="23"/>
                  </a:lnTo>
                  <a:lnTo>
                    <a:pt x="17" y="54"/>
                  </a:lnTo>
                  <a:lnTo>
                    <a:pt x="0" y="46"/>
                  </a:lnTo>
                  <a:close/>
                </a:path>
              </a:pathLst>
            </a:custGeom>
            <a:solidFill>
              <a:srgbClr val="618FFD"/>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87" name="Freeform 84">
              <a:extLst>
                <a:ext uri="{FF2B5EF4-FFF2-40B4-BE49-F238E27FC236}">
                  <a16:creationId xmlns:a16="http://schemas.microsoft.com/office/drawing/2014/main" id="{C8A6F5DE-70D5-450A-BBA3-34C073E761FD}"/>
                </a:ext>
              </a:extLst>
            </p:cNvPr>
            <p:cNvSpPr>
              <a:spLocks/>
            </p:cNvSpPr>
            <p:nvPr/>
          </p:nvSpPr>
          <p:spPr bwMode="auto">
            <a:xfrm>
              <a:off x="4025" y="839"/>
              <a:ext cx="56" cy="53"/>
            </a:xfrm>
            <a:custGeom>
              <a:avLst/>
              <a:gdLst/>
              <a:ahLst/>
              <a:cxnLst>
                <a:cxn ang="0">
                  <a:pos x="0" y="46"/>
                </a:cxn>
                <a:cxn ang="0">
                  <a:pos x="0" y="53"/>
                </a:cxn>
                <a:cxn ang="0">
                  <a:pos x="56" y="5"/>
                </a:cxn>
                <a:cxn ang="0">
                  <a:pos x="56" y="0"/>
                </a:cxn>
                <a:cxn ang="0">
                  <a:pos x="0" y="46"/>
                </a:cxn>
              </a:cxnLst>
              <a:rect l="0" t="0" r="r" b="b"/>
              <a:pathLst>
                <a:path w="56" h="53">
                  <a:moveTo>
                    <a:pt x="0" y="46"/>
                  </a:moveTo>
                  <a:lnTo>
                    <a:pt x="0" y="53"/>
                  </a:lnTo>
                  <a:lnTo>
                    <a:pt x="56" y="5"/>
                  </a:lnTo>
                  <a:lnTo>
                    <a:pt x="56" y="0"/>
                  </a:lnTo>
                  <a:lnTo>
                    <a:pt x="0" y="46"/>
                  </a:lnTo>
                  <a:close/>
                </a:path>
              </a:pathLst>
            </a:custGeom>
            <a:solidFill>
              <a:srgbClr val="00279F"/>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88" name="Freeform 85">
              <a:extLst>
                <a:ext uri="{FF2B5EF4-FFF2-40B4-BE49-F238E27FC236}">
                  <a16:creationId xmlns:a16="http://schemas.microsoft.com/office/drawing/2014/main" id="{04E40F31-B8D8-4608-8F96-2BFE09249E8A}"/>
                </a:ext>
              </a:extLst>
            </p:cNvPr>
            <p:cNvSpPr>
              <a:spLocks/>
            </p:cNvSpPr>
            <p:nvPr/>
          </p:nvSpPr>
          <p:spPr bwMode="auto">
            <a:xfrm>
              <a:off x="4044" y="746"/>
              <a:ext cx="37" cy="121"/>
            </a:xfrm>
            <a:custGeom>
              <a:avLst/>
              <a:gdLst/>
              <a:ahLst/>
              <a:cxnLst>
                <a:cxn ang="0">
                  <a:pos x="0" y="121"/>
                </a:cxn>
                <a:cxn ang="0">
                  <a:pos x="0" y="31"/>
                </a:cxn>
                <a:cxn ang="0">
                  <a:pos x="37" y="0"/>
                </a:cxn>
                <a:cxn ang="0">
                  <a:pos x="37" y="91"/>
                </a:cxn>
                <a:cxn ang="0">
                  <a:pos x="0" y="121"/>
                </a:cxn>
              </a:cxnLst>
              <a:rect l="0" t="0" r="r" b="b"/>
              <a:pathLst>
                <a:path w="37" h="121">
                  <a:moveTo>
                    <a:pt x="0" y="121"/>
                  </a:moveTo>
                  <a:lnTo>
                    <a:pt x="0" y="31"/>
                  </a:lnTo>
                  <a:lnTo>
                    <a:pt x="37" y="0"/>
                  </a:lnTo>
                  <a:lnTo>
                    <a:pt x="37" y="91"/>
                  </a:lnTo>
                  <a:lnTo>
                    <a:pt x="0" y="121"/>
                  </a:lnTo>
                  <a:close/>
                </a:path>
              </a:pathLst>
            </a:custGeom>
            <a:solidFill>
              <a:srgbClr val="0019D1"/>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89" name="Freeform 86">
              <a:extLst>
                <a:ext uri="{FF2B5EF4-FFF2-40B4-BE49-F238E27FC236}">
                  <a16:creationId xmlns:a16="http://schemas.microsoft.com/office/drawing/2014/main" id="{07068EC3-10E0-428F-B60F-CE1CD2694AA6}"/>
                </a:ext>
              </a:extLst>
            </p:cNvPr>
            <p:cNvSpPr>
              <a:spLocks/>
            </p:cNvSpPr>
            <p:nvPr/>
          </p:nvSpPr>
          <p:spPr bwMode="auto">
            <a:xfrm>
              <a:off x="4025" y="769"/>
              <a:ext cx="22" cy="123"/>
            </a:xfrm>
            <a:custGeom>
              <a:avLst/>
              <a:gdLst/>
              <a:ahLst/>
              <a:cxnLst>
                <a:cxn ang="0">
                  <a:pos x="0" y="0"/>
                </a:cxn>
                <a:cxn ang="0">
                  <a:pos x="0" y="123"/>
                </a:cxn>
                <a:cxn ang="0">
                  <a:pos x="17" y="98"/>
                </a:cxn>
                <a:cxn ang="0">
                  <a:pos x="17" y="6"/>
                </a:cxn>
                <a:cxn ang="0">
                  <a:pos x="0" y="0"/>
                </a:cxn>
              </a:cxnLst>
              <a:rect l="0" t="0" r="r" b="b"/>
              <a:pathLst>
                <a:path w="17" h="123">
                  <a:moveTo>
                    <a:pt x="0" y="0"/>
                  </a:moveTo>
                  <a:lnTo>
                    <a:pt x="0" y="123"/>
                  </a:lnTo>
                  <a:lnTo>
                    <a:pt x="17" y="98"/>
                  </a:lnTo>
                  <a:lnTo>
                    <a:pt x="17" y="6"/>
                  </a:lnTo>
                  <a:lnTo>
                    <a:pt x="0" y="0"/>
                  </a:lnTo>
                  <a:close/>
                </a:path>
              </a:pathLst>
            </a:custGeom>
            <a:solidFill>
              <a:srgbClr val="C1CEFF"/>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90" name="Freeform 87">
              <a:extLst>
                <a:ext uri="{FF2B5EF4-FFF2-40B4-BE49-F238E27FC236}">
                  <a16:creationId xmlns:a16="http://schemas.microsoft.com/office/drawing/2014/main" id="{F0E1B7EE-E483-4B49-BA61-1B60362AECC5}"/>
                </a:ext>
              </a:extLst>
            </p:cNvPr>
            <p:cNvSpPr>
              <a:spLocks/>
            </p:cNvSpPr>
            <p:nvPr/>
          </p:nvSpPr>
          <p:spPr bwMode="auto">
            <a:xfrm>
              <a:off x="4025" y="723"/>
              <a:ext cx="56" cy="54"/>
            </a:xfrm>
            <a:custGeom>
              <a:avLst/>
              <a:gdLst/>
              <a:ahLst/>
              <a:cxnLst>
                <a:cxn ang="0">
                  <a:pos x="0" y="46"/>
                </a:cxn>
                <a:cxn ang="0">
                  <a:pos x="56" y="0"/>
                </a:cxn>
                <a:cxn ang="0">
                  <a:pos x="56" y="23"/>
                </a:cxn>
                <a:cxn ang="0">
                  <a:pos x="17" y="54"/>
                </a:cxn>
                <a:cxn ang="0">
                  <a:pos x="0" y="46"/>
                </a:cxn>
              </a:cxnLst>
              <a:rect l="0" t="0" r="r" b="b"/>
              <a:pathLst>
                <a:path w="56" h="54">
                  <a:moveTo>
                    <a:pt x="0" y="46"/>
                  </a:moveTo>
                  <a:lnTo>
                    <a:pt x="56" y="0"/>
                  </a:lnTo>
                  <a:lnTo>
                    <a:pt x="56" y="23"/>
                  </a:lnTo>
                  <a:lnTo>
                    <a:pt x="17" y="54"/>
                  </a:lnTo>
                  <a:lnTo>
                    <a:pt x="0" y="46"/>
                  </a:lnTo>
                  <a:close/>
                </a:path>
              </a:pathLst>
            </a:custGeom>
            <a:solidFill>
              <a:srgbClr val="618FFD"/>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91" name="Freeform 88">
              <a:extLst>
                <a:ext uri="{FF2B5EF4-FFF2-40B4-BE49-F238E27FC236}">
                  <a16:creationId xmlns:a16="http://schemas.microsoft.com/office/drawing/2014/main" id="{77F685AE-B3AA-4447-808E-68D2BF4F9EB7}"/>
                </a:ext>
              </a:extLst>
            </p:cNvPr>
            <p:cNvSpPr>
              <a:spLocks/>
            </p:cNvSpPr>
            <p:nvPr/>
          </p:nvSpPr>
          <p:spPr bwMode="auto">
            <a:xfrm>
              <a:off x="4025" y="962"/>
              <a:ext cx="56" cy="53"/>
            </a:xfrm>
            <a:custGeom>
              <a:avLst/>
              <a:gdLst/>
              <a:ahLst/>
              <a:cxnLst>
                <a:cxn ang="0">
                  <a:pos x="0" y="46"/>
                </a:cxn>
                <a:cxn ang="0">
                  <a:pos x="0" y="53"/>
                </a:cxn>
                <a:cxn ang="0">
                  <a:pos x="56" y="5"/>
                </a:cxn>
                <a:cxn ang="0">
                  <a:pos x="56" y="0"/>
                </a:cxn>
                <a:cxn ang="0">
                  <a:pos x="0" y="46"/>
                </a:cxn>
              </a:cxnLst>
              <a:rect l="0" t="0" r="r" b="b"/>
              <a:pathLst>
                <a:path w="56" h="53">
                  <a:moveTo>
                    <a:pt x="0" y="46"/>
                  </a:moveTo>
                  <a:lnTo>
                    <a:pt x="0" y="53"/>
                  </a:lnTo>
                  <a:lnTo>
                    <a:pt x="56" y="5"/>
                  </a:lnTo>
                  <a:lnTo>
                    <a:pt x="56" y="0"/>
                  </a:lnTo>
                  <a:lnTo>
                    <a:pt x="0" y="46"/>
                  </a:lnTo>
                  <a:close/>
                </a:path>
              </a:pathLst>
            </a:custGeom>
            <a:solidFill>
              <a:srgbClr val="FFFFFF"/>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92" name="Freeform 89">
              <a:extLst>
                <a:ext uri="{FF2B5EF4-FFF2-40B4-BE49-F238E27FC236}">
                  <a16:creationId xmlns:a16="http://schemas.microsoft.com/office/drawing/2014/main" id="{F2AF4A49-F64D-419A-BDF3-55C9FF4631FF}"/>
                </a:ext>
              </a:extLst>
            </p:cNvPr>
            <p:cNvSpPr>
              <a:spLocks/>
            </p:cNvSpPr>
            <p:nvPr/>
          </p:nvSpPr>
          <p:spPr bwMode="auto">
            <a:xfrm>
              <a:off x="4044" y="869"/>
              <a:ext cx="37" cy="123"/>
            </a:xfrm>
            <a:custGeom>
              <a:avLst/>
              <a:gdLst/>
              <a:ahLst/>
              <a:cxnLst>
                <a:cxn ang="0">
                  <a:pos x="0" y="123"/>
                </a:cxn>
                <a:cxn ang="0">
                  <a:pos x="0" y="31"/>
                </a:cxn>
                <a:cxn ang="0">
                  <a:pos x="37" y="0"/>
                </a:cxn>
                <a:cxn ang="0">
                  <a:pos x="37" y="93"/>
                </a:cxn>
                <a:cxn ang="0">
                  <a:pos x="0" y="123"/>
                </a:cxn>
              </a:cxnLst>
              <a:rect l="0" t="0" r="r" b="b"/>
              <a:pathLst>
                <a:path w="37" h="123">
                  <a:moveTo>
                    <a:pt x="0" y="123"/>
                  </a:moveTo>
                  <a:lnTo>
                    <a:pt x="0" y="31"/>
                  </a:lnTo>
                  <a:lnTo>
                    <a:pt x="37" y="0"/>
                  </a:lnTo>
                  <a:lnTo>
                    <a:pt x="37" y="93"/>
                  </a:lnTo>
                  <a:lnTo>
                    <a:pt x="0" y="123"/>
                  </a:lnTo>
                  <a:close/>
                </a:path>
              </a:pathLst>
            </a:custGeom>
            <a:solidFill>
              <a:srgbClr val="0019D1"/>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93" name="Freeform 90">
              <a:extLst>
                <a:ext uri="{FF2B5EF4-FFF2-40B4-BE49-F238E27FC236}">
                  <a16:creationId xmlns:a16="http://schemas.microsoft.com/office/drawing/2014/main" id="{0EFEE023-BB8C-4C8E-8E7A-3E1B08A72102}"/>
                </a:ext>
              </a:extLst>
            </p:cNvPr>
            <p:cNvSpPr>
              <a:spLocks/>
            </p:cNvSpPr>
            <p:nvPr/>
          </p:nvSpPr>
          <p:spPr bwMode="auto">
            <a:xfrm>
              <a:off x="4025" y="892"/>
              <a:ext cx="22" cy="123"/>
            </a:xfrm>
            <a:custGeom>
              <a:avLst/>
              <a:gdLst/>
              <a:ahLst/>
              <a:cxnLst>
                <a:cxn ang="0">
                  <a:pos x="0" y="0"/>
                </a:cxn>
                <a:cxn ang="0">
                  <a:pos x="0" y="123"/>
                </a:cxn>
                <a:cxn ang="0">
                  <a:pos x="17" y="100"/>
                </a:cxn>
                <a:cxn ang="0">
                  <a:pos x="17" y="8"/>
                </a:cxn>
                <a:cxn ang="0">
                  <a:pos x="0" y="0"/>
                </a:cxn>
              </a:cxnLst>
              <a:rect l="0" t="0" r="r" b="b"/>
              <a:pathLst>
                <a:path w="17" h="123">
                  <a:moveTo>
                    <a:pt x="0" y="0"/>
                  </a:moveTo>
                  <a:lnTo>
                    <a:pt x="0" y="123"/>
                  </a:lnTo>
                  <a:lnTo>
                    <a:pt x="17" y="100"/>
                  </a:lnTo>
                  <a:lnTo>
                    <a:pt x="17" y="8"/>
                  </a:lnTo>
                  <a:lnTo>
                    <a:pt x="0" y="0"/>
                  </a:lnTo>
                  <a:close/>
                </a:path>
              </a:pathLst>
            </a:custGeom>
            <a:solidFill>
              <a:srgbClr val="C1CEFF"/>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94" name="Freeform 91">
              <a:extLst>
                <a:ext uri="{FF2B5EF4-FFF2-40B4-BE49-F238E27FC236}">
                  <a16:creationId xmlns:a16="http://schemas.microsoft.com/office/drawing/2014/main" id="{746F9D0F-C720-4072-AE73-F190A72A4BD7}"/>
                </a:ext>
              </a:extLst>
            </p:cNvPr>
            <p:cNvSpPr>
              <a:spLocks/>
            </p:cNvSpPr>
            <p:nvPr/>
          </p:nvSpPr>
          <p:spPr bwMode="auto">
            <a:xfrm>
              <a:off x="4025" y="846"/>
              <a:ext cx="56" cy="54"/>
            </a:xfrm>
            <a:custGeom>
              <a:avLst/>
              <a:gdLst/>
              <a:ahLst/>
              <a:cxnLst>
                <a:cxn ang="0">
                  <a:pos x="0" y="46"/>
                </a:cxn>
                <a:cxn ang="0">
                  <a:pos x="56" y="0"/>
                </a:cxn>
                <a:cxn ang="0">
                  <a:pos x="56" y="23"/>
                </a:cxn>
                <a:cxn ang="0">
                  <a:pos x="17" y="54"/>
                </a:cxn>
                <a:cxn ang="0">
                  <a:pos x="0" y="46"/>
                </a:cxn>
              </a:cxnLst>
              <a:rect l="0" t="0" r="r" b="b"/>
              <a:pathLst>
                <a:path w="56" h="54">
                  <a:moveTo>
                    <a:pt x="0" y="46"/>
                  </a:moveTo>
                  <a:lnTo>
                    <a:pt x="56" y="0"/>
                  </a:lnTo>
                  <a:lnTo>
                    <a:pt x="56" y="23"/>
                  </a:lnTo>
                  <a:lnTo>
                    <a:pt x="17" y="54"/>
                  </a:lnTo>
                  <a:lnTo>
                    <a:pt x="0" y="46"/>
                  </a:lnTo>
                  <a:close/>
                </a:path>
              </a:pathLst>
            </a:custGeom>
            <a:solidFill>
              <a:srgbClr val="618FFD"/>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95" name="Freeform 92">
              <a:extLst>
                <a:ext uri="{FF2B5EF4-FFF2-40B4-BE49-F238E27FC236}">
                  <a16:creationId xmlns:a16="http://schemas.microsoft.com/office/drawing/2014/main" id="{097EE3B8-7014-452F-8954-EF0FEC4A39AD}"/>
                </a:ext>
              </a:extLst>
            </p:cNvPr>
            <p:cNvSpPr>
              <a:spLocks/>
            </p:cNvSpPr>
            <p:nvPr/>
          </p:nvSpPr>
          <p:spPr bwMode="auto">
            <a:xfrm>
              <a:off x="3640" y="692"/>
              <a:ext cx="155" cy="31"/>
            </a:xfrm>
            <a:custGeom>
              <a:avLst/>
              <a:gdLst/>
              <a:ahLst/>
              <a:cxnLst>
                <a:cxn ang="0">
                  <a:pos x="0" y="31"/>
                </a:cxn>
                <a:cxn ang="0">
                  <a:pos x="112" y="31"/>
                </a:cxn>
                <a:cxn ang="0">
                  <a:pos x="151" y="0"/>
                </a:cxn>
                <a:cxn ang="0">
                  <a:pos x="37" y="0"/>
                </a:cxn>
                <a:cxn ang="0">
                  <a:pos x="0" y="31"/>
                </a:cxn>
              </a:cxnLst>
              <a:rect l="0" t="0" r="r" b="b"/>
              <a:pathLst>
                <a:path w="151" h="31">
                  <a:moveTo>
                    <a:pt x="0" y="31"/>
                  </a:moveTo>
                  <a:lnTo>
                    <a:pt x="112" y="31"/>
                  </a:lnTo>
                  <a:lnTo>
                    <a:pt x="151" y="0"/>
                  </a:lnTo>
                  <a:lnTo>
                    <a:pt x="37" y="0"/>
                  </a:lnTo>
                  <a:lnTo>
                    <a:pt x="0" y="31"/>
                  </a:lnTo>
                  <a:close/>
                </a:path>
              </a:pathLst>
            </a:custGeom>
            <a:solidFill>
              <a:srgbClr val="A2C1FE"/>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96" name="Freeform 93">
              <a:extLst>
                <a:ext uri="{FF2B5EF4-FFF2-40B4-BE49-F238E27FC236}">
                  <a16:creationId xmlns:a16="http://schemas.microsoft.com/office/drawing/2014/main" id="{46356744-F843-4DA3-9403-7924F9912057}"/>
                </a:ext>
              </a:extLst>
            </p:cNvPr>
            <p:cNvSpPr>
              <a:spLocks/>
            </p:cNvSpPr>
            <p:nvPr/>
          </p:nvSpPr>
          <p:spPr bwMode="auto">
            <a:xfrm>
              <a:off x="3613" y="692"/>
              <a:ext cx="67" cy="47"/>
            </a:xfrm>
            <a:custGeom>
              <a:avLst/>
              <a:gdLst/>
              <a:ahLst/>
              <a:cxnLst>
                <a:cxn ang="0">
                  <a:pos x="0" y="47"/>
                </a:cxn>
                <a:cxn ang="0">
                  <a:pos x="27" y="31"/>
                </a:cxn>
                <a:cxn ang="0">
                  <a:pos x="64" y="0"/>
                </a:cxn>
                <a:cxn ang="0">
                  <a:pos x="53" y="0"/>
                </a:cxn>
                <a:cxn ang="0">
                  <a:pos x="0" y="47"/>
                </a:cxn>
              </a:cxnLst>
              <a:rect l="0" t="0" r="r" b="b"/>
              <a:pathLst>
                <a:path w="64" h="47">
                  <a:moveTo>
                    <a:pt x="0" y="47"/>
                  </a:moveTo>
                  <a:lnTo>
                    <a:pt x="27" y="31"/>
                  </a:lnTo>
                  <a:lnTo>
                    <a:pt x="64" y="0"/>
                  </a:lnTo>
                  <a:lnTo>
                    <a:pt x="53" y="0"/>
                  </a:lnTo>
                  <a:lnTo>
                    <a:pt x="0" y="47"/>
                  </a:lnTo>
                  <a:close/>
                </a:path>
              </a:pathLst>
            </a:custGeom>
            <a:solidFill>
              <a:srgbClr val="C1CEFF"/>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97" name="Freeform 94">
              <a:extLst>
                <a:ext uri="{FF2B5EF4-FFF2-40B4-BE49-F238E27FC236}">
                  <a16:creationId xmlns:a16="http://schemas.microsoft.com/office/drawing/2014/main" id="{52DDE8CE-AD17-444D-9169-0B8FDAA9317A}"/>
                </a:ext>
              </a:extLst>
            </p:cNvPr>
            <p:cNvSpPr>
              <a:spLocks/>
            </p:cNvSpPr>
            <p:nvPr/>
          </p:nvSpPr>
          <p:spPr bwMode="auto">
            <a:xfrm>
              <a:off x="3752" y="692"/>
              <a:ext cx="67" cy="47"/>
            </a:xfrm>
            <a:custGeom>
              <a:avLst/>
              <a:gdLst/>
              <a:ahLst/>
              <a:cxnLst>
                <a:cxn ang="0">
                  <a:pos x="9" y="47"/>
                </a:cxn>
                <a:cxn ang="0">
                  <a:pos x="0" y="31"/>
                </a:cxn>
                <a:cxn ang="0">
                  <a:pos x="37" y="0"/>
                </a:cxn>
                <a:cxn ang="0">
                  <a:pos x="67" y="0"/>
                </a:cxn>
                <a:cxn ang="0">
                  <a:pos x="9" y="47"/>
                </a:cxn>
              </a:cxnLst>
              <a:rect l="0" t="0" r="r" b="b"/>
              <a:pathLst>
                <a:path w="67" h="47">
                  <a:moveTo>
                    <a:pt x="9" y="47"/>
                  </a:moveTo>
                  <a:lnTo>
                    <a:pt x="0" y="31"/>
                  </a:lnTo>
                  <a:lnTo>
                    <a:pt x="37" y="0"/>
                  </a:lnTo>
                  <a:lnTo>
                    <a:pt x="67" y="0"/>
                  </a:lnTo>
                  <a:lnTo>
                    <a:pt x="9" y="47"/>
                  </a:lnTo>
                  <a:close/>
                </a:path>
              </a:pathLst>
            </a:custGeom>
            <a:solidFill>
              <a:srgbClr val="3365FB"/>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98" name="Freeform 95">
              <a:extLst>
                <a:ext uri="{FF2B5EF4-FFF2-40B4-BE49-F238E27FC236}">
                  <a16:creationId xmlns:a16="http://schemas.microsoft.com/office/drawing/2014/main" id="{1BF03D46-50CF-4D86-8541-D3CC84F4604B}"/>
                </a:ext>
              </a:extLst>
            </p:cNvPr>
            <p:cNvSpPr>
              <a:spLocks/>
            </p:cNvSpPr>
            <p:nvPr/>
          </p:nvSpPr>
          <p:spPr bwMode="auto">
            <a:xfrm>
              <a:off x="3613" y="723"/>
              <a:ext cx="159" cy="16"/>
            </a:xfrm>
            <a:custGeom>
              <a:avLst/>
              <a:gdLst/>
              <a:ahLst/>
              <a:cxnLst>
                <a:cxn ang="0">
                  <a:pos x="0" y="16"/>
                </a:cxn>
                <a:cxn ang="0">
                  <a:pos x="27" y="0"/>
                </a:cxn>
                <a:cxn ang="0">
                  <a:pos x="139" y="0"/>
                </a:cxn>
                <a:cxn ang="0">
                  <a:pos x="150" y="16"/>
                </a:cxn>
                <a:cxn ang="0">
                  <a:pos x="0" y="16"/>
                </a:cxn>
              </a:cxnLst>
              <a:rect l="0" t="0" r="r" b="b"/>
              <a:pathLst>
                <a:path w="150" h="16">
                  <a:moveTo>
                    <a:pt x="0" y="16"/>
                  </a:moveTo>
                  <a:lnTo>
                    <a:pt x="27" y="0"/>
                  </a:lnTo>
                  <a:lnTo>
                    <a:pt x="139" y="0"/>
                  </a:lnTo>
                  <a:lnTo>
                    <a:pt x="150" y="16"/>
                  </a:lnTo>
                  <a:lnTo>
                    <a:pt x="0" y="16"/>
                  </a:lnTo>
                  <a:close/>
                </a:path>
              </a:pathLst>
            </a:custGeom>
            <a:solidFill>
              <a:srgbClr val="618FFD"/>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99" name="Freeform 96">
              <a:extLst>
                <a:ext uri="{FF2B5EF4-FFF2-40B4-BE49-F238E27FC236}">
                  <a16:creationId xmlns:a16="http://schemas.microsoft.com/office/drawing/2014/main" id="{BBA1C642-E6DC-46BC-9333-6019109FF881}"/>
                </a:ext>
              </a:extLst>
            </p:cNvPr>
            <p:cNvSpPr>
              <a:spLocks/>
            </p:cNvSpPr>
            <p:nvPr/>
          </p:nvSpPr>
          <p:spPr bwMode="auto">
            <a:xfrm>
              <a:off x="3490" y="692"/>
              <a:ext cx="150" cy="31"/>
            </a:xfrm>
            <a:custGeom>
              <a:avLst/>
              <a:gdLst/>
              <a:ahLst/>
              <a:cxnLst>
                <a:cxn ang="0">
                  <a:pos x="0" y="31"/>
                </a:cxn>
                <a:cxn ang="0">
                  <a:pos x="112" y="31"/>
                </a:cxn>
                <a:cxn ang="0">
                  <a:pos x="150" y="0"/>
                </a:cxn>
                <a:cxn ang="0">
                  <a:pos x="37" y="0"/>
                </a:cxn>
                <a:cxn ang="0">
                  <a:pos x="0" y="31"/>
                </a:cxn>
              </a:cxnLst>
              <a:rect l="0" t="0" r="r" b="b"/>
              <a:pathLst>
                <a:path w="150" h="31">
                  <a:moveTo>
                    <a:pt x="0" y="31"/>
                  </a:moveTo>
                  <a:lnTo>
                    <a:pt x="112" y="31"/>
                  </a:lnTo>
                  <a:lnTo>
                    <a:pt x="150" y="0"/>
                  </a:lnTo>
                  <a:lnTo>
                    <a:pt x="37" y="0"/>
                  </a:lnTo>
                  <a:lnTo>
                    <a:pt x="0" y="31"/>
                  </a:lnTo>
                  <a:close/>
                </a:path>
              </a:pathLst>
            </a:custGeom>
            <a:solidFill>
              <a:srgbClr val="A2C1FE"/>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00" name="Freeform 97">
              <a:extLst>
                <a:ext uri="{FF2B5EF4-FFF2-40B4-BE49-F238E27FC236}">
                  <a16:creationId xmlns:a16="http://schemas.microsoft.com/office/drawing/2014/main" id="{74AC91B1-B59D-403E-8C09-61D9B608BE97}"/>
                </a:ext>
              </a:extLst>
            </p:cNvPr>
            <p:cNvSpPr>
              <a:spLocks/>
            </p:cNvSpPr>
            <p:nvPr/>
          </p:nvSpPr>
          <p:spPr bwMode="auto">
            <a:xfrm>
              <a:off x="3462" y="692"/>
              <a:ext cx="67" cy="47"/>
            </a:xfrm>
            <a:custGeom>
              <a:avLst/>
              <a:gdLst/>
              <a:ahLst/>
              <a:cxnLst>
                <a:cxn ang="0">
                  <a:pos x="0" y="47"/>
                </a:cxn>
                <a:cxn ang="0">
                  <a:pos x="28" y="31"/>
                </a:cxn>
                <a:cxn ang="0">
                  <a:pos x="67" y="0"/>
                </a:cxn>
                <a:cxn ang="0">
                  <a:pos x="56" y="0"/>
                </a:cxn>
                <a:cxn ang="0">
                  <a:pos x="0" y="47"/>
                </a:cxn>
              </a:cxnLst>
              <a:rect l="0" t="0" r="r" b="b"/>
              <a:pathLst>
                <a:path w="67" h="47">
                  <a:moveTo>
                    <a:pt x="0" y="47"/>
                  </a:moveTo>
                  <a:lnTo>
                    <a:pt x="28" y="31"/>
                  </a:lnTo>
                  <a:lnTo>
                    <a:pt x="67" y="0"/>
                  </a:lnTo>
                  <a:lnTo>
                    <a:pt x="56" y="0"/>
                  </a:lnTo>
                  <a:lnTo>
                    <a:pt x="0" y="47"/>
                  </a:lnTo>
                  <a:close/>
                </a:path>
              </a:pathLst>
            </a:custGeom>
            <a:solidFill>
              <a:srgbClr val="C1CEFF"/>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01" name="Freeform 98">
              <a:extLst>
                <a:ext uri="{FF2B5EF4-FFF2-40B4-BE49-F238E27FC236}">
                  <a16:creationId xmlns:a16="http://schemas.microsoft.com/office/drawing/2014/main" id="{92ABA741-3411-4D3A-A13E-E0F9EB4C820B}"/>
                </a:ext>
              </a:extLst>
            </p:cNvPr>
            <p:cNvSpPr>
              <a:spLocks/>
            </p:cNvSpPr>
            <p:nvPr/>
          </p:nvSpPr>
          <p:spPr bwMode="auto">
            <a:xfrm>
              <a:off x="3604" y="692"/>
              <a:ext cx="64" cy="47"/>
            </a:xfrm>
            <a:custGeom>
              <a:avLst/>
              <a:gdLst/>
              <a:ahLst/>
              <a:cxnLst>
                <a:cxn ang="0">
                  <a:pos x="9" y="47"/>
                </a:cxn>
                <a:cxn ang="0">
                  <a:pos x="0" y="31"/>
                </a:cxn>
                <a:cxn ang="0">
                  <a:pos x="36" y="0"/>
                </a:cxn>
                <a:cxn ang="0">
                  <a:pos x="64" y="0"/>
                </a:cxn>
                <a:cxn ang="0">
                  <a:pos x="9" y="47"/>
                </a:cxn>
              </a:cxnLst>
              <a:rect l="0" t="0" r="r" b="b"/>
              <a:pathLst>
                <a:path w="64" h="47">
                  <a:moveTo>
                    <a:pt x="9" y="47"/>
                  </a:moveTo>
                  <a:lnTo>
                    <a:pt x="0" y="31"/>
                  </a:lnTo>
                  <a:lnTo>
                    <a:pt x="36" y="0"/>
                  </a:lnTo>
                  <a:lnTo>
                    <a:pt x="64" y="0"/>
                  </a:lnTo>
                  <a:lnTo>
                    <a:pt x="9" y="47"/>
                  </a:lnTo>
                  <a:close/>
                </a:path>
              </a:pathLst>
            </a:custGeom>
            <a:solidFill>
              <a:srgbClr val="3365FB"/>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02" name="Freeform 99">
              <a:extLst>
                <a:ext uri="{FF2B5EF4-FFF2-40B4-BE49-F238E27FC236}">
                  <a16:creationId xmlns:a16="http://schemas.microsoft.com/office/drawing/2014/main" id="{DF7E54F3-A241-42D4-936D-C59D87AF41CA}"/>
                </a:ext>
              </a:extLst>
            </p:cNvPr>
            <p:cNvSpPr>
              <a:spLocks/>
            </p:cNvSpPr>
            <p:nvPr/>
          </p:nvSpPr>
          <p:spPr bwMode="auto">
            <a:xfrm>
              <a:off x="3462" y="723"/>
              <a:ext cx="151" cy="16"/>
            </a:xfrm>
            <a:custGeom>
              <a:avLst/>
              <a:gdLst/>
              <a:ahLst/>
              <a:cxnLst>
                <a:cxn ang="0">
                  <a:pos x="0" y="16"/>
                </a:cxn>
                <a:cxn ang="0">
                  <a:pos x="28" y="0"/>
                </a:cxn>
                <a:cxn ang="0">
                  <a:pos x="140" y="0"/>
                </a:cxn>
                <a:cxn ang="0">
                  <a:pos x="151" y="16"/>
                </a:cxn>
                <a:cxn ang="0">
                  <a:pos x="0" y="16"/>
                </a:cxn>
              </a:cxnLst>
              <a:rect l="0" t="0" r="r" b="b"/>
              <a:pathLst>
                <a:path w="151" h="16">
                  <a:moveTo>
                    <a:pt x="0" y="16"/>
                  </a:moveTo>
                  <a:lnTo>
                    <a:pt x="28" y="0"/>
                  </a:lnTo>
                  <a:lnTo>
                    <a:pt x="140" y="0"/>
                  </a:lnTo>
                  <a:lnTo>
                    <a:pt x="151" y="16"/>
                  </a:lnTo>
                  <a:lnTo>
                    <a:pt x="0" y="16"/>
                  </a:lnTo>
                  <a:close/>
                </a:path>
              </a:pathLst>
            </a:custGeom>
            <a:solidFill>
              <a:srgbClr val="618FFD"/>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03" name="Freeform 100">
              <a:extLst>
                <a:ext uri="{FF2B5EF4-FFF2-40B4-BE49-F238E27FC236}">
                  <a16:creationId xmlns:a16="http://schemas.microsoft.com/office/drawing/2014/main" id="{1D4685C7-C71F-47EA-BC24-11563955A6F2}"/>
                </a:ext>
              </a:extLst>
            </p:cNvPr>
            <p:cNvSpPr>
              <a:spLocks/>
            </p:cNvSpPr>
            <p:nvPr/>
          </p:nvSpPr>
          <p:spPr bwMode="auto">
            <a:xfrm>
              <a:off x="3847" y="646"/>
              <a:ext cx="154" cy="31"/>
            </a:xfrm>
            <a:custGeom>
              <a:avLst/>
              <a:gdLst/>
              <a:ahLst/>
              <a:cxnLst>
                <a:cxn ang="0">
                  <a:pos x="0" y="31"/>
                </a:cxn>
                <a:cxn ang="0">
                  <a:pos x="111" y="31"/>
                </a:cxn>
                <a:cxn ang="0">
                  <a:pos x="150" y="0"/>
                </a:cxn>
                <a:cxn ang="0">
                  <a:pos x="36" y="0"/>
                </a:cxn>
                <a:cxn ang="0">
                  <a:pos x="0" y="31"/>
                </a:cxn>
              </a:cxnLst>
              <a:rect l="0" t="0" r="r" b="b"/>
              <a:pathLst>
                <a:path w="150" h="31">
                  <a:moveTo>
                    <a:pt x="0" y="31"/>
                  </a:moveTo>
                  <a:lnTo>
                    <a:pt x="111" y="31"/>
                  </a:lnTo>
                  <a:lnTo>
                    <a:pt x="150" y="0"/>
                  </a:lnTo>
                  <a:lnTo>
                    <a:pt x="36" y="0"/>
                  </a:lnTo>
                  <a:lnTo>
                    <a:pt x="0" y="31"/>
                  </a:lnTo>
                  <a:close/>
                </a:path>
              </a:pathLst>
            </a:custGeom>
            <a:solidFill>
              <a:srgbClr val="A2C1FE"/>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04" name="Freeform 101">
              <a:extLst>
                <a:ext uri="{FF2B5EF4-FFF2-40B4-BE49-F238E27FC236}">
                  <a16:creationId xmlns:a16="http://schemas.microsoft.com/office/drawing/2014/main" id="{943672A4-EC14-4FCA-B51B-21D341633B22}"/>
                </a:ext>
              </a:extLst>
            </p:cNvPr>
            <p:cNvSpPr>
              <a:spLocks/>
            </p:cNvSpPr>
            <p:nvPr/>
          </p:nvSpPr>
          <p:spPr bwMode="auto">
            <a:xfrm>
              <a:off x="3819" y="646"/>
              <a:ext cx="68" cy="57"/>
            </a:xfrm>
            <a:custGeom>
              <a:avLst/>
              <a:gdLst/>
              <a:ahLst/>
              <a:cxnLst>
                <a:cxn ang="0">
                  <a:pos x="0" y="46"/>
                </a:cxn>
                <a:cxn ang="0">
                  <a:pos x="28" y="31"/>
                </a:cxn>
                <a:cxn ang="0">
                  <a:pos x="64" y="0"/>
                </a:cxn>
                <a:cxn ang="0">
                  <a:pos x="53" y="0"/>
                </a:cxn>
                <a:cxn ang="0">
                  <a:pos x="0" y="46"/>
                </a:cxn>
              </a:cxnLst>
              <a:rect l="0" t="0" r="r" b="b"/>
              <a:pathLst>
                <a:path w="64" h="46">
                  <a:moveTo>
                    <a:pt x="0" y="46"/>
                  </a:moveTo>
                  <a:lnTo>
                    <a:pt x="28" y="31"/>
                  </a:lnTo>
                  <a:lnTo>
                    <a:pt x="64" y="0"/>
                  </a:lnTo>
                  <a:lnTo>
                    <a:pt x="53" y="0"/>
                  </a:lnTo>
                  <a:lnTo>
                    <a:pt x="0" y="46"/>
                  </a:lnTo>
                  <a:close/>
                </a:path>
              </a:pathLst>
            </a:custGeom>
            <a:solidFill>
              <a:srgbClr val="C1CEFF"/>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05" name="Freeform 102">
              <a:extLst>
                <a:ext uri="{FF2B5EF4-FFF2-40B4-BE49-F238E27FC236}">
                  <a16:creationId xmlns:a16="http://schemas.microsoft.com/office/drawing/2014/main" id="{EFE818EC-5F99-4409-A6C2-8A8473CD459C}"/>
                </a:ext>
              </a:extLst>
            </p:cNvPr>
            <p:cNvSpPr>
              <a:spLocks/>
            </p:cNvSpPr>
            <p:nvPr/>
          </p:nvSpPr>
          <p:spPr bwMode="auto">
            <a:xfrm>
              <a:off x="3958" y="646"/>
              <a:ext cx="67" cy="57"/>
            </a:xfrm>
            <a:custGeom>
              <a:avLst/>
              <a:gdLst/>
              <a:ahLst/>
              <a:cxnLst>
                <a:cxn ang="0">
                  <a:pos x="9" y="46"/>
                </a:cxn>
                <a:cxn ang="0">
                  <a:pos x="0" y="31"/>
                </a:cxn>
                <a:cxn ang="0">
                  <a:pos x="37" y="0"/>
                </a:cxn>
                <a:cxn ang="0">
                  <a:pos x="67" y="0"/>
                </a:cxn>
                <a:cxn ang="0">
                  <a:pos x="9" y="46"/>
                </a:cxn>
              </a:cxnLst>
              <a:rect l="0" t="0" r="r" b="b"/>
              <a:pathLst>
                <a:path w="67" h="46">
                  <a:moveTo>
                    <a:pt x="9" y="46"/>
                  </a:moveTo>
                  <a:lnTo>
                    <a:pt x="0" y="31"/>
                  </a:lnTo>
                  <a:lnTo>
                    <a:pt x="37" y="0"/>
                  </a:lnTo>
                  <a:lnTo>
                    <a:pt x="67" y="0"/>
                  </a:lnTo>
                  <a:lnTo>
                    <a:pt x="9" y="46"/>
                  </a:lnTo>
                  <a:close/>
                </a:path>
              </a:pathLst>
            </a:custGeom>
            <a:solidFill>
              <a:srgbClr val="3365FB"/>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06" name="Freeform 103">
              <a:extLst>
                <a:ext uri="{FF2B5EF4-FFF2-40B4-BE49-F238E27FC236}">
                  <a16:creationId xmlns:a16="http://schemas.microsoft.com/office/drawing/2014/main" id="{C0525514-A6DA-4EC3-9E7D-B30E9E1F9975}"/>
                </a:ext>
              </a:extLst>
            </p:cNvPr>
            <p:cNvSpPr>
              <a:spLocks/>
            </p:cNvSpPr>
            <p:nvPr/>
          </p:nvSpPr>
          <p:spPr bwMode="auto">
            <a:xfrm>
              <a:off x="3819" y="677"/>
              <a:ext cx="159" cy="26"/>
            </a:xfrm>
            <a:custGeom>
              <a:avLst/>
              <a:gdLst/>
              <a:ahLst/>
              <a:cxnLst>
                <a:cxn ang="0">
                  <a:pos x="0" y="15"/>
                </a:cxn>
                <a:cxn ang="0">
                  <a:pos x="28" y="0"/>
                </a:cxn>
                <a:cxn ang="0">
                  <a:pos x="139" y="0"/>
                </a:cxn>
                <a:cxn ang="0">
                  <a:pos x="150" y="15"/>
                </a:cxn>
                <a:cxn ang="0">
                  <a:pos x="0" y="15"/>
                </a:cxn>
              </a:cxnLst>
              <a:rect l="0" t="0" r="r" b="b"/>
              <a:pathLst>
                <a:path w="150" h="15">
                  <a:moveTo>
                    <a:pt x="0" y="15"/>
                  </a:moveTo>
                  <a:lnTo>
                    <a:pt x="28" y="0"/>
                  </a:lnTo>
                  <a:lnTo>
                    <a:pt x="139" y="0"/>
                  </a:lnTo>
                  <a:lnTo>
                    <a:pt x="150" y="15"/>
                  </a:lnTo>
                  <a:lnTo>
                    <a:pt x="0" y="15"/>
                  </a:lnTo>
                  <a:close/>
                </a:path>
              </a:pathLst>
            </a:custGeom>
            <a:solidFill>
              <a:srgbClr val="618FFD"/>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07" name="Freeform 104">
              <a:extLst>
                <a:ext uri="{FF2B5EF4-FFF2-40B4-BE49-F238E27FC236}">
                  <a16:creationId xmlns:a16="http://schemas.microsoft.com/office/drawing/2014/main" id="{A738E98A-CC8C-4B5B-A3E2-C0437F947CF2}"/>
                </a:ext>
              </a:extLst>
            </p:cNvPr>
            <p:cNvSpPr>
              <a:spLocks/>
            </p:cNvSpPr>
            <p:nvPr/>
          </p:nvSpPr>
          <p:spPr bwMode="auto">
            <a:xfrm>
              <a:off x="3696" y="646"/>
              <a:ext cx="151" cy="31"/>
            </a:xfrm>
            <a:custGeom>
              <a:avLst/>
              <a:gdLst/>
              <a:ahLst/>
              <a:cxnLst>
                <a:cxn ang="0">
                  <a:pos x="0" y="31"/>
                </a:cxn>
                <a:cxn ang="0">
                  <a:pos x="112" y="31"/>
                </a:cxn>
                <a:cxn ang="0">
                  <a:pos x="151" y="0"/>
                </a:cxn>
                <a:cxn ang="0">
                  <a:pos x="37" y="0"/>
                </a:cxn>
                <a:cxn ang="0">
                  <a:pos x="0" y="31"/>
                </a:cxn>
              </a:cxnLst>
              <a:rect l="0" t="0" r="r" b="b"/>
              <a:pathLst>
                <a:path w="151" h="31">
                  <a:moveTo>
                    <a:pt x="0" y="31"/>
                  </a:moveTo>
                  <a:lnTo>
                    <a:pt x="112" y="31"/>
                  </a:lnTo>
                  <a:lnTo>
                    <a:pt x="151" y="0"/>
                  </a:lnTo>
                  <a:lnTo>
                    <a:pt x="37" y="0"/>
                  </a:lnTo>
                  <a:lnTo>
                    <a:pt x="0" y="31"/>
                  </a:lnTo>
                  <a:close/>
                </a:path>
              </a:pathLst>
            </a:custGeom>
            <a:solidFill>
              <a:srgbClr val="A2C1FE"/>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08" name="Freeform 105">
              <a:extLst>
                <a:ext uri="{FF2B5EF4-FFF2-40B4-BE49-F238E27FC236}">
                  <a16:creationId xmlns:a16="http://schemas.microsoft.com/office/drawing/2014/main" id="{26175C09-6729-4B7C-B509-2D153D74C873}"/>
                </a:ext>
              </a:extLst>
            </p:cNvPr>
            <p:cNvSpPr>
              <a:spLocks/>
            </p:cNvSpPr>
            <p:nvPr/>
          </p:nvSpPr>
          <p:spPr bwMode="auto">
            <a:xfrm>
              <a:off x="3668" y="646"/>
              <a:ext cx="67" cy="57"/>
            </a:xfrm>
            <a:custGeom>
              <a:avLst/>
              <a:gdLst/>
              <a:ahLst/>
              <a:cxnLst>
                <a:cxn ang="0">
                  <a:pos x="0" y="46"/>
                </a:cxn>
                <a:cxn ang="0">
                  <a:pos x="28" y="31"/>
                </a:cxn>
                <a:cxn ang="0">
                  <a:pos x="67" y="0"/>
                </a:cxn>
                <a:cxn ang="0">
                  <a:pos x="56" y="0"/>
                </a:cxn>
                <a:cxn ang="0">
                  <a:pos x="0" y="46"/>
                </a:cxn>
              </a:cxnLst>
              <a:rect l="0" t="0" r="r" b="b"/>
              <a:pathLst>
                <a:path w="67" h="46">
                  <a:moveTo>
                    <a:pt x="0" y="46"/>
                  </a:moveTo>
                  <a:lnTo>
                    <a:pt x="28" y="31"/>
                  </a:lnTo>
                  <a:lnTo>
                    <a:pt x="67" y="0"/>
                  </a:lnTo>
                  <a:lnTo>
                    <a:pt x="56" y="0"/>
                  </a:lnTo>
                  <a:lnTo>
                    <a:pt x="0" y="46"/>
                  </a:lnTo>
                  <a:close/>
                </a:path>
              </a:pathLst>
            </a:custGeom>
            <a:solidFill>
              <a:srgbClr val="C1CEFF"/>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09" name="Freeform 106">
              <a:extLst>
                <a:ext uri="{FF2B5EF4-FFF2-40B4-BE49-F238E27FC236}">
                  <a16:creationId xmlns:a16="http://schemas.microsoft.com/office/drawing/2014/main" id="{ACAF051F-4687-4166-BAD0-F086AF68F7B1}"/>
                </a:ext>
              </a:extLst>
            </p:cNvPr>
            <p:cNvSpPr>
              <a:spLocks/>
            </p:cNvSpPr>
            <p:nvPr/>
          </p:nvSpPr>
          <p:spPr bwMode="auto">
            <a:xfrm>
              <a:off x="3810" y="646"/>
              <a:ext cx="64" cy="57"/>
            </a:xfrm>
            <a:custGeom>
              <a:avLst/>
              <a:gdLst/>
              <a:ahLst/>
              <a:cxnLst>
                <a:cxn ang="0">
                  <a:pos x="9" y="46"/>
                </a:cxn>
                <a:cxn ang="0">
                  <a:pos x="0" y="31"/>
                </a:cxn>
                <a:cxn ang="0">
                  <a:pos x="37" y="0"/>
                </a:cxn>
                <a:cxn ang="0">
                  <a:pos x="64" y="0"/>
                </a:cxn>
                <a:cxn ang="0">
                  <a:pos x="9" y="46"/>
                </a:cxn>
              </a:cxnLst>
              <a:rect l="0" t="0" r="r" b="b"/>
              <a:pathLst>
                <a:path w="64" h="46">
                  <a:moveTo>
                    <a:pt x="9" y="46"/>
                  </a:moveTo>
                  <a:lnTo>
                    <a:pt x="0" y="31"/>
                  </a:lnTo>
                  <a:lnTo>
                    <a:pt x="37" y="0"/>
                  </a:lnTo>
                  <a:lnTo>
                    <a:pt x="64" y="0"/>
                  </a:lnTo>
                  <a:lnTo>
                    <a:pt x="9" y="46"/>
                  </a:lnTo>
                  <a:close/>
                </a:path>
              </a:pathLst>
            </a:custGeom>
            <a:solidFill>
              <a:srgbClr val="3365FB"/>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10" name="Freeform 107">
              <a:extLst>
                <a:ext uri="{FF2B5EF4-FFF2-40B4-BE49-F238E27FC236}">
                  <a16:creationId xmlns:a16="http://schemas.microsoft.com/office/drawing/2014/main" id="{6DAD131E-7A98-4C05-9784-C0CD111C0E25}"/>
                </a:ext>
              </a:extLst>
            </p:cNvPr>
            <p:cNvSpPr>
              <a:spLocks/>
            </p:cNvSpPr>
            <p:nvPr/>
          </p:nvSpPr>
          <p:spPr bwMode="auto">
            <a:xfrm>
              <a:off x="3668" y="677"/>
              <a:ext cx="151" cy="26"/>
            </a:xfrm>
            <a:custGeom>
              <a:avLst/>
              <a:gdLst/>
              <a:ahLst/>
              <a:cxnLst>
                <a:cxn ang="0">
                  <a:pos x="0" y="15"/>
                </a:cxn>
                <a:cxn ang="0">
                  <a:pos x="28" y="0"/>
                </a:cxn>
                <a:cxn ang="0">
                  <a:pos x="140" y="0"/>
                </a:cxn>
                <a:cxn ang="0">
                  <a:pos x="151" y="15"/>
                </a:cxn>
                <a:cxn ang="0">
                  <a:pos x="0" y="15"/>
                </a:cxn>
              </a:cxnLst>
              <a:rect l="0" t="0" r="r" b="b"/>
              <a:pathLst>
                <a:path w="151" h="15">
                  <a:moveTo>
                    <a:pt x="0" y="15"/>
                  </a:moveTo>
                  <a:lnTo>
                    <a:pt x="28" y="0"/>
                  </a:lnTo>
                  <a:lnTo>
                    <a:pt x="140" y="0"/>
                  </a:lnTo>
                  <a:lnTo>
                    <a:pt x="151" y="15"/>
                  </a:lnTo>
                  <a:lnTo>
                    <a:pt x="0" y="15"/>
                  </a:lnTo>
                  <a:close/>
                </a:path>
              </a:pathLst>
            </a:custGeom>
            <a:solidFill>
              <a:srgbClr val="618FFD"/>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11" name="Freeform 108">
              <a:extLst>
                <a:ext uri="{FF2B5EF4-FFF2-40B4-BE49-F238E27FC236}">
                  <a16:creationId xmlns:a16="http://schemas.microsoft.com/office/drawing/2014/main" id="{23C5FEE9-DCFE-4FD3-AC76-915B141A7C7C}"/>
                </a:ext>
              </a:extLst>
            </p:cNvPr>
            <p:cNvSpPr>
              <a:spLocks/>
            </p:cNvSpPr>
            <p:nvPr/>
          </p:nvSpPr>
          <p:spPr bwMode="auto">
            <a:xfrm>
              <a:off x="3546" y="646"/>
              <a:ext cx="157" cy="31"/>
            </a:xfrm>
            <a:custGeom>
              <a:avLst/>
              <a:gdLst/>
              <a:ahLst/>
              <a:cxnLst>
                <a:cxn ang="0">
                  <a:pos x="0" y="31"/>
                </a:cxn>
                <a:cxn ang="0">
                  <a:pos x="112" y="31"/>
                </a:cxn>
                <a:cxn ang="0">
                  <a:pos x="150" y="0"/>
                </a:cxn>
                <a:cxn ang="0">
                  <a:pos x="37" y="0"/>
                </a:cxn>
                <a:cxn ang="0">
                  <a:pos x="0" y="31"/>
                </a:cxn>
              </a:cxnLst>
              <a:rect l="0" t="0" r="r" b="b"/>
              <a:pathLst>
                <a:path w="150" h="31">
                  <a:moveTo>
                    <a:pt x="0" y="31"/>
                  </a:moveTo>
                  <a:lnTo>
                    <a:pt x="112" y="31"/>
                  </a:lnTo>
                  <a:lnTo>
                    <a:pt x="150" y="0"/>
                  </a:lnTo>
                  <a:lnTo>
                    <a:pt x="37" y="0"/>
                  </a:lnTo>
                  <a:lnTo>
                    <a:pt x="0" y="31"/>
                  </a:lnTo>
                  <a:close/>
                </a:path>
              </a:pathLst>
            </a:custGeom>
            <a:solidFill>
              <a:srgbClr val="A2C1FE"/>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12" name="Freeform 109">
              <a:extLst>
                <a:ext uri="{FF2B5EF4-FFF2-40B4-BE49-F238E27FC236}">
                  <a16:creationId xmlns:a16="http://schemas.microsoft.com/office/drawing/2014/main" id="{50A5032A-40ED-491E-81DC-EC7C41E45B60}"/>
                </a:ext>
              </a:extLst>
            </p:cNvPr>
            <p:cNvSpPr>
              <a:spLocks/>
            </p:cNvSpPr>
            <p:nvPr/>
          </p:nvSpPr>
          <p:spPr bwMode="auto">
            <a:xfrm>
              <a:off x="3518" y="646"/>
              <a:ext cx="67" cy="57"/>
            </a:xfrm>
            <a:custGeom>
              <a:avLst/>
              <a:gdLst/>
              <a:ahLst/>
              <a:cxnLst>
                <a:cxn ang="0">
                  <a:pos x="0" y="46"/>
                </a:cxn>
                <a:cxn ang="0">
                  <a:pos x="28" y="31"/>
                </a:cxn>
                <a:cxn ang="0">
                  <a:pos x="67" y="0"/>
                </a:cxn>
                <a:cxn ang="0">
                  <a:pos x="56" y="0"/>
                </a:cxn>
                <a:cxn ang="0">
                  <a:pos x="0" y="46"/>
                </a:cxn>
              </a:cxnLst>
              <a:rect l="0" t="0" r="r" b="b"/>
              <a:pathLst>
                <a:path w="67" h="46">
                  <a:moveTo>
                    <a:pt x="0" y="46"/>
                  </a:moveTo>
                  <a:lnTo>
                    <a:pt x="28" y="31"/>
                  </a:lnTo>
                  <a:lnTo>
                    <a:pt x="67" y="0"/>
                  </a:lnTo>
                  <a:lnTo>
                    <a:pt x="56" y="0"/>
                  </a:lnTo>
                  <a:lnTo>
                    <a:pt x="0" y="46"/>
                  </a:lnTo>
                  <a:close/>
                </a:path>
              </a:pathLst>
            </a:custGeom>
            <a:solidFill>
              <a:srgbClr val="C1CEFF"/>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13" name="Freeform 110">
              <a:extLst>
                <a:ext uri="{FF2B5EF4-FFF2-40B4-BE49-F238E27FC236}">
                  <a16:creationId xmlns:a16="http://schemas.microsoft.com/office/drawing/2014/main" id="{AF3CABEA-D359-4F52-AA6C-A70951580036}"/>
                </a:ext>
              </a:extLst>
            </p:cNvPr>
            <p:cNvSpPr>
              <a:spLocks/>
            </p:cNvSpPr>
            <p:nvPr/>
          </p:nvSpPr>
          <p:spPr bwMode="auto">
            <a:xfrm>
              <a:off x="3660" y="646"/>
              <a:ext cx="66" cy="57"/>
            </a:xfrm>
            <a:custGeom>
              <a:avLst/>
              <a:gdLst/>
              <a:ahLst/>
              <a:cxnLst>
                <a:cxn ang="0">
                  <a:pos x="8" y="46"/>
                </a:cxn>
                <a:cxn ang="0">
                  <a:pos x="0" y="31"/>
                </a:cxn>
                <a:cxn ang="0">
                  <a:pos x="36" y="0"/>
                </a:cxn>
                <a:cxn ang="0">
                  <a:pos x="64" y="0"/>
                </a:cxn>
                <a:cxn ang="0">
                  <a:pos x="8" y="46"/>
                </a:cxn>
              </a:cxnLst>
              <a:rect l="0" t="0" r="r" b="b"/>
              <a:pathLst>
                <a:path w="64" h="46">
                  <a:moveTo>
                    <a:pt x="8" y="46"/>
                  </a:moveTo>
                  <a:lnTo>
                    <a:pt x="0" y="31"/>
                  </a:lnTo>
                  <a:lnTo>
                    <a:pt x="36" y="0"/>
                  </a:lnTo>
                  <a:lnTo>
                    <a:pt x="64" y="0"/>
                  </a:lnTo>
                  <a:lnTo>
                    <a:pt x="8" y="46"/>
                  </a:lnTo>
                  <a:close/>
                </a:path>
              </a:pathLst>
            </a:custGeom>
            <a:solidFill>
              <a:srgbClr val="3365FB"/>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14" name="Freeform 111">
              <a:extLst>
                <a:ext uri="{FF2B5EF4-FFF2-40B4-BE49-F238E27FC236}">
                  <a16:creationId xmlns:a16="http://schemas.microsoft.com/office/drawing/2014/main" id="{23ACC42C-6437-403F-B1A3-8063875B3EB4}"/>
                </a:ext>
              </a:extLst>
            </p:cNvPr>
            <p:cNvSpPr>
              <a:spLocks/>
            </p:cNvSpPr>
            <p:nvPr/>
          </p:nvSpPr>
          <p:spPr bwMode="auto">
            <a:xfrm>
              <a:off x="3518" y="677"/>
              <a:ext cx="150" cy="26"/>
            </a:xfrm>
            <a:custGeom>
              <a:avLst/>
              <a:gdLst/>
              <a:ahLst/>
              <a:cxnLst>
                <a:cxn ang="0">
                  <a:pos x="0" y="15"/>
                </a:cxn>
                <a:cxn ang="0">
                  <a:pos x="28" y="0"/>
                </a:cxn>
                <a:cxn ang="0">
                  <a:pos x="140" y="0"/>
                </a:cxn>
                <a:cxn ang="0">
                  <a:pos x="150" y="15"/>
                </a:cxn>
                <a:cxn ang="0">
                  <a:pos x="0" y="15"/>
                </a:cxn>
              </a:cxnLst>
              <a:rect l="0" t="0" r="r" b="b"/>
              <a:pathLst>
                <a:path w="150" h="15">
                  <a:moveTo>
                    <a:pt x="0" y="15"/>
                  </a:moveTo>
                  <a:lnTo>
                    <a:pt x="28" y="0"/>
                  </a:lnTo>
                  <a:lnTo>
                    <a:pt x="140" y="0"/>
                  </a:lnTo>
                  <a:lnTo>
                    <a:pt x="150" y="15"/>
                  </a:lnTo>
                  <a:lnTo>
                    <a:pt x="0" y="15"/>
                  </a:lnTo>
                  <a:close/>
                </a:path>
              </a:pathLst>
            </a:custGeom>
            <a:solidFill>
              <a:srgbClr val="618FFD"/>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15" name="Freeform 112">
              <a:extLst>
                <a:ext uri="{FF2B5EF4-FFF2-40B4-BE49-F238E27FC236}">
                  <a16:creationId xmlns:a16="http://schemas.microsoft.com/office/drawing/2014/main" id="{7E4DC21A-CD2E-4271-B21D-390103AFFB56}"/>
                </a:ext>
              </a:extLst>
            </p:cNvPr>
            <p:cNvSpPr>
              <a:spLocks/>
            </p:cNvSpPr>
            <p:nvPr/>
          </p:nvSpPr>
          <p:spPr bwMode="auto">
            <a:xfrm>
              <a:off x="3902" y="600"/>
              <a:ext cx="151" cy="31"/>
            </a:xfrm>
            <a:custGeom>
              <a:avLst/>
              <a:gdLst/>
              <a:ahLst/>
              <a:cxnLst>
                <a:cxn ang="0">
                  <a:pos x="0" y="31"/>
                </a:cxn>
                <a:cxn ang="0">
                  <a:pos x="112" y="31"/>
                </a:cxn>
                <a:cxn ang="0">
                  <a:pos x="151" y="0"/>
                </a:cxn>
                <a:cxn ang="0">
                  <a:pos x="37" y="0"/>
                </a:cxn>
                <a:cxn ang="0">
                  <a:pos x="0" y="31"/>
                </a:cxn>
              </a:cxnLst>
              <a:rect l="0" t="0" r="r" b="b"/>
              <a:pathLst>
                <a:path w="151" h="31">
                  <a:moveTo>
                    <a:pt x="0" y="31"/>
                  </a:moveTo>
                  <a:lnTo>
                    <a:pt x="112" y="31"/>
                  </a:lnTo>
                  <a:lnTo>
                    <a:pt x="151" y="0"/>
                  </a:lnTo>
                  <a:lnTo>
                    <a:pt x="37" y="0"/>
                  </a:lnTo>
                  <a:lnTo>
                    <a:pt x="0" y="31"/>
                  </a:lnTo>
                  <a:close/>
                </a:path>
              </a:pathLst>
            </a:custGeom>
            <a:solidFill>
              <a:srgbClr val="A2C1FE"/>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16" name="Freeform 113">
              <a:extLst>
                <a:ext uri="{FF2B5EF4-FFF2-40B4-BE49-F238E27FC236}">
                  <a16:creationId xmlns:a16="http://schemas.microsoft.com/office/drawing/2014/main" id="{15FBCC35-8FF5-4088-9718-208F97277DF3}"/>
                </a:ext>
              </a:extLst>
            </p:cNvPr>
            <p:cNvSpPr>
              <a:spLocks/>
            </p:cNvSpPr>
            <p:nvPr/>
          </p:nvSpPr>
          <p:spPr bwMode="auto">
            <a:xfrm>
              <a:off x="3874" y="600"/>
              <a:ext cx="65" cy="46"/>
            </a:xfrm>
            <a:custGeom>
              <a:avLst/>
              <a:gdLst/>
              <a:ahLst/>
              <a:cxnLst>
                <a:cxn ang="0">
                  <a:pos x="0" y="46"/>
                </a:cxn>
                <a:cxn ang="0">
                  <a:pos x="28" y="31"/>
                </a:cxn>
                <a:cxn ang="0">
                  <a:pos x="65" y="0"/>
                </a:cxn>
                <a:cxn ang="0">
                  <a:pos x="54" y="0"/>
                </a:cxn>
                <a:cxn ang="0">
                  <a:pos x="0" y="46"/>
                </a:cxn>
              </a:cxnLst>
              <a:rect l="0" t="0" r="r" b="b"/>
              <a:pathLst>
                <a:path w="65" h="46">
                  <a:moveTo>
                    <a:pt x="0" y="46"/>
                  </a:moveTo>
                  <a:lnTo>
                    <a:pt x="28" y="31"/>
                  </a:lnTo>
                  <a:lnTo>
                    <a:pt x="65" y="0"/>
                  </a:lnTo>
                  <a:lnTo>
                    <a:pt x="54" y="0"/>
                  </a:lnTo>
                  <a:lnTo>
                    <a:pt x="0" y="46"/>
                  </a:lnTo>
                  <a:close/>
                </a:path>
              </a:pathLst>
            </a:custGeom>
            <a:solidFill>
              <a:srgbClr val="C1CEFF"/>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17" name="Freeform 114">
              <a:extLst>
                <a:ext uri="{FF2B5EF4-FFF2-40B4-BE49-F238E27FC236}">
                  <a16:creationId xmlns:a16="http://schemas.microsoft.com/office/drawing/2014/main" id="{AB599ACF-02E1-4109-92BA-7FD7E8295F8A}"/>
                </a:ext>
              </a:extLst>
            </p:cNvPr>
            <p:cNvSpPr>
              <a:spLocks/>
            </p:cNvSpPr>
            <p:nvPr/>
          </p:nvSpPr>
          <p:spPr bwMode="auto">
            <a:xfrm>
              <a:off x="4016" y="600"/>
              <a:ext cx="65" cy="46"/>
            </a:xfrm>
            <a:custGeom>
              <a:avLst/>
              <a:gdLst/>
              <a:ahLst/>
              <a:cxnLst>
                <a:cxn ang="0">
                  <a:pos x="9" y="46"/>
                </a:cxn>
                <a:cxn ang="0">
                  <a:pos x="0" y="31"/>
                </a:cxn>
                <a:cxn ang="0">
                  <a:pos x="37" y="0"/>
                </a:cxn>
                <a:cxn ang="0">
                  <a:pos x="65" y="0"/>
                </a:cxn>
                <a:cxn ang="0">
                  <a:pos x="9" y="46"/>
                </a:cxn>
              </a:cxnLst>
              <a:rect l="0" t="0" r="r" b="b"/>
              <a:pathLst>
                <a:path w="65" h="46">
                  <a:moveTo>
                    <a:pt x="9" y="46"/>
                  </a:moveTo>
                  <a:lnTo>
                    <a:pt x="0" y="31"/>
                  </a:lnTo>
                  <a:lnTo>
                    <a:pt x="37" y="0"/>
                  </a:lnTo>
                  <a:lnTo>
                    <a:pt x="65" y="0"/>
                  </a:lnTo>
                  <a:lnTo>
                    <a:pt x="9" y="46"/>
                  </a:lnTo>
                  <a:close/>
                </a:path>
              </a:pathLst>
            </a:custGeom>
            <a:solidFill>
              <a:srgbClr val="3365FB"/>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18" name="Freeform 115">
              <a:extLst>
                <a:ext uri="{FF2B5EF4-FFF2-40B4-BE49-F238E27FC236}">
                  <a16:creationId xmlns:a16="http://schemas.microsoft.com/office/drawing/2014/main" id="{0C2F2003-1EE7-4B4A-AE43-B03DA607F66C}"/>
                </a:ext>
              </a:extLst>
            </p:cNvPr>
            <p:cNvSpPr>
              <a:spLocks/>
            </p:cNvSpPr>
            <p:nvPr/>
          </p:nvSpPr>
          <p:spPr bwMode="auto">
            <a:xfrm>
              <a:off x="3874" y="631"/>
              <a:ext cx="151" cy="13"/>
            </a:xfrm>
            <a:custGeom>
              <a:avLst/>
              <a:gdLst/>
              <a:ahLst/>
              <a:cxnLst>
                <a:cxn ang="0">
                  <a:pos x="0" y="15"/>
                </a:cxn>
                <a:cxn ang="0">
                  <a:pos x="28" y="0"/>
                </a:cxn>
                <a:cxn ang="0">
                  <a:pos x="140" y="0"/>
                </a:cxn>
                <a:cxn ang="0">
                  <a:pos x="151" y="15"/>
                </a:cxn>
                <a:cxn ang="0">
                  <a:pos x="0" y="15"/>
                </a:cxn>
              </a:cxnLst>
              <a:rect l="0" t="0" r="r" b="b"/>
              <a:pathLst>
                <a:path w="151" h="15">
                  <a:moveTo>
                    <a:pt x="0" y="15"/>
                  </a:moveTo>
                  <a:lnTo>
                    <a:pt x="28" y="0"/>
                  </a:lnTo>
                  <a:lnTo>
                    <a:pt x="140" y="0"/>
                  </a:lnTo>
                  <a:lnTo>
                    <a:pt x="151" y="15"/>
                  </a:lnTo>
                  <a:lnTo>
                    <a:pt x="0" y="15"/>
                  </a:lnTo>
                  <a:close/>
                </a:path>
              </a:pathLst>
            </a:custGeom>
            <a:solidFill>
              <a:srgbClr val="618FFD"/>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19" name="Freeform 116">
              <a:extLst>
                <a:ext uri="{FF2B5EF4-FFF2-40B4-BE49-F238E27FC236}">
                  <a16:creationId xmlns:a16="http://schemas.microsoft.com/office/drawing/2014/main" id="{33ED3962-16E7-42B6-BA53-5E5051EEB9E8}"/>
                </a:ext>
              </a:extLst>
            </p:cNvPr>
            <p:cNvSpPr>
              <a:spLocks/>
            </p:cNvSpPr>
            <p:nvPr/>
          </p:nvSpPr>
          <p:spPr bwMode="auto">
            <a:xfrm>
              <a:off x="3752" y="600"/>
              <a:ext cx="158" cy="31"/>
            </a:xfrm>
            <a:custGeom>
              <a:avLst/>
              <a:gdLst/>
              <a:ahLst/>
              <a:cxnLst>
                <a:cxn ang="0">
                  <a:pos x="0" y="31"/>
                </a:cxn>
                <a:cxn ang="0">
                  <a:pos x="112" y="31"/>
                </a:cxn>
                <a:cxn ang="0">
                  <a:pos x="150" y="0"/>
                </a:cxn>
                <a:cxn ang="0">
                  <a:pos x="37" y="0"/>
                </a:cxn>
                <a:cxn ang="0">
                  <a:pos x="0" y="31"/>
                </a:cxn>
              </a:cxnLst>
              <a:rect l="0" t="0" r="r" b="b"/>
              <a:pathLst>
                <a:path w="150" h="31">
                  <a:moveTo>
                    <a:pt x="0" y="31"/>
                  </a:moveTo>
                  <a:lnTo>
                    <a:pt x="112" y="31"/>
                  </a:lnTo>
                  <a:lnTo>
                    <a:pt x="150" y="0"/>
                  </a:lnTo>
                  <a:lnTo>
                    <a:pt x="37" y="0"/>
                  </a:lnTo>
                  <a:lnTo>
                    <a:pt x="0" y="31"/>
                  </a:lnTo>
                  <a:close/>
                </a:path>
              </a:pathLst>
            </a:custGeom>
            <a:solidFill>
              <a:srgbClr val="A2C1FE"/>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20" name="Freeform 117">
              <a:extLst>
                <a:ext uri="{FF2B5EF4-FFF2-40B4-BE49-F238E27FC236}">
                  <a16:creationId xmlns:a16="http://schemas.microsoft.com/office/drawing/2014/main" id="{46CB65AA-F3E2-44DB-8809-CF427784864B}"/>
                </a:ext>
              </a:extLst>
            </p:cNvPr>
            <p:cNvSpPr>
              <a:spLocks/>
            </p:cNvSpPr>
            <p:nvPr/>
          </p:nvSpPr>
          <p:spPr bwMode="auto">
            <a:xfrm>
              <a:off x="3724" y="600"/>
              <a:ext cx="67" cy="46"/>
            </a:xfrm>
            <a:custGeom>
              <a:avLst/>
              <a:gdLst/>
              <a:ahLst/>
              <a:cxnLst>
                <a:cxn ang="0">
                  <a:pos x="0" y="46"/>
                </a:cxn>
                <a:cxn ang="0">
                  <a:pos x="28" y="31"/>
                </a:cxn>
                <a:cxn ang="0">
                  <a:pos x="67" y="0"/>
                </a:cxn>
                <a:cxn ang="0">
                  <a:pos x="56" y="0"/>
                </a:cxn>
                <a:cxn ang="0">
                  <a:pos x="0" y="46"/>
                </a:cxn>
              </a:cxnLst>
              <a:rect l="0" t="0" r="r" b="b"/>
              <a:pathLst>
                <a:path w="67" h="46">
                  <a:moveTo>
                    <a:pt x="0" y="46"/>
                  </a:moveTo>
                  <a:lnTo>
                    <a:pt x="28" y="31"/>
                  </a:lnTo>
                  <a:lnTo>
                    <a:pt x="67" y="0"/>
                  </a:lnTo>
                  <a:lnTo>
                    <a:pt x="56" y="0"/>
                  </a:lnTo>
                  <a:lnTo>
                    <a:pt x="0" y="46"/>
                  </a:lnTo>
                  <a:close/>
                </a:path>
              </a:pathLst>
            </a:custGeom>
            <a:solidFill>
              <a:srgbClr val="C1CEFF"/>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21" name="Freeform 118">
              <a:extLst>
                <a:ext uri="{FF2B5EF4-FFF2-40B4-BE49-F238E27FC236}">
                  <a16:creationId xmlns:a16="http://schemas.microsoft.com/office/drawing/2014/main" id="{1C2D382E-8229-4888-A208-E187DF7892F1}"/>
                </a:ext>
              </a:extLst>
            </p:cNvPr>
            <p:cNvSpPr>
              <a:spLocks/>
            </p:cNvSpPr>
            <p:nvPr/>
          </p:nvSpPr>
          <p:spPr bwMode="auto">
            <a:xfrm>
              <a:off x="3866" y="600"/>
              <a:ext cx="66" cy="46"/>
            </a:xfrm>
            <a:custGeom>
              <a:avLst/>
              <a:gdLst/>
              <a:ahLst/>
              <a:cxnLst>
                <a:cxn ang="0">
                  <a:pos x="8" y="46"/>
                </a:cxn>
                <a:cxn ang="0">
                  <a:pos x="0" y="31"/>
                </a:cxn>
                <a:cxn ang="0">
                  <a:pos x="36" y="0"/>
                </a:cxn>
                <a:cxn ang="0">
                  <a:pos x="64" y="0"/>
                </a:cxn>
                <a:cxn ang="0">
                  <a:pos x="8" y="46"/>
                </a:cxn>
              </a:cxnLst>
              <a:rect l="0" t="0" r="r" b="b"/>
              <a:pathLst>
                <a:path w="64" h="46">
                  <a:moveTo>
                    <a:pt x="8" y="46"/>
                  </a:moveTo>
                  <a:lnTo>
                    <a:pt x="0" y="31"/>
                  </a:lnTo>
                  <a:lnTo>
                    <a:pt x="36" y="0"/>
                  </a:lnTo>
                  <a:lnTo>
                    <a:pt x="64" y="0"/>
                  </a:lnTo>
                  <a:lnTo>
                    <a:pt x="8" y="46"/>
                  </a:lnTo>
                  <a:close/>
                </a:path>
              </a:pathLst>
            </a:custGeom>
            <a:solidFill>
              <a:srgbClr val="3365FB"/>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22" name="Freeform 119">
              <a:extLst>
                <a:ext uri="{FF2B5EF4-FFF2-40B4-BE49-F238E27FC236}">
                  <a16:creationId xmlns:a16="http://schemas.microsoft.com/office/drawing/2014/main" id="{47D49BCF-1A24-4F9F-B232-419DCEA37E12}"/>
                </a:ext>
              </a:extLst>
            </p:cNvPr>
            <p:cNvSpPr>
              <a:spLocks/>
            </p:cNvSpPr>
            <p:nvPr/>
          </p:nvSpPr>
          <p:spPr bwMode="auto">
            <a:xfrm>
              <a:off x="3724" y="631"/>
              <a:ext cx="150" cy="13"/>
            </a:xfrm>
            <a:custGeom>
              <a:avLst/>
              <a:gdLst/>
              <a:ahLst/>
              <a:cxnLst>
                <a:cxn ang="0">
                  <a:pos x="0" y="15"/>
                </a:cxn>
                <a:cxn ang="0">
                  <a:pos x="28" y="0"/>
                </a:cxn>
                <a:cxn ang="0">
                  <a:pos x="140" y="0"/>
                </a:cxn>
                <a:cxn ang="0">
                  <a:pos x="150" y="15"/>
                </a:cxn>
                <a:cxn ang="0">
                  <a:pos x="0" y="15"/>
                </a:cxn>
              </a:cxnLst>
              <a:rect l="0" t="0" r="r" b="b"/>
              <a:pathLst>
                <a:path w="150" h="15">
                  <a:moveTo>
                    <a:pt x="0" y="15"/>
                  </a:moveTo>
                  <a:lnTo>
                    <a:pt x="28" y="0"/>
                  </a:lnTo>
                  <a:lnTo>
                    <a:pt x="140" y="0"/>
                  </a:lnTo>
                  <a:lnTo>
                    <a:pt x="150" y="15"/>
                  </a:lnTo>
                  <a:lnTo>
                    <a:pt x="0" y="15"/>
                  </a:lnTo>
                  <a:close/>
                </a:path>
              </a:pathLst>
            </a:custGeom>
            <a:solidFill>
              <a:srgbClr val="618FFD"/>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23" name="Freeform 120">
              <a:extLst>
                <a:ext uri="{FF2B5EF4-FFF2-40B4-BE49-F238E27FC236}">
                  <a16:creationId xmlns:a16="http://schemas.microsoft.com/office/drawing/2014/main" id="{7667E663-122A-488C-83C5-9A80EBA5C4F8}"/>
                </a:ext>
              </a:extLst>
            </p:cNvPr>
            <p:cNvSpPr>
              <a:spLocks/>
            </p:cNvSpPr>
            <p:nvPr/>
          </p:nvSpPr>
          <p:spPr bwMode="auto">
            <a:xfrm>
              <a:off x="3604" y="600"/>
              <a:ext cx="144" cy="31"/>
            </a:xfrm>
            <a:custGeom>
              <a:avLst/>
              <a:gdLst/>
              <a:ahLst/>
              <a:cxnLst>
                <a:cxn ang="0">
                  <a:pos x="0" y="31"/>
                </a:cxn>
                <a:cxn ang="0">
                  <a:pos x="112" y="31"/>
                </a:cxn>
                <a:cxn ang="0">
                  <a:pos x="148" y="0"/>
                </a:cxn>
                <a:cxn ang="0">
                  <a:pos x="36" y="0"/>
                </a:cxn>
                <a:cxn ang="0">
                  <a:pos x="0" y="31"/>
                </a:cxn>
              </a:cxnLst>
              <a:rect l="0" t="0" r="r" b="b"/>
              <a:pathLst>
                <a:path w="148" h="31">
                  <a:moveTo>
                    <a:pt x="0" y="31"/>
                  </a:moveTo>
                  <a:lnTo>
                    <a:pt x="112" y="31"/>
                  </a:lnTo>
                  <a:lnTo>
                    <a:pt x="148" y="0"/>
                  </a:lnTo>
                  <a:lnTo>
                    <a:pt x="36" y="0"/>
                  </a:lnTo>
                  <a:lnTo>
                    <a:pt x="0" y="31"/>
                  </a:lnTo>
                  <a:close/>
                </a:path>
              </a:pathLst>
            </a:custGeom>
            <a:solidFill>
              <a:srgbClr val="A2C1FE"/>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24" name="Freeform 121">
              <a:extLst>
                <a:ext uri="{FF2B5EF4-FFF2-40B4-BE49-F238E27FC236}">
                  <a16:creationId xmlns:a16="http://schemas.microsoft.com/office/drawing/2014/main" id="{6712BD79-47CC-4885-A492-2B31BB893A5E}"/>
                </a:ext>
              </a:extLst>
            </p:cNvPr>
            <p:cNvSpPr>
              <a:spLocks/>
            </p:cNvSpPr>
            <p:nvPr/>
          </p:nvSpPr>
          <p:spPr bwMode="auto">
            <a:xfrm>
              <a:off x="3574" y="600"/>
              <a:ext cx="66" cy="46"/>
            </a:xfrm>
            <a:custGeom>
              <a:avLst/>
              <a:gdLst/>
              <a:ahLst/>
              <a:cxnLst>
                <a:cxn ang="0">
                  <a:pos x="0" y="46"/>
                </a:cxn>
                <a:cxn ang="0">
                  <a:pos x="28" y="31"/>
                </a:cxn>
                <a:cxn ang="0">
                  <a:pos x="66" y="0"/>
                </a:cxn>
                <a:cxn ang="0">
                  <a:pos x="56" y="0"/>
                </a:cxn>
                <a:cxn ang="0">
                  <a:pos x="0" y="46"/>
                </a:cxn>
              </a:cxnLst>
              <a:rect l="0" t="0" r="r" b="b"/>
              <a:pathLst>
                <a:path w="66" h="46">
                  <a:moveTo>
                    <a:pt x="0" y="46"/>
                  </a:moveTo>
                  <a:lnTo>
                    <a:pt x="28" y="31"/>
                  </a:lnTo>
                  <a:lnTo>
                    <a:pt x="66" y="0"/>
                  </a:lnTo>
                  <a:lnTo>
                    <a:pt x="56" y="0"/>
                  </a:lnTo>
                  <a:lnTo>
                    <a:pt x="0" y="46"/>
                  </a:lnTo>
                  <a:close/>
                </a:path>
              </a:pathLst>
            </a:custGeom>
            <a:solidFill>
              <a:srgbClr val="C1CEFF"/>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25" name="Freeform 122">
              <a:extLst>
                <a:ext uri="{FF2B5EF4-FFF2-40B4-BE49-F238E27FC236}">
                  <a16:creationId xmlns:a16="http://schemas.microsoft.com/office/drawing/2014/main" id="{CF16AA79-E3FD-4C98-8E60-4B9644D9BBF2}"/>
                </a:ext>
              </a:extLst>
            </p:cNvPr>
            <p:cNvSpPr>
              <a:spLocks/>
            </p:cNvSpPr>
            <p:nvPr/>
          </p:nvSpPr>
          <p:spPr bwMode="auto">
            <a:xfrm>
              <a:off x="3716" y="600"/>
              <a:ext cx="64" cy="46"/>
            </a:xfrm>
            <a:custGeom>
              <a:avLst/>
              <a:gdLst/>
              <a:ahLst/>
              <a:cxnLst>
                <a:cxn ang="0">
                  <a:pos x="8" y="46"/>
                </a:cxn>
                <a:cxn ang="0">
                  <a:pos x="0" y="31"/>
                </a:cxn>
                <a:cxn ang="0">
                  <a:pos x="36" y="0"/>
                </a:cxn>
                <a:cxn ang="0">
                  <a:pos x="64" y="0"/>
                </a:cxn>
                <a:cxn ang="0">
                  <a:pos x="8" y="46"/>
                </a:cxn>
              </a:cxnLst>
              <a:rect l="0" t="0" r="r" b="b"/>
              <a:pathLst>
                <a:path w="64" h="46">
                  <a:moveTo>
                    <a:pt x="8" y="46"/>
                  </a:moveTo>
                  <a:lnTo>
                    <a:pt x="0" y="31"/>
                  </a:lnTo>
                  <a:lnTo>
                    <a:pt x="36" y="0"/>
                  </a:lnTo>
                  <a:lnTo>
                    <a:pt x="64" y="0"/>
                  </a:lnTo>
                  <a:lnTo>
                    <a:pt x="8" y="46"/>
                  </a:lnTo>
                  <a:close/>
                </a:path>
              </a:pathLst>
            </a:custGeom>
            <a:solidFill>
              <a:srgbClr val="3365FB"/>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26" name="Freeform 123">
              <a:extLst>
                <a:ext uri="{FF2B5EF4-FFF2-40B4-BE49-F238E27FC236}">
                  <a16:creationId xmlns:a16="http://schemas.microsoft.com/office/drawing/2014/main" id="{3A31325A-09A5-4B56-8E58-1CBBE8729209}"/>
                </a:ext>
              </a:extLst>
            </p:cNvPr>
            <p:cNvSpPr>
              <a:spLocks/>
            </p:cNvSpPr>
            <p:nvPr/>
          </p:nvSpPr>
          <p:spPr bwMode="auto">
            <a:xfrm>
              <a:off x="3574" y="631"/>
              <a:ext cx="152" cy="13"/>
            </a:xfrm>
            <a:custGeom>
              <a:avLst/>
              <a:gdLst/>
              <a:ahLst/>
              <a:cxnLst>
                <a:cxn ang="0">
                  <a:pos x="0" y="15"/>
                </a:cxn>
                <a:cxn ang="0">
                  <a:pos x="28" y="0"/>
                </a:cxn>
                <a:cxn ang="0">
                  <a:pos x="142" y="0"/>
                </a:cxn>
                <a:cxn ang="0">
                  <a:pos x="150" y="15"/>
                </a:cxn>
                <a:cxn ang="0">
                  <a:pos x="0" y="15"/>
                </a:cxn>
              </a:cxnLst>
              <a:rect l="0" t="0" r="r" b="b"/>
              <a:pathLst>
                <a:path w="150" h="15">
                  <a:moveTo>
                    <a:pt x="0" y="15"/>
                  </a:moveTo>
                  <a:lnTo>
                    <a:pt x="28" y="0"/>
                  </a:lnTo>
                  <a:lnTo>
                    <a:pt x="142" y="0"/>
                  </a:lnTo>
                  <a:lnTo>
                    <a:pt x="150" y="15"/>
                  </a:lnTo>
                  <a:lnTo>
                    <a:pt x="0" y="15"/>
                  </a:lnTo>
                  <a:close/>
                </a:path>
              </a:pathLst>
            </a:custGeom>
            <a:solidFill>
              <a:srgbClr val="618FFD"/>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27" name="Freeform 124">
              <a:extLst>
                <a:ext uri="{FF2B5EF4-FFF2-40B4-BE49-F238E27FC236}">
                  <a16:creationId xmlns:a16="http://schemas.microsoft.com/office/drawing/2014/main" id="{D1FA9120-9792-4435-94FE-86AE8EB04BFC}"/>
                </a:ext>
              </a:extLst>
            </p:cNvPr>
            <p:cNvSpPr>
              <a:spLocks/>
            </p:cNvSpPr>
            <p:nvPr/>
          </p:nvSpPr>
          <p:spPr bwMode="auto">
            <a:xfrm>
              <a:off x="3765" y="862"/>
              <a:ext cx="150" cy="123"/>
            </a:xfrm>
            <a:custGeom>
              <a:avLst/>
              <a:gdLst/>
              <a:ahLst/>
              <a:cxnLst>
                <a:cxn ang="0">
                  <a:pos x="150" y="0"/>
                </a:cxn>
                <a:cxn ang="0">
                  <a:pos x="0" y="123"/>
                </a:cxn>
                <a:cxn ang="0">
                  <a:pos x="150" y="123"/>
                </a:cxn>
                <a:cxn ang="0">
                  <a:pos x="150" y="0"/>
                </a:cxn>
              </a:cxnLst>
              <a:rect l="0" t="0" r="r" b="b"/>
              <a:pathLst>
                <a:path w="150" h="123">
                  <a:moveTo>
                    <a:pt x="150" y="0"/>
                  </a:moveTo>
                  <a:lnTo>
                    <a:pt x="0" y="123"/>
                  </a:lnTo>
                  <a:lnTo>
                    <a:pt x="150" y="123"/>
                  </a:lnTo>
                  <a:lnTo>
                    <a:pt x="150" y="0"/>
                  </a:lnTo>
                  <a:close/>
                </a:path>
              </a:pathLst>
            </a:custGeom>
            <a:solidFill>
              <a:srgbClr val="6E0043"/>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28" name="Freeform 125">
              <a:extLst>
                <a:ext uri="{FF2B5EF4-FFF2-40B4-BE49-F238E27FC236}">
                  <a16:creationId xmlns:a16="http://schemas.microsoft.com/office/drawing/2014/main" id="{EB701F86-AEA2-4DD7-92DB-1AFCC24796D1}"/>
                </a:ext>
              </a:extLst>
            </p:cNvPr>
            <p:cNvSpPr>
              <a:spLocks/>
            </p:cNvSpPr>
            <p:nvPr/>
          </p:nvSpPr>
          <p:spPr bwMode="auto">
            <a:xfrm>
              <a:off x="3765" y="862"/>
              <a:ext cx="150" cy="123"/>
            </a:xfrm>
            <a:custGeom>
              <a:avLst/>
              <a:gdLst/>
              <a:ahLst/>
              <a:cxnLst>
                <a:cxn ang="0">
                  <a:pos x="0" y="123"/>
                </a:cxn>
                <a:cxn ang="0">
                  <a:pos x="150" y="0"/>
                </a:cxn>
                <a:cxn ang="0">
                  <a:pos x="0" y="0"/>
                </a:cxn>
                <a:cxn ang="0">
                  <a:pos x="0" y="123"/>
                </a:cxn>
              </a:cxnLst>
              <a:rect l="0" t="0" r="r" b="b"/>
              <a:pathLst>
                <a:path w="150" h="123">
                  <a:moveTo>
                    <a:pt x="0" y="123"/>
                  </a:moveTo>
                  <a:lnTo>
                    <a:pt x="150" y="0"/>
                  </a:lnTo>
                  <a:lnTo>
                    <a:pt x="0" y="0"/>
                  </a:lnTo>
                  <a:lnTo>
                    <a:pt x="0" y="123"/>
                  </a:lnTo>
                  <a:close/>
                </a:path>
              </a:pathLst>
            </a:custGeom>
            <a:solidFill>
              <a:srgbClr val="F95AB7"/>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29" name="Rectangle 126">
              <a:extLst>
                <a:ext uri="{FF2B5EF4-FFF2-40B4-BE49-F238E27FC236}">
                  <a16:creationId xmlns:a16="http://schemas.microsoft.com/office/drawing/2014/main" id="{F650AB88-F6B9-48BB-BC53-EA776E1083B8}"/>
                </a:ext>
              </a:extLst>
            </p:cNvPr>
            <p:cNvSpPr>
              <a:spLocks noChangeArrowheads="1"/>
            </p:cNvSpPr>
            <p:nvPr/>
          </p:nvSpPr>
          <p:spPr bwMode="auto">
            <a:xfrm>
              <a:off x="3782" y="875"/>
              <a:ext cx="114" cy="92"/>
            </a:xfrm>
            <a:prstGeom prst="rect">
              <a:avLst/>
            </a:prstGeom>
            <a:solidFill>
              <a:srgbClr val="DC0081"/>
            </a:solidFill>
            <a:ln w="9525">
              <a:noFill/>
              <a:miter lim="800000"/>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30" name="Freeform 127">
              <a:extLst>
                <a:ext uri="{FF2B5EF4-FFF2-40B4-BE49-F238E27FC236}">
                  <a16:creationId xmlns:a16="http://schemas.microsoft.com/office/drawing/2014/main" id="{94B19B1B-3603-4A71-9ADF-6DD851506653}"/>
                </a:ext>
              </a:extLst>
            </p:cNvPr>
            <p:cNvSpPr>
              <a:spLocks/>
            </p:cNvSpPr>
            <p:nvPr/>
          </p:nvSpPr>
          <p:spPr bwMode="auto">
            <a:xfrm>
              <a:off x="3615" y="862"/>
              <a:ext cx="148" cy="123"/>
            </a:xfrm>
            <a:custGeom>
              <a:avLst/>
              <a:gdLst/>
              <a:ahLst/>
              <a:cxnLst>
                <a:cxn ang="0">
                  <a:pos x="148" y="0"/>
                </a:cxn>
                <a:cxn ang="0">
                  <a:pos x="0" y="123"/>
                </a:cxn>
                <a:cxn ang="0">
                  <a:pos x="148" y="123"/>
                </a:cxn>
                <a:cxn ang="0">
                  <a:pos x="148" y="0"/>
                </a:cxn>
              </a:cxnLst>
              <a:rect l="0" t="0" r="r" b="b"/>
              <a:pathLst>
                <a:path w="148" h="123">
                  <a:moveTo>
                    <a:pt x="148" y="0"/>
                  </a:moveTo>
                  <a:lnTo>
                    <a:pt x="0" y="123"/>
                  </a:lnTo>
                  <a:lnTo>
                    <a:pt x="148" y="123"/>
                  </a:lnTo>
                  <a:lnTo>
                    <a:pt x="148" y="0"/>
                  </a:lnTo>
                  <a:close/>
                </a:path>
              </a:pathLst>
            </a:custGeom>
            <a:solidFill>
              <a:srgbClr val="0019D1"/>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31" name="Freeform 128">
              <a:extLst>
                <a:ext uri="{FF2B5EF4-FFF2-40B4-BE49-F238E27FC236}">
                  <a16:creationId xmlns:a16="http://schemas.microsoft.com/office/drawing/2014/main" id="{4B54445E-95C6-43C6-B5C6-30604AC07487}"/>
                </a:ext>
              </a:extLst>
            </p:cNvPr>
            <p:cNvSpPr>
              <a:spLocks/>
            </p:cNvSpPr>
            <p:nvPr/>
          </p:nvSpPr>
          <p:spPr bwMode="auto">
            <a:xfrm>
              <a:off x="3615" y="862"/>
              <a:ext cx="148" cy="123"/>
            </a:xfrm>
            <a:custGeom>
              <a:avLst/>
              <a:gdLst/>
              <a:ahLst/>
              <a:cxnLst>
                <a:cxn ang="0">
                  <a:pos x="0" y="123"/>
                </a:cxn>
                <a:cxn ang="0">
                  <a:pos x="148" y="0"/>
                </a:cxn>
                <a:cxn ang="0">
                  <a:pos x="0" y="0"/>
                </a:cxn>
                <a:cxn ang="0">
                  <a:pos x="0" y="123"/>
                </a:cxn>
              </a:cxnLst>
              <a:rect l="0" t="0" r="r" b="b"/>
              <a:pathLst>
                <a:path w="148" h="123">
                  <a:moveTo>
                    <a:pt x="0" y="123"/>
                  </a:moveTo>
                  <a:lnTo>
                    <a:pt x="148" y="0"/>
                  </a:lnTo>
                  <a:lnTo>
                    <a:pt x="0" y="0"/>
                  </a:lnTo>
                  <a:lnTo>
                    <a:pt x="0" y="123"/>
                  </a:lnTo>
                  <a:close/>
                </a:path>
              </a:pathLst>
            </a:custGeom>
            <a:solidFill>
              <a:srgbClr val="A2C1FE"/>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32" name="Rectangle 129">
              <a:extLst>
                <a:ext uri="{FF2B5EF4-FFF2-40B4-BE49-F238E27FC236}">
                  <a16:creationId xmlns:a16="http://schemas.microsoft.com/office/drawing/2014/main" id="{93E5AD8F-BE49-40B5-8565-E2AD6118CBEE}"/>
                </a:ext>
              </a:extLst>
            </p:cNvPr>
            <p:cNvSpPr>
              <a:spLocks noChangeArrowheads="1"/>
            </p:cNvSpPr>
            <p:nvPr/>
          </p:nvSpPr>
          <p:spPr bwMode="auto">
            <a:xfrm>
              <a:off x="3632" y="875"/>
              <a:ext cx="112" cy="92"/>
            </a:xfrm>
            <a:prstGeom prst="rect">
              <a:avLst/>
            </a:prstGeom>
            <a:solidFill>
              <a:srgbClr val="618FFD"/>
            </a:solidFill>
            <a:ln w="9525">
              <a:noFill/>
              <a:miter lim="800000"/>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33" name="Freeform 130">
              <a:extLst>
                <a:ext uri="{FF2B5EF4-FFF2-40B4-BE49-F238E27FC236}">
                  <a16:creationId xmlns:a16="http://schemas.microsoft.com/office/drawing/2014/main" id="{FFF98FBC-9B34-4860-A477-685803E68B47}"/>
                </a:ext>
              </a:extLst>
            </p:cNvPr>
            <p:cNvSpPr>
              <a:spLocks/>
            </p:cNvSpPr>
            <p:nvPr/>
          </p:nvSpPr>
          <p:spPr bwMode="auto">
            <a:xfrm>
              <a:off x="3462" y="862"/>
              <a:ext cx="151" cy="123"/>
            </a:xfrm>
            <a:custGeom>
              <a:avLst/>
              <a:gdLst/>
              <a:ahLst/>
              <a:cxnLst>
                <a:cxn ang="0">
                  <a:pos x="151" y="0"/>
                </a:cxn>
                <a:cxn ang="0">
                  <a:pos x="0" y="123"/>
                </a:cxn>
                <a:cxn ang="0">
                  <a:pos x="151" y="123"/>
                </a:cxn>
                <a:cxn ang="0">
                  <a:pos x="151" y="0"/>
                </a:cxn>
              </a:cxnLst>
              <a:rect l="0" t="0" r="r" b="b"/>
              <a:pathLst>
                <a:path w="151" h="123">
                  <a:moveTo>
                    <a:pt x="151" y="0"/>
                  </a:moveTo>
                  <a:lnTo>
                    <a:pt x="0" y="123"/>
                  </a:lnTo>
                  <a:lnTo>
                    <a:pt x="151" y="123"/>
                  </a:lnTo>
                  <a:lnTo>
                    <a:pt x="151" y="0"/>
                  </a:lnTo>
                  <a:close/>
                </a:path>
              </a:pathLst>
            </a:custGeom>
            <a:solidFill>
              <a:srgbClr val="0019D1"/>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34" name="Freeform 131">
              <a:extLst>
                <a:ext uri="{FF2B5EF4-FFF2-40B4-BE49-F238E27FC236}">
                  <a16:creationId xmlns:a16="http://schemas.microsoft.com/office/drawing/2014/main" id="{913E5D07-FC66-4F17-99B6-67A1A5E0AD20}"/>
                </a:ext>
              </a:extLst>
            </p:cNvPr>
            <p:cNvSpPr>
              <a:spLocks/>
            </p:cNvSpPr>
            <p:nvPr/>
          </p:nvSpPr>
          <p:spPr bwMode="auto">
            <a:xfrm>
              <a:off x="3462" y="862"/>
              <a:ext cx="151" cy="123"/>
            </a:xfrm>
            <a:custGeom>
              <a:avLst/>
              <a:gdLst/>
              <a:ahLst/>
              <a:cxnLst>
                <a:cxn ang="0">
                  <a:pos x="0" y="123"/>
                </a:cxn>
                <a:cxn ang="0">
                  <a:pos x="151" y="0"/>
                </a:cxn>
                <a:cxn ang="0">
                  <a:pos x="0" y="0"/>
                </a:cxn>
                <a:cxn ang="0">
                  <a:pos x="0" y="123"/>
                </a:cxn>
              </a:cxnLst>
              <a:rect l="0" t="0" r="r" b="b"/>
              <a:pathLst>
                <a:path w="151" h="123">
                  <a:moveTo>
                    <a:pt x="0" y="123"/>
                  </a:moveTo>
                  <a:lnTo>
                    <a:pt x="151" y="0"/>
                  </a:lnTo>
                  <a:lnTo>
                    <a:pt x="0" y="0"/>
                  </a:lnTo>
                  <a:lnTo>
                    <a:pt x="0" y="123"/>
                  </a:lnTo>
                  <a:close/>
                </a:path>
              </a:pathLst>
            </a:custGeom>
            <a:solidFill>
              <a:srgbClr val="A2C1FE"/>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35" name="Rectangle 132">
              <a:extLst>
                <a:ext uri="{FF2B5EF4-FFF2-40B4-BE49-F238E27FC236}">
                  <a16:creationId xmlns:a16="http://schemas.microsoft.com/office/drawing/2014/main" id="{F6538064-0DEA-414D-A0C7-117ED675578B}"/>
                </a:ext>
              </a:extLst>
            </p:cNvPr>
            <p:cNvSpPr>
              <a:spLocks noChangeArrowheads="1"/>
            </p:cNvSpPr>
            <p:nvPr/>
          </p:nvSpPr>
          <p:spPr bwMode="auto">
            <a:xfrm>
              <a:off x="3479" y="875"/>
              <a:ext cx="114" cy="92"/>
            </a:xfrm>
            <a:prstGeom prst="rect">
              <a:avLst/>
            </a:prstGeom>
            <a:solidFill>
              <a:srgbClr val="618FFD"/>
            </a:solidFill>
            <a:ln w="9525">
              <a:noFill/>
              <a:miter lim="800000"/>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36" name="Freeform 133">
              <a:extLst>
                <a:ext uri="{FF2B5EF4-FFF2-40B4-BE49-F238E27FC236}">
                  <a16:creationId xmlns:a16="http://schemas.microsoft.com/office/drawing/2014/main" id="{3B120047-26C9-4AF1-8434-BDC39CEA93D4}"/>
                </a:ext>
              </a:extLst>
            </p:cNvPr>
            <p:cNvSpPr>
              <a:spLocks/>
            </p:cNvSpPr>
            <p:nvPr/>
          </p:nvSpPr>
          <p:spPr bwMode="auto">
            <a:xfrm>
              <a:off x="3763" y="737"/>
              <a:ext cx="146" cy="123"/>
            </a:xfrm>
            <a:custGeom>
              <a:avLst/>
              <a:gdLst/>
              <a:ahLst/>
              <a:cxnLst>
                <a:cxn ang="0">
                  <a:pos x="148" y="0"/>
                </a:cxn>
                <a:cxn ang="0">
                  <a:pos x="0" y="123"/>
                </a:cxn>
                <a:cxn ang="0">
                  <a:pos x="148" y="123"/>
                </a:cxn>
                <a:cxn ang="0">
                  <a:pos x="148" y="0"/>
                </a:cxn>
              </a:cxnLst>
              <a:rect l="0" t="0" r="r" b="b"/>
              <a:pathLst>
                <a:path w="148" h="123">
                  <a:moveTo>
                    <a:pt x="148" y="0"/>
                  </a:moveTo>
                  <a:lnTo>
                    <a:pt x="0" y="123"/>
                  </a:lnTo>
                  <a:lnTo>
                    <a:pt x="148" y="123"/>
                  </a:lnTo>
                  <a:lnTo>
                    <a:pt x="148" y="0"/>
                  </a:lnTo>
                  <a:close/>
                </a:path>
              </a:pathLst>
            </a:custGeom>
            <a:solidFill>
              <a:srgbClr val="0019D1"/>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37" name="Freeform 134">
              <a:extLst>
                <a:ext uri="{FF2B5EF4-FFF2-40B4-BE49-F238E27FC236}">
                  <a16:creationId xmlns:a16="http://schemas.microsoft.com/office/drawing/2014/main" id="{247D6E48-4CCA-4169-95ED-7F1E0B894E1B}"/>
                </a:ext>
              </a:extLst>
            </p:cNvPr>
            <p:cNvSpPr>
              <a:spLocks/>
            </p:cNvSpPr>
            <p:nvPr/>
          </p:nvSpPr>
          <p:spPr bwMode="auto">
            <a:xfrm>
              <a:off x="3763" y="737"/>
              <a:ext cx="146" cy="123"/>
            </a:xfrm>
            <a:custGeom>
              <a:avLst/>
              <a:gdLst/>
              <a:ahLst/>
              <a:cxnLst>
                <a:cxn ang="0">
                  <a:pos x="0" y="123"/>
                </a:cxn>
                <a:cxn ang="0">
                  <a:pos x="148" y="0"/>
                </a:cxn>
                <a:cxn ang="0">
                  <a:pos x="0" y="0"/>
                </a:cxn>
                <a:cxn ang="0">
                  <a:pos x="0" y="123"/>
                </a:cxn>
              </a:cxnLst>
              <a:rect l="0" t="0" r="r" b="b"/>
              <a:pathLst>
                <a:path w="148" h="123">
                  <a:moveTo>
                    <a:pt x="0" y="123"/>
                  </a:moveTo>
                  <a:lnTo>
                    <a:pt x="148" y="0"/>
                  </a:lnTo>
                  <a:lnTo>
                    <a:pt x="0" y="0"/>
                  </a:lnTo>
                  <a:lnTo>
                    <a:pt x="0" y="123"/>
                  </a:lnTo>
                  <a:close/>
                </a:path>
              </a:pathLst>
            </a:custGeom>
            <a:solidFill>
              <a:srgbClr val="A2C1FE"/>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38" name="Rectangle 135">
              <a:extLst>
                <a:ext uri="{FF2B5EF4-FFF2-40B4-BE49-F238E27FC236}">
                  <a16:creationId xmlns:a16="http://schemas.microsoft.com/office/drawing/2014/main" id="{78E98573-5312-400F-80DF-6E0B891D32AA}"/>
                </a:ext>
              </a:extLst>
            </p:cNvPr>
            <p:cNvSpPr>
              <a:spLocks noChangeArrowheads="1"/>
            </p:cNvSpPr>
            <p:nvPr/>
          </p:nvSpPr>
          <p:spPr bwMode="auto">
            <a:xfrm>
              <a:off x="3780" y="752"/>
              <a:ext cx="112" cy="92"/>
            </a:xfrm>
            <a:prstGeom prst="rect">
              <a:avLst/>
            </a:prstGeom>
            <a:solidFill>
              <a:srgbClr val="618FFD"/>
            </a:solidFill>
            <a:ln w="9525">
              <a:noFill/>
              <a:miter lim="800000"/>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39" name="Freeform 136">
              <a:extLst>
                <a:ext uri="{FF2B5EF4-FFF2-40B4-BE49-F238E27FC236}">
                  <a16:creationId xmlns:a16="http://schemas.microsoft.com/office/drawing/2014/main" id="{5BB8FB5A-0A9C-41D0-81FE-630ABDED2B1A}"/>
                </a:ext>
              </a:extLst>
            </p:cNvPr>
            <p:cNvSpPr>
              <a:spLocks/>
            </p:cNvSpPr>
            <p:nvPr/>
          </p:nvSpPr>
          <p:spPr bwMode="auto">
            <a:xfrm>
              <a:off x="3613" y="737"/>
              <a:ext cx="159" cy="123"/>
            </a:xfrm>
            <a:custGeom>
              <a:avLst/>
              <a:gdLst/>
              <a:ahLst/>
              <a:cxnLst>
                <a:cxn ang="0">
                  <a:pos x="150" y="0"/>
                </a:cxn>
                <a:cxn ang="0">
                  <a:pos x="0" y="123"/>
                </a:cxn>
                <a:cxn ang="0">
                  <a:pos x="150" y="123"/>
                </a:cxn>
                <a:cxn ang="0">
                  <a:pos x="150" y="0"/>
                </a:cxn>
              </a:cxnLst>
              <a:rect l="0" t="0" r="r" b="b"/>
              <a:pathLst>
                <a:path w="150" h="123">
                  <a:moveTo>
                    <a:pt x="150" y="0"/>
                  </a:moveTo>
                  <a:lnTo>
                    <a:pt x="0" y="123"/>
                  </a:lnTo>
                  <a:lnTo>
                    <a:pt x="150" y="123"/>
                  </a:lnTo>
                  <a:lnTo>
                    <a:pt x="150" y="0"/>
                  </a:lnTo>
                  <a:close/>
                </a:path>
              </a:pathLst>
            </a:custGeom>
            <a:solidFill>
              <a:srgbClr val="0019D1"/>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40" name="Freeform 137">
              <a:extLst>
                <a:ext uri="{FF2B5EF4-FFF2-40B4-BE49-F238E27FC236}">
                  <a16:creationId xmlns:a16="http://schemas.microsoft.com/office/drawing/2014/main" id="{5F187A48-5F05-4650-AF71-A3FF04337600}"/>
                </a:ext>
              </a:extLst>
            </p:cNvPr>
            <p:cNvSpPr>
              <a:spLocks/>
            </p:cNvSpPr>
            <p:nvPr/>
          </p:nvSpPr>
          <p:spPr bwMode="auto">
            <a:xfrm>
              <a:off x="3613" y="737"/>
              <a:ext cx="159" cy="123"/>
            </a:xfrm>
            <a:custGeom>
              <a:avLst/>
              <a:gdLst/>
              <a:ahLst/>
              <a:cxnLst>
                <a:cxn ang="0">
                  <a:pos x="0" y="123"/>
                </a:cxn>
                <a:cxn ang="0">
                  <a:pos x="150" y="0"/>
                </a:cxn>
                <a:cxn ang="0">
                  <a:pos x="0" y="0"/>
                </a:cxn>
                <a:cxn ang="0">
                  <a:pos x="0" y="123"/>
                </a:cxn>
              </a:cxnLst>
              <a:rect l="0" t="0" r="r" b="b"/>
              <a:pathLst>
                <a:path w="150" h="123">
                  <a:moveTo>
                    <a:pt x="0" y="123"/>
                  </a:moveTo>
                  <a:lnTo>
                    <a:pt x="150" y="0"/>
                  </a:lnTo>
                  <a:lnTo>
                    <a:pt x="0" y="0"/>
                  </a:lnTo>
                  <a:lnTo>
                    <a:pt x="0" y="123"/>
                  </a:lnTo>
                  <a:close/>
                </a:path>
              </a:pathLst>
            </a:custGeom>
            <a:solidFill>
              <a:srgbClr val="A2C1FE"/>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41" name="Rectangle 138">
              <a:extLst>
                <a:ext uri="{FF2B5EF4-FFF2-40B4-BE49-F238E27FC236}">
                  <a16:creationId xmlns:a16="http://schemas.microsoft.com/office/drawing/2014/main" id="{F0AA420F-72D6-4D23-BEC1-9BEA80B0AE04}"/>
                </a:ext>
              </a:extLst>
            </p:cNvPr>
            <p:cNvSpPr>
              <a:spLocks noChangeArrowheads="1"/>
            </p:cNvSpPr>
            <p:nvPr/>
          </p:nvSpPr>
          <p:spPr bwMode="auto">
            <a:xfrm>
              <a:off x="3630" y="752"/>
              <a:ext cx="111" cy="92"/>
            </a:xfrm>
            <a:prstGeom prst="rect">
              <a:avLst/>
            </a:prstGeom>
            <a:solidFill>
              <a:srgbClr val="618FFD"/>
            </a:solidFill>
            <a:ln w="9525">
              <a:noFill/>
              <a:miter lim="800000"/>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42" name="Freeform 139">
              <a:extLst>
                <a:ext uri="{FF2B5EF4-FFF2-40B4-BE49-F238E27FC236}">
                  <a16:creationId xmlns:a16="http://schemas.microsoft.com/office/drawing/2014/main" id="{83C1BDEF-383E-47DF-A0A0-A1E1DBBCB4A5}"/>
                </a:ext>
              </a:extLst>
            </p:cNvPr>
            <p:cNvSpPr>
              <a:spLocks/>
            </p:cNvSpPr>
            <p:nvPr/>
          </p:nvSpPr>
          <p:spPr bwMode="auto">
            <a:xfrm>
              <a:off x="3462" y="737"/>
              <a:ext cx="151" cy="123"/>
            </a:xfrm>
            <a:custGeom>
              <a:avLst/>
              <a:gdLst/>
              <a:ahLst/>
              <a:cxnLst>
                <a:cxn ang="0">
                  <a:pos x="151" y="0"/>
                </a:cxn>
                <a:cxn ang="0">
                  <a:pos x="0" y="123"/>
                </a:cxn>
                <a:cxn ang="0">
                  <a:pos x="151" y="123"/>
                </a:cxn>
                <a:cxn ang="0">
                  <a:pos x="151" y="0"/>
                </a:cxn>
              </a:cxnLst>
              <a:rect l="0" t="0" r="r" b="b"/>
              <a:pathLst>
                <a:path w="151" h="123">
                  <a:moveTo>
                    <a:pt x="151" y="0"/>
                  </a:moveTo>
                  <a:lnTo>
                    <a:pt x="0" y="123"/>
                  </a:lnTo>
                  <a:lnTo>
                    <a:pt x="151" y="123"/>
                  </a:lnTo>
                  <a:lnTo>
                    <a:pt x="151" y="0"/>
                  </a:lnTo>
                  <a:close/>
                </a:path>
              </a:pathLst>
            </a:custGeom>
            <a:solidFill>
              <a:srgbClr val="0019D1"/>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43" name="Freeform 140">
              <a:extLst>
                <a:ext uri="{FF2B5EF4-FFF2-40B4-BE49-F238E27FC236}">
                  <a16:creationId xmlns:a16="http://schemas.microsoft.com/office/drawing/2014/main" id="{46610A09-4FBD-434C-89AB-176A52FE208A}"/>
                </a:ext>
              </a:extLst>
            </p:cNvPr>
            <p:cNvSpPr>
              <a:spLocks/>
            </p:cNvSpPr>
            <p:nvPr/>
          </p:nvSpPr>
          <p:spPr bwMode="auto">
            <a:xfrm>
              <a:off x="3462" y="737"/>
              <a:ext cx="151" cy="123"/>
            </a:xfrm>
            <a:custGeom>
              <a:avLst/>
              <a:gdLst/>
              <a:ahLst/>
              <a:cxnLst>
                <a:cxn ang="0">
                  <a:pos x="0" y="123"/>
                </a:cxn>
                <a:cxn ang="0">
                  <a:pos x="151" y="0"/>
                </a:cxn>
                <a:cxn ang="0">
                  <a:pos x="0" y="0"/>
                </a:cxn>
                <a:cxn ang="0">
                  <a:pos x="0" y="123"/>
                </a:cxn>
              </a:cxnLst>
              <a:rect l="0" t="0" r="r" b="b"/>
              <a:pathLst>
                <a:path w="151" h="123">
                  <a:moveTo>
                    <a:pt x="0" y="123"/>
                  </a:moveTo>
                  <a:lnTo>
                    <a:pt x="151" y="0"/>
                  </a:lnTo>
                  <a:lnTo>
                    <a:pt x="0" y="0"/>
                  </a:lnTo>
                  <a:lnTo>
                    <a:pt x="0" y="123"/>
                  </a:lnTo>
                  <a:close/>
                </a:path>
              </a:pathLst>
            </a:custGeom>
            <a:solidFill>
              <a:srgbClr val="A2C1FE"/>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44" name="Rectangle 141">
              <a:extLst>
                <a:ext uri="{FF2B5EF4-FFF2-40B4-BE49-F238E27FC236}">
                  <a16:creationId xmlns:a16="http://schemas.microsoft.com/office/drawing/2014/main" id="{BDBCFB8D-9A38-4DEF-BFE6-DC217AAD8F3A}"/>
                </a:ext>
              </a:extLst>
            </p:cNvPr>
            <p:cNvSpPr>
              <a:spLocks noChangeArrowheads="1"/>
            </p:cNvSpPr>
            <p:nvPr/>
          </p:nvSpPr>
          <p:spPr bwMode="auto">
            <a:xfrm>
              <a:off x="3479" y="752"/>
              <a:ext cx="114" cy="92"/>
            </a:xfrm>
            <a:prstGeom prst="rect">
              <a:avLst/>
            </a:prstGeom>
            <a:solidFill>
              <a:srgbClr val="618FFD"/>
            </a:solidFill>
            <a:ln w="9525">
              <a:noFill/>
              <a:miter lim="800000"/>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45" name="Freeform 142">
              <a:extLst>
                <a:ext uri="{FF2B5EF4-FFF2-40B4-BE49-F238E27FC236}">
                  <a16:creationId xmlns:a16="http://schemas.microsoft.com/office/drawing/2014/main" id="{B2093F85-01E1-4388-B38E-888003364DB8}"/>
                </a:ext>
              </a:extLst>
            </p:cNvPr>
            <p:cNvSpPr>
              <a:spLocks/>
            </p:cNvSpPr>
            <p:nvPr/>
          </p:nvSpPr>
          <p:spPr bwMode="auto">
            <a:xfrm>
              <a:off x="3462" y="985"/>
              <a:ext cx="151" cy="123"/>
            </a:xfrm>
            <a:custGeom>
              <a:avLst/>
              <a:gdLst/>
              <a:ahLst/>
              <a:cxnLst>
                <a:cxn ang="0">
                  <a:pos x="151" y="0"/>
                </a:cxn>
                <a:cxn ang="0">
                  <a:pos x="0" y="123"/>
                </a:cxn>
                <a:cxn ang="0">
                  <a:pos x="151" y="123"/>
                </a:cxn>
                <a:cxn ang="0">
                  <a:pos x="151" y="0"/>
                </a:cxn>
              </a:cxnLst>
              <a:rect l="0" t="0" r="r" b="b"/>
              <a:pathLst>
                <a:path w="151" h="123">
                  <a:moveTo>
                    <a:pt x="151" y="0"/>
                  </a:moveTo>
                  <a:lnTo>
                    <a:pt x="0" y="123"/>
                  </a:lnTo>
                  <a:lnTo>
                    <a:pt x="151" y="123"/>
                  </a:lnTo>
                  <a:lnTo>
                    <a:pt x="151" y="0"/>
                  </a:lnTo>
                  <a:close/>
                </a:path>
              </a:pathLst>
            </a:custGeom>
            <a:solidFill>
              <a:srgbClr val="0019D1"/>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46" name="Freeform 143">
              <a:extLst>
                <a:ext uri="{FF2B5EF4-FFF2-40B4-BE49-F238E27FC236}">
                  <a16:creationId xmlns:a16="http://schemas.microsoft.com/office/drawing/2014/main" id="{E2558453-6BDC-415A-B2DE-41D730951640}"/>
                </a:ext>
              </a:extLst>
            </p:cNvPr>
            <p:cNvSpPr>
              <a:spLocks/>
            </p:cNvSpPr>
            <p:nvPr/>
          </p:nvSpPr>
          <p:spPr bwMode="auto">
            <a:xfrm>
              <a:off x="3462" y="985"/>
              <a:ext cx="151" cy="123"/>
            </a:xfrm>
            <a:custGeom>
              <a:avLst/>
              <a:gdLst/>
              <a:ahLst/>
              <a:cxnLst>
                <a:cxn ang="0">
                  <a:pos x="0" y="123"/>
                </a:cxn>
                <a:cxn ang="0">
                  <a:pos x="151" y="0"/>
                </a:cxn>
                <a:cxn ang="0">
                  <a:pos x="0" y="0"/>
                </a:cxn>
                <a:cxn ang="0">
                  <a:pos x="0" y="123"/>
                </a:cxn>
              </a:cxnLst>
              <a:rect l="0" t="0" r="r" b="b"/>
              <a:pathLst>
                <a:path w="151" h="123">
                  <a:moveTo>
                    <a:pt x="0" y="123"/>
                  </a:moveTo>
                  <a:lnTo>
                    <a:pt x="151" y="0"/>
                  </a:lnTo>
                  <a:lnTo>
                    <a:pt x="0" y="0"/>
                  </a:lnTo>
                  <a:lnTo>
                    <a:pt x="0" y="123"/>
                  </a:lnTo>
                  <a:close/>
                </a:path>
              </a:pathLst>
            </a:custGeom>
            <a:solidFill>
              <a:srgbClr val="A2C1FE"/>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47" name="Rectangle 144">
              <a:extLst>
                <a:ext uri="{FF2B5EF4-FFF2-40B4-BE49-F238E27FC236}">
                  <a16:creationId xmlns:a16="http://schemas.microsoft.com/office/drawing/2014/main" id="{FD322B64-9D12-48D4-B3D3-27B19BF4E11A}"/>
                </a:ext>
              </a:extLst>
            </p:cNvPr>
            <p:cNvSpPr>
              <a:spLocks noChangeArrowheads="1"/>
            </p:cNvSpPr>
            <p:nvPr/>
          </p:nvSpPr>
          <p:spPr bwMode="auto">
            <a:xfrm>
              <a:off x="3482" y="1000"/>
              <a:ext cx="111" cy="92"/>
            </a:xfrm>
            <a:prstGeom prst="rect">
              <a:avLst/>
            </a:prstGeom>
            <a:solidFill>
              <a:srgbClr val="618FFD"/>
            </a:solidFill>
            <a:ln w="9525">
              <a:noFill/>
              <a:miter lim="800000"/>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grpSp>
      <p:grpSp>
        <p:nvGrpSpPr>
          <p:cNvPr id="148" name="Group 145">
            <a:extLst>
              <a:ext uri="{FF2B5EF4-FFF2-40B4-BE49-F238E27FC236}">
                <a16:creationId xmlns:a16="http://schemas.microsoft.com/office/drawing/2014/main" id="{69E7E05E-92CF-43FF-9DD9-69A8B7259FED}"/>
              </a:ext>
            </a:extLst>
          </p:cNvPr>
          <p:cNvGrpSpPr>
            <a:grpSpLocks/>
          </p:cNvGrpSpPr>
          <p:nvPr/>
        </p:nvGrpSpPr>
        <p:grpSpPr bwMode="auto">
          <a:xfrm>
            <a:off x="10433720" y="1741314"/>
            <a:ext cx="430213" cy="396875"/>
            <a:chOff x="4677" y="858"/>
            <a:chExt cx="284" cy="259"/>
          </a:xfrm>
        </p:grpSpPr>
        <p:sp>
          <p:nvSpPr>
            <p:cNvPr id="149" name="Freeform 146">
              <a:extLst>
                <a:ext uri="{FF2B5EF4-FFF2-40B4-BE49-F238E27FC236}">
                  <a16:creationId xmlns:a16="http://schemas.microsoft.com/office/drawing/2014/main" id="{C7C5F9AA-0A00-4E68-9B34-27CB6E67E324}"/>
                </a:ext>
              </a:extLst>
            </p:cNvPr>
            <p:cNvSpPr>
              <a:spLocks/>
            </p:cNvSpPr>
            <p:nvPr/>
          </p:nvSpPr>
          <p:spPr bwMode="auto">
            <a:xfrm>
              <a:off x="4677" y="929"/>
              <a:ext cx="207" cy="188"/>
            </a:xfrm>
            <a:custGeom>
              <a:avLst/>
              <a:gdLst/>
              <a:ahLst/>
              <a:cxnLst>
                <a:cxn ang="0">
                  <a:pos x="207" y="0"/>
                </a:cxn>
                <a:cxn ang="0">
                  <a:pos x="0" y="188"/>
                </a:cxn>
                <a:cxn ang="0">
                  <a:pos x="207" y="188"/>
                </a:cxn>
                <a:cxn ang="0">
                  <a:pos x="207" y="0"/>
                </a:cxn>
              </a:cxnLst>
              <a:rect l="0" t="0" r="r" b="b"/>
              <a:pathLst>
                <a:path w="207" h="188">
                  <a:moveTo>
                    <a:pt x="207" y="0"/>
                  </a:moveTo>
                  <a:lnTo>
                    <a:pt x="0" y="188"/>
                  </a:lnTo>
                  <a:lnTo>
                    <a:pt x="207" y="188"/>
                  </a:lnTo>
                  <a:lnTo>
                    <a:pt x="207" y="0"/>
                  </a:lnTo>
                  <a:close/>
                </a:path>
              </a:pathLst>
            </a:custGeom>
            <a:solidFill>
              <a:srgbClr val="DADADA"/>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50" name="Freeform 147">
              <a:extLst>
                <a:ext uri="{FF2B5EF4-FFF2-40B4-BE49-F238E27FC236}">
                  <a16:creationId xmlns:a16="http://schemas.microsoft.com/office/drawing/2014/main" id="{866C74D5-B3C6-486F-8043-46B93DC46915}"/>
                </a:ext>
              </a:extLst>
            </p:cNvPr>
            <p:cNvSpPr>
              <a:spLocks/>
            </p:cNvSpPr>
            <p:nvPr/>
          </p:nvSpPr>
          <p:spPr bwMode="auto">
            <a:xfrm>
              <a:off x="4677" y="929"/>
              <a:ext cx="207" cy="188"/>
            </a:xfrm>
            <a:custGeom>
              <a:avLst/>
              <a:gdLst/>
              <a:ahLst/>
              <a:cxnLst>
                <a:cxn ang="0">
                  <a:pos x="0" y="188"/>
                </a:cxn>
                <a:cxn ang="0">
                  <a:pos x="207" y="0"/>
                </a:cxn>
                <a:cxn ang="0">
                  <a:pos x="0" y="0"/>
                </a:cxn>
                <a:cxn ang="0">
                  <a:pos x="0" y="188"/>
                </a:cxn>
              </a:cxnLst>
              <a:rect l="0" t="0" r="r" b="b"/>
              <a:pathLst>
                <a:path w="207" h="188">
                  <a:moveTo>
                    <a:pt x="0" y="188"/>
                  </a:moveTo>
                  <a:lnTo>
                    <a:pt x="207" y="0"/>
                  </a:lnTo>
                  <a:lnTo>
                    <a:pt x="0" y="0"/>
                  </a:lnTo>
                  <a:lnTo>
                    <a:pt x="0" y="188"/>
                  </a:lnTo>
                  <a:close/>
                </a:path>
              </a:pathLst>
            </a:custGeom>
            <a:solidFill>
              <a:srgbClr val="000000"/>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51" name="Rectangle 148">
              <a:extLst>
                <a:ext uri="{FF2B5EF4-FFF2-40B4-BE49-F238E27FC236}">
                  <a16:creationId xmlns:a16="http://schemas.microsoft.com/office/drawing/2014/main" id="{D8C4DCD6-D2D4-4213-A7E7-D6D0B6959C76}"/>
                </a:ext>
              </a:extLst>
            </p:cNvPr>
            <p:cNvSpPr>
              <a:spLocks noChangeArrowheads="1"/>
            </p:cNvSpPr>
            <p:nvPr/>
          </p:nvSpPr>
          <p:spPr bwMode="auto">
            <a:xfrm>
              <a:off x="4703" y="952"/>
              <a:ext cx="155" cy="142"/>
            </a:xfrm>
            <a:prstGeom prst="rect">
              <a:avLst/>
            </a:prstGeom>
            <a:solidFill>
              <a:srgbClr val="919191"/>
            </a:solidFill>
            <a:ln w="9525">
              <a:noFill/>
              <a:miter lim="800000"/>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52" name="Freeform 149">
              <a:extLst>
                <a:ext uri="{FF2B5EF4-FFF2-40B4-BE49-F238E27FC236}">
                  <a16:creationId xmlns:a16="http://schemas.microsoft.com/office/drawing/2014/main" id="{D29F1C15-DD02-4DAC-A126-C2FDF6BAA17B}"/>
                </a:ext>
              </a:extLst>
            </p:cNvPr>
            <p:cNvSpPr>
              <a:spLocks/>
            </p:cNvSpPr>
            <p:nvPr/>
          </p:nvSpPr>
          <p:spPr bwMode="auto">
            <a:xfrm>
              <a:off x="4884" y="1035"/>
              <a:ext cx="77" cy="82"/>
            </a:xfrm>
            <a:custGeom>
              <a:avLst/>
              <a:gdLst/>
              <a:ahLst/>
              <a:cxnLst>
                <a:cxn ang="0">
                  <a:pos x="0" y="71"/>
                </a:cxn>
                <a:cxn ang="0">
                  <a:pos x="0" y="82"/>
                </a:cxn>
                <a:cxn ang="0">
                  <a:pos x="77" y="11"/>
                </a:cxn>
                <a:cxn ang="0">
                  <a:pos x="77" y="0"/>
                </a:cxn>
                <a:cxn ang="0">
                  <a:pos x="0" y="71"/>
                </a:cxn>
              </a:cxnLst>
              <a:rect l="0" t="0" r="r" b="b"/>
              <a:pathLst>
                <a:path w="77" h="82">
                  <a:moveTo>
                    <a:pt x="0" y="71"/>
                  </a:moveTo>
                  <a:lnTo>
                    <a:pt x="0" y="82"/>
                  </a:lnTo>
                  <a:lnTo>
                    <a:pt x="77" y="11"/>
                  </a:lnTo>
                  <a:lnTo>
                    <a:pt x="77" y="0"/>
                  </a:lnTo>
                  <a:lnTo>
                    <a:pt x="0" y="71"/>
                  </a:lnTo>
                  <a:close/>
                </a:path>
              </a:pathLst>
            </a:custGeom>
            <a:solidFill>
              <a:srgbClr val="6E0043"/>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53" name="Freeform 150">
              <a:extLst>
                <a:ext uri="{FF2B5EF4-FFF2-40B4-BE49-F238E27FC236}">
                  <a16:creationId xmlns:a16="http://schemas.microsoft.com/office/drawing/2014/main" id="{35991DD3-C324-4D00-B101-F88436F288EA}"/>
                </a:ext>
              </a:extLst>
            </p:cNvPr>
            <p:cNvSpPr>
              <a:spLocks/>
            </p:cNvSpPr>
            <p:nvPr/>
          </p:nvSpPr>
          <p:spPr bwMode="auto">
            <a:xfrm>
              <a:off x="4909" y="892"/>
              <a:ext cx="52" cy="189"/>
            </a:xfrm>
            <a:custGeom>
              <a:avLst/>
              <a:gdLst/>
              <a:ahLst/>
              <a:cxnLst>
                <a:cxn ang="0">
                  <a:pos x="0" y="189"/>
                </a:cxn>
                <a:cxn ang="0">
                  <a:pos x="0" y="47"/>
                </a:cxn>
                <a:cxn ang="0">
                  <a:pos x="52" y="0"/>
                </a:cxn>
                <a:cxn ang="0">
                  <a:pos x="52" y="143"/>
                </a:cxn>
                <a:cxn ang="0">
                  <a:pos x="0" y="189"/>
                </a:cxn>
              </a:cxnLst>
              <a:rect l="0" t="0" r="r" b="b"/>
              <a:pathLst>
                <a:path w="52" h="189">
                  <a:moveTo>
                    <a:pt x="0" y="189"/>
                  </a:moveTo>
                  <a:lnTo>
                    <a:pt x="0" y="47"/>
                  </a:lnTo>
                  <a:lnTo>
                    <a:pt x="52" y="0"/>
                  </a:lnTo>
                  <a:lnTo>
                    <a:pt x="52" y="143"/>
                  </a:lnTo>
                  <a:lnTo>
                    <a:pt x="0" y="189"/>
                  </a:lnTo>
                  <a:close/>
                </a:path>
              </a:pathLst>
            </a:custGeom>
            <a:solidFill>
              <a:srgbClr val="6E0043"/>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54" name="Freeform 151">
              <a:extLst>
                <a:ext uri="{FF2B5EF4-FFF2-40B4-BE49-F238E27FC236}">
                  <a16:creationId xmlns:a16="http://schemas.microsoft.com/office/drawing/2014/main" id="{3AFD0838-08FB-4689-AACC-665822D48FB0}"/>
                </a:ext>
              </a:extLst>
            </p:cNvPr>
            <p:cNvSpPr>
              <a:spLocks/>
            </p:cNvSpPr>
            <p:nvPr/>
          </p:nvSpPr>
          <p:spPr bwMode="auto">
            <a:xfrm>
              <a:off x="4884" y="929"/>
              <a:ext cx="22" cy="188"/>
            </a:xfrm>
            <a:custGeom>
              <a:avLst/>
              <a:gdLst/>
              <a:ahLst/>
              <a:cxnLst>
                <a:cxn ang="0">
                  <a:pos x="0" y="0"/>
                </a:cxn>
                <a:cxn ang="0">
                  <a:pos x="0" y="188"/>
                </a:cxn>
                <a:cxn ang="0">
                  <a:pos x="25" y="152"/>
                </a:cxn>
                <a:cxn ang="0">
                  <a:pos x="25" y="10"/>
                </a:cxn>
                <a:cxn ang="0">
                  <a:pos x="0" y="0"/>
                </a:cxn>
              </a:cxnLst>
              <a:rect l="0" t="0" r="r" b="b"/>
              <a:pathLst>
                <a:path w="25" h="188">
                  <a:moveTo>
                    <a:pt x="0" y="0"/>
                  </a:moveTo>
                  <a:lnTo>
                    <a:pt x="0" y="188"/>
                  </a:lnTo>
                  <a:lnTo>
                    <a:pt x="25" y="152"/>
                  </a:lnTo>
                  <a:lnTo>
                    <a:pt x="25" y="10"/>
                  </a:lnTo>
                  <a:lnTo>
                    <a:pt x="0" y="0"/>
                  </a:lnTo>
                  <a:close/>
                </a:path>
              </a:pathLst>
            </a:custGeom>
            <a:solidFill>
              <a:srgbClr val="D93192"/>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55" name="Freeform 152">
              <a:extLst>
                <a:ext uri="{FF2B5EF4-FFF2-40B4-BE49-F238E27FC236}">
                  <a16:creationId xmlns:a16="http://schemas.microsoft.com/office/drawing/2014/main" id="{BE080372-63C8-4278-B8D1-BA9F921F4A49}"/>
                </a:ext>
              </a:extLst>
            </p:cNvPr>
            <p:cNvSpPr>
              <a:spLocks/>
            </p:cNvSpPr>
            <p:nvPr/>
          </p:nvSpPr>
          <p:spPr bwMode="auto">
            <a:xfrm>
              <a:off x="4884" y="858"/>
              <a:ext cx="77" cy="81"/>
            </a:xfrm>
            <a:custGeom>
              <a:avLst/>
              <a:gdLst/>
              <a:ahLst/>
              <a:cxnLst>
                <a:cxn ang="0">
                  <a:pos x="0" y="69"/>
                </a:cxn>
                <a:cxn ang="0">
                  <a:pos x="77" y="0"/>
                </a:cxn>
                <a:cxn ang="0">
                  <a:pos x="77" y="34"/>
                </a:cxn>
                <a:cxn ang="0">
                  <a:pos x="25" y="81"/>
                </a:cxn>
                <a:cxn ang="0">
                  <a:pos x="0" y="69"/>
                </a:cxn>
              </a:cxnLst>
              <a:rect l="0" t="0" r="r" b="b"/>
              <a:pathLst>
                <a:path w="77" h="81">
                  <a:moveTo>
                    <a:pt x="0" y="69"/>
                  </a:moveTo>
                  <a:lnTo>
                    <a:pt x="77" y="0"/>
                  </a:lnTo>
                  <a:lnTo>
                    <a:pt x="77" y="34"/>
                  </a:lnTo>
                  <a:lnTo>
                    <a:pt x="25" y="81"/>
                  </a:lnTo>
                  <a:lnTo>
                    <a:pt x="0" y="69"/>
                  </a:lnTo>
                  <a:close/>
                </a:path>
              </a:pathLst>
            </a:custGeom>
            <a:solidFill>
              <a:srgbClr val="D4278B"/>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56" name="Freeform 153">
              <a:extLst>
                <a:ext uri="{FF2B5EF4-FFF2-40B4-BE49-F238E27FC236}">
                  <a16:creationId xmlns:a16="http://schemas.microsoft.com/office/drawing/2014/main" id="{C001F1CF-7474-42D2-AEBC-CEC9A71BCEFE}"/>
                </a:ext>
              </a:extLst>
            </p:cNvPr>
            <p:cNvSpPr>
              <a:spLocks/>
            </p:cNvSpPr>
            <p:nvPr/>
          </p:nvSpPr>
          <p:spPr bwMode="auto">
            <a:xfrm>
              <a:off x="4716" y="858"/>
              <a:ext cx="204" cy="46"/>
            </a:xfrm>
            <a:custGeom>
              <a:avLst/>
              <a:gdLst/>
              <a:ahLst/>
              <a:cxnLst>
                <a:cxn ang="0">
                  <a:pos x="0" y="46"/>
                </a:cxn>
                <a:cxn ang="0">
                  <a:pos x="152" y="46"/>
                </a:cxn>
                <a:cxn ang="0">
                  <a:pos x="204" y="0"/>
                </a:cxn>
                <a:cxn ang="0">
                  <a:pos x="49" y="0"/>
                </a:cxn>
                <a:cxn ang="0">
                  <a:pos x="0" y="46"/>
                </a:cxn>
              </a:cxnLst>
              <a:rect l="0" t="0" r="r" b="b"/>
              <a:pathLst>
                <a:path w="204" h="46">
                  <a:moveTo>
                    <a:pt x="0" y="46"/>
                  </a:moveTo>
                  <a:lnTo>
                    <a:pt x="152" y="46"/>
                  </a:lnTo>
                  <a:lnTo>
                    <a:pt x="204" y="0"/>
                  </a:lnTo>
                  <a:lnTo>
                    <a:pt x="49" y="0"/>
                  </a:lnTo>
                  <a:lnTo>
                    <a:pt x="0" y="46"/>
                  </a:lnTo>
                  <a:close/>
                </a:path>
              </a:pathLst>
            </a:custGeom>
            <a:solidFill>
              <a:srgbClr val="F95AB7"/>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57" name="Freeform 154">
              <a:extLst>
                <a:ext uri="{FF2B5EF4-FFF2-40B4-BE49-F238E27FC236}">
                  <a16:creationId xmlns:a16="http://schemas.microsoft.com/office/drawing/2014/main" id="{ECE8DD29-B000-4409-8504-E4E0237E3279}"/>
                </a:ext>
              </a:extLst>
            </p:cNvPr>
            <p:cNvSpPr>
              <a:spLocks/>
            </p:cNvSpPr>
            <p:nvPr/>
          </p:nvSpPr>
          <p:spPr bwMode="auto">
            <a:xfrm>
              <a:off x="4677" y="858"/>
              <a:ext cx="91" cy="71"/>
            </a:xfrm>
            <a:custGeom>
              <a:avLst/>
              <a:gdLst/>
              <a:ahLst/>
              <a:cxnLst>
                <a:cxn ang="0">
                  <a:pos x="0" y="71"/>
                </a:cxn>
                <a:cxn ang="0">
                  <a:pos x="37" y="46"/>
                </a:cxn>
                <a:cxn ang="0">
                  <a:pos x="91" y="0"/>
                </a:cxn>
                <a:cxn ang="0">
                  <a:pos x="78" y="0"/>
                </a:cxn>
                <a:cxn ang="0">
                  <a:pos x="0" y="71"/>
                </a:cxn>
              </a:cxnLst>
              <a:rect l="0" t="0" r="r" b="b"/>
              <a:pathLst>
                <a:path w="91" h="71">
                  <a:moveTo>
                    <a:pt x="0" y="71"/>
                  </a:moveTo>
                  <a:lnTo>
                    <a:pt x="37" y="46"/>
                  </a:lnTo>
                  <a:lnTo>
                    <a:pt x="91" y="0"/>
                  </a:lnTo>
                  <a:lnTo>
                    <a:pt x="78" y="0"/>
                  </a:lnTo>
                  <a:lnTo>
                    <a:pt x="0" y="71"/>
                  </a:lnTo>
                  <a:close/>
                </a:path>
              </a:pathLst>
            </a:custGeom>
            <a:solidFill>
              <a:srgbClr val="FDC0E5"/>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58" name="Freeform 155">
              <a:extLst>
                <a:ext uri="{FF2B5EF4-FFF2-40B4-BE49-F238E27FC236}">
                  <a16:creationId xmlns:a16="http://schemas.microsoft.com/office/drawing/2014/main" id="{2EB9F58F-59C8-42CD-A800-D54BA1E6E354}"/>
                </a:ext>
              </a:extLst>
            </p:cNvPr>
            <p:cNvSpPr>
              <a:spLocks/>
            </p:cNvSpPr>
            <p:nvPr/>
          </p:nvSpPr>
          <p:spPr bwMode="auto">
            <a:xfrm>
              <a:off x="4871" y="858"/>
              <a:ext cx="90" cy="71"/>
            </a:xfrm>
            <a:custGeom>
              <a:avLst/>
              <a:gdLst/>
              <a:ahLst/>
              <a:cxnLst>
                <a:cxn ang="0">
                  <a:pos x="10" y="71"/>
                </a:cxn>
                <a:cxn ang="0">
                  <a:pos x="0" y="46"/>
                </a:cxn>
                <a:cxn ang="0">
                  <a:pos x="49" y="0"/>
                </a:cxn>
                <a:cxn ang="0">
                  <a:pos x="90" y="0"/>
                </a:cxn>
                <a:cxn ang="0">
                  <a:pos x="10" y="71"/>
                </a:cxn>
              </a:cxnLst>
              <a:rect l="0" t="0" r="r" b="b"/>
              <a:pathLst>
                <a:path w="90" h="71">
                  <a:moveTo>
                    <a:pt x="10" y="71"/>
                  </a:moveTo>
                  <a:lnTo>
                    <a:pt x="0" y="46"/>
                  </a:lnTo>
                  <a:lnTo>
                    <a:pt x="49" y="0"/>
                  </a:lnTo>
                  <a:lnTo>
                    <a:pt x="90" y="0"/>
                  </a:lnTo>
                  <a:lnTo>
                    <a:pt x="10" y="71"/>
                  </a:lnTo>
                  <a:close/>
                </a:path>
              </a:pathLst>
            </a:custGeom>
            <a:solidFill>
              <a:srgbClr val="B50069"/>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59" name="Freeform 156">
              <a:extLst>
                <a:ext uri="{FF2B5EF4-FFF2-40B4-BE49-F238E27FC236}">
                  <a16:creationId xmlns:a16="http://schemas.microsoft.com/office/drawing/2014/main" id="{A465FFDE-8ECD-46FF-AB92-6072C80C1395}"/>
                </a:ext>
              </a:extLst>
            </p:cNvPr>
            <p:cNvSpPr>
              <a:spLocks/>
            </p:cNvSpPr>
            <p:nvPr/>
          </p:nvSpPr>
          <p:spPr bwMode="auto">
            <a:xfrm>
              <a:off x="4677" y="906"/>
              <a:ext cx="207" cy="24"/>
            </a:xfrm>
            <a:custGeom>
              <a:avLst/>
              <a:gdLst/>
              <a:ahLst/>
              <a:cxnLst>
                <a:cxn ang="0">
                  <a:pos x="0" y="23"/>
                </a:cxn>
                <a:cxn ang="0">
                  <a:pos x="37" y="0"/>
                </a:cxn>
                <a:cxn ang="0">
                  <a:pos x="194" y="0"/>
                </a:cxn>
                <a:cxn ang="0">
                  <a:pos x="207" y="23"/>
                </a:cxn>
                <a:cxn ang="0">
                  <a:pos x="0" y="23"/>
                </a:cxn>
              </a:cxnLst>
              <a:rect l="0" t="0" r="r" b="b"/>
              <a:pathLst>
                <a:path w="207" h="23">
                  <a:moveTo>
                    <a:pt x="0" y="23"/>
                  </a:moveTo>
                  <a:lnTo>
                    <a:pt x="37" y="0"/>
                  </a:lnTo>
                  <a:lnTo>
                    <a:pt x="194" y="0"/>
                  </a:lnTo>
                  <a:lnTo>
                    <a:pt x="207" y="23"/>
                  </a:lnTo>
                  <a:lnTo>
                    <a:pt x="0" y="23"/>
                  </a:lnTo>
                  <a:close/>
                </a:path>
              </a:pathLst>
            </a:custGeom>
            <a:solidFill>
              <a:srgbClr val="D93192"/>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60" name="Freeform 157">
              <a:extLst>
                <a:ext uri="{FF2B5EF4-FFF2-40B4-BE49-F238E27FC236}">
                  <a16:creationId xmlns:a16="http://schemas.microsoft.com/office/drawing/2014/main" id="{5FA522A6-87F2-4358-88A1-251BC99314C0}"/>
                </a:ext>
              </a:extLst>
            </p:cNvPr>
            <p:cNvSpPr>
              <a:spLocks/>
            </p:cNvSpPr>
            <p:nvPr/>
          </p:nvSpPr>
          <p:spPr bwMode="auto">
            <a:xfrm>
              <a:off x="4677" y="927"/>
              <a:ext cx="207" cy="188"/>
            </a:xfrm>
            <a:custGeom>
              <a:avLst/>
              <a:gdLst/>
              <a:ahLst/>
              <a:cxnLst>
                <a:cxn ang="0">
                  <a:pos x="207" y="0"/>
                </a:cxn>
                <a:cxn ang="0">
                  <a:pos x="0" y="188"/>
                </a:cxn>
                <a:cxn ang="0">
                  <a:pos x="207" y="188"/>
                </a:cxn>
                <a:cxn ang="0">
                  <a:pos x="207" y="0"/>
                </a:cxn>
              </a:cxnLst>
              <a:rect l="0" t="0" r="r" b="b"/>
              <a:pathLst>
                <a:path w="207" h="188">
                  <a:moveTo>
                    <a:pt x="207" y="0"/>
                  </a:moveTo>
                  <a:lnTo>
                    <a:pt x="0" y="188"/>
                  </a:lnTo>
                  <a:lnTo>
                    <a:pt x="207" y="188"/>
                  </a:lnTo>
                  <a:lnTo>
                    <a:pt x="207" y="0"/>
                  </a:lnTo>
                  <a:close/>
                </a:path>
              </a:pathLst>
            </a:custGeom>
            <a:solidFill>
              <a:srgbClr val="6E0043"/>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61" name="Freeform 158">
              <a:extLst>
                <a:ext uri="{FF2B5EF4-FFF2-40B4-BE49-F238E27FC236}">
                  <a16:creationId xmlns:a16="http://schemas.microsoft.com/office/drawing/2014/main" id="{0D494B73-9FE1-46F4-93B6-60BD5DECB961}"/>
                </a:ext>
              </a:extLst>
            </p:cNvPr>
            <p:cNvSpPr>
              <a:spLocks/>
            </p:cNvSpPr>
            <p:nvPr/>
          </p:nvSpPr>
          <p:spPr bwMode="auto">
            <a:xfrm>
              <a:off x="4677" y="927"/>
              <a:ext cx="207" cy="188"/>
            </a:xfrm>
            <a:custGeom>
              <a:avLst/>
              <a:gdLst/>
              <a:ahLst/>
              <a:cxnLst>
                <a:cxn ang="0">
                  <a:pos x="0" y="188"/>
                </a:cxn>
                <a:cxn ang="0">
                  <a:pos x="207" y="0"/>
                </a:cxn>
                <a:cxn ang="0">
                  <a:pos x="0" y="0"/>
                </a:cxn>
                <a:cxn ang="0">
                  <a:pos x="0" y="188"/>
                </a:cxn>
              </a:cxnLst>
              <a:rect l="0" t="0" r="r" b="b"/>
              <a:pathLst>
                <a:path w="207" h="188">
                  <a:moveTo>
                    <a:pt x="0" y="188"/>
                  </a:moveTo>
                  <a:lnTo>
                    <a:pt x="207" y="0"/>
                  </a:lnTo>
                  <a:lnTo>
                    <a:pt x="0" y="0"/>
                  </a:lnTo>
                  <a:lnTo>
                    <a:pt x="0" y="188"/>
                  </a:lnTo>
                  <a:close/>
                </a:path>
              </a:pathLst>
            </a:custGeom>
            <a:solidFill>
              <a:srgbClr val="F95AB7"/>
            </a:solidFill>
            <a:ln w="9525">
              <a:noFill/>
              <a:round/>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62" name="Rectangle 159">
              <a:extLst>
                <a:ext uri="{FF2B5EF4-FFF2-40B4-BE49-F238E27FC236}">
                  <a16:creationId xmlns:a16="http://schemas.microsoft.com/office/drawing/2014/main" id="{1CBA55DF-0045-46B0-BE10-65BA85A4A164}"/>
                </a:ext>
              </a:extLst>
            </p:cNvPr>
            <p:cNvSpPr>
              <a:spLocks noChangeArrowheads="1"/>
            </p:cNvSpPr>
            <p:nvPr/>
          </p:nvSpPr>
          <p:spPr bwMode="auto">
            <a:xfrm>
              <a:off x="4701" y="950"/>
              <a:ext cx="155" cy="140"/>
            </a:xfrm>
            <a:prstGeom prst="rect">
              <a:avLst/>
            </a:prstGeom>
            <a:solidFill>
              <a:srgbClr val="DC0081"/>
            </a:solidFill>
            <a:ln w="9525">
              <a:noFill/>
              <a:miter lim="800000"/>
              <a:headEnd/>
              <a:tailEnd/>
            </a:ln>
          </p:spPr>
          <p:txBody>
            <a:bodyPr/>
            <a:lstStyle/>
            <a:p>
              <a:pPr eaLnBrk="1" fontAlgn="auto" hangingPunct="1">
                <a:spcBef>
                  <a:spcPts val="0"/>
                </a:spcBef>
                <a:spcAft>
                  <a:spcPts val="0"/>
                </a:spcAft>
                <a:defRPr/>
              </a:pPr>
              <a:endParaRPr lang="zh-CN" altLang="en-US" kern="0">
                <a:solidFill>
                  <a:sysClr val="windowText" lastClr="000000"/>
                </a:solidFill>
              </a:endParaRPr>
            </a:p>
          </p:txBody>
        </p:sp>
      </p:grpSp>
      <p:sp>
        <p:nvSpPr>
          <p:cNvPr id="163" name="Rectangle 160">
            <a:extLst>
              <a:ext uri="{FF2B5EF4-FFF2-40B4-BE49-F238E27FC236}">
                <a16:creationId xmlns:a16="http://schemas.microsoft.com/office/drawing/2014/main" id="{930090E3-1156-481A-9B61-856BD42F6CB4}"/>
              </a:ext>
            </a:extLst>
          </p:cNvPr>
          <p:cNvSpPr>
            <a:spLocks noChangeArrowheads="1"/>
          </p:cNvSpPr>
          <p:nvPr/>
        </p:nvSpPr>
        <p:spPr bwMode="auto">
          <a:xfrm>
            <a:off x="9595520" y="1588914"/>
            <a:ext cx="455613" cy="182562"/>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zh-CN" altLang="en-US" sz="1200" kern="0">
                <a:solidFill>
                  <a:srgbClr val="000000"/>
                </a:solidFill>
                <a:cs typeface="Times New Roman" pitchFamily="18" charset="0"/>
              </a:rPr>
              <a:t>获利段</a:t>
            </a:r>
            <a:endParaRPr lang="zh-CN" altLang="en-US" sz="1200" kern="0">
              <a:solidFill>
                <a:srgbClr val="2DB6B3"/>
              </a:solidFill>
              <a:cs typeface="Times New Roman" pitchFamily="18" charset="0"/>
            </a:endParaRPr>
          </a:p>
        </p:txBody>
      </p:sp>
      <p:cxnSp>
        <p:nvCxnSpPr>
          <p:cNvPr id="164" name="AutoShape 161">
            <a:extLst>
              <a:ext uri="{FF2B5EF4-FFF2-40B4-BE49-F238E27FC236}">
                <a16:creationId xmlns:a16="http://schemas.microsoft.com/office/drawing/2014/main" id="{4F6FE6BE-1308-41AB-A2B0-D028FE160106}"/>
              </a:ext>
            </a:extLst>
          </p:cNvPr>
          <p:cNvCxnSpPr>
            <a:cxnSpLocks noChangeShapeType="1"/>
          </p:cNvCxnSpPr>
          <p:nvPr/>
        </p:nvCxnSpPr>
        <p:spPr bwMode="auto">
          <a:xfrm flipV="1">
            <a:off x="9176420" y="1916773"/>
            <a:ext cx="1257300" cy="13454"/>
          </a:xfrm>
          <a:prstGeom prst="straightConnector1">
            <a:avLst/>
          </a:prstGeom>
          <a:noFill/>
          <a:ln w="57150">
            <a:solidFill>
              <a:srgbClr val="FF0066"/>
            </a:solidFill>
            <a:round/>
            <a:headEnd/>
            <a:tailEnd type="triangle" w="med" len="med"/>
          </a:ln>
          <a:extLst>
            <a:ext uri="{909E8E84-426E-40DD-AFC4-6F175D3DCCD1}">
              <a14:hiddenFill xmlns:a14="http://schemas.microsoft.com/office/drawing/2010/main">
                <a:noFill/>
              </a14:hiddenFill>
            </a:ext>
          </a:extLst>
        </p:spPr>
      </p:cxnSp>
      <p:cxnSp>
        <p:nvCxnSpPr>
          <p:cNvPr id="165" name="AutoShape 162">
            <a:extLst>
              <a:ext uri="{FF2B5EF4-FFF2-40B4-BE49-F238E27FC236}">
                <a16:creationId xmlns:a16="http://schemas.microsoft.com/office/drawing/2014/main" id="{7F10959D-F181-4B2A-B415-4DF794EF6701}"/>
              </a:ext>
            </a:extLst>
          </p:cNvPr>
          <p:cNvCxnSpPr>
            <a:cxnSpLocks noChangeShapeType="1"/>
            <a:stCxn id="8" idx="0"/>
            <a:endCxn id="18" idx="2"/>
          </p:cNvCxnSpPr>
          <p:nvPr/>
        </p:nvCxnSpPr>
        <p:spPr bwMode="auto">
          <a:xfrm flipV="1">
            <a:off x="4566320" y="3722514"/>
            <a:ext cx="38100" cy="1981200"/>
          </a:xfrm>
          <a:prstGeom prst="straightConnector1">
            <a:avLst/>
          </a:prstGeom>
          <a:noFill/>
          <a:ln w="57150">
            <a:solidFill>
              <a:srgbClr val="FF0066"/>
            </a:solidFill>
            <a:round/>
            <a:headEnd/>
            <a:tailEnd type="triangle" w="med" len="med"/>
          </a:ln>
          <a:extLst>
            <a:ext uri="{909E8E84-426E-40DD-AFC4-6F175D3DCCD1}">
              <a14:hiddenFill xmlns:a14="http://schemas.microsoft.com/office/drawing/2010/main">
                <a:noFill/>
              </a14:hiddenFill>
            </a:ext>
          </a:extLst>
        </p:spPr>
      </p:cxnSp>
      <p:cxnSp>
        <p:nvCxnSpPr>
          <p:cNvPr id="166" name="AutoShape 163">
            <a:extLst>
              <a:ext uri="{FF2B5EF4-FFF2-40B4-BE49-F238E27FC236}">
                <a16:creationId xmlns:a16="http://schemas.microsoft.com/office/drawing/2014/main" id="{9DAAB317-3C4E-4012-98CD-ABABC0B93851}"/>
              </a:ext>
            </a:extLst>
          </p:cNvPr>
          <p:cNvCxnSpPr>
            <a:cxnSpLocks noChangeShapeType="1"/>
            <a:stCxn id="179" idx="0"/>
            <a:endCxn id="24" idx="2"/>
          </p:cNvCxnSpPr>
          <p:nvPr/>
        </p:nvCxnSpPr>
        <p:spPr bwMode="auto">
          <a:xfrm flipV="1">
            <a:off x="6128420" y="3738389"/>
            <a:ext cx="0" cy="1279525"/>
          </a:xfrm>
          <a:prstGeom prst="straightConnector1">
            <a:avLst/>
          </a:prstGeom>
          <a:noFill/>
          <a:ln w="57150">
            <a:solidFill>
              <a:srgbClr val="FF0066"/>
            </a:solidFill>
            <a:round/>
            <a:headEnd/>
            <a:tailEnd type="triangle" w="med" len="med"/>
          </a:ln>
          <a:extLst>
            <a:ext uri="{909E8E84-426E-40DD-AFC4-6F175D3DCCD1}">
              <a14:hiddenFill xmlns:a14="http://schemas.microsoft.com/office/drawing/2010/main">
                <a:noFill/>
              </a14:hiddenFill>
            </a:ext>
          </a:extLst>
        </p:spPr>
      </p:cxnSp>
      <p:sp>
        <p:nvSpPr>
          <p:cNvPr id="167" name="Line 164">
            <a:extLst>
              <a:ext uri="{FF2B5EF4-FFF2-40B4-BE49-F238E27FC236}">
                <a16:creationId xmlns:a16="http://schemas.microsoft.com/office/drawing/2014/main" id="{7F30DAA6-FFA3-4921-8898-2BB243E95B64}"/>
              </a:ext>
            </a:extLst>
          </p:cNvPr>
          <p:cNvSpPr>
            <a:spLocks noChangeShapeType="1"/>
          </p:cNvSpPr>
          <p:nvPr/>
        </p:nvSpPr>
        <p:spPr bwMode="auto">
          <a:xfrm flipV="1">
            <a:off x="6699920" y="3798714"/>
            <a:ext cx="0" cy="1905000"/>
          </a:xfrm>
          <a:prstGeom prst="line">
            <a:avLst/>
          </a:prstGeom>
          <a:noFill/>
          <a:ln w="57150">
            <a:solidFill>
              <a:srgbClr val="FF0066"/>
            </a:solidFill>
            <a:round/>
            <a:headEnd/>
            <a:tailEnd type="triangle" w="med" len="med"/>
          </a:ln>
          <a:effectLst/>
        </p:spPr>
        <p:txBody>
          <a:bodyPr wrap="none" anchor="ctr"/>
          <a:lstStyle/>
          <a:p>
            <a:pPr eaLnBrk="1" fontAlgn="auto" hangingPunct="1">
              <a:spcBef>
                <a:spcPts val="0"/>
              </a:spcBef>
              <a:spcAft>
                <a:spcPts val="0"/>
              </a:spcAft>
              <a:defRPr/>
            </a:pPr>
            <a:endParaRPr lang="zh-CN" altLang="en-US" kern="0">
              <a:solidFill>
                <a:sysClr val="windowText" lastClr="000000"/>
              </a:solidFill>
            </a:endParaRPr>
          </a:p>
        </p:txBody>
      </p:sp>
      <p:cxnSp>
        <p:nvCxnSpPr>
          <p:cNvPr id="168" name="AutoShape 165">
            <a:extLst>
              <a:ext uri="{FF2B5EF4-FFF2-40B4-BE49-F238E27FC236}">
                <a16:creationId xmlns:a16="http://schemas.microsoft.com/office/drawing/2014/main" id="{9B15268C-09D9-46D7-8FD1-986D8D802BE0}"/>
              </a:ext>
            </a:extLst>
          </p:cNvPr>
          <p:cNvCxnSpPr>
            <a:cxnSpLocks noChangeShapeType="1"/>
            <a:stCxn id="27" idx="2"/>
            <a:endCxn id="180" idx="0"/>
          </p:cNvCxnSpPr>
          <p:nvPr/>
        </p:nvCxnSpPr>
        <p:spPr bwMode="auto">
          <a:xfrm>
            <a:off x="8033420" y="3738389"/>
            <a:ext cx="0" cy="1279525"/>
          </a:xfrm>
          <a:prstGeom prst="straightConnector1">
            <a:avLst/>
          </a:prstGeom>
          <a:noFill/>
          <a:ln w="57150">
            <a:solidFill>
              <a:srgbClr val="C0C0C0"/>
            </a:solidFill>
            <a:round/>
            <a:headEnd/>
            <a:tailEnd type="triangle" w="med" len="med"/>
          </a:ln>
          <a:extLst>
            <a:ext uri="{909E8E84-426E-40DD-AFC4-6F175D3DCCD1}">
              <a14:hiddenFill xmlns:a14="http://schemas.microsoft.com/office/drawing/2010/main">
                <a:noFill/>
              </a14:hiddenFill>
            </a:ext>
          </a:extLst>
        </p:spPr>
      </p:cxnSp>
      <p:sp>
        <p:nvSpPr>
          <p:cNvPr id="169" name="Line 166">
            <a:extLst>
              <a:ext uri="{FF2B5EF4-FFF2-40B4-BE49-F238E27FC236}">
                <a16:creationId xmlns:a16="http://schemas.microsoft.com/office/drawing/2014/main" id="{E1CB0A2C-67D0-47A1-8787-48E02B7A710E}"/>
              </a:ext>
            </a:extLst>
          </p:cNvPr>
          <p:cNvSpPr>
            <a:spLocks noChangeShapeType="1"/>
          </p:cNvSpPr>
          <p:nvPr/>
        </p:nvSpPr>
        <p:spPr bwMode="auto">
          <a:xfrm flipV="1">
            <a:off x="8528720" y="3874914"/>
            <a:ext cx="0" cy="1828800"/>
          </a:xfrm>
          <a:prstGeom prst="line">
            <a:avLst/>
          </a:prstGeom>
          <a:noFill/>
          <a:ln w="57150">
            <a:solidFill>
              <a:srgbClr val="C0C0C0"/>
            </a:solidFill>
            <a:round/>
            <a:headEnd/>
            <a:tailEnd type="triangle" w="med" len="med"/>
          </a:ln>
          <a:effectLst/>
        </p:spPr>
        <p:txBody>
          <a:bodyPr wrap="none" anchor="ctr"/>
          <a:lstStyle/>
          <a:p>
            <a:pPr eaLnBrk="1" fontAlgn="auto" hangingPunct="1">
              <a:spcBef>
                <a:spcPts val="0"/>
              </a:spcBef>
              <a:spcAft>
                <a:spcPts val="0"/>
              </a:spcAft>
              <a:defRPr/>
            </a:pPr>
            <a:endParaRPr lang="zh-CN" altLang="en-US" kern="0">
              <a:solidFill>
                <a:sysClr val="windowText" lastClr="000000"/>
              </a:solidFill>
            </a:endParaRPr>
          </a:p>
        </p:txBody>
      </p:sp>
      <p:sp>
        <p:nvSpPr>
          <p:cNvPr id="170" name="Line 167">
            <a:extLst>
              <a:ext uri="{FF2B5EF4-FFF2-40B4-BE49-F238E27FC236}">
                <a16:creationId xmlns:a16="http://schemas.microsoft.com/office/drawing/2014/main" id="{043E53C8-E39A-48E3-80FB-6C631174CC5A}"/>
              </a:ext>
            </a:extLst>
          </p:cNvPr>
          <p:cNvSpPr>
            <a:spLocks noChangeShapeType="1"/>
          </p:cNvSpPr>
          <p:nvPr/>
        </p:nvSpPr>
        <p:spPr bwMode="auto">
          <a:xfrm flipV="1">
            <a:off x="9214520" y="3951114"/>
            <a:ext cx="0" cy="1752600"/>
          </a:xfrm>
          <a:prstGeom prst="line">
            <a:avLst/>
          </a:prstGeom>
          <a:noFill/>
          <a:ln w="57150">
            <a:solidFill>
              <a:srgbClr val="C0C0C0"/>
            </a:solidFill>
            <a:round/>
            <a:headEnd/>
            <a:tailEnd type="triangle" w="med" len="med"/>
          </a:ln>
          <a:effectLst/>
        </p:spPr>
        <p:txBody>
          <a:bodyPr wrap="none" anchor="ctr"/>
          <a:lstStyle/>
          <a:p>
            <a:pPr eaLnBrk="1" fontAlgn="auto" hangingPunct="1">
              <a:spcBef>
                <a:spcPts val="0"/>
              </a:spcBef>
              <a:spcAft>
                <a:spcPts val="0"/>
              </a:spcAft>
              <a:defRPr/>
            </a:pPr>
            <a:endParaRPr lang="zh-CN" altLang="en-US" kern="0">
              <a:solidFill>
                <a:sysClr val="windowText" lastClr="000000"/>
              </a:solidFill>
            </a:endParaRPr>
          </a:p>
        </p:txBody>
      </p:sp>
      <p:sp>
        <p:nvSpPr>
          <p:cNvPr id="171" name="Line 168">
            <a:extLst>
              <a:ext uri="{FF2B5EF4-FFF2-40B4-BE49-F238E27FC236}">
                <a16:creationId xmlns:a16="http://schemas.microsoft.com/office/drawing/2014/main" id="{DD7A542C-1346-4B6D-831C-8473FEF09F96}"/>
              </a:ext>
            </a:extLst>
          </p:cNvPr>
          <p:cNvSpPr>
            <a:spLocks noChangeShapeType="1"/>
          </p:cNvSpPr>
          <p:nvPr/>
        </p:nvSpPr>
        <p:spPr bwMode="auto">
          <a:xfrm>
            <a:off x="9519320" y="3951114"/>
            <a:ext cx="0" cy="1752600"/>
          </a:xfrm>
          <a:prstGeom prst="line">
            <a:avLst/>
          </a:prstGeom>
          <a:noFill/>
          <a:ln w="57150">
            <a:solidFill>
              <a:srgbClr val="C0C0C0"/>
            </a:solidFill>
            <a:round/>
            <a:headEnd/>
            <a:tailEnd type="triangle" w="med" len="med"/>
          </a:ln>
          <a:effectLst/>
        </p:spPr>
        <p:txBody>
          <a:bodyPr wrap="none" anchor="ctr"/>
          <a:lstStyle/>
          <a:p>
            <a:pPr eaLnBrk="1" fontAlgn="auto" hangingPunct="1">
              <a:spcBef>
                <a:spcPts val="0"/>
              </a:spcBef>
              <a:spcAft>
                <a:spcPts val="0"/>
              </a:spcAft>
              <a:defRPr/>
            </a:pPr>
            <a:endParaRPr lang="zh-CN" altLang="en-US" kern="0">
              <a:solidFill>
                <a:sysClr val="windowText" lastClr="000000"/>
              </a:solidFill>
            </a:endParaRPr>
          </a:p>
        </p:txBody>
      </p:sp>
      <p:sp>
        <p:nvSpPr>
          <p:cNvPr id="172" name="Line 169">
            <a:extLst>
              <a:ext uri="{FF2B5EF4-FFF2-40B4-BE49-F238E27FC236}">
                <a16:creationId xmlns:a16="http://schemas.microsoft.com/office/drawing/2014/main" id="{97CE7FF9-232E-4F0F-AFDE-554EFEBCBDB4}"/>
              </a:ext>
            </a:extLst>
          </p:cNvPr>
          <p:cNvSpPr>
            <a:spLocks noChangeShapeType="1"/>
          </p:cNvSpPr>
          <p:nvPr/>
        </p:nvSpPr>
        <p:spPr bwMode="auto">
          <a:xfrm flipV="1">
            <a:off x="10890920" y="2198514"/>
            <a:ext cx="0" cy="3505200"/>
          </a:xfrm>
          <a:prstGeom prst="line">
            <a:avLst/>
          </a:prstGeom>
          <a:noFill/>
          <a:ln w="76200">
            <a:solidFill>
              <a:srgbClr val="FF0066"/>
            </a:solidFill>
            <a:round/>
            <a:headEnd/>
            <a:tailEnd type="triangle" w="med" len="med"/>
          </a:ln>
          <a:effectLst/>
        </p:spPr>
        <p:txBody>
          <a:bodyPr wrap="none" anchor="ctr"/>
          <a:lstStyle/>
          <a:p>
            <a:pPr eaLnBrk="1" fontAlgn="auto" hangingPunct="1">
              <a:spcBef>
                <a:spcPts val="0"/>
              </a:spcBef>
              <a:spcAft>
                <a:spcPts val="0"/>
              </a:spcAft>
              <a:defRPr/>
            </a:pPr>
            <a:endParaRPr lang="zh-CN" altLang="en-US" kern="0">
              <a:solidFill>
                <a:sysClr val="windowText" lastClr="000000"/>
              </a:solidFill>
            </a:endParaRPr>
          </a:p>
        </p:txBody>
      </p:sp>
      <p:sp>
        <p:nvSpPr>
          <p:cNvPr id="173" name="Line 170">
            <a:extLst>
              <a:ext uri="{FF2B5EF4-FFF2-40B4-BE49-F238E27FC236}">
                <a16:creationId xmlns:a16="http://schemas.microsoft.com/office/drawing/2014/main" id="{8FCD3005-3636-4B2C-A346-4E238798D29E}"/>
              </a:ext>
            </a:extLst>
          </p:cNvPr>
          <p:cNvSpPr>
            <a:spLocks noChangeShapeType="1"/>
          </p:cNvSpPr>
          <p:nvPr/>
        </p:nvSpPr>
        <p:spPr bwMode="auto">
          <a:xfrm>
            <a:off x="10357520" y="3112914"/>
            <a:ext cx="304800" cy="0"/>
          </a:xfrm>
          <a:prstGeom prst="line">
            <a:avLst/>
          </a:prstGeom>
          <a:noFill/>
          <a:ln w="57150">
            <a:solidFill>
              <a:srgbClr val="FF0066"/>
            </a:solidFill>
            <a:round/>
            <a:headEnd/>
            <a:tailEnd/>
          </a:ln>
          <a:effectLst/>
        </p:spPr>
        <p:txBody>
          <a:bodyPr wrap="none" anchor="ctr"/>
          <a:lstStyle/>
          <a:p>
            <a:pPr eaLnBrk="1" fontAlgn="auto" hangingPunct="1">
              <a:spcBef>
                <a:spcPts val="0"/>
              </a:spcBef>
              <a:spcAft>
                <a:spcPts val="0"/>
              </a:spcAft>
              <a:defRPr/>
            </a:pPr>
            <a:endParaRPr lang="zh-CN" altLang="en-US" kern="0">
              <a:solidFill>
                <a:sysClr val="windowText" lastClr="000000"/>
              </a:solidFill>
            </a:endParaRPr>
          </a:p>
        </p:txBody>
      </p:sp>
      <p:sp>
        <p:nvSpPr>
          <p:cNvPr id="174" name="Line 171">
            <a:extLst>
              <a:ext uri="{FF2B5EF4-FFF2-40B4-BE49-F238E27FC236}">
                <a16:creationId xmlns:a16="http://schemas.microsoft.com/office/drawing/2014/main" id="{037D456C-D83C-4813-88F0-CC5DDD675240}"/>
              </a:ext>
            </a:extLst>
          </p:cNvPr>
          <p:cNvSpPr>
            <a:spLocks noChangeShapeType="1"/>
          </p:cNvSpPr>
          <p:nvPr/>
        </p:nvSpPr>
        <p:spPr bwMode="auto">
          <a:xfrm flipV="1">
            <a:off x="10662320" y="2198514"/>
            <a:ext cx="0" cy="914400"/>
          </a:xfrm>
          <a:prstGeom prst="line">
            <a:avLst/>
          </a:prstGeom>
          <a:noFill/>
          <a:ln w="57150">
            <a:solidFill>
              <a:srgbClr val="FF0066"/>
            </a:solidFill>
            <a:round/>
            <a:headEnd/>
            <a:tailEnd type="triangle" w="med" len="med"/>
          </a:ln>
          <a:effectLst/>
        </p:spPr>
        <p:txBody>
          <a:bodyPr wrap="none" anchor="ctr"/>
          <a:lstStyle/>
          <a:p>
            <a:pPr eaLnBrk="1" fontAlgn="auto" hangingPunct="1">
              <a:spcBef>
                <a:spcPts val="0"/>
              </a:spcBef>
              <a:spcAft>
                <a:spcPts val="0"/>
              </a:spcAft>
              <a:defRPr/>
            </a:pPr>
            <a:endParaRPr lang="zh-CN" altLang="en-US" kern="0">
              <a:solidFill>
                <a:sysClr val="windowText" lastClr="000000"/>
              </a:solidFill>
            </a:endParaRPr>
          </a:p>
        </p:txBody>
      </p:sp>
      <p:cxnSp>
        <p:nvCxnSpPr>
          <p:cNvPr id="175" name="AutoShape 172">
            <a:extLst>
              <a:ext uri="{FF2B5EF4-FFF2-40B4-BE49-F238E27FC236}">
                <a16:creationId xmlns:a16="http://schemas.microsoft.com/office/drawing/2014/main" id="{575B707C-AE5A-4A5D-8DF0-B351BDEA3AE0}"/>
              </a:ext>
            </a:extLst>
          </p:cNvPr>
          <p:cNvCxnSpPr>
            <a:cxnSpLocks noChangeShapeType="1"/>
            <a:stCxn id="14" idx="0"/>
            <a:endCxn id="135" idx="1"/>
          </p:cNvCxnSpPr>
          <p:nvPr/>
        </p:nvCxnSpPr>
        <p:spPr bwMode="auto">
          <a:xfrm rot="16200000">
            <a:off x="6654676" y="527670"/>
            <a:ext cx="420688" cy="3225800"/>
          </a:xfrm>
          <a:prstGeom prst="bentConnector2">
            <a:avLst/>
          </a:prstGeom>
          <a:noFill/>
          <a:ln w="57150">
            <a:solidFill>
              <a:srgbClr val="FF0066"/>
            </a:solidFill>
            <a:miter lim="800000"/>
            <a:headEnd/>
            <a:tailEnd type="triangle" w="med" len="med"/>
          </a:ln>
          <a:extLst>
            <a:ext uri="{909E8E84-426E-40DD-AFC4-6F175D3DCCD1}">
              <a14:hiddenFill xmlns:a14="http://schemas.microsoft.com/office/drawing/2010/main">
                <a:noFill/>
              </a14:hiddenFill>
            </a:ext>
          </a:extLst>
        </p:spPr>
      </p:cxnSp>
      <p:cxnSp>
        <p:nvCxnSpPr>
          <p:cNvPr id="176" name="AutoShape 173">
            <a:extLst>
              <a:ext uri="{FF2B5EF4-FFF2-40B4-BE49-F238E27FC236}">
                <a16:creationId xmlns:a16="http://schemas.microsoft.com/office/drawing/2014/main" id="{12404162-BF74-416E-9327-026CE0EC2217}"/>
              </a:ext>
            </a:extLst>
          </p:cNvPr>
          <p:cNvCxnSpPr>
            <a:cxnSpLocks noChangeShapeType="1"/>
            <a:stCxn id="26" idx="0"/>
          </p:cNvCxnSpPr>
          <p:nvPr/>
        </p:nvCxnSpPr>
        <p:spPr bwMode="auto">
          <a:xfrm flipV="1">
            <a:off x="8833520" y="2215976"/>
            <a:ext cx="4637" cy="363538"/>
          </a:xfrm>
          <a:prstGeom prst="straightConnector1">
            <a:avLst/>
          </a:prstGeom>
          <a:noFill/>
          <a:ln w="57150">
            <a:solidFill>
              <a:srgbClr val="FF0066"/>
            </a:solidFill>
            <a:round/>
            <a:headEnd/>
            <a:tailEnd type="triangle" w="med" len="med"/>
          </a:ln>
          <a:extLst>
            <a:ext uri="{909E8E84-426E-40DD-AFC4-6F175D3DCCD1}">
              <a14:hiddenFill xmlns:a14="http://schemas.microsoft.com/office/drawing/2010/main">
                <a:noFill/>
              </a14:hiddenFill>
            </a:ext>
          </a:extLst>
        </p:spPr>
      </p:cxnSp>
      <p:sp>
        <p:nvSpPr>
          <p:cNvPr id="177" name="Line 174">
            <a:extLst>
              <a:ext uri="{FF2B5EF4-FFF2-40B4-BE49-F238E27FC236}">
                <a16:creationId xmlns:a16="http://schemas.microsoft.com/office/drawing/2014/main" id="{BAD889ED-2194-47CF-9D5C-D81185439247}"/>
              </a:ext>
            </a:extLst>
          </p:cNvPr>
          <p:cNvSpPr>
            <a:spLocks noChangeShapeType="1"/>
          </p:cNvSpPr>
          <p:nvPr/>
        </p:nvSpPr>
        <p:spPr bwMode="auto">
          <a:xfrm>
            <a:off x="6852320" y="3265314"/>
            <a:ext cx="457200" cy="0"/>
          </a:xfrm>
          <a:prstGeom prst="line">
            <a:avLst/>
          </a:prstGeom>
          <a:noFill/>
          <a:ln w="57150">
            <a:solidFill>
              <a:srgbClr val="FF0066"/>
            </a:solidFill>
            <a:round/>
            <a:headEnd/>
            <a:tailEnd type="triangle" w="med" len="med"/>
          </a:ln>
          <a:effectLst/>
        </p:spPr>
        <p:txBody>
          <a:bodyPr wrap="none" anchor="ctr"/>
          <a:lstStyle/>
          <a:p>
            <a:pPr eaLnBrk="1" fontAlgn="auto" hangingPunct="1">
              <a:spcBef>
                <a:spcPts val="0"/>
              </a:spcBef>
              <a:spcAft>
                <a:spcPts val="0"/>
              </a:spcAft>
              <a:defRPr/>
            </a:pPr>
            <a:endParaRPr lang="zh-CN" altLang="en-US" kern="0">
              <a:solidFill>
                <a:sysClr val="windowText" lastClr="000000"/>
              </a:solidFill>
            </a:endParaRPr>
          </a:p>
        </p:txBody>
      </p:sp>
      <p:sp>
        <p:nvSpPr>
          <p:cNvPr id="178" name="Rectangle 175">
            <a:extLst>
              <a:ext uri="{FF2B5EF4-FFF2-40B4-BE49-F238E27FC236}">
                <a16:creationId xmlns:a16="http://schemas.microsoft.com/office/drawing/2014/main" id="{501C140C-99D4-4E8E-95E5-1D2B608B2D87}"/>
              </a:ext>
            </a:extLst>
          </p:cNvPr>
          <p:cNvSpPr>
            <a:spLocks noChangeArrowheads="1"/>
          </p:cNvSpPr>
          <p:nvPr/>
        </p:nvSpPr>
        <p:spPr bwMode="auto">
          <a:xfrm>
            <a:off x="3651920" y="4865514"/>
            <a:ext cx="8077200" cy="685800"/>
          </a:xfrm>
          <a:prstGeom prst="rect">
            <a:avLst/>
          </a:prstGeom>
          <a:solidFill>
            <a:srgbClr val="CCECFF">
              <a:alpha val="50195"/>
            </a:srgbClr>
          </a:solidFill>
          <a:ln w="12700" algn="ctr">
            <a:solidFill>
              <a:srgbClr val="333399"/>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50000"/>
              </a:spcBef>
              <a:buClrTx/>
              <a:buFontTx/>
              <a:buNone/>
            </a:pPr>
            <a:r>
              <a:rPr lang="zh-CN" altLang="en-US" sz="1200">
                <a:solidFill>
                  <a:srgbClr val="000099"/>
                </a:solidFill>
                <a:latin typeface="Arial" panose="020B0604020202020204" pitchFamily="34" charset="0"/>
                <a:cs typeface="Times New Roman" panose="02020603050405020304" pitchFamily="18" charset="0"/>
              </a:rPr>
              <a:t>财务会计</a:t>
            </a:r>
          </a:p>
        </p:txBody>
      </p:sp>
      <p:sp>
        <p:nvSpPr>
          <p:cNvPr id="179" name="Rectangle 176">
            <a:extLst>
              <a:ext uri="{FF2B5EF4-FFF2-40B4-BE49-F238E27FC236}">
                <a16:creationId xmlns:a16="http://schemas.microsoft.com/office/drawing/2014/main" id="{DB6A1601-E4B7-468C-BB86-AD35E7DB45EA}"/>
              </a:ext>
            </a:extLst>
          </p:cNvPr>
          <p:cNvSpPr>
            <a:spLocks noChangeArrowheads="1"/>
          </p:cNvSpPr>
          <p:nvPr/>
        </p:nvSpPr>
        <p:spPr bwMode="auto">
          <a:xfrm>
            <a:off x="5785520" y="5017914"/>
            <a:ext cx="685800" cy="381000"/>
          </a:xfrm>
          <a:prstGeom prst="rect">
            <a:avLst/>
          </a:prstGeom>
          <a:solidFill>
            <a:srgbClr val="FFFFCC"/>
          </a:solidFill>
          <a:ln w="12700" algn="ctr">
            <a:solidFill>
              <a:srgbClr val="008000"/>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50000"/>
              </a:spcBef>
              <a:buClrTx/>
              <a:buFontTx/>
              <a:buNone/>
            </a:pPr>
            <a:r>
              <a:rPr lang="zh-CN" altLang="en-US" sz="1200">
                <a:solidFill>
                  <a:srgbClr val="000099"/>
                </a:solidFill>
                <a:latin typeface="Arial" panose="020B0604020202020204" pitchFamily="34" charset="0"/>
                <a:cs typeface="Times New Roman" panose="02020603050405020304" pitchFamily="18" charset="0"/>
              </a:rPr>
              <a:t>资产</a:t>
            </a:r>
          </a:p>
        </p:txBody>
      </p:sp>
      <p:sp>
        <p:nvSpPr>
          <p:cNvPr id="180" name="Rectangle 177">
            <a:extLst>
              <a:ext uri="{FF2B5EF4-FFF2-40B4-BE49-F238E27FC236}">
                <a16:creationId xmlns:a16="http://schemas.microsoft.com/office/drawing/2014/main" id="{89C0987B-C631-4913-9663-9CC0FBDDEB43}"/>
              </a:ext>
            </a:extLst>
          </p:cNvPr>
          <p:cNvSpPr>
            <a:spLocks noChangeArrowheads="1"/>
          </p:cNvSpPr>
          <p:nvPr/>
        </p:nvSpPr>
        <p:spPr bwMode="auto">
          <a:xfrm>
            <a:off x="7690520" y="5017914"/>
            <a:ext cx="685800" cy="381000"/>
          </a:xfrm>
          <a:prstGeom prst="rect">
            <a:avLst/>
          </a:prstGeom>
          <a:solidFill>
            <a:srgbClr val="FFFFFF"/>
          </a:solidFill>
          <a:ln w="12700" algn="ctr">
            <a:solidFill>
              <a:srgbClr val="008000"/>
            </a:solidFill>
            <a:prstDash val="dash"/>
            <a:miter lim="800000"/>
            <a:headEnd/>
            <a:tailEnd/>
          </a:ln>
          <a:effectLst/>
        </p:spPr>
        <p:txBody>
          <a:bodyPr wrap="none" anchor="ctr"/>
          <a:lstStyle/>
          <a:p>
            <a:pPr algn="ctr" eaLnBrk="1" fontAlgn="auto" hangingPunct="1">
              <a:spcBef>
                <a:spcPct val="50000"/>
              </a:spcBef>
              <a:spcAft>
                <a:spcPts val="0"/>
              </a:spcAft>
              <a:defRPr/>
            </a:pPr>
            <a:r>
              <a:rPr lang="zh-CN" altLang="en-US" sz="1200" kern="0">
                <a:solidFill>
                  <a:srgbClr val="7889FB"/>
                </a:solidFill>
                <a:cs typeface="Times New Roman" pitchFamily="18" charset="0"/>
              </a:rPr>
              <a:t>在产品</a:t>
            </a:r>
          </a:p>
        </p:txBody>
      </p:sp>
      <p:sp>
        <p:nvSpPr>
          <p:cNvPr id="181" name="Rectangle 178">
            <a:extLst>
              <a:ext uri="{FF2B5EF4-FFF2-40B4-BE49-F238E27FC236}">
                <a16:creationId xmlns:a16="http://schemas.microsoft.com/office/drawing/2014/main" id="{37800749-8CB3-48B9-8E4E-5227041706DC}"/>
              </a:ext>
            </a:extLst>
          </p:cNvPr>
          <p:cNvSpPr>
            <a:spLocks noChangeArrowheads="1"/>
          </p:cNvSpPr>
          <p:nvPr/>
        </p:nvSpPr>
        <p:spPr bwMode="auto">
          <a:xfrm>
            <a:off x="9062120" y="5017914"/>
            <a:ext cx="685800" cy="381000"/>
          </a:xfrm>
          <a:prstGeom prst="rect">
            <a:avLst/>
          </a:prstGeom>
          <a:solidFill>
            <a:srgbClr val="FFFFCC"/>
          </a:solidFill>
          <a:ln w="12700" algn="ctr">
            <a:solidFill>
              <a:srgbClr val="008000"/>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50000"/>
              </a:spcBef>
              <a:buClrTx/>
              <a:buFontTx/>
              <a:buNone/>
            </a:pPr>
            <a:r>
              <a:rPr lang="zh-CN" altLang="en-US" sz="1200">
                <a:solidFill>
                  <a:srgbClr val="000099"/>
                </a:solidFill>
                <a:latin typeface="Arial" panose="020B0604020202020204" pitchFamily="34" charset="0"/>
                <a:cs typeface="Times New Roman" panose="02020603050405020304" pitchFamily="18" charset="0"/>
              </a:rPr>
              <a:t>物料</a:t>
            </a:r>
          </a:p>
        </p:txBody>
      </p:sp>
      <p:sp>
        <p:nvSpPr>
          <p:cNvPr id="182" name="Rectangle 179">
            <a:extLst>
              <a:ext uri="{FF2B5EF4-FFF2-40B4-BE49-F238E27FC236}">
                <a16:creationId xmlns:a16="http://schemas.microsoft.com/office/drawing/2014/main" id="{317D5F2D-9CE7-4ECB-AB89-52933A55AF8F}"/>
              </a:ext>
            </a:extLst>
          </p:cNvPr>
          <p:cNvSpPr>
            <a:spLocks noChangeArrowheads="1"/>
          </p:cNvSpPr>
          <p:nvPr/>
        </p:nvSpPr>
        <p:spPr bwMode="auto">
          <a:xfrm>
            <a:off x="10357520" y="5017914"/>
            <a:ext cx="685800" cy="381000"/>
          </a:xfrm>
          <a:prstGeom prst="rect">
            <a:avLst/>
          </a:prstGeom>
          <a:solidFill>
            <a:srgbClr val="FFFFCC"/>
          </a:solidFill>
          <a:ln w="12700" algn="ctr">
            <a:solidFill>
              <a:srgbClr val="008000"/>
            </a:solidFill>
            <a:miter lim="800000"/>
            <a:headEnd/>
            <a:tailEnd/>
          </a:ln>
        </p:spPr>
        <p:txBody>
          <a:bodyPr wrap="none" anchor="ctr"/>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lgn="ctr">
              <a:spcBef>
                <a:spcPct val="50000"/>
              </a:spcBef>
              <a:buClrTx/>
              <a:buFontTx/>
              <a:buNone/>
            </a:pPr>
            <a:r>
              <a:rPr lang="zh-CN" altLang="en-US" sz="1200">
                <a:solidFill>
                  <a:srgbClr val="000099"/>
                </a:solidFill>
                <a:latin typeface="Arial" panose="020B0604020202020204" pitchFamily="34" charset="0"/>
                <a:cs typeface="Times New Roman" panose="02020603050405020304" pitchFamily="18" charset="0"/>
              </a:rPr>
              <a:t>收入</a:t>
            </a:r>
          </a:p>
        </p:txBody>
      </p:sp>
      <p:sp>
        <p:nvSpPr>
          <p:cNvPr id="183" name="Content Placeholder 2">
            <a:extLst>
              <a:ext uri="{FF2B5EF4-FFF2-40B4-BE49-F238E27FC236}">
                <a16:creationId xmlns:a16="http://schemas.microsoft.com/office/drawing/2014/main" id="{87326769-97EC-48D2-AD73-A9205E6EBCD0}"/>
              </a:ext>
            </a:extLst>
          </p:cNvPr>
          <p:cNvSpPr txBox="1">
            <a:spLocks/>
          </p:cNvSpPr>
          <p:nvPr/>
        </p:nvSpPr>
        <p:spPr bwMode="auto">
          <a:xfrm>
            <a:off x="3651920" y="1120601"/>
            <a:ext cx="8077200"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rgbClr val="72BFC5"/>
              </a:buClr>
              <a:buChar char="•"/>
              <a:defRPr sz="1300">
                <a:solidFill>
                  <a:schemeClr val="tx1"/>
                </a:solidFill>
                <a:latin typeface="Calibri" panose="020F0502020204030204" pitchFamily="34" charset="0"/>
              </a:defRPr>
            </a:lvl1pPr>
            <a:lvl2pPr marL="742950" indent="-285750">
              <a:spcBef>
                <a:spcPct val="20000"/>
              </a:spcBef>
              <a:buClr>
                <a:srgbClr val="72BFC5"/>
              </a:buClr>
              <a:buChar char="–"/>
              <a:defRPr sz="1300">
                <a:solidFill>
                  <a:schemeClr val="tx1"/>
                </a:solidFill>
                <a:latin typeface="Calibri" panose="020F0502020204030204" pitchFamily="34" charset="0"/>
              </a:defRPr>
            </a:lvl2pPr>
            <a:lvl3pPr marL="1143000" indent="-228600">
              <a:spcBef>
                <a:spcPct val="20000"/>
              </a:spcBef>
              <a:buClr>
                <a:srgbClr val="72BFC5"/>
              </a:buClr>
              <a:buChar char="•"/>
              <a:defRPr sz="1300">
                <a:solidFill>
                  <a:schemeClr val="tx1"/>
                </a:solidFill>
                <a:latin typeface="Calibri" panose="020F0502020204030204" pitchFamily="34" charset="0"/>
              </a:defRPr>
            </a:lvl3pPr>
            <a:lvl4pPr marL="1600200" indent="-228600">
              <a:spcBef>
                <a:spcPct val="20000"/>
              </a:spcBef>
              <a:buClr>
                <a:srgbClr val="72BFC5"/>
              </a:buClr>
              <a:buChar char="–"/>
              <a:defRPr sz="1300">
                <a:solidFill>
                  <a:schemeClr val="tx1"/>
                </a:solidFill>
                <a:latin typeface="Calibri" panose="020F0502020204030204" pitchFamily="34" charset="0"/>
              </a:defRPr>
            </a:lvl4pPr>
            <a:lvl5pPr marL="2057400" indent="-228600">
              <a:spcBef>
                <a:spcPct val="20000"/>
              </a:spcBef>
              <a:buClr>
                <a:srgbClr val="72BFC5"/>
              </a:buClr>
              <a:buChar char="»"/>
              <a:defRPr sz="13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72BFC5"/>
              </a:buClr>
              <a:buChar char="»"/>
              <a:defRPr sz="1300">
                <a:solidFill>
                  <a:schemeClr val="tx1"/>
                </a:solidFill>
                <a:latin typeface="Calibri" panose="020F0502020204030204" pitchFamily="34" charset="0"/>
              </a:defRPr>
            </a:lvl9pPr>
          </a:lstStyle>
          <a:p>
            <a:pPr>
              <a:spcBef>
                <a:spcPct val="0"/>
              </a:spcBef>
              <a:buClrTx/>
              <a:buFontTx/>
              <a:buNone/>
            </a:pPr>
            <a:r>
              <a:rPr lang="zh-CN" altLang="en-US" sz="1400">
                <a:latin typeface="Arial" panose="020B0604020202020204" pitchFamily="34" charset="0"/>
              </a:rPr>
              <a:t>管理会计与财务会计高度集成，在业务自动触发财务会计记帐的同时，自动完成管理会计的记帐。</a:t>
            </a:r>
          </a:p>
        </p:txBody>
      </p:sp>
    </p:spTree>
    <p:extLst>
      <p:ext uri="{BB962C8B-B14F-4D97-AF65-F5344CB8AC3E}">
        <p14:creationId xmlns:p14="http://schemas.microsoft.com/office/powerpoint/2010/main" val="4253277286"/>
      </p:ext>
    </p:extLst>
  </p:cSld>
  <p:clrMapOvr>
    <a:masterClrMapping/>
  </p:clrMapOvr>
</p:sld>
</file>

<file path=ppt/theme/theme1.xml><?xml version="1.0" encoding="utf-8"?>
<a:theme xmlns:a="http://schemas.openxmlformats.org/drawingml/2006/main" name="2.01-LFINNO-BPModTra-MM-V1.1-20180606">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50800">
          <a:solidFill>
            <a:schemeClr val="tx2"/>
          </a:solidFill>
          <a:round/>
          <a:headEnd/>
          <a:tailEnd type="triangle" w="med" len="med"/>
        </a:ln>
        <a:extLst>
          <a:ext uri="{909E8E84-426E-40DD-AFC4-6F175D3DCCD1}">
            <a14:hiddenFill xmlns:a14="http://schemas.microsoft.com/office/drawing/2010/main">
              <a:noFill/>
            </a14:hiddenFill>
          </a:ext>
        </a:extLst>
      </a:spPr>
      <a:bodyPr/>
      <a:lstStyle>
        <a:defPPr algn="l">
          <a:defRPr/>
        </a:defPPr>
      </a:lst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2.01-LFINNO-BPModTra-MM-V1.1-20180606</Template>
  <TotalTime>2432</TotalTime>
  <Words>5351</Words>
  <Application>Microsoft Office PowerPoint</Application>
  <PresentationFormat>宽屏</PresentationFormat>
  <Paragraphs>1294</Paragraphs>
  <Slides>84</Slides>
  <Notes>0</Notes>
  <HiddenSlides>0</HiddenSlides>
  <MMClips>0</MMClips>
  <ScaleCrop>false</ScaleCrop>
  <HeadingPairs>
    <vt:vector size="8" baseType="variant">
      <vt:variant>
        <vt:lpstr>已用的字体</vt:lpstr>
      </vt:variant>
      <vt:variant>
        <vt:i4>23</vt:i4>
      </vt:variant>
      <vt:variant>
        <vt:lpstr>主题</vt:lpstr>
      </vt:variant>
      <vt:variant>
        <vt:i4>1</vt:i4>
      </vt:variant>
      <vt:variant>
        <vt:lpstr>嵌入 OLE 服务器</vt:lpstr>
      </vt:variant>
      <vt:variant>
        <vt:i4>11</vt:i4>
      </vt:variant>
      <vt:variant>
        <vt:lpstr>幻灯片标题</vt:lpstr>
      </vt:variant>
      <vt:variant>
        <vt:i4>84</vt:i4>
      </vt:variant>
    </vt:vector>
  </HeadingPairs>
  <TitlesOfParts>
    <vt:vector size="119" baseType="lpstr">
      <vt:lpstr>DFKai-SB</vt:lpstr>
      <vt:lpstr>Futura Bk</vt:lpstr>
      <vt:lpstr>Microsoft YaHei UI</vt:lpstr>
      <vt:lpstr>方正楷体简体</vt:lpstr>
      <vt:lpstr>仿宋_GB2312</vt:lpstr>
      <vt:lpstr>汉仪中等线简</vt:lpstr>
      <vt:lpstr>黑体</vt:lpstr>
      <vt:lpstr>华</vt:lpstr>
      <vt:lpstr>华文仿宋</vt:lpstr>
      <vt:lpstr>楷体_GB2312</vt:lpstr>
      <vt:lpstr>宋体</vt:lpstr>
      <vt:lpstr>Microsoft YaHei</vt:lpstr>
      <vt:lpstr>Microsoft YaHei</vt:lpstr>
      <vt:lpstr>Arial</vt:lpstr>
      <vt:lpstr>Arial Black</vt:lpstr>
      <vt:lpstr>Calibri</vt:lpstr>
      <vt:lpstr>Century Gothic</vt:lpstr>
      <vt:lpstr>Symbol</vt:lpstr>
      <vt:lpstr>Tahoma</vt:lpstr>
      <vt:lpstr>Times New Roman</vt:lpstr>
      <vt:lpstr>Univers</vt:lpstr>
      <vt:lpstr>Webdings</vt:lpstr>
      <vt:lpstr>Wingdings</vt:lpstr>
      <vt:lpstr>2.01-LFINNO-BPModTra-MM-V1.1-20180606</vt:lpstr>
      <vt:lpstr>Bitmap Image</vt:lpstr>
      <vt:lpstr>BMP 图像</vt:lpstr>
      <vt:lpstr>位图图像</vt:lpstr>
      <vt:lpstr>剪辑</vt:lpstr>
      <vt:lpstr>Clip</vt:lpstr>
      <vt:lpstr>CorelDRAW! CMX</vt:lpstr>
      <vt:lpstr>WordArt 2.0</vt:lpstr>
      <vt:lpstr>ClipArt</vt:lpstr>
      <vt:lpstr>CorelDRAW!</vt:lpstr>
      <vt:lpstr>工作表</vt:lpstr>
      <vt:lpstr>Worksheet</vt:lpstr>
      <vt:lpstr>PowerPoint 演示文稿</vt:lpstr>
      <vt:lpstr>目录</vt:lpstr>
      <vt:lpstr>系统功能概览</vt:lpstr>
      <vt:lpstr>管理会计 – 模块特点</vt:lpstr>
      <vt:lpstr>管理会计 – 子模块</vt:lpstr>
      <vt:lpstr>管理会计 – 系统功能概览</vt:lpstr>
      <vt:lpstr>管理会计 – 系统概念 1</vt:lpstr>
      <vt:lpstr>管理会计 – 系统概念 2</vt:lpstr>
      <vt:lpstr>管理会计 – 数据来源</vt:lpstr>
      <vt:lpstr>管理会计 – 业务财务一体化架构</vt:lpstr>
      <vt:lpstr>CO 模块组织结构</vt:lpstr>
      <vt:lpstr>管理会计 – 控制范围（Controlling Area）</vt:lpstr>
      <vt:lpstr>管理会计 – 控制范围的组成要素</vt:lpstr>
      <vt:lpstr>管理会计 – 经营范围（Operating Concern）</vt:lpstr>
      <vt:lpstr>管理会计 – SAP系统中总体组织回顾</vt:lpstr>
      <vt:lpstr>目录</vt:lpstr>
      <vt:lpstr>成本要素会计 – 主数据</vt:lpstr>
      <vt:lpstr>成本要素会计 – 分类</vt:lpstr>
      <vt:lpstr>成本要素会计 – 初级成本要素</vt:lpstr>
      <vt:lpstr>成本要素会计 – 次级成本要素</vt:lpstr>
      <vt:lpstr>成本要素会计 – 科目维护层级(初级)</vt:lpstr>
      <vt:lpstr>成本要素会计 – 科目维护层级(次级)</vt:lpstr>
      <vt:lpstr>成本要素会计 – 次级成本要素不同类别</vt:lpstr>
      <vt:lpstr>成本要素会计 – 成本要素维护</vt:lpstr>
      <vt:lpstr>目录</vt:lpstr>
      <vt:lpstr>成本中心会计 – 主数据</vt:lpstr>
      <vt:lpstr>成本中心会计 – 主数据</vt:lpstr>
      <vt:lpstr>成本中心会计 – 成本中心主数据</vt:lpstr>
      <vt:lpstr>成本中心会计 – 成本中心结构概论 </vt:lpstr>
      <vt:lpstr>成本中心会计 – 成本中心标准结构</vt:lpstr>
      <vt:lpstr>成本中心会计 – 成本中心标准结构 </vt:lpstr>
      <vt:lpstr>成本中心会计 – 成本中心组 </vt:lpstr>
      <vt:lpstr>成本中心会计 – 功能范围</vt:lpstr>
      <vt:lpstr>成本中心会计 – 主要业务</vt:lpstr>
      <vt:lpstr>成本中心会计 – 分配与分摊</vt:lpstr>
      <vt:lpstr>成本中心会计 – 分配与分摊</vt:lpstr>
      <vt:lpstr>成本中心会计 – 作业类型</vt:lpstr>
      <vt:lpstr>成本中心会计 – 作业类型</vt:lpstr>
      <vt:lpstr>成本中心会计 – 统计指标</vt:lpstr>
      <vt:lpstr>成本中心会计 – 常用报表</vt:lpstr>
      <vt:lpstr>成本中心会计 – 常用报表</vt:lpstr>
      <vt:lpstr>目录</vt:lpstr>
      <vt:lpstr>内部订单 – 概念</vt:lpstr>
      <vt:lpstr>内部订单 – 订单组</vt:lpstr>
      <vt:lpstr>内部订单 – 成本归集流程</vt:lpstr>
      <vt:lpstr>内部订单 – 成本控制流程</vt:lpstr>
      <vt:lpstr>内部订单 – 订单结算</vt:lpstr>
      <vt:lpstr>内部订单 – 相关报表 (例) </vt:lpstr>
      <vt:lpstr>目录</vt:lpstr>
      <vt:lpstr>产品成本计划与控制 – 成本计划 </vt:lpstr>
      <vt:lpstr>产品成本计划与控制 – 建立标准成本 </vt:lpstr>
      <vt:lpstr>产品成本计划与控制 – 与PP相关的关键数据 </vt:lpstr>
      <vt:lpstr>产品成本计划与控制 – 物料主数据</vt:lpstr>
      <vt:lpstr>产品成本计划与控制 – 物料主数据，价格控制</vt:lpstr>
      <vt:lpstr>产品成本计划与控制 – 标准价的优缺点</vt:lpstr>
      <vt:lpstr>产品成本计划与控制 – 移动平均价的优缺点</vt:lpstr>
      <vt:lpstr>产品成本计划与控制 – 工作中心 (Work Center)</vt:lpstr>
      <vt:lpstr>产品成本计划与控制 – 工艺路线 (Routing)</vt:lpstr>
      <vt:lpstr>产品成本计划与控制 – 工艺路线</vt:lpstr>
      <vt:lpstr>产品成本计划与控制 – 物料清单 (Bill of Material)</vt:lpstr>
      <vt:lpstr>产品成本计划与控制 – 产品BOM </vt:lpstr>
      <vt:lpstr>产品成本计划与控制 – 标准成本 </vt:lpstr>
      <vt:lpstr>产品成本计划与控制 – 标准成本 </vt:lpstr>
      <vt:lpstr>产品成本计划与控制 – 标准成本</vt:lpstr>
      <vt:lpstr>产品成本计划与控制 – 标准成本 </vt:lpstr>
      <vt:lpstr>产品成本计划与控制 – 成本对象控制</vt:lpstr>
      <vt:lpstr>产品成本控制 –流程 </vt:lpstr>
      <vt:lpstr>产品成本控制 </vt:lpstr>
      <vt:lpstr>产品成本控制 – 计划成本</vt:lpstr>
      <vt:lpstr>产品成本控制 – 计划成本</vt:lpstr>
      <vt:lpstr>产品成本控制 – 实际成本</vt:lpstr>
      <vt:lpstr>产品成本控制 – 实际成本</vt:lpstr>
      <vt:lpstr>产品成本归集过程</vt:lpstr>
      <vt:lpstr>PC账务流</vt:lpstr>
      <vt:lpstr>SAP 标准成本管理体系与成本数据归集分析流程</vt:lpstr>
      <vt:lpstr>产品成本控制 – 标准成本管理体系</vt:lpstr>
      <vt:lpstr>产品成本计划与控制总览  </vt:lpstr>
      <vt:lpstr>目录</vt:lpstr>
      <vt:lpstr>获利能力分析 – 概述</vt:lpstr>
      <vt:lpstr>获利能力分析 – 目标</vt:lpstr>
      <vt:lpstr>获利能力分析 – 基本数据概念</vt:lpstr>
      <vt:lpstr>获利能力分析 – 数据流</vt:lpstr>
      <vt:lpstr>获利能力分析 – 实例</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RW</dc:creator>
  <cp:lastModifiedBy>SimonZhang</cp:lastModifiedBy>
  <cp:revision>498</cp:revision>
  <dcterms:created xsi:type="dcterms:W3CDTF">2018-06-11T05:49:26Z</dcterms:created>
  <dcterms:modified xsi:type="dcterms:W3CDTF">2019-03-01T05:47:14Z</dcterms:modified>
</cp:coreProperties>
</file>